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5"/>
  </p:notesMasterIdLst>
  <p:sldIdLst>
    <p:sldId id="259" r:id="rId5"/>
    <p:sldId id="274" r:id="rId6"/>
    <p:sldId id="266" r:id="rId7"/>
    <p:sldId id="275" r:id="rId8"/>
    <p:sldId id="276" r:id="rId9"/>
    <p:sldId id="286" r:id="rId10"/>
    <p:sldId id="289" r:id="rId11"/>
    <p:sldId id="277" r:id="rId12"/>
    <p:sldId id="272" r:id="rId13"/>
    <p:sldId id="280" r:id="rId14"/>
    <p:sldId id="290" r:id="rId15"/>
    <p:sldId id="300" r:id="rId16"/>
    <p:sldId id="282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84" r:id="rId25"/>
    <p:sldId id="285" r:id="rId26"/>
    <p:sldId id="283" r:id="rId27"/>
    <p:sldId id="298" r:id="rId28"/>
    <p:sldId id="261" r:id="rId29"/>
    <p:sldId id="262" r:id="rId30"/>
    <p:sldId id="263" r:id="rId31"/>
    <p:sldId id="299" r:id="rId32"/>
    <p:sldId id="279" r:id="rId33"/>
    <p:sldId id="256" r:id="rId3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6BB00"/>
    <a:srgbClr val="D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33" autoAdjust="0"/>
    <p:restoredTop sz="95706"/>
  </p:normalViewPr>
  <p:slideViewPr>
    <p:cSldViewPr snapToGrid="0">
      <p:cViewPr varScale="1">
        <p:scale>
          <a:sx n="108" d="100"/>
          <a:sy n="108" d="100"/>
        </p:scale>
        <p:origin x="400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632E6-6B76-BE4E-907E-691FA6FB1F37}" type="datetimeFigureOut">
              <a:rPr lang="fr-FR" smtClean="0"/>
              <a:t>13/06/2022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AA290-421B-8844-ACE6-4957127A93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690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336ab95122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336ab95122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336ab95122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336ab95122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336ab95122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336ab95122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336ab95122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336ab95122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336cf2fc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336cf2fc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724" y="685800"/>
            <a:ext cx="48492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13/06/2022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570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13/06/2022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22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13/06/2022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0126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13/06/2022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1726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13/06/2022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902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13/06/2022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625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13/06/2022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655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13/06/2022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251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13/06/2022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502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13/06/2022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6207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13/06/2022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69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13/06/2022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215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13/06/2022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606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13/06/2022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21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13/06/2022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6193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8C8-FD1E-43A2-8C84-ED57A35494F1}" type="datetimeFigureOut">
              <a:rPr lang="fr-FR" smtClean="0"/>
              <a:t>13/06/2022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461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9E8C8-FD1E-43A2-8C84-ED57A35494F1}" type="datetimeFigureOut">
              <a:rPr lang="fr-FR" smtClean="0"/>
              <a:t>13/06/2022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3F7A2A2-E1F7-4E57-BD97-2910A94958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4640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11" y="121274"/>
            <a:ext cx="2028846" cy="75620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CB0FAEA-DC80-9741-9516-59907F879BCF}"/>
              </a:ext>
            </a:extLst>
          </p:cNvPr>
          <p:cNvSpPr/>
          <p:nvPr/>
        </p:nvSpPr>
        <p:spPr>
          <a:xfrm>
            <a:off x="1019156" y="1310729"/>
            <a:ext cx="8085089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spc="150" dirty="0">
                <a:solidFill>
                  <a:srgbClr val="40404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Cycle 2022</a:t>
            </a:r>
            <a:endParaRPr lang="fr-F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fr-FR" b="1" spc="150" dirty="0">
                <a:solidFill>
                  <a:srgbClr val="40404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Territoires apprenants : Quelle formation, quelles compétences pour des sociétés en transition ?</a:t>
            </a:r>
            <a:endParaRPr lang="fr-F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fr-FR" b="1" spc="150" dirty="0">
                <a:solidFill>
                  <a:srgbClr val="40404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fr-F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fr-FR" sz="2400" b="1" spc="1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fr-F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fr-FR" sz="2400" b="1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Lancement des ateliers</a:t>
            </a:r>
            <a:endParaRPr lang="fr-F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fr-FR" sz="3600" b="1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algn="ctr"/>
            <a:endParaRPr lang="fr-F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fr-F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fr-FR" b="1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fr-F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fr-FR" sz="2400" b="1" dirty="0">
                <a:solidFill>
                  <a:srgbClr val="CC33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10 juin 2022</a:t>
            </a:r>
            <a:endParaRPr lang="fr-F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fr-FR" sz="1600" dirty="0">
                <a:solidFill>
                  <a:srgbClr val="43434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fr-F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42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wipe/>
      </p:transition>
    </mc:Choice>
    <mc:Fallback xmlns="">
      <p:transition spd="slow" advClick="0" advTm="15000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11" y="121274"/>
            <a:ext cx="2028846" cy="75620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CE23F0-8522-984B-9A72-0422CD5A803A}"/>
              </a:ext>
            </a:extLst>
          </p:cNvPr>
          <p:cNvSpPr/>
          <p:nvPr/>
        </p:nvSpPr>
        <p:spPr>
          <a:xfrm>
            <a:off x="477604" y="348208"/>
            <a:ext cx="970788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				</a:t>
            </a:r>
            <a:r>
              <a:rPr lang="fr-FR" sz="2400" b="1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Mise en commun en plénière</a:t>
            </a:r>
          </a:p>
          <a:p>
            <a:pPr lvl="0" algn="ctr"/>
            <a: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(45 à 60 mn)</a:t>
            </a:r>
          </a:p>
          <a:p>
            <a:pPr lvl="0"/>
            <a:b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</a:br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Objectif : partager les sujets qui paraissent être de potentiels terrains, les expliciter pour l’ensemble du groupe. </a:t>
            </a: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Chaque groupe présente ses défis (3 mn max par groupe)</a:t>
            </a: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Questions de clarification, de compréhension (on ne rentre pas dans le débat!!)</a:t>
            </a: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Discussion analytique sur les défis qui ont émergé. </a:t>
            </a: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6670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wipe/>
      </p:transition>
    </mc:Choice>
    <mc:Fallback xmlns="">
      <p:transition spd="slow" advClick="0" advTm="15000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11" y="121274"/>
            <a:ext cx="2028846" cy="75620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CE23F0-8522-984B-9A72-0422CD5A803A}"/>
              </a:ext>
            </a:extLst>
          </p:cNvPr>
          <p:cNvSpPr/>
          <p:nvPr/>
        </p:nvSpPr>
        <p:spPr>
          <a:xfrm>
            <a:off x="891941" y="3205708"/>
            <a:ext cx="9707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				</a:t>
            </a:r>
            <a:r>
              <a:rPr lang="fr-FR" sz="2400" b="1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 table !</a:t>
            </a:r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401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wipe/>
      </p:transition>
    </mc:Choice>
    <mc:Fallback xmlns="">
      <p:transition spd="slow" advClick="0" advTm="15000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11" y="121274"/>
            <a:ext cx="2028846" cy="75620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CE23F0-8522-984B-9A72-0422CD5A803A}"/>
              </a:ext>
            </a:extLst>
          </p:cNvPr>
          <p:cNvSpPr/>
          <p:nvPr/>
        </p:nvSpPr>
        <p:spPr>
          <a:xfrm>
            <a:off x="891941" y="3205708"/>
            <a:ext cx="97078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				</a:t>
            </a:r>
            <a:r>
              <a:rPr lang="fr-FR" sz="2400" b="1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Objectifs de l’après-midi</a:t>
            </a:r>
          </a:p>
          <a:p>
            <a:pPr lvl="0"/>
            <a:endParaRPr lang="fr-FR" sz="2400" b="1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r>
              <a:rPr lang="fr-FR" sz="2400" b="1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- Consolider les problématiques qui vont être les fils rouges des terrains d’atelier  </a:t>
            </a:r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512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wipe/>
      </p:transition>
    </mc:Choice>
    <mc:Fallback xmlns="">
      <p:transition spd="slow" advClick="0" advTm="15000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11" y="121274"/>
            <a:ext cx="2028846" cy="75620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CE23F0-8522-984B-9A72-0422CD5A803A}"/>
              </a:ext>
            </a:extLst>
          </p:cNvPr>
          <p:cNvSpPr/>
          <p:nvPr/>
        </p:nvSpPr>
        <p:spPr>
          <a:xfrm>
            <a:off x="477604" y="348208"/>
            <a:ext cx="970788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				Les ateliers, Kesako ?</a:t>
            </a: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 fontAlgn="base"/>
            <a:r>
              <a:rPr lang="fr-FR" b="1" dirty="0"/>
              <a:t>Principe</a:t>
            </a:r>
          </a:p>
          <a:p>
            <a:pPr lvl="0" fontAlgn="base"/>
            <a:endParaRPr lang="fr-FR" dirty="0"/>
          </a:p>
          <a:p>
            <a:r>
              <a:rPr lang="fr-FR" dirty="0"/>
              <a:t>Le travail en atelier est un travail collectif en groupes d’une dizaine d’auditeurs et d’auditrices. </a:t>
            </a:r>
            <a:r>
              <a:rPr lang="fr-FR" b="1" dirty="0"/>
              <a:t>Il part d’une question, d’un problème, qui s’incarne concrètement dans un territoire et qui décline un aspect du cycle annuel</a:t>
            </a:r>
            <a:r>
              <a:rPr lang="fr-FR" dirty="0"/>
              <a:t>.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Pour constituer un thème d’atelier, la question doit présenter les quatre caractéristiques suivantes :</a:t>
            </a:r>
          </a:p>
          <a:p>
            <a:pPr lvl="0"/>
            <a:r>
              <a:rPr lang="fr-FR" dirty="0"/>
              <a:t>-   Avoir un lien avec la thématique annuel du cycle</a:t>
            </a:r>
          </a:p>
          <a:p>
            <a:pPr marL="285750" lvl="0" indent="-285750">
              <a:buFontTx/>
              <a:buChar char="-"/>
            </a:pPr>
            <a:r>
              <a:rPr lang="fr-FR" dirty="0" err="1"/>
              <a:t>Etre</a:t>
            </a:r>
            <a:r>
              <a:rPr lang="fr-FR" dirty="0"/>
              <a:t> incarnée dans un territoire donné</a:t>
            </a:r>
          </a:p>
          <a:p>
            <a:pPr marL="285750" lvl="0" indent="-285750">
              <a:buFontTx/>
              <a:buChar char="-"/>
            </a:pPr>
            <a:r>
              <a:rPr lang="fr-FR" dirty="0"/>
              <a:t>Représenter un enjeu pour la personne qui le propose et un intérêt plus général </a:t>
            </a:r>
          </a:p>
          <a:p>
            <a:pPr lvl="0"/>
            <a:r>
              <a:rPr lang="fr-FR" dirty="0"/>
              <a:t>-   </a:t>
            </a:r>
            <a:r>
              <a:rPr lang="fr-FR" dirty="0" err="1"/>
              <a:t>Etre</a:t>
            </a:r>
            <a:r>
              <a:rPr lang="fr-FR" dirty="0"/>
              <a:t> dans le champ de responsabilité et avoir reçu l’aval de la hiérarchie de la personne qui la propose. </a:t>
            </a: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b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</a:br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942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wipe/>
      </p:transition>
    </mc:Choice>
    <mc:Fallback xmlns="">
      <p:transition spd="slow" advClick="0" advTm="15000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11" y="121274"/>
            <a:ext cx="2028846" cy="75620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CE23F0-8522-984B-9A72-0422CD5A803A}"/>
              </a:ext>
            </a:extLst>
          </p:cNvPr>
          <p:cNvSpPr/>
          <p:nvPr/>
        </p:nvSpPr>
        <p:spPr>
          <a:xfrm>
            <a:off x="477604" y="348208"/>
            <a:ext cx="9707880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				Les ateliers, Kesako ?</a:t>
            </a: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 fontAlgn="base"/>
            <a:r>
              <a:rPr lang="fr-FR" b="1" dirty="0"/>
              <a:t>Objectif</a:t>
            </a:r>
          </a:p>
          <a:p>
            <a:pPr lvl="0" fontAlgn="base"/>
            <a:endParaRPr lang="fr-FR" dirty="0"/>
          </a:p>
          <a:p>
            <a:r>
              <a:rPr lang="fr-FR" dirty="0"/>
              <a:t>L’objectif est de </a:t>
            </a:r>
            <a:r>
              <a:rPr lang="fr-FR" b="1" dirty="0"/>
              <a:t>mobiliser et de confronter les différentes cultures existantes</a:t>
            </a:r>
            <a:r>
              <a:rPr lang="fr-FR" dirty="0"/>
              <a:t> à l’</a:t>
            </a:r>
            <a:r>
              <a:rPr lang="fr-FR" dirty="0" err="1"/>
              <a:t>Ihédate</a:t>
            </a:r>
            <a:r>
              <a:rPr lang="fr-FR" dirty="0"/>
              <a:t> pour réfléchir sur l’action collective territoriale : </a:t>
            </a:r>
          </a:p>
          <a:p>
            <a:endParaRPr lang="fr-FR" dirty="0"/>
          </a:p>
          <a:p>
            <a:r>
              <a:rPr lang="fr-FR" dirty="0"/>
              <a:t>La valeur ajoutée de cet exercice réside dans la diversité des points de vue qui vont être partagés et débattus. La manière de travailler ensemble doit faire pleinement partie de l’exercice : </a:t>
            </a:r>
          </a:p>
          <a:p>
            <a:r>
              <a:rPr lang="fr-FR" dirty="0"/>
              <a:t>mobiliser les compétences de chacun ; </a:t>
            </a:r>
          </a:p>
          <a:p>
            <a:r>
              <a:rPr lang="fr-FR" dirty="0"/>
              <a:t>être ouvert aux méthodes et aux idées d’autrui ; </a:t>
            </a:r>
          </a:p>
          <a:p>
            <a:r>
              <a:rPr lang="fr-FR" dirty="0"/>
              <a:t>faire fructifier les différences, voire les divergences ; </a:t>
            </a:r>
          </a:p>
          <a:p>
            <a:r>
              <a:rPr lang="fr-FR" dirty="0"/>
              <a:t>produire dans un temps restreint, en se saisissant de l’exercice comme d’un espace de liberté.</a:t>
            </a:r>
          </a:p>
          <a:p>
            <a:endParaRPr lang="fr-FR" dirty="0"/>
          </a:p>
          <a:p>
            <a:r>
              <a:rPr lang="fr-FR" dirty="0"/>
              <a:t>Pour les auditeurs et auditrices, c’est aussi l’occasion de </a:t>
            </a:r>
            <a:r>
              <a:rPr lang="fr-FR" b="1" dirty="0"/>
              <a:t>décaler son regard</a:t>
            </a:r>
            <a:r>
              <a:rPr lang="fr-FR" dirty="0"/>
              <a:t>, en se frottant à un territoire et à des enjeux qui ne leur sont pas familiers. C’est l’occasion d’un travail avec des gens venus d’autres horizons professionnels, avec d’autres références et d’autres méthodes de travail.</a:t>
            </a: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b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</a:br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600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wipe/>
      </p:transition>
    </mc:Choice>
    <mc:Fallback xmlns="">
      <p:transition spd="slow" advClick="0" advTm="15000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11" y="121274"/>
            <a:ext cx="2028846" cy="75620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CE23F0-8522-984B-9A72-0422CD5A803A}"/>
              </a:ext>
            </a:extLst>
          </p:cNvPr>
          <p:cNvSpPr/>
          <p:nvPr/>
        </p:nvSpPr>
        <p:spPr>
          <a:xfrm>
            <a:off x="477604" y="348208"/>
            <a:ext cx="9707880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				Les ateliers, Kesako ?</a:t>
            </a: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 fontAlgn="base"/>
            <a:r>
              <a:rPr lang="fr-FR" b="1" dirty="0"/>
              <a:t>Objectif</a:t>
            </a:r>
          </a:p>
          <a:p>
            <a:pPr lvl="0" fontAlgn="base"/>
            <a:endParaRPr lang="fr-FR" dirty="0"/>
          </a:p>
          <a:p>
            <a:r>
              <a:rPr lang="fr-FR" dirty="0"/>
              <a:t>L’objectif est de </a:t>
            </a:r>
            <a:r>
              <a:rPr lang="fr-FR" b="1" dirty="0"/>
              <a:t>mobiliser et de confronter les différentes cultures existantes</a:t>
            </a:r>
            <a:r>
              <a:rPr lang="fr-FR" dirty="0"/>
              <a:t> à l’</a:t>
            </a:r>
            <a:r>
              <a:rPr lang="fr-FR" dirty="0" err="1"/>
              <a:t>Ihédate</a:t>
            </a:r>
            <a:r>
              <a:rPr lang="fr-FR" dirty="0"/>
              <a:t> pour réfléchir sur </a:t>
            </a:r>
            <a:r>
              <a:rPr lang="fr-FR" b="1" dirty="0"/>
              <a:t>l’action collective territoriale </a:t>
            </a:r>
            <a:r>
              <a:rPr lang="fr-FR" dirty="0"/>
              <a:t>: </a:t>
            </a:r>
          </a:p>
          <a:p>
            <a:endParaRPr lang="fr-FR" dirty="0"/>
          </a:p>
          <a:p>
            <a:r>
              <a:rPr lang="fr-FR" dirty="0"/>
              <a:t>La valeur ajoutée de cet exercice réside dans </a:t>
            </a:r>
            <a:r>
              <a:rPr lang="fr-FR" b="1" dirty="0"/>
              <a:t>la diversité des points de vue </a:t>
            </a:r>
            <a:r>
              <a:rPr lang="fr-FR" dirty="0"/>
              <a:t>qui vont être partagés et débattus. La manière de travailler ensemble doit faire pleinement partie de l’exercice : </a:t>
            </a:r>
          </a:p>
          <a:p>
            <a:r>
              <a:rPr lang="fr-FR" dirty="0"/>
              <a:t>&gt; mobiliser les compétences de chacun ; </a:t>
            </a:r>
          </a:p>
          <a:p>
            <a:r>
              <a:rPr lang="fr-FR" dirty="0"/>
              <a:t>&gt; être ouvert aux méthodes et aux idées d’autrui ; </a:t>
            </a:r>
          </a:p>
          <a:p>
            <a:r>
              <a:rPr lang="fr-FR" dirty="0"/>
              <a:t>&gt; faire fructifier les différences, voire les divergences ; </a:t>
            </a:r>
          </a:p>
          <a:p>
            <a:r>
              <a:rPr lang="fr-FR" dirty="0"/>
              <a:t>&gt; produire dans un temps restreint, en se saisissant de l’exercice comme d’un espace de liberté.</a:t>
            </a:r>
          </a:p>
          <a:p>
            <a:endParaRPr lang="fr-FR" dirty="0"/>
          </a:p>
          <a:p>
            <a:r>
              <a:rPr lang="fr-FR" dirty="0"/>
              <a:t>C’est aussi l’occasion de </a:t>
            </a:r>
            <a:r>
              <a:rPr lang="fr-FR" b="1" dirty="0"/>
              <a:t>décaler son regard</a:t>
            </a:r>
            <a:r>
              <a:rPr lang="fr-FR" dirty="0"/>
              <a:t>, en se frottant à un territoire et à des enjeux qui ne vous sont pas familiers, et en se confrontant à des gens venus d’autres horizons professionnels, avec d’autres références et d’autres méthodes de travail.</a:t>
            </a: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b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</a:br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1311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wipe/>
      </p:transition>
    </mc:Choice>
    <mc:Fallback xmlns="">
      <p:transition spd="slow" advClick="0" advTm="15000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11" y="121274"/>
            <a:ext cx="2028846" cy="75620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CE23F0-8522-984B-9A72-0422CD5A803A}"/>
              </a:ext>
            </a:extLst>
          </p:cNvPr>
          <p:cNvSpPr/>
          <p:nvPr/>
        </p:nvSpPr>
        <p:spPr>
          <a:xfrm>
            <a:off x="477604" y="348208"/>
            <a:ext cx="970788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				Les ateliers, Kesako ?</a:t>
            </a: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fontAlgn="base"/>
            <a:r>
              <a:rPr lang="fr-FR" b="1" dirty="0"/>
              <a:t>Déroulement</a:t>
            </a:r>
          </a:p>
          <a:p>
            <a:pPr fontAlgn="base"/>
            <a:endParaRPr lang="fr-FR" dirty="0"/>
          </a:p>
          <a:p>
            <a:pPr lvl="0"/>
            <a:r>
              <a:rPr lang="fr-FR" b="1" dirty="0"/>
              <a:t>&gt; Une journée d’amorçage le 10 juin</a:t>
            </a:r>
            <a:r>
              <a:rPr lang="fr-FR" dirty="0"/>
              <a:t> pour faire émerger les sujets d’atelier (idéalement quatre sujets seront retenus au terme de la journée) </a:t>
            </a:r>
          </a:p>
          <a:p>
            <a:pPr lvl="0"/>
            <a:endParaRPr lang="fr-FR" b="1" dirty="0"/>
          </a:p>
          <a:p>
            <a:pPr lvl="0"/>
            <a:r>
              <a:rPr lang="fr-FR" b="1" dirty="0"/>
              <a:t>&gt; 2h30 le vendredi 24 juin</a:t>
            </a:r>
            <a:r>
              <a:rPr lang="fr-FR" dirty="0"/>
              <a:t>, pour une mise de fond méthodologique et un premier travail de débroussaillage. </a:t>
            </a:r>
          </a:p>
          <a:p>
            <a:pPr lvl="0"/>
            <a:endParaRPr lang="fr-FR" dirty="0"/>
          </a:p>
          <a:p>
            <a:pPr lvl="0"/>
            <a:r>
              <a:rPr lang="fr-FR" dirty="0"/>
              <a:t>&gt; Lors des sessions de septembre et d’octobre, 1h à 1h30 sera réservée à la préparation de la séquence de terrain de novembre. </a:t>
            </a:r>
          </a:p>
          <a:p>
            <a:pPr lvl="0"/>
            <a:endParaRPr lang="fr-FR" u="sng" dirty="0"/>
          </a:p>
          <a:p>
            <a:pPr lvl="0"/>
            <a:r>
              <a:rPr lang="fr-FR" u="sng" dirty="0"/>
              <a:t>&gt; Une séquence d’exploration de terrain et de production,</a:t>
            </a:r>
            <a:r>
              <a:rPr lang="fr-FR" b="1" u="sng" dirty="0"/>
              <a:t> </a:t>
            </a:r>
            <a:r>
              <a:rPr lang="fr-FR" u="sng" dirty="0"/>
              <a:t>les</a:t>
            </a:r>
            <a:r>
              <a:rPr lang="fr-FR" b="1" u="sng" dirty="0"/>
              <a:t> 16, 17, 18 novembre, </a:t>
            </a:r>
            <a:r>
              <a:rPr lang="fr-FR" u="sng" dirty="0"/>
              <a:t>sur les différents territoires d’atelier. </a:t>
            </a:r>
            <a:endParaRPr lang="fr-FR" dirty="0"/>
          </a:p>
          <a:p>
            <a:endParaRPr lang="fr-FR" b="1" dirty="0"/>
          </a:p>
          <a:p>
            <a:r>
              <a:rPr lang="fr-FR" b="1" dirty="0"/>
              <a:t>&gt;Une restitution</a:t>
            </a:r>
            <a:r>
              <a:rPr lang="fr-FR" dirty="0"/>
              <a:t> du parcours de chaque groupe devant l’ensemble de la promotion, lors de la session finale des </a:t>
            </a:r>
            <a:r>
              <a:rPr lang="fr-FR" b="1" dirty="0"/>
              <a:t>9 et 10 février 2023</a:t>
            </a:r>
            <a:r>
              <a:rPr lang="fr-FR" dirty="0"/>
              <a:t>. </a:t>
            </a:r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b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</a:br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284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wipe/>
      </p:transition>
    </mc:Choice>
    <mc:Fallback xmlns="">
      <p:transition spd="slow" advClick="0" advTm="15000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11" y="121274"/>
            <a:ext cx="2028846" cy="75620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CE23F0-8522-984B-9A72-0422CD5A803A}"/>
              </a:ext>
            </a:extLst>
          </p:cNvPr>
          <p:cNvSpPr/>
          <p:nvPr/>
        </p:nvSpPr>
        <p:spPr>
          <a:xfrm>
            <a:off x="1058910" y="348208"/>
            <a:ext cx="9126573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				Les ateliers, Kesako ?</a:t>
            </a: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b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</a:br>
            <a:r>
              <a:rPr lang="fr-FR" b="1" dirty="0"/>
              <a:t>Accompagnement </a:t>
            </a:r>
          </a:p>
          <a:p>
            <a:pPr lvl="0"/>
            <a:endParaRPr lang="fr-FR" sz="2400" b="1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235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wipe/>
      </p:transition>
    </mc:Choice>
    <mc:Fallback xmlns="">
      <p:transition spd="slow" advClick="0" advTm="15000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11" y="121274"/>
            <a:ext cx="2028846" cy="75620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CE23F0-8522-984B-9A72-0422CD5A803A}"/>
              </a:ext>
            </a:extLst>
          </p:cNvPr>
          <p:cNvSpPr/>
          <p:nvPr/>
        </p:nvSpPr>
        <p:spPr>
          <a:xfrm>
            <a:off x="1058910" y="348208"/>
            <a:ext cx="912657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				Les ateliers, Kesako ?</a:t>
            </a: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fontAlgn="base"/>
            <a:b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</a:br>
            <a:r>
              <a:rPr lang="fr-FR" b="1" dirty="0"/>
              <a:t>Livrables</a:t>
            </a:r>
          </a:p>
          <a:p>
            <a:pPr fontAlgn="base"/>
            <a:endParaRPr lang="fr-FR" dirty="0"/>
          </a:p>
          <a:p>
            <a:r>
              <a:rPr lang="fr-FR" dirty="0"/>
              <a:t>- Une restitution sur tout type de support – écrit, vidéo, affiche… - du processus de travail et de ses résultats. </a:t>
            </a:r>
          </a:p>
          <a:p>
            <a:endParaRPr lang="fr-FR" dirty="0"/>
          </a:p>
          <a:p>
            <a:r>
              <a:rPr lang="fr-FR" dirty="0"/>
              <a:t>- Une présentation orale lors de la séance finale </a:t>
            </a:r>
          </a:p>
          <a:p>
            <a:pPr lvl="0"/>
            <a:endParaRPr lang="fr-FR" b="1" dirty="0"/>
          </a:p>
          <a:p>
            <a:pPr lvl="0"/>
            <a:endParaRPr lang="fr-FR" sz="2400" b="1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548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wipe/>
      </p:transition>
    </mc:Choice>
    <mc:Fallback xmlns="">
      <p:transition spd="slow" advClick="0" advTm="15000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11" y="121274"/>
            <a:ext cx="2028846" cy="75620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CE23F0-8522-984B-9A72-0422CD5A803A}"/>
              </a:ext>
            </a:extLst>
          </p:cNvPr>
          <p:cNvSpPr/>
          <p:nvPr/>
        </p:nvSpPr>
        <p:spPr>
          <a:xfrm>
            <a:off x="873172" y="376783"/>
            <a:ext cx="9126573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				Les ateliers, Kesako ?</a:t>
            </a: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fontAlgn="base"/>
            <a:b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</a:br>
            <a:r>
              <a:rPr lang="fr-FR" b="1" dirty="0"/>
              <a:t>Conditions pratiques pour la phase terrain du mois de novembre</a:t>
            </a:r>
            <a:r>
              <a:rPr lang="fr-FR" sz="2400" dirty="0"/>
              <a:t> </a:t>
            </a:r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fontAlgn="base"/>
            <a:endParaRPr lang="fr-FR" b="1" dirty="0"/>
          </a:p>
          <a:p>
            <a:pPr fontAlgn="base"/>
            <a:r>
              <a:rPr lang="fr-FR" b="1" dirty="0"/>
              <a:t>De la part des auditrices et auditeurs proposant un sujet d’atelier </a:t>
            </a:r>
          </a:p>
          <a:p>
            <a:pPr fontAlgn="base"/>
            <a:endParaRPr lang="fr-FR" dirty="0"/>
          </a:p>
          <a:p>
            <a:r>
              <a:rPr lang="fr-FR" dirty="0"/>
              <a:t>Il est attendu un support sur :</a:t>
            </a:r>
          </a:p>
          <a:p>
            <a:r>
              <a:rPr lang="fr-FR" dirty="0"/>
              <a:t> </a:t>
            </a:r>
          </a:p>
          <a:p>
            <a:pPr marL="285750" lvl="0" indent="-285750">
              <a:buFontTx/>
              <a:buChar char="-"/>
            </a:pPr>
            <a:r>
              <a:rPr lang="fr-FR" dirty="0"/>
              <a:t>La mobilisation de leur réseau pour monter les rencontres avec les acteurs locaux</a:t>
            </a:r>
          </a:p>
          <a:p>
            <a:pPr marL="285750" lvl="0" indent="-285750">
              <a:buFontTx/>
              <a:buChar char="-"/>
            </a:pPr>
            <a:endParaRPr lang="fr-FR" dirty="0"/>
          </a:p>
          <a:p>
            <a:pPr marL="285750" lvl="0" indent="-285750">
              <a:buFontTx/>
              <a:buChar char="-"/>
            </a:pPr>
            <a:r>
              <a:rPr lang="fr-FR" dirty="0"/>
              <a:t>L’identification des lieux pouvant accueillir un groupe d’une douzaine de personnes. </a:t>
            </a:r>
          </a:p>
          <a:p>
            <a:pPr marL="285750" lvl="0" indent="-285750">
              <a:buFontTx/>
              <a:buChar char="-"/>
            </a:pPr>
            <a:endParaRPr lang="fr-FR" dirty="0"/>
          </a:p>
          <a:p>
            <a:pPr lvl="0"/>
            <a:r>
              <a:rPr lang="fr-FR" dirty="0"/>
              <a:t>Et bien sûr être d’être ouvert et réceptif aux points de vue apportés par le groupe ! </a:t>
            </a:r>
          </a:p>
          <a:p>
            <a:pPr lvl="0"/>
            <a:endParaRPr lang="fr-FR" b="1" dirty="0"/>
          </a:p>
          <a:p>
            <a:pPr lvl="0"/>
            <a:endParaRPr lang="fr-FR" sz="2400" b="1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5056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wipe/>
      </p:transition>
    </mc:Choice>
    <mc:Fallback xmlns="">
      <p:transition spd="slow" advClick="0" advTm="15000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11" y="121274"/>
            <a:ext cx="2028846" cy="75620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CE23F0-8522-984B-9A72-0422CD5A803A}"/>
              </a:ext>
            </a:extLst>
          </p:cNvPr>
          <p:cNvSpPr/>
          <p:nvPr/>
        </p:nvSpPr>
        <p:spPr>
          <a:xfrm>
            <a:off x="800100" y="121274"/>
            <a:ext cx="938538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				Déroulé de la journée</a:t>
            </a: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endParaRPr lang="fr-FR" dirty="0"/>
          </a:p>
          <a:p>
            <a:pPr lvl="0"/>
            <a:endParaRPr lang="fr-FR" dirty="0"/>
          </a:p>
          <a:p>
            <a:pPr lvl="0"/>
            <a:r>
              <a:rPr lang="fr-FR" b="1" dirty="0"/>
              <a:t>Ce matin</a:t>
            </a:r>
            <a:r>
              <a:rPr lang="fr-FR" dirty="0"/>
              <a:t>: </a:t>
            </a:r>
          </a:p>
          <a:p>
            <a:pPr lvl="0"/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Questions / réponses sur la comparaison France/Suède. </a:t>
            </a:r>
          </a:p>
          <a:p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Faire le lien entre les problématiques du cycle et vos enjeux professionnels. </a:t>
            </a:r>
          </a:p>
          <a:p>
            <a:endParaRPr lang="fr-FR" dirty="0"/>
          </a:p>
          <a:p>
            <a:r>
              <a:rPr lang="fr-FR" b="1" dirty="0"/>
              <a:t>Cet après midi</a:t>
            </a:r>
            <a:r>
              <a:rPr lang="fr-FR" dirty="0"/>
              <a:t> : </a:t>
            </a:r>
          </a:p>
          <a:p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Séquence de </a:t>
            </a:r>
            <a:r>
              <a:rPr lang="fr-FR" dirty="0" err="1"/>
              <a:t>codev</a:t>
            </a:r>
            <a:r>
              <a:rPr lang="fr-FR" dirty="0"/>
              <a:t> sur 7 ou 8 défis </a:t>
            </a:r>
          </a:p>
          <a:p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Sélection des sujets/terrains pour les ateliers des 16-17-18 novembre prochains 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dirty="0"/>
          </a:p>
          <a:p>
            <a:r>
              <a:rPr lang="fr-FR" dirty="0"/>
              <a:t>Alternance d’échanges en petits groupes et en plénière </a:t>
            </a:r>
          </a:p>
          <a:p>
            <a:endParaRPr lang="fr-FR" dirty="0"/>
          </a:p>
          <a:p>
            <a:r>
              <a:rPr lang="fr-FR" dirty="0"/>
              <a:t>Débriefing et fin à 16h30</a:t>
            </a:r>
          </a:p>
          <a:p>
            <a:pPr marL="285750" lvl="0" indent="-285750">
              <a:buFont typeface="Wingdings" pitchFamily="2" charset="2"/>
              <a:buChar char="Ø"/>
            </a:pPr>
            <a:endParaRPr lang="fr-FR" dirty="0"/>
          </a:p>
          <a:p>
            <a:pPr lvl="0"/>
            <a:endParaRPr lang="fr-FR" dirty="0"/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579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wipe/>
      </p:transition>
    </mc:Choice>
    <mc:Fallback xmlns="">
      <p:transition spd="slow" advClick="0" advTm="15000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11" y="121274"/>
            <a:ext cx="2028846" cy="75620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CE23F0-8522-984B-9A72-0422CD5A803A}"/>
              </a:ext>
            </a:extLst>
          </p:cNvPr>
          <p:cNvSpPr/>
          <p:nvPr/>
        </p:nvSpPr>
        <p:spPr>
          <a:xfrm>
            <a:off x="873172" y="376783"/>
            <a:ext cx="912657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				Les ateliers, Kesako ?</a:t>
            </a: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fontAlgn="base"/>
            <a:b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</a:br>
            <a:r>
              <a:rPr lang="fr-FR" b="1" dirty="0"/>
              <a:t>Conditions pratiques pour la phase terrain du mois de novembre</a:t>
            </a:r>
            <a:r>
              <a:rPr lang="fr-FR" sz="2400" dirty="0"/>
              <a:t> </a:t>
            </a:r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fontAlgn="base"/>
            <a:endParaRPr lang="fr-FR" b="1" dirty="0"/>
          </a:p>
          <a:p>
            <a:r>
              <a:rPr lang="fr-FR" dirty="0"/>
              <a:t>La prise en charge des frais est la même que pour une session organisée en France, à savoir :</a:t>
            </a:r>
          </a:p>
          <a:p>
            <a:endParaRPr lang="fr-FR" dirty="0"/>
          </a:p>
          <a:p>
            <a:pPr lvl="0"/>
            <a:r>
              <a:rPr lang="fr-FR" dirty="0"/>
              <a:t>à charge de l’</a:t>
            </a:r>
            <a:r>
              <a:rPr lang="fr-FR" dirty="0" err="1"/>
              <a:t>Ihédate</a:t>
            </a:r>
            <a:r>
              <a:rPr lang="fr-FR" dirty="0"/>
              <a:t>, les déjeuners, pauses, transports sur place ;</a:t>
            </a:r>
          </a:p>
          <a:p>
            <a:pPr lvl="0"/>
            <a:endParaRPr lang="fr-FR" dirty="0"/>
          </a:p>
          <a:p>
            <a:pPr lvl="0"/>
            <a:r>
              <a:rPr lang="fr-FR" dirty="0"/>
              <a:t>à charge de l’auditeur, les frais de déplacement et d’hébergement. Des propositions d’hôtels seront faites par l’</a:t>
            </a:r>
            <a:r>
              <a:rPr lang="fr-FR" dirty="0" err="1"/>
              <a:t>Ihédate</a:t>
            </a:r>
            <a:r>
              <a:rPr lang="fr-FR" dirty="0"/>
              <a:t>.</a:t>
            </a:r>
          </a:p>
          <a:p>
            <a:pPr lvl="0"/>
            <a:endParaRPr lang="fr-FR" sz="2400" b="1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5223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wipe/>
      </p:transition>
    </mc:Choice>
    <mc:Fallback xmlns="">
      <p:transition spd="slow" advClick="0" advTm="15000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11" y="121274"/>
            <a:ext cx="2028846" cy="75620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CE23F0-8522-984B-9A72-0422CD5A803A}"/>
              </a:ext>
            </a:extLst>
          </p:cNvPr>
          <p:cNvSpPr/>
          <p:nvPr/>
        </p:nvSpPr>
        <p:spPr>
          <a:xfrm>
            <a:off x="3759247" y="1628775"/>
            <a:ext cx="4356053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				</a:t>
            </a: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endParaRPr lang="fr-FR" sz="2400" b="1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r>
              <a:rPr lang="fr-FR" sz="2400" b="1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Toujours partants ? </a:t>
            </a:r>
            <a:b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</a:br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910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wipe/>
      </p:transition>
    </mc:Choice>
    <mc:Fallback xmlns="">
      <p:transition spd="slow" advClick="0" advTm="15000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11" y="121274"/>
            <a:ext cx="2028846" cy="756207"/>
          </a:xfrm>
          <a:prstGeom prst="rect">
            <a:avLst/>
          </a:prstGeom>
        </p:spPr>
      </p:pic>
      <p:pic>
        <p:nvPicPr>
          <p:cNvPr id="5" name="Google Shape;66;p15">
            <a:extLst>
              <a:ext uri="{FF2B5EF4-FFF2-40B4-BE49-F238E27FC236}">
                <a16:creationId xmlns:a16="http://schemas.microsoft.com/office/drawing/2014/main" id="{738C7F6E-26BE-4AEA-2C7A-46E5A5CC8E2D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7315" y="1084881"/>
            <a:ext cx="8511153" cy="57731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1375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wipe/>
      </p:transition>
    </mc:Choice>
    <mc:Fallback xmlns="">
      <p:transition spd="slow" advClick="0" advTm="15000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11" y="121274"/>
            <a:ext cx="2028846" cy="75620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CE23F0-8522-984B-9A72-0422CD5A803A}"/>
              </a:ext>
            </a:extLst>
          </p:cNvPr>
          <p:cNvSpPr/>
          <p:nvPr/>
        </p:nvSpPr>
        <p:spPr>
          <a:xfrm>
            <a:off x="477604" y="348208"/>
            <a:ext cx="97078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				</a:t>
            </a:r>
          </a:p>
          <a:p>
            <a:pPr lvl="0"/>
            <a:endParaRPr lang="fr-FR" dirty="0"/>
          </a:p>
        </p:txBody>
      </p:sp>
      <p:sp>
        <p:nvSpPr>
          <p:cNvPr id="5" name="Google Shape;72;p16">
            <a:extLst>
              <a:ext uri="{FF2B5EF4-FFF2-40B4-BE49-F238E27FC236}">
                <a16:creationId xmlns:a16="http://schemas.microsoft.com/office/drawing/2014/main" id="{A2E9E791-63A3-4E69-D75C-B0CD5AD1710C}"/>
              </a:ext>
            </a:extLst>
          </p:cNvPr>
          <p:cNvSpPr txBox="1">
            <a:spLocks/>
          </p:cNvSpPr>
          <p:nvPr/>
        </p:nvSpPr>
        <p:spPr>
          <a:xfrm>
            <a:off x="477604" y="2003305"/>
            <a:ext cx="9470575" cy="432000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fr-FR" b="1" dirty="0">
                <a:solidFill>
                  <a:schemeClr val="dk1"/>
                </a:solidFill>
                <a:highlight>
                  <a:srgbClr val="FFFFFF"/>
                </a:highlight>
                <a:latin typeface="Be Vietnam"/>
                <a:ea typeface="Be Vietnam"/>
                <a:cs typeface="Be Vietnam"/>
                <a:sym typeface="Be Vietnam"/>
              </a:rPr>
              <a:t>Distribution des rôles (2 min) </a:t>
            </a:r>
          </a:p>
          <a:p>
            <a:pPr algn="l">
              <a:spcBef>
                <a:spcPts val="0"/>
              </a:spcBef>
            </a:pPr>
            <a:endParaRPr lang="fr-FR" b="1" dirty="0">
              <a:solidFill>
                <a:schemeClr val="dk1"/>
              </a:solidFill>
              <a:highlight>
                <a:srgbClr val="FFFFFF"/>
              </a:highlight>
              <a:latin typeface="Be Vietnam"/>
              <a:ea typeface="Be Vietnam"/>
              <a:cs typeface="Be Vietnam"/>
              <a:sym typeface="Be Vietnam"/>
            </a:endParaRPr>
          </a:p>
          <a:p>
            <a:pPr marL="1828800" indent="-342900" algn="l">
              <a:spcBef>
                <a:spcPts val="0"/>
              </a:spcBef>
              <a:buClr>
                <a:schemeClr val="dk1"/>
              </a:buClr>
              <a:buSzPts val="1800"/>
              <a:buFont typeface="Be Vietnam"/>
              <a:buChar char="-"/>
            </a:pPr>
            <a:r>
              <a:rPr lang="fr-FR" sz="2000" dirty="0">
                <a:solidFill>
                  <a:schemeClr val="dk1"/>
                </a:solidFill>
                <a:highlight>
                  <a:srgbClr val="FFFFFF"/>
                </a:highlight>
                <a:latin typeface="Be Vietnam"/>
                <a:ea typeface="Be Vietnam"/>
                <a:cs typeface="Be Vietnam"/>
                <a:sym typeface="Be Vietnam"/>
              </a:rPr>
              <a:t>le ou la porteur du sujet  : ses points d’attention ? partager de manière authentique et précise son problème, être à l’écoute des retours des autres.</a:t>
            </a:r>
          </a:p>
          <a:p>
            <a:pPr marL="1828800" indent="-342900" algn="l">
              <a:spcBef>
                <a:spcPts val="0"/>
              </a:spcBef>
              <a:buClr>
                <a:schemeClr val="dk1"/>
              </a:buClr>
              <a:buSzPts val="1800"/>
              <a:buFont typeface="Be Vietnam"/>
              <a:buChar char="-"/>
            </a:pPr>
            <a:r>
              <a:rPr lang="fr-FR" sz="2000" dirty="0">
                <a:solidFill>
                  <a:schemeClr val="dk1"/>
                </a:solidFill>
                <a:highlight>
                  <a:srgbClr val="FFFFFF"/>
                </a:highlight>
                <a:latin typeface="Be Vietnam"/>
                <a:ea typeface="Be Vietnam"/>
                <a:cs typeface="Be Vietnam"/>
                <a:sym typeface="Be Vietnam"/>
              </a:rPr>
              <a:t>Les autres joueront le rôle de </a:t>
            </a:r>
            <a:r>
              <a:rPr lang="fr-FR" sz="2000" dirty="0" err="1">
                <a:solidFill>
                  <a:schemeClr val="dk1"/>
                </a:solidFill>
                <a:highlight>
                  <a:srgbClr val="FFFFFF"/>
                </a:highlight>
                <a:latin typeface="Be Vietnam"/>
                <a:ea typeface="Be Vietnam"/>
                <a:cs typeface="Be Vietnam"/>
                <a:sym typeface="Be Vietnam"/>
              </a:rPr>
              <a:t>consultants·es</a:t>
            </a:r>
            <a:r>
              <a:rPr lang="fr-FR" sz="2000" dirty="0">
                <a:solidFill>
                  <a:schemeClr val="dk1"/>
                </a:solidFill>
                <a:highlight>
                  <a:srgbClr val="FFFFFF"/>
                </a:highlight>
                <a:latin typeface="Be Vietnam"/>
                <a:ea typeface="Be Vietnam"/>
                <a:cs typeface="Be Vietnam"/>
                <a:sym typeface="Be Vietnam"/>
              </a:rPr>
              <a:t> : leurs points d’attention ? être à l’écoute, ne pas projeter, être généreux dans les partages et les réactions.</a:t>
            </a:r>
          </a:p>
          <a:p>
            <a:pPr marL="1828800" indent="-342900" algn="l">
              <a:spcBef>
                <a:spcPts val="0"/>
              </a:spcBef>
              <a:buClr>
                <a:schemeClr val="dk1"/>
              </a:buClr>
              <a:buSzPts val="1800"/>
              <a:buFont typeface="Be Vietnam"/>
              <a:buChar char="-"/>
            </a:pPr>
            <a:r>
              <a:rPr lang="fr-FR" sz="2000" dirty="0">
                <a:solidFill>
                  <a:schemeClr val="dk1"/>
                </a:solidFill>
                <a:highlight>
                  <a:srgbClr val="FFFFFF"/>
                </a:highlight>
                <a:latin typeface="Be Vietnam"/>
                <a:ea typeface="Be Vietnam"/>
                <a:cs typeface="Be Vietnam"/>
                <a:sym typeface="Be Vietnam"/>
              </a:rPr>
              <a:t>Le ou la </a:t>
            </a:r>
            <a:r>
              <a:rPr lang="fr-FR" sz="2000" dirty="0" err="1">
                <a:solidFill>
                  <a:schemeClr val="dk1"/>
                </a:solidFill>
                <a:highlight>
                  <a:srgbClr val="FFFFFF"/>
                </a:highlight>
                <a:latin typeface="Be Vietnam"/>
                <a:ea typeface="Be Vietnam"/>
                <a:cs typeface="Be Vietnam"/>
                <a:sym typeface="Be Vietnam"/>
              </a:rPr>
              <a:t>facilitateur·rice</a:t>
            </a:r>
            <a:r>
              <a:rPr lang="fr-FR" sz="2000" dirty="0">
                <a:solidFill>
                  <a:schemeClr val="dk1"/>
                </a:solidFill>
                <a:highlight>
                  <a:srgbClr val="FFFFFF"/>
                </a:highlight>
                <a:latin typeface="Be Vietnam"/>
                <a:ea typeface="Be Vietnam"/>
                <a:cs typeface="Be Vietnam"/>
                <a:sym typeface="Be Vietnam"/>
              </a:rPr>
              <a:t> : ses points d’attention ? faire circuler la parole, être </a:t>
            </a:r>
            <a:r>
              <a:rPr lang="fr-FR" sz="2000" dirty="0" err="1">
                <a:solidFill>
                  <a:schemeClr val="dk1"/>
                </a:solidFill>
                <a:highlight>
                  <a:srgbClr val="FFFFFF"/>
                </a:highlight>
                <a:latin typeface="Be Vietnam"/>
                <a:ea typeface="Be Vietnam"/>
                <a:cs typeface="Be Vietnam"/>
                <a:sym typeface="Be Vietnam"/>
              </a:rPr>
              <a:t>garant·e</a:t>
            </a:r>
            <a:r>
              <a:rPr lang="fr-FR" sz="2000" dirty="0">
                <a:solidFill>
                  <a:schemeClr val="dk1"/>
                </a:solidFill>
                <a:highlight>
                  <a:srgbClr val="FFFFFF"/>
                </a:highlight>
                <a:latin typeface="Be Vietnam"/>
                <a:ea typeface="Be Vietnam"/>
                <a:cs typeface="Be Vietnam"/>
                <a:sym typeface="Be Vietnam"/>
              </a:rPr>
              <a:t> du process, veiller le temps</a:t>
            </a:r>
          </a:p>
          <a:p>
            <a:pPr marL="1828800" indent="-342900" algn="l">
              <a:spcBef>
                <a:spcPts val="0"/>
              </a:spcBef>
              <a:buClr>
                <a:schemeClr val="dk1"/>
              </a:buClr>
              <a:buSzPts val="1800"/>
              <a:buFont typeface="Be Vietnam"/>
              <a:buChar char="-"/>
            </a:pPr>
            <a:r>
              <a:rPr lang="fr-FR" sz="2000" dirty="0">
                <a:solidFill>
                  <a:schemeClr val="dk1"/>
                </a:solidFill>
                <a:highlight>
                  <a:srgbClr val="FFFFFF"/>
                </a:highlight>
                <a:latin typeface="Be Vietnam"/>
                <a:ea typeface="Be Vietnam"/>
                <a:cs typeface="Be Vietnam"/>
                <a:sym typeface="Be Vietnam"/>
              </a:rPr>
              <a:t>Le ou la scribe : prend des notes sur le support A3 des discussions</a:t>
            </a:r>
          </a:p>
        </p:txBody>
      </p:sp>
      <p:sp>
        <p:nvSpPr>
          <p:cNvPr id="6" name="Google Shape;71;p16">
            <a:extLst>
              <a:ext uri="{FF2B5EF4-FFF2-40B4-BE49-F238E27FC236}">
                <a16:creationId xmlns:a16="http://schemas.microsoft.com/office/drawing/2014/main" id="{3235FE97-C462-C683-F61C-B94332DA57DE}"/>
              </a:ext>
            </a:extLst>
          </p:cNvPr>
          <p:cNvSpPr txBox="1">
            <a:spLocks/>
          </p:cNvSpPr>
          <p:nvPr/>
        </p:nvSpPr>
        <p:spPr>
          <a:xfrm>
            <a:off x="823145" y="1239805"/>
            <a:ext cx="8520600" cy="7635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550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spcBef>
                <a:spcPts val="0"/>
              </a:spcBef>
            </a:pPr>
            <a:r>
              <a:rPr lang="fr-FR" dirty="0"/>
              <a:t>Les étapes du temps de codéveloppement (1)</a:t>
            </a:r>
          </a:p>
        </p:txBody>
      </p:sp>
    </p:spTree>
    <p:extLst>
      <p:ext uri="{BB962C8B-B14F-4D97-AF65-F5344CB8AC3E}">
        <p14:creationId xmlns:p14="http://schemas.microsoft.com/office/powerpoint/2010/main" val="74878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wipe/>
      </p:transition>
    </mc:Choice>
    <mc:Fallback xmlns="">
      <p:transition spd="slow" advClick="0" advTm="15000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1552" y="121404"/>
            <a:ext cx="8839204" cy="6249593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7"/>
          <p:cNvSpPr txBox="1"/>
          <p:nvPr/>
        </p:nvSpPr>
        <p:spPr>
          <a:xfrm>
            <a:off x="5486399" y="3637971"/>
            <a:ext cx="4081474" cy="2733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fr" dirty="0">
                <a:solidFill>
                  <a:schemeClr val="dk1"/>
                </a:solidFill>
                <a:highlight>
                  <a:srgbClr val="FFFFFF"/>
                </a:highlight>
                <a:latin typeface="Be Vietnam"/>
                <a:ea typeface="Be Vietnam"/>
                <a:cs typeface="Be Vietnam"/>
                <a:sym typeface="Be Vietnam"/>
              </a:rPr>
              <a:t>Le ou la porteur (re)pitch son sujet en précisant : </a:t>
            </a:r>
            <a:endParaRPr dirty="0">
              <a:solidFill>
                <a:schemeClr val="dk1"/>
              </a:solidFill>
              <a:highlight>
                <a:srgbClr val="FFFFFF"/>
              </a:highlight>
              <a:latin typeface="Be Vietnam"/>
              <a:ea typeface="Be Vietnam"/>
              <a:cs typeface="Be Vietnam"/>
              <a:sym typeface="Be Vietnam"/>
            </a:endParaRPr>
          </a:p>
          <a:p>
            <a:pPr marL="457200" indent="-304800">
              <a:lnSpc>
                <a:spcPct val="115000"/>
              </a:lnSpc>
              <a:buClr>
                <a:schemeClr val="dk1"/>
              </a:buClr>
              <a:buSzPts val="1200"/>
              <a:buFont typeface="Be Vietnam"/>
              <a:buChar char="-"/>
            </a:pPr>
            <a:r>
              <a:rPr lang="fr" dirty="0">
                <a:solidFill>
                  <a:schemeClr val="dk1"/>
                </a:solidFill>
                <a:highlight>
                  <a:srgbClr val="FFFFFF"/>
                </a:highlight>
                <a:latin typeface="Be Vietnam"/>
                <a:ea typeface="Be Vietnam"/>
                <a:cs typeface="Be Vietnam"/>
                <a:sym typeface="Be Vietnam"/>
              </a:rPr>
              <a:t>Situation/contexte, </a:t>
            </a:r>
            <a:endParaRPr dirty="0">
              <a:solidFill>
                <a:schemeClr val="dk1"/>
              </a:solidFill>
              <a:highlight>
                <a:srgbClr val="FFFFFF"/>
              </a:highlight>
              <a:latin typeface="Be Vietnam"/>
              <a:ea typeface="Be Vietnam"/>
              <a:cs typeface="Be Vietnam"/>
              <a:sym typeface="Be Vietnam"/>
            </a:endParaRPr>
          </a:p>
          <a:p>
            <a:pPr marL="457200" indent="-304800">
              <a:lnSpc>
                <a:spcPct val="115000"/>
              </a:lnSpc>
              <a:buClr>
                <a:schemeClr val="dk1"/>
              </a:buClr>
              <a:buSzPts val="1200"/>
              <a:buFont typeface="Be Vietnam"/>
              <a:buChar char="-"/>
            </a:pPr>
            <a:r>
              <a:rPr lang="fr" dirty="0">
                <a:solidFill>
                  <a:schemeClr val="dk1"/>
                </a:solidFill>
                <a:highlight>
                  <a:srgbClr val="FFFFFF"/>
                </a:highlight>
                <a:latin typeface="Be Vietnam"/>
                <a:ea typeface="Be Vietnam"/>
                <a:cs typeface="Be Vietnam"/>
                <a:sym typeface="Be Vietnam"/>
              </a:rPr>
              <a:t>Parties prenantes , </a:t>
            </a:r>
            <a:endParaRPr dirty="0">
              <a:solidFill>
                <a:schemeClr val="dk1"/>
              </a:solidFill>
              <a:highlight>
                <a:srgbClr val="FFFFFF"/>
              </a:highlight>
              <a:latin typeface="Be Vietnam"/>
              <a:ea typeface="Be Vietnam"/>
              <a:cs typeface="Be Vietnam"/>
              <a:sym typeface="Be Vietnam"/>
            </a:endParaRPr>
          </a:p>
          <a:p>
            <a:pPr marL="457200" indent="-304800">
              <a:lnSpc>
                <a:spcPct val="115000"/>
              </a:lnSpc>
              <a:buClr>
                <a:schemeClr val="dk1"/>
              </a:buClr>
              <a:buSzPts val="1200"/>
              <a:buFont typeface="Be Vietnam"/>
              <a:buChar char="-"/>
            </a:pPr>
            <a:r>
              <a:rPr lang="fr" dirty="0">
                <a:solidFill>
                  <a:schemeClr val="dk1"/>
                </a:solidFill>
                <a:highlight>
                  <a:srgbClr val="FFFFFF"/>
                </a:highlight>
                <a:latin typeface="Be Vietnam"/>
                <a:ea typeface="Be Vietnam"/>
                <a:cs typeface="Be Vietnam"/>
                <a:sym typeface="Be Vietnam"/>
              </a:rPr>
              <a:t>les pb à résoudre avec le groupe d’étude (et les pistes potentiellement déjà mises en place ou identifiées) </a:t>
            </a:r>
            <a:endParaRPr dirty="0">
              <a:latin typeface="Be Vietnam"/>
              <a:ea typeface="Be Vietnam"/>
              <a:cs typeface="Be Vietnam"/>
              <a:sym typeface="Be Vietnam"/>
            </a:endParaRPr>
          </a:p>
        </p:txBody>
      </p:sp>
      <p:sp>
        <p:nvSpPr>
          <p:cNvPr id="79" name="Google Shape;79;p17"/>
          <p:cNvSpPr txBox="1"/>
          <p:nvPr/>
        </p:nvSpPr>
        <p:spPr>
          <a:xfrm>
            <a:off x="1917825" y="597526"/>
            <a:ext cx="1874100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fr" b="1" i="1">
                <a:latin typeface="Be Vietnam"/>
                <a:ea typeface="Be Vietnam"/>
                <a:cs typeface="Be Vietnam"/>
                <a:sym typeface="Be Vietnam"/>
              </a:rPr>
              <a:t>10 minutes</a:t>
            </a:r>
            <a:endParaRPr b="1" i="1">
              <a:latin typeface="Be Vietnam"/>
              <a:ea typeface="Be Vietnam"/>
              <a:cs typeface="Be Vietnam"/>
              <a:sym typeface="Be Vietnam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8529" y="167899"/>
            <a:ext cx="8839204" cy="6249593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8"/>
          <p:cNvSpPr txBox="1"/>
          <p:nvPr/>
        </p:nvSpPr>
        <p:spPr>
          <a:xfrm>
            <a:off x="1917825" y="597526"/>
            <a:ext cx="1874100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fr" b="1" i="1">
                <a:latin typeface="Be Vietnam"/>
                <a:ea typeface="Be Vietnam"/>
                <a:cs typeface="Be Vietnam"/>
                <a:sym typeface="Be Vietnam"/>
              </a:rPr>
              <a:t>10 minutes</a:t>
            </a:r>
            <a:endParaRPr b="1" i="1">
              <a:latin typeface="Be Vietnam"/>
              <a:ea typeface="Be Vietnam"/>
              <a:cs typeface="Be Vietnam"/>
              <a:sym typeface="Be Vietnam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9045" y="304203"/>
            <a:ext cx="8839204" cy="6249593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9"/>
          <p:cNvSpPr txBox="1"/>
          <p:nvPr/>
        </p:nvSpPr>
        <p:spPr>
          <a:xfrm>
            <a:off x="1917825" y="597526"/>
            <a:ext cx="1874100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fr" b="1" i="1">
                <a:latin typeface="Be Vietnam"/>
                <a:ea typeface="Be Vietnam"/>
                <a:cs typeface="Be Vietnam"/>
                <a:sym typeface="Be Vietnam"/>
              </a:rPr>
              <a:t>10 minutes</a:t>
            </a:r>
            <a:endParaRPr b="1" i="1">
              <a:latin typeface="Be Vietnam"/>
              <a:ea typeface="Be Vietnam"/>
              <a:cs typeface="Be Vietnam"/>
              <a:sym typeface="Be Vietnam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8048" y="167899"/>
            <a:ext cx="8839204" cy="6249593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0"/>
          <p:cNvSpPr txBox="1"/>
          <p:nvPr/>
        </p:nvSpPr>
        <p:spPr>
          <a:xfrm>
            <a:off x="1917825" y="597526"/>
            <a:ext cx="1874100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fr" b="1" i="1">
                <a:latin typeface="Be Vietnam"/>
                <a:ea typeface="Be Vietnam"/>
                <a:cs typeface="Be Vietnam"/>
                <a:sym typeface="Be Vietnam"/>
              </a:rPr>
              <a:t>10 minutes</a:t>
            </a:r>
            <a:endParaRPr b="1" i="1">
              <a:latin typeface="Be Vietnam"/>
              <a:ea typeface="Be Vietnam"/>
              <a:cs typeface="Be Vietnam"/>
              <a:sym typeface="Be Vietnam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4021" y="202769"/>
            <a:ext cx="8839204" cy="6249593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1"/>
          <p:cNvSpPr txBox="1"/>
          <p:nvPr/>
        </p:nvSpPr>
        <p:spPr>
          <a:xfrm>
            <a:off x="2858775" y="1554975"/>
            <a:ext cx="3000000" cy="1341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fr" sz="1200">
                <a:solidFill>
                  <a:schemeClr val="dk1"/>
                </a:solidFill>
                <a:highlight>
                  <a:schemeClr val="lt1"/>
                </a:highlight>
                <a:latin typeface="Be Vietnam"/>
                <a:ea typeface="Be Vietnam"/>
                <a:cs typeface="Be Vietnam"/>
                <a:sym typeface="Be Vietnam"/>
              </a:rPr>
              <a:t>Le  ou la porteur·euse synthétise et décide ce qu’il·elle veut conserver. 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Be Vietnam"/>
              <a:ea typeface="Be Vietnam"/>
              <a:cs typeface="Be Vietnam"/>
              <a:sym typeface="Be Vietnam"/>
            </a:endParaRP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" sz="1200" b="1">
                <a:solidFill>
                  <a:schemeClr val="dk1"/>
                </a:solidFill>
                <a:highlight>
                  <a:schemeClr val="lt1"/>
                </a:highlight>
                <a:latin typeface="Be Vietnam"/>
                <a:ea typeface="Be Vietnam"/>
                <a:cs typeface="Be Vietnam"/>
                <a:sym typeface="Be Vietnam"/>
              </a:rPr>
              <a:t>Il ou elle propose une reformulation de son sujet.</a:t>
            </a:r>
            <a:endParaRPr sz="1200" b="1">
              <a:latin typeface="Be Vietnam"/>
              <a:ea typeface="Be Vietnam"/>
              <a:cs typeface="Be Vietnam"/>
              <a:sym typeface="Be Vietnam"/>
            </a:endParaRPr>
          </a:p>
        </p:txBody>
      </p:sp>
      <p:sp>
        <p:nvSpPr>
          <p:cNvPr id="104" name="Google Shape;104;p21"/>
          <p:cNvSpPr txBox="1"/>
          <p:nvPr/>
        </p:nvSpPr>
        <p:spPr>
          <a:xfrm>
            <a:off x="1917825" y="597526"/>
            <a:ext cx="1874100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fr" b="1" i="1">
                <a:latin typeface="Be Vietnam"/>
                <a:ea typeface="Be Vietnam"/>
                <a:cs typeface="Be Vietnam"/>
                <a:sym typeface="Be Vietnam"/>
              </a:rPr>
              <a:t>10 minutes</a:t>
            </a:r>
            <a:endParaRPr b="1" i="1">
              <a:latin typeface="Be Vietnam"/>
              <a:ea typeface="Be Vietnam"/>
              <a:cs typeface="Be Vietnam"/>
              <a:sym typeface="Be Vietnam"/>
            </a:endParaRPr>
          </a:p>
        </p:txBody>
      </p:sp>
      <p:sp>
        <p:nvSpPr>
          <p:cNvPr id="105" name="Google Shape;105;p21"/>
          <p:cNvSpPr/>
          <p:nvPr/>
        </p:nvSpPr>
        <p:spPr>
          <a:xfrm>
            <a:off x="5192975" y="152400"/>
            <a:ext cx="2470500" cy="1565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11" y="121274"/>
            <a:ext cx="2028846" cy="756207"/>
          </a:xfrm>
          <a:prstGeom prst="rect">
            <a:avLst/>
          </a:prstGeom>
        </p:spPr>
      </p:pic>
      <p:sp>
        <p:nvSpPr>
          <p:cNvPr id="5" name="Google Shape;110;p22">
            <a:extLst>
              <a:ext uri="{FF2B5EF4-FFF2-40B4-BE49-F238E27FC236}">
                <a16:creationId xmlns:a16="http://schemas.microsoft.com/office/drawing/2014/main" id="{62C2266E-5F09-7223-662A-1E36DB3855DA}"/>
              </a:ext>
            </a:extLst>
          </p:cNvPr>
          <p:cNvSpPr txBox="1"/>
          <p:nvPr/>
        </p:nvSpPr>
        <p:spPr>
          <a:xfrm>
            <a:off x="674700" y="1674300"/>
            <a:ext cx="7794600" cy="3046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dirty="0">
                <a:solidFill>
                  <a:schemeClr val="dk1"/>
                </a:solidFill>
                <a:highlight>
                  <a:srgbClr val="FFFFFF"/>
                </a:highlight>
                <a:latin typeface="Be Vietnam"/>
                <a:ea typeface="Be Vietnam"/>
                <a:cs typeface="Be Vietnam"/>
                <a:sym typeface="Be Vietnam"/>
              </a:rPr>
              <a:t>Ce sujet/la problématique posée est peut-être plus vaste que ce qu'il nous est possible de traiter à l'occasion d'un atelier. 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highlight>
                <a:srgbClr val="FFFFFF"/>
              </a:highlight>
              <a:latin typeface="Be Vietnam"/>
              <a:ea typeface="Be Vietnam"/>
              <a:cs typeface="Be Vietnam"/>
              <a:sym typeface="Be Vietnam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b="1" dirty="0">
                <a:solidFill>
                  <a:schemeClr val="dk1"/>
                </a:solidFill>
                <a:highlight>
                  <a:srgbClr val="FFFFFF"/>
                </a:highlight>
                <a:latin typeface="Be Vietnam"/>
                <a:ea typeface="Be Vietnam"/>
                <a:cs typeface="Be Vietnam"/>
                <a:sym typeface="Be Vietnam"/>
              </a:rPr>
              <a:t>Quel angle éventuellement privilégier pour l'atelier collectif ? </a:t>
            </a:r>
          </a:p>
          <a:p>
            <a:pPr lvl="0" algn="just"/>
            <a:r>
              <a:rPr lang="fr" b="1" dirty="0">
                <a:solidFill>
                  <a:schemeClr val="dk1"/>
                </a:solidFill>
                <a:highlight>
                  <a:srgbClr val="FFFFFF"/>
                </a:highlight>
                <a:latin typeface="Be Vietnam"/>
                <a:ea typeface="Be Vietnam"/>
                <a:cs typeface="Be Vietnam"/>
                <a:sym typeface="Be Vietnam"/>
              </a:rPr>
              <a:t>(les plus productifs pour la co-construction/co-réflexion avec le groupe ?)</a:t>
            </a:r>
            <a:endParaRPr sz="1800" b="1" dirty="0">
              <a:solidFill>
                <a:schemeClr val="dk1"/>
              </a:solidFill>
              <a:highlight>
                <a:srgbClr val="FFFFFF"/>
              </a:highlight>
              <a:latin typeface="Be Vietnam"/>
              <a:ea typeface="Be Vietnam"/>
              <a:cs typeface="Be Vietnam"/>
              <a:sym typeface="Be Vietnam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highlight>
                <a:srgbClr val="FFFFFF"/>
              </a:highlight>
              <a:latin typeface="Be Vietnam"/>
              <a:ea typeface="Be Vietnam"/>
              <a:cs typeface="Be Vietnam"/>
              <a:sym typeface="Be Vietnam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b="1" dirty="0">
                <a:solidFill>
                  <a:schemeClr val="dk1"/>
                </a:solidFill>
                <a:highlight>
                  <a:srgbClr val="FFFFFF"/>
                </a:highlight>
                <a:latin typeface="Be Vietnam"/>
                <a:ea typeface="Be Vietnam"/>
                <a:cs typeface="Be Vietnam"/>
                <a:sym typeface="Be Vietnam"/>
              </a:rPr>
              <a:t>Pour que ces sujets puissent devenir des terrains, de qui faut-il s'assurer l'accord au préalable pour les porteurs ?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" b="1" dirty="0">
              <a:solidFill>
                <a:schemeClr val="dk1"/>
              </a:solidFill>
              <a:highlight>
                <a:srgbClr val="FFFFFF"/>
              </a:highlight>
              <a:latin typeface="Be Vietnam"/>
              <a:sym typeface="Be Vietnam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b="1" dirty="0">
                <a:solidFill>
                  <a:schemeClr val="dk1"/>
                </a:solidFill>
                <a:highlight>
                  <a:srgbClr val="FFFFFF"/>
                </a:highlight>
                <a:latin typeface="Be Vietnam"/>
                <a:sym typeface="Be Vietnam"/>
              </a:rPr>
              <a:t>&gt; </a:t>
            </a:r>
            <a:r>
              <a:rPr lang="fr-FR" sz="2400" b="1" dirty="0">
                <a:solidFill>
                  <a:schemeClr val="dk1"/>
                </a:solidFill>
                <a:highlight>
                  <a:srgbClr val="FFFFFF"/>
                </a:highlight>
                <a:latin typeface="Be Vietnam"/>
                <a:sym typeface="Be Vietnam"/>
              </a:rPr>
              <a:t>R</a:t>
            </a:r>
            <a:r>
              <a:rPr lang="fr" sz="2400" b="1" dirty="0" err="1">
                <a:solidFill>
                  <a:schemeClr val="dk1"/>
                </a:solidFill>
                <a:highlight>
                  <a:srgbClr val="FFFFFF"/>
                </a:highlight>
                <a:latin typeface="Be Vietnam"/>
                <a:sym typeface="Be Vietnam"/>
              </a:rPr>
              <a:t>eformulation</a:t>
            </a:r>
            <a:r>
              <a:rPr lang="fr" sz="2400" b="1" dirty="0">
                <a:solidFill>
                  <a:schemeClr val="dk1"/>
                </a:solidFill>
                <a:highlight>
                  <a:srgbClr val="FFFFFF"/>
                </a:highlight>
                <a:latin typeface="Be Vietnam"/>
                <a:sym typeface="Be Vietnam"/>
              </a:rPr>
              <a:t> de la question et explicitation du terrain</a:t>
            </a:r>
            <a:endParaRPr sz="2400" b="1" dirty="0"/>
          </a:p>
        </p:txBody>
      </p:sp>
    </p:spTree>
    <p:extLst>
      <p:ext uri="{BB962C8B-B14F-4D97-AF65-F5344CB8AC3E}">
        <p14:creationId xmlns:p14="http://schemas.microsoft.com/office/powerpoint/2010/main" val="2390594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wipe/>
      </p:transition>
    </mc:Choice>
    <mc:Fallback xmlns="">
      <p:transition spd="slow" advClick="0" advTm="15000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11" y="121274"/>
            <a:ext cx="2028846" cy="756207"/>
          </a:xfrm>
          <a:prstGeom prst="rect">
            <a:avLst/>
          </a:prstGeom>
        </p:spPr>
      </p:pic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id="{4E3919B7-870E-4F43-A180-359927C6C2F0}"/>
              </a:ext>
            </a:extLst>
          </p:cNvPr>
          <p:cNvGraphicFramePr>
            <a:graphicFrameLocks/>
          </p:cNvGraphicFramePr>
          <p:nvPr/>
        </p:nvGraphicFramePr>
        <p:xfrm>
          <a:off x="2754630" y="1309816"/>
          <a:ext cx="5677956" cy="4670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3BCE23F0-8522-984B-9A72-0422CD5A803A}"/>
              </a:ext>
            </a:extLst>
          </p:cNvPr>
          <p:cNvSpPr/>
          <p:nvPr/>
        </p:nvSpPr>
        <p:spPr>
          <a:xfrm>
            <a:off x="477604" y="348208"/>
            <a:ext cx="970788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				Retour de Suède</a:t>
            </a: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fr-FR" dirty="0"/>
              <a:t>Le </a:t>
            </a:r>
            <a:r>
              <a:rPr lang="fr-FR" b="1" dirty="0"/>
              <a:t>modèle social-démocrate d’investissement social et de négociation collective</a:t>
            </a:r>
            <a:r>
              <a:rPr lang="fr-FR" dirty="0"/>
              <a:t> est toujours bien vivant, mais ses modes d’action évoluent. </a:t>
            </a:r>
          </a:p>
          <a:p>
            <a:pPr lvl="0"/>
            <a:endParaRPr lang="fr-FR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fr-FR" dirty="0"/>
              <a:t>En termes d’éducation : un haut niveau d’investissement public, une </a:t>
            </a:r>
            <a:r>
              <a:rPr lang="fr-FR" b="1" dirty="0"/>
              <a:t>éducation largement gratuite, accessible à tous les âges de la vie</a:t>
            </a:r>
            <a:r>
              <a:rPr lang="fr-FR" dirty="0"/>
              <a:t>, mais désormais très largement </a:t>
            </a:r>
            <a:r>
              <a:rPr lang="fr-FR" b="1" dirty="0"/>
              <a:t>décentralisée et partiellement déléguée au privé</a:t>
            </a:r>
            <a:r>
              <a:rPr lang="fr-FR" dirty="0"/>
              <a:t>.</a:t>
            </a:r>
            <a:r>
              <a:rPr lang="fr-FR" b="1" dirty="0"/>
              <a:t> </a:t>
            </a:r>
          </a:p>
          <a:p>
            <a:pPr marL="285750" lvl="0" indent="-285750">
              <a:buFont typeface="Wingdings" pitchFamily="2" charset="2"/>
              <a:buChar char="Ø"/>
            </a:pPr>
            <a:endParaRPr lang="fr-FR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fr-FR" dirty="0"/>
              <a:t>L’</a:t>
            </a:r>
            <a:r>
              <a:rPr lang="fr-FR" b="1" dirty="0"/>
              <a:t>autonomie</a:t>
            </a:r>
            <a:r>
              <a:rPr lang="fr-FR" dirty="0"/>
              <a:t> </a:t>
            </a:r>
            <a:r>
              <a:rPr lang="fr-FR" b="1" dirty="0"/>
              <a:t>locale</a:t>
            </a:r>
            <a:r>
              <a:rPr lang="fr-FR" dirty="0"/>
              <a:t> présente de réels avantages, mais pose aussi de sérieux problèmes.</a:t>
            </a:r>
          </a:p>
          <a:p>
            <a:pPr lvl="0"/>
            <a:endParaRPr lang="fr-FR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fr-FR" dirty="0"/>
              <a:t>L’apprentissage tout au long de la vie et la </a:t>
            </a:r>
            <a:r>
              <a:rPr lang="fr-FR" b="1" dirty="0"/>
              <a:t>culture de la deuxième chance</a:t>
            </a:r>
            <a:r>
              <a:rPr lang="fr-FR" dirty="0"/>
              <a:t> sont bien ancrés, mais </a:t>
            </a:r>
            <a:r>
              <a:rPr lang="fr-FR" b="1" dirty="0"/>
              <a:t>ne répondent qu’imparfaitement aux besoins du marché du travail</a:t>
            </a:r>
            <a:r>
              <a:rPr lang="fr-FR" dirty="0"/>
              <a:t> et aux pénuries de compétences.</a:t>
            </a:r>
          </a:p>
          <a:p>
            <a:pPr lvl="0"/>
            <a:endParaRPr lang="fr-FR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fr-FR" dirty="0"/>
              <a:t>L’accent est mis sur l’</a:t>
            </a:r>
            <a:r>
              <a:rPr lang="fr-FR" b="1" dirty="0"/>
              <a:t>autonomie</a:t>
            </a:r>
            <a:r>
              <a:rPr lang="fr-FR" dirty="0"/>
              <a:t> </a:t>
            </a:r>
            <a:r>
              <a:rPr lang="fr-FR" b="1" dirty="0"/>
              <a:t>des acteurs</a:t>
            </a:r>
            <a:r>
              <a:rPr lang="fr-FR" dirty="0"/>
              <a:t> à tous les niveaux (autonomie des élèves et des établissements, libre choix des familles), mais la combinaison de la privatisation partielle et du libre choix des familles conduit à une </a:t>
            </a:r>
            <a:r>
              <a:rPr lang="fr-FR" b="1" dirty="0"/>
              <a:t>ségrégation croissante</a:t>
            </a:r>
            <a:r>
              <a:rPr lang="fr-FR" dirty="0"/>
              <a:t>.   </a:t>
            </a:r>
          </a:p>
          <a:p>
            <a:pPr lvl="0"/>
            <a:endParaRPr lang="fr-FR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fr-FR" dirty="0"/>
              <a:t>L’envers des réformes entreprises depuis le début des années 1990 est une montée sensible des inégalités et un </a:t>
            </a:r>
            <a:r>
              <a:rPr lang="fr-FR" b="1" dirty="0"/>
              <a:t>effritement des valeurs sociales-démocrates</a:t>
            </a:r>
            <a:r>
              <a:rPr lang="fr-FR" dirty="0"/>
              <a:t>.</a:t>
            </a: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958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wipe/>
      </p:transition>
    </mc:Choice>
    <mc:Fallback xmlns="">
      <p:transition spd="slow" advClick="0" advTm="15000">
        <p:wip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593034" y="1092219"/>
            <a:ext cx="4335394" cy="1861737"/>
          </a:xfrm>
          <a:prstGeom prst="roundRect">
            <a:avLst>
              <a:gd name="adj" fmla="val 4380"/>
            </a:avLst>
          </a:prstGeom>
          <a:noFill/>
          <a:ln w="9525" cap="flat" cmpd="sng">
            <a:solidFill>
              <a:srgbClr val="54A0F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44836" tIns="44836" rIns="44836" bIns="44836" anchor="t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r>
              <a:rPr lang="fr" sz="1026" b="1">
                <a:solidFill>
                  <a:srgbClr val="54A0FF"/>
                </a:solidFill>
                <a:latin typeface="Barlow"/>
                <a:ea typeface="Barlow"/>
                <a:cs typeface="Barlow"/>
                <a:sym typeface="Barlow"/>
              </a:rPr>
              <a:t>Le contexte de ma problématique</a:t>
            </a:r>
            <a:endParaRPr sz="1026" b="1">
              <a:solidFill>
                <a:srgbClr val="54A0FF"/>
              </a:solidFill>
              <a:latin typeface="Barlow"/>
              <a:ea typeface="Barlow"/>
              <a:cs typeface="Barlow"/>
              <a:sym typeface="Barlow"/>
            </a:endParaRPr>
          </a:p>
          <a:p>
            <a:pPr>
              <a:buClr>
                <a:srgbClr val="000000"/>
              </a:buClr>
              <a:buSzPts val="800"/>
            </a:pPr>
            <a:endParaRPr sz="1026" i="1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6272232" y="1092220"/>
            <a:ext cx="4335394" cy="1982389"/>
          </a:xfrm>
          <a:prstGeom prst="roundRect">
            <a:avLst>
              <a:gd name="adj" fmla="val 8292"/>
            </a:avLst>
          </a:prstGeom>
          <a:noFill/>
          <a:ln w="9525" cap="flat" cmpd="sng">
            <a:solidFill>
              <a:srgbClr val="54A0F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44836" tIns="44836" rIns="44836" bIns="44836" anchor="t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r>
              <a:rPr lang="fr" sz="1026" b="1">
                <a:solidFill>
                  <a:srgbClr val="54A0FF"/>
                </a:solidFill>
                <a:latin typeface="Barlow"/>
                <a:ea typeface="Barlow"/>
                <a:cs typeface="Barlow"/>
                <a:sym typeface="Barlow"/>
              </a:rPr>
              <a:t>Les parties prenantes concernées et relations entre les acteurs</a:t>
            </a:r>
            <a:endParaRPr sz="1026" b="1">
              <a:solidFill>
                <a:srgbClr val="54A0FF"/>
              </a:solidFill>
              <a:latin typeface="Barlow"/>
              <a:ea typeface="Barlow"/>
              <a:cs typeface="Barlow"/>
              <a:sym typeface="Barlow"/>
            </a:endParaRPr>
          </a:p>
          <a:p>
            <a:pPr>
              <a:buClr>
                <a:srgbClr val="000000"/>
              </a:buClr>
              <a:buSzPts val="800"/>
            </a:pPr>
            <a:endParaRPr sz="1026" b="1">
              <a:solidFill>
                <a:srgbClr val="54A0FF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1593034" y="4227346"/>
            <a:ext cx="4335394" cy="770865"/>
          </a:xfrm>
          <a:prstGeom prst="roundRect">
            <a:avLst>
              <a:gd name="adj" fmla="val 12543"/>
            </a:avLst>
          </a:prstGeom>
          <a:noFill/>
          <a:ln w="9525" cap="flat" cmpd="sng">
            <a:solidFill>
              <a:srgbClr val="54A0F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44836" tIns="44836" rIns="44836" bIns="44836" anchor="t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r>
              <a:rPr lang="fr" sz="1026" b="1">
                <a:solidFill>
                  <a:srgbClr val="54A0FF"/>
                </a:solidFill>
                <a:latin typeface="Barlow"/>
                <a:ea typeface="Barlow"/>
                <a:cs typeface="Barlow"/>
                <a:sym typeface="Barlow"/>
              </a:rPr>
              <a:t>Le périmètre territorial</a:t>
            </a:r>
            <a:endParaRPr sz="1026" b="1">
              <a:solidFill>
                <a:srgbClr val="54A0FF"/>
              </a:solidFill>
              <a:latin typeface="Barlow"/>
              <a:ea typeface="Barlow"/>
              <a:cs typeface="Barlow"/>
              <a:sym typeface="Barlow"/>
            </a:endParaRPr>
          </a:p>
          <a:p>
            <a:pPr>
              <a:buClr>
                <a:srgbClr val="000000"/>
              </a:buClr>
              <a:buSzPts val="800"/>
            </a:pPr>
            <a:endParaRPr sz="1026" b="1">
              <a:solidFill>
                <a:srgbClr val="54A0FF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1593034" y="3041607"/>
            <a:ext cx="4335394" cy="1081636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4A0F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44836" tIns="44836" rIns="44836" bIns="44836" anchor="t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r>
              <a:rPr lang="fr" sz="1026" b="1">
                <a:solidFill>
                  <a:srgbClr val="54A0FF"/>
                </a:solidFill>
                <a:latin typeface="Barlow"/>
                <a:ea typeface="Barlow"/>
                <a:cs typeface="Barlow"/>
                <a:sym typeface="Barlow"/>
              </a:rPr>
              <a:t>Nom du porteur. Fonction. Lien à la problématique</a:t>
            </a:r>
            <a:endParaRPr sz="1026" b="1">
              <a:solidFill>
                <a:srgbClr val="54A0FF"/>
              </a:solidFill>
              <a:latin typeface="Barlow"/>
              <a:ea typeface="Barlow"/>
              <a:cs typeface="Barlow"/>
              <a:sym typeface="Barlow"/>
            </a:endParaRPr>
          </a:p>
          <a:p>
            <a:pPr>
              <a:buClr>
                <a:srgbClr val="000000"/>
              </a:buClr>
              <a:buSzPts val="800"/>
            </a:pPr>
            <a:endParaRPr sz="1026" b="1">
              <a:solidFill>
                <a:srgbClr val="54A0FF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6272232" y="3223352"/>
            <a:ext cx="4335394" cy="1081636"/>
          </a:xfrm>
          <a:prstGeom prst="roundRect">
            <a:avLst>
              <a:gd name="adj" fmla="val 6312"/>
            </a:avLst>
          </a:prstGeom>
          <a:noFill/>
          <a:ln w="9525" cap="flat" cmpd="sng">
            <a:solidFill>
              <a:srgbClr val="54A0F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44836" tIns="44836" rIns="44836" bIns="44836" anchor="t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r>
              <a:rPr lang="fr" sz="1026" b="1">
                <a:solidFill>
                  <a:srgbClr val="54A0FF"/>
                </a:solidFill>
                <a:latin typeface="Barlow"/>
                <a:ea typeface="Barlow"/>
                <a:cs typeface="Barlow"/>
                <a:sym typeface="Barlow"/>
              </a:rPr>
              <a:t>Les indicateurs de réussite</a:t>
            </a:r>
            <a:endParaRPr sz="1026" b="1">
              <a:solidFill>
                <a:srgbClr val="54A0FF"/>
              </a:solidFill>
              <a:latin typeface="Barlow"/>
              <a:ea typeface="Barlow"/>
              <a:cs typeface="Barlow"/>
              <a:sym typeface="Barlow"/>
            </a:endParaRPr>
          </a:p>
          <a:p>
            <a:pPr>
              <a:buClr>
                <a:srgbClr val="000000"/>
              </a:buClr>
              <a:buSzPts val="800"/>
            </a:pPr>
            <a:endParaRPr sz="1026" b="1">
              <a:solidFill>
                <a:srgbClr val="54A0FF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1593034" y="5102315"/>
            <a:ext cx="4335394" cy="1654108"/>
          </a:xfrm>
          <a:prstGeom prst="roundRect">
            <a:avLst>
              <a:gd name="adj" fmla="val 6312"/>
            </a:avLst>
          </a:prstGeom>
          <a:noFill/>
          <a:ln w="9525" cap="flat" cmpd="sng">
            <a:solidFill>
              <a:srgbClr val="54A0F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44836" tIns="44836" rIns="44836" bIns="44836" anchor="t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r>
              <a:rPr lang="fr" sz="1026" b="1">
                <a:solidFill>
                  <a:srgbClr val="54A0FF"/>
                </a:solidFill>
                <a:latin typeface="Barlow"/>
                <a:ea typeface="Barlow"/>
                <a:cs typeface="Barlow"/>
                <a:sym typeface="Barlow"/>
              </a:rPr>
              <a:t>Le/les objectif(s)</a:t>
            </a:r>
            <a:endParaRPr sz="1026" b="1">
              <a:solidFill>
                <a:srgbClr val="54A0FF"/>
              </a:solidFill>
              <a:latin typeface="Barlow"/>
              <a:ea typeface="Barlow"/>
              <a:cs typeface="Barlow"/>
              <a:sym typeface="Barlow"/>
            </a:endParaRPr>
          </a:p>
          <a:p>
            <a:pPr>
              <a:buClr>
                <a:srgbClr val="000000"/>
              </a:buClr>
              <a:buSzPts val="800"/>
            </a:pPr>
            <a:endParaRPr sz="1026" b="1">
              <a:solidFill>
                <a:srgbClr val="54A0FF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1593034" y="164622"/>
            <a:ext cx="9078927" cy="839947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4A0F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44836" tIns="44836" rIns="44836" bIns="44836" anchor="t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r>
              <a:rPr lang="fr" sz="1026" b="1">
                <a:solidFill>
                  <a:srgbClr val="54A0FF"/>
                </a:solidFill>
                <a:latin typeface="Barlow"/>
                <a:ea typeface="Barlow"/>
                <a:cs typeface="Barlow"/>
                <a:sym typeface="Barlow"/>
              </a:rPr>
              <a:t>Mon sujet en 1 phrase</a:t>
            </a:r>
            <a:endParaRPr sz="1026" b="1">
              <a:solidFill>
                <a:srgbClr val="54A0FF"/>
              </a:solidFill>
              <a:latin typeface="Barlow"/>
              <a:ea typeface="Barlow"/>
              <a:cs typeface="Barlow"/>
              <a:sym typeface="Barlow"/>
            </a:endParaRPr>
          </a:p>
          <a:p>
            <a:pPr>
              <a:buClr>
                <a:srgbClr val="000000"/>
              </a:buClr>
              <a:buSzPts val="800"/>
            </a:pPr>
            <a:endParaRPr sz="1026" b="1">
              <a:solidFill>
                <a:srgbClr val="54A0FF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6272232" y="4453738"/>
            <a:ext cx="4335394" cy="2302781"/>
          </a:xfrm>
          <a:prstGeom prst="roundRect">
            <a:avLst>
              <a:gd name="adj" fmla="val 12543"/>
            </a:avLst>
          </a:prstGeom>
          <a:noFill/>
          <a:ln w="9525" cap="flat" cmpd="sng">
            <a:solidFill>
              <a:srgbClr val="54A0F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44836" tIns="44836" rIns="44836" bIns="44836" anchor="t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r>
              <a:rPr lang="fr" sz="1026" b="1">
                <a:solidFill>
                  <a:srgbClr val="54A0FF"/>
                </a:solidFill>
                <a:latin typeface="Barlow"/>
                <a:ea typeface="Barlow"/>
                <a:cs typeface="Barlow"/>
                <a:sym typeface="Barlow"/>
              </a:rPr>
              <a:t>La  problématique formulée en une question </a:t>
            </a:r>
            <a:endParaRPr sz="1026" b="1">
              <a:solidFill>
                <a:srgbClr val="54A0FF"/>
              </a:solidFill>
              <a:latin typeface="Barlow"/>
              <a:ea typeface="Barlow"/>
              <a:cs typeface="Barlow"/>
              <a:sym typeface="Barlow"/>
            </a:endParaRPr>
          </a:p>
          <a:p>
            <a:pPr>
              <a:buClr>
                <a:srgbClr val="000000"/>
              </a:buClr>
              <a:buSzPts val="800"/>
            </a:pPr>
            <a:endParaRPr sz="1026" b="1">
              <a:solidFill>
                <a:srgbClr val="54A0FF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wipe/>
      </p:transition>
    </mc:Choice>
    <mc:Fallback xmlns="">
      <p:transition spd="slow" advClick="0" advTm="8000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11" y="121274"/>
            <a:ext cx="2028846" cy="756207"/>
          </a:xfrm>
          <a:prstGeom prst="rect">
            <a:avLst/>
          </a:prstGeom>
        </p:spPr>
      </p:pic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id="{4E3919B7-870E-4F43-A180-359927C6C2F0}"/>
              </a:ext>
            </a:extLst>
          </p:cNvPr>
          <p:cNvGraphicFramePr>
            <a:graphicFrameLocks/>
          </p:cNvGraphicFramePr>
          <p:nvPr/>
        </p:nvGraphicFramePr>
        <p:xfrm>
          <a:off x="2754630" y="1309816"/>
          <a:ext cx="5677956" cy="4670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3BCE23F0-8522-984B-9A72-0422CD5A803A}"/>
              </a:ext>
            </a:extLst>
          </p:cNvPr>
          <p:cNvSpPr/>
          <p:nvPr/>
        </p:nvSpPr>
        <p:spPr>
          <a:xfrm>
            <a:off x="477604" y="348208"/>
            <a:ext cx="970788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				Retour de Suède</a:t>
            </a:r>
          </a:p>
          <a:p>
            <a:pPr lvl="0"/>
            <a:b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</a:br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	</a:t>
            </a:r>
          </a:p>
          <a:p>
            <a:pPr lvl="0"/>
            <a:endParaRPr lang="fr-FR" dirty="0"/>
          </a:p>
          <a:p>
            <a:pPr lvl="0"/>
            <a:r>
              <a:rPr lang="fr-FR" dirty="0"/>
              <a:t>1. Quelles questions le voyage en Suède suscite-t-il en termes de </a:t>
            </a:r>
            <a:r>
              <a:rPr lang="fr-FR" b="1" dirty="0"/>
              <a:t>comparaison avec le système français </a:t>
            </a:r>
            <a:r>
              <a:rPr lang="fr-FR" dirty="0"/>
              <a:t>? (5’ dans sa tête, 10’ en plénière) </a:t>
            </a:r>
          </a:p>
          <a:p>
            <a:pPr lvl="0"/>
            <a:endParaRPr lang="fr-FR" dirty="0"/>
          </a:p>
          <a:p>
            <a:pPr lvl="0"/>
            <a:r>
              <a:rPr lang="fr-FR" dirty="0"/>
              <a:t>2. Avez-vous les uns et les autres des réponses rapides aux questions qui ont été posées ? (30’) </a:t>
            </a:r>
          </a:p>
          <a:p>
            <a:pPr lvl="0"/>
            <a:endParaRPr lang="fr-FR" dirty="0"/>
          </a:p>
          <a:p>
            <a:pPr lvl="0"/>
            <a:r>
              <a:rPr lang="fr-FR" dirty="0"/>
              <a:t>3. Propositions pour creuser les questions plus complexes (5’)</a:t>
            </a: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6157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wipe/>
      </p:transition>
    </mc:Choice>
    <mc:Fallback xmlns="">
      <p:transition spd="slow" advClick="0" advTm="15000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11" y="121274"/>
            <a:ext cx="2028846" cy="75620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CE23F0-8522-984B-9A72-0422CD5A803A}"/>
              </a:ext>
            </a:extLst>
          </p:cNvPr>
          <p:cNvSpPr/>
          <p:nvPr/>
        </p:nvSpPr>
        <p:spPr>
          <a:xfrm>
            <a:off x="477604" y="348208"/>
            <a:ext cx="9707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				</a:t>
            </a:r>
            <a:r>
              <a:rPr lang="fr-FR" sz="2400" b="1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Place à vos sujets</a:t>
            </a:r>
          </a:p>
          <a:p>
            <a:pPr lvl="0"/>
            <a:b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</a:br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endParaRPr lang="fr-FR" dirty="0"/>
          </a:p>
          <a:p>
            <a:pPr lvl="0"/>
            <a:r>
              <a:rPr lang="fr-FR" dirty="0"/>
              <a:t>Objectif: Identifier vos défis en résonnance avec les thématiques du cycle. </a:t>
            </a:r>
          </a:p>
          <a:p>
            <a:pPr lvl="0"/>
            <a:r>
              <a:rPr lang="fr-FR" dirty="0"/>
              <a:t>Quels échos entre le thème du cycle et vos enjeux et questionnements professionnels. </a:t>
            </a:r>
          </a:p>
          <a:p>
            <a:pPr lvl="0"/>
            <a:endParaRPr lang="fr-FR" dirty="0"/>
          </a:p>
          <a:p>
            <a:pPr lvl="0"/>
            <a:r>
              <a:rPr lang="fr-FR" dirty="0"/>
              <a:t>3 temps</a:t>
            </a:r>
          </a:p>
          <a:p>
            <a:pPr marL="285750" lvl="0" indent="-285750">
              <a:buFontTx/>
              <a:buChar char="-"/>
            </a:pPr>
            <a:r>
              <a:rPr lang="fr-FR" dirty="0"/>
              <a:t>En individuel: 15 mn</a:t>
            </a:r>
          </a:p>
          <a:p>
            <a:pPr marL="285750" lvl="0" indent="-285750">
              <a:buFontTx/>
              <a:buChar char="-"/>
            </a:pPr>
            <a:r>
              <a:rPr lang="fr-FR" dirty="0"/>
              <a:t>En petits groupes de partage : 30mn</a:t>
            </a:r>
          </a:p>
          <a:p>
            <a:pPr marL="285750" lvl="0" indent="-285750">
              <a:buFontTx/>
              <a:buChar char="-"/>
            </a:pPr>
            <a:r>
              <a:rPr lang="fr-FR" dirty="0"/>
              <a:t>En plénière: 60 mn</a:t>
            </a:r>
          </a:p>
          <a:p>
            <a:pPr marL="285750" lvl="0" indent="-285750">
              <a:buFontTx/>
              <a:buChar char="-"/>
            </a:pPr>
            <a:endParaRPr lang="fr-FR" dirty="0"/>
          </a:p>
          <a:p>
            <a:pPr lvl="0"/>
            <a:endParaRPr lang="fr-FR" dirty="0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D972B54-5DF3-A03B-2B2A-8E5EC54E827B}"/>
              </a:ext>
            </a:extLst>
          </p:cNvPr>
          <p:cNvSpPr/>
          <p:nvPr/>
        </p:nvSpPr>
        <p:spPr>
          <a:xfrm>
            <a:off x="814388" y="3971925"/>
            <a:ext cx="244523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395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wipe/>
      </p:transition>
    </mc:Choice>
    <mc:Fallback xmlns="">
      <p:transition spd="slow" advClick="0" advTm="15000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11" y="121274"/>
            <a:ext cx="2028846" cy="75620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CE23F0-8522-984B-9A72-0422CD5A803A}"/>
              </a:ext>
            </a:extLst>
          </p:cNvPr>
          <p:cNvSpPr/>
          <p:nvPr/>
        </p:nvSpPr>
        <p:spPr>
          <a:xfrm>
            <a:off x="0" y="5998062"/>
            <a:ext cx="97078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				</a:t>
            </a:r>
            <a:endParaRPr lang="fr-FR" dirty="0"/>
          </a:p>
          <a:p>
            <a:pPr lvl="0"/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D7B1D8CA-9188-7AEA-722D-0424D36120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762" y="2797567"/>
            <a:ext cx="7260003" cy="406560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4381723-437E-5386-66AF-A94C992797EB}"/>
              </a:ext>
            </a:extLst>
          </p:cNvPr>
          <p:cNvSpPr/>
          <p:nvPr/>
        </p:nvSpPr>
        <p:spPr>
          <a:xfrm>
            <a:off x="714374" y="348208"/>
            <a:ext cx="9471109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				</a:t>
            </a:r>
            <a:r>
              <a:rPr lang="fr-FR" sz="2400" b="1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Réflexion individuelle</a:t>
            </a:r>
          </a:p>
          <a:p>
            <a:pPr lvl="0" algn="ctr"/>
            <a: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(15mm)</a:t>
            </a:r>
            <a:r>
              <a:rPr lang="fr-FR" sz="2400" b="1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</a:p>
          <a:p>
            <a:pPr lvl="0" algn="ctr"/>
            <a:endParaRPr lang="fr-FR" sz="2400" b="1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2 questions : </a:t>
            </a:r>
          </a:p>
          <a:p>
            <a:pPr marL="285750" lvl="0" indent="-285750">
              <a:buFontTx/>
              <a:buChar char="-"/>
            </a:pPr>
            <a:r>
              <a:rPr lang="fr-FR" dirty="0"/>
              <a:t>Quels sont les échos entre le thème du cycle et vos questions professionnelles ? </a:t>
            </a:r>
          </a:p>
          <a:p>
            <a:pPr lvl="0"/>
            <a:endParaRPr lang="fr-FR" dirty="0"/>
          </a:p>
          <a:p>
            <a:pPr marL="285750" lvl="0" indent="-285750">
              <a:buFontTx/>
              <a:buChar char="-"/>
            </a:pPr>
            <a:r>
              <a:rPr lang="fr-FR" dirty="0"/>
              <a:t>Pourriez-vous formuler </a:t>
            </a:r>
            <a:r>
              <a:rPr lang="fr-FR" b="1" dirty="0"/>
              <a:t>un</a:t>
            </a:r>
            <a:r>
              <a:rPr lang="fr-FR" dirty="0"/>
              <a:t> défi sur votre terrain professionnel que vous pourriez creuser avec le groupe aujourd’hui et éventuellement par la suite à l’occasion des ateliers ? </a:t>
            </a:r>
          </a:p>
          <a:p>
            <a:pPr marL="285750" lvl="0" indent="-285750">
              <a:buFontTx/>
              <a:buChar char="-"/>
            </a:pPr>
            <a:endParaRPr lang="fr-FR" dirty="0"/>
          </a:p>
          <a:p>
            <a:pPr marL="285750" lvl="0" indent="-285750">
              <a:buFontTx/>
              <a:buChar char="-"/>
            </a:pPr>
            <a:endParaRPr lang="fr-FR" dirty="0"/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6738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wipe/>
      </p:transition>
    </mc:Choice>
    <mc:Fallback xmlns="">
      <p:transition spd="slow" advClick="0" advTm="15000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11" y="121274"/>
            <a:ext cx="2028846" cy="75620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CE23F0-8522-984B-9A72-0422CD5A803A}"/>
              </a:ext>
            </a:extLst>
          </p:cNvPr>
          <p:cNvSpPr/>
          <p:nvPr/>
        </p:nvSpPr>
        <p:spPr>
          <a:xfrm>
            <a:off x="0" y="5998062"/>
            <a:ext cx="97078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				</a:t>
            </a:r>
            <a:endParaRPr lang="fr-FR" dirty="0"/>
          </a:p>
          <a:p>
            <a:pPr lvl="0"/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381723-437E-5386-66AF-A94C992797EB}"/>
              </a:ext>
            </a:extLst>
          </p:cNvPr>
          <p:cNvSpPr/>
          <p:nvPr/>
        </p:nvSpPr>
        <p:spPr>
          <a:xfrm>
            <a:off x="714374" y="348208"/>
            <a:ext cx="9471109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				</a:t>
            </a:r>
            <a:r>
              <a:rPr lang="fr-FR" sz="2400" b="1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Réflexion individuelle</a:t>
            </a:r>
          </a:p>
          <a:p>
            <a:pPr lvl="0" algn="ctr"/>
            <a:endParaRPr lang="fr-FR" sz="2400" b="1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285750" lvl="0" indent="-285750">
              <a:buFontTx/>
              <a:buChar char="-"/>
            </a:pPr>
            <a:endParaRPr lang="fr-FR" dirty="0"/>
          </a:p>
          <a:p>
            <a:pPr marL="285750" lvl="0" indent="-285750">
              <a:buFontTx/>
              <a:buChar char="-"/>
            </a:pPr>
            <a:endParaRPr lang="fr-FR" dirty="0"/>
          </a:p>
          <a:p>
            <a:pPr lvl="0"/>
            <a:r>
              <a:rPr lang="fr-FR" dirty="0"/>
              <a:t>Prenez 3 min pour vous demander / qualifier: </a:t>
            </a:r>
          </a:p>
          <a:p>
            <a:pPr lvl="0"/>
            <a:endParaRPr lang="fr-FR" dirty="0"/>
          </a:p>
          <a:p>
            <a:pPr lvl="0"/>
            <a:r>
              <a:rPr lang="fr-FR" dirty="0"/>
              <a:t>De 1 à 4 A quel point ce sujet est-il critique pour vous ? (Actuel ou pas, important, émergeant) </a:t>
            </a:r>
          </a:p>
          <a:p>
            <a:pPr lvl="0"/>
            <a:endParaRPr lang="fr-FR" dirty="0"/>
          </a:p>
          <a:p>
            <a:pPr lvl="0"/>
            <a:r>
              <a:rPr lang="fr-FR" dirty="0"/>
              <a:t>De 1 à 4 : quelle « main » avez vous sur le sujet ? (inexistante, partielle, forte, complète)</a:t>
            </a:r>
          </a:p>
          <a:p>
            <a:pPr marL="285750" lvl="0" indent="-285750">
              <a:buFontTx/>
              <a:buChar char="-"/>
            </a:pPr>
            <a:endParaRPr lang="fr-FR" dirty="0"/>
          </a:p>
          <a:p>
            <a:pPr marL="285750" lvl="0" indent="-285750">
              <a:buFontTx/>
              <a:buChar char="-"/>
            </a:pPr>
            <a:endParaRPr lang="fr-FR" dirty="0"/>
          </a:p>
          <a:p>
            <a:pPr marL="285750" lvl="0" indent="-285750">
              <a:buFontTx/>
              <a:buChar char="-"/>
            </a:pPr>
            <a:endParaRPr lang="fr-FR" dirty="0"/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472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wipe/>
      </p:transition>
    </mc:Choice>
    <mc:Fallback xmlns="">
      <p:transition spd="slow" advClick="0" advTm="15000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11" y="121274"/>
            <a:ext cx="2028846" cy="75620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CE23F0-8522-984B-9A72-0422CD5A803A}"/>
              </a:ext>
            </a:extLst>
          </p:cNvPr>
          <p:cNvSpPr/>
          <p:nvPr/>
        </p:nvSpPr>
        <p:spPr>
          <a:xfrm>
            <a:off x="600074" y="348208"/>
            <a:ext cx="958540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				</a:t>
            </a:r>
            <a:r>
              <a:rPr lang="fr-FR" sz="2400" b="1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Partage en groupes de 5 personnes </a:t>
            </a:r>
          </a:p>
          <a:p>
            <a:pPr lvl="0" algn="ctr"/>
            <a: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(30 mn)</a:t>
            </a: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Temps de partage (15 mn)</a:t>
            </a:r>
          </a:p>
          <a:p>
            <a:pPr lvl="0"/>
            <a:r>
              <a:rPr lang="fr-FR" sz="2400" b="1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3 mn chacun </a:t>
            </a:r>
            <a: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pour présenter son/ses sujets </a:t>
            </a: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Temps de priorisation (10mn)</a:t>
            </a:r>
          </a:p>
          <a:p>
            <a:pPr lvl="0"/>
            <a: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en fonction de </a:t>
            </a:r>
            <a:r>
              <a:rPr lang="fr-FR" sz="2400" b="1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4 critères</a:t>
            </a:r>
            <a: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</a:p>
          <a:p>
            <a:pPr lvl="0"/>
            <a: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- Le lien avec la thématique annuelle</a:t>
            </a:r>
          </a:p>
          <a:p>
            <a:pPr lvl="0"/>
            <a: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- l’Importance : un enjeu fort pour la personne ou son organisation</a:t>
            </a:r>
          </a:p>
          <a:p>
            <a:pPr lvl="0"/>
            <a: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- L’ancrage territorial : le sujet s’incarne sur un territoire donné</a:t>
            </a:r>
          </a:p>
          <a:p>
            <a:pPr lvl="0"/>
            <a: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- La main sur le sujet : être dans son périmètre de responsabilité ; pouvoir mobiliser les acteurs sur le sujet</a:t>
            </a:r>
          </a:p>
          <a:p>
            <a:pPr marL="342900" lvl="0" indent="-342900">
              <a:buFontTx/>
              <a:buChar char="-"/>
            </a:pPr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Sélectionner les sujets qui cochent ces cases  </a:t>
            </a:r>
          </a:p>
          <a:p>
            <a:pPr lvl="0"/>
            <a: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Les reformuler en </a:t>
            </a:r>
            <a:r>
              <a:rPr lang="fr-FR" sz="2400" b="1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1 phrase synthétique </a:t>
            </a:r>
            <a:r>
              <a:rPr lang="fr-FR" sz="2400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(5mn)</a:t>
            </a:r>
          </a:p>
          <a:p>
            <a:pPr lvl="0"/>
            <a:endParaRPr lang="fr-FR" sz="2400" i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5" name="Flèche vers la droite 4">
            <a:extLst>
              <a:ext uri="{FF2B5EF4-FFF2-40B4-BE49-F238E27FC236}">
                <a16:creationId xmlns:a16="http://schemas.microsoft.com/office/drawing/2014/main" id="{06932E9F-B716-EDCF-9224-5594206549BD}"/>
              </a:ext>
            </a:extLst>
          </p:cNvPr>
          <p:cNvSpPr/>
          <p:nvPr/>
        </p:nvSpPr>
        <p:spPr>
          <a:xfrm flipV="1">
            <a:off x="6953250" y="5957888"/>
            <a:ext cx="428625" cy="2714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092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>
        <p:wipe/>
      </p:transition>
    </mc:Choice>
    <mc:Fallback xmlns="">
      <p:transition spd="slow" advClick="0" advTm="15000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18412" y="606618"/>
            <a:ext cx="5177588" cy="5920609"/>
          </a:xfrm>
        </p:spPr>
        <p:txBody>
          <a:bodyPr>
            <a:normAutofit fontScale="92500" lnSpcReduction="10000"/>
          </a:bodyPr>
          <a:lstStyle/>
          <a:p>
            <a:pPr algn="l"/>
            <a:endParaRPr lang="fr-FR" sz="2800" dirty="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lvl="0" algn="l"/>
            <a:r>
              <a:rPr lang="fr-FR" sz="2800" b="1" dirty="0"/>
              <a:t> </a:t>
            </a:r>
          </a:p>
          <a:p>
            <a:pPr lvl="0" algn="l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1900"/>
            </a:pPr>
            <a:r>
              <a:rPr lang="fr-FR" sz="3600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👂 </a:t>
            </a:r>
            <a:r>
              <a:rPr lang="fr-FR" sz="4000" dirty="0">
                <a:solidFill>
                  <a:schemeClr val="dk1"/>
                </a:solidFill>
                <a:latin typeface="Barlow Condensed Medium"/>
                <a:ea typeface="Barlow Condensed Medium"/>
                <a:cs typeface="Barlow Condensed Medium"/>
                <a:sym typeface="Barlow Condensed Medium"/>
              </a:rPr>
              <a:t>ÉCOUTE</a:t>
            </a:r>
            <a:endParaRPr lang="fr-FR" sz="3600" dirty="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lvl="0" algn="l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1900"/>
            </a:pPr>
            <a:r>
              <a:rPr lang="fr-FR" sz="2400" dirty="0">
                <a:solidFill>
                  <a:srgbClr val="7F7F7F"/>
                </a:solidFill>
                <a:latin typeface="Barlow"/>
                <a:ea typeface="Barlow"/>
                <a:cs typeface="Barlow"/>
                <a:sym typeface="Barlow"/>
              </a:rPr>
              <a:t>De l'autre, de soi, du groupe</a:t>
            </a:r>
          </a:p>
          <a:p>
            <a:pPr lvl="0" algn="l">
              <a:lnSpc>
                <a:spcPct val="115000"/>
              </a:lnSpc>
              <a:buClr>
                <a:srgbClr val="000000"/>
              </a:buClr>
              <a:buSzPts val="1900"/>
            </a:pPr>
            <a:r>
              <a:rPr lang="fr-FR" sz="3600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💬  </a:t>
            </a:r>
            <a:r>
              <a:rPr lang="fr-FR" sz="4000" dirty="0">
                <a:solidFill>
                  <a:schemeClr val="dk1"/>
                </a:solidFill>
                <a:latin typeface="Barlow Condensed Medium"/>
                <a:ea typeface="Barlow Condensed Medium"/>
                <a:cs typeface="Barlow Condensed Medium"/>
                <a:sym typeface="Barlow Condensed Medium"/>
              </a:rPr>
              <a:t>CONCISION</a:t>
            </a:r>
            <a:endParaRPr lang="fr-FR" sz="3600" b="1" dirty="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lvl="0" algn="l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1400"/>
            </a:pPr>
            <a:r>
              <a:rPr lang="fr-FR" sz="2400" dirty="0">
                <a:solidFill>
                  <a:srgbClr val="7F7F7F"/>
                </a:solidFill>
                <a:latin typeface="Barlow"/>
                <a:ea typeface="Barlow"/>
                <a:cs typeface="Barlow"/>
                <a:sym typeface="Barlow"/>
              </a:rPr>
              <a:t>Parole brève, avec une attention portée </a:t>
            </a:r>
            <a:br>
              <a:rPr lang="fr-FR" sz="2400" dirty="0">
                <a:solidFill>
                  <a:srgbClr val="7F7F7F"/>
                </a:solidFill>
                <a:latin typeface="Barlow"/>
                <a:ea typeface="Barlow"/>
                <a:cs typeface="Barlow"/>
                <a:sym typeface="Barlow"/>
              </a:rPr>
            </a:br>
            <a:r>
              <a:rPr lang="fr-FR" sz="2400" dirty="0">
                <a:solidFill>
                  <a:srgbClr val="7F7F7F"/>
                </a:solidFill>
                <a:latin typeface="Barlow"/>
                <a:ea typeface="Barlow"/>
                <a:cs typeface="Barlow"/>
                <a:sym typeface="Barlow"/>
              </a:rPr>
              <a:t>par chacun à la parole des autres</a:t>
            </a:r>
          </a:p>
          <a:p>
            <a:pPr lvl="0" algn="l">
              <a:lnSpc>
                <a:spcPct val="115000"/>
              </a:lnSpc>
              <a:buClr>
                <a:srgbClr val="000000"/>
              </a:buClr>
              <a:buSzPts val="1900"/>
            </a:pPr>
            <a:r>
              <a:rPr lang="fr-FR" sz="3600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🤗  </a:t>
            </a:r>
            <a:r>
              <a:rPr lang="fr-FR" sz="4000" dirty="0">
                <a:solidFill>
                  <a:schemeClr val="dk1"/>
                </a:solidFill>
                <a:latin typeface="Barlow Condensed Medium"/>
                <a:ea typeface="Barlow Condensed Medium"/>
                <a:cs typeface="Barlow Condensed Medium"/>
                <a:sym typeface="Barlow Condensed Medium"/>
              </a:rPr>
              <a:t>OUVERTURE</a:t>
            </a:r>
            <a:endParaRPr lang="fr-FR" sz="3600" dirty="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lvl="0" algn="l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1400"/>
            </a:pPr>
            <a:r>
              <a:rPr lang="fr-FR" sz="2400" dirty="0">
                <a:solidFill>
                  <a:srgbClr val="7F7F7F"/>
                </a:solidFill>
                <a:latin typeface="Barlow"/>
                <a:ea typeface="Barlow"/>
                <a:cs typeface="Barlow"/>
                <a:sym typeface="Barlow"/>
              </a:rPr>
              <a:t>Pas de bonnes ou mauvaises réponses </a:t>
            </a:r>
          </a:p>
          <a:p>
            <a:pPr lvl="0" algn="l">
              <a:lnSpc>
                <a:spcPct val="115000"/>
              </a:lnSpc>
              <a:buClr>
                <a:srgbClr val="000000"/>
              </a:buClr>
              <a:buSzPts val="2000"/>
            </a:pPr>
            <a:r>
              <a:rPr lang="fr-FR" sz="3600" dirty="0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📍 </a:t>
            </a:r>
            <a:r>
              <a:rPr lang="fr-FR" sz="4000" dirty="0">
                <a:solidFill>
                  <a:srgbClr val="000000"/>
                </a:solidFill>
                <a:latin typeface="Barlow Condensed Medium"/>
                <a:ea typeface="Barlow Condensed Medium"/>
                <a:cs typeface="Barlow Condensed Medium"/>
                <a:sym typeface="Barlow Condensed Medium"/>
              </a:rPr>
              <a:t>ANCRAGE</a:t>
            </a:r>
          </a:p>
          <a:p>
            <a:pPr lvl="0" algn="l">
              <a:lnSpc>
                <a:spcPct val="115000"/>
              </a:lnSpc>
              <a:buClr>
                <a:srgbClr val="000000"/>
              </a:buClr>
              <a:buSzPts val="2000"/>
            </a:pPr>
            <a:r>
              <a:rPr lang="fr-FR" sz="2400" dirty="0">
                <a:solidFill>
                  <a:srgbClr val="7F7F7F"/>
                </a:solidFill>
                <a:latin typeface="Barlow"/>
                <a:ea typeface="Barlow"/>
                <a:cs typeface="Barlow"/>
                <a:sym typeface="Barlow"/>
              </a:rPr>
              <a:t>Partir de situations concrètes</a:t>
            </a:r>
            <a:endParaRPr lang="fr-FR" sz="2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1400"/>
            </a:pPr>
            <a:endParaRPr lang="fr-FR" sz="2400" dirty="0">
              <a:solidFill>
                <a:srgbClr val="7F7F7F"/>
              </a:solidFill>
              <a:latin typeface="Barlow"/>
              <a:ea typeface="Barlow"/>
              <a:cs typeface="Barlow"/>
              <a:sym typeface="Barlow"/>
            </a:endParaRPr>
          </a:p>
          <a:p>
            <a:pPr algn="l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33262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wipe/>
      </p:transition>
    </mc:Choice>
    <mc:Fallback xmlns="">
      <p:transition spd="slow" advClick="0" advTm="5000">
        <p:wipe/>
      </p:transition>
    </mc:Fallback>
  </mc:AlternateContent>
</p:sld>
</file>

<file path=ppt/theme/theme1.xml><?xml version="1.0" encoding="utf-8"?>
<a:theme xmlns:a="http://schemas.openxmlformats.org/drawingml/2006/main" name="Facette">
  <a:themeElements>
    <a:clrScheme name="Jaune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acette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9A5812EC654640AAF0FBDB42E081DB" ma:contentTypeVersion="16" ma:contentTypeDescription="Crée un document." ma:contentTypeScope="" ma:versionID="fdac101537f0a2b4c87297651d5cef2b">
  <xsd:schema xmlns:xsd="http://www.w3.org/2001/XMLSchema" xmlns:xs="http://www.w3.org/2001/XMLSchema" xmlns:p="http://schemas.microsoft.com/office/2006/metadata/properties" xmlns:ns2="ca8b9c18-5e1d-46e5-9d1a-4e2a3224a5d3" xmlns:ns3="597f0e91-a424-40e7-b159-919cd36229ca" targetNamespace="http://schemas.microsoft.com/office/2006/metadata/properties" ma:root="true" ma:fieldsID="f089e90b70be1fb0be3eb82dd82f79de" ns2:_="" ns3:_="">
    <xsd:import namespace="ca8b9c18-5e1d-46e5-9d1a-4e2a3224a5d3"/>
    <xsd:import namespace="597f0e91-a424-40e7-b159-919cd36229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b9c18-5e1d-46e5-9d1a-4e2a3224a5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05f3d6fe-baf4-44b9-a882-657db6edb6c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f0e91-a424-40e7-b159-919cd36229c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c45a579-8ad3-4386-ab0e-ea2618c9e016}" ma:internalName="TaxCatchAll" ma:showField="CatchAllData" ma:web="597f0e91-a424-40e7-b159-919cd36229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a8b9c18-5e1d-46e5-9d1a-4e2a3224a5d3">
      <Terms xmlns="http://schemas.microsoft.com/office/infopath/2007/PartnerControls"/>
    </lcf76f155ced4ddcb4097134ff3c332f>
    <TaxCatchAll xmlns="597f0e91-a424-40e7-b159-919cd36229c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3F5D9D-79DB-4D39-A8DA-15726924374E}"/>
</file>

<file path=customXml/itemProps2.xml><?xml version="1.0" encoding="utf-8"?>
<ds:datastoreItem xmlns:ds="http://schemas.openxmlformats.org/officeDocument/2006/customXml" ds:itemID="{54F45EB9-DFD1-47B1-9056-3E9D597528D3}">
  <ds:schemaRefs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ca8b9c18-5e1d-46e5-9d1a-4e2a3224a5d3"/>
    <ds:schemaRef ds:uri="http://schemas.microsoft.com/office/2006/metadata/properties"/>
    <ds:schemaRef ds:uri="http://www.w3.org/XML/1998/namespace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05A20BC-2C3C-4920-9F87-EB8D054DA0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5235</TotalTime>
  <Words>1867</Words>
  <Application>Microsoft Macintosh PowerPoint</Application>
  <PresentationFormat>Grand écran</PresentationFormat>
  <Paragraphs>275</Paragraphs>
  <Slides>30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40" baseType="lpstr">
      <vt:lpstr>Arial</vt:lpstr>
      <vt:lpstr>Barlow</vt:lpstr>
      <vt:lpstr>Barlow Condensed Medium</vt:lpstr>
      <vt:lpstr>Be Vietnam</vt:lpstr>
      <vt:lpstr>Calibri</vt:lpstr>
      <vt:lpstr>Times New Roman</vt:lpstr>
      <vt:lpstr>Trebuchet MS</vt:lpstr>
      <vt:lpstr>Wingdings</vt:lpstr>
      <vt:lpstr>Wingdings 3</vt:lpstr>
      <vt:lpstr>Facette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Claudia MARTIN-PUYA</dc:creator>
  <cp:lastModifiedBy>Anne MATTIOLI</cp:lastModifiedBy>
  <cp:revision>76</cp:revision>
  <dcterms:created xsi:type="dcterms:W3CDTF">2019-09-23T14:42:49Z</dcterms:created>
  <dcterms:modified xsi:type="dcterms:W3CDTF">2022-06-13T06:28:59Z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0x010100C99A5812EC654640AAF0FBDB42E081DB</vt:lpwstr>
  </property>
</Properties>
</file>