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0" r:id="rId5"/>
    <p:sldId id="502" r:id="rId6"/>
    <p:sldId id="343" r:id="rId7"/>
    <p:sldId id="458" r:id="rId8"/>
    <p:sldId id="510" r:id="rId9"/>
    <p:sldId id="453" r:id="rId10"/>
    <p:sldId id="503" r:id="rId11"/>
    <p:sldId id="506" r:id="rId12"/>
    <p:sldId id="504" r:id="rId13"/>
    <p:sldId id="509" r:id="rId14"/>
    <p:sldId id="490" r:id="rId15"/>
    <p:sldId id="285" r:id="rId16"/>
  </p:sldIdLst>
  <p:sldSz cx="9144000" cy="6858000" type="screen4x3"/>
  <p:notesSz cx="6797675" cy="9926638"/>
  <p:custDataLst>
    <p:tags r:id="rId1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4C59E-B113-4CE1-94AC-425D50AF5E20}" v="197" dt="2022-05-08T10:15:56.347"/>
    <p1510:client id="{6242DD39-1ECB-0A15-B3D8-F4CB183AB5A1}" v="13" dt="2022-05-08T10:06:17.999"/>
    <p1510:client id="{F0FCEE87-EA65-CA10-D0C7-03E871C8DD01}" v="1" dt="2022-05-08T11:08:23.96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514" y="72"/>
      </p:cViewPr>
      <p:guideLst>
        <p:guide orient="horz" pos="2160"/>
        <p:guide orient="horz" pos="907"/>
        <p:guide orient="horz" pos="3758"/>
        <p:guide orient="horz" pos="4227"/>
        <p:guide orient="horz" pos="289"/>
        <p:guide pos="2880"/>
        <p:guide pos="295"/>
        <p:guide pos="290"/>
        <p:guide pos="5486"/>
        <p:guide orient="horz" pos="361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Gustafsson" userId="S::susanne.a.gustafsson@edu.stockholm.se::072306ff-168a-49af-86dc-f4800de478ca" providerId="AD" clId="Web-{6242DD39-1ECB-0A15-B3D8-F4CB183AB5A1}"/>
    <pc:docChg chg="modSld">
      <pc:chgData name="Susanne Gustafsson" userId="S::susanne.a.gustafsson@edu.stockholm.se::072306ff-168a-49af-86dc-f4800de478ca" providerId="AD" clId="Web-{6242DD39-1ECB-0A15-B3D8-F4CB183AB5A1}" dt="2022-05-08T10:06:17.999" v="12" actId="20577"/>
      <pc:docMkLst>
        <pc:docMk/>
      </pc:docMkLst>
      <pc:sldChg chg="modSp">
        <pc:chgData name="Susanne Gustafsson" userId="S::susanne.a.gustafsson@edu.stockholm.se::072306ff-168a-49af-86dc-f4800de478ca" providerId="AD" clId="Web-{6242DD39-1ECB-0A15-B3D8-F4CB183AB5A1}" dt="2022-05-08T10:06:17.999" v="12" actId="20577"/>
        <pc:sldMkLst>
          <pc:docMk/>
          <pc:sldMk cId="3969520456" sldId="503"/>
        </pc:sldMkLst>
        <pc:spChg chg="mod">
          <ac:chgData name="Susanne Gustafsson" userId="S::susanne.a.gustafsson@edu.stockholm.se::072306ff-168a-49af-86dc-f4800de478ca" providerId="AD" clId="Web-{6242DD39-1ECB-0A15-B3D8-F4CB183AB5A1}" dt="2022-05-08T10:06:17.999" v="12" actId="20577"/>
          <ac:spMkLst>
            <pc:docMk/>
            <pc:sldMk cId="3969520456" sldId="503"/>
            <ac:spMk id="4" creationId="{15E74EFC-80DE-111E-6322-1A596FE2AE37}"/>
          </ac:spMkLst>
        </pc:spChg>
      </pc:sldChg>
    </pc:docChg>
  </pc:docChgLst>
  <pc:docChgLst>
    <pc:chgData name="Susanne Gustafsson" userId="072306ff-168a-49af-86dc-f4800de478ca" providerId="ADAL" clId="{2C04C59E-B113-4CE1-94AC-425D50AF5E20}"/>
    <pc:docChg chg="modSld">
      <pc:chgData name="Susanne Gustafsson" userId="072306ff-168a-49af-86dc-f4800de478ca" providerId="ADAL" clId="{2C04C59E-B113-4CE1-94AC-425D50AF5E20}" dt="2022-05-08T10:15:56.347" v="194" actId="6549"/>
      <pc:docMkLst>
        <pc:docMk/>
      </pc:docMkLst>
      <pc:sldChg chg="modNotesTx">
        <pc:chgData name="Susanne Gustafsson" userId="072306ff-168a-49af-86dc-f4800de478ca" providerId="ADAL" clId="{2C04C59E-B113-4CE1-94AC-425D50AF5E20}" dt="2022-05-08T10:15:56.347" v="194" actId="6549"/>
        <pc:sldMkLst>
          <pc:docMk/>
          <pc:sldMk cId="2728095571" sldId="458"/>
        </pc:sldMkLst>
      </pc:sldChg>
      <pc:sldChg chg="addSp delSp modSp mod">
        <pc:chgData name="Susanne Gustafsson" userId="072306ff-168a-49af-86dc-f4800de478ca" providerId="ADAL" clId="{2C04C59E-B113-4CE1-94AC-425D50AF5E20}" dt="2022-05-08T10:10:47.763" v="32" actId="20577"/>
        <pc:sldMkLst>
          <pc:docMk/>
          <pc:sldMk cId="3969520456" sldId="503"/>
        </pc:sldMkLst>
        <pc:spChg chg="del">
          <ac:chgData name="Susanne Gustafsson" userId="072306ff-168a-49af-86dc-f4800de478ca" providerId="ADAL" clId="{2C04C59E-B113-4CE1-94AC-425D50AF5E20}" dt="2022-05-08T10:10:24.022" v="0" actId="22"/>
          <ac:spMkLst>
            <pc:docMk/>
            <pc:sldMk cId="3969520456" sldId="503"/>
            <ac:spMk id="4" creationId="{15E74EFC-80DE-111E-6322-1A596FE2AE37}"/>
          </ac:spMkLst>
        </pc:spChg>
        <pc:spChg chg="mod">
          <ac:chgData name="Susanne Gustafsson" userId="072306ff-168a-49af-86dc-f4800de478ca" providerId="ADAL" clId="{2C04C59E-B113-4CE1-94AC-425D50AF5E20}" dt="2022-05-08T10:10:47.763" v="32" actId="20577"/>
          <ac:spMkLst>
            <pc:docMk/>
            <pc:sldMk cId="3969520456" sldId="503"/>
            <ac:spMk id="7" creationId="{0E784FCD-0E29-4BB5-A6EC-7DAD51DE91A8}"/>
          </ac:spMkLst>
        </pc:spChg>
        <pc:picChg chg="add mod ord">
          <ac:chgData name="Susanne Gustafsson" userId="072306ff-168a-49af-86dc-f4800de478ca" providerId="ADAL" clId="{2C04C59E-B113-4CE1-94AC-425D50AF5E20}" dt="2022-05-08T10:10:31.055" v="2" actId="1076"/>
          <ac:picMkLst>
            <pc:docMk/>
            <pc:sldMk cId="3969520456" sldId="503"/>
            <ac:picMk id="5" creationId="{9936ABDA-A048-4801-B2D8-56B12C9D4624}"/>
          </ac:picMkLst>
        </pc:picChg>
      </pc:sldChg>
    </pc:docChg>
  </pc:docChgLst>
  <pc:docChgLst>
    <pc:chgData name="Susanne Gustafsson" userId="072306ff-168a-49af-86dc-f4800de478ca" providerId="ADAL" clId="{75C55821-2F9B-B94D-8B4C-F3FF861486E7}"/>
    <pc:docChg chg="undo custSel modSld">
      <pc:chgData name="Susanne Gustafsson" userId="072306ff-168a-49af-86dc-f4800de478ca" providerId="ADAL" clId="{75C55821-2F9B-B94D-8B4C-F3FF861486E7}" dt="2022-05-07T16:47:19.741" v="227" actId="21"/>
      <pc:docMkLst>
        <pc:docMk/>
      </pc:docMkLst>
      <pc:sldChg chg="modSp modNotesTx">
        <pc:chgData name="Susanne Gustafsson" userId="072306ff-168a-49af-86dc-f4800de478ca" providerId="ADAL" clId="{75C55821-2F9B-B94D-8B4C-F3FF861486E7}" dt="2022-05-07T16:46:39.553" v="226" actId="1076"/>
        <pc:sldMkLst>
          <pc:docMk/>
          <pc:sldMk cId="2728095571" sldId="458"/>
        </pc:sldMkLst>
        <pc:spChg chg="mod">
          <ac:chgData name="Susanne Gustafsson" userId="072306ff-168a-49af-86dc-f4800de478ca" providerId="ADAL" clId="{75C55821-2F9B-B94D-8B4C-F3FF861486E7}" dt="2022-05-07T16:46:39.553" v="226" actId="1076"/>
          <ac:spMkLst>
            <pc:docMk/>
            <pc:sldMk cId="2728095571" sldId="458"/>
            <ac:spMk id="2" creationId="{00000000-0000-0000-0000-000000000000}"/>
          </ac:spMkLst>
        </pc:spChg>
      </pc:sldChg>
      <pc:sldChg chg="modSp modNotesTx">
        <pc:chgData name="Susanne Gustafsson" userId="072306ff-168a-49af-86dc-f4800de478ca" providerId="ADAL" clId="{75C55821-2F9B-B94D-8B4C-F3FF861486E7}" dt="2022-05-07T16:42:00.689" v="73" actId="1076"/>
        <pc:sldMkLst>
          <pc:docMk/>
          <pc:sldMk cId="67394217" sldId="502"/>
        </pc:sldMkLst>
        <pc:spChg chg="mod">
          <ac:chgData name="Susanne Gustafsson" userId="072306ff-168a-49af-86dc-f4800de478ca" providerId="ADAL" clId="{75C55821-2F9B-B94D-8B4C-F3FF861486E7}" dt="2022-05-07T16:42:00.689" v="73" actId="1076"/>
          <ac:spMkLst>
            <pc:docMk/>
            <pc:sldMk cId="67394217" sldId="502"/>
            <ac:spMk id="4" creationId="{64556B77-810B-4A12-8532-17F8B092885E}"/>
          </ac:spMkLst>
        </pc:spChg>
      </pc:sldChg>
      <pc:sldChg chg="addSp delSp modSp">
        <pc:chgData name="Susanne Gustafsson" userId="072306ff-168a-49af-86dc-f4800de478ca" providerId="ADAL" clId="{75C55821-2F9B-B94D-8B4C-F3FF861486E7}" dt="2022-05-07T16:47:19.741" v="227" actId="21"/>
        <pc:sldMkLst>
          <pc:docMk/>
          <pc:sldMk cId="3969520456" sldId="503"/>
        </pc:sldMkLst>
        <pc:spChg chg="add mod">
          <ac:chgData name="Susanne Gustafsson" userId="072306ff-168a-49af-86dc-f4800de478ca" providerId="ADAL" clId="{75C55821-2F9B-B94D-8B4C-F3FF861486E7}" dt="2022-05-07T16:47:19.741" v="227" actId="21"/>
          <ac:spMkLst>
            <pc:docMk/>
            <pc:sldMk cId="3969520456" sldId="503"/>
            <ac:spMk id="4" creationId="{15E74EFC-80DE-111E-6322-1A596FE2AE37}"/>
          </ac:spMkLst>
        </pc:spChg>
        <pc:picChg chg="del">
          <ac:chgData name="Susanne Gustafsson" userId="072306ff-168a-49af-86dc-f4800de478ca" providerId="ADAL" clId="{75C55821-2F9B-B94D-8B4C-F3FF861486E7}" dt="2022-05-07T16:47:19.741" v="227" actId="21"/>
          <ac:picMkLst>
            <pc:docMk/>
            <pc:sldMk cId="3969520456" sldId="503"/>
            <ac:picMk id="10" creationId="{882497B6-4CD3-4133-A99E-7362F0ECEEAD}"/>
          </ac:picMkLst>
        </pc:picChg>
      </pc:sldChg>
    </pc:docChg>
  </pc:docChgLst>
  <pc:docChgLst>
    <pc:chgData name="Susanne Gustafsson" userId="S::susanne.a.gustafsson@edu.stockholm.se::072306ff-168a-49af-86dc-f4800de478ca" providerId="AD" clId="Web-{F0FCEE87-EA65-CA10-D0C7-03E871C8DD01}"/>
    <pc:docChg chg="modSld">
      <pc:chgData name="Susanne Gustafsson" userId="S::susanne.a.gustafsson@edu.stockholm.se::072306ff-168a-49af-86dc-f4800de478ca" providerId="AD" clId="Web-{F0FCEE87-EA65-CA10-D0C7-03E871C8DD01}" dt="2022-05-08T11:08:23.965" v="0" actId="1076"/>
      <pc:docMkLst>
        <pc:docMk/>
      </pc:docMkLst>
      <pc:sldChg chg="modSp">
        <pc:chgData name="Susanne Gustafsson" userId="S::susanne.a.gustafsson@edu.stockholm.se::072306ff-168a-49af-86dc-f4800de478ca" providerId="AD" clId="Web-{F0FCEE87-EA65-CA10-D0C7-03E871C8DD01}" dt="2022-05-08T11:08:23.965" v="0" actId="1076"/>
        <pc:sldMkLst>
          <pc:docMk/>
          <pc:sldMk cId="67394217" sldId="502"/>
        </pc:sldMkLst>
        <pc:spChg chg="mod">
          <ac:chgData name="Susanne Gustafsson" userId="S::susanne.a.gustafsson@edu.stockholm.se::072306ff-168a-49af-86dc-f4800de478ca" providerId="AD" clId="Web-{F0FCEE87-EA65-CA10-D0C7-03E871C8DD01}" dt="2022-05-08T11:08:23.965" v="0" actId="1076"/>
          <ac:spMkLst>
            <pc:docMk/>
            <pc:sldMk cId="67394217" sldId="502"/>
            <ac:spMk id="4" creationId="{64556B77-810B-4A12-8532-17F8B09288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4F73C6-E6BF-46CF-B34D-7A5C8688DBEE}" type="datetimeFigureOut">
              <a:rPr lang="sv-SE" smtClean="0"/>
              <a:t>2022-05-09</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EA4C71-A269-4800-8AF1-44182FA23438}" type="datetimeFigureOut">
              <a:rPr lang="sv-SE" smtClean="0"/>
              <a:t>2022-05-09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149607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319507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113758-4B63-40D7-B26B-F67CE25F1C5D}" type="slidenum">
              <a:rPr lang="sv-SE" smtClean="0"/>
              <a:t>11</a:t>
            </a:fld>
            <a:endParaRPr lang="sv-SE"/>
          </a:p>
        </p:txBody>
      </p:sp>
    </p:spTree>
    <p:extLst>
      <p:ext uri="{BB962C8B-B14F-4D97-AF65-F5344CB8AC3E}">
        <p14:creationId xmlns:p14="http://schemas.microsoft.com/office/powerpoint/2010/main" val="148982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149303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Thank</a:t>
            </a:r>
            <a:r>
              <a:rPr lang="sv-SE"/>
              <a:t> </a:t>
            </a:r>
            <a:r>
              <a:rPr lang="sv-SE" err="1"/>
              <a:t>you</a:t>
            </a:r>
            <a:r>
              <a:rPr lang="sv-SE"/>
              <a:t> Margareta for the presentation </a:t>
            </a:r>
            <a:r>
              <a:rPr lang="sv-SE" err="1"/>
              <a:t>about</a:t>
            </a:r>
            <a:r>
              <a:rPr lang="sv-SE"/>
              <a:t> </a:t>
            </a:r>
            <a:r>
              <a:rPr lang="sv-SE" err="1"/>
              <a:t>how</a:t>
            </a:r>
            <a:r>
              <a:rPr lang="sv-SE"/>
              <a:t> the HVE-system </a:t>
            </a:r>
            <a:r>
              <a:rPr lang="sv-SE" err="1"/>
              <a:t>works</a:t>
            </a:r>
            <a:r>
              <a:rPr lang="sv-SE"/>
              <a:t>. On </a:t>
            </a:r>
            <a:r>
              <a:rPr lang="sv-SE" err="1"/>
              <a:t>behalf</a:t>
            </a:r>
            <a:r>
              <a:rPr lang="sv-SE"/>
              <a:t> of Sirpa Wahlberg-Borgström, our Dean and </a:t>
            </a:r>
            <a:r>
              <a:rPr lang="sv-SE" err="1"/>
              <a:t>myself</a:t>
            </a:r>
            <a:r>
              <a:rPr lang="sv-SE"/>
              <a:t> Susanne Gustafsson </a:t>
            </a:r>
            <a:r>
              <a:rPr lang="sv-SE" err="1"/>
              <a:t>assistant</a:t>
            </a:r>
            <a:r>
              <a:rPr lang="sv-SE"/>
              <a:t> Dean I </a:t>
            </a:r>
            <a:r>
              <a:rPr lang="sv-SE" err="1"/>
              <a:t>would</a:t>
            </a:r>
            <a:r>
              <a:rPr lang="sv-SE"/>
              <a:t> like to </a:t>
            </a:r>
            <a:r>
              <a:rPr lang="sv-SE" err="1"/>
              <a:t>welcome</a:t>
            </a:r>
            <a:r>
              <a:rPr lang="sv-SE"/>
              <a:t> you to ”our house”, Frans Schartau Business Institute. I </a:t>
            </a:r>
            <a:r>
              <a:rPr lang="en-US"/>
              <a:t>hope you enjoyed visiting our groups of students earlier.</a:t>
            </a:r>
            <a:endParaRPr lang="sv-SE"/>
          </a:p>
        </p:txBody>
      </p:sp>
      <p:sp>
        <p:nvSpPr>
          <p:cNvPr id="4" name="Platshållare för bildnummer 3"/>
          <p:cNvSpPr>
            <a:spLocks noGrp="1"/>
          </p:cNvSpPr>
          <p:nvPr>
            <p:ph type="sldNum" sz="quarter" idx="5"/>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349681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atin typeface="Stockholm Type Display Regular"/>
              </a:rPr>
              <a:t>The </a:t>
            </a:r>
            <a:r>
              <a:rPr lang="sv-SE" err="1">
                <a:latin typeface="Stockholm Type Display Regular"/>
              </a:rPr>
              <a:t>difference</a:t>
            </a:r>
            <a:r>
              <a:rPr lang="sv-SE">
                <a:latin typeface="Stockholm Type Display Regular"/>
              </a:rPr>
              <a:t> from </a:t>
            </a:r>
            <a:r>
              <a:rPr lang="en-GB" noProof="0">
                <a:latin typeface="Stockholm Type Display Regular"/>
              </a:rPr>
              <a:t>universities</a:t>
            </a:r>
            <a:r>
              <a:rPr lang="sv-SE">
                <a:latin typeface="Stockholm Type Display Regular"/>
              </a:rPr>
              <a:t> is as Margareta </a:t>
            </a:r>
            <a:r>
              <a:rPr lang="en-GB" noProof="0">
                <a:latin typeface="Stockholm Type Display Regular"/>
              </a:rPr>
              <a:t>mention</a:t>
            </a:r>
            <a:r>
              <a:rPr lang="sv-SE">
                <a:latin typeface="Stockholm Type Display Regular"/>
              </a:rPr>
              <a:t> the </a:t>
            </a:r>
            <a:r>
              <a:rPr lang="sv-SE" err="1">
                <a:latin typeface="Stockholm Type Display Regular"/>
              </a:rPr>
              <a:t>close</a:t>
            </a:r>
            <a:r>
              <a:rPr lang="sv-SE">
                <a:latin typeface="Stockholm Type Display Regular"/>
              </a:rPr>
              <a:t> </a:t>
            </a:r>
            <a:r>
              <a:rPr lang="sv-SE" err="1">
                <a:latin typeface="Stockholm Type Display Regular"/>
              </a:rPr>
              <a:t>collaboration</a:t>
            </a:r>
            <a:r>
              <a:rPr lang="sv-SE">
                <a:latin typeface="Stockholm Type Display Regular"/>
              </a:rPr>
              <a:t> </a:t>
            </a:r>
            <a:r>
              <a:rPr lang="sv-SE" err="1">
                <a:latin typeface="Stockholm Type Display Regular"/>
              </a:rPr>
              <a:t>with</a:t>
            </a:r>
            <a:r>
              <a:rPr lang="sv-SE">
                <a:latin typeface="Stockholm Type Display Regular"/>
              </a:rPr>
              <a:t> </a:t>
            </a:r>
            <a:r>
              <a:rPr lang="en-GB" sz="1200">
                <a:effectLst/>
                <a:latin typeface="Calibri" panose="020F0502020204030204" pitchFamily="34" charset="0"/>
                <a:ea typeface="Calibri" panose="020F0502020204030204" pitchFamily="34" charset="0"/>
              </a:rPr>
              <a:t>the business community. We have more lectures, spend more time at school, we mix practical and theoretical sessions and networking is always promoted  </a:t>
            </a:r>
            <a:r>
              <a:rPr lang="sv-SE">
                <a:latin typeface="Stockholm Type Display Regular"/>
              </a:rPr>
              <a:t> </a:t>
            </a:r>
          </a:p>
          <a:p>
            <a:endParaRPr lang="sv-SE"/>
          </a:p>
        </p:txBody>
      </p:sp>
      <p:sp>
        <p:nvSpPr>
          <p:cNvPr id="4" name="Platshållare för bildnummer 3"/>
          <p:cNvSpPr>
            <a:spLocks noGrp="1"/>
          </p:cNvSpPr>
          <p:nvPr>
            <p:ph type="sldNum" sz="quarter" idx="10"/>
          </p:nvPr>
        </p:nvSpPr>
        <p:spPr/>
        <p:txBody>
          <a:bodyPr/>
          <a:lstStyle/>
          <a:p>
            <a:fld id="{BDCD039A-2FEE-4D71-8E4B-B5762717995B}" type="slidenum">
              <a:rPr lang="sv-SE" smtClean="0"/>
              <a:pPr/>
              <a:t>3</a:t>
            </a:fld>
            <a:endParaRPr lang="sv-SE"/>
          </a:p>
        </p:txBody>
      </p:sp>
    </p:spTree>
    <p:extLst>
      <p:ext uri="{BB962C8B-B14F-4D97-AF65-F5344CB8AC3E}">
        <p14:creationId xmlns:p14="http://schemas.microsoft.com/office/powerpoint/2010/main" val="25772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a:t>We</a:t>
            </a:r>
            <a:r>
              <a:rPr lang="sv-SE"/>
              <a:t> </a:t>
            </a:r>
            <a:r>
              <a:rPr lang="sv-SE" err="1"/>
              <a:t>educate</a:t>
            </a:r>
            <a:r>
              <a:rPr lang="sv-SE"/>
              <a:t> </a:t>
            </a:r>
            <a:r>
              <a:rPr lang="sv-SE" err="1"/>
              <a:t>leaders</a:t>
            </a:r>
            <a:r>
              <a:rPr lang="sv-SE"/>
              <a:t> and specialists.</a:t>
            </a:r>
            <a:r>
              <a:rPr lang="en-US"/>
              <a:t> Six different areas</a:t>
            </a:r>
            <a:r>
              <a:rPr lang="sv-SE"/>
              <a:t>: </a:t>
            </a:r>
            <a:r>
              <a:rPr lang="sv-SE" err="1"/>
              <a:t>Finance</a:t>
            </a:r>
            <a:r>
              <a:rPr lang="sv-SE"/>
              <a:t>, </a:t>
            </a:r>
            <a:r>
              <a:rPr lang="sv-SE" err="1"/>
              <a:t>adminstration</a:t>
            </a:r>
            <a:r>
              <a:rPr lang="sv-SE"/>
              <a:t> &amp; </a:t>
            </a:r>
            <a:r>
              <a:rPr lang="sv-SE" err="1"/>
              <a:t>sales</a:t>
            </a:r>
            <a:r>
              <a:rPr lang="sv-SE"/>
              <a:t>, IT, Healthcare &amp; </a:t>
            </a:r>
            <a:r>
              <a:rPr lang="sv-SE" err="1"/>
              <a:t>Nursing</a:t>
            </a:r>
            <a:r>
              <a:rPr lang="sv-SE"/>
              <a:t>, Culture, Media &amp; Design, Hospitality &amp; </a:t>
            </a:r>
            <a:r>
              <a:rPr lang="sv-SE" err="1"/>
              <a:t>tourism</a:t>
            </a:r>
            <a:r>
              <a:rPr lang="sv-SE"/>
              <a:t> and </a:t>
            </a:r>
            <a:r>
              <a:rPr lang="sv-SE" err="1"/>
              <a:t>Manufacturing</a:t>
            </a:r>
            <a:r>
              <a:rPr lang="sv-SE"/>
              <a:t>.  16 programs </a:t>
            </a:r>
            <a:r>
              <a:rPr lang="sv-SE" err="1"/>
              <a:t>conducted</a:t>
            </a:r>
            <a:r>
              <a:rPr lang="sv-SE"/>
              <a:t> by FSH, distansen Learning </a:t>
            </a:r>
            <a:r>
              <a:rPr lang="en-US"/>
              <a:t>non synchronized and</a:t>
            </a:r>
            <a:r>
              <a:rPr lang="sv-SE"/>
              <a:t> hybrid </a:t>
            </a:r>
            <a:r>
              <a:rPr lang="en-US"/>
              <a:t>is synchronized </a:t>
            </a:r>
            <a:r>
              <a:rPr lang="sv-SE"/>
              <a:t> </a:t>
            </a:r>
          </a:p>
        </p:txBody>
      </p:sp>
      <p:sp>
        <p:nvSpPr>
          <p:cNvPr id="4" name="Platshållare för bildnummer 3"/>
          <p:cNvSpPr>
            <a:spLocks noGrp="1"/>
          </p:cNvSpPr>
          <p:nvPr>
            <p:ph type="sldNum" sz="quarter" idx="5"/>
          </p:nvPr>
        </p:nvSpPr>
        <p:spPr/>
        <p:txBody>
          <a:bodyPr/>
          <a:lstStyle/>
          <a:p>
            <a:fld id="{BDCD039A-2FEE-4D71-8E4B-B5762717995B}" type="slidenum">
              <a:rPr lang="sv-SE" smtClean="0"/>
              <a:pPr/>
              <a:t>4</a:t>
            </a:fld>
            <a:endParaRPr lang="sv-SE"/>
          </a:p>
        </p:txBody>
      </p:sp>
    </p:spTree>
    <p:extLst>
      <p:ext uri="{BB962C8B-B14F-4D97-AF65-F5344CB8AC3E}">
        <p14:creationId xmlns:p14="http://schemas.microsoft.com/office/powerpoint/2010/main" val="407230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err="1">
                <a:latin typeface="+mn-lt"/>
              </a:rPr>
              <a:t>Our</a:t>
            </a:r>
            <a:r>
              <a:rPr lang="sv-SE" sz="1100">
                <a:latin typeface="+mn-lt"/>
              </a:rPr>
              <a:t> </a:t>
            </a:r>
            <a:r>
              <a:rPr lang="sv-SE" sz="1100" err="1">
                <a:latin typeface="+mn-lt"/>
              </a:rPr>
              <a:t>pedagogical</a:t>
            </a:r>
            <a:r>
              <a:rPr lang="sv-SE" sz="1100">
                <a:latin typeface="+mn-lt"/>
              </a:rPr>
              <a:t> </a:t>
            </a:r>
            <a:r>
              <a:rPr lang="sv-SE" sz="1100" err="1">
                <a:latin typeface="+mn-lt"/>
              </a:rPr>
              <a:t>model</a:t>
            </a:r>
            <a:r>
              <a:rPr lang="sv-SE" sz="1100">
                <a:latin typeface="+mn-lt"/>
              </a:rPr>
              <a:t> </a:t>
            </a:r>
            <a:r>
              <a:rPr lang="sv-SE" sz="1100" err="1">
                <a:latin typeface="+mn-lt"/>
              </a:rPr>
              <a:t>that</a:t>
            </a:r>
            <a:r>
              <a:rPr lang="sv-SE" sz="1100">
                <a:latin typeface="+mn-lt"/>
              </a:rPr>
              <a:t> </a:t>
            </a:r>
            <a:r>
              <a:rPr lang="sv-SE" sz="1100" err="1">
                <a:latin typeface="+mn-lt"/>
              </a:rPr>
              <a:t>leads</a:t>
            </a:r>
            <a:r>
              <a:rPr lang="sv-SE" sz="1100">
                <a:latin typeface="+mn-lt"/>
              </a:rPr>
              <a:t> to </a:t>
            </a:r>
            <a:r>
              <a:rPr lang="sv-SE" sz="1100" err="1">
                <a:latin typeface="+mn-lt"/>
              </a:rPr>
              <a:t>Functional</a:t>
            </a:r>
            <a:r>
              <a:rPr lang="sv-SE" sz="1100">
                <a:latin typeface="+mn-lt"/>
              </a:rPr>
              <a:t> </a:t>
            </a:r>
            <a:r>
              <a:rPr lang="sv-SE" sz="1100" err="1">
                <a:latin typeface="+mn-lt"/>
              </a:rPr>
              <a:t>competence</a:t>
            </a:r>
            <a:r>
              <a:rPr lang="sv-SE" sz="1100">
                <a:latin typeface="+mn-lt"/>
              </a:rPr>
              <a:t>. H</a:t>
            </a:r>
            <a:r>
              <a:rPr lang="en-GB" sz="1800">
                <a:effectLst/>
                <a:latin typeface="Calibri" panose="020F0502020204030204" pitchFamily="34" charset="0"/>
                <a:ea typeface="Calibri" panose="020F0502020204030204" pitchFamily="34" charset="0"/>
              </a:rPr>
              <a:t>ow we work strategically to enable our students to be a golden star, that graduates on Friday and goes to a job the following Monday. </a:t>
            </a:r>
            <a:r>
              <a:rPr lang="sv-SE" sz="1100">
                <a:latin typeface="+mn-lt"/>
              </a:rPr>
              <a:t>Specifika ämneskunskaper 1, 1,5 eller 2 år</a:t>
            </a:r>
          </a:p>
          <a:p>
            <a:endParaRPr lang="sv-SE" sz="1100">
              <a:latin typeface="+mn-lt"/>
            </a:endParaRPr>
          </a:p>
          <a:p>
            <a:r>
              <a:rPr lang="sv-SE" sz="1100">
                <a:latin typeface="+mn-lt"/>
              </a:rPr>
              <a:t>Förutom de specifika yrkeskunskaperna väver vi in andra viktiga kompetenser som behövs i ert framtida yrkesliv.  </a:t>
            </a:r>
          </a:p>
          <a:p>
            <a:r>
              <a:rPr lang="sv-SE" sz="1100" b="1">
                <a:latin typeface="+mn-lt"/>
              </a:rPr>
              <a:t>Kritiskt tänkande</a:t>
            </a:r>
            <a:r>
              <a:rPr lang="sv-SE" sz="1100">
                <a:latin typeface="+mn-lt"/>
              </a:rPr>
              <a:t>, så ni får en strategisk kompetens.</a:t>
            </a:r>
          </a:p>
          <a:p>
            <a:r>
              <a:rPr lang="sv-SE" sz="1100" b="1">
                <a:latin typeface="+mn-lt"/>
              </a:rPr>
              <a:t>Innovativ tillämpning </a:t>
            </a:r>
            <a:r>
              <a:rPr lang="sv-SE" sz="1100">
                <a:latin typeface="+mn-lt"/>
              </a:rPr>
              <a:t>– dvs. att man inte är rädd för att pröva nytt och man blir starkare i sig själv ju mer man lär sig.  </a:t>
            </a:r>
          </a:p>
          <a:p>
            <a:r>
              <a:rPr lang="sv-SE" sz="1100" b="1">
                <a:latin typeface="+mn-lt"/>
              </a:rPr>
              <a:t>Hållbarhe</a:t>
            </a:r>
            <a:r>
              <a:rPr lang="sv-SE" sz="1100">
                <a:latin typeface="+mn-lt"/>
              </a:rPr>
              <a:t>t är ett alltid närvarande tema.  Hållbar utveckling </a:t>
            </a:r>
            <a:r>
              <a:rPr lang="sv-SE" sz="1100">
                <a:solidFill>
                  <a:srgbClr val="000000"/>
                </a:solidFill>
                <a:effectLst/>
                <a:latin typeface="+mn-lt"/>
                <a:ea typeface="Arial" panose="020B0604020202020204" pitchFamily="34" charset="0"/>
              </a:rPr>
              <a:t>Frans Schartau har hållbarhet med som en viktig del i alla program och miljöfrågan är ständigt aktuell. Under LIA kommer ni att överföra tankar och idéer som gagnar mottagande företag Det ger möjligheter till utveckling för att växa både smart och hållbart. </a:t>
            </a:r>
          </a:p>
          <a:p>
            <a:r>
              <a:rPr lang="sv-SE" sz="1100" b="1">
                <a:latin typeface="+mn-lt"/>
              </a:rPr>
              <a:t>Regler och redskap </a:t>
            </a:r>
            <a:r>
              <a:rPr lang="sv-SE" sz="1100">
                <a:latin typeface="+mn-lt"/>
              </a:rPr>
              <a:t>är det ni behöver i er framtida yrkesroll.</a:t>
            </a:r>
            <a:r>
              <a:rPr lang="sv-SE" sz="1100"/>
              <a:t> </a:t>
            </a:r>
          </a:p>
          <a:p>
            <a:r>
              <a:rPr lang="sv-SE" sz="1100" b="1">
                <a:latin typeface="+mn-lt"/>
              </a:rPr>
              <a:t>Interaktiv kommunika</a:t>
            </a:r>
            <a:r>
              <a:rPr lang="sv-SE" sz="1100">
                <a:latin typeface="+mn-lt"/>
              </a:rPr>
              <a:t>tion tränas och alla program innehåller kurser i som antingen är helt på engelska eller där ni tränas på andra sätt i att uttrycka er professionellt i olika arbetssituationer.</a:t>
            </a:r>
            <a:r>
              <a:rPr lang="sv-SE" sz="1100"/>
              <a:t> </a:t>
            </a:r>
            <a:endParaRPr lang="sv-SE" sz="1100">
              <a:latin typeface="+mn-lt"/>
            </a:endParaRPr>
          </a:p>
        </p:txBody>
      </p:sp>
      <p:sp>
        <p:nvSpPr>
          <p:cNvPr id="4" name="Platshållare för bildnummer 3"/>
          <p:cNvSpPr>
            <a:spLocks noGrp="1"/>
          </p:cNvSpPr>
          <p:nvPr>
            <p:ph type="sldNum" sz="quarter" idx="5"/>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54007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Two</a:t>
            </a:r>
            <a:r>
              <a:rPr lang="sv-SE"/>
              <a:t> </a:t>
            </a:r>
            <a:r>
              <a:rPr lang="sv-SE" err="1"/>
              <a:t>levels</a:t>
            </a:r>
            <a:r>
              <a:rPr lang="sv-SE"/>
              <a:t> SeQF5 och SeQF6 </a:t>
            </a:r>
            <a:r>
              <a:rPr lang="sv-SE" err="1"/>
              <a:t>diplomas</a:t>
            </a:r>
            <a:r>
              <a:rPr lang="sv-SE"/>
              <a:t>. I </a:t>
            </a:r>
            <a:r>
              <a:rPr lang="sv-SE" err="1"/>
              <a:t>leave</a:t>
            </a:r>
            <a:r>
              <a:rPr lang="sv-SE"/>
              <a:t> the </a:t>
            </a:r>
            <a:r>
              <a:rPr lang="sv-SE" err="1"/>
              <a:t>floor</a:t>
            </a:r>
            <a:r>
              <a:rPr lang="sv-SE"/>
              <a:t> to </a:t>
            </a:r>
            <a:r>
              <a:rPr lang="sv-SE" err="1"/>
              <a:t>Binta</a:t>
            </a:r>
            <a:r>
              <a:rPr lang="sv-SE"/>
              <a:t> and </a:t>
            </a:r>
            <a:r>
              <a:rPr lang="sv-SE" err="1"/>
              <a:t>after</a:t>
            </a:r>
            <a:r>
              <a:rPr lang="sv-SE"/>
              <a:t> </a:t>
            </a:r>
            <a:r>
              <a:rPr lang="sv-SE" err="1"/>
              <a:t>her</a:t>
            </a:r>
            <a:r>
              <a:rPr lang="sv-SE"/>
              <a:t> </a:t>
            </a:r>
            <a:r>
              <a:rPr lang="sv-SE" err="1"/>
              <a:t>you</a:t>
            </a:r>
            <a:r>
              <a:rPr lang="sv-SE"/>
              <a:t> </a:t>
            </a:r>
            <a:r>
              <a:rPr lang="sv-SE" err="1"/>
              <a:t>will</a:t>
            </a:r>
            <a:r>
              <a:rPr lang="sv-SE"/>
              <a:t> </a:t>
            </a:r>
            <a:r>
              <a:rPr lang="sv-SE" err="1"/>
              <a:t>meet</a:t>
            </a:r>
            <a:r>
              <a:rPr lang="sv-SE"/>
              <a:t> Louise </a:t>
            </a:r>
          </a:p>
        </p:txBody>
      </p:sp>
      <p:sp>
        <p:nvSpPr>
          <p:cNvPr id="4" name="Platshållare för bildnummer 3"/>
          <p:cNvSpPr>
            <a:spLocks noGrp="1"/>
          </p:cNvSpPr>
          <p:nvPr>
            <p:ph type="sldNum" sz="quarter" idx="5"/>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207965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I choose Hotel Management </a:t>
            </a:r>
          </a:p>
          <a:p>
            <a:r>
              <a:rPr lang="en-GB"/>
              <a:t>Why I choose Higher Vocational Education</a:t>
            </a:r>
          </a:p>
          <a:p>
            <a:r>
              <a:rPr lang="en-GB"/>
              <a:t>Course examples at school that helped me reach my goals</a:t>
            </a:r>
          </a:p>
          <a:p>
            <a:r>
              <a:rPr lang="en-GB"/>
              <a:t>Teachers and lectures, some example about what they brought</a:t>
            </a:r>
          </a:p>
          <a:p>
            <a:r>
              <a:rPr lang="en-GB"/>
              <a:t>Work Placements – what it meant to me</a:t>
            </a:r>
          </a:p>
          <a:p>
            <a:r>
              <a:rPr lang="en-GB"/>
              <a:t>Networking opportunities (a bit Covid affected but still…)</a:t>
            </a:r>
          </a:p>
          <a:p>
            <a:r>
              <a:rPr lang="en-GB"/>
              <a:t>When I graduate I will..     </a:t>
            </a:r>
          </a:p>
          <a:p>
            <a:endParaRPr lang="en-GB"/>
          </a:p>
        </p:txBody>
      </p:sp>
      <p:sp>
        <p:nvSpPr>
          <p:cNvPr id="4" name="Slide Number Placeholder 3"/>
          <p:cNvSpPr>
            <a:spLocks noGrp="1"/>
          </p:cNvSpPr>
          <p:nvPr>
            <p:ph type="sldNum" sz="quarter" idx="5"/>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52071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I choose Procurement Officer</a:t>
            </a:r>
          </a:p>
          <a:p>
            <a:r>
              <a:rPr lang="en-GB"/>
              <a:t>Why I choose Higher Vocational Education</a:t>
            </a:r>
          </a:p>
          <a:p>
            <a:r>
              <a:rPr lang="en-GB"/>
              <a:t>Courses at school that helped me reach my goals</a:t>
            </a:r>
          </a:p>
          <a:p>
            <a:r>
              <a:rPr lang="en-GB"/>
              <a:t>Teachers and lectures, some example about what they brought</a:t>
            </a:r>
          </a:p>
          <a:p>
            <a:r>
              <a:rPr lang="en-GB"/>
              <a:t>Work Placements – what it meant to me</a:t>
            </a:r>
          </a:p>
          <a:p>
            <a:r>
              <a:rPr lang="en-GB"/>
              <a:t>Networking opportunities (a bit Covid affected)</a:t>
            </a:r>
          </a:p>
          <a:p>
            <a:r>
              <a:rPr lang="en-GB"/>
              <a:t>When I graduated and what I’m doing now.    </a:t>
            </a:r>
          </a:p>
          <a:p>
            <a:endParaRPr lang="en-GB"/>
          </a:p>
          <a:p>
            <a:r>
              <a:rPr lang="en-GB"/>
              <a:t> </a:t>
            </a:r>
          </a:p>
          <a:p>
            <a:r>
              <a:rPr lang="en-GB"/>
              <a:t> </a:t>
            </a:r>
          </a:p>
        </p:txBody>
      </p:sp>
      <p:sp>
        <p:nvSpPr>
          <p:cNvPr id="4" name="Slide Number Placeholder 3"/>
          <p:cNvSpPr>
            <a:spLocks noGrp="1"/>
          </p:cNvSpPr>
          <p:nvPr>
            <p:ph type="sldNum" sz="quarter" idx="5"/>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387171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err="1">
                <a:latin typeface="Calibri" panose="020F0502020204030204" pitchFamily="34" charset="0"/>
              </a:rPr>
              <a:t>Strategical</a:t>
            </a:r>
            <a:r>
              <a:rPr lang="sv-SE" sz="1200">
                <a:latin typeface="Calibri" panose="020F0502020204030204" pitchFamily="34" charset="0"/>
              </a:rPr>
              <a:t> </a:t>
            </a:r>
            <a:r>
              <a:rPr lang="sv-SE" sz="1200" err="1">
                <a:latin typeface="Calibri" panose="020F0502020204030204" pitchFamily="34" charset="0"/>
              </a:rPr>
              <a:t>importance</a:t>
            </a:r>
            <a:r>
              <a:rPr lang="sv-SE" sz="1200">
                <a:latin typeface="Calibri" panose="020F0502020204030204" pitchFamily="34" charset="0"/>
              </a:rPr>
              <a:t> – to </a:t>
            </a:r>
            <a:r>
              <a:rPr lang="sv-SE" sz="1200" err="1">
                <a:latin typeface="Calibri" panose="020F0502020204030204" pitchFamily="34" charset="0"/>
              </a:rPr>
              <a:t>discuss</a:t>
            </a:r>
            <a:r>
              <a:rPr lang="sv-SE" sz="1200">
                <a:latin typeface="Calibri" panose="020F0502020204030204" pitchFamily="34" charset="0"/>
              </a:rPr>
              <a:t> </a:t>
            </a:r>
            <a:r>
              <a:rPr lang="sv-SE" sz="1200" err="1">
                <a:latin typeface="Calibri" panose="020F0502020204030204" pitchFamily="34" charset="0"/>
              </a:rPr>
              <a:t>what</a:t>
            </a:r>
            <a:r>
              <a:rPr lang="sv-SE" sz="1200">
                <a:latin typeface="Calibri" panose="020F0502020204030204" pitchFamily="34" charset="0"/>
              </a:rPr>
              <a:t> is happening in the business </a:t>
            </a:r>
            <a:r>
              <a:rPr lang="sv-SE" sz="1200" err="1">
                <a:latin typeface="Calibri" panose="020F0502020204030204" pitchFamily="34" charset="0"/>
              </a:rPr>
              <a:t>sector</a:t>
            </a:r>
            <a:r>
              <a:rPr lang="sv-SE" sz="1200">
                <a:latin typeface="Calibri" panose="020F0502020204030204" pitchFamily="34" charset="0"/>
              </a:rPr>
              <a:t> and at the </a:t>
            </a:r>
            <a:r>
              <a:rPr lang="sv-SE" sz="1200" err="1">
                <a:latin typeface="Calibri" panose="020F0502020204030204" pitchFamily="34" charset="0"/>
              </a:rPr>
              <a:t>labour</a:t>
            </a:r>
            <a:r>
              <a:rPr lang="sv-SE" sz="1200">
                <a:latin typeface="Calibri" panose="020F0502020204030204" pitchFamily="34" charset="0"/>
              </a:rPr>
              <a:t>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err="1">
                <a:latin typeface="Calibri" panose="020F0502020204030204" pitchFamily="34" charset="0"/>
              </a:rPr>
              <a:t>Shaping</a:t>
            </a:r>
            <a:r>
              <a:rPr lang="sv-SE" sz="1200">
                <a:latin typeface="Calibri" panose="020F0502020204030204" pitchFamily="34" charset="0"/>
              </a:rPr>
              <a:t> the </a:t>
            </a:r>
            <a:r>
              <a:rPr lang="sv-SE" sz="1200" err="1">
                <a:latin typeface="Calibri" panose="020F0502020204030204" pitchFamily="34" charset="0"/>
              </a:rPr>
              <a:t>programmes</a:t>
            </a:r>
            <a:r>
              <a:rPr lang="sv-SE" sz="1200">
                <a:latin typeface="Calibri" panose="020F0502020204030204" pitchFamily="34" charset="0"/>
              </a:rPr>
              <a:t> and </a:t>
            </a:r>
            <a:r>
              <a:rPr lang="sv-SE" sz="1200" err="1">
                <a:latin typeface="Calibri" panose="020F0502020204030204" pitchFamily="34" charset="0"/>
              </a:rPr>
              <a:t>adjust</a:t>
            </a:r>
            <a:r>
              <a:rPr lang="sv-SE" sz="1200">
                <a:latin typeface="Calibri" panose="020F0502020204030204" pitchFamily="34" charset="0"/>
              </a:rPr>
              <a:t> </a:t>
            </a:r>
            <a:r>
              <a:rPr lang="sv-SE" sz="1200" err="1">
                <a:latin typeface="Calibri" panose="020F0502020204030204" pitchFamily="34" charset="0"/>
              </a:rPr>
              <a:t>course</a:t>
            </a:r>
            <a:r>
              <a:rPr lang="sv-SE" sz="1200">
                <a:latin typeface="Calibri" panose="020F0502020204030204" pitchFamily="34" charset="0"/>
              </a:rPr>
              <a:t> plans </a:t>
            </a:r>
            <a:r>
              <a:rPr lang="sv-SE" sz="1200" err="1">
                <a:latin typeface="Calibri" panose="020F0502020204030204" pitchFamily="34" charset="0"/>
              </a:rPr>
              <a:t>if</a:t>
            </a:r>
            <a:r>
              <a:rPr lang="sv-SE" sz="1200">
                <a:latin typeface="Calibri" panose="020F0502020204030204" pitchFamily="34" charset="0"/>
              </a:rPr>
              <a:t> new </a:t>
            </a:r>
            <a:r>
              <a:rPr lang="sv-SE" sz="1200" err="1">
                <a:latin typeface="Calibri" panose="020F0502020204030204" pitchFamily="34" charset="0"/>
              </a:rPr>
              <a:t>competence</a:t>
            </a:r>
            <a:r>
              <a:rPr lang="sv-SE" sz="1200">
                <a:latin typeface="Calibri" panose="020F0502020204030204" pitchFamily="34" charset="0"/>
              </a:rPr>
              <a:t> is </a:t>
            </a:r>
            <a:r>
              <a:rPr lang="sv-SE" sz="1200" err="1">
                <a:latin typeface="Calibri" panose="020F0502020204030204" pitchFamily="34" charset="0"/>
              </a:rPr>
              <a:t>needed</a:t>
            </a:r>
            <a:r>
              <a:rPr lang="sv-SE" sz="120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err="1">
                <a:latin typeface="Calibri" panose="020F0502020204030204" pitchFamily="34" charset="0"/>
              </a:rPr>
              <a:t>Quality</a:t>
            </a:r>
            <a:r>
              <a:rPr lang="sv-SE" sz="1200">
                <a:latin typeface="Calibri" panose="020F0502020204030204" pitchFamily="34" charset="0"/>
              </a:rPr>
              <a:t> </a:t>
            </a:r>
            <a:r>
              <a:rPr lang="sv-SE" sz="1200" err="1">
                <a:latin typeface="Calibri" panose="020F0502020204030204" pitchFamily="34" charset="0"/>
              </a:rPr>
              <a:t>assurance</a:t>
            </a:r>
            <a:r>
              <a:rPr lang="sv-SE" sz="1200">
                <a:latin typeface="Calibri" panose="020F0502020204030204" pitchFamily="34" charset="0"/>
              </a:rPr>
              <a:t> – go </a:t>
            </a:r>
            <a:r>
              <a:rPr lang="sv-SE" sz="1200" err="1">
                <a:latin typeface="Calibri" panose="020F0502020204030204" pitchFamily="34" charset="0"/>
              </a:rPr>
              <a:t>through</a:t>
            </a:r>
            <a:r>
              <a:rPr lang="sv-SE" sz="1200">
                <a:latin typeface="Calibri" panose="020F0502020204030204" pitchFamily="34" charset="0"/>
              </a:rPr>
              <a:t> student </a:t>
            </a:r>
            <a:r>
              <a:rPr lang="sv-SE" sz="1200" err="1">
                <a:latin typeface="Calibri" panose="020F0502020204030204" pitchFamily="34" charset="0"/>
              </a:rPr>
              <a:t>surveys</a:t>
            </a:r>
            <a:r>
              <a:rPr lang="sv-SE" sz="1200">
                <a:latin typeface="Calibri" panose="020F0502020204030204" pitchFamily="34" charset="0"/>
              </a:rPr>
              <a:t> and </a:t>
            </a:r>
            <a:r>
              <a:rPr lang="sv-SE" sz="1200" err="1">
                <a:latin typeface="Calibri" panose="020F0502020204030204" pitchFamily="34" charset="0"/>
              </a:rPr>
              <a:t>discuss</a:t>
            </a:r>
            <a:r>
              <a:rPr lang="sv-SE" sz="1200">
                <a:latin typeface="Calibri" panose="020F0502020204030204" pitchFamily="34" charset="0"/>
              </a:rPr>
              <a:t> </a:t>
            </a:r>
            <a:r>
              <a:rPr lang="sv-SE" sz="1200" err="1">
                <a:latin typeface="Calibri" panose="020F0502020204030204" pitchFamily="34" charset="0"/>
              </a:rPr>
              <a:t>improvments</a:t>
            </a:r>
            <a:r>
              <a:rPr lang="sv-SE" sz="120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Calibri" panose="020F0502020204030204" pitchFamily="34" charset="0"/>
              </a:rPr>
              <a:t>Review the </a:t>
            </a:r>
            <a:r>
              <a:rPr lang="sv-SE" sz="1200" err="1">
                <a:latin typeface="Calibri" panose="020F0502020204030204" pitchFamily="34" charset="0"/>
              </a:rPr>
              <a:t>admission</a:t>
            </a:r>
            <a:r>
              <a:rPr lang="sv-SE" sz="1200">
                <a:latin typeface="Calibri" panose="020F0502020204030204" pitchFamily="34" charset="0"/>
              </a:rPr>
              <a:t> process – </a:t>
            </a:r>
            <a:r>
              <a:rPr lang="sv-SE" sz="1200" err="1">
                <a:latin typeface="Calibri" panose="020F0502020204030204" pitchFamily="34" charset="0"/>
              </a:rPr>
              <a:t>being</a:t>
            </a:r>
            <a:r>
              <a:rPr lang="sv-SE" sz="1200">
                <a:latin typeface="Calibri" panose="020F0502020204030204" pitchFamily="34" charset="0"/>
              </a:rPr>
              <a:t> </a:t>
            </a:r>
            <a:r>
              <a:rPr lang="sv-SE" sz="1200" err="1">
                <a:latin typeface="Calibri" panose="020F0502020204030204" pitchFamily="34" charset="0"/>
              </a:rPr>
              <a:t>updated</a:t>
            </a:r>
            <a:r>
              <a:rPr lang="sv-SE" sz="1200">
                <a:latin typeface="Calibri" panose="020F0502020204030204" pitchFamily="34" charset="0"/>
              </a:rPr>
              <a:t> </a:t>
            </a:r>
            <a:r>
              <a:rPr lang="sv-SE" sz="1200" err="1">
                <a:latin typeface="Calibri" panose="020F0502020204030204" pitchFamily="34" charset="0"/>
              </a:rPr>
              <a:t>about</a:t>
            </a:r>
            <a:r>
              <a:rPr lang="sv-SE" sz="1200">
                <a:latin typeface="Calibri" panose="020F0502020204030204" pitchFamily="34" charset="0"/>
              </a:rPr>
              <a:t> </a:t>
            </a:r>
            <a:r>
              <a:rPr lang="sv-SE" sz="1200" err="1">
                <a:latin typeface="Calibri" panose="020F0502020204030204" pitchFamily="34" charset="0"/>
              </a:rPr>
              <a:t>how</a:t>
            </a:r>
            <a:r>
              <a:rPr lang="sv-SE" sz="1200">
                <a:latin typeface="Calibri" panose="020F0502020204030204" pitchFamily="34" charset="0"/>
              </a:rPr>
              <a:t> </a:t>
            </a:r>
            <a:r>
              <a:rPr lang="sv-SE" sz="1200" err="1">
                <a:latin typeface="Calibri" panose="020F0502020204030204" pitchFamily="34" charset="0"/>
              </a:rPr>
              <a:t>many</a:t>
            </a:r>
            <a:r>
              <a:rPr lang="sv-SE" sz="1200">
                <a:latin typeface="Calibri" panose="020F0502020204030204" pitchFamily="34" charset="0"/>
              </a:rPr>
              <a:t> </a:t>
            </a:r>
            <a:r>
              <a:rPr lang="sv-SE" sz="1200" err="1">
                <a:latin typeface="Calibri" panose="020F0502020204030204" pitchFamily="34" charset="0"/>
              </a:rPr>
              <a:t>applicants</a:t>
            </a:r>
            <a:r>
              <a:rPr lang="sv-SE" sz="1200">
                <a:latin typeface="Calibri" panose="020F0502020204030204" pitchFamily="34" charset="0"/>
              </a:rPr>
              <a:t> and </a:t>
            </a:r>
            <a:r>
              <a:rPr lang="sv-SE" sz="1200" err="1">
                <a:latin typeface="Calibri" panose="020F0502020204030204" pitchFamily="34" charset="0"/>
              </a:rPr>
              <a:t>how</a:t>
            </a:r>
            <a:r>
              <a:rPr lang="sv-SE" sz="1200">
                <a:latin typeface="Calibri" panose="020F0502020204030204" pitchFamily="34" charset="0"/>
              </a:rPr>
              <a:t> </a:t>
            </a:r>
            <a:r>
              <a:rPr lang="sv-SE" sz="1200" err="1">
                <a:latin typeface="Calibri" panose="020F0502020204030204" pitchFamily="34" charset="0"/>
              </a:rPr>
              <a:t>many</a:t>
            </a:r>
            <a:r>
              <a:rPr lang="sv-SE" sz="1200">
                <a:latin typeface="Calibri" panose="020F0502020204030204" pitchFamily="34" charset="0"/>
              </a:rPr>
              <a:t> </a:t>
            </a:r>
            <a:r>
              <a:rPr lang="sv-SE" sz="1200" err="1">
                <a:latin typeface="Calibri" panose="020F0502020204030204" pitchFamily="34" charset="0"/>
              </a:rPr>
              <a:t>that</a:t>
            </a:r>
            <a:r>
              <a:rPr lang="sv-SE" sz="1200">
                <a:latin typeface="Calibri" panose="020F0502020204030204" pitchFamily="34" charset="0"/>
              </a:rPr>
              <a:t> </a:t>
            </a:r>
            <a:r>
              <a:rPr lang="sv-SE" sz="1200" err="1">
                <a:latin typeface="Calibri" panose="020F0502020204030204" pitchFamily="34" charset="0"/>
              </a:rPr>
              <a:t>meet</a:t>
            </a:r>
            <a:r>
              <a:rPr lang="sv-SE" sz="1200">
                <a:latin typeface="Calibri" panose="020F0502020204030204" pitchFamily="34" charset="0"/>
              </a:rPr>
              <a:t> the </a:t>
            </a:r>
            <a:r>
              <a:rPr lang="sv-SE" sz="1200" err="1">
                <a:latin typeface="Calibri" panose="020F0502020204030204" pitchFamily="34" charset="0"/>
              </a:rPr>
              <a:t>requirements</a:t>
            </a:r>
            <a:r>
              <a:rPr lang="sv-SE" sz="1200">
                <a:latin typeface="Calibri" panose="020F0502020204030204" pitchFamily="34" charset="0"/>
              </a:rPr>
              <a:t> to be </a:t>
            </a:r>
            <a:r>
              <a:rPr lang="sv-SE" sz="1200" err="1">
                <a:latin typeface="Calibri" panose="020F0502020204030204" pitchFamily="34" charset="0"/>
              </a:rPr>
              <a:t>accepted</a:t>
            </a:r>
            <a:endParaRPr lang="sv-SE" sz="120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err="1">
                <a:latin typeface="Calibri" panose="020F0502020204030204" pitchFamily="34" charset="0"/>
              </a:rPr>
              <a:t>Doing</a:t>
            </a:r>
            <a:r>
              <a:rPr lang="sv-SE" sz="1200">
                <a:latin typeface="Calibri" panose="020F0502020204030204" pitchFamily="34" charset="0"/>
              </a:rPr>
              <a:t> </a:t>
            </a:r>
            <a:r>
              <a:rPr lang="sv-SE" sz="1200" err="1">
                <a:latin typeface="Calibri" panose="020F0502020204030204" pitchFamily="34" charset="0"/>
              </a:rPr>
              <a:t>lectures</a:t>
            </a:r>
            <a:endParaRPr lang="sv-SE" sz="120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Calibri" panose="020F0502020204030204" pitchFamily="34" charset="0"/>
              </a:rPr>
              <a:t>Handel </a:t>
            </a:r>
            <a:r>
              <a:rPr lang="sv-SE" sz="1200" err="1">
                <a:latin typeface="Calibri" panose="020F0502020204030204" pitchFamily="34" charset="0"/>
              </a:rPr>
              <a:t>work</a:t>
            </a:r>
            <a:r>
              <a:rPr lang="sv-SE" sz="1200">
                <a:latin typeface="Calibri" panose="020F0502020204030204" pitchFamily="34" charset="0"/>
              </a:rPr>
              <a:t> </a:t>
            </a:r>
            <a:r>
              <a:rPr lang="sv-SE" sz="1200" err="1">
                <a:latin typeface="Calibri" panose="020F0502020204030204" pitchFamily="34" charset="0"/>
              </a:rPr>
              <a:t>placements</a:t>
            </a:r>
            <a:endParaRPr lang="sv-SE" sz="120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err="1">
                <a:latin typeface="Calibri" panose="020F0502020204030204" pitchFamily="34" charset="0"/>
              </a:rPr>
              <a:t>Arrange</a:t>
            </a:r>
            <a:r>
              <a:rPr lang="sv-SE" sz="1200">
                <a:latin typeface="Calibri" panose="020F0502020204030204" pitchFamily="34" charset="0"/>
              </a:rPr>
              <a:t> </a:t>
            </a:r>
            <a:r>
              <a:rPr lang="sv-SE" sz="1200" err="1">
                <a:latin typeface="Calibri" panose="020F0502020204030204" pitchFamily="34" charset="0"/>
              </a:rPr>
              <a:t>Study</a:t>
            </a:r>
            <a:r>
              <a:rPr lang="sv-SE" sz="1200">
                <a:latin typeface="Calibri" panose="020F0502020204030204" pitchFamily="34" charset="0"/>
              </a:rPr>
              <a:t> visits</a:t>
            </a:r>
          </a:p>
          <a:p>
            <a:pPr marL="342900" lvl="0" indent="-342900">
              <a:lnSpc>
                <a:spcPts val="1500"/>
              </a:lnSpc>
              <a:buFont typeface="Symbol" panose="05050102010706020507" pitchFamily="18" charset="2"/>
              <a:buChar char=""/>
            </a:pPr>
            <a:r>
              <a:rPr lang="sv-SE"/>
              <a:t>Whats in it for Scandic Hotels? </a:t>
            </a:r>
            <a:r>
              <a:rPr lang="sv-SE" sz="1800">
                <a:effectLst/>
                <a:latin typeface="Times New Roman" panose="02020603050405020304" pitchFamily="18" charset="0"/>
                <a:ea typeface="Times New Roman" panose="02020603050405020304" pitchFamily="18" charset="0"/>
                <a:cs typeface="Angsana New" panose="02020603050405020304" pitchFamily="18" charset="-34"/>
              </a:rPr>
              <a:t>Ni får påverka innehållet i utbildningarna så att de passar de kompetensbehov ni har</a:t>
            </a:r>
          </a:p>
          <a:p>
            <a:pPr marL="342900" lvl="0" indent="-342900">
              <a:lnSpc>
                <a:spcPts val="1500"/>
              </a:lnSpc>
              <a:buFont typeface="Symbol" panose="05050102010706020507" pitchFamily="18" charset="2"/>
              <a:buChar char=""/>
            </a:pPr>
            <a:r>
              <a:rPr lang="sv-SE" sz="1800">
                <a:effectLst/>
                <a:latin typeface="Times New Roman" panose="02020603050405020304" pitchFamily="18" charset="0"/>
                <a:ea typeface="Times New Roman" panose="02020603050405020304" pitchFamily="18" charset="0"/>
                <a:cs typeface="Angsana New" panose="02020603050405020304" pitchFamily="18" charset="-34"/>
              </a:rPr>
              <a:t>En första ”tjing” på duktiga praktikanter!</a:t>
            </a:r>
          </a:p>
          <a:p>
            <a:pPr marL="342900" lvl="0" indent="-342900">
              <a:lnSpc>
                <a:spcPts val="1500"/>
              </a:lnSpc>
              <a:buFont typeface="Symbol" panose="05050102010706020507" pitchFamily="18" charset="2"/>
              <a:buChar char=""/>
            </a:pPr>
            <a:r>
              <a:rPr lang="sv-SE" sz="1800">
                <a:effectLst/>
                <a:latin typeface="Times New Roman" panose="02020603050405020304" pitchFamily="18" charset="0"/>
                <a:ea typeface="Times New Roman" panose="02020603050405020304" pitchFamily="18" charset="0"/>
                <a:cs typeface="Angsana New" panose="02020603050405020304" pitchFamily="18" charset="-34"/>
              </a:rPr>
              <a:t>En god rekryteringsbas för framtida rekryteringar, delta i branschdagar (</a:t>
            </a:r>
            <a:r>
              <a:rPr lang="sv-SE" sz="1800" err="1">
                <a:effectLst/>
                <a:latin typeface="Times New Roman" panose="02020603050405020304" pitchFamily="18" charset="0"/>
                <a:ea typeface="Times New Roman" panose="02020603050405020304" pitchFamily="18" charset="0"/>
                <a:cs typeface="Angsana New" panose="02020603050405020304" pitchFamily="18" charset="-34"/>
              </a:rPr>
              <a:t>meet</a:t>
            </a:r>
            <a:r>
              <a:rPr lang="sv-SE" sz="1800">
                <a:effectLst/>
                <a:latin typeface="Times New Roman" panose="02020603050405020304" pitchFamily="18" charset="0"/>
                <a:ea typeface="Times New Roman" panose="02020603050405020304" pitchFamily="18" charset="0"/>
                <a:cs typeface="Angsana New" panose="02020603050405020304" pitchFamily="18" charset="-34"/>
              </a:rPr>
              <a:t> &amp; </a:t>
            </a:r>
            <a:r>
              <a:rPr lang="sv-SE" sz="1800" err="1">
                <a:effectLst/>
                <a:latin typeface="Times New Roman" panose="02020603050405020304" pitchFamily="18" charset="0"/>
                <a:ea typeface="Times New Roman" panose="02020603050405020304" pitchFamily="18" charset="0"/>
                <a:cs typeface="Angsana New" panose="02020603050405020304" pitchFamily="18" charset="-34"/>
              </a:rPr>
              <a:t>greet</a:t>
            </a:r>
            <a:r>
              <a:rPr lang="sv-SE" sz="1800">
                <a:effectLst/>
                <a:latin typeface="Times New Roman" panose="02020603050405020304" pitchFamily="18" charset="0"/>
                <a:ea typeface="Times New Roman" panose="02020603050405020304" pitchFamily="18" charset="0"/>
                <a:cs typeface="Angsana New" panose="02020603050405020304" pitchFamily="18" charset="-34"/>
              </a:rPr>
              <a:t>).</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AC113758-4B63-40D7-B26B-F67CE25F1C5D}" type="slidenum">
              <a:rPr lang="sv-SE" smtClean="0"/>
              <a:t>9</a:t>
            </a:fld>
            <a:endParaRPr lang="sv-SE"/>
          </a:p>
        </p:txBody>
      </p:sp>
    </p:spTree>
    <p:extLst>
      <p:ext uri="{BB962C8B-B14F-4D97-AF65-F5344CB8AC3E}">
        <p14:creationId xmlns:p14="http://schemas.microsoft.com/office/powerpoint/2010/main" val="118786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a:t>Skriv </a:t>
            </a:r>
            <a:r>
              <a:rPr lang="sv-SE" err="1"/>
              <a:t>ev</a:t>
            </a:r>
            <a:r>
              <a:rPr lang="sv-SE"/>
              <a:t> källa</a:t>
            </a:r>
          </a:p>
        </p:txBody>
      </p:sp>
      <p:sp>
        <p:nvSpPr>
          <p:cNvPr id="13" name="Platshållare för datum 12"/>
          <p:cNvSpPr>
            <a:spLocks noGrp="1"/>
          </p:cNvSpPr>
          <p:nvPr>
            <p:ph type="dt" sz="half" idx="14"/>
          </p:nvPr>
        </p:nvSpPr>
        <p:spPr/>
        <p:txBody>
          <a:bodyPr/>
          <a:lstStyle/>
          <a:p>
            <a:r>
              <a:rPr lang="sv-SE"/>
              <a:t>20XX-XX-XX</a:t>
            </a:r>
          </a:p>
        </p:txBody>
      </p:sp>
      <p:sp>
        <p:nvSpPr>
          <p:cNvPr id="14" name="Platshållare för sidfot 13"/>
          <p:cNvSpPr>
            <a:spLocks noGrp="1"/>
          </p:cNvSpPr>
          <p:nvPr>
            <p:ph type="ftr" sz="quarter" idx="15"/>
          </p:nvPr>
        </p:nvSpPr>
        <p:spPr/>
        <p:txBody>
          <a:bodyPr/>
          <a:lstStyle/>
          <a:p>
            <a:r>
              <a:rPr lang="sv-SE"/>
              <a:t>Skriv eventuell sidfot här</a:t>
            </a:r>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mall för rubrikformat</a:t>
            </a:r>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mall för rubrikformat</a:t>
            </a:r>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mall för rubrikformat</a:t>
            </a:r>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a:t>Skriv </a:t>
            </a:r>
            <a:r>
              <a:rPr lang="sv-SE" err="1"/>
              <a:t>ev</a:t>
            </a:r>
            <a:r>
              <a:rPr lang="sv-SE"/>
              <a:t> källa</a:t>
            </a:r>
          </a:p>
        </p:txBody>
      </p:sp>
      <p:sp>
        <p:nvSpPr>
          <p:cNvPr id="13" name="Platshållare för datum 12"/>
          <p:cNvSpPr>
            <a:spLocks noGrp="1"/>
          </p:cNvSpPr>
          <p:nvPr>
            <p:ph type="dt" sz="half" idx="10"/>
          </p:nvPr>
        </p:nvSpPr>
        <p:spPr/>
        <p:txBody>
          <a:bodyPr/>
          <a:lstStyle/>
          <a:p>
            <a:r>
              <a:rPr lang="sv-SE"/>
              <a:t>20XX-XX-XX</a:t>
            </a:r>
          </a:p>
        </p:txBody>
      </p:sp>
      <p:sp>
        <p:nvSpPr>
          <p:cNvPr id="14" name="Platshållare för sidfot 13"/>
          <p:cNvSpPr>
            <a:spLocks noGrp="1"/>
          </p:cNvSpPr>
          <p:nvPr>
            <p:ph type="ftr" sz="quarter" idx="11"/>
          </p:nvPr>
        </p:nvSpPr>
        <p:spPr/>
        <p:txBody>
          <a:bodyPr/>
          <a:lstStyle/>
          <a:p>
            <a:r>
              <a:rPr lang="sv-SE"/>
              <a:t>Skriv eventuell sidfot här</a:t>
            </a:r>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mall för rubrikformat</a:t>
            </a:r>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mall för rubrikformat</a:t>
            </a:r>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mall för rubrikformat</a:t>
            </a:r>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mall för rubrikformat</a:t>
            </a:r>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mall för rubrikformat</a:t>
            </a:r>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r>
              <a:rPr lang="sv-SE"/>
              <a:t>20XX-XX-XX</a:t>
            </a:r>
          </a:p>
        </p:txBody>
      </p:sp>
      <p:sp>
        <p:nvSpPr>
          <p:cNvPr id="4" name="Footer Placeholder 3"/>
          <p:cNvSpPr>
            <a:spLocks noGrp="1"/>
          </p:cNvSpPr>
          <p:nvPr>
            <p:ph type="ftr" sz="quarter" idx="11"/>
          </p:nvPr>
        </p:nvSpPr>
        <p:spPr/>
        <p:txBody>
          <a:bodyPr/>
          <a:lstStyle/>
          <a:p>
            <a:r>
              <a:rPr lang="sv-SE"/>
              <a:t>Skriv eventuell sidfot här</a:t>
            </a:r>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7260"/>
            <a:ext cx="4565904" cy="4565904"/>
          </a:xfrm>
          <a:prstGeom prst="rect">
            <a:avLst/>
          </a:prstGeom>
        </p:spPr>
      </p:pic>
      <p:sp>
        <p:nvSpPr>
          <p:cNvPr id="7" name="Text Placeholder 23"/>
          <p:cNvSpPr>
            <a:spLocks noGrp="1"/>
          </p:cNvSpPr>
          <p:nvPr>
            <p:ph type="body" sz="quarter" idx="14" hasCustomPrompt="1"/>
          </p:nvPr>
        </p:nvSpPr>
        <p:spPr>
          <a:xfrm>
            <a:off x="2850606"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8" name="Text Placeholder 23"/>
          <p:cNvSpPr>
            <a:spLocks noGrp="1"/>
          </p:cNvSpPr>
          <p:nvPr>
            <p:ph type="body" sz="quarter" idx="15" hasCustomPrompt="1"/>
          </p:nvPr>
        </p:nvSpPr>
        <p:spPr>
          <a:xfrm>
            <a:off x="3386262" y="347183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9" name="Text Placeholder 23"/>
          <p:cNvSpPr>
            <a:spLocks noGrp="1"/>
          </p:cNvSpPr>
          <p:nvPr>
            <p:ph type="body" sz="quarter" idx="16" hasCustomPrompt="1"/>
          </p:nvPr>
        </p:nvSpPr>
        <p:spPr>
          <a:xfrm>
            <a:off x="2355866" y="31680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0" name="Text Placeholder 23"/>
          <p:cNvSpPr>
            <a:spLocks noGrp="1"/>
          </p:cNvSpPr>
          <p:nvPr>
            <p:ph type="body" sz="quarter" idx="17" hasCustomPrompt="1"/>
          </p:nvPr>
        </p:nvSpPr>
        <p:spPr>
          <a:xfrm>
            <a:off x="2850606"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230697"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599689" y="301484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3" name="Text Placeholder 23"/>
          <p:cNvSpPr>
            <a:spLocks noGrp="1"/>
          </p:cNvSpPr>
          <p:nvPr>
            <p:ph type="body" sz="quarter" idx="20" hasCustomPrompt="1"/>
          </p:nvPr>
        </p:nvSpPr>
        <p:spPr>
          <a:xfrm>
            <a:off x="3779709" y="17634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4" name="Text Placeholder 23"/>
          <p:cNvSpPr>
            <a:spLocks noGrp="1"/>
          </p:cNvSpPr>
          <p:nvPr>
            <p:ph type="body" sz="quarter" idx="21" hasCustomPrompt="1"/>
          </p:nvPr>
        </p:nvSpPr>
        <p:spPr>
          <a:xfrm>
            <a:off x="3883252" y="227149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075057" y="277474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48984" y="17638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676976" y="22679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496956" y="27719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57390" y="30266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325856"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694317"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81032" y="348562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694317"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4" name="Text Placeholder 23"/>
          <p:cNvSpPr>
            <a:spLocks noGrp="1"/>
          </p:cNvSpPr>
          <p:nvPr>
            <p:ph type="body" sz="quarter" idx="31" hasCustomPrompt="1"/>
          </p:nvPr>
        </p:nvSpPr>
        <p:spPr>
          <a:xfrm>
            <a:off x="6190712" y="32066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81032" y="38971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706473" y="4040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7" name="Text Placeholder 23"/>
          <p:cNvSpPr>
            <a:spLocks noGrp="1"/>
          </p:cNvSpPr>
          <p:nvPr>
            <p:ph type="body" sz="quarter" idx="34" hasCustomPrompt="1"/>
          </p:nvPr>
        </p:nvSpPr>
        <p:spPr>
          <a:xfrm>
            <a:off x="6214900" y="4140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41999" y="43604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317430"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69941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496956" y="458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676976"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20992" y="5580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386296" y="39061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5" name="Text Placeholder 23"/>
          <p:cNvSpPr>
            <a:spLocks noGrp="1"/>
          </p:cNvSpPr>
          <p:nvPr>
            <p:ph type="body" sz="quarter" idx="42" hasCustomPrompt="1"/>
          </p:nvPr>
        </p:nvSpPr>
        <p:spPr>
          <a:xfrm>
            <a:off x="2870657" y="40771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354211" y="418741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623392" y="43536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239649"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39" name="Text Placeholder 23"/>
          <p:cNvSpPr>
            <a:spLocks noGrp="1"/>
          </p:cNvSpPr>
          <p:nvPr>
            <p:ph type="body" sz="quarter" idx="46" hasCustomPrompt="1"/>
          </p:nvPr>
        </p:nvSpPr>
        <p:spPr>
          <a:xfrm>
            <a:off x="288072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054216" y="46174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1" name="Text Placeholder 23"/>
          <p:cNvSpPr>
            <a:spLocks noGrp="1"/>
          </p:cNvSpPr>
          <p:nvPr>
            <p:ph type="body" sz="quarter" idx="48" hasCustomPrompt="1"/>
          </p:nvPr>
        </p:nvSpPr>
        <p:spPr>
          <a:xfrm>
            <a:off x="3949890" y="5095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2" name="Text Placeholder 23"/>
          <p:cNvSpPr>
            <a:spLocks noGrp="1"/>
          </p:cNvSpPr>
          <p:nvPr>
            <p:ph type="body" sz="quarter" idx="49" hasCustomPrompt="1"/>
          </p:nvPr>
        </p:nvSpPr>
        <p:spPr>
          <a:xfrm>
            <a:off x="3801985" y="56560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Tree>
    <p:extLst>
      <p:ext uri="{BB962C8B-B14F-4D97-AF65-F5344CB8AC3E}">
        <p14:creationId xmlns:p14="http://schemas.microsoft.com/office/powerpoint/2010/main" val="305740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r>
              <a:rPr lang="sv-SE"/>
              <a:t>20XX-XX-XX</a:t>
            </a:r>
          </a:p>
        </p:txBody>
      </p:sp>
      <p:sp>
        <p:nvSpPr>
          <p:cNvPr id="4" name="Footer Placeholder 3"/>
          <p:cNvSpPr>
            <a:spLocks noGrp="1"/>
          </p:cNvSpPr>
          <p:nvPr>
            <p:ph type="ftr" sz="quarter" idx="11"/>
          </p:nvPr>
        </p:nvSpPr>
        <p:spPr/>
        <p:txBody>
          <a:bodyPr/>
          <a:lstStyle/>
          <a:p>
            <a:r>
              <a:rPr lang="sv-SE"/>
              <a:t>Skriv eventuell sidfot här</a:t>
            </a:r>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5163"/>
            <a:ext cx="4570098" cy="4570098"/>
          </a:xfrm>
          <a:prstGeom prst="rect">
            <a:avLst/>
          </a:prstGeom>
        </p:spPr>
      </p:pic>
      <p:sp>
        <p:nvSpPr>
          <p:cNvPr id="44" name="Text Placeholder 23"/>
          <p:cNvSpPr>
            <a:spLocks noGrp="1"/>
          </p:cNvSpPr>
          <p:nvPr>
            <p:ph type="body" sz="quarter" idx="14" hasCustomPrompt="1"/>
          </p:nvPr>
        </p:nvSpPr>
        <p:spPr>
          <a:xfrm>
            <a:off x="2854800"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5" name="Text Placeholder 23"/>
          <p:cNvSpPr>
            <a:spLocks noGrp="1"/>
          </p:cNvSpPr>
          <p:nvPr>
            <p:ph type="body" sz="quarter" idx="15" hasCustomPrompt="1"/>
          </p:nvPr>
        </p:nvSpPr>
        <p:spPr>
          <a:xfrm>
            <a:off x="3390456" y="34732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6" name="Text Placeholder 23"/>
          <p:cNvSpPr>
            <a:spLocks noGrp="1"/>
          </p:cNvSpPr>
          <p:nvPr>
            <p:ph type="body" sz="quarter" idx="16" hasCustomPrompt="1"/>
          </p:nvPr>
        </p:nvSpPr>
        <p:spPr>
          <a:xfrm>
            <a:off x="2360060" y="31694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7" name="Text Placeholder 23"/>
          <p:cNvSpPr>
            <a:spLocks noGrp="1"/>
          </p:cNvSpPr>
          <p:nvPr>
            <p:ph type="body" sz="quarter" idx="17" hasCustomPrompt="1"/>
          </p:nvPr>
        </p:nvSpPr>
        <p:spPr>
          <a:xfrm>
            <a:off x="2854800"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8" name="Text Placeholder 23"/>
          <p:cNvSpPr>
            <a:spLocks noGrp="1"/>
          </p:cNvSpPr>
          <p:nvPr>
            <p:ph type="body" sz="quarter" idx="18" hasCustomPrompt="1"/>
          </p:nvPr>
        </p:nvSpPr>
        <p:spPr>
          <a:xfrm>
            <a:off x="3234891"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49" name="Text Placeholder 23"/>
          <p:cNvSpPr>
            <a:spLocks noGrp="1"/>
          </p:cNvSpPr>
          <p:nvPr>
            <p:ph type="body" sz="quarter" idx="19" hasCustomPrompt="1"/>
          </p:nvPr>
        </p:nvSpPr>
        <p:spPr>
          <a:xfrm>
            <a:off x="3603883" y="301625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0" name="Text Placeholder 23"/>
          <p:cNvSpPr>
            <a:spLocks noGrp="1"/>
          </p:cNvSpPr>
          <p:nvPr>
            <p:ph type="body" sz="quarter" idx="20" hasCustomPrompt="1"/>
          </p:nvPr>
        </p:nvSpPr>
        <p:spPr>
          <a:xfrm>
            <a:off x="3783903" y="17649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1" name="Text Placeholder 23"/>
          <p:cNvSpPr>
            <a:spLocks noGrp="1"/>
          </p:cNvSpPr>
          <p:nvPr>
            <p:ph type="body" sz="quarter" idx="21" hasCustomPrompt="1"/>
          </p:nvPr>
        </p:nvSpPr>
        <p:spPr>
          <a:xfrm>
            <a:off x="3887446" y="227291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2" name="Text Placeholder 23"/>
          <p:cNvSpPr>
            <a:spLocks noGrp="1"/>
          </p:cNvSpPr>
          <p:nvPr>
            <p:ph type="body" sz="quarter" idx="22" hasCustomPrompt="1"/>
          </p:nvPr>
        </p:nvSpPr>
        <p:spPr>
          <a:xfrm>
            <a:off x="4079251" y="277615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3" name="Text Placeholder 23"/>
          <p:cNvSpPr>
            <a:spLocks noGrp="1"/>
          </p:cNvSpPr>
          <p:nvPr>
            <p:ph type="body" sz="quarter" idx="23" hasCustomPrompt="1"/>
          </p:nvPr>
        </p:nvSpPr>
        <p:spPr>
          <a:xfrm>
            <a:off x="4753178" y="17652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4" name="Text Placeholder 23"/>
          <p:cNvSpPr>
            <a:spLocks noGrp="1"/>
          </p:cNvSpPr>
          <p:nvPr>
            <p:ph type="body" sz="quarter" idx="24" hasCustomPrompt="1"/>
          </p:nvPr>
        </p:nvSpPr>
        <p:spPr>
          <a:xfrm>
            <a:off x="4681170" y="22693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5" name="Text Placeholder 23"/>
          <p:cNvSpPr>
            <a:spLocks noGrp="1"/>
          </p:cNvSpPr>
          <p:nvPr>
            <p:ph type="body" sz="quarter" idx="25" hasCustomPrompt="1"/>
          </p:nvPr>
        </p:nvSpPr>
        <p:spPr>
          <a:xfrm>
            <a:off x="4501150" y="27733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6" name="Text Placeholder 23"/>
          <p:cNvSpPr>
            <a:spLocks noGrp="1"/>
          </p:cNvSpPr>
          <p:nvPr>
            <p:ph type="body" sz="quarter" idx="26" hasCustomPrompt="1"/>
          </p:nvPr>
        </p:nvSpPr>
        <p:spPr>
          <a:xfrm>
            <a:off x="4961584" y="30280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7" name="Text Placeholder 23"/>
          <p:cNvSpPr>
            <a:spLocks noGrp="1"/>
          </p:cNvSpPr>
          <p:nvPr>
            <p:ph type="body" sz="quarter" idx="27" hasCustomPrompt="1"/>
          </p:nvPr>
        </p:nvSpPr>
        <p:spPr>
          <a:xfrm>
            <a:off x="5330050"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8" name="Text Placeholder 23"/>
          <p:cNvSpPr>
            <a:spLocks noGrp="1"/>
          </p:cNvSpPr>
          <p:nvPr>
            <p:ph type="body" sz="quarter" idx="28" hasCustomPrompt="1"/>
          </p:nvPr>
        </p:nvSpPr>
        <p:spPr>
          <a:xfrm>
            <a:off x="5698511"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59" name="Text Placeholder 23"/>
          <p:cNvSpPr>
            <a:spLocks noGrp="1"/>
          </p:cNvSpPr>
          <p:nvPr>
            <p:ph type="body" sz="quarter" idx="29" hasCustomPrompt="1"/>
          </p:nvPr>
        </p:nvSpPr>
        <p:spPr>
          <a:xfrm>
            <a:off x="5185226" y="34870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0" name="Text Placeholder 23"/>
          <p:cNvSpPr>
            <a:spLocks noGrp="1"/>
          </p:cNvSpPr>
          <p:nvPr>
            <p:ph type="body" sz="quarter" idx="30" hasCustomPrompt="1"/>
          </p:nvPr>
        </p:nvSpPr>
        <p:spPr>
          <a:xfrm>
            <a:off x="5698511"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1" name="Text Placeholder 23"/>
          <p:cNvSpPr>
            <a:spLocks noGrp="1"/>
          </p:cNvSpPr>
          <p:nvPr>
            <p:ph type="body" sz="quarter" idx="31" hasCustomPrompt="1"/>
          </p:nvPr>
        </p:nvSpPr>
        <p:spPr>
          <a:xfrm>
            <a:off x="6194906" y="320807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2" name="Text Placeholder 23"/>
          <p:cNvSpPr>
            <a:spLocks noGrp="1"/>
          </p:cNvSpPr>
          <p:nvPr>
            <p:ph type="body" sz="quarter" idx="32" hasCustomPrompt="1"/>
          </p:nvPr>
        </p:nvSpPr>
        <p:spPr>
          <a:xfrm>
            <a:off x="5185226" y="38985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3" name="Text Placeholder 23"/>
          <p:cNvSpPr>
            <a:spLocks noGrp="1"/>
          </p:cNvSpPr>
          <p:nvPr>
            <p:ph type="body" sz="quarter" idx="33" hasCustomPrompt="1"/>
          </p:nvPr>
        </p:nvSpPr>
        <p:spPr>
          <a:xfrm>
            <a:off x="5710667" y="40417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4" name="Text Placeholder 23"/>
          <p:cNvSpPr>
            <a:spLocks noGrp="1"/>
          </p:cNvSpPr>
          <p:nvPr>
            <p:ph type="body" sz="quarter" idx="34" hasCustomPrompt="1"/>
          </p:nvPr>
        </p:nvSpPr>
        <p:spPr>
          <a:xfrm>
            <a:off x="6219094" y="41415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5" name="Text Placeholder 23"/>
          <p:cNvSpPr>
            <a:spLocks noGrp="1"/>
          </p:cNvSpPr>
          <p:nvPr>
            <p:ph type="body" sz="quarter" idx="35" hasCustomPrompt="1"/>
          </p:nvPr>
        </p:nvSpPr>
        <p:spPr>
          <a:xfrm>
            <a:off x="4946193" y="43618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6" name="Text Placeholder 23"/>
          <p:cNvSpPr>
            <a:spLocks noGrp="1"/>
          </p:cNvSpPr>
          <p:nvPr>
            <p:ph type="body" sz="quarter" idx="36" hasCustomPrompt="1"/>
          </p:nvPr>
        </p:nvSpPr>
        <p:spPr>
          <a:xfrm>
            <a:off x="5321624"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7" name="Text Placeholder 23"/>
          <p:cNvSpPr>
            <a:spLocks noGrp="1"/>
          </p:cNvSpPr>
          <p:nvPr>
            <p:ph type="body" sz="quarter" idx="37" hasCustomPrompt="1"/>
          </p:nvPr>
        </p:nvSpPr>
        <p:spPr>
          <a:xfrm>
            <a:off x="570360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8" name="Text Placeholder 23"/>
          <p:cNvSpPr>
            <a:spLocks noGrp="1"/>
          </p:cNvSpPr>
          <p:nvPr>
            <p:ph type="body" sz="quarter" idx="38" hasCustomPrompt="1"/>
          </p:nvPr>
        </p:nvSpPr>
        <p:spPr>
          <a:xfrm>
            <a:off x="4501150" y="459131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69" name="Text Placeholder 23"/>
          <p:cNvSpPr>
            <a:spLocks noGrp="1"/>
          </p:cNvSpPr>
          <p:nvPr>
            <p:ph type="body" sz="quarter" idx="39" hasCustomPrompt="1"/>
          </p:nvPr>
        </p:nvSpPr>
        <p:spPr>
          <a:xfrm>
            <a:off x="4681170"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0" name="Text Placeholder 23"/>
          <p:cNvSpPr>
            <a:spLocks noGrp="1"/>
          </p:cNvSpPr>
          <p:nvPr>
            <p:ph type="body" sz="quarter" idx="40" hasCustomPrompt="1"/>
          </p:nvPr>
        </p:nvSpPr>
        <p:spPr>
          <a:xfrm>
            <a:off x="4825186" y="55817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1" name="Text Placeholder 23"/>
          <p:cNvSpPr>
            <a:spLocks noGrp="1"/>
          </p:cNvSpPr>
          <p:nvPr>
            <p:ph type="body" sz="quarter" idx="41" hasCustomPrompt="1"/>
          </p:nvPr>
        </p:nvSpPr>
        <p:spPr>
          <a:xfrm>
            <a:off x="3390490" y="39075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2" name="Text Placeholder 23"/>
          <p:cNvSpPr>
            <a:spLocks noGrp="1"/>
          </p:cNvSpPr>
          <p:nvPr>
            <p:ph type="body" sz="quarter" idx="42" hasCustomPrompt="1"/>
          </p:nvPr>
        </p:nvSpPr>
        <p:spPr>
          <a:xfrm>
            <a:off x="2874851" y="40786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3" name="Text Placeholder 23"/>
          <p:cNvSpPr>
            <a:spLocks noGrp="1"/>
          </p:cNvSpPr>
          <p:nvPr>
            <p:ph type="body" sz="quarter" idx="43" hasCustomPrompt="1"/>
          </p:nvPr>
        </p:nvSpPr>
        <p:spPr>
          <a:xfrm>
            <a:off x="2358405" y="41888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4" name="Text Placeholder 23"/>
          <p:cNvSpPr>
            <a:spLocks noGrp="1"/>
          </p:cNvSpPr>
          <p:nvPr>
            <p:ph type="body" sz="quarter" idx="44" hasCustomPrompt="1"/>
          </p:nvPr>
        </p:nvSpPr>
        <p:spPr>
          <a:xfrm>
            <a:off x="3627586" y="43550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5" name="Text Placeholder 23"/>
          <p:cNvSpPr>
            <a:spLocks noGrp="1"/>
          </p:cNvSpPr>
          <p:nvPr>
            <p:ph type="body" sz="quarter" idx="45" hasCustomPrompt="1"/>
          </p:nvPr>
        </p:nvSpPr>
        <p:spPr>
          <a:xfrm>
            <a:off x="3243843"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6" name="Text Placeholder 23"/>
          <p:cNvSpPr>
            <a:spLocks noGrp="1"/>
          </p:cNvSpPr>
          <p:nvPr>
            <p:ph type="body" sz="quarter" idx="46" hasCustomPrompt="1"/>
          </p:nvPr>
        </p:nvSpPr>
        <p:spPr>
          <a:xfrm>
            <a:off x="288491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7" name="Text Placeholder 23"/>
          <p:cNvSpPr>
            <a:spLocks noGrp="1"/>
          </p:cNvSpPr>
          <p:nvPr>
            <p:ph type="body" sz="quarter" idx="47" hasCustomPrompt="1"/>
          </p:nvPr>
        </p:nvSpPr>
        <p:spPr>
          <a:xfrm>
            <a:off x="4058410" y="46188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8" name="Text Placeholder 23"/>
          <p:cNvSpPr>
            <a:spLocks noGrp="1"/>
          </p:cNvSpPr>
          <p:nvPr>
            <p:ph type="body" sz="quarter" idx="48" hasCustomPrompt="1"/>
          </p:nvPr>
        </p:nvSpPr>
        <p:spPr>
          <a:xfrm>
            <a:off x="3954084" y="50972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
        <p:nvSpPr>
          <p:cNvPr id="79" name="Text Placeholder 23"/>
          <p:cNvSpPr>
            <a:spLocks noGrp="1"/>
          </p:cNvSpPr>
          <p:nvPr>
            <p:ph type="body" sz="quarter" idx="49" hasCustomPrompt="1"/>
          </p:nvPr>
        </p:nvSpPr>
        <p:spPr>
          <a:xfrm>
            <a:off x="3806179" y="565743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err="1">
                <a:solidFill>
                  <a:schemeClr val="tx1"/>
                </a:solidFill>
                <a:latin typeface="+mn-lt"/>
                <a:ea typeface="+mn-ea"/>
                <a:cs typeface="+mn-cs"/>
              </a:rPr>
              <a:t>Lorem</a:t>
            </a:r>
            <a:r>
              <a:rPr lang="en-US" sz="500" kern="1200">
                <a:solidFill>
                  <a:schemeClr val="tx1"/>
                </a:solidFill>
                <a:latin typeface="+mn-lt"/>
                <a:ea typeface="+mn-ea"/>
                <a:cs typeface="+mn-cs"/>
              </a:rPr>
              <a:t> </a:t>
            </a:r>
            <a:r>
              <a:rPr lang="en-US" sz="500" kern="1200" err="1">
                <a:solidFill>
                  <a:schemeClr val="tx1"/>
                </a:solidFill>
                <a:latin typeface="+mn-lt"/>
                <a:ea typeface="+mn-ea"/>
                <a:cs typeface="+mn-cs"/>
              </a:rPr>
              <a:t>ipsum</a:t>
            </a:r>
            <a:endParaRPr lang="en-US" sz="500">
              <a:latin typeface="Arial" charset="0"/>
              <a:ea typeface="Arial" charset="0"/>
              <a:cs typeface="Arial" charset="0"/>
            </a:endParaRPr>
          </a:p>
          <a:p>
            <a:pPr algn="l"/>
            <a:endParaRPr lang="en-US" sz="500">
              <a:latin typeface="Arial" charset="0"/>
              <a:ea typeface="Arial" charset="0"/>
              <a:cs typeface="Arial" charset="0"/>
            </a:endParaRPr>
          </a:p>
        </p:txBody>
      </p:sp>
    </p:spTree>
    <p:extLst>
      <p:ext uri="{BB962C8B-B14F-4D97-AF65-F5344CB8AC3E}">
        <p14:creationId xmlns:p14="http://schemas.microsoft.com/office/powerpoint/2010/main" val="348528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47BB4-500F-4ECD-AB96-090F7C210A0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609C14C-30FD-418B-9604-20A30B0F87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E03239-51AA-4B64-9D5A-83611E49833B}"/>
              </a:ext>
            </a:extLst>
          </p:cNvPr>
          <p:cNvSpPr>
            <a:spLocks noGrp="1"/>
          </p:cNvSpPr>
          <p:nvPr>
            <p:ph type="dt" sz="half" idx="10"/>
          </p:nvPr>
        </p:nvSpPr>
        <p:spPr/>
        <p:txBody>
          <a:bodyPr/>
          <a:lstStyle/>
          <a:p>
            <a:fld id="{600FE68F-DF01-434F-9751-EB8FDE8AD1BE}" type="datetimeFigureOut">
              <a:rPr lang="sv-SE" smtClean="0"/>
              <a:t>2022-05-09</a:t>
            </a:fld>
            <a:endParaRPr lang="sv-SE"/>
          </a:p>
        </p:txBody>
      </p:sp>
      <p:sp>
        <p:nvSpPr>
          <p:cNvPr id="5" name="Platshållare för sidfot 4">
            <a:extLst>
              <a:ext uri="{FF2B5EF4-FFF2-40B4-BE49-F238E27FC236}">
                <a16:creationId xmlns:a16="http://schemas.microsoft.com/office/drawing/2014/main" id="{9700A994-EDD1-412F-885F-8013A22B34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6DD6C7-BDB6-4BE2-8E5F-29B4E1A7D5EF}"/>
              </a:ext>
            </a:extLst>
          </p:cNvPr>
          <p:cNvSpPr>
            <a:spLocks noGrp="1"/>
          </p:cNvSpPr>
          <p:nvPr>
            <p:ph type="sldNum" sz="quarter" idx="12"/>
          </p:nvPr>
        </p:nvSpPr>
        <p:spPr/>
        <p:txBody>
          <a:bodyPr/>
          <a:lstStyle/>
          <a:p>
            <a:fld id="{DACCC574-8F6E-49CF-91B3-D5F519F8E16A}" type="slidenum">
              <a:rPr lang="sv-SE" smtClean="0"/>
              <a:t>‹#›</a:t>
            </a:fld>
            <a:endParaRPr lang="sv-SE"/>
          </a:p>
        </p:txBody>
      </p:sp>
    </p:spTree>
    <p:extLst>
      <p:ext uri="{BB962C8B-B14F-4D97-AF65-F5344CB8AC3E}">
        <p14:creationId xmlns:p14="http://schemas.microsoft.com/office/powerpoint/2010/main" val="121462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686A36-9BA4-41FD-988D-C72B2177A0A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DED261-2856-4746-89DA-977559E0EC7D}"/>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3D3CEE9-CC7B-4162-9AC8-DA6E2BE2E48D}"/>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6D79393-247C-44BE-9202-AB780FD69A96}"/>
              </a:ext>
            </a:extLst>
          </p:cNvPr>
          <p:cNvSpPr>
            <a:spLocks noGrp="1"/>
          </p:cNvSpPr>
          <p:nvPr>
            <p:ph type="dt" sz="half" idx="10"/>
          </p:nvPr>
        </p:nvSpPr>
        <p:spPr/>
        <p:txBody>
          <a:bodyPr/>
          <a:lstStyle/>
          <a:p>
            <a:fld id="{600FE68F-DF01-434F-9751-EB8FDE8AD1BE}" type="datetimeFigureOut">
              <a:rPr lang="sv-SE" smtClean="0"/>
              <a:t>2022-05-09</a:t>
            </a:fld>
            <a:endParaRPr lang="sv-SE"/>
          </a:p>
        </p:txBody>
      </p:sp>
      <p:sp>
        <p:nvSpPr>
          <p:cNvPr id="6" name="Platshållare för sidfot 5">
            <a:extLst>
              <a:ext uri="{FF2B5EF4-FFF2-40B4-BE49-F238E27FC236}">
                <a16:creationId xmlns:a16="http://schemas.microsoft.com/office/drawing/2014/main" id="{A4D46203-8626-4F26-BAB2-DDF3E56D0A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998890-9241-48F5-B8B4-E373EFF8E1D4}"/>
              </a:ext>
            </a:extLst>
          </p:cNvPr>
          <p:cNvSpPr>
            <a:spLocks noGrp="1"/>
          </p:cNvSpPr>
          <p:nvPr>
            <p:ph type="sldNum" sz="quarter" idx="12"/>
          </p:nvPr>
        </p:nvSpPr>
        <p:spPr/>
        <p:txBody>
          <a:bodyPr/>
          <a:lstStyle/>
          <a:p>
            <a:fld id="{DACCC574-8F6E-49CF-91B3-D5F519F8E16A}" type="slidenum">
              <a:rPr lang="sv-SE" smtClean="0"/>
              <a:t>‹#›</a:t>
            </a:fld>
            <a:endParaRPr lang="sv-SE"/>
          </a:p>
        </p:txBody>
      </p:sp>
    </p:spTree>
    <p:extLst>
      <p:ext uri="{BB962C8B-B14F-4D97-AF65-F5344CB8AC3E}">
        <p14:creationId xmlns:p14="http://schemas.microsoft.com/office/powerpoint/2010/main" val="400542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a:p>
        </p:txBody>
      </p:sp>
      <p:sp>
        <p:nvSpPr>
          <p:cNvPr id="8" name="Rubrik 7"/>
          <p:cNvSpPr>
            <a:spLocks noGrp="1"/>
          </p:cNvSpPr>
          <p:nvPr>
            <p:ph type="title"/>
          </p:nvPr>
        </p:nvSpPr>
        <p:spPr/>
        <p:txBody>
          <a:bodyPr/>
          <a:lstStyle/>
          <a:p>
            <a:r>
              <a:rPr lang="sv-SE"/>
              <a:t>Klicka här för att ändra format</a:t>
            </a:r>
          </a:p>
        </p:txBody>
      </p:sp>
      <p:sp>
        <p:nvSpPr>
          <p:cNvPr id="5" name="Platshållare för datum 1"/>
          <p:cNvSpPr>
            <a:spLocks noGrp="1"/>
          </p:cNvSpPr>
          <p:nvPr>
            <p:ph type="dt" sz="half" idx="15"/>
          </p:nvPr>
        </p:nvSpPr>
        <p:spPr>
          <a:xfrm>
            <a:off x="6302375" y="6045200"/>
            <a:ext cx="2400300" cy="269875"/>
          </a:xfrm>
          <a:prstGeom prst="rect">
            <a:avLst/>
          </a:prstGeom>
        </p:spPr>
        <p:txBody>
          <a:bodyPr/>
          <a:lstStyle>
            <a:lvl1pPr>
              <a:defRPr/>
            </a:lvl1pPr>
          </a:lstStyle>
          <a:p>
            <a:fld id="{57238DB7-31D3-49B1-B5F2-1A94425235E3}" type="datetime1">
              <a:rPr lang="sv-SE"/>
              <a:pPr/>
              <a:t>2022-05-09</a:t>
            </a:fld>
            <a:endParaRPr lang="sv-SE"/>
          </a:p>
        </p:txBody>
      </p:sp>
      <p:sp>
        <p:nvSpPr>
          <p:cNvPr id="6" name="Platshållare för bildnummer 2"/>
          <p:cNvSpPr>
            <a:spLocks noGrp="1"/>
          </p:cNvSpPr>
          <p:nvPr>
            <p:ph type="sldNum" sz="quarter" idx="16"/>
          </p:nvPr>
        </p:nvSpPr>
        <p:spPr>
          <a:xfrm>
            <a:off x="6302375" y="6230938"/>
            <a:ext cx="2400300" cy="274637"/>
          </a:xfrm>
          <a:prstGeom prst="rect">
            <a:avLst/>
          </a:prstGeom>
        </p:spPr>
        <p:txBody>
          <a:bodyPr/>
          <a:lstStyle>
            <a:lvl1pPr>
              <a:defRPr/>
            </a:lvl1pPr>
          </a:lstStyle>
          <a:p>
            <a:r>
              <a:rPr lang="sv-SE"/>
              <a:t>Sid </a:t>
            </a:r>
            <a:fld id="{29A6990B-70DF-43D8-A568-DDB84AB0950B}" type="slidenum">
              <a:rPr lang="sv-SE"/>
              <a:pPr/>
              <a:t>‹#›</a:t>
            </a:fld>
            <a:endParaRPr lang="sv-SE"/>
          </a:p>
        </p:txBody>
      </p:sp>
      <p:sp>
        <p:nvSpPr>
          <p:cNvPr id="7" name="Platshållare för sidfot 2"/>
          <p:cNvSpPr>
            <a:spLocks noGrp="1"/>
          </p:cNvSpPr>
          <p:nvPr>
            <p:ph type="ftr" sz="quarter" idx="17"/>
          </p:nvPr>
        </p:nvSpPr>
        <p:spPr>
          <a:xfrm>
            <a:off x="4622800" y="5864225"/>
            <a:ext cx="4078288" cy="274638"/>
          </a:xfrm>
          <a:prstGeom prst="rect">
            <a:avLst/>
          </a:prstGeom>
        </p:spPr>
        <p:txBody>
          <a:bodyPr/>
          <a:lstStyle>
            <a:lvl1pPr>
              <a:defRPr/>
            </a:lvl1pPr>
          </a:lstStyle>
          <a:p>
            <a:pPr>
              <a:defRPr/>
            </a:pPr>
            <a:endParaRPr lang="sv-SE"/>
          </a:p>
        </p:txBody>
      </p:sp>
    </p:spTree>
    <p:extLst>
      <p:ext uri="{BB962C8B-B14F-4D97-AF65-F5344CB8AC3E}">
        <p14:creationId xmlns:p14="http://schemas.microsoft.com/office/powerpoint/2010/main" val="958846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örstasidan_2_rutor_5">
    <p:spTree>
      <p:nvGrpSpPr>
        <p:cNvPr id="1" name=""/>
        <p:cNvGrpSpPr/>
        <p:nvPr/>
      </p:nvGrpSpPr>
      <p:grpSpPr>
        <a:xfrm>
          <a:off x="0" y="0"/>
          <a:ext cx="0" cy="0"/>
          <a:chOff x="0" y="0"/>
          <a:chExt cx="0" cy="0"/>
        </a:xfrm>
      </p:grpSpPr>
      <p:sp>
        <p:nvSpPr>
          <p:cNvPr id="5" name="Platshållare för text 16"/>
          <p:cNvSpPr txBox="1">
            <a:spLocks/>
          </p:cNvSpPr>
          <p:nvPr/>
        </p:nvSpPr>
        <p:spPr>
          <a:xfrm>
            <a:off x="457200" y="457200"/>
            <a:ext cx="5486400" cy="3960813"/>
          </a:xfrm>
          <a:prstGeom prst="rect">
            <a:avLst/>
          </a:prstGeom>
          <a:solidFill>
            <a:srgbClr val="C40068"/>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10" name="Platshållare för bild 11"/>
          <p:cNvSpPr>
            <a:spLocks noGrp="1"/>
          </p:cNvSpPr>
          <p:nvPr>
            <p:ph type="pic" sz="quarter" idx="12"/>
          </p:nvPr>
        </p:nvSpPr>
        <p:spPr>
          <a:xfrm>
            <a:off x="5945695" y="4416985"/>
            <a:ext cx="2741105" cy="1980640"/>
          </a:xfrm>
          <a:prstGeom prst="rect">
            <a:avLst/>
          </a:prstGeom>
          <a:solidFill>
            <a:srgbClr val="007EC4"/>
          </a:solidFill>
        </p:spPr>
        <p:txBody>
          <a:bodyPr/>
          <a:lstStyle/>
          <a:p>
            <a:pPr lvl="0"/>
            <a:endParaRPr lang="sv-SE" noProof="0"/>
          </a:p>
        </p:txBody>
      </p:sp>
      <p:sp>
        <p:nvSpPr>
          <p:cNvPr id="2" name="Rubrik 1"/>
          <p:cNvSpPr>
            <a:spLocks noGrp="1"/>
          </p:cNvSpPr>
          <p:nvPr>
            <p:ph type="title"/>
          </p:nvPr>
        </p:nvSpPr>
        <p:spPr>
          <a:xfrm>
            <a:off x="480015" y="423863"/>
            <a:ext cx="5487988" cy="1143000"/>
          </a:xfrm>
          <a:prstGeom prst="rect">
            <a:avLst/>
          </a:prstGeom>
        </p:spPr>
        <p:txBody>
          <a:bodyPr/>
          <a:lstStyle>
            <a:lvl1pPr>
              <a:defRPr>
                <a:solidFill>
                  <a:srgbClr val="FFFFFF"/>
                </a:solidFill>
              </a:defRPr>
            </a:lvl1pPr>
          </a:lstStyle>
          <a:p>
            <a:r>
              <a:rPr lang="sv-SE"/>
              <a:t>Klicka här för att ändra format</a:t>
            </a:r>
          </a:p>
        </p:txBody>
      </p:sp>
      <p:sp>
        <p:nvSpPr>
          <p:cNvPr id="7" name="Platshållare för text 8"/>
          <p:cNvSpPr>
            <a:spLocks noGrp="1"/>
          </p:cNvSpPr>
          <p:nvPr>
            <p:ph type="body" sz="quarter" idx="10"/>
          </p:nvPr>
        </p:nvSpPr>
        <p:spPr>
          <a:xfrm>
            <a:off x="457200" y="1566864"/>
            <a:ext cx="5486400" cy="2849562"/>
          </a:xfrm>
          <a:prstGeom prst="rect">
            <a:avLst/>
          </a:prstGeom>
        </p:spPr>
        <p:txBody>
          <a:bodyPr vert="horz" lIns="252000" rIns="252000"/>
          <a:lstStyle>
            <a:lvl1pPr marL="0" indent="0">
              <a:lnSpc>
                <a:spcPct val="100000"/>
              </a:lnSpc>
              <a:defRPr>
                <a:solidFill>
                  <a:srgbClr val="FFFFFF"/>
                </a:solidFill>
              </a:defRPr>
            </a:lvl1pPr>
          </a:lstStyle>
          <a:p>
            <a:pPr lvl="0"/>
            <a:r>
              <a:rPr lang="sv-SE"/>
              <a:t>Klicka här för att ändra format på bakgrundstexten</a:t>
            </a:r>
          </a:p>
        </p:txBody>
      </p:sp>
    </p:spTree>
    <p:extLst>
      <p:ext uri="{BB962C8B-B14F-4D97-AF65-F5344CB8AC3E}">
        <p14:creationId xmlns:p14="http://schemas.microsoft.com/office/powerpoint/2010/main" val="202037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mall för rubrikformat</a:t>
            </a:r>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a:t>Skriv </a:t>
            </a:r>
            <a:r>
              <a:rPr lang="sv-SE" err="1"/>
              <a:t>ev</a:t>
            </a:r>
            <a:r>
              <a:rPr lang="sv-SE"/>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mall för rubrikformat</a:t>
            </a:r>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mall för rubrikformat</a:t>
            </a:r>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mall för rubrikformat</a:t>
            </a:r>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mall för rubrikformat</a:t>
            </a:r>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a:t>Skriv </a:t>
            </a:r>
            <a:r>
              <a:rPr lang="sv-SE" err="1"/>
              <a:t>ev</a:t>
            </a:r>
            <a:r>
              <a:rPr lang="sv-SE"/>
              <a:t> källa</a:t>
            </a:r>
          </a:p>
        </p:txBody>
      </p:sp>
      <p:sp>
        <p:nvSpPr>
          <p:cNvPr id="4" name="Platshållare för datum 3"/>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a:t>Skriv </a:t>
            </a:r>
            <a:r>
              <a:rPr lang="sv-SE" err="1"/>
              <a:t>ev</a:t>
            </a:r>
            <a:r>
              <a:rPr lang="sv-SE"/>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0"/>
          </p:nvPr>
        </p:nvSpPr>
        <p:spPr/>
        <p:txBody>
          <a:bodyPr/>
          <a:lstStyle/>
          <a:p>
            <a:r>
              <a:rPr lang="sv-SE"/>
              <a:t>20XX-XX-XX</a:t>
            </a:r>
          </a:p>
        </p:txBody>
      </p:sp>
      <p:sp>
        <p:nvSpPr>
          <p:cNvPr id="12" name="Platshållare för sidfot 11"/>
          <p:cNvSpPr>
            <a:spLocks noGrp="1"/>
          </p:cNvSpPr>
          <p:nvPr>
            <p:ph type="ftr" sz="quarter" idx="11"/>
          </p:nvPr>
        </p:nvSpPr>
        <p:spPr/>
        <p:txBody>
          <a:bodyPr/>
          <a:lstStyle/>
          <a:p>
            <a:r>
              <a:rPr lang="sv-SE"/>
              <a:t>Skriv eventuell sidfot här</a:t>
            </a:r>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 id="2147483672" r:id="rId23"/>
    <p:sldLayoutId id="2147483674" r:id="rId24"/>
    <p:sldLayoutId id="2147483676" r:id="rId25"/>
    <p:sldLayoutId id="2147483678" r:id="rId26"/>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25B2372-12CB-43AE-8B15-A55887FE1CFA}"/>
              </a:ext>
            </a:extLst>
          </p:cNvPr>
          <p:cNvSpPr>
            <a:spLocks noGrp="1" noChangeArrowheads="1"/>
          </p:cNvSpPr>
          <p:nvPr>
            <p:ph type="ctrTitle"/>
          </p:nvPr>
        </p:nvSpPr>
        <p:spPr bwMode="auto">
          <a:xfrm>
            <a:off x="467544" y="332656"/>
            <a:ext cx="770485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ct val="0"/>
              </a:spcAft>
            </a:pPr>
            <a:r>
              <a:rPr lang="en-GB" sz="3600">
                <a:effectLst/>
              </a:rPr>
              <a:t>IHÉDATE at Frans Schartau Business Institute </a:t>
            </a:r>
            <a:br>
              <a:rPr lang="en-GB" sz="3600">
                <a:effectLst/>
              </a:rPr>
            </a:br>
            <a:r>
              <a:rPr lang="en-GB" sz="3600">
                <a:effectLst/>
              </a:rPr>
              <a:t>10</a:t>
            </a:r>
            <a:r>
              <a:rPr lang="en-GB" sz="3600" baseline="30000">
                <a:effectLst/>
              </a:rPr>
              <a:t>th</a:t>
            </a:r>
            <a:r>
              <a:rPr lang="en-GB" sz="3600">
                <a:effectLst/>
              </a:rPr>
              <a:t> of May 2022</a:t>
            </a:r>
            <a:br>
              <a:rPr lang="sv-SE" sz="2400">
                <a:effectLst/>
              </a:rPr>
            </a:br>
            <a:endParaRPr kumimoji="0" lang="en-GB"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439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AE2EA-B59D-4875-BAF4-079899F564A4}"/>
              </a:ext>
            </a:extLst>
          </p:cNvPr>
          <p:cNvSpPr>
            <a:spLocks noGrp="1"/>
          </p:cNvSpPr>
          <p:nvPr>
            <p:ph type="title"/>
          </p:nvPr>
        </p:nvSpPr>
        <p:spPr>
          <a:xfrm>
            <a:off x="457200" y="457200"/>
            <a:ext cx="8229600" cy="831600"/>
          </a:xfrm>
        </p:spPr>
        <p:txBody>
          <a:bodyPr anchor="t">
            <a:normAutofit/>
          </a:bodyPr>
          <a:lstStyle/>
          <a:p>
            <a:pPr>
              <a:lnSpc>
                <a:spcPct val="90000"/>
              </a:lnSpc>
            </a:pPr>
            <a:r>
              <a:rPr lang="en-GB" sz="2000">
                <a:effectLst/>
              </a:rPr>
              <a:t>Management of Higher Vocational Education programs</a:t>
            </a:r>
            <a:br>
              <a:rPr lang="sv-SE" sz="2000">
                <a:effectLst/>
              </a:rPr>
            </a:br>
            <a:br>
              <a:rPr lang="sv-SE" sz="2000">
                <a:effectLst/>
              </a:rPr>
            </a:br>
            <a:endParaRPr lang="sv-SE" sz="2000"/>
          </a:p>
        </p:txBody>
      </p:sp>
      <p:sp>
        <p:nvSpPr>
          <p:cNvPr id="7" name="Platshållare för text 6">
            <a:extLst>
              <a:ext uri="{FF2B5EF4-FFF2-40B4-BE49-F238E27FC236}">
                <a16:creationId xmlns:a16="http://schemas.microsoft.com/office/drawing/2014/main" id="{951DAB45-DDFE-4769-BB4E-55B6DB627EAB}"/>
              </a:ext>
            </a:extLst>
          </p:cNvPr>
          <p:cNvSpPr>
            <a:spLocks noGrp="1"/>
          </p:cNvSpPr>
          <p:nvPr>
            <p:ph sz="half" idx="1"/>
          </p:nvPr>
        </p:nvSpPr>
        <p:spPr>
          <a:xfrm>
            <a:off x="611560" y="1288800"/>
            <a:ext cx="3886332" cy="4148152"/>
          </a:xfrm>
        </p:spPr>
        <p:txBody>
          <a:bodyPr>
            <a:normAutofit fontScale="25000" lnSpcReduction="20000"/>
          </a:bodyPr>
          <a:lstStyle/>
          <a:p>
            <a:pPr>
              <a:lnSpc>
                <a:spcPct val="150000"/>
              </a:lnSpc>
            </a:pPr>
            <a:r>
              <a:rPr lang="en-US" sz="7200"/>
              <a:t>The role in general</a:t>
            </a:r>
            <a:endParaRPr lang="sv-SE" sz="7200"/>
          </a:p>
          <a:p>
            <a:pPr>
              <a:lnSpc>
                <a:spcPct val="150000"/>
              </a:lnSpc>
            </a:pPr>
            <a:r>
              <a:rPr lang="en-US" sz="7200"/>
              <a:t>Teaching your area of expertise</a:t>
            </a:r>
            <a:endParaRPr lang="sv-SE" sz="7200"/>
          </a:p>
          <a:p>
            <a:pPr>
              <a:lnSpc>
                <a:spcPct val="150000"/>
              </a:lnSpc>
            </a:pPr>
            <a:r>
              <a:rPr lang="en-US" sz="7200"/>
              <a:t>Steering committee</a:t>
            </a:r>
            <a:endParaRPr lang="sv-SE" sz="7200"/>
          </a:p>
          <a:p>
            <a:pPr>
              <a:lnSpc>
                <a:spcPct val="150000"/>
              </a:lnSpc>
            </a:pPr>
            <a:r>
              <a:rPr lang="en-US" sz="7200"/>
              <a:t>Student influence on the program</a:t>
            </a:r>
            <a:endParaRPr lang="sv-SE" sz="7200"/>
          </a:p>
          <a:p>
            <a:pPr>
              <a:lnSpc>
                <a:spcPct val="150000"/>
              </a:lnSpc>
            </a:pPr>
            <a:r>
              <a:rPr lang="en-US" sz="7200"/>
              <a:t>Curriculum</a:t>
            </a:r>
            <a:endParaRPr lang="sv-SE" sz="7200"/>
          </a:p>
          <a:p>
            <a:pPr>
              <a:lnSpc>
                <a:spcPct val="150000"/>
              </a:lnSpc>
            </a:pPr>
            <a:r>
              <a:rPr lang="en-US" sz="7200"/>
              <a:t>Quality Assurance, finding the right talent</a:t>
            </a:r>
            <a:endParaRPr lang="sv-SE" sz="7200"/>
          </a:p>
          <a:p>
            <a:pPr>
              <a:lnSpc>
                <a:spcPct val="150000"/>
              </a:lnSpc>
            </a:pPr>
            <a:r>
              <a:rPr lang="en-US" sz="7200"/>
              <a:t>Work placements</a:t>
            </a:r>
            <a:endParaRPr lang="sv-SE" sz="7200"/>
          </a:p>
          <a:p>
            <a:pPr>
              <a:lnSpc>
                <a:spcPct val="150000"/>
              </a:lnSpc>
            </a:pPr>
            <a:r>
              <a:rPr lang="en-US" sz="7200"/>
              <a:t>Networking</a:t>
            </a:r>
            <a:endParaRPr lang="sv-SE" sz="7200"/>
          </a:p>
          <a:p>
            <a:pPr>
              <a:lnSpc>
                <a:spcPct val="150000"/>
              </a:lnSpc>
            </a:pPr>
            <a:r>
              <a:rPr lang="en-US" sz="7200"/>
              <a:t>Marketing</a:t>
            </a:r>
            <a:endParaRPr lang="sv-SE" sz="7200"/>
          </a:p>
          <a:p>
            <a:endParaRPr lang="sv-SE"/>
          </a:p>
        </p:txBody>
      </p:sp>
      <p:pic>
        <p:nvPicPr>
          <p:cNvPr id="10" name="Platshållare för innehåll 9" descr="En bild som visar person, person, glasögon, inomhus&#10;&#10;Automatiskt genererad beskrivning">
            <a:extLst>
              <a:ext uri="{FF2B5EF4-FFF2-40B4-BE49-F238E27FC236}">
                <a16:creationId xmlns:a16="http://schemas.microsoft.com/office/drawing/2014/main" id="{93876B54-60AF-4E82-BE7B-4ED93951CC20}"/>
              </a:ext>
            </a:extLst>
          </p:cNvPr>
          <p:cNvPicPr>
            <a:picLocks noGrp="1" noChangeAspect="1"/>
          </p:cNvPicPr>
          <p:nvPr>
            <p:ph sz="half" idx="2"/>
          </p:nvPr>
        </p:nvPicPr>
        <p:blipFill rotWithShape="1">
          <a:blip r:embed="rId3"/>
          <a:srcRect t="6367" r="2" b="4619"/>
          <a:stretch/>
        </p:blipFill>
        <p:spPr>
          <a:xfrm>
            <a:off x="4879277" y="1255651"/>
            <a:ext cx="3373410" cy="3777172"/>
          </a:xfrm>
          <a:noFill/>
        </p:spPr>
      </p:pic>
      <p:sp>
        <p:nvSpPr>
          <p:cNvPr id="14" name="Platshållare för text 7">
            <a:extLst>
              <a:ext uri="{FF2B5EF4-FFF2-40B4-BE49-F238E27FC236}">
                <a16:creationId xmlns:a16="http://schemas.microsoft.com/office/drawing/2014/main" id="{8957AA58-0958-4A24-8C8D-358E593A4A04}"/>
              </a:ext>
            </a:extLst>
          </p:cNvPr>
          <p:cNvSpPr txBox="1">
            <a:spLocks/>
          </p:cNvSpPr>
          <p:nvPr/>
        </p:nvSpPr>
        <p:spPr>
          <a:xfrm>
            <a:off x="4780450" y="5824476"/>
            <a:ext cx="3888000" cy="180000"/>
          </a:xfrm>
          <a:prstGeom prst="rect">
            <a:avLst/>
          </a:prstGeom>
        </p:spPr>
        <p:txBody>
          <a:bodyPr vert="horz" lIns="0" tIns="0" rIns="0" bIns="0" rtlCol="0">
            <a:noAutofit/>
          </a:bodyPr>
          <a:lstStyle>
            <a:lvl1pPr marL="0" indent="0" algn="l" defTabSz="914400" rtl="0" eaLnBrk="1" latinLnBrk="0" hangingPunct="1">
              <a:spcBef>
                <a:spcPct val="20000"/>
              </a:spcBef>
              <a:spcAft>
                <a:spcPts val="600"/>
              </a:spcAft>
              <a:buFont typeface="Arial" panose="020B0604020202020204" pitchFamily="34" charset="0"/>
              <a:buNone/>
              <a:defRPr sz="1000" kern="1200" baseline="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a:effectLst/>
              </a:rPr>
              <a:t>Program Director </a:t>
            </a:r>
            <a:r>
              <a:rPr lang="sv-SE"/>
              <a:t>Marcus Hellström </a:t>
            </a:r>
          </a:p>
        </p:txBody>
      </p:sp>
    </p:spTree>
    <p:extLst>
      <p:ext uri="{BB962C8B-B14F-4D97-AF65-F5344CB8AC3E}">
        <p14:creationId xmlns:p14="http://schemas.microsoft.com/office/powerpoint/2010/main" val="121637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BF50364-1D78-4BC9-9F89-3128FD88A867}"/>
              </a:ext>
            </a:extLst>
          </p:cNvPr>
          <p:cNvPicPr>
            <a:picLocks noChangeAspect="1"/>
          </p:cNvPicPr>
          <p:nvPr/>
        </p:nvPicPr>
        <p:blipFill>
          <a:blip r:embed="rId3"/>
          <a:stretch>
            <a:fillRect/>
          </a:stretch>
        </p:blipFill>
        <p:spPr>
          <a:xfrm>
            <a:off x="90488" y="540799"/>
            <a:ext cx="8963025" cy="5198553"/>
          </a:xfrm>
          <a:prstGeom prst="rect">
            <a:avLst/>
          </a:prstGeom>
          <a:noFill/>
        </p:spPr>
      </p:pic>
    </p:spTree>
    <p:extLst>
      <p:ext uri="{BB962C8B-B14F-4D97-AF65-F5344CB8AC3E}">
        <p14:creationId xmlns:p14="http://schemas.microsoft.com/office/powerpoint/2010/main" val="27355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err="1"/>
              <a:t>Questions</a:t>
            </a:r>
            <a:r>
              <a:rPr lang="sv-SE"/>
              <a:t>?</a:t>
            </a:r>
          </a:p>
        </p:txBody>
      </p:sp>
      <p:sp>
        <p:nvSpPr>
          <p:cNvPr id="5" name="Underrubrik 4"/>
          <p:cNvSpPr>
            <a:spLocks noGrp="1"/>
          </p:cNvSpPr>
          <p:nvPr>
            <p:ph type="subTitle" idx="1"/>
          </p:nvPr>
        </p:nvSpPr>
        <p:spPr>
          <a:xfrm>
            <a:off x="457200" y="1628800"/>
            <a:ext cx="5472608" cy="548840"/>
          </a:xfrm>
        </p:spPr>
        <p:txBody>
          <a:bodyPr/>
          <a:lstStyle/>
          <a:p>
            <a:r>
              <a:rPr lang="sv-SE" err="1"/>
              <a:t>Thank</a:t>
            </a:r>
            <a:r>
              <a:rPr lang="sv-SE"/>
              <a:t> </a:t>
            </a:r>
            <a:r>
              <a:rPr lang="sv-SE" err="1"/>
              <a:t>you</a:t>
            </a:r>
            <a:r>
              <a:rPr lang="sv-SE"/>
              <a:t> for </a:t>
            </a:r>
            <a:r>
              <a:rPr lang="sv-SE" err="1"/>
              <a:t>listening</a:t>
            </a:r>
            <a:r>
              <a:rPr lang="sv-SE"/>
              <a:t>!</a:t>
            </a:r>
          </a:p>
        </p:txBody>
      </p:sp>
    </p:spTree>
    <p:extLst>
      <p:ext uri="{BB962C8B-B14F-4D97-AF65-F5344CB8AC3E}">
        <p14:creationId xmlns:p14="http://schemas.microsoft.com/office/powerpoint/2010/main" val="83834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4556B77-810B-4A12-8532-17F8B092885E}"/>
              </a:ext>
            </a:extLst>
          </p:cNvPr>
          <p:cNvSpPr>
            <a:spLocks noGrp="1"/>
          </p:cNvSpPr>
          <p:nvPr>
            <p:ph type="title"/>
          </p:nvPr>
        </p:nvSpPr>
        <p:spPr>
          <a:xfrm>
            <a:off x="612102" y="450782"/>
            <a:ext cx="8229600" cy="831600"/>
          </a:xfrm>
        </p:spPr>
        <p:txBody>
          <a:bodyPr/>
          <a:lstStyle/>
          <a:p>
            <a:r>
              <a:rPr lang="sv-SE" err="1"/>
              <a:t>Welcome</a:t>
            </a:r>
            <a:r>
              <a:rPr lang="sv-SE"/>
              <a:t> to Frans Schartau Business Institute</a:t>
            </a:r>
          </a:p>
        </p:txBody>
      </p:sp>
      <p:pic>
        <p:nvPicPr>
          <p:cNvPr id="12" name="Platshållare för innehåll 11" descr="En bild som visar person, utomhus, kvinna&#10;&#10;Automatiskt genererad beskrivning">
            <a:extLst>
              <a:ext uri="{FF2B5EF4-FFF2-40B4-BE49-F238E27FC236}">
                <a16:creationId xmlns:a16="http://schemas.microsoft.com/office/drawing/2014/main" id="{50A06018-D343-4312-B15A-87FE3707560D}"/>
              </a:ext>
            </a:extLst>
          </p:cNvPr>
          <p:cNvPicPr>
            <a:picLocks noGrp="1" noChangeAspect="1"/>
          </p:cNvPicPr>
          <p:nvPr>
            <p:ph sz="half" idx="2"/>
          </p:nvPr>
        </p:nvPicPr>
        <p:blipFill rotWithShape="1">
          <a:blip r:embed="rId3"/>
          <a:srcRect l="10672" r="15498"/>
          <a:stretch/>
        </p:blipFill>
        <p:spPr>
          <a:xfrm>
            <a:off x="736492" y="2060848"/>
            <a:ext cx="3507331" cy="3352998"/>
          </a:xfrm>
        </p:spPr>
      </p:pic>
      <p:pic>
        <p:nvPicPr>
          <p:cNvPr id="14" name="Platshållare för innehåll 13" descr="En bild som visar person, utomhus, kvinna, leende&#10;&#10;Automatiskt genererad beskrivning">
            <a:extLst>
              <a:ext uri="{FF2B5EF4-FFF2-40B4-BE49-F238E27FC236}">
                <a16:creationId xmlns:a16="http://schemas.microsoft.com/office/drawing/2014/main" id="{C8CD68E1-F418-4F73-9105-545E4A296CEB}"/>
              </a:ext>
            </a:extLst>
          </p:cNvPr>
          <p:cNvPicPr>
            <a:picLocks noGrp="1" noChangeAspect="1"/>
          </p:cNvPicPr>
          <p:nvPr>
            <p:ph sz="quarter" idx="4"/>
          </p:nvPr>
        </p:nvPicPr>
        <p:blipFill rotWithShape="1">
          <a:blip r:embed="rId4"/>
          <a:srcRect t="-7186" b="17485"/>
          <a:stretch/>
        </p:blipFill>
        <p:spPr>
          <a:xfrm>
            <a:off x="5331987" y="1844824"/>
            <a:ext cx="2584787" cy="3569022"/>
          </a:xfrm>
        </p:spPr>
      </p:pic>
      <p:sp>
        <p:nvSpPr>
          <p:cNvPr id="9" name="Platshållare för text 8">
            <a:extLst>
              <a:ext uri="{FF2B5EF4-FFF2-40B4-BE49-F238E27FC236}">
                <a16:creationId xmlns:a16="http://schemas.microsoft.com/office/drawing/2014/main" id="{C223D8FC-9280-4FB1-8573-16F9265070E7}"/>
              </a:ext>
            </a:extLst>
          </p:cNvPr>
          <p:cNvSpPr>
            <a:spLocks noGrp="1"/>
          </p:cNvSpPr>
          <p:nvPr>
            <p:ph type="body" sz="quarter" idx="17"/>
          </p:nvPr>
        </p:nvSpPr>
        <p:spPr>
          <a:xfrm>
            <a:off x="1331640" y="5589240"/>
            <a:ext cx="2160240" cy="252008"/>
          </a:xfrm>
        </p:spPr>
        <p:txBody>
          <a:bodyPr/>
          <a:lstStyle/>
          <a:p>
            <a:r>
              <a:rPr lang="sv-SE" b="1"/>
              <a:t>Sirpa</a:t>
            </a:r>
            <a:r>
              <a:rPr lang="sv-SE"/>
              <a:t> </a:t>
            </a:r>
            <a:r>
              <a:rPr lang="sv-SE" b="1"/>
              <a:t>Wahlberg-Borgström</a:t>
            </a:r>
          </a:p>
        </p:txBody>
      </p:sp>
      <p:sp>
        <p:nvSpPr>
          <p:cNvPr id="10" name="Platshållare för text 9">
            <a:extLst>
              <a:ext uri="{FF2B5EF4-FFF2-40B4-BE49-F238E27FC236}">
                <a16:creationId xmlns:a16="http://schemas.microsoft.com/office/drawing/2014/main" id="{EC394B78-43F9-48D0-8B1F-4C54A8863E20}"/>
              </a:ext>
            </a:extLst>
          </p:cNvPr>
          <p:cNvSpPr>
            <a:spLocks noGrp="1"/>
          </p:cNvSpPr>
          <p:nvPr>
            <p:ph type="body" sz="quarter" idx="18"/>
          </p:nvPr>
        </p:nvSpPr>
        <p:spPr>
          <a:xfrm>
            <a:off x="5863177" y="5593500"/>
            <a:ext cx="2245130" cy="180000"/>
          </a:xfrm>
        </p:spPr>
        <p:txBody>
          <a:bodyPr/>
          <a:lstStyle/>
          <a:p>
            <a:r>
              <a:rPr lang="sv-SE" b="1"/>
              <a:t>Susanne Gustafsson</a:t>
            </a:r>
          </a:p>
        </p:txBody>
      </p:sp>
    </p:spTree>
    <p:extLst>
      <p:ext uri="{BB962C8B-B14F-4D97-AF65-F5344CB8AC3E}">
        <p14:creationId xmlns:p14="http://schemas.microsoft.com/office/powerpoint/2010/main" val="6739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277" y="6110904"/>
            <a:ext cx="2857500" cy="59055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825" t="29966" r="39157" b="27397"/>
          <a:stretch/>
        </p:blipFill>
        <p:spPr bwMode="auto">
          <a:xfrm>
            <a:off x="606101" y="1164920"/>
            <a:ext cx="8085671" cy="421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ruta 1"/>
          <p:cNvSpPr txBox="1"/>
          <p:nvPr/>
        </p:nvSpPr>
        <p:spPr>
          <a:xfrm>
            <a:off x="539552" y="548680"/>
            <a:ext cx="7998346" cy="461665"/>
          </a:xfrm>
          <a:prstGeom prst="rect">
            <a:avLst/>
          </a:prstGeom>
          <a:noFill/>
        </p:spPr>
        <p:txBody>
          <a:bodyPr wrap="square" rtlCol="0">
            <a:spAutoFit/>
          </a:bodyPr>
          <a:lstStyle/>
          <a:p>
            <a:r>
              <a:rPr lang="en-GB" sz="2400">
                <a:solidFill>
                  <a:srgbClr val="000000"/>
                </a:solidFill>
                <a:effectLst/>
                <a:latin typeface="+mj-lt"/>
                <a:ea typeface="Times New Roman" panose="02020603050405020304" pitchFamily="18" charset="0"/>
                <a:cs typeface="Calibri" panose="020F0502020204030204" pitchFamily="34" charset="0"/>
              </a:rPr>
              <a:t>Swedish National Agency for Higher Vocational Education</a:t>
            </a:r>
            <a:endParaRPr lang="sv-SE" sz="2400">
              <a:latin typeface="+mj-lt"/>
              <a:cs typeface="Calibri" panose="020F0502020204030204" pitchFamily="34" charset="0"/>
            </a:endParaRPr>
          </a:p>
        </p:txBody>
      </p:sp>
    </p:spTree>
    <p:extLst>
      <p:ext uri="{BB962C8B-B14F-4D97-AF65-F5344CB8AC3E}">
        <p14:creationId xmlns:p14="http://schemas.microsoft.com/office/powerpoint/2010/main" val="86048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323529" y="764704"/>
            <a:ext cx="8275180" cy="5435736"/>
          </a:xfrm>
        </p:spPr>
        <p:txBody>
          <a:bodyPr/>
          <a:lstStyle/>
          <a:p>
            <a:pPr marL="85725" indent="-85725">
              <a:buFont typeface="Arial" pitchFamily="34" charset="0"/>
              <a:buChar char="•"/>
            </a:pPr>
            <a:r>
              <a:rPr lang="en-GB" sz="1400">
                <a:latin typeface="+mj-lt"/>
              </a:rPr>
              <a:t>Pharmacy Technician</a:t>
            </a:r>
          </a:p>
          <a:p>
            <a:pPr marL="85725" indent="-85725">
              <a:buFont typeface="Arial" pitchFamily="34" charset="0"/>
              <a:buChar char="•"/>
            </a:pPr>
            <a:r>
              <a:rPr lang="sv-SE" altLang="sv-SE" sz="1400" err="1">
                <a:latin typeface="+mj-lt"/>
              </a:rPr>
              <a:t>Pediatrician</a:t>
            </a:r>
            <a:r>
              <a:rPr kumimoji="0" lang="sv-SE" altLang="sv-SE" sz="1400" i="0" u="none" strike="noStrike" cap="none" normalizeH="0" baseline="0">
                <a:ln>
                  <a:noFill/>
                </a:ln>
                <a:solidFill>
                  <a:srgbClr val="202124"/>
                </a:solidFill>
                <a:effectLst/>
                <a:latin typeface="+mj-lt"/>
              </a:rPr>
              <a:t> </a:t>
            </a:r>
            <a:r>
              <a:rPr lang="sv-SE" altLang="sv-SE" sz="1400">
                <a:latin typeface="+mj-lt"/>
              </a:rPr>
              <a:t>specialist </a:t>
            </a:r>
            <a:r>
              <a:rPr lang="en-GB" altLang="sv-SE" sz="1400">
                <a:latin typeface="+mj-lt"/>
              </a:rPr>
              <a:t>assistant</a:t>
            </a:r>
            <a:r>
              <a:rPr lang="sv-SE" altLang="sv-SE" sz="1400">
                <a:latin typeface="+mj-lt"/>
              </a:rPr>
              <a:t> </a:t>
            </a:r>
            <a:r>
              <a:rPr lang="sv-SE" altLang="sv-SE" sz="1400" err="1">
                <a:latin typeface="+mj-lt"/>
              </a:rPr>
              <a:t>nurse</a:t>
            </a:r>
            <a:endParaRPr lang="sv-SE" altLang="sv-SE" sz="1400">
              <a:latin typeface="+mj-lt"/>
            </a:endParaRPr>
          </a:p>
          <a:p>
            <a:pPr marL="85725" indent="-85725">
              <a:buFont typeface="Arial" pitchFamily="34" charset="0"/>
              <a:buChar char="•"/>
            </a:pPr>
            <a:r>
              <a:rPr lang="en-GB" sz="1400">
                <a:latin typeface="+mj-lt"/>
              </a:rPr>
              <a:t>Retail</a:t>
            </a:r>
            <a:r>
              <a:rPr lang="sv-SE" sz="1400">
                <a:latin typeface="+mj-lt"/>
              </a:rPr>
              <a:t> and </a:t>
            </a:r>
            <a:r>
              <a:rPr lang="en-GB" sz="1400">
                <a:latin typeface="+mj-lt"/>
              </a:rPr>
              <a:t>Groceries </a:t>
            </a:r>
            <a:r>
              <a:rPr lang="sv-SE" sz="1400">
                <a:latin typeface="+mj-lt"/>
              </a:rPr>
              <a:t>Store Manager (</a:t>
            </a:r>
            <a:r>
              <a:rPr lang="sv-SE" sz="1400" i="1">
                <a:latin typeface="+mj-lt"/>
              </a:rPr>
              <a:t>Hybrid studies) </a:t>
            </a:r>
          </a:p>
          <a:p>
            <a:pPr marL="85725" indent="-85725">
              <a:buFont typeface="Arial" pitchFamily="34" charset="0"/>
              <a:buChar char="•"/>
            </a:pPr>
            <a:r>
              <a:rPr lang="sv-SE" sz="1400">
                <a:latin typeface="+mj-lt"/>
              </a:rPr>
              <a:t>Hotel Management</a:t>
            </a:r>
          </a:p>
          <a:p>
            <a:pPr marL="85725" indent="-85725">
              <a:buFont typeface="Arial" pitchFamily="34" charset="0"/>
              <a:buChar char="•"/>
            </a:pPr>
            <a:r>
              <a:rPr lang="en-GB" sz="1400">
                <a:latin typeface="+mj-lt"/>
              </a:rPr>
              <a:t>IT-Test Specialist  </a:t>
            </a:r>
            <a:endParaRPr lang="sv-SE" sz="1400">
              <a:latin typeface="+mj-lt"/>
            </a:endParaRPr>
          </a:p>
          <a:p>
            <a:pPr marL="85725" indent="-85725">
              <a:buFont typeface="Arial" pitchFamily="34" charset="0"/>
              <a:buChar char="•"/>
            </a:pPr>
            <a:r>
              <a:rPr lang="sv-SE" altLang="sv-SE" sz="1400" err="1">
                <a:latin typeface="+mj-lt"/>
              </a:rPr>
              <a:t>Pharmaceutical</a:t>
            </a:r>
            <a:r>
              <a:rPr lang="sv-SE" altLang="sv-SE" sz="1400">
                <a:latin typeface="+mj-lt"/>
              </a:rPr>
              <a:t> </a:t>
            </a:r>
            <a:r>
              <a:rPr lang="sv-SE" altLang="sv-SE" sz="1400" err="1">
                <a:latin typeface="+mj-lt"/>
              </a:rPr>
              <a:t>technicians</a:t>
            </a:r>
            <a:r>
              <a:rPr lang="sv-SE" altLang="sv-SE" sz="1400">
                <a:latin typeface="+mj-lt"/>
              </a:rPr>
              <a:t> </a:t>
            </a:r>
          </a:p>
          <a:p>
            <a:pPr marL="85725" indent="-85725">
              <a:buFont typeface="Arial" pitchFamily="34" charset="0"/>
              <a:buChar char="•"/>
            </a:pPr>
            <a:r>
              <a:rPr lang="sv-SE" sz="1400" err="1">
                <a:latin typeface="+mj-lt"/>
              </a:rPr>
              <a:t>Salary</a:t>
            </a:r>
            <a:r>
              <a:rPr lang="sv-SE" sz="1400">
                <a:latin typeface="+mj-lt"/>
              </a:rPr>
              <a:t> </a:t>
            </a:r>
            <a:r>
              <a:rPr lang="sv-SE" sz="1400" err="1">
                <a:latin typeface="+mj-lt"/>
              </a:rPr>
              <a:t>economist</a:t>
            </a:r>
            <a:r>
              <a:rPr lang="sv-SE" sz="1400">
                <a:latin typeface="+mj-lt"/>
              </a:rPr>
              <a:t> – </a:t>
            </a:r>
            <a:r>
              <a:rPr lang="sv-SE" sz="1400" err="1">
                <a:latin typeface="+mj-lt"/>
              </a:rPr>
              <a:t>specialized</a:t>
            </a:r>
            <a:r>
              <a:rPr lang="sv-SE" sz="1400">
                <a:latin typeface="+mj-lt"/>
              </a:rPr>
              <a:t> in system </a:t>
            </a:r>
            <a:r>
              <a:rPr lang="sv-SE" sz="1400" err="1">
                <a:latin typeface="+mj-lt"/>
              </a:rPr>
              <a:t>knowledge</a:t>
            </a:r>
            <a:endParaRPr lang="sv-SE" sz="1400">
              <a:latin typeface="+mj-lt"/>
            </a:endParaRPr>
          </a:p>
          <a:p>
            <a:pPr marL="85725" indent="-85725">
              <a:buFont typeface="Arial" pitchFamily="34" charset="0"/>
              <a:buChar char="•"/>
            </a:pPr>
            <a:r>
              <a:rPr lang="sv-SE" altLang="sv-SE" sz="1400">
                <a:latin typeface="+mj-lt"/>
              </a:rPr>
              <a:t>Medical </a:t>
            </a:r>
            <a:r>
              <a:rPr lang="sv-SE" altLang="sv-SE" sz="1400" err="1">
                <a:latin typeface="+mj-lt"/>
              </a:rPr>
              <a:t>secretary</a:t>
            </a:r>
            <a:r>
              <a:rPr lang="sv-SE" altLang="sv-SE" sz="1400">
                <a:latin typeface="+mj-lt"/>
              </a:rPr>
              <a:t> </a:t>
            </a:r>
          </a:p>
          <a:p>
            <a:pPr marL="85725" indent="-85725">
              <a:buFont typeface="Arial" pitchFamily="34" charset="0"/>
              <a:buChar char="•"/>
            </a:pPr>
            <a:r>
              <a:rPr lang="en-GB" sz="1400">
                <a:latin typeface="+mj-lt"/>
              </a:rPr>
              <a:t>Procurement Officer</a:t>
            </a:r>
            <a:endParaRPr lang="sv-SE" sz="1400">
              <a:latin typeface="+mj-lt"/>
            </a:endParaRPr>
          </a:p>
          <a:p>
            <a:pPr marL="85725" indent="-85725">
              <a:buFont typeface="Arial" pitchFamily="34" charset="0"/>
              <a:buChar char="•"/>
            </a:pPr>
            <a:r>
              <a:rPr lang="en-GB" sz="1400">
                <a:latin typeface="+mj-lt"/>
              </a:rPr>
              <a:t>Production Manager for Feature Film and TV production</a:t>
            </a:r>
            <a:endParaRPr lang="sv-SE" sz="1400">
              <a:solidFill>
                <a:srgbClr val="FF0000"/>
              </a:solidFill>
              <a:latin typeface="+mj-lt"/>
            </a:endParaRPr>
          </a:p>
          <a:p>
            <a:pPr marL="85725" indent="-85725">
              <a:buFont typeface="Arial" pitchFamily="34" charset="0"/>
              <a:buChar char="•"/>
            </a:pPr>
            <a:r>
              <a:rPr lang="sv-SE" sz="1400">
                <a:latin typeface="+mj-lt"/>
              </a:rPr>
              <a:t>Revenue Management &amp; Data Analyst (</a:t>
            </a:r>
            <a:r>
              <a:rPr lang="sv-SE" sz="1400" i="1" err="1">
                <a:latin typeface="+mj-lt"/>
              </a:rPr>
              <a:t>Distance</a:t>
            </a:r>
            <a:r>
              <a:rPr lang="sv-SE" sz="1400" i="1">
                <a:latin typeface="+mj-lt"/>
              </a:rPr>
              <a:t> studies)</a:t>
            </a:r>
          </a:p>
          <a:p>
            <a:pPr marL="85725" indent="-85725">
              <a:buFont typeface="Arial" pitchFamily="34" charset="0"/>
              <a:buChar char="•"/>
            </a:pPr>
            <a:r>
              <a:rPr lang="en-GB" sz="1400">
                <a:latin typeface="+mj-lt"/>
              </a:rPr>
              <a:t>Project Management – Sustainable Meetings &amp; Events </a:t>
            </a:r>
          </a:p>
          <a:p>
            <a:pPr marL="85725" indent="-85725">
              <a:buFont typeface="Arial" pitchFamily="34" charset="0"/>
              <a:buChar char="•"/>
            </a:pPr>
            <a:r>
              <a:rPr lang="sv-SE" altLang="sv-SE" sz="1400">
                <a:latin typeface="+mj-lt"/>
              </a:rPr>
              <a:t>Specialist-</a:t>
            </a:r>
            <a:r>
              <a:rPr lang="sv-SE" altLang="sv-SE" sz="1400" err="1">
                <a:latin typeface="+mj-lt"/>
              </a:rPr>
              <a:t>trained</a:t>
            </a:r>
            <a:r>
              <a:rPr lang="sv-SE" altLang="sv-SE" sz="1400">
                <a:latin typeface="+mj-lt"/>
              </a:rPr>
              <a:t> </a:t>
            </a:r>
            <a:r>
              <a:rPr lang="sv-SE" altLang="sv-SE" sz="1400" err="1">
                <a:latin typeface="+mj-lt"/>
              </a:rPr>
              <a:t>assistant</a:t>
            </a:r>
            <a:r>
              <a:rPr lang="sv-SE" altLang="sv-SE" sz="1400">
                <a:latin typeface="+mj-lt"/>
              </a:rPr>
              <a:t> </a:t>
            </a:r>
            <a:r>
              <a:rPr lang="sv-SE" altLang="sv-SE" sz="1400" err="1">
                <a:latin typeface="+mj-lt"/>
              </a:rPr>
              <a:t>nurse</a:t>
            </a:r>
            <a:r>
              <a:rPr lang="sv-SE" altLang="sv-SE" sz="1400">
                <a:latin typeface="+mj-lt"/>
              </a:rPr>
              <a:t> - </a:t>
            </a:r>
            <a:r>
              <a:rPr lang="sv-SE" altLang="sv-SE" sz="1400" err="1">
                <a:latin typeface="+mj-lt"/>
              </a:rPr>
              <a:t>anesthesia</a:t>
            </a:r>
            <a:r>
              <a:rPr lang="sv-SE" altLang="sv-SE" sz="1400">
                <a:latin typeface="+mj-lt"/>
              </a:rPr>
              <a:t>, </a:t>
            </a:r>
            <a:r>
              <a:rPr lang="sv-SE" altLang="sv-SE" sz="1400" err="1">
                <a:latin typeface="+mj-lt"/>
              </a:rPr>
              <a:t>surgery</a:t>
            </a:r>
            <a:r>
              <a:rPr lang="sv-SE" altLang="sv-SE" sz="1400">
                <a:latin typeface="+mj-lt"/>
              </a:rPr>
              <a:t> and intensive </a:t>
            </a:r>
            <a:r>
              <a:rPr lang="sv-SE" altLang="sv-SE" sz="1400" err="1">
                <a:latin typeface="+mj-lt"/>
              </a:rPr>
              <a:t>care</a:t>
            </a:r>
            <a:r>
              <a:rPr lang="sv-SE" altLang="sv-SE" sz="1400">
                <a:latin typeface="+mj-lt"/>
              </a:rPr>
              <a:t> </a:t>
            </a:r>
          </a:p>
          <a:p>
            <a:pPr marL="85725" indent="-85725">
              <a:buFont typeface="Arial" pitchFamily="34" charset="0"/>
              <a:buChar char="•"/>
            </a:pPr>
            <a:r>
              <a:rPr lang="sv-SE" altLang="sv-SE" sz="1400" err="1">
                <a:latin typeface="+mj-lt"/>
              </a:rPr>
              <a:t>Theater</a:t>
            </a:r>
            <a:r>
              <a:rPr lang="sv-SE" altLang="sv-SE" sz="1400">
                <a:latin typeface="+mj-lt"/>
              </a:rPr>
              <a:t>, Event, &amp; </a:t>
            </a:r>
            <a:r>
              <a:rPr lang="sv-SE" altLang="sv-SE" sz="1400" err="1">
                <a:latin typeface="+mj-lt"/>
              </a:rPr>
              <a:t>Stage</a:t>
            </a:r>
            <a:r>
              <a:rPr lang="sv-SE" altLang="sv-SE" sz="1400">
                <a:latin typeface="+mj-lt"/>
              </a:rPr>
              <a:t> </a:t>
            </a:r>
            <a:r>
              <a:rPr lang="sv-SE" altLang="sv-SE" sz="1400" err="1">
                <a:latin typeface="+mj-lt"/>
              </a:rPr>
              <a:t>Technician</a:t>
            </a:r>
            <a:endParaRPr lang="sv-SE" sz="1400">
              <a:latin typeface="+mj-lt"/>
            </a:endParaRPr>
          </a:p>
          <a:p>
            <a:pPr marL="85725" indent="-85725">
              <a:buFont typeface="Arial" pitchFamily="34" charset="0"/>
              <a:buChar char="•"/>
            </a:pPr>
            <a:r>
              <a:rPr lang="sv-SE" sz="1400">
                <a:latin typeface="+mj-lt"/>
              </a:rPr>
              <a:t>TRAC </a:t>
            </a:r>
            <a:r>
              <a:rPr lang="en-GB" sz="1400">
                <a:latin typeface="+mj-lt"/>
              </a:rPr>
              <a:t>Tourism-</a:t>
            </a:r>
            <a:r>
              <a:rPr lang="sv-SE" sz="1400">
                <a:latin typeface="+mj-lt"/>
              </a:rPr>
              <a:t> and Travel Consultant</a:t>
            </a:r>
          </a:p>
          <a:p>
            <a:pPr marL="85725" indent="-85725">
              <a:buFont typeface="Arial" pitchFamily="34" charset="0"/>
              <a:buChar char="•"/>
            </a:pPr>
            <a:r>
              <a:rPr lang="sv-SE" sz="1400">
                <a:latin typeface="+mj-lt"/>
              </a:rPr>
              <a:t>Visual Merchandise</a:t>
            </a:r>
          </a:p>
          <a:p>
            <a:pPr marL="342900" indent="-342900">
              <a:buFont typeface="Arial" pitchFamily="34" charset="0"/>
              <a:buChar char="•"/>
            </a:pPr>
            <a:endParaRPr lang="sv-SE" sz="1400">
              <a:latin typeface="Stockholm Type Display Regular" pitchFamily="50" charset="0"/>
            </a:endParaRPr>
          </a:p>
          <a:p>
            <a:pPr marL="342900" indent="-342900">
              <a:buFont typeface="Arial" pitchFamily="34" charset="0"/>
              <a:buChar char="•"/>
            </a:pPr>
            <a:endParaRPr lang="sv-SE" sz="1400">
              <a:latin typeface="Stockholm Type Display Regular" pitchFamily="50" charset="0"/>
            </a:endParaRPr>
          </a:p>
          <a:p>
            <a:endParaRPr lang="sv-SE" sz="1400">
              <a:latin typeface="Stockholm Type Display Regular" pitchFamily="50" charset="0"/>
            </a:endParaRPr>
          </a:p>
          <a:p>
            <a:endParaRPr lang="sv-SE" sz="1400">
              <a:latin typeface="Stockholm Type Display Regular" pitchFamily="50" charset="0"/>
            </a:endParaRPr>
          </a:p>
        </p:txBody>
      </p:sp>
      <p:sp>
        <p:nvSpPr>
          <p:cNvPr id="4" name="Rubrik 3"/>
          <p:cNvSpPr>
            <a:spLocks noGrp="1"/>
          </p:cNvSpPr>
          <p:nvPr>
            <p:ph type="title"/>
          </p:nvPr>
        </p:nvSpPr>
        <p:spPr>
          <a:xfrm>
            <a:off x="251520" y="20193"/>
            <a:ext cx="8436868" cy="816520"/>
          </a:xfrm>
        </p:spPr>
        <p:txBody>
          <a:bodyPr>
            <a:normAutofit/>
          </a:bodyPr>
          <a:lstStyle/>
          <a:p>
            <a:pPr algn="ctr"/>
            <a:r>
              <a:rPr lang="sv-SE" sz="4400">
                <a:solidFill>
                  <a:schemeClr val="tx1"/>
                </a:solidFill>
                <a:latin typeface="Stockholm Type Display Regular" pitchFamily="50" charset="0"/>
              </a:rPr>
              <a:t>16 </a:t>
            </a:r>
            <a:r>
              <a:rPr lang="en-GB" sz="4400">
                <a:solidFill>
                  <a:schemeClr val="tx1"/>
                </a:solidFill>
                <a:latin typeface="Stockholm Type Display Regular" pitchFamily="50" charset="0"/>
              </a:rPr>
              <a:t>Higher</a:t>
            </a:r>
            <a:r>
              <a:rPr lang="sv-SE" sz="4400">
                <a:solidFill>
                  <a:schemeClr val="tx1"/>
                </a:solidFill>
                <a:latin typeface="Stockholm Type Display Regular" pitchFamily="50" charset="0"/>
              </a:rPr>
              <a:t> Vocational programs</a:t>
            </a:r>
          </a:p>
        </p:txBody>
      </p:sp>
      <p:pic>
        <p:nvPicPr>
          <p:cNvPr id="5" name="Bildobjekt 4" descr="En bild som visar står, grupp, olika, samma&#10;&#10;Automatiskt genererad beskrivning">
            <a:extLst>
              <a:ext uri="{FF2B5EF4-FFF2-40B4-BE49-F238E27FC236}">
                <a16:creationId xmlns:a16="http://schemas.microsoft.com/office/drawing/2014/main" id="{AACE28A1-A68E-41B7-96B2-2AA07F0441A0}"/>
              </a:ext>
            </a:extLst>
          </p:cNvPr>
          <p:cNvPicPr>
            <a:picLocks noChangeAspect="1"/>
          </p:cNvPicPr>
          <p:nvPr/>
        </p:nvPicPr>
        <p:blipFill>
          <a:blip r:embed="rId3"/>
          <a:stretch>
            <a:fillRect/>
          </a:stretch>
        </p:blipFill>
        <p:spPr>
          <a:xfrm>
            <a:off x="5364088" y="980728"/>
            <a:ext cx="3600399" cy="3600399"/>
          </a:xfrm>
          <a:prstGeom prst="rect">
            <a:avLst/>
          </a:prstGeom>
        </p:spPr>
      </p:pic>
      <p:sp>
        <p:nvSpPr>
          <p:cNvPr id="6" name="Rectangle 2">
            <a:extLst>
              <a:ext uri="{FF2B5EF4-FFF2-40B4-BE49-F238E27FC236}">
                <a16:creationId xmlns:a16="http://schemas.microsoft.com/office/drawing/2014/main" id="{42B22021-37E6-4E5C-84EA-8CBDFCDB255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9E368233-2553-40D3-AE92-4C1A2E51CF0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2F0F93F1-E474-4CC5-AACC-215129571DC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4539A7DB-DCDF-433E-890F-D01AA3497545}"/>
              </a:ext>
            </a:extLst>
          </p:cNvPr>
          <p:cNvSpPr>
            <a:spLocks noChangeArrowheads="1"/>
          </p:cNvSpPr>
          <p:nvPr/>
        </p:nvSpPr>
        <p:spPr bwMode="auto">
          <a:xfrm>
            <a:off x="0" y="195253"/>
            <a:ext cx="20840"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600" b="0" i="0" u="none" strike="noStrike" cap="none" normalizeH="0" baseline="0">
                <a:ln>
                  <a:noFill/>
                </a:ln>
                <a:solidFill>
                  <a:schemeClr val="tx1"/>
                </a:solidFill>
                <a:effectLst/>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809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6F95F-EEC4-4C04-AEC0-76C36E2DBB98}"/>
              </a:ext>
            </a:extLst>
          </p:cNvPr>
          <p:cNvPicPr>
            <a:picLocks noChangeAspect="1"/>
          </p:cNvPicPr>
          <p:nvPr/>
        </p:nvPicPr>
        <p:blipFill>
          <a:blip r:embed="rId3"/>
          <a:stretch>
            <a:fillRect/>
          </a:stretch>
        </p:blipFill>
        <p:spPr>
          <a:xfrm>
            <a:off x="142044" y="379613"/>
            <a:ext cx="8348757" cy="6289748"/>
          </a:xfrm>
          <a:prstGeom prst="rect">
            <a:avLst/>
          </a:prstGeom>
        </p:spPr>
      </p:pic>
      <p:sp>
        <p:nvSpPr>
          <p:cNvPr id="2" name="Rectangle 1">
            <a:extLst>
              <a:ext uri="{FF2B5EF4-FFF2-40B4-BE49-F238E27FC236}">
                <a16:creationId xmlns:a16="http://schemas.microsoft.com/office/drawing/2014/main" id="{0B3FD6C2-EB38-4C56-9AF6-93E4DAE1C2CF}"/>
              </a:ext>
            </a:extLst>
          </p:cNvPr>
          <p:cNvSpPr/>
          <p:nvPr/>
        </p:nvSpPr>
        <p:spPr>
          <a:xfrm>
            <a:off x="1035768" y="387986"/>
            <a:ext cx="2448272" cy="761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043CB8B-A730-42B7-9930-FE90F77A71D8}"/>
              </a:ext>
            </a:extLst>
          </p:cNvPr>
          <p:cNvSpPr/>
          <p:nvPr/>
        </p:nvSpPr>
        <p:spPr>
          <a:xfrm>
            <a:off x="2259904" y="188640"/>
            <a:ext cx="2304256" cy="761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69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title"/>
          </p:nvPr>
        </p:nvSpPr>
        <p:spPr>
          <a:xfrm>
            <a:off x="457200" y="457200"/>
            <a:ext cx="8229600" cy="831600"/>
          </a:xfrm>
        </p:spPr>
        <p:txBody>
          <a:bodyPr anchor="t">
            <a:normAutofit/>
          </a:bodyPr>
          <a:lstStyle/>
          <a:p>
            <a:pPr>
              <a:lnSpc>
                <a:spcPct val="90000"/>
              </a:lnSpc>
              <a:buNone/>
            </a:pPr>
            <a:r>
              <a:rPr lang="sv-SE"/>
              <a:t>SeQF and EQF</a:t>
            </a:r>
          </a:p>
        </p:txBody>
      </p:sp>
      <p:pic>
        <p:nvPicPr>
          <p:cNvPr id="3" name="Bildobjekt 2"/>
          <p:cNvPicPr>
            <a:picLocks noChangeAspect="1"/>
          </p:cNvPicPr>
          <p:nvPr/>
        </p:nvPicPr>
        <p:blipFill>
          <a:blip r:embed="rId3"/>
          <a:stretch>
            <a:fillRect/>
          </a:stretch>
        </p:blipFill>
        <p:spPr>
          <a:xfrm>
            <a:off x="683568" y="1252971"/>
            <a:ext cx="7776864" cy="4938309"/>
          </a:xfrm>
          <a:prstGeom prst="rect">
            <a:avLst/>
          </a:prstGeom>
          <a:noFill/>
        </p:spPr>
      </p:pic>
      <p:sp>
        <p:nvSpPr>
          <p:cNvPr id="5" name="Arrow: Down 4">
            <a:extLst>
              <a:ext uri="{FF2B5EF4-FFF2-40B4-BE49-F238E27FC236}">
                <a16:creationId xmlns:a16="http://schemas.microsoft.com/office/drawing/2014/main" id="{27DAC832-BB26-4815-BEC6-F41CA82A4594}"/>
              </a:ext>
            </a:extLst>
          </p:cNvPr>
          <p:cNvSpPr/>
          <p:nvPr/>
        </p:nvSpPr>
        <p:spPr>
          <a:xfrm>
            <a:off x="5292080" y="274563"/>
            <a:ext cx="484632"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66799D35-FDA2-4F0F-ABC0-3BD6F67C31DE}"/>
              </a:ext>
            </a:extLst>
          </p:cNvPr>
          <p:cNvSpPr/>
          <p:nvPr/>
        </p:nvSpPr>
        <p:spPr>
          <a:xfrm>
            <a:off x="6372200" y="873000"/>
            <a:ext cx="484632"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650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2FB69-78BD-430B-A188-B1EBE9E63F61}"/>
              </a:ext>
            </a:extLst>
          </p:cNvPr>
          <p:cNvSpPr>
            <a:spLocks noGrp="1"/>
          </p:cNvSpPr>
          <p:nvPr>
            <p:ph type="title"/>
          </p:nvPr>
        </p:nvSpPr>
        <p:spPr/>
        <p:txBody>
          <a:bodyPr/>
          <a:lstStyle/>
          <a:p>
            <a:r>
              <a:rPr lang="en-GB" sz="2800">
                <a:effectLst/>
                <a:latin typeface="Calibri" panose="020F0502020204030204" pitchFamily="34" charset="0"/>
                <a:ea typeface="Calibri" panose="020F0502020204030204" pitchFamily="34" charset="0"/>
              </a:rPr>
              <a:t>Student Hotel Management program, level SeQF6 </a:t>
            </a:r>
            <a:endParaRPr lang="sv-SE"/>
          </a:p>
        </p:txBody>
      </p:sp>
      <p:sp>
        <p:nvSpPr>
          <p:cNvPr id="7" name="Platshållare för text 6">
            <a:extLst>
              <a:ext uri="{FF2B5EF4-FFF2-40B4-BE49-F238E27FC236}">
                <a16:creationId xmlns:a16="http://schemas.microsoft.com/office/drawing/2014/main" id="{0E784FCD-0E29-4BB5-A6EC-7DAD51DE91A8}"/>
              </a:ext>
            </a:extLst>
          </p:cNvPr>
          <p:cNvSpPr>
            <a:spLocks noGrp="1"/>
          </p:cNvSpPr>
          <p:nvPr>
            <p:ph type="body" sz="quarter" idx="17"/>
          </p:nvPr>
        </p:nvSpPr>
        <p:spPr>
          <a:xfrm>
            <a:off x="683568" y="4973664"/>
            <a:ext cx="3096344" cy="255536"/>
          </a:xfrm>
        </p:spPr>
        <p:txBody>
          <a:bodyPr/>
          <a:lstStyle/>
          <a:p>
            <a:pPr algn="ctr"/>
            <a:r>
              <a:rPr lang="sv-SE"/>
              <a:t>Student Anastasia </a:t>
            </a:r>
            <a:r>
              <a:rPr lang="sv-SE" err="1"/>
              <a:t>Depranos</a:t>
            </a:r>
            <a:endParaRPr lang="sv-SE"/>
          </a:p>
        </p:txBody>
      </p:sp>
      <p:sp>
        <p:nvSpPr>
          <p:cNvPr id="6" name="Content Placeholder 5">
            <a:extLst>
              <a:ext uri="{FF2B5EF4-FFF2-40B4-BE49-F238E27FC236}">
                <a16:creationId xmlns:a16="http://schemas.microsoft.com/office/drawing/2014/main" id="{DACFC6E4-98BA-4428-84F6-0EA0AC19989C}"/>
              </a:ext>
            </a:extLst>
          </p:cNvPr>
          <p:cNvSpPr>
            <a:spLocks noGrp="1"/>
          </p:cNvSpPr>
          <p:nvPr>
            <p:ph sz="quarter" idx="4"/>
          </p:nvPr>
        </p:nvSpPr>
        <p:spPr>
          <a:xfrm>
            <a:off x="4798800" y="1628800"/>
            <a:ext cx="3888000" cy="3456000"/>
          </a:xfrm>
        </p:spPr>
        <p:txBody>
          <a:bodyPr/>
          <a:lstStyle/>
          <a:p>
            <a:r>
              <a:rPr lang="en-GB"/>
              <a:t>Hotel Management</a:t>
            </a:r>
          </a:p>
          <a:p>
            <a:r>
              <a:rPr lang="en-GB"/>
              <a:t>Higher Vocational Education</a:t>
            </a:r>
          </a:p>
          <a:p>
            <a:r>
              <a:rPr lang="en-GB"/>
              <a:t>Courses at school</a:t>
            </a:r>
          </a:p>
          <a:p>
            <a:r>
              <a:rPr lang="en-GB"/>
              <a:t>Teachers and lectures </a:t>
            </a:r>
          </a:p>
          <a:p>
            <a:r>
              <a:rPr lang="en-GB"/>
              <a:t>Work Placements</a:t>
            </a:r>
          </a:p>
          <a:p>
            <a:r>
              <a:rPr lang="en-GB"/>
              <a:t>Networking opportunities</a:t>
            </a:r>
          </a:p>
          <a:p>
            <a:r>
              <a:rPr lang="en-GB"/>
              <a:t>My future  </a:t>
            </a:r>
          </a:p>
        </p:txBody>
      </p:sp>
      <p:pic>
        <p:nvPicPr>
          <p:cNvPr id="5" name="Content Placeholder 4">
            <a:extLst>
              <a:ext uri="{FF2B5EF4-FFF2-40B4-BE49-F238E27FC236}">
                <a16:creationId xmlns:a16="http://schemas.microsoft.com/office/drawing/2014/main" id="{9936ABDA-A048-4801-B2D8-56B12C9D4624}"/>
              </a:ext>
            </a:extLst>
          </p:cNvPr>
          <p:cNvPicPr>
            <a:picLocks noGrp="1" noChangeAspect="1"/>
          </p:cNvPicPr>
          <p:nvPr>
            <p:ph sz="half" idx="2"/>
          </p:nvPr>
        </p:nvPicPr>
        <p:blipFill>
          <a:blip r:embed="rId3"/>
          <a:stretch>
            <a:fillRect/>
          </a:stretch>
        </p:blipFill>
        <p:spPr>
          <a:xfrm>
            <a:off x="554675" y="1505491"/>
            <a:ext cx="3515828" cy="3251481"/>
          </a:xfrm>
        </p:spPr>
      </p:pic>
    </p:spTree>
    <p:extLst>
      <p:ext uri="{BB962C8B-B14F-4D97-AF65-F5344CB8AC3E}">
        <p14:creationId xmlns:p14="http://schemas.microsoft.com/office/powerpoint/2010/main" val="396952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2FB69-78BD-430B-A188-B1EBE9E63F61}"/>
              </a:ext>
            </a:extLst>
          </p:cNvPr>
          <p:cNvSpPr>
            <a:spLocks noGrp="1"/>
          </p:cNvSpPr>
          <p:nvPr>
            <p:ph type="title"/>
          </p:nvPr>
        </p:nvSpPr>
        <p:spPr/>
        <p:txBody>
          <a:bodyPr/>
          <a:lstStyle/>
          <a:p>
            <a:r>
              <a:rPr lang="en-GB" sz="2800">
                <a:effectLst/>
                <a:latin typeface="Calibri" panose="020F0502020204030204" pitchFamily="34" charset="0"/>
                <a:ea typeface="Calibri" panose="020F0502020204030204" pitchFamily="34" charset="0"/>
              </a:rPr>
              <a:t>Procurement Officer at the Royal Swedish Opera</a:t>
            </a:r>
            <a:br>
              <a:rPr lang="sv-SE" sz="2800">
                <a:effectLst/>
                <a:latin typeface="Calibri" panose="020F0502020204030204" pitchFamily="34" charset="0"/>
                <a:ea typeface="Calibri" panose="020F0502020204030204" pitchFamily="34" charset="0"/>
              </a:rPr>
            </a:br>
            <a:endParaRPr lang="sv-SE"/>
          </a:p>
        </p:txBody>
      </p:sp>
      <p:pic>
        <p:nvPicPr>
          <p:cNvPr id="12" name="Platshållare för innehåll 11" descr="En bild som visar utomhus, person&#10;&#10;Automatiskt genererad beskrivning">
            <a:extLst>
              <a:ext uri="{FF2B5EF4-FFF2-40B4-BE49-F238E27FC236}">
                <a16:creationId xmlns:a16="http://schemas.microsoft.com/office/drawing/2014/main" id="{24CCDAAB-F4B8-47C2-8CA2-7B9E2F7DC8D8}"/>
              </a:ext>
            </a:extLst>
          </p:cNvPr>
          <p:cNvPicPr>
            <a:picLocks noGrp="1" noChangeAspect="1"/>
          </p:cNvPicPr>
          <p:nvPr>
            <p:ph sz="quarter" idx="4"/>
          </p:nvPr>
        </p:nvPicPr>
        <p:blipFill>
          <a:blip r:embed="rId3"/>
          <a:stretch>
            <a:fillRect/>
          </a:stretch>
        </p:blipFill>
        <p:spPr>
          <a:xfrm>
            <a:off x="4932040" y="1628800"/>
            <a:ext cx="3287471" cy="3320678"/>
          </a:xfrm>
        </p:spPr>
      </p:pic>
      <p:sp>
        <p:nvSpPr>
          <p:cNvPr id="7" name="Platshållare för text 7">
            <a:extLst>
              <a:ext uri="{FF2B5EF4-FFF2-40B4-BE49-F238E27FC236}">
                <a16:creationId xmlns:a16="http://schemas.microsoft.com/office/drawing/2014/main" id="{38F47734-2A13-48E5-95E0-8CEBBF2DE6C9}"/>
              </a:ext>
            </a:extLst>
          </p:cNvPr>
          <p:cNvSpPr txBox="1">
            <a:spLocks/>
          </p:cNvSpPr>
          <p:nvPr/>
        </p:nvSpPr>
        <p:spPr>
          <a:xfrm>
            <a:off x="4798800" y="5182885"/>
            <a:ext cx="3888000" cy="180000"/>
          </a:xfrm>
          <a:prstGeom prst="rect">
            <a:avLst/>
          </a:prstGeom>
        </p:spPr>
        <p:txBody>
          <a:bodyPr vert="horz" lIns="0" tIns="0" rIns="0" bIns="0" rtlCol="0">
            <a:noAutofit/>
          </a:bodyPr>
          <a:lstStyle>
            <a:lvl1pPr marL="0" indent="0" algn="l" defTabSz="914400" rtl="0" eaLnBrk="1" latinLnBrk="0" hangingPunct="1">
              <a:spcBef>
                <a:spcPct val="20000"/>
              </a:spcBef>
              <a:spcAft>
                <a:spcPts val="600"/>
              </a:spcAft>
              <a:buFont typeface="Arial" panose="020B0604020202020204" pitchFamily="34" charset="0"/>
              <a:buNone/>
              <a:defRPr sz="1000" kern="1200" baseline="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a:t>Former student Louise Matsson</a:t>
            </a:r>
          </a:p>
        </p:txBody>
      </p:sp>
      <p:sp>
        <p:nvSpPr>
          <p:cNvPr id="6" name="Content Placeholder 5">
            <a:extLst>
              <a:ext uri="{FF2B5EF4-FFF2-40B4-BE49-F238E27FC236}">
                <a16:creationId xmlns:a16="http://schemas.microsoft.com/office/drawing/2014/main" id="{909A0237-383E-493B-9F16-E1D824E791E8}"/>
              </a:ext>
            </a:extLst>
          </p:cNvPr>
          <p:cNvSpPr>
            <a:spLocks noGrp="1"/>
          </p:cNvSpPr>
          <p:nvPr>
            <p:ph sz="half" idx="2"/>
          </p:nvPr>
        </p:nvSpPr>
        <p:spPr>
          <a:xfrm>
            <a:off x="462579" y="1625051"/>
            <a:ext cx="3888000" cy="3456000"/>
          </a:xfrm>
        </p:spPr>
        <p:txBody>
          <a:bodyPr/>
          <a:lstStyle/>
          <a:p>
            <a:r>
              <a:rPr lang="en-GB"/>
              <a:t>Procurement Officer</a:t>
            </a:r>
          </a:p>
          <a:p>
            <a:r>
              <a:rPr lang="en-GB"/>
              <a:t>Higher Vocational Education</a:t>
            </a:r>
          </a:p>
          <a:p>
            <a:r>
              <a:rPr lang="en-GB"/>
              <a:t>Courses at school</a:t>
            </a:r>
          </a:p>
          <a:p>
            <a:r>
              <a:rPr lang="en-GB"/>
              <a:t>Teachers and lectures </a:t>
            </a:r>
          </a:p>
          <a:p>
            <a:r>
              <a:rPr lang="en-GB"/>
              <a:t>Work Placements</a:t>
            </a:r>
          </a:p>
          <a:p>
            <a:r>
              <a:rPr lang="en-GB"/>
              <a:t>Networking opportunities</a:t>
            </a:r>
          </a:p>
          <a:p>
            <a:r>
              <a:rPr lang="en-GB"/>
              <a:t>Graduation and employment  </a:t>
            </a:r>
          </a:p>
          <a:p>
            <a:endParaRPr lang="en-GB"/>
          </a:p>
        </p:txBody>
      </p:sp>
    </p:spTree>
    <p:extLst>
      <p:ext uri="{BB962C8B-B14F-4D97-AF65-F5344CB8AC3E}">
        <p14:creationId xmlns:p14="http://schemas.microsoft.com/office/powerpoint/2010/main" val="1776254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AE2EA-B59D-4875-BAF4-079899F564A4}"/>
              </a:ext>
            </a:extLst>
          </p:cNvPr>
          <p:cNvSpPr>
            <a:spLocks noGrp="1"/>
          </p:cNvSpPr>
          <p:nvPr>
            <p:ph type="title"/>
          </p:nvPr>
        </p:nvSpPr>
        <p:spPr>
          <a:xfrm>
            <a:off x="179512" y="457200"/>
            <a:ext cx="8507288" cy="498018"/>
          </a:xfrm>
        </p:spPr>
        <p:txBody>
          <a:bodyPr anchor="t">
            <a:normAutofit fontScale="90000"/>
          </a:bodyPr>
          <a:lstStyle/>
          <a:p>
            <a:pPr>
              <a:lnSpc>
                <a:spcPct val="90000"/>
              </a:lnSpc>
            </a:pPr>
            <a:r>
              <a:rPr lang="sv-SE" sz="3100">
                <a:latin typeface="Calibri" panose="020F0502020204030204" pitchFamily="34" charset="0"/>
              </a:rPr>
              <a:t>Board </a:t>
            </a:r>
            <a:r>
              <a:rPr lang="sv-SE" sz="3100" err="1">
                <a:latin typeface="Calibri" panose="020F0502020204030204" pitchFamily="34" charset="0"/>
              </a:rPr>
              <a:t>member</a:t>
            </a:r>
            <a:r>
              <a:rPr lang="sv-SE" sz="3100">
                <a:latin typeface="Calibri" panose="020F0502020204030204" pitchFamily="34" charset="0"/>
              </a:rPr>
              <a:t> for the program Revenue Management &amp; Data Analyst</a:t>
            </a:r>
            <a:br>
              <a:rPr lang="sv-SE" sz="2000">
                <a:effectLst/>
              </a:rPr>
            </a:br>
            <a:endParaRPr lang="sv-SE" sz="2000"/>
          </a:p>
        </p:txBody>
      </p:sp>
      <p:pic>
        <p:nvPicPr>
          <p:cNvPr id="12" name="Platshållare för innehåll 11" descr="En bild som visar person, vägg, kvinna, inomhus&#10;&#10;Automatiskt genererad beskrivning">
            <a:extLst>
              <a:ext uri="{FF2B5EF4-FFF2-40B4-BE49-F238E27FC236}">
                <a16:creationId xmlns:a16="http://schemas.microsoft.com/office/drawing/2014/main" id="{5192AF1D-03E9-4DA4-ADF0-1EEA8DC53011}"/>
              </a:ext>
            </a:extLst>
          </p:cNvPr>
          <p:cNvPicPr>
            <a:picLocks noGrp="1" noChangeAspect="1"/>
          </p:cNvPicPr>
          <p:nvPr>
            <p:ph sz="half" idx="1"/>
          </p:nvPr>
        </p:nvPicPr>
        <p:blipFill rotWithShape="1">
          <a:blip r:embed="rId3"/>
          <a:srcRect r="-3" b="6503"/>
          <a:stretch/>
        </p:blipFill>
        <p:spPr>
          <a:xfrm>
            <a:off x="457200" y="1254520"/>
            <a:ext cx="3439294" cy="3850942"/>
          </a:xfrm>
          <a:noFill/>
        </p:spPr>
      </p:pic>
      <p:sp>
        <p:nvSpPr>
          <p:cNvPr id="8" name="Platshållare för text 7">
            <a:extLst>
              <a:ext uri="{FF2B5EF4-FFF2-40B4-BE49-F238E27FC236}">
                <a16:creationId xmlns:a16="http://schemas.microsoft.com/office/drawing/2014/main" id="{10081265-768C-45A3-AB41-30B7F947D626}"/>
              </a:ext>
            </a:extLst>
          </p:cNvPr>
          <p:cNvSpPr>
            <a:spLocks noGrp="1"/>
          </p:cNvSpPr>
          <p:nvPr>
            <p:ph sz="half" idx="2"/>
          </p:nvPr>
        </p:nvSpPr>
        <p:spPr>
          <a:xfrm>
            <a:off x="4572000" y="1254520"/>
            <a:ext cx="3943350" cy="4922443"/>
          </a:xfrm>
        </p:spPr>
        <p:txBody>
          <a:bodyPr>
            <a:normAutofit lnSpcReduction="10000"/>
          </a:bodyPr>
          <a:lstStyle/>
          <a:p>
            <a:pPr>
              <a:lnSpc>
                <a:spcPct val="130000"/>
              </a:lnSpc>
            </a:pPr>
            <a:r>
              <a:rPr lang="sv-SE" err="1"/>
              <a:t>Strategical</a:t>
            </a:r>
            <a:r>
              <a:rPr lang="sv-SE"/>
              <a:t> </a:t>
            </a:r>
            <a:r>
              <a:rPr lang="sv-SE" err="1"/>
              <a:t>importance</a:t>
            </a:r>
            <a:endParaRPr lang="sv-SE"/>
          </a:p>
          <a:p>
            <a:pPr>
              <a:lnSpc>
                <a:spcPct val="130000"/>
              </a:lnSpc>
            </a:pPr>
            <a:r>
              <a:rPr lang="sv-SE" err="1"/>
              <a:t>Shaping</a:t>
            </a:r>
            <a:r>
              <a:rPr lang="sv-SE"/>
              <a:t> the </a:t>
            </a:r>
            <a:r>
              <a:rPr lang="sv-SE" err="1"/>
              <a:t>programmes</a:t>
            </a:r>
            <a:r>
              <a:rPr lang="sv-SE"/>
              <a:t> and </a:t>
            </a:r>
            <a:r>
              <a:rPr lang="sv-SE" err="1"/>
              <a:t>adjust</a:t>
            </a:r>
            <a:r>
              <a:rPr lang="sv-SE"/>
              <a:t> </a:t>
            </a:r>
            <a:r>
              <a:rPr lang="sv-SE" err="1"/>
              <a:t>course</a:t>
            </a:r>
            <a:r>
              <a:rPr lang="sv-SE"/>
              <a:t> plans</a:t>
            </a:r>
          </a:p>
          <a:p>
            <a:pPr>
              <a:lnSpc>
                <a:spcPct val="130000"/>
              </a:lnSpc>
            </a:pPr>
            <a:r>
              <a:rPr lang="sv-SE" err="1"/>
              <a:t>Quality</a:t>
            </a:r>
            <a:r>
              <a:rPr lang="sv-SE"/>
              <a:t> </a:t>
            </a:r>
            <a:r>
              <a:rPr lang="sv-SE" err="1"/>
              <a:t>assurance</a:t>
            </a:r>
            <a:endParaRPr lang="sv-SE"/>
          </a:p>
          <a:p>
            <a:pPr>
              <a:lnSpc>
                <a:spcPct val="130000"/>
              </a:lnSpc>
            </a:pPr>
            <a:r>
              <a:rPr lang="sv-SE"/>
              <a:t>Review the </a:t>
            </a:r>
            <a:r>
              <a:rPr lang="sv-SE" err="1"/>
              <a:t>admission</a:t>
            </a:r>
            <a:r>
              <a:rPr lang="sv-SE"/>
              <a:t> process</a:t>
            </a:r>
          </a:p>
          <a:p>
            <a:pPr>
              <a:lnSpc>
                <a:spcPct val="130000"/>
              </a:lnSpc>
            </a:pPr>
            <a:r>
              <a:rPr lang="sv-SE" err="1"/>
              <a:t>Lectures</a:t>
            </a:r>
            <a:endParaRPr lang="sv-SE"/>
          </a:p>
          <a:p>
            <a:pPr>
              <a:lnSpc>
                <a:spcPct val="130000"/>
              </a:lnSpc>
            </a:pPr>
            <a:r>
              <a:rPr lang="sv-SE" err="1"/>
              <a:t>Work</a:t>
            </a:r>
            <a:r>
              <a:rPr lang="sv-SE"/>
              <a:t> </a:t>
            </a:r>
            <a:r>
              <a:rPr lang="sv-SE" err="1"/>
              <a:t>placements</a:t>
            </a:r>
            <a:r>
              <a:rPr lang="sv-SE"/>
              <a:t> </a:t>
            </a:r>
          </a:p>
          <a:p>
            <a:pPr>
              <a:lnSpc>
                <a:spcPct val="130000"/>
              </a:lnSpc>
            </a:pPr>
            <a:r>
              <a:rPr lang="sv-SE" err="1"/>
              <a:t>Study</a:t>
            </a:r>
            <a:r>
              <a:rPr lang="sv-SE"/>
              <a:t> Visits</a:t>
            </a:r>
          </a:p>
          <a:p>
            <a:pPr>
              <a:lnSpc>
                <a:spcPct val="130000"/>
              </a:lnSpc>
            </a:pPr>
            <a:r>
              <a:rPr lang="sv-SE" err="1"/>
              <a:t>Approve</a:t>
            </a:r>
            <a:r>
              <a:rPr lang="sv-SE"/>
              <a:t> </a:t>
            </a:r>
            <a:r>
              <a:rPr lang="sv-SE" err="1"/>
              <a:t>graduation</a:t>
            </a:r>
            <a:r>
              <a:rPr lang="sv-SE"/>
              <a:t> </a:t>
            </a:r>
            <a:r>
              <a:rPr lang="sv-SE" err="1"/>
              <a:t>diploma</a:t>
            </a:r>
            <a:endParaRPr lang="sv-SE"/>
          </a:p>
          <a:p>
            <a:pPr>
              <a:lnSpc>
                <a:spcPct val="130000"/>
              </a:lnSpc>
            </a:pPr>
            <a:r>
              <a:rPr lang="sv-SE" err="1"/>
              <a:t>What</a:t>
            </a:r>
            <a:r>
              <a:rPr lang="sv-SE"/>
              <a:t> is in it for Scandic Hotels?</a:t>
            </a:r>
          </a:p>
        </p:txBody>
      </p:sp>
      <p:sp>
        <p:nvSpPr>
          <p:cNvPr id="14" name="Platshållare för text 6">
            <a:extLst>
              <a:ext uri="{FF2B5EF4-FFF2-40B4-BE49-F238E27FC236}">
                <a16:creationId xmlns:a16="http://schemas.microsoft.com/office/drawing/2014/main" id="{3C991B56-8335-410D-B1E1-3B4F614B3A9D}"/>
              </a:ext>
            </a:extLst>
          </p:cNvPr>
          <p:cNvSpPr txBox="1">
            <a:spLocks/>
          </p:cNvSpPr>
          <p:nvPr/>
        </p:nvSpPr>
        <p:spPr>
          <a:xfrm>
            <a:off x="346247" y="5171432"/>
            <a:ext cx="3888000" cy="731350"/>
          </a:xfrm>
          <a:prstGeom prst="rect">
            <a:avLst/>
          </a:prstGeom>
        </p:spPr>
        <p:txBody>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100"/>
              <a:t>Area Revenue Manager Scandic Hotels Charlotta Olofsson</a:t>
            </a:r>
          </a:p>
        </p:txBody>
      </p:sp>
    </p:spTree>
    <p:extLst>
      <p:ext uri="{BB962C8B-B14F-4D97-AF65-F5344CB8AC3E}">
        <p14:creationId xmlns:p14="http://schemas.microsoft.com/office/powerpoint/2010/main" val="3260192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50C62483-A8A2-4F5F-8DA2-4E59CD45C447}" vid="{5BC9E681-649A-46B1-A361-B0B22F6451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3" ma:contentTypeDescription="Create a new document." ma:contentTypeScope="" ma:versionID="f378e4795edba6259a7f9ff86d187d39">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381aea2b4ecc3d3e0a8e925da484f3f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2BAAD9-D0BB-4147-AEDA-B3B27A3F1413}">
  <ds:schemaRefs>
    <ds:schemaRef ds:uri="http://schemas.microsoft.com/sharepoint/v3/contenttype/forms"/>
  </ds:schemaRefs>
</ds:datastoreItem>
</file>

<file path=customXml/itemProps2.xml><?xml version="1.0" encoding="utf-8"?>
<ds:datastoreItem xmlns:ds="http://schemas.openxmlformats.org/officeDocument/2006/customXml" ds:itemID="{CA2A3996-A1D0-4472-913E-495A986EC63C}"/>
</file>

<file path=customXml/itemProps3.xml><?xml version="1.0" encoding="utf-8"?>
<ds:datastoreItem xmlns:ds="http://schemas.openxmlformats.org/officeDocument/2006/customXml" ds:itemID="{19A49138-EE0C-4502-B23A-0D6CAF98F57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64dd0ed-f605-4d3d-a453-eee93c86bf86"/>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Sthlm Presentation</Template>
  <TotalTime>0</TotalTime>
  <Words>861</Words>
  <Application>Microsoft Office PowerPoint</Application>
  <PresentationFormat>On-screen Show (4:3)</PresentationFormat>
  <Paragraphs>122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Stockholm Type Display Regular</vt:lpstr>
      <vt:lpstr>Symbol</vt:lpstr>
      <vt:lpstr>Times New Roman</vt:lpstr>
      <vt:lpstr>Sthlm Presentation</vt:lpstr>
      <vt:lpstr>IHÉDATE at Frans Schartau Business Institute  10th of May 2022 </vt:lpstr>
      <vt:lpstr>Welcome to Frans Schartau Business Institute</vt:lpstr>
      <vt:lpstr>PowerPoint Presentation</vt:lpstr>
      <vt:lpstr>16 Higher Vocational programs</vt:lpstr>
      <vt:lpstr>PowerPoint Presentation</vt:lpstr>
      <vt:lpstr>SeQF and EQF</vt:lpstr>
      <vt:lpstr>Student Hotel Management program, level SeQF6 </vt:lpstr>
      <vt:lpstr>Procurement Officer at the Royal Swedish Opera </vt:lpstr>
      <vt:lpstr>Board member for the program Revenue Management &amp; Data Analyst </vt:lpstr>
      <vt:lpstr>Management of Higher Vocational Education programs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 radera denna sida när du läst och är klar med din presentation</dc:title>
  <dc:creator/>
  <cp:lastModifiedBy>Susanne Gustafsson</cp:lastModifiedBy>
  <cp:revision>3</cp:revision>
  <cp:lastPrinted>2022-05-09T17:00:31Z</cp:lastPrinted>
  <dcterms:created xsi:type="dcterms:W3CDTF">2022-04-30T07:13:05Z</dcterms:created>
  <dcterms:modified xsi:type="dcterms:W3CDTF">2022-05-09T17:06:19Z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