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91" r:id="rId2"/>
    <p:sldId id="265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88" r:id="rId12"/>
    <p:sldId id="281" r:id="rId13"/>
    <p:sldId id="286" r:id="rId14"/>
    <p:sldId id="290" r:id="rId15"/>
    <p:sldId id="283" r:id="rId16"/>
  </p:sldIdLst>
  <p:sldSz cx="12192000" cy="6858000"/>
  <p:notesSz cx="6797675" cy="9926638"/>
  <p:embeddedFontLst>
    <p:embeddedFont>
      <p:font typeface="Bookman Old Style" panose="02050604050505020204" pitchFamily="18" charset="0"/>
      <p:regular r:id="rId19"/>
      <p:bold r:id="rId20"/>
      <p:italic r:id="rId21"/>
      <p:boldItalic r:id="rId22"/>
    </p:embeddedFont>
    <p:embeddedFont>
      <p:font typeface="Century Gothic" panose="020B0502020202020204" pitchFamily="34" charset="0"/>
      <p:regular r:id="rId23"/>
      <p:bold r:id="rId24"/>
      <p:italic r:id="rId25"/>
      <p:boldItalic r:id="rId26"/>
    </p:embeddedFont>
    <p:embeddedFont>
      <p:font typeface="Palatino Linotype" panose="02040502050505030304" pitchFamily="18" charset="0"/>
      <p:regular r:id="rId27"/>
      <p:bold r:id="rId28"/>
      <p:italic r:id="rId29"/>
      <p:boldItalic r:id="rId30"/>
    </p:embeddedFont>
    <p:embeddedFont>
      <p:font typeface="TradeGothic" panose="00000400000000000000"/>
      <p:regular r:id="rId31"/>
      <p:bold r:id="rId32"/>
      <p:italic r:id="rId33"/>
      <p:boldItalic r:id="rId34"/>
    </p:embeddedFont>
  </p:embeddedFont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radeGothic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F37"/>
    <a:srgbClr val="AFC3EB"/>
    <a:srgbClr val="E1E8F8"/>
    <a:srgbClr val="042896"/>
    <a:srgbClr val="F1F5FC"/>
    <a:srgbClr val="EBEDFA"/>
    <a:srgbClr val="2862E1"/>
    <a:srgbClr val="032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43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9" Type="http://schemas.openxmlformats.org/officeDocument/2006/relationships/customXml" Target="../customXml/item1.xml"/><Relationship Id="rId21" Type="http://schemas.openxmlformats.org/officeDocument/2006/relationships/font" Target="fonts/font3.fntdata"/><Relationship Id="rId34" Type="http://schemas.openxmlformats.org/officeDocument/2006/relationships/font" Target="fonts/font16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font" Target="fonts/font14.fntdata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33" Type="http://schemas.openxmlformats.org/officeDocument/2006/relationships/font" Target="fonts/font15.fntdata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er\Documents\J&#228;mlikhkomm\Rapport\kap5Kons_oj&#228;m\fig_kap5\figur_5_3_Cingan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530478228238431E-2"/>
          <c:y val="3.793176542360964E-2"/>
          <c:w val="0.91950984263139424"/>
          <c:h val="0.8767718086453900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9050">
                <a:solidFill>
                  <a:schemeClr val="tx1"/>
                </a:solidFill>
                <a:prstDash val="lgDash"/>
              </a:ln>
              <a:effectLst/>
            </c:spPr>
          </c:marker>
          <c:xVal>
            <c:numRef>
              <c:f>'Data Fig 2.2a EN'!$A$8:$A$14</c:f>
              <c:numCache>
                <c:formatCode>0.0000</c:formatCode>
                <c:ptCount val="7"/>
                <c:pt idx="0">
                  <c:v>20</c:v>
                </c:pt>
                <c:pt idx="1">
                  <c:v>22.2</c:v>
                </c:pt>
                <c:pt idx="2">
                  <c:v>25.7</c:v>
                </c:pt>
                <c:pt idx="3">
                  <c:v>28.7</c:v>
                </c:pt>
                <c:pt idx="4">
                  <c:v>31.7</c:v>
                </c:pt>
                <c:pt idx="5">
                  <c:v>33.700000000000003</c:v>
                </c:pt>
                <c:pt idx="6">
                  <c:v>36</c:v>
                </c:pt>
              </c:numCache>
            </c:numRef>
          </c:xVal>
          <c:yVal>
            <c:numRef>
              <c:f>'Data Fig 2.2a EN'!$B$8:$B$14</c:f>
              <c:numCache>
                <c:formatCode>0.000</c:formatCode>
                <c:ptCount val="7"/>
                <c:pt idx="0">
                  <c:v>0.24333840000000001</c:v>
                </c:pt>
                <c:pt idx="1">
                  <c:v>0.22662979999999999</c:v>
                </c:pt>
                <c:pt idx="2">
                  <c:v>0.20136209999999999</c:v>
                </c:pt>
                <c:pt idx="3">
                  <c:v>0.18124670000000001</c:v>
                </c:pt>
                <c:pt idx="4">
                  <c:v>0.16202420000000001</c:v>
                </c:pt>
                <c:pt idx="5">
                  <c:v>0.1500677</c:v>
                </c:pt>
                <c:pt idx="6">
                  <c:v>0.137042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903-48A9-ACCC-0DFF6B5D71BD}"/>
            </c:ext>
          </c:extLst>
        </c:ser>
        <c:ser>
          <c:idx val="2"/>
          <c:order val="1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'Data Fig 2.2a EN'!$A$8:$A$14</c:f>
              <c:numCache>
                <c:formatCode>0.0000</c:formatCode>
                <c:ptCount val="7"/>
                <c:pt idx="0">
                  <c:v>20</c:v>
                </c:pt>
                <c:pt idx="1">
                  <c:v>22.2</c:v>
                </c:pt>
                <c:pt idx="2">
                  <c:v>25.7</c:v>
                </c:pt>
                <c:pt idx="3">
                  <c:v>28.7</c:v>
                </c:pt>
                <c:pt idx="4">
                  <c:v>31.7</c:v>
                </c:pt>
                <c:pt idx="5">
                  <c:v>33.700000000000003</c:v>
                </c:pt>
                <c:pt idx="6">
                  <c:v>36</c:v>
                </c:pt>
              </c:numCache>
            </c:numRef>
          </c:xVal>
          <c:yVal>
            <c:numRef>
              <c:f>'Data Fig 2.2a EN'!$D$8:$D$14</c:f>
              <c:numCache>
                <c:formatCode>0.000</c:formatCode>
                <c:ptCount val="7"/>
                <c:pt idx="0">
                  <c:v>0.28625640000000002</c:v>
                </c:pt>
                <c:pt idx="1">
                  <c:v>0.28853899999999999</c:v>
                </c:pt>
                <c:pt idx="2">
                  <c:v>0.29218470000000002</c:v>
                </c:pt>
                <c:pt idx="3">
                  <c:v>0.2952919</c:v>
                </c:pt>
                <c:pt idx="4">
                  <c:v>0.29847439999999997</c:v>
                </c:pt>
                <c:pt idx="5">
                  <c:v>0.30058200000000002</c:v>
                </c:pt>
                <c:pt idx="6">
                  <c:v>0.30301220000000001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903-48A9-ACCC-0DFF6B5D71BD}"/>
            </c:ext>
          </c:extLst>
        </c:ser>
        <c:ser>
          <c:idx val="4"/>
          <c:order val="2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'Data Fig 2.2a EN'!$A$8:$A$14</c:f>
              <c:numCache>
                <c:formatCode>0.0000</c:formatCode>
                <c:ptCount val="7"/>
                <c:pt idx="0">
                  <c:v>20</c:v>
                </c:pt>
                <c:pt idx="1">
                  <c:v>22.2</c:v>
                </c:pt>
                <c:pt idx="2">
                  <c:v>25.7</c:v>
                </c:pt>
                <c:pt idx="3">
                  <c:v>28.7</c:v>
                </c:pt>
                <c:pt idx="4">
                  <c:v>31.7</c:v>
                </c:pt>
                <c:pt idx="5">
                  <c:v>33.700000000000003</c:v>
                </c:pt>
                <c:pt idx="6">
                  <c:v>36</c:v>
                </c:pt>
              </c:numCache>
            </c:numRef>
          </c:xVal>
          <c:yVal>
            <c:numRef>
              <c:f>'Data Fig 2.2a EN'!$F$8:$F$14</c:f>
              <c:numCache>
                <c:formatCode>0.000</c:formatCode>
                <c:ptCount val="7"/>
                <c:pt idx="0">
                  <c:v>0.40455269999999999</c:v>
                </c:pt>
                <c:pt idx="1">
                  <c:v>0.4055955</c:v>
                </c:pt>
                <c:pt idx="2">
                  <c:v>0.40725509999999998</c:v>
                </c:pt>
                <c:pt idx="3">
                  <c:v>0.40866390000000002</c:v>
                </c:pt>
                <c:pt idx="4">
                  <c:v>0.41010170000000001</c:v>
                </c:pt>
                <c:pt idx="5">
                  <c:v>0.411051</c:v>
                </c:pt>
                <c:pt idx="6">
                  <c:v>0.41214299999999998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903-48A9-ACCC-0DFF6B5D7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7449664"/>
        <c:axId val="677450752"/>
      </c:scatterChart>
      <c:valAx>
        <c:axId val="677449664"/>
        <c:scaling>
          <c:orientation val="minMax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v-SE"/>
          </a:p>
        </c:txPr>
        <c:crossAx val="677450752"/>
        <c:crosses val="autoZero"/>
        <c:crossBetween val="midCat"/>
      </c:valAx>
      <c:valAx>
        <c:axId val="67745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sv-SE"/>
          </a:p>
        </c:txPr>
        <c:crossAx val="67744966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0.8705</cdr:x>
      <cdr:y>0.02978</cdr:y>
    </cdr:from>
    <cdr:to>
      <cdr:x>1</cdr:x>
      <cdr:y>0.20848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8712968" y="144016"/>
          <a:ext cx="129614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600" dirty="0"/>
            <a:t>Parents à formation tertiaire</a:t>
          </a:r>
        </a:p>
      </cdr:txBody>
    </cdr:sp>
  </cdr:relSizeAnchor>
  <cdr:relSizeAnchor xmlns:cdr="http://schemas.openxmlformats.org/drawingml/2006/chartDrawing">
    <cdr:from>
      <cdr:x>0.8705</cdr:x>
      <cdr:y>0.23826</cdr:y>
    </cdr:from>
    <cdr:to>
      <cdr:x>1</cdr:x>
      <cdr:y>0.41696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8148819" y="1152129"/>
          <a:ext cx="1212221" cy="864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600" dirty="0"/>
            <a:t>Parents à formation secondaire</a:t>
          </a:r>
          <a:endParaRPr lang="fr-FR" sz="1400" dirty="0"/>
        </a:p>
      </cdr:txBody>
    </cdr:sp>
  </cdr:relSizeAnchor>
  <cdr:relSizeAnchor xmlns:cdr="http://schemas.openxmlformats.org/drawingml/2006/chartDrawing">
    <cdr:from>
      <cdr:x>0.8705</cdr:x>
      <cdr:y>0.58405</cdr:y>
    </cdr:from>
    <cdr:to>
      <cdr:x>1</cdr:x>
      <cdr:y>0.75946</cdr:y>
    </cdr:to>
    <cdr:sp macro="" textlink="">
      <cdr:nvSpPr>
        <cdr:cNvPr id="5" name="textruta 4"/>
        <cdr:cNvSpPr txBox="1"/>
      </cdr:nvSpPr>
      <cdr:spPr>
        <a:xfrm xmlns:a="http://schemas.openxmlformats.org/drawingml/2006/main">
          <a:off x="8712968" y="2824188"/>
          <a:ext cx="1296144" cy="848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600" dirty="0"/>
            <a:t>Parents à formation obligatoire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0.80576</cdr:x>
      <cdr:y>0.84677</cdr:y>
    </cdr:from>
    <cdr:to>
      <cdr:x>0.92086</cdr:x>
      <cdr:y>0.91042</cdr:y>
    </cdr:to>
    <cdr:sp macro="" textlink="">
      <cdr:nvSpPr>
        <cdr:cNvPr id="6" name="textruta 5"/>
        <cdr:cNvSpPr txBox="1"/>
      </cdr:nvSpPr>
      <cdr:spPr>
        <a:xfrm xmlns:a="http://schemas.openxmlformats.org/drawingml/2006/main">
          <a:off x="8064896" y="4094583"/>
          <a:ext cx="115212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000" kern="1200">
              <a:solidFill>
                <a:schemeClr val="tx1"/>
              </a:solidFill>
              <a:latin typeface="TradeGothic" pitchFamily="2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dirty="0">
              <a:latin typeface="+mn-lt"/>
            </a:rPr>
            <a:t>États-Unis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638" y="3175"/>
            <a:ext cx="29178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122" tIns="0" rIns="19122" bIns="0" numCol="1" anchor="t" anchorCtr="0" compatLnSpc="1">
            <a:prstTxWarp prst="textNoShape">
              <a:avLst/>
            </a:prstTxWarp>
          </a:bodyPr>
          <a:lstStyle>
            <a:lvl1pPr defTabSz="58642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3175"/>
            <a:ext cx="29178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122" tIns="0" rIns="19122" bIns="0" numCol="1" anchor="t" anchorCtr="0" compatLnSpc="1">
            <a:prstTxWarp prst="textNoShape">
              <a:avLst/>
            </a:prstTxWarp>
          </a:bodyPr>
          <a:lstStyle>
            <a:lvl1pPr algn="r" defTabSz="58642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638" y="9464675"/>
            <a:ext cx="29178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122" tIns="0" rIns="19122" bIns="0" numCol="1" anchor="b" anchorCtr="0" compatLnSpc="1">
            <a:prstTxWarp prst="textNoShape">
              <a:avLst/>
            </a:prstTxWarp>
          </a:bodyPr>
          <a:lstStyle>
            <a:lvl1pPr defTabSz="58642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64675"/>
            <a:ext cx="29178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122" tIns="0" rIns="19122" bIns="0" numCol="1" anchor="b" anchorCtr="0" compatLnSpc="1">
            <a:prstTxWarp prst="textNoShape">
              <a:avLst/>
            </a:prstTxWarp>
          </a:bodyPr>
          <a:lstStyle>
            <a:lvl1pPr algn="r" defTabSz="585788">
              <a:defRPr sz="1000" i="1"/>
            </a:lvl1pPr>
          </a:lstStyle>
          <a:p>
            <a:fld id="{709F960B-330B-4EE2-9A33-FCBB92D2564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1952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5400" y="4763"/>
            <a:ext cx="29130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122" tIns="0" rIns="19122" bIns="0" numCol="1" anchor="t" anchorCtr="0" compatLnSpc="1">
            <a:prstTxWarp prst="textNoShape">
              <a:avLst/>
            </a:prstTxWarp>
          </a:bodyPr>
          <a:lstStyle>
            <a:lvl1pPr defTabSz="58323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4763"/>
            <a:ext cx="2913062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122" tIns="0" rIns="19122" bIns="0" numCol="1" anchor="t" anchorCtr="0" compatLnSpc="1">
            <a:prstTxWarp prst="textNoShape">
              <a:avLst/>
            </a:prstTxWarp>
          </a:bodyPr>
          <a:lstStyle>
            <a:lvl1pPr algn="r" defTabSz="58323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0975" y="788988"/>
            <a:ext cx="6435725" cy="3621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8363" y="4733925"/>
            <a:ext cx="5060950" cy="4422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25" tIns="46213" rIns="92425" bIns="46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/>
              <a:t>Klicka här för att ändra format på bakgrundstexten</a:t>
            </a:r>
          </a:p>
          <a:p>
            <a:pPr lvl="1"/>
            <a:r>
              <a:rPr lang="sv-SE" altLang="sv-SE" noProof="0"/>
              <a:t>Nivå två</a:t>
            </a:r>
          </a:p>
          <a:p>
            <a:pPr lvl="2"/>
            <a:r>
              <a:rPr lang="sv-SE" altLang="sv-SE" noProof="0"/>
              <a:t>Nivå tre</a:t>
            </a:r>
          </a:p>
          <a:p>
            <a:pPr lvl="3"/>
            <a:r>
              <a:rPr lang="sv-SE" altLang="sv-SE" noProof="0"/>
              <a:t>Nivå fyra</a:t>
            </a:r>
          </a:p>
          <a:p>
            <a:pPr lvl="4"/>
            <a:r>
              <a:rPr lang="sv-SE" altLang="sv-SE" noProof="0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5400" y="9463088"/>
            <a:ext cx="29130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122" tIns="0" rIns="19122" bIns="0" numCol="1" anchor="b" anchorCtr="0" compatLnSpc="1">
            <a:prstTxWarp prst="textNoShape">
              <a:avLst/>
            </a:prstTxWarp>
          </a:bodyPr>
          <a:lstStyle>
            <a:lvl1pPr defTabSz="58323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63088"/>
            <a:ext cx="2913062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122" tIns="0" rIns="19122" bIns="0" numCol="1" anchor="b" anchorCtr="0" compatLnSpc="1">
            <a:prstTxWarp prst="textNoShape">
              <a:avLst/>
            </a:prstTxWarp>
          </a:bodyPr>
          <a:lstStyle>
            <a:lvl1pPr algn="r" defTabSz="582613">
              <a:defRPr sz="1000" i="1">
                <a:latin typeface="Times New Roman" panose="02020603050405020304" pitchFamily="18" charset="0"/>
              </a:defRPr>
            </a:lvl1pPr>
          </a:lstStyle>
          <a:p>
            <a:fld id="{DD191BED-C9AE-4639-AF94-CAFA1F9790E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81944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43AC-207C-4073-A8A6-ABC5161C3830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235AA-A808-498E-9CB6-B6891B8552A3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96276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8200C-9280-4A28-AA0E-84308A7D6BDE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A3D56-D326-4790-BB93-F0BC2CC9BCE6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26482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A16A-D857-431F-8208-8260E1B90307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3E237-A695-4965-AE23-AA5368303033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5913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B9DD-B43B-4F0C-9A0F-C70DCDA1F3BA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E7A1C-FC6A-49B4-9A1D-0CF06DEBA59C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39410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5994400" y="3924300"/>
            <a:ext cx="11271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6261100" y="3924300"/>
            <a:ext cx="11271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5729288" y="3924300"/>
            <a:ext cx="112712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7C58-1E03-4D78-9922-AF4B79EDD34A}" type="datetime1">
              <a:rPr lang="en-US"/>
              <a:pPr>
                <a:defRPr/>
              </a:pPr>
              <a:t>5/5/2022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4EE8C-6C5E-4FF4-948E-4F27C14C7D30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14265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A0D5A-DCC1-47E8-A5A9-E8F78DB769E2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57D36A2-5701-42BF-9C26-AA85D00EEF7C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127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DB797-7505-4CF1-A7B8-6DD5736B11C6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F53524B-DCE8-48A8-A681-EFD685267765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80532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EBC0-AF5E-443D-8569-D41B05D3AA18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335EF-A064-4D5E-8D70-EFEFE512CAA0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76459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14902-C26B-4A34-8B3D-3A3BFDDF287F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2E5C0-69A8-4C22-BB29-FD2988A97DAE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3627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843D-A928-4BC1-AC02-A61A2AB43F4C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DA7A0-C63F-4856-8023-4182131E3B2E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79180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A23C-7AA0-4907-8CDE-18289D0453DA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2B2FB-16FD-4750-91A5-DEB6D2E15F86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68871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en-US" alt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3600" y="6356350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8313443-F81B-463E-A93B-8E2493233472}" type="datetime1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7888" y="6356350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900" y="6356350"/>
            <a:ext cx="749300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fld id="{08DA5ED4-65A6-4848-8402-95CCE7BC4D4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Oval 6"/>
          <p:cNvSpPr/>
          <p:nvPr/>
        </p:nvSpPr>
        <p:spPr>
          <a:xfrm>
            <a:off x="11277600" y="6499225"/>
            <a:ext cx="11271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760413" y="6499225"/>
            <a:ext cx="111125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35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1962150"/>
            <a:ext cx="8066088" cy="1143000"/>
          </a:xfrm>
        </p:spPr>
        <p:txBody>
          <a:bodyPr/>
          <a:lstStyle/>
          <a:p>
            <a:pPr algn="r">
              <a:lnSpc>
                <a:spcPct val="100000"/>
              </a:lnSpc>
              <a:defRPr/>
            </a:pPr>
            <a:r>
              <a:rPr lang="fr-FR" altLang="sv-SE" sz="3600" dirty="0">
                <a:solidFill>
                  <a:srgbClr val="9E2F37"/>
                </a:solidFill>
                <a:latin typeface="Bookman Old Style" pitchFamily="18" charset="0"/>
              </a:rPr>
              <a:t>Le modèle nordique sous pression – le rôle de l’éducation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3449638" y="3105150"/>
            <a:ext cx="631825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altLang="sv-SE" i="1">
              <a:solidFill>
                <a:schemeClr val="tx1"/>
              </a:solidFill>
            </a:endParaRPr>
          </a:p>
          <a:p>
            <a:pPr algn="r" eaLnBrk="1" hangingPunct="1">
              <a:buFontTx/>
              <a:buNone/>
            </a:pPr>
            <a:r>
              <a:rPr lang="fr-FR" altLang="sv-SE">
                <a:solidFill>
                  <a:schemeClr val="tx1"/>
                </a:solidFill>
                <a:latin typeface="Bookman Old Style" panose="02050604050505020204" pitchFamily="18" charset="0"/>
              </a:rPr>
              <a:t>Séminaire Ihédate le 13 mai 2022</a:t>
            </a:r>
          </a:p>
          <a:p>
            <a:pPr algn="r" eaLnBrk="1" hangingPunct="1">
              <a:buFontTx/>
              <a:buNone/>
            </a:pPr>
            <a:endParaRPr lang="fr-FR" altLang="sv-SE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r" eaLnBrk="1" hangingPunct="1">
              <a:buFontTx/>
              <a:buNone/>
            </a:pPr>
            <a:r>
              <a:rPr lang="fr-FR" altLang="sv-SE" sz="2800">
                <a:solidFill>
                  <a:schemeClr val="tx1"/>
                </a:solidFill>
                <a:latin typeface="Bookman Old Style" panose="02050604050505020204" pitchFamily="18" charset="0"/>
              </a:rPr>
              <a:t>Per Molander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343025" y="333375"/>
            <a:ext cx="9145588" cy="6477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 rôle de l’État dans le système d’éducation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43025" y="1196975"/>
            <a:ext cx="8370888" cy="505142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1200"/>
              </a:spcAft>
              <a:buNone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 système d’éducation est l’instrument principal pour les investissements dans le capital humain de la nation.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Pourquoi l’État doit-il être impliqué dans le système éducatif?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Biens collectifs promus par l’éducation :</a:t>
            </a:r>
          </a:p>
          <a:p>
            <a:pPr lvl="1" eaLnBrk="1" fontAlgn="auto" hangingPunct="1">
              <a:spcAft>
                <a:spcPts val="0"/>
              </a:spcAft>
              <a:buFont typeface="Times New Roman" panose="02020603050405020304" pitchFamily="18" charset="0"/>
              <a:buChar char="−"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la démocratie</a:t>
            </a:r>
          </a:p>
          <a:p>
            <a:pPr lvl="1" eaLnBrk="1" fontAlgn="auto" hangingPunct="1">
              <a:spcAft>
                <a:spcPts val="0"/>
              </a:spcAft>
              <a:buFont typeface="Times New Roman" panose="02020603050405020304" pitchFamily="18" charset="0"/>
              <a:buChar char="−"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la confiance générale</a:t>
            </a:r>
          </a:p>
          <a:p>
            <a:pPr lvl="1" eaLnBrk="1" fontAlgn="auto" hangingPunct="1">
              <a:spcAft>
                <a:spcPts val="600"/>
              </a:spcAft>
              <a:buFont typeface="Times New Roman" panose="02020603050405020304" pitchFamily="18" charset="0"/>
              <a:buChar char="−"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des effets positifs sur la santé, la délinquance, la corruption etc.</a:t>
            </a: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Assurer un niveau d’éducation correspondant aux besoins des enfants à long terme</a:t>
            </a: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Réduire le manque d’information des parents dans leurs décisions liées à l’éducation</a:t>
            </a: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Les enfants n’ont pas la capacité de prendre des décisions bien fondées, et les parents ne sont pas des représentants parfaits des enfants.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Politique de distribution : Chaque enfant doit avoir les mêmes chances dans sa vie.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055440" y="404813"/>
            <a:ext cx="9577064" cy="79216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Les erreurs principales de la municipalisation</a:t>
            </a:r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>
          <a:xfrm>
            <a:off x="1487488" y="1700808"/>
            <a:ext cx="8928992" cy="4547592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Les biens collectifs liés au système éducatif sont des ressources nationales qui requièrent une gouvernance à ce même niveau. Lorsque les décisions budgétaires sont prises au niveau des communes, cela mène systématiquement à un sous-investissement dans le système éducatif.</a:t>
            </a:r>
          </a:p>
          <a:p>
            <a:pPr eaLnBrk="1" hangingPunct="1">
              <a:spcBef>
                <a:spcPts val="12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Les objectifs et les contraintes des administrations municipales ne coïncident pas toujours avec les besoins et les intérêts des enfants. </a:t>
            </a:r>
          </a:p>
          <a:p>
            <a:pPr eaLnBrk="1" hangingPunct="1">
              <a:spcBef>
                <a:spcPts val="12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Les petites et moyennes communes ont des problèmes de capacité et de compétence dans la gestion du système scolaire.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title"/>
          </p:nvPr>
        </p:nvSpPr>
        <p:spPr>
          <a:xfrm>
            <a:off x="982662" y="333375"/>
            <a:ext cx="9649841" cy="1008063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Les erreurs principales liées au</a:t>
            </a:r>
            <a:r>
              <a:rPr lang="fr-FR" sz="3200" dirty="0">
                <a:solidFill>
                  <a:srgbClr val="9E2F37"/>
                </a:solidFill>
                <a:latin typeface="Bookman Old Style" panose="02050604050505020204" pitchFamily="18" charset="0"/>
              </a:rPr>
              <a:t> droit de fonder une écoles privée </a:t>
            </a: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et aux chèques scolaires </a:t>
            </a:r>
          </a:p>
        </p:txBody>
      </p:sp>
      <p:sp>
        <p:nvSpPr>
          <p:cNvPr id="16387" name="Platshållare för innehåll 2"/>
          <p:cNvSpPr>
            <a:spLocks noGrp="1"/>
          </p:cNvSpPr>
          <p:nvPr>
            <p:ph idx="1"/>
          </p:nvPr>
        </p:nvSpPr>
        <p:spPr>
          <a:xfrm>
            <a:off x="1127125" y="1412875"/>
            <a:ext cx="8929688" cy="49784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Confusion: choisir son école est possible en l’absence d’écoles privées. </a:t>
            </a:r>
          </a:p>
          <a:p>
            <a:pPr eaLnBrk="1" hangingPunct="1">
              <a:spcBef>
                <a:spcPts val="6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 choix scolaire favorise l’intérêt familial au détriment de l’intérêt commun du système scolaire. </a:t>
            </a:r>
          </a:p>
          <a:p>
            <a:pPr eaLnBrk="1" hangingPunct="1">
              <a:spcBef>
                <a:spcPts val="6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 choix scolaire augmente la ségrégation en termes de facteurs socio-économiques et ethniques. </a:t>
            </a:r>
          </a:p>
          <a:p>
            <a:pPr eaLnBrk="1" hangingPunct="1">
              <a:spcBef>
                <a:spcPts val="6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 choix scolaire engendre une inflation des notes. </a:t>
            </a:r>
          </a:p>
          <a:p>
            <a:pPr eaLnBrk="1" hangingPunct="1">
              <a:spcBef>
                <a:spcPts val="6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L’école privée réduit les possibilités de diminuer la ségrégation. </a:t>
            </a:r>
          </a:p>
          <a:p>
            <a:pPr eaLnBrk="1" hangingPunct="1">
              <a:spcBef>
                <a:spcPts val="6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L’école privée incite à la délinquance : sélection illégale des élèves, enseignement en conflit avec des valeurs démocratiques, escroquerie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71588" y="0"/>
            <a:ext cx="8939212" cy="1341438"/>
          </a:xfrm>
        </p:spPr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fr-FR" sz="3200" dirty="0">
                <a:solidFill>
                  <a:srgbClr val="9E2F37"/>
                </a:solidFill>
                <a:latin typeface="Bookman Old Style" panose="02050604050505020204" pitchFamily="18" charset="0"/>
              </a:rPr>
              <a:t>Les erreurs principales de la réorientation pédagogique </a:t>
            </a:r>
          </a:p>
        </p:txBody>
      </p:sp>
      <p:sp>
        <p:nvSpPr>
          <p:cNvPr id="17411" name="Platshållare för innehåll 2"/>
          <p:cNvSpPr>
            <a:spLocks noGrp="1"/>
          </p:cNvSpPr>
          <p:nvPr>
            <p:ph idx="1"/>
          </p:nvPr>
        </p:nvSpPr>
        <p:spPr>
          <a:xfrm>
            <a:off x="1271588" y="1628775"/>
            <a:ext cx="9144892" cy="44973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L’erreur fondamentale de la pédagogie constructiviste : L’activité spontanée des enfants se portent vers les aptitudes primitives (ramper, parler etc.), mais la lecture, l’écriture et le calcul sont des inventions récentes dans l’histoire de l’humanité. </a:t>
            </a:r>
          </a:p>
          <a:p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La pensée critique n’est pas possible sans connaissances de base dans le domaine concerné.</a:t>
            </a:r>
          </a:p>
          <a:p>
            <a:pPr>
              <a:spcBef>
                <a:spcPts val="12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La pédagogie constructiviste aboutit à des résultats scolaires inférieurs (OCDE/PISA) en général, surtout pour les élèves venant de milieux socio-économiquement défavorisés.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8784852" cy="719138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Les problèmes principaux de l’immigration</a:t>
            </a:r>
          </a:p>
        </p:txBody>
      </p:sp>
      <p:sp>
        <p:nvSpPr>
          <p:cNvPr id="18435" name="Platshållare för innehåll 2"/>
          <p:cNvSpPr>
            <a:spLocks noGrp="1"/>
          </p:cNvSpPr>
          <p:nvPr>
            <p:ph idx="1"/>
          </p:nvPr>
        </p:nvSpPr>
        <p:spPr>
          <a:xfrm>
            <a:off x="1271588" y="1341438"/>
            <a:ext cx="8928100" cy="50498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 groupe « d’origine étrangère » est extrêmement hétérogène. </a:t>
            </a:r>
          </a:p>
          <a:p>
            <a:pPr eaLnBrk="1" hangingPunct="1">
              <a:spcAft>
                <a:spcPts val="600"/>
              </a:spcAft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L’origine étrangère explique environ 25 pour cent de la détérioration des résultats PISA. </a:t>
            </a:r>
          </a:p>
          <a:p>
            <a:pPr eaLnBrk="1" hangingPunct="1">
              <a:spcAft>
                <a:spcPts val="600"/>
              </a:spcAft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La proportion d’enfants d’origine étrangère est plus élevée dans les petites communes faibles économiquement.</a:t>
            </a:r>
          </a:p>
          <a:p>
            <a:pPr eaLnBrk="1" hangingPunct="1">
              <a:spcAft>
                <a:spcPts val="600"/>
              </a:spcAft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Les enfants qui arrivent avant l’âge scolaire se débrouillent assez bien. Plus les enfants sont âgés, plus ils ont des problèmes à rattraper le niveau scolaire de leurs camarades nés en Suède.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16050" y="0"/>
            <a:ext cx="8794750" cy="981075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sz="3200" dirty="0">
                <a:solidFill>
                  <a:srgbClr val="9E2F37"/>
                </a:solidFill>
                <a:latin typeface="Bookman Old Style" panose="02050604050505020204" pitchFamily="18" charset="0"/>
              </a:rPr>
              <a:t>Conclusions succinctes</a:t>
            </a:r>
          </a:p>
        </p:txBody>
      </p:sp>
      <p:sp>
        <p:nvSpPr>
          <p:cNvPr id="19459" name="Platshållare för innehåll 2"/>
          <p:cNvSpPr>
            <a:spLocks noGrp="1"/>
          </p:cNvSpPr>
          <p:nvPr>
            <p:ph idx="1"/>
          </p:nvPr>
        </p:nvSpPr>
        <p:spPr>
          <a:xfrm>
            <a:off x="1416050" y="1268413"/>
            <a:ext cx="8794750" cy="4857750"/>
          </a:xfrm>
        </p:spPr>
        <p:txBody>
          <a:bodyPr/>
          <a:lstStyle/>
          <a:p>
            <a:pPr eaLnBrk="1" hangingPunct="1"/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La responsabilité pour le système d’éducation revient à l’État. </a:t>
            </a:r>
          </a:p>
          <a:p>
            <a:pPr eaLnBrk="1" hangingPunct="1">
              <a:spcBef>
                <a:spcPts val="12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Toutes les écoles devraient être intégrées dans le même système. Le droit de fonder une école privée devrait être démantelé et la liberté d’action des écoles privées strictement limitée. </a:t>
            </a:r>
          </a:p>
          <a:p>
            <a:pPr eaLnBrk="1" hangingPunct="1">
              <a:spcBef>
                <a:spcPts val="12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L’importance de la connaissance au sens traditionnel devrait être reconnue, et le rôle du professeur renforcé.</a:t>
            </a:r>
          </a:p>
          <a:p>
            <a:pPr eaLnBrk="1" hangingPunct="1">
              <a:spcBef>
                <a:spcPts val="1200"/>
              </a:spcBef>
            </a:pPr>
            <a:r>
              <a:rPr lang="fr-FR" altLang="sv-SE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L’intégration des immigrants est une responsabilité nationale. Pour la renforcer, une forte expansion et amélioration de la qualité de l’éducation pour adultes est nécessaire.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8856662" cy="935038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 modèle nordique – image traditionnelle et situation actuelle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58925" y="1557338"/>
            <a:ext cx="8640763" cy="46910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fr-FR" sz="20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Image traditionnelle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Richesse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Égalité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Paix sociale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Confiance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2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Situation actuelle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Croissance économique satisfaisante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Inégalité croissante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Bilan négatif du système d’éducation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Ségrégation ethnique croissante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8856662" cy="503238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L’inégalité – pourquoi est-elle croissante?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00150" y="1052513"/>
            <a:ext cx="9217025" cy="51958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12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Décisions politiques – systèmes d’impôts et de transferts moins redistributifs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Développement technique et économique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	- technologie d’information et de communication</a:t>
            </a:r>
          </a:p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	- globalisation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Tendances naturelles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	- dynamique du capital (financier, physique, humain) : les 	  	  différences entre individus tendent à croître en termes absolus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	- cercles vicieux: les différences de rapports de force tendent à se 	  renforcer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	- Conclusion: En l’absence d’une politique résolue pour contenir 	  les inégalités, elles croissent.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8856662" cy="935038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Les arguments traditionnels pour justifier l’inégalité ne sont pas valables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71588" y="1556792"/>
            <a:ext cx="9217025" cy="48355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Affirmation : Le taux d’épargne des haut-salariés est plus élevé, ce qui engendre des investissements et un taux de croissance économique plus élevé.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solidFill>
                  <a:srgbClr val="C00000"/>
                </a:solidFill>
                <a:latin typeface="Bookman Old Style" panose="02050604050505020204" pitchFamily="18" charset="0"/>
              </a:rPr>
              <a:t>Contre-argument </a:t>
            </a: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: Ceci n’est correct que dans une économie close. Les marchés financiers sont internationaux aujourd’hui.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Affirmation : Il faut un rendement privé suffisant comme incitation à choisir une formation supérieure.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solidFill>
                  <a:srgbClr val="C00000"/>
                </a:solidFill>
                <a:latin typeface="Bookman Old Style" panose="02050604050505020204" pitchFamily="18" charset="0"/>
              </a:rPr>
              <a:t>Contre-argument </a:t>
            </a: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: Le rendement salarial dans les pays nordiques est plus bas que dans la plupart des pays OCDE, mais le pourcentage des adultes ayant un diplôme au niveau tertiaire est plus élevé.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Affirmation : Il faut créer des conditions favorables à l’esprit d’entreprise.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>
                <a:solidFill>
                  <a:srgbClr val="C00000"/>
                </a:solidFill>
                <a:latin typeface="Bookman Old Style" panose="02050604050505020204" pitchFamily="18" charset="0"/>
              </a:rPr>
              <a:t>Contre-argument </a:t>
            </a: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:  Depuis des décennies, la Suède et les autres pays nordiques sont au sommet du palmarès mondial à cet égard.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0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8856662" cy="935038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Niveau de formation des 25-64 ans (2020), en pourcentage</a:t>
            </a:r>
          </a:p>
        </p:txBody>
      </p:sp>
      <p:pic>
        <p:nvPicPr>
          <p:cNvPr id="9219" name="Platshållare för innehåll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3" b="1237"/>
          <a:stretch>
            <a:fillRect/>
          </a:stretch>
        </p:blipFill>
        <p:spPr>
          <a:xfrm>
            <a:off x="1581150" y="1412875"/>
            <a:ext cx="9804400" cy="4679950"/>
          </a:xfrm>
        </p:spPr>
      </p:pic>
      <p:sp>
        <p:nvSpPr>
          <p:cNvPr id="9220" name="textruta 4"/>
          <p:cNvSpPr txBox="1">
            <a:spLocks noChangeArrowheads="1"/>
          </p:cNvSpPr>
          <p:nvPr/>
        </p:nvSpPr>
        <p:spPr bwMode="auto">
          <a:xfrm>
            <a:off x="9191625" y="2714625"/>
            <a:ext cx="1657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400">
                <a:solidFill>
                  <a:schemeClr val="tx1"/>
                </a:solidFill>
                <a:latin typeface="TradeGothic" pitchFamily="2" charset="0"/>
              </a:rPr>
              <a:t>Moyenne OCDE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8856662" cy="935038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Les arguments pour l’égalité sont solides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71588" y="1773238"/>
            <a:ext cx="9217025" cy="4475162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L’égalité profite à la croissance économique.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L’inégalité implique souvent du gaspillage de ressources.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L’égalité profite à la mobilité sociale.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L’égalité profite à la confiance générale dans une société.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1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9577387" cy="935038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La mobilité sociale en fonction de l’inégalité générale de la société: le rôle clef de l’éducation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271464" y="1412776"/>
          <a:ext cx="9361040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0647362" y="5727700"/>
            <a:ext cx="11372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dirty="0">
                <a:latin typeface="+mn-lt"/>
              </a:rPr>
              <a:t>Index d’inégalité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925638" y="5475288"/>
            <a:ext cx="14398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latin typeface="+mn-lt"/>
              </a:rPr>
              <a:t>Pays nordiques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664200" y="5518150"/>
            <a:ext cx="863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latin typeface="+mn-lt"/>
              </a:rPr>
              <a:t>France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47625" y="1484313"/>
            <a:ext cx="1223963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latin typeface="+mn-lt"/>
              </a:rPr>
              <a:t>Probabilité de formation tertiaire de l’enfant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8856662" cy="647700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Les bienfaits de l’éducation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71588" y="1125538"/>
            <a:ext cx="9217025" cy="51228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12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L’aptitude à lire, à écrire et à calculer développent aussi la pensée critique et la capacité sociale.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Autres retombées individuelles: meilleure santé, confiance en soi, revenu élevé, formation réussie d’une famille, vie plus riche et bien-être général.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Valeur de marché de l’éducation : dans les pays développés, le capital humain (formé essentiellement par l’éducation) vaut 4-5 fois plus que le capital physique.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Valeur des biens collectifs : démocratie fonctionnante, société civile développée, confiance générale renforcée, taux de délinquance réduit, niveau de corruption réduit.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Estimation de la valeur de l’éducation : valeur privée sur le marché ~25%, valeur privée hors marché ~25%, valeur des biens collectifs ~50%.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1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1271588" y="333375"/>
            <a:ext cx="9864725" cy="647700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fr-FR" altLang="sv-SE" sz="3200" dirty="0">
                <a:solidFill>
                  <a:srgbClr val="9E2F37"/>
                </a:solidFill>
                <a:latin typeface="Bookman Old Style" pitchFamily="18" charset="0"/>
              </a:rPr>
              <a:t>Les « réformes » du système d’éducation suédois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71588" y="1341438"/>
            <a:ext cx="9217025" cy="4906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120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Municipalisation : transfert de la responsabilité pour l’école primaire et secondaire de l’état aux communes (~1990).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Privatisation et marchandisation du système scolaire : le droit de fonder une école indépendante (« </a:t>
            </a:r>
            <a:r>
              <a:rPr lang="fr-FR" sz="20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fristående</a:t>
            </a: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skola</a:t>
            </a: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 »), chèques scolaires (« vouchers ») et libre choix de l’école par l’élève ou ses parents (1992-).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Transformation pédagogique : de l’enseignement classique à la pédagogie « constructiviste » (successivement depuis les années 80).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Charge accrue pour le système éducatif : forte immigration (2005-15), surtout dans les petites communes, faibles en ressources.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1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lementä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3" ma:contentTypeDescription="Crée un document." ma:contentTypeScope="" ma:versionID="91014088a579cc26c0110913aad0ce8a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41ebf7365258ef4b8b181ce2bb71b0c4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92EB7E-AB19-4E3B-9300-663CDCAA0A6C}"/>
</file>

<file path=customXml/itemProps2.xml><?xml version="1.0" encoding="utf-8"?>
<ds:datastoreItem xmlns:ds="http://schemas.openxmlformats.org/officeDocument/2006/customXml" ds:itemID="{17F65DB6-2044-4801-9161-05F58E7A717A}"/>
</file>

<file path=customXml/itemProps3.xml><?xml version="1.0" encoding="utf-8"?>
<ds:datastoreItem xmlns:ds="http://schemas.openxmlformats.org/officeDocument/2006/customXml" ds:itemID="{5136802F-80B7-469C-B8A1-868DC67CE2B9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1457</TotalTime>
  <Words>1178</Words>
  <Application>Microsoft Office PowerPoint</Application>
  <PresentationFormat>Bredbild</PresentationFormat>
  <Paragraphs>96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3" baseType="lpstr">
      <vt:lpstr>Arial</vt:lpstr>
      <vt:lpstr>Palatino Linotype</vt:lpstr>
      <vt:lpstr>Bookman Old Style</vt:lpstr>
      <vt:lpstr>Century Gothic</vt:lpstr>
      <vt:lpstr>TradeGothic</vt:lpstr>
      <vt:lpstr>Courier New</vt:lpstr>
      <vt:lpstr>Times New Roman</vt:lpstr>
      <vt:lpstr>Executive</vt:lpstr>
      <vt:lpstr>Le modèle nordique sous pression – le rôle de l’éducation</vt:lpstr>
      <vt:lpstr>Le modèle nordique – image traditionnelle et situation actuelle</vt:lpstr>
      <vt:lpstr>L’inégalité – pourquoi est-elle croissante?</vt:lpstr>
      <vt:lpstr>Les arguments traditionnels pour justifier l’inégalité ne sont pas valables</vt:lpstr>
      <vt:lpstr>Niveau de formation des 25-64 ans (2020), en pourcentage</vt:lpstr>
      <vt:lpstr>Les arguments pour l’égalité sont solides</vt:lpstr>
      <vt:lpstr>La mobilité sociale en fonction de l’inégalité générale de la société: le rôle clef de l’éducation</vt:lpstr>
      <vt:lpstr>Les bienfaits de l’éducation</vt:lpstr>
      <vt:lpstr>Les « réformes » du système d’éducation suédois</vt:lpstr>
      <vt:lpstr>Le rôle de l’État dans le système d’éducation</vt:lpstr>
      <vt:lpstr>Les erreurs principales de la municipalisation</vt:lpstr>
      <vt:lpstr>Les erreurs principales liées au droit de fonder une écoles privée et aux chèques scolaires </vt:lpstr>
      <vt:lpstr>Les erreurs principales de la réorientation pédagogique </vt:lpstr>
      <vt:lpstr>Les problèmes principaux de l’immigration</vt:lpstr>
      <vt:lpstr>Conclusions succinctes</vt:lpstr>
    </vt:vector>
  </TitlesOfParts>
  <Company>Regeringskansliet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Charrlotte Korfitsen</dc:creator>
  <cp:lastModifiedBy>Per Molander</cp:lastModifiedBy>
  <cp:revision>443</cp:revision>
  <cp:lastPrinted>2017-03-23T09:37:10Z</cp:lastPrinted>
  <dcterms:created xsi:type="dcterms:W3CDTF">1997-12-16T20:59:46Z</dcterms:created>
  <dcterms:modified xsi:type="dcterms:W3CDTF">2022-05-05T07:26:34Z</dcterms:modified>
  <cp:category>Utredning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6;637;0;0</vt:lpwstr>
  </property>
  <property fmtid="{D5CDD505-2E9C-101B-9397-08002B2CF9AE}" pid="3" name="SprakID">
    <vt:i4>0</vt:i4>
  </property>
  <property fmtid="{D5CDD505-2E9C-101B-9397-08002B2CF9AE}" pid="4" name="DokID">
    <vt:i4>88</vt:i4>
  </property>
  <property fmtid="{D5CDD505-2E9C-101B-9397-08002B2CF9AE}" pid="5" name="ContentTypeId">
    <vt:lpwstr>0x010100C99A5812EC654640AAF0FBDB42E081DB</vt:lpwstr>
  </property>
</Properties>
</file>