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704" r:id="rId6"/>
  </p:sldMasterIdLst>
  <p:notesMasterIdLst>
    <p:notesMasterId r:id="rId57"/>
  </p:notesMasterIdLst>
  <p:sldIdLst>
    <p:sldId id="256" r:id="rId7"/>
    <p:sldId id="654" r:id="rId8"/>
    <p:sldId id="648" r:id="rId9"/>
    <p:sldId id="651" r:id="rId10"/>
    <p:sldId id="267" r:id="rId11"/>
    <p:sldId id="609" r:id="rId12"/>
    <p:sldId id="608" r:id="rId13"/>
    <p:sldId id="620" r:id="rId14"/>
    <p:sldId id="655" r:id="rId15"/>
    <p:sldId id="910" r:id="rId16"/>
    <p:sldId id="912" r:id="rId17"/>
    <p:sldId id="913" r:id="rId18"/>
    <p:sldId id="914" r:id="rId19"/>
    <p:sldId id="915" r:id="rId20"/>
    <p:sldId id="916" r:id="rId21"/>
    <p:sldId id="418" r:id="rId22"/>
    <p:sldId id="920" r:id="rId23"/>
    <p:sldId id="921" r:id="rId24"/>
    <p:sldId id="922" r:id="rId25"/>
    <p:sldId id="923" r:id="rId26"/>
    <p:sldId id="924" r:id="rId27"/>
    <p:sldId id="909" r:id="rId28"/>
    <p:sldId id="610" r:id="rId29"/>
    <p:sldId id="919" r:id="rId30"/>
    <p:sldId id="424" r:id="rId31"/>
    <p:sldId id="420" r:id="rId32"/>
    <p:sldId id="417" r:id="rId33"/>
    <p:sldId id="381" r:id="rId34"/>
    <p:sldId id="449" r:id="rId35"/>
    <p:sldId id="371" r:id="rId36"/>
    <p:sldId id="896" r:id="rId37"/>
    <p:sldId id="612" r:id="rId38"/>
    <p:sldId id="898" r:id="rId39"/>
    <p:sldId id="613" r:id="rId40"/>
    <p:sldId id="900" r:id="rId41"/>
    <p:sldId id="614" r:id="rId42"/>
    <p:sldId id="902" r:id="rId43"/>
    <p:sldId id="615" r:id="rId44"/>
    <p:sldId id="906" r:id="rId45"/>
    <p:sldId id="904" r:id="rId46"/>
    <p:sldId id="619" r:id="rId47"/>
    <p:sldId id="657" r:id="rId48"/>
    <p:sldId id="894" r:id="rId49"/>
    <p:sldId id="908" r:id="rId50"/>
    <p:sldId id="369" r:id="rId51"/>
    <p:sldId id="386" r:id="rId52"/>
    <p:sldId id="387" r:id="rId53"/>
    <p:sldId id="388" r:id="rId54"/>
    <p:sldId id="423" r:id="rId55"/>
    <p:sldId id="617" r:id="rId56"/>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3FB1D-1D66-4908-B143-898BAB73D853}" v="2" dt="2023-04-21T07:25:49.745"/>
  </p1510:revLst>
</p1510:revInfo>
</file>

<file path=ppt/tableStyles.xml><?xml version="1.0" encoding="utf-8"?>
<a:tblStyleLst xmlns:a="http://schemas.openxmlformats.org/drawingml/2006/main" def="{5C22544A-7EE6-4342-B048-85BDC9FD1C3A}">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varScale="1">
        <p:scale>
          <a:sx n="72" d="100"/>
          <a:sy n="72" d="100"/>
        </p:scale>
        <p:origin x="1488" y="66"/>
      </p:cViewPr>
      <p:guideLst/>
    </p:cSldViewPr>
  </p:slideViewPr>
  <p:outlineViewPr>
    <p:cViewPr>
      <p:scale>
        <a:sx n="33" d="100"/>
        <a:sy n="33" d="100"/>
      </p:scale>
      <p:origin x="0" y="-16997"/>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1A770-09A7-41C3-8650-24F3FAE03E49}"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5BC5DDA5-6BDE-42B9-AE06-6E3E7065A041}">
      <dgm:prSet phldrT="[Texte]" custT="1"/>
      <dgm:spPr/>
      <dgm:t>
        <a:bodyPr/>
        <a:lstStyle/>
        <a:p>
          <a:pPr algn="ctr"/>
          <a:r>
            <a:rPr lang="fr-FR" sz="1200" b="1" dirty="0">
              <a:solidFill>
                <a:srgbClr val="002060"/>
              </a:solidFill>
              <a:latin typeface="Roboto" pitchFamily="2" charset="0"/>
              <a:ea typeface="Roboto" pitchFamily="2" charset="0"/>
            </a:rPr>
            <a:t>1991 </a:t>
          </a:r>
          <a:r>
            <a:rPr lang="fr-FR" sz="1200" dirty="0">
              <a:latin typeface="Roboto" pitchFamily="2" charset="0"/>
              <a:ea typeface="Roboto" pitchFamily="2" charset="0"/>
            </a:rPr>
            <a:t>séparation infrastructure / services</a:t>
          </a:r>
        </a:p>
      </dgm:t>
    </dgm:pt>
    <dgm:pt modelId="{AA937A6D-B7E3-4BEB-9D17-E89E586C4889}" type="parTrans" cxnId="{1B1EAB2C-99A4-431F-BC31-25ED1E2A102A}">
      <dgm:prSet/>
      <dgm:spPr/>
      <dgm:t>
        <a:bodyPr/>
        <a:lstStyle/>
        <a:p>
          <a:endParaRPr lang="fr-FR"/>
        </a:p>
      </dgm:t>
    </dgm:pt>
    <dgm:pt modelId="{CB3E3430-DC2B-458B-A113-1E71D51F32FC}" type="sibTrans" cxnId="{1B1EAB2C-99A4-431F-BC31-25ED1E2A102A}">
      <dgm:prSet/>
      <dgm:spPr/>
      <dgm:t>
        <a:bodyPr/>
        <a:lstStyle/>
        <a:p>
          <a:endParaRPr lang="fr-FR"/>
        </a:p>
      </dgm:t>
    </dgm:pt>
    <dgm:pt modelId="{BE9CE070-3786-4028-B482-1256F5EA9767}">
      <dgm:prSet phldrT="[Texte]" custT="1"/>
      <dgm:spPr/>
      <dgm:t>
        <a:bodyPr/>
        <a:lstStyle/>
        <a:p>
          <a:pPr algn="ctr"/>
          <a:r>
            <a:rPr lang="fr-FR" sz="1200" b="1" dirty="0">
              <a:solidFill>
                <a:srgbClr val="002060"/>
              </a:solidFill>
              <a:latin typeface="Roboto" pitchFamily="2" charset="0"/>
              <a:ea typeface="Roboto" pitchFamily="2" charset="0"/>
            </a:rPr>
            <a:t>2007</a:t>
          </a:r>
          <a:br>
            <a:rPr lang="fr-FR" sz="1200" dirty="0">
              <a:latin typeface="Roboto" pitchFamily="2" charset="0"/>
              <a:ea typeface="Roboto" pitchFamily="2" charset="0"/>
            </a:rPr>
          </a:br>
          <a:r>
            <a:rPr lang="fr-FR" sz="1200" dirty="0">
              <a:latin typeface="Roboto" pitchFamily="2" charset="0"/>
              <a:ea typeface="Roboto" pitchFamily="2" charset="0"/>
            </a:rPr>
            <a:t>ouverture du fret national</a:t>
          </a:r>
        </a:p>
      </dgm:t>
    </dgm:pt>
    <dgm:pt modelId="{A3D4F106-68CB-4FDC-B3A8-5FCC8AA24C82}" type="parTrans" cxnId="{51DAE702-D013-4EC7-883E-5884A5D6FF71}">
      <dgm:prSet/>
      <dgm:spPr/>
      <dgm:t>
        <a:bodyPr/>
        <a:lstStyle/>
        <a:p>
          <a:endParaRPr lang="fr-FR"/>
        </a:p>
      </dgm:t>
    </dgm:pt>
    <dgm:pt modelId="{DF2B31FC-4E35-4CD3-B8BA-99A0C63636E7}" type="sibTrans" cxnId="{51DAE702-D013-4EC7-883E-5884A5D6FF71}">
      <dgm:prSet/>
      <dgm:spPr/>
      <dgm:t>
        <a:bodyPr/>
        <a:lstStyle/>
        <a:p>
          <a:endParaRPr lang="fr-FR"/>
        </a:p>
      </dgm:t>
    </dgm:pt>
    <dgm:pt modelId="{E0D87FD3-9E65-4611-96BE-E660B52E84B5}">
      <dgm:prSet phldrT="[Texte]" custT="1"/>
      <dgm:spPr/>
      <dgm:t>
        <a:bodyPr/>
        <a:lstStyle/>
        <a:p>
          <a:pPr algn="ctr"/>
          <a:r>
            <a:rPr lang="fr-FR" sz="1200" b="1" dirty="0">
              <a:solidFill>
                <a:srgbClr val="002060"/>
              </a:solidFill>
              <a:latin typeface="Roboto" pitchFamily="2" charset="0"/>
              <a:ea typeface="Roboto" pitchFamily="2" charset="0"/>
            </a:rPr>
            <a:t>2010 </a:t>
          </a:r>
          <a:br>
            <a:rPr lang="fr-FR" sz="1200" dirty="0">
              <a:latin typeface="Roboto" pitchFamily="2" charset="0"/>
              <a:ea typeface="Roboto" pitchFamily="2" charset="0"/>
            </a:rPr>
          </a:br>
          <a:r>
            <a:rPr lang="fr-FR" sz="1200" dirty="0">
              <a:latin typeface="Roboto" pitchFamily="2" charset="0"/>
              <a:ea typeface="Roboto" pitchFamily="2" charset="0"/>
            </a:rPr>
            <a:t>ouverture du marché du transport international de voyageurs</a:t>
          </a:r>
        </a:p>
      </dgm:t>
    </dgm:pt>
    <dgm:pt modelId="{F41E4AE9-A1A7-4D8C-85B7-53BBDC785942}" type="parTrans" cxnId="{524DB8AB-4C69-4221-906A-7203D41EB333}">
      <dgm:prSet/>
      <dgm:spPr/>
      <dgm:t>
        <a:bodyPr/>
        <a:lstStyle/>
        <a:p>
          <a:endParaRPr lang="fr-FR"/>
        </a:p>
      </dgm:t>
    </dgm:pt>
    <dgm:pt modelId="{CA1BEAC8-DC95-4F5C-9B7C-A310BEDDAF9E}" type="sibTrans" cxnId="{524DB8AB-4C69-4221-906A-7203D41EB333}">
      <dgm:prSet/>
      <dgm:spPr/>
      <dgm:t>
        <a:bodyPr/>
        <a:lstStyle/>
        <a:p>
          <a:endParaRPr lang="fr-FR"/>
        </a:p>
      </dgm:t>
    </dgm:pt>
    <dgm:pt modelId="{539C992D-CED5-4180-A0D2-2AD1A1FA94AC}">
      <dgm:prSet phldrT="[Texte]" custT="1"/>
      <dgm:spPr/>
      <dgm:t>
        <a:bodyPr/>
        <a:lstStyle/>
        <a:p>
          <a:pPr algn="ctr"/>
          <a:r>
            <a:rPr lang="fr-FR" sz="1200" b="1" dirty="0">
              <a:solidFill>
                <a:srgbClr val="002060"/>
              </a:solidFill>
              <a:latin typeface="Roboto" pitchFamily="2" charset="0"/>
              <a:ea typeface="Roboto" pitchFamily="2" charset="0"/>
            </a:rPr>
            <a:t>2001</a:t>
          </a:r>
          <a:r>
            <a:rPr lang="fr-FR" sz="1200" dirty="0">
              <a:latin typeface="Roboto" pitchFamily="2" charset="0"/>
              <a:ea typeface="Roboto" pitchFamily="2" charset="0"/>
            </a:rPr>
            <a:t> </a:t>
          </a:r>
          <a:br>
            <a:rPr lang="fr-FR" sz="1200" dirty="0">
              <a:latin typeface="Roboto" pitchFamily="2" charset="0"/>
              <a:ea typeface="Roboto" pitchFamily="2" charset="0"/>
            </a:rPr>
          </a:br>
          <a:r>
            <a:rPr lang="fr-FR" sz="1200" dirty="0">
              <a:latin typeface="Roboto" pitchFamily="2" charset="0"/>
              <a:ea typeface="Roboto" pitchFamily="2" charset="0"/>
            </a:rPr>
            <a:t>création organismes de contrôle indépendants</a:t>
          </a:r>
        </a:p>
      </dgm:t>
    </dgm:pt>
    <dgm:pt modelId="{EEA22DBA-35DE-4F95-8383-0AC02D359995}" type="parTrans" cxnId="{400C1776-433D-4F32-AF98-DAF08F41E687}">
      <dgm:prSet/>
      <dgm:spPr/>
      <dgm:t>
        <a:bodyPr/>
        <a:lstStyle/>
        <a:p>
          <a:endParaRPr lang="fr-FR"/>
        </a:p>
      </dgm:t>
    </dgm:pt>
    <dgm:pt modelId="{423DCD3B-A925-4A3F-BA53-B12864F1F01D}" type="sibTrans" cxnId="{400C1776-433D-4F32-AF98-DAF08F41E687}">
      <dgm:prSet/>
      <dgm:spPr/>
      <dgm:t>
        <a:bodyPr/>
        <a:lstStyle/>
        <a:p>
          <a:endParaRPr lang="fr-FR"/>
        </a:p>
      </dgm:t>
    </dgm:pt>
    <dgm:pt modelId="{20C1A958-E264-403D-981C-5D43F1FA9793}">
      <dgm:prSet phldrT="[Texte]" custT="1"/>
      <dgm:spPr/>
      <dgm:t>
        <a:bodyPr/>
        <a:lstStyle/>
        <a:p>
          <a:pPr algn="ctr"/>
          <a:r>
            <a:rPr lang="fr-FR" sz="1200" b="1" dirty="0">
              <a:solidFill>
                <a:srgbClr val="002060"/>
              </a:solidFill>
              <a:latin typeface="Roboto" pitchFamily="2" charset="0"/>
              <a:ea typeface="Roboto" pitchFamily="2" charset="0"/>
            </a:rPr>
            <a:t>2006 </a:t>
          </a:r>
          <a:br>
            <a:rPr lang="fr-FR" sz="1200" dirty="0">
              <a:latin typeface="Roboto" pitchFamily="2" charset="0"/>
              <a:ea typeface="Roboto" pitchFamily="2" charset="0"/>
            </a:rPr>
          </a:br>
          <a:r>
            <a:rPr lang="fr-FR" sz="1200" dirty="0">
              <a:latin typeface="Roboto" pitchFamily="2" charset="0"/>
              <a:ea typeface="Roboto" pitchFamily="2" charset="0"/>
            </a:rPr>
            <a:t>ouverture du fret international</a:t>
          </a:r>
        </a:p>
      </dgm:t>
    </dgm:pt>
    <dgm:pt modelId="{6A3EED2A-33C7-4B8A-A37B-79A2319503AF}" type="parTrans" cxnId="{8281DBE7-903A-481F-B378-E49E6BEE683A}">
      <dgm:prSet/>
      <dgm:spPr/>
      <dgm:t>
        <a:bodyPr/>
        <a:lstStyle/>
        <a:p>
          <a:endParaRPr lang="fr-FR"/>
        </a:p>
      </dgm:t>
    </dgm:pt>
    <dgm:pt modelId="{C7D491FC-3BFD-4B64-85C5-FD106139AA81}" type="sibTrans" cxnId="{8281DBE7-903A-481F-B378-E49E6BEE683A}">
      <dgm:prSet/>
      <dgm:spPr/>
      <dgm:t>
        <a:bodyPr/>
        <a:lstStyle/>
        <a:p>
          <a:endParaRPr lang="fr-FR"/>
        </a:p>
      </dgm:t>
    </dgm:pt>
    <dgm:pt modelId="{C79F151D-6B64-48E1-9E26-74EAE14850D2}">
      <dgm:prSet phldrT="[Texte]"/>
      <dgm:spPr/>
      <dgm:t>
        <a:bodyPr/>
        <a:lstStyle/>
        <a:p>
          <a:endParaRPr lang="fr-FR" dirty="0">
            <a:latin typeface="Roboto" pitchFamily="2" charset="0"/>
            <a:ea typeface="Roboto" pitchFamily="2" charset="0"/>
          </a:endParaRPr>
        </a:p>
      </dgm:t>
    </dgm:pt>
    <dgm:pt modelId="{14C00BB5-68FE-4FD8-953C-0D9B2828D1A3}" type="parTrans" cxnId="{3FC2898A-E175-4FFA-BEE6-680C031FEE36}">
      <dgm:prSet/>
      <dgm:spPr/>
      <dgm:t>
        <a:bodyPr/>
        <a:lstStyle/>
        <a:p>
          <a:endParaRPr lang="fr-FR"/>
        </a:p>
      </dgm:t>
    </dgm:pt>
    <dgm:pt modelId="{7C11D833-862A-452A-9117-22A87D18772F}" type="sibTrans" cxnId="{3FC2898A-E175-4FFA-BEE6-680C031FEE36}">
      <dgm:prSet/>
      <dgm:spPr/>
      <dgm:t>
        <a:bodyPr/>
        <a:lstStyle/>
        <a:p>
          <a:endParaRPr lang="fr-FR"/>
        </a:p>
      </dgm:t>
    </dgm:pt>
    <dgm:pt modelId="{A3EE7A4B-608F-420D-96E7-CE8432941B7D}">
      <dgm:prSet phldrT="[Texte]"/>
      <dgm:spPr/>
      <dgm:t>
        <a:bodyPr/>
        <a:lstStyle/>
        <a:p>
          <a:endParaRPr lang="fr-FR" dirty="0">
            <a:latin typeface="Roboto" pitchFamily="2" charset="0"/>
            <a:ea typeface="Roboto" pitchFamily="2" charset="0"/>
          </a:endParaRPr>
        </a:p>
      </dgm:t>
    </dgm:pt>
    <dgm:pt modelId="{10AA5346-B5E4-4644-9CB1-F7B73916FBA2}" type="parTrans" cxnId="{C10A2E8C-4FDC-4122-AB96-2D903169B961}">
      <dgm:prSet/>
      <dgm:spPr/>
      <dgm:t>
        <a:bodyPr/>
        <a:lstStyle/>
        <a:p>
          <a:endParaRPr lang="fr-FR"/>
        </a:p>
      </dgm:t>
    </dgm:pt>
    <dgm:pt modelId="{7903DC09-23D0-4491-A254-4234945AE8E7}" type="sibTrans" cxnId="{C10A2E8C-4FDC-4122-AB96-2D903169B961}">
      <dgm:prSet/>
      <dgm:spPr/>
      <dgm:t>
        <a:bodyPr/>
        <a:lstStyle/>
        <a:p>
          <a:endParaRPr lang="fr-FR"/>
        </a:p>
      </dgm:t>
    </dgm:pt>
    <dgm:pt modelId="{2385E85D-0355-44C5-B525-CD061BC69645}">
      <dgm:prSet phldrT="[Texte]" custScaleY="76091" custLinFactX="-53290" custLinFactNeighborX="-100000" custLinFactNeighborY="19982"/>
      <dgm:spPr/>
      <dgm:t>
        <a:bodyPr/>
        <a:lstStyle/>
        <a:p>
          <a:endParaRPr lang="fr-FR" dirty="0">
            <a:latin typeface="Roboto" pitchFamily="2" charset="0"/>
            <a:ea typeface="Roboto" pitchFamily="2" charset="0"/>
          </a:endParaRPr>
        </a:p>
      </dgm:t>
    </dgm:pt>
    <dgm:pt modelId="{4E99FB19-E0C8-41B3-A157-09FD5C005BA4}" type="parTrans" cxnId="{D6075A37-638B-4272-B6BD-1616BFE2FA48}">
      <dgm:prSet/>
      <dgm:spPr/>
      <dgm:t>
        <a:bodyPr/>
        <a:lstStyle/>
        <a:p>
          <a:endParaRPr lang="fr-FR"/>
        </a:p>
      </dgm:t>
    </dgm:pt>
    <dgm:pt modelId="{3D5D2C9A-5D6B-4A5F-8B93-71FD16EE4B92}" type="sibTrans" cxnId="{D6075A37-638B-4272-B6BD-1616BFE2FA48}">
      <dgm:prSet/>
      <dgm:spPr/>
      <dgm:t>
        <a:bodyPr/>
        <a:lstStyle/>
        <a:p>
          <a:endParaRPr lang="fr-FR"/>
        </a:p>
      </dgm:t>
    </dgm:pt>
    <dgm:pt modelId="{D37A35A0-7B49-4BF0-9E3B-29AB7C054A45}">
      <dgm:prSet phldrT="[Texte]" custScaleY="76091" custLinFactX="-53290" custLinFactNeighborX="-100000" custLinFactNeighborY="19982"/>
      <dgm:spPr/>
      <dgm:t>
        <a:bodyPr/>
        <a:lstStyle/>
        <a:p>
          <a:endParaRPr lang="fr-FR" dirty="0">
            <a:latin typeface="Roboto" pitchFamily="2" charset="0"/>
            <a:ea typeface="Roboto" pitchFamily="2" charset="0"/>
          </a:endParaRPr>
        </a:p>
      </dgm:t>
    </dgm:pt>
    <dgm:pt modelId="{7CD0F64B-8AC6-4371-B5AD-6C9AED062943}" type="parTrans" cxnId="{846DC23A-E72C-4EA0-8467-B20528DEB0ED}">
      <dgm:prSet/>
      <dgm:spPr/>
      <dgm:t>
        <a:bodyPr/>
        <a:lstStyle/>
        <a:p>
          <a:endParaRPr lang="fr-FR"/>
        </a:p>
      </dgm:t>
    </dgm:pt>
    <dgm:pt modelId="{4355000A-C35D-408C-A931-15D31B81CD74}" type="sibTrans" cxnId="{846DC23A-E72C-4EA0-8467-B20528DEB0ED}">
      <dgm:prSet/>
      <dgm:spPr/>
      <dgm:t>
        <a:bodyPr/>
        <a:lstStyle/>
        <a:p>
          <a:endParaRPr lang="fr-FR"/>
        </a:p>
      </dgm:t>
    </dgm:pt>
    <dgm:pt modelId="{DC3BA575-1B42-4EF4-A2AB-065D26A60726}">
      <dgm:prSet phldrT="[Texte]" custScaleY="90010" custLinFactX="-52523" custLinFactNeighborX="-100000" custLinFactNeighborY="-8991"/>
      <dgm:spPr/>
      <dgm:t>
        <a:bodyPr/>
        <a:lstStyle/>
        <a:p>
          <a:endParaRPr lang="fr-FR" dirty="0">
            <a:latin typeface="Roboto" pitchFamily="2" charset="0"/>
            <a:ea typeface="Roboto" pitchFamily="2" charset="0"/>
          </a:endParaRPr>
        </a:p>
      </dgm:t>
    </dgm:pt>
    <dgm:pt modelId="{128D8FF1-DBB5-4D83-9A31-7CC2E3EBE41B}" type="parTrans" cxnId="{FECB7FFA-5AE5-42B8-B1FE-ED1E3D7DC8B3}">
      <dgm:prSet/>
      <dgm:spPr/>
      <dgm:t>
        <a:bodyPr/>
        <a:lstStyle/>
        <a:p>
          <a:endParaRPr lang="fr-FR"/>
        </a:p>
      </dgm:t>
    </dgm:pt>
    <dgm:pt modelId="{FF959D2A-5430-4370-8B34-1F30B9CFA044}" type="sibTrans" cxnId="{FECB7FFA-5AE5-42B8-B1FE-ED1E3D7DC8B3}">
      <dgm:prSet/>
      <dgm:spPr/>
      <dgm:t>
        <a:bodyPr/>
        <a:lstStyle/>
        <a:p>
          <a:endParaRPr lang="fr-FR"/>
        </a:p>
      </dgm:t>
    </dgm:pt>
    <dgm:pt modelId="{1341A27F-08A7-48D1-A045-A44399CBEA0E}">
      <dgm:prSet phldrT="[Texte]" custScaleY="76091" custLinFactX="-53290" custLinFactNeighborX="-100000" custLinFactNeighborY="19982"/>
      <dgm:spPr/>
      <dgm:t>
        <a:bodyPr/>
        <a:lstStyle/>
        <a:p>
          <a:endParaRPr lang="fr-FR" dirty="0">
            <a:latin typeface="Roboto" pitchFamily="2" charset="0"/>
            <a:ea typeface="Roboto" pitchFamily="2" charset="0"/>
          </a:endParaRPr>
        </a:p>
      </dgm:t>
    </dgm:pt>
    <dgm:pt modelId="{A1F11AA9-C8DD-4710-AE58-F51A76242224}" type="parTrans" cxnId="{B9354D62-3424-4CD0-9E2B-7386472314F1}">
      <dgm:prSet/>
      <dgm:spPr/>
      <dgm:t>
        <a:bodyPr/>
        <a:lstStyle/>
        <a:p>
          <a:endParaRPr lang="fr-FR"/>
        </a:p>
      </dgm:t>
    </dgm:pt>
    <dgm:pt modelId="{84238C0B-54F4-4E04-BD42-61A0C4293ACF}" type="sibTrans" cxnId="{B9354D62-3424-4CD0-9E2B-7386472314F1}">
      <dgm:prSet/>
      <dgm:spPr/>
      <dgm:t>
        <a:bodyPr/>
        <a:lstStyle/>
        <a:p>
          <a:endParaRPr lang="fr-FR"/>
        </a:p>
      </dgm:t>
    </dgm:pt>
    <dgm:pt modelId="{00110A48-2A6A-4C76-9872-461E481E276D}">
      <dgm:prSet phldrT="[Texte]" custScaleY="76091" custLinFactX="-74751" custLinFactNeighborX="-100000" custLinFactNeighborY="14160"/>
      <dgm:spPr/>
      <dgm:t>
        <a:bodyPr/>
        <a:lstStyle/>
        <a:p>
          <a:endParaRPr lang="fr-FR" dirty="0"/>
        </a:p>
      </dgm:t>
    </dgm:pt>
    <dgm:pt modelId="{83EF5132-FFB2-4ED9-B7BD-9B5B4B24E239}" type="parTrans" cxnId="{F32537DF-136D-4357-87CF-DDCF5B6B68E6}">
      <dgm:prSet/>
      <dgm:spPr/>
      <dgm:t>
        <a:bodyPr/>
        <a:lstStyle/>
        <a:p>
          <a:endParaRPr lang="fr-FR"/>
        </a:p>
      </dgm:t>
    </dgm:pt>
    <dgm:pt modelId="{9500E670-5506-4F95-899F-4D31DD95FFBE}" type="sibTrans" cxnId="{F32537DF-136D-4357-87CF-DDCF5B6B68E6}">
      <dgm:prSet/>
      <dgm:spPr/>
      <dgm:t>
        <a:bodyPr/>
        <a:lstStyle/>
        <a:p>
          <a:endParaRPr lang="fr-FR"/>
        </a:p>
      </dgm:t>
    </dgm:pt>
    <dgm:pt modelId="{42225DA6-B03A-486D-AFD7-7E8D4B6DEC7C}">
      <dgm:prSet phldrT="[Texte]" custScaleY="76091" custLinFactX="-74751" custLinFactNeighborX="-100000" custLinFactNeighborY="14160"/>
      <dgm:spPr/>
      <dgm:t>
        <a:bodyPr/>
        <a:lstStyle/>
        <a:p>
          <a:endParaRPr lang="fr-FR" dirty="0">
            <a:latin typeface="Roboto" pitchFamily="2" charset="0"/>
            <a:ea typeface="Roboto" pitchFamily="2" charset="0"/>
          </a:endParaRPr>
        </a:p>
      </dgm:t>
    </dgm:pt>
    <dgm:pt modelId="{4E831ACD-34A0-43C4-8325-4CB7574ECB05}" type="parTrans" cxnId="{4D1CEA11-7A1B-42DB-8102-EB67E501E7A9}">
      <dgm:prSet/>
      <dgm:spPr/>
      <dgm:t>
        <a:bodyPr/>
        <a:lstStyle/>
        <a:p>
          <a:endParaRPr lang="fr-FR"/>
        </a:p>
      </dgm:t>
    </dgm:pt>
    <dgm:pt modelId="{67DEF843-393A-451F-A50A-21857C77745D}" type="sibTrans" cxnId="{4D1CEA11-7A1B-42DB-8102-EB67E501E7A9}">
      <dgm:prSet/>
      <dgm:spPr/>
      <dgm:t>
        <a:bodyPr/>
        <a:lstStyle/>
        <a:p>
          <a:endParaRPr lang="fr-FR"/>
        </a:p>
      </dgm:t>
    </dgm:pt>
    <dgm:pt modelId="{1652D55E-D1B3-47E9-ABF2-4C01C0E6CA3A}" type="pres">
      <dgm:prSet presAssocID="{2681A770-09A7-41C3-8650-24F3FAE03E49}" presName="arrowDiagram" presStyleCnt="0">
        <dgm:presLayoutVars>
          <dgm:chMax val="5"/>
          <dgm:dir/>
          <dgm:resizeHandles val="exact"/>
        </dgm:presLayoutVars>
      </dgm:prSet>
      <dgm:spPr/>
    </dgm:pt>
    <dgm:pt modelId="{6FB6A122-1D0C-4681-8E8C-9D8C28E74FAB}" type="pres">
      <dgm:prSet presAssocID="{2681A770-09A7-41C3-8650-24F3FAE03E49}" presName="arrow" presStyleLbl="bgShp" presStyleIdx="0" presStyleCnt="1" custScaleX="124565" custLinFactNeighborX="0" custLinFactNeighborY="1393"/>
      <dgm:spPr/>
    </dgm:pt>
    <dgm:pt modelId="{7FD57805-7D1A-4B62-AEE5-68B390F1B049}" type="pres">
      <dgm:prSet presAssocID="{2681A770-09A7-41C3-8650-24F3FAE03E49}" presName="arrowDiagram5" presStyleCnt="0"/>
      <dgm:spPr/>
    </dgm:pt>
    <dgm:pt modelId="{82C2C0FC-24C9-438B-B0A6-A35DE44FDE0A}" type="pres">
      <dgm:prSet presAssocID="{5BC5DDA5-6BDE-42B9-AE06-6E3E7065A041}" presName="bullet5a" presStyleLbl="node1" presStyleIdx="0" presStyleCnt="5" custLinFactX="-279133" custLinFactY="59613" custLinFactNeighborX="-300000" custLinFactNeighborY="100000"/>
      <dgm:spPr/>
    </dgm:pt>
    <dgm:pt modelId="{279167E2-ACDF-469E-BA1E-ED9FB9B1E021}" type="pres">
      <dgm:prSet presAssocID="{5BC5DDA5-6BDE-42B9-AE06-6E3E7065A041}" presName="textBox5a" presStyleLbl="revTx" presStyleIdx="0" presStyleCnt="5" custScaleX="168147" custScaleY="60234" custLinFactX="-100000" custLinFactNeighborX="-100189" custLinFactNeighborY="-57357">
        <dgm:presLayoutVars>
          <dgm:bulletEnabled val="1"/>
        </dgm:presLayoutVars>
      </dgm:prSet>
      <dgm:spPr/>
    </dgm:pt>
    <dgm:pt modelId="{4769E646-F1FD-46F2-9A5D-50EC62D9CABD}" type="pres">
      <dgm:prSet presAssocID="{539C992D-CED5-4180-A0D2-2AD1A1FA94AC}" presName="bullet5b" presStyleLbl="node1" presStyleIdx="1" presStyleCnt="5" custLinFactX="-164462" custLinFactY="61597" custLinFactNeighborX="-200000" custLinFactNeighborY="100000"/>
      <dgm:spPr/>
    </dgm:pt>
    <dgm:pt modelId="{9F8DFB27-6366-42F7-BFEB-3451003EC9B3}" type="pres">
      <dgm:prSet presAssocID="{539C992D-CED5-4180-A0D2-2AD1A1FA94AC}" presName="textBox5b" presStyleLbl="revTx" presStyleIdx="1" presStyleCnt="5" custScaleX="143155" custScaleY="118474" custLinFactX="-34024" custLinFactNeighborX="-100000" custLinFactNeighborY="-32929">
        <dgm:presLayoutVars>
          <dgm:bulletEnabled val="1"/>
        </dgm:presLayoutVars>
      </dgm:prSet>
      <dgm:spPr/>
    </dgm:pt>
    <dgm:pt modelId="{5FDE4618-E79A-4DC1-9FDE-5534ECC34070}" type="pres">
      <dgm:prSet presAssocID="{20C1A958-E264-403D-981C-5D43F1FA9793}" presName="bullet5c" presStyleLbl="node1" presStyleIdx="2" presStyleCnt="5" custLinFactX="-100000" custLinFactY="42304" custLinFactNeighborX="-181752" custLinFactNeighborY="100000"/>
      <dgm:spPr/>
    </dgm:pt>
    <dgm:pt modelId="{D719FC62-D58E-469D-8BED-1B3657BE3158}" type="pres">
      <dgm:prSet presAssocID="{20C1A958-E264-403D-981C-5D43F1FA9793}" presName="textBox5c" presStyleLbl="revTx" presStyleIdx="2" presStyleCnt="5" custScaleX="119828" custScaleY="34391" custLinFactX="-16950" custLinFactNeighborX="-100000" custLinFactNeighborY="1483">
        <dgm:presLayoutVars>
          <dgm:bulletEnabled val="1"/>
        </dgm:presLayoutVars>
      </dgm:prSet>
      <dgm:spPr/>
    </dgm:pt>
    <dgm:pt modelId="{37AB2D81-1463-4969-B934-09958EC1027F}" type="pres">
      <dgm:prSet presAssocID="{BE9CE070-3786-4028-B482-1256F5EA9767}" presName="bullet5d" presStyleLbl="node1" presStyleIdx="3" presStyleCnt="5" custLinFactX="-118470" custLinFactY="15221" custLinFactNeighborX="-200000" custLinFactNeighborY="100000"/>
      <dgm:spPr/>
    </dgm:pt>
    <dgm:pt modelId="{3685061C-85F6-42F2-A0DC-E719C5CF043D}" type="pres">
      <dgm:prSet presAssocID="{BE9CE070-3786-4028-B482-1256F5EA9767}" presName="textBox5d" presStyleLbl="revTx" presStyleIdx="3" presStyleCnt="5" custScaleY="27280" custLinFactX="-64101" custLinFactNeighborX="-100000" custLinFactNeighborY="-53649">
        <dgm:presLayoutVars>
          <dgm:bulletEnabled val="1"/>
        </dgm:presLayoutVars>
      </dgm:prSet>
      <dgm:spPr/>
    </dgm:pt>
    <dgm:pt modelId="{84297D94-50F3-4EEB-9FD6-E3DDCC9A0BF8}" type="pres">
      <dgm:prSet presAssocID="{E0D87FD3-9E65-4611-96BE-E660B52E84B5}" presName="bullet5e" presStyleLbl="node1" presStyleIdx="4" presStyleCnt="5" custLinFactX="-111493" custLinFactNeighborX="-200000" custLinFactNeighborY="66905"/>
      <dgm:spPr/>
    </dgm:pt>
    <dgm:pt modelId="{13753D2B-7AD2-49D8-9BA5-A4258A51471D}" type="pres">
      <dgm:prSet presAssocID="{E0D87FD3-9E65-4611-96BE-E660B52E84B5}" presName="textBox5e" presStyleLbl="revTx" presStyleIdx="4" presStyleCnt="5" custScaleX="103023" custScaleY="73558" custLinFactX="-68641" custLinFactNeighborX="-100000" custLinFactNeighborY="9906">
        <dgm:presLayoutVars>
          <dgm:bulletEnabled val="1"/>
        </dgm:presLayoutVars>
      </dgm:prSet>
      <dgm:spPr/>
    </dgm:pt>
  </dgm:ptLst>
  <dgm:cxnLst>
    <dgm:cxn modelId="{51DAE702-D013-4EC7-883E-5884A5D6FF71}" srcId="{2681A770-09A7-41C3-8650-24F3FAE03E49}" destId="{BE9CE070-3786-4028-B482-1256F5EA9767}" srcOrd="3" destOrd="0" parTransId="{A3D4F106-68CB-4FDC-B3A8-5FCC8AA24C82}" sibTransId="{DF2B31FC-4E35-4CD3-B8BA-99A0C63636E7}"/>
    <dgm:cxn modelId="{4D1CEA11-7A1B-42DB-8102-EB67E501E7A9}" srcId="{2681A770-09A7-41C3-8650-24F3FAE03E49}" destId="{42225DA6-B03A-486D-AFD7-7E8D4B6DEC7C}" srcOrd="5" destOrd="0" parTransId="{4E831ACD-34A0-43C4-8325-4CB7574ECB05}" sibTransId="{67DEF843-393A-451F-A50A-21857C77745D}"/>
    <dgm:cxn modelId="{3F943C2A-2503-47D8-9770-F2AFE4923FA2}" type="presOf" srcId="{BE9CE070-3786-4028-B482-1256F5EA9767}" destId="{3685061C-85F6-42F2-A0DC-E719C5CF043D}" srcOrd="0" destOrd="0" presId="urn:microsoft.com/office/officeart/2005/8/layout/arrow2"/>
    <dgm:cxn modelId="{1B1EAB2C-99A4-431F-BC31-25ED1E2A102A}" srcId="{2681A770-09A7-41C3-8650-24F3FAE03E49}" destId="{5BC5DDA5-6BDE-42B9-AE06-6E3E7065A041}" srcOrd="0" destOrd="0" parTransId="{AA937A6D-B7E3-4BEB-9D17-E89E586C4889}" sibTransId="{CB3E3430-DC2B-458B-A113-1E71D51F32FC}"/>
    <dgm:cxn modelId="{5F50CD33-C39F-408B-A27E-A01CEB92150F}" type="presOf" srcId="{539C992D-CED5-4180-A0D2-2AD1A1FA94AC}" destId="{9F8DFB27-6366-42F7-BFEB-3451003EC9B3}" srcOrd="0" destOrd="0" presId="urn:microsoft.com/office/officeart/2005/8/layout/arrow2"/>
    <dgm:cxn modelId="{8CFDEA33-B742-42F1-A0DA-3CE40E66DADE}" type="presOf" srcId="{E0D87FD3-9E65-4611-96BE-E660B52E84B5}" destId="{13753D2B-7AD2-49D8-9BA5-A4258A51471D}" srcOrd="0" destOrd="0" presId="urn:microsoft.com/office/officeart/2005/8/layout/arrow2"/>
    <dgm:cxn modelId="{D6075A37-638B-4272-B6BD-1616BFE2FA48}" srcId="{2681A770-09A7-41C3-8650-24F3FAE03E49}" destId="{2385E85D-0355-44C5-B525-CD061BC69645}" srcOrd="6" destOrd="0" parTransId="{4E99FB19-E0C8-41B3-A157-09FD5C005BA4}" sibTransId="{3D5D2C9A-5D6B-4A5F-8B93-71FD16EE4B92}"/>
    <dgm:cxn modelId="{846DC23A-E72C-4EA0-8467-B20528DEB0ED}" srcId="{2681A770-09A7-41C3-8650-24F3FAE03E49}" destId="{D37A35A0-7B49-4BF0-9E3B-29AB7C054A45}" srcOrd="9" destOrd="0" parTransId="{7CD0F64B-8AC6-4371-B5AD-6C9AED062943}" sibTransId="{4355000A-C35D-408C-A931-15D31B81CD74}"/>
    <dgm:cxn modelId="{B9354D62-3424-4CD0-9E2B-7386472314F1}" srcId="{2681A770-09A7-41C3-8650-24F3FAE03E49}" destId="{1341A27F-08A7-48D1-A045-A44399CBEA0E}" srcOrd="11" destOrd="0" parTransId="{A1F11AA9-C8DD-4710-AE58-F51A76242224}" sibTransId="{84238C0B-54F4-4E04-BD42-61A0C4293ACF}"/>
    <dgm:cxn modelId="{4B28EB70-70A4-41D2-9B3E-A47CF4DEA593}" type="presOf" srcId="{20C1A958-E264-403D-981C-5D43F1FA9793}" destId="{D719FC62-D58E-469D-8BED-1B3657BE3158}" srcOrd="0" destOrd="0" presId="urn:microsoft.com/office/officeart/2005/8/layout/arrow2"/>
    <dgm:cxn modelId="{400C1776-433D-4F32-AF98-DAF08F41E687}" srcId="{2681A770-09A7-41C3-8650-24F3FAE03E49}" destId="{539C992D-CED5-4180-A0D2-2AD1A1FA94AC}" srcOrd="1" destOrd="0" parTransId="{EEA22DBA-35DE-4F95-8383-0AC02D359995}" sibTransId="{423DCD3B-A925-4A3F-BA53-B12864F1F01D}"/>
    <dgm:cxn modelId="{3FC2898A-E175-4FFA-BEE6-680C031FEE36}" srcId="{2681A770-09A7-41C3-8650-24F3FAE03E49}" destId="{C79F151D-6B64-48E1-9E26-74EAE14850D2}" srcOrd="8" destOrd="0" parTransId="{14C00BB5-68FE-4FD8-953C-0D9B2828D1A3}" sibTransId="{7C11D833-862A-452A-9117-22A87D18772F}"/>
    <dgm:cxn modelId="{C10A2E8C-4FDC-4122-AB96-2D903169B961}" srcId="{2681A770-09A7-41C3-8650-24F3FAE03E49}" destId="{A3EE7A4B-608F-420D-96E7-CE8432941B7D}" srcOrd="7" destOrd="0" parTransId="{10AA5346-B5E4-4644-9CB1-F7B73916FBA2}" sibTransId="{7903DC09-23D0-4491-A254-4234945AE8E7}"/>
    <dgm:cxn modelId="{EBB4FD9B-31C2-4BAE-8190-B7BC09E8A83C}" type="presOf" srcId="{2681A770-09A7-41C3-8650-24F3FAE03E49}" destId="{1652D55E-D1B3-47E9-ABF2-4C01C0E6CA3A}" srcOrd="0" destOrd="0" presId="urn:microsoft.com/office/officeart/2005/8/layout/arrow2"/>
    <dgm:cxn modelId="{524DB8AB-4C69-4221-906A-7203D41EB333}" srcId="{2681A770-09A7-41C3-8650-24F3FAE03E49}" destId="{E0D87FD3-9E65-4611-96BE-E660B52E84B5}" srcOrd="4" destOrd="0" parTransId="{F41E4AE9-A1A7-4D8C-85B7-53BBDC785942}" sibTransId="{CA1BEAC8-DC95-4F5C-9B7C-A310BEDDAF9E}"/>
    <dgm:cxn modelId="{3BA44EAE-F525-47D1-98AC-0455C9719C6A}" type="presOf" srcId="{5BC5DDA5-6BDE-42B9-AE06-6E3E7065A041}" destId="{279167E2-ACDF-469E-BA1E-ED9FB9B1E021}" srcOrd="0" destOrd="0" presId="urn:microsoft.com/office/officeart/2005/8/layout/arrow2"/>
    <dgm:cxn modelId="{F32537DF-136D-4357-87CF-DDCF5B6B68E6}" srcId="{2681A770-09A7-41C3-8650-24F3FAE03E49}" destId="{00110A48-2A6A-4C76-9872-461E481E276D}" srcOrd="12" destOrd="0" parTransId="{83EF5132-FFB2-4ED9-B7BD-9B5B4B24E239}" sibTransId="{9500E670-5506-4F95-899F-4D31DD95FFBE}"/>
    <dgm:cxn modelId="{8281DBE7-903A-481F-B378-E49E6BEE683A}" srcId="{2681A770-09A7-41C3-8650-24F3FAE03E49}" destId="{20C1A958-E264-403D-981C-5D43F1FA9793}" srcOrd="2" destOrd="0" parTransId="{6A3EED2A-33C7-4B8A-A37B-79A2319503AF}" sibTransId="{C7D491FC-3BFD-4B64-85C5-FD106139AA81}"/>
    <dgm:cxn modelId="{FECB7FFA-5AE5-42B8-B1FE-ED1E3D7DC8B3}" srcId="{2681A770-09A7-41C3-8650-24F3FAE03E49}" destId="{DC3BA575-1B42-4EF4-A2AB-065D26A60726}" srcOrd="10" destOrd="0" parTransId="{128D8FF1-DBB5-4D83-9A31-7CC2E3EBE41B}" sibTransId="{FF959D2A-5430-4370-8B34-1F30B9CFA044}"/>
    <dgm:cxn modelId="{7DAB8388-633E-495A-BC27-34FEF031E9C6}" type="presParOf" srcId="{1652D55E-D1B3-47E9-ABF2-4C01C0E6CA3A}" destId="{6FB6A122-1D0C-4681-8E8C-9D8C28E74FAB}" srcOrd="0" destOrd="0" presId="urn:microsoft.com/office/officeart/2005/8/layout/arrow2"/>
    <dgm:cxn modelId="{DCF0EAE4-AC4B-4D4D-8BCD-F1DBDE9DF5CE}" type="presParOf" srcId="{1652D55E-D1B3-47E9-ABF2-4C01C0E6CA3A}" destId="{7FD57805-7D1A-4B62-AEE5-68B390F1B049}" srcOrd="1" destOrd="0" presId="urn:microsoft.com/office/officeart/2005/8/layout/arrow2"/>
    <dgm:cxn modelId="{C8A1EC0E-6580-4FDD-8FE6-27CC8549366B}" type="presParOf" srcId="{7FD57805-7D1A-4B62-AEE5-68B390F1B049}" destId="{82C2C0FC-24C9-438B-B0A6-A35DE44FDE0A}" srcOrd="0" destOrd="0" presId="urn:microsoft.com/office/officeart/2005/8/layout/arrow2"/>
    <dgm:cxn modelId="{37376EAD-2285-40A6-9F47-A19FAC5579EC}" type="presParOf" srcId="{7FD57805-7D1A-4B62-AEE5-68B390F1B049}" destId="{279167E2-ACDF-469E-BA1E-ED9FB9B1E021}" srcOrd="1" destOrd="0" presId="urn:microsoft.com/office/officeart/2005/8/layout/arrow2"/>
    <dgm:cxn modelId="{3A43B64D-D473-4EBA-AE29-B10B6ED9DA5B}" type="presParOf" srcId="{7FD57805-7D1A-4B62-AEE5-68B390F1B049}" destId="{4769E646-F1FD-46F2-9A5D-50EC62D9CABD}" srcOrd="2" destOrd="0" presId="urn:microsoft.com/office/officeart/2005/8/layout/arrow2"/>
    <dgm:cxn modelId="{DF31B302-1554-45C7-B76C-452B0D110191}" type="presParOf" srcId="{7FD57805-7D1A-4B62-AEE5-68B390F1B049}" destId="{9F8DFB27-6366-42F7-BFEB-3451003EC9B3}" srcOrd="3" destOrd="0" presId="urn:microsoft.com/office/officeart/2005/8/layout/arrow2"/>
    <dgm:cxn modelId="{F94D0FE2-BEC0-4536-B6D3-BB94BA6F751B}" type="presParOf" srcId="{7FD57805-7D1A-4B62-AEE5-68B390F1B049}" destId="{5FDE4618-E79A-4DC1-9FDE-5534ECC34070}" srcOrd="4" destOrd="0" presId="urn:microsoft.com/office/officeart/2005/8/layout/arrow2"/>
    <dgm:cxn modelId="{CB4E6EFD-6F67-42E5-BFDB-489BA2A37247}" type="presParOf" srcId="{7FD57805-7D1A-4B62-AEE5-68B390F1B049}" destId="{D719FC62-D58E-469D-8BED-1B3657BE3158}" srcOrd="5" destOrd="0" presId="urn:microsoft.com/office/officeart/2005/8/layout/arrow2"/>
    <dgm:cxn modelId="{CC8DFF2A-7490-49D3-AAE7-7085FC3F0375}" type="presParOf" srcId="{7FD57805-7D1A-4B62-AEE5-68B390F1B049}" destId="{37AB2D81-1463-4969-B934-09958EC1027F}" srcOrd="6" destOrd="0" presId="urn:microsoft.com/office/officeart/2005/8/layout/arrow2"/>
    <dgm:cxn modelId="{C5E70680-790C-4CF3-AC09-B2044D1AE7B4}" type="presParOf" srcId="{7FD57805-7D1A-4B62-AEE5-68B390F1B049}" destId="{3685061C-85F6-42F2-A0DC-E719C5CF043D}" srcOrd="7" destOrd="0" presId="urn:microsoft.com/office/officeart/2005/8/layout/arrow2"/>
    <dgm:cxn modelId="{9B328D0B-9D6B-4498-85CE-3B4CD913660B}" type="presParOf" srcId="{7FD57805-7D1A-4B62-AEE5-68B390F1B049}" destId="{84297D94-50F3-4EEB-9FD6-E3DDCC9A0BF8}" srcOrd="8" destOrd="0" presId="urn:microsoft.com/office/officeart/2005/8/layout/arrow2"/>
    <dgm:cxn modelId="{7C1A74CC-A43E-414E-A055-710611068FF1}" type="presParOf" srcId="{7FD57805-7D1A-4B62-AEE5-68B390F1B049}" destId="{13753D2B-7AD2-49D8-9BA5-A4258A51471D}"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1A3F1F-5258-419E-99E6-3205F20A76C0}" type="doc">
      <dgm:prSet loTypeId="urn:microsoft.com/office/officeart/2005/8/layout/cycle4" loCatId="matrix" qsTypeId="urn:microsoft.com/office/officeart/2005/8/quickstyle/simple1" qsCatId="simple" csTypeId="urn:microsoft.com/office/officeart/2005/8/colors/accent0_2" csCatId="mainScheme" phldr="1"/>
      <dgm:spPr/>
      <dgm:t>
        <a:bodyPr/>
        <a:lstStyle/>
        <a:p>
          <a:endParaRPr lang="fr-FR"/>
        </a:p>
      </dgm:t>
    </dgm:pt>
    <dgm:pt modelId="{564D4A9C-6D7A-4E6A-91AE-C23C19B17C47}">
      <dgm:prSet phldrT="[Texte]" custT="1"/>
      <dgm:spPr>
        <a:solidFill>
          <a:schemeClr val="tx2">
            <a:lumMod val="75000"/>
          </a:schemeClr>
        </a:solidFill>
      </dgm:spPr>
      <dgm:t>
        <a:bodyPr/>
        <a:lstStyle/>
        <a:p>
          <a:r>
            <a:rPr lang="fr-FR" sz="1400" kern="1200" dirty="0">
              <a:solidFill>
                <a:schemeClr val="bg1"/>
              </a:solidFill>
            </a:rPr>
            <a:t>Contrôler le respect des règles existantes</a:t>
          </a:r>
        </a:p>
        <a:p>
          <a:r>
            <a:rPr lang="fr-FR" sz="1100" i="1" kern="1200" dirty="0">
              <a:solidFill>
                <a:schemeClr val="bg1"/>
              </a:solidFill>
            </a:rPr>
            <a:t>(Pouvoirs juridiquement </a:t>
          </a:r>
          <a:r>
            <a:rPr lang="fr-FR" sz="1100" i="1" kern="1200" dirty="0">
              <a:solidFill>
                <a:schemeClr val="bg1"/>
              </a:solidFill>
              <a:latin typeface="Roboto"/>
              <a:ea typeface="+mn-ea"/>
              <a:cs typeface="+mn-cs"/>
            </a:rPr>
            <a:t>contraignants)</a:t>
          </a:r>
        </a:p>
      </dgm:t>
    </dgm:pt>
    <dgm:pt modelId="{2ABF75E7-7A84-421A-8D7B-261009E28790}" type="parTrans" cxnId="{78E40D39-CC36-46FD-819C-2A871681491F}">
      <dgm:prSet/>
      <dgm:spPr/>
      <dgm:t>
        <a:bodyPr/>
        <a:lstStyle/>
        <a:p>
          <a:endParaRPr lang="fr-FR"/>
        </a:p>
      </dgm:t>
    </dgm:pt>
    <dgm:pt modelId="{A7668708-492D-481F-ACE4-524973331919}" type="sibTrans" cxnId="{78E40D39-CC36-46FD-819C-2A871681491F}">
      <dgm:prSet/>
      <dgm:spPr/>
      <dgm:t>
        <a:bodyPr/>
        <a:lstStyle/>
        <a:p>
          <a:endParaRPr lang="fr-FR"/>
        </a:p>
      </dgm:t>
    </dgm:pt>
    <dgm:pt modelId="{9CF2BD93-509B-4055-8E92-2082FDA73D77}">
      <dgm:prSet phldrT="[Texte]" custT="1"/>
      <dgm:spPr>
        <a:solidFill>
          <a:schemeClr val="tx2">
            <a:lumMod val="40000"/>
            <a:lumOff val="60000"/>
          </a:schemeClr>
        </a:solidFill>
      </dgm:spPr>
      <dgm:t>
        <a:bodyPr/>
        <a:lstStyle/>
        <a:p>
          <a:r>
            <a:rPr lang="fr-FR" sz="1400" dirty="0">
              <a:solidFill>
                <a:schemeClr val="bg1"/>
              </a:solidFill>
            </a:rPr>
            <a:t>Définir de nouvelles règles</a:t>
          </a:r>
        </a:p>
        <a:p>
          <a:r>
            <a:rPr lang="fr-FR" sz="1100" i="1" dirty="0">
              <a:solidFill>
                <a:schemeClr val="bg1"/>
              </a:solidFill>
            </a:rPr>
            <a:t>(Pouvoir réglementaire)</a:t>
          </a:r>
        </a:p>
      </dgm:t>
    </dgm:pt>
    <dgm:pt modelId="{48D4EA59-A98A-4474-8E60-A4C0D98F0676}" type="parTrans" cxnId="{9BADA8C2-30D6-4F81-AD7D-B59F26110059}">
      <dgm:prSet/>
      <dgm:spPr/>
      <dgm:t>
        <a:bodyPr/>
        <a:lstStyle/>
        <a:p>
          <a:endParaRPr lang="fr-FR"/>
        </a:p>
      </dgm:t>
    </dgm:pt>
    <dgm:pt modelId="{46510779-732E-4A02-A6D6-4985DC74F07A}" type="sibTrans" cxnId="{9BADA8C2-30D6-4F81-AD7D-B59F26110059}">
      <dgm:prSet/>
      <dgm:spPr/>
      <dgm:t>
        <a:bodyPr/>
        <a:lstStyle/>
        <a:p>
          <a:endParaRPr lang="fr-FR"/>
        </a:p>
      </dgm:t>
    </dgm:pt>
    <dgm:pt modelId="{1606C5B7-B316-4322-AF84-368F261392F1}">
      <dgm:prSet phldrT="[Texte]" custT="1"/>
      <dgm:spPr>
        <a:solidFill>
          <a:schemeClr val="tx2">
            <a:lumMod val="20000"/>
            <a:lumOff val="80000"/>
          </a:schemeClr>
        </a:solidFill>
      </dgm:spPr>
      <dgm:t>
        <a:bodyPr/>
        <a:lstStyle/>
        <a:p>
          <a:r>
            <a:rPr lang="fr-FR" sz="1400"/>
            <a:t>Informer le secteur</a:t>
          </a:r>
        </a:p>
        <a:p>
          <a:r>
            <a:rPr lang="fr-FR" sz="1100" i="1"/>
            <a:t>(Pouvoir d’orientation et de surveillance du marché)</a:t>
          </a:r>
        </a:p>
      </dgm:t>
    </dgm:pt>
    <dgm:pt modelId="{9A1B4921-3DDD-4A7F-B8E1-AD58DACED152}" type="parTrans" cxnId="{16D76CE0-3FAB-4D16-BA5D-7AFA26B08E7F}">
      <dgm:prSet/>
      <dgm:spPr/>
      <dgm:t>
        <a:bodyPr/>
        <a:lstStyle/>
        <a:p>
          <a:endParaRPr lang="fr-FR"/>
        </a:p>
      </dgm:t>
    </dgm:pt>
    <dgm:pt modelId="{EB47387E-31C2-4198-AD98-330EBD4BD825}" type="sibTrans" cxnId="{16D76CE0-3FAB-4D16-BA5D-7AFA26B08E7F}">
      <dgm:prSet/>
      <dgm:spPr/>
      <dgm:t>
        <a:bodyPr/>
        <a:lstStyle/>
        <a:p>
          <a:endParaRPr lang="fr-FR"/>
        </a:p>
      </dgm:t>
    </dgm:pt>
    <dgm:pt modelId="{4101F0EE-1AB0-44C9-A202-FFC986C9D6E5}">
      <dgm:prSet phldrT="[Texte]" custT="1"/>
      <dgm:spPr>
        <a:solidFill>
          <a:schemeClr val="tx2">
            <a:lumMod val="60000"/>
            <a:lumOff val="40000"/>
          </a:schemeClr>
        </a:solidFill>
      </dgm:spPr>
      <dgm:t>
        <a:bodyPr/>
        <a:lstStyle/>
        <a:p>
          <a:pPr marL="0" algn="ctr"/>
          <a:endParaRPr lang="fr-FR" sz="1600" kern="1200" dirty="0"/>
        </a:p>
        <a:p>
          <a:pPr marL="0" algn="ctr"/>
          <a:endParaRPr lang="fr-FR" sz="1600" kern="1200" dirty="0">
            <a:solidFill>
              <a:schemeClr val="bg1"/>
            </a:solidFill>
          </a:endParaRPr>
        </a:p>
        <a:p>
          <a:pPr marL="0" indent="0" algn="ctr"/>
          <a:r>
            <a:rPr lang="fr-FR" sz="1400" kern="1200" dirty="0">
              <a:solidFill>
                <a:schemeClr val="bg1"/>
              </a:solidFill>
            </a:rPr>
            <a:t>Arbitrer les litiges et sanctionner les manquements aux règles applicables</a:t>
          </a:r>
        </a:p>
        <a:p>
          <a:pPr marL="0" algn="r"/>
          <a:r>
            <a:rPr lang="fr-FR" sz="1100" i="1" kern="1200" dirty="0">
              <a:solidFill>
                <a:schemeClr val="bg1"/>
              </a:solidFill>
              <a:latin typeface="Roboto"/>
              <a:ea typeface="+mn-ea"/>
              <a:cs typeface="+mn-cs"/>
            </a:rPr>
            <a:t>(Pouvoirs quasi-     juridictionnels)</a:t>
          </a:r>
        </a:p>
      </dgm:t>
    </dgm:pt>
    <dgm:pt modelId="{F6188E19-EB09-4073-B820-5E0F46FD8C5E}" type="parTrans" cxnId="{82244E77-4FCF-4463-AD64-08FDD3D88875}">
      <dgm:prSet/>
      <dgm:spPr/>
      <dgm:t>
        <a:bodyPr/>
        <a:lstStyle/>
        <a:p>
          <a:endParaRPr lang="fr-FR"/>
        </a:p>
      </dgm:t>
    </dgm:pt>
    <dgm:pt modelId="{E9EAB573-2BFD-4745-A9F2-9BA8F98D4B71}" type="sibTrans" cxnId="{82244E77-4FCF-4463-AD64-08FDD3D88875}">
      <dgm:prSet/>
      <dgm:spPr/>
      <dgm:t>
        <a:bodyPr/>
        <a:lstStyle/>
        <a:p>
          <a:endParaRPr lang="fr-FR"/>
        </a:p>
      </dgm:t>
    </dgm:pt>
    <dgm:pt modelId="{2AA205E1-4754-48AC-9120-4D0CC14DD28F}" type="pres">
      <dgm:prSet presAssocID="{DE1A3F1F-5258-419E-99E6-3205F20A76C0}" presName="cycleMatrixDiagram" presStyleCnt="0">
        <dgm:presLayoutVars>
          <dgm:chMax val="1"/>
          <dgm:dir/>
          <dgm:animLvl val="lvl"/>
          <dgm:resizeHandles val="exact"/>
        </dgm:presLayoutVars>
      </dgm:prSet>
      <dgm:spPr/>
    </dgm:pt>
    <dgm:pt modelId="{2DC6B1E5-CC5D-47A7-810D-AFCAD2FBA831}" type="pres">
      <dgm:prSet presAssocID="{DE1A3F1F-5258-419E-99E6-3205F20A76C0}" presName="children" presStyleCnt="0"/>
      <dgm:spPr/>
    </dgm:pt>
    <dgm:pt modelId="{5CD6EE50-4758-477B-99F4-790B47532577}" type="pres">
      <dgm:prSet presAssocID="{DE1A3F1F-5258-419E-99E6-3205F20A76C0}" presName="childPlaceholder" presStyleCnt="0"/>
      <dgm:spPr/>
    </dgm:pt>
    <dgm:pt modelId="{5A6C3594-50C7-47B7-8B96-96351205D6EA}" type="pres">
      <dgm:prSet presAssocID="{DE1A3F1F-5258-419E-99E6-3205F20A76C0}" presName="circle" presStyleCnt="0"/>
      <dgm:spPr/>
    </dgm:pt>
    <dgm:pt modelId="{1B11BFA3-583E-4080-905E-E37DF6116365}" type="pres">
      <dgm:prSet presAssocID="{DE1A3F1F-5258-419E-99E6-3205F20A76C0}" presName="quadrant1" presStyleLbl="node1" presStyleIdx="0" presStyleCnt="4">
        <dgm:presLayoutVars>
          <dgm:chMax val="1"/>
          <dgm:bulletEnabled val="1"/>
        </dgm:presLayoutVars>
      </dgm:prSet>
      <dgm:spPr/>
    </dgm:pt>
    <dgm:pt modelId="{3896E36D-896B-4813-9959-A7F94A243E64}" type="pres">
      <dgm:prSet presAssocID="{DE1A3F1F-5258-419E-99E6-3205F20A76C0}" presName="quadrant2" presStyleLbl="node1" presStyleIdx="1" presStyleCnt="4" custLinFactNeighborX="767" custLinFactNeighborY="-384">
        <dgm:presLayoutVars>
          <dgm:chMax val="1"/>
          <dgm:bulletEnabled val="1"/>
        </dgm:presLayoutVars>
      </dgm:prSet>
      <dgm:spPr/>
    </dgm:pt>
    <dgm:pt modelId="{86BCF502-BBB7-49BE-BF0D-127C816DD37A}" type="pres">
      <dgm:prSet presAssocID="{DE1A3F1F-5258-419E-99E6-3205F20A76C0}" presName="quadrant3" presStyleLbl="node1" presStyleIdx="2" presStyleCnt="4">
        <dgm:presLayoutVars>
          <dgm:chMax val="1"/>
          <dgm:bulletEnabled val="1"/>
        </dgm:presLayoutVars>
      </dgm:prSet>
      <dgm:spPr/>
    </dgm:pt>
    <dgm:pt modelId="{2F96AF2C-BF93-4043-8237-43270956F503}" type="pres">
      <dgm:prSet presAssocID="{DE1A3F1F-5258-419E-99E6-3205F20A76C0}" presName="quadrant4" presStyleLbl="node1" presStyleIdx="3" presStyleCnt="4">
        <dgm:presLayoutVars>
          <dgm:chMax val="1"/>
          <dgm:bulletEnabled val="1"/>
        </dgm:presLayoutVars>
      </dgm:prSet>
      <dgm:spPr/>
    </dgm:pt>
    <dgm:pt modelId="{F2932022-7D4A-4E1B-B348-9F9B892BAFDB}" type="pres">
      <dgm:prSet presAssocID="{DE1A3F1F-5258-419E-99E6-3205F20A76C0}" presName="quadrantPlaceholder" presStyleCnt="0"/>
      <dgm:spPr/>
    </dgm:pt>
    <dgm:pt modelId="{1CE8E3C9-2C5A-42A1-AF76-11A0E0FC0637}" type="pres">
      <dgm:prSet presAssocID="{DE1A3F1F-5258-419E-99E6-3205F20A76C0}" presName="center1" presStyleLbl="fgShp" presStyleIdx="0" presStyleCnt="2" custLinFactNeighborY="-17679"/>
      <dgm:spPr/>
    </dgm:pt>
    <dgm:pt modelId="{F2A873B9-C8C8-423D-A644-02311E5061C2}" type="pres">
      <dgm:prSet presAssocID="{DE1A3F1F-5258-419E-99E6-3205F20A76C0}" presName="center2" presStyleLbl="fgShp" presStyleIdx="1" presStyleCnt="2" custLinFactNeighborX="-2313" custLinFactNeighborY="4438"/>
      <dgm:spPr/>
    </dgm:pt>
  </dgm:ptLst>
  <dgm:cxnLst>
    <dgm:cxn modelId="{78E40D39-CC36-46FD-819C-2A871681491F}" srcId="{DE1A3F1F-5258-419E-99E6-3205F20A76C0}" destId="{564D4A9C-6D7A-4E6A-91AE-C23C19B17C47}" srcOrd="0" destOrd="0" parTransId="{2ABF75E7-7A84-421A-8D7B-261009E28790}" sibTransId="{A7668708-492D-481F-ACE4-524973331919}"/>
    <dgm:cxn modelId="{BBA12147-5227-4DD8-B765-823C040ECF4D}" type="presOf" srcId="{564D4A9C-6D7A-4E6A-91AE-C23C19B17C47}" destId="{1B11BFA3-583E-4080-905E-E37DF6116365}" srcOrd="0" destOrd="0" presId="urn:microsoft.com/office/officeart/2005/8/layout/cycle4"/>
    <dgm:cxn modelId="{742D5067-DF8D-44A8-8329-DB37E293794B}" type="presOf" srcId="{1606C5B7-B316-4322-AF84-368F261392F1}" destId="{86BCF502-BBB7-49BE-BF0D-127C816DD37A}" srcOrd="0" destOrd="0" presId="urn:microsoft.com/office/officeart/2005/8/layout/cycle4"/>
    <dgm:cxn modelId="{82244E77-4FCF-4463-AD64-08FDD3D88875}" srcId="{DE1A3F1F-5258-419E-99E6-3205F20A76C0}" destId="{4101F0EE-1AB0-44C9-A202-FFC986C9D6E5}" srcOrd="3" destOrd="0" parTransId="{F6188E19-EB09-4073-B820-5E0F46FD8C5E}" sibTransId="{E9EAB573-2BFD-4745-A9F2-9BA8F98D4B71}"/>
    <dgm:cxn modelId="{7F629E8F-37CD-4BE1-8E9E-DA631DFA590E}" type="presOf" srcId="{4101F0EE-1AB0-44C9-A202-FFC986C9D6E5}" destId="{2F96AF2C-BF93-4043-8237-43270956F503}" srcOrd="0" destOrd="0" presId="urn:microsoft.com/office/officeart/2005/8/layout/cycle4"/>
    <dgm:cxn modelId="{142CF0AB-D906-44A9-899E-D7F204F0FC61}" type="presOf" srcId="{9CF2BD93-509B-4055-8E92-2082FDA73D77}" destId="{3896E36D-896B-4813-9959-A7F94A243E64}" srcOrd="0" destOrd="0" presId="urn:microsoft.com/office/officeart/2005/8/layout/cycle4"/>
    <dgm:cxn modelId="{9BADA8C2-30D6-4F81-AD7D-B59F26110059}" srcId="{DE1A3F1F-5258-419E-99E6-3205F20A76C0}" destId="{9CF2BD93-509B-4055-8E92-2082FDA73D77}" srcOrd="1" destOrd="0" parTransId="{48D4EA59-A98A-4474-8E60-A4C0D98F0676}" sibTransId="{46510779-732E-4A02-A6D6-4985DC74F07A}"/>
    <dgm:cxn modelId="{16D76CE0-3FAB-4D16-BA5D-7AFA26B08E7F}" srcId="{DE1A3F1F-5258-419E-99E6-3205F20A76C0}" destId="{1606C5B7-B316-4322-AF84-368F261392F1}" srcOrd="2" destOrd="0" parTransId="{9A1B4921-3DDD-4A7F-B8E1-AD58DACED152}" sibTransId="{EB47387E-31C2-4198-AD98-330EBD4BD825}"/>
    <dgm:cxn modelId="{7EC541ED-7163-46E5-B8DF-A9BE63C57FD8}" type="presOf" srcId="{DE1A3F1F-5258-419E-99E6-3205F20A76C0}" destId="{2AA205E1-4754-48AC-9120-4D0CC14DD28F}" srcOrd="0" destOrd="0" presId="urn:microsoft.com/office/officeart/2005/8/layout/cycle4"/>
    <dgm:cxn modelId="{A2CFE167-5DC6-4AFE-B2E7-6AC539F6DF59}" type="presParOf" srcId="{2AA205E1-4754-48AC-9120-4D0CC14DD28F}" destId="{2DC6B1E5-CC5D-47A7-810D-AFCAD2FBA831}" srcOrd="0" destOrd="0" presId="urn:microsoft.com/office/officeart/2005/8/layout/cycle4"/>
    <dgm:cxn modelId="{67CEEE6D-AF74-4156-ADAD-717FC3DCDB27}" type="presParOf" srcId="{2DC6B1E5-CC5D-47A7-810D-AFCAD2FBA831}" destId="{5CD6EE50-4758-477B-99F4-790B47532577}" srcOrd="0" destOrd="0" presId="urn:microsoft.com/office/officeart/2005/8/layout/cycle4"/>
    <dgm:cxn modelId="{0C4848F7-C065-4697-996F-F22BD0A27728}" type="presParOf" srcId="{2AA205E1-4754-48AC-9120-4D0CC14DD28F}" destId="{5A6C3594-50C7-47B7-8B96-96351205D6EA}" srcOrd="1" destOrd="0" presId="urn:microsoft.com/office/officeart/2005/8/layout/cycle4"/>
    <dgm:cxn modelId="{85AA5EC3-5592-40AE-B953-48E9DA7AC47C}" type="presParOf" srcId="{5A6C3594-50C7-47B7-8B96-96351205D6EA}" destId="{1B11BFA3-583E-4080-905E-E37DF6116365}" srcOrd="0" destOrd="0" presId="urn:microsoft.com/office/officeart/2005/8/layout/cycle4"/>
    <dgm:cxn modelId="{C395BB13-25D6-40DA-8D5F-4B0DAC9F02EB}" type="presParOf" srcId="{5A6C3594-50C7-47B7-8B96-96351205D6EA}" destId="{3896E36D-896B-4813-9959-A7F94A243E64}" srcOrd="1" destOrd="0" presId="urn:microsoft.com/office/officeart/2005/8/layout/cycle4"/>
    <dgm:cxn modelId="{AD107BC4-EAA1-4730-863E-69BCD1A64410}" type="presParOf" srcId="{5A6C3594-50C7-47B7-8B96-96351205D6EA}" destId="{86BCF502-BBB7-49BE-BF0D-127C816DD37A}" srcOrd="2" destOrd="0" presId="urn:microsoft.com/office/officeart/2005/8/layout/cycle4"/>
    <dgm:cxn modelId="{85D95C37-B97C-4488-A4E1-E0EC84923471}" type="presParOf" srcId="{5A6C3594-50C7-47B7-8B96-96351205D6EA}" destId="{2F96AF2C-BF93-4043-8237-43270956F503}" srcOrd="3" destOrd="0" presId="urn:microsoft.com/office/officeart/2005/8/layout/cycle4"/>
    <dgm:cxn modelId="{424EF9BB-948D-47E9-995C-FA821B3E2600}" type="presParOf" srcId="{5A6C3594-50C7-47B7-8B96-96351205D6EA}" destId="{F2932022-7D4A-4E1B-B348-9F9B892BAFDB}" srcOrd="4" destOrd="0" presId="urn:microsoft.com/office/officeart/2005/8/layout/cycle4"/>
    <dgm:cxn modelId="{C14E517A-A1F5-4C2E-9ADC-9CF9328DEE60}" type="presParOf" srcId="{2AA205E1-4754-48AC-9120-4D0CC14DD28F}" destId="{1CE8E3C9-2C5A-42A1-AF76-11A0E0FC0637}" srcOrd="2" destOrd="0" presId="urn:microsoft.com/office/officeart/2005/8/layout/cycle4"/>
    <dgm:cxn modelId="{A48EF996-51AA-4DD4-AA1F-A07D99D51AAE}" type="presParOf" srcId="{2AA205E1-4754-48AC-9120-4D0CC14DD28F}" destId="{F2A873B9-C8C8-423D-A644-02311E5061C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6A122-1D0C-4681-8E8C-9D8C28E74FAB}">
      <dsp:nvSpPr>
        <dsp:cNvPr id="0" name=""/>
        <dsp:cNvSpPr/>
      </dsp:nvSpPr>
      <dsp:spPr>
        <a:xfrm>
          <a:off x="362767" y="-19387"/>
          <a:ext cx="7126993" cy="357594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2C0FC-24C9-438B-B0A6-A35DE44FDE0A}">
      <dsp:nvSpPr>
        <dsp:cNvPr id="0" name=""/>
        <dsp:cNvSpPr/>
      </dsp:nvSpPr>
      <dsp:spPr>
        <a:xfrm>
          <a:off x="866971" y="2799911"/>
          <a:ext cx="131594" cy="1315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167E2-ACDF-469E-BA1E-ED9FB9B1E021}">
      <dsp:nvSpPr>
        <dsp:cNvPr id="0" name=""/>
        <dsp:cNvSpPr/>
      </dsp:nvSpPr>
      <dsp:spPr>
        <a:xfrm>
          <a:off x="0" y="2336735"/>
          <a:ext cx="1260290" cy="512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729" tIns="0" rIns="0" bIns="0" numCol="1" spcCol="1270" anchor="t" anchorCtr="0">
          <a:noAutofit/>
        </a:bodyPr>
        <a:lstStyle/>
        <a:p>
          <a:pPr marL="0" lvl="0" indent="0" algn="ctr" defTabSz="533400">
            <a:lnSpc>
              <a:spcPct val="90000"/>
            </a:lnSpc>
            <a:spcBef>
              <a:spcPct val="0"/>
            </a:spcBef>
            <a:spcAft>
              <a:spcPct val="35000"/>
            </a:spcAft>
            <a:buNone/>
          </a:pPr>
          <a:r>
            <a:rPr lang="fr-FR" sz="1200" b="1" kern="1200" dirty="0">
              <a:solidFill>
                <a:srgbClr val="002060"/>
              </a:solidFill>
              <a:latin typeface="Roboto" pitchFamily="2" charset="0"/>
              <a:ea typeface="Roboto" pitchFamily="2" charset="0"/>
            </a:rPr>
            <a:t>1991 </a:t>
          </a:r>
          <a:r>
            <a:rPr lang="fr-FR" sz="1200" kern="1200" dirty="0">
              <a:latin typeface="Roboto" pitchFamily="2" charset="0"/>
              <a:ea typeface="Roboto" pitchFamily="2" charset="0"/>
            </a:rPr>
            <a:t>séparation infrastructure / services</a:t>
          </a:r>
        </a:p>
      </dsp:txBody>
      <dsp:txXfrm>
        <a:off x="0" y="2336735"/>
        <a:ext cx="1260290" cy="512635"/>
      </dsp:txXfrm>
    </dsp:sp>
    <dsp:sp modelId="{4769E646-F1FD-46F2-9A5D-50EC62D9CABD}">
      <dsp:nvSpPr>
        <dsp:cNvPr id="0" name=""/>
        <dsp:cNvSpPr/>
      </dsp:nvSpPr>
      <dsp:spPr>
        <a:xfrm>
          <a:off x="1590709" y="2238282"/>
          <a:ext cx="205974" cy="205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DFB27-6366-42F7-BFEB-3451003EC9B3}">
      <dsp:nvSpPr>
        <dsp:cNvPr id="0" name=""/>
        <dsp:cNvSpPr/>
      </dsp:nvSpPr>
      <dsp:spPr>
        <a:xfrm>
          <a:off x="966537" y="1376640"/>
          <a:ext cx="1359643" cy="1775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41" tIns="0" rIns="0" bIns="0" numCol="1" spcCol="1270" anchor="t" anchorCtr="0">
          <a:noAutofit/>
        </a:bodyPr>
        <a:lstStyle/>
        <a:p>
          <a:pPr marL="0" lvl="0" indent="0" algn="ctr" defTabSz="533400">
            <a:lnSpc>
              <a:spcPct val="90000"/>
            </a:lnSpc>
            <a:spcBef>
              <a:spcPct val="0"/>
            </a:spcBef>
            <a:spcAft>
              <a:spcPct val="35000"/>
            </a:spcAft>
            <a:buNone/>
          </a:pPr>
          <a:r>
            <a:rPr lang="fr-FR" sz="1200" b="1" kern="1200" dirty="0">
              <a:solidFill>
                <a:srgbClr val="002060"/>
              </a:solidFill>
              <a:latin typeface="Roboto" pitchFamily="2" charset="0"/>
              <a:ea typeface="Roboto" pitchFamily="2" charset="0"/>
            </a:rPr>
            <a:t>2001</a:t>
          </a:r>
          <a:r>
            <a:rPr lang="fr-FR" sz="1200" kern="1200" dirty="0">
              <a:latin typeface="Roboto" pitchFamily="2" charset="0"/>
              <a:ea typeface="Roboto" pitchFamily="2" charset="0"/>
            </a:rPr>
            <a:t> </a:t>
          </a:r>
          <a:br>
            <a:rPr lang="fr-FR" sz="1200" kern="1200" dirty="0">
              <a:latin typeface="Roboto" pitchFamily="2" charset="0"/>
              <a:ea typeface="Roboto" pitchFamily="2" charset="0"/>
            </a:rPr>
          </a:br>
          <a:r>
            <a:rPr lang="fr-FR" sz="1200" kern="1200" dirty="0">
              <a:latin typeface="Roboto" pitchFamily="2" charset="0"/>
              <a:ea typeface="Roboto" pitchFamily="2" charset="0"/>
            </a:rPr>
            <a:t>création organismes de contrôle indépendants</a:t>
          </a:r>
        </a:p>
      </dsp:txBody>
      <dsp:txXfrm>
        <a:off x="966537" y="1376640"/>
        <a:ext cx="1359643" cy="1775118"/>
      </dsp:txXfrm>
    </dsp:sp>
    <dsp:sp modelId="{5FDE4618-E79A-4DC1-9FDE-5534ECC34070}">
      <dsp:nvSpPr>
        <dsp:cNvPr id="0" name=""/>
        <dsp:cNvSpPr/>
      </dsp:nvSpPr>
      <dsp:spPr>
        <a:xfrm>
          <a:off x="2483065" y="1750558"/>
          <a:ext cx="274632" cy="2746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9FC62-D58E-469D-8BED-1B3657BE3158}">
      <dsp:nvSpPr>
        <dsp:cNvPr id="0" name=""/>
        <dsp:cNvSpPr/>
      </dsp:nvSpPr>
      <dsp:spPr>
        <a:xfrm>
          <a:off x="1993267" y="2186130"/>
          <a:ext cx="1323201" cy="69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22" tIns="0" rIns="0" bIns="0" numCol="1" spcCol="1270" anchor="t" anchorCtr="0">
          <a:noAutofit/>
        </a:bodyPr>
        <a:lstStyle/>
        <a:p>
          <a:pPr marL="0" lvl="0" indent="0" algn="ctr" defTabSz="533400">
            <a:lnSpc>
              <a:spcPct val="90000"/>
            </a:lnSpc>
            <a:spcBef>
              <a:spcPct val="0"/>
            </a:spcBef>
            <a:spcAft>
              <a:spcPct val="35000"/>
            </a:spcAft>
            <a:buNone/>
          </a:pPr>
          <a:r>
            <a:rPr lang="fr-FR" sz="1200" b="1" kern="1200" dirty="0">
              <a:solidFill>
                <a:srgbClr val="002060"/>
              </a:solidFill>
              <a:latin typeface="Roboto" pitchFamily="2" charset="0"/>
              <a:ea typeface="Roboto" pitchFamily="2" charset="0"/>
            </a:rPr>
            <a:t>2006 </a:t>
          </a:r>
          <a:br>
            <a:rPr lang="fr-FR" sz="1200" kern="1200" dirty="0">
              <a:latin typeface="Roboto" pitchFamily="2" charset="0"/>
              <a:ea typeface="Roboto" pitchFamily="2" charset="0"/>
            </a:rPr>
          </a:br>
          <a:r>
            <a:rPr lang="fr-FR" sz="1200" kern="1200" dirty="0">
              <a:latin typeface="Roboto" pitchFamily="2" charset="0"/>
              <a:ea typeface="Roboto" pitchFamily="2" charset="0"/>
            </a:rPr>
            <a:t>ouverture du fret international</a:t>
          </a:r>
        </a:p>
      </dsp:txBody>
      <dsp:txXfrm>
        <a:off x="1993267" y="2186130"/>
        <a:ext cx="1323201" cy="691148"/>
      </dsp:txXfrm>
    </dsp:sp>
    <dsp:sp modelId="{37AB2D81-1463-4969-B934-09958EC1027F}">
      <dsp:nvSpPr>
        <dsp:cNvPr id="0" name=""/>
        <dsp:cNvSpPr/>
      </dsp:nvSpPr>
      <dsp:spPr>
        <a:xfrm>
          <a:off x="3191328" y="1342221"/>
          <a:ext cx="354733" cy="3547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85061C-85F6-42F2-A0DC-E719C5CF043D}">
      <dsp:nvSpPr>
        <dsp:cNvPr id="0" name=""/>
        <dsp:cNvSpPr/>
      </dsp:nvSpPr>
      <dsp:spPr>
        <a:xfrm>
          <a:off x="2620604" y="696636"/>
          <a:ext cx="1144301" cy="65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966" tIns="0" rIns="0" bIns="0" numCol="1" spcCol="1270" anchor="t" anchorCtr="0">
          <a:noAutofit/>
        </a:bodyPr>
        <a:lstStyle/>
        <a:p>
          <a:pPr marL="0" lvl="0" indent="0" algn="ctr" defTabSz="533400">
            <a:lnSpc>
              <a:spcPct val="90000"/>
            </a:lnSpc>
            <a:spcBef>
              <a:spcPct val="0"/>
            </a:spcBef>
            <a:spcAft>
              <a:spcPct val="35000"/>
            </a:spcAft>
            <a:buNone/>
          </a:pPr>
          <a:r>
            <a:rPr lang="fr-FR" sz="1200" b="1" kern="1200" dirty="0">
              <a:solidFill>
                <a:srgbClr val="002060"/>
              </a:solidFill>
              <a:latin typeface="Roboto" pitchFamily="2" charset="0"/>
              <a:ea typeface="Roboto" pitchFamily="2" charset="0"/>
            </a:rPr>
            <a:t>2007</a:t>
          </a:r>
          <a:br>
            <a:rPr lang="fr-FR" sz="1200" kern="1200" dirty="0">
              <a:latin typeface="Roboto" pitchFamily="2" charset="0"/>
              <a:ea typeface="Roboto" pitchFamily="2" charset="0"/>
            </a:rPr>
          </a:br>
          <a:r>
            <a:rPr lang="fr-FR" sz="1200" kern="1200" dirty="0">
              <a:latin typeface="Roboto" pitchFamily="2" charset="0"/>
              <a:ea typeface="Roboto" pitchFamily="2" charset="0"/>
            </a:rPr>
            <a:t>ouverture du fret national</a:t>
          </a:r>
        </a:p>
      </dsp:txBody>
      <dsp:txXfrm>
        <a:off x="2620604" y="696636"/>
        <a:ext cx="1144301" cy="653596"/>
      </dsp:txXfrm>
    </dsp:sp>
    <dsp:sp modelId="{84297D94-50F3-4EEB-9FD6-E3DDCC9A0BF8}">
      <dsp:nvSpPr>
        <dsp:cNvPr id="0" name=""/>
        <dsp:cNvSpPr/>
      </dsp:nvSpPr>
      <dsp:spPr>
        <a:xfrm>
          <a:off x="4008771" y="951258"/>
          <a:ext cx="451998" cy="451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53D2B-7AD2-49D8-9BA5-A4258A51471D}">
      <dsp:nvSpPr>
        <dsp:cNvPr id="0" name=""/>
        <dsp:cNvSpPr/>
      </dsp:nvSpPr>
      <dsp:spPr>
        <a:xfrm>
          <a:off x="3695658" y="1483526"/>
          <a:ext cx="1178893" cy="1935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05" tIns="0" rIns="0" bIns="0" numCol="1" spcCol="1270" anchor="t" anchorCtr="0">
          <a:noAutofit/>
        </a:bodyPr>
        <a:lstStyle/>
        <a:p>
          <a:pPr marL="0" lvl="0" indent="0" algn="ctr" defTabSz="533400">
            <a:lnSpc>
              <a:spcPct val="90000"/>
            </a:lnSpc>
            <a:spcBef>
              <a:spcPct val="0"/>
            </a:spcBef>
            <a:spcAft>
              <a:spcPct val="35000"/>
            </a:spcAft>
            <a:buNone/>
          </a:pPr>
          <a:r>
            <a:rPr lang="fr-FR" sz="1200" b="1" kern="1200" dirty="0">
              <a:solidFill>
                <a:srgbClr val="002060"/>
              </a:solidFill>
              <a:latin typeface="Roboto" pitchFamily="2" charset="0"/>
              <a:ea typeface="Roboto" pitchFamily="2" charset="0"/>
            </a:rPr>
            <a:t>2010 </a:t>
          </a:r>
          <a:br>
            <a:rPr lang="fr-FR" sz="1200" kern="1200" dirty="0">
              <a:latin typeface="Roboto" pitchFamily="2" charset="0"/>
              <a:ea typeface="Roboto" pitchFamily="2" charset="0"/>
            </a:rPr>
          </a:br>
          <a:r>
            <a:rPr lang="fr-FR" sz="1200" kern="1200" dirty="0">
              <a:latin typeface="Roboto" pitchFamily="2" charset="0"/>
              <a:ea typeface="Roboto" pitchFamily="2" charset="0"/>
            </a:rPr>
            <a:t>ouverture du marché du transport international de voyageurs</a:t>
          </a:r>
        </a:p>
      </dsp:txBody>
      <dsp:txXfrm>
        <a:off x="3695658" y="1483526"/>
        <a:ext cx="1178893" cy="1935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1BFA3-583E-4080-905E-E37DF6116365}">
      <dsp:nvSpPr>
        <dsp:cNvPr id="0" name=""/>
        <dsp:cNvSpPr/>
      </dsp:nvSpPr>
      <dsp:spPr>
        <a:xfrm>
          <a:off x="1942247" y="278538"/>
          <a:ext cx="2115917" cy="2115917"/>
        </a:xfrm>
        <a:prstGeom prst="pieWedge">
          <a:avLst/>
        </a:prstGeom>
        <a:solidFill>
          <a:schemeClr val="tx2">
            <a:lumMod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bg1"/>
              </a:solidFill>
            </a:rPr>
            <a:t>Contrôler le respect des règles existantes</a:t>
          </a:r>
        </a:p>
        <a:p>
          <a:pPr marL="0" lvl="0" indent="0" algn="ctr" defTabSz="622300">
            <a:lnSpc>
              <a:spcPct val="90000"/>
            </a:lnSpc>
            <a:spcBef>
              <a:spcPct val="0"/>
            </a:spcBef>
            <a:spcAft>
              <a:spcPct val="35000"/>
            </a:spcAft>
            <a:buNone/>
          </a:pPr>
          <a:r>
            <a:rPr lang="fr-FR" sz="1100" i="1" kern="1200" dirty="0">
              <a:solidFill>
                <a:schemeClr val="bg1"/>
              </a:solidFill>
            </a:rPr>
            <a:t>(Pouvoirs juridiquement </a:t>
          </a:r>
          <a:r>
            <a:rPr lang="fr-FR" sz="1100" i="1" kern="1200" dirty="0">
              <a:solidFill>
                <a:schemeClr val="bg1"/>
              </a:solidFill>
              <a:latin typeface="Roboto"/>
              <a:ea typeface="+mn-ea"/>
              <a:cs typeface="+mn-cs"/>
            </a:rPr>
            <a:t>contraignants)</a:t>
          </a:r>
        </a:p>
      </dsp:txBody>
      <dsp:txXfrm>
        <a:off x="2561985" y="898276"/>
        <a:ext cx="1496179" cy="1496179"/>
      </dsp:txXfrm>
    </dsp:sp>
    <dsp:sp modelId="{3896E36D-896B-4813-9959-A7F94A243E64}">
      <dsp:nvSpPr>
        <dsp:cNvPr id="0" name=""/>
        <dsp:cNvSpPr/>
      </dsp:nvSpPr>
      <dsp:spPr>
        <a:xfrm rot="5400000">
          <a:off x="4172127" y="270413"/>
          <a:ext cx="2115917" cy="2115917"/>
        </a:xfrm>
        <a:prstGeom prst="pieWedge">
          <a:avLst/>
        </a:prstGeom>
        <a:solidFill>
          <a:schemeClr val="tx2">
            <a:lumMod val="40000"/>
            <a:lumOff val="6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bg1"/>
              </a:solidFill>
            </a:rPr>
            <a:t>Définir de nouvelles règles</a:t>
          </a:r>
        </a:p>
        <a:p>
          <a:pPr marL="0" lvl="0" indent="0" algn="ctr" defTabSz="622300">
            <a:lnSpc>
              <a:spcPct val="90000"/>
            </a:lnSpc>
            <a:spcBef>
              <a:spcPct val="0"/>
            </a:spcBef>
            <a:spcAft>
              <a:spcPct val="35000"/>
            </a:spcAft>
            <a:buNone/>
          </a:pPr>
          <a:r>
            <a:rPr lang="fr-FR" sz="1100" i="1" kern="1200" dirty="0">
              <a:solidFill>
                <a:schemeClr val="bg1"/>
              </a:solidFill>
            </a:rPr>
            <a:t>(Pouvoir réglementaire)</a:t>
          </a:r>
        </a:p>
      </dsp:txBody>
      <dsp:txXfrm rot="-5400000">
        <a:off x="4172127" y="890151"/>
        <a:ext cx="1496179" cy="1496179"/>
      </dsp:txXfrm>
    </dsp:sp>
    <dsp:sp modelId="{86BCF502-BBB7-49BE-BF0D-127C816DD37A}">
      <dsp:nvSpPr>
        <dsp:cNvPr id="0" name=""/>
        <dsp:cNvSpPr/>
      </dsp:nvSpPr>
      <dsp:spPr>
        <a:xfrm rot="10800000">
          <a:off x="4155897" y="2492189"/>
          <a:ext cx="2115917" cy="2115917"/>
        </a:xfrm>
        <a:prstGeom prst="pieWedge">
          <a:avLst/>
        </a:prstGeom>
        <a:solidFill>
          <a:schemeClr val="tx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a:t>Informer le secteur</a:t>
          </a:r>
        </a:p>
        <a:p>
          <a:pPr marL="0" lvl="0" indent="0" algn="ctr" defTabSz="622300">
            <a:lnSpc>
              <a:spcPct val="90000"/>
            </a:lnSpc>
            <a:spcBef>
              <a:spcPct val="0"/>
            </a:spcBef>
            <a:spcAft>
              <a:spcPct val="35000"/>
            </a:spcAft>
            <a:buNone/>
          </a:pPr>
          <a:r>
            <a:rPr lang="fr-FR" sz="1100" i="1" kern="1200"/>
            <a:t>(Pouvoir d’orientation et de surveillance du marché)</a:t>
          </a:r>
        </a:p>
      </dsp:txBody>
      <dsp:txXfrm rot="10800000">
        <a:off x="4155897" y="2492189"/>
        <a:ext cx="1496179" cy="1496179"/>
      </dsp:txXfrm>
    </dsp:sp>
    <dsp:sp modelId="{2F96AF2C-BF93-4043-8237-43270956F503}">
      <dsp:nvSpPr>
        <dsp:cNvPr id="0" name=""/>
        <dsp:cNvSpPr/>
      </dsp:nvSpPr>
      <dsp:spPr>
        <a:xfrm rot="16200000">
          <a:off x="1942247" y="2492189"/>
          <a:ext cx="2115917" cy="2115917"/>
        </a:xfrm>
        <a:prstGeom prst="pieWedge">
          <a:avLst/>
        </a:prstGeom>
        <a:solidFill>
          <a:schemeClr val="tx2">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algn="ctr" defTabSz="711200">
            <a:lnSpc>
              <a:spcPct val="90000"/>
            </a:lnSpc>
            <a:spcBef>
              <a:spcPct val="0"/>
            </a:spcBef>
            <a:spcAft>
              <a:spcPct val="35000"/>
            </a:spcAft>
            <a:buNone/>
          </a:pPr>
          <a:endParaRPr lang="fr-FR" sz="1600" kern="1200" dirty="0"/>
        </a:p>
        <a:p>
          <a:pPr marL="0" lvl="0" algn="ctr" defTabSz="711200">
            <a:lnSpc>
              <a:spcPct val="90000"/>
            </a:lnSpc>
            <a:spcBef>
              <a:spcPct val="0"/>
            </a:spcBef>
            <a:spcAft>
              <a:spcPct val="35000"/>
            </a:spcAft>
            <a:buNone/>
          </a:pPr>
          <a:endParaRPr lang="fr-FR" sz="1600" kern="1200" dirty="0">
            <a:solidFill>
              <a:schemeClr val="bg1"/>
            </a:solidFill>
          </a:endParaRPr>
        </a:p>
        <a:p>
          <a:pPr marL="0" lvl="0" indent="0" algn="ctr" defTabSz="711200">
            <a:lnSpc>
              <a:spcPct val="90000"/>
            </a:lnSpc>
            <a:spcBef>
              <a:spcPct val="0"/>
            </a:spcBef>
            <a:spcAft>
              <a:spcPct val="35000"/>
            </a:spcAft>
            <a:buNone/>
          </a:pPr>
          <a:r>
            <a:rPr lang="fr-FR" sz="1400" kern="1200" dirty="0">
              <a:solidFill>
                <a:schemeClr val="bg1"/>
              </a:solidFill>
            </a:rPr>
            <a:t>Arbitrer les litiges et sanctionner les manquements aux règles applicables</a:t>
          </a:r>
        </a:p>
        <a:p>
          <a:pPr marL="0" lvl="0" algn="r" defTabSz="711200">
            <a:lnSpc>
              <a:spcPct val="90000"/>
            </a:lnSpc>
            <a:spcBef>
              <a:spcPct val="0"/>
            </a:spcBef>
            <a:spcAft>
              <a:spcPct val="35000"/>
            </a:spcAft>
            <a:buNone/>
          </a:pPr>
          <a:r>
            <a:rPr lang="fr-FR" sz="1100" i="1" kern="1200" dirty="0">
              <a:solidFill>
                <a:schemeClr val="bg1"/>
              </a:solidFill>
              <a:latin typeface="Roboto"/>
              <a:ea typeface="+mn-ea"/>
              <a:cs typeface="+mn-cs"/>
            </a:rPr>
            <a:t>(Pouvoirs quasi-     juridictionnels)</a:t>
          </a:r>
        </a:p>
      </dsp:txBody>
      <dsp:txXfrm rot="5400000">
        <a:off x="2561985" y="2492189"/>
        <a:ext cx="1496179" cy="1496179"/>
      </dsp:txXfrm>
    </dsp:sp>
    <dsp:sp modelId="{1CE8E3C9-2C5A-42A1-AF76-11A0E0FC0637}">
      <dsp:nvSpPr>
        <dsp:cNvPr id="0" name=""/>
        <dsp:cNvSpPr/>
      </dsp:nvSpPr>
      <dsp:spPr>
        <a:xfrm>
          <a:off x="3741754" y="1891216"/>
          <a:ext cx="730553" cy="635263"/>
        </a:xfrm>
        <a:prstGeom prst="circularArrow">
          <a:avLst/>
        </a:prstGeom>
        <a:solidFill>
          <a:schemeClr val="dk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A873B9-C8C8-423D-A644-02311E5061C2}">
      <dsp:nvSpPr>
        <dsp:cNvPr id="0" name=""/>
        <dsp:cNvSpPr/>
      </dsp:nvSpPr>
      <dsp:spPr>
        <a:xfrm rot="10800000">
          <a:off x="3724857" y="2276050"/>
          <a:ext cx="730553" cy="635263"/>
        </a:xfrm>
        <a:prstGeom prst="circularArrow">
          <a:avLst/>
        </a:prstGeom>
        <a:solidFill>
          <a:schemeClr val="dk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A5DB61B-9038-4CE0-9670-9B834296E6E3}" type="datetimeFigureOut">
              <a:rPr lang="fr-FR" smtClean="0"/>
              <a:t>21/04/2023</a:t>
            </a:fld>
            <a:endParaRPr lang="fr-FR"/>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AFDCD8D-E089-4069-9DAF-6D16DAD6B024}" type="slidenum">
              <a:rPr lang="fr-FR" smtClean="0"/>
              <a:t>‹N°›</a:t>
            </a:fld>
            <a:endParaRPr lang="fr-FR"/>
          </a:p>
        </p:txBody>
      </p:sp>
    </p:spTree>
    <p:extLst>
      <p:ext uri="{BB962C8B-B14F-4D97-AF65-F5344CB8AC3E}">
        <p14:creationId xmlns:p14="http://schemas.microsoft.com/office/powerpoint/2010/main" val="4245436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6</a:t>
            </a:fld>
            <a:endParaRPr lang="fr-FR"/>
          </a:p>
        </p:txBody>
      </p:sp>
      <p:sp>
        <p:nvSpPr>
          <p:cNvPr id="5" name="Espace réservé du pied de page 4">
            <a:extLst>
              <a:ext uri="{FF2B5EF4-FFF2-40B4-BE49-F238E27FC236}">
                <a16:creationId xmlns:a16="http://schemas.microsoft.com/office/drawing/2014/main" id="{B20546D0-D047-41DD-9B78-3669D4CDB996}"/>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1993319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16</a:t>
            </a:fld>
            <a:endParaRPr lang="fr-FR"/>
          </a:p>
        </p:txBody>
      </p:sp>
      <p:sp>
        <p:nvSpPr>
          <p:cNvPr id="5" name="Espace réservé du pied de page 4">
            <a:extLst>
              <a:ext uri="{FF2B5EF4-FFF2-40B4-BE49-F238E27FC236}">
                <a16:creationId xmlns:a16="http://schemas.microsoft.com/office/drawing/2014/main" id="{FEA12404-2D51-4C84-A639-32630F8E6243}"/>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99880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17</a:t>
            </a:fld>
            <a:endParaRPr lang="fr-FR"/>
          </a:p>
        </p:txBody>
      </p:sp>
      <p:sp>
        <p:nvSpPr>
          <p:cNvPr id="5" name="Espace réservé du pied de page 4">
            <a:extLst>
              <a:ext uri="{FF2B5EF4-FFF2-40B4-BE49-F238E27FC236}">
                <a16:creationId xmlns:a16="http://schemas.microsoft.com/office/drawing/2014/main" id="{FEA12404-2D51-4C84-A639-32630F8E6243}"/>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224472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18</a:t>
            </a:fld>
            <a:endParaRPr lang="fr-FR"/>
          </a:p>
        </p:txBody>
      </p:sp>
      <p:sp>
        <p:nvSpPr>
          <p:cNvPr id="5" name="Espace réservé du pied de page 4">
            <a:extLst>
              <a:ext uri="{FF2B5EF4-FFF2-40B4-BE49-F238E27FC236}">
                <a16:creationId xmlns:a16="http://schemas.microsoft.com/office/drawing/2014/main" id="{FEA12404-2D51-4C84-A639-32630F8E6243}"/>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46154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19</a:t>
            </a:fld>
            <a:endParaRPr lang="fr-FR"/>
          </a:p>
        </p:txBody>
      </p:sp>
      <p:sp>
        <p:nvSpPr>
          <p:cNvPr id="5" name="Espace réservé du pied de page 4">
            <a:extLst>
              <a:ext uri="{FF2B5EF4-FFF2-40B4-BE49-F238E27FC236}">
                <a16:creationId xmlns:a16="http://schemas.microsoft.com/office/drawing/2014/main" id="{FEA12404-2D51-4C84-A639-32630F8E6243}"/>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143275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20</a:t>
            </a:fld>
            <a:endParaRPr lang="fr-FR"/>
          </a:p>
        </p:txBody>
      </p:sp>
      <p:sp>
        <p:nvSpPr>
          <p:cNvPr id="5" name="Espace réservé du pied de page 4">
            <a:extLst>
              <a:ext uri="{FF2B5EF4-FFF2-40B4-BE49-F238E27FC236}">
                <a16:creationId xmlns:a16="http://schemas.microsoft.com/office/drawing/2014/main" id="{FEA12404-2D51-4C84-A639-32630F8E6243}"/>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176456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21</a:t>
            </a:fld>
            <a:endParaRPr lang="fr-FR"/>
          </a:p>
        </p:txBody>
      </p:sp>
      <p:sp>
        <p:nvSpPr>
          <p:cNvPr id="5" name="Espace réservé du pied de page 4">
            <a:extLst>
              <a:ext uri="{FF2B5EF4-FFF2-40B4-BE49-F238E27FC236}">
                <a16:creationId xmlns:a16="http://schemas.microsoft.com/office/drawing/2014/main" id="{FEA12404-2D51-4C84-A639-32630F8E6243}"/>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108407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24</a:t>
            </a:fld>
            <a:endParaRPr lang="fr-FR"/>
          </a:p>
        </p:txBody>
      </p:sp>
      <p:sp>
        <p:nvSpPr>
          <p:cNvPr id="5" name="Espace réservé du pied de page 4">
            <a:extLst>
              <a:ext uri="{FF2B5EF4-FFF2-40B4-BE49-F238E27FC236}">
                <a16:creationId xmlns:a16="http://schemas.microsoft.com/office/drawing/2014/main" id="{FEA12404-2D51-4C84-A639-32630F8E6243}"/>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146379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25</a:t>
            </a:fld>
            <a:endParaRPr lang="fr-FR"/>
          </a:p>
        </p:txBody>
      </p:sp>
      <p:sp>
        <p:nvSpPr>
          <p:cNvPr id="5" name="Espace réservé du pied de page 4">
            <a:extLst>
              <a:ext uri="{FF2B5EF4-FFF2-40B4-BE49-F238E27FC236}">
                <a16:creationId xmlns:a16="http://schemas.microsoft.com/office/drawing/2014/main" id="{C88CFCFC-7F24-46AF-A123-4B9F458C7F92}"/>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124095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26</a:t>
            </a:fld>
            <a:endParaRPr lang="fr-FR"/>
          </a:p>
        </p:txBody>
      </p:sp>
      <p:sp>
        <p:nvSpPr>
          <p:cNvPr id="5" name="Espace réservé du pied de page 4">
            <a:extLst>
              <a:ext uri="{FF2B5EF4-FFF2-40B4-BE49-F238E27FC236}">
                <a16:creationId xmlns:a16="http://schemas.microsoft.com/office/drawing/2014/main" id="{8BF111D6-7642-4153-981A-54918F21F6BE}"/>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3301611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27</a:t>
            </a:fld>
            <a:endParaRPr lang="fr-FR"/>
          </a:p>
        </p:txBody>
      </p:sp>
      <p:sp>
        <p:nvSpPr>
          <p:cNvPr id="5" name="Espace réservé du pied de page 4">
            <a:extLst>
              <a:ext uri="{FF2B5EF4-FFF2-40B4-BE49-F238E27FC236}">
                <a16:creationId xmlns:a16="http://schemas.microsoft.com/office/drawing/2014/main" id="{AB64CC78-B088-4233-BE55-BD4A1EB57854}"/>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72753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7</a:t>
            </a:fld>
            <a:endParaRPr lang="fr-FR"/>
          </a:p>
        </p:txBody>
      </p:sp>
      <p:sp>
        <p:nvSpPr>
          <p:cNvPr id="5" name="Espace réservé du pied de page 4">
            <a:extLst>
              <a:ext uri="{FF2B5EF4-FFF2-40B4-BE49-F238E27FC236}">
                <a16:creationId xmlns:a16="http://schemas.microsoft.com/office/drawing/2014/main" id="{991EE190-5F94-41C4-853B-7B25DCE077D8}"/>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1412128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EC340B-EFA5-47A2-810A-20D6C9339D3E}" type="slidenum">
              <a:rPr lang="fr-FR" smtClean="0"/>
              <a:t>28</a:t>
            </a:fld>
            <a:endParaRPr lang="fr-FR"/>
          </a:p>
        </p:txBody>
      </p:sp>
      <p:sp>
        <p:nvSpPr>
          <p:cNvPr id="5" name="Espace réservé du pied de page 4">
            <a:extLst>
              <a:ext uri="{FF2B5EF4-FFF2-40B4-BE49-F238E27FC236}">
                <a16:creationId xmlns:a16="http://schemas.microsoft.com/office/drawing/2014/main" id="{D7048712-8DAD-42CE-863B-121BDDEB4908}"/>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835598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29</a:t>
            </a:fld>
            <a:endParaRPr lang="fr-FR"/>
          </a:p>
        </p:txBody>
      </p:sp>
    </p:spTree>
    <p:extLst>
      <p:ext uri="{BB962C8B-B14F-4D97-AF65-F5344CB8AC3E}">
        <p14:creationId xmlns:p14="http://schemas.microsoft.com/office/powerpoint/2010/main" val="1457986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30</a:t>
            </a:fld>
            <a:endParaRPr lang="fr-FR"/>
          </a:p>
        </p:txBody>
      </p:sp>
    </p:spTree>
    <p:extLst>
      <p:ext uri="{BB962C8B-B14F-4D97-AF65-F5344CB8AC3E}">
        <p14:creationId xmlns:p14="http://schemas.microsoft.com/office/powerpoint/2010/main" val="1925926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FE7DD-8C1A-4448-87A7-6342E4E906FD}" type="datetime1">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21/04/2023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5C174-8768-DD4B-AF4F-4B25B1E1E55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93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45</a:t>
            </a:fld>
            <a:endParaRPr lang="fr-FR"/>
          </a:p>
        </p:txBody>
      </p:sp>
      <p:sp>
        <p:nvSpPr>
          <p:cNvPr id="5" name="Espace réservé du pied de page 4">
            <a:extLst>
              <a:ext uri="{FF2B5EF4-FFF2-40B4-BE49-F238E27FC236}">
                <a16:creationId xmlns:a16="http://schemas.microsoft.com/office/drawing/2014/main" id="{DAE3DD26-DD42-478A-B4F2-C2AE974926DA}"/>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753513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46</a:t>
            </a:fld>
            <a:endParaRPr lang="fr-FR"/>
          </a:p>
        </p:txBody>
      </p:sp>
      <p:sp>
        <p:nvSpPr>
          <p:cNvPr id="5" name="Espace réservé du pied de page 4">
            <a:extLst>
              <a:ext uri="{FF2B5EF4-FFF2-40B4-BE49-F238E27FC236}">
                <a16:creationId xmlns:a16="http://schemas.microsoft.com/office/drawing/2014/main" id="{9391F4BD-BFFF-40D3-8FD8-9C14ACD80B21}"/>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753513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47</a:t>
            </a:fld>
            <a:endParaRPr lang="fr-FR"/>
          </a:p>
        </p:txBody>
      </p:sp>
      <p:sp>
        <p:nvSpPr>
          <p:cNvPr id="5" name="Espace réservé du pied de page 4">
            <a:extLst>
              <a:ext uri="{FF2B5EF4-FFF2-40B4-BE49-F238E27FC236}">
                <a16:creationId xmlns:a16="http://schemas.microsoft.com/office/drawing/2014/main" id="{049855F8-94EA-4E5C-A43F-B0696E0A4C80}"/>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753513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48</a:t>
            </a:fld>
            <a:endParaRPr lang="fr-FR"/>
          </a:p>
        </p:txBody>
      </p:sp>
      <p:sp>
        <p:nvSpPr>
          <p:cNvPr id="5" name="Espace réservé du pied de page 4">
            <a:extLst>
              <a:ext uri="{FF2B5EF4-FFF2-40B4-BE49-F238E27FC236}">
                <a16:creationId xmlns:a16="http://schemas.microsoft.com/office/drawing/2014/main" id="{B0220FD9-96A1-4B77-AFE3-18B584F2B225}"/>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753513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notes 2"/>
          <p:cNvSpPr>
            <a:spLocks noGrp="1"/>
          </p:cNvSpPr>
          <p:nvPr>
            <p:ph type="body" idx="1"/>
          </p:nvPr>
        </p:nvSpPr>
        <p:spPr/>
        <p:txBody>
          <a:bodyPr/>
          <a:lstStyle/>
          <a:p>
            <a:r>
              <a:rPr lang="fr-FR" dirty="0"/>
              <a:t>Plafond ETPT 2019 : 83</a:t>
            </a:r>
          </a:p>
        </p:txBody>
      </p:sp>
      <p:sp>
        <p:nvSpPr>
          <p:cNvPr id="4" name="Espace réservé du numéro de diapositive 3"/>
          <p:cNvSpPr>
            <a:spLocks noGrp="1"/>
          </p:cNvSpPr>
          <p:nvPr>
            <p:ph type="sldNum" sz="quarter" idx="5"/>
          </p:nvPr>
        </p:nvSpPr>
        <p:spPr/>
        <p:txBody>
          <a:bodyPr/>
          <a:lstStyle/>
          <a:p>
            <a:fld id="{27EC340B-EFA5-47A2-810A-20D6C9339D3E}" type="slidenum">
              <a:rPr lang="fr-FR" smtClean="0"/>
              <a:t>49</a:t>
            </a:fld>
            <a:endParaRPr lang="fr-FR"/>
          </a:p>
        </p:txBody>
      </p:sp>
      <p:sp>
        <p:nvSpPr>
          <p:cNvPr id="5" name="Espace réservé du pied de page 4">
            <a:extLst>
              <a:ext uri="{FF2B5EF4-FFF2-40B4-BE49-F238E27FC236}">
                <a16:creationId xmlns:a16="http://schemas.microsoft.com/office/drawing/2014/main" id="{B4321BE8-2212-451B-AE83-861B78FE85BA}"/>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274503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8</a:t>
            </a:fld>
            <a:endParaRPr lang="fr-FR"/>
          </a:p>
        </p:txBody>
      </p:sp>
      <p:sp>
        <p:nvSpPr>
          <p:cNvPr id="5" name="Espace réservé du pied de page 4">
            <a:extLst>
              <a:ext uri="{FF2B5EF4-FFF2-40B4-BE49-F238E27FC236}">
                <a16:creationId xmlns:a16="http://schemas.microsoft.com/office/drawing/2014/main" id="{991EE190-5F94-41C4-853B-7B25DCE077D8}"/>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249662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10</a:t>
            </a:fld>
            <a:endParaRPr lang="fr-FR"/>
          </a:p>
        </p:txBody>
      </p:sp>
      <p:sp>
        <p:nvSpPr>
          <p:cNvPr id="5" name="Espace réservé du pied de page 4">
            <a:extLst>
              <a:ext uri="{FF2B5EF4-FFF2-40B4-BE49-F238E27FC236}">
                <a16:creationId xmlns:a16="http://schemas.microsoft.com/office/drawing/2014/main" id="{991EE190-5F94-41C4-853B-7B25DCE077D8}"/>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383852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11</a:t>
            </a:fld>
            <a:endParaRPr lang="fr-FR"/>
          </a:p>
        </p:txBody>
      </p:sp>
      <p:sp>
        <p:nvSpPr>
          <p:cNvPr id="5" name="Espace réservé du pied de page 4">
            <a:extLst>
              <a:ext uri="{FF2B5EF4-FFF2-40B4-BE49-F238E27FC236}">
                <a16:creationId xmlns:a16="http://schemas.microsoft.com/office/drawing/2014/main" id="{991EE190-5F94-41C4-853B-7B25DCE077D8}"/>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182135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12</a:t>
            </a:fld>
            <a:endParaRPr lang="fr-FR"/>
          </a:p>
        </p:txBody>
      </p:sp>
      <p:sp>
        <p:nvSpPr>
          <p:cNvPr id="5" name="Espace réservé du pied de page 4">
            <a:extLst>
              <a:ext uri="{FF2B5EF4-FFF2-40B4-BE49-F238E27FC236}">
                <a16:creationId xmlns:a16="http://schemas.microsoft.com/office/drawing/2014/main" id="{991EE190-5F94-41C4-853B-7B25DCE077D8}"/>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415551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13</a:t>
            </a:fld>
            <a:endParaRPr lang="fr-FR"/>
          </a:p>
        </p:txBody>
      </p:sp>
      <p:sp>
        <p:nvSpPr>
          <p:cNvPr id="5" name="Espace réservé du pied de page 4">
            <a:extLst>
              <a:ext uri="{FF2B5EF4-FFF2-40B4-BE49-F238E27FC236}">
                <a16:creationId xmlns:a16="http://schemas.microsoft.com/office/drawing/2014/main" id="{991EE190-5F94-41C4-853B-7B25DCE077D8}"/>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264712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14</a:t>
            </a:fld>
            <a:endParaRPr lang="fr-FR"/>
          </a:p>
        </p:txBody>
      </p:sp>
      <p:sp>
        <p:nvSpPr>
          <p:cNvPr id="5" name="Espace réservé du pied de page 4">
            <a:extLst>
              <a:ext uri="{FF2B5EF4-FFF2-40B4-BE49-F238E27FC236}">
                <a16:creationId xmlns:a16="http://schemas.microsoft.com/office/drawing/2014/main" id="{991EE190-5F94-41C4-853B-7B25DCE077D8}"/>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275912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6813" y="1241425"/>
            <a:ext cx="4465637" cy="3351213"/>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21738F-13B0-465F-BD4E-D898923372C8}" type="slidenum">
              <a:rPr lang="fr-FR" smtClean="0"/>
              <a:t>15</a:t>
            </a:fld>
            <a:endParaRPr lang="fr-FR"/>
          </a:p>
        </p:txBody>
      </p:sp>
      <p:sp>
        <p:nvSpPr>
          <p:cNvPr id="5" name="Espace réservé du pied de page 4">
            <a:extLst>
              <a:ext uri="{FF2B5EF4-FFF2-40B4-BE49-F238E27FC236}">
                <a16:creationId xmlns:a16="http://schemas.microsoft.com/office/drawing/2014/main" id="{991EE190-5F94-41C4-853B-7B25DCE077D8}"/>
              </a:ext>
            </a:extLst>
          </p:cNvPr>
          <p:cNvSpPr>
            <a:spLocks noGrp="1"/>
          </p:cNvSpPr>
          <p:nvPr>
            <p:ph type="ftr" sz="quarter" idx="4"/>
          </p:nvPr>
        </p:nvSpPr>
        <p:spPr/>
        <p:txBody>
          <a:bodyPr/>
          <a:lstStyle/>
          <a:p>
            <a:r>
              <a:rPr lang="fr-FR"/>
              <a:t>Anne Yvrande-Billon</a:t>
            </a:r>
          </a:p>
        </p:txBody>
      </p:sp>
    </p:spTree>
    <p:extLst>
      <p:ext uri="{BB962C8B-B14F-4D97-AF65-F5344CB8AC3E}">
        <p14:creationId xmlns:p14="http://schemas.microsoft.com/office/powerpoint/2010/main" val="177273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B72C3-53A4-4514-87B6-5C45C730298E}"/>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5A1D7B82-DF4A-4FBD-9AB5-DB97BD06869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E4EBFAE-3EA5-4212-A4DB-0EDC7D2E6D09}"/>
              </a:ext>
            </a:extLst>
          </p:cNvPr>
          <p:cNvSpPr>
            <a:spLocks noGrp="1"/>
          </p:cNvSpPr>
          <p:nvPr>
            <p:ph type="dt" sz="half" idx="10"/>
          </p:nvPr>
        </p:nvSpPr>
        <p:spPr/>
        <p:txBody>
          <a:bodyPr/>
          <a:lstStyle/>
          <a:p>
            <a:fld id="{1FCF6C51-CAEA-47C7-BEDC-D4189A47B9D3}"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D9D48106-0FAF-419D-AFA6-30EFF75A46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43D3F6-B981-415C-B807-05AABB7931BB}"/>
              </a:ext>
            </a:extLst>
          </p:cNvPr>
          <p:cNvSpPr>
            <a:spLocks noGrp="1"/>
          </p:cNvSpPr>
          <p:nvPr>
            <p:ph type="sldNum" sz="quarter" idx="12"/>
          </p:nvPr>
        </p:nvSpPr>
        <p:spPr/>
        <p:txBody>
          <a:bodyPr/>
          <a:lstStyle/>
          <a:p>
            <a:fld id="{91ECF0CA-5B77-4C8D-9F6E-E19DDA291FD4}" type="slidenum">
              <a:rPr lang="fr-FR" smtClean="0"/>
              <a:t>‹N°›</a:t>
            </a:fld>
            <a:endParaRPr lang="fr-FR"/>
          </a:p>
        </p:txBody>
      </p:sp>
    </p:spTree>
    <p:extLst>
      <p:ext uri="{BB962C8B-B14F-4D97-AF65-F5344CB8AC3E}">
        <p14:creationId xmlns:p14="http://schemas.microsoft.com/office/powerpoint/2010/main" val="98385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06B45-8C03-409C-BAF7-A6600EA3C84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D13BA3F-86C6-4D53-AA57-E7BA98FA0C0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FDE7F8-F47A-417A-BBA7-25B038F79DF1}"/>
              </a:ext>
            </a:extLst>
          </p:cNvPr>
          <p:cNvSpPr>
            <a:spLocks noGrp="1"/>
          </p:cNvSpPr>
          <p:nvPr>
            <p:ph type="dt" sz="half" idx="10"/>
          </p:nvPr>
        </p:nvSpPr>
        <p:spPr/>
        <p:txBody>
          <a:bodyPr/>
          <a:lstStyle/>
          <a:p>
            <a:fld id="{1FCF6C51-CAEA-47C7-BEDC-D4189A47B9D3}"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FBB276B1-F8F7-4DFA-AADE-22104BF48F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0BD20F-FD86-4E2A-8646-9060D1CC6540}"/>
              </a:ext>
            </a:extLst>
          </p:cNvPr>
          <p:cNvSpPr>
            <a:spLocks noGrp="1"/>
          </p:cNvSpPr>
          <p:nvPr>
            <p:ph type="sldNum" sz="quarter" idx="12"/>
          </p:nvPr>
        </p:nvSpPr>
        <p:spPr/>
        <p:txBody>
          <a:bodyPr/>
          <a:lstStyle/>
          <a:p>
            <a:fld id="{91ECF0CA-5B77-4C8D-9F6E-E19DDA291FD4}" type="slidenum">
              <a:rPr lang="fr-FR" smtClean="0"/>
              <a:t>‹N°›</a:t>
            </a:fld>
            <a:endParaRPr lang="fr-FR"/>
          </a:p>
        </p:txBody>
      </p:sp>
    </p:spTree>
    <p:extLst>
      <p:ext uri="{BB962C8B-B14F-4D97-AF65-F5344CB8AC3E}">
        <p14:creationId xmlns:p14="http://schemas.microsoft.com/office/powerpoint/2010/main" val="199725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DB468DE-0D9A-4295-B997-9FA716CC1DE6}"/>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F2E10EA-7706-44D4-BBB6-A99E041C5707}"/>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2CBDEA-48A9-4AEF-B5F8-8AE434EB59EC}"/>
              </a:ext>
            </a:extLst>
          </p:cNvPr>
          <p:cNvSpPr>
            <a:spLocks noGrp="1"/>
          </p:cNvSpPr>
          <p:nvPr>
            <p:ph type="dt" sz="half" idx="10"/>
          </p:nvPr>
        </p:nvSpPr>
        <p:spPr/>
        <p:txBody>
          <a:bodyPr/>
          <a:lstStyle/>
          <a:p>
            <a:fld id="{1FCF6C51-CAEA-47C7-BEDC-D4189A47B9D3}"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27A910D4-79D5-4339-BBA4-DBB68E612C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3B38A35-0BC1-4AEF-BE3B-D49F5334C989}"/>
              </a:ext>
            </a:extLst>
          </p:cNvPr>
          <p:cNvSpPr>
            <a:spLocks noGrp="1"/>
          </p:cNvSpPr>
          <p:nvPr>
            <p:ph type="sldNum" sz="quarter" idx="12"/>
          </p:nvPr>
        </p:nvSpPr>
        <p:spPr/>
        <p:txBody>
          <a:bodyPr/>
          <a:lstStyle/>
          <a:p>
            <a:fld id="{91ECF0CA-5B77-4C8D-9F6E-E19DDA291FD4}" type="slidenum">
              <a:rPr lang="fr-FR" smtClean="0"/>
              <a:t>‹N°›</a:t>
            </a:fld>
            <a:endParaRPr lang="fr-FR"/>
          </a:p>
        </p:txBody>
      </p:sp>
    </p:spTree>
    <p:extLst>
      <p:ext uri="{BB962C8B-B14F-4D97-AF65-F5344CB8AC3E}">
        <p14:creationId xmlns:p14="http://schemas.microsoft.com/office/powerpoint/2010/main" val="888487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 de slides">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AC3C3E3-4B26-644F-BA87-A5786D7A38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7922"/>
          <a:stretch/>
        </p:blipFill>
        <p:spPr>
          <a:xfrm>
            <a:off x="1" y="846162"/>
            <a:ext cx="9144000" cy="2885701"/>
          </a:xfrm>
          <a:prstGeom prst="rect">
            <a:avLst/>
          </a:prstGeom>
        </p:spPr>
      </p:pic>
      <p:sp>
        <p:nvSpPr>
          <p:cNvPr id="8" name="Titre 1">
            <a:extLst>
              <a:ext uri="{FF2B5EF4-FFF2-40B4-BE49-F238E27FC236}">
                <a16:creationId xmlns:a16="http://schemas.microsoft.com/office/drawing/2014/main" id="{F1C1F893-A29C-C24C-BCB0-76373CC93FA1}"/>
              </a:ext>
            </a:extLst>
          </p:cNvPr>
          <p:cNvSpPr>
            <a:spLocks noGrp="1"/>
          </p:cNvSpPr>
          <p:nvPr>
            <p:ph type="ctrTitle" hasCustomPrompt="1"/>
          </p:nvPr>
        </p:nvSpPr>
        <p:spPr>
          <a:xfrm>
            <a:off x="2158343" y="3467969"/>
            <a:ext cx="4827315" cy="1096110"/>
          </a:xfrm>
          <a:prstGeom prst="rect">
            <a:avLst/>
          </a:prstGeom>
        </p:spPr>
        <p:txBody>
          <a:bodyPr anchor="b">
            <a:noAutofit/>
          </a:bodyPr>
          <a:lstStyle>
            <a:lvl1pPr algn="ctr">
              <a:defRPr sz="1775">
                <a:solidFill>
                  <a:srgbClr val="2F4079"/>
                </a:solidFill>
                <a:latin typeface="Roboto" pitchFamily="2" charset="0"/>
                <a:ea typeface="Roboto" pitchFamily="2" charset="0"/>
              </a:defRPr>
            </a:lvl1pPr>
          </a:lstStyle>
          <a:p>
            <a:r>
              <a:rPr lang="fr-FR" dirty="0"/>
              <a:t>MERCI DE VOTRE ATTENTION</a:t>
            </a:r>
          </a:p>
        </p:txBody>
      </p:sp>
    </p:spTree>
    <p:extLst>
      <p:ext uri="{BB962C8B-B14F-4D97-AF65-F5344CB8AC3E}">
        <p14:creationId xmlns:p14="http://schemas.microsoft.com/office/powerpoint/2010/main" val="33455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AC3C3E3-4B26-644F-BA87-A5786D7A38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7922"/>
          <a:stretch/>
        </p:blipFill>
        <p:spPr>
          <a:xfrm>
            <a:off x="1" y="1"/>
            <a:ext cx="9144000" cy="2885701"/>
          </a:xfrm>
          <a:prstGeom prst="rect">
            <a:avLst/>
          </a:prstGeom>
        </p:spPr>
      </p:pic>
      <p:sp>
        <p:nvSpPr>
          <p:cNvPr id="8" name="Titre 1">
            <a:extLst>
              <a:ext uri="{FF2B5EF4-FFF2-40B4-BE49-F238E27FC236}">
                <a16:creationId xmlns:a16="http://schemas.microsoft.com/office/drawing/2014/main" id="{F1C1F893-A29C-C24C-BCB0-76373CC93FA1}"/>
              </a:ext>
            </a:extLst>
          </p:cNvPr>
          <p:cNvSpPr>
            <a:spLocks noGrp="1"/>
          </p:cNvSpPr>
          <p:nvPr>
            <p:ph type="ctrTitle" hasCustomPrompt="1"/>
          </p:nvPr>
        </p:nvSpPr>
        <p:spPr>
          <a:xfrm>
            <a:off x="3995937" y="3840084"/>
            <a:ext cx="4827315" cy="1096110"/>
          </a:xfrm>
          <a:prstGeom prst="rect">
            <a:avLst/>
          </a:prstGeom>
        </p:spPr>
        <p:txBody>
          <a:bodyPr anchor="b">
            <a:noAutofit/>
          </a:bodyPr>
          <a:lstStyle>
            <a:lvl1pPr algn="l">
              <a:defRPr sz="2400">
                <a:solidFill>
                  <a:srgbClr val="2F4079"/>
                </a:solidFill>
                <a:latin typeface="Roboto" pitchFamily="2" charset="0"/>
                <a:ea typeface="Roboto" pitchFamily="2" charset="0"/>
              </a:defRPr>
            </a:lvl1pPr>
          </a:lstStyle>
          <a:p>
            <a:r>
              <a:rPr lang="fr-FR"/>
              <a:t>Titre</a:t>
            </a:r>
          </a:p>
        </p:txBody>
      </p:sp>
      <p:sp>
        <p:nvSpPr>
          <p:cNvPr id="9" name="Sous-titre 2">
            <a:extLst>
              <a:ext uri="{FF2B5EF4-FFF2-40B4-BE49-F238E27FC236}">
                <a16:creationId xmlns:a16="http://schemas.microsoft.com/office/drawing/2014/main" id="{675239EF-27E3-1740-88C7-E92D62B9183F}"/>
              </a:ext>
            </a:extLst>
          </p:cNvPr>
          <p:cNvSpPr>
            <a:spLocks noGrp="1"/>
          </p:cNvSpPr>
          <p:nvPr>
            <p:ph type="subTitle" idx="1" hasCustomPrompt="1"/>
          </p:nvPr>
        </p:nvSpPr>
        <p:spPr>
          <a:xfrm>
            <a:off x="3998169" y="4988768"/>
            <a:ext cx="4822303" cy="1176536"/>
          </a:xfrm>
          <a:prstGeom prst="rect">
            <a:avLst/>
          </a:prstGeom>
        </p:spPr>
        <p:txBody>
          <a:bodyPr>
            <a:normAutofit/>
          </a:bodyPr>
          <a:lstStyle>
            <a:lvl1pPr marL="0" indent="0" algn="l">
              <a:buNone/>
              <a:defRPr sz="1600">
                <a:solidFill>
                  <a:schemeClr val="tx1">
                    <a:tint val="75000"/>
                  </a:schemeClr>
                </a:solidFill>
                <a:latin typeface="Roboto" pitchFamily="2" charset="0"/>
                <a:ea typeface="Roboto" pitchFamily="2" charset="0"/>
              </a:defRPr>
            </a:lvl1pPr>
            <a:lvl2pPr marL="338008" indent="0" algn="ctr">
              <a:buNone/>
              <a:defRPr>
                <a:solidFill>
                  <a:schemeClr val="tx1">
                    <a:tint val="75000"/>
                  </a:schemeClr>
                </a:solidFill>
              </a:defRPr>
            </a:lvl2pPr>
            <a:lvl3pPr marL="676016" indent="0" algn="ctr">
              <a:buNone/>
              <a:defRPr>
                <a:solidFill>
                  <a:schemeClr val="tx1">
                    <a:tint val="75000"/>
                  </a:schemeClr>
                </a:solidFill>
              </a:defRPr>
            </a:lvl3pPr>
            <a:lvl4pPr marL="1014024" indent="0" algn="ctr">
              <a:buNone/>
              <a:defRPr>
                <a:solidFill>
                  <a:schemeClr val="tx1">
                    <a:tint val="75000"/>
                  </a:schemeClr>
                </a:solidFill>
              </a:defRPr>
            </a:lvl4pPr>
            <a:lvl5pPr marL="1352032" indent="0" algn="ctr">
              <a:buNone/>
              <a:defRPr>
                <a:solidFill>
                  <a:schemeClr val="tx1">
                    <a:tint val="75000"/>
                  </a:schemeClr>
                </a:solidFill>
              </a:defRPr>
            </a:lvl5pPr>
            <a:lvl6pPr marL="1690040" indent="0" algn="ctr">
              <a:buNone/>
              <a:defRPr>
                <a:solidFill>
                  <a:schemeClr val="tx1">
                    <a:tint val="75000"/>
                  </a:schemeClr>
                </a:solidFill>
              </a:defRPr>
            </a:lvl6pPr>
            <a:lvl7pPr marL="2028048" indent="0" algn="ctr">
              <a:buNone/>
              <a:defRPr>
                <a:solidFill>
                  <a:schemeClr val="tx1">
                    <a:tint val="75000"/>
                  </a:schemeClr>
                </a:solidFill>
              </a:defRPr>
            </a:lvl7pPr>
            <a:lvl8pPr marL="2366056" indent="0" algn="ctr">
              <a:buNone/>
              <a:defRPr>
                <a:solidFill>
                  <a:schemeClr val="tx1">
                    <a:tint val="75000"/>
                  </a:schemeClr>
                </a:solidFill>
              </a:defRPr>
            </a:lvl8pPr>
            <a:lvl9pPr marL="2704064" indent="0" algn="ctr">
              <a:buNone/>
              <a:defRPr>
                <a:solidFill>
                  <a:schemeClr val="tx1">
                    <a:tint val="75000"/>
                  </a:schemeClr>
                </a:solidFill>
              </a:defRPr>
            </a:lvl9pPr>
          </a:lstStyle>
          <a:p>
            <a:r>
              <a:rPr lang="fr-FR"/>
              <a:t>Sous titre</a:t>
            </a:r>
          </a:p>
        </p:txBody>
      </p:sp>
      <p:sp>
        <p:nvSpPr>
          <p:cNvPr id="17" name="Espace réservé du texte 4">
            <a:extLst>
              <a:ext uri="{FF2B5EF4-FFF2-40B4-BE49-F238E27FC236}">
                <a16:creationId xmlns:a16="http://schemas.microsoft.com/office/drawing/2014/main" id="{C6E172B4-FFDF-A04A-B202-BB771F366D56}"/>
              </a:ext>
            </a:extLst>
          </p:cNvPr>
          <p:cNvSpPr>
            <a:spLocks noGrp="1"/>
          </p:cNvSpPr>
          <p:nvPr>
            <p:ph type="body" sz="quarter" idx="13" hasCustomPrompt="1"/>
          </p:nvPr>
        </p:nvSpPr>
        <p:spPr>
          <a:xfrm>
            <a:off x="217485" y="6381750"/>
            <a:ext cx="1873250" cy="359618"/>
          </a:xfrm>
          <a:prstGeom prst="rect">
            <a:avLst/>
          </a:prstGeom>
        </p:spPr>
        <p:txBody>
          <a:bodyPr/>
          <a:lstStyle>
            <a:lvl1pPr marL="0" indent="0" algn="l">
              <a:buNone/>
              <a:defRPr sz="1050">
                <a:latin typeface="Roboto" pitchFamily="2" charset="0"/>
                <a:ea typeface="Roboto" pitchFamily="2" charset="0"/>
              </a:defRPr>
            </a:lvl1pPr>
          </a:lstStyle>
          <a:p>
            <a:pPr lvl="0"/>
            <a:fld id="{F3AD63D0-93A3-484C-B1AE-9FB137D0F02C}" type="datetime1">
              <a:rPr lang="fr-FR" sz="1000" smtClean="0"/>
              <a:t>21/01/2020</a:t>
            </a:fld>
            <a:endParaRPr lang="fr-FR"/>
          </a:p>
        </p:txBody>
      </p:sp>
    </p:spTree>
    <p:extLst>
      <p:ext uri="{BB962C8B-B14F-4D97-AF65-F5344CB8AC3E}">
        <p14:creationId xmlns:p14="http://schemas.microsoft.com/office/powerpoint/2010/main" val="3764026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apositive de sommaire">
    <p:spTree>
      <p:nvGrpSpPr>
        <p:cNvPr id="1" name=""/>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31B63DA6-9172-4C9F-BCF5-9A031A8DE976}"/>
              </a:ext>
            </a:extLst>
          </p:cNvPr>
          <p:cNvSpPr>
            <a:spLocks noGrp="1"/>
          </p:cNvSpPr>
          <p:nvPr>
            <p:ph type="body" sz="quarter" idx="11"/>
          </p:nvPr>
        </p:nvSpPr>
        <p:spPr>
          <a:xfrm>
            <a:off x="455216" y="1609848"/>
            <a:ext cx="8230889" cy="4281488"/>
          </a:xfrm>
          <a:prstGeom prst="rect">
            <a:avLst/>
          </a:prstGeom>
        </p:spPr>
        <p:txBody>
          <a:bodyPr/>
          <a:lstStyle>
            <a:lvl1pPr marL="457200" indent="-457200">
              <a:buFont typeface="+mj-lt"/>
              <a:buAutoNum type="arabicPeriod"/>
              <a:defRPr lang="fr-FR" sz="1600" b="1" i="0" kern="1200" baseline="0" dirty="0" smtClean="0">
                <a:solidFill>
                  <a:srgbClr val="2F4079"/>
                </a:solidFill>
                <a:latin typeface="Roboto" pitchFamily="2" charset="0"/>
                <a:ea typeface="Roboto" pitchFamily="2" charset="0"/>
                <a:cs typeface="+mn-cs"/>
              </a:defRPr>
            </a:lvl1pPr>
            <a:lvl2pPr marL="680908" indent="-342900">
              <a:buAutoNum type="alphaUcPeriod"/>
              <a:defRPr lang="fr-FR" sz="1200" kern="1200" dirty="0" smtClean="0">
                <a:solidFill>
                  <a:schemeClr val="tx1"/>
                </a:solidFill>
                <a:latin typeface="Roboto" pitchFamily="2" charset="0"/>
                <a:ea typeface="Roboto" pitchFamily="2" charset="0"/>
                <a:cs typeface="+mn-cs"/>
              </a:defRPr>
            </a:lvl2pPr>
            <a:lvl3pPr marL="1018916" indent="-342900">
              <a:buAutoNum type="arabicPeriod"/>
              <a:defRPr lang="fr-FR" sz="1100" kern="1200" dirty="0" smtClean="0">
                <a:solidFill>
                  <a:schemeClr val="tx1"/>
                </a:solidFill>
                <a:latin typeface="+mn-lt"/>
                <a:ea typeface="+mn-ea"/>
                <a:cs typeface="+mn-cs"/>
              </a:defRPr>
            </a:lvl3pPr>
          </a:lstStyle>
          <a:p>
            <a:pPr marL="342900" marR="0" lvl="0" indent="-342900" algn="l" defTabSz="676016" rtl="0" eaLnBrk="1" fontAlgn="auto" latinLnBrk="0" hangingPunct="1">
              <a:lnSpc>
                <a:spcPct val="100000"/>
              </a:lnSpc>
              <a:spcBef>
                <a:spcPct val="20000"/>
              </a:spcBef>
              <a:spcAft>
                <a:spcPts val="0"/>
              </a:spcAft>
              <a:buClrTx/>
              <a:buSzTx/>
              <a:buFont typeface="+mj-lt"/>
              <a:buAutoNum type="arabicPeriod"/>
              <a:tabLst/>
            </a:pPr>
            <a:r>
              <a:rPr lang="fr-FR"/>
              <a:t>Cliquez pour modifier les styles du texte du masque</a:t>
            </a:r>
          </a:p>
          <a:p>
            <a:pPr marL="342900" marR="0" lvl="1" indent="-342900" algn="l" defTabSz="676016" rtl="0" eaLnBrk="1" fontAlgn="auto" latinLnBrk="0" hangingPunct="1">
              <a:lnSpc>
                <a:spcPct val="100000"/>
              </a:lnSpc>
              <a:spcBef>
                <a:spcPct val="20000"/>
              </a:spcBef>
              <a:spcAft>
                <a:spcPts val="0"/>
              </a:spcAft>
              <a:buClrTx/>
              <a:buSzTx/>
              <a:buFont typeface="+mj-lt"/>
              <a:buAutoNum type="arabicPeriod"/>
              <a:tabLst/>
            </a:pPr>
            <a:r>
              <a:rPr lang="fr-FR"/>
              <a:t>Deuxième niveau</a:t>
            </a:r>
          </a:p>
          <a:p>
            <a:pPr marL="342900" marR="0" lvl="2" indent="-342900" algn="l" defTabSz="676016" rtl="0" eaLnBrk="1" fontAlgn="auto" latinLnBrk="0" hangingPunct="1">
              <a:lnSpc>
                <a:spcPct val="100000"/>
              </a:lnSpc>
              <a:spcBef>
                <a:spcPct val="20000"/>
              </a:spcBef>
              <a:spcAft>
                <a:spcPts val="0"/>
              </a:spcAft>
              <a:buClrTx/>
              <a:buSzTx/>
              <a:buFont typeface="+mj-lt"/>
              <a:buAutoNum type="arabicPeriod"/>
              <a:tabLst/>
            </a:pPr>
            <a:r>
              <a:rPr lang="fr-FR"/>
              <a:t>Troisième niveau</a:t>
            </a:r>
          </a:p>
          <a:p>
            <a:pPr marL="342900" marR="0" lvl="3" indent="-342900" algn="l" defTabSz="676016" rtl="0" eaLnBrk="1" fontAlgn="auto" latinLnBrk="0" hangingPunct="1">
              <a:lnSpc>
                <a:spcPct val="100000"/>
              </a:lnSpc>
              <a:spcBef>
                <a:spcPct val="20000"/>
              </a:spcBef>
              <a:spcAft>
                <a:spcPts val="0"/>
              </a:spcAft>
              <a:buClrTx/>
              <a:buSzTx/>
              <a:buFont typeface="+mj-lt"/>
              <a:buAutoNum type="arabicPeriod"/>
              <a:tabLst/>
            </a:pPr>
            <a:r>
              <a:rPr lang="fr-FR"/>
              <a:t>Quatrième niveau</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199" y="286667"/>
            <a:ext cx="8231586" cy="648072"/>
          </a:xfrm>
          <a:prstGeom prst="rect">
            <a:avLst/>
          </a:prstGeom>
        </p:spPr>
        <p:txBody>
          <a:bodyPr anchor="ctr"/>
          <a:lstStyle>
            <a:lvl1pPr algn="ctr">
              <a:defRPr sz="2400" b="1" baseline="0">
                <a:solidFill>
                  <a:srgbClr val="2F4079"/>
                </a:solidFill>
                <a:latin typeface="Roboto" pitchFamily="2" charset="0"/>
                <a:ea typeface="Roboto" pitchFamily="2" charset="0"/>
              </a:defRPr>
            </a:lvl1pPr>
          </a:lstStyle>
          <a:p>
            <a:r>
              <a:rPr lang="fr-FR"/>
              <a:t>Titre</a:t>
            </a:r>
          </a:p>
        </p:txBody>
      </p:sp>
      <p:sp>
        <p:nvSpPr>
          <p:cNvPr id="22" name="Espace réservé du texte 20">
            <a:extLst>
              <a:ext uri="{FF2B5EF4-FFF2-40B4-BE49-F238E27FC236}">
                <a16:creationId xmlns:a16="http://schemas.microsoft.com/office/drawing/2014/main" id="{B0A892B9-B0E7-4738-8676-62EAEAA92830}"/>
              </a:ext>
            </a:extLst>
          </p:cNvPr>
          <p:cNvSpPr>
            <a:spLocks noGrp="1"/>
          </p:cNvSpPr>
          <p:nvPr>
            <p:ph type="body" sz="quarter" idx="10" hasCustomPrompt="1"/>
          </p:nvPr>
        </p:nvSpPr>
        <p:spPr>
          <a:xfrm>
            <a:off x="457199" y="935038"/>
            <a:ext cx="8231586" cy="444500"/>
          </a:xfrm>
          <a:prstGeom prst="rect">
            <a:avLst/>
          </a:prstGeom>
        </p:spPr>
        <p:txBody>
          <a:bodyPr anchor="ctr"/>
          <a:lstStyle>
            <a:lvl1pPr marL="0" indent="0" algn="ctr">
              <a:buNone/>
              <a:defRPr lang="fr-FR" sz="2000" kern="1200" baseline="0" dirty="0">
                <a:solidFill>
                  <a:schemeClr val="tx2"/>
                </a:solidFill>
                <a:latin typeface="Roboto" pitchFamily="2" charset="0"/>
                <a:ea typeface="Roboto" pitchFamily="2" charset="0"/>
                <a:cs typeface="+mn-cs"/>
              </a:defRPr>
            </a:lvl1pPr>
          </a:lstStyle>
          <a:p>
            <a:pPr lvl="0"/>
            <a:r>
              <a:rPr lang="fr-FR"/>
              <a:t>Sous-titre</a:t>
            </a:r>
          </a:p>
        </p:txBody>
      </p:sp>
    </p:spTree>
    <p:extLst>
      <p:ext uri="{BB962C8B-B14F-4D97-AF65-F5344CB8AC3E}">
        <p14:creationId xmlns:p14="http://schemas.microsoft.com/office/powerpoint/2010/main" val="3377172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sectionA">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rgbClr val="2F4079"/>
                </a:solidFill>
                <a:latin typeface="Roboto" pitchFamily="2" charset="0"/>
                <a:ea typeface="Roboto" pitchFamily="2" charset="0"/>
              </a:defRPr>
            </a:lvl1pPr>
          </a:lstStyle>
          <a:p>
            <a:pPr lvl="0"/>
            <a:r>
              <a:rPr lang="fr-FR"/>
              <a:t>A</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rgbClr val="2F4079"/>
                </a:solidFill>
                <a:latin typeface="Roboto" pitchFamily="2" charset="0"/>
                <a:ea typeface="Roboto" pitchFamily="2" charset="0"/>
              </a:defRPr>
            </a:lvl1pPr>
          </a:lstStyle>
          <a:p>
            <a:r>
              <a:rPr lang="fr-FR"/>
              <a:t>Titre de partie</a:t>
            </a:r>
          </a:p>
        </p:txBody>
      </p:sp>
    </p:spTree>
    <p:extLst>
      <p:ext uri="{BB962C8B-B14F-4D97-AF65-F5344CB8AC3E}">
        <p14:creationId xmlns:p14="http://schemas.microsoft.com/office/powerpoint/2010/main" val="3311688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rgbClr val="2F4079"/>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tx2"/>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1965525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2F4079"/>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39867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tx2"/>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2F4079"/>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tx2"/>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1306440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tx2"/>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2F4079"/>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tx2"/>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49857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400C5-79C4-4B69-9655-F83CE7C789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8C14775-D7B7-4701-B7B4-E3C0CDEE726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748CB5-B621-4544-82D8-2157C717046B}"/>
              </a:ext>
            </a:extLst>
          </p:cNvPr>
          <p:cNvSpPr>
            <a:spLocks noGrp="1"/>
          </p:cNvSpPr>
          <p:nvPr>
            <p:ph type="dt" sz="half" idx="10"/>
          </p:nvPr>
        </p:nvSpPr>
        <p:spPr/>
        <p:txBody>
          <a:bodyPr/>
          <a:lstStyle/>
          <a:p>
            <a:fld id="{1FCF6C51-CAEA-47C7-BEDC-D4189A47B9D3}"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360869AA-2327-4908-9F3C-F54A4E272C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7B1588-1AD5-41A4-BAA1-4219C71EF4EE}"/>
              </a:ext>
            </a:extLst>
          </p:cNvPr>
          <p:cNvSpPr>
            <a:spLocks noGrp="1"/>
          </p:cNvSpPr>
          <p:nvPr>
            <p:ph type="sldNum" sz="quarter" idx="12"/>
          </p:nvPr>
        </p:nvSpPr>
        <p:spPr/>
        <p:txBody>
          <a:bodyPr/>
          <a:lstStyle/>
          <a:p>
            <a:fld id="{91ECF0CA-5B77-4C8D-9F6E-E19DDA291FD4}" type="slidenum">
              <a:rPr lang="fr-FR" smtClean="0"/>
              <a:t>‹N°›</a:t>
            </a:fld>
            <a:endParaRPr lang="fr-FR"/>
          </a:p>
        </p:txBody>
      </p:sp>
    </p:spTree>
    <p:extLst>
      <p:ext uri="{BB962C8B-B14F-4D97-AF65-F5344CB8AC3E}">
        <p14:creationId xmlns:p14="http://schemas.microsoft.com/office/powerpoint/2010/main" val="1826315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 de contenu A 3blocs">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4" name="Espace réservé du texte 18">
            <a:extLst>
              <a:ext uri="{FF2B5EF4-FFF2-40B4-BE49-F238E27FC236}">
                <a16:creationId xmlns:a16="http://schemas.microsoft.com/office/drawing/2014/main" id="{C74EC892-CD16-6341-BA3C-FECA3FD58086}"/>
              </a:ext>
            </a:extLst>
          </p:cNvPr>
          <p:cNvSpPr>
            <a:spLocks noGrp="1"/>
          </p:cNvSpPr>
          <p:nvPr>
            <p:ph type="body" sz="quarter" idx="18" hasCustomPrompt="1"/>
          </p:nvPr>
        </p:nvSpPr>
        <p:spPr>
          <a:xfrm>
            <a:off x="457201" y="1706301"/>
            <a:ext cx="3898777" cy="4107806"/>
          </a:xfrm>
          <a:prstGeom prst="rect">
            <a:avLst/>
          </a:prstGeom>
        </p:spPr>
        <p:txBody>
          <a:bodyPr>
            <a:noAutofit/>
          </a:bodyPr>
          <a:lstStyle>
            <a:lvl1pPr marL="0" indent="0" algn="just">
              <a:buFont typeface="Arial" pitchFamily="34" charset="0"/>
              <a:buNone/>
              <a:defRPr sz="1400" b="0" baseline="0">
                <a:solidFill>
                  <a:schemeClr val="tx1"/>
                </a:solidFill>
                <a:latin typeface="Roboto" pitchFamily="2" charset="0"/>
                <a:ea typeface="Roboto" pitchFamily="2" charset="0"/>
              </a:defRPr>
            </a:lvl1pPr>
            <a:lvl2pPr>
              <a:defRPr sz="1331"/>
            </a:lvl2pPr>
            <a:lvl3pPr>
              <a:defRPr sz="1183"/>
            </a:lvl3pPr>
            <a:lvl4pPr>
              <a:defRPr sz="1035"/>
            </a:lvl4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Sed massa diam, semper id </a:t>
            </a:r>
            <a:r>
              <a:rPr lang="fr-FR" err="1"/>
              <a:t>viverra</a:t>
            </a:r>
            <a:r>
              <a:rPr lang="fr-FR"/>
              <a:t> </a:t>
            </a:r>
            <a:r>
              <a:rPr lang="fr-FR" err="1"/>
              <a:t>vel</a:t>
            </a:r>
            <a:r>
              <a:rPr lang="fr-FR"/>
              <a:t>, </a:t>
            </a:r>
            <a:r>
              <a:rPr lang="fr-FR" err="1"/>
              <a:t>placerat</a:t>
            </a:r>
            <a:r>
              <a:rPr lang="fr-FR"/>
              <a:t> eu </a:t>
            </a:r>
            <a:r>
              <a:rPr lang="fr-FR" err="1"/>
              <a:t>orci</a:t>
            </a:r>
            <a:r>
              <a:rPr lang="fr-FR"/>
              <a:t>. </a:t>
            </a:r>
            <a:r>
              <a:rPr lang="fr-FR" err="1"/>
              <a:t>Donec</a:t>
            </a:r>
            <a:r>
              <a:rPr lang="fr-FR"/>
              <a:t> </a:t>
            </a:r>
            <a:r>
              <a:rPr lang="fr-FR" err="1"/>
              <a:t>pellentesque</a:t>
            </a:r>
            <a:r>
              <a:rPr lang="fr-FR"/>
              <a:t> </a:t>
            </a:r>
            <a:r>
              <a:rPr lang="fr-FR" err="1"/>
              <a:t>imperdiet</a:t>
            </a:r>
            <a:r>
              <a:rPr lang="fr-FR"/>
              <a:t> libero, et </a:t>
            </a:r>
            <a:r>
              <a:rPr lang="fr-FR" err="1"/>
              <a:t>volutpat</a:t>
            </a:r>
            <a:r>
              <a:rPr lang="fr-FR"/>
              <a:t> </a:t>
            </a:r>
            <a:r>
              <a:rPr lang="fr-FR" err="1"/>
              <a:t>nisl</a:t>
            </a:r>
            <a:r>
              <a:rPr lang="fr-FR"/>
              <a:t> </a:t>
            </a:r>
            <a:r>
              <a:rPr lang="fr-FR" err="1"/>
              <a:t>tincidunt</a:t>
            </a:r>
            <a:r>
              <a:rPr lang="fr-FR"/>
              <a:t> nec. </a:t>
            </a:r>
            <a:r>
              <a:rPr lang="fr-FR" err="1"/>
              <a:t>Aliquam</a:t>
            </a:r>
            <a:r>
              <a:rPr lang="fr-FR"/>
              <a:t> </a:t>
            </a:r>
            <a:r>
              <a:rPr lang="fr-FR" err="1"/>
              <a:t>dictum</a:t>
            </a:r>
            <a:r>
              <a:rPr lang="fr-FR"/>
              <a:t> </a:t>
            </a:r>
            <a:r>
              <a:rPr lang="fr-FR" err="1"/>
              <a:t>egestas</a:t>
            </a:r>
            <a:r>
              <a:rPr lang="fr-FR"/>
              <a:t> </a:t>
            </a:r>
            <a:r>
              <a:rPr lang="fr-FR" err="1"/>
              <a:t>posuere</a:t>
            </a:r>
            <a:r>
              <a:rPr lang="fr-FR"/>
              <a:t>.</a:t>
            </a:r>
          </a:p>
          <a:p>
            <a:pPr lvl="0"/>
            <a:endParaRPr lang="fr-FR"/>
          </a:p>
          <a:p>
            <a:pPr lvl="0"/>
            <a:r>
              <a:rPr lang="fr-FR"/>
              <a:t>Sed </a:t>
            </a:r>
            <a:r>
              <a:rPr lang="fr-FR" err="1"/>
              <a:t>convallis</a:t>
            </a:r>
            <a:r>
              <a:rPr lang="fr-FR"/>
              <a:t> </a:t>
            </a:r>
            <a:r>
              <a:rPr lang="fr-FR" err="1"/>
              <a:t>egestas</a:t>
            </a:r>
            <a:r>
              <a:rPr lang="fr-FR"/>
              <a:t> </a:t>
            </a:r>
            <a:r>
              <a:rPr lang="fr-FR" err="1"/>
              <a:t>sapien</a:t>
            </a:r>
            <a:r>
              <a:rPr lang="fr-FR"/>
              <a:t> et </a:t>
            </a:r>
            <a:r>
              <a:rPr lang="fr-FR" err="1"/>
              <a:t>hendrerit</a:t>
            </a:r>
            <a:r>
              <a:rPr lang="fr-FR"/>
              <a:t>. </a:t>
            </a:r>
            <a:r>
              <a:rPr lang="fr-FR" err="1"/>
              <a:t>Vestibulum</a:t>
            </a:r>
            <a:r>
              <a:rPr lang="fr-FR"/>
              <a:t> </a:t>
            </a:r>
            <a:r>
              <a:rPr lang="fr-FR" err="1"/>
              <a:t>sed</a:t>
            </a:r>
            <a:r>
              <a:rPr lang="fr-FR"/>
              <a:t> </a:t>
            </a:r>
            <a:r>
              <a:rPr lang="fr-FR" err="1"/>
              <a:t>mauris</a:t>
            </a:r>
            <a:r>
              <a:rPr lang="fr-FR"/>
              <a:t> </a:t>
            </a:r>
            <a:r>
              <a:rPr lang="fr-FR" err="1"/>
              <a:t>mauris</a:t>
            </a:r>
            <a:r>
              <a:rPr lang="fr-FR"/>
              <a:t>, non </a:t>
            </a:r>
            <a:r>
              <a:rPr lang="fr-FR" err="1"/>
              <a:t>iaculis</a:t>
            </a:r>
            <a:r>
              <a:rPr lang="fr-FR"/>
              <a:t> </a:t>
            </a:r>
            <a:r>
              <a:rPr lang="fr-FR" err="1"/>
              <a:t>risus</a:t>
            </a:r>
            <a:r>
              <a:rPr lang="fr-FR"/>
              <a:t>. </a:t>
            </a:r>
            <a:r>
              <a:rPr lang="fr-FR" err="1"/>
              <a:t>Integer</a:t>
            </a:r>
            <a:r>
              <a:rPr lang="fr-FR"/>
              <a:t> eu </a:t>
            </a:r>
            <a:r>
              <a:rPr lang="fr-FR" err="1"/>
              <a:t>nisi</a:t>
            </a:r>
            <a:r>
              <a:rPr lang="fr-FR"/>
              <a:t> ut </a:t>
            </a:r>
            <a:r>
              <a:rPr lang="fr-FR" err="1"/>
              <a:t>leo</a:t>
            </a:r>
            <a:r>
              <a:rPr lang="fr-FR"/>
              <a:t> </a:t>
            </a:r>
            <a:r>
              <a:rPr lang="fr-FR" err="1"/>
              <a:t>vehicula</a:t>
            </a:r>
            <a:r>
              <a:rPr lang="fr-FR"/>
              <a:t> </a:t>
            </a:r>
            <a:r>
              <a:rPr lang="fr-FR" err="1"/>
              <a:t>vehicula</a:t>
            </a:r>
            <a:r>
              <a:rPr lang="fr-FR"/>
              <a:t>. </a:t>
            </a:r>
            <a:r>
              <a:rPr lang="fr-FR" err="1"/>
              <a:t>Phasellus</a:t>
            </a:r>
            <a:r>
              <a:rPr lang="fr-FR"/>
              <a:t> nec </a:t>
            </a:r>
            <a:r>
              <a:rPr lang="fr-FR" err="1"/>
              <a:t>quam</a:t>
            </a:r>
            <a:r>
              <a:rPr lang="fr-FR"/>
              <a:t> </a:t>
            </a:r>
            <a:r>
              <a:rPr lang="fr-FR" err="1"/>
              <a:t>sapien</a:t>
            </a:r>
            <a:r>
              <a:rPr lang="fr-FR"/>
              <a:t>. </a:t>
            </a:r>
            <a:r>
              <a:rPr lang="fr-FR" err="1"/>
              <a:t>Quisque</a:t>
            </a:r>
            <a:r>
              <a:rPr lang="fr-FR"/>
              <a:t> id </a:t>
            </a:r>
            <a:r>
              <a:rPr lang="fr-FR" err="1"/>
              <a:t>augue</a:t>
            </a:r>
            <a:r>
              <a:rPr lang="fr-FR"/>
              <a:t> </a:t>
            </a:r>
            <a:r>
              <a:rPr lang="fr-FR" err="1"/>
              <a:t>enim</a:t>
            </a:r>
            <a:r>
              <a:rPr lang="fr-FR"/>
              <a:t>, </a:t>
            </a:r>
            <a:r>
              <a:rPr lang="fr-FR" err="1"/>
              <a:t>sit</a:t>
            </a:r>
            <a:r>
              <a:rPr lang="fr-FR"/>
              <a:t> </a:t>
            </a:r>
            <a:r>
              <a:rPr lang="fr-FR" err="1"/>
              <a:t>amet</a:t>
            </a:r>
            <a:r>
              <a:rPr lang="fr-FR"/>
              <a:t> </a:t>
            </a:r>
            <a:r>
              <a:rPr lang="fr-FR" err="1"/>
              <a:t>suscipit</a:t>
            </a:r>
            <a:r>
              <a:rPr lang="fr-FR"/>
              <a:t> </a:t>
            </a:r>
            <a:r>
              <a:rPr lang="fr-FR" err="1"/>
              <a:t>velit</a:t>
            </a:r>
            <a:r>
              <a:rPr lang="fr-FR"/>
              <a:t>. </a:t>
            </a:r>
            <a:r>
              <a:rPr lang="fr-FR" err="1"/>
              <a:t>Nulla</a:t>
            </a:r>
            <a:r>
              <a:rPr lang="fr-FR"/>
              <a:t> </a:t>
            </a:r>
            <a:r>
              <a:rPr lang="fr-FR" err="1"/>
              <a:t>at</a:t>
            </a:r>
            <a:r>
              <a:rPr lang="fr-FR"/>
              <a:t> </a:t>
            </a:r>
            <a:r>
              <a:rPr lang="fr-FR" err="1"/>
              <a:t>blandit</a:t>
            </a:r>
            <a:r>
              <a:rPr lang="fr-FR"/>
              <a:t> </a:t>
            </a:r>
            <a:r>
              <a:rPr lang="fr-FR" err="1"/>
              <a:t>ligula</a:t>
            </a:r>
            <a:r>
              <a:rPr lang="fr-FR"/>
              <a:t>. Suspendisse et </a:t>
            </a:r>
            <a:r>
              <a:rPr lang="fr-FR" err="1"/>
              <a:t>interdum</a:t>
            </a:r>
            <a:r>
              <a:rPr lang="fr-FR"/>
              <a:t> </a:t>
            </a:r>
            <a:r>
              <a:rPr lang="fr-FR" err="1"/>
              <a:t>nibh</a:t>
            </a:r>
            <a:r>
              <a:rPr lang="fr-FR"/>
              <a:t>. </a:t>
            </a:r>
            <a:r>
              <a:rPr lang="fr-FR" err="1"/>
              <a:t>Aliquam</a:t>
            </a:r>
            <a:r>
              <a:rPr lang="fr-FR"/>
              <a:t> ut </a:t>
            </a:r>
            <a:r>
              <a:rPr lang="fr-FR" err="1"/>
              <a:t>lectus</a:t>
            </a:r>
            <a:r>
              <a:rPr lang="fr-FR"/>
              <a:t> </a:t>
            </a:r>
            <a:r>
              <a:rPr lang="fr-FR" err="1"/>
              <a:t>at</a:t>
            </a:r>
            <a:r>
              <a:rPr lang="fr-FR"/>
              <a:t> est </a:t>
            </a:r>
            <a:r>
              <a:rPr lang="fr-FR" err="1"/>
              <a:t>molestie</a:t>
            </a:r>
            <a:r>
              <a:rPr lang="fr-FR"/>
              <a:t> </a:t>
            </a:r>
            <a:r>
              <a:rPr lang="fr-FR" err="1"/>
              <a:t>volutpat</a:t>
            </a:r>
            <a:r>
              <a:rPr lang="fr-FR"/>
              <a:t>. </a:t>
            </a:r>
            <a:r>
              <a:rPr lang="fr-FR" err="1"/>
              <a:t>Etiam</a:t>
            </a:r>
            <a:r>
              <a:rPr lang="fr-FR"/>
              <a:t> </a:t>
            </a:r>
            <a:r>
              <a:rPr lang="fr-FR" err="1"/>
              <a:t>consectetur</a:t>
            </a:r>
            <a:r>
              <a:rPr lang="fr-FR"/>
              <a:t>, </a:t>
            </a:r>
            <a:r>
              <a:rPr lang="fr-FR" err="1"/>
              <a:t>savulputat</a:t>
            </a:r>
            <a:r>
              <a:rPr lang="fr-FR"/>
              <a:t>.</a:t>
            </a:r>
          </a:p>
          <a:p>
            <a:pPr lvl="0"/>
            <a:endParaRPr lang="fr-FR"/>
          </a:p>
          <a:p>
            <a:pPr lvl="0"/>
            <a:endParaRPr lang="fr-FR"/>
          </a:p>
        </p:txBody>
      </p:sp>
      <p:sp>
        <p:nvSpPr>
          <p:cNvPr id="16" name="Espace réservé du texte 9">
            <a:extLst>
              <a:ext uri="{FF2B5EF4-FFF2-40B4-BE49-F238E27FC236}">
                <a16:creationId xmlns:a16="http://schemas.microsoft.com/office/drawing/2014/main" id="{FFBBCDC8-EA6B-4639-ACC5-A18E59F84CBF}"/>
              </a:ext>
            </a:extLst>
          </p:cNvPr>
          <p:cNvSpPr>
            <a:spLocks noGrp="1"/>
          </p:cNvSpPr>
          <p:nvPr>
            <p:ph type="body" sz="quarter" idx="19" hasCustomPrompt="1"/>
          </p:nvPr>
        </p:nvSpPr>
        <p:spPr>
          <a:xfrm>
            <a:off x="4831464" y="1706301"/>
            <a:ext cx="3857885" cy="306000"/>
          </a:xfrm>
          <a:prstGeom prst="rect">
            <a:avLst/>
          </a:prstGeom>
          <a:noFill/>
          <a:ln>
            <a:noFill/>
          </a:ln>
        </p:spPr>
        <p:txBody>
          <a:bodyPr anchor="ctr"/>
          <a:lstStyle>
            <a:lvl1pPr marL="0" indent="0" algn="ctr">
              <a:buNone/>
              <a:defRPr sz="1400" baseline="0">
                <a:solidFill>
                  <a:schemeClr val="tx2"/>
                </a:solidFill>
                <a:latin typeface="Roboto" pitchFamily="2" charset="0"/>
                <a:ea typeface="Roboto" pitchFamily="2" charset="0"/>
              </a:defRPr>
            </a:lvl1pPr>
          </a:lstStyle>
          <a:p>
            <a:pPr lvl="0"/>
            <a:r>
              <a:rPr lang="fr-FR"/>
              <a:t>Titre de colonne/graphique</a:t>
            </a:r>
          </a:p>
        </p:txBody>
      </p:sp>
      <p:sp>
        <p:nvSpPr>
          <p:cNvPr id="18" name="Espace réservé du texte 2">
            <a:extLst>
              <a:ext uri="{FF2B5EF4-FFF2-40B4-BE49-F238E27FC236}">
                <a16:creationId xmlns:a16="http://schemas.microsoft.com/office/drawing/2014/main" id="{38869624-EAB1-40D7-81F1-80FBD2B66906}"/>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9" name="Espace réservé du contenu 2">
            <a:extLst>
              <a:ext uri="{FF2B5EF4-FFF2-40B4-BE49-F238E27FC236}">
                <a16:creationId xmlns:a16="http://schemas.microsoft.com/office/drawing/2014/main" id="{DCB5D0BC-7595-4D6B-A7E4-4EF31C7CEFBD}"/>
              </a:ext>
            </a:extLst>
          </p:cNvPr>
          <p:cNvSpPr>
            <a:spLocks noGrp="1"/>
          </p:cNvSpPr>
          <p:nvPr>
            <p:ph idx="13" hasCustomPrompt="1"/>
          </p:nvPr>
        </p:nvSpPr>
        <p:spPr>
          <a:xfrm>
            <a:off x="4831464" y="2012301"/>
            <a:ext cx="3857885" cy="3801806"/>
          </a:xfrm>
          <a:prstGeom prst="rect">
            <a:avLst/>
          </a:prstGeom>
          <a:ln>
            <a:noFill/>
          </a:ln>
        </p:spPr>
        <p:txBody>
          <a:bodyPr tIns="144000" bIns="144000">
            <a:normAutofit/>
          </a:bodyPr>
          <a:lstStyle>
            <a:lvl1pPr>
              <a:defRPr lang="fr-FR" sz="1400" i="0" baseline="0" dirty="0">
                <a:latin typeface="Roboto" pitchFamily="2" charset="0"/>
                <a:ea typeface="Roboto" pitchFamily="2" charset="0"/>
              </a:defRPr>
            </a:lvl1pPr>
            <a:lvl2pPr>
              <a:defRPr lang="fr-FR" sz="1400" dirty="0">
                <a:latin typeface="Roboto" pitchFamily="2" charset="0"/>
                <a:ea typeface="Roboto" pitchFamily="2" charset="0"/>
              </a:defRPr>
            </a:lvl2pPr>
          </a:lstStyle>
          <a:p>
            <a:pPr marL="133074" marR="0" lvl="0" indent="-133074" fontAlgn="auto">
              <a:lnSpc>
                <a:spcPct val="100000"/>
              </a:lnSpc>
              <a:spcBef>
                <a:spcPct val="20000"/>
              </a:spcBef>
              <a:spcAft>
                <a:spcPts val="0"/>
              </a:spcAft>
              <a:buClrTx/>
              <a:buSzPct val="120000"/>
              <a:buFont typeface="Wingdings" pitchFamily="2" charset="2"/>
              <a:buChar char="§"/>
              <a:tabLst/>
            </a:pPr>
            <a:r>
              <a:rPr lang="fr-FR"/>
              <a:t>Texte</a:t>
            </a:r>
          </a:p>
          <a:p>
            <a:pPr marL="399222" lvl="1" indent="-79844"/>
            <a:r>
              <a:rPr lang="fr-FR"/>
              <a:t>Texte</a:t>
            </a:r>
          </a:p>
        </p:txBody>
      </p:sp>
      <p:sp>
        <p:nvSpPr>
          <p:cNvPr id="20" name="Espace réservé du texte 20">
            <a:extLst>
              <a:ext uri="{FF2B5EF4-FFF2-40B4-BE49-F238E27FC236}">
                <a16:creationId xmlns:a16="http://schemas.microsoft.com/office/drawing/2014/main" id="{C5857710-E616-4B08-ACDE-7FC77FB80CBC}"/>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tx2"/>
                </a:solidFill>
                <a:latin typeface="Roboto" pitchFamily="2" charset="0"/>
                <a:ea typeface="Roboto" pitchFamily="2" charset="0"/>
                <a:cs typeface="+mn-cs"/>
              </a:defRPr>
            </a:lvl1pPr>
          </a:lstStyle>
          <a:p>
            <a:pPr lvl="0"/>
            <a:r>
              <a:rPr lang="fr-FR"/>
              <a:t>Sous-titre</a:t>
            </a:r>
          </a:p>
        </p:txBody>
      </p:sp>
      <p:sp>
        <p:nvSpPr>
          <p:cNvPr id="21" name="Titre 1">
            <a:extLst>
              <a:ext uri="{FF2B5EF4-FFF2-40B4-BE49-F238E27FC236}">
                <a16:creationId xmlns:a16="http://schemas.microsoft.com/office/drawing/2014/main" id="{76944B3F-3B70-4A91-B64F-B52FCE818FA3}"/>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rgbClr val="2F4079"/>
                </a:solidFill>
                <a:latin typeface="Roboto" pitchFamily="2" charset="0"/>
                <a:ea typeface="Roboto" pitchFamily="2" charset="0"/>
              </a:defRPr>
            </a:lvl1pPr>
          </a:lstStyle>
          <a:p>
            <a:r>
              <a:rPr lang="fr-FR"/>
              <a:t>Titre</a:t>
            </a:r>
          </a:p>
        </p:txBody>
      </p:sp>
    </p:spTree>
    <p:extLst>
      <p:ext uri="{BB962C8B-B14F-4D97-AF65-F5344CB8AC3E}">
        <p14:creationId xmlns:p14="http://schemas.microsoft.com/office/powerpoint/2010/main" val="2273433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de sectionB">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chemeClr val="accent1"/>
                </a:solidFill>
                <a:latin typeface="Roboto" pitchFamily="2" charset="0"/>
                <a:ea typeface="Roboto" pitchFamily="2" charset="0"/>
              </a:defRPr>
            </a:lvl1pPr>
          </a:lstStyle>
          <a:p>
            <a:pPr lvl="0"/>
            <a:r>
              <a:rPr lang="fr-FR"/>
              <a:t>B</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chemeClr val="accent1"/>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371459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chemeClr val="accent1"/>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accent1"/>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1"/>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1363999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1"/>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1"/>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3404301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accent1"/>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accent1"/>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1"/>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accent1"/>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69309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accent1"/>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1"/>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accent1"/>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accent1"/>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1606975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de sectionC">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p:nvPr>
        </p:nvSpPr>
        <p:spPr>
          <a:xfrm>
            <a:off x="3131840" y="2116088"/>
            <a:ext cx="2592288" cy="999010"/>
          </a:xfrm>
          <a:prstGeom prst="rect">
            <a:avLst/>
          </a:prstGeom>
        </p:spPr>
        <p:txBody>
          <a:bodyPr/>
          <a:lstStyle>
            <a:lvl1pPr marL="0" indent="0" algn="ctr">
              <a:buNone/>
              <a:defRPr sz="5400" baseline="0">
                <a:solidFill>
                  <a:schemeClr val="accent2"/>
                </a:solidFill>
                <a:latin typeface="Roboto" pitchFamily="2" charset="0"/>
                <a:ea typeface="Roboto" pitchFamily="2" charset="0"/>
              </a:defRPr>
            </a:lvl1pPr>
          </a:lstStyle>
          <a:p>
            <a:pPr lvl="0"/>
            <a:r>
              <a:rPr lang="fr-FR"/>
              <a:t>Cliquez pour modifier les styles du texte du masque</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chemeClr val="accent2"/>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548978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chemeClr val="accent2"/>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accent2"/>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2134090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2"/>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3130839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accent2"/>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accent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2"/>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accent2"/>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45962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B60F7C-37CA-421E-A0F1-BBB80CD4DEA5}"/>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F0469C80-8C35-4BBC-8B19-C63593243A4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5166CA7-D75A-4B77-B6E7-04462E9E23D0}"/>
              </a:ext>
            </a:extLst>
          </p:cNvPr>
          <p:cNvSpPr>
            <a:spLocks noGrp="1"/>
          </p:cNvSpPr>
          <p:nvPr>
            <p:ph type="dt" sz="half" idx="10"/>
          </p:nvPr>
        </p:nvSpPr>
        <p:spPr/>
        <p:txBody>
          <a:bodyPr/>
          <a:lstStyle/>
          <a:p>
            <a:fld id="{1FCF6C51-CAEA-47C7-BEDC-D4189A47B9D3}"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A721751F-4842-4838-BE73-99F344158F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947108-4AF2-439F-8D36-5D3531E8B3CA}"/>
              </a:ext>
            </a:extLst>
          </p:cNvPr>
          <p:cNvSpPr>
            <a:spLocks noGrp="1"/>
          </p:cNvSpPr>
          <p:nvPr>
            <p:ph type="sldNum" sz="quarter" idx="12"/>
          </p:nvPr>
        </p:nvSpPr>
        <p:spPr/>
        <p:txBody>
          <a:bodyPr/>
          <a:lstStyle/>
          <a:p>
            <a:fld id="{91ECF0CA-5B77-4C8D-9F6E-E19DDA291FD4}" type="slidenum">
              <a:rPr lang="fr-FR" smtClean="0"/>
              <a:t>‹N°›</a:t>
            </a:fld>
            <a:endParaRPr lang="fr-FR"/>
          </a:p>
        </p:txBody>
      </p:sp>
    </p:spTree>
    <p:extLst>
      <p:ext uri="{BB962C8B-B14F-4D97-AF65-F5344CB8AC3E}">
        <p14:creationId xmlns:p14="http://schemas.microsoft.com/office/powerpoint/2010/main" val="3552029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accent2"/>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2"/>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accent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accent2"/>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2627923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de sectionD">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chemeClr val="accent3"/>
                </a:solidFill>
                <a:latin typeface="Roboto" pitchFamily="2" charset="0"/>
                <a:ea typeface="Roboto" pitchFamily="2" charset="0"/>
              </a:defRPr>
            </a:lvl1pPr>
          </a:lstStyle>
          <a:p>
            <a:pPr lvl="0"/>
            <a:r>
              <a:rPr lang="fr-FR"/>
              <a:t>D</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chemeClr val="accent3"/>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1159364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chemeClr val="accent3"/>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accent3"/>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3"/>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146756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3"/>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3"/>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2067661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accent3"/>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accent3"/>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3"/>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accent3"/>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2614386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accent3"/>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3"/>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accent3"/>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accent3"/>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4120520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de sectionE">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chemeClr val="accent4"/>
                </a:solidFill>
                <a:latin typeface="Roboto" pitchFamily="2" charset="0"/>
                <a:ea typeface="Roboto" pitchFamily="2" charset="0"/>
              </a:defRPr>
            </a:lvl1pPr>
          </a:lstStyle>
          <a:p>
            <a:pPr lvl="0"/>
            <a:r>
              <a:rPr lang="fr-FR"/>
              <a:t>E</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chemeClr val="accent4"/>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2671869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chemeClr val="accent4"/>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accent4"/>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4"/>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2880797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4"/>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4"/>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3941849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accent4"/>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accent4"/>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4"/>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accent4"/>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67465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6A103-5960-4B80-8278-230EFF05FB1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A486D92-C623-4ADD-BA1D-D53F3A79E1A5}"/>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9D98EE2-8A3A-4962-B2B4-02AAE67A940D}"/>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C144D6D-874B-4A16-AE32-8295FD2BA056}"/>
              </a:ext>
            </a:extLst>
          </p:cNvPr>
          <p:cNvSpPr>
            <a:spLocks noGrp="1"/>
          </p:cNvSpPr>
          <p:nvPr>
            <p:ph type="dt" sz="half" idx="10"/>
          </p:nvPr>
        </p:nvSpPr>
        <p:spPr/>
        <p:txBody>
          <a:bodyPr/>
          <a:lstStyle/>
          <a:p>
            <a:fld id="{1FCF6C51-CAEA-47C7-BEDC-D4189A47B9D3}" type="datetimeFigureOut">
              <a:rPr lang="fr-FR" smtClean="0"/>
              <a:t>21/04/2023</a:t>
            </a:fld>
            <a:endParaRPr lang="fr-FR"/>
          </a:p>
        </p:txBody>
      </p:sp>
      <p:sp>
        <p:nvSpPr>
          <p:cNvPr id="6" name="Espace réservé du pied de page 5">
            <a:extLst>
              <a:ext uri="{FF2B5EF4-FFF2-40B4-BE49-F238E27FC236}">
                <a16:creationId xmlns:a16="http://schemas.microsoft.com/office/drawing/2014/main" id="{77457DD7-D306-4ED8-81C2-23E5674A86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FA78BAC-6663-4E2A-9E4A-8D14873DFA95}"/>
              </a:ext>
            </a:extLst>
          </p:cNvPr>
          <p:cNvSpPr>
            <a:spLocks noGrp="1"/>
          </p:cNvSpPr>
          <p:nvPr>
            <p:ph type="sldNum" sz="quarter" idx="12"/>
          </p:nvPr>
        </p:nvSpPr>
        <p:spPr/>
        <p:txBody>
          <a:bodyPr/>
          <a:lstStyle/>
          <a:p>
            <a:fld id="{91ECF0CA-5B77-4C8D-9F6E-E19DDA291FD4}" type="slidenum">
              <a:rPr lang="fr-FR" smtClean="0"/>
              <a:t>‹N°›</a:t>
            </a:fld>
            <a:endParaRPr lang="fr-FR"/>
          </a:p>
        </p:txBody>
      </p:sp>
    </p:spTree>
    <p:extLst>
      <p:ext uri="{BB962C8B-B14F-4D97-AF65-F5344CB8AC3E}">
        <p14:creationId xmlns:p14="http://schemas.microsoft.com/office/powerpoint/2010/main" val="1730031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accent4"/>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4"/>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accent4"/>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accent4"/>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1153659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de sectionF">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rgbClr val="35B1C9"/>
                </a:solidFill>
                <a:latin typeface="Roboto" pitchFamily="2" charset="0"/>
                <a:ea typeface="Roboto" pitchFamily="2" charset="0"/>
              </a:defRPr>
            </a:lvl1pPr>
          </a:lstStyle>
          <a:p>
            <a:pPr lvl="0"/>
            <a:r>
              <a:rPr lang="fr-FR"/>
              <a:t>F</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rgbClr val="35B1C9"/>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1527847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rgbClr val="35B1C9"/>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rgbClr val="35B1C9"/>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rgbClr val="35B1C9"/>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1516484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35B1C9"/>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rgbClr val="35B1C9"/>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909232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rgbClr val="35B1C9"/>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rgbClr val="35B1C9"/>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35B1C9"/>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rgbClr val="35B1C9"/>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40383881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rgbClr val="35B1C9"/>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35B1C9"/>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rgbClr val="35B1C9"/>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rgbClr val="35B1C9"/>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1933062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de sectionG">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chemeClr val="accent6"/>
                </a:solidFill>
                <a:latin typeface="Roboto" pitchFamily="2" charset="0"/>
                <a:ea typeface="Roboto" pitchFamily="2" charset="0"/>
              </a:defRPr>
            </a:lvl1pPr>
          </a:lstStyle>
          <a:p>
            <a:pPr lvl="0"/>
            <a:r>
              <a:rPr lang="fr-FR"/>
              <a:t>G</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chemeClr val="accent6"/>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1814294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chemeClr val="accent6"/>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accent6"/>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6"/>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3160727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6"/>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6"/>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4145574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accent6"/>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accent6"/>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6"/>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accent6"/>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80431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487C5-747B-4D56-9114-ED2E93DAEB55}"/>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538EEC1-C51B-4900-AF6F-950E8EED44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C79B943-0E5C-4AC9-99F2-E068D19A77E5}"/>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976D6B8-40A8-46AE-836B-455CB6D547C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654FA44-6D3E-4D03-82EE-2D189F28D19B}"/>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1B04FA2-353D-4A01-BE42-373B0475DD07}"/>
              </a:ext>
            </a:extLst>
          </p:cNvPr>
          <p:cNvSpPr>
            <a:spLocks noGrp="1"/>
          </p:cNvSpPr>
          <p:nvPr>
            <p:ph type="dt" sz="half" idx="10"/>
          </p:nvPr>
        </p:nvSpPr>
        <p:spPr/>
        <p:txBody>
          <a:bodyPr/>
          <a:lstStyle/>
          <a:p>
            <a:fld id="{1FCF6C51-CAEA-47C7-BEDC-D4189A47B9D3}" type="datetimeFigureOut">
              <a:rPr lang="fr-FR" smtClean="0"/>
              <a:t>21/04/2023</a:t>
            </a:fld>
            <a:endParaRPr lang="fr-FR"/>
          </a:p>
        </p:txBody>
      </p:sp>
      <p:sp>
        <p:nvSpPr>
          <p:cNvPr id="8" name="Espace réservé du pied de page 7">
            <a:extLst>
              <a:ext uri="{FF2B5EF4-FFF2-40B4-BE49-F238E27FC236}">
                <a16:creationId xmlns:a16="http://schemas.microsoft.com/office/drawing/2014/main" id="{A1AC2262-257C-4EFA-A1C4-B75F1BD18AF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0811BB2-6802-49FF-A04A-66E5BFA9B6F6}"/>
              </a:ext>
            </a:extLst>
          </p:cNvPr>
          <p:cNvSpPr>
            <a:spLocks noGrp="1"/>
          </p:cNvSpPr>
          <p:nvPr>
            <p:ph type="sldNum" sz="quarter" idx="12"/>
          </p:nvPr>
        </p:nvSpPr>
        <p:spPr/>
        <p:txBody>
          <a:bodyPr/>
          <a:lstStyle/>
          <a:p>
            <a:fld id="{91ECF0CA-5B77-4C8D-9F6E-E19DDA291FD4}" type="slidenum">
              <a:rPr lang="fr-FR" smtClean="0"/>
              <a:t>‹N°›</a:t>
            </a:fld>
            <a:endParaRPr lang="fr-FR"/>
          </a:p>
        </p:txBody>
      </p:sp>
    </p:spTree>
    <p:extLst>
      <p:ext uri="{BB962C8B-B14F-4D97-AF65-F5344CB8AC3E}">
        <p14:creationId xmlns:p14="http://schemas.microsoft.com/office/powerpoint/2010/main" val="56859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accent6"/>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6"/>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accent6"/>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accent6"/>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1521901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 de slides">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AC3C3E3-4B26-644F-BA87-A5786D7A38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7922"/>
          <a:stretch/>
        </p:blipFill>
        <p:spPr>
          <a:xfrm>
            <a:off x="1" y="846161"/>
            <a:ext cx="9144000" cy="2885701"/>
          </a:xfrm>
          <a:prstGeom prst="rect">
            <a:avLst/>
          </a:prstGeom>
        </p:spPr>
      </p:pic>
      <p:sp>
        <p:nvSpPr>
          <p:cNvPr id="8" name="Titre 1">
            <a:extLst>
              <a:ext uri="{FF2B5EF4-FFF2-40B4-BE49-F238E27FC236}">
                <a16:creationId xmlns:a16="http://schemas.microsoft.com/office/drawing/2014/main" id="{F1C1F893-A29C-C24C-BCB0-76373CC93FA1}"/>
              </a:ext>
            </a:extLst>
          </p:cNvPr>
          <p:cNvSpPr>
            <a:spLocks noGrp="1"/>
          </p:cNvSpPr>
          <p:nvPr>
            <p:ph type="ctrTitle" hasCustomPrompt="1"/>
          </p:nvPr>
        </p:nvSpPr>
        <p:spPr>
          <a:xfrm>
            <a:off x="2158343" y="3467969"/>
            <a:ext cx="4827315" cy="1096110"/>
          </a:xfrm>
          <a:prstGeom prst="rect">
            <a:avLst/>
          </a:prstGeom>
        </p:spPr>
        <p:txBody>
          <a:bodyPr anchor="b">
            <a:noAutofit/>
          </a:bodyPr>
          <a:lstStyle>
            <a:lvl1pPr algn="ctr">
              <a:defRPr sz="2366">
                <a:solidFill>
                  <a:srgbClr val="2F4079"/>
                </a:solidFill>
                <a:latin typeface="Roboto" pitchFamily="2" charset="0"/>
                <a:ea typeface="Roboto" pitchFamily="2" charset="0"/>
              </a:defRPr>
            </a:lvl1pPr>
          </a:lstStyle>
          <a:p>
            <a:r>
              <a:rPr lang="fr-FR"/>
              <a:t>MERCI DE VOTRE ATTENTION</a:t>
            </a:r>
          </a:p>
        </p:txBody>
      </p:sp>
    </p:spTree>
    <p:extLst>
      <p:ext uri="{BB962C8B-B14F-4D97-AF65-F5344CB8AC3E}">
        <p14:creationId xmlns:p14="http://schemas.microsoft.com/office/powerpoint/2010/main" val="1962432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AC3C3E3-4B26-644F-BA87-A5786D7A38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7922"/>
          <a:stretch/>
        </p:blipFill>
        <p:spPr>
          <a:xfrm>
            <a:off x="1" y="1"/>
            <a:ext cx="9144000" cy="2885701"/>
          </a:xfrm>
          <a:prstGeom prst="rect">
            <a:avLst/>
          </a:prstGeom>
        </p:spPr>
      </p:pic>
      <p:sp>
        <p:nvSpPr>
          <p:cNvPr id="6" name="Titre 1">
            <a:extLst>
              <a:ext uri="{FF2B5EF4-FFF2-40B4-BE49-F238E27FC236}">
                <a16:creationId xmlns:a16="http://schemas.microsoft.com/office/drawing/2014/main" id="{D1956F29-8410-49CC-A27B-7906820B3F0A}"/>
              </a:ext>
            </a:extLst>
          </p:cNvPr>
          <p:cNvSpPr>
            <a:spLocks noGrp="1"/>
          </p:cNvSpPr>
          <p:nvPr>
            <p:ph type="ctrTitle" hasCustomPrompt="1"/>
          </p:nvPr>
        </p:nvSpPr>
        <p:spPr>
          <a:xfrm>
            <a:off x="2158343" y="3467969"/>
            <a:ext cx="4827315" cy="1096110"/>
          </a:xfrm>
          <a:prstGeom prst="rect">
            <a:avLst/>
          </a:prstGeom>
        </p:spPr>
        <p:txBody>
          <a:bodyPr anchor="ctr">
            <a:noAutofit/>
          </a:bodyPr>
          <a:lstStyle>
            <a:lvl1pPr algn="ctr">
              <a:defRPr sz="2366">
                <a:solidFill>
                  <a:srgbClr val="2F4079"/>
                </a:solidFill>
                <a:latin typeface="Roboto" pitchFamily="2" charset="0"/>
                <a:ea typeface="Roboto" pitchFamily="2" charset="0"/>
              </a:defRPr>
            </a:lvl1pPr>
          </a:lstStyle>
          <a:p>
            <a:r>
              <a:rPr lang="fr-FR"/>
              <a:t>Annexes</a:t>
            </a:r>
          </a:p>
        </p:txBody>
      </p:sp>
    </p:spTree>
    <p:extLst>
      <p:ext uri="{BB962C8B-B14F-4D97-AF65-F5344CB8AC3E}">
        <p14:creationId xmlns:p14="http://schemas.microsoft.com/office/powerpoint/2010/main" val="2624745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4_Diapo de contenu A">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rgbClr val="2F4079"/>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tx2"/>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34440459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AC3C3E3-4B26-644F-BA87-A5786D7A38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7922"/>
          <a:stretch/>
        </p:blipFill>
        <p:spPr>
          <a:xfrm>
            <a:off x="1" y="1"/>
            <a:ext cx="9144000" cy="2885701"/>
          </a:xfrm>
          <a:prstGeom prst="rect">
            <a:avLst/>
          </a:prstGeom>
        </p:spPr>
      </p:pic>
      <p:sp>
        <p:nvSpPr>
          <p:cNvPr id="8" name="Titre 1">
            <a:extLst>
              <a:ext uri="{FF2B5EF4-FFF2-40B4-BE49-F238E27FC236}">
                <a16:creationId xmlns:a16="http://schemas.microsoft.com/office/drawing/2014/main" id="{F1C1F893-A29C-C24C-BCB0-76373CC93FA1}"/>
              </a:ext>
            </a:extLst>
          </p:cNvPr>
          <p:cNvSpPr>
            <a:spLocks noGrp="1"/>
          </p:cNvSpPr>
          <p:nvPr>
            <p:ph type="ctrTitle" hasCustomPrompt="1"/>
          </p:nvPr>
        </p:nvSpPr>
        <p:spPr>
          <a:xfrm>
            <a:off x="3995937" y="3840084"/>
            <a:ext cx="4827315" cy="1096110"/>
          </a:xfrm>
          <a:prstGeom prst="rect">
            <a:avLst/>
          </a:prstGeom>
        </p:spPr>
        <p:txBody>
          <a:bodyPr anchor="b">
            <a:noAutofit/>
          </a:bodyPr>
          <a:lstStyle>
            <a:lvl1pPr algn="l">
              <a:defRPr sz="2400">
                <a:solidFill>
                  <a:srgbClr val="2F4079"/>
                </a:solidFill>
                <a:latin typeface="Roboto" pitchFamily="2" charset="0"/>
                <a:ea typeface="Roboto" pitchFamily="2" charset="0"/>
              </a:defRPr>
            </a:lvl1pPr>
          </a:lstStyle>
          <a:p>
            <a:r>
              <a:rPr lang="fr-FR"/>
              <a:t>Titre</a:t>
            </a:r>
          </a:p>
        </p:txBody>
      </p:sp>
      <p:sp>
        <p:nvSpPr>
          <p:cNvPr id="9" name="Sous-titre 2">
            <a:extLst>
              <a:ext uri="{FF2B5EF4-FFF2-40B4-BE49-F238E27FC236}">
                <a16:creationId xmlns:a16="http://schemas.microsoft.com/office/drawing/2014/main" id="{675239EF-27E3-1740-88C7-E92D62B9183F}"/>
              </a:ext>
            </a:extLst>
          </p:cNvPr>
          <p:cNvSpPr>
            <a:spLocks noGrp="1"/>
          </p:cNvSpPr>
          <p:nvPr>
            <p:ph type="subTitle" idx="1" hasCustomPrompt="1"/>
          </p:nvPr>
        </p:nvSpPr>
        <p:spPr>
          <a:xfrm>
            <a:off x="3998169" y="4988768"/>
            <a:ext cx="4822303" cy="1176536"/>
          </a:xfrm>
          <a:prstGeom prst="rect">
            <a:avLst/>
          </a:prstGeom>
        </p:spPr>
        <p:txBody>
          <a:bodyPr>
            <a:normAutofit/>
          </a:bodyPr>
          <a:lstStyle>
            <a:lvl1pPr marL="0" indent="0" algn="l">
              <a:buNone/>
              <a:defRPr sz="1600">
                <a:solidFill>
                  <a:schemeClr val="tx1">
                    <a:tint val="75000"/>
                  </a:schemeClr>
                </a:solidFill>
                <a:latin typeface="Roboto" pitchFamily="2" charset="0"/>
                <a:ea typeface="Roboto" pitchFamily="2" charset="0"/>
              </a:defRPr>
            </a:lvl1pPr>
            <a:lvl2pPr marL="338008" indent="0" algn="ctr">
              <a:buNone/>
              <a:defRPr>
                <a:solidFill>
                  <a:schemeClr val="tx1">
                    <a:tint val="75000"/>
                  </a:schemeClr>
                </a:solidFill>
              </a:defRPr>
            </a:lvl2pPr>
            <a:lvl3pPr marL="676016" indent="0" algn="ctr">
              <a:buNone/>
              <a:defRPr>
                <a:solidFill>
                  <a:schemeClr val="tx1">
                    <a:tint val="75000"/>
                  </a:schemeClr>
                </a:solidFill>
              </a:defRPr>
            </a:lvl3pPr>
            <a:lvl4pPr marL="1014024" indent="0" algn="ctr">
              <a:buNone/>
              <a:defRPr>
                <a:solidFill>
                  <a:schemeClr val="tx1">
                    <a:tint val="75000"/>
                  </a:schemeClr>
                </a:solidFill>
              </a:defRPr>
            </a:lvl4pPr>
            <a:lvl5pPr marL="1352032" indent="0" algn="ctr">
              <a:buNone/>
              <a:defRPr>
                <a:solidFill>
                  <a:schemeClr val="tx1">
                    <a:tint val="75000"/>
                  </a:schemeClr>
                </a:solidFill>
              </a:defRPr>
            </a:lvl5pPr>
            <a:lvl6pPr marL="1690040" indent="0" algn="ctr">
              <a:buNone/>
              <a:defRPr>
                <a:solidFill>
                  <a:schemeClr val="tx1">
                    <a:tint val="75000"/>
                  </a:schemeClr>
                </a:solidFill>
              </a:defRPr>
            </a:lvl6pPr>
            <a:lvl7pPr marL="2028048" indent="0" algn="ctr">
              <a:buNone/>
              <a:defRPr>
                <a:solidFill>
                  <a:schemeClr val="tx1">
                    <a:tint val="75000"/>
                  </a:schemeClr>
                </a:solidFill>
              </a:defRPr>
            </a:lvl7pPr>
            <a:lvl8pPr marL="2366056" indent="0" algn="ctr">
              <a:buNone/>
              <a:defRPr>
                <a:solidFill>
                  <a:schemeClr val="tx1">
                    <a:tint val="75000"/>
                  </a:schemeClr>
                </a:solidFill>
              </a:defRPr>
            </a:lvl8pPr>
            <a:lvl9pPr marL="2704064" indent="0" algn="ctr">
              <a:buNone/>
              <a:defRPr>
                <a:solidFill>
                  <a:schemeClr val="tx1">
                    <a:tint val="75000"/>
                  </a:schemeClr>
                </a:solidFill>
              </a:defRPr>
            </a:lvl9pPr>
          </a:lstStyle>
          <a:p>
            <a:r>
              <a:rPr lang="fr-FR"/>
              <a:t>Sous titre</a:t>
            </a:r>
          </a:p>
        </p:txBody>
      </p:sp>
      <p:sp>
        <p:nvSpPr>
          <p:cNvPr id="17" name="Espace réservé du texte 4">
            <a:extLst>
              <a:ext uri="{FF2B5EF4-FFF2-40B4-BE49-F238E27FC236}">
                <a16:creationId xmlns:a16="http://schemas.microsoft.com/office/drawing/2014/main" id="{C6E172B4-FFDF-A04A-B202-BB771F366D56}"/>
              </a:ext>
            </a:extLst>
          </p:cNvPr>
          <p:cNvSpPr>
            <a:spLocks noGrp="1"/>
          </p:cNvSpPr>
          <p:nvPr>
            <p:ph type="body" sz="quarter" idx="13" hasCustomPrompt="1"/>
          </p:nvPr>
        </p:nvSpPr>
        <p:spPr>
          <a:xfrm>
            <a:off x="217485" y="6381750"/>
            <a:ext cx="1873250" cy="359618"/>
          </a:xfrm>
          <a:prstGeom prst="rect">
            <a:avLst/>
          </a:prstGeom>
        </p:spPr>
        <p:txBody>
          <a:bodyPr/>
          <a:lstStyle>
            <a:lvl1pPr marL="0" indent="0" algn="l">
              <a:buNone/>
              <a:defRPr sz="1050">
                <a:latin typeface="Roboto" pitchFamily="2" charset="0"/>
                <a:ea typeface="Roboto" pitchFamily="2" charset="0"/>
              </a:defRPr>
            </a:lvl1pPr>
          </a:lstStyle>
          <a:p>
            <a:pPr lvl="0"/>
            <a:fld id="{F3AD63D0-93A3-484C-B1AE-9FB137D0F02C}" type="datetime1">
              <a:rPr lang="fr-FR" sz="1000" smtClean="0"/>
              <a:t>21/01/2020</a:t>
            </a:fld>
            <a:endParaRPr lang="fr-FR"/>
          </a:p>
        </p:txBody>
      </p:sp>
    </p:spTree>
    <p:extLst>
      <p:ext uri="{BB962C8B-B14F-4D97-AF65-F5344CB8AC3E}">
        <p14:creationId xmlns:p14="http://schemas.microsoft.com/office/powerpoint/2010/main" val="26760793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Diapositive de sommaire">
    <p:spTree>
      <p:nvGrpSpPr>
        <p:cNvPr id="1" name=""/>
        <p:cNvGrpSpPr/>
        <p:nvPr/>
      </p:nvGrpSpPr>
      <p:grpSpPr>
        <a:xfrm>
          <a:off x="0" y="0"/>
          <a:ext cx="0" cy="0"/>
          <a:chOff x="0" y="0"/>
          <a:chExt cx="0" cy="0"/>
        </a:xfrm>
      </p:grpSpPr>
      <p:sp>
        <p:nvSpPr>
          <p:cNvPr id="26" name="Espace réservé du texte 25">
            <a:extLst>
              <a:ext uri="{FF2B5EF4-FFF2-40B4-BE49-F238E27FC236}">
                <a16:creationId xmlns:a16="http://schemas.microsoft.com/office/drawing/2014/main" id="{31B63DA6-9172-4C9F-BCF5-9A031A8DE976}"/>
              </a:ext>
            </a:extLst>
          </p:cNvPr>
          <p:cNvSpPr>
            <a:spLocks noGrp="1"/>
          </p:cNvSpPr>
          <p:nvPr>
            <p:ph type="body" sz="quarter" idx="11"/>
          </p:nvPr>
        </p:nvSpPr>
        <p:spPr>
          <a:xfrm>
            <a:off x="455216" y="1609848"/>
            <a:ext cx="8230889" cy="4281488"/>
          </a:xfrm>
          <a:prstGeom prst="rect">
            <a:avLst/>
          </a:prstGeom>
        </p:spPr>
        <p:txBody>
          <a:bodyPr/>
          <a:lstStyle>
            <a:lvl1pPr marL="457200" indent="-457200">
              <a:buFont typeface="+mj-lt"/>
              <a:buAutoNum type="arabicPeriod"/>
              <a:defRPr lang="fr-FR" sz="1600" b="1" i="0" kern="1200" baseline="0" dirty="0" smtClean="0">
                <a:solidFill>
                  <a:srgbClr val="2F4079"/>
                </a:solidFill>
                <a:latin typeface="Roboto" pitchFamily="2" charset="0"/>
                <a:ea typeface="Roboto" pitchFamily="2" charset="0"/>
                <a:cs typeface="+mn-cs"/>
              </a:defRPr>
            </a:lvl1pPr>
            <a:lvl2pPr marL="680908" indent="-342900">
              <a:buAutoNum type="alphaUcPeriod"/>
              <a:defRPr lang="fr-FR" sz="1200" kern="1200" dirty="0" smtClean="0">
                <a:solidFill>
                  <a:schemeClr val="tx1"/>
                </a:solidFill>
                <a:latin typeface="Roboto" pitchFamily="2" charset="0"/>
                <a:ea typeface="Roboto" pitchFamily="2" charset="0"/>
                <a:cs typeface="+mn-cs"/>
              </a:defRPr>
            </a:lvl2pPr>
            <a:lvl3pPr marL="1018916" indent="-342900">
              <a:buAutoNum type="arabicPeriod"/>
              <a:defRPr lang="fr-FR" sz="1100" kern="1200" dirty="0" smtClean="0">
                <a:solidFill>
                  <a:schemeClr val="tx1"/>
                </a:solidFill>
                <a:latin typeface="+mn-lt"/>
                <a:ea typeface="+mn-ea"/>
                <a:cs typeface="+mn-cs"/>
              </a:defRPr>
            </a:lvl3pPr>
          </a:lstStyle>
          <a:p>
            <a:pPr marL="342900" marR="0" lvl="0" indent="-342900" algn="l" defTabSz="676016" rtl="0" eaLnBrk="1" fontAlgn="auto" latinLnBrk="0" hangingPunct="1">
              <a:lnSpc>
                <a:spcPct val="100000"/>
              </a:lnSpc>
              <a:spcBef>
                <a:spcPct val="20000"/>
              </a:spcBef>
              <a:spcAft>
                <a:spcPts val="0"/>
              </a:spcAft>
              <a:buClrTx/>
              <a:buSzTx/>
              <a:buFont typeface="+mj-lt"/>
              <a:buAutoNum type="arabicPeriod"/>
              <a:tabLst/>
            </a:pPr>
            <a:r>
              <a:rPr lang="fr-FR"/>
              <a:t>Cliquez pour modifier les styles du texte du masque</a:t>
            </a:r>
          </a:p>
          <a:p>
            <a:pPr marL="342900" marR="0" lvl="1" indent="-342900" algn="l" defTabSz="676016" rtl="0" eaLnBrk="1" fontAlgn="auto" latinLnBrk="0" hangingPunct="1">
              <a:lnSpc>
                <a:spcPct val="100000"/>
              </a:lnSpc>
              <a:spcBef>
                <a:spcPct val="20000"/>
              </a:spcBef>
              <a:spcAft>
                <a:spcPts val="0"/>
              </a:spcAft>
              <a:buClrTx/>
              <a:buSzTx/>
              <a:buFont typeface="+mj-lt"/>
              <a:buAutoNum type="arabicPeriod"/>
              <a:tabLst/>
            </a:pPr>
            <a:r>
              <a:rPr lang="fr-FR"/>
              <a:t>Deuxième niveau</a:t>
            </a:r>
          </a:p>
          <a:p>
            <a:pPr marL="342900" marR="0" lvl="2" indent="-342900" algn="l" defTabSz="676016" rtl="0" eaLnBrk="1" fontAlgn="auto" latinLnBrk="0" hangingPunct="1">
              <a:lnSpc>
                <a:spcPct val="100000"/>
              </a:lnSpc>
              <a:spcBef>
                <a:spcPct val="20000"/>
              </a:spcBef>
              <a:spcAft>
                <a:spcPts val="0"/>
              </a:spcAft>
              <a:buClrTx/>
              <a:buSzTx/>
              <a:buFont typeface="+mj-lt"/>
              <a:buAutoNum type="arabicPeriod"/>
              <a:tabLst/>
            </a:pPr>
            <a:r>
              <a:rPr lang="fr-FR"/>
              <a:t>Troisième niveau</a:t>
            </a:r>
          </a:p>
          <a:p>
            <a:pPr marL="342900" marR="0" lvl="3" indent="-342900" algn="l" defTabSz="676016" rtl="0" eaLnBrk="1" fontAlgn="auto" latinLnBrk="0" hangingPunct="1">
              <a:lnSpc>
                <a:spcPct val="100000"/>
              </a:lnSpc>
              <a:spcBef>
                <a:spcPct val="20000"/>
              </a:spcBef>
              <a:spcAft>
                <a:spcPts val="0"/>
              </a:spcAft>
              <a:buClrTx/>
              <a:buSzTx/>
              <a:buFont typeface="+mj-lt"/>
              <a:buAutoNum type="arabicPeriod"/>
              <a:tabLst/>
            </a:pPr>
            <a:r>
              <a:rPr lang="fr-FR"/>
              <a:t>Quatrième niveau</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199" y="286667"/>
            <a:ext cx="8231586" cy="648072"/>
          </a:xfrm>
          <a:prstGeom prst="rect">
            <a:avLst/>
          </a:prstGeom>
        </p:spPr>
        <p:txBody>
          <a:bodyPr anchor="ctr"/>
          <a:lstStyle>
            <a:lvl1pPr algn="ctr">
              <a:defRPr sz="2400" b="1" baseline="0">
                <a:solidFill>
                  <a:srgbClr val="2F4079"/>
                </a:solidFill>
                <a:latin typeface="Roboto" pitchFamily="2" charset="0"/>
                <a:ea typeface="Roboto" pitchFamily="2" charset="0"/>
              </a:defRPr>
            </a:lvl1pPr>
          </a:lstStyle>
          <a:p>
            <a:r>
              <a:rPr lang="fr-FR"/>
              <a:t>Titre</a:t>
            </a:r>
          </a:p>
        </p:txBody>
      </p:sp>
      <p:sp>
        <p:nvSpPr>
          <p:cNvPr id="22" name="Espace réservé du texte 20">
            <a:extLst>
              <a:ext uri="{FF2B5EF4-FFF2-40B4-BE49-F238E27FC236}">
                <a16:creationId xmlns:a16="http://schemas.microsoft.com/office/drawing/2014/main" id="{B0A892B9-B0E7-4738-8676-62EAEAA92830}"/>
              </a:ext>
            </a:extLst>
          </p:cNvPr>
          <p:cNvSpPr>
            <a:spLocks noGrp="1"/>
          </p:cNvSpPr>
          <p:nvPr>
            <p:ph type="body" sz="quarter" idx="10" hasCustomPrompt="1"/>
          </p:nvPr>
        </p:nvSpPr>
        <p:spPr>
          <a:xfrm>
            <a:off x="457199" y="935038"/>
            <a:ext cx="8231586" cy="444500"/>
          </a:xfrm>
          <a:prstGeom prst="rect">
            <a:avLst/>
          </a:prstGeom>
        </p:spPr>
        <p:txBody>
          <a:bodyPr anchor="ctr"/>
          <a:lstStyle>
            <a:lvl1pPr marL="0" indent="0" algn="ctr">
              <a:buNone/>
              <a:defRPr lang="fr-FR" sz="2000" kern="1200" baseline="0" dirty="0">
                <a:solidFill>
                  <a:schemeClr val="tx2"/>
                </a:solidFill>
                <a:latin typeface="Roboto" pitchFamily="2" charset="0"/>
                <a:ea typeface="Roboto" pitchFamily="2" charset="0"/>
                <a:cs typeface="+mn-cs"/>
              </a:defRPr>
            </a:lvl1pPr>
          </a:lstStyle>
          <a:p>
            <a:pPr lvl="0"/>
            <a:r>
              <a:rPr lang="fr-FR"/>
              <a:t>Sous-titre</a:t>
            </a:r>
          </a:p>
        </p:txBody>
      </p:sp>
    </p:spTree>
    <p:extLst>
      <p:ext uri="{BB962C8B-B14F-4D97-AF65-F5344CB8AC3E}">
        <p14:creationId xmlns:p14="http://schemas.microsoft.com/office/powerpoint/2010/main" val="27424485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de sectionA">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rgbClr val="2F4079"/>
                </a:solidFill>
                <a:latin typeface="Roboto" pitchFamily="2" charset="0"/>
                <a:ea typeface="Roboto" pitchFamily="2" charset="0"/>
              </a:defRPr>
            </a:lvl1pPr>
          </a:lstStyle>
          <a:p>
            <a:pPr lvl="0"/>
            <a:r>
              <a:rPr lang="fr-FR"/>
              <a:t>A</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rgbClr val="2F4079"/>
                </a:solidFill>
                <a:latin typeface="Roboto" pitchFamily="2" charset="0"/>
                <a:ea typeface="Roboto" pitchFamily="2" charset="0"/>
              </a:defRPr>
            </a:lvl1pPr>
          </a:lstStyle>
          <a:p>
            <a:r>
              <a:rPr lang="fr-FR"/>
              <a:t>Titre de partie</a:t>
            </a:r>
          </a:p>
        </p:txBody>
      </p:sp>
    </p:spTree>
    <p:extLst>
      <p:ext uri="{BB962C8B-B14F-4D97-AF65-F5344CB8AC3E}">
        <p14:creationId xmlns:p14="http://schemas.microsoft.com/office/powerpoint/2010/main" val="2734288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rgbClr val="2F4079"/>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tx2"/>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40134635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2F4079"/>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2615199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tx2"/>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2F4079"/>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tx2"/>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362175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C3541-D4E2-449E-A5B8-2DE078994B0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21057A8-B534-4D73-AB4C-D9F67185F5C6}"/>
              </a:ext>
            </a:extLst>
          </p:cNvPr>
          <p:cNvSpPr>
            <a:spLocks noGrp="1"/>
          </p:cNvSpPr>
          <p:nvPr>
            <p:ph type="dt" sz="half" idx="10"/>
          </p:nvPr>
        </p:nvSpPr>
        <p:spPr/>
        <p:txBody>
          <a:bodyPr/>
          <a:lstStyle/>
          <a:p>
            <a:fld id="{1FCF6C51-CAEA-47C7-BEDC-D4189A47B9D3}" type="datetimeFigureOut">
              <a:rPr lang="fr-FR" smtClean="0"/>
              <a:t>21/04/2023</a:t>
            </a:fld>
            <a:endParaRPr lang="fr-FR"/>
          </a:p>
        </p:txBody>
      </p:sp>
      <p:sp>
        <p:nvSpPr>
          <p:cNvPr id="4" name="Espace réservé du pied de page 3">
            <a:extLst>
              <a:ext uri="{FF2B5EF4-FFF2-40B4-BE49-F238E27FC236}">
                <a16:creationId xmlns:a16="http://schemas.microsoft.com/office/drawing/2014/main" id="{156B1FB9-4076-44EB-A32C-72F7C23DFA7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C315AC8-F3BE-4B18-8F0F-8AC42625B91B}"/>
              </a:ext>
            </a:extLst>
          </p:cNvPr>
          <p:cNvSpPr>
            <a:spLocks noGrp="1"/>
          </p:cNvSpPr>
          <p:nvPr>
            <p:ph type="sldNum" sz="quarter" idx="12"/>
          </p:nvPr>
        </p:nvSpPr>
        <p:spPr/>
        <p:txBody>
          <a:bodyPr/>
          <a:lstStyle/>
          <a:p>
            <a:fld id="{91ECF0CA-5B77-4C8D-9F6E-E19DDA291FD4}" type="slidenum">
              <a:rPr lang="fr-FR" smtClean="0"/>
              <a:t>‹N°›</a:t>
            </a:fld>
            <a:endParaRPr lang="fr-FR"/>
          </a:p>
        </p:txBody>
      </p:sp>
    </p:spTree>
    <p:extLst>
      <p:ext uri="{BB962C8B-B14F-4D97-AF65-F5344CB8AC3E}">
        <p14:creationId xmlns:p14="http://schemas.microsoft.com/office/powerpoint/2010/main" val="4033376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tx2"/>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2F4079"/>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tx2"/>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39048537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po de contenu A 3blocs">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4" name="Espace réservé du texte 18">
            <a:extLst>
              <a:ext uri="{FF2B5EF4-FFF2-40B4-BE49-F238E27FC236}">
                <a16:creationId xmlns:a16="http://schemas.microsoft.com/office/drawing/2014/main" id="{C74EC892-CD16-6341-BA3C-FECA3FD58086}"/>
              </a:ext>
            </a:extLst>
          </p:cNvPr>
          <p:cNvSpPr>
            <a:spLocks noGrp="1"/>
          </p:cNvSpPr>
          <p:nvPr>
            <p:ph type="body" sz="quarter" idx="18" hasCustomPrompt="1"/>
          </p:nvPr>
        </p:nvSpPr>
        <p:spPr>
          <a:xfrm>
            <a:off x="457201" y="1706301"/>
            <a:ext cx="3898777" cy="4107806"/>
          </a:xfrm>
          <a:prstGeom prst="rect">
            <a:avLst/>
          </a:prstGeom>
        </p:spPr>
        <p:txBody>
          <a:bodyPr>
            <a:noAutofit/>
          </a:bodyPr>
          <a:lstStyle>
            <a:lvl1pPr marL="0" indent="0" algn="just">
              <a:buFont typeface="Arial" pitchFamily="34" charset="0"/>
              <a:buNone/>
              <a:defRPr sz="1400" b="0" baseline="0">
                <a:solidFill>
                  <a:schemeClr val="tx1"/>
                </a:solidFill>
                <a:latin typeface="Roboto" pitchFamily="2" charset="0"/>
                <a:ea typeface="Roboto" pitchFamily="2" charset="0"/>
              </a:defRPr>
            </a:lvl1pPr>
            <a:lvl2pPr>
              <a:defRPr sz="1331"/>
            </a:lvl2pPr>
            <a:lvl3pPr>
              <a:defRPr sz="1183"/>
            </a:lvl3pPr>
            <a:lvl4pPr>
              <a:defRPr sz="1035"/>
            </a:lvl4pPr>
          </a:lstStyle>
          <a:p>
            <a:pPr lvl="0"/>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r>
              <a:rPr lang="fr-FR"/>
              <a:t> </a:t>
            </a:r>
            <a:r>
              <a:rPr lang="fr-FR" err="1"/>
              <a:t>adipiscing</a:t>
            </a:r>
            <a:r>
              <a:rPr lang="fr-FR"/>
              <a:t> </a:t>
            </a:r>
            <a:r>
              <a:rPr lang="fr-FR" err="1"/>
              <a:t>elit</a:t>
            </a:r>
            <a:r>
              <a:rPr lang="fr-FR"/>
              <a:t>. Sed massa diam, semper id </a:t>
            </a:r>
            <a:r>
              <a:rPr lang="fr-FR" err="1"/>
              <a:t>viverra</a:t>
            </a:r>
            <a:r>
              <a:rPr lang="fr-FR"/>
              <a:t> </a:t>
            </a:r>
            <a:r>
              <a:rPr lang="fr-FR" err="1"/>
              <a:t>vel</a:t>
            </a:r>
            <a:r>
              <a:rPr lang="fr-FR"/>
              <a:t>, </a:t>
            </a:r>
            <a:r>
              <a:rPr lang="fr-FR" err="1"/>
              <a:t>placerat</a:t>
            </a:r>
            <a:r>
              <a:rPr lang="fr-FR"/>
              <a:t> eu </a:t>
            </a:r>
            <a:r>
              <a:rPr lang="fr-FR" err="1"/>
              <a:t>orci</a:t>
            </a:r>
            <a:r>
              <a:rPr lang="fr-FR"/>
              <a:t>. </a:t>
            </a:r>
            <a:r>
              <a:rPr lang="fr-FR" err="1"/>
              <a:t>Donec</a:t>
            </a:r>
            <a:r>
              <a:rPr lang="fr-FR"/>
              <a:t> </a:t>
            </a:r>
            <a:r>
              <a:rPr lang="fr-FR" err="1"/>
              <a:t>pellentesque</a:t>
            </a:r>
            <a:r>
              <a:rPr lang="fr-FR"/>
              <a:t> </a:t>
            </a:r>
            <a:r>
              <a:rPr lang="fr-FR" err="1"/>
              <a:t>imperdiet</a:t>
            </a:r>
            <a:r>
              <a:rPr lang="fr-FR"/>
              <a:t> libero, et </a:t>
            </a:r>
            <a:r>
              <a:rPr lang="fr-FR" err="1"/>
              <a:t>volutpat</a:t>
            </a:r>
            <a:r>
              <a:rPr lang="fr-FR"/>
              <a:t> </a:t>
            </a:r>
            <a:r>
              <a:rPr lang="fr-FR" err="1"/>
              <a:t>nisl</a:t>
            </a:r>
            <a:r>
              <a:rPr lang="fr-FR"/>
              <a:t> </a:t>
            </a:r>
            <a:r>
              <a:rPr lang="fr-FR" err="1"/>
              <a:t>tincidunt</a:t>
            </a:r>
            <a:r>
              <a:rPr lang="fr-FR"/>
              <a:t> nec. </a:t>
            </a:r>
            <a:r>
              <a:rPr lang="fr-FR" err="1"/>
              <a:t>Aliquam</a:t>
            </a:r>
            <a:r>
              <a:rPr lang="fr-FR"/>
              <a:t> </a:t>
            </a:r>
            <a:r>
              <a:rPr lang="fr-FR" err="1"/>
              <a:t>dictum</a:t>
            </a:r>
            <a:r>
              <a:rPr lang="fr-FR"/>
              <a:t> </a:t>
            </a:r>
            <a:r>
              <a:rPr lang="fr-FR" err="1"/>
              <a:t>egestas</a:t>
            </a:r>
            <a:r>
              <a:rPr lang="fr-FR"/>
              <a:t> </a:t>
            </a:r>
            <a:r>
              <a:rPr lang="fr-FR" err="1"/>
              <a:t>posuere</a:t>
            </a:r>
            <a:r>
              <a:rPr lang="fr-FR"/>
              <a:t>.</a:t>
            </a:r>
          </a:p>
          <a:p>
            <a:pPr lvl="0"/>
            <a:endParaRPr lang="fr-FR"/>
          </a:p>
          <a:p>
            <a:pPr lvl="0"/>
            <a:r>
              <a:rPr lang="fr-FR"/>
              <a:t>Sed </a:t>
            </a:r>
            <a:r>
              <a:rPr lang="fr-FR" err="1"/>
              <a:t>convallis</a:t>
            </a:r>
            <a:r>
              <a:rPr lang="fr-FR"/>
              <a:t> </a:t>
            </a:r>
            <a:r>
              <a:rPr lang="fr-FR" err="1"/>
              <a:t>egestas</a:t>
            </a:r>
            <a:r>
              <a:rPr lang="fr-FR"/>
              <a:t> </a:t>
            </a:r>
            <a:r>
              <a:rPr lang="fr-FR" err="1"/>
              <a:t>sapien</a:t>
            </a:r>
            <a:r>
              <a:rPr lang="fr-FR"/>
              <a:t> et </a:t>
            </a:r>
            <a:r>
              <a:rPr lang="fr-FR" err="1"/>
              <a:t>hendrerit</a:t>
            </a:r>
            <a:r>
              <a:rPr lang="fr-FR"/>
              <a:t>. </a:t>
            </a:r>
            <a:r>
              <a:rPr lang="fr-FR" err="1"/>
              <a:t>Vestibulum</a:t>
            </a:r>
            <a:r>
              <a:rPr lang="fr-FR"/>
              <a:t> </a:t>
            </a:r>
            <a:r>
              <a:rPr lang="fr-FR" err="1"/>
              <a:t>sed</a:t>
            </a:r>
            <a:r>
              <a:rPr lang="fr-FR"/>
              <a:t> </a:t>
            </a:r>
            <a:r>
              <a:rPr lang="fr-FR" err="1"/>
              <a:t>mauris</a:t>
            </a:r>
            <a:r>
              <a:rPr lang="fr-FR"/>
              <a:t> </a:t>
            </a:r>
            <a:r>
              <a:rPr lang="fr-FR" err="1"/>
              <a:t>mauris</a:t>
            </a:r>
            <a:r>
              <a:rPr lang="fr-FR"/>
              <a:t>, non </a:t>
            </a:r>
            <a:r>
              <a:rPr lang="fr-FR" err="1"/>
              <a:t>iaculis</a:t>
            </a:r>
            <a:r>
              <a:rPr lang="fr-FR"/>
              <a:t> </a:t>
            </a:r>
            <a:r>
              <a:rPr lang="fr-FR" err="1"/>
              <a:t>risus</a:t>
            </a:r>
            <a:r>
              <a:rPr lang="fr-FR"/>
              <a:t>. </a:t>
            </a:r>
            <a:r>
              <a:rPr lang="fr-FR" err="1"/>
              <a:t>Integer</a:t>
            </a:r>
            <a:r>
              <a:rPr lang="fr-FR"/>
              <a:t> eu </a:t>
            </a:r>
            <a:r>
              <a:rPr lang="fr-FR" err="1"/>
              <a:t>nisi</a:t>
            </a:r>
            <a:r>
              <a:rPr lang="fr-FR"/>
              <a:t> ut </a:t>
            </a:r>
            <a:r>
              <a:rPr lang="fr-FR" err="1"/>
              <a:t>leo</a:t>
            </a:r>
            <a:r>
              <a:rPr lang="fr-FR"/>
              <a:t> </a:t>
            </a:r>
            <a:r>
              <a:rPr lang="fr-FR" err="1"/>
              <a:t>vehicula</a:t>
            </a:r>
            <a:r>
              <a:rPr lang="fr-FR"/>
              <a:t> </a:t>
            </a:r>
            <a:r>
              <a:rPr lang="fr-FR" err="1"/>
              <a:t>vehicula</a:t>
            </a:r>
            <a:r>
              <a:rPr lang="fr-FR"/>
              <a:t>. </a:t>
            </a:r>
            <a:r>
              <a:rPr lang="fr-FR" err="1"/>
              <a:t>Phasellus</a:t>
            </a:r>
            <a:r>
              <a:rPr lang="fr-FR"/>
              <a:t> nec </a:t>
            </a:r>
            <a:r>
              <a:rPr lang="fr-FR" err="1"/>
              <a:t>quam</a:t>
            </a:r>
            <a:r>
              <a:rPr lang="fr-FR"/>
              <a:t> </a:t>
            </a:r>
            <a:r>
              <a:rPr lang="fr-FR" err="1"/>
              <a:t>sapien</a:t>
            </a:r>
            <a:r>
              <a:rPr lang="fr-FR"/>
              <a:t>. </a:t>
            </a:r>
            <a:r>
              <a:rPr lang="fr-FR" err="1"/>
              <a:t>Quisque</a:t>
            </a:r>
            <a:r>
              <a:rPr lang="fr-FR"/>
              <a:t> id </a:t>
            </a:r>
            <a:r>
              <a:rPr lang="fr-FR" err="1"/>
              <a:t>augue</a:t>
            </a:r>
            <a:r>
              <a:rPr lang="fr-FR"/>
              <a:t> </a:t>
            </a:r>
            <a:r>
              <a:rPr lang="fr-FR" err="1"/>
              <a:t>enim</a:t>
            </a:r>
            <a:r>
              <a:rPr lang="fr-FR"/>
              <a:t>, </a:t>
            </a:r>
            <a:r>
              <a:rPr lang="fr-FR" err="1"/>
              <a:t>sit</a:t>
            </a:r>
            <a:r>
              <a:rPr lang="fr-FR"/>
              <a:t> </a:t>
            </a:r>
            <a:r>
              <a:rPr lang="fr-FR" err="1"/>
              <a:t>amet</a:t>
            </a:r>
            <a:r>
              <a:rPr lang="fr-FR"/>
              <a:t> </a:t>
            </a:r>
            <a:r>
              <a:rPr lang="fr-FR" err="1"/>
              <a:t>suscipit</a:t>
            </a:r>
            <a:r>
              <a:rPr lang="fr-FR"/>
              <a:t> </a:t>
            </a:r>
            <a:r>
              <a:rPr lang="fr-FR" err="1"/>
              <a:t>velit</a:t>
            </a:r>
            <a:r>
              <a:rPr lang="fr-FR"/>
              <a:t>. </a:t>
            </a:r>
            <a:r>
              <a:rPr lang="fr-FR" err="1"/>
              <a:t>Nulla</a:t>
            </a:r>
            <a:r>
              <a:rPr lang="fr-FR"/>
              <a:t> </a:t>
            </a:r>
            <a:r>
              <a:rPr lang="fr-FR" err="1"/>
              <a:t>at</a:t>
            </a:r>
            <a:r>
              <a:rPr lang="fr-FR"/>
              <a:t> </a:t>
            </a:r>
            <a:r>
              <a:rPr lang="fr-FR" err="1"/>
              <a:t>blandit</a:t>
            </a:r>
            <a:r>
              <a:rPr lang="fr-FR"/>
              <a:t> </a:t>
            </a:r>
            <a:r>
              <a:rPr lang="fr-FR" err="1"/>
              <a:t>ligula</a:t>
            </a:r>
            <a:r>
              <a:rPr lang="fr-FR"/>
              <a:t>. Suspendisse et </a:t>
            </a:r>
            <a:r>
              <a:rPr lang="fr-FR" err="1"/>
              <a:t>interdum</a:t>
            </a:r>
            <a:r>
              <a:rPr lang="fr-FR"/>
              <a:t> </a:t>
            </a:r>
            <a:r>
              <a:rPr lang="fr-FR" err="1"/>
              <a:t>nibh</a:t>
            </a:r>
            <a:r>
              <a:rPr lang="fr-FR"/>
              <a:t>. </a:t>
            </a:r>
            <a:r>
              <a:rPr lang="fr-FR" err="1"/>
              <a:t>Aliquam</a:t>
            </a:r>
            <a:r>
              <a:rPr lang="fr-FR"/>
              <a:t> ut </a:t>
            </a:r>
            <a:r>
              <a:rPr lang="fr-FR" err="1"/>
              <a:t>lectus</a:t>
            </a:r>
            <a:r>
              <a:rPr lang="fr-FR"/>
              <a:t> </a:t>
            </a:r>
            <a:r>
              <a:rPr lang="fr-FR" err="1"/>
              <a:t>at</a:t>
            </a:r>
            <a:r>
              <a:rPr lang="fr-FR"/>
              <a:t> est </a:t>
            </a:r>
            <a:r>
              <a:rPr lang="fr-FR" err="1"/>
              <a:t>molestie</a:t>
            </a:r>
            <a:r>
              <a:rPr lang="fr-FR"/>
              <a:t> </a:t>
            </a:r>
            <a:r>
              <a:rPr lang="fr-FR" err="1"/>
              <a:t>volutpat</a:t>
            </a:r>
            <a:r>
              <a:rPr lang="fr-FR"/>
              <a:t>. </a:t>
            </a:r>
            <a:r>
              <a:rPr lang="fr-FR" err="1"/>
              <a:t>Etiam</a:t>
            </a:r>
            <a:r>
              <a:rPr lang="fr-FR"/>
              <a:t> </a:t>
            </a:r>
            <a:r>
              <a:rPr lang="fr-FR" err="1"/>
              <a:t>consectetur</a:t>
            </a:r>
            <a:r>
              <a:rPr lang="fr-FR"/>
              <a:t>, </a:t>
            </a:r>
            <a:r>
              <a:rPr lang="fr-FR" err="1"/>
              <a:t>savulputat</a:t>
            </a:r>
            <a:r>
              <a:rPr lang="fr-FR"/>
              <a:t>.</a:t>
            </a:r>
          </a:p>
          <a:p>
            <a:pPr lvl="0"/>
            <a:endParaRPr lang="fr-FR"/>
          </a:p>
          <a:p>
            <a:pPr lvl="0"/>
            <a:endParaRPr lang="fr-FR"/>
          </a:p>
        </p:txBody>
      </p:sp>
      <p:sp>
        <p:nvSpPr>
          <p:cNvPr id="16" name="Espace réservé du texte 9">
            <a:extLst>
              <a:ext uri="{FF2B5EF4-FFF2-40B4-BE49-F238E27FC236}">
                <a16:creationId xmlns:a16="http://schemas.microsoft.com/office/drawing/2014/main" id="{FFBBCDC8-EA6B-4639-ACC5-A18E59F84CBF}"/>
              </a:ext>
            </a:extLst>
          </p:cNvPr>
          <p:cNvSpPr>
            <a:spLocks noGrp="1"/>
          </p:cNvSpPr>
          <p:nvPr>
            <p:ph type="body" sz="quarter" idx="19" hasCustomPrompt="1"/>
          </p:nvPr>
        </p:nvSpPr>
        <p:spPr>
          <a:xfrm>
            <a:off x="4831464" y="1706301"/>
            <a:ext cx="3857885" cy="306000"/>
          </a:xfrm>
          <a:prstGeom prst="rect">
            <a:avLst/>
          </a:prstGeom>
          <a:noFill/>
          <a:ln>
            <a:noFill/>
          </a:ln>
        </p:spPr>
        <p:txBody>
          <a:bodyPr anchor="ctr"/>
          <a:lstStyle>
            <a:lvl1pPr marL="0" indent="0" algn="ctr">
              <a:buNone/>
              <a:defRPr sz="1400" baseline="0">
                <a:solidFill>
                  <a:schemeClr val="tx2"/>
                </a:solidFill>
                <a:latin typeface="Roboto" pitchFamily="2" charset="0"/>
                <a:ea typeface="Roboto" pitchFamily="2" charset="0"/>
              </a:defRPr>
            </a:lvl1pPr>
          </a:lstStyle>
          <a:p>
            <a:pPr lvl="0"/>
            <a:r>
              <a:rPr lang="fr-FR"/>
              <a:t>Titre de colonne/graphique</a:t>
            </a:r>
          </a:p>
        </p:txBody>
      </p:sp>
      <p:sp>
        <p:nvSpPr>
          <p:cNvPr id="18" name="Espace réservé du texte 2">
            <a:extLst>
              <a:ext uri="{FF2B5EF4-FFF2-40B4-BE49-F238E27FC236}">
                <a16:creationId xmlns:a16="http://schemas.microsoft.com/office/drawing/2014/main" id="{38869624-EAB1-40D7-81F1-80FBD2B66906}"/>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9" name="Espace réservé du contenu 2">
            <a:extLst>
              <a:ext uri="{FF2B5EF4-FFF2-40B4-BE49-F238E27FC236}">
                <a16:creationId xmlns:a16="http://schemas.microsoft.com/office/drawing/2014/main" id="{DCB5D0BC-7595-4D6B-A7E4-4EF31C7CEFBD}"/>
              </a:ext>
            </a:extLst>
          </p:cNvPr>
          <p:cNvSpPr>
            <a:spLocks noGrp="1"/>
          </p:cNvSpPr>
          <p:nvPr>
            <p:ph idx="13" hasCustomPrompt="1"/>
          </p:nvPr>
        </p:nvSpPr>
        <p:spPr>
          <a:xfrm>
            <a:off x="4831464" y="2012301"/>
            <a:ext cx="3857885" cy="3801806"/>
          </a:xfrm>
          <a:prstGeom prst="rect">
            <a:avLst/>
          </a:prstGeom>
          <a:ln>
            <a:noFill/>
          </a:ln>
        </p:spPr>
        <p:txBody>
          <a:bodyPr tIns="144000" bIns="144000">
            <a:normAutofit/>
          </a:bodyPr>
          <a:lstStyle>
            <a:lvl1pPr>
              <a:defRPr lang="fr-FR" sz="1400" i="0" baseline="0" dirty="0">
                <a:latin typeface="Roboto" pitchFamily="2" charset="0"/>
                <a:ea typeface="Roboto" pitchFamily="2" charset="0"/>
              </a:defRPr>
            </a:lvl1pPr>
            <a:lvl2pPr>
              <a:defRPr lang="fr-FR" sz="1400" dirty="0">
                <a:latin typeface="Roboto" pitchFamily="2" charset="0"/>
                <a:ea typeface="Roboto" pitchFamily="2" charset="0"/>
              </a:defRPr>
            </a:lvl2pPr>
          </a:lstStyle>
          <a:p>
            <a:pPr marL="133074" marR="0" lvl="0" indent="-133074" fontAlgn="auto">
              <a:lnSpc>
                <a:spcPct val="100000"/>
              </a:lnSpc>
              <a:spcBef>
                <a:spcPct val="20000"/>
              </a:spcBef>
              <a:spcAft>
                <a:spcPts val="0"/>
              </a:spcAft>
              <a:buClrTx/>
              <a:buSzPct val="120000"/>
              <a:buFont typeface="Wingdings" pitchFamily="2" charset="2"/>
              <a:buChar char="§"/>
              <a:tabLst/>
            </a:pPr>
            <a:r>
              <a:rPr lang="fr-FR"/>
              <a:t>Texte</a:t>
            </a:r>
          </a:p>
          <a:p>
            <a:pPr marL="399222" lvl="1" indent="-79844"/>
            <a:r>
              <a:rPr lang="fr-FR"/>
              <a:t>Texte</a:t>
            </a:r>
          </a:p>
        </p:txBody>
      </p:sp>
      <p:sp>
        <p:nvSpPr>
          <p:cNvPr id="20" name="Espace réservé du texte 20">
            <a:extLst>
              <a:ext uri="{FF2B5EF4-FFF2-40B4-BE49-F238E27FC236}">
                <a16:creationId xmlns:a16="http://schemas.microsoft.com/office/drawing/2014/main" id="{C5857710-E616-4B08-ACDE-7FC77FB80CBC}"/>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tx2"/>
                </a:solidFill>
                <a:latin typeface="Roboto" pitchFamily="2" charset="0"/>
                <a:ea typeface="Roboto" pitchFamily="2" charset="0"/>
                <a:cs typeface="+mn-cs"/>
              </a:defRPr>
            </a:lvl1pPr>
          </a:lstStyle>
          <a:p>
            <a:pPr lvl="0"/>
            <a:r>
              <a:rPr lang="fr-FR"/>
              <a:t>Sous-titre</a:t>
            </a:r>
          </a:p>
        </p:txBody>
      </p:sp>
      <p:sp>
        <p:nvSpPr>
          <p:cNvPr id="21" name="Titre 1">
            <a:extLst>
              <a:ext uri="{FF2B5EF4-FFF2-40B4-BE49-F238E27FC236}">
                <a16:creationId xmlns:a16="http://schemas.microsoft.com/office/drawing/2014/main" id="{76944B3F-3B70-4A91-B64F-B52FCE818FA3}"/>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rgbClr val="2F4079"/>
                </a:solidFill>
                <a:latin typeface="Roboto" pitchFamily="2" charset="0"/>
                <a:ea typeface="Roboto" pitchFamily="2" charset="0"/>
              </a:defRPr>
            </a:lvl1pPr>
          </a:lstStyle>
          <a:p>
            <a:r>
              <a:rPr lang="fr-FR"/>
              <a:t>Titre</a:t>
            </a:r>
          </a:p>
        </p:txBody>
      </p:sp>
    </p:spTree>
    <p:extLst>
      <p:ext uri="{BB962C8B-B14F-4D97-AF65-F5344CB8AC3E}">
        <p14:creationId xmlns:p14="http://schemas.microsoft.com/office/powerpoint/2010/main" val="959808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de sectionB">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chemeClr val="accent1"/>
                </a:solidFill>
                <a:latin typeface="Roboto" pitchFamily="2" charset="0"/>
                <a:ea typeface="Roboto" pitchFamily="2" charset="0"/>
              </a:defRPr>
            </a:lvl1pPr>
          </a:lstStyle>
          <a:p>
            <a:pPr lvl="0"/>
            <a:r>
              <a:rPr lang="fr-FR"/>
              <a:t>B</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chemeClr val="accent1"/>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7998582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chemeClr val="accent1"/>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accent1"/>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1"/>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28897195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1"/>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1"/>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1863606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accent1"/>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accent1"/>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1"/>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accent1"/>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3047605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accent1"/>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1"/>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accent1"/>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accent1"/>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25302617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de sectionC">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p:nvPr>
        </p:nvSpPr>
        <p:spPr>
          <a:xfrm>
            <a:off x="3131840" y="2116088"/>
            <a:ext cx="2592288" cy="999010"/>
          </a:xfrm>
          <a:prstGeom prst="rect">
            <a:avLst/>
          </a:prstGeom>
        </p:spPr>
        <p:txBody>
          <a:bodyPr/>
          <a:lstStyle>
            <a:lvl1pPr marL="0" indent="0" algn="ctr">
              <a:buNone/>
              <a:defRPr sz="5400" baseline="0">
                <a:solidFill>
                  <a:schemeClr val="accent2"/>
                </a:solidFill>
                <a:latin typeface="Roboto" pitchFamily="2" charset="0"/>
                <a:ea typeface="Roboto" pitchFamily="2" charset="0"/>
              </a:defRPr>
            </a:lvl1pPr>
          </a:lstStyle>
          <a:p>
            <a:pPr lvl="0"/>
            <a:r>
              <a:rPr lang="fr-FR"/>
              <a:t>Cliquez pour modifier les styles du texte du masque</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chemeClr val="accent2"/>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3935992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chemeClr val="accent2"/>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accent2"/>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12725067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2"/>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397983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A47BAB9-3D22-4073-A9EA-7D5A38901BC8}"/>
              </a:ext>
            </a:extLst>
          </p:cNvPr>
          <p:cNvSpPr>
            <a:spLocks noGrp="1"/>
          </p:cNvSpPr>
          <p:nvPr>
            <p:ph type="dt" sz="half" idx="10"/>
          </p:nvPr>
        </p:nvSpPr>
        <p:spPr/>
        <p:txBody>
          <a:bodyPr/>
          <a:lstStyle/>
          <a:p>
            <a:fld id="{1FCF6C51-CAEA-47C7-BEDC-D4189A47B9D3}" type="datetimeFigureOut">
              <a:rPr lang="fr-FR" smtClean="0"/>
              <a:t>21/04/2023</a:t>
            </a:fld>
            <a:endParaRPr lang="fr-FR"/>
          </a:p>
        </p:txBody>
      </p:sp>
      <p:sp>
        <p:nvSpPr>
          <p:cNvPr id="3" name="Espace réservé du pied de page 2">
            <a:extLst>
              <a:ext uri="{FF2B5EF4-FFF2-40B4-BE49-F238E27FC236}">
                <a16:creationId xmlns:a16="http://schemas.microsoft.com/office/drawing/2014/main" id="{673C3A9A-F312-4A4F-B97D-37D45121543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2F67FA1-80E5-48EE-9E63-B41253F5D579}"/>
              </a:ext>
            </a:extLst>
          </p:cNvPr>
          <p:cNvSpPr>
            <a:spLocks noGrp="1"/>
          </p:cNvSpPr>
          <p:nvPr>
            <p:ph type="sldNum" sz="quarter" idx="12"/>
          </p:nvPr>
        </p:nvSpPr>
        <p:spPr/>
        <p:txBody>
          <a:bodyPr/>
          <a:lstStyle/>
          <a:p>
            <a:fld id="{91ECF0CA-5B77-4C8D-9F6E-E19DDA291FD4}" type="slidenum">
              <a:rPr lang="fr-FR" smtClean="0"/>
              <a:t>‹N°›</a:t>
            </a:fld>
            <a:endParaRPr lang="fr-FR"/>
          </a:p>
        </p:txBody>
      </p:sp>
    </p:spTree>
    <p:extLst>
      <p:ext uri="{BB962C8B-B14F-4D97-AF65-F5344CB8AC3E}">
        <p14:creationId xmlns:p14="http://schemas.microsoft.com/office/powerpoint/2010/main" val="32683891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accent2"/>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accent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2"/>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accent2"/>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1706893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accent2"/>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2"/>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accent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accent2"/>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15156748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 de sectionD">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chemeClr val="accent3"/>
                </a:solidFill>
                <a:latin typeface="Roboto" pitchFamily="2" charset="0"/>
                <a:ea typeface="Roboto" pitchFamily="2" charset="0"/>
              </a:defRPr>
            </a:lvl1pPr>
          </a:lstStyle>
          <a:p>
            <a:pPr lvl="0"/>
            <a:r>
              <a:rPr lang="fr-FR"/>
              <a:t>D</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chemeClr val="accent3"/>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25005056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chemeClr val="accent3"/>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accent3"/>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3"/>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865896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3"/>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3"/>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38869959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0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accent3"/>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accent3"/>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3"/>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accent3"/>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25252189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accent3"/>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3"/>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accent3"/>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accent3"/>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12709322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re de sectionE">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chemeClr val="accent4"/>
                </a:solidFill>
                <a:latin typeface="Roboto" pitchFamily="2" charset="0"/>
                <a:ea typeface="Roboto" pitchFamily="2" charset="0"/>
              </a:defRPr>
            </a:lvl1pPr>
          </a:lstStyle>
          <a:p>
            <a:pPr lvl="0"/>
            <a:r>
              <a:rPr lang="fr-FR"/>
              <a:t>E</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chemeClr val="accent4"/>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1361516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chemeClr val="accent4"/>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accent4"/>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4"/>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30965323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4"/>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4"/>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413906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7D39F-2709-4929-B8D7-F4FC104B56B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91E6990-E5AE-4A54-972C-434849B0BC9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248A371-FC85-4D6C-B9C4-A6AD7799EF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9ED3E93-C990-4F1C-8C34-E2A1172844D6}"/>
              </a:ext>
            </a:extLst>
          </p:cNvPr>
          <p:cNvSpPr>
            <a:spLocks noGrp="1"/>
          </p:cNvSpPr>
          <p:nvPr>
            <p:ph type="dt" sz="half" idx="10"/>
          </p:nvPr>
        </p:nvSpPr>
        <p:spPr/>
        <p:txBody>
          <a:bodyPr/>
          <a:lstStyle/>
          <a:p>
            <a:fld id="{1FCF6C51-CAEA-47C7-BEDC-D4189A47B9D3}" type="datetimeFigureOut">
              <a:rPr lang="fr-FR" smtClean="0"/>
              <a:t>21/04/2023</a:t>
            </a:fld>
            <a:endParaRPr lang="fr-FR"/>
          </a:p>
        </p:txBody>
      </p:sp>
      <p:sp>
        <p:nvSpPr>
          <p:cNvPr id="6" name="Espace réservé du pied de page 5">
            <a:extLst>
              <a:ext uri="{FF2B5EF4-FFF2-40B4-BE49-F238E27FC236}">
                <a16:creationId xmlns:a16="http://schemas.microsoft.com/office/drawing/2014/main" id="{D39624A5-2FAA-4A6F-ADC0-443B2FB3F76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D39460-6349-41C7-88F5-24986835D963}"/>
              </a:ext>
            </a:extLst>
          </p:cNvPr>
          <p:cNvSpPr>
            <a:spLocks noGrp="1"/>
          </p:cNvSpPr>
          <p:nvPr>
            <p:ph type="sldNum" sz="quarter" idx="12"/>
          </p:nvPr>
        </p:nvSpPr>
        <p:spPr/>
        <p:txBody>
          <a:bodyPr/>
          <a:lstStyle/>
          <a:p>
            <a:fld id="{91ECF0CA-5B77-4C8D-9F6E-E19DDA291FD4}" type="slidenum">
              <a:rPr lang="fr-FR" smtClean="0"/>
              <a:t>‹N°›</a:t>
            </a:fld>
            <a:endParaRPr lang="fr-FR"/>
          </a:p>
        </p:txBody>
      </p:sp>
    </p:spTree>
    <p:extLst>
      <p:ext uri="{BB962C8B-B14F-4D97-AF65-F5344CB8AC3E}">
        <p14:creationId xmlns:p14="http://schemas.microsoft.com/office/powerpoint/2010/main" val="7887537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1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accent4"/>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accent4"/>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4"/>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accent4"/>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41459840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accent4"/>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4"/>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accent4"/>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accent4"/>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39611965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re de sectionF">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rgbClr val="35B1C9"/>
                </a:solidFill>
                <a:latin typeface="Roboto" pitchFamily="2" charset="0"/>
                <a:ea typeface="Roboto" pitchFamily="2" charset="0"/>
              </a:defRPr>
            </a:lvl1pPr>
          </a:lstStyle>
          <a:p>
            <a:pPr lvl="0"/>
            <a:r>
              <a:rPr lang="fr-FR"/>
              <a:t>F</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rgbClr val="35B1C9"/>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19944580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rgbClr val="35B1C9"/>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rgbClr val="35B1C9"/>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rgbClr val="35B1C9"/>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2970715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35B1C9"/>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rgbClr val="35B1C9"/>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36470683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rgbClr val="35B1C9"/>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rgbClr val="35B1C9"/>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35B1C9"/>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rgbClr val="35B1C9"/>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942870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rgbClr val="35B1C9"/>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rgbClr val="35B1C9"/>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rgbClr val="35B1C9"/>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rgbClr val="35B1C9"/>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40464603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re de sectionG">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pic>
        <p:nvPicPr>
          <p:cNvPr id="11" name="Image 10">
            <a:extLst>
              <a:ext uri="{FF2B5EF4-FFF2-40B4-BE49-F238E27FC236}">
                <a16:creationId xmlns:a16="http://schemas.microsoft.com/office/drawing/2014/main" id="{F68C545D-6743-5E47-B946-464E98CF5916}"/>
              </a:ext>
            </a:extLst>
          </p:cNvPr>
          <p:cNvPicPr>
            <a:picLocks noChangeAspect="1"/>
          </p:cNvPicPr>
          <p:nvPr userDrawn="1"/>
        </p:nvPicPr>
        <p:blipFill rotWithShape="1">
          <a:blip r:embed="rId2"/>
          <a:srcRect r="61012" b="77030"/>
          <a:stretch/>
        </p:blipFill>
        <p:spPr>
          <a:xfrm>
            <a:off x="-35396" y="26546"/>
            <a:ext cx="3565116" cy="1552873"/>
          </a:xfrm>
          <a:prstGeom prst="rect">
            <a:avLst/>
          </a:prstGeom>
        </p:spPr>
      </p:pic>
      <p:sp>
        <p:nvSpPr>
          <p:cNvPr id="19" name="Espace réservé du texte 16">
            <a:extLst>
              <a:ext uri="{FF2B5EF4-FFF2-40B4-BE49-F238E27FC236}">
                <a16:creationId xmlns:a16="http://schemas.microsoft.com/office/drawing/2014/main" id="{5FC38D0D-4040-F841-BD2C-D5FB04CFCD09}"/>
              </a:ext>
            </a:extLst>
          </p:cNvPr>
          <p:cNvSpPr>
            <a:spLocks noGrp="1"/>
          </p:cNvSpPr>
          <p:nvPr>
            <p:ph type="body" sz="quarter" idx="19" hasCustomPrompt="1"/>
          </p:nvPr>
        </p:nvSpPr>
        <p:spPr>
          <a:xfrm>
            <a:off x="3131840" y="2116088"/>
            <a:ext cx="2592288" cy="999010"/>
          </a:xfrm>
          <a:prstGeom prst="rect">
            <a:avLst/>
          </a:prstGeom>
        </p:spPr>
        <p:txBody>
          <a:bodyPr/>
          <a:lstStyle>
            <a:lvl1pPr marL="0" indent="0" algn="ctr">
              <a:buNone/>
              <a:defRPr sz="5400" baseline="0">
                <a:solidFill>
                  <a:schemeClr val="accent6"/>
                </a:solidFill>
                <a:latin typeface="Roboto" pitchFamily="2" charset="0"/>
                <a:ea typeface="Roboto" pitchFamily="2" charset="0"/>
              </a:defRPr>
            </a:lvl1pPr>
          </a:lstStyle>
          <a:p>
            <a:pPr lvl="0"/>
            <a:r>
              <a:rPr lang="fr-FR"/>
              <a:t>G</a:t>
            </a:r>
          </a:p>
        </p:txBody>
      </p:sp>
      <p:sp>
        <p:nvSpPr>
          <p:cNvPr id="20" name="Titre 2">
            <a:extLst>
              <a:ext uri="{FF2B5EF4-FFF2-40B4-BE49-F238E27FC236}">
                <a16:creationId xmlns:a16="http://schemas.microsoft.com/office/drawing/2014/main" id="{9A03B3C1-9F58-3A43-8E40-26AC8272EBC9}"/>
              </a:ext>
            </a:extLst>
          </p:cNvPr>
          <p:cNvSpPr>
            <a:spLocks noGrp="1"/>
          </p:cNvSpPr>
          <p:nvPr>
            <p:ph type="title" hasCustomPrompt="1"/>
          </p:nvPr>
        </p:nvSpPr>
        <p:spPr>
          <a:xfrm>
            <a:off x="395536" y="3124200"/>
            <a:ext cx="8229601" cy="724942"/>
          </a:xfrm>
          <a:prstGeom prst="rect">
            <a:avLst/>
          </a:prstGeom>
        </p:spPr>
        <p:txBody>
          <a:bodyPr/>
          <a:lstStyle>
            <a:lvl1pPr algn="ctr">
              <a:defRPr sz="2400">
                <a:solidFill>
                  <a:schemeClr val="accent6"/>
                </a:solidFill>
                <a:latin typeface="Roboto" pitchFamily="2" charset="0"/>
                <a:ea typeface="Roboto" pitchFamily="2" charset="0"/>
              </a:defRPr>
            </a:lvl1pPr>
          </a:lstStyle>
          <a:p>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consectetur</a:t>
            </a:r>
            <a:endParaRPr lang="fr-FR"/>
          </a:p>
        </p:txBody>
      </p:sp>
    </p:spTree>
    <p:extLst>
      <p:ext uri="{BB962C8B-B14F-4D97-AF65-F5344CB8AC3E}">
        <p14:creationId xmlns:p14="http://schemas.microsoft.com/office/powerpoint/2010/main" val="39644930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2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chemeClr val="accent6"/>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accent6"/>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6"/>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23163327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3_Diapo de contenu A">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49003BC4-64B8-6F41-9F7D-B34F33F6D95B}"/>
              </a:ext>
            </a:extLst>
          </p:cNvPr>
          <p:cNvSpPr>
            <a:spLocks noGrp="1"/>
          </p:cNvSpPr>
          <p:nvPr>
            <p:ph idx="1" hasCustomPrompt="1"/>
          </p:nvPr>
        </p:nvSpPr>
        <p:spPr>
          <a:xfrm>
            <a:off x="457200" y="1609998"/>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400" i="0" baseline="0">
                <a:latin typeface="Roboto" pitchFamily="2" charset="0"/>
                <a:ea typeface="Roboto" pitchFamily="2" charset="0"/>
              </a:defRPr>
            </a:lvl1pPr>
            <a:lvl2pPr marL="338008" indent="0">
              <a:buNone/>
              <a:defRPr sz="1400"/>
            </a:lvl2pPr>
            <a:lvl3pPr marL="676016" indent="0">
              <a:buNone/>
              <a:defRPr sz="1035"/>
            </a:lvl3pPr>
            <a:lvl4pPr marL="1014024" indent="0">
              <a:buNone/>
              <a:defRPr sz="1035"/>
            </a:lvl4pPr>
            <a:lvl5pPr>
              <a:defRPr sz="1035"/>
            </a:lvl5pPr>
            <a:lvl6pPr>
              <a:defRPr sz="1035"/>
            </a:lvl6pPr>
          </a:lstStyle>
          <a:p>
            <a:pPr lvl="0"/>
            <a:r>
              <a:rPr lang="fr-FR"/>
              <a:t>Texte courant : Roboto14, non gras, normal ou italique, puce « signe supérieur » noir aligné à gauche</a:t>
            </a:r>
          </a:p>
          <a:p>
            <a:pPr lvl="0"/>
            <a:endParaRPr lang="fr-FR"/>
          </a:p>
          <a:p>
            <a:pPr lvl="0"/>
            <a:r>
              <a:rPr lang="fr-FR"/>
              <a:t>Sauter une ligne entre les paragraphes (titre) mais pas entre les sous-niveaux.</a:t>
            </a:r>
          </a:p>
        </p:txBody>
      </p:sp>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6"/>
                </a:solidFill>
                <a:latin typeface="Roboto" pitchFamily="2" charset="0"/>
                <a:ea typeface="Roboto" pitchFamily="2" charset="0"/>
              </a:defRPr>
            </a:lvl1pPr>
          </a:lstStyle>
          <a:p>
            <a:r>
              <a:rPr lang="fr-FR"/>
              <a:t>Message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
            <a:extLst>
              <a:ext uri="{FF2B5EF4-FFF2-40B4-BE49-F238E27FC236}">
                <a16:creationId xmlns:a16="http://schemas.microsoft.com/office/drawing/2014/main" id="{EC642414-FD40-4E70-BC59-3FB479583B8D}"/>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accent6"/>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159312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2EA9E8-877A-48A9-AC84-7E2522BC3FF5}"/>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B397E94F-AE14-4E5B-B884-8F546502A4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08CE0339-F6B8-46A4-BABA-FE08E18892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B0DC62-9875-4BC1-89C4-06CB50E5D95E}"/>
              </a:ext>
            </a:extLst>
          </p:cNvPr>
          <p:cNvSpPr>
            <a:spLocks noGrp="1"/>
          </p:cNvSpPr>
          <p:nvPr>
            <p:ph type="dt" sz="half" idx="10"/>
          </p:nvPr>
        </p:nvSpPr>
        <p:spPr/>
        <p:txBody>
          <a:bodyPr/>
          <a:lstStyle/>
          <a:p>
            <a:fld id="{1FCF6C51-CAEA-47C7-BEDC-D4189A47B9D3}" type="datetimeFigureOut">
              <a:rPr lang="fr-FR" smtClean="0"/>
              <a:t>21/04/2023</a:t>
            </a:fld>
            <a:endParaRPr lang="fr-FR"/>
          </a:p>
        </p:txBody>
      </p:sp>
      <p:sp>
        <p:nvSpPr>
          <p:cNvPr id="6" name="Espace réservé du pied de page 5">
            <a:extLst>
              <a:ext uri="{FF2B5EF4-FFF2-40B4-BE49-F238E27FC236}">
                <a16:creationId xmlns:a16="http://schemas.microsoft.com/office/drawing/2014/main" id="{DE9709C1-5D03-4B3C-BDD7-7B4C3BC91D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A4891A-A03D-464E-B3AF-8F7C8A8D418F}"/>
              </a:ext>
            </a:extLst>
          </p:cNvPr>
          <p:cNvSpPr>
            <a:spLocks noGrp="1"/>
          </p:cNvSpPr>
          <p:nvPr>
            <p:ph type="sldNum" sz="quarter" idx="12"/>
          </p:nvPr>
        </p:nvSpPr>
        <p:spPr/>
        <p:txBody>
          <a:bodyPr/>
          <a:lstStyle/>
          <a:p>
            <a:fld id="{91ECF0CA-5B77-4C8D-9F6E-E19DDA291FD4}" type="slidenum">
              <a:rPr lang="fr-FR" smtClean="0"/>
              <a:t>‹N°›</a:t>
            </a:fld>
            <a:endParaRPr lang="fr-FR"/>
          </a:p>
        </p:txBody>
      </p:sp>
    </p:spTree>
    <p:extLst>
      <p:ext uri="{BB962C8B-B14F-4D97-AF65-F5344CB8AC3E}">
        <p14:creationId xmlns:p14="http://schemas.microsoft.com/office/powerpoint/2010/main" val="21119130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3_Diapo de contenu A 2col">
    <p:spTree>
      <p:nvGrpSpPr>
        <p:cNvPr id="1" name=""/>
        <p:cNvGrpSpPr/>
        <p:nvPr/>
      </p:nvGrpSpPr>
      <p:grpSpPr>
        <a:xfrm>
          <a:off x="0" y="0"/>
          <a:ext cx="0" cy="0"/>
          <a:chOff x="0" y="0"/>
          <a:chExt cx="0" cy="0"/>
        </a:xfrm>
      </p:grpSpPr>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16814"/>
            <a:ext cx="3857320" cy="306000"/>
          </a:xfrm>
          <a:prstGeom prst="rect">
            <a:avLst/>
          </a:prstGeom>
          <a:solidFill>
            <a:schemeClr val="accent6"/>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1" name="Espace réservé du contenu 2">
            <a:extLst>
              <a:ext uri="{FF2B5EF4-FFF2-40B4-BE49-F238E27FC236}">
                <a16:creationId xmlns:a16="http://schemas.microsoft.com/office/drawing/2014/main" id="{23BCE61A-71BD-EE40-8757-941BAADEB425}"/>
              </a:ext>
            </a:extLst>
          </p:cNvPr>
          <p:cNvSpPr>
            <a:spLocks noGrp="1"/>
          </p:cNvSpPr>
          <p:nvPr>
            <p:ph idx="1" hasCustomPrompt="1"/>
          </p:nvPr>
        </p:nvSpPr>
        <p:spPr>
          <a:xfrm>
            <a:off x="457201"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
        <p:nvSpPr>
          <p:cNvPr id="3" name="Espace réservé du texte 2">
            <a:extLst>
              <a:ext uri="{FF2B5EF4-FFF2-40B4-BE49-F238E27FC236}">
                <a16:creationId xmlns:a16="http://schemas.microsoft.com/office/drawing/2014/main" id="{CA96B9CE-CF85-4B67-A5F7-4CAB2BB2ED06}"/>
              </a:ext>
            </a:extLst>
          </p:cNvPr>
          <p:cNvSpPr>
            <a:spLocks noGrp="1"/>
          </p:cNvSpPr>
          <p:nvPr>
            <p:ph type="body" sz="quarter" idx="18" hasCustomPrompt="1"/>
          </p:nvPr>
        </p:nvSpPr>
        <p:spPr>
          <a:xfrm>
            <a:off x="457199" y="6381751"/>
            <a:ext cx="3314701" cy="365125"/>
          </a:xfrm>
          <a:prstGeom prst="rect">
            <a:avLst/>
          </a:prstGeom>
        </p:spPr>
        <p:txBody>
          <a:bodyPr anchor="ctr"/>
          <a:lstStyle>
            <a:lvl1pPr marL="0" indent="0">
              <a:buNone/>
              <a:defRPr sz="1100">
                <a:solidFill>
                  <a:schemeClr val="accent6"/>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Titre 1">
            <a:extLst>
              <a:ext uri="{FF2B5EF4-FFF2-40B4-BE49-F238E27FC236}">
                <a16:creationId xmlns:a16="http://schemas.microsoft.com/office/drawing/2014/main" id="{93AE49BE-2DBE-40E6-8BCC-F0836A16A5C7}"/>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6"/>
                </a:solidFill>
                <a:latin typeface="Roboto" pitchFamily="2" charset="0"/>
                <a:ea typeface="Roboto" pitchFamily="2" charset="0"/>
              </a:defRPr>
            </a:lvl1pPr>
          </a:lstStyle>
          <a:p>
            <a:r>
              <a:rPr lang="fr-FR"/>
              <a:t>Message</a:t>
            </a:r>
          </a:p>
        </p:txBody>
      </p:sp>
      <p:sp>
        <p:nvSpPr>
          <p:cNvPr id="18" name="Espace réservé du texte 9">
            <a:extLst>
              <a:ext uri="{FF2B5EF4-FFF2-40B4-BE49-F238E27FC236}">
                <a16:creationId xmlns:a16="http://schemas.microsoft.com/office/drawing/2014/main" id="{0E978A72-6F1F-481B-B917-0E092253B8AA}"/>
              </a:ext>
            </a:extLst>
          </p:cNvPr>
          <p:cNvSpPr>
            <a:spLocks noGrp="1"/>
          </p:cNvSpPr>
          <p:nvPr>
            <p:ph type="body" sz="quarter" idx="19" hasCustomPrompt="1"/>
          </p:nvPr>
        </p:nvSpPr>
        <p:spPr>
          <a:xfrm>
            <a:off x="4831466" y="1716814"/>
            <a:ext cx="3857320" cy="306000"/>
          </a:xfrm>
          <a:prstGeom prst="rect">
            <a:avLst/>
          </a:prstGeom>
          <a:solidFill>
            <a:schemeClr val="accent6"/>
          </a:solidFill>
        </p:spPr>
        <p:txBody>
          <a:bodyPr anchor="ctr"/>
          <a:lstStyle>
            <a:lvl1pPr marL="0" indent="0" algn="ctr">
              <a:buNone/>
              <a:defRPr sz="1400" baseline="0">
                <a:solidFill>
                  <a:schemeClr val="bg1"/>
                </a:solidFill>
                <a:latin typeface="Roboto" pitchFamily="2" charset="0"/>
                <a:ea typeface="Roboto" pitchFamily="2" charset="0"/>
              </a:defRPr>
            </a:lvl1pPr>
          </a:lstStyle>
          <a:p>
            <a:pPr lvl="0"/>
            <a:r>
              <a:rPr lang="fr-FR"/>
              <a:t>Titre de colonne</a:t>
            </a:r>
          </a:p>
        </p:txBody>
      </p:sp>
      <p:sp>
        <p:nvSpPr>
          <p:cNvPr id="23" name="Espace réservé du contenu 2">
            <a:extLst>
              <a:ext uri="{FF2B5EF4-FFF2-40B4-BE49-F238E27FC236}">
                <a16:creationId xmlns:a16="http://schemas.microsoft.com/office/drawing/2014/main" id="{A703C8A0-FDBC-429A-A233-8EEBE4068B8F}"/>
              </a:ext>
            </a:extLst>
          </p:cNvPr>
          <p:cNvSpPr>
            <a:spLocks noGrp="1"/>
          </p:cNvSpPr>
          <p:nvPr>
            <p:ph idx="20" hasCustomPrompt="1"/>
          </p:nvPr>
        </p:nvSpPr>
        <p:spPr>
          <a:xfrm>
            <a:off x="4831465" y="2022815"/>
            <a:ext cx="3857699" cy="3791293"/>
          </a:xfrm>
          <a:prstGeom prst="rect">
            <a:avLst/>
          </a:prstGeom>
          <a:ln>
            <a:solidFill>
              <a:schemeClr val="bg2"/>
            </a:solidFill>
          </a:ln>
        </p:spPr>
        <p:txBody>
          <a:bodyPr tIns="144000" bIns="144000">
            <a:normAutofit/>
          </a:bodyPr>
          <a:lstStyle>
            <a:lvl1pPr marL="133074" marR="0" indent="-133074" algn="l" defTabSz="676016" rtl="0" eaLnBrk="1" fontAlgn="auto" latinLnBrk="0" hangingPunct="1">
              <a:lnSpc>
                <a:spcPct val="100000"/>
              </a:lnSpc>
              <a:spcBef>
                <a:spcPct val="20000"/>
              </a:spcBef>
              <a:spcAft>
                <a:spcPts val="0"/>
              </a:spcAft>
              <a:buClrTx/>
              <a:buSzPct val="120000"/>
              <a:buFont typeface="Wingdings" pitchFamily="2" charset="2"/>
              <a:buChar char="§"/>
              <a:tabLst/>
              <a:defRPr sz="1400" i="0" baseline="0">
                <a:latin typeface="Roboto" pitchFamily="2" charset="0"/>
                <a:ea typeface="Roboto" pitchFamily="2" charset="0"/>
              </a:defRPr>
            </a:lvl1pPr>
            <a:lvl2pPr marL="399222" indent="-79844">
              <a:buFont typeface="Arial" pitchFamily="34" charset="0"/>
              <a:buChar char="•"/>
              <a:defRPr sz="1400">
                <a:latin typeface="Roboto" pitchFamily="2" charset="0"/>
                <a:ea typeface="Roboto" pitchFamily="2" charset="0"/>
              </a:defRPr>
            </a:lvl2pPr>
            <a:lvl3pPr>
              <a:defRPr sz="1035"/>
            </a:lvl3pPr>
            <a:lvl4pPr>
              <a:defRPr sz="1035"/>
            </a:lvl4pPr>
          </a:lstStyle>
          <a:p>
            <a:pPr lvl="0"/>
            <a:r>
              <a:rPr lang="fr-FR"/>
              <a:t>Texte</a:t>
            </a:r>
          </a:p>
          <a:p>
            <a:pPr lvl="1"/>
            <a:r>
              <a:rPr lang="fr-FR"/>
              <a:t>Texte	</a:t>
            </a:r>
          </a:p>
        </p:txBody>
      </p:sp>
    </p:spTree>
    <p:extLst>
      <p:ext uri="{BB962C8B-B14F-4D97-AF65-F5344CB8AC3E}">
        <p14:creationId xmlns:p14="http://schemas.microsoft.com/office/powerpoint/2010/main" val="40661202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_Diapo de contenu A 2col">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89779E7B-3813-B44D-9296-ABADBE0A485A}"/>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19" name="Espace réservé du texte 9">
            <a:extLst>
              <a:ext uri="{FF2B5EF4-FFF2-40B4-BE49-F238E27FC236}">
                <a16:creationId xmlns:a16="http://schemas.microsoft.com/office/drawing/2014/main" id="{650C8807-67CB-624B-9E33-B2973A32A004}"/>
              </a:ext>
            </a:extLst>
          </p:cNvPr>
          <p:cNvSpPr>
            <a:spLocks noGrp="1"/>
          </p:cNvSpPr>
          <p:nvPr>
            <p:ph type="body" sz="quarter" idx="16" hasCustomPrompt="1"/>
          </p:nvPr>
        </p:nvSpPr>
        <p:spPr>
          <a:xfrm>
            <a:off x="457201" y="1706301"/>
            <a:ext cx="4023308" cy="306000"/>
          </a:xfrm>
          <a:prstGeom prst="rect">
            <a:avLst/>
          </a:prstGeom>
          <a:noFill/>
          <a:ln>
            <a:noFill/>
          </a:ln>
        </p:spPr>
        <p:txBody>
          <a:bodyPr anchor="ctr"/>
          <a:lstStyle>
            <a:lvl1pPr marL="0" indent="0" algn="ctr">
              <a:buNone/>
              <a:defRPr sz="1400" baseline="0">
                <a:solidFill>
                  <a:schemeClr val="accent6"/>
                </a:solidFill>
                <a:latin typeface="Roboto" pitchFamily="2" charset="0"/>
                <a:ea typeface="Roboto" pitchFamily="2" charset="0"/>
              </a:defRPr>
            </a:lvl1pPr>
          </a:lstStyle>
          <a:p>
            <a:pPr lvl="0"/>
            <a:r>
              <a:rPr lang="fr-FR"/>
              <a:t>Titre de graphique</a:t>
            </a:r>
          </a:p>
        </p:txBody>
      </p:sp>
      <p:sp>
        <p:nvSpPr>
          <p:cNvPr id="15" name="Titre 1">
            <a:extLst>
              <a:ext uri="{FF2B5EF4-FFF2-40B4-BE49-F238E27FC236}">
                <a16:creationId xmlns:a16="http://schemas.microsoft.com/office/drawing/2014/main" id="{C2C5EDA7-81A9-46D9-A4CF-F75FAF69EC90}"/>
              </a:ext>
            </a:extLst>
          </p:cNvPr>
          <p:cNvSpPr>
            <a:spLocks noGrp="1"/>
          </p:cNvSpPr>
          <p:nvPr>
            <p:ph type="title" hasCustomPrompt="1"/>
          </p:nvPr>
        </p:nvSpPr>
        <p:spPr>
          <a:xfrm>
            <a:off x="457200" y="286668"/>
            <a:ext cx="8231586" cy="1084933"/>
          </a:xfrm>
          <a:prstGeom prst="rect">
            <a:avLst/>
          </a:prstGeom>
        </p:spPr>
        <p:txBody>
          <a:bodyPr>
            <a:normAutofit/>
          </a:bodyPr>
          <a:lstStyle>
            <a:lvl1pPr algn="just">
              <a:defRPr sz="2000" baseline="0">
                <a:solidFill>
                  <a:schemeClr val="accent6"/>
                </a:solidFill>
                <a:latin typeface="Roboto" pitchFamily="2" charset="0"/>
                <a:ea typeface="Roboto" pitchFamily="2" charset="0"/>
              </a:defRPr>
            </a:lvl1pPr>
          </a:lstStyle>
          <a:p>
            <a:r>
              <a:rPr lang="fr-FR"/>
              <a:t>Message</a:t>
            </a:r>
          </a:p>
        </p:txBody>
      </p:sp>
      <p:sp>
        <p:nvSpPr>
          <p:cNvPr id="3" name="Espace réservé du graphique 2">
            <a:extLst>
              <a:ext uri="{FF2B5EF4-FFF2-40B4-BE49-F238E27FC236}">
                <a16:creationId xmlns:a16="http://schemas.microsoft.com/office/drawing/2014/main" id="{064492FE-CBCD-4A61-9083-FE60533636B5}"/>
              </a:ext>
            </a:extLst>
          </p:cNvPr>
          <p:cNvSpPr>
            <a:spLocks noGrp="1"/>
          </p:cNvSpPr>
          <p:nvPr>
            <p:ph type="chart" sz="quarter" idx="18"/>
          </p:nvPr>
        </p:nvSpPr>
        <p:spPr>
          <a:xfrm>
            <a:off x="457200" y="2012301"/>
            <a:ext cx="4023309" cy="4034816"/>
          </a:xfrm>
          <a:prstGeom prst="rect">
            <a:avLst/>
          </a:prstGeom>
        </p:spPr>
        <p:txBody>
          <a:bodyPr/>
          <a:lstStyle>
            <a:lvl1pPr>
              <a:defRPr sz="1400"/>
            </a:lvl1pPr>
          </a:lstStyle>
          <a:p>
            <a:r>
              <a:rPr lang="fr-FR"/>
              <a:t>Cliquez sur l'icône pour ajouter un graphique</a:t>
            </a:r>
          </a:p>
        </p:txBody>
      </p:sp>
      <p:sp>
        <p:nvSpPr>
          <p:cNvPr id="14" name="Espace réservé du texte 2">
            <a:extLst>
              <a:ext uri="{FF2B5EF4-FFF2-40B4-BE49-F238E27FC236}">
                <a16:creationId xmlns:a16="http://schemas.microsoft.com/office/drawing/2014/main" id="{0755A45B-0891-4B14-941F-9E07918BC32B}"/>
              </a:ext>
            </a:extLst>
          </p:cNvPr>
          <p:cNvSpPr>
            <a:spLocks noGrp="1"/>
          </p:cNvSpPr>
          <p:nvPr>
            <p:ph type="body" sz="quarter" idx="21" hasCustomPrompt="1"/>
          </p:nvPr>
        </p:nvSpPr>
        <p:spPr>
          <a:xfrm>
            <a:off x="457200" y="6381751"/>
            <a:ext cx="3314700" cy="365125"/>
          </a:xfrm>
          <a:prstGeom prst="rect">
            <a:avLst/>
          </a:prstGeom>
        </p:spPr>
        <p:txBody>
          <a:bodyPr anchor="ctr"/>
          <a:lstStyle>
            <a:lvl1pPr marL="0" indent="0">
              <a:buNone/>
              <a:defRPr sz="1100">
                <a:solidFill>
                  <a:schemeClr val="accent6"/>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
        <p:nvSpPr>
          <p:cNvPr id="16" name="Espace réservé du texte 9">
            <a:extLst>
              <a:ext uri="{FF2B5EF4-FFF2-40B4-BE49-F238E27FC236}">
                <a16:creationId xmlns:a16="http://schemas.microsoft.com/office/drawing/2014/main" id="{1EDD7231-7B3E-4C61-AA9A-29565501DD0E}"/>
              </a:ext>
            </a:extLst>
          </p:cNvPr>
          <p:cNvSpPr>
            <a:spLocks noGrp="1"/>
          </p:cNvSpPr>
          <p:nvPr>
            <p:ph type="body" sz="quarter" idx="22" hasCustomPrompt="1"/>
          </p:nvPr>
        </p:nvSpPr>
        <p:spPr>
          <a:xfrm>
            <a:off x="4663491" y="1706301"/>
            <a:ext cx="4023308" cy="306000"/>
          </a:xfrm>
          <a:prstGeom prst="rect">
            <a:avLst/>
          </a:prstGeom>
          <a:noFill/>
          <a:ln>
            <a:noFill/>
          </a:ln>
        </p:spPr>
        <p:txBody>
          <a:bodyPr anchor="ctr"/>
          <a:lstStyle>
            <a:lvl1pPr marL="0" indent="0" algn="ctr">
              <a:buNone/>
              <a:defRPr sz="1400" baseline="0">
                <a:solidFill>
                  <a:schemeClr val="accent6"/>
                </a:solidFill>
                <a:latin typeface="Roboto" pitchFamily="2" charset="0"/>
                <a:ea typeface="Roboto" pitchFamily="2" charset="0"/>
              </a:defRPr>
            </a:lvl1pPr>
          </a:lstStyle>
          <a:p>
            <a:pPr lvl="0"/>
            <a:r>
              <a:rPr lang="fr-FR"/>
              <a:t>Titre de graphique</a:t>
            </a:r>
          </a:p>
        </p:txBody>
      </p:sp>
      <p:sp>
        <p:nvSpPr>
          <p:cNvPr id="17" name="Espace réservé du graphique 2">
            <a:extLst>
              <a:ext uri="{FF2B5EF4-FFF2-40B4-BE49-F238E27FC236}">
                <a16:creationId xmlns:a16="http://schemas.microsoft.com/office/drawing/2014/main" id="{3E0CF75D-3086-42B2-ACCF-E90740AE3B27}"/>
              </a:ext>
            </a:extLst>
          </p:cNvPr>
          <p:cNvSpPr>
            <a:spLocks noGrp="1"/>
          </p:cNvSpPr>
          <p:nvPr>
            <p:ph type="chart" sz="quarter" idx="23"/>
          </p:nvPr>
        </p:nvSpPr>
        <p:spPr>
          <a:xfrm>
            <a:off x="4663491" y="2012301"/>
            <a:ext cx="4023309" cy="4034816"/>
          </a:xfrm>
          <a:prstGeom prst="rect">
            <a:avLst/>
          </a:prstGeom>
        </p:spPr>
        <p:txBody>
          <a:bodyPr/>
          <a:lstStyle>
            <a:lvl1pPr>
              <a:defRPr sz="1400"/>
            </a:lvl1pPr>
          </a:lstStyle>
          <a:p>
            <a:r>
              <a:rPr lang="fr-FR"/>
              <a:t>Cliquez sur l'icône pour ajouter un graphique</a:t>
            </a:r>
          </a:p>
        </p:txBody>
      </p:sp>
    </p:spTree>
    <p:extLst>
      <p:ext uri="{BB962C8B-B14F-4D97-AF65-F5344CB8AC3E}">
        <p14:creationId xmlns:p14="http://schemas.microsoft.com/office/powerpoint/2010/main" val="38923579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in de slides">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AC3C3E3-4B26-644F-BA87-A5786D7A38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7922"/>
          <a:stretch/>
        </p:blipFill>
        <p:spPr>
          <a:xfrm>
            <a:off x="1" y="846161"/>
            <a:ext cx="9144000" cy="2885701"/>
          </a:xfrm>
          <a:prstGeom prst="rect">
            <a:avLst/>
          </a:prstGeom>
        </p:spPr>
      </p:pic>
      <p:sp>
        <p:nvSpPr>
          <p:cNvPr id="8" name="Titre 1">
            <a:extLst>
              <a:ext uri="{FF2B5EF4-FFF2-40B4-BE49-F238E27FC236}">
                <a16:creationId xmlns:a16="http://schemas.microsoft.com/office/drawing/2014/main" id="{F1C1F893-A29C-C24C-BCB0-76373CC93FA1}"/>
              </a:ext>
            </a:extLst>
          </p:cNvPr>
          <p:cNvSpPr>
            <a:spLocks noGrp="1"/>
          </p:cNvSpPr>
          <p:nvPr>
            <p:ph type="ctrTitle" hasCustomPrompt="1"/>
          </p:nvPr>
        </p:nvSpPr>
        <p:spPr>
          <a:xfrm>
            <a:off x="2158343" y="3467969"/>
            <a:ext cx="4827315" cy="1096110"/>
          </a:xfrm>
          <a:prstGeom prst="rect">
            <a:avLst/>
          </a:prstGeom>
        </p:spPr>
        <p:txBody>
          <a:bodyPr anchor="b">
            <a:noAutofit/>
          </a:bodyPr>
          <a:lstStyle>
            <a:lvl1pPr algn="ctr">
              <a:defRPr sz="2366">
                <a:solidFill>
                  <a:srgbClr val="2F4079"/>
                </a:solidFill>
                <a:latin typeface="Roboto" pitchFamily="2" charset="0"/>
                <a:ea typeface="Roboto" pitchFamily="2" charset="0"/>
              </a:defRPr>
            </a:lvl1pPr>
          </a:lstStyle>
          <a:p>
            <a:r>
              <a:rPr lang="fr-FR"/>
              <a:t>MERCI DE VOTRE ATTENTION</a:t>
            </a:r>
          </a:p>
        </p:txBody>
      </p:sp>
    </p:spTree>
    <p:extLst>
      <p:ext uri="{BB962C8B-B14F-4D97-AF65-F5344CB8AC3E}">
        <p14:creationId xmlns:p14="http://schemas.microsoft.com/office/powerpoint/2010/main" val="27265308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AC3C3E3-4B26-644F-BA87-A5786D7A38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57922"/>
          <a:stretch/>
        </p:blipFill>
        <p:spPr>
          <a:xfrm>
            <a:off x="1" y="1"/>
            <a:ext cx="9144000" cy="2885701"/>
          </a:xfrm>
          <a:prstGeom prst="rect">
            <a:avLst/>
          </a:prstGeom>
        </p:spPr>
      </p:pic>
      <p:sp>
        <p:nvSpPr>
          <p:cNvPr id="6" name="Titre 1">
            <a:extLst>
              <a:ext uri="{FF2B5EF4-FFF2-40B4-BE49-F238E27FC236}">
                <a16:creationId xmlns:a16="http://schemas.microsoft.com/office/drawing/2014/main" id="{D1956F29-8410-49CC-A27B-7906820B3F0A}"/>
              </a:ext>
            </a:extLst>
          </p:cNvPr>
          <p:cNvSpPr>
            <a:spLocks noGrp="1"/>
          </p:cNvSpPr>
          <p:nvPr>
            <p:ph type="ctrTitle" hasCustomPrompt="1"/>
          </p:nvPr>
        </p:nvSpPr>
        <p:spPr>
          <a:xfrm>
            <a:off x="2158343" y="3467969"/>
            <a:ext cx="4827315" cy="1096110"/>
          </a:xfrm>
          <a:prstGeom prst="rect">
            <a:avLst/>
          </a:prstGeom>
        </p:spPr>
        <p:txBody>
          <a:bodyPr anchor="ctr">
            <a:noAutofit/>
          </a:bodyPr>
          <a:lstStyle>
            <a:lvl1pPr algn="ctr">
              <a:defRPr sz="2366">
                <a:solidFill>
                  <a:srgbClr val="2F4079"/>
                </a:solidFill>
                <a:latin typeface="Roboto" pitchFamily="2" charset="0"/>
                <a:ea typeface="Roboto" pitchFamily="2" charset="0"/>
              </a:defRPr>
            </a:lvl1pPr>
          </a:lstStyle>
          <a:p>
            <a:r>
              <a:rPr lang="fr-FR"/>
              <a:t>Annexes</a:t>
            </a:r>
          </a:p>
        </p:txBody>
      </p:sp>
    </p:spTree>
    <p:extLst>
      <p:ext uri="{BB962C8B-B14F-4D97-AF65-F5344CB8AC3E}">
        <p14:creationId xmlns:p14="http://schemas.microsoft.com/office/powerpoint/2010/main" val="31299671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1800003"/>
            <a:ext cx="8229601" cy="4281339"/>
          </a:xfrm>
          <a:prstGeom prst="rect">
            <a:avLst/>
          </a:prstGeom>
        </p:spPr>
        <p:txBody>
          <a:bodyPr>
            <a:normAutofit/>
          </a:bodyPr>
          <a:lstStyle>
            <a:lvl1pPr marL="211255" marR="0" indent="-211255" algn="l" defTabSz="676016" rtl="0" eaLnBrk="1" fontAlgn="auto" latinLnBrk="0" hangingPunct="1">
              <a:lnSpc>
                <a:spcPct val="100000"/>
              </a:lnSpc>
              <a:spcBef>
                <a:spcPct val="20000"/>
              </a:spcBef>
              <a:spcAft>
                <a:spcPts val="0"/>
              </a:spcAft>
              <a:buClrTx/>
              <a:buSzTx/>
              <a:buFont typeface="Arial" pitchFamily="34" charset="0"/>
              <a:buChar char="•"/>
              <a:tabLst/>
              <a:defRPr sz="1035" i="0" baseline="0">
                <a:latin typeface="Roboto" pitchFamily="2" charset="0"/>
                <a:ea typeface="Roboto" pitchFamily="2" charset="0"/>
              </a:defRPr>
            </a:lvl1pPr>
            <a:lvl2pPr marL="338008" indent="0">
              <a:buNone/>
              <a:defRPr sz="1035"/>
            </a:lvl2pPr>
            <a:lvl3pPr marL="676016" indent="0">
              <a:buNone/>
              <a:defRPr sz="1035"/>
            </a:lvl3pPr>
            <a:lvl4pPr marL="1014024" indent="0">
              <a:buNone/>
              <a:defRPr sz="1035"/>
            </a:lvl4pPr>
            <a:lvl5pPr>
              <a:defRPr sz="1035"/>
            </a:lvl5pPr>
            <a:lvl6pPr>
              <a:defRPr sz="1035"/>
            </a:lvl6pPr>
          </a:lstStyle>
          <a:p>
            <a:pPr lvl="0"/>
            <a:r>
              <a:rPr lang="fr-FR"/>
              <a:t>Texte courant : Franklin book 14, non gras, normal ou italique, puce « signe supérieur » noir aligné à gauche</a:t>
            </a:r>
          </a:p>
          <a:p>
            <a:pPr lvl="0"/>
            <a:endParaRPr lang="fr-FR"/>
          </a:p>
          <a:p>
            <a:pPr lvl="0"/>
            <a:endParaRPr lang="fr-FR"/>
          </a:p>
          <a:p>
            <a:pPr lvl="0"/>
            <a:r>
              <a:rPr lang="fr-FR"/>
              <a:t>Sauter une ligne entre les paragraphes (titre) mais pas entre les sous-niveaux.</a:t>
            </a:r>
          </a:p>
        </p:txBody>
      </p:sp>
      <p:sp>
        <p:nvSpPr>
          <p:cNvPr id="6" name="Espace réservé du numéro de diapositive 5"/>
          <p:cNvSpPr>
            <a:spLocks noGrp="1"/>
          </p:cNvSpPr>
          <p:nvPr>
            <p:ph type="sldNum" sz="quarter" idx="12"/>
          </p:nvPr>
        </p:nvSpPr>
        <p:spPr>
          <a:xfrm>
            <a:off x="2628901" y="6381330"/>
            <a:ext cx="1600200" cy="365125"/>
          </a:xfrm>
          <a:prstGeom prst="rect">
            <a:avLst/>
          </a:prstGeom>
        </p:spPr>
        <p:txBody>
          <a:bodyPr/>
          <a:lstStyle>
            <a:defPPr>
              <a:defRPr lang="fr-FR"/>
            </a:defPPr>
            <a:lvl1pPr marL="0" algn="ctr" defTabSz="676016" rtl="0" eaLnBrk="1" latinLnBrk="0" hangingPunct="1">
              <a:defRPr sz="1331" kern="1200">
                <a:solidFill>
                  <a:schemeClr val="tx1"/>
                </a:solidFill>
                <a:latin typeface="+mn-lt"/>
                <a:ea typeface="+mn-ea"/>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2" name="Titre 1"/>
          <p:cNvSpPr>
            <a:spLocks noGrp="1"/>
          </p:cNvSpPr>
          <p:nvPr>
            <p:ph type="title" hasCustomPrompt="1"/>
          </p:nvPr>
        </p:nvSpPr>
        <p:spPr>
          <a:xfrm>
            <a:off x="467544" y="476672"/>
            <a:ext cx="8208032" cy="648072"/>
          </a:xfrm>
          <a:prstGeom prst="rect">
            <a:avLst/>
          </a:prstGeom>
        </p:spPr>
        <p:txBody>
          <a:bodyPr/>
          <a:lstStyle>
            <a:lvl1pPr algn="ctr">
              <a:defRPr sz="2440" baseline="0">
                <a:solidFill>
                  <a:srgbClr val="2F4079"/>
                </a:solidFill>
                <a:latin typeface="Roboto" pitchFamily="2" charset="0"/>
                <a:ea typeface="Roboto" pitchFamily="2" charset="0"/>
              </a:defRPr>
            </a:lvl1pPr>
          </a:lstStyle>
          <a:p>
            <a:r>
              <a:rPr lang="fr-FR"/>
              <a:t>Titre</a:t>
            </a:r>
          </a:p>
        </p:txBody>
      </p:sp>
      <p:sp>
        <p:nvSpPr>
          <p:cNvPr id="5" name="Espace réservé du contenu 4"/>
          <p:cNvSpPr>
            <a:spLocks noGrp="1"/>
          </p:cNvSpPr>
          <p:nvPr>
            <p:ph sz="quarter" idx="13" hasCustomPrompt="1"/>
          </p:nvPr>
        </p:nvSpPr>
        <p:spPr>
          <a:xfrm>
            <a:off x="468314" y="1124992"/>
            <a:ext cx="8207375" cy="431800"/>
          </a:xfrm>
          <a:prstGeom prst="rect">
            <a:avLst/>
          </a:prstGeom>
        </p:spPr>
        <p:txBody>
          <a:bodyPr/>
          <a:lstStyle>
            <a:lvl1pPr marL="0" indent="0" algn="ctr">
              <a:buNone/>
              <a:defRPr sz="1922" baseline="0">
                <a:solidFill>
                  <a:schemeClr val="tx2"/>
                </a:solidFill>
                <a:latin typeface="Roboto" pitchFamily="2" charset="0"/>
                <a:ea typeface="Roboto" pitchFamily="2" charset="0"/>
              </a:defRPr>
            </a:lvl1pPr>
          </a:lstStyle>
          <a:p>
            <a:pPr lvl="0"/>
            <a:r>
              <a:rPr lang="fr-FR"/>
              <a:t>Sous-titre</a:t>
            </a:r>
          </a:p>
        </p:txBody>
      </p:sp>
    </p:spTree>
    <p:extLst>
      <p:ext uri="{BB962C8B-B14F-4D97-AF65-F5344CB8AC3E}">
        <p14:creationId xmlns:p14="http://schemas.microsoft.com/office/powerpoint/2010/main" val="38419204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4_Diapo de contenu A">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C7444D54-CCB4-B046-BE27-A1DE28826E4F}"/>
              </a:ext>
            </a:extLst>
          </p:cNvPr>
          <p:cNvSpPr>
            <a:spLocks noGrp="1"/>
          </p:cNvSpPr>
          <p:nvPr>
            <p:ph type="title" hasCustomPrompt="1"/>
          </p:nvPr>
        </p:nvSpPr>
        <p:spPr>
          <a:xfrm>
            <a:off x="457200" y="286667"/>
            <a:ext cx="8231586" cy="648072"/>
          </a:xfrm>
          <a:prstGeom prst="rect">
            <a:avLst/>
          </a:prstGeom>
        </p:spPr>
        <p:txBody>
          <a:bodyPr anchor="ctr">
            <a:normAutofit/>
          </a:bodyPr>
          <a:lstStyle>
            <a:lvl1pPr algn="ctr">
              <a:defRPr sz="2400" baseline="0">
                <a:solidFill>
                  <a:srgbClr val="2F4079"/>
                </a:solidFill>
                <a:latin typeface="Roboto" pitchFamily="2" charset="0"/>
                <a:ea typeface="Roboto" pitchFamily="2" charset="0"/>
              </a:defRPr>
            </a:lvl1pPr>
          </a:lstStyle>
          <a:p>
            <a:r>
              <a:rPr lang="fr-FR"/>
              <a:t>Titre</a:t>
            </a:r>
          </a:p>
        </p:txBody>
      </p:sp>
      <p:sp>
        <p:nvSpPr>
          <p:cNvPr id="12" name="Espace réservé du numéro de diapositive 5">
            <a:extLst>
              <a:ext uri="{FF2B5EF4-FFF2-40B4-BE49-F238E27FC236}">
                <a16:creationId xmlns:a16="http://schemas.microsoft.com/office/drawing/2014/main" id="{3CC0C2B6-CDE2-2642-8AA5-DB6B3B630A15}"/>
              </a:ext>
            </a:extLst>
          </p:cNvPr>
          <p:cNvSpPr>
            <a:spLocks noGrp="1"/>
          </p:cNvSpPr>
          <p:nvPr>
            <p:ph type="sldNum" sz="quarter" idx="12"/>
          </p:nvPr>
        </p:nvSpPr>
        <p:spPr>
          <a:xfrm>
            <a:off x="3771901" y="6381330"/>
            <a:ext cx="1600200" cy="365125"/>
          </a:xfrm>
          <a:prstGeom prst="rect">
            <a:avLst/>
          </a:prstGeom>
        </p:spPr>
        <p:txBody>
          <a:bodyPr/>
          <a:lstStyle>
            <a:defPPr>
              <a:defRPr lang="fr-FR"/>
            </a:defPPr>
            <a:lvl1pPr marL="0" algn="ctr" defTabSz="676016" rtl="0" eaLnBrk="1" latinLnBrk="0" hangingPunct="1">
              <a:defRPr sz="1050" kern="1200">
                <a:solidFill>
                  <a:schemeClr val="tx1"/>
                </a:solidFill>
                <a:latin typeface="Roboto" pitchFamily="2" charset="0"/>
                <a:ea typeface="Roboto" pitchFamily="2" charset="0"/>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a:lstStyle>
          <a:p>
            <a:fld id="{599E0DCA-6F6D-44FB-987C-B0D97FDE4610}" type="slidenum">
              <a:rPr lang="fr-FR" smtClean="0"/>
              <a:pPr/>
              <a:t>‹N°›</a:t>
            </a:fld>
            <a:endParaRPr lang="fr-FR"/>
          </a:p>
        </p:txBody>
      </p:sp>
      <p:sp>
        <p:nvSpPr>
          <p:cNvPr id="9" name="Espace réservé du texte 20">
            <a:extLst>
              <a:ext uri="{FF2B5EF4-FFF2-40B4-BE49-F238E27FC236}">
                <a16:creationId xmlns:a16="http://schemas.microsoft.com/office/drawing/2014/main" id="{4B3E14C3-AF7A-42F4-8FEC-B704127EE95A}"/>
              </a:ext>
            </a:extLst>
          </p:cNvPr>
          <p:cNvSpPr>
            <a:spLocks noGrp="1"/>
          </p:cNvSpPr>
          <p:nvPr>
            <p:ph type="body" sz="quarter" idx="10" hasCustomPrompt="1"/>
          </p:nvPr>
        </p:nvSpPr>
        <p:spPr>
          <a:xfrm>
            <a:off x="457200" y="935038"/>
            <a:ext cx="8231586" cy="444500"/>
          </a:xfrm>
          <a:prstGeom prst="rect">
            <a:avLst/>
          </a:prstGeom>
        </p:spPr>
        <p:txBody>
          <a:bodyPr anchor="ctr"/>
          <a:lstStyle>
            <a:lvl1pPr marL="0" indent="0" algn="ctr">
              <a:buNone/>
              <a:defRPr lang="fr-FR" sz="2000" kern="1200" baseline="0" dirty="0">
                <a:solidFill>
                  <a:schemeClr val="tx2"/>
                </a:solidFill>
                <a:latin typeface="Roboto" pitchFamily="2" charset="0"/>
                <a:ea typeface="Roboto" pitchFamily="2" charset="0"/>
                <a:cs typeface="+mn-cs"/>
              </a:defRPr>
            </a:lvl1pPr>
          </a:lstStyle>
          <a:p>
            <a:pPr lvl="0"/>
            <a:r>
              <a:rPr lang="fr-FR"/>
              <a:t>Sous-titre</a:t>
            </a:r>
          </a:p>
        </p:txBody>
      </p:sp>
      <p:sp>
        <p:nvSpPr>
          <p:cNvPr id="13" name="Espace réservé du texte 2">
            <a:extLst>
              <a:ext uri="{FF2B5EF4-FFF2-40B4-BE49-F238E27FC236}">
                <a16:creationId xmlns:a16="http://schemas.microsoft.com/office/drawing/2014/main" id="{B9E6AE17-867E-4231-88AC-DF65D5D4CEA7}"/>
              </a:ext>
            </a:extLst>
          </p:cNvPr>
          <p:cNvSpPr>
            <a:spLocks noGrp="1"/>
          </p:cNvSpPr>
          <p:nvPr>
            <p:ph type="body" sz="quarter" idx="18" hasCustomPrompt="1"/>
          </p:nvPr>
        </p:nvSpPr>
        <p:spPr>
          <a:xfrm>
            <a:off x="457200" y="6381751"/>
            <a:ext cx="3314700" cy="365125"/>
          </a:xfrm>
          <a:prstGeom prst="rect">
            <a:avLst/>
          </a:prstGeom>
        </p:spPr>
        <p:txBody>
          <a:bodyPr anchor="ctr"/>
          <a:lstStyle>
            <a:lvl1pPr marL="0" indent="0">
              <a:buNone/>
              <a:defRPr sz="1100">
                <a:solidFill>
                  <a:schemeClr val="tx2"/>
                </a:solidFill>
                <a:latin typeface="+mj-lt"/>
              </a:defRPr>
            </a:lvl1pPr>
            <a:lvl2pPr marL="338008" indent="0">
              <a:buNone/>
              <a:defRPr sz="1100"/>
            </a:lvl2pPr>
            <a:lvl3pPr marL="676016" indent="0">
              <a:buNone/>
              <a:defRPr sz="1100"/>
            </a:lvl3pPr>
            <a:lvl4pPr marL="1014024" indent="0">
              <a:buNone/>
              <a:defRPr sz="1100"/>
            </a:lvl4pPr>
            <a:lvl5pPr marL="1352032" indent="0">
              <a:buNone/>
              <a:defRPr sz="1100"/>
            </a:lvl5pPr>
          </a:lstStyle>
          <a:p>
            <a:pPr lvl="0"/>
            <a:r>
              <a:rPr lang="fr-FR"/>
              <a:t>A - Titre de partie</a:t>
            </a:r>
          </a:p>
        </p:txBody>
      </p:sp>
    </p:spTree>
    <p:extLst>
      <p:ext uri="{BB962C8B-B14F-4D97-AF65-F5344CB8AC3E}">
        <p14:creationId xmlns:p14="http://schemas.microsoft.com/office/powerpoint/2010/main" val="31414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theme" Target="../theme/theme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image" Target="../media/image2.png"/><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41" Type="http://schemas.openxmlformats.org/officeDocument/2006/relationships/slideLayout" Target="../slideLayouts/slideLayout9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image" Target="../media/image2.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theme" Target="../theme/theme3.xml"/><Relationship Id="rId8" Type="http://schemas.openxmlformats.org/officeDocument/2006/relationships/slideLayout" Target="../slideLayouts/slideLayout61.xml"/><Relationship Id="rId3" Type="http://schemas.openxmlformats.org/officeDocument/2006/relationships/slideLayout" Target="../slideLayouts/slideLayout56.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7D0BBCD-79EC-4173-AB7B-77F9AE8562E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BAAA2D-6FE6-42A0-8693-6E80868DF36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73B201-6D2D-45C5-9548-087368D072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CF6C51-CAEA-47C7-BEDC-D4189A47B9D3}" type="datetimeFigureOut">
              <a:rPr lang="fr-FR" smtClean="0"/>
              <a:t>21/04/2023</a:t>
            </a:fld>
            <a:endParaRPr lang="fr-FR"/>
          </a:p>
        </p:txBody>
      </p:sp>
      <p:sp>
        <p:nvSpPr>
          <p:cNvPr id="5" name="Espace réservé du pied de page 4">
            <a:extLst>
              <a:ext uri="{FF2B5EF4-FFF2-40B4-BE49-F238E27FC236}">
                <a16:creationId xmlns:a16="http://schemas.microsoft.com/office/drawing/2014/main" id="{286AABF2-81AE-460D-A852-97A2ECCCA9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A652B05-D08A-4C69-BFF1-4CB0BEC66FD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ECF0CA-5B77-4C8D-9F6E-E19DDA291FD4}" type="slidenum">
              <a:rPr lang="fr-FR" smtClean="0"/>
              <a:t>‹N°›</a:t>
            </a:fld>
            <a:endParaRPr lang="fr-FR"/>
          </a:p>
        </p:txBody>
      </p:sp>
    </p:spTree>
    <p:extLst>
      <p:ext uri="{BB962C8B-B14F-4D97-AF65-F5344CB8AC3E}">
        <p14:creationId xmlns:p14="http://schemas.microsoft.com/office/powerpoint/2010/main" val="3117286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91DB730-D43C-4DBD-8863-E1ED8208EF56}"/>
              </a:ext>
            </a:extLst>
          </p:cNvPr>
          <p:cNvPicPr>
            <a:picLocks noChangeAspect="1"/>
          </p:cNvPicPr>
          <p:nvPr userDrawn="1"/>
        </p:nvPicPr>
        <p:blipFill rotWithShape="1">
          <a:blip r:embed="rId43"/>
          <a:srcRect l="76944" t="85682"/>
          <a:stretch/>
        </p:blipFill>
        <p:spPr>
          <a:xfrm>
            <a:off x="7035346" y="5891336"/>
            <a:ext cx="2108214" cy="967934"/>
          </a:xfrm>
          <a:prstGeom prst="rect">
            <a:avLst/>
          </a:prstGeom>
        </p:spPr>
      </p:pic>
    </p:spTree>
    <p:extLst>
      <p:ext uri="{BB962C8B-B14F-4D97-AF65-F5344CB8AC3E}">
        <p14:creationId xmlns:p14="http://schemas.microsoft.com/office/powerpoint/2010/main" val="29694601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3" r:id="rId41"/>
  </p:sldLayoutIdLst>
  <p:hf hdr="0" ftr="0"/>
  <p:txStyles>
    <p:titleStyle>
      <a:lvl1pPr algn="l" defTabSz="676016" rtl="0" eaLnBrk="1" latinLnBrk="0" hangingPunct="1">
        <a:lnSpc>
          <a:spcPct val="90000"/>
        </a:lnSpc>
        <a:spcBef>
          <a:spcPct val="0"/>
        </a:spcBef>
        <a:buNone/>
        <a:defRPr sz="3253"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9004" indent="-169004" algn="l" defTabSz="676016" rtl="0" eaLnBrk="1" latinLnBrk="0" hangingPunct="1">
        <a:lnSpc>
          <a:spcPct val="90000"/>
        </a:lnSpc>
        <a:spcBef>
          <a:spcPts val="739"/>
        </a:spcBef>
        <a:buFont typeface="Arial" panose="020B0604020202020204" pitchFamily="34" charset="0"/>
        <a:buChar char="•"/>
        <a:defRPr sz="2070" kern="1200">
          <a:solidFill>
            <a:schemeClr val="tx1"/>
          </a:solidFill>
          <a:latin typeface="+mn-lt"/>
          <a:ea typeface="+mn-ea"/>
          <a:cs typeface="+mn-cs"/>
        </a:defRPr>
      </a:lvl1pPr>
      <a:lvl2pPr marL="507012" indent="-169004" algn="l" defTabSz="676016" rtl="0" eaLnBrk="1" latinLnBrk="0" hangingPunct="1">
        <a:lnSpc>
          <a:spcPct val="90000"/>
        </a:lnSpc>
        <a:spcBef>
          <a:spcPts val="370"/>
        </a:spcBef>
        <a:buFont typeface="Arial" panose="020B0604020202020204" pitchFamily="34" charset="0"/>
        <a:buChar char="•"/>
        <a:defRPr sz="1774" kern="1200">
          <a:solidFill>
            <a:schemeClr val="tx1"/>
          </a:solidFill>
          <a:latin typeface="+mn-lt"/>
          <a:ea typeface="+mn-ea"/>
          <a:cs typeface="+mn-cs"/>
        </a:defRPr>
      </a:lvl2pPr>
      <a:lvl3pPr marL="845020" indent="-169004" algn="l" defTabSz="676016" rtl="0" eaLnBrk="1" latinLnBrk="0" hangingPunct="1">
        <a:lnSpc>
          <a:spcPct val="90000"/>
        </a:lnSpc>
        <a:spcBef>
          <a:spcPts val="370"/>
        </a:spcBef>
        <a:buFont typeface="Arial" panose="020B0604020202020204" pitchFamily="34" charset="0"/>
        <a:buChar char="•"/>
        <a:defRPr sz="1479" kern="1200">
          <a:solidFill>
            <a:schemeClr val="tx1"/>
          </a:solidFill>
          <a:latin typeface="+mn-lt"/>
          <a:ea typeface="+mn-ea"/>
          <a:cs typeface="+mn-cs"/>
        </a:defRPr>
      </a:lvl3pPr>
      <a:lvl4pPr marL="1183028"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4pPr>
      <a:lvl5pPr marL="1521036"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5pPr>
      <a:lvl6pPr marL="1859044"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6pPr>
      <a:lvl7pPr marL="2197052"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7pPr>
      <a:lvl8pPr marL="2535060"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8pPr>
      <a:lvl9pPr marL="2873068"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9pPr>
    </p:bodyStyle>
    <p:otherStyle>
      <a:defPPr>
        <a:defRPr lang="fr-FR"/>
      </a:defPPr>
      <a:lvl1pPr marL="0" algn="l" defTabSz="676016" rtl="0" eaLnBrk="1" latinLnBrk="0" hangingPunct="1">
        <a:defRPr sz="1331" kern="1200">
          <a:solidFill>
            <a:schemeClr val="tx1"/>
          </a:solidFill>
          <a:latin typeface="+mn-lt"/>
          <a:ea typeface="+mn-ea"/>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91DB730-D43C-4DBD-8863-E1ED8208EF56}"/>
              </a:ext>
            </a:extLst>
          </p:cNvPr>
          <p:cNvPicPr>
            <a:picLocks noChangeAspect="1"/>
          </p:cNvPicPr>
          <p:nvPr userDrawn="1"/>
        </p:nvPicPr>
        <p:blipFill rotWithShape="1">
          <a:blip r:embed="rId44"/>
          <a:srcRect l="76944" t="85682"/>
          <a:stretch/>
        </p:blipFill>
        <p:spPr>
          <a:xfrm>
            <a:off x="7035346" y="5891336"/>
            <a:ext cx="2108214" cy="967934"/>
          </a:xfrm>
          <a:prstGeom prst="rect">
            <a:avLst/>
          </a:prstGeom>
        </p:spPr>
      </p:pic>
    </p:spTree>
    <p:extLst>
      <p:ext uri="{BB962C8B-B14F-4D97-AF65-F5344CB8AC3E}">
        <p14:creationId xmlns:p14="http://schemas.microsoft.com/office/powerpoint/2010/main" val="282464779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Lst>
  <p:hf hdr="0" ftr="0"/>
  <p:txStyles>
    <p:titleStyle>
      <a:lvl1pPr algn="l" defTabSz="676016" rtl="0" eaLnBrk="1" latinLnBrk="0" hangingPunct="1">
        <a:lnSpc>
          <a:spcPct val="90000"/>
        </a:lnSpc>
        <a:spcBef>
          <a:spcPct val="0"/>
        </a:spcBef>
        <a:buNone/>
        <a:defRPr sz="3253"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9004" indent="-169004" algn="l" defTabSz="676016" rtl="0" eaLnBrk="1" latinLnBrk="0" hangingPunct="1">
        <a:lnSpc>
          <a:spcPct val="90000"/>
        </a:lnSpc>
        <a:spcBef>
          <a:spcPts val="739"/>
        </a:spcBef>
        <a:buFont typeface="Arial" panose="020B0604020202020204" pitchFamily="34" charset="0"/>
        <a:buChar char="•"/>
        <a:defRPr sz="2070" kern="1200">
          <a:solidFill>
            <a:schemeClr val="tx1"/>
          </a:solidFill>
          <a:latin typeface="+mn-lt"/>
          <a:ea typeface="+mn-ea"/>
          <a:cs typeface="+mn-cs"/>
        </a:defRPr>
      </a:lvl1pPr>
      <a:lvl2pPr marL="507012" indent="-169004" algn="l" defTabSz="676016" rtl="0" eaLnBrk="1" latinLnBrk="0" hangingPunct="1">
        <a:lnSpc>
          <a:spcPct val="90000"/>
        </a:lnSpc>
        <a:spcBef>
          <a:spcPts val="370"/>
        </a:spcBef>
        <a:buFont typeface="Arial" panose="020B0604020202020204" pitchFamily="34" charset="0"/>
        <a:buChar char="•"/>
        <a:defRPr sz="1774" kern="1200">
          <a:solidFill>
            <a:schemeClr val="tx1"/>
          </a:solidFill>
          <a:latin typeface="+mn-lt"/>
          <a:ea typeface="+mn-ea"/>
          <a:cs typeface="+mn-cs"/>
        </a:defRPr>
      </a:lvl2pPr>
      <a:lvl3pPr marL="845020" indent="-169004" algn="l" defTabSz="676016" rtl="0" eaLnBrk="1" latinLnBrk="0" hangingPunct="1">
        <a:lnSpc>
          <a:spcPct val="90000"/>
        </a:lnSpc>
        <a:spcBef>
          <a:spcPts val="370"/>
        </a:spcBef>
        <a:buFont typeface="Arial" panose="020B0604020202020204" pitchFamily="34" charset="0"/>
        <a:buChar char="•"/>
        <a:defRPr sz="1479" kern="1200">
          <a:solidFill>
            <a:schemeClr val="tx1"/>
          </a:solidFill>
          <a:latin typeface="+mn-lt"/>
          <a:ea typeface="+mn-ea"/>
          <a:cs typeface="+mn-cs"/>
        </a:defRPr>
      </a:lvl3pPr>
      <a:lvl4pPr marL="1183028"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4pPr>
      <a:lvl5pPr marL="1521036"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5pPr>
      <a:lvl6pPr marL="1859044"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6pPr>
      <a:lvl7pPr marL="2197052"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7pPr>
      <a:lvl8pPr marL="2535060"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8pPr>
      <a:lvl9pPr marL="2873068"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9pPr>
    </p:bodyStyle>
    <p:otherStyle>
      <a:defPPr>
        <a:defRPr lang="fr-FR"/>
      </a:defPPr>
      <a:lvl1pPr marL="0" algn="l" defTabSz="676016" rtl="0" eaLnBrk="1" latinLnBrk="0" hangingPunct="1">
        <a:defRPr sz="1331" kern="1200">
          <a:solidFill>
            <a:schemeClr val="tx1"/>
          </a:solidFill>
          <a:latin typeface="+mn-lt"/>
          <a:ea typeface="+mn-ea"/>
          <a:cs typeface="+mn-cs"/>
        </a:defRPr>
      </a:lvl1pPr>
      <a:lvl2pPr marL="338008" algn="l" defTabSz="676016" rtl="0" eaLnBrk="1" latinLnBrk="0" hangingPunct="1">
        <a:defRPr sz="1331" kern="1200">
          <a:solidFill>
            <a:schemeClr val="tx1"/>
          </a:solidFill>
          <a:latin typeface="+mn-lt"/>
          <a:ea typeface="+mn-ea"/>
          <a:cs typeface="+mn-cs"/>
        </a:defRPr>
      </a:lvl2pPr>
      <a:lvl3pPr marL="676016" algn="l" defTabSz="676016" rtl="0" eaLnBrk="1" latinLnBrk="0" hangingPunct="1">
        <a:defRPr sz="1331" kern="1200">
          <a:solidFill>
            <a:schemeClr val="tx1"/>
          </a:solidFill>
          <a:latin typeface="+mn-lt"/>
          <a:ea typeface="+mn-ea"/>
          <a:cs typeface="+mn-cs"/>
        </a:defRPr>
      </a:lvl3pPr>
      <a:lvl4pPr marL="1014024" algn="l" defTabSz="676016" rtl="0" eaLnBrk="1" latinLnBrk="0" hangingPunct="1">
        <a:defRPr sz="1331" kern="1200">
          <a:solidFill>
            <a:schemeClr val="tx1"/>
          </a:solidFill>
          <a:latin typeface="+mn-lt"/>
          <a:ea typeface="+mn-ea"/>
          <a:cs typeface="+mn-cs"/>
        </a:defRPr>
      </a:lvl4pPr>
      <a:lvl5pPr marL="1352032" algn="l" defTabSz="676016" rtl="0" eaLnBrk="1" latinLnBrk="0" hangingPunct="1">
        <a:defRPr sz="1331" kern="1200">
          <a:solidFill>
            <a:schemeClr val="tx1"/>
          </a:solidFill>
          <a:latin typeface="+mn-lt"/>
          <a:ea typeface="+mn-ea"/>
          <a:cs typeface="+mn-cs"/>
        </a:defRPr>
      </a:lvl5pPr>
      <a:lvl6pPr marL="1690040" algn="l" defTabSz="676016" rtl="0" eaLnBrk="1" latinLnBrk="0" hangingPunct="1">
        <a:defRPr sz="1331" kern="1200">
          <a:solidFill>
            <a:schemeClr val="tx1"/>
          </a:solidFill>
          <a:latin typeface="+mn-lt"/>
          <a:ea typeface="+mn-ea"/>
          <a:cs typeface="+mn-cs"/>
        </a:defRPr>
      </a:lvl6pPr>
      <a:lvl7pPr marL="2028048" algn="l" defTabSz="676016" rtl="0" eaLnBrk="1" latinLnBrk="0" hangingPunct="1">
        <a:defRPr sz="1331" kern="1200">
          <a:solidFill>
            <a:schemeClr val="tx1"/>
          </a:solidFill>
          <a:latin typeface="+mn-lt"/>
          <a:ea typeface="+mn-ea"/>
          <a:cs typeface="+mn-cs"/>
        </a:defRPr>
      </a:lvl7pPr>
      <a:lvl8pPr marL="2366056" algn="l" defTabSz="676016" rtl="0" eaLnBrk="1" latinLnBrk="0" hangingPunct="1">
        <a:defRPr sz="1331" kern="1200">
          <a:solidFill>
            <a:schemeClr val="tx1"/>
          </a:solidFill>
          <a:latin typeface="+mn-lt"/>
          <a:ea typeface="+mn-ea"/>
          <a:cs typeface="+mn-cs"/>
        </a:defRPr>
      </a:lvl8pPr>
      <a:lvl9pPr marL="2704064" algn="l" defTabSz="676016" rtl="0" eaLnBrk="1" latinLnBrk="0" hangingPunct="1">
        <a:defRPr sz="13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https://www.autorite-transports.fr/wp-content/themes/arafer/assets/img/timeline-thumbnails/logo-art-frise-s.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https://www.autorite-transports.fr/wp-content/themes/arafer/assets/img/timeline-thumbnails/logo-art-frise-s.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https://www.autorite-transports.fr/wp-content/themes/arafer/assets/img/timeline-thumbnails/logo-art-frise-s.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https://www.autorite-transports.fr/wp-content/themes/arafer/assets/img/timeline-thumbnails/logo-art-frise-s.jpg" TargetMode="External"/><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https://www.autorite-transports.fr/wp-content/themes/arafer/assets/img/timeline-thumbnails/logo-art-frise-s.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pixabay.com/en/eu-flag-europe-european-union-289182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pixabay.com/en/eu-flag-europe-european-union-2891828/" TargetMode="Externa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ixabay.com/en/eu-flag-europe-european-union-289182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pixabay.com/en/eu-flag-europe-european-union-289182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3.sv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https://www.autorite-transports.fr/wp-content/themes/arafer/assets/img/timeline-thumbnails/logo-art-frise-s.jpg" TargetMode="External"/><Relationship Id="rId2" Type="http://schemas.openxmlformats.org/officeDocument/2006/relationships/diagramData" Target="../diagrams/data2.xml"/><Relationship Id="rId1" Type="http://schemas.openxmlformats.org/officeDocument/2006/relationships/slideLayout" Target="../slideLayouts/slideLayout9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94.xml"/><Relationship Id="rId4" Type="http://schemas.openxmlformats.org/officeDocument/2006/relationships/image" Target="https://www.autorite-transports.fr/wp-content/themes/arafer/assets/img/timeline-thumbnails/logo-art-frise-s.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https://www.autorite-transports.fr/wp-content/themes/arafer/assets/img/timeline-thumbnails/logo-art-frise-s.jpg"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https://www.autorite-transports.fr/wp-content/themes/arafer/assets/img/timeline-thumbnails/logo-art-frise-s.jp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3.svg"/><Relationship Id="rId9" Type="http://schemas.openxmlformats.org/officeDocument/2006/relationships/image" Target="https://www.autorite-transports.fr/wp-content/themes/arafer/assets/img/timeline-thumbnails/logo-art-frise-s.jp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6.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https://www.autorite-transports.fr/wp-content/themes/arafer/assets/img/timeline-thumbnails/logo-art-frise-s.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B55B3C0-B7C7-4062-91FD-5DCDC07CBA86}"/>
              </a:ext>
            </a:extLst>
          </p:cNvPr>
          <p:cNvSpPr>
            <a:spLocks noGrp="1"/>
          </p:cNvSpPr>
          <p:nvPr>
            <p:ph type="subTitle" idx="1"/>
          </p:nvPr>
        </p:nvSpPr>
        <p:spPr>
          <a:xfrm>
            <a:off x="1143000" y="3026004"/>
            <a:ext cx="6687512" cy="3082565"/>
          </a:xfrm>
        </p:spPr>
        <p:txBody>
          <a:bodyPr>
            <a:normAutofit lnSpcReduction="10000"/>
          </a:bodyPr>
          <a:lstStyle/>
          <a:p>
            <a:endParaRPr lang="fr-FR" dirty="0">
              <a:solidFill>
                <a:srgbClr val="002060"/>
              </a:solidFill>
              <a:latin typeface="Roboto" pitchFamily="2" charset="0"/>
              <a:ea typeface="Roboto" pitchFamily="2" charset="0"/>
            </a:endParaRPr>
          </a:p>
          <a:p>
            <a:pPr>
              <a:lnSpc>
                <a:spcPct val="110000"/>
              </a:lnSpc>
            </a:pPr>
            <a:r>
              <a:rPr lang="fr-FR" sz="2000" dirty="0">
                <a:solidFill>
                  <a:srgbClr val="002060"/>
                </a:solidFill>
                <a:latin typeface="Roboto" pitchFamily="2" charset="0"/>
                <a:ea typeface="Roboto" pitchFamily="2" charset="0"/>
              </a:rPr>
              <a:t>Gouvernance et régulation multimodales</a:t>
            </a:r>
            <a:br>
              <a:rPr lang="fr-FR" sz="2000" dirty="0">
                <a:solidFill>
                  <a:srgbClr val="002060"/>
                </a:solidFill>
                <a:latin typeface="Roboto" pitchFamily="2" charset="0"/>
                <a:ea typeface="Roboto" pitchFamily="2" charset="0"/>
              </a:rPr>
            </a:br>
            <a:r>
              <a:rPr lang="fr-FR" sz="2000" dirty="0">
                <a:solidFill>
                  <a:srgbClr val="002060"/>
                </a:solidFill>
                <a:latin typeface="Roboto" pitchFamily="2" charset="0"/>
                <a:ea typeface="Roboto" pitchFamily="2" charset="0"/>
              </a:rPr>
              <a:t>Le rôle de l’Autorité de régulation des transports</a:t>
            </a:r>
          </a:p>
          <a:p>
            <a:pPr>
              <a:lnSpc>
                <a:spcPct val="110000"/>
              </a:lnSpc>
            </a:pPr>
            <a:endParaRPr lang="fr-FR" sz="2000" dirty="0">
              <a:solidFill>
                <a:srgbClr val="002060"/>
              </a:solidFill>
              <a:latin typeface="Roboto" pitchFamily="2" charset="0"/>
              <a:ea typeface="Roboto" pitchFamily="2" charset="0"/>
            </a:endParaRPr>
          </a:p>
          <a:p>
            <a:pPr algn="ctr"/>
            <a:r>
              <a:rPr lang="fr-FR" sz="2000" b="1" dirty="0">
                <a:solidFill>
                  <a:srgbClr val="002060"/>
                </a:solidFill>
                <a:latin typeface="Roboto" pitchFamily="2" charset="0"/>
                <a:ea typeface="Roboto" pitchFamily="2" charset="0"/>
              </a:rPr>
              <a:t>Patrick VIEU</a:t>
            </a:r>
          </a:p>
          <a:p>
            <a:pPr algn="ctr"/>
            <a:r>
              <a:rPr lang="fr-FR" sz="2000" b="1" dirty="0">
                <a:solidFill>
                  <a:srgbClr val="002060"/>
                </a:solidFill>
                <a:latin typeface="Roboto" pitchFamily="2" charset="0"/>
                <a:ea typeface="Roboto" pitchFamily="2" charset="0"/>
              </a:rPr>
              <a:t>Vice-Président de l’Autorité de régulation des transports (ART)</a:t>
            </a:r>
          </a:p>
          <a:p>
            <a:pPr algn="ctr"/>
            <a:endParaRPr lang="fr-FR" sz="1600" b="1" dirty="0">
              <a:solidFill>
                <a:srgbClr val="002060"/>
              </a:solidFill>
              <a:latin typeface="Roboto" pitchFamily="2" charset="0"/>
              <a:ea typeface="Roboto" pitchFamily="2" charset="0"/>
            </a:endParaRPr>
          </a:p>
          <a:p>
            <a:pPr algn="ctr"/>
            <a:r>
              <a:rPr lang="fr-FR" sz="1600" dirty="0">
                <a:solidFill>
                  <a:srgbClr val="002060"/>
                </a:solidFill>
                <a:latin typeface="Roboto" pitchFamily="2" charset="0"/>
                <a:ea typeface="Roboto" pitchFamily="2" charset="0"/>
              </a:rPr>
              <a:t>14 avril 2023</a:t>
            </a:r>
          </a:p>
          <a:p>
            <a:endParaRPr lang="fr-FR" dirty="0"/>
          </a:p>
        </p:txBody>
      </p:sp>
      <p:pic>
        <p:nvPicPr>
          <p:cNvPr id="1026" name="Picture 2">
            <a:extLst>
              <a:ext uri="{FF2B5EF4-FFF2-40B4-BE49-F238E27FC236}">
                <a16:creationId xmlns:a16="http://schemas.microsoft.com/office/drawing/2014/main" id="{B39B0EB6-30C5-49D8-AF7A-3878AF6C9278}"/>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4383465" y="1409337"/>
            <a:ext cx="3447047" cy="124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ésultat de recherche d'images pour &quot;ihédate&quot;">
            <a:extLst>
              <a:ext uri="{FF2B5EF4-FFF2-40B4-BE49-F238E27FC236}">
                <a16:creationId xmlns:a16="http://schemas.microsoft.com/office/drawing/2014/main" id="{988EB6A0-065F-4A20-8838-5AE3414A4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81" y="1117360"/>
            <a:ext cx="2939810" cy="182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857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72275" y="6356351"/>
            <a:ext cx="2057400" cy="365125"/>
          </a:xfrm>
        </p:spPr>
        <p:txBody>
          <a:bodyPr/>
          <a:lstStyle/>
          <a:p>
            <a:fld id="{599E0DCA-6F6D-44FB-987C-B0D97FDE4610}" type="slidenum">
              <a:rPr lang="fr-FR" smtClean="0"/>
              <a:pPr/>
              <a:t>10</a:t>
            </a:fld>
            <a:endParaRPr lang="fr-FR" dirty="0"/>
          </a:p>
        </p:txBody>
      </p:sp>
      <p:sp>
        <p:nvSpPr>
          <p:cNvPr id="2" name="Espace réservé du contenu 1"/>
          <p:cNvSpPr>
            <a:spLocks noGrp="1"/>
          </p:cNvSpPr>
          <p:nvPr>
            <p:ph idx="4294967295"/>
          </p:nvPr>
        </p:nvSpPr>
        <p:spPr>
          <a:xfrm>
            <a:off x="731480" y="967667"/>
            <a:ext cx="7816235" cy="5497977"/>
          </a:xfrm>
          <a:prstGeom prst="rect">
            <a:avLst/>
          </a:prstGeom>
        </p:spPr>
        <p:txBody>
          <a:bodyPr>
            <a:normAutofit/>
          </a:bodyPr>
          <a:lstStyle/>
          <a:p>
            <a:pPr marL="342900" lvl="1" indent="0" algn="just">
              <a:lnSpc>
                <a:spcPct val="100000"/>
              </a:lnSpc>
              <a:buNone/>
            </a:pPr>
            <a:r>
              <a:rPr lang="fr-FR" b="1" dirty="0">
                <a:effectLst/>
                <a:latin typeface="Roboto" pitchFamily="2" charset="0"/>
                <a:ea typeface="Franklin Gothic Book" panose="020B0503020102020204" pitchFamily="34" charset="0"/>
                <a:cs typeface="Times New Roman" panose="02020603050405020304" pitchFamily="18" charset="0"/>
              </a:rPr>
              <a:t>Les émissions de GES en France ont diminué de 19 % entre 1990 et 2018 grâce à la très forte baisse des émissions du secteur industriel (- 42 %) et aux progrès enregistrés dans le secteur de la production d’énergie (- 39 %). Seul le secteur du transport a vu ses émissions augmenter sur la période, de l’ordre de 10 %.</a:t>
            </a:r>
            <a:endParaRPr lang="fr-FR" b="1" dirty="0">
              <a:latin typeface="Roboto" pitchFamily="2" charset="0"/>
              <a:ea typeface="Roboto" pitchFamily="2" charset="0"/>
            </a:endParaRPr>
          </a:p>
        </p:txBody>
      </p:sp>
      <p:sp>
        <p:nvSpPr>
          <p:cNvPr id="4" name="Espace réservé du pied de page 3">
            <a:extLst>
              <a:ext uri="{FF2B5EF4-FFF2-40B4-BE49-F238E27FC236}">
                <a16:creationId xmlns:a16="http://schemas.microsoft.com/office/drawing/2014/main" id="{305AF72E-48A6-45DE-8F02-63D2BD4F539A}"/>
              </a:ext>
            </a:extLst>
          </p:cNvPr>
          <p:cNvSpPr>
            <a:spLocks noGrp="1"/>
          </p:cNvSpPr>
          <p:nvPr>
            <p:ph type="ftr" sz="quarter" idx="11"/>
          </p:nvPr>
        </p:nvSpPr>
        <p:spPr/>
        <p:txBody>
          <a:bodyPr/>
          <a:lstStyle/>
          <a:p>
            <a:pPr marL="0" indent="0" algn="ctr">
              <a:buNone/>
            </a:pPr>
            <a:r>
              <a:rPr lang="en-US" sz="900" b="0" dirty="0"/>
              <a:t>Bruxelles, 14 avril 2023</a:t>
            </a:r>
          </a:p>
        </p:txBody>
      </p:sp>
      <p:sp>
        <p:nvSpPr>
          <p:cNvPr id="6" name="Espace réservé du texte 4">
            <a:extLst>
              <a:ext uri="{FF2B5EF4-FFF2-40B4-BE49-F238E27FC236}">
                <a16:creationId xmlns:a16="http://schemas.microsoft.com/office/drawing/2014/main" id="{F590FA45-34D0-4C32-B2AD-1F3D680AECC2}"/>
              </a:ext>
            </a:extLst>
          </p:cNvPr>
          <p:cNvSpPr txBox="1">
            <a:spLocks/>
          </p:cNvSpPr>
          <p:nvPr/>
        </p:nvSpPr>
        <p:spPr>
          <a:xfrm>
            <a:off x="1376927" y="309095"/>
            <a:ext cx="6083090" cy="658572"/>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b="1" dirty="0">
                <a:solidFill>
                  <a:srgbClr val="002060"/>
                </a:solidFill>
                <a:latin typeface="Roboto" pitchFamily="2" charset="0"/>
                <a:ea typeface="Roboto" pitchFamily="2" charset="0"/>
              </a:rPr>
              <a:t>Le contexte</a:t>
            </a:r>
          </a:p>
        </p:txBody>
      </p:sp>
      <p:pic>
        <p:nvPicPr>
          <p:cNvPr id="16" name="Image 15">
            <a:extLst>
              <a:ext uri="{FF2B5EF4-FFF2-40B4-BE49-F238E27FC236}">
                <a16:creationId xmlns:a16="http://schemas.microsoft.com/office/drawing/2014/main" id="{12084169-B2DE-ADE8-02C6-FDCF2B3CF187}"/>
              </a:ext>
            </a:extLst>
          </p:cNvPr>
          <p:cNvPicPr>
            <a:picLocks noChangeAspect="1"/>
          </p:cNvPicPr>
          <p:nvPr/>
        </p:nvPicPr>
        <p:blipFill rotWithShape="1">
          <a:blip r:embed="rId3"/>
          <a:srcRect l="18572" t="37091" r="39880" b="9787"/>
          <a:stretch/>
        </p:blipFill>
        <p:spPr>
          <a:xfrm>
            <a:off x="1913258" y="2367149"/>
            <a:ext cx="5698724" cy="4098495"/>
          </a:xfrm>
          <a:prstGeom prst="rect">
            <a:avLst/>
          </a:prstGeom>
        </p:spPr>
      </p:pic>
      <p:pic>
        <p:nvPicPr>
          <p:cNvPr id="17" name="Picture 2">
            <a:extLst>
              <a:ext uri="{FF2B5EF4-FFF2-40B4-BE49-F238E27FC236}">
                <a16:creationId xmlns:a16="http://schemas.microsoft.com/office/drawing/2014/main" id="{061C650B-2FB5-E453-0380-C98E0AA0A3CE}"/>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323887" y="228211"/>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17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72275" y="6356351"/>
            <a:ext cx="2057400" cy="365125"/>
          </a:xfrm>
        </p:spPr>
        <p:txBody>
          <a:bodyPr/>
          <a:lstStyle/>
          <a:p>
            <a:fld id="{599E0DCA-6F6D-44FB-987C-B0D97FDE4610}" type="slidenum">
              <a:rPr lang="fr-FR" smtClean="0"/>
              <a:pPr/>
              <a:t>11</a:t>
            </a:fld>
            <a:endParaRPr lang="fr-FR" dirty="0"/>
          </a:p>
        </p:txBody>
      </p:sp>
      <p:sp>
        <p:nvSpPr>
          <p:cNvPr id="2" name="Espace réservé du contenu 1"/>
          <p:cNvSpPr>
            <a:spLocks noGrp="1"/>
          </p:cNvSpPr>
          <p:nvPr>
            <p:ph idx="4294967295"/>
          </p:nvPr>
        </p:nvSpPr>
        <p:spPr>
          <a:xfrm>
            <a:off x="731480" y="1030590"/>
            <a:ext cx="7816235" cy="5236861"/>
          </a:xfrm>
          <a:prstGeom prst="rect">
            <a:avLst/>
          </a:prstGeom>
        </p:spPr>
        <p:txBody>
          <a:bodyPr>
            <a:normAutofit/>
          </a:bodyPr>
          <a:lstStyle/>
          <a:p>
            <a:pPr marL="342900" lvl="1" indent="0" algn="just">
              <a:lnSpc>
                <a:spcPct val="100000"/>
              </a:lnSpc>
              <a:buNone/>
            </a:pPr>
            <a:r>
              <a:rPr lang="fr-FR" sz="1800" b="1" dirty="0">
                <a:effectLst/>
                <a:latin typeface="Roboto" pitchFamily="2" charset="0"/>
                <a:ea typeface="Franklin Gothic Book" panose="020B0503020102020204" pitchFamily="34" charset="0"/>
                <a:cs typeface="Times New Roman" panose="02020603050405020304" pitchFamily="18" charset="0"/>
              </a:rPr>
              <a:t>Le secteur des transports est l’un des principaux contributeurs des émissions de gaz à effet de serre (GES), tant au niveau mondial</a:t>
            </a:r>
            <a:r>
              <a:rPr lang="fr-FR" b="1" dirty="0">
                <a:latin typeface="Roboto" pitchFamily="2" charset="0"/>
                <a:ea typeface="Franklin Gothic Book" panose="020B0503020102020204" pitchFamily="34" charset="0"/>
                <a:cs typeface="Times New Roman" panose="02020603050405020304" pitchFamily="18" charset="0"/>
              </a:rPr>
              <a:t> (</a:t>
            </a:r>
            <a:r>
              <a:rPr lang="fr-FR" sz="1800" b="1" dirty="0">
                <a:effectLst/>
                <a:latin typeface="Roboto" pitchFamily="2" charset="0"/>
                <a:ea typeface="Franklin Gothic Book" panose="020B0503020102020204" pitchFamily="34" charset="0"/>
                <a:cs typeface="Times New Roman" panose="02020603050405020304" pitchFamily="18" charset="0"/>
              </a:rPr>
              <a:t>23% des émissions), qu’au niveau national (30% des émissions)</a:t>
            </a:r>
            <a:endParaRPr lang="fr-FR" sz="1200" b="1" dirty="0">
              <a:latin typeface="Roboto" pitchFamily="2" charset="0"/>
              <a:ea typeface="Roboto" pitchFamily="2" charset="0"/>
            </a:endParaRPr>
          </a:p>
        </p:txBody>
      </p:sp>
      <p:sp>
        <p:nvSpPr>
          <p:cNvPr id="4" name="Espace réservé du pied de page 3">
            <a:extLst>
              <a:ext uri="{FF2B5EF4-FFF2-40B4-BE49-F238E27FC236}">
                <a16:creationId xmlns:a16="http://schemas.microsoft.com/office/drawing/2014/main" id="{305AF72E-48A6-45DE-8F02-63D2BD4F539A}"/>
              </a:ext>
            </a:extLst>
          </p:cNvPr>
          <p:cNvSpPr>
            <a:spLocks noGrp="1"/>
          </p:cNvSpPr>
          <p:nvPr>
            <p:ph type="ftr" sz="quarter" idx="11"/>
          </p:nvPr>
        </p:nvSpPr>
        <p:spPr/>
        <p:txBody>
          <a:bodyPr/>
          <a:lstStyle/>
          <a:p>
            <a:pPr marL="0" indent="0" algn="ctr">
              <a:buNone/>
            </a:pPr>
            <a:r>
              <a:rPr lang="en-US" sz="900" b="0" dirty="0"/>
              <a:t>Bruxelles, 14 avril 2023</a:t>
            </a:r>
          </a:p>
        </p:txBody>
      </p:sp>
      <p:sp>
        <p:nvSpPr>
          <p:cNvPr id="6" name="Espace réservé du texte 4">
            <a:extLst>
              <a:ext uri="{FF2B5EF4-FFF2-40B4-BE49-F238E27FC236}">
                <a16:creationId xmlns:a16="http://schemas.microsoft.com/office/drawing/2014/main" id="{F590FA45-34D0-4C32-B2AD-1F3D680AECC2}"/>
              </a:ext>
            </a:extLst>
          </p:cNvPr>
          <p:cNvSpPr txBox="1">
            <a:spLocks/>
          </p:cNvSpPr>
          <p:nvPr/>
        </p:nvSpPr>
        <p:spPr>
          <a:xfrm>
            <a:off x="1240797" y="391720"/>
            <a:ext cx="6083090" cy="594420"/>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b="1" dirty="0">
                <a:solidFill>
                  <a:srgbClr val="002060"/>
                </a:solidFill>
                <a:latin typeface="Roboto" pitchFamily="2" charset="0"/>
                <a:ea typeface="Roboto" pitchFamily="2" charset="0"/>
              </a:rPr>
              <a:t>Le contexte</a:t>
            </a:r>
          </a:p>
        </p:txBody>
      </p:sp>
      <p:pic>
        <p:nvPicPr>
          <p:cNvPr id="11" name="Image 10">
            <a:extLst>
              <a:ext uri="{FF2B5EF4-FFF2-40B4-BE49-F238E27FC236}">
                <a16:creationId xmlns:a16="http://schemas.microsoft.com/office/drawing/2014/main" id="{C0909764-3AAE-8381-F6A3-ACAFC5466088}"/>
              </a:ext>
            </a:extLst>
          </p:cNvPr>
          <p:cNvPicPr>
            <a:picLocks noChangeAspect="1"/>
          </p:cNvPicPr>
          <p:nvPr/>
        </p:nvPicPr>
        <p:blipFill rotWithShape="1">
          <a:blip r:embed="rId3"/>
          <a:srcRect l="18125" t="38351" r="40097" b="7757"/>
          <a:stretch/>
        </p:blipFill>
        <p:spPr>
          <a:xfrm>
            <a:off x="1400943" y="2031666"/>
            <a:ext cx="6112289" cy="4435096"/>
          </a:xfrm>
          <a:prstGeom prst="rect">
            <a:avLst/>
          </a:prstGeom>
        </p:spPr>
      </p:pic>
      <p:pic>
        <p:nvPicPr>
          <p:cNvPr id="5" name="Picture 2">
            <a:extLst>
              <a:ext uri="{FF2B5EF4-FFF2-40B4-BE49-F238E27FC236}">
                <a16:creationId xmlns:a16="http://schemas.microsoft.com/office/drawing/2014/main" id="{C3239724-ACFD-24DC-A96B-F4F3985ADB03}"/>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323887" y="228211"/>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77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72275" y="6356351"/>
            <a:ext cx="2057400" cy="365125"/>
          </a:xfrm>
        </p:spPr>
        <p:txBody>
          <a:bodyPr/>
          <a:lstStyle/>
          <a:p>
            <a:fld id="{599E0DCA-6F6D-44FB-987C-B0D97FDE4610}" type="slidenum">
              <a:rPr lang="fr-FR" smtClean="0"/>
              <a:pPr/>
              <a:t>12</a:t>
            </a:fld>
            <a:endParaRPr lang="fr-FR" dirty="0"/>
          </a:p>
        </p:txBody>
      </p:sp>
      <p:sp>
        <p:nvSpPr>
          <p:cNvPr id="2" name="Espace réservé du contenu 1"/>
          <p:cNvSpPr>
            <a:spLocks noGrp="1"/>
          </p:cNvSpPr>
          <p:nvPr>
            <p:ph idx="4294967295"/>
          </p:nvPr>
        </p:nvSpPr>
        <p:spPr>
          <a:xfrm>
            <a:off x="731480" y="877661"/>
            <a:ext cx="7816235" cy="5478690"/>
          </a:xfrm>
          <a:prstGeom prst="rect">
            <a:avLst/>
          </a:prstGeom>
        </p:spPr>
        <p:txBody>
          <a:bodyPr>
            <a:normAutofit/>
          </a:bodyPr>
          <a:lstStyle/>
          <a:p>
            <a:pPr marL="342900" lvl="1" indent="0" algn="just">
              <a:lnSpc>
                <a:spcPct val="100000"/>
              </a:lnSpc>
              <a:buNone/>
            </a:pPr>
            <a:r>
              <a:rPr lang="fr-FR" sz="1800" b="1" dirty="0">
                <a:effectLst/>
                <a:latin typeface="Roboto" pitchFamily="2" charset="0"/>
                <a:ea typeface="Franklin Gothic Book" panose="020B0503020102020204" pitchFamily="34" charset="0"/>
                <a:cs typeface="Times New Roman" panose="02020603050405020304" pitchFamily="18" charset="0"/>
              </a:rPr>
              <a:t>La France se caractérise par une part très importante du secteur des transports </a:t>
            </a:r>
            <a:r>
              <a:rPr lang="fr-FR" b="1" dirty="0">
                <a:latin typeface="Roboto" pitchFamily="2" charset="0"/>
                <a:ea typeface="Franklin Gothic Book" panose="020B0503020102020204" pitchFamily="34" charset="0"/>
                <a:cs typeface="Times New Roman" panose="02020603050405020304" pitchFamily="18" charset="0"/>
              </a:rPr>
              <a:t>pour les émissions de CO</a:t>
            </a:r>
            <a:r>
              <a:rPr lang="fr-FR" b="1" baseline="-25000" dirty="0">
                <a:latin typeface="Roboto" pitchFamily="2" charset="0"/>
                <a:ea typeface="Franklin Gothic Book" panose="020B0503020102020204" pitchFamily="34" charset="0"/>
                <a:cs typeface="Times New Roman" panose="02020603050405020304" pitchFamily="18" charset="0"/>
              </a:rPr>
              <a:t>2</a:t>
            </a:r>
          </a:p>
          <a:p>
            <a:pPr marL="342900" lvl="1" indent="0" algn="just">
              <a:lnSpc>
                <a:spcPct val="100000"/>
              </a:lnSpc>
              <a:buNone/>
            </a:pPr>
            <a:endParaRPr lang="fr-FR" sz="1200" b="1" baseline="-25000" dirty="0">
              <a:latin typeface="Roboto" pitchFamily="2" charset="0"/>
              <a:ea typeface="Roboto" pitchFamily="2" charset="0"/>
              <a:cs typeface="Times New Roman" panose="02020603050405020304" pitchFamily="18" charset="0"/>
            </a:endParaRPr>
          </a:p>
          <a:p>
            <a:pPr marL="342900" lvl="1" indent="0" algn="ctr">
              <a:lnSpc>
                <a:spcPct val="100000"/>
              </a:lnSpc>
              <a:buNone/>
            </a:pPr>
            <a:r>
              <a:rPr lang="fr-FR" b="1" dirty="0">
                <a:latin typeface="Roboto" pitchFamily="2" charset="0"/>
                <a:ea typeface="Roboto" pitchFamily="2" charset="0"/>
                <a:cs typeface="Times New Roman" panose="02020603050405020304" pitchFamily="18" charset="0"/>
              </a:rPr>
              <a:t>Répartition sectorielle des émissions de </a:t>
            </a:r>
            <a:r>
              <a:rPr lang="fr-FR" b="1" dirty="0">
                <a:latin typeface="Roboto" pitchFamily="2" charset="0"/>
                <a:ea typeface="Franklin Gothic Book" panose="020B0503020102020204" pitchFamily="34" charset="0"/>
                <a:cs typeface="Times New Roman" panose="02020603050405020304" pitchFamily="18" charset="0"/>
              </a:rPr>
              <a:t>CO2 dans le monde</a:t>
            </a:r>
          </a:p>
          <a:p>
            <a:pPr marL="342900" lvl="1" indent="0" algn="ctr">
              <a:lnSpc>
                <a:spcPct val="100000"/>
              </a:lnSpc>
              <a:buNone/>
            </a:pPr>
            <a:r>
              <a:rPr lang="fr-FR" sz="1000" b="1" dirty="0">
                <a:latin typeface="Roboto" pitchFamily="2" charset="0"/>
                <a:ea typeface="Franklin Gothic Book" panose="020B0503020102020204" pitchFamily="34" charset="0"/>
                <a:cs typeface="Times New Roman" panose="02020603050405020304" pitchFamily="18" charset="0"/>
              </a:rPr>
              <a:t>(source : MTE)</a:t>
            </a:r>
          </a:p>
          <a:p>
            <a:pPr marL="342900" lvl="1" indent="0" algn="just">
              <a:lnSpc>
                <a:spcPct val="100000"/>
              </a:lnSpc>
              <a:buNone/>
            </a:pPr>
            <a:endParaRPr lang="fr-FR" sz="1200" b="1" baseline="-25000" dirty="0">
              <a:latin typeface="Roboto" pitchFamily="2" charset="0"/>
              <a:ea typeface="Roboto" pitchFamily="2" charset="0"/>
            </a:endParaRPr>
          </a:p>
        </p:txBody>
      </p:sp>
      <p:sp>
        <p:nvSpPr>
          <p:cNvPr id="4" name="Espace réservé du pied de page 3">
            <a:extLst>
              <a:ext uri="{FF2B5EF4-FFF2-40B4-BE49-F238E27FC236}">
                <a16:creationId xmlns:a16="http://schemas.microsoft.com/office/drawing/2014/main" id="{305AF72E-48A6-45DE-8F02-63D2BD4F539A}"/>
              </a:ext>
            </a:extLst>
          </p:cNvPr>
          <p:cNvSpPr>
            <a:spLocks noGrp="1"/>
          </p:cNvSpPr>
          <p:nvPr>
            <p:ph type="ftr" sz="quarter" idx="11"/>
          </p:nvPr>
        </p:nvSpPr>
        <p:spPr/>
        <p:txBody>
          <a:bodyPr/>
          <a:lstStyle/>
          <a:p>
            <a:pPr marL="0" indent="0" algn="ctr">
              <a:buNone/>
            </a:pPr>
            <a:r>
              <a:rPr lang="en-US" sz="900" b="0" dirty="0"/>
              <a:t>Bruxelles, 14 avril 2023</a:t>
            </a:r>
          </a:p>
        </p:txBody>
      </p:sp>
      <p:sp>
        <p:nvSpPr>
          <p:cNvPr id="6" name="Espace réservé du texte 4">
            <a:extLst>
              <a:ext uri="{FF2B5EF4-FFF2-40B4-BE49-F238E27FC236}">
                <a16:creationId xmlns:a16="http://schemas.microsoft.com/office/drawing/2014/main" id="{F590FA45-34D0-4C32-B2AD-1F3D680AECC2}"/>
              </a:ext>
            </a:extLst>
          </p:cNvPr>
          <p:cNvSpPr txBox="1">
            <a:spLocks/>
          </p:cNvSpPr>
          <p:nvPr/>
        </p:nvSpPr>
        <p:spPr>
          <a:xfrm>
            <a:off x="1278955" y="238791"/>
            <a:ext cx="6083090" cy="594420"/>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b="1" dirty="0">
                <a:solidFill>
                  <a:srgbClr val="002060"/>
                </a:solidFill>
                <a:latin typeface="Roboto" pitchFamily="2" charset="0"/>
                <a:ea typeface="Roboto" pitchFamily="2" charset="0"/>
              </a:rPr>
              <a:t>Le contexte</a:t>
            </a:r>
          </a:p>
        </p:txBody>
      </p:sp>
      <p:pic>
        <p:nvPicPr>
          <p:cNvPr id="7" name="Graphique 6">
            <a:extLst>
              <a:ext uri="{FF2B5EF4-FFF2-40B4-BE49-F238E27FC236}">
                <a16:creationId xmlns:a16="http://schemas.microsoft.com/office/drawing/2014/main" id="{8DB8F327-7745-EB00-94FC-3D216E1336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955" y="1994695"/>
            <a:ext cx="7094315" cy="4317206"/>
          </a:xfrm>
          <a:prstGeom prst="rect">
            <a:avLst/>
          </a:prstGeom>
        </p:spPr>
      </p:pic>
      <p:pic>
        <p:nvPicPr>
          <p:cNvPr id="8" name="Picture 2">
            <a:extLst>
              <a:ext uri="{FF2B5EF4-FFF2-40B4-BE49-F238E27FC236}">
                <a16:creationId xmlns:a16="http://schemas.microsoft.com/office/drawing/2014/main" id="{64CC12CF-7383-9270-DD6E-1CDD794A3539}"/>
              </a:ext>
            </a:extLst>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7323887" y="228211"/>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34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72275" y="6356351"/>
            <a:ext cx="2057400" cy="365125"/>
          </a:xfrm>
        </p:spPr>
        <p:txBody>
          <a:bodyPr/>
          <a:lstStyle/>
          <a:p>
            <a:fld id="{599E0DCA-6F6D-44FB-987C-B0D97FDE4610}" type="slidenum">
              <a:rPr lang="fr-FR" smtClean="0"/>
              <a:pPr/>
              <a:t>13</a:t>
            </a:fld>
            <a:endParaRPr lang="fr-FR" dirty="0"/>
          </a:p>
        </p:txBody>
      </p:sp>
      <p:sp>
        <p:nvSpPr>
          <p:cNvPr id="2" name="Espace réservé du contenu 1"/>
          <p:cNvSpPr>
            <a:spLocks noGrp="1"/>
          </p:cNvSpPr>
          <p:nvPr>
            <p:ph idx="4294967295"/>
          </p:nvPr>
        </p:nvSpPr>
        <p:spPr>
          <a:xfrm>
            <a:off x="731480" y="1055913"/>
            <a:ext cx="7816235" cy="5211537"/>
          </a:xfrm>
          <a:prstGeom prst="rect">
            <a:avLst/>
          </a:prstGeom>
        </p:spPr>
        <p:txBody>
          <a:bodyPr>
            <a:normAutofit/>
          </a:bodyPr>
          <a:lstStyle/>
          <a:p>
            <a:pPr marL="342900" lvl="1" indent="0" algn="just">
              <a:lnSpc>
                <a:spcPct val="100000"/>
              </a:lnSpc>
              <a:buNone/>
            </a:pPr>
            <a:endParaRPr lang="fr-FR" sz="1200" b="1" baseline="-25000" dirty="0">
              <a:latin typeface="Roboto" pitchFamily="2" charset="0"/>
              <a:ea typeface="Roboto" pitchFamily="2" charset="0"/>
              <a:cs typeface="Times New Roman" panose="02020603050405020304" pitchFamily="18" charset="0"/>
            </a:endParaRPr>
          </a:p>
          <a:p>
            <a:pPr marL="342900" lvl="1" indent="0" algn="just">
              <a:lnSpc>
                <a:spcPct val="100000"/>
              </a:lnSpc>
              <a:buNone/>
            </a:pPr>
            <a:r>
              <a:rPr lang="fr-FR" sz="1800" dirty="0">
                <a:effectLst/>
                <a:latin typeface="Roboto" pitchFamily="2" charset="0"/>
                <a:ea typeface="Franklin Gothic Book" panose="020B0503020102020204" pitchFamily="34" charset="0"/>
                <a:cs typeface="Times New Roman" panose="02020603050405020304" pitchFamily="18" charset="0"/>
              </a:rPr>
              <a:t>Au niveau européen, le </a:t>
            </a:r>
            <a:r>
              <a:rPr lang="fr-FR" sz="1800" b="1" dirty="0">
                <a:solidFill>
                  <a:schemeClr val="accent1">
                    <a:lumMod val="75000"/>
                  </a:schemeClr>
                </a:solidFill>
                <a:effectLst/>
                <a:latin typeface="Roboto" pitchFamily="2" charset="0"/>
                <a:ea typeface="Franklin Gothic Book" panose="020B0503020102020204" pitchFamily="34" charset="0"/>
                <a:cs typeface="Times New Roman" panose="02020603050405020304" pitchFamily="18" charset="0"/>
              </a:rPr>
              <a:t>pacte vert pour l’Europe (</a:t>
            </a:r>
            <a:r>
              <a:rPr lang="fr-FR" b="1" i="1" dirty="0">
                <a:solidFill>
                  <a:schemeClr val="accent1">
                    <a:lumMod val="75000"/>
                  </a:schemeClr>
                </a:solidFill>
                <a:latin typeface="Roboto" pitchFamily="2" charset="0"/>
                <a:ea typeface="Franklin Gothic Book" panose="020B0503020102020204" pitchFamily="34" charset="0"/>
                <a:cs typeface="Times New Roman" panose="02020603050405020304" pitchFamily="18" charset="0"/>
              </a:rPr>
              <a:t>g</a:t>
            </a:r>
            <a:r>
              <a:rPr lang="fr-FR" sz="1800" b="1" i="1" dirty="0">
                <a:solidFill>
                  <a:schemeClr val="accent1">
                    <a:lumMod val="75000"/>
                  </a:schemeClr>
                </a:solidFill>
                <a:effectLst/>
                <a:latin typeface="Roboto" pitchFamily="2" charset="0"/>
                <a:ea typeface="Franklin Gothic Book" panose="020B0503020102020204" pitchFamily="34" charset="0"/>
                <a:cs typeface="Times New Roman" panose="02020603050405020304" pitchFamily="18" charset="0"/>
              </a:rPr>
              <a:t>reen deal</a:t>
            </a:r>
            <a:r>
              <a:rPr lang="fr-FR" sz="1800" b="1" dirty="0">
                <a:solidFill>
                  <a:schemeClr val="accent1">
                    <a:lumMod val="75000"/>
                  </a:schemeClr>
                </a:solidFill>
                <a:effectLst/>
                <a:latin typeface="Roboto" pitchFamily="2" charset="0"/>
                <a:ea typeface="Franklin Gothic Book" panose="020B0503020102020204" pitchFamily="34" charset="0"/>
                <a:cs typeface="Times New Roman" panose="02020603050405020304" pitchFamily="18" charset="0"/>
              </a:rPr>
              <a:t>)</a:t>
            </a:r>
            <a:r>
              <a:rPr lang="fr-FR" sz="1800" dirty="0">
                <a:effectLst/>
                <a:latin typeface="Roboto" pitchFamily="2" charset="0"/>
                <a:ea typeface="Franklin Gothic Book" panose="020B0503020102020204" pitchFamily="34" charset="0"/>
                <a:cs typeface="Times New Roman" panose="02020603050405020304" pitchFamily="18" charset="0"/>
              </a:rPr>
              <a:t>, présenté le 11 décembre 2019, fixe </a:t>
            </a:r>
            <a:r>
              <a:rPr lang="fr-FR" sz="1800" b="1" dirty="0">
                <a:effectLst/>
                <a:latin typeface="Roboto" pitchFamily="2" charset="0"/>
                <a:ea typeface="Franklin Gothic Book" panose="020B0503020102020204" pitchFamily="34" charset="0"/>
                <a:cs typeface="Times New Roman" panose="02020603050405020304" pitchFamily="18" charset="0"/>
              </a:rPr>
              <a:t>les orientations européennes pour faire de l’Europe le premier continent climatiquement neutre d’ici à 2050</a:t>
            </a:r>
          </a:p>
          <a:p>
            <a:pPr marL="342900" lvl="1" indent="0" algn="just">
              <a:lnSpc>
                <a:spcPct val="100000"/>
              </a:lnSpc>
              <a:buNone/>
            </a:pPr>
            <a:endParaRPr lang="fr-FR" sz="1800" dirty="0">
              <a:effectLst/>
              <a:latin typeface="Roboto" pitchFamily="2" charset="0"/>
              <a:ea typeface="Franklin Gothic Book" panose="020B0503020102020204" pitchFamily="34" charset="0"/>
              <a:cs typeface="Times New Roman" panose="02020603050405020304" pitchFamily="18" charset="0"/>
            </a:endParaRPr>
          </a:p>
          <a:p>
            <a:pPr marL="342900" lvl="1" indent="0" algn="just">
              <a:lnSpc>
                <a:spcPct val="100000"/>
              </a:lnSpc>
              <a:buNone/>
            </a:pPr>
            <a:r>
              <a:rPr lang="fr-FR" sz="1800" dirty="0">
                <a:effectLst/>
                <a:latin typeface="Roboto" pitchFamily="2" charset="0"/>
                <a:ea typeface="Franklin Gothic Book" panose="020B0503020102020204" pitchFamily="34" charset="0"/>
                <a:cs typeface="Times New Roman" panose="02020603050405020304" pitchFamily="18" charset="0"/>
              </a:rPr>
              <a:t>Il définit plusieurs grands objectifs, notamment une </a:t>
            </a:r>
            <a:r>
              <a:rPr lang="fr-FR" sz="1800" b="1" dirty="0">
                <a:effectLst/>
                <a:latin typeface="Roboto" pitchFamily="2" charset="0"/>
                <a:ea typeface="Franklin Gothic Book" panose="020B0503020102020204" pitchFamily="34" charset="0"/>
                <a:cs typeface="Times New Roman" panose="02020603050405020304" pitchFamily="18" charset="0"/>
              </a:rPr>
              <a:t>baisse de 90 % des émissions de GES</a:t>
            </a:r>
            <a:r>
              <a:rPr lang="fr-FR" sz="1800" dirty="0">
                <a:effectLst/>
                <a:latin typeface="Roboto" pitchFamily="2" charset="0"/>
                <a:ea typeface="Franklin Gothic Book" panose="020B0503020102020204" pitchFamily="34" charset="0"/>
                <a:cs typeface="Times New Roman" panose="02020603050405020304" pitchFamily="18" charset="0"/>
              </a:rPr>
              <a:t> dans le secteur des </a:t>
            </a:r>
            <a:r>
              <a:rPr lang="fr-FR" sz="1800" b="1" dirty="0">
                <a:effectLst/>
                <a:latin typeface="Roboto" pitchFamily="2" charset="0"/>
                <a:ea typeface="Franklin Gothic Book" panose="020B0503020102020204" pitchFamily="34" charset="0"/>
                <a:cs typeface="Times New Roman" panose="02020603050405020304" pitchFamily="18" charset="0"/>
              </a:rPr>
              <a:t>transports</a:t>
            </a:r>
            <a:r>
              <a:rPr lang="fr-FR" sz="1800" dirty="0">
                <a:effectLst/>
                <a:latin typeface="Roboto" pitchFamily="2" charset="0"/>
                <a:ea typeface="Franklin Gothic Book" panose="020B0503020102020204" pitchFamily="34" charset="0"/>
                <a:cs typeface="Times New Roman" panose="02020603050405020304" pitchFamily="18" charset="0"/>
              </a:rPr>
              <a:t>, tous modes confondus, </a:t>
            </a:r>
            <a:r>
              <a:rPr lang="fr-FR" sz="1800" b="1" dirty="0">
                <a:effectLst/>
                <a:latin typeface="Roboto" pitchFamily="2" charset="0"/>
                <a:ea typeface="Franklin Gothic Book" panose="020B0503020102020204" pitchFamily="34" charset="0"/>
                <a:cs typeface="Times New Roman" panose="02020603050405020304" pitchFamily="18" charset="0"/>
              </a:rPr>
              <a:t>à horizon 2050 </a:t>
            </a:r>
            <a:r>
              <a:rPr lang="fr-FR" sz="1800" dirty="0">
                <a:effectLst/>
                <a:latin typeface="Roboto" pitchFamily="2" charset="0"/>
                <a:ea typeface="Franklin Gothic Book" panose="020B0503020102020204" pitchFamily="34" charset="0"/>
                <a:cs typeface="Times New Roman" panose="02020603050405020304" pitchFamily="18" charset="0"/>
              </a:rPr>
              <a:t>par rapport aux niveaux de 1990</a:t>
            </a:r>
          </a:p>
          <a:p>
            <a:pPr marL="342900" lvl="1" indent="0" algn="just">
              <a:lnSpc>
                <a:spcPct val="100000"/>
              </a:lnSpc>
              <a:buNone/>
            </a:pPr>
            <a:endParaRPr lang="fr-FR" dirty="0">
              <a:latin typeface="Roboto" pitchFamily="2" charset="0"/>
              <a:ea typeface="Franklin Gothic Book" panose="020B0503020102020204" pitchFamily="34" charset="0"/>
              <a:cs typeface="Times New Roman" panose="02020603050405020304" pitchFamily="18" charset="0"/>
            </a:endParaRPr>
          </a:p>
          <a:p>
            <a:pPr marL="342900" lvl="1" indent="0" algn="just">
              <a:lnSpc>
                <a:spcPct val="100000"/>
              </a:lnSpc>
              <a:buNone/>
            </a:pPr>
            <a:endParaRPr lang="fr-FR" dirty="0">
              <a:latin typeface="Roboto" pitchFamily="2" charset="0"/>
              <a:ea typeface="Franklin Gothic Book" panose="020B0503020102020204" pitchFamily="34" charset="0"/>
              <a:cs typeface="Times New Roman" panose="02020603050405020304" pitchFamily="18" charset="0"/>
            </a:endParaRPr>
          </a:p>
          <a:p>
            <a:pPr marL="342900" lvl="1" indent="0" algn="just">
              <a:lnSpc>
                <a:spcPct val="100000"/>
              </a:lnSpc>
              <a:buNone/>
            </a:pPr>
            <a:endParaRPr lang="fr-FR" sz="1800" dirty="0">
              <a:effectLst/>
              <a:latin typeface="Roboto" pitchFamily="2" charset="0"/>
              <a:ea typeface="Franklin Gothic Book" panose="020B0503020102020204" pitchFamily="34" charset="0"/>
              <a:cs typeface="Times New Roman" panose="02020603050405020304" pitchFamily="18" charset="0"/>
            </a:endParaRPr>
          </a:p>
          <a:p>
            <a:pPr marL="342900" lvl="1" indent="0" algn="just">
              <a:lnSpc>
                <a:spcPct val="100000"/>
              </a:lnSpc>
              <a:buNone/>
            </a:pPr>
            <a:endParaRPr lang="fr-FR" sz="1200" b="1" baseline="-25000" dirty="0">
              <a:latin typeface="Roboto" pitchFamily="2" charset="0"/>
              <a:ea typeface="Roboto" pitchFamily="2" charset="0"/>
            </a:endParaRPr>
          </a:p>
        </p:txBody>
      </p:sp>
      <p:sp>
        <p:nvSpPr>
          <p:cNvPr id="4" name="Espace réservé du pied de page 3">
            <a:extLst>
              <a:ext uri="{FF2B5EF4-FFF2-40B4-BE49-F238E27FC236}">
                <a16:creationId xmlns:a16="http://schemas.microsoft.com/office/drawing/2014/main" id="{305AF72E-48A6-45DE-8F02-63D2BD4F539A}"/>
              </a:ext>
            </a:extLst>
          </p:cNvPr>
          <p:cNvSpPr>
            <a:spLocks noGrp="1"/>
          </p:cNvSpPr>
          <p:nvPr>
            <p:ph type="ftr" sz="quarter" idx="11"/>
          </p:nvPr>
        </p:nvSpPr>
        <p:spPr/>
        <p:txBody>
          <a:bodyPr/>
          <a:lstStyle/>
          <a:p>
            <a:pPr marL="0" indent="0" algn="ctr">
              <a:buNone/>
            </a:pPr>
            <a:r>
              <a:rPr lang="en-US" sz="900" b="0" dirty="0"/>
              <a:t>Bruxelles, 14 avril 2023</a:t>
            </a:r>
          </a:p>
        </p:txBody>
      </p:sp>
      <p:sp>
        <p:nvSpPr>
          <p:cNvPr id="6" name="Espace réservé du texte 4">
            <a:extLst>
              <a:ext uri="{FF2B5EF4-FFF2-40B4-BE49-F238E27FC236}">
                <a16:creationId xmlns:a16="http://schemas.microsoft.com/office/drawing/2014/main" id="{F590FA45-34D0-4C32-B2AD-1F3D680AECC2}"/>
              </a:ext>
            </a:extLst>
          </p:cNvPr>
          <p:cNvSpPr txBox="1">
            <a:spLocks/>
          </p:cNvSpPr>
          <p:nvPr/>
        </p:nvSpPr>
        <p:spPr>
          <a:xfrm>
            <a:off x="1360540" y="470041"/>
            <a:ext cx="6083090" cy="594420"/>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b="1" dirty="0">
                <a:solidFill>
                  <a:srgbClr val="002060"/>
                </a:solidFill>
                <a:latin typeface="Roboto" pitchFamily="2" charset="0"/>
                <a:ea typeface="Roboto" pitchFamily="2" charset="0"/>
              </a:rPr>
              <a:t>Le contexte</a:t>
            </a:r>
          </a:p>
        </p:txBody>
      </p:sp>
      <p:pic>
        <p:nvPicPr>
          <p:cNvPr id="8" name="Image 7">
            <a:extLst>
              <a:ext uri="{FF2B5EF4-FFF2-40B4-BE49-F238E27FC236}">
                <a16:creationId xmlns:a16="http://schemas.microsoft.com/office/drawing/2014/main" id="{82E0A05D-39E9-288B-5218-FA06F684F4DA}"/>
              </a:ext>
            </a:extLst>
          </p:cNvPr>
          <p:cNvPicPr>
            <a:picLocks noChangeAspect="1"/>
          </p:cNvPicPr>
          <p:nvPr/>
        </p:nvPicPr>
        <p:blipFill>
          <a:blip r:embed="rId3"/>
          <a:stretch>
            <a:fillRect/>
          </a:stretch>
        </p:blipFill>
        <p:spPr>
          <a:xfrm>
            <a:off x="1142789" y="3779834"/>
            <a:ext cx="7404926" cy="2022253"/>
          </a:xfrm>
          <a:prstGeom prst="rect">
            <a:avLst/>
          </a:prstGeom>
        </p:spPr>
      </p:pic>
      <p:pic>
        <p:nvPicPr>
          <p:cNvPr id="9" name="Picture 2">
            <a:extLst>
              <a:ext uri="{FF2B5EF4-FFF2-40B4-BE49-F238E27FC236}">
                <a16:creationId xmlns:a16="http://schemas.microsoft.com/office/drawing/2014/main" id="{5DCEBA65-C639-4CB9-09CF-D6EF336965D5}"/>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323887" y="228211"/>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84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72275" y="6356351"/>
            <a:ext cx="2057400" cy="365125"/>
          </a:xfrm>
        </p:spPr>
        <p:txBody>
          <a:bodyPr/>
          <a:lstStyle/>
          <a:p>
            <a:fld id="{599E0DCA-6F6D-44FB-987C-B0D97FDE4610}" type="slidenum">
              <a:rPr lang="fr-FR" smtClean="0"/>
              <a:pPr/>
              <a:t>14</a:t>
            </a:fld>
            <a:endParaRPr lang="fr-FR" dirty="0"/>
          </a:p>
        </p:txBody>
      </p:sp>
      <p:sp>
        <p:nvSpPr>
          <p:cNvPr id="2" name="Espace réservé du contenu 1"/>
          <p:cNvSpPr>
            <a:spLocks noGrp="1"/>
          </p:cNvSpPr>
          <p:nvPr>
            <p:ph idx="4294967295"/>
          </p:nvPr>
        </p:nvSpPr>
        <p:spPr>
          <a:xfrm>
            <a:off x="549373" y="1095364"/>
            <a:ext cx="8142514" cy="5287995"/>
          </a:xfrm>
          <a:prstGeom prst="rect">
            <a:avLst/>
          </a:prstGeom>
          <a:ln>
            <a:noFill/>
          </a:ln>
        </p:spPr>
        <p:txBody>
          <a:bodyPr>
            <a:noAutofit/>
          </a:bodyPr>
          <a:lstStyle/>
          <a:p>
            <a:pPr marL="0" lvl="1" indent="0" algn="just">
              <a:lnSpc>
                <a:spcPct val="100000"/>
              </a:lnSpc>
              <a:spcBef>
                <a:spcPts val="300"/>
              </a:spcBef>
              <a:spcAft>
                <a:spcPts val="300"/>
              </a:spcAft>
              <a:buNone/>
            </a:pPr>
            <a:r>
              <a:rPr lang="fr-FR" dirty="0">
                <a:effectLst/>
                <a:latin typeface="Roboto" pitchFamily="2" charset="0"/>
                <a:ea typeface="Roboto" pitchFamily="2" charset="0"/>
                <a:cs typeface="Times New Roman" panose="02020603050405020304" pitchFamily="18" charset="0"/>
              </a:rPr>
              <a:t>La </a:t>
            </a:r>
            <a:r>
              <a:rPr lang="fr-FR" b="1" dirty="0">
                <a:solidFill>
                  <a:schemeClr val="accent1">
                    <a:lumMod val="75000"/>
                  </a:schemeClr>
                </a:solidFill>
                <a:effectLst/>
                <a:latin typeface="Roboto" pitchFamily="2" charset="0"/>
                <a:ea typeface="Roboto" pitchFamily="2" charset="0"/>
                <a:cs typeface="Times New Roman" panose="02020603050405020304" pitchFamily="18" charset="0"/>
              </a:rPr>
              <a:t>Stratégie pour une mobilité durable et intelligente</a:t>
            </a:r>
            <a:r>
              <a:rPr lang="fr-FR" b="1" dirty="0">
                <a:effectLst/>
                <a:latin typeface="Roboto" pitchFamily="2" charset="0"/>
                <a:ea typeface="Roboto" pitchFamily="2" charset="0"/>
                <a:cs typeface="Times New Roman" panose="02020603050405020304" pitchFamily="18" charset="0"/>
              </a:rPr>
              <a:t> </a:t>
            </a:r>
            <a:r>
              <a:rPr lang="fr-FR" dirty="0">
                <a:effectLst/>
                <a:latin typeface="Roboto" pitchFamily="2" charset="0"/>
                <a:ea typeface="Roboto" pitchFamily="2" charset="0"/>
                <a:cs typeface="Times New Roman" panose="02020603050405020304" pitchFamily="18" charset="0"/>
              </a:rPr>
              <a:t>de la Commission du 9 décembre 2020 décline cet objectif selon deux horizons (2030 et 2050) :</a:t>
            </a:r>
          </a:p>
          <a:p>
            <a:pPr lvl="0" algn="just">
              <a:lnSpc>
                <a:spcPct val="100000"/>
              </a:lnSpc>
              <a:spcBef>
                <a:spcPts val="300"/>
              </a:spcBef>
              <a:spcAft>
                <a:spcPts val="300"/>
              </a:spcAft>
              <a:buFont typeface="Wingdings" panose="05000000000000000000" pitchFamily="2" charset="2"/>
              <a:buChar char="Ø"/>
            </a:pPr>
            <a:r>
              <a:rPr lang="fr-FR" sz="1800" b="1" dirty="0">
                <a:effectLst/>
                <a:latin typeface="Roboto" pitchFamily="2" charset="0"/>
                <a:ea typeface="Roboto" pitchFamily="2" charset="0"/>
                <a:cs typeface="Times New Roman" panose="02020603050405020304" pitchFamily="18" charset="0"/>
              </a:rPr>
              <a:t> </a:t>
            </a:r>
            <a:r>
              <a:rPr lang="fr-FR" sz="1800" b="1" dirty="0">
                <a:solidFill>
                  <a:schemeClr val="accent1">
                    <a:lumMod val="75000"/>
                  </a:schemeClr>
                </a:solidFill>
                <a:effectLst/>
                <a:latin typeface="Roboto" pitchFamily="2" charset="0"/>
                <a:ea typeface="Roboto" pitchFamily="2" charset="0"/>
                <a:cs typeface="Times New Roman" panose="02020603050405020304" pitchFamily="18" charset="0"/>
              </a:rPr>
              <a:t>À horizon 2030 :</a:t>
            </a:r>
          </a:p>
          <a:p>
            <a:pPr marL="533400" lvl="1" indent="-285750" algn="just">
              <a:lnSpc>
                <a:spcPct val="100000"/>
              </a:lnSpc>
              <a:spcBef>
                <a:spcPts val="300"/>
              </a:spcBef>
              <a:spcAft>
                <a:spcPts val="300"/>
              </a:spcAft>
            </a:pPr>
            <a:r>
              <a:rPr lang="fr-FR" dirty="0">
                <a:effectLst/>
                <a:latin typeface="Roboto" pitchFamily="2" charset="0"/>
                <a:ea typeface="Roboto" pitchFamily="2" charset="0"/>
                <a:cs typeface="Times New Roman" panose="02020603050405020304" pitchFamily="18" charset="0"/>
              </a:rPr>
              <a:t>Faire circuler </a:t>
            </a:r>
            <a:r>
              <a:rPr lang="fr-FR" b="1" dirty="0">
                <a:effectLst/>
                <a:latin typeface="Roboto" pitchFamily="2" charset="0"/>
                <a:ea typeface="Roboto" pitchFamily="2" charset="0"/>
                <a:cs typeface="Times New Roman" panose="02020603050405020304" pitchFamily="18" charset="0"/>
              </a:rPr>
              <a:t>au moins 30 millions de véhicules routiers à 0 émissions</a:t>
            </a:r>
          </a:p>
          <a:p>
            <a:pPr marL="533400" lvl="1" indent="-285750" algn="just">
              <a:lnSpc>
                <a:spcPct val="100000"/>
              </a:lnSpc>
              <a:spcBef>
                <a:spcPts val="300"/>
              </a:spcBef>
              <a:spcAft>
                <a:spcPts val="300"/>
              </a:spcAft>
            </a:pPr>
            <a:r>
              <a:rPr lang="fr-FR" b="1" dirty="0">
                <a:effectLst/>
                <a:latin typeface="Roboto" pitchFamily="2" charset="0"/>
                <a:ea typeface="Roboto" pitchFamily="2" charset="0"/>
                <a:cs typeface="Times New Roman" panose="02020603050405020304" pitchFamily="18" charset="0"/>
              </a:rPr>
              <a:t>Doubler le trafic ferroviaire à grande vitesse</a:t>
            </a:r>
          </a:p>
          <a:p>
            <a:pPr marL="533400" lvl="1" indent="-285750" algn="just">
              <a:lnSpc>
                <a:spcPct val="100000"/>
              </a:lnSpc>
              <a:spcBef>
                <a:spcPts val="300"/>
              </a:spcBef>
              <a:spcAft>
                <a:spcPts val="300"/>
              </a:spcAft>
            </a:pPr>
            <a:r>
              <a:rPr lang="fr-FR" dirty="0">
                <a:effectLst/>
                <a:latin typeface="Roboto" pitchFamily="2" charset="0"/>
                <a:ea typeface="Roboto" pitchFamily="2" charset="0"/>
                <a:cs typeface="Times New Roman" panose="02020603050405020304" pitchFamily="18" charset="0"/>
              </a:rPr>
              <a:t>Rendre </a:t>
            </a:r>
            <a:r>
              <a:rPr lang="fr-FR" b="1" dirty="0">
                <a:effectLst/>
                <a:latin typeface="Roboto" pitchFamily="2" charset="0"/>
                <a:ea typeface="Roboto" pitchFamily="2" charset="0"/>
                <a:cs typeface="Times New Roman" panose="02020603050405020304" pitchFamily="18" charset="0"/>
              </a:rPr>
              <a:t>neutre en carbone les transports collectifs de moins de 500 km</a:t>
            </a:r>
          </a:p>
          <a:p>
            <a:pPr lvl="0" algn="just">
              <a:lnSpc>
                <a:spcPct val="100000"/>
              </a:lnSpc>
              <a:spcBef>
                <a:spcPts val="300"/>
              </a:spcBef>
              <a:spcAft>
                <a:spcPts val="300"/>
              </a:spcAft>
              <a:buFont typeface="Wingdings" panose="05000000000000000000" pitchFamily="2" charset="2"/>
              <a:buChar char="Ø"/>
            </a:pPr>
            <a:r>
              <a:rPr lang="fr-FR" sz="1800" b="1" dirty="0">
                <a:effectLst/>
                <a:latin typeface="Roboto" pitchFamily="2" charset="0"/>
                <a:ea typeface="Roboto" pitchFamily="2" charset="0"/>
                <a:cs typeface="Times New Roman" panose="02020603050405020304" pitchFamily="18" charset="0"/>
              </a:rPr>
              <a:t> </a:t>
            </a:r>
            <a:r>
              <a:rPr lang="fr-FR" sz="1800" b="1" dirty="0">
                <a:solidFill>
                  <a:schemeClr val="accent1">
                    <a:lumMod val="75000"/>
                  </a:schemeClr>
                </a:solidFill>
                <a:effectLst/>
                <a:latin typeface="Roboto" pitchFamily="2" charset="0"/>
                <a:ea typeface="Roboto" pitchFamily="2" charset="0"/>
                <a:cs typeface="Times New Roman" panose="02020603050405020304" pitchFamily="18" charset="0"/>
              </a:rPr>
              <a:t>À horizon 2050 :</a:t>
            </a:r>
          </a:p>
          <a:p>
            <a:pPr marL="533400" lvl="1" indent="-285750" algn="just">
              <a:lnSpc>
                <a:spcPct val="100000"/>
              </a:lnSpc>
              <a:spcBef>
                <a:spcPts val="300"/>
              </a:spcBef>
              <a:spcAft>
                <a:spcPts val="300"/>
              </a:spcAft>
            </a:pPr>
            <a:r>
              <a:rPr lang="fr-FR" dirty="0">
                <a:effectLst/>
                <a:latin typeface="Roboto" pitchFamily="2" charset="0"/>
                <a:ea typeface="Roboto" pitchFamily="2" charset="0"/>
                <a:cs typeface="Times New Roman" panose="02020603050405020304" pitchFamily="18" charset="0"/>
              </a:rPr>
              <a:t>Permettre que la quasi-totalité </a:t>
            </a:r>
            <a:r>
              <a:rPr lang="fr-FR" b="1" dirty="0">
                <a:effectLst/>
                <a:latin typeface="Roboto" pitchFamily="2" charset="0"/>
                <a:ea typeface="Roboto" pitchFamily="2" charset="0"/>
                <a:cs typeface="Times New Roman" panose="02020603050405020304" pitchFamily="18" charset="0"/>
              </a:rPr>
              <a:t>des voitures, camionnettes, autobus et véhicules utilitaires lourds neufs </a:t>
            </a:r>
            <a:r>
              <a:rPr lang="fr-FR" dirty="0">
                <a:effectLst/>
                <a:latin typeface="Roboto" pitchFamily="2" charset="0"/>
                <a:ea typeface="Roboto" pitchFamily="2" charset="0"/>
                <a:cs typeface="Times New Roman" panose="02020603050405020304" pitchFamily="18" charset="0"/>
              </a:rPr>
              <a:t>soient à </a:t>
            </a:r>
            <a:r>
              <a:rPr lang="fr-FR" b="1" dirty="0">
                <a:effectLst/>
                <a:latin typeface="Roboto" pitchFamily="2" charset="0"/>
                <a:ea typeface="Roboto" pitchFamily="2" charset="0"/>
                <a:cs typeface="Times New Roman" panose="02020603050405020304" pitchFamily="18" charset="0"/>
              </a:rPr>
              <a:t>0 émission</a:t>
            </a:r>
          </a:p>
          <a:p>
            <a:pPr marL="533400" lvl="1" indent="-285750" algn="just">
              <a:lnSpc>
                <a:spcPct val="100000"/>
              </a:lnSpc>
              <a:spcBef>
                <a:spcPts val="300"/>
              </a:spcBef>
              <a:spcAft>
                <a:spcPts val="300"/>
              </a:spcAft>
            </a:pPr>
            <a:r>
              <a:rPr lang="fr-FR" b="1" dirty="0">
                <a:effectLst/>
                <a:latin typeface="Roboto" pitchFamily="2" charset="0"/>
                <a:ea typeface="Roboto" pitchFamily="2" charset="0"/>
                <a:cs typeface="Times New Roman" panose="02020603050405020304" pitchFamily="18" charset="0"/>
              </a:rPr>
              <a:t>Doubler le trafic ferroviaire de marchandises</a:t>
            </a:r>
          </a:p>
          <a:p>
            <a:pPr marL="533400" lvl="1" indent="-285750" algn="just">
              <a:lnSpc>
                <a:spcPct val="100000"/>
              </a:lnSpc>
              <a:spcBef>
                <a:spcPts val="300"/>
              </a:spcBef>
              <a:spcAft>
                <a:spcPts val="300"/>
              </a:spcAft>
            </a:pPr>
            <a:r>
              <a:rPr lang="fr-FR" b="1" dirty="0">
                <a:effectLst/>
                <a:latin typeface="Roboto" pitchFamily="2" charset="0"/>
                <a:ea typeface="Roboto" pitchFamily="2" charset="0"/>
                <a:cs typeface="Times New Roman" panose="02020603050405020304" pitchFamily="18" charset="0"/>
              </a:rPr>
              <a:t>Tripler le trafic ferroviaire à grande vitesse</a:t>
            </a:r>
          </a:p>
          <a:p>
            <a:pPr marL="533400" lvl="1" indent="-285750" algn="just">
              <a:lnSpc>
                <a:spcPct val="100000"/>
              </a:lnSpc>
              <a:spcBef>
                <a:spcPts val="300"/>
              </a:spcBef>
              <a:spcAft>
                <a:spcPts val="300"/>
              </a:spcAft>
            </a:pPr>
            <a:r>
              <a:rPr lang="fr-FR" dirty="0">
                <a:effectLst/>
                <a:latin typeface="Roboto" pitchFamily="2" charset="0"/>
                <a:ea typeface="Roboto" pitchFamily="2" charset="0"/>
                <a:cs typeface="Times New Roman" panose="02020603050405020304" pitchFamily="18" charset="0"/>
              </a:rPr>
              <a:t>Équiper le </a:t>
            </a:r>
            <a:r>
              <a:rPr lang="fr-FR" b="1" dirty="0">
                <a:effectLst/>
                <a:latin typeface="Roboto" pitchFamily="2" charset="0"/>
                <a:ea typeface="Roboto" pitchFamily="2" charset="0"/>
                <a:cs typeface="Times New Roman" panose="02020603050405020304" pitchFamily="18" charset="0"/>
              </a:rPr>
              <a:t>réseau transeuropéen de transport multimodal</a:t>
            </a:r>
            <a:r>
              <a:rPr lang="fr-FR" dirty="0">
                <a:effectLst/>
                <a:latin typeface="Roboto" pitchFamily="2" charset="0"/>
                <a:ea typeface="Roboto" pitchFamily="2" charset="0"/>
                <a:cs typeface="Times New Roman" panose="02020603050405020304" pitchFamily="18" charset="0"/>
              </a:rPr>
              <a:t> (RTE-T) pour des </a:t>
            </a:r>
            <a:r>
              <a:rPr lang="fr-FR" b="1" dirty="0">
                <a:effectLst/>
                <a:latin typeface="Roboto" pitchFamily="2" charset="0"/>
                <a:ea typeface="Roboto" pitchFamily="2" charset="0"/>
                <a:cs typeface="Times New Roman" panose="02020603050405020304" pitchFamily="18" charset="0"/>
              </a:rPr>
              <a:t>transports durables et intelligents</a:t>
            </a:r>
            <a:r>
              <a:rPr lang="fr-FR" dirty="0">
                <a:effectLst/>
                <a:latin typeface="Roboto" pitchFamily="2" charset="0"/>
                <a:ea typeface="Roboto" pitchFamily="2" charset="0"/>
                <a:cs typeface="Times New Roman" panose="02020603050405020304" pitchFamily="18" charset="0"/>
              </a:rPr>
              <a:t> avec connectivité à haut débit</a:t>
            </a:r>
          </a:p>
          <a:p>
            <a:pPr marL="0" lvl="1" indent="0" algn="just">
              <a:lnSpc>
                <a:spcPct val="100000"/>
              </a:lnSpc>
              <a:spcBef>
                <a:spcPts val="300"/>
              </a:spcBef>
              <a:spcAft>
                <a:spcPts val="300"/>
              </a:spcAft>
              <a:buNone/>
            </a:pPr>
            <a:r>
              <a:rPr lang="fr-FR" dirty="0">
                <a:effectLst/>
                <a:latin typeface="Roboto" pitchFamily="2" charset="0"/>
                <a:ea typeface="Roboto" pitchFamily="2" charset="0"/>
                <a:cs typeface="Times New Roman" panose="02020603050405020304" pitchFamily="18" charset="0"/>
              </a:rPr>
              <a:t>Le </a:t>
            </a:r>
            <a:r>
              <a:rPr lang="fr-FR" b="1" dirty="0">
                <a:solidFill>
                  <a:schemeClr val="accent1">
                    <a:lumMod val="75000"/>
                  </a:schemeClr>
                </a:solidFill>
                <a:effectLst/>
                <a:latin typeface="Roboto" pitchFamily="2" charset="0"/>
                <a:ea typeface="Roboto" pitchFamily="2" charset="0"/>
                <a:cs typeface="Times New Roman" panose="02020603050405020304" pitchFamily="18" charset="0"/>
              </a:rPr>
              <a:t>paquet « Fit for 55 » </a:t>
            </a:r>
            <a:r>
              <a:rPr lang="fr-FR" dirty="0">
                <a:effectLst/>
                <a:latin typeface="Roboto" pitchFamily="2" charset="0"/>
                <a:ea typeface="Roboto" pitchFamily="2" charset="0"/>
                <a:cs typeface="Times New Roman" panose="02020603050405020304" pitchFamily="18" charset="0"/>
              </a:rPr>
              <a:t>prévoit que toutes les voitures neuves immatriculées à partir de 2035 seront des véhicules à émissions nulles, ou le renforcement de l’usage de carburants d’aviation durables</a:t>
            </a:r>
          </a:p>
          <a:p>
            <a:pPr marL="342900" lvl="1" indent="0" algn="just">
              <a:lnSpc>
                <a:spcPct val="100000"/>
              </a:lnSpc>
              <a:spcBef>
                <a:spcPts val="0"/>
              </a:spcBef>
              <a:spcAft>
                <a:spcPts val="600"/>
              </a:spcAft>
              <a:buNone/>
            </a:pPr>
            <a:endParaRPr lang="fr-FR" dirty="0">
              <a:effectLst/>
              <a:latin typeface="Roboto" pitchFamily="2" charset="0"/>
              <a:ea typeface="Roboto" pitchFamily="2" charset="0"/>
              <a:cs typeface="Times New Roman" panose="02020603050405020304" pitchFamily="18" charset="0"/>
            </a:endParaRPr>
          </a:p>
          <a:p>
            <a:pPr marL="342900" lvl="1" indent="0" algn="just">
              <a:lnSpc>
                <a:spcPct val="100000"/>
              </a:lnSpc>
              <a:buNone/>
            </a:pPr>
            <a:endParaRPr lang="fr-FR" sz="1200" b="1" baseline="-25000" dirty="0">
              <a:latin typeface="Roboto" pitchFamily="2" charset="0"/>
              <a:ea typeface="Roboto" pitchFamily="2" charset="0"/>
            </a:endParaRPr>
          </a:p>
        </p:txBody>
      </p:sp>
      <p:sp>
        <p:nvSpPr>
          <p:cNvPr id="4" name="Espace réservé du pied de page 3">
            <a:extLst>
              <a:ext uri="{FF2B5EF4-FFF2-40B4-BE49-F238E27FC236}">
                <a16:creationId xmlns:a16="http://schemas.microsoft.com/office/drawing/2014/main" id="{305AF72E-48A6-45DE-8F02-63D2BD4F539A}"/>
              </a:ext>
            </a:extLst>
          </p:cNvPr>
          <p:cNvSpPr>
            <a:spLocks noGrp="1"/>
          </p:cNvSpPr>
          <p:nvPr>
            <p:ph type="ftr" sz="quarter" idx="11"/>
          </p:nvPr>
        </p:nvSpPr>
        <p:spPr/>
        <p:txBody>
          <a:bodyPr/>
          <a:lstStyle/>
          <a:p>
            <a:pPr marL="0" indent="0" algn="ctr">
              <a:buNone/>
            </a:pPr>
            <a:r>
              <a:rPr lang="en-US" sz="900" b="0" dirty="0"/>
              <a:t>Bruxelles, 14 avril 2023</a:t>
            </a:r>
          </a:p>
        </p:txBody>
      </p:sp>
      <p:sp>
        <p:nvSpPr>
          <p:cNvPr id="6" name="Espace réservé du texte 4">
            <a:extLst>
              <a:ext uri="{FF2B5EF4-FFF2-40B4-BE49-F238E27FC236}">
                <a16:creationId xmlns:a16="http://schemas.microsoft.com/office/drawing/2014/main" id="{F590FA45-34D0-4C32-B2AD-1F3D680AECC2}"/>
              </a:ext>
            </a:extLst>
          </p:cNvPr>
          <p:cNvSpPr txBox="1">
            <a:spLocks/>
          </p:cNvSpPr>
          <p:nvPr/>
        </p:nvSpPr>
        <p:spPr>
          <a:xfrm>
            <a:off x="1240797" y="314662"/>
            <a:ext cx="6083090" cy="594420"/>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b="1" dirty="0">
                <a:solidFill>
                  <a:srgbClr val="002060"/>
                </a:solidFill>
                <a:latin typeface="Roboto" pitchFamily="2" charset="0"/>
                <a:ea typeface="Roboto" pitchFamily="2" charset="0"/>
              </a:rPr>
              <a:t>Le contexte</a:t>
            </a:r>
          </a:p>
        </p:txBody>
      </p:sp>
      <p:pic>
        <p:nvPicPr>
          <p:cNvPr id="5" name="Picture 2">
            <a:extLst>
              <a:ext uri="{FF2B5EF4-FFF2-40B4-BE49-F238E27FC236}">
                <a16:creationId xmlns:a16="http://schemas.microsoft.com/office/drawing/2014/main" id="{B5A8F153-73E4-678E-2E48-F2D9FB74D71C}"/>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323887" y="228211"/>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22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72275" y="6356351"/>
            <a:ext cx="2057400" cy="365125"/>
          </a:xfrm>
        </p:spPr>
        <p:txBody>
          <a:bodyPr/>
          <a:lstStyle/>
          <a:p>
            <a:fld id="{599E0DCA-6F6D-44FB-987C-B0D97FDE4610}" type="slidenum">
              <a:rPr lang="fr-FR" smtClean="0"/>
              <a:pPr/>
              <a:t>15</a:t>
            </a:fld>
            <a:endParaRPr lang="fr-FR" dirty="0"/>
          </a:p>
        </p:txBody>
      </p:sp>
      <p:sp>
        <p:nvSpPr>
          <p:cNvPr id="2" name="Espace réservé du contenu 1"/>
          <p:cNvSpPr>
            <a:spLocks noGrp="1"/>
          </p:cNvSpPr>
          <p:nvPr>
            <p:ph idx="4294967295"/>
          </p:nvPr>
        </p:nvSpPr>
        <p:spPr>
          <a:xfrm>
            <a:off x="533400" y="1371600"/>
            <a:ext cx="8142514" cy="4984751"/>
          </a:xfrm>
          <a:prstGeom prst="rect">
            <a:avLst/>
          </a:prstGeom>
        </p:spPr>
        <p:txBody>
          <a:bodyPr>
            <a:normAutofit fontScale="92500"/>
          </a:bodyPr>
          <a:lstStyle/>
          <a:p>
            <a:pPr marL="342900" lvl="1" indent="0" algn="just">
              <a:lnSpc>
                <a:spcPct val="100000"/>
              </a:lnSpc>
              <a:buNone/>
            </a:pPr>
            <a:endParaRPr lang="fr-FR" sz="1200" b="1" baseline="-25000" dirty="0">
              <a:latin typeface="Roboto" pitchFamily="2" charset="0"/>
              <a:ea typeface="Roboto" pitchFamily="2" charset="0"/>
              <a:cs typeface="Times New Roman" panose="02020603050405020304" pitchFamily="18" charset="0"/>
            </a:endParaRPr>
          </a:p>
          <a:p>
            <a:pPr marL="0" indent="0" algn="just">
              <a:spcBef>
                <a:spcPts val="1200"/>
              </a:spcBef>
              <a:spcAft>
                <a:spcPts val="1200"/>
              </a:spcAft>
              <a:buNone/>
            </a:pPr>
            <a:r>
              <a:rPr lang="fr-FR" sz="1800" b="1" dirty="0">
                <a:effectLst/>
                <a:latin typeface="Roboto" pitchFamily="2" charset="0"/>
                <a:ea typeface="Franklin Gothic Book" panose="020B0503020102020204" pitchFamily="34" charset="0"/>
                <a:cs typeface="Times New Roman" panose="02020603050405020304" pitchFamily="18" charset="0"/>
              </a:rPr>
              <a:t>Au niveau national, la </a:t>
            </a:r>
            <a:r>
              <a:rPr lang="fr-FR" sz="1800" b="1" dirty="0">
                <a:solidFill>
                  <a:schemeClr val="accent1">
                    <a:lumMod val="75000"/>
                  </a:schemeClr>
                </a:solidFill>
                <a:effectLst/>
                <a:latin typeface="Roboto" pitchFamily="2" charset="0"/>
                <a:ea typeface="Franklin Gothic Book" panose="020B0503020102020204" pitchFamily="34" charset="0"/>
                <a:cs typeface="Times New Roman" panose="02020603050405020304" pitchFamily="18" charset="0"/>
              </a:rPr>
              <a:t>stratégie nationale bas carbone (SNBC) </a:t>
            </a:r>
            <a:r>
              <a:rPr lang="fr-FR" sz="1800" b="1" dirty="0">
                <a:effectLst/>
                <a:latin typeface="Roboto" pitchFamily="2" charset="0"/>
                <a:ea typeface="Franklin Gothic Book" panose="020B0503020102020204" pitchFamily="34" charset="0"/>
                <a:cs typeface="Times New Roman" panose="02020603050405020304" pitchFamily="18" charset="0"/>
              </a:rPr>
              <a:t>fixe au secteur des transports une ambition de neutralité carbone à horizon 2050</a:t>
            </a:r>
            <a:r>
              <a:rPr lang="fr-FR" sz="1800" dirty="0">
                <a:effectLst/>
                <a:latin typeface="Roboto" pitchFamily="2" charset="0"/>
                <a:ea typeface="Franklin Gothic Book" panose="020B0503020102020204" pitchFamily="34" charset="0"/>
                <a:cs typeface="Times New Roman" panose="02020603050405020304" pitchFamily="18" charset="0"/>
              </a:rPr>
              <a:t>, à l’exception du transport aérien domestique. Elle encourage notamment :</a:t>
            </a:r>
            <a:endParaRPr lang="fr-FR" sz="1800" dirty="0">
              <a:effectLst/>
              <a:latin typeface="Roboto Light" panose="02000000000000000000" pitchFamily="2" charset="0"/>
              <a:ea typeface="Franklin Gothic Book" panose="020B0503020102020204" pitchFamily="34" charset="0"/>
              <a:cs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fr-FR" sz="1800" dirty="0">
                <a:effectLst/>
                <a:latin typeface="Roboto" pitchFamily="2" charset="0"/>
                <a:ea typeface="Franklin Gothic Book" panose="020B0503020102020204" pitchFamily="34" charset="0"/>
                <a:cs typeface="Times New Roman" panose="02020603050405020304" pitchFamily="18" charset="0"/>
              </a:rPr>
              <a:t>La </a:t>
            </a:r>
            <a:r>
              <a:rPr lang="fr-FR" sz="1800" b="1" dirty="0">
                <a:effectLst/>
                <a:latin typeface="Roboto" pitchFamily="2" charset="0"/>
                <a:ea typeface="Franklin Gothic Book" panose="020B0503020102020204" pitchFamily="34" charset="0"/>
                <a:cs typeface="Times New Roman" panose="02020603050405020304" pitchFamily="18" charset="0"/>
              </a:rPr>
              <a:t>performance énergétique des véhicules et du transport aérien</a:t>
            </a:r>
            <a:r>
              <a:rPr lang="fr-FR" sz="1800" dirty="0">
                <a:effectLst/>
                <a:latin typeface="Roboto" pitchFamily="2" charset="0"/>
                <a:ea typeface="Franklin Gothic Book" panose="020B0503020102020204" pitchFamily="34" charset="0"/>
                <a:cs typeface="Times New Roman" panose="02020603050405020304" pitchFamily="18" charset="0"/>
              </a:rPr>
              <a:t> ;</a:t>
            </a:r>
            <a:endParaRPr lang="fr-FR" sz="1800" dirty="0">
              <a:effectLst/>
              <a:latin typeface="Roboto Light" panose="02000000000000000000" pitchFamily="2" charset="0"/>
              <a:ea typeface="Franklin Gothic Book" panose="020B0503020102020204" pitchFamily="34" charset="0"/>
              <a:cs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fr-FR" sz="1800" dirty="0">
                <a:effectLst/>
                <a:latin typeface="Roboto" pitchFamily="2" charset="0"/>
                <a:ea typeface="Franklin Gothic Book" panose="020B0503020102020204" pitchFamily="34" charset="0"/>
                <a:cs typeface="Times New Roman" panose="02020603050405020304" pitchFamily="18" charset="0"/>
              </a:rPr>
              <a:t>La </a:t>
            </a:r>
            <a:r>
              <a:rPr lang="fr-FR" sz="1800" b="1" dirty="0">
                <a:effectLst/>
                <a:latin typeface="Roboto" pitchFamily="2" charset="0"/>
                <a:ea typeface="Franklin Gothic Book" panose="020B0503020102020204" pitchFamily="34" charset="0"/>
                <a:cs typeface="Times New Roman" panose="02020603050405020304" pitchFamily="18" charset="0"/>
              </a:rPr>
              <a:t>décarbonation de l’énergie consommée par les véhicules</a:t>
            </a:r>
            <a:r>
              <a:rPr lang="fr-FR" sz="1800" dirty="0">
                <a:effectLst/>
                <a:latin typeface="Roboto" pitchFamily="2" charset="0"/>
                <a:ea typeface="Franklin Gothic Book" panose="020B0503020102020204" pitchFamily="34" charset="0"/>
                <a:cs typeface="Times New Roman" panose="02020603050405020304" pitchFamily="18" charset="0"/>
              </a:rPr>
              <a:t> (développement des voitures électriques, substitution des carburants fossiles par des biocarburants, adaptation des infrastructures (bornes de recharge, etc.) ;</a:t>
            </a:r>
            <a:endParaRPr lang="fr-FR" sz="1800" dirty="0">
              <a:effectLst/>
              <a:latin typeface="Roboto Light" panose="02000000000000000000" pitchFamily="2" charset="0"/>
              <a:ea typeface="Franklin Gothic Book" panose="020B0503020102020204" pitchFamily="34" charset="0"/>
              <a:cs typeface="Times New Roman" panose="02020603050405020304" pitchFamily="18" charset="0"/>
            </a:endParaRPr>
          </a:p>
          <a:p>
            <a:pPr marL="342900" lvl="0" indent="-342900" algn="just">
              <a:spcBef>
                <a:spcPts val="1200"/>
              </a:spcBef>
              <a:spcAft>
                <a:spcPts val="1200"/>
              </a:spcAft>
              <a:buFont typeface="Symbol" panose="05050102010706020507" pitchFamily="18" charset="2"/>
              <a:buChar char=""/>
            </a:pPr>
            <a:r>
              <a:rPr lang="fr-FR" sz="1800" dirty="0">
                <a:effectLst/>
                <a:latin typeface="Roboto" pitchFamily="2" charset="0"/>
                <a:ea typeface="Franklin Gothic Book" panose="020B0503020102020204" pitchFamily="34" charset="0"/>
                <a:cs typeface="Times New Roman" panose="02020603050405020304" pitchFamily="18" charset="0"/>
              </a:rPr>
              <a:t>Un </a:t>
            </a:r>
            <a:r>
              <a:rPr lang="fr-FR" sz="1800" b="1" dirty="0">
                <a:effectLst/>
                <a:latin typeface="Roboto" pitchFamily="2" charset="0"/>
                <a:ea typeface="Franklin Gothic Book" panose="020B0503020102020204" pitchFamily="34" charset="0"/>
                <a:cs typeface="Times New Roman" panose="02020603050405020304" pitchFamily="18" charset="0"/>
              </a:rPr>
              <a:t>report modal</a:t>
            </a:r>
            <a:r>
              <a:rPr lang="fr-FR" sz="1800" dirty="0">
                <a:effectLst/>
                <a:latin typeface="Roboto" pitchFamily="2" charset="0"/>
                <a:ea typeface="Franklin Gothic Book" panose="020B0503020102020204" pitchFamily="34" charset="0"/>
                <a:cs typeface="Times New Roman" panose="02020603050405020304" pitchFamily="18" charset="0"/>
              </a:rPr>
              <a:t> vers les modes de transport les plus économes en énergie et les moins émetteurs, comme le train ou les transports en commun, ainsi que le soutien aux modes « actifs », comme le vélo (avec un objectif de 12 % de part modale en déplacements courte distance en 2030, et 15 % en 2050).</a:t>
            </a:r>
          </a:p>
          <a:p>
            <a:pPr marL="0" lvl="0" indent="0" algn="just">
              <a:spcBef>
                <a:spcPts val="1200"/>
              </a:spcBef>
              <a:spcAft>
                <a:spcPts val="1200"/>
              </a:spcAft>
              <a:buNone/>
            </a:pPr>
            <a:r>
              <a:rPr lang="fr-FR" sz="1800" b="1" dirty="0">
                <a:effectLst/>
                <a:latin typeface="Roboto" pitchFamily="2" charset="0"/>
                <a:ea typeface="Franklin Gothic Book" panose="020B0503020102020204" pitchFamily="34" charset="0"/>
                <a:cs typeface="Times New Roman" panose="02020603050405020304" pitchFamily="18" charset="0"/>
              </a:rPr>
              <a:t>À cet objectif national d’atténuation du changement climatique, s’ajoutent des </a:t>
            </a:r>
            <a:r>
              <a:rPr lang="fr-FR" sz="1800" b="1" dirty="0">
                <a:solidFill>
                  <a:schemeClr val="accent1">
                    <a:lumMod val="75000"/>
                  </a:schemeClr>
                </a:solidFill>
                <a:effectLst/>
                <a:latin typeface="Roboto" pitchFamily="2" charset="0"/>
                <a:ea typeface="Franklin Gothic Book" panose="020B0503020102020204" pitchFamily="34" charset="0"/>
                <a:cs typeface="Times New Roman" panose="02020603050405020304" pitchFamily="18" charset="0"/>
              </a:rPr>
              <a:t>objectifs d’adaptation au changement climatique</a:t>
            </a:r>
            <a:endParaRPr lang="fr-FR" sz="1800" dirty="0">
              <a:effectLst/>
              <a:latin typeface="Roboto Light" panose="02000000000000000000" pitchFamily="2" charset="0"/>
              <a:ea typeface="Franklin Gothic Book" panose="020B0503020102020204" pitchFamily="34" charset="0"/>
              <a:cs typeface="Times New Roman" panose="02020603050405020304" pitchFamily="18" charset="0"/>
            </a:endParaRPr>
          </a:p>
          <a:p>
            <a:pPr marL="342900" lvl="1" indent="0" algn="just">
              <a:lnSpc>
                <a:spcPct val="100000"/>
              </a:lnSpc>
              <a:spcBef>
                <a:spcPts val="0"/>
              </a:spcBef>
              <a:spcAft>
                <a:spcPts val="600"/>
              </a:spcAft>
              <a:buNone/>
            </a:pPr>
            <a:endParaRPr lang="fr-FR" dirty="0">
              <a:effectLst/>
              <a:latin typeface="Roboto" pitchFamily="2" charset="0"/>
              <a:ea typeface="Roboto" pitchFamily="2" charset="0"/>
              <a:cs typeface="Times New Roman" panose="02020603050405020304" pitchFamily="18" charset="0"/>
            </a:endParaRPr>
          </a:p>
          <a:p>
            <a:pPr marL="342900" lvl="1" indent="0" algn="just">
              <a:lnSpc>
                <a:spcPct val="100000"/>
              </a:lnSpc>
              <a:buNone/>
            </a:pPr>
            <a:endParaRPr lang="fr-FR" sz="1200" b="1" baseline="-25000" dirty="0">
              <a:latin typeface="Roboto" pitchFamily="2" charset="0"/>
              <a:ea typeface="Roboto" pitchFamily="2" charset="0"/>
            </a:endParaRPr>
          </a:p>
        </p:txBody>
      </p:sp>
      <p:sp>
        <p:nvSpPr>
          <p:cNvPr id="4" name="Espace réservé du pied de page 3">
            <a:extLst>
              <a:ext uri="{FF2B5EF4-FFF2-40B4-BE49-F238E27FC236}">
                <a16:creationId xmlns:a16="http://schemas.microsoft.com/office/drawing/2014/main" id="{305AF72E-48A6-45DE-8F02-63D2BD4F539A}"/>
              </a:ext>
            </a:extLst>
          </p:cNvPr>
          <p:cNvSpPr>
            <a:spLocks noGrp="1"/>
          </p:cNvSpPr>
          <p:nvPr>
            <p:ph type="ftr" sz="quarter" idx="11"/>
          </p:nvPr>
        </p:nvSpPr>
        <p:spPr/>
        <p:txBody>
          <a:bodyPr/>
          <a:lstStyle/>
          <a:p>
            <a:pPr marL="0" indent="0" algn="ctr">
              <a:buNone/>
            </a:pPr>
            <a:r>
              <a:rPr lang="en-US" sz="900" b="0" dirty="0"/>
              <a:t>Bruxelles, 14 avril 2023</a:t>
            </a:r>
          </a:p>
        </p:txBody>
      </p:sp>
      <p:sp>
        <p:nvSpPr>
          <p:cNvPr id="6" name="Espace réservé du texte 4">
            <a:extLst>
              <a:ext uri="{FF2B5EF4-FFF2-40B4-BE49-F238E27FC236}">
                <a16:creationId xmlns:a16="http://schemas.microsoft.com/office/drawing/2014/main" id="{F590FA45-34D0-4C32-B2AD-1F3D680AECC2}"/>
              </a:ext>
            </a:extLst>
          </p:cNvPr>
          <p:cNvSpPr txBox="1">
            <a:spLocks/>
          </p:cNvSpPr>
          <p:nvPr/>
        </p:nvSpPr>
        <p:spPr>
          <a:xfrm>
            <a:off x="1530455" y="709265"/>
            <a:ext cx="6083090" cy="594420"/>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b="1" dirty="0">
                <a:solidFill>
                  <a:srgbClr val="002060"/>
                </a:solidFill>
                <a:latin typeface="Roboto" pitchFamily="2" charset="0"/>
                <a:ea typeface="Roboto" pitchFamily="2" charset="0"/>
              </a:rPr>
              <a:t>Le contexte</a:t>
            </a:r>
          </a:p>
        </p:txBody>
      </p:sp>
      <p:pic>
        <p:nvPicPr>
          <p:cNvPr id="5" name="Picture 2">
            <a:extLst>
              <a:ext uri="{FF2B5EF4-FFF2-40B4-BE49-F238E27FC236}">
                <a16:creationId xmlns:a16="http://schemas.microsoft.com/office/drawing/2014/main" id="{2CCD2856-7064-1B0E-D22F-1C58B7AA0122}"/>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323887" y="228211"/>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75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05600" y="6356351"/>
            <a:ext cx="2171700" cy="365125"/>
          </a:xfrm>
        </p:spPr>
        <p:txBody>
          <a:bodyPr/>
          <a:lstStyle/>
          <a:p>
            <a:fld id="{599E0DCA-6F6D-44FB-987C-B0D97FDE4610}" type="slidenum">
              <a:rPr lang="fr-FR" smtClean="0"/>
              <a:pPr/>
              <a:t>16</a:t>
            </a:fld>
            <a:endParaRPr lang="fr-FR" dirty="0"/>
          </a:p>
        </p:txBody>
      </p:sp>
      <p:sp>
        <p:nvSpPr>
          <p:cNvPr id="2" name="Espace réservé du contenu 1"/>
          <p:cNvSpPr>
            <a:spLocks noGrp="1"/>
          </p:cNvSpPr>
          <p:nvPr>
            <p:ph idx="4294967295"/>
          </p:nvPr>
        </p:nvSpPr>
        <p:spPr>
          <a:xfrm>
            <a:off x="1439652" y="2240868"/>
            <a:ext cx="6172200" cy="3510390"/>
          </a:xfrm>
          <a:prstGeom prst="rect">
            <a:avLst/>
          </a:prstGeom>
        </p:spPr>
        <p:txBody>
          <a:bodyPr>
            <a:normAutofit/>
          </a:bodyPr>
          <a:lstStyle/>
          <a:p>
            <a:pPr algn="just">
              <a:buFont typeface="Symbol" panose="05050102010706020507" pitchFamily="18" charset="2"/>
              <a:buChar char=""/>
            </a:pPr>
            <a:endParaRPr lang="fr-FR" sz="1500" dirty="0"/>
          </a:p>
          <a:p>
            <a:pPr algn="just"/>
            <a:endParaRPr lang="fr-FR" sz="1500" b="1" dirty="0">
              <a:solidFill>
                <a:srgbClr val="038AA5"/>
              </a:solidFill>
            </a:endParaRPr>
          </a:p>
          <a:p>
            <a:endParaRPr lang="fr-FR" dirty="0"/>
          </a:p>
        </p:txBody>
      </p:sp>
      <p:sp>
        <p:nvSpPr>
          <p:cNvPr id="4" name="Rectangle 3">
            <a:extLst>
              <a:ext uri="{FF2B5EF4-FFF2-40B4-BE49-F238E27FC236}">
                <a16:creationId xmlns:a16="http://schemas.microsoft.com/office/drawing/2014/main" id="{28B2961A-EB0C-46C7-B37B-61012C636224}"/>
              </a:ext>
            </a:extLst>
          </p:cNvPr>
          <p:cNvSpPr/>
          <p:nvPr/>
        </p:nvSpPr>
        <p:spPr>
          <a:xfrm>
            <a:off x="952108" y="1839421"/>
            <a:ext cx="7372356" cy="338554"/>
          </a:xfrm>
          <a:prstGeom prst="rect">
            <a:avLst/>
          </a:prstGeom>
        </p:spPr>
        <p:txBody>
          <a:bodyPr wrap="square">
            <a:spAutoFit/>
          </a:bodyPr>
          <a:lstStyle/>
          <a:p>
            <a:pPr algn="just">
              <a:spcBef>
                <a:spcPct val="20000"/>
              </a:spcBef>
            </a:pPr>
            <a:endParaRPr lang="fr-FR" sz="1600" dirty="0">
              <a:latin typeface="Roboto" pitchFamily="2" charset="0"/>
              <a:ea typeface="Roboto" pitchFamily="2" charset="0"/>
            </a:endParaRPr>
          </a:p>
        </p:txBody>
      </p:sp>
      <p:sp>
        <p:nvSpPr>
          <p:cNvPr id="13" name="Espace réservé du contenu 1">
            <a:extLst>
              <a:ext uri="{FF2B5EF4-FFF2-40B4-BE49-F238E27FC236}">
                <a16:creationId xmlns:a16="http://schemas.microsoft.com/office/drawing/2014/main" id="{C950CEA9-D52A-4DB3-8C8C-942D697A6D1B}"/>
              </a:ext>
            </a:extLst>
          </p:cNvPr>
          <p:cNvSpPr txBox="1">
            <a:spLocks/>
          </p:cNvSpPr>
          <p:nvPr/>
        </p:nvSpPr>
        <p:spPr>
          <a:xfrm>
            <a:off x="1279421" y="1569391"/>
            <a:ext cx="6307454" cy="540060"/>
          </a:xfrm>
          <a:prstGeom prst="rect">
            <a:avLst/>
          </a:prstGeom>
        </p:spPr>
        <p:txBody>
          <a:bodyPr vert="horz" lIns="68580" tIns="34290" rIns="68580" bIns="3429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endParaRPr lang="fr-FR" sz="1500" dirty="0"/>
          </a:p>
          <a:p>
            <a:pPr algn="just"/>
            <a:endParaRPr lang="fr-FR" sz="1500" b="1" dirty="0">
              <a:solidFill>
                <a:srgbClr val="038AA5"/>
              </a:solidFill>
            </a:endParaRPr>
          </a:p>
          <a:p>
            <a:endParaRPr lang="fr-FR" sz="1800" dirty="0"/>
          </a:p>
        </p:txBody>
      </p:sp>
      <p:sp>
        <p:nvSpPr>
          <p:cNvPr id="9" name="Espace réservé du texte 4">
            <a:extLst>
              <a:ext uri="{FF2B5EF4-FFF2-40B4-BE49-F238E27FC236}">
                <a16:creationId xmlns:a16="http://schemas.microsoft.com/office/drawing/2014/main" id="{60B19CFD-3719-457F-B6C0-A9C1DF33CC98}"/>
              </a:ext>
            </a:extLst>
          </p:cNvPr>
          <p:cNvSpPr txBox="1">
            <a:spLocks/>
          </p:cNvSpPr>
          <p:nvPr/>
        </p:nvSpPr>
        <p:spPr>
          <a:xfrm>
            <a:off x="1279421" y="690484"/>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endParaRPr lang="fr-FR" sz="2100" b="1" dirty="0">
              <a:solidFill>
                <a:schemeClr val="tx2">
                  <a:lumMod val="75000"/>
                  <a:lumOff val="25000"/>
                </a:schemeClr>
              </a:solidFill>
            </a:endParaRPr>
          </a:p>
        </p:txBody>
      </p:sp>
      <p:sp>
        <p:nvSpPr>
          <p:cNvPr id="11" name="Espace réservé du pied de page 3">
            <a:extLst>
              <a:ext uri="{FF2B5EF4-FFF2-40B4-BE49-F238E27FC236}">
                <a16:creationId xmlns:a16="http://schemas.microsoft.com/office/drawing/2014/main" id="{60EDA741-66E6-48A2-B3E3-C4A27CE13E16}"/>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
        <p:nvSpPr>
          <p:cNvPr id="5" name="Espace réservé du texte 4">
            <a:extLst>
              <a:ext uri="{FF2B5EF4-FFF2-40B4-BE49-F238E27FC236}">
                <a16:creationId xmlns:a16="http://schemas.microsoft.com/office/drawing/2014/main" id="{548521DF-E126-6E90-A785-566FD44F0600}"/>
              </a:ext>
            </a:extLst>
          </p:cNvPr>
          <p:cNvSpPr txBox="1">
            <a:spLocks/>
          </p:cNvSpPr>
          <p:nvPr/>
        </p:nvSpPr>
        <p:spPr>
          <a:xfrm>
            <a:off x="1066800" y="661755"/>
            <a:ext cx="7043057" cy="849405"/>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400" b="1" dirty="0">
                <a:solidFill>
                  <a:srgbClr val="002060"/>
                </a:solidFill>
                <a:latin typeface="Roboto" pitchFamily="2" charset="0"/>
                <a:ea typeface="Roboto" pitchFamily="2" charset="0"/>
              </a:rPr>
              <a:t>Le rôle du régulateur dans la décarbonation des transports</a:t>
            </a:r>
          </a:p>
        </p:txBody>
      </p:sp>
      <p:sp>
        <p:nvSpPr>
          <p:cNvPr id="7" name="ZoneTexte 6">
            <a:extLst>
              <a:ext uri="{FF2B5EF4-FFF2-40B4-BE49-F238E27FC236}">
                <a16:creationId xmlns:a16="http://schemas.microsoft.com/office/drawing/2014/main" id="{761248C2-025D-3B2D-1F4A-1BB0C02E7BA8}"/>
              </a:ext>
            </a:extLst>
          </p:cNvPr>
          <p:cNvSpPr txBox="1"/>
          <p:nvPr/>
        </p:nvSpPr>
        <p:spPr>
          <a:xfrm>
            <a:off x="1066801" y="1757899"/>
            <a:ext cx="7125092" cy="4240130"/>
          </a:xfrm>
          <a:prstGeom prst="rect">
            <a:avLst/>
          </a:prstGeom>
          <a:noFill/>
        </p:spPr>
        <p:txBody>
          <a:bodyPr wrap="square">
            <a:noAutofit/>
          </a:bodyPr>
          <a:lstStyle/>
          <a:p>
            <a:pPr marL="0" indent="0" algn="just">
              <a:spcBef>
                <a:spcPts val="600"/>
              </a:spcBef>
              <a:spcAft>
                <a:spcPts val="600"/>
              </a:spcAft>
              <a:buNone/>
            </a:pPr>
            <a:r>
              <a:rPr lang="fr-FR" dirty="0">
                <a:effectLst/>
                <a:latin typeface="Roboto" pitchFamily="2" charset="0"/>
                <a:ea typeface="Roboto" pitchFamily="2" charset="0"/>
                <a:cs typeface="Times New Roman" panose="02020603050405020304" pitchFamily="18" charset="0"/>
              </a:rPr>
              <a:t>Dans ce contexte, la </a:t>
            </a:r>
            <a:r>
              <a:rPr lang="fr-FR" b="1" dirty="0">
                <a:effectLst/>
                <a:latin typeface="Roboto" pitchFamily="2" charset="0"/>
                <a:ea typeface="Roboto" pitchFamily="2" charset="0"/>
                <a:cs typeface="Times New Roman" panose="02020603050405020304" pitchFamily="18" charset="0"/>
              </a:rPr>
              <a:t>première priorité opérationnelle de l’ART </a:t>
            </a:r>
            <a:r>
              <a:rPr lang="fr-FR" dirty="0">
                <a:effectLst/>
                <a:latin typeface="Roboto" pitchFamily="2" charset="0"/>
                <a:ea typeface="Roboto" pitchFamily="2" charset="0"/>
                <a:cs typeface="Times New Roman" panose="02020603050405020304" pitchFamily="18" charset="0"/>
              </a:rPr>
              <a:t>pourrait consister à </a:t>
            </a:r>
            <a:r>
              <a:rPr lang="fr-FR" b="1" dirty="0">
                <a:effectLst/>
                <a:latin typeface="Roboto" pitchFamily="2" charset="0"/>
                <a:ea typeface="Roboto" pitchFamily="2" charset="0"/>
                <a:cs typeface="Times New Roman" panose="02020603050405020304" pitchFamily="18" charset="0"/>
              </a:rPr>
              <a:t>contribuer</a:t>
            </a:r>
            <a:r>
              <a:rPr lang="fr-FR" b="1" dirty="0">
                <a:latin typeface="Roboto" pitchFamily="2" charset="0"/>
                <a:ea typeface="Roboto" pitchFamily="2" charset="0"/>
                <a:cs typeface="Times New Roman" panose="02020603050405020304" pitchFamily="18" charset="0"/>
              </a:rPr>
              <a:t> </a:t>
            </a:r>
            <a:r>
              <a:rPr lang="fr-FR" b="1" dirty="0">
                <a:effectLst/>
                <a:latin typeface="Roboto" pitchFamily="2" charset="0"/>
                <a:ea typeface="Roboto" pitchFamily="2" charset="0"/>
                <a:cs typeface="Times New Roman" panose="02020603050405020304" pitchFamily="18" charset="0"/>
              </a:rPr>
              <a:t>à l’atteinte des objectifs environnementaux nationaux</a:t>
            </a:r>
          </a:p>
          <a:p>
            <a:pPr marL="0" indent="0" algn="just">
              <a:spcBef>
                <a:spcPts val="600"/>
              </a:spcBef>
              <a:spcAft>
                <a:spcPts val="600"/>
              </a:spcAft>
              <a:buNone/>
            </a:pPr>
            <a:r>
              <a:rPr lang="fr-FR" b="1" dirty="0">
                <a:latin typeface="Roboto" pitchFamily="2" charset="0"/>
                <a:ea typeface="Roboto" pitchFamily="2" charset="0"/>
                <a:cs typeface="Times New Roman" panose="02020603050405020304" pitchFamily="18" charset="0"/>
              </a:rPr>
              <a:t>Cela peut </a:t>
            </a:r>
            <a:r>
              <a:rPr lang="fr-FR" dirty="0">
                <a:effectLst/>
                <a:latin typeface="Roboto" pitchFamily="2" charset="0"/>
                <a:ea typeface="Roboto" pitchFamily="2" charset="0"/>
                <a:cs typeface="Times New Roman" panose="02020603050405020304" pitchFamily="18" charset="0"/>
              </a:rPr>
              <a:t>passer par </a:t>
            </a:r>
            <a:r>
              <a:rPr lang="fr-FR" b="1" dirty="0">
                <a:effectLst/>
                <a:latin typeface="Roboto" pitchFamily="2" charset="0"/>
                <a:ea typeface="Roboto" pitchFamily="2" charset="0"/>
                <a:cs typeface="Times New Roman" panose="02020603050405020304" pitchFamily="18" charset="0"/>
              </a:rPr>
              <a:t>trois axes </a:t>
            </a:r>
            <a:r>
              <a:rPr lang="fr-FR" dirty="0">
                <a:effectLst/>
                <a:latin typeface="Roboto" pitchFamily="2" charset="0"/>
                <a:ea typeface="Roboto" pitchFamily="2" charset="0"/>
                <a:cs typeface="Times New Roman" panose="02020603050405020304" pitchFamily="18" charset="0"/>
              </a:rPr>
              <a:t>:</a:t>
            </a:r>
          </a:p>
          <a:p>
            <a:pPr marL="342900" lvl="0" indent="-342900" algn="just">
              <a:spcBef>
                <a:spcPts val="600"/>
              </a:spcBef>
              <a:spcAft>
                <a:spcPts val="600"/>
              </a:spcAft>
              <a:buFont typeface="Arial" panose="020B0604020202020204" pitchFamily="34" charset="0"/>
              <a:buChar char="•"/>
            </a:pPr>
            <a:r>
              <a:rPr lang="fr-FR" dirty="0">
                <a:effectLst/>
                <a:latin typeface="Roboto" pitchFamily="2" charset="0"/>
                <a:ea typeface="Roboto" pitchFamily="2" charset="0"/>
                <a:cs typeface="Times New Roman" panose="02020603050405020304" pitchFamily="18" charset="0"/>
              </a:rPr>
              <a:t>Le </a:t>
            </a:r>
            <a:r>
              <a:rPr lang="fr-FR" b="1" dirty="0">
                <a:effectLst/>
                <a:latin typeface="Roboto" pitchFamily="2" charset="0"/>
                <a:ea typeface="Roboto" pitchFamily="2" charset="0"/>
                <a:cs typeface="Times New Roman" panose="02020603050405020304" pitchFamily="18" charset="0"/>
              </a:rPr>
              <a:t>développement des modes les moins émetteurs de CO</a:t>
            </a:r>
            <a:r>
              <a:rPr lang="fr-FR" b="1" baseline="-25000" dirty="0">
                <a:effectLst/>
                <a:latin typeface="Roboto" pitchFamily="2" charset="0"/>
                <a:ea typeface="Roboto" pitchFamily="2" charset="0"/>
                <a:cs typeface="Times New Roman" panose="02020603050405020304" pitchFamily="18" charset="0"/>
              </a:rPr>
              <a:t>2</a:t>
            </a:r>
            <a:endParaRPr lang="fr-FR" b="1" dirty="0">
              <a:effectLst/>
              <a:latin typeface="Roboto" pitchFamily="2" charset="0"/>
              <a:ea typeface="Roboto" pitchFamily="2" charset="0"/>
              <a:cs typeface="Times New Roman" panose="02020603050405020304" pitchFamily="18" charset="0"/>
            </a:endParaRPr>
          </a:p>
          <a:p>
            <a:pPr marL="342900" lvl="0" indent="-342900" algn="just">
              <a:spcBef>
                <a:spcPts val="600"/>
              </a:spcBef>
              <a:spcAft>
                <a:spcPts val="600"/>
              </a:spcAft>
              <a:buFont typeface="Arial" panose="020B0604020202020204" pitchFamily="34" charset="0"/>
              <a:buChar char="•"/>
            </a:pPr>
            <a:r>
              <a:rPr lang="fr-FR" dirty="0">
                <a:effectLst/>
                <a:latin typeface="Roboto" pitchFamily="2" charset="0"/>
                <a:ea typeface="Roboto" pitchFamily="2" charset="0"/>
                <a:cs typeface="Times New Roman" panose="02020603050405020304" pitchFamily="18" charset="0"/>
              </a:rPr>
              <a:t>Le développement de </a:t>
            </a:r>
            <a:r>
              <a:rPr lang="fr-FR" b="1" dirty="0">
                <a:effectLst/>
                <a:latin typeface="Roboto" pitchFamily="2" charset="0"/>
                <a:ea typeface="Roboto" pitchFamily="2" charset="0"/>
                <a:cs typeface="Times New Roman" panose="02020603050405020304" pitchFamily="18" charset="0"/>
              </a:rPr>
              <a:t>l’intermodalité</a:t>
            </a:r>
          </a:p>
          <a:p>
            <a:pPr marL="342900" lvl="0" indent="-342900" algn="just">
              <a:spcBef>
                <a:spcPts val="600"/>
              </a:spcBef>
              <a:spcAft>
                <a:spcPts val="600"/>
              </a:spcAft>
              <a:buFont typeface="Arial" panose="020B0604020202020204" pitchFamily="34" charset="0"/>
              <a:buChar char="•"/>
            </a:pPr>
            <a:r>
              <a:rPr lang="fr-FR" dirty="0">
                <a:effectLst/>
                <a:latin typeface="Roboto" pitchFamily="2" charset="0"/>
                <a:ea typeface="Roboto" pitchFamily="2" charset="0"/>
                <a:cs typeface="Times New Roman" panose="02020603050405020304" pitchFamily="18" charset="0"/>
              </a:rPr>
              <a:t>L’adaptation des infrastructures à </a:t>
            </a:r>
            <a:r>
              <a:rPr lang="fr-FR" b="1" dirty="0">
                <a:effectLst/>
                <a:latin typeface="Roboto" pitchFamily="2" charset="0"/>
                <a:ea typeface="Roboto" pitchFamily="2" charset="0"/>
                <a:cs typeface="Times New Roman" panose="02020603050405020304" pitchFamily="18" charset="0"/>
              </a:rPr>
              <a:t>coût maîtrisé</a:t>
            </a:r>
          </a:p>
          <a:p>
            <a:pPr algn="just">
              <a:spcBef>
                <a:spcPts val="600"/>
              </a:spcBef>
              <a:spcAft>
                <a:spcPts val="600"/>
              </a:spcAft>
            </a:pPr>
            <a:r>
              <a:rPr lang="fr-FR" dirty="0">
                <a:latin typeface="Roboto" pitchFamily="2" charset="0"/>
                <a:ea typeface="Roboto" pitchFamily="2" charset="0"/>
                <a:cs typeface="Times New Roman" panose="02020603050405020304" pitchFamily="18" charset="0"/>
              </a:rPr>
              <a:t>Cependant, l</a:t>
            </a:r>
            <a:r>
              <a:rPr lang="fr-FR" dirty="0">
                <a:effectLst/>
                <a:latin typeface="Roboto" pitchFamily="2" charset="0"/>
                <a:ea typeface="Roboto" pitchFamily="2" charset="0"/>
                <a:cs typeface="Times New Roman" panose="02020603050405020304" pitchFamily="18" charset="0"/>
              </a:rPr>
              <a:t>’ART ne tient des textes </a:t>
            </a:r>
            <a:r>
              <a:rPr lang="fr-FR" b="1" dirty="0">
                <a:effectLst/>
                <a:latin typeface="Roboto" pitchFamily="2" charset="0"/>
                <a:ea typeface="Roboto" pitchFamily="2" charset="0"/>
                <a:cs typeface="Times New Roman" panose="02020603050405020304" pitchFamily="18" charset="0"/>
              </a:rPr>
              <a:t>aucune mission spécifique</a:t>
            </a:r>
            <a:r>
              <a:rPr lang="fr-FR" dirty="0">
                <a:effectLst/>
                <a:latin typeface="Roboto" pitchFamily="2" charset="0"/>
                <a:ea typeface="Roboto" pitchFamily="2" charset="0"/>
                <a:cs typeface="Times New Roman" panose="02020603050405020304" pitchFamily="18" charset="0"/>
              </a:rPr>
              <a:t> pour agir directement sur l’impact environnemental des transports</a:t>
            </a:r>
          </a:p>
          <a:p>
            <a:pPr algn="just">
              <a:spcBef>
                <a:spcPts val="600"/>
              </a:spcBef>
              <a:spcAft>
                <a:spcPts val="600"/>
              </a:spcAft>
            </a:pPr>
            <a:r>
              <a:rPr lang="fr-FR" dirty="0">
                <a:latin typeface="Roboto" pitchFamily="2" charset="0"/>
                <a:ea typeface="Roboto" pitchFamily="2" charset="0"/>
                <a:cs typeface="Times New Roman" panose="02020603050405020304" pitchFamily="18" charset="0"/>
              </a:rPr>
              <a:t>S</a:t>
            </a:r>
            <a:r>
              <a:rPr lang="fr-FR" dirty="0">
                <a:effectLst/>
                <a:latin typeface="Roboto" pitchFamily="2" charset="0"/>
                <a:ea typeface="Roboto" pitchFamily="2" charset="0"/>
                <a:cs typeface="Times New Roman" panose="02020603050405020304" pitchFamily="18" charset="0"/>
              </a:rPr>
              <a:t>on action peut toutefois, par certains aspects, </a:t>
            </a:r>
            <a:r>
              <a:rPr lang="fr-FR" b="1" dirty="0">
                <a:effectLst/>
                <a:latin typeface="Roboto" pitchFamily="2" charset="0"/>
                <a:ea typeface="Roboto" pitchFamily="2" charset="0"/>
                <a:cs typeface="Times New Roman" panose="02020603050405020304" pitchFamily="18" charset="0"/>
              </a:rPr>
              <a:t>s’inscrire assez naturellement dans cette démarche</a:t>
            </a:r>
          </a:p>
          <a:p>
            <a:pPr lvl="0" algn="just">
              <a:spcBef>
                <a:spcPts val="600"/>
              </a:spcBef>
              <a:spcAft>
                <a:spcPts val="600"/>
              </a:spcAft>
            </a:pPr>
            <a:endParaRPr lang="fr-FR" sz="2000" b="1" dirty="0">
              <a:effectLst/>
              <a:latin typeface="Roboto" pitchFamily="2" charset="0"/>
              <a:ea typeface="Roboto" pitchFamily="2" charset="0"/>
              <a:cs typeface="Times New Roman" panose="02020603050405020304" pitchFamily="18" charset="0"/>
            </a:endParaRPr>
          </a:p>
        </p:txBody>
      </p:sp>
      <p:pic>
        <p:nvPicPr>
          <p:cNvPr id="8" name="Picture 2">
            <a:extLst>
              <a:ext uri="{FF2B5EF4-FFF2-40B4-BE49-F238E27FC236}">
                <a16:creationId xmlns:a16="http://schemas.microsoft.com/office/drawing/2014/main" id="{D0612DFE-9521-D08B-CD9F-D7430791A588}"/>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323887" y="228211"/>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86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05600" y="6356351"/>
            <a:ext cx="2171700" cy="365125"/>
          </a:xfrm>
        </p:spPr>
        <p:txBody>
          <a:bodyPr/>
          <a:lstStyle/>
          <a:p>
            <a:fld id="{599E0DCA-6F6D-44FB-987C-B0D97FDE4610}" type="slidenum">
              <a:rPr lang="fr-FR" smtClean="0"/>
              <a:pPr/>
              <a:t>17</a:t>
            </a:fld>
            <a:endParaRPr lang="fr-FR" dirty="0"/>
          </a:p>
        </p:txBody>
      </p:sp>
      <p:sp>
        <p:nvSpPr>
          <p:cNvPr id="2" name="Espace réservé du contenu 1"/>
          <p:cNvSpPr>
            <a:spLocks noGrp="1"/>
          </p:cNvSpPr>
          <p:nvPr>
            <p:ph idx="4294967295"/>
          </p:nvPr>
        </p:nvSpPr>
        <p:spPr>
          <a:xfrm>
            <a:off x="1439652" y="2240868"/>
            <a:ext cx="6172200" cy="3510390"/>
          </a:xfrm>
          <a:prstGeom prst="rect">
            <a:avLst/>
          </a:prstGeom>
        </p:spPr>
        <p:txBody>
          <a:bodyPr>
            <a:normAutofit/>
          </a:bodyPr>
          <a:lstStyle/>
          <a:p>
            <a:pPr algn="just">
              <a:buFont typeface="Symbol" panose="05050102010706020507" pitchFamily="18" charset="2"/>
              <a:buChar char=""/>
            </a:pPr>
            <a:endParaRPr lang="fr-FR" sz="1500" dirty="0"/>
          </a:p>
          <a:p>
            <a:pPr algn="just"/>
            <a:endParaRPr lang="fr-FR" sz="1500" b="1" dirty="0">
              <a:solidFill>
                <a:srgbClr val="038AA5"/>
              </a:solidFill>
            </a:endParaRPr>
          </a:p>
          <a:p>
            <a:endParaRPr lang="fr-FR" dirty="0"/>
          </a:p>
        </p:txBody>
      </p:sp>
      <p:sp>
        <p:nvSpPr>
          <p:cNvPr id="13" name="Espace réservé du contenu 1">
            <a:extLst>
              <a:ext uri="{FF2B5EF4-FFF2-40B4-BE49-F238E27FC236}">
                <a16:creationId xmlns:a16="http://schemas.microsoft.com/office/drawing/2014/main" id="{C950CEA9-D52A-4DB3-8C8C-942D697A6D1B}"/>
              </a:ext>
            </a:extLst>
          </p:cNvPr>
          <p:cNvSpPr txBox="1">
            <a:spLocks/>
          </p:cNvSpPr>
          <p:nvPr/>
        </p:nvSpPr>
        <p:spPr>
          <a:xfrm>
            <a:off x="1279421" y="1569391"/>
            <a:ext cx="6307454" cy="540060"/>
          </a:xfrm>
          <a:prstGeom prst="rect">
            <a:avLst/>
          </a:prstGeom>
        </p:spPr>
        <p:txBody>
          <a:bodyPr vert="horz" lIns="68580" tIns="34290" rIns="68580" bIns="3429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endParaRPr lang="fr-FR" sz="1500" dirty="0"/>
          </a:p>
          <a:p>
            <a:pPr algn="just"/>
            <a:endParaRPr lang="fr-FR" sz="1500" b="1" dirty="0">
              <a:solidFill>
                <a:srgbClr val="038AA5"/>
              </a:solidFill>
            </a:endParaRPr>
          </a:p>
          <a:p>
            <a:endParaRPr lang="fr-FR" sz="1800" dirty="0"/>
          </a:p>
        </p:txBody>
      </p:sp>
      <p:sp>
        <p:nvSpPr>
          <p:cNvPr id="9" name="Espace réservé du texte 4">
            <a:extLst>
              <a:ext uri="{FF2B5EF4-FFF2-40B4-BE49-F238E27FC236}">
                <a16:creationId xmlns:a16="http://schemas.microsoft.com/office/drawing/2014/main" id="{60B19CFD-3719-457F-B6C0-A9C1DF33CC98}"/>
              </a:ext>
            </a:extLst>
          </p:cNvPr>
          <p:cNvSpPr txBox="1">
            <a:spLocks/>
          </p:cNvSpPr>
          <p:nvPr/>
        </p:nvSpPr>
        <p:spPr>
          <a:xfrm>
            <a:off x="1279421" y="690484"/>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endParaRPr lang="fr-FR" sz="2100" b="1" dirty="0">
              <a:solidFill>
                <a:schemeClr val="tx2">
                  <a:lumMod val="75000"/>
                  <a:lumOff val="25000"/>
                </a:schemeClr>
              </a:solidFill>
            </a:endParaRPr>
          </a:p>
        </p:txBody>
      </p:sp>
      <p:sp>
        <p:nvSpPr>
          <p:cNvPr id="11" name="Espace réservé du pied de page 3">
            <a:extLst>
              <a:ext uri="{FF2B5EF4-FFF2-40B4-BE49-F238E27FC236}">
                <a16:creationId xmlns:a16="http://schemas.microsoft.com/office/drawing/2014/main" id="{60EDA741-66E6-48A2-B3E3-C4A27CE13E16}"/>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
        <p:nvSpPr>
          <p:cNvPr id="5" name="Espace réservé du texte 4">
            <a:extLst>
              <a:ext uri="{FF2B5EF4-FFF2-40B4-BE49-F238E27FC236}">
                <a16:creationId xmlns:a16="http://schemas.microsoft.com/office/drawing/2014/main" id="{548521DF-E126-6E90-A785-566FD44F0600}"/>
              </a:ext>
            </a:extLst>
          </p:cNvPr>
          <p:cNvSpPr txBox="1">
            <a:spLocks/>
          </p:cNvSpPr>
          <p:nvPr/>
        </p:nvSpPr>
        <p:spPr>
          <a:xfrm>
            <a:off x="1113063" y="612017"/>
            <a:ext cx="7043057" cy="849405"/>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400" b="1" dirty="0">
                <a:solidFill>
                  <a:srgbClr val="002060"/>
                </a:solidFill>
                <a:latin typeface="Roboto" pitchFamily="2" charset="0"/>
                <a:ea typeface="Roboto" pitchFamily="2" charset="0"/>
              </a:rPr>
              <a:t>Le rôle du régulateur dans la décarbonation des transports</a:t>
            </a:r>
          </a:p>
        </p:txBody>
      </p:sp>
      <p:sp>
        <p:nvSpPr>
          <p:cNvPr id="7" name="ZoneTexte 6">
            <a:extLst>
              <a:ext uri="{FF2B5EF4-FFF2-40B4-BE49-F238E27FC236}">
                <a16:creationId xmlns:a16="http://schemas.microsoft.com/office/drawing/2014/main" id="{761248C2-025D-3B2D-1F4A-1BB0C02E7BA8}"/>
              </a:ext>
            </a:extLst>
          </p:cNvPr>
          <p:cNvSpPr txBox="1"/>
          <p:nvPr/>
        </p:nvSpPr>
        <p:spPr>
          <a:xfrm>
            <a:off x="1050471" y="1679758"/>
            <a:ext cx="7168243" cy="4598125"/>
          </a:xfrm>
          <a:prstGeom prst="rect">
            <a:avLst/>
          </a:prstGeom>
          <a:noFill/>
        </p:spPr>
        <p:txBody>
          <a:bodyPr wrap="square">
            <a:noAutofit/>
          </a:bodyPr>
          <a:lstStyle/>
          <a:p>
            <a:pPr algn="just">
              <a:spcBef>
                <a:spcPts val="600"/>
              </a:spcBef>
              <a:spcAft>
                <a:spcPts val="600"/>
              </a:spcAft>
            </a:pPr>
            <a:r>
              <a:rPr lang="fr-FR" sz="1800" dirty="0">
                <a:effectLst/>
                <a:latin typeface="Roboto" pitchFamily="2" charset="0"/>
                <a:ea typeface="Roboto" pitchFamily="2" charset="0"/>
                <a:cs typeface="Times New Roman" panose="02020603050405020304" pitchFamily="18" charset="0"/>
              </a:rPr>
              <a:t>Plusieurs dispositions ont trait à la </a:t>
            </a:r>
            <a:r>
              <a:rPr lang="fr-FR" sz="1800" b="1" dirty="0">
                <a:effectLst/>
                <a:latin typeface="Roboto" pitchFamily="2" charset="0"/>
                <a:ea typeface="Roboto" pitchFamily="2" charset="0"/>
                <a:cs typeface="Times New Roman" panose="02020603050405020304" pitchFamily="18" charset="0"/>
              </a:rPr>
              <a:t>protection de l’environnement</a:t>
            </a:r>
            <a:r>
              <a:rPr lang="fr-FR" sz="1800" dirty="0">
                <a:effectLst/>
                <a:latin typeface="Roboto" pitchFamily="2" charset="0"/>
                <a:ea typeface="Roboto" pitchFamily="2" charset="0"/>
                <a:cs typeface="Times New Roman" panose="02020603050405020304" pitchFamily="18" charset="0"/>
              </a:rPr>
              <a:t> :</a:t>
            </a:r>
          </a:p>
          <a:p>
            <a:pPr algn="just">
              <a:spcBef>
                <a:spcPts val="600"/>
              </a:spcBef>
              <a:spcAft>
                <a:spcPts val="600"/>
              </a:spcAft>
            </a:pPr>
            <a:r>
              <a:rPr lang="fr-FR" sz="1800" dirty="0">
                <a:effectLst/>
                <a:latin typeface="Roboto" pitchFamily="2" charset="0"/>
                <a:ea typeface="Roboto" pitchFamily="2" charset="0"/>
                <a:cs typeface="Times New Roman" panose="02020603050405020304" pitchFamily="18" charset="0"/>
              </a:rPr>
              <a:t>L’ART exerce ses missions en veillant au </a:t>
            </a:r>
            <a:r>
              <a:rPr lang="fr-FR" sz="1800" b="1" dirty="0">
                <a:effectLst/>
                <a:latin typeface="Roboto" pitchFamily="2" charset="0"/>
                <a:ea typeface="Roboto" pitchFamily="2" charset="0"/>
                <a:cs typeface="Times New Roman" panose="02020603050405020304" pitchFamily="18" charset="0"/>
              </a:rPr>
              <a:t>respect</a:t>
            </a:r>
            <a:r>
              <a:rPr lang="fr-FR" sz="1800" dirty="0">
                <a:effectLst/>
                <a:latin typeface="Roboto" pitchFamily="2" charset="0"/>
                <a:ea typeface="Roboto" pitchFamily="2" charset="0"/>
                <a:cs typeface="Times New Roman" panose="02020603050405020304" pitchFamily="18" charset="0"/>
              </a:rPr>
              <a:t> de la loi du 12 juillet 2010 portant engagement national pour l'environnement, notamment des </a:t>
            </a:r>
            <a:r>
              <a:rPr lang="fr-FR" sz="1800" b="1" dirty="0">
                <a:effectLst/>
                <a:latin typeface="Roboto" pitchFamily="2" charset="0"/>
                <a:ea typeface="Roboto" pitchFamily="2" charset="0"/>
                <a:cs typeface="Times New Roman" panose="02020603050405020304" pitchFamily="18" charset="0"/>
              </a:rPr>
              <a:t>objectifs et dispositions visant à favoriser le développement des modes alternatifs à la route</a:t>
            </a:r>
            <a:r>
              <a:rPr lang="fr-FR" sz="1800" dirty="0">
                <a:effectLst/>
                <a:latin typeface="Roboto" pitchFamily="2" charset="0"/>
                <a:ea typeface="Roboto" pitchFamily="2" charset="0"/>
                <a:cs typeface="Times New Roman" panose="02020603050405020304" pitchFamily="18" charset="0"/>
              </a:rPr>
              <a:t> pour le </a:t>
            </a:r>
            <a:r>
              <a:rPr lang="fr-FR" sz="1800" b="1" dirty="0">
                <a:effectLst/>
                <a:latin typeface="Roboto" pitchFamily="2" charset="0"/>
                <a:ea typeface="Roboto" pitchFamily="2" charset="0"/>
                <a:cs typeface="Times New Roman" panose="02020603050405020304" pitchFamily="18" charset="0"/>
              </a:rPr>
              <a:t>transport de marchandises</a:t>
            </a:r>
            <a:r>
              <a:rPr lang="fr-FR" sz="1800" dirty="0">
                <a:effectLst/>
                <a:latin typeface="Roboto" pitchFamily="2" charset="0"/>
                <a:ea typeface="Roboto" pitchFamily="2" charset="0"/>
                <a:cs typeface="Times New Roman" panose="02020603050405020304" pitchFamily="18" charset="0"/>
              </a:rPr>
              <a:t> (art. L. 2131-1 du code des transports)</a:t>
            </a:r>
          </a:p>
          <a:p>
            <a:pPr algn="just">
              <a:spcBef>
                <a:spcPts val="600"/>
              </a:spcBef>
              <a:spcAft>
                <a:spcPts val="600"/>
              </a:spcAft>
            </a:pPr>
            <a:r>
              <a:rPr lang="fr-FR" sz="1800" dirty="0">
                <a:effectLst/>
                <a:latin typeface="Roboto" pitchFamily="2" charset="0"/>
                <a:ea typeface="Roboto" pitchFamily="2" charset="0"/>
                <a:cs typeface="Times New Roman" panose="02020603050405020304" pitchFamily="18" charset="0"/>
              </a:rPr>
              <a:t>Dans le domaine </a:t>
            </a:r>
            <a:r>
              <a:rPr lang="fr-FR" sz="1800" b="1" dirty="0">
                <a:effectLst/>
                <a:latin typeface="Roboto" pitchFamily="2" charset="0"/>
                <a:ea typeface="Roboto" pitchFamily="2" charset="0"/>
                <a:cs typeface="Times New Roman" panose="02020603050405020304" pitchFamily="18" charset="0"/>
              </a:rPr>
              <a:t>ferroviaire</a:t>
            </a:r>
            <a:r>
              <a:rPr lang="fr-FR" sz="1800" dirty="0">
                <a:effectLst/>
                <a:latin typeface="Roboto" pitchFamily="2" charset="0"/>
                <a:ea typeface="Roboto" pitchFamily="2" charset="0"/>
                <a:cs typeface="Times New Roman" panose="02020603050405020304" pitchFamily="18" charset="0"/>
              </a:rPr>
              <a:t>, les redevances d'infrastructure peuvent être modifiées pour tenir compte du </a:t>
            </a:r>
            <a:r>
              <a:rPr lang="fr-FR" sz="1800" b="1" dirty="0">
                <a:effectLst/>
                <a:latin typeface="Roboto" pitchFamily="2" charset="0"/>
                <a:ea typeface="Roboto" pitchFamily="2" charset="0"/>
                <a:cs typeface="Times New Roman" panose="02020603050405020304" pitchFamily="18" charset="0"/>
              </a:rPr>
              <a:t>coût des effets sur l'environnement de l'exploitation des trains</a:t>
            </a:r>
            <a:r>
              <a:rPr lang="fr-FR" sz="1800" dirty="0">
                <a:effectLst/>
                <a:latin typeface="Roboto" pitchFamily="2" charset="0"/>
                <a:ea typeface="Roboto" pitchFamily="2" charset="0"/>
                <a:cs typeface="Times New Roman" panose="02020603050405020304" pitchFamily="18" charset="0"/>
              </a:rPr>
              <a:t> </a:t>
            </a:r>
            <a:r>
              <a:rPr lang="fr-FR" i="1" dirty="0">
                <a:latin typeface="Roboto" pitchFamily="2" charset="0"/>
                <a:ea typeface="Roboto" pitchFamily="2" charset="0"/>
                <a:cs typeface="Times New Roman" panose="02020603050405020304" pitchFamily="18" charset="0"/>
              </a:rPr>
              <a:t>(</a:t>
            </a:r>
            <a:r>
              <a:rPr lang="fr-FR" sz="1800" dirty="0">
                <a:effectLst/>
                <a:latin typeface="Roboto" pitchFamily="2" charset="0"/>
                <a:ea typeface="Roboto" pitchFamily="2" charset="0"/>
                <a:cs typeface="Times New Roman" panose="02020603050405020304" pitchFamily="18" charset="0"/>
              </a:rPr>
              <a:t>article 33‑2 du décret n° 2003-194 du 7 mars 2003 sur l’utilisation du réseau ferré) </a:t>
            </a:r>
          </a:p>
          <a:p>
            <a:pPr algn="just">
              <a:spcBef>
                <a:spcPts val="600"/>
              </a:spcBef>
              <a:spcAft>
                <a:spcPts val="600"/>
              </a:spcAft>
            </a:pPr>
            <a:r>
              <a:rPr lang="fr-FR" sz="1800" dirty="0">
                <a:effectLst/>
                <a:latin typeface="Roboto" pitchFamily="2" charset="0"/>
                <a:ea typeface="Roboto" pitchFamily="2" charset="0"/>
                <a:cs typeface="Times New Roman" panose="02020603050405020304" pitchFamily="18" charset="0"/>
              </a:rPr>
              <a:t>Dans le domaine </a:t>
            </a:r>
            <a:r>
              <a:rPr lang="fr-FR" sz="1800" b="1" dirty="0">
                <a:effectLst/>
                <a:latin typeface="Roboto" pitchFamily="2" charset="0"/>
                <a:ea typeface="Roboto" pitchFamily="2" charset="0"/>
                <a:cs typeface="Times New Roman" panose="02020603050405020304" pitchFamily="18" charset="0"/>
              </a:rPr>
              <a:t>aéroportuaire</a:t>
            </a:r>
            <a:r>
              <a:rPr lang="fr-FR" sz="1800" dirty="0">
                <a:effectLst/>
                <a:latin typeface="Roboto" pitchFamily="2" charset="0"/>
                <a:ea typeface="Roboto" pitchFamily="2" charset="0"/>
                <a:cs typeface="Times New Roman" panose="02020603050405020304" pitchFamily="18" charset="0"/>
              </a:rPr>
              <a:t>, les modulations des redevances aéroportuaires peuvent viser à </a:t>
            </a:r>
            <a:r>
              <a:rPr lang="fr-FR" sz="1800" b="1" dirty="0">
                <a:effectLst/>
                <a:latin typeface="Roboto" pitchFamily="2" charset="0"/>
                <a:ea typeface="Roboto" pitchFamily="2" charset="0"/>
                <a:cs typeface="Times New Roman" panose="02020603050405020304" pitchFamily="18" charset="0"/>
              </a:rPr>
              <a:t>réduire ou compenser les atteintes à l’environnement</a:t>
            </a:r>
            <a:r>
              <a:rPr lang="fr-FR" sz="1800" dirty="0">
                <a:effectLst/>
                <a:latin typeface="Roboto" pitchFamily="2" charset="0"/>
                <a:ea typeface="Roboto" pitchFamily="2" charset="0"/>
                <a:cs typeface="Times New Roman" panose="02020603050405020304" pitchFamily="18" charset="0"/>
              </a:rPr>
              <a:t>. La redevance d’atterrissage peut être modulée notamment en fonction de la performance des avions en matière d’émission (art. R224‑2-2 du code de l’aviation civile)</a:t>
            </a:r>
          </a:p>
        </p:txBody>
      </p:sp>
      <p:pic>
        <p:nvPicPr>
          <p:cNvPr id="6" name="Picture 2">
            <a:extLst>
              <a:ext uri="{FF2B5EF4-FFF2-40B4-BE49-F238E27FC236}">
                <a16:creationId xmlns:a16="http://schemas.microsoft.com/office/drawing/2014/main" id="{39AF498C-0031-7BF3-3689-BAA904D2282D}"/>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534712" y="233305"/>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37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05600" y="6356351"/>
            <a:ext cx="2171700" cy="365125"/>
          </a:xfrm>
        </p:spPr>
        <p:txBody>
          <a:bodyPr/>
          <a:lstStyle/>
          <a:p>
            <a:fld id="{599E0DCA-6F6D-44FB-987C-B0D97FDE4610}" type="slidenum">
              <a:rPr lang="fr-FR" smtClean="0"/>
              <a:pPr/>
              <a:t>18</a:t>
            </a:fld>
            <a:endParaRPr lang="fr-FR" dirty="0"/>
          </a:p>
        </p:txBody>
      </p:sp>
      <p:sp>
        <p:nvSpPr>
          <p:cNvPr id="2" name="Espace réservé du contenu 1"/>
          <p:cNvSpPr>
            <a:spLocks noGrp="1"/>
          </p:cNvSpPr>
          <p:nvPr>
            <p:ph idx="4294967295"/>
          </p:nvPr>
        </p:nvSpPr>
        <p:spPr>
          <a:xfrm>
            <a:off x="1439652" y="2240868"/>
            <a:ext cx="6172200" cy="3510390"/>
          </a:xfrm>
          <a:prstGeom prst="rect">
            <a:avLst/>
          </a:prstGeom>
        </p:spPr>
        <p:txBody>
          <a:bodyPr>
            <a:normAutofit/>
          </a:bodyPr>
          <a:lstStyle/>
          <a:p>
            <a:pPr algn="just">
              <a:buFont typeface="Symbol" panose="05050102010706020507" pitchFamily="18" charset="2"/>
              <a:buChar char=""/>
            </a:pPr>
            <a:endParaRPr lang="fr-FR" sz="1500" dirty="0"/>
          </a:p>
          <a:p>
            <a:pPr algn="just"/>
            <a:endParaRPr lang="fr-FR" sz="1500" b="1" dirty="0">
              <a:solidFill>
                <a:srgbClr val="038AA5"/>
              </a:solidFill>
            </a:endParaRPr>
          </a:p>
          <a:p>
            <a:endParaRPr lang="fr-FR" dirty="0"/>
          </a:p>
        </p:txBody>
      </p:sp>
      <p:sp>
        <p:nvSpPr>
          <p:cNvPr id="13" name="Espace réservé du contenu 1">
            <a:extLst>
              <a:ext uri="{FF2B5EF4-FFF2-40B4-BE49-F238E27FC236}">
                <a16:creationId xmlns:a16="http://schemas.microsoft.com/office/drawing/2014/main" id="{C950CEA9-D52A-4DB3-8C8C-942D697A6D1B}"/>
              </a:ext>
            </a:extLst>
          </p:cNvPr>
          <p:cNvSpPr txBox="1">
            <a:spLocks/>
          </p:cNvSpPr>
          <p:nvPr/>
        </p:nvSpPr>
        <p:spPr>
          <a:xfrm>
            <a:off x="1279421" y="1569391"/>
            <a:ext cx="6307454" cy="540060"/>
          </a:xfrm>
          <a:prstGeom prst="rect">
            <a:avLst/>
          </a:prstGeom>
        </p:spPr>
        <p:txBody>
          <a:bodyPr vert="horz" lIns="68580" tIns="34290" rIns="68580" bIns="3429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endParaRPr lang="fr-FR" sz="1500" dirty="0"/>
          </a:p>
          <a:p>
            <a:pPr algn="just"/>
            <a:endParaRPr lang="fr-FR" sz="1500" b="1" dirty="0">
              <a:solidFill>
                <a:srgbClr val="038AA5"/>
              </a:solidFill>
            </a:endParaRPr>
          </a:p>
          <a:p>
            <a:endParaRPr lang="fr-FR" sz="1800" dirty="0"/>
          </a:p>
        </p:txBody>
      </p:sp>
      <p:sp>
        <p:nvSpPr>
          <p:cNvPr id="9" name="Espace réservé du texte 4">
            <a:extLst>
              <a:ext uri="{FF2B5EF4-FFF2-40B4-BE49-F238E27FC236}">
                <a16:creationId xmlns:a16="http://schemas.microsoft.com/office/drawing/2014/main" id="{60B19CFD-3719-457F-B6C0-A9C1DF33CC98}"/>
              </a:ext>
            </a:extLst>
          </p:cNvPr>
          <p:cNvSpPr txBox="1">
            <a:spLocks/>
          </p:cNvSpPr>
          <p:nvPr/>
        </p:nvSpPr>
        <p:spPr>
          <a:xfrm>
            <a:off x="1279421" y="690484"/>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endParaRPr lang="fr-FR" sz="2100" b="1" dirty="0">
              <a:solidFill>
                <a:schemeClr val="tx2">
                  <a:lumMod val="75000"/>
                  <a:lumOff val="25000"/>
                </a:schemeClr>
              </a:solidFill>
            </a:endParaRPr>
          </a:p>
        </p:txBody>
      </p:sp>
      <p:sp>
        <p:nvSpPr>
          <p:cNvPr id="11" name="Espace réservé du pied de page 3">
            <a:extLst>
              <a:ext uri="{FF2B5EF4-FFF2-40B4-BE49-F238E27FC236}">
                <a16:creationId xmlns:a16="http://schemas.microsoft.com/office/drawing/2014/main" id="{60EDA741-66E6-48A2-B3E3-C4A27CE13E16}"/>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
        <p:nvSpPr>
          <p:cNvPr id="5" name="Espace réservé du texte 4">
            <a:extLst>
              <a:ext uri="{FF2B5EF4-FFF2-40B4-BE49-F238E27FC236}">
                <a16:creationId xmlns:a16="http://schemas.microsoft.com/office/drawing/2014/main" id="{548521DF-E126-6E90-A785-566FD44F0600}"/>
              </a:ext>
            </a:extLst>
          </p:cNvPr>
          <p:cNvSpPr txBox="1">
            <a:spLocks/>
          </p:cNvSpPr>
          <p:nvPr/>
        </p:nvSpPr>
        <p:spPr>
          <a:xfrm>
            <a:off x="1050471" y="478651"/>
            <a:ext cx="7043057" cy="849405"/>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400" b="1" dirty="0">
                <a:solidFill>
                  <a:srgbClr val="002060"/>
                </a:solidFill>
                <a:latin typeface="Roboto" pitchFamily="2" charset="0"/>
                <a:ea typeface="Roboto" pitchFamily="2" charset="0"/>
              </a:rPr>
              <a:t>Le rôle du régulateur dans la décarbonation des transports</a:t>
            </a:r>
          </a:p>
        </p:txBody>
      </p:sp>
      <p:sp>
        <p:nvSpPr>
          <p:cNvPr id="7" name="ZoneTexte 6">
            <a:extLst>
              <a:ext uri="{FF2B5EF4-FFF2-40B4-BE49-F238E27FC236}">
                <a16:creationId xmlns:a16="http://schemas.microsoft.com/office/drawing/2014/main" id="{761248C2-025D-3B2D-1F4A-1BB0C02E7BA8}"/>
              </a:ext>
            </a:extLst>
          </p:cNvPr>
          <p:cNvSpPr txBox="1"/>
          <p:nvPr/>
        </p:nvSpPr>
        <p:spPr>
          <a:xfrm>
            <a:off x="1050471" y="1447800"/>
            <a:ext cx="7168243" cy="4908551"/>
          </a:xfrm>
          <a:prstGeom prst="rect">
            <a:avLst/>
          </a:prstGeom>
          <a:noFill/>
        </p:spPr>
        <p:txBody>
          <a:bodyPr wrap="square">
            <a:noAutofit/>
          </a:bodyPr>
          <a:lstStyle/>
          <a:p>
            <a:pPr lvl="0" algn="just">
              <a:spcBef>
                <a:spcPts val="600"/>
              </a:spcBef>
              <a:spcAft>
                <a:spcPts val="600"/>
              </a:spcAft>
            </a:pPr>
            <a:r>
              <a:rPr lang="fr-FR" sz="1800" dirty="0">
                <a:effectLst/>
                <a:latin typeface="Roboto" pitchFamily="2" charset="0"/>
                <a:ea typeface="Franklin Gothic Book" panose="020B0503020102020204" pitchFamily="34" charset="0"/>
                <a:cs typeface="Times New Roman" panose="02020603050405020304" pitchFamily="18" charset="0"/>
              </a:rPr>
              <a:t>Dans le </a:t>
            </a:r>
            <a:r>
              <a:rPr lang="fr-FR" sz="1800" b="1" dirty="0">
                <a:effectLst/>
                <a:latin typeface="Roboto" pitchFamily="2" charset="0"/>
                <a:ea typeface="Franklin Gothic Book" panose="020B0503020102020204" pitchFamily="34" charset="0"/>
                <a:cs typeface="Times New Roman" panose="02020603050405020304" pitchFamily="18" charset="0"/>
              </a:rPr>
              <a:t>domaine autoroutier concédé </a:t>
            </a:r>
            <a:r>
              <a:rPr lang="fr-FR" sz="1800" dirty="0">
                <a:effectLst/>
                <a:latin typeface="Roboto" pitchFamily="2" charset="0"/>
                <a:ea typeface="Franklin Gothic Book" panose="020B0503020102020204" pitchFamily="34" charset="0"/>
                <a:cs typeface="Times New Roman" panose="02020603050405020304" pitchFamily="18" charset="0"/>
              </a:rPr>
              <a:t>(art. L.122-4 code de la voirie routière), est mise en œuvre une </a:t>
            </a:r>
            <a:r>
              <a:rPr lang="fr-FR" sz="1800" b="1" dirty="0">
                <a:effectLst/>
                <a:latin typeface="Roboto" pitchFamily="2" charset="0"/>
                <a:ea typeface="Franklin Gothic Book" panose="020B0503020102020204" pitchFamily="34" charset="0"/>
                <a:cs typeface="Times New Roman" panose="02020603050405020304" pitchFamily="18" charset="0"/>
              </a:rPr>
              <a:t>différenciation dans les abonnements</a:t>
            </a:r>
            <a:r>
              <a:rPr lang="fr-FR" sz="1800" dirty="0">
                <a:effectLst/>
                <a:latin typeface="Roboto" pitchFamily="2" charset="0"/>
                <a:ea typeface="Franklin Gothic Book" panose="020B0503020102020204" pitchFamily="34" charset="0"/>
                <a:cs typeface="Times New Roman" panose="02020603050405020304" pitchFamily="18" charset="0"/>
              </a:rPr>
              <a:t> afin de </a:t>
            </a:r>
            <a:r>
              <a:rPr lang="fr-FR" sz="1800" b="1" dirty="0">
                <a:effectLst/>
                <a:latin typeface="Roboto" pitchFamily="2" charset="0"/>
                <a:ea typeface="Franklin Gothic Book" panose="020B0503020102020204" pitchFamily="34" charset="0"/>
                <a:cs typeface="Times New Roman" panose="02020603050405020304" pitchFamily="18" charset="0"/>
              </a:rPr>
              <a:t>favoriser les véhicules à très faibles émissions </a:t>
            </a:r>
            <a:r>
              <a:rPr lang="fr-FR" sz="1800" dirty="0">
                <a:effectLst/>
                <a:latin typeface="Roboto" pitchFamily="2" charset="0"/>
                <a:ea typeface="Franklin Gothic Book" panose="020B0503020102020204" pitchFamily="34" charset="0"/>
                <a:cs typeface="Times New Roman" panose="02020603050405020304" pitchFamily="18" charset="0"/>
              </a:rPr>
              <a:t>dont le PTAC est inférieur à 3,5 t et les véhicules utilisés en </a:t>
            </a:r>
            <a:r>
              <a:rPr lang="fr-FR" sz="1800" b="1" dirty="0">
                <a:effectLst/>
                <a:latin typeface="Roboto" pitchFamily="2" charset="0"/>
                <a:ea typeface="Franklin Gothic Book" panose="020B0503020102020204" pitchFamily="34" charset="0"/>
                <a:cs typeface="Times New Roman" panose="02020603050405020304" pitchFamily="18" charset="0"/>
              </a:rPr>
              <a:t>covoiturage</a:t>
            </a:r>
            <a:r>
              <a:rPr lang="fr-FR" sz="1800" dirty="0">
                <a:effectLst/>
                <a:latin typeface="Roboto" pitchFamily="2" charset="0"/>
                <a:ea typeface="Franklin Gothic Book" panose="020B0503020102020204" pitchFamily="34" charset="0"/>
                <a:cs typeface="Times New Roman" panose="02020603050405020304" pitchFamily="18" charset="0"/>
              </a:rPr>
              <a:t> sans modification du rythme d'évolution des tarifs de péage et sans augmentation de la durée des concessions autoroutières</a:t>
            </a:r>
          </a:p>
          <a:p>
            <a:pPr lvl="0" algn="just">
              <a:spcBef>
                <a:spcPts val="600"/>
              </a:spcBef>
              <a:spcAft>
                <a:spcPts val="600"/>
              </a:spcAft>
            </a:pPr>
            <a:r>
              <a:rPr lang="fr-FR" sz="1800" dirty="0">
                <a:effectLst/>
                <a:latin typeface="Roboto" pitchFamily="2" charset="0"/>
                <a:ea typeface="Franklin Gothic Book" panose="020B0503020102020204" pitchFamily="34" charset="0"/>
                <a:cs typeface="Times New Roman" panose="02020603050405020304" pitchFamily="18" charset="0"/>
              </a:rPr>
              <a:t>Toute nouvelle convention de délégation doit prévoir : </a:t>
            </a:r>
          </a:p>
          <a:p>
            <a:pPr marL="342900" lvl="0" indent="-342900" algn="just">
              <a:spcBef>
                <a:spcPts val="600"/>
              </a:spcBef>
              <a:spcAft>
                <a:spcPts val="600"/>
              </a:spcAft>
              <a:buFont typeface="Symbol" panose="05050102010706020507" pitchFamily="18" charset="2"/>
              <a:buChar char=""/>
            </a:pPr>
            <a:r>
              <a:rPr lang="fr-FR" sz="1800" dirty="0">
                <a:effectLst/>
                <a:latin typeface="Roboto" pitchFamily="2" charset="0"/>
                <a:ea typeface="Franklin Gothic Book" panose="020B0503020102020204" pitchFamily="34" charset="0"/>
                <a:cs typeface="Times New Roman" panose="02020603050405020304" pitchFamily="18" charset="0"/>
              </a:rPr>
              <a:t>1° La mise à la disposition des usagers d'un nombre minimum de </a:t>
            </a:r>
            <a:r>
              <a:rPr lang="fr-FR" sz="1800" b="1" dirty="0">
                <a:effectLst/>
                <a:latin typeface="Roboto" pitchFamily="2" charset="0"/>
                <a:ea typeface="Franklin Gothic Book" panose="020B0503020102020204" pitchFamily="34" charset="0"/>
                <a:cs typeface="Times New Roman" panose="02020603050405020304" pitchFamily="18" charset="0"/>
              </a:rPr>
              <a:t>places de parkings de covoiturage</a:t>
            </a:r>
            <a:r>
              <a:rPr lang="fr-FR" sz="1800" dirty="0">
                <a:effectLst/>
                <a:latin typeface="Roboto" pitchFamily="2" charset="0"/>
                <a:ea typeface="Franklin Gothic Book" panose="020B0503020102020204" pitchFamily="34" charset="0"/>
                <a:cs typeface="Times New Roman" panose="02020603050405020304" pitchFamily="18" charset="0"/>
              </a:rPr>
              <a:t> ou de </a:t>
            </a:r>
            <a:r>
              <a:rPr lang="fr-FR" sz="1800" b="1" dirty="0">
                <a:effectLst/>
                <a:latin typeface="Roboto" pitchFamily="2" charset="0"/>
                <a:ea typeface="Franklin Gothic Book" panose="020B0503020102020204" pitchFamily="34" charset="0"/>
                <a:cs typeface="Times New Roman" panose="02020603050405020304" pitchFamily="18" charset="0"/>
              </a:rPr>
              <a:t>bus express</a:t>
            </a:r>
            <a:r>
              <a:rPr lang="fr-FR" sz="1800" dirty="0">
                <a:effectLst/>
                <a:latin typeface="Roboto" pitchFamily="2" charset="0"/>
                <a:ea typeface="Franklin Gothic Book" panose="020B0503020102020204" pitchFamily="34" charset="0"/>
                <a:cs typeface="Times New Roman" panose="02020603050405020304" pitchFamily="18" charset="0"/>
              </a:rPr>
              <a:t>, en fonction de la taille et de la géographie du réseau</a:t>
            </a:r>
          </a:p>
          <a:p>
            <a:pPr marL="342900" lvl="0" indent="-342900" algn="just">
              <a:spcBef>
                <a:spcPts val="600"/>
              </a:spcBef>
              <a:spcAft>
                <a:spcPts val="600"/>
              </a:spcAft>
              <a:buFont typeface="Symbol" panose="05050102010706020507" pitchFamily="18" charset="2"/>
              <a:buChar char=""/>
            </a:pPr>
            <a:r>
              <a:rPr lang="fr-FR" sz="1800" dirty="0">
                <a:effectLst/>
                <a:latin typeface="Roboto" pitchFamily="2" charset="0"/>
                <a:ea typeface="Franklin Gothic Book" panose="020B0503020102020204" pitchFamily="34" charset="0"/>
                <a:cs typeface="Times New Roman" panose="02020603050405020304" pitchFamily="18" charset="0"/>
              </a:rPr>
              <a:t>2° Une stratégie de renforcement et de déploiement de stations d'avitaillement en </a:t>
            </a:r>
            <a:r>
              <a:rPr lang="fr-FR" sz="1800" b="1" dirty="0">
                <a:effectLst/>
                <a:latin typeface="Roboto" pitchFamily="2" charset="0"/>
                <a:ea typeface="Franklin Gothic Book" panose="020B0503020102020204" pitchFamily="34" charset="0"/>
                <a:cs typeface="Times New Roman" panose="02020603050405020304" pitchFamily="18" charset="0"/>
              </a:rPr>
              <a:t>carburants alternatifs</a:t>
            </a:r>
          </a:p>
          <a:p>
            <a:pPr marL="342900" lvl="0" indent="-342900" algn="just">
              <a:spcBef>
                <a:spcPts val="600"/>
              </a:spcBef>
              <a:spcAft>
                <a:spcPts val="600"/>
              </a:spcAft>
              <a:buFont typeface="Symbol" panose="05050102010706020507" pitchFamily="18" charset="2"/>
              <a:buChar char=""/>
            </a:pPr>
            <a:r>
              <a:rPr lang="fr-FR" sz="1800" dirty="0">
                <a:effectLst/>
                <a:latin typeface="Roboto" pitchFamily="2" charset="0"/>
                <a:ea typeface="Franklin Gothic Book" panose="020B0503020102020204" pitchFamily="34" charset="0"/>
                <a:cs typeface="Times New Roman" panose="02020603050405020304" pitchFamily="18" charset="0"/>
              </a:rPr>
              <a:t>3° La mise en place d'une </a:t>
            </a:r>
            <a:r>
              <a:rPr lang="fr-FR" sz="1800" b="1" dirty="0">
                <a:effectLst/>
                <a:latin typeface="Roboto" pitchFamily="2" charset="0"/>
                <a:ea typeface="Franklin Gothic Book" panose="020B0503020102020204" pitchFamily="34" charset="0"/>
                <a:cs typeface="Times New Roman" panose="02020603050405020304" pitchFamily="18" charset="0"/>
              </a:rPr>
              <a:t>tarification différenciée</a:t>
            </a:r>
            <a:r>
              <a:rPr lang="fr-FR" sz="1800" dirty="0">
                <a:effectLst/>
                <a:latin typeface="Roboto" pitchFamily="2" charset="0"/>
                <a:ea typeface="Franklin Gothic Book" panose="020B0503020102020204" pitchFamily="34" charset="0"/>
                <a:cs typeface="Times New Roman" panose="02020603050405020304" pitchFamily="18" charset="0"/>
              </a:rPr>
              <a:t> selon les niveaux d'émissions des véhicules</a:t>
            </a:r>
            <a:endParaRPr lang="fr-FR" sz="1800" dirty="0">
              <a:effectLst/>
              <a:latin typeface="Roboto Light" panose="02000000000000000000" pitchFamily="2" charset="0"/>
              <a:ea typeface="Franklin Gothic Book" panose="020B050302010202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C3F3581D-F382-F4F6-9666-F3357EC2D4AC}"/>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409528" y="122172"/>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8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05600" y="6356351"/>
            <a:ext cx="2171700" cy="365125"/>
          </a:xfrm>
        </p:spPr>
        <p:txBody>
          <a:bodyPr/>
          <a:lstStyle/>
          <a:p>
            <a:fld id="{599E0DCA-6F6D-44FB-987C-B0D97FDE4610}" type="slidenum">
              <a:rPr lang="fr-FR" smtClean="0"/>
              <a:pPr/>
              <a:t>19</a:t>
            </a:fld>
            <a:endParaRPr lang="fr-FR" dirty="0"/>
          </a:p>
        </p:txBody>
      </p:sp>
      <p:sp>
        <p:nvSpPr>
          <p:cNvPr id="2" name="Espace réservé du contenu 1"/>
          <p:cNvSpPr>
            <a:spLocks noGrp="1"/>
          </p:cNvSpPr>
          <p:nvPr>
            <p:ph idx="4294967295"/>
          </p:nvPr>
        </p:nvSpPr>
        <p:spPr>
          <a:xfrm>
            <a:off x="1050471" y="1539889"/>
            <a:ext cx="7397193" cy="3707612"/>
          </a:xfrm>
          <a:prstGeom prst="rect">
            <a:avLst/>
          </a:prstGeom>
        </p:spPr>
        <p:txBody>
          <a:bodyPr>
            <a:normAutofit/>
          </a:bodyPr>
          <a:lstStyle/>
          <a:p>
            <a:pPr algn="just">
              <a:buFont typeface="Symbol" panose="05050102010706020507" pitchFamily="18" charset="2"/>
              <a:buChar char=""/>
            </a:pPr>
            <a:endParaRPr lang="fr-FR" sz="1500" dirty="0"/>
          </a:p>
          <a:p>
            <a:pPr algn="just"/>
            <a:endParaRPr lang="fr-FR" sz="1500" b="1" dirty="0">
              <a:solidFill>
                <a:srgbClr val="038AA5"/>
              </a:solidFill>
            </a:endParaRPr>
          </a:p>
          <a:p>
            <a:endParaRPr lang="fr-FR" dirty="0"/>
          </a:p>
        </p:txBody>
      </p:sp>
      <p:sp>
        <p:nvSpPr>
          <p:cNvPr id="13" name="Espace réservé du contenu 1">
            <a:extLst>
              <a:ext uri="{FF2B5EF4-FFF2-40B4-BE49-F238E27FC236}">
                <a16:creationId xmlns:a16="http://schemas.microsoft.com/office/drawing/2014/main" id="{C950CEA9-D52A-4DB3-8C8C-942D697A6D1B}"/>
              </a:ext>
            </a:extLst>
          </p:cNvPr>
          <p:cNvSpPr txBox="1">
            <a:spLocks/>
          </p:cNvSpPr>
          <p:nvPr/>
        </p:nvSpPr>
        <p:spPr>
          <a:xfrm>
            <a:off x="1279421" y="1569391"/>
            <a:ext cx="6307454" cy="540060"/>
          </a:xfrm>
          <a:prstGeom prst="rect">
            <a:avLst/>
          </a:prstGeom>
        </p:spPr>
        <p:txBody>
          <a:bodyPr vert="horz" lIns="68580" tIns="34290" rIns="68580" bIns="3429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endParaRPr lang="fr-FR" sz="1500" dirty="0"/>
          </a:p>
          <a:p>
            <a:pPr algn="just"/>
            <a:endParaRPr lang="fr-FR" sz="1500" b="1" dirty="0">
              <a:solidFill>
                <a:srgbClr val="038AA5"/>
              </a:solidFill>
            </a:endParaRPr>
          </a:p>
          <a:p>
            <a:endParaRPr lang="fr-FR" sz="1800" dirty="0"/>
          </a:p>
        </p:txBody>
      </p:sp>
      <p:sp>
        <p:nvSpPr>
          <p:cNvPr id="9" name="Espace réservé du texte 4">
            <a:extLst>
              <a:ext uri="{FF2B5EF4-FFF2-40B4-BE49-F238E27FC236}">
                <a16:creationId xmlns:a16="http://schemas.microsoft.com/office/drawing/2014/main" id="{60B19CFD-3719-457F-B6C0-A9C1DF33CC98}"/>
              </a:ext>
            </a:extLst>
          </p:cNvPr>
          <p:cNvSpPr txBox="1">
            <a:spLocks/>
          </p:cNvSpPr>
          <p:nvPr/>
        </p:nvSpPr>
        <p:spPr>
          <a:xfrm>
            <a:off x="1279421" y="690484"/>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endParaRPr lang="fr-FR" sz="2100" b="1" dirty="0">
              <a:solidFill>
                <a:schemeClr val="tx2">
                  <a:lumMod val="75000"/>
                  <a:lumOff val="25000"/>
                </a:schemeClr>
              </a:solidFill>
            </a:endParaRPr>
          </a:p>
        </p:txBody>
      </p:sp>
      <p:sp>
        <p:nvSpPr>
          <p:cNvPr id="11" name="Espace réservé du pied de page 3">
            <a:extLst>
              <a:ext uri="{FF2B5EF4-FFF2-40B4-BE49-F238E27FC236}">
                <a16:creationId xmlns:a16="http://schemas.microsoft.com/office/drawing/2014/main" id="{60EDA741-66E6-48A2-B3E3-C4A27CE13E16}"/>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
        <p:nvSpPr>
          <p:cNvPr id="5" name="Espace réservé du texte 4">
            <a:extLst>
              <a:ext uri="{FF2B5EF4-FFF2-40B4-BE49-F238E27FC236}">
                <a16:creationId xmlns:a16="http://schemas.microsoft.com/office/drawing/2014/main" id="{548521DF-E126-6E90-A785-566FD44F0600}"/>
              </a:ext>
            </a:extLst>
          </p:cNvPr>
          <p:cNvSpPr txBox="1">
            <a:spLocks/>
          </p:cNvSpPr>
          <p:nvPr/>
        </p:nvSpPr>
        <p:spPr>
          <a:xfrm>
            <a:off x="1050471" y="303728"/>
            <a:ext cx="7043057" cy="849405"/>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400" b="1" dirty="0">
                <a:solidFill>
                  <a:srgbClr val="002060"/>
                </a:solidFill>
                <a:latin typeface="Roboto" pitchFamily="2" charset="0"/>
                <a:ea typeface="Roboto" pitchFamily="2" charset="0"/>
              </a:rPr>
              <a:t>Les leviers pour agir</a:t>
            </a:r>
          </a:p>
        </p:txBody>
      </p:sp>
      <p:sp>
        <p:nvSpPr>
          <p:cNvPr id="7" name="ZoneTexte 6">
            <a:extLst>
              <a:ext uri="{FF2B5EF4-FFF2-40B4-BE49-F238E27FC236}">
                <a16:creationId xmlns:a16="http://schemas.microsoft.com/office/drawing/2014/main" id="{761248C2-025D-3B2D-1F4A-1BB0C02E7BA8}"/>
              </a:ext>
            </a:extLst>
          </p:cNvPr>
          <p:cNvSpPr txBox="1"/>
          <p:nvPr/>
        </p:nvSpPr>
        <p:spPr>
          <a:xfrm>
            <a:off x="1279421" y="1748333"/>
            <a:ext cx="7168243" cy="3860287"/>
          </a:xfrm>
          <a:prstGeom prst="rect">
            <a:avLst/>
          </a:prstGeom>
          <a:noFill/>
        </p:spPr>
        <p:txBody>
          <a:bodyPr wrap="square">
            <a:noAutofit/>
          </a:bodyPr>
          <a:lstStyle/>
          <a:p>
            <a:pPr lvl="0" algn="just">
              <a:spcBef>
                <a:spcPts val="600"/>
              </a:spcBef>
              <a:spcAft>
                <a:spcPts val="600"/>
              </a:spcAft>
            </a:pPr>
            <a:r>
              <a:rPr lang="fr-FR" sz="1800" dirty="0">
                <a:effectLst/>
                <a:latin typeface="Roboto" pitchFamily="2" charset="0"/>
                <a:ea typeface="Roboto" pitchFamily="2" charset="0"/>
                <a:cs typeface="Times New Roman" panose="02020603050405020304" pitchFamily="18" charset="0"/>
              </a:rPr>
              <a:t>Au-delà de ces dispositions spécifiques, l’ART, dans le cadre de sa </a:t>
            </a:r>
            <a:r>
              <a:rPr lang="fr-FR" sz="1800" b="1" dirty="0">
                <a:effectLst/>
                <a:latin typeface="Roboto" pitchFamily="2" charset="0"/>
                <a:ea typeface="Roboto" pitchFamily="2" charset="0"/>
                <a:cs typeface="Times New Roman" panose="02020603050405020304" pitchFamily="18" charset="0"/>
              </a:rPr>
              <a:t>mission générale </a:t>
            </a:r>
            <a:r>
              <a:rPr lang="fr-FR" sz="1800" dirty="0">
                <a:effectLst/>
                <a:latin typeface="Roboto" pitchFamily="2" charset="0"/>
                <a:ea typeface="Roboto" pitchFamily="2" charset="0"/>
                <a:cs typeface="Times New Roman" panose="02020603050405020304" pitchFamily="18" charset="0"/>
              </a:rPr>
              <a:t>de régulateur sectoriel :</a:t>
            </a:r>
          </a:p>
          <a:p>
            <a:pPr marL="285750" lvl="0" indent="-285750" algn="just">
              <a:spcBef>
                <a:spcPts val="600"/>
              </a:spcBef>
              <a:spcAft>
                <a:spcPts val="600"/>
              </a:spcAft>
              <a:buFontTx/>
              <a:buChar char="-"/>
            </a:pPr>
            <a:r>
              <a:rPr lang="fr-FR" sz="1800" dirty="0">
                <a:effectLst/>
                <a:latin typeface="Roboto" pitchFamily="2" charset="0"/>
                <a:ea typeface="Roboto" pitchFamily="2" charset="0"/>
                <a:cs typeface="Times New Roman" panose="02020603050405020304" pitchFamily="18" charset="0"/>
              </a:rPr>
              <a:t>contribue au </a:t>
            </a:r>
            <a:r>
              <a:rPr lang="fr-FR" sz="1800" b="1" dirty="0">
                <a:effectLst/>
                <a:latin typeface="Roboto" pitchFamily="2" charset="0"/>
                <a:ea typeface="Roboto" pitchFamily="2" charset="0"/>
                <a:cs typeface="Times New Roman" panose="02020603050405020304" pitchFamily="18" charset="0"/>
              </a:rPr>
              <a:t>bon fonctionnement du système ferroviaire</a:t>
            </a:r>
          </a:p>
          <a:p>
            <a:pPr marL="285750" lvl="0" indent="-285750" algn="just">
              <a:spcBef>
                <a:spcPts val="600"/>
              </a:spcBef>
              <a:spcAft>
                <a:spcPts val="600"/>
              </a:spcAft>
              <a:buFontTx/>
              <a:buChar char="-"/>
            </a:pPr>
            <a:r>
              <a:rPr lang="fr-FR" dirty="0">
                <a:latin typeface="Roboto" pitchFamily="2" charset="0"/>
                <a:ea typeface="Roboto" pitchFamily="2" charset="0"/>
                <a:cs typeface="Times New Roman" panose="02020603050405020304" pitchFamily="18" charset="0"/>
              </a:rPr>
              <a:t>veille au </a:t>
            </a:r>
            <a:r>
              <a:rPr lang="fr-FR" b="1" dirty="0">
                <a:latin typeface="Roboto" pitchFamily="2" charset="0"/>
                <a:ea typeface="Roboto" pitchFamily="2" charset="0"/>
                <a:cs typeface="Times New Roman" panose="02020603050405020304" pitchFamily="18" charset="0"/>
              </a:rPr>
              <a:t>bon fonctionnement </a:t>
            </a:r>
            <a:r>
              <a:rPr lang="fr-FR" sz="1800" b="1" dirty="0">
                <a:effectLst/>
                <a:latin typeface="Roboto" pitchFamily="2" charset="0"/>
                <a:ea typeface="Roboto" pitchFamily="2" charset="0"/>
                <a:cs typeface="Times New Roman" panose="02020603050405020304" pitchFamily="18" charset="0"/>
              </a:rPr>
              <a:t>du régime des tarifs de péages autoroutiers</a:t>
            </a:r>
          </a:p>
          <a:p>
            <a:pPr marL="285750" lvl="0" indent="-285750" algn="just">
              <a:spcBef>
                <a:spcPts val="600"/>
              </a:spcBef>
              <a:spcAft>
                <a:spcPts val="600"/>
              </a:spcAft>
              <a:buFontTx/>
              <a:buChar char="-"/>
            </a:pPr>
            <a:r>
              <a:rPr lang="fr-FR" sz="1800" dirty="0">
                <a:effectLst/>
                <a:latin typeface="Roboto" pitchFamily="2" charset="0"/>
                <a:ea typeface="Roboto" pitchFamily="2" charset="0"/>
                <a:cs typeface="Times New Roman" panose="02020603050405020304" pitchFamily="18" charset="0"/>
              </a:rPr>
              <a:t>veille à une </a:t>
            </a:r>
            <a:r>
              <a:rPr lang="fr-FR" sz="1800" b="1" dirty="0">
                <a:effectLst/>
                <a:latin typeface="Roboto" pitchFamily="2" charset="0"/>
                <a:ea typeface="Roboto" pitchFamily="2" charset="0"/>
                <a:cs typeface="Times New Roman" panose="02020603050405020304" pitchFamily="18" charset="0"/>
              </a:rPr>
              <a:t>ouverture effective des données de mobilité</a:t>
            </a:r>
          </a:p>
          <a:p>
            <a:pPr algn="just">
              <a:spcBef>
                <a:spcPts val="600"/>
              </a:spcBef>
              <a:spcAft>
                <a:spcPts val="600"/>
              </a:spcAft>
            </a:pPr>
            <a:r>
              <a:rPr lang="fr-FR" sz="1800" b="1" dirty="0">
                <a:effectLst/>
                <a:latin typeface="Roboto" pitchFamily="2" charset="0"/>
                <a:ea typeface="Roboto" pitchFamily="2" charset="0"/>
                <a:cs typeface="Times New Roman" panose="02020603050405020304" pitchFamily="18" charset="0"/>
              </a:rPr>
              <a:t> </a:t>
            </a:r>
            <a:r>
              <a:rPr lang="fr-FR" dirty="0">
                <a:latin typeface="Roboto" pitchFamily="2" charset="0"/>
                <a:ea typeface="Roboto" pitchFamily="2" charset="0"/>
                <a:cs typeface="Times New Roman" panose="02020603050405020304" pitchFamily="18" charset="0"/>
              </a:rPr>
              <a:t>À ce titre, elle </a:t>
            </a:r>
            <a:r>
              <a:rPr lang="fr-FR" sz="1800" dirty="0">
                <a:effectLst/>
                <a:latin typeface="Roboto" pitchFamily="2" charset="0"/>
                <a:ea typeface="Roboto" pitchFamily="2" charset="0"/>
                <a:cs typeface="Times New Roman" panose="02020603050405020304" pitchFamily="18" charset="0"/>
              </a:rPr>
              <a:t>contribue de fait aux objectifs environnementaux européens et nationaux évoqués plus haut</a:t>
            </a:r>
            <a:endParaRPr lang="fr-FR" b="1" dirty="0">
              <a:latin typeface="Roboto" pitchFamily="2" charset="0"/>
              <a:ea typeface="Roboto" pitchFamily="2" charset="0"/>
              <a:cs typeface="Times New Roman" panose="02020603050405020304" pitchFamily="18" charset="0"/>
            </a:endParaRPr>
          </a:p>
          <a:p>
            <a:pPr lvl="0" algn="just">
              <a:spcBef>
                <a:spcPts val="600"/>
              </a:spcBef>
              <a:spcAft>
                <a:spcPts val="600"/>
              </a:spcAft>
            </a:pPr>
            <a:r>
              <a:rPr lang="fr-FR" sz="1800" dirty="0">
                <a:effectLst/>
                <a:latin typeface="Roboto" pitchFamily="2" charset="0"/>
                <a:ea typeface="Roboto" pitchFamily="2" charset="0"/>
                <a:cs typeface="Times New Roman" panose="02020603050405020304" pitchFamily="18" charset="0"/>
              </a:rPr>
              <a:t>Il s’agit donc, pour l’ART, de s’assurer </a:t>
            </a:r>
            <a:r>
              <a:rPr lang="fr-FR" sz="1800" b="1" dirty="0">
                <a:effectLst/>
                <a:latin typeface="Roboto" pitchFamily="2" charset="0"/>
                <a:ea typeface="Roboto" pitchFamily="2" charset="0"/>
                <a:cs typeface="Times New Roman" panose="02020603050405020304" pitchFamily="18" charset="0"/>
              </a:rPr>
              <a:t>que son action régulatoire est optimisée pour faciliter l’atteinte de ces objectifs</a:t>
            </a:r>
          </a:p>
        </p:txBody>
      </p:sp>
      <p:pic>
        <p:nvPicPr>
          <p:cNvPr id="4" name="Picture 2">
            <a:extLst>
              <a:ext uri="{FF2B5EF4-FFF2-40B4-BE49-F238E27FC236}">
                <a16:creationId xmlns:a16="http://schemas.microsoft.com/office/drawing/2014/main" id="{421C8820-F8F7-5A7A-3492-D9C2D525BD18}"/>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411496" y="192065"/>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94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337A45-17B9-476F-9A8D-C3C1C373795F}"/>
              </a:ext>
            </a:extLst>
          </p:cNvPr>
          <p:cNvSpPr>
            <a:spLocks noGrp="1"/>
          </p:cNvSpPr>
          <p:nvPr>
            <p:ph type="body" sz="quarter" idx="19"/>
          </p:nvPr>
        </p:nvSpPr>
        <p:spPr>
          <a:xfrm>
            <a:off x="1758559" y="2672320"/>
            <a:ext cx="5878285" cy="1354829"/>
          </a:xfrm>
        </p:spPr>
        <p:txBody>
          <a:bodyPr/>
          <a:lstStyle/>
          <a:p>
            <a:r>
              <a:rPr lang="fr-FR" sz="3200" dirty="0"/>
              <a:t>I. </a:t>
            </a:r>
          </a:p>
          <a:p>
            <a:r>
              <a:rPr lang="fr-FR" sz="3200" dirty="0"/>
              <a:t>De l’ARAF à l’ART</a:t>
            </a:r>
          </a:p>
        </p:txBody>
      </p:sp>
    </p:spTree>
    <p:extLst>
      <p:ext uri="{BB962C8B-B14F-4D97-AF65-F5344CB8AC3E}">
        <p14:creationId xmlns:p14="http://schemas.microsoft.com/office/powerpoint/2010/main" val="3084051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05600" y="6356351"/>
            <a:ext cx="2171700" cy="365125"/>
          </a:xfrm>
        </p:spPr>
        <p:txBody>
          <a:bodyPr/>
          <a:lstStyle/>
          <a:p>
            <a:fld id="{599E0DCA-6F6D-44FB-987C-B0D97FDE4610}" type="slidenum">
              <a:rPr lang="fr-FR" smtClean="0"/>
              <a:pPr/>
              <a:t>20</a:t>
            </a:fld>
            <a:endParaRPr lang="fr-FR" dirty="0"/>
          </a:p>
        </p:txBody>
      </p:sp>
      <p:sp>
        <p:nvSpPr>
          <p:cNvPr id="2" name="Espace réservé du contenu 1"/>
          <p:cNvSpPr>
            <a:spLocks noGrp="1"/>
          </p:cNvSpPr>
          <p:nvPr>
            <p:ph idx="4294967295"/>
          </p:nvPr>
        </p:nvSpPr>
        <p:spPr>
          <a:xfrm>
            <a:off x="1439652" y="2240868"/>
            <a:ext cx="6172200" cy="3510390"/>
          </a:xfrm>
          <a:prstGeom prst="rect">
            <a:avLst/>
          </a:prstGeom>
        </p:spPr>
        <p:txBody>
          <a:bodyPr>
            <a:normAutofit/>
          </a:bodyPr>
          <a:lstStyle/>
          <a:p>
            <a:pPr algn="just">
              <a:buFont typeface="Symbol" panose="05050102010706020507" pitchFamily="18" charset="2"/>
              <a:buChar char=""/>
            </a:pPr>
            <a:endParaRPr lang="fr-FR" sz="1500" dirty="0"/>
          </a:p>
          <a:p>
            <a:pPr algn="just"/>
            <a:endParaRPr lang="fr-FR" sz="1500" b="1" dirty="0">
              <a:solidFill>
                <a:srgbClr val="038AA5"/>
              </a:solidFill>
            </a:endParaRPr>
          </a:p>
          <a:p>
            <a:endParaRPr lang="fr-FR" dirty="0"/>
          </a:p>
        </p:txBody>
      </p:sp>
      <p:sp>
        <p:nvSpPr>
          <p:cNvPr id="13" name="Espace réservé du contenu 1">
            <a:extLst>
              <a:ext uri="{FF2B5EF4-FFF2-40B4-BE49-F238E27FC236}">
                <a16:creationId xmlns:a16="http://schemas.microsoft.com/office/drawing/2014/main" id="{C950CEA9-D52A-4DB3-8C8C-942D697A6D1B}"/>
              </a:ext>
            </a:extLst>
          </p:cNvPr>
          <p:cNvSpPr txBox="1">
            <a:spLocks/>
          </p:cNvSpPr>
          <p:nvPr/>
        </p:nvSpPr>
        <p:spPr>
          <a:xfrm>
            <a:off x="1279421" y="1569391"/>
            <a:ext cx="6307454" cy="540060"/>
          </a:xfrm>
          <a:prstGeom prst="rect">
            <a:avLst/>
          </a:prstGeom>
        </p:spPr>
        <p:txBody>
          <a:bodyPr vert="horz" lIns="68580" tIns="34290" rIns="68580" bIns="3429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endParaRPr lang="fr-FR" sz="1500" dirty="0"/>
          </a:p>
          <a:p>
            <a:pPr algn="just"/>
            <a:endParaRPr lang="fr-FR" sz="1500" b="1" dirty="0">
              <a:solidFill>
                <a:srgbClr val="038AA5"/>
              </a:solidFill>
            </a:endParaRPr>
          </a:p>
          <a:p>
            <a:endParaRPr lang="fr-FR" sz="1800" dirty="0"/>
          </a:p>
        </p:txBody>
      </p:sp>
      <p:sp>
        <p:nvSpPr>
          <p:cNvPr id="9" name="Espace réservé du texte 4">
            <a:extLst>
              <a:ext uri="{FF2B5EF4-FFF2-40B4-BE49-F238E27FC236}">
                <a16:creationId xmlns:a16="http://schemas.microsoft.com/office/drawing/2014/main" id="{60B19CFD-3719-457F-B6C0-A9C1DF33CC98}"/>
              </a:ext>
            </a:extLst>
          </p:cNvPr>
          <p:cNvSpPr txBox="1">
            <a:spLocks/>
          </p:cNvSpPr>
          <p:nvPr/>
        </p:nvSpPr>
        <p:spPr>
          <a:xfrm>
            <a:off x="1279421" y="690484"/>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endParaRPr lang="fr-FR" sz="2100" b="1" dirty="0">
              <a:solidFill>
                <a:schemeClr val="tx2">
                  <a:lumMod val="75000"/>
                  <a:lumOff val="25000"/>
                </a:schemeClr>
              </a:solidFill>
            </a:endParaRPr>
          </a:p>
        </p:txBody>
      </p:sp>
      <p:sp>
        <p:nvSpPr>
          <p:cNvPr id="11" name="Espace réservé du pied de page 3">
            <a:extLst>
              <a:ext uri="{FF2B5EF4-FFF2-40B4-BE49-F238E27FC236}">
                <a16:creationId xmlns:a16="http://schemas.microsoft.com/office/drawing/2014/main" id="{60EDA741-66E6-48A2-B3E3-C4A27CE13E16}"/>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
        <p:nvSpPr>
          <p:cNvPr id="5" name="Espace réservé du texte 4">
            <a:extLst>
              <a:ext uri="{FF2B5EF4-FFF2-40B4-BE49-F238E27FC236}">
                <a16:creationId xmlns:a16="http://schemas.microsoft.com/office/drawing/2014/main" id="{548521DF-E126-6E90-A785-566FD44F0600}"/>
              </a:ext>
            </a:extLst>
          </p:cNvPr>
          <p:cNvSpPr txBox="1">
            <a:spLocks/>
          </p:cNvSpPr>
          <p:nvPr/>
        </p:nvSpPr>
        <p:spPr>
          <a:xfrm>
            <a:off x="1050471" y="335804"/>
            <a:ext cx="7043057" cy="738862"/>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400" b="1" dirty="0">
                <a:solidFill>
                  <a:srgbClr val="002060"/>
                </a:solidFill>
                <a:latin typeface="Roboto" pitchFamily="2" charset="0"/>
                <a:ea typeface="Roboto" pitchFamily="2" charset="0"/>
              </a:rPr>
              <a:t>Les leviers pour agir</a:t>
            </a:r>
          </a:p>
        </p:txBody>
      </p:sp>
      <p:sp>
        <p:nvSpPr>
          <p:cNvPr id="7" name="ZoneTexte 6">
            <a:extLst>
              <a:ext uri="{FF2B5EF4-FFF2-40B4-BE49-F238E27FC236}">
                <a16:creationId xmlns:a16="http://schemas.microsoft.com/office/drawing/2014/main" id="{761248C2-025D-3B2D-1F4A-1BB0C02E7BA8}"/>
              </a:ext>
            </a:extLst>
          </p:cNvPr>
          <p:cNvSpPr txBox="1"/>
          <p:nvPr/>
        </p:nvSpPr>
        <p:spPr>
          <a:xfrm>
            <a:off x="936171" y="1429345"/>
            <a:ext cx="7565921" cy="4927006"/>
          </a:xfrm>
          <a:prstGeom prst="rect">
            <a:avLst/>
          </a:prstGeom>
          <a:noFill/>
        </p:spPr>
        <p:txBody>
          <a:bodyPr wrap="square">
            <a:noAutofit/>
          </a:bodyPr>
          <a:lstStyle/>
          <a:p>
            <a:pPr marL="0" lvl="2" algn="just">
              <a:spcBef>
                <a:spcPts val="600"/>
              </a:spcBef>
              <a:spcAft>
                <a:spcPts val="600"/>
              </a:spcAft>
            </a:pPr>
            <a:r>
              <a:rPr lang="fr-FR" sz="1800" b="1" dirty="0">
                <a:solidFill>
                  <a:srgbClr val="002060"/>
                </a:solidFill>
                <a:effectLst/>
                <a:latin typeface="Roboto" pitchFamily="2" charset="0"/>
                <a:ea typeface="Roboto" pitchFamily="2" charset="0"/>
                <a:cs typeface="Times New Roman" panose="02020603050405020304" pitchFamily="18" charset="0"/>
              </a:rPr>
              <a:t>Favoriser les conditions nécessaires au développement du ferroviaire, des transports publics urbains en Ile-de-France et du TRV</a:t>
            </a:r>
          </a:p>
          <a:p>
            <a:pPr marL="285750" lvl="2" indent="-285750" algn="just">
              <a:spcBef>
                <a:spcPts val="600"/>
              </a:spcBef>
              <a:spcAft>
                <a:spcPts val="600"/>
              </a:spcAft>
              <a:buFont typeface="Arial" panose="020B0604020202020204" pitchFamily="34" charset="0"/>
              <a:buChar char="•"/>
            </a:pPr>
            <a:r>
              <a:rPr lang="fr-FR" sz="1800" dirty="0">
                <a:effectLst/>
                <a:latin typeface="Roboto" pitchFamily="2" charset="0"/>
                <a:ea typeface="Roboto" pitchFamily="2" charset="0"/>
                <a:cs typeface="Times New Roman" panose="02020603050405020304" pitchFamily="18" charset="0"/>
              </a:rPr>
              <a:t>L’action de l’ART pour un </a:t>
            </a:r>
            <a:r>
              <a:rPr lang="fr-FR" sz="1800" b="1" dirty="0">
                <a:effectLst/>
                <a:latin typeface="Roboto" pitchFamily="2" charset="0"/>
                <a:ea typeface="Roboto" pitchFamily="2" charset="0"/>
                <a:cs typeface="Times New Roman" panose="02020603050405020304" pitchFamily="18" charset="0"/>
              </a:rPr>
              <a:t>fonctionnement optimal du système ferroviaire et un usage maximal du réseau contribue au report modal </a:t>
            </a:r>
            <a:endParaRPr lang="fr-FR" sz="1800" dirty="0">
              <a:effectLst/>
              <a:latin typeface="Roboto" pitchFamily="2" charset="0"/>
              <a:ea typeface="Roboto" pitchFamily="2" charset="0"/>
              <a:cs typeface="Times New Roman" panose="02020603050405020304" pitchFamily="18" charset="0"/>
            </a:endParaRPr>
          </a:p>
          <a:p>
            <a:pPr marL="285750" lvl="2" indent="-285750" algn="just">
              <a:spcBef>
                <a:spcPts val="600"/>
              </a:spcBef>
              <a:spcAft>
                <a:spcPts val="600"/>
              </a:spcAft>
              <a:buFont typeface="Arial" panose="020B0604020202020204" pitchFamily="34" charset="0"/>
              <a:buChar char="•"/>
            </a:pPr>
            <a:r>
              <a:rPr lang="fr-FR" sz="1800" dirty="0">
                <a:effectLst/>
                <a:latin typeface="Roboto" pitchFamily="2" charset="0"/>
                <a:ea typeface="Roboto" pitchFamily="2" charset="0"/>
                <a:cs typeface="Times New Roman" panose="02020603050405020304" pitchFamily="18" charset="0"/>
              </a:rPr>
              <a:t>Le </a:t>
            </a:r>
            <a:r>
              <a:rPr lang="fr-FR" sz="1800" b="1" dirty="0">
                <a:effectLst/>
                <a:latin typeface="Roboto" pitchFamily="2" charset="0"/>
                <a:ea typeface="Roboto" pitchFamily="2" charset="0"/>
                <a:cs typeface="Times New Roman" panose="02020603050405020304" pitchFamily="18" charset="0"/>
              </a:rPr>
              <a:t>développement du transport interurbain par autocar </a:t>
            </a:r>
            <a:r>
              <a:rPr lang="fr-FR" sz="1800" dirty="0">
                <a:effectLst/>
                <a:latin typeface="Roboto" pitchFamily="2" charset="0"/>
                <a:ea typeface="Roboto" pitchFamily="2" charset="0"/>
                <a:cs typeface="Times New Roman" panose="02020603050405020304" pitchFamily="18" charset="0"/>
              </a:rPr>
              <a:t>en complément des services ferroviaires </a:t>
            </a:r>
            <a:r>
              <a:rPr lang="fr-FR" sz="1800" b="1" dirty="0">
                <a:effectLst/>
                <a:latin typeface="Roboto" pitchFamily="2" charset="0"/>
                <a:ea typeface="Roboto" pitchFamily="2" charset="0"/>
                <a:cs typeface="Times New Roman" panose="02020603050405020304" pitchFamily="18" charset="0"/>
              </a:rPr>
              <a:t>contribue à la mobilité décarbonée</a:t>
            </a:r>
            <a:endParaRPr lang="fr-FR" dirty="0">
              <a:latin typeface="Roboto" pitchFamily="2" charset="0"/>
              <a:ea typeface="Roboto" pitchFamily="2" charset="0"/>
              <a:cs typeface="Times New Roman" panose="02020603050405020304" pitchFamily="18" charset="0"/>
            </a:endParaRPr>
          </a:p>
          <a:p>
            <a:pPr marL="285750" lvl="2" indent="-285750" algn="just">
              <a:spcBef>
                <a:spcPts val="600"/>
              </a:spcBef>
              <a:spcAft>
                <a:spcPts val="600"/>
              </a:spcAft>
              <a:buFont typeface="Arial" panose="020B0604020202020204" pitchFamily="34" charset="0"/>
              <a:buChar char="•"/>
            </a:pPr>
            <a:r>
              <a:rPr lang="fr-FR" dirty="0">
                <a:latin typeface="Roboto" pitchFamily="2" charset="0"/>
                <a:ea typeface="Roboto" pitchFamily="2" charset="0"/>
                <a:cs typeface="Times New Roman" panose="02020603050405020304" pitchFamily="18" charset="0"/>
              </a:rPr>
              <a:t>L</a:t>
            </a:r>
            <a:r>
              <a:rPr lang="fr-FR" sz="1800" dirty="0">
                <a:effectLst/>
                <a:latin typeface="Roboto" pitchFamily="2" charset="0"/>
                <a:ea typeface="Roboto" pitchFamily="2" charset="0"/>
                <a:cs typeface="Times New Roman" panose="02020603050405020304" pitchFamily="18" charset="0"/>
              </a:rPr>
              <a:t>’ART, par ses pouvoirs dans le </a:t>
            </a:r>
            <a:r>
              <a:rPr lang="fr-FR" sz="1800" b="1" dirty="0">
                <a:effectLst/>
                <a:latin typeface="Roboto" pitchFamily="2" charset="0"/>
                <a:ea typeface="Roboto" pitchFamily="2" charset="0"/>
                <a:cs typeface="Times New Roman" panose="02020603050405020304" pitchFamily="18" charset="0"/>
              </a:rPr>
              <a:t>secteur des transports collectifs en Ile-de-France, </a:t>
            </a:r>
            <a:r>
              <a:rPr lang="fr-FR" sz="1800" dirty="0">
                <a:effectLst/>
                <a:latin typeface="Roboto" pitchFamily="2" charset="0"/>
                <a:ea typeface="Roboto" pitchFamily="2" charset="0"/>
                <a:cs typeface="Times New Roman" panose="02020603050405020304" pitchFamily="18" charset="0"/>
              </a:rPr>
              <a:t>contribue à leur </a:t>
            </a:r>
            <a:r>
              <a:rPr lang="fr-FR" sz="1800" b="1" dirty="0">
                <a:effectLst/>
                <a:latin typeface="Roboto" pitchFamily="2" charset="0"/>
                <a:ea typeface="Roboto" pitchFamily="2" charset="0"/>
                <a:cs typeface="Times New Roman" panose="02020603050405020304" pitchFamily="18" charset="0"/>
              </a:rPr>
              <a:t>développement </a:t>
            </a:r>
            <a:r>
              <a:rPr lang="fr-FR" sz="1800" dirty="0">
                <a:effectLst/>
                <a:latin typeface="Roboto" pitchFamily="2" charset="0"/>
                <a:ea typeface="Roboto" pitchFamily="2" charset="0"/>
                <a:cs typeface="Times New Roman" panose="02020603050405020304" pitchFamily="18" charset="0"/>
              </a:rPr>
              <a:t>en participant à la réussite du </a:t>
            </a:r>
            <a:r>
              <a:rPr lang="fr-FR" sz="1800" b="1" dirty="0">
                <a:effectLst/>
                <a:latin typeface="Roboto" pitchFamily="2" charset="0"/>
                <a:ea typeface="Roboto" pitchFamily="2" charset="0"/>
                <a:cs typeface="Times New Roman" panose="02020603050405020304" pitchFamily="18" charset="0"/>
              </a:rPr>
              <a:t>déploiement du Grand Paris Express et de la mise en concurrence des services de transport</a:t>
            </a:r>
          </a:p>
          <a:p>
            <a:pPr marL="0" lvl="2" algn="just">
              <a:spcBef>
                <a:spcPts val="600"/>
              </a:spcBef>
              <a:spcAft>
                <a:spcPts val="600"/>
              </a:spcAft>
            </a:pPr>
            <a:r>
              <a:rPr lang="fr-FR" sz="1800" b="1" dirty="0">
                <a:solidFill>
                  <a:srgbClr val="002060"/>
                </a:solidFill>
                <a:effectLst/>
                <a:latin typeface="Roboto" pitchFamily="2" charset="0"/>
                <a:ea typeface="MS Gothic" panose="020B0609070205080204" pitchFamily="49" charset="-128"/>
                <a:cs typeface="Times New Roman" panose="02020603050405020304" pitchFamily="18" charset="0"/>
              </a:rPr>
              <a:t>Favoriser le développement de l’intermodalité et notamment :</a:t>
            </a:r>
          </a:p>
          <a:p>
            <a:pPr marL="742950" lvl="3" indent="-285750" algn="just">
              <a:spcBef>
                <a:spcPts val="600"/>
              </a:spcBef>
              <a:spcAft>
                <a:spcPts val="600"/>
              </a:spcAft>
              <a:buFont typeface="Arial" panose="020B0604020202020204" pitchFamily="34" charset="0"/>
              <a:buChar char="•"/>
            </a:pPr>
            <a:r>
              <a:rPr lang="fr-FR" dirty="0">
                <a:effectLst/>
                <a:latin typeface="Roboto" pitchFamily="2" charset="0"/>
                <a:ea typeface="Calibri" panose="020F0502020204030204" pitchFamily="34" charset="0"/>
                <a:cs typeface="Times New Roman" panose="02020603050405020304" pitchFamily="18" charset="0"/>
              </a:rPr>
              <a:t>le développement des </a:t>
            </a:r>
            <a:r>
              <a:rPr lang="fr-FR" b="1" dirty="0">
                <a:effectLst/>
                <a:latin typeface="Roboto" pitchFamily="2" charset="0"/>
                <a:ea typeface="Calibri" panose="020F0502020204030204" pitchFamily="34" charset="0"/>
                <a:cs typeface="Times New Roman" panose="02020603050405020304" pitchFamily="18" charset="0"/>
              </a:rPr>
              <a:t>services numériques de mobilité</a:t>
            </a:r>
          </a:p>
          <a:p>
            <a:pPr marL="742950" lvl="3" indent="-285750" algn="just">
              <a:spcBef>
                <a:spcPts val="600"/>
              </a:spcBef>
              <a:spcAft>
                <a:spcPts val="600"/>
              </a:spcAft>
              <a:buFont typeface="Arial" panose="020B0604020202020204" pitchFamily="34" charset="0"/>
              <a:buChar char="•"/>
            </a:pPr>
            <a:r>
              <a:rPr lang="fr-FR" dirty="0">
                <a:latin typeface="Roboto" pitchFamily="2" charset="0"/>
                <a:ea typeface="Franklin Gothic Book" panose="020B0503020102020204" pitchFamily="34" charset="0"/>
                <a:cs typeface="Times New Roman" panose="02020603050405020304" pitchFamily="18" charset="0"/>
              </a:rPr>
              <a:t>le développement de l’</a:t>
            </a:r>
            <a:r>
              <a:rPr lang="fr-FR" b="1" dirty="0">
                <a:latin typeface="Roboto" pitchFamily="2" charset="0"/>
                <a:ea typeface="Franklin Gothic Book" panose="020B0503020102020204" pitchFamily="34" charset="0"/>
                <a:cs typeface="Times New Roman" panose="02020603050405020304" pitchFamily="18" charset="0"/>
              </a:rPr>
              <a:t>intermodalité en gare</a:t>
            </a:r>
            <a:endParaRPr lang="fr-FR" b="1" dirty="0">
              <a:solidFill>
                <a:srgbClr val="002060"/>
              </a:solidFill>
              <a:effectLst/>
              <a:latin typeface="Roboto" pitchFamily="2" charset="0"/>
              <a:ea typeface="MS Gothic" panose="020B0609070205080204" pitchFamily="49" charset="-128"/>
              <a:cs typeface="Times New Roman" panose="02020603050405020304" pitchFamily="18" charset="0"/>
            </a:endParaRPr>
          </a:p>
          <a:p>
            <a:pPr marL="285750" lvl="2" indent="-285750" algn="just">
              <a:spcBef>
                <a:spcPts val="600"/>
              </a:spcBef>
              <a:spcAft>
                <a:spcPts val="600"/>
              </a:spcAft>
              <a:buFont typeface="Arial" panose="020B0604020202020204" pitchFamily="34" charset="0"/>
              <a:buChar char="•"/>
            </a:pPr>
            <a:endParaRPr lang="fr-FR" sz="1800" dirty="0">
              <a:effectLst/>
              <a:latin typeface="Roboto" pitchFamily="2" charset="0"/>
              <a:ea typeface="Roboto" pitchFamily="2" charset="0"/>
              <a:cs typeface="Times New Roman" panose="02020603050405020304" pitchFamily="18" charset="0"/>
            </a:endParaRPr>
          </a:p>
          <a:p>
            <a:pPr marL="285750" lvl="2" indent="-285750" algn="just">
              <a:buFont typeface="Arial" panose="020B0604020202020204" pitchFamily="34" charset="0"/>
              <a:buChar char="•"/>
            </a:pPr>
            <a:endParaRPr lang="fr-FR" sz="1800" b="1" dirty="0">
              <a:solidFill>
                <a:srgbClr val="002060"/>
              </a:solidFill>
              <a:effectLst/>
              <a:latin typeface="Roboto" pitchFamily="2" charset="0"/>
              <a:ea typeface="MS Gothic" panose="020B0609070205080204" pitchFamily="49" charset="-128"/>
              <a:cs typeface="Times New Roman" panose="02020603050405020304" pitchFamily="18" charset="0"/>
            </a:endParaRPr>
          </a:p>
          <a:p>
            <a:pPr marL="0" lvl="2" algn="just">
              <a:spcBef>
                <a:spcPts val="2400"/>
              </a:spcBef>
              <a:spcAft>
                <a:spcPts val="1200"/>
              </a:spcAft>
            </a:pPr>
            <a:endParaRPr lang="fr-FR" sz="1800" b="1" dirty="0">
              <a:solidFill>
                <a:srgbClr val="002060"/>
              </a:solidFill>
              <a:effectLst/>
              <a:latin typeface="Roboto" pitchFamily="2" charset="0"/>
              <a:ea typeface="MS Gothic" panose="020B0609070205080204" pitchFamily="49" charset="-128"/>
              <a:cs typeface="Times New Roman" panose="02020603050405020304" pitchFamily="18" charset="0"/>
            </a:endParaRPr>
          </a:p>
          <a:p>
            <a:pPr lvl="0" algn="just">
              <a:spcBef>
                <a:spcPts val="600"/>
              </a:spcBef>
              <a:spcAft>
                <a:spcPts val="600"/>
              </a:spcAft>
            </a:pPr>
            <a:endParaRPr lang="fr-FR" sz="1800" dirty="0">
              <a:effectLst/>
              <a:latin typeface="Roboto Light" panose="02000000000000000000" pitchFamily="2" charset="0"/>
              <a:ea typeface="Franklin Gothic Book" panose="020B050302010202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0C56C826-B1E4-1EBC-489D-0ABA7656A3C7}"/>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411496" y="192065"/>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752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05600" y="6356351"/>
            <a:ext cx="2171700" cy="365125"/>
          </a:xfrm>
        </p:spPr>
        <p:txBody>
          <a:bodyPr/>
          <a:lstStyle/>
          <a:p>
            <a:fld id="{599E0DCA-6F6D-44FB-987C-B0D97FDE4610}" type="slidenum">
              <a:rPr lang="fr-FR" smtClean="0"/>
              <a:pPr/>
              <a:t>21</a:t>
            </a:fld>
            <a:endParaRPr lang="fr-FR" dirty="0"/>
          </a:p>
        </p:txBody>
      </p:sp>
      <p:sp>
        <p:nvSpPr>
          <p:cNvPr id="2" name="Espace réservé du contenu 1"/>
          <p:cNvSpPr>
            <a:spLocks noGrp="1"/>
          </p:cNvSpPr>
          <p:nvPr>
            <p:ph idx="4294967295"/>
          </p:nvPr>
        </p:nvSpPr>
        <p:spPr>
          <a:xfrm>
            <a:off x="1439652" y="2240868"/>
            <a:ext cx="6172200" cy="3510390"/>
          </a:xfrm>
          <a:prstGeom prst="rect">
            <a:avLst/>
          </a:prstGeom>
        </p:spPr>
        <p:txBody>
          <a:bodyPr>
            <a:normAutofit/>
          </a:bodyPr>
          <a:lstStyle/>
          <a:p>
            <a:pPr algn="just">
              <a:buFont typeface="Symbol" panose="05050102010706020507" pitchFamily="18" charset="2"/>
              <a:buChar char=""/>
            </a:pPr>
            <a:endParaRPr lang="fr-FR" sz="1500" dirty="0"/>
          </a:p>
          <a:p>
            <a:pPr algn="just"/>
            <a:endParaRPr lang="fr-FR" sz="1500" b="1" dirty="0">
              <a:solidFill>
                <a:srgbClr val="038AA5"/>
              </a:solidFill>
            </a:endParaRPr>
          </a:p>
          <a:p>
            <a:endParaRPr lang="fr-FR" dirty="0"/>
          </a:p>
        </p:txBody>
      </p:sp>
      <p:sp>
        <p:nvSpPr>
          <p:cNvPr id="13" name="Espace réservé du contenu 1">
            <a:extLst>
              <a:ext uri="{FF2B5EF4-FFF2-40B4-BE49-F238E27FC236}">
                <a16:creationId xmlns:a16="http://schemas.microsoft.com/office/drawing/2014/main" id="{C950CEA9-D52A-4DB3-8C8C-942D697A6D1B}"/>
              </a:ext>
            </a:extLst>
          </p:cNvPr>
          <p:cNvSpPr txBox="1">
            <a:spLocks/>
          </p:cNvSpPr>
          <p:nvPr/>
        </p:nvSpPr>
        <p:spPr>
          <a:xfrm>
            <a:off x="1279421" y="1569391"/>
            <a:ext cx="6307454" cy="540060"/>
          </a:xfrm>
          <a:prstGeom prst="rect">
            <a:avLst/>
          </a:prstGeom>
        </p:spPr>
        <p:txBody>
          <a:bodyPr vert="horz" lIns="68580" tIns="34290" rIns="68580" bIns="3429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endParaRPr lang="fr-FR" sz="1500" dirty="0"/>
          </a:p>
          <a:p>
            <a:pPr algn="just"/>
            <a:endParaRPr lang="fr-FR" sz="1500" b="1" dirty="0">
              <a:solidFill>
                <a:srgbClr val="038AA5"/>
              </a:solidFill>
            </a:endParaRPr>
          </a:p>
          <a:p>
            <a:endParaRPr lang="fr-FR" sz="1800" dirty="0"/>
          </a:p>
        </p:txBody>
      </p:sp>
      <p:sp>
        <p:nvSpPr>
          <p:cNvPr id="9" name="Espace réservé du texte 4">
            <a:extLst>
              <a:ext uri="{FF2B5EF4-FFF2-40B4-BE49-F238E27FC236}">
                <a16:creationId xmlns:a16="http://schemas.microsoft.com/office/drawing/2014/main" id="{60B19CFD-3719-457F-B6C0-A9C1DF33CC98}"/>
              </a:ext>
            </a:extLst>
          </p:cNvPr>
          <p:cNvSpPr txBox="1">
            <a:spLocks/>
          </p:cNvSpPr>
          <p:nvPr/>
        </p:nvSpPr>
        <p:spPr>
          <a:xfrm>
            <a:off x="1279421" y="690484"/>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endParaRPr lang="fr-FR" sz="2100" b="1" dirty="0">
              <a:solidFill>
                <a:schemeClr val="tx2">
                  <a:lumMod val="75000"/>
                  <a:lumOff val="25000"/>
                </a:schemeClr>
              </a:solidFill>
            </a:endParaRPr>
          </a:p>
        </p:txBody>
      </p:sp>
      <p:sp>
        <p:nvSpPr>
          <p:cNvPr id="11" name="Espace réservé du pied de page 3">
            <a:extLst>
              <a:ext uri="{FF2B5EF4-FFF2-40B4-BE49-F238E27FC236}">
                <a16:creationId xmlns:a16="http://schemas.microsoft.com/office/drawing/2014/main" id="{60EDA741-66E6-48A2-B3E3-C4A27CE13E16}"/>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
        <p:nvSpPr>
          <p:cNvPr id="5" name="Espace réservé du texte 4">
            <a:extLst>
              <a:ext uri="{FF2B5EF4-FFF2-40B4-BE49-F238E27FC236}">
                <a16:creationId xmlns:a16="http://schemas.microsoft.com/office/drawing/2014/main" id="{548521DF-E126-6E90-A785-566FD44F0600}"/>
              </a:ext>
            </a:extLst>
          </p:cNvPr>
          <p:cNvSpPr txBox="1">
            <a:spLocks/>
          </p:cNvSpPr>
          <p:nvPr/>
        </p:nvSpPr>
        <p:spPr>
          <a:xfrm>
            <a:off x="1050471" y="303728"/>
            <a:ext cx="7043057" cy="849405"/>
          </a:xfrm>
          <a:prstGeom prst="rect">
            <a:avLst/>
          </a:prstGeom>
        </p:spPr>
        <p:txBody>
          <a:bodyPr vert="horz" lIns="68580" tIns="34290" rIns="68580" bIns="34290" rtlCol="0" anchor="ct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400" b="1" dirty="0">
                <a:solidFill>
                  <a:srgbClr val="002060"/>
                </a:solidFill>
                <a:latin typeface="Roboto" pitchFamily="2" charset="0"/>
                <a:ea typeface="Roboto" pitchFamily="2" charset="0"/>
              </a:rPr>
              <a:t>Les leviers pour agir</a:t>
            </a:r>
          </a:p>
        </p:txBody>
      </p:sp>
      <p:sp>
        <p:nvSpPr>
          <p:cNvPr id="7" name="ZoneTexte 6">
            <a:extLst>
              <a:ext uri="{FF2B5EF4-FFF2-40B4-BE49-F238E27FC236}">
                <a16:creationId xmlns:a16="http://schemas.microsoft.com/office/drawing/2014/main" id="{761248C2-025D-3B2D-1F4A-1BB0C02E7BA8}"/>
              </a:ext>
            </a:extLst>
          </p:cNvPr>
          <p:cNvSpPr txBox="1"/>
          <p:nvPr/>
        </p:nvSpPr>
        <p:spPr>
          <a:xfrm>
            <a:off x="1050471" y="1295577"/>
            <a:ext cx="7397193" cy="5060774"/>
          </a:xfrm>
          <a:prstGeom prst="rect">
            <a:avLst/>
          </a:prstGeom>
          <a:noFill/>
          <a:ln>
            <a:noFill/>
          </a:ln>
        </p:spPr>
        <p:txBody>
          <a:bodyPr wrap="square">
            <a:noAutofit/>
          </a:bodyPr>
          <a:lstStyle/>
          <a:p>
            <a:pPr marL="0" lvl="2" algn="just">
              <a:spcBef>
                <a:spcPts val="600"/>
              </a:spcBef>
              <a:spcAft>
                <a:spcPts val="600"/>
              </a:spcAft>
            </a:pPr>
            <a:r>
              <a:rPr lang="fr-FR" sz="1800" b="1" dirty="0">
                <a:solidFill>
                  <a:srgbClr val="002060"/>
                </a:solidFill>
                <a:effectLst/>
                <a:latin typeface="Roboto" pitchFamily="2" charset="0"/>
                <a:ea typeface="MS Gothic" panose="020B0609070205080204" pitchFamily="49" charset="-128"/>
                <a:cs typeface="Times New Roman" panose="02020603050405020304" pitchFamily="18" charset="0"/>
              </a:rPr>
              <a:t>Favoriser l’adaptation des infrastructures et des usages</a:t>
            </a:r>
          </a:p>
          <a:p>
            <a:pPr marL="285750" lvl="2" indent="-285750" algn="just">
              <a:spcBef>
                <a:spcPts val="600"/>
              </a:spcBef>
              <a:spcAft>
                <a:spcPts val="600"/>
              </a:spcAft>
              <a:buFont typeface="Wingdings" panose="05000000000000000000" pitchFamily="2" charset="2"/>
              <a:buChar char="Ø"/>
            </a:pPr>
            <a:r>
              <a:rPr lang="fr-FR" b="1" dirty="0">
                <a:solidFill>
                  <a:srgbClr val="002060"/>
                </a:solidFill>
                <a:latin typeface="Roboto" pitchFamily="2" charset="0"/>
                <a:ea typeface="MS Gothic" panose="020B0609070205080204" pitchFamily="49" charset="-128"/>
                <a:cs typeface="Times New Roman" panose="02020603050405020304" pitchFamily="18" charset="0"/>
              </a:rPr>
              <a:t>En matière autoroutière :</a:t>
            </a:r>
            <a:endParaRPr lang="fr-FR" sz="1800" b="1" dirty="0">
              <a:solidFill>
                <a:srgbClr val="002060"/>
              </a:solidFill>
              <a:effectLst/>
              <a:latin typeface="Roboto" pitchFamily="2" charset="0"/>
              <a:ea typeface="MS Gothic" panose="020B0609070205080204" pitchFamily="49" charset="-128"/>
              <a:cs typeface="Times New Roman" panose="02020603050405020304" pitchFamily="18" charset="0"/>
            </a:endParaRPr>
          </a:p>
          <a:p>
            <a:pPr marL="285750" lvl="2" indent="-285750" algn="just">
              <a:spcBef>
                <a:spcPts val="600"/>
              </a:spcBef>
              <a:spcAft>
                <a:spcPts val="600"/>
              </a:spcAft>
              <a:buFont typeface="Arial" panose="020B0604020202020204" pitchFamily="34" charset="0"/>
              <a:buChar char="•"/>
            </a:pPr>
            <a:r>
              <a:rPr lang="fr-FR" sz="1800" dirty="0">
                <a:effectLst/>
                <a:latin typeface="Roboto" pitchFamily="2" charset="0"/>
                <a:ea typeface="Calibri" panose="020F0502020204030204" pitchFamily="34" charset="0"/>
                <a:cs typeface="Times New Roman" panose="02020603050405020304" pitchFamily="18" charset="0"/>
              </a:rPr>
              <a:t>L’ART contribue à </a:t>
            </a:r>
            <a:r>
              <a:rPr lang="fr-FR" sz="1800" b="1" dirty="0">
                <a:effectLst/>
                <a:latin typeface="Roboto" pitchFamily="2" charset="0"/>
                <a:ea typeface="Calibri" panose="020F0502020204030204" pitchFamily="34" charset="0"/>
                <a:cs typeface="Times New Roman" panose="02020603050405020304" pitchFamily="18" charset="0"/>
              </a:rPr>
              <a:t>sélectionner les investissements les plus pertinents et efficaces</a:t>
            </a:r>
            <a:endParaRPr lang="fr-FR" b="1" dirty="0">
              <a:latin typeface="Roboto" pitchFamily="2" charset="0"/>
              <a:ea typeface="Calibri" panose="020F0502020204030204" pitchFamily="34" charset="0"/>
              <a:cs typeface="Times New Roman" panose="02020603050405020304" pitchFamily="18" charset="0"/>
            </a:endParaRPr>
          </a:p>
          <a:p>
            <a:pPr marL="285750" lvl="2" indent="-285750" algn="just">
              <a:spcBef>
                <a:spcPts val="600"/>
              </a:spcBef>
              <a:spcAft>
                <a:spcPts val="600"/>
              </a:spcAft>
              <a:buFont typeface="Arial" panose="020B0604020202020204" pitchFamily="34" charset="0"/>
              <a:buChar char="•"/>
            </a:pPr>
            <a:r>
              <a:rPr lang="fr-FR" sz="1800" dirty="0">
                <a:effectLst/>
                <a:latin typeface="Roboto" pitchFamily="2" charset="0"/>
                <a:ea typeface="Calibri" panose="020F0502020204030204" pitchFamily="34" charset="0"/>
                <a:cs typeface="Times New Roman" panose="02020603050405020304" pitchFamily="18" charset="0"/>
              </a:rPr>
              <a:t>L’action de l’ART contribue au </a:t>
            </a:r>
            <a:r>
              <a:rPr lang="fr-FR" sz="1800" b="1" dirty="0">
                <a:effectLst/>
                <a:latin typeface="Roboto" pitchFamily="2" charset="0"/>
                <a:ea typeface="Calibri" panose="020F0502020204030204" pitchFamily="34" charset="0"/>
                <a:cs typeface="Times New Roman" panose="02020603050405020304" pitchFamily="18" charset="0"/>
              </a:rPr>
              <a:t>renouvellement du parc de véhicules et à l’optimisation de son utilisation</a:t>
            </a:r>
          </a:p>
          <a:p>
            <a:pPr marL="285750" lvl="2" indent="-285750" algn="just">
              <a:spcBef>
                <a:spcPts val="600"/>
              </a:spcBef>
              <a:spcAft>
                <a:spcPts val="600"/>
              </a:spcAft>
              <a:buFont typeface="Wingdings" panose="05000000000000000000" pitchFamily="2" charset="2"/>
              <a:buChar char="Ø"/>
            </a:pPr>
            <a:r>
              <a:rPr lang="fr-FR" b="1" dirty="0">
                <a:solidFill>
                  <a:srgbClr val="002060"/>
                </a:solidFill>
                <a:latin typeface="Roboto" pitchFamily="2" charset="0"/>
                <a:ea typeface="MS Gothic" panose="020B0609070205080204" pitchFamily="49" charset="-128"/>
                <a:cs typeface="Times New Roman" panose="02020603050405020304" pitchFamily="18" charset="0"/>
              </a:rPr>
              <a:t>En matière aéroportuaire :</a:t>
            </a:r>
          </a:p>
          <a:p>
            <a:pPr marL="285750" lvl="2" indent="-285750" algn="just">
              <a:spcBef>
                <a:spcPts val="600"/>
              </a:spcBef>
              <a:spcAft>
                <a:spcPts val="600"/>
              </a:spcAft>
              <a:buFont typeface="Arial" panose="020B0604020202020204" pitchFamily="34" charset="0"/>
              <a:buChar char="•"/>
            </a:pPr>
            <a:r>
              <a:rPr lang="fr-FR" sz="1800" dirty="0">
                <a:effectLst/>
                <a:latin typeface="Roboto" pitchFamily="2" charset="0"/>
                <a:ea typeface="Calibri" panose="020F0502020204030204" pitchFamily="34" charset="0"/>
                <a:cs typeface="Times New Roman" panose="02020603050405020304" pitchFamily="18" charset="0"/>
              </a:rPr>
              <a:t>En ce qui concerne l’</a:t>
            </a:r>
            <a:r>
              <a:rPr lang="fr-FR" sz="1800" b="1" dirty="0">
                <a:effectLst/>
                <a:latin typeface="Roboto" pitchFamily="2" charset="0"/>
                <a:ea typeface="Calibri" panose="020F0502020204030204" pitchFamily="34" charset="0"/>
                <a:cs typeface="Times New Roman" panose="02020603050405020304" pitchFamily="18" charset="0"/>
              </a:rPr>
              <a:t>usage des infrastructures aéroportuaires, les limites actuelles des missions de l’ART ne lui permettent pas une véritable contribution en matière environnementale</a:t>
            </a:r>
          </a:p>
          <a:p>
            <a:pPr marL="285750" lvl="2" indent="-285750" algn="just">
              <a:spcBef>
                <a:spcPts val="600"/>
              </a:spcBef>
              <a:spcAft>
                <a:spcPts val="600"/>
              </a:spcAft>
              <a:buFont typeface="Wingdings" panose="05000000000000000000" pitchFamily="2" charset="2"/>
              <a:buChar char="Ø"/>
            </a:pPr>
            <a:r>
              <a:rPr lang="fr-FR" b="1" dirty="0">
                <a:solidFill>
                  <a:srgbClr val="002060"/>
                </a:solidFill>
                <a:latin typeface="Roboto" pitchFamily="2" charset="0"/>
                <a:ea typeface="MS Gothic" panose="020B0609070205080204" pitchFamily="49" charset="-128"/>
                <a:cs typeface="Times New Roman" panose="02020603050405020304" pitchFamily="18" charset="0"/>
              </a:rPr>
              <a:t>En matière ferroviaire :</a:t>
            </a:r>
          </a:p>
          <a:p>
            <a:pPr marL="285750" lvl="0" indent="-285750" algn="just">
              <a:spcBef>
                <a:spcPts val="600"/>
              </a:spcBef>
              <a:spcAft>
                <a:spcPts val="600"/>
              </a:spcAft>
              <a:buFont typeface="Arial" panose="020B0604020202020204" pitchFamily="34" charset="0"/>
              <a:buChar char="•"/>
            </a:pPr>
            <a:r>
              <a:rPr lang="fr-FR" dirty="0">
                <a:latin typeface="Roboto" pitchFamily="2" charset="0"/>
                <a:ea typeface="Calibri" panose="020F0502020204030204" pitchFamily="34" charset="0"/>
                <a:cs typeface="Times New Roman" panose="02020603050405020304" pitchFamily="18" charset="0"/>
              </a:rPr>
              <a:t>P</a:t>
            </a:r>
            <a:r>
              <a:rPr lang="fr-FR" sz="1800" dirty="0">
                <a:effectLst/>
                <a:latin typeface="Roboto" pitchFamily="2" charset="0"/>
                <a:ea typeface="Calibri" panose="020F0502020204030204" pitchFamily="34" charset="0"/>
                <a:cs typeface="Times New Roman" panose="02020603050405020304" pitchFamily="18" charset="0"/>
              </a:rPr>
              <a:t>ourrait être envisagée l’</a:t>
            </a:r>
            <a:r>
              <a:rPr lang="fr-FR" sz="1800" b="1" dirty="0">
                <a:effectLst/>
                <a:latin typeface="Roboto" pitchFamily="2" charset="0"/>
                <a:ea typeface="Calibri" panose="020F0502020204030204" pitchFamily="34" charset="0"/>
                <a:cs typeface="Times New Roman" panose="02020603050405020304" pitchFamily="18" charset="0"/>
              </a:rPr>
              <a:t>introduction de variations des redevances ferroviaires en fonction de l’impact environnemental de l’exploitation des trains</a:t>
            </a:r>
            <a:endParaRPr lang="fr-FR" sz="1800" b="1" dirty="0">
              <a:effectLst/>
              <a:latin typeface="Roboto Light" panose="02000000000000000000" pitchFamily="2" charset="0"/>
              <a:ea typeface="Franklin Gothic Book" panose="020B0503020102020204" pitchFamily="34" charset="0"/>
              <a:cs typeface="Times New Roman" panose="02020603050405020304" pitchFamily="18" charset="0"/>
            </a:endParaRPr>
          </a:p>
          <a:p>
            <a:pPr marL="0" lvl="2" algn="just">
              <a:spcBef>
                <a:spcPts val="600"/>
              </a:spcBef>
              <a:spcAft>
                <a:spcPts val="600"/>
              </a:spcAft>
            </a:pPr>
            <a:endParaRPr lang="fr-FR" sz="1800" b="1" dirty="0">
              <a:solidFill>
                <a:srgbClr val="002060"/>
              </a:solidFill>
              <a:effectLst/>
              <a:latin typeface="Roboto" pitchFamily="2" charset="0"/>
              <a:ea typeface="MS Gothic" panose="020B0609070205080204" pitchFamily="49" charset="-128"/>
              <a:cs typeface="Times New Roman" panose="02020603050405020304" pitchFamily="18" charset="0"/>
            </a:endParaRPr>
          </a:p>
          <a:p>
            <a:pPr lvl="0" algn="just">
              <a:spcBef>
                <a:spcPts val="600"/>
              </a:spcBef>
              <a:spcAft>
                <a:spcPts val="600"/>
              </a:spcAft>
            </a:pPr>
            <a:endParaRPr lang="fr-FR" sz="1800" dirty="0">
              <a:effectLst/>
              <a:latin typeface="Roboto Light" panose="02000000000000000000" pitchFamily="2" charset="0"/>
              <a:ea typeface="Franklin Gothic Book" panose="020B050302010202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79D5245-F65A-CBCD-6A5C-D2CF0C0CEA52}"/>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411496" y="192065"/>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604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337A45-17B9-476F-9A8D-C3C1C373795F}"/>
              </a:ext>
            </a:extLst>
          </p:cNvPr>
          <p:cNvSpPr>
            <a:spLocks noGrp="1"/>
          </p:cNvSpPr>
          <p:nvPr>
            <p:ph type="body" sz="quarter" idx="19"/>
          </p:nvPr>
        </p:nvSpPr>
        <p:spPr>
          <a:xfrm>
            <a:off x="1768084" y="2500870"/>
            <a:ext cx="5878285" cy="1354829"/>
          </a:xfrm>
        </p:spPr>
        <p:txBody>
          <a:bodyPr/>
          <a:lstStyle/>
          <a:p>
            <a:r>
              <a:rPr lang="fr-FR" sz="4400" dirty="0"/>
              <a:t>II. </a:t>
            </a:r>
          </a:p>
          <a:p>
            <a:r>
              <a:rPr lang="fr-FR" sz="4400" dirty="0"/>
              <a:t>Focus sur la régulation sectorielle </a:t>
            </a:r>
          </a:p>
        </p:txBody>
      </p:sp>
    </p:spTree>
    <p:extLst>
      <p:ext uri="{BB962C8B-B14F-4D97-AF65-F5344CB8AC3E}">
        <p14:creationId xmlns:p14="http://schemas.microsoft.com/office/powerpoint/2010/main" val="1802441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86C008-81D7-46DE-953F-2402C00740BD}"/>
              </a:ext>
            </a:extLst>
          </p:cNvPr>
          <p:cNvSpPr txBox="1"/>
          <p:nvPr/>
        </p:nvSpPr>
        <p:spPr>
          <a:xfrm>
            <a:off x="1058662" y="1935887"/>
            <a:ext cx="7124330" cy="1061829"/>
          </a:xfrm>
          <a:prstGeom prst="rect">
            <a:avLst/>
          </a:prstGeom>
          <a:noFill/>
        </p:spPr>
        <p:txBody>
          <a:bodyPr wrap="square" rtlCol="0">
            <a:spAutoFit/>
          </a:bodyPr>
          <a:lstStyle/>
          <a:p>
            <a:pPr algn="ctr"/>
            <a:endParaRPr lang="fr-FR" sz="2100" b="1" dirty="0">
              <a:solidFill>
                <a:srgbClr val="002060"/>
              </a:solidFill>
              <a:latin typeface="Roboto" pitchFamily="2" charset="0"/>
              <a:ea typeface="Roboto" pitchFamily="2" charset="0"/>
            </a:endParaRPr>
          </a:p>
          <a:p>
            <a:pPr algn="ctr"/>
            <a:endParaRPr lang="fr-FR" sz="2100" b="1" dirty="0">
              <a:solidFill>
                <a:srgbClr val="002060"/>
              </a:solidFill>
              <a:latin typeface="Roboto" pitchFamily="2" charset="0"/>
              <a:ea typeface="Roboto" pitchFamily="2" charset="0"/>
            </a:endParaRPr>
          </a:p>
          <a:p>
            <a:pPr algn="ctr"/>
            <a:r>
              <a:rPr lang="fr-FR" sz="2100" b="1" dirty="0">
                <a:solidFill>
                  <a:srgbClr val="002060"/>
                </a:solidFill>
                <a:latin typeface="Roboto" pitchFamily="2" charset="0"/>
                <a:ea typeface="Roboto" pitchFamily="2" charset="0"/>
              </a:rPr>
              <a:t>1 – La régulation du secteur ferroviaire  </a:t>
            </a:r>
          </a:p>
        </p:txBody>
      </p:sp>
    </p:spTree>
    <p:extLst>
      <p:ext uri="{BB962C8B-B14F-4D97-AF65-F5344CB8AC3E}">
        <p14:creationId xmlns:p14="http://schemas.microsoft.com/office/powerpoint/2010/main" val="2449751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05600" y="6356351"/>
            <a:ext cx="2171700" cy="365125"/>
          </a:xfrm>
        </p:spPr>
        <p:txBody>
          <a:bodyPr/>
          <a:lstStyle/>
          <a:p>
            <a:fld id="{599E0DCA-6F6D-44FB-987C-B0D97FDE4610}" type="slidenum">
              <a:rPr lang="fr-FR" smtClean="0"/>
              <a:pPr/>
              <a:t>24</a:t>
            </a:fld>
            <a:endParaRPr lang="fr-FR" dirty="0"/>
          </a:p>
        </p:txBody>
      </p:sp>
      <p:sp>
        <p:nvSpPr>
          <p:cNvPr id="2" name="Espace réservé du contenu 1"/>
          <p:cNvSpPr>
            <a:spLocks noGrp="1"/>
          </p:cNvSpPr>
          <p:nvPr>
            <p:ph idx="4294967295"/>
          </p:nvPr>
        </p:nvSpPr>
        <p:spPr>
          <a:xfrm>
            <a:off x="1439652" y="2240868"/>
            <a:ext cx="6172200" cy="3510390"/>
          </a:xfrm>
          <a:prstGeom prst="rect">
            <a:avLst/>
          </a:prstGeom>
        </p:spPr>
        <p:txBody>
          <a:bodyPr>
            <a:normAutofit/>
          </a:bodyPr>
          <a:lstStyle/>
          <a:p>
            <a:pPr algn="just">
              <a:buFont typeface="Symbol" panose="05050102010706020507" pitchFamily="18" charset="2"/>
              <a:buChar char=""/>
            </a:pPr>
            <a:endParaRPr lang="fr-FR" sz="1500" dirty="0"/>
          </a:p>
          <a:p>
            <a:pPr algn="just"/>
            <a:endParaRPr lang="fr-FR" sz="1500" b="1" dirty="0">
              <a:solidFill>
                <a:srgbClr val="038AA5"/>
              </a:solidFill>
            </a:endParaRPr>
          </a:p>
          <a:p>
            <a:endParaRPr lang="fr-FR" dirty="0"/>
          </a:p>
        </p:txBody>
      </p:sp>
      <p:sp>
        <p:nvSpPr>
          <p:cNvPr id="4" name="Rectangle 3">
            <a:extLst>
              <a:ext uri="{FF2B5EF4-FFF2-40B4-BE49-F238E27FC236}">
                <a16:creationId xmlns:a16="http://schemas.microsoft.com/office/drawing/2014/main" id="{28B2961A-EB0C-46C7-B37B-61012C636224}"/>
              </a:ext>
            </a:extLst>
          </p:cNvPr>
          <p:cNvSpPr/>
          <p:nvPr/>
        </p:nvSpPr>
        <p:spPr>
          <a:xfrm>
            <a:off x="952108" y="1839421"/>
            <a:ext cx="7372356" cy="3865674"/>
          </a:xfrm>
          <a:prstGeom prst="rect">
            <a:avLst/>
          </a:prstGeom>
        </p:spPr>
        <p:txBody>
          <a:bodyPr wrap="square">
            <a:spAutoFit/>
          </a:bodyPr>
          <a:lstStyle/>
          <a:p>
            <a:pPr marL="257175" indent="-257175" algn="just">
              <a:spcBef>
                <a:spcPct val="20000"/>
              </a:spcBef>
              <a:buFont typeface="Symbol" panose="05050102010706020507" pitchFamily="18" charset="2"/>
              <a:buChar char="Þ"/>
            </a:pPr>
            <a:r>
              <a:rPr lang="fr-FR" sz="1600" dirty="0">
                <a:latin typeface="Roboto" pitchFamily="2" charset="0"/>
                <a:ea typeface="Roboto" pitchFamily="2" charset="0"/>
              </a:rPr>
              <a:t>Directive 2012/34 établissant un espace ferroviaire unique européen :</a:t>
            </a:r>
          </a:p>
          <a:p>
            <a:pPr algn="just">
              <a:spcBef>
                <a:spcPct val="20000"/>
              </a:spcBef>
            </a:pPr>
            <a:endParaRPr lang="fr-FR" sz="1600" dirty="0">
              <a:latin typeface="Roboto" pitchFamily="2" charset="0"/>
              <a:ea typeface="Roboto" pitchFamily="2" charset="0"/>
            </a:endParaRPr>
          </a:p>
          <a:p>
            <a:pPr algn="just"/>
            <a:r>
              <a:rPr lang="fr-FR" sz="1400" dirty="0">
                <a:latin typeface="Roboto" pitchFamily="2" charset="0"/>
                <a:ea typeface="Roboto" pitchFamily="2" charset="0"/>
              </a:rPr>
              <a:t>Article 55 - Organisme de contrôle</a:t>
            </a:r>
          </a:p>
          <a:p>
            <a:pPr algn="just"/>
            <a:endParaRPr lang="fr-FR" sz="1400" dirty="0">
              <a:latin typeface="Roboto" pitchFamily="2" charset="0"/>
              <a:ea typeface="Roboto" pitchFamily="2" charset="0"/>
            </a:endParaRPr>
          </a:p>
          <a:p>
            <a:pPr marL="257175" indent="-257175" algn="just">
              <a:buFont typeface="Franklin Gothic Book" panose="020B0503020102020204" pitchFamily="34" charset="0"/>
              <a:buChar char="–"/>
            </a:pPr>
            <a:r>
              <a:rPr lang="fr-FR" sz="1400" dirty="0">
                <a:latin typeface="Roboto" pitchFamily="2" charset="0"/>
                <a:ea typeface="Roboto" pitchFamily="2" charset="0"/>
              </a:rPr>
              <a:t>Chaque État membre institue un organisme de contrôle national unique du secteur ferroviaire. </a:t>
            </a:r>
          </a:p>
          <a:p>
            <a:pPr marL="257175" indent="-257175" algn="just">
              <a:buFont typeface="Franklin Gothic Book" panose="020B0503020102020204" pitchFamily="34" charset="0"/>
              <a:buChar char="–"/>
            </a:pPr>
            <a:endParaRPr lang="fr-FR" sz="1400" dirty="0">
              <a:latin typeface="Roboto" pitchFamily="2" charset="0"/>
              <a:ea typeface="Roboto" pitchFamily="2" charset="0"/>
            </a:endParaRPr>
          </a:p>
          <a:p>
            <a:pPr marL="257175" indent="-257175" algn="just">
              <a:buFont typeface="Franklin Gothic Book" panose="020B0503020102020204" pitchFamily="34" charset="0"/>
              <a:buChar char="–"/>
            </a:pPr>
            <a:r>
              <a:rPr lang="fr-FR" sz="1400" dirty="0">
                <a:latin typeface="Roboto" pitchFamily="2" charset="0"/>
                <a:ea typeface="Roboto" pitchFamily="2" charset="0"/>
              </a:rPr>
              <a:t>Cet organisme est une </a:t>
            </a:r>
            <a:r>
              <a:rPr lang="fr-FR" sz="1400" u="sng" dirty="0">
                <a:latin typeface="Roboto" pitchFamily="2" charset="0"/>
                <a:ea typeface="Roboto" pitchFamily="2" charset="0"/>
              </a:rPr>
              <a:t>autorité autonome juridiquement distincte et indépendante sur les plans organisationnel, fonctionnel, hiérarchique et décisionnel, de toute autre entité publique ou privée</a:t>
            </a:r>
            <a:r>
              <a:rPr lang="fr-FR" sz="1400" dirty="0">
                <a:latin typeface="Roboto" pitchFamily="2" charset="0"/>
                <a:ea typeface="Roboto" pitchFamily="2" charset="0"/>
              </a:rPr>
              <a:t>.</a:t>
            </a:r>
          </a:p>
          <a:p>
            <a:pPr marL="257175" indent="-257175" algn="just">
              <a:buFont typeface="Franklin Gothic Book" panose="020B0503020102020204" pitchFamily="34" charset="0"/>
              <a:buChar char="–"/>
            </a:pPr>
            <a:endParaRPr lang="fr-FR" sz="1400" dirty="0">
              <a:latin typeface="Roboto" pitchFamily="2" charset="0"/>
              <a:ea typeface="Roboto" pitchFamily="2" charset="0"/>
            </a:endParaRPr>
          </a:p>
          <a:p>
            <a:pPr marL="257175" indent="-257175" algn="just">
              <a:buFont typeface="Franklin Gothic Book" panose="020B0503020102020204" pitchFamily="34" charset="0"/>
              <a:buChar char="–"/>
            </a:pPr>
            <a:r>
              <a:rPr lang="fr-FR" sz="1400" dirty="0">
                <a:latin typeface="Roboto" pitchFamily="2" charset="0"/>
                <a:ea typeface="Roboto" pitchFamily="2" charset="0"/>
              </a:rPr>
              <a:t>Dans son organisation, ses décisions de financement, sa structure juridique et ses prises de décisions, cet organisme est en outre </a:t>
            </a:r>
            <a:r>
              <a:rPr lang="fr-FR" sz="1400" u="sng" dirty="0">
                <a:latin typeface="Roboto" pitchFamily="2" charset="0"/>
                <a:ea typeface="Roboto" pitchFamily="2" charset="0"/>
              </a:rPr>
              <a:t>indépendant de tout gestionnaire de l'infrastructure, organisme de tarification, organisme de répartition ou candidat</a:t>
            </a:r>
            <a:r>
              <a:rPr lang="fr-FR" sz="1400" dirty="0">
                <a:latin typeface="Roboto" pitchFamily="2" charset="0"/>
                <a:ea typeface="Roboto" pitchFamily="2" charset="0"/>
              </a:rPr>
              <a:t>. </a:t>
            </a:r>
          </a:p>
          <a:p>
            <a:pPr marL="257175" indent="-257175" algn="just">
              <a:buFont typeface="Franklin Gothic Book" panose="020B0503020102020204" pitchFamily="34" charset="0"/>
              <a:buChar char="–"/>
            </a:pPr>
            <a:endParaRPr lang="fr-FR" sz="1400" dirty="0">
              <a:latin typeface="Roboto" pitchFamily="2" charset="0"/>
              <a:ea typeface="Roboto" pitchFamily="2" charset="0"/>
            </a:endParaRPr>
          </a:p>
          <a:p>
            <a:pPr marL="257175" indent="-257175" algn="just">
              <a:buFont typeface="Franklin Gothic Book" panose="020B0503020102020204" pitchFamily="34" charset="0"/>
              <a:buChar char="–"/>
            </a:pPr>
            <a:r>
              <a:rPr lang="fr-FR" sz="1400" dirty="0">
                <a:latin typeface="Roboto" pitchFamily="2" charset="0"/>
                <a:ea typeface="Roboto" pitchFamily="2" charset="0"/>
              </a:rPr>
              <a:t>Il est par ailleurs fonctionnellement </a:t>
            </a:r>
            <a:r>
              <a:rPr lang="fr-FR" sz="1400" u="sng" dirty="0">
                <a:latin typeface="Roboto" pitchFamily="2" charset="0"/>
                <a:ea typeface="Roboto" pitchFamily="2" charset="0"/>
              </a:rPr>
              <a:t>indépendant de toute autorité compétente intervenant dans l'attribution d'un contrat de service public</a:t>
            </a:r>
            <a:r>
              <a:rPr lang="fr-FR" sz="1400" dirty="0">
                <a:latin typeface="Roboto" pitchFamily="2" charset="0"/>
                <a:ea typeface="Roboto" pitchFamily="2" charset="0"/>
              </a:rPr>
              <a:t>.</a:t>
            </a:r>
          </a:p>
        </p:txBody>
      </p:sp>
      <p:pic>
        <p:nvPicPr>
          <p:cNvPr id="12" name="Image 11" descr="Une image contenant volant, portable, ordinateur, intérieur&#10;&#10;Description générée automatiquement">
            <a:extLst>
              <a:ext uri="{FF2B5EF4-FFF2-40B4-BE49-F238E27FC236}">
                <a16:creationId xmlns:a16="http://schemas.microsoft.com/office/drawing/2014/main" id="{BF841B7A-099B-41CD-993C-3C6BDC2CF2E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86875" y="642730"/>
            <a:ext cx="962575" cy="721931"/>
          </a:xfrm>
          <a:prstGeom prst="rect">
            <a:avLst/>
          </a:prstGeom>
        </p:spPr>
      </p:pic>
      <p:sp>
        <p:nvSpPr>
          <p:cNvPr id="13" name="Espace réservé du contenu 1">
            <a:extLst>
              <a:ext uri="{FF2B5EF4-FFF2-40B4-BE49-F238E27FC236}">
                <a16:creationId xmlns:a16="http://schemas.microsoft.com/office/drawing/2014/main" id="{C950CEA9-D52A-4DB3-8C8C-942D697A6D1B}"/>
              </a:ext>
            </a:extLst>
          </p:cNvPr>
          <p:cNvSpPr txBox="1">
            <a:spLocks/>
          </p:cNvSpPr>
          <p:nvPr/>
        </p:nvSpPr>
        <p:spPr>
          <a:xfrm>
            <a:off x="1279421" y="1569391"/>
            <a:ext cx="6307454" cy="540060"/>
          </a:xfrm>
          <a:prstGeom prst="rect">
            <a:avLst/>
          </a:prstGeom>
        </p:spPr>
        <p:txBody>
          <a:bodyPr vert="horz" lIns="68580" tIns="34290" rIns="68580" bIns="3429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endParaRPr lang="fr-FR" sz="1500" dirty="0"/>
          </a:p>
          <a:p>
            <a:pPr algn="just"/>
            <a:endParaRPr lang="fr-FR" sz="1500" b="1" dirty="0">
              <a:solidFill>
                <a:srgbClr val="038AA5"/>
              </a:solidFill>
            </a:endParaRPr>
          </a:p>
          <a:p>
            <a:endParaRPr lang="fr-FR" sz="1800" dirty="0"/>
          </a:p>
        </p:txBody>
      </p:sp>
      <p:sp>
        <p:nvSpPr>
          <p:cNvPr id="9" name="Espace réservé du texte 4">
            <a:extLst>
              <a:ext uri="{FF2B5EF4-FFF2-40B4-BE49-F238E27FC236}">
                <a16:creationId xmlns:a16="http://schemas.microsoft.com/office/drawing/2014/main" id="{60B19CFD-3719-457F-B6C0-A9C1DF33CC98}"/>
              </a:ext>
            </a:extLst>
          </p:cNvPr>
          <p:cNvSpPr txBox="1">
            <a:spLocks/>
          </p:cNvSpPr>
          <p:nvPr/>
        </p:nvSpPr>
        <p:spPr>
          <a:xfrm>
            <a:off x="1279421" y="690484"/>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Le cadre européen de la régulation ferroviaire</a:t>
            </a:r>
          </a:p>
          <a:p>
            <a:pPr algn="ctr"/>
            <a:endParaRPr lang="fr-FR" sz="2100" b="1" dirty="0">
              <a:solidFill>
                <a:schemeClr val="tx2">
                  <a:lumMod val="75000"/>
                  <a:lumOff val="25000"/>
                </a:schemeClr>
              </a:solidFill>
            </a:endParaRPr>
          </a:p>
        </p:txBody>
      </p:sp>
      <p:sp>
        <p:nvSpPr>
          <p:cNvPr id="11" name="Espace réservé du pied de page 3">
            <a:extLst>
              <a:ext uri="{FF2B5EF4-FFF2-40B4-BE49-F238E27FC236}">
                <a16:creationId xmlns:a16="http://schemas.microsoft.com/office/drawing/2014/main" id="{60EDA741-66E6-48A2-B3E3-C4A27CE13E16}"/>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Tree>
    <p:extLst>
      <p:ext uri="{BB962C8B-B14F-4D97-AF65-F5344CB8AC3E}">
        <p14:creationId xmlns:p14="http://schemas.microsoft.com/office/powerpoint/2010/main" val="4118930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48F959F-EDAB-4CD1-88A1-458839345452}"/>
              </a:ext>
            </a:extLst>
          </p:cNvPr>
          <p:cNvPicPr>
            <a:picLocks noChangeAspect="1"/>
          </p:cNvPicPr>
          <p:nvPr/>
        </p:nvPicPr>
        <p:blipFill>
          <a:blip r:embed="rId3"/>
          <a:stretch>
            <a:fillRect/>
          </a:stretch>
        </p:blipFill>
        <p:spPr>
          <a:xfrm>
            <a:off x="4332923" y="2388649"/>
            <a:ext cx="4663122" cy="2579277"/>
          </a:xfrm>
          <a:prstGeom prst="rect">
            <a:avLst/>
          </a:prstGeom>
        </p:spPr>
      </p:pic>
      <p:sp>
        <p:nvSpPr>
          <p:cNvPr id="3" name="Espace réservé du numéro de diapositive 2"/>
          <p:cNvSpPr>
            <a:spLocks noGrp="1"/>
          </p:cNvSpPr>
          <p:nvPr>
            <p:ph type="sldNum" sz="quarter" idx="12"/>
          </p:nvPr>
        </p:nvSpPr>
        <p:spPr>
          <a:xfrm>
            <a:off x="6810375" y="6386207"/>
            <a:ext cx="2057400" cy="365125"/>
          </a:xfrm>
        </p:spPr>
        <p:txBody>
          <a:bodyPr/>
          <a:lstStyle/>
          <a:p>
            <a:fld id="{599E0DCA-6F6D-44FB-987C-B0D97FDE4610}" type="slidenum">
              <a:rPr lang="fr-FR" smtClean="0"/>
              <a:pPr/>
              <a:t>25</a:t>
            </a:fld>
            <a:endParaRPr lang="fr-FR" dirty="0"/>
          </a:p>
        </p:txBody>
      </p:sp>
      <p:sp>
        <p:nvSpPr>
          <p:cNvPr id="2" name="Espace réservé du contenu 1"/>
          <p:cNvSpPr>
            <a:spLocks noGrp="1"/>
          </p:cNvSpPr>
          <p:nvPr>
            <p:ph idx="4294967295"/>
          </p:nvPr>
        </p:nvSpPr>
        <p:spPr>
          <a:xfrm>
            <a:off x="1179196" y="1273513"/>
            <a:ext cx="6307454" cy="384182"/>
          </a:xfrm>
          <a:prstGeom prst="rect">
            <a:avLst/>
          </a:prstGeom>
        </p:spPr>
        <p:txBody>
          <a:bodyPr>
            <a:normAutofit/>
          </a:bodyPr>
          <a:lstStyle/>
          <a:p>
            <a:pPr algn="just"/>
            <a:r>
              <a:rPr lang="fr-FR" sz="1600" b="1" dirty="0">
                <a:latin typeface="Roboto" pitchFamily="2" charset="0"/>
                <a:ea typeface="Roboto" pitchFamily="2" charset="0"/>
              </a:rPr>
              <a:t>Objectif général </a:t>
            </a:r>
            <a:r>
              <a:rPr lang="fr-FR" sz="1600" dirty="0">
                <a:latin typeface="Roboto" pitchFamily="2" charset="0"/>
                <a:ea typeface="Roboto" pitchFamily="2" charset="0"/>
              </a:rPr>
              <a:t>: création d’un marché unique européen </a:t>
            </a:r>
          </a:p>
          <a:p>
            <a:pPr algn="just"/>
            <a:endParaRPr lang="fr-FR" sz="1500" dirty="0">
              <a:latin typeface="Roboto" pitchFamily="2" charset="0"/>
              <a:ea typeface="Roboto" pitchFamily="2" charset="0"/>
            </a:endParaRPr>
          </a:p>
          <a:p>
            <a:pPr algn="just"/>
            <a:endParaRPr lang="fr-FR" sz="1500" b="1" dirty="0">
              <a:solidFill>
                <a:srgbClr val="038AA5"/>
              </a:solidFill>
              <a:latin typeface="Roboto" pitchFamily="2" charset="0"/>
              <a:ea typeface="Roboto" pitchFamily="2" charset="0"/>
            </a:endParaRPr>
          </a:p>
          <a:p>
            <a:endParaRPr lang="fr-FR" dirty="0"/>
          </a:p>
        </p:txBody>
      </p:sp>
      <p:pic>
        <p:nvPicPr>
          <p:cNvPr id="11" name="Image 10" descr="Une image contenant volant, portable, ordinateur, intérieur&#10;&#10;Description générée automatiquement">
            <a:extLst>
              <a:ext uri="{FF2B5EF4-FFF2-40B4-BE49-F238E27FC236}">
                <a16:creationId xmlns:a16="http://schemas.microsoft.com/office/drawing/2014/main" id="{BA09AEA7-D456-4E9A-BBE9-6C16037750A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86874" y="532119"/>
            <a:ext cx="962575" cy="721931"/>
          </a:xfrm>
          <a:prstGeom prst="rect">
            <a:avLst/>
          </a:prstGeom>
        </p:spPr>
      </p:pic>
      <p:sp>
        <p:nvSpPr>
          <p:cNvPr id="13" name="Espace réservé du contenu 1">
            <a:extLst>
              <a:ext uri="{FF2B5EF4-FFF2-40B4-BE49-F238E27FC236}">
                <a16:creationId xmlns:a16="http://schemas.microsoft.com/office/drawing/2014/main" id="{A8A27B78-0A74-47AB-816F-00E05A678657}"/>
              </a:ext>
            </a:extLst>
          </p:cNvPr>
          <p:cNvSpPr txBox="1">
            <a:spLocks/>
          </p:cNvSpPr>
          <p:nvPr/>
        </p:nvSpPr>
        <p:spPr>
          <a:xfrm>
            <a:off x="602307" y="1885950"/>
            <a:ext cx="3626793" cy="465296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fr-FR" sz="2900" dirty="0">
                <a:latin typeface="Roboto" pitchFamily="2" charset="0"/>
                <a:ea typeface="Roboto" pitchFamily="2" charset="0"/>
              </a:rPr>
              <a:t>Application au marché du transport ferroviaire :</a:t>
            </a:r>
          </a:p>
          <a:p>
            <a:pPr marL="0" indent="0" algn="just">
              <a:lnSpc>
                <a:spcPct val="120000"/>
              </a:lnSpc>
              <a:buNone/>
            </a:pPr>
            <a:endParaRPr lang="fr-FR" sz="2900" dirty="0">
              <a:latin typeface="Roboto" pitchFamily="2" charset="0"/>
              <a:ea typeface="Roboto" pitchFamily="2" charset="0"/>
            </a:endParaRPr>
          </a:p>
          <a:p>
            <a:pPr>
              <a:lnSpc>
                <a:spcPct val="120000"/>
              </a:lnSpc>
              <a:buFont typeface="Symbol" panose="05050102010706020507" pitchFamily="18" charset="2"/>
              <a:buChar char=""/>
            </a:pPr>
            <a:r>
              <a:rPr lang="fr-FR" sz="2900" dirty="0">
                <a:latin typeface="Roboto" pitchFamily="2" charset="0"/>
                <a:ea typeface="Roboto" pitchFamily="2" charset="0"/>
              </a:rPr>
              <a:t>Suppression des barrières techniques, juridiques et administratives nationales</a:t>
            </a:r>
          </a:p>
          <a:p>
            <a:pPr marL="0" indent="0">
              <a:lnSpc>
                <a:spcPct val="120000"/>
              </a:lnSpc>
              <a:buNone/>
            </a:pPr>
            <a:endParaRPr lang="fr-FR" sz="2900" dirty="0">
              <a:latin typeface="Roboto" pitchFamily="2" charset="0"/>
              <a:ea typeface="Roboto" pitchFamily="2" charset="0"/>
            </a:endParaRPr>
          </a:p>
          <a:p>
            <a:pPr>
              <a:lnSpc>
                <a:spcPct val="120000"/>
              </a:lnSpc>
              <a:buFont typeface="Symbol" panose="05050102010706020507" pitchFamily="18" charset="2"/>
              <a:buChar char=""/>
            </a:pPr>
            <a:r>
              <a:rPr lang="fr-FR" sz="2900" dirty="0">
                <a:latin typeface="Roboto" pitchFamily="2" charset="0"/>
                <a:ea typeface="Roboto" pitchFamily="2" charset="0"/>
              </a:rPr>
              <a:t>Ouverture à la concurrence des marchés aval du transport ferroviaire de marchandises et de voyageurs</a:t>
            </a:r>
          </a:p>
          <a:p>
            <a:pPr marL="0" indent="0">
              <a:lnSpc>
                <a:spcPct val="120000"/>
              </a:lnSpc>
              <a:buNone/>
            </a:pPr>
            <a:endParaRPr lang="fr-FR" sz="2900" dirty="0">
              <a:latin typeface="Roboto" pitchFamily="2" charset="0"/>
              <a:ea typeface="Roboto" pitchFamily="2" charset="0"/>
            </a:endParaRPr>
          </a:p>
          <a:p>
            <a:pPr>
              <a:lnSpc>
                <a:spcPct val="120000"/>
              </a:lnSpc>
              <a:buFont typeface="Symbol" panose="05050102010706020507" pitchFamily="18" charset="2"/>
              <a:buChar char=""/>
            </a:pPr>
            <a:r>
              <a:rPr lang="fr-FR" sz="2900" dirty="0">
                <a:latin typeface="Roboto" pitchFamily="2" charset="0"/>
                <a:ea typeface="Roboto" pitchFamily="2" charset="0"/>
              </a:rPr>
              <a:t>Conditions d’accès aux infrastructures (réseau et installations de service) transparentes et non discriminatoires</a:t>
            </a:r>
          </a:p>
          <a:p>
            <a:pPr>
              <a:lnSpc>
                <a:spcPct val="120000"/>
              </a:lnSpc>
              <a:buFont typeface="Symbol" panose="05050102010706020507" pitchFamily="18" charset="2"/>
              <a:buChar char=""/>
            </a:pPr>
            <a:endParaRPr lang="fr-FR" sz="2900" dirty="0">
              <a:latin typeface="Roboto" pitchFamily="2" charset="0"/>
              <a:ea typeface="Roboto" pitchFamily="2" charset="0"/>
            </a:endParaRPr>
          </a:p>
          <a:p>
            <a:pPr>
              <a:lnSpc>
                <a:spcPct val="120000"/>
              </a:lnSpc>
              <a:buFont typeface="Symbol" panose="05050102010706020507" pitchFamily="18" charset="2"/>
              <a:buChar char=""/>
            </a:pPr>
            <a:r>
              <a:rPr lang="fr-FR" sz="2900" dirty="0">
                <a:latin typeface="Roboto" pitchFamily="2" charset="0"/>
                <a:ea typeface="Roboto" pitchFamily="2" charset="0"/>
              </a:rPr>
              <a:t>Créations d’organismes de contrôle (régulateurs) pour garantir l’accès de toutes les entreprises ferroviaires aux marchés amont</a:t>
            </a:r>
          </a:p>
          <a:p>
            <a:pPr algn="just">
              <a:buFont typeface="Symbol" panose="05050102010706020507" pitchFamily="18" charset="2"/>
              <a:buChar char=""/>
            </a:pPr>
            <a:endParaRPr lang="fr-FR" sz="1800" dirty="0"/>
          </a:p>
          <a:p>
            <a:pPr algn="just"/>
            <a:endParaRPr lang="fr-FR" sz="1800" b="1" dirty="0">
              <a:solidFill>
                <a:srgbClr val="038AA5"/>
              </a:solidFill>
            </a:endParaRPr>
          </a:p>
          <a:p>
            <a:endParaRPr lang="fr-FR" sz="2400" dirty="0"/>
          </a:p>
        </p:txBody>
      </p:sp>
      <p:sp>
        <p:nvSpPr>
          <p:cNvPr id="4" name="Espace réservé du pied de page 3">
            <a:extLst>
              <a:ext uri="{FF2B5EF4-FFF2-40B4-BE49-F238E27FC236}">
                <a16:creationId xmlns:a16="http://schemas.microsoft.com/office/drawing/2014/main" id="{B5ED516B-07E1-4D20-8467-B24448641E38}"/>
              </a:ext>
            </a:extLst>
          </p:cNvPr>
          <p:cNvSpPr>
            <a:spLocks noGrp="1"/>
          </p:cNvSpPr>
          <p:nvPr>
            <p:ph type="ftr" sz="quarter" idx="11"/>
          </p:nvPr>
        </p:nvSpPr>
        <p:spPr/>
        <p:txBody>
          <a:bodyPr/>
          <a:lstStyle/>
          <a:p>
            <a:pPr marL="0" indent="0" algn="ctr">
              <a:buNone/>
            </a:pPr>
            <a:r>
              <a:rPr lang="en-US" sz="900" b="0" dirty="0"/>
              <a:t>Bruxelles, 14 avril 2023</a:t>
            </a:r>
          </a:p>
          <a:p>
            <a:endParaRPr lang="en-US" dirty="0"/>
          </a:p>
        </p:txBody>
      </p:sp>
      <p:sp>
        <p:nvSpPr>
          <p:cNvPr id="9" name="Espace réservé du texte 4">
            <a:extLst>
              <a:ext uri="{FF2B5EF4-FFF2-40B4-BE49-F238E27FC236}">
                <a16:creationId xmlns:a16="http://schemas.microsoft.com/office/drawing/2014/main" id="{8063F6BF-BCA5-47CB-ACBE-D3D576D85F30}"/>
              </a:ext>
            </a:extLst>
          </p:cNvPr>
          <p:cNvSpPr txBox="1">
            <a:spLocks/>
          </p:cNvSpPr>
          <p:nvPr/>
        </p:nvSpPr>
        <p:spPr>
          <a:xfrm>
            <a:off x="1313639" y="508903"/>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Le cadre européen de la régulation ferroviaire</a:t>
            </a:r>
          </a:p>
          <a:p>
            <a:pPr algn="ctr"/>
            <a:endParaRPr lang="fr-FR" sz="2100" b="1" dirty="0">
              <a:solidFill>
                <a:srgbClr val="002060"/>
              </a:solidFill>
              <a:latin typeface="Roboto" pitchFamily="2" charset="0"/>
              <a:ea typeface="Roboto" pitchFamily="2" charset="0"/>
            </a:endParaRPr>
          </a:p>
        </p:txBody>
      </p:sp>
    </p:spTree>
    <p:extLst>
      <p:ext uri="{BB962C8B-B14F-4D97-AF65-F5344CB8AC3E}">
        <p14:creationId xmlns:p14="http://schemas.microsoft.com/office/powerpoint/2010/main" val="3272219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06154" y="6390783"/>
            <a:ext cx="2057400" cy="365125"/>
          </a:xfrm>
        </p:spPr>
        <p:txBody>
          <a:bodyPr/>
          <a:lstStyle/>
          <a:p>
            <a:fld id="{599E0DCA-6F6D-44FB-987C-B0D97FDE4610}" type="slidenum">
              <a:rPr lang="fr-FR" smtClean="0"/>
              <a:pPr/>
              <a:t>26</a:t>
            </a:fld>
            <a:endParaRPr lang="fr-FR" dirty="0"/>
          </a:p>
        </p:txBody>
      </p:sp>
      <p:sp>
        <p:nvSpPr>
          <p:cNvPr id="2" name="Espace réservé du contenu 1"/>
          <p:cNvSpPr>
            <a:spLocks noGrp="1"/>
          </p:cNvSpPr>
          <p:nvPr>
            <p:ph idx="4294967295"/>
          </p:nvPr>
        </p:nvSpPr>
        <p:spPr>
          <a:xfrm>
            <a:off x="1439652" y="2240868"/>
            <a:ext cx="6172200" cy="3510390"/>
          </a:xfrm>
          <a:prstGeom prst="rect">
            <a:avLst/>
          </a:prstGeom>
        </p:spPr>
        <p:txBody>
          <a:bodyPr>
            <a:normAutofit/>
          </a:bodyPr>
          <a:lstStyle/>
          <a:p>
            <a:pPr algn="just">
              <a:buFont typeface="Symbol" panose="05050102010706020507" pitchFamily="18" charset="2"/>
              <a:buChar char=""/>
            </a:pPr>
            <a:endParaRPr lang="fr-FR" sz="1500" dirty="0"/>
          </a:p>
          <a:p>
            <a:pPr algn="just"/>
            <a:endParaRPr lang="fr-FR" sz="1500" b="1" dirty="0">
              <a:solidFill>
                <a:srgbClr val="038AA5"/>
              </a:solidFill>
            </a:endParaRPr>
          </a:p>
          <a:p>
            <a:endParaRPr lang="fr-FR" dirty="0"/>
          </a:p>
        </p:txBody>
      </p:sp>
      <p:sp>
        <p:nvSpPr>
          <p:cNvPr id="4" name="Rectangle 3">
            <a:extLst>
              <a:ext uri="{FF2B5EF4-FFF2-40B4-BE49-F238E27FC236}">
                <a16:creationId xmlns:a16="http://schemas.microsoft.com/office/drawing/2014/main" id="{28B2961A-EB0C-46C7-B37B-61012C636224}"/>
              </a:ext>
            </a:extLst>
          </p:cNvPr>
          <p:cNvSpPr/>
          <p:nvPr/>
        </p:nvSpPr>
        <p:spPr>
          <a:xfrm>
            <a:off x="217320" y="839464"/>
            <a:ext cx="6777372" cy="1361911"/>
          </a:xfrm>
          <a:prstGeom prst="rect">
            <a:avLst/>
          </a:prstGeom>
        </p:spPr>
        <p:txBody>
          <a:bodyPr wrap="square">
            <a:spAutoFit/>
          </a:bodyPr>
          <a:lstStyle/>
          <a:p>
            <a:pPr algn="just">
              <a:spcBef>
                <a:spcPct val="20000"/>
              </a:spcBef>
            </a:pPr>
            <a:endParaRPr lang="fr-FR" sz="1050" dirty="0"/>
          </a:p>
          <a:p>
            <a:pPr marL="257175" indent="-257175" algn="just">
              <a:spcBef>
                <a:spcPct val="20000"/>
              </a:spcBef>
              <a:buFont typeface="Wingdings" panose="05000000000000000000" pitchFamily="2" charset="2"/>
              <a:buChar char="§"/>
            </a:pPr>
            <a:r>
              <a:rPr lang="fr-FR" sz="1500" dirty="0">
                <a:latin typeface="Roboto" pitchFamily="2" charset="0"/>
                <a:ea typeface="Roboto" pitchFamily="2" charset="0"/>
              </a:rPr>
              <a:t>Les étapes de l’ouverture du marché ferroviaire européen </a:t>
            </a:r>
            <a:r>
              <a:rPr lang="fr-FR" sz="1500" dirty="0"/>
              <a:t>:</a:t>
            </a:r>
          </a:p>
          <a:p>
            <a:pPr marL="257175" indent="-257175" algn="just">
              <a:spcBef>
                <a:spcPct val="20000"/>
              </a:spcBef>
              <a:buFont typeface="Wingdings" panose="05000000000000000000" pitchFamily="2" charset="2"/>
              <a:buChar char="§"/>
            </a:pPr>
            <a:endParaRPr lang="fr-FR" sz="1500" dirty="0"/>
          </a:p>
          <a:p>
            <a:pPr algn="just">
              <a:spcBef>
                <a:spcPct val="20000"/>
              </a:spcBef>
            </a:pPr>
            <a:endParaRPr lang="fr-FR" sz="1500" dirty="0"/>
          </a:p>
          <a:p>
            <a:pPr algn="just">
              <a:spcBef>
                <a:spcPct val="20000"/>
              </a:spcBef>
            </a:pPr>
            <a:endParaRPr lang="fr-FR" sz="1500" i="1" dirty="0"/>
          </a:p>
        </p:txBody>
      </p:sp>
      <p:graphicFrame>
        <p:nvGraphicFramePr>
          <p:cNvPr id="6" name="Diagramme 5">
            <a:extLst>
              <a:ext uri="{FF2B5EF4-FFF2-40B4-BE49-F238E27FC236}">
                <a16:creationId xmlns:a16="http://schemas.microsoft.com/office/drawing/2014/main" id="{44DD4B39-CBD0-4C43-B736-2DBA76930271}"/>
              </a:ext>
            </a:extLst>
          </p:cNvPr>
          <p:cNvGraphicFramePr/>
          <p:nvPr>
            <p:extLst>
              <p:ext uri="{D42A27DB-BD31-4B8C-83A1-F6EECF244321}">
                <p14:modId xmlns:p14="http://schemas.microsoft.com/office/powerpoint/2010/main" val="1989539648"/>
              </p:ext>
            </p:extLst>
          </p:nvPr>
        </p:nvGraphicFramePr>
        <p:xfrm>
          <a:off x="506884" y="2000478"/>
          <a:ext cx="7852528" cy="3575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llipse 11">
            <a:extLst>
              <a:ext uri="{FF2B5EF4-FFF2-40B4-BE49-F238E27FC236}">
                <a16:creationId xmlns:a16="http://schemas.microsoft.com/office/drawing/2014/main" id="{E87019DA-9362-40CD-ACA0-719C46B76877}"/>
              </a:ext>
            </a:extLst>
          </p:cNvPr>
          <p:cNvSpPr/>
          <p:nvPr/>
        </p:nvSpPr>
        <p:spPr>
          <a:xfrm>
            <a:off x="5544523" y="2784490"/>
            <a:ext cx="534366" cy="5292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ZoneTexte 6">
            <a:extLst>
              <a:ext uri="{FF2B5EF4-FFF2-40B4-BE49-F238E27FC236}">
                <a16:creationId xmlns:a16="http://schemas.microsoft.com/office/drawing/2014/main" id="{FBF84D42-4E26-45A8-B7DA-CB8E29519C87}"/>
              </a:ext>
            </a:extLst>
          </p:cNvPr>
          <p:cNvSpPr txBox="1"/>
          <p:nvPr/>
        </p:nvSpPr>
        <p:spPr>
          <a:xfrm>
            <a:off x="5025566" y="1587913"/>
            <a:ext cx="1426914" cy="1136114"/>
          </a:xfrm>
          <a:prstGeom prst="rect">
            <a:avLst/>
          </a:prstGeom>
        </p:spPr>
        <p:txBody>
          <a:bodyPr vert="horz" wrap="square" lIns="68580" tIns="34290" rIns="68580" bIns="34290" rtlCol="0" anchor="ctr">
            <a:noAutofit/>
          </a:bodyPr>
          <a:lstStyle/>
          <a:p>
            <a:pPr algn="ctr"/>
            <a:r>
              <a:rPr lang="fr-FR" sz="1200" b="1" dirty="0">
                <a:solidFill>
                  <a:srgbClr val="002060"/>
                </a:solidFill>
                <a:latin typeface="Roboto" pitchFamily="2" charset="0"/>
                <a:ea typeface="Roboto" pitchFamily="2" charset="0"/>
              </a:rPr>
              <a:t>2019 </a:t>
            </a:r>
            <a:br>
              <a:rPr lang="fr-FR" sz="1200" dirty="0">
                <a:latin typeface="Roboto" pitchFamily="2" charset="0"/>
                <a:ea typeface="Roboto" pitchFamily="2" charset="0"/>
              </a:rPr>
            </a:br>
            <a:r>
              <a:rPr lang="fr-FR" sz="1200" dirty="0">
                <a:latin typeface="Roboto" pitchFamily="2" charset="0"/>
                <a:ea typeface="Roboto" pitchFamily="2" charset="0"/>
              </a:rPr>
              <a:t>ouverture du marché du transport national de voyageurs (open </a:t>
            </a:r>
            <a:r>
              <a:rPr lang="fr-FR" sz="1200" dirty="0" err="1">
                <a:latin typeface="Roboto" pitchFamily="2" charset="0"/>
                <a:ea typeface="Roboto" pitchFamily="2" charset="0"/>
              </a:rPr>
              <a:t>access</a:t>
            </a:r>
            <a:r>
              <a:rPr lang="fr-FR" sz="1200" dirty="0">
                <a:latin typeface="Roboto" pitchFamily="2" charset="0"/>
                <a:ea typeface="Roboto" pitchFamily="2" charset="0"/>
              </a:rPr>
              <a:t>)</a:t>
            </a:r>
          </a:p>
        </p:txBody>
      </p:sp>
      <p:sp>
        <p:nvSpPr>
          <p:cNvPr id="13" name="Ellipse 12">
            <a:extLst>
              <a:ext uri="{FF2B5EF4-FFF2-40B4-BE49-F238E27FC236}">
                <a16:creationId xmlns:a16="http://schemas.microsoft.com/office/drawing/2014/main" id="{A7EBDCD0-11BC-4D7A-807B-A4E8E973814B}"/>
              </a:ext>
            </a:extLst>
          </p:cNvPr>
          <p:cNvSpPr/>
          <p:nvPr/>
        </p:nvSpPr>
        <p:spPr>
          <a:xfrm>
            <a:off x="6575245" y="2606394"/>
            <a:ext cx="648072" cy="64981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ZoneTexte 13">
            <a:extLst>
              <a:ext uri="{FF2B5EF4-FFF2-40B4-BE49-F238E27FC236}">
                <a16:creationId xmlns:a16="http://schemas.microsoft.com/office/drawing/2014/main" id="{A0443981-E96A-432D-8B2C-D99861C33B53}"/>
              </a:ext>
            </a:extLst>
          </p:cNvPr>
          <p:cNvSpPr txBox="1"/>
          <p:nvPr/>
        </p:nvSpPr>
        <p:spPr>
          <a:xfrm>
            <a:off x="6452480" y="3371861"/>
            <a:ext cx="1350400" cy="1080120"/>
          </a:xfrm>
          <a:prstGeom prst="rect">
            <a:avLst/>
          </a:prstGeom>
        </p:spPr>
        <p:txBody>
          <a:bodyPr vert="horz" wrap="square" lIns="68580" tIns="34290" rIns="68580" bIns="34290" rtlCol="0" anchor="ctr">
            <a:noAutofit/>
          </a:bodyPr>
          <a:lstStyle/>
          <a:p>
            <a:pPr algn="ctr"/>
            <a:r>
              <a:rPr lang="fr-FR" sz="1200" b="1" dirty="0">
                <a:solidFill>
                  <a:srgbClr val="002060"/>
                </a:solidFill>
                <a:latin typeface="Roboto" pitchFamily="2" charset="0"/>
                <a:ea typeface="Roboto" pitchFamily="2" charset="0"/>
              </a:rPr>
              <a:t>2023 </a:t>
            </a:r>
            <a:br>
              <a:rPr lang="fr-FR" sz="1200" dirty="0">
                <a:latin typeface="Roboto" pitchFamily="2" charset="0"/>
                <a:ea typeface="Roboto" pitchFamily="2" charset="0"/>
              </a:rPr>
            </a:br>
            <a:r>
              <a:rPr lang="fr-FR" sz="1200" dirty="0">
                <a:latin typeface="Roboto" pitchFamily="2" charset="0"/>
                <a:ea typeface="Roboto" pitchFamily="2" charset="0"/>
              </a:rPr>
              <a:t>ouverture du marché du transport national de voyageurs (conventionné</a:t>
            </a:r>
            <a:r>
              <a:rPr lang="fr-FR" sz="1050" dirty="0">
                <a:latin typeface="Roboto" pitchFamily="2" charset="0"/>
                <a:ea typeface="Roboto" pitchFamily="2" charset="0"/>
              </a:rPr>
              <a:t>)</a:t>
            </a:r>
          </a:p>
        </p:txBody>
      </p:sp>
      <p:sp>
        <p:nvSpPr>
          <p:cNvPr id="8" name="Espace réservé du pied de page 7">
            <a:extLst>
              <a:ext uri="{FF2B5EF4-FFF2-40B4-BE49-F238E27FC236}">
                <a16:creationId xmlns:a16="http://schemas.microsoft.com/office/drawing/2014/main" id="{A8F38D13-177D-401B-BE2C-7B68B82D2063}"/>
              </a:ext>
            </a:extLst>
          </p:cNvPr>
          <p:cNvSpPr>
            <a:spLocks noGrp="1"/>
          </p:cNvSpPr>
          <p:nvPr>
            <p:ph type="ftr" sz="quarter" idx="11"/>
          </p:nvPr>
        </p:nvSpPr>
        <p:spPr/>
        <p:txBody>
          <a:bodyPr/>
          <a:lstStyle/>
          <a:p>
            <a:pPr marL="0" indent="0" algn="ctr">
              <a:buNone/>
            </a:pPr>
            <a:r>
              <a:rPr lang="en-US" sz="900" b="0" dirty="0"/>
              <a:t>Bruxelles, 14 avril 2023</a:t>
            </a:r>
          </a:p>
        </p:txBody>
      </p:sp>
      <p:pic>
        <p:nvPicPr>
          <p:cNvPr id="16" name="Image 15" descr="Une image contenant volant, portable, ordinateur, intérieur&#10;&#10;Description générée automatiquement">
            <a:extLst>
              <a:ext uri="{FF2B5EF4-FFF2-40B4-BE49-F238E27FC236}">
                <a16:creationId xmlns:a16="http://schemas.microsoft.com/office/drawing/2014/main" id="{9A01B4AE-7753-4C90-94F3-F56F82F797E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552775" y="557773"/>
            <a:ext cx="962575" cy="721931"/>
          </a:xfrm>
          <a:prstGeom prst="rect">
            <a:avLst/>
          </a:prstGeom>
        </p:spPr>
      </p:pic>
      <p:sp>
        <p:nvSpPr>
          <p:cNvPr id="17" name="Espace réservé du contenu 1">
            <a:extLst>
              <a:ext uri="{FF2B5EF4-FFF2-40B4-BE49-F238E27FC236}">
                <a16:creationId xmlns:a16="http://schemas.microsoft.com/office/drawing/2014/main" id="{12177ED0-D29F-413A-923E-76E112186970}"/>
              </a:ext>
            </a:extLst>
          </p:cNvPr>
          <p:cNvSpPr txBox="1">
            <a:spLocks/>
          </p:cNvSpPr>
          <p:nvPr/>
        </p:nvSpPr>
        <p:spPr>
          <a:xfrm>
            <a:off x="1279421" y="1569391"/>
            <a:ext cx="6307454" cy="540060"/>
          </a:xfrm>
          <a:prstGeom prst="rect">
            <a:avLst/>
          </a:prstGeom>
        </p:spPr>
        <p:txBody>
          <a:bodyPr vert="horz" lIns="68580" tIns="34290" rIns="68580" bIns="3429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endParaRPr lang="fr-FR" sz="1500" b="1" dirty="0">
              <a:solidFill>
                <a:srgbClr val="038AA5"/>
              </a:solidFill>
            </a:endParaRPr>
          </a:p>
          <a:p>
            <a:endParaRPr lang="fr-FR" sz="1800" dirty="0"/>
          </a:p>
        </p:txBody>
      </p:sp>
      <p:sp>
        <p:nvSpPr>
          <p:cNvPr id="18" name="Espace réservé du texte 4">
            <a:extLst>
              <a:ext uri="{FF2B5EF4-FFF2-40B4-BE49-F238E27FC236}">
                <a16:creationId xmlns:a16="http://schemas.microsoft.com/office/drawing/2014/main" id="{E2A5A5C3-53A7-4B38-B0D5-8149EE584CDE}"/>
              </a:ext>
            </a:extLst>
          </p:cNvPr>
          <p:cNvSpPr txBox="1">
            <a:spLocks/>
          </p:cNvSpPr>
          <p:nvPr/>
        </p:nvSpPr>
        <p:spPr>
          <a:xfrm>
            <a:off x="1230242" y="483829"/>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Le cadre européen de la régulation ferroviaire</a:t>
            </a:r>
          </a:p>
          <a:p>
            <a:pPr algn="ctr"/>
            <a:endParaRPr lang="fr-FR" sz="2100" b="1" dirty="0">
              <a:solidFill>
                <a:srgbClr val="002060"/>
              </a:solidFill>
              <a:latin typeface="Roboto" pitchFamily="2" charset="0"/>
              <a:ea typeface="Roboto" pitchFamily="2" charset="0"/>
            </a:endParaRPr>
          </a:p>
        </p:txBody>
      </p:sp>
      <p:sp>
        <p:nvSpPr>
          <p:cNvPr id="15" name="ZoneTexte 14">
            <a:extLst>
              <a:ext uri="{FF2B5EF4-FFF2-40B4-BE49-F238E27FC236}">
                <a16:creationId xmlns:a16="http://schemas.microsoft.com/office/drawing/2014/main" id="{8D5DEDF5-9734-447C-B27E-2543E3E81400}"/>
              </a:ext>
            </a:extLst>
          </p:cNvPr>
          <p:cNvSpPr txBox="1"/>
          <p:nvPr/>
        </p:nvSpPr>
        <p:spPr>
          <a:xfrm>
            <a:off x="780928" y="5760355"/>
            <a:ext cx="7768889" cy="584775"/>
          </a:xfrm>
          <a:prstGeom prst="rect">
            <a:avLst/>
          </a:prstGeom>
          <a:noFill/>
        </p:spPr>
        <p:txBody>
          <a:bodyPr wrap="square">
            <a:spAutoFit/>
          </a:bodyPr>
          <a:lstStyle/>
          <a:p>
            <a:r>
              <a:rPr lang="fr-FR" sz="1600" dirty="0">
                <a:latin typeface="Roboto" pitchFamily="2" charset="0"/>
                <a:ea typeface="Roboto" pitchFamily="2" charset="0"/>
              </a:rPr>
              <a:t>Socle juridique : </a:t>
            </a:r>
            <a:r>
              <a:rPr lang="fr-FR" sz="1600" b="1" dirty="0">
                <a:latin typeface="Roboto" pitchFamily="2" charset="0"/>
                <a:ea typeface="Roboto" pitchFamily="2" charset="0"/>
              </a:rPr>
              <a:t>directive 2012/34/UE </a:t>
            </a:r>
            <a:r>
              <a:rPr lang="fr-FR" sz="1600" dirty="0">
                <a:latin typeface="Roboto" pitchFamily="2" charset="0"/>
                <a:ea typeface="Roboto" pitchFamily="2" charset="0"/>
              </a:rPr>
              <a:t>établissant un espace ferroviaire unique européen (modifiée par la directive 2016/2370</a:t>
            </a:r>
            <a:endParaRPr lang="fr-FR" sz="1600" dirty="0"/>
          </a:p>
        </p:txBody>
      </p:sp>
    </p:spTree>
    <p:extLst>
      <p:ext uri="{BB962C8B-B14F-4D97-AF65-F5344CB8AC3E}">
        <p14:creationId xmlns:p14="http://schemas.microsoft.com/office/powerpoint/2010/main" val="322647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582210" y="6388102"/>
            <a:ext cx="2057400" cy="365125"/>
          </a:xfrm>
        </p:spPr>
        <p:txBody>
          <a:bodyPr/>
          <a:lstStyle/>
          <a:p>
            <a:fld id="{599E0DCA-6F6D-44FB-987C-B0D97FDE4610}" type="slidenum">
              <a:rPr lang="fr-FR" smtClean="0"/>
              <a:pPr/>
              <a:t>27</a:t>
            </a:fld>
            <a:endParaRPr lang="fr-FR" dirty="0"/>
          </a:p>
        </p:txBody>
      </p:sp>
      <p:sp>
        <p:nvSpPr>
          <p:cNvPr id="2" name="Espace réservé du contenu 1"/>
          <p:cNvSpPr>
            <a:spLocks noGrp="1"/>
          </p:cNvSpPr>
          <p:nvPr>
            <p:ph idx="4294967295"/>
          </p:nvPr>
        </p:nvSpPr>
        <p:spPr>
          <a:xfrm>
            <a:off x="1439652" y="2240868"/>
            <a:ext cx="6172200" cy="3510390"/>
          </a:xfrm>
          <a:prstGeom prst="rect">
            <a:avLst/>
          </a:prstGeom>
        </p:spPr>
        <p:txBody>
          <a:bodyPr>
            <a:normAutofit/>
          </a:bodyPr>
          <a:lstStyle/>
          <a:p>
            <a:pPr algn="just">
              <a:buFont typeface="Symbol" panose="05050102010706020507" pitchFamily="18" charset="2"/>
              <a:buChar char=""/>
            </a:pPr>
            <a:endParaRPr lang="fr-FR" sz="1500" dirty="0"/>
          </a:p>
          <a:p>
            <a:pPr algn="just"/>
            <a:endParaRPr lang="fr-FR" sz="1500" b="1" dirty="0">
              <a:solidFill>
                <a:srgbClr val="038AA5"/>
              </a:solidFill>
            </a:endParaRPr>
          </a:p>
          <a:p>
            <a:endParaRPr lang="fr-FR" dirty="0"/>
          </a:p>
        </p:txBody>
      </p:sp>
      <p:sp>
        <p:nvSpPr>
          <p:cNvPr id="4" name="Rectangle 3">
            <a:extLst>
              <a:ext uri="{FF2B5EF4-FFF2-40B4-BE49-F238E27FC236}">
                <a16:creationId xmlns:a16="http://schemas.microsoft.com/office/drawing/2014/main" id="{28B2961A-EB0C-46C7-B37B-61012C636224}"/>
              </a:ext>
            </a:extLst>
          </p:cNvPr>
          <p:cNvSpPr/>
          <p:nvPr/>
        </p:nvSpPr>
        <p:spPr>
          <a:xfrm>
            <a:off x="1074655" y="2109451"/>
            <a:ext cx="6994689" cy="3510390"/>
          </a:xfrm>
          <a:prstGeom prst="rect">
            <a:avLst/>
          </a:prstGeom>
        </p:spPr>
        <p:txBody>
          <a:bodyPr wrap="square">
            <a:spAutoFit/>
          </a:bodyPr>
          <a:lstStyle/>
          <a:p>
            <a:pPr marL="257175" indent="-257175" algn="just">
              <a:spcBef>
                <a:spcPct val="20000"/>
              </a:spcBef>
              <a:buFont typeface="Symbol" panose="05050102010706020507" pitchFamily="18" charset="2"/>
              <a:buChar char="Þ"/>
            </a:pPr>
            <a:r>
              <a:rPr lang="fr-FR" sz="1600" dirty="0">
                <a:latin typeface="Roboto" pitchFamily="2" charset="0"/>
                <a:ea typeface="Roboto" pitchFamily="2" charset="0"/>
              </a:rPr>
              <a:t>Directive 2012/34 établissant un espace ferroviaire unique européen (</a:t>
            </a:r>
            <a:r>
              <a:rPr lang="fr-FR" sz="1600" dirty="0" err="1">
                <a:latin typeface="Roboto" pitchFamily="2" charset="0"/>
                <a:ea typeface="Roboto" pitchFamily="2" charset="0"/>
              </a:rPr>
              <a:t>Recast</a:t>
            </a:r>
            <a:r>
              <a:rPr lang="fr-FR" sz="1600" dirty="0">
                <a:latin typeface="Roboto" pitchFamily="2" charset="0"/>
                <a:ea typeface="Roboto" pitchFamily="2" charset="0"/>
              </a:rPr>
              <a:t> 2016/2370):</a:t>
            </a:r>
          </a:p>
          <a:p>
            <a:pPr algn="just">
              <a:spcBef>
                <a:spcPct val="20000"/>
              </a:spcBef>
            </a:pPr>
            <a:endParaRPr lang="fr-FR" sz="1600" dirty="0">
              <a:latin typeface="Roboto" pitchFamily="2" charset="0"/>
              <a:ea typeface="Roboto" pitchFamily="2" charset="0"/>
            </a:endParaRPr>
          </a:p>
          <a:p>
            <a:pPr algn="just">
              <a:spcBef>
                <a:spcPct val="20000"/>
              </a:spcBef>
            </a:pPr>
            <a:r>
              <a:rPr lang="fr-FR" sz="1600" i="1" dirty="0">
                <a:latin typeface="Roboto" pitchFamily="2" charset="0"/>
                <a:ea typeface="Roboto" pitchFamily="2" charset="0"/>
              </a:rPr>
              <a:t>« La directive 2012/34/UE du Parlement européen et du Conseil établit un </a:t>
            </a:r>
            <a:r>
              <a:rPr lang="fr-FR" sz="1600" i="1" u="sng" dirty="0">
                <a:latin typeface="Roboto" pitchFamily="2" charset="0"/>
                <a:ea typeface="Roboto" pitchFamily="2" charset="0"/>
              </a:rPr>
              <a:t>espace ferroviaire unique européen</a:t>
            </a:r>
            <a:r>
              <a:rPr lang="fr-FR" sz="1600" i="1" dirty="0">
                <a:latin typeface="Roboto" pitchFamily="2" charset="0"/>
                <a:ea typeface="Roboto" pitchFamily="2" charset="0"/>
              </a:rPr>
              <a:t> doté de </a:t>
            </a:r>
            <a:r>
              <a:rPr lang="fr-FR" sz="1600" i="1" u="sng" dirty="0">
                <a:latin typeface="Roboto" pitchFamily="2" charset="0"/>
                <a:ea typeface="Roboto" pitchFamily="2" charset="0"/>
              </a:rPr>
              <a:t>règles communes</a:t>
            </a:r>
            <a:r>
              <a:rPr lang="fr-FR" sz="1600" i="1" dirty="0">
                <a:latin typeface="Roboto" pitchFamily="2" charset="0"/>
                <a:ea typeface="Roboto" pitchFamily="2" charset="0"/>
              </a:rPr>
              <a:t> sur la gouvernance des entreprises ferroviaires et des gestionnaires de l'infrastructure, le financement et la tarification des infrastructures, les </a:t>
            </a:r>
            <a:r>
              <a:rPr lang="fr-FR" sz="1600" i="1" u="sng" dirty="0">
                <a:latin typeface="Roboto" pitchFamily="2" charset="0"/>
                <a:ea typeface="Roboto" pitchFamily="2" charset="0"/>
              </a:rPr>
              <a:t>conditions d'accès à l'infrastructure et aux services ferroviaires</a:t>
            </a:r>
            <a:r>
              <a:rPr lang="fr-FR" sz="1600" i="1" dirty="0">
                <a:latin typeface="Roboto" pitchFamily="2" charset="0"/>
                <a:ea typeface="Roboto" pitchFamily="2" charset="0"/>
              </a:rPr>
              <a:t> ainsi que sur la </a:t>
            </a:r>
            <a:r>
              <a:rPr lang="fr-FR" sz="1600" i="1" u="sng" dirty="0">
                <a:latin typeface="Roboto" pitchFamily="2" charset="0"/>
                <a:ea typeface="Roboto" pitchFamily="2" charset="0"/>
              </a:rPr>
              <a:t>surveillance réglementaire du marché ferroviaire</a:t>
            </a:r>
            <a:r>
              <a:rPr lang="fr-FR" sz="1600" i="1" dirty="0">
                <a:latin typeface="Roboto" pitchFamily="2" charset="0"/>
                <a:ea typeface="Roboto" pitchFamily="2" charset="0"/>
              </a:rPr>
              <a:t>. Il convient d'achever l'espace ferroviaire unique européen en étendant le </a:t>
            </a:r>
            <a:r>
              <a:rPr lang="fr-FR" sz="1600" i="1" u="sng" dirty="0">
                <a:latin typeface="Roboto" pitchFamily="2" charset="0"/>
                <a:ea typeface="Roboto" pitchFamily="2" charset="0"/>
              </a:rPr>
              <a:t>principe du libre accès aux marchés ferroviaires nationaux</a:t>
            </a:r>
            <a:r>
              <a:rPr lang="fr-FR" sz="1600" i="1" dirty="0">
                <a:latin typeface="Roboto" pitchFamily="2" charset="0"/>
                <a:ea typeface="Roboto" pitchFamily="2" charset="0"/>
              </a:rPr>
              <a:t> et en réformant la gouvernance des gestionnaires de l'infrastructure, l'objectif étant de </a:t>
            </a:r>
            <a:r>
              <a:rPr lang="fr-FR" sz="1600" i="1" u="sng" dirty="0">
                <a:latin typeface="Roboto" pitchFamily="2" charset="0"/>
                <a:ea typeface="Roboto" pitchFamily="2" charset="0"/>
              </a:rPr>
              <a:t>garantir l'égalité d'accès à l'infrastructure</a:t>
            </a:r>
            <a:r>
              <a:rPr lang="fr-FR" sz="1600" i="1" dirty="0">
                <a:latin typeface="Roboto" pitchFamily="2" charset="0"/>
                <a:ea typeface="Roboto" pitchFamily="2" charset="0"/>
              </a:rPr>
              <a:t>. »</a:t>
            </a:r>
          </a:p>
        </p:txBody>
      </p:sp>
      <p:sp>
        <p:nvSpPr>
          <p:cNvPr id="6" name="Espace réservé du pied de page 5">
            <a:extLst>
              <a:ext uri="{FF2B5EF4-FFF2-40B4-BE49-F238E27FC236}">
                <a16:creationId xmlns:a16="http://schemas.microsoft.com/office/drawing/2014/main" id="{81E9232A-C327-401A-9690-42F4E892DCB6}"/>
              </a:ext>
            </a:extLst>
          </p:cNvPr>
          <p:cNvSpPr>
            <a:spLocks noGrp="1"/>
          </p:cNvSpPr>
          <p:nvPr>
            <p:ph type="ftr" sz="quarter" idx="11"/>
          </p:nvPr>
        </p:nvSpPr>
        <p:spPr/>
        <p:txBody>
          <a:bodyPr/>
          <a:lstStyle/>
          <a:p>
            <a:pPr marL="0" indent="0" algn="ctr">
              <a:buNone/>
            </a:pPr>
            <a:r>
              <a:rPr lang="en-US" sz="900" b="0" dirty="0"/>
              <a:t>Bruxelles, 14 avril 2023</a:t>
            </a:r>
          </a:p>
          <a:p>
            <a:endParaRPr lang="en-US" dirty="0"/>
          </a:p>
        </p:txBody>
      </p:sp>
      <p:pic>
        <p:nvPicPr>
          <p:cNvPr id="12" name="Image 11" descr="Une image contenant volant, portable, ordinateur, intérieur&#10;&#10;Description générée automatiquement">
            <a:extLst>
              <a:ext uri="{FF2B5EF4-FFF2-40B4-BE49-F238E27FC236}">
                <a16:creationId xmlns:a16="http://schemas.microsoft.com/office/drawing/2014/main" id="{4B8E3C13-B82C-44CD-BF64-CE01EA78EEA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10910" y="633390"/>
            <a:ext cx="962575" cy="721931"/>
          </a:xfrm>
          <a:prstGeom prst="rect">
            <a:avLst/>
          </a:prstGeom>
        </p:spPr>
      </p:pic>
      <p:sp>
        <p:nvSpPr>
          <p:cNvPr id="13" name="Espace réservé du contenu 1">
            <a:extLst>
              <a:ext uri="{FF2B5EF4-FFF2-40B4-BE49-F238E27FC236}">
                <a16:creationId xmlns:a16="http://schemas.microsoft.com/office/drawing/2014/main" id="{797F2A8E-F93F-421F-A91F-9CFDD0FAC1B0}"/>
              </a:ext>
            </a:extLst>
          </p:cNvPr>
          <p:cNvSpPr txBox="1">
            <a:spLocks/>
          </p:cNvSpPr>
          <p:nvPr/>
        </p:nvSpPr>
        <p:spPr>
          <a:xfrm>
            <a:off x="1279421" y="1569391"/>
            <a:ext cx="6307454" cy="540060"/>
          </a:xfrm>
          <a:prstGeom prst="rect">
            <a:avLst/>
          </a:prstGeom>
        </p:spPr>
        <p:txBody>
          <a:bodyPr vert="horz" lIns="68580" tIns="34290" rIns="68580" bIns="3429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endParaRPr lang="fr-FR" sz="1500" dirty="0"/>
          </a:p>
          <a:p>
            <a:pPr algn="just"/>
            <a:endParaRPr lang="fr-FR" sz="1500" b="1" dirty="0">
              <a:solidFill>
                <a:srgbClr val="038AA5"/>
              </a:solidFill>
            </a:endParaRPr>
          </a:p>
          <a:p>
            <a:endParaRPr lang="fr-FR" sz="1800" dirty="0"/>
          </a:p>
        </p:txBody>
      </p:sp>
      <p:sp>
        <p:nvSpPr>
          <p:cNvPr id="9" name="Espace réservé du texte 4">
            <a:extLst>
              <a:ext uri="{FF2B5EF4-FFF2-40B4-BE49-F238E27FC236}">
                <a16:creationId xmlns:a16="http://schemas.microsoft.com/office/drawing/2014/main" id="{5947AED9-8080-4850-A1BC-D50D80E64C21}"/>
              </a:ext>
            </a:extLst>
          </p:cNvPr>
          <p:cNvSpPr txBox="1">
            <a:spLocks/>
          </p:cNvSpPr>
          <p:nvPr/>
        </p:nvSpPr>
        <p:spPr>
          <a:xfrm>
            <a:off x="1279421" y="580116"/>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Le cadre européen de la régulation ferroviaire</a:t>
            </a:r>
          </a:p>
          <a:p>
            <a:pPr algn="ctr"/>
            <a:endParaRPr lang="fr-FR" sz="2100" b="1" dirty="0">
              <a:solidFill>
                <a:schemeClr val="tx2">
                  <a:lumMod val="75000"/>
                  <a:lumOff val="25000"/>
                </a:schemeClr>
              </a:solidFill>
            </a:endParaRPr>
          </a:p>
        </p:txBody>
      </p:sp>
    </p:spTree>
    <p:extLst>
      <p:ext uri="{BB962C8B-B14F-4D97-AF65-F5344CB8AC3E}">
        <p14:creationId xmlns:p14="http://schemas.microsoft.com/office/powerpoint/2010/main" val="2045824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62750" y="6356351"/>
            <a:ext cx="2057400" cy="365125"/>
          </a:xfrm>
        </p:spPr>
        <p:txBody>
          <a:bodyPr/>
          <a:lstStyle/>
          <a:p>
            <a:fld id="{599E0DCA-6F6D-44FB-987C-B0D97FDE4610}" type="slidenum">
              <a:rPr lang="fr-FR" smtClean="0"/>
              <a:pPr/>
              <a:t>28</a:t>
            </a:fld>
            <a:endParaRPr lang="fr-FR" dirty="0"/>
          </a:p>
        </p:txBody>
      </p:sp>
      <p:sp>
        <p:nvSpPr>
          <p:cNvPr id="11" name="Espace réservé du contenu 10"/>
          <p:cNvSpPr>
            <a:spLocks noGrp="1"/>
          </p:cNvSpPr>
          <p:nvPr>
            <p:ph idx="4294967295"/>
          </p:nvPr>
        </p:nvSpPr>
        <p:spPr>
          <a:xfrm>
            <a:off x="1394525" y="1233487"/>
            <a:ext cx="6581316" cy="723228"/>
          </a:xfrm>
          <a:prstGeom prst="rect">
            <a:avLst/>
          </a:prstGeom>
        </p:spPr>
        <p:txBody>
          <a:bodyPr>
            <a:normAutofit fontScale="47500" lnSpcReduction="20000"/>
          </a:bodyPr>
          <a:lstStyle/>
          <a:p>
            <a:pPr marL="0" indent="0">
              <a:buClr>
                <a:srgbClr val="038AA5"/>
              </a:buClr>
              <a:buNone/>
            </a:pPr>
            <a:r>
              <a:rPr lang="fr-FR" sz="3150" dirty="0">
                <a:latin typeface="Roboto" pitchFamily="2" charset="0"/>
                <a:ea typeface="Roboto" pitchFamily="2" charset="0"/>
              </a:rPr>
              <a:t>- Longueur du réseau ferré national : 28 200 km (2 600 km de LGV)</a:t>
            </a:r>
          </a:p>
          <a:p>
            <a:pPr marL="0" indent="0">
              <a:buClr>
                <a:srgbClr val="038AA5"/>
              </a:buClr>
              <a:buNone/>
            </a:pPr>
            <a:r>
              <a:rPr lang="fr-FR" sz="3150" dirty="0">
                <a:latin typeface="Roboto" pitchFamily="2" charset="0"/>
                <a:ea typeface="Roboto" pitchFamily="2" charset="0"/>
              </a:rPr>
              <a:t>- 1 gestionnaire public du réseau ferroviaire : SNCF Réseau (+ </a:t>
            </a:r>
            <a:r>
              <a:rPr lang="fr-FR" sz="3150" dirty="0" err="1">
                <a:latin typeface="Roboto" pitchFamily="2" charset="0"/>
                <a:ea typeface="Roboto" pitchFamily="2" charset="0"/>
              </a:rPr>
              <a:t>Liséa</a:t>
            </a:r>
            <a:r>
              <a:rPr lang="fr-FR" sz="3150" dirty="0">
                <a:latin typeface="Roboto" pitchFamily="2" charset="0"/>
                <a:ea typeface="Roboto" pitchFamily="2" charset="0"/>
              </a:rPr>
              <a:t> + ET)</a:t>
            </a:r>
          </a:p>
          <a:p>
            <a:pPr marL="0" indent="0">
              <a:buNone/>
            </a:pPr>
            <a:endParaRPr lang="fr-FR" dirty="0">
              <a:latin typeface="Roboto" pitchFamily="2" charset="0"/>
              <a:ea typeface="Roboto" pitchFamily="2" charset="0"/>
            </a:endParaRPr>
          </a:p>
          <a:p>
            <a:pPr marL="0" indent="0">
              <a:buNone/>
            </a:pPr>
            <a:endParaRPr lang="fr-FR" dirty="0">
              <a:latin typeface="Roboto" pitchFamily="2" charset="0"/>
              <a:ea typeface="Roboto" pitchFamily="2" charset="0"/>
            </a:endParaRPr>
          </a:p>
        </p:txBody>
      </p:sp>
      <p:sp>
        <p:nvSpPr>
          <p:cNvPr id="16" name="Espace réservé du contenu 10"/>
          <p:cNvSpPr txBox="1">
            <a:spLocks/>
          </p:cNvSpPr>
          <p:nvPr/>
        </p:nvSpPr>
        <p:spPr>
          <a:xfrm>
            <a:off x="1491912" y="4342927"/>
            <a:ext cx="6172200" cy="1354325"/>
          </a:xfrm>
          <a:prstGeom prst="rect">
            <a:avLst/>
          </a:prstGeom>
        </p:spPr>
        <p:txBody>
          <a:bodyPr>
            <a:normAutofit/>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400" i="0" kern="1200" baseline="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sz="1050" dirty="0"/>
          </a:p>
          <a:p>
            <a:pPr marL="0" indent="0">
              <a:buNone/>
            </a:pPr>
            <a:endParaRPr lang="fr-FR" sz="1050" dirty="0"/>
          </a:p>
        </p:txBody>
      </p:sp>
      <p:sp>
        <p:nvSpPr>
          <p:cNvPr id="20" name="Rectangle à coins arrondis 19"/>
          <p:cNvSpPr/>
          <p:nvPr/>
        </p:nvSpPr>
        <p:spPr>
          <a:xfrm>
            <a:off x="855179" y="2267871"/>
            <a:ext cx="3024336" cy="918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7213" lvl="1" indent="-214313">
              <a:buFont typeface="Wingdings" panose="05000000000000000000" pitchFamily="2" charset="2"/>
              <a:buChar char="§"/>
            </a:pPr>
            <a:r>
              <a:rPr lang="fr-FR" sz="1200" dirty="0">
                <a:solidFill>
                  <a:schemeClr val="bg1"/>
                </a:solidFill>
                <a:latin typeface="Roboto" pitchFamily="2" charset="0"/>
                <a:ea typeface="Roboto" pitchFamily="2" charset="0"/>
              </a:rPr>
              <a:t>Investissement, entretien et renouvellement</a:t>
            </a:r>
          </a:p>
          <a:p>
            <a:pPr marL="557213" lvl="1" indent="-214313">
              <a:buFont typeface="Wingdings" panose="05000000000000000000" pitchFamily="2" charset="2"/>
              <a:buChar char="§"/>
            </a:pPr>
            <a:endParaRPr lang="fr-FR" sz="1200" dirty="0">
              <a:solidFill>
                <a:schemeClr val="bg1"/>
              </a:solidFill>
              <a:latin typeface="Roboto" pitchFamily="2" charset="0"/>
              <a:ea typeface="Roboto" pitchFamily="2" charset="0"/>
            </a:endParaRPr>
          </a:p>
          <a:p>
            <a:pPr marL="557213" lvl="1" indent="-214313">
              <a:buFont typeface="Wingdings" panose="05000000000000000000" pitchFamily="2" charset="2"/>
              <a:buChar char="§"/>
            </a:pPr>
            <a:r>
              <a:rPr lang="fr-FR" sz="1200" dirty="0">
                <a:solidFill>
                  <a:schemeClr val="bg1"/>
                </a:solidFill>
                <a:latin typeface="Roboto" pitchFamily="2" charset="0"/>
                <a:ea typeface="Roboto" pitchFamily="2" charset="0"/>
              </a:rPr>
              <a:t>Attribution des sillons</a:t>
            </a:r>
          </a:p>
          <a:p>
            <a:pPr marL="557213" lvl="1" indent="-214313">
              <a:buFont typeface="Wingdings" panose="05000000000000000000" pitchFamily="2" charset="2"/>
              <a:buChar char="§"/>
            </a:pPr>
            <a:r>
              <a:rPr lang="fr-FR" sz="1200" dirty="0">
                <a:solidFill>
                  <a:schemeClr val="bg1"/>
                </a:solidFill>
                <a:latin typeface="Roboto" pitchFamily="2" charset="0"/>
                <a:ea typeface="Roboto" pitchFamily="2" charset="0"/>
              </a:rPr>
              <a:t>Tarification des infrastructures</a:t>
            </a:r>
          </a:p>
        </p:txBody>
      </p:sp>
      <p:sp>
        <p:nvSpPr>
          <p:cNvPr id="21" name="Rectangle à coins arrondis 20"/>
          <p:cNvSpPr/>
          <p:nvPr/>
        </p:nvSpPr>
        <p:spPr>
          <a:xfrm>
            <a:off x="5022858" y="2163542"/>
            <a:ext cx="3162509" cy="1181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7213" lvl="1" indent="-214313">
              <a:buFont typeface="Wingdings" panose="05000000000000000000" pitchFamily="2" charset="2"/>
              <a:buChar char="§"/>
            </a:pPr>
            <a:r>
              <a:rPr lang="fr-FR" sz="1200" dirty="0">
                <a:solidFill>
                  <a:schemeClr val="bg1"/>
                </a:solidFill>
                <a:latin typeface="Roboto" pitchFamily="2" charset="0"/>
                <a:ea typeface="Roboto" pitchFamily="2" charset="0"/>
              </a:rPr>
              <a:t>Produits annuels : [6 ; 7] Mds€</a:t>
            </a:r>
          </a:p>
          <a:p>
            <a:pPr marL="557213" lvl="1" indent="-214313">
              <a:buFont typeface="Wingdings" panose="05000000000000000000" pitchFamily="2" charset="2"/>
              <a:buChar char="§"/>
            </a:pPr>
            <a:r>
              <a:rPr lang="fr-FR" sz="1200" dirty="0">
                <a:solidFill>
                  <a:schemeClr val="bg1"/>
                </a:solidFill>
                <a:latin typeface="Roboto" pitchFamily="2" charset="0"/>
                <a:ea typeface="Roboto" pitchFamily="2" charset="0"/>
              </a:rPr>
              <a:t>MOP : [2 ; 3] Mds €</a:t>
            </a:r>
          </a:p>
          <a:p>
            <a:pPr marL="557213" lvl="1" indent="-214313">
              <a:buFont typeface="Wingdings" panose="05000000000000000000" pitchFamily="2" charset="2"/>
              <a:buChar char="§"/>
            </a:pPr>
            <a:r>
              <a:rPr lang="fr-FR" sz="1200" dirty="0">
                <a:solidFill>
                  <a:schemeClr val="bg1"/>
                </a:solidFill>
                <a:latin typeface="Roboto" pitchFamily="2" charset="0"/>
                <a:ea typeface="Roboto" pitchFamily="2" charset="0"/>
              </a:rPr>
              <a:t>Résultat net : [0 ; 1] Md€</a:t>
            </a:r>
          </a:p>
          <a:p>
            <a:pPr marL="557213" lvl="1" indent="-214313">
              <a:buFont typeface="Wingdings" panose="05000000000000000000" pitchFamily="2" charset="2"/>
              <a:buChar char="§"/>
            </a:pPr>
            <a:r>
              <a:rPr lang="fr-FR" sz="1200" dirty="0">
                <a:solidFill>
                  <a:schemeClr val="bg1"/>
                </a:solidFill>
                <a:latin typeface="Roboto" pitchFamily="2" charset="0"/>
                <a:ea typeface="Roboto" pitchFamily="2" charset="0"/>
              </a:rPr>
              <a:t>Dette financière : 28 Mds€</a:t>
            </a:r>
          </a:p>
          <a:p>
            <a:pPr marL="557213" lvl="1" indent="-214313">
              <a:buFont typeface="Wingdings" panose="05000000000000000000" pitchFamily="2" charset="2"/>
              <a:buChar char="§"/>
            </a:pPr>
            <a:r>
              <a:rPr lang="fr-FR" sz="1200" dirty="0">
                <a:solidFill>
                  <a:schemeClr val="bg1"/>
                </a:solidFill>
                <a:latin typeface="Roboto" pitchFamily="2" charset="0"/>
                <a:ea typeface="Roboto" pitchFamily="2" charset="0"/>
              </a:rPr>
              <a:t>Investissements : [5 ; 6] Mds€</a:t>
            </a:r>
          </a:p>
        </p:txBody>
      </p:sp>
      <p:sp>
        <p:nvSpPr>
          <p:cNvPr id="22" name="Espace réservé du contenu 10"/>
          <p:cNvSpPr txBox="1">
            <a:spLocks/>
          </p:cNvSpPr>
          <p:nvPr/>
        </p:nvSpPr>
        <p:spPr>
          <a:xfrm>
            <a:off x="1491912" y="3573853"/>
            <a:ext cx="6483929" cy="634015"/>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Clr>
                <a:srgbClr val="038AA5"/>
              </a:buClr>
              <a:buNone/>
            </a:pPr>
            <a:r>
              <a:rPr lang="fr-FR" sz="1900" dirty="0">
                <a:latin typeface="Roboto" pitchFamily="2" charset="0"/>
                <a:ea typeface="Roboto" pitchFamily="2" charset="0"/>
              </a:rPr>
              <a:t>- </a:t>
            </a:r>
            <a:r>
              <a:rPr lang="fr-FR" sz="2200" dirty="0">
                <a:latin typeface="Roboto" pitchFamily="2" charset="0"/>
                <a:ea typeface="Roboto" pitchFamily="2" charset="0"/>
              </a:rPr>
              <a:t>Différents gestionnaires d’installations de services (CTC, gares, centres de maintenance, cours de marchandises…) parfois opérateurs de services de transport</a:t>
            </a:r>
          </a:p>
          <a:p>
            <a:pPr marL="0" indent="0">
              <a:buNone/>
            </a:pPr>
            <a:endParaRPr lang="fr-FR" sz="2400" dirty="0"/>
          </a:p>
        </p:txBody>
      </p:sp>
      <p:sp>
        <p:nvSpPr>
          <p:cNvPr id="2" name="Espace réservé du pied de page 1">
            <a:extLst>
              <a:ext uri="{FF2B5EF4-FFF2-40B4-BE49-F238E27FC236}">
                <a16:creationId xmlns:a16="http://schemas.microsoft.com/office/drawing/2014/main" id="{A2808048-B44E-470E-B0AD-29BBE8F0C403}"/>
              </a:ext>
            </a:extLst>
          </p:cNvPr>
          <p:cNvSpPr>
            <a:spLocks noGrp="1"/>
          </p:cNvSpPr>
          <p:nvPr>
            <p:ph type="ftr" sz="quarter" idx="11"/>
          </p:nvPr>
        </p:nvSpPr>
        <p:spPr/>
        <p:txBody>
          <a:bodyPr/>
          <a:lstStyle/>
          <a:p>
            <a:pPr marL="0" indent="0" algn="ctr">
              <a:buNone/>
            </a:pPr>
            <a:r>
              <a:rPr lang="en-US" sz="900" b="0" dirty="0"/>
              <a:t>Bruxelles, 14 avril 2023</a:t>
            </a:r>
          </a:p>
        </p:txBody>
      </p:sp>
      <p:sp>
        <p:nvSpPr>
          <p:cNvPr id="12" name="Espace réservé du texte 4">
            <a:extLst>
              <a:ext uri="{FF2B5EF4-FFF2-40B4-BE49-F238E27FC236}">
                <a16:creationId xmlns:a16="http://schemas.microsoft.com/office/drawing/2014/main" id="{703691AC-E785-4929-AB4F-7AF81B188DCB}"/>
              </a:ext>
            </a:extLst>
          </p:cNvPr>
          <p:cNvSpPr txBox="1">
            <a:spLocks/>
          </p:cNvSpPr>
          <p:nvPr/>
        </p:nvSpPr>
        <p:spPr>
          <a:xfrm>
            <a:off x="1403560" y="592917"/>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L’infrastructure ferroviaire en bref</a:t>
            </a:r>
          </a:p>
        </p:txBody>
      </p:sp>
      <p:sp>
        <p:nvSpPr>
          <p:cNvPr id="5" name="Ellipse 4">
            <a:extLst>
              <a:ext uri="{FF2B5EF4-FFF2-40B4-BE49-F238E27FC236}">
                <a16:creationId xmlns:a16="http://schemas.microsoft.com/office/drawing/2014/main" id="{9405E4D9-D5A5-44B0-A0EE-5D16C67CCEE2}"/>
              </a:ext>
            </a:extLst>
          </p:cNvPr>
          <p:cNvSpPr/>
          <p:nvPr/>
        </p:nvSpPr>
        <p:spPr>
          <a:xfrm>
            <a:off x="1167257" y="2691674"/>
            <a:ext cx="2712258" cy="6605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ZoneTexte 5">
            <a:extLst>
              <a:ext uri="{FF2B5EF4-FFF2-40B4-BE49-F238E27FC236}">
                <a16:creationId xmlns:a16="http://schemas.microsoft.com/office/drawing/2014/main" id="{70CCF2A0-73EA-4D1F-8040-ADF749B12C1B}"/>
              </a:ext>
            </a:extLst>
          </p:cNvPr>
          <p:cNvSpPr txBox="1"/>
          <p:nvPr/>
        </p:nvSpPr>
        <p:spPr>
          <a:xfrm>
            <a:off x="3586728" y="2922156"/>
            <a:ext cx="1512168" cy="507831"/>
          </a:xfrm>
          <a:prstGeom prst="rect">
            <a:avLst/>
          </a:prstGeom>
          <a:noFill/>
        </p:spPr>
        <p:txBody>
          <a:bodyPr wrap="square" rtlCol="0">
            <a:spAutoFit/>
          </a:bodyPr>
          <a:lstStyle/>
          <a:p>
            <a:pPr algn="ctr"/>
            <a:r>
              <a:rPr lang="fr-FR" sz="1350" b="1" dirty="0">
                <a:solidFill>
                  <a:srgbClr val="FF0000"/>
                </a:solidFill>
              </a:rPr>
              <a:t>Fonctions essentielles</a:t>
            </a:r>
          </a:p>
        </p:txBody>
      </p:sp>
      <p:pic>
        <p:nvPicPr>
          <p:cNvPr id="15" name="Image 14">
            <a:extLst>
              <a:ext uri="{FF2B5EF4-FFF2-40B4-BE49-F238E27FC236}">
                <a16:creationId xmlns:a16="http://schemas.microsoft.com/office/drawing/2014/main" id="{53DB1E19-EB8C-4651-A255-161218D547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12329" y="4602221"/>
            <a:ext cx="5196781" cy="1427727"/>
          </a:xfrm>
          <a:prstGeom prst="rect">
            <a:avLst/>
          </a:prstGeom>
          <a:noFill/>
          <a:ln>
            <a:noFill/>
          </a:ln>
        </p:spPr>
      </p:pic>
      <p:sp>
        <p:nvSpPr>
          <p:cNvPr id="7" name="Rectangle : coins arrondis 6">
            <a:extLst>
              <a:ext uri="{FF2B5EF4-FFF2-40B4-BE49-F238E27FC236}">
                <a16:creationId xmlns:a16="http://schemas.microsoft.com/office/drawing/2014/main" id="{B59DBC34-AE53-4ADF-A680-0F73C25836BF}"/>
              </a:ext>
            </a:extLst>
          </p:cNvPr>
          <p:cNvSpPr/>
          <p:nvPr/>
        </p:nvSpPr>
        <p:spPr>
          <a:xfrm>
            <a:off x="1856321" y="4310299"/>
            <a:ext cx="534506" cy="242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i="1" dirty="0">
                <a:solidFill>
                  <a:schemeClr val="tx1"/>
                </a:solidFill>
              </a:rPr>
              <a:t>3 000</a:t>
            </a:r>
          </a:p>
        </p:txBody>
      </p:sp>
      <p:sp>
        <p:nvSpPr>
          <p:cNvPr id="18" name="Rectangle : coins arrondis 17">
            <a:extLst>
              <a:ext uri="{FF2B5EF4-FFF2-40B4-BE49-F238E27FC236}">
                <a16:creationId xmlns:a16="http://schemas.microsoft.com/office/drawing/2014/main" id="{4D7A2687-9DBD-4BB4-A117-7D51BEEA8E8C}"/>
              </a:ext>
            </a:extLst>
          </p:cNvPr>
          <p:cNvSpPr/>
          <p:nvPr/>
        </p:nvSpPr>
        <p:spPr>
          <a:xfrm>
            <a:off x="3222916" y="4310299"/>
            <a:ext cx="822189" cy="2050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i="1" dirty="0">
                <a:solidFill>
                  <a:schemeClr val="tx1"/>
                </a:solidFill>
              </a:rPr>
              <a:t>11 000 km</a:t>
            </a:r>
          </a:p>
        </p:txBody>
      </p:sp>
      <p:sp>
        <p:nvSpPr>
          <p:cNvPr id="23" name="Rectangle : coins arrondis 22">
            <a:extLst>
              <a:ext uri="{FF2B5EF4-FFF2-40B4-BE49-F238E27FC236}">
                <a16:creationId xmlns:a16="http://schemas.microsoft.com/office/drawing/2014/main" id="{FEAFED92-2117-4CCF-BE5D-CE97444484B9}"/>
              </a:ext>
            </a:extLst>
          </p:cNvPr>
          <p:cNvSpPr/>
          <p:nvPr/>
        </p:nvSpPr>
        <p:spPr>
          <a:xfrm>
            <a:off x="4609941" y="4240496"/>
            <a:ext cx="534506" cy="242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i="1" dirty="0">
                <a:solidFill>
                  <a:schemeClr val="tx1"/>
                </a:solidFill>
              </a:rPr>
              <a:t>     260</a:t>
            </a:r>
          </a:p>
        </p:txBody>
      </p:sp>
      <p:sp>
        <p:nvSpPr>
          <p:cNvPr id="24" name="Rectangle : coins arrondis 23">
            <a:extLst>
              <a:ext uri="{FF2B5EF4-FFF2-40B4-BE49-F238E27FC236}">
                <a16:creationId xmlns:a16="http://schemas.microsoft.com/office/drawing/2014/main" id="{8D4E11E1-D0D3-431F-A5C2-A7773E54DFA9}"/>
              </a:ext>
            </a:extLst>
          </p:cNvPr>
          <p:cNvSpPr/>
          <p:nvPr/>
        </p:nvSpPr>
        <p:spPr>
          <a:xfrm>
            <a:off x="5524030" y="4320237"/>
            <a:ext cx="534506" cy="2422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i="1" dirty="0">
                <a:solidFill>
                  <a:schemeClr val="tx1"/>
                </a:solidFill>
              </a:rPr>
              <a:t>75</a:t>
            </a:r>
          </a:p>
        </p:txBody>
      </p:sp>
      <p:sp>
        <p:nvSpPr>
          <p:cNvPr id="17" name="Espace réservé du contenu 10">
            <a:extLst>
              <a:ext uri="{FF2B5EF4-FFF2-40B4-BE49-F238E27FC236}">
                <a16:creationId xmlns:a16="http://schemas.microsoft.com/office/drawing/2014/main" id="{46384B8F-6AED-478E-AC01-3BDF5B30D75D}"/>
              </a:ext>
            </a:extLst>
          </p:cNvPr>
          <p:cNvSpPr txBox="1">
            <a:spLocks/>
          </p:cNvSpPr>
          <p:nvPr/>
        </p:nvSpPr>
        <p:spPr>
          <a:xfrm>
            <a:off x="6407237" y="4148158"/>
            <a:ext cx="2158825" cy="154909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Clr>
                <a:srgbClr val="038AA5"/>
              </a:buClr>
              <a:buNone/>
            </a:pPr>
            <a:r>
              <a:rPr lang="fr-FR" sz="1200" dirty="0">
                <a:latin typeface="Roboto" pitchFamily="2" charset="0"/>
                <a:ea typeface="Roboto" pitchFamily="2" charset="0"/>
              </a:rPr>
              <a:t>Différents gestionnaires d’installations de services (SNCF Gares &amp; Connexions, SNCF Réseau, SNCF Voyageurs, Fret SNCF, etc.)</a:t>
            </a:r>
            <a:endParaRPr lang="fr-FR" sz="1200" dirty="0"/>
          </a:p>
        </p:txBody>
      </p:sp>
    </p:spTree>
    <p:extLst>
      <p:ext uri="{BB962C8B-B14F-4D97-AF65-F5344CB8AC3E}">
        <p14:creationId xmlns:p14="http://schemas.microsoft.com/office/powerpoint/2010/main" val="2134294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05600" y="6378577"/>
            <a:ext cx="2057400" cy="365125"/>
          </a:xfrm>
        </p:spPr>
        <p:txBody>
          <a:bodyPr/>
          <a:lstStyle/>
          <a:p>
            <a:fld id="{599E0DCA-6F6D-44FB-987C-B0D97FDE4610}" type="slidenum">
              <a:rPr lang="fr-FR" smtClean="0"/>
              <a:pPr/>
              <a:t>29</a:t>
            </a:fld>
            <a:endParaRPr lang="fr-FR" dirty="0"/>
          </a:p>
        </p:txBody>
      </p:sp>
      <p:sp>
        <p:nvSpPr>
          <p:cNvPr id="6" name="Espace réservé du texte 3"/>
          <p:cNvSpPr txBox="1">
            <a:spLocks/>
          </p:cNvSpPr>
          <p:nvPr/>
        </p:nvSpPr>
        <p:spPr>
          <a:xfrm>
            <a:off x="527901" y="1291472"/>
            <a:ext cx="8107052" cy="506487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fr-FR" sz="1600" b="1" dirty="0">
                <a:solidFill>
                  <a:srgbClr val="002060"/>
                </a:solidFill>
                <a:latin typeface="Roboto" pitchFamily="2" charset="0"/>
                <a:ea typeface="Roboto" pitchFamily="2" charset="0"/>
              </a:rPr>
              <a:t>Libéralisation des services commerciaux de transport ferroviaire de voyageurs  </a:t>
            </a:r>
          </a:p>
          <a:p>
            <a:pPr marL="0" indent="0" algn="ctr">
              <a:spcBef>
                <a:spcPts val="0"/>
              </a:spcBef>
              <a:buNone/>
            </a:pPr>
            <a:endParaRPr lang="fr-FR" sz="1600" dirty="0">
              <a:solidFill>
                <a:srgbClr val="000000"/>
              </a:solidFill>
              <a:latin typeface="Roboto" pitchFamily="2" charset="0"/>
              <a:ea typeface="Roboto" pitchFamily="2" charset="0"/>
            </a:endParaRPr>
          </a:p>
          <a:p>
            <a:pPr algn="just">
              <a:lnSpc>
                <a:spcPct val="110000"/>
              </a:lnSpc>
              <a:spcBef>
                <a:spcPts val="0"/>
              </a:spcBef>
              <a:buFont typeface="Wingdings" panose="05000000000000000000" pitchFamily="2" charset="2"/>
              <a:buChar char="§"/>
            </a:pPr>
            <a:r>
              <a:rPr lang="fr-FR" sz="1600" dirty="0">
                <a:solidFill>
                  <a:srgbClr val="000000"/>
                </a:solidFill>
                <a:latin typeface="Roboto" pitchFamily="2" charset="0"/>
                <a:ea typeface="Roboto" pitchFamily="2" charset="0"/>
              </a:rPr>
              <a:t>À compter du </a:t>
            </a:r>
            <a:r>
              <a:rPr lang="fr-FR" sz="1600" b="1" dirty="0">
                <a:solidFill>
                  <a:srgbClr val="000000"/>
                </a:solidFill>
                <a:latin typeface="Roboto" pitchFamily="2" charset="0"/>
                <a:ea typeface="Roboto" pitchFamily="2" charset="0"/>
              </a:rPr>
              <a:t>1er janvier 2019 </a:t>
            </a:r>
            <a:r>
              <a:rPr lang="fr-FR" sz="1600" dirty="0">
                <a:solidFill>
                  <a:srgbClr val="000000"/>
                </a:solidFill>
                <a:latin typeface="Roboto" pitchFamily="2" charset="0"/>
                <a:ea typeface="Roboto" pitchFamily="2" charset="0"/>
              </a:rPr>
              <a:t>(i.e. pour l’HDS 2021, débutant le 12/12/2020), droit d’accès des EF à l’infrastructure (y compris aux installations de service) dans des conditions équitables, non discriminatoires et transparentes </a:t>
            </a:r>
          </a:p>
          <a:p>
            <a:pPr algn="just">
              <a:lnSpc>
                <a:spcPct val="110000"/>
              </a:lnSpc>
              <a:spcBef>
                <a:spcPts val="0"/>
              </a:spcBef>
              <a:buFont typeface="Wingdings" panose="05000000000000000000" pitchFamily="2" charset="2"/>
              <a:buChar char="§"/>
            </a:pPr>
            <a:endParaRPr lang="fr-FR" sz="1600" dirty="0">
              <a:solidFill>
                <a:srgbClr val="000000"/>
              </a:solidFill>
              <a:latin typeface="Roboto" pitchFamily="2" charset="0"/>
              <a:ea typeface="Roboto" pitchFamily="2" charset="0"/>
            </a:endParaRPr>
          </a:p>
          <a:p>
            <a:pPr algn="just">
              <a:lnSpc>
                <a:spcPct val="110000"/>
              </a:lnSpc>
              <a:spcBef>
                <a:spcPts val="0"/>
              </a:spcBef>
              <a:buFont typeface="Wingdings" panose="05000000000000000000" pitchFamily="2" charset="2"/>
              <a:buChar char="§"/>
            </a:pPr>
            <a:r>
              <a:rPr lang="fr-FR" sz="1600" dirty="0">
                <a:solidFill>
                  <a:srgbClr val="000000"/>
                </a:solidFill>
                <a:latin typeface="Roboto" pitchFamily="2" charset="0"/>
                <a:ea typeface="Roboto" pitchFamily="2" charset="0"/>
              </a:rPr>
              <a:t>Limitation du droit d’accès possible : si l’exercice de ce droit est susceptible de compromettre l’équilibre économique d’un ou plusieurs contrats de service public (CSP) couvrant un même trajet ou un trajet alternatif entre les mêmes O/D </a:t>
            </a:r>
          </a:p>
          <a:p>
            <a:pPr algn="just">
              <a:spcBef>
                <a:spcPts val="0"/>
              </a:spcBef>
              <a:buFont typeface="Wingdings" panose="05000000000000000000" pitchFamily="2" charset="2"/>
              <a:buChar char="q"/>
            </a:pPr>
            <a:endParaRPr lang="fr-FR" sz="1600" dirty="0">
              <a:solidFill>
                <a:srgbClr val="000000"/>
              </a:solidFill>
              <a:latin typeface="Roboto" pitchFamily="2" charset="0"/>
              <a:ea typeface="Roboto" pitchFamily="2" charset="0"/>
            </a:endParaRPr>
          </a:p>
          <a:p>
            <a:pPr lvl="1" algn="just">
              <a:lnSpc>
                <a:spcPct val="120000"/>
              </a:lnSpc>
              <a:spcBef>
                <a:spcPts val="0"/>
              </a:spcBef>
              <a:buFont typeface="Wingdings" panose="05000000000000000000" pitchFamily="2" charset="2"/>
              <a:buChar char="Ø"/>
            </a:pPr>
            <a:r>
              <a:rPr lang="fr-FR" sz="1600" dirty="0">
                <a:solidFill>
                  <a:srgbClr val="000000"/>
                </a:solidFill>
                <a:latin typeface="Roboto" pitchFamily="2" charset="0"/>
                <a:ea typeface="Roboto" pitchFamily="2" charset="0"/>
              </a:rPr>
              <a:t>Recours au </a:t>
            </a:r>
            <a:r>
              <a:rPr lang="fr-FR" sz="1600" b="1" dirty="0">
                <a:solidFill>
                  <a:srgbClr val="000000"/>
                </a:solidFill>
                <a:latin typeface="Roboto" pitchFamily="2" charset="0"/>
                <a:ea typeface="Roboto" pitchFamily="2" charset="0"/>
              </a:rPr>
              <a:t>test d’équilibre économique réalisé par le régulateur </a:t>
            </a:r>
            <a:r>
              <a:rPr lang="fr-FR" sz="1600" dirty="0">
                <a:solidFill>
                  <a:srgbClr val="000000"/>
                </a:solidFill>
                <a:latin typeface="Roboto" pitchFamily="2" charset="0"/>
                <a:ea typeface="Roboto" pitchFamily="2" charset="0"/>
              </a:rPr>
              <a:t>sur saisine de l’AOT qui a attribué le CSP, du GI ou de l’EF qui exécute le contrat, dans le mois qui suit l’information de l’intention d’exécuter un service. Le régulateur dispose d’un délai de 6 semaines à compter de la réception de toutes les informations utiles pour rendre sa décision.</a:t>
            </a:r>
          </a:p>
          <a:p>
            <a:pPr marL="457200" lvl="1" indent="0" algn="just">
              <a:lnSpc>
                <a:spcPct val="120000"/>
              </a:lnSpc>
              <a:spcBef>
                <a:spcPts val="0"/>
              </a:spcBef>
              <a:buNone/>
            </a:pPr>
            <a:endParaRPr lang="fr-FR" sz="975" dirty="0">
              <a:solidFill>
                <a:srgbClr val="000000"/>
              </a:solidFill>
            </a:endParaRPr>
          </a:p>
          <a:p>
            <a:pPr lvl="1" algn="just">
              <a:lnSpc>
                <a:spcPct val="120000"/>
              </a:lnSpc>
              <a:spcBef>
                <a:spcPts val="0"/>
              </a:spcBef>
              <a:buFont typeface="Wingdings" panose="05000000000000000000" pitchFamily="2" charset="2"/>
              <a:buChar char="Ø"/>
            </a:pPr>
            <a:endParaRPr lang="fr-FR" sz="975" dirty="0">
              <a:solidFill>
                <a:srgbClr val="000000"/>
              </a:solidFill>
            </a:endParaRPr>
          </a:p>
        </p:txBody>
      </p:sp>
      <p:sp>
        <p:nvSpPr>
          <p:cNvPr id="7" name="Espace réservé du texte 4">
            <a:extLst>
              <a:ext uri="{FF2B5EF4-FFF2-40B4-BE49-F238E27FC236}">
                <a16:creationId xmlns:a16="http://schemas.microsoft.com/office/drawing/2014/main" id="{D64E20F9-BBA9-4714-BC09-53DDFD68459B}"/>
              </a:ext>
            </a:extLst>
          </p:cNvPr>
          <p:cNvSpPr txBox="1">
            <a:spLocks/>
          </p:cNvSpPr>
          <p:nvPr/>
        </p:nvSpPr>
        <p:spPr>
          <a:xfrm>
            <a:off x="1403560" y="597233"/>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Objectifs et cadre de la régulation</a:t>
            </a:r>
          </a:p>
        </p:txBody>
      </p:sp>
      <p:sp>
        <p:nvSpPr>
          <p:cNvPr id="5" name="Espace réservé du pied de page 3">
            <a:extLst>
              <a:ext uri="{FF2B5EF4-FFF2-40B4-BE49-F238E27FC236}">
                <a16:creationId xmlns:a16="http://schemas.microsoft.com/office/drawing/2014/main" id="{86C8D60E-B287-4772-8557-7AEEFB52D3FB}"/>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Tree>
    <p:extLst>
      <p:ext uri="{BB962C8B-B14F-4D97-AF65-F5344CB8AC3E}">
        <p14:creationId xmlns:p14="http://schemas.microsoft.com/office/powerpoint/2010/main" val="135028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353B63F-2ECA-4EBA-BAA0-E68BA117FEB2}"/>
              </a:ext>
            </a:extLst>
          </p:cNvPr>
          <p:cNvSpPr>
            <a:spLocks noGrp="1"/>
          </p:cNvSpPr>
          <p:nvPr>
            <p:ph type="body" sz="quarter" idx="11"/>
          </p:nvPr>
        </p:nvSpPr>
        <p:spPr>
          <a:xfrm>
            <a:off x="1548840" y="1458811"/>
            <a:ext cx="7262913" cy="4694340"/>
          </a:xfrm>
        </p:spPr>
        <p:txBody>
          <a:bodyPr/>
          <a:lstStyle/>
          <a:p>
            <a:pPr marL="0" indent="0" algn="just">
              <a:buNone/>
            </a:pPr>
            <a:r>
              <a:rPr lang="fr-FR" b="0" dirty="0">
                <a:solidFill>
                  <a:schemeClr val="tx2"/>
                </a:solidFill>
                <a:cs typeface="+mj-cs"/>
              </a:rPr>
              <a:t>C</a:t>
            </a:r>
            <a:r>
              <a:rPr lang="fr-FR" b="0" dirty="0">
                <a:solidFill>
                  <a:schemeClr val="tx2"/>
                </a:solidFill>
              </a:rPr>
              <a:t>réation de l’Autorité de régulation des activités ferroviaires (ARAF) </a:t>
            </a:r>
            <a:r>
              <a:rPr lang="fr-FR" b="0" dirty="0">
                <a:solidFill>
                  <a:schemeClr val="tx2"/>
                </a:solidFill>
                <a:cs typeface="+mj-cs"/>
              </a:rPr>
              <a:t>avec un </a:t>
            </a:r>
            <a:r>
              <a:rPr lang="fr-FR" b="0" dirty="0">
                <a:solidFill>
                  <a:schemeClr val="tx2"/>
                </a:solidFill>
              </a:rPr>
              <a:t>périmètre d’intervention </a:t>
            </a:r>
            <a:r>
              <a:rPr lang="fr-FR" dirty="0">
                <a:solidFill>
                  <a:schemeClr val="tx2"/>
                </a:solidFill>
              </a:rPr>
              <a:t>limité au secteur ferroviaire.</a:t>
            </a:r>
          </a:p>
          <a:p>
            <a:pPr marL="0" indent="0" algn="just">
              <a:buNone/>
            </a:pPr>
            <a:r>
              <a:rPr lang="fr-FR" b="0" dirty="0">
                <a:solidFill>
                  <a:schemeClr val="tx2"/>
                </a:solidFill>
              </a:rPr>
              <a:t>L’ARAF est chargée d’accompagner l’ouverture à la concurrence du secteur ferroviaire en veillant à l’</a:t>
            </a:r>
            <a:r>
              <a:rPr lang="fr-FR" dirty="0">
                <a:solidFill>
                  <a:schemeClr val="tx2"/>
                </a:solidFill>
              </a:rPr>
              <a:t>accès libre, transparent et non discriminatoire au réseau.</a:t>
            </a:r>
          </a:p>
          <a:p>
            <a:pPr marL="0" indent="0" algn="just">
              <a:buNone/>
            </a:pPr>
            <a:endParaRPr lang="fr-FR" b="0" dirty="0">
              <a:solidFill>
                <a:schemeClr val="tx2"/>
              </a:solidFill>
            </a:endParaRPr>
          </a:p>
          <a:p>
            <a:pPr marL="0" indent="0" algn="just">
              <a:buNone/>
            </a:pPr>
            <a:r>
              <a:rPr lang="fr-FR" b="0" dirty="0">
                <a:solidFill>
                  <a:schemeClr val="tx2"/>
                </a:solidFill>
              </a:rPr>
              <a:t>Les </a:t>
            </a:r>
            <a:r>
              <a:rPr lang="fr-FR" dirty="0">
                <a:solidFill>
                  <a:schemeClr val="tx2"/>
                </a:solidFill>
              </a:rPr>
              <a:t>missions du régulateur sont renforcées : </a:t>
            </a:r>
            <a:r>
              <a:rPr lang="fr-FR" b="0" dirty="0">
                <a:solidFill>
                  <a:schemeClr val="tx2"/>
                </a:solidFill>
              </a:rPr>
              <a:t>	</a:t>
            </a:r>
          </a:p>
          <a:p>
            <a:pPr marL="561716" lvl="2" indent="0" algn="just">
              <a:buNone/>
            </a:pPr>
            <a:r>
              <a:rPr lang="fr-FR" sz="1600" dirty="0">
                <a:solidFill>
                  <a:schemeClr val="tx2"/>
                </a:solidFill>
              </a:rPr>
              <a:t>Sanctuarisation de SNCF Réseau par rapport aux entreprises ferroviaires (muraille de chine).</a:t>
            </a:r>
          </a:p>
          <a:p>
            <a:pPr marL="561716" lvl="2" indent="0" algn="just">
              <a:buNone/>
            </a:pPr>
            <a:r>
              <a:rPr lang="fr-FR" sz="1600" dirty="0">
                <a:solidFill>
                  <a:schemeClr val="tx2"/>
                </a:solidFill>
              </a:rPr>
              <a:t>Extension de ses avis à la tarification de l’ensemble des installations de service (gares de voyageurs, centres de maintenance, cours de marchandises, etc.)</a:t>
            </a:r>
          </a:p>
          <a:p>
            <a:pPr marL="561716" lvl="2" indent="0" algn="just">
              <a:buNone/>
            </a:pPr>
            <a:r>
              <a:rPr lang="fr-FR" sz="1600" dirty="0">
                <a:solidFill>
                  <a:schemeClr val="tx2"/>
                </a:solidFill>
              </a:rPr>
              <a:t>En matière financière, l’ART est chargée notamment de veiller au respect de la trajectoire budgétaire de SNCF Réseau.</a:t>
            </a:r>
          </a:p>
          <a:p>
            <a:pPr marL="457200" lvl="1" indent="0" algn="just">
              <a:buNone/>
            </a:pPr>
            <a:endParaRPr lang="fr-FR" sz="1800" dirty="0"/>
          </a:p>
          <a:p>
            <a:pPr marL="0" lvl="1" indent="0" algn="just">
              <a:buNone/>
            </a:pPr>
            <a:r>
              <a:rPr lang="fr-FR" sz="1600" b="0" dirty="0">
                <a:solidFill>
                  <a:schemeClr val="tx2"/>
                </a:solidFill>
              </a:rPr>
              <a:t>Extension des compétences de l’Autorité au </a:t>
            </a:r>
            <a:r>
              <a:rPr lang="fr-FR" sz="1600" b="1" dirty="0">
                <a:solidFill>
                  <a:schemeClr val="tx2"/>
                </a:solidFill>
              </a:rPr>
              <a:t>transport  collectif  routier  de  voyageurs (autocars)</a:t>
            </a:r>
            <a:r>
              <a:rPr lang="fr-FR" sz="1600" dirty="0">
                <a:solidFill>
                  <a:schemeClr val="tx2"/>
                </a:solidFill>
              </a:rPr>
              <a:t> et au secteur autoroutier</a:t>
            </a:r>
            <a:r>
              <a:rPr lang="fr-FR" sz="1600" b="0" dirty="0">
                <a:solidFill>
                  <a:schemeClr val="tx2"/>
                </a:solidFill>
              </a:rPr>
              <a:t>. 15 octobre : L’ARAF devient l’Autorité de régulation des activités ferroviaires et routières (ARAFER).</a:t>
            </a:r>
          </a:p>
          <a:p>
            <a:pPr marL="457200" lvl="1" indent="0" algn="just">
              <a:buNone/>
            </a:pPr>
            <a:endParaRPr lang="fr-FR" b="0" dirty="0"/>
          </a:p>
        </p:txBody>
      </p:sp>
      <p:sp>
        <p:nvSpPr>
          <p:cNvPr id="4" name="Espace réservé du texte 3">
            <a:extLst>
              <a:ext uri="{FF2B5EF4-FFF2-40B4-BE49-F238E27FC236}">
                <a16:creationId xmlns:a16="http://schemas.microsoft.com/office/drawing/2014/main" id="{920D71C3-9ED3-41BE-95EE-86F282B7A4C8}"/>
              </a:ext>
            </a:extLst>
          </p:cNvPr>
          <p:cNvSpPr>
            <a:spLocks noGrp="1"/>
          </p:cNvSpPr>
          <p:nvPr>
            <p:ph type="body" sz="quarter" idx="10"/>
          </p:nvPr>
        </p:nvSpPr>
        <p:spPr>
          <a:xfrm>
            <a:off x="552452" y="327380"/>
            <a:ext cx="8277922" cy="745508"/>
          </a:xfrm>
        </p:spPr>
        <p:txBody>
          <a:bodyPr/>
          <a:lstStyle/>
          <a:p>
            <a:r>
              <a:rPr lang="fr-FR" sz="2200" dirty="0">
                <a:solidFill>
                  <a:srgbClr val="2F4079"/>
                </a:solidFill>
                <a:cs typeface="+mj-cs"/>
              </a:rPr>
              <a:t>De l’ARAF à l’ARAFER :</a:t>
            </a:r>
          </a:p>
          <a:p>
            <a:r>
              <a:rPr lang="fr-FR" sz="2200" dirty="0">
                <a:solidFill>
                  <a:srgbClr val="2F4079"/>
                </a:solidFill>
                <a:cs typeface="+mj-cs"/>
              </a:rPr>
              <a:t>l’accompagnement de l’ouverture à la concurrence du ferroviaire</a:t>
            </a:r>
          </a:p>
        </p:txBody>
      </p:sp>
      <p:pic>
        <p:nvPicPr>
          <p:cNvPr id="5" name="Image 4">
            <a:extLst>
              <a:ext uri="{FF2B5EF4-FFF2-40B4-BE49-F238E27FC236}">
                <a16:creationId xmlns:a16="http://schemas.microsoft.com/office/drawing/2014/main" id="{4C555E7D-2238-4BB9-8A29-BA291AF25CDA}"/>
              </a:ext>
            </a:extLst>
          </p:cNvPr>
          <p:cNvPicPr>
            <a:picLocks noChangeAspect="1"/>
          </p:cNvPicPr>
          <p:nvPr/>
        </p:nvPicPr>
        <p:blipFill>
          <a:blip r:embed="rId2"/>
          <a:stretch>
            <a:fillRect/>
          </a:stretch>
        </p:blipFill>
        <p:spPr>
          <a:xfrm>
            <a:off x="480346" y="1290962"/>
            <a:ext cx="1028162" cy="990601"/>
          </a:xfrm>
          <a:prstGeom prst="rect">
            <a:avLst/>
          </a:prstGeom>
        </p:spPr>
      </p:pic>
      <p:sp>
        <p:nvSpPr>
          <p:cNvPr id="8" name="ZoneTexte 7">
            <a:extLst>
              <a:ext uri="{FF2B5EF4-FFF2-40B4-BE49-F238E27FC236}">
                <a16:creationId xmlns:a16="http://schemas.microsoft.com/office/drawing/2014/main" id="{C11BB049-D276-4C79-8ADB-E8DF858F02E6}"/>
              </a:ext>
            </a:extLst>
          </p:cNvPr>
          <p:cNvSpPr txBox="1"/>
          <p:nvPr/>
        </p:nvSpPr>
        <p:spPr>
          <a:xfrm>
            <a:off x="313626" y="2198309"/>
            <a:ext cx="1217281" cy="646331"/>
          </a:xfrm>
          <a:prstGeom prst="rect">
            <a:avLst/>
          </a:prstGeom>
          <a:noFill/>
        </p:spPr>
        <p:txBody>
          <a:bodyPr wrap="square" rtlCol="0">
            <a:spAutoFit/>
          </a:bodyPr>
          <a:lstStyle/>
          <a:p>
            <a:pPr algn="ctr"/>
            <a:r>
              <a:rPr lang="fr-FR" b="1" dirty="0">
                <a:solidFill>
                  <a:srgbClr val="24356D"/>
                </a:solidFill>
                <a:latin typeface="Roboto"/>
              </a:rPr>
              <a:t>Décembre 2009</a:t>
            </a:r>
          </a:p>
        </p:txBody>
      </p:sp>
      <p:pic>
        <p:nvPicPr>
          <p:cNvPr id="16" name="Graphique 15" descr="Mur de briques en construction avec un remplissage uni">
            <a:extLst>
              <a:ext uri="{FF2B5EF4-FFF2-40B4-BE49-F238E27FC236}">
                <a16:creationId xmlns:a16="http://schemas.microsoft.com/office/drawing/2014/main" id="{0B5B2027-F9B5-42DD-BE34-65BF4FD536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58859" y="3236495"/>
            <a:ext cx="385010" cy="385010"/>
          </a:xfrm>
          <a:prstGeom prst="rect">
            <a:avLst/>
          </a:prstGeom>
        </p:spPr>
      </p:pic>
      <p:pic>
        <p:nvPicPr>
          <p:cNvPr id="18" name="Graphique 17" descr="Papier avec un remplissage uni">
            <a:extLst>
              <a:ext uri="{FF2B5EF4-FFF2-40B4-BE49-F238E27FC236}">
                <a16:creationId xmlns:a16="http://schemas.microsoft.com/office/drawing/2014/main" id="{9C0C5404-1290-4DD6-ABA7-130ED208D6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5787" y="3813836"/>
            <a:ext cx="305338" cy="305338"/>
          </a:xfrm>
          <a:prstGeom prst="rect">
            <a:avLst/>
          </a:prstGeom>
        </p:spPr>
      </p:pic>
      <p:pic>
        <p:nvPicPr>
          <p:cNvPr id="20" name="Graphique 19" descr="Pièces contour">
            <a:extLst>
              <a:ext uri="{FF2B5EF4-FFF2-40B4-BE49-F238E27FC236}">
                <a16:creationId xmlns:a16="http://schemas.microsoft.com/office/drawing/2014/main" id="{C1249235-F7A4-48E5-AAEE-686732C926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8120" y="4421796"/>
            <a:ext cx="460672" cy="460672"/>
          </a:xfrm>
          <a:prstGeom prst="rect">
            <a:avLst/>
          </a:prstGeom>
        </p:spPr>
      </p:pic>
      <p:cxnSp>
        <p:nvCxnSpPr>
          <p:cNvPr id="37" name="Connecteur droit 36">
            <a:extLst>
              <a:ext uri="{FF2B5EF4-FFF2-40B4-BE49-F238E27FC236}">
                <a16:creationId xmlns:a16="http://schemas.microsoft.com/office/drawing/2014/main" id="{2AC46186-8F4D-4C64-9E54-B6FD06296E44}"/>
              </a:ext>
            </a:extLst>
          </p:cNvPr>
          <p:cNvCxnSpPr>
            <a:cxnSpLocks/>
          </p:cNvCxnSpPr>
          <p:nvPr/>
        </p:nvCxnSpPr>
        <p:spPr>
          <a:xfrm>
            <a:off x="1530910" y="1598063"/>
            <a:ext cx="0" cy="4336013"/>
          </a:xfrm>
          <a:prstGeom prst="line">
            <a:avLst/>
          </a:prstGeom>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50E517F9-D4EE-45EA-AAC0-358B9CB27A6A}"/>
              </a:ext>
            </a:extLst>
          </p:cNvPr>
          <p:cNvSpPr txBox="1"/>
          <p:nvPr/>
        </p:nvSpPr>
        <p:spPr>
          <a:xfrm>
            <a:off x="480346" y="3690195"/>
            <a:ext cx="734092" cy="646331"/>
          </a:xfrm>
          <a:prstGeom prst="rect">
            <a:avLst/>
          </a:prstGeom>
          <a:noFill/>
        </p:spPr>
        <p:txBody>
          <a:bodyPr wrap="square" rtlCol="0">
            <a:spAutoFit/>
          </a:bodyPr>
          <a:lstStyle/>
          <a:p>
            <a:pPr algn="ctr"/>
            <a:r>
              <a:rPr lang="fr-FR" b="1" dirty="0">
                <a:solidFill>
                  <a:srgbClr val="24356D"/>
                </a:solidFill>
                <a:latin typeface="Roboto"/>
              </a:rPr>
              <a:t>Août2014</a:t>
            </a:r>
          </a:p>
        </p:txBody>
      </p:sp>
      <p:sp>
        <p:nvSpPr>
          <p:cNvPr id="12" name="ZoneTexte 11">
            <a:extLst>
              <a:ext uri="{FF2B5EF4-FFF2-40B4-BE49-F238E27FC236}">
                <a16:creationId xmlns:a16="http://schemas.microsoft.com/office/drawing/2014/main" id="{AA153C65-7490-4E4F-A9F8-62AE5194CD17}"/>
              </a:ext>
            </a:extLst>
          </p:cNvPr>
          <p:cNvSpPr txBox="1"/>
          <p:nvPr/>
        </p:nvSpPr>
        <p:spPr>
          <a:xfrm>
            <a:off x="480346" y="5610910"/>
            <a:ext cx="795337" cy="646331"/>
          </a:xfrm>
          <a:prstGeom prst="rect">
            <a:avLst/>
          </a:prstGeom>
          <a:noFill/>
        </p:spPr>
        <p:txBody>
          <a:bodyPr wrap="square">
            <a:spAutoFit/>
          </a:bodyPr>
          <a:lstStyle/>
          <a:p>
            <a:pPr algn="ctr"/>
            <a:r>
              <a:rPr lang="fr-FR" b="1" dirty="0">
                <a:solidFill>
                  <a:srgbClr val="24356D"/>
                </a:solidFill>
                <a:latin typeface="Roboto"/>
              </a:rPr>
              <a:t>Août 2015</a:t>
            </a:r>
            <a:endParaRPr lang="fr-FR" dirty="0">
              <a:solidFill>
                <a:srgbClr val="24356D"/>
              </a:solidFill>
              <a:latin typeface="Roboto"/>
            </a:endParaRPr>
          </a:p>
        </p:txBody>
      </p:sp>
      <p:pic>
        <p:nvPicPr>
          <p:cNvPr id="13" name="Graphique 12" descr="Train">
            <a:extLst>
              <a:ext uri="{FF2B5EF4-FFF2-40B4-BE49-F238E27FC236}">
                <a16:creationId xmlns:a16="http://schemas.microsoft.com/office/drawing/2014/main" id="{39275B2C-3570-4F08-8FE4-DF3F8F5F5A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1930" y="5718010"/>
            <a:ext cx="331047" cy="331047"/>
          </a:xfrm>
          <a:prstGeom prst="rect">
            <a:avLst/>
          </a:prstGeom>
        </p:spPr>
      </p:pic>
      <p:pic>
        <p:nvPicPr>
          <p:cNvPr id="14" name="Picture 2" descr="Page d'accueil - Autorité de régulation des transports (anciennement Arafer)">
            <a:extLst>
              <a:ext uri="{FF2B5EF4-FFF2-40B4-BE49-F238E27FC236}">
                <a16:creationId xmlns:a16="http://schemas.microsoft.com/office/drawing/2014/main" id="{EE904325-6981-4C1A-8441-F8BFEA1395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626" y="5049901"/>
            <a:ext cx="1105597" cy="646331"/>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pied de page 2">
            <a:extLst>
              <a:ext uri="{FF2B5EF4-FFF2-40B4-BE49-F238E27FC236}">
                <a16:creationId xmlns:a16="http://schemas.microsoft.com/office/drawing/2014/main" id="{FA45D590-16AC-49F5-AE2B-4D2CB8642EB6}"/>
              </a:ext>
            </a:extLst>
          </p:cNvPr>
          <p:cNvSpPr txBox="1">
            <a:spLocks/>
          </p:cNvSpPr>
          <p:nvPr/>
        </p:nvSpPr>
        <p:spPr>
          <a:xfrm>
            <a:off x="3028950" y="6356352"/>
            <a:ext cx="3086100" cy="136523"/>
          </a:xfrm>
          <a:prstGeom prst="rect">
            <a:avLst/>
          </a:prstGeom>
        </p:spPr>
        <p:txBody>
          <a:bodyPr/>
          <a:lstStyle>
            <a:lvl1pPr marL="457200" indent="-457200" algn="l" defTabSz="676016" rtl="0" eaLnBrk="1" latinLnBrk="0" hangingPunct="1">
              <a:lnSpc>
                <a:spcPct val="90000"/>
              </a:lnSpc>
              <a:spcBef>
                <a:spcPts val="739"/>
              </a:spcBef>
              <a:buFont typeface="+mj-lt"/>
              <a:buAutoNum type="arabicPeriod"/>
              <a:defRPr lang="fr-FR" sz="1600" b="1" i="0" kern="1200" baseline="0" dirty="0" smtClean="0">
                <a:solidFill>
                  <a:srgbClr val="2F4079"/>
                </a:solidFill>
                <a:latin typeface="Roboto" pitchFamily="2" charset="0"/>
                <a:ea typeface="Roboto" pitchFamily="2" charset="0"/>
                <a:cs typeface="+mn-cs"/>
              </a:defRPr>
            </a:lvl1pPr>
            <a:lvl2pPr marL="680908" indent="-342900" algn="l" defTabSz="676016" rtl="0" eaLnBrk="1" latinLnBrk="0" hangingPunct="1">
              <a:lnSpc>
                <a:spcPct val="90000"/>
              </a:lnSpc>
              <a:spcBef>
                <a:spcPts val="370"/>
              </a:spcBef>
              <a:buFont typeface="Arial" panose="020B0604020202020204" pitchFamily="34" charset="0"/>
              <a:buAutoNum type="alphaUcPeriod"/>
              <a:defRPr lang="fr-FR" sz="1200" kern="1200" dirty="0" smtClean="0">
                <a:solidFill>
                  <a:schemeClr val="tx1"/>
                </a:solidFill>
                <a:latin typeface="Roboto" pitchFamily="2" charset="0"/>
                <a:ea typeface="Roboto" pitchFamily="2" charset="0"/>
                <a:cs typeface="+mn-cs"/>
              </a:defRPr>
            </a:lvl2pPr>
            <a:lvl3pPr marL="1018916" indent="-342900" algn="l" defTabSz="676016" rtl="0" eaLnBrk="1" latinLnBrk="0" hangingPunct="1">
              <a:lnSpc>
                <a:spcPct val="90000"/>
              </a:lnSpc>
              <a:spcBef>
                <a:spcPts val="370"/>
              </a:spcBef>
              <a:buFont typeface="Arial" panose="020B0604020202020204" pitchFamily="34" charset="0"/>
              <a:buAutoNum type="arabicPeriod"/>
              <a:defRPr lang="fr-FR" sz="1100" kern="1200" dirty="0" smtClean="0">
                <a:solidFill>
                  <a:schemeClr val="tx1"/>
                </a:solidFill>
                <a:latin typeface="+mn-lt"/>
                <a:ea typeface="+mn-ea"/>
                <a:cs typeface="+mn-cs"/>
              </a:defRPr>
            </a:lvl3pPr>
            <a:lvl4pPr marL="1183028"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4pPr>
            <a:lvl5pPr marL="1521036"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5pPr>
            <a:lvl6pPr marL="1859044"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6pPr>
            <a:lvl7pPr marL="2197052"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7pPr>
            <a:lvl8pPr marL="2535060"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8pPr>
            <a:lvl9pPr marL="2873068"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9pPr>
          </a:lstStyle>
          <a:p>
            <a:pPr marL="0" indent="0" algn="ctr">
              <a:buNone/>
            </a:pPr>
            <a:r>
              <a:rPr lang="en-US" sz="900" b="0" dirty="0"/>
              <a:t>Bruxelles, 14 avril 2023</a:t>
            </a:r>
          </a:p>
          <a:p>
            <a:endParaRPr lang="en-US" dirty="0"/>
          </a:p>
        </p:txBody>
      </p:sp>
    </p:spTree>
    <p:extLst>
      <p:ext uri="{BB962C8B-B14F-4D97-AF65-F5344CB8AC3E}">
        <p14:creationId xmlns:p14="http://schemas.microsoft.com/office/powerpoint/2010/main" val="1604690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99E0DCA-6F6D-44FB-987C-B0D97FDE4610}" type="slidenum">
              <a:rPr lang="fr-FR" smtClean="0"/>
              <a:pPr/>
              <a:t>30</a:t>
            </a:fld>
            <a:endParaRPr lang="fr-FR" dirty="0"/>
          </a:p>
        </p:txBody>
      </p:sp>
      <p:sp>
        <p:nvSpPr>
          <p:cNvPr id="6" name="Espace réservé du texte 3"/>
          <p:cNvSpPr txBox="1">
            <a:spLocks/>
          </p:cNvSpPr>
          <p:nvPr/>
        </p:nvSpPr>
        <p:spPr>
          <a:xfrm>
            <a:off x="670074" y="1295807"/>
            <a:ext cx="7978021" cy="485333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fr-FR" sz="1600" b="1" dirty="0">
                <a:solidFill>
                  <a:srgbClr val="002060"/>
                </a:solidFill>
                <a:latin typeface="Roboto" pitchFamily="2" charset="0"/>
                <a:ea typeface="Roboto" pitchFamily="2" charset="0"/>
              </a:rPr>
              <a:t>L’ouverture à la concurrence des services conventionnés (TER, TET, Transilien)</a:t>
            </a:r>
          </a:p>
          <a:p>
            <a:pPr>
              <a:buFont typeface="Arial" pitchFamily="34" charset="0"/>
              <a:buAutoNum type="arabicPeriod"/>
            </a:pPr>
            <a:endParaRPr lang="fr-FR" sz="1600" dirty="0">
              <a:latin typeface="Roboto" pitchFamily="2" charset="0"/>
              <a:ea typeface="Roboto" pitchFamily="2" charset="0"/>
            </a:endParaRPr>
          </a:p>
          <a:p>
            <a:pPr marL="0" indent="0" algn="just">
              <a:buNone/>
            </a:pPr>
            <a:r>
              <a:rPr lang="fr-FR" sz="1600" b="1" dirty="0">
                <a:latin typeface="Roboto" pitchFamily="2" charset="0"/>
                <a:ea typeface="Roboto" pitchFamily="2" charset="0"/>
              </a:rPr>
              <a:t>Un calendrier progressif - mais impératif - de mise en concurrence des contrats de services publics ferroviaires</a:t>
            </a:r>
          </a:p>
          <a:p>
            <a:pPr marL="0" indent="0">
              <a:buNone/>
            </a:pPr>
            <a:endParaRPr lang="fr-FR" sz="1600" dirty="0">
              <a:latin typeface="Roboto" pitchFamily="2" charset="0"/>
              <a:ea typeface="Roboto" pitchFamily="2" charset="0"/>
            </a:endParaRPr>
          </a:p>
          <a:p>
            <a:pPr algn="just">
              <a:buFont typeface="Wingdings" panose="05000000000000000000" pitchFamily="2" charset="2"/>
              <a:buChar char="§"/>
            </a:pPr>
            <a:r>
              <a:rPr lang="fr-FR" sz="1600" dirty="0">
                <a:latin typeface="Roboto" pitchFamily="2" charset="0"/>
                <a:ea typeface="Roboto" pitchFamily="2" charset="0"/>
              </a:rPr>
              <a:t>Entre le 3 décembre 2019 et le 24 décembre 2023 : </a:t>
            </a:r>
            <a:r>
              <a:rPr lang="fr-FR" sz="1600" b="1" dirty="0">
                <a:latin typeface="Roboto" pitchFamily="2" charset="0"/>
                <a:ea typeface="Roboto" pitchFamily="2" charset="0"/>
              </a:rPr>
              <a:t>faculté de libre choix offerte aux AOT </a:t>
            </a:r>
            <a:r>
              <a:rPr lang="fr-FR" sz="1600" dirty="0">
                <a:latin typeface="Roboto" pitchFamily="2" charset="0"/>
                <a:ea typeface="Roboto" pitchFamily="2" charset="0"/>
              </a:rPr>
              <a:t>entre la mise en concurrence et l’attribution directe d’un contrat de service public (durée maximum de 10 ans) </a:t>
            </a:r>
          </a:p>
          <a:p>
            <a:pPr algn="just">
              <a:buFont typeface="Wingdings" panose="05000000000000000000" pitchFamily="2" charset="2"/>
              <a:buChar char="§"/>
            </a:pPr>
            <a:endParaRPr lang="fr-FR" sz="1600" dirty="0">
              <a:latin typeface="Roboto" pitchFamily="2" charset="0"/>
              <a:ea typeface="Roboto" pitchFamily="2" charset="0"/>
            </a:endParaRPr>
          </a:p>
          <a:p>
            <a:pPr algn="just">
              <a:buFont typeface="Symbol" panose="05050102010706020507" pitchFamily="18" charset="2"/>
              <a:buChar char=""/>
            </a:pPr>
            <a:r>
              <a:rPr lang="fr-FR" sz="1600" dirty="0">
                <a:latin typeface="Roboto" pitchFamily="2" charset="0"/>
                <a:ea typeface="Roboto" pitchFamily="2" charset="0"/>
              </a:rPr>
              <a:t>Dès le 3 décembre 2019 : remise en cause du monopole légal de SNCF</a:t>
            </a:r>
          </a:p>
          <a:p>
            <a:pPr algn="just">
              <a:buFont typeface="Symbol" panose="05050102010706020507" pitchFamily="18" charset="2"/>
              <a:buChar char=""/>
            </a:pPr>
            <a:endParaRPr lang="fr-FR" sz="1600" dirty="0">
              <a:latin typeface="Roboto" pitchFamily="2" charset="0"/>
              <a:ea typeface="Roboto" pitchFamily="2" charset="0"/>
            </a:endParaRPr>
          </a:p>
          <a:p>
            <a:pPr marL="0" indent="0" algn="just">
              <a:buNone/>
            </a:pPr>
            <a:endParaRPr lang="fr-FR" sz="1600" dirty="0">
              <a:latin typeface="Roboto" pitchFamily="2" charset="0"/>
              <a:ea typeface="Roboto" pitchFamily="2" charset="0"/>
            </a:endParaRPr>
          </a:p>
          <a:p>
            <a:pPr marL="0" indent="0" algn="just">
              <a:buNone/>
            </a:pPr>
            <a:endParaRPr lang="fr-FR" sz="1600" dirty="0">
              <a:latin typeface="Roboto" pitchFamily="2" charset="0"/>
              <a:ea typeface="Roboto" pitchFamily="2" charset="0"/>
            </a:endParaRPr>
          </a:p>
          <a:p>
            <a:pPr algn="just">
              <a:buFont typeface="Wingdings" panose="05000000000000000000" pitchFamily="2" charset="2"/>
              <a:buChar char="Ø"/>
            </a:pPr>
            <a:r>
              <a:rPr lang="fr-FR" sz="1600" dirty="0">
                <a:solidFill>
                  <a:srgbClr val="000000"/>
                </a:solidFill>
                <a:latin typeface="Roboto" pitchFamily="2" charset="0"/>
                <a:ea typeface="Roboto" pitchFamily="2" charset="0"/>
              </a:rPr>
              <a:t>Les régions PACA (1 lot attribué à Transdev, 1 lot à SNCF Voyageurs) et Hauts-de-France ont déjà lancé des mises en concurrence. La région Pays-de-la-Loire va bientôt le faire également.</a:t>
            </a:r>
          </a:p>
          <a:p>
            <a:pPr algn="just">
              <a:buFont typeface="Wingdings" panose="05000000000000000000" pitchFamily="2" charset="2"/>
              <a:buChar char="Ø"/>
            </a:pPr>
            <a:r>
              <a:rPr lang="fr-FR" sz="1600" dirty="0">
                <a:solidFill>
                  <a:srgbClr val="000000"/>
                </a:solidFill>
                <a:latin typeface="Roboto" pitchFamily="2" charset="0"/>
                <a:ea typeface="Roboto" pitchFamily="2" charset="0"/>
              </a:rPr>
              <a:t>Plusieurs opérateurs intéressés en France (Transdev, Arriva…). </a:t>
            </a:r>
          </a:p>
          <a:p>
            <a:pPr algn="just">
              <a:buFont typeface="Symbol" panose="05050102010706020507" pitchFamily="18" charset="2"/>
              <a:buChar char=""/>
            </a:pPr>
            <a:endParaRPr lang="fr-FR" sz="1800" dirty="0">
              <a:latin typeface="Roboto" pitchFamily="2" charset="0"/>
              <a:ea typeface="Roboto" pitchFamily="2" charset="0"/>
            </a:endParaRPr>
          </a:p>
          <a:p>
            <a:pPr marL="0" lvl="1" indent="0">
              <a:buNone/>
            </a:pPr>
            <a:endParaRPr lang="fr-FR" sz="1800" dirty="0">
              <a:latin typeface="Roboto" pitchFamily="2" charset="0"/>
              <a:ea typeface="Roboto" pitchFamily="2" charset="0"/>
            </a:endParaRPr>
          </a:p>
          <a:p>
            <a:pPr algn="just">
              <a:buFont typeface="Wingdings" panose="05000000000000000000" pitchFamily="2" charset="2"/>
              <a:buChar char="§"/>
            </a:pPr>
            <a:endParaRPr lang="fr-FR" sz="1800" dirty="0">
              <a:latin typeface="Roboto" pitchFamily="2" charset="0"/>
              <a:ea typeface="Roboto" pitchFamily="2" charset="0"/>
            </a:endParaRPr>
          </a:p>
          <a:p>
            <a:pPr algn="just">
              <a:buFont typeface="Wingdings" panose="05000000000000000000" pitchFamily="2" charset="2"/>
              <a:buChar char="§"/>
            </a:pPr>
            <a:endParaRPr lang="fr-FR" sz="1800" dirty="0">
              <a:latin typeface="Roboto" pitchFamily="2" charset="0"/>
              <a:ea typeface="Roboto" pitchFamily="2" charset="0"/>
            </a:endParaRPr>
          </a:p>
          <a:p>
            <a:pPr algn="just">
              <a:buFont typeface="Wingdings" panose="05000000000000000000" pitchFamily="2" charset="2"/>
              <a:buChar char="§"/>
            </a:pPr>
            <a:r>
              <a:rPr lang="fr-FR" sz="1800" dirty="0">
                <a:latin typeface="Roboto" pitchFamily="2" charset="0"/>
                <a:ea typeface="Roboto" pitchFamily="2" charset="0"/>
              </a:rPr>
              <a:t>A compter du 25 décembre 2023 : principe de mise en concurrence des contrats de service public, sauf exceptions limitativement énumérées dans le ROSP et sous réserve, pour la plupart, que celles-ci soient autorisées dans le droit national</a:t>
            </a:r>
          </a:p>
          <a:p>
            <a:pPr algn="just">
              <a:buFont typeface="Wingdings" panose="05000000000000000000" pitchFamily="2" charset="2"/>
              <a:buChar char="§"/>
            </a:pPr>
            <a:endParaRPr lang="fr-FR" sz="1800" dirty="0">
              <a:latin typeface="Roboto" pitchFamily="2" charset="0"/>
              <a:ea typeface="Roboto" pitchFamily="2" charset="0"/>
            </a:endParaRPr>
          </a:p>
          <a:p>
            <a:pPr marL="0" indent="0">
              <a:buNone/>
            </a:pPr>
            <a:endParaRPr lang="fr-FR" sz="1800" dirty="0"/>
          </a:p>
          <a:p>
            <a:pPr marL="0" indent="0">
              <a:buNone/>
            </a:pPr>
            <a:endParaRPr lang="fr-FR" sz="1800" b="1" dirty="0"/>
          </a:p>
        </p:txBody>
      </p:sp>
      <p:pic>
        <p:nvPicPr>
          <p:cNvPr id="10" name="Image 9" descr="Une image contenant ciel, extérieur, arbre, transport&#10;&#10;Description générée automatiquement">
            <a:extLst>
              <a:ext uri="{FF2B5EF4-FFF2-40B4-BE49-F238E27FC236}">
                <a16:creationId xmlns:a16="http://schemas.microsoft.com/office/drawing/2014/main" id="{3784B700-8184-4EA5-9187-EEAE2963D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477" y="4126726"/>
            <a:ext cx="944747" cy="674819"/>
          </a:xfrm>
          <a:prstGeom prst="rect">
            <a:avLst/>
          </a:prstGeom>
        </p:spPr>
      </p:pic>
      <p:pic>
        <p:nvPicPr>
          <p:cNvPr id="11" name="Picture 2" descr="Résultat de recherche d'images pour &quot;train Arriva&quot;">
            <a:extLst>
              <a:ext uri="{FF2B5EF4-FFF2-40B4-BE49-F238E27FC236}">
                <a16:creationId xmlns:a16="http://schemas.microsoft.com/office/drawing/2014/main" id="{3F46C988-E2A4-42BC-95EB-09271F619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417" y="4135434"/>
            <a:ext cx="892721" cy="594066"/>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texte 4">
            <a:extLst>
              <a:ext uri="{FF2B5EF4-FFF2-40B4-BE49-F238E27FC236}">
                <a16:creationId xmlns:a16="http://schemas.microsoft.com/office/drawing/2014/main" id="{F2A7ECBD-5ECE-4B9C-895C-20E9EBE58E9A}"/>
              </a:ext>
            </a:extLst>
          </p:cNvPr>
          <p:cNvSpPr txBox="1">
            <a:spLocks/>
          </p:cNvSpPr>
          <p:nvPr/>
        </p:nvSpPr>
        <p:spPr>
          <a:xfrm>
            <a:off x="1530455" y="708862"/>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Objectifs et cadre de la régulation</a:t>
            </a:r>
          </a:p>
        </p:txBody>
      </p:sp>
      <p:sp>
        <p:nvSpPr>
          <p:cNvPr id="8" name="Espace réservé du pied de page 3">
            <a:extLst>
              <a:ext uri="{FF2B5EF4-FFF2-40B4-BE49-F238E27FC236}">
                <a16:creationId xmlns:a16="http://schemas.microsoft.com/office/drawing/2014/main" id="{69ED2501-EA7B-4F9E-B783-62EB70947011}"/>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Tree>
    <p:extLst>
      <p:ext uri="{BB962C8B-B14F-4D97-AF65-F5344CB8AC3E}">
        <p14:creationId xmlns:p14="http://schemas.microsoft.com/office/powerpoint/2010/main" val="186296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86C008-81D7-46DE-953F-2402C00740BD}"/>
              </a:ext>
            </a:extLst>
          </p:cNvPr>
          <p:cNvSpPr txBox="1"/>
          <p:nvPr/>
        </p:nvSpPr>
        <p:spPr>
          <a:xfrm>
            <a:off x="1058662" y="1935887"/>
            <a:ext cx="724713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rPr>
              <a:t>2 – La régulation du secteur du transport routier de voyageurs  </a:t>
            </a:r>
          </a:p>
        </p:txBody>
      </p:sp>
    </p:spTree>
    <p:extLst>
      <p:ext uri="{BB962C8B-B14F-4D97-AF65-F5344CB8AC3E}">
        <p14:creationId xmlns:p14="http://schemas.microsoft.com/office/powerpoint/2010/main" val="3260308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9291F-F187-4734-BA06-55D33F7D5FA4}"/>
              </a:ext>
            </a:extLst>
          </p:cNvPr>
          <p:cNvSpPr>
            <a:spLocks noGrp="1"/>
          </p:cNvSpPr>
          <p:nvPr>
            <p:ph type="title"/>
          </p:nvPr>
        </p:nvSpPr>
        <p:spPr>
          <a:xfrm>
            <a:off x="600370" y="278753"/>
            <a:ext cx="7789486" cy="804569"/>
          </a:xfrm>
        </p:spPr>
        <p:txBody>
          <a:bodyPr>
            <a:normAutofit/>
          </a:bodyPr>
          <a:lstStyle/>
          <a:p>
            <a:pPr algn="ctr"/>
            <a:r>
              <a:rPr lang="fr-FR" sz="2100" b="1" dirty="0">
                <a:solidFill>
                  <a:srgbClr val="002060"/>
                </a:solidFill>
                <a:latin typeface="Roboto" pitchFamily="2" charset="0"/>
                <a:ea typeface="Roboto" pitchFamily="2" charset="0"/>
              </a:rPr>
              <a:t>2 – La régulation du secteur des « cars Macron »</a:t>
            </a:r>
            <a:br>
              <a:rPr lang="fr-FR" sz="2100" b="1" dirty="0">
                <a:solidFill>
                  <a:srgbClr val="002060"/>
                </a:solidFill>
                <a:latin typeface="Roboto" pitchFamily="2" charset="0"/>
                <a:ea typeface="Roboto" pitchFamily="2" charset="0"/>
              </a:rPr>
            </a:br>
            <a:r>
              <a:rPr lang="fr-FR" sz="1400" b="1" dirty="0">
                <a:solidFill>
                  <a:srgbClr val="002060"/>
                </a:solidFill>
                <a:latin typeface="Roboto" pitchFamily="2" charset="0"/>
                <a:ea typeface="Roboto" pitchFamily="2" charset="0"/>
              </a:rPr>
              <a:t>(transport routier de voyageurs) </a:t>
            </a:r>
          </a:p>
        </p:txBody>
      </p:sp>
      <p:sp>
        <p:nvSpPr>
          <p:cNvPr id="3" name="Espace réservé du contenu 2">
            <a:extLst>
              <a:ext uri="{FF2B5EF4-FFF2-40B4-BE49-F238E27FC236}">
                <a16:creationId xmlns:a16="http://schemas.microsoft.com/office/drawing/2014/main" id="{26D30A4D-CC68-4619-9B22-F283D1B50C08}"/>
              </a:ext>
            </a:extLst>
          </p:cNvPr>
          <p:cNvSpPr>
            <a:spLocks noGrp="1"/>
          </p:cNvSpPr>
          <p:nvPr>
            <p:ph idx="1"/>
          </p:nvPr>
        </p:nvSpPr>
        <p:spPr>
          <a:xfrm>
            <a:off x="628650" y="1197203"/>
            <a:ext cx="7855474" cy="5070247"/>
          </a:xfrm>
        </p:spPr>
        <p:txBody>
          <a:bodyPr>
            <a:normAutofit fontScale="92500" lnSpcReduction="10000"/>
          </a:bodyPr>
          <a:lstStyle/>
          <a:p>
            <a:pPr algn="just">
              <a:lnSpc>
                <a:spcPct val="110000"/>
              </a:lnSpc>
            </a:pPr>
            <a:r>
              <a:rPr lang="fr-FR" sz="1600" b="1" i="0" u="none" strike="noStrike" baseline="0" dirty="0">
                <a:solidFill>
                  <a:srgbClr val="002060"/>
                </a:solidFill>
                <a:latin typeface="Roboto" pitchFamily="2" charset="0"/>
              </a:rPr>
              <a:t>6 août 2015 </a:t>
            </a:r>
            <a:r>
              <a:rPr lang="fr-FR" sz="1600" b="0" i="0" u="none" strike="noStrike" baseline="0" dirty="0">
                <a:solidFill>
                  <a:srgbClr val="002060"/>
                </a:solidFill>
                <a:latin typeface="Roboto" pitchFamily="2" charset="0"/>
              </a:rPr>
              <a:t>: la loi n° 2015-990 pour la croissance, l’activité et l’égalité des chances économiques, dite « loi Macron », étend le champ de la régulation de l’Autorité au transport collectif routier de voyageurs (à compter du 15 octobre 2015) et au secteur autoroutier (à compter du 1</a:t>
            </a:r>
            <a:r>
              <a:rPr lang="fr-FR" sz="1600" b="0" i="0" u="none" strike="noStrike" baseline="30000" dirty="0">
                <a:solidFill>
                  <a:srgbClr val="002060"/>
                </a:solidFill>
                <a:latin typeface="Roboto" pitchFamily="2" charset="0"/>
              </a:rPr>
              <a:t>er</a:t>
            </a:r>
            <a:r>
              <a:rPr lang="fr-FR" sz="1600" b="0" i="0" u="none" strike="noStrike" baseline="0" dirty="0">
                <a:solidFill>
                  <a:srgbClr val="002060"/>
                </a:solidFill>
                <a:latin typeface="Roboto" pitchFamily="2" charset="0"/>
              </a:rPr>
              <a:t> février 2016), faisant de la nouvelle</a:t>
            </a:r>
            <a:r>
              <a:rPr lang="fr-FR" sz="1600" i="0" u="none" strike="noStrike" baseline="0" dirty="0">
                <a:solidFill>
                  <a:srgbClr val="002060"/>
                </a:solidFill>
                <a:latin typeface="Roboto" pitchFamily="2" charset="0"/>
              </a:rPr>
              <a:t> Autorité de régulation des activités ferroviaires et routières (</a:t>
            </a:r>
            <a:r>
              <a:rPr lang="fr-FR" sz="1600" i="0" u="none" strike="noStrike" baseline="0" dirty="0" err="1">
                <a:solidFill>
                  <a:srgbClr val="002060"/>
                </a:solidFill>
                <a:latin typeface="Roboto" pitchFamily="2" charset="0"/>
              </a:rPr>
              <a:t>Arafer</a:t>
            </a:r>
            <a:r>
              <a:rPr lang="fr-FR" sz="1600" i="0" u="none" strike="noStrike" baseline="0" dirty="0">
                <a:solidFill>
                  <a:srgbClr val="002060"/>
                </a:solidFill>
                <a:latin typeface="Roboto" pitchFamily="2" charset="0"/>
              </a:rPr>
              <a:t>) </a:t>
            </a:r>
            <a:r>
              <a:rPr lang="fr-FR" sz="1600" b="0" i="0" u="none" strike="noStrike" baseline="0" dirty="0">
                <a:solidFill>
                  <a:srgbClr val="002060"/>
                </a:solidFill>
                <a:latin typeface="Roboto" pitchFamily="2" charset="0"/>
              </a:rPr>
              <a:t>un régulateur de transport multimodal.</a:t>
            </a:r>
          </a:p>
          <a:p>
            <a:pPr marR="0" algn="just" rtl="0"/>
            <a:r>
              <a:rPr lang="fr-FR" sz="1600" b="0" i="0" u="none" strike="noStrike" baseline="0" dirty="0">
                <a:latin typeface="Roboto" pitchFamily="2" charset="0"/>
              </a:rPr>
              <a:t>Dans ce cadre l’Autorité : </a:t>
            </a:r>
          </a:p>
          <a:p>
            <a:pPr lvl="1" algn="just">
              <a:lnSpc>
                <a:spcPct val="110000"/>
              </a:lnSpc>
            </a:pPr>
            <a:r>
              <a:rPr lang="fr-FR" sz="1600" dirty="0">
                <a:latin typeface="Roboto" pitchFamily="2" charset="0"/>
              </a:rPr>
              <a:t>A</a:t>
            </a:r>
            <a:r>
              <a:rPr lang="fr-FR" sz="1600" b="0" i="0" u="none" strike="noStrike" baseline="0" dirty="0">
                <a:latin typeface="Roboto" pitchFamily="2" charset="0"/>
              </a:rPr>
              <a:t>ssure la </a:t>
            </a:r>
            <a:r>
              <a:rPr lang="fr-FR" sz="1600" b="1" i="0" u="none" strike="noStrike" baseline="0" dirty="0">
                <a:solidFill>
                  <a:srgbClr val="002060"/>
                </a:solidFill>
                <a:latin typeface="Roboto" pitchFamily="2" charset="0"/>
              </a:rPr>
              <a:t>régulation des services réguliers interurbains de transport routier de voyageurs assurant une liaison de moins de cent kilomètres</a:t>
            </a:r>
            <a:r>
              <a:rPr lang="fr-FR" sz="1600" b="0" i="0" u="none" strike="noStrike" baseline="0" dirty="0">
                <a:latin typeface="Roboto" pitchFamily="2" charset="0"/>
              </a:rPr>
              <a:t>, concourant au bon fonctionnement du marché et, en particulier, du service public, au bénéfice des usagers et des clients.</a:t>
            </a:r>
          </a:p>
          <a:p>
            <a:pPr lvl="1" algn="just">
              <a:lnSpc>
                <a:spcPct val="110000"/>
              </a:lnSpc>
            </a:pPr>
            <a:r>
              <a:rPr lang="fr-FR" sz="1600" b="0" i="0" u="none" strike="noStrike" baseline="0" dirty="0">
                <a:latin typeface="Roboto" pitchFamily="2" charset="0"/>
              </a:rPr>
              <a:t>Disposant d’une mission générale d’observation du marché, elle établit chaque année un </a:t>
            </a:r>
            <a:r>
              <a:rPr lang="fr-FR" sz="1600" b="1" i="0" u="none" strike="noStrike" baseline="0" dirty="0">
                <a:solidFill>
                  <a:srgbClr val="002060"/>
                </a:solidFill>
                <a:latin typeface="Roboto" pitchFamily="2" charset="0"/>
              </a:rPr>
              <a:t>rapport portant sur les services de transport public routier de personnes librement organisés </a:t>
            </a:r>
            <a:r>
              <a:rPr lang="fr-FR" sz="1600" b="0" i="0" u="none" strike="noStrike" baseline="0" dirty="0">
                <a:latin typeface="Roboto" pitchFamily="2" charset="0"/>
              </a:rPr>
              <a:t>et, parallèlement, peut recueillir des données, procéder à des expertises et mener des études et toutes actions d'information nécessaires dans le secteur des services réguliers interurbains de transport routier et ferroviaire de personnes.</a:t>
            </a:r>
          </a:p>
          <a:p>
            <a:pPr lvl="1" algn="just">
              <a:lnSpc>
                <a:spcPct val="110000"/>
              </a:lnSpc>
            </a:pPr>
            <a:r>
              <a:rPr lang="fr-FR" sz="1600" dirty="0">
                <a:latin typeface="Roboto" pitchFamily="2" charset="0"/>
              </a:rPr>
              <a:t>E</a:t>
            </a:r>
            <a:r>
              <a:rPr lang="fr-FR" sz="1600" b="0" i="0" u="none" strike="noStrike" baseline="0" dirty="0">
                <a:latin typeface="Roboto" pitchFamily="2" charset="0"/>
              </a:rPr>
              <a:t>xerce une mission de </a:t>
            </a:r>
            <a:r>
              <a:rPr lang="fr-FR" sz="1600" b="1" i="0" u="none" strike="noStrike" baseline="0" dirty="0">
                <a:solidFill>
                  <a:srgbClr val="002060"/>
                </a:solidFill>
                <a:latin typeface="Roboto" pitchFamily="2" charset="0"/>
              </a:rPr>
              <a:t>régulation des gares et aménagements de transport routier</a:t>
            </a:r>
            <a:r>
              <a:rPr lang="fr-FR" sz="1600" b="0" i="0" u="none" strike="noStrike" baseline="0" dirty="0">
                <a:latin typeface="Roboto" pitchFamily="2" charset="0"/>
              </a:rPr>
              <a:t>, veillant à l’exercice d’une concurrence effective au bénéfice des usagers des services de transport et contrôlant le respect des règles d’accès. Le cas échéant, elle règle </a:t>
            </a:r>
            <a:r>
              <a:rPr lang="fr-FR" sz="1600" b="0" i="0" u="none" strike="noStrike" baseline="0" dirty="0">
                <a:solidFill>
                  <a:srgbClr val="002060"/>
                </a:solidFill>
                <a:latin typeface="Roboto" pitchFamily="2" charset="0"/>
              </a:rPr>
              <a:t>les </a:t>
            </a:r>
            <a:r>
              <a:rPr lang="fr-FR" sz="1600" b="1" i="0" u="none" strike="noStrike" baseline="0" dirty="0">
                <a:solidFill>
                  <a:srgbClr val="002060"/>
                </a:solidFill>
                <a:latin typeface="Roboto" pitchFamily="2" charset="0"/>
              </a:rPr>
              <a:t>différends entre opérateurs de transport et gestionnaires des gares</a:t>
            </a:r>
            <a:r>
              <a:rPr lang="fr-FR" sz="1600" b="0" i="0" u="none" strike="noStrike" baseline="0" dirty="0">
                <a:latin typeface="Roboto" pitchFamily="2" charset="0"/>
              </a:rPr>
              <a:t>.</a:t>
            </a:r>
          </a:p>
          <a:p>
            <a:pPr algn="just"/>
            <a:endParaRPr lang="fr-FR" sz="1600" dirty="0">
              <a:solidFill>
                <a:srgbClr val="002060"/>
              </a:solidFill>
              <a:latin typeface="Roboto" pitchFamily="2" charset="0"/>
            </a:endParaRPr>
          </a:p>
          <a:p>
            <a:pPr algn="just"/>
            <a:endParaRPr lang="fr-FR" sz="1600" b="0" i="0" u="none" strike="noStrike" baseline="0" dirty="0">
              <a:solidFill>
                <a:srgbClr val="002060"/>
              </a:solidFill>
              <a:latin typeface="Roboto" pitchFamily="2" charset="0"/>
            </a:endParaRPr>
          </a:p>
        </p:txBody>
      </p:sp>
      <p:sp>
        <p:nvSpPr>
          <p:cNvPr id="4" name="Espace réservé du numéro de diapositive 2">
            <a:extLst>
              <a:ext uri="{FF2B5EF4-FFF2-40B4-BE49-F238E27FC236}">
                <a16:creationId xmlns:a16="http://schemas.microsoft.com/office/drawing/2014/main" id="{88646C0D-D09E-45E6-8C07-2F8F8078CAC4}"/>
              </a:ext>
            </a:extLst>
          </p:cNvPr>
          <p:cNvSpPr>
            <a:spLocks noGrp="1"/>
          </p:cNvSpPr>
          <p:nvPr>
            <p:ph type="sldNum" sz="quarter" idx="12"/>
          </p:nvPr>
        </p:nvSpPr>
        <p:spPr>
          <a:xfrm>
            <a:off x="6762750" y="6374982"/>
            <a:ext cx="2057400" cy="365125"/>
          </a:xfrm>
        </p:spPr>
        <p:txBody>
          <a:bodyPr/>
          <a:lstStyle/>
          <a:p>
            <a:fld id="{599E0DCA-6F6D-44FB-987C-B0D97FDE4610}" type="slidenum">
              <a:rPr lang="fr-FR" smtClean="0"/>
              <a:pPr/>
              <a:t>32</a:t>
            </a:fld>
            <a:endParaRPr lang="fr-FR" dirty="0"/>
          </a:p>
        </p:txBody>
      </p:sp>
      <p:sp>
        <p:nvSpPr>
          <p:cNvPr id="5" name="Espace réservé du pied de page 3">
            <a:extLst>
              <a:ext uri="{FF2B5EF4-FFF2-40B4-BE49-F238E27FC236}">
                <a16:creationId xmlns:a16="http://schemas.microsoft.com/office/drawing/2014/main" id="{ABFE78A2-2878-4B25-B515-A33AD0994A90}"/>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Tree>
    <p:extLst>
      <p:ext uri="{BB962C8B-B14F-4D97-AF65-F5344CB8AC3E}">
        <p14:creationId xmlns:p14="http://schemas.microsoft.com/office/powerpoint/2010/main" val="2054147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86C008-81D7-46DE-953F-2402C00740BD}"/>
              </a:ext>
            </a:extLst>
          </p:cNvPr>
          <p:cNvSpPr txBox="1"/>
          <p:nvPr/>
        </p:nvSpPr>
        <p:spPr>
          <a:xfrm>
            <a:off x="1058662" y="1935887"/>
            <a:ext cx="7247138"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rPr>
              <a:t>3 – Le contrôle du secteur autoroutier</a:t>
            </a:r>
          </a:p>
        </p:txBody>
      </p:sp>
    </p:spTree>
    <p:extLst>
      <p:ext uri="{BB962C8B-B14F-4D97-AF65-F5344CB8AC3E}">
        <p14:creationId xmlns:p14="http://schemas.microsoft.com/office/powerpoint/2010/main" val="3902415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C52299-92D2-4479-A315-3BBD736F8957}"/>
              </a:ext>
            </a:extLst>
          </p:cNvPr>
          <p:cNvSpPr>
            <a:spLocks noGrp="1"/>
          </p:cNvSpPr>
          <p:nvPr>
            <p:ph type="title"/>
          </p:nvPr>
        </p:nvSpPr>
        <p:spPr>
          <a:xfrm>
            <a:off x="512582" y="216817"/>
            <a:ext cx="7770632" cy="738582"/>
          </a:xfrm>
        </p:spPr>
        <p:txBody>
          <a:bodyPr>
            <a:normAutofit/>
          </a:bodyPr>
          <a:lstStyle/>
          <a:p>
            <a:pPr algn="ctr"/>
            <a:r>
              <a:rPr lang="fr-FR" sz="2100" b="1" dirty="0">
                <a:solidFill>
                  <a:srgbClr val="002060"/>
                </a:solidFill>
                <a:latin typeface="Roboto" pitchFamily="2" charset="0"/>
                <a:ea typeface="Roboto" pitchFamily="2" charset="0"/>
              </a:rPr>
              <a:t>3 – La contrôle du secteur autoroutier</a:t>
            </a:r>
          </a:p>
        </p:txBody>
      </p:sp>
      <p:sp>
        <p:nvSpPr>
          <p:cNvPr id="3" name="Espace réservé du contenu 2">
            <a:extLst>
              <a:ext uri="{FF2B5EF4-FFF2-40B4-BE49-F238E27FC236}">
                <a16:creationId xmlns:a16="http://schemas.microsoft.com/office/drawing/2014/main" id="{B1BD6ADE-BE9F-4D21-BEFA-2B79F79F0516}"/>
              </a:ext>
            </a:extLst>
          </p:cNvPr>
          <p:cNvSpPr>
            <a:spLocks noGrp="1"/>
          </p:cNvSpPr>
          <p:nvPr>
            <p:ph idx="1"/>
          </p:nvPr>
        </p:nvSpPr>
        <p:spPr>
          <a:xfrm>
            <a:off x="414779" y="995545"/>
            <a:ext cx="8314441" cy="5320659"/>
          </a:xfrm>
        </p:spPr>
        <p:txBody>
          <a:bodyPr>
            <a:noAutofit/>
          </a:bodyPr>
          <a:lstStyle/>
          <a:p>
            <a:pPr algn="just">
              <a:lnSpc>
                <a:spcPct val="100000"/>
              </a:lnSpc>
            </a:pPr>
            <a:r>
              <a:rPr lang="fr-FR" sz="1400" b="1" i="0" u="none" strike="noStrike" baseline="0" dirty="0">
                <a:solidFill>
                  <a:srgbClr val="002060"/>
                </a:solidFill>
                <a:latin typeface="Roboto" pitchFamily="2" charset="0"/>
              </a:rPr>
              <a:t>6 août 2015 </a:t>
            </a:r>
            <a:r>
              <a:rPr lang="fr-FR" sz="1400" b="0" i="0" u="none" strike="noStrike" baseline="0" dirty="0">
                <a:solidFill>
                  <a:srgbClr val="002060"/>
                </a:solidFill>
                <a:latin typeface="Roboto" pitchFamily="2" charset="0"/>
              </a:rPr>
              <a:t>: la loi n° 2015-990 pour la croissance, l’activité et l’égalité des chances économiques, dite « loi Macron », étend le champ de la régulation de l’Autorité au secteur autoroutier (à compter du 1</a:t>
            </a:r>
            <a:r>
              <a:rPr lang="fr-FR" sz="1400" b="0" i="0" u="none" strike="noStrike" baseline="30000" dirty="0">
                <a:solidFill>
                  <a:srgbClr val="002060"/>
                </a:solidFill>
                <a:latin typeface="Roboto" pitchFamily="2" charset="0"/>
              </a:rPr>
              <a:t>er</a:t>
            </a:r>
            <a:r>
              <a:rPr lang="fr-FR" sz="1400" b="0" i="0" u="none" strike="noStrike" baseline="0" dirty="0">
                <a:solidFill>
                  <a:srgbClr val="002060"/>
                </a:solidFill>
                <a:latin typeface="Roboto" pitchFamily="2" charset="0"/>
              </a:rPr>
              <a:t> février 2016),</a:t>
            </a:r>
          </a:p>
          <a:p>
            <a:pPr algn="just">
              <a:lnSpc>
                <a:spcPct val="100000"/>
              </a:lnSpc>
            </a:pPr>
            <a:r>
              <a:rPr lang="fr-FR" sz="1400" i="0" u="none" strike="noStrike" baseline="0" dirty="0">
                <a:latin typeface="Roboto" pitchFamily="2" charset="0"/>
              </a:rPr>
              <a:t>L'Autorité </a:t>
            </a:r>
            <a:r>
              <a:rPr lang="fr-FR" sz="1400" b="1" i="0" u="none" strike="noStrike" baseline="0" dirty="0">
                <a:solidFill>
                  <a:srgbClr val="002060"/>
                </a:solidFill>
                <a:latin typeface="Roboto" pitchFamily="2" charset="0"/>
              </a:rPr>
              <a:t>veille au bon fonctionnement du régime des tarifs de péage autoroutier</a:t>
            </a:r>
            <a:r>
              <a:rPr lang="fr-FR" sz="1400" dirty="0">
                <a:solidFill>
                  <a:srgbClr val="002060"/>
                </a:solidFill>
                <a:latin typeface="Roboto" pitchFamily="2" charset="0"/>
              </a:rPr>
              <a:t> : </a:t>
            </a:r>
          </a:p>
          <a:p>
            <a:pPr lvl="1" algn="just">
              <a:lnSpc>
                <a:spcPct val="100000"/>
              </a:lnSpc>
            </a:pPr>
            <a:r>
              <a:rPr lang="fr-FR" sz="1400" dirty="0">
                <a:latin typeface="Roboto" pitchFamily="2" charset="0"/>
              </a:rPr>
              <a:t>E</a:t>
            </a:r>
            <a:r>
              <a:rPr lang="fr-FR" sz="1400" b="0" i="0" u="none" strike="noStrike" baseline="0" dirty="0">
                <a:latin typeface="Roboto" pitchFamily="2" charset="0"/>
              </a:rPr>
              <a:t>lle est consultée sur tout nouveau projet de délégation des missions du service public autoroutier ainsi que sur les projets de modification de toute convention de délégation, du cahier des charges annexé ou de tout autre contrat existant lorsqu'ils ont une incidence sur les tarifs de péage ou sur la durée de la convention de délégation. </a:t>
            </a:r>
          </a:p>
          <a:p>
            <a:pPr lvl="1" algn="just">
              <a:lnSpc>
                <a:spcPct val="100000"/>
              </a:lnSpc>
            </a:pPr>
            <a:r>
              <a:rPr lang="fr-FR" sz="1400" dirty="0">
                <a:latin typeface="Roboto" pitchFamily="2" charset="0"/>
              </a:rPr>
              <a:t>C</a:t>
            </a:r>
            <a:r>
              <a:rPr lang="fr-FR" sz="1400" b="0" i="0" u="none" strike="noStrike" baseline="0" dirty="0">
                <a:latin typeface="Roboto" pitchFamily="2" charset="0"/>
              </a:rPr>
              <a:t>haque année, elle établit : </a:t>
            </a:r>
          </a:p>
          <a:p>
            <a:pPr lvl="2" algn="just">
              <a:lnSpc>
                <a:spcPct val="100000"/>
              </a:lnSpc>
            </a:pPr>
            <a:r>
              <a:rPr lang="fr-FR" sz="1400" b="0" i="0" u="none" strike="noStrike" baseline="0" dirty="0">
                <a:latin typeface="Roboto" pitchFamily="2" charset="0"/>
              </a:rPr>
              <a:t>une </a:t>
            </a:r>
            <a:r>
              <a:rPr lang="fr-FR" sz="1400" b="1" i="0" u="none" strike="noStrike" baseline="0" dirty="0">
                <a:solidFill>
                  <a:srgbClr val="002060"/>
                </a:solidFill>
                <a:latin typeface="Roboto" pitchFamily="2" charset="0"/>
              </a:rPr>
              <a:t>synthèse des comptes des concessionnaires </a:t>
            </a:r>
            <a:r>
              <a:rPr lang="fr-FR" sz="1400" b="1" i="0" u="none" strike="noStrike" baseline="0" dirty="0">
                <a:latin typeface="Roboto" pitchFamily="2" charset="0"/>
              </a:rPr>
              <a:t>et </a:t>
            </a:r>
            <a:r>
              <a:rPr lang="fr-FR" sz="1400" b="1" i="0" u="none" strike="noStrike" baseline="0" dirty="0">
                <a:solidFill>
                  <a:srgbClr val="002060"/>
                </a:solidFill>
                <a:latin typeface="Roboto" pitchFamily="2" charset="0"/>
              </a:rPr>
              <a:t>assure un suivi des taux de rentabilité interne de chaque concession ;</a:t>
            </a:r>
          </a:p>
          <a:p>
            <a:pPr lvl="2" algn="just">
              <a:lnSpc>
                <a:spcPct val="100000"/>
              </a:lnSpc>
            </a:pPr>
            <a:r>
              <a:rPr lang="fr-FR" sz="1400" b="0" i="0" u="none" strike="noStrike" baseline="0" dirty="0">
                <a:latin typeface="Roboto" pitchFamily="2" charset="0"/>
              </a:rPr>
              <a:t>tous les cinq ans, elle publie un </a:t>
            </a:r>
            <a:r>
              <a:rPr lang="fr-FR" sz="1400" b="1" i="0" u="none" strike="noStrike" baseline="0" dirty="0">
                <a:solidFill>
                  <a:srgbClr val="002060"/>
                </a:solidFill>
                <a:latin typeface="Roboto" pitchFamily="2" charset="0"/>
              </a:rPr>
              <a:t>rapport public portant sur l'économie générale des conventions de délégation</a:t>
            </a:r>
            <a:r>
              <a:rPr lang="fr-FR" sz="1400" b="0" i="0" u="none" strike="noStrike" baseline="0" dirty="0">
                <a:latin typeface="Roboto" pitchFamily="2" charset="0"/>
              </a:rPr>
              <a:t>. Le tout premier rapport quinquennal a été publié en 2020.</a:t>
            </a:r>
          </a:p>
          <a:p>
            <a:pPr marR="0" algn="just" rtl="0">
              <a:lnSpc>
                <a:spcPct val="100000"/>
              </a:lnSpc>
            </a:pPr>
            <a:r>
              <a:rPr lang="fr-FR" sz="1400" i="0" u="none" strike="noStrike" baseline="0" dirty="0">
                <a:latin typeface="Roboto" pitchFamily="2" charset="0"/>
              </a:rPr>
              <a:t>L’Autorité </a:t>
            </a:r>
            <a:r>
              <a:rPr lang="fr-FR" sz="1400" b="1" i="0" u="none" strike="noStrike" baseline="0" dirty="0">
                <a:solidFill>
                  <a:srgbClr val="002060"/>
                </a:solidFill>
                <a:latin typeface="Roboto" pitchFamily="2" charset="0"/>
              </a:rPr>
              <a:t>veille à l'exercice d'une concurrence effective et loyale lors de la passation des marchés et contrats des sociétés concessionnaires d’autoroutes</a:t>
            </a:r>
            <a:r>
              <a:rPr lang="fr-FR" sz="1400" b="1" dirty="0">
                <a:solidFill>
                  <a:srgbClr val="002060"/>
                </a:solidFill>
                <a:latin typeface="Roboto" pitchFamily="2" charset="0"/>
              </a:rPr>
              <a:t> : </a:t>
            </a:r>
            <a:endParaRPr lang="fr-FR" sz="1400" b="1" i="0" u="none" strike="noStrike" baseline="0" dirty="0">
              <a:latin typeface="Roboto" pitchFamily="2" charset="0"/>
            </a:endParaRPr>
          </a:p>
          <a:p>
            <a:pPr lvl="1" algn="just">
              <a:lnSpc>
                <a:spcPct val="100000"/>
              </a:lnSpc>
            </a:pPr>
            <a:r>
              <a:rPr lang="fr-FR" sz="1400" b="0" i="0" u="none" strike="noStrike" baseline="0" dirty="0">
                <a:latin typeface="Roboto" pitchFamily="2" charset="0"/>
              </a:rPr>
              <a:t>Elle rend un </a:t>
            </a:r>
            <a:r>
              <a:rPr lang="fr-FR" sz="1400" b="1" i="0" u="none" strike="noStrike" baseline="0" dirty="0">
                <a:solidFill>
                  <a:srgbClr val="002060"/>
                </a:solidFill>
                <a:latin typeface="Roboto" pitchFamily="2" charset="0"/>
              </a:rPr>
              <a:t>avis conforme sur la composition de leurs commissions de marchés ainsi que sur leurs règles internes</a:t>
            </a:r>
            <a:r>
              <a:rPr lang="fr-FR" sz="1400" b="0" i="0" u="none" strike="noStrike" baseline="0" dirty="0">
                <a:latin typeface="Roboto" pitchFamily="2" charset="0"/>
              </a:rPr>
              <a:t>. En cas de manquement à leurs obligations de publicité et de mise en concurrence, elle est habilitée à engager les recours prévus par la réglementation en vigueur ; </a:t>
            </a:r>
          </a:p>
          <a:p>
            <a:pPr lvl="1" algn="just">
              <a:lnSpc>
                <a:spcPct val="100000"/>
              </a:lnSpc>
            </a:pPr>
            <a:r>
              <a:rPr lang="fr-FR" sz="1400" b="0" i="0" u="none" strike="noStrike" baseline="0" dirty="0">
                <a:latin typeface="Roboto" pitchFamily="2" charset="0"/>
              </a:rPr>
              <a:t>Elle assure le </a:t>
            </a:r>
            <a:r>
              <a:rPr lang="fr-FR" sz="1400" b="1" i="0" u="none" strike="noStrike" baseline="0" dirty="0">
                <a:solidFill>
                  <a:srgbClr val="002060"/>
                </a:solidFill>
                <a:latin typeface="Roboto" pitchFamily="2" charset="0"/>
              </a:rPr>
              <a:t>contrôle des procédures d’attribution </a:t>
            </a:r>
            <a:r>
              <a:rPr lang="fr-FR" sz="1400" b="0" i="0" u="none" strike="noStrike" baseline="0" dirty="0">
                <a:latin typeface="Roboto" pitchFamily="2" charset="0"/>
              </a:rPr>
              <a:t>des contrats passés par ces mêmes sociétés en vue de l’exploitation des installations annexes à caractère commercial ; </a:t>
            </a:r>
          </a:p>
          <a:p>
            <a:pPr lvl="1" algn="just">
              <a:lnSpc>
                <a:spcPct val="100000"/>
              </a:lnSpc>
            </a:pPr>
            <a:r>
              <a:rPr lang="fr-FR" sz="1400" dirty="0">
                <a:latin typeface="Roboto" pitchFamily="2" charset="0"/>
              </a:rPr>
              <a:t>Chaque année, e</a:t>
            </a:r>
            <a:r>
              <a:rPr lang="fr-FR" sz="1400" b="0" i="0" u="none" strike="noStrike" baseline="0" dirty="0">
                <a:latin typeface="Roboto" pitchFamily="2" charset="0"/>
              </a:rPr>
              <a:t>lle établit annuellement </a:t>
            </a:r>
            <a:r>
              <a:rPr lang="fr-FR" sz="1400" b="1" i="0" u="none" strike="noStrike" baseline="0" dirty="0">
                <a:latin typeface="Roboto" pitchFamily="2" charset="0"/>
              </a:rPr>
              <a:t>un </a:t>
            </a:r>
            <a:r>
              <a:rPr lang="fr-FR" sz="1400" b="1" i="0" u="none" strike="noStrike" baseline="0" dirty="0">
                <a:solidFill>
                  <a:srgbClr val="002060"/>
                </a:solidFill>
                <a:latin typeface="Roboto" pitchFamily="2" charset="0"/>
              </a:rPr>
              <a:t>rapport sur les marchés de travaux, fournitures et services ainsi que sur les contrats d’exploitation passés par les sociétés concessionnaires</a:t>
            </a:r>
            <a:r>
              <a:rPr lang="fr-FR" sz="1400" b="1" i="0" u="none" strike="noStrike" baseline="0" dirty="0">
                <a:latin typeface="Roboto" pitchFamily="2" charset="0"/>
              </a:rPr>
              <a:t>.</a:t>
            </a:r>
          </a:p>
        </p:txBody>
      </p:sp>
      <p:sp>
        <p:nvSpPr>
          <p:cNvPr id="4" name="Espace réservé du numéro de diapositive 2">
            <a:extLst>
              <a:ext uri="{FF2B5EF4-FFF2-40B4-BE49-F238E27FC236}">
                <a16:creationId xmlns:a16="http://schemas.microsoft.com/office/drawing/2014/main" id="{D266EE33-8ADF-4492-A687-B0BA29A67777}"/>
              </a:ext>
            </a:extLst>
          </p:cNvPr>
          <p:cNvSpPr>
            <a:spLocks noGrp="1"/>
          </p:cNvSpPr>
          <p:nvPr>
            <p:ph type="sldNum" sz="quarter" idx="12"/>
          </p:nvPr>
        </p:nvSpPr>
        <p:spPr>
          <a:xfrm>
            <a:off x="6671820" y="6458620"/>
            <a:ext cx="2057400" cy="365125"/>
          </a:xfrm>
        </p:spPr>
        <p:txBody>
          <a:bodyPr/>
          <a:lstStyle/>
          <a:p>
            <a:fld id="{599E0DCA-6F6D-44FB-987C-B0D97FDE4610}" type="slidenum">
              <a:rPr lang="fr-FR" smtClean="0"/>
              <a:pPr/>
              <a:t>34</a:t>
            </a:fld>
            <a:endParaRPr lang="fr-FR" dirty="0"/>
          </a:p>
        </p:txBody>
      </p:sp>
      <p:sp>
        <p:nvSpPr>
          <p:cNvPr id="5" name="Espace réservé du pied de page 3">
            <a:extLst>
              <a:ext uri="{FF2B5EF4-FFF2-40B4-BE49-F238E27FC236}">
                <a16:creationId xmlns:a16="http://schemas.microsoft.com/office/drawing/2014/main" id="{550B3520-EF10-4361-ACF3-51DC0FD4EF4D}"/>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Tree>
    <p:extLst>
      <p:ext uri="{BB962C8B-B14F-4D97-AF65-F5344CB8AC3E}">
        <p14:creationId xmlns:p14="http://schemas.microsoft.com/office/powerpoint/2010/main" val="161762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86C008-81D7-46DE-953F-2402C00740BD}"/>
              </a:ext>
            </a:extLst>
          </p:cNvPr>
          <p:cNvSpPr txBox="1"/>
          <p:nvPr/>
        </p:nvSpPr>
        <p:spPr>
          <a:xfrm>
            <a:off x="1058662" y="1935887"/>
            <a:ext cx="7247138"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100" b="1" dirty="0">
                <a:solidFill>
                  <a:srgbClr val="002060"/>
                </a:solidFill>
                <a:latin typeface="Roboto" pitchFamily="2" charset="0"/>
                <a:ea typeface="Roboto" pitchFamily="2" charset="0"/>
              </a:rPr>
              <a:t>4</a:t>
            </a:r>
            <a:r>
              <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rPr>
              <a:t> – La régulation du secteur aéroportuaire</a:t>
            </a:r>
          </a:p>
        </p:txBody>
      </p:sp>
    </p:spTree>
    <p:extLst>
      <p:ext uri="{BB962C8B-B14F-4D97-AF65-F5344CB8AC3E}">
        <p14:creationId xmlns:p14="http://schemas.microsoft.com/office/powerpoint/2010/main" val="4104682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5AF4D-55F9-4A4E-8C2E-A57257125EDA}"/>
              </a:ext>
            </a:extLst>
          </p:cNvPr>
          <p:cNvSpPr>
            <a:spLocks noGrp="1"/>
          </p:cNvSpPr>
          <p:nvPr>
            <p:ph type="title"/>
          </p:nvPr>
        </p:nvSpPr>
        <p:spPr>
          <a:xfrm>
            <a:off x="493730" y="57657"/>
            <a:ext cx="7886700" cy="1325563"/>
          </a:xfrm>
        </p:spPr>
        <p:txBody>
          <a:bodyPr>
            <a:normAutofit/>
          </a:bodyPr>
          <a:lstStyle/>
          <a:p>
            <a:pPr algn="ctr"/>
            <a:r>
              <a:rPr lang="fr-FR" sz="2100" b="1" dirty="0">
                <a:solidFill>
                  <a:srgbClr val="002060"/>
                </a:solidFill>
                <a:latin typeface="Roboto" pitchFamily="2" charset="0"/>
                <a:ea typeface="Roboto" pitchFamily="2" charset="0"/>
              </a:rPr>
              <a:t>4 – La régulation du secteur aéroportuaire</a:t>
            </a:r>
          </a:p>
        </p:txBody>
      </p:sp>
      <p:sp>
        <p:nvSpPr>
          <p:cNvPr id="3" name="Espace réservé du contenu 2">
            <a:extLst>
              <a:ext uri="{FF2B5EF4-FFF2-40B4-BE49-F238E27FC236}">
                <a16:creationId xmlns:a16="http://schemas.microsoft.com/office/drawing/2014/main" id="{87660E2F-6B48-4C62-99AA-906B46449657}"/>
              </a:ext>
            </a:extLst>
          </p:cNvPr>
          <p:cNvSpPr>
            <a:spLocks noGrp="1"/>
          </p:cNvSpPr>
          <p:nvPr>
            <p:ph idx="1"/>
          </p:nvPr>
        </p:nvSpPr>
        <p:spPr>
          <a:xfrm>
            <a:off x="493730" y="1246697"/>
            <a:ext cx="8156540" cy="5109654"/>
          </a:xfrm>
        </p:spPr>
        <p:txBody>
          <a:bodyPr>
            <a:normAutofit/>
          </a:bodyPr>
          <a:lstStyle/>
          <a:p>
            <a:pPr algn="just">
              <a:lnSpc>
                <a:spcPct val="100000"/>
              </a:lnSpc>
            </a:pPr>
            <a:r>
              <a:rPr lang="fr-FR" sz="1400" b="1" i="0" u="none" strike="noStrike" baseline="0" dirty="0">
                <a:solidFill>
                  <a:srgbClr val="002060"/>
                </a:solidFill>
                <a:latin typeface="Roboto" pitchFamily="2" charset="0"/>
              </a:rPr>
              <a:t>24 juillet 2019</a:t>
            </a:r>
            <a:r>
              <a:rPr lang="fr-FR" sz="1400" b="0" i="0" u="none" strike="noStrike" baseline="0" dirty="0">
                <a:solidFill>
                  <a:srgbClr val="002060"/>
                </a:solidFill>
                <a:latin typeface="Roboto" pitchFamily="2" charset="0"/>
              </a:rPr>
              <a:t> : l’ordonnance n° 2019-761, prise sur habilitation de la loi PACTE, confie à l’Autorité </a:t>
            </a:r>
            <a:r>
              <a:rPr lang="fr-FR" sz="1400" i="0" u="none" strike="noStrike" baseline="0" dirty="0">
                <a:solidFill>
                  <a:srgbClr val="002060"/>
                </a:solidFill>
                <a:latin typeface="Roboto" pitchFamily="2" charset="0"/>
              </a:rPr>
              <a:t>la régulation des redevances aéroportuaires, qui a alors pris le nom d’Autorité de régulation des transports, à compter du 1</a:t>
            </a:r>
            <a:r>
              <a:rPr lang="fr-FR" sz="1400" i="0" u="none" strike="noStrike" baseline="30000" dirty="0">
                <a:solidFill>
                  <a:srgbClr val="002060"/>
                </a:solidFill>
                <a:latin typeface="Roboto" pitchFamily="2" charset="0"/>
              </a:rPr>
              <a:t>er</a:t>
            </a:r>
            <a:r>
              <a:rPr lang="fr-FR" sz="1400" i="0" u="none" strike="noStrike" baseline="0" dirty="0">
                <a:solidFill>
                  <a:srgbClr val="002060"/>
                </a:solidFill>
                <a:latin typeface="Roboto" pitchFamily="2" charset="0"/>
              </a:rPr>
              <a:t> octobre 2019.</a:t>
            </a:r>
          </a:p>
          <a:p>
            <a:pPr algn="just">
              <a:lnSpc>
                <a:spcPct val="100000"/>
              </a:lnSpc>
            </a:pPr>
            <a:r>
              <a:rPr lang="fr-FR" sz="1400" b="1" i="0" u="none" strike="noStrike" baseline="0" dirty="0">
                <a:solidFill>
                  <a:srgbClr val="002060"/>
                </a:solidFill>
                <a:latin typeface="Roboto" pitchFamily="2" charset="0"/>
              </a:rPr>
              <a:t>Art. L. 6327-1 du </a:t>
            </a:r>
            <a:r>
              <a:rPr lang="fr-FR" sz="1400" b="1" i="0" u="none" strike="noStrike" baseline="0" dirty="0" err="1">
                <a:solidFill>
                  <a:srgbClr val="002060"/>
                </a:solidFill>
                <a:latin typeface="Roboto" pitchFamily="2" charset="0"/>
              </a:rPr>
              <a:t>CdT</a:t>
            </a:r>
            <a:r>
              <a:rPr lang="fr-FR" sz="1400" b="1" i="0" u="none" strike="noStrike" baseline="0" dirty="0">
                <a:solidFill>
                  <a:srgbClr val="002060"/>
                </a:solidFill>
                <a:latin typeface="Roboto" pitchFamily="2" charset="0"/>
              </a:rPr>
              <a:t> :</a:t>
            </a:r>
            <a:r>
              <a:rPr lang="fr-FR" sz="1400" i="0" u="none" strike="noStrike" baseline="0" dirty="0">
                <a:solidFill>
                  <a:srgbClr val="002060"/>
                </a:solidFill>
                <a:latin typeface="Roboto" pitchFamily="2" charset="0"/>
              </a:rPr>
              <a:t> l’Autorité est compétente vis-à-vis des aérodromes ayant accueilli plus de 5 millions de passagers lors de l’une des cinq </a:t>
            </a:r>
            <a:r>
              <a:rPr lang="fr-FR" sz="1400" dirty="0">
                <a:solidFill>
                  <a:srgbClr val="002060"/>
                </a:solidFill>
                <a:latin typeface="Roboto" pitchFamily="2" charset="0"/>
              </a:rPr>
              <a:t>années civiles précédentes </a:t>
            </a:r>
            <a:r>
              <a:rPr lang="fr-FR" sz="1400" i="0" u="none" strike="noStrike" baseline="0" dirty="0">
                <a:solidFill>
                  <a:srgbClr val="002060"/>
                </a:solidFill>
                <a:latin typeface="Roboto" pitchFamily="2" charset="0"/>
              </a:rPr>
              <a:t>ainsi que pour ceux faisant partie d’un système d’aérodromes comprenant au moins un aérodrome ayant atteint un trafic annuel de plus de 5 millions de passagers lors de l’une des cinq </a:t>
            </a:r>
            <a:r>
              <a:rPr lang="fr-FR" sz="1400" dirty="0">
                <a:solidFill>
                  <a:srgbClr val="002060"/>
                </a:solidFill>
                <a:latin typeface="Roboto" pitchFamily="2" charset="0"/>
              </a:rPr>
              <a:t>années civiles précédentes</a:t>
            </a:r>
            <a:r>
              <a:rPr lang="fr-FR" sz="1400" i="0" u="none" strike="noStrike" baseline="0" dirty="0">
                <a:solidFill>
                  <a:srgbClr val="002060"/>
                </a:solidFill>
                <a:latin typeface="Roboto" pitchFamily="2" charset="0"/>
              </a:rPr>
              <a:t> </a:t>
            </a:r>
            <a:r>
              <a:rPr lang="fr-FR" sz="1400" b="0" i="0" u="none" strike="noStrike" baseline="0" dirty="0">
                <a:solidFill>
                  <a:srgbClr val="002060"/>
                </a:solidFill>
                <a:latin typeface="Roboto" pitchFamily="2" charset="0"/>
              </a:rPr>
              <a:t>(</a:t>
            </a:r>
            <a:r>
              <a:rPr lang="fr-FR" sz="1400" b="0" i="0" u="none" strike="noStrike" baseline="0" dirty="0">
                <a:latin typeface="Roboto" pitchFamily="2" charset="0"/>
              </a:rPr>
              <a:t>Bâle-Mulhouse ; Bordeaux-Mérignac ; Lyon-Saint-Exupéry et Lyon-Bron ; Marseille-Provence ; Nantes-Atlantique ; Nice-Côte d’Azur et Cannes-Mandelieu ; Paris-Charles-de-Gaulle, Paris-Orly et Paris-Le Bourget ; Toulouse-Blagnac).</a:t>
            </a:r>
            <a:endParaRPr lang="fr-FR" sz="1400" b="0" i="0" u="none" strike="noStrike" baseline="0" dirty="0">
              <a:solidFill>
                <a:srgbClr val="002060"/>
              </a:solidFill>
              <a:latin typeface="Roboto" pitchFamily="2" charset="0"/>
            </a:endParaRPr>
          </a:p>
          <a:p>
            <a:pPr marR="0" algn="just" rtl="0">
              <a:lnSpc>
                <a:spcPct val="110000"/>
              </a:lnSpc>
            </a:pPr>
            <a:r>
              <a:rPr lang="fr-FR" sz="1400" b="0" i="0" u="none" strike="noStrike" baseline="0" dirty="0">
                <a:latin typeface="Roboto" pitchFamily="2" charset="0"/>
              </a:rPr>
              <a:t>Dans ce cadre l’Autorité : </a:t>
            </a:r>
          </a:p>
          <a:p>
            <a:pPr lvl="1" algn="just">
              <a:lnSpc>
                <a:spcPct val="110000"/>
              </a:lnSpc>
            </a:pPr>
            <a:r>
              <a:rPr lang="fr-FR" sz="1400" b="1" i="0" u="none" strike="noStrike" baseline="0" dirty="0">
                <a:solidFill>
                  <a:srgbClr val="002060"/>
                </a:solidFill>
                <a:latin typeface="Roboto" pitchFamily="2" charset="0"/>
              </a:rPr>
              <a:t>homologue les tarifs annuels des redevances aéroportuaires </a:t>
            </a:r>
            <a:r>
              <a:rPr lang="fr-FR" sz="1400" b="0" i="0" u="none" strike="noStrike" baseline="0" dirty="0">
                <a:latin typeface="Roboto" pitchFamily="2" charset="0"/>
              </a:rPr>
              <a:t>dont elle est saisie ; </a:t>
            </a:r>
          </a:p>
          <a:p>
            <a:pPr lvl="1" algn="just">
              <a:lnSpc>
                <a:spcPct val="110000"/>
              </a:lnSpc>
            </a:pPr>
            <a:r>
              <a:rPr lang="fr-FR" sz="1400" b="0" i="0" u="none" strike="noStrike" baseline="0" dirty="0">
                <a:latin typeface="Roboto" pitchFamily="2" charset="0"/>
              </a:rPr>
              <a:t>émet un </a:t>
            </a:r>
            <a:r>
              <a:rPr lang="fr-FR" sz="1400" b="1" i="0" u="none" strike="noStrike" baseline="0" dirty="0">
                <a:solidFill>
                  <a:srgbClr val="002060"/>
                </a:solidFill>
                <a:latin typeface="Roboto" pitchFamily="2" charset="0"/>
              </a:rPr>
              <a:t>avis conforme sur les projets de contrats de régulation économique </a:t>
            </a:r>
            <a:r>
              <a:rPr lang="fr-FR" sz="1400" b="0" i="0" u="none" strike="noStrike" baseline="0" dirty="0">
                <a:latin typeface="Roboto" pitchFamily="2" charset="0"/>
              </a:rPr>
              <a:t>(CRE) conclus entre les exploitants des aérodromes et l’Etat, contrats qui cadrent l’évolution des redevances sur cinq années ; </a:t>
            </a:r>
          </a:p>
          <a:p>
            <a:pPr lvl="1" algn="just">
              <a:lnSpc>
                <a:spcPct val="110000"/>
              </a:lnSpc>
            </a:pPr>
            <a:r>
              <a:rPr lang="fr-FR" sz="1400" b="0" i="0" u="none" strike="noStrike" baseline="0" dirty="0">
                <a:latin typeface="Roboto" pitchFamily="2" charset="0"/>
              </a:rPr>
              <a:t>en vue de l’élaboration d’un projet de contrat, l’autorité compétente de l’Etat, en l’occurrence le ministre chargé de l’aviation civile, peut </a:t>
            </a:r>
            <a:r>
              <a:rPr lang="fr-FR" sz="1400" b="1" i="0" u="none" strike="noStrike" baseline="0" dirty="0">
                <a:solidFill>
                  <a:srgbClr val="002060"/>
                </a:solidFill>
                <a:latin typeface="Roboto" pitchFamily="2" charset="0"/>
              </a:rPr>
              <a:t>consulter l’Autorité qui émet alors un avis motivé sur le coût moyen pondéré du capital</a:t>
            </a:r>
            <a:r>
              <a:rPr lang="fr-FR" sz="1400" b="1" i="0" u="none" strike="noStrike" baseline="0" dirty="0">
                <a:latin typeface="Roboto" pitchFamily="2" charset="0"/>
              </a:rPr>
              <a:t> </a:t>
            </a:r>
            <a:r>
              <a:rPr lang="fr-FR" sz="1400" b="0" i="0" u="none" strike="noStrike" baseline="0" dirty="0">
                <a:latin typeface="Roboto" pitchFamily="2" charset="0"/>
              </a:rPr>
              <a:t>à prendre en compte dans le projet de contrat ;</a:t>
            </a:r>
          </a:p>
          <a:p>
            <a:pPr lvl="1" algn="just">
              <a:lnSpc>
                <a:spcPct val="110000"/>
              </a:lnSpc>
            </a:pPr>
            <a:r>
              <a:rPr lang="fr-FR" sz="1400" b="0" i="0" u="none" strike="noStrike" baseline="0" dirty="0">
                <a:latin typeface="Roboto" pitchFamily="2" charset="0"/>
              </a:rPr>
              <a:t>dispose également </a:t>
            </a:r>
            <a:r>
              <a:rPr lang="fr-FR" sz="1400" b="1" i="0" u="none" strike="noStrike" baseline="0" dirty="0">
                <a:solidFill>
                  <a:srgbClr val="002060"/>
                </a:solidFill>
                <a:latin typeface="Roboto" pitchFamily="2" charset="0"/>
              </a:rPr>
              <a:t>d’un pouvoir d’investigation et d’enquête </a:t>
            </a:r>
            <a:r>
              <a:rPr lang="fr-FR" sz="1400" b="0" i="0" u="none" strike="noStrike" baseline="0" dirty="0">
                <a:latin typeface="Roboto" pitchFamily="2" charset="0"/>
              </a:rPr>
              <a:t>pour l’exercice de ces missions ainsi que d’un pouvoir de sanction des manquements identifiés.</a:t>
            </a:r>
          </a:p>
          <a:p>
            <a:endParaRPr lang="fr-FR" dirty="0">
              <a:latin typeface="Roboto" pitchFamily="2" charset="0"/>
              <a:ea typeface="Roboto" pitchFamily="2" charset="0"/>
            </a:endParaRPr>
          </a:p>
        </p:txBody>
      </p:sp>
      <p:sp>
        <p:nvSpPr>
          <p:cNvPr id="4" name="Espace réservé du numéro de diapositive 2">
            <a:extLst>
              <a:ext uri="{FF2B5EF4-FFF2-40B4-BE49-F238E27FC236}">
                <a16:creationId xmlns:a16="http://schemas.microsoft.com/office/drawing/2014/main" id="{731C1A0D-8079-4568-AF7C-F7D0DEC044D8}"/>
              </a:ext>
            </a:extLst>
          </p:cNvPr>
          <p:cNvSpPr>
            <a:spLocks noGrp="1"/>
          </p:cNvSpPr>
          <p:nvPr>
            <p:ph type="sldNum" sz="quarter" idx="12"/>
          </p:nvPr>
        </p:nvSpPr>
        <p:spPr>
          <a:xfrm>
            <a:off x="6715125" y="6356350"/>
            <a:ext cx="2057400" cy="365125"/>
          </a:xfrm>
        </p:spPr>
        <p:txBody>
          <a:bodyPr/>
          <a:lstStyle/>
          <a:p>
            <a:fld id="{599E0DCA-6F6D-44FB-987C-B0D97FDE4610}" type="slidenum">
              <a:rPr lang="fr-FR" smtClean="0"/>
              <a:pPr/>
              <a:t>36</a:t>
            </a:fld>
            <a:endParaRPr lang="fr-FR" dirty="0"/>
          </a:p>
        </p:txBody>
      </p:sp>
      <p:sp>
        <p:nvSpPr>
          <p:cNvPr id="5" name="Espace réservé du pied de page 3">
            <a:extLst>
              <a:ext uri="{FF2B5EF4-FFF2-40B4-BE49-F238E27FC236}">
                <a16:creationId xmlns:a16="http://schemas.microsoft.com/office/drawing/2014/main" id="{4A0F36DC-0421-413C-9303-FE623AB49F23}"/>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Tree>
    <p:extLst>
      <p:ext uri="{BB962C8B-B14F-4D97-AF65-F5344CB8AC3E}">
        <p14:creationId xmlns:p14="http://schemas.microsoft.com/office/powerpoint/2010/main" val="198716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86C008-81D7-46DE-953F-2402C00740BD}"/>
              </a:ext>
            </a:extLst>
          </p:cNvPr>
          <p:cNvSpPr txBox="1"/>
          <p:nvPr/>
        </p:nvSpPr>
        <p:spPr>
          <a:xfrm>
            <a:off x="1058662" y="1935887"/>
            <a:ext cx="7247138" cy="10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rPr>
              <a:t>5 – La régulation </a:t>
            </a:r>
            <a:r>
              <a:rPr lang="fr-FR" sz="2100" b="1" dirty="0">
                <a:solidFill>
                  <a:srgbClr val="002060"/>
                </a:solidFill>
                <a:latin typeface="Roboto" pitchFamily="2" charset="0"/>
                <a:ea typeface="Roboto" pitchFamily="2" charset="0"/>
              </a:rPr>
              <a:t>des activités de la RATP</a:t>
            </a:r>
            <a:endPar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endParaRPr>
          </a:p>
        </p:txBody>
      </p:sp>
    </p:spTree>
    <p:extLst>
      <p:ext uri="{BB962C8B-B14F-4D97-AF65-F5344CB8AC3E}">
        <p14:creationId xmlns:p14="http://schemas.microsoft.com/office/powerpoint/2010/main" val="4166944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5DE70A-53E2-46C9-BE14-6954596B9C4D}"/>
              </a:ext>
            </a:extLst>
          </p:cNvPr>
          <p:cNvSpPr>
            <a:spLocks noGrp="1"/>
          </p:cNvSpPr>
          <p:nvPr>
            <p:ph type="title"/>
          </p:nvPr>
        </p:nvSpPr>
        <p:spPr>
          <a:xfrm>
            <a:off x="543809" y="238125"/>
            <a:ext cx="7886700" cy="952500"/>
          </a:xfrm>
        </p:spPr>
        <p:txBody>
          <a:bodyPr>
            <a:normAutofit fontScale="90000"/>
          </a:bodyPr>
          <a:lstStyle/>
          <a:p>
            <a:pPr algn="ctr"/>
            <a:br>
              <a:rPr lang="fr-FR" sz="2100" b="1" dirty="0">
                <a:solidFill>
                  <a:srgbClr val="002060"/>
                </a:solidFill>
                <a:latin typeface="Roboto" pitchFamily="2" charset="0"/>
                <a:ea typeface="Roboto" pitchFamily="2" charset="0"/>
              </a:rPr>
            </a:br>
            <a:r>
              <a:rPr lang="fr-FR" sz="2200" b="1" dirty="0">
                <a:solidFill>
                  <a:srgbClr val="002060"/>
                </a:solidFill>
                <a:latin typeface="Roboto" pitchFamily="2" charset="0"/>
                <a:ea typeface="Roboto" pitchFamily="2" charset="0"/>
              </a:rPr>
              <a:t>5 - </a:t>
            </a:r>
            <a:r>
              <a:rPr lang="fr-FR" sz="2200" b="1" u="none" strike="noStrike" baseline="0" dirty="0">
                <a:solidFill>
                  <a:srgbClr val="002060"/>
                </a:solidFill>
                <a:latin typeface="Roboto" pitchFamily="2" charset="0"/>
              </a:rPr>
              <a:t>La régulation des activités de gestionnaire de l’infrastructure, de gestionnaire technique ainsi que des prestations de sûreté exercées par la RATP en Ile-de-France</a:t>
            </a:r>
            <a:r>
              <a:rPr lang="fr-FR" sz="2200" b="0" u="none" strike="noStrike" baseline="0" dirty="0">
                <a:solidFill>
                  <a:srgbClr val="002060"/>
                </a:solidFill>
                <a:latin typeface="Roboto" pitchFamily="2" charset="0"/>
              </a:rPr>
              <a:t> </a:t>
            </a:r>
            <a:r>
              <a:rPr lang="fr-FR" sz="2200" b="1" u="none" strike="noStrike" baseline="0" dirty="0">
                <a:solidFill>
                  <a:srgbClr val="002060"/>
                </a:solidFill>
                <a:latin typeface="Roboto" pitchFamily="2" charset="0"/>
              </a:rPr>
              <a:t>(1)</a:t>
            </a:r>
            <a:br>
              <a:rPr lang="fr-FR" sz="2400" b="0" u="none" strike="noStrike" baseline="0" dirty="0">
                <a:solidFill>
                  <a:srgbClr val="002060"/>
                </a:solidFill>
                <a:latin typeface="Roboto" pitchFamily="2" charset="0"/>
              </a:rPr>
            </a:br>
            <a:r>
              <a:rPr lang="fr-FR" sz="2100" b="1" dirty="0">
                <a:solidFill>
                  <a:srgbClr val="002060"/>
                </a:solidFill>
                <a:latin typeface="Roboto" pitchFamily="2" charset="0"/>
                <a:ea typeface="Roboto" pitchFamily="2" charset="0"/>
              </a:rPr>
              <a:t> </a:t>
            </a:r>
          </a:p>
        </p:txBody>
      </p:sp>
      <p:sp>
        <p:nvSpPr>
          <p:cNvPr id="3" name="Espace réservé du contenu 2">
            <a:extLst>
              <a:ext uri="{FF2B5EF4-FFF2-40B4-BE49-F238E27FC236}">
                <a16:creationId xmlns:a16="http://schemas.microsoft.com/office/drawing/2014/main" id="{8EE720D3-9B28-4CDB-8E7C-6F19BF490D21}"/>
              </a:ext>
            </a:extLst>
          </p:cNvPr>
          <p:cNvSpPr>
            <a:spLocks noGrp="1"/>
          </p:cNvSpPr>
          <p:nvPr>
            <p:ph idx="1"/>
          </p:nvPr>
        </p:nvSpPr>
        <p:spPr>
          <a:xfrm>
            <a:off x="282804" y="1962149"/>
            <a:ext cx="8625526" cy="4010025"/>
          </a:xfrm>
        </p:spPr>
        <p:txBody>
          <a:bodyPr>
            <a:normAutofit fontScale="92500" lnSpcReduction="10000"/>
          </a:bodyPr>
          <a:lstStyle/>
          <a:p>
            <a:pPr algn="just"/>
            <a:r>
              <a:rPr lang="fr-FR" sz="1600" b="1" i="0" u="none" strike="noStrike" baseline="0" dirty="0">
                <a:solidFill>
                  <a:srgbClr val="002060"/>
                </a:solidFill>
                <a:latin typeface="Roboto" pitchFamily="2" charset="0"/>
              </a:rPr>
              <a:t>24 décembre 2019</a:t>
            </a:r>
            <a:r>
              <a:rPr lang="fr-FR" sz="1600" b="0" i="0" u="none" strike="noStrike" baseline="0" dirty="0">
                <a:solidFill>
                  <a:srgbClr val="002060"/>
                </a:solidFill>
                <a:latin typeface="Roboto" pitchFamily="2" charset="0"/>
              </a:rPr>
              <a:t> : la loi n° 2019-1428 d’orientation des mobilités dite « LOM » élargit de nouveau le champ de compétences de l’Autorité en matière de régulation des activités de gestionnaire d’infrastructure et des activités de sûreté exercées par la RATP en Ile-de-France. </a:t>
            </a:r>
          </a:p>
          <a:p>
            <a:pPr marR="0" algn="just" rtl="0"/>
            <a:r>
              <a:rPr lang="fr-FR" sz="1600" b="0" i="0" u="none" strike="noStrike" baseline="0" dirty="0">
                <a:latin typeface="Roboto" pitchFamily="2" charset="0"/>
              </a:rPr>
              <a:t>L’Autorité assurera progressivement la régulation des activités exercées par la Régie autonome des transports parisiens (RATP) en tant que :</a:t>
            </a:r>
          </a:p>
          <a:p>
            <a:pPr marR="0" algn="just" rtl="0"/>
            <a:endParaRPr lang="fr-FR" sz="1600" b="0" i="0" u="none" strike="noStrike" baseline="0" dirty="0">
              <a:latin typeface="Roboto" pitchFamily="2" charset="0"/>
            </a:endParaRPr>
          </a:p>
          <a:p>
            <a:pPr marR="0" lvl="1" algn="just" rtl="0">
              <a:lnSpc>
                <a:spcPct val="100000"/>
              </a:lnSpc>
              <a:spcBef>
                <a:spcPts val="0"/>
              </a:spcBef>
              <a:buClr>
                <a:srgbClr val="002060"/>
              </a:buClr>
              <a:buFont typeface="Wingdings" panose="05000000000000000000" pitchFamily="2" charset="2"/>
              <a:buChar char="§"/>
            </a:pPr>
            <a:r>
              <a:rPr lang="fr-FR" sz="1600" b="1" i="0" u="none" strike="noStrike" baseline="0" dirty="0">
                <a:solidFill>
                  <a:srgbClr val="002060"/>
                </a:solidFill>
                <a:latin typeface="Roboto" pitchFamily="2" charset="0"/>
              </a:rPr>
              <a:t>gestionnaire d’infrastructure sur le réseau historique du métro et du RER </a:t>
            </a:r>
            <a:r>
              <a:rPr lang="fr-FR" sz="1600" b="0" i="0" u="none" strike="noStrike" baseline="0" dirty="0">
                <a:latin typeface="Roboto" pitchFamily="2" charset="0"/>
              </a:rPr>
              <a:t>:</a:t>
            </a:r>
          </a:p>
          <a:p>
            <a:pPr marR="0" lvl="2" algn="just" rtl="0">
              <a:lnSpc>
                <a:spcPct val="100000"/>
              </a:lnSpc>
              <a:spcBef>
                <a:spcPts val="0"/>
              </a:spcBef>
              <a:buClr>
                <a:srgbClr val="002060"/>
              </a:buClr>
              <a:buFont typeface="Courier New" panose="02070309020205020404" pitchFamily="49" charset="0"/>
              <a:buChar char="o"/>
            </a:pPr>
            <a:r>
              <a:rPr lang="fr-FR" sz="1600" b="0" i="0" u="none" strike="noStrike" baseline="0" dirty="0">
                <a:latin typeface="Roboto" pitchFamily="2" charset="0"/>
              </a:rPr>
              <a:t>avis conforme sur la rémunération versée par Ile-de-France Mobilités à la RATP au titre de ces activités ; </a:t>
            </a:r>
          </a:p>
          <a:p>
            <a:pPr marR="0" lvl="2" algn="just" rtl="0">
              <a:lnSpc>
                <a:spcPct val="100000"/>
              </a:lnSpc>
              <a:spcBef>
                <a:spcPts val="0"/>
              </a:spcBef>
              <a:buClr>
                <a:srgbClr val="002060"/>
              </a:buClr>
              <a:buFont typeface="Courier New" panose="02070309020205020404" pitchFamily="49" charset="0"/>
              <a:buChar char="o"/>
            </a:pPr>
            <a:endParaRPr lang="fr-FR" sz="1600" b="0" i="0" u="none" strike="noStrike" baseline="0" dirty="0">
              <a:latin typeface="Roboto" pitchFamily="2" charset="0"/>
            </a:endParaRPr>
          </a:p>
          <a:p>
            <a:pPr marR="0" lvl="1" algn="just" rtl="0">
              <a:lnSpc>
                <a:spcPct val="100000"/>
              </a:lnSpc>
              <a:spcBef>
                <a:spcPts val="0"/>
              </a:spcBef>
              <a:buClr>
                <a:srgbClr val="002060"/>
              </a:buClr>
              <a:buFont typeface="Wingdings" panose="05000000000000000000" pitchFamily="2" charset="2"/>
              <a:buChar char="§"/>
            </a:pPr>
            <a:r>
              <a:rPr lang="fr-FR" sz="1600" b="1" i="0" u="none" strike="noStrike" baseline="0" dirty="0">
                <a:solidFill>
                  <a:srgbClr val="002060"/>
                </a:solidFill>
                <a:latin typeface="Roboto" pitchFamily="2" charset="0"/>
              </a:rPr>
              <a:t>gestionnaire technique du réseau de transport public du Grand Paris </a:t>
            </a:r>
            <a:r>
              <a:rPr lang="fr-FR" sz="1600" b="0" i="0" u="none" strike="noStrike" baseline="0" dirty="0">
                <a:latin typeface="Roboto" pitchFamily="2" charset="0"/>
              </a:rPr>
              <a:t>:</a:t>
            </a:r>
          </a:p>
          <a:p>
            <a:pPr marR="0" lvl="2" algn="just" rtl="0">
              <a:lnSpc>
                <a:spcPct val="100000"/>
              </a:lnSpc>
              <a:spcBef>
                <a:spcPts val="0"/>
              </a:spcBef>
              <a:buClr>
                <a:srgbClr val="002060"/>
              </a:buClr>
              <a:buFont typeface="Courier New" panose="02070309020205020404" pitchFamily="49" charset="0"/>
              <a:buChar char="o"/>
            </a:pPr>
            <a:r>
              <a:rPr lang="fr-FR" sz="1600" b="0" i="0" u="none" strike="noStrike" baseline="0" dirty="0">
                <a:latin typeface="Roboto" pitchFamily="2" charset="0"/>
              </a:rPr>
              <a:t>avis motivé sur le document de référence dudit réseau ;</a:t>
            </a:r>
          </a:p>
          <a:p>
            <a:pPr marR="0" lvl="2" algn="just" rtl="0">
              <a:lnSpc>
                <a:spcPct val="100000"/>
              </a:lnSpc>
              <a:spcBef>
                <a:spcPts val="0"/>
              </a:spcBef>
              <a:buClr>
                <a:srgbClr val="002060"/>
              </a:buClr>
              <a:buFont typeface="Courier New" panose="02070309020205020404" pitchFamily="49" charset="0"/>
              <a:buChar char="o"/>
            </a:pPr>
            <a:r>
              <a:rPr lang="fr-FR" sz="1600" b="0" i="0" u="none" strike="noStrike" baseline="0" dirty="0">
                <a:latin typeface="Roboto" pitchFamily="2" charset="0"/>
              </a:rPr>
              <a:t>avis conforme sur la rémunération versée par Ile-de-France Mobilités à la RATP au titre de ces activités ;</a:t>
            </a:r>
          </a:p>
          <a:p>
            <a:pPr marR="0" lvl="2" algn="just" rtl="0">
              <a:lnSpc>
                <a:spcPct val="100000"/>
              </a:lnSpc>
              <a:spcBef>
                <a:spcPts val="0"/>
              </a:spcBef>
              <a:buClr>
                <a:srgbClr val="002060"/>
              </a:buClr>
              <a:buFont typeface="Courier New" panose="02070309020205020404" pitchFamily="49" charset="0"/>
              <a:buChar char="o"/>
            </a:pPr>
            <a:endParaRPr lang="fr-FR" sz="1600" b="0" i="0" u="none" strike="noStrike" baseline="0" dirty="0">
              <a:latin typeface="Roboto" pitchFamily="2" charset="0"/>
            </a:endParaRPr>
          </a:p>
          <a:p>
            <a:pPr marR="0" lvl="1" algn="just" rtl="0">
              <a:lnSpc>
                <a:spcPct val="100000"/>
              </a:lnSpc>
              <a:spcBef>
                <a:spcPts val="0"/>
              </a:spcBef>
              <a:buClr>
                <a:srgbClr val="002060"/>
              </a:buClr>
              <a:buFont typeface="Wingdings" panose="05000000000000000000" pitchFamily="2" charset="2"/>
              <a:buChar char="§"/>
            </a:pPr>
            <a:r>
              <a:rPr lang="fr-FR" sz="1600" b="1" i="0" u="none" strike="noStrike" baseline="0" dirty="0">
                <a:solidFill>
                  <a:srgbClr val="002060"/>
                </a:solidFill>
                <a:latin typeface="Roboto" pitchFamily="2" charset="0"/>
              </a:rPr>
              <a:t>gestionnaire des prestations de sûreté </a:t>
            </a:r>
            <a:r>
              <a:rPr lang="fr-FR" sz="1600" b="0" i="0" u="none" strike="noStrike" baseline="0" dirty="0">
                <a:latin typeface="Roboto" pitchFamily="2" charset="0"/>
              </a:rPr>
              <a:t>:</a:t>
            </a:r>
          </a:p>
          <a:p>
            <a:pPr marR="0" lvl="2" algn="just" rtl="0">
              <a:lnSpc>
                <a:spcPct val="100000"/>
              </a:lnSpc>
              <a:spcBef>
                <a:spcPts val="0"/>
              </a:spcBef>
              <a:buClr>
                <a:srgbClr val="002060"/>
              </a:buClr>
              <a:buFont typeface="Courier New" panose="02070309020205020404" pitchFamily="49" charset="0"/>
              <a:buChar char="o"/>
            </a:pPr>
            <a:r>
              <a:rPr lang="fr-FR" sz="1600" b="0" i="0" u="none" strike="noStrike" baseline="0" dirty="0">
                <a:latin typeface="Roboto" pitchFamily="2" charset="0"/>
              </a:rPr>
              <a:t>avis conforme sur la tarification de ces prestations.</a:t>
            </a:r>
          </a:p>
          <a:p>
            <a:pPr marR="0" algn="just" rtl="0"/>
            <a:endParaRPr lang="fr-FR" sz="1600" b="1" i="0" u="none" strike="noStrike" baseline="0" dirty="0">
              <a:solidFill>
                <a:srgbClr val="002060"/>
              </a:solidFill>
              <a:latin typeface="Roboto" pitchFamily="2" charset="0"/>
            </a:endParaRPr>
          </a:p>
          <a:p>
            <a:endParaRPr lang="fr-FR" dirty="0">
              <a:latin typeface="Roboto" pitchFamily="2" charset="0"/>
              <a:ea typeface="Roboto" pitchFamily="2" charset="0"/>
            </a:endParaRPr>
          </a:p>
        </p:txBody>
      </p:sp>
      <p:sp>
        <p:nvSpPr>
          <p:cNvPr id="4" name="Espace réservé du numéro de diapositive 2">
            <a:extLst>
              <a:ext uri="{FF2B5EF4-FFF2-40B4-BE49-F238E27FC236}">
                <a16:creationId xmlns:a16="http://schemas.microsoft.com/office/drawing/2014/main" id="{1AC9F2A1-77F5-46A1-AD45-62E760D19C64}"/>
              </a:ext>
            </a:extLst>
          </p:cNvPr>
          <p:cNvSpPr>
            <a:spLocks noGrp="1"/>
          </p:cNvSpPr>
          <p:nvPr>
            <p:ph type="sldNum" sz="quarter" idx="12"/>
          </p:nvPr>
        </p:nvSpPr>
        <p:spPr>
          <a:xfrm>
            <a:off x="6803796" y="6356351"/>
            <a:ext cx="2057400" cy="365125"/>
          </a:xfrm>
        </p:spPr>
        <p:txBody>
          <a:bodyPr/>
          <a:lstStyle/>
          <a:p>
            <a:fld id="{599E0DCA-6F6D-44FB-987C-B0D97FDE4610}" type="slidenum">
              <a:rPr lang="fr-FR" smtClean="0"/>
              <a:pPr/>
              <a:t>38</a:t>
            </a:fld>
            <a:endParaRPr lang="fr-FR" dirty="0"/>
          </a:p>
        </p:txBody>
      </p:sp>
      <p:sp>
        <p:nvSpPr>
          <p:cNvPr id="5" name="Espace réservé du pied de page 3">
            <a:extLst>
              <a:ext uri="{FF2B5EF4-FFF2-40B4-BE49-F238E27FC236}">
                <a16:creationId xmlns:a16="http://schemas.microsoft.com/office/drawing/2014/main" id="{A907CAA7-B8B2-4449-9EF1-E91C81FCF9B7}"/>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Tree>
    <p:extLst>
      <p:ext uri="{BB962C8B-B14F-4D97-AF65-F5344CB8AC3E}">
        <p14:creationId xmlns:p14="http://schemas.microsoft.com/office/powerpoint/2010/main" val="2405088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5DE70A-53E2-46C9-BE14-6954596B9C4D}"/>
              </a:ext>
            </a:extLst>
          </p:cNvPr>
          <p:cNvSpPr>
            <a:spLocks noGrp="1"/>
          </p:cNvSpPr>
          <p:nvPr>
            <p:ph type="title"/>
          </p:nvPr>
        </p:nvSpPr>
        <p:spPr>
          <a:xfrm>
            <a:off x="543809" y="238125"/>
            <a:ext cx="7886700" cy="952500"/>
          </a:xfrm>
        </p:spPr>
        <p:txBody>
          <a:bodyPr>
            <a:normAutofit fontScale="90000"/>
          </a:bodyPr>
          <a:lstStyle/>
          <a:p>
            <a:pPr algn="ctr"/>
            <a:br>
              <a:rPr lang="fr-FR" sz="2100" b="1" dirty="0">
                <a:solidFill>
                  <a:srgbClr val="002060"/>
                </a:solidFill>
                <a:latin typeface="Roboto" pitchFamily="2" charset="0"/>
                <a:ea typeface="Roboto" pitchFamily="2" charset="0"/>
              </a:rPr>
            </a:br>
            <a:r>
              <a:rPr lang="fr-FR" sz="2200" b="1" dirty="0">
                <a:solidFill>
                  <a:srgbClr val="002060"/>
                </a:solidFill>
                <a:latin typeface="Roboto" pitchFamily="2" charset="0"/>
                <a:ea typeface="Roboto" pitchFamily="2" charset="0"/>
              </a:rPr>
              <a:t>5 - </a:t>
            </a:r>
            <a:r>
              <a:rPr lang="fr-FR" sz="2200" b="1" u="none" strike="noStrike" baseline="0" dirty="0">
                <a:solidFill>
                  <a:srgbClr val="002060"/>
                </a:solidFill>
                <a:latin typeface="Roboto" pitchFamily="2" charset="0"/>
              </a:rPr>
              <a:t>La régulation des activités de gestionnaire de l’infrastructure, de gestionnaire technique ainsi que des prestations de sûreté exercées par la RATP en Ile-de-France</a:t>
            </a:r>
            <a:r>
              <a:rPr lang="fr-FR" sz="2200" b="0" u="none" strike="noStrike" baseline="0" dirty="0">
                <a:solidFill>
                  <a:srgbClr val="002060"/>
                </a:solidFill>
                <a:latin typeface="Roboto" pitchFamily="2" charset="0"/>
              </a:rPr>
              <a:t> </a:t>
            </a:r>
            <a:r>
              <a:rPr lang="fr-FR" sz="2200" b="1" u="none" strike="noStrike" baseline="0" dirty="0">
                <a:solidFill>
                  <a:srgbClr val="002060"/>
                </a:solidFill>
                <a:latin typeface="Roboto" pitchFamily="2" charset="0"/>
              </a:rPr>
              <a:t>(2)</a:t>
            </a:r>
            <a:br>
              <a:rPr lang="fr-FR" sz="2400" b="0" u="none" strike="noStrike" baseline="0" dirty="0">
                <a:solidFill>
                  <a:srgbClr val="002060"/>
                </a:solidFill>
                <a:latin typeface="Roboto" pitchFamily="2" charset="0"/>
              </a:rPr>
            </a:br>
            <a:r>
              <a:rPr lang="fr-FR" sz="2100" b="1" dirty="0">
                <a:solidFill>
                  <a:srgbClr val="002060"/>
                </a:solidFill>
                <a:latin typeface="Roboto" pitchFamily="2" charset="0"/>
                <a:ea typeface="Roboto" pitchFamily="2" charset="0"/>
              </a:rPr>
              <a:t> </a:t>
            </a:r>
          </a:p>
        </p:txBody>
      </p:sp>
      <p:sp>
        <p:nvSpPr>
          <p:cNvPr id="3" name="Espace réservé du contenu 2">
            <a:extLst>
              <a:ext uri="{FF2B5EF4-FFF2-40B4-BE49-F238E27FC236}">
                <a16:creationId xmlns:a16="http://schemas.microsoft.com/office/drawing/2014/main" id="{8EE720D3-9B28-4CDB-8E7C-6F19BF490D21}"/>
              </a:ext>
            </a:extLst>
          </p:cNvPr>
          <p:cNvSpPr>
            <a:spLocks noGrp="1"/>
          </p:cNvSpPr>
          <p:nvPr>
            <p:ph idx="1"/>
          </p:nvPr>
        </p:nvSpPr>
        <p:spPr>
          <a:xfrm>
            <a:off x="282804" y="1609725"/>
            <a:ext cx="8625526" cy="4438650"/>
          </a:xfrm>
        </p:spPr>
        <p:txBody>
          <a:bodyPr>
            <a:normAutofit fontScale="92500" lnSpcReduction="10000"/>
          </a:bodyPr>
          <a:lstStyle/>
          <a:p>
            <a:pPr marR="0" algn="just" rtl="0"/>
            <a:r>
              <a:rPr lang="fr-FR" sz="1600" b="0" i="0" u="none" strike="noStrike" baseline="0" dirty="0">
                <a:latin typeface="Roboto" pitchFamily="2" charset="0"/>
              </a:rPr>
              <a:t>La LOM prévoit également : </a:t>
            </a:r>
          </a:p>
          <a:p>
            <a:pPr marR="0" algn="just" rtl="0"/>
            <a:endParaRPr lang="fr-FR" sz="1600" b="0" i="0" u="none" strike="noStrike" baseline="0" dirty="0">
              <a:latin typeface="Roboto" pitchFamily="2" charset="0"/>
            </a:endParaRPr>
          </a:p>
          <a:p>
            <a:pPr lvl="1" algn="just"/>
            <a:r>
              <a:rPr lang="fr-FR" sz="1600" b="0" i="0" u="none" strike="noStrike" baseline="0" dirty="0">
                <a:latin typeface="Roboto" pitchFamily="2" charset="0"/>
              </a:rPr>
              <a:t>l’obligation pour la RATP </a:t>
            </a:r>
            <a:r>
              <a:rPr lang="fr-FR" sz="1600" b="1" i="0" u="none" strike="noStrike" baseline="0" dirty="0">
                <a:solidFill>
                  <a:srgbClr val="002060"/>
                </a:solidFill>
                <a:latin typeface="Roboto" pitchFamily="2" charset="0"/>
              </a:rPr>
              <a:t>d’établir des comptes séparés</a:t>
            </a:r>
            <a:r>
              <a:rPr lang="fr-FR" sz="1600" b="0" i="0" u="none" strike="noStrike" baseline="0" dirty="0">
                <a:latin typeface="Roboto" pitchFamily="2" charset="0"/>
              </a:rPr>
              <a:t> entre ses activités d'opérateur de transport, de gestionnaire d’infrastructure, de gestionnaire technique et de gestionnaire des prestations de sûreté, l’Autorité ayant la responsabilité d’approuver les règles permettant d’établir ces comptes ;</a:t>
            </a:r>
          </a:p>
          <a:p>
            <a:pPr lvl="1" algn="just"/>
            <a:endParaRPr lang="fr-FR" sz="1600" b="0" i="0" u="none" strike="noStrike" baseline="0" dirty="0">
              <a:latin typeface="Roboto" pitchFamily="2" charset="0"/>
            </a:endParaRPr>
          </a:p>
          <a:p>
            <a:pPr lvl="1" algn="just"/>
            <a:r>
              <a:rPr lang="fr-FR" sz="1600" b="0" i="0" u="none" strike="noStrike" baseline="0" dirty="0">
                <a:latin typeface="Roboto" pitchFamily="2" charset="0"/>
              </a:rPr>
              <a:t>plus généralement, l’Autorité disposera d’un </a:t>
            </a:r>
            <a:r>
              <a:rPr lang="fr-FR" sz="1600" b="1" i="0" u="none" strike="noStrike" baseline="0" dirty="0">
                <a:solidFill>
                  <a:srgbClr val="002060"/>
                </a:solidFill>
                <a:latin typeface="Roboto" pitchFamily="2" charset="0"/>
              </a:rPr>
              <a:t>pouvoir réglementaire supplétif </a:t>
            </a:r>
            <a:r>
              <a:rPr lang="fr-FR" sz="1600" b="0" i="0" u="none" strike="noStrike" baseline="0" dirty="0">
                <a:latin typeface="Roboto" pitchFamily="2" charset="0"/>
              </a:rPr>
              <a:t>en la matière, précisant, en tant que de besoin, les règles concernant les périmètres de séparation comptable, les règles d’imputation comptable ainsi que les principes déterminant les relations financières entre ces activités.</a:t>
            </a:r>
          </a:p>
          <a:p>
            <a:pPr marR="0" algn="just" rtl="0"/>
            <a:r>
              <a:rPr lang="fr-FR" sz="1600" b="0" i="0" u="none" strike="noStrike" baseline="0" dirty="0">
                <a:latin typeface="Roboto" pitchFamily="2" charset="0"/>
              </a:rPr>
              <a:t>Dans le cadre de l’accès du réseau de transport public du Grand Paris, l’Autorité </a:t>
            </a:r>
            <a:r>
              <a:rPr lang="fr-FR" sz="1600" b="1" i="0" u="none" strike="noStrike" baseline="0" dirty="0">
                <a:solidFill>
                  <a:srgbClr val="002060"/>
                </a:solidFill>
                <a:latin typeface="Roboto" pitchFamily="2" charset="0"/>
              </a:rPr>
              <a:t>règlera les éventuels différends pouvant survenir entre la RATP, Ile-de-France Mobilités et tout exploitant</a:t>
            </a:r>
            <a:r>
              <a:rPr lang="fr-FR" sz="1600" b="0" i="0" u="none" strike="noStrike" baseline="0" dirty="0">
                <a:latin typeface="Roboto" pitchFamily="2" charset="0"/>
              </a:rPr>
              <a:t>. Par ailleurs, en cas de manquement par la RATP à ses obligations, elle pourra déclencher une procédure de sanction le cas échéant. </a:t>
            </a:r>
          </a:p>
          <a:p>
            <a:pPr marR="0" algn="just" rtl="0"/>
            <a:endParaRPr lang="fr-FR" sz="1600" b="0" i="0" u="none" strike="noStrike" baseline="0" dirty="0">
              <a:latin typeface="Roboto" pitchFamily="2" charset="0"/>
            </a:endParaRPr>
          </a:p>
          <a:p>
            <a:pPr marR="0" algn="just" rtl="0"/>
            <a:r>
              <a:rPr lang="fr-FR" sz="1600" b="0" i="0" u="none" strike="noStrike" baseline="0" dirty="0">
                <a:latin typeface="Roboto" pitchFamily="2" charset="0"/>
              </a:rPr>
              <a:t>Enfin</a:t>
            </a:r>
            <a:r>
              <a:rPr lang="fr-FR" sz="1600" dirty="0">
                <a:latin typeface="Roboto" pitchFamily="2" charset="0"/>
              </a:rPr>
              <a:t>, l’Autorité pourra </a:t>
            </a:r>
            <a:r>
              <a:rPr lang="fr-FR" sz="1600" b="1" i="0" u="none" strike="noStrike" baseline="0" dirty="0">
                <a:solidFill>
                  <a:srgbClr val="002060"/>
                </a:solidFill>
                <a:latin typeface="Roboto" pitchFamily="2" charset="0"/>
              </a:rPr>
              <a:t>recueillir des données, procéder à des expertises et mener des études et toutes actions d'information nécessaires dans le secteur des transports publics urbains dans la région d'Ile-de-France</a:t>
            </a:r>
            <a:r>
              <a:rPr lang="fr-FR" sz="1600" b="1" i="0" u="none" strike="noStrike" baseline="0" dirty="0">
                <a:latin typeface="Roboto" pitchFamily="2" charset="0"/>
              </a:rPr>
              <a:t>.</a:t>
            </a:r>
          </a:p>
          <a:p>
            <a:pPr marR="0" algn="just" rtl="0"/>
            <a:endParaRPr lang="fr-FR" sz="1100" b="1" i="0" u="none" strike="noStrike" baseline="0" dirty="0">
              <a:solidFill>
                <a:srgbClr val="002060"/>
              </a:solidFill>
              <a:latin typeface="Roboto" pitchFamily="2" charset="0"/>
            </a:endParaRPr>
          </a:p>
          <a:p>
            <a:endParaRPr lang="fr-FR" dirty="0">
              <a:latin typeface="Roboto" pitchFamily="2" charset="0"/>
              <a:ea typeface="Roboto" pitchFamily="2" charset="0"/>
            </a:endParaRPr>
          </a:p>
        </p:txBody>
      </p:sp>
      <p:sp>
        <p:nvSpPr>
          <p:cNvPr id="4" name="Espace réservé du numéro de diapositive 2">
            <a:extLst>
              <a:ext uri="{FF2B5EF4-FFF2-40B4-BE49-F238E27FC236}">
                <a16:creationId xmlns:a16="http://schemas.microsoft.com/office/drawing/2014/main" id="{1AC9F2A1-77F5-46A1-AD45-62E760D19C64}"/>
              </a:ext>
            </a:extLst>
          </p:cNvPr>
          <p:cNvSpPr>
            <a:spLocks noGrp="1"/>
          </p:cNvSpPr>
          <p:nvPr>
            <p:ph type="sldNum" sz="quarter" idx="12"/>
          </p:nvPr>
        </p:nvSpPr>
        <p:spPr>
          <a:xfrm>
            <a:off x="6803796"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E0DCA-6F6D-44FB-987C-B0D97FDE4610}" type="slidenum">
              <a:rPr kumimoji="0" lang="fr-F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3">
            <a:extLst>
              <a:ext uri="{FF2B5EF4-FFF2-40B4-BE49-F238E27FC236}">
                <a16:creationId xmlns:a16="http://schemas.microsoft.com/office/drawing/2014/main" id="{A907CAA7-B8B2-4449-9EF1-E91C81FCF9B7}"/>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Tree>
    <p:extLst>
      <p:ext uri="{BB962C8B-B14F-4D97-AF65-F5344CB8AC3E}">
        <p14:creationId xmlns:p14="http://schemas.microsoft.com/office/powerpoint/2010/main" val="120469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4EEB155A-E748-4F90-83D8-3BE0E7BF2D1E}"/>
              </a:ext>
            </a:extLst>
          </p:cNvPr>
          <p:cNvPicPr>
            <a:picLocks noChangeAspect="1"/>
          </p:cNvPicPr>
          <p:nvPr/>
        </p:nvPicPr>
        <p:blipFill>
          <a:blip r:embed="rId2"/>
          <a:stretch>
            <a:fillRect/>
          </a:stretch>
        </p:blipFill>
        <p:spPr>
          <a:xfrm>
            <a:off x="1089577" y="1225514"/>
            <a:ext cx="474401" cy="474401"/>
          </a:xfrm>
          <a:prstGeom prst="rect">
            <a:avLst/>
          </a:prstGeom>
        </p:spPr>
      </p:pic>
      <p:pic>
        <p:nvPicPr>
          <p:cNvPr id="25" name="Image 24">
            <a:extLst>
              <a:ext uri="{FF2B5EF4-FFF2-40B4-BE49-F238E27FC236}">
                <a16:creationId xmlns:a16="http://schemas.microsoft.com/office/drawing/2014/main" id="{00A31D80-7666-4283-BBCA-4251FDA62F03}"/>
              </a:ext>
            </a:extLst>
          </p:cNvPr>
          <p:cNvPicPr>
            <a:picLocks noChangeAspect="1"/>
          </p:cNvPicPr>
          <p:nvPr/>
        </p:nvPicPr>
        <p:blipFill>
          <a:blip r:embed="rId3"/>
          <a:stretch>
            <a:fillRect/>
          </a:stretch>
        </p:blipFill>
        <p:spPr>
          <a:xfrm>
            <a:off x="336030" y="2584216"/>
            <a:ext cx="1227948" cy="1192850"/>
          </a:xfrm>
          <a:prstGeom prst="rect">
            <a:avLst/>
          </a:prstGeom>
        </p:spPr>
      </p:pic>
      <p:sp>
        <p:nvSpPr>
          <p:cNvPr id="2" name="Espace réservé du texte 1">
            <a:extLst>
              <a:ext uri="{FF2B5EF4-FFF2-40B4-BE49-F238E27FC236}">
                <a16:creationId xmlns:a16="http://schemas.microsoft.com/office/drawing/2014/main" id="{2353B63F-2ECA-4EBA-BAA0-E68BA117FEB2}"/>
              </a:ext>
            </a:extLst>
          </p:cNvPr>
          <p:cNvSpPr>
            <a:spLocks noGrp="1"/>
          </p:cNvSpPr>
          <p:nvPr>
            <p:ph type="body" sz="quarter" idx="11"/>
          </p:nvPr>
        </p:nvSpPr>
        <p:spPr>
          <a:xfrm>
            <a:off x="1863783" y="904874"/>
            <a:ext cx="7012705" cy="5331539"/>
          </a:xfrm>
        </p:spPr>
        <p:txBody>
          <a:bodyPr/>
          <a:lstStyle/>
          <a:p>
            <a:pPr marL="0" indent="0" algn="just">
              <a:spcBef>
                <a:spcPts val="600"/>
              </a:spcBef>
              <a:buNone/>
            </a:pPr>
            <a:endParaRPr lang="fr-FR" sz="1500" b="0" dirty="0">
              <a:solidFill>
                <a:schemeClr val="tx2"/>
              </a:solidFill>
            </a:endParaRPr>
          </a:p>
          <a:p>
            <a:pPr marL="0" indent="0" algn="just">
              <a:spcBef>
                <a:spcPts val="600"/>
              </a:spcBef>
              <a:buNone/>
            </a:pPr>
            <a:r>
              <a:rPr lang="fr-FR" sz="1500" b="0" dirty="0">
                <a:solidFill>
                  <a:schemeClr val="tx2"/>
                </a:solidFill>
              </a:rPr>
              <a:t>Régulation économique du </a:t>
            </a:r>
            <a:r>
              <a:rPr lang="fr-FR" sz="1500" dirty="0">
                <a:solidFill>
                  <a:schemeClr val="tx2"/>
                </a:solidFill>
              </a:rPr>
              <a:t>Tunnel sous la Manche </a:t>
            </a:r>
            <a:r>
              <a:rPr lang="fr-FR" sz="1500" b="0" dirty="0">
                <a:solidFill>
                  <a:schemeClr val="tx2"/>
                </a:solidFill>
              </a:rPr>
              <a:t>attribuée à l’ARAFER et à son homologue britannique, l’</a:t>
            </a:r>
            <a:r>
              <a:rPr lang="fr-FR" sz="1500" b="0" i="1" dirty="0">
                <a:solidFill>
                  <a:schemeClr val="tx2"/>
                </a:solidFill>
              </a:rPr>
              <a:t>Office of rail and road</a:t>
            </a:r>
            <a:r>
              <a:rPr lang="fr-FR" sz="1500" b="0" dirty="0">
                <a:solidFill>
                  <a:schemeClr val="tx2"/>
                </a:solidFill>
              </a:rPr>
              <a:t> (ORR</a:t>
            </a:r>
            <a:r>
              <a:rPr lang="fr-FR" sz="1500" dirty="0">
                <a:solidFill>
                  <a:schemeClr val="tx2"/>
                </a:solidFill>
              </a:rPr>
              <a:t>) (directive 2012/34).</a:t>
            </a:r>
          </a:p>
          <a:p>
            <a:pPr marL="0" indent="0" algn="just">
              <a:spcBef>
                <a:spcPts val="600"/>
              </a:spcBef>
              <a:buNone/>
            </a:pPr>
            <a:endParaRPr lang="fr-FR" sz="1500" dirty="0">
              <a:solidFill>
                <a:schemeClr val="tx2"/>
              </a:solidFill>
            </a:endParaRPr>
          </a:p>
          <a:p>
            <a:pPr marL="0" indent="0" algn="just">
              <a:spcBef>
                <a:spcPts val="600"/>
              </a:spcBef>
              <a:buNone/>
            </a:pPr>
            <a:r>
              <a:rPr lang="fr-FR" dirty="0"/>
              <a:t>L</a:t>
            </a:r>
            <a:r>
              <a:rPr lang="fr-FR" sz="1600" dirty="0">
                <a:latin typeface="Roboto" pitchFamily="2" charset="0"/>
                <a:ea typeface="Roboto" pitchFamily="2" charset="0"/>
              </a:rPr>
              <a:t>a loi pour un nouveau pacte ferroviaire </a:t>
            </a:r>
            <a:r>
              <a:rPr lang="fr-FR" sz="1600" b="0" dirty="0">
                <a:latin typeface="Roboto" pitchFamily="2" charset="0"/>
                <a:ea typeface="Roboto" pitchFamily="2" charset="0"/>
              </a:rPr>
              <a:t>ouvre le marché domestique à la concurrence et modifie l’organisation du système ferroviaire </a:t>
            </a:r>
            <a:r>
              <a:rPr lang="fr-FR" sz="1600" b="0" dirty="0">
                <a:latin typeface="Roboto" pitchFamily="2" charset="0"/>
                <a:ea typeface="Roboto" pitchFamily="2" charset="0"/>
                <a:sym typeface="Wingdings" panose="05000000000000000000" pitchFamily="2" charset="2"/>
              </a:rPr>
              <a:t> </a:t>
            </a:r>
            <a:r>
              <a:rPr lang="fr-FR" sz="1600" dirty="0">
                <a:latin typeface="Roboto" pitchFamily="2" charset="0"/>
                <a:ea typeface="Roboto" pitchFamily="2" charset="0"/>
                <a:sym typeface="Wingdings" panose="05000000000000000000" pitchFamily="2" charset="2"/>
              </a:rPr>
              <a:t>e</a:t>
            </a:r>
            <a:r>
              <a:rPr lang="fr-FR" sz="1500" dirty="0">
                <a:solidFill>
                  <a:schemeClr val="tx2"/>
                </a:solidFill>
              </a:rPr>
              <a:t>xtension des missions et des outils de régulation </a:t>
            </a:r>
            <a:r>
              <a:rPr lang="fr-FR" sz="1500" b="0" dirty="0">
                <a:solidFill>
                  <a:schemeClr val="tx2"/>
                </a:solidFill>
              </a:rPr>
              <a:t>de l’ARAFER.</a:t>
            </a:r>
            <a:r>
              <a:rPr lang="fr-FR" dirty="0"/>
              <a:t> </a:t>
            </a:r>
            <a:endParaRPr lang="fr-FR" sz="1500" b="0" dirty="0">
              <a:solidFill>
                <a:schemeClr val="tx2"/>
              </a:solidFill>
            </a:endParaRPr>
          </a:p>
          <a:p>
            <a:pPr marL="0" indent="0" algn="just">
              <a:spcBef>
                <a:spcPts val="600"/>
              </a:spcBef>
              <a:buNone/>
            </a:pPr>
            <a:endParaRPr lang="fr-FR" sz="1500" b="0" dirty="0">
              <a:solidFill>
                <a:schemeClr val="tx2"/>
              </a:solidFill>
              <a:cs typeface="+mj-cs"/>
            </a:endParaRPr>
          </a:p>
          <a:p>
            <a:pPr marL="0" indent="0" algn="just">
              <a:spcBef>
                <a:spcPts val="600"/>
              </a:spcBef>
              <a:buNone/>
            </a:pPr>
            <a:r>
              <a:rPr lang="fr-FR" dirty="0"/>
              <a:t>L</a:t>
            </a:r>
            <a:r>
              <a:rPr lang="fr-FR" sz="1600" dirty="0">
                <a:latin typeface="Roboto" pitchFamily="2" charset="0"/>
                <a:ea typeface="Roboto" pitchFamily="2" charset="0"/>
              </a:rPr>
              <a:t>a loi PACTE confie à l’Autorité la régulation des redevances aéroportuaires </a:t>
            </a:r>
            <a:r>
              <a:rPr lang="fr-FR" b="0" dirty="0">
                <a:solidFill>
                  <a:schemeClr val="tx2"/>
                </a:solidFill>
              </a:rPr>
              <a:t>(pour les  aérodromes dont le trafic annuel a dépassé cinq millions de passagers lors de l’une des cinq années civiles précédentes)</a:t>
            </a:r>
            <a:r>
              <a:rPr lang="fr-FR" b="0" dirty="0">
                <a:solidFill>
                  <a:schemeClr val="tx2"/>
                </a:solidFill>
                <a:cs typeface="+mj-cs"/>
              </a:rPr>
              <a:t>. </a:t>
            </a:r>
            <a:r>
              <a:rPr lang="fr-FR" dirty="0">
                <a:solidFill>
                  <a:schemeClr val="tx2"/>
                </a:solidFill>
              </a:rPr>
              <a:t>L’ARAFER devient l’Autorité de régulation des transports (ART).</a:t>
            </a:r>
          </a:p>
          <a:p>
            <a:pPr marL="0" indent="0" algn="just">
              <a:spcBef>
                <a:spcPts val="600"/>
              </a:spcBef>
              <a:buNone/>
            </a:pPr>
            <a:endParaRPr lang="fr-FR" b="0" dirty="0">
              <a:solidFill>
                <a:schemeClr val="tx2"/>
              </a:solidFill>
            </a:endParaRPr>
          </a:p>
          <a:p>
            <a:pPr marL="0" indent="0" algn="just">
              <a:spcBef>
                <a:spcPts val="600"/>
              </a:spcBef>
              <a:buNone/>
            </a:pPr>
            <a:r>
              <a:rPr lang="fr-FR" sz="1500" b="0" dirty="0">
                <a:solidFill>
                  <a:schemeClr val="tx2"/>
                </a:solidFill>
                <a:cs typeface="+mj-cs"/>
              </a:rPr>
              <a:t>La LOM étend les compétences </a:t>
            </a:r>
            <a:r>
              <a:rPr lang="fr-FR" sz="1500" b="0" dirty="0">
                <a:solidFill>
                  <a:schemeClr val="tx2"/>
                </a:solidFill>
              </a:rPr>
              <a:t>de régulation de l’ART aux </a:t>
            </a:r>
            <a:r>
              <a:rPr lang="fr-FR" sz="1500" dirty="0">
                <a:solidFill>
                  <a:schemeClr val="tx2"/>
                </a:solidFill>
              </a:rPr>
              <a:t>services numériques de mobilité</a:t>
            </a:r>
            <a:r>
              <a:rPr lang="fr-FR" sz="1500" b="0" dirty="0">
                <a:solidFill>
                  <a:schemeClr val="tx2"/>
                </a:solidFill>
              </a:rPr>
              <a:t> et à la régulation des </a:t>
            </a:r>
            <a:r>
              <a:rPr lang="fr-FR" sz="1500" dirty="0">
                <a:solidFill>
                  <a:schemeClr val="tx2"/>
                </a:solidFill>
              </a:rPr>
              <a:t>activités exercées par la RATP </a:t>
            </a:r>
            <a:r>
              <a:rPr lang="fr-FR" sz="1500" b="0" dirty="0">
                <a:solidFill>
                  <a:schemeClr val="tx2"/>
                </a:solidFill>
              </a:rPr>
              <a:t>en tant que gestionnaire d’infrastructure sur le réseau historique du métro et du RER, gestionnaire technique du réseau de transport public du Grand Paris et gestionnaire de prestations de sûreté.</a:t>
            </a:r>
            <a:endParaRPr lang="fr-FR" sz="1500" b="0" dirty="0">
              <a:solidFill>
                <a:schemeClr val="tx2"/>
              </a:solidFill>
              <a:cs typeface="+mj-cs"/>
            </a:endParaRPr>
          </a:p>
          <a:p>
            <a:pPr marL="0" indent="0" algn="just">
              <a:buNone/>
            </a:pPr>
            <a:endParaRPr lang="fr-FR" dirty="0">
              <a:solidFill>
                <a:schemeClr val="accent1">
                  <a:lumMod val="75000"/>
                </a:schemeClr>
              </a:solidFill>
            </a:endParaRPr>
          </a:p>
          <a:p>
            <a:pPr marL="0" indent="0" algn="just">
              <a:buNone/>
            </a:pPr>
            <a:r>
              <a:rPr lang="fr-FR" sz="1600" b="0" dirty="0">
                <a:solidFill>
                  <a:schemeClr val="tx2"/>
                </a:solidFill>
                <a:cs typeface="+mj-cs"/>
              </a:rPr>
              <a:t>Extension des compétences dans les domaines </a:t>
            </a:r>
            <a:r>
              <a:rPr lang="fr-FR" sz="1600" dirty="0">
                <a:solidFill>
                  <a:schemeClr val="tx2"/>
                </a:solidFill>
                <a:cs typeface="+mj-cs"/>
              </a:rPr>
              <a:t>aéroportuaire</a:t>
            </a:r>
            <a:r>
              <a:rPr lang="fr-FR" sz="1600" b="0" dirty="0">
                <a:solidFill>
                  <a:schemeClr val="tx2"/>
                </a:solidFill>
                <a:cs typeface="+mj-cs"/>
              </a:rPr>
              <a:t> et autoroutier (services européens de </a:t>
            </a:r>
            <a:r>
              <a:rPr lang="fr-FR" sz="1600" dirty="0">
                <a:solidFill>
                  <a:schemeClr val="tx2"/>
                </a:solidFill>
                <a:cs typeface="+mj-cs"/>
              </a:rPr>
              <a:t>télépéage) </a:t>
            </a:r>
            <a:r>
              <a:rPr lang="fr-FR" sz="1600" b="0" dirty="0">
                <a:solidFill>
                  <a:schemeClr val="tx2"/>
                </a:solidFill>
                <a:cs typeface="+mj-cs"/>
              </a:rPr>
              <a:t>par la </a:t>
            </a:r>
            <a:r>
              <a:rPr lang="fr-FR" sz="1600" dirty="0">
                <a:solidFill>
                  <a:schemeClr val="tx2"/>
                </a:solidFill>
                <a:cs typeface="+mj-cs"/>
              </a:rPr>
              <a:t>loi DDADUE</a:t>
            </a:r>
            <a:r>
              <a:rPr lang="fr-FR" sz="1600" b="0" dirty="0">
                <a:solidFill>
                  <a:schemeClr val="tx2"/>
                </a:solidFill>
                <a:cs typeface="+mj-cs"/>
              </a:rPr>
              <a:t>.</a:t>
            </a:r>
          </a:p>
          <a:p>
            <a:pPr marL="0" indent="0" algn="just">
              <a:buNone/>
            </a:pPr>
            <a:endParaRPr lang="fr-FR" dirty="0"/>
          </a:p>
          <a:p>
            <a:pPr marL="0" indent="0" algn="just">
              <a:buNone/>
            </a:pPr>
            <a:endParaRPr lang="fr-FR" dirty="0"/>
          </a:p>
          <a:p>
            <a:pPr marL="742950" lvl="1" indent="-285750" algn="just">
              <a:buFont typeface="Courier New" panose="02070309020205020404" pitchFamily="49" charset="0"/>
              <a:buChar char="o"/>
            </a:pPr>
            <a:endParaRPr lang="fr-FR" sz="1100" dirty="0">
              <a:latin typeface="Helvetica" pitchFamily="2" charset="0"/>
              <a:ea typeface="Times New Roman" panose="02020603050405020304" pitchFamily="18" charset="0"/>
            </a:endParaRPr>
          </a:p>
          <a:p>
            <a:pPr marL="742950" lvl="1" indent="-285750" algn="just">
              <a:buFont typeface="Courier New" panose="02070309020205020404" pitchFamily="49" charset="0"/>
              <a:buChar char="o"/>
            </a:pPr>
            <a:endParaRPr lang="fr-FR" sz="1100" dirty="0">
              <a:latin typeface="Helvetica" pitchFamily="2" charset="0"/>
              <a:ea typeface="Times New Roman" panose="02020603050405020304" pitchFamily="18" charset="0"/>
            </a:endParaRPr>
          </a:p>
          <a:p>
            <a:pPr marL="742950" lvl="1" indent="-285750" algn="just">
              <a:buFont typeface="Courier New" panose="02070309020205020404" pitchFamily="49" charset="0"/>
              <a:buChar char="o"/>
            </a:pPr>
            <a:endParaRPr lang="fr-FR" sz="1100" dirty="0">
              <a:latin typeface="Helvetica" pitchFamily="2" charset="0"/>
              <a:ea typeface="Times New Roman" panose="02020603050405020304" pitchFamily="18" charset="0"/>
            </a:endParaRPr>
          </a:p>
          <a:p>
            <a:pPr marL="742950" lvl="1" indent="-285750" algn="just">
              <a:buFont typeface="Courier New" panose="02070309020205020404" pitchFamily="49" charset="0"/>
              <a:buChar char="o"/>
            </a:pPr>
            <a:endParaRPr lang="fr-FR" sz="1100" dirty="0">
              <a:latin typeface="Helvetica" pitchFamily="2" charset="0"/>
              <a:ea typeface="Times New Roman" panose="02020603050405020304" pitchFamily="18" charset="0"/>
            </a:endParaRPr>
          </a:p>
          <a:p>
            <a:pPr marL="742950" lvl="1" indent="-285750" algn="just">
              <a:buFont typeface="Courier New" panose="02070309020205020404" pitchFamily="49" charset="0"/>
              <a:buChar char="o"/>
            </a:pPr>
            <a:endParaRPr lang="fr-FR" sz="1100" dirty="0">
              <a:latin typeface="Helvetica" pitchFamily="2" charset="0"/>
              <a:ea typeface="Times New Roman" panose="02020603050405020304" pitchFamily="18" charset="0"/>
            </a:endParaRPr>
          </a:p>
          <a:p>
            <a:pPr marL="742950" lvl="1" indent="-285750" algn="just">
              <a:buFont typeface="Courier New" panose="02070309020205020404" pitchFamily="49" charset="0"/>
              <a:buChar char="o"/>
            </a:pPr>
            <a:endParaRPr lang="fr-FR" sz="1100" dirty="0">
              <a:latin typeface="Helvetica" pitchFamily="2" charset="0"/>
              <a:ea typeface="Times New Roman" panose="02020603050405020304" pitchFamily="18" charset="0"/>
            </a:endParaRPr>
          </a:p>
          <a:p>
            <a:pPr marL="742950" lvl="1" indent="-285750" algn="just">
              <a:buFont typeface="Courier New" panose="02070309020205020404" pitchFamily="49" charset="0"/>
              <a:buChar char="o"/>
            </a:pPr>
            <a:endParaRPr lang="fr-FR" sz="1100" dirty="0">
              <a:latin typeface="Helvetica" pitchFamily="2" charset="0"/>
              <a:ea typeface="Times New Roman" panose="02020603050405020304" pitchFamily="18" charset="0"/>
            </a:endParaRPr>
          </a:p>
          <a:p>
            <a:pPr marL="742950" lvl="1" indent="-285750" algn="just">
              <a:buFont typeface="Courier New" panose="02070309020205020404" pitchFamily="49" charset="0"/>
              <a:buChar char="o"/>
            </a:pPr>
            <a:endParaRPr lang="fr-FR" sz="1100" dirty="0">
              <a:latin typeface="Helvetica" pitchFamily="2" charset="0"/>
              <a:ea typeface="Times New Roman" panose="02020603050405020304" pitchFamily="18" charset="0"/>
            </a:endParaRPr>
          </a:p>
          <a:p>
            <a:pPr marL="457200" lvl="1" indent="0" algn="just">
              <a:buNone/>
            </a:pPr>
            <a:r>
              <a:rPr lang="fr-FR" sz="1100" dirty="0">
                <a:latin typeface="Helvetica" pitchFamily="2" charset="0"/>
                <a:ea typeface="Times New Roman" panose="02020603050405020304" pitchFamily="18" charset="0"/>
              </a:rPr>
              <a:t>Une diapositive pour rappeler l’extension successive des compétences de l’ART depuis sa création (couvrir l’ensemble des secteurs) ;</a:t>
            </a:r>
            <a:endParaRPr lang="fr-FR" sz="1100" dirty="0">
              <a:latin typeface="Calibri" panose="020F0502020204030204" pitchFamily="34" charset="0"/>
              <a:ea typeface="Calibri" panose="020F0502020204030204" pitchFamily="34" charset="0"/>
            </a:endParaRPr>
          </a:p>
          <a:p>
            <a:endParaRPr lang="fr-FR" dirty="0"/>
          </a:p>
        </p:txBody>
      </p:sp>
      <p:sp>
        <p:nvSpPr>
          <p:cNvPr id="4" name="Espace réservé du texte 3">
            <a:extLst>
              <a:ext uri="{FF2B5EF4-FFF2-40B4-BE49-F238E27FC236}">
                <a16:creationId xmlns:a16="http://schemas.microsoft.com/office/drawing/2014/main" id="{920D71C3-9ED3-41BE-95EE-86F282B7A4C8}"/>
              </a:ext>
            </a:extLst>
          </p:cNvPr>
          <p:cNvSpPr>
            <a:spLocks noGrp="1"/>
          </p:cNvSpPr>
          <p:nvPr>
            <p:ph type="body" sz="quarter" idx="10"/>
          </p:nvPr>
        </p:nvSpPr>
        <p:spPr>
          <a:xfrm>
            <a:off x="961814" y="194265"/>
            <a:ext cx="7401135" cy="758312"/>
          </a:xfrm>
        </p:spPr>
        <p:txBody>
          <a:bodyPr/>
          <a:lstStyle/>
          <a:p>
            <a:r>
              <a:rPr lang="fr-FR" sz="2200" dirty="0">
                <a:solidFill>
                  <a:srgbClr val="2F4079"/>
                </a:solidFill>
                <a:cs typeface="+mj-cs"/>
              </a:rPr>
              <a:t>De l’ARAFER à l’ART :</a:t>
            </a:r>
          </a:p>
          <a:p>
            <a:r>
              <a:rPr lang="fr-FR" sz="2200" dirty="0">
                <a:solidFill>
                  <a:srgbClr val="2F4079"/>
                </a:solidFill>
                <a:cs typeface="+mj-cs"/>
              </a:rPr>
              <a:t>l’extension successive des compétences de l’ART</a:t>
            </a:r>
          </a:p>
        </p:txBody>
      </p:sp>
      <p:sp>
        <p:nvSpPr>
          <p:cNvPr id="14" name="ZoneTexte 13">
            <a:extLst>
              <a:ext uri="{FF2B5EF4-FFF2-40B4-BE49-F238E27FC236}">
                <a16:creationId xmlns:a16="http://schemas.microsoft.com/office/drawing/2014/main" id="{341AC223-DEA0-45ED-B5A5-E8B5E5F108D7}"/>
              </a:ext>
            </a:extLst>
          </p:cNvPr>
          <p:cNvSpPr txBox="1"/>
          <p:nvPr/>
        </p:nvSpPr>
        <p:spPr>
          <a:xfrm>
            <a:off x="267512" y="1206362"/>
            <a:ext cx="786740" cy="584775"/>
          </a:xfrm>
          <a:prstGeom prst="rect">
            <a:avLst/>
          </a:prstGeom>
          <a:noFill/>
        </p:spPr>
        <p:txBody>
          <a:bodyPr wrap="square">
            <a:spAutoFit/>
          </a:bodyPr>
          <a:lstStyle/>
          <a:p>
            <a:pPr algn="ctr"/>
            <a:r>
              <a:rPr lang="fr-FR" sz="1600" b="1" dirty="0">
                <a:solidFill>
                  <a:srgbClr val="24356D"/>
                </a:solidFill>
                <a:latin typeface="Roboto" pitchFamily="2" charset="0"/>
                <a:ea typeface="Roboto" pitchFamily="2" charset="0"/>
              </a:rPr>
              <a:t>Juin 2016</a:t>
            </a:r>
            <a:endParaRPr lang="fr-FR" b="1" dirty="0">
              <a:solidFill>
                <a:srgbClr val="24356D"/>
              </a:solidFill>
              <a:latin typeface="Roboto" pitchFamily="2" charset="0"/>
              <a:ea typeface="Roboto" pitchFamily="2" charset="0"/>
            </a:endParaRPr>
          </a:p>
        </p:txBody>
      </p:sp>
      <p:sp>
        <p:nvSpPr>
          <p:cNvPr id="18" name="ZoneTexte 17">
            <a:extLst>
              <a:ext uri="{FF2B5EF4-FFF2-40B4-BE49-F238E27FC236}">
                <a16:creationId xmlns:a16="http://schemas.microsoft.com/office/drawing/2014/main" id="{FA371EBB-2904-444F-9879-7769D1DD35DD}"/>
              </a:ext>
            </a:extLst>
          </p:cNvPr>
          <p:cNvSpPr txBox="1"/>
          <p:nvPr/>
        </p:nvSpPr>
        <p:spPr>
          <a:xfrm>
            <a:off x="337076" y="2044922"/>
            <a:ext cx="665299" cy="584775"/>
          </a:xfrm>
          <a:prstGeom prst="rect">
            <a:avLst/>
          </a:prstGeom>
          <a:noFill/>
        </p:spPr>
        <p:txBody>
          <a:bodyPr wrap="square" rtlCol="0">
            <a:spAutoFit/>
          </a:bodyPr>
          <a:lstStyle/>
          <a:p>
            <a:pPr algn="ctr"/>
            <a:r>
              <a:rPr lang="fr-FR" sz="1600" b="1" dirty="0">
                <a:solidFill>
                  <a:srgbClr val="24356D"/>
                </a:solidFill>
                <a:latin typeface="Roboto" pitchFamily="2" charset="0"/>
                <a:ea typeface="Roboto" pitchFamily="2" charset="0"/>
              </a:rPr>
              <a:t>Juin 2018</a:t>
            </a:r>
            <a:endParaRPr lang="fr-FR" dirty="0">
              <a:solidFill>
                <a:srgbClr val="24356D"/>
              </a:solidFill>
              <a:latin typeface="Roboto"/>
            </a:endParaRPr>
          </a:p>
        </p:txBody>
      </p:sp>
      <p:pic>
        <p:nvPicPr>
          <p:cNvPr id="20" name="Graphique 19" descr="Train">
            <a:extLst>
              <a:ext uri="{FF2B5EF4-FFF2-40B4-BE49-F238E27FC236}">
                <a16:creationId xmlns:a16="http://schemas.microsoft.com/office/drawing/2014/main" id="{2117D99F-74A5-4BA8-8172-573D52C889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3858" y="2153952"/>
            <a:ext cx="378838" cy="378838"/>
          </a:xfrm>
          <a:prstGeom prst="rect">
            <a:avLst/>
          </a:prstGeom>
        </p:spPr>
      </p:pic>
      <p:sp>
        <p:nvSpPr>
          <p:cNvPr id="24" name="ZoneTexte 23">
            <a:extLst>
              <a:ext uri="{FF2B5EF4-FFF2-40B4-BE49-F238E27FC236}">
                <a16:creationId xmlns:a16="http://schemas.microsoft.com/office/drawing/2014/main" id="{3D83510F-292E-4157-AFB6-38E2C1F68CB9}"/>
              </a:ext>
            </a:extLst>
          </p:cNvPr>
          <p:cNvSpPr txBox="1"/>
          <p:nvPr/>
        </p:nvSpPr>
        <p:spPr>
          <a:xfrm>
            <a:off x="312603" y="3392645"/>
            <a:ext cx="914400" cy="584775"/>
          </a:xfrm>
          <a:prstGeom prst="rect">
            <a:avLst/>
          </a:prstGeom>
          <a:noFill/>
        </p:spPr>
        <p:txBody>
          <a:bodyPr wrap="square" rtlCol="0">
            <a:spAutoFit/>
          </a:bodyPr>
          <a:lstStyle/>
          <a:p>
            <a:pPr algn="ctr"/>
            <a:r>
              <a:rPr lang="fr-FR" sz="1600" b="1" dirty="0">
                <a:solidFill>
                  <a:srgbClr val="24356D"/>
                </a:solidFill>
                <a:latin typeface="Roboto"/>
              </a:rPr>
              <a:t>Octobre 2019</a:t>
            </a:r>
            <a:endParaRPr lang="fr-FR" dirty="0">
              <a:solidFill>
                <a:srgbClr val="24356D"/>
              </a:solidFill>
              <a:latin typeface="Roboto"/>
            </a:endParaRPr>
          </a:p>
        </p:txBody>
      </p:sp>
      <p:cxnSp>
        <p:nvCxnSpPr>
          <p:cNvPr id="27" name="Connecteur droit 26">
            <a:extLst>
              <a:ext uri="{FF2B5EF4-FFF2-40B4-BE49-F238E27FC236}">
                <a16:creationId xmlns:a16="http://schemas.microsoft.com/office/drawing/2014/main" id="{F06AC930-924C-4922-8B84-072965A48EAC}"/>
              </a:ext>
            </a:extLst>
          </p:cNvPr>
          <p:cNvCxnSpPr>
            <a:cxnSpLocks/>
          </p:cNvCxnSpPr>
          <p:nvPr/>
        </p:nvCxnSpPr>
        <p:spPr>
          <a:xfrm>
            <a:off x="1697659" y="1028727"/>
            <a:ext cx="0" cy="8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6D5E621-149D-46C9-A0F3-B37183E73397}"/>
              </a:ext>
            </a:extLst>
          </p:cNvPr>
          <p:cNvCxnSpPr>
            <a:cxnSpLocks/>
          </p:cNvCxnSpPr>
          <p:nvPr/>
        </p:nvCxnSpPr>
        <p:spPr>
          <a:xfrm>
            <a:off x="1697659" y="2204159"/>
            <a:ext cx="0" cy="409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390FDE2C-0608-4AAB-A6DA-30816E71FD50}"/>
              </a:ext>
            </a:extLst>
          </p:cNvPr>
          <p:cNvCxnSpPr>
            <a:cxnSpLocks/>
          </p:cNvCxnSpPr>
          <p:nvPr/>
        </p:nvCxnSpPr>
        <p:spPr>
          <a:xfrm>
            <a:off x="1693327" y="2959623"/>
            <a:ext cx="0" cy="514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EFA96BCF-0510-4DCF-AD98-E1F5D4087F03}"/>
              </a:ext>
            </a:extLst>
          </p:cNvPr>
          <p:cNvCxnSpPr>
            <a:cxnSpLocks/>
          </p:cNvCxnSpPr>
          <p:nvPr/>
        </p:nvCxnSpPr>
        <p:spPr>
          <a:xfrm>
            <a:off x="1691054" y="3799620"/>
            <a:ext cx="0" cy="1040316"/>
          </a:xfrm>
          <a:prstGeom prst="line">
            <a:avLst/>
          </a:prstGeom>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56861F4C-CAF4-4CF2-A135-1944F0A3C3C9}"/>
              </a:ext>
            </a:extLst>
          </p:cNvPr>
          <p:cNvSpPr txBox="1"/>
          <p:nvPr/>
        </p:nvSpPr>
        <p:spPr>
          <a:xfrm>
            <a:off x="400602" y="4237474"/>
            <a:ext cx="1122427" cy="584775"/>
          </a:xfrm>
          <a:prstGeom prst="rect">
            <a:avLst/>
          </a:prstGeom>
          <a:noFill/>
        </p:spPr>
        <p:txBody>
          <a:bodyPr wrap="square" rtlCol="0">
            <a:spAutoFit/>
          </a:bodyPr>
          <a:lstStyle/>
          <a:p>
            <a:pPr algn="ctr"/>
            <a:r>
              <a:rPr lang="fr-FR" sz="1600" b="1" dirty="0">
                <a:solidFill>
                  <a:srgbClr val="24356D"/>
                </a:solidFill>
                <a:latin typeface="Roboto"/>
              </a:rPr>
              <a:t>Décembre2019</a:t>
            </a:r>
            <a:endParaRPr lang="fr-FR" dirty="0">
              <a:solidFill>
                <a:srgbClr val="24356D"/>
              </a:solidFill>
              <a:latin typeface="Roboto"/>
            </a:endParaRPr>
          </a:p>
        </p:txBody>
      </p:sp>
      <p:cxnSp>
        <p:nvCxnSpPr>
          <p:cNvPr id="41" name="Connecteur droit 40">
            <a:extLst>
              <a:ext uri="{FF2B5EF4-FFF2-40B4-BE49-F238E27FC236}">
                <a16:creationId xmlns:a16="http://schemas.microsoft.com/office/drawing/2014/main" id="{4CD158C9-A1F0-4E0B-842B-D86CC3AFE1D4}"/>
              </a:ext>
            </a:extLst>
          </p:cNvPr>
          <p:cNvCxnSpPr>
            <a:cxnSpLocks/>
          </p:cNvCxnSpPr>
          <p:nvPr/>
        </p:nvCxnSpPr>
        <p:spPr>
          <a:xfrm>
            <a:off x="1691055" y="5077095"/>
            <a:ext cx="6605" cy="1097280"/>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Image 42">
            <a:extLst>
              <a:ext uri="{FF2B5EF4-FFF2-40B4-BE49-F238E27FC236}">
                <a16:creationId xmlns:a16="http://schemas.microsoft.com/office/drawing/2014/main" id="{CF8364E4-5070-43A0-9F7D-872BFB5964B7}"/>
              </a:ext>
            </a:extLst>
          </p:cNvPr>
          <p:cNvPicPr>
            <a:picLocks noChangeAspect="1"/>
          </p:cNvPicPr>
          <p:nvPr/>
        </p:nvPicPr>
        <p:blipFill>
          <a:blip r:embed="rId6"/>
          <a:stretch>
            <a:fillRect/>
          </a:stretch>
        </p:blipFill>
        <p:spPr>
          <a:xfrm>
            <a:off x="1045537" y="4732551"/>
            <a:ext cx="668344" cy="695387"/>
          </a:xfrm>
          <a:prstGeom prst="rect">
            <a:avLst/>
          </a:prstGeom>
        </p:spPr>
      </p:pic>
      <p:pic>
        <p:nvPicPr>
          <p:cNvPr id="45" name="Graphique 44" descr="Avion">
            <a:extLst>
              <a:ext uri="{FF2B5EF4-FFF2-40B4-BE49-F238E27FC236}">
                <a16:creationId xmlns:a16="http://schemas.microsoft.com/office/drawing/2014/main" id="{B3A28B84-1D00-4C68-BF7A-9B6BE2BC89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29512">
            <a:off x="1237896" y="3501653"/>
            <a:ext cx="383549" cy="383549"/>
          </a:xfrm>
          <a:prstGeom prst="rect">
            <a:avLst/>
          </a:prstGeom>
        </p:spPr>
      </p:pic>
      <p:pic>
        <p:nvPicPr>
          <p:cNvPr id="1026" name="Picture 2" descr="travelspirit_io » Travelspirit Foundation">
            <a:extLst>
              <a:ext uri="{FF2B5EF4-FFF2-40B4-BE49-F238E27FC236}">
                <a16:creationId xmlns:a16="http://schemas.microsoft.com/office/drawing/2014/main" id="{4983AF85-7C10-4B7A-B8E4-B910DC50F1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506" y="4822249"/>
            <a:ext cx="524309" cy="480616"/>
          </a:xfrm>
          <a:prstGeom prst="rect">
            <a:avLst/>
          </a:prstGeom>
          <a:noFill/>
          <a:extLst>
            <a:ext uri="{909E8E84-426E-40DD-AFC4-6F175D3DCCD1}">
              <a14:hiddenFill xmlns:a14="http://schemas.microsoft.com/office/drawing/2010/main">
                <a:solidFill>
                  <a:srgbClr val="FFFFFF"/>
                </a:solidFill>
              </a14:hiddenFill>
            </a:ext>
          </a:extLst>
        </p:spPr>
      </p:pic>
      <p:sp>
        <p:nvSpPr>
          <p:cNvPr id="26" name="Espace réservé du pied de page 2">
            <a:extLst>
              <a:ext uri="{FF2B5EF4-FFF2-40B4-BE49-F238E27FC236}">
                <a16:creationId xmlns:a16="http://schemas.microsoft.com/office/drawing/2014/main" id="{0F1D7806-DECC-4C5A-A88E-89C3A2E7AE54}"/>
              </a:ext>
            </a:extLst>
          </p:cNvPr>
          <p:cNvSpPr txBox="1">
            <a:spLocks/>
          </p:cNvSpPr>
          <p:nvPr/>
        </p:nvSpPr>
        <p:spPr>
          <a:xfrm>
            <a:off x="3028950" y="6356352"/>
            <a:ext cx="3086100" cy="187324"/>
          </a:xfrm>
          <a:prstGeom prst="rect">
            <a:avLst/>
          </a:prstGeom>
        </p:spPr>
        <p:txBody>
          <a:bodyPr/>
          <a:lstStyle>
            <a:lvl1pPr marL="457200" indent="-457200" algn="l" defTabSz="676016" rtl="0" eaLnBrk="1" latinLnBrk="0" hangingPunct="1">
              <a:lnSpc>
                <a:spcPct val="90000"/>
              </a:lnSpc>
              <a:spcBef>
                <a:spcPts val="739"/>
              </a:spcBef>
              <a:buFont typeface="+mj-lt"/>
              <a:buAutoNum type="arabicPeriod"/>
              <a:defRPr lang="fr-FR" sz="1600" b="1" i="0" kern="1200" baseline="0" dirty="0" smtClean="0">
                <a:solidFill>
                  <a:srgbClr val="2F4079"/>
                </a:solidFill>
                <a:latin typeface="Roboto" pitchFamily="2" charset="0"/>
                <a:ea typeface="Roboto" pitchFamily="2" charset="0"/>
                <a:cs typeface="+mn-cs"/>
              </a:defRPr>
            </a:lvl1pPr>
            <a:lvl2pPr marL="680908" indent="-342900" algn="l" defTabSz="676016" rtl="0" eaLnBrk="1" latinLnBrk="0" hangingPunct="1">
              <a:lnSpc>
                <a:spcPct val="90000"/>
              </a:lnSpc>
              <a:spcBef>
                <a:spcPts val="370"/>
              </a:spcBef>
              <a:buFont typeface="Arial" panose="020B0604020202020204" pitchFamily="34" charset="0"/>
              <a:buAutoNum type="alphaUcPeriod"/>
              <a:defRPr lang="fr-FR" sz="1200" kern="1200" dirty="0" smtClean="0">
                <a:solidFill>
                  <a:schemeClr val="tx1"/>
                </a:solidFill>
                <a:latin typeface="Roboto" pitchFamily="2" charset="0"/>
                <a:ea typeface="Roboto" pitchFamily="2" charset="0"/>
                <a:cs typeface="+mn-cs"/>
              </a:defRPr>
            </a:lvl2pPr>
            <a:lvl3pPr marL="1018916" indent="-342900" algn="l" defTabSz="676016" rtl="0" eaLnBrk="1" latinLnBrk="0" hangingPunct="1">
              <a:lnSpc>
                <a:spcPct val="90000"/>
              </a:lnSpc>
              <a:spcBef>
                <a:spcPts val="370"/>
              </a:spcBef>
              <a:buFont typeface="Arial" panose="020B0604020202020204" pitchFamily="34" charset="0"/>
              <a:buAutoNum type="arabicPeriod"/>
              <a:defRPr lang="fr-FR" sz="1100" kern="1200" dirty="0" smtClean="0">
                <a:solidFill>
                  <a:schemeClr val="tx1"/>
                </a:solidFill>
                <a:latin typeface="+mn-lt"/>
                <a:ea typeface="+mn-ea"/>
                <a:cs typeface="+mn-cs"/>
              </a:defRPr>
            </a:lvl3pPr>
            <a:lvl4pPr marL="1183028"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4pPr>
            <a:lvl5pPr marL="1521036"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5pPr>
            <a:lvl6pPr marL="1859044"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6pPr>
            <a:lvl7pPr marL="2197052"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7pPr>
            <a:lvl8pPr marL="2535060"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8pPr>
            <a:lvl9pPr marL="2873068"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9pPr>
          </a:lstStyle>
          <a:p>
            <a:pPr marL="0" indent="0" algn="ctr">
              <a:buNone/>
            </a:pPr>
            <a:r>
              <a:rPr lang="en-US" sz="900" b="0" dirty="0"/>
              <a:t>Bruxelles, 14 avril 2023</a:t>
            </a:r>
          </a:p>
          <a:p>
            <a:pPr marL="0" indent="0">
              <a:buNone/>
            </a:pPr>
            <a:endParaRPr lang="en-US" dirty="0"/>
          </a:p>
        </p:txBody>
      </p:sp>
      <p:sp>
        <p:nvSpPr>
          <p:cNvPr id="32" name="ZoneTexte 31">
            <a:extLst>
              <a:ext uri="{FF2B5EF4-FFF2-40B4-BE49-F238E27FC236}">
                <a16:creationId xmlns:a16="http://schemas.microsoft.com/office/drawing/2014/main" id="{7D213C7D-E362-45E8-8B9A-249B76C746BD}"/>
              </a:ext>
            </a:extLst>
          </p:cNvPr>
          <p:cNvSpPr txBox="1"/>
          <p:nvPr/>
        </p:nvSpPr>
        <p:spPr>
          <a:xfrm>
            <a:off x="360046" y="5651638"/>
            <a:ext cx="914400" cy="584775"/>
          </a:xfrm>
          <a:prstGeom prst="rect">
            <a:avLst/>
          </a:prstGeom>
          <a:noFill/>
        </p:spPr>
        <p:txBody>
          <a:bodyPr wrap="square" rtlCol="0">
            <a:spAutoFit/>
          </a:bodyPr>
          <a:lstStyle/>
          <a:p>
            <a:pPr algn="ctr"/>
            <a:r>
              <a:rPr lang="fr-FR" sz="1600" b="1" dirty="0">
                <a:solidFill>
                  <a:schemeClr val="tx2"/>
                </a:solidFill>
                <a:cs typeface="+mj-cs"/>
              </a:rPr>
              <a:t>Octobre 2021</a:t>
            </a:r>
            <a:endParaRPr lang="fr-FR" dirty="0">
              <a:solidFill>
                <a:schemeClr val="tx2"/>
              </a:solidFill>
            </a:endParaRPr>
          </a:p>
        </p:txBody>
      </p:sp>
      <p:pic>
        <p:nvPicPr>
          <p:cNvPr id="33" name="Image 32">
            <a:extLst>
              <a:ext uri="{FF2B5EF4-FFF2-40B4-BE49-F238E27FC236}">
                <a16:creationId xmlns:a16="http://schemas.microsoft.com/office/drawing/2014/main" id="{8BCB4A30-AD46-4897-ADFC-662E97B21673}"/>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287823" y="6007687"/>
            <a:ext cx="273050" cy="333375"/>
          </a:xfrm>
          <a:prstGeom prst="rect">
            <a:avLst/>
          </a:prstGeom>
        </p:spPr>
      </p:pic>
      <p:pic>
        <p:nvPicPr>
          <p:cNvPr id="34" name="Graphique 44" descr="Avion">
            <a:extLst>
              <a:ext uri="{FF2B5EF4-FFF2-40B4-BE49-F238E27FC236}">
                <a16:creationId xmlns:a16="http://schemas.microsoft.com/office/drawing/2014/main" id="{BB6FF7AB-5D4E-4431-A9DD-1CC756BC9FB3}"/>
              </a:ext>
            </a:extLst>
          </p:cNvPr>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29512">
            <a:off x="1301651" y="5571871"/>
            <a:ext cx="357505" cy="383540"/>
          </a:xfrm>
          <a:prstGeom prst="rect">
            <a:avLst/>
          </a:prstGeom>
        </p:spPr>
      </p:pic>
    </p:spTree>
    <p:extLst>
      <p:ext uri="{BB962C8B-B14F-4D97-AF65-F5344CB8AC3E}">
        <p14:creationId xmlns:p14="http://schemas.microsoft.com/office/powerpoint/2010/main" val="4056007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586C008-81D7-46DE-953F-2402C00740BD}"/>
              </a:ext>
            </a:extLst>
          </p:cNvPr>
          <p:cNvSpPr txBox="1"/>
          <p:nvPr/>
        </p:nvSpPr>
        <p:spPr>
          <a:xfrm>
            <a:off x="1058662" y="1935887"/>
            <a:ext cx="724713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100" b="1" i="0" u="none" strike="noStrike" kern="1200" cap="none" spc="0" normalizeH="0" baseline="0" noProof="0" dirty="0">
                <a:ln>
                  <a:noFill/>
                </a:ln>
                <a:solidFill>
                  <a:srgbClr val="002060"/>
                </a:solidFill>
                <a:effectLst/>
                <a:uLnTx/>
                <a:uFillTx/>
                <a:latin typeface="Roboto" pitchFamily="2" charset="0"/>
                <a:ea typeface="Roboto" pitchFamily="2" charset="0"/>
                <a:cs typeface="+mn-cs"/>
              </a:rPr>
              <a:t>6 – La régulation du secteur des services numériques de mobilité</a:t>
            </a:r>
          </a:p>
        </p:txBody>
      </p:sp>
    </p:spTree>
    <p:extLst>
      <p:ext uri="{BB962C8B-B14F-4D97-AF65-F5344CB8AC3E}">
        <p14:creationId xmlns:p14="http://schemas.microsoft.com/office/powerpoint/2010/main" val="3588375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E0DD1-4C8F-4855-BAC1-BCF1251990B0}"/>
              </a:ext>
            </a:extLst>
          </p:cNvPr>
          <p:cNvSpPr>
            <a:spLocks noGrp="1"/>
          </p:cNvSpPr>
          <p:nvPr>
            <p:ph type="title"/>
          </p:nvPr>
        </p:nvSpPr>
        <p:spPr>
          <a:xfrm>
            <a:off x="593887" y="0"/>
            <a:ext cx="8135333" cy="862552"/>
          </a:xfrm>
        </p:spPr>
        <p:txBody>
          <a:bodyPr>
            <a:normAutofit fontScale="90000"/>
          </a:bodyPr>
          <a:lstStyle/>
          <a:p>
            <a:pPr algn="ctr"/>
            <a:br>
              <a:rPr lang="fr-FR" sz="3600" b="1" i="0" u="none" strike="noStrike" baseline="0" dirty="0">
                <a:solidFill>
                  <a:srgbClr val="002060"/>
                </a:solidFill>
                <a:latin typeface="Roboto" pitchFamily="2" charset="0"/>
              </a:rPr>
            </a:br>
            <a:r>
              <a:rPr lang="fr-FR" sz="2200" b="1" dirty="0">
                <a:solidFill>
                  <a:srgbClr val="002060"/>
                </a:solidFill>
                <a:latin typeface="Roboto" pitchFamily="2" charset="0"/>
                <a:ea typeface="Roboto" pitchFamily="2" charset="0"/>
              </a:rPr>
              <a:t>6 – Le secteur des services numériques de mobilité</a:t>
            </a:r>
            <a:endParaRPr lang="fr-FR" sz="2200" dirty="0"/>
          </a:p>
        </p:txBody>
      </p:sp>
      <p:sp>
        <p:nvSpPr>
          <p:cNvPr id="3" name="Espace réservé du contenu 2">
            <a:extLst>
              <a:ext uri="{FF2B5EF4-FFF2-40B4-BE49-F238E27FC236}">
                <a16:creationId xmlns:a16="http://schemas.microsoft.com/office/drawing/2014/main" id="{F0580E43-FE7C-4E75-ADF0-C37DEF53D998}"/>
              </a:ext>
            </a:extLst>
          </p:cNvPr>
          <p:cNvSpPr>
            <a:spLocks noGrp="1"/>
          </p:cNvSpPr>
          <p:nvPr>
            <p:ph idx="1"/>
          </p:nvPr>
        </p:nvSpPr>
        <p:spPr>
          <a:xfrm>
            <a:off x="480767" y="1178351"/>
            <a:ext cx="8314441" cy="5178000"/>
          </a:xfrm>
        </p:spPr>
        <p:txBody>
          <a:bodyPr>
            <a:normAutofit fontScale="92500"/>
          </a:bodyPr>
          <a:lstStyle/>
          <a:p>
            <a:pPr marL="0" marR="0" indent="0" algn="just" rtl="0">
              <a:buNone/>
            </a:pPr>
            <a:r>
              <a:rPr lang="fr-FR" sz="1400" i="0" u="none" strike="noStrike" baseline="0" dirty="0">
                <a:solidFill>
                  <a:srgbClr val="002060"/>
                </a:solidFill>
                <a:latin typeface="Roboto" pitchFamily="2" charset="0"/>
              </a:rPr>
              <a:t>En application et dans la continuité des dispositions du règlement délégué (UE) 2017/1926 de la Commission européenne du 31 mai 2017, la loi d’orientation des mobilités renforce les obligations incombant aux services publics et privés de transport, en matière d’ouverture des données nécessaires à l'information des voyageurs et au développement des services numériques de mobilité.</a:t>
            </a:r>
          </a:p>
          <a:p>
            <a:pPr marL="0" marR="0" indent="0" algn="just" rtl="0">
              <a:buNone/>
            </a:pPr>
            <a:r>
              <a:rPr lang="fr-FR" sz="1400" b="0" i="0" u="none" strike="noStrike" baseline="0" dirty="0">
                <a:solidFill>
                  <a:srgbClr val="002060"/>
                </a:solidFill>
                <a:latin typeface="Roboto" pitchFamily="2" charset="0"/>
              </a:rPr>
              <a:t> </a:t>
            </a:r>
          </a:p>
          <a:p>
            <a:pPr marR="0" algn="just" rtl="0">
              <a:lnSpc>
                <a:spcPct val="100000"/>
              </a:lnSpc>
            </a:pPr>
            <a:r>
              <a:rPr lang="fr-FR" sz="1400" b="0" i="0" u="none" strike="noStrike" baseline="0" dirty="0">
                <a:latin typeface="Roboto" pitchFamily="2" charset="0"/>
              </a:rPr>
              <a:t>Dans ce cadre, elle prévoit </a:t>
            </a:r>
            <a:r>
              <a:rPr lang="fr-FR" sz="1400" b="1" i="0" u="none" strike="noStrike" baseline="0" dirty="0">
                <a:solidFill>
                  <a:srgbClr val="002060"/>
                </a:solidFill>
                <a:latin typeface="Roboto" pitchFamily="2" charset="0"/>
              </a:rPr>
              <a:t>l’accès des données en temps réel ainsi qu’une ouverture généralisée anticipée au 1</a:t>
            </a:r>
            <a:r>
              <a:rPr lang="fr-FR" sz="1400" b="1" i="0" u="none" strike="noStrike" baseline="30000" dirty="0">
                <a:solidFill>
                  <a:srgbClr val="002060"/>
                </a:solidFill>
                <a:latin typeface="Roboto" pitchFamily="2" charset="0"/>
              </a:rPr>
              <a:t>er</a:t>
            </a:r>
            <a:r>
              <a:rPr lang="fr-FR" sz="1400" b="1" i="0" u="none" strike="noStrike" baseline="0" dirty="0">
                <a:solidFill>
                  <a:srgbClr val="002060"/>
                </a:solidFill>
                <a:latin typeface="Roboto" pitchFamily="2" charset="0"/>
              </a:rPr>
              <a:t> décembre 2021</a:t>
            </a:r>
            <a:r>
              <a:rPr lang="fr-FR" sz="1400" b="0" i="0" u="none" strike="noStrike" baseline="0" dirty="0">
                <a:latin typeface="Roboto" pitchFamily="2" charset="0"/>
              </a:rPr>
              <a:t>. Sont visées les données statiques et dynamiques concernant les déplacements et la circulation d’un grand nombre de modes de transport (terrestre, aérien, maritime et fluvial) proposant tant des services réguliers (trains, avions, autocars, bus, métro, tramways, trolley, ferries, bacs, etc.) qu’à la demande (véhicules et vélos en partage, taxis, VTC) mais également les données de réseau des modes personnels (voitures, vélos, marche à pied) ou relatifs aux déplacements des personnes à mobilité réduite.</a:t>
            </a:r>
          </a:p>
          <a:p>
            <a:pPr marL="0" marR="0" indent="0" algn="just" rtl="0">
              <a:lnSpc>
                <a:spcPct val="100000"/>
              </a:lnSpc>
              <a:buNone/>
            </a:pPr>
            <a:endParaRPr lang="fr-FR" sz="1400" b="0" i="0" u="none" strike="noStrike" baseline="0" dirty="0">
              <a:latin typeface="Roboto" pitchFamily="2" charset="0"/>
            </a:endParaRPr>
          </a:p>
          <a:p>
            <a:pPr marR="0" algn="just" rtl="0">
              <a:lnSpc>
                <a:spcPct val="100000"/>
              </a:lnSpc>
            </a:pPr>
            <a:r>
              <a:rPr lang="fr-FR" sz="1400" b="0" i="0" u="none" strike="noStrike" baseline="0" dirty="0">
                <a:latin typeface="Roboto" pitchFamily="2" charset="0"/>
              </a:rPr>
              <a:t>Dans ce contexte, l’Autorité s’assurera de </a:t>
            </a:r>
            <a:r>
              <a:rPr lang="fr-FR" sz="1400" b="1" i="0" u="none" strike="noStrike" baseline="0" dirty="0">
                <a:solidFill>
                  <a:srgbClr val="002060"/>
                </a:solidFill>
                <a:latin typeface="Roboto" pitchFamily="2" charset="0"/>
              </a:rPr>
              <a:t>la mise à disposition effective des données, de leur conformité aux formats, de leur mise à jour et de leur qualité</a:t>
            </a:r>
            <a:r>
              <a:rPr lang="fr-FR" sz="1400" b="0" i="0" u="none" strike="noStrike" baseline="0" dirty="0">
                <a:latin typeface="Roboto" pitchFamily="2" charset="0"/>
              </a:rPr>
              <a:t>. Elle vérifiera également que l’ensemble des acteurs concernés les fournissent de manière neutre, transparente et sans biais commercial. Afin de pouvoir remplir ces nouvelles missions, elle disposera de prérogatives en matière de contrôle de la conformité des données, incluant des pouvoirs de règlement des différends et de sanction.</a:t>
            </a:r>
          </a:p>
          <a:p>
            <a:pPr marL="0" marR="0" indent="0" algn="just" rtl="0">
              <a:lnSpc>
                <a:spcPct val="100000"/>
              </a:lnSpc>
              <a:buNone/>
            </a:pPr>
            <a:endParaRPr lang="fr-FR" sz="1400" b="0" i="0" u="none" strike="noStrike" baseline="0" dirty="0">
              <a:latin typeface="Roboto" pitchFamily="2" charset="0"/>
            </a:endParaRPr>
          </a:p>
          <a:p>
            <a:pPr marR="0" algn="just" rtl="0">
              <a:lnSpc>
                <a:spcPct val="100000"/>
              </a:lnSpc>
            </a:pPr>
            <a:r>
              <a:rPr lang="fr-FR" sz="1400" b="0" i="0" u="none" strike="noStrike" baseline="0" dirty="0">
                <a:latin typeface="Roboto" pitchFamily="2" charset="0"/>
              </a:rPr>
              <a:t>Enfin, l’Autorité </a:t>
            </a:r>
            <a:r>
              <a:rPr lang="fr-FR" sz="1400" b="1" i="0" u="none" strike="noStrike" baseline="0" dirty="0">
                <a:solidFill>
                  <a:srgbClr val="002060"/>
                </a:solidFill>
                <a:latin typeface="Roboto" pitchFamily="2" charset="0"/>
              </a:rPr>
              <a:t>veillera à accompagner le développement du </a:t>
            </a:r>
            <a:r>
              <a:rPr lang="fr-FR" sz="1400" b="1" i="0" u="none" strike="noStrike" baseline="0" dirty="0" err="1">
                <a:solidFill>
                  <a:srgbClr val="002060"/>
                </a:solidFill>
                <a:latin typeface="Roboto" pitchFamily="2" charset="0"/>
              </a:rPr>
              <a:t>MaaS</a:t>
            </a:r>
            <a:r>
              <a:rPr lang="fr-FR" sz="1400" b="1" i="0" u="none" strike="noStrike" baseline="0" dirty="0">
                <a:solidFill>
                  <a:srgbClr val="002060"/>
                </a:solidFill>
                <a:latin typeface="Roboto" pitchFamily="2" charset="0"/>
              </a:rPr>
              <a:t> </a:t>
            </a:r>
            <a:r>
              <a:rPr lang="fr-FR" sz="1400" b="0" i="0" u="none" strike="noStrike" baseline="0" dirty="0">
                <a:latin typeface="Roboto" pitchFamily="2" charset="0"/>
              </a:rPr>
              <a:t>(« </a:t>
            </a:r>
            <a:r>
              <a:rPr lang="fr-FR" sz="1400" b="0" i="1" u="none" strike="noStrike" baseline="0" dirty="0" err="1">
                <a:latin typeface="Roboto" pitchFamily="2" charset="0"/>
              </a:rPr>
              <a:t>Mobility</a:t>
            </a:r>
            <a:r>
              <a:rPr lang="fr-FR" sz="1400" b="0" i="1" u="none" strike="noStrike" baseline="0" dirty="0">
                <a:latin typeface="Roboto" pitchFamily="2" charset="0"/>
              </a:rPr>
              <a:t> as a service</a:t>
            </a:r>
            <a:r>
              <a:rPr lang="fr-FR" sz="1400" b="0" i="0" u="none" strike="noStrike" baseline="0" dirty="0">
                <a:latin typeface="Roboto" pitchFamily="2" charset="0"/>
              </a:rPr>
              <a:t> »), plateformes multimodales de transport regroupant au sein d’une même et unique application l’ensemble des offres de mobilité (attribution en matière de contrôle, de règlement de différend et de sanction).</a:t>
            </a:r>
          </a:p>
          <a:p>
            <a:endParaRPr lang="fr-FR" dirty="0"/>
          </a:p>
        </p:txBody>
      </p:sp>
      <p:sp>
        <p:nvSpPr>
          <p:cNvPr id="4" name="Espace réservé du numéro de diapositive 2">
            <a:extLst>
              <a:ext uri="{FF2B5EF4-FFF2-40B4-BE49-F238E27FC236}">
                <a16:creationId xmlns:a16="http://schemas.microsoft.com/office/drawing/2014/main" id="{8478E1B0-E56D-4F83-8D79-E6DB12D90857}"/>
              </a:ext>
            </a:extLst>
          </p:cNvPr>
          <p:cNvSpPr>
            <a:spLocks noGrp="1"/>
          </p:cNvSpPr>
          <p:nvPr>
            <p:ph type="sldNum" sz="quarter" idx="12"/>
          </p:nvPr>
        </p:nvSpPr>
        <p:spPr>
          <a:xfrm>
            <a:off x="6737808" y="6356351"/>
            <a:ext cx="2057400" cy="365125"/>
          </a:xfrm>
        </p:spPr>
        <p:txBody>
          <a:bodyPr/>
          <a:lstStyle/>
          <a:p>
            <a:fld id="{599E0DCA-6F6D-44FB-987C-B0D97FDE4610}" type="slidenum">
              <a:rPr lang="fr-FR" smtClean="0"/>
              <a:pPr/>
              <a:t>41</a:t>
            </a:fld>
            <a:endParaRPr lang="fr-FR" dirty="0"/>
          </a:p>
        </p:txBody>
      </p:sp>
      <p:sp>
        <p:nvSpPr>
          <p:cNvPr id="5" name="Espace réservé du pied de page 3">
            <a:extLst>
              <a:ext uri="{FF2B5EF4-FFF2-40B4-BE49-F238E27FC236}">
                <a16:creationId xmlns:a16="http://schemas.microsoft.com/office/drawing/2014/main" id="{4F94E2B6-29B3-4B85-8184-77DC8FBA138C}"/>
              </a:ext>
            </a:extLst>
          </p:cNvPr>
          <p:cNvSpPr>
            <a:spLocks noGrp="1"/>
          </p:cNvSpPr>
          <p:nvPr>
            <p:ph type="ftr" sz="quarter" idx="11"/>
          </p:nvPr>
        </p:nvSpPr>
        <p:spPr>
          <a:xfrm>
            <a:off x="3028950" y="6356351"/>
            <a:ext cx="3086100" cy="365125"/>
          </a:xfrm>
        </p:spPr>
        <p:txBody>
          <a:bodyPr/>
          <a:lstStyle/>
          <a:p>
            <a:pPr marL="0" indent="0" algn="ctr">
              <a:buNone/>
            </a:pPr>
            <a:r>
              <a:rPr lang="en-US" sz="900" b="0" dirty="0"/>
              <a:t>Bruxelles, 14 avril 2023</a:t>
            </a:r>
          </a:p>
        </p:txBody>
      </p:sp>
    </p:spTree>
    <p:extLst>
      <p:ext uri="{BB962C8B-B14F-4D97-AF65-F5344CB8AC3E}">
        <p14:creationId xmlns:p14="http://schemas.microsoft.com/office/powerpoint/2010/main" val="97148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337A45-17B9-476F-9A8D-C3C1C373795F}"/>
              </a:ext>
            </a:extLst>
          </p:cNvPr>
          <p:cNvSpPr>
            <a:spLocks noGrp="1"/>
          </p:cNvSpPr>
          <p:nvPr>
            <p:ph type="body" sz="quarter" idx="19"/>
          </p:nvPr>
        </p:nvSpPr>
        <p:spPr>
          <a:xfrm>
            <a:off x="1768084" y="2500870"/>
            <a:ext cx="5878285" cy="1354829"/>
          </a:xfrm>
        </p:spPr>
        <p:txBody>
          <a:bodyPr/>
          <a:lstStyle/>
          <a:p>
            <a:r>
              <a:rPr lang="fr-FR" sz="4400" dirty="0"/>
              <a:t>III. </a:t>
            </a:r>
          </a:p>
          <a:p>
            <a:r>
              <a:rPr lang="fr-FR" sz="4400" dirty="0"/>
              <a:t>Les outils et pouvoirs du régulateur</a:t>
            </a:r>
          </a:p>
        </p:txBody>
      </p:sp>
    </p:spTree>
    <p:extLst>
      <p:ext uri="{BB962C8B-B14F-4D97-AF65-F5344CB8AC3E}">
        <p14:creationId xmlns:p14="http://schemas.microsoft.com/office/powerpoint/2010/main" val="3265054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7748DF5C-AF2F-43B1-A86E-414A01C1E6CA}"/>
              </a:ext>
            </a:extLst>
          </p:cNvPr>
          <p:cNvGrpSpPr/>
          <p:nvPr/>
        </p:nvGrpSpPr>
        <p:grpSpPr>
          <a:xfrm>
            <a:off x="356055" y="4044091"/>
            <a:ext cx="3636807" cy="2628000"/>
            <a:chOff x="347363" y="606954"/>
            <a:chExt cx="3636807" cy="1757883"/>
          </a:xfrm>
          <a:solidFill>
            <a:schemeClr val="bg1"/>
          </a:solidFill>
        </p:grpSpPr>
        <p:sp>
          <p:nvSpPr>
            <p:cNvPr id="26" name="Rectangle : coins arrondis 25">
              <a:extLst>
                <a:ext uri="{FF2B5EF4-FFF2-40B4-BE49-F238E27FC236}">
                  <a16:creationId xmlns:a16="http://schemas.microsoft.com/office/drawing/2014/main" id="{681AFA5C-8524-4879-94AD-BE1DE31FC92E}"/>
                </a:ext>
              </a:extLst>
            </p:cNvPr>
            <p:cNvSpPr/>
            <p:nvPr/>
          </p:nvSpPr>
          <p:spPr>
            <a:xfrm>
              <a:off x="347363" y="606954"/>
              <a:ext cx="3636807" cy="1757883"/>
            </a:xfrm>
            <a:prstGeom prst="roundRect">
              <a:avLst/>
            </a:prstGeom>
            <a:grpFill/>
            <a:ln w="12700" cap="flat" cmpd="sng" algn="ctr">
              <a:solidFill>
                <a:srgbClr val="24356D">
                  <a:hueOff val="0"/>
                  <a:satOff val="0"/>
                  <a:lumOff val="0"/>
                  <a:alphaOff val="0"/>
                </a:srgbClr>
              </a:solidFill>
              <a:prstDash val="solid"/>
              <a:miter lim="800000"/>
            </a:ln>
            <a:effectLst/>
          </p:spPr>
          <p:txBody>
            <a:bodyPr spcFirstLastPara="0" vert="horz" wrap="square" lIns="34290" tIns="34290" rIns="34290" bIns="34290" numCol="1" spcCol="1270" anchor="t" anchorCtr="0">
              <a:noAutofit/>
            </a:bodyPr>
            <a:lstStyle/>
            <a:p>
              <a:pPr marL="171450" indent="-171450" algn="just">
                <a:buFont typeface="Arial" panose="020B0604020202020204" pitchFamily="34" charset="0"/>
                <a:buChar char="•"/>
              </a:pPr>
              <a:endParaRPr lang="fr-FR" sz="1200">
                <a:solidFill>
                  <a:srgbClr val="24356D"/>
                </a:solidFill>
                <a:latin typeface="Roboto"/>
              </a:endParaRPr>
            </a:p>
          </p:txBody>
        </p:sp>
        <p:sp>
          <p:nvSpPr>
            <p:cNvPr id="27" name="ZoneTexte 26">
              <a:extLst>
                <a:ext uri="{FF2B5EF4-FFF2-40B4-BE49-F238E27FC236}">
                  <a16:creationId xmlns:a16="http://schemas.microsoft.com/office/drawing/2014/main" id="{219FD838-6D6D-4CEA-A9C7-21676175403C}"/>
                </a:ext>
              </a:extLst>
            </p:cNvPr>
            <p:cNvSpPr txBox="1"/>
            <p:nvPr/>
          </p:nvSpPr>
          <p:spPr>
            <a:xfrm>
              <a:off x="446475" y="708135"/>
              <a:ext cx="2132154" cy="1049954"/>
            </a:xfrm>
            <a:prstGeom prst="rect">
              <a:avLst/>
            </a:prstGeom>
            <a:noFill/>
          </p:spPr>
          <p:txBody>
            <a:bodyPr wrap="square" rtlCol="0">
              <a:spAutoFit/>
            </a:bodyPr>
            <a:lstStyle/>
            <a:p>
              <a:pPr algn="just"/>
              <a:r>
                <a:rPr lang="fr-FR" sz="1200" b="1" dirty="0">
                  <a:solidFill>
                    <a:srgbClr val="24356D"/>
                  </a:solidFill>
                  <a:latin typeface="Roboto"/>
                </a:rPr>
                <a:t>Le règlement des différends</a:t>
              </a:r>
            </a:p>
            <a:p>
              <a:pPr algn="just"/>
              <a:r>
                <a:rPr lang="fr-FR" sz="1200" dirty="0">
                  <a:solidFill>
                    <a:srgbClr val="24356D"/>
                  </a:solidFill>
                  <a:latin typeface="Roboto"/>
                </a:rPr>
                <a:t>(secteurs ferroviaire, routier et données de mobilité) participe également à la fonction de régulation (détermination de conditions d’accès, incitations réciproques, etc.)</a:t>
              </a:r>
            </a:p>
          </p:txBody>
        </p:sp>
        <p:sp>
          <p:nvSpPr>
            <p:cNvPr id="28" name="ZoneTexte 27">
              <a:extLst>
                <a:ext uri="{FF2B5EF4-FFF2-40B4-BE49-F238E27FC236}">
                  <a16:creationId xmlns:a16="http://schemas.microsoft.com/office/drawing/2014/main" id="{527B367B-18FD-46EC-AC16-F4EBF178750D}"/>
                </a:ext>
              </a:extLst>
            </p:cNvPr>
            <p:cNvSpPr txBox="1"/>
            <p:nvPr/>
          </p:nvSpPr>
          <p:spPr>
            <a:xfrm>
              <a:off x="472601" y="1751486"/>
              <a:ext cx="3150384" cy="555858"/>
            </a:xfrm>
            <a:prstGeom prst="rect">
              <a:avLst/>
            </a:prstGeom>
            <a:grpFill/>
          </p:spPr>
          <p:txBody>
            <a:bodyPr wrap="square" rtlCol="0">
              <a:spAutoFit/>
            </a:bodyPr>
            <a:lstStyle/>
            <a:p>
              <a:pPr algn="just"/>
              <a:r>
                <a:rPr lang="fr-FR" sz="1200" dirty="0">
                  <a:solidFill>
                    <a:srgbClr val="24356D"/>
                  </a:solidFill>
                  <a:latin typeface="Roboto"/>
                </a:rPr>
                <a:t>Les manquements d’un opérateur à ses obligations peuvent faire l’objet d’une </a:t>
              </a:r>
              <a:r>
                <a:rPr lang="fr-FR" sz="1200" b="1" dirty="0">
                  <a:solidFill>
                    <a:srgbClr val="24356D"/>
                  </a:solidFill>
                  <a:latin typeface="Roboto"/>
                </a:rPr>
                <a:t>sanction</a:t>
              </a:r>
              <a:r>
                <a:rPr lang="fr-FR" sz="1200" dirty="0">
                  <a:solidFill>
                    <a:srgbClr val="24356D"/>
                  </a:solidFill>
                  <a:latin typeface="Roboto"/>
                </a:rPr>
                <a:t>, prononcée par la Commission des sanctions</a:t>
              </a:r>
            </a:p>
          </p:txBody>
        </p:sp>
      </p:grpSp>
      <p:grpSp>
        <p:nvGrpSpPr>
          <p:cNvPr id="13" name="Groupe 12">
            <a:extLst>
              <a:ext uri="{FF2B5EF4-FFF2-40B4-BE49-F238E27FC236}">
                <a16:creationId xmlns:a16="http://schemas.microsoft.com/office/drawing/2014/main" id="{3294161A-A68F-4E8D-9727-57DBEEE19AD3}"/>
              </a:ext>
            </a:extLst>
          </p:cNvPr>
          <p:cNvGrpSpPr/>
          <p:nvPr/>
        </p:nvGrpSpPr>
        <p:grpSpPr>
          <a:xfrm>
            <a:off x="5203019" y="971612"/>
            <a:ext cx="3657389" cy="2684887"/>
            <a:chOff x="347363" y="606954"/>
            <a:chExt cx="3657389" cy="2130892"/>
          </a:xfrm>
          <a:solidFill>
            <a:schemeClr val="bg1"/>
          </a:solidFill>
        </p:grpSpPr>
        <p:sp>
          <p:nvSpPr>
            <p:cNvPr id="14" name="Rectangle : coins arrondis 13">
              <a:extLst>
                <a:ext uri="{FF2B5EF4-FFF2-40B4-BE49-F238E27FC236}">
                  <a16:creationId xmlns:a16="http://schemas.microsoft.com/office/drawing/2014/main" id="{DE7D92D5-853C-4D99-A666-EBA889CEBF29}"/>
                </a:ext>
              </a:extLst>
            </p:cNvPr>
            <p:cNvSpPr/>
            <p:nvPr/>
          </p:nvSpPr>
          <p:spPr>
            <a:xfrm>
              <a:off x="347363" y="606954"/>
              <a:ext cx="3636807" cy="2130892"/>
            </a:xfrm>
            <a:prstGeom prst="roundRect">
              <a:avLst/>
            </a:prstGeom>
            <a:grpFill/>
            <a:ln w="12700" cap="flat" cmpd="sng" algn="ctr">
              <a:solidFill>
                <a:srgbClr val="24356D">
                  <a:hueOff val="0"/>
                  <a:satOff val="0"/>
                  <a:lumOff val="0"/>
                  <a:alphaOff val="0"/>
                </a:srgbClr>
              </a:solidFill>
              <a:prstDash val="solid"/>
              <a:miter lim="800000"/>
            </a:ln>
            <a:effectLst/>
          </p:spPr>
          <p:txBody>
            <a:bodyPr spcFirstLastPara="0" vert="horz" wrap="square" lIns="34290" tIns="34290" rIns="34290" bIns="34290" numCol="1" spcCol="1270" anchor="t" anchorCtr="0">
              <a:noAutofit/>
            </a:bodyPr>
            <a:lstStyle/>
            <a:p>
              <a:pPr marL="171450" indent="-171450" algn="just">
                <a:buFont typeface="Arial" panose="020B0604020202020204" pitchFamily="34" charset="0"/>
                <a:buChar char="•"/>
              </a:pPr>
              <a:endParaRPr lang="fr-FR" sz="1200">
                <a:solidFill>
                  <a:srgbClr val="24356D"/>
                </a:solidFill>
                <a:latin typeface="Roboto"/>
              </a:endParaRPr>
            </a:p>
          </p:txBody>
        </p:sp>
        <p:sp>
          <p:nvSpPr>
            <p:cNvPr id="15" name="ZoneTexte 14">
              <a:extLst>
                <a:ext uri="{FF2B5EF4-FFF2-40B4-BE49-F238E27FC236}">
                  <a16:creationId xmlns:a16="http://schemas.microsoft.com/office/drawing/2014/main" id="{83CA8C87-87F5-4F46-A2DA-9BA51832AFF8}"/>
                </a:ext>
              </a:extLst>
            </p:cNvPr>
            <p:cNvSpPr txBox="1"/>
            <p:nvPr/>
          </p:nvSpPr>
          <p:spPr>
            <a:xfrm>
              <a:off x="505054" y="703246"/>
              <a:ext cx="3348000" cy="366406"/>
            </a:xfrm>
            <a:prstGeom prst="rect">
              <a:avLst/>
            </a:prstGeom>
            <a:grpFill/>
          </p:spPr>
          <p:txBody>
            <a:bodyPr wrap="square" rtlCol="0">
              <a:spAutoFit/>
            </a:bodyPr>
            <a:lstStyle/>
            <a:p>
              <a:pPr algn="just"/>
              <a:r>
                <a:rPr lang="fr-FR" sz="1200">
                  <a:solidFill>
                    <a:srgbClr val="24356D"/>
                  </a:solidFill>
                  <a:latin typeface="Roboto"/>
                </a:rPr>
                <a:t>L’ART définit les </a:t>
              </a:r>
              <a:r>
                <a:rPr lang="fr-FR" sz="1200" b="1">
                  <a:solidFill>
                    <a:srgbClr val="24356D"/>
                  </a:solidFill>
                  <a:latin typeface="Roboto"/>
                </a:rPr>
                <a:t>règles d’accès aux gares routières</a:t>
              </a:r>
            </a:p>
          </p:txBody>
        </p:sp>
        <p:sp>
          <p:nvSpPr>
            <p:cNvPr id="16" name="ZoneTexte 15">
              <a:extLst>
                <a:ext uri="{FF2B5EF4-FFF2-40B4-BE49-F238E27FC236}">
                  <a16:creationId xmlns:a16="http://schemas.microsoft.com/office/drawing/2014/main" id="{0F1D45ED-16C0-407E-A3A9-0FBD14C99990}"/>
                </a:ext>
              </a:extLst>
            </p:cNvPr>
            <p:cNvSpPr txBox="1"/>
            <p:nvPr/>
          </p:nvSpPr>
          <p:spPr>
            <a:xfrm>
              <a:off x="843614" y="1035973"/>
              <a:ext cx="3161138" cy="806093"/>
            </a:xfrm>
            <a:prstGeom prst="rect">
              <a:avLst/>
            </a:prstGeom>
            <a:noFill/>
          </p:spPr>
          <p:txBody>
            <a:bodyPr wrap="square" rtlCol="0">
              <a:spAutoFit/>
            </a:bodyPr>
            <a:lstStyle/>
            <a:p>
              <a:pPr algn="just"/>
              <a:r>
                <a:rPr lang="fr-FR" sz="1200" b="1">
                  <a:solidFill>
                    <a:srgbClr val="24356D"/>
                  </a:solidFill>
                  <a:latin typeface="Roboto"/>
                </a:rPr>
                <a:t>Pouvoir réglementaire soumis à homologation </a:t>
              </a:r>
              <a:r>
                <a:rPr lang="fr-FR" sz="1200">
                  <a:solidFill>
                    <a:srgbClr val="24356D"/>
                  </a:solidFill>
                  <a:latin typeface="Roboto"/>
                </a:rPr>
                <a:t>(ex. règles de séparation </a:t>
              </a:r>
            </a:p>
            <a:p>
              <a:pPr marL="444500" indent="-444500" algn="just"/>
              <a:r>
                <a:rPr lang="fr-FR" sz="1200">
                  <a:solidFill>
                    <a:srgbClr val="24356D"/>
                  </a:solidFill>
                  <a:latin typeface="Roboto"/>
                </a:rPr>
                <a:t>comptable applicables aux entreprises ferroviaires, conditions techniques et administratives d’accès au réseau)</a:t>
              </a:r>
            </a:p>
          </p:txBody>
        </p:sp>
        <p:sp>
          <p:nvSpPr>
            <p:cNvPr id="17" name="ZoneTexte 16">
              <a:extLst>
                <a:ext uri="{FF2B5EF4-FFF2-40B4-BE49-F238E27FC236}">
                  <a16:creationId xmlns:a16="http://schemas.microsoft.com/office/drawing/2014/main" id="{73AE279D-38BD-4938-A662-79F4C110C32C}"/>
                </a:ext>
              </a:extLst>
            </p:cNvPr>
            <p:cNvSpPr txBox="1"/>
            <p:nvPr/>
          </p:nvSpPr>
          <p:spPr>
            <a:xfrm>
              <a:off x="1846298" y="1831444"/>
              <a:ext cx="2074900" cy="806093"/>
            </a:xfrm>
            <a:prstGeom prst="rect">
              <a:avLst/>
            </a:prstGeom>
            <a:grpFill/>
          </p:spPr>
          <p:txBody>
            <a:bodyPr wrap="square" rtlCol="0">
              <a:spAutoFit/>
            </a:bodyPr>
            <a:lstStyle/>
            <a:p>
              <a:pPr algn="just"/>
              <a:r>
                <a:rPr lang="fr-FR" sz="1200" b="1">
                  <a:solidFill>
                    <a:srgbClr val="24356D"/>
                  </a:solidFill>
                  <a:latin typeface="Roboto"/>
                </a:rPr>
                <a:t>Requérir la transmission régulière d’informations </a:t>
              </a:r>
              <a:r>
                <a:rPr lang="fr-FR" sz="1200">
                  <a:solidFill>
                    <a:srgbClr val="24356D"/>
                  </a:solidFill>
                  <a:latin typeface="Roboto"/>
                </a:rPr>
                <a:t>à certains acteurs (secteurs ferroviaire et routier/autoroutier)</a:t>
              </a:r>
            </a:p>
          </p:txBody>
        </p:sp>
      </p:grpSp>
      <p:grpSp>
        <p:nvGrpSpPr>
          <p:cNvPr id="18" name="Groupe 17">
            <a:extLst>
              <a:ext uri="{FF2B5EF4-FFF2-40B4-BE49-F238E27FC236}">
                <a16:creationId xmlns:a16="http://schemas.microsoft.com/office/drawing/2014/main" id="{628A2EB2-4559-4251-95E3-4323F098319D}"/>
              </a:ext>
            </a:extLst>
          </p:cNvPr>
          <p:cNvGrpSpPr/>
          <p:nvPr/>
        </p:nvGrpSpPr>
        <p:grpSpPr>
          <a:xfrm>
            <a:off x="5160261" y="4290387"/>
            <a:ext cx="3636807" cy="2274294"/>
            <a:chOff x="345635" y="602504"/>
            <a:chExt cx="3636807" cy="2449374"/>
          </a:xfrm>
          <a:solidFill>
            <a:schemeClr val="bg1"/>
          </a:solidFill>
        </p:grpSpPr>
        <p:sp>
          <p:nvSpPr>
            <p:cNvPr id="19" name="Rectangle : coins arrondis 18">
              <a:extLst>
                <a:ext uri="{FF2B5EF4-FFF2-40B4-BE49-F238E27FC236}">
                  <a16:creationId xmlns:a16="http://schemas.microsoft.com/office/drawing/2014/main" id="{88F1BDC8-F405-4B45-BD8D-BD5E341D9C5F}"/>
                </a:ext>
              </a:extLst>
            </p:cNvPr>
            <p:cNvSpPr/>
            <p:nvPr/>
          </p:nvSpPr>
          <p:spPr>
            <a:xfrm>
              <a:off x="345635" y="602504"/>
              <a:ext cx="3636807" cy="2449374"/>
            </a:xfrm>
            <a:prstGeom prst="roundRect">
              <a:avLst/>
            </a:prstGeom>
            <a:grpFill/>
            <a:ln w="12700" cap="flat" cmpd="sng" algn="ctr">
              <a:solidFill>
                <a:srgbClr val="24356D">
                  <a:hueOff val="0"/>
                  <a:satOff val="0"/>
                  <a:lumOff val="0"/>
                  <a:alphaOff val="0"/>
                </a:srgbClr>
              </a:solidFill>
              <a:prstDash val="solid"/>
              <a:miter lim="800000"/>
            </a:ln>
            <a:effectLst/>
          </p:spPr>
          <p:txBody>
            <a:bodyPr spcFirstLastPara="0" vert="horz" wrap="square" lIns="34290" tIns="34290" rIns="34290" bIns="34290" numCol="1" spcCol="1270" anchor="t" anchorCtr="0">
              <a:noAutofit/>
            </a:bodyPr>
            <a:lstStyle/>
            <a:p>
              <a:pPr marL="171450" indent="-171450" algn="just">
                <a:buFont typeface="Arial" panose="020B0604020202020204" pitchFamily="34" charset="0"/>
                <a:buChar char="•"/>
              </a:pPr>
              <a:endParaRPr lang="fr-FR" sz="1200">
                <a:solidFill>
                  <a:srgbClr val="24356D"/>
                </a:solidFill>
                <a:latin typeface="Roboto"/>
              </a:endParaRPr>
            </a:p>
          </p:txBody>
        </p:sp>
        <p:sp>
          <p:nvSpPr>
            <p:cNvPr id="20" name="ZoneTexte 19">
              <a:extLst>
                <a:ext uri="{FF2B5EF4-FFF2-40B4-BE49-F238E27FC236}">
                  <a16:creationId xmlns:a16="http://schemas.microsoft.com/office/drawing/2014/main" id="{AB1479ED-01E9-4650-964D-800D1993D0DA}"/>
                </a:ext>
              </a:extLst>
            </p:cNvPr>
            <p:cNvSpPr txBox="1"/>
            <p:nvPr/>
          </p:nvSpPr>
          <p:spPr>
            <a:xfrm>
              <a:off x="1859619" y="639483"/>
              <a:ext cx="2034465" cy="1292733"/>
            </a:xfrm>
            <a:prstGeom prst="rect">
              <a:avLst/>
            </a:prstGeom>
            <a:noFill/>
          </p:spPr>
          <p:txBody>
            <a:bodyPr wrap="square" rtlCol="0">
              <a:spAutoFit/>
            </a:bodyPr>
            <a:lstStyle/>
            <a:p>
              <a:pPr algn="just"/>
              <a:r>
                <a:rPr lang="fr-FR" sz="1200" b="1">
                  <a:solidFill>
                    <a:srgbClr val="24356D"/>
                  </a:solidFill>
                  <a:latin typeface="Roboto"/>
                </a:rPr>
                <a:t>Avis simples </a:t>
              </a:r>
              <a:r>
                <a:rPr lang="fr-FR" sz="1200">
                  <a:solidFill>
                    <a:srgbClr val="24356D"/>
                  </a:solidFill>
                  <a:latin typeface="Roboto"/>
                </a:rPr>
                <a:t>(projets de textes règlementaires, document de référence du réseau, avenants autoroutes, sous-concessions, …)</a:t>
              </a:r>
            </a:p>
          </p:txBody>
        </p:sp>
        <p:sp>
          <p:nvSpPr>
            <p:cNvPr id="24" name="ZoneTexte 23">
              <a:extLst>
                <a:ext uri="{FF2B5EF4-FFF2-40B4-BE49-F238E27FC236}">
                  <a16:creationId xmlns:a16="http://schemas.microsoft.com/office/drawing/2014/main" id="{24CB5A56-6CDB-4114-A201-DF8549029BE5}"/>
                </a:ext>
              </a:extLst>
            </p:cNvPr>
            <p:cNvSpPr txBox="1"/>
            <p:nvPr/>
          </p:nvSpPr>
          <p:spPr>
            <a:xfrm>
              <a:off x="1183361" y="1848128"/>
              <a:ext cx="2789960" cy="497205"/>
            </a:xfrm>
            <a:prstGeom prst="rect">
              <a:avLst/>
            </a:prstGeom>
            <a:noFill/>
          </p:spPr>
          <p:txBody>
            <a:bodyPr wrap="square" rtlCol="0">
              <a:spAutoFit/>
            </a:bodyPr>
            <a:lstStyle/>
            <a:p>
              <a:pPr marL="268288" algn="just">
                <a:spcAft>
                  <a:spcPts val="600"/>
                </a:spcAft>
              </a:pPr>
              <a:r>
                <a:rPr lang="fr-FR" sz="1200" b="1">
                  <a:solidFill>
                    <a:srgbClr val="24356D"/>
                  </a:solidFill>
                  <a:latin typeface="Roboto"/>
                </a:rPr>
                <a:t>Lignes directrices </a:t>
              </a:r>
              <a:r>
                <a:rPr lang="fr-FR" sz="1200">
                  <a:solidFill>
                    <a:srgbClr val="24356D"/>
                  </a:solidFill>
                  <a:latin typeface="Roboto"/>
                </a:rPr>
                <a:t>(TEE routier et ferroviaire)</a:t>
              </a:r>
            </a:p>
          </p:txBody>
        </p:sp>
        <p:sp>
          <p:nvSpPr>
            <p:cNvPr id="30" name="ZoneTexte 29">
              <a:extLst>
                <a:ext uri="{FF2B5EF4-FFF2-40B4-BE49-F238E27FC236}">
                  <a16:creationId xmlns:a16="http://schemas.microsoft.com/office/drawing/2014/main" id="{85A5D830-956E-4A9A-B5F2-C21A9B7F92B4}"/>
                </a:ext>
              </a:extLst>
            </p:cNvPr>
            <p:cNvSpPr txBox="1"/>
            <p:nvPr/>
          </p:nvSpPr>
          <p:spPr>
            <a:xfrm>
              <a:off x="711995" y="2342708"/>
              <a:ext cx="3170924" cy="696087"/>
            </a:xfrm>
            <a:prstGeom prst="rect">
              <a:avLst/>
            </a:prstGeom>
            <a:noFill/>
          </p:spPr>
          <p:txBody>
            <a:bodyPr wrap="square" rtlCol="0">
              <a:spAutoFit/>
            </a:bodyPr>
            <a:lstStyle/>
            <a:p>
              <a:pPr algn="just"/>
              <a:r>
                <a:rPr lang="fr-FR" sz="1200" b="1">
                  <a:solidFill>
                    <a:srgbClr val="24356D"/>
                  </a:solidFill>
                  <a:latin typeface="Roboto"/>
                </a:rPr>
                <a:t>Rapports et études </a:t>
              </a:r>
              <a:r>
                <a:rPr lang="fr-FR" sz="1200">
                  <a:solidFill>
                    <a:srgbClr val="24356D"/>
                  </a:solidFill>
                  <a:latin typeface="Roboto"/>
                </a:rPr>
                <a:t>(étude concurrence, signalisation embarquée, rapport économie générale des concessions, etc.)</a:t>
              </a:r>
            </a:p>
          </p:txBody>
        </p:sp>
      </p:grpSp>
      <p:grpSp>
        <p:nvGrpSpPr>
          <p:cNvPr id="10" name="Groupe 9">
            <a:extLst>
              <a:ext uri="{FF2B5EF4-FFF2-40B4-BE49-F238E27FC236}">
                <a16:creationId xmlns:a16="http://schemas.microsoft.com/office/drawing/2014/main" id="{3954DEFD-9395-49F0-B7DC-DB17BA700B57}"/>
              </a:ext>
            </a:extLst>
          </p:cNvPr>
          <p:cNvGrpSpPr/>
          <p:nvPr/>
        </p:nvGrpSpPr>
        <p:grpSpPr>
          <a:xfrm>
            <a:off x="399815" y="972841"/>
            <a:ext cx="3636807" cy="2592000"/>
            <a:chOff x="347363" y="606954"/>
            <a:chExt cx="3636807" cy="1757883"/>
          </a:xfrm>
          <a:solidFill>
            <a:schemeClr val="bg1"/>
          </a:solidFill>
        </p:grpSpPr>
        <p:sp>
          <p:nvSpPr>
            <p:cNvPr id="2" name="Rectangle : coins arrondis 1">
              <a:extLst>
                <a:ext uri="{FF2B5EF4-FFF2-40B4-BE49-F238E27FC236}">
                  <a16:creationId xmlns:a16="http://schemas.microsoft.com/office/drawing/2014/main" id="{A047A40B-B58E-447E-8994-CC44497818D2}"/>
                </a:ext>
              </a:extLst>
            </p:cNvPr>
            <p:cNvSpPr/>
            <p:nvPr/>
          </p:nvSpPr>
          <p:spPr>
            <a:xfrm>
              <a:off x="347363" y="606954"/>
              <a:ext cx="3636807" cy="1757883"/>
            </a:xfrm>
            <a:prstGeom prst="roundRect">
              <a:avLst/>
            </a:prstGeom>
            <a:grpFill/>
            <a:ln w="12700" cap="flat" cmpd="sng" algn="ctr">
              <a:solidFill>
                <a:srgbClr val="24356D">
                  <a:hueOff val="0"/>
                  <a:satOff val="0"/>
                  <a:lumOff val="0"/>
                  <a:alphaOff val="0"/>
                </a:srgbClr>
              </a:solidFill>
              <a:prstDash val="solid"/>
              <a:miter lim="800000"/>
            </a:ln>
            <a:effectLst/>
          </p:spPr>
          <p:txBody>
            <a:bodyPr spcFirstLastPara="0" vert="horz" wrap="square" lIns="34290" tIns="34290" rIns="34290" bIns="34290" numCol="1" spcCol="1270" anchor="t" anchorCtr="0">
              <a:noAutofit/>
            </a:bodyPr>
            <a:lstStyle/>
            <a:p>
              <a:pPr marL="171450" indent="-171450" algn="just">
                <a:buFont typeface="Arial" panose="020B0604020202020204" pitchFamily="34" charset="0"/>
                <a:buChar char="•"/>
              </a:pPr>
              <a:endParaRPr lang="fr-FR" sz="1200" dirty="0">
                <a:solidFill>
                  <a:srgbClr val="24356D"/>
                </a:solidFill>
                <a:latin typeface="Roboto"/>
              </a:endParaRPr>
            </a:p>
          </p:txBody>
        </p:sp>
        <p:sp>
          <p:nvSpPr>
            <p:cNvPr id="5" name="ZoneTexte 4">
              <a:extLst>
                <a:ext uri="{FF2B5EF4-FFF2-40B4-BE49-F238E27FC236}">
                  <a16:creationId xmlns:a16="http://schemas.microsoft.com/office/drawing/2014/main" id="{4F753D7E-2A6F-44C8-B918-308BF2E1AB21}"/>
                </a:ext>
              </a:extLst>
            </p:cNvPr>
            <p:cNvSpPr txBox="1"/>
            <p:nvPr/>
          </p:nvSpPr>
          <p:spPr>
            <a:xfrm>
              <a:off x="437766" y="725314"/>
              <a:ext cx="3456000" cy="688818"/>
            </a:xfrm>
            <a:prstGeom prst="rect">
              <a:avLst/>
            </a:prstGeom>
            <a:grpFill/>
          </p:spPr>
          <p:txBody>
            <a:bodyPr wrap="square" rtlCol="0">
              <a:spAutoFit/>
            </a:bodyPr>
            <a:lstStyle/>
            <a:p>
              <a:pPr algn="just"/>
              <a:r>
                <a:rPr lang="fr-FR" sz="1200" b="1" dirty="0">
                  <a:solidFill>
                    <a:srgbClr val="24356D"/>
                  </a:solidFill>
                  <a:latin typeface="Roboto"/>
                </a:rPr>
                <a:t>L’avis conforme sur la tarification </a:t>
              </a:r>
              <a:r>
                <a:rPr lang="fr-FR" sz="1200" dirty="0">
                  <a:solidFill>
                    <a:srgbClr val="24356D"/>
                  </a:solidFill>
                  <a:latin typeface="Roboto"/>
                </a:rPr>
                <a:t>(ferroviaire, aéroportuaire) confère un droit de véto à l’Autorité, et la possibilité, confirmée par le Conseil d’État, d’en fixer indirectement le niveau (avis « à hauteur de » dans le ferroviaire)</a:t>
              </a:r>
              <a:endParaRPr lang="fr-FR" dirty="0">
                <a:solidFill>
                  <a:prstClr val="black"/>
                </a:solidFill>
                <a:latin typeface="Roboto"/>
              </a:endParaRPr>
            </a:p>
          </p:txBody>
        </p:sp>
        <p:sp>
          <p:nvSpPr>
            <p:cNvPr id="12" name="ZoneTexte 11">
              <a:extLst>
                <a:ext uri="{FF2B5EF4-FFF2-40B4-BE49-F238E27FC236}">
                  <a16:creationId xmlns:a16="http://schemas.microsoft.com/office/drawing/2014/main" id="{0E552001-912E-4382-AF4C-35F10D1C3622}"/>
                </a:ext>
              </a:extLst>
            </p:cNvPr>
            <p:cNvSpPr txBox="1"/>
            <p:nvPr/>
          </p:nvSpPr>
          <p:spPr>
            <a:xfrm>
              <a:off x="437766" y="1421084"/>
              <a:ext cx="2271889" cy="688818"/>
            </a:xfrm>
            <a:prstGeom prst="rect">
              <a:avLst/>
            </a:prstGeom>
            <a:grpFill/>
          </p:spPr>
          <p:txBody>
            <a:bodyPr wrap="square" rtlCol="0">
              <a:spAutoFit/>
            </a:bodyPr>
            <a:lstStyle/>
            <a:p>
              <a:pPr algn="just"/>
              <a:r>
                <a:rPr lang="fr-FR" sz="1200" b="1" dirty="0">
                  <a:solidFill>
                    <a:srgbClr val="24356D"/>
                  </a:solidFill>
                  <a:latin typeface="Roboto"/>
                </a:rPr>
                <a:t>Le test d’équilibre économique </a:t>
              </a:r>
              <a:r>
                <a:rPr lang="fr-FR" sz="1200" dirty="0">
                  <a:solidFill>
                    <a:srgbClr val="24356D"/>
                  </a:solidFill>
                  <a:latin typeface="Roboto"/>
                </a:rPr>
                <a:t>(TEE - routier, ferroviaire) permet à l’Autorité de contrôler le principe même de l’accès au marché</a:t>
              </a:r>
              <a:endParaRPr lang="fr-FR" dirty="0">
                <a:solidFill>
                  <a:prstClr val="black"/>
                </a:solidFill>
                <a:latin typeface="Roboto"/>
              </a:endParaRPr>
            </a:p>
          </p:txBody>
        </p:sp>
      </p:grpSp>
      <p:graphicFrame>
        <p:nvGraphicFramePr>
          <p:cNvPr id="6" name="Espace réservé du contenu 5">
            <a:extLst>
              <a:ext uri="{FF2B5EF4-FFF2-40B4-BE49-F238E27FC236}">
                <a16:creationId xmlns:a16="http://schemas.microsoft.com/office/drawing/2014/main" id="{71E27141-D220-48BC-A0F3-7A1D25604D04}"/>
              </a:ext>
            </a:extLst>
          </p:cNvPr>
          <p:cNvGraphicFramePr>
            <a:graphicFrameLocks noGrp="1"/>
          </p:cNvGraphicFramePr>
          <p:nvPr>
            <p:ph idx="1"/>
          </p:nvPr>
        </p:nvGraphicFramePr>
        <p:xfrm>
          <a:off x="521965" y="1511057"/>
          <a:ext cx="8214063" cy="4886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DBB51C3C-60BB-4D63-80D1-95DC20F15E5C}"/>
              </a:ext>
            </a:extLst>
          </p:cNvPr>
          <p:cNvSpPr txBox="1"/>
          <p:nvPr/>
        </p:nvSpPr>
        <p:spPr>
          <a:xfrm>
            <a:off x="356054" y="294429"/>
            <a:ext cx="8431892" cy="430887"/>
          </a:xfrm>
          <a:prstGeom prst="rect">
            <a:avLst/>
          </a:prstGeom>
          <a:noFill/>
        </p:spPr>
        <p:txBody>
          <a:bodyPr wrap="square" rtlCol="0">
            <a:spAutoFit/>
          </a:bodyPr>
          <a:lstStyle/>
          <a:p>
            <a:pPr algn="ctr"/>
            <a:r>
              <a:rPr lang="fr-FR" sz="2200" dirty="0">
                <a:solidFill>
                  <a:srgbClr val="24356D"/>
                </a:solidFill>
                <a:latin typeface="Roboto"/>
              </a:rPr>
              <a:t>Les pouvoirs de régulation de l’ART</a:t>
            </a:r>
          </a:p>
        </p:txBody>
      </p:sp>
      <p:sp>
        <p:nvSpPr>
          <p:cNvPr id="9" name="Rectangle : coins arrondis 8">
            <a:extLst>
              <a:ext uri="{FF2B5EF4-FFF2-40B4-BE49-F238E27FC236}">
                <a16:creationId xmlns:a16="http://schemas.microsoft.com/office/drawing/2014/main" id="{C044C1C0-E4DB-4781-93E0-666ED4CA3B57}"/>
              </a:ext>
            </a:extLst>
          </p:cNvPr>
          <p:cNvSpPr/>
          <p:nvPr/>
        </p:nvSpPr>
        <p:spPr>
          <a:xfrm>
            <a:off x="2656563" y="3818091"/>
            <a:ext cx="3780000" cy="3240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Roboto"/>
            </a:endParaRPr>
          </a:p>
        </p:txBody>
      </p:sp>
      <p:sp>
        <p:nvSpPr>
          <p:cNvPr id="11" name="ZoneTexte 10">
            <a:extLst>
              <a:ext uri="{FF2B5EF4-FFF2-40B4-BE49-F238E27FC236}">
                <a16:creationId xmlns:a16="http://schemas.microsoft.com/office/drawing/2014/main" id="{9A46C1DD-A188-4670-9572-1452BDB9F155}"/>
              </a:ext>
            </a:extLst>
          </p:cNvPr>
          <p:cNvSpPr txBox="1"/>
          <p:nvPr/>
        </p:nvSpPr>
        <p:spPr>
          <a:xfrm>
            <a:off x="2845610" y="3805028"/>
            <a:ext cx="3456000" cy="338554"/>
          </a:xfrm>
          <a:prstGeom prst="rect">
            <a:avLst/>
          </a:prstGeom>
          <a:noFill/>
        </p:spPr>
        <p:txBody>
          <a:bodyPr wrap="square" rtlCol="0">
            <a:spAutoFit/>
          </a:bodyPr>
          <a:lstStyle/>
          <a:p>
            <a:pPr algn="ctr"/>
            <a:r>
              <a:rPr lang="fr-FR" sz="1600">
                <a:solidFill>
                  <a:prstClr val="white"/>
                </a:solidFill>
                <a:latin typeface="Roboto"/>
              </a:rPr>
              <a:t>Régulation technico-économique</a:t>
            </a:r>
          </a:p>
        </p:txBody>
      </p:sp>
      <p:sp>
        <p:nvSpPr>
          <p:cNvPr id="29" name="Espace réservé du numéro de diapositive 3">
            <a:extLst>
              <a:ext uri="{FF2B5EF4-FFF2-40B4-BE49-F238E27FC236}">
                <a16:creationId xmlns:a16="http://schemas.microsoft.com/office/drawing/2014/main" id="{ECC106C1-C5D0-4636-8729-F2E7E02D5311}"/>
              </a:ext>
            </a:extLst>
          </p:cNvPr>
          <p:cNvSpPr txBox="1">
            <a:spLocks/>
          </p:cNvSpPr>
          <p:nvPr/>
        </p:nvSpPr>
        <p:spPr>
          <a:xfrm>
            <a:off x="3783292" y="6381330"/>
            <a:ext cx="1577419"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sz="1050" dirty="0">
              <a:solidFill>
                <a:prstClr val="black"/>
              </a:solidFill>
              <a:latin typeface="Roboto"/>
            </a:endParaRPr>
          </a:p>
        </p:txBody>
      </p:sp>
      <p:sp>
        <p:nvSpPr>
          <p:cNvPr id="31" name="Espace réservé du pied de page 1">
            <a:extLst>
              <a:ext uri="{FF2B5EF4-FFF2-40B4-BE49-F238E27FC236}">
                <a16:creationId xmlns:a16="http://schemas.microsoft.com/office/drawing/2014/main" id="{46CA796B-E79B-4593-A1FE-FE13B30E3A20}"/>
              </a:ext>
            </a:extLst>
          </p:cNvPr>
          <p:cNvSpPr txBox="1">
            <a:spLocks/>
          </p:cNvSpPr>
          <p:nvPr/>
        </p:nvSpPr>
        <p:spPr>
          <a:xfrm>
            <a:off x="3028950" y="6356351"/>
            <a:ext cx="30861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900" b="0" dirty="0"/>
              <a:t>Bruxelles, 14 avril 2023</a:t>
            </a:r>
          </a:p>
        </p:txBody>
      </p:sp>
      <p:sp>
        <p:nvSpPr>
          <p:cNvPr id="32" name="ZoneTexte 31">
            <a:extLst>
              <a:ext uri="{FF2B5EF4-FFF2-40B4-BE49-F238E27FC236}">
                <a16:creationId xmlns:a16="http://schemas.microsoft.com/office/drawing/2014/main" id="{5A4EBA47-C1E1-4D97-8F84-040490AE8251}"/>
              </a:ext>
            </a:extLst>
          </p:cNvPr>
          <p:cNvSpPr txBox="1"/>
          <p:nvPr/>
        </p:nvSpPr>
        <p:spPr>
          <a:xfrm>
            <a:off x="8697544" y="6586140"/>
            <a:ext cx="332156" cy="230832"/>
          </a:xfrm>
          <a:prstGeom prst="rect">
            <a:avLst/>
          </a:prstGeom>
          <a:noFill/>
        </p:spPr>
        <p:txBody>
          <a:bodyPr wrap="square">
            <a:spAutoFit/>
          </a:bodyPr>
          <a:lstStyle/>
          <a:p>
            <a:fld id="{599E0DCA-6F6D-44FB-987C-B0D97FDE4610}" type="slidenum">
              <a:rPr lang="fr-FR" sz="900" smtClean="0"/>
              <a:pPr/>
              <a:t>43</a:t>
            </a:fld>
            <a:endParaRPr lang="fr-FR" sz="900" dirty="0"/>
          </a:p>
        </p:txBody>
      </p:sp>
      <p:pic>
        <p:nvPicPr>
          <p:cNvPr id="3" name="Picture 2">
            <a:extLst>
              <a:ext uri="{FF2B5EF4-FFF2-40B4-BE49-F238E27FC236}">
                <a16:creationId xmlns:a16="http://schemas.microsoft.com/office/drawing/2014/main" id="{667C03D8-F9DF-37A3-F533-2392BF5ED371}"/>
              </a:ext>
            </a:extLst>
          </p:cNvPr>
          <p:cNvPicPr>
            <a:picLocks noChangeAspect="1" noChangeArrowheads="1"/>
          </p:cNvPicPr>
          <p:nvPr/>
        </p:nvPicPr>
        <p:blipFill>
          <a:blip r:link="rId7">
            <a:extLst>
              <a:ext uri="{28A0092B-C50C-407E-A947-70E740481C1C}">
                <a14:useLocalDpi xmlns:a14="http://schemas.microsoft.com/office/drawing/2010/main" val="0"/>
              </a:ext>
            </a:extLst>
          </a:blip>
          <a:srcRect/>
          <a:stretch>
            <a:fillRect/>
          </a:stretch>
        </p:blipFill>
        <p:spPr bwMode="auto">
          <a:xfrm>
            <a:off x="7411496" y="192065"/>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041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3A094E0-29BA-451C-BE5C-B4DFD4406D6B}"/>
              </a:ext>
            </a:extLst>
          </p:cNvPr>
          <p:cNvPicPr>
            <a:picLocks noChangeAspect="1"/>
          </p:cNvPicPr>
          <p:nvPr/>
        </p:nvPicPr>
        <p:blipFill>
          <a:blip r:embed="rId3"/>
          <a:stretch>
            <a:fillRect/>
          </a:stretch>
        </p:blipFill>
        <p:spPr>
          <a:xfrm>
            <a:off x="7369960" y="5975104"/>
            <a:ext cx="1447800" cy="695325"/>
          </a:xfrm>
          <a:prstGeom prst="rect">
            <a:avLst/>
          </a:prstGeom>
        </p:spPr>
      </p:pic>
      <p:sp>
        <p:nvSpPr>
          <p:cNvPr id="7" name="Rectangle 6">
            <a:extLst>
              <a:ext uri="{FF2B5EF4-FFF2-40B4-BE49-F238E27FC236}">
                <a16:creationId xmlns:a16="http://schemas.microsoft.com/office/drawing/2014/main" id="{34137DEF-B17C-4629-ABAF-644F1879877C}"/>
              </a:ext>
            </a:extLst>
          </p:cNvPr>
          <p:cNvSpPr/>
          <p:nvPr/>
        </p:nvSpPr>
        <p:spPr>
          <a:xfrm>
            <a:off x="380285" y="3000379"/>
            <a:ext cx="1317662" cy="6480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Roboto"/>
                <a:ea typeface="+mn-ea"/>
                <a:cs typeface="+mn-cs"/>
              </a:rPr>
              <a:t>Accès au réseau ferroviaire</a:t>
            </a:r>
          </a:p>
        </p:txBody>
      </p:sp>
      <p:sp>
        <p:nvSpPr>
          <p:cNvPr id="11" name="Rectangle 10">
            <a:extLst>
              <a:ext uri="{FF2B5EF4-FFF2-40B4-BE49-F238E27FC236}">
                <a16:creationId xmlns:a16="http://schemas.microsoft.com/office/drawing/2014/main" id="{9DA58178-65E6-4070-9471-E5B1E5B91F58}"/>
              </a:ext>
            </a:extLst>
          </p:cNvPr>
          <p:cNvSpPr/>
          <p:nvPr/>
        </p:nvSpPr>
        <p:spPr>
          <a:xfrm>
            <a:off x="380284" y="3785331"/>
            <a:ext cx="1317662" cy="6480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Roboto"/>
                <a:ea typeface="+mn-ea"/>
                <a:cs typeface="+mn-cs"/>
              </a:rPr>
              <a:t>Accès aux installations de service</a:t>
            </a:r>
          </a:p>
        </p:txBody>
      </p:sp>
      <p:sp>
        <p:nvSpPr>
          <p:cNvPr id="12" name="Rectangle 11">
            <a:extLst>
              <a:ext uri="{FF2B5EF4-FFF2-40B4-BE49-F238E27FC236}">
                <a16:creationId xmlns:a16="http://schemas.microsoft.com/office/drawing/2014/main" id="{D50166FF-DA68-47E3-8AB8-EA1EDE4C18DB}"/>
              </a:ext>
            </a:extLst>
          </p:cNvPr>
          <p:cNvSpPr/>
          <p:nvPr/>
        </p:nvSpPr>
        <p:spPr>
          <a:xfrm>
            <a:off x="380285" y="2268302"/>
            <a:ext cx="1317662" cy="6480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Roboto"/>
                <a:ea typeface="+mn-ea"/>
                <a:cs typeface="+mn-cs"/>
              </a:rPr>
              <a:t>Ouverture à la concurrence</a:t>
            </a:r>
          </a:p>
        </p:txBody>
      </p:sp>
      <p:sp>
        <p:nvSpPr>
          <p:cNvPr id="13" name="Rectangle 12">
            <a:extLst>
              <a:ext uri="{FF2B5EF4-FFF2-40B4-BE49-F238E27FC236}">
                <a16:creationId xmlns:a16="http://schemas.microsoft.com/office/drawing/2014/main" id="{38E56093-473D-482E-AE29-C432AA8EB343}"/>
              </a:ext>
            </a:extLst>
          </p:cNvPr>
          <p:cNvSpPr/>
          <p:nvPr/>
        </p:nvSpPr>
        <p:spPr>
          <a:xfrm>
            <a:off x="380283" y="4559673"/>
            <a:ext cx="1317662" cy="6480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Roboto"/>
                <a:ea typeface="+mn-ea"/>
                <a:cs typeface="+mn-cs"/>
              </a:rPr>
              <a:t>Accès au tunnel sous la manche</a:t>
            </a:r>
          </a:p>
        </p:txBody>
      </p:sp>
      <p:sp>
        <p:nvSpPr>
          <p:cNvPr id="15" name="Rectangle 14">
            <a:extLst>
              <a:ext uri="{FF2B5EF4-FFF2-40B4-BE49-F238E27FC236}">
                <a16:creationId xmlns:a16="http://schemas.microsoft.com/office/drawing/2014/main" id="{086A38C5-8510-464B-8E5F-0B4F52A3CCE8}"/>
              </a:ext>
            </a:extLst>
          </p:cNvPr>
          <p:cNvSpPr/>
          <p:nvPr/>
        </p:nvSpPr>
        <p:spPr>
          <a:xfrm>
            <a:off x="380285" y="5344625"/>
            <a:ext cx="1317662" cy="6480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Roboto"/>
                <a:ea typeface="+mn-ea"/>
                <a:cs typeface="+mn-cs"/>
              </a:rPr>
              <a:t>Prestations de sûreté</a:t>
            </a:r>
          </a:p>
        </p:txBody>
      </p:sp>
      <p:sp>
        <p:nvSpPr>
          <p:cNvPr id="26" name="Rectangle 25">
            <a:extLst>
              <a:ext uri="{FF2B5EF4-FFF2-40B4-BE49-F238E27FC236}">
                <a16:creationId xmlns:a16="http://schemas.microsoft.com/office/drawing/2014/main" id="{E8C08835-E79C-4ACB-AE17-CA2CEC15E75F}"/>
              </a:ext>
            </a:extLst>
          </p:cNvPr>
          <p:cNvSpPr/>
          <p:nvPr/>
        </p:nvSpPr>
        <p:spPr>
          <a:xfrm>
            <a:off x="1785025" y="2281365"/>
            <a:ext cx="1193110" cy="6480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Roboto"/>
              <a:ea typeface="+mn-ea"/>
              <a:cs typeface="+mn-cs"/>
            </a:endParaRPr>
          </a:p>
        </p:txBody>
      </p:sp>
      <p:sp>
        <p:nvSpPr>
          <p:cNvPr id="27" name="Rectangle 26">
            <a:extLst>
              <a:ext uri="{FF2B5EF4-FFF2-40B4-BE49-F238E27FC236}">
                <a16:creationId xmlns:a16="http://schemas.microsoft.com/office/drawing/2014/main" id="{98EF8F16-40BE-40F9-AD03-2D74D99513B9}"/>
              </a:ext>
            </a:extLst>
          </p:cNvPr>
          <p:cNvSpPr/>
          <p:nvPr/>
        </p:nvSpPr>
        <p:spPr>
          <a:xfrm>
            <a:off x="3052091" y="2281365"/>
            <a:ext cx="1193110" cy="6480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Roboto"/>
              <a:ea typeface="+mn-ea"/>
              <a:cs typeface="+mn-cs"/>
            </a:endParaRPr>
          </a:p>
        </p:txBody>
      </p:sp>
      <p:sp>
        <p:nvSpPr>
          <p:cNvPr id="28" name="Rectangle 27">
            <a:extLst>
              <a:ext uri="{FF2B5EF4-FFF2-40B4-BE49-F238E27FC236}">
                <a16:creationId xmlns:a16="http://schemas.microsoft.com/office/drawing/2014/main" id="{23B524F9-5D6C-4C1B-A223-3A40D389626C}"/>
              </a:ext>
            </a:extLst>
          </p:cNvPr>
          <p:cNvSpPr/>
          <p:nvPr/>
        </p:nvSpPr>
        <p:spPr>
          <a:xfrm>
            <a:off x="5861035" y="2281364"/>
            <a:ext cx="140400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24356D"/>
                </a:solidFill>
                <a:effectLst/>
                <a:uLnTx/>
                <a:uFillTx/>
                <a:latin typeface="Roboto"/>
                <a:ea typeface="+mn-ea"/>
                <a:cs typeface="+mn-cs"/>
              </a:rPr>
              <a:t>Avis motivé</a:t>
            </a:r>
          </a:p>
        </p:txBody>
      </p:sp>
      <p:sp>
        <p:nvSpPr>
          <p:cNvPr id="29" name="Rectangle 28">
            <a:extLst>
              <a:ext uri="{FF2B5EF4-FFF2-40B4-BE49-F238E27FC236}">
                <a16:creationId xmlns:a16="http://schemas.microsoft.com/office/drawing/2014/main" id="{BA06D4A1-AF7C-4B4E-A7F3-07EFF52E4498}"/>
              </a:ext>
            </a:extLst>
          </p:cNvPr>
          <p:cNvSpPr/>
          <p:nvPr/>
        </p:nvSpPr>
        <p:spPr>
          <a:xfrm>
            <a:off x="7337115" y="2268300"/>
            <a:ext cx="140400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9CC5C4">
                    <a:lumMod val="50000"/>
                  </a:srgbClr>
                </a:solidFill>
                <a:effectLst/>
                <a:uLnTx/>
                <a:uFillTx/>
                <a:latin typeface="Roboto"/>
                <a:ea typeface="+mn-ea"/>
                <a:cs typeface="+mn-cs"/>
              </a:rPr>
              <a:t>Notification des nouveaux SLO et TEE à la demande</a:t>
            </a:r>
          </a:p>
        </p:txBody>
      </p:sp>
      <p:sp>
        <p:nvSpPr>
          <p:cNvPr id="30" name="Rectangle 29">
            <a:extLst>
              <a:ext uri="{FF2B5EF4-FFF2-40B4-BE49-F238E27FC236}">
                <a16:creationId xmlns:a16="http://schemas.microsoft.com/office/drawing/2014/main" id="{B19CF994-4C4C-40D1-AEAE-8D1CABBC8AFF}"/>
              </a:ext>
            </a:extLst>
          </p:cNvPr>
          <p:cNvSpPr/>
          <p:nvPr/>
        </p:nvSpPr>
        <p:spPr>
          <a:xfrm>
            <a:off x="1785025" y="3013442"/>
            <a:ext cx="119311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B050"/>
                </a:solidFill>
                <a:effectLst/>
                <a:uLnTx/>
                <a:uFillTx/>
                <a:latin typeface="Roboto"/>
                <a:ea typeface="+mn-ea"/>
                <a:cs typeface="+mn-cs"/>
              </a:rPr>
              <a:t>Avis conforme</a:t>
            </a:r>
          </a:p>
        </p:txBody>
      </p:sp>
      <p:sp>
        <p:nvSpPr>
          <p:cNvPr id="31" name="Rectangle 30">
            <a:extLst>
              <a:ext uri="{FF2B5EF4-FFF2-40B4-BE49-F238E27FC236}">
                <a16:creationId xmlns:a16="http://schemas.microsoft.com/office/drawing/2014/main" id="{3707DBB7-917A-42AA-8319-0ADC882B1AE0}"/>
              </a:ext>
            </a:extLst>
          </p:cNvPr>
          <p:cNvSpPr/>
          <p:nvPr/>
        </p:nvSpPr>
        <p:spPr>
          <a:xfrm>
            <a:off x="3052091" y="3013442"/>
            <a:ext cx="119311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24356D"/>
                </a:solidFill>
                <a:effectLst/>
                <a:uLnTx/>
                <a:uFillTx/>
                <a:latin typeface="Roboto"/>
                <a:ea typeface="+mn-ea"/>
                <a:cs typeface="+mn-cs"/>
              </a:rPr>
              <a:t>Avis motivé</a:t>
            </a:r>
          </a:p>
        </p:txBody>
      </p:sp>
      <p:sp>
        <p:nvSpPr>
          <p:cNvPr id="32" name="Rectangle 31">
            <a:extLst>
              <a:ext uri="{FF2B5EF4-FFF2-40B4-BE49-F238E27FC236}">
                <a16:creationId xmlns:a16="http://schemas.microsoft.com/office/drawing/2014/main" id="{857CA619-C83E-485E-9424-EED6BA74F108}"/>
              </a:ext>
            </a:extLst>
          </p:cNvPr>
          <p:cNvSpPr/>
          <p:nvPr/>
        </p:nvSpPr>
        <p:spPr>
          <a:xfrm>
            <a:off x="5861035" y="3013441"/>
            <a:ext cx="140400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24356D"/>
                </a:solidFill>
                <a:effectLst/>
                <a:uLnTx/>
                <a:uFillTx/>
                <a:latin typeface="Roboto"/>
                <a:ea typeface="+mn-ea"/>
                <a:cs typeface="+mn-cs"/>
              </a:rPr>
              <a:t>Avis motivé</a:t>
            </a:r>
          </a:p>
        </p:txBody>
      </p:sp>
      <p:sp>
        <p:nvSpPr>
          <p:cNvPr id="33" name="Rectangle 32">
            <a:extLst>
              <a:ext uri="{FF2B5EF4-FFF2-40B4-BE49-F238E27FC236}">
                <a16:creationId xmlns:a16="http://schemas.microsoft.com/office/drawing/2014/main" id="{CEB3A02B-9584-442A-AF61-81F624A35A3B}"/>
              </a:ext>
            </a:extLst>
          </p:cNvPr>
          <p:cNvSpPr/>
          <p:nvPr/>
        </p:nvSpPr>
        <p:spPr>
          <a:xfrm>
            <a:off x="7337115" y="3000377"/>
            <a:ext cx="1404000" cy="6480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Roboto"/>
              <a:ea typeface="+mn-ea"/>
              <a:cs typeface="+mn-cs"/>
            </a:endParaRPr>
          </a:p>
        </p:txBody>
      </p:sp>
      <p:sp>
        <p:nvSpPr>
          <p:cNvPr id="34" name="Rectangle 33">
            <a:extLst>
              <a:ext uri="{FF2B5EF4-FFF2-40B4-BE49-F238E27FC236}">
                <a16:creationId xmlns:a16="http://schemas.microsoft.com/office/drawing/2014/main" id="{A47376E6-7245-4CEB-891D-9B668314A2CF}"/>
              </a:ext>
            </a:extLst>
          </p:cNvPr>
          <p:cNvSpPr/>
          <p:nvPr/>
        </p:nvSpPr>
        <p:spPr>
          <a:xfrm>
            <a:off x="1785025" y="3778979"/>
            <a:ext cx="119311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B050"/>
                </a:solidFill>
                <a:effectLst/>
                <a:uLnTx/>
                <a:uFillTx/>
                <a:latin typeface="Roboto"/>
                <a:ea typeface="+mn-ea"/>
                <a:cs typeface="+mn-cs"/>
              </a:rPr>
              <a:t>Avis conforme</a:t>
            </a:r>
          </a:p>
        </p:txBody>
      </p:sp>
      <p:sp>
        <p:nvSpPr>
          <p:cNvPr id="35" name="Rectangle 34">
            <a:extLst>
              <a:ext uri="{FF2B5EF4-FFF2-40B4-BE49-F238E27FC236}">
                <a16:creationId xmlns:a16="http://schemas.microsoft.com/office/drawing/2014/main" id="{216FC292-2669-40DB-BC63-1D91DE625B44}"/>
              </a:ext>
            </a:extLst>
          </p:cNvPr>
          <p:cNvSpPr/>
          <p:nvPr/>
        </p:nvSpPr>
        <p:spPr>
          <a:xfrm>
            <a:off x="3052091" y="3778979"/>
            <a:ext cx="119311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24356D"/>
                </a:solidFill>
                <a:effectLst/>
                <a:uLnTx/>
                <a:uFillTx/>
                <a:latin typeface="Roboto"/>
                <a:ea typeface="+mn-ea"/>
                <a:cs typeface="+mn-cs"/>
              </a:rPr>
              <a:t>Avis motivé</a:t>
            </a:r>
          </a:p>
        </p:txBody>
      </p:sp>
      <p:sp>
        <p:nvSpPr>
          <p:cNvPr id="36" name="Rectangle 35">
            <a:extLst>
              <a:ext uri="{FF2B5EF4-FFF2-40B4-BE49-F238E27FC236}">
                <a16:creationId xmlns:a16="http://schemas.microsoft.com/office/drawing/2014/main" id="{C0BC6F23-A3F6-43D3-956C-64D90B90CC72}"/>
              </a:ext>
            </a:extLst>
          </p:cNvPr>
          <p:cNvSpPr/>
          <p:nvPr/>
        </p:nvSpPr>
        <p:spPr>
          <a:xfrm>
            <a:off x="5861035" y="3778978"/>
            <a:ext cx="140400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24356D"/>
                </a:solidFill>
                <a:effectLst/>
                <a:uLnTx/>
                <a:uFillTx/>
                <a:latin typeface="Roboto"/>
                <a:ea typeface="+mn-ea"/>
                <a:cs typeface="+mn-cs"/>
              </a:rPr>
              <a:t>Avis motivé</a:t>
            </a:r>
          </a:p>
        </p:txBody>
      </p:sp>
      <p:sp>
        <p:nvSpPr>
          <p:cNvPr id="37" name="Rectangle 36">
            <a:extLst>
              <a:ext uri="{FF2B5EF4-FFF2-40B4-BE49-F238E27FC236}">
                <a16:creationId xmlns:a16="http://schemas.microsoft.com/office/drawing/2014/main" id="{3E53BF6F-57E1-4414-81F9-73C592F23DE1}"/>
              </a:ext>
            </a:extLst>
          </p:cNvPr>
          <p:cNvSpPr/>
          <p:nvPr/>
        </p:nvSpPr>
        <p:spPr>
          <a:xfrm>
            <a:off x="7337115" y="3765914"/>
            <a:ext cx="1404000" cy="6480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Roboto"/>
              <a:ea typeface="+mn-ea"/>
              <a:cs typeface="+mn-cs"/>
            </a:endParaRPr>
          </a:p>
        </p:txBody>
      </p:sp>
      <p:sp>
        <p:nvSpPr>
          <p:cNvPr id="42" name="Rectangle 41">
            <a:extLst>
              <a:ext uri="{FF2B5EF4-FFF2-40B4-BE49-F238E27FC236}">
                <a16:creationId xmlns:a16="http://schemas.microsoft.com/office/drawing/2014/main" id="{92E04B7E-7C8E-460F-A0DB-37EF24AD324A}"/>
              </a:ext>
            </a:extLst>
          </p:cNvPr>
          <p:cNvSpPr/>
          <p:nvPr/>
        </p:nvSpPr>
        <p:spPr>
          <a:xfrm>
            <a:off x="1785025" y="1544491"/>
            <a:ext cx="1193110" cy="648073"/>
          </a:xfrm>
          <a:prstGeom prst="rect">
            <a:avLst/>
          </a:prstGeom>
          <a:solidFill>
            <a:srgbClr val="24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Roboto"/>
                <a:ea typeface="+mn-ea"/>
                <a:cs typeface="+mn-cs"/>
              </a:rPr>
              <a:t>Régulation de l’accès tarifaire</a:t>
            </a:r>
          </a:p>
        </p:txBody>
      </p:sp>
      <p:sp>
        <p:nvSpPr>
          <p:cNvPr id="43" name="Rectangle 42">
            <a:extLst>
              <a:ext uri="{FF2B5EF4-FFF2-40B4-BE49-F238E27FC236}">
                <a16:creationId xmlns:a16="http://schemas.microsoft.com/office/drawing/2014/main" id="{7ADD9BCF-F13B-4B0D-A3C0-8465C19A15D0}"/>
              </a:ext>
            </a:extLst>
          </p:cNvPr>
          <p:cNvSpPr/>
          <p:nvPr/>
        </p:nvSpPr>
        <p:spPr>
          <a:xfrm>
            <a:off x="3052091" y="1544491"/>
            <a:ext cx="1193110" cy="648073"/>
          </a:xfrm>
          <a:prstGeom prst="rect">
            <a:avLst/>
          </a:prstGeom>
          <a:solidFill>
            <a:srgbClr val="24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Roboto"/>
                <a:ea typeface="+mn-ea"/>
                <a:cs typeface="+mn-cs"/>
              </a:rPr>
              <a:t>Régulation de l’accès non tarifaire</a:t>
            </a:r>
          </a:p>
        </p:txBody>
      </p:sp>
      <p:sp>
        <p:nvSpPr>
          <p:cNvPr id="44" name="Rectangle 43">
            <a:extLst>
              <a:ext uri="{FF2B5EF4-FFF2-40B4-BE49-F238E27FC236}">
                <a16:creationId xmlns:a16="http://schemas.microsoft.com/office/drawing/2014/main" id="{63CAF4B1-F510-4069-B163-52802CB38D14}"/>
              </a:ext>
            </a:extLst>
          </p:cNvPr>
          <p:cNvSpPr/>
          <p:nvPr/>
        </p:nvSpPr>
        <p:spPr>
          <a:xfrm>
            <a:off x="5861035" y="1544490"/>
            <a:ext cx="1404000" cy="648073"/>
          </a:xfrm>
          <a:prstGeom prst="rect">
            <a:avLst/>
          </a:prstGeom>
          <a:solidFill>
            <a:srgbClr val="24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Roboto"/>
                <a:ea typeface="+mn-ea"/>
                <a:cs typeface="+mn-cs"/>
              </a:rPr>
              <a:t>Textes réglementaire</a:t>
            </a:r>
          </a:p>
        </p:txBody>
      </p:sp>
      <p:sp>
        <p:nvSpPr>
          <p:cNvPr id="45" name="Rectangle 44">
            <a:extLst>
              <a:ext uri="{FF2B5EF4-FFF2-40B4-BE49-F238E27FC236}">
                <a16:creationId xmlns:a16="http://schemas.microsoft.com/office/drawing/2014/main" id="{90FA4D11-EAC5-4D72-A6CF-4CC388A49DD9}"/>
              </a:ext>
            </a:extLst>
          </p:cNvPr>
          <p:cNvSpPr/>
          <p:nvPr/>
        </p:nvSpPr>
        <p:spPr>
          <a:xfrm>
            <a:off x="7337115" y="1531426"/>
            <a:ext cx="1404000" cy="648073"/>
          </a:xfrm>
          <a:prstGeom prst="rect">
            <a:avLst/>
          </a:prstGeom>
          <a:solidFill>
            <a:srgbClr val="24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Roboto"/>
                <a:ea typeface="+mn-ea"/>
                <a:cs typeface="+mn-cs"/>
              </a:rPr>
              <a:t>Notification et test d’équilibre économique</a:t>
            </a:r>
          </a:p>
        </p:txBody>
      </p:sp>
      <p:sp>
        <p:nvSpPr>
          <p:cNvPr id="50" name="Rectangle 49">
            <a:extLst>
              <a:ext uri="{FF2B5EF4-FFF2-40B4-BE49-F238E27FC236}">
                <a16:creationId xmlns:a16="http://schemas.microsoft.com/office/drawing/2014/main" id="{89B80C0B-3EFA-4336-BF0E-BAC3B05DAAD7}"/>
              </a:ext>
            </a:extLst>
          </p:cNvPr>
          <p:cNvSpPr/>
          <p:nvPr/>
        </p:nvSpPr>
        <p:spPr>
          <a:xfrm>
            <a:off x="1785025" y="4810245"/>
            <a:ext cx="1193110" cy="4105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24356D"/>
                </a:solidFill>
                <a:effectLst/>
                <a:uLnTx/>
                <a:uFillTx/>
                <a:latin typeface="Roboto"/>
                <a:ea typeface="+mn-ea"/>
                <a:cs typeface="+mn-cs"/>
              </a:rPr>
              <a:t>Avis motivé</a:t>
            </a:r>
          </a:p>
        </p:txBody>
      </p:sp>
      <p:sp>
        <p:nvSpPr>
          <p:cNvPr id="51" name="Rectangle 50">
            <a:extLst>
              <a:ext uri="{FF2B5EF4-FFF2-40B4-BE49-F238E27FC236}">
                <a16:creationId xmlns:a16="http://schemas.microsoft.com/office/drawing/2014/main" id="{8E65C13C-9BBA-4292-A1BA-A4755FBB8EDD}"/>
              </a:ext>
            </a:extLst>
          </p:cNvPr>
          <p:cNvSpPr/>
          <p:nvPr/>
        </p:nvSpPr>
        <p:spPr>
          <a:xfrm>
            <a:off x="3052091" y="4810245"/>
            <a:ext cx="1193110" cy="4105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24356D"/>
                </a:solidFill>
                <a:effectLst/>
                <a:uLnTx/>
                <a:uFillTx/>
                <a:latin typeface="Roboto"/>
                <a:ea typeface="+mn-ea"/>
                <a:cs typeface="+mn-cs"/>
              </a:rPr>
              <a:t>Avis motivé</a:t>
            </a:r>
          </a:p>
        </p:txBody>
      </p:sp>
      <p:sp>
        <p:nvSpPr>
          <p:cNvPr id="52" name="Rectangle 51">
            <a:extLst>
              <a:ext uri="{FF2B5EF4-FFF2-40B4-BE49-F238E27FC236}">
                <a16:creationId xmlns:a16="http://schemas.microsoft.com/office/drawing/2014/main" id="{6BFA7CDD-2F73-4C0A-B0FD-6EDFE4CB97AA}"/>
              </a:ext>
            </a:extLst>
          </p:cNvPr>
          <p:cNvSpPr/>
          <p:nvPr/>
        </p:nvSpPr>
        <p:spPr>
          <a:xfrm>
            <a:off x="5861035" y="4558315"/>
            <a:ext cx="1404000" cy="6624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24356D"/>
                </a:solidFill>
                <a:effectLst/>
                <a:uLnTx/>
                <a:uFillTx/>
                <a:latin typeface="Roboto"/>
                <a:ea typeface="+mn-ea"/>
                <a:cs typeface="+mn-cs"/>
              </a:rPr>
              <a:t>Avis motivé</a:t>
            </a:r>
          </a:p>
        </p:txBody>
      </p:sp>
      <p:sp>
        <p:nvSpPr>
          <p:cNvPr id="53" name="Rectangle 52">
            <a:extLst>
              <a:ext uri="{FF2B5EF4-FFF2-40B4-BE49-F238E27FC236}">
                <a16:creationId xmlns:a16="http://schemas.microsoft.com/office/drawing/2014/main" id="{F1B9659F-25D4-49B2-910E-8CE520AFF253}"/>
              </a:ext>
            </a:extLst>
          </p:cNvPr>
          <p:cNvSpPr/>
          <p:nvPr/>
        </p:nvSpPr>
        <p:spPr>
          <a:xfrm>
            <a:off x="7337115" y="4558316"/>
            <a:ext cx="1404000" cy="6561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Roboto"/>
              <a:ea typeface="+mn-ea"/>
              <a:cs typeface="+mn-cs"/>
            </a:endParaRPr>
          </a:p>
        </p:txBody>
      </p:sp>
      <p:sp>
        <p:nvSpPr>
          <p:cNvPr id="54" name="Rectangle 53">
            <a:extLst>
              <a:ext uri="{FF2B5EF4-FFF2-40B4-BE49-F238E27FC236}">
                <a16:creationId xmlns:a16="http://schemas.microsoft.com/office/drawing/2014/main" id="{02F5FBD0-CE96-4673-BB5F-9366CF688460}"/>
              </a:ext>
            </a:extLst>
          </p:cNvPr>
          <p:cNvSpPr/>
          <p:nvPr/>
        </p:nvSpPr>
        <p:spPr>
          <a:xfrm>
            <a:off x="1785025" y="5352073"/>
            <a:ext cx="119311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B050"/>
                </a:solidFill>
                <a:effectLst/>
                <a:uLnTx/>
                <a:uFillTx/>
                <a:latin typeface="Roboto"/>
                <a:ea typeface="+mn-ea"/>
                <a:cs typeface="+mn-cs"/>
              </a:rPr>
              <a:t>Avis conforme</a:t>
            </a:r>
          </a:p>
        </p:txBody>
      </p:sp>
      <p:sp>
        <p:nvSpPr>
          <p:cNvPr id="55" name="Rectangle 54">
            <a:extLst>
              <a:ext uri="{FF2B5EF4-FFF2-40B4-BE49-F238E27FC236}">
                <a16:creationId xmlns:a16="http://schemas.microsoft.com/office/drawing/2014/main" id="{29D72C2C-55EA-4D81-9E48-C53EE3718243}"/>
              </a:ext>
            </a:extLst>
          </p:cNvPr>
          <p:cNvSpPr/>
          <p:nvPr/>
        </p:nvSpPr>
        <p:spPr>
          <a:xfrm>
            <a:off x="3052091" y="5352073"/>
            <a:ext cx="1193110" cy="6480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Roboto"/>
              <a:ea typeface="+mn-ea"/>
              <a:cs typeface="+mn-cs"/>
            </a:endParaRPr>
          </a:p>
        </p:txBody>
      </p:sp>
      <p:sp>
        <p:nvSpPr>
          <p:cNvPr id="56" name="Rectangle 55">
            <a:extLst>
              <a:ext uri="{FF2B5EF4-FFF2-40B4-BE49-F238E27FC236}">
                <a16:creationId xmlns:a16="http://schemas.microsoft.com/office/drawing/2014/main" id="{22BE0E11-6BE1-4B19-9A5C-BCD465AC0A99}"/>
              </a:ext>
            </a:extLst>
          </p:cNvPr>
          <p:cNvSpPr/>
          <p:nvPr/>
        </p:nvSpPr>
        <p:spPr>
          <a:xfrm>
            <a:off x="5861035" y="5352072"/>
            <a:ext cx="1404000" cy="6480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Roboto"/>
              <a:ea typeface="+mn-ea"/>
              <a:cs typeface="+mn-cs"/>
            </a:endParaRPr>
          </a:p>
        </p:txBody>
      </p:sp>
      <p:sp>
        <p:nvSpPr>
          <p:cNvPr id="57" name="Rectangle 56">
            <a:extLst>
              <a:ext uri="{FF2B5EF4-FFF2-40B4-BE49-F238E27FC236}">
                <a16:creationId xmlns:a16="http://schemas.microsoft.com/office/drawing/2014/main" id="{FD249E73-B593-41A5-92D3-962EDA945E7C}"/>
              </a:ext>
            </a:extLst>
          </p:cNvPr>
          <p:cNvSpPr/>
          <p:nvPr/>
        </p:nvSpPr>
        <p:spPr>
          <a:xfrm>
            <a:off x="7337115" y="5339008"/>
            <a:ext cx="1404000" cy="6480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Roboto"/>
              <a:ea typeface="+mn-ea"/>
              <a:cs typeface="+mn-cs"/>
            </a:endParaRPr>
          </a:p>
        </p:txBody>
      </p:sp>
      <p:sp>
        <p:nvSpPr>
          <p:cNvPr id="58" name="Rectangle 57">
            <a:extLst>
              <a:ext uri="{FF2B5EF4-FFF2-40B4-BE49-F238E27FC236}">
                <a16:creationId xmlns:a16="http://schemas.microsoft.com/office/drawing/2014/main" id="{184CEA42-A359-4871-9E71-D8DA5FB6A0D1}"/>
              </a:ext>
            </a:extLst>
          </p:cNvPr>
          <p:cNvSpPr/>
          <p:nvPr/>
        </p:nvSpPr>
        <p:spPr>
          <a:xfrm>
            <a:off x="1785025" y="4558314"/>
            <a:ext cx="3996702" cy="265616"/>
          </a:xfrm>
          <a:prstGeom prst="rect">
            <a:avLst/>
          </a:prstGeom>
          <a:solidFill>
            <a:schemeClr val="bg1">
              <a:lumMod val="95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a:ln>
                  <a:noFill/>
                </a:ln>
                <a:solidFill>
                  <a:prstClr val="black">
                    <a:lumMod val="95000"/>
                    <a:lumOff val="5000"/>
                  </a:prstClr>
                </a:solidFill>
                <a:effectLst/>
                <a:uLnTx/>
                <a:uFillTx/>
                <a:latin typeface="Roboto"/>
                <a:ea typeface="+mn-ea"/>
                <a:cs typeface="+mn-cs"/>
              </a:rPr>
              <a:t>Co-régulation avec l’ORR</a:t>
            </a:r>
          </a:p>
        </p:txBody>
      </p:sp>
      <p:sp>
        <p:nvSpPr>
          <p:cNvPr id="59" name="Rectangle 58">
            <a:extLst>
              <a:ext uri="{FF2B5EF4-FFF2-40B4-BE49-F238E27FC236}">
                <a16:creationId xmlns:a16="http://schemas.microsoft.com/office/drawing/2014/main" id="{41805A20-7E78-498E-97B4-63F5948B329F}"/>
              </a:ext>
            </a:extLst>
          </p:cNvPr>
          <p:cNvSpPr/>
          <p:nvPr/>
        </p:nvSpPr>
        <p:spPr>
          <a:xfrm>
            <a:off x="4333926" y="2281365"/>
            <a:ext cx="144780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C66C61"/>
                </a:solidFill>
                <a:effectLst/>
                <a:uLnTx/>
                <a:uFillTx/>
                <a:latin typeface="Roboto"/>
                <a:ea typeface="+mn-ea"/>
                <a:cs typeface="+mn-cs"/>
              </a:rPr>
              <a:t>Pouvoir de RDD sur les données et le nombre d’ETP et pouvoir de sanction</a:t>
            </a:r>
          </a:p>
        </p:txBody>
      </p:sp>
      <p:sp>
        <p:nvSpPr>
          <p:cNvPr id="60" name="Rectangle 59">
            <a:extLst>
              <a:ext uri="{FF2B5EF4-FFF2-40B4-BE49-F238E27FC236}">
                <a16:creationId xmlns:a16="http://schemas.microsoft.com/office/drawing/2014/main" id="{0A9B15DB-8BF3-42D0-B0BC-1A6793499E62}"/>
              </a:ext>
            </a:extLst>
          </p:cNvPr>
          <p:cNvSpPr/>
          <p:nvPr/>
        </p:nvSpPr>
        <p:spPr>
          <a:xfrm>
            <a:off x="4333926" y="3013442"/>
            <a:ext cx="144780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C66C61"/>
                </a:solidFill>
                <a:effectLst/>
                <a:uLnTx/>
                <a:uFillTx/>
                <a:latin typeface="Roboto"/>
                <a:ea typeface="+mn-ea"/>
                <a:cs typeface="+mn-cs"/>
              </a:rPr>
              <a:t>Pouvoir de RDD et de sanction</a:t>
            </a:r>
          </a:p>
        </p:txBody>
      </p:sp>
      <p:sp>
        <p:nvSpPr>
          <p:cNvPr id="61" name="Rectangle 60">
            <a:extLst>
              <a:ext uri="{FF2B5EF4-FFF2-40B4-BE49-F238E27FC236}">
                <a16:creationId xmlns:a16="http://schemas.microsoft.com/office/drawing/2014/main" id="{6CAB64C7-98CA-41BA-8305-B93F1C600994}"/>
              </a:ext>
            </a:extLst>
          </p:cNvPr>
          <p:cNvSpPr/>
          <p:nvPr/>
        </p:nvSpPr>
        <p:spPr>
          <a:xfrm>
            <a:off x="4333926" y="3778979"/>
            <a:ext cx="1447800" cy="648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C66C61"/>
                </a:solidFill>
                <a:effectLst/>
                <a:uLnTx/>
                <a:uFillTx/>
                <a:latin typeface="Roboto"/>
                <a:ea typeface="+mn-ea"/>
                <a:cs typeface="+mn-cs"/>
              </a:rPr>
              <a:t>Pouvoir de RDD et de sanction</a:t>
            </a:r>
          </a:p>
        </p:txBody>
      </p:sp>
      <p:sp>
        <p:nvSpPr>
          <p:cNvPr id="62" name="Rectangle 61">
            <a:extLst>
              <a:ext uri="{FF2B5EF4-FFF2-40B4-BE49-F238E27FC236}">
                <a16:creationId xmlns:a16="http://schemas.microsoft.com/office/drawing/2014/main" id="{E93E7198-18D9-4800-94AF-A7C5CAA72760}"/>
              </a:ext>
            </a:extLst>
          </p:cNvPr>
          <p:cNvSpPr/>
          <p:nvPr/>
        </p:nvSpPr>
        <p:spPr>
          <a:xfrm>
            <a:off x="4333926" y="1544491"/>
            <a:ext cx="1447800" cy="648073"/>
          </a:xfrm>
          <a:prstGeom prst="rect">
            <a:avLst/>
          </a:prstGeom>
          <a:solidFill>
            <a:srgbClr val="2435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Roboto"/>
                <a:ea typeface="+mn-ea"/>
                <a:cs typeface="+mn-cs"/>
              </a:rPr>
              <a:t>Litiges et manquements</a:t>
            </a:r>
          </a:p>
        </p:txBody>
      </p:sp>
      <p:sp>
        <p:nvSpPr>
          <p:cNvPr id="63" name="Rectangle 62">
            <a:extLst>
              <a:ext uri="{FF2B5EF4-FFF2-40B4-BE49-F238E27FC236}">
                <a16:creationId xmlns:a16="http://schemas.microsoft.com/office/drawing/2014/main" id="{519DDB78-C610-47F7-823E-4F6D827856A4}"/>
              </a:ext>
            </a:extLst>
          </p:cNvPr>
          <p:cNvSpPr/>
          <p:nvPr/>
        </p:nvSpPr>
        <p:spPr>
          <a:xfrm>
            <a:off x="4333926" y="4849434"/>
            <a:ext cx="1447800" cy="4105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C66C61"/>
                </a:solidFill>
                <a:effectLst/>
                <a:uLnTx/>
                <a:uFillTx/>
                <a:latin typeface="Roboto"/>
                <a:ea typeface="+mn-ea"/>
                <a:cs typeface="+mn-cs"/>
              </a:rPr>
              <a:t>Pouvoir de RDD et de sanction</a:t>
            </a:r>
          </a:p>
        </p:txBody>
      </p:sp>
      <p:sp>
        <p:nvSpPr>
          <p:cNvPr id="64" name="Rectangle 63">
            <a:extLst>
              <a:ext uri="{FF2B5EF4-FFF2-40B4-BE49-F238E27FC236}">
                <a16:creationId xmlns:a16="http://schemas.microsoft.com/office/drawing/2014/main" id="{5317B6E8-F327-4785-9A82-2A6A0D04F50D}"/>
              </a:ext>
            </a:extLst>
          </p:cNvPr>
          <p:cNvSpPr/>
          <p:nvPr/>
        </p:nvSpPr>
        <p:spPr>
          <a:xfrm>
            <a:off x="4333926" y="5352073"/>
            <a:ext cx="1447800" cy="6480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Roboto"/>
              <a:ea typeface="+mn-ea"/>
              <a:cs typeface="+mn-cs"/>
            </a:endParaRPr>
          </a:p>
        </p:txBody>
      </p:sp>
      <p:sp>
        <p:nvSpPr>
          <p:cNvPr id="65" name="Titre 2">
            <a:extLst>
              <a:ext uri="{FF2B5EF4-FFF2-40B4-BE49-F238E27FC236}">
                <a16:creationId xmlns:a16="http://schemas.microsoft.com/office/drawing/2014/main" id="{BC30397D-1E32-4ECC-AC1D-66248BB4B167}"/>
              </a:ext>
            </a:extLst>
          </p:cNvPr>
          <p:cNvSpPr>
            <a:spLocks noGrp="1"/>
          </p:cNvSpPr>
          <p:nvPr>
            <p:ph type="title"/>
          </p:nvPr>
        </p:nvSpPr>
        <p:spPr>
          <a:xfrm>
            <a:off x="537040" y="333376"/>
            <a:ext cx="8091182" cy="917878"/>
          </a:xfrm>
        </p:spPr>
        <p:txBody>
          <a:bodyPr>
            <a:normAutofit/>
          </a:bodyPr>
          <a:lstStyle/>
          <a:p>
            <a:r>
              <a:rPr lang="fr-FR" dirty="0"/>
              <a:t>L’exemple du secteur ferroviaire : les principales compétences de l’ART</a:t>
            </a:r>
          </a:p>
        </p:txBody>
      </p:sp>
      <p:sp>
        <p:nvSpPr>
          <p:cNvPr id="40" name="Titre 2">
            <a:extLst>
              <a:ext uri="{FF2B5EF4-FFF2-40B4-BE49-F238E27FC236}">
                <a16:creationId xmlns:a16="http://schemas.microsoft.com/office/drawing/2014/main" id="{74EE9BAF-5AC1-4638-A2F0-7E0FF0764BFF}"/>
              </a:ext>
            </a:extLst>
          </p:cNvPr>
          <p:cNvSpPr txBox="1">
            <a:spLocks/>
          </p:cNvSpPr>
          <p:nvPr/>
        </p:nvSpPr>
        <p:spPr>
          <a:xfrm>
            <a:off x="515778" y="6173789"/>
            <a:ext cx="6707756" cy="267515"/>
          </a:xfrm>
          <a:prstGeom prst="rect">
            <a:avLst/>
          </a:prstGeom>
        </p:spPr>
        <p:txBody>
          <a:bodyPr anchor="ctr"/>
          <a:lstStyle>
            <a:lvl1pPr algn="ctr" defTabSz="676016" rtl="0" eaLnBrk="1" latinLnBrk="0" hangingPunct="1">
              <a:lnSpc>
                <a:spcPct val="90000"/>
              </a:lnSpc>
              <a:spcBef>
                <a:spcPct val="0"/>
              </a:spcBef>
              <a:buNone/>
              <a:defRPr sz="2400" b="1" kern="1200" baseline="0">
                <a:solidFill>
                  <a:srgbClr val="2F4079"/>
                </a:solidFill>
                <a:latin typeface="Roboto" pitchFamily="2" charset="0"/>
                <a:ea typeface="Roboto"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76016" rtl="0" eaLnBrk="1" fontAlgn="auto" latinLnBrk="0" hangingPunct="1">
              <a:lnSpc>
                <a:spcPct val="90000"/>
              </a:lnSpc>
              <a:spcBef>
                <a:spcPct val="0"/>
              </a:spcBef>
              <a:spcAft>
                <a:spcPts val="0"/>
              </a:spcAft>
              <a:buClrTx/>
              <a:buSzTx/>
              <a:buFontTx/>
              <a:buNone/>
              <a:tabLst/>
              <a:defRPr/>
            </a:pPr>
            <a:r>
              <a:rPr kumimoji="0" lang="fr-FR" sz="1000" b="0" i="0" u="none" strike="noStrike" kern="1200" cap="none" spc="0" normalizeH="0" baseline="0" noProof="0" dirty="0">
                <a:ln>
                  <a:noFill/>
                </a:ln>
                <a:solidFill>
                  <a:srgbClr val="2F4079"/>
                </a:solidFill>
                <a:effectLst/>
                <a:uLnTx/>
                <a:uFillTx/>
                <a:latin typeface="Roboto" pitchFamily="2" charset="0"/>
                <a:ea typeface="Roboto" pitchFamily="2" charset="0"/>
                <a:cs typeface="+mj-cs"/>
              </a:rPr>
              <a:t>Note : RDD : règlement de différend ; SLO : services librement organisés ; TEE : test d’équilibre économique ;</a:t>
            </a:r>
          </a:p>
          <a:p>
            <a:pPr marL="0" marR="0" lvl="0" indent="0" algn="l" defTabSz="676016" rtl="0" eaLnBrk="1" fontAlgn="auto" latinLnBrk="0" hangingPunct="1">
              <a:lnSpc>
                <a:spcPct val="90000"/>
              </a:lnSpc>
              <a:spcBef>
                <a:spcPct val="0"/>
              </a:spcBef>
              <a:spcAft>
                <a:spcPts val="0"/>
              </a:spcAft>
              <a:buClrTx/>
              <a:buSzTx/>
              <a:buFontTx/>
              <a:buNone/>
              <a:tabLst/>
              <a:defRPr/>
            </a:pPr>
            <a:r>
              <a:rPr kumimoji="0" lang="fr-FR" sz="1000" b="0" i="0" u="none" strike="noStrike" kern="1200" cap="none" spc="0" normalizeH="0" baseline="0" noProof="0" dirty="0">
                <a:ln>
                  <a:noFill/>
                </a:ln>
                <a:solidFill>
                  <a:srgbClr val="2F4079"/>
                </a:solidFill>
                <a:effectLst/>
                <a:uLnTx/>
                <a:uFillTx/>
                <a:latin typeface="Roboto" pitchFamily="2" charset="0"/>
                <a:ea typeface="Roboto" pitchFamily="2" charset="0"/>
                <a:cs typeface="+mj-cs"/>
              </a:rPr>
              <a:t>ORR : Office of rail and road.</a:t>
            </a:r>
          </a:p>
        </p:txBody>
      </p:sp>
      <p:sp>
        <p:nvSpPr>
          <p:cNvPr id="46" name="Espace réservé du pied de page 7">
            <a:extLst>
              <a:ext uri="{FF2B5EF4-FFF2-40B4-BE49-F238E27FC236}">
                <a16:creationId xmlns:a16="http://schemas.microsoft.com/office/drawing/2014/main" id="{10814654-8E67-4DEB-8A8D-89D9121F029C}"/>
              </a:ext>
            </a:extLst>
          </p:cNvPr>
          <p:cNvSpPr txBox="1">
            <a:spLocks/>
          </p:cNvSpPr>
          <p:nvPr/>
        </p:nvSpPr>
        <p:spPr>
          <a:xfrm>
            <a:off x="3028950" y="6356351"/>
            <a:ext cx="30861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900" b="0" dirty="0"/>
              <a:t>Bruxelles, 14 avril 2023</a:t>
            </a:r>
          </a:p>
        </p:txBody>
      </p:sp>
      <p:sp>
        <p:nvSpPr>
          <p:cNvPr id="47" name="ZoneTexte 46">
            <a:extLst>
              <a:ext uri="{FF2B5EF4-FFF2-40B4-BE49-F238E27FC236}">
                <a16:creationId xmlns:a16="http://schemas.microsoft.com/office/drawing/2014/main" id="{1CD2229F-C8AE-4F46-B9CE-E834F9E2FCF3}"/>
              </a:ext>
            </a:extLst>
          </p:cNvPr>
          <p:cNvSpPr txBox="1"/>
          <p:nvPr/>
        </p:nvSpPr>
        <p:spPr>
          <a:xfrm>
            <a:off x="8637585" y="6555013"/>
            <a:ext cx="457200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E0DCA-6F6D-44FB-987C-B0D97FDE4610}" type="slidenum">
              <a:rPr kumimoji="0" lang="fr-FR" sz="900" b="0" i="0" u="none" strike="noStrike" kern="1200" cap="none" spc="0" normalizeH="0" baseline="0" noProof="0" smtClean="0">
                <a:ln>
                  <a:noFill/>
                </a:ln>
                <a:solidFill>
                  <a:prstClr val="black"/>
                </a:solidFill>
                <a:effectLst/>
                <a:uLnTx/>
                <a:uFillTx/>
                <a:latin typeface="Robot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fr-FR" sz="900" b="0" i="0" u="none" strike="noStrike" kern="1200" cap="none" spc="0" normalizeH="0" baseline="0" noProof="0" dirty="0">
              <a:ln>
                <a:noFill/>
              </a:ln>
              <a:solidFill>
                <a:prstClr val="black"/>
              </a:solidFill>
              <a:effectLst/>
              <a:uLnTx/>
              <a:uFillTx/>
              <a:latin typeface="Roboto"/>
              <a:ea typeface="+mn-ea"/>
              <a:cs typeface="+mn-cs"/>
            </a:endParaRPr>
          </a:p>
        </p:txBody>
      </p:sp>
      <p:pic>
        <p:nvPicPr>
          <p:cNvPr id="2" name="Picture 2">
            <a:extLst>
              <a:ext uri="{FF2B5EF4-FFF2-40B4-BE49-F238E27FC236}">
                <a16:creationId xmlns:a16="http://schemas.microsoft.com/office/drawing/2014/main" id="{A2755DC2-F2BB-5C43-C9E3-3E49B3C23623}"/>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411496" y="192065"/>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163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6457949" y="6483573"/>
            <a:ext cx="2390775" cy="237903"/>
          </a:xfrm>
        </p:spPr>
        <p:txBody>
          <a:bodyPr/>
          <a:lstStyle/>
          <a:p>
            <a:fld id="{599E0DCA-6F6D-44FB-987C-B0D97FDE4610}" type="slidenum">
              <a:rPr lang="fr-FR" smtClean="0"/>
              <a:pPr/>
              <a:t>45</a:t>
            </a:fld>
            <a:endParaRPr lang="fr-FR" dirty="0"/>
          </a:p>
        </p:txBody>
      </p:sp>
      <p:sp>
        <p:nvSpPr>
          <p:cNvPr id="4" name="Espace réservé du texte 3"/>
          <p:cNvSpPr>
            <a:spLocks noGrp="1"/>
          </p:cNvSpPr>
          <p:nvPr>
            <p:ph type="body" sz="quarter" idx="4294967295"/>
          </p:nvPr>
        </p:nvSpPr>
        <p:spPr>
          <a:xfrm>
            <a:off x="476053" y="1197204"/>
            <a:ext cx="8191893" cy="4974996"/>
          </a:xfrm>
          <a:prstGeom prst="rect">
            <a:avLst/>
          </a:prstGeom>
        </p:spPr>
        <p:txBody>
          <a:bodyPr>
            <a:normAutofit lnSpcReduction="10000"/>
          </a:bodyPr>
          <a:lstStyle/>
          <a:p>
            <a:pPr algn="just"/>
            <a:r>
              <a:rPr lang="fr-FR" sz="1600" b="1" dirty="0">
                <a:solidFill>
                  <a:srgbClr val="002060"/>
                </a:solidFill>
                <a:latin typeface="Roboto" pitchFamily="2" charset="0"/>
                <a:ea typeface="Roboto" pitchFamily="2" charset="0"/>
              </a:rPr>
              <a:t>Avis </a:t>
            </a:r>
            <a:r>
              <a:rPr lang="fr-FR" sz="1600" b="1" dirty="0">
                <a:solidFill>
                  <a:srgbClr val="002060"/>
                </a:solidFill>
                <a:latin typeface="Roboto" pitchFamily="2" charset="0"/>
                <a:ea typeface="Roboto" pitchFamily="2" charset="0"/>
                <a:sym typeface="Wingdings" panose="05000000000000000000" pitchFamily="2" charset="2"/>
              </a:rPr>
              <a:t>simples ou juridiquement contraignants sur </a:t>
            </a:r>
            <a:r>
              <a:rPr lang="fr-FR" sz="1600" b="1" dirty="0">
                <a:solidFill>
                  <a:srgbClr val="002060"/>
                </a:solidFill>
                <a:latin typeface="Roboto" pitchFamily="2" charset="0"/>
                <a:ea typeface="Roboto" pitchFamily="2" charset="0"/>
              </a:rPr>
              <a:t>les règles de fonctionnement des marchés </a:t>
            </a:r>
            <a:r>
              <a:rPr lang="fr-FR" sz="1600" b="1" dirty="0">
                <a:latin typeface="Roboto" pitchFamily="2" charset="0"/>
                <a:ea typeface="Roboto" pitchFamily="2" charset="0"/>
                <a:sym typeface="Wingdings" panose="05000000000000000000" pitchFamily="2" charset="2"/>
              </a:rPr>
              <a:t>:</a:t>
            </a:r>
            <a:endParaRPr lang="fr-FR" sz="1600" b="1" dirty="0">
              <a:latin typeface="Roboto" pitchFamily="2" charset="0"/>
              <a:ea typeface="Roboto" pitchFamily="2" charset="0"/>
            </a:endParaRPr>
          </a:p>
          <a:p>
            <a:pPr lvl="1" algn="just">
              <a:lnSpc>
                <a:spcPct val="110000"/>
              </a:lnSpc>
              <a:spcBef>
                <a:spcPts val="0"/>
              </a:spcBef>
            </a:pPr>
            <a:r>
              <a:rPr lang="fr-FR" sz="1500" dirty="0">
                <a:latin typeface="Roboto" pitchFamily="2" charset="0"/>
                <a:ea typeface="Roboto" pitchFamily="2" charset="0"/>
              </a:rPr>
              <a:t>Projets de textes réglementaires relatifs à l’accès au réseau ferré</a:t>
            </a:r>
          </a:p>
          <a:p>
            <a:pPr lvl="1" algn="just">
              <a:lnSpc>
                <a:spcPct val="110000"/>
              </a:lnSpc>
              <a:spcBef>
                <a:spcPts val="0"/>
              </a:spcBef>
            </a:pPr>
            <a:r>
              <a:rPr lang="fr-FR" sz="1500" dirty="0">
                <a:latin typeface="Roboto" pitchFamily="2" charset="0"/>
                <a:ea typeface="Roboto" pitchFamily="2" charset="0"/>
              </a:rPr>
              <a:t>DRR de SNCF Réseau et Eurotunnel (règles du jeu économiques, techniques et administratives pour l’accès aux réseaux), document de référence du réseau de transport public du Grand Paris </a:t>
            </a:r>
          </a:p>
          <a:p>
            <a:pPr lvl="1" algn="just">
              <a:lnSpc>
                <a:spcPct val="110000"/>
              </a:lnSpc>
              <a:spcBef>
                <a:spcPts val="0"/>
              </a:spcBef>
            </a:pPr>
            <a:r>
              <a:rPr lang="fr-FR" sz="1500" dirty="0">
                <a:latin typeface="Roboto" pitchFamily="2" charset="0"/>
                <a:ea typeface="Roboto" pitchFamily="2" charset="0"/>
              </a:rPr>
              <a:t>Tarification de l’accès au réseau (ferroviaire et RATP), aux gares de voyageurs et autres IS (cours de fret, stations gazole…)</a:t>
            </a:r>
          </a:p>
          <a:p>
            <a:pPr lvl="1" algn="just">
              <a:lnSpc>
                <a:spcPct val="110000"/>
              </a:lnSpc>
              <a:spcBef>
                <a:spcPts val="0"/>
              </a:spcBef>
            </a:pPr>
            <a:r>
              <a:rPr lang="fr-FR" sz="1500" dirty="0">
                <a:latin typeface="Roboto" pitchFamily="2" charset="0"/>
                <a:ea typeface="Roboto" pitchFamily="2" charset="0"/>
              </a:rPr>
              <a:t>Tarification des prestations de sûreté (SUGE et GPSR)</a:t>
            </a:r>
          </a:p>
          <a:p>
            <a:pPr lvl="1" algn="just">
              <a:lnSpc>
                <a:spcPct val="110000"/>
              </a:lnSpc>
              <a:spcBef>
                <a:spcPts val="0"/>
              </a:spcBef>
            </a:pPr>
            <a:r>
              <a:rPr lang="fr-FR" sz="1500" dirty="0">
                <a:latin typeface="Roboto" pitchFamily="2" charset="0"/>
                <a:ea typeface="Roboto" pitchFamily="2" charset="0"/>
              </a:rPr>
              <a:t>Nomination, renouvellement ou révocation du président de SNCF Réseau (indépendance du GI)</a:t>
            </a:r>
          </a:p>
          <a:p>
            <a:pPr lvl="1" algn="just">
              <a:lnSpc>
                <a:spcPct val="110000"/>
              </a:lnSpc>
              <a:spcBef>
                <a:spcPts val="0"/>
              </a:spcBef>
            </a:pPr>
            <a:r>
              <a:rPr lang="fr-FR" sz="1500" dirty="0">
                <a:latin typeface="Roboto" pitchFamily="2" charset="0"/>
                <a:ea typeface="Roboto" pitchFamily="2" charset="0"/>
              </a:rPr>
              <a:t>Commissions de marchés des SCA (composition)</a:t>
            </a:r>
          </a:p>
          <a:p>
            <a:pPr lvl="1" algn="just">
              <a:lnSpc>
                <a:spcPct val="110000"/>
              </a:lnSpc>
              <a:spcBef>
                <a:spcPts val="0"/>
              </a:spcBef>
            </a:pPr>
            <a:r>
              <a:rPr lang="fr-FR" sz="1500" dirty="0">
                <a:latin typeface="Roboto" pitchFamily="2" charset="0"/>
                <a:ea typeface="Roboto" pitchFamily="2" charset="0"/>
              </a:rPr>
              <a:t>Projets d’avenants aux contrats de concessions autoroutières</a:t>
            </a:r>
          </a:p>
          <a:p>
            <a:pPr lvl="1" algn="just">
              <a:lnSpc>
                <a:spcPct val="110000"/>
              </a:lnSpc>
              <a:spcBef>
                <a:spcPts val="0"/>
              </a:spcBef>
            </a:pPr>
            <a:r>
              <a:rPr lang="fr-FR" sz="1500" dirty="0">
                <a:latin typeface="Roboto" pitchFamily="2" charset="0"/>
                <a:ea typeface="Roboto" pitchFamily="2" charset="0"/>
              </a:rPr>
              <a:t>Homologation annuels des tarifs des redevances aéroportuaires</a:t>
            </a:r>
          </a:p>
          <a:p>
            <a:pPr lvl="1" algn="just">
              <a:lnSpc>
                <a:spcPct val="110000"/>
              </a:lnSpc>
              <a:spcBef>
                <a:spcPts val="0"/>
              </a:spcBef>
            </a:pPr>
            <a:r>
              <a:rPr lang="fr-FR" sz="1500" dirty="0">
                <a:latin typeface="Roboto" pitchFamily="2" charset="0"/>
                <a:ea typeface="Roboto" pitchFamily="2" charset="0"/>
              </a:rPr>
              <a:t>Contrats de régulation économique</a:t>
            </a:r>
          </a:p>
          <a:p>
            <a:pPr algn="just">
              <a:lnSpc>
                <a:spcPct val="110000"/>
              </a:lnSpc>
            </a:pPr>
            <a:r>
              <a:rPr lang="fr-FR" sz="1600" b="1" dirty="0">
                <a:solidFill>
                  <a:srgbClr val="002060"/>
                </a:solidFill>
                <a:latin typeface="Roboto" pitchFamily="2" charset="0"/>
                <a:ea typeface="Roboto" pitchFamily="2" charset="0"/>
              </a:rPr>
              <a:t>Pouvoir réglementaire supplétif</a:t>
            </a:r>
          </a:p>
          <a:p>
            <a:pPr lvl="1" algn="just">
              <a:lnSpc>
                <a:spcPct val="110000"/>
              </a:lnSpc>
              <a:spcBef>
                <a:spcPts val="0"/>
              </a:spcBef>
              <a:buClr>
                <a:srgbClr val="A68777"/>
              </a:buClr>
            </a:pPr>
            <a:r>
              <a:rPr lang="fr-FR" altLang="fr-FR" sz="1500" dirty="0">
                <a:latin typeface="Roboto" pitchFamily="2" charset="0"/>
                <a:ea typeface="Roboto" pitchFamily="2" charset="0"/>
              </a:rPr>
              <a:t>Porte sur les règles précisant les conditions d’accès au réseau ferré et aux infrastructures de service : gares de voyageurs, cours de fret, voies de service, fourniture d’énergie, etc.</a:t>
            </a:r>
          </a:p>
          <a:p>
            <a:pPr lvl="1" algn="just">
              <a:lnSpc>
                <a:spcPct val="110000"/>
              </a:lnSpc>
              <a:spcBef>
                <a:spcPts val="0"/>
              </a:spcBef>
              <a:buClr>
                <a:srgbClr val="A68777"/>
              </a:buClr>
            </a:pPr>
            <a:r>
              <a:rPr lang="fr-FR" altLang="fr-FR" sz="1500" dirty="0">
                <a:latin typeface="Roboto" pitchFamily="2" charset="0"/>
                <a:ea typeface="Roboto" pitchFamily="2" charset="0"/>
              </a:rPr>
              <a:t>Règles de la séparation comptable (SNCF, RATP)</a:t>
            </a:r>
          </a:p>
          <a:p>
            <a:pPr lvl="1" algn="just">
              <a:lnSpc>
                <a:spcPct val="110000"/>
              </a:lnSpc>
              <a:spcBef>
                <a:spcPts val="0"/>
              </a:spcBef>
              <a:buClr>
                <a:srgbClr val="A68777"/>
              </a:buClr>
            </a:pPr>
            <a:r>
              <a:rPr lang="fr-FR" altLang="fr-FR" sz="1500" dirty="0">
                <a:latin typeface="Roboto" pitchFamily="2" charset="0"/>
                <a:ea typeface="Roboto" pitchFamily="2" charset="0"/>
              </a:rPr>
              <a:t>Décision soumise à homologation ministérielle</a:t>
            </a:r>
          </a:p>
          <a:p>
            <a:pPr lvl="1" algn="just"/>
            <a:endParaRPr lang="fr-FR" sz="1350" dirty="0">
              <a:latin typeface="Roboto" pitchFamily="2" charset="0"/>
              <a:ea typeface="Roboto" pitchFamily="2" charset="0"/>
            </a:endParaRPr>
          </a:p>
          <a:p>
            <a:pPr lvl="1" algn="just"/>
            <a:endParaRPr lang="fr-FR" sz="1350" dirty="0">
              <a:latin typeface="Roboto" pitchFamily="2" charset="0"/>
              <a:ea typeface="Roboto" pitchFamily="2" charset="0"/>
            </a:endParaRPr>
          </a:p>
        </p:txBody>
      </p:sp>
      <p:sp>
        <p:nvSpPr>
          <p:cNvPr id="2" name="Espace réservé du pied de page 1">
            <a:extLst>
              <a:ext uri="{FF2B5EF4-FFF2-40B4-BE49-F238E27FC236}">
                <a16:creationId xmlns:a16="http://schemas.microsoft.com/office/drawing/2014/main" id="{6F86C105-0F7B-4994-A15D-00C167195EBD}"/>
              </a:ext>
            </a:extLst>
          </p:cNvPr>
          <p:cNvSpPr>
            <a:spLocks noGrp="1"/>
          </p:cNvSpPr>
          <p:nvPr>
            <p:ph type="ftr" sz="quarter" idx="11"/>
          </p:nvPr>
        </p:nvSpPr>
        <p:spPr/>
        <p:txBody>
          <a:bodyPr/>
          <a:lstStyle/>
          <a:p>
            <a:pPr marL="0" indent="0" algn="ctr">
              <a:buNone/>
            </a:pPr>
            <a:r>
              <a:rPr lang="en-US" sz="900" b="0" dirty="0"/>
              <a:t>Bruxelles, 14 avril 2023</a:t>
            </a:r>
          </a:p>
        </p:txBody>
      </p:sp>
      <p:sp>
        <p:nvSpPr>
          <p:cNvPr id="9" name="Espace réservé du texte 4">
            <a:extLst>
              <a:ext uri="{FF2B5EF4-FFF2-40B4-BE49-F238E27FC236}">
                <a16:creationId xmlns:a16="http://schemas.microsoft.com/office/drawing/2014/main" id="{77BBB8BA-2932-4D85-B542-542650A4630B}"/>
              </a:ext>
            </a:extLst>
          </p:cNvPr>
          <p:cNvSpPr txBox="1">
            <a:spLocks/>
          </p:cNvSpPr>
          <p:nvPr/>
        </p:nvSpPr>
        <p:spPr>
          <a:xfrm>
            <a:off x="1313638" y="501649"/>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Les outils et pouvoirs du régulateur</a:t>
            </a:r>
          </a:p>
        </p:txBody>
      </p:sp>
      <p:pic>
        <p:nvPicPr>
          <p:cNvPr id="3" name="Picture 2">
            <a:extLst>
              <a:ext uri="{FF2B5EF4-FFF2-40B4-BE49-F238E27FC236}">
                <a16:creationId xmlns:a16="http://schemas.microsoft.com/office/drawing/2014/main" id="{7A22D2EE-9D14-E86B-DD5B-A6E4C9BED575}"/>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411496" y="192065"/>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124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6858000" y="6388102"/>
            <a:ext cx="2057400" cy="365125"/>
          </a:xfrm>
        </p:spPr>
        <p:txBody>
          <a:bodyPr/>
          <a:lstStyle/>
          <a:p>
            <a:fld id="{599E0DCA-6F6D-44FB-987C-B0D97FDE4610}" type="slidenum">
              <a:rPr lang="fr-FR" smtClean="0"/>
              <a:pPr/>
              <a:t>46</a:t>
            </a:fld>
            <a:endParaRPr lang="fr-FR" dirty="0"/>
          </a:p>
        </p:txBody>
      </p:sp>
      <p:sp>
        <p:nvSpPr>
          <p:cNvPr id="4" name="Espace réservé du texte 3"/>
          <p:cNvSpPr>
            <a:spLocks noGrp="1"/>
          </p:cNvSpPr>
          <p:nvPr>
            <p:ph type="body" sz="quarter" idx="4294967295"/>
          </p:nvPr>
        </p:nvSpPr>
        <p:spPr>
          <a:xfrm>
            <a:off x="732345" y="1561303"/>
            <a:ext cx="7886700" cy="4480417"/>
          </a:xfrm>
          <a:prstGeom prst="rect">
            <a:avLst/>
          </a:prstGeom>
        </p:spPr>
        <p:txBody>
          <a:bodyPr>
            <a:normAutofit/>
          </a:bodyPr>
          <a:lstStyle/>
          <a:p>
            <a:pPr algn="just"/>
            <a:endParaRPr lang="fr-FR" sz="1600" b="1" dirty="0">
              <a:latin typeface="Roboto" pitchFamily="2" charset="0"/>
              <a:ea typeface="Roboto" pitchFamily="2" charset="0"/>
            </a:endParaRPr>
          </a:p>
          <a:p>
            <a:pPr algn="just">
              <a:lnSpc>
                <a:spcPct val="150000"/>
              </a:lnSpc>
            </a:pPr>
            <a:r>
              <a:rPr lang="fr-FR" sz="1600" b="1" dirty="0">
                <a:solidFill>
                  <a:srgbClr val="002060"/>
                </a:solidFill>
                <a:latin typeface="Roboto" pitchFamily="2" charset="0"/>
                <a:ea typeface="Roboto" pitchFamily="2" charset="0"/>
              </a:rPr>
              <a:t>Approbation des règles de séparation comptable et vérification de leur respect </a:t>
            </a:r>
            <a:r>
              <a:rPr lang="fr-FR" sz="1600" b="1" dirty="0">
                <a:solidFill>
                  <a:srgbClr val="002060"/>
                </a:solidFill>
                <a:latin typeface="Roboto" pitchFamily="2" charset="0"/>
                <a:ea typeface="Roboto" pitchFamily="2" charset="0"/>
                <a:sym typeface="Wingdings" panose="05000000000000000000" pitchFamily="2" charset="2"/>
              </a:rPr>
              <a:t>:</a:t>
            </a:r>
            <a:endParaRPr lang="fr-FR" sz="1600" b="1" dirty="0">
              <a:solidFill>
                <a:srgbClr val="002060"/>
              </a:solidFill>
              <a:latin typeface="Roboto" pitchFamily="2" charset="0"/>
              <a:ea typeface="Roboto" pitchFamily="2" charset="0"/>
            </a:endParaRPr>
          </a:p>
          <a:p>
            <a:pPr lvl="1" algn="just">
              <a:lnSpc>
                <a:spcPct val="100000"/>
              </a:lnSpc>
            </a:pPr>
            <a:r>
              <a:rPr lang="fr-FR" sz="1500" dirty="0">
                <a:latin typeface="Roboto" pitchFamily="2" charset="0"/>
                <a:ea typeface="Roboto" pitchFamily="2" charset="0"/>
              </a:rPr>
              <a:t>entre le GI et l’opérateur</a:t>
            </a:r>
          </a:p>
          <a:p>
            <a:pPr lvl="1" algn="just">
              <a:lnSpc>
                <a:spcPct val="100000"/>
              </a:lnSpc>
            </a:pPr>
            <a:r>
              <a:rPr lang="fr-FR" sz="1500" dirty="0">
                <a:latin typeface="Roboto" pitchFamily="2" charset="0"/>
                <a:ea typeface="Roboto" pitchFamily="2" charset="0"/>
              </a:rPr>
              <a:t>entre le gestionnaire des gares et l’opérateur</a:t>
            </a:r>
          </a:p>
          <a:p>
            <a:pPr lvl="1" algn="just">
              <a:lnSpc>
                <a:spcPct val="100000"/>
              </a:lnSpc>
            </a:pPr>
            <a:r>
              <a:rPr lang="fr-FR" sz="1500" dirty="0">
                <a:latin typeface="Roboto" pitchFamily="2" charset="0"/>
                <a:ea typeface="Roboto" pitchFamily="2" charset="0"/>
              </a:rPr>
              <a:t>entre les activités fret et voyageurs de l’opérateur historique</a:t>
            </a:r>
          </a:p>
          <a:p>
            <a:pPr lvl="1" algn="just">
              <a:lnSpc>
                <a:spcPct val="100000"/>
              </a:lnSpc>
            </a:pPr>
            <a:r>
              <a:rPr lang="fr-FR" sz="1500" dirty="0">
                <a:latin typeface="Roboto" pitchFamily="2" charset="0"/>
                <a:ea typeface="Roboto" pitchFamily="2" charset="0"/>
              </a:rPr>
              <a:t>entre les activités librement organisées et les activités conventionnées</a:t>
            </a:r>
          </a:p>
          <a:p>
            <a:pPr marL="300038" lvl="1" indent="0" algn="just">
              <a:lnSpc>
                <a:spcPct val="150000"/>
              </a:lnSpc>
              <a:buNone/>
            </a:pPr>
            <a:endParaRPr lang="fr-FR" sz="1400" dirty="0">
              <a:latin typeface="Roboto" pitchFamily="2" charset="0"/>
              <a:ea typeface="Roboto" pitchFamily="2" charset="0"/>
            </a:endParaRPr>
          </a:p>
          <a:p>
            <a:pPr algn="just">
              <a:lnSpc>
                <a:spcPct val="100000"/>
              </a:lnSpc>
            </a:pPr>
            <a:r>
              <a:rPr lang="fr-FR" sz="1600" b="1" dirty="0">
                <a:solidFill>
                  <a:srgbClr val="002060"/>
                </a:solidFill>
                <a:latin typeface="Roboto" pitchFamily="2" charset="0"/>
                <a:ea typeface="Roboto" pitchFamily="2" charset="0"/>
              </a:rPr>
              <a:t>Evaluation de l’impact économique des services concurrentiels sur les services publics </a:t>
            </a:r>
            <a:r>
              <a:rPr lang="fr-FR" sz="1600" b="1" dirty="0">
                <a:solidFill>
                  <a:srgbClr val="002060"/>
                </a:solidFill>
                <a:latin typeface="Roboto" pitchFamily="2" charset="0"/>
                <a:ea typeface="Roboto" pitchFamily="2" charset="0"/>
                <a:sym typeface="Wingdings" panose="05000000000000000000" pitchFamily="2" charset="2"/>
              </a:rPr>
              <a:t>:</a:t>
            </a:r>
            <a:endParaRPr lang="fr-FR" sz="1600" b="1" dirty="0">
              <a:solidFill>
                <a:srgbClr val="002060"/>
              </a:solidFill>
              <a:latin typeface="Roboto" pitchFamily="2" charset="0"/>
              <a:ea typeface="Roboto" pitchFamily="2" charset="0"/>
            </a:endParaRPr>
          </a:p>
          <a:p>
            <a:pPr lvl="1" algn="just">
              <a:lnSpc>
                <a:spcPct val="100000"/>
              </a:lnSpc>
            </a:pPr>
            <a:r>
              <a:rPr lang="fr-FR" sz="1500" dirty="0">
                <a:latin typeface="Roboto" pitchFamily="2" charset="0"/>
                <a:ea typeface="Roboto" pitchFamily="2" charset="0"/>
              </a:rPr>
              <a:t>pour les services commerciaux de transport ferroviaire de voyageurs</a:t>
            </a:r>
          </a:p>
          <a:p>
            <a:pPr lvl="1" algn="just">
              <a:lnSpc>
                <a:spcPct val="100000"/>
              </a:lnSpc>
            </a:pPr>
            <a:r>
              <a:rPr lang="fr-FR" sz="1500" dirty="0">
                <a:latin typeface="Roboto" pitchFamily="2" charset="0"/>
                <a:ea typeface="Roboto" pitchFamily="2" charset="0"/>
              </a:rPr>
              <a:t>pour les liaisons de transport par autocar de moins de 100 km</a:t>
            </a:r>
          </a:p>
          <a:p>
            <a:pPr marL="300038" lvl="1" indent="0" algn="just">
              <a:buNone/>
            </a:pPr>
            <a:endParaRPr lang="fr-FR" sz="1350" dirty="0">
              <a:latin typeface="Roboto" pitchFamily="2" charset="0"/>
              <a:ea typeface="Roboto" pitchFamily="2" charset="0"/>
            </a:endParaRPr>
          </a:p>
        </p:txBody>
      </p:sp>
      <p:sp>
        <p:nvSpPr>
          <p:cNvPr id="2" name="Espace réservé du pied de page 1">
            <a:extLst>
              <a:ext uri="{FF2B5EF4-FFF2-40B4-BE49-F238E27FC236}">
                <a16:creationId xmlns:a16="http://schemas.microsoft.com/office/drawing/2014/main" id="{B85952DA-E312-42C8-9BB5-E6B29623990A}"/>
              </a:ext>
            </a:extLst>
          </p:cNvPr>
          <p:cNvSpPr>
            <a:spLocks noGrp="1"/>
          </p:cNvSpPr>
          <p:nvPr>
            <p:ph type="ftr" sz="quarter" idx="11"/>
          </p:nvPr>
        </p:nvSpPr>
        <p:spPr/>
        <p:txBody>
          <a:bodyPr/>
          <a:lstStyle/>
          <a:p>
            <a:pPr marL="0" indent="0" algn="ctr">
              <a:buNone/>
            </a:pPr>
            <a:r>
              <a:rPr lang="en-US" sz="900" b="0" dirty="0"/>
              <a:t>Bruxelles, 14 avril 2023</a:t>
            </a:r>
          </a:p>
        </p:txBody>
      </p:sp>
      <p:sp>
        <p:nvSpPr>
          <p:cNvPr id="9" name="Espace réservé du texte 4">
            <a:extLst>
              <a:ext uri="{FF2B5EF4-FFF2-40B4-BE49-F238E27FC236}">
                <a16:creationId xmlns:a16="http://schemas.microsoft.com/office/drawing/2014/main" id="{4DA97732-67A4-4291-B2E5-55D9544DCF48}"/>
              </a:ext>
            </a:extLst>
          </p:cNvPr>
          <p:cNvSpPr txBox="1">
            <a:spLocks/>
          </p:cNvSpPr>
          <p:nvPr/>
        </p:nvSpPr>
        <p:spPr>
          <a:xfrm>
            <a:off x="1403560" y="711661"/>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Les outils et pouvoirs du régulateur</a:t>
            </a:r>
          </a:p>
        </p:txBody>
      </p:sp>
      <p:pic>
        <p:nvPicPr>
          <p:cNvPr id="3" name="Picture 2">
            <a:extLst>
              <a:ext uri="{FF2B5EF4-FFF2-40B4-BE49-F238E27FC236}">
                <a16:creationId xmlns:a16="http://schemas.microsoft.com/office/drawing/2014/main" id="{2AB23014-2AF7-A204-5083-AAE696E037B7}"/>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411496" y="192065"/>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381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6934200" y="6359526"/>
            <a:ext cx="2057400" cy="365125"/>
          </a:xfrm>
        </p:spPr>
        <p:txBody>
          <a:bodyPr/>
          <a:lstStyle/>
          <a:p>
            <a:fld id="{599E0DCA-6F6D-44FB-987C-B0D97FDE4610}" type="slidenum">
              <a:rPr lang="fr-FR" smtClean="0"/>
              <a:pPr/>
              <a:t>47</a:t>
            </a:fld>
            <a:endParaRPr lang="fr-FR" dirty="0"/>
          </a:p>
        </p:txBody>
      </p:sp>
      <p:sp>
        <p:nvSpPr>
          <p:cNvPr id="4" name="Espace réservé du texte 3"/>
          <p:cNvSpPr>
            <a:spLocks noGrp="1"/>
          </p:cNvSpPr>
          <p:nvPr>
            <p:ph type="body" sz="quarter" idx="4294967295"/>
          </p:nvPr>
        </p:nvSpPr>
        <p:spPr>
          <a:xfrm>
            <a:off x="716437" y="1395167"/>
            <a:ext cx="7720553" cy="4961183"/>
          </a:xfrm>
          <a:prstGeom prst="rect">
            <a:avLst/>
          </a:prstGeom>
        </p:spPr>
        <p:txBody>
          <a:bodyPr>
            <a:noAutofit/>
          </a:bodyPr>
          <a:lstStyle/>
          <a:p>
            <a:pPr algn="just">
              <a:lnSpc>
                <a:spcPct val="110000"/>
              </a:lnSpc>
            </a:pPr>
            <a:r>
              <a:rPr lang="fr-FR" sz="1600" b="1" dirty="0">
                <a:solidFill>
                  <a:srgbClr val="002060"/>
                </a:solidFill>
                <a:latin typeface="Roboto" pitchFamily="2" charset="0"/>
                <a:ea typeface="Roboto" pitchFamily="2" charset="0"/>
              </a:rPr>
              <a:t>Règlement des différends </a:t>
            </a:r>
            <a:r>
              <a:rPr lang="fr-FR" sz="1600" b="1" dirty="0">
                <a:solidFill>
                  <a:srgbClr val="002060"/>
                </a:solidFill>
                <a:latin typeface="Roboto" pitchFamily="2" charset="0"/>
                <a:ea typeface="Roboto" pitchFamily="2" charset="0"/>
                <a:sym typeface="Wingdings" panose="05000000000000000000" pitchFamily="2" charset="2"/>
              </a:rPr>
              <a:t>:</a:t>
            </a:r>
            <a:endParaRPr lang="fr-FR" sz="1600" b="1" dirty="0">
              <a:solidFill>
                <a:srgbClr val="002060"/>
              </a:solidFill>
              <a:latin typeface="Roboto" pitchFamily="2" charset="0"/>
              <a:ea typeface="Roboto" pitchFamily="2" charset="0"/>
            </a:endParaRPr>
          </a:p>
          <a:p>
            <a:pPr lvl="1" algn="just">
              <a:lnSpc>
                <a:spcPct val="110000"/>
              </a:lnSpc>
            </a:pPr>
            <a:r>
              <a:rPr lang="fr-FR" sz="1600" dirty="0">
                <a:latin typeface="Roboto" pitchFamily="2" charset="0"/>
                <a:ea typeface="Roboto" pitchFamily="2" charset="0"/>
              </a:rPr>
              <a:t>Entre entreprises ferroviaires, autorités organisatrices de transport et gestionnaires d’infrastructure lors de l’exercice du droit d’accès aux infrastructures ferroviaires et routières (gares) et aux prestations associées + transfert de données aux AOT</a:t>
            </a:r>
          </a:p>
          <a:p>
            <a:pPr lvl="1" algn="just">
              <a:lnSpc>
                <a:spcPct val="110000"/>
              </a:lnSpc>
            </a:pPr>
            <a:r>
              <a:rPr lang="fr-FR" sz="1600" dirty="0">
                <a:latin typeface="Roboto" pitchFamily="2" charset="0"/>
                <a:ea typeface="Roboto" pitchFamily="2" charset="0"/>
              </a:rPr>
              <a:t>Entre opérateurs de transport par autocar et exploitants d’aménagements routiers</a:t>
            </a:r>
          </a:p>
          <a:p>
            <a:pPr lvl="1" algn="just">
              <a:lnSpc>
                <a:spcPct val="110000"/>
              </a:lnSpc>
            </a:pPr>
            <a:r>
              <a:rPr lang="fr-FR" sz="1600" dirty="0">
                <a:latin typeface="Roboto" pitchFamily="2" charset="0"/>
                <a:ea typeface="Roboto" pitchFamily="2" charset="0"/>
              </a:rPr>
              <a:t>Décisions juridiquement contraignantes soumises au contrôle de la cour d’appel de Paris</a:t>
            </a:r>
          </a:p>
          <a:p>
            <a:pPr marL="300038" lvl="1" indent="0" algn="just">
              <a:lnSpc>
                <a:spcPct val="110000"/>
              </a:lnSpc>
              <a:buNone/>
            </a:pPr>
            <a:endParaRPr lang="fr-FR" sz="1600" dirty="0">
              <a:latin typeface="Roboto" pitchFamily="2" charset="0"/>
              <a:ea typeface="Roboto" pitchFamily="2" charset="0"/>
            </a:endParaRPr>
          </a:p>
          <a:p>
            <a:pPr marL="257175" lvl="1" indent="-257175" algn="just">
              <a:lnSpc>
                <a:spcPct val="110000"/>
              </a:lnSpc>
            </a:pPr>
            <a:r>
              <a:rPr lang="fr-FR" sz="1600" b="1" dirty="0">
                <a:solidFill>
                  <a:srgbClr val="002060"/>
                </a:solidFill>
                <a:latin typeface="Roboto" pitchFamily="2" charset="0"/>
                <a:ea typeface="Roboto" pitchFamily="2" charset="0"/>
              </a:rPr>
              <a:t>Pouvoirs d’investigation et de sanction </a:t>
            </a:r>
            <a:r>
              <a:rPr lang="fr-FR" sz="1600" b="1" dirty="0">
                <a:solidFill>
                  <a:srgbClr val="002060"/>
                </a:solidFill>
                <a:latin typeface="Roboto" pitchFamily="2" charset="0"/>
                <a:ea typeface="Roboto" pitchFamily="2" charset="0"/>
                <a:sym typeface="Wingdings" panose="05000000000000000000" pitchFamily="2" charset="2"/>
              </a:rPr>
              <a:t>:</a:t>
            </a:r>
            <a:endParaRPr lang="fr-FR" sz="1600" b="1" dirty="0">
              <a:solidFill>
                <a:srgbClr val="002060"/>
              </a:solidFill>
              <a:latin typeface="Roboto" pitchFamily="2" charset="0"/>
              <a:ea typeface="Roboto" pitchFamily="2" charset="0"/>
            </a:endParaRPr>
          </a:p>
          <a:p>
            <a:pPr lvl="1" algn="just">
              <a:lnSpc>
                <a:spcPct val="110000"/>
              </a:lnSpc>
            </a:pPr>
            <a:r>
              <a:rPr lang="fr-FR" sz="1600" dirty="0">
                <a:latin typeface="Roboto" pitchFamily="2" charset="0"/>
                <a:ea typeface="Roboto" pitchFamily="2" charset="0"/>
              </a:rPr>
              <a:t>Agents assermentés pouvant procéder à des opérations de visite et saisie (OVS), accéder aux comptes des GI et des EF et collecter des données</a:t>
            </a:r>
          </a:p>
          <a:p>
            <a:pPr lvl="1" algn="just">
              <a:lnSpc>
                <a:spcPct val="110000"/>
              </a:lnSpc>
            </a:pPr>
            <a:r>
              <a:rPr lang="fr-FR" sz="1600" dirty="0">
                <a:latin typeface="Roboto" pitchFamily="2" charset="0"/>
                <a:ea typeface="Roboto" pitchFamily="2" charset="0"/>
              </a:rPr>
              <a:t>Déclenchement de procédures de sanction en cas de manquement aux règles d’accès (séparation des fonctions d’instruction et de jugement)</a:t>
            </a:r>
          </a:p>
          <a:p>
            <a:pPr lvl="1" algn="just">
              <a:lnSpc>
                <a:spcPct val="110000"/>
              </a:lnSpc>
            </a:pPr>
            <a:r>
              <a:rPr lang="fr-FR" sz="1600" dirty="0">
                <a:latin typeface="Roboto" pitchFamily="2" charset="0"/>
                <a:ea typeface="Roboto" pitchFamily="2" charset="0"/>
              </a:rPr>
              <a:t>Amende pouvant aller jusqu’à 5% du CA annuel de l’entreprise en cause</a:t>
            </a:r>
          </a:p>
        </p:txBody>
      </p:sp>
      <p:sp>
        <p:nvSpPr>
          <p:cNvPr id="2" name="Espace réservé du pied de page 1">
            <a:extLst>
              <a:ext uri="{FF2B5EF4-FFF2-40B4-BE49-F238E27FC236}">
                <a16:creationId xmlns:a16="http://schemas.microsoft.com/office/drawing/2014/main" id="{8AE69D16-7D3E-47DF-9644-AD671DEFD8C3}"/>
              </a:ext>
            </a:extLst>
          </p:cNvPr>
          <p:cNvSpPr>
            <a:spLocks noGrp="1"/>
          </p:cNvSpPr>
          <p:nvPr>
            <p:ph type="ftr" sz="quarter" idx="11"/>
          </p:nvPr>
        </p:nvSpPr>
        <p:spPr/>
        <p:txBody>
          <a:bodyPr/>
          <a:lstStyle/>
          <a:p>
            <a:pPr marL="0" indent="0" algn="ctr">
              <a:buNone/>
            </a:pPr>
            <a:r>
              <a:rPr lang="en-US" sz="900" b="0" dirty="0"/>
              <a:t>Bruxelles, 14 avril 2023</a:t>
            </a:r>
          </a:p>
        </p:txBody>
      </p:sp>
      <p:sp>
        <p:nvSpPr>
          <p:cNvPr id="9" name="Espace réservé du texte 4">
            <a:extLst>
              <a:ext uri="{FF2B5EF4-FFF2-40B4-BE49-F238E27FC236}">
                <a16:creationId xmlns:a16="http://schemas.microsoft.com/office/drawing/2014/main" id="{E98246C3-A576-4ECB-AD9E-52F5423AC369}"/>
              </a:ext>
            </a:extLst>
          </p:cNvPr>
          <p:cNvSpPr txBox="1">
            <a:spLocks/>
          </p:cNvSpPr>
          <p:nvPr/>
        </p:nvSpPr>
        <p:spPr>
          <a:xfrm>
            <a:off x="1332493" y="501650"/>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Les outils et pouvoirs du régulateur</a:t>
            </a:r>
          </a:p>
        </p:txBody>
      </p:sp>
      <p:pic>
        <p:nvPicPr>
          <p:cNvPr id="3" name="Picture 2">
            <a:extLst>
              <a:ext uri="{FF2B5EF4-FFF2-40B4-BE49-F238E27FC236}">
                <a16:creationId xmlns:a16="http://schemas.microsoft.com/office/drawing/2014/main" id="{81D14137-5396-BF82-5FB4-224C8C8C9938}"/>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411496" y="192065"/>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850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A009429-1C9F-66D7-967C-CE61B54120C9}"/>
              </a:ext>
            </a:extLst>
          </p:cNvPr>
          <p:cNvPicPr>
            <a:picLocks noChangeAspect="1"/>
          </p:cNvPicPr>
          <p:nvPr/>
        </p:nvPicPr>
        <p:blipFill>
          <a:blip r:embed="rId3"/>
          <a:stretch>
            <a:fillRect/>
          </a:stretch>
        </p:blipFill>
        <p:spPr>
          <a:xfrm>
            <a:off x="4907569" y="2985223"/>
            <a:ext cx="1027461" cy="1529427"/>
          </a:xfrm>
          <a:prstGeom prst="rect">
            <a:avLst/>
          </a:prstGeom>
        </p:spPr>
      </p:pic>
      <p:sp>
        <p:nvSpPr>
          <p:cNvPr id="6" name="Espace réservé du numéro de diapositive 5"/>
          <p:cNvSpPr>
            <a:spLocks noGrp="1"/>
          </p:cNvSpPr>
          <p:nvPr>
            <p:ph type="sldNum" sz="quarter" idx="12"/>
          </p:nvPr>
        </p:nvSpPr>
        <p:spPr>
          <a:xfrm>
            <a:off x="6838950" y="6438901"/>
            <a:ext cx="2057400" cy="365125"/>
          </a:xfrm>
        </p:spPr>
        <p:txBody>
          <a:bodyPr/>
          <a:lstStyle/>
          <a:p>
            <a:fld id="{599E0DCA-6F6D-44FB-987C-B0D97FDE4610}" type="slidenum">
              <a:rPr lang="fr-FR" smtClean="0"/>
              <a:pPr/>
              <a:t>48</a:t>
            </a:fld>
            <a:endParaRPr lang="fr-FR" dirty="0"/>
          </a:p>
        </p:txBody>
      </p:sp>
      <p:sp>
        <p:nvSpPr>
          <p:cNvPr id="4" name="Espace réservé du texte 3"/>
          <p:cNvSpPr>
            <a:spLocks noGrp="1"/>
          </p:cNvSpPr>
          <p:nvPr>
            <p:ph type="body" sz="quarter" idx="4294967295"/>
          </p:nvPr>
        </p:nvSpPr>
        <p:spPr>
          <a:xfrm>
            <a:off x="961535" y="1724626"/>
            <a:ext cx="7400040" cy="1410755"/>
          </a:xfrm>
          <a:prstGeom prst="rect">
            <a:avLst/>
          </a:prstGeom>
        </p:spPr>
        <p:txBody>
          <a:bodyPr>
            <a:normAutofit fontScale="92500"/>
          </a:bodyPr>
          <a:lstStyle/>
          <a:p>
            <a:pPr algn="just"/>
            <a:r>
              <a:rPr lang="fr-FR" sz="1600" b="1" dirty="0">
                <a:solidFill>
                  <a:srgbClr val="002060"/>
                </a:solidFill>
                <a:latin typeface="Roboto" pitchFamily="2" charset="0"/>
                <a:ea typeface="Roboto" pitchFamily="2" charset="0"/>
              </a:rPr>
              <a:t>Contrôle de la trajectoire financière du gestionnaire d’infrastructure par des avis sur </a:t>
            </a:r>
            <a:r>
              <a:rPr lang="fr-FR" sz="1600" b="1" dirty="0">
                <a:solidFill>
                  <a:srgbClr val="002060"/>
                </a:solidFill>
                <a:latin typeface="Roboto" pitchFamily="2" charset="0"/>
                <a:ea typeface="Roboto" pitchFamily="2" charset="0"/>
                <a:sym typeface="Wingdings" panose="05000000000000000000" pitchFamily="2" charset="2"/>
              </a:rPr>
              <a:t>:</a:t>
            </a:r>
            <a:endParaRPr lang="fr-FR" sz="1600" b="1" dirty="0">
              <a:solidFill>
                <a:srgbClr val="002060"/>
              </a:solidFill>
              <a:latin typeface="Roboto" pitchFamily="2" charset="0"/>
              <a:ea typeface="Roboto" pitchFamily="2" charset="0"/>
            </a:endParaRPr>
          </a:p>
          <a:p>
            <a:pPr lvl="1" algn="just"/>
            <a:r>
              <a:rPr lang="fr-FR" sz="1600" dirty="0">
                <a:latin typeface="Roboto" pitchFamily="2" charset="0"/>
                <a:ea typeface="Roboto" pitchFamily="2" charset="0"/>
              </a:rPr>
              <a:t>le budget annuel du GI</a:t>
            </a:r>
          </a:p>
          <a:p>
            <a:pPr lvl="1" algn="just"/>
            <a:r>
              <a:rPr lang="fr-FR" sz="1600" dirty="0">
                <a:latin typeface="Roboto" pitchFamily="2" charset="0"/>
                <a:ea typeface="Roboto" pitchFamily="2" charset="0"/>
              </a:rPr>
              <a:t>le contrat de performance entre l’Etat et le GI</a:t>
            </a:r>
          </a:p>
          <a:p>
            <a:pPr lvl="1" algn="just"/>
            <a:r>
              <a:rPr lang="fr-FR" sz="1600" dirty="0">
                <a:latin typeface="Roboto" pitchFamily="2" charset="0"/>
                <a:ea typeface="Roboto" pitchFamily="2" charset="0"/>
              </a:rPr>
              <a:t>les subventions publiques accordées au GI pour les investissements &gt; 200M€</a:t>
            </a:r>
          </a:p>
          <a:p>
            <a:pPr marL="300038" lvl="1" indent="0" algn="just">
              <a:buNone/>
            </a:pPr>
            <a:endParaRPr lang="fr-FR" sz="1425" dirty="0">
              <a:latin typeface="Roboto" pitchFamily="2" charset="0"/>
              <a:ea typeface="Roboto" pitchFamily="2" charset="0"/>
            </a:endParaRPr>
          </a:p>
        </p:txBody>
      </p:sp>
      <p:sp>
        <p:nvSpPr>
          <p:cNvPr id="2" name="ZoneTexte 1">
            <a:extLst>
              <a:ext uri="{FF2B5EF4-FFF2-40B4-BE49-F238E27FC236}">
                <a16:creationId xmlns:a16="http://schemas.microsoft.com/office/drawing/2014/main" id="{67E57606-4AD8-46AC-8990-D7CFF4A0F2D6}"/>
              </a:ext>
            </a:extLst>
          </p:cNvPr>
          <p:cNvSpPr txBox="1"/>
          <p:nvPr/>
        </p:nvSpPr>
        <p:spPr>
          <a:xfrm>
            <a:off x="982891" y="3613967"/>
            <a:ext cx="3402378" cy="2360987"/>
          </a:xfrm>
          <a:prstGeom prst="rect">
            <a:avLst/>
          </a:prstGeom>
        </p:spPr>
        <p:txBody>
          <a:bodyPr vert="horz" wrap="square" lIns="68580" tIns="34290" rIns="68580" bIns="34290" rtlCol="0" anchor="ctr">
            <a:noAutofit/>
          </a:bodyPr>
          <a:lstStyle/>
          <a:p>
            <a:pPr marL="257175" lvl="1" indent="-257175" algn="just">
              <a:spcBef>
                <a:spcPct val="20000"/>
              </a:spcBef>
              <a:buFont typeface="Arial" pitchFamily="34" charset="0"/>
              <a:buChar char="•"/>
            </a:pPr>
            <a:r>
              <a:rPr lang="fr-FR" sz="1600" b="1" dirty="0">
                <a:solidFill>
                  <a:srgbClr val="002060"/>
                </a:solidFill>
                <a:latin typeface="Roboto" pitchFamily="2" charset="0"/>
                <a:ea typeface="Roboto" pitchFamily="2" charset="0"/>
                <a:sym typeface="Wingdings" panose="05000000000000000000" pitchFamily="2" charset="2"/>
              </a:rPr>
              <a:t>Surveillance des marchés</a:t>
            </a:r>
            <a:endParaRPr lang="fr-FR" sz="1600" b="1" dirty="0">
              <a:solidFill>
                <a:srgbClr val="002060"/>
              </a:solidFill>
              <a:latin typeface="Roboto" pitchFamily="2" charset="0"/>
              <a:ea typeface="Roboto" pitchFamily="2" charset="0"/>
            </a:endParaRPr>
          </a:p>
          <a:p>
            <a:pPr marL="514350" lvl="1" indent="-214313" algn="just">
              <a:spcBef>
                <a:spcPct val="20000"/>
              </a:spcBef>
              <a:buFont typeface="Arial" pitchFamily="34" charset="0"/>
              <a:buChar char="•"/>
            </a:pPr>
            <a:r>
              <a:rPr lang="fr-FR" sz="1600" dirty="0">
                <a:latin typeface="Roboto" pitchFamily="2" charset="0"/>
                <a:ea typeface="Roboto" pitchFamily="2" charset="0"/>
              </a:rPr>
              <a:t>Consultations publiques</a:t>
            </a:r>
          </a:p>
          <a:p>
            <a:pPr marL="514350" lvl="1" indent="-214313" algn="just">
              <a:spcBef>
                <a:spcPct val="20000"/>
              </a:spcBef>
              <a:buFont typeface="Arial" pitchFamily="34" charset="0"/>
              <a:buChar char="•"/>
            </a:pPr>
            <a:r>
              <a:rPr lang="fr-FR" sz="1600" dirty="0">
                <a:latin typeface="Roboto" pitchFamily="2" charset="0"/>
                <a:ea typeface="Roboto" pitchFamily="2" charset="0"/>
              </a:rPr>
              <a:t>Collectes de données et enquêtes de terrain</a:t>
            </a:r>
          </a:p>
          <a:p>
            <a:pPr marL="514350" lvl="1" indent="-214313" algn="just">
              <a:spcBef>
                <a:spcPct val="20000"/>
              </a:spcBef>
              <a:buFont typeface="Arial" pitchFamily="34" charset="0"/>
              <a:buChar char="•"/>
            </a:pPr>
            <a:r>
              <a:rPr lang="fr-FR" sz="1600" dirty="0">
                <a:latin typeface="Roboto" pitchFamily="2" charset="0"/>
                <a:ea typeface="Roboto" pitchFamily="2" charset="0"/>
              </a:rPr>
              <a:t>Publication de rapports dont</a:t>
            </a:r>
          </a:p>
          <a:p>
            <a:pPr lvl="2" indent="-214313" algn="just">
              <a:buFont typeface="Franklin Gothic Book" panose="020B0503020102020204" pitchFamily="34" charset="0"/>
              <a:buChar char="−"/>
            </a:pPr>
            <a:r>
              <a:rPr lang="fr-FR" sz="1200" dirty="0">
                <a:latin typeface="Roboto" pitchFamily="2" charset="0"/>
                <a:ea typeface="Roboto" pitchFamily="2" charset="0"/>
              </a:rPr>
              <a:t>Rapport multimodal – Le transport de voyageurs en France</a:t>
            </a:r>
          </a:p>
          <a:p>
            <a:pPr lvl="2" indent="-214313" algn="just">
              <a:buFont typeface="Franklin Gothic Book" panose="020B0503020102020204" pitchFamily="34" charset="0"/>
              <a:buChar char="−"/>
            </a:pPr>
            <a:r>
              <a:rPr lang="fr-FR" sz="1200" dirty="0">
                <a:latin typeface="Roboto" pitchFamily="2" charset="0"/>
                <a:ea typeface="Roboto" pitchFamily="2" charset="0"/>
              </a:rPr>
              <a:t>Economie des concessions autoroutières</a:t>
            </a:r>
          </a:p>
          <a:p>
            <a:pPr lvl="2" indent="-214313" algn="just">
              <a:buFont typeface="Franklin Gothic Book" panose="020B0503020102020204" pitchFamily="34" charset="0"/>
              <a:buChar char="−"/>
            </a:pPr>
            <a:r>
              <a:rPr lang="fr-FR" sz="1200" dirty="0">
                <a:latin typeface="Roboto" pitchFamily="2" charset="0"/>
                <a:ea typeface="Roboto" pitchFamily="2" charset="0"/>
              </a:rPr>
              <a:t>Etude sur l’ouverture à la concurrence</a:t>
            </a:r>
            <a:endParaRPr lang="fr-FR" sz="2475" dirty="0">
              <a:solidFill>
                <a:schemeClr val="accent1"/>
              </a:solidFill>
              <a:latin typeface="Roboto" pitchFamily="2" charset="0"/>
              <a:ea typeface="Roboto" pitchFamily="2" charset="0"/>
            </a:endParaRPr>
          </a:p>
        </p:txBody>
      </p:sp>
      <p:sp>
        <p:nvSpPr>
          <p:cNvPr id="7" name="Espace réservé du pied de page 6">
            <a:extLst>
              <a:ext uri="{FF2B5EF4-FFF2-40B4-BE49-F238E27FC236}">
                <a16:creationId xmlns:a16="http://schemas.microsoft.com/office/drawing/2014/main" id="{5B179525-7A30-4140-ACAD-515D901281D0}"/>
              </a:ext>
            </a:extLst>
          </p:cNvPr>
          <p:cNvSpPr>
            <a:spLocks noGrp="1"/>
          </p:cNvSpPr>
          <p:nvPr>
            <p:ph type="ftr" sz="quarter" idx="11"/>
          </p:nvPr>
        </p:nvSpPr>
        <p:spPr/>
        <p:txBody>
          <a:bodyPr/>
          <a:lstStyle/>
          <a:p>
            <a:pPr marL="0" indent="0" algn="ctr">
              <a:buNone/>
            </a:pPr>
            <a:r>
              <a:rPr lang="en-US" sz="900" b="0" dirty="0"/>
              <a:t>Bruxelles, 14 avril 2023</a:t>
            </a:r>
          </a:p>
        </p:txBody>
      </p:sp>
      <p:sp>
        <p:nvSpPr>
          <p:cNvPr id="3" name="Étoile : 5 branches 2">
            <a:extLst>
              <a:ext uri="{FF2B5EF4-FFF2-40B4-BE49-F238E27FC236}">
                <a16:creationId xmlns:a16="http://schemas.microsoft.com/office/drawing/2014/main" id="{E63FC61C-B73D-4C9D-8227-D56A697E8A12}"/>
              </a:ext>
            </a:extLst>
          </p:cNvPr>
          <p:cNvSpPr/>
          <p:nvPr/>
        </p:nvSpPr>
        <p:spPr>
          <a:xfrm>
            <a:off x="4569972" y="4089412"/>
            <a:ext cx="1944216" cy="1815666"/>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rPr>
              <a:t>Sunshine </a:t>
            </a:r>
            <a:r>
              <a:rPr lang="fr-FR" sz="1050" dirty="0" err="1">
                <a:solidFill>
                  <a:schemeClr val="tx1"/>
                </a:solidFill>
              </a:rPr>
              <a:t>regulation</a:t>
            </a:r>
            <a:endParaRPr lang="fr-FR" sz="1050" dirty="0">
              <a:solidFill>
                <a:schemeClr val="tx1"/>
              </a:solidFill>
            </a:endParaRPr>
          </a:p>
        </p:txBody>
      </p:sp>
      <p:sp>
        <p:nvSpPr>
          <p:cNvPr id="13" name="Espace réservé du texte 4">
            <a:extLst>
              <a:ext uri="{FF2B5EF4-FFF2-40B4-BE49-F238E27FC236}">
                <a16:creationId xmlns:a16="http://schemas.microsoft.com/office/drawing/2014/main" id="{FD3AC67D-3385-4F0F-AE94-B470CFF0241E}"/>
              </a:ext>
            </a:extLst>
          </p:cNvPr>
          <p:cNvSpPr txBox="1">
            <a:spLocks/>
          </p:cNvSpPr>
          <p:nvPr/>
        </p:nvSpPr>
        <p:spPr>
          <a:xfrm>
            <a:off x="1415641" y="671106"/>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Les outils et pouvoirs du régulateur</a:t>
            </a:r>
          </a:p>
        </p:txBody>
      </p:sp>
      <p:pic>
        <p:nvPicPr>
          <p:cNvPr id="16" name="Image 15">
            <a:extLst>
              <a:ext uri="{FF2B5EF4-FFF2-40B4-BE49-F238E27FC236}">
                <a16:creationId xmlns:a16="http://schemas.microsoft.com/office/drawing/2014/main" id="{C4CB3193-3D43-5982-7EDC-6AC150E44A8A}"/>
              </a:ext>
            </a:extLst>
          </p:cNvPr>
          <p:cNvPicPr>
            <a:picLocks noChangeAspect="1"/>
          </p:cNvPicPr>
          <p:nvPr/>
        </p:nvPicPr>
        <p:blipFill>
          <a:blip r:embed="rId4"/>
          <a:stretch>
            <a:fillRect/>
          </a:stretch>
        </p:blipFill>
        <p:spPr>
          <a:xfrm>
            <a:off x="6089375" y="3199102"/>
            <a:ext cx="969388" cy="1428232"/>
          </a:xfrm>
          <a:prstGeom prst="rect">
            <a:avLst/>
          </a:prstGeom>
        </p:spPr>
      </p:pic>
      <p:pic>
        <p:nvPicPr>
          <p:cNvPr id="18" name="Image 17">
            <a:extLst>
              <a:ext uri="{FF2B5EF4-FFF2-40B4-BE49-F238E27FC236}">
                <a16:creationId xmlns:a16="http://schemas.microsoft.com/office/drawing/2014/main" id="{EE534888-999B-4FA9-799F-B082FE67F63B}"/>
              </a:ext>
            </a:extLst>
          </p:cNvPr>
          <p:cNvPicPr>
            <a:picLocks noChangeAspect="1"/>
          </p:cNvPicPr>
          <p:nvPr/>
        </p:nvPicPr>
        <p:blipFill>
          <a:blip r:embed="rId5"/>
          <a:stretch>
            <a:fillRect/>
          </a:stretch>
        </p:blipFill>
        <p:spPr>
          <a:xfrm>
            <a:off x="6838950" y="4361891"/>
            <a:ext cx="969388" cy="1372162"/>
          </a:xfrm>
          <a:prstGeom prst="rect">
            <a:avLst/>
          </a:prstGeom>
        </p:spPr>
      </p:pic>
      <p:pic>
        <p:nvPicPr>
          <p:cNvPr id="5" name="Picture 2">
            <a:extLst>
              <a:ext uri="{FF2B5EF4-FFF2-40B4-BE49-F238E27FC236}">
                <a16:creationId xmlns:a16="http://schemas.microsoft.com/office/drawing/2014/main" id="{B34F5819-982C-001D-C1DA-11B13A754058}"/>
              </a:ext>
            </a:extLst>
          </p:cNvPr>
          <p:cNvPicPr>
            <a:picLocks noChangeAspect="1" noChangeArrowheads="1"/>
          </p:cNvPicPr>
          <p:nvPr/>
        </p:nvPicPr>
        <p:blipFill>
          <a:blip r:link="rId6">
            <a:extLst>
              <a:ext uri="{28A0092B-C50C-407E-A947-70E740481C1C}">
                <a14:useLocalDpi xmlns:a14="http://schemas.microsoft.com/office/drawing/2010/main" val="0"/>
              </a:ext>
            </a:extLst>
          </a:blip>
          <a:srcRect/>
          <a:stretch>
            <a:fillRect/>
          </a:stretch>
        </p:blipFill>
        <p:spPr bwMode="auto">
          <a:xfrm>
            <a:off x="7411496" y="192065"/>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379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81800" y="6356351"/>
            <a:ext cx="2057400" cy="365125"/>
          </a:xfrm>
        </p:spPr>
        <p:txBody>
          <a:bodyPr/>
          <a:lstStyle/>
          <a:p>
            <a:fld id="{599E0DCA-6F6D-44FB-987C-B0D97FDE4610}" type="slidenum">
              <a:rPr lang="fr-FR" smtClean="0"/>
              <a:pPr/>
              <a:t>49</a:t>
            </a:fld>
            <a:endParaRPr lang="fr-FR" dirty="0"/>
          </a:p>
        </p:txBody>
      </p:sp>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3121525539"/>
              </p:ext>
            </p:extLst>
          </p:nvPr>
        </p:nvGraphicFramePr>
        <p:xfrm>
          <a:off x="529963" y="947889"/>
          <a:ext cx="7972429" cy="1224487"/>
        </p:xfrm>
        <a:graphic>
          <a:graphicData uri="http://schemas.openxmlformats.org/drawingml/2006/table">
            <a:tbl>
              <a:tblPr firstRow="1" bandRow="1">
                <a:tableStyleId>{5C22544A-7EE6-4342-B048-85BDC9FD1C3A}</a:tableStyleId>
              </a:tblPr>
              <a:tblGrid>
                <a:gridCol w="675478">
                  <a:extLst>
                    <a:ext uri="{9D8B030D-6E8A-4147-A177-3AD203B41FA5}">
                      <a16:colId xmlns:a16="http://schemas.microsoft.com/office/drawing/2014/main" val="20000"/>
                    </a:ext>
                  </a:extLst>
                </a:gridCol>
                <a:gridCol w="551047">
                  <a:extLst>
                    <a:ext uri="{9D8B030D-6E8A-4147-A177-3AD203B41FA5}">
                      <a16:colId xmlns:a16="http://schemas.microsoft.com/office/drawing/2014/main" val="20001"/>
                    </a:ext>
                  </a:extLst>
                </a:gridCol>
                <a:gridCol w="613264">
                  <a:extLst>
                    <a:ext uri="{9D8B030D-6E8A-4147-A177-3AD203B41FA5}">
                      <a16:colId xmlns:a16="http://schemas.microsoft.com/office/drawing/2014/main" val="20002"/>
                    </a:ext>
                  </a:extLst>
                </a:gridCol>
                <a:gridCol w="613264">
                  <a:extLst>
                    <a:ext uri="{9D8B030D-6E8A-4147-A177-3AD203B41FA5}">
                      <a16:colId xmlns:a16="http://schemas.microsoft.com/office/drawing/2014/main" val="20003"/>
                    </a:ext>
                  </a:extLst>
                </a:gridCol>
                <a:gridCol w="613264">
                  <a:extLst>
                    <a:ext uri="{9D8B030D-6E8A-4147-A177-3AD203B41FA5}">
                      <a16:colId xmlns:a16="http://schemas.microsoft.com/office/drawing/2014/main" val="20004"/>
                    </a:ext>
                  </a:extLst>
                </a:gridCol>
                <a:gridCol w="613264">
                  <a:extLst>
                    <a:ext uri="{9D8B030D-6E8A-4147-A177-3AD203B41FA5}">
                      <a16:colId xmlns:a16="http://schemas.microsoft.com/office/drawing/2014/main" val="20005"/>
                    </a:ext>
                  </a:extLst>
                </a:gridCol>
                <a:gridCol w="613264">
                  <a:extLst>
                    <a:ext uri="{9D8B030D-6E8A-4147-A177-3AD203B41FA5}">
                      <a16:colId xmlns:a16="http://schemas.microsoft.com/office/drawing/2014/main" val="20006"/>
                    </a:ext>
                  </a:extLst>
                </a:gridCol>
                <a:gridCol w="613264">
                  <a:extLst>
                    <a:ext uri="{9D8B030D-6E8A-4147-A177-3AD203B41FA5}">
                      <a16:colId xmlns:a16="http://schemas.microsoft.com/office/drawing/2014/main" val="20007"/>
                    </a:ext>
                  </a:extLst>
                </a:gridCol>
                <a:gridCol w="613264">
                  <a:extLst>
                    <a:ext uri="{9D8B030D-6E8A-4147-A177-3AD203B41FA5}">
                      <a16:colId xmlns:a16="http://schemas.microsoft.com/office/drawing/2014/main" val="20008"/>
                    </a:ext>
                  </a:extLst>
                </a:gridCol>
                <a:gridCol w="613264">
                  <a:extLst>
                    <a:ext uri="{9D8B030D-6E8A-4147-A177-3AD203B41FA5}">
                      <a16:colId xmlns:a16="http://schemas.microsoft.com/office/drawing/2014/main" val="1839724941"/>
                    </a:ext>
                  </a:extLst>
                </a:gridCol>
                <a:gridCol w="613264">
                  <a:extLst>
                    <a:ext uri="{9D8B030D-6E8A-4147-A177-3AD203B41FA5}">
                      <a16:colId xmlns:a16="http://schemas.microsoft.com/office/drawing/2014/main" val="867495215"/>
                    </a:ext>
                  </a:extLst>
                </a:gridCol>
                <a:gridCol w="613264">
                  <a:extLst>
                    <a:ext uri="{9D8B030D-6E8A-4147-A177-3AD203B41FA5}">
                      <a16:colId xmlns:a16="http://schemas.microsoft.com/office/drawing/2014/main" val="264283107"/>
                    </a:ext>
                  </a:extLst>
                </a:gridCol>
                <a:gridCol w="613264">
                  <a:extLst>
                    <a:ext uri="{9D8B030D-6E8A-4147-A177-3AD203B41FA5}">
                      <a16:colId xmlns:a16="http://schemas.microsoft.com/office/drawing/2014/main" val="2896143217"/>
                    </a:ext>
                  </a:extLst>
                </a:gridCol>
              </a:tblGrid>
              <a:tr h="670340">
                <a:tc rowSpan="2">
                  <a:txBody>
                    <a:bodyPr/>
                    <a:lstStyle/>
                    <a:p>
                      <a:pPr algn="ctr"/>
                      <a:endParaRPr lang="fr-FR" sz="900" dirty="0">
                        <a:latin typeface="Roboto" pitchFamily="2" charset="0"/>
                        <a:ea typeface="Roboto" pitchFamily="2" charset="0"/>
                      </a:endParaRPr>
                    </a:p>
                    <a:p>
                      <a:pPr algn="ctr"/>
                      <a:r>
                        <a:rPr lang="fr-FR" sz="1100" dirty="0">
                          <a:latin typeface="Roboto" pitchFamily="2" charset="0"/>
                          <a:ea typeface="Roboto" pitchFamily="2" charset="0"/>
                        </a:rPr>
                        <a:t>Nombre de décisions et avis publiés</a:t>
                      </a:r>
                    </a:p>
                  </a:txBody>
                  <a:tcPr marL="68580" marR="68580" marT="34290" marB="34290"/>
                </a:tc>
                <a:tc>
                  <a:txBody>
                    <a:bodyPr/>
                    <a:lstStyle/>
                    <a:p>
                      <a:pPr algn="ctr"/>
                      <a:endParaRPr lang="fr-FR" sz="1200" b="1" dirty="0">
                        <a:latin typeface="Roboto" pitchFamily="2" charset="0"/>
                        <a:ea typeface="Roboto" pitchFamily="2" charset="0"/>
                      </a:endParaRPr>
                    </a:p>
                    <a:p>
                      <a:pPr algn="ctr"/>
                      <a:r>
                        <a:rPr lang="fr-FR" sz="1200" b="1" dirty="0">
                          <a:latin typeface="Roboto" pitchFamily="2" charset="0"/>
                          <a:ea typeface="Roboto" pitchFamily="2" charset="0"/>
                        </a:rPr>
                        <a:t>2011</a:t>
                      </a:r>
                    </a:p>
                  </a:txBody>
                  <a:tcPr marL="68580" marR="68580" marT="34290" marB="34290"/>
                </a:tc>
                <a:tc>
                  <a:txBody>
                    <a:bodyPr/>
                    <a:lstStyle/>
                    <a:p>
                      <a:pPr algn="ctr"/>
                      <a:endParaRPr lang="fr-FR" sz="1200" b="1" dirty="0">
                        <a:latin typeface="Roboto" pitchFamily="2" charset="0"/>
                        <a:ea typeface="Roboto" pitchFamily="2" charset="0"/>
                      </a:endParaRPr>
                    </a:p>
                    <a:p>
                      <a:pPr algn="ctr"/>
                      <a:r>
                        <a:rPr lang="fr-FR" sz="1200" b="1" dirty="0">
                          <a:latin typeface="Roboto" pitchFamily="2" charset="0"/>
                          <a:ea typeface="Roboto" pitchFamily="2" charset="0"/>
                        </a:rPr>
                        <a:t>2012</a:t>
                      </a:r>
                    </a:p>
                  </a:txBody>
                  <a:tcPr marL="68580" marR="68580" marT="34290" marB="34290"/>
                </a:tc>
                <a:tc>
                  <a:txBody>
                    <a:bodyPr/>
                    <a:lstStyle/>
                    <a:p>
                      <a:pPr algn="ctr"/>
                      <a:endParaRPr lang="fr-FR" sz="1200" b="1" dirty="0">
                        <a:latin typeface="Roboto" pitchFamily="2" charset="0"/>
                        <a:ea typeface="Roboto" pitchFamily="2" charset="0"/>
                      </a:endParaRPr>
                    </a:p>
                    <a:p>
                      <a:pPr algn="ctr"/>
                      <a:r>
                        <a:rPr lang="fr-FR" sz="1200" b="1" dirty="0">
                          <a:latin typeface="Roboto" pitchFamily="2" charset="0"/>
                          <a:ea typeface="Roboto" pitchFamily="2" charset="0"/>
                        </a:rPr>
                        <a:t>2013</a:t>
                      </a:r>
                    </a:p>
                  </a:txBody>
                  <a:tcPr marL="68580" marR="68580" marT="34290" marB="34290"/>
                </a:tc>
                <a:tc>
                  <a:txBody>
                    <a:bodyPr/>
                    <a:lstStyle/>
                    <a:p>
                      <a:pPr algn="ctr"/>
                      <a:endParaRPr lang="fr-FR" sz="1200" b="1" dirty="0">
                        <a:latin typeface="Roboto" pitchFamily="2" charset="0"/>
                        <a:ea typeface="Roboto" pitchFamily="2" charset="0"/>
                      </a:endParaRPr>
                    </a:p>
                    <a:p>
                      <a:pPr algn="ctr"/>
                      <a:r>
                        <a:rPr lang="fr-FR" sz="1200" b="1" dirty="0">
                          <a:latin typeface="Roboto" pitchFamily="2" charset="0"/>
                          <a:ea typeface="Roboto" pitchFamily="2" charset="0"/>
                        </a:rPr>
                        <a:t>2014</a:t>
                      </a:r>
                    </a:p>
                  </a:txBody>
                  <a:tcPr marL="68580" marR="68580" marT="34290" marB="34290"/>
                </a:tc>
                <a:tc>
                  <a:txBody>
                    <a:bodyPr/>
                    <a:lstStyle/>
                    <a:p>
                      <a:pPr algn="ctr"/>
                      <a:endParaRPr lang="fr-FR" sz="1200" b="1" dirty="0">
                        <a:latin typeface="Roboto" pitchFamily="2" charset="0"/>
                        <a:ea typeface="Roboto" pitchFamily="2" charset="0"/>
                      </a:endParaRPr>
                    </a:p>
                    <a:p>
                      <a:pPr algn="ctr"/>
                      <a:r>
                        <a:rPr lang="fr-FR" sz="1200" b="1" dirty="0">
                          <a:latin typeface="Roboto" pitchFamily="2" charset="0"/>
                          <a:ea typeface="Roboto" pitchFamily="2" charset="0"/>
                        </a:rPr>
                        <a:t>2015</a:t>
                      </a:r>
                    </a:p>
                  </a:txBody>
                  <a:tcPr marL="68580" marR="68580" marT="34290" marB="34290"/>
                </a:tc>
                <a:tc>
                  <a:txBody>
                    <a:bodyPr/>
                    <a:lstStyle/>
                    <a:p>
                      <a:pPr algn="ctr"/>
                      <a:endParaRPr lang="fr-FR" sz="1200" b="1" dirty="0">
                        <a:latin typeface="Roboto" pitchFamily="2" charset="0"/>
                        <a:ea typeface="Roboto" pitchFamily="2" charset="0"/>
                      </a:endParaRPr>
                    </a:p>
                    <a:p>
                      <a:pPr algn="ctr"/>
                      <a:r>
                        <a:rPr lang="fr-FR" sz="1200" b="1" dirty="0">
                          <a:latin typeface="Roboto" pitchFamily="2" charset="0"/>
                          <a:ea typeface="Roboto" pitchFamily="2" charset="0"/>
                        </a:rPr>
                        <a:t>2016</a:t>
                      </a:r>
                    </a:p>
                  </a:txBody>
                  <a:tcPr marL="68580" marR="68580" marT="34290" marB="34290"/>
                </a:tc>
                <a:tc>
                  <a:txBody>
                    <a:bodyPr/>
                    <a:lstStyle/>
                    <a:p>
                      <a:pPr algn="ctr"/>
                      <a:endParaRPr lang="fr-FR" sz="1200" b="1" dirty="0">
                        <a:latin typeface="Roboto" pitchFamily="2" charset="0"/>
                        <a:ea typeface="Roboto" pitchFamily="2" charset="0"/>
                      </a:endParaRPr>
                    </a:p>
                    <a:p>
                      <a:pPr algn="ctr"/>
                      <a:r>
                        <a:rPr lang="fr-FR" sz="1200" b="1" dirty="0">
                          <a:latin typeface="Roboto" pitchFamily="2" charset="0"/>
                          <a:ea typeface="Roboto" pitchFamily="2" charset="0"/>
                        </a:rPr>
                        <a:t>2017</a:t>
                      </a:r>
                    </a:p>
                  </a:txBody>
                  <a:tcPr marL="68580" marR="68580" marT="34290" marB="34290"/>
                </a:tc>
                <a:tc>
                  <a:txBody>
                    <a:bodyPr/>
                    <a:lstStyle/>
                    <a:p>
                      <a:pPr algn="ctr"/>
                      <a:endParaRPr lang="fr-FR" sz="1200" b="1" dirty="0">
                        <a:latin typeface="Roboto" pitchFamily="2" charset="0"/>
                        <a:ea typeface="Roboto" pitchFamily="2" charset="0"/>
                      </a:endParaRPr>
                    </a:p>
                    <a:p>
                      <a:pPr algn="ctr"/>
                      <a:r>
                        <a:rPr lang="fr-FR" sz="1200" b="1" dirty="0">
                          <a:latin typeface="Roboto" pitchFamily="2" charset="0"/>
                          <a:ea typeface="Roboto" pitchFamily="2" charset="0"/>
                        </a:rPr>
                        <a:t>2018</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dirty="0">
                        <a:latin typeface="Roboto" pitchFamily="2" charset="0"/>
                        <a:ea typeface="Roboto"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latin typeface="Roboto" pitchFamily="2" charset="0"/>
                          <a:ea typeface="Roboto" pitchFamily="2" charset="0"/>
                        </a:rPr>
                        <a:t>2019</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dirty="0">
                        <a:latin typeface="Roboto" pitchFamily="2" charset="0"/>
                        <a:ea typeface="Roboto"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latin typeface="Roboto" pitchFamily="2" charset="0"/>
                          <a:ea typeface="Roboto" pitchFamily="2" charset="0"/>
                        </a:rPr>
                        <a:t>2020</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dirty="0">
                        <a:latin typeface="Roboto" pitchFamily="2" charset="0"/>
                        <a:ea typeface="Roboto"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latin typeface="Roboto" pitchFamily="2" charset="0"/>
                          <a:ea typeface="Roboto" pitchFamily="2" charset="0"/>
                        </a:rPr>
                        <a:t>2021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200" b="1" dirty="0">
                        <a:latin typeface="Roboto" pitchFamily="2" charset="0"/>
                        <a:ea typeface="Roboto"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latin typeface="Roboto" pitchFamily="2" charset="0"/>
                          <a:ea typeface="Roboto" pitchFamily="2" charset="0"/>
                        </a:rPr>
                        <a:t>2021</a:t>
                      </a:r>
                    </a:p>
                  </a:txBody>
                  <a:tcPr marL="68580" marR="68580" marT="34290" marB="34290"/>
                </a:tc>
                <a:extLst>
                  <a:ext uri="{0D108BD9-81ED-4DB2-BD59-A6C34878D82A}">
                    <a16:rowId xmlns:a16="http://schemas.microsoft.com/office/drawing/2014/main" val="10000"/>
                  </a:ext>
                </a:extLst>
              </a:tr>
              <a:tr h="554147">
                <a:tc vMerge="1">
                  <a:txBody>
                    <a:bodyPr/>
                    <a:lstStyle/>
                    <a:p>
                      <a:endParaRPr lang="fr-FR" sz="1200" dirty="0"/>
                    </a:p>
                  </a:txBody>
                  <a:tcPr/>
                </a:tc>
                <a:tc>
                  <a:txBody>
                    <a:bodyPr/>
                    <a:lstStyle/>
                    <a:p>
                      <a:pPr algn="ctr">
                        <a:spcBef>
                          <a:spcPts val="1200"/>
                        </a:spcBef>
                      </a:pPr>
                      <a:r>
                        <a:rPr lang="fr-FR" sz="1400" b="1" baseline="0" dirty="0">
                          <a:solidFill>
                            <a:srgbClr val="038AA5"/>
                          </a:solidFill>
                          <a:latin typeface="Roboto" pitchFamily="2" charset="0"/>
                          <a:ea typeface="Roboto" pitchFamily="2" charset="0"/>
                        </a:rPr>
                        <a:t>13</a:t>
                      </a:r>
                    </a:p>
                  </a:txBody>
                  <a:tcPr marL="68580" marR="68580" marT="34290" marB="34290" anchor="ctr"/>
                </a:tc>
                <a:tc>
                  <a:txBody>
                    <a:bodyPr/>
                    <a:lstStyle/>
                    <a:p>
                      <a:pPr algn="ctr">
                        <a:spcBef>
                          <a:spcPts val="1200"/>
                        </a:spcBef>
                      </a:pPr>
                      <a:r>
                        <a:rPr lang="fr-FR" sz="1400" b="1" baseline="0" dirty="0">
                          <a:solidFill>
                            <a:srgbClr val="038AA5"/>
                          </a:solidFill>
                          <a:latin typeface="Roboto" pitchFamily="2" charset="0"/>
                          <a:ea typeface="Roboto" pitchFamily="2" charset="0"/>
                        </a:rPr>
                        <a:t>17</a:t>
                      </a:r>
                    </a:p>
                  </a:txBody>
                  <a:tcPr marL="68580" marR="68580" marT="34290" marB="34290" anchor="ctr"/>
                </a:tc>
                <a:tc>
                  <a:txBody>
                    <a:bodyPr/>
                    <a:lstStyle/>
                    <a:p>
                      <a:pPr algn="ctr">
                        <a:spcBef>
                          <a:spcPts val="1200"/>
                        </a:spcBef>
                      </a:pPr>
                      <a:r>
                        <a:rPr lang="fr-FR" sz="1400" b="1" baseline="0" dirty="0">
                          <a:solidFill>
                            <a:srgbClr val="038AA5"/>
                          </a:solidFill>
                          <a:latin typeface="Roboto" pitchFamily="2" charset="0"/>
                          <a:ea typeface="Roboto" pitchFamily="2" charset="0"/>
                        </a:rPr>
                        <a:t>22</a:t>
                      </a:r>
                    </a:p>
                  </a:txBody>
                  <a:tcPr marL="68580" marR="68580" marT="34290" marB="34290" anchor="ctr"/>
                </a:tc>
                <a:tc>
                  <a:txBody>
                    <a:bodyPr/>
                    <a:lstStyle/>
                    <a:p>
                      <a:pPr algn="ctr">
                        <a:spcBef>
                          <a:spcPts val="1200"/>
                        </a:spcBef>
                      </a:pPr>
                      <a:r>
                        <a:rPr lang="fr-FR" sz="1400" b="1" baseline="0" dirty="0">
                          <a:solidFill>
                            <a:srgbClr val="038AA5"/>
                          </a:solidFill>
                          <a:latin typeface="Roboto" pitchFamily="2" charset="0"/>
                          <a:ea typeface="Roboto" pitchFamily="2" charset="0"/>
                        </a:rPr>
                        <a:t>22</a:t>
                      </a:r>
                    </a:p>
                  </a:txBody>
                  <a:tcPr marL="68580" marR="68580" marT="34290" marB="34290" anchor="ctr"/>
                </a:tc>
                <a:tc>
                  <a:txBody>
                    <a:bodyPr/>
                    <a:lstStyle/>
                    <a:p>
                      <a:pPr algn="ctr">
                        <a:spcBef>
                          <a:spcPts val="1200"/>
                        </a:spcBef>
                      </a:pPr>
                      <a:r>
                        <a:rPr lang="fr-FR" sz="1400" b="1" baseline="0" dirty="0">
                          <a:solidFill>
                            <a:srgbClr val="038AA5"/>
                          </a:solidFill>
                          <a:latin typeface="Roboto" pitchFamily="2" charset="0"/>
                          <a:ea typeface="Roboto" pitchFamily="2" charset="0"/>
                        </a:rPr>
                        <a:t>44</a:t>
                      </a:r>
                    </a:p>
                  </a:txBody>
                  <a:tcPr marL="68580" marR="68580" marT="34290" marB="34290" anchor="ctr"/>
                </a:tc>
                <a:tc>
                  <a:txBody>
                    <a:bodyPr/>
                    <a:lstStyle/>
                    <a:p>
                      <a:pPr algn="ctr">
                        <a:spcBef>
                          <a:spcPts val="1200"/>
                        </a:spcBef>
                      </a:pPr>
                      <a:r>
                        <a:rPr lang="fr-FR" sz="1400" b="1" baseline="0" dirty="0">
                          <a:solidFill>
                            <a:srgbClr val="038AA5"/>
                          </a:solidFill>
                          <a:latin typeface="Roboto" pitchFamily="2" charset="0"/>
                          <a:ea typeface="Roboto" pitchFamily="2" charset="0"/>
                        </a:rPr>
                        <a:t>226</a:t>
                      </a:r>
                    </a:p>
                  </a:txBody>
                  <a:tcPr marL="68580" marR="68580" marT="34290" marB="34290" anchor="ctr"/>
                </a:tc>
                <a:tc>
                  <a:txBody>
                    <a:bodyPr/>
                    <a:lstStyle/>
                    <a:p>
                      <a:pPr algn="ctr">
                        <a:spcBef>
                          <a:spcPts val="1200"/>
                        </a:spcBef>
                      </a:pPr>
                      <a:r>
                        <a:rPr lang="fr-FR" sz="1400" b="1" baseline="0" dirty="0">
                          <a:solidFill>
                            <a:srgbClr val="038AA5"/>
                          </a:solidFill>
                          <a:latin typeface="Roboto" pitchFamily="2" charset="0"/>
                          <a:ea typeface="Roboto" pitchFamily="2" charset="0"/>
                        </a:rPr>
                        <a:t>125</a:t>
                      </a:r>
                    </a:p>
                  </a:txBody>
                  <a:tcPr marL="68580" marR="68580" marT="34290" marB="34290" anchor="ctr"/>
                </a:tc>
                <a:tc>
                  <a:txBody>
                    <a:bodyPr/>
                    <a:lstStyle/>
                    <a:p>
                      <a:pPr algn="ctr">
                        <a:spcBef>
                          <a:spcPts val="1200"/>
                        </a:spcBef>
                      </a:pPr>
                      <a:r>
                        <a:rPr lang="fr-FR" sz="1400" b="1" baseline="0" dirty="0">
                          <a:solidFill>
                            <a:srgbClr val="038AA5"/>
                          </a:solidFill>
                          <a:latin typeface="Roboto" pitchFamily="2" charset="0"/>
                          <a:ea typeface="Roboto" pitchFamily="2" charset="0"/>
                        </a:rPr>
                        <a:t>94</a:t>
                      </a:r>
                    </a:p>
                  </a:txBody>
                  <a:tcPr marL="68580" marR="68580" marT="34290" marB="34290" anchor="ctr"/>
                </a:tc>
                <a:tc>
                  <a:txBody>
                    <a:bodyPr/>
                    <a:lstStyle/>
                    <a:p>
                      <a:pPr algn="ctr">
                        <a:spcBef>
                          <a:spcPts val="1200"/>
                        </a:spcBef>
                      </a:pPr>
                      <a:r>
                        <a:rPr lang="fr-FR" sz="1400" b="1" baseline="0" dirty="0">
                          <a:solidFill>
                            <a:srgbClr val="038AA5"/>
                          </a:solidFill>
                          <a:latin typeface="Roboto" pitchFamily="2" charset="0"/>
                          <a:ea typeface="Roboto" pitchFamily="2" charset="0"/>
                        </a:rPr>
                        <a:t>86</a:t>
                      </a:r>
                    </a:p>
                  </a:txBody>
                  <a:tcPr marL="68580" marR="68580" marT="34290" marB="34290" anchor="ctr"/>
                </a:tc>
                <a:tc>
                  <a:txBody>
                    <a:bodyPr/>
                    <a:lstStyle/>
                    <a:p>
                      <a:pPr algn="ctr">
                        <a:spcBef>
                          <a:spcPts val="1200"/>
                        </a:spcBef>
                      </a:pPr>
                      <a:r>
                        <a:rPr lang="fr-FR" sz="1400" b="1" baseline="0" dirty="0">
                          <a:solidFill>
                            <a:srgbClr val="038AA5"/>
                          </a:solidFill>
                          <a:latin typeface="Roboto" pitchFamily="2" charset="0"/>
                          <a:ea typeface="Roboto" pitchFamily="2" charset="0"/>
                        </a:rPr>
                        <a:t>87</a:t>
                      </a:r>
                    </a:p>
                  </a:txBody>
                  <a:tcPr marL="68580" marR="68580" marT="34290" marB="34290" anchor="ctr"/>
                </a:tc>
                <a:tc>
                  <a:txBody>
                    <a:bodyPr/>
                    <a:lstStyle/>
                    <a:p>
                      <a:pPr algn="ctr">
                        <a:spcBef>
                          <a:spcPts val="1200"/>
                        </a:spcBef>
                      </a:pPr>
                      <a:r>
                        <a:rPr lang="fr-FR" sz="1400" b="1" baseline="0" dirty="0">
                          <a:solidFill>
                            <a:srgbClr val="038AA5"/>
                          </a:solidFill>
                          <a:latin typeface="Roboto" pitchFamily="2" charset="0"/>
                          <a:ea typeface="Roboto" pitchFamily="2" charset="0"/>
                        </a:rPr>
                        <a:t>70</a:t>
                      </a:r>
                    </a:p>
                  </a:txBody>
                  <a:tcPr marL="68580" marR="68580" marT="34290" marB="34290" anchor="ctr"/>
                </a:tc>
                <a:tc>
                  <a:txBody>
                    <a:bodyPr/>
                    <a:lstStyle/>
                    <a:p>
                      <a:pPr algn="ctr">
                        <a:spcBef>
                          <a:spcPts val="1200"/>
                        </a:spcBef>
                      </a:pPr>
                      <a:r>
                        <a:rPr lang="fr-FR" sz="1400" b="1" baseline="0" dirty="0">
                          <a:solidFill>
                            <a:srgbClr val="038AA5"/>
                          </a:solidFill>
                          <a:latin typeface="Roboto" pitchFamily="2" charset="0"/>
                          <a:ea typeface="Roboto" pitchFamily="2" charset="0"/>
                        </a:rPr>
                        <a:t>96</a:t>
                      </a:r>
                    </a:p>
                  </a:txBody>
                  <a:tcPr marL="68580" marR="68580" marT="34290" marB="34290" anchor="ctr"/>
                </a:tc>
                <a:extLst>
                  <a:ext uri="{0D108BD9-81ED-4DB2-BD59-A6C34878D82A}">
                    <a16:rowId xmlns:a16="http://schemas.microsoft.com/office/drawing/2014/main" val="10001"/>
                  </a:ext>
                </a:extLst>
              </a:tr>
            </a:tbl>
          </a:graphicData>
        </a:graphic>
      </p:graphicFrame>
      <p:sp>
        <p:nvSpPr>
          <p:cNvPr id="7" name="Ellipse 6"/>
          <p:cNvSpPr/>
          <p:nvPr/>
        </p:nvSpPr>
        <p:spPr>
          <a:xfrm>
            <a:off x="1128084" y="2435774"/>
            <a:ext cx="736751" cy="756084"/>
          </a:xfrm>
          <a:prstGeom prst="ellipse">
            <a:avLst/>
          </a:prstGeom>
          <a:solidFill>
            <a:srgbClr val="E844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dirty="0">
                <a:solidFill>
                  <a:schemeClr val="bg1"/>
                </a:solidFill>
              </a:rPr>
              <a:t>14</a:t>
            </a:r>
          </a:p>
        </p:txBody>
      </p:sp>
      <p:sp>
        <p:nvSpPr>
          <p:cNvPr id="8" name="ZoneTexte 7"/>
          <p:cNvSpPr txBox="1"/>
          <p:nvPr/>
        </p:nvSpPr>
        <p:spPr>
          <a:xfrm>
            <a:off x="3113838" y="3861048"/>
            <a:ext cx="2430270" cy="972108"/>
          </a:xfrm>
          <a:prstGeom prst="rect">
            <a:avLst/>
          </a:prstGeom>
        </p:spPr>
        <p:txBody>
          <a:bodyPr vert="horz" wrap="square" lIns="68580" tIns="34290" rIns="68580" bIns="34290" rtlCol="0" anchor="ctr">
            <a:noAutofit/>
          </a:bodyPr>
          <a:lstStyle/>
          <a:p>
            <a:endParaRPr lang="fr-FR" sz="2475" dirty="0">
              <a:solidFill>
                <a:schemeClr val="accent1"/>
              </a:solidFill>
              <a:latin typeface="Franklin Gothic Medium" pitchFamily="34" charset="0"/>
            </a:endParaRPr>
          </a:p>
        </p:txBody>
      </p:sp>
      <p:sp>
        <p:nvSpPr>
          <p:cNvPr id="9" name="ZoneTexte 8"/>
          <p:cNvSpPr txBox="1"/>
          <p:nvPr/>
        </p:nvSpPr>
        <p:spPr>
          <a:xfrm>
            <a:off x="2043853" y="2284039"/>
            <a:ext cx="2139969" cy="1080120"/>
          </a:xfrm>
          <a:prstGeom prst="rect">
            <a:avLst/>
          </a:prstGeom>
        </p:spPr>
        <p:txBody>
          <a:bodyPr vert="horz" wrap="square" lIns="68580" tIns="34290" rIns="68580" bIns="34290" rtlCol="0" anchor="ctr">
            <a:noAutofit/>
          </a:bodyPr>
          <a:lstStyle/>
          <a:p>
            <a:r>
              <a:rPr lang="fr-FR" sz="1200" b="1" dirty="0">
                <a:solidFill>
                  <a:schemeClr val="accent1"/>
                </a:solidFill>
                <a:latin typeface="Roboto" pitchFamily="2" charset="0"/>
                <a:ea typeface="Roboto" pitchFamily="2" charset="0"/>
              </a:rPr>
              <a:t>Montant en millions d’euros  </a:t>
            </a:r>
            <a:br>
              <a:rPr lang="fr-FR" sz="1200" b="1" dirty="0">
                <a:solidFill>
                  <a:schemeClr val="accent1"/>
                </a:solidFill>
                <a:latin typeface="Roboto" pitchFamily="2" charset="0"/>
                <a:ea typeface="Roboto" pitchFamily="2" charset="0"/>
              </a:rPr>
            </a:br>
            <a:r>
              <a:rPr lang="fr-FR" sz="1200" dirty="0">
                <a:solidFill>
                  <a:schemeClr val="accent1"/>
                </a:solidFill>
                <a:latin typeface="Roboto" pitchFamily="2" charset="0"/>
                <a:ea typeface="Roboto" pitchFamily="2" charset="0"/>
              </a:rPr>
              <a:t>du budget de l’ART en 2022</a:t>
            </a:r>
          </a:p>
        </p:txBody>
      </p:sp>
      <p:sp>
        <p:nvSpPr>
          <p:cNvPr id="10" name="Ellipse 9"/>
          <p:cNvSpPr/>
          <p:nvPr/>
        </p:nvSpPr>
        <p:spPr>
          <a:xfrm>
            <a:off x="4631122" y="2373886"/>
            <a:ext cx="736751" cy="756084"/>
          </a:xfrm>
          <a:prstGeom prst="ellipse">
            <a:avLst/>
          </a:prstGeom>
          <a:solidFill>
            <a:srgbClr val="6C8A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dirty="0">
                <a:solidFill>
                  <a:schemeClr val="bg1"/>
                </a:solidFill>
              </a:rPr>
              <a:t>102</a:t>
            </a:r>
          </a:p>
        </p:txBody>
      </p:sp>
      <p:sp>
        <p:nvSpPr>
          <p:cNvPr id="11" name="ZoneTexte 10"/>
          <p:cNvSpPr txBox="1"/>
          <p:nvPr/>
        </p:nvSpPr>
        <p:spPr>
          <a:xfrm>
            <a:off x="5544108" y="2136343"/>
            <a:ext cx="2797313" cy="1378352"/>
          </a:xfrm>
          <a:prstGeom prst="rect">
            <a:avLst/>
          </a:prstGeom>
        </p:spPr>
        <p:txBody>
          <a:bodyPr vert="horz" wrap="square" lIns="68580" tIns="34290" rIns="68580" bIns="34290" rtlCol="0" anchor="ctr">
            <a:noAutofit/>
          </a:bodyPr>
          <a:lstStyle/>
          <a:p>
            <a:r>
              <a:rPr lang="fr-FR" sz="1200" b="1" dirty="0">
                <a:solidFill>
                  <a:schemeClr val="accent1"/>
                </a:solidFill>
                <a:latin typeface="Roboto" pitchFamily="2" charset="0"/>
                <a:ea typeface="Roboto" pitchFamily="2" charset="0"/>
              </a:rPr>
              <a:t>Nombre d’ETP alloués à l’ART en 2022</a:t>
            </a:r>
          </a:p>
          <a:p>
            <a:endParaRPr lang="fr-FR" sz="1050" dirty="0">
              <a:solidFill>
                <a:schemeClr val="accent1"/>
              </a:solidFill>
              <a:latin typeface="Franklin Gothic Medium" pitchFamily="34" charset="0"/>
            </a:endParaRPr>
          </a:p>
        </p:txBody>
      </p:sp>
      <p:sp>
        <p:nvSpPr>
          <p:cNvPr id="2" name="Espace réservé du pied de page 1">
            <a:extLst>
              <a:ext uri="{FF2B5EF4-FFF2-40B4-BE49-F238E27FC236}">
                <a16:creationId xmlns:a16="http://schemas.microsoft.com/office/drawing/2014/main" id="{563162BC-4398-4687-82F6-C3AFD54A275D}"/>
              </a:ext>
            </a:extLst>
          </p:cNvPr>
          <p:cNvSpPr>
            <a:spLocks noGrp="1"/>
          </p:cNvSpPr>
          <p:nvPr>
            <p:ph type="ftr" sz="quarter" idx="11"/>
          </p:nvPr>
        </p:nvSpPr>
        <p:spPr/>
        <p:txBody>
          <a:bodyPr/>
          <a:lstStyle/>
          <a:p>
            <a:pPr marL="0" indent="0" algn="ctr">
              <a:buNone/>
            </a:pPr>
            <a:r>
              <a:rPr lang="en-US" sz="900" b="0" dirty="0"/>
              <a:t>Bruxelles, 14 avril 2023</a:t>
            </a:r>
          </a:p>
        </p:txBody>
      </p:sp>
      <p:sp>
        <p:nvSpPr>
          <p:cNvPr id="13" name="Espace réservé du contenu 1">
            <a:extLst>
              <a:ext uri="{FF2B5EF4-FFF2-40B4-BE49-F238E27FC236}">
                <a16:creationId xmlns:a16="http://schemas.microsoft.com/office/drawing/2014/main" id="{2842B9FF-4F5C-4357-BBA3-E561593ADC74}"/>
              </a:ext>
            </a:extLst>
          </p:cNvPr>
          <p:cNvSpPr txBox="1">
            <a:spLocks/>
          </p:cNvSpPr>
          <p:nvPr/>
        </p:nvSpPr>
        <p:spPr>
          <a:xfrm>
            <a:off x="529963" y="3565668"/>
            <a:ext cx="4738723" cy="3292331"/>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fr-FR" sz="2200" dirty="0">
                <a:solidFill>
                  <a:srgbClr val="002060"/>
                </a:solidFill>
                <a:latin typeface="Roboto" pitchFamily="2" charset="0"/>
                <a:ea typeface="Roboto" pitchFamily="2" charset="0"/>
              </a:rPr>
              <a:t>96 avis ou décisions dont :</a:t>
            </a:r>
          </a:p>
          <a:p>
            <a:pPr lvl="1" algn="just">
              <a:lnSpc>
                <a:spcPct val="150000"/>
              </a:lnSpc>
              <a:buFont typeface="Arial" panose="020B0604020202020204" pitchFamily="34" charset="0"/>
              <a:buChar char="•"/>
            </a:pPr>
            <a:r>
              <a:rPr lang="fr-FR" sz="2200" dirty="0">
                <a:solidFill>
                  <a:srgbClr val="002060"/>
                </a:solidFill>
                <a:latin typeface="Roboto" pitchFamily="2" charset="0"/>
                <a:ea typeface="Roboto" pitchFamily="2" charset="0"/>
              </a:rPr>
              <a:t>3 lignes directrices</a:t>
            </a:r>
          </a:p>
          <a:p>
            <a:pPr lvl="1" algn="just">
              <a:lnSpc>
                <a:spcPct val="150000"/>
              </a:lnSpc>
              <a:buFont typeface="Arial" panose="020B0604020202020204" pitchFamily="34" charset="0"/>
              <a:buChar char="•"/>
            </a:pPr>
            <a:r>
              <a:rPr lang="fr-FR" sz="2200" dirty="0">
                <a:solidFill>
                  <a:srgbClr val="002060"/>
                </a:solidFill>
                <a:latin typeface="Roboto" pitchFamily="2" charset="0"/>
                <a:ea typeface="Roboto" pitchFamily="2" charset="0"/>
              </a:rPr>
              <a:t>1 décision portant règlement de différend</a:t>
            </a:r>
          </a:p>
          <a:p>
            <a:pPr lvl="1" algn="just">
              <a:lnSpc>
                <a:spcPct val="150000"/>
              </a:lnSpc>
              <a:buFont typeface="Arial" panose="020B0604020202020204" pitchFamily="34" charset="0"/>
              <a:buChar char="•"/>
            </a:pPr>
            <a:r>
              <a:rPr lang="fr-FR" sz="2200" dirty="0">
                <a:solidFill>
                  <a:srgbClr val="002060"/>
                </a:solidFill>
                <a:latin typeface="Roboto" pitchFamily="2" charset="0"/>
                <a:ea typeface="Roboto" pitchFamily="2" charset="0"/>
              </a:rPr>
              <a:t>6 décisions relatives à des procédures en manquement</a:t>
            </a:r>
          </a:p>
          <a:p>
            <a:pPr lvl="1" algn="just">
              <a:lnSpc>
                <a:spcPct val="150000"/>
              </a:lnSpc>
              <a:buFont typeface="Arial" panose="020B0604020202020204" pitchFamily="34" charset="0"/>
              <a:buChar char="•"/>
            </a:pPr>
            <a:r>
              <a:rPr lang="fr-FR" sz="2200" dirty="0">
                <a:solidFill>
                  <a:srgbClr val="002060"/>
                </a:solidFill>
                <a:latin typeface="Roboto" pitchFamily="2" charset="0"/>
                <a:ea typeface="Roboto" pitchFamily="2" charset="0"/>
              </a:rPr>
              <a:t>54 avis simples, motivés ou recommandations</a:t>
            </a:r>
          </a:p>
          <a:p>
            <a:pPr lvl="1" algn="just">
              <a:lnSpc>
                <a:spcPct val="150000"/>
              </a:lnSpc>
              <a:buFont typeface="Arial" panose="020B0604020202020204" pitchFamily="34" charset="0"/>
              <a:buChar char="•"/>
            </a:pPr>
            <a:r>
              <a:rPr lang="fr-FR" sz="2200" dirty="0">
                <a:solidFill>
                  <a:srgbClr val="002060"/>
                </a:solidFill>
                <a:latin typeface="Roboto" pitchFamily="2" charset="0"/>
                <a:ea typeface="Roboto" pitchFamily="2" charset="0"/>
              </a:rPr>
              <a:t>24 décisions ou avis juridiquement contraignants</a:t>
            </a:r>
          </a:p>
          <a:p>
            <a:pPr lvl="1" algn="just">
              <a:lnSpc>
                <a:spcPct val="150000"/>
              </a:lnSpc>
              <a:buFont typeface="Arial" panose="020B0604020202020204" pitchFamily="34" charset="0"/>
              <a:buChar char="•"/>
            </a:pPr>
            <a:r>
              <a:rPr lang="fr-FR" sz="2200" dirty="0">
                <a:solidFill>
                  <a:srgbClr val="002060"/>
                </a:solidFill>
                <a:latin typeface="Roboto" pitchFamily="2" charset="0"/>
                <a:ea typeface="Roboto" pitchFamily="2" charset="0"/>
              </a:rPr>
              <a:t>2 décisions de collecte régulière de données</a:t>
            </a:r>
          </a:p>
          <a:p>
            <a:pPr lvl="1" algn="just">
              <a:lnSpc>
                <a:spcPct val="150000"/>
              </a:lnSpc>
              <a:buFont typeface="Arial" panose="020B0604020202020204" pitchFamily="34" charset="0"/>
              <a:buChar char="•"/>
            </a:pPr>
            <a:r>
              <a:rPr lang="fr-FR" sz="2200" dirty="0">
                <a:solidFill>
                  <a:srgbClr val="002060"/>
                </a:solidFill>
                <a:latin typeface="Roboto" pitchFamily="2" charset="0"/>
                <a:ea typeface="Roboto" pitchFamily="2" charset="0"/>
              </a:rPr>
              <a:t>4 pouvoir règlementaire supplétif</a:t>
            </a:r>
          </a:p>
          <a:p>
            <a:pPr lvl="1" algn="just">
              <a:lnSpc>
                <a:spcPct val="150000"/>
              </a:lnSpc>
              <a:buFont typeface="Arial" panose="020B0604020202020204" pitchFamily="34" charset="0"/>
              <a:buChar char="•"/>
            </a:pPr>
            <a:r>
              <a:rPr lang="fr-FR" sz="2200" dirty="0">
                <a:solidFill>
                  <a:srgbClr val="002060"/>
                </a:solidFill>
                <a:latin typeface="Roboto" pitchFamily="2" charset="0"/>
                <a:ea typeface="Roboto" pitchFamily="2" charset="0"/>
              </a:rPr>
              <a:t>2 décisions de fonctionnement interne</a:t>
            </a:r>
          </a:p>
          <a:p>
            <a:pPr lvl="1" algn="just"/>
            <a:endParaRPr lang="fr-FR" sz="1100" dirty="0">
              <a:solidFill>
                <a:srgbClr val="002060"/>
              </a:solidFill>
              <a:latin typeface="Roboto" pitchFamily="2" charset="0"/>
              <a:ea typeface="Roboto" pitchFamily="2" charset="0"/>
            </a:endParaRPr>
          </a:p>
        </p:txBody>
      </p:sp>
      <p:sp>
        <p:nvSpPr>
          <p:cNvPr id="14" name="Espace réservé du texte 4">
            <a:extLst>
              <a:ext uri="{FF2B5EF4-FFF2-40B4-BE49-F238E27FC236}">
                <a16:creationId xmlns:a16="http://schemas.microsoft.com/office/drawing/2014/main" id="{AFF313DF-B468-4885-BC0B-751D28455C95}"/>
              </a:ext>
            </a:extLst>
          </p:cNvPr>
          <p:cNvSpPr txBox="1">
            <a:spLocks/>
          </p:cNvSpPr>
          <p:nvPr/>
        </p:nvSpPr>
        <p:spPr>
          <a:xfrm>
            <a:off x="1487593" y="359921"/>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1800" b="1" dirty="0">
                <a:solidFill>
                  <a:srgbClr val="002060"/>
                </a:solidFill>
                <a:latin typeface="Roboto" pitchFamily="2" charset="0"/>
                <a:ea typeface="Roboto" pitchFamily="2" charset="0"/>
              </a:rPr>
              <a:t>L’activité du régulateur en 2022 en quelques chiffres</a:t>
            </a:r>
          </a:p>
        </p:txBody>
      </p:sp>
      <p:sp>
        <p:nvSpPr>
          <p:cNvPr id="4" name="Espace réservé du contenu 1">
            <a:extLst>
              <a:ext uri="{FF2B5EF4-FFF2-40B4-BE49-F238E27FC236}">
                <a16:creationId xmlns:a16="http://schemas.microsoft.com/office/drawing/2014/main" id="{E4446654-1553-53A7-D40E-410BCB0238C8}"/>
              </a:ext>
            </a:extLst>
          </p:cNvPr>
          <p:cNvSpPr txBox="1">
            <a:spLocks/>
          </p:cNvSpPr>
          <p:nvPr/>
        </p:nvSpPr>
        <p:spPr>
          <a:xfrm>
            <a:off x="5367873" y="3659538"/>
            <a:ext cx="3518156" cy="234126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fr-FR" sz="1200" dirty="0">
                <a:solidFill>
                  <a:srgbClr val="002060"/>
                </a:solidFill>
                <a:latin typeface="Roboto" pitchFamily="2" charset="0"/>
                <a:ea typeface="Roboto" pitchFamily="2" charset="0"/>
              </a:rPr>
              <a:t>Ces avis ou décisions concernaient les secteurs suivants:</a:t>
            </a:r>
          </a:p>
          <a:p>
            <a:pPr lvl="1" algn="just">
              <a:lnSpc>
                <a:spcPct val="150000"/>
              </a:lnSpc>
              <a:buFont typeface="Arial" panose="020B0604020202020204" pitchFamily="34" charset="0"/>
              <a:buChar char="•"/>
            </a:pPr>
            <a:r>
              <a:rPr lang="fr-FR" sz="1200" dirty="0">
                <a:solidFill>
                  <a:srgbClr val="002060"/>
                </a:solidFill>
                <a:latin typeface="Roboto" pitchFamily="2" charset="0"/>
                <a:ea typeface="Roboto" pitchFamily="2" charset="0"/>
              </a:rPr>
              <a:t>Ferroviaire: 28</a:t>
            </a:r>
          </a:p>
          <a:p>
            <a:pPr lvl="1" algn="just">
              <a:lnSpc>
                <a:spcPct val="150000"/>
              </a:lnSpc>
              <a:buFont typeface="Arial" panose="020B0604020202020204" pitchFamily="34" charset="0"/>
              <a:buChar char="•"/>
            </a:pPr>
            <a:r>
              <a:rPr lang="fr-FR" sz="1200" dirty="0">
                <a:solidFill>
                  <a:srgbClr val="002060"/>
                </a:solidFill>
                <a:latin typeface="Roboto" pitchFamily="2" charset="0"/>
                <a:ea typeface="Roboto" pitchFamily="2" charset="0"/>
              </a:rPr>
              <a:t>Transport routier de voyageurs: 1</a:t>
            </a:r>
          </a:p>
          <a:p>
            <a:pPr lvl="1" algn="just">
              <a:lnSpc>
                <a:spcPct val="150000"/>
              </a:lnSpc>
              <a:buFont typeface="Arial" panose="020B0604020202020204" pitchFamily="34" charset="0"/>
              <a:buChar char="•"/>
            </a:pPr>
            <a:r>
              <a:rPr lang="fr-FR" sz="1200" dirty="0">
                <a:solidFill>
                  <a:srgbClr val="002060"/>
                </a:solidFill>
                <a:latin typeface="Roboto" pitchFamily="2" charset="0"/>
                <a:ea typeface="Roboto" pitchFamily="2" charset="0"/>
              </a:rPr>
              <a:t>Autoroutes: 56</a:t>
            </a:r>
          </a:p>
          <a:p>
            <a:pPr lvl="1" algn="just">
              <a:lnSpc>
                <a:spcPct val="150000"/>
              </a:lnSpc>
              <a:buFont typeface="Arial" panose="020B0604020202020204" pitchFamily="34" charset="0"/>
              <a:buChar char="•"/>
            </a:pPr>
            <a:r>
              <a:rPr lang="fr-FR" sz="1200" dirty="0">
                <a:solidFill>
                  <a:srgbClr val="002060"/>
                </a:solidFill>
                <a:latin typeface="Roboto" pitchFamily="2" charset="0"/>
                <a:ea typeface="Roboto" pitchFamily="2" charset="0"/>
              </a:rPr>
              <a:t>Aéroportuaire: 8</a:t>
            </a:r>
          </a:p>
          <a:p>
            <a:pPr lvl="1" algn="just">
              <a:lnSpc>
                <a:spcPct val="150000"/>
              </a:lnSpc>
              <a:buFont typeface="Arial" panose="020B0604020202020204" pitchFamily="34" charset="0"/>
              <a:buChar char="•"/>
            </a:pPr>
            <a:r>
              <a:rPr lang="fr-FR" sz="1200" dirty="0">
                <a:solidFill>
                  <a:srgbClr val="002060"/>
                </a:solidFill>
                <a:latin typeface="Roboto" pitchFamily="2" charset="0"/>
                <a:ea typeface="Roboto" pitchFamily="2" charset="0"/>
              </a:rPr>
              <a:t>Transports publics urbains (RATP): 1</a:t>
            </a:r>
          </a:p>
          <a:p>
            <a:pPr lvl="1" algn="just"/>
            <a:endParaRPr lang="fr-FR" sz="1100" dirty="0">
              <a:solidFill>
                <a:srgbClr val="002060"/>
              </a:solidFill>
              <a:latin typeface="Roboto" pitchFamily="2" charset="0"/>
              <a:ea typeface="Roboto" pitchFamily="2" charset="0"/>
            </a:endParaRPr>
          </a:p>
        </p:txBody>
      </p:sp>
      <p:pic>
        <p:nvPicPr>
          <p:cNvPr id="5" name="Picture 2">
            <a:extLst>
              <a:ext uri="{FF2B5EF4-FFF2-40B4-BE49-F238E27FC236}">
                <a16:creationId xmlns:a16="http://schemas.microsoft.com/office/drawing/2014/main" id="{3DF76EF6-F4EF-52A1-4114-2C22C0D0A86A}"/>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411496" y="192065"/>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71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20D71C3-9ED3-41BE-95EE-86F282B7A4C8}"/>
              </a:ext>
            </a:extLst>
          </p:cNvPr>
          <p:cNvSpPr>
            <a:spLocks noGrp="1"/>
          </p:cNvSpPr>
          <p:nvPr>
            <p:ph type="body" sz="quarter" idx="10"/>
          </p:nvPr>
        </p:nvSpPr>
        <p:spPr>
          <a:xfrm>
            <a:off x="564305" y="525469"/>
            <a:ext cx="8114400" cy="444500"/>
          </a:xfrm>
        </p:spPr>
        <p:txBody>
          <a:bodyPr/>
          <a:lstStyle/>
          <a:p>
            <a:r>
              <a:rPr lang="fr-FR" sz="2200">
                <a:solidFill>
                  <a:srgbClr val="2F4079"/>
                </a:solidFill>
                <a:cs typeface="+mj-cs"/>
              </a:rPr>
              <a:t>L’organisation et les moyens de l’ART</a:t>
            </a:r>
          </a:p>
        </p:txBody>
      </p:sp>
      <p:grpSp>
        <p:nvGrpSpPr>
          <p:cNvPr id="37" name="Groupe 36">
            <a:extLst>
              <a:ext uri="{FF2B5EF4-FFF2-40B4-BE49-F238E27FC236}">
                <a16:creationId xmlns:a16="http://schemas.microsoft.com/office/drawing/2014/main" id="{1295944D-898C-4863-B339-DCF042185736}"/>
              </a:ext>
            </a:extLst>
          </p:cNvPr>
          <p:cNvGrpSpPr/>
          <p:nvPr/>
        </p:nvGrpSpPr>
        <p:grpSpPr>
          <a:xfrm>
            <a:off x="246670" y="1265617"/>
            <a:ext cx="5694407" cy="2544597"/>
            <a:chOff x="322411" y="1057830"/>
            <a:chExt cx="5392922" cy="2782647"/>
          </a:xfrm>
        </p:grpSpPr>
        <p:grpSp>
          <p:nvGrpSpPr>
            <p:cNvPr id="3" name="Groupe 2">
              <a:extLst>
                <a:ext uri="{FF2B5EF4-FFF2-40B4-BE49-F238E27FC236}">
                  <a16:creationId xmlns:a16="http://schemas.microsoft.com/office/drawing/2014/main" id="{AA325593-252B-4E95-B11A-B5A095642F19}"/>
                </a:ext>
              </a:extLst>
            </p:cNvPr>
            <p:cNvGrpSpPr/>
            <p:nvPr/>
          </p:nvGrpSpPr>
          <p:grpSpPr>
            <a:xfrm>
              <a:off x="322411" y="1057830"/>
              <a:ext cx="5305306" cy="2782647"/>
              <a:chOff x="297472" y="1124335"/>
              <a:chExt cx="4672424" cy="2321320"/>
            </a:xfrm>
          </p:grpSpPr>
          <p:sp>
            <p:nvSpPr>
              <p:cNvPr id="9" name="Rectangle 8">
                <a:extLst>
                  <a:ext uri="{FF2B5EF4-FFF2-40B4-BE49-F238E27FC236}">
                    <a16:creationId xmlns:a16="http://schemas.microsoft.com/office/drawing/2014/main" id="{7711D72B-2187-400D-86FC-4F9012A50AB4}"/>
                  </a:ext>
                </a:extLst>
              </p:cNvPr>
              <p:cNvSpPr/>
              <p:nvPr/>
            </p:nvSpPr>
            <p:spPr>
              <a:xfrm>
                <a:off x="310126" y="1124335"/>
                <a:ext cx="4649910" cy="23213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Roboto"/>
                </a:endParaRPr>
              </a:p>
            </p:txBody>
          </p:sp>
          <p:sp>
            <p:nvSpPr>
              <p:cNvPr id="18" name="ZoneTexte 17">
                <a:extLst>
                  <a:ext uri="{FF2B5EF4-FFF2-40B4-BE49-F238E27FC236}">
                    <a16:creationId xmlns:a16="http://schemas.microsoft.com/office/drawing/2014/main" id="{C369D5BE-6386-48CD-844B-8944920C8B75}"/>
                  </a:ext>
                </a:extLst>
              </p:cNvPr>
              <p:cNvSpPr txBox="1"/>
              <p:nvPr/>
            </p:nvSpPr>
            <p:spPr>
              <a:xfrm>
                <a:off x="297472" y="1188342"/>
                <a:ext cx="4672424" cy="310388"/>
              </a:xfrm>
              <a:prstGeom prst="rect">
                <a:avLst/>
              </a:prstGeom>
              <a:noFill/>
            </p:spPr>
            <p:txBody>
              <a:bodyPr wrap="square" rtlCol="0">
                <a:spAutoFit/>
              </a:bodyPr>
              <a:lstStyle/>
              <a:p>
                <a:pPr algn="ctr"/>
                <a:r>
                  <a:rPr lang="fr-FR" sz="1600" b="1" cap="small">
                    <a:solidFill>
                      <a:prstClr val="white"/>
                    </a:solidFill>
                    <a:latin typeface="Roboto"/>
                  </a:rPr>
                  <a:t>Collège</a:t>
                </a:r>
                <a:endParaRPr lang="fr-FR" sz="1200">
                  <a:solidFill>
                    <a:prstClr val="white"/>
                  </a:solidFill>
                  <a:latin typeface="Roboto"/>
                </a:endParaRPr>
              </a:p>
            </p:txBody>
          </p:sp>
        </p:grpSp>
        <p:grpSp>
          <p:nvGrpSpPr>
            <p:cNvPr id="5" name="Groupe 4">
              <a:extLst>
                <a:ext uri="{FF2B5EF4-FFF2-40B4-BE49-F238E27FC236}">
                  <a16:creationId xmlns:a16="http://schemas.microsoft.com/office/drawing/2014/main" id="{B8343091-9D7F-4DBD-A2C7-D1F257893A5F}"/>
                </a:ext>
              </a:extLst>
            </p:cNvPr>
            <p:cNvGrpSpPr/>
            <p:nvPr/>
          </p:nvGrpSpPr>
          <p:grpSpPr>
            <a:xfrm>
              <a:off x="574703" y="1477607"/>
              <a:ext cx="5140630" cy="2322328"/>
              <a:chOff x="397228" y="1643867"/>
              <a:chExt cx="4975585" cy="2163326"/>
            </a:xfrm>
          </p:grpSpPr>
          <p:sp>
            <p:nvSpPr>
              <p:cNvPr id="16" name="Rectangle 15">
                <a:extLst>
                  <a:ext uri="{FF2B5EF4-FFF2-40B4-BE49-F238E27FC236}">
                    <a16:creationId xmlns:a16="http://schemas.microsoft.com/office/drawing/2014/main" id="{CA2F1417-BBE0-4C99-832B-BF03C265D0C2}"/>
                  </a:ext>
                </a:extLst>
              </p:cNvPr>
              <p:cNvSpPr/>
              <p:nvPr/>
            </p:nvSpPr>
            <p:spPr>
              <a:xfrm>
                <a:off x="406753" y="1659828"/>
                <a:ext cx="4966060" cy="210075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Roboto"/>
                </a:endParaRPr>
              </a:p>
            </p:txBody>
          </p:sp>
          <p:sp>
            <p:nvSpPr>
              <p:cNvPr id="12" name="ZoneTexte 11">
                <a:extLst>
                  <a:ext uri="{FF2B5EF4-FFF2-40B4-BE49-F238E27FC236}">
                    <a16:creationId xmlns:a16="http://schemas.microsoft.com/office/drawing/2014/main" id="{38A3C989-7A63-4235-9573-142000FC4FC9}"/>
                  </a:ext>
                </a:extLst>
              </p:cNvPr>
              <p:cNvSpPr txBox="1"/>
              <p:nvPr/>
            </p:nvSpPr>
            <p:spPr>
              <a:xfrm>
                <a:off x="397228" y="1643867"/>
                <a:ext cx="4672424" cy="2163326"/>
              </a:xfrm>
              <a:prstGeom prst="rect">
                <a:avLst/>
              </a:prstGeom>
              <a:noFill/>
            </p:spPr>
            <p:txBody>
              <a:bodyPr wrap="square" rtlCol="0">
                <a:spAutoFit/>
              </a:bodyPr>
              <a:lstStyle/>
              <a:p>
                <a:pPr algn="ctr"/>
                <a:r>
                  <a:rPr lang="fr-FR" sz="1200" i="1" dirty="0">
                    <a:solidFill>
                      <a:prstClr val="white"/>
                    </a:solidFill>
                    <a:latin typeface="Roboto"/>
                  </a:rPr>
                  <a:t>Organe décisionnel et délibératif</a:t>
                </a:r>
              </a:p>
              <a:p>
                <a:pPr algn="just"/>
                <a:endParaRPr lang="fr-FR" sz="1200" dirty="0">
                  <a:solidFill>
                    <a:prstClr val="white"/>
                  </a:solidFill>
                  <a:latin typeface="Roboto"/>
                </a:endParaRPr>
              </a:p>
              <a:p>
                <a:pPr algn="just"/>
                <a:r>
                  <a:rPr lang="fr-FR" sz="1200" i="1" dirty="0">
                    <a:solidFill>
                      <a:prstClr val="white"/>
                    </a:solidFill>
                    <a:latin typeface="Roboto"/>
                  </a:rPr>
                  <a:t>Missions</a:t>
                </a:r>
              </a:p>
              <a:p>
                <a:pPr marL="171450" indent="-171450" algn="just">
                  <a:buFont typeface="Arial" panose="020B0604020202020204" pitchFamily="34" charset="0"/>
                  <a:buChar char="•"/>
                </a:pPr>
                <a:r>
                  <a:rPr lang="fr-FR" sz="1200" dirty="0">
                    <a:solidFill>
                      <a:prstClr val="white"/>
                    </a:solidFill>
                    <a:latin typeface="Roboto"/>
                  </a:rPr>
                  <a:t>Définit    les    grandes    orientations</a:t>
                </a:r>
              </a:p>
              <a:p>
                <a:pPr marL="171450" indent="-171450" algn="just">
                  <a:buFont typeface="Arial" panose="020B0604020202020204" pitchFamily="34" charset="0"/>
                  <a:buChar char="•"/>
                </a:pPr>
                <a:r>
                  <a:rPr lang="fr-FR" sz="1200" dirty="0">
                    <a:solidFill>
                      <a:prstClr val="white"/>
                    </a:solidFill>
                    <a:latin typeface="Roboto"/>
                  </a:rPr>
                  <a:t>Adopte   les   avis   et   les   décisions de l’ART (à   l’exception   toutefois   des   décisions  de  sanction)</a:t>
                </a:r>
              </a:p>
              <a:p>
                <a:pPr marL="171450" indent="-171450" algn="just">
                  <a:buFont typeface="Arial" panose="020B0604020202020204" pitchFamily="34" charset="0"/>
                  <a:buChar char="•"/>
                </a:pPr>
                <a:endParaRPr lang="fr-FR" sz="1200" dirty="0">
                  <a:solidFill>
                    <a:prstClr val="white"/>
                  </a:solidFill>
                  <a:latin typeface="Roboto"/>
                </a:endParaRPr>
              </a:p>
              <a:p>
                <a:pPr algn="just"/>
                <a:r>
                  <a:rPr lang="fr-FR" sz="1200" i="1" dirty="0">
                    <a:solidFill>
                      <a:prstClr val="white"/>
                    </a:solidFill>
                    <a:latin typeface="Roboto"/>
                  </a:rPr>
                  <a:t>Composition</a:t>
                </a:r>
              </a:p>
              <a:p>
                <a:pPr marL="171450" indent="-171450" algn="just">
                  <a:buFont typeface="Arial" panose="020B0604020202020204" pitchFamily="34" charset="0"/>
                  <a:buChar char="•"/>
                </a:pPr>
                <a:r>
                  <a:rPr lang="fr-FR" sz="1200" dirty="0">
                    <a:solidFill>
                      <a:prstClr val="white"/>
                    </a:solidFill>
                    <a:latin typeface="Roboto"/>
                  </a:rPr>
                  <a:t>5 membres permanents, dont le Président</a:t>
                </a:r>
              </a:p>
              <a:p>
                <a:pPr marL="171450" indent="-171450" algn="just">
                  <a:buFont typeface="Arial" panose="020B0604020202020204" pitchFamily="34" charset="0"/>
                  <a:buChar char="•"/>
                </a:pPr>
                <a:r>
                  <a:rPr lang="fr-FR" sz="1200" dirty="0">
                    <a:solidFill>
                      <a:prstClr val="white"/>
                    </a:solidFill>
                    <a:latin typeface="Roboto"/>
                  </a:rPr>
                  <a:t>Depuis le 4 août 2022  le collège est présidé par Philippe Richert, Vice-Président et Président par intérim</a:t>
                </a:r>
              </a:p>
            </p:txBody>
          </p:sp>
        </p:grpSp>
      </p:grpSp>
      <p:grpSp>
        <p:nvGrpSpPr>
          <p:cNvPr id="21" name="Groupe 20">
            <a:extLst>
              <a:ext uri="{FF2B5EF4-FFF2-40B4-BE49-F238E27FC236}">
                <a16:creationId xmlns:a16="http://schemas.microsoft.com/office/drawing/2014/main" id="{67D7EDB8-7659-4633-B999-8D7011FC4C72}"/>
              </a:ext>
            </a:extLst>
          </p:cNvPr>
          <p:cNvGrpSpPr/>
          <p:nvPr/>
        </p:nvGrpSpPr>
        <p:grpSpPr>
          <a:xfrm>
            <a:off x="5829641" y="1268787"/>
            <a:ext cx="3067689" cy="2544598"/>
            <a:chOff x="297472" y="1265874"/>
            <a:chExt cx="4672424" cy="2179781"/>
          </a:xfrm>
        </p:grpSpPr>
        <p:sp>
          <p:nvSpPr>
            <p:cNvPr id="22" name="Rectangle 21">
              <a:extLst>
                <a:ext uri="{FF2B5EF4-FFF2-40B4-BE49-F238E27FC236}">
                  <a16:creationId xmlns:a16="http://schemas.microsoft.com/office/drawing/2014/main" id="{D454BC58-9F76-4BBE-B7FF-A7A9A77F2850}"/>
                </a:ext>
              </a:extLst>
            </p:cNvPr>
            <p:cNvSpPr/>
            <p:nvPr/>
          </p:nvSpPr>
          <p:spPr>
            <a:xfrm>
              <a:off x="310126" y="1265874"/>
              <a:ext cx="4649910" cy="217978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Roboto"/>
              </a:endParaRPr>
            </a:p>
          </p:txBody>
        </p:sp>
        <p:sp>
          <p:nvSpPr>
            <p:cNvPr id="23" name="ZoneTexte 22">
              <a:extLst>
                <a:ext uri="{FF2B5EF4-FFF2-40B4-BE49-F238E27FC236}">
                  <a16:creationId xmlns:a16="http://schemas.microsoft.com/office/drawing/2014/main" id="{8758CBA0-D24A-452C-9CA7-63791ABE23E7}"/>
                </a:ext>
              </a:extLst>
            </p:cNvPr>
            <p:cNvSpPr txBox="1"/>
            <p:nvPr/>
          </p:nvSpPr>
          <p:spPr>
            <a:xfrm>
              <a:off x="297472" y="1323642"/>
              <a:ext cx="4672424" cy="290016"/>
            </a:xfrm>
            <a:prstGeom prst="rect">
              <a:avLst/>
            </a:prstGeom>
            <a:noFill/>
          </p:spPr>
          <p:txBody>
            <a:bodyPr wrap="square" rtlCol="0">
              <a:spAutoFit/>
            </a:bodyPr>
            <a:lstStyle/>
            <a:p>
              <a:pPr algn="ctr"/>
              <a:r>
                <a:rPr lang="fr-FR" sz="1600" b="1" cap="small">
                  <a:solidFill>
                    <a:prstClr val="white"/>
                  </a:solidFill>
                  <a:latin typeface="Roboto"/>
                </a:rPr>
                <a:t>Commission des sanctions</a:t>
              </a:r>
            </a:p>
          </p:txBody>
        </p:sp>
      </p:grpSp>
      <p:grpSp>
        <p:nvGrpSpPr>
          <p:cNvPr id="24" name="Groupe 23">
            <a:extLst>
              <a:ext uri="{FF2B5EF4-FFF2-40B4-BE49-F238E27FC236}">
                <a16:creationId xmlns:a16="http://schemas.microsoft.com/office/drawing/2014/main" id="{C6C2794B-4F9F-462E-B3C8-AC8878353787}"/>
              </a:ext>
            </a:extLst>
          </p:cNvPr>
          <p:cNvGrpSpPr/>
          <p:nvPr/>
        </p:nvGrpSpPr>
        <p:grpSpPr>
          <a:xfrm>
            <a:off x="5997895" y="1666385"/>
            <a:ext cx="2765507" cy="2079773"/>
            <a:chOff x="277354" y="1397126"/>
            <a:chExt cx="4840481" cy="2503707"/>
          </a:xfrm>
        </p:grpSpPr>
        <p:sp>
          <p:nvSpPr>
            <p:cNvPr id="26" name="Rectangle 25">
              <a:extLst>
                <a:ext uri="{FF2B5EF4-FFF2-40B4-BE49-F238E27FC236}">
                  <a16:creationId xmlns:a16="http://schemas.microsoft.com/office/drawing/2014/main" id="{A20B9541-60FE-4AED-9D12-094D385A9D18}"/>
                </a:ext>
              </a:extLst>
            </p:cNvPr>
            <p:cNvSpPr/>
            <p:nvPr/>
          </p:nvSpPr>
          <p:spPr>
            <a:xfrm>
              <a:off x="309336" y="1397126"/>
              <a:ext cx="4808499" cy="250370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Roboto"/>
              </a:endParaRPr>
            </a:p>
          </p:txBody>
        </p:sp>
        <p:sp>
          <p:nvSpPr>
            <p:cNvPr id="27" name="ZoneTexte 26">
              <a:extLst>
                <a:ext uri="{FF2B5EF4-FFF2-40B4-BE49-F238E27FC236}">
                  <a16:creationId xmlns:a16="http://schemas.microsoft.com/office/drawing/2014/main" id="{D9730A24-E5AF-4AE8-A8F9-50A6464A794F}"/>
                </a:ext>
              </a:extLst>
            </p:cNvPr>
            <p:cNvSpPr txBox="1"/>
            <p:nvPr/>
          </p:nvSpPr>
          <p:spPr>
            <a:xfrm>
              <a:off x="277354" y="1493895"/>
              <a:ext cx="4672423" cy="1889614"/>
            </a:xfrm>
            <a:prstGeom prst="rect">
              <a:avLst/>
            </a:prstGeom>
            <a:noFill/>
          </p:spPr>
          <p:txBody>
            <a:bodyPr wrap="square" rtlCol="0">
              <a:spAutoFit/>
            </a:bodyPr>
            <a:lstStyle/>
            <a:p>
              <a:pPr algn="ctr"/>
              <a:r>
                <a:rPr lang="fr-FR" sz="1200" i="1" dirty="0">
                  <a:solidFill>
                    <a:prstClr val="white"/>
                  </a:solidFill>
                  <a:latin typeface="Roboto"/>
                </a:rPr>
                <a:t>Instance juridictionnelle et indépendante du collège</a:t>
              </a:r>
            </a:p>
            <a:p>
              <a:endParaRPr lang="fr-FR" sz="1200" i="1" dirty="0">
                <a:solidFill>
                  <a:prstClr val="white"/>
                </a:solidFill>
                <a:latin typeface="Roboto"/>
              </a:endParaRPr>
            </a:p>
            <a:p>
              <a:r>
                <a:rPr lang="fr-FR" sz="1200" i="1" dirty="0">
                  <a:solidFill>
                    <a:prstClr val="white"/>
                  </a:solidFill>
                  <a:latin typeface="Roboto"/>
                </a:rPr>
                <a:t>Mission</a:t>
              </a:r>
            </a:p>
            <a:p>
              <a:pPr marL="171450" indent="-171450">
                <a:buFont typeface="Arial" panose="020B0604020202020204" pitchFamily="34" charset="0"/>
                <a:buChar char="•"/>
              </a:pPr>
              <a:r>
                <a:rPr lang="fr-FR" sz="1200" dirty="0">
                  <a:solidFill>
                    <a:prstClr val="white"/>
                  </a:solidFill>
                  <a:latin typeface="Roboto"/>
                </a:rPr>
                <a:t>Se prononce sur saisine du collège et peut sanctionner des entreprises régulées pour manquement à leurs obligations</a:t>
              </a:r>
              <a:endParaRPr lang="fr-FR" sz="1200" i="1" dirty="0">
                <a:solidFill>
                  <a:prstClr val="white"/>
                </a:solidFill>
                <a:latin typeface="Roboto"/>
              </a:endParaRPr>
            </a:p>
          </p:txBody>
        </p:sp>
      </p:grpSp>
      <p:grpSp>
        <p:nvGrpSpPr>
          <p:cNvPr id="31" name="Groupe 30">
            <a:extLst>
              <a:ext uri="{FF2B5EF4-FFF2-40B4-BE49-F238E27FC236}">
                <a16:creationId xmlns:a16="http://schemas.microsoft.com/office/drawing/2014/main" id="{F35FBA4D-2FB6-49C2-9813-E4055A59B2B2}"/>
              </a:ext>
            </a:extLst>
          </p:cNvPr>
          <p:cNvGrpSpPr/>
          <p:nvPr/>
        </p:nvGrpSpPr>
        <p:grpSpPr>
          <a:xfrm>
            <a:off x="261842" y="3949487"/>
            <a:ext cx="8653558" cy="1962671"/>
            <a:chOff x="297472" y="1124335"/>
            <a:chExt cx="4672424" cy="2321320"/>
          </a:xfrm>
        </p:grpSpPr>
        <p:sp>
          <p:nvSpPr>
            <p:cNvPr id="32" name="Rectangle 31">
              <a:extLst>
                <a:ext uri="{FF2B5EF4-FFF2-40B4-BE49-F238E27FC236}">
                  <a16:creationId xmlns:a16="http://schemas.microsoft.com/office/drawing/2014/main" id="{895CC9B7-04A3-4EBE-BE8A-AF8AA2057380}"/>
                </a:ext>
              </a:extLst>
            </p:cNvPr>
            <p:cNvSpPr/>
            <p:nvPr/>
          </p:nvSpPr>
          <p:spPr>
            <a:xfrm>
              <a:off x="310126" y="1124335"/>
              <a:ext cx="4649910" cy="23213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Roboto"/>
              </a:endParaRPr>
            </a:p>
          </p:txBody>
        </p:sp>
        <p:sp>
          <p:nvSpPr>
            <p:cNvPr id="33" name="ZoneTexte 32">
              <a:extLst>
                <a:ext uri="{FF2B5EF4-FFF2-40B4-BE49-F238E27FC236}">
                  <a16:creationId xmlns:a16="http://schemas.microsoft.com/office/drawing/2014/main" id="{9154A600-488F-4D68-8459-028EE63D4F42}"/>
                </a:ext>
              </a:extLst>
            </p:cNvPr>
            <p:cNvSpPr txBox="1"/>
            <p:nvPr/>
          </p:nvSpPr>
          <p:spPr>
            <a:xfrm>
              <a:off x="297472" y="1188342"/>
              <a:ext cx="4672424" cy="507682"/>
            </a:xfrm>
            <a:prstGeom prst="rect">
              <a:avLst/>
            </a:prstGeom>
            <a:noFill/>
          </p:spPr>
          <p:txBody>
            <a:bodyPr wrap="square" rtlCol="0">
              <a:spAutoFit/>
            </a:bodyPr>
            <a:lstStyle/>
            <a:p>
              <a:pPr algn="ctr"/>
              <a:r>
                <a:rPr lang="fr-FR" sz="1600" b="1" cap="small">
                  <a:solidFill>
                    <a:prstClr val="white"/>
                  </a:solidFill>
                  <a:latin typeface="Roboto"/>
                </a:rPr>
                <a:t>Services</a:t>
              </a:r>
              <a:endParaRPr lang="fr-FR" sz="1200">
                <a:solidFill>
                  <a:prstClr val="white"/>
                </a:solidFill>
                <a:latin typeface="Roboto"/>
              </a:endParaRPr>
            </a:p>
          </p:txBody>
        </p:sp>
      </p:grpSp>
      <p:grpSp>
        <p:nvGrpSpPr>
          <p:cNvPr id="34" name="Groupe 33">
            <a:extLst>
              <a:ext uri="{FF2B5EF4-FFF2-40B4-BE49-F238E27FC236}">
                <a16:creationId xmlns:a16="http://schemas.microsoft.com/office/drawing/2014/main" id="{76660615-B913-4511-88B8-2105861FFA45}"/>
              </a:ext>
            </a:extLst>
          </p:cNvPr>
          <p:cNvGrpSpPr/>
          <p:nvPr/>
        </p:nvGrpSpPr>
        <p:grpSpPr>
          <a:xfrm>
            <a:off x="378571" y="4376457"/>
            <a:ext cx="8420100" cy="1287142"/>
            <a:chOff x="309336" y="1455227"/>
            <a:chExt cx="4808499" cy="2131050"/>
          </a:xfrm>
        </p:grpSpPr>
        <p:sp>
          <p:nvSpPr>
            <p:cNvPr id="35" name="Rectangle 34">
              <a:extLst>
                <a:ext uri="{FF2B5EF4-FFF2-40B4-BE49-F238E27FC236}">
                  <a16:creationId xmlns:a16="http://schemas.microsoft.com/office/drawing/2014/main" id="{AFD47D9C-30F5-4C8F-AD8A-B083095C0FA7}"/>
                </a:ext>
              </a:extLst>
            </p:cNvPr>
            <p:cNvSpPr/>
            <p:nvPr/>
          </p:nvSpPr>
          <p:spPr>
            <a:xfrm>
              <a:off x="309336" y="1558829"/>
              <a:ext cx="4808499" cy="202744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Roboto"/>
              </a:endParaRPr>
            </a:p>
          </p:txBody>
        </p:sp>
        <p:sp>
          <p:nvSpPr>
            <p:cNvPr id="36" name="ZoneTexte 35">
              <a:extLst>
                <a:ext uri="{FF2B5EF4-FFF2-40B4-BE49-F238E27FC236}">
                  <a16:creationId xmlns:a16="http://schemas.microsoft.com/office/drawing/2014/main" id="{0B6FB1A4-0689-458F-87BC-19A6CB067311}"/>
                </a:ext>
              </a:extLst>
            </p:cNvPr>
            <p:cNvSpPr txBox="1"/>
            <p:nvPr/>
          </p:nvSpPr>
          <p:spPr>
            <a:xfrm>
              <a:off x="323198" y="1455227"/>
              <a:ext cx="4722133" cy="1987319"/>
            </a:xfrm>
            <a:prstGeom prst="rect">
              <a:avLst/>
            </a:prstGeom>
            <a:noFill/>
          </p:spPr>
          <p:txBody>
            <a:bodyPr wrap="square" rtlCol="0">
              <a:spAutoFit/>
            </a:bodyPr>
            <a:lstStyle/>
            <a:p>
              <a:pPr algn="just"/>
              <a:endParaRPr lang="fr-FR" sz="1200" dirty="0">
                <a:solidFill>
                  <a:prstClr val="white"/>
                </a:solidFill>
                <a:latin typeface="Roboto"/>
              </a:endParaRPr>
            </a:p>
            <a:p>
              <a:pPr marL="171450" indent="-171450" algn="just">
                <a:buFont typeface="Arial" panose="020B0604020202020204" pitchFamily="34" charset="0"/>
                <a:buChar char="•"/>
              </a:pPr>
              <a:r>
                <a:rPr lang="fr-FR" sz="1200" dirty="0">
                  <a:solidFill>
                    <a:prstClr val="white"/>
                  </a:solidFill>
                  <a:latin typeface="Roboto"/>
                </a:rPr>
                <a:t>Permettent à l’ART d’exercer les missions qui lui sont confiées, notamment en assurant la préparation des avis et décisions et en contrôlant leur exécution</a:t>
              </a:r>
            </a:p>
            <a:p>
              <a:pPr marL="171450" indent="-171450" algn="just">
                <a:buFont typeface="Arial" panose="020B0604020202020204" pitchFamily="34" charset="0"/>
                <a:buChar char="•"/>
              </a:pPr>
              <a:endParaRPr lang="fr-FR" sz="1200" dirty="0">
                <a:solidFill>
                  <a:prstClr val="white"/>
                </a:solidFill>
                <a:latin typeface="Roboto"/>
              </a:endParaRPr>
            </a:p>
            <a:p>
              <a:pPr marL="171450" indent="-171450" algn="just">
                <a:buFont typeface="Arial" panose="020B0604020202020204" pitchFamily="34" charset="0"/>
                <a:buChar char="•"/>
              </a:pPr>
              <a:r>
                <a:rPr lang="fr-FR" sz="1200" dirty="0">
                  <a:solidFill>
                    <a:prstClr val="white"/>
                  </a:solidFill>
                  <a:latin typeface="Roboto"/>
                </a:rPr>
                <a:t>Sous la direction du secrétaire général, près de 90 collaborateurs dotés d’un haut niveau d’expertise (économistes, juristes, experts sectoriels, analystes de données, auditeurs-analystes financiers)</a:t>
              </a:r>
            </a:p>
          </p:txBody>
        </p:sp>
      </p:grpSp>
      <p:sp>
        <p:nvSpPr>
          <p:cNvPr id="29" name="Espace réservé du pied de page 2">
            <a:extLst>
              <a:ext uri="{FF2B5EF4-FFF2-40B4-BE49-F238E27FC236}">
                <a16:creationId xmlns:a16="http://schemas.microsoft.com/office/drawing/2014/main" id="{E1C40EB1-5248-416F-90EB-F02A4CA2515B}"/>
              </a:ext>
            </a:extLst>
          </p:cNvPr>
          <p:cNvSpPr txBox="1">
            <a:spLocks/>
          </p:cNvSpPr>
          <p:nvPr/>
        </p:nvSpPr>
        <p:spPr>
          <a:xfrm>
            <a:off x="3028950" y="6356352"/>
            <a:ext cx="3086100" cy="187324"/>
          </a:xfrm>
          <a:prstGeom prst="rect">
            <a:avLst/>
          </a:prstGeom>
        </p:spPr>
        <p:txBody>
          <a:bodyPr/>
          <a:lstStyle>
            <a:lvl1pPr marL="457200" indent="-457200" algn="l" defTabSz="676016" rtl="0" eaLnBrk="1" latinLnBrk="0" hangingPunct="1">
              <a:lnSpc>
                <a:spcPct val="90000"/>
              </a:lnSpc>
              <a:spcBef>
                <a:spcPts val="739"/>
              </a:spcBef>
              <a:buFont typeface="+mj-lt"/>
              <a:buAutoNum type="arabicPeriod"/>
              <a:defRPr lang="fr-FR" sz="1600" b="1" i="0" kern="1200" baseline="0" dirty="0" smtClean="0">
                <a:solidFill>
                  <a:srgbClr val="2F4079"/>
                </a:solidFill>
                <a:latin typeface="Roboto" pitchFamily="2" charset="0"/>
                <a:ea typeface="Roboto" pitchFamily="2" charset="0"/>
                <a:cs typeface="+mn-cs"/>
              </a:defRPr>
            </a:lvl1pPr>
            <a:lvl2pPr marL="680908" indent="-342900" algn="l" defTabSz="676016" rtl="0" eaLnBrk="1" latinLnBrk="0" hangingPunct="1">
              <a:lnSpc>
                <a:spcPct val="90000"/>
              </a:lnSpc>
              <a:spcBef>
                <a:spcPts val="370"/>
              </a:spcBef>
              <a:buFont typeface="Arial" panose="020B0604020202020204" pitchFamily="34" charset="0"/>
              <a:buAutoNum type="alphaUcPeriod"/>
              <a:defRPr lang="fr-FR" sz="1200" kern="1200" dirty="0" smtClean="0">
                <a:solidFill>
                  <a:schemeClr val="tx1"/>
                </a:solidFill>
                <a:latin typeface="Roboto" pitchFamily="2" charset="0"/>
                <a:ea typeface="Roboto" pitchFamily="2" charset="0"/>
                <a:cs typeface="+mn-cs"/>
              </a:defRPr>
            </a:lvl2pPr>
            <a:lvl3pPr marL="1018916" indent="-342900" algn="l" defTabSz="676016" rtl="0" eaLnBrk="1" latinLnBrk="0" hangingPunct="1">
              <a:lnSpc>
                <a:spcPct val="90000"/>
              </a:lnSpc>
              <a:spcBef>
                <a:spcPts val="370"/>
              </a:spcBef>
              <a:buFont typeface="Arial" panose="020B0604020202020204" pitchFamily="34" charset="0"/>
              <a:buAutoNum type="arabicPeriod"/>
              <a:defRPr lang="fr-FR" sz="1100" kern="1200" dirty="0" smtClean="0">
                <a:solidFill>
                  <a:schemeClr val="tx1"/>
                </a:solidFill>
                <a:latin typeface="+mn-lt"/>
                <a:ea typeface="+mn-ea"/>
                <a:cs typeface="+mn-cs"/>
              </a:defRPr>
            </a:lvl3pPr>
            <a:lvl4pPr marL="1183028"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4pPr>
            <a:lvl5pPr marL="1521036"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5pPr>
            <a:lvl6pPr marL="1859044"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6pPr>
            <a:lvl7pPr marL="2197052"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7pPr>
            <a:lvl8pPr marL="2535060"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8pPr>
            <a:lvl9pPr marL="2873068" indent="-169004" algn="l" defTabSz="676016" rtl="0" eaLnBrk="1" latinLnBrk="0" hangingPunct="1">
              <a:lnSpc>
                <a:spcPct val="90000"/>
              </a:lnSpc>
              <a:spcBef>
                <a:spcPts val="370"/>
              </a:spcBef>
              <a:buFont typeface="Arial" panose="020B0604020202020204" pitchFamily="34" charset="0"/>
              <a:buChar char="•"/>
              <a:defRPr sz="1331" kern="1200">
                <a:solidFill>
                  <a:schemeClr val="tx1"/>
                </a:solidFill>
                <a:latin typeface="+mn-lt"/>
                <a:ea typeface="+mn-ea"/>
                <a:cs typeface="+mn-cs"/>
              </a:defRPr>
            </a:lvl9pPr>
          </a:lstStyle>
          <a:p>
            <a:pPr marL="0" indent="0" algn="ctr">
              <a:buNone/>
            </a:pPr>
            <a:r>
              <a:rPr lang="en-US" sz="900" b="0" dirty="0"/>
              <a:t>Bruxelles, 14 avril 2023</a:t>
            </a:r>
          </a:p>
          <a:p>
            <a:pPr marL="0" indent="0">
              <a:buNone/>
            </a:pPr>
            <a:endParaRPr lang="en-US" dirty="0"/>
          </a:p>
        </p:txBody>
      </p:sp>
      <p:sp>
        <p:nvSpPr>
          <p:cNvPr id="30" name="ZoneTexte 29">
            <a:extLst>
              <a:ext uri="{FF2B5EF4-FFF2-40B4-BE49-F238E27FC236}">
                <a16:creationId xmlns:a16="http://schemas.microsoft.com/office/drawing/2014/main" id="{F22E6B72-097F-4B97-AEE1-47AB88584C09}"/>
              </a:ext>
            </a:extLst>
          </p:cNvPr>
          <p:cNvSpPr txBox="1"/>
          <p:nvPr/>
        </p:nvSpPr>
        <p:spPr>
          <a:xfrm>
            <a:off x="6604856" y="6536396"/>
            <a:ext cx="4572000" cy="230832"/>
          </a:xfrm>
          <a:prstGeom prst="rect">
            <a:avLst/>
          </a:prstGeom>
          <a:noFill/>
        </p:spPr>
        <p:txBody>
          <a:bodyPr wrap="square">
            <a:spAutoFit/>
          </a:bodyPr>
          <a:lstStyle/>
          <a:p>
            <a:pPr algn="ctr"/>
            <a:fld id="{599E0DCA-6F6D-44FB-987C-B0D97FDE4610}" type="slidenum">
              <a:rPr lang="fr-FR" sz="900" smtClean="0">
                <a:solidFill>
                  <a:prstClr val="black"/>
                </a:solidFill>
                <a:latin typeface="Roboto"/>
              </a:rPr>
              <a:pPr algn="ctr"/>
              <a:t>5</a:t>
            </a:fld>
            <a:endParaRPr lang="fr-FR" sz="900" dirty="0">
              <a:solidFill>
                <a:prstClr val="black"/>
              </a:solidFill>
              <a:latin typeface="Roboto"/>
            </a:endParaRPr>
          </a:p>
        </p:txBody>
      </p:sp>
    </p:spTree>
    <p:extLst>
      <p:ext uri="{BB962C8B-B14F-4D97-AF65-F5344CB8AC3E}">
        <p14:creationId xmlns:p14="http://schemas.microsoft.com/office/powerpoint/2010/main" val="2188254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8ECD5-49AB-4CBE-B12D-7390F639007F}"/>
              </a:ext>
            </a:extLst>
          </p:cNvPr>
          <p:cNvSpPr>
            <a:spLocks noGrp="1"/>
          </p:cNvSpPr>
          <p:nvPr>
            <p:ph type="ctrTitle"/>
          </p:nvPr>
        </p:nvSpPr>
        <p:spPr/>
        <p:txBody>
          <a:bodyPr/>
          <a:lstStyle/>
          <a:p>
            <a:r>
              <a:rPr lang="fr-FR" sz="1800" dirty="0"/>
              <a:t>Merci de votre attention.</a:t>
            </a:r>
          </a:p>
        </p:txBody>
      </p:sp>
    </p:spTree>
    <p:extLst>
      <p:ext uri="{BB962C8B-B14F-4D97-AF65-F5344CB8AC3E}">
        <p14:creationId xmlns:p14="http://schemas.microsoft.com/office/powerpoint/2010/main" val="245127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1484207" y="2254220"/>
            <a:ext cx="6172200" cy="3510390"/>
          </a:xfrm>
          <a:prstGeom prst="rect">
            <a:avLst/>
          </a:prstGeom>
        </p:spPr>
        <p:txBody>
          <a:bodyPr>
            <a:normAutofit/>
          </a:bodyPr>
          <a:lstStyle/>
          <a:p>
            <a:pPr lvl="1" algn="just">
              <a:buFont typeface="Wingdings" panose="05000000000000000000" pitchFamily="2" charset="2"/>
              <a:buChar char="Ø"/>
            </a:pPr>
            <a:endParaRPr lang="fr-FR" sz="1200" b="1" dirty="0"/>
          </a:p>
          <a:p>
            <a:endParaRPr lang="fr-FR" dirty="0"/>
          </a:p>
        </p:txBody>
      </p:sp>
      <p:graphicFrame>
        <p:nvGraphicFramePr>
          <p:cNvPr id="6" name="Tableau 5"/>
          <p:cNvGraphicFramePr>
            <a:graphicFrameLocks noGrp="1" noChangeAspect="1"/>
          </p:cNvGraphicFramePr>
          <p:nvPr>
            <p:extLst>
              <p:ext uri="{D42A27DB-BD31-4B8C-83A1-F6EECF244321}">
                <p14:modId xmlns:p14="http://schemas.microsoft.com/office/powerpoint/2010/main" val="4116510293"/>
              </p:ext>
            </p:extLst>
          </p:nvPr>
        </p:nvGraphicFramePr>
        <p:xfrm>
          <a:off x="550771" y="672361"/>
          <a:ext cx="8288429" cy="5745586"/>
        </p:xfrm>
        <a:graphic>
          <a:graphicData uri="http://schemas.openxmlformats.org/drawingml/2006/table">
            <a:tbl>
              <a:tblPr firstRow="1" bandRow="1">
                <a:tableStyleId>{9D7B26C5-4107-4FEC-AEDC-1716B250A1EF}</a:tableStyleId>
              </a:tblPr>
              <a:tblGrid>
                <a:gridCol w="940572">
                  <a:extLst>
                    <a:ext uri="{9D8B030D-6E8A-4147-A177-3AD203B41FA5}">
                      <a16:colId xmlns:a16="http://schemas.microsoft.com/office/drawing/2014/main" val="20000"/>
                    </a:ext>
                  </a:extLst>
                </a:gridCol>
                <a:gridCol w="2466323">
                  <a:extLst>
                    <a:ext uri="{9D8B030D-6E8A-4147-A177-3AD203B41FA5}">
                      <a16:colId xmlns:a16="http://schemas.microsoft.com/office/drawing/2014/main" val="20001"/>
                    </a:ext>
                  </a:extLst>
                </a:gridCol>
                <a:gridCol w="1566162">
                  <a:extLst>
                    <a:ext uri="{9D8B030D-6E8A-4147-A177-3AD203B41FA5}">
                      <a16:colId xmlns:a16="http://schemas.microsoft.com/office/drawing/2014/main" val="20002"/>
                    </a:ext>
                  </a:extLst>
                </a:gridCol>
                <a:gridCol w="1769601">
                  <a:extLst>
                    <a:ext uri="{9D8B030D-6E8A-4147-A177-3AD203B41FA5}">
                      <a16:colId xmlns:a16="http://schemas.microsoft.com/office/drawing/2014/main" val="20003"/>
                    </a:ext>
                  </a:extLst>
                </a:gridCol>
                <a:gridCol w="1545771">
                  <a:extLst>
                    <a:ext uri="{9D8B030D-6E8A-4147-A177-3AD203B41FA5}">
                      <a16:colId xmlns:a16="http://schemas.microsoft.com/office/drawing/2014/main" val="1784318634"/>
                    </a:ext>
                  </a:extLst>
                </a:gridCol>
              </a:tblGrid>
              <a:tr h="845926">
                <a:tc>
                  <a:txBody>
                    <a:bodyPr/>
                    <a:lstStyle/>
                    <a:p>
                      <a:pPr algn="ctr"/>
                      <a:r>
                        <a:rPr lang="fr-FR" sz="1100" dirty="0">
                          <a:solidFill>
                            <a:srgbClr val="002060"/>
                          </a:solidFill>
                        </a:rPr>
                        <a:t>2021</a:t>
                      </a:r>
                    </a:p>
                    <a:p>
                      <a:pPr algn="ctr"/>
                      <a:r>
                        <a:rPr lang="fr-FR" sz="1100" dirty="0">
                          <a:solidFill>
                            <a:srgbClr val="002060"/>
                          </a:solidFill>
                        </a:rPr>
                        <a:t>Source: ART</a:t>
                      </a:r>
                      <a:endParaRPr lang="fr-FR" sz="1100" i="1" dirty="0">
                        <a:solidFill>
                          <a:srgbClr val="002060"/>
                        </a:solidFill>
                        <a:latin typeface="Roboto" pitchFamily="2" charset="0"/>
                        <a:ea typeface="Roboto" pitchFamily="2" charset="0"/>
                      </a:endParaRPr>
                    </a:p>
                  </a:txBody>
                  <a:tcPr marL="68580" marR="68580" marT="34290" marB="34290" anchor="ctr"/>
                </a:tc>
                <a:tc>
                  <a:txBody>
                    <a:bodyPr/>
                    <a:lstStyle/>
                    <a:p>
                      <a:pPr algn="ctr"/>
                      <a:endParaRPr lang="fr-FR" sz="1100" dirty="0">
                        <a:solidFill>
                          <a:srgbClr val="002060"/>
                        </a:solidFill>
                        <a:highlight>
                          <a:srgbClr val="FFFF00"/>
                        </a:highlight>
                      </a:endParaRPr>
                    </a:p>
                    <a:p>
                      <a:pPr algn="ctr"/>
                      <a:r>
                        <a:rPr lang="fr-FR" sz="1100" dirty="0">
                          <a:solidFill>
                            <a:srgbClr val="002060"/>
                          </a:solidFill>
                        </a:rPr>
                        <a:t>Secteur </a:t>
                      </a:r>
                    </a:p>
                    <a:p>
                      <a:pPr algn="ctr"/>
                      <a:r>
                        <a:rPr lang="fr-FR" sz="1100" dirty="0">
                          <a:solidFill>
                            <a:srgbClr val="002060"/>
                          </a:solidFill>
                        </a:rPr>
                        <a:t>Ferroviaire</a:t>
                      </a:r>
                      <a:br>
                        <a:rPr lang="fr-FR" sz="1100" dirty="0">
                          <a:solidFill>
                            <a:srgbClr val="002060"/>
                          </a:solidFill>
                        </a:rPr>
                      </a:br>
                      <a:r>
                        <a:rPr lang="fr-FR" sz="1100" dirty="0">
                          <a:solidFill>
                            <a:srgbClr val="002060"/>
                          </a:solidFill>
                        </a:rPr>
                        <a:t>et RER RATP</a:t>
                      </a:r>
                      <a:endParaRPr lang="fr-FR" sz="1100" dirty="0">
                        <a:solidFill>
                          <a:srgbClr val="002060"/>
                        </a:solidFill>
                        <a:latin typeface="Roboto" pitchFamily="2" charset="0"/>
                        <a:ea typeface="Roboto" pitchFamily="2" charset="0"/>
                      </a:endParaRPr>
                    </a:p>
                  </a:txBody>
                  <a:tcPr marL="68580" marR="68580" marT="34290" marB="34290"/>
                </a:tc>
                <a:tc>
                  <a:txBody>
                    <a:bodyPr/>
                    <a:lstStyle/>
                    <a:p>
                      <a:pPr algn="ctr"/>
                      <a:endParaRPr lang="fr-FR" sz="1100" dirty="0">
                        <a:solidFill>
                          <a:srgbClr val="002060"/>
                        </a:solidFill>
                        <a:highlight>
                          <a:srgbClr val="FFFF00"/>
                        </a:highlight>
                      </a:endParaRPr>
                    </a:p>
                    <a:p>
                      <a:pPr algn="ctr"/>
                      <a:r>
                        <a:rPr lang="fr-FR" sz="1100" dirty="0">
                          <a:solidFill>
                            <a:srgbClr val="002060"/>
                          </a:solidFill>
                        </a:rPr>
                        <a:t>Secteur</a:t>
                      </a:r>
                    </a:p>
                    <a:p>
                      <a:pPr algn="ctr"/>
                      <a:r>
                        <a:rPr lang="fr-FR" sz="1100" dirty="0">
                          <a:solidFill>
                            <a:srgbClr val="002060"/>
                          </a:solidFill>
                        </a:rPr>
                        <a:t>Autocars</a:t>
                      </a:r>
                      <a:endParaRPr lang="fr-FR" sz="1100" dirty="0">
                        <a:solidFill>
                          <a:srgbClr val="002060"/>
                        </a:solidFill>
                        <a:latin typeface="Roboto" pitchFamily="2" charset="0"/>
                        <a:ea typeface="Roboto" pitchFamily="2" charset="0"/>
                      </a:endParaRPr>
                    </a:p>
                  </a:txBody>
                  <a:tcPr marL="68580" marR="68580" marT="34290" marB="34290"/>
                </a:tc>
                <a:tc>
                  <a:txBody>
                    <a:bodyPr/>
                    <a:lstStyle/>
                    <a:p>
                      <a:pPr algn="ctr"/>
                      <a:endParaRPr lang="fr-FR" sz="1100" dirty="0">
                        <a:solidFill>
                          <a:srgbClr val="002060"/>
                        </a:solidFill>
                      </a:endParaRPr>
                    </a:p>
                    <a:p>
                      <a:pPr algn="ctr"/>
                      <a:r>
                        <a:rPr lang="fr-FR" sz="1100" dirty="0">
                          <a:solidFill>
                            <a:srgbClr val="002060"/>
                          </a:solidFill>
                        </a:rPr>
                        <a:t>Secteur</a:t>
                      </a:r>
                    </a:p>
                    <a:p>
                      <a:pPr algn="ctr"/>
                      <a:r>
                        <a:rPr lang="fr-FR" sz="1100" dirty="0">
                          <a:solidFill>
                            <a:srgbClr val="002060"/>
                          </a:solidFill>
                        </a:rPr>
                        <a:t>Autoroutes</a:t>
                      </a:r>
                      <a:endParaRPr lang="fr-FR" sz="1100" dirty="0">
                        <a:solidFill>
                          <a:srgbClr val="002060"/>
                        </a:solidFill>
                        <a:latin typeface="Roboto" pitchFamily="2" charset="0"/>
                        <a:ea typeface="Roboto" pitchFamily="2" charset="0"/>
                      </a:endParaRPr>
                    </a:p>
                  </a:txBody>
                  <a:tcPr marL="68580" marR="68580" marT="34290" marB="34290"/>
                </a:tc>
                <a:tc>
                  <a:txBody>
                    <a:bodyPr/>
                    <a:lstStyle/>
                    <a:p>
                      <a:pPr algn="ctr"/>
                      <a:endParaRPr lang="fr-FR" sz="1100" dirty="0">
                        <a:solidFill>
                          <a:srgbClr val="002060"/>
                        </a:solidFill>
                        <a:highlight>
                          <a:srgbClr val="FFFF00"/>
                        </a:highlight>
                      </a:endParaRPr>
                    </a:p>
                    <a:p>
                      <a:pPr algn="ctr"/>
                      <a:endParaRPr lang="fr-FR" sz="1100" dirty="0">
                        <a:solidFill>
                          <a:srgbClr val="002060"/>
                        </a:solidFill>
                        <a:highlight>
                          <a:srgbClr val="FFFF00"/>
                        </a:highlight>
                      </a:endParaRPr>
                    </a:p>
                    <a:p>
                      <a:pPr algn="ctr"/>
                      <a:r>
                        <a:rPr lang="fr-FR" sz="1100" dirty="0">
                          <a:solidFill>
                            <a:srgbClr val="002060"/>
                          </a:solidFill>
                        </a:rPr>
                        <a:t>RATP (hors RER)</a:t>
                      </a:r>
                      <a:endParaRPr lang="fr-FR" sz="1100" dirty="0">
                        <a:solidFill>
                          <a:srgbClr val="002060"/>
                        </a:solidFill>
                        <a:latin typeface="Roboto" pitchFamily="2" charset="0"/>
                        <a:ea typeface="Roboto" pitchFamily="2" charset="0"/>
                      </a:endParaRPr>
                    </a:p>
                  </a:txBody>
                  <a:tcPr marL="68580" marR="68580" marT="34290" marB="34290"/>
                </a:tc>
                <a:extLst>
                  <a:ext uri="{0D108BD9-81ED-4DB2-BD59-A6C34878D82A}">
                    <a16:rowId xmlns:a16="http://schemas.microsoft.com/office/drawing/2014/main" val="10000"/>
                  </a:ext>
                </a:extLst>
              </a:tr>
              <a:tr h="1046480">
                <a:tc>
                  <a:txBody>
                    <a:bodyPr/>
                    <a:lstStyle/>
                    <a:p>
                      <a:pPr algn="ctr"/>
                      <a:r>
                        <a:rPr lang="fr-FR" sz="1100" dirty="0"/>
                        <a:t>Réseau</a:t>
                      </a:r>
                      <a:endParaRPr lang="fr-FR" sz="1100" dirty="0">
                        <a:latin typeface="Roboto" pitchFamily="2" charset="0"/>
                        <a:ea typeface="Roboto" pitchFamily="2" charset="0"/>
                      </a:endParaRPr>
                    </a:p>
                  </a:txBody>
                  <a:tcPr marL="68580" marR="68580" marT="34290" marB="34290" anchor="ctr"/>
                </a:tc>
                <a:tc>
                  <a:txBody>
                    <a:bodyPr/>
                    <a:lstStyle/>
                    <a:p>
                      <a:pPr algn="ctr"/>
                      <a:r>
                        <a:rPr lang="fr-FR" sz="1100" b="1" dirty="0">
                          <a:solidFill>
                            <a:srgbClr val="002060"/>
                          </a:solidFill>
                        </a:rPr>
                        <a:t>RFN</a:t>
                      </a:r>
                      <a:br>
                        <a:rPr lang="fr-FR" sz="1100" dirty="0"/>
                      </a:br>
                      <a:r>
                        <a:rPr lang="fr-FR" sz="1100" dirty="0"/>
                        <a:t> 27 700 kms de ligne  49 110 kms de voies</a:t>
                      </a:r>
                      <a:br>
                        <a:rPr lang="fr-FR" sz="1100" dirty="0"/>
                      </a:br>
                      <a:r>
                        <a:rPr lang="fr-FR" sz="1100" b="1" dirty="0">
                          <a:solidFill>
                            <a:srgbClr val="002060"/>
                          </a:solidFill>
                        </a:rPr>
                        <a:t>RER RATP</a:t>
                      </a:r>
                      <a:br>
                        <a:rPr lang="fr-FR" sz="1100" dirty="0"/>
                      </a:br>
                      <a:r>
                        <a:rPr lang="fr-FR" sz="1100" dirty="0"/>
                        <a:t> 123 kms de ligne </a:t>
                      </a:r>
                      <a:br>
                        <a:rPr lang="fr-FR" sz="1100" dirty="0"/>
                      </a:br>
                      <a:r>
                        <a:rPr lang="fr-FR" sz="1100" dirty="0"/>
                        <a:t> 376 kms de voies</a:t>
                      </a:r>
                      <a:endParaRPr lang="fr-FR" sz="1100" dirty="0">
                        <a:latin typeface="Roboto" pitchFamily="2" charset="0"/>
                        <a:ea typeface="Roboto" pitchFamily="2" charset="0"/>
                      </a:endParaRPr>
                    </a:p>
                  </a:txBody>
                  <a:tcPr marL="68580" marR="68580" marT="34290" marB="34290" anchor="ctr"/>
                </a:tc>
                <a:tc>
                  <a:txBody>
                    <a:bodyPr/>
                    <a:lstStyle/>
                    <a:p>
                      <a:pPr algn="ctr"/>
                      <a:r>
                        <a:rPr lang="fr-FR" sz="1100" dirty="0"/>
                        <a:t>1 042 liaisons</a:t>
                      </a:r>
                    </a:p>
                    <a:p>
                      <a:pPr algn="ctr"/>
                      <a:r>
                        <a:rPr lang="fr-FR" sz="1100" dirty="0"/>
                        <a:t>162 unités urbaines</a:t>
                      </a:r>
                      <a:endParaRPr lang="fr-FR" sz="1100" dirty="0">
                        <a:latin typeface="Roboto" pitchFamily="2" charset="0"/>
                        <a:ea typeface="Roboto" pitchFamily="2" charset="0"/>
                      </a:endParaRPr>
                    </a:p>
                  </a:txBody>
                  <a:tcPr marL="68580" marR="68580" marT="34290" marB="34290" anchor="ctr"/>
                </a:tc>
                <a:tc>
                  <a:txBody>
                    <a:bodyPr/>
                    <a:lstStyle/>
                    <a:p>
                      <a:pPr algn="ctr"/>
                      <a:r>
                        <a:rPr lang="fr-FR" sz="1100" dirty="0"/>
                        <a:t>9 228,4 km</a:t>
                      </a:r>
                      <a:endParaRPr lang="fr-FR" sz="1100" dirty="0">
                        <a:latin typeface="Roboto" pitchFamily="2" charset="0"/>
                        <a:ea typeface="Roboto" pitchFamily="2" charset="0"/>
                      </a:endParaRPr>
                    </a:p>
                  </a:txBody>
                  <a:tcPr marL="68580" marR="68580" marT="34290" marB="34290" anchor="ctr"/>
                </a:tc>
                <a:tc>
                  <a:txBody>
                    <a:bodyPr/>
                    <a:lstStyle/>
                    <a:p>
                      <a:pPr algn="ctr"/>
                      <a:r>
                        <a:rPr lang="fr-FR" sz="1100" b="1" dirty="0">
                          <a:solidFill>
                            <a:srgbClr val="002060"/>
                          </a:solidFill>
                        </a:rPr>
                        <a:t>Métro RATP</a:t>
                      </a:r>
                      <a:br>
                        <a:rPr lang="fr-FR" sz="1100" dirty="0"/>
                      </a:br>
                      <a:r>
                        <a:rPr lang="fr-FR" sz="1100" dirty="0"/>
                        <a:t> 225 kms de ligne</a:t>
                      </a:r>
                      <a:br>
                        <a:rPr lang="fr-FR" sz="1100" dirty="0"/>
                      </a:br>
                      <a:r>
                        <a:rPr lang="fr-FR" sz="1100" b="1" dirty="0">
                          <a:solidFill>
                            <a:srgbClr val="002060"/>
                          </a:solidFill>
                        </a:rPr>
                        <a:t>Tramway RATP</a:t>
                      </a:r>
                      <a:br>
                        <a:rPr lang="fr-FR" sz="1100" dirty="0"/>
                      </a:br>
                      <a:r>
                        <a:rPr lang="fr-FR" sz="1100" dirty="0"/>
                        <a:t>97 kms de ligne</a:t>
                      </a:r>
                      <a:br>
                        <a:rPr lang="fr-FR" sz="1100" dirty="0"/>
                      </a:br>
                      <a:r>
                        <a:rPr lang="fr-FR" sz="1100" b="1" dirty="0">
                          <a:solidFill>
                            <a:srgbClr val="002060"/>
                          </a:solidFill>
                        </a:rPr>
                        <a:t>Bus et Noctilien</a:t>
                      </a:r>
                      <a:br>
                        <a:rPr lang="fr-FR" sz="1100" dirty="0"/>
                      </a:br>
                      <a:r>
                        <a:rPr lang="fr-FR" sz="1100" dirty="0"/>
                        <a:t>1 529 lignes</a:t>
                      </a:r>
                      <a:endParaRPr lang="fr-FR" sz="1100" dirty="0">
                        <a:latin typeface="Roboto" pitchFamily="2" charset="0"/>
                        <a:ea typeface="Roboto" pitchFamily="2" charset="0"/>
                      </a:endParaRPr>
                    </a:p>
                  </a:txBody>
                  <a:tcPr marL="68580" marR="68580" marT="34290" marB="34290" anchor="ctr"/>
                </a:tc>
                <a:extLst>
                  <a:ext uri="{0D108BD9-81ED-4DB2-BD59-A6C34878D82A}">
                    <a16:rowId xmlns:a16="http://schemas.microsoft.com/office/drawing/2014/main" val="10001"/>
                  </a:ext>
                </a:extLst>
              </a:tr>
              <a:tr h="518344">
                <a:tc>
                  <a:txBody>
                    <a:bodyPr/>
                    <a:lstStyle/>
                    <a:p>
                      <a:pPr algn="ctr"/>
                      <a:r>
                        <a:rPr lang="fr-FR" sz="1100" dirty="0"/>
                        <a:t>Trafic/an</a:t>
                      </a:r>
                    </a:p>
                    <a:p>
                      <a:pPr algn="ctr"/>
                      <a:r>
                        <a:rPr lang="fr-FR" sz="1100" dirty="0"/>
                        <a:t>(marché domestique)</a:t>
                      </a:r>
                      <a:endParaRPr lang="fr-FR" sz="1100" dirty="0">
                        <a:latin typeface="Roboto" pitchFamily="2" charset="0"/>
                        <a:ea typeface="Roboto" pitchFamily="2" charset="0"/>
                      </a:endParaRPr>
                    </a:p>
                  </a:txBody>
                  <a:tcPr marL="68580" marR="68580" marT="34290" marB="34290" anchor="ctr"/>
                </a:tc>
                <a:tc>
                  <a:txBody>
                    <a:bodyPr/>
                    <a:lstStyle/>
                    <a:p>
                      <a:pPr algn="ctr"/>
                      <a:r>
                        <a:rPr lang="fr-FR" sz="1100" b="1" dirty="0">
                          <a:solidFill>
                            <a:srgbClr val="002060"/>
                          </a:solidFill>
                        </a:rPr>
                        <a:t>Fret</a:t>
                      </a:r>
                      <a:br>
                        <a:rPr lang="fr-FR" sz="1100" dirty="0"/>
                      </a:br>
                      <a:r>
                        <a:rPr lang="fr-FR" sz="1100" dirty="0"/>
                        <a:t>60M trains.km</a:t>
                      </a:r>
                      <a:br>
                        <a:rPr lang="fr-FR" sz="1100" dirty="0"/>
                      </a:br>
                      <a:r>
                        <a:rPr lang="fr-FR" sz="1100" dirty="0"/>
                        <a:t>36 Mds tonnes.km</a:t>
                      </a:r>
                    </a:p>
                    <a:p>
                      <a:pPr algn="ctr"/>
                      <a:r>
                        <a:rPr lang="fr-FR" sz="1100" b="1" dirty="0">
                          <a:solidFill>
                            <a:srgbClr val="002060"/>
                          </a:solidFill>
                        </a:rPr>
                        <a:t>Voyageurs (dont RER RATP)</a:t>
                      </a:r>
                    </a:p>
                    <a:p>
                      <a:pPr algn="ctr"/>
                      <a:r>
                        <a:rPr lang="fr-FR" sz="1100" b="0" dirty="0">
                          <a:solidFill>
                            <a:schemeClr val="tx1"/>
                          </a:solidFill>
                        </a:rPr>
                        <a:t>361M trains.km</a:t>
                      </a:r>
                    </a:p>
                    <a:p>
                      <a:pPr algn="ctr"/>
                      <a:r>
                        <a:rPr lang="fr-FR" sz="1100" b="0" dirty="0">
                          <a:solidFill>
                            <a:schemeClr val="tx1"/>
                          </a:solidFill>
                        </a:rPr>
                        <a:t>74 Mds voyageurs.km</a:t>
                      </a:r>
                      <a:endParaRPr lang="fr-FR" sz="1100" dirty="0">
                        <a:solidFill>
                          <a:schemeClr val="tx1"/>
                        </a:solidFill>
                        <a:latin typeface="Roboto" pitchFamily="2" charset="0"/>
                        <a:ea typeface="Roboto" pitchFamily="2" charset="0"/>
                      </a:endParaRPr>
                    </a:p>
                  </a:txBody>
                  <a:tcPr marL="68580" marR="68580" marT="34290" marB="34290" anchor="ctr"/>
                </a:tc>
                <a:tc>
                  <a:txBody>
                    <a:bodyPr/>
                    <a:lstStyle/>
                    <a:p>
                      <a:pPr algn="ctr"/>
                      <a:r>
                        <a:rPr lang="fr-FR" sz="1100" dirty="0"/>
                        <a:t>52M autocars.km</a:t>
                      </a:r>
                      <a:br>
                        <a:rPr lang="fr-FR" sz="1100" dirty="0"/>
                      </a:br>
                      <a:r>
                        <a:rPr lang="fr-FR" sz="1100" dirty="0"/>
                        <a:t>1 Md voyageurs.km</a:t>
                      </a:r>
                      <a:endParaRPr lang="fr-FR" sz="1100" dirty="0">
                        <a:latin typeface="Roboto" pitchFamily="2" charset="0"/>
                        <a:ea typeface="Roboto" pitchFamily="2" charset="0"/>
                      </a:endParaRPr>
                    </a:p>
                  </a:txBody>
                  <a:tcPr marL="68580" marR="68580" marT="34290" marB="34290" anchor="ctr"/>
                </a:tc>
                <a:tc>
                  <a:txBody>
                    <a:bodyPr/>
                    <a:lstStyle/>
                    <a:p>
                      <a:pPr algn="ctr"/>
                      <a:r>
                        <a:rPr lang="fr-FR" sz="1100" dirty="0"/>
                        <a:t>76,7 milliards veh.km (VL)</a:t>
                      </a:r>
                    </a:p>
                    <a:p>
                      <a:pPr algn="ctr"/>
                      <a:r>
                        <a:rPr lang="fr-FR" sz="1100" dirty="0"/>
                        <a:t>14,8 milliards veh.km (PL)</a:t>
                      </a:r>
                      <a:endParaRPr lang="fr-FR" sz="1100" dirty="0">
                        <a:latin typeface="Roboto" pitchFamily="2" charset="0"/>
                        <a:ea typeface="Roboto" pitchFamily="2" charset="0"/>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100" b="1" dirty="0">
                          <a:solidFill>
                            <a:srgbClr val="002060"/>
                          </a:solidFill>
                        </a:rPr>
                        <a:t>Métro RATP</a:t>
                      </a:r>
                      <a:br>
                        <a:rPr lang="fr-FR" sz="1100" dirty="0"/>
                      </a:br>
                      <a:r>
                        <a:rPr lang="fr-FR" sz="1100" dirty="0"/>
                        <a:t>48M trains.km</a:t>
                      </a:r>
                      <a:br>
                        <a:rPr lang="fr-FR" sz="1100" dirty="0"/>
                      </a:br>
                      <a:r>
                        <a:rPr lang="fr-FR" sz="1100" dirty="0"/>
                        <a:t>5 Mds voyageurs.km</a:t>
                      </a:r>
                      <a:br>
                        <a:rPr lang="fr-FR" sz="1100" dirty="0"/>
                      </a:br>
                      <a:r>
                        <a:rPr lang="fr-FR" sz="1100" b="1" dirty="0">
                          <a:solidFill>
                            <a:srgbClr val="002060"/>
                          </a:solidFill>
                        </a:rPr>
                        <a:t>Tramway RATP</a:t>
                      </a:r>
                      <a:br>
                        <a:rPr lang="fr-FR" sz="1100" dirty="0"/>
                      </a:br>
                      <a:r>
                        <a:rPr lang="fr-FR" sz="1100" dirty="0"/>
                        <a:t>16M trains.km</a:t>
                      </a:r>
                      <a:br>
                        <a:rPr lang="fr-FR" sz="1100" dirty="0"/>
                      </a:br>
                      <a:r>
                        <a:rPr lang="fr-FR" sz="1100" dirty="0"/>
                        <a:t>0,7 Mds voyageurs.km</a:t>
                      </a:r>
                      <a:br>
                        <a:rPr lang="fr-FR" sz="1100" dirty="0"/>
                      </a:br>
                      <a:r>
                        <a:rPr lang="fr-FR" sz="1100" b="1" dirty="0">
                          <a:solidFill>
                            <a:srgbClr val="002060"/>
                          </a:solidFill>
                        </a:rPr>
                        <a:t>Bus et Noctilien</a:t>
                      </a:r>
                      <a:br>
                        <a:rPr lang="fr-FR" sz="1100" dirty="0"/>
                      </a:br>
                      <a:r>
                        <a:rPr lang="fr-FR" sz="1100" dirty="0"/>
                        <a:t>369M véhicules.km</a:t>
                      </a:r>
                      <a:br>
                        <a:rPr lang="fr-FR" sz="1100" dirty="0"/>
                      </a:br>
                      <a:r>
                        <a:rPr lang="fr-FR" sz="1100" dirty="0"/>
                        <a:t>5 Mds voyageurs.km</a:t>
                      </a:r>
                    </a:p>
                    <a:p>
                      <a:pPr algn="ctr"/>
                      <a:endParaRPr lang="fr-FR" sz="1100" dirty="0">
                        <a:highlight>
                          <a:srgbClr val="FFFF00"/>
                        </a:highlight>
                        <a:latin typeface="Roboto" pitchFamily="2" charset="0"/>
                        <a:ea typeface="Roboto" pitchFamily="2" charset="0"/>
                      </a:endParaRPr>
                    </a:p>
                  </a:txBody>
                  <a:tcPr marL="68580" marR="68580" marT="34290" marB="34290" anchor="ctr"/>
                </a:tc>
                <a:extLst>
                  <a:ext uri="{0D108BD9-81ED-4DB2-BD59-A6C34878D82A}">
                    <a16:rowId xmlns:a16="http://schemas.microsoft.com/office/drawing/2014/main" val="10002"/>
                  </a:ext>
                </a:extLst>
              </a:tr>
              <a:tr h="1360426">
                <a:tc>
                  <a:txBody>
                    <a:bodyPr/>
                    <a:lstStyle/>
                    <a:p>
                      <a:pPr algn="ctr"/>
                      <a:r>
                        <a:rPr lang="fr-FR" sz="1100" dirty="0"/>
                        <a:t>Opérateurs</a:t>
                      </a:r>
                      <a:endParaRPr lang="fr-FR" sz="1100" dirty="0">
                        <a:latin typeface="Roboto" pitchFamily="2" charset="0"/>
                        <a:ea typeface="Roboto" pitchFamily="2" charset="0"/>
                      </a:endParaRPr>
                    </a:p>
                  </a:txBody>
                  <a:tcPr marL="68580" marR="68580" marT="34290" marB="34290" anchor="ctr"/>
                </a:tc>
                <a:tc>
                  <a:txBody>
                    <a:bodyPr/>
                    <a:lstStyle/>
                    <a:p>
                      <a:pPr marL="0" algn="ctr" defTabSz="685800" rtl="0" eaLnBrk="1" latinLnBrk="0" hangingPunct="1"/>
                      <a:r>
                        <a:rPr lang="fr-FR" sz="1100" b="1" u="sng" kern="1200" dirty="0">
                          <a:solidFill>
                            <a:srgbClr val="002060"/>
                          </a:solidFill>
                        </a:rPr>
                        <a:t>Voyageurs</a:t>
                      </a:r>
                    </a:p>
                    <a:p>
                      <a:pPr algn="ctr"/>
                      <a:r>
                        <a:rPr lang="fr-FR" sz="1100" b="1" u="none" dirty="0">
                          <a:solidFill>
                            <a:srgbClr val="002060"/>
                          </a:solidFill>
                        </a:rPr>
                        <a:t>Services librement organisés</a:t>
                      </a:r>
                    </a:p>
                    <a:p>
                      <a:pPr algn="ctr"/>
                      <a:r>
                        <a:rPr lang="fr-FR" sz="1100" b="0" u="none" dirty="0">
                          <a:solidFill>
                            <a:schemeClr val="tx1"/>
                          </a:solidFill>
                        </a:rPr>
                        <a:t>4 (SNCF Voyageurs, Thalys, Eurostar et Trenitalia)</a:t>
                      </a:r>
                    </a:p>
                    <a:p>
                      <a:pPr algn="ctr"/>
                      <a:r>
                        <a:rPr lang="fr-FR" sz="1100" b="1" u="none" kern="1200" dirty="0">
                          <a:solidFill>
                            <a:srgbClr val="002060"/>
                          </a:solidFill>
                        </a:rPr>
                        <a:t>Activités conventionnées</a:t>
                      </a:r>
                    </a:p>
                    <a:p>
                      <a:pPr algn="ctr"/>
                      <a:r>
                        <a:rPr lang="fr-FR" sz="1100" kern="1200" dirty="0">
                          <a:solidFill>
                            <a:schemeClr val="tx1"/>
                          </a:solidFill>
                          <a:effectLst/>
                        </a:rPr>
                        <a:t>SNCF Voyageurs et RATP en monopoles de fait sur leurs réseaux (attribution de 2 lots après mise en concurrence par Sud-PACA à Transdev et SNCF, prévus pour exploitation fin 2024)</a:t>
                      </a:r>
                    </a:p>
                    <a:p>
                      <a:pPr algn="ctr"/>
                      <a:r>
                        <a:rPr lang="fr-FR" sz="1100" b="1" u="sng" kern="1200" dirty="0">
                          <a:solidFill>
                            <a:srgbClr val="002060"/>
                          </a:solidFill>
                          <a:effectLst/>
                        </a:rPr>
                        <a:t>Fret (hors travaux)</a:t>
                      </a:r>
                    </a:p>
                    <a:p>
                      <a:pPr algn="ctr"/>
                      <a:r>
                        <a:rPr lang="fr-FR" sz="1100" b="0" u="none" kern="1200" dirty="0">
                          <a:solidFill>
                            <a:schemeClr val="tx1"/>
                          </a:solidFill>
                          <a:effectLst/>
                        </a:rPr>
                        <a:t>23 entreprises ferroviaires</a:t>
                      </a:r>
                      <a:endParaRPr lang="fr-FR" sz="1100" b="0" u="none" dirty="0">
                        <a:solidFill>
                          <a:schemeClr val="tx1"/>
                        </a:solidFill>
                        <a:latin typeface="Roboto" pitchFamily="2" charset="0"/>
                        <a:ea typeface="Roboto" pitchFamily="2" charset="0"/>
                      </a:endParaRPr>
                    </a:p>
                  </a:txBody>
                  <a:tcPr marL="68580" marR="68580" marT="34290" marB="34290" anchor="ctr"/>
                </a:tc>
                <a:tc>
                  <a:txBody>
                    <a:bodyPr/>
                    <a:lstStyle/>
                    <a:p>
                      <a:pPr algn="ctr"/>
                      <a:r>
                        <a:rPr lang="fr-FR" sz="1100" b="1" kern="1200" dirty="0">
                          <a:solidFill>
                            <a:srgbClr val="002060"/>
                          </a:solidFill>
                        </a:rPr>
                        <a:t>Nationaux</a:t>
                      </a:r>
                    </a:p>
                    <a:p>
                      <a:pPr algn="ctr"/>
                      <a:r>
                        <a:rPr lang="fr-FR" sz="1100" b="0" kern="1200" dirty="0">
                          <a:solidFill>
                            <a:schemeClr val="tx1"/>
                          </a:solidFill>
                        </a:rPr>
                        <a:t>2 (BlaBlaCar et Flixbus)</a:t>
                      </a:r>
                    </a:p>
                    <a:p>
                      <a:pPr algn="ctr"/>
                      <a:r>
                        <a:rPr lang="fr-FR" sz="1100" b="1" kern="1200" dirty="0">
                          <a:solidFill>
                            <a:srgbClr val="002060"/>
                          </a:solidFill>
                        </a:rPr>
                        <a:t>Régionaux</a:t>
                      </a:r>
                    </a:p>
                    <a:p>
                      <a:pPr algn="ctr"/>
                      <a:r>
                        <a:rPr lang="fr-FR" sz="1100" b="0" kern="1200" dirty="0">
                          <a:solidFill>
                            <a:schemeClr val="tx1"/>
                          </a:solidFill>
                        </a:rPr>
                        <a:t>6</a:t>
                      </a:r>
                      <a:endParaRPr lang="fr-FR" sz="1100" b="0" kern="1200" dirty="0">
                        <a:solidFill>
                          <a:schemeClr val="tx1"/>
                        </a:solidFill>
                        <a:latin typeface="Roboto" pitchFamily="2" charset="0"/>
                        <a:ea typeface="Roboto" pitchFamily="2" charset="0"/>
                        <a:cs typeface="+mn-cs"/>
                      </a:endParaRPr>
                    </a:p>
                  </a:txBody>
                  <a:tcPr marL="68580" marR="68580" marT="34290" marB="34290" anchor="ctr"/>
                </a:tc>
                <a:tc>
                  <a:txBody>
                    <a:bodyPr/>
                    <a:lstStyle/>
                    <a:p>
                      <a:pPr algn="ctr"/>
                      <a:r>
                        <a:rPr lang="fr-FR" sz="1100" b="0" kern="1200" dirty="0">
                          <a:solidFill>
                            <a:schemeClr val="tx1"/>
                          </a:solidFill>
                        </a:rPr>
                        <a:t>19 SCA (3 groupes)</a:t>
                      </a:r>
                      <a:endParaRPr lang="fr-FR" sz="1100" b="0" kern="1200" dirty="0">
                        <a:solidFill>
                          <a:schemeClr val="tx1"/>
                        </a:solidFill>
                        <a:latin typeface="Roboto" pitchFamily="2" charset="0"/>
                        <a:ea typeface="Roboto" pitchFamily="2" charset="0"/>
                        <a:cs typeface="+mn-cs"/>
                      </a:endParaRPr>
                    </a:p>
                  </a:txBody>
                  <a:tcPr marL="68580" marR="68580" marT="34290" marB="34290" anchor="ctr"/>
                </a:tc>
                <a:tc>
                  <a:txBody>
                    <a:bodyPr/>
                    <a:lstStyle/>
                    <a:p>
                      <a:pPr algn="ctr"/>
                      <a:r>
                        <a:rPr lang="fr-FR" sz="1100" b="1" dirty="0">
                          <a:solidFill>
                            <a:srgbClr val="002060"/>
                          </a:solidFill>
                        </a:rPr>
                        <a:t>Métro RATP</a:t>
                      </a:r>
                    </a:p>
                    <a:p>
                      <a:pPr algn="ctr"/>
                      <a:r>
                        <a:rPr lang="fr-FR" sz="1100" b="0" dirty="0">
                          <a:solidFill>
                            <a:schemeClr val="tx1"/>
                          </a:solidFill>
                        </a:rPr>
                        <a:t>RATP</a:t>
                      </a:r>
                    </a:p>
                    <a:p>
                      <a:pPr algn="ctr"/>
                      <a:r>
                        <a:rPr lang="fr-FR" sz="1100" b="1" dirty="0">
                          <a:solidFill>
                            <a:srgbClr val="002060"/>
                          </a:solidFill>
                        </a:rPr>
                        <a:t>Tramway RATP</a:t>
                      </a:r>
                    </a:p>
                    <a:p>
                      <a:pPr algn="ctr"/>
                      <a:r>
                        <a:rPr lang="fr-FR" sz="1100" b="0" dirty="0">
                          <a:solidFill>
                            <a:schemeClr val="tx1"/>
                          </a:solidFill>
                        </a:rPr>
                        <a:t>RATP et Keolis</a:t>
                      </a:r>
                    </a:p>
                    <a:p>
                      <a:pPr algn="ctr"/>
                      <a:r>
                        <a:rPr lang="fr-FR" sz="1100" b="1" dirty="0">
                          <a:solidFill>
                            <a:srgbClr val="002060"/>
                          </a:solidFill>
                        </a:rPr>
                        <a:t>Bus et Noctilien</a:t>
                      </a:r>
                    </a:p>
                    <a:p>
                      <a:pPr algn="ctr"/>
                      <a:r>
                        <a:rPr lang="fr-FR" sz="1100" b="0" dirty="0">
                          <a:solidFill>
                            <a:schemeClr val="tx1"/>
                          </a:solidFill>
                        </a:rPr>
                        <a:t>RATP, Optile et SNCF</a:t>
                      </a:r>
                    </a:p>
                    <a:p>
                      <a:pPr algn="ctr"/>
                      <a:endParaRPr lang="fr-FR" sz="1100" b="0" dirty="0">
                        <a:solidFill>
                          <a:schemeClr val="tx1"/>
                        </a:solidFill>
                        <a:latin typeface="Roboto" pitchFamily="2" charset="0"/>
                        <a:ea typeface="Roboto" pitchFamily="2" charset="0"/>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3" name="Espace réservé du pied de page 2">
            <a:extLst>
              <a:ext uri="{FF2B5EF4-FFF2-40B4-BE49-F238E27FC236}">
                <a16:creationId xmlns:a16="http://schemas.microsoft.com/office/drawing/2014/main" id="{8744E25A-6CAA-4166-93FD-DD4EF7D7A6FC}"/>
              </a:ext>
            </a:extLst>
          </p:cNvPr>
          <p:cNvSpPr>
            <a:spLocks noGrp="1"/>
          </p:cNvSpPr>
          <p:nvPr>
            <p:ph type="ftr" sz="quarter" idx="11"/>
          </p:nvPr>
        </p:nvSpPr>
        <p:spPr>
          <a:xfrm>
            <a:off x="3151935" y="6668096"/>
            <a:ext cx="3086100" cy="365125"/>
          </a:xfrm>
        </p:spPr>
        <p:txBody>
          <a:bodyPr/>
          <a:lstStyle/>
          <a:p>
            <a:pPr marL="0" indent="0" algn="ctr">
              <a:buNone/>
            </a:pPr>
            <a:r>
              <a:rPr lang="en-US" sz="900" b="0" dirty="0"/>
              <a:t>Bruxelles, 14 avril 2023</a:t>
            </a:r>
          </a:p>
          <a:p>
            <a:endParaRPr lang="en-US" dirty="0"/>
          </a:p>
        </p:txBody>
      </p:sp>
      <p:sp>
        <p:nvSpPr>
          <p:cNvPr id="4" name="Espace réservé du numéro de diapositive 3">
            <a:extLst>
              <a:ext uri="{FF2B5EF4-FFF2-40B4-BE49-F238E27FC236}">
                <a16:creationId xmlns:a16="http://schemas.microsoft.com/office/drawing/2014/main" id="{18A4660C-5FE2-4427-BD38-6BE41F5634BB}"/>
              </a:ext>
            </a:extLst>
          </p:cNvPr>
          <p:cNvSpPr>
            <a:spLocks noGrp="1"/>
          </p:cNvSpPr>
          <p:nvPr>
            <p:ph type="sldNum" sz="quarter" idx="12"/>
          </p:nvPr>
        </p:nvSpPr>
        <p:spPr>
          <a:xfrm>
            <a:off x="6781800" y="6388102"/>
            <a:ext cx="2057400" cy="365125"/>
          </a:xfrm>
        </p:spPr>
        <p:txBody>
          <a:bodyPr/>
          <a:lstStyle/>
          <a:p>
            <a:fld id="{599E0DCA-6F6D-44FB-987C-B0D97FDE4610}" type="slidenum">
              <a:rPr lang="fr-FR" smtClean="0"/>
              <a:pPr/>
              <a:t>6</a:t>
            </a:fld>
            <a:endParaRPr lang="fr-FR" dirty="0"/>
          </a:p>
        </p:txBody>
      </p:sp>
      <p:sp>
        <p:nvSpPr>
          <p:cNvPr id="10" name="Espace réservé du texte 4">
            <a:extLst>
              <a:ext uri="{FF2B5EF4-FFF2-40B4-BE49-F238E27FC236}">
                <a16:creationId xmlns:a16="http://schemas.microsoft.com/office/drawing/2014/main" id="{1592D786-963E-4646-BD8C-F5EB609246DB}"/>
              </a:ext>
            </a:extLst>
          </p:cNvPr>
          <p:cNvSpPr txBox="1">
            <a:spLocks/>
          </p:cNvSpPr>
          <p:nvPr/>
        </p:nvSpPr>
        <p:spPr>
          <a:xfrm>
            <a:off x="1236440" y="187136"/>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400" b="1" dirty="0">
                <a:solidFill>
                  <a:srgbClr val="002060"/>
                </a:solidFill>
                <a:latin typeface="Roboto" pitchFamily="2" charset="0"/>
                <a:ea typeface="Roboto" pitchFamily="2" charset="0"/>
              </a:rPr>
              <a:t>Panorama des secteurs régulés</a:t>
            </a:r>
          </a:p>
        </p:txBody>
      </p:sp>
      <p:pic>
        <p:nvPicPr>
          <p:cNvPr id="5" name="Picture 2">
            <a:extLst>
              <a:ext uri="{FF2B5EF4-FFF2-40B4-BE49-F238E27FC236}">
                <a16:creationId xmlns:a16="http://schemas.microsoft.com/office/drawing/2014/main" id="{181029BB-1B3A-C677-7322-FA1290CE7476}"/>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319530" y="89786"/>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32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858000" y="6388109"/>
            <a:ext cx="2057400" cy="365125"/>
          </a:xfrm>
        </p:spPr>
        <p:txBody>
          <a:bodyPr/>
          <a:lstStyle/>
          <a:p>
            <a:fld id="{599E0DCA-6F6D-44FB-987C-B0D97FDE4610}" type="slidenum">
              <a:rPr lang="fr-FR" smtClean="0"/>
              <a:pPr/>
              <a:t>7</a:t>
            </a:fld>
            <a:endParaRPr lang="fr-FR" dirty="0"/>
          </a:p>
        </p:txBody>
      </p:sp>
      <p:sp>
        <p:nvSpPr>
          <p:cNvPr id="2" name="Espace réservé du contenu 1"/>
          <p:cNvSpPr>
            <a:spLocks noGrp="1"/>
          </p:cNvSpPr>
          <p:nvPr>
            <p:ph idx="4294967295"/>
          </p:nvPr>
        </p:nvSpPr>
        <p:spPr>
          <a:xfrm>
            <a:off x="699115" y="875566"/>
            <a:ext cx="7816235" cy="5480785"/>
          </a:xfrm>
          <a:prstGeom prst="rect">
            <a:avLst/>
          </a:prstGeom>
        </p:spPr>
        <p:txBody>
          <a:bodyPr>
            <a:normAutofit fontScale="92500" lnSpcReduction="20000"/>
          </a:bodyPr>
          <a:lstStyle/>
          <a:p>
            <a:pPr lvl="1">
              <a:lnSpc>
                <a:spcPct val="100000"/>
              </a:lnSpc>
            </a:pPr>
            <a:r>
              <a:rPr lang="fr-FR" sz="1600" b="1" dirty="0">
                <a:latin typeface="Roboto" pitchFamily="2" charset="0"/>
                <a:ea typeface="Roboto" pitchFamily="2" charset="0"/>
              </a:rPr>
              <a:t>Secteur ferroviaire</a:t>
            </a:r>
          </a:p>
          <a:p>
            <a:pPr algn="just">
              <a:lnSpc>
                <a:spcPct val="100000"/>
              </a:lnSpc>
              <a:spcBef>
                <a:spcPts val="450"/>
              </a:spcBef>
            </a:pPr>
            <a:r>
              <a:rPr lang="fr-FR" sz="1400" dirty="0">
                <a:latin typeface="Roboto" pitchFamily="2" charset="0"/>
                <a:ea typeface="Roboto" pitchFamily="2" charset="0"/>
              </a:rPr>
              <a:t>Art. L. 2131-1 du code des transports (</a:t>
            </a:r>
            <a:r>
              <a:rPr lang="fr-FR" sz="1400" dirty="0" err="1">
                <a:latin typeface="Roboto" pitchFamily="2" charset="0"/>
                <a:ea typeface="Roboto" pitchFamily="2" charset="0"/>
              </a:rPr>
              <a:t>CdT</a:t>
            </a:r>
            <a:r>
              <a:rPr lang="fr-FR" sz="1400" dirty="0">
                <a:latin typeface="Roboto" pitchFamily="2" charset="0"/>
                <a:ea typeface="Roboto" pitchFamily="2" charset="0"/>
              </a:rPr>
              <a:t>) : l’ART </a:t>
            </a:r>
            <a:r>
              <a:rPr lang="fr-FR" sz="1400" i="1" dirty="0">
                <a:latin typeface="Roboto" pitchFamily="2" charset="0"/>
                <a:ea typeface="Roboto" pitchFamily="2" charset="0"/>
              </a:rPr>
              <a:t>concourt </a:t>
            </a:r>
            <a:r>
              <a:rPr lang="fr-FR" sz="1400" b="1" i="1" dirty="0">
                <a:solidFill>
                  <a:srgbClr val="002060"/>
                </a:solidFill>
                <a:latin typeface="Roboto" pitchFamily="2" charset="0"/>
                <a:ea typeface="Roboto" pitchFamily="2" charset="0"/>
              </a:rPr>
              <a:t>au suivi et au bon fonctionnement</a:t>
            </a:r>
            <a:r>
              <a:rPr lang="fr-FR" sz="1400" i="1" dirty="0">
                <a:latin typeface="Roboto" pitchFamily="2" charset="0"/>
                <a:ea typeface="Roboto" pitchFamily="2" charset="0"/>
              </a:rPr>
              <a:t>, dans ses dimensions techniques, économiques et financières, du système de transport ferroviaire national, notamment </a:t>
            </a:r>
            <a:r>
              <a:rPr lang="fr-FR" sz="1400" b="1" i="1" dirty="0">
                <a:solidFill>
                  <a:srgbClr val="002060"/>
                </a:solidFill>
                <a:latin typeface="Roboto" pitchFamily="2" charset="0"/>
                <a:ea typeface="Roboto" pitchFamily="2" charset="0"/>
              </a:rPr>
              <a:t>du service public et des activités concurrentielles</a:t>
            </a:r>
            <a:r>
              <a:rPr lang="fr-FR" sz="1400" i="1" dirty="0">
                <a:solidFill>
                  <a:srgbClr val="002060"/>
                </a:solidFill>
                <a:latin typeface="Roboto" pitchFamily="2" charset="0"/>
                <a:ea typeface="Roboto" pitchFamily="2" charset="0"/>
              </a:rPr>
              <a:t>,</a:t>
            </a:r>
            <a:r>
              <a:rPr lang="fr-FR" sz="1400" i="1" dirty="0">
                <a:latin typeface="Roboto" pitchFamily="2" charset="0"/>
                <a:ea typeface="Roboto" pitchFamily="2" charset="0"/>
              </a:rPr>
              <a:t> au bénéfice des usagers et clients des services de transport ferroviaire. Sans préjudice des compétences de l'Autorité de la concurrence, elle assure le </a:t>
            </a:r>
            <a:r>
              <a:rPr lang="fr-FR" sz="1400" b="1" i="1" dirty="0">
                <a:solidFill>
                  <a:srgbClr val="002060"/>
                </a:solidFill>
                <a:latin typeface="Roboto" pitchFamily="2" charset="0"/>
                <a:ea typeface="Roboto" pitchFamily="2" charset="0"/>
              </a:rPr>
              <a:t>suivi de la situation de la concurrence</a:t>
            </a:r>
            <a:r>
              <a:rPr lang="fr-FR" sz="1400" i="1" dirty="0">
                <a:solidFill>
                  <a:srgbClr val="002060"/>
                </a:solidFill>
                <a:latin typeface="Roboto" pitchFamily="2" charset="0"/>
                <a:ea typeface="Roboto" pitchFamily="2" charset="0"/>
              </a:rPr>
              <a:t> </a:t>
            </a:r>
            <a:r>
              <a:rPr lang="fr-FR" sz="1400" i="1" dirty="0">
                <a:latin typeface="Roboto" pitchFamily="2" charset="0"/>
                <a:ea typeface="Roboto" pitchFamily="2" charset="0"/>
              </a:rPr>
              <a:t>sur les marchés des services ferroviaires et dispose à cette fin du droit d'accès aux informations économiques, financières et sociales nécessaires que lui reconnaît l'article L.2135-2.</a:t>
            </a:r>
            <a:r>
              <a:rPr lang="fr-FR" sz="1400" dirty="0">
                <a:latin typeface="Roboto" pitchFamily="2" charset="0"/>
                <a:ea typeface="Roboto" pitchFamily="2" charset="0"/>
              </a:rPr>
              <a:t> </a:t>
            </a:r>
          </a:p>
          <a:p>
            <a:pPr algn="just">
              <a:lnSpc>
                <a:spcPct val="100000"/>
              </a:lnSpc>
              <a:spcBef>
                <a:spcPts val="450"/>
              </a:spcBef>
            </a:pPr>
            <a:r>
              <a:rPr lang="fr-FR" sz="1400" dirty="0">
                <a:latin typeface="Roboto" pitchFamily="2" charset="0"/>
                <a:ea typeface="Roboto" pitchFamily="2" charset="0"/>
              </a:rPr>
              <a:t>Art. L. 2131-3 : l’ART </a:t>
            </a:r>
            <a:r>
              <a:rPr lang="fr-FR" sz="1400" i="1" dirty="0">
                <a:latin typeface="Roboto" pitchFamily="2" charset="0"/>
                <a:ea typeface="Roboto" pitchFamily="2" charset="0"/>
              </a:rPr>
              <a:t>veille en particulier à ce que les conditions d’accès au réseau ferroviaire par les entreprises ferroviaires n’entravent pas le développement de la concurrence. Elle assure une </a:t>
            </a:r>
            <a:r>
              <a:rPr lang="fr-FR" sz="1400" b="1" i="1" dirty="0">
                <a:solidFill>
                  <a:srgbClr val="002060"/>
                </a:solidFill>
                <a:latin typeface="Roboto" pitchFamily="2" charset="0"/>
                <a:ea typeface="Roboto" pitchFamily="2" charset="0"/>
              </a:rPr>
              <a:t>mission générale d'observation des conditions d'accès au réseau ferroviaire</a:t>
            </a:r>
            <a:r>
              <a:rPr lang="fr-FR" sz="1400" b="1" i="1" dirty="0">
                <a:solidFill>
                  <a:schemeClr val="tx2">
                    <a:lumMod val="75000"/>
                    <a:lumOff val="25000"/>
                  </a:schemeClr>
                </a:solidFill>
                <a:latin typeface="Roboto" pitchFamily="2" charset="0"/>
                <a:ea typeface="Roboto" pitchFamily="2" charset="0"/>
              </a:rPr>
              <a:t> </a:t>
            </a:r>
            <a:r>
              <a:rPr lang="fr-FR" sz="1400" i="1" dirty="0">
                <a:latin typeface="Roboto" pitchFamily="2" charset="0"/>
                <a:ea typeface="Roboto" pitchFamily="2" charset="0"/>
              </a:rPr>
              <a:t>et peut, à ce titre, après avoir procédé à toute consultation qu'elle estime utile des acteurs du secteur des transports ferroviaires, formuler et </a:t>
            </a:r>
            <a:r>
              <a:rPr lang="fr-FR" sz="1400" b="1" i="1" dirty="0">
                <a:solidFill>
                  <a:srgbClr val="002060"/>
                </a:solidFill>
                <a:latin typeface="Roboto" pitchFamily="2" charset="0"/>
                <a:ea typeface="Roboto" pitchFamily="2" charset="0"/>
              </a:rPr>
              <a:t>publier toute recommandation</a:t>
            </a:r>
            <a:r>
              <a:rPr lang="fr-FR" sz="1400" b="1" i="1" dirty="0">
                <a:solidFill>
                  <a:schemeClr val="tx2">
                    <a:lumMod val="75000"/>
                    <a:lumOff val="25000"/>
                  </a:schemeClr>
                </a:solidFill>
                <a:latin typeface="Roboto" pitchFamily="2" charset="0"/>
                <a:ea typeface="Roboto" pitchFamily="2" charset="0"/>
              </a:rPr>
              <a:t>. </a:t>
            </a:r>
          </a:p>
          <a:p>
            <a:pPr algn="just">
              <a:lnSpc>
                <a:spcPct val="100000"/>
              </a:lnSpc>
              <a:spcBef>
                <a:spcPts val="450"/>
              </a:spcBef>
            </a:pPr>
            <a:endParaRPr lang="fr-FR" sz="1200" b="1" i="1" dirty="0">
              <a:solidFill>
                <a:schemeClr val="tx2">
                  <a:lumMod val="75000"/>
                  <a:lumOff val="25000"/>
                </a:schemeClr>
              </a:solidFill>
              <a:latin typeface="Roboto" pitchFamily="2" charset="0"/>
              <a:ea typeface="Roboto" pitchFamily="2" charset="0"/>
            </a:endParaRPr>
          </a:p>
          <a:p>
            <a:pPr lvl="1" algn="just">
              <a:lnSpc>
                <a:spcPct val="100000"/>
              </a:lnSpc>
            </a:pPr>
            <a:r>
              <a:rPr lang="fr-FR" sz="1600" b="1" dirty="0">
                <a:latin typeface="Roboto" pitchFamily="2" charset="0"/>
                <a:ea typeface="Roboto" pitchFamily="2" charset="0"/>
              </a:rPr>
              <a:t>Secteur des autocars</a:t>
            </a:r>
          </a:p>
          <a:p>
            <a:pPr algn="just">
              <a:lnSpc>
                <a:spcPct val="100000"/>
              </a:lnSpc>
              <a:spcBef>
                <a:spcPts val="450"/>
              </a:spcBef>
            </a:pPr>
            <a:r>
              <a:rPr lang="fr-FR" sz="1400" dirty="0">
                <a:latin typeface="Roboto" pitchFamily="2" charset="0"/>
                <a:ea typeface="Roboto" pitchFamily="2" charset="0"/>
              </a:rPr>
              <a:t>Art. L. 3111-22 du </a:t>
            </a:r>
            <a:r>
              <a:rPr lang="fr-FR" sz="1400" dirty="0" err="1">
                <a:latin typeface="Roboto" pitchFamily="2" charset="0"/>
                <a:ea typeface="Roboto" pitchFamily="2" charset="0"/>
              </a:rPr>
              <a:t>CdT</a:t>
            </a:r>
            <a:r>
              <a:rPr lang="fr-FR" sz="1400" dirty="0">
                <a:latin typeface="Roboto" pitchFamily="2" charset="0"/>
                <a:ea typeface="Roboto" pitchFamily="2" charset="0"/>
              </a:rPr>
              <a:t> : l’ART </a:t>
            </a:r>
            <a:r>
              <a:rPr lang="fr-FR" sz="1400" i="1" dirty="0">
                <a:latin typeface="Roboto" pitchFamily="2" charset="0"/>
                <a:ea typeface="Roboto" pitchFamily="2" charset="0"/>
              </a:rPr>
              <a:t>concourt dans le secteur des services réguliers interurbains de transport routier de personnes, par l'exercice des compétences qui lui sont confiées en application de la présente sous-section, au </a:t>
            </a:r>
            <a:r>
              <a:rPr lang="fr-FR" sz="1400" b="1" i="1" dirty="0">
                <a:solidFill>
                  <a:srgbClr val="002060"/>
                </a:solidFill>
                <a:latin typeface="Roboto" pitchFamily="2" charset="0"/>
                <a:ea typeface="Roboto" pitchFamily="2" charset="0"/>
              </a:rPr>
              <a:t>bon fonctionnement du marché </a:t>
            </a:r>
            <a:r>
              <a:rPr lang="fr-FR" sz="1400" i="1" dirty="0">
                <a:latin typeface="Roboto" pitchFamily="2" charset="0"/>
                <a:ea typeface="Roboto" pitchFamily="2" charset="0"/>
              </a:rPr>
              <a:t>et, en particulier, du service public, au bénéfice des usagers et des clients des services de transport routier et ferroviaire.</a:t>
            </a:r>
          </a:p>
          <a:p>
            <a:pPr algn="just">
              <a:lnSpc>
                <a:spcPct val="100000"/>
              </a:lnSpc>
              <a:spcBef>
                <a:spcPts val="450"/>
              </a:spcBef>
            </a:pPr>
            <a:endParaRPr lang="fr-FR" sz="1200" i="1" dirty="0">
              <a:latin typeface="Roboto" pitchFamily="2" charset="0"/>
              <a:ea typeface="Roboto" pitchFamily="2" charset="0"/>
            </a:endParaRPr>
          </a:p>
          <a:p>
            <a:pPr lvl="1" algn="just">
              <a:lnSpc>
                <a:spcPct val="100000"/>
              </a:lnSpc>
            </a:pPr>
            <a:r>
              <a:rPr lang="fr-FR" sz="1600" b="1" dirty="0">
                <a:latin typeface="Roboto" pitchFamily="2" charset="0"/>
                <a:ea typeface="Roboto" pitchFamily="2" charset="0"/>
              </a:rPr>
              <a:t>Secteur des autoroutes</a:t>
            </a:r>
          </a:p>
          <a:p>
            <a:pPr algn="just">
              <a:lnSpc>
                <a:spcPct val="100000"/>
              </a:lnSpc>
              <a:spcBef>
                <a:spcPts val="450"/>
              </a:spcBef>
            </a:pPr>
            <a:r>
              <a:rPr lang="fr-FR" sz="1400" dirty="0">
                <a:latin typeface="Roboto" pitchFamily="2" charset="0"/>
                <a:ea typeface="Roboto" pitchFamily="2" charset="0"/>
              </a:rPr>
              <a:t>Art. L.122-7 et L. 122-9 du code de la voirie routière (CVR) : l’ART </a:t>
            </a:r>
            <a:r>
              <a:rPr lang="fr-FR" sz="1400" b="1" i="1" dirty="0">
                <a:solidFill>
                  <a:srgbClr val="002060"/>
                </a:solidFill>
                <a:latin typeface="Roboto" pitchFamily="2" charset="0"/>
                <a:ea typeface="Roboto" pitchFamily="2" charset="0"/>
              </a:rPr>
              <a:t>veille au bon fonctionnement du régime des tarifs de péage autoroutier </a:t>
            </a:r>
            <a:r>
              <a:rPr lang="fr-FR" sz="1400" dirty="0">
                <a:latin typeface="Roboto" pitchFamily="2" charset="0"/>
                <a:ea typeface="Roboto" pitchFamily="2" charset="0"/>
              </a:rPr>
              <a:t>et </a:t>
            </a:r>
            <a:r>
              <a:rPr lang="fr-FR" sz="1400" b="1" i="1" dirty="0">
                <a:solidFill>
                  <a:srgbClr val="002060"/>
                </a:solidFill>
                <a:latin typeface="Roboto" pitchFamily="2" charset="0"/>
                <a:ea typeface="Roboto" pitchFamily="2" charset="0"/>
              </a:rPr>
              <a:t>assure une mission de suivi économique et financier du secteur</a:t>
            </a:r>
            <a:r>
              <a:rPr lang="fr-FR" sz="1400" dirty="0">
                <a:latin typeface="Roboto" pitchFamily="2" charset="0"/>
                <a:ea typeface="Roboto" pitchFamily="2" charset="0"/>
              </a:rPr>
              <a:t>, dans le cadre de laquelle elle est notamment chargée d’évaluer l’économie générale des conventions de délégation. </a:t>
            </a:r>
          </a:p>
          <a:p>
            <a:pPr algn="just">
              <a:lnSpc>
                <a:spcPct val="100000"/>
              </a:lnSpc>
              <a:spcBef>
                <a:spcPts val="450"/>
              </a:spcBef>
            </a:pPr>
            <a:r>
              <a:rPr lang="fr-FR" sz="1400" dirty="0">
                <a:latin typeface="Roboto" pitchFamily="2" charset="0"/>
                <a:ea typeface="Roboto" pitchFamily="2" charset="0"/>
              </a:rPr>
              <a:t>Art. L. 122-22 et L. 122-27 du CVR : l’ART est également chargée de </a:t>
            </a:r>
            <a:r>
              <a:rPr lang="fr-FR" sz="1400" b="1" i="1" dirty="0">
                <a:solidFill>
                  <a:srgbClr val="002060"/>
                </a:solidFill>
                <a:latin typeface="Roboto" pitchFamily="2" charset="0"/>
                <a:ea typeface="Roboto" pitchFamily="2" charset="0"/>
              </a:rPr>
              <a:t>veiller à l’exercice d’une concurrence et effective et loyale lors de la</a:t>
            </a:r>
            <a:r>
              <a:rPr lang="fr-FR" sz="1400" dirty="0">
                <a:latin typeface="Roboto" pitchFamily="2" charset="0"/>
                <a:ea typeface="Roboto" pitchFamily="2" charset="0"/>
              </a:rPr>
              <a:t> </a:t>
            </a:r>
            <a:r>
              <a:rPr lang="fr-FR" sz="1400" b="1" i="1" dirty="0">
                <a:solidFill>
                  <a:srgbClr val="002060"/>
                </a:solidFill>
                <a:latin typeface="Roboto" pitchFamily="2" charset="0"/>
                <a:ea typeface="Roboto" pitchFamily="2" charset="0"/>
              </a:rPr>
              <a:t>passation </a:t>
            </a:r>
            <a:r>
              <a:rPr lang="fr-FR" sz="1400" dirty="0">
                <a:latin typeface="Roboto" pitchFamily="2" charset="0"/>
                <a:ea typeface="Roboto" pitchFamily="2" charset="0"/>
              </a:rPr>
              <a:t>(i) </a:t>
            </a:r>
            <a:r>
              <a:rPr lang="fr-FR" sz="1400" b="1" i="1" dirty="0">
                <a:solidFill>
                  <a:srgbClr val="002060"/>
                </a:solidFill>
                <a:latin typeface="Roboto" pitchFamily="2" charset="0"/>
                <a:ea typeface="Roboto" pitchFamily="2" charset="0"/>
              </a:rPr>
              <a:t>des marchés de travaux, fournitures et services</a:t>
            </a:r>
            <a:r>
              <a:rPr lang="fr-FR" sz="1400" dirty="0">
                <a:solidFill>
                  <a:srgbClr val="002060"/>
                </a:solidFill>
                <a:latin typeface="Roboto" pitchFamily="2" charset="0"/>
                <a:ea typeface="Roboto" pitchFamily="2" charset="0"/>
              </a:rPr>
              <a:t> </a:t>
            </a:r>
            <a:r>
              <a:rPr lang="fr-FR" sz="1400" dirty="0">
                <a:latin typeface="Roboto" pitchFamily="2" charset="0"/>
                <a:ea typeface="Roboto" pitchFamily="2" charset="0"/>
              </a:rPr>
              <a:t>et (ii)</a:t>
            </a:r>
            <a:r>
              <a:rPr lang="fr-FR" sz="1400" b="1" i="1" dirty="0">
                <a:solidFill>
                  <a:srgbClr val="002060"/>
                </a:solidFill>
                <a:latin typeface="Roboto" pitchFamily="2" charset="0"/>
                <a:ea typeface="Roboto" pitchFamily="2" charset="0"/>
              </a:rPr>
              <a:t> des contrats relatifs aux activités commerciales sur les aires de service</a:t>
            </a:r>
            <a:r>
              <a:rPr lang="fr-FR" sz="1400" dirty="0">
                <a:latin typeface="Roboto" pitchFamily="2" charset="0"/>
                <a:ea typeface="Roboto" pitchFamily="2" charset="0"/>
              </a:rPr>
              <a:t>, en veillant notamment, dans ce dernier cas, au respect des obligations en matière de </a:t>
            </a:r>
            <a:r>
              <a:rPr lang="fr-FR" sz="1400" b="1" dirty="0">
                <a:latin typeface="Roboto" pitchFamily="2" charset="0"/>
                <a:ea typeface="Roboto" pitchFamily="2" charset="0"/>
              </a:rPr>
              <a:t>modération tarifaire </a:t>
            </a:r>
            <a:r>
              <a:rPr lang="fr-FR" sz="1400" dirty="0">
                <a:latin typeface="Roboto" pitchFamily="2" charset="0"/>
                <a:ea typeface="Roboto" pitchFamily="2" charset="0"/>
              </a:rPr>
              <a:t>pour la distribution de carburants.</a:t>
            </a:r>
          </a:p>
          <a:p>
            <a:pPr marL="0" indent="0" algn="just">
              <a:lnSpc>
                <a:spcPct val="100000"/>
              </a:lnSpc>
              <a:spcBef>
                <a:spcPts val="450"/>
              </a:spcBef>
              <a:buNone/>
            </a:pPr>
            <a:endParaRPr lang="fr-FR" sz="1200" dirty="0">
              <a:latin typeface="Roboto" pitchFamily="2" charset="0"/>
              <a:ea typeface="Roboto" pitchFamily="2" charset="0"/>
            </a:endParaRPr>
          </a:p>
          <a:p>
            <a:pPr lvl="1"/>
            <a:endParaRPr lang="fr-FR" sz="1500" dirty="0">
              <a:latin typeface="Roboto" pitchFamily="2" charset="0"/>
              <a:ea typeface="Roboto" pitchFamily="2" charset="0"/>
            </a:endParaRPr>
          </a:p>
        </p:txBody>
      </p:sp>
      <p:sp>
        <p:nvSpPr>
          <p:cNvPr id="4" name="Espace réservé du pied de page 3">
            <a:extLst>
              <a:ext uri="{FF2B5EF4-FFF2-40B4-BE49-F238E27FC236}">
                <a16:creationId xmlns:a16="http://schemas.microsoft.com/office/drawing/2014/main" id="{305AF72E-48A6-45DE-8F02-63D2BD4F539A}"/>
              </a:ext>
            </a:extLst>
          </p:cNvPr>
          <p:cNvSpPr>
            <a:spLocks noGrp="1"/>
          </p:cNvSpPr>
          <p:nvPr>
            <p:ph type="ftr" sz="quarter" idx="11"/>
          </p:nvPr>
        </p:nvSpPr>
        <p:spPr/>
        <p:txBody>
          <a:bodyPr/>
          <a:lstStyle/>
          <a:p>
            <a:pPr marL="0" indent="0" algn="ctr">
              <a:buNone/>
            </a:pPr>
            <a:r>
              <a:rPr lang="en-US" sz="900" b="0" dirty="0"/>
              <a:t>Bruxelles, 14 avril 2023</a:t>
            </a:r>
          </a:p>
        </p:txBody>
      </p:sp>
      <p:sp>
        <p:nvSpPr>
          <p:cNvPr id="6" name="Espace réservé du texte 4">
            <a:extLst>
              <a:ext uri="{FF2B5EF4-FFF2-40B4-BE49-F238E27FC236}">
                <a16:creationId xmlns:a16="http://schemas.microsoft.com/office/drawing/2014/main" id="{F590FA45-34D0-4C32-B2AD-1F3D680AECC2}"/>
              </a:ext>
            </a:extLst>
          </p:cNvPr>
          <p:cNvSpPr txBox="1">
            <a:spLocks/>
          </p:cNvSpPr>
          <p:nvPr/>
        </p:nvSpPr>
        <p:spPr>
          <a:xfrm>
            <a:off x="1417333" y="491384"/>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Le rôle du régulateur en bref</a:t>
            </a:r>
          </a:p>
        </p:txBody>
      </p:sp>
      <p:pic>
        <p:nvPicPr>
          <p:cNvPr id="9" name="Graphique 8" descr="Train">
            <a:extLst>
              <a:ext uri="{FF2B5EF4-FFF2-40B4-BE49-F238E27FC236}">
                <a16:creationId xmlns:a16="http://schemas.microsoft.com/office/drawing/2014/main" id="{7147020E-5131-47B4-A6F4-80DCDA62F1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428" y="1578556"/>
            <a:ext cx="450912" cy="450912"/>
          </a:xfrm>
          <a:prstGeom prst="rect">
            <a:avLst/>
          </a:prstGeom>
        </p:spPr>
      </p:pic>
      <p:pic>
        <p:nvPicPr>
          <p:cNvPr id="10" name="Graphique 9" descr="Bus">
            <a:extLst>
              <a:ext uri="{FF2B5EF4-FFF2-40B4-BE49-F238E27FC236}">
                <a16:creationId xmlns:a16="http://schemas.microsoft.com/office/drawing/2014/main" id="{EA288827-21A0-4323-985D-8FDA158444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596" y="3772810"/>
            <a:ext cx="486054" cy="486054"/>
          </a:xfrm>
          <a:prstGeom prst="rect">
            <a:avLst/>
          </a:prstGeom>
        </p:spPr>
      </p:pic>
      <p:pic>
        <p:nvPicPr>
          <p:cNvPr id="11" name="Graphique 10" descr="Voiture">
            <a:extLst>
              <a:ext uri="{FF2B5EF4-FFF2-40B4-BE49-F238E27FC236}">
                <a16:creationId xmlns:a16="http://schemas.microsoft.com/office/drawing/2014/main" id="{8B4EF4DC-71FF-4EAC-871E-3E530A828A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428" y="5119737"/>
            <a:ext cx="486054" cy="486054"/>
          </a:xfrm>
          <a:prstGeom prst="rect">
            <a:avLst/>
          </a:prstGeom>
        </p:spPr>
      </p:pic>
      <p:pic>
        <p:nvPicPr>
          <p:cNvPr id="5" name="Picture 2">
            <a:extLst>
              <a:ext uri="{FF2B5EF4-FFF2-40B4-BE49-F238E27FC236}">
                <a16:creationId xmlns:a16="http://schemas.microsoft.com/office/drawing/2014/main" id="{FD310876-E47C-9DB9-959A-F02E7EFA32DA}"/>
              </a:ext>
            </a:extLst>
          </p:cNvPr>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7323887" y="228211"/>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114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6772275" y="6356351"/>
            <a:ext cx="2057400" cy="365125"/>
          </a:xfrm>
        </p:spPr>
        <p:txBody>
          <a:bodyPr/>
          <a:lstStyle/>
          <a:p>
            <a:fld id="{599E0DCA-6F6D-44FB-987C-B0D97FDE4610}" type="slidenum">
              <a:rPr lang="fr-FR" smtClean="0"/>
              <a:pPr/>
              <a:t>8</a:t>
            </a:fld>
            <a:endParaRPr lang="fr-FR" dirty="0"/>
          </a:p>
        </p:txBody>
      </p:sp>
      <p:sp>
        <p:nvSpPr>
          <p:cNvPr id="2" name="Espace réservé du contenu 1"/>
          <p:cNvSpPr>
            <a:spLocks noGrp="1"/>
          </p:cNvSpPr>
          <p:nvPr>
            <p:ph idx="4294967295"/>
          </p:nvPr>
        </p:nvSpPr>
        <p:spPr>
          <a:xfrm>
            <a:off x="699115" y="600076"/>
            <a:ext cx="7816235" cy="5676900"/>
          </a:xfrm>
          <a:prstGeom prst="rect">
            <a:avLst/>
          </a:prstGeom>
        </p:spPr>
        <p:txBody>
          <a:bodyPr>
            <a:normAutofit fontScale="92500" lnSpcReduction="10000"/>
          </a:bodyPr>
          <a:lstStyle/>
          <a:p>
            <a:pPr lvl="1">
              <a:lnSpc>
                <a:spcPct val="100000"/>
              </a:lnSpc>
            </a:pPr>
            <a:endParaRPr lang="fr-FR" sz="1200" b="1" dirty="0">
              <a:latin typeface="Roboto" pitchFamily="2" charset="0"/>
              <a:ea typeface="Roboto" pitchFamily="2" charset="0"/>
            </a:endParaRPr>
          </a:p>
          <a:p>
            <a:pPr lvl="1" algn="just">
              <a:lnSpc>
                <a:spcPct val="100000"/>
              </a:lnSpc>
            </a:pPr>
            <a:r>
              <a:rPr lang="fr-FR" sz="1700" b="1" dirty="0">
                <a:latin typeface="Roboto" pitchFamily="2" charset="0"/>
                <a:ea typeface="Roboto" pitchFamily="2" charset="0"/>
              </a:rPr>
              <a:t>Secteur des aéroports</a:t>
            </a:r>
          </a:p>
          <a:p>
            <a:pPr algn="just">
              <a:lnSpc>
                <a:spcPct val="100000"/>
              </a:lnSpc>
              <a:spcBef>
                <a:spcPts val="450"/>
              </a:spcBef>
            </a:pPr>
            <a:r>
              <a:rPr lang="fr-FR" sz="1400" dirty="0">
                <a:latin typeface="Roboto" pitchFamily="2" charset="0"/>
                <a:ea typeface="Roboto" pitchFamily="2" charset="0"/>
              </a:rPr>
              <a:t>Art. L. 6327-2 du </a:t>
            </a:r>
            <a:r>
              <a:rPr lang="fr-FR" sz="1400" dirty="0" err="1">
                <a:latin typeface="Roboto" pitchFamily="2" charset="0"/>
                <a:ea typeface="Roboto" pitchFamily="2" charset="0"/>
              </a:rPr>
              <a:t>CdT</a:t>
            </a:r>
            <a:r>
              <a:rPr lang="fr-FR" sz="1400" dirty="0">
                <a:latin typeface="Roboto" pitchFamily="2" charset="0"/>
                <a:ea typeface="Roboto" pitchFamily="2" charset="0"/>
              </a:rPr>
              <a:t> : l’ART </a:t>
            </a:r>
            <a:r>
              <a:rPr lang="fr-FR" sz="1400" b="1" i="1" dirty="0">
                <a:solidFill>
                  <a:srgbClr val="002060"/>
                </a:solidFill>
                <a:latin typeface="Roboto" pitchFamily="2" charset="0"/>
                <a:ea typeface="Roboto" pitchFamily="2" charset="0"/>
              </a:rPr>
              <a:t>homologue les tarifs des redevances pour services rendus </a:t>
            </a:r>
            <a:r>
              <a:rPr lang="fr-FR" sz="1400" dirty="0">
                <a:latin typeface="Roboto" pitchFamily="2" charset="0"/>
                <a:ea typeface="Roboto" pitchFamily="2" charset="0"/>
              </a:rPr>
              <a:t>sur les aérodromes dont le trafic annuel a dépassé 5 millions de passagers lors de l’une des cinq années civiles précédentes.</a:t>
            </a:r>
          </a:p>
          <a:p>
            <a:pPr algn="just">
              <a:lnSpc>
                <a:spcPct val="100000"/>
              </a:lnSpc>
              <a:spcBef>
                <a:spcPts val="450"/>
              </a:spcBef>
            </a:pPr>
            <a:r>
              <a:rPr lang="fr-FR" sz="1400" dirty="0">
                <a:latin typeface="Roboto" pitchFamily="2" charset="0"/>
                <a:ea typeface="Roboto" pitchFamily="2" charset="0"/>
              </a:rPr>
              <a:t>Art. L.6327-3 : l’ART rend un </a:t>
            </a:r>
            <a:r>
              <a:rPr lang="fr-FR" sz="1400" b="1" i="1" dirty="0">
                <a:solidFill>
                  <a:srgbClr val="002060"/>
                </a:solidFill>
                <a:latin typeface="Roboto" pitchFamily="2" charset="0"/>
                <a:ea typeface="Roboto" pitchFamily="2" charset="0"/>
              </a:rPr>
              <a:t>avis conforme sur les projets de contrats de régulation économique </a:t>
            </a:r>
            <a:r>
              <a:rPr lang="fr-FR" sz="1400" dirty="0">
                <a:latin typeface="Roboto" pitchFamily="2" charset="0"/>
                <a:ea typeface="Roboto" pitchFamily="2" charset="0"/>
              </a:rPr>
              <a:t>pluriannuels conclus entre l’Etat et des exploitants d’aérodromes. En vue de l’élaboration d’un projet de contrat, l’ART peut, à la demande du ministre chargé de l’aviation civile, rendre un </a:t>
            </a:r>
            <a:r>
              <a:rPr lang="fr-FR" sz="1400" b="1" i="1" dirty="0">
                <a:solidFill>
                  <a:srgbClr val="002060"/>
                </a:solidFill>
                <a:latin typeface="Roboto" pitchFamily="2" charset="0"/>
                <a:ea typeface="Roboto" pitchFamily="2" charset="0"/>
              </a:rPr>
              <a:t>avis motivé sur le coût moyen pondéré du capital </a:t>
            </a:r>
            <a:r>
              <a:rPr lang="fr-FR" sz="1400" dirty="0">
                <a:latin typeface="Roboto" pitchFamily="2" charset="0"/>
                <a:ea typeface="Roboto" pitchFamily="2" charset="0"/>
              </a:rPr>
              <a:t>à prendre en compte dans le projet de contrat.</a:t>
            </a:r>
          </a:p>
          <a:p>
            <a:pPr marL="342900" lvl="1" indent="0">
              <a:lnSpc>
                <a:spcPct val="100000"/>
              </a:lnSpc>
              <a:buNone/>
            </a:pPr>
            <a:endParaRPr lang="fr-FR" sz="1400" b="1" dirty="0">
              <a:latin typeface="Roboto" pitchFamily="2" charset="0"/>
              <a:ea typeface="Roboto" pitchFamily="2" charset="0"/>
            </a:endParaRPr>
          </a:p>
          <a:p>
            <a:pPr lvl="1">
              <a:lnSpc>
                <a:spcPct val="100000"/>
              </a:lnSpc>
            </a:pPr>
            <a:r>
              <a:rPr lang="fr-FR" sz="1700" b="1" dirty="0">
                <a:latin typeface="Roboto" pitchFamily="2" charset="0"/>
                <a:ea typeface="Roboto" pitchFamily="2" charset="0"/>
              </a:rPr>
              <a:t>RATP</a:t>
            </a:r>
          </a:p>
          <a:p>
            <a:pPr algn="just">
              <a:lnSpc>
                <a:spcPct val="100000"/>
              </a:lnSpc>
              <a:spcBef>
                <a:spcPts val="450"/>
              </a:spcBef>
            </a:pPr>
            <a:r>
              <a:rPr lang="fr-FR" sz="1400" dirty="0">
                <a:latin typeface="Roboto" pitchFamily="2" charset="0"/>
                <a:ea typeface="Roboto" pitchFamily="2" charset="0"/>
              </a:rPr>
              <a:t>Art. L. 2142-16 et suivants du code des transports (</a:t>
            </a:r>
            <a:r>
              <a:rPr lang="fr-FR" sz="1400" dirty="0" err="1">
                <a:latin typeface="Roboto" pitchFamily="2" charset="0"/>
                <a:ea typeface="Roboto" pitchFamily="2" charset="0"/>
              </a:rPr>
              <a:t>CdT</a:t>
            </a:r>
            <a:r>
              <a:rPr lang="fr-FR" sz="1400" dirty="0">
                <a:latin typeface="Roboto" pitchFamily="2" charset="0"/>
                <a:ea typeface="Roboto" pitchFamily="2" charset="0"/>
              </a:rPr>
              <a:t>) : l’ART assure la </a:t>
            </a:r>
            <a:r>
              <a:rPr lang="fr-FR" sz="1400" b="1" i="1" dirty="0">
                <a:solidFill>
                  <a:srgbClr val="002060"/>
                </a:solidFill>
                <a:latin typeface="Roboto" pitchFamily="2" charset="0"/>
                <a:ea typeface="Roboto" pitchFamily="2" charset="0"/>
              </a:rPr>
              <a:t>régulation des activités exercées par la RATP en tant que </a:t>
            </a:r>
            <a:r>
              <a:rPr lang="fr-FR" sz="1400" dirty="0">
                <a:latin typeface="Roboto" pitchFamily="2" charset="0"/>
                <a:ea typeface="Roboto" pitchFamily="2" charset="0"/>
              </a:rPr>
              <a:t>(i) </a:t>
            </a:r>
            <a:r>
              <a:rPr lang="fr-FR" sz="1400" b="1" i="1" dirty="0">
                <a:solidFill>
                  <a:srgbClr val="002060"/>
                </a:solidFill>
                <a:latin typeface="Roboto" pitchFamily="2" charset="0"/>
                <a:ea typeface="Roboto" pitchFamily="2" charset="0"/>
              </a:rPr>
              <a:t>gestionnaire d’infrastructure sur le réseau historique </a:t>
            </a:r>
            <a:r>
              <a:rPr lang="fr-FR" sz="1400" dirty="0">
                <a:latin typeface="Roboto" pitchFamily="2" charset="0"/>
                <a:ea typeface="Roboto" pitchFamily="2" charset="0"/>
              </a:rPr>
              <a:t>du métro et du RER et (ii) </a:t>
            </a:r>
            <a:r>
              <a:rPr lang="fr-FR" sz="1400" b="1" i="1" dirty="0">
                <a:solidFill>
                  <a:srgbClr val="002060"/>
                </a:solidFill>
                <a:latin typeface="Roboto" pitchFamily="2" charset="0"/>
                <a:ea typeface="Roboto" pitchFamily="2" charset="0"/>
              </a:rPr>
              <a:t>gestionnaire technique du réseau de transport public du Grand Paris</a:t>
            </a:r>
            <a:r>
              <a:rPr lang="fr-FR" sz="1400" dirty="0">
                <a:latin typeface="Roboto" pitchFamily="2" charset="0"/>
                <a:ea typeface="Roboto" pitchFamily="2" charset="0"/>
              </a:rPr>
              <a:t>.</a:t>
            </a:r>
          </a:p>
          <a:p>
            <a:pPr algn="just">
              <a:lnSpc>
                <a:spcPct val="100000"/>
              </a:lnSpc>
              <a:spcBef>
                <a:spcPts val="450"/>
              </a:spcBef>
            </a:pPr>
            <a:r>
              <a:rPr lang="fr-FR" sz="1400" dirty="0">
                <a:latin typeface="Roboto" pitchFamily="2" charset="0"/>
                <a:ea typeface="Roboto" pitchFamily="2" charset="0"/>
              </a:rPr>
              <a:t>Art. L. 2251-1-2 du </a:t>
            </a:r>
            <a:r>
              <a:rPr lang="fr-FR" sz="1400" dirty="0" err="1">
                <a:latin typeface="Roboto" pitchFamily="2" charset="0"/>
                <a:ea typeface="Roboto" pitchFamily="2" charset="0"/>
              </a:rPr>
              <a:t>CdT</a:t>
            </a:r>
            <a:r>
              <a:rPr lang="fr-FR" sz="1400" dirty="0">
                <a:latin typeface="Roboto" pitchFamily="2" charset="0"/>
                <a:ea typeface="Roboto" pitchFamily="2" charset="0"/>
              </a:rPr>
              <a:t> : l’ART assure la </a:t>
            </a:r>
            <a:r>
              <a:rPr lang="fr-FR" sz="1400" b="1" i="1" dirty="0">
                <a:solidFill>
                  <a:srgbClr val="002060"/>
                </a:solidFill>
                <a:latin typeface="Roboto" pitchFamily="2" charset="0"/>
                <a:ea typeface="Roboto" pitchFamily="2" charset="0"/>
              </a:rPr>
              <a:t>régulation des prestations de sûreté</a:t>
            </a:r>
            <a:r>
              <a:rPr lang="fr-FR" sz="1400" dirty="0">
                <a:latin typeface="Roboto" pitchFamily="2" charset="0"/>
                <a:ea typeface="Roboto" pitchFamily="2" charset="0"/>
              </a:rPr>
              <a:t> mises en œuvre par le service interne de sécurité de la RATP (le groupe de protection et de sécurisation des réseaux – GPSR)</a:t>
            </a:r>
            <a:r>
              <a:rPr lang="fr-FR" sz="1400" dirty="0">
                <a:solidFill>
                  <a:schemeClr val="tx2">
                    <a:lumMod val="75000"/>
                    <a:lumOff val="25000"/>
                  </a:schemeClr>
                </a:solidFill>
                <a:latin typeface="Roboto" pitchFamily="2" charset="0"/>
                <a:ea typeface="Roboto" pitchFamily="2" charset="0"/>
              </a:rPr>
              <a:t>. </a:t>
            </a:r>
          </a:p>
          <a:p>
            <a:pPr marL="0" indent="0" algn="just">
              <a:lnSpc>
                <a:spcPct val="100000"/>
              </a:lnSpc>
              <a:spcBef>
                <a:spcPts val="450"/>
              </a:spcBef>
              <a:buNone/>
            </a:pPr>
            <a:endParaRPr lang="fr-FR" sz="1400" b="1" i="1" dirty="0">
              <a:solidFill>
                <a:schemeClr val="tx2">
                  <a:lumMod val="75000"/>
                  <a:lumOff val="25000"/>
                </a:schemeClr>
              </a:solidFill>
              <a:latin typeface="Roboto" pitchFamily="2" charset="0"/>
              <a:ea typeface="Roboto" pitchFamily="2" charset="0"/>
            </a:endParaRPr>
          </a:p>
          <a:p>
            <a:pPr lvl="1" algn="just">
              <a:lnSpc>
                <a:spcPct val="100000"/>
              </a:lnSpc>
            </a:pPr>
            <a:r>
              <a:rPr lang="fr-FR" sz="1700" b="1" dirty="0">
                <a:latin typeface="Roboto" pitchFamily="2" charset="0"/>
                <a:ea typeface="Roboto" pitchFamily="2" charset="0"/>
              </a:rPr>
              <a:t>Services numériques de mobilité</a:t>
            </a:r>
          </a:p>
          <a:p>
            <a:pPr algn="just">
              <a:lnSpc>
                <a:spcPct val="100000"/>
              </a:lnSpc>
              <a:spcBef>
                <a:spcPts val="450"/>
              </a:spcBef>
            </a:pPr>
            <a:r>
              <a:rPr lang="fr-FR" sz="1400" dirty="0">
                <a:latin typeface="Roboto" pitchFamily="2" charset="0"/>
                <a:ea typeface="Roboto" pitchFamily="2" charset="0"/>
              </a:rPr>
              <a:t>Art. L. 1115-5 du </a:t>
            </a:r>
            <a:r>
              <a:rPr lang="fr-FR" sz="1400" dirty="0" err="1">
                <a:latin typeface="Roboto" pitchFamily="2" charset="0"/>
                <a:ea typeface="Roboto" pitchFamily="2" charset="0"/>
              </a:rPr>
              <a:t>CdT</a:t>
            </a:r>
            <a:r>
              <a:rPr lang="fr-FR" sz="1400" dirty="0">
                <a:latin typeface="Roboto" pitchFamily="2" charset="0"/>
                <a:ea typeface="Roboto" pitchFamily="2" charset="0"/>
              </a:rPr>
              <a:t> (issu de l’article 25 de la LOM) : l’ART s’assure de la </a:t>
            </a:r>
            <a:r>
              <a:rPr lang="fr-FR" sz="1400" b="1" i="1" dirty="0">
                <a:solidFill>
                  <a:srgbClr val="002060"/>
                </a:solidFill>
                <a:latin typeface="Roboto" pitchFamily="2" charset="0"/>
                <a:ea typeface="Roboto" pitchFamily="2" charset="0"/>
              </a:rPr>
              <a:t>mise à disposition effective des données de mobilité</a:t>
            </a:r>
            <a:r>
              <a:rPr lang="fr-FR" sz="1400" dirty="0">
                <a:latin typeface="Roboto" pitchFamily="2" charset="0"/>
                <a:ea typeface="Roboto" pitchFamily="2" charset="0"/>
              </a:rPr>
              <a:t>, de leur conformité aux formats, de leur mise à jour, de leur qualité et vérifie que l’ensemble des </a:t>
            </a:r>
            <a:r>
              <a:rPr lang="fr-FR" sz="1400" dirty="0" err="1">
                <a:latin typeface="Roboto" pitchFamily="2" charset="0"/>
                <a:ea typeface="Roboto" pitchFamily="2" charset="0"/>
              </a:rPr>
              <a:t>réutilisateurs</a:t>
            </a:r>
            <a:r>
              <a:rPr lang="fr-FR" sz="1400" dirty="0">
                <a:latin typeface="Roboto" pitchFamily="2" charset="0"/>
                <a:ea typeface="Roboto" pitchFamily="2" charset="0"/>
              </a:rPr>
              <a:t> concernés les fournissent de manière neutre, transparente et sans biais commercial.</a:t>
            </a:r>
          </a:p>
          <a:p>
            <a:pPr algn="just">
              <a:lnSpc>
                <a:spcPct val="100000"/>
              </a:lnSpc>
              <a:spcBef>
                <a:spcPts val="450"/>
              </a:spcBef>
            </a:pPr>
            <a:r>
              <a:rPr lang="fr-FR" sz="1400" dirty="0">
                <a:latin typeface="Roboto" pitchFamily="2" charset="0"/>
                <a:ea typeface="Roboto" pitchFamily="2" charset="0"/>
              </a:rPr>
              <a:t>Article L. 1263-5 du </a:t>
            </a:r>
            <a:r>
              <a:rPr lang="fr-FR" sz="1400" dirty="0" err="1">
                <a:latin typeface="Roboto" pitchFamily="2" charset="0"/>
                <a:ea typeface="Roboto" pitchFamily="2" charset="0"/>
              </a:rPr>
              <a:t>CdT</a:t>
            </a:r>
            <a:r>
              <a:rPr lang="fr-FR" sz="1400" dirty="0">
                <a:latin typeface="Roboto" pitchFamily="2" charset="0"/>
                <a:ea typeface="Roboto" pitchFamily="2" charset="0"/>
              </a:rPr>
              <a:t> (issu de l’article 28 de la LOM) : l’ART </a:t>
            </a:r>
            <a:r>
              <a:rPr lang="fr-FR" sz="1400" b="1" i="1" dirty="0">
                <a:solidFill>
                  <a:srgbClr val="002060"/>
                </a:solidFill>
                <a:latin typeface="Roboto" pitchFamily="2" charset="0"/>
                <a:ea typeface="Roboto" pitchFamily="2" charset="0"/>
              </a:rPr>
              <a:t>accompagne le développement des services numériques de ventes </a:t>
            </a:r>
            <a:r>
              <a:rPr lang="fr-FR" sz="1400" dirty="0">
                <a:latin typeface="Roboto" pitchFamily="2" charset="0"/>
                <a:ea typeface="Roboto" pitchFamily="2" charset="0"/>
              </a:rPr>
              <a:t>ou </a:t>
            </a:r>
            <a:r>
              <a:rPr lang="fr-FR" sz="1400" dirty="0" err="1">
                <a:latin typeface="Roboto" pitchFamily="2" charset="0"/>
                <a:ea typeface="Roboto" pitchFamily="2" charset="0"/>
              </a:rPr>
              <a:t>MaaS</a:t>
            </a:r>
            <a:r>
              <a:rPr lang="fr-FR" sz="1400" dirty="0">
                <a:latin typeface="Roboto" pitchFamily="2" charset="0"/>
                <a:ea typeface="Roboto" pitchFamily="2" charset="0"/>
              </a:rPr>
              <a:t> (« </a:t>
            </a:r>
            <a:r>
              <a:rPr lang="fr-FR" sz="1400" dirty="0" err="1">
                <a:latin typeface="Roboto" pitchFamily="2" charset="0"/>
                <a:ea typeface="Roboto" pitchFamily="2" charset="0"/>
              </a:rPr>
              <a:t>mobility</a:t>
            </a:r>
            <a:r>
              <a:rPr lang="fr-FR" sz="1400" dirty="0">
                <a:latin typeface="Roboto" pitchFamily="2" charset="0"/>
                <a:ea typeface="Roboto" pitchFamily="2" charset="0"/>
              </a:rPr>
              <a:t> as a service »).</a:t>
            </a:r>
          </a:p>
        </p:txBody>
      </p:sp>
      <p:sp>
        <p:nvSpPr>
          <p:cNvPr id="4" name="Espace réservé du pied de page 3">
            <a:extLst>
              <a:ext uri="{FF2B5EF4-FFF2-40B4-BE49-F238E27FC236}">
                <a16:creationId xmlns:a16="http://schemas.microsoft.com/office/drawing/2014/main" id="{305AF72E-48A6-45DE-8F02-63D2BD4F539A}"/>
              </a:ext>
            </a:extLst>
          </p:cNvPr>
          <p:cNvSpPr>
            <a:spLocks noGrp="1"/>
          </p:cNvSpPr>
          <p:nvPr>
            <p:ph type="ftr" sz="quarter" idx="11"/>
          </p:nvPr>
        </p:nvSpPr>
        <p:spPr/>
        <p:txBody>
          <a:bodyPr/>
          <a:lstStyle/>
          <a:p>
            <a:pPr marL="0" indent="0" algn="ctr">
              <a:buNone/>
            </a:pPr>
            <a:r>
              <a:rPr lang="en-US" sz="900" b="0" dirty="0"/>
              <a:t>Bruxelles, 14 avril 2023</a:t>
            </a:r>
          </a:p>
        </p:txBody>
      </p:sp>
      <p:sp>
        <p:nvSpPr>
          <p:cNvPr id="6" name="Espace réservé du texte 4">
            <a:extLst>
              <a:ext uri="{FF2B5EF4-FFF2-40B4-BE49-F238E27FC236}">
                <a16:creationId xmlns:a16="http://schemas.microsoft.com/office/drawing/2014/main" id="{F590FA45-34D0-4C32-B2AD-1F3D680AECC2}"/>
              </a:ext>
            </a:extLst>
          </p:cNvPr>
          <p:cNvSpPr txBox="1">
            <a:spLocks/>
          </p:cNvSpPr>
          <p:nvPr/>
        </p:nvSpPr>
        <p:spPr>
          <a:xfrm>
            <a:off x="1403560" y="269870"/>
            <a:ext cx="6083090" cy="384182"/>
          </a:xfrm>
          <a:prstGeom prst="rect">
            <a:avLst/>
          </a:prstGeom>
        </p:spPr>
        <p:txBody>
          <a:bodyPr vert="horz" lIns="68580" tIns="34290" rIns="68580" bIns="3429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lgn="ctr"/>
            <a:r>
              <a:rPr lang="fr-FR" sz="2100" b="1" dirty="0">
                <a:solidFill>
                  <a:srgbClr val="002060"/>
                </a:solidFill>
                <a:latin typeface="Roboto" pitchFamily="2" charset="0"/>
                <a:ea typeface="Roboto" pitchFamily="2" charset="0"/>
              </a:rPr>
              <a:t>Le rôle du régulateur en bref</a:t>
            </a:r>
          </a:p>
        </p:txBody>
      </p:sp>
      <p:pic>
        <p:nvPicPr>
          <p:cNvPr id="7" name="Graphique 6" descr="Base de données avec un remplissage uni">
            <a:extLst>
              <a:ext uri="{FF2B5EF4-FFF2-40B4-BE49-F238E27FC236}">
                <a16:creationId xmlns:a16="http://schemas.microsoft.com/office/drawing/2014/main" id="{ECCE6B31-F852-4190-96C1-D855F71169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182" y="4808677"/>
            <a:ext cx="635019" cy="635019"/>
          </a:xfrm>
          <a:prstGeom prst="rect">
            <a:avLst/>
          </a:prstGeom>
        </p:spPr>
      </p:pic>
      <p:pic>
        <p:nvPicPr>
          <p:cNvPr id="13" name="Graphique 12" descr="Tramway avec un remplissage uni">
            <a:extLst>
              <a:ext uri="{FF2B5EF4-FFF2-40B4-BE49-F238E27FC236}">
                <a16:creationId xmlns:a16="http://schemas.microsoft.com/office/drawing/2014/main" id="{4496AC3C-FCFE-44E7-A119-16B7323376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183" y="3429000"/>
            <a:ext cx="635019" cy="635019"/>
          </a:xfrm>
          <a:prstGeom prst="rect">
            <a:avLst/>
          </a:prstGeom>
        </p:spPr>
      </p:pic>
      <p:pic>
        <p:nvPicPr>
          <p:cNvPr id="8" name="Graphique 7" descr="Avion">
            <a:extLst>
              <a:ext uri="{FF2B5EF4-FFF2-40B4-BE49-F238E27FC236}">
                <a16:creationId xmlns:a16="http://schemas.microsoft.com/office/drawing/2014/main" id="{2A420895-A42E-4B1D-9EBB-D3CD021FF5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412" y="1511161"/>
            <a:ext cx="391068" cy="391068"/>
          </a:xfrm>
          <a:prstGeom prst="rect">
            <a:avLst/>
          </a:prstGeom>
        </p:spPr>
      </p:pic>
      <p:pic>
        <p:nvPicPr>
          <p:cNvPr id="5" name="Picture 2">
            <a:extLst>
              <a:ext uri="{FF2B5EF4-FFF2-40B4-BE49-F238E27FC236}">
                <a16:creationId xmlns:a16="http://schemas.microsoft.com/office/drawing/2014/main" id="{CF347191-8548-ECB1-77E0-EAA61C5F3163}"/>
              </a:ext>
            </a:extLst>
          </p:cNvPr>
          <p:cNvPicPr>
            <a:picLocks noChangeAspect="1" noChangeArrowheads="1"/>
          </p:cNvPicPr>
          <p:nvPr/>
        </p:nvPicPr>
        <p:blipFill>
          <a:blip r:link="rId9">
            <a:extLst>
              <a:ext uri="{28A0092B-C50C-407E-A947-70E740481C1C}">
                <a14:useLocalDpi xmlns:a14="http://schemas.microsoft.com/office/drawing/2010/main" val="0"/>
              </a:ext>
            </a:extLst>
          </a:blip>
          <a:srcRect/>
          <a:stretch>
            <a:fillRect/>
          </a:stretch>
        </p:blipFill>
        <p:spPr bwMode="auto">
          <a:xfrm>
            <a:off x="7323887" y="228211"/>
            <a:ext cx="1368000" cy="49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94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0337A45-17B9-476F-9A8D-C3C1C373795F}"/>
              </a:ext>
            </a:extLst>
          </p:cNvPr>
          <p:cNvSpPr>
            <a:spLocks noGrp="1"/>
          </p:cNvSpPr>
          <p:nvPr>
            <p:ph type="body" sz="quarter" idx="19"/>
          </p:nvPr>
        </p:nvSpPr>
        <p:spPr>
          <a:xfrm>
            <a:off x="1382486" y="2500870"/>
            <a:ext cx="6705600" cy="2626301"/>
          </a:xfrm>
        </p:spPr>
        <p:txBody>
          <a:bodyPr/>
          <a:lstStyle/>
          <a:p>
            <a:r>
              <a:rPr lang="fr-FR" sz="3200" dirty="0"/>
              <a:t>II. </a:t>
            </a:r>
          </a:p>
          <a:p>
            <a:r>
              <a:rPr lang="fr-FR" sz="3200" dirty="0"/>
              <a:t>La régulation des transports dans la transition écologique :</a:t>
            </a:r>
          </a:p>
          <a:p>
            <a:r>
              <a:rPr lang="fr-FR" sz="3200" dirty="0"/>
              <a:t>comment la régulation peut participer à la décarbonation</a:t>
            </a:r>
          </a:p>
        </p:txBody>
      </p:sp>
    </p:spTree>
    <p:extLst>
      <p:ext uri="{BB962C8B-B14F-4D97-AF65-F5344CB8AC3E}">
        <p14:creationId xmlns:p14="http://schemas.microsoft.com/office/powerpoint/2010/main" val="24239031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ART2020_wordppt">
  <a:themeElements>
    <a:clrScheme name="Personnalisé 4">
      <a:dk1>
        <a:sysClr val="windowText" lastClr="000000"/>
      </a:dk1>
      <a:lt1>
        <a:sysClr val="window" lastClr="FFFFFF"/>
      </a:lt1>
      <a:dk2>
        <a:srgbClr val="24356D"/>
      </a:dk2>
      <a:lt2>
        <a:srgbClr val="E7E6E6"/>
      </a:lt2>
      <a:accent1>
        <a:srgbClr val="6C8A99"/>
      </a:accent1>
      <a:accent2>
        <a:srgbClr val="F39200"/>
      </a:accent2>
      <a:accent3>
        <a:srgbClr val="9CC5C4"/>
      </a:accent3>
      <a:accent4>
        <a:srgbClr val="C66C61"/>
      </a:accent4>
      <a:accent5>
        <a:srgbClr val="0084AD"/>
      </a:accent5>
      <a:accent6>
        <a:srgbClr val="815374"/>
      </a:accent6>
      <a:hlink>
        <a:srgbClr val="0563C1"/>
      </a:hlink>
      <a:folHlink>
        <a:srgbClr val="0563C1"/>
      </a:folHlink>
    </a:clrScheme>
    <a:fontScheme name="ART2020_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Powerpoint_ART2020.potx" id="{C9CE533A-496A-41FE-849F-B8B2DEFC4805}" vid="{B6842162-0FE5-4612-9843-CF9D66E030CC}"/>
    </a:ext>
  </a:extLst>
</a:theme>
</file>

<file path=ppt/theme/theme3.xml><?xml version="1.0" encoding="utf-8"?>
<a:theme xmlns:a="http://schemas.openxmlformats.org/drawingml/2006/main" name="1_ThèmeART2020_wordppt">
  <a:themeElements>
    <a:clrScheme name="Personnalisé 4">
      <a:dk1>
        <a:sysClr val="windowText" lastClr="000000"/>
      </a:dk1>
      <a:lt1>
        <a:sysClr val="window" lastClr="FFFFFF"/>
      </a:lt1>
      <a:dk2>
        <a:srgbClr val="24356D"/>
      </a:dk2>
      <a:lt2>
        <a:srgbClr val="E7E6E6"/>
      </a:lt2>
      <a:accent1>
        <a:srgbClr val="6C8A99"/>
      </a:accent1>
      <a:accent2>
        <a:srgbClr val="F39200"/>
      </a:accent2>
      <a:accent3>
        <a:srgbClr val="9CC5C4"/>
      </a:accent3>
      <a:accent4>
        <a:srgbClr val="C66C61"/>
      </a:accent4>
      <a:accent5>
        <a:srgbClr val="0084AD"/>
      </a:accent5>
      <a:accent6>
        <a:srgbClr val="815374"/>
      </a:accent6>
      <a:hlink>
        <a:srgbClr val="0563C1"/>
      </a:hlink>
      <a:folHlink>
        <a:srgbClr val="0563C1"/>
      </a:folHlink>
    </a:clrScheme>
    <a:fontScheme name="ART2020_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Powerpoint_ART2020.potx" id="{C9CE533A-496A-41FE-849F-B8B2DEFC4805}" vid="{B6842162-0FE5-4612-9843-CF9D66E030CC}"/>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6" ma:contentTypeDescription="Create a new document." ma:contentTypeScope="" ma:versionID="cbde28bd75e0d67f60dfce00f19168df">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fccc077e3e34de986aa80f4197bc9665"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663C7D-AB0B-4B5C-80A2-6503838CBDEB}">
  <ds:schemaRefs>
    <ds:schemaRef ds:uri="http://schemas.openxmlformats.org/package/2006/metadata/core-properties"/>
    <ds:schemaRef ds:uri="http://purl.org/dc/terms/"/>
    <ds:schemaRef ds:uri="http://schemas.microsoft.com/office/2006/documentManagement/types"/>
    <ds:schemaRef ds:uri="aff5fec5-30c1-41b4-a907-193df4a37300"/>
    <ds:schemaRef ds:uri="http://www.w3.org/XML/1998/namespace"/>
    <ds:schemaRef ds:uri="http://schemas.microsoft.com/office/infopath/2007/PartnerControls"/>
    <ds:schemaRef ds:uri="http://purl.org/dc/elements/1.1/"/>
    <ds:schemaRef ds:uri="http://purl.org/dc/dcmitype/"/>
    <ds:schemaRef ds:uri="73e45b6f-0d4c-4c0e-9005-fdfdd71d7e2a"/>
    <ds:schemaRef ds:uri="http://schemas.microsoft.com/office/2006/metadata/properties"/>
    <ds:schemaRef ds:uri="ca8b9c18-5e1d-46e5-9d1a-4e2a3224a5d3"/>
    <ds:schemaRef ds:uri="597f0e91-a424-40e7-b159-919cd36229ca"/>
  </ds:schemaRefs>
</ds:datastoreItem>
</file>

<file path=customXml/itemProps2.xml><?xml version="1.0" encoding="utf-8"?>
<ds:datastoreItem xmlns:ds="http://schemas.openxmlformats.org/officeDocument/2006/customXml" ds:itemID="{6262C0F5-D96C-4A1F-B767-6DD3E9AE27FF}">
  <ds:schemaRefs>
    <ds:schemaRef ds:uri="http://schemas.microsoft.com/sharepoint/v3/contenttype/forms"/>
  </ds:schemaRefs>
</ds:datastoreItem>
</file>

<file path=customXml/itemProps3.xml><?xml version="1.0" encoding="utf-8"?>
<ds:datastoreItem xmlns:ds="http://schemas.openxmlformats.org/officeDocument/2006/customXml" ds:itemID="{2FE977D8-2E41-4170-A50C-38555BF77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8b9c18-5e1d-46e5-9d1a-4e2a3224a5d3"/>
    <ds:schemaRef ds:uri="597f0e91-a424-40e7-b159-919cd36229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10014</TotalTime>
  <Words>6681</Words>
  <Application>Microsoft Office PowerPoint</Application>
  <PresentationFormat>Affichage à l'écran (4:3)</PresentationFormat>
  <Paragraphs>701</Paragraphs>
  <Slides>50</Slides>
  <Notes>28</Notes>
  <HiddenSlides>20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50</vt:i4>
      </vt:variant>
    </vt:vector>
  </HeadingPairs>
  <TitlesOfParts>
    <vt:vector size="64" baseType="lpstr">
      <vt:lpstr>Arial</vt:lpstr>
      <vt:lpstr>Calibri</vt:lpstr>
      <vt:lpstr>Calibri Light</vt:lpstr>
      <vt:lpstr>Courier New</vt:lpstr>
      <vt:lpstr>Franklin Gothic Book</vt:lpstr>
      <vt:lpstr>Franklin Gothic Medium</vt:lpstr>
      <vt:lpstr>Helvetica</vt:lpstr>
      <vt:lpstr>Roboto</vt:lpstr>
      <vt:lpstr>Roboto Light</vt:lpstr>
      <vt:lpstr>Symbol</vt:lpstr>
      <vt:lpstr>Wingdings</vt:lpstr>
      <vt:lpstr>Thème Office</vt:lpstr>
      <vt:lpstr>ThèmeART2020_wordppt</vt:lpstr>
      <vt:lpstr>1_ThèmeART2020_wordppt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 La régulation du secteur des « cars Macron » (transport routier de voyageurs) </vt:lpstr>
      <vt:lpstr>Présentation PowerPoint</vt:lpstr>
      <vt:lpstr>3 – La contrôle du secteur autoroutier</vt:lpstr>
      <vt:lpstr>Présentation PowerPoint</vt:lpstr>
      <vt:lpstr>4 – La régulation du secteur aéroportuaire</vt:lpstr>
      <vt:lpstr>Présentation PowerPoint</vt:lpstr>
      <vt:lpstr> 5 - La régulation des activités de gestionnaire de l’infrastructure, de gestionnaire technique ainsi que des prestations de sûreté exercées par la RATP en Ile-de-France (1)  </vt:lpstr>
      <vt:lpstr> 5 - La régulation des activités de gestionnaire de l’infrastructure, de gestionnaire technique ainsi que des prestations de sûreté exercées par la RATP en Ile-de-France (2)  </vt:lpstr>
      <vt:lpstr>Présentation PowerPoint</vt:lpstr>
      <vt:lpstr> 6 – Le secteur des services numériques de mobilité</vt:lpstr>
      <vt:lpstr>Présentation PowerPoint</vt:lpstr>
      <vt:lpstr>Présentation PowerPoint</vt:lpstr>
      <vt:lpstr>L’exemple du secteur ferroviaire : les principales compétences de l’ART</vt:lpstr>
      <vt:lpstr>Présentation PowerPoint</vt:lpstr>
      <vt:lpstr>Présentation PowerPoint</vt:lpstr>
      <vt:lpstr>Présentation PowerPoint</vt:lpstr>
      <vt:lpstr>Présentation PowerPoint</vt:lpstr>
      <vt:lpstr>Présentation PowerPoint</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GAIGNARD Marine</dc:creator>
  <cp:lastModifiedBy>Anne MATTIOLI</cp:lastModifiedBy>
  <cp:revision>178</cp:revision>
  <cp:lastPrinted>2023-04-11T07:36:57Z</cp:lastPrinted>
  <dcterms:created xsi:type="dcterms:W3CDTF">2021-03-04T20:04:06Z</dcterms:created>
  <dcterms:modified xsi:type="dcterms:W3CDTF">2023-04-21T07:25:59Z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y fmtid="{D5CDD505-2E9C-101B-9397-08002B2CF9AE}" pid="3" name="MediaServiceImageTags">
    <vt:lpwstr/>
  </property>
</Properties>
</file>