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4"/>
  </p:normalViewPr>
  <p:slideViewPr>
    <p:cSldViewPr snapToGrid="0" snapToObjects="1">
      <p:cViewPr varScale="1">
        <p:scale>
          <a:sx n="106" d="100"/>
          <a:sy n="106" d="100"/>
        </p:scale>
        <p:origin x="7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Modifiez le style du titre</a:t>
            </a:r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lstStyle/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Modifier les styles du texte du masque</a:t>
            </a:r>
          </a:p>
          <a:p>
            <a:pPr marL="685800" lvl="1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Deuxième niveau</a:t>
            </a:r>
          </a:p>
          <a:p>
            <a:pPr marL="1143000" lvl="2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</a:t>
            </a:r>
          </a:p>
          <a:p>
            <a:pPr marL="1600200" lvl="3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</a:t>
            </a:r>
          </a:p>
          <a:p>
            <a:pPr marL="2057400" lvl="4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Cinquième niveau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7E68C17C-F236-479D-9DB4-F2E607DA8F6C}" type="datetime">
              <a:rPr lang="fr-F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16/12/2021</a:t>
            </a:fld>
            <a:endParaRPr lang="fr-F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 lang="fr-F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66A541AB-1928-49AB-A884-45BC1FB5B01B}" type="slidenum">
              <a:rPr lang="fr-FR" sz="12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‹N°›</a:t>
            </a:fld>
            <a:endParaRPr lang="fr-F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 4"/>
          <p:cNvPicPr/>
          <p:nvPr/>
        </p:nvPicPr>
        <p:blipFill>
          <a:blip r:embed="rId2"/>
          <a:stretch/>
        </p:blipFill>
        <p:spPr>
          <a:xfrm>
            <a:off x="3538800" y="230040"/>
            <a:ext cx="3645360" cy="1365120"/>
          </a:xfrm>
          <a:prstGeom prst="rect">
            <a:avLst/>
          </a:prstGeom>
          <a:ln>
            <a:noFill/>
          </a:ln>
        </p:spPr>
      </p:pic>
      <p:pic>
        <p:nvPicPr>
          <p:cNvPr id="42" name="Espace réservé du contenu 5"/>
          <p:cNvPicPr/>
          <p:nvPr/>
        </p:nvPicPr>
        <p:blipFill>
          <a:blip r:embed="rId3"/>
          <a:stretch/>
        </p:blipFill>
        <p:spPr>
          <a:xfrm>
            <a:off x="3153960" y="2381040"/>
            <a:ext cx="5755680" cy="1665360"/>
          </a:xfrm>
          <a:prstGeom prst="rect">
            <a:avLst/>
          </a:prstGeom>
          <a:ln>
            <a:noFill/>
          </a:ln>
        </p:spPr>
      </p:pic>
      <p:pic>
        <p:nvPicPr>
          <p:cNvPr id="43" name="Image 3"/>
          <p:cNvPicPr/>
          <p:nvPr/>
        </p:nvPicPr>
        <p:blipFill>
          <a:blip r:embed="rId4"/>
          <a:stretch/>
        </p:blipFill>
        <p:spPr>
          <a:xfrm>
            <a:off x="10043280" y="4926960"/>
            <a:ext cx="2148480" cy="1930680"/>
          </a:xfrm>
          <a:prstGeom prst="rect">
            <a:avLst/>
          </a:prstGeom>
          <a:ln>
            <a:noFill/>
          </a:ln>
        </p:spPr>
      </p:pic>
      <p:sp>
        <p:nvSpPr>
          <p:cNvPr id="44" name="CustomShape 1"/>
          <p:cNvSpPr/>
          <p:nvPr/>
        </p:nvSpPr>
        <p:spPr>
          <a:xfrm>
            <a:off x="1024200" y="5623560"/>
            <a:ext cx="537624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Intervention de Yannick TONDUT 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Directeur Général Adjoint Ville plus Verte et plus Durable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Jeudi 16 Décembre 2021</a:t>
            </a:r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br/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Les attentes de la nouvelle municipalité en matière de mobilité</a:t>
            </a:r>
            <a:br/>
            <a:br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TextShape 2"/>
          <p:cNvSpPr txBox="1"/>
          <p:nvPr/>
        </p:nvSpPr>
        <p:spPr>
          <a:xfrm>
            <a:off x="756000" y="191700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une gouvernance partagée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 rééquilibrage géographique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 l’offre de transport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 meilleur partage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 l’espace public</a:t>
            </a:r>
          </a:p>
        </p:txBody>
      </p:sp>
      <p:pic>
        <p:nvPicPr>
          <p:cNvPr id="72" name="Image 71"/>
          <p:cNvPicPr/>
          <p:nvPr/>
        </p:nvPicPr>
        <p:blipFill>
          <a:blip r:embed="rId2"/>
          <a:stretch/>
        </p:blipFill>
        <p:spPr>
          <a:xfrm>
            <a:off x="5904360" y="238320"/>
            <a:ext cx="8711640" cy="6313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Une ville très étendue,</a:t>
            </a:r>
            <a:br/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incluant sa banlieue</a:t>
            </a:r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6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des problématiques variées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des enjeux d’agglomération plus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que de ville centre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 centre-ville pas si important</a:t>
            </a: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47" name="Image 46"/>
          <p:cNvPicPr/>
          <p:nvPr/>
        </p:nvPicPr>
        <p:blipFill>
          <a:blip r:embed="rId2"/>
          <a:stretch/>
        </p:blipFill>
        <p:spPr>
          <a:xfrm>
            <a:off x="2664000" y="3960000"/>
            <a:ext cx="2808000" cy="2808000"/>
          </a:xfrm>
          <a:prstGeom prst="rect">
            <a:avLst/>
          </a:prstGeom>
          <a:ln>
            <a:noFill/>
          </a:ln>
        </p:spPr>
      </p:pic>
      <p:pic>
        <p:nvPicPr>
          <p:cNvPr id="48" name="Image 47"/>
          <p:cNvPicPr/>
          <p:nvPr/>
        </p:nvPicPr>
        <p:blipFill>
          <a:blip r:embed="rId3"/>
          <a:stretch/>
        </p:blipFill>
        <p:spPr>
          <a:xfrm>
            <a:off x="6120000" y="576000"/>
            <a:ext cx="5400000" cy="3963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Une ville littorale et portuaire, cernée par les reliefs</a:t>
            </a:r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 corridors concentrent les flux d’échange extérieurs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une forte présence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des grandes infrastructures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des formes spécifiques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 congestion urbaine </a:t>
            </a:r>
          </a:p>
        </p:txBody>
      </p:sp>
      <p:sp>
        <p:nvSpPr>
          <p:cNvPr id="51" name="CustomShape 3"/>
          <p:cNvSpPr/>
          <p:nvPr/>
        </p:nvSpPr>
        <p:spPr>
          <a:xfrm>
            <a:off x="5493240" y="2420640"/>
            <a:ext cx="6746760" cy="420336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Une ville globalement pauvre, avec de forts écarts de richesse</a:t>
            </a:r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3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une forte coupure nord-sud 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des besoins de mobilité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spécifiques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des moyens budgétaires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limités </a:t>
            </a:r>
          </a:p>
        </p:txBody>
      </p:sp>
      <p:pic>
        <p:nvPicPr>
          <p:cNvPr id="54" name="Image 53"/>
          <p:cNvPicPr/>
          <p:nvPr/>
        </p:nvPicPr>
        <p:blipFill>
          <a:blip r:embed="rId2"/>
          <a:stretch/>
        </p:blipFill>
        <p:spPr>
          <a:xfrm>
            <a:off x="5200560" y="1368000"/>
            <a:ext cx="6751440" cy="4951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Une grande diversité de tissus urbains</a:t>
            </a:r>
            <a:br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TextShape 2"/>
          <p:cNvSpPr txBox="1"/>
          <p:nvPr/>
        </p:nvSpPr>
        <p:spPr>
          <a:xfrm>
            <a:off x="756000" y="191700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 centre-ville populaire et dynamique,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mais aussi paupérisé et dégradé 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des grands ensembles enclavés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spécificité des noyaux villageois</a:t>
            </a:r>
          </a:p>
        </p:txBody>
      </p:sp>
      <p:pic>
        <p:nvPicPr>
          <p:cNvPr id="57" name="Image 56"/>
          <p:cNvPicPr/>
          <p:nvPr/>
        </p:nvPicPr>
        <p:blipFill>
          <a:blip r:embed="rId2"/>
          <a:stretch/>
        </p:blipFill>
        <p:spPr>
          <a:xfrm>
            <a:off x="6558480" y="1080000"/>
            <a:ext cx="5465520" cy="5465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Un développement désordonné</a:t>
            </a:r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TextShape 2"/>
          <p:cNvSpPr txBox="1"/>
          <p:nvPr/>
        </p:nvSpPr>
        <p:spPr>
          <a:xfrm>
            <a:off x="756000" y="191700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une périurbanisation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et une densification mal maîtrisées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une voirie peu hiérarchisée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une faible coordination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urbanisme / transports </a:t>
            </a:r>
          </a:p>
        </p:txBody>
      </p:sp>
      <p:pic>
        <p:nvPicPr>
          <p:cNvPr id="60" name="Image 59"/>
          <p:cNvPicPr/>
          <p:nvPr/>
        </p:nvPicPr>
        <p:blipFill>
          <a:blip r:embed="rId2"/>
          <a:stretch/>
        </p:blipFill>
        <p:spPr>
          <a:xfrm>
            <a:off x="6480000" y="1302480"/>
            <a:ext cx="5465520" cy="5465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br/>
            <a:br/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Une ville qui concentre relativement peu les emplois</a:t>
            </a:r>
            <a:br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TextShape 2"/>
          <p:cNvSpPr txBox="1"/>
          <p:nvPr/>
        </p:nvSpPr>
        <p:spPr>
          <a:xfrm>
            <a:off x="756000" y="191700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une transition économique douloureuse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 déséquilibre avec Aix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les enjeux d’Euroméditerranée</a:t>
            </a:r>
          </a:p>
        </p:txBody>
      </p:sp>
      <p:pic>
        <p:nvPicPr>
          <p:cNvPr id="63" name="Image 62"/>
          <p:cNvPicPr/>
          <p:nvPr/>
        </p:nvPicPr>
        <p:blipFill>
          <a:blip r:embed="rId2"/>
          <a:stretch/>
        </p:blipFill>
        <p:spPr>
          <a:xfrm>
            <a:off x="6171840" y="2511000"/>
            <a:ext cx="5636160" cy="4113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br/>
            <a:br/>
            <a:r>
              <a:rPr lang="fr-FR" sz="9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Un système de transport</a:t>
            </a:r>
            <a:br/>
            <a:r>
              <a:rPr lang="fr-FR" sz="9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globalement en retard</a:t>
            </a:r>
            <a:br/>
            <a:endParaRPr lang="fr-FR" sz="9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5" name="TextShape 2"/>
          <p:cNvSpPr txBox="1"/>
          <p:nvPr/>
        </p:nvSpPr>
        <p:spPr>
          <a:xfrm>
            <a:off x="756000" y="1917000"/>
            <a:ext cx="406800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des transports peu développés mais densément fréquentés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une place encore prépondérante de la voiture et des 2 roues motorisés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une part élevée de la marche, un essor contrarié du vélo</a:t>
            </a:r>
          </a:p>
        </p:txBody>
      </p:sp>
      <p:pic>
        <p:nvPicPr>
          <p:cNvPr id="66" name="Image 65"/>
          <p:cNvPicPr/>
          <p:nvPr/>
        </p:nvPicPr>
        <p:blipFill>
          <a:blip r:embed="rId2"/>
          <a:stretch/>
        </p:blipFill>
        <p:spPr>
          <a:xfrm>
            <a:off x="4968000" y="216000"/>
            <a:ext cx="6986880" cy="6552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br/>
            <a:br/>
            <a:br/>
            <a:r>
              <a:rPr lang="fr-FR" sz="9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Une situation politique peu propice à une réponse efficace aux enjeux</a:t>
            </a:r>
            <a:r>
              <a:rPr lang="fr-F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br/>
            <a:br/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8" name="TextShape 2"/>
          <p:cNvSpPr txBox="1"/>
          <p:nvPr/>
        </p:nvSpPr>
        <p:spPr>
          <a:xfrm>
            <a:off x="756000" y="191700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une organisation institutionnelle complexe et peu efficace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une dyarchie politique conflictuelle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une métropole peu redistributrice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 pilotage problématique de la question de la mobilité 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 rapport ambigu à l’intervention de l’Etat</a:t>
            </a:r>
          </a:p>
        </p:txBody>
      </p:sp>
      <p:pic>
        <p:nvPicPr>
          <p:cNvPr id="69" name="Image 3"/>
          <p:cNvPicPr/>
          <p:nvPr/>
        </p:nvPicPr>
        <p:blipFill>
          <a:blip r:embed="rId2"/>
          <a:stretch/>
        </p:blipFill>
        <p:spPr>
          <a:xfrm>
            <a:off x="10040040" y="4925520"/>
            <a:ext cx="2151720" cy="1932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285</Words>
  <Application>Microsoft Macintosh PowerPoint</Application>
  <PresentationFormat>Grand écran</PresentationFormat>
  <Paragraphs>52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VdM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ROSSI-MORALES Rachel</dc:creator>
  <dc:description/>
  <cp:lastModifiedBy>Anne MATTIOLI</cp:lastModifiedBy>
  <cp:revision>10</cp:revision>
  <dcterms:created xsi:type="dcterms:W3CDTF">2021-12-15T15:11:36Z</dcterms:created>
  <dcterms:modified xsi:type="dcterms:W3CDTF">2021-12-16T07:34:14Z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VdM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Grand écran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10</vt:i4>
  </property>
</Properties>
</file>