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322" r:id="rId2"/>
    <p:sldId id="325" r:id="rId3"/>
    <p:sldId id="323" r:id="rId4"/>
    <p:sldId id="327" r:id="rId5"/>
    <p:sldId id="338" r:id="rId6"/>
    <p:sldId id="332" r:id="rId7"/>
    <p:sldId id="333" r:id="rId8"/>
    <p:sldId id="334" r:id="rId9"/>
    <p:sldId id="335" r:id="rId10"/>
    <p:sldId id="342" r:id="rId11"/>
    <p:sldId id="270" r:id="rId12"/>
    <p:sldId id="2627" r:id="rId13"/>
    <p:sldId id="2628" r:id="rId14"/>
    <p:sldId id="2640" r:id="rId15"/>
    <p:sldId id="2631" r:id="rId16"/>
    <p:sldId id="2642" r:id="rId17"/>
    <p:sldId id="2650" r:id="rId18"/>
    <p:sldId id="2618" r:id="rId19"/>
    <p:sldId id="2629" r:id="rId20"/>
    <p:sldId id="2644" r:id="rId21"/>
    <p:sldId id="2234" r:id="rId22"/>
  </p:sldIdLst>
  <p:sldSz cx="12192000" cy="6858000"/>
  <p:notesSz cx="7099300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97A0DA-0952-4AA3-982B-A0EAB0E1A00A}">
  <a:tblStyle styleId="{A397A0DA-0952-4AA3-982B-A0EAB0E1A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DFFC95-A450-4CA7-ABBC-469E810522F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26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2389240a4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52389240a4_1_3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fr-FR" sz="1300"/>
              <a:t>La loi stipule que pour mettre son logement en location courte durée, celui-ci doit comporter au moins </a:t>
            </a:r>
            <a:r>
              <a:rPr lang="fr-FR" sz="1300" i="1"/>
              <a:t>11 équipements rendus obligatoires</a:t>
            </a:r>
            <a:r>
              <a:rPr lang="fr-FR" sz="1300"/>
              <a:t>, à savoir : une literie (avec couette ou couverture), un dispositif d'occultation des fenêtres (rideaux, volets, stores...) dans les chambres à coucher, une plaque de cuisson, un four traditionnel ou un micro-ondes, un réfrigérateur comportant au minimum un freezer, de la vaisselle nécessaire à la prise des repas, des ustensiles de cuisine, une table et des sièges, des étagères de rangement, des luminaires, un matériel d'entretien ménager adapté aux caractéristiques du logement.</a:t>
            </a:r>
            <a:endParaRPr/>
          </a:p>
          <a:p>
            <a:pPr marL="0" indent="0"/>
            <a:endParaRPr/>
          </a:p>
        </p:txBody>
      </p:sp>
      <p:sp>
        <p:nvSpPr>
          <p:cNvPr id="199" name="Google Shape;199;g252389240a4_1_31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300" y="1431925"/>
            <a:ext cx="6873875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CCF40-FE2C-474F-BA77-10779F8C16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2389240a4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52389240a4_1_3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fr-FR" sz="1300" dirty="0"/>
              <a:t>La loi stipule que pour mettre son logement en location courte durée, celui-ci doit comporter au moins </a:t>
            </a:r>
            <a:r>
              <a:rPr lang="fr-FR" sz="1300" i="1" dirty="0"/>
              <a:t>11 équipements rendus obligatoires</a:t>
            </a:r>
            <a:r>
              <a:rPr lang="fr-FR" sz="1300" dirty="0"/>
              <a:t>, à savoir : une literie (avec couette ou couverture), un dispositif d'occultation des fenêtres (rideaux, volets, stores...) dans les chambres à coucher, une plaque de cuisson, un four traditionnel ou un micro-ondes, un réfrigérateur comportant au minimum un freezer, de la vaisselle nécessaire à la prise des repas, des ustensiles de cuisine, une table et des sièges, des étagères de rangement, des luminaires, un matériel d'entretien ménager adapté aux caractéristiques du logement.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99" name="Google Shape;199;g252389240a4_1_31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09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2389240a4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52389240a4_1_3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fr-FR" sz="1300" dirty="0"/>
              <a:t>La loi stipule que pour mettre son logement en location courte durée, celui-ci doit comporter au moins </a:t>
            </a:r>
            <a:r>
              <a:rPr lang="fr-FR" sz="1300" i="1" dirty="0"/>
              <a:t>11 équipements rendus obligatoires</a:t>
            </a:r>
            <a:r>
              <a:rPr lang="fr-FR" sz="1300" dirty="0"/>
              <a:t>, à savoir : une literie (avec couette ou couverture), un dispositif d'occultation des fenêtres (rideaux, volets, stores...) dans les chambres à coucher, une plaque de cuisson, un four traditionnel ou un micro-ondes, un réfrigérateur comportant au minimum un freezer, de la vaisselle nécessaire à la prise des repas, des ustensiles de cuisine, une table et des sièges, des étagères de rangement, des luminaires, un matériel d'entretien ménager adapté aux caractéristiques du logement.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199" name="Google Shape;199;g252389240a4_1_31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03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r>
              <a:rPr lang="fr-FR"/>
              <a:t>https://actu.fr/bretagne/saint-malo_35288/saint-malo-combien-de-logements-sont-autorises-a-faire-du-airbnb_49143730.html</a:t>
            </a:r>
            <a:endParaRPr/>
          </a:p>
          <a:p>
            <a:pPr marL="0" indent="0"/>
            <a:endParaRPr/>
          </a:p>
          <a:p>
            <a:pPr marL="0" indent="0"/>
            <a:r>
              <a:rPr lang="fr-FR"/>
              <a:t>https://actu.fr/bretagne/saint-malo_35288/club-d-hotes-airbnb-a-saint-malo-ce-qui-se-passe-est-detestable_42974705.html</a:t>
            </a:r>
            <a:endParaRPr/>
          </a:p>
          <a:p>
            <a:pPr marL="0" indent="0"/>
            <a:endParaRPr/>
          </a:p>
          <a:p>
            <a:pPr marL="0" indent="0"/>
            <a:endParaRPr/>
          </a:p>
          <a:p>
            <a:pPr marL="0" indent="0"/>
            <a:r>
              <a:rPr lang="fr-FR"/>
              <a:t>https://www.ouest-france.fr/bretagne/saint-malo-35400/ille-et-vilaine-un-collectif-d-habitants-attaque-saint-malo-en-justice-91e44bc8-276f-11ec-a7ed-108a1ef62346</a:t>
            </a:r>
            <a:endParaRPr/>
          </a:p>
          <a:p>
            <a:pPr marL="0" indent="0"/>
            <a:endParaRPr/>
          </a:p>
          <a:p>
            <a:pPr marL="0" indent="0"/>
            <a:endParaRPr/>
          </a:p>
        </p:txBody>
      </p:sp>
      <p:sp>
        <p:nvSpPr>
          <p:cNvPr id="324" name="Google Shape;324;p7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42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2389240a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2389240a4_0_4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r>
              <a:rPr lang="fr-FR"/>
              <a:t>https://www.welkeys.com/blog/location-et-legislation-airbnb-sur-la-cote-basque-les-nouveautes-de-2022</a:t>
            </a:r>
            <a:endParaRPr/>
          </a:p>
        </p:txBody>
      </p:sp>
      <p:sp>
        <p:nvSpPr>
          <p:cNvPr id="310" name="Google Shape;310;g252389240a4_0_41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36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07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300" y="1431925"/>
            <a:ext cx="6873875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Barcelone</a:t>
            </a:r>
            <a:r>
              <a:rPr lang="fr-FR" kern="0" dirty="0">
                <a:ea typeface="Calibri" panose="020F0502020204030204" pitchFamily="34" charset="0"/>
                <a:cs typeface="Calibri" panose="020F0502020204030204" pitchFamily="34" charset="0"/>
              </a:rPr>
              <a:t> (2016-2019): 30 inspecteurs + 40 ‘</a:t>
            </a:r>
            <a:r>
              <a:rPr lang="fr-FR" kern="0" dirty="0" err="1">
                <a:ea typeface="Calibri" panose="020F0502020204030204" pitchFamily="34" charset="0"/>
                <a:cs typeface="Calibri" panose="020F0502020204030204" pitchFamily="34" charset="0"/>
              </a:rPr>
              <a:t>visualiseurs</a:t>
            </a:r>
            <a:r>
              <a:rPr lang="fr-FR" kern="0" dirty="0"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</a:p>
          <a:p>
            <a:r>
              <a:rPr lang="fr-FR" kern="0" dirty="0">
                <a:ea typeface="Calibri" panose="020F0502020204030204" pitchFamily="34" charset="0"/>
                <a:cs typeface="Calibri" panose="020F0502020204030204" pitchFamily="34" charset="0"/>
              </a:rPr>
              <a:t>Arrondissement </a:t>
            </a:r>
            <a:r>
              <a:rPr lang="fr-FR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Est Londres </a:t>
            </a:r>
            <a:r>
              <a:rPr lang="fr-FR" kern="0" dirty="0">
                <a:ea typeface="Calibri" panose="020F0502020204030204" pitchFamily="34" charset="0"/>
                <a:cs typeface="Calibri" panose="020F0502020204030204" pitchFamily="34" charset="0"/>
              </a:rPr>
              <a:t>(2018): 4 inspecteurs </a:t>
            </a:r>
          </a:p>
          <a:p>
            <a:r>
              <a:rPr lang="fr-FR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Paris</a:t>
            </a:r>
            <a:r>
              <a:rPr lang="fr-FR" kern="0" dirty="0">
                <a:ea typeface="Calibri" panose="020F0502020204030204" pitchFamily="34" charset="0"/>
                <a:cs typeface="Calibri" panose="020F0502020204030204" pitchFamily="34" charset="0"/>
              </a:rPr>
              <a:t> : 30 agents (DPLH)</a:t>
            </a:r>
          </a:p>
          <a:p>
            <a:pPr marL="0" lvl="1"/>
            <a:endParaRPr lang="fr-FR" b="1" dirty="0">
              <a:solidFill>
                <a:schemeClr val="accent2"/>
              </a:solidFill>
            </a:endParaRPr>
          </a:p>
          <a:p>
            <a:pPr marL="0" lvl="1"/>
            <a:r>
              <a:rPr lang="fr-FR" b="1" dirty="0">
                <a:solidFill>
                  <a:schemeClr val="accent2"/>
                </a:solidFill>
              </a:rPr>
              <a:t>Conséquences : </a:t>
            </a:r>
          </a:p>
          <a:p>
            <a:pPr marL="0" lvl="1"/>
            <a:r>
              <a:rPr lang="fr-FR" dirty="0"/>
              <a:t>= &gt; une part d’annonces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illégales</a:t>
            </a:r>
            <a:r>
              <a:rPr lang="fr-FR" dirty="0"/>
              <a:t> qui reste importante dans toutes les villes européennes</a:t>
            </a:r>
          </a:p>
          <a:p>
            <a:pPr marL="0" lvl="1"/>
            <a:r>
              <a:rPr lang="fr-FR" dirty="0"/>
              <a:t>= &gt; une partie du phénomène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invisible</a:t>
            </a:r>
            <a:r>
              <a:rPr lang="fr-FR" dirty="0"/>
              <a:t> aux radars des régulations (ex: locaux commerciaux)</a:t>
            </a:r>
          </a:p>
          <a:p>
            <a:pPr marL="402507" lvl="1" indent="-402507"/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8298-04A3-4904-B735-C92FA8273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95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300" y="1431925"/>
            <a:ext cx="6873875" cy="386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CCF40-FE2C-474F-BA77-10779F8C16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4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>
                <a:solidFill>
                  <a:srgbClr val="000000"/>
                </a:solidFill>
              </a:rPr>
              <a:pPr algn="r"/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2389240a4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52389240a4_1_3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fr-FR" sz="1300"/>
              <a:t>La loi stipule que pour mettre son logement en location courte durée, celui-ci doit comporter au moins </a:t>
            </a:r>
            <a:r>
              <a:rPr lang="fr-FR" sz="1300" i="1"/>
              <a:t>11 équipements rendus obligatoires</a:t>
            </a:r>
            <a:r>
              <a:rPr lang="fr-FR" sz="1300"/>
              <a:t>, à savoir : une literie (avec couette ou couverture), un dispositif d'occultation des fenêtres (rideaux, volets, stores...) dans les chambres à coucher, une plaque de cuisson, un four traditionnel ou un micro-ondes, un réfrigérateur comportant au minimum un freezer, de la vaisselle nécessaire à la prise des repas, des ustensiles de cuisine, une table et des sièges, des étagères de rangement, des luminaires, un matériel d'entretien ménager adapté aux caractéristiques du logement.</a:t>
            </a:r>
            <a:endParaRPr/>
          </a:p>
          <a:p>
            <a:pPr marL="0" indent="0"/>
            <a:endParaRPr/>
          </a:p>
        </p:txBody>
      </p:sp>
      <p:sp>
        <p:nvSpPr>
          <p:cNvPr id="199" name="Google Shape;199;g252389240a4_1_31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65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8298-04A3-4904-B735-C92FA8273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Commercial/professional short-term vacation rentals</a:t>
            </a:r>
            <a:r>
              <a:rPr lang="fr-FR" sz="1400">
                <a:solidFill>
                  <a:srgbClr val="EE8944"/>
                </a:solidFill>
              </a:rPr>
              <a:t>: renting out a full property </a:t>
            </a:r>
            <a:r>
              <a:rPr lang="fr-FR" sz="1400" u="sng">
                <a:solidFill>
                  <a:srgbClr val="EE8944"/>
                </a:solidFill>
              </a:rPr>
              <a:t>not used as a primary residence</a:t>
            </a:r>
            <a:r>
              <a:rPr lang="fr-FR" sz="1400">
                <a:solidFill>
                  <a:srgbClr val="EE8944"/>
                </a:solidFill>
              </a:rPr>
              <a:t> on a commercial basis to visitors staying for periods of less than 31 days (or any other short time period) (predominantly, but not exclusively, for tourism-related short stays)</a:t>
            </a:r>
            <a:endParaRPr/>
          </a:p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Short-term rental of primary/secondary residence:</a:t>
            </a:r>
            <a:r>
              <a:rPr lang="fr-FR" sz="1400">
                <a:solidFill>
                  <a:srgbClr val="EE8944"/>
                </a:solidFill>
              </a:rPr>
              <a:t> renting out an entire dwelling which is the host’s </a:t>
            </a:r>
            <a:r>
              <a:rPr lang="fr-FR" sz="1400" u="sng">
                <a:solidFill>
                  <a:srgbClr val="EE8944"/>
                </a:solidFill>
              </a:rPr>
              <a:t>primary (or secondary) residence</a:t>
            </a:r>
            <a:r>
              <a:rPr lang="fr-FR" sz="1400">
                <a:solidFill>
                  <a:srgbClr val="EE8944"/>
                </a:solidFill>
              </a:rPr>
              <a:t> while the host is away on a temporary basis </a:t>
            </a:r>
            <a:endParaRPr/>
          </a:p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Partial rental of primary residence: </a:t>
            </a:r>
            <a:r>
              <a:rPr lang="fr-FR" sz="1400">
                <a:solidFill>
                  <a:srgbClr val="EE8944"/>
                </a:solidFill>
              </a:rPr>
              <a:t>renting out </a:t>
            </a:r>
            <a:r>
              <a:rPr lang="fr-FR" sz="1400" u="sng">
                <a:solidFill>
                  <a:srgbClr val="EE8944"/>
                </a:solidFill>
              </a:rPr>
              <a:t>a portion of the host’s primary residence</a:t>
            </a:r>
            <a:r>
              <a:rPr lang="fr-FR" sz="1400">
                <a:solidFill>
                  <a:srgbClr val="EE8944"/>
                </a:solidFill>
              </a:rPr>
              <a:t> (one or more rooms) while the host is present (so-called </a:t>
            </a:r>
            <a:r>
              <a:rPr lang="fr-FR" sz="1400" b="1">
                <a:solidFill>
                  <a:srgbClr val="EE8944"/>
                </a:solidFill>
              </a:rPr>
              <a:t>“home-sharing”</a:t>
            </a:r>
            <a:r>
              <a:rPr lang="fr-FR" sz="1400">
                <a:solidFill>
                  <a:srgbClr val="EE8944"/>
                </a:solidFill>
              </a:rPr>
              <a:t>)</a:t>
            </a:r>
            <a:endParaRPr sz="1400"/>
          </a:p>
          <a:p>
            <a:pPr marL="0" indent="0"/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>
                <a:solidFill>
                  <a:srgbClr val="000000"/>
                </a:solidFill>
              </a:rPr>
              <a:pPr algn="r"/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Commercial/professional short-term vacation rentals</a:t>
            </a:r>
            <a:r>
              <a:rPr lang="fr-FR" sz="1400">
                <a:solidFill>
                  <a:srgbClr val="EE8944"/>
                </a:solidFill>
              </a:rPr>
              <a:t>: renting out a full property </a:t>
            </a:r>
            <a:r>
              <a:rPr lang="fr-FR" sz="1400" u="sng">
                <a:solidFill>
                  <a:srgbClr val="EE8944"/>
                </a:solidFill>
              </a:rPr>
              <a:t>not used as a primary residence</a:t>
            </a:r>
            <a:r>
              <a:rPr lang="fr-FR" sz="1400">
                <a:solidFill>
                  <a:srgbClr val="EE8944"/>
                </a:solidFill>
              </a:rPr>
              <a:t> on a commercial basis to visitors staying for periods of less than 31 days (or any other short time period) (predominantly, but not exclusively, for tourism-related short stays)</a:t>
            </a:r>
            <a:endParaRPr/>
          </a:p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Short-term rental of primary/secondary residence:</a:t>
            </a:r>
            <a:r>
              <a:rPr lang="fr-FR" sz="1400">
                <a:solidFill>
                  <a:srgbClr val="EE8944"/>
                </a:solidFill>
              </a:rPr>
              <a:t> renting out an entire dwelling which is the host’s </a:t>
            </a:r>
            <a:r>
              <a:rPr lang="fr-FR" sz="1400" u="sng">
                <a:solidFill>
                  <a:srgbClr val="EE8944"/>
                </a:solidFill>
              </a:rPr>
              <a:t>primary (or secondary) residence</a:t>
            </a:r>
            <a:r>
              <a:rPr lang="fr-FR" sz="1400">
                <a:solidFill>
                  <a:srgbClr val="EE8944"/>
                </a:solidFill>
              </a:rPr>
              <a:t> while the host is away on a temporary basis </a:t>
            </a:r>
            <a:endParaRPr/>
          </a:p>
          <a:p>
            <a:pPr marL="0" indent="-89418">
              <a:buClr>
                <a:srgbClr val="EE8944"/>
              </a:buClr>
              <a:buSzPts val="1300"/>
              <a:buFont typeface="Calibri"/>
              <a:buAutoNum type="arabicPeriod"/>
            </a:pPr>
            <a:r>
              <a:rPr lang="fr-FR" sz="1400" b="1">
                <a:solidFill>
                  <a:srgbClr val="EE8944"/>
                </a:solidFill>
              </a:rPr>
              <a:t>Partial rental of primary residence: </a:t>
            </a:r>
            <a:r>
              <a:rPr lang="fr-FR" sz="1400">
                <a:solidFill>
                  <a:srgbClr val="EE8944"/>
                </a:solidFill>
              </a:rPr>
              <a:t>renting out </a:t>
            </a:r>
            <a:r>
              <a:rPr lang="fr-FR" sz="1400" u="sng">
                <a:solidFill>
                  <a:srgbClr val="EE8944"/>
                </a:solidFill>
              </a:rPr>
              <a:t>a portion of the host’s primary residence</a:t>
            </a:r>
            <a:r>
              <a:rPr lang="fr-FR" sz="1400">
                <a:solidFill>
                  <a:srgbClr val="EE8944"/>
                </a:solidFill>
              </a:rPr>
              <a:t> (one or more rooms) while the host is present (so-called </a:t>
            </a:r>
            <a:r>
              <a:rPr lang="fr-FR" sz="1400" b="1">
                <a:solidFill>
                  <a:srgbClr val="EE8944"/>
                </a:solidFill>
              </a:rPr>
              <a:t>“home-sharing”</a:t>
            </a:r>
            <a:r>
              <a:rPr lang="fr-FR" sz="1400">
                <a:solidFill>
                  <a:srgbClr val="EE8944"/>
                </a:solidFill>
              </a:rPr>
              <a:t>)</a:t>
            </a:r>
            <a:endParaRPr sz="1400"/>
          </a:p>
          <a:p>
            <a:pPr marL="0" indent="0"/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>
                <a:solidFill>
                  <a:srgbClr val="000000"/>
                </a:solidFill>
              </a:rPr>
              <a:pPr algn="r"/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8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4" name="Google Shape;214;p13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6" name="Google Shape;226;p1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24070" y="1259971"/>
            <a:ext cx="767236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4000" b="1" dirty="0"/>
              <a:t>Les maires, les plateformes,  </a:t>
            </a:r>
            <a:br>
              <a:rPr lang="fr-FR" sz="4000" b="1" dirty="0"/>
            </a:br>
            <a:r>
              <a:rPr lang="fr-FR" sz="4000" b="1" dirty="0"/>
              <a:t>les locations de courte durée</a:t>
            </a:r>
            <a:endParaRPr sz="4000" b="1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069771" y="4767944"/>
            <a:ext cx="8153400" cy="161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dirty="0">
                <a:solidFill>
                  <a:srgbClr val="C00000"/>
                </a:solidFill>
              </a:rPr>
              <a:t>Francesca Artioli </a:t>
            </a:r>
            <a:r>
              <a:rPr lang="fr-FR" dirty="0"/>
              <a:t>(Université Paris Est-Créteil, Ecole d’Urbanisme de Paris </a:t>
            </a:r>
            <a:r>
              <a:rPr lang="fr-FR" dirty="0" err="1"/>
              <a:t>Lab’Urba</a:t>
            </a:r>
            <a:r>
              <a:rPr lang="fr-FR" dirty="0"/>
              <a:t>)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sz="1800" dirty="0">
                <a:solidFill>
                  <a:srgbClr val="C00000"/>
                </a:solidFill>
              </a:rPr>
              <a:t>(avec)</a:t>
            </a: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sz="1800" dirty="0">
                <a:solidFill>
                  <a:srgbClr val="C00000"/>
                </a:solidFill>
              </a:rPr>
              <a:t>Thomas Aguilera </a:t>
            </a:r>
            <a:r>
              <a:rPr lang="fr-FR" sz="1800" dirty="0"/>
              <a:t>(Sciences Po Rennes – Arènes)</a:t>
            </a: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fr-FR" sz="1800" dirty="0">
                <a:solidFill>
                  <a:srgbClr val="C00000"/>
                </a:solidFill>
              </a:rPr>
              <a:t>Claire Colomb </a:t>
            </a:r>
            <a:r>
              <a:rPr lang="fr-FR" sz="1800" dirty="0"/>
              <a:t>(University of Cambridge)</a:t>
            </a: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6803571" y="324948"/>
            <a:ext cx="5191206" cy="133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IHEDATE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/>
              <a:t>Session 6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/>
              <a:t>Habiter sans se ruiner ni s’étaler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/>
              <a:t>15 Septembre 2023</a:t>
            </a:r>
            <a:endParaRPr dirty="0"/>
          </a:p>
        </p:txBody>
      </p:sp>
      <p:pic>
        <p:nvPicPr>
          <p:cNvPr id="2" name="Google Shape;327;p44">
            <a:extLst>
              <a:ext uri="{FF2B5EF4-FFF2-40B4-BE49-F238E27FC236}">
                <a16:creationId xmlns:a16="http://schemas.microsoft.com/office/drawing/2014/main" id="{DAB30EF5-FA8C-E5C4-3FD0-F3DF274A8D98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3;p27">
            <a:extLst>
              <a:ext uri="{FF2B5EF4-FFF2-40B4-BE49-F238E27FC236}">
                <a16:creationId xmlns:a16="http://schemas.microsoft.com/office/drawing/2014/main" id="{D2F3BD7B-B843-E4F2-1CA9-326DD2E08F51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067396" y="2242827"/>
            <a:ext cx="5775960" cy="254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fr-FR" sz="3600" dirty="0">
                <a:solidFill>
                  <a:srgbClr val="C00000"/>
                </a:solidFill>
              </a:rPr>
              <a:t>2. Le cadre législatif et son déploiement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F4DCF0-51E5-3A59-901D-2008BD0A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175" y="419100"/>
            <a:ext cx="4223226" cy="6019800"/>
          </a:xfrm>
          <a:prstGeom prst="rect">
            <a:avLst/>
          </a:prstGeom>
        </p:spPr>
      </p:pic>
      <p:pic>
        <p:nvPicPr>
          <p:cNvPr id="6" name="Google Shape;203;p27">
            <a:extLst>
              <a:ext uri="{FF2B5EF4-FFF2-40B4-BE49-F238E27FC236}">
                <a16:creationId xmlns:a16="http://schemas.microsoft.com/office/drawing/2014/main" id="{2C86D187-DDB1-0225-E396-D18E6246FBE1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8768" r="7948"/>
          <a:stretch/>
        </p:blipFill>
        <p:spPr>
          <a:xfrm>
            <a:off x="12599" y="3"/>
            <a:ext cx="17750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55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2109429" y="-87526"/>
            <a:ext cx="963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1E4E79"/>
                </a:solidFill>
              </a:rPr>
              <a:t>Grandes étapes législatives </a:t>
            </a:r>
            <a:endParaRPr dirty="0">
              <a:solidFill>
                <a:srgbClr val="1E4E79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2201266" y="1238174"/>
            <a:ext cx="9137293" cy="548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667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dirty="0"/>
              <a:t>Loi ALUR, 2014</a:t>
            </a:r>
            <a:endParaRPr b="1" dirty="0"/>
          </a:p>
          <a:p>
            <a:pPr marL="480061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- La location d’un logement comme meublé de tourisme constitue un </a:t>
            </a:r>
            <a:r>
              <a:rPr lang="fr-FR" dirty="0">
                <a:solidFill>
                  <a:srgbClr val="C00000"/>
                </a:solidFill>
              </a:rPr>
              <a:t>changement d’usage </a:t>
            </a:r>
            <a:r>
              <a:rPr lang="fr-FR" dirty="0"/>
              <a:t>(Art. 631-7 Code construction et habitation) </a:t>
            </a:r>
          </a:p>
          <a:p>
            <a:pPr marL="685800" lvl="1" indent="-1219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667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dirty="0"/>
              <a:t>Loi République Numérique, 2016 </a:t>
            </a:r>
            <a:endParaRPr b="1" dirty="0"/>
          </a:p>
          <a:p>
            <a:pPr marL="480061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- Création de la procédure du </a:t>
            </a:r>
            <a:r>
              <a:rPr lang="fr-FR" dirty="0">
                <a:solidFill>
                  <a:srgbClr val="C00000"/>
                </a:solidFill>
              </a:rPr>
              <a:t>numéro d’enregistrement </a:t>
            </a:r>
            <a:r>
              <a:rPr lang="fr-FR" dirty="0"/>
              <a:t>(Code du tourisme) </a:t>
            </a:r>
          </a:p>
          <a:p>
            <a:pPr marL="480061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dirty="0"/>
              <a:t>-  Interdiction pour les plateformes de permettre la location de plus de 120 jours d’une résidence principale </a:t>
            </a:r>
          </a:p>
          <a:p>
            <a:pPr marL="480061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b="1" dirty="0"/>
          </a:p>
          <a:p>
            <a:pPr marL="22861" indent="0">
              <a:buSzPct val="100000"/>
              <a:buNone/>
            </a:pPr>
            <a:r>
              <a:rPr lang="fr-FR" b="1" dirty="0"/>
              <a:t>Loi ELAN, 2018</a:t>
            </a:r>
            <a:endParaRPr b="1" dirty="0"/>
          </a:p>
          <a:p>
            <a:pPr marL="501016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75000"/>
              <a:buNone/>
            </a:pPr>
            <a:r>
              <a:rPr lang="fr-FR" dirty="0"/>
              <a:t>Création de la procédure de </a:t>
            </a:r>
            <a:r>
              <a:rPr lang="fr-FR" dirty="0">
                <a:solidFill>
                  <a:srgbClr val="C00000"/>
                </a:solidFill>
              </a:rPr>
              <a:t>transmission de données par les plateformes aux communes</a:t>
            </a:r>
            <a:r>
              <a:rPr lang="fr-FR" dirty="0"/>
              <a:t> qui appliquent le numéro d’enregistrement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51435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64285"/>
              <a:buNone/>
            </a:pPr>
            <a:r>
              <a:rPr lang="fr-FR" b="1" dirty="0"/>
              <a:t>Loi Engagement et proximité, 2019  </a:t>
            </a:r>
            <a:endParaRPr b="1" dirty="0"/>
          </a:p>
          <a:p>
            <a:pPr marL="508635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fr-FR" dirty="0"/>
              <a:t>Création de la procédure d’autorisation </a:t>
            </a:r>
            <a:r>
              <a:rPr lang="fr-FR" dirty="0">
                <a:solidFill>
                  <a:srgbClr val="C00000"/>
                </a:solidFill>
              </a:rPr>
              <a:t>pour la location de locaux commerciaux </a:t>
            </a:r>
            <a:r>
              <a:rPr lang="fr-FR" dirty="0"/>
              <a:t>comme meublés de tourisme</a:t>
            </a:r>
            <a:endParaRPr dirty="0"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 amt="50000"/>
          </a:blip>
          <a:srcRect l="28768" r="7948"/>
          <a:stretch/>
        </p:blipFill>
        <p:spPr>
          <a:xfrm>
            <a:off x="12599" y="3"/>
            <a:ext cx="17750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24E3-EE49-413B-8DAE-CC245FEB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1" y="73045"/>
            <a:ext cx="9395908" cy="72669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E4E79"/>
                </a:solidFill>
              </a:rPr>
              <a:t>Le cadre législatif et réglementaire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31434F4-8614-44E7-AB55-B9E2ECF56F27}"/>
              </a:ext>
            </a:extLst>
          </p:cNvPr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193639" y="925688"/>
            <a:ext cx="5998362" cy="515507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Logiques et instruments </a:t>
            </a:r>
            <a:endParaRPr 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Limiter (protéger les résidences principales)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Changement d’usage temporaire (sans compensation)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Avec compensation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 Connaitre/ mesurer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Numéro d’enregistrement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Transmission de données par les plateformes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Taxer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Territorialement différencié </a:t>
            </a:r>
          </a:p>
          <a:p>
            <a:pPr marL="114300" indent="0">
              <a:buNone/>
            </a:pP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	(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droit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commun=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liberté de location) </a:t>
            </a:r>
          </a:p>
          <a:p>
            <a:pPr marL="114300" indent="0">
              <a:buNone/>
            </a:pPr>
            <a:endParaRPr lang="fr-FR" sz="240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AA6A86-E4C3-4673-30C5-7B43A487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58" y="768885"/>
            <a:ext cx="6061728" cy="6089115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31AD7BB0-6ADF-365E-8785-A528DA8E9029}"/>
              </a:ext>
            </a:extLst>
          </p:cNvPr>
          <p:cNvSpPr txBox="1"/>
          <p:nvPr/>
        </p:nvSpPr>
        <p:spPr>
          <a:xfrm>
            <a:off x="6096000" y="6519446"/>
            <a:ext cx="586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Source: Guide Pratique Ministère du logement, 2022</a:t>
            </a:r>
          </a:p>
        </p:txBody>
      </p:sp>
    </p:spTree>
    <p:extLst>
      <p:ext uri="{BB962C8B-B14F-4D97-AF65-F5344CB8AC3E}">
        <p14:creationId xmlns:p14="http://schemas.microsoft.com/office/powerpoint/2010/main" val="230143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 amt="50000"/>
          </a:blip>
          <a:srcRect l="28768" r="7948"/>
          <a:stretch/>
        </p:blipFill>
        <p:spPr>
          <a:xfrm>
            <a:off x="12599" y="3"/>
            <a:ext cx="17750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8368D4-3962-1B54-6190-DB84E33A8764}"/>
              </a:ext>
            </a:extLst>
          </p:cNvPr>
          <p:cNvSpPr txBox="1"/>
          <p:nvPr/>
        </p:nvSpPr>
        <p:spPr>
          <a:xfrm>
            <a:off x="1787610" y="1655195"/>
            <a:ext cx="43083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Paris la première (APUR 2011)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Réseau de collectifs/élus dans les années 2017-9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Des villes grandes et moyennes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qui ont commencé à prendre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des mesures du même type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Développement d’une expertise locale (+ministère)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Evolution du cadrage, nouvelles revendications territoriales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4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FFEEA1-227F-4A6E-BEBD-3C82E69EC3F7}"/>
              </a:ext>
            </a:extLst>
          </p:cNvPr>
          <p:cNvSpPr txBox="1"/>
          <p:nvPr/>
        </p:nvSpPr>
        <p:spPr>
          <a:xfrm>
            <a:off x="7962900" y="6080323"/>
            <a:ext cx="455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Stricte = changement 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d’usage restrictif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Enquêtes d’actu, ja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nv. 2023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8" name="Picture 4" descr="Ces villes et collectivités exigent une compensation de la part du propriétaire au bénéfice de la location longue durée.">
            <a:extLst>
              <a:ext uri="{FF2B5EF4-FFF2-40B4-BE49-F238E27FC236}">
                <a16:creationId xmlns:a16="http://schemas.microsoft.com/office/drawing/2014/main" id="{0BF7064C-B599-CD55-CA58-9E3DB382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58" y="762000"/>
            <a:ext cx="5463591" cy="53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E8D876-35C4-2E19-6A24-8617E70D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10" y="40719"/>
            <a:ext cx="5125079" cy="142975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E4E79"/>
                </a:solidFill>
              </a:rPr>
              <a:t>Un déploiement progressif </a:t>
            </a:r>
          </a:p>
        </p:txBody>
      </p:sp>
    </p:spTree>
    <p:extLst>
      <p:ext uri="{BB962C8B-B14F-4D97-AF65-F5344CB8AC3E}">
        <p14:creationId xmlns:p14="http://schemas.microsoft.com/office/powerpoint/2010/main" val="303684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 amt="50000"/>
          </a:blip>
          <a:srcRect l="28768" r="7948"/>
          <a:stretch/>
        </p:blipFill>
        <p:spPr>
          <a:xfrm>
            <a:off x="12599" y="3"/>
            <a:ext cx="17750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E8D876-35C4-2E19-6A24-8617E70D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40" y="-83548"/>
            <a:ext cx="7294880" cy="17955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E4E79"/>
                </a:solidFill>
              </a:rPr>
              <a:t>Paris: </a:t>
            </a:r>
            <a:br>
              <a:rPr lang="fr-FR" dirty="0">
                <a:solidFill>
                  <a:srgbClr val="1E4E79"/>
                </a:solidFill>
              </a:rPr>
            </a:br>
            <a:r>
              <a:rPr lang="fr-FR" dirty="0">
                <a:solidFill>
                  <a:srgbClr val="1E4E79"/>
                </a:solidFill>
              </a:rPr>
              <a:t>compensation dissuasive 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B1CEEE1-120A-7F89-28D8-68928822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370" y="1711962"/>
            <a:ext cx="4327610" cy="5079998"/>
          </a:xfrm>
        </p:spPr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Enregistrement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Changements d’usage avec compensation (*2 ou 3 </a:t>
            </a: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dans certains quartiers)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Changement de destination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Autorisation </a:t>
            </a:r>
            <a:r>
              <a:rPr lang="fr-FR" dirty="0">
                <a:solidFill>
                  <a:schemeClr val="tx1"/>
                </a:solidFill>
              </a:rPr>
              <a:t>préalable locaux </a:t>
            </a:r>
            <a:r>
              <a:rPr lang="fr-FR" dirty="0"/>
              <a:t>commerciaux (</a:t>
            </a:r>
            <a:r>
              <a:rPr lang="fr-FR" sz="2800" dirty="0"/>
              <a:t>janv. 22) </a:t>
            </a:r>
          </a:p>
          <a:p>
            <a:pPr marL="0" lvl="0" indent="0">
              <a:buNone/>
            </a:pPr>
            <a:endParaRPr lang="fr-FR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sz="2800" dirty="0"/>
              <a:t>~30 agents assermentés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fr-FR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dirty="0"/>
              <a:t>Vers un zonage avec interdiction?  (projet PLU Bioclimatique)</a:t>
            </a:r>
            <a:endParaRPr lang="fr-FR" sz="2800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F3D47B-67FA-9BDF-4F1D-6B92E377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811" y="3215640"/>
            <a:ext cx="3750684" cy="36423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921E54-E481-8FD1-3153-A04B868B5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570" y="0"/>
            <a:ext cx="3965389" cy="27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title"/>
          </p:nvPr>
        </p:nvSpPr>
        <p:spPr>
          <a:xfrm>
            <a:off x="1843543" y="-301252"/>
            <a:ext cx="1123745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1E4E79"/>
                </a:solidFill>
              </a:rPr>
              <a:t>« Saint-Malo, j’y suis, j’y reste »</a:t>
            </a:r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 amt="50000"/>
          </a:blip>
          <a:srcRect l="5759" r="1877"/>
          <a:stretch/>
        </p:blipFill>
        <p:spPr>
          <a:xfrm>
            <a:off x="0" y="0"/>
            <a:ext cx="18435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4"/>
          <p:cNvSpPr txBox="1"/>
          <p:nvPr/>
        </p:nvSpPr>
        <p:spPr>
          <a:xfrm>
            <a:off x="1934104" y="1107748"/>
            <a:ext cx="5431896" cy="628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11% du parc de logement sur Airbnb (intramuros = 27%) en 2018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quotas par quartiers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(juin 2019) pour des </a:t>
            </a:r>
            <a:r>
              <a:rPr lang="fr-FR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autorisations temporaires de changement d’usage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(3 ans)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Secteur A : 362 logements max = 12,5% max des logements en meublés touristiques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Secteur B : &lt; 7,5% sur le secteur littoral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Secteur C : urbain retro-littoral = &lt;3%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Uniquement aux personnes physiques (mai 2021) </a:t>
            </a:r>
          </a:p>
          <a:p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Enregistrement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1604 autorisations délivrées pour 3 ans //  343 dossiers refusés ou sur liste d’attente //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50,000 euros amende pour transformations illégales 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97;p51" descr="À Saint-Malo,  seuls 4,73 % du parc total de logements peut être loué en meublé touristique.">
            <a:extLst>
              <a:ext uri="{FF2B5EF4-FFF2-40B4-BE49-F238E27FC236}">
                <a16:creationId xmlns:a16="http://schemas.microsoft.com/office/drawing/2014/main" id="{9DB7DBFC-8A4A-7F74-D101-01D27401D3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561" y="1453391"/>
            <a:ext cx="4735439" cy="4668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07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2057400" y="1460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E4E79"/>
                </a:solidFill>
              </a:rPr>
              <a:t>CA du Pays basque: compensation avec exceptions</a:t>
            </a:r>
            <a:endParaRPr dirty="0">
              <a:solidFill>
                <a:srgbClr val="1E4E79"/>
              </a:solidFill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2057400" y="1737359"/>
            <a:ext cx="9601200" cy="48317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900" dirty="0"/>
              <a:t>24 communes en zone tendue sur 158 de la CA : de 7000 annonces en 2016 à 16 000 en 2020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sz="19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900" dirty="0"/>
              <a:t>2019: Changement d’usage personnes physiques </a:t>
            </a:r>
          </a:p>
          <a:p>
            <a:pPr marL="0" lvl="0" indent="0">
              <a:buNone/>
            </a:pPr>
            <a:r>
              <a:rPr lang="fr-FR" sz="1900" dirty="0"/>
              <a:t>Mars 2022: Changement d’usage (personnes morales) + compensation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fr-FR" sz="1900" dirty="0">
                <a:sym typeface="Arial"/>
              </a:rPr>
              <a:t>Location possible des résidences principales si &lt; 120 jours </a:t>
            </a:r>
            <a:endParaRPr sz="1900" dirty="0">
              <a:sym typeface="Arial"/>
            </a:endParaRPr>
          </a:p>
          <a:p>
            <a:pPr indent="-30861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64285"/>
              <a:buFont typeface="Arial"/>
              <a:buChar char="-"/>
            </a:pPr>
            <a:r>
              <a:rPr lang="fr-FR" sz="1900" dirty="0">
                <a:sym typeface="Arial"/>
              </a:rPr>
              <a:t>numéro d’enregistrement </a:t>
            </a:r>
          </a:p>
          <a:p>
            <a:pPr marL="457200" lvl="0" indent="-30861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64285"/>
              <a:buFont typeface="Arial"/>
              <a:buChar char="-"/>
            </a:pPr>
            <a:r>
              <a:rPr lang="fr-FR" sz="1900" dirty="0">
                <a:sym typeface="Arial"/>
              </a:rPr>
              <a:t>changement d’usage pour les résidences secondaires + compensation (même surface, même commune)</a:t>
            </a:r>
          </a:p>
          <a:p>
            <a:pPr indent="-30861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64285"/>
              <a:buFont typeface="Arial"/>
              <a:buChar char="-"/>
            </a:pPr>
            <a:r>
              <a:rPr lang="fr-FR" sz="1900" dirty="0">
                <a:solidFill>
                  <a:srgbClr val="C00000"/>
                </a:solidFill>
                <a:sym typeface="Arial"/>
              </a:rPr>
              <a:t>dérogations : pour les locations étudiantes et les meublés associés à la résidence principale </a:t>
            </a:r>
            <a:br>
              <a:rPr lang="fr-FR" dirty="0"/>
            </a:br>
            <a:endParaRPr lang="fr-FR" dirty="0"/>
          </a:p>
          <a:p>
            <a:pPr marL="14859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64285"/>
              <a:buNone/>
            </a:pPr>
            <a:r>
              <a:rPr lang="fr-FR" sz="1900" dirty="0">
                <a:solidFill>
                  <a:srgbClr val="C00000"/>
                </a:solidFill>
              </a:rPr>
              <a:t>2022-2023: Judiciarisation</a:t>
            </a:r>
            <a:r>
              <a:rPr lang="fr-FR" sz="1900" dirty="0"/>
              <a:t>: Recours d’association de propriétaires, règlement retoqué par le TA, modifié par la CA, puis septembre 2022 rejet du nouveau recours </a:t>
            </a:r>
          </a:p>
          <a:p>
            <a:pPr marL="457200" lvl="0" indent="-30861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64285"/>
              <a:buFont typeface="Arial"/>
              <a:buChar char="-"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sz="337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71" dirty="0"/>
          </a:p>
        </p:txBody>
      </p:sp>
      <p:pic>
        <p:nvPicPr>
          <p:cNvPr id="2" name="Picture 2" descr="3 plages près de Biarritz pour une journée de surf en famille">
            <a:extLst>
              <a:ext uri="{FF2B5EF4-FFF2-40B4-BE49-F238E27FC236}">
                <a16:creationId xmlns:a16="http://schemas.microsoft.com/office/drawing/2014/main" id="{EF334F1D-A18A-BEA5-08A6-97FD367AA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r="46203"/>
          <a:stretch/>
        </p:blipFill>
        <p:spPr bwMode="auto">
          <a:xfrm>
            <a:off x="0" y="0"/>
            <a:ext cx="1737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0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156160" y="352755"/>
            <a:ext cx="9654840" cy="254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fr-FR" sz="3600" dirty="0">
                <a:solidFill>
                  <a:srgbClr val="C00000"/>
                </a:solidFill>
              </a:rPr>
              <a:t>3. Enjeux de mise en œuvre </a:t>
            </a:r>
            <a:endParaRPr dirty="0"/>
          </a:p>
        </p:txBody>
      </p:sp>
      <p:pic>
        <p:nvPicPr>
          <p:cNvPr id="5" name="Picture 2" descr="16 octobre 2021, Paris : plusieurs collectifs réunis pour demander un  durcissement des mesures anti-Airbnb &amp; co – Droit Au Logement">
            <a:extLst>
              <a:ext uri="{FF2B5EF4-FFF2-40B4-BE49-F238E27FC236}">
                <a16:creationId xmlns:a16="http://schemas.microsoft.com/office/drawing/2014/main" id="{83C800B5-48E8-5253-93DA-E1F6D8A4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60" y="2650309"/>
            <a:ext cx="9829164" cy="42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6B67848-96E2-7533-AA17-69A0E2EDBF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2" t="9218" r="85191" b="3183"/>
          <a:stretch/>
        </p:blipFill>
        <p:spPr>
          <a:xfrm>
            <a:off x="0" y="0"/>
            <a:ext cx="177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177" y="9768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E4E79"/>
                </a:solidFill>
              </a:rPr>
              <a:t>Une mise </a:t>
            </a:r>
            <a:r>
              <a:rPr lang="en-GB" dirty="0" err="1">
                <a:solidFill>
                  <a:srgbClr val="1E4E79"/>
                </a:solidFill>
              </a:rPr>
              <a:t>en</a:t>
            </a:r>
            <a:r>
              <a:rPr lang="en-GB" dirty="0">
                <a:solidFill>
                  <a:srgbClr val="1E4E79"/>
                </a:solidFill>
              </a:rPr>
              <a:t> oeuvre difficile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932" y="1257053"/>
            <a:ext cx="9521188" cy="5503262"/>
          </a:xfrm>
        </p:spPr>
        <p:txBody>
          <a:bodyPr>
            <a:normAutofit/>
          </a:bodyPr>
          <a:lstStyle/>
          <a:p>
            <a:pPr marL="0" indent="-176212">
              <a:buNone/>
            </a:pPr>
            <a:r>
              <a:rPr lang="en-GB" b="1" dirty="0" err="1"/>
              <a:t>Judiciarisation</a:t>
            </a:r>
            <a:r>
              <a:rPr lang="en-GB" b="1" dirty="0"/>
              <a:t> et lobbying </a:t>
            </a:r>
          </a:p>
          <a:p>
            <a:pPr marL="738188" lvl="1" indent="-457200"/>
            <a:r>
              <a:rPr lang="fr-FR" b="1" dirty="0">
                <a:sym typeface="Arial"/>
              </a:rPr>
              <a:t>hôtels (AHTOP) vs Airbnb </a:t>
            </a:r>
            <a:r>
              <a:rPr lang="fr-FR" dirty="0">
                <a:sym typeface="Arial"/>
              </a:rPr>
              <a:t>(2017-2019)</a:t>
            </a:r>
            <a:endParaRPr lang="en-GB" dirty="0"/>
          </a:p>
          <a:p>
            <a:pPr marL="738188" lvl="1" indent="-457200"/>
            <a:r>
              <a:rPr lang="en-GB" b="1" dirty="0"/>
              <a:t>Cali Apartments vs Ville de Paris</a:t>
            </a:r>
            <a:r>
              <a:rPr lang="en-GB" dirty="0"/>
              <a:t> (2017-2020) </a:t>
            </a:r>
            <a:r>
              <a:rPr lang="en-GB" dirty="0">
                <a:solidFill>
                  <a:srgbClr val="3D3E40"/>
                </a:solidFill>
                <a:latin typeface="Droid Serif"/>
              </a:rPr>
              <a:t>(CJEU: </a:t>
            </a:r>
            <a:r>
              <a:rPr lang="fr-FR" dirty="0">
                <a:solidFill>
                  <a:srgbClr val="3D3E40"/>
                </a:solidFill>
                <a:latin typeface="Droid Serif"/>
              </a:rPr>
              <a:t>raison impérieuse d’intérêt général + proportionnalité)</a:t>
            </a:r>
            <a:endParaRPr lang="en-GB" dirty="0"/>
          </a:p>
          <a:p>
            <a:pPr marL="738188" lvl="1" indent="-457200"/>
            <a:r>
              <a:rPr lang="en-GB" b="1" dirty="0"/>
              <a:t>Ville de Paris vs Airbnb </a:t>
            </a:r>
            <a:r>
              <a:rPr lang="en-GB" dirty="0"/>
              <a:t>(2017-2021)</a:t>
            </a:r>
          </a:p>
          <a:p>
            <a:pPr marL="738188" lvl="1" indent="-457200"/>
            <a:r>
              <a:rPr lang="en-GB" b="1" dirty="0"/>
              <a:t>“Hosts clubs”, associations de propriétaires, </a:t>
            </a:r>
            <a:r>
              <a:rPr lang="en-GB" b="1" dirty="0" err="1"/>
              <a:t>sociétés</a:t>
            </a:r>
            <a:r>
              <a:rPr lang="en-GB" b="1" dirty="0"/>
              <a:t> vs regulations locales </a:t>
            </a:r>
            <a:r>
              <a:rPr lang="en-GB" dirty="0"/>
              <a:t>(post covid)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Méthodes de contrôle </a:t>
            </a:r>
          </a:p>
          <a:p>
            <a:pPr lvl="1" indent="-457200"/>
            <a:r>
              <a:rPr lang="fr-FR" dirty="0"/>
              <a:t>sur le terrain, consommatrices de temps et ressources</a:t>
            </a:r>
          </a:p>
          <a:p>
            <a:pPr lvl="1" indent="-457200"/>
            <a:r>
              <a:rPr lang="fr-FR" dirty="0"/>
              <a:t>r</a:t>
            </a:r>
            <a:r>
              <a:rPr lang="en-GB" dirty="0" err="1"/>
              <a:t>éguler</a:t>
            </a:r>
            <a:r>
              <a:rPr lang="en-GB" dirty="0"/>
              <a:t> “sans” </a:t>
            </a:r>
            <a:r>
              <a:rPr lang="en-GB" dirty="0" err="1"/>
              <a:t>données</a:t>
            </a:r>
            <a:endParaRPr lang="en-GB" dirty="0"/>
          </a:p>
          <a:p>
            <a:pPr marL="280988" lvl="1" indent="0">
              <a:buNone/>
            </a:pPr>
            <a:endParaRPr lang="fr-FR" dirty="0"/>
          </a:p>
          <a:p>
            <a:pPr marL="0" indent="-176212">
              <a:buNone/>
            </a:pPr>
            <a:endParaRPr lang="en-GB" b="1" dirty="0"/>
          </a:p>
          <a:p>
            <a:pPr marL="0" indent="-176212">
              <a:buNone/>
            </a:pPr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DF9746-D795-4A94-A65A-074A82FC2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2" t="9218" r="85191" b="3183"/>
          <a:stretch/>
        </p:blipFill>
        <p:spPr>
          <a:xfrm>
            <a:off x="0" y="0"/>
            <a:ext cx="177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24E3-EE49-413B-8DAE-CC245FEB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6" y="1"/>
            <a:ext cx="11734224" cy="109163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1E4E79"/>
                </a:solidFill>
              </a:rPr>
              <a:t>Les données: connaître, contrôler, justifier la régulation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09C9D8E0-A696-CE2B-58C4-B786E60874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8398798"/>
              </p:ext>
            </p:extLst>
          </p:nvPr>
        </p:nvGraphicFramePr>
        <p:xfrm>
          <a:off x="157297" y="1232974"/>
          <a:ext cx="11877406" cy="56250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87803">
                  <a:extLst>
                    <a:ext uri="{9D8B030D-6E8A-4147-A177-3AD203B41FA5}">
                      <a16:colId xmlns:a16="http://schemas.microsoft.com/office/drawing/2014/main" val="3550013320"/>
                    </a:ext>
                  </a:extLst>
                </a:gridCol>
                <a:gridCol w="9789603">
                  <a:extLst>
                    <a:ext uri="{9D8B030D-6E8A-4147-A177-3AD203B41FA5}">
                      <a16:colId xmlns:a16="http://schemas.microsoft.com/office/drawing/2014/main" val="779532406"/>
                    </a:ext>
                  </a:extLst>
                </a:gridCol>
              </a:tblGrid>
              <a:tr h="94246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dirty="0"/>
                        <a:t>Données privées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Détenues par les </a:t>
                      </a:r>
                      <a:r>
                        <a:rPr lang="fr-FR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plateformes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Parfois vendues pour des finalités commerciales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252748"/>
                  </a:ext>
                </a:extLst>
              </a:tr>
              <a:tr h="13883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b="1" dirty="0" err="1"/>
                        <a:t>Scraping</a:t>
                      </a:r>
                      <a:r>
                        <a:rPr lang="fr-FR" sz="18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« Data </a:t>
                      </a:r>
                      <a:r>
                        <a:rPr lang="fr-FR" sz="1600" b="0" dirty="0" err="1"/>
                        <a:t>activism</a:t>
                      </a:r>
                      <a:r>
                        <a:rPr lang="fr-FR" sz="1600" b="0" dirty="0"/>
                        <a:t> » (Tom </a:t>
                      </a:r>
                      <a:r>
                        <a:rPr lang="fr-FR" sz="1600" b="0" dirty="0" err="1"/>
                        <a:t>Slee</a:t>
                      </a:r>
                      <a:r>
                        <a:rPr lang="fr-FR" sz="1600" b="0" dirty="0"/>
                        <a:t>, Murray Cox for </a:t>
                      </a:r>
                      <a:r>
                        <a:rPr lang="fr-FR" sz="1600" b="0" dirty="0" err="1"/>
                        <a:t>InsideAirbnb</a:t>
                      </a:r>
                      <a:r>
                        <a:rPr lang="fr-FR" sz="1600" b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Non systématiques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Connaissance du phénomène mais valeur juridique incertaine </a:t>
                      </a:r>
                      <a:endParaRPr lang="fr-F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979121"/>
                  </a:ext>
                </a:extLst>
              </a:tr>
              <a:tr h="1501658">
                <a:tc>
                  <a:txBody>
                    <a:bodyPr/>
                    <a:lstStyle/>
                    <a:p>
                      <a:r>
                        <a:rPr lang="fr-FR" sz="1800" b="1" dirty="0"/>
                        <a:t>Statistique publique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Statistique expérimentale Eurostat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600" dirty="0"/>
                        <a:t>(A</a:t>
                      </a:r>
                      <a:r>
                        <a:rPr lang="en-US" sz="1600" dirty="0" err="1"/>
                        <a:t>irbnb</a:t>
                      </a:r>
                      <a:r>
                        <a:rPr lang="en-US" sz="1600" dirty="0"/>
                        <a:t>, Booking.com, </a:t>
                      </a:r>
                      <a:r>
                        <a:rPr lang="en-US" sz="1600" dirty="0" err="1"/>
                        <a:t>Tripadvisor</a:t>
                      </a:r>
                      <a:r>
                        <a:rPr lang="en-US" sz="1600" dirty="0"/>
                        <a:t> and Expedia Group) </a:t>
                      </a:r>
                      <a:endParaRPr lang="fr-FR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Connaissance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Couverture 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Problèmes: doubles comptes et unités louées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007282"/>
                  </a:ext>
                </a:extLst>
              </a:tr>
              <a:tr h="1792595">
                <a:tc>
                  <a:txBody>
                    <a:bodyPr/>
                    <a:lstStyle/>
                    <a:p>
                      <a:r>
                        <a:rPr lang="fr-FR" sz="1800" b="1" dirty="0"/>
                        <a:t>Transmises par obligation légale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Loi ELAN (communes avec n° enregistrement)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Contrôle/ sanction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/>
                        <a:t>Données déclaratives et incomplètes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Expérimentation « API Meublés » (</a:t>
                      </a:r>
                      <a:r>
                        <a:rPr lang="fr-FR" sz="1600" dirty="0" err="1"/>
                        <a:t>DGE+DHUP+Expedia</a:t>
                      </a:r>
                      <a:r>
                        <a:rPr lang="fr-FR" sz="1600" dirty="0"/>
                        <a:t>, Airbnb,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600" dirty="0"/>
                        <a:t>Booking.com, </a:t>
                      </a:r>
                      <a:r>
                        <a:rPr lang="fr-FR" sz="1600" dirty="0" err="1"/>
                        <a:t>Clévacances</a:t>
                      </a:r>
                      <a:r>
                        <a:rPr lang="fr-FR" sz="1600" dirty="0"/>
                        <a:t> et </a:t>
                      </a:r>
                      <a:r>
                        <a:rPr lang="fr-FR" sz="1600" dirty="0" err="1"/>
                        <a:t>Leboncoin</a:t>
                      </a:r>
                      <a:r>
                        <a:rPr lang="fr-FR" sz="1600" dirty="0"/>
                        <a:t>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3007859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49689172-C51D-0FD6-B5E5-351248E4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015" y="2721247"/>
            <a:ext cx="2209985" cy="8910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89B61E-7A44-507B-64A9-DD24AEEE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002" y="1254269"/>
            <a:ext cx="1720938" cy="7048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CB03DA-C27A-3ACE-8E95-C4093E08B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59" y="3569931"/>
            <a:ext cx="3420257" cy="143105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2419EF0-8EFA-D77F-436D-DA0E7D61C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556" y="5658364"/>
            <a:ext cx="2622062" cy="542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FB16D2-56D7-9EEC-1FF8-0ACD7139D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002" y="2206170"/>
            <a:ext cx="2132941" cy="6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6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4328547" y="333491"/>
            <a:ext cx="45393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fr-FR" sz="4400" b="1">
                <a:solidFill>
                  <a:srgbClr val="1E4E79"/>
                </a:solidFill>
              </a:rPr>
              <a:t>Plan de la présentation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242461" y="2634183"/>
            <a:ext cx="9682843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Capitalisme de plateforme, tourisme, logement </a:t>
            </a:r>
            <a:endParaRPr dirty="0"/>
          </a:p>
          <a:p>
            <a:pPr marL="285744" marR="0" lvl="0" indent="-1333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La cadre législatif et règlementaire français </a:t>
            </a:r>
            <a:endParaRPr dirty="0"/>
          </a:p>
          <a:p>
            <a:pPr marL="285744" marR="0" lvl="0" indent="-1333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Déploiement et enjeux de mise en œuvre </a:t>
            </a:r>
            <a:endParaRPr dirty="0"/>
          </a:p>
          <a:p>
            <a:pPr marL="285744" marR="0" lvl="0" indent="-1333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44" marR="0" lvl="0" indent="-17144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27;p44">
            <a:extLst>
              <a:ext uri="{FF2B5EF4-FFF2-40B4-BE49-F238E27FC236}">
                <a16:creationId xmlns:a16="http://schemas.microsoft.com/office/drawing/2014/main" id="{84AACB28-1AAD-4966-EC34-C2B4EC04B44D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3;p27">
            <a:extLst>
              <a:ext uri="{FF2B5EF4-FFF2-40B4-BE49-F238E27FC236}">
                <a16:creationId xmlns:a16="http://schemas.microsoft.com/office/drawing/2014/main" id="{80A28CA8-D666-F946-49E8-CE5A5EE3A7A4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2109429" y="-87526"/>
            <a:ext cx="963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1E4E79"/>
                </a:solidFill>
              </a:rPr>
              <a:t>Evolutions en débat</a:t>
            </a:r>
            <a:endParaRPr dirty="0">
              <a:solidFill>
                <a:srgbClr val="1E4E79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2109429" y="1238174"/>
            <a:ext cx="10082571" cy="53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102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fr-FR" b="1" dirty="0"/>
              <a:t>Débat français... télescopage sur d’autres enjeux du logement </a:t>
            </a:r>
          </a:p>
          <a:p>
            <a:pPr marL="685800" lvl="1" indent="-201930">
              <a:spcBef>
                <a:spcPts val="0"/>
              </a:spcBef>
              <a:buSzPct val="100000"/>
            </a:pPr>
            <a:r>
              <a:rPr lang="fr-FR" dirty="0"/>
              <a:t>Actualisation liste communes en zone tendue (sept 2023)</a:t>
            </a:r>
          </a:p>
          <a:p>
            <a:pPr marL="1143000" lvl="2" indent="-201930">
              <a:spcBef>
                <a:spcPts val="0"/>
              </a:spcBef>
              <a:buSzPct val="100000"/>
            </a:pPr>
            <a:r>
              <a:rPr lang="fr-FR" dirty="0"/>
              <a:t>THRS, TLV, changement d’usage</a:t>
            </a:r>
          </a:p>
          <a:p>
            <a:pPr marL="685800" lvl="1" indent="-201930">
              <a:spcBef>
                <a:spcPts val="0"/>
              </a:spcBef>
              <a:buSzPct val="100000"/>
            </a:pPr>
            <a:r>
              <a:rPr lang="fr-FR" dirty="0"/>
              <a:t>DPE obligatoire meublés de tourisme (?) </a:t>
            </a:r>
          </a:p>
          <a:p>
            <a:pPr marL="685800" lvl="1" indent="-201930">
              <a:spcBef>
                <a:spcPts val="0"/>
              </a:spcBef>
              <a:buSzPct val="100000"/>
            </a:pPr>
            <a:r>
              <a:rPr lang="fr-FR" dirty="0"/>
              <a:t>Révision « niche fiscale » (?)</a:t>
            </a:r>
          </a:p>
          <a:p>
            <a:pPr marL="1143000" lvl="2" indent="-201930">
              <a:spcBef>
                <a:spcPts val="0"/>
              </a:spcBef>
              <a:buSzPct val="100000"/>
            </a:pPr>
            <a:r>
              <a:rPr lang="fr-FR" dirty="0"/>
              <a:t>BIC + abattement 50% sur les recettes jusqu’à 72000 euros/an (70% jusqu’à 160 000 si meublés classés) </a:t>
            </a:r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fr-FR" b="1" dirty="0"/>
          </a:p>
          <a:p>
            <a:pPr marL="2667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dirty="0"/>
              <a:t>2) Cadre européen</a:t>
            </a:r>
          </a:p>
          <a:p>
            <a:pPr marL="483870" lvl="1" indent="0">
              <a:spcBef>
                <a:spcPts val="0"/>
              </a:spcBef>
              <a:buSzPct val="100000"/>
              <a:buNone/>
            </a:pPr>
            <a:r>
              <a:rPr lang="fr-FR" dirty="0"/>
              <a:t>Rôle central et stable pendant 15 ans </a:t>
            </a:r>
          </a:p>
          <a:p>
            <a:pPr marL="94107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Directives E-Commerce (2000) et Services (2006) </a:t>
            </a:r>
          </a:p>
          <a:p>
            <a:pPr marL="94107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CJEU </a:t>
            </a:r>
          </a:p>
          <a:p>
            <a:pPr marL="48387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fr-FR" dirty="0"/>
          </a:p>
          <a:p>
            <a:pPr marL="483870" lvl="1" indent="0">
              <a:spcBef>
                <a:spcPts val="0"/>
              </a:spcBef>
              <a:buSzPct val="100000"/>
              <a:buNone/>
            </a:pPr>
            <a:r>
              <a:rPr lang="fr-FR" dirty="0"/>
              <a:t>Evolutions</a:t>
            </a:r>
          </a:p>
          <a:p>
            <a:pPr marL="94107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DAC 7 (fiscale) </a:t>
            </a:r>
          </a:p>
          <a:p>
            <a:pPr marL="94107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Projet de règlement meublés (transmission de données)</a:t>
            </a:r>
          </a:p>
          <a:p>
            <a:pPr marL="2667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b="1" dirty="0"/>
          </a:p>
        </p:txBody>
      </p:sp>
      <p:pic>
        <p:nvPicPr>
          <p:cNvPr id="2" name="Google Shape;525;p66">
            <a:extLst>
              <a:ext uri="{FF2B5EF4-FFF2-40B4-BE49-F238E27FC236}">
                <a16:creationId xmlns:a16="http://schemas.microsoft.com/office/drawing/2014/main" id="{A5002040-485F-0674-F530-8BE48D4D46AA}"/>
              </a:ext>
            </a:extLst>
          </p:cNvPr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0" y="0"/>
            <a:ext cx="17891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49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8806B-07E0-4FD9-B1F0-8C53C210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11" y="365127"/>
            <a:ext cx="10103774" cy="1325563"/>
          </a:xfrm>
        </p:spPr>
        <p:txBody>
          <a:bodyPr/>
          <a:lstStyle/>
          <a:p>
            <a:r>
              <a:rPr lang="fr-FR" dirty="0">
                <a:solidFill>
                  <a:srgbClr val="1E4E79"/>
                </a:solidFill>
              </a:rPr>
              <a:t>Réguler les locations et leurs plateformes ? </a:t>
            </a:r>
            <a:endParaRPr lang="en-GB" dirty="0">
              <a:solidFill>
                <a:srgbClr val="1E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262" y="1690689"/>
            <a:ext cx="10103773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cs typeface="Calibri" panose="020F0502020204030204" pitchFamily="34" charset="0"/>
              </a:rPr>
              <a:t>Réguler est possible </a:t>
            </a:r>
            <a:endParaRPr lang="fr-F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Des formes de régulation qui ont émergé, différenciées  </a:t>
            </a:r>
          </a:p>
          <a:p>
            <a:pPr lvl="1"/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Importance des lois préexistantes </a:t>
            </a:r>
          </a:p>
          <a:p>
            <a:pPr lvl="1"/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Et qui parfois produisent des effets (si accès aux données/contrôle via les plateformes) </a:t>
            </a:r>
          </a:p>
          <a:p>
            <a:pPr lvl="1"/>
            <a:r>
              <a:rPr lang="fr-FR" sz="2000" dirty="0"/>
              <a:t>Pas de convergence européenne 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r>
              <a:rPr lang="fr-FR" sz="2400" dirty="0">
                <a:cs typeface="Calibri" panose="020F0502020204030204" pitchFamily="34" charset="0"/>
              </a:rPr>
              <a:t>Trois dimensions de conflit autour de la régulation</a:t>
            </a:r>
          </a:p>
          <a:p>
            <a:pPr lvl="1"/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Le secteur</a:t>
            </a:r>
          </a:p>
          <a:p>
            <a:pPr lvl="1"/>
            <a:r>
              <a:rPr lang="fr-FR" sz="2000" dirty="0">
                <a:cs typeface="Calibri" panose="020F0502020204030204" pitchFamily="34" charset="0"/>
              </a:rPr>
              <a:t>Les échelles </a:t>
            </a:r>
          </a:p>
          <a:p>
            <a:pPr lvl="2"/>
            <a:r>
              <a:rPr lang="fr-FR" sz="1800" dirty="0"/>
              <a:t>municipalités vs. régions vs. États centraux vs. UE...    // Villes précurseurs, Etats suiveurs? 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cs typeface="Calibri" panose="020F0502020204030204" pitchFamily="34" charset="0"/>
              </a:rPr>
              <a:t>Les groupes d’intérêts </a:t>
            </a:r>
          </a:p>
          <a:p>
            <a:pPr lvl="1"/>
            <a:endParaRPr lang="fr-FR" sz="1800" dirty="0"/>
          </a:p>
        </p:txBody>
      </p:sp>
      <p:pic>
        <p:nvPicPr>
          <p:cNvPr id="7" name="Google Shape;525;p66">
            <a:extLst>
              <a:ext uri="{FF2B5EF4-FFF2-40B4-BE49-F238E27FC236}">
                <a16:creationId xmlns:a16="http://schemas.microsoft.com/office/drawing/2014/main" id="{3C3C661C-00DA-4714-FC2C-8A9530374D03}"/>
              </a:ext>
            </a:extLst>
          </p:cNvPr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0" y="0"/>
            <a:ext cx="17891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72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008684" y="365127"/>
            <a:ext cx="93451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</a:pPr>
            <a:r>
              <a:rPr lang="fr-FR" dirty="0">
                <a:solidFill>
                  <a:srgbClr val="1E4E79"/>
                </a:solidFill>
              </a:rPr>
              <a:t>Qu’entend-on par location de courte durée? </a:t>
            </a:r>
            <a:endParaRPr dirty="0">
              <a:solidFill>
                <a:srgbClr val="1E4E79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044346" y="2018243"/>
            <a:ext cx="9345117" cy="483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3457" indent="0">
              <a:spcBef>
                <a:spcPts val="0"/>
              </a:spcBef>
              <a:buSzPts val="2800"/>
              <a:buNone/>
            </a:pPr>
            <a:r>
              <a:rPr lang="fr-FR" dirty="0">
                <a:solidFill>
                  <a:schemeClr val="tx1"/>
                </a:solidFill>
                <a:latin typeface="Marianne"/>
              </a:rPr>
              <a:t>Les meublés de tourisme sont des villas, appartements ou studios meublés,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à l'usage exclusif du locataire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, offerts à la location à une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clientèle de passage </a:t>
            </a:r>
            <a:r>
              <a:rPr lang="fr-FR" dirty="0">
                <a:solidFill>
                  <a:schemeClr val="tx1"/>
                </a:solidFill>
                <a:latin typeface="Marianne"/>
              </a:rPr>
              <a:t>qui n'y élit pas domicile (art. L. 324-1-1 Code du tourisme).</a:t>
            </a:r>
          </a:p>
          <a:p>
            <a:pPr marL="283457" indent="0">
              <a:spcBef>
                <a:spcPts val="0"/>
              </a:spcBef>
              <a:buSzPts val="28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28345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28345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Des pratiques très diverses, pas totalement nouvelles </a:t>
            </a:r>
          </a:p>
          <a:p>
            <a:pPr marL="257161" lvl="0" indent="-158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800" dirty="0"/>
          </a:p>
        </p:txBody>
      </p:sp>
      <p:pic>
        <p:nvPicPr>
          <p:cNvPr id="2" name="Google Shape;327;p44">
            <a:extLst>
              <a:ext uri="{FF2B5EF4-FFF2-40B4-BE49-F238E27FC236}">
                <a16:creationId xmlns:a16="http://schemas.microsoft.com/office/drawing/2014/main" id="{EB962A9A-5172-6B6F-884B-224BA63F3E7F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3;p27">
            <a:extLst>
              <a:ext uri="{FF2B5EF4-FFF2-40B4-BE49-F238E27FC236}">
                <a16:creationId xmlns:a16="http://schemas.microsoft.com/office/drawing/2014/main" id="{2AB80EC6-ED66-B75D-882C-16FB99CA362A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1883391" y="0"/>
            <a:ext cx="103086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</a:pPr>
            <a:r>
              <a:rPr lang="fr-FR">
                <a:solidFill>
                  <a:srgbClr val="1E4E79"/>
                </a:solidFill>
              </a:rPr>
              <a:t>Les locations de courte durée : un objet à la croisée entre </a:t>
            </a:r>
            <a:endParaRPr/>
          </a:p>
        </p:txBody>
      </p:sp>
      <p:grpSp>
        <p:nvGrpSpPr>
          <p:cNvPr id="145" name="Google Shape;145;p6"/>
          <p:cNvGrpSpPr/>
          <p:nvPr/>
        </p:nvGrpSpPr>
        <p:grpSpPr>
          <a:xfrm>
            <a:off x="3365779" y="1095185"/>
            <a:ext cx="5774340" cy="5450128"/>
            <a:chOff x="3051880" y="69873"/>
            <a:chExt cx="5774340" cy="5450128"/>
          </a:xfrm>
        </p:grpSpPr>
        <p:sp>
          <p:nvSpPr>
            <p:cNvPr id="146" name="Google Shape;146;p6"/>
            <p:cNvSpPr/>
            <p:nvPr/>
          </p:nvSpPr>
          <p:spPr>
            <a:xfrm>
              <a:off x="4262088" y="69873"/>
              <a:ext cx="3353925" cy="3353925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4709278" y="656810"/>
              <a:ext cx="2459545" cy="1509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fr-FR" sz="18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 montée du “capitalisme de </a:t>
              </a:r>
              <a:r>
                <a:rPr lang="fr-FR" sz="1800" b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platforme</a:t>
              </a:r>
              <a:r>
                <a:rPr lang="fr-FR" sz="18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”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fr-FR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fr-FR" sz="1400" b="0" i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Srnicek</a:t>
              </a:r>
              <a:r>
                <a:rPr lang="fr-FR" sz="1400" b="0" i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2016; Rahman, </a:t>
              </a:r>
              <a:r>
                <a:rPr lang="fr-FR" sz="1400" b="0" i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Thelen</a:t>
              </a:r>
              <a:r>
                <a:rPr lang="fr-FR" sz="1400" b="0" i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2019)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472295" y="2166076"/>
              <a:ext cx="3353925" cy="3353925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6498038" y="3032507"/>
              <a:ext cx="2012355" cy="1844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fr-F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croissance de “l’économie des visiteurs” </a:t>
              </a:r>
              <a:r>
                <a:rPr lang="fr-F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(Colomb, Novy, 2017)</a:t>
              </a:r>
              <a:r>
                <a:rPr lang="fr-F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51880" y="2166076"/>
              <a:ext cx="3353925" cy="3353925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3367708" y="3032507"/>
              <a:ext cx="2012355" cy="1844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fr-F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transformations des marchés du  logement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fr-FR" sz="14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Cocola-Gant, 2016; Wachsmuth</a:t>
              </a: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400" b="0" i="0" u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Weisler 2017)</a:t>
              </a: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Google Shape;327;p44">
            <a:extLst>
              <a:ext uri="{FF2B5EF4-FFF2-40B4-BE49-F238E27FC236}">
                <a16:creationId xmlns:a16="http://schemas.microsoft.com/office/drawing/2014/main" id="{9C64CD96-4C5A-50C0-AD8C-2042948AAB2F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3;p27">
            <a:extLst>
              <a:ext uri="{FF2B5EF4-FFF2-40B4-BE49-F238E27FC236}">
                <a16:creationId xmlns:a16="http://schemas.microsoft.com/office/drawing/2014/main" id="{111956BA-72AD-813D-A4BF-80F12375ACDC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1883391" y="0"/>
            <a:ext cx="103086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</a:pPr>
            <a:r>
              <a:rPr lang="fr-FR" dirty="0">
                <a:solidFill>
                  <a:srgbClr val="1E4E79"/>
                </a:solidFill>
              </a:rPr>
              <a:t>La montée du capitalisme de plateforme </a:t>
            </a: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31B8D-5D7B-27AC-68BA-F44C65A6F290}"/>
              </a:ext>
            </a:extLst>
          </p:cNvPr>
          <p:cNvSpPr txBox="1"/>
          <p:nvPr/>
        </p:nvSpPr>
        <p:spPr>
          <a:xfrm>
            <a:off x="1883391" y="1515485"/>
            <a:ext cx="4898410" cy="512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Nouveau </a:t>
            </a:r>
            <a:r>
              <a:rPr lang="fr-F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 de firme qui coopte </a:t>
            </a:r>
            <a:endParaRPr lang="fr-FR" sz="2800" dirty="0">
              <a:solidFill>
                <a:srgbClr val="C00000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fr-F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Basée sur des </a:t>
            </a:r>
            <a:r>
              <a:rPr lang="fr-F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effets de réseaux </a:t>
            </a:r>
            <a:endParaRPr lang="fr-FR" sz="2800" dirty="0"/>
          </a:p>
          <a:p>
            <a:pPr marL="1651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fr-FR"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Extraction, contrôle, exploitation de </a:t>
            </a:r>
            <a:r>
              <a:rPr lang="fr-F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données personnelles </a:t>
            </a:r>
            <a:endParaRPr lang="fr-FR" sz="2800" dirty="0"/>
          </a:p>
          <a:p>
            <a:pPr marL="165101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fr-FR"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 et détient des </a:t>
            </a:r>
            <a:r>
              <a:rPr lang="fr-F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algorithmes</a:t>
            </a:r>
            <a:endParaRPr lang="fr-FR" sz="2800" dirty="0"/>
          </a:p>
        </p:txBody>
      </p:sp>
      <p:pic>
        <p:nvPicPr>
          <p:cNvPr id="4" name="Google Shape;197;p10">
            <a:extLst>
              <a:ext uri="{FF2B5EF4-FFF2-40B4-BE49-F238E27FC236}">
                <a16:creationId xmlns:a16="http://schemas.microsoft.com/office/drawing/2014/main" id="{75B89E42-4754-BEA2-73DE-B92BCAAF0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42"/>
          <a:stretch/>
        </p:blipFill>
        <p:spPr>
          <a:xfrm>
            <a:off x="6617112" y="2253343"/>
            <a:ext cx="5574888" cy="36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8;p10">
            <a:extLst>
              <a:ext uri="{FF2B5EF4-FFF2-40B4-BE49-F238E27FC236}">
                <a16:creationId xmlns:a16="http://schemas.microsoft.com/office/drawing/2014/main" id="{FB4D1BA7-0E88-F8ED-A579-EA991D3DCD7F}"/>
              </a:ext>
            </a:extLst>
          </p:cNvPr>
          <p:cNvSpPr txBox="1"/>
          <p:nvPr/>
        </p:nvSpPr>
        <p:spPr>
          <a:xfrm>
            <a:off x="10842009" y="5655754"/>
            <a:ext cx="210094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fr-FR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Apur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sz="1200" dirty="0"/>
          </a:p>
        </p:txBody>
      </p:sp>
      <p:pic>
        <p:nvPicPr>
          <p:cNvPr id="6" name="Google Shape;327;p44">
            <a:extLst>
              <a:ext uri="{FF2B5EF4-FFF2-40B4-BE49-F238E27FC236}">
                <a16:creationId xmlns:a16="http://schemas.microsoft.com/office/drawing/2014/main" id="{14F9444C-1B60-E557-511C-A0DA081C6DC3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3;p27">
            <a:extLst>
              <a:ext uri="{FF2B5EF4-FFF2-40B4-BE49-F238E27FC236}">
                <a16:creationId xmlns:a16="http://schemas.microsoft.com/office/drawing/2014/main" id="{D8FAEB11-A13F-3CDC-9E58-F3D63879006A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41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2;p22">
            <a:extLst>
              <a:ext uri="{FF2B5EF4-FFF2-40B4-BE49-F238E27FC236}">
                <a16:creationId xmlns:a16="http://schemas.microsoft.com/office/drawing/2014/main" id="{85AD3E8B-6B92-A8DB-4452-48E59CFFC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5656"/>
            <a:ext cx="5954486" cy="56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1;p6">
            <a:extLst>
              <a:ext uri="{FF2B5EF4-FFF2-40B4-BE49-F238E27FC236}">
                <a16:creationId xmlns:a16="http://schemas.microsoft.com/office/drawing/2014/main" id="{D2C02615-9857-A54F-A122-AC9A3895B941}"/>
              </a:ext>
            </a:extLst>
          </p:cNvPr>
          <p:cNvSpPr txBox="1">
            <a:spLocks/>
          </p:cNvSpPr>
          <p:nvPr/>
        </p:nvSpPr>
        <p:spPr>
          <a:xfrm>
            <a:off x="141880" y="-243114"/>
            <a:ext cx="11342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1E4E79"/>
              </a:buClr>
              <a:buSzPts val="3200"/>
              <a:buFont typeface="Calibri"/>
              <a:buNone/>
            </a:pPr>
            <a:r>
              <a:rPr lang="fr-FR" sz="44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Une nouvelle forme d’hébergement touristique </a:t>
            </a:r>
          </a:p>
        </p:txBody>
      </p:sp>
      <p:pic>
        <p:nvPicPr>
          <p:cNvPr id="5" name="Picture 2" descr="a line chart with six lines showing the annual guest nights spent in short-stay accommodation booked via online platforms in popular destination countries, from 2018 to 2022. The lines show the countries, France, Spain, Italy, Germany, Portugal and Greece.">
            <a:extLst>
              <a:ext uri="{FF2B5EF4-FFF2-40B4-BE49-F238E27FC236}">
                <a16:creationId xmlns:a16="http://schemas.microsoft.com/office/drawing/2014/main" id="{E4567B47-CA32-7FCB-7A4F-2238EC15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1425"/>
            <a:ext cx="6064553" cy="34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56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/>
          <p:nvPr/>
        </p:nvSpPr>
        <p:spPr>
          <a:xfrm>
            <a:off x="7536977" y="6386731"/>
            <a:ext cx="60937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Piganiol, Aulnay 2021, La France </a:t>
            </a:r>
            <a:r>
              <a:rPr lang="fr-FR" sz="1800" i="0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d'AirBnB</a:t>
            </a:r>
            <a:endParaRPr sz="1800" i="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DD020F-D084-B50F-8DB7-15FD1C940DAA}"/>
              </a:ext>
            </a:extLst>
          </p:cNvPr>
          <p:cNvSpPr txBox="1"/>
          <p:nvPr/>
        </p:nvSpPr>
        <p:spPr>
          <a:xfrm>
            <a:off x="8120743" y="2071178"/>
            <a:ext cx="3091543" cy="264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2013 - 30 000 annonces</a:t>
            </a:r>
          </a:p>
          <a:p>
            <a:pPr lvl="0">
              <a:lnSpc>
                <a:spcPct val="170000"/>
              </a:lnSpc>
              <a:spcBef>
                <a:spcPts val="1900"/>
              </a:spcBef>
            </a:pPr>
            <a:r>
              <a:rPr lang="fr-FR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fr-FR" sz="1800" dirty="0">
                <a:solidFill>
                  <a:srgbClr val="404040"/>
                </a:solidFill>
              </a:rPr>
              <a:t> - 600 000</a:t>
            </a:r>
          </a:p>
          <a:p>
            <a:pPr lvl="0">
              <a:lnSpc>
                <a:spcPct val="170000"/>
              </a:lnSpc>
              <a:spcBef>
                <a:spcPts val="1900"/>
              </a:spcBef>
            </a:pPr>
            <a:r>
              <a:rPr lang="fr-FR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2023 (</a:t>
            </a:r>
            <a:r>
              <a:rPr lang="fr-FR" sz="18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janv</a:t>
            </a:r>
            <a:r>
              <a:rPr lang="fr-FR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-juin) – 750 000</a:t>
            </a:r>
          </a:p>
          <a:p>
            <a:pPr lvl="0">
              <a:lnSpc>
                <a:spcPct val="170000"/>
              </a:lnSpc>
              <a:spcBef>
                <a:spcPts val="1900"/>
              </a:spcBef>
            </a:pPr>
            <a:r>
              <a:rPr lang="fr-FR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2047167" y="493964"/>
            <a:ext cx="9880979" cy="10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4900" dirty="0">
                <a:solidFill>
                  <a:srgbClr val="1E4E79"/>
                </a:solidFill>
              </a:rPr>
              <a:t>Un usage « disruptif » du logement? </a:t>
            </a:r>
            <a:br>
              <a:rPr lang="fr-FR" sz="4900" dirty="0">
                <a:solidFill>
                  <a:srgbClr val="1E4E79"/>
                </a:solidFill>
              </a:rPr>
            </a:br>
            <a:endParaRPr sz="4900" dirty="0">
              <a:solidFill>
                <a:srgbClr val="1E4E79"/>
              </a:solidFill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2540028" y="1514067"/>
            <a:ext cx="8895256" cy="41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dirty="0"/>
              <a:t>Eloignement de l’idéal de la </a:t>
            </a:r>
            <a:r>
              <a:rPr lang="fr-FR" i="1" dirty="0"/>
              <a:t>sharing </a:t>
            </a:r>
            <a:r>
              <a:rPr lang="fr-FR" i="1" dirty="0" err="1"/>
              <a:t>economy</a:t>
            </a:r>
            <a:r>
              <a:rPr lang="fr-FR" i="1" dirty="0"/>
              <a:t> 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dirty="0"/>
              <a:t>Intensification + professionnalisation + concentration</a:t>
            </a:r>
          </a:p>
          <a:p>
            <a:pPr marL="685800" lvl="1" indent="-228600">
              <a:buSzPts val="2400"/>
            </a:pPr>
            <a:r>
              <a:rPr lang="fr-FR" dirty="0">
                <a:solidFill>
                  <a:schemeClr val="tx1"/>
                </a:solidFill>
              </a:rPr>
              <a:t>Unités louées entières, &gt; 120 jours/an </a:t>
            </a:r>
          </a:p>
          <a:p>
            <a:pPr marL="685800" lvl="1" indent="-228600">
              <a:buSzPts val="2400"/>
            </a:pPr>
            <a:r>
              <a:rPr lang="fr-FR" dirty="0">
                <a:solidFill>
                  <a:schemeClr val="tx1"/>
                </a:solidFill>
              </a:rPr>
              <a:t>Part de « multiple listings »</a:t>
            </a:r>
          </a:p>
          <a:p>
            <a:pPr marL="457200" lvl="1" indent="0">
              <a:buSzPts val="2400"/>
              <a:buNone/>
            </a:pPr>
            <a:endParaRPr lang="fr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dirty="0"/>
              <a:t>Effets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 dirty="0">
                <a:solidFill>
                  <a:schemeClr val="tx1"/>
                </a:solidFill>
              </a:rPr>
              <a:t>Baisse du nombre des résidences principales (IPR 2021) </a:t>
            </a:r>
          </a:p>
          <a:p>
            <a:pPr marL="685800" lvl="1" indent="-228600">
              <a:buSzPts val="2400"/>
            </a:pPr>
            <a:r>
              <a:rPr lang="fr-FR" dirty="0">
                <a:solidFill>
                  <a:schemeClr val="tx1"/>
                </a:solidFill>
              </a:rPr>
              <a:t>Hausse des loyers (Ayouba et al. 2022)</a:t>
            </a:r>
          </a:p>
          <a:p>
            <a:pPr marL="685800" lvl="1" indent="-228600">
              <a:buSzPts val="2400"/>
            </a:pPr>
            <a:r>
              <a:rPr lang="fr-FR" dirty="0">
                <a:solidFill>
                  <a:schemeClr val="tx1"/>
                </a:solidFill>
              </a:rPr>
              <a:t>Évictions, gentrification, « </a:t>
            </a:r>
            <a:r>
              <a:rPr lang="fr-FR" dirty="0" err="1">
                <a:solidFill>
                  <a:schemeClr val="tx1"/>
                </a:solidFill>
              </a:rPr>
              <a:t>aibnbfication</a:t>
            </a:r>
            <a:r>
              <a:rPr lang="fr-FR" dirty="0">
                <a:solidFill>
                  <a:schemeClr val="tx1"/>
                </a:solidFill>
              </a:rPr>
              <a:t> » des villes 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spcBef>
                <a:spcPts val="500"/>
              </a:spcBef>
              <a:buSzPts val="2400"/>
              <a:buNone/>
            </a:pPr>
            <a:r>
              <a:rPr lang="fr-FR" dirty="0">
                <a:solidFill>
                  <a:schemeClr val="tx1"/>
                </a:solidFill>
              </a:rPr>
              <a:t>Variations fortes territoires/quartiers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4" name="Google Shape;327;p44">
            <a:extLst>
              <a:ext uri="{FF2B5EF4-FFF2-40B4-BE49-F238E27FC236}">
                <a16:creationId xmlns:a16="http://schemas.microsoft.com/office/drawing/2014/main" id="{FA271A2A-653C-915F-750A-CD0B6B74473C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l="5758" t="15421" r="1877" b="37595"/>
          <a:stretch/>
        </p:blipFill>
        <p:spPr>
          <a:xfrm>
            <a:off x="-68532" y="3635831"/>
            <a:ext cx="1843543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3;p27">
            <a:extLst>
              <a:ext uri="{FF2B5EF4-FFF2-40B4-BE49-F238E27FC236}">
                <a16:creationId xmlns:a16="http://schemas.microsoft.com/office/drawing/2014/main" id="{CBE87F86-CEC9-E280-94FD-DD2D8431BD8E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24212" t="28730" r="12504" b="18254"/>
          <a:stretch/>
        </p:blipFill>
        <p:spPr>
          <a:xfrm>
            <a:off x="0" y="0"/>
            <a:ext cx="1775011" cy="363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/>
        </p:nvSpPr>
        <p:spPr>
          <a:xfrm>
            <a:off x="168778" y="5212080"/>
            <a:ext cx="60937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IPR, 2021</a:t>
            </a:r>
            <a:endParaRPr dirty="0"/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6995161" cy="52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7B922D-D04A-6435-8054-D7D7B3F1A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63" y="2606040"/>
            <a:ext cx="5561937" cy="3726314"/>
          </a:xfrm>
          <a:prstGeom prst="rect">
            <a:avLst/>
          </a:prstGeom>
        </p:spPr>
      </p:pic>
      <p:sp>
        <p:nvSpPr>
          <p:cNvPr id="14" name="Google Shape;232;p14">
            <a:extLst>
              <a:ext uri="{FF2B5EF4-FFF2-40B4-BE49-F238E27FC236}">
                <a16:creationId xmlns:a16="http://schemas.microsoft.com/office/drawing/2014/main" id="{22AD064A-02C0-4F86-D5F6-C81DEE361174}"/>
              </a:ext>
            </a:extLst>
          </p:cNvPr>
          <p:cNvSpPr txBox="1"/>
          <p:nvPr/>
        </p:nvSpPr>
        <p:spPr>
          <a:xfrm>
            <a:off x="6508618" y="6488668"/>
            <a:ext cx="60937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APUR, 2020</a:t>
            </a:r>
            <a:endParaRPr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EF2A4DC-C06E-6BC2-ACF7-5D9801912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08" y="123826"/>
            <a:ext cx="1927932" cy="2325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7" ma:contentTypeDescription="Crée un document." ma:contentTypeScope="" ma:versionID="d4c2c6dd119acbfcd9f499c117ab9e09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3eaf83ef22cd38c03ced5811fe550a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DB605-8AFC-4C25-A8BA-E830965A3E7A}"/>
</file>

<file path=customXml/itemProps2.xml><?xml version="1.0" encoding="utf-8"?>
<ds:datastoreItem xmlns:ds="http://schemas.openxmlformats.org/officeDocument/2006/customXml" ds:itemID="{6F856C90-DCB3-4F06-A647-F8EBE53A9648}"/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2032</Words>
  <Application>Microsoft Macintosh PowerPoint</Application>
  <PresentationFormat>Grand écran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Roboto</vt:lpstr>
      <vt:lpstr>Marianne</vt:lpstr>
      <vt:lpstr>Noto Sans Symbols</vt:lpstr>
      <vt:lpstr>Calibri</vt:lpstr>
      <vt:lpstr>Wingdings</vt:lpstr>
      <vt:lpstr>Droid Serif</vt:lpstr>
      <vt:lpstr>Thème Office</vt:lpstr>
      <vt:lpstr>Les maires, les plateformes,   les locations de courte durée</vt:lpstr>
      <vt:lpstr>Plan de la présentation</vt:lpstr>
      <vt:lpstr>Qu’entend-on par location de courte durée? </vt:lpstr>
      <vt:lpstr>Les locations de courte durée : un objet à la croisée entre </vt:lpstr>
      <vt:lpstr>La montée du capitalisme de plateforme </vt:lpstr>
      <vt:lpstr>Présentation PowerPoint</vt:lpstr>
      <vt:lpstr>Présentation PowerPoint</vt:lpstr>
      <vt:lpstr>Un usage « disruptif » du logement?  </vt:lpstr>
      <vt:lpstr>Présentation PowerPoint</vt:lpstr>
      <vt:lpstr>2. Le cadre législatif et son déploiement </vt:lpstr>
      <vt:lpstr>Grandes étapes législatives </vt:lpstr>
      <vt:lpstr>Le cadre législatif et réglementaire </vt:lpstr>
      <vt:lpstr>Un déploiement progressif </vt:lpstr>
      <vt:lpstr>Paris:  compensation dissuasive  </vt:lpstr>
      <vt:lpstr>« Saint-Malo, j’y suis, j’y reste »</vt:lpstr>
      <vt:lpstr>CA du Pays basque: compensation avec exceptions</vt:lpstr>
      <vt:lpstr>3. Enjeux de mise en œuvre </vt:lpstr>
      <vt:lpstr>Une mise en oeuvre difficile </vt:lpstr>
      <vt:lpstr>Les données: connaître, contrôler, justifier la régulation</vt:lpstr>
      <vt:lpstr>Evolutions en débat</vt:lpstr>
      <vt:lpstr>Réguler les locations et leurs plateformes 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Régulations en France</dc:title>
  <cp:lastModifiedBy>Anne MATTIOLI</cp:lastModifiedBy>
  <cp:revision>5</cp:revision>
  <cp:lastPrinted>2023-09-15T05:18:28Z</cp:lastPrinted>
  <dcterms:modified xsi:type="dcterms:W3CDTF">2023-09-15T07:42:36Z</dcterms:modified>
</cp:coreProperties>
</file>