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38A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9" autoAdjust="0"/>
    <p:restoredTop sz="94615" autoAdjust="0"/>
  </p:normalViewPr>
  <p:slideViewPr>
    <p:cSldViewPr snapToGrid="0">
      <p:cViewPr varScale="1">
        <p:scale>
          <a:sx n="106" d="100"/>
          <a:sy n="106" d="100"/>
        </p:scale>
        <p:origin x="656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1" cy="2387600"/>
          </a:xfrm>
        </p:spPr>
        <p:txBody>
          <a:bodyPr anchor="b"/>
          <a:lstStyle>
            <a:lvl1pPr algn="ctr">
              <a:defRPr sz="752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4000" cy="1655762"/>
          </a:xfrm>
        </p:spPr>
        <p:txBody>
          <a:bodyPr/>
          <a:lstStyle>
            <a:lvl1pPr marL="0" indent="0" algn="ctr">
              <a:buNone/>
              <a:defRPr sz="3010"/>
            </a:lvl1pPr>
            <a:lvl2pPr marL="573466" indent="0" algn="ctr">
              <a:buNone/>
              <a:defRPr sz="2509"/>
            </a:lvl2pPr>
            <a:lvl3pPr marL="1146932" indent="0" algn="ctr">
              <a:buNone/>
              <a:defRPr sz="2258"/>
            </a:lvl3pPr>
            <a:lvl4pPr marL="1720398" indent="0" algn="ctr">
              <a:buNone/>
              <a:defRPr sz="2007"/>
            </a:lvl4pPr>
            <a:lvl5pPr marL="2293864" indent="0" algn="ctr">
              <a:buNone/>
              <a:defRPr sz="2007"/>
            </a:lvl5pPr>
            <a:lvl6pPr marL="2867330" indent="0" algn="ctr">
              <a:buNone/>
              <a:defRPr sz="2007"/>
            </a:lvl6pPr>
            <a:lvl7pPr marL="3440796" indent="0" algn="ctr">
              <a:buNone/>
              <a:defRPr sz="2007"/>
            </a:lvl7pPr>
            <a:lvl8pPr marL="4014262" indent="0" algn="ctr">
              <a:buNone/>
              <a:defRPr sz="2007"/>
            </a:lvl8pPr>
            <a:lvl9pPr marL="4587728" indent="0" algn="ctr">
              <a:buNone/>
              <a:defRPr sz="2007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30BD-6A15-4BDC-8D4B-0EDD705F90FF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636C-5466-4128-98AA-A5AEA1BDA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27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30BD-6A15-4BDC-8D4B-0EDD705F90FF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636C-5466-4128-98AA-A5AEA1BDA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45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30BD-6A15-4BDC-8D4B-0EDD705F90FF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636C-5466-4128-98AA-A5AEA1BDA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50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E6D071F-1B86-8345-AB5C-A6B59EC0C48C}"/>
              </a:ext>
            </a:extLst>
          </p:cNvPr>
          <p:cNvCxnSpPr>
            <a:cxnSpLocks/>
          </p:cNvCxnSpPr>
          <p:nvPr userDrawn="1"/>
        </p:nvCxnSpPr>
        <p:spPr>
          <a:xfrm>
            <a:off x="623888" y="832293"/>
            <a:ext cx="10672938" cy="0"/>
          </a:xfrm>
          <a:prstGeom prst="line">
            <a:avLst/>
          </a:prstGeom>
          <a:ln w="28575">
            <a:solidFill>
              <a:srgbClr val="E313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1"/>
          <p:cNvSpPr>
            <a:spLocks noGrp="1"/>
          </p:cNvSpPr>
          <p:nvPr>
            <p:ph type="title"/>
          </p:nvPr>
        </p:nvSpPr>
        <p:spPr>
          <a:xfrm>
            <a:off x="523800" y="128424"/>
            <a:ext cx="9166110" cy="840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EFCFD5D-85B0-5B4B-931F-EA986B1953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9" y="6142387"/>
            <a:ext cx="614287" cy="61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3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752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3010">
                <a:solidFill>
                  <a:schemeClr val="tx1"/>
                </a:solidFill>
              </a:defRPr>
            </a:lvl1pPr>
            <a:lvl2pPr marL="573466" indent="0">
              <a:buNone/>
              <a:defRPr sz="2509">
                <a:solidFill>
                  <a:schemeClr val="tx1">
                    <a:tint val="75000"/>
                  </a:schemeClr>
                </a:solidFill>
              </a:defRPr>
            </a:lvl2pPr>
            <a:lvl3pPr marL="1146932" indent="0">
              <a:buNone/>
              <a:defRPr sz="2258">
                <a:solidFill>
                  <a:schemeClr val="tx1">
                    <a:tint val="75000"/>
                  </a:schemeClr>
                </a:solidFill>
              </a:defRPr>
            </a:lvl3pPr>
            <a:lvl4pPr marL="1720398" indent="0">
              <a:buNone/>
              <a:defRPr sz="2007">
                <a:solidFill>
                  <a:schemeClr val="tx1">
                    <a:tint val="75000"/>
                  </a:schemeClr>
                </a:solidFill>
              </a:defRPr>
            </a:lvl4pPr>
            <a:lvl5pPr marL="2293864" indent="0">
              <a:buNone/>
              <a:defRPr sz="2007">
                <a:solidFill>
                  <a:schemeClr val="tx1">
                    <a:tint val="75000"/>
                  </a:schemeClr>
                </a:solidFill>
              </a:defRPr>
            </a:lvl5pPr>
            <a:lvl6pPr marL="2867330" indent="0">
              <a:buNone/>
              <a:defRPr sz="2007">
                <a:solidFill>
                  <a:schemeClr val="tx1">
                    <a:tint val="75000"/>
                  </a:schemeClr>
                </a:solidFill>
              </a:defRPr>
            </a:lvl6pPr>
            <a:lvl7pPr marL="3440796" indent="0">
              <a:buNone/>
              <a:defRPr sz="2007">
                <a:solidFill>
                  <a:schemeClr val="tx1">
                    <a:tint val="75000"/>
                  </a:schemeClr>
                </a:solidFill>
              </a:defRPr>
            </a:lvl7pPr>
            <a:lvl8pPr marL="4014262" indent="0">
              <a:buNone/>
              <a:defRPr sz="2007">
                <a:solidFill>
                  <a:schemeClr val="tx1">
                    <a:tint val="75000"/>
                  </a:schemeClr>
                </a:solidFill>
              </a:defRPr>
            </a:lvl8pPr>
            <a:lvl9pPr marL="4587728" indent="0">
              <a:buNone/>
              <a:defRPr sz="20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30BD-6A15-4BDC-8D4B-0EDD705F90FF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636C-5466-4128-98AA-A5AEA1BDA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94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30BD-6A15-4BDC-8D4B-0EDD705F90FF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636C-5466-4128-98AA-A5AEA1BDA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5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6" cy="823912"/>
          </a:xfrm>
        </p:spPr>
        <p:txBody>
          <a:bodyPr anchor="b"/>
          <a:lstStyle>
            <a:lvl1pPr marL="0" indent="0">
              <a:buNone/>
              <a:defRPr sz="3010" b="1"/>
            </a:lvl1pPr>
            <a:lvl2pPr marL="573466" indent="0">
              <a:buNone/>
              <a:defRPr sz="2509" b="1"/>
            </a:lvl2pPr>
            <a:lvl3pPr marL="1146932" indent="0">
              <a:buNone/>
              <a:defRPr sz="2258" b="1"/>
            </a:lvl3pPr>
            <a:lvl4pPr marL="1720398" indent="0">
              <a:buNone/>
              <a:defRPr sz="2007" b="1"/>
            </a:lvl4pPr>
            <a:lvl5pPr marL="2293864" indent="0">
              <a:buNone/>
              <a:defRPr sz="2007" b="1"/>
            </a:lvl5pPr>
            <a:lvl6pPr marL="2867330" indent="0">
              <a:buNone/>
              <a:defRPr sz="2007" b="1"/>
            </a:lvl6pPr>
            <a:lvl7pPr marL="3440796" indent="0">
              <a:buNone/>
              <a:defRPr sz="2007" b="1"/>
            </a:lvl7pPr>
            <a:lvl8pPr marL="4014262" indent="0">
              <a:buNone/>
              <a:defRPr sz="2007" b="1"/>
            </a:lvl8pPr>
            <a:lvl9pPr marL="4587728" indent="0">
              <a:buNone/>
              <a:defRPr sz="2007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6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3010" b="1"/>
            </a:lvl1pPr>
            <a:lvl2pPr marL="573466" indent="0">
              <a:buNone/>
              <a:defRPr sz="2509" b="1"/>
            </a:lvl2pPr>
            <a:lvl3pPr marL="1146932" indent="0">
              <a:buNone/>
              <a:defRPr sz="2258" b="1"/>
            </a:lvl3pPr>
            <a:lvl4pPr marL="1720398" indent="0">
              <a:buNone/>
              <a:defRPr sz="2007" b="1"/>
            </a:lvl4pPr>
            <a:lvl5pPr marL="2293864" indent="0">
              <a:buNone/>
              <a:defRPr sz="2007" b="1"/>
            </a:lvl5pPr>
            <a:lvl6pPr marL="2867330" indent="0">
              <a:buNone/>
              <a:defRPr sz="2007" b="1"/>
            </a:lvl6pPr>
            <a:lvl7pPr marL="3440796" indent="0">
              <a:buNone/>
              <a:defRPr sz="2007" b="1"/>
            </a:lvl7pPr>
            <a:lvl8pPr marL="4014262" indent="0">
              <a:buNone/>
              <a:defRPr sz="2007" b="1"/>
            </a:lvl8pPr>
            <a:lvl9pPr marL="4587728" indent="0">
              <a:buNone/>
              <a:defRPr sz="2007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30BD-6A15-4BDC-8D4B-0EDD705F90FF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636C-5466-4128-98AA-A5AEA1BDA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19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30BD-6A15-4BDC-8D4B-0EDD705F90FF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636C-5466-4128-98AA-A5AEA1BDA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491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30BD-6A15-4BDC-8D4B-0EDD705F90FF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636C-5466-4128-98AA-A5AEA1BDA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48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40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30"/>
            <a:ext cx="6172200" cy="4873625"/>
          </a:xfrm>
        </p:spPr>
        <p:txBody>
          <a:bodyPr/>
          <a:lstStyle>
            <a:lvl1pPr>
              <a:defRPr sz="4014"/>
            </a:lvl1pPr>
            <a:lvl2pPr>
              <a:defRPr sz="3512"/>
            </a:lvl2pPr>
            <a:lvl3pPr>
              <a:defRPr sz="3010"/>
            </a:lvl3pPr>
            <a:lvl4pPr>
              <a:defRPr sz="2509"/>
            </a:lvl4pPr>
            <a:lvl5pPr>
              <a:defRPr sz="2509"/>
            </a:lvl5pPr>
            <a:lvl6pPr>
              <a:defRPr sz="2509"/>
            </a:lvl6pPr>
            <a:lvl7pPr>
              <a:defRPr sz="2509"/>
            </a:lvl7pPr>
            <a:lvl8pPr>
              <a:defRPr sz="2509"/>
            </a:lvl8pPr>
            <a:lvl9pPr>
              <a:defRPr sz="2509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2007"/>
            </a:lvl1pPr>
            <a:lvl2pPr marL="573466" indent="0">
              <a:buNone/>
              <a:defRPr sz="1756"/>
            </a:lvl2pPr>
            <a:lvl3pPr marL="1146932" indent="0">
              <a:buNone/>
              <a:defRPr sz="1505"/>
            </a:lvl3pPr>
            <a:lvl4pPr marL="1720398" indent="0">
              <a:buNone/>
              <a:defRPr sz="1254"/>
            </a:lvl4pPr>
            <a:lvl5pPr marL="2293864" indent="0">
              <a:buNone/>
              <a:defRPr sz="1254"/>
            </a:lvl5pPr>
            <a:lvl6pPr marL="2867330" indent="0">
              <a:buNone/>
              <a:defRPr sz="1254"/>
            </a:lvl6pPr>
            <a:lvl7pPr marL="3440796" indent="0">
              <a:buNone/>
              <a:defRPr sz="1254"/>
            </a:lvl7pPr>
            <a:lvl8pPr marL="4014262" indent="0">
              <a:buNone/>
              <a:defRPr sz="1254"/>
            </a:lvl8pPr>
            <a:lvl9pPr marL="4587728" indent="0">
              <a:buNone/>
              <a:defRPr sz="1254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30BD-6A15-4BDC-8D4B-0EDD705F90FF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636C-5466-4128-98AA-A5AEA1BDA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634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40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0" y="987430"/>
            <a:ext cx="6172200" cy="4873625"/>
          </a:xfrm>
        </p:spPr>
        <p:txBody>
          <a:bodyPr anchor="t"/>
          <a:lstStyle>
            <a:lvl1pPr marL="0" indent="0">
              <a:buNone/>
              <a:defRPr sz="4014"/>
            </a:lvl1pPr>
            <a:lvl2pPr marL="573466" indent="0">
              <a:buNone/>
              <a:defRPr sz="3512"/>
            </a:lvl2pPr>
            <a:lvl3pPr marL="1146932" indent="0">
              <a:buNone/>
              <a:defRPr sz="3010"/>
            </a:lvl3pPr>
            <a:lvl4pPr marL="1720398" indent="0">
              <a:buNone/>
              <a:defRPr sz="2509"/>
            </a:lvl4pPr>
            <a:lvl5pPr marL="2293864" indent="0">
              <a:buNone/>
              <a:defRPr sz="2509"/>
            </a:lvl5pPr>
            <a:lvl6pPr marL="2867330" indent="0">
              <a:buNone/>
              <a:defRPr sz="2509"/>
            </a:lvl6pPr>
            <a:lvl7pPr marL="3440796" indent="0">
              <a:buNone/>
              <a:defRPr sz="2509"/>
            </a:lvl7pPr>
            <a:lvl8pPr marL="4014262" indent="0">
              <a:buNone/>
              <a:defRPr sz="2509"/>
            </a:lvl8pPr>
            <a:lvl9pPr marL="4587728" indent="0">
              <a:buNone/>
              <a:defRPr sz="250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2007"/>
            </a:lvl1pPr>
            <a:lvl2pPr marL="573466" indent="0">
              <a:buNone/>
              <a:defRPr sz="1756"/>
            </a:lvl2pPr>
            <a:lvl3pPr marL="1146932" indent="0">
              <a:buNone/>
              <a:defRPr sz="1505"/>
            </a:lvl3pPr>
            <a:lvl4pPr marL="1720398" indent="0">
              <a:buNone/>
              <a:defRPr sz="1254"/>
            </a:lvl4pPr>
            <a:lvl5pPr marL="2293864" indent="0">
              <a:buNone/>
              <a:defRPr sz="1254"/>
            </a:lvl5pPr>
            <a:lvl6pPr marL="2867330" indent="0">
              <a:buNone/>
              <a:defRPr sz="1254"/>
            </a:lvl6pPr>
            <a:lvl7pPr marL="3440796" indent="0">
              <a:buNone/>
              <a:defRPr sz="1254"/>
            </a:lvl7pPr>
            <a:lvl8pPr marL="4014262" indent="0">
              <a:buNone/>
              <a:defRPr sz="1254"/>
            </a:lvl8pPr>
            <a:lvl9pPr marL="4587728" indent="0">
              <a:buNone/>
              <a:defRPr sz="1254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30BD-6A15-4BDC-8D4B-0EDD705F90FF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636C-5466-4128-98AA-A5AEA1BDA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54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F30BD-6A15-4BDC-8D4B-0EDD705F90FF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2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F636C-5466-4128-98AA-A5AEA1BDA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46932" rtl="0" eaLnBrk="1" latinLnBrk="0" hangingPunct="1">
        <a:lnSpc>
          <a:spcPct val="90000"/>
        </a:lnSpc>
        <a:spcBef>
          <a:spcPct val="0"/>
        </a:spcBef>
        <a:buNone/>
        <a:defRPr sz="55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6733" indent="-286733" algn="l" defTabSz="1146932" rtl="0" eaLnBrk="1" latinLnBrk="0" hangingPunct="1">
        <a:lnSpc>
          <a:spcPct val="90000"/>
        </a:lnSpc>
        <a:spcBef>
          <a:spcPts val="1254"/>
        </a:spcBef>
        <a:buFont typeface="Arial" panose="020B0604020202020204" pitchFamily="34" charset="0"/>
        <a:buChar char="•"/>
        <a:defRPr sz="3512" kern="1200">
          <a:solidFill>
            <a:schemeClr val="tx1"/>
          </a:solidFill>
          <a:latin typeface="+mn-lt"/>
          <a:ea typeface="+mn-ea"/>
          <a:cs typeface="+mn-cs"/>
        </a:defRPr>
      </a:lvl1pPr>
      <a:lvl2pPr marL="860199" indent="-286733" algn="l" defTabSz="1146932" rtl="0" eaLnBrk="1" latinLnBrk="0" hangingPunct="1">
        <a:lnSpc>
          <a:spcPct val="90000"/>
        </a:lnSpc>
        <a:spcBef>
          <a:spcPts val="627"/>
        </a:spcBef>
        <a:buFont typeface="Arial" panose="020B0604020202020204" pitchFamily="34" charset="0"/>
        <a:buChar char="•"/>
        <a:defRPr sz="3010" kern="1200">
          <a:solidFill>
            <a:schemeClr val="tx1"/>
          </a:solidFill>
          <a:latin typeface="+mn-lt"/>
          <a:ea typeface="+mn-ea"/>
          <a:cs typeface="+mn-cs"/>
        </a:defRPr>
      </a:lvl2pPr>
      <a:lvl3pPr marL="1433665" indent="-286733" algn="l" defTabSz="1146932" rtl="0" eaLnBrk="1" latinLnBrk="0" hangingPunct="1">
        <a:lnSpc>
          <a:spcPct val="90000"/>
        </a:lnSpc>
        <a:spcBef>
          <a:spcPts val="627"/>
        </a:spcBef>
        <a:buFont typeface="Arial" panose="020B0604020202020204" pitchFamily="34" charset="0"/>
        <a:buChar char="•"/>
        <a:defRPr sz="2509" kern="1200">
          <a:solidFill>
            <a:schemeClr val="tx1"/>
          </a:solidFill>
          <a:latin typeface="+mn-lt"/>
          <a:ea typeface="+mn-ea"/>
          <a:cs typeface="+mn-cs"/>
        </a:defRPr>
      </a:lvl3pPr>
      <a:lvl4pPr marL="2007131" indent="-286733" algn="l" defTabSz="1146932" rtl="0" eaLnBrk="1" latinLnBrk="0" hangingPunct="1">
        <a:lnSpc>
          <a:spcPct val="90000"/>
        </a:lnSpc>
        <a:spcBef>
          <a:spcPts val="627"/>
        </a:spcBef>
        <a:buFont typeface="Arial" panose="020B0604020202020204" pitchFamily="34" charset="0"/>
        <a:buChar char="•"/>
        <a:defRPr sz="2258" kern="1200">
          <a:solidFill>
            <a:schemeClr val="tx1"/>
          </a:solidFill>
          <a:latin typeface="+mn-lt"/>
          <a:ea typeface="+mn-ea"/>
          <a:cs typeface="+mn-cs"/>
        </a:defRPr>
      </a:lvl4pPr>
      <a:lvl5pPr marL="2580597" indent="-286733" algn="l" defTabSz="1146932" rtl="0" eaLnBrk="1" latinLnBrk="0" hangingPunct="1">
        <a:lnSpc>
          <a:spcPct val="90000"/>
        </a:lnSpc>
        <a:spcBef>
          <a:spcPts val="627"/>
        </a:spcBef>
        <a:buFont typeface="Arial" panose="020B0604020202020204" pitchFamily="34" charset="0"/>
        <a:buChar char="•"/>
        <a:defRPr sz="2258" kern="1200">
          <a:solidFill>
            <a:schemeClr val="tx1"/>
          </a:solidFill>
          <a:latin typeface="+mn-lt"/>
          <a:ea typeface="+mn-ea"/>
          <a:cs typeface="+mn-cs"/>
        </a:defRPr>
      </a:lvl5pPr>
      <a:lvl6pPr marL="3154063" indent="-286733" algn="l" defTabSz="1146932" rtl="0" eaLnBrk="1" latinLnBrk="0" hangingPunct="1">
        <a:lnSpc>
          <a:spcPct val="90000"/>
        </a:lnSpc>
        <a:spcBef>
          <a:spcPts val="627"/>
        </a:spcBef>
        <a:buFont typeface="Arial" panose="020B0604020202020204" pitchFamily="34" charset="0"/>
        <a:buChar char="•"/>
        <a:defRPr sz="2258" kern="1200">
          <a:solidFill>
            <a:schemeClr val="tx1"/>
          </a:solidFill>
          <a:latin typeface="+mn-lt"/>
          <a:ea typeface="+mn-ea"/>
          <a:cs typeface="+mn-cs"/>
        </a:defRPr>
      </a:lvl6pPr>
      <a:lvl7pPr marL="3727529" indent="-286733" algn="l" defTabSz="1146932" rtl="0" eaLnBrk="1" latinLnBrk="0" hangingPunct="1">
        <a:lnSpc>
          <a:spcPct val="90000"/>
        </a:lnSpc>
        <a:spcBef>
          <a:spcPts val="627"/>
        </a:spcBef>
        <a:buFont typeface="Arial" panose="020B0604020202020204" pitchFamily="34" charset="0"/>
        <a:buChar char="•"/>
        <a:defRPr sz="2258" kern="1200">
          <a:solidFill>
            <a:schemeClr val="tx1"/>
          </a:solidFill>
          <a:latin typeface="+mn-lt"/>
          <a:ea typeface="+mn-ea"/>
          <a:cs typeface="+mn-cs"/>
        </a:defRPr>
      </a:lvl7pPr>
      <a:lvl8pPr marL="4300995" indent="-286733" algn="l" defTabSz="1146932" rtl="0" eaLnBrk="1" latinLnBrk="0" hangingPunct="1">
        <a:lnSpc>
          <a:spcPct val="90000"/>
        </a:lnSpc>
        <a:spcBef>
          <a:spcPts val="627"/>
        </a:spcBef>
        <a:buFont typeface="Arial" panose="020B0604020202020204" pitchFamily="34" charset="0"/>
        <a:buChar char="•"/>
        <a:defRPr sz="2258" kern="1200">
          <a:solidFill>
            <a:schemeClr val="tx1"/>
          </a:solidFill>
          <a:latin typeface="+mn-lt"/>
          <a:ea typeface="+mn-ea"/>
          <a:cs typeface="+mn-cs"/>
        </a:defRPr>
      </a:lvl8pPr>
      <a:lvl9pPr marL="4874461" indent="-286733" algn="l" defTabSz="1146932" rtl="0" eaLnBrk="1" latinLnBrk="0" hangingPunct="1">
        <a:lnSpc>
          <a:spcPct val="90000"/>
        </a:lnSpc>
        <a:spcBef>
          <a:spcPts val="627"/>
        </a:spcBef>
        <a:buFont typeface="Arial" panose="020B0604020202020204" pitchFamily="34" charset="0"/>
        <a:buChar char="•"/>
        <a:defRPr sz="22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6932" rtl="0" eaLnBrk="1" latinLnBrk="0" hangingPunct="1">
        <a:defRPr sz="2258" kern="1200">
          <a:solidFill>
            <a:schemeClr val="tx1"/>
          </a:solidFill>
          <a:latin typeface="+mn-lt"/>
          <a:ea typeface="+mn-ea"/>
          <a:cs typeface="+mn-cs"/>
        </a:defRPr>
      </a:lvl1pPr>
      <a:lvl2pPr marL="573466" algn="l" defTabSz="1146932" rtl="0" eaLnBrk="1" latinLnBrk="0" hangingPunct="1">
        <a:defRPr sz="2258" kern="1200">
          <a:solidFill>
            <a:schemeClr val="tx1"/>
          </a:solidFill>
          <a:latin typeface="+mn-lt"/>
          <a:ea typeface="+mn-ea"/>
          <a:cs typeface="+mn-cs"/>
        </a:defRPr>
      </a:lvl2pPr>
      <a:lvl3pPr marL="1146932" algn="l" defTabSz="1146932" rtl="0" eaLnBrk="1" latinLnBrk="0" hangingPunct="1">
        <a:defRPr sz="2258" kern="1200">
          <a:solidFill>
            <a:schemeClr val="tx1"/>
          </a:solidFill>
          <a:latin typeface="+mn-lt"/>
          <a:ea typeface="+mn-ea"/>
          <a:cs typeface="+mn-cs"/>
        </a:defRPr>
      </a:lvl3pPr>
      <a:lvl4pPr marL="1720398" algn="l" defTabSz="1146932" rtl="0" eaLnBrk="1" latinLnBrk="0" hangingPunct="1">
        <a:defRPr sz="2258" kern="1200">
          <a:solidFill>
            <a:schemeClr val="tx1"/>
          </a:solidFill>
          <a:latin typeface="+mn-lt"/>
          <a:ea typeface="+mn-ea"/>
          <a:cs typeface="+mn-cs"/>
        </a:defRPr>
      </a:lvl4pPr>
      <a:lvl5pPr marL="2293864" algn="l" defTabSz="1146932" rtl="0" eaLnBrk="1" latinLnBrk="0" hangingPunct="1">
        <a:defRPr sz="2258" kern="1200">
          <a:solidFill>
            <a:schemeClr val="tx1"/>
          </a:solidFill>
          <a:latin typeface="+mn-lt"/>
          <a:ea typeface="+mn-ea"/>
          <a:cs typeface="+mn-cs"/>
        </a:defRPr>
      </a:lvl5pPr>
      <a:lvl6pPr marL="2867330" algn="l" defTabSz="1146932" rtl="0" eaLnBrk="1" latinLnBrk="0" hangingPunct="1">
        <a:defRPr sz="2258" kern="1200">
          <a:solidFill>
            <a:schemeClr val="tx1"/>
          </a:solidFill>
          <a:latin typeface="+mn-lt"/>
          <a:ea typeface="+mn-ea"/>
          <a:cs typeface="+mn-cs"/>
        </a:defRPr>
      </a:lvl6pPr>
      <a:lvl7pPr marL="3440796" algn="l" defTabSz="1146932" rtl="0" eaLnBrk="1" latinLnBrk="0" hangingPunct="1">
        <a:defRPr sz="2258" kern="1200">
          <a:solidFill>
            <a:schemeClr val="tx1"/>
          </a:solidFill>
          <a:latin typeface="+mn-lt"/>
          <a:ea typeface="+mn-ea"/>
          <a:cs typeface="+mn-cs"/>
        </a:defRPr>
      </a:lvl7pPr>
      <a:lvl8pPr marL="4014262" algn="l" defTabSz="1146932" rtl="0" eaLnBrk="1" latinLnBrk="0" hangingPunct="1">
        <a:defRPr sz="2258" kern="1200">
          <a:solidFill>
            <a:schemeClr val="tx1"/>
          </a:solidFill>
          <a:latin typeface="+mn-lt"/>
          <a:ea typeface="+mn-ea"/>
          <a:cs typeface="+mn-cs"/>
        </a:defRPr>
      </a:lvl8pPr>
      <a:lvl9pPr marL="4587728" algn="l" defTabSz="1146932" rtl="0" eaLnBrk="1" latinLnBrk="0" hangingPunct="1">
        <a:defRPr sz="22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e du titre"/>
          <p:cNvSpPr txBox="1">
            <a:spLocks/>
          </p:cNvSpPr>
          <p:nvPr/>
        </p:nvSpPr>
        <p:spPr>
          <a:xfrm>
            <a:off x="768352" y="2766985"/>
            <a:ext cx="10608733" cy="1421928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6351" indent="0" algn="l" defTabSz="1146932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+mn-lt"/>
              </a:rPr>
              <a:t>Les réseaux au service de la planification territoriale de l’accueil des </a:t>
            </a:r>
            <a:r>
              <a:rPr lang="fr-FR" dirty="0" err="1">
                <a:latin typeface="+mn-lt"/>
              </a:rPr>
              <a:t>EnR</a:t>
            </a:r>
            <a:endParaRPr lang="fr-FR" dirty="0">
              <a:latin typeface="+mn-lt"/>
            </a:endParaRPr>
          </a:p>
        </p:txBody>
      </p:sp>
      <p:sp>
        <p:nvSpPr>
          <p:cNvPr id="6" name="Ligne">
            <a:extLst>
              <a:ext uri="{FF2B5EF4-FFF2-40B4-BE49-F238E27FC236}">
                <a16:creationId xmlns:a16="http://schemas.microsoft.com/office/drawing/2014/main" id="{052B4065-53B9-B041-AE60-4B6CF8647474}"/>
              </a:ext>
            </a:extLst>
          </p:cNvPr>
          <p:cNvSpPr/>
          <p:nvPr/>
        </p:nvSpPr>
        <p:spPr>
          <a:xfrm>
            <a:off x="779685" y="4366199"/>
            <a:ext cx="10807264" cy="0"/>
          </a:xfrm>
          <a:prstGeom prst="line">
            <a:avLst/>
          </a:prstGeom>
          <a:noFill/>
          <a:ln w="38100" cap="rnd">
            <a:solidFill>
              <a:srgbClr val="FFFFFF"/>
            </a:solidFill>
            <a:custDash>
              <a:ds d="100000" sp="200000"/>
            </a:custDash>
            <a:round/>
          </a:ln>
          <a:effectLst/>
        </p:spPr>
        <p:txBody>
          <a:bodyPr wrap="square" lIns="60957" tIns="60957" rIns="60957" bIns="60957" numCol="1" anchor="t">
            <a:noAutofit/>
          </a:bodyPr>
          <a:lstStyle/>
          <a:p>
            <a:pPr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 sz="1867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F9CA080-741A-F64C-8AC9-425F7A6C87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251" y="281216"/>
            <a:ext cx="3534546" cy="1914546"/>
          </a:xfrm>
          <a:prstGeom prst="rect">
            <a:avLst/>
          </a:prstGeom>
        </p:spPr>
      </p:pic>
      <p:sp>
        <p:nvSpPr>
          <p:cNvPr id="9" name="Texte du titre"/>
          <p:cNvSpPr txBox="1">
            <a:spLocks/>
          </p:cNvSpPr>
          <p:nvPr/>
        </p:nvSpPr>
        <p:spPr>
          <a:xfrm>
            <a:off x="768351" y="4660679"/>
            <a:ext cx="10608733" cy="867930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6351" indent="0" algn="l" defTabSz="1146932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IHEDATE - Journée d’étude « Comment planifier et territorialiser le déploiement des énergies renouvelables électriques ? »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E3BC079-8D61-6834-0638-74976B79CC2B}"/>
              </a:ext>
            </a:extLst>
          </p:cNvPr>
          <p:cNvSpPr txBox="1"/>
          <p:nvPr/>
        </p:nvSpPr>
        <p:spPr>
          <a:xfrm>
            <a:off x="9418320" y="-6583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263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50134" y="-871944"/>
            <a:ext cx="13742135" cy="85802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455705" y="-794754"/>
            <a:ext cx="9682654" cy="1367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512" b="1" dirty="0">
                <a:solidFill>
                  <a:srgbClr val="33CCFF"/>
                </a:solidFill>
              </a:rPr>
              <a:t>Complémentarité transport/distribution</a:t>
            </a:r>
          </a:p>
          <a:p>
            <a:r>
              <a:rPr lang="fr-FR" sz="2258" dirty="0"/>
              <a:t>Rétrospective 2000 – Après-midi de printemps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-1114266" y="649924"/>
            <a:ext cx="12370517" cy="6014355"/>
            <a:chOff x="-888368" y="1213338"/>
            <a:chExt cx="9862588" cy="4795039"/>
          </a:xfrm>
        </p:grpSpPr>
        <p:sp>
          <p:nvSpPr>
            <p:cNvPr id="7" name="ZoneTexte 6"/>
            <p:cNvSpPr txBox="1"/>
            <p:nvPr/>
          </p:nvSpPr>
          <p:spPr>
            <a:xfrm>
              <a:off x="5178670" y="2171700"/>
              <a:ext cx="634511" cy="350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258" i="1" dirty="0">
                  <a:solidFill>
                    <a:schemeClr val="bg1"/>
                  </a:solidFill>
                </a:rPr>
                <a:t>PACA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-674159" y="3059668"/>
              <a:ext cx="1014901" cy="350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258" i="1" dirty="0">
                  <a:solidFill>
                    <a:schemeClr val="bg1"/>
                  </a:solidFill>
                </a:rPr>
                <a:t>Occitanie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699238" y="4484022"/>
              <a:ext cx="1289419" cy="25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5" i="1" dirty="0">
                  <a:solidFill>
                    <a:srgbClr val="33CCFF"/>
                  </a:solidFill>
                </a:rPr>
                <a:t>Mer Méditerranée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79478" y="5750115"/>
              <a:ext cx="780614" cy="25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5" i="1" dirty="0">
                  <a:solidFill>
                    <a:schemeClr val="bg1"/>
                  </a:solidFill>
                </a:rPr>
                <a:t>Perpignan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545085" y="3596947"/>
              <a:ext cx="871661" cy="25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5" i="1" dirty="0">
                  <a:solidFill>
                    <a:schemeClr val="bg1"/>
                  </a:solidFill>
                </a:rPr>
                <a:t>Montpellier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608000" y="4355207"/>
              <a:ext cx="723615" cy="25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5" i="1" dirty="0">
                  <a:solidFill>
                    <a:schemeClr val="bg1"/>
                  </a:solidFill>
                </a:rPr>
                <a:t>Marseille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8555746" y="3470254"/>
              <a:ext cx="418474" cy="25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5" i="1" dirty="0">
                  <a:solidFill>
                    <a:schemeClr val="bg1"/>
                  </a:solidFill>
                </a:rPr>
                <a:t>Nice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-888368" y="4582889"/>
              <a:ext cx="932238" cy="25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5" i="1" dirty="0">
                  <a:solidFill>
                    <a:schemeClr val="bg1"/>
                  </a:solidFill>
                </a:rPr>
                <a:t>Carcassonne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165736" y="3086031"/>
              <a:ext cx="537024" cy="25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5" i="1" dirty="0">
                  <a:solidFill>
                    <a:schemeClr val="bg1"/>
                  </a:solidFill>
                </a:rPr>
                <a:t>Nîmes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4176851" y="2745949"/>
              <a:ext cx="653119" cy="25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5" i="1" dirty="0">
                  <a:solidFill>
                    <a:schemeClr val="bg1"/>
                  </a:solidFill>
                </a:rPr>
                <a:t>Avignon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119951" y="4763770"/>
              <a:ext cx="562380" cy="25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5" i="1" dirty="0">
                  <a:solidFill>
                    <a:schemeClr val="bg1"/>
                  </a:solidFill>
                </a:rPr>
                <a:t>Toulon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6832126" y="2437562"/>
              <a:ext cx="508907" cy="25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5" i="1" dirty="0">
                  <a:solidFill>
                    <a:schemeClr val="bg1"/>
                  </a:solidFill>
                </a:rPr>
                <a:t>Digne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241471" y="1213338"/>
              <a:ext cx="402832" cy="25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5" i="1" dirty="0">
                  <a:solidFill>
                    <a:schemeClr val="bg1"/>
                  </a:solidFill>
                </a:rPr>
                <a:t>Gap</a:t>
              </a:r>
            </a:p>
          </p:txBody>
        </p:sp>
      </p:grp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4898" y="6186351"/>
            <a:ext cx="2592934" cy="140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35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</p:spPr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50134" y="-871951"/>
            <a:ext cx="13742135" cy="8601901"/>
          </a:xfrm>
        </p:spPr>
      </p:pic>
      <p:sp>
        <p:nvSpPr>
          <p:cNvPr id="5" name="Rectangle 4"/>
          <p:cNvSpPr/>
          <p:nvPr/>
        </p:nvSpPr>
        <p:spPr>
          <a:xfrm>
            <a:off x="-1455705" y="-794754"/>
            <a:ext cx="9682654" cy="1367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512" b="1" dirty="0">
                <a:solidFill>
                  <a:srgbClr val="33CCFF"/>
                </a:solidFill>
              </a:rPr>
              <a:t>Complémentarité transport/distribution</a:t>
            </a:r>
          </a:p>
          <a:p>
            <a:r>
              <a:rPr lang="fr-FR" sz="2258" dirty="0"/>
              <a:t>Projections 2025 –Après-midi de printemps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-1114266" y="649924"/>
            <a:ext cx="12370517" cy="6014355"/>
            <a:chOff x="-888368" y="1213338"/>
            <a:chExt cx="9862588" cy="4795039"/>
          </a:xfrm>
        </p:grpSpPr>
        <p:sp>
          <p:nvSpPr>
            <p:cNvPr id="7" name="ZoneTexte 6"/>
            <p:cNvSpPr txBox="1"/>
            <p:nvPr/>
          </p:nvSpPr>
          <p:spPr>
            <a:xfrm>
              <a:off x="5178670" y="2171700"/>
              <a:ext cx="634511" cy="350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258" i="1" dirty="0">
                  <a:solidFill>
                    <a:schemeClr val="bg1"/>
                  </a:solidFill>
                </a:rPr>
                <a:t>PACA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-674159" y="3059668"/>
              <a:ext cx="1014901" cy="350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258" i="1" dirty="0">
                  <a:solidFill>
                    <a:schemeClr val="bg1"/>
                  </a:solidFill>
                </a:rPr>
                <a:t>Occitanie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699238" y="4484022"/>
              <a:ext cx="1289419" cy="25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5" i="1" dirty="0">
                  <a:solidFill>
                    <a:srgbClr val="33CCFF"/>
                  </a:solidFill>
                </a:rPr>
                <a:t>Mer Méditerranée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79478" y="5750115"/>
              <a:ext cx="780614" cy="25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5" i="1" dirty="0">
                  <a:solidFill>
                    <a:schemeClr val="bg1"/>
                  </a:solidFill>
                </a:rPr>
                <a:t>Perpignan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545085" y="3596947"/>
              <a:ext cx="871661" cy="25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5" i="1" dirty="0">
                  <a:solidFill>
                    <a:schemeClr val="bg1"/>
                  </a:solidFill>
                </a:rPr>
                <a:t>Montpellier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608000" y="4355207"/>
              <a:ext cx="723615" cy="25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5" i="1" dirty="0">
                  <a:solidFill>
                    <a:schemeClr val="bg1"/>
                  </a:solidFill>
                </a:rPr>
                <a:t>Marseille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8555746" y="3470254"/>
              <a:ext cx="418474" cy="25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5" i="1" dirty="0">
                  <a:solidFill>
                    <a:schemeClr val="bg1"/>
                  </a:solidFill>
                </a:rPr>
                <a:t>Nice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-888368" y="4582889"/>
              <a:ext cx="932238" cy="25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5" i="1" dirty="0">
                  <a:solidFill>
                    <a:schemeClr val="bg1"/>
                  </a:solidFill>
                </a:rPr>
                <a:t>Carcassonne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165736" y="3086031"/>
              <a:ext cx="537024" cy="25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5" i="1" dirty="0">
                  <a:solidFill>
                    <a:schemeClr val="bg1"/>
                  </a:solidFill>
                </a:rPr>
                <a:t>Nîmes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4176851" y="2745949"/>
              <a:ext cx="653119" cy="25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5" i="1" dirty="0">
                  <a:solidFill>
                    <a:schemeClr val="bg1"/>
                  </a:solidFill>
                </a:rPr>
                <a:t>Avignon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119951" y="4763770"/>
              <a:ext cx="562380" cy="25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5" i="1" dirty="0">
                  <a:solidFill>
                    <a:schemeClr val="bg1"/>
                  </a:solidFill>
                </a:rPr>
                <a:t>Toulon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6832126" y="2437562"/>
              <a:ext cx="508907" cy="25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5" i="1" dirty="0">
                  <a:solidFill>
                    <a:schemeClr val="bg1"/>
                  </a:solidFill>
                </a:rPr>
                <a:t>Digne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241471" y="1213338"/>
              <a:ext cx="402832" cy="25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5" i="1" dirty="0">
                  <a:solidFill>
                    <a:schemeClr val="bg1"/>
                  </a:solidFill>
                </a:rPr>
                <a:t>Gap</a:t>
              </a:r>
            </a:p>
          </p:txBody>
        </p:sp>
      </p:grp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4898" y="6186351"/>
            <a:ext cx="2592934" cy="140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72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</p:spPr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50134" y="-871951"/>
            <a:ext cx="13742135" cy="8601901"/>
          </a:xfrm>
        </p:spPr>
      </p:pic>
      <p:sp>
        <p:nvSpPr>
          <p:cNvPr id="5" name="Rectangle 4"/>
          <p:cNvSpPr/>
          <p:nvPr/>
        </p:nvSpPr>
        <p:spPr>
          <a:xfrm>
            <a:off x="-1455705" y="-794754"/>
            <a:ext cx="9682654" cy="1367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512" b="1" dirty="0">
                <a:solidFill>
                  <a:srgbClr val="33CCFF"/>
                </a:solidFill>
              </a:rPr>
              <a:t>Complémentarité transport/distribution</a:t>
            </a:r>
          </a:p>
          <a:p>
            <a:r>
              <a:rPr lang="fr-FR" sz="2258" dirty="0"/>
              <a:t>Projections 2025 – Soirée avec vent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-1114266" y="649924"/>
            <a:ext cx="12370517" cy="6014355"/>
            <a:chOff x="-888368" y="1213338"/>
            <a:chExt cx="9862588" cy="4795039"/>
          </a:xfrm>
        </p:grpSpPr>
        <p:sp>
          <p:nvSpPr>
            <p:cNvPr id="7" name="ZoneTexte 6"/>
            <p:cNvSpPr txBox="1"/>
            <p:nvPr/>
          </p:nvSpPr>
          <p:spPr>
            <a:xfrm>
              <a:off x="5178670" y="2171700"/>
              <a:ext cx="634511" cy="350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258" i="1" dirty="0">
                  <a:solidFill>
                    <a:schemeClr val="bg1"/>
                  </a:solidFill>
                </a:rPr>
                <a:t>PACA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-674159" y="3059668"/>
              <a:ext cx="1014901" cy="350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258" i="1" dirty="0">
                  <a:solidFill>
                    <a:schemeClr val="bg1"/>
                  </a:solidFill>
                </a:rPr>
                <a:t>Occitanie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699238" y="4484022"/>
              <a:ext cx="1289419" cy="25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5" i="1" dirty="0">
                  <a:solidFill>
                    <a:srgbClr val="33CCFF"/>
                  </a:solidFill>
                </a:rPr>
                <a:t>Mer Méditerranée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79478" y="5750115"/>
              <a:ext cx="780614" cy="25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5" i="1" dirty="0">
                  <a:solidFill>
                    <a:schemeClr val="bg1"/>
                  </a:solidFill>
                </a:rPr>
                <a:t>Perpignan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545085" y="3596947"/>
              <a:ext cx="871661" cy="25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5" i="1" dirty="0">
                  <a:solidFill>
                    <a:schemeClr val="bg1"/>
                  </a:solidFill>
                </a:rPr>
                <a:t>Montpellier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608000" y="4355207"/>
              <a:ext cx="723615" cy="25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5" i="1" dirty="0">
                  <a:solidFill>
                    <a:schemeClr val="bg1"/>
                  </a:solidFill>
                </a:rPr>
                <a:t>Marseille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8555746" y="3470254"/>
              <a:ext cx="418474" cy="25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5" i="1" dirty="0">
                  <a:solidFill>
                    <a:schemeClr val="bg1"/>
                  </a:solidFill>
                </a:rPr>
                <a:t>Nice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-888368" y="4582889"/>
              <a:ext cx="932238" cy="25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5" i="1" dirty="0">
                  <a:solidFill>
                    <a:schemeClr val="bg1"/>
                  </a:solidFill>
                </a:rPr>
                <a:t>Carcassonne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165736" y="3086031"/>
              <a:ext cx="537024" cy="25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5" i="1" dirty="0">
                  <a:solidFill>
                    <a:schemeClr val="bg1"/>
                  </a:solidFill>
                </a:rPr>
                <a:t>Nîmes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4176851" y="2745949"/>
              <a:ext cx="653119" cy="25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5" i="1" dirty="0">
                  <a:solidFill>
                    <a:schemeClr val="bg1"/>
                  </a:solidFill>
                </a:rPr>
                <a:t>Avignon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119951" y="4763770"/>
              <a:ext cx="562380" cy="25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5" i="1" dirty="0">
                  <a:solidFill>
                    <a:schemeClr val="bg1"/>
                  </a:solidFill>
                </a:rPr>
                <a:t>Toulon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6832126" y="2437562"/>
              <a:ext cx="508907" cy="25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5" i="1" dirty="0">
                  <a:solidFill>
                    <a:schemeClr val="bg1"/>
                  </a:solidFill>
                </a:rPr>
                <a:t>Digne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241471" y="1213338"/>
              <a:ext cx="402832" cy="25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5" i="1" dirty="0">
                  <a:solidFill>
                    <a:schemeClr val="bg1"/>
                  </a:solidFill>
                </a:rPr>
                <a:t>Gap</a:t>
              </a:r>
            </a:p>
          </p:txBody>
        </p:sp>
      </p:grp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4898" y="6186351"/>
            <a:ext cx="2592934" cy="1403279"/>
          </a:xfrm>
          <a:prstGeom prst="rect">
            <a:avLst/>
          </a:prstGeom>
        </p:spPr>
      </p:pic>
      <p:pic>
        <p:nvPicPr>
          <p:cNvPr id="22" name="Espace réservé du contenu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084" t="84017" r="50231" b="9543"/>
          <a:stretch/>
        </p:blipFill>
        <p:spPr>
          <a:xfrm>
            <a:off x="3691185" y="6348743"/>
            <a:ext cx="1605689" cy="55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15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</p:spPr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50134" y="-871951"/>
            <a:ext cx="13742135" cy="8601901"/>
          </a:xfrm>
        </p:spPr>
      </p:pic>
      <p:sp>
        <p:nvSpPr>
          <p:cNvPr id="8" name="Rectangle 7"/>
          <p:cNvSpPr/>
          <p:nvPr/>
        </p:nvSpPr>
        <p:spPr>
          <a:xfrm>
            <a:off x="-1455705" y="-794754"/>
            <a:ext cx="9682654" cy="1367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512" b="1" dirty="0">
                <a:solidFill>
                  <a:srgbClr val="33CCFF"/>
                </a:solidFill>
              </a:rPr>
              <a:t>Complémentarité transport/distribution</a:t>
            </a:r>
          </a:p>
          <a:p>
            <a:r>
              <a:rPr lang="fr-FR" sz="2258" dirty="0"/>
              <a:t>Projections 2025 – Nuit sans vent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-1114266" y="649924"/>
            <a:ext cx="12370517" cy="6014355"/>
            <a:chOff x="-888368" y="1213338"/>
            <a:chExt cx="9862588" cy="4795039"/>
          </a:xfrm>
        </p:grpSpPr>
        <p:sp>
          <p:nvSpPr>
            <p:cNvPr id="9" name="ZoneTexte 8"/>
            <p:cNvSpPr txBox="1"/>
            <p:nvPr/>
          </p:nvSpPr>
          <p:spPr>
            <a:xfrm>
              <a:off x="5178670" y="2171700"/>
              <a:ext cx="634511" cy="350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258" i="1" dirty="0">
                  <a:solidFill>
                    <a:schemeClr val="bg1"/>
                  </a:solidFill>
                </a:rPr>
                <a:t>PACA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-674159" y="3059668"/>
              <a:ext cx="1014901" cy="350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258" i="1" dirty="0">
                  <a:solidFill>
                    <a:schemeClr val="bg1"/>
                  </a:solidFill>
                </a:rPr>
                <a:t>Occitanie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699238" y="4484022"/>
              <a:ext cx="1289419" cy="25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5" i="1" dirty="0">
                  <a:solidFill>
                    <a:srgbClr val="33CCFF"/>
                  </a:solidFill>
                </a:rPr>
                <a:t>Mer Méditerranée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79478" y="5750115"/>
              <a:ext cx="780614" cy="25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5" i="1" dirty="0">
                  <a:solidFill>
                    <a:schemeClr val="bg1"/>
                  </a:solidFill>
                </a:rPr>
                <a:t>Perpignan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545085" y="3596947"/>
              <a:ext cx="871661" cy="25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5" i="1" dirty="0">
                  <a:solidFill>
                    <a:schemeClr val="bg1"/>
                  </a:solidFill>
                </a:rPr>
                <a:t>Montpellier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608000" y="4355207"/>
              <a:ext cx="723615" cy="25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5" i="1" dirty="0">
                  <a:solidFill>
                    <a:schemeClr val="bg1"/>
                  </a:solidFill>
                </a:rPr>
                <a:t>Marseille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8555746" y="3470254"/>
              <a:ext cx="418474" cy="25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5" i="1" dirty="0">
                  <a:solidFill>
                    <a:schemeClr val="bg1"/>
                  </a:solidFill>
                </a:rPr>
                <a:t>Nice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-888368" y="4582889"/>
              <a:ext cx="932238" cy="25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5" i="1" dirty="0">
                  <a:solidFill>
                    <a:schemeClr val="bg1"/>
                  </a:solidFill>
                </a:rPr>
                <a:t>Carcassonne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3165736" y="3086031"/>
              <a:ext cx="537024" cy="25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5" i="1" dirty="0">
                  <a:solidFill>
                    <a:schemeClr val="bg1"/>
                  </a:solidFill>
                </a:rPr>
                <a:t>Nîmes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176851" y="2745949"/>
              <a:ext cx="653119" cy="25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5" i="1" dirty="0">
                  <a:solidFill>
                    <a:schemeClr val="bg1"/>
                  </a:solidFill>
                </a:rPr>
                <a:t>Avignon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119951" y="4763770"/>
              <a:ext cx="562380" cy="25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5" i="1" dirty="0">
                  <a:solidFill>
                    <a:schemeClr val="bg1"/>
                  </a:solidFill>
                </a:rPr>
                <a:t>Toulon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6832126" y="2437562"/>
              <a:ext cx="508907" cy="25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5" i="1" dirty="0">
                  <a:solidFill>
                    <a:schemeClr val="bg1"/>
                  </a:solidFill>
                </a:rPr>
                <a:t>Digne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6241471" y="1213338"/>
              <a:ext cx="402832" cy="25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5" i="1" dirty="0">
                  <a:solidFill>
                    <a:schemeClr val="bg1"/>
                  </a:solidFill>
                </a:rPr>
                <a:t>Gap</a:t>
              </a:r>
            </a:p>
          </p:txBody>
        </p:sp>
      </p:grpSp>
      <p:pic>
        <p:nvPicPr>
          <p:cNvPr id="23" name="Imag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4898" y="6186351"/>
            <a:ext cx="2592934" cy="1403279"/>
          </a:xfrm>
          <a:prstGeom prst="rect">
            <a:avLst/>
          </a:prstGeom>
        </p:spPr>
      </p:pic>
      <p:pic>
        <p:nvPicPr>
          <p:cNvPr id="24" name="Espace réservé du contenu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084" t="84017" r="50231" b="9543"/>
          <a:stretch/>
        </p:blipFill>
        <p:spPr>
          <a:xfrm>
            <a:off x="3692101" y="6355090"/>
            <a:ext cx="1605689" cy="55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60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647" y="1037186"/>
            <a:ext cx="7095945" cy="5658926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11574130" y="1612739"/>
            <a:ext cx="0" cy="9805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/>
          <p:cNvSpPr/>
          <p:nvPr/>
        </p:nvSpPr>
        <p:spPr>
          <a:xfrm>
            <a:off x="11469568" y="1689857"/>
            <a:ext cx="187286" cy="165253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1480585" y="2364562"/>
            <a:ext cx="187286" cy="165253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1543711" y="1816551"/>
            <a:ext cx="672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chemeClr val="accent5"/>
                </a:solidFill>
              </a:rPr>
              <a:t>Obj</a:t>
            </a:r>
            <a:r>
              <a:rPr lang="fr-FR" sz="1600" dirty="0">
                <a:solidFill>
                  <a:schemeClr val="accent5"/>
                </a:solidFill>
              </a:rPr>
              <a:t>. 2035</a:t>
            </a:r>
          </a:p>
        </p:txBody>
      </p:sp>
      <p:sp>
        <p:nvSpPr>
          <p:cNvPr id="10" name="Accolade fermante 9"/>
          <p:cNvSpPr/>
          <p:nvPr/>
        </p:nvSpPr>
        <p:spPr>
          <a:xfrm rot="16200000">
            <a:off x="7076975" y="1830804"/>
            <a:ext cx="213867" cy="4285560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914763" y="3442233"/>
            <a:ext cx="2353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7030A0"/>
                </a:solidFill>
              </a:rPr>
              <a:t>1</a:t>
            </a:r>
            <a:r>
              <a:rPr lang="fr-FR" sz="1600" baseline="30000" dirty="0">
                <a:solidFill>
                  <a:srgbClr val="7030A0"/>
                </a:solidFill>
              </a:rPr>
              <a:t>ère</a:t>
            </a:r>
            <a:r>
              <a:rPr lang="fr-FR" sz="1600" dirty="0">
                <a:solidFill>
                  <a:srgbClr val="7030A0"/>
                </a:solidFill>
              </a:rPr>
              <a:t> génération de S3REnR</a:t>
            </a:r>
          </a:p>
        </p:txBody>
      </p:sp>
      <p:sp>
        <p:nvSpPr>
          <p:cNvPr id="12" name="Accolade fermante 11"/>
          <p:cNvSpPr/>
          <p:nvPr/>
        </p:nvSpPr>
        <p:spPr>
          <a:xfrm rot="16200000">
            <a:off x="10290529" y="513592"/>
            <a:ext cx="275695" cy="2203372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9662021" y="829230"/>
            <a:ext cx="1532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7030A0"/>
                </a:solidFill>
              </a:rPr>
              <a:t>2</a:t>
            </a:r>
            <a:r>
              <a:rPr lang="fr-FR" sz="1600" baseline="30000" dirty="0">
                <a:solidFill>
                  <a:srgbClr val="7030A0"/>
                </a:solidFill>
              </a:rPr>
              <a:t>ème</a:t>
            </a:r>
            <a:r>
              <a:rPr lang="fr-FR" sz="1600" dirty="0">
                <a:solidFill>
                  <a:srgbClr val="7030A0"/>
                </a:solidFill>
              </a:rPr>
              <a:t> génération de S3REnR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3848"/>
            <a:ext cx="1074420" cy="4797838"/>
          </a:xfrm>
          <a:prstGeom prst="rect">
            <a:avLst/>
          </a:prstGeom>
          <a:ln>
            <a:noFill/>
          </a:ln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6E5C11BF-DB2B-411C-9CE5-BB326F8C22E3}"/>
              </a:ext>
            </a:extLst>
          </p:cNvPr>
          <p:cNvSpPr/>
          <p:nvPr/>
        </p:nvSpPr>
        <p:spPr>
          <a:xfrm>
            <a:off x="78270" y="1410987"/>
            <a:ext cx="546847" cy="5468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D3ECE2C-CD7A-470C-A81E-01658F61C455}"/>
              </a:ext>
            </a:extLst>
          </p:cNvPr>
          <p:cNvSpPr/>
          <p:nvPr/>
        </p:nvSpPr>
        <p:spPr>
          <a:xfrm>
            <a:off x="474263" y="2640296"/>
            <a:ext cx="546847" cy="5468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9B1DFDA0-980F-4600-9212-DB0E541F1787}"/>
              </a:ext>
            </a:extLst>
          </p:cNvPr>
          <p:cNvSpPr/>
          <p:nvPr/>
        </p:nvSpPr>
        <p:spPr>
          <a:xfrm>
            <a:off x="389228" y="4322871"/>
            <a:ext cx="546847" cy="5468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3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74982" y="1443522"/>
            <a:ext cx="3659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La première génération de schéma était prévue pour 10 ans mais </a:t>
            </a:r>
            <a:r>
              <a:rPr lang="fr-FR" b="1" dirty="0">
                <a:solidFill>
                  <a:schemeClr val="accent5"/>
                </a:solidFill>
              </a:rPr>
              <a:t>sa capacité a été allouée en 5 à 6 ans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052973" y="2397812"/>
            <a:ext cx="34252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dirty="0"/>
          </a:p>
          <a:p>
            <a:pPr algn="just"/>
            <a:r>
              <a:rPr lang="fr-FR" dirty="0"/>
              <a:t>La seconde génération prévoit de porter </a:t>
            </a:r>
            <a:r>
              <a:rPr lang="fr-FR" b="1" dirty="0">
                <a:solidFill>
                  <a:schemeClr val="accent5"/>
                </a:solidFill>
              </a:rPr>
              <a:t>la capacité d’accueil totale des </a:t>
            </a:r>
            <a:r>
              <a:rPr lang="fr-FR" b="1" dirty="0" err="1">
                <a:solidFill>
                  <a:schemeClr val="accent5"/>
                </a:solidFill>
              </a:rPr>
              <a:t>EnR</a:t>
            </a:r>
            <a:r>
              <a:rPr lang="fr-FR" b="1" dirty="0">
                <a:solidFill>
                  <a:schemeClr val="accent5"/>
                </a:solidFill>
              </a:rPr>
              <a:t> terrestres à près de </a:t>
            </a:r>
            <a:br>
              <a:rPr lang="fr-FR" b="1" dirty="0">
                <a:solidFill>
                  <a:schemeClr val="accent5"/>
                </a:solidFill>
              </a:rPr>
            </a:br>
            <a:r>
              <a:rPr lang="fr-FR" b="1" dirty="0">
                <a:solidFill>
                  <a:schemeClr val="accent5"/>
                </a:solidFill>
              </a:rPr>
              <a:t>110 GW</a:t>
            </a:r>
            <a:r>
              <a:rPr lang="fr-FR" dirty="0"/>
              <a:t>, soit une multiplication par 3 de la puissance installée</a:t>
            </a:r>
            <a:endParaRPr lang="fr-FR" b="1" dirty="0">
              <a:solidFill>
                <a:schemeClr val="accent4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28701" y="5485546"/>
            <a:ext cx="353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Cela représente </a:t>
            </a:r>
            <a:r>
              <a:rPr lang="fr-FR" b="1" dirty="0">
                <a:solidFill>
                  <a:schemeClr val="accent5"/>
                </a:solidFill>
              </a:rPr>
              <a:t>un investissement de 5 et 6 Md€ par</a:t>
            </a:r>
            <a:r>
              <a:rPr lang="fr-FR" dirty="0"/>
              <a:t> </a:t>
            </a:r>
            <a:r>
              <a:rPr lang="fr-FR" b="1" dirty="0">
                <a:solidFill>
                  <a:schemeClr val="accent5"/>
                </a:solidFill>
              </a:rPr>
              <a:t>RTE et </a:t>
            </a:r>
            <a:r>
              <a:rPr lang="fr-FR" b="1" dirty="0" err="1">
                <a:solidFill>
                  <a:schemeClr val="accent5"/>
                </a:solidFill>
              </a:rPr>
              <a:t>Enedis</a:t>
            </a:r>
            <a:r>
              <a:rPr lang="fr-FR" dirty="0"/>
              <a:t>, cofinancés par les producteurs</a:t>
            </a:r>
            <a:endParaRPr lang="fr-FR" sz="1600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B1DFDA0-980F-4600-9212-DB0E541F1787}"/>
              </a:ext>
            </a:extLst>
          </p:cNvPr>
          <p:cNvSpPr/>
          <p:nvPr/>
        </p:nvSpPr>
        <p:spPr>
          <a:xfrm>
            <a:off x="112681" y="5385011"/>
            <a:ext cx="546847" cy="5468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957472" y="4371868"/>
            <a:ext cx="3489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Environ </a:t>
            </a:r>
            <a:r>
              <a:rPr lang="fr-FR" b="1" dirty="0">
                <a:solidFill>
                  <a:schemeClr val="accent5"/>
                </a:solidFill>
              </a:rPr>
              <a:t>40% de la capacité offerte est immédiatement disponible </a:t>
            </a:r>
            <a:r>
              <a:rPr lang="fr-FR" dirty="0"/>
              <a:t>: le reste est à développer</a:t>
            </a:r>
            <a:endParaRPr lang="fr-FR" sz="1600" dirty="0"/>
          </a:p>
        </p:txBody>
      </p:sp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523800" y="128424"/>
            <a:ext cx="10107806" cy="840349"/>
          </a:xfrm>
        </p:spPr>
        <p:txBody>
          <a:bodyPr>
            <a:normAutofit fontScale="90000"/>
          </a:bodyPr>
          <a:lstStyle/>
          <a:p>
            <a:r>
              <a:rPr lang="fr-FR" dirty="0"/>
              <a:t>Dix années d’expérience de la planification énergétique</a:t>
            </a:r>
          </a:p>
        </p:txBody>
      </p:sp>
    </p:spTree>
    <p:extLst>
      <p:ext uri="{BB962C8B-B14F-4D97-AF65-F5344CB8AC3E}">
        <p14:creationId xmlns:p14="http://schemas.microsoft.com/office/powerpoint/2010/main" val="4188730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3848"/>
            <a:ext cx="1074420" cy="4797838"/>
          </a:xfrm>
          <a:prstGeom prst="rect">
            <a:avLst/>
          </a:prstGeom>
          <a:ln>
            <a:noFill/>
          </a:ln>
        </p:spPr>
      </p:pic>
      <p:sp>
        <p:nvSpPr>
          <p:cNvPr id="45" name="Ellipse 44">
            <a:extLst>
              <a:ext uri="{FF2B5EF4-FFF2-40B4-BE49-F238E27FC236}">
                <a16:creationId xmlns:a16="http://schemas.microsoft.com/office/drawing/2014/main" id="{6E5C11BF-DB2B-411C-9CE5-BB326F8C22E3}"/>
              </a:ext>
            </a:extLst>
          </p:cNvPr>
          <p:cNvSpPr/>
          <p:nvPr/>
        </p:nvSpPr>
        <p:spPr>
          <a:xfrm>
            <a:off x="78270" y="1410987"/>
            <a:ext cx="546847" cy="5468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CD3ECE2C-CD7A-470C-A81E-01658F61C455}"/>
              </a:ext>
            </a:extLst>
          </p:cNvPr>
          <p:cNvSpPr/>
          <p:nvPr/>
        </p:nvSpPr>
        <p:spPr>
          <a:xfrm>
            <a:off x="501559" y="3172564"/>
            <a:ext cx="546847" cy="5468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9B1DFDA0-980F-4600-9212-DB0E541F1787}"/>
              </a:ext>
            </a:extLst>
          </p:cNvPr>
          <p:cNvSpPr/>
          <p:nvPr/>
        </p:nvSpPr>
        <p:spPr>
          <a:xfrm>
            <a:off x="277590" y="4816965"/>
            <a:ext cx="560500" cy="5468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3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774983" y="1443522"/>
            <a:ext cx="45128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rgbClr val="0070C0"/>
                </a:solidFill>
              </a:rPr>
              <a:t>La 2</a:t>
            </a:r>
            <a:r>
              <a:rPr lang="fr-FR" b="1" baseline="30000" dirty="0">
                <a:solidFill>
                  <a:srgbClr val="0070C0"/>
                </a:solidFill>
              </a:rPr>
              <a:t>ème</a:t>
            </a:r>
            <a:r>
              <a:rPr lang="fr-FR" b="1" dirty="0">
                <a:solidFill>
                  <a:srgbClr val="0070C0"/>
                </a:solidFill>
              </a:rPr>
              <a:t> génération des S3REnR se caractérise par un grand nombre de « postes-sources » à créer pour collecter les </a:t>
            </a:r>
            <a:r>
              <a:rPr lang="fr-FR" b="1" dirty="0" err="1">
                <a:solidFill>
                  <a:srgbClr val="0070C0"/>
                </a:solidFill>
              </a:rPr>
              <a:t>EnR</a:t>
            </a:r>
            <a:r>
              <a:rPr lang="fr-FR" b="1" dirty="0">
                <a:solidFill>
                  <a:srgbClr val="0070C0"/>
                </a:solidFill>
              </a:rPr>
              <a:t>, </a:t>
            </a:r>
            <a:r>
              <a:rPr lang="fr-FR" dirty="0"/>
              <a:t>dans les zones privilégiées de développement de « grands parcs » éoliens ou photovoltaïques. 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1075964" y="2947827"/>
            <a:ext cx="44162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dirty="0"/>
          </a:p>
          <a:p>
            <a:pPr algn="just"/>
            <a:r>
              <a:rPr lang="fr-FR" dirty="0"/>
              <a:t>Interfaces entre </a:t>
            </a:r>
            <a:r>
              <a:rPr lang="fr-FR" dirty="0" err="1"/>
              <a:t>Enedis</a:t>
            </a:r>
            <a:r>
              <a:rPr lang="fr-FR" dirty="0"/>
              <a:t> et le réseau de RTE à très haute tension, ils ont vocation à </a:t>
            </a:r>
            <a:r>
              <a:rPr lang="fr-FR" b="1" dirty="0">
                <a:solidFill>
                  <a:srgbClr val="0070C0"/>
                </a:solidFill>
              </a:rPr>
              <a:t>« prendre le relais » de postes proches existants saturés </a:t>
            </a:r>
            <a:r>
              <a:rPr lang="fr-FR" dirty="0"/>
              <a:t>ou en voie de saturation</a:t>
            </a:r>
            <a:endParaRPr lang="fr-FR" b="1" dirty="0">
              <a:solidFill>
                <a:schemeClr val="accent4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805344" y="4889138"/>
            <a:ext cx="4482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La mise en œuvre concrète de ce programme de travaux ne fait que démarrer : </a:t>
            </a:r>
            <a:r>
              <a:rPr lang="fr-FR" b="1" dirty="0">
                <a:solidFill>
                  <a:schemeClr val="accent5"/>
                </a:solidFill>
              </a:rPr>
              <a:t>elle</a:t>
            </a:r>
            <a:r>
              <a:rPr lang="fr-FR" dirty="0"/>
              <a:t> </a:t>
            </a:r>
            <a:r>
              <a:rPr lang="fr-FR" b="1" dirty="0">
                <a:solidFill>
                  <a:srgbClr val="0070C0"/>
                </a:solidFill>
              </a:rPr>
              <a:t>va s’étendre au-delà de 2030</a:t>
            </a:r>
          </a:p>
        </p:txBody>
      </p:sp>
      <p:pic>
        <p:nvPicPr>
          <p:cNvPr id="294" name="Image 29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97" r="12108"/>
          <a:stretch/>
        </p:blipFill>
        <p:spPr>
          <a:xfrm>
            <a:off x="5690812" y="1026442"/>
            <a:ext cx="6346513" cy="5648845"/>
          </a:xfrm>
          <a:prstGeom prst="rect">
            <a:avLst/>
          </a:prstGeom>
        </p:spPr>
      </p:pic>
      <p:pic>
        <p:nvPicPr>
          <p:cNvPr id="417" name="Image 4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4876" y="923900"/>
            <a:ext cx="4352921" cy="5694158"/>
          </a:xfrm>
          <a:prstGeom prst="rect">
            <a:avLst/>
          </a:prstGeom>
        </p:spPr>
      </p:pic>
      <p:sp>
        <p:nvSpPr>
          <p:cNvPr id="536" name="Titre 535"/>
          <p:cNvSpPr>
            <a:spLocks noGrp="1"/>
          </p:cNvSpPr>
          <p:nvPr>
            <p:ph type="title"/>
          </p:nvPr>
        </p:nvSpPr>
        <p:spPr>
          <a:xfrm>
            <a:off x="78270" y="87480"/>
            <a:ext cx="11153837" cy="840349"/>
          </a:xfrm>
        </p:spPr>
        <p:txBody>
          <a:bodyPr>
            <a:noAutofit/>
          </a:bodyPr>
          <a:lstStyle/>
          <a:p>
            <a:r>
              <a:rPr lang="fr-FR" sz="2800" dirty="0"/>
              <a:t>Dans de nombreux territoire ruraux, un réseau désormais dimensionné par les énergies renouvelables</a:t>
            </a:r>
          </a:p>
        </p:txBody>
      </p:sp>
    </p:spTree>
    <p:extLst>
      <p:ext uri="{BB962C8B-B14F-4D97-AF65-F5344CB8AC3E}">
        <p14:creationId xmlns:p14="http://schemas.microsoft.com/office/powerpoint/2010/main" val="228881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3848"/>
            <a:ext cx="1074420" cy="4797838"/>
          </a:xfrm>
          <a:prstGeom prst="rect">
            <a:avLst/>
          </a:prstGeom>
          <a:ln>
            <a:noFill/>
          </a:ln>
        </p:spPr>
      </p:pic>
      <p:sp>
        <p:nvSpPr>
          <p:cNvPr id="45" name="Ellipse 44">
            <a:extLst>
              <a:ext uri="{FF2B5EF4-FFF2-40B4-BE49-F238E27FC236}">
                <a16:creationId xmlns:a16="http://schemas.microsoft.com/office/drawing/2014/main" id="{6E5C11BF-DB2B-411C-9CE5-BB326F8C22E3}"/>
              </a:ext>
            </a:extLst>
          </p:cNvPr>
          <p:cNvSpPr/>
          <p:nvPr/>
        </p:nvSpPr>
        <p:spPr>
          <a:xfrm>
            <a:off x="78270" y="1410987"/>
            <a:ext cx="546847" cy="5468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CD3ECE2C-CD7A-470C-A81E-01658F61C455}"/>
              </a:ext>
            </a:extLst>
          </p:cNvPr>
          <p:cNvSpPr/>
          <p:nvPr/>
        </p:nvSpPr>
        <p:spPr>
          <a:xfrm>
            <a:off x="501559" y="3131620"/>
            <a:ext cx="546847" cy="5468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9B1DFDA0-980F-4600-9212-DB0E541F1787}"/>
              </a:ext>
            </a:extLst>
          </p:cNvPr>
          <p:cNvSpPr/>
          <p:nvPr/>
        </p:nvSpPr>
        <p:spPr>
          <a:xfrm>
            <a:off x="359478" y="4544011"/>
            <a:ext cx="546847" cy="5468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3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774982" y="1443522"/>
            <a:ext cx="48342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rgbClr val="0070C0"/>
                </a:solidFill>
              </a:rPr>
              <a:t>La somme des ambitions régionales ne fait pas une ambition nationale…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Initialement calés sur les SRADDET, les objectifs des S3REnR ont été fixés par les préfets pour la deuxième génération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1075964" y="2947827"/>
            <a:ext cx="45332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dirty="0"/>
          </a:p>
          <a:p>
            <a:pPr algn="just"/>
            <a:r>
              <a:rPr lang="fr-FR" dirty="0"/>
              <a:t>Les S3R planifient un réseau pour les énergies renouvelables… </a:t>
            </a:r>
            <a:r>
              <a:rPr lang="fr-FR" b="1" dirty="0">
                <a:solidFill>
                  <a:schemeClr val="accent5"/>
                </a:solidFill>
              </a:rPr>
              <a:t>en l’absence de planification territoriale de ces mêmes énergies renouvelables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933621" y="4635925"/>
            <a:ext cx="4675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chemeClr val="accent5"/>
                </a:solidFill>
              </a:rPr>
              <a:t>Un dialogue entre aménageurs et autorités environnementales </a:t>
            </a:r>
            <a:r>
              <a:rPr lang="fr-FR" dirty="0"/>
              <a:t>qui pourrait gagner en maturité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530" y="3070860"/>
            <a:ext cx="4091940" cy="378714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077" y="1304332"/>
            <a:ext cx="3775001" cy="296693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482687" y="6001686"/>
            <a:ext cx="1600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/>
              <a:t>Cadastre énergétique PACA : gisement par commune du productible annuel total sur toitures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constats et enseignements </a:t>
            </a:r>
          </a:p>
        </p:txBody>
      </p:sp>
    </p:spTree>
    <p:extLst>
      <p:ext uri="{BB962C8B-B14F-4D97-AF65-F5344CB8AC3E}">
        <p14:creationId xmlns:p14="http://schemas.microsoft.com/office/powerpoint/2010/main" val="2245200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 5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3296" y="621368"/>
            <a:ext cx="6378704" cy="6114197"/>
          </a:xfrm>
          <a:prstGeom prst="rect">
            <a:avLst/>
          </a:prstGeom>
        </p:spPr>
      </p:pic>
      <p:grpSp>
        <p:nvGrpSpPr>
          <p:cNvPr id="418" name="Groupe 417"/>
          <p:cNvGrpSpPr/>
          <p:nvPr/>
        </p:nvGrpSpPr>
        <p:grpSpPr>
          <a:xfrm>
            <a:off x="7190048" y="862733"/>
            <a:ext cx="4333945" cy="5678736"/>
            <a:chOff x="7061925" y="983911"/>
            <a:chExt cx="4333945" cy="5678736"/>
          </a:xfrm>
          <a:solidFill>
            <a:schemeClr val="bg1"/>
          </a:solidFill>
        </p:grpSpPr>
        <p:sp>
          <p:nvSpPr>
            <p:cNvPr id="419" name="Ellipse 418"/>
            <p:cNvSpPr/>
            <p:nvPr/>
          </p:nvSpPr>
          <p:spPr>
            <a:xfrm>
              <a:off x="7538392" y="5870972"/>
              <a:ext cx="202052" cy="215387"/>
            </a:xfrm>
            <a:prstGeom prst="ellipse">
              <a:avLst/>
            </a:prstGeom>
            <a:grp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0" name="Ellipse 419"/>
            <p:cNvSpPr/>
            <p:nvPr/>
          </p:nvSpPr>
          <p:spPr>
            <a:xfrm>
              <a:off x="9281526" y="3622385"/>
              <a:ext cx="202052" cy="215387"/>
            </a:xfrm>
            <a:prstGeom prst="ellipse">
              <a:avLst/>
            </a:prstGeom>
            <a:grp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1" name="Ellipse 420"/>
            <p:cNvSpPr/>
            <p:nvPr/>
          </p:nvSpPr>
          <p:spPr>
            <a:xfrm>
              <a:off x="7270484" y="3406998"/>
              <a:ext cx="202052" cy="215387"/>
            </a:xfrm>
            <a:prstGeom prst="ellipse">
              <a:avLst/>
            </a:prstGeom>
            <a:grp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2" name="Ellipse 421"/>
            <p:cNvSpPr/>
            <p:nvPr/>
          </p:nvSpPr>
          <p:spPr>
            <a:xfrm>
              <a:off x="7854327" y="5000963"/>
              <a:ext cx="202052" cy="215387"/>
            </a:xfrm>
            <a:prstGeom prst="ellipse">
              <a:avLst/>
            </a:prstGeom>
            <a:grp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3" name="Ellipse 422"/>
            <p:cNvSpPr/>
            <p:nvPr/>
          </p:nvSpPr>
          <p:spPr>
            <a:xfrm>
              <a:off x="7489409" y="4082778"/>
              <a:ext cx="202052" cy="215387"/>
            </a:xfrm>
            <a:prstGeom prst="ellipse">
              <a:avLst/>
            </a:prstGeom>
            <a:grp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4" name="Ellipse 423"/>
            <p:cNvSpPr/>
            <p:nvPr/>
          </p:nvSpPr>
          <p:spPr>
            <a:xfrm>
              <a:off x="7930249" y="3975084"/>
              <a:ext cx="202052" cy="215387"/>
            </a:xfrm>
            <a:prstGeom prst="ellipse">
              <a:avLst/>
            </a:prstGeom>
            <a:grp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5" name="Ellipse 424"/>
            <p:cNvSpPr/>
            <p:nvPr/>
          </p:nvSpPr>
          <p:spPr>
            <a:xfrm>
              <a:off x="8236388" y="4283346"/>
              <a:ext cx="202052" cy="215387"/>
            </a:xfrm>
            <a:prstGeom prst="ellipse">
              <a:avLst/>
            </a:prstGeom>
            <a:grp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6" name="Ellipse 425"/>
            <p:cNvSpPr/>
            <p:nvPr/>
          </p:nvSpPr>
          <p:spPr>
            <a:xfrm>
              <a:off x="8505791" y="3893671"/>
              <a:ext cx="202052" cy="215387"/>
            </a:xfrm>
            <a:prstGeom prst="ellipse">
              <a:avLst/>
            </a:prstGeom>
            <a:grp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7" name="Ellipse 426"/>
            <p:cNvSpPr/>
            <p:nvPr/>
          </p:nvSpPr>
          <p:spPr>
            <a:xfrm>
              <a:off x="8056379" y="3591138"/>
              <a:ext cx="202052" cy="215387"/>
            </a:xfrm>
            <a:prstGeom prst="ellipse">
              <a:avLst/>
            </a:prstGeom>
            <a:grp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8" name="Ellipse 427"/>
            <p:cNvSpPr/>
            <p:nvPr/>
          </p:nvSpPr>
          <p:spPr>
            <a:xfrm>
              <a:off x="8281698" y="3250388"/>
              <a:ext cx="202052" cy="215387"/>
            </a:xfrm>
            <a:prstGeom prst="ellipse">
              <a:avLst/>
            </a:prstGeom>
            <a:grp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9" name="Ellipse 428"/>
            <p:cNvSpPr/>
            <p:nvPr/>
          </p:nvSpPr>
          <p:spPr>
            <a:xfrm>
              <a:off x="7487706" y="2161827"/>
              <a:ext cx="202052" cy="215387"/>
            </a:xfrm>
            <a:prstGeom prst="ellipse">
              <a:avLst/>
            </a:prstGeom>
            <a:grp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0" name="Ellipse 429"/>
            <p:cNvSpPr/>
            <p:nvPr/>
          </p:nvSpPr>
          <p:spPr>
            <a:xfrm>
              <a:off x="8867074" y="4977003"/>
              <a:ext cx="202052" cy="215387"/>
            </a:xfrm>
            <a:prstGeom prst="ellipse">
              <a:avLst/>
            </a:prstGeom>
            <a:grp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1" name="Ellipse 430"/>
            <p:cNvSpPr/>
            <p:nvPr/>
          </p:nvSpPr>
          <p:spPr>
            <a:xfrm>
              <a:off x="9697323" y="5099160"/>
              <a:ext cx="202052" cy="215387"/>
            </a:xfrm>
            <a:prstGeom prst="ellipse">
              <a:avLst/>
            </a:prstGeom>
            <a:grp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2" name="Ellipse 431"/>
            <p:cNvSpPr/>
            <p:nvPr/>
          </p:nvSpPr>
          <p:spPr>
            <a:xfrm>
              <a:off x="9548064" y="5763278"/>
              <a:ext cx="202052" cy="215387"/>
            </a:xfrm>
            <a:prstGeom prst="ellipse">
              <a:avLst/>
            </a:prstGeom>
            <a:grp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3" name="Ellipse 432"/>
            <p:cNvSpPr/>
            <p:nvPr/>
          </p:nvSpPr>
          <p:spPr>
            <a:xfrm>
              <a:off x="10387967" y="5416683"/>
              <a:ext cx="202052" cy="215387"/>
            </a:xfrm>
            <a:prstGeom prst="ellipse">
              <a:avLst/>
            </a:prstGeom>
            <a:grp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4" name="Ellipse 433"/>
            <p:cNvSpPr/>
            <p:nvPr/>
          </p:nvSpPr>
          <p:spPr>
            <a:xfrm>
              <a:off x="9697323" y="4298165"/>
              <a:ext cx="202052" cy="215387"/>
            </a:xfrm>
            <a:prstGeom prst="ellipse">
              <a:avLst/>
            </a:prstGeom>
            <a:grp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5" name="Ellipse 434"/>
            <p:cNvSpPr/>
            <p:nvPr/>
          </p:nvSpPr>
          <p:spPr>
            <a:xfrm>
              <a:off x="9761910" y="3789974"/>
              <a:ext cx="202052" cy="215387"/>
            </a:xfrm>
            <a:prstGeom prst="ellipse">
              <a:avLst/>
            </a:prstGeom>
            <a:grp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6" name="Ellipse 435"/>
            <p:cNvSpPr/>
            <p:nvPr/>
          </p:nvSpPr>
          <p:spPr>
            <a:xfrm>
              <a:off x="9862936" y="2282387"/>
              <a:ext cx="202052" cy="215387"/>
            </a:xfrm>
            <a:prstGeom prst="ellipse">
              <a:avLst/>
            </a:prstGeom>
            <a:grp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7" name="Ellipse 436"/>
            <p:cNvSpPr/>
            <p:nvPr/>
          </p:nvSpPr>
          <p:spPr>
            <a:xfrm>
              <a:off x="9963961" y="2312601"/>
              <a:ext cx="202052" cy="215387"/>
            </a:xfrm>
            <a:prstGeom prst="ellipse">
              <a:avLst/>
            </a:prstGeom>
            <a:grp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8" name="Ellipse 437"/>
            <p:cNvSpPr/>
            <p:nvPr/>
          </p:nvSpPr>
          <p:spPr>
            <a:xfrm>
              <a:off x="9812423" y="2372938"/>
              <a:ext cx="202052" cy="215387"/>
            </a:xfrm>
            <a:prstGeom prst="ellipse">
              <a:avLst/>
            </a:prstGeom>
            <a:grp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9" name="Ellipse 438"/>
            <p:cNvSpPr/>
            <p:nvPr/>
          </p:nvSpPr>
          <p:spPr>
            <a:xfrm>
              <a:off x="9597216" y="2196548"/>
              <a:ext cx="202052" cy="215387"/>
            </a:xfrm>
            <a:prstGeom prst="ellipse">
              <a:avLst/>
            </a:prstGeom>
            <a:grp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0" name="Ellipse 439"/>
            <p:cNvSpPr/>
            <p:nvPr/>
          </p:nvSpPr>
          <p:spPr>
            <a:xfrm>
              <a:off x="9370667" y="1416613"/>
              <a:ext cx="202052" cy="215387"/>
            </a:xfrm>
            <a:prstGeom prst="ellipse">
              <a:avLst/>
            </a:prstGeom>
            <a:grp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1" name="Ellipse 440"/>
            <p:cNvSpPr/>
            <p:nvPr/>
          </p:nvSpPr>
          <p:spPr>
            <a:xfrm>
              <a:off x="9220119" y="1537714"/>
              <a:ext cx="202052" cy="215387"/>
            </a:xfrm>
            <a:prstGeom prst="ellipse">
              <a:avLst/>
            </a:prstGeom>
            <a:grp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2" name="Ellipse 441"/>
            <p:cNvSpPr/>
            <p:nvPr/>
          </p:nvSpPr>
          <p:spPr>
            <a:xfrm>
              <a:off x="9129214" y="983911"/>
              <a:ext cx="202052" cy="215387"/>
            </a:xfrm>
            <a:prstGeom prst="ellipse">
              <a:avLst/>
            </a:prstGeom>
            <a:grp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3" name="Ellipse 442"/>
            <p:cNvSpPr/>
            <p:nvPr/>
          </p:nvSpPr>
          <p:spPr>
            <a:xfrm>
              <a:off x="9447038" y="6339565"/>
              <a:ext cx="202052" cy="215388"/>
            </a:xfrm>
            <a:prstGeom prst="ellipse">
              <a:avLst/>
            </a:prstGeom>
            <a:grpFill/>
            <a:ln w="19050">
              <a:solidFill>
                <a:srgbClr val="3572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4" name="Ellipse 443"/>
            <p:cNvSpPr/>
            <p:nvPr/>
          </p:nvSpPr>
          <p:spPr>
            <a:xfrm>
              <a:off x="9402509" y="6447259"/>
              <a:ext cx="202052" cy="215388"/>
            </a:xfrm>
            <a:prstGeom prst="ellipse">
              <a:avLst/>
            </a:prstGeom>
            <a:grpFill/>
            <a:ln w="19050">
              <a:solidFill>
                <a:srgbClr val="3572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5" name="Ellipse 444"/>
            <p:cNvSpPr/>
            <p:nvPr/>
          </p:nvSpPr>
          <p:spPr>
            <a:xfrm>
              <a:off x="9352844" y="6178458"/>
              <a:ext cx="202052" cy="215388"/>
            </a:xfrm>
            <a:prstGeom prst="ellipse">
              <a:avLst/>
            </a:prstGeom>
            <a:grpFill/>
            <a:ln w="19050">
              <a:solidFill>
                <a:srgbClr val="3572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6" name="Ellipse 445"/>
            <p:cNvSpPr/>
            <p:nvPr/>
          </p:nvSpPr>
          <p:spPr>
            <a:xfrm>
              <a:off x="9265919" y="6298723"/>
              <a:ext cx="202052" cy="215388"/>
            </a:xfrm>
            <a:prstGeom prst="ellipse">
              <a:avLst/>
            </a:prstGeom>
            <a:grp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7" name="Ellipse 446"/>
            <p:cNvSpPr/>
            <p:nvPr/>
          </p:nvSpPr>
          <p:spPr>
            <a:xfrm>
              <a:off x="9036895" y="6113348"/>
              <a:ext cx="202052" cy="215388"/>
            </a:xfrm>
            <a:prstGeom prst="ellipse">
              <a:avLst/>
            </a:prstGeom>
            <a:grp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8" name="Ellipse 447"/>
            <p:cNvSpPr/>
            <p:nvPr/>
          </p:nvSpPr>
          <p:spPr>
            <a:xfrm>
              <a:off x="10841077" y="5920679"/>
              <a:ext cx="202052" cy="215388"/>
            </a:xfrm>
            <a:prstGeom prst="ellipse">
              <a:avLst/>
            </a:prstGeom>
            <a:grpFill/>
            <a:ln w="19050">
              <a:solidFill>
                <a:srgbClr val="3572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9" name="Ellipse 448"/>
            <p:cNvSpPr/>
            <p:nvPr/>
          </p:nvSpPr>
          <p:spPr>
            <a:xfrm>
              <a:off x="10727533" y="6013098"/>
              <a:ext cx="202052" cy="215388"/>
            </a:xfrm>
            <a:prstGeom prst="ellipse">
              <a:avLst/>
            </a:prstGeom>
            <a:grpFill/>
            <a:ln w="19050">
              <a:solidFill>
                <a:srgbClr val="3572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0" name="Ellipse 449"/>
            <p:cNvSpPr/>
            <p:nvPr/>
          </p:nvSpPr>
          <p:spPr>
            <a:xfrm>
              <a:off x="8867073" y="5437482"/>
              <a:ext cx="202052" cy="215388"/>
            </a:xfrm>
            <a:prstGeom prst="ellipse">
              <a:avLst/>
            </a:prstGeom>
            <a:grpFill/>
            <a:ln w="19050">
              <a:solidFill>
                <a:srgbClr val="3572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1" name="Ellipse 450"/>
            <p:cNvSpPr/>
            <p:nvPr/>
          </p:nvSpPr>
          <p:spPr>
            <a:xfrm>
              <a:off x="10267953" y="5911487"/>
              <a:ext cx="202052" cy="215388"/>
            </a:xfrm>
            <a:prstGeom prst="ellipse">
              <a:avLst/>
            </a:prstGeom>
            <a:grpFill/>
            <a:ln w="19050">
              <a:solidFill>
                <a:srgbClr val="3572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2" name="Ellipse 451"/>
            <p:cNvSpPr/>
            <p:nvPr/>
          </p:nvSpPr>
          <p:spPr>
            <a:xfrm>
              <a:off x="10817994" y="5802548"/>
              <a:ext cx="202052" cy="215388"/>
            </a:xfrm>
            <a:prstGeom prst="ellipse">
              <a:avLst/>
            </a:prstGeom>
            <a:grpFill/>
            <a:ln w="19050">
              <a:solidFill>
                <a:srgbClr val="3572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3" name="Ellipse 452"/>
            <p:cNvSpPr/>
            <p:nvPr/>
          </p:nvSpPr>
          <p:spPr>
            <a:xfrm>
              <a:off x="11193818" y="5917761"/>
              <a:ext cx="202052" cy="215388"/>
            </a:xfrm>
            <a:prstGeom prst="ellipse">
              <a:avLst/>
            </a:prstGeom>
            <a:grpFill/>
            <a:ln w="19050">
              <a:solidFill>
                <a:srgbClr val="3572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4" name="Ellipse 453"/>
            <p:cNvSpPr/>
            <p:nvPr/>
          </p:nvSpPr>
          <p:spPr>
            <a:xfrm>
              <a:off x="9238947" y="5191904"/>
              <a:ext cx="202052" cy="215388"/>
            </a:xfrm>
            <a:prstGeom prst="ellipse">
              <a:avLst/>
            </a:prstGeom>
            <a:grpFill/>
            <a:ln w="19050">
              <a:solidFill>
                <a:srgbClr val="3572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5" name="Ellipse 454"/>
            <p:cNvSpPr/>
            <p:nvPr/>
          </p:nvSpPr>
          <p:spPr>
            <a:xfrm>
              <a:off x="10560660" y="5592470"/>
              <a:ext cx="202052" cy="215388"/>
            </a:xfrm>
            <a:prstGeom prst="ellipse">
              <a:avLst/>
            </a:prstGeom>
            <a:grp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6" name="Ellipse 455"/>
            <p:cNvSpPr/>
            <p:nvPr/>
          </p:nvSpPr>
          <p:spPr>
            <a:xfrm>
              <a:off x="9018285" y="1541830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7" name="Ellipse 456"/>
            <p:cNvSpPr/>
            <p:nvPr/>
          </p:nvSpPr>
          <p:spPr>
            <a:xfrm>
              <a:off x="8857641" y="1307044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8" name="Ellipse 457"/>
            <p:cNvSpPr/>
            <p:nvPr/>
          </p:nvSpPr>
          <p:spPr>
            <a:xfrm>
              <a:off x="9100662" y="1253501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9" name="Ellipse 458"/>
            <p:cNvSpPr/>
            <p:nvPr/>
          </p:nvSpPr>
          <p:spPr>
            <a:xfrm>
              <a:off x="9380754" y="1249380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0" name="Ellipse 459"/>
            <p:cNvSpPr/>
            <p:nvPr/>
          </p:nvSpPr>
          <p:spPr>
            <a:xfrm>
              <a:off x="9603177" y="1195830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1" name="Ellipse 460"/>
            <p:cNvSpPr/>
            <p:nvPr/>
          </p:nvSpPr>
          <p:spPr>
            <a:xfrm>
              <a:off x="9706149" y="1459443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2" name="Ellipse 461"/>
            <p:cNvSpPr/>
            <p:nvPr/>
          </p:nvSpPr>
          <p:spPr>
            <a:xfrm>
              <a:off x="9640245" y="1488276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3" name="Ellipse 462"/>
            <p:cNvSpPr/>
            <p:nvPr/>
          </p:nvSpPr>
          <p:spPr>
            <a:xfrm>
              <a:off x="9990573" y="1668156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4" name="Ellipse 463"/>
            <p:cNvSpPr/>
            <p:nvPr/>
          </p:nvSpPr>
          <p:spPr>
            <a:xfrm>
              <a:off x="9985470" y="1454485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5" name="Ellipse 464"/>
            <p:cNvSpPr/>
            <p:nvPr/>
          </p:nvSpPr>
          <p:spPr>
            <a:xfrm>
              <a:off x="9862935" y="1545492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6" name="Ellipse 465"/>
            <p:cNvSpPr/>
            <p:nvPr/>
          </p:nvSpPr>
          <p:spPr>
            <a:xfrm>
              <a:off x="10107832" y="1786701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7" name="Ellipse 466"/>
            <p:cNvSpPr/>
            <p:nvPr/>
          </p:nvSpPr>
          <p:spPr>
            <a:xfrm>
              <a:off x="11065037" y="1961953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8" name="Ellipse 467"/>
            <p:cNvSpPr/>
            <p:nvPr/>
          </p:nvSpPr>
          <p:spPr>
            <a:xfrm>
              <a:off x="10447552" y="2093759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9" name="Ellipse 468"/>
            <p:cNvSpPr/>
            <p:nvPr/>
          </p:nvSpPr>
          <p:spPr>
            <a:xfrm>
              <a:off x="11016480" y="2187050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0" name="Ellipse 469"/>
            <p:cNvSpPr/>
            <p:nvPr/>
          </p:nvSpPr>
          <p:spPr>
            <a:xfrm>
              <a:off x="10002780" y="2432763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1" name="Ellipse 470"/>
            <p:cNvSpPr/>
            <p:nvPr/>
          </p:nvSpPr>
          <p:spPr>
            <a:xfrm>
              <a:off x="10232375" y="2300122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2" name="Ellipse 471"/>
            <p:cNvSpPr/>
            <p:nvPr/>
          </p:nvSpPr>
          <p:spPr>
            <a:xfrm>
              <a:off x="10099161" y="2239041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3" name="Ellipse 472"/>
            <p:cNvSpPr/>
            <p:nvPr/>
          </p:nvSpPr>
          <p:spPr>
            <a:xfrm>
              <a:off x="10139162" y="2208873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4" name="Ellipse 473"/>
            <p:cNvSpPr/>
            <p:nvPr/>
          </p:nvSpPr>
          <p:spPr>
            <a:xfrm>
              <a:off x="10542292" y="2295584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5" name="Ellipse 474"/>
            <p:cNvSpPr/>
            <p:nvPr/>
          </p:nvSpPr>
          <p:spPr>
            <a:xfrm>
              <a:off x="10406116" y="2612236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6" name="Ellipse 475"/>
            <p:cNvSpPr/>
            <p:nvPr/>
          </p:nvSpPr>
          <p:spPr>
            <a:xfrm>
              <a:off x="10657567" y="2455023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7" name="Ellipse 476"/>
            <p:cNvSpPr/>
            <p:nvPr/>
          </p:nvSpPr>
          <p:spPr>
            <a:xfrm>
              <a:off x="9639998" y="2822301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8" name="Ellipse 477"/>
            <p:cNvSpPr/>
            <p:nvPr/>
          </p:nvSpPr>
          <p:spPr>
            <a:xfrm>
              <a:off x="9693539" y="2958229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9" name="Ellipse 478"/>
            <p:cNvSpPr/>
            <p:nvPr/>
          </p:nvSpPr>
          <p:spPr>
            <a:xfrm>
              <a:off x="10078258" y="2917429"/>
              <a:ext cx="202052" cy="208832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0" name="Ellipse 479"/>
            <p:cNvSpPr/>
            <p:nvPr/>
          </p:nvSpPr>
          <p:spPr>
            <a:xfrm>
              <a:off x="10187522" y="3158567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1" name="Ellipse 480"/>
            <p:cNvSpPr/>
            <p:nvPr/>
          </p:nvSpPr>
          <p:spPr>
            <a:xfrm>
              <a:off x="10459660" y="3164170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2" name="Ellipse 481"/>
            <p:cNvSpPr/>
            <p:nvPr/>
          </p:nvSpPr>
          <p:spPr>
            <a:xfrm>
              <a:off x="10706800" y="3011776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3" name="Ellipse 482"/>
            <p:cNvSpPr/>
            <p:nvPr/>
          </p:nvSpPr>
          <p:spPr>
            <a:xfrm>
              <a:off x="8375959" y="4001364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4" name="Ellipse 483"/>
            <p:cNvSpPr/>
            <p:nvPr/>
          </p:nvSpPr>
          <p:spPr>
            <a:xfrm>
              <a:off x="8219979" y="4104939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5" name="Ellipse 484"/>
            <p:cNvSpPr/>
            <p:nvPr/>
          </p:nvSpPr>
          <p:spPr>
            <a:xfrm>
              <a:off x="8085887" y="4214620"/>
              <a:ext cx="202052" cy="208832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6" name="Ellipse 485"/>
            <p:cNvSpPr/>
            <p:nvPr/>
          </p:nvSpPr>
          <p:spPr>
            <a:xfrm>
              <a:off x="7976623" y="4298940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7" name="Ellipse 486"/>
            <p:cNvSpPr/>
            <p:nvPr/>
          </p:nvSpPr>
          <p:spPr>
            <a:xfrm>
              <a:off x="7906570" y="3663603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8" name="Ellipse 487"/>
            <p:cNvSpPr/>
            <p:nvPr/>
          </p:nvSpPr>
          <p:spPr>
            <a:xfrm>
              <a:off x="7061925" y="3291066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9" name="Ellipse 488"/>
            <p:cNvSpPr/>
            <p:nvPr/>
          </p:nvSpPr>
          <p:spPr>
            <a:xfrm>
              <a:off x="8917308" y="3525878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0" name="Ellipse 489"/>
            <p:cNvSpPr/>
            <p:nvPr/>
          </p:nvSpPr>
          <p:spPr>
            <a:xfrm>
              <a:off x="9710268" y="3644718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1" name="Ellipse 490"/>
            <p:cNvSpPr/>
            <p:nvPr/>
          </p:nvSpPr>
          <p:spPr>
            <a:xfrm>
              <a:off x="9585076" y="3880751"/>
              <a:ext cx="202052" cy="208832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2" name="Ellipse 491"/>
            <p:cNvSpPr/>
            <p:nvPr/>
          </p:nvSpPr>
          <p:spPr>
            <a:xfrm>
              <a:off x="9431318" y="4040876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3" name="Ellipse 492"/>
            <p:cNvSpPr/>
            <p:nvPr/>
          </p:nvSpPr>
          <p:spPr>
            <a:xfrm>
              <a:off x="9106736" y="4025931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4" name="Ellipse 493"/>
            <p:cNvSpPr/>
            <p:nvPr/>
          </p:nvSpPr>
          <p:spPr>
            <a:xfrm>
              <a:off x="8607138" y="4087021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5" name="Ellipse 494"/>
            <p:cNvSpPr/>
            <p:nvPr/>
          </p:nvSpPr>
          <p:spPr>
            <a:xfrm>
              <a:off x="8480324" y="4131243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6" name="Ellipse 495"/>
            <p:cNvSpPr/>
            <p:nvPr/>
          </p:nvSpPr>
          <p:spPr>
            <a:xfrm>
              <a:off x="8886771" y="4298165"/>
              <a:ext cx="202052" cy="208832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7" name="Ellipse 496"/>
            <p:cNvSpPr/>
            <p:nvPr/>
          </p:nvSpPr>
          <p:spPr>
            <a:xfrm>
              <a:off x="9824947" y="5220948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8" name="Ellipse 497"/>
            <p:cNvSpPr/>
            <p:nvPr/>
          </p:nvSpPr>
          <p:spPr>
            <a:xfrm>
              <a:off x="10752361" y="5405668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9" name="Ellipse 498"/>
            <p:cNvSpPr/>
            <p:nvPr/>
          </p:nvSpPr>
          <p:spPr>
            <a:xfrm>
              <a:off x="10706823" y="5000962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0" name="Ellipse 499"/>
            <p:cNvSpPr/>
            <p:nvPr/>
          </p:nvSpPr>
          <p:spPr>
            <a:xfrm>
              <a:off x="7583381" y="5045122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1" name="Ellipse 500"/>
            <p:cNvSpPr/>
            <p:nvPr/>
          </p:nvSpPr>
          <p:spPr>
            <a:xfrm>
              <a:off x="7567926" y="4804488"/>
              <a:ext cx="202052" cy="208832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2" name="Ellipse 501"/>
            <p:cNvSpPr/>
            <p:nvPr/>
          </p:nvSpPr>
          <p:spPr>
            <a:xfrm>
              <a:off x="7579262" y="4142591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3" name="Ellipse 502"/>
            <p:cNvSpPr/>
            <p:nvPr/>
          </p:nvSpPr>
          <p:spPr>
            <a:xfrm>
              <a:off x="10329248" y="4959403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4" name="Ellipse 503"/>
            <p:cNvSpPr/>
            <p:nvPr/>
          </p:nvSpPr>
          <p:spPr>
            <a:xfrm>
              <a:off x="10341214" y="5152215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5" name="Ellipse 504"/>
            <p:cNvSpPr/>
            <p:nvPr/>
          </p:nvSpPr>
          <p:spPr>
            <a:xfrm>
              <a:off x="10233564" y="5290347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6" name="Ellipse 505"/>
            <p:cNvSpPr/>
            <p:nvPr/>
          </p:nvSpPr>
          <p:spPr>
            <a:xfrm>
              <a:off x="9100662" y="4588122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7" name="Ellipse 506"/>
            <p:cNvSpPr/>
            <p:nvPr/>
          </p:nvSpPr>
          <p:spPr>
            <a:xfrm>
              <a:off x="9666304" y="4816845"/>
              <a:ext cx="202052" cy="208832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8" name="Ellipse 507"/>
            <p:cNvSpPr/>
            <p:nvPr/>
          </p:nvSpPr>
          <p:spPr>
            <a:xfrm>
              <a:off x="9855989" y="5094860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9" name="Ellipse 508"/>
            <p:cNvSpPr/>
            <p:nvPr/>
          </p:nvSpPr>
          <p:spPr>
            <a:xfrm>
              <a:off x="10705608" y="5363926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0" name="Ellipse 509"/>
            <p:cNvSpPr/>
            <p:nvPr/>
          </p:nvSpPr>
          <p:spPr>
            <a:xfrm>
              <a:off x="8093683" y="5401135"/>
              <a:ext cx="202052" cy="208832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1" name="Ellipse 510"/>
            <p:cNvSpPr/>
            <p:nvPr/>
          </p:nvSpPr>
          <p:spPr>
            <a:xfrm>
              <a:off x="8171868" y="5337858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2" name="Ellipse 511"/>
            <p:cNvSpPr/>
            <p:nvPr/>
          </p:nvSpPr>
          <p:spPr>
            <a:xfrm>
              <a:off x="9132780" y="4795847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3" name="Ellipse 512"/>
            <p:cNvSpPr/>
            <p:nvPr/>
          </p:nvSpPr>
          <p:spPr>
            <a:xfrm>
              <a:off x="8968099" y="4838603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4" name="Ellipse 513"/>
            <p:cNvSpPr/>
            <p:nvPr/>
          </p:nvSpPr>
          <p:spPr>
            <a:xfrm>
              <a:off x="9233806" y="5190281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5" name="Ellipse 514"/>
            <p:cNvSpPr/>
            <p:nvPr/>
          </p:nvSpPr>
          <p:spPr>
            <a:xfrm>
              <a:off x="9042537" y="5038960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6" name="Ellipse 515"/>
            <p:cNvSpPr/>
            <p:nvPr/>
          </p:nvSpPr>
          <p:spPr>
            <a:xfrm>
              <a:off x="8874327" y="5437541"/>
              <a:ext cx="202052" cy="208832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7" name="Ellipse 516"/>
            <p:cNvSpPr/>
            <p:nvPr/>
          </p:nvSpPr>
          <p:spPr>
            <a:xfrm>
              <a:off x="7564856" y="5560713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8" name="Ellipse 517"/>
            <p:cNvSpPr/>
            <p:nvPr/>
          </p:nvSpPr>
          <p:spPr>
            <a:xfrm>
              <a:off x="8002689" y="5520505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9" name="Ellipse 518"/>
            <p:cNvSpPr/>
            <p:nvPr/>
          </p:nvSpPr>
          <p:spPr>
            <a:xfrm>
              <a:off x="7867279" y="5422600"/>
              <a:ext cx="202052" cy="208832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0" name="Ellipse 519"/>
            <p:cNvSpPr/>
            <p:nvPr/>
          </p:nvSpPr>
          <p:spPr>
            <a:xfrm>
              <a:off x="7703943" y="5359900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1" name="Ellipse 520"/>
            <p:cNvSpPr/>
            <p:nvPr/>
          </p:nvSpPr>
          <p:spPr>
            <a:xfrm>
              <a:off x="10732017" y="5857966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2" name="Ellipse 521"/>
            <p:cNvSpPr/>
            <p:nvPr/>
          </p:nvSpPr>
          <p:spPr>
            <a:xfrm>
              <a:off x="8559432" y="6132921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3" name="Ellipse 522"/>
            <p:cNvSpPr/>
            <p:nvPr/>
          </p:nvSpPr>
          <p:spPr>
            <a:xfrm>
              <a:off x="8758688" y="6131920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4" name="Ellipse 523"/>
            <p:cNvSpPr/>
            <p:nvPr/>
          </p:nvSpPr>
          <p:spPr>
            <a:xfrm>
              <a:off x="7779518" y="5642749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5" name="Ellipse 524"/>
            <p:cNvSpPr/>
            <p:nvPr/>
          </p:nvSpPr>
          <p:spPr>
            <a:xfrm>
              <a:off x="10568143" y="5391352"/>
              <a:ext cx="202052" cy="208832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6" name="Ellipse 525"/>
            <p:cNvSpPr/>
            <p:nvPr/>
          </p:nvSpPr>
          <p:spPr>
            <a:xfrm>
              <a:off x="9333502" y="5917534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7" name="Ellipse 526"/>
            <p:cNvSpPr/>
            <p:nvPr/>
          </p:nvSpPr>
          <p:spPr>
            <a:xfrm>
              <a:off x="9115316" y="6117743"/>
              <a:ext cx="202052" cy="208832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8" name="Ellipse 527"/>
            <p:cNvSpPr/>
            <p:nvPr/>
          </p:nvSpPr>
          <p:spPr>
            <a:xfrm>
              <a:off x="9211501" y="5933037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9" name="Ellipse 528"/>
            <p:cNvSpPr/>
            <p:nvPr/>
          </p:nvSpPr>
          <p:spPr>
            <a:xfrm>
              <a:off x="10812727" y="5651024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0" name="Ellipse 529"/>
            <p:cNvSpPr/>
            <p:nvPr/>
          </p:nvSpPr>
          <p:spPr>
            <a:xfrm>
              <a:off x="9384466" y="5822264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1" name="Ellipse 530"/>
            <p:cNvSpPr/>
            <p:nvPr/>
          </p:nvSpPr>
          <p:spPr>
            <a:xfrm>
              <a:off x="10745781" y="5706442"/>
              <a:ext cx="202052" cy="208832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2" name="Ellipse 531"/>
            <p:cNvSpPr/>
            <p:nvPr/>
          </p:nvSpPr>
          <p:spPr>
            <a:xfrm>
              <a:off x="9126858" y="2100938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3" name="Ellipse 532"/>
            <p:cNvSpPr/>
            <p:nvPr/>
          </p:nvSpPr>
          <p:spPr>
            <a:xfrm>
              <a:off x="9115428" y="2009498"/>
              <a:ext cx="202052" cy="215387"/>
            </a:xfrm>
            <a:prstGeom prst="ellipse">
              <a:avLst/>
            </a:prstGeom>
            <a:grpFill/>
            <a:ln w="19050">
              <a:solidFill>
                <a:srgbClr val="316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4" name="Ellipse 533"/>
            <p:cNvSpPr/>
            <p:nvPr/>
          </p:nvSpPr>
          <p:spPr>
            <a:xfrm>
              <a:off x="9399167" y="3214352"/>
              <a:ext cx="202052" cy="215387"/>
            </a:xfrm>
            <a:prstGeom prst="ellipse">
              <a:avLst/>
            </a:prstGeom>
            <a:grp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5" name="Ellipse 534"/>
            <p:cNvSpPr/>
            <p:nvPr/>
          </p:nvSpPr>
          <p:spPr>
            <a:xfrm>
              <a:off x="9961706" y="3057462"/>
              <a:ext cx="202052" cy="215387"/>
            </a:xfrm>
            <a:prstGeom prst="ellipse">
              <a:avLst/>
            </a:prstGeom>
            <a:grp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30" name="Image 1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3848"/>
            <a:ext cx="1074420" cy="4797838"/>
          </a:xfrm>
          <a:prstGeom prst="rect">
            <a:avLst/>
          </a:prstGeom>
          <a:ln>
            <a:noFill/>
          </a:ln>
        </p:spPr>
      </p:pic>
      <p:sp>
        <p:nvSpPr>
          <p:cNvPr id="131" name="Ellipse 130">
            <a:extLst>
              <a:ext uri="{FF2B5EF4-FFF2-40B4-BE49-F238E27FC236}">
                <a16:creationId xmlns:a16="http://schemas.microsoft.com/office/drawing/2014/main" id="{6E5C11BF-DB2B-411C-9CE5-BB326F8C22E3}"/>
              </a:ext>
            </a:extLst>
          </p:cNvPr>
          <p:cNvSpPr/>
          <p:nvPr/>
        </p:nvSpPr>
        <p:spPr>
          <a:xfrm>
            <a:off x="78270" y="1410987"/>
            <a:ext cx="546847" cy="5468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CD3ECE2C-CD7A-470C-A81E-01658F61C455}"/>
              </a:ext>
            </a:extLst>
          </p:cNvPr>
          <p:cNvSpPr/>
          <p:nvPr/>
        </p:nvSpPr>
        <p:spPr>
          <a:xfrm>
            <a:off x="477996" y="2738566"/>
            <a:ext cx="546847" cy="5468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9B1DFDA0-980F-4600-9212-DB0E541F1787}"/>
              </a:ext>
            </a:extLst>
          </p:cNvPr>
          <p:cNvSpPr/>
          <p:nvPr/>
        </p:nvSpPr>
        <p:spPr>
          <a:xfrm>
            <a:off x="496115" y="3869686"/>
            <a:ext cx="546847" cy="5468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3</a:t>
            </a:r>
          </a:p>
        </p:txBody>
      </p:sp>
      <p:sp>
        <p:nvSpPr>
          <p:cNvPr id="134" name="ZoneTexte 133"/>
          <p:cNvSpPr txBox="1"/>
          <p:nvPr/>
        </p:nvSpPr>
        <p:spPr>
          <a:xfrm>
            <a:off x="774983" y="1443522"/>
            <a:ext cx="4416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rgbClr val="0070C0"/>
                </a:solidFill>
              </a:rPr>
              <a:t>Vers un état de « révision permanente 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RTE s’oriente vers une révision des S3REnR tous les deux ans, soit la durée minimale nécessaire à leur élaboration</a:t>
            </a:r>
          </a:p>
        </p:txBody>
      </p:sp>
      <p:sp>
        <p:nvSpPr>
          <p:cNvPr id="135" name="ZoneTexte 134"/>
          <p:cNvSpPr txBox="1"/>
          <p:nvPr/>
        </p:nvSpPr>
        <p:spPr>
          <a:xfrm>
            <a:off x="1052213" y="3943661"/>
            <a:ext cx="4533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chemeClr val="accent5"/>
                </a:solidFill>
              </a:rPr>
              <a:t>Quand on a planifié, le plus dur reste à faire </a:t>
            </a:r>
            <a:r>
              <a:rPr lang="fr-FR" dirty="0"/>
              <a:t>: réaliser les projets, dans un contexte de raréfaction des ressources, de conflictualité locale…</a:t>
            </a:r>
            <a:endParaRPr lang="fr-FR" b="1" dirty="0">
              <a:solidFill>
                <a:schemeClr val="accent5"/>
              </a:solidFill>
            </a:endParaRPr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9B1DFDA0-980F-4600-9212-DB0E541F1787}"/>
              </a:ext>
            </a:extLst>
          </p:cNvPr>
          <p:cNvSpPr/>
          <p:nvPr/>
        </p:nvSpPr>
        <p:spPr>
          <a:xfrm>
            <a:off x="141131" y="5232526"/>
            <a:ext cx="546847" cy="5468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3</a:t>
            </a:r>
          </a:p>
        </p:txBody>
      </p:sp>
      <p:sp>
        <p:nvSpPr>
          <p:cNvPr id="138" name="ZoneTexte 137"/>
          <p:cNvSpPr txBox="1"/>
          <p:nvPr/>
        </p:nvSpPr>
        <p:spPr>
          <a:xfrm>
            <a:off x="715274" y="5324440"/>
            <a:ext cx="4373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chemeClr val="accent5"/>
                </a:solidFill>
              </a:rPr>
              <a:t>Un formidable enjeu d’aménagement du territoire pour conduire notre pays vers la neutralité carbone !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39" name="ZoneTexte 138"/>
          <p:cNvSpPr txBox="1"/>
          <p:nvPr/>
        </p:nvSpPr>
        <p:spPr>
          <a:xfrm>
            <a:off x="1049910" y="2808816"/>
            <a:ext cx="4533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Une application de la loi d’accélération des </a:t>
            </a:r>
            <a:r>
              <a:rPr lang="fr-FR" dirty="0" err="1"/>
              <a:t>EnR</a:t>
            </a:r>
            <a:r>
              <a:rPr lang="fr-FR" dirty="0"/>
              <a:t> qui devra </a:t>
            </a:r>
            <a:r>
              <a:rPr lang="fr-FR" b="1" dirty="0">
                <a:solidFill>
                  <a:schemeClr val="accent5"/>
                </a:solidFill>
              </a:rPr>
              <a:t>éviter l’écueil de « l’empilement des procédures »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1217645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6" ma:contentTypeDescription="Crée un document." ma:contentTypeScope="" ma:versionID="fdac101537f0a2b4c87297651d5cef2b">
  <xsd:schema xmlns:xsd="http://www.w3.org/2001/XMLSchema" xmlns:xs="http://www.w3.org/2001/XMLSchema" xmlns:p="http://schemas.microsoft.com/office/2006/metadata/properties" xmlns:ns2="ca8b9c18-5e1d-46e5-9d1a-4e2a3224a5d3" xmlns:ns3="597f0e91-a424-40e7-b159-919cd36229ca" targetNamespace="http://schemas.microsoft.com/office/2006/metadata/properties" ma:root="true" ma:fieldsID="f089e90b70be1fb0be3eb82dd82f79de" ns2:_="" ns3:_="">
    <xsd:import namespace="ca8b9c18-5e1d-46e5-9d1a-4e2a3224a5d3"/>
    <xsd:import namespace="597f0e91-a424-40e7-b159-919cd3622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5f3d6fe-baf4-44b9-a882-657db6edb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0e91-a424-40e7-b159-919cd3622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45a579-8ad3-4386-ab0e-ea2618c9e016}" ma:internalName="TaxCatchAll" ma:showField="CatchAllData" ma:web="597f0e91-a424-40e7-b159-919cd3622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8b9c18-5e1d-46e5-9d1a-4e2a3224a5d3">
      <Terms xmlns="http://schemas.microsoft.com/office/infopath/2007/PartnerControls"/>
    </lcf76f155ced4ddcb4097134ff3c332f>
    <TaxCatchAll xmlns="597f0e91-a424-40e7-b159-919cd36229ca" xsi:nil="true"/>
  </documentManagement>
</p:properties>
</file>

<file path=customXml/itemProps1.xml><?xml version="1.0" encoding="utf-8"?>
<ds:datastoreItem xmlns:ds="http://schemas.openxmlformats.org/officeDocument/2006/customXml" ds:itemID="{9600841E-B7F9-4130-AD97-090A4ACD5786}"/>
</file>

<file path=customXml/itemProps2.xml><?xml version="1.0" encoding="utf-8"?>
<ds:datastoreItem xmlns:ds="http://schemas.openxmlformats.org/officeDocument/2006/customXml" ds:itemID="{4905CF12-0FB6-43C4-810D-5288DEA44F4E}"/>
</file>

<file path=customXml/itemProps3.xml><?xml version="1.0" encoding="utf-8"?>
<ds:datastoreItem xmlns:ds="http://schemas.openxmlformats.org/officeDocument/2006/customXml" ds:itemID="{7BA75FAB-08EA-4304-BB81-6C779D72549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1752</TotalTime>
  <Words>517</Words>
  <Application>Microsoft Macintosh PowerPoint</Application>
  <PresentationFormat>Grand écran</PresentationFormat>
  <Paragraphs>103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Dix années d’expérience de la planification énergétique</vt:lpstr>
      <vt:lpstr>Dans de nombreux territoire ruraux, un réseau désormais dimensionné par les énergies renouvelables</vt:lpstr>
      <vt:lpstr>Quelques constats et enseignements </vt:lpstr>
      <vt:lpstr>Conclusion</vt:lpstr>
    </vt:vector>
  </TitlesOfParts>
  <Company>RTE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BONNET Jean-Philippe</dc:creator>
  <cp:lastModifiedBy>Anne MATTIOLI</cp:lastModifiedBy>
  <cp:revision>27</cp:revision>
  <dcterms:created xsi:type="dcterms:W3CDTF">2017-06-02T13:35:07Z</dcterms:created>
  <dcterms:modified xsi:type="dcterms:W3CDTF">2023-05-10T13:45:20Z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0x010100C99A5812EC654640AAF0FBDB42E081DB</vt:lpwstr>
  </property>
  <property fmtid="{D5CDD505-2E9C-101B-9397-08002B2CF9AE}" pid="3" name="MediaServiceImageTags">
    <vt:lpwstr/>
  </property>
</Properties>
</file>