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2" r:id="rId2"/>
    <p:sldId id="263" r:id="rId3"/>
    <p:sldId id="261" r:id="rId4"/>
    <p:sldId id="258" r:id="rId5"/>
    <p:sldId id="264" r:id="rId6"/>
    <p:sldId id="257" r:id="rId7"/>
    <p:sldId id="265" r:id="rId8"/>
    <p:sldId id="259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033"/>
  </p:normalViewPr>
  <p:slideViewPr>
    <p:cSldViewPr snapToGrid="0" snapToObjects="1">
      <p:cViewPr varScale="1">
        <p:scale>
          <a:sx n="77" d="100"/>
          <a:sy n="77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63A9B1-7835-FA44-BDCB-4D04E6A9F361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C9CC20-A875-C047-99DC-F7EE08D9B9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394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2C9CC20-A875-C047-99DC-F7EE08D9B9F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613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B0B800-7489-614E-94FB-3AC147AAE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1A25286-68C4-C743-A27E-E4BA92355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6580A39-35A1-0441-9D4B-969074F61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EF7CD3-1DE6-564B-BAA0-DEF0C913C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03DB9F-9D77-5B44-B16B-D0FA03A4C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571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B6B8FE-EB22-364E-8867-FF71A52E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053D81-892B-D24F-9AD2-73DB63C15D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5B81C2-70BC-DB42-AADD-899E2376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5CDB7D-C5B3-7E4A-ACD7-25A9B563D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159034F-AC62-0D47-A08C-26C905745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2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475B2D-4AD2-AD4E-8752-B363EDF72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6EB568A-ED83-D948-9F77-36FD61C457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A5BF56-1803-7E45-B4AF-CB2890332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C68CFB4-BF12-0A46-A7DF-C1F7EEA94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9E2620-4C74-B14E-A19E-1CB90B4A7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1182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D8C309-B9BF-534A-97A2-F6B2AF6ED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707B61C-308B-DD4B-98F4-2DBDE6DEE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FB923ED-2540-B249-BA61-F38E98138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B6A4F7-C040-BF4B-8337-0081FA4B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DAFC70B-C59F-114D-9CD8-DBCB0ABCB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997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8A1747-D56E-A247-A3CB-38C740220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614909-00A9-C647-B6BD-27DC73672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7AC87D-9B97-E844-9EB5-D8A48FF6E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828115-8AB5-764B-9A07-86409E70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32E89A-B56E-2D4B-82D8-D9BB48F56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798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736CF2-9EA6-8644-B40E-E7E75448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86DBC7-4004-854F-9495-27F408F8E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3C1F96C-EB27-8B4D-BCF4-F7A31CD44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D6DC720-7F26-A84F-B9CE-764188C67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35199D-A155-D244-A670-46E3B33F4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CB6324-CE25-2B4A-961E-9126CDEC6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94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99EEA7-3617-E544-A532-61D1E0FEC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336E7CA-25AB-2F4D-B9E5-6C1A01251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C0E0A00-1EDA-3349-B3B0-27FBFA5D6C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4032454-DA01-CA40-9AAA-B8BB7C0011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035F279-C6D6-5247-91FF-1F6132873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9F26459-BE40-D44D-BDC8-4FF88B2C7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1D68C2-C964-0242-9D05-7D85356D6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5C70076-3811-1748-A459-E6FA10A1C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9095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F8F63B-4D66-BD4D-959A-27E67441E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C13098-48DF-1842-8085-CB9CD1F2A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DAA335C-764E-B24B-9B91-4F4CA10ED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99BDA24-DCA4-F841-8A13-596D67528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233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25C91AD-0CD8-CF42-A1CA-88E1A9C6E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36864C3-E551-964D-B493-60D0CE5B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633C3B6-E7F0-6F4E-AF16-6CB740EC5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01E86-A5B5-7A47-A33C-4BB71CE5A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702F2C6-7C42-4E47-A0B1-51F44DC945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F737B02-7205-4346-81FE-411C0E53F6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BB4244-C8B0-D44B-98D4-70641C46B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666ADDE-5BD6-9449-8256-85C859343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6C4557-78E6-AA47-A074-2DE167758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434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C9F8DB-2375-684F-B5D5-C1FAA40FA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7FEA880-4490-3945-B585-B4884A665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570926-9015-2642-A64F-330F4D25C9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4D21128-AB7F-CA46-94B0-C09C6320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F2964EF-6B10-9A47-ACFE-07952379F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B7C002C-4768-CB4A-A9E3-6998B0BD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999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FC6E286-320A-994D-AA61-CB5EB128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D63918-22B8-B34D-BEE8-84D53A2DA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5E092DE-13D4-CF40-9993-121E4D772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673FD-F067-CC4E-AAF4-7B316B40F329}" type="datetimeFigureOut">
              <a:rPr lang="fr-FR" smtClean="0"/>
              <a:t>09/05/2023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9A8184-60A8-8D44-A3FE-376CE8D6A1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DD60B3B-D063-A748-B578-35CA578E04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4133-0C00-0F41-9EC0-6D059C723AB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3328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5D4786A-BB20-5A4A-A1AB-A1F7FF7FA252}"/>
              </a:ext>
            </a:extLst>
          </p:cNvPr>
          <p:cNvSpPr txBox="1"/>
          <p:nvPr/>
        </p:nvSpPr>
        <p:spPr>
          <a:xfrm>
            <a:off x="953036" y="553792"/>
            <a:ext cx="9635586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10 février 2022 </a:t>
            </a:r>
          </a:p>
          <a:p>
            <a:r>
              <a:rPr lang="fr-FR" sz="2400" dirty="0"/>
              <a:t>Discours de Belfort PR : </a:t>
            </a:r>
          </a:p>
          <a:p>
            <a:r>
              <a:rPr lang="fr-FR" sz="2400" dirty="0"/>
              <a:t>d’ici 2050, 	</a:t>
            </a:r>
            <a:r>
              <a:rPr lang="fr-FR" sz="2400" b="1" dirty="0"/>
              <a:t>solaire</a:t>
            </a:r>
            <a:r>
              <a:rPr lang="fr-FR" sz="2400" dirty="0"/>
              <a:t>  </a:t>
            </a:r>
            <a:r>
              <a:rPr lang="fr-FR" sz="2400" b="1" dirty="0"/>
              <a:t>X10</a:t>
            </a:r>
            <a:r>
              <a:rPr lang="fr-FR" sz="2400" dirty="0"/>
              <a:t>  	100 GW</a:t>
            </a:r>
          </a:p>
          <a:p>
            <a:r>
              <a:rPr lang="fr-FR" sz="2400" dirty="0"/>
              <a:t>		</a:t>
            </a:r>
            <a:r>
              <a:rPr lang="fr-FR" sz="2400" b="1" dirty="0"/>
              <a:t>éolien terrestre X2  </a:t>
            </a:r>
            <a:r>
              <a:rPr lang="fr-FR" sz="2400" dirty="0"/>
              <a:t>40 GW</a:t>
            </a:r>
          </a:p>
          <a:p>
            <a:r>
              <a:rPr lang="fr-FR" sz="2400" dirty="0"/>
              <a:t>		</a:t>
            </a:r>
            <a:r>
              <a:rPr lang="fr-FR" sz="2400" b="1" dirty="0"/>
              <a:t>éolien en mer</a:t>
            </a:r>
            <a:r>
              <a:rPr lang="fr-FR" sz="2400" dirty="0"/>
              <a:t>	40  GW</a:t>
            </a:r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26 septembre 2022</a:t>
            </a:r>
          </a:p>
          <a:p>
            <a:r>
              <a:rPr lang="fr-FR" sz="2400" dirty="0"/>
              <a:t>Dépôt du projet de loi au Parlement</a:t>
            </a:r>
          </a:p>
          <a:p>
            <a:endParaRPr lang="fr-FR" sz="2400" dirty="0"/>
          </a:p>
          <a:p>
            <a:r>
              <a:rPr lang="fr-FR" sz="2400" dirty="0"/>
              <a:t>10 mars 2023</a:t>
            </a:r>
          </a:p>
          <a:p>
            <a:r>
              <a:rPr lang="fr-FR" sz="2400" dirty="0"/>
              <a:t>Loi relative à l’accélération de la production d’énergies renouvelables</a:t>
            </a:r>
          </a:p>
          <a:p>
            <a:endParaRPr lang="fr-FR" sz="2400" dirty="0"/>
          </a:p>
          <a:p>
            <a:r>
              <a:rPr lang="fr-FR" sz="2400" i="1" dirty="0"/>
              <a:t>Mars 2022  : avis du CESE sur l’acceptabilité des nouvelles infrastructures </a:t>
            </a:r>
          </a:p>
          <a:p>
            <a:r>
              <a:rPr lang="fr-FR" sz="2400" i="1" dirty="0"/>
              <a:t>de la transition énergétique</a:t>
            </a:r>
          </a:p>
          <a:p>
            <a:r>
              <a:rPr lang="fr-FR" sz="2400" i="1" dirty="0"/>
              <a:t>Octobre 2021/ février 2022 : Scénarios RTE  « futurs énergétiques 2050  </a:t>
            </a:r>
            <a:r>
              <a:rPr lang="fr-FR" sz="24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29068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E8DD452C-2304-5F42-8C44-79A9B7098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4550" y="234950"/>
            <a:ext cx="79629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72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8C299F6-B625-844F-9252-CBC2D7463C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70729" y="81001"/>
            <a:ext cx="5647765" cy="6938286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F2BAE5A-D0CC-BA48-A411-4933348A47BB}"/>
              </a:ext>
            </a:extLst>
          </p:cNvPr>
          <p:cNvSpPr txBox="1"/>
          <p:nvPr/>
        </p:nvSpPr>
        <p:spPr>
          <a:xfrm>
            <a:off x="8551889" y="2023672"/>
            <a:ext cx="1180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Allemagne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1DEDDBE8-F807-AA4F-A847-4E09D27C9F81}"/>
              </a:ext>
            </a:extLst>
          </p:cNvPr>
          <p:cNvSpPr txBox="1"/>
          <p:nvPr/>
        </p:nvSpPr>
        <p:spPr>
          <a:xfrm>
            <a:off x="8551889" y="5306518"/>
            <a:ext cx="81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France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A3FAE5-2F2A-EF44-A1B2-5F4A70CBCDB5}"/>
              </a:ext>
            </a:extLst>
          </p:cNvPr>
          <p:cNvSpPr txBox="1"/>
          <p:nvPr/>
        </p:nvSpPr>
        <p:spPr>
          <a:xfrm>
            <a:off x="8551889" y="1146219"/>
            <a:ext cx="96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Espagne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3F09FD6-112C-7641-A5DC-1C605FEDAAA8}"/>
              </a:ext>
            </a:extLst>
          </p:cNvPr>
          <p:cNvSpPr txBox="1"/>
          <p:nvPr/>
        </p:nvSpPr>
        <p:spPr>
          <a:xfrm>
            <a:off x="8654603" y="3670479"/>
            <a:ext cx="6483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Italie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6614552-6812-A948-9F0B-4D7AB1C2E7A7}"/>
              </a:ext>
            </a:extLst>
          </p:cNvPr>
          <p:cNvSpPr txBox="1"/>
          <p:nvPr/>
        </p:nvSpPr>
        <p:spPr>
          <a:xfrm>
            <a:off x="9732020" y="6027313"/>
            <a:ext cx="856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EMBER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639A3F4-B1E8-8344-A96F-B55F438B8BF1}"/>
              </a:ext>
            </a:extLst>
          </p:cNvPr>
          <p:cNvSpPr txBox="1"/>
          <p:nvPr/>
        </p:nvSpPr>
        <p:spPr>
          <a:xfrm>
            <a:off x="8654603" y="4417454"/>
            <a:ext cx="941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Pologne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A0A7255-D6D9-FA48-9B08-DF14C01F5DFC}"/>
              </a:ext>
            </a:extLst>
          </p:cNvPr>
          <p:cNvSpPr txBox="1"/>
          <p:nvPr/>
        </p:nvSpPr>
        <p:spPr>
          <a:xfrm>
            <a:off x="775855" y="803564"/>
            <a:ext cx="2392001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NOIR Charbon </a:t>
            </a:r>
          </a:p>
          <a:p>
            <a:r>
              <a:rPr lang="fr-FR" dirty="0"/>
              <a:t>GRIS Gaz</a:t>
            </a:r>
          </a:p>
          <a:p>
            <a:endParaRPr lang="fr-FR" dirty="0"/>
          </a:p>
          <a:p>
            <a:r>
              <a:rPr lang="fr-FR" dirty="0"/>
              <a:t>BLEU foncé Bioénergies</a:t>
            </a:r>
          </a:p>
          <a:p>
            <a:endParaRPr lang="fr-FR" dirty="0"/>
          </a:p>
          <a:p>
            <a:r>
              <a:rPr lang="fr-FR" dirty="0"/>
              <a:t>BLEU nucléaire</a:t>
            </a:r>
          </a:p>
          <a:p>
            <a:r>
              <a:rPr lang="fr-FR" dirty="0"/>
              <a:t>BLEU clair Hydro</a:t>
            </a:r>
          </a:p>
          <a:p>
            <a:endParaRPr lang="fr-FR" dirty="0"/>
          </a:p>
          <a:p>
            <a:r>
              <a:rPr lang="fr-FR" dirty="0"/>
              <a:t>VERT Clair Vent</a:t>
            </a:r>
          </a:p>
          <a:p>
            <a:r>
              <a:rPr lang="fr-FR" dirty="0"/>
              <a:t>VERT Foncé  Soleil</a:t>
            </a:r>
          </a:p>
          <a:p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75DBA2D8-033D-0541-83E0-E3866DD18DBD}"/>
              </a:ext>
            </a:extLst>
          </p:cNvPr>
          <p:cNvSpPr txBox="1"/>
          <p:nvPr/>
        </p:nvSpPr>
        <p:spPr>
          <a:xfrm>
            <a:off x="775855" y="221673"/>
            <a:ext cx="1113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Electricité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A2C7D41-2BC6-E54A-8602-F9FCFDF48E9B}"/>
              </a:ext>
            </a:extLst>
          </p:cNvPr>
          <p:cNvSpPr txBox="1"/>
          <p:nvPr/>
        </p:nvSpPr>
        <p:spPr>
          <a:xfrm>
            <a:off x="8654603" y="2975956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Suède</a:t>
            </a:r>
          </a:p>
        </p:txBody>
      </p:sp>
    </p:spTree>
    <p:extLst>
      <p:ext uri="{BB962C8B-B14F-4D97-AF65-F5344CB8AC3E}">
        <p14:creationId xmlns:p14="http://schemas.microsoft.com/office/powerpoint/2010/main" val="1681204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AC5C062-D6C8-E64C-A6F2-724867A4A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0" y="31750"/>
            <a:ext cx="10629900" cy="679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851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C7D3D0FA-681D-DC4D-B352-863C793751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654050"/>
            <a:ext cx="10769600" cy="5549900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8CE3EF19-2634-E042-BD6D-344205166F09}"/>
              </a:ext>
            </a:extLst>
          </p:cNvPr>
          <p:cNvSpPr txBox="1"/>
          <p:nvPr/>
        </p:nvSpPr>
        <p:spPr>
          <a:xfrm>
            <a:off x="1648691" y="221673"/>
            <a:ext cx="9129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Efficacité + sobriété /// électrification propre (nucléaire + éolien + solaire) /// biomasse, déchets</a:t>
            </a:r>
          </a:p>
        </p:txBody>
      </p:sp>
    </p:spTree>
    <p:extLst>
      <p:ext uri="{BB962C8B-B14F-4D97-AF65-F5344CB8AC3E}">
        <p14:creationId xmlns:p14="http://schemas.microsoft.com/office/powerpoint/2010/main" val="158803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3FB462C-5241-CB40-BF77-00737FB1AB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8790" y="0"/>
            <a:ext cx="60744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617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1A81161-9226-0948-9DFC-002AD60EC5AB}"/>
              </a:ext>
            </a:extLst>
          </p:cNvPr>
          <p:cNvSpPr txBox="1"/>
          <p:nvPr/>
        </p:nvSpPr>
        <p:spPr>
          <a:xfrm>
            <a:off x="670559" y="-130233"/>
            <a:ext cx="10207859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 </a:t>
            </a:r>
          </a:p>
          <a:p>
            <a:endParaRPr lang="fr-FR" dirty="0"/>
          </a:p>
          <a:p>
            <a:r>
              <a:rPr lang="fr-FR" sz="2400" dirty="0"/>
              <a:t>Pourquoi il faut accélérer et amplifier le déploiement des </a:t>
            </a:r>
            <a:r>
              <a:rPr lang="fr-FR" sz="2400" dirty="0" err="1"/>
              <a:t>EnR</a:t>
            </a:r>
            <a:r>
              <a:rPr lang="fr-FR" sz="2400" dirty="0"/>
              <a:t> (électriques) ?? </a:t>
            </a:r>
          </a:p>
          <a:p>
            <a:endParaRPr lang="fr-FR" sz="2400" dirty="0"/>
          </a:p>
          <a:p>
            <a:r>
              <a:rPr lang="fr-FR" sz="2400" dirty="0"/>
              <a:t>Comment ?</a:t>
            </a:r>
          </a:p>
          <a:p>
            <a:r>
              <a:rPr lang="fr-FR" sz="2400" dirty="0"/>
              <a:t>Que veut dire </a:t>
            </a:r>
            <a:r>
              <a:rPr lang="fr-FR" sz="2400" b="1" dirty="0"/>
              <a:t>« planifier »  ?  « Territorialement » ?</a:t>
            </a:r>
          </a:p>
          <a:p>
            <a:endParaRPr lang="fr-FR" sz="2400" b="1" dirty="0"/>
          </a:p>
          <a:p>
            <a:r>
              <a:rPr lang="fr-FR" sz="2400" dirty="0"/>
              <a:t>Dans la loi  : 	« zones d’accélération » définies en </a:t>
            </a:r>
            <a:r>
              <a:rPr lang="fr-FR" sz="2400" dirty="0" err="1"/>
              <a:t>bottom</a:t>
            </a:r>
            <a:r>
              <a:rPr lang="fr-FR" sz="2400" dirty="0"/>
              <a:t> up</a:t>
            </a:r>
          </a:p>
          <a:p>
            <a:r>
              <a:rPr lang="fr-FR" sz="2400" dirty="0"/>
              <a:t>		nouvelles obligations</a:t>
            </a:r>
          </a:p>
          <a:p>
            <a:r>
              <a:rPr lang="fr-FR" sz="2400" dirty="0"/>
              <a:t>		dispositions pour accélérer les procédures</a:t>
            </a:r>
          </a:p>
          <a:p>
            <a:endParaRPr lang="fr-FR" sz="2400" dirty="0"/>
          </a:p>
          <a:p>
            <a:r>
              <a:rPr lang="fr-FR" sz="3600" dirty="0"/>
              <a:t>Est-ce suffisant ?</a:t>
            </a:r>
          </a:p>
          <a:p>
            <a:endParaRPr lang="fr-FR" sz="2400" b="1" dirty="0"/>
          </a:p>
          <a:p>
            <a:r>
              <a:rPr lang="fr-FR" sz="2400" dirty="0"/>
              <a:t>Planification nationale  ? </a:t>
            </a:r>
          </a:p>
          <a:p>
            <a:r>
              <a:rPr lang="fr-FR" sz="2400" dirty="0"/>
              <a:t>Articulation avec </a:t>
            </a:r>
            <a:r>
              <a:rPr lang="fr-FR" sz="2400" dirty="0" err="1"/>
              <a:t>planif</a:t>
            </a:r>
            <a:r>
              <a:rPr lang="fr-FR" sz="2400" dirty="0"/>
              <a:t> régionale et locale ? </a:t>
            </a:r>
          </a:p>
          <a:p>
            <a:r>
              <a:rPr lang="fr-FR" sz="2400" dirty="0"/>
              <a:t>Comment bâtir une vision partagée </a:t>
            </a:r>
            <a:r>
              <a:rPr lang="fr-FR" sz="2400"/>
              <a:t>multi-échelles  ?</a:t>
            </a:r>
            <a:endParaRPr lang="fr-FR" sz="2400" dirty="0"/>
          </a:p>
          <a:p>
            <a:r>
              <a:rPr lang="fr-FR" sz="2400" dirty="0"/>
              <a:t>Comment associer les parties prenantes (industriels, opérateurs, populations ) ? </a:t>
            </a:r>
          </a:p>
          <a:p>
            <a:r>
              <a:rPr lang="fr-FR" sz="2400" dirty="0"/>
              <a:t> </a:t>
            </a:r>
          </a:p>
          <a:p>
            <a:r>
              <a:rPr lang="fr-FR" dirty="0"/>
              <a:t>		</a:t>
            </a:r>
          </a:p>
          <a:p>
            <a:endParaRPr lang="fr-FR" dirty="0"/>
          </a:p>
          <a:p>
            <a:r>
              <a:rPr lang="fr-FR" dirty="0"/>
              <a:t>	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92983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6B6B8ACE-C565-0545-B070-3DE51791EE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680" y="0"/>
            <a:ext cx="8548640" cy="6858000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7CE54268-AB7F-8249-8C55-061C9980F1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750" y="361950"/>
            <a:ext cx="9334500" cy="613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5803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9A5812EC654640AAF0FBDB42E081DB" ma:contentTypeVersion="16" ma:contentTypeDescription="Crée un document." ma:contentTypeScope="" ma:versionID="fdac101537f0a2b4c87297651d5cef2b">
  <xsd:schema xmlns:xsd="http://www.w3.org/2001/XMLSchema" xmlns:xs="http://www.w3.org/2001/XMLSchema" xmlns:p="http://schemas.microsoft.com/office/2006/metadata/properties" xmlns:ns2="ca8b9c18-5e1d-46e5-9d1a-4e2a3224a5d3" xmlns:ns3="597f0e91-a424-40e7-b159-919cd36229ca" targetNamespace="http://schemas.microsoft.com/office/2006/metadata/properties" ma:root="true" ma:fieldsID="f089e90b70be1fb0be3eb82dd82f79de" ns2:_="" ns3:_="">
    <xsd:import namespace="ca8b9c18-5e1d-46e5-9d1a-4e2a3224a5d3"/>
    <xsd:import namespace="597f0e91-a424-40e7-b159-919cd36229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b9c18-5e1d-46e5-9d1a-4e2a3224a5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05f3d6fe-baf4-44b9-a882-657db6edb6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7f0e91-a424-40e7-b159-919cd36229c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c45a579-8ad3-4386-ab0e-ea2618c9e016}" ma:internalName="TaxCatchAll" ma:showField="CatchAllData" ma:web="597f0e91-a424-40e7-b159-919cd36229c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17D3A53-17FF-44AE-8CCA-A1DB9614F4F9}"/>
</file>

<file path=customXml/itemProps2.xml><?xml version="1.0" encoding="utf-8"?>
<ds:datastoreItem xmlns:ds="http://schemas.openxmlformats.org/officeDocument/2006/customXml" ds:itemID="{17A26E08-EF85-46FE-B5F5-FAA3AE2A8177}"/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223</Words>
  <Application>Microsoft Macintosh PowerPoint</Application>
  <PresentationFormat>Grand écran</PresentationFormat>
  <Paragraphs>57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Veltz</dc:creator>
  <cp:lastModifiedBy>pierre Veltz</cp:lastModifiedBy>
  <cp:revision>12</cp:revision>
  <dcterms:created xsi:type="dcterms:W3CDTF">2023-05-08T13:57:57Z</dcterms:created>
  <dcterms:modified xsi:type="dcterms:W3CDTF">2023-05-09T15:31:56Z</dcterms:modified>
</cp:coreProperties>
</file>