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drawings/drawing3.xml" ContentType="application/vnd.openxmlformats-officedocument.drawingml.chartshapes+xml"/>
  <Override PartName="/ppt/drawings/drawing2.xml" ContentType="application/vnd.openxmlformats-officedocument.drawingml.chartshapes+xml"/>
  <Override PartName="/ppt/diagrams/data1.xml" ContentType="application/vnd.openxmlformats-officedocument.drawingml.diagramData+xml"/>
  <Override PartName="/ppt/drawings/drawing1.xml" ContentType="application/vnd.openxmlformats-officedocument.drawingml.chartshapes+xml"/>
  <Override PartName="/ppt/slides/slide3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2.xml" ContentType="application/vnd.openxmlformats-officedocument.presentationml.slide+xml"/>
  <Override PartName="/ppt/slides/slide12.xml" ContentType="application/vnd.openxmlformats-officedocument.presentationml.slide+xml"/>
  <Override PartName="/ppt/slides/slide14.xml" ContentType="application/vnd.openxmlformats-officedocument.presentationml.slide+xml"/>
  <Override PartName="/ppt/slides/slide20.xml" ContentType="application/vnd.openxmlformats-officedocument.presentationml.slide+xml"/>
  <Override PartName="/ppt/slides/slide1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1.xml" ContentType="application/vnd.openxmlformats-officedocument.theme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charts/style3.xml" ContentType="application/vnd.ms-office.chartstyle+xml"/>
  <Override PartName="/ppt/charts/chart3.xml" ContentType="application/vnd.openxmlformats-officedocument.drawingml.chart+xml"/>
  <Override PartName="/ppt/charts/colors2.xml" ContentType="application/vnd.ms-office.chartcolorstyle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9.xml" ContentType="application/vnd.ms-office.chartcolorstyle+xml"/>
  <Override PartName="/ppt/diagrams/drawing1.xml" ContentType="application/vnd.ms-office.drawingml.diagramDrawing+xml"/>
  <Override PartName="/ppt/charts/style5.xml" ContentType="application/vnd.ms-office.chartstyle+xml"/>
  <Override PartName="/ppt/charts/chart5.xml" ContentType="application/vnd.openxmlformats-officedocument.drawingml.chart+xml"/>
  <Override PartName="/ppt/commentAuthors.xml" ContentType="application/vnd.openxmlformats-officedocument.presentationml.commentAuthors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style7.xml" ContentType="application/vnd.ms-office.chartstyle+xml"/>
  <Override PartName="/ppt/charts/colors7.xml" ContentType="application/vnd.ms-office.chartcolorstyle+xml"/>
  <Override PartName="/ppt/charts/colors5.xml" ContentType="application/vnd.ms-office.chartcolorstyle+xml"/>
  <Override PartName="/ppt/charts/chart7.xml" ContentType="application/vnd.openxmlformats-officedocument.drawingml.chart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65" r:id="rId5"/>
    <p:sldId id="466" r:id="rId6"/>
    <p:sldId id="467" r:id="rId7"/>
    <p:sldId id="468" r:id="rId8"/>
    <p:sldId id="471" r:id="rId9"/>
    <p:sldId id="264" r:id="rId10"/>
    <p:sldId id="260" r:id="rId11"/>
    <p:sldId id="266" r:id="rId12"/>
    <p:sldId id="267" r:id="rId13"/>
    <p:sldId id="259" r:id="rId14"/>
    <p:sldId id="261" r:id="rId15"/>
    <p:sldId id="270" r:id="rId16"/>
    <p:sldId id="465" r:id="rId17"/>
    <p:sldId id="269" r:id="rId18"/>
    <p:sldId id="262" r:id="rId19"/>
    <p:sldId id="469" r:id="rId20"/>
    <p:sldId id="470" r:id="rId21"/>
  </p:sldIdLst>
  <p:sldSz cx="9144000" cy="5143500" type="screen16x9"/>
  <p:notesSz cx="6858000" cy="9144000"/>
  <p:defaultTextStyle>
    <a:defPPr>
      <a:defRPr lang="sv-S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49">
          <p15:clr>
            <a:srgbClr val="A4A3A4"/>
          </p15:clr>
        </p15:guide>
        <p15:guide id="2" pos="4852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ohan Gribbe" initials="JG" lastIdx="0" clrIdx="0">
    <p:extLst>
      <p:ext uri="{19B8F6BF-5375-455C-9EA6-DF929625EA0E}">
        <p15:presenceInfo xmlns:p15="http://schemas.microsoft.com/office/powerpoint/2012/main" userId="S-1-5-21-3218346126-3646079046-2408257397-231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54C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249" autoAdjust="0"/>
    <p:restoredTop sz="94660"/>
  </p:normalViewPr>
  <p:slideViewPr>
    <p:cSldViewPr snapToGrid="0" snapToObjects="1" showGuides="1">
      <p:cViewPr varScale="1">
        <p:scale>
          <a:sx n="215" d="100"/>
          <a:sy n="215" d="100"/>
        </p:scale>
        <p:origin x="186" y="168"/>
      </p:cViewPr>
      <p:guideLst>
        <p:guide orient="horz" pos="849"/>
        <p:guide pos="485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28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Relationship Id="rId30" Type="http://schemas.openxmlformats.org/officeDocument/2006/relationships/customXml" Target="../customXml/item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ohang\Desktop\Expenditure%20per%20student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ohang\Desktop\forskningsfinansiering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chartUserShapes" Target="../drawings/drawing1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chartUserShapes" Target="../drawings/drawing2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chartUserShapes" Target="../drawings/drawing3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oleObject" Target="file:///\\Atropos\verksgem\Breddad%20rekrytering\13%20Analys%20av%20Breddad%20rekrytering\Underlag%20till%20underrepresenterade%20grupper%20Social%20FS%2020220114.xlsx" TargetMode="Externa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ohang\Desktop\Figurer%20och%20tabeller%20-%20sammanst&#228;llning%20engelska%20till%20presentation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Blad1!$H$11</c:f>
              <c:strCache>
                <c:ptCount val="1"/>
                <c:pt idx="0">
                  <c:v>Research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Blad1!$G$12:$G$16</c:f>
              <c:strCache>
                <c:ptCount val="5"/>
                <c:pt idx="0">
                  <c:v>Lund university</c:v>
                </c:pt>
                <c:pt idx="1">
                  <c:v>Karolinska institutet</c:v>
                </c:pt>
                <c:pt idx="2">
                  <c:v>Uppsala university</c:v>
                </c:pt>
                <c:pt idx="3">
                  <c:v>Högskolan Kristianstad</c:v>
                </c:pt>
                <c:pt idx="4">
                  <c:v>Malmö university</c:v>
                </c:pt>
              </c:strCache>
            </c:strRef>
          </c:cat>
          <c:val>
            <c:numRef>
              <c:f>Blad1!$H$12:$H$16</c:f>
              <c:numCache>
                <c:formatCode>0.0</c:formatCode>
                <c:ptCount val="5"/>
                <c:pt idx="0">
                  <c:v>6.3301309999999997</c:v>
                </c:pt>
                <c:pt idx="1">
                  <c:v>6.1225500000000013</c:v>
                </c:pt>
                <c:pt idx="2">
                  <c:v>5.1459860000000006</c:v>
                </c:pt>
                <c:pt idx="3">
                  <c:v>8.9926000000000006E-2</c:v>
                </c:pt>
                <c:pt idx="4">
                  <c:v>0.42996500000000004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498-451C-B549-E18CFEA24675}"/>
            </c:ext>
          </c:extLst>
        </c:ser>
        <c:ser>
          <c:idx val="1"/>
          <c:order val="1"/>
          <c:tx>
            <c:strRef>
              <c:f>Blad1!$I$11</c:f>
              <c:strCache>
                <c:ptCount val="1"/>
                <c:pt idx="0">
                  <c:v>Teaching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Blad1!$G$12:$G$16</c:f>
              <c:strCache>
                <c:ptCount val="5"/>
                <c:pt idx="0">
                  <c:v>Lund university</c:v>
                </c:pt>
                <c:pt idx="1">
                  <c:v>Karolinska institutet</c:v>
                </c:pt>
                <c:pt idx="2">
                  <c:v>Uppsala university</c:v>
                </c:pt>
                <c:pt idx="3">
                  <c:v>Högskolan Kristianstad</c:v>
                </c:pt>
                <c:pt idx="4">
                  <c:v>Malmö university</c:v>
                </c:pt>
              </c:strCache>
            </c:strRef>
          </c:cat>
          <c:val>
            <c:numRef>
              <c:f>Blad1!$I$12:$I$16</c:f>
              <c:numCache>
                <c:formatCode>0.0</c:formatCode>
                <c:ptCount val="5"/>
                <c:pt idx="0">
                  <c:v>2.7742589999999998</c:v>
                </c:pt>
                <c:pt idx="1">
                  <c:v>1.199373</c:v>
                </c:pt>
                <c:pt idx="2">
                  <c:v>2.2520959999999994</c:v>
                </c:pt>
                <c:pt idx="3">
                  <c:v>0.46881499999999998</c:v>
                </c:pt>
                <c:pt idx="4">
                  <c:v>1.3302400000000001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498-451C-B549-E18CFEA2467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132589023"/>
        <c:axId val="2132829983"/>
      </c:barChart>
      <c:catAx>
        <c:axId val="213258902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2132829983"/>
        <c:crosses val="autoZero"/>
        <c:auto val="1"/>
        <c:lblAlgn val="ctr"/>
        <c:lblOffset val="100"/>
        <c:noMultiLvlLbl val="0"/>
      </c:catAx>
      <c:valAx>
        <c:axId val="213282998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sv-SE"/>
                  <a:t>Billion</a:t>
                </a:r>
                <a:r>
                  <a:rPr lang="sv-SE" baseline="0"/>
                  <a:t> SEK</a:t>
                </a:r>
                <a:endParaRPr lang="sv-SE"/>
              </a:p>
            </c:rich>
          </c:tx>
          <c:layout>
            <c:manualLayout>
              <c:xMode val="edge"/>
              <c:yMode val="edge"/>
              <c:x val="4.7222222222222221E-2"/>
              <c:y val="4.3579760863225417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sv-SE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213258902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v-SE" baseline="0"/>
              <a:t>    </a:t>
            </a:r>
            <a:endParaRPr lang="sv-SE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'Figur X'!$B$7</c:f>
              <c:strCache>
                <c:ptCount val="1"/>
                <c:pt idx="0">
                  <c:v>Education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'Figur X'!$A$8:$A$42</c:f>
              <c:strCache>
                <c:ptCount val="35"/>
                <c:pt idx="0">
                  <c:v>Luxembourg</c:v>
                </c:pt>
                <c:pt idx="1">
                  <c:v>United States</c:v>
                </c:pt>
                <c:pt idx="2">
                  <c:v>United Kingdom</c:v>
                </c:pt>
                <c:pt idx="3">
                  <c:v>Sweden</c:v>
                </c:pt>
                <c:pt idx="4">
                  <c:v>Norway</c:v>
                </c:pt>
                <c:pt idx="5">
                  <c:v>Netherlands</c:v>
                </c:pt>
                <c:pt idx="6">
                  <c:v>Australia</c:v>
                </c:pt>
                <c:pt idx="7">
                  <c:v>Belgium</c:v>
                </c:pt>
                <c:pt idx="8">
                  <c:v>Denmark</c:v>
                </c:pt>
                <c:pt idx="9">
                  <c:v>Germany</c:v>
                </c:pt>
                <c:pt idx="10">
                  <c:v>Japan</c:v>
                </c:pt>
                <c:pt idx="11">
                  <c:v>Finland</c:v>
                </c:pt>
                <c:pt idx="12">
                  <c:v>New Zealand</c:v>
                </c:pt>
                <c:pt idx="13">
                  <c:v>Estonia</c:v>
                </c:pt>
                <c:pt idx="14">
                  <c:v>France</c:v>
                </c:pt>
                <c:pt idx="15">
                  <c:v>Ireland</c:v>
                </c:pt>
                <c:pt idx="16">
                  <c:v>OECD-average</c:v>
                </c:pt>
                <c:pt idx="17">
                  <c:v>Czech republic</c:v>
                </c:pt>
                <c:pt idx="18">
                  <c:v>Iceland</c:v>
                </c:pt>
                <c:pt idx="19">
                  <c:v>Slovenia</c:v>
                </c:pt>
                <c:pt idx="20">
                  <c:v>Spain</c:v>
                </c:pt>
                <c:pt idx="21">
                  <c:v>Hungary</c:v>
                </c:pt>
                <c:pt idx="22">
                  <c:v>Israel</c:v>
                </c:pt>
                <c:pt idx="23">
                  <c:v>Italy</c:v>
                </c:pt>
                <c:pt idx="24">
                  <c:v>Slovakia</c:v>
                </c:pt>
                <c:pt idx="25">
                  <c:v>Portugal</c:v>
                </c:pt>
                <c:pt idx="26">
                  <c:v>Korea</c:v>
                </c:pt>
                <c:pt idx="27">
                  <c:v>Poland</c:v>
                </c:pt>
                <c:pt idx="28">
                  <c:v>Latvia</c:v>
                </c:pt>
                <c:pt idx="29">
                  <c:v>Turkey</c:v>
                </c:pt>
                <c:pt idx="30">
                  <c:v>Lithuania</c:v>
                </c:pt>
                <c:pt idx="31">
                  <c:v>Chile</c:v>
                </c:pt>
                <c:pt idx="32">
                  <c:v>Mexico</c:v>
                </c:pt>
                <c:pt idx="33">
                  <c:v>Greece</c:v>
                </c:pt>
                <c:pt idx="34">
                  <c:v>Colombia</c:v>
                </c:pt>
              </c:strCache>
            </c:strRef>
          </c:cat>
          <c:val>
            <c:numRef>
              <c:f>'Figur X'!$B$8:$B$42</c:f>
              <c:numCache>
                <c:formatCode>#,##0</c:formatCode>
                <c:ptCount val="35"/>
                <c:pt idx="0">
                  <c:v>26644.7</c:v>
                </c:pt>
                <c:pt idx="1">
                  <c:v>25533.78</c:v>
                </c:pt>
                <c:pt idx="2">
                  <c:v>22082.68</c:v>
                </c:pt>
                <c:pt idx="3">
                  <c:v>12127.27</c:v>
                </c:pt>
                <c:pt idx="4">
                  <c:v>15968.18</c:v>
                </c:pt>
                <c:pt idx="5">
                  <c:v>13516.97</c:v>
                </c:pt>
                <c:pt idx="6">
                  <c:v>12804.99</c:v>
                </c:pt>
                <c:pt idx="7">
                  <c:v>12460.96</c:v>
                </c:pt>
                <c:pt idx="8">
                  <c:v>10536.43</c:v>
                </c:pt>
                <c:pt idx="9">
                  <c:v>9739.2890000000007</c:v>
                </c:pt>
                <c:pt idx="11">
                  <c:v>9936.1419999999998</c:v>
                </c:pt>
                <c:pt idx="13">
                  <c:v>9733.9060000000009</c:v>
                </c:pt>
                <c:pt idx="14">
                  <c:v>11284.62</c:v>
                </c:pt>
                <c:pt idx="15">
                  <c:v>11512.65</c:v>
                </c:pt>
                <c:pt idx="16">
                  <c:v>11627.97</c:v>
                </c:pt>
                <c:pt idx="17">
                  <c:v>10526.07</c:v>
                </c:pt>
                <c:pt idx="20">
                  <c:v>9718.2970000000005</c:v>
                </c:pt>
                <c:pt idx="21">
                  <c:v>10754.14</c:v>
                </c:pt>
                <c:pt idx="22">
                  <c:v>8377.5130000000008</c:v>
                </c:pt>
                <c:pt idx="23">
                  <c:v>7684.0950000000003</c:v>
                </c:pt>
                <c:pt idx="24">
                  <c:v>7455.3310000000001</c:v>
                </c:pt>
                <c:pt idx="25">
                  <c:v>8422.8289999999997</c:v>
                </c:pt>
                <c:pt idx="27">
                  <c:v>8081.94</c:v>
                </c:pt>
                <c:pt idx="28">
                  <c:v>7357.7669999999998</c:v>
                </c:pt>
                <c:pt idx="29">
                  <c:v>8037.4369999999999</c:v>
                </c:pt>
                <c:pt idx="30">
                  <c:v>6635.9780000000001</c:v>
                </c:pt>
                <c:pt idx="31">
                  <c:v>8139.6440000000002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C22-47DB-B1D6-615AA51A1653}"/>
            </c:ext>
          </c:extLst>
        </c:ser>
        <c:ser>
          <c:idx val="1"/>
          <c:order val="1"/>
          <c:tx>
            <c:strRef>
              <c:f>'Figur X'!$C$7</c:f>
              <c:strCache>
                <c:ptCount val="1"/>
                <c:pt idx="0">
                  <c:v>Student service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'Figur X'!$A$8:$A$42</c:f>
              <c:strCache>
                <c:ptCount val="35"/>
                <c:pt idx="0">
                  <c:v>Luxembourg</c:v>
                </c:pt>
                <c:pt idx="1">
                  <c:v>United States</c:v>
                </c:pt>
                <c:pt idx="2">
                  <c:v>United Kingdom</c:v>
                </c:pt>
                <c:pt idx="3">
                  <c:v>Sweden</c:v>
                </c:pt>
                <c:pt idx="4">
                  <c:v>Norway</c:v>
                </c:pt>
                <c:pt idx="5">
                  <c:v>Netherlands</c:v>
                </c:pt>
                <c:pt idx="6">
                  <c:v>Australia</c:v>
                </c:pt>
                <c:pt idx="7">
                  <c:v>Belgium</c:v>
                </c:pt>
                <c:pt idx="8">
                  <c:v>Denmark</c:v>
                </c:pt>
                <c:pt idx="9">
                  <c:v>Germany</c:v>
                </c:pt>
                <c:pt idx="10">
                  <c:v>Japan</c:v>
                </c:pt>
                <c:pt idx="11">
                  <c:v>Finland</c:v>
                </c:pt>
                <c:pt idx="12">
                  <c:v>New Zealand</c:v>
                </c:pt>
                <c:pt idx="13">
                  <c:v>Estonia</c:v>
                </c:pt>
                <c:pt idx="14">
                  <c:v>France</c:v>
                </c:pt>
                <c:pt idx="15">
                  <c:v>Ireland</c:v>
                </c:pt>
                <c:pt idx="16">
                  <c:v>OECD-average</c:v>
                </c:pt>
                <c:pt idx="17">
                  <c:v>Czech republic</c:v>
                </c:pt>
                <c:pt idx="18">
                  <c:v>Iceland</c:v>
                </c:pt>
                <c:pt idx="19">
                  <c:v>Slovenia</c:v>
                </c:pt>
                <c:pt idx="20">
                  <c:v>Spain</c:v>
                </c:pt>
                <c:pt idx="21">
                  <c:v>Hungary</c:v>
                </c:pt>
                <c:pt idx="22">
                  <c:v>Israel</c:v>
                </c:pt>
                <c:pt idx="23">
                  <c:v>Italy</c:v>
                </c:pt>
                <c:pt idx="24">
                  <c:v>Slovakia</c:v>
                </c:pt>
                <c:pt idx="25">
                  <c:v>Portugal</c:v>
                </c:pt>
                <c:pt idx="26">
                  <c:v>Korea</c:v>
                </c:pt>
                <c:pt idx="27">
                  <c:v>Poland</c:v>
                </c:pt>
                <c:pt idx="28">
                  <c:v>Latvia</c:v>
                </c:pt>
                <c:pt idx="29">
                  <c:v>Turkey</c:v>
                </c:pt>
                <c:pt idx="30">
                  <c:v>Lithuania</c:v>
                </c:pt>
                <c:pt idx="31">
                  <c:v>Chile</c:v>
                </c:pt>
                <c:pt idx="32">
                  <c:v>Mexico</c:v>
                </c:pt>
                <c:pt idx="33">
                  <c:v>Greece</c:v>
                </c:pt>
                <c:pt idx="34">
                  <c:v>Colombia</c:v>
                </c:pt>
              </c:strCache>
            </c:strRef>
          </c:cat>
          <c:val>
            <c:numRef>
              <c:f>'Figur X'!$C$8:$C$42</c:f>
              <c:numCache>
                <c:formatCode>#,##0</c:formatCode>
                <c:ptCount val="35"/>
                <c:pt idx="0">
                  <c:v>1339.569</c:v>
                </c:pt>
                <c:pt idx="1">
                  <c:v>4435.3379999999997</c:v>
                </c:pt>
                <c:pt idx="2">
                  <c:v>1726.4649999999999</c:v>
                </c:pt>
                <c:pt idx="3">
                  <c:v>0</c:v>
                </c:pt>
                <c:pt idx="4">
                  <c:v>81.682559999999995</c:v>
                </c:pt>
                <c:pt idx="6">
                  <c:v>821.7681</c:v>
                </c:pt>
                <c:pt idx="7">
                  <c:v>902.86519999999996</c:v>
                </c:pt>
                <c:pt idx="8">
                  <c:v>4.0694759999999999</c:v>
                </c:pt>
                <c:pt idx="9">
                  <c:v>1053.6089999999999</c:v>
                </c:pt>
                <c:pt idx="11">
                  <c:v>0</c:v>
                </c:pt>
                <c:pt idx="13">
                  <c:v>929.31880000000001</c:v>
                </c:pt>
                <c:pt idx="14">
                  <c:v>805.32230000000004</c:v>
                </c:pt>
                <c:pt idx="15">
                  <c:v>647.32150000000001</c:v>
                </c:pt>
                <c:pt idx="16">
                  <c:v>768.12570000000005</c:v>
                </c:pt>
                <c:pt idx="17">
                  <c:v>99.477850000000004</c:v>
                </c:pt>
                <c:pt idx="20">
                  <c:v>643.58979999999997</c:v>
                </c:pt>
                <c:pt idx="21">
                  <c:v>866.55899999999997</c:v>
                </c:pt>
                <c:pt idx="22">
                  <c:v>38.830489999999998</c:v>
                </c:pt>
                <c:pt idx="23">
                  <c:v>497.80149999999998</c:v>
                </c:pt>
                <c:pt idx="24">
                  <c:v>2068.6869999999999</c:v>
                </c:pt>
                <c:pt idx="25">
                  <c:v>435.9332</c:v>
                </c:pt>
                <c:pt idx="27">
                  <c:v>261.37290000000002</c:v>
                </c:pt>
                <c:pt idx="28">
                  <c:v>142.0992</c:v>
                </c:pt>
                <c:pt idx="29">
                  <c:v>138.95910000000001</c:v>
                </c:pt>
                <c:pt idx="30">
                  <c:v>1005.095</c:v>
                </c:pt>
                <c:pt idx="31">
                  <c:v>257.40949999999998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C22-47DB-B1D6-615AA51A1653}"/>
            </c:ext>
          </c:extLst>
        </c:ser>
        <c:ser>
          <c:idx val="2"/>
          <c:order val="2"/>
          <c:tx>
            <c:strRef>
              <c:f>'Figur X'!$D$7</c:f>
              <c:strCache>
                <c:ptCount val="1"/>
                <c:pt idx="0">
                  <c:v>R&amp;D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'Figur X'!$A$8:$A$42</c:f>
              <c:strCache>
                <c:ptCount val="35"/>
                <c:pt idx="0">
                  <c:v>Luxembourg</c:v>
                </c:pt>
                <c:pt idx="1">
                  <c:v>United States</c:v>
                </c:pt>
                <c:pt idx="2">
                  <c:v>United Kingdom</c:v>
                </c:pt>
                <c:pt idx="3">
                  <c:v>Sweden</c:v>
                </c:pt>
                <c:pt idx="4">
                  <c:v>Norway</c:v>
                </c:pt>
                <c:pt idx="5">
                  <c:v>Netherlands</c:v>
                </c:pt>
                <c:pt idx="6">
                  <c:v>Australia</c:v>
                </c:pt>
                <c:pt idx="7">
                  <c:v>Belgium</c:v>
                </c:pt>
                <c:pt idx="8">
                  <c:v>Denmark</c:v>
                </c:pt>
                <c:pt idx="9">
                  <c:v>Germany</c:v>
                </c:pt>
                <c:pt idx="10">
                  <c:v>Japan</c:v>
                </c:pt>
                <c:pt idx="11">
                  <c:v>Finland</c:v>
                </c:pt>
                <c:pt idx="12">
                  <c:v>New Zealand</c:v>
                </c:pt>
                <c:pt idx="13">
                  <c:v>Estonia</c:v>
                </c:pt>
                <c:pt idx="14">
                  <c:v>France</c:v>
                </c:pt>
                <c:pt idx="15">
                  <c:v>Ireland</c:v>
                </c:pt>
                <c:pt idx="16">
                  <c:v>OECD-average</c:v>
                </c:pt>
                <c:pt idx="17">
                  <c:v>Czech republic</c:v>
                </c:pt>
                <c:pt idx="18">
                  <c:v>Iceland</c:v>
                </c:pt>
                <c:pt idx="19">
                  <c:v>Slovenia</c:v>
                </c:pt>
                <c:pt idx="20">
                  <c:v>Spain</c:v>
                </c:pt>
                <c:pt idx="21">
                  <c:v>Hungary</c:v>
                </c:pt>
                <c:pt idx="22">
                  <c:v>Israel</c:v>
                </c:pt>
                <c:pt idx="23">
                  <c:v>Italy</c:v>
                </c:pt>
                <c:pt idx="24">
                  <c:v>Slovakia</c:v>
                </c:pt>
                <c:pt idx="25">
                  <c:v>Portugal</c:v>
                </c:pt>
                <c:pt idx="26">
                  <c:v>Korea</c:v>
                </c:pt>
                <c:pt idx="27">
                  <c:v>Poland</c:v>
                </c:pt>
                <c:pt idx="28">
                  <c:v>Latvia</c:v>
                </c:pt>
                <c:pt idx="29">
                  <c:v>Turkey</c:v>
                </c:pt>
                <c:pt idx="30">
                  <c:v>Lithuania</c:v>
                </c:pt>
                <c:pt idx="31">
                  <c:v>Chile</c:v>
                </c:pt>
                <c:pt idx="32">
                  <c:v>Mexico</c:v>
                </c:pt>
                <c:pt idx="33">
                  <c:v>Greece</c:v>
                </c:pt>
                <c:pt idx="34">
                  <c:v>Colombia</c:v>
                </c:pt>
              </c:strCache>
            </c:strRef>
          </c:cat>
          <c:val>
            <c:numRef>
              <c:f>'Figur X'!$D$8:$D$42</c:f>
              <c:numCache>
                <c:formatCode>#,##0</c:formatCode>
                <c:ptCount val="35"/>
                <c:pt idx="0">
                  <c:v>19709.45</c:v>
                </c:pt>
                <c:pt idx="1">
                  <c:v>4066.422</c:v>
                </c:pt>
                <c:pt idx="2">
                  <c:v>6102.1760000000004</c:v>
                </c:pt>
                <c:pt idx="3">
                  <c:v>14020.03</c:v>
                </c:pt>
                <c:pt idx="4">
                  <c:v>9378.0789999999997</c:v>
                </c:pt>
                <c:pt idx="5">
                  <c:v>7381.3109999999997</c:v>
                </c:pt>
                <c:pt idx="6">
                  <c:v>7020.3630000000003</c:v>
                </c:pt>
                <c:pt idx="7">
                  <c:v>7106.9380000000001</c:v>
                </c:pt>
                <c:pt idx="8">
                  <c:v>9143.741</c:v>
                </c:pt>
                <c:pt idx="9">
                  <c:v>8530.75</c:v>
                </c:pt>
                <c:pt idx="11">
                  <c:v>8234.1190000000006</c:v>
                </c:pt>
                <c:pt idx="13">
                  <c:v>6769.2969999999996</c:v>
                </c:pt>
                <c:pt idx="14">
                  <c:v>5330.2690000000002</c:v>
                </c:pt>
                <c:pt idx="15">
                  <c:v>4991.82</c:v>
                </c:pt>
                <c:pt idx="16">
                  <c:v>4668.9242999999997</c:v>
                </c:pt>
                <c:pt idx="17">
                  <c:v>5522.0249999999996</c:v>
                </c:pt>
                <c:pt idx="20">
                  <c:v>3438.5509999999999</c:v>
                </c:pt>
                <c:pt idx="21">
                  <c:v>2116.886</c:v>
                </c:pt>
                <c:pt idx="22">
                  <c:v>3919.9050000000002</c:v>
                </c:pt>
                <c:pt idx="23">
                  <c:v>4123.2219999999998</c:v>
                </c:pt>
                <c:pt idx="24">
                  <c:v>2589.3380000000002</c:v>
                </c:pt>
                <c:pt idx="25">
                  <c:v>2920.5149999999999</c:v>
                </c:pt>
                <c:pt idx="27">
                  <c:v>2848.5070000000001</c:v>
                </c:pt>
                <c:pt idx="28">
                  <c:v>2809.5039999999999</c:v>
                </c:pt>
                <c:pt idx="29">
                  <c:v>1831.7090000000001</c:v>
                </c:pt>
                <c:pt idx="30">
                  <c:v>2264.404</c:v>
                </c:pt>
                <c:pt idx="31">
                  <c:v>415.7731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C22-47DB-B1D6-615AA51A1653}"/>
            </c:ext>
          </c:extLst>
        </c:ser>
        <c:ser>
          <c:idx val="3"/>
          <c:order val="3"/>
          <c:tx>
            <c:strRef>
              <c:f>'Figur X'!$E$7</c:f>
              <c:strCache>
                <c:ptCount val="1"/>
                <c:pt idx="0">
                  <c:v>Total costs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'Figur X'!$A$8:$A$42</c:f>
              <c:strCache>
                <c:ptCount val="35"/>
                <c:pt idx="0">
                  <c:v>Luxembourg</c:v>
                </c:pt>
                <c:pt idx="1">
                  <c:v>United States</c:v>
                </c:pt>
                <c:pt idx="2">
                  <c:v>United Kingdom</c:v>
                </c:pt>
                <c:pt idx="3">
                  <c:v>Sweden</c:v>
                </c:pt>
                <c:pt idx="4">
                  <c:v>Norway</c:v>
                </c:pt>
                <c:pt idx="5">
                  <c:v>Netherlands</c:v>
                </c:pt>
                <c:pt idx="6">
                  <c:v>Australia</c:v>
                </c:pt>
                <c:pt idx="7">
                  <c:v>Belgium</c:v>
                </c:pt>
                <c:pt idx="8">
                  <c:v>Denmark</c:v>
                </c:pt>
                <c:pt idx="9">
                  <c:v>Germany</c:v>
                </c:pt>
                <c:pt idx="10">
                  <c:v>Japan</c:v>
                </c:pt>
                <c:pt idx="11">
                  <c:v>Finland</c:v>
                </c:pt>
                <c:pt idx="12">
                  <c:v>New Zealand</c:v>
                </c:pt>
                <c:pt idx="13">
                  <c:v>Estonia</c:v>
                </c:pt>
                <c:pt idx="14">
                  <c:v>France</c:v>
                </c:pt>
                <c:pt idx="15">
                  <c:v>Ireland</c:v>
                </c:pt>
                <c:pt idx="16">
                  <c:v>OECD-average</c:v>
                </c:pt>
                <c:pt idx="17">
                  <c:v>Czech republic</c:v>
                </c:pt>
                <c:pt idx="18">
                  <c:v>Iceland</c:v>
                </c:pt>
                <c:pt idx="19">
                  <c:v>Slovenia</c:v>
                </c:pt>
                <c:pt idx="20">
                  <c:v>Spain</c:v>
                </c:pt>
                <c:pt idx="21">
                  <c:v>Hungary</c:v>
                </c:pt>
                <c:pt idx="22">
                  <c:v>Israel</c:v>
                </c:pt>
                <c:pt idx="23">
                  <c:v>Italy</c:v>
                </c:pt>
                <c:pt idx="24">
                  <c:v>Slovakia</c:v>
                </c:pt>
                <c:pt idx="25">
                  <c:v>Portugal</c:v>
                </c:pt>
                <c:pt idx="26">
                  <c:v>Korea</c:v>
                </c:pt>
                <c:pt idx="27">
                  <c:v>Poland</c:v>
                </c:pt>
                <c:pt idx="28">
                  <c:v>Latvia</c:v>
                </c:pt>
                <c:pt idx="29">
                  <c:v>Turkey</c:v>
                </c:pt>
                <c:pt idx="30">
                  <c:v>Lithuania</c:v>
                </c:pt>
                <c:pt idx="31">
                  <c:v>Chile</c:v>
                </c:pt>
                <c:pt idx="32">
                  <c:v>Mexico</c:v>
                </c:pt>
                <c:pt idx="33">
                  <c:v>Greece</c:v>
                </c:pt>
                <c:pt idx="34">
                  <c:v>Colombia</c:v>
                </c:pt>
              </c:strCache>
            </c:strRef>
          </c:cat>
          <c:val>
            <c:numRef>
              <c:f>'Figur X'!$E$8:$E$42</c:f>
              <c:numCache>
                <c:formatCode>General</c:formatCode>
                <c:ptCount val="35"/>
                <c:pt idx="10" formatCode="#,##0">
                  <c:v>19309.18</c:v>
                </c:pt>
                <c:pt idx="12" formatCode="#,##0">
                  <c:v>17923.29</c:v>
                </c:pt>
                <c:pt idx="18" formatCode="#,##0">
                  <c:v>15675.46</c:v>
                </c:pt>
                <c:pt idx="19" formatCode="#,##0">
                  <c:v>14060.44</c:v>
                </c:pt>
                <c:pt idx="26" formatCode="#,##0">
                  <c:v>11289.58</c:v>
                </c:pt>
                <c:pt idx="32" formatCode="#,##0">
                  <c:v>7907.0889999999999</c:v>
                </c:pt>
                <c:pt idx="33" formatCode="#,##0">
                  <c:v>3503.1619999999998</c:v>
                </c:pt>
                <c:pt idx="34" formatCode="#,##0">
                  <c:v>2862.7269999999999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C22-47DB-B1D6-615AA51A165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55272240"/>
        <c:axId val="2095470432"/>
      </c:barChart>
      <c:catAx>
        <c:axId val="4552722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2095470432"/>
        <c:crosses val="autoZero"/>
        <c:auto val="1"/>
        <c:lblAlgn val="ctr"/>
        <c:lblOffset val="100"/>
        <c:noMultiLvlLbl val="0"/>
      </c:catAx>
      <c:valAx>
        <c:axId val="2095470432"/>
        <c:scaling>
          <c:orientation val="minMax"/>
          <c:max val="5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sv-SE"/>
                  <a:t>USD (PPP)</a:t>
                </a:r>
              </a:p>
            </c:rich>
          </c:tx>
          <c:layout>
            <c:manualLayout>
              <c:xMode val="edge"/>
              <c:yMode val="edge"/>
              <c:x val="9.036144578313253E-2"/>
              <c:y val="2.7585083114610678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sv-SE"/>
            </a:p>
          </c:txPr>
        </c:title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4552722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v-SE" dirty="0"/>
              <a:t>Public vs private </a:t>
            </a:r>
            <a:r>
              <a:rPr lang="sv-SE" dirty="0" err="1"/>
              <a:t>spending</a:t>
            </a:r>
            <a:r>
              <a:rPr lang="sv-SE" dirty="0"/>
              <a:t> on HE % (OECD 2018 or later)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Public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Blad1!$A$2:$A$6</c:f>
              <c:strCache>
                <c:ptCount val="5"/>
                <c:pt idx="0">
                  <c:v>Sweden</c:v>
                </c:pt>
                <c:pt idx="1">
                  <c:v>Denmark</c:v>
                </c:pt>
                <c:pt idx="2">
                  <c:v>Norway</c:v>
                </c:pt>
                <c:pt idx="3">
                  <c:v>France</c:v>
                </c:pt>
                <c:pt idx="4">
                  <c:v>UK</c:v>
                </c:pt>
              </c:strCache>
            </c:strRef>
          </c:cat>
          <c:val>
            <c:numRef>
              <c:f>Blad1!$B$2:$B$6</c:f>
              <c:numCache>
                <c:formatCode>General</c:formatCode>
                <c:ptCount val="5"/>
                <c:pt idx="0">
                  <c:v>84</c:v>
                </c:pt>
                <c:pt idx="1">
                  <c:v>82</c:v>
                </c:pt>
                <c:pt idx="2">
                  <c:v>92</c:v>
                </c:pt>
                <c:pt idx="3">
                  <c:v>77</c:v>
                </c:pt>
                <c:pt idx="4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599-4717-8B16-A51B9712CA3C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Private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Blad1!$A$2:$A$6</c:f>
              <c:strCache>
                <c:ptCount val="5"/>
                <c:pt idx="0">
                  <c:v>Sweden</c:v>
                </c:pt>
                <c:pt idx="1">
                  <c:v>Denmark</c:v>
                </c:pt>
                <c:pt idx="2">
                  <c:v>Norway</c:v>
                </c:pt>
                <c:pt idx="3">
                  <c:v>France</c:v>
                </c:pt>
                <c:pt idx="4">
                  <c:v>UK</c:v>
                </c:pt>
              </c:strCache>
            </c:strRef>
          </c:cat>
          <c:val>
            <c:numRef>
              <c:f>Blad1!$C$2:$C$6</c:f>
              <c:numCache>
                <c:formatCode>General</c:formatCode>
                <c:ptCount val="5"/>
                <c:pt idx="0">
                  <c:v>12</c:v>
                </c:pt>
                <c:pt idx="1">
                  <c:v>12</c:v>
                </c:pt>
                <c:pt idx="2">
                  <c:v>6</c:v>
                </c:pt>
                <c:pt idx="3">
                  <c:v>22</c:v>
                </c:pt>
                <c:pt idx="4">
                  <c:v>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599-4717-8B16-A51B9712CA3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331621599"/>
        <c:axId val="1331351439"/>
      </c:barChart>
      <c:catAx>
        <c:axId val="133162159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1331351439"/>
        <c:crosses val="autoZero"/>
        <c:auto val="1"/>
        <c:lblAlgn val="ctr"/>
        <c:lblOffset val="100"/>
        <c:noMultiLvlLbl val="0"/>
      </c:catAx>
      <c:valAx>
        <c:axId val="133135143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133162159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EE3-42FA-A81D-EE6D3E6DC23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EE3-42FA-A81D-EE6D3E6DC23B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3EE3-42FA-A81D-EE6D3E6DC23B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3EE3-42FA-A81D-EE6D3E6DC23B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3EE3-42FA-A81D-EE6D3E6DC23B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3EE3-42FA-A81D-EE6D3E6DC23B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3EE3-42FA-A81D-EE6D3E6DC23B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3EE3-42FA-A81D-EE6D3E6DC23B}"/>
              </c:ext>
            </c:extLst>
          </c:dPt>
          <c:dLbls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Blad1!$A$24:$A$31</c:f>
              <c:strCache>
                <c:ptCount val="8"/>
                <c:pt idx="0">
                  <c:v>Direct government grants</c:v>
                </c:pt>
                <c:pt idx="1">
                  <c:v>External government funding</c:v>
                </c:pt>
                <c:pt idx="2">
                  <c:v>Other public funding</c:v>
                </c:pt>
                <c:pt idx="3">
                  <c:v>Public research foundations</c:v>
                </c:pt>
                <c:pt idx="4">
                  <c:v>Private non profit</c:v>
                </c:pt>
                <c:pt idx="5">
                  <c:v>Business enterprise</c:v>
                </c:pt>
                <c:pt idx="6">
                  <c:v>EU and abroad</c:v>
                </c:pt>
                <c:pt idx="7">
                  <c:v>Financial revenue and other funding</c:v>
                </c:pt>
              </c:strCache>
            </c:strRef>
          </c:cat>
          <c:val>
            <c:numRef>
              <c:f>Blad1!$B$24:$B$31</c:f>
              <c:numCache>
                <c:formatCode>0%</c:formatCode>
                <c:ptCount val="8"/>
                <c:pt idx="0">
                  <c:v>0.45423393878237472</c:v>
                </c:pt>
                <c:pt idx="1">
                  <c:v>0.25197611839892364</c:v>
                </c:pt>
                <c:pt idx="2">
                  <c:v>2.7476454759502188E-2</c:v>
                </c:pt>
                <c:pt idx="3">
                  <c:v>2.99150689539186E-2</c:v>
                </c:pt>
                <c:pt idx="4">
                  <c:v>0.1276698620921628</c:v>
                </c:pt>
                <c:pt idx="5">
                  <c:v>2.7140094180961992E-2</c:v>
                </c:pt>
                <c:pt idx="6">
                  <c:v>7.2170366633030614E-2</c:v>
                </c:pt>
                <c:pt idx="7">
                  <c:v>9.3760511268079372E-3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3EE3-42FA-A81D-EE6D3E6DC23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'Figur 5'!$A$12</c:f>
              <c:strCache>
                <c:ptCount val="1"/>
                <c:pt idx="0">
                  <c:v>Total number of students</c:v>
                </c:pt>
              </c:strCache>
            </c:strRef>
          </c:tx>
          <c:spPr>
            <a:ln w="28575" cap="rnd">
              <a:solidFill>
                <a:schemeClr val="tx2"/>
              </a:solidFill>
              <a:prstDash val="solid"/>
              <a:round/>
            </a:ln>
            <a:effectLst/>
          </c:spPr>
          <c:marker>
            <c:symbol val="none"/>
          </c:marker>
          <c:cat>
            <c:numRef>
              <c:f>'Figur 5'!$B$11:$CG$11</c:f>
              <c:numCache>
                <c:formatCode>General</c:formatCode>
                <c:ptCount val="84"/>
                <c:pt idx="0">
                  <c:v>1937</c:v>
                </c:pt>
                <c:pt idx="1">
                  <c:v>1938</c:v>
                </c:pt>
                <c:pt idx="2">
                  <c:v>1939</c:v>
                </c:pt>
                <c:pt idx="3">
                  <c:v>1940</c:v>
                </c:pt>
                <c:pt idx="4">
                  <c:v>1941</c:v>
                </c:pt>
                <c:pt idx="5">
                  <c:v>1942</c:v>
                </c:pt>
                <c:pt idx="6">
                  <c:v>1943</c:v>
                </c:pt>
                <c:pt idx="7">
                  <c:v>1944</c:v>
                </c:pt>
                <c:pt idx="8">
                  <c:v>1945</c:v>
                </c:pt>
                <c:pt idx="9">
                  <c:v>1946</c:v>
                </c:pt>
                <c:pt idx="10">
                  <c:v>1947</c:v>
                </c:pt>
                <c:pt idx="11">
                  <c:v>1948</c:v>
                </c:pt>
                <c:pt idx="12">
                  <c:v>1949</c:v>
                </c:pt>
                <c:pt idx="13">
                  <c:v>1950</c:v>
                </c:pt>
                <c:pt idx="14">
                  <c:v>1951</c:v>
                </c:pt>
                <c:pt idx="15">
                  <c:v>1952</c:v>
                </c:pt>
                <c:pt idx="16">
                  <c:v>1953</c:v>
                </c:pt>
                <c:pt idx="17">
                  <c:v>1954</c:v>
                </c:pt>
                <c:pt idx="18">
                  <c:v>1955</c:v>
                </c:pt>
                <c:pt idx="19">
                  <c:v>1956</c:v>
                </c:pt>
                <c:pt idx="20">
                  <c:v>1957</c:v>
                </c:pt>
                <c:pt idx="21">
                  <c:v>1958</c:v>
                </c:pt>
                <c:pt idx="22">
                  <c:v>1959</c:v>
                </c:pt>
                <c:pt idx="23">
                  <c:v>1960</c:v>
                </c:pt>
                <c:pt idx="24">
                  <c:v>1961</c:v>
                </c:pt>
                <c:pt idx="25">
                  <c:v>1962</c:v>
                </c:pt>
                <c:pt idx="26">
                  <c:v>1963</c:v>
                </c:pt>
                <c:pt idx="27">
                  <c:v>1964</c:v>
                </c:pt>
                <c:pt idx="28">
                  <c:v>1965</c:v>
                </c:pt>
                <c:pt idx="29">
                  <c:v>1966</c:v>
                </c:pt>
                <c:pt idx="30">
                  <c:v>1967</c:v>
                </c:pt>
                <c:pt idx="31">
                  <c:v>1968</c:v>
                </c:pt>
                <c:pt idx="32">
                  <c:v>1969</c:v>
                </c:pt>
                <c:pt idx="33">
                  <c:v>1970</c:v>
                </c:pt>
                <c:pt idx="34">
                  <c:v>1971</c:v>
                </c:pt>
                <c:pt idx="35">
                  <c:v>1972</c:v>
                </c:pt>
                <c:pt idx="36">
                  <c:v>1973</c:v>
                </c:pt>
                <c:pt idx="37">
                  <c:v>1974</c:v>
                </c:pt>
                <c:pt idx="38">
                  <c:v>1975</c:v>
                </c:pt>
                <c:pt idx="39">
                  <c:v>1976</c:v>
                </c:pt>
                <c:pt idx="40">
                  <c:v>1977</c:v>
                </c:pt>
                <c:pt idx="41">
                  <c:v>1978</c:v>
                </c:pt>
                <c:pt idx="42">
                  <c:v>1979</c:v>
                </c:pt>
                <c:pt idx="43">
                  <c:v>1980</c:v>
                </c:pt>
                <c:pt idx="44">
                  <c:v>1981</c:v>
                </c:pt>
                <c:pt idx="45">
                  <c:v>1982</c:v>
                </c:pt>
                <c:pt idx="46">
                  <c:v>1983</c:v>
                </c:pt>
                <c:pt idx="47">
                  <c:v>1984</c:v>
                </c:pt>
                <c:pt idx="48">
                  <c:v>1985</c:v>
                </c:pt>
                <c:pt idx="49">
                  <c:v>1986</c:v>
                </c:pt>
                <c:pt idx="50">
                  <c:v>1987</c:v>
                </c:pt>
                <c:pt idx="51">
                  <c:v>1988</c:v>
                </c:pt>
                <c:pt idx="52">
                  <c:v>1989</c:v>
                </c:pt>
                <c:pt idx="53">
                  <c:v>1990</c:v>
                </c:pt>
                <c:pt idx="54">
                  <c:v>1991</c:v>
                </c:pt>
                <c:pt idx="55">
                  <c:v>1992</c:v>
                </c:pt>
                <c:pt idx="56">
                  <c:v>1993</c:v>
                </c:pt>
                <c:pt idx="57">
                  <c:v>1994</c:v>
                </c:pt>
                <c:pt idx="58">
                  <c:v>1995</c:v>
                </c:pt>
                <c:pt idx="59">
                  <c:v>1996</c:v>
                </c:pt>
                <c:pt idx="60">
                  <c:v>1997</c:v>
                </c:pt>
                <c:pt idx="61">
                  <c:v>1998</c:v>
                </c:pt>
                <c:pt idx="62">
                  <c:v>1999</c:v>
                </c:pt>
                <c:pt idx="63">
                  <c:v>2000</c:v>
                </c:pt>
                <c:pt idx="64">
                  <c:v>2001</c:v>
                </c:pt>
                <c:pt idx="65">
                  <c:v>2002</c:v>
                </c:pt>
                <c:pt idx="66">
                  <c:v>2003</c:v>
                </c:pt>
                <c:pt idx="67">
                  <c:v>2004</c:v>
                </c:pt>
                <c:pt idx="68">
                  <c:v>2005</c:v>
                </c:pt>
                <c:pt idx="69">
                  <c:v>2006</c:v>
                </c:pt>
                <c:pt idx="70">
                  <c:v>2007</c:v>
                </c:pt>
                <c:pt idx="71">
                  <c:v>2008</c:v>
                </c:pt>
                <c:pt idx="72">
                  <c:v>2009</c:v>
                </c:pt>
                <c:pt idx="73">
                  <c:v>2010</c:v>
                </c:pt>
                <c:pt idx="74">
                  <c:v>2011</c:v>
                </c:pt>
                <c:pt idx="75">
                  <c:v>2012</c:v>
                </c:pt>
                <c:pt idx="76">
                  <c:v>2013</c:v>
                </c:pt>
                <c:pt idx="77">
                  <c:v>2014</c:v>
                </c:pt>
                <c:pt idx="78">
                  <c:v>2015</c:v>
                </c:pt>
                <c:pt idx="79">
                  <c:v>2016</c:v>
                </c:pt>
                <c:pt idx="80">
                  <c:v>2017</c:v>
                </c:pt>
                <c:pt idx="81">
                  <c:v>2018</c:v>
                </c:pt>
                <c:pt idx="82">
                  <c:v>2019</c:v>
                </c:pt>
                <c:pt idx="83">
                  <c:v>2020</c:v>
                </c:pt>
              </c:numCache>
            </c:numRef>
          </c:cat>
          <c:val>
            <c:numRef>
              <c:f>'Figur 5'!$B$12:$CG$12</c:f>
              <c:numCache>
                <c:formatCode>#,##0</c:formatCode>
                <c:ptCount val="84"/>
                <c:pt idx="0">
                  <c:v>11397</c:v>
                </c:pt>
                <c:pt idx="1">
                  <c:v>11786</c:v>
                </c:pt>
                <c:pt idx="2">
                  <c:v>11776</c:v>
                </c:pt>
                <c:pt idx="3">
                  <c:v>10668</c:v>
                </c:pt>
                <c:pt idx="4">
                  <c:v>11853</c:v>
                </c:pt>
                <c:pt idx="5">
                  <c:v>12088</c:v>
                </c:pt>
                <c:pt idx="6">
                  <c:v>12637</c:v>
                </c:pt>
                <c:pt idx="7">
                  <c:v>13311</c:v>
                </c:pt>
                <c:pt idx="8">
                  <c:v>14038</c:v>
                </c:pt>
                <c:pt idx="9">
                  <c:v>13972</c:v>
                </c:pt>
                <c:pt idx="10">
                  <c:v>14307</c:v>
                </c:pt>
                <c:pt idx="11">
                  <c:v>14797</c:v>
                </c:pt>
                <c:pt idx="12">
                  <c:v>15936</c:v>
                </c:pt>
                <c:pt idx="13">
                  <c:v>16887</c:v>
                </c:pt>
                <c:pt idx="14">
                  <c:v>17771</c:v>
                </c:pt>
                <c:pt idx="15">
                  <c:v>18609</c:v>
                </c:pt>
                <c:pt idx="16">
                  <c:v>19942</c:v>
                </c:pt>
                <c:pt idx="17">
                  <c:v>20991</c:v>
                </c:pt>
                <c:pt idx="18">
                  <c:v>22647</c:v>
                </c:pt>
                <c:pt idx="19">
                  <c:v>25803</c:v>
                </c:pt>
                <c:pt idx="20">
                  <c:v>27216</c:v>
                </c:pt>
                <c:pt idx="21">
                  <c:v>30081</c:v>
                </c:pt>
                <c:pt idx="22">
                  <c:v>32902</c:v>
                </c:pt>
                <c:pt idx="23">
                  <c:v>36909</c:v>
                </c:pt>
                <c:pt idx="24">
                  <c:v>36578</c:v>
                </c:pt>
                <c:pt idx="25">
                  <c:v>40236</c:v>
                </c:pt>
                <c:pt idx="26">
                  <c:v>43762</c:v>
                </c:pt>
                <c:pt idx="27">
                  <c:v>52185</c:v>
                </c:pt>
                <c:pt idx="28">
                  <c:v>60557</c:v>
                </c:pt>
                <c:pt idx="29">
                  <c:v>69331</c:v>
                </c:pt>
                <c:pt idx="30">
                  <c:v>82701</c:v>
                </c:pt>
                <c:pt idx="31">
                  <c:v>92845</c:v>
                </c:pt>
                <c:pt idx="32">
                  <c:v>104861</c:v>
                </c:pt>
                <c:pt idx="33">
                  <c:v>109383</c:v>
                </c:pt>
                <c:pt idx="34">
                  <c:v>103724</c:v>
                </c:pt>
                <c:pt idx="35">
                  <c:v>101349</c:v>
                </c:pt>
                <c:pt idx="36">
                  <c:v>97594</c:v>
                </c:pt>
                <c:pt idx="37">
                  <c:v>96018</c:v>
                </c:pt>
                <c:pt idx="38">
                  <c:v>97563</c:v>
                </c:pt>
                <c:pt idx="39">
                  <c:v>100592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9BF-4211-98DB-A736D32A6161}"/>
            </c:ext>
          </c:extLst>
        </c:ser>
        <c:ser>
          <c:idx val="1"/>
          <c:order val="1"/>
          <c:tx>
            <c:strRef>
              <c:f>'Figur 5'!$A$13</c:f>
              <c:strCache>
                <c:ptCount val="1"/>
                <c:pt idx="0">
                  <c:v>female students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'Figur 5'!$B$11:$CG$11</c:f>
              <c:numCache>
                <c:formatCode>General</c:formatCode>
                <c:ptCount val="84"/>
                <c:pt idx="0">
                  <c:v>1937</c:v>
                </c:pt>
                <c:pt idx="1">
                  <c:v>1938</c:v>
                </c:pt>
                <c:pt idx="2">
                  <c:v>1939</c:v>
                </c:pt>
                <c:pt idx="3">
                  <c:v>1940</c:v>
                </c:pt>
                <c:pt idx="4">
                  <c:v>1941</c:v>
                </c:pt>
                <c:pt idx="5">
                  <c:v>1942</c:v>
                </c:pt>
                <c:pt idx="6">
                  <c:v>1943</c:v>
                </c:pt>
                <c:pt idx="7">
                  <c:v>1944</c:v>
                </c:pt>
                <c:pt idx="8">
                  <c:v>1945</c:v>
                </c:pt>
                <c:pt idx="9">
                  <c:v>1946</c:v>
                </c:pt>
                <c:pt idx="10">
                  <c:v>1947</c:v>
                </c:pt>
                <c:pt idx="11">
                  <c:v>1948</c:v>
                </c:pt>
                <c:pt idx="12">
                  <c:v>1949</c:v>
                </c:pt>
                <c:pt idx="13">
                  <c:v>1950</c:v>
                </c:pt>
                <c:pt idx="14">
                  <c:v>1951</c:v>
                </c:pt>
                <c:pt idx="15">
                  <c:v>1952</c:v>
                </c:pt>
                <c:pt idx="16">
                  <c:v>1953</c:v>
                </c:pt>
                <c:pt idx="17">
                  <c:v>1954</c:v>
                </c:pt>
                <c:pt idx="18">
                  <c:v>1955</c:v>
                </c:pt>
                <c:pt idx="19">
                  <c:v>1956</c:v>
                </c:pt>
                <c:pt idx="20">
                  <c:v>1957</c:v>
                </c:pt>
                <c:pt idx="21">
                  <c:v>1958</c:v>
                </c:pt>
                <c:pt idx="22">
                  <c:v>1959</c:v>
                </c:pt>
                <c:pt idx="23">
                  <c:v>1960</c:v>
                </c:pt>
                <c:pt idx="24">
                  <c:v>1961</c:v>
                </c:pt>
                <c:pt idx="25">
                  <c:v>1962</c:v>
                </c:pt>
                <c:pt idx="26">
                  <c:v>1963</c:v>
                </c:pt>
                <c:pt idx="27">
                  <c:v>1964</c:v>
                </c:pt>
                <c:pt idx="28">
                  <c:v>1965</c:v>
                </c:pt>
                <c:pt idx="29">
                  <c:v>1966</c:v>
                </c:pt>
                <c:pt idx="30">
                  <c:v>1967</c:v>
                </c:pt>
                <c:pt idx="31">
                  <c:v>1968</c:v>
                </c:pt>
                <c:pt idx="32">
                  <c:v>1969</c:v>
                </c:pt>
                <c:pt idx="33">
                  <c:v>1970</c:v>
                </c:pt>
                <c:pt idx="34">
                  <c:v>1971</c:v>
                </c:pt>
                <c:pt idx="35">
                  <c:v>1972</c:v>
                </c:pt>
                <c:pt idx="36">
                  <c:v>1973</c:v>
                </c:pt>
                <c:pt idx="37">
                  <c:v>1974</c:v>
                </c:pt>
                <c:pt idx="38">
                  <c:v>1975</c:v>
                </c:pt>
                <c:pt idx="39">
                  <c:v>1976</c:v>
                </c:pt>
                <c:pt idx="40">
                  <c:v>1977</c:v>
                </c:pt>
                <c:pt idx="41">
                  <c:v>1978</c:v>
                </c:pt>
                <c:pt idx="42">
                  <c:v>1979</c:v>
                </c:pt>
                <c:pt idx="43">
                  <c:v>1980</c:v>
                </c:pt>
                <c:pt idx="44">
                  <c:v>1981</c:v>
                </c:pt>
                <c:pt idx="45">
                  <c:v>1982</c:v>
                </c:pt>
                <c:pt idx="46">
                  <c:v>1983</c:v>
                </c:pt>
                <c:pt idx="47">
                  <c:v>1984</c:v>
                </c:pt>
                <c:pt idx="48">
                  <c:v>1985</c:v>
                </c:pt>
                <c:pt idx="49">
                  <c:v>1986</c:v>
                </c:pt>
                <c:pt idx="50">
                  <c:v>1987</c:v>
                </c:pt>
                <c:pt idx="51">
                  <c:v>1988</c:v>
                </c:pt>
                <c:pt idx="52">
                  <c:v>1989</c:v>
                </c:pt>
                <c:pt idx="53">
                  <c:v>1990</c:v>
                </c:pt>
                <c:pt idx="54">
                  <c:v>1991</c:v>
                </c:pt>
                <c:pt idx="55">
                  <c:v>1992</c:v>
                </c:pt>
                <c:pt idx="56">
                  <c:v>1993</c:v>
                </c:pt>
                <c:pt idx="57">
                  <c:v>1994</c:v>
                </c:pt>
                <c:pt idx="58">
                  <c:v>1995</c:v>
                </c:pt>
                <c:pt idx="59">
                  <c:v>1996</c:v>
                </c:pt>
                <c:pt idx="60">
                  <c:v>1997</c:v>
                </c:pt>
                <c:pt idx="61">
                  <c:v>1998</c:v>
                </c:pt>
                <c:pt idx="62">
                  <c:v>1999</c:v>
                </c:pt>
                <c:pt idx="63">
                  <c:v>2000</c:v>
                </c:pt>
                <c:pt idx="64">
                  <c:v>2001</c:v>
                </c:pt>
                <c:pt idx="65">
                  <c:v>2002</c:v>
                </c:pt>
                <c:pt idx="66">
                  <c:v>2003</c:v>
                </c:pt>
                <c:pt idx="67">
                  <c:v>2004</c:v>
                </c:pt>
                <c:pt idx="68">
                  <c:v>2005</c:v>
                </c:pt>
                <c:pt idx="69">
                  <c:v>2006</c:v>
                </c:pt>
                <c:pt idx="70">
                  <c:v>2007</c:v>
                </c:pt>
                <c:pt idx="71">
                  <c:v>2008</c:v>
                </c:pt>
                <c:pt idx="72">
                  <c:v>2009</c:v>
                </c:pt>
                <c:pt idx="73">
                  <c:v>2010</c:v>
                </c:pt>
                <c:pt idx="74">
                  <c:v>2011</c:v>
                </c:pt>
                <c:pt idx="75">
                  <c:v>2012</c:v>
                </c:pt>
                <c:pt idx="76">
                  <c:v>2013</c:v>
                </c:pt>
                <c:pt idx="77">
                  <c:v>2014</c:v>
                </c:pt>
                <c:pt idx="78">
                  <c:v>2015</c:v>
                </c:pt>
                <c:pt idx="79">
                  <c:v>2016</c:v>
                </c:pt>
                <c:pt idx="80">
                  <c:v>2017</c:v>
                </c:pt>
                <c:pt idx="81">
                  <c:v>2018</c:v>
                </c:pt>
                <c:pt idx="82">
                  <c:v>2019</c:v>
                </c:pt>
                <c:pt idx="83">
                  <c:v>2020</c:v>
                </c:pt>
              </c:numCache>
            </c:numRef>
          </c:cat>
          <c:val>
            <c:numRef>
              <c:f>'Figur 5'!$B$13:$CG$13</c:f>
              <c:numCache>
                <c:formatCode>#,##0</c:formatCode>
                <c:ptCount val="84"/>
                <c:pt idx="0">
                  <c:v>1961</c:v>
                </c:pt>
                <c:pt idx="1">
                  <c:v>2096</c:v>
                </c:pt>
                <c:pt idx="2">
                  <c:v>2333</c:v>
                </c:pt>
                <c:pt idx="3">
                  <c:v>2571</c:v>
                </c:pt>
                <c:pt idx="4">
                  <c:v>2754</c:v>
                </c:pt>
                <c:pt idx="5">
                  <c:v>2772</c:v>
                </c:pt>
                <c:pt idx="6">
                  <c:v>2849</c:v>
                </c:pt>
                <c:pt idx="7">
                  <c:v>2947</c:v>
                </c:pt>
                <c:pt idx="8">
                  <c:v>3048</c:v>
                </c:pt>
                <c:pt idx="9">
                  <c:v>2955</c:v>
                </c:pt>
                <c:pt idx="10">
                  <c:v>3191</c:v>
                </c:pt>
                <c:pt idx="11">
                  <c:v>3313</c:v>
                </c:pt>
                <c:pt idx="12">
                  <c:v>3573</c:v>
                </c:pt>
                <c:pt idx="13">
                  <c:v>3950</c:v>
                </c:pt>
                <c:pt idx="14">
                  <c:v>4389</c:v>
                </c:pt>
                <c:pt idx="15">
                  <c:v>4783</c:v>
                </c:pt>
                <c:pt idx="16">
                  <c:v>5289</c:v>
                </c:pt>
                <c:pt idx="17">
                  <c:v>5871</c:v>
                </c:pt>
                <c:pt idx="18">
                  <c:v>6528</c:v>
                </c:pt>
                <c:pt idx="19">
                  <c:v>7910</c:v>
                </c:pt>
                <c:pt idx="20">
                  <c:v>8553</c:v>
                </c:pt>
                <c:pt idx="21">
                  <c:v>9522</c:v>
                </c:pt>
                <c:pt idx="22">
                  <c:v>10677</c:v>
                </c:pt>
                <c:pt idx="23">
                  <c:v>12352</c:v>
                </c:pt>
                <c:pt idx="24">
                  <c:v>13277</c:v>
                </c:pt>
                <c:pt idx="25">
                  <c:v>14868</c:v>
                </c:pt>
                <c:pt idx="26">
                  <c:v>16168</c:v>
                </c:pt>
                <c:pt idx="27">
                  <c:v>19725</c:v>
                </c:pt>
                <c:pt idx="28">
                  <c:v>23492</c:v>
                </c:pt>
                <c:pt idx="29">
                  <c:v>27015</c:v>
                </c:pt>
                <c:pt idx="30">
                  <c:v>33637</c:v>
                </c:pt>
                <c:pt idx="31">
                  <c:v>37848</c:v>
                </c:pt>
                <c:pt idx="32">
                  <c:v>43677</c:v>
                </c:pt>
                <c:pt idx="33">
                  <c:v>42994</c:v>
                </c:pt>
                <c:pt idx="34">
                  <c:v>39629</c:v>
                </c:pt>
                <c:pt idx="35">
                  <c:v>39219</c:v>
                </c:pt>
                <c:pt idx="36">
                  <c:v>38111</c:v>
                </c:pt>
                <c:pt idx="37">
                  <c:v>38789</c:v>
                </c:pt>
                <c:pt idx="38">
                  <c:v>40488</c:v>
                </c:pt>
                <c:pt idx="39">
                  <c:v>43452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9BF-4211-98DB-A736D32A6161}"/>
            </c:ext>
          </c:extLst>
        </c:ser>
        <c:ser>
          <c:idx val="2"/>
          <c:order val="2"/>
          <c:tx>
            <c:strRef>
              <c:f>'Figur 5'!$A$14</c:f>
              <c:strCache>
                <c:ptCount val="1"/>
                <c:pt idx="0">
                  <c:v>male students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'Figur 5'!$B$11:$CG$11</c:f>
              <c:numCache>
                <c:formatCode>General</c:formatCode>
                <c:ptCount val="84"/>
                <c:pt idx="0">
                  <c:v>1937</c:v>
                </c:pt>
                <c:pt idx="1">
                  <c:v>1938</c:v>
                </c:pt>
                <c:pt idx="2">
                  <c:v>1939</c:v>
                </c:pt>
                <c:pt idx="3">
                  <c:v>1940</c:v>
                </c:pt>
                <c:pt idx="4">
                  <c:v>1941</c:v>
                </c:pt>
                <c:pt idx="5">
                  <c:v>1942</c:v>
                </c:pt>
                <c:pt idx="6">
                  <c:v>1943</c:v>
                </c:pt>
                <c:pt idx="7">
                  <c:v>1944</c:v>
                </c:pt>
                <c:pt idx="8">
                  <c:v>1945</c:v>
                </c:pt>
                <c:pt idx="9">
                  <c:v>1946</c:v>
                </c:pt>
                <c:pt idx="10">
                  <c:v>1947</c:v>
                </c:pt>
                <c:pt idx="11">
                  <c:v>1948</c:v>
                </c:pt>
                <c:pt idx="12">
                  <c:v>1949</c:v>
                </c:pt>
                <c:pt idx="13">
                  <c:v>1950</c:v>
                </c:pt>
                <c:pt idx="14">
                  <c:v>1951</c:v>
                </c:pt>
                <c:pt idx="15">
                  <c:v>1952</c:v>
                </c:pt>
                <c:pt idx="16">
                  <c:v>1953</c:v>
                </c:pt>
                <c:pt idx="17">
                  <c:v>1954</c:v>
                </c:pt>
                <c:pt idx="18">
                  <c:v>1955</c:v>
                </c:pt>
                <c:pt idx="19">
                  <c:v>1956</c:v>
                </c:pt>
                <c:pt idx="20">
                  <c:v>1957</c:v>
                </c:pt>
                <c:pt idx="21">
                  <c:v>1958</c:v>
                </c:pt>
                <c:pt idx="22">
                  <c:v>1959</c:v>
                </c:pt>
                <c:pt idx="23">
                  <c:v>1960</c:v>
                </c:pt>
                <c:pt idx="24">
                  <c:v>1961</c:v>
                </c:pt>
                <c:pt idx="25">
                  <c:v>1962</c:v>
                </c:pt>
                <c:pt idx="26">
                  <c:v>1963</c:v>
                </c:pt>
                <c:pt idx="27">
                  <c:v>1964</c:v>
                </c:pt>
                <c:pt idx="28">
                  <c:v>1965</c:v>
                </c:pt>
                <c:pt idx="29">
                  <c:v>1966</c:v>
                </c:pt>
                <c:pt idx="30">
                  <c:v>1967</c:v>
                </c:pt>
                <c:pt idx="31">
                  <c:v>1968</c:v>
                </c:pt>
                <c:pt idx="32">
                  <c:v>1969</c:v>
                </c:pt>
                <c:pt idx="33">
                  <c:v>1970</c:v>
                </c:pt>
                <c:pt idx="34">
                  <c:v>1971</c:v>
                </c:pt>
                <c:pt idx="35">
                  <c:v>1972</c:v>
                </c:pt>
                <c:pt idx="36">
                  <c:v>1973</c:v>
                </c:pt>
                <c:pt idx="37">
                  <c:v>1974</c:v>
                </c:pt>
                <c:pt idx="38">
                  <c:v>1975</c:v>
                </c:pt>
                <c:pt idx="39">
                  <c:v>1976</c:v>
                </c:pt>
                <c:pt idx="40">
                  <c:v>1977</c:v>
                </c:pt>
                <c:pt idx="41">
                  <c:v>1978</c:v>
                </c:pt>
                <c:pt idx="42">
                  <c:v>1979</c:v>
                </c:pt>
                <c:pt idx="43">
                  <c:v>1980</c:v>
                </c:pt>
                <c:pt idx="44">
                  <c:v>1981</c:v>
                </c:pt>
                <c:pt idx="45">
                  <c:v>1982</c:v>
                </c:pt>
                <c:pt idx="46">
                  <c:v>1983</c:v>
                </c:pt>
                <c:pt idx="47">
                  <c:v>1984</c:v>
                </c:pt>
                <c:pt idx="48">
                  <c:v>1985</c:v>
                </c:pt>
                <c:pt idx="49">
                  <c:v>1986</c:v>
                </c:pt>
                <c:pt idx="50">
                  <c:v>1987</c:v>
                </c:pt>
                <c:pt idx="51">
                  <c:v>1988</c:v>
                </c:pt>
                <c:pt idx="52">
                  <c:v>1989</c:v>
                </c:pt>
                <c:pt idx="53">
                  <c:v>1990</c:v>
                </c:pt>
                <c:pt idx="54">
                  <c:v>1991</c:v>
                </c:pt>
                <c:pt idx="55">
                  <c:v>1992</c:v>
                </c:pt>
                <c:pt idx="56">
                  <c:v>1993</c:v>
                </c:pt>
                <c:pt idx="57">
                  <c:v>1994</c:v>
                </c:pt>
                <c:pt idx="58">
                  <c:v>1995</c:v>
                </c:pt>
                <c:pt idx="59">
                  <c:v>1996</c:v>
                </c:pt>
                <c:pt idx="60">
                  <c:v>1997</c:v>
                </c:pt>
                <c:pt idx="61">
                  <c:v>1998</c:v>
                </c:pt>
                <c:pt idx="62">
                  <c:v>1999</c:v>
                </c:pt>
                <c:pt idx="63">
                  <c:v>2000</c:v>
                </c:pt>
                <c:pt idx="64">
                  <c:v>2001</c:v>
                </c:pt>
                <c:pt idx="65">
                  <c:v>2002</c:v>
                </c:pt>
                <c:pt idx="66">
                  <c:v>2003</c:v>
                </c:pt>
                <c:pt idx="67">
                  <c:v>2004</c:v>
                </c:pt>
                <c:pt idx="68">
                  <c:v>2005</c:v>
                </c:pt>
                <c:pt idx="69">
                  <c:v>2006</c:v>
                </c:pt>
                <c:pt idx="70">
                  <c:v>2007</c:v>
                </c:pt>
                <c:pt idx="71">
                  <c:v>2008</c:v>
                </c:pt>
                <c:pt idx="72">
                  <c:v>2009</c:v>
                </c:pt>
                <c:pt idx="73">
                  <c:v>2010</c:v>
                </c:pt>
                <c:pt idx="74">
                  <c:v>2011</c:v>
                </c:pt>
                <c:pt idx="75">
                  <c:v>2012</c:v>
                </c:pt>
                <c:pt idx="76">
                  <c:v>2013</c:v>
                </c:pt>
                <c:pt idx="77">
                  <c:v>2014</c:v>
                </c:pt>
                <c:pt idx="78">
                  <c:v>2015</c:v>
                </c:pt>
                <c:pt idx="79">
                  <c:v>2016</c:v>
                </c:pt>
                <c:pt idx="80">
                  <c:v>2017</c:v>
                </c:pt>
                <c:pt idx="81">
                  <c:v>2018</c:v>
                </c:pt>
                <c:pt idx="82">
                  <c:v>2019</c:v>
                </c:pt>
                <c:pt idx="83">
                  <c:v>2020</c:v>
                </c:pt>
              </c:numCache>
            </c:numRef>
          </c:cat>
          <c:val>
            <c:numRef>
              <c:f>'Figur 5'!$B$14:$CG$14</c:f>
              <c:numCache>
                <c:formatCode>#,##0</c:formatCode>
                <c:ptCount val="84"/>
                <c:pt idx="0">
                  <c:v>9436</c:v>
                </c:pt>
                <c:pt idx="1">
                  <c:v>9690</c:v>
                </c:pt>
                <c:pt idx="2">
                  <c:v>9443</c:v>
                </c:pt>
                <c:pt idx="3">
                  <c:v>8097</c:v>
                </c:pt>
                <c:pt idx="4">
                  <c:v>9099</c:v>
                </c:pt>
                <c:pt idx="5">
                  <c:v>9316</c:v>
                </c:pt>
                <c:pt idx="6">
                  <c:v>9788</c:v>
                </c:pt>
                <c:pt idx="7">
                  <c:v>10364</c:v>
                </c:pt>
                <c:pt idx="8">
                  <c:v>10990</c:v>
                </c:pt>
                <c:pt idx="9">
                  <c:v>11017</c:v>
                </c:pt>
                <c:pt idx="10">
                  <c:v>11116</c:v>
                </c:pt>
                <c:pt idx="11">
                  <c:v>11484</c:v>
                </c:pt>
                <c:pt idx="12">
                  <c:v>12363</c:v>
                </c:pt>
                <c:pt idx="13">
                  <c:v>12937</c:v>
                </c:pt>
                <c:pt idx="14">
                  <c:v>13382</c:v>
                </c:pt>
                <c:pt idx="15">
                  <c:v>13826</c:v>
                </c:pt>
                <c:pt idx="16">
                  <c:v>14653</c:v>
                </c:pt>
                <c:pt idx="17">
                  <c:v>15120</c:v>
                </c:pt>
                <c:pt idx="18">
                  <c:v>16119</c:v>
                </c:pt>
                <c:pt idx="19">
                  <c:v>17893</c:v>
                </c:pt>
                <c:pt idx="20">
                  <c:v>18663</c:v>
                </c:pt>
                <c:pt idx="21">
                  <c:v>20559</c:v>
                </c:pt>
                <c:pt idx="22">
                  <c:v>22225</c:v>
                </c:pt>
                <c:pt idx="23">
                  <c:v>24557</c:v>
                </c:pt>
                <c:pt idx="24">
                  <c:v>23301</c:v>
                </c:pt>
                <c:pt idx="25">
                  <c:v>25368</c:v>
                </c:pt>
                <c:pt idx="26">
                  <c:v>27594</c:v>
                </c:pt>
                <c:pt idx="27">
                  <c:v>32460</c:v>
                </c:pt>
                <c:pt idx="28">
                  <c:v>37065</c:v>
                </c:pt>
                <c:pt idx="29">
                  <c:v>42316</c:v>
                </c:pt>
                <c:pt idx="30">
                  <c:v>49064</c:v>
                </c:pt>
                <c:pt idx="31">
                  <c:v>54997</c:v>
                </c:pt>
                <c:pt idx="32">
                  <c:v>61184</c:v>
                </c:pt>
                <c:pt idx="33">
                  <c:v>66389</c:v>
                </c:pt>
                <c:pt idx="34">
                  <c:v>64095</c:v>
                </c:pt>
                <c:pt idx="35">
                  <c:v>62130</c:v>
                </c:pt>
                <c:pt idx="36">
                  <c:v>59483</c:v>
                </c:pt>
                <c:pt idx="37">
                  <c:v>57229</c:v>
                </c:pt>
                <c:pt idx="38">
                  <c:v>57075</c:v>
                </c:pt>
                <c:pt idx="39">
                  <c:v>57140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C9BF-4211-98DB-A736D32A6161}"/>
            </c:ext>
          </c:extLst>
        </c:ser>
        <c:ser>
          <c:idx val="3"/>
          <c:order val="3"/>
          <c:tx>
            <c:strRef>
              <c:f>'Figur 5'!$A$15</c:f>
              <c:strCache>
                <c:ptCount val="1"/>
                <c:pt idx="0">
                  <c:v>Totalt</c:v>
                </c:pt>
              </c:strCache>
            </c:strRef>
          </c:tx>
          <c:spPr>
            <a:ln w="28575" cap="rnd">
              <a:solidFill>
                <a:sysClr val="windowText" lastClr="000000"/>
              </a:solidFill>
              <a:prstDash val="solid"/>
              <a:round/>
            </a:ln>
            <a:effectLst/>
          </c:spPr>
          <c:marker>
            <c:symbol val="none"/>
          </c:marker>
          <c:cat>
            <c:numRef>
              <c:f>'Figur 5'!$B$11:$CG$11</c:f>
              <c:numCache>
                <c:formatCode>General</c:formatCode>
                <c:ptCount val="84"/>
                <c:pt idx="0">
                  <c:v>1937</c:v>
                </c:pt>
                <c:pt idx="1">
                  <c:v>1938</c:v>
                </c:pt>
                <c:pt idx="2">
                  <c:v>1939</c:v>
                </c:pt>
                <c:pt idx="3">
                  <c:v>1940</c:v>
                </c:pt>
                <c:pt idx="4">
                  <c:v>1941</c:v>
                </c:pt>
                <c:pt idx="5">
                  <c:v>1942</c:v>
                </c:pt>
                <c:pt idx="6">
                  <c:v>1943</c:v>
                </c:pt>
                <c:pt idx="7">
                  <c:v>1944</c:v>
                </c:pt>
                <c:pt idx="8">
                  <c:v>1945</c:v>
                </c:pt>
                <c:pt idx="9">
                  <c:v>1946</c:v>
                </c:pt>
                <c:pt idx="10">
                  <c:v>1947</c:v>
                </c:pt>
                <c:pt idx="11">
                  <c:v>1948</c:v>
                </c:pt>
                <c:pt idx="12">
                  <c:v>1949</c:v>
                </c:pt>
                <c:pt idx="13">
                  <c:v>1950</c:v>
                </c:pt>
                <c:pt idx="14">
                  <c:v>1951</c:v>
                </c:pt>
                <c:pt idx="15">
                  <c:v>1952</c:v>
                </c:pt>
                <c:pt idx="16">
                  <c:v>1953</c:v>
                </c:pt>
                <c:pt idx="17">
                  <c:v>1954</c:v>
                </c:pt>
                <c:pt idx="18">
                  <c:v>1955</c:v>
                </c:pt>
                <c:pt idx="19">
                  <c:v>1956</c:v>
                </c:pt>
                <c:pt idx="20">
                  <c:v>1957</c:v>
                </c:pt>
                <c:pt idx="21">
                  <c:v>1958</c:v>
                </c:pt>
                <c:pt idx="22">
                  <c:v>1959</c:v>
                </c:pt>
                <c:pt idx="23">
                  <c:v>1960</c:v>
                </c:pt>
                <c:pt idx="24">
                  <c:v>1961</c:v>
                </c:pt>
                <c:pt idx="25">
                  <c:v>1962</c:v>
                </c:pt>
                <c:pt idx="26">
                  <c:v>1963</c:v>
                </c:pt>
                <c:pt idx="27">
                  <c:v>1964</c:v>
                </c:pt>
                <c:pt idx="28">
                  <c:v>1965</c:v>
                </c:pt>
                <c:pt idx="29">
                  <c:v>1966</c:v>
                </c:pt>
                <c:pt idx="30">
                  <c:v>1967</c:v>
                </c:pt>
                <c:pt idx="31">
                  <c:v>1968</c:v>
                </c:pt>
                <c:pt idx="32">
                  <c:v>1969</c:v>
                </c:pt>
                <c:pt idx="33">
                  <c:v>1970</c:v>
                </c:pt>
                <c:pt idx="34">
                  <c:v>1971</c:v>
                </c:pt>
                <c:pt idx="35">
                  <c:v>1972</c:v>
                </c:pt>
                <c:pt idx="36">
                  <c:v>1973</c:v>
                </c:pt>
                <c:pt idx="37">
                  <c:v>1974</c:v>
                </c:pt>
                <c:pt idx="38">
                  <c:v>1975</c:v>
                </c:pt>
                <c:pt idx="39">
                  <c:v>1976</c:v>
                </c:pt>
                <c:pt idx="40">
                  <c:v>1977</c:v>
                </c:pt>
                <c:pt idx="41">
                  <c:v>1978</c:v>
                </c:pt>
                <c:pt idx="42">
                  <c:v>1979</c:v>
                </c:pt>
                <c:pt idx="43">
                  <c:v>1980</c:v>
                </c:pt>
                <c:pt idx="44">
                  <c:v>1981</c:v>
                </c:pt>
                <c:pt idx="45">
                  <c:v>1982</c:v>
                </c:pt>
                <c:pt idx="46">
                  <c:v>1983</c:v>
                </c:pt>
                <c:pt idx="47">
                  <c:v>1984</c:v>
                </c:pt>
                <c:pt idx="48">
                  <c:v>1985</c:v>
                </c:pt>
                <c:pt idx="49">
                  <c:v>1986</c:v>
                </c:pt>
                <c:pt idx="50">
                  <c:v>1987</c:v>
                </c:pt>
                <c:pt idx="51">
                  <c:v>1988</c:v>
                </c:pt>
                <c:pt idx="52">
                  <c:v>1989</c:v>
                </c:pt>
                <c:pt idx="53">
                  <c:v>1990</c:v>
                </c:pt>
                <c:pt idx="54">
                  <c:v>1991</c:v>
                </c:pt>
                <c:pt idx="55">
                  <c:v>1992</c:v>
                </c:pt>
                <c:pt idx="56">
                  <c:v>1993</c:v>
                </c:pt>
                <c:pt idx="57">
                  <c:v>1994</c:v>
                </c:pt>
                <c:pt idx="58">
                  <c:v>1995</c:v>
                </c:pt>
                <c:pt idx="59">
                  <c:v>1996</c:v>
                </c:pt>
                <c:pt idx="60">
                  <c:v>1997</c:v>
                </c:pt>
                <c:pt idx="61">
                  <c:v>1998</c:v>
                </c:pt>
                <c:pt idx="62">
                  <c:v>1999</c:v>
                </c:pt>
                <c:pt idx="63">
                  <c:v>2000</c:v>
                </c:pt>
                <c:pt idx="64">
                  <c:v>2001</c:v>
                </c:pt>
                <c:pt idx="65">
                  <c:v>2002</c:v>
                </c:pt>
                <c:pt idx="66">
                  <c:v>2003</c:v>
                </c:pt>
                <c:pt idx="67">
                  <c:v>2004</c:v>
                </c:pt>
                <c:pt idx="68">
                  <c:v>2005</c:v>
                </c:pt>
                <c:pt idx="69">
                  <c:v>2006</c:v>
                </c:pt>
                <c:pt idx="70">
                  <c:v>2007</c:v>
                </c:pt>
                <c:pt idx="71">
                  <c:v>2008</c:v>
                </c:pt>
                <c:pt idx="72">
                  <c:v>2009</c:v>
                </c:pt>
                <c:pt idx="73">
                  <c:v>2010</c:v>
                </c:pt>
                <c:pt idx="74">
                  <c:v>2011</c:v>
                </c:pt>
                <c:pt idx="75">
                  <c:v>2012</c:v>
                </c:pt>
                <c:pt idx="76">
                  <c:v>2013</c:v>
                </c:pt>
                <c:pt idx="77">
                  <c:v>2014</c:v>
                </c:pt>
                <c:pt idx="78">
                  <c:v>2015</c:v>
                </c:pt>
                <c:pt idx="79">
                  <c:v>2016</c:v>
                </c:pt>
                <c:pt idx="80">
                  <c:v>2017</c:v>
                </c:pt>
                <c:pt idx="81">
                  <c:v>2018</c:v>
                </c:pt>
                <c:pt idx="82">
                  <c:v>2019</c:v>
                </c:pt>
                <c:pt idx="83">
                  <c:v>2020</c:v>
                </c:pt>
              </c:numCache>
            </c:numRef>
          </c:cat>
          <c:val>
            <c:numRef>
              <c:f>'Figur 5'!$B$15:$CG$15</c:f>
              <c:numCache>
                <c:formatCode>General</c:formatCode>
                <c:ptCount val="84"/>
                <c:pt idx="40" formatCode="#,##0">
                  <c:v>147589</c:v>
                </c:pt>
                <c:pt idx="41" formatCode="#,##0">
                  <c:v>156006</c:v>
                </c:pt>
                <c:pt idx="42" formatCode="#,##0">
                  <c:v>153591</c:v>
                </c:pt>
                <c:pt idx="43" formatCode="#,##0">
                  <c:v>156598</c:v>
                </c:pt>
                <c:pt idx="44" formatCode="#,##0">
                  <c:v>157668</c:v>
                </c:pt>
                <c:pt idx="45" formatCode="#,##0">
                  <c:v>157366</c:v>
                </c:pt>
                <c:pt idx="46" formatCode="#,##0">
                  <c:v>158997</c:v>
                </c:pt>
                <c:pt idx="47" formatCode="#,##0">
                  <c:v>159394</c:v>
                </c:pt>
                <c:pt idx="48" formatCode="#,##0">
                  <c:v>156805</c:v>
                </c:pt>
                <c:pt idx="49" formatCode="#,##0">
                  <c:v>154246</c:v>
                </c:pt>
                <c:pt idx="50" formatCode="#,##0">
                  <c:v>157306</c:v>
                </c:pt>
                <c:pt idx="51" formatCode="#,##0">
                  <c:v>160289</c:v>
                </c:pt>
                <c:pt idx="52" formatCode="#,##0">
                  <c:v>164814</c:v>
                </c:pt>
                <c:pt idx="53" formatCode="#,##0">
                  <c:v>173417</c:v>
                </c:pt>
                <c:pt idx="54" formatCode="#,##0">
                  <c:v>188632</c:v>
                </c:pt>
                <c:pt idx="55" formatCode="#,##0">
                  <c:v>208493</c:v>
                </c:pt>
                <c:pt idx="56" formatCode="#,##0">
                  <c:v>220037</c:v>
                </c:pt>
                <c:pt idx="57" formatCode="#,##0">
                  <c:v>231376</c:v>
                </c:pt>
                <c:pt idx="58" formatCode="#,##0">
                  <c:v>245891</c:v>
                </c:pt>
                <c:pt idx="59" formatCode="#,##0">
                  <c:v>261402</c:v>
                </c:pt>
                <c:pt idx="60" formatCode="#,##0">
                  <c:v>264283</c:v>
                </c:pt>
                <c:pt idx="61" formatCode="#,##0">
                  <c:v>268114</c:v>
                </c:pt>
                <c:pt idx="62" formatCode="#,##0">
                  <c:v>275782</c:v>
                </c:pt>
                <c:pt idx="63" formatCode="#,##0">
                  <c:v>284988</c:v>
                </c:pt>
                <c:pt idx="64" formatCode="#,##0">
                  <c:v>300669</c:v>
                </c:pt>
                <c:pt idx="65" formatCode="#,##0">
                  <c:v>328738</c:v>
                </c:pt>
                <c:pt idx="66" formatCode="#,##0">
                  <c:v>339892</c:v>
                </c:pt>
                <c:pt idx="67" formatCode="#,##0">
                  <c:v>337285</c:v>
                </c:pt>
                <c:pt idx="68" formatCode="#,##0">
                  <c:v>330760</c:v>
                </c:pt>
                <c:pt idx="69" formatCode="#,##0">
                  <c:v>319671</c:v>
                </c:pt>
                <c:pt idx="70" formatCode="#,##0">
                  <c:v>319152</c:v>
                </c:pt>
                <c:pt idx="71" formatCode="#,##0">
                  <c:v>326051</c:v>
                </c:pt>
                <c:pt idx="72" formatCode="#,##0">
                  <c:v>357064</c:v>
                </c:pt>
                <c:pt idx="73" formatCode="#,##0">
                  <c:v>364946</c:v>
                </c:pt>
                <c:pt idx="74" formatCode="#,##0">
                  <c:v>357918</c:v>
                </c:pt>
                <c:pt idx="75" formatCode="#,##0">
                  <c:v>351426</c:v>
                </c:pt>
                <c:pt idx="76" formatCode="#,##0">
                  <c:v>345388</c:v>
                </c:pt>
                <c:pt idx="77" formatCode="#,##0">
                  <c:v>344085</c:v>
                </c:pt>
                <c:pt idx="78" formatCode="#,##0">
                  <c:v>343325</c:v>
                </c:pt>
                <c:pt idx="79" formatCode="#,##0">
                  <c:v>343197</c:v>
                </c:pt>
                <c:pt idx="80" formatCode="#,##0">
                  <c:v>345496</c:v>
                </c:pt>
                <c:pt idx="81" formatCode="#,##0">
                  <c:v>349318</c:v>
                </c:pt>
                <c:pt idx="82" formatCode="#,##0">
                  <c:v>359673</c:v>
                </c:pt>
                <c:pt idx="83" formatCode="#,##0">
                  <c:v>384495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C9BF-4211-98DB-A736D32A6161}"/>
            </c:ext>
          </c:extLst>
        </c:ser>
        <c:ser>
          <c:idx val="4"/>
          <c:order val="4"/>
          <c:tx>
            <c:strRef>
              <c:f>'Figur 5'!$A$16</c:f>
              <c:strCache>
                <c:ptCount val="1"/>
                <c:pt idx="0">
                  <c:v>Kvinnor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'Figur 5'!$B$11:$CG$11</c:f>
              <c:numCache>
                <c:formatCode>General</c:formatCode>
                <c:ptCount val="84"/>
                <c:pt idx="0">
                  <c:v>1937</c:v>
                </c:pt>
                <c:pt idx="1">
                  <c:v>1938</c:v>
                </c:pt>
                <c:pt idx="2">
                  <c:v>1939</c:v>
                </c:pt>
                <c:pt idx="3">
                  <c:v>1940</c:v>
                </c:pt>
                <c:pt idx="4">
                  <c:v>1941</c:v>
                </c:pt>
                <c:pt idx="5">
                  <c:v>1942</c:v>
                </c:pt>
                <c:pt idx="6">
                  <c:v>1943</c:v>
                </c:pt>
                <c:pt idx="7">
                  <c:v>1944</c:v>
                </c:pt>
                <c:pt idx="8">
                  <c:v>1945</c:v>
                </c:pt>
                <c:pt idx="9">
                  <c:v>1946</c:v>
                </c:pt>
                <c:pt idx="10">
                  <c:v>1947</c:v>
                </c:pt>
                <c:pt idx="11">
                  <c:v>1948</c:v>
                </c:pt>
                <c:pt idx="12">
                  <c:v>1949</c:v>
                </c:pt>
                <c:pt idx="13">
                  <c:v>1950</c:v>
                </c:pt>
                <c:pt idx="14">
                  <c:v>1951</c:v>
                </c:pt>
                <c:pt idx="15">
                  <c:v>1952</c:v>
                </c:pt>
                <c:pt idx="16">
                  <c:v>1953</c:v>
                </c:pt>
                <c:pt idx="17">
                  <c:v>1954</c:v>
                </c:pt>
                <c:pt idx="18">
                  <c:v>1955</c:v>
                </c:pt>
                <c:pt idx="19">
                  <c:v>1956</c:v>
                </c:pt>
                <c:pt idx="20">
                  <c:v>1957</c:v>
                </c:pt>
                <c:pt idx="21">
                  <c:v>1958</c:v>
                </c:pt>
                <c:pt idx="22">
                  <c:v>1959</c:v>
                </c:pt>
                <c:pt idx="23">
                  <c:v>1960</c:v>
                </c:pt>
                <c:pt idx="24">
                  <c:v>1961</c:v>
                </c:pt>
                <c:pt idx="25">
                  <c:v>1962</c:v>
                </c:pt>
                <c:pt idx="26">
                  <c:v>1963</c:v>
                </c:pt>
                <c:pt idx="27">
                  <c:v>1964</c:v>
                </c:pt>
                <c:pt idx="28">
                  <c:v>1965</c:v>
                </c:pt>
                <c:pt idx="29">
                  <c:v>1966</c:v>
                </c:pt>
                <c:pt idx="30">
                  <c:v>1967</c:v>
                </c:pt>
                <c:pt idx="31">
                  <c:v>1968</c:v>
                </c:pt>
                <c:pt idx="32">
                  <c:v>1969</c:v>
                </c:pt>
                <c:pt idx="33">
                  <c:v>1970</c:v>
                </c:pt>
                <c:pt idx="34">
                  <c:v>1971</c:v>
                </c:pt>
                <c:pt idx="35">
                  <c:v>1972</c:v>
                </c:pt>
                <c:pt idx="36">
                  <c:v>1973</c:v>
                </c:pt>
                <c:pt idx="37">
                  <c:v>1974</c:v>
                </c:pt>
                <c:pt idx="38">
                  <c:v>1975</c:v>
                </c:pt>
                <c:pt idx="39">
                  <c:v>1976</c:v>
                </c:pt>
                <c:pt idx="40">
                  <c:v>1977</c:v>
                </c:pt>
                <c:pt idx="41">
                  <c:v>1978</c:v>
                </c:pt>
                <c:pt idx="42">
                  <c:v>1979</c:v>
                </c:pt>
                <c:pt idx="43">
                  <c:v>1980</c:v>
                </c:pt>
                <c:pt idx="44">
                  <c:v>1981</c:v>
                </c:pt>
                <c:pt idx="45">
                  <c:v>1982</c:v>
                </c:pt>
                <c:pt idx="46">
                  <c:v>1983</c:v>
                </c:pt>
                <c:pt idx="47">
                  <c:v>1984</c:v>
                </c:pt>
                <c:pt idx="48">
                  <c:v>1985</c:v>
                </c:pt>
                <c:pt idx="49">
                  <c:v>1986</c:v>
                </c:pt>
                <c:pt idx="50">
                  <c:v>1987</c:v>
                </c:pt>
                <c:pt idx="51">
                  <c:v>1988</c:v>
                </c:pt>
                <c:pt idx="52">
                  <c:v>1989</c:v>
                </c:pt>
                <c:pt idx="53">
                  <c:v>1990</c:v>
                </c:pt>
                <c:pt idx="54">
                  <c:v>1991</c:v>
                </c:pt>
                <c:pt idx="55">
                  <c:v>1992</c:v>
                </c:pt>
                <c:pt idx="56">
                  <c:v>1993</c:v>
                </c:pt>
                <c:pt idx="57">
                  <c:v>1994</c:v>
                </c:pt>
                <c:pt idx="58">
                  <c:v>1995</c:v>
                </c:pt>
                <c:pt idx="59">
                  <c:v>1996</c:v>
                </c:pt>
                <c:pt idx="60">
                  <c:v>1997</c:v>
                </c:pt>
                <c:pt idx="61">
                  <c:v>1998</c:v>
                </c:pt>
                <c:pt idx="62">
                  <c:v>1999</c:v>
                </c:pt>
                <c:pt idx="63">
                  <c:v>2000</c:v>
                </c:pt>
                <c:pt idx="64">
                  <c:v>2001</c:v>
                </c:pt>
                <c:pt idx="65">
                  <c:v>2002</c:v>
                </c:pt>
                <c:pt idx="66">
                  <c:v>2003</c:v>
                </c:pt>
                <c:pt idx="67">
                  <c:v>2004</c:v>
                </c:pt>
                <c:pt idx="68">
                  <c:v>2005</c:v>
                </c:pt>
                <c:pt idx="69">
                  <c:v>2006</c:v>
                </c:pt>
                <c:pt idx="70">
                  <c:v>2007</c:v>
                </c:pt>
                <c:pt idx="71">
                  <c:v>2008</c:v>
                </c:pt>
                <c:pt idx="72">
                  <c:v>2009</c:v>
                </c:pt>
                <c:pt idx="73">
                  <c:v>2010</c:v>
                </c:pt>
                <c:pt idx="74">
                  <c:v>2011</c:v>
                </c:pt>
                <c:pt idx="75">
                  <c:v>2012</c:v>
                </c:pt>
                <c:pt idx="76">
                  <c:v>2013</c:v>
                </c:pt>
                <c:pt idx="77">
                  <c:v>2014</c:v>
                </c:pt>
                <c:pt idx="78">
                  <c:v>2015</c:v>
                </c:pt>
                <c:pt idx="79">
                  <c:v>2016</c:v>
                </c:pt>
                <c:pt idx="80">
                  <c:v>2017</c:v>
                </c:pt>
                <c:pt idx="81">
                  <c:v>2018</c:v>
                </c:pt>
                <c:pt idx="82">
                  <c:v>2019</c:v>
                </c:pt>
                <c:pt idx="83">
                  <c:v>2020</c:v>
                </c:pt>
              </c:numCache>
            </c:numRef>
          </c:cat>
          <c:val>
            <c:numRef>
              <c:f>'Figur 5'!$B$16:$CG$16</c:f>
              <c:numCache>
                <c:formatCode>General</c:formatCode>
                <c:ptCount val="84"/>
                <c:pt idx="40" formatCode="#,##0">
                  <c:v>77018</c:v>
                </c:pt>
                <c:pt idx="41" formatCode="#,##0">
                  <c:v>82748</c:v>
                </c:pt>
                <c:pt idx="42" formatCode="#,##0">
                  <c:v>82333</c:v>
                </c:pt>
                <c:pt idx="43" formatCode="#,##0">
                  <c:v>85743</c:v>
                </c:pt>
                <c:pt idx="44" formatCode="#,##0">
                  <c:v>87506</c:v>
                </c:pt>
                <c:pt idx="45" formatCode="#,##0">
                  <c:v>87878</c:v>
                </c:pt>
                <c:pt idx="46" formatCode="#,##0">
                  <c:v>89052</c:v>
                </c:pt>
                <c:pt idx="47" formatCode="#,##0">
                  <c:v>89266</c:v>
                </c:pt>
                <c:pt idx="48" formatCode="#,##0">
                  <c:v>87665</c:v>
                </c:pt>
                <c:pt idx="49" formatCode="#,##0">
                  <c:v>85732</c:v>
                </c:pt>
                <c:pt idx="50" formatCode="#,##0">
                  <c:v>87653</c:v>
                </c:pt>
                <c:pt idx="51" formatCode="#,##0">
                  <c:v>89695</c:v>
                </c:pt>
                <c:pt idx="52" formatCode="#,##0">
                  <c:v>92519</c:v>
                </c:pt>
                <c:pt idx="53" formatCode="#,##0">
                  <c:v>97870</c:v>
                </c:pt>
                <c:pt idx="54" formatCode="#,##0">
                  <c:v>106310</c:v>
                </c:pt>
                <c:pt idx="55" formatCode="#,##0">
                  <c:v>115878</c:v>
                </c:pt>
                <c:pt idx="56" formatCode="#,##0">
                  <c:v>122672</c:v>
                </c:pt>
                <c:pt idx="57" formatCode="#,##0">
                  <c:v>129650</c:v>
                </c:pt>
                <c:pt idx="58" formatCode="#,##0">
                  <c:v>138747</c:v>
                </c:pt>
                <c:pt idx="59" formatCode="#,##0">
                  <c:v>148416</c:v>
                </c:pt>
                <c:pt idx="60" formatCode="#,##0">
                  <c:v>151324</c:v>
                </c:pt>
                <c:pt idx="61" formatCode="#,##0">
                  <c:v>155098</c:v>
                </c:pt>
                <c:pt idx="62" formatCode="#,##0">
                  <c:v>161727</c:v>
                </c:pt>
                <c:pt idx="63" formatCode="#,##0">
                  <c:v>169650</c:v>
                </c:pt>
                <c:pt idx="64" formatCode="#,##0">
                  <c:v>180388</c:v>
                </c:pt>
                <c:pt idx="65" formatCode="#,##0">
                  <c:v>197608</c:v>
                </c:pt>
                <c:pt idx="66" formatCode="#,##0">
                  <c:v>203981</c:v>
                </c:pt>
                <c:pt idx="67" formatCode="#,##0">
                  <c:v>202507</c:v>
                </c:pt>
                <c:pt idx="68" formatCode="#,##0">
                  <c:v>198269</c:v>
                </c:pt>
                <c:pt idx="69" formatCode="#,##0">
                  <c:v>192589</c:v>
                </c:pt>
                <c:pt idx="70" formatCode="#,##0">
                  <c:v>192641</c:v>
                </c:pt>
                <c:pt idx="71" formatCode="#,##0">
                  <c:v>196502</c:v>
                </c:pt>
                <c:pt idx="72" formatCode="#,##0">
                  <c:v>211596</c:v>
                </c:pt>
                <c:pt idx="73" formatCode="#,##0">
                  <c:v>215120</c:v>
                </c:pt>
                <c:pt idx="74" formatCode="#,##0">
                  <c:v>213588</c:v>
                </c:pt>
                <c:pt idx="75" formatCode="#,##0">
                  <c:v>210469</c:v>
                </c:pt>
                <c:pt idx="76" formatCode="#,##0">
                  <c:v>205890</c:v>
                </c:pt>
                <c:pt idx="77" formatCode="#,##0">
                  <c:v>204505</c:v>
                </c:pt>
                <c:pt idx="78" formatCode="#,##0">
                  <c:v>204677</c:v>
                </c:pt>
                <c:pt idx="79" formatCode="#,##0">
                  <c:v>205113</c:v>
                </c:pt>
                <c:pt idx="80" formatCode="#,##0">
                  <c:v>208111</c:v>
                </c:pt>
                <c:pt idx="81" formatCode="#,##0">
                  <c:v>211052</c:v>
                </c:pt>
                <c:pt idx="82" formatCode="#,##0">
                  <c:v>217403</c:v>
                </c:pt>
                <c:pt idx="83" formatCode="#,##0">
                  <c:v>234290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C9BF-4211-98DB-A736D32A6161}"/>
            </c:ext>
          </c:extLst>
        </c:ser>
        <c:ser>
          <c:idx val="5"/>
          <c:order val="5"/>
          <c:tx>
            <c:strRef>
              <c:f>'Figur 5'!$A$17</c:f>
              <c:strCache>
                <c:ptCount val="1"/>
                <c:pt idx="0">
                  <c:v>Män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'Figur 5'!$B$11:$CG$11</c:f>
              <c:numCache>
                <c:formatCode>General</c:formatCode>
                <c:ptCount val="84"/>
                <c:pt idx="0">
                  <c:v>1937</c:v>
                </c:pt>
                <c:pt idx="1">
                  <c:v>1938</c:v>
                </c:pt>
                <c:pt idx="2">
                  <c:v>1939</c:v>
                </c:pt>
                <c:pt idx="3">
                  <c:v>1940</c:v>
                </c:pt>
                <c:pt idx="4">
                  <c:v>1941</c:v>
                </c:pt>
                <c:pt idx="5">
                  <c:v>1942</c:v>
                </c:pt>
                <c:pt idx="6">
                  <c:v>1943</c:v>
                </c:pt>
                <c:pt idx="7">
                  <c:v>1944</c:v>
                </c:pt>
                <c:pt idx="8">
                  <c:v>1945</c:v>
                </c:pt>
                <c:pt idx="9">
                  <c:v>1946</c:v>
                </c:pt>
                <c:pt idx="10">
                  <c:v>1947</c:v>
                </c:pt>
                <c:pt idx="11">
                  <c:v>1948</c:v>
                </c:pt>
                <c:pt idx="12">
                  <c:v>1949</c:v>
                </c:pt>
                <c:pt idx="13">
                  <c:v>1950</c:v>
                </c:pt>
                <c:pt idx="14">
                  <c:v>1951</c:v>
                </c:pt>
                <c:pt idx="15">
                  <c:v>1952</c:v>
                </c:pt>
                <c:pt idx="16">
                  <c:v>1953</c:v>
                </c:pt>
                <c:pt idx="17">
                  <c:v>1954</c:v>
                </c:pt>
                <c:pt idx="18">
                  <c:v>1955</c:v>
                </c:pt>
                <c:pt idx="19">
                  <c:v>1956</c:v>
                </c:pt>
                <c:pt idx="20">
                  <c:v>1957</c:v>
                </c:pt>
                <c:pt idx="21">
                  <c:v>1958</c:v>
                </c:pt>
                <c:pt idx="22">
                  <c:v>1959</c:v>
                </c:pt>
                <c:pt idx="23">
                  <c:v>1960</c:v>
                </c:pt>
                <c:pt idx="24">
                  <c:v>1961</c:v>
                </c:pt>
                <c:pt idx="25">
                  <c:v>1962</c:v>
                </c:pt>
                <c:pt idx="26">
                  <c:v>1963</c:v>
                </c:pt>
                <c:pt idx="27">
                  <c:v>1964</c:v>
                </c:pt>
                <c:pt idx="28">
                  <c:v>1965</c:v>
                </c:pt>
                <c:pt idx="29">
                  <c:v>1966</c:v>
                </c:pt>
                <c:pt idx="30">
                  <c:v>1967</c:v>
                </c:pt>
                <c:pt idx="31">
                  <c:v>1968</c:v>
                </c:pt>
                <c:pt idx="32">
                  <c:v>1969</c:v>
                </c:pt>
                <c:pt idx="33">
                  <c:v>1970</c:v>
                </c:pt>
                <c:pt idx="34">
                  <c:v>1971</c:v>
                </c:pt>
                <c:pt idx="35">
                  <c:v>1972</c:v>
                </c:pt>
                <c:pt idx="36">
                  <c:v>1973</c:v>
                </c:pt>
                <c:pt idx="37">
                  <c:v>1974</c:v>
                </c:pt>
                <c:pt idx="38">
                  <c:v>1975</c:v>
                </c:pt>
                <c:pt idx="39">
                  <c:v>1976</c:v>
                </c:pt>
                <c:pt idx="40">
                  <c:v>1977</c:v>
                </c:pt>
                <c:pt idx="41">
                  <c:v>1978</c:v>
                </c:pt>
                <c:pt idx="42">
                  <c:v>1979</c:v>
                </c:pt>
                <c:pt idx="43">
                  <c:v>1980</c:v>
                </c:pt>
                <c:pt idx="44">
                  <c:v>1981</c:v>
                </c:pt>
                <c:pt idx="45">
                  <c:v>1982</c:v>
                </c:pt>
                <c:pt idx="46">
                  <c:v>1983</c:v>
                </c:pt>
                <c:pt idx="47">
                  <c:v>1984</c:v>
                </c:pt>
                <c:pt idx="48">
                  <c:v>1985</c:v>
                </c:pt>
                <c:pt idx="49">
                  <c:v>1986</c:v>
                </c:pt>
                <c:pt idx="50">
                  <c:v>1987</c:v>
                </c:pt>
                <c:pt idx="51">
                  <c:v>1988</c:v>
                </c:pt>
                <c:pt idx="52">
                  <c:v>1989</c:v>
                </c:pt>
                <c:pt idx="53">
                  <c:v>1990</c:v>
                </c:pt>
                <c:pt idx="54">
                  <c:v>1991</c:v>
                </c:pt>
                <c:pt idx="55">
                  <c:v>1992</c:v>
                </c:pt>
                <c:pt idx="56">
                  <c:v>1993</c:v>
                </c:pt>
                <c:pt idx="57">
                  <c:v>1994</c:v>
                </c:pt>
                <c:pt idx="58">
                  <c:v>1995</c:v>
                </c:pt>
                <c:pt idx="59">
                  <c:v>1996</c:v>
                </c:pt>
                <c:pt idx="60">
                  <c:v>1997</c:v>
                </c:pt>
                <c:pt idx="61">
                  <c:v>1998</c:v>
                </c:pt>
                <c:pt idx="62">
                  <c:v>1999</c:v>
                </c:pt>
                <c:pt idx="63">
                  <c:v>2000</c:v>
                </c:pt>
                <c:pt idx="64">
                  <c:v>2001</c:v>
                </c:pt>
                <c:pt idx="65">
                  <c:v>2002</c:v>
                </c:pt>
                <c:pt idx="66">
                  <c:v>2003</c:v>
                </c:pt>
                <c:pt idx="67">
                  <c:v>2004</c:v>
                </c:pt>
                <c:pt idx="68">
                  <c:v>2005</c:v>
                </c:pt>
                <c:pt idx="69">
                  <c:v>2006</c:v>
                </c:pt>
                <c:pt idx="70">
                  <c:v>2007</c:v>
                </c:pt>
                <c:pt idx="71">
                  <c:v>2008</c:v>
                </c:pt>
                <c:pt idx="72">
                  <c:v>2009</c:v>
                </c:pt>
                <c:pt idx="73">
                  <c:v>2010</c:v>
                </c:pt>
                <c:pt idx="74">
                  <c:v>2011</c:v>
                </c:pt>
                <c:pt idx="75">
                  <c:v>2012</c:v>
                </c:pt>
                <c:pt idx="76">
                  <c:v>2013</c:v>
                </c:pt>
                <c:pt idx="77">
                  <c:v>2014</c:v>
                </c:pt>
                <c:pt idx="78">
                  <c:v>2015</c:v>
                </c:pt>
                <c:pt idx="79">
                  <c:v>2016</c:v>
                </c:pt>
                <c:pt idx="80">
                  <c:v>2017</c:v>
                </c:pt>
                <c:pt idx="81">
                  <c:v>2018</c:v>
                </c:pt>
                <c:pt idx="82">
                  <c:v>2019</c:v>
                </c:pt>
                <c:pt idx="83">
                  <c:v>2020</c:v>
                </c:pt>
              </c:numCache>
            </c:numRef>
          </c:cat>
          <c:val>
            <c:numRef>
              <c:f>'Figur 5'!$B$17:$CG$17</c:f>
              <c:numCache>
                <c:formatCode>General</c:formatCode>
                <c:ptCount val="84"/>
                <c:pt idx="40" formatCode="#,##0">
                  <c:v>70571</c:v>
                </c:pt>
                <c:pt idx="41" formatCode="#,##0">
                  <c:v>73258</c:v>
                </c:pt>
                <c:pt idx="42" formatCode="#,##0">
                  <c:v>71258</c:v>
                </c:pt>
                <c:pt idx="43" formatCode="#,##0">
                  <c:v>70855</c:v>
                </c:pt>
                <c:pt idx="44" formatCode="#,##0">
                  <c:v>70162</c:v>
                </c:pt>
                <c:pt idx="45" formatCode="#,##0">
                  <c:v>69488</c:v>
                </c:pt>
                <c:pt idx="46" formatCode="#,##0">
                  <c:v>69945</c:v>
                </c:pt>
                <c:pt idx="47" formatCode="#,##0">
                  <c:v>70128</c:v>
                </c:pt>
                <c:pt idx="48" formatCode="#,##0">
                  <c:v>69140</c:v>
                </c:pt>
                <c:pt idx="49" formatCode="#,##0">
                  <c:v>68514</c:v>
                </c:pt>
                <c:pt idx="50" formatCode="#,##0">
                  <c:v>69653</c:v>
                </c:pt>
                <c:pt idx="51" formatCode="#,##0">
                  <c:v>70594</c:v>
                </c:pt>
                <c:pt idx="52" formatCode="#,##0">
                  <c:v>72295</c:v>
                </c:pt>
                <c:pt idx="53" formatCode="#,##0">
                  <c:v>75547</c:v>
                </c:pt>
                <c:pt idx="54" formatCode="#,##0">
                  <c:v>82322</c:v>
                </c:pt>
                <c:pt idx="55" formatCode="#,##0">
                  <c:v>92615</c:v>
                </c:pt>
                <c:pt idx="56" formatCode="#,##0">
                  <c:v>97365</c:v>
                </c:pt>
                <c:pt idx="57" formatCode="#,##0">
                  <c:v>101726</c:v>
                </c:pt>
                <c:pt idx="58" formatCode="#,##0">
                  <c:v>107144</c:v>
                </c:pt>
                <c:pt idx="59" formatCode="#,##0">
                  <c:v>112986</c:v>
                </c:pt>
                <c:pt idx="60" formatCode="#,##0">
                  <c:v>112959</c:v>
                </c:pt>
                <c:pt idx="61" formatCode="#,##0">
                  <c:v>113016</c:v>
                </c:pt>
                <c:pt idx="62" formatCode="#,##0">
                  <c:v>114055</c:v>
                </c:pt>
                <c:pt idx="63" formatCode="#,##0">
                  <c:v>115338</c:v>
                </c:pt>
                <c:pt idx="64" formatCode="#,##0">
                  <c:v>120281</c:v>
                </c:pt>
                <c:pt idx="65" formatCode="#,##0">
                  <c:v>131130</c:v>
                </c:pt>
                <c:pt idx="66" formatCode="#,##0">
                  <c:v>135911</c:v>
                </c:pt>
                <c:pt idx="67" formatCode="#,##0">
                  <c:v>134778</c:v>
                </c:pt>
                <c:pt idx="68" formatCode="#,##0">
                  <c:v>132491</c:v>
                </c:pt>
                <c:pt idx="69" formatCode="#,##0">
                  <c:v>127082</c:v>
                </c:pt>
                <c:pt idx="70" formatCode="#,##0">
                  <c:v>126511</c:v>
                </c:pt>
                <c:pt idx="71" formatCode="#,##0">
                  <c:v>129549</c:v>
                </c:pt>
                <c:pt idx="72" formatCode="#,##0">
                  <c:v>145468</c:v>
                </c:pt>
                <c:pt idx="73" formatCode="#,##0">
                  <c:v>149826</c:v>
                </c:pt>
                <c:pt idx="74" formatCode="#,##0">
                  <c:v>144330</c:v>
                </c:pt>
                <c:pt idx="75" formatCode="#,##0">
                  <c:v>140957</c:v>
                </c:pt>
                <c:pt idx="76" formatCode="#,##0">
                  <c:v>139498</c:v>
                </c:pt>
                <c:pt idx="77" formatCode="#,##0">
                  <c:v>139580</c:v>
                </c:pt>
                <c:pt idx="78" formatCode="#,##0">
                  <c:v>138648</c:v>
                </c:pt>
                <c:pt idx="79" formatCode="#,##0">
                  <c:v>138084</c:v>
                </c:pt>
                <c:pt idx="80" formatCode="#,##0">
                  <c:v>137385</c:v>
                </c:pt>
                <c:pt idx="81" formatCode="#,##0">
                  <c:v>138266</c:v>
                </c:pt>
                <c:pt idx="82" formatCode="#,##0">
                  <c:v>142270</c:v>
                </c:pt>
                <c:pt idx="83" formatCode="#,##0">
                  <c:v>150205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C9BF-4211-98DB-A736D32A616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121608975"/>
        <c:axId val="1121611887"/>
      </c:lineChart>
      <c:catAx>
        <c:axId val="112160897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1121611887"/>
        <c:crosses val="autoZero"/>
        <c:auto val="1"/>
        <c:lblAlgn val="ctr"/>
        <c:lblOffset val="100"/>
        <c:noMultiLvlLbl val="0"/>
      </c:catAx>
      <c:valAx>
        <c:axId val="112161188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sv-SE"/>
                  <a:t>Antal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sv-SE"/>
            </a:p>
          </c:txPr>
        </c:title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112160897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3"/>
        <c:delete val="1"/>
      </c:legendEntry>
      <c:legendEntry>
        <c:idx val="4"/>
        <c:delete val="1"/>
      </c:legendEntry>
      <c:legendEntry>
        <c:idx val="5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  <c:userShapes r:id="rId4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'Figur 5'!$A$12</c:f>
              <c:strCache>
                <c:ptCount val="1"/>
                <c:pt idx="0">
                  <c:v>Total number of students</c:v>
                </c:pt>
              </c:strCache>
            </c:strRef>
          </c:tx>
          <c:spPr>
            <a:ln w="28575" cap="rnd">
              <a:solidFill>
                <a:schemeClr val="tx2"/>
              </a:solidFill>
              <a:prstDash val="solid"/>
              <a:round/>
            </a:ln>
            <a:effectLst/>
          </c:spPr>
          <c:marker>
            <c:symbol val="none"/>
          </c:marker>
          <c:cat>
            <c:numRef>
              <c:f>'Figur 5'!$B$11:$CG$11</c:f>
              <c:numCache>
                <c:formatCode>General</c:formatCode>
                <c:ptCount val="84"/>
                <c:pt idx="0">
                  <c:v>1937</c:v>
                </c:pt>
                <c:pt idx="1">
                  <c:v>1938</c:v>
                </c:pt>
                <c:pt idx="2">
                  <c:v>1939</c:v>
                </c:pt>
                <c:pt idx="3">
                  <c:v>1940</c:v>
                </c:pt>
                <c:pt idx="4">
                  <c:v>1941</c:v>
                </c:pt>
                <c:pt idx="5">
                  <c:v>1942</c:v>
                </c:pt>
                <c:pt idx="6">
                  <c:v>1943</c:v>
                </c:pt>
                <c:pt idx="7">
                  <c:v>1944</c:v>
                </c:pt>
                <c:pt idx="8">
                  <c:v>1945</c:v>
                </c:pt>
                <c:pt idx="9">
                  <c:v>1946</c:v>
                </c:pt>
                <c:pt idx="10">
                  <c:v>1947</c:v>
                </c:pt>
                <c:pt idx="11">
                  <c:v>1948</c:v>
                </c:pt>
                <c:pt idx="12">
                  <c:v>1949</c:v>
                </c:pt>
                <c:pt idx="13">
                  <c:v>1950</c:v>
                </c:pt>
                <c:pt idx="14">
                  <c:v>1951</c:v>
                </c:pt>
                <c:pt idx="15">
                  <c:v>1952</c:v>
                </c:pt>
                <c:pt idx="16">
                  <c:v>1953</c:v>
                </c:pt>
                <c:pt idx="17">
                  <c:v>1954</c:v>
                </c:pt>
                <c:pt idx="18">
                  <c:v>1955</c:v>
                </c:pt>
                <c:pt idx="19">
                  <c:v>1956</c:v>
                </c:pt>
                <c:pt idx="20">
                  <c:v>1957</c:v>
                </c:pt>
                <c:pt idx="21">
                  <c:v>1958</c:v>
                </c:pt>
                <c:pt idx="22">
                  <c:v>1959</c:v>
                </c:pt>
                <c:pt idx="23">
                  <c:v>1960</c:v>
                </c:pt>
                <c:pt idx="24">
                  <c:v>1961</c:v>
                </c:pt>
                <c:pt idx="25">
                  <c:v>1962</c:v>
                </c:pt>
                <c:pt idx="26">
                  <c:v>1963</c:v>
                </c:pt>
                <c:pt idx="27">
                  <c:v>1964</c:v>
                </c:pt>
                <c:pt idx="28">
                  <c:v>1965</c:v>
                </c:pt>
                <c:pt idx="29">
                  <c:v>1966</c:v>
                </c:pt>
                <c:pt idx="30">
                  <c:v>1967</c:v>
                </c:pt>
                <c:pt idx="31">
                  <c:v>1968</c:v>
                </c:pt>
                <c:pt idx="32">
                  <c:v>1969</c:v>
                </c:pt>
                <c:pt idx="33">
                  <c:v>1970</c:v>
                </c:pt>
                <c:pt idx="34">
                  <c:v>1971</c:v>
                </c:pt>
                <c:pt idx="35">
                  <c:v>1972</c:v>
                </c:pt>
                <c:pt idx="36">
                  <c:v>1973</c:v>
                </c:pt>
                <c:pt idx="37">
                  <c:v>1974</c:v>
                </c:pt>
                <c:pt idx="38">
                  <c:v>1975</c:v>
                </c:pt>
                <c:pt idx="39">
                  <c:v>1976</c:v>
                </c:pt>
                <c:pt idx="40">
                  <c:v>1977</c:v>
                </c:pt>
                <c:pt idx="41">
                  <c:v>1978</c:v>
                </c:pt>
                <c:pt idx="42">
                  <c:v>1979</c:v>
                </c:pt>
                <c:pt idx="43">
                  <c:v>1980</c:v>
                </c:pt>
                <c:pt idx="44">
                  <c:v>1981</c:v>
                </c:pt>
                <c:pt idx="45">
                  <c:v>1982</c:v>
                </c:pt>
                <c:pt idx="46">
                  <c:v>1983</c:v>
                </c:pt>
                <c:pt idx="47">
                  <c:v>1984</c:v>
                </c:pt>
                <c:pt idx="48">
                  <c:v>1985</c:v>
                </c:pt>
                <c:pt idx="49">
                  <c:v>1986</c:v>
                </c:pt>
                <c:pt idx="50">
                  <c:v>1987</c:v>
                </c:pt>
                <c:pt idx="51">
                  <c:v>1988</c:v>
                </c:pt>
                <c:pt idx="52">
                  <c:v>1989</c:v>
                </c:pt>
                <c:pt idx="53">
                  <c:v>1990</c:v>
                </c:pt>
                <c:pt idx="54">
                  <c:v>1991</c:v>
                </c:pt>
                <c:pt idx="55">
                  <c:v>1992</c:v>
                </c:pt>
                <c:pt idx="56">
                  <c:v>1993</c:v>
                </c:pt>
                <c:pt idx="57">
                  <c:v>1994</c:v>
                </c:pt>
                <c:pt idx="58">
                  <c:v>1995</c:v>
                </c:pt>
                <c:pt idx="59">
                  <c:v>1996</c:v>
                </c:pt>
                <c:pt idx="60">
                  <c:v>1997</c:v>
                </c:pt>
                <c:pt idx="61">
                  <c:v>1998</c:v>
                </c:pt>
                <c:pt idx="62">
                  <c:v>1999</c:v>
                </c:pt>
                <c:pt idx="63">
                  <c:v>2000</c:v>
                </c:pt>
                <c:pt idx="64">
                  <c:v>2001</c:v>
                </c:pt>
                <c:pt idx="65">
                  <c:v>2002</c:v>
                </c:pt>
                <c:pt idx="66">
                  <c:v>2003</c:v>
                </c:pt>
                <c:pt idx="67">
                  <c:v>2004</c:v>
                </c:pt>
                <c:pt idx="68">
                  <c:v>2005</c:v>
                </c:pt>
                <c:pt idx="69">
                  <c:v>2006</c:v>
                </c:pt>
                <c:pt idx="70">
                  <c:v>2007</c:v>
                </c:pt>
                <c:pt idx="71">
                  <c:v>2008</c:v>
                </c:pt>
                <c:pt idx="72">
                  <c:v>2009</c:v>
                </c:pt>
                <c:pt idx="73">
                  <c:v>2010</c:v>
                </c:pt>
                <c:pt idx="74">
                  <c:v>2011</c:v>
                </c:pt>
                <c:pt idx="75">
                  <c:v>2012</c:v>
                </c:pt>
                <c:pt idx="76">
                  <c:v>2013</c:v>
                </c:pt>
                <c:pt idx="77">
                  <c:v>2014</c:v>
                </c:pt>
                <c:pt idx="78">
                  <c:v>2015</c:v>
                </c:pt>
                <c:pt idx="79">
                  <c:v>2016</c:v>
                </c:pt>
                <c:pt idx="80">
                  <c:v>2017</c:v>
                </c:pt>
                <c:pt idx="81">
                  <c:v>2018</c:v>
                </c:pt>
                <c:pt idx="82">
                  <c:v>2019</c:v>
                </c:pt>
                <c:pt idx="83">
                  <c:v>2020</c:v>
                </c:pt>
              </c:numCache>
            </c:numRef>
          </c:cat>
          <c:val>
            <c:numRef>
              <c:f>'Figur 5'!$B$12:$CG$12</c:f>
              <c:numCache>
                <c:formatCode>#,##0</c:formatCode>
                <c:ptCount val="84"/>
                <c:pt idx="0">
                  <c:v>11397</c:v>
                </c:pt>
                <c:pt idx="1">
                  <c:v>11786</c:v>
                </c:pt>
                <c:pt idx="2">
                  <c:v>11776</c:v>
                </c:pt>
                <c:pt idx="3">
                  <c:v>10668</c:v>
                </c:pt>
                <c:pt idx="4">
                  <c:v>11853</c:v>
                </c:pt>
                <c:pt idx="5">
                  <c:v>12088</c:v>
                </c:pt>
                <c:pt idx="6">
                  <c:v>12637</c:v>
                </c:pt>
                <c:pt idx="7">
                  <c:v>13311</c:v>
                </c:pt>
                <c:pt idx="8">
                  <c:v>14038</c:v>
                </c:pt>
                <c:pt idx="9">
                  <c:v>13972</c:v>
                </c:pt>
                <c:pt idx="10">
                  <c:v>14307</c:v>
                </c:pt>
                <c:pt idx="11">
                  <c:v>14797</c:v>
                </c:pt>
                <c:pt idx="12">
                  <c:v>15936</c:v>
                </c:pt>
                <c:pt idx="13">
                  <c:v>16887</c:v>
                </c:pt>
                <c:pt idx="14">
                  <c:v>17771</c:v>
                </c:pt>
                <c:pt idx="15">
                  <c:v>18609</c:v>
                </c:pt>
                <c:pt idx="16">
                  <c:v>19942</c:v>
                </c:pt>
                <c:pt idx="17">
                  <c:v>20991</c:v>
                </c:pt>
                <c:pt idx="18">
                  <c:v>22647</c:v>
                </c:pt>
                <c:pt idx="19">
                  <c:v>25803</c:v>
                </c:pt>
                <c:pt idx="20">
                  <c:v>27216</c:v>
                </c:pt>
                <c:pt idx="21">
                  <c:v>30081</c:v>
                </c:pt>
                <c:pt idx="22">
                  <c:v>32902</c:v>
                </c:pt>
                <c:pt idx="23">
                  <c:v>36909</c:v>
                </c:pt>
                <c:pt idx="24">
                  <c:v>36578</c:v>
                </c:pt>
                <c:pt idx="25">
                  <c:v>40236</c:v>
                </c:pt>
                <c:pt idx="26">
                  <c:v>43762</c:v>
                </c:pt>
                <c:pt idx="27">
                  <c:v>52185</c:v>
                </c:pt>
                <c:pt idx="28">
                  <c:v>60557</c:v>
                </c:pt>
                <c:pt idx="29">
                  <c:v>69331</c:v>
                </c:pt>
                <c:pt idx="30">
                  <c:v>82701</c:v>
                </c:pt>
                <c:pt idx="31">
                  <c:v>92845</c:v>
                </c:pt>
                <c:pt idx="32">
                  <c:v>104861</c:v>
                </c:pt>
                <c:pt idx="33">
                  <c:v>109383</c:v>
                </c:pt>
                <c:pt idx="34">
                  <c:v>103724</c:v>
                </c:pt>
                <c:pt idx="35">
                  <c:v>101349</c:v>
                </c:pt>
                <c:pt idx="36">
                  <c:v>97594</c:v>
                </c:pt>
                <c:pt idx="37">
                  <c:v>96018</c:v>
                </c:pt>
                <c:pt idx="38">
                  <c:v>97563</c:v>
                </c:pt>
                <c:pt idx="39">
                  <c:v>100592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9BF-4211-98DB-A736D32A6161}"/>
            </c:ext>
          </c:extLst>
        </c:ser>
        <c:ser>
          <c:idx val="1"/>
          <c:order val="1"/>
          <c:tx>
            <c:strRef>
              <c:f>'Figur 5'!$A$13</c:f>
              <c:strCache>
                <c:ptCount val="1"/>
                <c:pt idx="0">
                  <c:v>female students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'Figur 5'!$B$11:$CG$11</c:f>
              <c:numCache>
                <c:formatCode>General</c:formatCode>
                <c:ptCount val="84"/>
                <c:pt idx="0">
                  <c:v>1937</c:v>
                </c:pt>
                <c:pt idx="1">
                  <c:v>1938</c:v>
                </c:pt>
                <c:pt idx="2">
                  <c:v>1939</c:v>
                </c:pt>
                <c:pt idx="3">
                  <c:v>1940</c:v>
                </c:pt>
                <c:pt idx="4">
                  <c:v>1941</c:v>
                </c:pt>
                <c:pt idx="5">
                  <c:v>1942</c:v>
                </c:pt>
                <c:pt idx="6">
                  <c:v>1943</c:v>
                </c:pt>
                <c:pt idx="7">
                  <c:v>1944</c:v>
                </c:pt>
                <c:pt idx="8">
                  <c:v>1945</c:v>
                </c:pt>
                <c:pt idx="9">
                  <c:v>1946</c:v>
                </c:pt>
                <c:pt idx="10">
                  <c:v>1947</c:v>
                </c:pt>
                <c:pt idx="11">
                  <c:v>1948</c:v>
                </c:pt>
                <c:pt idx="12">
                  <c:v>1949</c:v>
                </c:pt>
                <c:pt idx="13">
                  <c:v>1950</c:v>
                </c:pt>
                <c:pt idx="14">
                  <c:v>1951</c:v>
                </c:pt>
                <c:pt idx="15">
                  <c:v>1952</c:v>
                </c:pt>
                <c:pt idx="16">
                  <c:v>1953</c:v>
                </c:pt>
                <c:pt idx="17">
                  <c:v>1954</c:v>
                </c:pt>
                <c:pt idx="18">
                  <c:v>1955</c:v>
                </c:pt>
                <c:pt idx="19">
                  <c:v>1956</c:v>
                </c:pt>
                <c:pt idx="20">
                  <c:v>1957</c:v>
                </c:pt>
                <c:pt idx="21">
                  <c:v>1958</c:v>
                </c:pt>
                <c:pt idx="22">
                  <c:v>1959</c:v>
                </c:pt>
                <c:pt idx="23">
                  <c:v>1960</c:v>
                </c:pt>
                <c:pt idx="24">
                  <c:v>1961</c:v>
                </c:pt>
                <c:pt idx="25">
                  <c:v>1962</c:v>
                </c:pt>
                <c:pt idx="26">
                  <c:v>1963</c:v>
                </c:pt>
                <c:pt idx="27">
                  <c:v>1964</c:v>
                </c:pt>
                <c:pt idx="28">
                  <c:v>1965</c:v>
                </c:pt>
                <c:pt idx="29">
                  <c:v>1966</c:v>
                </c:pt>
                <c:pt idx="30">
                  <c:v>1967</c:v>
                </c:pt>
                <c:pt idx="31">
                  <c:v>1968</c:v>
                </c:pt>
                <c:pt idx="32">
                  <c:v>1969</c:v>
                </c:pt>
                <c:pt idx="33">
                  <c:v>1970</c:v>
                </c:pt>
                <c:pt idx="34">
                  <c:v>1971</c:v>
                </c:pt>
                <c:pt idx="35">
                  <c:v>1972</c:v>
                </c:pt>
                <c:pt idx="36">
                  <c:v>1973</c:v>
                </c:pt>
                <c:pt idx="37">
                  <c:v>1974</c:v>
                </c:pt>
                <c:pt idx="38">
                  <c:v>1975</c:v>
                </c:pt>
                <c:pt idx="39">
                  <c:v>1976</c:v>
                </c:pt>
                <c:pt idx="40">
                  <c:v>1977</c:v>
                </c:pt>
                <c:pt idx="41">
                  <c:v>1978</c:v>
                </c:pt>
                <c:pt idx="42">
                  <c:v>1979</c:v>
                </c:pt>
                <c:pt idx="43">
                  <c:v>1980</c:v>
                </c:pt>
                <c:pt idx="44">
                  <c:v>1981</c:v>
                </c:pt>
                <c:pt idx="45">
                  <c:v>1982</c:v>
                </c:pt>
                <c:pt idx="46">
                  <c:v>1983</c:v>
                </c:pt>
                <c:pt idx="47">
                  <c:v>1984</c:v>
                </c:pt>
                <c:pt idx="48">
                  <c:v>1985</c:v>
                </c:pt>
                <c:pt idx="49">
                  <c:v>1986</c:v>
                </c:pt>
                <c:pt idx="50">
                  <c:v>1987</c:v>
                </c:pt>
                <c:pt idx="51">
                  <c:v>1988</c:v>
                </c:pt>
                <c:pt idx="52">
                  <c:v>1989</c:v>
                </c:pt>
                <c:pt idx="53">
                  <c:v>1990</c:v>
                </c:pt>
                <c:pt idx="54">
                  <c:v>1991</c:v>
                </c:pt>
                <c:pt idx="55">
                  <c:v>1992</c:v>
                </c:pt>
                <c:pt idx="56">
                  <c:v>1993</c:v>
                </c:pt>
                <c:pt idx="57">
                  <c:v>1994</c:v>
                </c:pt>
                <c:pt idx="58">
                  <c:v>1995</c:v>
                </c:pt>
                <c:pt idx="59">
                  <c:v>1996</c:v>
                </c:pt>
                <c:pt idx="60">
                  <c:v>1997</c:v>
                </c:pt>
                <c:pt idx="61">
                  <c:v>1998</c:v>
                </c:pt>
                <c:pt idx="62">
                  <c:v>1999</c:v>
                </c:pt>
                <c:pt idx="63">
                  <c:v>2000</c:v>
                </c:pt>
                <c:pt idx="64">
                  <c:v>2001</c:v>
                </c:pt>
                <c:pt idx="65">
                  <c:v>2002</c:v>
                </c:pt>
                <c:pt idx="66">
                  <c:v>2003</c:v>
                </c:pt>
                <c:pt idx="67">
                  <c:v>2004</c:v>
                </c:pt>
                <c:pt idx="68">
                  <c:v>2005</c:v>
                </c:pt>
                <c:pt idx="69">
                  <c:v>2006</c:v>
                </c:pt>
                <c:pt idx="70">
                  <c:v>2007</c:v>
                </c:pt>
                <c:pt idx="71">
                  <c:v>2008</c:v>
                </c:pt>
                <c:pt idx="72">
                  <c:v>2009</c:v>
                </c:pt>
                <c:pt idx="73">
                  <c:v>2010</c:v>
                </c:pt>
                <c:pt idx="74">
                  <c:v>2011</c:v>
                </c:pt>
                <c:pt idx="75">
                  <c:v>2012</c:v>
                </c:pt>
                <c:pt idx="76">
                  <c:v>2013</c:v>
                </c:pt>
                <c:pt idx="77">
                  <c:v>2014</c:v>
                </c:pt>
                <c:pt idx="78">
                  <c:v>2015</c:v>
                </c:pt>
                <c:pt idx="79">
                  <c:v>2016</c:v>
                </c:pt>
                <c:pt idx="80">
                  <c:v>2017</c:v>
                </c:pt>
                <c:pt idx="81">
                  <c:v>2018</c:v>
                </c:pt>
                <c:pt idx="82">
                  <c:v>2019</c:v>
                </c:pt>
                <c:pt idx="83">
                  <c:v>2020</c:v>
                </c:pt>
              </c:numCache>
            </c:numRef>
          </c:cat>
          <c:val>
            <c:numRef>
              <c:f>'Figur 5'!$B$13:$CG$13</c:f>
              <c:numCache>
                <c:formatCode>#,##0</c:formatCode>
                <c:ptCount val="84"/>
                <c:pt idx="0">
                  <c:v>1961</c:v>
                </c:pt>
                <c:pt idx="1">
                  <c:v>2096</c:v>
                </c:pt>
                <c:pt idx="2">
                  <c:v>2333</c:v>
                </c:pt>
                <c:pt idx="3">
                  <c:v>2571</c:v>
                </c:pt>
                <c:pt idx="4">
                  <c:v>2754</c:v>
                </c:pt>
                <c:pt idx="5">
                  <c:v>2772</c:v>
                </c:pt>
                <c:pt idx="6">
                  <c:v>2849</c:v>
                </c:pt>
                <c:pt idx="7">
                  <c:v>2947</c:v>
                </c:pt>
                <c:pt idx="8">
                  <c:v>3048</c:v>
                </c:pt>
                <c:pt idx="9">
                  <c:v>2955</c:v>
                </c:pt>
                <c:pt idx="10">
                  <c:v>3191</c:v>
                </c:pt>
                <c:pt idx="11">
                  <c:v>3313</c:v>
                </c:pt>
                <c:pt idx="12">
                  <c:v>3573</c:v>
                </c:pt>
                <c:pt idx="13">
                  <c:v>3950</c:v>
                </c:pt>
                <c:pt idx="14">
                  <c:v>4389</c:v>
                </c:pt>
                <c:pt idx="15">
                  <c:v>4783</c:v>
                </c:pt>
                <c:pt idx="16">
                  <c:v>5289</c:v>
                </c:pt>
                <c:pt idx="17">
                  <c:v>5871</c:v>
                </c:pt>
                <c:pt idx="18">
                  <c:v>6528</c:v>
                </c:pt>
                <c:pt idx="19">
                  <c:v>7910</c:v>
                </c:pt>
                <c:pt idx="20">
                  <c:v>8553</c:v>
                </c:pt>
                <c:pt idx="21">
                  <c:v>9522</c:v>
                </c:pt>
                <c:pt idx="22">
                  <c:v>10677</c:v>
                </c:pt>
                <c:pt idx="23">
                  <c:v>12352</c:v>
                </c:pt>
                <c:pt idx="24">
                  <c:v>13277</c:v>
                </c:pt>
                <c:pt idx="25">
                  <c:v>14868</c:v>
                </c:pt>
                <c:pt idx="26">
                  <c:v>16168</c:v>
                </c:pt>
                <c:pt idx="27">
                  <c:v>19725</c:v>
                </c:pt>
                <c:pt idx="28">
                  <c:v>23492</c:v>
                </c:pt>
                <c:pt idx="29">
                  <c:v>27015</c:v>
                </c:pt>
                <c:pt idx="30">
                  <c:v>33637</c:v>
                </c:pt>
                <c:pt idx="31">
                  <c:v>37848</c:v>
                </c:pt>
                <c:pt idx="32">
                  <c:v>43677</c:v>
                </c:pt>
                <c:pt idx="33">
                  <c:v>42994</c:v>
                </c:pt>
                <c:pt idx="34">
                  <c:v>39629</c:v>
                </c:pt>
                <c:pt idx="35">
                  <c:v>39219</c:v>
                </c:pt>
                <c:pt idx="36">
                  <c:v>38111</c:v>
                </c:pt>
                <c:pt idx="37">
                  <c:v>38789</c:v>
                </c:pt>
                <c:pt idx="38">
                  <c:v>40488</c:v>
                </c:pt>
                <c:pt idx="39">
                  <c:v>43452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9BF-4211-98DB-A736D32A6161}"/>
            </c:ext>
          </c:extLst>
        </c:ser>
        <c:ser>
          <c:idx val="2"/>
          <c:order val="2"/>
          <c:tx>
            <c:strRef>
              <c:f>'Figur 5'!$A$14</c:f>
              <c:strCache>
                <c:ptCount val="1"/>
                <c:pt idx="0">
                  <c:v>male students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'Figur 5'!$B$11:$CG$11</c:f>
              <c:numCache>
                <c:formatCode>General</c:formatCode>
                <c:ptCount val="84"/>
                <c:pt idx="0">
                  <c:v>1937</c:v>
                </c:pt>
                <c:pt idx="1">
                  <c:v>1938</c:v>
                </c:pt>
                <c:pt idx="2">
                  <c:v>1939</c:v>
                </c:pt>
                <c:pt idx="3">
                  <c:v>1940</c:v>
                </c:pt>
                <c:pt idx="4">
                  <c:v>1941</c:v>
                </c:pt>
                <c:pt idx="5">
                  <c:v>1942</c:v>
                </c:pt>
                <c:pt idx="6">
                  <c:v>1943</c:v>
                </c:pt>
                <c:pt idx="7">
                  <c:v>1944</c:v>
                </c:pt>
                <c:pt idx="8">
                  <c:v>1945</c:v>
                </c:pt>
                <c:pt idx="9">
                  <c:v>1946</c:v>
                </c:pt>
                <c:pt idx="10">
                  <c:v>1947</c:v>
                </c:pt>
                <c:pt idx="11">
                  <c:v>1948</c:v>
                </c:pt>
                <c:pt idx="12">
                  <c:v>1949</c:v>
                </c:pt>
                <c:pt idx="13">
                  <c:v>1950</c:v>
                </c:pt>
                <c:pt idx="14">
                  <c:v>1951</c:v>
                </c:pt>
                <c:pt idx="15">
                  <c:v>1952</c:v>
                </c:pt>
                <c:pt idx="16">
                  <c:v>1953</c:v>
                </c:pt>
                <c:pt idx="17">
                  <c:v>1954</c:v>
                </c:pt>
                <c:pt idx="18">
                  <c:v>1955</c:v>
                </c:pt>
                <c:pt idx="19">
                  <c:v>1956</c:v>
                </c:pt>
                <c:pt idx="20">
                  <c:v>1957</c:v>
                </c:pt>
                <c:pt idx="21">
                  <c:v>1958</c:v>
                </c:pt>
                <c:pt idx="22">
                  <c:v>1959</c:v>
                </c:pt>
                <c:pt idx="23">
                  <c:v>1960</c:v>
                </c:pt>
                <c:pt idx="24">
                  <c:v>1961</c:v>
                </c:pt>
                <c:pt idx="25">
                  <c:v>1962</c:v>
                </c:pt>
                <c:pt idx="26">
                  <c:v>1963</c:v>
                </c:pt>
                <c:pt idx="27">
                  <c:v>1964</c:v>
                </c:pt>
                <c:pt idx="28">
                  <c:v>1965</c:v>
                </c:pt>
                <c:pt idx="29">
                  <c:v>1966</c:v>
                </c:pt>
                <c:pt idx="30">
                  <c:v>1967</c:v>
                </c:pt>
                <c:pt idx="31">
                  <c:v>1968</c:v>
                </c:pt>
                <c:pt idx="32">
                  <c:v>1969</c:v>
                </c:pt>
                <c:pt idx="33">
                  <c:v>1970</c:v>
                </c:pt>
                <c:pt idx="34">
                  <c:v>1971</c:v>
                </c:pt>
                <c:pt idx="35">
                  <c:v>1972</c:v>
                </c:pt>
                <c:pt idx="36">
                  <c:v>1973</c:v>
                </c:pt>
                <c:pt idx="37">
                  <c:v>1974</c:v>
                </c:pt>
                <c:pt idx="38">
                  <c:v>1975</c:v>
                </c:pt>
                <c:pt idx="39">
                  <c:v>1976</c:v>
                </c:pt>
                <c:pt idx="40">
                  <c:v>1977</c:v>
                </c:pt>
                <c:pt idx="41">
                  <c:v>1978</c:v>
                </c:pt>
                <c:pt idx="42">
                  <c:v>1979</c:v>
                </c:pt>
                <c:pt idx="43">
                  <c:v>1980</c:v>
                </c:pt>
                <c:pt idx="44">
                  <c:v>1981</c:v>
                </c:pt>
                <c:pt idx="45">
                  <c:v>1982</c:v>
                </c:pt>
                <c:pt idx="46">
                  <c:v>1983</c:v>
                </c:pt>
                <c:pt idx="47">
                  <c:v>1984</c:v>
                </c:pt>
                <c:pt idx="48">
                  <c:v>1985</c:v>
                </c:pt>
                <c:pt idx="49">
                  <c:v>1986</c:v>
                </c:pt>
                <c:pt idx="50">
                  <c:v>1987</c:v>
                </c:pt>
                <c:pt idx="51">
                  <c:v>1988</c:v>
                </c:pt>
                <c:pt idx="52">
                  <c:v>1989</c:v>
                </c:pt>
                <c:pt idx="53">
                  <c:v>1990</c:v>
                </c:pt>
                <c:pt idx="54">
                  <c:v>1991</c:v>
                </c:pt>
                <c:pt idx="55">
                  <c:v>1992</c:v>
                </c:pt>
                <c:pt idx="56">
                  <c:v>1993</c:v>
                </c:pt>
                <c:pt idx="57">
                  <c:v>1994</c:v>
                </c:pt>
                <c:pt idx="58">
                  <c:v>1995</c:v>
                </c:pt>
                <c:pt idx="59">
                  <c:v>1996</c:v>
                </c:pt>
                <c:pt idx="60">
                  <c:v>1997</c:v>
                </c:pt>
                <c:pt idx="61">
                  <c:v>1998</c:v>
                </c:pt>
                <c:pt idx="62">
                  <c:v>1999</c:v>
                </c:pt>
                <c:pt idx="63">
                  <c:v>2000</c:v>
                </c:pt>
                <c:pt idx="64">
                  <c:v>2001</c:v>
                </c:pt>
                <c:pt idx="65">
                  <c:v>2002</c:v>
                </c:pt>
                <c:pt idx="66">
                  <c:v>2003</c:v>
                </c:pt>
                <c:pt idx="67">
                  <c:v>2004</c:v>
                </c:pt>
                <c:pt idx="68">
                  <c:v>2005</c:v>
                </c:pt>
                <c:pt idx="69">
                  <c:v>2006</c:v>
                </c:pt>
                <c:pt idx="70">
                  <c:v>2007</c:v>
                </c:pt>
                <c:pt idx="71">
                  <c:v>2008</c:v>
                </c:pt>
                <c:pt idx="72">
                  <c:v>2009</c:v>
                </c:pt>
                <c:pt idx="73">
                  <c:v>2010</c:v>
                </c:pt>
                <c:pt idx="74">
                  <c:v>2011</c:v>
                </c:pt>
                <c:pt idx="75">
                  <c:v>2012</c:v>
                </c:pt>
                <c:pt idx="76">
                  <c:v>2013</c:v>
                </c:pt>
                <c:pt idx="77">
                  <c:v>2014</c:v>
                </c:pt>
                <c:pt idx="78">
                  <c:v>2015</c:v>
                </c:pt>
                <c:pt idx="79">
                  <c:v>2016</c:v>
                </c:pt>
                <c:pt idx="80">
                  <c:v>2017</c:v>
                </c:pt>
                <c:pt idx="81">
                  <c:v>2018</c:v>
                </c:pt>
                <c:pt idx="82">
                  <c:v>2019</c:v>
                </c:pt>
                <c:pt idx="83">
                  <c:v>2020</c:v>
                </c:pt>
              </c:numCache>
            </c:numRef>
          </c:cat>
          <c:val>
            <c:numRef>
              <c:f>'Figur 5'!$B$14:$CG$14</c:f>
              <c:numCache>
                <c:formatCode>#,##0</c:formatCode>
                <c:ptCount val="84"/>
                <c:pt idx="0">
                  <c:v>9436</c:v>
                </c:pt>
                <c:pt idx="1">
                  <c:v>9690</c:v>
                </c:pt>
                <c:pt idx="2">
                  <c:v>9443</c:v>
                </c:pt>
                <c:pt idx="3">
                  <c:v>8097</c:v>
                </c:pt>
                <c:pt idx="4">
                  <c:v>9099</c:v>
                </c:pt>
                <c:pt idx="5">
                  <c:v>9316</c:v>
                </c:pt>
                <c:pt idx="6">
                  <c:v>9788</c:v>
                </c:pt>
                <c:pt idx="7">
                  <c:v>10364</c:v>
                </c:pt>
                <c:pt idx="8">
                  <c:v>10990</c:v>
                </c:pt>
                <c:pt idx="9">
                  <c:v>11017</c:v>
                </c:pt>
                <c:pt idx="10">
                  <c:v>11116</c:v>
                </c:pt>
                <c:pt idx="11">
                  <c:v>11484</c:v>
                </c:pt>
                <c:pt idx="12">
                  <c:v>12363</c:v>
                </c:pt>
                <c:pt idx="13">
                  <c:v>12937</c:v>
                </c:pt>
                <c:pt idx="14">
                  <c:v>13382</c:v>
                </c:pt>
                <c:pt idx="15">
                  <c:v>13826</c:v>
                </c:pt>
                <c:pt idx="16">
                  <c:v>14653</c:v>
                </c:pt>
                <c:pt idx="17">
                  <c:v>15120</c:v>
                </c:pt>
                <c:pt idx="18">
                  <c:v>16119</c:v>
                </c:pt>
                <c:pt idx="19">
                  <c:v>17893</c:v>
                </c:pt>
                <c:pt idx="20">
                  <c:v>18663</c:v>
                </c:pt>
                <c:pt idx="21">
                  <c:v>20559</c:v>
                </c:pt>
                <c:pt idx="22">
                  <c:v>22225</c:v>
                </c:pt>
                <c:pt idx="23">
                  <c:v>24557</c:v>
                </c:pt>
                <c:pt idx="24">
                  <c:v>23301</c:v>
                </c:pt>
                <c:pt idx="25">
                  <c:v>25368</c:v>
                </c:pt>
                <c:pt idx="26">
                  <c:v>27594</c:v>
                </c:pt>
                <c:pt idx="27">
                  <c:v>32460</c:v>
                </c:pt>
                <c:pt idx="28">
                  <c:v>37065</c:v>
                </c:pt>
                <c:pt idx="29">
                  <c:v>42316</c:v>
                </c:pt>
                <c:pt idx="30">
                  <c:v>49064</c:v>
                </c:pt>
                <c:pt idx="31">
                  <c:v>54997</c:v>
                </c:pt>
                <c:pt idx="32">
                  <c:v>61184</c:v>
                </c:pt>
                <c:pt idx="33">
                  <c:v>66389</c:v>
                </c:pt>
                <c:pt idx="34">
                  <c:v>64095</c:v>
                </c:pt>
                <c:pt idx="35">
                  <c:v>62130</c:v>
                </c:pt>
                <c:pt idx="36">
                  <c:v>59483</c:v>
                </c:pt>
                <c:pt idx="37">
                  <c:v>57229</c:v>
                </c:pt>
                <c:pt idx="38">
                  <c:v>57075</c:v>
                </c:pt>
                <c:pt idx="39">
                  <c:v>57140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C9BF-4211-98DB-A736D32A6161}"/>
            </c:ext>
          </c:extLst>
        </c:ser>
        <c:ser>
          <c:idx val="3"/>
          <c:order val="3"/>
          <c:tx>
            <c:strRef>
              <c:f>'Figur 5'!$A$15</c:f>
              <c:strCache>
                <c:ptCount val="1"/>
                <c:pt idx="0">
                  <c:v>Totalt</c:v>
                </c:pt>
              </c:strCache>
            </c:strRef>
          </c:tx>
          <c:spPr>
            <a:ln w="28575" cap="rnd">
              <a:solidFill>
                <a:sysClr val="windowText" lastClr="000000"/>
              </a:solidFill>
              <a:prstDash val="solid"/>
              <a:round/>
            </a:ln>
            <a:effectLst/>
          </c:spPr>
          <c:marker>
            <c:symbol val="none"/>
          </c:marker>
          <c:cat>
            <c:numRef>
              <c:f>'Figur 5'!$B$11:$CG$11</c:f>
              <c:numCache>
                <c:formatCode>General</c:formatCode>
                <c:ptCount val="84"/>
                <c:pt idx="0">
                  <c:v>1937</c:v>
                </c:pt>
                <c:pt idx="1">
                  <c:v>1938</c:v>
                </c:pt>
                <c:pt idx="2">
                  <c:v>1939</c:v>
                </c:pt>
                <c:pt idx="3">
                  <c:v>1940</c:v>
                </c:pt>
                <c:pt idx="4">
                  <c:v>1941</c:v>
                </c:pt>
                <c:pt idx="5">
                  <c:v>1942</c:v>
                </c:pt>
                <c:pt idx="6">
                  <c:v>1943</c:v>
                </c:pt>
                <c:pt idx="7">
                  <c:v>1944</c:v>
                </c:pt>
                <c:pt idx="8">
                  <c:v>1945</c:v>
                </c:pt>
                <c:pt idx="9">
                  <c:v>1946</c:v>
                </c:pt>
                <c:pt idx="10">
                  <c:v>1947</c:v>
                </c:pt>
                <c:pt idx="11">
                  <c:v>1948</c:v>
                </c:pt>
                <c:pt idx="12">
                  <c:v>1949</c:v>
                </c:pt>
                <c:pt idx="13">
                  <c:v>1950</c:v>
                </c:pt>
                <c:pt idx="14">
                  <c:v>1951</c:v>
                </c:pt>
                <c:pt idx="15">
                  <c:v>1952</c:v>
                </c:pt>
                <c:pt idx="16">
                  <c:v>1953</c:v>
                </c:pt>
                <c:pt idx="17">
                  <c:v>1954</c:v>
                </c:pt>
                <c:pt idx="18">
                  <c:v>1955</c:v>
                </c:pt>
                <c:pt idx="19">
                  <c:v>1956</c:v>
                </c:pt>
                <c:pt idx="20">
                  <c:v>1957</c:v>
                </c:pt>
                <c:pt idx="21">
                  <c:v>1958</c:v>
                </c:pt>
                <c:pt idx="22">
                  <c:v>1959</c:v>
                </c:pt>
                <c:pt idx="23">
                  <c:v>1960</c:v>
                </c:pt>
                <c:pt idx="24">
                  <c:v>1961</c:v>
                </c:pt>
                <c:pt idx="25">
                  <c:v>1962</c:v>
                </c:pt>
                <c:pt idx="26">
                  <c:v>1963</c:v>
                </c:pt>
                <c:pt idx="27">
                  <c:v>1964</c:v>
                </c:pt>
                <c:pt idx="28">
                  <c:v>1965</c:v>
                </c:pt>
                <c:pt idx="29">
                  <c:v>1966</c:v>
                </c:pt>
                <c:pt idx="30">
                  <c:v>1967</c:v>
                </c:pt>
                <c:pt idx="31">
                  <c:v>1968</c:v>
                </c:pt>
                <c:pt idx="32">
                  <c:v>1969</c:v>
                </c:pt>
                <c:pt idx="33">
                  <c:v>1970</c:v>
                </c:pt>
                <c:pt idx="34">
                  <c:v>1971</c:v>
                </c:pt>
                <c:pt idx="35">
                  <c:v>1972</c:v>
                </c:pt>
                <c:pt idx="36">
                  <c:v>1973</c:v>
                </c:pt>
                <c:pt idx="37">
                  <c:v>1974</c:v>
                </c:pt>
                <c:pt idx="38">
                  <c:v>1975</c:v>
                </c:pt>
                <c:pt idx="39">
                  <c:v>1976</c:v>
                </c:pt>
                <c:pt idx="40">
                  <c:v>1977</c:v>
                </c:pt>
                <c:pt idx="41">
                  <c:v>1978</c:v>
                </c:pt>
                <c:pt idx="42">
                  <c:v>1979</c:v>
                </c:pt>
                <c:pt idx="43">
                  <c:v>1980</c:v>
                </c:pt>
                <c:pt idx="44">
                  <c:v>1981</c:v>
                </c:pt>
                <c:pt idx="45">
                  <c:v>1982</c:v>
                </c:pt>
                <c:pt idx="46">
                  <c:v>1983</c:v>
                </c:pt>
                <c:pt idx="47">
                  <c:v>1984</c:v>
                </c:pt>
                <c:pt idx="48">
                  <c:v>1985</c:v>
                </c:pt>
                <c:pt idx="49">
                  <c:v>1986</c:v>
                </c:pt>
                <c:pt idx="50">
                  <c:v>1987</c:v>
                </c:pt>
                <c:pt idx="51">
                  <c:v>1988</c:v>
                </c:pt>
                <c:pt idx="52">
                  <c:v>1989</c:v>
                </c:pt>
                <c:pt idx="53">
                  <c:v>1990</c:v>
                </c:pt>
                <c:pt idx="54">
                  <c:v>1991</c:v>
                </c:pt>
                <c:pt idx="55">
                  <c:v>1992</c:v>
                </c:pt>
                <c:pt idx="56">
                  <c:v>1993</c:v>
                </c:pt>
                <c:pt idx="57">
                  <c:v>1994</c:v>
                </c:pt>
                <c:pt idx="58">
                  <c:v>1995</c:v>
                </c:pt>
                <c:pt idx="59">
                  <c:v>1996</c:v>
                </c:pt>
                <c:pt idx="60">
                  <c:v>1997</c:v>
                </c:pt>
                <c:pt idx="61">
                  <c:v>1998</c:v>
                </c:pt>
                <c:pt idx="62">
                  <c:v>1999</c:v>
                </c:pt>
                <c:pt idx="63">
                  <c:v>2000</c:v>
                </c:pt>
                <c:pt idx="64">
                  <c:v>2001</c:v>
                </c:pt>
                <c:pt idx="65">
                  <c:v>2002</c:v>
                </c:pt>
                <c:pt idx="66">
                  <c:v>2003</c:v>
                </c:pt>
                <c:pt idx="67">
                  <c:v>2004</c:v>
                </c:pt>
                <c:pt idx="68">
                  <c:v>2005</c:v>
                </c:pt>
                <c:pt idx="69">
                  <c:v>2006</c:v>
                </c:pt>
                <c:pt idx="70">
                  <c:v>2007</c:v>
                </c:pt>
                <c:pt idx="71">
                  <c:v>2008</c:v>
                </c:pt>
                <c:pt idx="72">
                  <c:v>2009</c:v>
                </c:pt>
                <c:pt idx="73">
                  <c:v>2010</c:v>
                </c:pt>
                <c:pt idx="74">
                  <c:v>2011</c:v>
                </c:pt>
                <c:pt idx="75">
                  <c:v>2012</c:v>
                </c:pt>
                <c:pt idx="76">
                  <c:v>2013</c:v>
                </c:pt>
                <c:pt idx="77">
                  <c:v>2014</c:v>
                </c:pt>
                <c:pt idx="78">
                  <c:v>2015</c:v>
                </c:pt>
                <c:pt idx="79">
                  <c:v>2016</c:v>
                </c:pt>
                <c:pt idx="80">
                  <c:v>2017</c:v>
                </c:pt>
                <c:pt idx="81">
                  <c:v>2018</c:v>
                </c:pt>
                <c:pt idx="82">
                  <c:v>2019</c:v>
                </c:pt>
                <c:pt idx="83">
                  <c:v>2020</c:v>
                </c:pt>
              </c:numCache>
            </c:numRef>
          </c:cat>
          <c:val>
            <c:numRef>
              <c:f>'Figur 5'!$B$15:$CG$15</c:f>
              <c:numCache>
                <c:formatCode>General</c:formatCode>
                <c:ptCount val="84"/>
                <c:pt idx="40" formatCode="#,##0">
                  <c:v>147589</c:v>
                </c:pt>
                <c:pt idx="41" formatCode="#,##0">
                  <c:v>156006</c:v>
                </c:pt>
                <c:pt idx="42" formatCode="#,##0">
                  <c:v>153591</c:v>
                </c:pt>
                <c:pt idx="43" formatCode="#,##0">
                  <c:v>156598</c:v>
                </c:pt>
                <c:pt idx="44" formatCode="#,##0">
                  <c:v>157668</c:v>
                </c:pt>
                <c:pt idx="45" formatCode="#,##0">
                  <c:v>157366</c:v>
                </c:pt>
                <c:pt idx="46" formatCode="#,##0">
                  <c:v>158997</c:v>
                </c:pt>
                <c:pt idx="47" formatCode="#,##0">
                  <c:v>159394</c:v>
                </c:pt>
                <c:pt idx="48" formatCode="#,##0">
                  <c:v>156805</c:v>
                </c:pt>
                <c:pt idx="49" formatCode="#,##0">
                  <c:v>154246</c:v>
                </c:pt>
                <c:pt idx="50" formatCode="#,##0">
                  <c:v>157306</c:v>
                </c:pt>
                <c:pt idx="51" formatCode="#,##0">
                  <c:v>160289</c:v>
                </c:pt>
                <c:pt idx="52" formatCode="#,##0">
                  <c:v>164814</c:v>
                </c:pt>
                <c:pt idx="53" formatCode="#,##0">
                  <c:v>173417</c:v>
                </c:pt>
                <c:pt idx="54" formatCode="#,##0">
                  <c:v>188632</c:v>
                </c:pt>
                <c:pt idx="55" formatCode="#,##0">
                  <c:v>208493</c:v>
                </c:pt>
                <c:pt idx="56" formatCode="#,##0">
                  <c:v>220037</c:v>
                </c:pt>
                <c:pt idx="57" formatCode="#,##0">
                  <c:v>231376</c:v>
                </c:pt>
                <c:pt idx="58" formatCode="#,##0">
                  <c:v>245891</c:v>
                </c:pt>
                <c:pt idx="59" formatCode="#,##0">
                  <c:v>261402</c:v>
                </c:pt>
                <c:pt idx="60" formatCode="#,##0">
                  <c:v>264283</c:v>
                </c:pt>
                <c:pt idx="61" formatCode="#,##0">
                  <c:v>268114</c:v>
                </c:pt>
                <c:pt idx="62" formatCode="#,##0">
                  <c:v>275782</c:v>
                </c:pt>
                <c:pt idx="63" formatCode="#,##0">
                  <c:v>284988</c:v>
                </c:pt>
                <c:pt idx="64" formatCode="#,##0">
                  <c:v>300669</c:v>
                </c:pt>
                <c:pt idx="65" formatCode="#,##0">
                  <c:v>328738</c:v>
                </c:pt>
                <c:pt idx="66" formatCode="#,##0">
                  <c:v>339892</c:v>
                </c:pt>
                <c:pt idx="67" formatCode="#,##0">
                  <c:v>337285</c:v>
                </c:pt>
                <c:pt idx="68" formatCode="#,##0">
                  <c:v>330760</c:v>
                </c:pt>
                <c:pt idx="69" formatCode="#,##0">
                  <c:v>319671</c:v>
                </c:pt>
                <c:pt idx="70" formatCode="#,##0">
                  <c:v>319152</c:v>
                </c:pt>
                <c:pt idx="71" formatCode="#,##0">
                  <c:v>326051</c:v>
                </c:pt>
                <c:pt idx="72" formatCode="#,##0">
                  <c:v>357064</c:v>
                </c:pt>
                <c:pt idx="73" formatCode="#,##0">
                  <c:v>364946</c:v>
                </c:pt>
                <c:pt idx="74" formatCode="#,##0">
                  <c:v>357918</c:v>
                </c:pt>
                <c:pt idx="75" formatCode="#,##0">
                  <c:v>351426</c:v>
                </c:pt>
                <c:pt idx="76" formatCode="#,##0">
                  <c:v>345388</c:v>
                </c:pt>
                <c:pt idx="77" formatCode="#,##0">
                  <c:v>344085</c:v>
                </c:pt>
                <c:pt idx="78" formatCode="#,##0">
                  <c:v>343325</c:v>
                </c:pt>
                <c:pt idx="79" formatCode="#,##0">
                  <c:v>343197</c:v>
                </c:pt>
                <c:pt idx="80" formatCode="#,##0">
                  <c:v>345496</c:v>
                </c:pt>
                <c:pt idx="81" formatCode="#,##0">
                  <c:v>349318</c:v>
                </c:pt>
                <c:pt idx="82" formatCode="#,##0">
                  <c:v>359673</c:v>
                </c:pt>
                <c:pt idx="83" formatCode="#,##0">
                  <c:v>384495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C9BF-4211-98DB-A736D32A6161}"/>
            </c:ext>
          </c:extLst>
        </c:ser>
        <c:ser>
          <c:idx val="4"/>
          <c:order val="4"/>
          <c:tx>
            <c:strRef>
              <c:f>'Figur 5'!$A$16</c:f>
              <c:strCache>
                <c:ptCount val="1"/>
                <c:pt idx="0">
                  <c:v>Kvinnor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'Figur 5'!$B$11:$CG$11</c:f>
              <c:numCache>
                <c:formatCode>General</c:formatCode>
                <c:ptCount val="84"/>
                <c:pt idx="0">
                  <c:v>1937</c:v>
                </c:pt>
                <c:pt idx="1">
                  <c:v>1938</c:v>
                </c:pt>
                <c:pt idx="2">
                  <c:v>1939</c:v>
                </c:pt>
                <c:pt idx="3">
                  <c:v>1940</c:v>
                </c:pt>
                <c:pt idx="4">
                  <c:v>1941</c:v>
                </c:pt>
                <c:pt idx="5">
                  <c:v>1942</c:v>
                </c:pt>
                <c:pt idx="6">
                  <c:v>1943</c:v>
                </c:pt>
                <c:pt idx="7">
                  <c:v>1944</c:v>
                </c:pt>
                <c:pt idx="8">
                  <c:v>1945</c:v>
                </c:pt>
                <c:pt idx="9">
                  <c:v>1946</c:v>
                </c:pt>
                <c:pt idx="10">
                  <c:v>1947</c:v>
                </c:pt>
                <c:pt idx="11">
                  <c:v>1948</c:v>
                </c:pt>
                <c:pt idx="12">
                  <c:v>1949</c:v>
                </c:pt>
                <c:pt idx="13">
                  <c:v>1950</c:v>
                </c:pt>
                <c:pt idx="14">
                  <c:v>1951</c:v>
                </c:pt>
                <c:pt idx="15">
                  <c:v>1952</c:v>
                </c:pt>
                <c:pt idx="16">
                  <c:v>1953</c:v>
                </c:pt>
                <c:pt idx="17">
                  <c:v>1954</c:v>
                </c:pt>
                <c:pt idx="18">
                  <c:v>1955</c:v>
                </c:pt>
                <c:pt idx="19">
                  <c:v>1956</c:v>
                </c:pt>
                <c:pt idx="20">
                  <c:v>1957</c:v>
                </c:pt>
                <c:pt idx="21">
                  <c:v>1958</c:v>
                </c:pt>
                <c:pt idx="22">
                  <c:v>1959</c:v>
                </c:pt>
                <c:pt idx="23">
                  <c:v>1960</c:v>
                </c:pt>
                <c:pt idx="24">
                  <c:v>1961</c:v>
                </c:pt>
                <c:pt idx="25">
                  <c:v>1962</c:v>
                </c:pt>
                <c:pt idx="26">
                  <c:v>1963</c:v>
                </c:pt>
                <c:pt idx="27">
                  <c:v>1964</c:v>
                </c:pt>
                <c:pt idx="28">
                  <c:v>1965</c:v>
                </c:pt>
                <c:pt idx="29">
                  <c:v>1966</c:v>
                </c:pt>
                <c:pt idx="30">
                  <c:v>1967</c:v>
                </c:pt>
                <c:pt idx="31">
                  <c:v>1968</c:v>
                </c:pt>
                <c:pt idx="32">
                  <c:v>1969</c:v>
                </c:pt>
                <c:pt idx="33">
                  <c:v>1970</c:v>
                </c:pt>
                <c:pt idx="34">
                  <c:v>1971</c:v>
                </c:pt>
                <c:pt idx="35">
                  <c:v>1972</c:v>
                </c:pt>
                <c:pt idx="36">
                  <c:v>1973</c:v>
                </c:pt>
                <c:pt idx="37">
                  <c:v>1974</c:v>
                </c:pt>
                <c:pt idx="38">
                  <c:v>1975</c:v>
                </c:pt>
                <c:pt idx="39">
                  <c:v>1976</c:v>
                </c:pt>
                <c:pt idx="40">
                  <c:v>1977</c:v>
                </c:pt>
                <c:pt idx="41">
                  <c:v>1978</c:v>
                </c:pt>
                <c:pt idx="42">
                  <c:v>1979</c:v>
                </c:pt>
                <c:pt idx="43">
                  <c:v>1980</c:v>
                </c:pt>
                <c:pt idx="44">
                  <c:v>1981</c:v>
                </c:pt>
                <c:pt idx="45">
                  <c:v>1982</c:v>
                </c:pt>
                <c:pt idx="46">
                  <c:v>1983</c:v>
                </c:pt>
                <c:pt idx="47">
                  <c:v>1984</c:v>
                </c:pt>
                <c:pt idx="48">
                  <c:v>1985</c:v>
                </c:pt>
                <c:pt idx="49">
                  <c:v>1986</c:v>
                </c:pt>
                <c:pt idx="50">
                  <c:v>1987</c:v>
                </c:pt>
                <c:pt idx="51">
                  <c:v>1988</c:v>
                </c:pt>
                <c:pt idx="52">
                  <c:v>1989</c:v>
                </c:pt>
                <c:pt idx="53">
                  <c:v>1990</c:v>
                </c:pt>
                <c:pt idx="54">
                  <c:v>1991</c:v>
                </c:pt>
                <c:pt idx="55">
                  <c:v>1992</c:v>
                </c:pt>
                <c:pt idx="56">
                  <c:v>1993</c:v>
                </c:pt>
                <c:pt idx="57">
                  <c:v>1994</c:v>
                </c:pt>
                <c:pt idx="58">
                  <c:v>1995</c:v>
                </c:pt>
                <c:pt idx="59">
                  <c:v>1996</c:v>
                </c:pt>
                <c:pt idx="60">
                  <c:v>1997</c:v>
                </c:pt>
                <c:pt idx="61">
                  <c:v>1998</c:v>
                </c:pt>
                <c:pt idx="62">
                  <c:v>1999</c:v>
                </c:pt>
                <c:pt idx="63">
                  <c:v>2000</c:v>
                </c:pt>
                <c:pt idx="64">
                  <c:v>2001</c:v>
                </c:pt>
                <c:pt idx="65">
                  <c:v>2002</c:v>
                </c:pt>
                <c:pt idx="66">
                  <c:v>2003</c:v>
                </c:pt>
                <c:pt idx="67">
                  <c:v>2004</c:v>
                </c:pt>
                <c:pt idx="68">
                  <c:v>2005</c:v>
                </c:pt>
                <c:pt idx="69">
                  <c:v>2006</c:v>
                </c:pt>
                <c:pt idx="70">
                  <c:v>2007</c:v>
                </c:pt>
                <c:pt idx="71">
                  <c:v>2008</c:v>
                </c:pt>
                <c:pt idx="72">
                  <c:v>2009</c:v>
                </c:pt>
                <c:pt idx="73">
                  <c:v>2010</c:v>
                </c:pt>
                <c:pt idx="74">
                  <c:v>2011</c:v>
                </c:pt>
                <c:pt idx="75">
                  <c:v>2012</c:v>
                </c:pt>
                <c:pt idx="76">
                  <c:v>2013</c:v>
                </c:pt>
                <c:pt idx="77">
                  <c:v>2014</c:v>
                </c:pt>
                <c:pt idx="78">
                  <c:v>2015</c:v>
                </c:pt>
                <c:pt idx="79">
                  <c:v>2016</c:v>
                </c:pt>
                <c:pt idx="80">
                  <c:v>2017</c:v>
                </c:pt>
                <c:pt idx="81">
                  <c:v>2018</c:v>
                </c:pt>
                <c:pt idx="82">
                  <c:v>2019</c:v>
                </c:pt>
                <c:pt idx="83">
                  <c:v>2020</c:v>
                </c:pt>
              </c:numCache>
            </c:numRef>
          </c:cat>
          <c:val>
            <c:numRef>
              <c:f>'Figur 5'!$B$16:$CG$16</c:f>
              <c:numCache>
                <c:formatCode>General</c:formatCode>
                <c:ptCount val="84"/>
                <c:pt idx="40" formatCode="#,##0">
                  <c:v>77018</c:v>
                </c:pt>
                <c:pt idx="41" formatCode="#,##0">
                  <c:v>82748</c:v>
                </c:pt>
                <c:pt idx="42" formatCode="#,##0">
                  <c:v>82333</c:v>
                </c:pt>
                <c:pt idx="43" formatCode="#,##0">
                  <c:v>85743</c:v>
                </c:pt>
                <c:pt idx="44" formatCode="#,##0">
                  <c:v>87506</c:v>
                </c:pt>
                <c:pt idx="45" formatCode="#,##0">
                  <c:v>87878</c:v>
                </c:pt>
                <c:pt idx="46" formatCode="#,##0">
                  <c:v>89052</c:v>
                </c:pt>
                <c:pt idx="47" formatCode="#,##0">
                  <c:v>89266</c:v>
                </c:pt>
                <c:pt idx="48" formatCode="#,##0">
                  <c:v>87665</c:v>
                </c:pt>
                <c:pt idx="49" formatCode="#,##0">
                  <c:v>85732</c:v>
                </c:pt>
                <c:pt idx="50" formatCode="#,##0">
                  <c:v>87653</c:v>
                </c:pt>
                <c:pt idx="51" formatCode="#,##0">
                  <c:v>89695</c:v>
                </c:pt>
                <c:pt idx="52" formatCode="#,##0">
                  <c:v>92519</c:v>
                </c:pt>
                <c:pt idx="53" formatCode="#,##0">
                  <c:v>97870</c:v>
                </c:pt>
                <c:pt idx="54" formatCode="#,##0">
                  <c:v>106310</c:v>
                </c:pt>
                <c:pt idx="55" formatCode="#,##0">
                  <c:v>115878</c:v>
                </c:pt>
                <c:pt idx="56" formatCode="#,##0">
                  <c:v>122672</c:v>
                </c:pt>
                <c:pt idx="57" formatCode="#,##0">
                  <c:v>129650</c:v>
                </c:pt>
                <c:pt idx="58" formatCode="#,##0">
                  <c:v>138747</c:v>
                </c:pt>
                <c:pt idx="59" formatCode="#,##0">
                  <c:v>148416</c:v>
                </c:pt>
                <c:pt idx="60" formatCode="#,##0">
                  <c:v>151324</c:v>
                </c:pt>
                <c:pt idx="61" formatCode="#,##0">
                  <c:v>155098</c:v>
                </c:pt>
                <c:pt idx="62" formatCode="#,##0">
                  <c:v>161727</c:v>
                </c:pt>
                <c:pt idx="63" formatCode="#,##0">
                  <c:v>169650</c:v>
                </c:pt>
                <c:pt idx="64" formatCode="#,##0">
                  <c:v>180388</c:v>
                </c:pt>
                <c:pt idx="65" formatCode="#,##0">
                  <c:v>197608</c:v>
                </c:pt>
                <c:pt idx="66" formatCode="#,##0">
                  <c:v>203981</c:v>
                </c:pt>
                <c:pt idx="67" formatCode="#,##0">
                  <c:v>202507</c:v>
                </c:pt>
                <c:pt idx="68" formatCode="#,##0">
                  <c:v>198269</c:v>
                </c:pt>
                <c:pt idx="69" formatCode="#,##0">
                  <c:v>192589</c:v>
                </c:pt>
                <c:pt idx="70" formatCode="#,##0">
                  <c:v>192641</c:v>
                </c:pt>
                <c:pt idx="71" formatCode="#,##0">
                  <c:v>196502</c:v>
                </c:pt>
                <c:pt idx="72" formatCode="#,##0">
                  <c:v>211596</c:v>
                </c:pt>
                <c:pt idx="73" formatCode="#,##0">
                  <c:v>215120</c:v>
                </c:pt>
                <c:pt idx="74" formatCode="#,##0">
                  <c:v>213588</c:v>
                </c:pt>
                <c:pt idx="75" formatCode="#,##0">
                  <c:v>210469</c:v>
                </c:pt>
                <c:pt idx="76" formatCode="#,##0">
                  <c:v>205890</c:v>
                </c:pt>
                <c:pt idx="77" formatCode="#,##0">
                  <c:v>204505</c:v>
                </c:pt>
                <c:pt idx="78" formatCode="#,##0">
                  <c:v>204677</c:v>
                </c:pt>
                <c:pt idx="79" formatCode="#,##0">
                  <c:v>205113</c:v>
                </c:pt>
                <c:pt idx="80" formatCode="#,##0">
                  <c:v>208111</c:v>
                </c:pt>
                <c:pt idx="81" formatCode="#,##0">
                  <c:v>211052</c:v>
                </c:pt>
                <c:pt idx="82" formatCode="#,##0">
                  <c:v>217403</c:v>
                </c:pt>
                <c:pt idx="83" formatCode="#,##0">
                  <c:v>234290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C9BF-4211-98DB-A736D32A6161}"/>
            </c:ext>
          </c:extLst>
        </c:ser>
        <c:ser>
          <c:idx val="5"/>
          <c:order val="5"/>
          <c:tx>
            <c:strRef>
              <c:f>'Figur 5'!$A$17</c:f>
              <c:strCache>
                <c:ptCount val="1"/>
                <c:pt idx="0">
                  <c:v>Män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'Figur 5'!$B$11:$CG$11</c:f>
              <c:numCache>
                <c:formatCode>General</c:formatCode>
                <c:ptCount val="84"/>
                <c:pt idx="0">
                  <c:v>1937</c:v>
                </c:pt>
                <c:pt idx="1">
                  <c:v>1938</c:v>
                </c:pt>
                <c:pt idx="2">
                  <c:v>1939</c:v>
                </c:pt>
                <c:pt idx="3">
                  <c:v>1940</c:v>
                </c:pt>
                <c:pt idx="4">
                  <c:v>1941</c:v>
                </c:pt>
                <c:pt idx="5">
                  <c:v>1942</c:v>
                </c:pt>
                <c:pt idx="6">
                  <c:v>1943</c:v>
                </c:pt>
                <c:pt idx="7">
                  <c:v>1944</c:v>
                </c:pt>
                <c:pt idx="8">
                  <c:v>1945</c:v>
                </c:pt>
                <c:pt idx="9">
                  <c:v>1946</c:v>
                </c:pt>
                <c:pt idx="10">
                  <c:v>1947</c:v>
                </c:pt>
                <c:pt idx="11">
                  <c:v>1948</c:v>
                </c:pt>
                <c:pt idx="12">
                  <c:v>1949</c:v>
                </c:pt>
                <c:pt idx="13">
                  <c:v>1950</c:v>
                </c:pt>
                <c:pt idx="14">
                  <c:v>1951</c:v>
                </c:pt>
                <c:pt idx="15">
                  <c:v>1952</c:v>
                </c:pt>
                <c:pt idx="16">
                  <c:v>1953</c:v>
                </c:pt>
                <c:pt idx="17">
                  <c:v>1954</c:v>
                </c:pt>
                <c:pt idx="18">
                  <c:v>1955</c:v>
                </c:pt>
                <c:pt idx="19">
                  <c:v>1956</c:v>
                </c:pt>
                <c:pt idx="20">
                  <c:v>1957</c:v>
                </c:pt>
                <c:pt idx="21">
                  <c:v>1958</c:v>
                </c:pt>
                <c:pt idx="22">
                  <c:v>1959</c:v>
                </c:pt>
                <c:pt idx="23">
                  <c:v>1960</c:v>
                </c:pt>
                <c:pt idx="24">
                  <c:v>1961</c:v>
                </c:pt>
                <c:pt idx="25">
                  <c:v>1962</c:v>
                </c:pt>
                <c:pt idx="26">
                  <c:v>1963</c:v>
                </c:pt>
                <c:pt idx="27">
                  <c:v>1964</c:v>
                </c:pt>
                <c:pt idx="28">
                  <c:v>1965</c:v>
                </c:pt>
                <c:pt idx="29">
                  <c:v>1966</c:v>
                </c:pt>
                <c:pt idx="30">
                  <c:v>1967</c:v>
                </c:pt>
                <c:pt idx="31">
                  <c:v>1968</c:v>
                </c:pt>
                <c:pt idx="32">
                  <c:v>1969</c:v>
                </c:pt>
                <c:pt idx="33">
                  <c:v>1970</c:v>
                </c:pt>
                <c:pt idx="34">
                  <c:v>1971</c:v>
                </c:pt>
                <c:pt idx="35">
                  <c:v>1972</c:v>
                </c:pt>
                <c:pt idx="36">
                  <c:v>1973</c:v>
                </c:pt>
                <c:pt idx="37">
                  <c:v>1974</c:v>
                </c:pt>
                <c:pt idx="38">
                  <c:v>1975</c:v>
                </c:pt>
                <c:pt idx="39">
                  <c:v>1976</c:v>
                </c:pt>
                <c:pt idx="40">
                  <c:v>1977</c:v>
                </c:pt>
                <c:pt idx="41">
                  <c:v>1978</c:v>
                </c:pt>
                <c:pt idx="42">
                  <c:v>1979</c:v>
                </c:pt>
                <c:pt idx="43">
                  <c:v>1980</c:v>
                </c:pt>
                <c:pt idx="44">
                  <c:v>1981</c:v>
                </c:pt>
                <c:pt idx="45">
                  <c:v>1982</c:v>
                </c:pt>
                <c:pt idx="46">
                  <c:v>1983</c:v>
                </c:pt>
                <c:pt idx="47">
                  <c:v>1984</c:v>
                </c:pt>
                <c:pt idx="48">
                  <c:v>1985</c:v>
                </c:pt>
                <c:pt idx="49">
                  <c:v>1986</c:v>
                </c:pt>
                <c:pt idx="50">
                  <c:v>1987</c:v>
                </c:pt>
                <c:pt idx="51">
                  <c:v>1988</c:v>
                </c:pt>
                <c:pt idx="52">
                  <c:v>1989</c:v>
                </c:pt>
                <c:pt idx="53">
                  <c:v>1990</c:v>
                </c:pt>
                <c:pt idx="54">
                  <c:v>1991</c:v>
                </c:pt>
                <c:pt idx="55">
                  <c:v>1992</c:v>
                </c:pt>
                <c:pt idx="56">
                  <c:v>1993</c:v>
                </c:pt>
                <c:pt idx="57">
                  <c:v>1994</c:v>
                </c:pt>
                <c:pt idx="58">
                  <c:v>1995</c:v>
                </c:pt>
                <c:pt idx="59">
                  <c:v>1996</c:v>
                </c:pt>
                <c:pt idx="60">
                  <c:v>1997</c:v>
                </c:pt>
                <c:pt idx="61">
                  <c:v>1998</c:v>
                </c:pt>
                <c:pt idx="62">
                  <c:v>1999</c:v>
                </c:pt>
                <c:pt idx="63">
                  <c:v>2000</c:v>
                </c:pt>
                <c:pt idx="64">
                  <c:v>2001</c:v>
                </c:pt>
                <c:pt idx="65">
                  <c:v>2002</c:v>
                </c:pt>
                <c:pt idx="66">
                  <c:v>2003</c:v>
                </c:pt>
                <c:pt idx="67">
                  <c:v>2004</c:v>
                </c:pt>
                <c:pt idx="68">
                  <c:v>2005</c:v>
                </c:pt>
                <c:pt idx="69">
                  <c:v>2006</c:v>
                </c:pt>
                <c:pt idx="70">
                  <c:v>2007</c:v>
                </c:pt>
                <c:pt idx="71">
                  <c:v>2008</c:v>
                </c:pt>
                <c:pt idx="72">
                  <c:v>2009</c:v>
                </c:pt>
                <c:pt idx="73">
                  <c:v>2010</c:v>
                </c:pt>
                <c:pt idx="74">
                  <c:v>2011</c:v>
                </c:pt>
                <c:pt idx="75">
                  <c:v>2012</c:v>
                </c:pt>
                <c:pt idx="76">
                  <c:v>2013</c:v>
                </c:pt>
                <c:pt idx="77">
                  <c:v>2014</c:v>
                </c:pt>
                <c:pt idx="78">
                  <c:v>2015</c:v>
                </c:pt>
                <c:pt idx="79">
                  <c:v>2016</c:v>
                </c:pt>
                <c:pt idx="80">
                  <c:v>2017</c:v>
                </c:pt>
                <c:pt idx="81">
                  <c:v>2018</c:v>
                </c:pt>
                <c:pt idx="82">
                  <c:v>2019</c:v>
                </c:pt>
                <c:pt idx="83">
                  <c:v>2020</c:v>
                </c:pt>
              </c:numCache>
            </c:numRef>
          </c:cat>
          <c:val>
            <c:numRef>
              <c:f>'Figur 5'!$B$17:$CG$17</c:f>
              <c:numCache>
                <c:formatCode>General</c:formatCode>
                <c:ptCount val="84"/>
                <c:pt idx="40" formatCode="#,##0">
                  <c:v>70571</c:v>
                </c:pt>
                <c:pt idx="41" formatCode="#,##0">
                  <c:v>73258</c:v>
                </c:pt>
                <c:pt idx="42" formatCode="#,##0">
                  <c:v>71258</c:v>
                </c:pt>
                <c:pt idx="43" formatCode="#,##0">
                  <c:v>70855</c:v>
                </c:pt>
                <c:pt idx="44" formatCode="#,##0">
                  <c:v>70162</c:v>
                </c:pt>
                <c:pt idx="45" formatCode="#,##0">
                  <c:v>69488</c:v>
                </c:pt>
                <c:pt idx="46" formatCode="#,##0">
                  <c:v>69945</c:v>
                </c:pt>
                <c:pt idx="47" formatCode="#,##0">
                  <c:v>70128</c:v>
                </c:pt>
                <c:pt idx="48" formatCode="#,##0">
                  <c:v>69140</c:v>
                </c:pt>
                <c:pt idx="49" formatCode="#,##0">
                  <c:v>68514</c:v>
                </c:pt>
                <c:pt idx="50" formatCode="#,##0">
                  <c:v>69653</c:v>
                </c:pt>
                <c:pt idx="51" formatCode="#,##0">
                  <c:v>70594</c:v>
                </c:pt>
                <c:pt idx="52" formatCode="#,##0">
                  <c:v>72295</c:v>
                </c:pt>
                <c:pt idx="53" formatCode="#,##0">
                  <c:v>75547</c:v>
                </c:pt>
                <c:pt idx="54" formatCode="#,##0">
                  <c:v>82322</c:v>
                </c:pt>
                <c:pt idx="55" formatCode="#,##0">
                  <c:v>92615</c:v>
                </c:pt>
                <c:pt idx="56" formatCode="#,##0">
                  <c:v>97365</c:v>
                </c:pt>
                <c:pt idx="57" formatCode="#,##0">
                  <c:v>101726</c:v>
                </c:pt>
                <c:pt idx="58" formatCode="#,##0">
                  <c:v>107144</c:v>
                </c:pt>
                <c:pt idx="59" formatCode="#,##0">
                  <c:v>112986</c:v>
                </c:pt>
                <c:pt idx="60" formatCode="#,##0">
                  <c:v>112959</c:v>
                </c:pt>
                <c:pt idx="61" formatCode="#,##0">
                  <c:v>113016</c:v>
                </c:pt>
                <c:pt idx="62" formatCode="#,##0">
                  <c:v>114055</c:v>
                </c:pt>
                <c:pt idx="63" formatCode="#,##0">
                  <c:v>115338</c:v>
                </c:pt>
                <c:pt idx="64" formatCode="#,##0">
                  <c:v>120281</c:v>
                </c:pt>
                <c:pt idx="65" formatCode="#,##0">
                  <c:v>131130</c:v>
                </c:pt>
                <c:pt idx="66" formatCode="#,##0">
                  <c:v>135911</c:v>
                </c:pt>
                <c:pt idx="67" formatCode="#,##0">
                  <c:v>134778</c:v>
                </c:pt>
                <c:pt idx="68" formatCode="#,##0">
                  <c:v>132491</c:v>
                </c:pt>
                <c:pt idx="69" formatCode="#,##0">
                  <c:v>127082</c:v>
                </c:pt>
                <c:pt idx="70" formatCode="#,##0">
                  <c:v>126511</c:v>
                </c:pt>
                <c:pt idx="71" formatCode="#,##0">
                  <c:v>129549</c:v>
                </c:pt>
                <c:pt idx="72" formatCode="#,##0">
                  <c:v>145468</c:v>
                </c:pt>
                <c:pt idx="73" formatCode="#,##0">
                  <c:v>149826</c:v>
                </c:pt>
                <c:pt idx="74" formatCode="#,##0">
                  <c:v>144330</c:v>
                </c:pt>
                <c:pt idx="75" formatCode="#,##0">
                  <c:v>140957</c:v>
                </c:pt>
                <c:pt idx="76" formatCode="#,##0">
                  <c:v>139498</c:v>
                </c:pt>
                <c:pt idx="77" formatCode="#,##0">
                  <c:v>139580</c:v>
                </c:pt>
                <c:pt idx="78" formatCode="#,##0">
                  <c:v>138648</c:v>
                </c:pt>
                <c:pt idx="79" formatCode="#,##0">
                  <c:v>138084</c:v>
                </c:pt>
                <c:pt idx="80" formatCode="#,##0">
                  <c:v>137385</c:v>
                </c:pt>
                <c:pt idx="81" formatCode="#,##0">
                  <c:v>138266</c:v>
                </c:pt>
                <c:pt idx="82" formatCode="#,##0">
                  <c:v>142270</c:v>
                </c:pt>
                <c:pt idx="83" formatCode="#,##0">
                  <c:v>150205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C9BF-4211-98DB-A736D32A616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121608975"/>
        <c:axId val="1121611887"/>
      </c:lineChart>
      <c:catAx>
        <c:axId val="112160897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1121611887"/>
        <c:crosses val="autoZero"/>
        <c:auto val="1"/>
        <c:lblAlgn val="ctr"/>
        <c:lblOffset val="100"/>
        <c:noMultiLvlLbl val="0"/>
      </c:catAx>
      <c:valAx>
        <c:axId val="112161188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sv-SE"/>
                  <a:t>Antal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sv-SE"/>
            </a:p>
          </c:txPr>
        </c:title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1121608975"/>
        <c:crosses val="autoZero"/>
        <c:crossBetween val="between"/>
      </c:valAx>
      <c:spPr>
        <a:noFill/>
        <a:ln>
          <a:noFill/>
          <a:prstDash val="sysDash"/>
        </a:ln>
        <a:effectLst/>
      </c:spPr>
    </c:plotArea>
    <c:legend>
      <c:legendPos val="b"/>
      <c:legendEntry>
        <c:idx val="3"/>
        <c:delete val="1"/>
      </c:legendEntry>
      <c:legendEntry>
        <c:idx val="4"/>
        <c:delete val="1"/>
      </c:legendEntry>
      <c:legendEntry>
        <c:idx val="5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  <c:userShapes r:id="rId4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'Figur 6'!$A$10</c:f>
              <c:strCache>
                <c:ptCount val="1"/>
                <c:pt idx="0">
                  <c:v>Female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'Figur 6'!$B$9:$CG$9</c:f>
              <c:numCache>
                <c:formatCode>General</c:formatCode>
                <c:ptCount val="84"/>
                <c:pt idx="0">
                  <c:v>1937</c:v>
                </c:pt>
                <c:pt idx="1">
                  <c:v>1938</c:v>
                </c:pt>
                <c:pt idx="2">
                  <c:v>1939</c:v>
                </c:pt>
                <c:pt idx="3">
                  <c:v>1940</c:v>
                </c:pt>
                <c:pt idx="4">
                  <c:v>1941</c:v>
                </c:pt>
                <c:pt idx="5">
                  <c:v>1942</c:v>
                </c:pt>
                <c:pt idx="6">
                  <c:v>1943</c:v>
                </c:pt>
                <c:pt idx="7">
                  <c:v>1944</c:v>
                </c:pt>
                <c:pt idx="8">
                  <c:v>1945</c:v>
                </c:pt>
                <c:pt idx="9">
                  <c:v>1946</c:v>
                </c:pt>
                <c:pt idx="10">
                  <c:v>1947</c:v>
                </c:pt>
                <c:pt idx="11">
                  <c:v>1948</c:v>
                </c:pt>
                <c:pt idx="12">
                  <c:v>1949</c:v>
                </c:pt>
                <c:pt idx="13">
                  <c:v>1950</c:v>
                </c:pt>
                <c:pt idx="14">
                  <c:v>1951</c:v>
                </c:pt>
                <c:pt idx="15">
                  <c:v>1952</c:v>
                </c:pt>
                <c:pt idx="16">
                  <c:v>1953</c:v>
                </c:pt>
                <c:pt idx="17">
                  <c:v>1954</c:v>
                </c:pt>
                <c:pt idx="18">
                  <c:v>1955</c:v>
                </c:pt>
                <c:pt idx="19">
                  <c:v>1956</c:v>
                </c:pt>
                <c:pt idx="20">
                  <c:v>1957</c:v>
                </c:pt>
                <c:pt idx="21">
                  <c:v>1958</c:v>
                </c:pt>
                <c:pt idx="22">
                  <c:v>1959</c:v>
                </c:pt>
                <c:pt idx="23">
                  <c:v>1960</c:v>
                </c:pt>
                <c:pt idx="24">
                  <c:v>1961</c:v>
                </c:pt>
                <c:pt idx="25">
                  <c:v>1962</c:v>
                </c:pt>
                <c:pt idx="26">
                  <c:v>1963</c:v>
                </c:pt>
                <c:pt idx="27">
                  <c:v>1964</c:v>
                </c:pt>
                <c:pt idx="28">
                  <c:v>1965</c:v>
                </c:pt>
                <c:pt idx="29">
                  <c:v>1966</c:v>
                </c:pt>
                <c:pt idx="30">
                  <c:v>1967</c:v>
                </c:pt>
                <c:pt idx="31">
                  <c:v>1968</c:v>
                </c:pt>
                <c:pt idx="32">
                  <c:v>1969</c:v>
                </c:pt>
                <c:pt idx="33">
                  <c:v>1970</c:v>
                </c:pt>
                <c:pt idx="34">
                  <c:v>1971</c:v>
                </c:pt>
                <c:pt idx="35">
                  <c:v>1972</c:v>
                </c:pt>
                <c:pt idx="36">
                  <c:v>1973</c:v>
                </c:pt>
                <c:pt idx="37">
                  <c:v>1974</c:v>
                </c:pt>
                <c:pt idx="38">
                  <c:v>1975</c:v>
                </c:pt>
                <c:pt idx="39">
                  <c:v>1976</c:v>
                </c:pt>
                <c:pt idx="40">
                  <c:v>1977</c:v>
                </c:pt>
                <c:pt idx="41">
                  <c:v>1978</c:v>
                </c:pt>
                <c:pt idx="42">
                  <c:v>1979</c:v>
                </c:pt>
                <c:pt idx="43">
                  <c:v>1980</c:v>
                </c:pt>
                <c:pt idx="44">
                  <c:v>1981</c:v>
                </c:pt>
                <c:pt idx="45">
                  <c:v>1982</c:v>
                </c:pt>
                <c:pt idx="46">
                  <c:v>1983</c:v>
                </c:pt>
                <c:pt idx="47">
                  <c:v>1984</c:v>
                </c:pt>
                <c:pt idx="48">
                  <c:v>1985</c:v>
                </c:pt>
                <c:pt idx="49">
                  <c:v>1986</c:v>
                </c:pt>
                <c:pt idx="50">
                  <c:v>1987</c:v>
                </c:pt>
                <c:pt idx="51">
                  <c:v>1988</c:v>
                </c:pt>
                <c:pt idx="52">
                  <c:v>1989</c:v>
                </c:pt>
                <c:pt idx="53">
                  <c:v>1990</c:v>
                </c:pt>
                <c:pt idx="54">
                  <c:v>1991</c:v>
                </c:pt>
                <c:pt idx="55">
                  <c:v>1992</c:v>
                </c:pt>
                <c:pt idx="56">
                  <c:v>1993</c:v>
                </c:pt>
                <c:pt idx="57">
                  <c:v>1994</c:v>
                </c:pt>
                <c:pt idx="58">
                  <c:v>1995</c:v>
                </c:pt>
                <c:pt idx="59">
                  <c:v>1996</c:v>
                </c:pt>
                <c:pt idx="60">
                  <c:v>1997</c:v>
                </c:pt>
                <c:pt idx="61">
                  <c:v>1998</c:v>
                </c:pt>
                <c:pt idx="62">
                  <c:v>1999</c:v>
                </c:pt>
                <c:pt idx="63">
                  <c:v>2000</c:v>
                </c:pt>
                <c:pt idx="64">
                  <c:v>2001</c:v>
                </c:pt>
                <c:pt idx="65">
                  <c:v>2002</c:v>
                </c:pt>
                <c:pt idx="66">
                  <c:v>2003</c:v>
                </c:pt>
                <c:pt idx="67">
                  <c:v>2004</c:v>
                </c:pt>
                <c:pt idx="68">
                  <c:v>2005</c:v>
                </c:pt>
                <c:pt idx="69">
                  <c:v>2006</c:v>
                </c:pt>
                <c:pt idx="70">
                  <c:v>2007</c:v>
                </c:pt>
                <c:pt idx="71">
                  <c:v>2008</c:v>
                </c:pt>
                <c:pt idx="72">
                  <c:v>2009</c:v>
                </c:pt>
                <c:pt idx="73">
                  <c:v>2010</c:v>
                </c:pt>
                <c:pt idx="74">
                  <c:v>2011</c:v>
                </c:pt>
                <c:pt idx="75">
                  <c:v>2012</c:v>
                </c:pt>
                <c:pt idx="76">
                  <c:v>2013</c:v>
                </c:pt>
                <c:pt idx="77">
                  <c:v>2014</c:v>
                </c:pt>
                <c:pt idx="78">
                  <c:v>2015</c:v>
                </c:pt>
                <c:pt idx="79">
                  <c:v>2016</c:v>
                </c:pt>
                <c:pt idx="80">
                  <c:v>2017</c:v>
                </c:pt>
                <c:pt idx="81">
                  <c:v>2018</c:v>
                </c:pt>
                <c:pt idx="82">
                  <c:v>2019</c:v>
                </c:pt>
                <c:pt idx="83">
                  <c:v>2020</c:v>
                </c:pt>
              </c:numCache>
            </c:numRef>
          </c:cat>
          <c:val>
            <c:numRef>
              <c:f>'Figur 6'!$B$10:$CG$10</c:f>
              <c:numCache>
                <c:formatCode>0%</c:formatCode>
                <c:ptCount val="84"/>
                <c:pt idx="0">
                  <c:v>0.17206282355005703</c:v>
                </c:pt>
                <c:pt idx="1">
                  <c:v>0.17783811301544206</c:v>
                </c:pt>
                <c:pt idx="2">
                  <c:v>0.1981148097826087</c:v>
                </c:pt>
                <c:pt idx="3">
                  <c:v>0.24100112485939257</c:v>
                </c:pt>
                <c:pt idx="4">
                  <c:v>0.23234624145785876</c:v>
                </c:pt>
                <c:pt idx="5">
                  <c:v>0.22931833223031106</c:v>
                </c:pt>
                <c:pt idx="6">
                  <c:v>0.22544907810398038</c:v>
                </c:pt>
                <c:pt idx="7">
                  <c:v>0.22139583802869806</c:v>
                </c:pt>
                <c:pt idx="8">
                  <c:v>0.21712494657358597</c:v>
                </c:pt>
                <c:pt idx="9">
                  <c:v>0.21149441740624106</c:v>
                </c:pt>
                <c:pt idx="10">
                  <c:v>0.22303767386593976</c:v>
                </c:pt>
                <c:pt idx="11">
                  <c:v>0.22389673582482936</c:v>
                </c:pt>
                <c:pt idx="12">
                  <c:v>0.2242093373493976</c:v>
                </c:pt>
                <c:pt idx="13">
                  <c:v>0.23390773968141174</c:v>
                </c:pt>
                <c:pt idx="14">
                  <c:v>0.24697540937482415</c:v>
                </c:pt>
                <c:pt idx="15">
                  <c:v>0.25702617013273149</c:v>
                </c:pt>
                <c:pt idx="16">
                  <c:v>0.26521913549292947</c:v>
                </c:pt>
                <c:pt idx="17">
                  <c:v>0.27969129626982991</c:v>
                </c:pt>
                <c:pt idx="18">
                  <c:v>0.2882500993509074</c:v>
                </c:pt>
                <c:pt idx="19">
                  <c:v>0.30655350153082978</c:v>
                </c:pt>
                <c:pt idx="20">
                  <c:v>0.3142636684303351</c:v>
                </c:pt>
                <c:pt idx="21">
                  <c:v>0.3165453276154383</c:v>
                </c:pt>
                <c:pt idx="22">
                  <c:v>0.32450914838003769</c:v>
                </c:pt>
                <c:pt idx="23">
                  <c:v>0.33466092281015469</c:v>
                </c:pt>
                <c:pt idx="24">
                  <c:v>0.36297774618623219</c:v>
                </c:pt>
                <c:pt idx="25">
                  <c:v>0.36951983298538621</c:v>
                </c:pt>
                <c:pt idx="26">
                  <c:v>0.36945295004798684</c:v>
                </c:pt>
                <c:pt idx="27">
                  <c:v>0.37798217878700774</c:v>
                </c:pt>
                <c:pt idx="28">
                  <c:v>0.38793203097907758</c:v>
                </c:pt>
                <c:pt idx="29">
                  <c:v>0.389652536383436</c:v>
                </c:pt>
                <c:pt idx="30">
                  <c:v>0.40673026928332184</c:v>
                </c:pt>
                <c:pt idx="31">
                  <c:v>0.40764715385858152</c:v>
                </c:pt>
                <c:pt idx="32">
                  <c:v>0.41652282545464947</c:v>
                </c:pt>
                <c:pt idx="33">
                  <c:v>0.3930592505233903</c:v>
                </c:pt>
                <c:pt idx="34">
                  <c:v>0.38206201072075896</c:v>
                </c:pt>
                <c:pt idx="35">
                  <c:v>0.38696977769884261</c:v>
                </c:pt>
                <c:pt idx="36">
                  <c:v>0.39050556386663116</c:v>
                </c:pt>
                <c:pt idx="37">
                  <c:v>0.40397633777000147</c:v>
                </c:pt>
                <c:pt idx="38">
                  <c:v>0.41499338888718057</c:v>
                </c:pt>
                <c:pt idx="39">
                  <c:v>0.43196278034038493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D0D-494C-9968-A8D97F3A4DF6}"/>
            </c:ext>
          </c:extLst>
        </c:ser>
        <c:ser>
          <c:idx val="1"/>
          <c:order val="1"/>
          <c:tx>
            <c:strRef>
              <c:f>'Figur 6'!$A$11</c:f>
              <c:strCache>
                <c:ptCount val="1"/>
                <c:pt idx="0">
                  <c:v>Male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'Figur 6'!$B$9:$CG$9</c:f>
              <c:numCache>
                <c:formatCode>General</c:formatCode>
                <c:ptCount val="84"/>
                <c:pt idx="0">
                  <c:v>1937</c:v>
                </c:pt>
                <c:pt idx="1">
                  <c:v>1938</c:v>
                </c:pt>
                <c:pt idx="2">
                  <c:v>1939</c:v>
                </c:pt>
                <c:pt idx="3">
                  <c:v>1940</c:v>
                </c:pt>
                <c:pt idx="4">
                  <c:v>1941</c:v>
                </c:pt>
                <c:pt idx="5">
                  <c:v>1942</c:v>
                </c:pt>
                <c:pt idx="6">
                  <c:v>1943</c:v>
                </c:pt>
                <c:pt idx="7">
                  <c:v>1944</c:v>
                </c:pt>
                <c:pt idx="8">
                  <c:v>1945</c:v>
                </c:pt>
                <c:pt idx="9">
                  <c:v>1946</c:v>
                </c:pt>
                <c:pt idx="10">
                  <c:v>1947</c:v>
                </c:pt>
                <c:pt idx="11">
                  <c:v>1948</c:v>
                </c:pt>
                <c:pt idx="12">
                  <c:v>1949</c:v>
                </c:pt>
                <c:pt idx="13">
                  <c:v>1950</c:v>
                </c:pt>
                <c:pt idx="14">
                  <c:v>1951</c:v>
                </c:pt>
                <c:pt idx="15">
                  <c:v>1952</c:v>
                </c:pt>
                <c:pt idx="16">
                  <c:v>1953</c:v>
                </c:pt>
                <c:pt idx="17">
                  <c:v>1954</c:v>
                </c:pt>
                <c:pt idx="18">
                  <c:v>1955</c:v>
                </c:pt>
                <c:pt idx="19">
                  <c:v>1956</c:v>
                </c:pt>
                <c:pt idx="20">
                  <c:v>1957</c:v>
                </c:pt>
                <c:pt idx="21">
                  <c:v>1958</c:v>
                </c:pt>
                <c:pt idx="22">
                  <c:v>1959</c:v>
                </c:pt>
                <c:pt idx="23">
                  <c:v>1960</c:v>
                </c:pt>
                <c:pt idx="24">
                  <c:v>1961</c:v>
                </c:pt>
                <c:pt idx="25">
                  <c:v>1962</c:v>
                </c:pt>
                <c:pt idx="26">
                  <c:v>1963</c:v>
                </c:pt>
                <c:pt idx="27">
                  <c:v>1964</c:v>
                </c:pt>
                <c:pt idx="28">
                  <c:v>1965</c:v>
                </c:pt>
                <c:pt idx="29">
                  <c:v>1966</c:v>
                </c:pt>
                <c:pt idx="30">
                  <c:v>1967</c:v>
                </c:pt>
                <c:pt idx="31">
                  <c:v>1968</c:v>
                </c:pt>
                <c:pt idx="32">
                  <c:v>1969</c:v>
                </c:pt>
                <c:pt idx="33">
                  <c:v>1970</c:v>
                </c:pt>
                <c:pt idx="34">
                  <c:v>1971</c:v>
                </c:pt>
                <c:pt idx="35">
                  <c:v>1972</c:v>
                </c:pt>
                <c:pt idx="36">
                  <c:v>1973</c:v>
                </c:pt>
                <c:pt idx="37">
                  <c:v>1974</c:v>
                </c:pt>
                <c:pt idx="38">
                  <c:v>1975</c:v>
                </c:pt>
                <c:pt idx="39">
                  <c:v>1976</c:v>
                </c:pt>
                <c:pt idx="40">
                  <c:v>1977</c:v>
                </c:pt>
                <c:pt idx="41">
                  <c:v>1978</c:v>
                </c:pt>
                <c:pt idx="42">
                  <c:v>1979</c:v>
                </c:pt>
                <c:pt idx="43">
                  <c:v>1980</c:v>
                </c:pt>
                <c:pt idx="44">
                  <c:v>1981</c:v>
                </c:pt>
                <c:pt idx="45">
                  <c:v>1982</c:v>
                </c:pt>
                <c:pt idx="46">
                  <c:v>1983</c:v>
                </c:pt>
                <c:pt idx="47">
                  <c:v>1984</c:v>
                </c:pt>
                <c:pt idx="48">
                  <c:v>1985</c:v>
                </c:pt>
                <c:pt idx="49">
                  <c:v>1986</c:v>
                </c:pt>
                <c:pt idx="50">
                  <c:v>1987</c:v>
                </c:pt>
                <c:pt idx="51">
                  <c:v>1988</c:v>
                </c:pt>
                <c:pt idx="52">
                  <c:v>1989</c:v>
                </c:pt>
                <c:pt idx="53">
                  <c:v>1990</c:v>
                </c:pt>
                <c:pt idx="54">
                  <c:v>1991</c:v>
                </c:pt>
                <c:pt idx="55">
                  <c:v>1992</c:v>
                </c:pt>
                <c:pt idx="56">
                  <c:v>1993</c:v>
                </c:pt>
                <c:pt idx="57">
                  <c:v>1994</c:v>
                </c:pt>
                <c:pt idx="58">
                  <c:v>1995</c:v>
                </c:pt>
                <c:pt idx="59">
                  <c:v>1996</c:v>
                </c:pt>
                <c:pt idx="60">
                  <c:v>1997</c:v>
                </c:pt>
                <c:pt idx="61">
                  <c:v>1998</c:v>
                </c:pt>
                <c:pt idx="62">
                  <c:v>1999</c:v>
                </c:pt>
                <c:pt idx="63">
                  <c:v>2000</c:v>
                </c:pt>
                <c:pt idx="64">
                  <c:v>2001</c:v>
                </c:pt>
                <c:pt idx="65">
                  <c:v>2002</c:v>
                </c:pt>
                <c:pt idx="66">
                  <c:v>2003</c:v>
                </c:pt>
                <c:pt idx="67">
                  <c:v>2004</c:v>
                </c:pt>
                <c:pt idx="68">
                  <c:v>2005</c:v>
                </c:pt>
                <c:pt idx="69">
                  <c:v>2006</c:v>
                </c:pt>
                <c:pt idx="70">
                  <c:v>2007</c:v>
                </c:pt>
                <c:pt idx="71">
                  <c:v>2008</c:v>
                </c:pt>
                <c:pt idx="72">
                  <c:v>2009</c:v>
                </c:pt>
                <c:pt idx="73">
                  <c:v>2010</c:v>
                </c:pt>
                <c:pt idx="74">
                  <c:v>2011</c:v>
                </c:pt>
                <c:pt idx="75">
                  <c:v>2012</c:v>
                </c:pt>
                <c:pt idx="76">
                  <c:v>2013</c:v>
                </c:pt>
                <c:pt idx="77">
                  <c:v>2014</c:v>
                </c:pt>
                <c:pt idx="78">
                  <c:v>2015</c:v>
                </c:pt>
                <c:pt idx="79">
                  <c:v>2016</c:v>
                </c:pt>
                <c:pt idx="80">
                  <c:v>2017</c:v>
                </c:pt>
                <c:pt idx="81">
                  <c:v>2018</c:v>
                </c:pt>
                <c:pt idx="82">
                  <c:v>2019</c:v>
                </c:pt>
                <c:pt idx="83">
                  <c:v>2020</c:v>
                </c:pt>
              </c:numCache>
            </c:numRef>
          </c:cat>
          <c:val>
            <c:numRef>
              <c:f>'Figur 6'!$B$11:$CG$11</c:f>
              <c:numCache>
                <c:formatCode>0%</c:formatCode>
                <c:ptCount val="84"/>
                <c:pt idx="0">
                  <c:v>0.82793717644994291</c:v>
                </c:pt>
                <c:pt idx="1">
                  <c:v>0.82216188698455794</c:v>
                </c:pt>
                <c:pt idx="2">
                  <c:v>0.80188519021739135</c:v>
                </c:pt>
                <c:pt idx="3">
                  <c:v>0.75899887514060738</c:v>
                </c:pt>
                <c:pt idx="4">
                  <c:v>0.76765375854214124</c:v>
                </c:pt>
                <c:pt idx="5">
                  <c:v>0.77068166776968894</c:v>
                </c:pt>
                <c:pt idx="6">
                  <c:v>0.7745509218960196</c:v>
                </c:pt>
                <c:pt idx="7">
                  <c:v>0.77860416197130189</c:v>
                </c:pt>
                <c:pt idx="8">
                  <c:v>0.78287505342641406</c:v>
                </c:pt>
                <c:pt idx="9">
                  <c:v>0.78850558259375891</c:v>
                </c:pt>
                <c:pt idx="10">
                  <c:v>0.77696232613406024</c:v>
                </c:pt>
                <c:pt idx="11">
                  <c:v>0.77610326417517062</c:v>
                </c:pt>
                <c:pt idx="12">
                  <c:v>0.77579066265060237</c:v>
                </c:pt>
                <c:pt idx="13">
                  <c:v>0.76609226031858824</c:v>
                </c:pt>
                <c:pt idx="14">
                  <c:v>0.75302459062517579</c:v>
                </c:pt>
                <c:pt idx="15">
                  <c:v>0.74297382986726856</c:v>
                </c:pt>
                <c:pt idx="16">
                  <c:v>0.73478086450707047</c:v>
                </c:pt>
                <c:pt idx="17">
                  <c:v>0.72030870373017009</c:v>
                </c:pt>
                <c:pt idx="18">
                  <c:v>0.7117499006490926</c:v>
                </c:pt>
                <c:pt idx="19">
                  <c:v>0.69344649846917028</c:v>
                </c:pt>
                <c:pt idx="20">
                  <c:v>0.68573633156966485</c:v>
                </c:pt>
                <c:pt idx="21">
                  <c:v>0.6834546723845617</c:v>
                </c:pt>
                <c:pt idx="22">
                  <c:v>0.67549085161996236</c:v>
                </c:pt>
                <c:pt idx="23">
                  <c:v>0.66533907718984531</c:v>
                </c:pt>
                <c:pt idx="24">
                  <c:v>0.63702225381376787</c:v>
                </c:pt>
                <c:pt idx="25">
                  <c:v>0.63048016701461373</c:v>
                </c:pt>
                <c:pt idx="26">
                  <c:v>0.63054704995201316</c:v>
                </c:pt>
                <c:pt idx="27">
                  <c:v>0.62201782121299221</c:v>
                </c:pt>
                <c:pt idx="28">
                  <c:v>0.61206796902092242</c:v>
                </c:pt>
                <c:pt idx="29">
                  <c:v>0.610347463616564</c:v>
                </c:pt>
                <c:pt idx="30">
                  <c:v>0.5932697307166781</c:v>
                </c:pt>
                <c:pt idx="31">
                  <c:v>0.59235284614141848</c:v>
                </c:pt>
                <c:pt idx="32">
                  <c:v>0.58347717454535053</c:v>
                </c:pt>
                <c:pt idx="33">
                  <c:v>0.6069407494766097</c:v>
                </c:pt>
                <c:pt idx="34">
                  <c:v>0.61793798927924104</c:v>
                </c:pt>
                <c:pt idx="35">
                  <c:v>0.61303022230115733</c:v>
                </c:pt>
                <c:pt idx="36">
                  <c:v>0.60949443613336884</c:v>
                </c:pt>
                <c:pt idx="37">
                  <c:v>0.59602366222999859</c:v>
                </c:pt>
                <c:pt idx="38">
                  <c:v>0.58500661111281937</c:v>
                </c:pt>
                <c:pt idx="39">
                  <c:v>0.56803721965961507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D0D-494C-9968-A8D97F3A4DF6}"/>
            </c:ext>
          </c:extLst>
        </c:ser>
        <c:ser>
          <c:idx val="2"/>
          <c:order val="2"/>
          <c:tx>
            <c:strRef>
              <c:f>'Figur 6'!$A$12</c:f>
              <c:strCache>
                <c:ptCount val="1"/>
                <c:pt idx="0">
                  <c:v>Andel kvinnor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'Figur 6'!$B$9:$CG$9</c:f>
              <c:numCache>
                <c:formatCode>General</c:formatCode>
                <c:ptCount val="84"/>
                <c:pt idx="0">
                  <c:v>1937</c:v>
                </c:pt>
                <c:pt idx="1">
                  <c:v>1938</c:v>
                </c:pt>
                <c:pt idx="2">
                  <c:v>1939</c:v>
                </c:pt>
                <c:pt idx="3">
                  <c:v>1940</c:v>
                </c:pt>
                <c:pt idx="4">
                  <c:v>1941</c:v>
                </c:pt>
                <c:pt idx="5">
                  <c:v>1942</c:v>
                </c:pt>
                <c:pt idx="6">
                  <c:v>1943</c:v>
                </c:pt>
                <c:pt idx="7">
                  <c:v>1944</c:v>
                </c:pt>
                <c:pt idx="8">
                  <c:v>1945</c:v>
                </c:pt>
                <c:pt idx="9">
                  <c:v>1946</c:v>
                </c:pt>
                <c:pt idx="10">
                  <c:v>1947</c:v>
                </c:pt>
                <c:pt idx="11">
                  <c:v>1948</c:v>
                </c:pt>
                <c:pt idx="12">
                  <c:v>1949</c:v>
                </c:pt>
                <c:pt idx="13">
                  <c:v>1950</c:v>
                </c:pt>
                <c:pt idx="14">
                  <c:v>1951</c:v>
                </c:pt>
                <c:pt idx="15">
                  <c:v>1952</c:v>
                </c:pt>
                <c:pt idx="16">
                  <c:v>1953</c:v>
                </c:pt>
                <c:pt idx="17">
                  <c:v>1954</c:v>
                </c:pt>
                <c:pt idx="18">
                  <c:v>1955</c:v>
                </c:pt>
                <c:pt idx="19">
                  <c:v>1956</c:v>
                </c:pt>
                <c:pt idx="20">
                  <c:v>1957</c:v>
                </c:pt>
                <c:pt idx="21">
                  <c:v>1958</c:v>
                </c:pt>
                <c:pt idx="22">
                  <c:v>1959</c:v>
                </c:pt>
                <c:pt idx="23">
                  <c:v>1960</c:v>
                </c:pt>
                <c:pt idx="24">
                  <c:v>1961</c:v>
                </c:pt>
                <c:pt idx="25">
                  <c:v>1962</c:v>
                </c:pt>
                <c:pt idx="26">
                  <c:v>1963</c:v>
                </c:pt>
                <c:pt idx="27">
                  <c:v>1964</c:v>
                </c:pt>
                <c:pt idx="28">
                  <c:v>1965</c:v>
                </c:pt>
                <c:pt idx="29">
                  <c:v>1966</c:v>
                </c:pt>
                <c:pt idx="30">
                  <c:v>1967</c:v>
                </c:pt>
                <c:pt idx="31">
                  <c:v>1968</c:v>
                </c:pt>
                <c:pt idx="32">
                  <c:v>1969</c:v>
                </c:pt>
                <c:pt idx="33">
                  <c:v>1970</c:v>
                </c:pt>
                <c:pt idx="34">
                  <c:v>1971</c:v>
                </c:pt>
                <c:pt idx="35">
                  <c:v>1972</c:v>
                </c:pt>
                <c:pt idx="36">
                  <c:v>1973</c:v>
                </c:pt>
                <c:pt idx="37">
                  <c:v>1974</c:v>
                </c:pt>
                <c:pt idx="38">
                  <c:v>1975</c:v>
                </c:pt>
                <c:pt idx="39">
                  <c:v>1976</c:v>
                </c:pt>
                <c:pt idx="40">
                  <c:v>1977</c:v>
                </c:pt>
                <c:pt idx="41">
                  <c:v>1978</c:v>
                </c:pt>
                <c:pt idx="42">
                  <c:v>1979</c:v>
                </c:pt>
                <c:pt idx="43">
                  <c:v>1980</c:v>
                </c:pt>
                <c:pt idx="44">
                  <c:v>1981</c:v>
                </c:pt>
                <c:pt idx="45">
                  <c:v>1982</c:v>
                </c:pt>
                <c:pt idx="46">
                  <c:v>1983</c:v>
                </c:pt>
                <c:pt idx="47">
                  <c:v>1984</c:v>
                </c:pt>
                <c:pt idx="48">
                  <c:v>1985</c:v>
                </c:pt>
                <c:pt idx="49">
                  <c:v>1986</c:v>
                </c:pt>
                <c:pt idx="50">
                  <c:v>1987</c:v>
                </c:pt>
                <c:pt idx="51">
                  <c:v>1988</c:v>
                </c:pt>
                <c:pt idx="52">
                  <c:v>1989</c:v>
                </c:pt>
                <c:pt idx="53">
                  <c:v>1990</c:v>
                </c:pt>
                <c:pt idx="54">
                  <c:v>1991</c:v>
                </c:pt>
                <c:pt idx="55">
                  <c:v>1992</c:v>
                </c:pt>
                <c:pt idx="56">
                  <c:v>1993</c:v>
                </c:pt>
                <c:pt idx="57">
                  <c:v>1994</c:v>
                </c:pt>
                <c:pt idx="58">
                  <c:v>1995</c:v>
                </c:pt>
                <c:pt idx="59">
                  <c:v>1996</c:v>
                </c:pt>
                <c:pt idx="60">
                  <c:v>1997</c:v>
                </c:pt>
                <c:pt idx="61">
                  <c:v>1998</c:v>
                </c:pt>
                <c:pt idx="62">
                  <c:v>1999</c:v>
                </c:pt>
                <c:pt idx="63">
                  <c:v>2000</c:v>
                </c:pt>
                <c:pt idx="64">
                  <c:v>2001</c:v>
                </c:pt>
                <c:pt idx="65">
                  <c:v>2002</c:v>
                </c:pt>
                <c:pt idx="66">
                  <c:v>2003</c:v>
                </c:pt>
                <c:pt idx="67">
                  <c:v>2004</c:v>
                </c:pt>
                <c:pt idx="68">
                  <c:v>2005</c:v>
                </c:pt>
                <c:pt idx="69">
                  <c:v>2006</c:v>
                </c:pt>
                <c:pt idx="70">
                  <c:v>2007</c:v>
                </c:pt>
                <c:pt idx="71">
                  <c:v>2008</c:v>
                </c:pt>
                <c:pt idx="72">
                  <c:v>2009</c:v>
                </c:pt>
                <c:pt idx="73">
                  <c:v>2010</c:v>
                </c:pt>
                <c:pt idx="74">
                  <c:v>2011</c:v>
                </c:pt>
                <c:pt idx="75">
                  <c:v>2012</c:v>
                </c:pt>
                <c:pt idx="76">
                  <c:v>2013</c:v>
                </c:pt>
                <c:pt idx="77">
                  <c:v>2014</c:v>
                </c:pt>
                <c:pt idx="78">
                  <c:v>2015</c:v>
                </c:pt>
                <c:pt idx="79">
                  <c:v>2016</c:v>
                </c:pt>
                <c:pt idx="80">
                  <c:v>2017</c:v>
                </c:pt>
                <c:pt idx="81">
                  <c:v>2018</c:v>
                </c:pt>
                <c:pt idx="82">
                  <c:v>2019</c:v>
                </c:pt>
                <c:pt idx="83">
                  <c:v>2020</c:v>
                </c:pt>
              </c:numCache>
            </c:numRef>
          </c:cat>
          <c:val>
            <c:numRef>
              <c:f>'Figur 6'!$B$12:$CG$12</c:f>
              <c:numCache>
                <c:formatCode>General</c:formatCode>
                <c:ptCount val="84"/>
                <c:pt idx="40" formatCode="0%">
                  <c:v>0.52184105861547947</c:v>
                </c:pt>
                <c:pt idx="41" formatCode="0%">
                  <c:v>0.53041549683986511</c:v>
                </c:pt>
                <c:pt idx="42" formatCode="0%">
                  <c:v>0.53605354480405754</c:v>
                </c:pt>
                <c:pt idx="43" formatCode="0%">
                  <c:v>0.54753572842565035</c:v>
                </c:pt>
                <c:pt idx="44" formatCode="0%">
                  <c:v>0.55500164903468052</c:v>
                </c:pt>
                <c:pt idx="45" formatCode="0%">
                  <c:v>0.55843066481959258</c:v>
                </c:pt>
                <c:pt idx="46" formatCode="0%">
                  <c:v>0.56008603935923318</c:v>
                </c:pt>
                <c:pt idx="47" formatCode="0%">
                  <c:v>0.56003362736363982</c:v>
                </c:pt>
                <c:pt idx="48" formatCode="0%">
                  <c:v>0.5590701827110105</c:v>
                </c:pt>
                <c:pt idx="49" formatCode="0%">
                  <c:v>0.5558134408671862</c:v>
                </c:pt>
                <c:pt idx="50" formatCode="0%">
                  <c:v>0.55721332943435087</c:v>
                </c:pt>
                <c:pt idx="51" formatCode="0%">
                  <c:v>0.55958300320046916</c:v>
                </c:pt>
                <c:pt idx="52" formatCode="0%">
                  <c:v>0.56135401118836992</c:v>
                </c:pt>
                <c:pt idx="53" formatCode="0%">
                  <c:v>0.56436220209091381</c:v>
                </c:pt>
                <c:pt idx="54" formatCode="0%">
                  <c:v>0.5635841214640146</c:v>
                </c:pt>
                <c:pt idx="55" formatCode="0%">
                  <c:v>0.55578844373672021</c:v>
                </c:pt>
                <c:pt idx="56" formatCode="0%">
                  <c:v>0.55750623758731488</c:v>
                </c:pt>
                <c:pt idx="57" formatCode="0%">
                  <c:v>0.56034333725191898</c:v>
                </c:pt>
                <c:pt idx="58" formatCode="0%">
                  <c:v>0.56426221374511476</c:v>
                </c:pt>
                <c:pt idx="59" formatCode="0%">
                  <c:v>0.5677691830972984</c:v>
                </c:pt>
                <c:pt idx="60" formatCode="0%">
                  <c:v>0.57258317788128632</c:v>
                </c:pt>
                <c:pt idx="61" formatCode="0%">
                  <c:v>0.57847781167712242</c:v>
                </c:pt>
                <c:pt idx="62" formatCode="0%">
                  <c:v>0.58643058647772517</c:v>
                </c:pt>
                <c:pt idx="63" formatCode="0%">
                  <c:v>0.59528822266200687</c:v>
                </c:pt>
                <c:pt idx="64" formatCode="0%">
                  <c:v>0.59995543271837137</c:v>
                </c:pt>
                <c:pt idx="65" formatCode="0%">
                  <c:v>0.60111091507522707</c:v>
                </c:pt>
                <c:pt idx="66" formatCode="0%">
                  <c:v>0.60013474868487637</c:v>
                </c:pt>
                <c:pt idx="67" formatCode="0%">
                  <c:v>0.60040321982892808</c:v>
                </c:pt>
                <c:pt idx="68" formatCode="0%">
                  <c:v>0.5994346353851735</c:v>
                </c:pt>
                <c:pt idx="69" formatCode="0%">
                  <c:v>0.60246002921753927</c:v>
                </c:pt>
                <c:pt idx="70" formatCode="0%">
                  <c:v>0.6036026720810147</c:v>
                </c:pt>
                <c:pt idx="71" formatCode="0%">
                  <c:v>0.60267258803070689</c:v>
                </c:pt>
                <c:pt idx="72" formatCode="0%">
                  <c:v>0.59259964600183723</c:v>
                </c:pt>
                <c:pt idx="73" formatCode="0%">
                  <c:v>0.58945707036109452</c:v>
                </c:pt>
                <c:pt idx="74" formatCode="0%">
                  <c:v>0.59675121117127383</c:v>
                </c:pt>
                <c:pt idx="75" formatCode="0%">
                  <c:v>0.59889991064975268</c:v>
                </c:pt>
                <c:pt idx="76" formatCode="0%">
                  <c:v>0.5961121984550708</c:v>
                </c:pt>
                <c:pt idx="77" formatCode="0%">
                  <c:v>0.59434442070999893</c:v>
                </c:pt>
                <c:pt idx="78" formatCode="0%">
                  <c:v>0.59616107187067646</c:v>
                </c:pt>
                <c:pt idx="79" formatCode="0%">
                  <c:v>0.5976538256453291</c:v>
                </c:pt>
                <c:pt idx="80" formatCode="0%">
                  <c:v>0.60235429643179661</c:v>
                </c:pt>
                <c:pt idx="81" formatCode="0%">
                  <c:v>0.60418300803279534</c:v>
                </c:pt>
                <c:pt idx="82" formatCode="0%">
                  <c:v>0.60444626090921472</c:v>
                </c:pt>
                <c:pt idx="83" formatCode="0%">
                  <c:v>0.60934472489889335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9D0D-494C-9968-A8D97F3A4DF6}"/>
            </c:ext>
          </c:extLst>
        </c:ser>
        <c:ser>
          <c:idx val="3"/>
          <c:order val="3"/>
          <c:tx>
            <c:strRef>
              <c:f>'Figur 6'!$A$13</c:f>
              <c:strCache>
                <c:ptCount val="1"/>
                <c:pt idx="0">
                  <c:v>Andel män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'Figur 6'!$B$9:$CG$9</c:f>
              <c:numCache>
                <c:formatCode>General</c:formatCode>
                <c:ptCount val="84"/>
                <c:pt idx="0">
                  <c:v>1937</c:v>
                </c:pt>
                <c:pt idx="1">
                  <c:v>1938</c:v>
                </c:pt>
                <c:pt idx="2">
                  <c:v>1939</c:v>
                </c:pt>
                <c:pt idx="3">
                  <c:v>1940</c:v>
                </c:pt>
                <c:pt idx="4">
                  <c:v>1941</c:v>
                </c:pt>
                <c:pt idx="5">
                  <c:v>1942</c:v>
                </c:pt>
                <c:pt idx="6">
                  <c:v>1943</c:v>
                </c:pt>
                <c:pt idx="7">
                  <c:v>1944</c:v>
                </c:pt>
                <c:pt idx="8">
                  <c:v>1945</c:v>
                </c:pt>
                <c:pt idx="9">
                  <c:v>1946</c:v>
                </c:pt>
                <c:pt idx="10">
                  <c:v>1947</c:v>
                </c:pt>
                <c:pt idx="11">
                  <c:v>1948</c:v>
                </c:pt>
                <c:pt idx="12">
                  <c:v>1949</c:v>
                </c:pt>
                <c:pt idx="13">
                  <c:v>1950</c:v>
                </c:pt>
                <c:pt idx="14">
                  <c:v>1951</c:v>
                </c:pt>
                <c:pt idx="15">
                  <c:v>1952</c:v>
                </c:pt>
                <c:pt idx="16">
                  <c:v>1953</c:v>
                </c:pt>
                <c:pt idx="17">
                  <c:v>1954</c:v>
                </c:pt>
                <c:pt idx="18">
                  <c:v>1955</c:v>
                </c:pt>
                <c:pt idx="19">
                  <c:v>1956</c:v>
                </c:pt>
                <c:pt idx="20">
                  <c:v>1957</c:v>
                </c:pt>
                <c:pt idx="21">
                  <c:v>1958</c:v>
                </c:pt>
                <c:pt idx="22">
                  <c:v>1959</c:v>
                </c:pt>
                <c:pt idx="23">
                  <c:v>1960</c:v>
                </c:pt>
                <c:pt idx="24">
                  <c:v>1961</c:v>
                </c:pt>
                <c:pt idx="25">
                  <c:v>1962</c:v>
                </c:pt>
                <c:pt idx="26">
                  <c:v>1963</c:v>
                </c:pt>
                <c:pt idx="27">
                  <c:v>1964</c:v>
                </c:pt>
                <c:pt idx="28">
                  <c:v>1965</c:v>
                </c:pt>
                <c:pt idx="29">
                  <c:v>1966</c:v>
                </c:pt>
                <c:pt idx="30">
                  <c:v>1967</c:v>
                </c:pt>
                <c:pt idx="31">
                  <c:v>1968</c:v>
                </c:pt>
                <c:pt idx="32">
                  <c:v>1969</c:v>
                </c:pt>
                <c:pt idx="33">
                  <c:v>1970</c:v>
                </c:pt>
                <c:pt idx="34">
                  <c:v>1971</c:v>
                </c:pt>
                <c:pt idx="35">
                  <c:v>1972</c:v>
                </c:pt>
                <c:pt idx="36">
                  <c:v>1973</c:v>
                </c:pt>
                <c:pt idx="37">
                  <c:v>1974</c:v>
                </c:pt>
                <c:pt idx="38">
                  <c:v>1975</c:v>
                </c:pt>
                <c:pt idx="39">
                  <c:v>1976</c:v>
                </c:pt>
                <c:pt idx="40">
                  <c:v>1977</c:v>
                </c:pt>
                <c:pt idx="41">
                  <c:v>1978</c:v>
                </c:pt>
                <c:pt idx="42">
                  <c:v>1979</c:v>
                </c:pt>
                <c:pt idx="43">
                  <c:v>1980</c:v>
                </c:pt>
                <c:pt idx="44">
                  <c:v>1981</c:v>
                </c:pt>
                <c:pt idx="45">
                  <c:v>1982</c:v>
                </c:pt>
                <c:pt idx="46">
                  <c:v>1983</c:v>
                </c:pt>
                <c:pt idx="47">
                  <c:v>1984</c:v>
                </c:pt>
                <c:pt idx="48">
                  <c:v>1985</c:v>
                </c:pt>
                <c:pt idx="49">
                  <c:v>1986</c:v>
                </c:pt>
                <c:pt idx="50">
                  <c:v>1987</c:v>
                </c:pt>
                <c:pt idx="51">
                  <c:v>1988</c:v>
                </c:pt>
                <c:pt idx="52">
                  <c:v>1989</c:v>
                </c:pt>
                <c:pt idx="53">
                  <c:v>1990</c:v>
                </c:pt>
                <c:pt idx="54">
                  <c:v>1991</c:v>
                </c:pt>
                <c:pt idx="55">
                  <c:v>1992</c:v>
                </c:pt>
                <c:pt idx="56">
                  <c:v>1993</c:v>
                </c:pt>
                <c:pt idx="57">
                  <c:v>1994</c:v>
                </c:pt>
                <c:pt idx="58">
                  <c:v>1995</c:v>
                </c:pt>
                <c:pt idx="59">
                  <c:v>1996</c:v>
                </c:pt>
                <c:pt idx="60">
                  <c:v>1997</c:v>
                </c:pt>
                <c:pt idx="61">
                  <c:v>1998</c:v>
                </c:pt>
                <c:pt idx="62">
                  <c:v>1999</c:v>
                </c:pt>
                <c:pt idx="63">
                  <c:v>2000</c:v>
                </c:pt>
                <c:pt idx="64">
                  <c:v>2001</c:v>
                </c:pt>
                <c:pt idx="65">
                  <c:v>2002</c:v>
                </c:pt>
                <c:pt idx="66">
                  <c:v>2003</c:v>
                </c:pt>
                <c:pt idx="67">
                  <c:v>2004</c:v>
                </c:pt>
                <c:pt idx="68">
                  <c:v>2005</c:v>
                </c:pt>
                <c:pt idx="69">
                  <c:v>2006</c:v>
                </c:pt>
                <c:pt idx="70">
                  <c:v>2007</c:v>
                </c:pt>
                <c:pt idx="71">
                  <c:v>2008</c:v>
                </c:pt>
                <c:pt idx="72">
                  <c:v>2009</c:v>
                </c:pt>
                <c:pt idx="73">
                  <c:v>2010</c:v>
                </c:pt>
                <c:pt idx="74">
                  <c:v>2011</c:v>
                </c:pt>
                <c:pt idx="75">
                  <c:v>2012</c:v>
                </c:pt>
                <c:pt idx="76">
                  <c:v>2013</c:v>
                </c:pt>
                <c:pt idx="77">
                  <c:v>2014</c:v>
                </c:pt>
                <c:pt idx="78">
                  <c:v>2015</c:v>
                </c:pt>
                <c:pt idx="79">
                  <c:v>2016</c:v>
                </c:pt>
                <c:pt idx="80">
                  <c:v>2017</c:v>
                </c:pt>
                <c:pt idx="81">
                  <c:v>2018</c:v>
                </c:pt>
                <c:pt idx="82">
                  <c:v>2019</c:v>
                </c:pt>
                <c:pt idx="83">
                  <c:v>2020</c:v>
                </c:pt>
              </c:numCache>
            </c:numRef>
          </c:cat>
          <c:val>
            <c:numRef>
              <c:f>'Figur 6'!$B$13:$CG$13</c:f>
              <c:numCache>
                <c:formatCode>General</c:formatCode>
                <c:ptCount val="84"/>
                <c:pt idx="40" formatCode="0%">
                  <c:v>0.47815894138452053</c:v>
                </c:pt>
                <c:pt idx="41" formatCode="0%">
                  <c:v>0.46958450316013489</c:v>
                </c:pt>
                <c:pt idx="42" formatCode="0%">
                  <c:v>0.46394645519594246</c:v>
                </c:pt>
                <c:pt idx="43" formatCode="0%">
                  <c:v>0.4524642715743496</c:v>
                </c:pt>
                <c:pt idx="44" formatCode="0%">
                  <c:v>0.44499835096531953</c:v>
                </c:pt>
                <c:pt idx="45" formatCode="0%">
                  <c:v>0.44156933518040747</c:v>
                </c:pt>
                <c:pt idx="46" formatCode="0%">
                  <c:v>0.43991396064076682</c:v>
                </c:pt>
                <c:pt idx="47" formatCode="0%">
                  <c:v>0.43996637263636024</c:v>
                </c:pt>
                <c:pt idx="48" formatCode="0%">
                  <c:v>0.4409298172889895</c:v>
                </c:pt>
                <c:pt idx="49" formatCode="0%">
                  <c:v>0.4441865591328138</c:v>
                </c:pt>
                <c:pt idx="50" formatCode="0%">
                  <c:v>0.44278667056564913</c:v>
                </c:pt>
                <c:pt idx="51" formatCode="0%">
                  <c:v>0.44041699679953084</c:v>
                </c:pt>
                <c:pt idx="52" formatCode="0%">
                  <c:v>0.43864598881163008</c:v>
                </c:pt>
                <c:pt idx="53" formatCode="0%">
                  <c:v>0.43563779790908619</c:v>
                </c:pt>
                <c:pt idx="54" formatCode="0%">
                  <c:v>0.4364158785359854</c:v>
                </c:pt>
                <c:pt idx="55" formatCode="0%">
                  <c:v>0.44421155626327985</c:v>
                </c:pt>
                <c:pt idx="56" formatCode="0%">
                  <c:v>0.44249376241268512</c:v>
                </c:pt>
                <c:pt idx="57" formatCode="0%">
                  <c:v>0.43965666274808107</c:v>
                </c:pt>
                <c:pt idx="58" formatCode="0%">
                  <c:v>0.4357377862548853</c:v>
                </c:pt>
                <c:pt idx="59" formatCode="0%">
                  <c:v>0.4322308169027016</c:v>
                </c:pt>
                <c:pt idx="60" formatCode="0%">
                  <c:v>0.42741682211871362</c:v>
                </c:pt>
                <c:pt idx="61" formatCode="0%">
                  <c:v>0.42152218832287758</c:v>
                </c:pt>
                <c:pt idx="62" formatCode="0%">
                  <c:v>0.41356941352227483</c:v>
                </c:pt>
                <c:pt idx="63" formatCode="0%">
                  <c:v>0.40471177733799318</c:v>
                </c:pt>
                <c:pt idx="64" formatCode="0%">
                  <c:v>0.40004456728162863</c:v>
                </c:pt>
                <c:pt idx="65" formatCode="0%">
                  <c:v>0.39888908492477293</c:v>
                </c:pt>
                <c:pt idx="66" formatCode="0%">
                  <c:v>0.39986525131512363</c:v>
                </c:pt>
                <c:pt idx="67" formatCode="0%">
                  <c:v>0.39959678017107192</c:v>
                </c:pt>
                <c:pt idx="68" formatCode="0%">
                  <c:v>0.40056536461482645</c:v>
                </c:pt>
                <c:pt idx="69" formatCode="0%">
                  <c:v>0.39753997078246073</c:v>
                </c:pt>
                <c:pt idx="70" formatCode="0%">
                  <c:v>0.3963973279189853</c:v>
                </c:pt>
                <c:pt idx="71" formatCode="0%">
                  <c:v>0.39732741196929316</c:v>
                </c:pt>
                <c:pt idx="72" formatCode="0%">
                  <c:v>0.40740035399816277</c:v>
                </c:pt>
                <c:pt idx="73" formatCode="0%">
                  <c:v>0.41054292963890548</c:v>
                </c:pt>
                <c:pt idx="74" formatCode="0%">
                  <c:v>0.40324878882872611</c:v>
                </c:pt>
                <c:pt idx="75" formatCode="0%">
                  <c:v>0.40110008935024727</c:v>
                </c:pt>
                <c:pt idx="76" formatCode="0%">
                  <c:v>0.4038878015449292</c:v>
                </c:pt>
                <c:pt idx="77" formatCode="0%">
                  <c:v>0.40565557929000101</c:v>
                </c:pt>
                <c:pt idx="78" formatCode="0%">
                  <c:v>0.40383892812932354</c:v>
                </c:pt>
                <c:pt idx="79" formatCode="0%">
                  <c:v>0.40234617435467096</c:v>
                </c:pt>
                <c:pt idx="80" formatCode="0%">
                  <c:v>0.39764570356820339</c:v>
                </c:pt>
                <c:pt idx="81" formatCode="0%">
                  <c:v>0.39581699196720466</c:v>
                </c:pt>
                <c:pt idx="82" formatCode="0%">
                  <c:v>0.39555373909078523</c:v>
                </c:pt>
                <c:pt idx="83" formatCode="0%">
                  <c:v>0.39065527510110665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9D0D-494C-9968-A8D97F3A4DF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2013183"/>
        <c:axId val="12019423"/>
      </c:lineChart>
      <c:catAx>
        <c:axId val="1201318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12019423"/>
        <c:crosses val="autoZero"/>
        <c:auto val="1"/>
        <c:lblAlgn val="ctr"/>
        <c:lblOffset val="100"/>
        <c:tickLblSkip val="5"/>
        <c:noMultiLvlLbl val="0"/>
      </c:catAx>
      <c:valAx>
        <c:axId val="12019423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1201318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2"/>
        <c:delete val="1"/>
      </c:legendEntry>
      <c:legendEntry>
        <c:idx val="3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  <c:userShapes r:id="rId4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Blad2!$A$256</c:f>
              <c:strCache>
                <c:ptCount val="1"/>
                <c:pt idx="0">
                  <c:v>Forskarutbildning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2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98F-4802-B919-61E3B7A4394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ysClr val="windowText" lastClr="000000"/>
                    </a:solidFill>
                    <a:latin typeface="+mj-lt"/>
                    <a:ea typeface="+mn-ea"/>
                    <a:cs typeface="Times New Roman" panose="02020603050405020304" pitchFamily="18" charset="0"/>
                  </a:defRPr>
                </a:pPr>
                <a:endParaRPr lang="sv-SE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Blad2!$H$255:$AD$255</c:f>
              <c:numCache>
                <c:formatCode>General</c:formatCode>
                <c:ptCount val="23"/>
                <c:pt idx="0">
                  <c:v>1973</c:v>
                </c:pt>
                <c:pt idx="1">
                  <c:v>1974</c:v>
                </c:pt>
                <c:pt idx="2">
                  <c:v>1975</c:v>
                </c:pt>
                <c:pt idx="3">
                  <c:v>1976</c:v>
                </c:pt>
                <c:pt idx="4">
                  <c:v>1977</c:v>
                </c:pt>
                <c:pt idx="5">
                  <c:v>1978</c:v>
                </c:pt>
                <c:pt idx="6">
                  <c:v>1979</c:v>
                </c:pt>
                <c:pt idx="7">
                  <c:v>1980</c:v>
                </c:pt>
                <c:pt idx="8">
                  <c:v>1981</c:v>
                </c:pt>
                <c:pt idx="9">
                  <c:v>1982</c:v>
                </c:pt>
                <c:pt idx="10">
                  <c:v>1983</c:v>
                </c:pt>
                <c:pt idx="11">
                  <c:v>1984</c:v>
                </c:pt>
                <c:pt idx="12">
                  <c:v>1985</c:v>
                </c:pt>
                <c:pt idx="13">
                  <c:v>1986</c:v>
                </c:pt>
                <c:pt idx="14">
                  <c:v>1987</c:v>
                </c:pt>
                <c:pt idx="15">
                  <c:v>1988</c:v>
                </c:pt>
                <c:pt idx="16">
                  <c:v>1989</c:v>
                </c:pt>
                <c:pt idx="17">
                  <c:v>1990</c:v>
                </c:pt>
                <c:pt idx="18">
                  <c:v>1991</c:v>
                </c:pt>
                <c:pt idx="19">
                  <c:v>1992</c:v>
                </c:pt>
                <c:pt idx="20">
                  <c:v>1993</c:v>
                </c:pt>
                <c:pt idx="21">
                  <c:v>1994</c:v>
                </c:pt>
                <c:pt idx="22">
                  <c:v>1995</c:v>
                </c:pt>
              </c:numCache>
            </c:numRef>
          </c:cat>
          <c:val>
            <c:numRef>
              <c:f>Blad2!$H$256:$AD$256</c:f>
              <c:numCache>
                <c:formatCode>0%</c:formatCode>
                <c:ptCount val="23"/>
                <c:pt idx="0">
                  <c:v>0.84275184275184278</c:v>
                </c:pt>
                <c:pt idx="1">
                  <c:v>0.83505782105903836</c:v>
                </c:pt>
                <c:pt idx="2">
                  <c:v>0.83643892339544512</c:v>
                </c:pt>
                <c:pt idx="3">
                  <c:v>0.84483937115516061</c:v>
                </c:pt>
                <c:pt idx="4">
                  <c:v>0.8433908045977011</c:v>
                </c:pt>
                <c:pt idx="5">
                  <c:v>0.84590163934426232</c:v>
                </c:pt>
                <c:pt idx="6">
                  <c:v>0.84615384615384615</c:v>
                </c:pt>
                <c:pt idx="7">
                  <c:v>0.84715558601782037</c:v>
                </c:pt>
                <c:pt idx="8">
                  <c:v>0.86537077033837295</c:v>
                </c:pt>
                <c:pt idx="9">
                  <c:v>0.85743243243243239</c:v>
                </c:pt>
                <c:pt idx="10">
                  <c:v>0.82614942528735635</c:v>
                </c:pt>
                <c:pt idx="11">
                  <c:v>0.83333333333333337</c:v>
                </c:pt>
                <c:pt idx="12">
                  <c:v>0.834610472541507</c:v>
                </c:pt>
                <c:pt idx="13">
                  <c:v>0.8439490445859873</c:v>
                </c:pt>
                <c:pt idx="14">
                  <c:v>0.82475490196078427</c:v>
                </c:pt>
                <c:pt idx="15">
                  <c:v>0.83919870059556034</c:v>
                </c:pt>
                <c:pt idx="16">
                  <c:v>0.85059331175836028</c:v>
                </c:pt>
                <c:pt idx="17">
                  <c:v>0.83178053830227738</c:v>
                </c:pt>
                <c:pt idx="18">
                  <c:v>0.85524974515800201</c:v>
                </c:pt>
                <c:pt idx="19">
                  <c:v>0.84985422740524785</c:v>
                </c:pt>
                <c:pt idx="20">
                  <c:v>0.84278227727489285</c:v>
                </c:pt>
                <c:pt idx="21">
                  <c:v>0.83405692233478046</c:v>
                </c:pt>
                <c:pt idx="22">
                  <c:v>0.83088607594936714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98F-4802-B919-61E3B7A4394A}"/>
            </c:ext>
          </c:extLst>
        </c:ser>
        <c:ser>
          <c:idx val="1"/>
          <c:order val="1"/>
          <c:tx>
            <c:strRef>
              <c:f>Blad2!$A$257</c:f>
              <c:strCache>
                <c:ptCount val="1"/>
                <c:pt idx="0">
                  <c:v>Eftergymnasial utbildning 3 år eller längre 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2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98F-4802-B919-61E3B7A4394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ysClr val="windowText" lastClr="000000"/>
                    </a:solidFill>
                    <a:latin typeface="+mj-lt"/>
                    <a:ea typeface="+mn-ea"/>
                    <a:cs typeface="Times New Roman" panose="02020603050405020304" pitchFamily="18" charset="0"/>
                  </a:defRPr>
                </a:pPr>
                <a:endParaRPr lang="sv-SE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Blad2!$H$255:$AD$255</c:f>
              <c:numCache>
                <c:formatCode>General</c:formatCode>
                <c:ptCount val="23"/>
                <c:pt idx="0">
                  <c:v>1973</c:v>
                </c:pt>
                <c:pt idx="1">
                  <c:v>1974</c:v>
                </c:pt>
                <c:pt idx="2">
                  <c:v>1975</c:v>
                </c:pt>
                <c:pt idx="3">
                  <c:v>1976</c:v>
                </c:pt>
                <c:pt idx="4">
                  <c:v>1977</c:v>
                </c:pt>
                <c:pt idx="5">
                  <c:v>1978</c:v>
                </c:pt>
                <c:pt idx="6">
                  <c:v>1979</c:v>
                </c:pt>
                <c:pt idx="7">
                  <c:v>1980</c:v>
                </c:pt>
                <c:pt idx="8">
                  <c:v>1981</c:v>
                </c:pt>
                <c:pt idx="9">
                  <c:v>1982</c:v>
                </c:pt>
                <c:pt idx="10">
                  <c:v>1983</c:v>
                </c:pt>
                <c:pt idx="11">
                  <c:v>1984</c:v>
                </c:pt>
                <c:pt idx="12">
                  <c:v>1985</c:v>
                </c:pt>
                <c:pt idx="13">
                  <c:v>1986</c:v>
                </c:pt>
                <c:pt idx="14">
                  <c:v>1987</c:v>
                </c:pt>
                <c:pt idx="15">
                  <c:v>1988</c:v>
                </c:pt>
                <c:pt idx="16">
                  <c:v>1989</c:v>
                </c:pt>
                <c:pt idx="17">
                  <c:v>1990</c:v>
                </c:pt>
                <c:pt idx="18">
                  <c:v>1991</c:v>
                </c:pt>
                <c:pt idx="19">
                  <c:v>1992</c:v>
                </c:pt>
                <c:pt idx="20">
                  <c:v>1993</c:v>
                </c:pt>
                <c:pt idx="21">
                  <c:v>1994</c:v>
                </c:pt>
                <c:pt idx="22">
                  <c:v>1995</c:v>
                </c:pt>
              </c:numCache>
            </c:numRef>
          </c:cat>
          <c:val>
            <c:numRef>
              <c:f>Blad2!$H$257:$AD$257</c:f>
              <c:numCache>
                <c:formatCode>0%</c:formatCode>
                <c:ptCount val="23"/>
                <c:pt idx="0">
                  <c:v>0.67615877080665809</c:v>
                </c:pt>
                <c:pt idx="1">
                  <c:v>0.69482571343932065</c:v>
                </c:pt>
                <c:pt idx="2">
                  <c:v>0.69875729140248544</c:v>
                </c:pt>
                <c:pt idx="3">
                  <c:v>0.70570994923326524</c:v>
                </c:pt>
                <c:pt idx="4">
                  <c:v>0.71216194844219516</c:v>
                </c:pt>
                <c:pt idx="5">
                  <c:v>0.71499387026277916</c:v>
                </c:pt>
                <c:pt idx="6">
                  <c:v>0.71818544764946601</c:v>
                </c:pt>
                <c:pt idx="7">
                  <c:v>0.72863831447522431</c:v>
                </c:pt>
                <c:pt idx="8">
                  <c:v>0.73360635269440144</c:v>
                </c:pt>
                <c:pt idx="9">
                  <c:v>0.72134406998707623</c:v>
                </c:pt>
                <c:pt idx="10">
                  <c:v>0.71999183798398203</c:v>
                </c:pt>
                <c:pt idx="11">
                  <c:v>0.71273942537909019</c:v>
                </c:pt>
                <c:pt idx="12">
                  <c:v>0.70968366063654831</c:v>
                </c:pt>
                <c:pt idx="13">
                  <c:v>0.70781485671191557</c:v>
                </c:pt>
                <c:pt idx="14">
                  <c:v>0.70960488274975908</c:v>
                </c:pt>
                <c:pt idx="15">
                  <c:v>0.70243432354296731</c:v>
                </c:pt>
                <c:pt idx="16">
                  <c:v>0.69983264265221545</c:v>
                </c:pt>
                <c:pt idx="17">
                  <c:v>0.69005741031923062</c:v>
                </c:pt>
                <c:pt idx="18">
                  <c:v>0.6860084230229293</c:v>
                </c:pt>
                <c:pt idx="19">
                  <c:v>0.68208434994771694</c:v>
                </c:pt>
                <c:pt idx="20">
                  <c:v>0.67183337369823204</c:v>
                </c:pt>
                <c:pt idx="21">
                  <c:v>0.6733756818338742</c:v>
                </c:pt>
                <c:pt idx="22">
                  <c:v>0.65329358523094605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098F-4802-B919-61E3B7A4394A}"/>
            </c:ext>
          </c:extLst>
        </c:ser>
        <c:ser>
          <c:idx val="2"/>
          <c:order val="2"/>
          <c:tx>
            <c:strRef>
              <c:f>Blad2!$A$258</c:f>
              <c:strCache>
                <c:ptCount val="1"/>
                <c:pt idx="0">
                  <c:v>Eftergymnasial utbildning kortare än 3 år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dLbl>
              <c:idx val="2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98F-4802-B919-61E3B7A4394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ysClr val="windowText" lastClr="000000"/>
                    </a:solidFill>
                    <a:latin typeface="+mj-lt"/>
                    <a:ea typeface="+mn-ea"/>
                    <a:cs typeface="Times New Roman" panose="02020603050405020304" pitchFamily="18" charset="0"/>
                  </a:defRPr>
                </a:pPr>
                <a:endParaRPr lang="sv-SE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Blad2!$H$255:$AD$255</c:f>
              <c:numCache>
                <c:formatCode>General</c:formatCode>
                <c:ptCount val="23"/>
                <c:pt idx="0">
                  <c:v>1973</c:v>
                </c:pt>
                <c:pt idx="1">
                  <c:v>1974</c:v>
                </c:pt>
                <c:pt idx="2">
                  <c:v>1975</c:v>
                </c:pt>
                <c:pt idx="3">
                  <c:v>1976</c:v>
                </c:pt>
                <c:pt idx="4">
                  <c:v>1977</c:v>
                </c:pt>
                <c:pt idx="5">
                  <c:v>1978</c:v>
                </c:pt>
                <c:pt idx="6">
                  <c:v>1979</c:v>
                </c:pt>
                <c:pt idx="7">
                  <c:v>1980</c:v>
                </c:pt>
                <c:pt idx="8">
                  <c:v>1981</c:v>
                </c:pt>
                <c:pt idx="9">
                  <c:v>1982</c:v>
                </c:pt>
                <c:pt idx="10">
                  <c:v>1983</c:v>
                </c:pt>
                <c:pt idx="11">
                  <c:v>1984</c:v>
                </c:pt>
                <c:pt idx="12">
                  <c:v>1985</c:v>
                </c:pt>
                <c:pt idx="13">
                  <c:v>1986</c:v>
                </c:pt>
                <c:pt idx="14">
                  <c:v>1987</c:v>
                </c:pt>
                <c:pt idx="15">
                  <c:v>1988</c:v>
                </c:pt>
                <c:pt idx="16">
                  <c:v>1989</c:v>
                </c:pt>
                <c:pt idx="17">
                  <c:v>1990</c:v>
                </c:pt>
                <c:pt idx="18">
                  <c:v>1991</c:v>
                </c:pt>
                <c:pt idx="19">
                  <c:v>1992</c:v>
                </c:pt>
                <c:pt idx="20">
                  <c:v>1993</c:v>
                </c:pt>
                <c:pt idx="21">
                  <c:v>1994</c:v>
                </c:pt>
                <c:pt idx="22">
                  <c:v>1995</c:v>
                </c:pt>
              </c:numCache>
            </c:numRef>
          </c:cat>
          <c:val>
            <c:numRef>
              <c:f>Blad2!$H$258:$AD$258</c:f>
              <c:numCache>
                <c:formatCode>0%</c:formatCode>
                <c:ptCount val="23"/>
                <c:pt idx="0">
                  <c:v>0.47124622563821028</c:v>
                </c:pt>
                <c:pt idx="1">
                  <c:v>0.48928899986857671</c:v>
                </c:pt>
                <c:pt idx="2">
                  <c:v>0.50893225230177275</c:v>
                </c:pt>
                <c:pt idx="3">
                  <c:v>0.5241278462502611</c:v>
                </c:pt>
                <c:pt idx="4">
                  <c:v>0.52717622080679405</c:v>
                </c:pt>
                <c:pt idx="5">
                  <c:v>0.53926663779413886</c:v>
                </c:pt>
                <c:pt idx="6">
                  <c:v>0.55292770028973792</c:v>
                </c:pt>
                <c:pt idx="7">
                  <c:v>0.5648874114031236</c:v>
                </c:pt>
                <c:pt idx="8">
                  <c:v>0.5673231760188282</c:v>
                </c:pt>
                <c:pt idx="9">
                  <c:v>0.55880593443407511</c:v>
                </c:pt>
                <c:pt idx="10">
                  <c:v>0.54423813734158566</c:v>
                </c:pt>
                <c:pt idx="11">
                  <c:v>0.55329577464788737</c:v>
                </c:pt>
                <c:pt idx="12">
                  <c:v>0.53855127797221336</c:v>
                </c:pt>
                <c:pt idx="13">
                  <c:v>0.54423400888253615</c:v>
                </c:pt>
                <c:pt idx="14">
                  <c:v>0.54448329448329447</c:v>
                </c:pt>
                <c:pt idx="15">
                  <c:v>0.54397379106681432</c:v>
                </c:pt>
                <c:pt idx="16">
                  <c:v>0.54733068077478031</c:v>
                </c:pt>
                <c:pt idx="17">
                  <c:v>0.53572006472491907</c:v>
                </c:pt>
                <c:pt idx="18">
                  <c:v>0.53187410129413648</c:v>
                </c:pt>
                <c:pt idx="19">
                  <c:v>0.53885447671144715</c:v>
                </c:pt>
                <c:pt idx="20">
                  <c:v>0.53090176581518944</c:v>
                </c:pt>
                <c:pt idx="21">
                  <c:v>0.53543550165380371</c:v>
                </c:pt>
                <c:pt idx="22">
                  <c:v>0.52484281189429394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098F-4802-B919-61E3B7A4394A}"/>
            </c:ext>
          </c:extLst>
        </c:ser>
        <c:ser>
          <c:idx val="3"/>
          <c:order val="3"/>
          <c:tx>
            <c:strRef>
              <c:f>Blad2!$A$259</c:f>
              <c:strCache>
                <c:ptCount val="1"/>
                <c:pt idx="0">
                  <c:v>Gymnasial utbildning 3 år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dLbls>
            <c:dLbl>
              <c:idx val="2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098F-4802-B919-61E3B7A4394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ysClr val="windowText" lastClr="000000"/>
                    </a:solidFill>
                    <a:latin typeface="+mj-lt"/>
                    <a:ea typeface="+mn-ea"/>
                    <a:cs typeface="Times New Roman" panose="02020603050405020304" pitchFamily="18" charset="0"/>
                  </a:defRPr>
                </a:pPr>
                <a:endParaRPr lang="sv-SE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Blad2!$H$255:$AD$255</c:f>
              <c:numCache>
                <c:formatCode>General</c:formatCode>
                <c:ptCount val="23"/>
                <c:pt idx="0">
                  <c:v>1973</c:v>
                </c:pt>
                <c:pt idx="1">
                  <c:v>1974</c:v>
                </c:pt>
                <c:pt idx="2">
                  <c:v>1975</c:v>
                </c:pt>
                <c:pt idx="3">
                  <c:v>1976</c:v>
                </c:pt>
                <c:pt idx="4">
                  <c:v>1977</c:v>
                </c:pt>
                <c:pt idx="5">
                  <c:v>1978</c:v>
                </c:pt>
                <c:pt idx="6">
                  <c:v>1979</c:v>
                </c:pt>
                <c:pt idx="7">
                  <c:v>1980</c:v>
                </c:pt>
                <c:pt idx="8">
                  <c:v>1981</c:v>
                </c:pt>
                <c:pt idx="9">
                  <c:v>1982</c:v>
                </c:pt>
                <c:pt idx="10">
                  <c:v>1983</c:v>
                </c:pt>
                <c:pt idx="11">
                  <c:v>1984</c:v>
                </c:pt>
                <c:pt idx="12">
                  <c:v>1985</c:v>
                </c:pt>
                <c:pt idx="13">
                  <c:v>1986</c:v>
                </c:pt>
                <c:pt idx="14">
                  <c:v>1987</c:v>
                </c:pt>
                <c:pt idx="15">
                  <c:v>1988</c:v>
                </c:pt>
                <c:pt idx="16">
                  <c:v>1989</c:v>
                </c:pt>
                <c:pt idx="17">
                  <c:v>1990</c:v>
                </c:pt>
                <c:pt idx="18">
                  <c:v>1991</c:v>
                </c:pt>
                <c:pt idx="19">
                  <c:v>1992</c:v>
                </c:pt>
                <c:pt idx="20">
                  <c:v>1993</c:v>
                </c:pt>
                <c:pt idx="21">
                  <c:v>1994</c:v>
                </c:pt>
                <c:pt idx="22">
                  <c:v>1995</c:v>
                </c:pt>
              </c:numCache>
            </c:numRef>
          </c:cat>
          <c:val>
            <c:numRef>
              <c:f>Blad2!$H$259:$AD$259</c:f>
              <c:numCache>
                <c:formatCode>0%</c:formatCode>
                <c:ptCount val="23"/>
                <c:pt idx="0">
                  <c:v>0.37803328290468985</c:v>
                </c:pt>
                <c:pt idx="1">
                  <c:v>0.40777751023356612</c:v>
                </c:pt>
                <c:pt idx="2">
                  <c:v>0.41526119638683595</c:v>
                </c:pt>
                <c:pt idx="3">
                  <c:v>0.43088294047143427</c:v>
                </c:pt>
                <c:pt idx="4">
                  <c:v>0.43183233035899565</c:v>
                </c:pt>
                <c:pt idx="5">
                  <c:v>0.43561346362649295</c:v>
                </c:pt>
                <c:pt idx="6">
                  <c:v>0.44605838386687352</c:v>
                </c:pt>
                <c:pt idx="7">
                  <c:v>0.44774446623704117</c:v>
                </c:pt>
                <c:pt idx="8">
                  <c:v>0.45256484989798895</c:v>
                </c:pt>
                <c:pt idx="9">
                  <c:v>0.44163337771859745</c:v>
                </c:pt>
                <c:pt idx="10">
                  <c:v>0.43559399180700958</c:v>
                </c:pt>
                <c:pt idx="11">
                  <c:v>0.42361634745890514</c:v>
                </c:pt>
                <c:pt idx="12">
                  <c:v>0.42458555358200117</c:v>
                </c:pt>
                <c:pt idx="13">
                  <c:v>0.42419782160730057</c:v>
                </c:pt>
                <c:pt idx="14">
                  <c:v>0.42861238532110091</c:v>
                </c:pt>
                <c:pt idx="15">
                  <c:v>0.40035205456845813</c:v>
                </c:pt>
                <c:pt idx="16">
                  <c:v>0.39499898353323848</c:v>
                </c:pt>
                <c:pt idx="17">
                  <c:v>0.39466825186336824</c:v>
                </c:pt>
                <c:pt idx="18">
                  <c:v>0.38369049203602645</c:v>
                </c:pt>
                <c:pt idx="19">
                  <c:v>0.38466923346167309</c:v>
                </c:pt>
                <c:pt idx="20">
                  <c:v>0.38170431670767169</c:v>
                </c:pt>
                <c:pt idx="21">
                  <c:v>0.38880820550058998</c:v>
                </c:pt>
                <c:pt idx="22">
                  <c:v>0.36352885525070955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098F-4802-B919-61E3B7A4394A}"/>
            </c:ext>
          </c:extLst>
        </c:ser>
        <c:ser>
          <c:idx val="4"/>
          <c:order val="4"/>
          <c:tx>
            <c:strRef>
              <c:f>Blad2!$A$260</c:f>
              <c:strCache>
                <c:ptCount val="1"/>
                <c:pt idx="0">
                  <c:v>Gymnasial utbildning högst 2-årig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dLbls>
            <c:dLbl>
              <c:idx val="2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098F-4802-B919-61E3B7A4394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ysClr val="windowText" lastClr="000000"/>
                    </a:solidFill>
                    <a:latin typeface="+mj-lt"/>
                    <a:ea typeface="+mn-ea"/>
                    <a:cs typeface="Times New Roman" panose="02020603050405020304" pitchFamily="18" charset="0"/>
                  </a:defRPr>
                </a:pPr>
                <a:endParaRPr lang="sv-SE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Blad2!$H$255:$AD$255</c:f>
              <c:numCache>
                <c:formatCode>General</c:formatCode>
                <c:ptCount val="23"/>
                <c:pt idx="0">
                  <c:v>1973</c:v>
                </c:pt>
                <c:pt idx="1">
                  <c:v>1974</c:v>
                </c:pt>
                <c:pt idx="2">
                  <c:v>1975</c:v>
                </c:pt>
                <c:pt idx="3">
                  <c:v>1976</c:v>
                </c:pt>
                <c:pt idx="4">
                  <c:v>1977</c:v>
                </c:pt>
                <c:pt idx="5">
                  <c:v>1978</c:v>
                </c:pt>
                <c:pt idx="6">
                  <c:v>1979</c:v>
                </c:pt>
                <c:pt idx="7">
                  <c:v>1980</c:v>
                </c:pt>
                <c:pt idx="8">
                  <c:v>1981</c:v>
                </c:pt>
                <c:pt idx="9">
                  <c:v>1982</c:v>
                </c:pt>
                <c:pt idx="10">
                  <c:v>1983</c:v>
                </c:pt>
                <c:pt idx="11">
                  <c:v>1984</c:v>
                </c:pt>
                <c:pt idx="12">
                  <c:v>1985</c:v>
                </c:pt>
                <c:pt idx="13">
                  <c:v>1986</c:v>
                </c:pt>
                <c:pt idx="14">
                  <c:v>1987</c:v>
                </c:pt>
                <c:pt idx="15">
                  <c:v>1988</c:v>
                </c:pt>
                <c:pt idx="16">
                  <c:v>1989</c:v>
                </c:pt>
                <c:pt idx="17">
                  <c:v>1990</c:v>
                </c:pt>
                <c:pt idx="18">
                  <c:v>1991</c:v>
                </c:pt>
                <c:pt idx="19">
                  <c:v>1992</c:v>
                </c:pt>
                <c:pt idx="20">
                  <c:v>1993</c:v>
                </c:pt>
                <c:pt idx="21">
                  <c:v>1994</c:v>
                </c:pt>
                <c:pt idx="22">
                  <c:v>1995</c:v>
                </c:pt>
              </c:numCache>
            </c:numRef>
          </c:cat>
          <c:val>
            <c:numRef>
              <c:f>Blad2!$H$260:$AD$260</c:f>
              <c:numCache>
                <c:formatCode>0%</c:formatCode>
                <c:ptCount val="23"/>
                <c:pt idx="0">
                  <c:v>0.24452452788021009</c:v>
                </c:pt>
                <c:pt idx="1">
                  <c:v>0.26113060642614322</c:v>
                </c:pt>
                <c:pt idx="2">
                  <c:v>0.27486910994764396</c:v>
                </c:pt>
                <c:pt idx="3">
                  <c:v>0.28584678167315897</c:v>
                </c:pt>
                <c:pt idx="4">
                  <c:v>0.28922407090654639</c:v>
                </c:pt>
                <c:pt idx="5">
                  <c:v>0.29426148813871511</c:v>
                </c:pt>
                <c:pt idx="6">
                  <c:v>0.30191311897305512</c:v>
                </c:pt>
                <c:pt idx="7">
                  <c:v>0.29860358733598169</c:v>
                </c:pt>
                <c:pt idx="8">
                  <c:v>0.29341005784946894</c:v>
                </c:pt>
                <c:pt idx="9">
                  <c:v>0.29966195451751693</c:v>
                </c:pt>
                <c:pt idx="10">
                  <c:v>0.29193568035083445</c:v>
                </c:pt>
                <c:pt idx="11">
                  <c:v>0.29003207863680508</c:v>
                </c:pt>
                <c:pt idx="12">
                  <c:v>0.28190271224788233</c:v>
                </c:pt>
                <c:pt idx="13">
                  <c:v>0.28162039719749249</c:v>
                </c:pt>
                <c:pt idx="14">
                  <c:v>0.27998344670615316</c:v>
                </c:pt>
                <c:pt idx="15">
                  <c:v>0.27222277276781293</c:v>
                </c:pt>
                <c:pt idx="16">
                  <c:v>0.27072177668106107</c:v>
                </c:pt>
                <c:pt idx="17">
                  <c:v>0.27062214748979102</c:v>
                </c:pt>
                <c:pt idx="18">
                  <c:v>0.26566478606021271</c:v>
                </c:pt>
                <c:pt idx="19">
                  <c:v>0.26159738590100706</c:v>
                </c:pt>
                <c:pt idx="20">
                  <c:v>0.26873059574717356</c:v>
                </c:pt>
                <c:pt idx="21">
                  <c:v>0.27248261942139496</c:v>
                </c:pt>
                <c:pt idx="22">
                  <c:v>0.257147024504084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098F-4802-B919-61E3B7A4394A}"/>
            </c:ext>
          </c:extLst>
        </c:ser>
        <c:ser>
          <c:idx val="5"/>
          <c:order val="5"/>
          <c:tx>
            <c:strRef>
              <c:f>Blad2!$A$261</c:f>
              <c:strCache>
                <c:ptCount val="1"/>
                <c:pt idx="0">
                  <c:v>Förgymnasial utbildning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dLbls>
            <c:dLbl>
              <c:idx val="22"/>
              <c:layout>
                <c:manualLayout>
                  <c:x val="-2.2540290769750928E-3"/>
                  <c:y val="2.53605959740052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098F-4802-B919-61E3B7A4394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ysClr val="windowText" lastClr="000000"/>
                    </a:solidFill>
                    <a:latin typeface="+mj-lt"/>
                    <a:ea typeface="+mn-ea"/>
                    <a:cs typeface="Times New Roman" panose="02020603050405020304" pitchFamily="18" charset="0"/>
                  </a:defRPr>
                </a:pPr>
                <a:endParaRPr lang="sv-SE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Blad2!$H$255:$AD$255</c:f>
              <c:numCache>
                <c:formatCode>General</c:formatCode>
                <c:ptCount val="23"/>
                <c:pt idx="0">
                  <c:v>1973</c:v>
                </c:pt>
                <c:pt idx="1">
                  <c:v>1974</c:v>
                </c:pt>
                <c:pt idx="2">
                  <c:v>1975</c:v>
                </c:pt>
                <c:pt idx="3">
                  <c:v>1976</c:v>
                </c:pt>
                <c:pt idx="4">
                  <c:v>1977</c:v>
                </c:pt>
                <c:pt idx="5">
                  <c:v>1978</c:v>
                </c:pt>
                <c:pt idx="6">
                  <c:v>1979</c:v>
                </c:pt>
                <c:pt idx="7">
                  <c:v>1980</c:v>
                </c:pt>
                <c:pt idx="8">
                  <c:v>1981</c:v>
                </c:pt>
                <c:pt idx="9">
                  <c:v>1982</c:v>
                </c:pt>
                <c:pt idx="10">
                  <c:v>1983</c:v>
                </c:pt>
                <c:pt idx="11">
                  <c:v>1984</c:v>
                </c:pt>
                <c:pt idx="12">
                  <c:v>1985</c:v>
                </c:pt>
                <c:pt idx="13">
                  <c:v>1986</c:v>
                </c:pt>
                <c:pt idx="14">
                  <c:v>1987</c:v>
                </c:pt>
                <c:pt idx="15">
                  <c:v>1988</c:v>
                </c:pt>
                <c:pt idx="16">
                  <c:v>1989</c:v>
                </c:pt>
                <c:pt idx="17">
                  <c:v>1990</c:v>
                </c:pt>
                <c:pt idx="18">
                  <c:v>1991</c:v>
                </c:pt>
                <c:pt idx="19">
                  <c:v>1992</c:v>
                </c:pt>
                <c:pt idx="20">
                  <c:v>1993</c:v>
                </c:pt>
                <c:pt idx="21">
                  <c:v>1994</c:v>
                </c:pt>
                <c:pt idx="22">
                  <c:v>1995</c:v>
                </c:pt>
              </c:numCache>
            </c:numRef>
          </c:cat>
          <c:val>
            <c:numRef>
              <c:f>Blad2!$H$261:$AD$261</c:f>
              <c:numCache>
                <c:formatCode>0%</c:formatCode>
                <c:ptCount val="23"/>
                <c:pt idx="0">
                  <c:v>0.17747298420615129</c:v>
                </c:pt>
                <c:pt idx="1">
                  <c:v>0.18255600644838513</c:v>
                </c:pt>
                <c:pt idx="2">
                  <c:v>0.1979539011463084</c:v>
                </c:pt>
                <c:pt idx="3">
                  <c:v>0.20973030850565483</c:v>
                </c:pt>
                <c:pt idx="4">
                  <c:v>0.20924625966106503</c:v>
                </c:pt>
                <c:pt idx="5">
                  <c:v>0.21281022440184277</c:v>
                </c:pt>
                <c:pt idx="6">
                  <c:v>0.21133358519078202</c:v>
                </c:pt>
                <c:pt idx="7">
                  <c:v>0.22363712026633376</c:v>
                </c:pt>
                <c:pt idx="8">
                  <c:v>0.21286560042414068</c:v>
                </c:pt>
                <c:pt idx="9">
                  <c:v>0.22133454380390377</c:v>
                </c:pt>
                <c:pt idx="10">
                  <c:v>0.20935823931940079</c:v>
                </c:pt>
                <c:pt idx="11">
                  <c:v>0.21546322182589414</c:v>
                </c:pt>
                <c:pt idx="12">
                  <c:v>0.20871143375680581</c:v>
                </c:pt>
                <c:pt idx="13">
                  <c:v>0.21123574323687436</c:v>
                </c:pt>
                <c:pt idx="14">
                  <c:v>0.21646162858816637</c:v>
                </c:pt>
                <c:pt idx="15">
                  <c:v>0.21757530495394573</c:v>
                </c:pt>
                <c:pt idx="16">
                  <c:v>0.21827277514481305</c:v>
                </c:pt>
                <c:pt idx="17">
                  <c:v>0.2207984893444834</c:v>
                </c:pt>
                <c:pt idx="18">
                  <c:v>0.22561408490699986</c:v>
                </c:pt>
                <c:pt idx="19">
                  <c:v>0.22109626900046062</c:v>
                </c:pt>
                <c:pt idx="20">
                  <c:v>0.22953020134228189</c:v>
                </c:pt>
                <c:pt idx="21">
                  <c:v>0.23556338028169013</c:v>
                </c:pt>
                <c:pt idx="22">
                  <c:v>0.22801120448179271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B-098F-4802-B919-61E3B7A4394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39795103"/>
        <c:axId val="139931615"/>
      </c:lineChart>
      <c:catAx>
        <c:axId val="139795103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ysClr val="windowText" lastClr="000000"/>
                    </a:solidFill>
                    <a:latin typeface="+mj-lt"/>
                    <a:ea typeface="+mn-ea"/>
                    <a:cs typeface="Times New Roman" panose="02020603050405020304" pitchFamily="18" charset="0"/>
                  </a:defRPr>
                </a:pPr>
                <a:r>
                  <a:rPr lang="sv-SE"/>
                  <a:t>Födelseår</a:t>
                </a:r>
              </a:p>
            </c:rich>
          </c:tx>
          <c:layout>
            <c:manualLayout>
              <c:xMode val="edge"/>
              <c:yMode val="edge"/>
              <c:x val="0.29976616666858941"/>
              <c:y val="0.9318433983198605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ysClr val="windowText" lastClr="000000"/>
                  </a:solidFill>
                  <a:latin typeface="+mj-lt"/>
                  <a:ea typeface="+mn-ea"/>
                  <a:cs typeface="Times New Roman" panose="02020603050405020304" pitchFamily="18" charset="0"/>
                </a:defRPr>
              </a:pPr>
              <a:endParaRPr lang="sv-S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j-lt"/>
                <a:ea typeface="+mn-ea"/>
                <a:cs typeface="Times New Roman" panose="02020603050405020304" pitchFamily="18" charset="0"/>
              </a:defRPr>
            </a:pPr>
            <a:endParaRPr lang="sv-SE"/>
          </a:p>
        </c:txPr>
        <c:crossAx val="139931615"/>
        <c:crosses val="autoZero"/>
        <c:auto val="1"/>
        <c:lblAlgn val="ctr"/>
        <c:lblOffset val="100"/>
        <c:noMultiLvlLbl val="0"/>
      </c:catAx>
      <c:valAx>
        <c:axId val="13993161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+mj-lt"/>
                <a:ea typeface="+mn-ea"/>
                <a:cs typeface="Times New Roman" panose="02020603050405020304" pitchFamily="18" charset="0"/>
              </a:defRPr>
            </a:pPr>
            <a:endParaRPr lang="sv-SE"/>
          </a:p>
        </c:txPr>
        <c:crossAx val="13979510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038793786323575"/>
          <c:y val="5.0587680892445572E-2"/>
          <c:w val="0.2961206213676425"/>
          <c:h val="0.6534948953798139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ysClr val="windowText" lastClr="000000"/>
              </a:solidFill>
              <a:latin typeface="+mj-lt"/>
              <a:ea typeface="+mn-ea"/>
              <a:cs typeface="Times New Roman" panose="02020603050405020304" pitchFamily="18" charset="0"/>
            </a:defRPr>
          </a:pPr>
          <a:endParaRPr lang="sv-S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000">
          <a:solidFill>
            <a:sysClr val="windowText" lastClr="000000"/>
          </a:solidFill>
          <a:latin typeface="+mj-lt"/>
          <a:cs typeface="Times New Roman" panose="02020603050405020304" pitchFamily="18" charset="0"/>
        </a:defRPr>
      </a:pPr>
      <a:endParaRPr lang="sv-SE"/>
    </a:p>
  </c:txPr>
  <c:externalData r:id="rId4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'Figur 13'!$A$25</c:f>
              <c:strCache>
                <c:ptCount val="1"/>
                <c:pt idx="0">
                  <c:v>Percentage of registered students with some distance education</c:v>
                </c:pt>
              </c:strCache>
            </c:strRef>
          </c:tx>
          <c:spPr>
            <a:ln w="28575" cap="rnd">
              <a:solidFill>
                <a:schemeClr val="accent3"/>
              </a:solidFill>
              <a:prstDash val="solid"/>
              <a:round/>
            </a:ln>
            <a:effectLst/>
          </c:spPr>
          <c:marker>
            <c:symbol val="none"/>
          </c:marker>
          <c:cat>
            <c:numRef>
              <c:f>'Figur 13'!$B$24:$AC$24</c:f>
              <c:numCache>
                <c:formatCode>General</c:formatCode>
                <c:ptCount val="28"/>
                <c:pt idx="0">
                  <c:v>1993</c:v>
                </c:pt>
                <c:pt idx="1">
                  <c:v>1994</c:v>
                </c:pt>
                <c:pt idx="2">
                  <c:v>1995</c:v>
                </c:pt>
                <c:pt idx="3">
                  <c:v>1996</c:v>
                </c:pt>
                <c:pt idx="4">
                  <c:v>1997</c:v>
                </c:pt>
                <c:pt idx="5">
                  <c:v>1998</c:v>
                </c:pt>
                <c:pt idx="6">
                  <c:v>1999</c:v>
                </c:pt>
                <c:pt idx="7">
                  <c:v>2000</c:v>
                </c:pt>
                <c:pt idx="8">
                  <c:v>2001</c:v>
                </c:pt>
                <c:pt idx="9">
                  <c:v>2002</c:v>
                </c:pt>
                <c:pt idx="10">
                  <c:v>2003</c:v>
                </c:pt>
                <c:pt idx="11">
                  <c:v>2004</c:v>
                </c:pt>
                <c:pt idx="12">
                  <c:v>2005</c:v>
                </c:pt>
                <c:pt idx="13">
                  <c:v>2006</c:v>
                </c:pt>
                <c:pt idx="14">
                  <c:v>2007</c:v>
                </c:pt>
                <c:pt idx="15">
                  <c:v>2008</c:v>
                </c:pt>
                <c:pt idx="16">
                  <c:v>2009</c:v>
                </c:pt>
                <c:pt idx="17">
                  <c:v>2010</c:v>
                </c:pt>
                <c:pt idx="18">
                  <c:v>2011</c:v>
                </c:pt>
                <c:pt idx="19">
                  <c:v>2012</c:v>
                </c:pt>
                <c:pt idx="20">
                  <c:v>2013</c:v>
                </c:pt>
                <c:pt idx="21">
                  <c:v>2014</c:v>
                </c:pt>
                <c:pt idx="22">
                  <c:v>2015</c:v>
                </c:pt>
                <c:pt idx="23">
                  <c:v>2016</c:v>
                </c:pt>
                <c:pt idx="24">
                  <c:v>2017</c:v>
                </c:pt>
                <c:pt idx="25">
                  <c:v>2018</c:v>
                </c:pt>
                <c:pt idx="26">
                  <c:v>2019</c:v>
                </c:pt>
                <c:pt idx="27">
                  <c:v>2020</c:v>
                </c:pt>
              </c:numCache>
            </c:numRef>
          </c:cat>
          <c:val>
            <c:numRef>
              <c:f>'Figur 13'!$B$25:$AC$25</c:f>
              <c:numCache>
                <c:formatCode>0%</c:formatCode>
                <c:ptCount val="28"/>
                <c:pt idx="0">
                  <c:v>6.8770252275753618E-2</c:v>
                </c:pt>
                <c:pt idx="1">
                  <c:v>7.5599889357582467E-2</c:v>
                </c:pt>
                <c:pt idx="2">
                  <c:v>7.9417625767619668E-2</c:v>
                </c:pt>
                <c:pt idx="3">
                  <c:v>8.0301911622373295E-2</c:v>
                </c:pt>
                <c:pt idx="4">
                  <c:v>7.9733012463958947E-2</c:v>
                </c:pt>
                <c:pt idx="5">
                  <c:v>8.3505523769739742E-2</c:v>
                </c:pt>
                <c:pt idx="6">
                  <c:v>8.2105003607935281E-2</c:v>
                </c:pt>
                <c:pt idx="7">
                  <c:v>8.8712818479439418E-2</c:v>
                </c:pt>
                <c:pt idx="8">
                  <c:v>9.5410567767212448E-2</c:v>
                </c:pt>
                <c:pt idx="9">
                  <c:v>0.1279354862260294</c:v>
                </c:pt>
                <c:pt idx="10">
                  <c:v>0.15171583914890613</c:v>
                </c:pt>
                <c:pt idx="11">
                  <c:v>0.16417914872926079</c:v>
                </c:pt>
                <c:pt idx="12">
                  <c:v>0.17001554006252306</c:v>
                </c:pt>
                <c:pt idx="13">
                  <c:v>0.17783339068414303</c:v>
                </c:pt>
                <c:pt idx="14">
                  <c:v>0.19274575357746021</c:v>
                </c:pt>
                <c:pt idx="15">
                  <c:v>0.21011016782804987</c:v>
                </c:pt>
                <c:pt idx="16">
                  <c:v>0.2178055604567338</c:v>
                </c:pt>
                <c:pt idx="17">
                  <c:v>0.231168873872763</c:v>
                </c:pt>
                <c:pt idx="18">
                  <c:v>0.23120723519698702</c:v>
                </c:pt>
                <c:pt idx="19">
                  <c:v>0.22375819522855581</c:v>
                </c:pt>
                <c:pt idx="20">
                  <c:v>0.21037621675458762</c:v>
                </c:pt>
                <c:pt idx="21">
                  <c:v>0.21327578941249981</c:v>
                </c:pt>
                <c:pt idx="22">
                  <c:v>0.20781535808740431</c:v>
                </c:pt>
                <c:pt idx="23">
                  <c:v>0.20849432099628781</c:v>
                </c:pt>
                <c:pt idx="24">
                  <c:v>0.20893750579079032</c:v>
                </c:pt>
                <c:pt idx="25">
                  <c:v>0.21815270660819702</c:v>
                </c:pt>
                <c:pt idx="26">
                  <c:v>0.23898050557579464</c:v>
                </c:pt>
                <c:pt idx="27">
                  <c:v>0.26644888277383161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633-4236-B3C3-ACEDD56F2DBD}"/>
            </c:ext>
          </c:extLst>
        </c:ser>
        <c:ser>
          <c:idx val="1"/>
          <c:order val="1"/>
          <c:tx>
            <c:strRef>
              <c:f>'Figur 13'!$A$26</c:f>
              <c:strCache>
                <c:ptCount val="1"/>
                <c:pt idx="0">
                  <c:v>Male</c:v>
                </c:pt>
              </c:strCache>
            </c:strRef>
          </c:tx>
          <c:spPr>
            <a:ln w="28575" cap="rnd">
              <a:solidFill>
                <a:schemeClr val="accent1"/>
              </a:solidFill>
              <a:prstDash val="sysDash"/>
              <a:round/>
            </a:ln>
            <a:effectLst/>
          </c:spPr>
          <c:marker>
            <c:symbol val="none"/>
          </c:marker>
          <c:cat>
            <c:numRef>
              <c:f>'Figur 13'!$B$24:$AC$24</c:f>
              <c:numCache>
                <c:formatCode>General</c:formatCode>
                <c:ptCount val="28"/>
                <c:pt idx="0">
                  <c:v>1993</c:v>
                </c:pt>
                <c:pt idx="1">
                  <c:v>1994</c:v>
                </c:pt>
                <c:pt idx="2">
                  <c:v>1995</c:v>
                </c:pt>
                <c:pt idx="3">
                  <c:v>1996</c:v>
                </c:pt>
                <c:pt idx="4">
                  <c:v>1997</c:v>
                </c:pt>
                <c:pt idx="5">
                  <c:v>1998</c:v>
                </c:pt>
                <c:pt idx="6">
                  <c:v>1999</c:v>
                </c:pt>
                <c:pt idx="7">
                  <c:v>2000</c:v>
                </c:pt>
                <c:pt idx="8">
                  <c:v>2001</c:v>
                </c:pt>
                <c:pt idx="9">
                  <c:v>2002</c:v>
                </c:pt>
                <c:pt idx="10">
                  <c:v>2003</c:v>
                </c:pt>
                <c:pt idx="11">
                  <c:v>2004</c:v>
                </c:pt>
                <c:pt idx="12">
                  <c:v>2005</c:v>
                </c:pt>
                <c:pt idx="13">
                  <c:v>2006</c:v>
                </c:pt>
                <c:pt idx="14">
                  <c:v>2007</c:v>
                </c:pt>
                <c:pt idx="15">
                  <c:v>2008</c:v>
                </c:pt>
                <c:pt idx="16">
                  <c:v>2009</c:v>
                </c:pt>
                <c:pt idx="17">
                  <c:v>2010</c:v>
                </c:pt>
                <c:pt idx="18">
                  <c:v>2011</c:v>
                </c:pt>
                <c:pt idx="19">
                  <c:v>2012</c:v>
                </c:pt>
                <c:pt idx="20">
                  <c:v>2013</c:v>
                </c:pt>
                <c:pt idx="21">
                  <c:v>2014</c:v>
                </c:pt>
                <c:pt idx="22">
                  <c:v>2015</c:v>
                </c:pt>
                <c:pt idx="23">
                  <c:v>2016</c:v>
                </c:pt>
                <c:pt idx="24">
                  <c:v>2017</c:v>
                </c:pt>
                <c:pt idx="25">
                  <c:v>2018</c:v>
                </c:pt>
                <c:pt idx="26">
                  <c:v>2019</c:v>
                </c:pt>
                <c:pt idx="27">
                  <c:v>2020</c:v>
                </c:pt>
              </c:numCache>
            </c:numRef>
          </c:cat>
          <c:val>
            <c:numRef>
              <c:f>'Figur 13'!$B$26:$AC$26</c:f>
              <c:numCache>
                <c:formatCode>0%</c:formatCode>
                <c:ptCount val="28"/>
                <c:pt idx="0">
                  <c:v>5.0325575662962432E-2</c:v>
                </c:pt>
                <c:pt idx="1">
                  <c:v>5.6298844925043008E-2</c:v>
                </c:pt>
                <c:pt idx="2">
                  <c:v>6.1691523715304349E-2</c:v>
                </c:pt>
                <c:pt idx="3">
                  <c:v>6.156405990016639E-2</c:v>
                </c:pt>
                <c:pt idx="4">
                  <c:v>6.25E-2</c:v>
                </c:pt>
                <c:pt idx="5">
                  <c:v>6.5690395080299072E-2</c:v>
                </c:pt>
                <c:pt idx="6">
                  <c:v>6.1084028898085153E-2</c:v>
                </c:pt>
                <c:pt idx="7">
                  <c:v>6.9386764234127221E-2</c:v>
                </c:pt>
                <c:pt idx="8">
                  <c:v>7.6638482195561991E-2</c:v>
                </c:pt>
                <c:pt idx="9">
                  <c:v>0.11044680510329365</c:v>
                </c:pt>
                <c:pt idx="10">
                  <c:v>0.12997571922595835</c:v>
                </c:pt>
                <c:pt idx="11">
                  <c:v>0.14057932303491669</c:v>
                </c:pt>
                <c:pt idx="12">
                  <c:v>0.14298113862619158</c:v>
                </c:pt>
                <c:pt idx="13">
                  <c:v>0.14841684502077301</c:v>
                </c:pt>
                <c:pt idx="14">
                  <c:v>0.16615421096312691</c:v>
                </c:pt>
                <c:pt idx="15">
                  <c:v>0.17667173545553488</c:v>
                </c:pt>
                <c:pt idx="16">
                  <c:v>0.18249685504327323</c:v>
                </c:pt>
                <c:pt idx="17">
                  <c:v>0.19373310641705876</c:v>
                </c:pt>
                <c:pt idx="18">
                  <c:v>0.18886433386215162</c:v>
                </c:pt>
                <c:pt idx="19">
                  <c:v>0.18421594012698186</c:v>
                </c:pt>
                <c:pt idx="20">
                  <c:v>0.17747831696652569</c:v>
                </c:pt>
                <c:pt idx="21">
                  <c:v>0.1839300296557356</c:v>
                </c:pt>
                <c:pt idx="22">
                  <c:v>0.17372114323628471</c:v>
                </c:pt>
                <c:pt idx="23">
                  <c:v>0.17307525199860965</c:v>
                </c:pt>
                <c:pt idx="24">
                  <c:v>0.16773122218742489</c:v>
                </c:pt>
                <c:pt idx="25">
                  <c:v>0.17494266013558979</c:v>
                </c:pt>
                <c:pt idx="26">
                  <c:v>0.19498407475373875</c:v>
                </c:pt>
                <c:pt idx="27">
                  <c:v>0.22218153491747505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633-4236-B3C3-ACEDD56F2DBD}"/>
            </c:ext>
          </c:extLst>
        </c:ser>
        <c:ser>
          <c:idx val="2"/>
          <c:order val="2"/>
          <c:tx>
            <c:strRef>
              <c:f>'Figur 13'!$A$27</c:f>
              <c:strCache>
                <c:ptCount val="1"/>
                <c:pt idx="0">
                  <c:v>Female</c:v>
                </c:pt>
              </c:strCache>
            </c:strRef>
          </c:tx>
          <c:spPr>
            <a:ln w="28575" cap="rnd">
              <a:solidFill>
                <a:schemeClr val="accent2"/>
              </a:solidFill>
              <a:prstDash val="sysDash"/>
              <a:round/>
            </a:ln>
            <a:effectLst/>
          </c:spPr>
          <c:marker>
            <c:symbol val="none"/>
          </c:marker>
          <c:cat>
            <c:numRef>
              <c:f>'Figur 13'!$B$24:$AC$24</c:f>
              <c:numCache>
                <c:formatCode>General</c:formatCode>
                <c:ptCount val="28"/>
                <c:pt idx="0">
                  <c:v>1993</c:v>
                </c:pt>
                <c:pt idx="1">
                  <c:v>1994</c:v>
                </c:pt>
                <c:pt idx="2">
                  <c:v>1995</c:v>
                </c:pt>
                <c:pt idx="3">
                  <c:v>1996</c:v>
                </c:pt>
                <c:pt idx="4">
                  <c:v>1997</c:v>
                </c:pt>
                <c:pt idx="5">
                  <c:v>1998</c:v>
                </c:pt>
                <c:pt idx="6">
                  <c:v>1999</c:v>
                </c:pt>
                <c:pt idx="7">
                  <c:v>2000</c:v>
                </c:pt>
                <c:pt idx="8">
                  <c:v>2001</c:v>
                </c:pt>
                <c:pt idx="9">
                  <c:v>2002</c:v>
                </c:pt>
                <c:pt idx="10">
                  <c:v>2003</c:v>
                </c:pt>
                <c:pt idx="11">
                  <c:v>2004</c:v>
                </c:pt>
                <c:pt idx="12">
                  <c:v>2005</c:v>
                </c:pt>
                <c:pt idx="13">
                  <c:v>2006</c:v>
                </c:pt>
                <c:pt idx="14">
                  <c:v>2007</c:v>
                </c:pt>
                <c:pt idx="15">
                  <c:v>2008</c:v>
                </c:pt>
                <c:pt idx="16">
                  <c:v>2009</c:v>
                </c:pt>
                <c:pt idx="17">
                  <c:v>2010</c:v>
                </c:pt>
                <c:pt idx="18">
                  <c:v>2011</c:v>
                </c:pt>
                <c:pt idx="19">
                  <c:v>2012</c:v>
                </c:pt>
                <c:pt idx="20">
                  <c:v>2013</c:v>
                </c:pt>
                <c:pt idx="21">
                  <c:v>2014</c:v>
                </c:pt>
                <c:pt idx="22">
                  <c:v>2015</c:v>
                </c:pt>
                <c:pt idx="23">
                  <c:v>2016</c:v>
                </c:pt>
                <c:pt idx="24">
                  <c:v>2017</c:v>
                </c:pt>
                <c:pt idx="25">
                  <c:v>2018</c:v>
                </c:pt>
                <c:pt idx="26">
                  <c:v>2019</c:v>
                </c:pt>
                <c:pt idx="27">
                  <c:v>2020</c:v>
                </c:pt>
              </c:numCache>
            </c:numRef>
          </c:cat>
          <c:val>
            <c:numRef>
              <c:f>'Figur 13'!$B$27:$AC$27</c:f>
              <c:numCache>
                <c:formatCode>0%</c:formatCode>
                <c:ptCount val="28"/>
                <c:pt idx="0">
                  <c:v>8.3410096925923813E-2</c:v>
                </c:pt>
                <c:pt idx="1">
                  <c:v>9.0743611696014692E-2</c:v>
                </c:pt>
                <c:pt idx="2">
                  <c:v>9.3106728939629818E-2</c:v>
                </c:pt>
                <c:pt idx="3">
                  <c:v>9.4567187510528047E-2</c:v>
                </c:pt>
                <c:pt idx="4">
                  <c:v>9.2597242965332199E-2</c:v>
                </c:pt>
                <c:pt idx="5">
                  <c:v>9.6486760069375038E-2</c:v>
                </c:pt>
                <c:pt idx="6">
                  <c:v>9.692997372082239E-2</c:v>
                </c:pt>
                <c:pt idx="7">
                  <c:v>0.10185207016882014</c:v>
                </c:pt>
                <c:pt idx="8">
                  <c:v>0.10792726869560397</c:v>
                </c:pt>
                <c:pt idx="9">
                  <c:v>0.13954100351711748</c:v>
                </c:pt>
                <c:pt idx="10">
                  <c:v>0.16620093929856555</c:v>
                </c:pt>
                <c:pt idx="11">
                  <c:v>0.17988602806830414</c:v>
                </c:pt>
                <c:pt idx="12">
                  <c:v>0.1880816079489572</c:v>
                </c:pt>
                <c:pt idx="13">
                  <c:v>0.19724584852166868</c:v>
                </c:pt>
                <c:pt idx="14">
                  <c:v>0.21020992960817292</c:v>
                </c:pt>
                <c:pt idx="15">
                  <c:v>0.23215621612543702</c:v>
                </c:pt>
                <c:pt idx="16">
                  <c:v>0.2420812341081168</c:v>
                </c:pt>
                <c:pt idx="17">
                  <c:v>0.2572452651251011</c:v>
                </c:pt>
                <c:pt idx="18">
                  <c:v>0.25982581823289785</c:v>
                </c:pt>
                <c:pt idx="19">
                  <c:v>0.25024351536403766</c:v>
                </c:pt>
                <c:pt idx="20">
                  <c:v>0.23266917950611046</c:v>
                </c:pt>
                <c:pt idx="21">
                  <c:v>0.23331034853753124</c:v>
                </c:pt>
                <c:pt idx="22">
                  <c:v>0.23091393252388048</c:v>
                </c:pt>
                <c:pt idx="23">
                  <c:v>0.23234258744600142</c:v>
                </c:pt>
                <c:pt idx="24">
                  <c:v>0.23612866638151034</c:v>
                </c:pt>
                <c:pt idx="25">
                  <c:v>0.24646778812418213</c:v>
                </c:pt>
                <c:pt idx="26">
                  <c:v>0.26776866347998507</c:v>
                </c:pt>
                <c:pt idx="27">
                  <c:v>0.29482845459745094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9633-4236-B3C3-ACEDD56F2DB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432886192"/>
        <c:axId val="1432887440"/>
      </c:lineChart>
      <c:catAx>
        <c:axId val="14328861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1432887440"/>
        <c:crosses val="autoZero"/>
        <c:auto val="1"/>
        <c:lblAlgn val="ctr"/>
        <c:lblOffset val="100"/>
        <c:noMultiLvlLbl val="0"/>
      </c:catAx>
      <c:valAx>
        <c:axId val="14328874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14328861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E72817A-7B13-4EE2-AA00-C7E0F914E823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v-SE"/>
        </a:p>
      </dgm:t>
    </dgm:pt>
    <dgm:pt modelId="{A8FB38C4-A819-45F0-B11D-2C5E9877EB5A}">
      <dgm:prSet phldrT="[Text]"/>
      <dgm:spPr/>
      <dgm:t>
        <a:bodyPr/>
        <a:lstStyle/>
        <a:p>
          <a:endParaRPr lang="sv-SE" dirty="0"/>
        </a:p>
        <a:p>
          <a:r>
            <a:rPr lang="sv-SE" dirty="0"/>
            <a:t>2000s to present</a:t>
          </a:r>
        </a:p>
        <a:p>
          <a:r>
            <a:rPr lang="sv-SE" dirty="0"/>
            <a:t>(no </a:t>
          </a:r>
          <a:r>
            <a:rPr lang="sv-SE" dirty="0" err="1"/>
            <a:t>comprehensive</a:t>
          </a:r>
          <a:r>
            <a:rPr lang="sv-SE" dirty="0"/>
            <a:t> reform)</a:t>
          </a:r>
        </a:p>
        <a:p>
          <a:r>
            <a:rPr lang="sv-SE" dirty="0" err="1"/>
            <a:t>Internationalisation</a:t>
          </a:r>
          <a:r>
            <a:rPr lang="sv-SE" dirty="0"/>
            <a:t>, </a:t>
          </a:r>
          <a:r>
            <a:rPr lang="sv-SE" dirty="0" err="1"/>
            <a:t>excellence</a:t>
          </a:r>
          <a:r>
            <a:rPr lang="sv-SE" dirty="0"/>
            <a:t> and </a:t>
          </a:r>
          <a:r>
            <a:rPr lang="sv-SE" dirty="0" err="1"/>
            <a:t>autonomy</a:t>
          </a:r>
          <a:endParaRPr lang="sv-SE" dirty="0"/>
        </a:p>
        <a:p>
          <a:endParaRPr lang="sv-SE" dirty="0"/>
        </a:p>
      </dgm:t>
    </dgm:pt>
    <dgm:pt modelId="{67E1B355-AB13-4435-8B41-04DE353FD501}" type="parTrans" cxnId="{58D2710C-3149-42D4-BCDB-A84A9F4992D8}">
      <dgm:prSet/>
      <dgm:spPr/>
      <dgm:t>
        <a:bodyPr/>
        <a:lstStyle/>
        <a:p>
          <a:endParaRPr lang="sv-SE"/>
        </a:p>
      </dgm:t>
    </dgm:pt>
    <dgm:pt modelId="{A6902769-C37C-4D9B-97B1-B712F7EB6DDF}" type="sibTrans" cxnId="{58D2710C-3149-42D4-BCDB-A84A9F4992D8}">
      <dgm:prSet/>
      <dgm:spPr/>
      <dgm:t>
        <a:bodyPr/>
        <a:lstStyle/>
        <a:p>
          <a:endParaRPr lang="sv-SE"/>
        </a:p>
      </dgm:t>
    </dgm:pt>
    <dgm:pt modelId="{B8F44DA0-6C02-41DC-8DBE-AB319D834ABF}">
      <dgm:prSet phldrT="[Text]"/>
      <dgm:spPr/>
      <dgm:t>
        <a:bodyPr/>
        <a:lstStyle/>
        <a:p>
          <a:r>
            <a:rPr lang="sv-SE" dirty="0"/>
            <a:t>1940-1955 </a:t>
          </a:r>
        </a:p>
        <a:p>
          <a:r>
            <a:rPr lang="sv-SE" dirty="0"/>
            <a:t>(1945 </a:t>
          </a:r>
          <a:r>
            <a:rPr lang="sv-SE" dirty="0" err="1"/>
            <a:t>university</a:t>
          </a:r>
          <a:r>
            <a:rPr lang="sv-SE" dirty="0"/>
            <a:t> </a:t>
          </a:r>
          <a:r>
            <a:rPr lang="sv-SE" dirty="0" err="1"/>
            <a:t>commission</a:t>
          </a:r>
          <a:r>
            <a:rPr lang="sv-SE" dirty="0"/>
            <a:t>)</a:t>
          </a:r>
        </a:p>
        <a:p>
          <a:r>
            <a:rPr lang="sv-SE" dirty="0" err="1"/>
            <a:t>Growth</a:t>
          </a:r>
          <a:r>
            <a:rPr lang="sv-SE" dirty="0"/>
            <a:t> of </a:t>
          </a:r>
          <a:r>
            <a:rPr lang="sv-SE" dirty="0" err="1"/>
            <a:t>university</a:t>
          </a:r>
          <a:r>
            <a:rPr lang="sv-SE" dirty="0"/>
            <a:t> research, </a:t>
          </a:r>
          <a:r>
            <a:rPr lang="sv-SE" dirty="0" err="1"/>
            <a:t>creation</a:t>
          </a:r>
          <a:r>
            <a:rPr lang="sv-SE" dirty="0"/>
            <a:t> of </a:t>
          </a:r>
          <a:r>
            <a:rPr lang="sv-SE" dirty="0" err="1"/>
            <a:t>government</a:t>
          </a:r>
          <a:r>
            <a:rPr lang="sv-SE" dirty="0"/>
            <a:t> research </a:t>
          </a:r>
          <a:r>
            <a:rPr lang="sv-SE" dirty="0" err="1"/>
            <a:t>councils</a:t>
          </a:r>
          <a:endParaRPr lang="sv-SE" dirty="0"/>
        </a:p>
      </dgm:t>
    </dgm:pt>
    <dgm:pt modelId="{5227F1E7-7559-464F-A5F7-635F2FC015FD}" type="parTrans" cxnId="{715AE719-46B8-4853-BF7C-46E2B4551230}">
      <dgm:prSet/>
      <dgm:spPr/>
      <dgm:t>
        <a:bodyPr/>
        <a:lstStyle/>
        <a:p>
          <a:endParaRPr lang="sv-SE"/>
        </a:p>
      </dgm:t>
    </dgm:pt>
    <dgm:pt modelId="{A568A62B-E496-48D2-9AFC-872A2BD30881}" type="sibTrans" cxnId="{715AE719-46B8-4853-BF7C-46E2B4551230}">
      <dgm:prSet/>
      <dgm:spPr/>
      <dgm:t>
        <a:bodyPr/>
        <a:lstStyle/>
        <a:p>
          <a:endParaRPr lang="sv-SE"/>
        </a:p>
      </dgm:t>
    </dgm:pt>
    <dgm:pt modelId="{9F661820-FF2E-419A-BCB3-C4CC89467561}">
      <dgm:prSet phldrT="[Text]"/>
      <dgm:spPr/>
      <dgm:t>
        <a:bodyPr/>
        <a:lstStyle/>
        <a:p>
          <a:r>
            <a:rPr lang="sv-SE" dirty="0"/>
            <a:t>1970-1985</a:t>
          </a:r>
        </a:p>
        <a:p>
          <a:r>
            <a:rPr lang="sv-SE" dirty="0"/>
            <a:t>(1977 reform)</a:t>
          </a:r>
        </a:p>
        <a:p>
          <a:r>
            <a:rPr lang="sv-SE" dirty="0" err="1"/>
            <a:t>Democratisation</a:t>
          </a:r>
          <a:r>
            <a:rPr lang="sv-SE" dirty="0"/>
            <a:t>, </a:t>
          </a:r>
          <a:r>
            <a:rPr lang="sv-SE" dirty="0" err="1"/>
            <a:t>regionalisation</a:t>
          </a:r>
          <a:r>
            <a:rPr lang="sv-SE" dirty="0"/>
            <a:t>, </a:t>
          </a:r>
          <a:r>
            <a:rPr lang="sv-SE" dirty="0" err="1"/>
            <a:t>broader</a:t>
          </a:r>
          <a:r>
            <a:rPr lang="sv-SE" dirty="0"/>
            <a:t> </a:t>
          </a:r>
          <a:r>
            <a:rPr lang="sv-SE" dirty="0" err="1"/>
            <a:t>university</a:t>
          </a:r>
          <a:r>
            <a:rPr lang="sv-SE" dirty="0"/>
            <a:t> </a:t>
          </a:r>
          <a:r>
            <a:rPr lang="sv-SE" dirty="0" err="1"/>
            <a:t>sector</a:t>
          </a:r>
          <a:endParaRPr lang="sv-SE" dirty="0"/>
        </a:p>
      </dgm:t>
    </dgm:pt>
    <dgm:pt modelId="{5A975A18-CACC-4DCF-8871-E38453A543DB}" type="parTrans" cxnId="{C1197601-154E-4398-B9A5-B2390F5C563B}">
      <dgm:prSet/>
      <dgm:spPr/>
      <dgm:t>
        <a:bodyPr/>
        <a:lstStyle/>
        <a:p>
          <a:endParaRPr lang="sv-SE"/>
        </a:p>
      </dgm:t>
    </dgm:pt>
    <dgm:pt modelId="{66C2D814-08E7-4A27-8958-46B6107F2E77}" type="sibTrans" cxnId="{C1197601-154E-4398-B9A5-B2390F5C563B}">
      <dgm:prSet/>
      <dgm:spPr/>
      <dgm:t>
        <a:bodyPr/>
        <a:lstStyle/>
        <a:p>
          <a:endParaRPr lang="sv-SE"/>
        </a:p>
      </dgm:t>
    </dgm:pt>
    <dgm:pt modelId="{3D5A31D4-40E8-4752-ADC8-C8D3BE23BA71}">
      <dgm:prSet phldrT="[Text]"/>
      <dgm:spPr/>
      <dgm:t>
        <a:bodyPr/>
        <a:lstStyle/>
        <a:p>
          <a:r>
            <a:rPr lang="sv-SE" dirty="0"/>
            <a:t>1985-2000</a:t>
          </a:r>
        </a:p>
        <a:p>
          <a:r>
            <a:rPr lang="sv-SE" dirty="0"/>
            <a:t>(1993 reform)</a:t>
          </a:r>
        </a:p>
        <a:p>
          <a:r>
            <a:rPr lang="sv-SE" dirty="0" err="1"/>
            <a:t>Deregulation</a:t>
          </a:r>
          <a:r>
            <a:rPr lang="sv-SE" dirty="0"/>
            <a:t>, decentralisation and </a:t>
          </a:r>
          <a:r>
            <a:rPr lang="sv-SE" dirty="0" err="1"/>
            <a:t>competition</a:t>
          </a:r>
          <a:endParaRPr lang="sv-SE" dirty="0"/>
        </a:p>
        <a:p>
          <a:endParaRPr lang="sv-SE" dirty="0"/>
        </a:p>
      </dgm:t>
    </dgm:pt>
    <dgm:pt modelId="{119C43AD-4C7D-4786-BF0C-8EF966A32A89}" type="parTrans" cxnId="{2E9DEDA2-A46E-49E7-ABFB-27E8DA8A14B4}">
      <dgm:prSet/>
      <dgm:spPr/>
      <dgm:t>
        <a:bodyPr/>
        <a:lstStyle/>
        <a:p>
          <a:endParaRPr lang="sv-SE"/>
        </a:p>
      </dgm:t>
    </dgm:pt>
    <dgm:pt modelId="{B6B3C15D-53FB-4479-8FD5-A8204430E0DF}" type="sibTrans" cxnId="{2E9DEDA2-A46E-49E7-ABFB-27E8DA8A14B4}">
      <dgm:prSet/>
      <dgm:spPr/>
      <dgm:t>
        <a:bodyPr/>
        <a:lstStyle/>
        <a:p>
          <a:endParaRPr lang="sv-SE"/>
        </a:p>
      </dgm:t>
    </dgm:pt>
    <dgm:pt modelId="{58E55039-8CDA-44CE-8D4B-3D5A5197C5C4}">
      <dgm:prSet phldrT="[Text]"/>
      <dgm:spPr/>
      <dgm:t>
        <a:bodyPr/>
        <a:lstStyle/>
        <a:p>
          <a:r>
            <a:rPr lang="sv-SE" dirty="0"/>
            <a:t>1955-1970 </a:t>
          </a:r>
        </a:p>
        <a:p>
          <a:r>
            <a:rPr lang="sv-SE" dirty="0"/>
            <a:t>(1955 </a:t>
          </a:r>
          <a:r>
            <a:rPr lang="sv-SE" dirty="0" err="1"/>
            <a:t>university</a:t>
          </a:r>
          <a:r>
            <a:rPr lang="sv-SE" dirty="0"/>
            <a:t> </a:t>
          </a:r>
          <a:r>
            <a:rPr lang="sv-SE" dirty="0" err="1"/>
            <a:t>commission</a:t>
          </a:r>
          <a:r>
            <a:rPr lang="sv-SE" dirty="0"/>
            <a:t>)</a:t>
          </a:r>
        </a:p>
        <a:p>
          <a:r>
            <a:rPr lang="sv-SE" dirty="0"/>
            <a:t>Rapid expansion of </a:t>
          </a:r>
          <a:r>
            <a:rPr lang="sv-SE" dirty="0" err="1"/>
            <a:t>university</a:t>
          </a:r>
          <a:r>
            <a:rPr lang="sv-SE" dirty="0"/>
            <a:t> </a:t>
          </a:r>
          <a:r>
            <a:rPr lang="sv-SE" dirty="0" err="1"/>
            <a:t>education</a:t>
          </a:r>
          <a:endParaRPr lang="sv-SE" dirty="0"/>
        </a:p>
        <a:p>
          <a:endParaRPr lang="sv-SE" dirty="0"/>
        </a:p>
      </dgm:t>
    </dgm:pt>
    <dgm:pt modelId="{64486AA5-8D4A-43A7-AFFC-16FB5646B832}" type="parTrans" cxnId="{A28A9E56-EB24-4630-AC8B-796B6DA375A8}">
      <dgm:prSet/>
      <dgm:spPr/>
      <dgm:t>
        <a:bodyPr/>
        <a:lstStyle/>
        <a:p>
          <a:endParaRPr lang="sv-SE"/>
        </a:p>
      </dgm:t>
    </dgm:pt>
    <dgm:pt modelId="{9BA0E9FB-1109-4EF3-8E44-0F5854F69C2D}" type="sibTrans" cxnId="{A28A9E56-EB24-4630-AC8B-796B6DA375A8}">
      <dgm:prSet/>
      <dgm:spPr/>
      <dgm:t>
        <a:bodyPr/>
        <a:lstStyle/>
        <a:p>
          <a:endParaRPr lang="sv-SE"/>
        </a:p>
      </dgm:t>
    </dgm:pt>
    <dgm:pt modelId="{3ABFBBB1-ED0E-4860-A3D0-4D300D5DC99B}" type="pres">
      <dgm:prSet presAssocID="{4E72817A-7B13-4EE2-AA00-C7E0F914E823}" presName="Name0" presStyleCnt="0">
        <dgm:presLayoutVars>
          <dgm:dir/>
          <dgm:resizeHandles val="exact"/>
        </dgm:presLayoutVars>
      </dgm:prSet>
      <dgm:spPr/>
    </dgm:pt>
    <dgm:pt modelId="{95158813-9965-44CE-A806-FAEC695C84EA}" type="pres">
      <dgm:prSet presAssocID="{B8F44DA0-6C02-41DC-8DBE-AB319D834ABF}" presName="node" presStyleLbl="node1" presStyleIdx="0" presStyleCnt="5">
        <dgm:presLayoutVars>
          <dgm:bulletEnabled val="1"/>
        </dgm:presLayoutVars>
      </dgm:prSet>
      <dgm:spPr/>
    </dgm:pt>
    <dgm:pt modelId="{E1791C23-8FD2-499A-955C-8470863D57E5}" type="pres">
      <dgm:prSet presAssocID="{A568A62B-E496-48D2-9AFC-872A2BD30881}" presName="sibTrans" presStyleLbl="sibTrans2D1" presStyleIdx="0" presStyleCnt="4"/>
      <dgm:spPr/>
    </dgm:pt>
    <dgm:pt modelId="{2DCA3181-2A9A-4676-980B-C9793CACA9FB}" type="pres">
      <dgm:prSet presAssocID="{A568A62B-E496-48D2-9AFC-872A2BD30881}" presName="connectorText" presStyleLbl="sibTrans2D1" presStyleIdx="0" presStyleCnt="4"/>
      <dgm:spPr/>
    </dgm:pt>
    <dgm:pt modelId="{60F51640-7D61-45F6-8F45-77D3576F463B}" type="pres">
      <dgm:prSet presAssocID="{58E55039-8CDA-44CE-8D4B-3D5A5197C5C4}" presName="node" presStyleLbl="node1" presStyleIdx="1" presStyleCnt="5">
        <dgm:presLayoutVars>
          <dgm:bulletEnabled val="1"/>
        </dgm:presLayoutVars>
      </dgm:prSet>
      <dgm:spPr/>
    </dgm:pt>
    <dgm:pt modelId="{76B1AE0E-CE65-4174-A332-09A99D28C78C}" type="pres">
      <dgm:prSet presAssocID="{9BA0E9FB-1109-4EF3-8E44-0F5854F69C2D}" presName="sibTrans" presStyleLbl="sibTrans2D1" presStyleIdx="1" presStyleCnt="4"/>
      <dgm:spPr/>
    </dgm:pt>
    <dgm:pt modelId="{098B7019-5CCF-4A0C-BEC9-A611C3FB811E}" type="pres">
      <dgm:prSet presAssocID="{9BA0E9FB-1109-4EF3-8E44-0F5854F69C2D}" presName="connectorText" presStyleLbl="sibTrans2D1" presStyleIdx="1" presStyleCnt="4"/>
      <dgm:spPr/>
    </dgm:pt>
    <dgm:pt modelId="{4ED91A32-080A-4C8A-BCC7-261893AC1C1C}" type="pres">
      <dgm:prSet presAssocID="{9F661820-FF2E-419A-BCB3-C4CC89467561}" presName="node" presStyleLbl="node1" presStyleIdx="2" presStyleCnt="5">
        <dgm:presLayoutVars>
          <dgm:bulletEnabled val="1"/>
        </dgm:presLayoutVars>
      </dgm:prSet>
      <dgm:spPr/>
    </dgm:pt>
    <dgm:pt modelId="{F8E854A2-5D82-464A-B9C3-B5481915EFA9}" type="pres">
      <dgm:prSet presAssocID="{66C2D814-08E7-4A27-8958-46B6107F2E77}" presName="sibTrans" presStyleLbl="sibTrans2D1" presStyleIdx="2" presStyleCnt="4"/>
      <dgm:spPr/>
    </dgm:pt>
    <dgm:pt modelId="{3A520DA4-41EA-4C5F-ADA3-AD4D33D5C120}" type="pres">
      <dgm:prSet presAssocID="{66C2D814-08E7-4A27-8958-46B6107F2E77}" presName="connectorText" presStyleLbl="sibTrans2D1" presStyleIdx="2" presStyleCnt="4"/>
      <dgm:spPr/>
    </dgm:pt>
    <dgm:pt modelId="{05452FAF-E719-4D50-8FE6-0F67ED6C63EB}" type="pres">
      <dgm:prSet presAssocID="{3D5A31D4-40E8-4752-ADC8-C8D3BE23BA71}" presName="node" presStyleLbl="node1" presStyleIdx="3" presStyleCnt="5">
        <dgm:presLayoutVars>
          <dgm:bulletEnabled val="1"/>
        </dgm:presLayoutVars>
      </dgm:prSet>
      <dgm:spPr/>
    </dgm:pt>
    <dgm:pt modelId="{1DD08166-3CB0-4425-A7D1-1D0A445CAD54}" type="pres">
      <dgm:prSet presAssocID="{B6B3C15D-53FB-4479-8FD5-A8204430E0DF}" presName="sibTrans" presStyleLbl="sibTrans2D1" presStyleIdx="3" presStyleCnt="4"/>
      <dgm:spPr/>
    </dgm:pt>
    <dgm:pt modelId="{D6257D23-819E-46DB-9870-A1EEECDDDC33}" type="pres">
      <dgm:prSet presAssocID="{B6B3C15D-53FB-4479-8FD5-A8204430E0DF}" presName="connectorText" presStyleLbl="sibTrans2D1" presStyleIdx="3" presStyleCnt="4"/>
      <dgm:spPr/>
    </dgm:pt>
    <dgm:pt modelId="{2B4E5623-80F3-4D31-9064-9D1023FFC676}" type="pres">
      <dgm:prSet presAssocID="{A8FB38C4-A819-45F0-B11D-2C5E9877EB5A}" presName="node" presStyleLbl="node1" presStyleIdx="4" presStyleCnt="5">
        <dgm:presLayoutVars>
          <dgm:bulletEnabled val="1"/>
        </dgm:presLayoutVars>
      </dgm:prSet>
      <dgm:spPr/>
    </dgm:pt>
  </dgm:ptLst>
  <dgm:cxnLst>
    <dgm:cxn modelId="{C1197601-154E-4398-B9A5-B2390F5C563B}" srcId="{4E72817A-7B13-4EE2-AA00-C7E0F914E823}" destId="{9F661820-FF2E-419A-BCB3-C4CC89467561}" srcOrd="2" destOrd="0" parTransId="{5A975A18-CACC-4DCF-8871-E38453A543DB}" sibTransId="{66C2D814-08E7-4A27-8958-46B6107F2E77}"/>
    <dgm:cxn modelId="{41CCC101-00F3-4A2D-B9B9-1D7BA31B142B}" type="presOf" srcId="{B8F44DA0-6C02-41DC-8DBE-AB319D834ABF}" destId="{95158813-9965-44CE-A806-FAEC695C84EA}" srcOrd="0" destOrd="0" presId="urn:microsoft.com/office/officeart/2005/8/layout/process1"/>
    <dgm:cxn modelId="{4B90FB01-7488-4104-866F-814A61880468}" type="presOf" srcId="{A568A62B-E496-48D2-9AFC-872A2BD30881}" destId="{2DCA3181-2A9A-4676-980B-C9793CACA9FB}" srcOrd="1" destOrd="0" presId="urn:microsoft.com/office/officeart/2005/8/layout/process1"/>
    <dgm:cxn modelId="{58D2710C-3149-42D4-BCDB-A84A9F4992D8}" srcId="{4E72817A-7B13-4EE2-AA00-C7E0F914E823}" destId="{A8FB38C4-A819-45F0-B11D-2C5E9877EB5A}" srcOrd="4" destOrd="0" parTransId="{67E1B355-AB13-4435-8B41-04DE353FD501}" sibTransId="{A6902769-C37C-4D9B-97B1-B712F7EB6DDF}"/>
    <dgm:cxn modelId="{715AE719-46B8-4853-BF7C-46E2B4551230}" srcId="{4E72817A-7B13-4EE2-AA00-C7E0F914E823}" destId="{B8F44DA0-6C02-41DC-8DBE-AB319D834ABF}" srcOrd="0" destOrd="0" parTransId="{5227F1E7-7559-464F-A5F7-635F2FC015FD}" sibTransId="{A568A62B-E496-48D2-9AFC-872A2BD30881}"/>
    <dgm:cxn modelId="{67AED623-FA39-4D03-A4FE-EAAF12A81224}" type="presOf" srcId="{4E72817A-7B13-4EE2-AA00-C7E0F914E823}" destId="{3ABFBBB1-ED0E-4860-A3D0-4D300D5DC99B}" srcOrd="0" destOrd="0" presId="urn:microsoft.com/office/officeart/2005/8/layout/process1"/>
    <dgm:cxn modelId="{D9816667-14A3-4F05-B1DA-6D7C805EBB49}" type="presOf" srcId="{9BA0E9FB-1109-4EF3-8E44-0F5854F69C2D}" destId="{098B7019-5CCF-4A0C-BEC9-A611C3FB811E}" srcOrd="1" destOrd="0" presId="urn:microsoft.com/office/officeart/2005/8/layout/process1"/>
    <dgm:cxn modelId="{4D733C6C-9E81-4E68-BA48-4E3DE239AF9F}" type="presOf" srcId="{66C2D814-08E7-4A27-8958-46B6107F2E77}" destId="{3A520DA4-41EA-4C5F-ADA3-AD4D33D5C120}" srcOrd="1" destOrd="0" presId="urn:microsoft.com/office/officeart/2005/8/layout/process1"/>
    <dgm:cxn modelId="{B981D751-20F3-46F0-85EA-FF2CB5B7FD57}" type="presOf" srcId="{58E55039-8CDA-44CE-8D4B-3D5A5197C5C4}" destId="{60F51640-7D61-45F6-8F45-77D3576F463B}" srcOrd="0" destOrd="0" presId="urn:microsoft.com/office/officeart/2005/8/layout/process1"/>
    <dgm:cxn modelId="{A28A9E56-EB24-4630-AC8B-796B6DA375A8}" srcId="{4E72817A-7B13-4EE2-AA00-C7E0F914E823}" destId="{58E55039-8CDA-44CE-8D4B-3D5A5197C5C4}" srcOrd="1" destOrd="0" parTransId="{64486AA5-8D4A-43A7-AFFC-16FB5646B832}" sibTransId="{9BA0E9FB-1109-4EF3-8E44-0F5854F69C2D}"/>
    <dgm:cxn modelId="{F8515080-15E8-4E15-A533-DFFD09746585}" type="presOf" srcId="{A568A62B-E496-48D2-9AFC-872A2BD30881}" destId="{E1791C23-8FD2-499A-955C-8470863D57E5}" srcOrd="0" destOrd="0" presId="urn:microsoft.com/office/officeart/2005/8/layout/process1"/>
    <dgm:cxn modelId="{FE664383-32CA-4806-AF7D-790565BED9EA}" type="presOf" srcId="{B6B3C15D-53FB-4479-8FD5-A8204430E0DF}" destId="{D6257D23-819E-46DB-9870-A1EEECDDDC33}" srcOrd="1" destOrd="0" presId="urn:microsoft.com/office/officeart/2005/8/layout/process1"/>
    <dgm:cxn modelId="{D0C0E38C-3441-4475-A0FB-DEBA50FCED18}" type="presOf" srcId="{9F661820-FF2E-419A-BCB3-C4CC89467561}" destId="{4ED91A32-080A-4C8A-BCC7-261893AC1C1C}" srcOrd="0" destOrd="0" presId="urn:microsoft.com/office/officeart/2005/8/layout/process1"/>
    <dgm:cxn modelId="{9E2E16A2-15E3-42B2-B064-D46B2F9E7DAC}" type="presOf" srcId="{B6B3C15D-53FB-4479-8FD5-A8204430E0DF}" destId="{1DD08166-3CB0-4425-A7D1-1D0A445CAD54}" srcOrd="0" destOrd="0" presId="urn:microsoft.com/office/officeart/2005/8/layout/process1"/>
    <dgm:cxn modelId="{2E9DEDA2-A46E-49E7-ABFB-27E8DA8A14B4}" srcId="{4E72817A-7B13-4EE2-AA00-C7E0F914E823}" destId="{3D5A31D4-40E8-4752-ADC8-C8D3BE23BA71}" srcOrd="3" destOrd="0" parTransId="{119C43AD-4C7D-4786-BF0C-8EF966A32A89}" sibTransId="{B6B3C15D-53FB-4479-8FD5-A8204430E0DF}"/>
    <dgm:cxn modelId="{788E06AA-F5A2-4741-8909-405F65077393}" type="presOf" srcId="{A8FB38C4-A819-45F0-B11D-2C5E9877EB5A}" destId="{2B4E5623-80F3-4D31-9064-9D1023FFC676}" srcOrd="0" destOrd="0" presId="urn:microsoft.com/office/officeart/2005/8/layout/process1"/>
    <dgm:cxn modelId="{7EBBC5C2-2D26-49C2-8ECF-FC1AA2FA35A5}" type="presOf" srcId="{3D5A31D4-40E8-4752-ADC8-C8D3BE23BA71}" destId="{05452FAF-E719-4D50-8FE6-0F67ED6C63EB}" srcOrd="0" destOrd="0" presId="urn:microsoft.com/office/officeart/2005/8/layout/process1"/>
    <dgm:cxn modelId="{5C49BDE3-E87F-4B75-96ED-464DBAE65870}" type="presOf" srcId="{66C2D814-08E7-4A27-8958-46B6107F2E77}" destId="{F8E854A2-5D82-464A-B9C3-B5481915EFA9}" srcOrd="0" destOrd="0" presId="urn:microsoft.com/office/officeart/2005/8/layout/process1"/>
    <dgm:cxn modelId="{1C95FBFD-EC09-4E1E-A4CB-670185E9177A}" type="presOf" srcId="{9BA0E9FB-1109-4EF3-8E44-0F5854F69C2D}" destId="{76B1AE0E-CE65-4174-A332-09A99D28C78C}" srcOrd="0" destOrd="0" presId="urn:microsoft.com/office/officeart/2005/8/layout/process1"/>
    <dgm:cxn modelId="{8901B03A-1543-440A-BA57-788BD046BAFB}" type="presParOf" srcId="{3ABFBBB1-ED0E-4860-A3D0-4D300D5DC99B}" destId="{95158813-9965-44CE-A806-FAEC695C84EA}" srcOrd="0" destOrd="0" presId="urn:microsoft.com/office/officeart/2005/8/layout/process1"/>
    <dgm:cxn modelId="{97B221AB-DF88-4D35-936D-EEB7DF9EC8E3}" type="presParOf" srcId="{3ABFBBB1-ED0E-4860-A3D0-4D300D5DC99B}" destId="{E1791C23-8FD2-499A-955C-8470863D57E5}" srcOrd="1" destOrd="0" presId="urn:microsoft.com/office/officeart/2005/8/layout/process1"/>
    <dgm:cxn modelId="{53A41C77-2BB1-42BA-9E8B-F75791F9D6A1}" type="presParOf" srcId="{E1791C23-8FD2-499A-955C-8470863D57E5}" destId="{2DCA3181-2A9A-4676-980B-C9793CACA9FB}" srcOrd="0" destOrd="0" presId="urn:microsoft.com/office/officeart/2005/8/layout/process1"/>
    <dgm:cxn modelId="{C0E5BEEB-2480-4475-B206-40275F8C5935}" type="presParOf" srcId="{3ABFBBB1-ED0E-4860-A3D0-4D300D5DC99B}" destId="{60F51640-7D61-45F6-8F45-77D3576F463B}" srcOrd="2" destOrd="0" presId="urn:microsoft.com/office/officeart/2005/8/layout/process1"/>
    <dgm:cxn modelId="{770DE353-EFE4-4302-931D-897BF725365A}" type="presParOf" srcId="{3ABFBBB1-ED0E-4860-A3D0-4D300D5DC99B}" destId="{76B1AE0E-CE65-4174-A332-09A99D28C78C}" srcOrd="3" destOrd="0" presId="urn:microsoft.com/office/officeart/2005/8/layout/process1"/>
    <dgm:cxn modelId="{08BA5542-7A0E-4257-B0B8-F39D3BBA45E2}" type="presParOf" srcId="{76B1AE0E-CE65-4174-A332-09A99D28C78C}" destId="{098B7019-5CCF-4A0C-BEC9-A611C3FB811E}" srcOrd="0" destOrd="0" presId="urn:microsoft.com/office/officeart/2005/8/layout/process1"/>
    <dgm:cxn modelId="{A47E9E1E-02F1-4BA5-AF1E-60D8302AF333}" type="presParOf" srcId="{3ABFBBB1-ED0E-4860-A3D0-4D300D5DC99B}" destId="{4ED91A32-080A-4C8A-BCC7-261893AC1C1C}" srcOrd="4" destOrd="0" presId="urn:microsoft.com/office/officeart/2005/8/layout/process1"/>
    <dgm:cxn modelId="{3C48EBD0-89E6-44AC-BA5A-69B7C92CE3CA}" type="presParOf" srcId="{3ABFBBB1-ED0E-4860-A3D0-4D300D5DC99B}" destId="{F8E854A2-5D82-464A-B9C3-B5481915EFA9}" srcOrd="5" destOrd="0" presId="urn:microsoft.com/office/officeart/2005/8/layout/process1"/>
    <dgm:cxn modelId="{55BDE2AC-4A01-4390-B960-2A7AA104EC96}" type="presParOf" srcId="{F8E854A2-5D82-464A-B9C3-B5481915EFA9}" destId="{3A520DA4-41EA-4C5F-ADA3-AD4D33D5C120}" srcOrd="0" destOrd="0" presId="urn:microsoft.com/office/officeart/2005/8/layout/process1"/>
    <dgm:cxn modelId="{A993E710-B02A-4976-B047-3FC76F83FBAF}" type="presParOf" srcId="{3ABFBBB1-ED0E-4860-A3D0-4D300D5DC99B}" destId="{05452FAF-E719-4D50-8FE6-0F67ED6C63EB}" srcOrd="6" destOrd="0" presId="urn:microsoft.com/office/officeart/2005/8/layout/process1"/>
    <dgm:cxn modelId="{C1098206-415F-4357-8A1B-14198DB9AC53}" type="presParOf" srcId="{3ABFBBB1-ED0E-4860-A3D0-4D300D5DC99B}" destId="{1DD08166-3CB0-4425-A7D1-1D0A445CAD54}" srcOrd="7" destOrd="0" presId="urn:microsoft.com/office/officeart/2005/8/layout/process1"/>
    <dgm:cxn modelId="{DDF20586-3825-441D-87EA-C22ED76556A7}" type="presParOf" srcId="{1DD08166-3CB0-4425-A7D1-1D0A445CAD54}" destId="{D6257D23-819E-46DB-9870-A1EEECDDDC33}" srcOrd="0" destOrd="0" presId="urn:microsoft.com/office/officeart/2005/8/layout/process1"/>
    <dgm:cxn modelId="{98877A92-9865-4EE5-9CEC-9FAB157C25D2}" type="presParOf" srcId="{3ABFBBB1-ED0E-4860-A3D0-4D300D5DC99B}" destId="{2B4E5623-80F3-4D31-9064-9D1023FFC676}" srcOrd="8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158813-9965-44CE-A806-FAEC695C84EA}">
      <dsp:nvSpPr>
        <dsp:cNvPr id="0" name=""/>
        <dsp:cNvSpPr/>
      </dsp:nvSpPr>
      <dsp:spPr>
        <a:xfrm>
          <a:off x="2976" y="1510258"/>
          <a:ext cx="922734" cy="104348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700" kern="1200" dirty="0"/>
            <a:t>1940-1955 </a:t>
          </a:r>
        </a:p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700" kern="1200" dirty="0"/>
            <a:t>(1945 </a:t>
          </a:r>
          <a:r>
            <a:rPr lang="sv-SE" sz="700" kern="1200" dirty="0" err="1"/>
            <a:t>university</a:t>
          </a:r>
          <a:r>
            <a:rPr lang="sv-SE" sz="700" kern="1200" dirty="0"/>
            <a:t> </a:t>
          </a:r>
          <a:r>
            <a:rPr lang="sv-SE" sz="700" kern="1200" dirty="0" err="1"/>
            <a:t>commission</a:t>
          </a:r>
          <a:r>
            <a:rPr lang="sv-SE" sz="700" kern="1200" dirty="0"/>
            <a:t>)</a:t>
          </a:r>
        </a:p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700" kern="1200" dirty="0" err="1"/>
            <a:t>Growth</a:t>
          </a:r>
          <a:r>
            <a:rPr lang="sv-SE" sz="700" kern="1200" dirty="0"/>
            <a:t> of </a:t>
          </a:r>
          <a:r>
            <a:rPr lang="sv-SE" sz="700" kern="1200" dirty="0" err="1"/>
            <a:t>university</a:t>
          </a:r>
          <a:r>
            <a:rPr lang="sv-SE" sz="700" kern="1200" dirty="0"/>
            <a:t> research, </a:t>
          </a:r>
          <a:r>
            <a:rPr lang="sv-SE" sz="700" kern="1200" dirty="0" err="1"/>
            <a:t>creation</a:t>
          </a:r>
          <a:r>
            <a:rPr lang="sv-SE" sz="700" kern="1200" dirty="0"/>
            <a:t> of </a:t>
          </a:r>
          <a:r>
            <a:rPr lang="sv-SE" sz="700" kern="1200" dirty="0" err="1"/>
            <a:t>government</a:t>
          </a:r>
          <a:r>
            <a:rPr lang="sv-SE" sz="700" kern="1200" dirty="0"/>
            <a:t> research </a:t>
          </a:r>
          <a:r>
            <a:rPr lang="sv-SE" sz="700" kern="1200" dirty="0" err="1"/>
            <a:t>councils</a:t>
          </a:r>
          <a:endParaRPr lang="sv-SE" sz="700" kern="1200" dirty="0"/>
        </a:p>
      </dsp:txBody>
      <dsp:txXfrm>
        <a:off x="30002" y="1537284"/>
        <a:ext cx="868682" cy="989430"/>
      </dsp:txXfrm>
    </dsp:sp>
    <dsp:sp modelId="{E1791C23-8FD2-499A-955C-8470863D57E5}">
      <dsp:nvSpPr>
        <dsp:cNvPr id="0" name=""/>
        <dsp:cNvSpPr/>
      </dsp:nvSpPr>
      <dsp:spPr>
        <a:xfrm>
          <a:off x="1017984" y="1917580"/>
          <a:ext cx="195619" cy="22883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v-SE" sz="600" kern="1200"/>
        </a:p>
      </dsp:txBody>
      <dsp:txXfrm>
        <a:off x="1017984" y="1963348"/>
        <a:ext cx="136933" cy="137302"/>
      </dsp:txXfrm>
    </dsp:sp>
    <dsp:sp modelId="{60F51640-7D61-45F6-8F45-77D3576F463B}">
      <dsp:nvSpPr>
        <dsp:cNvPr id="0" name=""/>
        <dsp:cNvSpPr/>
      </dsp:nvSpPr>
      <dsp:spPr>
        <a:xfrm>
          <a:off x="1294804" y="1510258"/>
          <a:ext cx="922734" cy="104348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700" kern="1200" dirty="0"/>
            <a:t>1955-1970 </a:t>
          </a:r>
        </a:p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700" kern="1200" dirty="0"/>
            <a:t>(1955 </a:t>
          </a:r>
          <a:r>
            <a:rPr lang="sv-SE" sz="700" kern="1200" dirty="0" err="1"/>
            <a:t>university</a:t>
          </a:r>
          <a:r>
            <a:rPr lang="sv-SE" sz="700" kern="1200" dirty="0"/>
            <a:t> </a:t>
          </a:r>
          <a:r>
            <a:rPr lang="sv-SE" sz="700" kern="1200" dirty="0" err="1"/>
            <a:t>commission</a:t>
          </a:r>
          <a:r>
            <a:rPr lang="sv-SE" sz="700" kern="1200" dirty="0"/>
            <a:t>)</a:t>
          </a:r>
        </a:p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700" kern="1200" dirty="0"/>
            <a:t>Rapid expansion of </a:t>
          </a:r>
          <a:r>
            <a:rPr lang="sv-SE" sz="700" kern="1200" dirty="0" err="1"/>
            <a:t>university</a:t>
          </a:r>
          <a:r>
            <a:rPr lang="sv-SE" sz="700" kern="1200" dirty="0"/>
            <a:t> </a:t>
          </a:r>
          <a:r>
            <a:rPr lang="sv-SE" sz="700" kern="1200" dirty="0" err="1"/>
            <a:t>education</a:t>
          </a:r>
          <a:endParaRPr lang="sv-SE" sz="700" kern="1200" dirty="0"/>
        </a:p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v-SE" sz="700" kern="1200" dirty="0"/>
        </a:p>
      </dsp:txBody>
      <dsp:txXfrm>
        <a:off x="1321830" y="1537284"/>
        <a:ext cx="868682" cy="989430"/>
      </dsp:txXfrm>
    </dsp:sp>
    <dsp:sp modelId="{76B1AE0E-CE65-4174-A332-09A99D28C78C}">
      <dsp:nvSpPr>
        <dsp:cNvPr id="0" name=""/>
        <dsp:cNvSpPr/>
      </dsp:nvSpPr>
      <dsp:spPr>
        <a:xfrm>
          <a:off x="2309812" y="1917580"/>
          <a:ext cx="195619" cy="22883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v-SE" sz="600" kern="1200"/>
        </a:p>
      </dsp:txBody>
      <dsp:txXfrm>
        <a:off x="2309812" y="1963348"/>
        <a:ext cx="136933" cy="137302"/>
      </dsp:txXfrm>
    </dsp:sp>
    <dsp:sp modelId="{4ED91A32-080A-4C8A-BCC7-261893AC1C1C}">
      <dsp:nvSpPr>
        <dsp:cNvPr id="0" name=""/>
        <dsp:cNvSpPr/>
      </dsp:nvSpPr>
      <dsp:spPr>
        <a:xfrm>
          <a:off x="2586632" y="1510258"/>
          <a:ext cx="922734" cy="104348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700" kern="1200" dirty="0"/>
            <a:t>1970-1985</a:t>
          </a:r>
        </a:p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700" kern="1200" dirty="0"/>
            <a:t>(1977 reform)</a:t>
          </a:r>
        </a:p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700" kern="1200" dirty="0" err="1"/>
            <a:t>Democratisation</a:t>
          </a:r>
          <a:r>
            <a:rPr lang="sv-SE" sz="700" kern="1200" dirty="0"/>
            <a:t>, </a:t>
          </a:r>
          <a:r>
            <a:rPr lang="sv-SE" sz="700" kern="1200" dirty="0" err="1"/>
            <a:t>regionalisation</a:t>
          </a:r>
          <a:r>
            <a:rPr lang="sv-SE" sz="700" kern="1200" dirty="0"/>
            <a:t>, </a:t>
          </a:r>
          <a:r>
            <a:rPr lang="sv-SE" sz="700" kern="1200" dirty="0" err="1"/>
            <a:t>broader</a:t>
          </a:r>
          <a:r>
            <a:rPr lang="sv-SE" sz="700" kern="1200" dirty="0"/>
            <a:t> </a:t>
          </a:r>
          <a:r>
            <a:rPr lang="sv-SE" sz="700" kern="1200" dirty="0" err="1"/>
            <a:t>university</a:t>
          </a:r>
          <a:r>
            <a:rPr lang="sv-SE" sz="700" kern="1200" dirty="0"/>
            <a:t> </a:t>
          </a:r>
          <a:r>
            <a:rPr lang="sv-SE" sz="700" kern="1200" dirty="0" err="1"/>
            <a:t>sector</a:t>
          </a:r>
          <a:endParaRPr lang="sv-SE" sz="700" kern="1200" dirty="0"/>
        </a:p>
      </dsp:txBody>
      <dsp:txXfrm>
        <a:off x="2613658" y="1537284"/>
        <a:ext cx="868682" cy="989430"/>
      </dsp:txXfrm>
    </dsp:sp>
    <dsp:sp modelId="{F8E854A2-5D82-464A-B9C3-B5481915EFA9}">
      <dsp:nvSpPr>
        <dsp:cNvPr id="0" name=""/>
        <dsp:cNvSpPr/>
      </dsp:nvSpPr>
      <dsp:spPr>
        <a:xfrm>
          <a:off x="3601640" y="1917580"/>
          <a:ext cx="195619" cy="22883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v-SE" sz="600" kern="1200"/>
        </a:p>
      </dsp:txBody>
      <dsp:txXfrm>
        <a:off x="3601640" y="1963348"/>
        <a:ext cx="136933" cy="137302"/>
      </dsp:txXfrm>
    </dsp:sp>
    <dsp:sp modelId="{05452FAF-E719-4D50-8FE6-0F67ED6C63EB}">
      <dsp:nvSpPr>
        <dsp:cNvPr id="0" name=""/>
        <dsp:cNvSpPr/>
      </dsp:nvSpPr>
      <dsp:spPr>
        <a:xfrm>
          <a:off x="3878460" y="1510258"/>
          <a:ext cx="922734" cy="104348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700" kern="1200" dirty="0"/>
            <a:t>1985-2000</a:t>
          </a:r>
        </a:p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700" kern="1200" dirty="0"/>
            <a:t>(1993 reform)</a:t>
          </a:r>
        </a:p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700" kern="1200" dirty="0" err="1"/>
            <a:t>Deregulation</a:t>
          </a:r>
          <a:r>
            <a:rPr lang="sv-SE" sz="700" kern="1200" dirty="0"/>
            <a:t>, decentralisation and </a:t>
          </a:r>
          <a:r>
            <a:rPr lang="sv-SE" sz="700" kern="1200" dirty="0" err="1"/>
            <a:t>competition</a:t>
          </a:r>
          <a:endParaRPr lang="sv-SE" sz="700" kern="1200" dirty="0"/>
        </a:p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v-SE" sz="700" kern="1200" dirty="0"/>
        </a:p>
      </dsp:txBody>
      <dsp:txXfrm>
        <a:off x="3905486" y="1537284"/>
        <a:ext cx="868682" cy="989430"/>
      </dsp:txXfrm>
    </dsp:sp>
    <dsp:sp modelId="{1DD08166-3CB0-4425-A7D1-1D0A445CAD54}">
      <dsp:nvSpPr>
        <dsp:cNvPr id="0" name=""/>
        <dsp:cNvSpPr/>
      </dsp:nvSpPr>
      <dsp:spPr>
        <a:xfrm>
          <a:off x="4893468" y="1917580"/>
          <a:ext cx="195619" cy="22883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v-SE" sz="600" kern="1200"/>
        </a:p>
      </dsp:txBody>
      <dsp:txXfrm>
        <a:off x="4893468" y="1963348"/>
        <a:ext cx="136933" cy="137302"/>
      </dsp:txXfrm>
    </dsp:sp>
    <dsp:sp modelId="{2B4E5623-80F3-4D31-9064-9D1023FFC676}">
      <dsp:nvSpPr>
        <dsp:cNvPr id="0" name=""/>
        <dsp:cNvSpPr/>
      </dsp:nvSpPr>
      <dsp:spPr>
        <a:xfrm>
          <a:off x="5170289" y="1510258"/>
          <a:ext cx="922734" cy="104348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v-SE" sz="700" kern="1200" dirty="0"/>
        </a:p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700" kern="1200" dirty="0"/>
            <a:t>2000s to present</a:t>
          </a:r>
        </a:p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700" kern="1200" dirty="0"/>
            <a:t>(no </a:t>
          </a:r>
          <a:r>
            <a:rPr lang="sv-SE" sz="700" kern="1200" dirty="0" err="1"/>
            <a:t>comprehensive</a:t>
          </a:r>
          <a:r>
            <a:rPr lang="sv-SE" sz="700" kern="1200" dirty="0"/>
            <a:t> reform)</a:t>
          </a:r>
        </a:p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700" kern="1200" dirty="0" err="1"/>
            <a:t>Internationalisation</a:t>
          </a:r>
          <a:r>
            <a:rPr lang="sv-SE" sz="700" kern="1200" dirty="0"/>
            <a:t>, </a:t>
          </a:r>
          <a:r>
            <a:rPr lang="sv-SE" sz="700" kern="1200" dirty="0" err="1"/>
            <a:t>excellence</a:t>
          </a:r>
          <a:r>
            <a:rPr lang="sv-SE" sz="700" kern="1200" dirty="0"/>
            <a:t> and </a:t>
          </a:r>
          <a:r>
            <a:rPr lang="sv-SE" sz="700" kern="1200" dirty="0" err="1"/>
            <a:t>autonomy</a:t>
          </a:r>
          <a:endParaRPr lang="sv-SE" sz="700" kern="1200" dirty="0"/>
        </a:p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v-SE" sz="700" kern="1200" dirty="0"/>
        </a:p>
      </dsp:txBody>
      <dsp:txXfrm>
        <a:off x="5197315" y="1537284"/>
        <a:ext cx="868682" cy="9894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0.52772</cdr:x>
      <cdr:y>0.42846</cdr:y>
    </cdr:from>
    <cdr:to>
      <cdr:x>0.52772</cdr:x>
      <cdr:y>0.86216</cdr:y>
    </cdr:to>
    <cdr:cxnSp macro="">
      <cdr:nvCxnSpPr>
        <cdr:cNvPr id="3" name="Rak koppling 2">
          <a:extLst xmlns:a="http://schemas.openxmlformats.org/drawingml/2006/main">
            <a:ext uri="{FF2B5EF4-FFF2-40B4-BE49-F238E27FC236}">
              <a16:creationId xmlns:a16="http://schemas.microsoft.com/office/drawing/2014/main" id="{072F2C42-D648-4164-918C-AE1D1ACA4536}"/>
            </a:ext>
          </a:extLst>
        </cdr:cNvPr>
        <cdr:cNvCxnSpPr/>
      </cdr:nvCxnSpPr>
      <cdr:spPr>
        <a:xfrm xmlns:a="http://schemas.openxmlformats.org/drawingml/2006/main">
          <a:off x="3490936" y="2207172"/>
          <a:ext cx="0" cy="2234199"/>
        </a:xfrm>
        <a:prstGeom xmlns:a="http://schemas.openxmlformats.org/drawingml/2006/main" prst="line">
          <a:avLst/>
        </a:prstGeom>
        <a:ln xmlns:a="http://schemas.openxmlformats.org/drawingml/2006/main">
          <a:prstDash val="sysDash"/>
        </a:ln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0.52772</cdr:x>
      <cdr:y>0.42846</cdr:y>
    </cdr:from>
    <cdr:to>
      <cdr:x>0.52772</cdr:x>
      <cdr:y>0.86216</cdr:y>
    </cdr:to>
    <cdr:cxnSp macro="">
      <cdr:nvCxnSpPr>
        <cdr:cNvPr id="3" name="Rak koppling 2">
          <a:extLst xmlns:a="http://schemas.openxmlformats.org/drawingml/2006/main">
            <a:ext uri="{FF2B5EF4-FFF2-40B4-BE49-F238E27FC236}">
              <a16:creationId xmlns:a16="http://schemas.microsoft.com/office/drawing/2014/main" id="{072F2C42-D648-4164-918C-AE1D1ACA4536}"/>
            </a:ext>
          </a:extLst>
        </cdr:cNvPr>
        <cdr:cNvCxnSpPr/>
      </cdr:nvCxnSpPr>
      <cdr:spPr>
        <a:xfrm xmlns:a="http://schemas.openxmlformats.org/drawingml/2006/main">
          <a:off x="3490936" y="2207172"/>
          <a:ext cx="0" cy="2234199"/>
        </a:xfrm>
        <a:prstGeom xmlns:a="http://schemas.openxmlformats.org/drawingml/2006/main" prst="line">
          <a:avLst/>
        </a:prstGeom>
        <a:ln xmlns:a="http://schemas.openxmlformats.org/drawingml/2006/main">
          <a:prstDash val="sysDash"/>
        </a:ln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0.4924</cdr:x>
      <cdr:y>0.05986</cdr:y>
    </cdr:from>
    <cdr:to>
      <cdr:x>0.4949</cdr:x>
      <cdr:y>0.84467</cdr:y>
    </cdr:to>
    <cdr:cxnSp macro="">
      <cdr:nvCxnSpPr>
        <cdr:cNvPr id="2" name="Rak koppling 1">
          <a:extLst xmlns:a="http://schemas.openxmlformats.org/drawingml/2006/main">
            <a:ext uri="{FF2B5EF4-FFF2-40B4-BE49-F238E27FC236}">
              <a16:creationId xmlns:a16="http://schemas.microsoft.com/office/drawing/2014/main" id="{00000000-0008-0000-0600-000004000000}"/>
            </a:ext>
          </a:extLst>
        </cdr:cNvPr>
        <cdr:cNvCxnSpPr/>
      </cdr:nvCxnSpPr>
      <cdr:spPr>
        <a:xfrm xmlns:a="http://schemas.openxmlformats.org/drawingml/2006/main" flipV="1">
          <a:off x="3742679" y="225205"/>
          <a:ext cx="19003" cy="2952749"/>
        </a:xfrm>
        <a:prstGeom xmlns:a="http://schemas.openxmlformats.org/drawingml/2006/main" prst="line">
          <a:avLst/>
        </a:prstGeom>
        <a:ln xmlns:a="http://schemas.openxmlformats.org/drawingml/2006/main" w="19050">
          <a:solidFill>
            <a:schemeClr val="accent1"/>
          </a:solidFill>
          <a:prstDash val="sys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4F8E6F-8AE3-47C2-8DE2-AD548EEA51D5}" type="datetimeFigureOut">
              <a:rPr lang="sv-SE" smtClean="0"/>
              <a:t>2022-05-06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800E08-78DD-4A68-ACE4-DA27CAF56EB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051555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4601A7-EA95-4563-B156-9B45C4B7D74F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2490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615113" cy="5151438"/>
          </a:xfrm>
        </p:spPr>
        <p:txBody>
          <a:bodyPr/>
          <a:lstStyle/>
          <a:p>
            <a:r>
              <a:rPr lang="sv-SE"/>
              <a:t>Klicka på ikonen för att lägga till en bild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998861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A3B4556B-13ED-4A28-9C61-2932AB2A272B}" type="datetimeFigureOut">
              <a:rPr lang="sv-SE" smtClean="0"/>
              <a:t>2022-05-06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A7E9D930-D1DC-4470-A4AB-F54BAEA6A10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20167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 ensp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1"/>
          <p:cNvSpPr>
            <a:spLocks noGrp="1"/>
          </p:cNvSpPr>
          <p:nvPr>
            <p:ph type="title"/>
          </p:nvPr>
        </p:nvSpPr>
        <p:spPr>
          <a:xfrm>
            <a:off x="864000" y="491068"/>
            <a:ext cx="7614929" cy="951444"/>
          </a:xfrm>
        </p:spPr>
        <p:txBody>
          <a:bodyPr lIns="0" tIns="0" rIns="0" bIns="0" anchor="b" anchorCtr="0">
            <a:noAutofit/>
          </a:bodyPr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5" name="Platshållare för text 9"/>
          <p:cNvSpPr>
            <a:spLocks noGrp="1"/>
          </p:cNvSpPr>
          <p:nvPr>
            <p:ph type="body" sz="quarter" idx="13"/>
          </p:nvPr>
        </p:nvSpPr>
        <p:spPr>
          <a:xfrm>
            <a:off x="863998" y="1800001"/>
            <a:ext cx="7614931" cy="2721200"/>
          </a:xfrm>
          <a:prstGeom prst="rect">
            <a:avLst/>
          </a:prstGeom>
        </p:spPr>
        <p:txBody>
          <a:bodyPr/>
          <a:lstStyle>
            <a:lvl1pPr marL="180000" indent="-180000">
              <a:buFont typeface="Arial"/>
              <a:buChar char="•"/>
              <a:defRPr/>
            </a:lvl1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</p:txBody>
      </p:sp>
    </p:spTree>
    <p:extLst>
      <p:ext uri="{BB962C8B-B14F-4D97-AF65-F5344CB8AC3E}">
        <p14:creationId xmlns:p14="http://schemas.microsoft.com/office/powerpoint/2010/main" val="12762378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r bild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752000" y="491067"/>
            <a:ext cx="4114800" cy="945593"/>
          </a:xfrm>
        </p:spPr>
        <p:txBody>
          <a:bodyPr lIns="0" tIns="0" rIns="0" bIns="0" anchor="b" anchorCtr="0">
            <a:noAutofit/>
          </a:bodyPr>
          <a:lstStyle>
            <a:lvl1pPr>
              <a:lnSpc>
                <a:spcPts val="3800"/>
              </a:lnSpc>
              <a:defRPr sz="3600"/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752000" y="1800000"/>
            <a:ext cx="4114800" cy="241704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</p:txBody>
      </p:sp>
      <p:sp>
        <p:nvSpPr>
          <p:cNvPr id="12" name="Platshållare för bild 11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379913" cy="5143500"/>
          </a:xfrm>
        </p:spPr>
        <p:txBody>
          <a:bodyPr/>
          <a:lstStyle/>
          <a:p>
            <a:r>
              <a:rPr lang="sv-SE"/>
              <a:t>Klicka på ikonen för att lägga till en bild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222786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med tvåsp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64000" y="491068"/>
            <a:ext cx="7614929" cy="951444"/>
          </a:xfrm>
        </p:spPr>
        <p:txBody>
          <a:bodyPr lIns="0" tIns="0" rIns="0" bIns="0" anchor="b" anchorCtr="0">
            <a:noAutofit/>
          </a:bodyPr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10" name="Platshållare för text 9"/>
          <p:cNvSpPr>
            <a:spLocks noGrp="1"/>
          </p:cNvSpPr>
          <p:nvPr>
            <p:ph type="body" sz="quarter" idx="13"/>
          </p:nvPr>
        </p:nvSpPr>
        <p:spPr>
          <a:xfrm>
            <a:off x="863999" y="1800000"/>
            <a:ext cx="3589468" cy="2732313"/>
          </a:xfrm>
          <a:prstGeom prst="rect">
            <a:avLst/>
          </a:prstGeom>
        </p:spPr>
        <p:txBody>
          <a:bodyPr/>
          <a:lstStyle>
            <a:lvl1pPr marL="180000" indent="-180000">
              <a:buFont typeface="Arial"/>
              <a:buChar char="•"/>
              <a:defRPr/>
            </a:lvl1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</p:txBody>
      </p:sp>
      <p:sp>
        <p:nvSpPr>
          <p:cNvPr id="12" name="Platshållare för text 11"/>
          <p:cNvSpPr>
            <a:spLocks noGrp="1"/>
          </p:cNvSpPr>
          <p:nvPr>
            <p:ph type="body" sz="quarter" idx="14"/>
          </p:nvPr>
        </p:nvSpPr>
        <p:spPr>
          <a:xfrm>
            <a:off x="4889062" y="1800000"/>
            <a:ext cx="3589867" cy="2732313"/>
          </a:xfrm>
          <a:prstGeom prst="rect">
            <a:avLst/>
          </a:prstGeom>
        </p:spPr>
        <p:txBody>
          <a:bodyPr/>
          <a:lstStyle>
            <a:lvl1pPr marL="180000">
              <a:defRPr/>
            </a:lvl1pPr>
            <a:lvl2pPr marL="180000">
              <a:defRPr/>
            </a:lvl2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</p:txBody>
      </p:sp>
    </p:spTree>
    <p:extLst>
      <p:ext uri="{BB962C8B-B14F-4D97-AF65-F5344CB8AC3E}">
        <p14:creationId xmlns:p14="http://schemas.microsoft.com/office/powerpoint/2010/main" val="28824306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med tvåspalt utan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tshållare för text 9"/>
          <p:cNvSpPr>
            <a:spLocks noGrp="1"/>
          </p:cNvSpPr>
          <p:nvPr>
            <p:ph type="body" sz="quarter" idx="13"/>
          </p:nvPr>
        </p:nvSpPr>
        <p:spPr>
          <a:xfrm>
            <a:off x="863999" y="838200"/>
            <a:ext cx="3589468" cy="3694113"/>
          </a:xfrm>
          <a:prstGeom prst="rect">
            <a:avLst/>
          </a:prstGeom>
        </p:spPr>
        <p:txBody>
          <a:bodyPr/>
          <a:lstStyle>
            <a:lvl1pPr marL="180000" indent="-180000">
              <a:buFont typeface="Arial"/>
              <a:buChar char="•"/>
              <a:defRPr/>
            </a:lvl1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</p:txBody>
      </p:sp>
      <p:sp>
        <p:nvSpPr>
          <p:cNvPr id="12" name="Platshållare för text 11"/>
          <p:cNvSpPr>
            <a:spLocks noGrp="1"/>
          </p:cNvSpPr>
          <p:nvPr>
            <p:ph type="body" sz="quarter" idx="14"/>
          </p:nvPr>
        </p:nvSpPr>
        <p:spPr>
          <a:xfrm>
            <a:off x="4889062" y="838200"/>
            <a:ext cx="3589867" cy="3694113"/>
          </a:xfrm>
          <a:prstGeom prst="rect">
            <a:avLst/>
          </a:prstGeom>
        </p:spPr>
        <p:txBody>
          <a:bodyPr/>
          <a:lstStyle>
            <a:lvl1pPr marL="180000">
              <a:defRPr/>
            </a:lvl1pPr>
            <a:lvl2pPr marL="180000">
              <a:defRPr/>
            </a:lvl2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</p:txBody>
      </p:sp>
    </p:spTree>
    <p:extLst>
      <p:ext uri="{BB962C8B-B14F-4D97-AF65-F5344CB8AC3E}">
        <p14:creationId xmlns:p14="http://schemas.microsoft.com/office/powerpoint/2010/main" val="26685291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med liten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64000" y="491068"/>
            <a:ext cx="7614929" cy="951444"/>
          </a:xfrm>
        </p:spPr>
        <p:txBody>
          <a:bodyPr lIns="0" tIns="0" rIns="0" bIns="0" anchor="b" anchorCtr="0">
            <a:noAutofit/>
          </a:bodyPr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10" name="Platshållare för text 9"/>
          <p:cNvSpPr>
            <a:spLocks noGrp="1"/>
          </p:cNvSpPr>
          <p:nvPr>
            <p:ph type="body" sz="quarter" idx="13"/>
          </p:nvPr>
        </p:nvSpPr>
        <p:spPr>
          <a:xfrm>
            <a:off x="863999" y="1800000"/>
            <a:ext cx="3589468" cy="2732313"/>
          </a:xfrm>
          <a:prstGeom prst="rect">
            <a:avLst/>
          </a:prstGeom>
        </p:spPr>
        <p:txBody>
          <a:bodyPr/>
          <a:lstStyle>
            <a:lvl1pPr marL="180000" indent="-180000">
              <a:buFont typeface="Arial"/>
              <a:buChar char="•"/>
              <a:defRPr/>
            </a:lvl1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</p:txBody>
      </p:sp>
      <p:sp>
        <p:nvSpPr>
          <p:cNvPr id="4" name="Platshållare för bild 3"/>
          <p:cNvSpPr>
            <a:spLocks noGrp="1"/>
          </p:cNvSpPr>
          <p:nvPr>
            <p:ph type="pic" sz="quarter" idx="14"/>
          </p:nvPr>
        </p:nvSpPr>
        <p:spPr>
          <a:xfrm>
            <a:off x="4879976" y="1800225"/>
            <a:ext cx="3598954" cy="2732088"/>
          </a:xfrm>
        </p:spPr>
        <p:txBody>
          <a:bodyPr/>
          <a:lstStyle/>
          <a:p>
            <a:r>
              <a:rPr lang="sv-SE"/>
              <a:t>Klicka på ikonen för att lägga till en bild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9228888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med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64000" y="491068"/>
            <a:ext cx="7614929" cy="951444"/>
          </a:xfrm>
        </p:spPr>
        <p:txBody>
          <a:bodyPr lIns="0" tIns="0" rIns="0" bIns="0" anchor="b" anchorCtr="0">
            <a:noAutofit/>
          </a:bodyPr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10" name="Platshållare för text 9"/>
          <p:cNvSpPr>
            <a:spLocks noGrp="1"/>
          </p:cNvSpPr>
          <p:nvPr>
            <p:ph type="body" sz="quarter" idx="13"/>
          </p:nvPr>
        </p:nvSpPr>
        <p:spPr>
          <a:xfrm>
            <a:off x="863999" y="1800000"/>
            <a:ext cx="3589468" cy="2732313"/>
          </a:xfrm>
          <a:prstGeom prst="rect">
            <a:avLst/>
          </a:prstGeom>
        </p:spPr>
        <p:txBody>
          <a:bodyPr/>
          <a:lstStyle>
            <a:lvl1pPr marL="180000" indent="-180000">
              <a:buFont typeface="Arial"/>
              <a:buChar char="•"/>
              <a:defRPr/>
            </a:lvl1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</p:txBody>
      </p:sp>
      <p:sp>
        <p:nvSpPr>
          <p:cNvPr id="5" name="Platshållare för diagram 4"/>
          <p:cNvSpPr>
            <a:spLocks noGrp="1"/>
          </p:cNvSpPr>
          <p:nvPr>
            <p:ph type="chart" sz="quarter" idx="15"/>
          </p:nvPr>
        </p:nvSpPr>
        <p:spPr>
          <a:xfrm>
            <a:off x="4879975" y="1800000"/>
            <a:ext cx="3598863" cy="2732313"/>
          </a:xfrm>
        </p:spPr>
        <p:txBody>
          <a:bodyPr/>
          <a:lstStyle/>
          <a:p>
            <a:r>
              <a:rPr lang="sv-SE"/>
              <a:t>Klicka på ikonen för att lägga till ett diagram</a:t>
            </a:r>
          </a:p>
        </p:txBody>
      </p:sp>
    </p:spTree>
    <p:extLst>
      <p:ext uri="{BB962C8B-B14F-4D97-AF65-F5344CB8AC3E}">
        <p14:creationId xmlns:p14="http://schemas.microsoft.com/office/powerpoint/2010/main" val="24765037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1"/>
          <p:cNvSpPr>
            <a:spLocks noGrp="1"/>
          </p:cNvSpPr>
          <p:nvPr>
            <p:ph type="title"/>
          </p:nvPr>
        </p:nvSpPr>
        <p:spPr>
          <a:xfrm>
            <a:off x="864000" y="491068"/>
            <a:ext cx="7614929" cy="951444"/>
          </a:xfrm>
        </p:spPr>
        <p:txBody>
          <a:bodyPr lIns="0" tIns="0" rIns="0" bIns="0" anchor="b" anchorCtr="0">
            <a:noAutofit/>
          </a:bodyPr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481516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574496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 descr="UKA_logo2015_eng_rgb_pos.ai"/>
          <p:cNvPicPr>
            <a:picLocks noChangeAspect="1"/>
          </p:cNvPicPr>
          <p:nvPr userDrawn="1"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79" t="20398" r="7303" b="17911"/>
          <a:stretch/>
        </p:blipFill>
        <p:spPr>
          <a:xfrm>
            <a:off x="7668721" y="4660167"/>
            <a:ext cx="1296000" cy="347837"/>
          </a:xfrm>
          <a:prstGeom prst="rect">
            <a:avLst/>
          </a:prstGeom>
        </p:spPr>
      </p:pic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</p:txBody>
      </p:sp>
      <p:pic>
        <p:nvPicPr>
          <p:cNvPr id="5" name="Bildobjekt 4" descr="lila-bård.pn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73079" cy="515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4465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0" r:id="rId3"/>
    <p:sldLayoutId id="2147483652" r:id="rId4"/>
    <p:sldLayoutId id="2147483657" r:id="rId5"/>
    <p:sldLayoutId id="2147483658" r:id="rId6"/>
    <p:sldLayoutId id="2147483659" r:id="rId7"/>
    <p:sldLayoutId id="2147483656" r:id="rId8"/>
    <p:sldLayoutId id="2147483655" r:id="rId9"/>
    <p:sldLayoutId id="2147483660" r:id="rId10"/>
  </p:sldLayoutIdLst>
  <p:txStyles>
    <p:titleStyle>
      <a:lvl1pPr algn="l" defTabSz="457200" rtl="0" eaLnBrk="1" latinLnBrk="0" hangingPunct="1">
        <a:lnSpc>
          <a:spcPts val="4000"/>
        </a:lnSpc>
        <a:spcBef>
          <a:spcPct val="0"/>
        </a:spcBef>
        <a:buNone/>
        <a:defRPr sz="3800" kern="1200" spc="-20">
          <a:solidFill>
            <a:srgbClr val="354C7D"/>
          </a:solidFill>
          <a:latin typeface="Arial"/>
          <a:ea typeface="+mj-ea"/>
          <a:cs typeface="Arial"/>
        </a:defRPr>
      </a:lvl1pPr>
    </p:titleStyle>
    <p:bodyStyle>
      <a:lvl1pPr marL="180000" indent="-180000" algn="l" defTabSz="457200" rtl="0" eaLnBrk="1" latinLnBrk="0" hangingPunct="1">
        <a:lnSpc>
          <a:spcPts val="2500"/>
        </a:lnSpc>
        <a:spcBef>
          <a:spcPts val="0"/>
        </a:spcBef>
        <a:spcAft>
          <a:spcPts val="600"/>
        </a:spcAft>
        <a:buSzPct val="100000"/>
        <a:buFont typeface="Arial"/>
        <a:buChar char="•"/>
        <a:defRPr sz="1800" kern="1200">
          <a:solidFill>
            <a:srgbClr val="354C7D"/>
          </a:solidFill>
          <a:latin typeface="Arial"/>
          <a:ea typeface="+mn-ea"/>
          <a:cs typeface="Arial"/>
        </a:defRPr>
      </a:lvl1pPr>
      <a:lvl2pPr marL="396000" indent="-180000" algn="l" defTabSz="457200" rtl="0" eaLnBrk="1" latinLnBrk="0" hangingPunct="1">
        <a:lnSpc>
          <a:spcPts val="2500"/>
        </a:lnSpc>
        <a:spcBef>
          <a:spcPts val="0"/>
        </a:spcBef>
        <a:spcAft>
          <a:spcPts val="600"/>
        </a:spcAft>
        <a:buFont typeface="Arial"/>
        <a:buChar char="•"/>
        <a:defRPr sz="1800" kern="1200">
          <a:solidFill>
            <a:srgbClr val="354C7D"/>
          </a:solidFill>
          <a:latin typeface="Arial"/>
          <a:ea typeface="+mn-ea"/>
          <a:cs typeface="Arial"/>
        </a:defRPr>
      </a:lvl2pPr>
      <a:lvl3pPr marL="180000" indent="-180000" algn="l" defTabSz="457200" rtl="0" eaLnBrk="1" latinLnBrk="0" hangingPunct="1">
        <a:lnSpc>
          <a:spcPts val="2400"/>
        </a:lnSpc>
        <a:spcBef>
          <a:spcPts val="0"/>
        </a:spcBef>
        <a:spcAft>
          <a:spcPts val="800"/>
        </a:spcAft>
        <a:buFont typeface="Arial"/>
        <a:buChar char="•"/>
        <a:defRPr sz="1800" kern="1200">
          <a:solidFill>
            <a:srgbClr val="354C7D"/>
          </a:solidFill>
          <a:latin typeface="Arial"/>
          <a:ea typeface="+mn-ea"/>
          <a:cs typeface="Arial"/>
        </a:defRPr>
      </a:lvl3pPr>
      <a:lvl4pPr marL="180000" indent="-180000" algn="l" defTabSz="457200" rtl="0" eaLnBrk="1" latinLnBrk="0" hangingPunct="1">
        <a:lnSpc>
          <a:spcPts val="2400"/>
        </a:lnSpc>
        <a:spcBef>
          <a:spcPts val="0"/>
        </a:spcBef>
        <a:spcAft>
          <a:spcPts val="800"/>
        </a:spcAft>
        <a:buFont typeface="Arial"/>
        <a:buChar char="•"/>
        <a:defRPr sz="1800" kern="1200">
          <a:solidFill>
            <a:srgbClr val="354C7D"/>
          </a:solidFill>
          <a:latin typeface="Arial"/>
          <a:ea typeface="+mn-ea"/>
          <a:cs typeface="Arial"/>
        </a:defRPr>
      </a:lvl4pPr>
      <a:lvl5pPr marL="180000" indent="-1800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rgbClr val="354C7D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ubrik 12"/>
          <p:cNvSpPr>
            <a:spLocks noGrp="1"/>
          </p:cNvSpPr>
          <p:nvPr>
            <p:ph type="title"/>
          </p:nvPr>
        </p:nvSpPr>
        <p:spPr>
          <a:xfrm>
            <a:off x="864000" y="491068"/>
            <a:ext cx="7614929" cy="1143768"/>
          </a:xfrm>
        </p:spPr>
        <p:txBody>
          <a:bodyPr/>
          <a:lstStyle/>
          <a:p>
            <a:pPr algn="ctr"/>
            <a:r>
              <a:rPr lang="sv-SE" b="1" dirty="0"/>
              <a:t>Higher </a:t>
            </a:r>
            <a:r>
              <a:rPr lang="sv-SE" b="1" dirty="0" err="1"/>
              <a:t>education</a:t>
            </a:r>
            <a:r>
              <a:rPr lang="sv-SE" b="1" dirty="0"/>
              <a:t> in Sweden</a:t>
            </a:r>
          </a:p>
        </p:txBody>
      </p:sp>
      <p:sp>
        <p:nvSpPr>
          <p:cNvPr id="15" name="Platshållare för text 1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endParaRPr lang="sv-SE" dirty="0"/>
          </a:p>
          <a:p>
            <a:pPr marL="0" indent="0" algn="ctr">
              <a:buNone/>
            </a:pPr>
            <a:r>
              <a:rPr lang="sv-SE" b="1" dirty="0"/>
              <a:t>Presentation to delegation from</a:t>
            </a:r>
          </a:p>
          <a:p>
            <a:pPr marL="0" indent="0" algn="ctr">
              <a:buNone/>
            </a:pPr>
            <a:r>
              <a:rPr lang="sv-SE" b="1" dirty="0"/>
              <a:t>Institut des </a:t>
            </a:r>
            <a:r>
              <a:rPr lang="sv-SE" b="1" dirty="0" err="1"/>
              <a:t>Hautes</a:t>
            </a:r>
            <a:r>
              <a:rPr lang="sv-SE" b="1" dirty="0"/>
              <a:t> </a:t>
            </a:r>
            <a:r>
              <a:rPr lang="sv-SE" b="1" dirty="0" err="1"/>
              <a:t>Etudes</a:t>
            </a:r>
            <a:r>
              <a:rPr lang="sv-SE" b="1" dirty="0"/>
              <a:t> </a:t>
            </a:r>
            <a:r>
              <a:rPr lang="sv-SE" b="1" dirty="0" err="1"/>
              <a:t>d'Aménagement</a:t>
            </a:r>
            <a:r>
              <a:rPr lang="sv-SE" b="1" dirty="0"/>
              <a:t> des </a:t>
            </a:r>
            <a:r>
              <a:rPr lang="sv-SE" b="1" dirty="0" err="1"/>
              <a:t>Territoires</a:t>
            </a:r>
            <a:endParaRPr lang="sv-SE" dirty="0"/>
          </a:p>
          <a:p>
            <a:pPr marL="0" indent="0" algn="ctr">
              <a:buNone/>
            </a:pPr>
            <a:r>
              <a:rPr lang="sv-SE" dirty="0"/>
              <a:t>May 9, 2022</a:t>
            </a:r>
          </a:p>
          <a:p>
            <a:pPr marL="0" indent="0" algn="ctr">
              <a:buNone/>
            </a:pPr>
            <a:r>
              <a:rPr lang="sv-SE" dirty="0"/>
              <a:t>Anders Söderholm, director general</a:t>
            </a:r>
          </a:p>
          <a:p>
            <a:pPr marL="0" indent="0" algn="ctr">
              <a:buNone/>
            </a:pPr>
            <a:r>
              <a:rPr lang="sv-SE" dirty="0"/>
              <a:t>Johan Gribbe, </a:t>
            </a:r>
            <a:r>
              <a:rPr lang="sv-SE" dirty="0" err="1"/>
              <a:t>analyst</a:t>
            </a:r>
            <a:endParaRPr lang="sv-SE" dirty="0"/>
          </a:p>
          <a:p>
            <a:pPr marL="0" indent="0" algn="ctr">
              <a:buNone/>
            </a:pPr>
            <a:endParaRPr lang="sv-SE" i="1" dirty="0"/>
          </a:p>
        </p:txBody>
      </p:sp>
    </p:spTree>
    <p:extLst>
      <p:ext uri="{BB962C8B-B14F-4D97-AF65-F5344CB8AC3E}">
        <p14:creationId xmlns:p14="http://schemas.microsoft.com/office/powerpoint/2010/main" val="15768916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Platshållare för bild 9">
            <a:extLst>
              <a:ext uri="{FF2B5EF4-FFF2-40B4-BE49-F238E27FC236}">
                <a16:creationId xmlns:a16="http://schemas.microsoft.com/office/drawing/2014/main" id="{00000000-0008-0000-0500-000006000000}"/>
              </a:ext>
            </a:extLst>
          </p:cNvPr>
          <p:cNvGraphicFramePr>
            <a:graphicFrameLocks noGrp="1"/>
          </p:cNvGraphicFramePr>
          <p:nvPr>
            <p:ph type="pic" sz="quarter" idx="10"/>
            <p:extLst>
              <p:ext uri="{D42A27DB-BD31-4B8C-83A1-F6EECF244321}">
                <p14:modId xmlns:p14="http://schemas.microsoft.com/office/powerpoint/2010/main" val="2352266098"/>
              </p:ext>
            </p:extLst>
          </p:nvPr>
        </p:nvGraphicFramePr>
        <p:xfrm>
          <a:off x="0" y="0"/>
          <a:ext cx="6615113" cy="51514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551069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Platshållare för bild 9">
            <a:extLst>
              <a:ext uri="{FF2B5EF4-FFF2-40B4-BE49-F238E27FC236}">
                <a16:creationId xmlns:a16="http://schemas.microsoft.com/office/drawing/2014/main" id="{00000000-0008-0000-0500-000006000000}"/>
              </a:ext>
            </a:extLst>
          </p:cNvPr>
          <p:cNvGraphicFramePr>
            <a:graphicFrameLocks noGrp="1"/>
          </p:cNvGraphicFramePr>
          <p:nvPr>
            <p:ph type="pic" sz="quarter" idx="10"/>
            <p:extLst>
              <p:ext uri="{D42A27DB-BD31-4B8C-83A1-F6EECF244321}">
                <p14:modId xmlns:p14="http://schemas.microsoft.com/office/powerpoint/2010/main" val="918489548"/>
              </p:ext>
            </p:extLst>
          </p:nvPr>
        </p:nvGraphicFramePr>
        <p:xfrm>
          <a:off x="0" y="0"/>
          <a:ext cx="6615113" cy="51514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Ellips 1">
            <a:extLst>
              <a:ext uri="{FF2B5EF4-FFF2-40B4-BE49-F238E27FC236}">
                <a16:creationId xmlns:a16="http://schemas.microsoft.com/office/drawing/2014/main" id="{B08B0CF0-31F5-4EDD-9402-CA618A7020F2}"/>
              </a:ext>
            </a:extLst>
          </p:cNvPr>
          <p:cNvSpPr/>
          <p:nvPr/>
        </p:nvSpPr>
        <p:spPr>
          <a:xfrm rot="1675788">
            <a:off x="4528506" y="1057617"/>
            <a:ext cx="553286" cy="1958715"/>
          </a:xfrm>
          <a:prstGeom prst="ellipse">
            <a:avLst/>
          </a:prstGeom>
          <a:noFill/>
          <a:ln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" name="Ellips 3">
            <a:extLst>
              <a:ext uri="{FF2B5EF4-FFF2-40B4-BE49-F238E27FC236}">
                <a16:creationId xmlns:a16="http://schemas.microsoft.com/office/drawing/2014/main" id="{E77ABF4D-EF5C-46D5-82C2-BD20A0CABF8A}"/>
              </a:ext>
            </a:extLst>
          </p:cNvPr>
          <p:cNvSpPr/>
          <p:nvPr/>
        </p:nvSpPr>
        <p:spPr>
          <a:xfrm rot="2262211">
            <a:off x="2548654" y="3174778"/>
            <a:ext cx="365119" cy="1095532"/>
          </a:xfrm>
          <a:prstGeom prst="ellipse">
            <a:avLst/>
          </a:prstGeom>
          <a:noFill/>
          <a:ln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16D0FEF0-FE42-44E2-8FE4-47448780C2C6}"/>
              </a:ext>
            </a:extLst>
          </p:cNvPr>
          <p:cNvSpPr txBox="1"/>
          <p:nvPr/>
        </p:nvSpPr>
        <p:spPr>
          <a:xfrm>
            <a:off x="947651" y="3194136"/>
            <a:ext cx="16791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/>
              <a:t>1960: 37 000 students</a:t>
            </a:r>
          </a:p>
          <a:p>
            <a:r>
              <a:rPr lang="sv-SE" sz="1200" dirty="0"/>
              <a:t>1970: 109 000 students</a:t>
            </a:r>
          </a:p>
          <a:p>
            <a:endParaRPr lang="sv-SE" sz="1200" dirty="0"/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817273AC-D21F-4940-9D25-F24E568CD3E0}"/>
              </a:ext>
            </a:extLst>
          </p:cNvPr>
          <p:cNvSpPr txBox="1"/>
          <p:nvPr/>
        </p:nvSpPr>
        <p:spPr>
          <a:xfrm>
            <a:off x="1693025" y="2519566"/>
            <a:ext cx="17318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/>
              <a:t>1976: 100 000 students</a:t>
            </a:r>
          </a:p>
          <a:p>
            <a:r>
              <a:rPr lang="sv-SE" sz="1200" dirty="0"/>
              <a:t>1977: 148 000 students</a:t>
            </a: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CF3F83B9-BA8E-4C11-887B-2C812CD79F8C}"/>
              </a:ext>
            </a:extLst>
          </p:cNvPr>
          <p:cNvSpPr txBox="1"/>
          <p:nvPr/>
        </p:nvSpPr>
        <p:spPr>
          <a:xfrm>
            <a:off x="2897517" y="1252766"/>
            <a:ext cx="17318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/>
              <a:t>1989: 165 000 students</a:t>
            </a:r>
          </a:p>
          <a:p>
            <a:r>
              <a:rPr lang="sv-SE" sz="1200" dirty="0"/>
              <a:t>2003: 340 000 students</a:t>
            </a:r>
          </a:p>
        </p:txBody>
      </p:sp>
      <p:sp>
        <p:nvSpPr>
          <p:cNvPr id="8" name="Ellips 7">
            <a:extLst>
              <a:ext uri="{FF2B5EF4-FFF2-40B4-BE49-F238E27FC236}">
                <a16:creationId xmlns:a16="http://schemas.microsoft.com/office/drawing/2014/main" id="{89766999-F8EB-4E00-A2A7-6328A73B0757}"/>
              </a:ext>
            </a:extLst>
          </p:cNvPr>
          <p:cNvSpPr/>
          <p:nvPr/>
        </p:nvSpPr>
        <p:spPr>
          <a:xfrm rot="1569677">
            <a:off x="5523754" y="847819"/>
            <a:ext cx="241326" cy="497811"/>
          </a:xfrm>
          <a:prstGeom prst="ellipse">
            <a:avLst/>
          </a:prstGeom>
          <a:noFill/>
          <a:ln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" name="Ellips 10">
            <a:extLst>
              <a:ext uri="{FF2B5EF4-FFF2-40B4-BE49-F238E27FC236}">
                <a16:creationId xmlns:a16="http://schemas.microsoft.com/office/drawing/2014/main" id="{8F8AD01A-5D84-4D68-BCE5-7CDC9477D184}"/>
              </a:ext>
            </a:extLst>
          </p:cNvPr>
          <p:cNvSpPr/>
          <p:nvPr/>
        </p:nvSpPr>
        <p:spPr>
          <a:xfrm rot="1569677">
            <a:off x="6213567" y="614312"/>
            <a:ext cx="250485" cy="497811"/>
          </a:xfrm>
          <a:prstGeom prst="ellipse">
            <a:avLst/>
          </a:prstGeom>
          <a:noFill/>
          <a:ln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id="{21217DF1-5013-4BBB-9C19-EAE1210CFA69}"/>
              </a:ext>
            </a:extLst>
          </p:cNvPr>
          <p:cNvSpPr txBox="1"/>
          <p:nvPr/>
        </p:nvSpPr>
        <p:spPr>
          <a:xfrm>
            <a:off x="4102008" y="197933"/>
            <a:ext cx="18000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/>
              <a:t>2008: 326 000 students</a:t>
            </a:r>
          </a:p>
          <a:p>
            <a:r>
              <a:rPr lang="sv-SE" sz="1200" dirty="0"/>
              <a:t>2010: 364 000 students</a:t>
            </a:r>
          </a:p>
        </p:txBody>
      </p:sp>
      <p:sp>
        <p:nvSpPr>
          <p:cNvPr id="12" name="textruta 11">
            <a:extLst>
              <a:ext uri="{FF2B5EF4-FFF2-40B4-BE49-F238E27FC236}">
                <a16:creationId xmlns:a16="http://schemas.microsoft.com/office/drawing/2014/main" id="{329DA01D-8DB5-4BFA-9310-D54D2BBB102F}"/>
              </a:ext>
            </a:extLst>
          </p:cNvPr>
          <p:cNvSpPr txBox="1"/>
          <p:nvPr/>
        </p:nvSpPr>
        <p:spPr>
          <a:xfrm>
            <a:off x="6619038" y="589284"/>
            <a:ext cx="19426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/>
              <a:t>2018: 349 000 students</a:t>
            </a:r>
          </a:p>
          <a:p>
            <a:r>
              <a:rPr lang="sv-SE" sz="1200" dirty="0"/>
              <a:t>2020: 384 000 students </a:t>
            </a:r>
          </a:p>
        </p:txBody>
      </p:sp>
    </p:spTree>
    <p:extLst>
      <p:ext uri="{BB962C8B-B14F-4D97-AF65-F5344CB8AC3E}">
        <p14:creationId xmlns:p14="http://schemas.microsoft.com/office/powerpoint/2010/main" val="13383994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 3">
            <a:extLst>
              <a:ext uri="{FF2B5EF4-FFF2-40B4-BE49-F238E27FC236}">
                <a16:creationId xmlns:a16="http://schemas.microsoft.com/office/drawing/2014/main" id="{7B787E61-F7FF-465D-9AC8-498F851B397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1E6A0879-B268-4C03-84C6-5ACEC73218E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90773185"/>
              </p:ext>
            </p:extLst>
          </p:nvPr>
        </p:nvGraphicFramePr>
        <p:xfrm>
          <a:off x="771525" y="690562"/>
          <a:ext cx="7600950" cy="37623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540160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2346275-DADF-445B-9EE0-01BBCE6204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The 1977 reform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0BA02550-5FD4-49CC-A6F9-47075B6FD61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dirty="0" err="1"/>
              <a:t>Broader</a:t>
            </a:r>
            <a:r>
              <a:rPr lang="sv-SE" dirty="0"/>
              <a:t> </a:t>
            </a:r>
            <a:r>
              <a:rPr lang="sv-SE" dirty="0" err="1"/>
              <a:t>university</a:t>
            </a:r>
            <a:r>
              <a:rPr lang="sv-SE" dirty="0"/>
              <a:t> </a:t>
            </a:r>
            <a:r>
              <a:rPr lang="sv-SE" dirty="0" err="1"/>
              <a:t>sector</a:t>
            </a:r>
            <a:r>
              <a:rPr lang="sv-SE" dirty="0"/>
              <a:t> - </a:t>
            </a:r>
            <a:r>
              <a:rPr lang="sv-SE" dirty="0" err="1"/>
              <a:t>most</a:t>
            </a:r>
            <a:r>
              <a:rPr lang="sv-SE" dirty="0"/>
              <a:t> of the </a:t>
            </a:r>
            <a:r>
              <a:rPr lang="sv-SE" dirty="0" err="1"/>
              <a:t>tertiary</a:t>
            </a:r>
            <a:r>
              <a:rPr lang="sv-SE" dirty="0"/>
              <a:t> </a:t>
            </a:r>
            <a:r>
              <a:rPr lang="sv-SE" dirty="0" err="1"/>
              <a:t>education</a:t>
            </a:r>
            <a:r>
              <a:rPr lang="sv-SE" dirty="0"/>
              <a:t> </a:t>
            </a:r>
            <a:r>
              <a:rPr lang="sv-SE" dirty="0" err="1"/>
              <a:t>should</a:t>
            </a:r>
            <a:r>
              <a:rPr lang="sv-SE" dirty="0"/>
              <a:t> be </a:t>
            </a:r>
            <a:r>
              <a:rPr lang="sv-SE" dirty="0" err="1"/>
              <a:t>performed</a:t>
            </a:r>
            <a:r>
              <a:rPr lang="sv-SE" dirty="0"/>
              <a:t> by </a:t>
            </a:r>
            <a:r>
              <a:rPr lang="sv-SE" dirty="0" err="1"/>
              <a:t>higher</a:t>
            </a:r>
            <a:r>
              <a:rPr lang="sv-SE" dirty="0"/>
              <a:t> </a:t>
            </a:r>
            <a:r>
              <a:rPr lang="sv-SE" dirty="0" err="1"/>
              <a:t>education</a:t>
            </a:r>
            <a:r>
              <a:rPr lang="sv-SE" dirty="0"/>
              <a:t> institutions.</a:t>
            </a:r>
          </a:p>
          <a:p>
            <a:r>
              <a:rPr lang="sv-SE" dirty="0"/>
              <a:t>Higher </a:t>
            </a:r>
            <a:r>
              <a:rPr lang="sv-SE" dirty="0" err="1"/>
              <a:t>education</a:t>
            </a:r>
            <a:r>
              <a:rPr lang="sv-SE" dirty="0"/>
              <a:t> </a:t>
            </a:r>
            <a:r>
              <a:rPr lang="sv-SE" dirty="0" err="1"/>
              <a:t>more</a:t>
            </a:r>
            <a:r>
              <a:rPr lang="sv-SE" dirty="0"/>
              <a:t> </a:t>
            </a:r>
            <a:r>
              <a:rPr lang="sv-SE" dirty="0" err="1"/>
              <a:t>regionally</a:t>
            </a:r>
            <a:r>
              <a:rPr lang="sv-SE" dirty="0"/>
              <a:t> </a:t>
            </a:r>
            <a:r>
              <a:rPr lang="sv-SE" dirty="0" err="1"/>
              <a:t>dispersed</a:t>
            </a:r>
            <a:r>
              <a:rPr lang="sv-SE" dirty="0"/>
              <a:t>.</a:t>
            </a:r>
          </a:p>
          <a:p>
            <a:r>
              <a:rPr lang="sv-SE" dirty="0"/>
              <a:t>All </a:t>
            </a:r>
            <a:r>
              <a:rPr lang="sv-SE" dirty="0" err="1"/>
              <a:t>higher</a:t>
            </a:r>
            <a:r>
              <a:rPr lang="sv-SE" dirty="0"/>
              <a:t> </a:t>
            </a:r>
            <a:r>
              <a:rPr lang="sv-SE" dirty="0" err="1"/>
              <a:t>education</a:t>
            </a:r>
            <a:r>
              <a:rPr lang="sv-SE" dirty="0"/>
              <a:t> </a:t>
            </a:r>
            <a:r>
              <a:rPr lang="sv-SE" dirty="0" err="1"/>
              <a:t>should</a:t>
            </a:r>
            <a:r>
              <a:rPr lang="sv-SE" dirty="0"/>
              <a:t> </a:t>
            </a:r>
            <a:r>
              <a:rPr lang="sv-SE" dirty="0" err="1"/>
              <a:t>aim</a:t>
            </a:r>
            <a:r>
              <a:rPr lang="sv-SE" dirty="0"/>
              <a:t> at a profession – </a:t>
            </a:r>
            <a:r>
              <a:rPr lang="sv-SE" dirty="0" err="1"/>
              <a:t>centralised</a:t>
            </a:r>
            <a:r>
              <a:rPr lang="sv-SE" dirty="0"/>
              <a:t> planning of </a:t>
            </a:r>
            <a:r>
              <a:rPr lang="sv-SE" dirty="0" err="1"/>
              <a:t>education</a:t>
            </a:r>
            <a:r>
              <a:rPr lang="sv-SE" dirty="0"/>
              <a:t> organisation and student </a:t>
            </a:r>
            <a:r>
              <a:rPr lang="sv-SE" dirty="0" err="1"/>
              <a:t>admission</a:t>
            </a:r>
            <a:r>
              <a:rPr lang="sv-SE" dirty="0"/>
              <a:t>.</a:t>
            </a:r>
          </a:p>
          <a:p>
            <a:r>
              <a:rPr lang="sv-SE" dirty="0"/>
              <a:t>Decentralisation of </a:t>
            </a:r>
            <a:r>
              <a:rPr lang="sv-SE" dirty="0" err="1"/>
              <a:t>economic</a:t>
            </a:r>
            <a:r>
              <a:rPr lang="sv-SE" dirty="0"/>
              <a:t> </a:t>
            </a:r>
            <a:r>
              <a:rPr lang="sv-SE" dirty="0" err="1"/>
              <a:t>decisions</a:t>
            </a:r>
            <a:r>
              <a:rPr lang="sv-SE" dirty="0"/>
              <a:t> and </a:t>
            </a:r>
            <a:r>
              <a:rPr lang="sv-SE" dirty="0" err="1"/>
              <a:t>control</a:t>
            </a:r>
            <a:r>
              <a:rPr lang="sv-SE" dirty="0"/>
              <a:t> of </a:t>
            </a:r>
            <a:r>
              <a:rPr lang="sv-SE" dirty="0" err="1"/>
              <a:t>resources</a:t>
            </a:r>
            <a:r>
              <a:rPr lang="sv-SE" dirty="0"/>
              <a:t>.</a:t>
            </a:r>
          </a:p>
          <a:p>
            <a:r>
              <a:rPr lang="sv-SE" dirty="0"/>
              <a:t>Separation </a:t>
            </a:r>
            <a:r>
              <a:rPr lang="sv-SE" dirty="0" err="1"/>
              <a:t>between</a:t>
            </a:r>
            <a:r>
              <a:rPr lang="sv-SE" dirty="0"/>
              <a:t> </a:t>
            </a:r>
            <a:r>
              <a:rPr lang="sv-SE" dirty="0" err="1"/>
              <a:t>higher</a:t>
            </a:r>
            <a:r>
              <a:rPr lang="sv-SE" dirty="0"/>
              <a:t> </a:t>
            </a:r>
            <a:r>
              <a:rPr lang="sv-SE" dirty="0" err="1"/>
              <a:t>education</a:t>
            </a:r>
            <a:r>
              <a:rPr lang="sv-SE" dirty="0"/>
              <a:t> and research (</a:t>
            </a:r>
            <a:r>
              <a:rPr lang="sv-SE" dirty="0" err="1"/>
              <a:t>including</a:t>
            </a:r>
            <a:r>
              <a:rPr lang="sv-SE" dirty="0"/>
              <a:t> </a:t>
            </a:r>
            <a:r>
              <a:rPr lang="sv-SE" dirty="0" err="1"/>
              <a:t>doctoral</a:t>
            </a:r>
            <a:r>
              <a:rPr lang="sv-SE" dirty="0"/>
              <a:t> </a:t>
            </a:r>
            <a:r>
              <a:rPr lang="sv-SE" dirty="0" err="1"/>
              <a:t>education</a:t>
            </a:r>
            <a:r>
              <a:rPr lang="sv-SE" dirty="0"/>
              <a:t>).</a:t>
            </a:r>
          </a:p>
          <a:p>
            <a:endParaRPr lang="sv-SE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2034571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35FD322-9C36-476D-AD9C-7E8F7CE2AA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Deregulation</a:t>
            </a:r>
            <a:r>
              <a:rPr lang="sv-SE" dirty="0"/>
              <a:t> in 1993</a:t>
            </a:r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9B1AF4CE-2394-44F5-8346-E14FC34CA81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dirty="0"/>
              <a:t>The 1977 system:</a:t>
            </a:r>
          </a:p>
          <a:p>
            <a:r>
              <a:rPr lang="sv-SE" dirty="0"/>
              <a:t>Central </a:t>
            </a:r>
            <a:r>
              <a:rPr lang="sv-SE" dirty="0" err="1"/>
              <a:t>government</a:t>
            </a:r>
            <a:r>
              <a:rPr lang="sv-SE" dirty="0"/>
              <a:t> planning and </a:t>
            </a:r>
            <a:r>
              <a:rPr lang="sv-SE" dirty="0" err="1"/>
              <a:t>regulation</a:t>
            </a:r>
            <a:r>
              <a:rPr lang="sv-SE" dirty="0"/>
              <a:t> of </a:t>
            </a:r>
            <a:r>
              <a:rPr lang="sv-SE" dirty="0" err="1"/>
              <a:t>higher</a:t>
            </a:r>
            <a:r>
              <a:rPr lang="sv-SE" dirty="0"/>
              <a:t> </a:t>
            </a:r>
            <a:r>
              <a:rPr lang="sv-SE" dirty="0" err="1"/>
              <a:t>education</a:t>
            </a:r>
            <a:r>
              <a:rPr lang="sv-SE" dirty="0"/>
              <a:t>.</a:t>
            </a:r>
          </a:p>
          <a:p>
            <a:r>
              <a:rPr lang="sv-SE" dirty="0" err="1"/>
              <a:t>Economic</a:t>
            </a:r>
            <a:r>
              <a:rPr lang="sv-SE" dirty="0"/>
              <a:t> </a:t>
            </a:r>
            <a:r>
              <a:rPr lang="sv-SE" dirty="0" err="1"/>
              <a:t>resources</a:t>
            </a:r>
            <a:r>
              <a:rPr lang="sv-SE" dirty="0"/>
              <a:t> </a:t>
            </a:r>
            <a:r>
              <a:rPr lang="sv-SE" dirty="0" err="1"/>
              <a:t>based</a:t>
            </a:r>
            <a:r>
              <a:rPr lang="sv-SE" dirty="0"/>
              <a:t> on input.</a:t>
            </a:r>
          </a:p>
          <a:p>
            <a:r>
              <a:rPr lang="sv-SE" dirty="0" err="1"/>
              <a:t>Government</a:t>
            </a:r>
            <a:r>
              <a:rPr lang="sv-SE" dirty="0"/>
              <a:t> grants to </a:t>
            </a:r>
            <a:r>
              <a:rPr lang="sv-SE" dirty="0" err="1"/>
              <a:t>education</a:t>
            </a:r>
            <a:r>
              <a:rPr lang="sv-SE" dirty="0"/>
              <a:t> </a:t>
            </a:r>
            <a:r>
              <a:rPr lang="sv-SE" dirty="0" err="1"/>
              <a:t>sectors</a:t>
            </a:r>
            <a:r>
              <a:rPr lang="sv-SE" dirty="0"/>
              <a:t> and </a:t>
            </a:r>
            <a:r>
              <a:rPr lang="sv-SE" dirty="0" err="1"/>
              <a:t>faculties</a:t>
            </a:r>
            <a:r>
              <a:rPr lang="sv-SE" dirty="0"/>
              <a:t>.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0F418B01-5469-4926-8FC4-7B55496FBEA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dirty="0"/>
              <a:t>The 1993 system:</a:t>
            </a:r>
          </a:p>
          <a:p>
            <a:r>
              <a:rPr lang="sv-SE" dirty="0"/>
              <a:t>Decentralisation to </a:t>
            </a:r>
            <a:r>
              <a:rPr lang="sv-SE" dirty="0" err="1"/>
              <a:t>higher</a:t>
            </a:r>
            <a:r>
              <a:rPr lang="sv-SE" dirty="0"/>
              <a:t> </a:t>
            </a:r>
            <a:r>
              <a:rPr lang="sv-SE" dirty="0" err="1"/>
              <a:t>education</a:t>
            </a:r>
            <a:r>
              <a:rPr lang="sv-SE" dirty="0"/>
              <a:t> institutions.</a:t>
            </a:r>
          </a:p>
          <a:p>
            <a:r>
              <a:rPr lang="sv-SE" dirty="0" err="1"/>
              <a:t>Economic</a:t>
            </a:r>
            <a:r>
              <a:rPr lang="sv-SE" dirty="0"/>
              <a:t> </a:t>
            </a:r>
            <a:r>
              <a:rPr lang="sv-SE" dirty="0" err="1"/>
              <a:t>resources</a:t>
            </a:r>
            <a:r>
              <a:rPr lang="sv-SE" dirty="0"/>
              <a:t> </a:t>
            </a:r>
            <a:r>
              <a:rPr lang="sv-SE" dirty="0" err="1"/>
              <a:t>according</a:t>
            </a:r>
            <a:r>
              <a:rPr lang="sv-SE" dirty="0"/>
              <a:t> to output.</a:t>
            </a:r>
          </a:p>
          <a:p>
            <a:r>
              <a:rPr lang="sv-SE" dirty="0" err="1"/>
              <a:t>Government</a:t>
            </a:r>
            <a:r>
              <a:rPr lang="sv-SE" dirty="0"/>
              <a:t> grants to </a:t>
            </a:r>
            <a:r>
              <a:rPr lang="sv-SE" dirty="0" err="1"/>
              <a:t>individual</a:t>
            </a:r>
            <a:r>
              <a:rPr lang="sv-SE" dirty="0"/>
              <a:t> </a:t>
            </a:r>
            <a:r>
              <a:rPr lang="sv-SE" dirty="0" err="1"/>
              <a:t>higher</a:t>
            </a:r>
            <a:r>
              <a:rPr lang="sv-SE" dirty="0"/>
              <a:t> </a:t>
            </a:r>
            <a:r>
              <a:rPr lang="sv-SE" dirty="0" err="1"/>
              <a:t>education</a:t>
            </a:r>
            <a:r>
              <a:rPr lang="sv-SE" dirty="0"/>
              <a:t> institutions. </a:t>
            </a:r>
          </a:p>
        </p:txBody>
      </p:sp>
    </p:spTree>
    <p:extLst>
      <p:ext uri="{BB962C8B-B14F-4D97-AF65-F5344CB8AC3E}">
        <p14:creationId xmlns:p14="http://schemas.microsoft.com/office/powerpoint/2010/main" val="27475083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E2A5ACF0-B4BE-4A20-9556-01898695D5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Development</a:t>
            </a:r>
            <a:r>
              <a:rPr lang="sv-SE" dirty="0"/>
              <a:t> in the 2000s</a:t>
            </a:r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9798FF25-3E7D-47CA-A01B-1BA6F3D1D8F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dirty="0"/>
              <a:t>No </a:t>
            </a:r>
            <a:r>
              <a:rPr lang="sv-SE" dirty="0" err="1"/>
              <a:t>comprehensive</a:t>
            </a:r>
            <a:r>
              <a:rPr lang="sv-SE" dirty="0"/>
              <a:t> reform </a:t>
            </a:r>
            <a:r>
              <a:rPr lang="sv-SE" dirty="0" err="1"/>
              <a:t>since</a:t>
            </a:r>
            <a:r>
              <a:rPr lang="sv-SE" dirty="0"/>
              <a:t> 1993, </a:t>
            </a:r>
            <a:r>
              <a:rPr lang="sv-SE" dirty="0" err="1"/>
              <a:t>but</a:t>
            </a:r>
            <a:r>
              <a:rPr lang="sv-SE" dirty="0"/>
              <a:t> </a:t>
            </a:r>
            <a:r>
              <a:rPr lang="sv-SE" dirty="0" err="1"/>
              <a:t>several</a:t>
            </a:r>
            <a:r>
              <a:rPr lang="sv-SE" dirty="0"/>
              <a:t> </a:t>
            </a:r>
            <a:r>
              <a:rPr lang="sv-SE" dirty="0" err="1"/>
              <a:t>changes</a:t>
            </a:r>
            <a:r>
              <a:rPr lang="sv-SE" dirty="0"/>
              <a:t> in the </a:t>
            </a:r>
            <a:r>
              <a:rPr lang="sv-SE" dirty="0" err="1"/>
              <a:t>regulation</a:t>
            </a:r>
            <a:r>
              <a:rPr lang="sv-SE" dirty="0"/>
              <a:t> and </a:t>
            </a:r>
            <a:r>
              <a:rPr lang="sv-SE" dirty="0" err="1"/>
              <a:t>funding</a:t>
            </a:r>
            <a:r>
              <a:rPr lang="sv-SE" dirty="0"/>
              <a:t> of </a:t>
            </a:r>
            <a:r>
              <a:rPr lang="sv-SE" dirty="0" err="1"/>
              <a:t>higher</a:t>
            </a:r>
            <a:r>
              <a:rPr lang="sv-SE" dirty="0"/>
              <a:t> </a:t>
            </a:r>
            <a:r>
              <a:rPr lang="sv-SE" dirty="0" err="1"/>
              <a:t>education</a:t>
            </a:r>
            <a:r>
              <a:rPr lang="sv-SE" dirty="0"/>
              <a:t> in Sweden:</a:t>
            </a:r>
          </a:p>
          <a:p>
            <a:r>
              <a:rPr lang="sv-SE" dirty="0"/>
              <a:t>Research </a:t>
            </a:r>
            <a:r>
              <a:rPr lang="sv-SE" dirty="0" err="1"/>
              <a:t>funding</a:t>
            </a:r>
            <a:r>
              <a:rPr lang="sv-SE" dirty="0"/>
              <a:t> – </a:t>
            </a:r>
            <a:r>
              <a:rPr lang="sv-SE" dirty="0" err="1"/>
              <a:t>reformed</a:t>
            </a:r>
            <a:r>
              <a:rPr lang="sv-SE" dirty="0"/>
              <a:t> system and </a:t>
            </a:r>
            <a:r>
              <a:rPr lang="sv-SE" dirty="0" err="1"/>
              <a:t>increased</a:t>
            </a:r>
            <a:r>
              <a:rPr lang="sv-SE" dirty="0"/>
              <a:t> </a:t>
            </a:r>
            <a:r>
              <a:rPr lang="sv-SE" dirty="0" err="1"/>
              <a:t>external</a:t>
            </a:r>
            <a:r>
              <a:rPr lang="sv-SE" dirty="0"/>
              <a:t> </a:t>
            </a:r>
            <a:r>
              <a:rPr lang="sv-SE" dirty="0" err="1"/>
              <a:t>funding</a:t>
            </a:r>
            <a:endParaRPr lang="sv-SE" dirty="0"/>
          </a:p>
          <a:p>
            <a:r>
              <a:rPr lang="sv-SE" dirty="0"/>
              <a:t>Adaptation to the Bologna process</a:t>
            </a:r>
          </a:p>
          <a:p>
            <a:r>
              <a:rPr lang="sv-SE" dirty="0" err="1"/>
              <a:t>Increased</a:t>
            </a:r>
            <a:r>
              <a:rPr lang="sv-SE" dirty="0"/>
              <a:t> </a:t>
            </a:r>
            <a:r>
              <a:rPr lang="sv-SE" dirty="0" err="1"/>
              <a:t>autonomy</a:t>
            </a:r>
            <a:endParaRPr lang="sv-SE" dirty="0"/>
          </a:p>
          <a:p>
            <a:r>
              <a:rPr lang="sv-SE" dirty="0" err="1"/>
              <a:t>Tuition</a:t>
            </a:r>
            <a:r>
              <a:rPr lang="sv-SE" dirty="0"/>
              <a:t> </a:t>
            </a:r>
            <a:r>
              <a:rPr lang="sv-SE" dirty="0" err="1"/>
              <a:t>fees</a:t>
            </a:r>
            <a:r>
              <a:rPr lang="sv-SE" dirty="0"/>
              <a:t> for </a:t>
            </a:r>
            <a:r>
              <a:rPr lang="sv-SE" dirty="0" err="1"/>
              <a:t>freemover</a:t>
            </a:r>
            <a:r>
              <a:rPr lang="sv-SE" dirty="0"/>
              <a:t> students from </a:t>
            </a:r>
            <a:r>
              <a:rPr lang="sv-SE" dirty="0" err="1"/>
              <a:t>outside</a:t>
            </a:r>
            <a:r>
              <a:rPr lang="sv-SE" dirty="0"/>
              <a:t> EU/EEC</a:t>
            </a:r>
          </a:p>
          <a:p>
            <a:r>
              <a:rPr lang="sv-SE" dirty="0"/>
              <a:t>Less </a:t>
            </a:r>
            <a:r>
              <a:rPr lang="sv-SE" dirty="0" err="1"/>
              <a:t>distinction</a:t>
            </a:r>
            <a:r>
              <a:rPr lang="sv-SE" dirty="0"/>
              <a:t> </a:t>
            </a:r>
            <a:r>
              <a:rPr lang="sv-SE" dirty="0" err="1"/>
              <a:t>between</a:t>
            </a:r>
            <a:r>
              <a:rPr lang="sv-SE" dirty="0"/>
              <a:t> </a:t>
            </a:r>
            <a:r>
              <a:rPr lang="sv-SE" dirty="0" err="1"/>
              <a:t>universities</a:t>
            </a:r>
            <a:r>
              <a:rPr lang="sv-SE" dirty="0"/>
              <a:t> and </a:t>
            </a:r>
            <a:r>
              <a:rPr lang="sv-SE" dirty="0" err="1"/>
              <a:t>university</a:t>
            </a:r>
            <a:r>
              <a:rPr lang="sv-SE" dirty="0"/>
              <a:t> colleges</a:t>
            </a:r>
          </a:p>
          <a:p>
            <a:endParaRPr lang="sv-SE" dirty="0"/>
          </a:p>
          <a:p>
            <a:endParaRPr lang="sv-SE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1923337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AD584D86-B77A-4D59-8994-58D8BA6AF69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1465801"/>
              </p:ext>
            </p:extLst>
          </p:nvPr>
        </p:nvGraphicFramePr>
        <p:xfrm>
          <a:off x="714632" y="919811"/>
          <a:ext cx="8162914" cy="38902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094533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00000000-0008-0000-0F00-000002000000}"/>
              </a:ext>
            </a:extLst>
          </p:cNvPr>
          <p:cNvGraphicFramePr>
            <a:graphicFrameLocks/>
          </p:cNvGraphicFramePr>
          <p:nvPr/>
        </p:nvGraphicFramePr>
        <p:xfrm>
          <a:off x="1066800" y="519112"/>
          <a:ext cx="7010400" cy="4105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616046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D4F6A30-178D-9649-877E-30B729980B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5761" y="-1096480"/>
            <a:ext cx="7886700" cy="2139553"/>
          </a:xfrm>
        </p:spPr>
        <p:txBody>
          <a:bodyPr>
            <a:normAutofit/>
          </a:bodyPr>
          <a:lstStyle/>
          <a:p>
            <a:r>
              <a:rPr lang="sv-SE" sz="3800" dirty="0"/>
              <a:t>The </a:t>
            </a:r>
            <a:r>
              <a:rPr lang="sv-SE" sz="3800" dirty="0" err="1"/>
              <a:t>degree</a:t>
            </a:r>
            <a:r>
              <a:rPr lang="sv-SE" sz="3800" dirty="0"/>
              <a:t> system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590EE9F-91BF-AF42-9F0B-EED848F289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568" y="1115693"/>
            <a:ext cx="6615454" cy="3545123"/>
          </a:xfrm>
          <a:prstGeom prst="rect">
            <a:avLst/>
          </a:prstGeom>
          <a:solidFill>
            <a:schemeClr val="accent1"/>
          </a:solidFill>
        </p:spPr>
      </p:pic>
      <p:grpSp>
        <p:nvGrpSpPr>
          <p:cNvPr id="36" name="Grupp 35"/>
          <p:cNvGrpSpPr/>
          <p:nvPr/>
        </p:nvGrpSpPr>
        <p:grpSpPr>
          <a:xfrm>
            <a:off x="989892" y="1363496"/>
            <a:ext cx="5807669" cy="2266970"/>
            <a:chOff x="2114986" y="1949191"/>
            <a:chExt cx="7743559" cy="3022627"/>
          </a:xfrm>
        </p:grpSpPr>
        <p:sp>
          <p:nvSpPr>
            <p:cNvPr id="6" name="Rektangel 5"/>
            <p:cNvSpPr/>
            <p:nvPr/>
          </p:nvSpPr>
          <p:spPr>
            <a:xfrm>
              <a:off x="2117555" y="3924795"/>
              <a:ext cx="7740990" cy="1047023"/>
            </a:xfrm>
            <a:prstGeom prst="rect">
              <a:avLst/>
            </a:prstGeom>
            <a:noFill/>
            <a:ln w="76200">
              <a:solidFill>
                <a:srgbClr val="92D05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defRPr/>
              </a:pPr>
              <a:endParaRPr lang="sv-SE" sz="135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7" name="Rektangel 6"/>
            <p:cNvSpPr/>
            <p:nvPr/>
          </p:nvSpPr>
          <p:spPr>
            <a:xfrm>
              <a:off x="2114986" y="3004833"/>
              <a:ext cx="7740990" cy="925236"/>
            </a:xfrm>
            <a:prstGeom prst="rect">
              <a:avLst/>
            </a:prstGeom>
            <a:noFill/>
            <a:ln w="76200">
              <a:solidFill>
                <a:srgbClr val="92D05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defRPr/>
              </a:pPr>
              <a:endParaRPr lang="sv-SE" sz="135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8" name="Rektangel 7"/>
            <p:cNvSpPr/>
            <p:nvPr/>
          </p:nvSpPr>
          <p:spPr>
            <a:xfrm>
              <a:off x="2114986" y="1949191"/>
              <a:ext cx="7740990" cy="1050611"/>
            </a:xfrm>
            <a:prstGeom prst="rect">
              <a:avLst/>
            </a:prstGeom>
            <a:noFill/>
            <a:ln w="76200">
              <a:solidFill>
                <a:srgbClr val="92D05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defRPr/>
              </a:pPr>
              <a:endParaRPr lang="sv-SE" sz="1350">
                <a:solidFill>
                  <a:prstClr val="white"/>
                </a:solidFill>
                <a:latin typeface="Calibri"/>
              </a:endParaRPr>
            </a:p>
          </p:txBody>
        </p:sp>
      </p:grpSp>
      <p:grpSp>
        <p:nvGrpSpPr>
          <p:cNvPr id="37" name="Grupp 36"/>
          <p:cNvGrpSpPr/>
          <p:nvPr/>
        </p:nvGrpSpPr>
        <p:grpSpPr>
          <a:xfrm>
            <a:off x="1642027" y="1622786"/>
            <a:ext cx="6925548" cy="2230644"/>
            <a:chOff x="2984500" y="2294911"/>
            <a:chExt cx="9234064" cy="2974193"/>
          </a:xfrm>
        </p:grpSpPr>
        <p:sp>
          <p:nvSpPr>
            <p:cNvPr id="9" name="textruta 8"/>
            <p:cNvSpPr txBox="1"/>
            <p:nvPr/>
          </p:nvSpPr>
          <p:spPr>
            <a:xfrm>
              <a:off x="4841267" y="4591997"/>
              <a:ext cx="994384" cy="400109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 defTabSz="685800">
                <a:defRPr/>
              </a:pPr>
              <a:r>
                <a:rPr lang="sv-SE" sz="1350" b="1" dirty="0">
                  <a:solidFill>
                    <a:prstClr val="black"/>
                  </a:solidFill>
                  <a:latin typeface="Calibri"/>
                </a:rPr>
                <a:t>65,300</a:t>
              </a:r>
            </a:p>
          </p:txBody>
        </p:sp>
        <p:sp>
          <p:nvSpPr>
            <p:cNvPr id="10" name="textruta 9"/>
            <p:cNvSpPr txBox="1"/>
            <p:nvPr/>
          </p:nvSpPr>
          <p:spPr>
            <a:xfrm>
              <a:off x="2984500" y="4591996"/>
              <a:ext cx="838200" cy="400109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 defTabSz="685800">
                <a:defRPr/>
              </a:pPr>
              <a:r>
                <a:rPr lang="sv-SE" sz="1350" b="1" dirty="0">
                  <a:solidFill>
                    <a:prstClr val="black"/>
                  </a:solidFill>
                  <a:latin typeface="Calibri"/>
                </a:rPr>
                <a:t>2,200</a:t>
              </a:r>
            </a:p>
          </p:txBody>
        </p:sp>
        <p:sp>
          <p:nvSpPr>
            <p:cNvPr id="11" name="textruta 10"/>
            <p:cNvSpPr txBox="1"/>
            <p:nvPr/>
          </p:nvSpPr>
          <p:spPr>
            <a:xfrm>
              <a:off x="8498867" y="4591996"/>
              <a:ext cx="1134084" cy="400109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 defTabSz="685800">
                <a:defRPr/>
              </a:pPr>
              <a:r>
                <a:rPr lang="sv-SE" sz="1350" b="1" dirty="0">
                  <a:solidFill>
                    <a:prstClr val="black"/>
                  </a:solidFill>
                  <a:latin typeface="Calibri"/>
                </a:rPr>
                <a:t>150,000</a:t>
              </a:r>
            </a:p>
          </p:txBody>
        </p:sp>
        <p:sp>
          <p:nvSpPr>
            <p:cNvPr id="12" name="textruta 11"/>
            <p:cNvSpPr txBox="1"/>
            <p:nvPr/>
          </p:nvSpPr>
          <p:spPr>
            <a:xfrm>
              <a:off x="6159500" y="3566141"/>
              <a:ext cx="990600" cy="400109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 defTabSz="685800">
                <a:defRPr/>
              </a:pPr>
              <a:r>
                <a:rPr lang="sv-SE" sz="1350" b="1" dirty="0">
                  <a:solidFill>
                    <a:prstClr val="black"/>
                  </a:solidFill>
                  <a:latin typeface="Calibri"/>
                </a:rPr>
                <a:t>27,500</a:t>
              </a:r>
            </a:p>
          </p:txBody>
        </p:sp>
        <p:sp>
          <p:nvSpPr>
            <p:cNvPr id="13" name="textruta 12"/>
            <p:cNvSpPr txBox="1"/>
            <p:nvPr/>
          </p:nvSpPr>
          <p:spPr>
            <a:xfrm>
              <a:off x="9824664" y="2889944"/>
              <a:ext cx="1200100" cy="954108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 defTabSz="685800">
                <a:defRPr/>
              </a:pPr>
              <a:r>
                <a:rPr lang="sv-SE" sz="1350" b="1" dirty="0">
                  <a:solidFill>
                    <a:prstClr val="black"/>
                  </a:solidFill>
                  <a:latin typeface="Calibri"/>
                </a:rPr>
                <a:t>all fine art</a:t>
              </a:r>
            </a:p>
            <a:p>
              <a:pPr algn="ctr" defTabSz="685800">
                <a:defRPr/>
              </a:pPr>
              <a:r>
                <a:rPr lang="sv-SE" sz="1350" b="1" dirty="0">
                  <a:solidFill>
                    <a:prstClr val="black"/>
                  </a:solidFill>
                  <a:latin typeface="Calibri"/>
                </a:rPr>
                <a:t>3,200</a:t>
              </a:r>
            </a:p>
          </p:txBody>
        </p:sp>
        <p:sp>
          <p:nvSpPr>
            <p:cNvPr id="14" name="textruta 13"/>
            <p:cNvSpPr txBox="1"/>
            <p:nvPr/>
          </p:nvSpPr>
          <p:spPr>
            <a:xfrm>
              <a:off x="9864845" y="3734725"/>
              <a:ext cx="1166220" cy="677108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 defTabSz="685800">
                <a:defRPr/>
              </a:pPr>
              <a:r>
                <a:rPr lang="sv-SE" sz="1350" b="1" dirty="0">
                  <a:solidFill>
                    <a:prstClr val="black"/>
                  </a:solidFill>
                  <a:latin typeface="Calibri"/>
                </a:rPr>
                <a:t>Courses</a:t>
              </a:r>
            </a:p>
            <a:p>
              <a:pPr algn="ctr" defTabSz="685800">
                <a:defRPr/>
              </a:pPr>
              <a:r>
                <a:rPr lang="sv-SE" sz="1350" b="1" dirty="0">
                  <a:solidFill>
                    <a:prstClr val="black"/>
                  </a:solidFill>
                  <a:latin typeface="Calibri"/>
                </a:rPr>
                <a:t>110,000</a:t>
              </a:r>
            </a:p>
          </p:txBody>
        </p:sp>
        <p:sp>
          <p:nvSpPr>
            <p:cNvPr id="15" name="textruta 14"/>
            <p:cNvSpPr txBox="1"/>
            <p:nvPr/>
          </p:nvSpPr>
          <p:spPr>
            <a:xfrm>
              <a:off x="6515992" y="2294911"/>
              <a:ext cx="1034159" cy="400109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 defTabSz="685800">
                <a:defRPr/>
              </a:pPr>
              <a:r>
                <a:rPr lang="sv-SE" sz="1350" b="1" dirty="0">
                  <a:solidFill>
                    <a:prstClr val="black"/>
                  </a:solidFill>
                  <a:latin typeface="Calibri"/>
                </a:rPr>
                <a:t>18,000</a:t>
              </a:r>
            </a:p>
          </p:txBody>
        </p:sp>
        <p:sp>
          <p:nvSpPr>
            <p:cNvPr id="16" name="textruta 15"/>
            <p:cNvSpPr txBox="1"/>
            <p:nvPr/>
          </p:nvSpPr>
          <p:spPr>
            <a:xfrm>
              <a:off x="3790951" y="3560737"/>
              <a:ext cx="838200" cy="400109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 defTabSz="685800">
                <a:defRPr/>
              </a:pPr>
              <a:r>
                <a:rPr lang="sv-SE" sz="1350" b="1" dirty="0">
                  <a:solidFill>
                    <a:prstClr val="black"/>
                  </a:solidFill>
                  <a:latin typeface="Calibri"/>
                </a:rPr>
                <a:t>4,900</a:t>
              </a:r>
            </a:p>
          </p:txBody>
        </p:sp>
        <p:sp>
          <p:nvSpPr>
            <p:cNvPr id="26" name="textruta 25"/>
            <p:cNvSpPr txBox="1"/>
            <p:nvPr/>
          </p:nvSpPr>
          <p:spPr>
            <a:xfrm>
              <a:off x="5835651" y="4591996"/>
              <a:ext cx="838200" cy="677108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 defTabSz="685800">
                <a:defRPr/>
              </a:pPr>
              <a:r>
                <a:rPr lang="sv-SE" sz="1350" b="1" dirty="0">
                  <a:solidFill>
                    <a:prstClr val="white"/>
                  </a:solidFill>
                  <a:latin typeface="Calibri"/>
                </a:rPr>
                <a:t>17,1 %</a:t>
              </a:r>
            </a:p>
          </p:txBody>
        </p:sp>
        <p:sp>
          <p:nvSpPr>
            <p:cNvPr id="27" name="textruta 26"/>
            <p:cNvSpPr txBox="1"/>
            <p:nvPr/>
          </p:nvSpPr>
          <p:spPr>
            <a:xfrm>
              <a:off x="3822700" y="4591996"/>
              <a:ext cx="838200" cy="400109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 defTabSz="685800">
                <a:defRPr/>
              </a:pPr>
              <a:r>
                <a:rPr lang="sv-SE" sz="1350" b="1" dirty="0">
                  <a:solidFill>
                    <a:prstClr val="white"/>
                  </a:solidFill>
                  <a:latin typeface="Calibri"/>
                </a:rPr>
                <a:t>0,6 %</a:t>
              </a:r>
            </a:p>
          </p:txBody>
        </p:sp>
        <p:sp>
          <p:nvSpPr>
            <p:cNvPr id="28" name="textruta 27"/>
            <p:cNvSpPr txBox="1"/>
            <p:nvPr/>
          </p:nvSpPr>
          <p:spPr>
            <a:xfrm>
              <a:off x="9632951" y="4591996"/>
              <a:ext cx="990600" cy="400109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 defTabSz="685800">
                <a:defRPr/>
              </a:pPr>
              <a:r>
                <a:rPr lang="sv-SE" sz="1350" b="1" dirty="0">
                  <a:solidFill>
                    <a:prstClr val="white"/>
                  </a:solidFill>
                  <a:latin typeface="Calibri"/>
                </a:rPr>
                <a:t>39,3 %</a:t>
              </a:r>
            </a:p>
          </p:txBody>
        </p:sp>
        <p:sp>
          <p:nvSpPr>
            <p:cNvPr id="29" name="textruta 28"/>
            <p:cNvSpPr txBox="1"/>
            <p:nvPr/>
          </p:nvSpPr>
          <p:spPr>
            <a:xfrm>
              <a:off x="7150100" y="3566141"/>
              <a:ext cx="990600" cy="400109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 defTabSz="685800">
                <a:defRPr/>
              </a:pPr>
              <a:r>
                <a:rPr lang="sv-SE" sz="1350" b="1" dirty="0">
                  <a:solidFill>
                    <a:prstClr val="white"/>
                  </a:solidFill>
                  <a:latin typeface="Calibri"/>
                </a:rPr>
                <a:t>7,2 %</a:t>
              </a:r>
            </a:p>
          </p:txBody>
        </p:sp>
        <p:sp>
          <p:nvSpPr>
            <p:cNvPr id="30" name="textruta 29"/>
            <p:cNvSpPr txBox="1"/>
            <p:nvPr/>
          </p:nvSpPr>
          <p:spPr>
            <a:xfrm>
              <a:off x="11018464" y="2889944"/>
              <a:ext cx="1200100" cy="954108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 defTabSz="685800">
                <a:defRPr/>
              </a:pPr>
              <a:r>
                <a:rPr lang="sv-SE" sz="1350" b="1" dirty="0">
                  <a:solidFill>
                    <a:prstClr val="white"/>
                  </a:solidFill>
                  <a:latin typeface="Calibri"/>
                </a:rPr>
                <a:t>all fine art</a:t>
              </a:r>
            </a:p>
            <a:p>
              <a:pPr algn="ctr" defTabSz="685800">
                <a:defRPr/>
              </a:pPr>
              <a:r>
                <a:rPr lang="sv-SE" sz="1350" b="1" dirty="0">
                  <a:solidFill>
                    <a:prstClr val="white"/>
                  </a:solidFill>
                  <a:latin typeface="Calibri"/>
                </a:rPr>
                <a:t>0,8 %</a:t>
              </a:r>
            </a:p>
          </p:txBody>
        </p:sp>
        <p:sp>
          <p:nvSpPr>
            <p:cNvPr id="31" name="textruta 30"/>
            <p:cNvSpPr txBox="1"/>
            <p:nvPr/>
          </p:nvSpPr>
          <p:spPr>
            <a:xfrm>
              <a:off x="11024764" y="3734725"/>
              <a:ext cx="990600" cy="677108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 defTabSz="685800">
                <a:defRPr/>
              </a:pPr>
              <a:r>
                <a:rPr lang="sv-SE" sz="1350" b="1" dirty="0">
                  <a:solidFill>
                    <a:prstClr val="white"/>
                  </a:solidFill>
                  <a:latin typeface="Calibri"/>
                </a:rPr>
                <a:t>courses29 %</a:t>
              </a:r>
            </a:p>
          </p:txBody>
        </p:sp>
        <p:sp>
          <p:nvSpPr>
            <p:cNvPr id="32" name="textruta 31"/>
            <p:cNvSpPr txBox="1"/>
            <p:nvPr/>
          </p:nvSpPr>
          <p:spPr>
            <a:xfrm>
              <a:off x="7550151" y="2294911"/>
              <a:ext cx="838200" cy="400109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 defTabSz="685800">
                <a:defRPr/>
              </a:pPr>
              <a:r>
                <a:rPr lang="sv-SE" sz="1350" b="1" dirty="0">
                  <a:solidFill>
                    <a:prstClr val="white"/>
                  </a:solidFill>
                  <a:latin typeface="Calibri"/>
                </a:rPr>
                <a:t>4,7 %</a:t>
              </a:r>
            </a:p>
          </p:txBody>
        </p:sp>
        <p:sp>
          <p:nvSpPr>
            <p:cNvPr id="33" name="textruta 32"/>
            <p:cNvSpPr txBox="1"/>
            <p:nvPr/>
          </p:nvSpPr>
          <p:spPr>
            <a:xfrm>
              <a:off x="4629151" y="3566141"/>
              <a:ext cx="838200" cy="400109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 defTabSz="685800">
                <a:defRPr/>
              </a:pPr>
              <a:r>
                <a:rPr lang="sv-SE" sz="1350" b="1" dirty="0">
                  <a:solidFill>
                    <a:prstClr val="white"/>
                  </a:solidFill>
                  <a:latin typeface="Calibri"/>
                </a:rPr>
                <a:t>1,3 %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57997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C258061-8877-45F1-8E3B-7E0F2B0450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Current</a:t>
            </a:r>
            <a:r>
              <a:rPr lang="sv-SE" dirty="0"/>
              <a:t> </a:t>
            </a:r>
            <a:r>
              <a:rPr lang="sv-SE" dirty="0" err="1"/>
              <a:t>issues</a:t>
            </a:r>
            <a:endParaRPr lang="sv-SE" dirty="0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C4E8E05D-51B6-4C94-90F9-9245DDB440D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dirty="0" err="1"/>
              <a:t>Internationalization</a:t>
            </a:r>
            <a:r>
              <a:rPr lang="sv-SE" dirty="0"/>
              <a:t> and the European policy </a:t>
            </a:r>
            <a:r>
              <a:rPr lang="sv-SE" dirty="0" err="1"/>
              <a:t>level</a:t>
            </a:r>
            <a:endParaRPr lang="sv-SE" dirty="0"/>
          </a:p>
          <a:p>
            <a:r>
              <a:rPr lang="sv-SE" dirty="0"/>
              <a:t>Life-long learning</a:t>
            </a:r>
          </a:p>
          <a:p>
            <a:r>
              <a:rPr lang="sv-SE" dirty="0"/>
              <a:t>Post-</a:t>
            </a:r>
            <a:r>
              <a:rPr lang="sv-SE" dirty="0" err="1"/>
              <a:t>pandemic</a:t>
            </a:r>
            <a:r>
              <a:rPr lang="sv-SE" dirty="0"/>
              <a:t> </a:t>
            </a:r>
          </a:p>
          <a:p>
            <a:r>
              <a:rPr lang="sv-SE" dirty="0" err="1"/>
              <a:t>Institutional</a:t>
            </a:r>
            <a:r>
              <a:rPr lang="sv-SE" dirty="0"/>
              <a:t> </a:t>
            </a:r>
            <a:r>
              <a:rPr lang="sv-SE" dirty="0" err="1"/>
              <a:t>autonomy</a:t>
            </a:r>
            <a:r>
              <a:rPr lang="sv-SE" dirty="0"/>
              <a:t> and </a:t>
            </a:r>
            <a:r>
              <a:rPr lang="sv-SE" dirty="0" err="1"/>
              <a:t>academic</a:t>
            </a:r>
            <a:r>
              <a:rPr lang="sv-SE" dirty="0"/>
              <a:t> </a:t>
            </a:r>
            <a:r>
              <a:rPr lang="sv-SE" dirty="0" err="1"/>
              <a:t>freedom</a:t>
            </a:r>
            <a:endParaRPr lang="sv-SE" dirty="0"/>
          </a:p>
          <a:p>
            <a:r>
              <a:rPr lang="sv-SE" dirty="0" err="1"/>
              <a:t>Quality</a:t>
            </a:r>
            <a:r>
              <a:rPr lang="sv-SE" dirty="0"/>
              <a:t> </a:t>
            </a:r>
            <a:r>
              <a:rPr lang="sv-SE" dirty="0" err="1"/>
              <a:t>assurance</a:t>
            </a:r>
            <a:endParaRPr lang="sv-SE" dirty="0"/>
          </a:p>
          <a:p>
            <a:r>
              <a:rPr lang="sv-SE" dirty="0"/>
              <a:t>The global </a:t>
            </a:r>
            <a:r>
              <a:rPr lang="sv-SE" dirty="0" err="1"/>
              <a:t>political</a:t>
            </a:r>
            <a:r>
              <a:rPr lang="sv-SE" dirty="0"/>
              <a:t> situation and the </a:t>
            </a:r>
            <a:r>
              <a:rPr lang="sv-SE" dirty="0" err="1"/>
              <a:t>war</a:t>
            </a:r>
            <a:r>
              <a:rPr lang="sv-SE" dirty="0"/>
              <a:t> in </a:t>
            </a:r>
            <a:r>
              <a:rPr lang="sv-SE" dirty="0" err="1"/>
              <a:t>Ukraine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674012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 3">
            <a:extLst>
              <a:ext uri="{FF2B5EF4-FFF2-40B4-BE49-F238E27FC236}">
                <a16:creationId xmlns:a16="http://schemas.microsoft.com/office/drawing/2014/main" id="{10A8C130-F234-4BAF-BD0A-8AD24A65E73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430E52D3-52D4-4C7E-A3D8-86D684CA35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578" y="513061"/>
            <a:ext cx="2089515" cy="4210333"/>
          </a:xfrm>
          <a:prstGeom prst="rect">
            <a:avLst/>
          </a:prstGeom>
        </p:spPr>
      </p:pic>
      <p:sp>
        <p:nvSpPr>
          <p:cNvPr id="7" name="textruta 6">
            <a:extLst>
              <a:ext uri="{FF2B5EF4-FFF2-40B4-BE49-F238E27FC236}">
                <a16:creationId xmlns:a16="http://schemas.microsoft.com/office/drawing/2014/main" id="{0F857D34-CFCB-46F7-A725-3B8571A1CD33}"/>
              </a:ext>
            </a:extLst>
          </p:cNvPr>
          <p:cNvSpPr txBox="1"/>
          <p:nvPr/>
        </p:nvSpPr>
        <p:spPr>
          <a:xfrm>
            <a:off x="3360381" y="513061"/>
            <a:ext cx="2680201" cy="40780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ea typeface="Calibri" panose="020F0502020204030204" pitchFamily="34" charset="0"/>
                <a:cs typeface="Times New Roman" panose="02020603050405020304" pitchFamily="18" charset="0"/>
              </a:rPr>
              <a:t>Universities and university colleges by number of students:</a:t>
            </a:r>
          </a:p>
          <a:p>
            <a:endParaRPr lang="en-US" sz="12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800" dirty="0">
                <a:ea typeface="Calibri" panose="020F0502020204030204" pitchFamily="34" charset="0"/>
                <a:cs typeface="Times New Roman" panose="02020603050405020304" pitchFamily="18" charset="0"/>
              </a:rPr>
              <a:t>Stockholm University 6</a:t>
            </a:r>
          </a:p>
          <a:p>
            <a:r>
              <a:rPr lang="en-US" sz="800" dirty="0">
                <a:ea typeface="Calibri" panose="020F0502020204030204" pitchFamily="34" charset="0"/>
                <a:cs typeface="Times New Roman" panose="02020603050405020304" pitchFamily="18" charset="0"/>
              </a:rPr>
              <a:t>University of Gothenburg 5</a:t>
            </a:r>
          </a:p>
          <a:p>
            <a:r>
              <a:rPr lang="en-US" sz="800" dirty="0">
                <a:ea typeface="Calibri" panose="020F0502020204030204" pitchFamily="34" charset="0"/>
                <a:cs typeface="Times New Roman" panose="02020603050405020304" pitchFamily="18" charset="0"/>
              </a:rPr>
              <a:t>Lund University 3, 4</a:t>
            </a:r>
          </a:p>
          <a:p>
            <a:r>
              <a:rPr lang="en-US" sz="800" dirty="0">
                <a:ea typeface="Calibri" panose="020F0502020204030204" pitchFamily="34" charset="0"/>
                <a:cs typeface="Times New Roman" panose="02020603050405020304" pitchFamily="18" charset="0"/>
              </a:rPr>
              <a:t>Uppsala University 1, 2</a:t>
            </a:r>
          </a:p>
          <a:p>
            <a:r>
              <a:rPr lang="en-US" sz="800" dirty="0" err="1">
                <a:ea typeface="Calibri" panose="020F0502020204030204" pitchFamily="34" charset="0"/>
                <a:cs typeface="Times New Roman" panose="02020603050405020304" pitchFamily="18" charset="0"/>
              </a:rPr>
              <a:t>Umeå</a:t>
            </a:r>
            <a:r>
              <a:rPr lang="en-US" sz="800" dirty="0">
                <a:ea typeface="Calibri" panose="020F0502020204030204" pitchFamily="34" charset="0"/>
                <a:cs typeface="Times New Roman" panose="02020603050405020304" pitchFamily="18" charset="0"/>
              </a:rPr>
              <a:t> University 7</a:t>
            </a:r>
          </a:p>
          <a:p>
            <a:r>
              <a:rPr lang="en-US" sz="800" dirty="0">
                <a:ea typeface="Calibri" panose="020F0502020204030204" pitchFamily="34" charset="0"/>
                <a:cs typeface="Times New Roman" panose="02020603050405020304" pitchFamily="18" charset="0"/>
              </a:rPr>
              <a:t>Linköping University 8, 9</a:t>
            </a:r>
          </a:p>
          <a:p>
            <a:r>
              <a:rPr lang="en-US" sz="800" dirty="0">
                <a:ea typeface="Calibri" panose="020F0502020204030204" pitchFamily="34" charset="0"/>
                <a:cs typeface="Times New Roman" panose="02020603050405020304" pitchFamily="18" charset="0"/>
              </a:rPr>
              <a:t>Linnaeus University 14, 15</a:t>
            </a:r>
          </a:p>
          <a:p>
            <a:r>
              <a:rPr lang="en-US" sz="800" dirty="0">
                <a:ea typeface="Calibri" panose="020F0502020204030204" pitchFamily="34" charset="0"/>
                <a:cs typeface="Times New Roman" panose="02020603050405020304" pitchFamily="18" charset="0"/>
              </a:rPr>
              <a:t>Malmö University 29  </a:t>
            </a:r>
          </a:p>
          <a:p>
            <a:r>
              <a:rPr lang="en-US" sz="800" dirty="0" err="1">
                <a:ea typeface="Calibri" panose="020F0502020204030204" pitchFamily="34" charset="0"/>
                <a:cs typeface="Times New Roman" panose="02020603050405020304" pitchFamily="18" charset="0"/>
              </a:rPr>
              <a:t>Örebro</a:t>
            </a:r>
            <a:r>
              <a:rPr lang="en-US" sz="800" dirty="0">
                <a:ea typeface="Calibri" panose="020F0502020204030204" pitchFamily="34" charset="0"/>
                <a:cs typeface="Times New Roman" panose="02020603050405020304" pitchFamily="18" charset="0"/>
              </a:rPr>
              <a:t> University 16</a:t>
            </a:r>
          </a:p>
          <a:p>
            <a:r>
              <a:rPr lang="en-US" sz="800" dirty="0" err="1">
                <a:ea typeface="Calibri" panose="020F0502020204030204" pitchFamily="34" charset="0"/>
                <a:cs typeface="Times New Roman" panose="02020603050405020304" pitchFamily="18" charset="0"/>
              </a:rPr>
              <a:t>Mälardalen</a:t>
            </a:r>
            <a:r>
              <a:rPr lang="en-US" sz="800" dirty="0">
                <a:ea typeface="Calibri" panose="020F0502020204030204" pitchFamily="34" charset="0"/>
                <a:cs typeface="Times New Roman" panose="02020603050405020304" pitchFamily="18" charset="0"/>
              </a:rPr>
              <a:t> University 30, 31</a:t>
            </a:r>
          </a:p>
          <a:p>
            <a:r>
              <a:rPr lang="en-US" sz="800" dirty="0">
                <a:ea typeface="Calibri" panose="020F0502020204030204" pitchFamily="34" charset="0"/>
                <a:cs typeface="Times New Roman" panose="02020603050405020304" pitchFamily="18" charset="0"/>
              </a:rPr>
              <a:t>Karlstad University 13</a:t>
            </a:r>
          </a:p>
          <a:p>
            <a:r>
              <a:rPr lang="en-US" sz="800" dirty="0" err="1">
                <a:ea typeface="Calibri" panose="020F0502020204030204" pitchFamily="34" charset="0"/>
                <a:cs typeface="Times New Roman" panose="02020603050405020304" pitchFamily="18" charset="0"/>
              </a:rPr>
              <a:t>Gävle</a:t>
            </a:r>
            <a:r>
              <a:rPr lang="en-US" sz="800" dirty="0">
                <a:ea typeface="Calibri" panose="020F0502020204030204" pitchFamily="34" charset="0"/>
                <a:cs typeface="Times New Roman" panose="02020603050405020304" pitchFamily="18" charset="0"/>
              </a:rPr>
              <a:t> University 23</a:t>
            </a:r>
          </a:p>
          <a:p>
            <a:r>
              <a:rPr lang="en-US" sz="800" dirty="0" err="1">
                <a:ea typeface="Calibri" panose="020F0502020204030204" pitchFamily="34" charset="0"/>
                <a:cs typeface="Times New Roman" panose="02020603050405020304" pitchFamily="18" charset="0"/>
              </a:rPr>
              <a:t>Luleå</a:t>
            </a:r>
            <a:r>
              <a:rPr lang="en-US" sz="800" dirty="0">
                <a:ea typeface="Calibri" panose="020F0502020204030204" pitchFamily="34" charset="0"/>
                <a:cs typeface="Times New Roman" panose="02020603050405020304" pitchFamily="18" charset="0"/>
              </a:rPr>
              <a:t> University of Technology 10</a:t>
            </a:r>
          </a:p>
          <a:p>
            <a:r>
              <a:rPr lang="en-US" sz="800" dirty="0">
                <a:ea typeface="Calibri" panose="020F0502020204030204" pitchFamily="34" charset="0"/>
                <a:cs typeface="Times New Roman" panose="02020603050405020304" pitchFamily="18" charset="0"/>
              </a:rPr>
              <a:t>Mid Sweden University 17, 18</a:t>
            </a:r>
          </a:p>
          <a:p>
            <a:r>
              <a:rPr lang="en-US" sz="800" dirty="0">
                <a:ea typeface="Calibri" panose="020F0502020204030204" pitchFamily="34" charset="0"/>
                <a:cs typeface="Times New Roman" panose="02020603050405020304" pitchFamily="18" charset="0"/>
              </a:rPr>
              <a:t>Dalarna University 21, 22</a:t>
            </a:r>
          </a:p>
          <a:p>
            <a:r>
              <a:rPr lang="en-US" sz="800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Jönköping University </a:t>
            </a:r>
            <a:r>
              <a:rPr lang="en-US" sz="800" dirty="0">
                <a:ea typeface="Calibri" panose="020F0502020204030204" pitchFamily="34" charset="0"/>
                <a:cs typeface="Times New Roman" panose="02020603050405020304" pitchFamily="18" charset="0"/>
              </a:rPr>
              <a:t> 25</a:t>
            </a:r>
          </a:p>
          <a:p>
            <a:r>
              <a:rPr lang="en-US" sz="800" dirty="0">
                <a:ea typeface="Calibri" panose="020F0502020204030204" pitchFamily="34" charset="0"/>
                <a:cs typeface="Times New Roman" panose="02020603050405020304" pitchFamily="18" charset="0"/>
              </a:rPr>
              <a:t>Kristianstad University 26</a:t>
            </a:r>
          </a:p>
          <a:p>
            <a:r>
              <a:rPr lang="en-US" sz="800" dirty="0" err="1">
                <a:ea typeface="Calibri" panose="020F0502020204030204" pitchFamily="34" charset="0"/>
                <a:cs typeface="Times New Roman" panose="02020603050405020304" pitchFamily="18" charset="0"/>
              </a:rPr>
              <a:t>Södertörn</a:t>
            </a:r>
            <a:r>
              <a:rPr lang="en-US" sz="800" dirty="0">
                <a:ea typeface="Calibri" panose="020F0502020204030204" pitchFamily="34" charset="0"/>
                <a:cs typeface="Times New Roman" panose="02020603050405020304" pitchFamily="18" charset="0"/>
              </a:rPr>
              <a:t> University 6</a:t>
            </a:r>
          </a:p>
          <a:p>
            <a:r>
              <a:rPr lang="en-US" sz="800" dirty="0">
                <a:ea typeface="Calibri" panose="020F0502020204030204" pitchFamily="34" charset="0"/>
                <a:cs typeface="Times New Roman" panose="02020603050405020304" pitchFamily="18" charset="0"/>
              </a:rPr>
              <a:t>Halmstad University 24</a:t>
            </a:r>
          </a:p>
          <a:p>
            <a:r>
              <a:rPr lang="en-US" sz="800" dirty="0" err="1">
                <a:ea typeface="Calibri" panose="020F0502020204030204" pitchFamily="34" charset="0"/>
                <a:cs typeface="Times New Roman" panose="02020603050405020304" pitchFamily="18" charset="0"/>
              </a:rPr>
              <a:t>Borås</a:t>
            </a:r>
            <a:r>
              <a:rPr lang="en-US" sz="800" dirty="0">
                <a:ea typeface="Calibri" panose="020F0502020204030204" pitchFamily="34" charset="0"/>
                <a:cs typeface="Times New Roman" panose="02020603050405020304" pitchFamily="18" charset="0"/>
              </a:rPr>
              <a:t> University 20</a:t>
            </a:r>
          </a:p>
          <a:p>
            <a:r>
              <a:rPr lang="en-US" sz="800" dirty="0">
                <a:ea typeface="Calibri" panose="020F0502020204030204" pitchFamily="34" charset="0"/>
                <a:cs typeface="Times New Roman" panose="02020603050405020304" pitchFamily="18" charset="0"/>
              </a:rPr>
              <a:t>University West 28</a:t>
            </a:r>
          </a:p>
          <a:p>
            <a:r>
              <a:rPr lang="en-US" sz="800" dirty="0" err="1">
                <a:ea typeface="Calibri" panose="020F0502020204030204" pitchFamily="34" charset="0"/>
                <a:cs typeface="Times New Roman" panose="02020603050405020304" pitchFamily="18" charset="0"/>
              </a:rPr>
              <a:t>Skövde</a:t>
            </a:r>
            <a:r>
              <a:rPr lang="en-US" sz="800" dirty="0">
                <a:ea typeface="Calibri" panose="020F0502020204030204" pitchFamily="34" charset="0"/>
                <a:cs typeface="Times New Roman" panose="02020603050405020304" pitchFamily="18" charset="0"/>
              </a:rPr>
              <a:t> University 27</a:t>
            </a:r>
          </a:p>
          <a:p>
            <a:r>
              <a:rPr lang="en-US" sz="800" dirty="0">
                <a:ea typeface="Calibri" panose="020F0502020204030204" pitchFamily="34" charset="0"/>
                <a:cs typeface="Times New Roman" panose="02020603050405020304" pitchFamily="18" charset="0"/>
              </a:rPr>
              <a:t>Blekinge Institute of Technology 19</a:t>
            </a:r>
          </a:p>
          <a:p>
            <a:endParaRPr lang="en-US" sz="13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13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1300" dirty="0"/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B0BE9238-3B7F-4ADB-B205-D6144E42224C}"/>
              </a:ext>
            </a:extLst>
          </p:cNvPr>
          <p:cNvSpPr txBox="1"/>
          <p:nvPr/>
        </p:nvSpPr>
        <p:spPr>
          <a:xfrm>
            <a:off x="5604849" y="1268760"/>
            <a:ext cx="2031611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Specialised</a:t>
            </a:r>
            <a:r>
              <a:rPr lang="en-US" sz="1200" b="1" dirty="0">
                <a:ea typeface="Calibri" panose="020F0502020204030204" pitchFamily="34" charset="0"/>
                <a:cs typeface="Times New Roman" panose="02020603050405020304" pitchFamily="18" charset="0"/>
              </a:rPr>
              <a:t> higher education institutions by number of students:</a:t>
            </a:r>
          </a:p>
          <a:p>
            <a:endParaRPr lang="en-US" sz="12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800" dirty="0">
                <a:ea typeface="Calibri" panose="020F0502020204030204" pitchFamily="34" charset="0"/>
                <a:cs typeface="Times New Roman" panose="02020603050405020304" pitchFamily="18" charset="0"/>
              </a:rPr>
              <a:t>KTH-Royal Institute of Technology 6</a:t>
            </a:r>
          </a:p>
          <a:p>
            <a:r>
              <a:rPr lang="en-US" sz="800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Chalmers University of Technology </a:t>
            </a:r>
            <a:r>
              <a:rPr lang="en-US" sz="800" dirty="0"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</a:p>
          <a:p>
            <a:r>
              <a:rPr lang="en-US" sz="800" dirty="0">
                <a:ea typeface="Calibri" panose="020F0502020204030204" pitchFamily="34" charset="0"/>
                <a:cs typeface="Times New Roman" panose="02020603050405020304" pitchFamily="18" charset="0"/>
              </a:rPr>
              <a:t>Karolinska </a:t>
            </a:r>
            <a:r>
              <a:rPr lang="en-US" sz="800" dirty="0" err="1">
                <a:ea typeface="Calibri" panose="020F0502020204030204" pitchFamily="34" charset="0"/>
                <a:cs typeface="Times New Roman" panose="02020603050405020304" pitchFamily="18" charset="0"/>
              </a:rPr>
              <a:t>institutet</a:t>
            </a:r>
            <a:r>
              <a:rPr lang="en-US" sz="800" dirty="0">
                <a:ea typeface="Calibri" panose="020F0502020204030204" pitchFamily="34" charset="0"/>
                <a:cs typeface="Times New Roman" panose="02020603050405020304" pitchFamily="18" charset="0"/>
              </a:rPr>
              <a:t> 6</a:t>
            </a:r>
          </a:p>
          <a:p>
            <a:r>
              <a:rPr lang="en-US" sz="800" dirty="0">
                <a:ea typeface="Calibri" panose="020F0502020204030204" pitchFamily="34" charset="0"/>
                <a:cs typeface="Times New Roman" panose="02020603050405020304" pitchFamily="18" charset="0"/>
              </a:rPr>
              <a:t>SLU-Swedish University of Agricultural Sciences 1, 7, 11, 12</a:t>
            </a:r>
          </a:p>
          <a:p>
            <a:r>
              <a:rPr lang="en-US" sz="800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Stockholm School of Economics </a:t>
            </a:r>
            <a:r>
              <a:rPr lang="en-US" sz="800" dirty="0">
                <a:ea typeface="Calibri" panose="020F0502020204030204" pitchFamily="34" charset="0"/>
                <a:cs typeface="Times New Roman" panose="02020603050405020304" pitchFamily="18" charset="0"/>
              </a:rPr>
              <a:t> 6</a:t>
            </a:r>
          </a:p>
          <a:p>
            <a:r>
              <a:rPr lang="en-US" sz="800" dirty="0">
                <a:ea typeface="Calibri" panose="020F0502020204030204" pitchFamily="34" charset="0"/>
                <a:cs typeface="Times New Roman" panose="02020603050405020304" pitchFamily="18" charset="0"/>
              </a:rPr>
              <a:t>GIH–Swedish School of Sport and Health Sciences 6</a:t>
            </a:r>
          </a:p>
          <a:p>
            <a:r>
              <a:rPr lang="en-US" sz="800" dirty="0">
                <a:ea typeface="Calibri" panose="020F0502020204030204" pitchFamily="34" charset="0"/>
                <a:cs typeface="Times New Roman" panose="02020603050405020304" pitchFamily="18" charset="0"/>
              </a:rPr>
              <a:t>University College of Arts, Crafts and Design 6</a:t>
            </a:r>
          </a:p>
          <a:p>
            <a:r>
              <a:rPr lang="en-US" sz="800" dirty="0">
                <a:ea typeface="Calibri" panose="020F0502020204030204" pitchFamily="34" charset="0"/>
                <a:cs typeface="Times New Roman" panose="02020603050405020304" pitchFamily="18" charset="0"/>
              </a:rPr>
              <a:t>Swedish </a:t>
            </a:r>
            <a:r>
              <a:rPr lang="en-US" sz="800" dirty="0" err="1">
                <a:ea typeface="Calibri" panose="020F0502020204030204" pitchFamily="34" charset="0"/>
                <a:cs typeface="Times New Roman" panose="02020603050405020304" pitchFamily="18" charset="0"/>
              </a:rPr>
              <a:t>Defence</a:t>
            </a:r>
            <a:r>
              <a:rPr lang="en-US" sz="800" dirty="0">
                <a:ea typeface="Calibri" panose="020F0502020204030204" pitchFamily="34" charset="0"/>
                <a:cs typeface="Times New Roman" panose="02020603050405020304" pitchFamily="18" charset="0"/>
              </a:rPr>
              <a:t> University 6</a:t>
            </a:r>
          </a:p>
          <a:p>
            <a:r>
              <a:rPr lang="en-US" sz="800" dirty="0">
                <a:ea typeface="Calibri" panose="020F0502020204030204" pitchFamily="34" charset="0"/>
                <a:cs typeface="Times New Roman" panose="02020603050405020304" pitchFamily="18" charset="0"/>
              </a:rPr>
              <a:t>Royal College of Music in Stockholm 6</a:t>
            </a:r>
          </a:p>
          <a:p>
            <a:r>
              <a:rPr lang="en-US" sz="800" dirty="0" err="1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Ersta</a:t>
            </a:r>
            <a:r>
              <a:rPr lang="en-US" sz="800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Sköndal </a:t>
            </a:r>
            <a:r>
              <a:rPr lang="en-US" sz="800" dirty="0" err="1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Bräcke</a:t>
            </a:r>
            <a:r>
              <a:rPr lang="en-US" sz="800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University College </a:t>
            </a:r>
            <a:r>
              <a:rPr lang="en-US" sz="800" dirty="0">
                <a:ea typeface="Calibri" panose="020F0502020204030204" pitchFamily="34" charset="0"/>
                <a:cs typeface="Times New Roman" panose="02020603050405020304" pitchFamily="18" charset="0"/>
              </a:rPr>
              <a:t>5, 6</a:t>
            </a:r>
          </a:p>
          <a:p>
            <a:r>
              <a:rPr lang="en-US" sz="800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Swedish Red Cross University College </a:t>
            </a:r>
            <a:r>
              <a:rPr lang="en-US" sz="800" dirty="0">
                <a:ea typeface="Calibri" panose="020F0502020204030204" pitchFamily="34" charset="0"/>
                <a:cs typeface="Times New Roman" panose="02020603050405020304" pitchFamily="18" charset="0"/>
              </a:rPr>
              <a:t>6</a:t>
            </a:r>
          </a:p>
          <a:p>
            <a:r>
              <a:rPr lang="en-US" sz="800" dirty="0" err="1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Sophiahemmet</a:t>
            </a:r>
            <a:r>
              <a:rPr lang="en-US" sz="800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University </a:t>
            </a:r>
            <a:r>
              <a:rPr lang="en-US" sz="800" dirty="0">
                <a:ea typeface="Calibri" panose="020F0502020204030204" pitchFamily="34" charset="0"/>
                <a:cs typeface="Times New Roman" panose="02020603050405020304" pitchFamily="18" charset="0"/>
              </a:rPr>
              <a:t>6</a:t>
            </a:r>
          </a:p>
          <a:p>
            <a:r>
              <a:rPr lang="en-US" sz="800" dirty="0">
                <a:ea typeface="Calibri" panose="020F0502020204030204" pitchFamily="34" charset="0"/>
                <a:cs typeface="Times New Roman" panose="02020603050405020304" pitchFamily="18" charset="0"/>
              </a:rPr>
              <a:t>Stockholm University of the Arts 6</a:t>
            </a:r>
          </a:p>
          <a:p>
            <a:r>
              <a:rPr lang="en-US" sz="800" dirty="0">
                <a:ea typeface="Calibri" panose="020F0502020204030204" pitchFamily="34" charset="0"/>
                <a:cs typeface="Times New Roman" panose="02020603050405020304" pitchFamily="18" charset="0"/>
              </a:rPr>
              <a:t>Royal Institute of Art 6</a:t>
            </a:r>
          </a:p>
          <a:p>
            <a:endParaRPr lang="en-US" sz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36185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5FD314AF-2A8C-4515-986B-BECD7B1B61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000" y="491067"/>
            <a:ext cx="7614929" cy="2416369"/>
          </a:xfrm>
        </p:spPr>
        <p:txBody>
          <a:bodyPr/>
          <a:lstStyle/>
          <a:p>
            <a:pPr algn="ctr"/>
            <a:br>
              <a:rPr lang="sv-SE" dirty="0"/>
            </a:br>
            <a:br>
              <a:rPr lang="sv-SE" dirty="0"/>
            </a:br>
            <a:br>
              <a:rPr lang="sv-SE" dirty="0"/>
            </a:br>
            <a:br>
              <a:rPr lang="sv-SE" dirty="0"/>
            </a:br>
            <a:r>
              <a:rPr lang="sv-SE" dirty="0" err="1"/>
              <a:t>Thank</a:t>
            </a:r>
            <a:r>
              <a:rPr lang="sv-SE" dirty="0"/>
              <a:t> </a:t>
            </a:r>
            <a:r>
              <a:rPr lang="sv-SE" dirty="0" err="1"/>
              <a:t>you</a:t>
            </a:r>
            <a:r>
              <a:rPr lang="sv-SE" dirty="0"/>
              <a:t>!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DD61C5A3-11A7-453A-A7AF-4E82E5DDF94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3386300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D43D496-0C00-4A02-A0AD-56E70ABF9F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Uniform system of </a:t>
            </a:r>
            <a:r>
              <a:rPr lang="sv-SE" dirty="0" err="1"/>
              <a:t>higher</a:t>
            </a:r>
            <a:r>
              <a:rPr lang="sv-SE" dirty="0"/>
              <a:t> </a:t>
            </a:r>
            <a:r>
              <a:rPr lang="sv-SE" dirty="0" err="1"/>
              <a:t>education</a:t>
            </a:r>
            <a:endParaRPr lang="sv-SE" dirty="0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7D2952B5-E59D-4C4E-847C-4CB5D21FB77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dirty="0"/>
              <a:t>Sweden has a uniform system of </a:t>
            </a:r>
            <a:r>
              <a:rPr lang="sv-SE" dirty="0" err="1"/>
              <a:t>higher</a:t>
            </a:r>
            <a:r>
              <a:rPr lang="sv-SE" dirty="0"/>
              <a:t> </a:t>
            </a:r>
            <a:r>
              <a:rPr lang="sv-SE" dirty="0" err="1"/>
              <a:t>education</a:t>
            </a:r>
            <a:r>
              <a:rPr lang="sv-SE" dirty="0"/>
              <a:t> </a:t>
            </a:r>
            <a:r>
              <a:rPr lang="sv-SE" dirty="0" err="1"/>
              <a:t>with</a:t>
            </a:r>
            <a:r>
              <a:rPr lang="sv-SE" dirty="0"/>
              <a:t> the same </a:t>
            </a:r>
            <a:r>
              <a:rPr lang="sv-SE" dirty="0" err="1"/>
              <a:t>legislation</a:t>
            </a:r>
            <a:r>
              <a:rPr lang="sv-SE" dirty="0"/>
              <a:t> for all </a:t>
            </a:r>
            <a:r>
              <a:rPr lang="sv-SE" dirty="0" err="1"/>
              <a:t>higher</a:t>
            </a:r>
            <a:r>
              <a:rPr lang="sv-SE" dirty="0"/>
              <a:t> </a:t>
            </a:r>
            <a:r>
              <a:rPr lang="sv-SE" dirty="0" err="1"/>
              <a:t>education</a:t>
            </a:r>
            <a:r>
              <a:rPr lang="sv-SE" dirty="0"/>
              <a:t> institutions.</a:t>
            </a:r>
          </a:p>
          <a:p>
            <a:r>
              <a:rPr lang="sv-SE" dirty="0" err="1"/>
              <a:t>Both</a:t>
            </a:r>
            <a:r>
              <a:rPr lang="sv-SE" dirty="0"/>
              <a:t> </a:t>
            </a:r>
            <a:r>
              <a:rPr lang="sv-SE" dirty="0" err="1"/>
              <a:t>universities</a:t>
            </a:r>
            <a:r>
              <a:rPr lang="sv-SE" dirty="0"/>
              <a:t> and </a:t>
            </a:r>
            <a:r>
              <a:rPr lang="sv-SE" dirty="0" err="1"/>
              <a:t>university</a:t>
            </a:r>
            <a:r>
              <a:rPr lang="sv-SE" dirty="0"/>
              <a:t> colleges </a:t>
            </a:r>
            <a:r>
              <a:rPr lang="sv-SE" dirty="0" err="1"/>
              <a:t>conduct</a:t>
            </a:r>
            <a:r>
              <a:rPr lang="sv-SE" dirty="0"/>
              <a:t> research and </a:t>
            </a:r>
            <a:r>
              <a:rPr lang="sv-SE" dirty="0" err="1"/>
              <a:t>provide</a:t>
            </a:r>
            <a:r>
              <a:rPr lang="sv-SE" dirty="0"/>
              <a:t> </a:t>
            </a:r>
            <a:r>
              <a:rPr lang="sv-SE" dirty="0" err="1"/>
              <a:t>higher</a:t>
            </a:r>
            <a:r>
              <a:rPr lang="sv-SE" dirty="0"/>
              <a:t> </a:t>
            </a:r>
            <a:r>
              <a:rPr lang="sv-SE" dirty="0" err="1"/>
              <a:t>education</a:t>
            </a:r>
            <a:r>
              <a:rPr lang="sv-SE" dirty="0"/>
              <a:t> at </a:t>
            </a:r>
            <a:r>
              <a:rPr lang="sv-SE" dirty="0" err="1"/>
              <a:t>various</a:t>
            </a:r>
            <a:r>
              <a:rPr lang="sv-SE" dirty="0"/>
              <a:t> </a:t>
            </a:r>
            <a:r>
              <a:rPr lang="sv-SE" dirty="0" err="1"/>
              <a:t>levels</a:t>
            </a:r>
            <a:r>
              <a:rPr lang="sv-SE" dirty="0"/>
              <a:t>, </a:t>
            </a:r>
            <a:r>
              <a:rPr lang="sv-SE" dirty="0" err="1"/>
              <a:t>but</a:t>
            </a:r>
            <a:r>
              <a:rPr lang="sv-SE" dirty="0"/>
              <a:t> </a:t>
            </a:r>
            <a:r>
              <a:rPr lang="sv-SE" dirty="0" err="1"/>
              <a:t>they</a:t>
            </a:r>
            <a:r>
              <a:rPr lang="sv-SE" dirty="0"/>
              <a:t> </a:t>
            </a:r>
            <a:r>
              <a:rPr lang="sv-SE" dirty="0" err="1"/>
              <a:t>vary</a:t>
            </a:r>
            <a:r>
              <a:rPr lang="sv-SE" dirty="0"/>
              <a:t> in </a:t>
            </a:r>
            <a:r>
              <a:rPr lang="sv-SE" dirty="0" err="1"/>
              <a:t>how</a:t>
            </a:r>
            <a:r>
              <a:rPr lang="sv-SE" dirty="0"/>
              <a:t> </a:t>
            </a:r>
            <a:r>
              <a:rPr lang="sv-SE" dirty="0" err="1"/>
              <a:t>much</a:t>
            </a:r>
            <a:r>
              <a:rPr lang="sv-SE" dirty="0"/>
              <a:t> focus is given to research.</a:t>
            </a:r>
          </a:p>
          <a:p>
            <a:r>
              <a:rPr lang="sv-SE" dirty="0"/>
              <a:t>The </a:t>
            </a:r>
            <a:r>
              <a:rPr lang="sv-SE" dirty="0" err="1"/>
              <a:t>older</a:t>
            </a:r>
            <a:r>
              <a:rPr lang="sv-SE" dirty="0"/>
              <a:t> </a:t>
            </a:r>
            <a:r>
              <a:rPr lang="sv-SE" dirty="0" err="1"/>
              <a:t>universities</a:t>
            </a:r>
            <a:r>
              <a:rPr lang="sv-SE" dirty="0"/>
              <a:t> </a:t>
            </a:r>
            <a:r>
              <a:rPr lang="sv-SE" dirty="0" err="1"/>
              <a:t>have</a:t>
            </a:r>
            <a:r>
              <a:rPr lang="sv-SE" dirty="0"/>
              <a:t> </a:t>
            </a:r>
            <a:r>
              <a:rPr lang="sv-SE" dirty="0" err="1"/>
              <a:t>more</a:t>
            </a:r>
            <a:r>
              <a:rPr lang="sv-SE" dirty="0"/>
              <a:t> extensive research </a:t>
            </a:r>
            <a:r>
              <a:rPr lang="sv-SE" dirty="0" err="1"/>
              <a:t>than</a:t>
            </a:r>
            <a:r>
              <a:rPr lang="sv-SE" dirty="0"/>
              <a:t> </a:t>
            </a:r>
            <a:r>
              <a:rPr lang="sv-SE" dirty="0" err="1"/>
              <a:t>university</a:t>
            </a:r>
            <a:r>
              <a:rPr lang="sv-SE" dirty="0"/>
              <a:t> colleges and the </a:t>
            </a:r>
            <a:r>
              <a:rPr lang="sv-SE" dirty="0" err="1"/>
              <a:t>newer</a:t>
            </a:r>
            <a:r>
              <a:rPr lang="sv-SE" dirty="0"/>
              <a:t> </a:t>
            </a:r>
            <a:r>
              <a:rPr lang="sv-SE" dirty="0" err="1"/>
              <a:t>universities</a:t>
            </a:r>
            <a:r>
              <a:rPr lang="sv-SE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115859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Platshållare för bild 10">
            <a:extLst>
              <a:ext uri="{FF2B5EF4-FFF2-40B4-BE49-F238E27FC236}">
                <a16:creationId xmlns:a16="http://schemas.microsoft.com/office/drawing/2014/main" id="{ABE9C350-A6F2-41CF-BB9E-E9F287E25972}"/>
              </a:ext>
            </a:extLst>
          </p:cNvPr>
          <p:cNvGraphicFramePr>
            <a:graphicFrameLocks noGrp="1"/>
          </p:cNvGraphicFramePr>
          <p:nvPr>
            <p:ph type="pic" sz="quarter" idx="10"/>
          </p:nvPr>
        </p:nvGraphicFramePr>
        <p:xfrm>
          <a:off x="0" y="0"/>
          <a:ext cx="6615113" cy="51514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003247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BD51F069-29C6-4997-8321-B12C18A8252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08038115"/>
              </p:ext>
            </p:extLst>
          </p:nvPr>
        </p:nvGraphicFramePr>
        <p:xfrm>
          <a:off x="1409700" y="285750"/>
          <a:ext cx="63246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014821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Platshållare för innehåll 5">
            <a:extLst>
              <a:ext uri="{FF2B5EF4-FFF2-40B4-BE49-F238E27FC236}">
                <a16:creationId xmlns:a16="http://schemas.microsoft.com/office/drawing/2014/main" id="{7B17E9D8-7A47-4F5B-9085-3CC954122FF0}"/>
              </a:ext>
            </a:extLst>
          </p:cNvPr>
          <p:cNvGraphicFramePr>
            <a:graphicFrameLocks noGrp="1"/>
          </p:cNvGraphicFramePr>
          <p:nvPr>
            <p:ph type="pic" sz="quarter" idx="10"/>
            <p:extLst>
              <p:ext uri="{D42A27DB-BD31-4B8C-83A1-F6EECF244321}">
                <p14:modId xmlns:p14="http://schemas.microsoft.com/office/powerpoint/2010/main" val="1893648962"/>
              </p:ext>
            </p:extLst>
          </p:nvPr>
        </p:nvGraphicFramePr>
        <p:xfrm>
          <a:off x="1131903" y="-7938"/>
          <a:ext cx="6615113" cy="51514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328258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EF52BD59-4163-48F4-8039-562554321F7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92790555"/>
              </p:ext>
            </p:extLst>
          </p:nvPr>
        </p:nvGraphicFramePr>
        <p:xfrm>
          <a:off x="1319212" y="16668"/>
          <a:ext cx="6505575" cy="51101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58162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312038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2FB8CAB-86FC-40F1-A491-0870D9346D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University reform – a </a:t>
            </a:r>
            <a:r>
              <a:rPr lang="sv-SE" dirty="0" err="1"/>
              <a:t>brief</a:t>
            </a:r>
            <a:r>
              <a:rPr lang="sv-SE" dirty="0"/>
              <a:t> </a:t>
            </a:r>
            <a:r>
              <a:rPr lang="sv-SE" dirty="0" err="1"/>
              <a:t>timeline</a:t>
            </a:r>
            <a:endParaRPr lang="sv-SE" dirty="0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A432277E-0545-47E6-BBD5-D163B901DC9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sv-SE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B1321A7E-B016-48F5-BBD6-99D782AF917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93059355"/>
              </p:ext>
            </p:extLst>
          </p:nvPr>
        </p:nvGraphicFramePr>
        <p:xfrm>
          <a:off x="1524000" y="53975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02422881"/>
      </p:ext>
    </p:extLst>
  </p:cSld>
  <p:clrMapOvr>
    <a:masterClrMapping/>
  </p:clrMapOvr>
</p:sld>
</file>

<file path=ppt/theme/theme1.xml><?xml version="1.0" encoding="utf-8"?>
<a:theme xmlns:a="http://schemas.openxmlformats.org/drawingml/2006/main" name="Standard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UKÄ">
    <a:dk1>
      <a:srgbClr val="000000"/>
    </a:dk1>
    <a:lt1>
      <a:srgbClr val="FFFFFF"/>
    </a:lt1>
    <a:dk2>
      <a:srgbClr val="C63527"/>
    </a:dk2>
    <a:lt2>
      <a:srgbClr val="FFFFFF"/>
    </a:lt2>
    <a:accent1>
      <a:srgbClr val="772583"/>
    </a:accent1>
    <a:accent2>
      <a:srgbClr val="EAAA00"/>
    </a:accent2>
    <a:accent3>
      <a:srgbClr val="005EB8"/>
    </a:accent3>
    <a:accent4>
      <a:srgbClr val="7A9A01"/>
    </a:accent4>
    <a:accent5>
      <a:srgbClr val="857874"/>
    </a:accent5>
    <a:accent6>
      <a:srgbClr val="B47E00"/>
    </a:accent6>
    <a:hlink>
      <a:srgbClr val="000000"/>
    </a:hlink>
    <a:folHlink>
      <a:srgbClr val="000000"/>
    </a:folHlink>
  </a:clrScheme>
  <a:fontScheme name="UKÄ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99A5812EC654640AAF0FBDB42E081DB" ma:contentTypeVersion="13" ma:contentTypeDescription="Crée un document." ma:contentTypeScope="" ma:versionID="91014088a579cc26c0110913aad0ce8a">
  <xsd:schema xmlns:xsd="http://www.w3.org/2001/XMLSchema" xmlns:xs="http://www.w3.org/2001/XMLSchema" xmlns:p="http://schemas.microsoft.com/office/2006/metadata/properties" xmlns:ns2="ca8b9c18-5e1d-46e5-9d1a-4e2a3224a5d3" xmlns:ns3="597f0e91-a424-40e7-b159-919cd36229ca" targetNamespace="http://schemas.microsoft.com/office/2006/metadata/properties" ma:root="true" ma:fieldsID="41ebf7365258ef4b8b181ce2bb71b0c4" ns2:_="" ns3:_="">
    <xsd:import namespace="ca8b9c18-5e1d-46e5-9d1a-4e2a3224a5d3"/>
    <xsd:import namespace="597f0e91-a424-40e7-b159-919cd36229c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8b9c18-5e1d-46e5-9d1a-4e2a3224a5d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7f0e91-a424-40e7-b159-919cd36229ca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4190A25-B791-4EE4-8467-7B6E04814BEA}"/>
</file>

<file path=customXml/itemProps2.xml><?xml version="1.0" encoding="utf-8"?>
<ds:datastoreItem xmlns:ds="http://schemas.openxmlformats.org/officeDocument/2006/customXml" ds:itemID="{DDD7E719-641E-4BD7-9BC7-26CC4FB544AA}"/>
</file>

<file path=customXml/itemProps3.xml><?xml version="1.0" encoding="utf-8"?>
<ds:datastoreItem xmlns:ds="http://schemas.openxmlformats.org/officeDocument/2006/customXml" ds:itemID="{5C119221-40B4-43FD-9257-EED98F57D3D8}"/>
</file>

<file path=docProps/app.xml><?xml version="1.0" encoding="utf-8"?>
<Properties xmlns="http://schemas.openxmlformats.org/officeDocument/2006/extended-properties" xmlns:vt="http://schemas.openxmlformats.org/officeDocument/2006/docPropsVTypes">
  <Template>Mall Powerpoint-presentation på engelska</Template>
  <TotalTime>717</TotalTime>
  <Words>679</Words>
  <Application>Microsoft Office PowerPoint</Application>
  <PresentationFormat>Bildspel på skärmen (16:9)</PresentationFormat>
  <Paragraphs>145</Paragraphs>
  <Slides>20</Slides>
  <Notes>1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20</vt:i4>
      </vt:variant>
    </vt:vector>
  </HeadingPairs>
  <TitlesOfParts>
    <vt:vector size="24" baseType="lpstr">
      <vt:lpstr>Arial</vt:lpstr>
      <vt:lpstr>Calibri</vt:lpstr>
      <vt:lpstr>Times New Roman</vt:lpstr>
      <vt:lpstr>Standardtema</vt:lpstr>
      <vt:lpstr>Higher education in Sweden</vt:lpstr>
      <vt:lpstr>PowerPoint-presentation</vt:lpstr>
      <vt:lpstr>Uniform system of higher education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University reform – a brief timeline</vt:lpstr>
      <vt:lpstr>PowerPoint-presentation</vt:lpstr>
      <vt:lpstr>PowerPoint-presentation</vt:lpstr>
      <vt:lpstr>PowerPoint-presentation</vt:lpstr>
      <vt:lpstr>The 1977 reform</vt:lpstr>
      <vt:lpstr>Deregulation in 1993</vt:lpstr>
      <vt:lpstr>Development in the 2000s</vt:lpstr>
      <vt:lpstr>PowerPoint-presentation</vt:lpstr>
      <vt:lpstr>PowerPoint-presentation</vt:lpstr>
      <vt:lpstr>The degree system</vt:lpstr>
      <vt:lpstr>Current issues</vt:lpstr>
      <vt:lpstr>    Thank you!</vt:lpstr>
    </vt:vector>
  </TitlesOfParts>
  <Company>AB Typoform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Johan Gribbe</dc:creator>
  <cp:lastModifiedBy>Johan Gribbe</cp:lastModifiedBy>
  <cp:revision>54</cp:revision>
  <dcterms:created xsi:type="dcterms:W3CDTF">2022-04-11T09:07:48Z</dcterms:created>
  <dcterms:modified xsi:type="dcterms:W3CDTF">2022-05-06T11:42:07Z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0x010100C99A5812EC654640AAF0FBDB42E081DB</vt:lpwstr>
  </property>
</Properties>
</file>