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theme/theme1.xml" ContentType="application/vnd.openxmlformats-officedocument.them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2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pos="4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600" y="60"/>
      </p:cViewPr>
      <p:guideLst>
        <p:guide orient="horz" pos="849"/>
        <p:guide pos="4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-filserver\hem\johang\2018%20Rapport%20om%20h&#246;gskolans%20ekonomi\Rapporten%20med%20underlag\Figur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://www.scb.se/contentassets/8a01392c07b44b1d9bb6664d21f1f835/web_gr3_reglasark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42653627250772E-2"/>
          <c:y val="2.5177776367998523E-2"/>
          <c:w val="0.92889838875261144"/>
          <c:h val="0.642076518399445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'Figur 1'!$A$6</c:f>
              <c:strCache>
                <c:ptCount val="1"/>
                <c:pt idx="0">
                  <c:v>Forskning och utbildning på forskarnivå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 1'!$B$4:$V$4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'Figur 1'!$B$6:$V$6</c:f>
              <c:numCache>
                <c:formatCode>0</c:formatCode>
                <c:ptCount val="21"/>
                <c:pt idx="0">
                  <c:v>25.46993487432524</c:v>
                </c:pt>
                <c:pt idx="1">
                  <c:v>27.230928773842621</c:v>
                </c:pt>
                <c:pt idx="2">
                  <c:v>27.600971659030765</c:v>
                </c:pt>
                <c:pt idx="3">
                  <c:v>28.681634769859009</c:v>
                </c:pt>
                <c:pt idx="4">
                  <c:v>28.94070157701864</c:v>
                </c:pt>
                <c:pt idx="5">
                  <c:v>30.540716697375551</c:v>
                </c:pt>
                <c:pt idx="6">
                  <c:v>30.87601729348464</c:v>
                </c:pt>
                <c:pt idx="7">
                  <c:v>31.2395009678905</c:v>
                </c:pt>
                <c:pt idx="8">
                  <c:v>31.038972808980649</c:v>
                </c:pt>
                <c:pt idx="9">
                  <c:v>30.534080012945829</c:v>
                </c:pt>
                <c:pt idx="10">
                  <c:v>30.848055488163979</c:v>
                </c:pt>
                <c:pt idx="11">
                  <c:v>32.161525531860804</c:v>
                </c:pt>
                <c:pt idx="12">
                  <c:v>34.259950095517219</c:v>
                </c:pt>
                <c:pt idx="13">
                  <c:v>36.440591102125104</c:v>
                </c:pt>
                <c:pt idx="14">
                  <c:v>36.744673292571598</c:v>
                </c:pt>
                <c:pt idx="15">
                  <c:v>37.970383395280216</c:v>
                </c:pt>
                <c:pt idx="16">
                  <c:v>38.66553751216555</c:v>
                </c:pt>
                <c:pt idx="17">
                  <c:v>40.534730138367976</c:v>
                </c:pt>
                <c:pt idx="18">
                  <c:v>40.544505500088597</c:v>
                </c:pt>
                <c:pt idx="19">
                  <c:v>42.391761674182511</c:v>
                </c:pt>
                <c:pt idx="20">
                  <c:v>41.314043999999974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D-4DF8-A3CC-87F2F84F9C58}"/>
            </c:ext>
          </c:extLst>
        </c:ser>
        <c:ser>
          <c:idx val="2"/>
          <c:order val="1"/>
          <c:tx>
            <c:strRef>
              <c:f>'Figur 1'!$A$7</c:f>
              <c:strCache>
                <c:ptCount val="1"/>
                <c:pt idx="0">
                  <c:v>Utbildning på grundnivå och avancerad nivå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'Figur 1'!$B$4:$V$4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'Figur 1'!$B$7:$V$7</c:f>
              <c:numCache>
                <c:formatCode>0</c:formatCode>
                <c:ptCount val="21"/>
                <c:pt idx="0">
                  <c:v>20.924909772682817</c:v>
                </c:pt>
                <c:pt idx="1">
                  <c:v>22.841854131524887</c:v>
                </c:pt>
                <c:pt idx="2">
                  <c:v>23.132595575749718</c:v>
                </c:pt>
                <c:pt idx="3">
                  <c:v>23.649700023356523</c:v>
                </c:pt>
                <c:pt idx="4">
                  <c:v>24.359149058692871</c:v>
                </c:pt>
                <c:pt idx="5">
                  <c:v>26.133682937415315</c:v>
                </c:pt>
                <c:pt idx="6">
                  <c:v>27.126856298184702</c:v>
                </c:pt>
                <c:pt idx="7">
                  <c:v>27.499892227263963</c:v>
                </c:pt>
                <c:pt idx="8">
                  <c:v>26.950026090724343</c:v>
                </c:pt>
                <c:pt idx="9">
                  <c:v>27.472363493431107</c:v>
                </c:pt>
                <c:pt idx="10">
                  <c:v>26.465593022357123</c:v>
                </c:pt>
                <c:pt idx="11">
                  <c:v>26.555715264331468</c:v>
                </c:pt>
                <c:pt idx="12">
                  <c:v>27.746039691473474</c:v>
                </c:pt>
                <c:pt idx="13">
                  <c:v>29.383797918291446</c:v>
                </c:pt>
                <c:pt idx="14">
                  <c:v>28.692736931966667</c:v>
                </c:pt>
                <c:pt idx="15">
                  <c:v>28.170207911232488</c:v>
                </c:pt>
                <c:pt idx="16">
                  <c:v>28.453811184051464</c:v>
                </c:pt>
                <c:pt idx="17">
                  <c:v>28.792983402103665</c:v>
                </c:pt>
                <c:pt idx="18">
                  <c:v>28.981124774818898</c:v>
                </c:pt>
                <c:pt idx="19">
                  <c:v>29.23367392359102</c:v>
                </c:pt>
                <c:pt idx="20">
                  <c:v>29.102711999999986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D-4DF8-A3CC-87F2F84F9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08673248"/>
        <c:axId val="-1608660192"/>
      </c:barChart>
      <c:catAx>
        <c:axId val="-16086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1608660192"/>
        <c:crosses val="autoZero"/>
        <c:auto val="1"/>
        <c:lblAlgn val="ctr"/>
        <c:lblOffset val="100"/>
        <c:noMultiLvlLbl val="0"/>
      </c:catAx>
      <c:valAx>
        <c:axId val="-160866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1608673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5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sv-SE" sz="3200" b="1" dirty="0" err="1">
                <a:solidFill>
                  <a:schemeClr val="tx1"/>
                </a:solidFill>
              </a:rPr>
              <a:t>Number</a:t>
            </a:r>
            <a:r>
              <a:rPr lang="sv-SE" sz="3200" b="1" dirty="0">
                <a:solidFill>
                  <a:schemeClr val="tx1"/>
                </a:solidFill>
              </a:rPr>
              <a:t> </a:t>
            </a:r>
            <a:r>
              <a:rPr lang="sv-SE" sz="3200" b="1" dirty="0" err="1">
                <a:solidFill>
                  <a:schemeClr val="tx1"/>
                </a:solidFill>
              </a:rPr>
              <a:t>of</a:t>
            </a:r>
            <a:r>
              <a:rPr lang="sv-SE" sz="3200" b="1" dirty="0">
                <a:solidFill>
                  <a:schemeClr val="tx1"/>
                </a:solidFill>
              </a:rPr>
              <a:t> students</a:t>
            </a:r>
          </a:p>
        </c:rich>
      </c:tx>
      <c:layout>
        <c:manualLayout>
          <c:xMode val="edge"/>
          <c:yMode val="edge"/>
          <c:x val="0.34552557029574221"/>
          <c:y val="1.4060161252705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5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Web_GR3_RegLasArKon!$B$4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Web_GR3_RegLasArKon!$A$5:$A$43</c:f>
              <c:strCache>
                <c:ptCount val="39"/>
                <c:pt idx="0">
                  <c:v>1977/78</c:v>
                </c:pt>
                <c:pt idx="1">
                  <c:v>1978/79</c:v>
                </c:pt>
                <c:pt idx="2">
                  <c:v>1979/80</c:v>
                </c:pt>
                <c:pt idx="3">
                  <c:v>1980/81</c:v>
                </c:pt>
                <c:pt idx="4">
                  <c:v>1981/82</c:v>
                </c:pt>
                <c:pt idx="5">
                  <c:v>1982/83</c:v>
                </c:pt>
                <c:pt idx="6">
                  <c:v>1983/84</c:v>
                </c:pt>
                <c:pt idx="7">
                  <c:v>1984/85</c:v>
                </c:pt>
                <c:pt idx="8">
                  <c:v>1985/86</c:v>
                </c:pt>
                <c:pt idx="9">
                  <c:v>1986/87</c:v>
                </c:pt>
                <c:pt idx="10">
                  <c:v>1987/88</c:v>
                </c:pt>
                <c:pt idx="11">
                  <c:v>1988/89</c:v>
                </c:pt>
                <c:pt idx="12">
                  <c:v>1989/90</c:v>
                </c:pt>
                <c:pt idx="13">
                  <c:v>1990/91</c:v>
                </c:pt>
                <c:pt idx="14">
                  <c:v>1991/92</c:v>
                </c:pt>
                <c:pt idx="15">
                  <c:v>1992/93</c:v>
                </c:pt>
                <c:pt idx="16">
                  <c:v>1993/94</c:v>
                </c:pt>
                <c:pt idx="17">
                  <c:v>1994/95</c:v>
                </c:pt>
                <c:pt idx="18">
                  <c:v>1995/96</c:v>
                </c:pt>
                <c:pt idx="19">
                  <c:v>1996/97</c:v>
                </c:pt>
                <c:pt idx="20">
                  <c:v>1997/98</c:v>
                </c:pt>
                <c:pt idx="21">
                  <c:v>1998/99</c:v>
                </c:pt>
                <c:pt idx="22">
                  <c:v>1999/2000</c:v>
                </c:pt>
                <c:pt idx="23">
                  <c:v>2000/01</c:v>
                </c:pt>
                <c:pt idx="24">
                  <c:v>2001/02</c:v>
                </c:pt>
                <c:pt idx="25">
                  <c:v>2002/03</c:v>
                </c:pt>
                <c:pt idx="26">
                  <c:v>2003/04</c:v>
                </c:pt>
                <c:pt idx="27">
                  <c:v>2004/05</c:v>
                </c:pt>
                <c:pt idx="28">
                  <c:v>2005/06</c:v>
                </c:pt>
                <c:pt idx="29">
                  <c:v>2006/07</c:v>
                </c:pt>
                <c:pt idx="30">
                  <c:v>2007/08</c:v>
                </c:pt>
                <c:pt idx="31">
                  <c:v>2008/09</c:v>
                </c:pt>
                <c:pt idx="32">
                  <c:v>2009/10</c:v>
                </c:pt>
                <c:pt idx="33">
                  <c:v>2010/11</c:v>
                </c:pt>
                <c:pt idx="34">
                  <c:v>2011/12</c:v>
                </c:pt>
                <c:pt idx="35">
                  <c:v>2012/13</c:v>
                </c:pt>
                <c:pt idx="36">
                  <c:v>2013/14</c:v>
                </c:pt>
                <c:pt idx="37">
                  <c:v>2014/15</c:v>
                </c:pt>
                <c:pt idx="38">
                  <c:v>2015/16</c:v>
                </c:pt>
              </c:strCache>
            </c:strRef>
          </c:cat>
          <c:val>
            <c:numRef>
              <c:f>Web_GR3_RegLasArKon!$B$5:$B$43</c:f>
              <c:numCache>
                <c:formatCode>General</c:formatCode>
                <c:ptCount val="39"/>
                <c:pt idx="0">
                  <c:v>177405</c:v>
                </c:pt>
                <c:pt idx="1">
                  <c:v>186797</c:v>
                </c:pt>
                <c:pt idx="2">
                  <c:v>184095</c:v>
                </c:pt>
                <c:pt idx="3">
                  <c:v>187851</c:v>
                </c:pt>
                <c:pt idx="4">
                  <c:v>187767</c:v>
                </c:pt>
                <c:pt idx="5">
                  <c:v>187197</c:v>
                </c:pt>
                <c:pt idx="6">
                  <c:v>186845</c:v>
                </c:pt>
                <c:pt idx="7">
                  <c:v>187773</c:v>
                </c:pt>
                <c:pt idx="8">
                  <c:v>185003</c:v>
                </c:pt>
                <c:pt idx="9">
                  <c:v>180657</c:v>
                </c:pt>
                <c:pt idx="10">
                  <c:v>185671</c:v>
                </c:pt>
                <c:pt idx="11">
                  <c:v>188355</c:v>
                </c:pt>
                <c:pt idx="12">
                  <c:v>193175</c:v>
                </c:pt>
                <c:pt idx="13">
                  <c:v>203177</c:v>
                </c:pt>
                <c:pt idx="14">
                  <c:v>221929</c:v>
                </c:pt>
                <c:pt idx="15">
                  <c:v>241851</c:v>
                </c:pt>
                <c:pt idx="16">
                  <c:v>256264</c:v>
                </c:pt>
                <c:pt idx="17">
                  <c:v>269632</c:v>
                </c:pt>
                <c:pt idx="18">
                  <c:v>285712</c:v>
                </c:pt>
                <c:pt idx="19">
                  <c:v>300913</c:v>
                </c:pt>
                <c:pt idx="20">
                  <c:v>305292</c:v>
                </c:pt>
                <c:pt idx="21">
                  <c:v>310200</c:v>
                </c:pt>
                <c:pt idx="22">
                  <c:v>319035</c:v>
                </c:pt>
                <c:pt idx="23">
                  <c:v>329967</c:v>
                </c:pt>
                <c:pt idx="24">
                  <c:v>354490</c:v>
                </c:pt>
                <c:pt idx="25">
                  <c:v>385237</c:v>
                </c:pt>
                <c:pt idx="26">
                  <c:v>397452</c:v>
                </c:pt>
                <c:pt idx="27">
                  <c:v>394251</c:v>
                </c:pt>
                <c:pt idx="28">
                  <c:v>388827</c:v>
                </c:pt>
                <c:pt idx="29">
                  <c:v>378653</c:v>
                </c:pt>
                <c:pt idx="30">
                  <c:v>381798</c:v>
                </c:pt>
                <c:pt idx="31">
                  <c:v>397570</c:v>
                </c:pt>
                <c:pt idx="32">
                  <c:v>428718</c:v>
                </c:pt>
                <c:pt idx="33">
                  <c:v>436126</c:v>
                </c:pt>
                <c:pt idx="34">
                  <c:v>424809</c:v>
                </c:pt>
                <c:pt idx="35">
                  <c:v>414302</c:v>
                </c:pt>
                <c:pt idx="36">
                  <c:v>405878</c:v>
                </c:pt>
                <c:pt idx="37">
                  <c:v>403866</c:v>
                </c:pt>
                <c:pt idx="38">
                  <c:v>402777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4-6047-BEDA-16EAB1CD36C5}"/>
            </c:ext>
          </c:extLst>
        </c:ser>
        <c:ser>
          <c:idx val="1"/>
          <c:order val="1"/>
          <c:tx>
            <c:strRef>
              <c:f>Web_GR3_RegLasArKon!$C$4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Web_GR3_RegLasArKon!$A$5:$A$43</c:f>
              <c:strCache>
                <c:ptCount val="39"/>
                <c:pt idx="0">
                  <c:v>1977/78</c:v>
                </c:pt>
                <c:pt idx="1">
                  <c:v>1978/79</c:v>
                </c:pt>
                <c:pt idx="2">
                  <c:v>1979/80</c:v>
                </c:pt>
                <c:pt idx="3">
                  <c:v>1980/81</c:v>
                </c:pt>
                <c:pt idx="4">
                  <c:v>1981/82</c:v>
                </c:pt>
                <c:pt idx="5">
                  <c:v>1982/83</c:v>
                </c:pt>
                <c:pt idx="6">
                  <c:v>1983/84</c:v>
                </c:pt>
                <c:pt idx="7">
                  <c:v>1984/85</c:v>
                </c:pt>
                <c:pt idx="8">
                  <c:v>1985/86</c:v>
                </c:pt>
                <c:pt idx="9">
                  <c:v>1986/87</c:v>
                </c:pt>
                <c:pt idx="10">
                  <c:v>1987/88</c:v>
                </c:pt>
                <c:pt idx="11">
                  <c:v>1988/89</c:v>
                </c:pt>
                <c:pt idx="12">
                  <c:v>1989/90</c:v>
                </c:pt>
                <c:pt idx="13">
                  <c:v>1990/91</c:v>
                </c:pt>
                <c:pt idx="14">
                  <c:v>1991/92</c:v>
                </c:pt>
                <c:pt idx="15">
                  <c:v>1992/93</c:v>
                </c:pt>
                <c:pt idx="16">
                  <c:v>1993/94</c:v>
                </c:pt>
                <c:pt idx="17">
                  <c:v>1994/95</c:v>
                </c:pt>
                <c:pt idx="18">
                  <c:v>1995/96</c:v>
                </c:pt>
                <c:pt idx="19">
                  <c:v>1996/97</c:v>
                </c:pt>
                <c:pt idx="20">
                  <c:v>1997/98</c:v>
                </c:pt>
                <c:pt idx="21">
                  <c:v>1998/99</c:v>
                </c:pt>
                <c:pt idx="22">
                  <c:v>1999/2000</c:v>
                </c:pt>
                <c:pt idx="23">
                  <c:v>2000/01</c:v>
                </c:pt>
                <c:pt idx="24">
                  <c:v>2001/02</c:v>
                </c:pt>
                <c:pt idx="25">
                  <c:v>2002/03</c:v>
                </c:pt>
                <c:pt idx="26">
                  <c:v>2003/04</c:v>
                </c:pt>
                <c:pt idx="27">
                  <c:v>2004/05</c:v>
                </c:pt>
                <c:pt idx="28">
                  <c:v>2005/06</c:v>
                </c:pt>
                <c:pt idx="29">
                  <c:v>2006/07</c:v>
                </c:pt>
                <c:pt idx="30">
                  <c:v>2007/08</c:v>
                </c:pt>
                <c:pt idx="31">
                  <c:v>2008/09</c:v>
                </c:pt>
                <c:pt idx="32">
                  <c:v>2009/10</c:v>
                </c:pt>
                <c:pt idx="33">
                  <c:v>2010/11</c:v>
                </c:pt>
                <c:pt idx="34">
                  <c:v>2011/12</c:v>
                </c:pt>
                <c:pt idx="35">
                  <c:v>2012/13</c:v>
                </c:pt>
                <c:pt idx="36">
                  <c:v>2013/14</c:v>
                </c:pt>
                <c:pt idx="37">
                  <c:v>2014/15</c:v>
                </c:pt>
                <c:pt idx="38">
                  <c:v>2015/16</c:v>
                </c:pt>
              </c:strCache>
            </c:strRef>
          </c:cat>
          <c:val>
            <c:numRef>
              <c:f>Web_GR3_RegLasArKon!$C$5:$C$43</c:f>
              <c:numCache>
                <c:formatCode>General</c:formatCode>
                <c:ptCount val="39"/>
                <c:pt idx="0">
                  <c:v>94791</c:v>
                </c:pt>
                <c:pt idx="1">
                  <c:v>101800</c:v>
                </c:pt>
                <c:pt idx="2">
                  <c:v>101090</c:v>
                </c:pt>
                <c:pt idx="3">
                  <c:v>105578</c:v>
                </c:pt>
                <c:pt idx="4">
                  <c:v>106078</c:v>
                </c:pt>
                <c:pt idx="5">
                  <c:v>106535</c:v>
                </c:pt>
                <c:pt idx="6">
                  <c:v>106319</c:v>
                </c:pt>
                <c:pt idx="7">
                  <c:v>106884</c:v>
                </c:pt>
                <c:pt idx="8">
                  <c:v>105004</c:v>
                </c:pt>
                <c:pt idx="9">
                  <c:v>102484</c:v>
                </c:pt>
                <c:pt idx="10">
                  <c:v>105591</c:v>
                </c:pt>
                <c:pt idx="11">
                  <c:v>107567</c:v>
                </c:pt>
                <c:pt idx="12">
                  <c:v>110917</c:v>
                </c:pt>
                <c:pt idx="13">
                  <c:v>116622</c:v>
                </c:pt>
                <c:pt idx="14">
                  <c:v>126776</c:v>
                </c:pt>
                <c:pt idx="15">
                  <c:v>136658</c:v>
                </c:pt>
                <c:pt idx="16">
                  <c:v>144640</c:v>
                </c:pt>
                <c:pt idx="17">
                  <c:v>153355</c:v>
                </c:pt>
                <c:pt idx="18">
                  <c:v>163370</c:v>
                </c:pt>
                <c:pt idx="19">
                  <c:v>173221</c:v>
                </c:pt>
                <c:pt idx="20">
                  <c:v>177380</c:v>
                </c:pt>
                <c:pt idx="21">
                  <c:v>181899</c:v>
                </c:pt>
                <c:pt idx="22">
                  <c:v>189420</c:v>
                </c:pt>
                <c:pt idx="23">
                  <c:v>198631</c:v>
                </c:pt>
                <c:pt idx="24">
                  <c:v>214649</c:v>
                </c:pt>
                <c:pt idx="25">
                  <c:v>233451</c:v>
                </c:pt>
                <c:pt idx="26">
                  <c:v>240451</c:v>
                </c:pt>
                <c:pt idx="27">
                  <c:v>238276</c:v>
                </c:pt>
                <c:pt idx="28">
                  <c:v>234981</c:v>
                </c:pt>
                <c:pt idx="29">
                  <c:v>229835</c:v>
                </c:pt>
                <c:pt idx="30">
                  <c:v>231957</c:v>
                </c:pt>
                <c:pt idx="31">
                  <c:v>240165</c:v>
                </c:pt>
                <c:pt idx="32">
                  <c:v>255852</c:v>
                </c:pt>
                <c:pt idx="33">
                  <c:v>259487</c:v>
                </c:pt>
                <c:pt idx="34">
                  <c:v>255781</c:v>
                </c:pt>
                <c:pt idx="35">
                  <c:v>250169</c:v>
                </c:pt>
                <c:pt idx="36">
                  <c:v>244085</c:v>
                </c:pt>
                <c:pt idx="37">
                  <c:v>242333</c:v>
                </c:pt>
                <c:pt idx="38">
                  <c:v>242767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4-6047-BEDA-16EAB1CD36C5}"/>
            </c:ext>
          </c:extLst>
        </c:ser>
        <c:ser>
          <c:idx val="2"/>
          <c:order val="2"/>
          <c:tx>
            <c:strRef>
              <c:f>Web_GR3_RegLasArKon!$D$4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Web_GR3_RegLasArKon!$A$5:$A$43</c:f>
              <c:strCache>
                <c:ptCount val="39"/>
                <c:pt idx="0">
                  <c:v>1977/78</c:v>
                </c:pt>
                <c:pt idx="1">
                  <c:v>1978/79</c:v>
                </c:pt>
                <c:pt idx="2">
                  <c:v>1979/80</c:v>
                </c:pt>
                <c:pt idx="3">
                  <c:v>1980/81</c:v>
                </c:pt>
                <c:pt idx="4">
                  <c:v>1981/82</c:v>
                </c:pt>
                <c:pt idx="5">
                  <c:v>1982/83</c:v>
                </c:pt>
                <c:pt idx="6">
                  <c:v>1983/84</c:v>
                </c:pt>
                <c:pt idx="7">
                  <c:v>1984/85</c:v>
                </c:pt>
                <c:pt idx="8">
                  <c:v>1985/86</c:v>
                </c:pt>
                <c:pt idx="9">
                  <c:v>1986/87</c:v>
                </c:pt>
                <c:pt idx="10">
                  <c:v>1987/88</c:v>
                </c:pt>
                <c:pt idx="11">
                  <c:v>1988/89</c:v>
                </c:pt>
                <c:pt idx="12">
                  <c:v>1989/90</c:v>
                </c:pt>
                <c:pt idx="13">
                  <c:v>1990/91</c:v>
                </c:pt>
                <c:pt idx="14">
                  <c:v>1991/92</c:v>
                </c:pt>
                <c:pt idx="15">
                  <c:v>1992/93</c:v>
                </c:pt>
                <c:pt idx="16">
                  <c:v>1993/94</c:v>
                </c:pt>
                <c:pt idx="17">
                  <c:v>1994/95</c:v>
                </c:pt>
                <c:pt idx="18">
                  <c:v>1995/96</c:v>
                </c:pt>
                <c:pt idx="19">
                  <c:v>1996/97</c:v>
                </c:pt>
                <c:pt idx="20">
                  <c:v>1997/98</c:v>
                </c:pt>
                <c:pt idx="21">
                  <c:v>1998/99</c:v>
                </c:pt>
                <c:pt idx="22">
                  <c:v>1999/2000</c:v>
                </c:pt>
                <c:pt idx="23">
                  <c:v>2000/01</c:v>
                </c:pt>
                <c:pt idx="24">
                  <c:v>2001/02</c:v>
                </c:pt>
                <c:pt idx="25">
                  <c:v>2002/03</c:v>
                </c:pt>
                <c:pt idx="26">
                  <c:v>2003/04</c:v>
                </c:pt>
                <c:pt idx="27">
                  <c:v>2004/05</c:v>
                </c:pt>
                <c:pt idx="28">
                  <c:v>2005/06</c:v>
                </c:pt>
                <c:pt idx="29">
                  <c:v>2006/07</c:v>
                </c:pt>
                <c:pt idx="30">
                  <c:v>2007/08</c:v>
                </c:pt>
                <c:pt idx="31">
                  <c:v>2008/09</c:v>
                </c:pt>
                <c:pt idx="32">
                  <c:v>2009/10</c:v>
                </c:pt>
                <c:pt idx="33">
                  <c:v>2010/11</c:v>
                </c:pt>
                <c:pt idx="34">
                  <c:v>2011/12</c:v>
                </c:pt>
                <c:pt idx="35">
                  <c:v>2012/13</c:v>
                </c:pt>
                <c:pt idx="36">
                  <c:v>2013/14</c:v>
                </c:pt>
                <c:pt idx="37">
                  <c:v>2014/15</c:v>
                </c:pt>
                <c:pt idx="38">
                  <c:v>2015/16</c:v>
                </c:pt>
              </c:strCache>
            </c:strRef>
          </c:cat>
          <c:val>
            <c:numRef>
              <c:f>Web_GR3_RegLasArKon!$D$5:$D$43</c:f>
              <c:numCache>
                <c:formatCode>General</c:formatCode>
                <c:ptCount val="39"/>
                <c:pt idx="0">
                  <c:v>82614</c:v>
                </c:pt>
                <c:pt idx="1">
                  <c:v>84997</c:v>
                </c:pt>
                <c:pt idx="2">
                  <c:v>83005</c:v>
                </c:pt>
                <c:pt idx="3">
                  <c:v>82273</c:v>
                </c:pt>
                <c:pt idx="4">
                  <c:v>81689</c:v>
                </c:pt>
                <c:pt idx="5">
                  <c:v>80662</c:v>
                </c:pt>
                <c:pt idx="6">
                  <c:v>80526</c:v>
                </c:pt>
                <c:pt idx="7">
                  <c:v>80889</c:v>
                </c:pt>
                <c:pt idx="8">
                  <c:v>79999</c:v>
                </c:pt>
                <c:pt idx="9">
                  <c:v>78173</c:v>
                </c:pt>
                <c:pt idx="10">
                  <c:v>80080</c:v>
                </c:pt>
                <c:pt idx="11">
                  <c:v>80788</c:v>
                </c:pt>
                <c:pt idx="12">
                  <c:v>82258</c:v>
                </c:pt>
                <c:pt idx="13">
                  <c:v>86555</c:v>
                </c:pt>
                <c:pt idx="14">
                  <c:v>95153</c:v>
                </c:pt>
                <c:pt idx="15">
                  <c:v>105193</c:v>
                </c:pt>
                <c:pt idx="16">
                  <c:v>111624</c:v>
                </c:pt>
                <c:pt idx="17">
                  <c:v>116277</c:v>
                </c:pt>
                <c:pt idx="18">
                  <c:v>122342</c:v>
                </c:pt>
                <c:pt idx="19">
                  <c:v>127692</c:v>
                </c:pt>
                <c:pt idx="20">
                  <c:v>127912</c:v>
                </c:pt>
                <c:pt idx="21">
                  <c:v>128301</c:v>
                </c:pt>
                <c:pt idx="22">
                  <c:v>129615</c:v>
                </c:pt>
                <c:pt idx="23">
                  <c:v>131336</c:v>
                </c:pt>
                <c:pt idx="24">
                  <c:v>139841</c:v>
                </c:pt>
                <c:pt idx="25">
                  <c:v>151786</c:v>
                </c:pt>
                <c:pt idx="26">
                  <c:v>157001</c:v>
                </c:pt>
                <c:pt idx="27">
                  <c:v>155975</c:v>
                </c:pt>
                <c:pt idx="28">
                  <c:v>153846</c:v>
                </c:pt>
                <c:pt idx="29">
                  <c:v>148818</c:v>
                </c:pt>
                <c:pt idx="30">
                  <c:v>149841</c:v>
                </c:pt>
                <c:pt idx="31">
                  <c:v>157405</c:v>
                </c:pt>
                <c:pt idx="32">
                  <c:v>172866</c:v>
                </c:pt>
                <c:pt idx="33">
                  <c:v>176639</c:v>
                </c:pt>
                <c:pt idx="34">
                  <c:v>169028</c:v>
                </c:pt>
                <c:pt idx="35">
                  <c:v>164133</c:v>
                </c:pt>
                <c:pt idx="36">
                  <c:v>161793</c:v>
                </c:pt>
                <c:pt idx="37">
                  <c:v>161533</c:v>
                </c:pt>
                <c:pt idx="38">
                  <c:v>160010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84-6047-BEDA-16EAB1CD3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20184848"/>
        <c:axId val="120185240"/>
      </c:barChart>
      <c:catAx>
        <c:axId val="12018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185240"/>
        <c:crosses val="autoZero"/>
        <c:auto val="1"/>
        <c:lblAlgn val="ctr"/>
        <c:lblOffset val="100"/>
        <c:noMultiLvlLbl val="0"/>
      </c:catAx>
      <c:valAx>
        <c:axId val="12018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18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>
        <a:alpha val="58000"/>
      </a:schemeClr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26756-4EA1-4820-9B10-75E1140303A2}" type="datetimeFigureOut">
              <a:rPr lang="sv-SE" smtClean="0"/>
              <a:t>2022-04-19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A810F-91CA-47C2-97AF-414197AE4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79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670F-49ED-49B1-AF82-DF8C903B226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41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01A7-EA95-4563-B156-9B45C4B7D74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6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01A7-EA95-4563-B156-9B45C4B7D74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73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01A7-EA95-4563-B156-9B45C4B7D74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9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01A7-EA95-4563-B156-9B45C4B7D74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Universitetskanslersämbetet</a:t>
            </a:r>
            <a:r>
              <a:rPr lang="sv-SE" altLang="sv-SE" baseline="0" dirty="0"/>
              <a:t> har en lång historisk bakgrund. Redan på 1600-talet utnämndes den första universitetskanslern, vilket var ett hedersuppdrag.</a:t>
            </a:r>
          </a:p>
          <a:p>
            <a:pPr eaLnBrk="1" hangingPunct="1"/>
            <a:endParaRPr lang="sv-SE" b="0" dirty="0"/>
          </a:p>
          <a:p>
            <a:pPr eaLnBrk="1" hangingPunct="1"/>
            <a:r>
              <a:rPr lang="sv-SE" b="0" dirty="0"/>
              <a:t>Nuvarande</a:t>
            </a:r>
            <a:r>
              <a:rPr lang="sv-SE" b="0" baseline="0" dirty="0"/>
              <a:t> Universitetskanslersämbetet förkortas UKÄ och började sitt arbete 1 januari 2013, då det tidigare Högskoleverket upphörde. Högskoleverkets uppgifter delades upp mellan UKÄ och Universitets- och högskolerådet.</a:t>
            </a:r>
          </a:p>
          <a:p>
            <a:pPr eaLnBrk="1" hangingPunct="1"/>
            <a:endParaRPr lang="sv-SE" altLang="sv-SE" b="0" baseline="0" dirty="0"/>
          </a:p>
          <a:p>
            <a:pPr eaLnBrk="1" hangingPunct="1"/>
            <a:r>
              <a:rPr lang="sv-SE" altLang="sv-SE" baseline="0" dirty="0"/>
              <a:t>I dag har UKÄ framförallt tre ansvarsområden:</a:t>
            </a:r>
            <a:endParaRPr lang="sv-SE" altLang="sv-SE" dirty="0"/>
          </a:p>
          <a:p>
            <a:pPr eaLnBrk="1" hangingPunct="1"/>
            <a:r>
              <a:rPr lang="sv-SE" altLang="sv-SE" dirty="0"/>
              <a:t>UKÄ utvärderar verksamheten vid universitet och högskolor bland annat genom att granska </a:t>
            </a:r>
            <a:r>
              <a:rPr lang="sv-SE" altLang="sv-SE" baseline="0" dirty="0"/>
              <a:t>lärosätenas </a:t>
            </a:r>
            <a:r>
              <a:rPr lang="sv-SE" altLang="sv-SE" dirty="0"/>
              <a:t>utbildning. </a:t>
            </a:r>
          </a:p>
          <a:p>
            <a:pPr eaLnBrk="1" hangingPunct="1"/>
            <a:r>
              <a:rPr lang="sv-SE" altLang="sv-SE" dirty="0"/>
              <a:t>UKÄ utövar tillsyn över universitet och högskolor, det vill säga ser till att de följer de lagar och regler som finns på högskoleområdet. </a:t>
            </a:r>
          </a:p>
          <a:p>
            <a:pPr eaLnBrk="1" hangingPunct="1"/>
            <a:r>
              <a:rPr lang="sv-SE" altLang="sv-SE" dirty="0"/>
              <a:t>UKÄ ansvarar</a:t>
            </a:r>
            <a:r>
              <a:rPr lang="sv-SE" altLang="sv-SE" baseline="0" dirty="0"/>
              <a:t> för uppföljning av</a:t>
            </a:r>
            <a:r>
              <a:rPr lang="sv-SE" altLang="sv-SE" dirty="0"/>
              <a:t> universitetens och högskolornas verksamhet. Vi ansvarar också för all officiell universitets- och högskolestatistik.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01A7-EA95-4563-B156-9B45C4B7D74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39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UKÄ</a:t>
            </a:r>
            <a:r>
              <a:rPr lang="sv-SE" sz="1200" baseline="0" dirty="0" smtClean="0"/>
              <a:t> – </a:t>
            </a:r>
            <a:r>
              <a:rPr lang="sv-SE" sz="1200" baseline="0" dirty="0" err="1" smtClean="0"/>
              <a:t>External</a:t>
            </a:r>
            <a:r>
              <a:rPr lang="sv-SE" sz="1200" baseline="0" dirty="0" smtClean="0"/>
              <a:t> QA </a:t>
            </a:r>
            <a:r>
              <a:rPr lang="sv-SE" sz="1200" baseline="0" dirty="0" err="1" smtClean="0"/>
              <a:t>activities</a:t>
            </a:r>
            <a:r>
              <a:rPr lang="sv-SE" sz="1200" baseline="0" dirty="0" smtClean="0"/>
              <a:t> in Sweden </a:t>
            </a:r>
            <a:r>
              <a:rPr lang="sv-SE" sz="1200" baseline="0" dirty="0" err="1" smtClean="0"/>
              <a:t>since</a:t>
            </a:r>
            <a:r>
              <a:rPr lang="sv-SE" sz="1200" baseline="0" dirty="0" smtClean="0"/>
              <a:t> 90.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decided</a:t>
            </a:r>
            <a:r>
              <a:rPr lang="sv-SE" baseline="0" dirty="0" smtClean="0"/>
              <a:t> in 2016, pilots in 2017. </a:t>
            </a:r>
            <a:r>
              <a:rPr lang="sv-SE" baseline="0" dirty="0" err="1" smtClean="0"/>
              <a:t>Regular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reviews</a:t>
            </a:r>
            <a:r>
              <a:rPr lang="sv-SE" baseline="0" dirty="0" smtClean="0"/>
              <a:t> as from </a:t>
            </a:r>
            <a:r>
              <a:rPr lang="sv-SE" baseline="0" dirty="0" err="1" smtClean="0"/>
              <a:t>now</a:t>
            </a:r>
            <a:r>
              <a:rPr lang="sv-SE" baseline="0" dirty="0" smtClean="0"/>
              <a:t> on.</a:t>
            </a:r>
            <a:endParaRPr lang="sv-SE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  <a:p>
            <a:pPr lvl="0"/>
            <a:r>
              <a:rPr lang="sv-SE" sz="1200" dirty="0" err="1" smtClean="0"/>
              <a:t>Institutional</a:t>
            </a:r>
            <a:r>
              <a:rPr lang="sv-SE" sz="1200" dirty="0" smtClean="0"/>
              <a:t> </a:t>
            </a:r>
            <a:r>
              <a:rPr lang="sv-SE" sz="1200" dirty="0" err="1" smtClean="0"/>
              <a:t>reviews</a:t>
            </a:r>
            <a:r>
              <a:rPr lang="sv-SE" sz="1200" dirty="0" smtClean="0"/>
              <a:t> – </a:t>
            </a:r>
            <a:r>
              <a:rPr lang="sv-SE" sz="1200" baseline="0" dirty="0" smtClean="0"/>
              <a:t>9 in 2018</a:t>
            </a:r>
            <a:endParaRPr lang="sv-SE" sz="1200" dirty="0" smtClean="0"/>
          </a:p>
          <a:p>
            <a:pPr lvl="0"/>
            <a:r>
              <a:rPr lang="sv-SE" sz="1200" dirty="0" smtClean="0"/>
              <a:t>~ 30 </a:t>
            </a:r>
            <a:r>
              <a:rPr lang="sv-SE" sz="1200" dirty="0" err="1" smtClean="0"/>
              <a:t>programme</a:t>
            </a:r>
            <a:r>
              <a:rPr lang="sv-SE" sz="1200" dirty="0" smtClean="0"/>
              <a:t> </a:t>
            </a:r>
            <a:r>
              <a:rPr lang="sv-SE" sz="1200" dirty="0" err="1" smtClean="0"/>
              <a:t>accreditations</a:t>
            </a:r>
            <a:endParaRPr lang="sv-SE" sz="1200" dirty="0" smtClean="0"/>
          </a:p>
          <a:p>
            <a:pPr lvl="0"/>
            <a:r>
              <a:rPr lang="sv-SE" sz="1200" dirty="0" smtClean="0"/>
              <a:t>96 PhD </a:t>
            </a:r>
            <a:r>
              <a:rPr lang="sv-SE" sz="1200" dirty="0" err="1" smtClean="0"/>
              <a:t>programme</a:t>
            </a:r>
            <a:r>
              <a:rPr lang="sv-SE" sz="1200" dirty="0" smtClean="0"/>
              <a:t> </a:t>
            </a:r>
            <a:r>
              <a:rPr lang="sv-SE" sz="1200" dirty="0" err="1" smtClean="0"/>
              <a:t>evaluations</a:t>
            </a:r>
            <a:r>
              <a:rPr lang="sv-SE" sz="1200" dirty="0" smtClean="0"/>
              <a:t> 2017, 32 in 2018</a:t>
            </a:r>
          </a:p>
          <a:p>
            <a:pPr lvl="0"/>
            <a:r>
              <a:rPr lang="sv-SE" sz="1200" dirty="0" err="1" smtClean="0"/>
              <a:t>Teacher</a:t>
            </a:r>
            <a:r>
              <a:rPr lang="sv-SE" sz="1200" dirty="0" smtClean="0"/>
              <a:t> </a:t>
            </a:r>
            <a:r>
              <a:rPr lang="sv-SE" sz="1200" dirty="0" err="1" smtClean="0"/>
              <a:t>training</a:t>
            </a:r>
            <a:r>
              <a:rPr lang="sv-SE" sz="1200" dirty="0" smtClean="0"/>
              <a:t> </a:t>
            </a:r>
            <a:r>
              <a:rPr lang="sv-SE" sz="1200" dirty="0" err="1" smtClean="0"/>
              <a:t>programmes</a:t>
            </a:r>
            <a:r>
              <a:rPr lang="sv-SE" sz="1200" dirty="0" smtClean="0"/>
              <a:t> – 67 in 2018</a:t>
            </a:r>
          </a:p>
          <a:p>
            <a:r>
              <a:rPr lang="sv-SE" sz="1200" dirty="0" err="1" smtClean="0"/>
              <a:t>Sustainable</a:t>
            </a:r>
            <a:r>
              <a:rPr lang="sv-SE" sz="1200" dirty="0" smtClean="0"/>
              <a:t> </a:t>
            </a:r>
            <a:r>
              <a:rPr lang="sv-SE" sz="1200" dirty="0" err="1" smtClean="0"/>
              <a:t>development</a:t>
            </a:r>
            <a:r>
              <a:rPr lang="sv-SE" sz="1200" dirty="0" smtClean="0"/>
              <a:t> - </a:t>
            </a:r>
            <a:r>
              <a:rPr lang="sv-SE" sz="1200" dirty="0" err="1" smtClean="0"/>
              <a:t>thematic</a:t>
            </a:r>
            <a:r>
              <a:rPr lang="sv-SE" sz="1200" dirty="0" smtClean="0"/>
              <a:t> </a:t>
            </a:r>
            <a:r>
              <a:rPr lang="sv-SE" sz="1200" dirty="0" err="1" smtClean="0"/>
              <a:t>evaluation</a:t>
            </a:r>
            <a:r>
              <a:rPr lang="sv-SE" sz="1200" dirty="0" smtClean="0"/>
              <a:t> -</a:t>
            </a:r>
            <a:r>
              <a:rPr lang="sv-SE" sz="1200" baseline="0" dirty="0" smtClean="0"/>
              <a:t> 2017</a:t>
            </a:r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01A7-EA95-4563-B156-9B45C4B7D74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55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-4763" y="0"/>
            <a:ext cx="6615113" cy="5151438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8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8650" y="828413"/>
            <a:ext cx="6858000" cy="179070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8650" y="2670355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B4556B-13ED-4A28-9C61-2932AB2A272B}" type="datetimeFigureOut">
              <a:rPr lang="sv-SE" smtClean="0"/>
              <a:pPr/>
              <a:t>2022-04-19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E9D930-D1DC-4470-A4AB-F54BAEA6A10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57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B4556B-13ED-4A28-9C61-2932AB2A272B}" type="datetimeFigureOut">
              <a:rPr lang="sv-SE" smtClean="0"/>
              <a:t>2022-04-19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7E9D930-D1DC-4470-A4AB-F54BAEA6A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58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8" y="1800001"/>
            <a:ext cx="7614931" cy="2721200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762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-4763" y="0"/>
            <a:ext cx="4379913" cy="5164138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52000" y="491067"/>
            <a:ext cx="4114800" cy="945593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2000" y="1800000"/>
            <a:ext cx="4114800" cy="2417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2227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889062" y="1800000"/>
            <a:ext cx="3589867" cy="2732313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  <a:lvl2pPr marL="180000"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88243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tvåspalt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838200"/>
            <a:ext cx="3589468" cy="36941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889062" y="838200"/>
            <a:ext cx="3589867" cy="3694113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  <a:lvl2pPr marL="180000"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66852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4879976" y="1800225"/>
            <a:ext cx="3598954" cy="2732088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288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79975" y="1800000"/>
            <a:ext cx="3598863" cy="2732313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5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815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4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8" name="Bildobjekt 7" descr="UKA_logo2015_sv_rgb_pos.ai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21157" r="7673" b="20204"/>
          <a:stretch/>
        </p:blipFill>
        <p:spPr>
          <a:xfrm>
            <a:off x="7679593" y="4659982"/>
            <a:ext cx="1190969" cy="327548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pic>
        <p:nvPicPr>
          <p:cNvPr id="5" name="Bildobjekt 4" descr="gul-bår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1" y="0"/>
            <a:ext cx="373075" cy="51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56" r:id="rId8"/>
    <p:sldLayoutId id="2147483655" r:id="rId9"/>
    <p:sldLayoutId id="2147483660" r:id="rId10"/>
    <p:sldLayoutId id="2147483661" r:id="rId11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800" kern="1200" spc="-20">
          <a:solidFill>
            <a:srgbClr val="354C7D"/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SzPct val="100000"/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1pPr>
      <a:lvl2pPr marL="396000" indent="-180000" algn="l" defTabSz="4572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2pPr>
      <a:lvl3pPr marL="180000" indent="-180000" algn="l" defTabSz="457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3pPr>
      <a:lvl4pPr marL="180000" indent="-180000" algn="l" defTabSz="457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4pPr>
      <a:lvl5pPr marL="180000" indent="-1800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chart" Target="../charts/chart1.xm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34F0A1C-B93E-904C-A70A-8BE48FD1B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44853" cy="69336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1" y="4187084"/>
            <a:ext cx="1602664" cy="64058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1" y="4179110"/>
            <a:ext cx="1602664" cy="6405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38608" y="3771900"/>
            <a:ext cx="6858000" cy="1302560"/>
          </a:xfrm>
          <a:noFill/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Welcome</a:t>
            </a:r>
            <a:r>
              <a:rPr lang="sv-SE" dirty="0" smtClean="0">
                <a:solidFill>
                  <a:schemeClr val="bg1"/>
                </a:solidFill>
              </a:rPr>
              <a:t> to the Swedish </a:t>
            </a:r>
            <a:r>
              <a:rPr lang="sv-SE" dirty="0" err="1" smtClean="0">
                <a:solidFill>
                  <a:schemeClr val="bg1"/>
                </a:solidFill>
              </a:rPr>
              <a:t>Higher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Education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Authority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94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1" y="491068"/>
            <a:ext cx="3685051" cy="951444"/>
          </a:xfrm>
        </p:spPr>
        <p:txBody>
          <a:bodyPr/>
          <a:lstStyle/>
          <a:p>
            <a:r>
              <a:rPr lang="sv-SE" dirty="0" err="1" smtClean="0"/>
              <a:t>Pandemic</a:t>
            </a:r>
            <a:r>
              <a:rPr lang="sv-SE" dirty="0" smtClean="0"/>
              <a:t> </a:t>
            </a:r>
            <a:r>
              <a:rPr lang="sv-SE" dirty="0" err="1" smtClean="0"/>
              <a:t>reports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5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9400">
            <a:off x="4366779" y="105365"/>
            <a:ext cx="3974032" cy="56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67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More</a:t>
            </a:r>
            <a:r>
              <a:rPr lang="sv-SE" dirty="0" smtClean="0"/>
              <a:t> information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Web: english.uka.se</a:t>
            </a:r>
          </a:p>
          <a:p>
            <a:pPr marL="0" indent="0">
              <a:buNone/>
            </a:pPr>
            <a:r>
              <a:rPr lang="en-US" dirty="0" smtClean="0"/>
              <a:t>Email: registrator@uka.se</a:t>
            </a:r>
          </a:p>
          <a:p>
            <a:pPr marL="0" indent="0">
              <a:buNone/>
            </a:pPr>
            <a:r>
              <a:rPr lang="sv-SE" dirty="0" smtClean="0"/>
              <a:t>Twitter: @</a:t>
            </a:r>
            <a:r>
              <a:rPr lang="sv-SE" dirty="0" err="1" smtClean="0"/>
              <a:t>ukambetet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Linkedin: </a:t>
            </a:r>
            <a:r>
              <a:rPr lang="en-US" dirty="0" smtClean="0"/>
              <a:t>The Swedish Higher Education Authority (UKÄ)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5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4001">
            <a:off x="4319619" y="-250466"/>
            <a:ext cx="3888440" cy="57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6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-183412" y="0"/>
            <a:ext cx="9524860" cy="5143500"/>
            <a:chOff x="0" y="0"/>
            <a:chExt cx="12699813" cy="6858000"/>
          </a:xfrm>
        </p:grpSpPr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699813" cy="6858000"/>
            </a:xfrm>
            <a:prstGeom prst="rect">
              <a:avLst/>
            </a:prstGeom>
          </p:spPr>
        </p:pic>
        <p:sp>
          <p:nvSpPr>
            <p:cNvPr id="11" name="TextBox 58"/>
            <p:cNvSpPr txBox="1"/>
            <p:nvPr/>
          </p:nvSpPr>
          <p:spPr>
            <a:xfrm>
              <a:off x="7721202" y="4161593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JÖNKÖPING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115109" y="4321096"/>
              <a:ext cx="0" cy="20037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5"/>
            <p:cNvSpPr/>
            <p:nvPr/>
          </p:nvSpPr>
          <p:spPr>
            <a:xfrm>
              <a:off x="8074110" y="4495380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14" name="TextBox 67"/>
            <p:cNvSpPr txBox="1"/>
            <p:nvPr/>
          </p:nvSpPr>
          <p:spPr>
            <a:xfrm>
              <a:off x="8501386" y="3889491"/>
              <a:ext cx="895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>
                  <a:solidFill>
                    <a:srgbClr val="FFC200"/>
                  </a:solidFill>
                </a:rPr>
                <a:t>LINKÖPING</a:t>
              </a:r>
              <a:endParaRPr lang="en-US" sz="525" b="1" spc="38" dirty="0">
                <a:solidFill>
                  <a:srgbClr val="FFC200"/>
                </a:solidFill>
              </a:endParaRPr>
            </a:p>
          </p:txBody>
        </p:sp>
        <p:cxnSp>
          <p:nvCxnSpPr>
            <p:cNvPr id="15" name="Straight Connector 68"/>
            <p:cNvCxnSpPr/>
            <p:nvPr/>
          </p:nvCxnSpPr>
          <p:spPr>
            <a:xfrm flipV="1">
              <a:off x="8946923" y="4063193"/>
              <a:ext cx="0" cy="1732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69"/>
            <p:cNvSpPr/>
            <p:nvPr/>
          </p:nvSpPr>
          <p:spPr>
            <a:xfrm>
              <a:off x="8905440" y="4211068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17" name="TextBox 71"/>
            <p:cNvSpPr txBox="1"/>
            <p:nvPr/>
          </p:nvSpPr>
          <p:spPr>
            <a:xfrm>
              <a:off x="9664650" y="3697367"/>
              <a:ext cx="895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STOCKHOLM</a:t>
              </a:r>
            </a:p>
          </p:txBody>
        </p:sp>
        <p:cxnSp>
          <p:nvCxnSpPr>
            <p:cNvPr id="18" name="Straight Connector 72"/>
            <p:cNvCxnSpPr/>
            <p:nvPr/>
          </p:nvCxnSpPr>
          <p:spPr>
            <a:xfrm flipH="1" flipV="1">
              <a:off x="10112325" y="3860800"/>
              <a:ext cx="1038" cy="11017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73"/>
            <p:cNvSpPr/>
            <p:nvPr/>
          </p:nvSpPr>
          <p:spPr>
            <a:xfrm>
              <a:off x="10068152" y="3929901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20" name="TextBox 75"/>
            <p:cNvSpPr txBox="1"/>
            <p:nvPr/>
          </p:nvSpPr>
          <p:spPr>
            <a:xfrm>
              <a:off x="9421764" y="3348023"/>
              <a:ext cx="895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>
                  <a:solidFill>
                    <a:srgbClr val="FFC200"/>
                  </a:solidFill>
                </a:rPr>
                <a:t>UPPSALA</a:t>
              </a:r>
              <a:endParaRPr lang="en-US" sz="525" b="1" spc="38" dirty="0">
                <a:solidFill>
                  <a:srgbClr val="FFC200"/>
                </a:solidFill>
              </a:endParaRPr>
            </a:p>
          </p:txBody>
        </p:sp>
        <p:cxnSp>
          <p:nvCxnSpPr>
            <p:cNvPr id="21" name="Straight Connector 76"/>
            <p:cNvCxnSpPr/>
            <p:nvPr/>
          </p:nvCxnSpPr>
          <p:spPr>
            <a:xfrm flipV="1">
              <a:off x="9870752" y="3508111"/>
              <a:ext cx="0" cy="12967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77"/>
            <p:cNvSpPr/>
            <p:nvPr/>
          </p:nvSpPr>
          <p:spPr>
            <a:xfrm>
              <a:off x="9828440" y="3636831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23" name="TextBox 81"/>
            <p:cNvSpPr txBox="1"/>
            <p:nvPr/>
          </p:nvSpPr>
          <p:spPr>
            <a:xfrm>
              <a:off x="8413425" y="5423471"/>
              <a:ext cx="895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KARLSKRONA</a:t>
              </a:r>
            </a:p>
          </p:txBody>
        </p:sp>
        <p:cxnSp>
          <p:nvCxnSpPr>
            <p:cNvPr id="24" name="Straight Connector 82"/>
            <p:cNvCxnSpPr/>
            <p:nvPr/>
          </p:nvCxnSpPr>
          <p:spPr>
            <a:xfrm flipV="1">
              <a:off x="8862413" y="5600623"/>
              <a:ext cx="0" cy="1732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83"/>
            <p:cNvSpPr/>
            <p:nvPr/>
          </p:nvSpPr>
          <p:spPr>
            <a:xfrm>
              <a:off x="8818239" y="5748498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26" name="TextBox 84"/>
            <p:cNvSpPr txBox="1"/>
            <p:nvPr/>
          </p:nvSpPr>
          <p:spPr>
            <a:xfrm>
              <a:off x="7428836" y="5340467"/>
              <a:ext cx="9828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KRISTIANSTAD</a:t>
              </a:r>
            </a:p>
          </p:txBody>
        </p:sp>
        <p:sp>
          <p:nvSpPr>
            <p:cNvPr id="27" name="Oval 86"/>
            <p:cNvSpPr/>
            <p:nvPr/>
          </p:nvSpPr>
          <p:spPr>
            <a:xfrm>
              <a:off x="7844657" y="5788455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28" name="TextBox 89"/>
            <p:cNvSpPr txBox="1"/>
            <p:nvPr/>
          </p:nvSpPr>
          <p:spPr>
            <a:xfrm>
              <a:off x="6470798" y="3882087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GÖTEBORG</a:t>
              </a:r>
            </a:p>
          </p:txBody>
        </p:sp>
        <p:cxnSp>
          <p:nvCxnSpPr>
            <p:cNvPr id="29" name="Straight Connector 94"/>
            <p:cNvCxnSpPr/>
            <p:nvPr/>
          </p:nvCxnSpPr>
          <p:spPr>
            <a:xfrm flipV="1">
              <a:off x="6864705" y="4050392"/>
              <a:ext cx="0" cy="3026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95"/>
            <p:cNvSpPr/>
            <p:nvPr/>
          </p:nvSpPr>
          <p:spPr>
            <a:xfrm>
              <a:off x="6821358" y="4333816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31" name="TextBox 96"/>
            <p:cNvSpPr txBox="1"/>
            <p:nvPr/>
          </p:nvSpPr>
          <p:spPr>
            <a:xfrm>
              <a:off x="8372633" y="3524120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ÖREBRO</a:t>
              </a:r>
            </a:p>
          </p:txBody>
        </p:sp>
        <p:cxnSp>
          <p:nvCxnSpPr>
            <p:cNvPr id="32" name="Straight Connector 97"/>
            <p:cNvCxnSpPr/>
            <p:nvPr/>
          </p:nvCxnSpPr>
          <p:spPr>
            <a:xfrm flipV="1">
              <a:off x="8767368" y="3700305"/>
              <a:ext cx="0" cy="551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98"/>
            <p:cNvSpPr/>
            <p:nvPr/>
          </p:nvSpPr>
          <p:spPr>
            <a:xfrm>
              <a:off x="8723194" y="3748389"/>
              <a:ext cx="81997" cy="45719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34" name="TextBox 102"/>
            <p:cNvSpPr txBox="1"/>
            <p:nvPr/>
          </p:nvSpPr>
          <p:spPr>
            <a:xfrm>
              <a:off x="7583241" y="3127055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KARLSTAD</a:t>
              </a:r>
            </a:p>
          </p:txBody>
        </p:sp>
        <p:cxnSp>
          <p:nvCxnSpPr>
            <p:cNvPr id="35" name="Straight Connector 103"/>
            <p:cNvCxnSpPr/>
            <p:nvPr/>
          </p:nvCxnSpPr>
          <p:spPr>
            <a:xfrm flipV="1">
              <a:off x="7977147" y="3295360"/>
              <a:ext cx="0" cy="3026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05"/>
            <p:cNvSpPr/>
            <p:nvPr/>
          </p:nvSpPr>
          <p:spPr>
            <a:xfrm>
              <a:off x="7936148" y="3571967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37" name="TextBox 106"/>
            <p:cNvSpPr txBox="1"/>
            <p:nvPr/>
          </p:nvSpPr>
          <p:spPr>
            <a:xfrm>
              <a:off x="9981082" y="2146631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UMEÅ</a:t>
              </a:r>
            </a:p>
          </p:txBody>
        </p:sp>
        <p:sp>
          <p:nvSpPr>
            <p:cNvPr id="38" name="Oval 109"/>
            <p:cNvSpPr/>
            <p:nvPr/>
          </p:nvSpPr>
          <p:spPr>
            <a:xfrm>
              <a:off x="10335892" y="2531295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39" name="TextBox 113"/>
            <p:cNvSpPr txBox="1"/>
            <p:nvPr/>
          </p:nvSpPr>
          <p:spPr>
            <a:xfrm>
              <a:off x="8577494" y="2786084"/>
              <a:ext cx="78311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FALUN/</a:t>
              </a:r>
            </a:p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BORLÄNGE</a:t>
              </a:r>
            </a:p>
          </p:txBody>
        </p:sp>
        <p:cxnSp>
          <p:nvCxnSpPr>
            <p:cNvPr id="40" name="Straight Connector 114"/>
            <p:cNvCxnSpPr/>
            <p:nvPr/>
          </p:nvCxnSpPr>
          <p:spPr>
            <a:xfrm flipV="1">
              <a:off x="8971400" y="3127055"/>
              <a:ext cx="0" cy="1233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115"/>
            <p:cNvSpPr/>
            <p:nvPr/>
          </p:nvSpPr>
          <p:spPr>
            <a:xfrm>
              <a:off x="8930401" y="3224341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cxnSp>
          <p:nvCxnSpPr>
            <p:cNvPr id="42" name="Straight Connector 116"/>
            <p:cNvCxnSpPr/>
            <p:nvPr/>
          </p:nvCxnSpPr>
          <p:spPr>
            <a:xfrm flipV="1">
              <a:off x="9595043" y="3188743"/>
              <a:ext cx="0" cy="12060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117"/>
            <p:cNvSpPr/>
            <p:nvPr/>
          </p:nvSpPr>
          <p:spPr>
            <a:xfrm>
              <a:off x="9554044" y="3283254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44" name="TextBox 118"/>
            <p:cNvSpPr txBox="1"/>
            <p:nvPr/>
          </p:nvSpPr>
          <p:spPr>
            <a:xfrm>
              <a:off x="9204552" y="3018663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GÄVLE</a:t>
              </a:r>
            </a:p>
          </p:txBody>
        </p:sp>
        <p:cxnSp>
          <p:nvCxnSpPr>
            <p:cNvPr id="45" name="Straight Connector 121"/>
            <p:cNvCxnSpPr>
              <a:stCxn id="38" idx="0"/>
            </p:cNvCxnSpPr>
            <p:nvPr/>
          </p:nvCxnSpPr>
          <p:spPr>
            <a:xfrm flipV="1">
              <a:off x="10376891" y="2304465"/>
              <a:ext cx="798" cy="2268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22"/>
            <p:cNvSpPr txBox="1"/>
            <p:nvPr/>
          </p:nvSpPr>
          <p:spPr>
            <a:xfrm>
              <a:off x="8010481" y="4651923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VÄXJÖ</a:t>
              </a:r>
            </a:p>
          </p:txBody>
        </p:sp>
        <p:cxnSp>
          <p:nvCxnSpPr>
            <p:cNvPr id="47" name="Straight Connector 123"/>
            <p:cNvCxnSpPr/>
            <p:nvPr/>
          </p:nvCxnSpPr>
          <p:spPr>
            <a:xfrm flipV="1">
              <a:off x="8404387" y="4820228"/>
              <a:ext cx="0" cy="3026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125"/>
            <p:cNvSpPr/>
            <p:nvPr/>
          </p:nvSpPr>
          <p:spPr>
            <a:xfrm>
              <a:off x="8363388" y="5096835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cxnSp>
          <p:nvCxnSpPr>
            <p:cNvPr id="49" name="Straight Connector 127"/>
            <p:cNvCxnSpPr/>
            <p:nvPr/>
          </p:nvCxnSpPr>
          <p:spPr>
            <a:xfrm flipV="1">
              <a:off x="7088350" y="5932008"/>
              <a:ext cx="0" cy="772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128"/>
            <p:cNvSpPr/>
            <p:nvPr/>
          </p:nvSpPr>
          <p:spPr>
            <a:xfrm>
              <a:off x="7047351" y="6002256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51" name="TextBox 131"/>
            <p:cNvSpPr txBox="1"/>
            <p:nvPr/>
          </p:nvSpPr>
          <p:spPr>
            <a:xfrm>
              <a:off x="6658756" y="5777763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MALMÖ</a:t>
              </a:r>
            </a:p>
          </p:txBody>
        </p:sp>
        <p:cxnSp>
          <p:nvCxnSpPr>
            <p:cNvPr id="52" name="Straight Connector 132"/>
            <p:cNvCxnSpPr/>
            <p:nvPr/>
          </p:nvCxnSpPr>
          <p:spPr>
            <a:xfrm flipV="1">
              <a:off x="7255197" y="5789965"/>
              <a:ext cx="0" cy="18149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133"/>
            <p:cNvSpPr/>
            <p:nvPr/>
          </p:nvSpPr>
          <p:spPr>
            <a:xfrm>
              <a:off x="7214198" y="5945373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54" name="TextBox 134"/>
            <p:cNvSpPr txBox="1"/>
            <p:nvPr/>
          </p:nvSpPr>
          <p:spPr>
            <a:xfrm>
              <a:off x="6897149" y="5631947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>
                  <a:solidFill>
                    <a:srgbClr val="FFC200"/>
                  </a:solidFill>
                </a:rPr>
                <a:t>LUND</a:t>
              </a:r>
              <a:endParaRPr lang="en-US" sz="525" b="1" spc="38" dirty="0">
                <a:solidFill>
                  <a:srgbClr val="FFC200"/>
                </a:solidFill>
              </a:endParaRPr>
            </a:p>
          </p:txBody>
        </p:sp>
        <p:sp>
          <p:nvSpPr>
            <p:cNvPr id="55" name="TextBox 136"/>
            <p:cNvSpPr txBox="1"/>
            <p:nvPr/>
          </p:nvSpPr>
          <p:spPr>
            <a:xfrm>
              <a:off x="6780594" y="4590989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HALMSTAD</a:t>
              </a:r>
            </a:p>
          </p:txBody>
        </p:sp>
        <p:cxnSp>
          <p:nvCxnSpPr>
            <p:cNvPr id="56" name="Straight Connector 140"/>
            <p:cNvCxnSpPr/>
            <p:nvPr/>
          </p:nvCxnSpPr>
          <p:spPr>
            <a:xfrm flipV="1">
              <a:off x="7174501" y="4759294"/>
              <a:ext cx="0" cy="3026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141"/>
            <p:cNvSpPr/>
            <p:nvPr/>
          </p:nvSpPr>
          <p:spPr>
            <a:xfrm>
              <a:off x="7133502" y="5035901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58" name="TextBox 143"/>
            <p:cNvSpPr txBox="1"/>
            <p:nvPr/>
          </p:nvSpPr>
          <p:spPr>
            <a:xfrm>
              <a:off x="7043622" y="4073147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BORÅS</a:t>
              </a:r>
            </a:p>
          </p:txBody>
        </p:sp>
        <p:cxnSp>
          <p:nvCxnSpPr>
            <p:cNvPr id="59" name="Straight Connector 145"/>
            <p:cNvCxnSpPr/>
            <p:nvPr/>
          </p:nvCxnSpPr>
          <p:spPr>
            <a:xfrm flipV="1">
              <a:off x="7434354" y="4238625"/>
              <a:ext cx="0" cy="1721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152"/>
            <p:cNvSpPr/>
            <p:nvPr/>
          </p:nvSpPr>
          <p:spPr>
            <a:xfrm>
              <a:off x="7393355" y="4384708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61" name="TextBox 157"/>
            <p:cNvSpPr txBox="1"/>
            <p:nvPr/>
          </p:nvSpPr>
          <p:spPr>
            <a:xfrm>
              <a:off x="6728701" y="3708139"/>
              <a:ext cx="951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>
                  <a:solidFill>
                    <a:srgbClr val="FFC200"/>
                  </a:solidFill>
                </a:rPr>
                <a:t>TROLLHÄTTAN</a:t>
              </a:r>
              <a:endParaRPr lang="en-US" sz="525" b="1" spc="38" dirty="0">
                <a:solidFill>
                  <a:srgbClr val="FFC200"/>
                </a:solidFill>
              </a:endParaRPr>
            </a:p>
          </p:txBody>
        </p:sp>
        <p:cxnSp>
          <p:nvCxnSpPr>
            <p:cNvPr id="62" name="Straight Connector 158"/>
            <p:cNvCxnSpPr/>
            <p:nvPr/>
          </p:nvCxnSpPr>
          <p:spPr>
            <a:xfrm flipV="1">
              <a:off x="7201982" y="3870442"/>
              <a:ext cx="0" cy="1721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161"/>
            <p:cNvSpPr/>
            <p:nvPr/>
          </p:nvSpPr>
          <p:spPr>
            <a:xfrm>
              <a:off x="7160983" y="4016525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64" name="TextBox 169"/>
            <p:cNvSpPr txBox="1"/>
            <p:nvPr/>
          </p:nvSpPr>
          <p:spPr>
            <a:xfrm>
              <a:off x="7626856" y="3857629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>
                  <a:solidFill>
                    <a:srgbClr val="FFC200"/>
                  </a:solidFill>
                </a:rPr>
                <a:t>SKÖVDE</a:t>
              </a:r>
              <a:endParaRPr lang="en-US" sz="525" b="1" spc="38" dirty="0">
                <a:solidFill>
                  <a:srgbClr val="FFC200"/>
                </a:solidFill>
              </a:endParaRPr>
            </a:p>
          </p:txBody>
        </p:sp>
        <p:cxnSp>
          <p:nvCxnSpPr>
            <p:cNvPr id="65" name="Straight Connector 172"/>
            <p:cNvCxnSpPr/>
            <p:nvPr/>
          </p:nvCxnSpPr>
          <p:spPr>
            <a:xfrm flipV="1">
              <a:off x="8025113" y="4017504"/>
              <a:ext cx="0" cy="551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175"/>
            <p:cNvSpPr/>
            <p:nvPr/>
          </p:nvSpPr>
          <p:spPr>
            <a:xfrm>
              <a:off x="7984114" y="4065588"/>
              <a:ext cx="81997" cy="45719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67" name="TextBox 176"/>
            <p:cNvSpPr txBox="1"/>
            <p:nvPr/>
          </p:nvSpPr>
          <p:spPr>
            <a:xfrm>
              <a:off x="10263658" y="1851019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LULEÅ</a:t>
              </a:r>
            </a:p>
          </p:txBody>
        </p:sp>
        <p:sp>
          <p:nvSpPr>
            <p:cNvPr id="68" name="Oval 177"/>
            <p:cNvSpPr/>
            <p:nvPr/>
          </p:nvSpPr>
          <p:spPr>
            <a:xfrm>
              <a:off x="10618467" y="2235684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cxnSp>
          <p:nvCxnSpPr>
            <p:cNvPr id="69" name="Straight Connector 178"/>
            <p:cNvCxnSpPr>
              <a:stCxn id="68" idx="0"/>
            </p:cNvCxnSpPr>
            <p:nvPr/>
          </p:nvCxnSpPr>
          <p:spPr>
            <a:xfrm flipV="1">
              <a:off x="10659466" y="2008854"/>
              <a:ext cx="798" cy="2268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79"/>
            <p:cNvSpPr txBox="1"/>
            <p:nvPr/>
          </p:nvSpPr>
          <p:spPr>
            <a:xfrm>
              <a:off x="8143994" y="2011659"/>
              <a:ext cx="8588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ÖSTERSUND</a:t>
              </a:r>
            </a:p>
          </p:txBody>
        </p:sp>
        <p:cxnSp>
          <p:nvCxnSpPr>
            <p:cNvPr id="71" name="Straight Connector 180"/>
            <p:cNvCxnSpPr/>
            <p:nvPr/>
          </p:nvCxnSpPr>
          <p:spPr>
            <a:xfrm flipV="1">
              <a:off x="8575562" y="2176788"/>
              <a:ext cx="0" cy="3026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181"/>
            <p:cNvSpPr/>
            <p:nvPr/>
          </p:nvSpPr>
          <p:spPr>
            <a:xfrm>
              <a:off x="8534563" y="2453395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cxnSp>
          <p:nvCxnSpPr>
            <p:cNvPr id="73" name="Straight Connector 85"/>
            <p:cNvCxnSpPr/>
            <p:nvPr/>
          </p:nvCxnSpPr>
          <p:spPr>
            <a:xfrm flipV="1">
              <a:off x="7870543" y="5524054"/>
              <a:ext cx="0" cy="2622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98"/>
            <p:cNvSpPr/>
            <p:nvPr/>
          </p:nvSpPr>
          <p:spPr>
            <a:xfrm>
              <a:off x="9469954" y="3736197"/>
              <a:ext cx="81997" cy="45719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cxnSp>
          <p:nvCxnSpPr>
            <p:cNvPr id="75" name="Straight Connector 97"/>
            <p:cNvCxnSpPr/>
            <p:nvPr/>
          </p:nvCxnSpPr>
          <p:spPr>
            <a:xfrm flipV="1">
              <a:off x="9504984" y="3688113"/>
              <a:ext cx="0" cy="551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ktangel 75"/>
            <p:cNvSpPr/>
            <p:nvPr/>
          </p:nvSpPr>
          <p:spPr>
            <a:xfrm>
              <a:off x="9063481" y="3422115"/>
              <a:ext cx="766449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VÄSTERÅS/</a:t>
              </a:r>
            </a:p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ESKILSTUNA</a:t>
              </a:r>
              <a:endParaRPr lang="en-US" sz="600" b="1" spc="38" dirty="0">
                <a:solidFill>
                  <a:srgbClr val="FFC200"/>
                </a:solidFill>
              </a:endParaRPr>
            </a:p>
          </p:txBody>
        </p:sp>
        <p:sp>
          <p:nvSpPr>
            <p:cNvPr id="77" name="TextBox 179"/>
            <p:cNvSpPr txBox="1"/>
            <p:nvPr/>
          </p:nvSpPr>
          <p:spPr>
            <a:xfrm>
              <a:off x="9211932" y="2361689"/>
              <a:ext cx="8588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SUNDSVALL</a:t>
              </a:r>
            </a:p>
          </p:txBody>
        </p:sp>
        <p:cxnSp>
          <p:nvCxnSpPr>
            <p:cNvPr id="78" name="Straight Connector 180"/>
            <p:cNvCxnSpPr/>
            <p:nvPr/>
          </p:nvCxnSpPr>
          <p:spPr>
            <a:xfrm flipV="1">
              <a:off x="9643500" y="2526819"/>
              <a:ext cx="0" cy="3026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181"/>
            <p:cNvSpPr/>
            <p:nvPr/>
          </p:nvSpPr>
          <p:spPr>
            <a:xfrm>
              <a:off x="9601359" y="2898759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80" name="TextBox 122"/>
            <p:cNvSpPr txBox="1"/>
            <p:nvPr/>
          </p:nvSpPr>
          <p:spPr>
            <a:xfrm>
              <a:off x="8988504" y="5008511"/>
              <a:ext cx="783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" b="1" spc="38" dirty="0">
                  <a:solidFill>
                    <a:srgbClr val="FFC200"/>
                  </a:solidFill>
                </a:rPr>
                <a:t>KALMAR</a:t>
              </a:r>
            </a:p>
          </p:txBody>
        </p:sp>
        <p:cxnSp>
          <p:nvCxnSpPr>
            <p:cNvPr id="81" name="Straight Connector 123"/>
            <p:cNvCxnSpPr/>
            <p:nvPr/>
          </p:nvCxnSpPr>
          <p:spPr>
            <a:xfrm flipV="1">
              <a:off x="9382410" y="5176815"/>
              <a:ext cx="0" cy="3026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125"/>
            <p:cNvSpPr/>
            <p:nvPr/>
          </p:nvSpPr>
          <p:spPr>
            <a:xfrm>
              <a:off x="9341411" y="5453422"/>
              <a:ext cx="81997" cy="52180"/>
            </a:xfrm>
            <a:prstGeom prst="ellipse">
              <a:avLst/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</p:grpSp>
      <p:sp>
        <p:nvSpPr>
          <p:cNvPr id="6" name="Rubrik 1"/>
          <p:cNvSpPr txBox="1">
            <a:spLocks/>
          </p:cNvSpPr>
          <p:nvPr/>
        </p:nvSpPr>
        <p:spPr>
          <a:xfrm>
            <a:off x="295716" y="807249"/>
            <a:ext cx="8280888" cy="8059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300" spc="75" dirty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rPr>
              <a:t>SWEDEN</a:t>
            </a:r>
          </a:p>
        </p:txBody>
      </p:sp>
      <p:sp>
        <p:nvSpPr>
          <p:cNvPr id="83" name="Oval 2"/>
          <p:cNvSpPr/>
          <p:nvPr/>
        </p:nvSpPr>
        <p:spPr>
          <a:xfrm>
            <a:off x="4012855" y="1721227"/>
            <a:ext cx="1013108" cy="9616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84" name="textruta 83"/>
          <p:cNvSpPr txBox="1"/>
          <p:nvPr/>
        </p:nvSpPr>
        <p:spPr>
          <a:xfrm>
            <a:off x="3739072" y="2707040"/>
            <a:ext cx="2207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students</a:t>
            </a:r>
          </a:p>
        </p:txBody>
      </p:sp>
      <p:sp>
        <p:nvSpPr>
          <p:cNvPr id="85" name="Oval 11"/>
          <p:cNvSpPr/>
          <p:nvPr/>
        </p:nvSpPr>
        <p:spPr>
          <a:xfrm>
            <a:off x="429287" y="2366578"/>
            <a:ext cx="666099" cy="666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12"/>
          <p:cNvSpPr txBox="1"/>
          <p:nvPr/>
        </p:nvSpPr>
        <p:spPr>
          <a:xfrm>
            <a:off x="304406" y="2549345"/>
            <a:ext cx="893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37</a:t>
            </a:r>
            <a:endParaRPr lang="en-US" sz="1350" b="1" dirty="0">
              <a:solidFill>
                <a:schemeClr val="bg1"/>
              </a:solidFill>
              <a:latin typeface="Arial" panose="020B0604020202020204" pitchFamily="34" charset="0"/>
              <a:ea typeface="Sweden Sans" charset="0"/>
              <a:cs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1095387" y="2570327"/>
            <a:ext cx="37926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 err="1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Higher</a:t>
            </a:r>
            <a:r>
              <a:rPr lang="sv-SE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 </a:t>
            </a:r>
            <a:r>
              <a:rPr lang="sv-SE" sz="1350" b="1" dirty="0" err="1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education</a:t>
            </a:r>
            <a:r>
              <a:rPr lang="sv-SE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 institutions</a:t>
            </a:r>
          </a:p>
          <a:p>
            <a:endParaRPr lang="en-US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14"/>
          <p:cNvSpPr/>
          <p:nvPr/>
        </p:nvSpPr>
        <p:spPr>
          <a:xfrm>
            <a:off x="1580030" y="1363810"/>
            <a:ext cx="666099" cy="666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15"/>
          <p:cNvSpPr txBox="1"/>
          <p:nvPr/>
        </p:nvSpPr>
        <p:spPr>
          <a:xfrm>
            <a:off x="1458025" y="1542942"/>
            <a:ext cx="893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0" name="TextBox 16"/>
          <p:cNvSpPr txBox="1"/>
          <p:nvPr/>
        </p:nvSpPr>
        <p:spPr>
          <a:xfrm>
            <a:off x="2208504" y="1410126"/>
            <a:ext cx="18911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EUI </a:t>
            </a:r>
            <a:r>
              <a:rPr lang="sv-SE" sz="1350" b="1" dirty="0" err="1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university</a:t>
            </a:r>
            <a:r>
              <a:rPr lang="sv-SE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 </a:t>
            </a:r>
            <a:r>
              <a:rPr lang="sv-SE" sz="1350" b="1" dirty="0" err="1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alliances</a:t>
            </a:r>
            <a:endParaRPr lang="sv-SE" sz="1350" b="1" dirty="0">
              <a:solidFill>
                <a:schemeClr val="bg1"/>
              </a:solidFill>
              <a:latin typeface="Arial" panose="020B0604020202020204" pitchFamily="34" charset="0"/>
              <a:ea typeface="Sweden Sans" charset="0"/>
              <a:cs typeface="Arial" panose="020B0604020202020204" pitchFamily="34" charset="0"/>
            </a:endParaRPr>
          </a:p>
          <a:p>
            <a:endParaRPr lang="en-US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val 17"/>
          <p:cNvSpPr/>
          <p:nvPr/>
        </p:nvSpPr>
        <p:spPr>
          <a:xfrm>
            <a:off x="503069" y="3602469"/>
            <a:ext cx="1475645" cy="14537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18"/>
          <p:cNvSpPr txBox="1"/>
          <p:nvPr/>
        </p:nvSpPr>
        <p:spPr>
          <a:xfrm>
            <a:off x="544431" y="4141152"/>
            <a:ext cx="1392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360,000</a:t>
            </a:r>
          </a:p>
        </p:txBody>
      </p:sp>
      <p:sp>
        <p:nvSpPr>
          <p:cNvPr id="93" name="TextBox 19"/>
          <p:cNvSpPr txBox="1"/>
          <p:nvPr/>
        </p:nvSpPr>
        <p:spPr>
          <a:xfrm>
            <a:off x="1948903" y="4215277"/>
            <a:ext cx="23507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Students</a:t>
            </a:r>
          </a:p>
          <a:p>
            <a:endParaRPr lang="en-US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20"/>
          <p:cNvSpPr/>
          <p:nvPr/>
        </p:nvSpPr>
        <p:spPr>
          <a:xfrm>
            <a:off x="2416110" y="2906759"/>
            <a:ext cx="1112099" cy="1112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21"/>
          <p:cNvSpPr txBox="1"/>
          <p:nvPr/>
        </p:nvSpPr>
        <p:spPr>
          <a:xfrm>
            <a:off x="2428631" y="3318493"/>
            <a:ext cx="11118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64,000</a:t>
            </a:r>
          </a:p>
        </p:txBody>
      </p:sp>
      <p:sp>
        <p:nvSpPr>
          <p:cNvPr id="96" name="TextBox 22"/>
          <p:cNvSpPr txBox="1"/>
          <p:nvPr/>
        </p:nvSpPr>
        <p:spPr>
          <a:xfrm>
            <a:off x="3522305" y="3342139"/>
            <a:ext cx="25668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>
                <a:solidFill>
                  <a:schemeClr val="bg1"/>
                </a:solidFill>
                <a:latin typeface="Arial" panose="020B0604020202020204" pitchFamily="34" charset="0"/>
                <a:ea typeface="Sweden Sans" charset="0"/>
                <a:cs typeface="Arial" panose="020B0604020202020204" pitchFamily="34" charset="0"/>
              </a:rPr>
              <a:t>Staff</a:t>
            </a:r>
            <a:endParaRPr lang="en-US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ruta 96"/>
          <p:cNvSpPr txBox="1"/>
          <p:nvPr/>
        </p:nvSpPr>
        <p:spPr>
          <a:xfrm>
            <a:off x="3997488" y="2064611"/>
            <a:ext cx="1923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17,000</a:t>
            </a:r>
          </a:p>
          <a:p>
            <a:endParaRPr lang="sv-SE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7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" y="-111888"/>
            <a:ext cx="9144000" cy="6099048"/>
          </a:xfrm>
          <a:prstGeom prst="rect">
            <a:avLst/>
          </a:prstGeom>
        </p:spPr>
      </p:pic>
      <p:sp>
        <p:nvSpPr>
          <p:cNvPr id="19" name="Ellips 18"/>
          <p:cNvSpPr/>
          <p:nvPr/>
        </p:nvSpPr>
        <p:spPr>
          <a:xfrm>
            <a:off x="131759" y="3866714"/>
            <a:ext cx="3601124" cy="161083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24" name="Grupp 23"/>
          <p:cNvGrpSpPr/>
          <p:nvPr/>
        </p:nvGrpSpPr>
        <p:grpSpPr>
          <a:xfrm>
            <a:off x="297231" y="4414564"/>
            <a:ext cx="8353930" cy="538847"/>
            <a:chOff x="0" y="3504783"/>
            <a:chExt cx="11138573" cy="718462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282" y="3583537"/>
              <a:ext cx="1108863" cy="560954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792" y="3747855"/>
              <a:ext cx="1597931" cy="232319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92913" y="3559214"/>
              <a:ext cx="609600" cy="609600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1704" y="3721139"/>
              <a:ext cx="1009650" cy="285750"/>
            </a:xfrm>
            <a:prstGeom prst="rect">
              <a:avLst/>
            </a:prstGeom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073" y="3678277"/>
              <a:ext cx="1714500" cy="371475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921" y="3639525"/>
              <a:ext cx="1683312" cy="448978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665" y="3529144"/>
              <a:ext cx="1275697" cy="669741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4783"/>
              <a:ext cx="1182383" cy="718462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DC3AE203-3465-1241-98D5-1CF29FF7DF11}"/>
              </a:ext>
            </a:extLst>
          </p:cNvPr>
          <p:cNvGrpSpPr/>
          <p:nvPr/>
        </p:nvGrpSpPr>
        <p:grpSpPr>
          <a:xfrm>
            <a:off x="281407" y="573314"/>
            <a:ext cx="8853770" cy="3901012"/>
            <a:chOff x="25358" y="2025431"/>
            <a:chExt cx="8853770" cy="3901013"/>
          </a:xfrm>
        </p:grpSpPr>
        <p:graphicFrame>
          <p:nvGraphicFramePr>
            <p:cNvPr id="14" name="Diagram 13"/>
            <p:cNvGraphicFramePr/>
            <p:nvPr>
              <p:extLst/>
            </p:nvPr>
          </p:nvGraphicFramePr>
          <p:xfrm>
            <a:off x="25358" y="2025431"/>
            <a:ext cx="8458741" cy="35399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5" name="Rubrik 1">
              <a:extLst>
                <a:ext uri="{FF2B5EF4-FFF2-40B4-BE49-F238E27FC236}">
                  <a16:creationId xmlns:a16="http://schemas.microsoft.com/office/drawing/2014/main" id="{0122FCEB-49DF-E641-A2ED-7EDFE4DFEA8A}"/>
                </a:ext>
              </a:extLst>
            </p:cNvPr>
            <p:cNvSpPr txBox="1">
              <a:spLocks/>
            </p:cNvSpPr>
            <p:nvPr/>
          </p:nvSpPr>
          <p:spPr>
            <a:xfrm>
              <a:off x="203740" y="4975000"/>
              <a:ext cx="7614929" cy="951444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lnSpc>
                  <a:spcPts val="4000"/>
                </a:lnSpc>
                <a:spcBef>
                  <a:spcPct val="0"/>
                </a:spcBef>
                <a:buNone/>
                <a:defRPr sz="3800" kern="1200" spc="-20">
                  <a:solidFill>
                    <a:srgbClr val="354C7D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defTabSz="457189"/>
              <a:r>
                <a:rPr lang="sv-SE" sz="2400" dirty="0">
                  <a:solidFill>
                    <a:prstClr val="white"/>
                  </a:solidFill>
                </a:rPr>
                <a:t>SEK billions </a:t>
              </a:r>
              <a:r>
                <a:rPr lang="sv-SE" sz="2400" dirty="0" err="1">
                  <a:solidFill>
                    <a:prstClr val="white"/>
                  </a:solidFill>
                </a:rPr>
                <a:t>spent</a:t>
              </a:r>
              <a:r>
                <a:rPr lang="sv-SE" sz="2400" dirty="0">
                  <a:solidFill>
                    <a:prstClr val="white"/>
                  </a:solidFill>
                </a:rPr>
                <a:t> on HEI (</a:t>
              </a:r>
              <a:r>
                <a:rPr lang="sv-SE" sz="2400" dirty="0" err="1">
                  <a:solidFill>
                    <a:prstClr val="white"/>
                  </a:solidFill>
                </a:rPr>
                <a:t>fixed</a:t>
              </a:r>
              <a:r>
                <a:rPr lang="sv-SE" sz="2400" dirty="0">
                  <a:solidFill>
                    <a:prstClr val="white"/>
                  </a:solidFill>
                </a:rPr>
                <a:t> </a:t>
              </a:r>
              <a:r>
                <a:rPr lang="sv-SE" sz="2400" dirty="0" err="1">
                  <a:solidFill>
                    <a:prstClr val="white"/>
                  </a:solidFill>
                </a:rPr>
                <a:t>prices</a:t>
              </a:r>
              <a:r>
                <a:rPr lang="sv-SE" sz="2400" dirty="0">
                  <a:solidFill>
                    <a:prstClr val="white"/>
                  </a:solidFill>
                </a:rPr>
                <a:t>)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5670099" y="5053045"/>
              <a:ext cx="3209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sv-SE" sz="2400" b="1" dirty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Research  </a:t>
              </a:r>
              <a:r>
                <a:rPr lang="sv-SE" sz="2400" b="1" dirty="0" err="1">
                  <a:solidFill>
                    <a:srgbClr val="9BBB59"/>
                  </a:solidFill>
                  <a:latin typeface="Calibri"/>
                </a:rPr>
                <a:t>Education</a:t>
              </a:r>
              <a:endParaRPr lang="sv-SE" sz="2400" b="1" dirty="0">
                <a:solidFill>
                  <a:srgbClr val="9BBB59"/>
                </a:solidFill>
                <a:latin typeface="Calibri"/>
              </a:endParaRPr>
            </a:p>
          </p:txBody>
        </p:sp>
      </p:grpSp>
      <p:sp>
        <p:nvSpPr>
          <p:cNvPr id="21" name="Rubrik 1"/>
          <p:cNvSpPr txBox="1">
            <a:spLocks/>
          </p:cNvSpPr>
          <p:nvPr/>
        </p:nvSpPr>
        <p:spPr>
          <a:xfrm>
            <a:off x="459789" y="-1289216"/>
            <a:ext cx="8258741" cy="17573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sv-SE" altLang="sv-SE" sz="3200" dirty="0" err="1">
                <a:solidFill>
                  <a:prstClr val="black"/>
                </a:solidFill>
                <a:latin typeface="Calibri"/>
              </a:rPr>
              <a:t>Automonous</a:t>
            </a:r>
            <a:r>
              <a:rPr lang="sv-SE" altLang="sv-SE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altLang="sv-SE" sz="3200" dirty="0" err="1">
                <a:solidFill>
                  <a:prstClr val="black"/>
                </a:solidFill>
                <a:latin typeface="Calibri"/>
              </a:rPr>
              <a:t>universities</a:t>
            </a:r>
            <a:r>
              <a:rPr lang="sv-SE" altLang="sv-SE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altLang="sv-SE" sz="3200" dirty="0" err="1">
                <a:solidFill>
                  <a:prstClr val="black"/>
                </a:solidFill>
                <a:latin typeface="Calibri"/>
              </a:rPr>
              <a:t>within</a:t>
            </a:r>
            <a:r>
              <a:rPr lang="sv-SE" altLang="sv-SE" sz="3200" dirty="0">
                <a:solidFill>
                  <a:prstClr val="black"/>
                </a:solidFill>
                <a:latin typeface="Calibri"/>
              </a:rPr>
              <a:t> a public system</a:t>
            </a:r>
          </a:p>
        </p:txBody>
      </p:sp>
    </p:spTree>
    <p:extLst>
      <p:ext uri="{BB962C8B-B14F-4D97-AF65-F5344CB8AC3E}">
        <p14:creationId xmlns:p14="http://schemas.microsoft.com/office/powerpoint/2010/main" val="3049782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18543" cy="691390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274220" y="2896017"/>
            <a:ext cx="3563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b="1" dirty="0">
                <a:solidFill>
                  <a:schemeClr val="bg1"/>
                </a:solidFill>
              </a:rPr>
              <a:t>Anna Ekström</a:t>
            </a:r>
          </a:p>
          <a:p>
            <a:endParaRPr lang="sv-SE" sz="2700" b="1" dirty="0">
              <a:solidFill>
                <a:schemeClr val="bg1"/>
              </a:solidFill>
            </a:endParaRPr>
          </a:p>
          <a:p>
            <a:r>
              <a:rPr lang="sv-SE" sz="2700" b="1" dirty="0">
                <a:solidFill>
                  <a:schemeClr val="bg1"/>
                </a:solidFill>
              </a:rPr>
              <a:t>Minister for </a:t>
            </a:r>
            <a:r>
              <a:rPr lang="sv-SE" sz="2700" b="1" dirty="0" err="1">
                <a:solidFill>
                  <a:schemeClr val="bg1"/>
                </a:solidFill>
              </a:rPr>
              <a:t>higher</a:t>
            </a:r>
            <a:r>
              <a:rPr lang="sv-SE" sz="2700" b="1" dirty="0">
                <a:solidFill>
                  <a:schemeClr val="bg1"/>
                </a:solidFill>
              </a:rPr>
              <a:t> </a:t>
            </a:r>
            <a:r>
              <a:rPr lang="sv-SE" sz="2700" b="1" dirty="0" err="1">
                <a:solidFill>
                  <a:schemeClr val="bg1"/>
                </a:solidFill>
              </a:rPr>
              <a:t>education</a:t>
            </a:r>
            <a:r>
              <a:rPr lang="sv-SE" sz="2700" b="1" dirty="0">
                <a:solidFill>
                  <a:schemeClr val="bg1"/>
                </a:solidFill>
              </a:rPr>
              <a:t> and research</a:t>
            </a:r>
            <a:endParaRPr lang="sv-SE" sz="2700" dirty="0">
              <a:solidFill>
                <a:schemeClr val="bg1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 t="238" r="8997" b="24048"/>
          <a:stretch/>
        </p:blipFill>
        <p:spPr>
          <a:xfrm>
            <a:off x="1229772" y="393946"/>
            <a:ext cx="2179273" cy="23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7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126398"/>
            <a:ext cx="7500569" cy="1950248"/>
          </a:xfrm>
          <a:prstGeom prst="rect">
            <a:avLst/>
          </a:prstGeom>
        </p:spPr>
      </p:pic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29496"/>
              </p:ext>
            </p:extLst>
          </p:nvPr>
        </p:nvGraphicFramePr>
        <p:xfrm>
          <a:off x="683944" y="391886"/>
          <a:ext cx="7937428" cy="406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1601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4F6A30-178D-9649-877E-30B7299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61" y="-1300690"/>
            <a:ext cx="7886700" cy="2139553"/>
          </a:xfrm>
        </p:spPr>
        <p:txBody>
          <a:bodyPr/>
          <a:lstStyle/>
          <a:p>
            <a:r>
              <a:rPr lang="sv-SE" b="1" dirty="0"/>
              <a:t>The </a:t>
            </a:r>
            <a:r>
              <a:rPr lang="sv-SE" b="1" dirty="0" err="1"/>
              <a:t>degree</a:t>
            </a:r>
            <a:r>
              <a:rPr lang="sv-SE" b="1" dirty="0"/>
              <a:t>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0EE9F-91BF-AF42-9F0B-EED848F28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8" y="1115693"/>
            <a:ext cx="6615454" cy="3545123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36" name="Grupp 35"/>
          <p:cNvGrpSpPr/>
          <p:nvPr/>
        </p:nvGrpSpPr>
        <p:grpSpPr>
          <a:xfrm>
            <a:off x="989892" y="1363496"/>
            <a:ext cx="5807669" cy="2266970"/>
            <a:chOff x="2114986" y="1949191"/>
            <a:chExt cx="7743559" cy="3022627"/>
          </a:xfrm>
        </p:grpSpPr>
        <p:sp>
          <p:nvSpPr>
            <p:cNvPr id="6" name="Rektangel 5"/>
            <p:cNvSpPr/>
            <p:nvPr/>
          </p:nvSpPr>
          <p:spPr>
            <a:xfrm>
              <a:off x="2117555" y="3924795"/>
              <a:ext cx="7740990" cy="1047023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v-SE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2114986" y="3004833"/>
              <a:ext cx="7740990" cy="925236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v-SE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2114986" y="1949191"/>
              <a:ext cx="7740990" cy="1050611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v-SE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1642027" y="1622786"/>
            <a:ext cx="6925548" cy="2230645"/>
            <a:chOff x="2984500" y="2294911"/>
            <a:chExt cx="9234064" cy="2974194"/>
          </a:xfrm>
        </p:grpSpPr>
        <p:sp>
          <p:nvSpPr>
            <p:cNvPr id="9" name="textruta 8"/>
            <p:cNvSpPr txBox="1"/>
            <p:nvPr/>
          </p:nvSpPr>
          <p:spPr>
            <a:xfrm>
              <a:off x="4997451" y="4591997"/>
              <a:ext cx="838200" cy="6771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65,300</a:t>
              </a: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2984500" y="4591996"/>
              <a:ext cx="838200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2,200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8642351" y="4591996"/>
              <a:ext cx="990600" cy="6771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150,000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159500" y="3566141"/>
              <a:ext cx="990600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27,500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9824664" y="2889944"/>
              <a:ext cx="1200100" cy="9541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all fine art</a:t>
              </a:r>
            </a:p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3,200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10034164" y="3734725"/>
              <a:ext cx="990600" cy="9541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courses110,000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6711951" y="2294911"/>
              <a:ext cx="838200" cy="6771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18,000</a:t>
              </a: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3790951" y="3560737"/>
              <a:ext cx="838200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4,900</a:t>
              </a: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835651" y="4591996"/>
              <a:ext cx="838200" cy="6771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17,1 %</a:t>
              </a: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822700" y="4591996"/>
              <a:ext cx="8382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0,6 %</a:t>
              </a: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9632951" y="4591996"/>
              <a:ext cx="9906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39,3 %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7150100" y="3566141"/>
              <a:ext cx="9906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7,2 %</a:t>
              </a: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11018464" y="2889944"/>
              <a:ext cx="1200100" cy="9541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all fine art</a:t>
              </a:r>
            </a:p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0,8 %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11024764" y="3734725"/>
              <a:ext cx="990600" cy="6771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courses29 %</a:t>
              </a: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7550151" y="2294911"/>
              <a:ext cx="8382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4,7 %</a:t>
              </a: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4629151" y="3566141"/>
              <a:ext cx="8382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1,3 %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997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52000" y="203033"/>
            <a:ext cx="4114800" cy="945593"/>
          </a:xfrm>
        </p:spPr>
        <p:txBody>
          <a:bodyPr/>
          <a:lstStyle/>
          <a:p>
            <a:r>
              <a:rPr lang="sv-SE" sz="2400" b="1" dirty="0">
                <a:ea typeface="+mn-ea"/>
              </a:rPr>
              <a:t>The Swedish </a:t>
            </a:r>
            <a:r>
              <a:rPr lang="sv-SE" sz="2400" b="1" dirty="0" err="1">
                <a:ea typeface="+mn-ea"/>
              </a:rPr>
              <a:t>Higher</a:t>
            </a:r>
            <a:r>
              <a:rPr lang="sv-SE" sz="2400" b="1" dirty="0">
                <a:ea typeface="+mn-ea"/>
              </a:rPr>
              <a:t> </a:t>
            </a:r>
            <a:r>
              <a:rPr lang="sv-SE" sz="2400" b="1" dirty="0" err="1">
                <a:ea typeface="+mn-ea"/>
              </a:rPr>
              <a:t>Education</a:t>
            </a:r>
            <a:r>
              <a:rPr lang="sv-SE" sz="2400" b="1" dirty="0">
                <a:ea typeface="+mn-ea"/>
              </a:rPr>
              <a:t> </a:t>
            </a:r>
            <a:r>
              <a:rPr lang="sv-SE" sz="2400" b="1" dirty="0" err="1">
                <a:ea typeface="+mn-ea"/>
              </a:rPr>
              <a:t>Authority</a:t>
            </a:r>
            <a:endParaRPr lang="sv-SE" sz="2400" b="1" dirty="0">
              <a:ea typeface="+mn-ea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4752000" y="1467612"/>
            <a:ext cx="4114800" cy="33520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1600" dirty="0" err="1" smtClean="0"/>
              <a:t>Analysis</a:t>
            </a:r>
            <a:r>
              <a:rPr lang="sv-SE" sz="1600" dirty="0" smtClean="0"/>
              <a:t> </a:t>
            </a:r>
            <a:r>
              <a:rPr lang="sv-SE" sz="1600" dirty="0"/>
              <a:t>of the </a:t>
            </a:r>
            <a:r>
              <a:rPr lang="sv-SE" sz="1600" dirty="0" err="1"/>
              <a:t>higher</a:t>
            </a:r>
            <a:r>
              <a:rPr lang="sv-SE" sz="1600" dirty="0"/>
              <a:t> </a:t>
            </a:r>
            <a:r>
              <a:rPr lang="sv-SE" sz="1600" dirty="0" err="1"/>
              <a:t>education</a:t>
            </a:r>
            <a:r>
              <a:rPr lang="sv-SE" sz="1600" dirty="0"/>
              <a:t> </a:t>
            </a:r>
            <a:r>
              <a:rPr lang="sv-SE" sz="1600" dirty="0" err="1"/>
              <a:t>sector</a:t>
            </a:r>
            <a:r>
              <a:rPr lang="sv-SE" sz="1600" dirty="0"/>
              <a:t>,</a:t>
            </a:r>
            <a:br>
              <a:rPr lang="sv-SE" sz="1600" dirty="0"/>
            </a:br>
            <a:r>
              <a:rPr lang="sv-SE" sz="1600" dirty="0" err="1" smtClean="0"/>
              <a:t>including</a:t>
            </a:r>
            <a:r>
              <a:rPr lang="sv-SE" sz="1600" dirty="0" smtClean="0"/>
              <a:t> </a:t>
            </a:r>
            <a:r>
              <a:rPr lang="sv-SE" sz="1600" dirty="0" err="1"/>
              <a:t>offical</a:t>
            </a:r>
            <a:r>
              <a:rPr lang="sv-SE" sz="1600" dirty="0"/>
              <a:t> </a:t>
            </a:r>
            <a:r>
              <a:rPr lang="sv-SE" sz="1600" dirty="0" err="1"/>
              <a:t>statistics</a:t>
            </a:r>
            <a:r>
              <a:rPr lang="sv-SE" sz="1600" dirty="0"/>
              <a:t> </a:t>
            </a:r>
            <a:r>
              <a:rPr lang="sv-SE" sz="1600" dirty="0" smtClean="0"/>
              <a:t>and </a:t>
            </a:r>
            <a:r>
              <a:rPr lang="sv-SE" sz="1600" dirty="0" err="1" smtClean="0"/>
              <a:t>effectiveness</a:t>
            </a:r>
            <a:r>
              <a:rPr lang="sv-SE" sz="1600" dirty="0" smtClean="0"/>
              <a:t> studies</a:t>
            </a:r>
            <a:endParaRPr lang="sv-S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/>
              <a:t>Legal supervision of </a:t>
            </a:r>
            <a:r>
              <a:rPr lang="sv-SE" sz="1600" dirty="0" err="1"/>
              <a:t>universities</a:t>
            </a:r>
            <a:r>
              <a:rPr lang="sv-SE" sz="1600" dirty="0"/>
              <a:t> and </a:t>
            </a:r>
            <a:r>
              <a:rPr lang="sv-SE" sz="1600" dirty="0" err="1"/>
              <a:t>securing</a:t>
            </a:r>
            <a:r>
              <a:rPr lang="sv-SE" sz="1600" dirty="0"/>
              <a:t> students </a:t>
            </a:r>
            <a:r>
              <a:rPr lang="sv-SE" sz="1600" dirty="0" err="1" smtClean="0"/>
              <a:t>rights</a:t>
            </a:r>
            <a:endParaRPr lang="sv-S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err="1"/>
              <a:t>Quality</a:t>
            </a:r>
            <a:r>
              <a:rPr lang="sv-SE" sz="1600" dirty="0"/>
              <a:t> </a:t>
            </a:r>
            <a:r>
              <a:rPr lang="sv-SE" sz="1600" dirty="0" err="1"/>
              <a:t>assurance</a:t>
            </a:r>
            <a:r>
              <a:rPr lang="sv-SE" sz="1600" dirty="0"/>
              <a:t> of </a:t>
            </a:r>
            <a:r>
              <a:rPr lang="sv-SE" sz="1600" dirty="0" smtClean="0"/>
              <a:t>HEI</a:t>
            </a:r>
            <a:endParaRPr lang="sv-S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err="1"/>
              <a:t>Government</a:t>
            </a:r>
            <a:r>
              <a:rPr lang="sv-SE" sz="1600" dirty="0"/>
              <a:t> </a:t>
            </a:r>
            <a:r>
              <a:rPr lang="sv-SE" sz="1600" dirty="0" err="1"/>
              <a:t>assignments</a:t>
            </a:r>
            <a:endParaRPr lang="sv-SE" sz="1600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21745"/>
          <a:stretch>
            <a:fillRect/>
          </a:stretch>
        </p:blipFill>
        <p:spPr>
          <a:xfrm>
            <a:off x="0" y="0"/>
            <a:ext cx="4380310" cy="516374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FB76FCD-5156-A842-B08F-D4B9FA148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1" y="4179110"/>
            <a:ext cx="1602664" cy="6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9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1BCD5-B157-5A4F-BF59-C50B313B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The </a:t>
            </a:r>
            <a:r>
              <a:rPr lang="sv-SE" b="1" dirty="0" smtClean="0"/>
              <a:t>national QA system – </a:t>
            </a:r>
            <a:r>
              <a:rPr lang="sv-SE" b="1" dirty="0"/>
              <a:t>an </a:t>
            </a:r>
            <a:r>
              <a:rPr lang="sv-SE" b="1" dirty="0" err="1"/>
              <a:t>overview</a:t>
            </a:r>
            <a:endParaRPr lang="sv-SE" b="1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C7C804-918A-3A40-A3CA-9B30E10A37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 b="1" dirty="0" err="1"/>
              <a:t>Institutional</a:t>
            </a:r>
            <a:r>
              <a:rPr lang="sv-SE" sz="1600" b="1" dirty="0"/>
              <a:t> </a:t>
            </a:r>
            <a:r>
              <a:rPr lang="sv-SE" sz="1600" b="1" dirty="0" err="1"/>
              <a:t>reviews</a:t>
            </a:r>
            <a:r>
              <a:rPr lang="sv-SE" sz="1600" b="1" dirty="0"/>
              <a:t> of </a:t>
            </a:r>
            <a:r>
              <a:rPr lang="sv-SE" sz="1600" b="1" dirty="0" err="1"/>
              <a:t>HEI’s</a:t>
            </a:r>
            <a:r>
              <a:rPr lang="sv-SE" sz="1600" b="1" dirty="0"/>
              <a:t> QA system</a:t>
            </a:r>
            <a:r>
              <a:rPr lang="sv-SE" sz="1600" dirty="0"/>
              <a:t> </a:t>
            </a:r>
            <a:r>
              <a:rPr lang="sv-SE" sz="1600" dirty="0" err="1"/>
              <a:t>being</a:t>
            </a:r>
            <a:r>
              <a:rPr lang="sv-SE" sz="1600" dirty="0"/>
              <a:t> the corner </a:t>
            </a:r>
            <a:r>
              <a:rPr lang="sv-SE" sz="1600" dirty="0" err="1"/>
              <a:t>stone</a:t>
            </a:r>
            <a:endParaRPr lang="sv-SE" sz="1600" dirty="0"/>
          </a:p>
          <a:p>
            <a:r>
              <a:rPr lang="sv-SE" sz="1600" dirty="0" err="1"/>
              <a:t>Programme</a:t>
            </a:r>
            <a:r>
              <a:rPr lang="sv-SE" sz="1600" dirty="0"/>
              <a:t> </a:t>
            </a:r>
            <a:r>
              <a:rPr lang="sv-SE" sz="1600" dirty="0" err="1"/>
              <a:t>evaluations</a:t>
            </a:r>
            <a:r>
              <a:rPr lang="sv-SE" sz="1600" dirty="0"/>
              <a:t> for </a:t>
            </a:r>
            <a:r>
              <a:rPr lang="sv-SE" sz="1600" dirty="0" err="1"/>
              <a:t>specific</a:t>
            </a:r>
            <a:r>
              <a:rPr lang="sv-SE" sz="1600" dirty="0"/>
              <a:t> </a:t>
            </a:r>
            <a:r>
              <a:rPr lang="sv-SE" sz="1600" dirty="0" err="1"/>
              <a:t>gov’t</a:t>
            </a:r>
            <a:r>
              <a:rPr lang="sv-SE" sz="1600" dirty="0"/>
              <a:t> </a:t>
            </a:r>
            <a:r>
              <a:rPr lang="sv-SE" sz="1600" dirty="0" err="1"/>
              <a:t>needs</a:t>
            </a:r>
            <a:r>
              <a:rPr lang="sv-SE" sz="1600" dirty="0"/>
              <a:t> or </a:t>
            </a:r>
            <a:r>
              <a:rPr lang="sv-SE" sz="1600" dirty="0" err="1"/>
              <a:t>if</a:t>
            </a:r>
            <a:r>
              <a:rPr lang="sv-SE" sz="1600" dirty="0"/>
              <a:t> special </a:t>
            </a:r>
            <a:r>
              <a:rPr lang="sv-SE" sz="1600" dirty="0" err="1"/>
              <a:t>requirements</a:t>
            </a:r>
            <a:endParaRPr lang="sv-SE" sz="1600" dirty="0"/>
          </a:p>
          <a:p>
            <a:r>
              <a:rPr lang="sv-SE" sz="1600" dirty="0"/>
              <a:t>Review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applications</a:t>
            </a:r>
            <a:r>
              <a:rPr lang="sv-SE" sz="1600" dirty="0"/>
              <a:t> prior to </a:t>
            </a:r>
            <a:r>
              <a:rPr lang="sv-SE" sz="1600" dirty="0" err="1"/>
              <a:t>starting</a:t>
            </a:r>
            <a:r>
              <a:rPr lang="sv-SE" sz="1600" dirty="0"/>
              <a:t> new </a:t>
            </a:r>
            <a:r>
              <a:rPr lang="sv-SE" sz="1600" dirty="0" err="1"/>
              <a:t>degree</a:t>
            </a:r>
            <a:r>
              <a:rPr lang="sv-SE" sz="1600" dirty="0"/>
              <a:t> programs</a:t>
            </a:r>
          </a:p>
          <a:p>
            <a:r>
              <a:rPr lang="sv-SE" sz="1600" dirty="0" err="1"/>
              <a:t>Thematic</a:t>
            </a:r>
            <a:r>
              <a:rPr lang="sv-SE" sz="1600" dirty="0"/>
              <a:t> </a:t>
            </a:r>
            <a:r>
              <a:rPr lang="sv-SE" sz="1600" dirty="0" err="1"/>
              <a:t>evaluations</a:t>
            </a:r>
            <a:r>
              <a:rPr lang="sv-SE" sz="1600" dirty="0"/>
              <a:t> as </a:t>
            </a:r>
            <a:r>
              <a:rPr lang="sv-SE" sz="1600" dirty="0" err="1"/>
              <a:t>sector</a:t>
            </a:r>
            <a:r>
              <a:rPr lang="sv-SE" sz="1600" dirty="0"/>
              <a:t> </a:t>
            </a:r>
            <a:r>
              <a:rPr lang="sv-SE" sz="1600" dirty="0" err="1"/>
              <a:t>enhancement</a:t>
            </a:r>
            <a:r>
              <a:rPr lang="sv-SE" sz="1600" dirty="0"/>
              <a:t> </a:t>
            </a:r>
            <a:r>
              <a:rPr lang="sv-SE" sz="1600" dirty="0" err="1"/>
              <a:t>efforts</a:t>
            </a:r>
            <a:endParaRPr lang="sv-SE" sz="1600" dirty="0"/>
          </a:p>
        </p:txBody>
      </p:sp>
      <p:pic>
        <p:nvPicPr>
          <p:cNvPr id="8" name="Picture 2" descr="The four components">
            <a:extLst>
              <a:ext uri="{FF2B5EF4-FFF2-40B4-BE49-F238E27FC236}">
                <a16:creationId xmlns:a16="http://schemas.microsoft.com/office/drawing/2014/main" id="{6527F245-4616-754B-960A-FDA9E68D7DE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2972"/>
          <a:stretch>
            <a:fillRect/>
          </a:stretch>
        </p:blipFill>
        <p:spPr bwMode="auto">
          <a:prstGeom prst="rect">
            <a:avLst/>
          </a:prstGeom>
          <a:solidFill>
            <a:schemeClr val="bg1">
              <a:alpha val="54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35336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Thematic</a:t>
            </a:r>
            <a:r>
              <a:rPr lang="sv-SE" dirty="0" smtClean="0"/>
              <a:t> </a:t>
            </a:r>
            <a:r>
              <a:rPr lang="sv-SE" dirty="0" err="1" smtClean="0"/>
              <a:t>evaluations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-</a:t>
            </a:r>
            <a:r>
              <a:rPr lang="sv-SE" dirty="0" err="1" smtClean="0"/>
              <a:t>Sustainable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endParaRPr lang="sv-SE" dirty="0" smtClean="0"/>
          </a:p>
          <a:p>
            <a:r>
              <a:rPr lang="sv-SE" dirty="0" smtClean="0"/>
              <a:t>-</a:t>
            </a:r>
            <a:r>
              <a:rPr lang="sv-SE" dirty="0" err="1" smtClean="0"/>
              <a:t>Widening</a:t>
            </a:r>
            <a:r>
              <a:rPr lang="sv-SE" dirty="0" smtClean="0"/>
              <a:t> participation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379763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ämall" id="{45B7A016-434C-42E4-A22F-09EF2DDF1641}" vid="{4D93FDAE-9990-4DAA-82EE-4744160349A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1" ma:contentTypeDescription="Crée un document." ma:contentTypeScope="" ma:versionID="77bf79552c046a8c39a9d63979776b19">
  <xsd:schema xmlns:xsd="http://www.w3.org/2001/XMLSchema" xmlns:xs="http://www.w3.org/2001/XMLSchema" xmlns:p="http://schemas.microsoft.com/office/2006/metadata/properties" xmlns:ns2="ca8b9c18-5e1d-46e5-9d1a-4e2a3224a5d3" targetNamespace="http://schemas.microsoft.com/office/2006/metadata/properties" ma:root="true" ma:fieldsID="52b5bb7baae942fb3ea69abf4553be44" ns2:_="">
    <xsd:import namespace="ca8b9c18-5e1d-46e5-9d1a-4e2a3224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99BCFA-0842-4E79-A907-2F25409922C5}"/>
</file>

<file path=customXml/itemProps2.xml><?xml version="1.0" encoding="utf-8"?>
<ds:datastoreItem xmlns:ds="http://schemas.openxmlformats.org/officeDocument/2006/customXml" ds:itemID="{A28EE4B7-8063-4A36-8872-836C69178D71}"/>
</file>

<file path=customXml/itemProps3.xml><?xml version="1.0" encoding="utf-8"?>
<ds:datastoreItem xmlns:ds="http://schemas.openxmlformats.org/officeDocument/2006/customXml" ds:itemID="{941DC6FD-27C7-4966-B2BD-0201F29AAE69}"/>
</file>

<file path=docProps/app.xml><?xml version="1.0" encoding="utf-8"?>
<Properties xmlns="http://schemas.openxmlformats.org/officeDocument/2006/extended-properties" xmlns:vt="http://schemas.openxmlformats.org/officeDocument/2006/docPropsVTypes">
  <Template>UKÄmall1</Template>
  <TotalTime>5</TotalTime>
  <Words>403</Words>
  <Application>Microsoft Office PowerPoint</Application>
  <PresentationFormat>Bildspel på skärmen (16:9)</PresentationFormat>
  <Paragraphs>105</Paragraphs>
  <Slides>11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Sweden Sans</vt:lpstr>
      <vt:lpstr>Wingdings</vt:lpstr>
      <vt:lpstr>Standardtema</vt:lpstr>
      <vt:lpstr>Welcome to the Swedish Higher Education Authority</vt:lpstr>
      <vt:lpstr>PowerPoint-presentation</vt:lpstr>
      <vt:lpstr>PowerPoint-presentation</vt:lpstr>
      <vt:lpstr>PowerPoint-presentation</vt:lpstr>
      <vt:lpstr>PowerPoint-presentation</vt:lpstr>
      <vt:lpstr>The degree system</vt:lpstr>
      <vt:lpstr>The Swedish Higher Education Authority</vt:lpstr>
      <vt:lpstr>The national QA system – an overview</vt:lpstr>
      <vt:lpstr>Thematic evaluations</vt:lpstr>
      <vt:lpstr>Pandemic reports</vt:lpstr>
      <vt:lpstr>More information</vt:lpstr>
    </vt:vector>
  </TitlesOfParts>
  <Company>Universitetskanslersämbetet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Söderholm</dc:creator>
  <cp:lastModifiedBy>Per Westman</cp:lastModifiedBy>
  <cp:revision>2</cp:revision>
  <dcterms:created xsi:type="dcterms:W3CDTF">2022-03-21T13:18:41Z</dcterms:created>
  <dcterms:modified xsi:type="dcterms:W3CDTF">2022-04-19T14:50:10Z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