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jpg" ContentType="image/jpeg"/>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entation.xml" ContentType="application/vnd.openxmlformats-officedocument.presentationml.presentation.main+xml"/>
  <Override PartName="/ppt/slideLayouts/slideLayout2.xml" ContentType="application/vnd.openxmlformats-officedocument.presentationml.slideLayout+xml"/>
  <Override PartName="/ppt/slideLayouts/slideLayout12.xml" ContentType="application/vnd.openxmlformats-officedocument.presentationml.slideLayout+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theme/theme1.xml" ContentType="application/vnd.openxmlformats-officedocument.them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463" r:id="rId2"/>
    <p:sldId id="480" r:id="rId3"/>
    <p:sldId id="464" r:id="rId4"/>
    <p:sldId id="475" r:id="rId5"/>
    <p:sldId id="481" r:id="rId6"/>
    <p:sldId id="465" r:id="rId7"/>
    <p:sldId id="466" r:id="rId8"/>
    <p:sldId id="467" r:id="rId9"/>
    <p:sldId id="468" r:id="rId10"/>
    <p:sldId id="469" r:id="rId11"/>
    <p:sldId id="470" r:id="rId12"/>
    <p:sldId id="471" r:id="rId13"/>
    <p:sldId id="472" r:id="rId14"/>
    <p:sldId id="473" r:id="rId15"/>
    <p:sldId id="474" r:id="rId16"/>
    <p:sldId id="476" r:id="rId17"/>
    <p:sldId id="477" r:id="rId18"/>
    <p:sldId id="478" r:id="rId19"/>
    <p:sldId id="479" r:id="rId20"/>
  </p:sldIdLst>
  <p:sldSz cx="12192000" cy="6858000"/>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417"/>
    <p:restoredTop sz="95840"/>
  </p:normalViewPr>
  <p:slideViewPr>
    <p:cSldViewPr snapToGrid="0" snapToObjects="1">
      <p:cViewPr varScale="1">
        <p:scale>
          <a:sx n="97" d="100"/>
          <a:sy n="97" d="100"/>
        </p:scale>
        <p:origin x="736" y="19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customXml" Target="../customXml/item2.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customXml" Target="../customXml/item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 Id="rId27" Type="http://schemas.openxmlformats.org/officeDocument/2006/relationships/customXml" Target="../customXml/item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D580CDD9-55E4-BB4C-8899-5F41318A3790}"/>
              </a:ext>
            </a:extLst>
          </p:cNvPr>
          <p:cNvSpPr>
            <a:spLocks noGrp="1"/>
          </p:cNvSpPr>
          <p:nvPr>
            <p:ph type="ctrTitle"/>
          </p:nvPr>
        </p:nvSpPr>
        <p:spPr>
          <a:xfrm>
            <a:off x="1524000" y="1122363"/>
            <a:ext cx="9144000" cy="2387600"/>
          </a:xfrm>
        </p:spPr>
        <p:txBody>
          <a:bodyPr anchor="b"/>
          <a:lstStyle>
            <a:lvl1pPr algn="ctr">
              <a:defRPr sz="6000"/>
            </a:lvl1pPr>
          </a:lstStyle>
          <a:p>
            <a:r>
              <a:rPr lang="sv-SE"/>
              <a:t>Klicka här för att ändra mall för rubrikformat</a:t>
            </a:r>
          </a:p>
        </p:txBody>
      </p:sp>
      <p:sp>
        <p:nvSpPr>
          <p:cNvPr id="3" name="Underrubrik 2">
            <a:extLst>
              <a:ext uri="{FF2B5EF4-FFF2-40B4-BE49-F238E27FC236}">
                <a16:creationId xmlns:a16="http://schemas.microsoft.com/office/drawing/2014/main" id="{F5AE6BC2-A6F5-4943-A5D1-90968C7B711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a:t>Klicka här för att ändra mall för underrubrikformat</a:t>
            </a:r>
          </a:p>
        </p:txBody>
      </p:sp>
      <p:sp>
        <p:nvSpPr>
          <p:cNvPr id="4" name="Platshållare för datum 3">
            <a:extLst>
              <a:ext uri="{FF2B5EF4-FFF2-40B4-BE49-F238E27FC236}">
                <a16:creationId xmlns:a16="http://schemas.microsoft.com/office/drawing/2014/main" id="{0C1645C0-20BE-E44F-BC8E-B680ADFF36A8}"/>
              </a:ext>
            </a:extLst>
          </p:cNvPr>
          <p:cNvSpPr>
            <a:spLocks noGrp="1"/>
          </p:cNvSpPr>
          <p:nvPr>
            <p:ph type="dt" sz="half" idx="10"/>
          </p:nvPr>
        </p:nvSpPr>
        <p:spPr/>
        <p:txBody>
          <a:bodyPr/>
          <a:lstStyle/>
          <a:p>
            <a:fld id="{E5D80ACA-CF24-794B-B3DD-8D967A3B0B8B}" type="datetimeFigureOut">
              <a:rPr lang="sv-SE" smtClean="0"/>
              <a:t>2022-05-06</a:t>
            </a:fld>
            <a:endParaRPr lang="sv-SE"/>
          </a:p>
        </p:txBody>
      </p:sp>
      <p:sp>
        <p:nvSpPr>
          <p:cNvPr id="5" name="Platshållare för sidfot 4">
            <a:extLst>
              <a:ext uri="{FF2B5EF4-FFF2-40B4-BE49-F238E27FC236}">
                <a16:creationId xmlns:a16="http://schemas.microsoft.com/office/drawing/2014/main" id="{18AA2924-B89D-0E40-AC2D-077DBA003CF9}"/>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C763809E-41B6-DE48-98DE-942DA74280C9}"/>
              </a:ext>
            </a:extLst>
          </p:cNvPr>
          <p:cNvSpPr>
            <a:spLocks noGrp="1"/>
          </p:cNvSpPr>
          <p:nvPr>
            <p:ph type="sldNum" sz="quarter" idx="12"/>
          </p:nvPr>
        </p:nvSpPr>
        <p:spPr/>
        <p:txBody>
          <a:bodyPr/>
          <a:lstStyle/>
          <a:p>
            <a:fld id="{1FBBEF06-C886-264E-A8B5-85C3DC8C26B5}" type="slidenum">
              <a:rPr lang="sv-SE" smtClean="0"/>
              <a:t>‹#›</a:t>
            </a:fld>
            <a:endParaRPr lang="sv-SE"/>
          </a:p>
        </p:txBody>
      </p:sp>
    </p:spTree>
    <p:extLst>
      <p:ext uri="{BB962C8B-B14F-4D97-AF65-F5344CB8AC3E}">
        <p14:creationId xmlns:p14="http://schemas.microsoft.com/office/powerpoint/2010/main" val="36252334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FDD92CA4-7B0B-8742-AA11-3F27F858BF71}"/>
              </a:ext>
            </a:extLst>
          </p:cNvPr>
          <p:cNvSpPr>
            <a:spLocks noGrp="1"/>
          </p:cNvSpPr>
          <p:nvPr>
            <p:ph type="title"/>
          </p:nvPr>
        </p:nvSpPr>
        <p:spPr/>
        <p:txBody>
          <a:bodyPr/>
          <a:lstStyle/>
          <a:p>
            <a:r>
              <a:rPr lang="sv-SE"/>
              <a:t>Klicka här för att ändra mall för rubrikformat</a:t>
            </a:r>
          </a:p>
        </p:txBody>
      </p:sp>
      <p:sp>
        <p:nvSpPr>
          <p:cNvPr id="3" name="Platshållare för lodrät text 2">
            <a:extLst>
              <a:ext uri="{FF2B5EF4-FFF2-40B4-BE49-F238E27FC236}">
                <a16:creationId xmlns:a16="http://schemas.microsoft.com/office/drawing/2014/main" id="{94760911-814D-2847-B988-1E512CACEB3B}"/>
              </a:ext>
            </a:extLst>
          </p:cNvPr>
          <p:cNvSpPr>
            <a:spLocks noGrp="1"/>
          </p:cNvSpPr>
          <p:nvPr>
            <p:ph type="body" orient="vert" idx="1"/>
          </p:nvPr>
        </p:nvSpPr>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0637A494-C43D-974A-A443-841031CBBE17}"/>
              </a:ext>
            </a:extLst>
          </p:cNvPr>
          <p:cNvSpPr>
            <a:spLocks noGrp="1"/>
          </p:cNvSpPr>
          <p:nvPr>
            <p:ph type="dt" sz="half" idx="10"/>
          </p:nvPr>
        </p:nvSpPr>
        <p:spPr/>
        <p:txBody>
          <a:bodyPr/>
          <a:lstStyle/>
          <a:p>
            <a:fld id="{E5D80ACA-CF24-794B-B3DD-8D967A3B0B8B}" type="datetimeFigureOut">
              <a:rPr lang="sv-SE" smtClean="0"/>
              <a:t>2022-05-06</a:t>
            </a:fld>
            <a:endParaRPr lang="sv-SE"/>
          </a:p>
        </p:txBody>
      </p:sp>
      <p:sp>
        <p:nvSpPr>
          <p:cNvPr id="5" name="Platshållare för sidfot 4">
            <a:extLst>
              <a:ext uri="{FF2B5EF4-FFF2-40B4-BE49-F238E27FC236}">
                <a16:creationId xmlns:a16="http://schemas.microsoft.com/office/drawing/2014/main" id="{9E2A3E18-3CD4-C543-9AD1-52F819917DD8}"/>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137BC7BA-CB2C-F347-80E6-9FD182B0DBDD}"/>
              </a:ext>
            </a:extLst>
          </p:cNvPr>
          <p:cNvSpPr>
            <a:spLocks noGrp="1"/>
          </p:cNvSpPr>
          <p:nvPr>
            <p:ph type="sldNum" sz="quarter" idx="12"/>
          </p:nvPr>
        </p:nvSpPr>
        <p:spPr/>
        <p:txBody>
          <a:bodyPr/>
          <a:lstStyle/>
          <a:p>
            <a:fld id="{1FBBEF06-C886-264E-A8B5-85C3DC8C26B5}" type="slidenum">
              <a:rPr lang="sv-SE" smtClean="0"/>
              <a:t>‹#›</a:t>
            </a:fld>
            <a:endParaRPr lang="sv-SE"/>
          </a:p>
        </p:txBody>
      </p:sp>
    </p:spTree>
    <p:extLst>
      <p:ext uri="{BB962C8B-B14F-4D97-AF65-F5344CB8AC3E}">
        <p14:creationId xmlns:p14="http://schemas.microsoft.com/office/powerpoint/2010/main" val="25040845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a:extLst>
              <a:ext uri="{FF2B5EF4-FFF2-40B4-BE49-F238E27FC236}">
                <a16:creationId xmlns:a16="http://schemas.microsoft.com/office/drawing/2014/main" id="{D4A8431C-8C64-FE43-8217-BE450C22F4AD}"/>
              </a:ext>
            </a:extLst>
          </p:cNvPr>
          <p:cNvSpPr>
            <a:spLocks noGrp="1"/>
          </p:cNvSpPr>
          <p:nvPr>
            <p:ph type="title" orient="vert"/>
          </p:nvPr>
        </p:nvSpPr>
        <p:spPr>
          <a:xfrm>
            <a:off x="8724900" y="365125"/>
            <a:ext cx="2628900" cy="5811838"/>
          </a:xfrm>
        </p:spPr>
        <p:txBody>
          <a:bodyPr vert="eaVert"/>
          <a:lstStyle/>
          <a:p>
            <a:r>
              <a:rPr lang="sv-SE"/>
              <a:t>Klicka här för att ändra mall för rubrikformat</a:t>
            </a:r>
          </a:p>
        </p:txBody>
      </p:sp>
      <p:sp>
        <p:nvSpPr>
          <p:cNvPr id="3" name="Platshållare för lodrät text 2">
            <a:extLst>
              <a:ext uri="{FF2B5EF4-FFF2-40B4-BE49-F238E27FC236}">
                <a16:creationId xmlns:a16="http://schemas.microsoft.com/office/drawing/2014/main" id="{481C939B-75F1-E043-AC0A-159FAB0FFAC1}"/>
              </a:ext>
            </a:extLst>
          </p:cNvPr>
          <p:cNvSpPr>
            <a:spLocks noGrp="1"/>
          </p:cNvSpPr>
          <p:nvPr>
            <p:ph type="body" orient="vert" idx="1"/>
          </p:nvPr>
        </p:nvSpPr>
        <p:spPr>
          <a:xfrm>
            <a:off x="838200" y="365125"/>
            <a:ext cx="7734300" cy="5811838"/>
          </a:xfrm>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95392861-C15B-F741-9FD4-216A4AEF6273}"/>
              </a:ext>
            </a:extLst>
          </p:cNvPr>
          <p:cNvSpPr>
            <a:spLocks noGrp="1"/>
          </p:cNvSpPr>
          <p:nvPr>
            <p:ph type="dt" sz="half" idx="10"/>
          </p:nvPr>
        </p:nvSpPr>
        <p:spPr/>
        <p:txBody>
          <a:bodyPr/>
          <a:lstStyle/>
          <a:p>
            <a:fld id="{E5D80ACA-CF24-794B-B3DD-8D967A3B0B8B}" type="datetimeFigureOut">
              <a:rPr lang="sv-SE" smtClean="0"/>
              <a:t>2022-05-06</a:t>
            </a:fld>
            <a:endParaRPr lang="sv-SE"/>
          </a:p>
        </p:txBody>
      </p:sp>
      <p:sp>
        <p:nvSpPr>
          <p:cNvPr id="5" name="Platshållare för sidfot 4">
            <a:extLst>
              <a:ext uri="{FF2B5EF4-FFF2-40B4-BE49-F238E27FC236}">
                <a16:creationId xmlns:a16="http://schemas.microsoft.com/office/drawing/2014/main" id="{C463B3B2-F487-8149-A383-0DD29EA6A06B}"/>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8209231A-29A2-0348-858B-891478D55F82}"/>
              </a:ext>
            </a:extLst>
          </p:cNvPr>
          <p:cNvSpPr>
            <a:spLocks noGrp="1"/>
          </p:cNvSpPr>
          <p:nvPr>
            <p:ph type="sldNum" sz="quarter" idx="12"/>
          </p:nvPr>
        </p:nvSpPr>
        <p:spPr/>
        <p:txBody>
          <a:bodyPr/>
          <a:lstStyle/>
          <a:p>
            <a:fld id="{1FBBEF06-C886-264E-A8B5-85C3DC8C26B5}" type="slidenum">
              <a:rPr lang="sv-SE" smtClean="0"/>
              <a:t>‹#›</a:t>
            </a:fld>
            <a:endParaRPr lang="sv-SE"/>
          </a:p>
        </p:txBody>
      </p:sp>
    </p:spTree>
    <p:extLst>
      <p:ext uri="{BB962C8B-B14F-4D97-AF65-F5344CB8AC3E}">
        <p14:creationId xmlns:p14="http://schemas.microsoft.com/office/powerpoint/2010/main" val="33701452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elsida Turkos">
    <p:bg>
      <p:bgPr>
        <a:solidFill>
          <a:srgbClr val="17C7D2"/>
        </a:solidFill>
        <a:effectLst/>
      </p:bgPr>
    </p:bg>
    <p:spTree>
      <p:nvGrpSpPr>
        <p:cNvPr id="1" name=""/>
        <p:cNvGrpSpPr/>
        <p:nvPr/>
      </p:nvGrpSpPr>
      <p:grpSpPr>
        <a:xfrm>
          <a:off x="0" y="0"/>
          <a:ext cx="0" cy="0"/>
          <a:chOff x="0" y="0"/>
          <a:chExt cx="0" cy="0"/>
        </a:xfrm>
      </p:grpSpPr>
      <p:pic>
        <p:nvPicPr>
          <p:cNvPr id="7" name="Bildobjekt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31733" y="5929764"/>
            <a:ext cx="3159649" cy="595580"/>
          </a:xfrm>
          <a:prstGeom prst="rect">
            <a:avLst/>
          </a:prstGeom>
        </p:spPr>
      </p:pic>
      <p:sp>
        <p:nvSpPr>
          <p:cNvPr id="5" name="Rubrik 1"/>
          <p:cNvSpPr>
            <a:spLocks noGrp="1"/>
          </p:cNvSpPr>
          <p:nvPr>
            <p:ph type="ctrTitle" hasCustomPrompt="1"/>
          </p:nvPr>
        </p:nvSpPr>
        <p:spPr>
          <a:xfrm>
            <a:off x="1828800" y="1812900"/>
            <a:ext cx="8534400" cy="1470025"/>
          </a:xfrm>
          <a:prstGeom prst="rect">
            <a:avLst/>
          </a:prstGeom>
        </p:spPr>
        <p:txBody>
          <a:bodyPr anchor="b">
            <a:normAutofit/>
          </a:bodyPr>
          <a:lstStyle>
            <a:lvl1pPr algn="l">
              <a:defRPr sz="6000">
                <a:solidFill>
                  <a:srgbClr val="FFFFFF"/>
                </a:solidFill>
              </a:defRPr>
            </a:lvl1pPr>
          </a:lstStyle>
          <a:p>
            <a:r>
              <a:rPr lang="sv-SE" dirty="0"/>
              <a:t>Presentationens</a:t>
            </a:r>
            <a:br>
              <a:rPr lang="sv-SE" dirty="0"/>
            </a:br>
            <a:r>
              <a:rPr lang="sv-SE" dirty="0"/>
              <a:t>titel/rubrik</a:t>
            </a:r>
          </a:p>
        </p:txBody>
      </p:sp>
      <p:sp>
        <p:nvSpPr>
          <p:cNvPr id="6" name="Underrubrik 2"/>
          <p:cNvSpPr>
            <a:spLocks noGrp="1"/>
          </p:cNvSpPr>
          <p:nvPr>
            <p:ph type="subTitle" idx="1" hasCustomPrompt="1"/>
          </p:nvPr>
        </p:nvSpPr>
        <p:spPr>
          <a:xfrm>
            <a:off x="1828800" y="3493962"/>
            <a:ext cx="8534400" cy="1175296"/>
          </a:xfrm>
          <a:prstGeom prst="rect">
            <a:avLst/>
          </a:prstGeom>
        </p:spPr>
        <p:txBody>
          <a:bodyPr>
            <a:normAutofit/>
          </a:bodyPr>
          <a:lstStyle>
            <a:lvl1pPr marL="0" indent="0" algn="l">
              <a:buNone/>
              <a:defRPr sz="28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v-SE" dirty="0"/>
              <a:t>Underrubrik/namn på talare e.d.</a:t>
            </a:r>
          </a:p>
        </p:txBody>
      </p:sp>
    </p:spTree>
    <p:extLst>
      <p:ext uri="{BB962C8B-B14F-4D97-AF65-F5344CB8AC3E}">
        <p14:creationId xmlns:p14="http://schemas.microsoft.com/office/powerpoint/2010/main" val="24329796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42192357-4B1D-9C49-A79B-1BADEEA490F3}"/>
              </a:ext>
            </a:extLst>
          </p:cNvPr>
          <p:cNvSpPr>
            <a:spLocks noGrp="1"/>
          </p:cNvSpPr>
          <p:nvPr>
            <p:ph type="title"/>
          </p:nvPr>
        </p:nvSpPr>
        <p:spPr/>
        <p:txBody>
          <a:body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6ED4FF09-9D2C-6744-9218-F8B746B4F487}"/>
              </a:ext>
            </a:extLst>
          </p:cNvPr>
          <p:cNvSpPr>
            <a:spLocks noGrp="1"/>
          </p:cNvSpPr>
          <p:nvPr>
            <p:ph idx="1"/>
          </p:nvPr>
        </p:nvSpPr>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FD99897A-F3AA-8A4E-820E-4F43003DA8C5}"/>
              </a:ext>
            </a:extLst>
          </p:cNvPr>
          <p:cNvSpPr>
            <a:spLocks noGrp="1"/>
          </p:cNvSpPr>
          <p:nvPr>
            <p:ph type="dt" sz="half" idx="10"/>
          </p:nvPr>
        </p:nvSpPr>
        <p:spPr/>
        <p:txBody>
          <a:bodyPr/>
          <a:lstStyle/>
          <a:p>
            <a:fld id="{E5D80ACA-CF24-794B-B3DD-8D967A3B0B8B}" type="datetimeFigureOut">
              <a:rPr lang="sv-SE" smtClean="0"/>
              <a:t>2022-05-06</a:t>
            </a:fld>
            <a:endParaRPr lang="sv-SE"/>
          </a:p>
        </p:txBody>
      </p:sp>
      <p:sp>
        <p:nvSpPr>
          <p:cNvPr id="5" name="Platshållare för sidfot 4">
            <a:extLst>
              <a:ext uri="{FF2B5EF4-FFF2-40B4-BE49-F238E27FC236}">
                <a16:creationId xmlns:a16="http://schemas.microsoft.com/office/drawing/2014/main" id="{8370BC6D-8FD2-FE4D-9060-2D93F89198E0}"/>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46CE0185-3508-1B4C-9436-E2C6CA563C84}"/>
              </a:ext>
            </a:extLst>
          </p:cNvPr>
          <p:cNvSpPr>
            <a:spLocks noGrp="1"/>
          </p:cNvSpPr>
          <p:nvPr>
            <p:ph type="sldNum" sz="quarter" idx="12"/>
          </p:nvPr>
        </p:nvSpPr>
        <p:spPr/>
        <p:txBody>
          <a:bodyPr/>
          <a:lstStyle/>
          <a:p>
            <a:fld id="{1FBBEF06-C886-264E-A8B5-85C3DC8C26B5}" type="slidenum">
              <a:rPr lang="sv-SE" smtClean="0"/>
              <a:t>‹#›</a:t>
            </a:fld>
            <a:endParaRPr lang="sv-SE"/>
          </a:p>
        </p:txBody>
      </p:sp>
    </p:spTree>
    <p:extLst>
      <p:ext uri="{BB962C8B-B14F-4D97-AF65-F5344CB8AC3E}">
        <p14:creationId xmlns:p14="http://schemas.microsoft.com/office/powerpoint/2010/main" val="37931823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8029AA1D-50C5-A544-9A4A-2A2B74845559}"/>
              </a:ext>
            </a:extLst>
          </p:cNvPr>
          <p:cNvSpPr>
            <a:spLocks noGrp="1"/>
          </p:cNvSpPr>
          <p:nvPr>
            <p:ph type="title"/>
          </p:nvPr>
        </p:nvSpPr>
        <p:spPr>
          <a:xfrm>
            <a:off x="831850" y="1709738"/>
            <a:ext cx="10515600" cy="2852737"/>
          </a:xfrm>
        </p:spPr>
        <p:txBody>
          <a:bodyPr anchor="b"/>
          <a:lstStyle>
            <a:lvl1pPr>
              <a:defRPr sz="6000"/>
            </a:lvl1pPr>
          </a:lstStyle>
          <a:p>
            <a:r>
              <a:rPr lang="sv-SE"/>
              <a:t>Klicka här för att ändra mall för rubrikformat</a:t>
            </a:r>
          </a:p>
        </p:txBody>
      </p:sp>
      <p:sp>
        <p:nvSpPr>
          <p:cNvPr id="3" name="Platshållare för text 2">
            <a:extLst>
              <a:ext uri="{FF2B5EF4-FFF2-40B4-BE49-F238E27FC236}">
                <a16:creationId xmlns:a16="http://schemas.microsoft.com/office/drawing/2014/main" id="{BE26812E-69A3-5A46-81C0-DBBBF35D737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v-SE"/>
              <a:t>Klicka här för att ändra format på bakgrundstexten</a:t>
            </a:r>
          </a:p>
        </p:txBody>
      </p:sp>
      <p:sp>
        <p:nvSpPr>
          <p:cNvPr id="4" name="Platshållare för datum 3">
            <a:extLst>
              <a:ext uri="{FF2B5EF4-FFF2-40B4-BE49-F238E27FC236}">
                <a16:creationId xmlns:a16="http://schemas.microsoft.com/office/drawing/2014/main" id="{898FDE98-0F3B-1E41-8E82-96FF88DFF221}"/>
              </a:ext>
            </a:extLst>
          </p:cNvPr>
          <p:cNvSpPr>
            <a:spLocks noGrp="1"/>
          </p:cNvSpPr>
          <p:nvPr>
            <p:ph type="dt" sz="half" idx="10"/>
          </p:nvPr>
        </p:nvSpPr>
        <p:spPr/>
        <p:txBody>
          <a:bodyPr/>
          <a:lstStyle/>
          <a:p>
            <a:fld id="{E5D80ACA-CF24-794B-B3DD-8D967A3B0B8B}" type="datetimeFigureOut">
              <a:rPr lang="sv-SE" smtClean="0"/>
              <a:t>2022-05-06</a:t>
            </a:fld>
            <a:endParaRPr lang="sv-SE"/>
          </a:p>
        </p:txBody>
      </p:sp>
      <p:sp>
        <p:nvSpPr>
          <p:cNvPr id="5" name="Platshållare för sidfot 4">
            <a:extLst>
              <a:ext uri="{FF2B5EF4-FFF2-40B4-BE49-F238E27FC236}">
                <a16:creationId xmlns:a16="http://schemas.microsoft.com/office/drawing/2014/main" id="{D9AECC79-4591-504D-BCEB-EEB7FE577F20}"/>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79D61445-E692-2748-B9C6-78E767012BA7}"/>
              </a:ext>
            </a:extLst>
          </p:cNvPr>
          <p:cNvSpPr>
            <a:spLocks noGrp="1"/>
          </p:cNvSpPr>
          <p:nvPr>
            <p:ph type="sldNum" sz="quarter" idx="12"/>
          </p:nvPr>
        </p:nvSpPr>
        <p:spPr/>
        <p:txBody>
          <a:bodyPr/>
          <a:lstStyle/>
          <a:p>
            <a:fld id="{1FBBEF06-C886-264E-A8B5-85C3DC8C26B5}" type="slidenum">
              <a:rPr lang="sv-SE" smtClean="0"/>
              <a:t>‹#›</a:t>
            </a:fld>
            <a:endParaRPr lang="sv-SE"/>
          </a:p>
        </p:txBody>
      </p:sp>
    </p:spTree>
    <p:extLst>
      <p:ext uri="{BB962C8B-B14F-4D97-AF65-F5344CB8AC3E}">
        <p14:creationId xmlns:p14="http://schemas.microsoft.com/office/powerpoint/2010/main" val="32147093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delar">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AE644E8-CB82-224C-929D-2CA6966ED46F}"/>
              </a:ext>
            </a:extLst>
          </p:cNvPr>
          <p:cNvSpPr>
            <a:spLocks noGrp="1"/>
          </p:cNvSpPr>
          <p:nvPr>
            <p:ph type="title"/>
          </p:nvPr>
        </p:nvSpPr>
        <p:spPr/>
        <p:txBody>
          <a:body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F0DAF377-31A2-2149-A649-18BD7D4410DF}"/>
              </a:ext>
            </a:extLst>
          </p:cNvPr>
          <p:cNvSpPr>
            <a:spLocks noGrp="1"/>
          </p:cNvSpPr>
          <p:nvPr>
            <p:ph sz="half" idx="1"/>
          </p:nvPr>
        </p:nvSpPr>
        <p:spPr>
          <a:xfrm>
            <a:off x="838200" y="1825625"/>
            <a:ext cx="51816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innehåll 3">
            <a:extLst>
              <a:ext uri="{FF2B5EF4-FFF2-40B4-BE49-F238E27FC236}">
                <a16:creationId xmlns:a16="http://schemas.microsoft.com/office/drawing/2014/main" id="{D4289C6F-0743-D942-BB66-B34901DCC68D}"/>
              </a:ext>
            </a:extLst>
          </p:cNvPr>
          <p:cNvSpPr>
            <a:spLocks noGrp="1"/>
          </p:cNvSpPr>
          <p:nvPr>
            <p:ph sz="half" idx="2"/>
          </p:nvPr>
        </p:nvSpPr>
        <p:spPr>
          <a:xfrm>
            <a:off x="6172200" y="1825625"/>
            <a:ext cx="51816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datum 4">
            <a:extLst>
              <a:ext uri="{FF2B5EF4-FFF2-40B4-BE49-F238E27FC236}">
                <a16:creationId xmlns:a16="http://schemas.microsoft.com/office/drawing/2014/main" id="{469FF188-3294-FB4E-95A4-5ABAA0349512}"/>
              </a:ext>
            </a:extLst>
          </p:cNvPr>
          <p:cNvSpPr>
            <a:spLocks noGrp="1"/>
          </p:cNvSpPr>
          <p:nvPr>
            <p:ph type="dt" sz="half" idx="10"/>
          </p:nvPr>
        </p:nvSpPr>
        <p:spPr/>
        <p:txBody>
          <a:bodyPr/>
          <a:lstStyle/>
          <a:p>
            <a:fld id="{E5D80ACA-CF24-794B-B3DD-8D967A3B0B8B}" type="datetimeFigureOut">
              <a:rPr lang="sv-SE" smtClean="0"/>
              <a:t>2022-05-06</a:t>
            </a:fld>
            <a:endParaRPr lang="sv-SE"/>
          </a:p>
        </p:txBody>
      </p:sp>
      <p:sp>
        <p:nvSpPr>
          <p:cNvPr id="6" name="Platshållare för sidfot 5">
            <a:extLst>
              <a:ext uri="{FF2B5EF4-FFF2-40B4-BE49-F238E27FC236}">
                <a16:creationId xmlns:a16="http://schemas.microsoft.com/office/drawing/2014/main" id="{7EAEE902-F9E8-D24B-9042-729B6EFA3DD5}"/>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4C8CDF54-6BED-7144-93EC-DC0994E6BFB3}"/>
              </a:ext>
            </a:extLst>
          </p:cNvPr>
          <p:cNvSpPr>
            <a:spLocks noGrp="1"/>
          </p:cNvSpPr>
          <p:nvPr>
            <p:ph type="sldNum" sz="quarter" idx="12"/>
          </p:nvPr>
        </p:nvSpPr>
        <p:spPr/>
        <p:txBody>
          <a:bodyPr/>
          <a:lstStyle/>
          <a:p>
            <a:fld id="{1FBBEF06-C886-264E-A8B5-85C3DC8C26B5}" type="slidenum">
              <a:rPr lang="sv-SE" smtClean="0"/>
              <a:t>‹#›</a:t>
            </a:fld>
            <a:endParaRPr lang="sv-SE"/>
          </a:p>
        </p:txBody>
      </p:sp>
    </p:spTree>
    <p:extLst>
      <p:ext uri="{BB962C8B-B14F-4D97-AF65-F5344CB8AC3E}">
        <p14:creationId xmlns:p14="http://schemas.microsoft.com/office/powerpoint/2010/main" val="25707108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4FE47126-393E-2148-AC48-23973B24A381}"/>
              </a:ext>
            </a:extLst>
          </p:cNvPr>
          <p:cNvSpPr>
            <a:spLocks noGrp="1"/>
          </p:cNvSpPr>
          <p:nvPr>
            <p:ph type="title"/>
          </p:nvPr>
        </p:nvSpPr>
        <p:spPr>
          <a:xfrm>
            <a:off x="839788" y="365125"/>
            <a:ext cx="10515600" cy="1325563"/>
          </a:xfrm>
        </p:spPr>
        <p:txBody>
          <a:bodyPr/>
          <a:lstStyle/>
          <a:p>
            <a:r>
              <a:rPr lang="sv-SE"/>
              <a:t>Klicka här för att ändra mall för rubrikformat</a:t>
            </a:r>
          </a:p>
        </p:txBody>
      </p:sp>
      <p:sp>
        <p:nvSpPr>
          <p:cNvPr id="3" name="Platshållare för text 2">
            <a:extLst>
              <a:ext uri="{FF2B5EF4-FFF2-40B4-BE49-F238E27FC236}">
                <a16:creationId xmlns:a16="http://schemas.microsoft.com/office/drawing/2014/main" id="{B10AD98B-6EDD-D746-A034-9372AC6C254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4" name="Platshållare för innehåll 3">
            <a:extLst>
              <a:ext uri="{FF2B5EF4-FFF2-40B4-BE49-F238E27FC236}">
                <a16:creationId xmlns:a16="http://schemas.microsoft.com/office/drawing/2014/main" id="{1A34D930-E784-2043-8C92-B6ECA8A6E815}"/>
              </a:ext>
            </a:extLst>
          </p:cNvPr>
          <p:cNvSpPr>
            <a:spLocks noGrp="1"/>
          </p:cNvSpPr>
          <p:nvPr>
            <p:ph sz="half" idx="2"/>
          </p:nvPr>
        </p:nvSpPr>
        <p:spPr>
          <a:xfrm>
            <a:off x="839788" y="2505075"/>
            <a:ext cx="5157787" cy="368458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text 4">
            <a:extLst>
              <a:ext uri="{FF2B5EF4-FFF2-40B4-BE49-F238E27FC236}">
                <a16:creationId xmlns:a16="http://schemas.microsoft.com/office/drawing/2014/main" id="{19531DFA-643C-3D4C-9378-38192551456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6" name="Platshållare för innehåll 5">
            <a:extLst>
              <a:ext uri="{FF2B5EF4-FFF2-40B4-BE49-F238E27FC236}">
                <a16:creationId xmlns:a16="http://schemas.microsoft.com/office/drawing/2014/main" id="{8C3641C1-EE4B-2445-BC53-A3D2B88C0A2A}"/>
              </a:ext>
            </a:extLst>
          </p:cNvPr>
          <p:cNvSpPr>
            <a:spLocks noGrp="1"/>
          </p:cNvSpPr>
          <p:nvPr>
            <p:ph sz="quarter" idx="4"/>
          </p:nvPr>
        </p:nvSpPr>
        <p:spPr>
          <a:xfrm>
            <a:off x="6172200" y="2505075"/>
            <a:ext cx="5183188" cy="368458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7" name="Platshållare för datum 6">
            <a:extLst>
              <a:ext uri="{FF2B5EF4-FFF2-40B4-BE49-F238E27FC236}">
                <a16:creationId xmlns:a16="http://schemas.microsoft.com/office/drawing/2014/main" id="{C644920C-745B-9141-BC6F-10F8635F6975}"/>
              </a:ext>
            </a:extLst>
          </p:cNvPr>
          <p:cNvSpPr>
            <a:spLocks noGrp="1"/>
          </p:cNvSpPr>
          <p:nvPr>
            <p:ph type="dt" sz="half" idx="10"/>
          </p:nvPr>
        </p:nvSpPr>
        <p:spPr/>
        <p:txBody>
          <a:bodyPr/>
          <a:lstStyle/>
          <a:p>
            <a:fld id="{E5D80ACA-CF24-794B-B3DD-8D967A3B0B8B}" type="datetimeFigureOut">
              <a:rPr lang="sv-SE" smtClean="0"/>
              <a:t>2022-05-06</a:t>
            </a:fld>
            <a:endParaRPr lang="sv-SE"/>
          </a:p>
        </p:txBody>
      </p:sp>
      <p:sp>
        <p:nvSpPr>
          <p:cNvPr id="8" name="Platshållare för sidfot 7">
            <a:extLst>
              <a:ext uri="{FF2B5EF4-FFF2-40B4-BE49-F238E27FC236}">
                <a16:creationId xmlns:a16="http://schemas.microsoft.com/office/drawing/2014/main" id="{89D5EB05-F49F-D648-A801-F2BA50A0AEAD}"/>
              </a:ext>
            </a:extLst>
          </p:cNvPr>
          <p:cNvSpPr>
            <a:spLocks noGrp="1"/>
          </p:cNvSpPr>
          <p:nvPr>
            <p:ph type="ftr" sz="quarter" idx="11"/>
          </p:nvPr>
        </p:nvSpPr>
        <p:spPr/>
        <p:txBody>
          <a:bodyPr/>
          <a:lstStyle/>
          <a:p>
            <a:endParaRPr lang="sv-SE"/>
          </a:p>
        </p:txBody>
      </p:sp>
      <p:sp>
        <p:nvSpPr>
          <p:cNvPr id="9" name="Platshållare för bildnummer 8">
            <a:extLst>
              <a:ext uri="{FF2B5EF4-FFF2-40B4-BE49-F238E27FC236}">
                <a16:creationId xmlns:a16="http://schemas.microsoft.com/office/drawing/2014/main" id="{B5FE9A06-B646-5449-8294-0F8A482D0196}"/>
              </a:ext>
            </a:extLst>
          </p:cNvPr>
          <p:cNvSpPr>
            <a:spLocks noGrp="1"/>
          </p:cNvSpPr>
          <p:nvPr>
            <p:ph type="sldNum" sz="quarter" idx="12"/>
          </p:nvPr>
        </p:nvSpPr>
        <p:spPr/>
        <p:txBody>
          <a:bodyPr/>
          <a:lstStyle/>
          <a:p>
            <a:fld id="{1FBBEF06-C886-264E-A8B5-85C3DC8C26B5}" type="slidenum">
              <a:rPr lang="sv-SE" smtClean="0"/>
              <a:t>‹#›</a:t>
            </a:fld>
            <a:endParaRPr lang="sv-SE"/>
          </a:p>
        </p:txBody>
      </p:sp>
    </p:spTree>
    <p:extLst>
      <p:ext uri="{BB962C8B-B14F-4D97-AF65-F5344CB8AC3E}">
        <p14:creationId xmlns:p14="http://schemas.microsoft.com/office/powerpoint/2010/main" val="39364687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FF085638-13CB-E440-98A4-B385E1D0F838}"/>
              </a:ext>
            </a:extLst>
          </p:cNvPr>
          <p:cNvSpPr>
            <a:spLocks noGrp="1"/>
          </p:cNvSpPr>
          <p:nvPr>
            <p:ph type="title"/>
          </p:nvPr>
        </p:nvSpPr>
        <p:spPr/>
        <p:txBody>
          <a:bodyPr/>
          <a:lstStyle/>
          <a:p>
            <a:r>
              <a:rPr lang="sv-SE"/>
              <a:t>Klicka här för att ändra mall för rubrikformat</a:t>
            </a:r>
          </a:p>
        </p:txBody>
      </p:sp>
      <p:sp>
        <p:nvSpPr>
          <p:cNvPr id="3" name="Platshållare för datum 2">
            <a:extLst>
              <a:ext uri="{FF2B5EF4-FFF2-40B4-BE49-F238E27FC236}">
                <a16:creationId xmlns:a16="http://schemas.microsoft.com/office/drawing/2014/main" id="{7BA6E797-BF54-5242-B054-456E7AF21476}"/>
              </a:ext>
            </a:extLst>
          </p:cNvPr>
          <p:cNvSpPr>
            <a:spLocks noGrp="1"/>
          </p:cNvSpPr>
          <p:nvPr>
            <p:ph type="dt" sz="half" idx="10"/>
          </p:nvPr>
        </p:nvSpPr>
        <p:spPr/>
        <p:txBody>
          <a:bodyPr/>
          <a:lstStyle/>
          <a:p>
            <a:fld id="{E5D80ACA-CF24-794B-B3DD-8D967A3B0B8B}" type="datetimeFigureOut">
              <a:rPr lang="sv-SE" smtClean="0"/>
              <a:t>2022-05-06</a:t>
            </a:fld>
            <a:endParaRPr lang="sv-SE"/>
          </a:p>
        </p:txBody>
      </p:sp>
      <p:sp>
        <p:nvSpPr>
          <p:cNvPr id="4" name="Platshållare för sidfot 3">
            <a:extLst>
              <a:ext uri="{FF2B5EF4-FFF2-40B4-BE49-F238E27FC236}">
                <a16:creationId xmlns:a16="http://schemas.microsoft.com/office/drawing/2014/main" id="{9C700748-766E-B144-925B-A28B576AC0A4}"/>
              </a:ext>
            </a:extLst>
          </p:cNvPr>
          <p:cNvSpPr>
            <a:spLocks noGrp="1"/>
          </p:cNvSpPr>
          <p:nvPr>
            <p:ph type="ftr" sz="quarter" idx="11"/>
          </p:nvPr>
        </p:nvSpPr>
        <p:spPr/>
        <p:txBody>
          <a:bodyPr/>
          <a:lstStyle/>
          <a:p>
            <a:endParaRPr lang="sv-SE"/>
          </a:p>
        </p:txBody>
      </p:sp>
      <p:sp>
        <p:nvSpPr>
          <p:cNvPr id="5" name="Platshållare för bildnummer 4">
            <a:extLst>
              <a:ext uri="{FF2B5EF4-FFF2-40B4-BE49-F238E27FC236}">
                <a16:creationId xmlns:a16="http://schemas.microsoft.com/office/drawing/2014/main" id="{70A3500A-CC2E-5149-BFA9-F5363E5BE056}"/>
              </a:ext>
            </a:extLst>
          </p:cNvPr>
          <p:cNvSpPr>
            <a:spLocks noGrp="1"/>
          </p:cNvSpPr>
          <p:nvPr>
            <p:ph type="sldNum" sz="quarter" idx="12"/>
          </p:nvPr>
        </p:nvSpPr>
        <p:spPr/>
        <p:txBody>
          <a:bodyPr/>
          <a:lstStyle/>
          <a:p>
            <a:fld id="{1FBBEF06-C886-264E-A8B5-85C3DC8C26B5}" type="slidenum">
              <a:rPr lang="sv-SE" smtClean="0"/>
              <a:t>‹#›</a:t>
            </a:fld>
            <a:endParaRPr lang="sv-SE"/>
          </a:p>
        </p:txBody>
      </p:sp>
    </p:spTree>
    <p:extLst>
      <p:ext uri="{BB962C8B-B14F-4D97-AF65-F5344CB8AC3E}">
        <p14:creationId xmlns:p14="http://schemas.microsoft.com/office/powerpoint/2010/main" val="20976390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datum 1">
            <a:extLst>
              <a:ext uri="{FF2B5EF4-FFF2-40B4-BE49-F238E27FC236}">
                <a16:creationId xmlns:a16="http://schemas.microsoft.com/office/drawing/2014/main" id="{0C4569F9-F702-6441-9D66-93206BC82686}"/>
              </a:ext>
            </a:extLst>
          </p:cNvPr>
          <p:cNvSpPr>
            <a:spLocks noGrp="1"/>
          </p:cNvSpPr>
          <p:nvPr>
            <p:ph type="dt" sz="half" idx="10"/>
          </p:nvPr>
        </p:nvSpPr>
        <p:spPr/>
        <p:txBody>
          <a:bodyPr/>
          <a:lstStyle/>
          <a:p>
            <a:fld id="{E5D80ACA-CF24-794B-B3DD-8D967A3B0B8B}" type="datetimeFigureOut">
              <a:rPr lang="sv-SE" smtClean="0"/>
              <a:t>2022-05-06</a:t>
            </a:fld>
            <a:endParaRPr lang="sv-SE"/>
          </a:p>
        </p:txBody>
      </p:sp>
      <p:sp>
        <p:nvSpPr>
          <p:cNvPr id="3" name="Platshållare för sidfot 2">
            <a:extLst>
              <a:ext uri="{FF2B5EF4-FFF2-40B4-BE49-F238E27FC236}">
                <a16:creationId xmlns:a16="http://schemas.microsoft.com/office/drawing/2014/main" id="{041F55BE-304F-6042-8A97-AA9A7612F912}"/>
              </a:ext>
            </a:extLst>
          </p:cNvPr>
          <p:cNvSpPr>
            <a:spLocks noGrp="1"/>
          </p:cNvSpPr>
          <p:nvPr>
            <p:ph type="ftr" sz="quarter" idx="11"/>
          </p:nvPr>
        </p:nvSpPr>
        <p:spPr/>
        <p:txBody>
          <a:bodyPr/>
          <a:lstStyle/>
          <a:p>
            <a:endParaRPr lang="sv-SE"/>
          </a:p>
        </p:txBody>
      </p:sp>
      <p:sp>
        <p:nvSpPr>
          <p:cNvPr id="4" name="Platshållare för bildnummer 3">
            <a:extLst>
              <a:ext uri="{FF2B5EF4-FFF2-40B4-BE49-F238E27FC236}">
                <a16:creationId xmlns:a16="http://schemas.microsoft.com/office/drawing/2014/main" id="{9D693E82-B07B-B841-B51F-68466BD0FED4}"/>
              </a:ext>
            </a:extLst>
          </p:cNvPr>
          <p:cNvSpPr>
            <a:spLocks noGrp="1"/>
          </p:cNvSpPr>
          <p:nvPr>
            <p:ph type="sldNum" sz="quarter" idx="12"/>
          </p:nvPr>
        </p:nvSpPr>
        <p:spPr/>
        <p:txBody>
          <a:bodyPr/>
          <a:lstStyle/>
          <a:p>
            <a:fld id="{1FBBEF06-C886-264E-A8B5-85C3DC8C26B5}" type="slidenum">
              <a:rPr lang="sv-SE" smtClean="0"/>
              <a:t>‹#›</a:t>
            </a:fld>
            <a:endParaRPr lang="sv-SE"/>
          </a:p>
        </p:txBody>
      </p:sp>
    </p:spTree>
    <p:extLst>
      <p:ext uri="{BB962C8B-B14F-4D97-AF65-F5344CB8AC3E}">
        <p14:creationId xmlns:p14="http://schemas.microsoft.com/office/powerpoint/2010/main" val="24591516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ext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F864097-B04D-2945-819B-CF3AC2FBA05B}"/>
              </a:ext>
            </a:extLst>
          </p:cNvPr>
          <p:cNvSpPr>
            <a:spLocks noGrp="1"/>
          </p:cNvSpPr>
          <p:nvPr>
            <p:ph type="title"/>
          </p:nvPr>
        </p:nvSpPr>
        <p:spPr>
          <a:xfrm>
            <a:off x="839788" y="457200"/>
            <a:ext cx="3932237" cy="1600200"/>
          </a:xfrm>
        </p:spPr>
        <p:txBody>
          <a:bodyPr anchor="b"/>
          <a:lstStyle>
            <a:lvl1pPr>
              <a:defRPr sz="3200"/>
            </a:lvl1p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A484768F-8E90-D147-BE61-B9C6FD4A56B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text 3">
            <a:extLst>
              <a:ext uri="{FF2B5EF4-FFF2-40B4-BE49-F238E27FC236}">
                <a16:creationId xmlns:a16="http://schemas.microsoft.com/office/drawing/2014/main" id="{AA467890-4F99-934E-A89D-4ED313D9E86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Platshållare för datum 4">
            <a:extLst>
              <a:ext uri="{FF2B5EF4-FFF2-40B4-BE49-F238E27FC236}">
                <a16:creationId xmlns:a16="http://schemas.microsoft.com/office/drawing/2014/main" id="{E0648476-BE90-DE47-A829-C4D82D8E8DEF}"/>
              </a:ext>
            </a:extLst>
          </p:cNvPr>
          <p:cNvSpPr>
            <a:spLocks noGrp="1"/>
          </p:cNvSpPr>
          <p:nvPr>
            <p:ph type="dt" sz="half" idx="10"/>
          </p:nvPr>
        </p:nvSpPr>
        <p:spPr/>
        <p:txBody>
          <a:bodyPr/>
          <a:lstStyle/>
          <a:p>
            <a:fld id="{E5D80ACA-CF24-794B-B3DD-8D967A3B0B8B}" type="datetimeFigureOut">
              <a:rPr lang="sv-SE" smtClean="0"/>
              <a:t>2022-05-06</a:t>
            </a:fld>
            <a:endParaRPr lang="sv-SE"/>
          </a:p>
        </p:txBody>
      </p:sp>
      <p:sp>
        <p:nvSpPr>
          <p:cNvPr id="6" name="Platshållare för sidfot 5">
            <a:extLst>
              <a:ext uri="{FF2B5EF4-FFF2-40B4-BE49-F238E27FC236}">
                <a16:creationId xmlns:a16="http://schemas.microsoft.com/office/drawing/2014/main" id="{0C6573F8-FFF2-A94B-B61F-4298490FEF0E}"/>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5649622C-B81D-4C49-915C-BDA588763BD5}"/>
              </a:ext>
            </a:extLst>
          </p:cNvPr>
          <p:cNvSpPr>
            <a:spLocks noGrp="1"/>
          </p:cNvSpPr>
          <p:nvPr>
            <p:ph type="sldNum" sz="quarter" idx="12"/>
          </p:nvPr>
        </p:nvSpPr>
        <p:spPr/>
        <p:txBody>
          <a:bodyPr/>
          <a:lstStyle/>
          <a:p>
            <a:fld id="{1FBBEF06-C886-264E-A8B5-85C3DC8C26B5}" type="slidenum">
              <a:rPr lang="sv-SE" smtClean="0"/>
              <a:t>‹#›</a:t>
            </a:fld>
            <a:endParaRPr lang="sv-SE"/>
          </a:p>
        </p:txBody>
      </p:sp>
    </p:spTree>
    <p:extLst>
      <p:ext uri="{BB962C8B-B14F-4D97-AF65-F5344CB8AC3E}">
        <p14:creationId xmlns:p14="http://schemas.microsoft.com/office/powerpoint/2010/main" val="24363122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BA387AB-88DB-DE42-A79C-0719168C96AA}"/>
              </a:ext>
            </a:extLst>
          </p:cNvPr>
          <p:cNvSpPr>
            <a:spLocks noGrp="1"/>
          </p:cNvSpPr>
          <p:nvPr>
            <p:ph type="title"/>
          </p:nvPr>
        </p:nvSpPr>
        <p:spPr>
          <a:xfrm>
            <a:off x="839788" y="457200"/>
            <a:ext cx="3932237" cy="1600200"/>
          </a:xfrm>
        </p:spPr>
        <p:txBody>
          <a:bodyPr anchor="b"/>
          <a:lstStyle>
            <a:lvl1pPr>
              <a:defRPr sz="3200"/>
            </a:lvl1pPr>
          </a:lstStyle>
          <a:p>
            <a:r>
              <a:rPr lang="sv-SE"/>
              <a:t>Klicka här för att ändra mall för rubrikformat</a:t>
            </a:r>
          </a:p>
        </p:txBody>
      </p:sp>
      <p:sp>
        <p:nvSpPr>
          <p:cNvPr id="3" name="Platshållare för bild 2">
            <a:extLst>
              <a:ext uri="{FF2B5EF4-FFF2-40B4-BE49-F238E27FC236}">
                <a16:creationId xmlns:a16="http://schemas.microsoft.com/office/drawing/2014/main" id="{E69EF24C-DBC3-CB43-A393-A9F8D8FA9F8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a:p>
        </p:txBody>
      </p:sp>
      <p:sp>
        <p:nvSpPr>
          <p:cNvPr id="4" name="Platshållare för text 3">
            <a:extLst>
              <a:ext uri="{FF2B5EF4-FFF2-40B4-BE49-F238E27FC236}">
                <a16:creationId xmlns:a16="http://schemas.microsoft.com/office/drawing/2014/main" id="{D837D4D5-15A1-9741-909D-165D0D0FE6F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Platshållare för datum 4">
            <a:extLst>
              <a:ext uri="{FF2B5EF4-FFF2-40B4-BE49-F238E27FC236}">
                <a16:creationId xmlns:a16="http://schemas.microsoft.com/office/drawing/2014/main" id="{2D00A6C1-49E1-7948-87C3-132E461C1E19}"/>
              </a:ext>
            </a:extLst>
          </p:cNvPr>
          <p:cNvSpPr>
            <a:spLocks noGrp="1"/>
          </p:cNvSpPr>
          <p:nvPr>
            <p:ph type="dt" sz="half" idx="10"/>
          </p:nvPr>
        </p:nvSpPr>
        <p:spPr/>
        <p:txBody>
          <a:bodyPr/>
          <a:lstStyle/>
          <a:p>
            <a:fld id="{E5D80ACA-CF24-794B-B3DD-8D967A3B0B8B}" type="datetimeFigureOut">
              <a:rPr lang="sv-SE" smtClean="0"/>
              <a:t>2022-05-06</a:t>
            </a:fld>
            <a:endParaRPr lang="sv-SE"/>
          </a:p>
        </p:txBody>
      </p:sp>
      <p:sp>
        <p:nvSpPr>
          <p:cNvPr id="6" name="Platshållare för sidfot 5">
            <a:extLst>
              <a:ext uri="{FF2B5EF4-FFF2-40B4-BE49-F238E27FC236}">
                <a16:creationId xmlns:a16="http://schemas.microsoft.com/office/drawing/2014/main" id="{948A648E-6448-AC4F-BA30-18C2203E1B04}"/>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E8E653DA-2260-F044-856B-E581FBC6E0CB}"/>
              </a:ext>
            </a:extLst>
          </p:cNvPr>
          <p:cNvSpPr>
            <a:spLocks noGrp="1"/>
          </p:cNvSpPr>
          <p:nvPr>
            <p:ph type="sldNum" sz="quarter" idx="12"/>
          </p:nvPr>
        </p:nvSpPr>
        <p:spPr/>
        <p:txBody>
          <a:bodyPr/>
          <a:lstStyle/>
          <a:p>
            <a:fld id="{1FBBEF06-C886-264E-A8B5-85C3DC8C26B5}" type="slidenum">
              <a:rPr lang="sv-SE" smtClean="0"/>
              <a:t>‹#›</a:t>
            </a:fld>
            <a:endParaRPr lang="sv-SE"/>
          </a:p>
        </p:txBody>
      </p:sp>
    </p:spTree>
    <p:extLst>
      <p:ext uri="{BB962C8B-B14F-4D97-AF65-F5344CB8AC3E}">
        <p14:creationId xmlns:p14="http://schemas.microsoft.com/office/powerpoint/2010/main" val="15362349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rubrik 1">
            <a:extLst>
              <a:ext uri="{FF2B5EF4-FFF2-40B4-BE49-F238E27FC236}">
                <a16:creationId xmlns:a16="http://schemas.microsoft.com/office/drawing/2014/main" id="{37D366EB-0973-9341-B9D3-E5DF2FFE98F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sv-SE"/>
              <a:t>Klicka här för att ändra mall för rubrikformat</a:t>
            </a:r>
          </a:p>
        </p:txBody>
      </p:sp>
      <p:sp>
        <p:nvSpPr>
          <p:cNvPr id="3" name="Platshållare för text 2">
            <a:extLst>
              <a:ext uri="{FF2B5EF4-FFF2-40B4-BE49-F238E27FC236}">
                <a16:creationId xmlns:a16="http://schemas.microsoft.com/office/drawing/2014/main" id="{3A0CF07A-9ADC-9642-A45B-A0B1306A854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638BC325-08BE-E740-A896-A7884D834D2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5D80ACA-CF24-794B-B3DD-8D967A3B0B8B}" type="datetimeFigureOut">
              <a:rPr lang="sv-SE" smtClean="0"/>
              <a:t>2022-05-06</a:t>
            </a:fld>
            <a:endParaRPr lang="sv-SE"/>
          </a:p>
        </p:txBody>
      </p:sp>
      <p:sp>
        <p:nvSpPr>
          <p:cNvPr id="5" name="Platshållare för sidfot 4">
            <a:extLst>
              <a:ext uri="{FF2B5EF4-FFF2-40B4-BE49-F238E27FC236}">
                <a16:creationId xmlns:a16="http://schemas.microsoft.com/office/drawing/2014/main" id="{F7804C77-D0E5-A146-A1C2-5D8CECE2272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v-SE"/>
          </a:p>
        </p:txBody>
      </p:sp>
      <p:sp>
        <p:nvSpPr>
          <p:cNvPr id="6" name="Platshållare för bildnummer 5">
            <a:extLst>
              <a:ext uri="{FF2B5EF4-FFF2-40B4-BE49-F238E27FC236}">
                <a16:creationId xmlns:a16="http://schemas.microsoft.com/office/drawing/2014/main" id="{CA69FA67-15A1-BF4A-A94D-9BDB6F30F22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FBBEF06-C886-264E-A8B5-85C3DC8C26B5}" type="slidenum">
              <a:rPr lang="sv-SE" smtClean="0"/>
              <a:t>‹#›</a:t>
            </a:fld>
            <a:endParaRPr lang="sv-SE"/>
          </a:p>
        </p:txBody>
      </p:sp>
    </p:spTree>
    <p:extLst>
      <p:ext uri="{BB962C8B-B14F-4D97-AF65-F5344CB8AC3E}">
        <p14:creationId xmlns:p14="http://schemas.microsoft.com/office/powerpoint/2010/main" val="150253085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ubrik 6">
            <a:extLst>
              <a:ext uri="{FF2B5EF4-FFF2-40B4-BE49-F238E27FC236}">
                <a16:creationId xmlns:a16="http://schemas.microsoft.com/office/drawing/2014/main" id="{5E481416-61A1-904E-B6BC-38D56D7542BA}"/>
              </a:ext>
            </a:extLst>
          </p:cNvPr>
          <p:cNvSpPr>
            <a:spLocks noGrp="1"/>
          </p:cNvSpPr>
          <p:nvPr>
            <p:ph type="ctrTitle"/>
          </p:nvPr>
        </p:nvSpPr>
        <p:spPr/>
        <p:txBody>
          <a:bodyPr>
            <a:noAutofit/>
          </a:bodyPr>
          <a:lstStyle/>
          <a:p>
            <a:r>
              <a:rPr lang="sv-SE" sz="3600" dirty="0"/>
              <a:t>Neoliberalism and market </a:t>
            </a:r>
            <a:r>
              <a:rPr lang="sv-SE" sz="3600" dirty="0" err="1"/>
              <a:t>forces</a:t>
            </a:r>
            <a:r>
              <a:rPr lang="sv-SE" sz="3600" dirty="0"/>
              <a:t> in </a:t>
            </a:r>
            <a:r>
              <a:rPr lang="sv-SE" sz="3600" dirty="0" err="1"/>
              <a:t>education</a:t>
            </a:r>
            <a:r>
              <a:rPr lang="sv-SE" sz="3600" dirty="0"/>
              <a:t>: </a:t>
            </a:r>
            <a:r>
              <a:rPr lang="sv-SE" sz="3600" dirty="0" err="1"/>
              <a:t>Lessons</a:t>
            </a:r>
            <a:r>
              <a:rPr lang="sv-SE" sz="3600" dirty="0"/>
              <a:t> from Sweden</a:t>
            </a:r>
          </a:p>
        </p:txBody>
      </p:sp>
      <p:sp>
        <p:nvSpPr>
          <p:cNvPr id="11" name="Underrubrik 10">
            <a:extLst>
              <a:ext uri="{FF2B5EF4-FFF2-40B4-BE49-F238E27FC236}">
                <a16:creationId xmlns:a16="http://schemas.microsoft.com/office/drawing/2014/main" id="{660AB66C-BDE1-3643-8AEA-5A9D0BA631AA}"/>
              </a:ext>
            </a:extLst>
          </p:cNvPr>
          <p:cNvSpPr>
            <a:spLocks noGrp="1"/>
          </p:cNvSpPr>
          <p:nvPr>
            <p:ph type="subTitle" idx="1"/>
          </p:nvPr>
        </p:nvSpPr>
        <p:spPr/>
        <p:txBody>
          <a:bodyPr/>
          <a:lstStyle/>
          <a:p>
            <a:r>
              <a:rPr lang="sv-SE" dirty="0"/>
              <a:t>Andreas </a:t>
            </a:r>
            <a:r>
              <a:rPr lang="sv-SE" dirty="0" err="1"/>
              <a:t>Fejes</a:t>
            </a:r>
            <a:endParaRPr lang="sv-SE" dirty="0"/>
          </a:p>
          <a:p>
            <a:r>
              <a:rPr lang="sv-SE" dirty="0"/>
              <a:t>Professor </a:t>
            </a:r>
            <a:r>
              <a:rPr lang="sv-SE" dirty="0" err="1"/>
              <a:t>of</a:t>
            </a:r>
            <a:r>
              <a:rPr lang="sv-SE" dirty="0"/>
              <a:t> adult </a:t>
            </a:r>
            <a:r>
              <a:rPr lang="sv-SE" dirty="0" err="1"/>
              <a:t>education</a:t>
            </a:r>
            <a:r>
              <a:rPr lang="sv-SE" dirty="0"/>
              <a:t> research</a:t>
            </a:r>
          </a:p>
        </p:txBody>
      </p:sp>
      <p:sp>
        <p:nvSpPr>
          <p:cNvPr id="5" name="Platshållare för sidfot 4">
            <a:extLst>
              <a:ext uri="{FF2B5EF4-FFF2-40B4-BE49-F238E27FC236}">
                <a16:creationId xmlns:a16="http://schemas.microsoft.com/office/drawing/2014/main" id="{2B4F47E5-3DA5-4041-B260-90AC8CCC1766}"/>
              </a:ext>
            </a:extLst>
          </p:cNvPr>
          <p:cNvSpPr>
            <a:spLocks noGrp="1"/>
          </p:cNvSpPr>
          <p:nvPr>
            <p:ph type="ftr" sz="quarter" idx="4294967295"/>
          </p:nvPr>
        </p:nvSpPr>
        <p:spPr/>
        <p:txBody>
          <a:bodyPr/>
          <a:lstStyle/>
          <a:p>
            <a:endParaRPr lang="sv-SE" dirty="0"/>
          </a:p>
        </p:txBody>
      </p:sp>
    </p:spTree>
    <p:extLst>
      <p:ext uri="{BB962C8B-B14F-4D97-AF65-F5344CB8AC3E}">
        <p14:creationId xmlns:p14="http://schemas.microsoft.com/office/powerpoint/2010/main" val="46901200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80427999-A845-3AF4-4451-C8165FAF2E9D}"/>
              </a:ext>
            </a:extLst>
          </p:cNvPr>
          <p:cNvSpPr>
            <a:spLocks noGrp="1"/>
          </p:cNvSpPr>
          <p:nvPr>
            <p:ph type="title"/>
          </p:nvPr>
        </p:nvSpPr>
        <p:spPr/>
        <p:txBody>
          <a:bodyPr/>
          <a:lstStyle/>
          <a:p>
            <a:r>
              <a:rPr lang="sv-SE" dirty="0" err="1"/>
              <a:t>Concequences</a:t>
            </a:r>
            <a:r>
              <a:rPr lang="sv-SE" dirty="0"/>
              <a:t> for </a:t>
            </a:r>
            <a:r>
              <a:rPr lang="sv-SE" dirty="0" err="1"/>
              <a:t>education</a:t>
            </a:r>
            <a:endParaRPr lang="sv-SE" dirty="0"/>
          </a:p>
        </p:txBody>
      </p:sp>
      <p:sp>
        <p:nvSpPr>
          <p:cNvPr id="3" name="Platshållare för innehåll 2">
            <a:extLst>
              <a:ext uri="{FF2B5EF4-FFF2-40B4-BE49-F238E27FC236}">
                <a16:creationId xmlns:a16="http://schemas.microsoft.com/office/drawing/2014/main" id="{C08146F4-5D49-BC69-C0AB-E10FC9FB7D9F}"/>
              </a:ext>
            </a:extLst>
          </p:cNvPr>
          <p:cNvSpPr>
            <a:spLocks noGrp="1"/>
          </p:cNvSpPr>
          <p:nvPr>
            <p:ph idx="1"/>
          </p:nvPr>
        </p:nvSpPr>
        <p:spPr/>
        <p:txBody>
          <a:bodyPr>
            <a:normAutofit/>
          </a:bodyPr>
          <a:lstStyle/>
          <a:p>
            <a:r>
              <a:rPr lang="en-GB" dirty="0">
                <a:latin typeface="Garamond" panose="02020404030301010803" pitchFamily="18" charset="0"/>
                <a:ea typeface="Garamond" panose="02020404030301010803" pitchFamily="18" charset="0"/>
                <a:cs typeface="Garamond" panose="02020404030301010803" pitchFamily="18" charset="0"/>
              </a:rPr>
              <a:t>This shift has had a strong impact on education. From having been regarded as a ‘public good’, education has developed into being construed as a </a:t>
            </a:r>
            <a:r>
              <a:rPr lang="en-GB" b="1" u="sng" dirty="0">
                <a:latin typeface="Garamond" panose="02020404030301010803" pitchFamily="18" charset="0"/>
                <a:ea typeface="Garamond" panose="02020404030301010803" pitchFamily="18" charset="0"/>
                <a:cs typeface="Garamond" panose="02020404030301010803" pitchFamily="18" charset="0"/>
              </a:rPr>
              <a:t>‘private good’</a:t>
            </a:r>
            <a:r>
              <a:rPr lang="en-GB" dirty="0">
                <a:latin typeface="Garamond" panose="02020404030301010803" pitchFamily="18" charset="0"/>
                <a:ea typeface="Garamond" panose="02020404030301010803" pitchFamily="18" charset="0"/>
                <a:cs typeface="Garamond" panose="02020404030301010803" pitchFamily="18" charset="0"/>
              </a:rPr>
              <a:t>.</a:t>
            </a:r>
          </a:p>
          <a:p>
            <a:r>
              <a:rPr lang="en-GB" dirty="0">
                <a:latin typeface="Garamond" panose="02020404030301010803" pitchFamily="18" charset="0"/>
                <a:ea typeface="Garamond" panose="02020404030301010803" pitchFamily="18" charset="0"/>
                <a:cs typeface="Garamond" panose="02020404030301010803" pitchFamily="18" charset="0"/>
              </a:rPr>
              <a:t>The focus has gradually shifted towards individual choice – freedom of choice, parental responsibility for education, efficiency and competition, together with the development of individual competence as guiding principles in education. </a:t>
            </a:r>
          </a:p>
          <a:p>
            <a:r>
              <a:rPr lang="en-GB" dirty="0">
                <a:latin typeface="Garamond" panose="02020404030301010803" pitchFamily="18" charset="0"/>
                <a:ea typeface="Garamond" panose="02020404030301010803" pitchFamily="18" charset="0"/>
                <a:cs typeface="Garamond" panose="02020404030301010803" pitchFamily="18" charset="0"/>
              </a:rPr>
              <a:t>The principle of equality, in the sense of equal outcomes, was gradually replaced by the principle of equity, in the sense of opportunities.</a:t>
            </a:r>
            <a:endParaRPr lang="sv-SE" dirty="0"/>
          </a:p>
        </p:txBody>
      </p:sp>
    </p:spTree>
    <p:extLst>
      <p:ext uri="{BB962C8B-B14F-4D97-AF65-F5344CB8AC3E}">
        <p14:creationId xmlns:p14="http://schemas.microsoft.com/office/powerpoint/2010/main" val="31333241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25403F1F-1DF8-464C-C192-BD5E557BBADD}"/>
              </a:ext>
            </a:extLst>
          </p:cNvPr>
          <p:cNvSpPr>
            <a:spLocks noGrp="1"/>
          </p:cNvSpPr>
          <p:nvPr>
            <p:ph type="title"/>
          </p:nvPr>
        </p:nvSpPr>
        <p:spPr/>
        <p:txBody>
          <a:bodyPr/>
          <a:lstStyle/>
          <a:p>
            <a:r>
              <a:rPr lang="en-GB" dirty="0">
                <a:latin typeface="Garamond" panose="02020404030301010803" pitchFamily="18" charset="0"/>
                <a:ea typeface="Garamond" panose="02020404030301010803" pitchFamily="18" charset="0"/>
                <a:cs typeface="Garamond" panose="02020404030301010803" pitchFamily="18" charset="0"/>
              </a:rPr>
              <a:t>Three central reforms during the early 1990s</a:t>
            </a:r>
            <a:endParaRPr lang="sv-SE" dirty="0"/>
          </a:p>
        </p:txBody>
      </p:sp>
      <p:sp>
        <p:nvSpPr>
          <p:cNvPr id="3" name="Platshållare för innehåll 2">
            <a:extLst>
              <a:ext uri="{FF2B5EF4-FFF2-40B4-BE49-F238E27FC236}">
                <a16:creationId xmlns:a16="http://schemas.microsoft.com/office/drawing/2014/main" id="{1C6002D2-4D2E-C504-3393-8375A1F52091}"/>
              </a:ext>
            </a:extLst>
          </p:cNvPr>
          <p:cNvSpPr>
            <a:spLocks noGrp="1"/>
          </p:cNvSpPr>
          <p:nvPr>
            <p:ph idx="1"/>
          </p:nvPr>
        </p:nvSpPr>
        <p:spPr/>
        <p:txBody>
          <a:bodyPr>
            <a:normAutofit fontScale="92500" lnSpcReduction="20000"/>
          </a:bodyPr>
          <a:lstStyle/>
          <a:p>
            <a:r>
              <a:rPr lang="en-GB" sz="3100" dirty="0">
                <a:latin typeface="Garamond" panose="02020404030301010803" pitchFamily="18" charset="0"/>
                <a:ea typeface="Garamond" panose="02020404030301010803" pitchFamily="18" charset="0"/>
                <a:cs typeface="Garamond" panose="02020404030301010803" pitchFamily="18" charset="0"/>
              </a:rPr>
              <a:t>1991 - on the initiative of the social democratic government, there was a shift from the state as the funder of education to the municipalities. Management by objective was introduced, where each municipality was responsible for funding schools and for achieving the objectives set by the state in legislation and the curriculum. Through a national agency, the state then performed follow-ups to make sure each municipality delivered what was required.</a:t>
            </a:r>
          </a:p>
          <a:p>
            <a:r>
              <a:rPr lang="en-GB" sz="3100" dirty="0">
                <a:latin typeface="Garamond" panose="02020404030301010803" pitchFamily="18" charset="0"/>
                <a:ea typeface="Garamond" panose="02020404030301010803" pitchFamily="18" charset="0"/>
                <a:cs typeface="Garamond" panose="02020404030301010803" pitchFamily="18" charset="0"/>
              </a:rPr>
              <a:t>1992 - the charter school reform introduced by the conservative government which turned the entire compulsory and upper secondary school system in Sweden into a quasi-market, where each student and parent had (and still has) the opportunity to choose which school to attend (and where the municipality was obliged to send a voucher to the school at which the student was enrolled (</a:t>
            </a:r>
            <a:r>
              <a:rPr lang="en-GB" sz="3100" dirty="0" err="1">
                <a:latin typeface="Garamond" panose="02020404030301010803" pitchFamily="18" charset="0"/>
                <a:ea typeface="Garamond" panose="02020404030301010803" pitchFamily="18" charset="0"/>
                <a:cs typeface="Garamond" panose="02020404030301010803" pitchFamily="18" charset="0"/>
              </a:rPr>
              <a:t>Lundahl</a:t>
            </a:r>
            <a:r>
              <a:rPr lang="en-GB" sz="3100" dirty="0">
                <a:latin typeface="Garamond" panose="02020404030301010803" pitchFamily="18" charset="0"/>
                <a:ea typeface="Garamond" panose="02020404030301010803" pitchFamily="18" charset="0"/>
                <a:cs typeface="Garamond" panose="02020404030301010803" pitchFamily="18" charset="0"/>
              </a:rPr>
              <a:t> et al., 2013). </a:t>
            </a:r>
            <a:endParaRPr lang="sv-SE" sz="3100" dirty="0">
              <a:latin typeface="Garamond" panose="02020404030301010803" pitchFamily="18" charset="0"/>
              <a:ea typeface="Garamond" panose="02020404030301010803" pitchFamily="18" charset="0"/>
              <a:cs typeface="Garamond" panose="02020404030301010803" pitchFamily="18" charset="0"/>
            </a:endParaRPr>
          </a:p>
        </p:txBody>
      </p:sp>
    </p:spTree>
    <p:extLst>
      <p:ext uri="{BB962C8B-B14F-4D97-AF65-F5344CB8AC3E}">
        <p14:creationId xmlns:p14="http://schemas.microsoft.com/office/powerpoint/2010/main" val="140066616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25187502-84DF-F1E0-C708-B4A5EC248F2E}"/>
              </a:ext>
            </a:extLst>
          </p:cNvPr>
          <p:cNvSpPr>
            <a:spLocks noGrp="1"/>
          </p:cNvSpPr>
          <p:nvPr>
            <p:ph type="title"/>
          </p:nvPr>
        </p:nvSpPr>
        <p:spPr/>
        <p:txBody>
          <a:bodyPr/>
          <a:lstStyle/>
          <a:p>
            <a:r>
              <a:rPr lang="sv-SE" dirty="0"/>
              <a:t>The charter </a:t>
            </a:r>
            <a:r>
              <a:rPr lang="sv-SE" dirty="0" err="1"/>
              <a:t>school</a:t>
            </a:r>
            <a:r>
              <a:rPr lang="sv-SE" dirty="0"/>
              <a:t> reform</a:t>
            </a:r>
          </a:p>
        </p:txBody>
      </p:sp>
      <p:sp>
        <p:nvSpPr>
          <p:cNvPr id="3" name="Platshållare för innehåll 2">
            <a:extLst>
              <a:ext uri="{FF2B5EF4-FFF2-40B4-BE49-F238E27FC236}">
                <a16:creationId xmlns:a16="http://schemas.microsoft.com/office/drawing/2014/main" id="{EE0B90B7-5DD6-5894-7303-AFB67866D939}"/>
              </a:ext>
            </a:extLst>
          </p:cNvPr>
          <p:cNvSpPr>
            <a:spLocks noGrp="1"/>
          </p:cNvSpPr>
          <p:nvPr>
            <p:ph idx="1"/>
          </p:nvPr>
        </p:nvSpPr>
        <p:spPr/>
        <p:txBody>
          <a:bodyPr>
            <a:normAutofit fontScale="77500" lnSpcReduction="20000"/>
          </a:bodyPr>
          <a:lstStyle/>
          <a:p>
            <a:r>
              <a:rPr lang="en-GB" dirty="0">
                <a:latin typeface="Garamond" panose="02020404030301010803" pitchFamily="18" charset="0"/>
                <a:ea typeface="Garamond" panose="02020404030301010803" pitchFamily="18" charset="0"/>
                <a:cs typeface="Garamond" panose="02020404030301010803" pitchFamily="18" charset="0"/>
              </a:rPr>
              <a:t>The charter school reform opened up possibilities for parents and students to choose which school they wished to attend, e.g. a student enrolled in upper secondary school can choose any school in Sweden. </a:t>
            </a:r>
          </a:p>
          <a:p>
            <a:r>
              <a:rPr lang="en-GB" dirty="0">
                <a:latin typeface="Garamond" panose="02020404030301010803" pitchFamily="18" charset="0"/>
                <a:ea typeface="Garamond" panose="02020404030301010803" pitchFamily="18" charset="0"/>
                <a:cs typeface="Garamond" panose="02020404030301010803" pitchFamily="18" charset="0"/>
              </a:rPr>
              <a:t>Independent schools (run and owned by for profit and non-profit actors) have the right to establish themselves. Anyone who wishes to start a school has to apply to the Swedish National Agency for Education and thus fulfil a certain number of basic criteria. For each student registered with a school, a public funded voucher is distributed. </a:t>
            </a:r>
          </a:p>
          <a:p>
            <a:r>
              <a:rPr lang="en-GB" dirty="0">
                <a:latin typeface="Garamond" panose="02020404030301010803" pitchFamily="18" charset="0"/>
                <a:ea typeface="Garamond" panose="02020404030301010803" pitchFamily="18" charset="0"/>
                <a:cs typeface="Garamond" panose="02020404030301010803" pitchFamily="18" charset="0"/>
              </a:rPr>
              <a:t>In practice, this reform has made it possible for private actors to </a:t>
            </a:r>
            <a:r>
              <a:rPr lang="en-GB" b="1" u="sng" dirty="0">
                <a:latin typeface="Garamond" panose="02020404030301010803" pitchFamily="18" charset="0"/>
                <a:ea typeface="Garamond" panose="02020404030301010803" pitchFamily="18" charset="0"/>
                <a:cs typeface="Garamond" panose="02020404030301010803" pitchFamily="18" charset="0"/>
              </a:rPr>
              <a:t>make a profit </a:t>
            </a:r>
            <a:r>
              <a:rPr lang="en-GB" dirty="0">
                <a:latin typeface="Garamond" panose="02020404030301010803" pitchFamily="18" charset="0"/>
                <a:ea typeface="Garamond" panose="02020404030301010803" pitchFamily="18" charset="0"/>
                <a:cs typeface="Garamond" panose="02020404030301010803" pitchFamily="18" charset="0"/>
              </a:rPr>
              <a:t>from engaging in the delivery of public education. </a:t>
            </a:r>
          </a:p>
          <a:p>
            <a:r>
              <a:rPr lang="en-GB" dirty="0">
                <a:latin typeface="Garamond" panose="02020404030301010803" pitchFamily="18" charset="0"/>
                <a:ea typeface="Garamond" panose="02020404030301010803" pitchFamily="18" charset="0"/>
                <a:cs typeface="Garamond" panose="02020404030301010803" pitchFamily="18" charset="0"/>
              </a:rPr>
              <a:t>A municipality </a:t>
            </a:r>
            <a:r>
              <a:rPr lang="en-GB" b="1" u="sng" dirty="0">
                <a:latin typeface="Garamond" panose="02020404030301010803" pitchFamily="18" charset="0"/>
                <a:ea typeface="Garamond" panose="02020404030301010803" pitchFamily="18" charset="0"/>
                <a:cs typeface="Garamond" panose="02020404030301010803" pitchFamily="18" charset="0"/>
              </a:rPr>
              <a:t>cannot stop </a:t>
            </a:r>
            <a:r>
              <a:rPr lang="en-GB" dirty="0">
                <a:latin typeface="Garamond" panose="02020404030301010803" pitchFamily="18" charset="0"/>
                <a:ea typeface="Garamond" panose="02020404030301010803" pitchFamily="18" charset="0"/>
                <a:cs typeface="Garamond" panose="02020404030301010803" pitchFamily="18" charset="0"/>
              </a:rPr>
              <a:t>the establishment of an independent school. If accepted by the national agency the municipality must pay the same voucher to the new independent school as to any other school in the municipality. </a:t>
            </a:r>
          </a:p>
          <a:p>
            <a:r>
              <a:rPr lang="en-GB" dirty="0">
                <a:latin typeface="Garamond" panose="02020404030301010803" pitchFamily="18" charset="0"/>
                <a:ea typeface="Garamond" panose="02020404030301010803" pitchFamily="18" charset="0"/>
                <a:cs typeface="Garamond" panose="02020404030301010803" pitchFamily="18" charset="0"/>
              </a:rPr>
              <a:t>Municipalities will thus be dealing with the various effects of the establishment of independent schools rather than dealing with the establishment of independent schools as such. </a:t>
            </a:r>
            <a:endParaRPr lang="sv-SE" dirty="0"/>
          </a:p>
        </p:txBody>
      </p:sp>
    </p:spTree>
    <p:extLst>
      <p:ext uri="{BB962C8B-B14F-4D97-AF65-F5344CB8AC3E}">
        <p14:creationId xmlns:p14="http://schemas.microsoft.com/office/powerpoint/2010/main" val="239607571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FC3CA760-80D2-8782-42DF-68E5D56948C2}"/>
              </a:ext>
            </a:extLst>
          </p:cNvPr>
          <p:cNvSpPr>
            <a:spLocks noGrp="1"/>
          </p:cNvSpPr>
          <p:nvPr>
            <p:ph type="title"/>
          </p:nvPr>
        </p:nvSpPr>
        <p:spPr/>
        <p:txBody>
          <a:bodyPr/>
          <a:lstStyle/>
          <a:p>
            <a:r>
              <a:rPr lang="sv-SE" dirty="0" err="1"/>
              <a:t>Some</a:t>
            </a:r>
            <a:r>
              <a:rPr lang="sv-SE" dirty="0"/>
              <a:t> </a:t>
            </a:r>
            <a:r>
              <a:rPr lang="sv-SE" dirty="0" err="1"/>
              <a:t>statistics</a:t>
            </a:r>
            <a:endParaRPr lang="sv-SE" dirty="0"/>
          </a:p>
        </p:txBody>
      </p:sp>
      <p:sp>
        <p:nvSpPr>
          <p:cNvPr id="3" name="Platshållare för innehåll 2">
            <a:extLst>
              <a:ext uri="{FF2B5EF4-FFF2-40B4-BE49-F238E27FC236}">
                <a16:creationId xmlns:a16="http://schemas.microsoft.com/office/drawing/2014/main" id="{2FB82CFC-5B52-1BDD-1AD3-6CA79DC9EB10}"/>
              </a:ext>
            </a:extLst>
          </p:cNvPr>
          <p:cNvSpPr>
            <a:spLocks noGrp="1"/>
          </p:cNvSpPr>
          <p:nvPr>
            <p:ph idx="1"/>
          </p:nvPr>
        </p:nvSpPr>
        <p:spPr/>
        <p:txBody>
          <a:bodyPr>
            <a:normAutofit/>
          </a:bodyPr>
          <a:lstStyle/>
          <a:p>
            <a:r>
              <a:rPr lang="en-GB" dirty="0">
                <a:latin typeface="Garamond" panose="02020404030301010803" pitchFamily="18" charset="0"/>
                <a:ea typeface="Garamond" panose="02020404030301010803" pitchFamily="18" charset="0"/>
                <a:cs typeface="Garamond" panose="02020404030301010803" pitchFamily="18" charset="0"/>
              </a:rPr>
              <a:t>While 1.1 percent of compulsory school students attended an independent school in 1992, in 2021 the figure was 16,1%. </a:t>
            </a:r>
          </a:p>
          <a:p>
            <a:r>
              <a:rPr lang="en-GB" dirty="0">
                <a:latin typeface="Garamond" panose="02020404030301010803" pitchFamily="18" charset="0"/>
                <a:ea typeface="Garamond" panose="02020404030301010803" pitchFamily="18" charset="0"/>
                <a:cs typeface="Garamond" panose="02020404030301010803" pitchFamily="18" charset="0"/>
              </a:rPr>
              <a:t>For upper secondary schools, 30.5% of all students attended an independent school in 2021.</a:t>
            </a:r>
          </a:p>
          <a:p>
            <a:r>
              <a:rPr lang="en-GB" dirty="0">
                <a:latin typeface="Garamond" panose="02020404030301010803" pitchFamily="18" charset="0"/>
                <a:ea typeface="Garamond" panose="02020404030301010803" pitchFamily="18" charset="0"/>
                <a:cs typeface="Garamond" panose="02020404030301010803" pitchFamily="18" charset="0"/>
              </a:rPr>
              <a:t>Turning to MAE, when the procurement system was introduced in the mid-1990s, 15% of the course participants attended courses delivered by non-public educational providers; in 2021 the figure was 51%.</a:t>
            </a:r>
          </a:p>
        </p:txBody>
      </p:sp>
    </p:spTree>
    <p:extLst>
      <p:ext uri="{BB962C8B-B14F-4D97-AF65-F5344CB8AC3E}">
        <p14:creationId xmlns:p14="http://schemas.microsoft.com/office/powerpoint/2010/main" val="368855605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270AD54-3D66-CE3F-205C-7AF0FA9DC284}"/>
              </a:ext>
            </a:extLst>
          </p:cNvPr>
          <p:cNvSpPr>
            <a:spLocks noGrp="1"/>
          </p:cNvSpPr>
          <p:nvPr>
            <p:ph type="title"/>
          </p:nvPr>
        </p:nvSpPr>
        <p:spPr/>
        <p:txBody>
          <a:bodyPr/>
          <a:lstStyle/>
          <a:p>
            <a:r>
              <a:rPr lang="sv-SE" dirty="0" err="1"/>
              <a:t>Concequences</a:t>
            </a:r>
            <a:r>
              <a:rPr lang="sv-SE" dirty="0"/>
              <a:t> </a:t>
            </a:r>
            <a:r>
              <a:rPr lang="sv-SE" dirty="0" err="1"/>
              <a:t>of</a:t>
            </a:r>
            <a:r>
              <a:rPr lang="sv-SE" dirty="0"/>
              <a:t> the </a:t>
            </a:r>
            <a:r>
              <a:rPr lang="sv-SE" dirty="0" err="1"/>
              <a:t>free</a:t>
            </a:r>
            <a:r>
              <a:rPr lang="sv-SE" dirty="0"/>
              <a:t> </a:t>
            </a:r>
            <a:r>
              <a:rPr lang="sv-SE" dirty="0" err="1"/>
              <a:t>school</a:t>
            </a:r>
            <a:r>
              <a:rPr lang="sv-SE" dirty="0"/>
              <a:t> choice</a:t>
            </a:r>
          </a:p>
        </p:txBody>
      </p:sp>
      <p:sp>
        <p:nvSpPr>
          <p:cNvPr id="3" name="Platshållare för innehåll 2">
            <a:extLst>
              <a:ext uri="{FF2B5EF4-FFF2-40B4-BE49-F238E27FC236}">
                <a16:creationId xmlns:a16="http://schemas.microsoft.com/office/drawing/2014/main" id="{486AACE8-19B0-556F-BB63-942FF23655BE}"/>
              </a:ext>
            </a:extLst>
          </p:cNvPr>
          <p:cNvSpPr>
            <a:spLocks noGrp="1"/>
          </p:cNvSpPr>
          <p:nvPr>
            <p:ph idx="1"/>
          </p:nvPr>
        </p:nvSpPr>
        <p:spPr/>
        <p:txBody>
          <a:bodyPr>
            <a:normAutofit fontScale="92500" lnSpcReduction="20000"/>
          </a:bodyPr>
          <a:lstStyle/>
          <a:p>
            <a:r>
              <a:rPr lang="en-GB" dirty="0">
                <a:latin typeface="Garamond" panose="02020404030301010803" pitchFamily="18" charset="0"/>
                <a:ea typeface="Garamond" panose="02020404030301010803" pitchFamily="18" charset="0"/>
                <a:cs typeface="Garamond" panose="02020404030301010803" pitchFamily="18" charset="0"/>
              </a:rPr>
              <a:t>With a free school choice, parents and students choose schools with students who they themselves identify with.</a:t>
            </a:r>
          </a:p>
          <a:p>
            <a:r>
              <a:rPr lang="en-GB" dirty="0">
                <a:latin typeface="Garamond" panose="02020404030301010803" pitchFamily="18" charset="0"/>
                <a:ea typeface="Garamond" panose="02020404030301010803" pitchFamily="18" charset="0"/>
                <a:cs typeface="Garamond" panose="02020404030301010803" pitchFamily="18" charset="0"/>
              </a:rPr>
              <a:t>Thus, there has been increase in segregation between schools and between students, with the free school choice reinforcing existing differences and inequalities.</a:t>
            </a:r>
          </a:p>
          <a:p>
            <a:r>
              <a:rPr lang="en-GB" dirty="0">
                <a:latin typeface="Garamond" panose="02020404030301010803" pitchFamily="18" charset="0"/>
                <a:ea typeface="Garamond" panose="02020404030301010803" pitchFamily="18" charset="0"/>
                <a:cs typeface="Garamond" panose="02020404030301010803" pitchFamily="18" charset="0"/>
              </a:rPr>
              <a:t>The growth in the number of independent schools has led to increased competition for both students and staff, particularly in large urban areas, with both public and independent schools compelled to operate as companies, using marketing to attract the ‘right’ students, i.e. those with the most resources.</a:t>
            </a:r>
          </a:p>
          <a:p>
            <a:r>
              <a:rPr lang="en-GB" dirty="0">
                <a:latin typeface="Garamond" panose="02020404030301010803" pitchFamily="18" charset="0"/>
                <a:ea typeface="Garamond" panose="02020404030301010803" pitchFamily="18" charset="0"/>
                <a:cs typeface="Garamond" panose="02020404030301010803" pitchFamily="18" charset="0"/>
              </a:rPr>
              <a:t>As a result, since the 1990s, schools have become increasingly homogeneous in terms of family income, social class of parents and ethno-cultural background.</a:t>
            </a:r>
            <a:endParaRPr lang="sv-SE" dirty="0"/>
          </a:p>
        </p:txBody>
      </p:sp>
    </p:spTree>
    <p:extLst>
      <p:ext uri="{BB962C8B-B14F-4D97-AF65-F5344CB8AC3E}">
        <p14:creationId xmlns:p14="http://schemas.microsoft.com/office/powerpoint/2010/main" val="359551485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D15F565A-4A6D-AAC1-2533-3629B4A9219C}"/>
              </a:ext>
            </a:extLst>
          </p:cNvPr>
          <p:cNvSpPr>
            <a:spLocks noGrp="1"/>
          </p:cNvSpPr>
          <p:nvPr>
            <p:ph type="title"/>
          </p:nvPr>
        </p:nvSpPr>
        <p:spPr/>
        <p:txBody>
          <a:bodyPr/>
          <a:lstStyle/>
          <a:p>
            <a:endParaRPr lang="sv-SE"/>
          </a:p>
        </p:txBody>
      </p:sp>
      <p:sp>
        <p:nvSpPr>
          <p:cNvPr id="3" name="Platshållare för innehåll 2">
            <a:extLst>
              <a:ext uri="{FF2B5EF4-FFF2-40B4-BE49-F238E27FC236}">
                <a16:creationId xmlns:a16="http://schemas.microsoft.com/office/drawing/2014/main" id="{E048250C-DB78-9656-EF89-01373BAAB3AF}"/>
              </a:ext>
            </a:extLst>
          </p:cNvPr>
          <p:cNvSpPr>
            <a:spLocks noGrp="1"/>
          </p:cNvSpPr>
          <p:nvPr>
            <p:ph idx="1"/>
          </p:nvPr>
        </p:nvSpPr>
        <p:spPr/>
        <p:txBody>
          <a:bodyPr>
            <a:normAutofit fontScale="92500"/>
          </a:bodyPr>
          <a:lstStyle/>
          <a:p>
            <a:r>
              <a:rPr lang="en-GB" dirty="0">
                <a:latin typeface="Garamond" panose="02020404030301010803" pitchFamily="18" charset="0"/>
                <a:ea typeface="Garamond" panose="02020404030301010803" pitchFamily="18" charset="0"/>
                <a:cs typeface="Garamond" panose="02020404030301010803" pitchFamily="18" charset="0"/>
              </a:rPr>
              <a:t>Public schools in disadvantaged neighbourhoods as well as in the countryside lose students to independent schools and public schools located elsewhere, thus draining these schools of funds. </a:t>
            </a:r>
          </a:p>
          <a:p>
            <a:r>
              <a:rPr lang="en-GB" dirty="0">
                <a:latin typeface="Garamond" panose="02020404030301010803" pitchFamily="18" charset="0"/>
                <a:ea typeface="Garamond" panose="02020404030301010803" pitchFamily="18" charset="0"/>
                <a:cs typeface="Garamond" panose="02020404030301010803" pitchFamily="18" charset="0"/>
              </a:rPr>
              <a:t>With the draining of students and funds from public schools in disadvantaged areas municipalities and public schools have been more or less forced to play the market game. </a:t>
            </a:r>
          </a:p>
          <a:p>
            <a:r>
              <a:rPr lang="en-GB" dirty="0">
                <a:latin typeface="Garamond" panose="02020404030301010803" pitchFamily="18" charset="0"/>
                <a:ea typeface="Garamond" panose="02020404030301010803" pitchFamily="18" charset="0"/>
                <a:cs typeface="Garamond" panose="02020404030301010803" pitchFamily="18" charset="0"/>
              </a:rPr>
              <a:t>The big private companies running most of the independent schools show little or no interest in engaging in delivering some of the more demanding upper secondary school programmes, as well as showing a reluctance to establish themselves in rural areas, i.e. they might assess that there is little room for making a profit in those locations and from those programmes. </a:t>
            </a:r>
          </a:p>
        </p:txBody>
      </p:sp>
    </p:spTree>
    <p:extLst>
      <p:ext uri="{BB962C8B-B14F-4D97-AF65-F5344CB8AC3E}">
        <p14:creationId xmlns:p14="http://schemas.microsoft.com/office/powerpoint/2010/main" val="412646389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B89E04C-BDBD-507D-7304-AB65DFBECDF8}"/>
              </a:ext>
            </a:extLst>
          </p:cNvPr>
          <p:cNvSpPr>
            <a:spLocks noGrp="1"/>
          </p:cNvSpPr>
          <p:nvPr>
            <p:ph type="title"/>
          </p:nvPr>
        </p:nvSpPr>
        <p:spPr/>
        <p:txBody>
          <a:bodyPr>
            <a:normAutofit fontScale="90000"/>
          </a:bodyPr>
          <a:lstStyle/>
          <a:p>
            <a:r>
              <a:rPr lang="en-GB" dirty="0">
                <a:latin typeface="Garamond" panose="02020404030301010803" pitchFamily="18" charset="0"/>
                <a:ea typeface="Garamond" panose="02020404030301010803" pitchFamily="18" charset="0"/>
                <a:cs typeface="Garamond" panose="02020404030301010803" pitchFamily="18" charset="0"/>
              </a:rPr>
              <a:t>When the market reforms were introduced in the early 1990s, politicians hoped that:</a:t>
            </a:r>
            <a:br>
              <a:rPr lang="en-GB" dirty="0">
                <a:latin typeface="Garamond" panose="02020404030301010803" pitchFamily="18" charset="0"/>
                <a:ea typeface="Garamond" panose="02020404030301010803" pitchFamily="18" charset="0"/>
                <a:cs typeface="Garamond" panose="02020404030301010803" pitchFamily="18" charset="0"/>
              </a:rPr>
            </a:br>
            <a:endParaRPr lang="sv-SE" dirty="0"/>
          </a:p>
        </p:txBody>
      </p:sp>
      <p:sp>
        <p:nvSpPr>
          <p:cNvPr id="3" name="Platshållare för innehåll 2">
            <a:extLst>
              <a:ext uri="{FF2B5EF4-FFF2-40B4-BE49-F238E27FC236}">
                <a16:creationId xmlns:a16="http://schemas.microsoft.com/office/drawing/2014/main" id="{235090A7-7A60-57A1-3B0F-7ACAD8F1359B}"/>
              </a:ext>
            </a:extLst>
          </p:cNvPr>
          <p:cNvSpPr>
            <a:spLocks noGrp="1"/>
          </p:cNvSpPr>
          <p:nvPr>
            <p:ph idx="1"/>
          </p:nvPr>
        </p:nvSpPr>
        <p:spPr/>
        <p:txBody>
          <a:bodyPr>
            <a:normAutofit/>
          </a:bodyPr>
          <a:lstStyle/>
          <a:p>
            <a:r>
              <a:rPr lang="en-GB" dirty="0">
                <a:latin typeface="Garamond" panose="02020404030301010803" pitchFamily="18" charset="0"/>
                <a:ea typeface="Garamond" panose="02020404030301010803" pitchFamily="18" charset="0"/>
                <a:cs typeface="Garamond" panose="02020404030301010803" pitchFamily="18" charset="0"/>
              </a:rPr>
              <a:t>the introduction of the charter school system would stimulate competition between schools.</a:t>
            </a:r>
          </a:p>
          <a:p>
            <a:r>
              <a:rPr lang="en-GB" dirty="0">
                <a:latin typeface="Garamond" panose="02020404030301010803" pitchFamily="18" charset="0"/>
                <a:ea typeface="Garamond" panose="02020404030301010803" pitchFamily="18" charset="0"/>
                <a:cs typeface="Garamond" panose="02020404030301010803" pitchFamily="18" charset="0"/>
              </a:rPr>
              <a:t>there would be an increase in quality, equality and reduced costs, </a:t>
            </a:r>
          </a:p>
          <a:p>
            <a:r>
              <a:rPr lang="en-GB" dirty="0">
                <a:latin typeface="Garamond" panose="02020404030301010803" pitchFamily="18" charset="0"/>
                <a:ea typeface="Garamond" panose="02020404030301010803" pitchFamily="18" charset="0"/>
                <a:cs typeface="Garamond" panose="02020404030301010803" pitchFamily="18" charset="0"/>
              </a:rPr>
              <a:t>students would gain freedom of choice</a:t>
            </a:r>
          </a:p>
          <a:p>
            <a:r>
              <a:rPr lang="en-GB" dirty="0">
                <a:latin typeface="Garamond" panose="02020404030301010803" pitchFamily="18" charset="0"/>
                <a:ea typeface="Garamond" panose="02020404030301010803" pitchFamily="18" charset="0"/>
                <a:cs typeface="Garamond" panose="02020404030301010803" pitchFamily="18" charset="0"/>
              </a:rPr>
              <a:t>there would be greater pedagogical innovation</a:t>
            </a:r>
          </a:p>
          <a:p>
            <a:r>
              <a:rPr lang="en-GB" dirty="0">
                <a:latin typeface="Garamond" panose="02020404030301010803" pitchFamily="18" charset="0"/>
                <a:ea typeface="Garamond" panose="02020404030301010803" pitchFamily="18" charset="0"/>
                <a:cs typeface="Garamond" panose="02020404030301010803" pitchFamily="18" charset="0"/>
              </a:rPr>
              <a:t>there would be the establishment of a range of small-scale, non-profit independent schools.	</a:t>
            </a:r>
          </a:p>
        </p:txBody>
      </p:sp>
    </p:spTree>
    <p:extLst>
      <p:ext uri="{BB962C8B-B14F-4D97-AF65-F5344CB8AC3E}">
        <p14:creationId xmlns:p14="http://schemas.microsoft.com/office/powerpoint/2010/main" val="39591528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1A941F9B-8ECF-B2CA-5B28-5DC25EC75306}"/>
              </a:ext>
            </a:extLst>
          </p:cNvPr>
          <p:cNvSpPr>
            <a:spLocks noGrp="1"/>
          </p:cNvSpPr>
          <p:nvPr>
            <p:ph type="title"/>
          </p:nvPr>
        </p:nvSpPr>
        <p:spPr/>
        <p:txBody>
          <a:bodyPr>
            <a:normAutofit fontScale="90000"/>
          </a:bodyPr>
          <a:lstStyle/>
          <a:p>
            <a:r>
              <a:rPr lang="en-GB" dirty="0">
                <a:latin typeface="Garamond" panose="02020404030301010803" pitchFamily="18" charset="0"/>
                <a:ea typeface="Garamond" panose="02020404030301010803" pitchFamily="18" charset="0"/>
                <a:cs typeface="Garamond" panose="02020404030301010803" pitchFamily="18" charset="0"/>
              </a:rPr>
              <a:t>Summarising the actual results of the policy reforms initiated in the 1990s one could argue: </a:t>
            </a:r>
            <a:br>
              <a:rPr lang="en-GB" dirty="0">
                <a:latin typeface="Garamond" panose="02020404030301010803" pitchFamily="18" charset="0"/>
                <a:ea typeface="Garamond" panose="02020404030301010803" pitchFamily="18" charset="0"/>
                <a:cs typeface="Garamond" panose="02020404030301010803" pitchFamily="18" charset="0"/>
              </a:rPr>
            </a:br>
            <a:endParaRPr lang="sv-SE" dirty="0"/>
          </a:p>
        </p:txBody>
      </p:sp>
      <p:sp>
        <p:nvSpPr>
          <p:cNvPr id="3" name="Platshållare för innehåll 2">
            <a:extLst>
              <a:ext uri="{FF2B5EF4-FFF2-40B4-BE49-F238E27FC236}">
                <a16:creationId xmlns:a16="http://schemas.microsoft.com/office/drawing/2014/main" id="{A869CD38-82DA-7261-BD04-79FF8B97CD7F}"/>
              </a:ext>
            </a:extLst>
          </p:cNvPr>
          <p:cNvSpPr>
            <a:spLocks noGrp="1"/>
          </p:cNvSpPr>
          <p:nvPr>
            <p:ph idx="1"/>
          </p:nvPr>
        </p:nvSpPr>
        <p:spPr/>
        <p:txBody>
          <a:bodyPr>
            <a:normAutofit lnSpcReduction="10000"/>
          </a:bodyPr>
          <a:lstStyle/>
          <a:p>
            <a:r>
              <a:rPr lang="en-GB" dirty="0">
                <a:latin typeface="Garamond" panose="02020404030301010803" pitchFamily="18" charset="0"/>
                <a:ea typeface="Garamond" panose="02020404030301010803" pitchFamily="18" charset="0"/>
                <a:cs typeface="Garamond" panose="02020404030301010803" pitchFamily="18" charset="0"/>
              </a:rPr>
              <a:t>There is no strong evidence that the quality of education has substantially improved or that the costs have been reduced. </a:t>
            </a:r>
          </a:p>
          <a:p>
            <a:r>
              <a:rPr lang="en-GB" dirty="0">
                <a:latin typeface="Garamond" panose="02020404030301010803" pitchFamily="18" charset="0"/>
                <a:ea typeface="Garamond" panose="02020404030301010803" pitchFamily="18" charset="0"/>
                <a:cs typeface="Garamond" panose="02020404030301010803" pitchFamily="18" charset="0"/>
              </a:rPr>
              <a:t>Freedom of choice has indeed increased, but primarily for students living in urban areas, and first and foremost for students with parents with a high educational background. </a:t>
            </a:r>
          </a:p>
          <a:p>
            <a:r>
              <a:rPr lang="en-GB" dirty="0">
                <a:latin typeface="Garamond" panose="02020404030301010803" pitchFamily="18" charset="0"/>
                <a:ea typeface="Garamond" panose="02020404030301010803" pitchFamily="18" charset="0"/>
                <a:cs typeface="Garamond" panose="02020404030301010803" pitchFamily="18" charset="0"/>
              </a:rPr>
              <a:t>Educational inequalities have drastically increased</a:t>
            </a:r>
          </a:p>
          <a:p>
            <a:r>
              <a:rPr lang="en-GB" dirty="0">
                <a:latin typeface="Garamond" panose="02020404030301010803" pitchFamily="18" charset="0"/>
                <a:ea typeface="Garamond" panose="02020404030301010803" pitchFamily="18" charset="0"/>
                <a:cs typeface="Garamond" panose="02020404030301010803" pitchFamily="18" charset="0"/>
              </a:rPr>
              <a:t>There is no strong evidence that there has been any greater pedagogical innovation</a:t>
            </a:r>
          </a:p>
          <a:p>
            <a:r>
              <a:rPr lang="en-GB" dirty="0">
                <a:latin typeface="Garamond" panose="02020404030301010803" pitchFamily="18" charset="0"/>
                <a:ea typeface="Garamond" panose="02020404030301010803" pitchFamily="18" charset="0"/>
                <a:cs typeface="Garamond" panose="02020404030301010803" pitchFamily="18" charset="0"/>
              </a:rPr>
              <a:t>Most of the independent schools are run by for –profit corporations – often risk capitalists</a:t>
            </a:r>
            <a:endParaRPr lang="sv-SE" dirty="0"/>
          </a:p>
        </p:txBody>
      </p:sp>
    </p:spTree>
    <p:extLst>
      <p:ext uri="{BB962C8B-B14F-4D97-AF65-F5344CB8AC3E}">
        <p14:creationId xmlns:p14="http://schemas.microsoft.com/office/powerpoint/2010/main" val="386569202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827E2C76-E5A2-9E4C-A636-A05014837158}"/>
              </a:ext>
            </a:extLst>
          </p:cNvPr>
          <p:cNvSpPr>
            <a:spLocks noGrp="1"/>
          </p:cNvSpPr>
          <p:nvPr>
            <p:ph type="title"/>
          </p:nvPr>
        </p:nvSpPr>
        <p:spPr/>
        <p:txBody>
          <a:bodyPr>
            <a:normAutofit/>
          </a:bodyPr>
          <a:lstStyle/>
          <a:p>
            <a:r>
              <a:rPr lang="en-GB" dirty="0">
                <a:latin typeface="Garamond" panose="02020404030301010803" pitchFamily="18" charset="0"/>
              </a:rPr>
              <a:t>Towards an over-auditing of school?</a:t>
            </a:r>
            <a:endParaRPr lang="sv-SE" dirty="0"/>
          </a:p>
        </p:txBody>
      </p:sp>
      <p:sp>
        <p:nvSpPr>
          <p:cNvPr id="3" name="Platshållare för innehåll 2">
            <a:extLst>
              <a:ext uri="{FF2B5EF4-FFF2-40B4-BE49-F238E27FC236}">
                <a16:creationId xmlns:a16="http://schemas.microsoft.com/office/drawing/2014/main" id="{1A858D76-99D6-CD97-B9D2-90C765A18EC1}"/>
              </a:ext>
            </a:extLst>
          </p:cNvPr>
          <p:cNvSpPr>
            <a:spLocks noGrp="1"/>
          </p:cNvSpPr>
          <p:nvPr>
            <p:ph idx="1"/>
          </p:nvPr>
        </p:nvSpPr>
        <p:spPr/>
        <p:txBody>
          <a:bodyPr>
            <a:normAutofit fontScale="92500" lnSpcReduction="10000"/>
          </a:bodyPr>
          <a:lstStyle/>
          <a:p>
            <a:r>
              <a:rPr lang="en-GB" dirty="0">
                <a:latin typeface="Garamond" panose="02020404030301010803" pitchFamily="18" charset="0"/>
                <a:ea typeface="Garamond" panose="02020404030301010803" pitchFamily="18" charset="0"/>
                <a:cs typeface="Garamond" panose="02020404030301010803" pitchFamily="18" charset="0"/>
              </a:rPr>
              <a:t>With market orientation and free choice comes techniques for measuring quality. Indicators that might indicate quality becomes important as a marketing tool for schools. </a:t>
            </a:r>
          </a:p>
          <a:p>
            <a:r>
              <a:rPr lang="en-GB" dirty="0">
                <a:latin typeface="Garamond" panose="02020404030301010803" pitchFamily="18" charset="0"/>
                <a:ea typeface="Garamond" panose="02020404030301010803" pitchFamily="18" charset="0"/>
                <a:cs typeface="Garamond" panose="02020404030301010803" pitchFamily="18" charset="0"/>
              </a:rPr>
              <a:t>The Swedish Schools Inspectorate is one government actor supporting such developments. Such work is not only related to the need for comparisons between schools in order to provide the customer, i.e. parents and students, with information as a basis for their informed ‘free’ choice, but also as a way to police the market in order to create public trust in the market system. </a:t>
            </a:r>
          </a:p>
          <a:p>
            <a:r>
              <a:rPr lang="en-GB" dirty="0">
                <a:latin typeface="Garamond" panose="02020404030301010803" pitchFamily="18" charset="0"/>
                <a:ea typeface="Garamond" panose="02020404030301010803" pitchFamily="18" charset="0"/>
                <a:cs typeface="Garamond" panose="02020404030301010803" pitchFamily="18" charset="0"/>
              </a:rPr>
              <a:t>Such developments are strongly supported by market actors themselves, which in itself could be seen as a contradiction in terms. Usually, proponents of a free market want less regulation, and not more as is the case in the Swedish education system (cf. </a:t>
            </a:r>
            <a:r>
              <a:rPr lang="en-GB" dirty="0" err="1">
                <a:latin typeface="Garamond" panose="02020404030301010803" pitchFamily="18" charset="0"/>
                <a:ea typeface="Garamond" panose="02020404030301010803" pitchFamily="18" charset="0"/>
                <a:cs typeface="Garamond" panose="02020404030301010803" pitchFamily="18" charset="0"/>
              </a:rPr>
              <a:t>Hultén</a:t>
            </a:r>
            <a:r>
              <a:rPr lang="en-GB" dirty="0">
                <a:latin typeface="Garamond" panose="02020404030301010803" pitchFamily="18" charset="0"/>
                <a:ea typeface="Garamond" panose="02020404030301010803" pitchFamily="18" charset="0"/>
                <a:cs typeface="Garamond" panose="02020404030301010803" pitchFamily="18" charset="0"/>
              </a:rPr>
              <a:t> &amp; </a:t>
            </a:r>
            <a:r>
              <a:rPr lang="en-GB" dirty="0" err="1">
                <a:latin typeface="Garamond" panose="02020404030301010803" pitchFamily="18" charset="0"/>
                <a:ea typeface="Garamond" panose="02020404030301010803" pitchFamily="18" charset="0"/>
                <a:cs typeface="Garamond" panose="02020404030301010803" pitchFamily="18" charset="0"/>
              </a:rPr>
              <a:t>Lundahl</a:t>
            </a:r>
            <a:r>
              <a:rPr lang="en-GB" dirty="0">
                <a:latin typeface="Garamond" panose="02020404030301010803" pitchFamily="18" charset="0"/>
                <a:ea typeface="Garamond" panose="02020404030301010803" pitchFamily="18" charset="0"/>
                <a:cs typeface="Garamond" panose="02020404030301010803" pitchFamily="18" charset="0"/>
              </a:rPr>
              <a:t>, 2018; </a:t>
            </a:r>
            <a:r>
              <a:rPr lang="en-GB" dirty="0" err="1">
                <a:latin typeface="Garamond" panose="02020404030301010803" pitchFamily="18" charset="0"/>
                <a:ea typeface="Garamond" panose="02020404030301010803" pitchFamily="18" charset="0"/>
                <a:cs typeface="Garamond" panose="02020404030301010803" pitchFamily="18" charset="0"/>
              </a:rPr>
              <a:t>Carlbaum</a:t>
            </a:r>
            <a:r>
              <a:rPr lang="en-GB" dirty="0">
                <a:latin typeface="Garamond" panose="02020404030301010803" pitchFamily="18" charset="0"/>
                <a:ea typeface="Garamond" panose="02020404030301010803" pitchFamily="18" charset="0"/>
                <a:cs typeface="Garamond" panose="02020404030301010803" pitchFamily="18" charset="0"/>
              </a:rPr>
              <a:t>, 2018). </a:t>
            </a:r>
            <a:endParaRPr lang="sv-SE" dirty="0">
              <a:latin typeface="Arial" panose="020B0604020202020204" pitchFamily="34" charset="0"/>
              <a:ea typeface="Arial" panose="020B0604020202020204" pitchFamily="34" charset="0"/>
            </a:endParaRPr>
          </a:p>
          <a:p>
            <a:endParaRPr lang="sv-SE" dirty="0"/>
          </a:p>
        </p:txBody>
      </p:sp>
    </p:spTree>
    <p:extLst>
      <p:ext uri="{BB962C8B-B14F-4D97-AF65-F5344CB8AC3E}">
        <p14:creationId xmlns:p14="http://schemas.microsoft.com/office/powerpoint/2010/main" val="189040562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402C8D9A-1300-9426-9639-B7D507879CA5}"/>
              </a:ext>
            </a:extLst>
          </p:cNvPr>
          <p:cNvSpPr>
            <a:spLocks noGrp="1"/>
          </p:cNvSpPr>
          <p:nvPr>
            <p:ph type="title"/>
          </p:nvPr>
        </p:nvSpPr>
        <p:spPr/>
        <p:txBody>
          <a:bodyPr/>
          <a:lstStyle/>
          <a:p>
            <a:r>
              <a:rPr lang="sv-SE" dirty="0" err="1"/>
              <a:t>Measurement</a:t>
            </a:r>
            <a:r>
              <a:rPr lang="sv-SE" dirty="0"/>
              <a:t> and </a:t>
            </a:r>
            <a:r>
              <a:rPr lang="sv-SE" dirty="0" err="1"/>
              <a:t>grade</a:t>
            </a:r>
            <a:r>
              <a:rPr lang="sv-SE" dirty="0"/>
              <a:t> inflation</a:t>
            </a:r>
          </a:p>
        </p:txBody>
      </p:sp>
      <p:sp>
        <p:nvSpPr>
          <p:cNvPr id="3" name="Platshållare för innehåll 2">
            <a:extLst>
              <a:ext uri="{FF2B5EF4-FFF2-40B4-BE49-F238E27FC236}">
                <a16:creationId xmlns:a16="http://schemas.microsoft.com/office/drawing/2014/main" id="{CD025700-FB08-F895-5D79-19698D9590C2}"/>
              </a:ext>
            </a:extLst>
          </p:cNvPr>
          <p:cNvSpPr>
            <a:spLocks noGrp="1"/>
          </p:cNvSpPr>
          <p:nvPr>
            <p:ph idx="1"/>
          </p:nvPr>
        </p:nvSpPr>
        <p:spPr/>
        <p:txBody>
          <a:bodyPr>
            <a:normAutofit fontScale="85000" lnSpcReduction="20000"/>
          </a:bodyPr>
          <a:lstStyle/>
          <a:p>
            <a:r>
              <a:rPr lang="en-GB" dirty="0">
                <a:latin typeface="Garamond" panose="02020404030301010803" pitchFamily="18" charset="0"/>
                <a:ea typeface="Garamond" panose="02020404030301010803" pitchFamily="18" charset="0"/>
                <a:cs typeface="Garamond" panose="02020404030301010803" pitchFamily="18" charset="0"/>
              </a:rPr>
              <a:t>In the competition between schools, results from measurements of school results (how many students pass each subject, what is the school’s average grade, etc.) are one of the most important marketing strategies used by schools. </a:t>
            </a:r>
          </a:p>
          <a:p>
            <a:r>
              <a:rPr lang="en-GB" dirty="0">
                <a:latin typeface="Garamond" panose="02020404030301010803" pitchFamily="18" charset="0"/>
                <a:ea typeface="Garamond" panose="02020404030301010803" pitchFamily="18" charset="0"/>
                <a:cs typeface="Garamond" panose="02020404030301010803" pitchFamily="18" charset="0"/>
              </a:rPr>
              <a:t>With such value attached to these kinds of numbers, there are incentives for teachers and schools to provide better grades than otherwise. Better numbers means a better position when competing for students. </a:t>
            </a:r>
          </a:p>
          <a:p>
            <a:r>
              <a:rPr lang="en-GB" dirty="0">
                <a:latin typeface="Garamond" panose="02020404030301010803" pitchFamily="18" charset="0"/>
                <a:ea typeface="Garamond" panose="02020404030301010803" pitchFamily="18" charset="0"/>
                <a:cs typeface="Garamond" panose="02020404030301010803" pitchFamily="18" charset="0"/>
              </a:rPr>
              <a:t>With such a trust-based evaluation system in Swedish education, where schools are awarded a high level of discretion, calls for more regulation and control for market actors are logical. </a:t>
            </a:r>
          </a:p>
          <a:p>
            <a:r>
              <a:rPr lang="en-GB" dirty="0">
                <a:latin typeface="Garamond" panose="02020404030301010803" pitchFamily="18" charset="0"/>
                <a:ea typeface="Garamond" panose="02020404030301010803" pitchFamily="18" charset="0"/>
                <a:cs typeface="Garamond" panose="02020404030301010803" pitchFamily="18" charset="0"/>
              </a:rPr>
              <a:t>By comparing grades from schools and results from national tests, Vlachos (2018) illustrates how independent schools in Sweden generally set higher grades than municipal schools, i.e. independent schools are more generous in their grading. Thus, the integrity of the evaluation system, based on the principle of objective knowledge and neutral measurements, has been seriously compromised.</a:t>
            </a:r>
            <a:endParaRPr lang="sv-SE" dirty="0"/>
          </a:p>
        </p:txBody>
      </p:sp>
    </p:spTree>
    <p:extLst>
      <p:ext uri="{BB962C8B-B14F-4D97-AF65-F5344CB8AC3E}">
        <p14:creationId xmlns:p14="http://schemas.microsoft.com/office/powerpoint/2010/main" val="1983928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ubrik 3">
            <a:extLst>
              <a:ext uri="{FF2B5EF4-FFF2-40B4-BE49-F238E27FC236}">
                <a16:creationId xmlns:a16="http://schemas.microsoft.com/office/drawing/2014/main" id="{67D6DB0D-8463-4558-7E02-EAEFF3401090}"/>
              </a:ext>
            </a:extLst>
          </p:cNvPr>
          <p:cNvSpPr>
            <a:spLocks noGrp="1"/>
          </p:cNvSpPr>
          <p:nvPr>
            <p:ph type="title"/>
          </p:nvPr>
        </p:nvSpPr>
        <p:spPr/>
        <p:txBody>
          <a:bodyPr/>
          <a:lstStyle/>
          <a:p>
            <a:r>
              <a:rPr lang="sv-SE" dirty="0"/>
              <a:t>Basis for the presentation</a:t>
            </a:r>
          </a:p>
        </p:txBody>
      </p:sp>
      <p:pic>
        <p:nvPicPr>
          <p:cNvPr id="7" name="Platshållare för innehåll 6" descr="En bild som visar text, visitkort, skärmbild, vektorgrafik&#10;&#10;Automatiskt genererad beskrivning">
            <a:extLst>
              <a:ext uri="{FF2B5EF4-FFF2-40B4-BE49-F238E27FC236}">
                <a16:creationId xmlns:a16="http://schemas.microsoft.com/office/drawing/2014/main" id="{B22CFB60-03B4-5AFF-A9A5-42EFD56861AB}"/>
              </a:ext>
            </a:extLst>
          </p:cNvPr>
          <p:cNvPicPr>
            <a:picLocks noGrp="1" noChangeAspect="1"/>
          </p:cNvPicPr>
          <p:nvPr>
            <p:ph idx="1"/>
          </p:nvPr>
        </p:nvPicPr>
        <p:blipFill>
          <a:blip r:embed="rId2"/>
          <a:stretch>
            <a:fillRect/>
          </a:stretch>
        </p:blipFill>
        <p:spPr>
          <a:xfrm>
            <a:off x="7217229" y="359430"/>
            <a:ext cx="4136571" cy="6324180"/>
          </a:xfrm>
        </p:spPr>
      </p:pic>
    </p:spTree>
    <p:extLst>
      <p:ext uri="{BB962C8B-B14F-4D97-AF65-F5344CB8AC3E}">
        <p14:creationId xmlns:p14="http://schemas.microsoft.com/office/powerpoint/2010/main" val="38750055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ubrik 3">
            <a:extLst>
              <a:ext uri="{FF2B5EF4-FFF2-40B4-BE49-F238E27FC236}">
                <a16:creationId xmlns:a16="http://schemas.microsoft.com/office/drawing/2014/main" id="{F3ECE6D6-3BA3-A1E7-86EF-A9DB5061003C}"/>
              </a:ext>
            </a:extLst>
          </p:cNvPr>
          <p:cNvSpPr>
            <a:spLocks noGrp="1"/>
          </p:cNvSpPr>
          <p:nvPr>
            <p:ph type="title"/>
          </p:nvPr>
        </p:nvSpPr>
        <p:spPr/>
        <p:txBody>
          <a:bodyPr/>
          <a:lstStyle/>
          <a:p>
            <a:r>
              <a:rPr lang="sv-SE" dirty="0" err="1"/>
              <a:t>Equality</a:t>
            </a:r>
            <a:r>
              <a:rPr lang="sv-SE" dirty="0"/>
              <a:t>	</a:t>
            </a:r>
          </a:p>
        </p:txBody>
      </p:sp>
      <p:sp>
        <p:nvSpPr>
          <p:cNvPr id="5" name="Platshållare för innehåll 4">
            <a:extLst>
              <a:ext uri="{FF2B5EF4-FFF2-40B4-BE49-F238E27FC236}">
                <a16:creationId xmlns:a16="http://schemas.microsoft.com/office/drawing/2014/main" id="{A90D228E-6544-0E93-4000-853E8B1DA5A4}"/>
              </a:ext>
            </a:extLst>
          </p:cNvPr>
          <p:cNvSpPr>
            <a:spLocks noGrp="1"/>
          </p:cNvSpPr>
          <p:nvPr>
            <p:ph idx="1"/>
          </p:nvPr>
        </p:nvSpPr>
        <p:spPr/>
        <p:txBody>
          <a:bodyPr/>
          <a:lstStyle/>
          <a:p>
            <a:r>
              <a:rPr lang="en-GB" dirty="0">
                <a:solidFill>
                  <a:srgbClr val="000000"/>
                </a:solidFill>
                <a:latin typeface="Garamond" panose="02020404030301010803" pitchFamily="18" charset="0"/>
                <a:ea typeface="Times New Roman" panose="02020603050405020304" pitchFamily="18" charset="0"/>
                <a:cs typeface="Times New Roman" panose="02020603050405020304" pitchFamily="18" charset="0"/>
              </a:rPr>
              <a:t>Sweden was for a long time known for having a well-developed education system, contributing to social mobility, equality and democratic citizenship,</a:t>
            </a:r>
          </a:p>
          <a:p>
            <a:r>
              <a:rPr lang="en-GB" dirty="0">
                <a:solidFill>
                  <a:srgbClr val="000000"/>
                </a:solidFill>
                <a:latin typeface="Garamond" panose="02020404030301010803" pitchFamily="18" charset="0"/>
                <a:ea typeface="Times New Roman" panose="02020603050405020304" pitchFamily="18" charset="0"/>
                <a:cs typeface="Times New Roman" panose="02020603050405020304" pitchFamily="18" charset="0"/>
              </a:rPr>
              <a:t>Such image still lingers on, despite Sweden falling behind in international comparisons such as PISA as well as in terms of a rapid increase in segregation. </a:t>
            </a:r>
          </a:p>
          <a:p>
            <a:r>
              <a:rPr lang="en-GB" dirty="0">
                <a:solidFill>
                  <a:srgbClr val="000000"/>
                </a:solidFill>
                <a:latin typeface="Garamond" panose="02020404030301010803" pitchFamily="18" charset="0"/>
                <a:cs typeface="Times New Roman" panose="02020603050405020304" pitchFamily="18" charset="0"/>
              </a:rPr>
              <a:t>Today, the Swedish education system lack the structure to counter increased segregation and knowledge gaps between students. </a:t>
            </a:r>
          </a:p>
        </p:txBody>
      </p:sp>
    </p:spTree>
    <p:extLst>
      <p:ext uri="{BB962C8B-B14F-4D97-AF65-F5344CB8AC3E}">
        <p14:creationId xmlns:p14="http://schemas.microsoft.com/office/powerpoint/2010/main" val="16893136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F7E5E60D-1195-9479-56D8-1A495A8366B8}"/>
              </a:ext>
            </a:extLst>
          </p:cNvPr>
          <p:cNvSpPr>
            <a:spLocks noGrp="1"/>
          </p:cNvSpPr>
          <p:nvPr>
            <p:ph type="title"/>
          </p:nvPr>
        </p:nvSpPr>
        <p:spPr/>
        <p:txBody>
          <a:bodyPr/>
          <a:lstStyle/>
          <a:p>
            <a:r>
              <a:rPr lang="sv-SE" dirty="0"/>
              <a:t>The OECD</a:t>
            </a:r>
          </a:p>
        </p:txBody>
      </p:sp>
      <p:sp>
        <p:nvSpPr>
          <p:cNvPr id="3" name="Platshållare för innehåll 2">
            <a:extLst>
              <a:ext uri="{FF2B5EF4-FFF2-40B4-BE49-F238E27FC236}">
                <a16:creationId xmlns:a16="http://schemas.microsoft.com/office/drawing/2014/main" id="{27895FCA-96AE-7C74-740C-D2F93675C880}"/>
              </a:ext>
            </a:extLst>
          </p:cNvPr>
          <p:cNvSpPr>
            <a:spLocks noGrp="1"/>
          </p:cNvSpPr>
          <p:nvPr>
            <p:ph idx="1"/>
          </p:nvPr>
        </p:nvSpPr>
        <p:spPr/>
        <p:txBody>
          <a:bodyPr>
            <a:normAutofit lnSpcReduction="10000"/>
          </a:bodyPr>
          <a:lstStyle/>
          <a:p>
            <a:r>
              <a:rPr lang="en-GB" dirty="0">
                <a:latin typeface="Garamond" panose="02020404030301010803" pitchFamily="18" charset="0"/>
                <a:ea typeface="Garamond" panose="02020404030301010803" pitchFamily="18" charset="0"/>
                <a:cs typeface="Garamond" panose="02020404030301010803" pitchFamily="18" charset="0"/>
              </a:rPr>
              <a:t>The OECD has had an influential role in the way education policy has been shaped in Sweden. Sweden has often followed OECD recommendations. </a:t>
            </a:r>
          </a:p>
          <a:p>
            <a:r>
              <a:rPr lang="en-GB" dirty="0">
                <a:latin typeface="Garamond" panose="02020404030301010803" pitchFamily="18" charset="0"/>
                <a:ea typeface="Garamond" panose="02020404030301010803" pitchFamily="18" charset="0"/>
                <a:cs typeface="Garamond" panose="02020404030301010803" pitchFamily="18" charset="0"/>
              </a:rPr>
              <a:t>However, the OECD has shifted from using Sweden as a good example to using Sweden as an example where market forces have been allowed to </a:t>
            </a:r>
            <a:r>
              <a:rPr lang="en-GB" b="1" u="sng" dirty="0">
                <a:latin typeface="Garamond" panose="02020404030301010803" pitchFamily="18" charset="0"/>
                <a:ea typeface="Garamond" panose="02020404030301010803" pitchFamily="18" charset="0"/>
                <a:cs typeface="Garamond" panose="02020404030301010803" pitchFamily="18" charset="0"/>
              </a:rPr>
              <a:t>go too far</a:t>
            </a:r>
            <a:r>
              <a:rPr lang="en-GB" dirty="0">
                <a:latin typeface="Garamond" panose="02020404030301010803" pitchFamily="18" charset="0"/>
                <a:ea typeface="Garamond" panose="02020404030301010803" pitchFamily="18" charset="0"/>
                <a:cs typeface="Garamond" panose="02020404030301010803" pitchFamily="18" charset="0"/>
              </a:rPr>
              <a:t>. This is quite surprising, as the OECD encourages market liberalism. </a:t>
            </a:r>
          </a:p>
          <a:p>
            <a:r>
              <a:rPr lang="en-GB" dirty="0">
                <a:latin typeface="Garamond" panose="02020404030301010803" pitchFamily="18" charset="0"/>
                <a:ea typeface="Garamond" panose="02020404030301010803" pitchFamily="18" charset="0"/>
                <a:cs typeface="Garamond" panose="02020404030301010803" pitchFamily="18" charset="0"/>
              </a:rPr>
              <a:t>Such a shift is partly explained by the OECD arguing that the education system in Sweden no longer provides the grounds for an increase in equality, but rather the current system contributes to increased inequality – it is a system in crisis. </a:t>
            </a:r>
          </a:p>
          <a:p>
            <a:endParaRPr lang="sv-SE" dirty="0"/>
          </a:p>
        </p:txBody>
      </p:sp>
    </p:spTree>
    <p:extLst>
      <p:ext uri="{BB962C8B-B14F-4D97-AF65-F5344CB8AC3E}">
        <p14:creationId xmlns:p14="http://schemas.microsoft.com/office/powerpoint/2010/main" val="28443302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ubrik 3">
            <a:extLst>
              <a:ext uri="{FF2B5EF4-FFF2-40B4-BE49-F238E27FC236}">
                <a16:creationId xmlns:a16="http://schemas.microsoft.com/office/drawing/2014/main" id="{8A7B0F5D-11FB-A3DF-0F7A-3AB2E64D2C88}"/>
              </a:ext>
            </a:extLst>
          </p:cNvPr>
          <p:cNvSpPr>
            <a:spLocks noGrp="1"/>
          </p:cNvSpPr>
          <p:nvPr>
            <p:ph type="title"/>
          </p:nvPr>
        </p:nvSpPr>
        <p:spPr/>
        <p:txBody>
          <a:bodyPr/>
          <a:lstStyle/>
          <a:p>
            <a:r>
              <a:rPr lang="sv-SE" dirty="0"/>
              <a:t>So </a:t>
            </a:r>
            <a:r>
              <a:rPr lang="sv-SE" dirty="0" err="1"/>
              <a:t>how</a:t>
            </a:r>
            <a:r>
              <a:rPr lang="sv-SE" dirty="0"/>
              <a:t> </a:t>
            </a:r>
            <a:r>
              <a:rPr lang="sv-SE" dirty="0" err="1"/>
              <a:t>did</a:t>
            </a:r>
            <a:r>
              <a:rPr lang="sv-SE" dirty="0"/>
              <a:t> </a:t>
            </a:r>
            <a:r>
              <a:rPr lang="sv-SE" dirty="0" err="1"/>
              <a:t>we</a:t>
            </a:r>
            <a:r>
              <a:rPr lang="sv-SE" dirty="0"/>
              <a:t> end </a:t>
            </a:r>
            <a:r>
              <a:rPr lang="sv-SE" dirty="0" err="1"/>
              <a:t>up</a:t>
            </a:r>
            <a:r>
              <a:rPr lang="sv-SE" dirty="0"/>
              <a:t> </a:t>
            </a:r>
            <a:r>
              <a:rPr lang="sv-SE" dirty="0" err="1"/>
              <a:t>here</a:t>
            </a:r>
            <a:r>
              <a:rPr lang="sv-SE" dirty="0"/>
              <a:t>?</a:t>
            </a:r>
          </a:p>
        </p:txBody>
      </p:sp>
      <p:sp>
        <p:nvSpPr>
          <p:cNvPr id="5" name="Platshållare för text 4">
            <a:extLst>
              <a:ext uri="{FF2B5EF4-FFF2-40B4-BE49-F238E27FC236}">
                <a16:creationId xmlns:a16="http://schemas.microsoft.com/office/drawing/2014/main" id="{7E1EF08C-B1A1-9228-2E8F-37BF2F94AF2E}"/>
              </a:ext>
            </a:extLst>
          </p:cNvPr>
          <p:cNvSpPr>
            <a:spLocks noGrp="1"/>
          </p:cNvSpPr>
          <p:nvPr>
            <p:ph type="body" idx="1"/>
          </p:nvPr>
        </p:nvSpPr>
        <p:spPr/>
        <p:txBody>
          <a:bodyPr/>
          <a:lstStyle/>
          <a:p>
            <a:endParaRPr lang="sv-SE"/>
          </a:p>
        </p:txBody>
      </p:sp>
    </p:spTree>
    <p:extLst>
      <p:ext uri="{BB962C8B-B14F-4D97-AF65-F5344CB8AC3E}">
        <p14:creationId xmlns:p14="http://schemas.microsoft.com/office/powerpoint/2010/main" val="20403231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8351CE4-5A3F-7E8E-151D-9980CC321BBA}"/>
              </a:ext>
            </a:extLst>
          </p:cNvPr>
          <p:cNvSpPr>
            <a:spLocks noGrp="1"/>
          </p:cNvSpPr>
          <p:nvPr>
            <p:ph type="title"/>
          </p:nvPr>
        </p:nvSpPr>
        <p:spPr/>
        <p:txBody>
          <a:bodyPr/>
          <a:lstStyle/>
          <a:p>
            <a:r>
              <a:rPr lang="sv-SE" dirty="0"/>
              <a:t>In the post-</a:t>
            </a:r>
            <a:r>
              <a:rPr lang="sv-SE" dirty="0" err="1"/>
              <a:t>war</a:t>
            </a:r>
            <a:r>
              <a:rPr lang="sv-SE" dirty="0"/>
              <a:t> period</a:t>
            </a:r>
          </a:p>
        </p:txBody>
      </p:sp>
      <p:sp>
        <p:nvSpPr>
          <p:cNvPr id="3" name="Platshållare för innehåll 2">
            <a:extLst>
              <a:ext uri="{FF2B5EF4-FFF2-40B4-BE49-F238E27FC236}">
                <a16:creationId xmlns:a16="http://schemas.microsoft.com/office/drawing/2014/main" id="{4172AC82-F8F0-4086-3086-EEE531260D59}"/>
              </a:ext>
            </a:extLst>
          </p:cNvPr>
          <p:cNvSpPr>
            <a:spLocks noGrp="1"/>
          </p:cNvSpPr>
          <p:nvPr>
            <p:ph idx="1"/>
          </p:nvPr>
        </p:nvSpPr>
        <p:spPr/>
        <p:txBody>
          <a:bodyPr>
            <a:normAutofit fontScale="85000" lnSpcReduction="20000"/>
          </a:bodyPr>
          <a:lstStyle/>
          <a:p>
            <a:r>
              <a:rPr lang="en-GB" dirty="0">
                <a:latin typeface="Garamond" panose="02020404030301010803" pitchFamily="18" charset="0"/>
                <a:ea typeface="Garamond" panose="02020404030301010803" pitchFamily="18" charset="0"/>
                <a:cs typeface="Garamond" panose="02020404030301010803" pitchFamily="18" charset="0"/>
              </a:rPr>
              <a:t>Education was in the post-war period a cornerstone of the ‘Swedish model’ – a the social democratic welfare model.</a:t>
            </a:r>
          </a:p>
          <a:p>
            <a:r>
              <a:rPr lang="en-GB" dirty="0">
                <a:latin typeface="Garamond" panose="02020404030301010803" pitchFamily="18" charset="0"/>
                <a:ea typeface="Garamond" panose="02020404030301010803" pitchFamily="18" charset="0"/>
                <a:cs typeface="Garamond" panose="02020404030301010803" pitchFamily="18" charset="0"/>
              </a:rPr>
              <a:t>The Swedish model emphasised employment, including government intervention to secure demand, and active labour market policies. </a:t>
            </a:r>
          </a:p>
          <a:p>
            <a:r>
              <a:rPr lang="en-GB" dirty="0">
                <a:latin typeface="Garamond" panose="02020404030301010803" pitchFamily="18" charset="0"/>
                <a:ea typeface="Garamond" panose="02020404030301010803" pitchFamily="18" charset="0"/>
                <a:cs typeface="Garamond" panose="02020404030301010803" pitchFamily="18" charset="0"/>
              </a:rPr>
              <a:t>This particular welfare model was based on the principles of centralism and universalism, social intervention and consensus.</a:t>
            </a:r>
          </a:p>
          <a:p>
            <a:r>
              <a:rPr lang="en-GB" dirty="0">
                <a:latin typeface="Garamond" panose="02020404030301010803" pitchFamily="18" charset="0"/>
                <a:ea typeface="Garamond" panose="02020404030301010803" pitchFamily="18" charset="0"/>
                <a:cs typeface="Garamond" panose="02020404030301010803" pitchFamily="18" charset="0"/>
              </a:rPr>
              <a:t>The mode of governing in the Swedish model was primarily state-centric. It consisted of making the state the primary agent that forms, guides and controls events and people, based on uniform welfare policies. </a:t>
            </a:r>
          </a:p>
          <a:p>
            <a:r>
              <a:rPr lang="en-GB" dirty="0">
                <a:latin typeface="Garamond" panose="02020404030301010803" pitchFamily="18" charset="0"/>
                <a:ea typeface="Garamond" panose="02020404030301010803" pitchFamily="18" charset="0"/>
                <a:cs typeface="Garamond" panose="02020404030301010803" pitchFamily="18" charset="0"/>
              </a:rPr>
              <a:t>Thus, one of the main principles guiding the operations of the state in the traditional Swedish model was that of </a:t>
            </a:r>
            <a:r>
              <a:rPr lang="en-GB" i="1" dirty="0">
                <a:latin typeface="Garamond" panose="02020404030301010803" pitchFamily="18" charset="0"/>
                <a:ea typeface="Garamond" panose="02020404030301010803" pitchFamily="18" charset="0"/>
                <a:cs typeface="Garamond" panose="02020404030301010803" pitchFamily="18" charset="0"/>
              </a:rPr>
              <a:t>social intervention</a:t>
            </a:r>
            <a:r>
              <a:rPr lang="en-GB" dirty="0">
                <a:latin typeface="Garamond" panose="02020404030301010803" pitchFamily="18" charset="0"/>
                <a:ea typeface="Garamond" panose="02020404030301010803" pitchFamily="18" charset="0"/>
                <a:cs typeface="Garamond" panose="02020404030301010803" pitchFamily="18" charset="0"/>
              </a:rPr>
              <a:t>. The state had the legitimacy as well as the authority to intervene in the social body. This principle was closely interrelated with the notion of </a:t>
            </a:r>
            <a:r>
              <a:rPr lang="en-GB" i="1" dirty="0">
                <a:latin typeface="Garamond" panose="02020404030301010803" pitchFamily="18" charset="0"/>
                <a:ea typeface="Garamond" panose="02020404030301010803" pitchFamily="18" charset="0"/>
                <a:cs typeface="Garamond" panose="02020404030301010803" pitchFamily="18" charset="0"/>
              </a:rPr>
              <a:t>social engineering</a:t>
            </a:r>
            <a:r>
              <a:rPr lang="en-GB" dirty="0">
                <a:latin typeface="Garamond" panose="02020404030301010803" pitchFamily="18" charset="0"/>
                <a:ea typeface="Garamond" panose="02020404030301010803" pitchFamily="18" charset="0"/>
                <a:cs typeface="Garamond" panose="02020404030301010803" pitchFamily="18" charset="0"/>
              </a:rPr>
              <a:t>, according to which the governing of society was seen as being based on social planning, expertise and scientific knowledge.</a:t>
            </a:r>
            <a:endParaRPr lang="sv-SE" dirty="0"/>
          </a:p>
        </p:txBody>
      </p:sp>
    </p:spTree>
    <p:extLst>
      <p:ext uri="{BB962C8B-B14F-4D97-AF65-F5344CB8AC3E}">
        <p14:creationId xmlns:p14="http://schemas.microsoft.com/office/powerpoint/2010/main" val="34967227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FEDDC373-B077-4CFB-D62D-133F5E46AB5C}"/>
              </a:ext>
            </a:extLst>
          </p:cNvPr>
          <p:cNvSpPr>
            <a:spLocks noGrp="1"/>
          </p:cNvSpPr>
          <p:nvPr>
            <p:ph type="title"/>
          </p:nvPr>
        </p:nvSpPr>
        <p:spPr/>
        <p:txBody>
          <a:bodyPr/>
          <a:lstStyle/>
          <a:p>
            <a:r>
              <a:rPr lang="sv-SE" dirty="0"/>
              <a:t>The post-</a:t>
            </a:r>
            <a:r>
              <a:rPr lang="sv-SE" dirty="0" err="1"/>
              <a:t>war</a:t>
            </a:r>
            <a:r>
              <a:rPr lang="sv-SE" dirty="0"/>
              <a:t> </a:t>
            </a:r>
            <a:r>
              <a:rPr lang="sv-SE" dirty="0" err="1"/>
              <a:t>education</a:t>
            </a:r>
            <a:r>
              <a:rPr lang="sv-SE" dirty="0"/>
              <a:t> system </a:t>
            </a:r>
          </a:p>
        </p:txBody>
      </p:sp>
      <p:sp>
        <p:nvSpPr>
          <p:cNvPr id="3" name="Platshållare för innehåll 2">
            <a:extLst>
              <a:ext uri="{FF2B5EF4-FFF2-40B4-BE49-F238E27FC236}">
                <a16:creationId xmlns:a16="http://schemas.microsoft.com/office/drawing/2014/main" id="{79907AB6-D1ED-B850-5F6B-FEA1E8AD0D6F}"/>
              </a:ext>
            </a:extLst>
          </p:cNvPr>
          <p:cNvSpPr>
            <a:spLocks noGrp="1"/>
          </p:cNvSpPr>
          <p:nvPr>
            <p:ph idx="1"/>
          </p:nvPr>
        </p:nvSpPr>
        <p:spPr/>
        <p:txBody>
          <a:bodyPr>
            <a:normAutofit fontScale="92500" lnSpcReduction="10000"/>
          </a:bodyPr>
          <a:lstStyle/>
          <a:p>
            <a:r>
              <a:rPr lang="en-GB" dirty="0">
                <a:latin typeface="Garamond" panose="02020404030301010803" pitchFamily="18" charset="0"/>
                <a:ea typeface="Garamond" panose="02020404030301010803" pitchFamily="18" charset="0"/>
                <a:cs typeface="Garamond" panose="02020404030301010803" pitchFamily="18" charset="0"/>
              </a:rPr>
              <a:t>As part of the Swedish welfare model, the organisation of the education system rested on the principles of non-segregation, social levelling, equality, general citizen-competence and public responsibility for education. </a:t>
            </a:r>
          </a:p>
          <a:p>
            <a:r>
              <a:rPr lang="en-GB" dirty="0">
                <a:latin typeface="Garamond" panose="02020404030301010803" pitchFamily="18" charset="0"/>
                <a:ea typeface="Garamond" panose="02020404030301010803" pitchFamily="18" charset="0"/>
                <a:cs typeface="Garamond" panose="02020404030301010803" pitchFamily="18" charset="0"/>
              </a:rPr>
              <a:t>An overarching objective of education policy in the Swedish model was to gradually level out social and economic hierarchies and thereby counteract the most polarising effects of the market. </a:t>
            </a:r>
          </a:p>
          <a:p>
            <a:r>
              <a:rPr lang="en-GB" dirty="0">
                <a:latin typeface="Garamond" panose="02020404030301010803" pitchFamily="18" charset="0"/>
                <a:ea typeface="Garamond" panose="02020404030301010803" pitchFamily="18" charset="0"/>
                <a:cs typeface="Garamond" panose="02020404030301010803" pitchFamily="18" charset="0"/>
              </a:rPr>
              <a:t>Swedish education policy was dominated by a conception of education as a </a:t>
            </a:r>
            <a:r>
              <a:rPr lang="en-GB" b="1" u="sng" dirty="0">
                <a:latin typeface="Garamond" panose="02020404030301010803" pitchFamily="18" charset="0"/>
                <a:ea typeface="Garamond" panose="02020404030301010803" pitchFamily="18" charset="0"/>
                <a:cs typeface="Garamond" panose="02020404030301010803" pitchFamily="18" charset="0"/>
              </a:rPr>
              <a:t>‘public good’. </a:t>
            </a:r>
            <a:r>
              <a:rPr lang="en-GB" dirty="0">
                <a:latin typeface="Garamond" panose="02020404030301010803" pitchFamily="18" charset="0"/>
                <a:ea typeface="Garamond" panose="02020404030301010803" pitchFamily="18" charset="0"/>
                <a:cs typeface="Garamond" panose="02020404030301010803" pitchFamily="18" charset="0"/>
              </a:rPr>
              <a:t>In such an education policy, every individual should be guaranteed the right to equal education, conceptualised and institutionally underpinned as a fundamental </a:t>
            </a:r>
            <a:r>
              <a:rPr lang="en-GB" i="1" dirty="0">
                <a:latin typeface="Garamond" panose="02020404030301010803" pitchFamily="18" charset="0"/>
                <a:ea typeface="Garamond" panose="02020404030301010803" pitchFamily="18" charset="0"/>
                <a:cs typeface="Garamond" panose="02020404030301010803" pitchFamily="18" charset="0"/>
              </a:rPr>
              <a:t>social right</a:t>
            </a:r>
            <a:r>
              <a:rPr lang="en-GB" dirty="0">
                <a:latin typeface="Garamond" panose="02020404030301010803" pitchFamily="18" charset="0"/>
                <a:ea typeface="Garamond" panose="02020404030301010803" pitchFamily="18" charset="0"/>
                <a:cs typeface="Garamond" panose="02020404030301010803" pitchFamily="18" charset="0"/>
              </a:rPr>
              <a:t>. </a:t>
            </a:r>
          </a:p>
          <a:p>
            <a:r>
              <a:rPr lang="en-GB" dirty="0">
                <a:latin typeface="Garamond" panose="02020404030301010803" pitchFamily="18" charset="0"/>
                <a:ea typeface="Garamond" panose="02020404030301010803" pitchFamily="18" charset="0"/>
                <a:cs typeface="Garamond" panose="02020404030301010803" pitchFamily="18" charset="0"/>
              </a:rPr>
              <a:t>Generally, the Swedish education system was successful in contributing to equality in terms of educational attainment as well as social mobility.</a:t>
            </a:r>
            <a:endParaRPr lang="sv-SE" dirty="0"/>
          </a:p>
        </p:txBody>
      </p:sp>
    </p:spTree>
    <p:extLst>
      <p:ext uri="{BB962C8B-B14F-4D97-AF65-F5344CB8AC3E}">
        <p14:creationId xmlns:p14="http://schemas.microsoft.com/office/powerpoint/2010/main" val="20888507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5B4BAEA-6064-DC99-C2A2-BC2F2EDAE8B2}"/>
              </a:ext>
            </a:extLst>
          </p:cNvPr>
          <p:cNvSpPr>
            <a:spLocks noGrp="1"/>
          </p:cNvSpPr>
          <p:nvPr>
            <p:ph type="title"/>
          </p:nvPr>
        </p:nvSpPr>
        <p:spPr/>
        <p:txBody>
          <a:bodyPr/>
          <a:lstStyle/>
          <a:p>
            <a:r>
              <a:rPr lang="sv-SE" dirty="0"/>
              <a:t>Changes </a:t>
            </a:r>
            <a:r>
              <a:rPr lang="sv-SE" dirty="0" err="1"/>
              <a:t>they</a:t>
            </a:r>
            <a:r>
              <a:rPr lang="sv-SE" dirty="0"/>
              <a:t> </a:t>
            </a:r>
            <a:r>
              <a:rPr lang="sv-SE" dirty="0" err="1"/>
              <a:t>are</a:t>
            </a:r>
            <a:r>
              <a:rPr lang="sv-SE" dirty="0"/>
              <a:t> coming</a:t>
            </a:r>
          </a:p>
        </p:txBody>
      </p:sp>
      <p:sp>
        <p:nvSpPr>
          <p:cNvPr id="3" name="Platshållare för innehåll 2">
            <a:extLst>
              <a:ext uri="{FF2B5EF4-FFF2-40B4-BE49-F238E27FC236}">
                <a16:creationId xmlns:a16="http://schemas.microsoft.com/office/drawing/2014/main" id="{5DD0259D-9E8D-89A1-567A-0081C8F61227}"/>
              </a:ext>
            </a:extLst>
          </p:cNvPr>
          <p:cNvSpPr>
            <a:spLocks noGrp="1"/>
          </p:cNvSpPr>
          <p:nvPr>
            <p:ph idx="1"/>
          </p:nvPr>
        </p:nvSpPr>
        <p:spPr/>
        <p:txBody>
          <a:bodyPr>
            <a:normAutofit lnSpcReduction="10000"/>
          </a:bodyPr>
          <a:lstStyle/>
          <a:p>
            <a:r>
              <a:rPr lang="en-GB" dirty="0">
                <a:latin typeface="Garamond" panose="02020404030301010803" pitchFamily="18" charset="0"/>
                <a:ea typeface="Garamond" panose="02020404030301010803" pitchFamily="18" charset="0"/>
                <a:cs typeface="Garamond" panose="02020404030301010803" pitchFamily="18" charset="0"/>
              </a:rPr>
              <a:t>However, the education system in Sweden was highly debated in the 1970s. According to the main criticisms, the central regulation of the schools had the following shortcomings: it did not take the local level into consideration; it did not involve citizens in the decision-making process; and there was a lack of effectiveness in terms of learning, financing and organisation, caused by centralisation.</a:t>
            </a:r>
          </a:p>
          <a:p>
            <a:r>
              <a:rPr lang="en-GB" dirty="0">
                <a:latin typeface="Garamond" panose="02020404030301010803" pitchFamily="18" charset="0"/>
                <a:ea typeface="Garamond" panose="02020404030301010803" pitchFamily="18" charset="0"/>
                <a:cs typeface="Garamond" panose="02020404030301010803" pitchFamily="18" charset="0"/>
              </a:rPr>
              <a:t>In response to such criticism, the Swedish model has, since the 1980s, witnessed a gradual shift towards a model shaped by more neoliberal governmental rationalities emphasising individual autonomy, initiative and freedom of choice vis-à-vis governmental control, state intervention, endeavours to achieve equality and the redistribution of societal resource. </a:t>
            </a:r>
            <a:endParaRPr lang="sv-SE" dirty="0"/>
          </a:p>
        </p:txBody>
      </p:sp>
    </p:spTree>
    <p:extLst>
      <p:ext uri="{BB962C8B-B14F-4D97-AF65-F5344CB8AC3E}">
        <p14:creationId xmlns:p14="http://schemas.microsoft.com/office/powerpoint/2010/main" val="38640441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D9AA3330-0FB3-0DFB-894E-EBD8826F6313}"/>
              </a:ext>
            </a:extLst>
          </p:cNvPr>
          <p:cNvSpPr>
            <a:spLocks noGrp="1"/>
          </p:cNvSpPr>
          <p:nvPr>
            <p:ph type="title"/>
          </p:nvPr>
        </p:nvSpPr>
        <p:spPr/>
        <p:txBody>
          <a:bodyPr/>
          <a:lstStyle/>
          <a:p>
            <a:r>
              <a:rPr lang="sv-SE" dirty="0"/>
              <a:t>Public service goes to market</a:t>
            </a:r>
          </a:p>
        </p:txBody>
      </p:sp>
      <p:sp>
        <p:nvSpPr>
          <p:cNvPr id="3" name="Platshållare för innehåll 2">
            <a:extLst>
              <a:ext uri="{FF2B5EF4-FFF2-40B4-BE49-F238E27FC236}">
                <a16:creationId xmlns:a16="http://schemas.microsoft.com/office/drawing/2014/main" id="{A66F5DE0-A30D-F58C-8929-E8F5973C7ABF}"/>
              </a:ext>
            </a:extLst>
          </p:cNvPr>
          <p:cNvSpPr>
            <a:spLocks noGrp="1"/>
          </p:cNvSpPr>
          <p:nvPr>
            <p:ph idx="1"/>
          </p:nvPr>
        </p:nvSpPr>
        <p:spPr/>
        <p:txBody>
          <a:bodyPr/>
          <a:lstStyle/>
          <a:p>
            <a:r>
              <a:rPr lang="en-GB" dirty="0">
                <a:latin typeface="Garamond" panose="02020404030301010803" pitchFamily="18" charset="0"/>
                <a:ea typeface="Garamond" panose="02020404030301010803" pitchFamily="18" charset="0"/>
                <a:cs typeface="Garamond" panose="02020404030301010803" pitchFamily="18" charset="0"/>
              </a:rPr>
              <a:t>Since the 1990s, individual and private policies have gradually replaced collective and public welfare policies. A variety of domains were privatised and citizens were thus provided with the possibility of choosing from a wide range of welfare providers – not least in terms of education, care and pensions – in order to meet their own welfare needs.</a:t>
            </a:r>
            <a:endParaRPr lang="sv-SE" dirty="0"/>
          </a:p>
        </p:txBody>
      </p:sp>
    </p:spTree>
    <p:extLst>
      <p:ext uri="{BB962C8B-B14F-4D97-AF65-F5344CB8AC3E}">
        <p14:creationId xmlns:p14="http://schemas.microsoft.com/office/powerpoint/2010/main" val="1099646644"/>
      </p:ext>
    </p:extLst>
  </p:cSld>
  <p:clrMapOvr>
    <a:masterClrMapping/>
  </p:clrMapOvr>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C99A5812EC654640AAF0FBDB42E081DB" ma:contentTypeVersion="13" ma:contentTypeDescription="Crée un document." ma:contentTypeScope="" ma:versionID="91014088a579cc26c0110913aad0ce8a">
  <xsd:schema xmlns:xsd="http://www.w3.org/2001/XMLSchema" xmlns:xs="http://www.w3.org/2001/XMLSchema" xmlns:p="http://schemas.microsoft.com/office/2006/metadata/properties" xmlns:ns2="ca8b9c18-5e1d-46e5-9d1a-4e2a3224a5d3" xmlns:ns3="597f0e91-a424-40e7-b159-919cd36229ca" targetNamespace="http://schemas.microsoft.com/office/2006/metadata/properties" ma:root="true" ma:fieldsID="41ebf7365258ef4b8b181ce2bb71b0c4" ns2:_="" ns3:_="">
    <xsd:import namespace="ca8b9c18-5e1d-46e5-9d1a-4e2a3224a5d3"/>
    <xsd:import namespace="597f0e91-a424-40e7-b159-919cd36229ca"/>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GenerationTime" minOccurs="0"/>
                <xsd:element ref="ns2:MediaServiceEventHashCode" minOccurs="0"/>
                <xsd:element ref="ns2:MediaServiceDateTaken" minOccurs="0"/>
                <xsd:element ref="ns2:MediaServiceLocation" minOccurs="0"/>
                <xsd:element ref="ns2:MediaServiceOCR" minOccurs="0"/>
                <xsd:element ref="ns2:MediaServiceAutoKeyPoints" minOccurs="0"/>
                <xsd:element ref="ns2:MediaServiceKeyPoints" minOccurs="0"/>
                <xsd:element ref="ns2:MediaLengthInSeconds"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a8b9c18-5e1d-46e5-9d1a-4e2a3224a5d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DateTaken" ma:index="13" nillable="true" ma:displayName="MediaServiceDateTaken" ma:hidden="true" ma:internalName="MediaServiceDateTaken" ma:readOnly="true">
      <xsd:simpleType>
        <xsd:restriction base="dms:Text"/>
      </xsd:simpleType>
    </xsd:element>
    <xsd:element name="MediaServiceLocation" ma:index="14" nillable="true" ma:displayName="Location" ma:internalName="MediaServiceLocation"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MediaLengthInSeconds" ma:index="18"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597f0e91-a424-40e7-b159-919cd36229ca" elementFormDefault="qualified">
    <xsd:import namespace="http://schemas.microsoft.com/office/2006/documentManagement/types"/>
    <xsd:import namespace="http://schemas.microsoft.com/office/infopath/2007/PartnerControls"/>
    <xsd:element name="SharedWithUsers" ma:index="19" nillable="true" ma:displayName="Partagé avec"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Partagé avec dé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e de contenu"/>
        <xsd:element ref="dc:title" minOccurs="0" maxOccurs="1" ma:index="4" ma:displayName="Titr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56271310-43F1-4FAF-BB3F-AA7C5DA61D99}"/>
</file>

<file path=customXml/itemProps2.xml><?xml version="1.0" encoding="utf-8"?>
<ds:datastoreItem xmlns:ds="http://schemas.openxmlformats.org/officeDocument/2006/customXml" ds:itemID="{5EFE1EFB-5BCC-43EC-A2C6-459B86838933}"/>
</file>

<file path=customXml/itemProps3.xml><?xml version="1.0" encoding="utf-8"?>
<ds:datastoreItem xmlns:ds="http://schemas.openxmlformats.org/officeDocument/2006/customXml" ds:itemID="{0A033701-3CD8-4130-A332-94DF363554AF}"/>
</file>

<file path=docProps/app.xml><?xml version="1.0" encoding="utf-8"?>
<Properties xmlns="http://schemas.openxmlformats.org/officeDocument/2006/extended-properties" xmlns:vt="http://schemas.openxmlformats.org/officeDocument/2006/docPropsVTypes">
  <TotalTime>213</TotalTime>
  <Words>2014</Words>
  <Application>Microsoft Macintosh PowerPoint</Application>
  <PresentationFormat>Bredbild</PresentationFormat>
  <Paragraphs>75</Paragraphs>
  <Slides>19</Slides>
  <Notes>0</Notes>
  <HiddenSlides>0</HiddenSlides>
  <MMClips>0</MMClips>
  <ScaleCrop>false</ScaleCrop>
  <HeadingPairs>
    <vt:vector size="6" baseType="variant">
      <vt:variant>
        <vt:lpstr>Använt teckensnitt</vt:lpstr>
      </vt:variant>
      <vt:variant>
        <vt:i4>4</vt:i4>
      </vt:variant>
      <vt:variant>
        <vt:lpstr>Tema</vt:lpstr>
      </vt:variant>
      <vt:variant>
        <vt:i4>1</vt:i4>
      </vt:variant>
      <vt:variant>
        <vt:lpstr>Bildrubriker</vt:lpstr>
      </vt:variant>
      <vt:variant>
        <vt:i4>19</vt:i4>
      </vt:variant>
    </vt:vector>
  </HeadingPairs>
  <TitlesOfParts>
    <vt:vector size="24" baseType="lpstr">
      <vt:lpstr>Arial</vt:lpstr>
      <vt:lpstr>Calibri</vt:lpstr>
      <vt:lpstr>Calibri Light</vt:lpstr>
      <vt:lpstr>Garamond</vt:lpstr>
      <vt:lpstr>Office-tema</vt:lpstr>
      <vt:lpstr>Neoliberalism and market forces in education: Lessons from Sweden</vt:lpstr>
      <vt:lpstr>Basis for the presentation</vt:lpstr>
      <vt:lpstr>Equality </vt:lpstr>
      <vt:lpstr>The OECD</vt:lpstr>
      <vt:lpstr>So how did we end up here?</vt:lpstr>
      <vt:lpstr>In the post-war period</vt:lpstr>
      <vt:lpstr>The post-war education system </vt:lpstr>
      <vt:lpstr>Changes they are coming</vt:lpstr>
      <vt:lpstr>Public service goes to market</vt:lpstr>
      <vt:lpstr>Concequences for education</vt:lpstr>
      <vt:lpstr>Three central reforms during the early 1990s</vt:lpstr>
      <vt:lpstr>The charter school reform</vt:lpstr>
      <vt:lpstr>Some statistics</vt:lpstr>
      <vt:lpstr>Concequences of the free school choice</vt:lpstr>
      <vt:lpstr>PowerPoint-presentation</vt:lpstr>
      <vt:lpstr>When the market reforms were introduced in the early 1990s, politicians hoped that: </vt:lpstr>
      <vt:lpstr>Summarising the actual results of the policy reforms initiated in the 1990s one could argue:  </vt:lpstr>
      <vt:lpstr>Towards an over-auditing of school?</vt:lpstr>
      <vt:lpstr>Measurement and grade inflation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Avdelningen för pedagogik och vuxnas lärande</dc:title>
  <dc:creator>Andreas Fejes</dc:creator>
  <cp:lastModifiedBy>Andreas Fejes</cp:lastModifiedBy>
  <cp:revision>9</cp:revision>
  <dcterms:created xsi:type="dcterms:W3CDTF">2022-02-10T13:15:53Z</dcterms:created>
  <dcterms:modified xsi:type="dcterms:W3CDTF">2022-05-06T13:20:28Z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0x010100C99A5812EC654640AAF0FBDB42E081DB</vt:lpwstr>
  </property>
</Properties>
</file>