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7"/>
  </p:notesMasterIdLst>
  <p:sldIdLst>
    <p:sldId id="261" r:id="rId2"/>
    <p:sldId id="256" r:id="rId3"/>
    <p:sldId id="258" r:id="rId4"/>
    <p:sldId id="259" r:id="rId5"/>
    <p:sldId id="260" r:id="rId6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366" autoAdjust="0"/>
  </p:normalViewPr>
  <p:slideViewPr>
    <p:cSldViewPr snapToGrid="0">
      <p:cViewPr varScale="1">
        <p:scale>
          <a:sx n="46" d="100"/>
          <a:sy n="46" d="100"/>
        </p:scale>
        <p:origin x="14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67753-E5A5-4593-81A0-63EEC9AA6EA7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AC836-8FFC-4524-B956-506EBE8E0D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722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AC836-8FFC-4524-B956-506EBE8E0D5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063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AC836-8FFC-4524-B956-506EBE8E0D5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9345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AC836-8FFC-4524-B956-506EBE8E0D5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51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AC836-8FFC-4524-B956-506EBE8E0D5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2752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AC836-8FFC-4524-B956-506EBE8E0D5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54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275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196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1465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247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6826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671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9600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0987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822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898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515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826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97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726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980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622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14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D705599-A143-430D-A1D2-DBF0C43B1FEC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A25DCC8-630E-4F2D-8B6E-78714C4F35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4202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FC314A8-BD87-2A52-1FE9-6FDDA7D83D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Folk </a:t>
            </a:r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schools</a:t>
            </a:r>
            <a:r>
              <a:rPr lang="sv-SE" dirty="0"/>
              <a:t> and folkbildning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9A9206B2-2046-7C5C-8F3C-DC88AD8903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Gustav Fridolin, </a:t>
            </a:r>
            <a:r>
              <a:rPr lang="sv-SE" dirty="0" err="1"/>
              <a:t>teacher</a:t>
            </a:r>
            <a:r>
              <a:rPr lang="sv-SE" dirty="0"/>
              <a:t> at Stockholm City Mission folk </a:t>
            </a:r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school</a:t>
            </a:r>
            <a:r>
              <a:rPr lang="sv-SE" dirty="0"/>
              <a:t>, </a:t>
            </a:r>
            <a:br>
              <a:rPr lang="sv-SE" dirty="0"/>
            </a:br>
            <a:r>
              <a:rPr lang="sv-SE" dirty="0" err="1"/>
              <a:t>member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executive</a:t>
            </a:r>
            <a:r>
              <a:rPr lang="sv-SE" dirty="0"/>
              <a:t> board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European</a:t>
            </a:r>
            <a:r>
              <a:rPr lang="sv-SE" dirty="0"/>
              <a:t> Association for Adult </a:t>
            </a:r>
            <a:r>
              <a:rPr lang="sv-SE" dirty="0" err="1"/>
              <a:t>Education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540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B536FA4E-0152-4E27-91DA-0FC22D184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" r="2807" b="1446"/>
          <a:stretch/>
        </p:blipFill>
        <p:spPr>
          <a:xfrm>
            <a:off x="6257026" y="1"/>
            <a:ext cx="5934973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F3E932B-2CC9-4874-A018-02F0EDFC3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0493" y="609600"/>
            <a:ext cx="4538124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200" dirty="0"/>
              <a:t>The history of </a:t>
            </a:r>
            <a:r>
              <a:rPr lang="en-US" sz="3200" dirty="0" err="1"/>
              <a:t>folkbildning</a:t>
            </a:r>
            <a:endParaRPr lang="en-US" sz="32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BADCF80-8C9F-4031-8D68-59E9B79CA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0493" y="1732449"/>
            <a:ext cx="4403596" cy="40587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</a:rPr>
              <a:t>Public lectures, public </a:t>
            </a:r>
            <a:r>
              <a:rPr lang="en-US" sz="1800" dirty="0" err="1">
                <a:solidFill>
                  <a:schemeClr val="tx2"/>
                </a:solidFill>
              </a:rPr>
              <a:t>librarys</a:t>
            </a:r>
            <a:r>
              <a:rPr lang="en-US" sz="1800" dirty="0">
                <a:solidFill>
                  <a:schemeClr val="tx2"/>
                </a:solidFill>
              </a:rPr>
              <a:t> (”peoples </a:t>
            </a:r>
            <a:r>
              <a:rPr lang="en-US" sz="1800" dirty="0" err="1">
                <a:solidFill>
                  <a:schemeClr val="tx2"/>
                </a:solidFill>
              </a:rPr>
              <a:t>librarys</a:t>
            </a:r>
            <a:r>
              <a:rPr lang="en-US" sz="1800" dirty="0">
                <a:solidFill>
                  <a:schemeClr val="tx2"/>
                </a:solidFill>
              </a:rPr>
              <a:t>”), study associations, folk high schools.</a:t>
            </a:r>
          </a:p>
          <a:p>
            <a:pPr algn="l"/>
            <a:r>
              <a:rPr lang="en-US" sz="1800" i="1" dirty="0">
                <a:solidFill>
                  <a:schemeClr val="tx2"/>
                </a:solidFill>
              </a:rPr>
              <a:t>Why?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Strengthening the agrarian young population.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Give knowledge and insight to the people that where to be part of democracy.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”Not only for, but by and through the people”.</a:t>
            </a:r>
          </a:p>
        </p:txBody>
      </p:sp>
    </p:spTree>
    <p:extLst>
      <p:ext uri="{BB962C8B-B14F-4D97-AF65-F5344CB8AC3E}">
        <p14:creationId xmlns:p14="http://schemas.microsoft.com/office/powerpoint/2010/main" val="199436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3E932B-2CC9-4874-A018-02F0EDFC3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876" y="695325"/>
            <a:ext cx="4538124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200" dirty="0"/>
              <a:t>Principles in </a:t>
            </a:r>
            <a:r>
              <a:rPr lang="en-US" sz="3200" dirty="0" err="1"/>
              <a:t>folkbildning</a:t>
            </a:r>
            <a:endParaRPr lang="en-US" sz="32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BADCF80-8C9F-4031-8D68-59E9B79CA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7876" y="1818174"/>
            <a:ext cx="4403596" cy="40587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800" dirty="0"/>
              <a:t>Free and voluntary.</a:t>
            </a:r>
          </a:p>
          <a:p>
            <a:pPr algn="l"/>
            <a:r>
              <a:rPr lang="en-US" sz="1800" i="1" dirty="0"/>
              <a:t>	State funded, but not state controlled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Meetings in an atmosphere of equality.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Not only understand the world, but change the world.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Formed by and around the participants.</a:t>
            </a:r>
          </a:p>
        </p:txBody>
      </p:sp>
    </p:spTree>
    <p:extLst>
      <p:ext uri="{BB962C8B-B14F-4D97-AF65-F5344CB8AC3E}">
        <p14:creationId xmlns:p14="http://schemas.microsoft.com/office/powerpoint/2010/main" val="290729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3E932B-2CC9-4874-A018-02F0EDFC3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0493" y="14485"/>
            <a:ext cx="4538124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200" dirty="0"/>
              <a:t>Today’s folk high school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BADCF80-8C9F-4031-8D68-59E9B79CA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0493" y="1137333"/>
            <a:ext cx="4403596" cy="472376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</a:rPr>
              <a:t>156 folk high schools, ranging from the original ones to one started last year. Most commonly still managed by civil society organizations.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30 700 participants in long courses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75 500 participants in short courses</a:t>
            </a:r>
          </a:p>
          <a:p>
            <a:pPr algn="l"/>
            <a:endParaRPr lang="en-US" sz="1800" dirty="0">
              <a:solidFill>
                <a:schemeClr val="tx2"/>
              </a:solidFill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Prestigious educations in journalism and the esthetic fields.</a:t>
            </a:r>
          </a:p>
          <a:p>
            <a:pPr algn="l"/>
            <a:endParaRPr lang="en-US" sz="1800" dirty="0">
              <a:solidFill>
                <a:schemeClr val="tx2"/>
              </a:solidFill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Vocational training to become for example youth recreation leader and teacher’s assistant.</a:t>
            </a:r>
          </a:p>
          <a:p>
            <a:pPr algn="l"/>
            <a:endParaRPr lang="en-US" sz="1800" dirty="0">
              <a:solidFill>
                <a:schemeClr val="tx2"/>
              </a:solidFill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Half of the courses are preparatory for higher education.</a:t>
            </a:r>
          </a:p>
        </p:txBody>
      </p:sp>
    </p:spTree>
    <p:extLst>
      <p:ext uri="{BB962C8B-B14F-4D97-AF65-F5344CB8AC3E}">
        <p14:creationId xmlns:p14="http://schemas.microsoft.com/office/powerpoint/2010/main" val="411239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1">
                <a:shade val="80000"/>
                <a:lumMod val="80000"/>
              </a:schemeClr>
              <a:schemeClr val="bg1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>
            <a:extLst>
              <a:ext uri="{FF2B5EF4-FFF2-40B4-BE49-F238E27FC236}">
                <a16:creationId xmlns:a16="http://schemas.microsoft.com/office/drawing/2014/main" id="{DDAF6BF4-DF6F-4A4D-79D8-59B06499B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839" y="1011383"/>
            <a:ext cx="4538124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200" dirty="0"/>
              <a:t>Future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A9CA683F-E5F4-59F4-15EB-6C2DB971FF75}"/>
              </a:ext>
            </a:extLst>
          </p:cNvPr>
          <p:cNvSpPr txBox="1">
            <a:spLocks/>
          </p:cNvSpPr>
          <p:nvPr/>
        </p:nvSpPr>
        <p:spPr>
          <a:xfrm>
            <a:off x="1356839" y="2134231"/>
            <a:ext cx="4403596" cy="472376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Ongoing change in the demographic of participants in courses preparatory to higher education.</a:t>
            </a:r>
          </a:p>
          <a:p>
            <a:pPr algn="l">
              <a:lnSpc>
                <a:spcPct val="90000"/>
              </a:lnSpc>
            </a:pPr>
            <a:endParaRPr lang="en-US" sz="1800" dirty="0"/>
          </a:p>
          <a:p>
            <a:pPr algn="l">
              <a:lnSpc>
                <a:spcPct val="90000"/>
              </a:lnSpc>
            </a:pPr>
            <a:r>
              <a:rPr lang="en-US" sz="1800" dirty="0"/>
              <a:t>The changes within society is also seen in the folk high school.</a:t>
            </a:r>
          </a:p>
          <a:p>
            <a:pPr algn="l">
              <a:lnSpc>
                <a:spcPct val="90000"/>
              </a:lnSpc>
            </a:pPr>
            <a:endParaRPr lang="en-US" sz="1800" dirty="0"/>
          </a:p>
          <a:p>
            <a:pPr algn="l">
              <a:lnSpc>
                <a:spcPct val="90000"/>
              </a:lnSpc>
            </a:pPr>
            <a:r>
              <a:rPr lang="en-US" sz="1800" dirty="0"/>
              <a:t>Politically contested.</a:t>
            </a:r>
          </a:p>
        </p:txBody>
      </p:sp>
    </p:spTree>
    <p:extLst>
      <p:ext uri="{BB962C8B-B14F-4D97-AF65-F5344CB8AC3E}">
        <p14:creationId xmlns:p14="http://schemas.microsoft.com/office/powerpoint/2010/main" val="3620533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iffer">
  <a:themeElements>
    <a:clrScheme name="Skiffer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kiffer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iffer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3" ma:contentTypeDescription="Create a new document." ma:contentTypeScope="" ma:versionID="f378e4795edba6259a7f9ff86d187d39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381aea2b4ecc3d3e0a8e925da484f3fd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29CAAC-73E8-4675-80E6-25635544749C}"/>
</file>

<file path=customXml/itemProps2.xml><?xml version="1.0" encoding="utf-8"?>
<ds:datastoreItem xmlns:ds="http://schemas.openxmlformats.org/officeDocument/2006/customXml" ds:itemID="{86CC054D-AFBC-490A-BFF6-52F3F4E3AD66}"/>
</file>

<file path=customXml/itemProps3.xml><?xml version="1.0" encoding="utf-8"?>
<ds:datastoreItem xmlns:ds="http://schemas.openxmlformats.org/officeDocument/2006/customXml" ds:itemID="{F7130D2D-7457-4E0A-B3C5-A5A592C0EB1B}"/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TM04033929[[fn=Skiffer]]</Template>
  <TotalTime>0</TotalTime>
  <Words>234</Words>
  <Application>Microsoft Office PowerPoint</Application>
  <PresentationFormat>Bredbild</PresentationFormat>
  <Paragraphs>38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Calisto MT</vt:lpstr>
      <vt:lpstr>Wingdings 2</vt:lpstr>
      <vt:lpstr>Skiffer</vt:lpstr>
      <vt:lpstr>Folk high schools and folkbildning</vt:lpstr>
      <vt:lpstr>The history of folkbildning</vt:lpstr>
      <vt:lpstr>Principles in folkbildning</vt:lpstr>
      <vt:lpstr>Today’s folk high school</vt:lpstr>
      <vt:lpstr>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folkbildning</dc:title>
  <dc:creator>Gustav Fridolin</dc:creator>
  <cp:lastModifiedBy>Gustav Fridolin</cp:lastModifiedBy>
  <cp:revision>6</cp:revision>
  <cp:lastPrinted>2022-05-09T12:20:55Z</cp:lastPrinted>
  <dcterms:created xsi:type="dcterms:W3CDTF">2022-04-22T10:49:38Z</dcterms:created>
  <dcterms:modified xsi:type="dcterms:W3CDTF">2022-05-11T08:26:29Z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0x010100C99A5812EC654640AAF0FBDB42E081DB</vt:lpwstr>
  </property>
</Properties>
</file>