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417" r:id="rId5"/>
    <p:sldId id="2145706502" r:id="rId6"/>
    <p:sldId id="2145706533" r:id="rId7"/>
    <p:sldId id="261" r:id="rId8"/>
    <p:sldId id="2145706532" r:id="rId9"/>
    <p:sldId id="2145706571" r:id="rId10"/>
    <p:sldId id="2145706534" r:id="rId11"/>
    <p:sldId id="2145706531" r:id="rId12"/>
    <p:sldId id="2145706445" r:id="rId13"/>
    <p:sldId id="2145706573" r:id="rId14"/>
    <p:sldId id="2145706572" r:id="rId15"/>
    <p:sldId id="2145706523" r:id="rId16"/>
    <p:sldId id="2145706454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A9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644641-9C85-400B-8DC2-E0358F3B966D}" v="7" dt="2025-06-11T14:52:22.4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Style moyen 4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5" autoAdjust="0"/>
    <p:restoredTop sz="74576" autoAdjust="0"/>
  </p:normalViewPr>
  <p:slideViewPr>
    <p:cSldViewPr snapToGrid="0">
      <p:cViewPr varScale="1">
        <p:scale>
          <a:sx n="94" d="100"/>
          <a:sy n="94" d="100"/>
        </p:scale>
        <p:origin x="12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llaume DOLQUES" userId="7537180d-503a-4a40-b2cc-821a48dec6de" providerId="ADAL" clId="{AD644641-9C85-400B-8DC2-E0358F3B966D}"/>
    <pc:docChg chg="modSld">
      <pc:chgData name="Guillaume DOLQUES" userId="7537180d-503a-4a40-b2cc-821a48dec6de" providerId="ADAL" clId="{AD644641-9C85-400B-8DC2-E0358F3B966D}" dt="2025-06-11T14:51:39.969" v="0" actId="5793"/>
      <pc:docMkLst>
        <pc:docMk/>
      </pc:docMkLst>
      <pc:sldChg chg="modNotesTx">
        <pc:chgData name="Guillaume DOLQUES" userId="7537180d-503a-4a40-b2cc-821a48dec6de" providerId="ADAL" clId="{AD644641-9C85-400B-8DC2-E0358F3B966D}" dt="2025-06-11T14:51:39.969" v="0" actId="5793"/>
        <pc:sldMkLst>
          <pc:docMk/>
          <pc:sldMk cId="515534016" sldId="21457065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EE8EB-BD42-4218-876E-13785029FCD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B77ED-8A41-45BB-9CF6-F7A99FF854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7674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0DA6FF-9785-4471-9266-8B2405D98FF3}" type="slidenum">
              <a:rPr kumimoji="0" lang="fr-FR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r-FR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2736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B77ED-8A41-45BB-9CF6-F7A99FF854C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2075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8188B-E7F7-45D7-94C8-A0959F91DE87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8590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06CD8F-B7ED-4A05-9FB1-A01CC0EF02CC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664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endParaRPr lang="fr-FR" sz="12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9143-7E67-490C-88A8-DA762093E4C9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276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B77ED-8A41-45BB-9CF6-F7A99FF854C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6278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6F7BF4-2A60-4BE7-8720-72B80CC119B0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40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B77ED-8A41-45BB-9CF6-F7A99FF854C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7352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9143-7E67-490C-88A8-DA762093E4C9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60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475095-B644-7F57-44DC-C4FDC11C58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09BE75AC-86EC-B44A-E209-857096AC8A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6A49604-94F5-7970-9B23-8AE88D7A9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F8DC10C-07DB-5C2E-2940-FDD7C692BA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F69143-7E67-490C-88A8-DA762093E4C9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4068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98188B-E7F7-45D7-94C8-A0959F91DE8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6332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EB77ED-8A41-45BB-9CF6-F7A99FF854C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2200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637180-3F75-AE30-E582-F54C2B32E5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4477D5-B82C-47FF-34FF-FA7C45083C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D87D24F-A045-1B22-6DA2-7242971E0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0FC6D1D-1260-85DF-AA71-B022E8742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8F3CDF-00C0-A860-50A9-09DDF7174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0074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BEE732-B8D8-4805-F55D-1F614AB19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BFB620E-133E-B60B-4D28-16A34191B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F6FFF6-BC6E-9FC4-1904-38FAE4B36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51DEAF8-CA5A-ADD2-FE09-3FE62107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FEE5E2-6FF7-C17D-F4FA-C8A6B8EC6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0770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A593A19-7E5E-D9E3-4332-CBE1E18AA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3AF0492-807B-FA8A-253B-66EF90276B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2BC5B9-BF11-80A9-8A2F-7FBA3C1DD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B89862-228B-F0E5-F05D-64410F0AA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80AA7-3CA9-7519-F313-7081BA538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842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5" b="43100"/>
          <a:stretch/>
        </p:blipFill>
        <p:spPr>
          <a:xfrm>
            <a:off x="-1" y="-27384"/>
            <a:ext cx="12192002" cy="691276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287688" y="2181704"/>
            <a:ext cx="8914656" cy="2687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8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31704" y="2288109"/>
            <a:ext cx="8616957" cy="1212900"/>
          </a:xfrm>
        </p:spPr>
        <p:txBody>
          <a:bodyPr anchor="t">
            <a:normAutofit/>
          </a:bodyPr>
          <a:lstStyle>
            <a:lvl1pPr algn="l">
              <a:defRPr sz="3200">
                <a:solidFill>
                  <a:srgbClr val="174195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431704" y="3501008"/>
            <a:ext cx="8616957" cy="5040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174195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3430879" y="4293096"/>
            <a:ext cx="8617803" cy="36004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rgbClr val="174195"/>
                </a:solidFill>
              </a:defRPr>
            </a:lvl1pPr>
          </a:lstStyle>
          <a:p>
            <a:pPr lvl="0"/>
            <a:r>
              <a:rPr lang="en-US"/>
              <a:t>AUTEURS &amp; LIEU</a:t>
            </a:r>
          </a:p>
        </p:txBody>
      </p:sp>
      <p:sp>
        <p:nvSpPr>
          <p:cNvPr id="17" name="Espace réservé du texte 13"/>
          <p:cNvSpPr>
            <a:spLocks noGrp="1"/>
          </p:cNvSpPr>
          <p:nvPr>
            <p:ph type="body" sz="quarter" idx="14" hasCustomPrompt="1"/>
          </p:nvPr>
        </p:nvSpPr>
        <p:spPr>
          <a:xfrm>
            <a:off x="7104112" y="6329958"/>
            <a:ext cx="1972541" cy="360041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88640"/>
            <a:ext cx="1296143" cy="150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723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5360" y="1484784"/>
            <a:ext cx="11521280" cy="4896544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ZoneTexte 6"/>
          <p:cNvSpPr txBox="1"/>
          <p:nvPr userDrawn="1"/>
        </p:nvSpPr>
        <p:spPr>
          <a:xfrm>
            <a:off x="335360" y="6525344"/>
            <a:ext cx="412845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noProof="0">
                <a:solidFill>
                  <a:schemeClr val="tx1"/>
                </a:solidFill>
              </a:rPr>
              <a:t>I</a:t>
            </a:r>
            <a:r>
              <a:rPr lang="fr-FR" sz="1100" b="1" noProof="0">
                <a:solidFill>
                  <a:srgbClr val="EE0612"/>
                </a:solidFill>
              </a:rPr>
              <a:t>4</a:t>
            </a:r>
            <a:r>
              <a:rPr lang="fr-FR" sz="1100" b="1" noProof="0">
                <a:solidFill>
                  <a:schemeClr val="tx1"/>
                </a:solidFill>
              </a:rPr>
              <a:t>CE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baseline="0" noProof="0">
                <a:solidFill>
                  <a:schemeClr val="tx1"/>
                </a:solidFill>
              </a:rPr>
              <a:t>–</a:t>
            </a:r>
            <a:r>
              <a:rPr lang="fr-FR" sz="1100" b="1" baseline="0" noProof="0">
                <a:solidFill>
                  <a:schemeClr val="tx1"/>
                </a:solidFill>
              </a:rPr>
              <a:t> </a:t>
            </a:r>
            <a:r>
              <a:rPr lang="fr-FR" sz="1100" b="0" noProof="0">
                <a:solidFill>
                  <a:schemeClr val="tx1"/>
                </a:solidFill>
              </a:rPr>
              <a:t>Institut de l’économie pour le climat</a:t>
            </a:r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335360" y="404664"/>
            <a:ext cx="11521280" cy="720080"/>
          </a:xfrm>
          <a:noFill/>
        </p:spPr>
        <p:txBody>
          <a:bodyPr>
            <a:normAutofit/>
          </a:bodyPr>
          <a:lstStyle>
            <a:lvl1pPr algn="l">
              <a:defRPr sz="3200">
                <a:solidFill>
                  <a:srgbClr val="174195"/>
                </a:solidFill>
                <a:latin typeface="+mn-lt"/>
              </a:defRPr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 hasCustomPrompt="1"/>
          </p:nvPr>
        </p:nvSpPr>
        <p:spPr>
          <a:xfrm>
            <a:off x="335360" y="115889"/>
            <a:ext cx="11521280" cy="288925"/>
          </a:xfrm>
          <a:noFill/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4565AF"/>
                </a:solidFill>
                <a:latin typeface="+mn-lt"/>
              </a:defRPr>
            </a:lvl1pPr>
          </a:lstStyle>
          <a:p>
            <a:pPr lvl="0"/>
            <a:r>
              <a:rPr lang="en-US"/>
              <a:t>PLAN</a:t>
            </a:r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0" b="81302"/>
          <a:stretch/>
        </p:blipFill>
        <p:spPr>
          <a:xfrm>
            <a:off x="0" y="1234576"/>
            <a:ext cx="12192000" cy="14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9184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101A65-0488-DA0D-4225-3D19BD74F1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FA5FD30-C6AB-B164-1446-7870D551A5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CED414-64A7-DAA1-05D6-79A874C35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1757D-BEFE-BB19-9910-86E228A76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B14A21D-3683-A6F9-186E-9E1DF81E67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9307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D242DF-0E5C-CE28-D9B6-0DD5F5E66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4D8BA8-F19A-44A4-BBB8-EECA7EC32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FE3BE4B-754F-C54E-8BA9-37B16F7AD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BD3350-4A29-E55C-5456-86B454DA9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11A79C-3636-5F08-F10C-257DDEBEA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308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31842-0248-397F-90B8-29A72A528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E69E18D-A08B-DE43-2A0F-F574B57F6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5B9AFFC-4CE7-3316-D1C6-FD445D3AE0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04039D8-B89F-0A6B-B67F-B75CE0579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94BD85-6717-5A16-4520-1C66581BA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2AD880D-49E3-8BA5-628F-7F7506F4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218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91B69-BC02-10B7-C346-3EDFB757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4BD592A-7FED-828C-B9C2-624E0EA16D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95540AC-B76A-CEC0-978F-6D1B5DA21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BB08F8-2F66-DA22-B0A3-64889DC182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7C44F81-B801-6493-83C0-9A3C1BA65B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9E4B5C0-9732-EA89-711C-CACF8B4FA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409BBA8-180D-AE7D-FE5F-8C306E30A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E1124C-BFC5-0BC9-8221-8D94F5A0B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88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BB92E-1F54-4258-1552-DC9CDDFCB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4ADD4BF-7505-8C0C-F738-194FAC25B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D62F12B-E738-DC27-4FC0-DCC832A40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D27AE12-87DD-6584-36E1-A4DB0C68D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490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602D6B-A5F3-5289-7F0A-AD17C3873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97F5A3D-0763-2F0E-2714-861FBECE1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FD5BFF-A04D-44A2-2330-8E5E404C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6287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3F79E9-912D-4840-74AD-7678E01BB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9AE10F-F06F-E58C-51CB-D411B4B26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7DD2AAA-710A-D149-38A4-FB388BF5C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72A062-7C19-B6B2-E561-389C5EEDB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67C9E03-F131-FB06-7DFD-8298C172A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EBCA510-02AB-D2A5-FAC3-CB9490BF2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669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BFC990-C826-5F61-DD40-1CE74091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630774D-3979-6F3B-3D97-CD9B9759EF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E24AE08-3812-6BB6-A5E0-C541A3587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A90ADBB-46FC-32C0-29C3-030A3B320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D7E940A-692C-FDAD-710C-15B6FA93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12C008-FDAB-7C98-472C-6E4B3C4CE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774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F4275A6-7291-8F64-7891-AE90BFC0C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0BFBA3-81F9-A568-9894-4F6E9839F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5C6CE0A-9917-C5AD-531B-C42E30386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C1F2544-AA95-49F5-A039-B363DA5D390A}" type="datetimeFigureOut">
              <a:rPr lang="fr-FR" smtClean="0"/>
              <a:t>11/06/2025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FD47D-5AF8-1AC3-0FA9-572553E74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DCF226E-9FCD-466F-9D10-386D275B9E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FE358A-3909-4877-9B36-AA672B9465E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96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uillaume.dolques@i4c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www.linkedin.com/in/guillaume-dolques-24b06383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5" Type="http://schemas.openxmlformats.org/officeDocument/2006/relationships/hyperlink" Target="https://www.i4ce.org/newsletter/" TargetMode="Externa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6C6E8540-CC13-744C-03A1-76A7DBEDBDFD}"/>
              </a:ext>
            </a:extLst>
          </p:cNvPr>
          <p:cNvSpPr txBox="1">
            <a:spLocks/>
          </p:cNvSpPr>
          <p:nvPr/>
        </p:nvSpPr>
        <p:spPr>
          <a:xfrm>
            <a:off x="2833888" y="2288109"/>
            <a:ext cx="8550392" cy="1897392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174195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4400" b="1" i="0" u="none" strike="noStrike" kern="1200" cap="none" spc="0" normalizeH="0" baseline="0" noProof="0">
              <a:ln>
                <a:noFill/>
              </a:ln>
              <a:solidFill>
                <a:srgbClr val="174195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DB9F01-0D25-A001-8B16-30BEDDE886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99513" y="2562020"/>
            <a:ext cx="8616957" cy="962346"/>
          </a:xfrm>
        </p:spPr>
        <p:txBody>
          <a:bodyPr>
            <a:normAutofit fontScale="90000"/>
          </a:bodyPr>
          <a:lstStyle/>
          <a:p>
            <a:r>
              <a:rPr lang="fr-FR" b="1" dirty="0"/>
              <a:t>Résilience sous contrainte : mobiliser financements, ingénierie et compétence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F06C26E-698D-42EF-70F4-8F40A42F57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7194" y="3603481"/>
            <a:ext cx="8811468" cy="1160584"/>
          </a:xfrm>
        </p:spPr>
        <p:txBody>
          <a:bodyPr>
            <a:normAutofit lnSpcReduction="10000"/>
          </a:bodyPr>
          <a:lstStyle/>
          <a:p>
            <a:r>
              <a:rPr lang="fr-FR" sz="2000" dirty="0"/>
              <a:t>Guillaume Dolques - chercheur sur l’adaptation au changement climatique</a:t>
            </a:r>
          </a:p>
          <a:p>
            <a:r>
              <a:rPr lang="fr-FR" sz="2000" i="1" dirty="0"/>
              <a:t>Institut de l’économie pour le climat – I4CE</a:t>
            </a:r>
          </a:p>
          <a:p>
            <a:r>
              <a:rPr lang="fr-FR" sz="2000" dirty="0"/>
              <a:t>           </a:t>
            </a:r>
            <a:r>
              <a:rPr lang="fr-FR" sz="2000" dirty="0">
                <a:hlinkClick r:id="rId3"/>
              </a:rPr>
              <a:t>Guillaume.dolques@i4ce.org</a:t>
            </a:r>
            <a:r>
              <a:rPr lang="fr-FR" sz="2000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9846C4-9745-6B6A-B548-D4DDDBB1FB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97725" y="5920154"/>
            <a:ext cx="9976340" cy="937846"/>
          </a:xfrm>
        </p:spPr>
        <p:txBody>
          <a:bodyPr/>
          <a:lstStyle/>
          <a:p>
            <a:pPr algn="l"/>
            <a:r>
              <a:rPr lang="fr-FR" sz="1600" b="1" u="sng" dirty="0"/>
              <a:t>13/06/2025</a:t>
            </a:r>
          </a:p>
          <a:p>
            <a:pPr algn="l"/>
            <a:r>
              <a:rPr lang="fr-FR" sz="1600" b="1" dirty="0"/>
              <a:t>Cycle annuel 2025 « Adapter les territoires à + 4 degrés »</a:t>
            </a:r>
            <a:br>
              <a:rPr lang="fr-FR" sz="1600" b="1" dirty="0"/>
            </a:br>
            <a:r>
              <a:rPr lang="fr-FR" sz="1600" b="1" dirty="0"/>
              <a:t>Cycle Territoires et mobilités « Mobilités en transition : quelles vulnérabilités ? comment les surmonter ? »</a:t>
            </a:r>
            <a:endParaRPr lang="fr-FR" sz="1800" b="1" dirty="0"/>
          </a:p>
        </p:txBody>
      </p:sp>
      <p:pic>
        <p:nvPicPr>
          <p:cNvPr id="6" name="Image 5" descr="Une image contenant capture d’écran, logo, Graphique, symbole&#10;&#10;Le contenu généré par l’IA peut être incorrect.">
            <a:hlinkClick r:id="rId4"/>
            <a:extLst>
              <a:ext uri="{FF2B5EF4-FFF2-40B4-BE49-F238E27FC236}">
                <a16:creationId xmlns:a16="http://schemas.microsoft.com/office/drawing/2014/main" id="{C95476E5-9E54-C0B2-6884-7EE862FCDD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49" y="4289072"/>
            <a:ext cx="389021" cy="38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0065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19C4D8F7-44E2-C0A9-2B3D-A00A8B293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Des programmes de travaux mais aussi des moyens organisationnels à développer ;</a:t>
            </a:r>
          </a:p>
          <a:p>
            <a:r>
              <a:rPr lang="fr-FR" dirty="0"/>
              <a:t>Réaligner des capacités d’anticipation historiques avec un contexte climatique qui évolue :</a:t>
            </a:r>
          </a:p>
          <a:p>
            <a:pPr lvl="1"/>
            <a:r>
              <a:rPr lang="fr-FR" dirty="0"/>
              <a:t>Disposer de services climatiques, maitriser les données (</a:t>
            </a:r>
            <a:r>
              <a:rPr lang="fr-FR" dirty="0" err="1"/>
              <a:t>yc</a:t>
            </a:r>
            <a:r>
              <a:rPr lang="fr-FR" dirty="0"/>
              <a:t>. prospectives);</a:t>
            </a:r>
          </a:p>
          <a:p>
            <a:pPr lvl="1"/>
            <a:r>
              <a:rPr lang="fr-FR" dirty="0"/>
              <a:t>Mettre en œuvre des dispositifs décisionnels robustes. </a:t>
            </a:r>
          </a:p>
          <a:p>
            <a:pPr lvl="1"/>
            <a:endParaRPr lang="fr-FR" dirty="0"/>
          </a:p>
          <a:p>
            <a:r>
              <a:rPr lang="fr-FR" dirty="0"/>
              <a:t>Réinterroger le fonctionnement de l’organisation, les processus : un enjeu de « conduite du changement » ; porter la démarche au niveau stratégique de l’entreprise voire politique. </a:t>
            </a:r>
          </a:p>
          <a:p>
            <a:pPr lvl="1"/>
            <a:endParaRPr lang="fr-FR" dirty="0"/>
          </a:p>
          <a:p>
            <a:r>
              <a:rPr lang="fr-FR" dirty="0"/>
              <a:t>Une dimension encore peu développée des stratégies d’adaptation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784D88D-EEEA-1549-86EB-F0C45AA7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L’adaptation : aussi un défi organisationnel </a:t>
            </a:r>
          </a:p>
        </p:txBody>
      </p:sp>
    </p:spTree>
    <p:extLst>
      <p:ext uri="{BB962C8B-B14F-4D97-AF65-F5344CB8AC3E}">
        <p14:creationId xmlns:p14="http://schemas.microsoft.com/office/powerpoint/2010/main" val="1097860807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8F11732-C848-C3B4-82DF-381F5CF3A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 besoin d’accompagnement très fort</a:t>
            </a:r>
          </a:p>
        </p:txBody>
      </p:sp>
      <p:pic>
        <p:nvPicPr>
          <p:cNvPr id="5" name="Espace réservé du contenu 3" descr="Une image contenant texte, capture d’écran, Site web, Page web&#10;&#10;Le contenu généré par l’IA peut être incorrect.">
            <a:extLst>
              <a:ext uri="{FF2B5EF4-FFF2-40B4-BE49-F238E27FC236}">
                <a16:creationId xmlns:a16="http://schemas.microsoft.com/office/drawing/2014/main" id="{C5263749-D897-48F1-BFCB-AEFF04664D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" t="15000" r="1019"/>
          <a:stretch>
            <a:fillRect/>
          </a:stretch>
        </p:blipFill>
        <p:spPr>
          <a:xfrm>
            <a:off x="1021498" y="1202994"/>
            <a:ext cx="9377489" cy="5539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2509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85DE6FAF-6820-71A7-82C5-1E8E51397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Et une nécessaire coordination des réponses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2E2CD43A-93F6-A26F-917D-55D2DE80C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b="0" i="0" u="none" strike="noStrike" baseline="0" dirty="0">
                <a:solidFill>
                  <a:srgbClr val="000000"/>
                </a:solidFill>
              </a:rPr>
              <a:t>Des décisions à prendre en tenant au mieux compte de chaque contexte </a:t>
            </a:r>
          </a:p>
          <a:p>
            <a:r>
              <a:rPr lang="fr-FR" dirty="0">
                <a:solidFill>
                  <a:srgbClr val="000000"/>
                </a:solidFill>
              </a:rPr>
              <a:t>Mais </a:t>
            </a:r>
            <a:r>
              <a:rPr lang="fr-FR" sz="2800" b="0" i="0" u="none" strike="noStrike" baseline="0" dirty="0">
                <a:solidFill>
                  <a:srgbClr val="000000"/>
                </a:solidFill>
              </a:rPr>
              <a:t>un certain niveau de coordination nécessaire pour :</a:t>
            </a: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</a:rPr>
              <a:t>Garantir la cohérence et donc une meilleure efficacité des décisions entre elles;</a:t>
            </a: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</a:rPr>
              <a:t>Tenir compte des interdépendances ; </a:t>
            </a:r>
          </a:p>
          <a:p>
            <a:pPr lvl="1"/>
            <a:r>
              <a:rPr lang="fr-FR" b="0" i="0" u="none" strike="noStrike" baseline="0" dirty="0">
                <a:solidFill>
                  <a:srgbClr val="000000"/>
                </a:solidFill>
              </a:rPr>
              <a:t>Rendre possible des transformations plus profondes qui ne pourront se produire qu’avec des stratégies partagées </a:t>
            </a:r>
          </a:p>
          <a:p>
            <a:pPr marL="457200" lvl="1" indent="0">
              <a:buNone/>
            </a:pPr>
            <a:endParaRPr lang="fr-FR" b="0" i="0" u="none" strike="noStrike" baseline="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fr-FR" dirty="0">
              <a:solidFill>
                <a:srgbClr val="000000"/>
              </a:solidFill>
            </a:endParaRPr>
          </a:p>
          <a:p>
            <a:pPr marL="0" indent="0">
              <a:spcBef>
                <a:spcPts val="1200"/>
              </a:spcBef>
              <a:buNone/>
            </a:pPr>
            <a:endParaRPr lang="fr-FR" dirty="0">
              <a:solidFill>
                <a:srgbClr val="000000"/>
              </a:solidFill>
            </a:endParaRPr>
          </a:p>
          <a:p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0B6917-5F73-B7A0-0347-BA688A3735A8}"/>
              </a:ext>
            </a:extLst>
          </p:cNvPr>
          <p:cNvSpPr/>
          <p:nvPr/>
        </p:nvSpPr>
        <p:spPr>
          <a:xfrm>
            <a:off x="5484838" y="4341765"/>
            <a:ext cx="2569181" cy="83588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L’exemple du projet « Territoires » d’EDF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20199EA-8C55-E036-E0A1-7D75103922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019" y="4341766"/>
            <a:ext cx="2569181" cy="835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3321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200" dirty="0"/>
              <a:t>Retrouvez toutes nos publications sur notre site internet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BEEA45-724F-B539-B330-8E90A49CA0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D80BF90-B9B2-2682-F33C-3B5068F53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0761" y="1663582"/>
            <a:ext cx="3388874" cy="4717845"/>
          </a:xfrm>
          <a:prstGeom prst="rect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4" name="Image 3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6C80EB34-37AF-E8A2-2C66-ED84D07CC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59" y="1591672"/>
            <a:ext cx="3439751" cy="4861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06BB9FE8-186D-6E3B-BB80-3A461035C024}"/>
              </a:ext>
            </a:extLst>
          </p:cNvPr>
          <p:cNvSpPr txBox="1"/>
          <p:nvPr/>
        </p:nvSpPr>
        <p:spPr>
          <a:xfrm>
            <a:off x="3048000" y="112474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5"/>
              </a:rPr>
              <a:t>https://www.i4ce.org/newsletter/</a:t>
            </a:r>
            <a:r>
              <a:rPr lang="fr-FR" dirty="0"/>
              <a:t> </a:t>
            </a:r>
          </a:p>
        </p:txBody>
      </p:sp>
      <p:pic>
        <p:nvPicPr>
          <p:cNvPr id="7" name="Image 6" descr="Une image contenant texte, capture d’écran, Police, logo&#10;&#10;Le contenu généré par l’IA peut être incorrect.">
            <a:extLst>
              <a:ext uri="{FF2B5EF4-FFF2-40B4-BE49-F238E27FC236}">
                <a16:creationId xmlns:a16="http://schemas.microsoft.com/office/drawing/2014/main" id="{9632FA05-9CFC-D7CE-0FF0-88C6A19610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6" y="1663582"/>
            <a:ext cx="3388873" cy="478975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2757050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BADD992-A15D-4B0C-7FFB-785159BF5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I4CE - un </a:t>
            </a:r>
            <a:r>
              <a:rPr lang="fr-FR" dirty="0" err="1"/>
              <a:t>think</a:t>
            </a:r>
            <a:r>
              <a:rPr lang="fr-FR" dirty="0"/>
              <a:t>-tank qui contribue au débat sur les politiques publiques d’atténuation et d’adaptation au changement climatique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58C2A38C-743C-D181-C16A-A4A5E561414F}"/>
              </a:ext>
            </a:extLst>
          </p:cNvPr>
          <p:cNvSpPr txBox="1">
            <a:spLocks/>
          </p:cNvSpPr>
          <p:nvPr/>
        </p:nvSpPr>
        <p:spPr>
          <a:xfrm>
            <a:off x="5241560" y="1628800"/>
            <a:ext cx="6699960" cy="4824536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300" b="1" spc="100">
                <a:solidFill>
                  <a:srgbClr val="CC3D8F"/>
                </a:solidFill>
                <a:latin typeface="+mj-lt"/>
              </a:rPr>
              <a:t>NOTRE MISSION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1200" b="1">
              <a:solidFill>
                <a:srgbClr val="F36520"/>
              </a:solidFill>
              <a:latin typeface="+mj-lt"/>
            </a:endParaRP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2000" b="1"/>
              <a:t>L’Institut de l’économie pour le climat contribue par ses analyses au débat sur les politiques publiques d’atténuation et d’adaptation au changement climatique.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2000"/>
              <a:t>Nous promouvons des politiques </a:t>
            </a:r>
            <a:r>
              <a:rPr lang="fr-FR" sz="2000" b="1"/>
              <a:t>efficaces</a:t>
            </a:r>
            <a:r>
              <a:rPr lang="fr-FR" sz="2000"/>
              <a:t>, </a:t>
            </a:r>
            <a:r>
              <a:rPr lang="fr-FR" sz="2000" b="1"/>
              <a:t>efficientes</a:t>
            </a:r>
            <a:r>
              <a:rPr lang="fr-FR" sz="2000"/>
              <a:t> et </a:t>
            </a:r>
            <a:r>
              <a:rPr lang="fr-FR" sz="2000" b="1"/>
              <a:t>justes</a:t>
            </a:r>
            <a:r>
              <a:rPr lang="fr-FR" sz="2000"/>
              <a:t>. Nos 40 experts collaborent avec les gouvernements, les collectivités locales, l’Union européenne, les institutions financières internationales, les organisations de la société civile et les médias. </a:t>
            </a:r>
          </a:p>
          <a:p>
            <a:pPr marL="0" indent="0" algn="just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fr-FR" sz="2000"/>
              <a:t>I</a:t>
            </a:r>
            <a:r>
              <a:rPr lang="fr-FR" sz="2000">
                <a:solidFill>
                  <a:srgbClr val="FF0000"/>
                </a:solidFill>
              </a:rPr>
              <a:t>4</a:t>
            </a:r>
            <a:r>
              <a:rPr lang="fr-FR" sz="2000"/>
              <a:t>CE est une association d’intérêt général, à but non lucratif, fondée par la Caisse des Dépôts et l’Agence Française de Développement.</a:t>
            </a:r>
          </a:p>
        </p:txBody>
      </p:sp>
      <p:pic>
        <p:nvPicPr>
          <p:cNvPr id="6" name="Image 5" descr="Une image contenant texte, Police, capture d’écran, écriture manuscrite&#10;&#10;Description générée automatiquement">
            <a:extLst>
              <a:ext uri="{FF2B5EF4-FFF2-40B4-BE49-F238E27FC236}">
                <a16:creationId xmlns:a16="http://schemas.microsoft.com/office/drawing/2014/main" id="{031A2055-989B-3C7B-1523-889C4E1B9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7" t="6317" r="18415" b="11797"/>
          <a:stretch/>
        </p:blipFill>
        <p:spPr>
          <a:xfrm>
            <a:off x="121920" y="1628800"/>
            <a:ext cx="5119640" cy="3102824"/>
          </a:xfrm>
          <a:prstGeom prst="rect">
            <a:avLst/>
          </a:prstGeom>
        </p:spPr>
      </p:pic>
      <p:sp>
        <p:nvSpPr>
          <p:cNvPr id="7" name="Espace réservé du numéro de diapositive 8">
            <a:extLst>
              <a:ext uri="{FF2B5EF4-FFF2-40B4-BE49-F238E27FC236}">
                <a16:creationId xmlns:a16="http://schemas.microsoft.com/office/drawing/2014/main" id="{B14E0C3C-887C-4C48-A0DA-E010277B7F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13440" y="64218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C230BC-E1B7-487E-A0A8-FB3667A98B26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553401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E10A8DA-36A6-1664-075A-0D1215EB4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/>
              <a:t>On ne part pas de rien </a:t>
            </a:r>
            <a:r>
              <a:rPr lang="fr-FR" dirty="0"/>
              <a:t>: des programmes existants (de régénération, de modernisation, de maintenance) et des investissements planifiés;</a:t>
            </a:r>
          </a:p>
          <a:p>
            <a:r>
              <a:rPr lang="fr-FR" b="1" dirty="0"/>
              <a:t>Connaitre ses actifs et leur vulnérabilité : </a:t>
            </a:r>
            <a:r>
              <a:rPr lang="fr-FR" dirty="0"/>
              <a:t>le paramètre clé pour engager une démarche d’adaptation ;</a:t>
            </a:r>
          </a:p>
          <a:p>
            <a:r>
              <a:rPr lang="fr-FR" dirty="0"/>
              <a:t>Le changement climatique déplace le curseur d’un niveau d’investissement implicitement jugé acceptable jusqu’à aujourd’hui;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354E778-CD93-A337-FD44-3DAA4D017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263987"/>
            <a:ext cx="11762855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Face au changement climatique: d’abord une bonne gestion patrimoniale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20D732C-E87E-8343-5D6F-3A4DDC6A2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505" y="4080728"/>
            <a:ext cx="4222126" cy="2584975"/>
          </a:xfrm>
          <a:prstGeom prst="rect">
            <a:avLst/>
          </a:prstGeom>
        </p:spPr>
      </p:pic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97A75999-7191-8DCB-732C-933C1CCFC735}"/>
              </a:ext>
            </a:extLst>
          </p:cNvPr>
          <p:cNvCxnSpPr>
            <a:cxnSpLocks/>
          </p:cNvCxnSpPr>
          <p:nvPr/>
        </p:nvCxnSpPr>
        <p:spPr>
          <a:xfrm flipH="1">
            <a:off x="9541804" y="4338320"/>
            <a:ext cx="1395827" cy="41030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77691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BF81D65-1DFC-F66D-F992-9CEC905976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i="0" u="none" strike="noStrike" baseline="0" dirty="0"/>
              <a:t>Le PNACC3 cherche à généraliser un « réflexe adaptation » dans tous les investissements publics et toutes les aides publiques à l’investissement. </a:t>
            </a:r>
          </a:p>
          <a:p>
            <a:pPr lvl="1"/>
            <a:r>
              <a:rPr lang="fr-FR" sz="1800" dirty="0"/>
              <a:t>Intégrer progressivement la TRACC dans tous les documents de planification publique (mesure 23)</a:t>
            </a:r>
          </a:p>
          <a:p>
            <a:pPr lvl="1"/>
            <a:r>
              <a:rPr lang="fr-FR" sz="1800" b="0" i="1" u="none" strike="noStrike" baseline="0" dirty="0"/>
              <a:t>« Mieux prendre en compte l’adaptation au changement climatique dans les financements publics en faveur de la transition écologique » </a:t>
            </a:r>
            <a:r>
              <a:rPr lang="fr-FR" sz="1800" b="0" i="0" u="none" strike="noStrike" baseline="0" dirty="0"/>
              <a:t>(mesure 27) </a:t>
            </a:r>
          </a:p>
          <a:p>
            <a:pPr lvl="1"/>
            <a:r>
              <a:rPr lang="fr-FR" sz="1800" b="0" i="1" u="none" strike="noStrike" baseline="0" dirty="0"/>
              <a:t>« Mobiliser pleinement le levier de la commande publique pour inclure ce réflexe adaptation dans tous les achats de l’État</a:t>
            </a:r>
            <a:r>
              <a:rPr lang="fr-FR" sz="1800" b="0" i="1" u="none" strike="noStrike" baseline="0" dirty="0">
                <a:solidFill>
                  <a:srgbClr val="000000"/>
                </a:solidFill>
              </a:rPr>
              <a:t> » </a:t>
            </a:r>
            <a:r>
              <a:rPr lang="fr-FR" sz="1800" b="0" i="0" u="none" strike="noStrike" baseline="0" dirty="0">
                <a:solidFill>
                  <a:srgbClr val="000000"/>
                </a:solidFill>
              </a:rPr>
              <a:t>(mesure 44). </a:t>
            </a:r>
          </a:p>
          <a:p>
            <a:pPr lvl="1"/>
            <a:endParaRPr lang="fr-FR" sz="1800" i="0" u="none" strike="noStrike" baseline="0" dirty="0"/>
          </a:p>
          <a:p>
            <a:r>
              <a:rPr lang="fr-FR" sz="2400" dirty="0"/>
              <a:t>Infrastructures, bâtiment, aménagement : des domaines particulièrement concernés qui représentent plusieurs </a:t>
            </a:r>
            <a:r>
              <a:rPr lang="fr-FR" sz="2400" b="1" dirty="0"/>
              <a:t>dizaines de mds€/an</a:t>
            </a:r>
          </a:p>
          <a:p>
            <a:r>
              <a:rPr lang="fr-FR" sz="2400" b="0" i="0" u="none" strike="noStrike" baseline="0" dirty="0">
                <a:solidFill>
                  <a:srgbClr val="000000"/>
                </a:solidFill>
              </a:rPr>
              <a:t>Double enjeu</a:t>
            </a:r>
          </a:p>
          <a:p>
            <a:pPr lvl="1"/>
            <a:r>
              <a:rPr lang="fr-FR" sz="2000" b="0" i="0" u="none" strike="noStrike" baseline="0" dirty="0">
                <a:solidFill>
                  <a:srgbClr val="000000"/>
                </a:solidFill>
              </a:rPr>
              <a:t>A minima éviter que des projets mal conçus renforcent la vulnérabilité de l’économie</a:t>
            </a:r>
          </a:p>
          <a:p>
            <a:pPr lvl="1"/>
            <a:r>
              <a:rPr lang="fr-FR" sz="2000" dirty="0">
                <a:solidFill>
                  <a:srgbClr val="000000"/>
                </a:solidFill>
              </a:rPr>
              <a:t>S</a:t>
            </a:r>
            <a:r>
              <a:rPr lang="fr-FR" sz="2000" b="0" i="0" u="none" strike="noStrike" baseline="0" dirty="0">
                <a:solidFill>
                  <a:srgbClr val="000000"/>
                </a:solidFill>
              </a:rPr>
              <a:t>aisir le plus souvent possible les fenêtres d’opportunité qui se présentent pour que ces investissements contribuent positivement à la résilience du pays. </a:t>
            </a:r>
          </a:p>
          <a:p>
            <a:endParaRPr lang="fr-FR" sz="24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5B2B8D20-037C-4C35-5273-6A2576311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369494"/>
            <a:ext cx="11521280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Le PNACC3 cherche à généraliser un « réflexe adaptation » dans les investissements publics</a:t>
            </a:r>
          </a:p>
        </p:txBody>
      </p:sp>
    </p:spTree>
    <p:extLst>
      <p:ext uri="{BB962C8B-B14F-4D97-AF65-F5344CB8AC3E}">
        <p14:creationId xmlns:p14="http://schemas.microsoft.com/office/powerpoint/2010/main" val="3531434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4797050-69AF-66FA-6D2A-26A0B58A6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Se fixer des objectifs d’adaptation : des choix politiques plus qu’un simple ajustement technique</a:t>
            </a:r>
          </a:p>
        </p:txBody>
      </p:sp>
      <p:pic>
        <p:nvPicPr>
          <p:cNvPr id="5" name="Espace réservé du contenu 5">
            <a:extLst>
              <a:ext uri="{FF2B5EF4-FFF2-40B4-BE49-F238E27FC236}">
                <a16:creationId xmlns:a16="http://schemas.microsoft.com/office/drawing/2014/main" id="{5C3F4DBC-A6BE-1A49-1F57-FA9B5AA421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671" b="1880"/>
          <a:stretch/>
        </p:blipFill>
        <p:spPr>
          <a:xfrm>
            <a:off x="3717417" y="1611777"/>
            <a:ext cx="8139223" cy="4536149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564767D-BF00-39D5-B856-09A1F2B7E727}"/>
              </a:ext>
            </a:extLst>
          </p:cNvPr>
          <p:cNvSpPr txBox="1"/>
          <p:nvPr/>
        </p:nvSpPr>
        <p:spPr>
          <a:xfrm>
            <a:off x="206406" y="1611777"/>
            <a:ext cx="34277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La principale question à se poser </a:t>
            </a:r>
            <a:r>
              <a:rPr lang="fr-FR" sz="2400" dirty="0"/>
              <a:t>: que souhaite-t-on conserver à tout prix ?</a:t>
            </a:r>
          </a:p>
          <a:p>
            <a:endParaRPr lang="fr-FR" sz="2400" dirty="0"/>
          </a:p>
          <a:p>
            <a:r>
              <a:rPr lang="fr-FR" sz="2400" i="1" dirty="0"/>
              <a:t>Qu’est-on prêt à transformer, à quoi est-on prêt à renoncer ?</a:t>
            </a:r>
          </a:p>
        </p:txBody>
      </p:sp>
    </p:spTree>
    <p:extLst>
      <p:ext uri="{BB962C8B-B14F-4D97-AF65-F5344CB8AC3E}">
        <p14:creationId xmlns:p14="http://schemas.microsoft.com/office/powerpoint/2010/main" val="393298173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C22DB-3518-46A7-1E33-8A7A284AC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FD47EC1-5EE3-3ACC-E3BA-4726FEA5D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484784"/>
            <a:ext cx="5016129" cy="4896544"/>
          </a:xfrm>
        </p:spPr>
        <p:txBody>
          <a:bodyPr/>
          <a:lstStyle/>
          <a:p>
            <a:r>
              <a:rPr lang="fr-FR" dirty="0"/>
              <a:t>Des stratégies à composer en acceptant l’incertitude</a:t>
            </a:r>
            <a:endParaRPr lang="fr-FR" sz="2400" dirty="0"/>
          </a:p>
          <a:p>
            <a:r>
              <a:rPr lang="fr-FR" dirty="0"/>
              <a:t>Des options à évaluer et des </a:t>
            </a:r>
            <a:r>
              <a:rPr lang="fr-FR" b="1" dirty="0"/>
              <a:t>choix à défendre aujourd’hui</a:t>
            </a:r>
          </a:p>
          <a:p>
            <a:pPr lvl="1"/>
            <a:r>
              <a:rPr lang="fr-FR" i="1" dirty="0"/>
              <a:t>ex. futur de l’économie de montagne, de l’aménagement des littoraux, niveaux de service visés, politiques industrielle…</a:t>
            </a:r>
          </a:p>
          <a:p>
            <a:r>
              <a:rPr lang="fr-FR" sz="2400" dirty="0">
                <a:latin typeface="HelveticaNeueLT Std Lt"/>
              </a:rPr>
              <a:t>Avec parfois des dimensions conflictuelles à ne pas ignorer</a:t>
            </a:r>
          </a:p>
          <a:p>
            <a:pPr marL="457200" lvl="1" indent="0">
              <a:buNone/>
            </a:pPr>
            <a:endParaRPr lang="fr-FR" i="1" dirty="0"/>
          </a:p>
          <a:p>
            <a:pPr lvl="1"/>
            <a:endParaRPr lang="fr-FR" b="1" i="1" dirty="0"/>
          </a:p>
          <a:p>
            <a:endParaRPr lang="fr-FR" b="1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05AFCB5-39C2-B87D-F264-BB46660A8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900" dirty="0"/>
              <a:t>Le défi actuel va être de bien dimensionner en fonction du niveau de service jugé socialement souhaitable</a:t>
            </a:r>
          </a:p>
        </p:txBody>
      </p:sp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EA53EF21-4D24-9DC5-793D-7853218EAD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773"/>
          <a:stretch/>
        </p:blipFill>
        <p:spPr>
          <a:xfrm>
            <a:off x="5351489" y="1859538"/>
            <a:ext cx="6331094" cy="3635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0934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EF0E55-B6AF-405B-9F67-A9214ABF9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FF4AF20-1C57-773D-FF4E-278B8DAE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0" y="267752"/>
            <a:ext cx="11521280" cy="720080"/>
          </a:xfrm>
        </p:spPr>
        <p:txBody>
          <a:bodyPr>
            <a:normAutofit fontScale="90000"/>
          </a:bodyPr>
          <a:lstStyle/>
          <a:p>
            <a:r>
              <a:rPr lang="fr-FR" dirty="0"/>
              <a:t>Des choix forcément collectifs</a:t>
            </a:r>
            <a:br>
              <a:rPr lang="fr-FR" dirty="0"/>
            </a:br>
            <a:r>
              <a:rPr lang="fr-FR" sz="2700" dirty="0"/>
              <a:t>L’exemple ferroviaire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A75E338B-69FE-4BA9-5561-B4C42859C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573" y="113964"/>
            <a:ext cx="1659754" cy="10510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1D644547-87D8-DD7B-5C30-BA6A02F31F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612" r="2775" b="4372"/>
          <a:stretch/>
        </p:blipFill>
        <p:spPr>
          <a:xfrm>
            <a:off x="10580311" y="113964"/>
            <a:ext cx="1540569" cy="1057944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FF5AACB-666B-8F1E-1673-CE4E05541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7423" y="113964"/>
            <a:ext cx="1887583" cy="105106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8E453EFB-887E-6B18-7A60-0967FAF49C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9994" y="120245"/>
            <a:ext cx="1540568" cy="1012611"/>
          </a:xfrm>
          <a:prstGeom prst="rect">
            <a:avLst/>
          </a:prstGeom>
        </p:spPr>
      </p:pic>
      <p:sp>
        <p:nvSpPr>
          <p:cNvPr id="21" name="Espace réservé du contenu 20">
            <a:extLst>
              <a:ext uri="{FF2B5EF4-FFF2-40B4-BE49-F238E27FC236}">
                <a16:creationId xmlns:a16="http://schemas.microsoft.com/office/drawing/2014/main" id="{69735663-16F9-1911-C041-17C7406C83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« le système ferroviaire est relativement indifférent aux intempéries » (Guibert 1970)</a:t>
            </a:r>
          </a:p>
          <a:p>
            <a:r>
              <a:rPr lang="fr-FR" sz="2800" dirty="0"/>
              <a:t>« On ne pilote pas ce que l’on ne mesure pas ; on ne mesure pas ce qui ne change pas »</a:t>
            </a:r>
          </a:p>
          <a:p>
            <a:r>
              <a:rPr lang="fr-FR" sz="2800" dirty="0"/>
              <a:t>Vers une véritable objectivation des vulnérabilités connues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400" dirty="0"/>
              <a:t>Ex. des vagues de chaleur futures</a:t>
            </a:r>
          </a:p>
          <a:p>
            <a:pPr marL="285750" indent="-285750"/>
            <a:r>
              <a:rPr lang="fr-FR" dirty="0"/>
              <a:t>Et une intégration progressive dans les choix de l’entreprise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0406104F-7DF2-16F7-ECAD-86314C952F84}"/>
              </a:ext>
            </a:extLst>
          </p:cNvPr>
          <p:cNvGrpSpPr/>
          <p:nvPr/>
        </p:nvGrpSpPr>
        <p:grpSpPr>
          <a:xfrm>
            <a:off x="220868" y="4352126"/>
            <a:ext cx="11769520" cy="1756827"/>
            <a:chOff x="335360" y="4624501"/>
            <a:chExt cx="11769520" cy="1756827"/>
          </a:xfrm>
        </p:grpSpPr>
        <p:graphicFrame>
          <p:nvGraphicFramePr>
            <p:cNvPr id="24" name="Espace réservé du contenu 17">
              <a:extLst>
                <a:ext uri="{FF2B5EF4-FFF2-40B4-BE49-F238E27FC236}">
                  <a16:creationId xmlns:a16="http://schemas.microsoft.com/office/drawing/2014/main" id="{359285D7-2301-CA02-A062-EB66B1F2447E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335360" y="4624501"/>
            <a:ext cx="11522072" cy="1620520"/>
          </p:xfrm>
          <a:graphic>
            <a:graphicData uri="http://schemas.openxmlformats.org/drawingml/2006/table">
              <a:tbl>
                <a:tblPr firstRow="1" bandRow="1">
                  <a:tableStyleId>{5C22544A-7EE6-4342-B048-85BDC9FD1C3A}</a:tableStyleId>
                </a:tblPr>
                <a:tblGrid>
                  <a:gridCol w="2880518">
                    <a:extLst>
                      <a:ext uri="{9D8B030D-6E8A-4147-A177-3AD203B41FA5}">
                        <a16:colId xmlns:a16="http://schemas.microsoft.com/office/drawing/2014/main" val="2960856649"/>
                      </a:ext>
                    </a:extLst>
                  </a:gridCol>
                  <a:gridCol w="2880518">
                    <a:extLst>
                      <a:ext uri="{9D8B030D-6E8A-4147-A177-3AD203B41FA5}">
                        <a16:colId xmlns:a16="http://schemas.microsoft.com/office/drawing/2014/main" val="1305546874"/>
                      </a:ext>
                    </a:extLst>
                  </a:gridCol>
                  <a:gridCol w="2880518">
                    <a:extLst>
                      <a:ext uri="{9D8B030D-6E8A-4147-A177-3AD203B41FA5}">
                        <a16:colId xmlns:a16="http://schemas.microsoft.com/office/drawing/2014/main" val="1866905696"/>
                      </a:ext>
                    </a:extLst>
                  </a:gridCol>
                  <a:gridCol w="2880518">
                    <a:extLst>
                      <a:ext uri="{9D8B030D-6E8A-4147-A177-3AD203B41FA5}">
                        <a16:colId xmlns:a16="http://schemas.microsoft.com/office/drawing/2014/main" val="1085326318"/>
                      </a:ext>
                    </a:extLst>
                  </a:gridCol>
                </a:tblGrid>
                <a:tr h="370840">
                  <a:tc>
                    <a:txBody>
                      <a:bodyPr/>
                      <a:lstStyle/>
                      <a:p>
                        <a:pPr algn="ctr"/>
                        <a:r>
                          <a:rPr lang="fr-FR" sz="1400" dirty="0">
                            <a:solidFill>
                              <a:schemeClr val="tx1"/>
                            </a:solidFill>
                          </a:rPr>
                          <a:t>Interroger les pratiques de gestion quotidiennes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FR" sz="1400" dirty="0">
                            <a:solidFill>
                              <a:schemeClr val="tx1"/>
                            </a:solidFill>
                          </a:rPr>
                          <a:t>Interroger les doctrines de gestion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FR" sz="1400" dirty="0">
                            <a:solidFill>
                              <a:schemeClr val="tx1"/>
                            </a:solidFill>
                          </a:rPr>
                          <a:t>Interroger les choix stratégiques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fr-FR" sz="1400" dirty="0">
                            <a:solidFill>
                              <a:schemeClr val="tx1"/>
                            </a:solidFill>
                          </a:rPr>
                          <a:t>Interroger les choix sociaux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3637712315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fr-FR" sz="1400" dirty="0">
                            <a:solidFill>
                              <a:schemeClr val="tx1"/>
                            </a:solidFill>
                          </a:rPr>
                          <a:t>Ex. pratiques de maintenance, maîtrise la végétation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fr-FR" sz="1400" dirty="0">
                            <a:solidFill>
                              <a:schemeClr val="tx1"/>
                            </a:solidFill>
                          </a:rPr>
                          <a:t>Ex. Doctrine de gestion de crise (annulation des circulations, communication)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fr-FR" sz="1400" dirty="0">
                            <a:solidFill>
                              <a:schemeClr val="tx1"/>
                            </a:solidFill>
                          </a:rPr>
                          <a:t>Ex. Priorisation des investissements, redondances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tc>
                    <a:txBody>
                      <a:bodyPr/>
                      <a:lstStyle/>
                      <a:p>
                        <a:r>
                          <a:rPr lang="fr-FR" sz="1400" dirty="0">
                            <a:solidFill>
                              <a:schemeClr val="tx1"/>
                            </a:solidFill>
                          </a:rPr>
                          <a:t>Ex. Déplacement prioritaires, lieux d’habitation, valeur de la vitesse</a:t>
                        </a:r>
                      </a:p>
                    </a:txBody>
                    <a:tcPr>
                      <a:solidFill>
                        <a:schemeClr val="bg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530670519"/>
                    </a:ext>
                  </a:extLst>
                </a:tr>
                <a:tr h="370840">
                  <a:tc>
                    <a:txBody>
                      <a:bodyPr/>
                      <a:lstStyle/>
                      <a:p>
                        <a:r>
                          <a:rPr lang="fr-FR" sz="1600" b="1" dirty="0"/>
                          <a:t>Une question interne</a:t>
                        </a:r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endParaRPr lang="fr-FR" sz="1600" b="1" dirty="0"/>
                      </a:p>
                    </a:txBody>
                    <a:tcPr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endParaRPr lang="fr-FR" sz="1600" b="1" dirty="0"/>
                      </a:p>
                    </a:txBody>
                    <a:tcPr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l"/>
                        <a:r>
                          <a:rPr lang="fr-FR" sz="1600" b="1" dirty="0">
                            <a:solidFill>
                              <a:schemeClr val="bg1"/>
                            </a:solidFill>
                          </a:rPr>
                          <a:t>Une question sociale</a:t>
                        </a:r>
                      </a:p>
                    </a:txBody>
                    <a:tcPr>
                      <a:solidFill>
                        <a:schemeClr val="accent1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631104198"/>
                    </a:ext>
                  </a:extLst>
                </a:tr>
              </a:tbl>
            </a:graphicData>
          </a:graphic>
        </p:graphicFrame>
        <p:sp>
          <p:nvSpPr>
            <p:cNvPr id="25" name="Flèche : droite 24">
              <a:extLst>
                <a:ext uri="{FF2B5EF4-FFF2-40B4-BE49-F238E27FC236}">
                  <a16:creationId xmlns:a16="http://schemas.microsoft.com/office/drawing/2014/main" id="{2F2C1553-9857-0E97-78A1-E2BEC798A95D}"/>
                </a:ext>
              </a:extLst>
            </p:cNvPr>
            <p:cNvSpPr/>
            <p:nvPr/>
          </p:nvSpPr>
          <p:spPr>
            <a:xfrm>
              <a:off x="11136160" y="5716701"/>
              <a:ext cx="968720" cy="664627"/>
            </a:xfrm>
            <a:prstGeom prst="rightArrow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Espace réservé du numéro de diapositive 8">
            <a:extLst>
              <a:ext uri="{FF2B5EF4-FFF2-40B4-BE49-F238E27FC236}">
                <a16:creationId xmlns:a16="http://schemas.microsoft.com/office/drawing/2014/main" id="{C5B8C0D1-F689-B86F-09B7-AF326FD9E05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113440" y="64218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FC230BC-E1B7-487E-A0A8-FB3667A98B26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07857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892C3B88-1423-2751-BCC0-9551E5904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5360" y="1381992"/>
            <a:ext cx="11521280" cy="4999336"/>
          </a:xfrm>
        </p:spPr>
        <p:txBody>
          <a:bodyPr>
            <a:normAutofit/>
          </a:bodyPr>
          <a:lstStyle/>
          <a:p>
            <a:r>
              <a:rPr lang="fr-FR" sz="2400" b="1" dirty="0"/>
              <a:t>Une piste concrète dès 2025 : </a:t>
            </a:r>
            <a:r>
              <a:rPr lang="fr-FR" sz="2400" dirty="0"/>
              <a:t>Intégrer l’adaptation dans les contrats d’objectifs des gestionnaires de réseaux</a:t>
            </a:r>
          </a:p>
          <a:p>
            <a:r>
              <a:rPr lang="fr-FR" sz="2400" dirty="0"/>
              <a:t>Une dynamique inégale :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E3DA5F3A-AF54-03AC-EEAC-5E90FED9A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018" y="350546"/>
            <a:ext cx="11715963" cy="720080"/>
          </a:xfrm>
        </p:spPr>
        <p:txBody>
          <a:bodyPr>
            <a:normAutofit/>
          </a:bodyPr>
          <a:lstStyle/>
          <a:p>
            <a:r>
              <a:rPr lang="fr-FR" dirty="0"/>
              <a:t>Des choix à discuter et à contractualiser avec l’Etat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657D0E4-583F-B914-2BC3-2528A77F3F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295913"/>
              </p:ext>
            </p:extLst>
          </p:nvPr>
        </p:nvGraphicFramePr>
        <p:xfrm>
          <a:off x="830734" y="2712897"/>
          <a:ext cx="11123247" cy="347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07">
                  <a:extLst>
                    <a:ext uri="{9D8B030D-6E8A-4147-A177-3AD203B41FA5}">
                      <a16:colId xmlns:a16="http://schemas.microsoft.com/office/drawing/2014/main" val="3967912614"/>
                    </a:ext>
                  </a:extLst>
                </a:gridCol>
                <a:gridCol w="9723040">
                  <a:extLst>
                    <a:ext uri="{9D8B030D-6E8A-4147-A177-3AD203B41FA5}">
                      <a16:colId xmlns:a16="http://schemas.microsoft.com/office/drawing/2014/main" val="2031965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Réseau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Où en est-on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83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Electrique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Des stratégies de gestion qui identifient très bien l’enjeu d’adaptation, des objectifs précis et des programmes d’investissement associés mais pas encore de traduction dans les COP.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11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Fluvial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L’adaptation est explicitement mentionnée à plusieurs reprises dans le COP entre VNF et l’État, à la fois comme un élément du contexte général d’opération et comme l’un des objectifs poursuivis par les différents engagements de l’entreprise.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63326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Ferroviaire</a:t>
                      </a:r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Une démarche engagée depuis puiseurs années, des objectivations récentes des cobénéfices d’adaptation des programmes de régénération/modernisation mais pas d’objectifs explicites contractualisés.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180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Routier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Des premières analyses de vulnérabilité mais des stratégies de gestion patrimoniale qui intègrent peu les enjeux d’adaptation.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507928"/>
                  </a:ext>
                </a:extLst>
              </a:tr>
            </a:tbl>
          </a:graphicData>
        </a:graphic>
      </p:graphicFrame>
      <p:pic>
        <p:nvPicPr>
          <p:cNvPr id="6" name="Graphique 66" descr="Train avec un remplissage uni">
            <a:extLst>
              <a:ext uri="{FF2B5EF4-FFF2-40B4-BE49-F238E27FC236}">
                <a16:creationId xmlns:a16="http://schemas.microsoft.com/office/drawing/2014/main" id="{56F15677-6A06-9C44-680B-3B9B65A651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1564" y="4810007"/>
            <a:ext cx="550228" cy="550228"/>
          </a:xfrm>
          <a:prstGeom prst="rect">
            <a:avLst/>
          </a:prstGeom>
        </p:spPr>
      </p:pic>
      <p:pic>
        <p:nvPicPr>
          <p:cNvPr id="7" name="Graphique 4" descr="Tour électrique avec un remplissage uni">
            <a:extLst>
              <a:ext uri="{FF2B5EF4-FFF2-40B4-BE49-F238E27FC236}">
                <a16:creationId xmlns:a16="http://schemas.microsoft.com/office/drawing/2014/main" id="{F6D749B5-A64A-BF4E-EB71-3D61AE0220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37857" y="3132440"/>
            <a:ext cx="369887" cy="369887"/>
          </a:xfrm>
          <a:prstGeom prst="rect">
            <a:avLst/>
          </a:prstGeom>
        </p:spPr>
      </p:pic>
      <p:pic>
        <p:nvPicPr>
          <p:cNvPr id="9" name="Graphique 8" descr="Voiture avec un remplissage uni">
            <a:extLst>
              <a:ext uri="{FF2B5EF4-FFF2-40B4-BE49-F238E27FC236}">
                <a16:creationId xmlns:a16="http://schemas.microsoft.com/office/drawing/2014/main" id="{6836517D-0FBA-CA96-1814-39660DD5AE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2705" y="5604506"/>
            <a:ext cx="526084" cy="526084"/>
          </a:xfrm>
          <a:prstGeom prst="rect">
            <a:avLst/>
          </a:prstGeom>
        </p:spPr>
      </p:pic>
      <p:pic>
        <p:nvPicPr>
          <p:cNvPr id="11" name="Graphique 10" descr="Bateau remorqueur avec un remplissage uni">
            <a:extLst>
              <a:ext uri="{FF2B5EF4-FFF2-40B4-BE49-F238E27FC236}">
                <a16:creationId xmlns:a16="http://schemas.microsoft.com/office/drawing/2014/main" id="{BE353518-54D4-F4EA-2619-189045BDAC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36364" y="3802873"/>
            <a:ext cx="594370" cy="594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58285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AC3CC6B0-A332-05C0-A2CD-20BEA86910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4431"/>
          <a:stretch/>
        </p:blipFill>
        <p:spPr>
          <a:xfrm>
            <a:off x="1109992" y="2311820"/>
            <a:ext cx="9710407" cy="4357109"/>
          </a:xfr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FB404B54-52FC-C647-2610-2530E0869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404814"/>
            <a:ext cx="11521280" cy="720080"/>
          </a:xfrm>
        </p:spPr>
        <p:txBody>
          <a:bodyPr>
            <a:noAutofit/>
          </a:bodyPr>
          <a:lstStyle/>
          <a:p>
            <a:r>
              <a:rPr lang="fr-FR" dirty="0"/>
              <a:t>Qui n’auront pas tous les mêmes implications économiques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599DDEF-924E-0671-7D3F-9DB5745E0D24}"/>
              </a:ext>
            </a:extLst>
          </p:cNvPr>
          <p:cNvSpPr txBox="1"/>
          <p:nvPr/>
        </p:nvSpPr>
        <p:spPr>
          <a:xfrm>
            <a:off x="105508" y="1413519"/>
            <a:ext cx="1186375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On n’anticipera pas tout ou pas à n’importe quel coût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400" dirty="0"/>
              <a:t>Chercher à minimiser –sous contrainte- la somme de différents types de coûts</a:t>
            </a:r>
          </a:p>
        </p:txBody>
      </p:sp>
    </p:spTree>
    <p:extLst>
      <p:ext uri="{BB962C8B-B14F-4D97-AF65-F5344CB8AC3E}">
        <p14:creationId xmlns:p14="http://schemas.microsoft.com/office/powerpoint/2010/main" val="6138771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a8b9c18-5e1d-46e5-9d1a-4e2a3224a5d3">
      <Terms xmlns="http://schemas.microsoft.com/office/infopath/2007/PartnerControls"/>
    </lcf76f155ced4ddcb4097134ff3c332f>
    <TaxCatchAll xmlns="597f0e91-a424-40e7-b159-919cd36229c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5A7452B-7B5F-443D-BFD7-38A49CB72879}"/>
</file>

<file path=customXml/itemProps2.xml><?xml version="1.0" encoding="utf-8"?>
<ds:datastoreItem xmlns:ds="http://schemas.openxmlformats.org/officeDocument/2006/customXml" ds:itemID="{25F69B01-6637-46CF-800C-533C37C4F09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d25fa36-6e92-4a8c-bcd7-8d2e2e5dc1cc"/>
    <ds:schemaRef ds:uri="2a193445-8f29-4d28-b3a3-ce6182a987ad"/>
  </ds:schemaRefs>
</ds:datastoreItem>
</file>

<file path=customXml/itemProps3.xml><?xml version="1.0" encoding="utf-8"?>
<ds:datastoreItem xmlns:ds="http://schemas.openxmlformats.org/officeDocument/2006/customXml" ds:itemID="{596A8772-3427-45F5-8FDA-55AAA858367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1005</Words>
  <Application>Microsoft Office PowerPoint</Application>
  <PresentationFormat>Grand écran</PresentationFormat>
  <Paragraphs>104</Paragraphs>
  <Slides>13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Calibri Light</vt:lpstr>
      <vt:lpstr>HelveticaNeueLT Std Lt</vt:lpstr>
      <vt:lpstr>Thème Office</vt:lpstr>
      <vt:lpstr>Résilience sous contrainte : mobiliser financements, ingénierie et compétence</vt:lpstr>
      <vt:lpstr>I4CE - un think-tank qui contribue au débat sur les politiques publiques d’atténuation et d’adaptation au changement climatique</vt:lpstr>
      <vt:lpstr>Face au changement climatique: d’abord une bonne gestion patrimoniale</vt:lpstr>
      <vt:lpstr>Le PNACC3 cherche à généraliser un « réflexe adaptation » dans les investissements publics</vt:lpstr>
      <vt:lpstr>Se fixer des objectifs d’adaptation : des choix politiques plus qu’un simple ajustement technique</vt:lpstr>
      <vt:lpstr>Le défi actuel va être de bien dimensionner en fonction du niveau de service jugé socialement souhaitable</vt:lpstr>
      <vt:lpstr>Des choix forcément collectifs L’exemple ferroviaire</vt:lpstr>
      <vt:lpstr>Des choix à discuter et à contractualiser avec l’Etat</vt:lpstr>
      <vt:lpstr>Qui n’auront pas tous les mêmes implications économiques</vt:lpstr>
      <vt:lpstr>L’adaptation : aussi un défi organisationnel </vt:lpstr>
      <vt:lpstr>Un besoin d’accompagnement très fort</vt:lpstr>
      <vt:lpstr>Et une nécessaire coordination des réponses</vt:lpstr>
      <vt:lpstr>Retrouvez toutes nos publications sur notre site internet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Anticiper les effets d’un réchauffement de +4°C : quels coûts de l’adaptation ?</dc:title>
  <dc:creator>Vivian DEPOUES</dc:creator>
  <cp:lastModifiedBy>Guillaume DOLQUES</cp:lastModifiedBy>
  <cp:revision>4</cp:revision>
  <dcterms:created xsi:type="dcterms:W3CDTF">2024-05-23T14:07:51Z</dcterms:created>
  <dcterms:modified xsi:type="dcterms:W3CDTF">2025-06-11T14:52:26Z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0x010100C99A5812EC654640AAF0FBDB42E081DB</vt:lpwstr>
  </property>
  <property fmtid="{D5CDD505-2E9C-101B-9397-08002B2CF9AE}" pid="3" name="MediaServiceImageTags">
    <vt:lpwstr/>
  </property>
</Properties>
</file>