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>
          <p15:clr>
            <a:srgbClr val="A4A3A4"/>
          </p15:clr>
        </p15:guide>
        <p15:guide id="2" pos="347">
          <p15:clr>
            <a:srgbClr val="A4A3A4"/>
          </p15:clr>
        </p15:guide>
        <p15:guide id="3" pos="7423">
          <p15:clr>
            <a:srgbClr val="A4A3A4"/>
          </p15:clr>
        </p15:guide>
        <p15:guide id="4" orient="horz" pos="95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MONS Samuel" initials="" lastIdx="16" clrIdx="0"/>
  <p:cmAuthor id="2" name="PUREUR Léa" initials="" lastIdx="2" clrIdx="1"/>
  <p:cmAuthor id="3" name="DUMONS Samuel" initials="" lastIdx="4" clrIdx="2"/>
  <p:cmAuthor id="4" name="DUMONS Samuel" initials="" lastIdx="1" clrIdx="3"/>
  <p:cmAuthor id="5" name="DUMONS Samuel" initials="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86027" autoAdjust="0"/>
  </p:normalViewPr>
  <p:slideViewPr>
    <p:cSldViewPr snapToGrid="0">
      <p:cViewPr varScale="1">
        <p:scale>
          <a:sx n="108" d="100"/>
          <a:sy n="108" d="100"/>
        </p:scale>
        <p:origin x="1320" y="200"/>
      </p:cViewPr>
      <p:guideLst>
        <p:guide orient="horz" pos="4042"/>
        <p:guide pos="347"/>
        <p:guide pos="7423"/>
        <p:guide orient="horz" pos="9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626857-A285-9568-52EE-6664361FB6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9DAF67-2DC5-7019-17A6-BE0C869B50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3D11FA-CCF6-AB40-AF63-4A5C456EB7D2}" type="datetimeFigureOut">
              <a:rPr lang="fr-FR"/>
              <a:pPr>
                <a:defRPr/>
              </a:pPr>
              <a:t>10/04/2025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958FE3-6C42-F864-71CA-D4F130FD8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9816D9-19F8-EAAC-0395-F24D7C2261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34692-F695-4849-8F3E-76BE209D4A2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D95EA90-6EF7-E8DB-7CBD-3E20A0A210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93C341-EC37-5B99-8963-D587879E03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1DF8CF-C4DE-B641-A110-9AE2A5D19778}" type="datetimeFigureOut">
              <a:rPr lang="fr-FR"/>
              <a:pPr>
                <a:defRPr/>
              </a:pPr>
              <a:t>10/04/2025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3A8050C-6344-5BD3-E3C7-CAFDC32E35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12D4CA3D-A1BB-9307-AF4B-4DAAD4C94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62AA6-A300-9433-CF78-20BBDF67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1B59D8-326E-D83A-9D7C-04E55A356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1D8DB9-244F-ED4C-A03D-3C079F922F9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>
            <a:extLst>
              <a:ext uri="{FF2B5EF4-FFF2-40B4-BE49-F238E27FC236}">
                <a16:creationId xmlns:a16="http://schemas.microsoft.com/office/drawing/2014/main" id="{85A134D7-DAC7-ADAA-697A-71C6C7C1DB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notes 2">
            <a:extLst>
              <a:ext uri="{FF2B5EF4-FFF2-40B4-BE49-F238E27FC236}">
                <a16:creationId xmlns:a16="http://schemas.microsoft.com/office/drawing/2014/main" id="{AAD905F3-B1D8-EB7A-745E-BCDEBC4E1A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2292" name="Espace réservé du numéro de diapositive 3">
            <a:extLst>
              <a:ext uri="{FF2B5EF4-FFF2-40B4-BE49-F238E27FC236}">
                <a16:creationId xmlns:a16="http://schemas.microsoft.com/office/drawing/2014/main" id="{CA4CB2C5-BC42-00DC-6EF2-242AF4565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AB66D1F-151B-5C4E-876E-14DE821328A6}" type="slidenum">
              <a:rPr lang="fr-FR" altLang="fr-FR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1BF4D83-87DA-1810-5509-19DEF5039B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67A04EF-D2F0-0A95-9940-C81B8A2AC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1E38613-BE0C-D045-86C6-68D86A350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0C0366-DC1D-D343-AE60-E831E1F10B15}" type="slidenum">
              <a:rPr lang="fr-FR" altLang="fr-FR"/>
              <a:pPr/>
              <a:t>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>
            <a:extLst>
              <a:ext uri="{FF2B5EF4-FFF2-40B4-BE49-F238E27FC236}">
                <a16:creationId xmlns:a16="http://schemas.microsoft.com/office/drawing/2014/main" id="{167CBDE2-2721-18C1-2566-B9DC556900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>
            <a:extLst>
              <a:ext uri="{FF2B5EF4-FFF2-40B4-BE49-F238E27FC236}">
                <a16:creationId xmlns:a16="http://schemas.microsoft.com/office/drawing/2014/main" id="{B57E2564-9F3D-A365-0E36-F1F4EA192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1DBA7D7F-975D-9E64-71A7-8831AE1C4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ECF1D6-79E3-754C-A68A-BE317F6BCA8C}" type="slidenum">
              <a:rPr lang="fr-FR" altLang="fr-FR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80256D5D-B8B0-86B8-9C65-E2EF94F7F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>
            <a:extLst>
              <a:ext uri="{FF2B5EF4-FFF2-40B4-BE49-F238E27FC236}">
                <a16:creationId xmlns:a16="http://schemas.microsoft.com/office/drawing/2014/main" id="{ABB439F7-5F98-28D7-7869-84E2432D32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23556" name="Espace réservé du numéro de diapositive 3">
            <a:extLst>
              <a:ext uri="{FF2B5EF4-FFF2-40B4-BE49-F238E27FC236}">
                <a16:creationId xmlns:a16="http://schemas.microsoft.com/office/drawing/2014/main" id="{D6A2407A-F41E-CFE5-B77A-9264212FC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4D4794-1DA1-9B44-8D3E-3A16E2369BEB}" type="slidenum">
              <a:rPr lang="fr-FR" altLang="fr-FR"/>
              <a:pPr/>
              <a:t>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>
            <a:extLst>
              <a:ext uri="{FF2B5EF4-FFF2-40B4-BE49-F238E27FC236}">
                <a16:creationId xmlns:a16="http://schemas.microsoft.com/office/drawing/2014/main" id="{8C2FF5F8-FF6F-9861-B341-A5F0BA229B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notes 2">
            <a:extLst>
              <a:ext uri="{FF2B5EF4-FFF2-40B4-BE49-F238E27FC236}">
                <a16:creationId xmlns:a16="http://schemas.microsoft.com/office/drawing/2014/main" id="{956E1B32-FC9B-7EAF-4CE2-B7C1FD566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Cols vosgiens?</a:t>
            </a:r>
          </a:p>
        </p:txBody>
      </p:sp>
      <p:sp>
        <p:nvSpPr>
          <p:cNvPr id="27652" name="Espace réservé du numéro de diapositive 3">
            <a:extLst>
              <a:ext uri="{FF2B5EF4-FFF2-40B4-BE49-F238E27FC236}">
                <a16:creationId xmlns:a16="http://schemas.microsoft.com/office/drawing/2014/main" id="{E0554F77-5DC5-53D0-38AD-CE2FBC9D7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60AA1F-9F36-E54A-B0E6-C77AB23E1858}" type="slidenum">
              <a:rPr lang="fr-FR" altLang="fr-FR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97DD8A4C-CC23-0576-8B56-8BDD39AE1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notes 2">
            <a:extLst>
              <a:ext uri="{FF2B5EF4-FFF2-40B4-BE49-F238E27FC236}">
                <a16:creationId xmlns:a16="http://schemas.microsoft.com/office/drawing/2014/main" id="{5EBE7088-6142-2311-B0F9-7B9A74A385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6F2B5734-F297-EC85-A2BC-BCC183A78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439B6E-DDEB-9A4C-8124-FC66E1AD3B9E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>
            <a:extLst>
              <a:ext uri="{FF2B5EF4-FFF2-40B4-BE49-F238E27FC236}">
                <a16:creationId xmlns:a16="http://schemas.microsoft.com/office/drawing/2014/main" id="{504FE429-5F9F-A9FF-A68A-8C4D84381A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>
            <a:extLst>
              <a:ext uri="{FF2B5EF4-FFF2-40B4-BE49-F238E27FC236}">
                <a16:creationId xmlns:a16="http://schemas.microsoft.com/office/drawing/2014/main" id="{0672EDD9-C35C-DAAE-24E1-7589A30C93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2772" name="Espace réservé du numéro de diapositive 3">
            <a:extLst>
              <a:ext uri="{FF2B5EF4-FFF2-40B4-BE49-F238E27FC236}">
                <a16:creationId xmlns:a16="http://schemas.microsoft.com/office/drawing/2014/main" id="{C30D341F-8D52-B941-5D5D-3D492399F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9F56D48-C40D-804C-84BF-B480D06462A1}" type="slidenum">
              <a:rPr lang="fr-FR" altLang="fr-FR"/>
              <a:pPr/>
              <a:t>15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>
            <a:extLst>
              <a:ext uri="{FF2B5EF4-FFF2-40B4-BE49-F238E27FC236}">
                <a16:creationId xmlns:a16="http://schemas.microsoft.com/office/drawing/2014/main" id="{BAC0043A-2893-3576-C18F-E01492FCF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notes 2">
            <a:extLst>
              <a:ext uri="{FF2B5EF4-FFF2-40B4-BE49-F238E27FC236}">
                <a16:creationId xmlns:a16="http://schemas.microsoft.com/office/drawing/2014/main" id="{E67DC357-ABF0-2AF7-5F69-C40DA1B205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4820" name="Espace réservé du numéro de diapositive 3">
            <a:extLst>
              <a:ext uri="{FF2B5EF4-FFF2-40B4-BE49-F238E27FC236}">
                <a16:creationId xmlns:a16="http://schemas.microsoft.com/office/drawing/2014/main" id="{EF5753FA-C745-7150-42B3-995B7302B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62DBA1-06AE-9649-BE7C-B826DFD8480B}" type="slidenum">
              <a:rPr lang="fr-FR" altLang="fr-FR"/>
              <a:pPr/>
              <a:t>16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>
            <a:extLst>
              <a:ext uri="{FF2B5EF4-FFF2-40B4-BE49-F238E27FC236}">
                <a16:creationId xmlns:a16="http://schemas.microsoft.com/office/drawing/2014/main" id="{DB3C7E22-0FF8-4544-D22E-D2512CF293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notes 2">
            <a:extLst>
              <a:ext uri="{FF2B5EF4-FFF2-40B4-BE49-F238E27FC236}">
                <a16:creationId xmlns:a16="http://schemas.microsoft.com/office/drawing/2014/main" id="{AE902192-C540-C3D3-2F94-B1D88FA2B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36868" name="Espace réservé du numéro de diapositive 3">
            <a:extLst>
              <a:ext uri="{FF2B5EF4-FFF2-40B4-BE49-F238E27FC236}">
                <a16:creationId xmlns:a16="http://schemas.microsoft.com/office/drawing/2014/main" id="{E566B561-25C5-6EBC-5EF7-E2E3D805C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570F15-B529-2248-9CF5-943F7489B44B}" type="slidenum">
              <a:rPr lang="fr-FR" altLang="fr-FR"/>
              <a:pPr/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rtail.alsace.eu/media/2494/cealogocouleurverticalsurfondblanc.png">
            <a:extLst>
              <a:ext uri="{FF2B5EF4-FFF2-40B4-BE49-F238E27FC236}">
                <a16:creationId xmlns:a16="http://schemas.microsoft.com/office/drawing/2014/main" id="{B21795E6-8638-558C-670F-BBA2DE075C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44500"/>
            <a:ext cx="2108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6">
            <a:extLst>
              <a:ext uri="{FF2B5EF4-FFF2-40B4-BE49-F238E27FC236}">
                <a16:creationId xmlns:a16="http://schemas.microsoft.com/office/drawing/2014/main" id="{19C5C4A5-D832-1F60-FB8C-645D919EA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047750"/>
            <a:ext cx="36369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42913" y="3449530"/>
            <a:ext cx="11341099" cy="2209397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42913" y="5952226"/>
            <a:ext cx="11341100" cy="461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69040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FBA96C8D-C245-CC3D-D46B-83B473824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0"/>
            <a:ext cx="265588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5E8C2499-BCD1-E232-1921-538930E5BF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1775"/>
            <a:ext cx="21415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003399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3099815" y="1520825"/>
            <a:ext cx="8684197" cy="49056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387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/ru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CD8B7D-4957-1A1D-64B8-FDFD85B04DAC}"/>
              </a:ext>
            </a:extLst>
          </p:cNvPr>
          <p:cNvSpPr/>
          <p:nvPr userDrawn="1"/>
        </p:nvSpPr>
        <p:spPr>
          <a:xfrm>
            <a:off x="3144838" y="1006475"/>
            <a:ext cx="9047162" cy="16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CA5D67D0-0697-F3E8-AF91-7E00FD0D9A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282575"/>
            <a:ext cx="179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 title="Titre de la page "/>
          <p:cNvSpPr>
            <a:spLocks noGrp="1"/>
          </p:cNvSpPr>
          <p:nvPr>
            <p:ph type="title"/>
          </p:nvPr>
        </p:nvSpPr>
        <p:spPr>
          <a:xfrm>
            <a:off x="550863" y="3043479"/>
            <a:ext cx="11233150" cy="1008636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E200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4498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po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idx="1"/>
          </p:nvPr>
        </p:nvSpPr>
        <p:spPr>
          <a:xfrm>
            <a:off x="550863" y="1520825"/>
            <a:ext cx="11208150" cy="49056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1555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2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>
            <a:extLst>
              <a:ext uri="{FF2B5EF4-FFF2-40B4-BE49-F238E27FC236}">
                <a16:creationId xmlns:a16="http://schemas.microsoft.com/office/drawing/2014/main" id="{265BC0F3-5A04-CFDB-BC09-DEF81DE4F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17500"/>
            <a:ext cx="179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50863" y="1532343"/>
            <a:ext cx="5320098" cy="4884331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55965" y="1532344"/>
            <a:ext cx="5428048" cy="4884331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317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pour illustration -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A1044FFB-4FD9-F13A-8903-94EBB1C21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00025"/>
            <a:ext cx="1793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ve de fin :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EFF170-2E40-1A45-B612-059B44317491}"/>
              </a:ext>
            </a:extLst>
          </p:cNvPr>
          <p:cNvSpPr/>
          <p:nvPr userDrawn="1"/>
        </p:nvSpPr>
        <p:spPr>
          <a:xfrm>
            <a:off x="3144838" y="1006475"/>
            <a:ext cx="9047162" cy="163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0940B361-CE76-93CF-7EF2-A6A008C05E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204788"/>
            <a:ext cx="197961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63" y="2768837"/>
            <a:ext cx="11233150" cy="2033900"/>
          </a:xfrm>
        </p:spPr>
        <p:txBody>
          <a:bodyPr/>
          <a:lstStyle>
            <a:lvl1pPr algn="ctr">
              <a:defRPr sz="5400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550863" y="5952226"/>
            <a:ext cx="11233150" cy="4615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346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09FC6C2-F294-FCF7-51CF-0958B0229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00388" y="0"/>
            <a:ext cx="8966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F6663B06-B9F9-5DEB-7147-4AED2B675D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0863" y="1520825"/>
            <a:ext cx="11207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</p:txBody>
      </p:sp>
      <p:pic>
        <p:nvPicPr>
          <p:cNvPr id="1028" name="Picture 2" descr="https://portail.alsace.eu/media/2490/cealogocouleurhorizontalsurfondblanc.png">
            <a:extLst>
              <a:ext uri="{FF2B5EF4-FFF2-40B4-BE49-F238E27FC236}">
                <a16:creationId xmlns:a16="http://schemas.microsoft.com/office/drawing/2014/main" id="{4AB8F7F9-6A9E-D9A9-D47B-98B95ACDF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92100"/>
            <a:ext cx="24701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16266BE-AD33-D4DE-863F-353C1166ADE7}"/>
              </a:ext>
            </a:extLst>
          </p:cNvPr>
          <p:cNvCxnSpPr/>
          <p:nvPr userDrawn="1"/>
        </p:nvCxnSpPr>
        <p:spPr>
          <a:xfrm>
            <a:off x="3219450" y="1093788"/>
            <a:ext cx="89725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3399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38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mailto:r-pass@alsace.e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77FD0E57-B453-D467-A146-218A5474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49638"/>
            <a:ext cx="12192000" cy="2209800"/>
          </a:xfrm>
        </p:spPr>
        <p:txBody>
          <a:bodyPr/>
          <a:lstStyle/>
          <a:p>
            <a:pPr eaLnBrk="1" hangingPunct="1"/>
            <a:r>
              <a:rPr lang="fr-FR" altLang="fr-FR" sz="3600"/>
              <a:t>Point d’avancement R-PASS</a:t>
            </a:r>
          </a:p>
        </p:txBody>
      </p:sp>
      <p:sp>
        <p:nvSpPr>
          <p:cNvPr id="11267" name="Sous-titre 2">
            <a:extLst>
              <a:ext uri="{FF2B5EF4-FFF2-40B4-BE49-F238E27FC236}">
                <a16:creationId xmlns:a16="http://schemas.microsoft.com/office/drawing/2014/main" id="{9DAD3A3E-2115-9490-665F-C8ED38733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951538"/>
            <a:ext cx="11341100" cy="461962"/>
          </a:xfrm>
        </p:spPr>
        <p:txBody>
          <a:bodyPr/>
          <a:lstStyle/>
          <a:p>
            <a:pPr eaLnBrk="1" hangingPunct="1"/>
            <a:r>
              <a:rPr lang="fr-FR" altLang="fr-FR"/>
              <a:t>Présentation en commission territoriale – avril 2025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A0A0D83E-D329-7F87-5CB1-98C9377E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5" y="96838"/>
            <a:ext cx="8966200" cy="1095375"/>
          </a:xfrm>
        </p:spPr>
        <p:txBody>
          <a:bodyPr/>
          <a:lstStyle/>
          <a:p>
            <a:r>
              <a:rPr lang="fr-FR" altLang="en-US" sz="2800" b="1"/>
              <a:t>Sommaire</a:t>
            </a:r>
            <a:r>
              <a:rPr lang="fr-FR" altLang="en-US" b="1"/>
              <a:t> </a:t>
            </a:r>
          </a:p>
        </p:txBody>
      </p:sp>
      <p:sp>
        <p:nvSpPr>
          <p:cNvPr id="24579" name="Espace réservé du contenu 2">
            <a:extLst>
              <a:ext uri="{FF2B5EF4-FFF2-40B4-BE49-F238E27FC236}">
                <a16:creationId xmlns:a16="http://schemas.microsoft.com/office/drawing/2014/main" id="{5E2EE9BA-BEE0-00C5-4248-D16653DA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/>
              <a:t>Rappel des objectifs de R-PASS 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Point sur le calendrier technique et l’avancement de R-PASS</a:t>
            </a:r>
          </a:p>
          <a:p>
            <a:pPr>
              <a:spcAft>
                <a:spcPts val="120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Le réseau taxable et ses interfaces avec les autres réseaux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Etat d’avancement de la concertation avec les professionnels et le monde associatif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Mesures « compensatoires » envisagées</a:t>
            </a:r>
          </a:p>
        </p:txBody>
      </p:sp>
      <p:pic>
        <p:nvPicPr>
          <p:cNvPr id="24580" name="Image 2">
            <a:extLst>
              <a:ext uri="{FF2B5EF4-FFF2-40B4-BE49-F238E27FC236}">
                <a16:creationId xmlns:a16="http://schemas.microsoft.com/office/drawing/2014/main" id="{A538C86D-9AAB-FFF1-0A5D-586D6D60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F22A93A9-0689-D2CC-E1D6-1F89EEB1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275" y="96838"/>
            <a:ext cx="4286250" cy="1093787"/>
          </a:xfrm>
        </p:spPr>
        <p:txBody>
          <a:bodyPr/>
          <a:lstStyle/>
          <a:p>
            <a:r>
              <a:rPr lang="fr-FR" altLang="fr-FR" sz="2800" b="1"/>
              <a:t>Le réseau taxé </a:t>
            </a:r>
          </a:p>
        </p:txBody>
      </p:sp>
      <p:sp>
        <p:nvSpPr>
          <p:cNvPr id="35843" name="Espace réservé du contenu 2">
            <a:extLst>
              <a:ext uri="{FF2B5EF4-FFF2-40B4-BE49-F238E27FC236}">
                <a16:creationId xmlns:a16="http://schemas.microsoft.com/office/drawing/2014/main" id="{B0E23F7B-9E5F-C101-4BCF-A12BE7E8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06538"/>
            <a:ext cx="7173912" cy="5254625"/>
          </a:xfrm>
        </p:spPr>
        <p:txBody>
          <a:bodyPr>
            <a:normAutofit lnSpcReduction="10000"/>
          </a:bodyPr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>
              <a:defRPr/>
            </a:pPr>
            <a:r>
              <a:rPr lang="fr-FR" altLang="fr-FR" sz="2400" b="1" dirty="0"/>
              <a:t>Réseau pressenti 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altLang="fr-FR" sz="2400" dirty="0"/>
          </a:p>
          <a:p>
            <a:pPr lvl="1">
              <a:defRPr/>
            </a:pPr>
            <a:r>
              <a:rPr lang="fr-FR" altLang="fr-FR" dirty="0"/>
              <a:t>Le scénario pressenti est le moins impactant pour l’économie alsacienne mais plus contributif pour le trafic de transit : A35 ; A36 ; RD504 ; RD502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lvl="1">
              <a:defRPr/>
            </a:pPr>
            <a:r>
              <a:rPr lang="fr-FR" altLang="fr-FR" dirty="0"/>
              <a:t>Réseau qui sera soumis à R-PASS par délibération de la CeA suite à la concertation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altLang="fr-FR" dirty="0"/>
          </a:p>
          <a:p>
            <a:pPr lvl="1">
              <a:defRPr/>
            </a:pPr>
            <a:r>
              <a:rPr lang="fr-FR" altLang="fr-FR" dirty="0"/>
              <a:t>51 % de p</a:t>
            </a:r>
            <a:r>
              <a:rPr lang="fr-FR" altLang="fr-FR" dirty="0">
                <a:solidFill>
                  <a:srgbClr val="000000"/>
                </a:solidFill>
              </a:rPr>
              <a:t>art du trafic de transit dans les recettes (données 2023). Nouvelle étude de trafic FCD en cours</a:t>
            </a:r>
          </a:p>
          <a:p>
            <a:pPr lvl="1">
              <a:defRPr/>
            </a:pPr>
            <a:endParaRPr lang="fr-FR" altLang="fr-FR" dirty="0"/>
          </a:p>
          <a:p>
            <a:pPr lvl="1">
              <a:defRPr/>
            </a:pPr>
            <a:endParaRPr lang="fr-FR" altLang="fr-FR" dirty="0"/>
          </a:p>
        </p:txBody>
      </p:sp>
      <p:pic>
        <p:nvPicPr>
          <p:cNvPr id="25604" name="Image 2">
            <a:extLst>
              <a:ext uri="{FF2B5EF4-FFF2-40B4-BE49-F238E27FC236}">
                <a16:creationId xmlns:a16="http://schemas.microsoft.com/office/drawing/2014/main" id="{D6A00F51-AB83-ABEC-94EF-B70EA0E0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1">
            <a:extLst>
              <a:ext uri="{FF2B5EF4-FFF2-40B4-BE49-F238E27FC236}">
                <a16:creationId xmlns:a16="http://schemas.microsoft.com/office/drawing/2014/main" id="{3D778E84-DE9D-1D55-24F1-C9F53114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/>
          <a:stretch>
            <a:fillRect/>
          </a:stretch>
        </p:blipFill>
        <p:spPr bwMode="auto">
          <a:xfrm>
            <a:off x="7724775" y="155575"/>
            <a:ext cx="4251325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2">
            <a:extLst>
              <a:ext uri="{FF2B5EF4-FFF2-40B4-BE49-F238E27FC236}">
                <a16:creationId xmlns:a16="http://schemas.microsoft.com/office/drawing/2014/main" id="{528FECCD-89E3-7817-BFA1-19F7B133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Espace réservé du contenu 2">
            <a:extLst>
              <a:ext uri="{FF2B5EF4-FFF2-40B4-BE49-F238E27FC236}">
                <a16:creationId xmlns:a16="http://schemas.microsoft.com/office/drawing/2014/main" id="{6A9F89EF-5305-5D68-8B28-CA02ADD4F90A}"/>
              </a:ext>
            </a:extLst>
          </p:cNvPr>
          <p:cNvSpPr txBox="1">
            <a:spLocks/>
          </p:cNvSpPr>
          <p:nvPr/>
        </p:nvSpPr>
        <p:spPr bwMode="auto">
          <a:xfrm>
            <a:off x="0" y="1335088"/>
            <a:ext cx="84074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Les cols vosgiens une problématique Est-Ouest versus R-PASS principalement axé Nord-Sud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endParaRPr lang="fr-FR" altLang="fr-FR"/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Une surveillance du réseau grâce à l’Observatoire des trafics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endParaRPr lang="fr-FR" altLang="fr-FR">
              <a:solidFill>
                <a:srgbClr val="003399"/>
              </a:solidFill>
            </a:endParaRP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Une solution articulée autour d’une régulation administrative :</a:t>
            </a:r>
          </a:p>
          <a:p>
            <a:pPr lvl="2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Déviation de Châtenois mise en service en octobre 2024 ;</a:t>
            </a:r>
          </a:p>
          <a:p>
            <a:pPr lvl="2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Accord CD88 et CeA pour prise de nouveaux arrêtés de régulation dans un délai d’un an</a:t>
            </a:r>
          </a:p>
          <a:p>
            <a:pPr lvl="2">
              <a:spcBef>
                <a:spcPts val="1000"/>
              </a:spcBef>
              <a:buFont typeface="Wingdings" pitchFamily="2" charset="2"/>
              <a:buChar char="§"/>
            </a:pPr>
            <a:r>
              <a:rPr lang="fr-FR" altLang="fr-FR">
                <a:solidFill>
                  <a:srgbClr val="003399"/>
                </a:solidFill>
              </a:rPr>
              <a:t>Fortes attentes des communes, notamment le long de la RD415</a:t>
            </a:r>
            <a:endParaRPr lang="fr-FR" altLang="fr-FR"/>
          </a:p>
        </p:txBody>
      </p:sp>
      <p:pic>
        <p:nvPicPr>
          <p:cNvPr id="26628" name="Image 1">
            <a:extLst>
              <a:ext uri="{FF2B5EF4-FFF2-40B4-BE49-F238E27FC236}">
                <a16:creationId xmlns:a16="http://schemas.microsoft.com/office/drawing/2014/main" id="{FFCA7082-5708-E64C-EAAC-0B2F80D35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6" t="551" b="1859"/>
          <a:stretch>
            <a:fillRect/>
          </a:stretch>
        </p:blipFill>
        <p:spPr bwMode="auto">
          <a:xfrm>
            <a:off x="8736013" y="674688"/>
            <a:ext cx="3455987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ZoneTexte 2">
            <a:extLst>
              <a:ext uri="{FF2B5EF4-FFF2-40B4-BE49-F238E27FC236}">
                <a16:creationId xmlns:a16="http://schemas.microsoft.com/office/drawing/2014/main" id="{69715A40-D4C0-797F-4D77-91F7768A8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8" y="1638300"/>
            <a:ext cx="925512" cy="26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du Hantz</a:t>
            </a:r>
          </a:p>
        </p:txBody>
      </p:sp>
      <p:sp>
        <p:nvSpPr>
          <p:cNvPr id="26630" name="ZoneTexte 6">
            <a:extLst>
              <a:ext uri="{FF2B5EF4-FFF2-40B4-BE49-F238E27FC236}">
                <a16:creationId xmlns:a16="http://schemas.microsoft.com/office/drawing/2014/main" id="{0D3BD509-EFCF-FBE6-FE46-021CE56F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50" y="2068513"/>
            <a:ext cx="952500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du Saales</a:t>
            </a:r>
          </a:p>
        </p:txBody>
      </p:sp>
      <p:sp>
        <p:nvSpPr>
          <p:cNvPr id="26631" name="ZoneTexte 7">
            <a:extLst>
              <a:ext uri="{FF2B5EF4-FFF2-40B4-BE49-F238E27FC236}">
                <a16:creationId xmlns:a16="http://schemas.microsoft.com/office/drawing/2014/main" id="{4520EBFF-F757-5906-DD3E-F456C8060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238" y="2555875"/>
            <a:ext cx="1147762" cy="26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de Ste Marie</a:t>
            </a:r>
          </a:p>
        </p:txBody>
      </p:sp>
      <p:sp>
        <p:nvSpPr>
          <p:cNvPr id="26632" name="ZoneTexte 8">
            <a:extLst>
              <a:ext uri="{FF2B5EF4-FFF2-40B4-BE49-F238E27FC236}">
                <a16:creationId xmlns:a16="http://schemas.microsoft.com/office/drawing/2014/main" id="{232D4D10-9723-AF9A-2FBD-B052E962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3389313"/>
            <a:ext cx="1266825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du Bonhomme</a:t>
            </a:r>
          </a:p>
        </p:txBody>
      </p:sp>
      <p:sp>
        <p:nvSpPr>
          <p:cNvPr id="26633" name="ZoneTexte 9">
            <a:extLst>
              <a:ext uri="{FF2B5EF4-FFF2-40B4-BE49-F238E27FC236}">
                <a16:creationId xmlns:a16="http://schemas.microsoft.com/office/drawing/2014/main" id="{A7429976-6BA4-A1F9-957D-DDD29EA49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825" y="5410200"/>
            <a:ext cx="1058863" cy="261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de Bussang</a:t>
            </a:r>
          </a:p>
        </p:txBody>
      </p:sp>
      <p:sp>
        <p:nvSpPr>
          <p:cNvPr id="26634" name="ZoneTexte 10">
            <a:extLst>
              <a:ext uri="{FF2B5EF4-FFF2-40B4-BE49-F238E27FC236}">
                <a16:creationId xmlns:a16="http://schemas.microsoft.com/office/drawing/2014/main" id="{8571E998-C290-1C75-1AB0-6AF37823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488" y="4129088"/>
            <a:ext cx="1214437" cy="261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>
                <a:solidFill>
                  <a:schemeClr val="bg1"/>
                </a:solidFill>
                <a:latin typeface="Calibri" panose="020F0502020204030204" pitchFamily="34" charset="0"/>
              </a:rPr>
              <a:t>Col de la Schlucht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B83C6D5-F65B-368D-9694-ADD4C3C9A0A1}"/>
              </a:ext>
            </a:extLst>
          </p:cNvPr>
          <p:cNvSpPr/>
          <p:nvPr/>
        </p:nvSpPr>
        <p:spPr>
          <a:xfrm>
            <a:off x="10098088" y="1698625"/>
            <a:ext cx="144462" cy="14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37CC14-C8CA-F849-09C6-C2AA8BC72258}"/>
              </a:ext>
            </a:extLst>
          </p:cNvPr>
          <p:cNvSpPr/>
          <p:nvPr/>
        </p:nvSpPr>
        <p:spPr>
          <a:xfrm>
            <a:off x="10171113" y="2127250"/>
            <a:ext cx="142875" cy="14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4F52FF0-D411-88B0-D6A1-04D264297466}"/>
              </a:ext>
            </a:extLst>
          </p:cNvPr>
          <p:cNvSpPr/>
          <p:nvPr/>
        </p:nvSpPr>
        <p:spPr>
          <a:xfrm>
            <a:off x="10464800" y="2628900"/>
            <a:ext cx="142875" cy="14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FC359E6-B55D-1390-FCB3-3480E4A1372E}"/>
              </a:ext>
            </a:extLst>
          </p:cNvPr>
          <p:cNvSpPr/>
          <p:nvPr/>
        </p:nvSpPr>
        <p:spPr>
          <a:xfrm>
            <a:off x="10098088" y="3451225"/>
            <a:ext cx="144462" cy="1444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A609D90-93FD-021B-D3C3-74B300890898}"/>
              </a:ext>
            </a:extLst>
          </p:cNvPr>
          <p:cNvSpPr/>
          <p:nvPr/>
        </p:nvSpPr>
        <p:spPr>
          <a:xfrm>
            <a:off x="9891713" y="4195763"/>
            <a:ext cx="144462" cy="142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CF441AA-77FF-6B63-31D1-5B0A7319AA09}"/>
              </a:ext>
            </a:extLst>
          </p:cNvPr>
          <p:cNvSpPr/>
          <p:nvPr/>
        </p:nvSpPr>
        <p:spPr>
          <a:xfrm>
            <a:off x="9390063" y="5481638"/>
            <a:ext cx="144462" cy="1444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41" name="Titre 1">
            <a:extLst>
              <a:ext uri="{FF2B5EF4-FFF2-40B4-BE49-F238E27FC236}">
                <a16:creationId xmlns:a16="http://schemas.microsoft.com/office/drawing/2014/main" id="{9A7AC244-FF89-46B3-A0C1-A1351397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763" y="92075"/>
            <a:ext cx="6713537" cy="1093788"/>
          </a:xfrm>
        </p:spPr>
        <p:txBody>
          <a:bodyPr/>
          <a:lstStyle/>
          <a:p>
            <a:r>
              <a:rPr lang="fr-FR" altLang="fr-FR" sz="2800" b="1"/>
              <a:t>Zoom sur les cols vosgiens</a:t>
            </a:r>
            <a:endParaRPr lang="fr-FR" altLang="en-US" sz="2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42072C37-06D1-5661-4A97-AAE65650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5" y="96838"/>
            <a:ext cx="8966200" cy="1095375"/>
          </a:xfrm>
        </p:spPr>
        <p:txBody>
          <a:bodyPr/>
          <a:lstStyle/>
          <a:p>
            <a:r>
              <a:rPr lang="fr-FR" altLang="en-US" sz="2800" b="1"/>
              <a:t>Sommaire</a:t>
            </a:r>
            <a:r>
              <a:rPr lang="fr-FR" altLang="en-US" b="1"/>
              <a:t> </a:t>
            </a:r>
          </a:p>
        </p:txBody>
      </p:sp>
      <p:sp>
        <p:nvSpPr>
          <p:cNvPr id="28675" name="Espace réservé du contenu 2">
            <a:extLst>
              <a:ext uri="{FF2B5EF4-FFF2-40B4-BE49-F238E27FC236}">
                <a16:creationId xmlns:a16="http://schemas.microsoft.com/office/drawing/2014/main" id="{8AB8FB2C-8AEE-68E3-EFDF-39A4A552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/>
              <a:t>Rappel des objectifs de R-PASS 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Point sur le calendrier technique et l’avancement de R-PASS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Le réseau taxable et ses interfaces avec les autres réseaux</a:t>
            </a:r>
          </a:p>
          <a:p>
            <a:pPr>
              <a:spcAft>
                <a:spcPts val="120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Etat d’avancement de la concertation avec les professionnels et le monde associatif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Mesures « compensatoires » envisagées</a:t>
            </a:r>
          </a:p>
        </p:txBody>
      </p:sp>
      <p:pic>
        <p:nvPicPr>
          <p:cNvPr id="28676" name="Image 2">
            <a:extLst>
              <a:ext uri="{FF2B5EF4-FFF2-40B4-BE49-F238E27FC236}">
                <a16:creationId xmlns:a16="http://schemas.microsoft.com/office/drawing/2014/main" id="{1A447318-0937-1BFE-48B9-346EAF09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931B6A69-B74F-509D-1197-8E53458F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538" y="155575"/>
            <a:ext cx="9340850" cy="769938"/>
          </a:xfrm>
        </p:spPr>
        <p:txBody>
          <a:bodyPr/>
          <a:lstStyle/>
          <a:p>
            <a:r>
              <a:rPr lang="fr-FR" altLang="en-US" sz="2800"/>
              <a:t>Une large concertation avec le monde économique </a:t>
            </a:r>
          </a:p>
        </p:txBody>
      </p:sp>
      <p:pic>
        <p:nvPicPr>
          <p:cNvPr id="29699" name="Image 2">
            <a:extLst>
              <a:ext uri="{FF2B5EF4-FFF2-40B4-BE49-F238E27FC236}">
                <a16:creationId xmlns:a16="http://schemas.microsoft.com/office/drawing/2014/main" id="{7ECB7FB3-36C2-9092-837A-C762E2B3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Isosceles Triangle 45">
            <a:extLst>
              <a:ext uri="{FF2B5EF4-FFF2-40B4-BE49-F238E27FC236}">
                <a16:creationId xmlns:a16="http://schemas.microsoft.com/office/drawing/2014/main" id="{0DCA2C70-09C6-73D0-A06E-E6478601E712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636669" y="3679031"/>
            <a:ext cx="5672138" cy="492125"/>
          </a:xfrm>
          <a:prstGeom prst="triangle">
            <a:avLst>
              <a:gd name="adj" fmla="val 50000"/>
            </a:avLst>
          </a:prstGeom>
          <a:solidFill>
            <a:srgbClr val="86BC25">
              <a:lumMod val="20000"/>
              <a:lumOff val="80000"/>
            </a:srgbClr>
          </a:solidFill>
          <a:ln>
            <a:noFill/>
          </a:ln>
        </p:spPr>
        <p:txBody>
          <a:bodyPr lIns="88900" tIns="88900" rIns="88900" bIns="88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r-FR" altLang="fr-FR" sz="1600" b="1" ker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Isosceles Triangle 45">
            <a:extLst>
              <a:ext uri="{FF2B5EF4-FFF2-40B4-BE49-F238E27FC236}">
                <a16:creationId xmlns:a16="http://schemas.microsoft.com/office/drawing/2014/main" id="{09EEBC29-3EB2-8F67-279A-476AE773E3C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7667626" y="3719512"/>
            <a:ext cx="5467350" cy="346075"/>
          </a:xfrm>
          <a:prstGeom prst="triangle">
            <a:avLst>
              <a:gd name="adj" fmla="val 50000"/>
            </a:avLst>
          </a:prstGeom>
          <a:solidFill>
            <a:srgbClr val="86BC25">
              <a:lumMod val="60000"/>
              <a:lumOff val="40000"/>
            </a:srgbClr>
          </a:solidFill>
          <a:ln>
            <a:noFill/>
          </a:ln>
        </p:spPr>
        <p:txBody>
          <a:bodyPr lIns="88900" tIns="88900" rIns="88900" bIns="88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6000"/>
              </a:lnSpc>
              <a:spcBef>
                <a:spcPct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r-FR" altLang="fr-FR" sz="1600" b="1" ker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2" name="Group 5">
            <a:extLst>
              <a:ext uri="{FF2B5EF4-FFF2-40B4-BE49-F238E27FC236}">
                <a16:creationId xmlns:a16="http://schemas.microsoft.com/office/drawing/2014/main" id="{577BBAB1-0BBA-696F-2239-7A58EA4BAEE4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184275"/>
            <a:ext cx="9886950" cy="5514975"/>
            <a:chOff x="173256" y="920750"/>
            <a:chExt cx="9886492" cy="5833800"/>
          </a:xfrm>
        </p:grpSpPr>
        <p:grpSp>
          <p:nvGrpSpPr>
            <p:cNvPr id="29717" name="Group 9">
              <a:extLst>
                <a:ext uri="{FF2B5EF4-FFF2-40B4-BE49-F238E27FC236}">
                  <a16:creationId xmlns:a16="http://schemas.microsoft.com/office/drawing/2014/main" id="{E4F3CFD3-F3D3-3F7A-734C-42233C600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256" y="920750"/>
              <a:ext cx="9886492" cy="5833800"/>
              <a:chOff x="35000" y="1074738"/>
              <a:chExt cx="9886492" cy="5833800"/>
            </a:xfrm>
          </p:grpSpPr>
          <p:pic>
            <p:nvPicPr>
              <p:cNvPr id="29719" name="Picture 10" descr="Afficher l’image source">
                <a:extLst>
                  <a:ext uri="{FF2B5EF4-FFF2-40B4-BE49-F238E27FC236}">
                    <a16:creationId xmlns:a16="http://schemas.microsoft.com/office/drawing/2014/main" id="{3F11E31B-AB80-2538-C10A-87E122C5E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967" y="4526180"/>
                <a:ext cx="1365250" cy="67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0" name="Picture 27" descr="Colas – Logos Download">
                <a:extLst>
                  <a:ext uri="{FF2B5EF4-FFF2-40B4-BE49-F238E27FC236}">
                    <a16:creationId xmlns:a16="http://schemas.microsoft.com/office/drawing/2014/main" id="{B4FA5B65-3E5A-BD95-D14B-DDC8C89D8F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0538" y="1074738"/>
                <a:ext cx="9906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21" name="Group 8">
                <a:extLst>
                  <a:ext uri="{FF2B5EF4-FFF2-40B4-BE49-F238E27FC236}">
                    <a16:creationId xmlns:a16="http://schemas.microsoft.com/office/drawing/2014/main" id="{A78DAC27-56FB-4F3B-608A-F0B64F3FB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00" y="1198563"/>
                <a:ext cx="9886492" cy="5709975"/>
                <a:chOff x="35000" y="1198563"/>
                <a:chExt cx="9886492" cy="5709975"/>
              </a:xfrm>
            </p:grpSpPr>
            <p:pic>
              <p:nvPicPr>
                <p:cNvPr id="29722" name="Picture 2" descr="Afficher l’image source">
                  <a:extLst>
                    <a:ext uri="{FF2B5EF4-FFF2-40B4-BE49-F238E27FC236}">
                      <a16:creationId xmlns:a16="http://schemas.microsoft.com/office/drawing/2014/main" id="{F9155E8B-8020-9D0C-8CCC-F0B29A7798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3475" y="1323975"/>
                  <a:ext cx="950913" cy="631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3" name="Picture 4" descr="Afficher l’image source">
                  <a:extLst>
                    <a:ext uri="{FF2B5EF4-FFF2-40B4-BE49-F238E27FC236}">
                      <a16:creationId xmlns:a16="http://schemas.microsoft.com/office/drawing/2014/main" id="{20207293-D295-A069-EF7E-815BBF2C92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95964" y="5241973"/>
                  <a:ext cx="1670050" cy="592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4" name="Picture 6" descr="Afficher l’image source">
                  <a:extLst>
                    <a:ext uri="{FF2B5EF4-FFF2-40B4-BE49-F238E27FC236}">
                      <a16:creationId xmlns:a16="http://schemas.microsoft.com/office/drawing/2014/main" id="{4D15DC27-12A0-4BC5-72F5-E84B858E6E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650" y="1198563"/>
                  <a:ext cx="758825" cy="866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5" name="Picture 8" descr="Afficher l’image source">
                  <a:extLst>
                    <a:ext uri="{FF2B5EF4-FFF2-40B4-BE49-F238E27FC236}">
                      <a16:creationId xmlns:a16="http://schemas.microsoft.com/office/drawing/2014/main" id="{D932D50A-F325-B11E-08AE-DC419EE3D8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0744" y="4902993"/>
                  <a:ext cx="676275" cy="674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6" name="Picture 12" descr="Afficher l’image source">
                  <a:extLst>
                    <a:ext uri="{FF2B5EF4-FFF2-40B4-BE49-F238E27FC236}">
                      <a16:creationId xmlns:a16="http://schemas.microsoft.com/office/drawing/2014/main" id="{0BF74D6A-499F-0339-671B-F3E96A69BC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1125" y="3765550"/>
                  <a:ext cx="1182688" cy="763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7" name="Image 1">
                  <a:extLst>
                    <a:ext uri="{FF2B5EF4-FFF2-40B4-BE49-F238E27FC236}">
                      <a16:creationId xmlns:a16="http://schemas.microsoft.com/office/drawing/2014/main" id="{64E19312-15E3-4D7F-7AA4-702123B00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8600" y="1639888"/>
                  <a:ext cx="900113" cy="733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8" name="Image 2">
                  <a:extLst>
                    <a:ext uri="{FF2B5EF4-FFF2-40B4-BE49-F238E27FC236}">
                      <a16:creationId xmlns:a16="http://schemas.microsoft.com/office/drawing/2014/main" id="{BD5715CD-5555-B426-7230-8DBED4522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1088" y="1857375"/>
                  <a:ext cx="935037" cy="669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9" name="Picture 4" descr="Afficher l’image source">
                  <a:extLst>
                    <a:ext uri="{FF2B5EF4-FFF2-40B4-BE49-F238E27FC236}">
                      <a16:creationId xmlns:a16="http://schemas.microsoft.com/office/drawing/2014/main" id="{21E0D312-0AE7-CA38-B864-2EA6B2C361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625" y="2117725"/>
                  <a:ext cx="1528763" cy="4429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26" name="ZoneTexte 1">
                  <a:extLst>
                    <a:ext uri="{FF2B5EF4-FFF2-40B4-BE49-F238E27FC236}">
                      <a16:creationId xmlns:a16="http://schemas.microsoft.com/office/drawing/2014/main" id="{ABC6C6F9-5BBA-18E3-EDC9-53D9659EF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085" y="2713710"/>
                  <a:ext cx="3817760" cy="337535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Chambres consulaires &amp; MEDEF</a:t>
                  </a:r>
                </a:p>
              </p:txBody>
            </p:sp>
            <p:sp>
              <p:nvSpPr>
                <p:cNvPr id="13327" name="ZoneTexte 15">
                  <a:extLst>
                    <a:ext uri="{FF2B5EF4-FFF2-40B4-BE49-F238E27FC236}">
                      <a16:creationId xmlns:a16="http://schemas.microsoft.com/office/drawing/2014/main" id="{EBC5A39C-F9D3-7D30-206F-787232813B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22678" y="2827901"/>
                  <a:ext cx="631796" cy="337535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BTP</a:t>
                  </a:r>
                </a:p>
              </p:txBody>
            </p:sp>
            <p:sp>
              <p:nvSpPr>
                <p:cNvPr id="13328" name="ZoneTexte 16">
                  <a:extLst>
                    <a:ext uri="{FF2B5EF4-FFF2-40B4-BE49-F238E27FC236}">
                      <a16:creationId xmlns:a16="http://schemas.microsoft.com/office/drawing/2014/main" id="{A2366088-258D-8098-4896-E752005C6E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27669" y="3126811"/>
                  <a:ext cx="1312802" cy="337535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Transport</a:t>
                  </a:r>
                </a:p>
              </p:txBody>
            </p:sp>
            <p:pic>
              <p:nvPicPr>
                <p:cNvPr id="29733" name="Image 2">
                  <a:extLst>
                    <a:ext uri="{FF2B5EF4-FFF2-40B4-BE49-F238E27FC236}">
                      <a16:creationId xmlns:a16="http://schemas.microsoft.com/office/drawing/2014/main" id="{1A1A1B4D-199A-9F2E-3EB9-DB4559B083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4925" y="1268413"/>
                  <a:ext cx="674688" cy="687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34" name="Image 3">
                  <a:extLst>
                    <a:ext uri="{FF2B5EF4-FFF2-40B4-BE49-F238E27FC236}">
                      <a16:creationId xmlns:a16="http://schemas.microsoft.com/office/drawing/2014/main" id="{A40BABAE-44FA-A41A-540A-09B48252B2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7413" y="1663700"/>
                  <a:ext cx="719137" cy="698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31" name="ZoneTexte 20">
                  <a:extLst>
                    <a:ext uri="{FF2B5EF4-FFF2-40B4-BE49-F238E27FC236}">
                      <a16:creationId xmlns:a16="http://schemas.microsoft.com/office/drawing/2014/main" id="{00062F1E-2809-E882-C752-4B91F12C37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5413" y="6492078"/>
                  <a:ext cx="6656079" cy="339213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Agriculture - Viticulture – Agroalimentaire - Sylviculture</a:t>
                  </a:r>
                </a:p>
              </p:txBody>
            </p:sp>
            <p:pic>
              <p:nvPicPr>
                <p:cNvPr id="29736" name="Picture 23" descr="Afficher l’image source">
                  <a:extLst>
                    <a:ext uri="{FF2B5EF4-FFF2-40B4-BE49-F238E27FC236}">
                      <a16:creationId xmlns:a16="http://schemas.microsoft.com/office/drawing/2014/main" id="{E90FF2BE-9F52-B459-C94F-2D495A6531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0763" y="1268413"/>
                  <a:ext cx="635000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33" name="ZoneTexte 16">
                  <a:extLst>
                    <a:ext uri="{FF2B5EF4-FFF2-40B4-BE49-F238E27FC236}">
                      <a16:creationId xmlns:a16="http://schemas.microsoft.com/office/drawing/2014/main" id="{BD94AA7A-38AB-B8E6-2EEF-19FD6987CD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836" y="4555875"/>
                  <a:ext cx="1371536" cy="337534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Chargeurs</a:t>
                  </a:r>
                </a:p>
              </p:txBody>
            </p:sp>
            <p:pic>
              <p:nvPicPr>
                <p:cNvPr id="29738" name="Picture 25" descr="Historique et compétences Methavos">
                  <a:extLst>
                    <a:ext uri="{FF2B5EF4-FFF2-40B4-BE49-F238E27FC236}">
                      <a16:creationId xmlns:a16="http://schemas.microsoft.com/office/drawing/2014/main" id="{A2D45C08-7A85-4239-2A2B-6A494963B0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22713" y="2322513"/>
                  <a:ext cx="739775" cy="741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39" name="Picture 31" descr="Home | TPV - Travaux Public du Vignoble">
                  <a:extLst>
                    <a:ext uri="{FF2B5EF4-FFF2-40B4-BE49-F238E27FC236}">
                      <a16:creationId xmlns:a16="http://schemas.microsoft.com/office/drawing/2014/main" id="{5E1A16C7-4F0E-229F-7EA3-CCC79D6225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3838" y="2474913"/>
                  <a:ext cx="700087" cy="409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0" name="Picture 33" descr="Les partenaires du festival | Festival Jazz Amarinois">
                  <a:extLst>
                    <a:ext uri="{FF2B5EF4-FFF2-40B4-BE49-F238E27FC236}">
                      <a16:creationId xmlns:a16="http://schemas.microsoft.com/office/drawing/2014/main" id="{9BD5C8CF-DE4A-454C-FC35-13C8F4F572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76950" y="2246313"/>
                  <a:ext cx="954088" cy="63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1" name="Picture 2" descr="Afficher l’image source">
                  <a:extLst>
                    <a:ext uri="{FF2B5EF4-FFF2-40B4-BE49-F238E27FC236}">
                      <a16:creationId xmlns:a16="http://schemas.microsoft.com/office/drawing/2014/main" id="{F4D7E83B-9C9F-88E5-37FD-596434A1AC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1496" y="5925471"/>
                  <a:ext cx="1143000" cy="595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2" name="Picture 45" descr="https://www.mader-sa.fr/image/mader.png">
                  <a:extLst>
                    <a:ext uri="{FF2B5EF4-FFF2-40B4-BE49-F238E27FC236}">
                      <a16:creationId xmlns:a16="http://schemas.microsoft.com/office/drawing/2014/main" id="{BB216AF1-4B3A-C89A-B35B-47BC9A12A2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49938" y="1874838"/>
                  <a:ext cx="830262" cy="25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3" name="Picture 47" descr="https://colmarcharpentes.fr/wp-content/uploads/2022/03/4.-Logo-entier-paysage-4-1024x231.png">
                  <a:extLst>
                    <a:ext uri="{FF2B5EF4-FFF2-40B4-BE49-F238E27FC236}">
                      <a16:creationId xmlns:a16="http://schemas.microsoft.com/office/drawing/2014/main" id="{8014EE0E-D7C9-F12A-5C8E-D62C321EEB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5425" y="1452563"/>
                  <a:ext cx="1262063" cy="2857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4" name="Picture 53" descr="Alsace-Lait_Logo_ReflexBlue+1797_RGB | ODS">
                  <a:extLst>
                    <a:ext uri="{FF2B5EF4-FFF2-40B4-BE49-F238E27FC236}">
                      <a16:creationId xmlns:a16="http://schemas.microsoft.com/office/drawing/2014/main" id="{2E15FE96-D0DC-A69E-EB2D-BA846E570A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0161" y="5798676"/>
                  <a:ext cx="693738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5" name="Image 8">
                  <a:extLst>
                    <a:ext uri="{FF2B5EF4-FFF2-40B4-BE49-F238E27FC236}">
                      <a16:creationId xmlns:a16="http://schemas.microsoft.com/office/drawing/2014/main" id="{51074F8A-A04C-A492-EAB4-28785016F5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7625" y="5354638"/>
                  <a:ext cx="884238" cy="446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6" name="Picture 35" descr="Pierre_schmidt - Merken - Spaasfoods">
                  <a:extLst>
                    <a:ext uri="{FF2B5EF4-FFF2-40B4-BE49-F238E27FC236}">
                      <a16:creationId xmlns:a16="http://schemas.microsoft.com/office/drawing/2014/main" id="{458EAF49-C180-9700-D207-8E4AA0EEF4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6910" y="5951540"/>
                  <a:ext cx="1387475" cy="51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7" name="Picture 14" descr="Afficher l’image source">
                  <a:extLst>
                    <a:ext uri="{FF2B5EF4-FFF2-40B4-BE49-F238E27FC236}">
                      <a16:creationId xmlns:a16="http://schemas.microsoft.com/office/drawing/2014/main" id="{3DAF3DA9-5185-8640-348B-3CE5B7A6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00" y="4793370"/>
                  <a:ext cx="1577975" cy="48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8" name="Picture 4" descr="https://www.transports-kempf.fr/wp-content/uploads/sites/42/2021/05/logo.png">
                  <a:extLst>
                    <a:ext uri="{FF2B5EF4-FFF2-40B4-BE49-F238E27FC236}">
                      <a16:creationId xmlns:a16="http://schemas.microsoft.com/office/drawing/2014/main" id="{8D982BD2-DC6F-6DED-D359-9BB09870A6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5875" y="2647950"/>
                  <a:ext cx="181292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49" name="Picture 6" descr="Transports Chalot">
                  <a:extLst>
                    <a:ext uri="{FF2B5EF4-FFF2-40B4-BE49-F238E27FC236}">
                      <a16:creationId xmlns:a16="http://schemas.microsoft.com/office/drawing/2014/main" id="{1B329FF5-0889-61A6-6ECD-990D687F28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3363" y="1981200"/>
                  <a:ext cx="1179512" cy="57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46" name="ZoneTexte 1">
                  <a:extLst>
                    <a:ext uri="{FF2B5EF4-FFF2-40B4-BE49-F238E27FC236}">
                      <a16:creationId xmlns:a16="http://schemas.microsoft.com/office/drawing/2014/main" id="{FEF79291-540A-55E1-EF8E-7EA093C718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169" y="6571004"/>
                  <a:ext cx="2431937" cy="337534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Grande distribution</a:t>
                  </a:r>
                </a:p>
              </p:txBody>
            </p:sp>
            <p:pic>
              <p:nvPicPr>
                <p:cNvPr id="29751" name="Picture 2" descr="SYSTÈME U - Biographie des employés - Who's who in France">
                  <a:extLst>
                    <a:ext uri="{FF2B5EF4-FFF2-40B4-BE49-F238E27FC236}">
                      <a16:creationId xmlns:a16="http://schemas.microsoft.com/office/drawing/2014/main" id="{3A25E3AF-5C0C-4E8E-2544-DB97ED626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513" y="5861959"/>
                  <a:ext cx="64135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2" name="Picture 4" descr="Leclerc logo : histoire, signification et évolution, symbole">
                  <a:extLst>
                    <a:ext uri="{FF2B5EF4-FFF2-40B4-BE49-F238E27FC236}">
                      <a16:creationId xmlns:a16="http://schemas.microsoft.com/office/drawing/2014/main" id="{9650E6C8-5990-8B84-A2D5-785D121191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300" y="5861959"/>
                  <a:ext cx="777875" cy="627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3" name="Picture 8" descr="Lidl Logo, symbol, meaning, history, PNG, brand">
                  <a:extLst>
                    <a:ext uri="{FF2B5EF4-FFF2-40B4-BE49-F238E27FC236}">
                      <a16:creationId xmlns:a16="http://schemas.microsoft.com/office/drawing/2014/main" id="{0ADE3EE4-F4D3-E677-A75E-95A31F2AC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343" r="22044"/>
                <a:stretch>
                  <a:fillRect/>
                </a:stretch>
              </p:blipFill>
              <p:spPr bwMode="auto">
                <a:xfrm>
                  <a:off x="1895475" y="5966734"/>
                  <a:ext cx="466725" cy="47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50" name="ZoneTexte 1">
                  <a:extLst>
                    <a:ext uri="{FF2B5EF4-FFF2-40B4-BE49-F238E27FC236}">
                      <a16:creationId xmlns:a16="http://schemas.microsoft.com/office/drawing/2014/main" id="{3A45021F-D163-C7B9-EB9A-092C6E23AC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95731" y="3890882"/>
                  <a:ext cx="1425509" cy="337534"/>
                </a:xfrm>
                <a:prstGeom prst="rect">
                  <a:avLst/>
                </a:prstGeom>
                <a:solidFill>
                  <a:srgbClr val="046A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altLang="fr-FR" sz="1600" b="1" kern="0">
                      <a:solidFill>
                        <a:srgbClr val="FFFFF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Pondéreux</a:t>
                  </a:r>
                </a:p>
              </p:txBody>
            </p:sp>
            <p:pic>
              <p:nvPicPr>
                <p:cNvPr id="29755" name="Picture 36" descr="Kronenbourg Logo - LogoDix">
                  <a:extLst>
                    <a:ext uri="{FF2B5EF4-FFF2-40B4-BE49-F238E27FC236}">
                      <a16:creationId xmlns:a16="http://schemas.microsoft.com/office/drawing/2014/main" id="{32DEB782-5667-FDED-0655-A39754E50E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0985" y="5510215"/>
                  <a:ext cx="917575" cy="919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6" name="Picture 10" descr="SABLIERES/BALLASTIERES HELMBACHER : le BTP se met au développement ...">
                  <a:extLst>
                    <a:ext uri="{FF2B5EF4-FFF2-40B4-BE49-F238E27FC236}">
                      <a16:creationId xmlns:a16="http://schemas.microsoft.com/office/drawing/2014/main" id="{CCAC5BD7-008D-028B-B207-945FCC7C7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60763" y="3397250"/>
                  <a:ext cx="2420937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7" name="Picture 12" descr="Eqiom - LARGE">
                  <a:extLst>
                    <a:ext uri="{FF2B5EF4-FFF2-40B4-BE49-F238E27FC236}">
                      <a16:creationId xmlns:a16="http://schemas.microsoft.com/office/drawing/2014/main" id="{33DF2DBE-DB10-21F5-B8A8-79BC42C508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02363" y="3384550"/>
                  <a:ext cx="1257300" cy="47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8" name="Picture 14" descr="Constellium - GTM Advanced Structures">
                  <a:extLst>
                    <a:ext uri="{FF2B5EF4-FFF2-40B4-BE49-F238E27FC236}">
                      <a16:creationId xmlns:a16="http://schemas.microsoft.com/office/drawing/2014/main" id="{CA86D2B8-55CC-0A8C-9F9A-E6F5856444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63" y="3403369"/>
                  <a:ext cx="1849437" cy="428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59" name="Picture 16" descr="SPITZER-EUROVRAC - Business Sourcing">
                  <a:extLst>
                    <a:ext uri="{FF2B5EF4-FFF2-40B4-BE49-F238E27FC236}">
                      <a16:creationId xmlns:a16="http://schemas.microsoft.com/office/drawing/2014/main" id="{DF6BF7A5-8B87-18E7-42AD-32EADEEA19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1688" y="3279544"/>
                  <a:ext cx="650875" cy="601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60" name="Picture 18" descr="Le Ptit Marché de Denis Digel Maraîcher à Sélestat - Le P'tit Marché de ...">
                  <a:extLst>
                    <a:ext uri="{FF2B5EF4-FFF2-40B4-BE49-F238E27FC236}">
                      <a16:creationId xmlns:a16="http://schemas.microsoft.com/office/drawing/2014/main" id="{9FBE1DD0-4843-AD18-0EFA-3C2FFF2469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9383" y="4964115"/>
                  <a:ext cx="942975" cy="514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61" name="Image 52">
                  <a:extLst>
                    <a:ext uri="{FF2B5EF4-FFF2-40B4-BE49-F238E27FC236}">
                      <a16:creationId xmlns:a16="http://schemas.microsoft.com/office/drawing/2014/main" id="{665E9955-4A8F-EC29-B253-AED188DC0B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2661" y="4790973"/>
                  <a:ext cx="917575" cy="500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3" name="Rectangle 1">
              <a:extLst>
                <a:ext uri="{FF2B5EF4-FFF2-40B4-BE49-F238E27FC236}">
                  <a16:creationId xmlns:a16="http://schemas.microsoft.com/office/drawing/2014/main" id="{E70227FE-B17A-ED67-91D4-B0E76FD7F5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761" y="3809102"/>
              <a:ext cx="2522420" cy="419819"/>
            </a:xfrm>
            <a:prstGeom prst="rect">
              <a:avLst/>
            </a:prstGeom>
            <a:solidFill>
              <a:srgbClr val="046A38"/>
            </a:solidFill>
            <a:ln w="19050" algn="ctr">
              <a:solidFill>
                <a:srgbClr val="046A38"/>
              </a:solidFill>
              <a:miter lim="800000"/>
              <a:headEnd/>
              <a:tailEnd/>
            </a:ln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600" b="1" kern="0">
                  <a:solidFill>
                    <a:srgbClr val="FFFFFF"/>
                  </a:solidFill>
                  <a:latin typeface="Verdana" panose="020B0604030504040204" pitchFamily="34" charset="0"/>
                </a:rPr>
                <a:t>Métallurgie</a:t>
              </a:r>
            </a:p>
          </p:txBody>
        </p:sp>
      </p:grpSp>
      <p:sp>
        <p:nvSpPr>
          <p:cNvPr id="13358" name="ZoneTexte 1">
            <a:extLst>
              <a:ext uri="{FF2B5EF4-FFF2-40B4-BE49-F238E27FC236}">
                <a16:creationId xmlns:a16="http://schemas.microsoft.com/office/drawing/2014/main" id="{83522E87-D527-3B47-088A-D2CFE90D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5095875"/>
            <a:ext cx="3043238" cy="338138"/>
          </a:xfrm>
          <a:prstGeom prst="rect">
            <a:avLst/>
          </a:prstGeom>
          <a:solidFill>
            <a:srgbClr val="046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600" b="1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Amidonnerie</a:t>
            </a:r>
          </a:p>
        </p:txBody>
      </p:sp>
      <p:pic>
        <p:nvPicPr>
          <p:cNvPr id="29704" name="Image 119">
            <a:extLst>
              <a:ext uri="{FF2B5EF4-FFF2-40B4-BE49-F238E27FC236}">
                <a16:creationId xmlns:a16="http://schemas.microsoft.com/office/drawing/2014/main" id="{5F2C5F6B-FEDB-E729-2B37-9FFA033DC97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5280025"/>
            <a:ext cx="9445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120">
            <a:extLst>
              <a:ext uri="{FF2B5EF4-FFF2-40B4-BE49-F238E27FC236}">
                <a16:creationId xmlns:a16="http://schemas.microsoft.com/office/drawing/2014/main" id="{E3F05295-2498-9867-0561-184B4785E2E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5702300"/>
            <a:ext cx="1152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5" descr="Groupe Armbruster | LinkedIn">
            <a:extLst>
              <a:ext uri="{FF2B5EF4-FFF2-40B4-BE49-F238E27FC236}">
                <a16:creationId xmlns:a16="http://schemas.microsoft.com/office/drawing/2014/main" id="{3AC7A804-CC41-7A85-1DF9-75146D7C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5408613"/>
            <a:ext cx="6969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7" name="Groupe 13364">
            <a:extLst>
              <a:ext uri="{FF2B5EF4-FFF2-40B4-BE49-F238E27FC236}">
                <a16:creationId xmlns:a16="http://schemas.microsoft.com/office/drawing/2014/main" id="{D5E96E2E-77F6-506D-1E9C-0705E666CFEE}"/>
              </a:ext>
            </a:extLst>
          </p:cNvPr>
          <p:cNvGrpSpPr>
            <a:grpSpLocks/>
          </p:cNvGrpSpPr>
          <p:nvPr/>
        </p:nvGrpSpPr>
        <p:grpSpPr bwMode="auto">
          <a:xfrm>
            <a:off x="10672763" y="1584325"/>
            <a:ext cx="1473200" cy="4767263"/>
            <a:chOff x="10718800" y="1601788"/>
            <a:chExt cx="1473200" cy="4767262"/>
          </a:xfrm>
        </p:grpSpPr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EFCA6270-608A-F2CE-7AFA-5E46514B24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28325" y="3190876"/>
              <a:ext cx="1439862" cy="1439862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BBFC1CCF-78FB-B2CF-90E1-CCA99F5CF7C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60087" y="3335338"/>
              <a:ext cx="1150938" cy="1150938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86BC25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0" name="Rectangle 52">
              <a:extLst>
                <a:ext uri="{FF2B5EF4-FFF2-40B4-BE49-F238E27FC236}">
                  <a16:creationId xmlns:a16="http://schemas.microsoft.com/office/drawing/2014/main" id="{64AEB426-8078-B6DD-2913-62CA6CF7ED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12475" y="3733800"/>
              <a:ext cx="1071563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6000"/>
                </a:lnSpc>
                <a:spcBef>
                  <a:spcPct val="0"/>
                </a:spcBef>
                <a:buFont typeface="Wingdings 2" pitchFamily="2" charset="2"/>
                <a:buNone/>
              </a:pPr>
              <a:r>
                <a:rPr lang="fr-FR" altLang="fr-FR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70 acteurs rencontrés par la CeA</a:t>
              </a:r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id="{6C7C04E5-97BE-C677-4525-D066632AE7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50550" y="4929187"/>
              <a:ext cx="1441450" cy="143986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7DA54B28-0D35-09CC-2FB0-B1FE1FD848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93425" y="5072062"/>
              <a:ext cx="1152525" cy="115252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86BC25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3" name="Rectangle 55">
              <a:extLst>
                <a:ext uri="{FF2B5EF4-FFF2-40B4-BE49-F238E27FC236}">
                  <a16:creationId xmlns:a16="http://schemas.microsoft.com/office/drawing/2014/main" id="{6E23D90B-9932-74C3-AB91-FB210C97BA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14063" y="5367338"/>
              <a:ext cx="1087437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6000"/>
                </a:lnSpc>
                <a:spcBef>
                  <a:spcPct val="0"/>
                </a:spcBef>
                <a:buFont typeface="Wingdings 2" pitchFamily="2" charset="2"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150 entretiens</a:t>
              </a:r>
            </a:p>
            <a:p>
              <a:pPr algn="ctr" eaLnBrk="1" hangingPunct="1">
                <a:lnSpc>
                  <a:spcPct val="106000"/>
                </a:lnSpc>
                <a:spcBef>
                  <a:spcPct val="0"/>
                </a:spcBef>
                <a:buFont typeface="Wingdings 2" pitchFamily="2" charset="2"/>
                <a:buNone/>
              </a:pPr>
              <a:r>
                <a:rPr lang="fr-FR" altLang="fr-FR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approfondis</a:t>
              </a:r>
            </a:p>
          </p:txBody>
        </p:sp>
        <p:sp>
          <p:nvSpPr>
            <p:cNvPr id="13362" name="Oval 51">
              <a:extLst>
                <a:ext uri="{FF2B5EF4-FFF2-40B4-BE49-F238E27FC236}">
                  <a16:creationId xmlns:a16="http://schemas.microsoft.com/office/drawing/2014/main" id="{66D41827-49B2-2CFB-CC50-656C83749C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18800" y="1601788"/>
              <a:ext cx="1439862" cy="143986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FFFFFF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63" name="Oval 52">
              <a:extLst>
                <a:ext uri="{FF2B5EF4-FFF2-40B4-BE49-F238E27FC236}">
                  <a16:creationId xmlns:a16="http://schemas.microsoft.com/office/drawing/2014/main" id="{BA1BA8E6-85DE-2B07-E5CC-95BDA332C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50562" y="1746251"/>
              <a:ext cx="1150938" cy="115093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86BC25"/>
                </a:solidFill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6" name="Rectangle 52">
              <a:extLst>
                <a:ext uri="{FF2B5EF4-FFF2-40B4-BE49-F238E27FC236}">
                  <a16:creationId xmlns:a16="http://schemas.microsoft.com/office/drawing/2014/main" id="{5961B0D0-2D10-D24A-29D3-6183637FB1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902950" y="2144713"/>
              <a:ext cx="1071563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6000"/>
                </a:lnSpc>
                <a:spcBef>
                  <a:spcPct val="0"/>
                </a:spcBef>
                <a:buFont typeface="Wingdings 2" pitchFamily="2" charset="2"/>
                <a:buNone/>
              </a:pPr>
              <a:r>
                <a:rPr lang="fr-FR" altLang="fr-FR" sz="1400" b="1">
                  <a:solidFill>
                    <a:schemeClr val="tx1"/>
                  </a:solidFill>
                  <a:latin typeface="Calibri" panose="020F0502020204030204" pitchFamily="34" charset="0"/>
                </a:rPr>
                <a:t>10 filières concernées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31">
            <a:extLst>
              <a:ext uri="{FF2B5EF4-FFF2-40B4-BE49-F238E27FC236}">
                <a16:creationId xmlns:a16="http://schemas.microsoft.com/office/drawing/2014/main" id="{C4A1C21C-84F3-302E-D6DA-C74AECC2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608263"/>
            <a:ext cx="2305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re 1">
            <a:extLst>
              <a:ext uri="{FF2B5EF4-FFF2-40B4-BE49-F238E27FC236}">
                <a16:creationId xmlns:a16="http://schemas.microsoft.com/office/drawing/2014/main" id="{2B6156AD-E6A7-F58C-D2BB-41CBC43A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74613"/>
            <a:ext cx="8328025" cy="977900"/>
          </a:xfrm>
        </p:spPr>
        <p:txBody>
          <a:bodyPr/>
          <a:lstStyle/>
          <a:p>
            <a:r>
              <a:rPr lang="fr-FR" altLang="fr-FR" sz="2800" b="1"/>
              <a:t>Impact sur le monde économique</a:t>
            </a:r>
            <a:r>
              <a:rPr lang="fr-FR" altLang="en-US" sz="2800" b="1"/>
              <a:t> </a:t>
            </a:r>
          </a:p>
        </p:txBody>
      </p:sp>
      <p:pic>
        <p:nvPicPr>
          <p:cNvPr id="31748" name="Image 2">
            <a:extLst>
              <a:ext uri="{FF2B5EF4-FFF2-40B4-BE49-F238E27FC236}">
                <a16:creationId xmlns:a16="http://schemas.microsoft.com/office/drawing/2014/main" id="{2A2410F7-7C0E-1476-D780-F5523289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18">
            <a:extLst>
              <a:ext uri="{FF2B5EF4-FFF2-40B4-BE49-F238E27FC236}">
                <a16:creationId xmlns:a16="http://schemas.microsoft.com/office/drawing/2014/main" id="{444F0075-CF0E-F6CD-7B60-A1164756B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3" y="2322513"/>
            <a:ext cx="397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300" b="1">
                <a:solidFill>
                  <a:srgbClr val="313131"/>
                </a:solidFill>
              </a:rPr>
              <a:t>ESTIMATION DU COUT GLOBAL POUR L’ECONOMIE ALSACIENNE</a:t>
            </a:r>
          </a:p>
        </p:txBody>
      </p:sp>
      <p:sp>
        <p:nvSpPr>
          <p:cNvPr id="31750" name="TextBox 19">
            <a:extLst>
              <a:ext uri="{FF2B5EF4-FFF2-40B4-BE49-F238E27FC236}">
                <a16:creationId xmlns:a16="http://schemas.microsoft.com/office/drawing/2014/main" id="{27057D0E-5103-5A2E-104F-BA0E5144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2309813"/>
            <a:ext cx="418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00" b="1">
                <a:solidFill>
                  <a:srgbClr val="313131"/>
                </a:solidFill>
              </a:rPr>
              <a:t>IMPACTS SUR LES ENTREPRISES ALSACIENNES, PAR FILIERE*</a:t>
            </a:r>
          </a:p>
        </p:txBody>
      </p:sp>
      <p:sp>
        <p:nvSpPr>
          <p:cNvPr id="7" name="Freeform 486">
            <a:extLst>
              <a:ext uri="{FF2B5EF4-FFF2-40B4-BE49-F238E27FC236}">
                <a16:creationId xmlns:a16="http://schemas.microsoft.com/office/drawing/2014/main" id="{FB478B82-DA2D-A08D-A8BE-C993FDDADFCD}"/>
              </a:ext>
            </a:extLst>
          </p:cNvPr>
          <p:cNvSpPr>
            <a:spLocks noEditPoints="1"/>
          </p:cNvSpPr>
          <p:nvPr/>
        </p:nvSpPr>
        <p:spPr bwMode="auto">
          <a:xfrm>
            <a:off x="5526088" y="4508500"/>
            <a:ext cx="525462" cy="525463"/>
          </a:xfrm>
          <a:custGeom>
            <a:avLst/>
            <a:gdLst>
              <a:gd name="T0" fmla="*/ 2147483646 w 512"/>
              <a:gd name="T1" fmla="*/ 2147483646 h 512"/>
              <a:gd name="T2" fmla="*/ 2147483646 w 512"/>
              <a:gd name="T3" fmla="*/ 2147483646 h 512"/>
              <a:gd name="T4" fmla="*/ 2147483646 w 512"/>
              <a:gd name="T5" fmla="*/ 2147483646 h 512"/>
              <a:gd name="T6" fmla="*/ 2147483646 w 512"/>
              <a:gd name="T7" fmla="*/ 2147483646 h 512"/>
              <a:gd name="T8" fmla="*/ 2147483646 w 512"/>
              <a:gd name="T9" fmla="*/ 2147483646 h 512"/>
              <a:gd name="T10" fmla="*/ 2147483646 w 512"/>
              <a:gd name="T11" fmla="*/ 0 h 512"/>
              <a:gd name="T12" fmla="*/ 0 w 512"/>
              <a:gd name="T13" fmla="*/ 2147483646 h 512"/>
              <a:gd name="T14" fmla="*/ 2147483646 w 512"/>
              <a:gd name="T15" fmla="*/ 2147483646 h 512"/>
              <a:gd name="T16" fmla="*/ 2147483646 w 512"/>
              <a:gd name="T17" fmla="*/ 2147483646 h 512"/>
              <a:gd name="T18" fmla="*/ 2147483646 w 512"/>
              <a:gd name="T19" fmla="*/ 0 h 5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477" tIns="36238" rIns="72477" bIns="3623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8" name="Freeform 309">
            <a:extLst>
              <a:ext uri="{FF2B5EF4-FFF2-40B4-BE49-F238E27FC236}">
                <a16:creationId xmlns:a16="http://schemas.microsoft.com/office/drawing/2014/main" id="{74D820AF-D43F-F6B3-1F13-8A45569A883A}"/>
              </a:ext>
            </a:extLst>
          </p:cNvPr>
          <p:cNvSpPr>
            <a:spLocks noEditPoints="1"/>
          </p:cNvSpPr>
          <p:nvPr/>
        </p:nvSpPr>
        <p:spPr bwMode="auto">
          <a:xfrm>
            <a:off x="3716338" y="1484313"/>
            <a:ext cx="525462" cy="525462"/>
          </a:xfrm>
          <a:custGeom>
            <a:avLst/>
            <a:gdLst>
              <a:gd name="T0" fmla="*/ 2147483646 w 512"/>
              <a:gd name="T1" fmla="*/ 2147483646 h 512"/>
              <a:gd name="T2" fmla="*/ 2147483646 w 512"/>
              <a:gd name="T3" fmla="*/ 2147483646 h 512"/>
              <a:gd name="T4" fmla="*/ 2147483646 w 512"/>
              <a:gd name="T5" fmla="*/ 2147483646 h 512"/>
              <a:gd name="T6" fmla="*/ 2147483646 w 512"/>
              <a:gd name="T7" fmla="*/ 2147483646 h 512"/>
              <a:gd name="T8" fmla="*/ 2147483646 w 512"/>
              <a:gd name="T9" fmla="*/ 2147483646 h 512"/>
              <a:gd name="T10" fmla="*/ 2147483646 w 512"/>
              <a:gd name="T11" fmla="*/ 0 h 512"/>
              <a:gd name="T12" fmla="*/ 0 w 512"/>
              <a:gd name="T13" fmla="*/ 2147483646 h 512"/>
              <a:gd name="T14" fmla="*/ 2147483646 w 512"/>
              <a:gd name="T15" fmla="*/ 2147483646 h 512"/>
              <a:gd name="T16" fmla="*/ 2147483646 w 512"/>
              <a:gd name="T17" fmla="*/ 2147483646 h 512"/>
              <a:gd name="T18" fmla="*/ 2147483646 w 512"/>
              <a:gd name="T19" fmla="*/ 0 h 5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477" tIns="36238" rIns="72477" bIns="3623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grpSp>
        <p:nvGrpSpPr>
          <p:cNvPr id="31753" name="Groupe 34">
            <a:extLst>
              <a:ext uri="{FF2B5EF4-FFF2-40B4-BE49-F238E27FC236}">
                <a16:creationId xmlns:a16="http://schemas.microsoft.com/office/drawing/2014/main" id="{2DEE99AE-9FA5-BD1E-3EAE-4A1C4495178F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1335088"/>
            <a:ext cx="804862" cy="803275"/>
            <a:chOff x="8567738" y="1208088"/>
            <a:chExt cx="804862" cy="804862"/>
          </a:xfrm>
        </p:grpSpPr>
        <p:sp>
          <p:nvSpPr>
            <p:cNvPr id="4" name="Oval 17">
              <a:extLst>
                <a:ext uri="{FF2B5EF4-FFF2-40B4-BE49-F238E27FC236}">
                  <a16:creationId xmlns:a16="http://schemas.microsoft.com/office/drawing/2014/main" id="{C91203E8-C033-59E4-644D-58E1F77BFBB6}"/>
                </a:ext>
              </a:extLst>
            </p:cNvPr>
            <p:cNvSpPr/>
            <p:nvPr/>
          </p:nvSpPr>
          <p:spPr bwMode="auto">
            <a:xfrm rot="5400000">
              <a:off x="8567738" y="1208089"/>
              <a:ext cx="804862" cy="804862"/>
            </a:xfrm>
            <a:prstGeom prst="ellipse">
              <a:avLst/>
            </a:prstGeom>
            <a:solidFill>
              <a:srgbClr val="43B02A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370" tIns="45685" rIns="91370" bIns="45685" anchor="ctr"/>
            <a:lstStyle/>
            <a:p>
              <a:pPr algn="ctr" defTabSz="9136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err="1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31781" name="Graphic 25" descr="Production with solid fill">
              <a:extLst>
                <a:ext uri="{FF2B5EF4-FFF2-40B4-BE49-F238E27FC236}">
                  <a16:creationId xmlns:a16="http://schemas.microsoft.com/office/drawing/2014/main" id="{82751F54-D968-DC40-5BA5-FE0B42ED8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3325" y="1368425"/>
              <a:ext cx="35401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4" name="Groupe 35">
            <a:extLst>
              <a:ext uri="{FF2B5EF4-FFF2-40B4-BE49-F238E27FC236}">
                <a16:creationId xmlns:a16="http://schemas.microsoft.com/office/drawing/2014/main" id="{EA84D65C-5850-948B-CEAB-9BE004F67CE6}"/>
              </a:ext>
            </a:extLst>
          </p:cNvPr>
          <p:cNvGrpSpPr>
            <a:grpSpLocks/>
          </p:cNvGrpSpPr>
          <p:nvPr/>
        </p:nvGrpSpPr>
        <p:grpSpPr bwMode="auto">
          <a:xfrm>
            <a:off x="3565525" y="1335088"/>
            <a:ext cx="806450" cy="803275"/>
            <a:chOff x="3566318" y="1334294"/>
            <a:chExt cx="806450" cy="804862"/>
          </a:xfrm>
        </p:grpSpPr>
        <p:sp>
          <p:nvSpPr>
            <p:cNvPr id="3" name="Oval 11">
              <a:extLst>
                <a:ext uri="{FF2B5EF4-FFF2-40B4-BE49-F238E27FC236}">
                  <a16:creationId xmlns:a16="http://schemas.microsoft.com/office/drawing/2014/main" id="{3D8685CE-C4F7-C0C7-C128-528AC51AC80F}"/>
                </a:ext>
              </a:extLst>
            </p:cNvPr>
            <p:cNvSpPr/>
            <p:nvPr/>
          </p:nvSpPr>
          <p:spPr>
            <a:xfrm rot="16200000">
              <a:off x="3567112" y="1333501"/>
              <a:ext cx="804862" cy="806450"/>
            </a:xfrm>
            <a:prstGeom prst="ellipse">
              <a:avLst/>
            </a:prstGeom>
            <a:solidFill>
              <a:srgbClr val="012169"/>
            </a:solidFill>
            <a:ln w="952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91370" tIns="45685" rIns="91370" bIns="45685" anchor="ctr"/>
            <a:lstStyle/>
            <a:p>
              <a:pPr algn="ctr" defTabSz="91368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err="1">
                <a:solidFill>
                  <a:srgbClr val="FFFFFF"/>
                </a:solidFill>
                <a:latin typeface="Verdana"/>
              </a:endParaRPr>
            </a:p>
          </p:txBody>
        </p:sp>
        <p:pic>
          <p:nvPicPr>
            <p:cNvPr id="31779" name="Graphic 27" descr="Bar chart with solid fill">
              <a:extLst>
                <a:ext uri="{FF2B5EF4-FFF2-40B4-BE49-F238E27FC236}">
                  <a16:creationId xmlns:a16="http://schemas.microsoft.com/office/drawing/2014/main" id="{9C627068-563E-FF74-64FE-54BE6B323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474" y="1547813"/>
              <a:ext cx="33813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Freeform 309">
            <a:extLst>
              <a:ext uri="{FF2B5EF4-FFF2-40B4-BE49-F238E27FC236}">
                <a16:creationId xmlns:a16="http://schemas.microsoft.com/office/drawing/2014/main" id="{A469EDF9-CCB0-0529-7EF7-44904CA30A00}"/>
              </a:ext>
            </a:extLst>
          </p:cNvPr>
          <p:cNvSpPr>
            <a:spLocks noEditPoints="1"/>
          </p:cNvSpPr>
          <p:nvPr/>
        </p:nvSpPr>
        <p:spPr bwMode="auto">
          <a:xfrm>
            <a:off x="8702675" y="1335088"/>
            <a:ext cx="557213" cy="569912"/>
          </a:xfrm>
          <a:custGeom>
            <a:avLst/>
            <a:gdLst>
              <a:gd name="T0" fmla="*/ 2147483646 w 512"/>
              <a:gd name="T1" fmla="*/ 2147483646 h 512"/>
              <a:gd name="T2" fmla="*/ 2147483646 w 512"/>
              <a:gd name="T3" fmla="*/ 2147483646 h 512"/>
              <a:gd name="T4" fmla="*/ 2147483646 w 512"/>
              <a:gd name="T5" fmla="*/ 2147483646 h 512"/>
              <a:gd name="T6" fmla="*/ 2147483646 w 512"/>
              <a:gd name="T7" fmla="*/ 2147483646 h 512"/>
              <a:gd name="T8" fmla="*/ 2147483646 w 512"/>
              <a:gd name="T9" fmla="*/ 2147483646 h 512"/>
              <a:gd name="T10" fmla="*/ 2147483646 w 512"/>
              <a:gd name="T11" fmla="*/ 0 h 512"/>
              <a:gd name="T12" fmla="*/ 0 w 512"/>
              <a:gd name="T13" fmla="*/ 2147483646 h 512"/>
              <a:gd name="T14" fmla="*/ 2147483646 w 512"/>
              <a:gd name="T15" fmla="*/ 2147483646 h 512"/>
              <a:gd name="T16" fmla="*/ 2147483646 w 512"/>
              <a:gd name="T17" fmla="*/ 2147483646 h 512"/>
              <a:gd name="T18" fmla="*/ 2147483646 w 512"/>
              <a:gd name="T19" fmla="*/ 0 h 5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477" tIns="36238" rIns="72477" bIns="3623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grpSp>
        <p:nvGrpSpPr>
          <p:cNvPr id="31756" name="Group 41">
            <a:extLst>
              <a:ext uri="{FF2B5EF4-FFF2-40B4-BE49-F238E27FC236}">
                <a16:creationId xmlns:a16="http://schemas.microsoft.com/office/drawing/2014/main" id="{62997776-B9DC-10F6-2BB0-F729134CA2C6}"/>
              </a:ext>
            </a:extLst>
          </p:cNvPr>
          <p:cNvGrpSpPr>
            <a:grpSpLocks/>
          </p:cNvGrpSpPr>
          <p:nvPr/>
        </p:nvGrpSpPr>
        <p:grpSpPr bwMode="auto">
          <a:xfrm>
            <a:off x="2716213" y="4983163"/>
            <a:ext cx="3324225" cy="661987"/>
            <a:chOff x="-9439" y="5379142"/>
            <a:chExt cx="3570086" cy="748239"/>
          </a:xfrm>
        </p:grpSpPr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E016F2D8-E3E3-C617-C0E9-CD7E67D111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675" y="5540633"/>
              <a:ext cx="1207078" cy="4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400" b="1" kern="0">
                  <a:solidFill>
                    <a:srgbClr val="000000"/>
                  </a:solidFill>
                  <a:latin typeface="Verdana" panose="020B0604030504040204" pitchFamily="34" charset="0"/>
                </a:rPr>
                <a:t>18 M€</a:t>
              </a:r>
            </a:p>
          </p:txBody>
        </p:sp>
        <p:sp>
          <p:nvSpPr>
            <p:cNvPr id="14" name="Isosceles Triangle 43">
              <a:extLst>
                <a:ext uri="{FF2B5EF4-FFF2-40B4-BE49-F238E27FC236}">
                  <a16:creationId xmlns:a16="http://schemas.microsoft.com/office/drawing/2014/main" id="{78769E7F-A4A4-9D1C-1E9B-5578C8E742EE}"/>
                </a:ext>
              </a:extLst>
            </p:cNvPr>
            <p:cNvSpPr/>
            <p:nvPr/>
          </p:nvSpPr>
          <p:spPr bwMode="gray">
            <a:xfrm rot="5400000">
              <a:off x="-267625" y="5637328"/>
              <a:ext cx="748239" cy="231868"/>
            </a:xfrm>
            <a:prstGeom prst="triangle">
              <a:avLst/>
            </a:prstGeom>
            <a:solidFill>
              <a:srgbClr val="86BC25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endParaRPr lang="fr-FR" sz="1400" b="1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15" name="Rectangle 44">
              <a:extLst>
                <a:ext uri="{FF2B5EF4-FFF2-40B4-BE49-F238E27FC236}">
                  <a16:creationId xmlns:a16="http://schemas.microsoft.com/office/drawing/2014/main" id="{E418277C-ED63-ED90-9A61-8C496EA5C1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14752" y="5533455"/>
              <a:ext cx="2045895" cy="55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400" i="1" kern="0">
                  <a:solidFill>
                    <a:srgbClr val="000000"/>
                  </a:solidFill>
                  <a:latin typeface="Verdana" panose="020B0604030504040204" pitchFamily="34" charset="0"/>
                </a:rPr>
                <a:t>Coût supporté par le trafic d’échange</a:t>
              </a:r>
            </a:p>
          </p:txBody>
        </p:sp>
      </p:grpSp>
      <p:sp>
        <p:nvSpPr>
          <p:cNvPr id="16" name="Rectangle 32">
            <a:extLst>
              <a:ext uri="{FF2B5EF4-FFF2-40B4-BE49-F238E27FC236}">
                <a16:creationId xmlns:a16="http://schemas.microsoft.com/office/drawing/2014/main" id="{71F66642-D1EE-653F-9492-A48C56CCE5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16775" y="3071813"/>
            <a:ext cx="21494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88900" rIns="88900" bIns="88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400" b="1" kern="0" dirty="0">
                <a:solidFill>
                  <a:srgbClr val="000000"/>
                </a:solidFill>
                <a:latin typeface="Verdana" panose="020B0604030504040204" pitchFamily="34" charset="0"/>
              </a:rPr>
              <a:t>- 0,3 % </a:t>
            </a:r>
            <a:r>
              <a:rPr lang="fr-FR" altLang="fr-FR" sz="1000" b="1" i="1" kern="0" dirty="0">
                <a:solidFill>
                  <a:srgbClr val="000000"/>
                </a:solidFill>
                <a:latin typeface="Verdana" panose="020B0604030504040204" pitchFamily="34" charset="0"/>
              </a:rPr>
              <a:t>(toutes filières hors transport)</a:t>
            </a:r>
          </a:p>
          <a:p>
            <a:pPr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1400" b="1" kern="0" dirty="0">
                <a:solidFill>
                  <a:srgbClr val="000000"/>
                </a:solidFill>
                <a:latin typeface="Verdana" panose="020B0604030504040204" pitchFamily="34" charset="0"/>
              </a:rPr>
              <a:t>- 1,8 %</a:t>
            </a:r>
            <a:r>
              <a:rPr lang="fr-FR" altLang="fr-FR" sz="1000" b="1" i="1" kern="0" dirty="0">
                <a:solidFill>
                  <a:srgbClr val="000000"/>
                </a:solidFill>
                <a:latin typeface="Verdana" panose="020B0604030504040204" pitchFamily="34" charset="0"/>
              </a:rPr>
              <a:t> (toutes filières)</a:t>
            </a:r>
          </a:p>
        </p:txBody>
      </p:sp>
      <p:sp>
        <p:nvSpPr>
          <p:cNvPr id="17" name="Isosceles Triangle 33">
            <a:extLst>
              <a:ext uri="{FF2B5EF4-FFF2-40B4-BE49-F238E27FC236}">
                <a16:creationId xmlns:a16="http://schemas.microsoft.com/office/drawing/2014/main" id="{94918C36-FE70-6AB8-3925-7D84A264B1FD}"/>
              </a:ext>
            </a:extLst>
          </p:cNvPr>
          <p:cNvSpPr/>
          <p:nvPr/>
        </p:nvSpPr>
        <p:spPr bwMode="gray">
          <a:xfrm rot="5400000">
            <a:off x="6683375" y="3197226"/>
            <a:ext cx="663575" cy="273050"/>
          </a:xfrm>
          <a:prstGeom prst="triangle">
            <a:avLst/>
          </a:prstGeom>
          <a:solidFill>
            <a:srgbClr val="86BC25">
              <a:lumMod val="20000"/>
              <a:lumOff val="8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fr-FR" sz="1400" b="1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82E2D-56E8-19B5-6B3C-55D5AB997BE7}"/>
              </a:ext>
            </a:extLst>
          </p:cNvPr>
          <p:cNvSpPr/>
          <p:nvPr/>
        </p:nvSpPr>
        <p:spPr bwMode="gray">
          <a:xfrm>
            <a:off x="9259888" y="3081338"/>
            <a:ext cx="2514600" cy="5159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8900" tIns="88900" rIns="88900" bIns="88900" anchor="ctr"/>
          <a:lstStyle/>
          <a:p>
            <a:pPr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i="1" kern="0" dirty="0">
                <a:solidFill>
                  <a:prstClr val="black"/>
                </a:solidFill>
                <a:latin typeface="Verdana"/>
              </a:rPr>
              <a:t>Impact moyen sur la marge des filières analysées</a:t>
            </a:r>
          </a:p>
        </p:txBody>
      </p:sp>
      <p:grpSp>
        <p:nvGrpSpPr>
          <p:cNvPr id="31760" name="Group 30">
            <a:extLst>
              <a:ext uri="{FF2B5EF4-FFF2-40B4-BE49-F238E27FC236}">
                <a16:creationId xmlns:a16="http://schemas.microsoft.com/office/drawing/2014/main" id="{C3153188-E5B4-882C-06BE-D0EF59546F8E}"/>
              </a:ext>
            </a:extLst>
          </p:cNvPr>
          <p:cNvGrpSpPr>
            <a:grpSpLocks/>
          </p:cNvGrpSpPr>
          <p:nvPr/>
        </p:nvGrpSpPr>
        <p:grpSpPr bwMode="auto">
          <a:xfrm>
            <a:off x="2716213" y="3370263"/>
            <a:ext cx="3455987" cy="701675"/>
            <a:chOff x="-9439" y="5275411"/>
            <a:chExt cx="3711110" cy="748480"/>
          </a:xfrm>
        </p:grpSpPr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17964309-7BB5-20D6-1CD4-EB8D65BD1A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633" y="5482005"/>
              <a:ext cx="1206921" cy="44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400" b="1" kern="0">
                  <a:solidFill>
                    <a:srgbClr val="000000"/>
                  </a:solidFill>
                  <a:latin typeface="Verdana" panose="020B0604030504040204" pitchFamily="34" charset="0"/>
                </a:rPr>
                <a:t>32 M€</a:t>
              </a:r>
            </a:p>
          </p:txBody>
        </p:sp>
        <p:sp>
          <p:nvSpPr>
            <p:cNvPr id="21" name="Isosceles Triangle 36">
              <a:extLst>
                <a:ext uri="{FF2B5EF4-FFF2-40B4-BE49-F238E27FC236}">
                  <a16:creationId xmlns:a16="http://schemas.microsoft.com/office/drawing/2014/main" id="{5C871B5C-4E2F-ED50-AE64-88E9BB1BEE30}"/>
                </a:ext>
              </a:extLst>
            </p:cNvPr>
            <p:cNvSpPr/>
            <p:nvPr/>
          </p:nvSpPr>
          <p:spPr bwMode="gray">
            <a:xfrm rot="5400000">
              <a:off x="-267761" y="5533733"/>
              <a:ext cx="748480" cy="231838"/>
            </a:xfrm>
            <a:prstGeom prst="triangle">
              <a:avLst/>
            </a:prstGeom>
            <a:solidFill>
              <a:srgbClr val="86BC25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endParaRPr lang="fr-FR" sz="1600" b="1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704629-1327-A6E4-26E0-DD1DBB96F305}"/>
                </a:ext>
              </a:extLst>
            </p:cNvPr>
            <p:cNvSpPr/>
            <p:nvPr/>
          </p:nvSpPr>
          <p:spPr bwMode="gray">
            <a:xfrm>
              <a:off x="1483870" y="5417656"/>
              <a:ext cx="2217801" cy="60623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400" i="1" kern="0" dirty="0">
                  <a:solidFill>
                    <a:prstClr val="black"/>
                  </a:solidFill>
                  <a:latin typeface="Verdana"/>
                </a:rPr>
                <a:t>Coût supporté par les acteurs de transit </a:t>
              </a:r>
            </a:p>
          </p:txBody>
        </p:sp>
      </p:grpSp>
      <p:sp>
        <p:nvSpPr>
          <p:cNvPr id="31761" name="TextBox 46">
            <a:extLst>
              <a:ext uri="{FF2B5EF4-FFF2-40B4-BE49-F238E27FC236}">
                <a16:creationId xmlns:a16="http://schemas.microsoft.com/office/drawing/2014/main" id="{BA8A212B-9AA5-D281-AD6B-7C7ED97A7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4005263"/>
            <a:ext cx="356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200">
                <a:solidFill>
                  <a:srgbClr val="313131"/>
                </a:solidFill>
              </a:rPr>
              <a:t>*Pour les filières hors transport : cas d’une répercussion à 90 % par les transporteurs</a:t>
            </a: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7AE4E3A3-85CC-0C00-E11D-112A9BA3D3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71675" y="2841625"/>
            <a:ext cx="4441825" cy="37909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86B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88900" rIns="88900" bIns="88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r-FR" altLang="fr-FR" sz="1600" b="1" ker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4BC873CD-E9A6-BFF7-3DE2-0E28E7D729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31000" y="2851150"/>
            <a:ext cx="5141913" cy="16573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86B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88900" rIns="88900" bIns="889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r-FR" altLang="fr-FR" sz="1600" b="1" ker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grpSp>
        <p:nvGrpSpPr>
          <p:cNvPr id="31764" name="Group 29">
            <a:extLst>
              <a:ext uri="{FF2B5EF4-FFF2-40B4-BE49-F238E27FC236}">
                <a16:creationId xmlns:a16="http://schemas.microsoft.com/office/drawing/2014/main" id="{93BDF115-1E04-3B99-01AB-C497D3A5745F}"/>
              </a:ext>
            </a:extLst>
          </p:cNvPr>
          <p:cNvGrpSpPr>
            <a:grpSpLocks/>
          </p:cNvGrpSpPr>
          <p:nvPr/>
        </p:nvGrpSpPr>
        <p:grpSpPr bwMode="auto">
          <a:xfrm>
            <a:off x="2716213" y="4189413"/>
            <a:ext cx="3235325" cy="661987"/>
            <a:chOff x="-9439" y="5275411"/>
            <a:chExt cx="3460974" cy="748239"/>
          </a:xfrm>
        </p:grpSpPr>
        <p:sp>
          <p:nvSpPr>
            <p:cNvPr id="27" name="Rectangle 47">
              <a:extLst>
                <a:ext uri="{FF2B5EF4-FFF2-40B4-BE49-F238E27FC236}">
                  <a16:creationId xmlns:a16="http://schemas.microsoft.com/office/drawing/2014/main" id="{334E6EC5-CC26-C2BB-7EDD-D28FF2D447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128" y="5436902"/>
              <a:ext cx="1207436" cy="44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400" b="1" kern="0">
                  <a:solidFill>
                    <a:srgbClr val="000000"/>
                  </a:solidFill>
                  <a:latin typeface="Verdana" panose="020B0604030504040204" pitchFamily="34" charset="0"/>
                </a:rPr>
                <a:t>14 M€</a:t>
              </a:r>
            </a:p>
          </p:txBody>
        </p:sp>
        <p:sp>
          <p:nvSpPr>
            <p:cNvPr id="28" name="Isosceles Triangle 48">
              <a:extLst>
                <a:ext uri="{FF2B5EF4-FFF2-40B4-BE49-F238E27FC236}">
                  <a16:creationId xmlns:a16="http://schemas.microsoft.com/office/drawing/2014/main" id="{840DC69E-4D73-E6DD-AF49-D1E49E42CF3C}"/>
                </a:ext>
              </a:extLst>
            </p:cNvPr>
            <p:cNvSpPr/>
            <p:nvPr/>
          </p:nvSpPr>
          <p:spPr bwMode="gray">
            <a:xfrm rot="5400000">
              <a:off x="-267231" y="5533203"/>
              <a:ext cx="748239" cy="232656"/>
            </a:xfrm>
            <a:prstGeom prst="triangle">
              <a:avLst/>
            </a:prstGeom>
            <a:solidFill>
              <a:srgbClr val="86BC25">
                <a:lumMod val="20000"/>
                <a:lumOff val="80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endParaRPr lang="fr-FR" sz="1400" b="1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29" name="Rectangle 49">
              <a:extLst>
                <a:ext uri="{FF2B5EF4-FFF2-40B4-BE49-F238E27FC236}">
                  <a16:creationId xmlns:a16="http://schemas.microsoft.com/office/drawing/2014/main" id="{E431B23A-7768-1255-5493-185C0580CA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15563" y="5433313"/>
              <a:ext cx="1935972" cy="55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r>
                <a:rPr lang="fr-FR" altLang="fr-FR" sz="1400" i="1" kern="0">
                  <a:solidFill>
                    <a:srgbClr val="000000"/>
                  </a:solidFill>
                  <a:latin typeface="Verdana" panose="020B0604030504040204" pitchFamily="34" charset="0"/>
                </a:rPr>
                <a:t>Coût supporté par le trafic interne</a:t>
              </a:r>
            </a:p>
          </p:txBody>
        </p:sp>
      </p:grpSp>
      <p:sp>
        <p:nvSpPr>
          <p:cNvPr id="31765" name="TextBox 61">
            <a:extLst>
              <a:ext uri="{FF2B5EF4-FFF2-40B4-BE49-F238E27FC236}">
                <a16:creationId xmlns:a16="http://schemas.microsoft.com/office/drawing/2014/main" id="{47ED4AF0-1A92-3F33-27D6-03E8C9A24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2971800"/>
            <a:ext cx="3990975" cy="276225"/>
          </a:xfrm>
          <a:prstGeom prst="rect">
            <a:avLst/>
          </a:prstGeom>
          <a:solidFill>
            <a:srgbClr val="86BC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FFFF"/>
                </a:solidFill>
              </a:rPr>
              <a:t>Ventilation* des recettes estimées</a:t>
            </a:r>
          </a:p>
        </p:txBody>
      </p:sp>
      <p:sp>
        <p:nvSpPr>
          <p:cNvPr id="31" name="TextBox 62">
            <a:extLst>
              <a:ext uri="{FF2B5EF4-FFF2-40B4-BE49-F238E27FC236}">
                <a16:creationId xmlns:a16="http://schemas.microsoft.com/office/drawing/2014/main" id="{34AF1B14-991E-B023-3FE5-AC1E0710749D}"/>
              </a:ext>
            </a:extLst>
          </p:cNvPr>
          <p:cNvSpPr txBox="1"/>
          <p:nvPr/>
        </p:nvSpPr>
        <p:spPr>
          <a:xfrm>
            <a:off x="2528888" y="5740400"/>
            <a:ext cx="3313112" cy="584200"/>
          </a:xfrm>
          <a:prstGeom prst="rect">
            <a:avLst/>
          </a:prstGeom>
          <a:solidFill>
            <a:srgbClr val="86BC25">
              <a:lumMod val="40000"/>
              <a:lumOff val="60000"/>
            </a:srgbClr>
          </a:solidFill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fr-FR" sz="1200" kern="0">
                <a:solidFill>
                  <a:prstClr val="black"/>
                </a:solidFill>
                <a:latin typeface="Verdana"/>
              </a:rPr>
              <a:t>Le coût supporté par l’économie locale représente </a:t>
            </a:r>
            <a:r>
              <a:rPr lang="fr-FR" sz="1400" b="1" kern="0">
                <a:solidFill>
                  <a:prstClr val="black"/>
                </a:solidFill>
                <a:latin typeface="Verdana"/>
              </a:rPr>
              <a:t>0,05 % </a:t>
            </a:r>
            <a:r>
              <a:rPr lang="fr-FR" sz="1200" b="1" kern="0">
                <a:solidFill>
                  <a:prstClr val="black"/>
                </a:solidFill>
                <a:latin typeface="Verdana"/>
              </a:rPr>
              <a:t>de la valeur ajoutée de l’économie alsacienne </a:t>
            </a:r>
          </a:p>
        </p:txBody>
      </p:sp>
      <p:sp>
        <p:nvSpPr>
          <p:cNvPr id="31767" name="Rectangle 2">
            <a:extLst>
              <a:ext uri="{FF2B5EF4-FFF2-40B4-BE49-F238E27FC236}">
                <a16:creationId xmlns:a16="http://schemas.microsoft.com/office/drawing/2014/main" id="{E30454CC-1089-BE38-D86A-7757134DC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638" y="4845050"/>
            <a:ext cx="395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  <a:latin typeface="Calibri" panose="020F0502020204030204" pitchFamily="34" charset="0"/>
              </a:rPr>
              <a:t>Scénario de réseau taxé au stade actuel de la concertation et tarif de 0,15€/km</a:t>
            </a:r>
          </a:p>
        </p:txBody>
      </p:sp>
      <p:sp>
        <p:nvSpPr>
          <p:cNvPr id="31768" name="Rectangle 2">
            <a:extLst>
              <a:ext uri="{FF2B5EF4-FFF2-40B4-BE49-F238E27FC236}">
                <a16:creationId xmlns:a16="http://schemas.microsoft.com/office/drawing/2014/main" id="{C30C8A9A-8E48-44AB-5FC6-DE61694C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6370638"/>
            <a:ext cx="564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tx1"/>
                </a:solidFill>
                <a:latin typeface="Calibri" panose="020F0502020204030204" pitchFamily="34" charset="0"/>
              </a:rPr>
              <a:t>*La ventilation transit/interne/échange sera mise à jour en juin 2025 suite aux résultats de la nouvelle étude FCD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D2074870-78BC-7B43-EAF3-AB010C70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838" y="74613"/>
            <a:ext cx="6742112" cy="977900"/>
          </a:xfrm>
        </p:spPr>
        <p:txBody>
          <a:bodyPr/>
          <a:lstStyle/>
          <a:p>
            <a:r>
              <a:rPr lang="fr-FR" altLang="fr-FR" sz="2800" b="1"/>
              <a:t>Impact sur les consommateurs</a:t>
            </a:r>
            <a:r>
              <a:rPr lang="fr-FR" altLang="en-US" sz="2800" b="1"/>
              <a:t> </a:t>
            </a:r>
          </a:p>
        </p:txBody>
      </p:sp>
      <p:pic>
        <p:nvPicPr>
          <p:cNvPr id="33795" name="Image 2">
            <a:extLst>
              <a:ext uri="{FF2B5EF4-FFF2-40B4-BE49-F238E27FC236}">
                <a16:creationId xmlns:a16="http://schemas.microsoft.com/office/drawing/2014/main" id="{2D5A150A-3CFF-A11E-7F6C-CA966D1C7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e 2">
            <a:extLst>
              <a:ext uri="{FF2B5EF4-FFF2-40B4-BE49-F238E27FC236}">
                <a16:creationId xmlns:a16="http://schemas.microsoft.com/office/drawing/2014/main" id="{A9160842-C7E1-0D1A-EAEA-A3189BB25480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1347788"/>
            <a:ext cx="5251450" cy="5156200"/>
            <a:chOff x="127000" y="1320800"/>
            <a:chExt cx="5251450" cy="5156200"/>
          </a:xfrm>
        </p:grpSpPr>
        <p:pic>
          <p:nvPicPr>
            <p:cNvPr id="33819" name="Content Placeholder 17">
              <a:extLst>
                <a:ext uri="{FF2B5EF4-FFF2-40B4-BE49-F238E27FC236}">
                  <a16:creationId xmlns:a16="http://schemas.microsoft.com/office/drawing/2014/main" id="{21C3E627-7F59-9CC8-D963-7EB224406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3" t="14252" r="26503" b="17506"/>
            <a:stretch>
              <a:fillRect/>
            </a:stretch>
          </p:blipFill>
          <p:spPr bwMode="auto">
            <a:xfrm>
              <a:off x="1420813" y="1320800"/>
              <a:ext cx="3398837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Picture 2" descr="PIERRE SCHMIDT - Savourez le Grand Est">
              <a:extLst>
                <a:ext uri="{FF2B5EF4-FFF2-40B4-BE49-F238E27FC236}">
                  <a16:creationId xmlns:a16="http://schemas.microsoft.com/office/drawing/2014/main" id="{661ACAD7-325B-F1E5-381B-D5305B305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38" y="1825625"/>
              <a:ext cx="6350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Picture 4" descr="Nom : Adresse :">
              <a:extLst>
                <a:ext uri="{FF2B5EF4-FFF2-40B4-BE49-F238E27FC236}">
                  <a16:creationId xmlns:a16="http://schemas.microsoft.com/office/drawing/2014/main" id="{5DE5D296-A15B-66BE-0F6C-1F98F7157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325" y="5286375"/>
              <a:ext cx="5508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6" descr="SCAPALSACE - Leclerc Recrutement">
              <a:extLst>
                <a:ext uri="{FF2B5EF4-FFF2-40B4-BE49-F238E27FC236}">
                  <a16:creationId xmlns:a16="http://schemas.microsoft.com/office/drawing/2014/main" id="{499BC7C1-9DEE-4C8E-D16F-A48EF13F4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633913"/>
              <a:ext cx="561975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3" name="Picture 8" descr="E.Leclerc à Geispolsheim | Catalogues Et Offres Mai 2022">
              <a:extLst>
                <a:ext uri="{FF2B5EF4-FFF2-40B4-BE49-F238E27FC236}">
                  <a16:creationId xmlns:a16="http://schemas.microsoft.com/office/drawing/2014/main" id="{9CF55901-2B75-C337-5D6E-8E8E58370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15" b="39194"/>
            <a:stretch>
              <a:fillRect/>
            </a:stretch>
          </p:blipFill>
          <p:spPr bwMode="auto">
            <a:xfrm>
              <a:off x="3005138" y="3900488"/>
              <a:ext cx="50800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19">
              <a:extLst>
                <a:ext uri="{FF2B5EF4-FFF2-40B4-BE49-F238E27FC236}">
                  <a16:creationId xmlns:a16="http://schemas.microsoft.com/office/drawing/2014/main" id="{A75BFFFE-0F91-66B8-E367-D480FC347938}"/>
                </a:ext>
              </a:extLst>
            </p:cNvPr>
            <p:cNvSpPr txBox="1"/>
            <p:nvPr/>
          </p:nvSpPr>
          <p:spPr>
            <a:xfrm>
              <a:off x="3095625" y="3654425"/>
              <a:ext cx="1192213" cy="261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50" b="1" err="1">
                  <a:solidFill>
                    <a:prstClr val="black"/>
                  </a:solidFill>
                  <a:latin typeface="Verdana"/>
                </a:rPr>
                <a:t>Geisposheim</a:t>
              </a:r>
              <a:endParaRPr lang="fr-FR" sz="1050" b="1">
                <a:solidFill>
                  <a:prstClr val="black"/>
                </a:solidFill>
                <a:latin typeface="Verdana"/>
              </a:endParaRPr>
            </a:p>
          </p:txBody>
        </p:sp>
        <p:pic>
          <p:nvPicPr>
            <p:cNvPr id="33825" name="Picture 10">
              <a:extLst>
                <a:ext uri="{FF2B5EF4-FFF2-40B4-BE49-F238E27FC236}">
                  <a16:creationId xmlns:a16="http://schemas.microsoft.com/office/drawing/2014/main" id="{5D20AA30-4E3E-79B4-02E9-EBF33065F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38" y="2771775"/>
              <a:ext cx="32385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Ellipse 5">
              <a:extLst>
                <a:ext uri="{FF2B5EF4-FFF2-40B4-BE49-F238E27FC236}">
                  <a16:creationId xmlns:a16="http://schemas.microsoft.com/office/drawing/2014/main" id="{1B4CE2DF-5D1D-6AE2-9B32-1D3C96194C8D}"/>
                </a:ext>
              </a:extLst>
            </p:cNvPr>
            <p:cNvSpPr/>
            <p:nvPr/>
          </p:nvSpPr>
          <p:spPr>
            <a:xfrm>
              <a:off x="3021013" y="3711575"/>
              <a:ext cx="115887" cy="106362"/>
            </a:xfrm>
            <a:prstGeom prst="ellipse">
              <a:avLst/>
            </a:prstGeom>
            <a:solidFill>
              <a:srgbClr val="86BC25"/>
            </a:solidFill>
            <a:ln w="25400" cap="flat" cmpd="sng" algn="ctr">
              <a:solidFill>
                <a:srgbClr val="86BC25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3827" name="TextBox 41">
              <a:extLst>
                <a:ext uri="{FF2B5EF4-FFF2-40B4-BE49-F238E27FC236}">
                  <a16:creationId xmlns:a16="http://schemas.microsoft.com/office/drawing/2014/main" id="{C52ABD29-883E-8F71-E3CE-64D0F5F49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6750" y="2403475"/>
              <a:ext cx="901700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DA291C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800" i="1">
                  <a:solidFill>
                    <a:srgbClr val="C00000"/>
                  </a:solidFill>
                </a:rPr>
                <a:t>Préparation tarte flambée</a:t>
              </a:r>
            </a:p>
          </p:txBody>
        </p:sp>
        <p:cxnSp>
          <p:nvCxnSpPr>
            <p:cNvPr id="33828" name="Straight Connector 44">
              <a:extLst>
                <a:ext uri="{FF2B5EF4-FFF2-40B4-BE49-F238E27FC236}">
                  <a16:creationId xmlns:a16="http://schemas.microsoft.com/office/drawing/2014/main" id="{C6682DC0-E7DA-5BB9-F99C-3AF56CC4377C}"/>
                </a:ext>
              </a:extLst>
            </p:cNvPr>
            <p:cNvCxnSpPr>
              <a:cxnSpLocks/>
              <a:stCxn id="33827" idx="1"/>
            </p:cNvCxnSpPr>
            <p:nvPr/>
          </p:nvCxnSpPr>
          <p:spPr bwMode="auto">
            <a:xfrm flipH="1" flipV="1">
              <a:off x="3298825" y="2422525"/>
              <a:ext cx="1177925" cy="103188"/>
            </a:xfrm>
            <a:prstGeom prst="line">
              <a:avLst/>
            </a:prstGeom>
            <a:noFill/>
            <a:ln w="9525" algn="ctr">
              <a:solidFill>
                <a:srgbClr val="4454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29" name="Straight Arrow Connector 45">
              <a:extLst>
                <a:ext uri="{FF2B5EF4-FFF2-40B4-BE49-F238E27FC236}">
                  <a16:creationId xmlns:a16="http://schemas.microsoft.com/office/drawing/2014/main" id="{E44899A2-CF3F-2978-09A7-5D03B9D944E2}"/>
                </a:ext>
              </a:extLst>
            </p:cNvPr>
            <p:cNvCxnSpPr>
              <a:cxnSpLocks/>
              <a:stCxn id="33853" idx="3"/>
              <a:endCxn id="33820" idx="1"/>
            </p:cNvCxnSpPr>
            <p:nvPr/>
          </p:nvCxnSpPr>
          <p:spPr bwMode="auto">
            <a:xfrm flipV="1">
              <a:off x="1106488" y="1990725"/>
              <a:ext cx="2279650" cy="434975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id="{C3D8B801-BC97-3B07-D859-AF3D07F6A4F2}"/>
                </a:ext>
              </a:extLst>
            </p:cNvPr>
            <p:cNvSpPr txBox="1"/>
            <p:nvPr/>
          </p:nvSpPr>
          <p:spPr>
            <a:xfrm>
              <a:off x="1230313" y="2225675"/>
              <a:ext cx="698500" cy="16192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DA291C"/>
              </a:solidFill>
            </a:ln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defRPr/>
              </a:pPr>
              <a:r>
                <a:rPr lang="fr-FR" sz="1050" i="1" kern="0">
                  <a:solidFill>
                    <a:srgbClr val="C00000"/>
                  </a:solidFill>
                  <a:latin typeface="Verdana"/>
                </a:rPr>
                <a:t>Lardons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EBA5ED22-29D5-6DE1-65CF-6CE6003359D5}"/>
                </a:ext>
              </a:extLst>
            </p:cNvPr>
            <p:cNvSpPr/>
            <p:nvPr/>
          </p:nvSpPr>
          <p:spPr>
            <a:xfrm rot="828986" flipH="1" flipV="1">
              <a:off x="2252663" y="2081212"/>
              <a:ext cx="1814512" cy="3502025"/>
            </a:xfrm>
            <a:prstGeom prst="arc">
              <a:avLst>
                <a:gd name="adj1" fmla="val 16560557"/>
                <a:gd name="adj2" fmla="val 4968585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BF9DB959-91EB-E236-F0DE-1C9FB49E48B3}"/>
                </a:ext>
              </a:extLst>
            </p:cNvPr>
            <p:cNvSpPr/>
            <p:nvPr/>
          </p:nvSpPr>
          <p:spPr>
            <a:xfrm rot="1597992" flipH="1" flipV="1">
              <a:off x="3228975" y="2109787"/>
              <a:ext cx="736600" cy="715963"/>
            </a:xfrm>
            <a:prstGeom prst="arc">
              <a:avLst>
                <a:gd name="adj1" fmla="val 16560557"/>
                <a:gd name="adj2" fmla="val 1578792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Verdana"/>
              </a:endParaRP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B0FD013-B9F8-0351-2F9C-543D692F1C7B}"/>
                </a:ext>
              </a:extLst>
            </p:cNvPr>
            <p:cNvSpPr/>
            <p:nvPr/>
          </p:nvSpPr>
          <p:spPr>
            <a:xfrm rot="11145668" flipV="1">
              <a:off x="2652713" y="2052637"/>
              <a:ext cx="711200" cy="2779713"/>
            </a:xfrm>
            <a:prstGeom prst="arc">
              <a:avLst>
                <a:gd name="adj1" fmla="val 16124749"/>
                <a:gd name="adj2" fmla="val 4968585"/>
              </a:avLst>
            </a:prstGeom>
            <a:noFill/>
            <a:ln w="19050" cap="flat" cmpd="sng" algn="ctr">
              <a:solidFill>
                <a:srgbClr val="046A38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Verdana"/>
              </a:endParaRPr>
            </a:p>
          </p:txBody>
        </p:sp>
        <p:cxnSp>
          <p:nvCxnSpPr>
            <p:cNvPr id="33834" name="Straight Arrow Connector 1055">
              <a:extLst>
                <a:ext uri="{FF2B5EF4-FFF2-40B4-BE49-F238E27FC236}">
                  <a16:creationId xmlns:a16="http://schemas.microsoft.com/office/drawing/2014/main" id="{F88BF079-14CD-450D-19DE-43701E9A8A3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27325" y="3984625"/>
              <a:ext cx="241300" cy="596900"/>
            </a:xfrm>
            <a:prstGeom prst="straightConnector1">
              <a:avLst/>
            </a:prstGeom>
            <a:noFill/>
            <a:ln w="19050" algn="ctr">
              <a:solidFill>
                <a:srgbClr val="046A3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5" name="TextBox 1059">
              <a:extLst>
                <a:ext uri="{FF2B5EF4-FFF2-40B4-BE49-F238E27FC236}">
                  <a16:creationId xmlns:a16="http://schemas.microsoft.com/office/drawing/2014/main" id="{9A9F6341-A54A-D55C-3137-35EB3F4ED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888" y="3354388"/>
              <a:ext cx="492125" cy="2762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46A38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900" i="1">
                  <a:solidFill>
                    <a:srgbClr val="046A38"/>
                  </a:solidFill>
                </a:rPr>
                <a:t>Tarte flambée</a:t>
              </a:r>
            </a:p>
          </p:txBody>
        </p:sp>
        <p:sp>
          <p:nvSpPr>
            <p:cNvPr id="33836" name="TextBox 1060">
              <a:extLst>
                <a:ext uri="{FF2B5EF4-FFF2-40B4-BE49-F238E27FC236}">
                  <a16:creationId xmlns:a16="http://schemas.microsoft.com/office/drawing/2014/main" id="{2D59DD35-39BD-BA9E-0AE0-8F1B5AD72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488" y="4210050"/>
              <a:ext cx="528637" cy="2778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46A38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900" i="1">
                  <a:solidFill>
                    <a:srgbClr val="046A38"/>
                  </a:solidFill>
                </a:rPr>
                <a:t>Tarte flambée</a:t>
              </a:r>
            </a:p>
          </p:txBody>
        </p:sp>
        <p:cxnSp>
          <p:nvCxnSpPr>
            <p:cNvPr id="33837" name="Straight Connector 1061">
              <a:extLst>
                <a:ext uri="{FF2B5EF4-FFF2-40B4-BE49-F238E27FC236}">
                  <a16:creationId xmlns:a16="http://schemas.microsoft.com/office/drawing/2014/main" id="{E82EE991-BB0D-41E8-8CF4-978F7B0E328D}"/>
                </a:ext>
              </a:extLst>
            </p:cNvPr>
            <p:cNvCxnSpPr>
              <a:cxnSpLocks/>
              <a:stCxn id="33836" idx="1"/>
            </p:cNvCxnSpPr>
            <p:nvPr/>
          </p:nvCxnSpPr>
          <p:spPr bwMode="auto">
            <a:xfrm flipH="1" flipV="1">
              <a:off x="2894013" y="4203700"/>
              <a:ext cx="879475" cy="146050"/>
            </a:xfrm>
            <a:prstGeom prst="line">
              <a:avLst/>
            </a:prstGeom>
            <a:noFill/>
            <a:ln w="9525" algn="ctr">
              <a:solidFill>
                <a:srgbClr val="44546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8" name="TextBox 40">
              <a:extLst>
                <a:ext uri="{FF2B5EF4-FFF2-40B4-BE49-F238E27FC236}">
                  <a16:creationId xmlns:a16="http://schemas.microsoft.com/office/drawing/2014/main" id="{015F2B9D-2A04-266E-A2E2-F159BC86C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900" y="4562475"/>
              <a:ext cx="563563" cy="138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DA291C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900" i="1">
                  <a:solidFill>
                    <a:srgbClr val="C00000"/>
                  </a:solidFill>
                </a:rPr>
                <a:t>Farine</a:t>
              </a:r>
            </a:p>
          </p:txBody>
        </p:sp>
        <p:grpSp>
          <p:nvGrpSpPr>
            <p:cNvPr id="33839" name="Group 1094">
              <a:extLst>
                <a:ext uri="{FF2B5EF4-FFF2-40B4-BE49-F238E27FC236}">
                  <a16:creationId xmlns:a16="http://schemas.microsoft.com/office/drawing/2014/main" id="{5969F6B4-4558-C4A5-2D1C-F8A23EADD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000" y="2098675"/>
              <a:ext cx="4765675" cy="3159125"/>
              <a:chOff x="147402" y="1925823"/>
              <a:chExt cx="4764810" cy="3158859"/>
            </a:xfrm>
          </p:grpSpPr>
          <p:grpSp>
            <p:nvGrpSpPr>
              <p:cNvPr id="33848" name="Group 1091">
                <a:extLst>
                  <a:ext uri="{FF2B5EF4-FFF2-40B4-BE49-F238E27FC236}">
                    <a16:creationId xmlns:a16="http://schemas.microsoft.com/office/drawing/2014/main" id="{36E1C9B2-4C1D-444D-D92D-02D3F5C02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97441" y="4262000"/>
                <a:ext cx="717012" cy="230832"/>
                <a:chOff x="2797441" y="4262000"/>
                <a:chExt cx="717012" cy="230832"/>
              </a:xfrm>
            </p:grpSpPr>
            <p:sp>
              <p:nvSpPr>
                <p:cNvPr id="46" name="ZoneTexte 4">
                  <a:extLst>
                    <a:ext uri="{FF2B5EF4-FFF2-40B4-BE49-F238E27FC236}">
                      <a16:creationId xmlns:a16="http://schemas.microsoft.com/office/drawing/2014/main" id="{0DEFD588-DA06-0F48-1E23-C15B43872A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71058" y="4262426"/>
                  <a:ext cx="642821" cy="230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76213" indent="-176213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355600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531813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9890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14462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19034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23606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0"/>
                    </a:spcAft>
                    <a:buSzTx/>
                    <a:buFontTx/>
                    <a:buNone/>
                    <a:defRPr/>
                  </a:pPr>
                  <a:r>
                    <a:rPr lang="fr-FR" altLang="fr-FR" sz="900" b="1" kern="0">
                      <a:solidFill>
                        <a:srgbClr val="000000"/>
                      </a:solidFill>
                    </a:rPr>
                    <a:t>Colmar</a:t>
                  </a:r>
                </a:p>
              </p:txBody>
            </p:sp>
            <p:sp>
              <p:nvSpPr>
                <p:cNvPr id="47" name="Ellipse 5">
                  <a:extLst>
                    <a:ext uri="{FF2B5EF4-FFF2-40B4-BE49-F238E27FC236}">
                      <a16:creationId xmlns:a16="http://schemas.microsoft.com/office/drawing/2014/main" id="{6FB40BD7-963D-8491-9002-AD88EC115594}"/>
                    </a:ext>
                  </a:extLst>
                </p:cNvPr>
                <p:cNvSpPr/>
                <p:nvPr/>
              </p:nvSpPr>
              <p:spPr>
                <a:xfrm>
                  <a:off x="2798046" y="4327508"/>
                  <a:ext cx="115867" cy="106354"/>
                </a:xfrm>
                <a:prstGeom prst="ellipse">
                  <a:avLst/>
                </a:prstGeom>
                <a:solidFill>
                  <a:srgbClr val="86BC25"/>
                </a:solidFill>
                <a:ln w="25400" cap="flat" cmpd="sng" algn="ctr">
                  <a:solidFill>
                    <a:srgbClr val="86BC2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5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33849" name="Group 1092">
                <a:extLst>
                  <a:ext uri="{FF2B5EF4-FFF2-40B4-BE49-F238E27FC236}">
                    <a16:creationId xmlns:a16="http://schemas.microsoft.com/office/drawing/2014/main" id="{C3774E04-07A8-87B3-24B5-020D828537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1454" y="4838461"/>
                <a:ext cx="1461773" cy="246221"/>
                <a:chOff x="2671454" y="4838461"/>
                <a:chExt cx="1461773" cy="246221"/>
              </a:xfrm>
            </p:grpSpPr>
            <p:sp>
              <p:nvSpPr>
                <p:cNvPr id="44" name="ZoneTexte 16">
                  <a:extLst>
                    <a:ext uri="{FF2B5EF4-FFF2-40B4-BE49-F238E27FC236}">
                      <a16:creationId xmlns:a16="http://schemas.microsoft.com/office/drawing/2014/main" id="{F9CABC57-F88D-035A-02AD-3EBC296AA7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5348" y="4838640"/>
                  <a:ext cx="1347544" cy="2460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76213" indent="-176213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355600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531813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9890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14462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19034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23606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0"/>
                    </a:spcAft>
                    <a:buSzTx/>
                    <a:buFontTx/>
                    <a:buNone/>
                    <a:defRPr/>
                  </a:pPr>
                  <a:r>
                    <a:rPr lang="fr-FR" altLang="fr-FR" sz="1000" b="1" kern="0">
                      <a:solidFill>
                        <a:srgbClr val="000000"/>
                      </a:solidFill>
                    </a:rPr>
                    <a:t>Niederhergheim</a:t>
                  </a:r>
                </a:p>
              </p:txBody>
            </p:sp>
            <p:sp>
              <p:nvSpPr>
                <p:cNvPr id="45" name="Ellipse 5">
                  <a:extLst>
                    <a:ext uri="{FF2B5EF4-FFF2-40B4-BE49-F238E27FC236}">
                      <a16:creationId xmlns:a16="http://schemas.microsoft.com/office/drawing/2014/main" id="{A7B26DF0-2E80-E94D-A6A3-784B6FEA6797}"/>
                    </a:ext>
                  </a:extLst>
                </p:cNvPr>
                <p:cNvSpPr/>
                <p:nvPr/>
              </p:nvSpPr>
              <p:spPr>
                <a:xfrm>
                  <a:off x="2671069" y="4918008"/>
                  <a:ext cx="115867" cy="106354"/>
                </a:xfrm>
                <a:prstGeom prst="ellipse">
                  <a:avLst/>
                </a:prstGeom>
                <a:solidFill>
                  <a:srgbClr val="86BC25"/>
                </a:solidFill>
                <a:ln w="25400" cap="flat" cmpd="sng" algn="ctr">
                  <a:solidFill>
                    <a:srgbClr val="86BC2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5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33850" name="Group 1089">
                <a:extLst>
                  <a:ext uri="{FF2B5EF4-FFF2-40B4-BE49-F238E27FC236}">
                    <a16:creationId xmlns:a16="http://schemas.microsoft.com/office/drawing/2014/main" id="{32DD6385-E2C7-A1F6-BE95-00A4A3A5AE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497" y="2395426"/>
                <a:ext cx="805532" cy="253916"/>
                <a:chOff x="3558497" y="2395426"/>
                <a:chExt cx="805532" cy="253916"/>
              </a:xfrm>
            </p:grpSpPr>
            <p:sp>
              <p:nvSpPr>
                <p:cNvPr id="42" name="ZoneTexte 10">
                  <a:extLst>
                    <a:ext uri="{FF2B5EF4-FFF2-40B4-BE49-F238E27FC236}">
                      <a16:creationId xmlns:a16="http://schemas.microsoft.com/office/drawing/2014/main" id="{B5AEA7E0-7C6A-B230-317E-AFCCE38A5D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61489" y="2395683"/>
                  <a:ext cx="703136" cy="253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76213" indent="-176213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355600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531813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9890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14462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19034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23606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0"/>
                    </a:spcAft>
                    <a:buSzTx/>
                    <a:buFontTx/>
                    <a:buNone/>
                    <a:defRPr/>
                  </a:pPr>
                  <a:r>
                    <a:rPr lang="fr-FR" altLang="fr-FR" sz="1000" b="1" kern="0" err="1">
                      <a:solidFill>
                        <a:srgbClr val="000000"/>
                      </a:solidFill>
                    </a:rPr>
                    <a:t>Hoerdt</a:t>
                  </a:r>
                  <a:endParaRPr lang="fr-FR" altLang="fr-FR" sz="1000" b="1" ker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Ellipse 5">
                  <a:extLst>
                    <a:ext uri="{FF2B5EF4-FFF2-40B4-BE49-F238E27FC236}">
                      <a16:creationId xmlns:a16="http://schemas.microsoft.com/office/drawing/2014/main" id="{522A0E70-9E13-F590-3A34-73087FB0FEC8}"/>
                    </a:ext>
                  </a:extLst>
                </p:cNvPr>
                <p:cNvSpPr/>
                <p:nvPr/>
              </p:nvSpPr>
              <p:spPr>
                <a:xfrm>
                  <a:off x="3558321" y="2449654"/>
                  <a:ext cx="115866" cy="106353"/>
                </a:xfrm>
                <a:prstGeom prst="ellipse">
                  <a:avLst/>
                </a:prstGeom>
                <a:solidFill>
                  <a:srgbClr val="86BC25"/>
                </a:solidFill>
                <a:ln w="25400" cap="flat" cmpd="sng" algn="ctr">
                  <a:solidFill>
                    <a:srgbClr val="86BC2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5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33851" name="Group 1090">
                <a:extLst>
                  <a:ext uri="{FF2B5EF4-FFF2-40B4-BE49-F238E27FC236}">
                    <a16:creationId xmlns:a16="http://schemas.microsoft.com/office/drawing/2014/main" id="{AEDC82E7-67E6-13FA-AE8F-B0A06B3E1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2974" y="1925823"/>
                <a:ext cx="1149238" cy="246221"/>
                <a:chOff x="3762974" y="1925823"/>
                <a:chExt cx="1149238" cy="246221"/>
              </a:xfrm>
            </p:grpSpPr>
            <p:sp>
              <p:nvSpPr>
                <p:cNvPr id="40" name="ZoneTexte 13">
                  <a:extLst>
                    <a:ext uri="{FF2B5EF4-FFF2-40B4-BE49-F238E27FC236}">
                      <a16:creationId xmlns:a16="http://schemas.microsoft.com/office/drawing/2014/main" id="{7A16CFA3-4A2E-0139-97A6-C63F07A660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34496" y="1925823"/>
                  <a:ext cx="1077716" cy="246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defRPr sz="1200" b="1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76213" indent="-176213">
                    <a:spcAft>
                      <a:spcPts val="1000"/>
                    </a:spcAft>
                    <a:buSzPct val="100000"/>
                    <a:buFont typeface="Arial" panose="020B0604020202020204" pitchFamily="34" charset="0"/>
                    <a:buChar char="•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355600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531813" indent="-176213"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9890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14462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19034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2360613" indent="-176213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SzPct val="100000"/>
                    <a:buFont typeface="Verdana" panose="020B0604030504040204" pitchFamily="34" charset="0"/>
                    <a:buChar char="−"/>
                    <a:defRPr sz="1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ct val="0"/>
                    </a:spcAft>
                    <a:buSzTx/>
                    <a:buFontTx/>
                    <a:buNone/>
                    <a:defRPr/>
                  </a:pPr>
                  <a:r>
                    <a:rPr lang="fr-FR" altLang="fr-FR" sz="1000" b="1" kern="0">
                      <a:solidFill>
                        <a:srgbClr val="000000"/>
                      </a:solidFill>
                    </a:rPr>
                    <a:t>Weyersheim</a:t>
                  </a:r>
                </a:p>
              </p:txBody>
            </p:sp>
            <p:sp>
              <p:nvSpPr>
                <p:cNvPr id="41" name="Ellipse 5">
                  <a:extLst>
                    <a:ext uri="{FF2B5EF4-FFF2-40B4-BE49-F238E27FC236}">
                      <a16:creationId xmlns:a16="http://schemas.microsoft.com/office/drawing/2014/main" id="{0B50A26F-F3AA-A054-F04F-1E5A627623D4}"/>
                    </a:ext>
                  </a:extLst>
                </p:cNvPr>
                <p:cNvSpPr/>
                <p:nvPr/>
              </p:nvSpPr>
              <p:spPr>
                <a:xfrm>
                  <a:off x="3763071" y="1998842"/>
                  <a:ext cx="115867" cy="107941"/>
                </a:xfrm>
                <a:prstGeom prst="ellipse">
                  <a:avLst/>
                </a:prstGeom>
                <a:solidFill>
                  <a:srgbClr val="86BC25"/>
                </a:solidFill>
                <a:ln w="25400" cap="flat" cmpd="sng" algn="ctr">
                  <a:solidFill>
                    <a:srgbClr val="86BC2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5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  <p:grpSp>
            <p:nvGrpSpPr>
              <p:cNvPr id="33852" name="Group 1088">
                <a:extLst>
                  <a:ext uri="{FF2B5EF4-FFF2-40B4-BE49-F238E27FC236}">
                    <a16:creationId xmlns:a16="http://schemas.microsoft.com/office/drawing/2014/main" id="{3971BC7F-3111-490C-A139-D128E8EF8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402" y="2159438"/>
                <a:ext cx="978673" cy="193422"/>
                <a:chOff x="147402" y="2159438"/>
                <a:chExt cx="978673" cy="193422"/>
              </a:xfrm>
            </p:grpSpPr>
            <p:sp>
              <p:nvSpPr>
                <p:cNvPr id="33853" name="TextBox 48">
                  <a:extLst>
                    <a:ext uri="{FF2B5EF4-FFF2-40B4-BE49-F238E27FC236}">
                      <a16:creationId xmlns:a16="http://schemas.microsoft.com/office/drawing/2014/main" id="{7E002CA5-4763-7701-1C22-11B0ECEE08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577" y="2159166"/>
                  <a:ext cx="703135" cy="184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</a:pPr>
                  <a:r>
                    <a:rPr lang="fr-FR" altLang="fr-FR" sz="1200">
                      <a:solidFill>
                        <a:srgbClr val="313131"/>
                      </a:solidFill>
                    </a:rPr>
                    <a:t>Bretagne</a:t>
                  </a:r>
                </a:p>
              </p:txBody>
            </p:sp>
            <p:sp>
              <p:nvSpPr>
                <p:cNvPr id="39" name="Ellipse 5">
                  <a:extLst>
                    <a:ext uri="{FF2B5EF4-FFF2-40B4-BE49-F238E27FC236}">
                      <a16:creationId xmlns:a16="http://schemas.microsoft.com/office/drawing/2014/main" id="{01FB55E4-A690-92AC-F175-0D2009AD0AB9}"/>
                    </a:ext>
                  </a:extLst>
                </p:cNvPr>
                <p:cNvSpPr/>
                <p:nvPr/>
              </p:nvSpPr>
              <p:spPr>
                <a:xfrm>
                  <a:off x="147402" y="2171864"/>
                  <a:ext cx="187291" cy="180960"/>
                </a:xfrm>
                <a:prstGeom prst="ellipse">
                  <a:avLst/>
                </a:prstGeom>
                <a:solidFill>
                  <a:srgbClr val="86BC25"/>
                </a:solidFill>
                <a:ln w="25400" cap="flat" cmpd="sng" algn="ctr">
                  <a:solidFill>
                    <a:srgbClr val="86BC25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050">
                    <a:solidFill>
                      <a:prstClr val="white"/>
                    </a:solidFill>
                    <a:latin typeface="Verdana"/>
                  </a:endParaRPr>
                </a:p>
              </p:txBody>
            </p:sp>
          </p:grpSp>
        </p:grpSp>
        <p:sp>
          <p:nvSpPr>
            <p:cNvPr id="33840" name="Rectangle 1071">
              <a:extLst>
                <a:ext uri="{FF2B5EF4-FFF2-40B4-BE49-F238E27FC236}">
                  <a16:creationId xmlns:a16="http://schemas.microsoft.com/office/drawing/2014/main" id="{53B93BF2-1A28-870C-B97A-88D7314EF1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40113" y="5588000"/>
              <a:ext cx="18859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88900" rIns="88900" bIns="88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6000"/>
                </a:lnSpc>
                <a:spcBef>
                  <a:spcPct val="0"/>
                </a:spcBef>
                <a:buFont typeface="Wingdings 2" pitchFamily="2" charset="2"/>
                <a:buNone/>
              </a:pPr>
              <a:r>
                <a:rPr lang="fr-FR" altLang="fr-FR" sz="900">
                  <a:solidFill>
                    <a:srgbClr val="C00000"/>
                  </a:solidFill>
                </a:rPr>
                <a:t>Flux amont Pierre Schmidt</a:t>
              </a:r>
            </a:p>
          </p:txBody>
        </p:sp>
        <p:cxnSp>
          <p:nvCxnSpPr>
            <p:cNvPr id="33841" name="Straight Arrow Connector 1074">
              <a:extLst>
                <a:ext uri="{FF2B5EF4-FFF2-40B4-BE49-F238E27FC236}">
                  <a16:creationId xmlns:a16="http://schemas.microsoft.com/office/drawing/2014/main" id="{02ABD039-5FF7-4C89-F5BA-3456403A37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68663" y="5837238"/>
              <a:ext cx="269875" cy="0"/>
            </a:xfrm>
            <a:prstGeom prst="straightConnector1">
              <a:avLst/>
            </a:prstGeom>
            <a:noFill/>
            <a:ln w="1905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42" name="Straight Arrow Connector 1076">
              <a:extLst>
                <a:ext uri="{FF2B5EF4-FFF2-40B4-BE49-F238E27FC236}">
                  <a16:creationId xmlns:a16="http://schemas.microsoft.com/office/drawing/2014/main" id="{D1C46951-C102-A332-489E-2AC01FC600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68663" y="6110288"/>
              <a:ext cx="269875" cy="0"/>
            </a:xfrm>
            <a:prstGeom prst="straightConnector1">
              <a:avLst/>
            </a:prstGeom>
            <a:noFill/>
            <a:ln w="19050" algn="ctr">
              <a:solidFill>
                <a:srgbClr val="046A3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1096">
              <a:extLst>
                <a:ext uri="{FF2B5EF4-FFF2-40B4-BE49-F238E27FC236}">
                  <a16:creationId xmlns:a16="http://schemas.microsoft.com/office/drawing/2014/main" id="{780A3859-7EDF-CB87-33B7-138EC508FBEA}"/>
                </a:ext>
              </a:extLst>
            </p:cNvPr>
            <p:cNvSpPr/>
            <p:nvPr/>
          </p:nvSpPr>
          <p:spPr bwMode="gray">
            <a:xfrm>
              <a:off x="2087563" y="5011737"/>
              <a:ext cx="188912" cy="146050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050" b="1">
                  <a:solidFill>
                    <a:prstClr val="white"/>
                  </a:solidFill>
                  <a:latin typeface="Verdana"/>
                </a:rPr>
                <a:t>1</a:t>
              </a:r>
            </a:p>
          </p:txBody>
        </p:sp>
        <p:sp>
          <p:nvSpPr>
            <p:cNvPr id="29" name="Oval 1104">
              <a:extLst>
                <a:ext uri="{FF2B5EF4-FFF2-40B4-BE49-F238E27FC236}">
                  <a16:creationId xmlns:a16="http://schemas.microsoft.com/office/drawing/2014/main" id="{D9F8B05D-6D63-57EA-3C44-568E9FCCE1D9}"/>
                </a:ext>
              </a:extLst>
            </p:cNvPr>
            <p:cNvSpPr/>
            <p:nvPr/>
          </p:nvSpPr>
          <p:spPr bwMode="gray">
            <a:xfrm>
              <a:off x="3067050" y="2609850"/>
              <a:ext cx="188913" cy="146050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050" b="1">
                  <a:solidFill>
                    <a:prstClr val="white"/>
                  </a:solidFill>
                  <a:latin typeface="Verdana"/>
                </a:rPr>
                <a:t>2</a:t>
              </a:r>
            </a:p>
          </p:txBody>
        </p:sp>
        <p:sp>
          <p:nvSpPr>
            <p:cNvPr id="30" name="Oval 1105">
              <a:extLst>
                <a:ext uri="{FF2B5EF4-FFF2-40B4-BE49-F238E27FC236}">
                  <a16:creationId xmlns:a16="http://schemas.microsoft.com/office/drawing/2014/main" id="{AD642472-3A59-E840-B6A9-32F74E2B8EE6}"/>
                </a:ext>
              </a:extLst>
            </p:cNvPr>
            <p:cNvSpPr/>
            <p:nvPr/>
          </p:nvSpPr>
          <p:spPr bwMode="gray">
            <a:xfrm>
              <a:off x="1557338" y="2413000"/>
              <a:ext cx="188912" cy="147637"/>
            </a:xfrm>
            <a:prstGeom prst="ellipse">
              <a:avLst/>
            </a:prstGeom>
            <a:solidFill>
              <a:srgbClr val="C00000"/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050" b="1">
                  <a:solidFill>
                    <a:prstClr val="white"/>
                  </a:solidFill>
                  <a:latin typeface="Verdana"/>
                </a:rPr>
                <a:t>3</a:t>
              </a:r>
            </a:p>
          </p:txBody>
        </p:sp>
        <p:sp>
          <p:nvSpPr>
            <p:cNvPr id="31" name="Oval 1106">
              <a:extLst>
                <a:ext uri="{FF2B5EF4-FFF2-40B4-BE49-F238E27FC236}">
                  <a16:creationId xmlns:a16="http://schemas.microsoft.com/office/drawing/2014/main" id="{F1AEC62D-D4A1-BA8A-560B-78A93EF92E3B}"/>
                </a:ext>
              </a:extLst>
            </p:cNvPr>
            <p:cNvSpPr/>
            <p:nvPr/>
          </p:nvSpPr>
          <p:spPr bwMode="gray">
            <a:xfrm>
              <a:off x="2763838" y="2844800"/>
              <a:ext cx="188912" cy="146050"/>
            </a:xfrm>
            <a:prstGeom prst="ellipse">
              <a:avLst/>
            </a:prstGeom>
            <a:solidFill>
              <a:srgbClr val="046A38"/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050" b="1" kern="0">
                  <a:solidFill>
                    <a:prstClr val="white"/>
                  </a:solidFill>
                  <a:latin typeface="Verdana"/>
                </a:rPr>
                <a:t>4</a:t>
              </a:r>
            </a:p>
          </p:txBody>
        </p:sp>
        <p:sp>
          <p:nvSpPr>
            <p:cNvPr id="32" name="Oval 1107">
              <a:extLst>
                <a:ext uri="{FF2B5EF4-FFF2-40B4-BE49-F238E27FC236}">
                  <a16:creationId xmlns:a16="http://schemas.microsoft.com/office/drawing/2014/main" id="{F6326020-1258-87DA-FB46-3F1BC903FFB8}"/>
                </a:ext>
              </a:extLst>
            </p:cNvPr>
            <p:cNvSpPr/>
            <p:nvPr/>
          </p:nvSpPr>
          <p:spPr bwMode="gray">
            <a:xfrm>
              <a:off x="2867025" y="4259262"/>
              <a:ext cx="187325" cy="146050"/>
            </a:xfrm>
            <a:prstGeom prst="ellipse">
              <a:avLst/>
            </a:prstGeom>
            <a:solidFill>
              <a:srgbClr val="046A38"/>
            </a:solidFill>
            <a:ln w="19050" algn="ctr">
              <a:noFill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r>
                <a:rPr lang="fr-FR" sz="1050" b="1" kern="0">
                  <a:solidFill>
                    <a:prstClr val="white"/>
                  </a:solidFill>
                  <a:latin typeface="Verdana"/>
                </a:rPr>
                <a:t>5</a:t>
              </a:r>
            </a:p>
          </p:txBody>
        </p:sp>
      </p:grpSp>
      <p:grpSp>
        <p:nvGrpSpPr>
          <p:cNvPr id="33797" name="Groupe 47">
            <a:extLst>
              <a:ext uri="{FF2B5EF4-FFF2-40B4-BE49-F238E27FC236}">
                <a16:creationId xmlns:a16="http://schemas.microsoft.com/office/drawing/2014/main" id="{9CB506FE-114A-3244-2BB1-1BC2BC1DBB53}"/>
              </a:ext>
            </a:extLst>
          </p:cNvPr>
          <p:cNvGrpSpPr>
            <a:grpSpLocks/>
          </p:cNvGrpSpPr>
          <p:nvPr/>
        </p:nvGrpSpPr>
        <p:grpSpPr bwMode="auto">
          <a:xfrm>
            <a:off x="5926138" y="1749425"/>
            <a:ext cx="5529262" cy="3763963"/>
            <a:chOff x="5757863" y="1604963"/>
            <a:chExt cx="5528973" cy="376396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A89E30A-D15B-2600-1E8B-FC6A3CCE5ACC}"/>
                </a:ext>
              </a:extLst>
            </p:cNvPr>
            <p:cNvSpPr/>
            <p:nvPr/>
          </p:nvSpPr>
          <p:spPr bwMode="gray">
            <a:xfrm>
              <a:off x="5757863" y="1604963"/>
              <a:ext cx="5528973" cy="3763962"/>
            </a:xfrm>
            <a:prstGeom prst="rect">
              <a:avLst/>
            </a:prstGeom>
            <a:noFill/>
            <a:ln w="19050" algn="ctr">
              <a:solidFill>
                <a:srgbClr val="86BC25">
                  <a:lumMod val="40000"/>
                  <a:lumOff val="60000"/>
                </a:srgbClr>
              </a:solidFill>
              <a:prstDash val="sysDash"/>
              <a:miter lim="800000"/>
              <a:headEnd/>
              <a:tailEnd/>
            </a:ln>
          </p:spPr>
          <p:txBody>
            <a:bodyPr lIns="88900" tIns="88900" rIns="88900" bIns="88900" anchor="ctr"/>
            <a:lstStyle/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itchFamily="18" charset="2"/>
                <a:buNone/>
                <a:defRPr/>
              </a:pPr>
              <a:endParaRPr lang="fr-FR" sz="1600" b="1" kern="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33801" name="TextBox 20">
              <a:extLst>
                <a:ext uri="{FF2B5EF4-FFF2-40B4-BE49-F238E27FC236}">
                  <a16:creationId xmlns:a16="http://schemas.microsoft.com/office/drawing/2014/main" id="{DBB88B89-BBDD-49F6-B883-21A993EC6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7863" y="1719173"/>
              <a:ext cx="55289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fr-FR" sz="1300" b="1">
                  <a:solidFill>
                    <a:srgbClr val="313131"/>
                  </a:solidFill>
                </a:rPr>
                <a:t>IMPACT SUR LE POUVOIR D’ACHAT DES CONSOMMATEURS ALSACIENS EN CAS DE REPERCUSSION PARTIELLE</a:t>
              </a:r>
            </a:p>
          </p:txBody>
        </p:sp>
        <p:grpSp>
          <p:nvGrpSpPr>
            <p:cNvPr id="33802" name="Group 52">
              <a:extLst>
                <a:ext uri="{FF2B5EF4-FFF2-40B4-BE49-F238E27FC236}">
                  <a16:creationId xmlns:a16="http://schemas.microsoft.com/office/drawing/2014/main" id="{BFC0C86F-2817-16A7-6E39-3713FF08F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01" y="2447924"/>
              <a:ext cx="4021135" cy="661988"/>
              <a:chOff x="-9438" y="5275410"/>
              <a:chExt cx="3457419" cy="748239"/>
            </a:xfrm>
          </p:grpSpPr>
          <p:sp>
            <p:nvSpPr>
              <p:cNvPr id="13313" name="Rectangle 53">
                <a:extLst>
                  <a:ext uri="{FF2B5EF4-FFF2-40B4-BE49-F238E27FC236}">
                    <a16:creationId xmlns:a16="http://schemas.microsoft.com/office/drawing/2014/main" id="{BD6A7FF4-2A2B-D574-71E6-BAF4FEC746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7189" y="5436903"/>
                <a:ext cx="1207919" cy="443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400" b="1" ker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-0,04 %</a:t>
                </a:r>
              </a:p>
            </p:txBody>
          </p:sp>
          <p:sp>
            <p:nvSpPr>
              <p:cNvPr id="13317" name="Isosceles Triangle 54">
                <a:extLst>
                  <a:ext uri="{FF2B5EF4-FFF2-40B4-BE49-F238E27FC236}">
                    <a16:creationId xmlns:a16="http://schemas.microsoft.com/office/drawing/2014/main" id="{FD9D06E5-6D70-05B6-043E-DDE90A5E8D48}"/>
                  </a:ext>
                </a:extLst>
              </p:cNvPr>
              <p:cNvSpPr/>
              <p:nvPr/>
            </p:nvSpPr>
            <p:spPr bwMode="gray">
              <a:xfrm rot="5400000">
                <a:off x="-267567" y="5533516"/>
                <a:ext cx="748238" cy="232030"/>
              </a:xfrm>
              <a:prstGeom prst="triangle">
                <a:avLst/>
              </a:prstGeom>
              <a:solidFill>
                <a:srgbClr val="86BC25">
                  <a:lumMod val="20000"/>
                  <a:lumOff val="8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88900" tIns="88900" rIns="88900" bIns="88900" anchor="ctr"/>
              <a:lstStyle/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fr-FR" sz="1400" b="1" kern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3318" name="Rectangle 55">
                <a:extLst>
                  <a:ext uri="{FF2B5EF4-FFF2-40B4-BE49-F238E27FC236}">
                    <a16:creationId xmlns:a16="http://schemas.microsoft.com/office/drawing/2014/main" id="{7732BA3F-BC19-10ED-354F-B78D987649A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0039" y="5388455"/>
                <a:ext cx="2007739" cy="58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100" i="1" kern="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Impact négatif sur le pouvoir d’achat d’un consommateur alsacien moyen*</a:t>
                </a:r>
              </a:p>
            </p:txBody>
          </p:sp>
        </p:grpSp>
        <p:sp>
          <p:nvSpPr>
            <p:cNvPr id="52" name="Rectangle: Rounded Corners 24">
              <a:extLst>
                <a:ext uri="{FF2B5EF4-FFF2-40B4-BE49-F238E27FC236}">
                  <a16:creationId xmlns:a16="http://schemas.microsoft.com/office/drawing/2014/main" id="{A71B55E1-9840-3EDD-00DD-807632BB84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73766" y="2279651"/>
              <a:ext cx="4697166" cy="3006724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86BC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8900" tIns="88900" rIns="88900" bIns="889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Font typeface="Wingdings 2" panose="05020102010507070707" pitchFamily="18" charset="2"/>
                <a:buNone/>
                <a:defRPr/>
              </a:pPr>
              <a:endParaRPr lang="fr-FR" altLang="fr-FR" sz="1600" b="1" kern="0">
                <a:solidFill>
                  <a:srgbClr val="FFFFFF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33804" name="Group 52">
              <a:extLst>
                <a:ext uri="{FF2B5EF4-FFF2-40B4-BE49-F238E27FC236}">
                  <a16:creationId xmlns:a16="http://schemas.microsoft.com/office/drawing/2014/main" id="{31E814F5-8727-354A-4523-3CF6A596A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01" y="3075781"/>
              <a:ext cx="4163785" cy="661988"/>
              <a:chOff x="-2614" y="5328344"/>
              <a:chExt cx="3580071" cy="748239"/>
            </a:xfrm>
          </p:grpSpPr>
          <p:sp>
            <p:nvSpPr>
              <p:cNvPr id="62" name="Rectangle 57">
                <a:extLst>
                  <a:ext uri="{FF2B5EF4-FFF2-40B4-BE49-F238E27FC236}">
                    <a16:creationId xmlns:a16="http://schemas.microsoft.com/office/drawing/2014/main" id="{C6FE70A0-7805-6328-70CD-6AD36BF15F2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7189" y="5436903"/>
                <a:ext cx="1207918" cy="443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400" b="1" kern="0">
                    <a:latin typeface="Verdana" panose="020B0604030504040204" pitchFamily="34" charset="0"/>
                  </a:rPr>
                  <a:t>+ 0,2 €</a:t>
                </a:r>
              </a:p>
            </p:txBody>
          </p:sp>
          <p:sp>
            <p:nvSpPr>
              <p:cNvPr id="63" name="Isosceles Triangle 54">
                <a:extLst>
                  <a:ext uri="{FF2B5EF4-FFF2-40B4-BE49-F238E27FC236}">
                    <a16:creationId xmlns:a16="http://schemas.microsoft.com/office/drawing/2014/main" id="{3CAB62A9-CD4F-C839-F9F4-5314264B4865}"/>
                  </a:ext>
                </a:extLst>
              </p:cNvPr>
              <p:cNvSpPr/>
              <p:nvPr/>
            </p:nvSpPr>
            <p:spPr bwMode="gray">
              <a:xfrm rot="5400000">
                <a:off x="-270612" y="5586449"/>
                <a:ext cx="767976" cy="232030"/>
              </a:xfrm>
              <a:prstGeom prst="triangle">
                <a:avLst/>
              </a:prstGeom>
              <a:solidFill>
                <a:srgbClr val="86BC25">
                  <a:lumMod val="20000"/>
                  <a:lumOff val="8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88900" tIns="88900" rIns="88900" bIns="88900" anchor="ctr"/>
              <a:lstStyle/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fr-FR" sz="1400" b="1" kern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3312" name="Rectangle 59">
                <a:extLst>
                  <a:ext uri="{FF2B5EF4-FFF2-40B4-BE49-F238E27FC236}">
                    <a16:creationId xmlns:a16="http://schemas.microsoft.com/office/drawing/2014/main" id="{C288525F-1C80-E556-6496-6890D5C8969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0039" y="5388455"/>
                <a:ext cx="2137401" cy="58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100" i="1" kern="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Impact sur un caddie de 100 €</a:t>
                </a:r>
              </a:p>
            </p:txBody>
          </p:sp>
        </p:grpSp>
        <p:grpSp>
          <p:nvGrpSpPr>
            <p:cNvPr id="33805" name="Group 52">
              <a:extLst>
                <a:ext uri="{FF2B5EF4-FFF2-40B4-BE49-F238E27FC236}">
                  <a16:creationId xmlns:a16="http://schemas.microsoft.com/office/drawing/2014/main" id="{0103BC84-76F3-0D64-A9B3-047148ACC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501" y="3727449"/>
              <a:ext cx="4163784" cy="661988"/>
              <a:chOff x="-9438" y="5275410"/>
              <a:chExt cx="3580069" cy="748239"/>
            </a:xfrm>
          </p:grpSpPr>
          <p:sp>
            <p:nvSpPr>
              <p:cNvPr id="59" name="Rectangle 57">
                <a:extLst>
                  <a:ext uri="{FF2B5EF4-FFF2-40B4-BE49-F238E27FC236}">
                    <a16:creationId xmlns:a16="http://schemas.microsoft.com/office/drawing/2014/main" id="{66AB8DEB-7BF1-BDC6-91F6-679B99EFBF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1202" y="5381276"/>
                <a:ext cx="1302095" cy="443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400" b="1" kern="0" dirty="0">
                    <a:latin typeface="Verdana" panose="020B0604030504040204" pitchFamily="34" charset="0"/>
                  </a:rPr>
                  <a:t>+ 0,047 centimes €</a:t>
                </a:r>
              </a:p>
            </p:txBody>
          </p:sp>
          <p:sp>
            <p:nvSpPr>
              <p:cNvPr id="60" name="Isosceles Triangle 54">
                <a:extLst>
                  <a:ext uri="{FF2B5EF4-FFF2-40B4-BE49-F238E27FC236}">
                    <a16:creationId xmlns:a16="http://schemas.microsoft.com/office/drawing/2014/main" id="{E807809D-9E10-9DFD-75F4-56EDF1A4B40E}"/>
                  </a:ext>
                </a:extLst>
              </p:cNvPr>
              <p:cNvSpPr/>
              <p:nvPr/>
            </p:nvSpPr>
            <p:spPr bwMode="gray">
              <a:xfrm rot="5400000">
                <a:off x="-267567" y="5533515"/>
                <a:ext cx="748238" cy="232029"/>
              </a:xfrm>
              <a:prstGeom prst="triangle">
                <a:avLst/>
              </a:prstGeom>
              <a:solidFill>
                <a:srgbClr val="86BC25">
                  <a:lumMod val="20000"/>
                  <a:lumOff val="8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88900" tIns="88900" rIns="88900" bIns="88900" anchor="ctr"/>
              <a:lstStyle/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fr-FR" sz="1400" b="1" kern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61" name="Rectangle 59">
                <a:extLst>
                  <a:ext uri="{FF2B5EF4-FFF2-40B4-BE49-F238E27FC236}">
                    <a16:creationId xmlns:a16="http://schemas.microsoft.com/office/drawing/2014/main" id="{AC07ADD7-588E-3263-DA9B-355700CE14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40039" y="5388454"/>
                <a:ext cx="2130577" cy="58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100" i="1" kern="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Impact sur le prix d’une boîte de 600 g de tarte flambée à 8€</a:t>
                </a:r>
              </a:p>
            </p:txBody>
          </p:sp>
        </p:grpSp>
        <p:grpSp>
          <p:nvGrpSpPr>
            <p:cNvPr id="33806" name="Group 52">
              <a:extLst>
                <a:ext uri="{FF2B5EF4-FFF2-40B4-BE49-F238E27FC236}">
                  <a16:creationId xmlns:a16="http://schemas.microsoft.com/office/drawing/2014/main" id="{F4C19689-7235-55C0-6EB0-6E467419DB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4119" y="4414044"/>
              <a:ext cx="4017170" cy="661987"/>
              <a:chOff x="6252" y="5190187"/>
              <a:chExt cx="3452644" cy="748239"/>
            </a:xfrm>
          </p:grpSpPr>
          <p:sp>
            <p:nvSpPr>
              <p:cNvPr id="56" name="Rectangle 57">
                <a:extLst>
                  <a:ext uri="{FF2B5EF4-FFF2-40B4-BE49-F238E27FC236}">
                    <a16:creationId xmlns:a16="http://schemas.microsoft.com/office/drawing/2014/main" id="{F6528005-0E68-34B1-BE88-276677A0C94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02972" y="5314893"/>
                <a:ext cx="1207441" cy="443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400" b="1" kern="0" dirty="0">
                    <a:latin typeface="Verdana" panose="020B0604030504040204" pitchFamily="34" charset="0"/>
                  </a:rPr>
                  <a:t>+ 0,02 centimes €</a:t>
                </a:r>
              </a:p>
            </p:txBody>
          </p:sp>
          <p:sp>
            <p:nvSpPr>
              <p:cNvPr id="57" name="Isosceles Triangle 54">
                <a:extLst>
                  <a:ext uri="{FF2B5EF4-FFF2-40B4-BE49-F238E27FC236}">
                    <a16:creationId xmlns:a16="http://schemas.microsoft.com/office/drawing/2014/main" id="{8CFB996D-939D-5498-B1B8-6977FF1D69A8}"/>
                  </a:ext>
                </a:extLst>
              </p:cNvPr>
              <p:cNvSpPr/>
              <p:nvPr/>
            </p:nvSpPr>
            <p:spPr bwMode="gray">
              <a:xfrm rot="5400000">
                <a:off x="-250343" y="5448336"/>
                <a:ext cx="746445" cy="231938"/>
              </a:xfrm>
              <a:prstGeom prst="triangle">
                <a:avLst/>
              </a:prstGeom>
              <a:solidFill>
                <a:srgbClr val="86BC25">
                  <a:lumMod val="20000"/>
                  <a:lumOff val="80000"/>
                </a:srgb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lIns="88900" tIns="88900" rIns="88900" bIns="88900" anchor="ctr"/>
              <a:lstStyle/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itchFamily="18" charset="2"/>
                  <a:buNone/>
                  <a:defRPr/>
                </a:pPr>
                <a:endParaRPr lang="fr-FR" sz="1400" b="1" kern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36A7C9CA-2F3C-B719-6027-0DECEC236E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50382" y="5246708"/>
                <a:ext cx="2008309" cy="57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8900" tIns="88900" rIns="88900" bIns="889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 2" panose="05020102010507070707" pitchFamily="18" charset="2"/>
                  <a:buNone/>
                  <a:defRPr/>
                </a:pPr>
                <a:r>
                  <a:rPr lang="fr-FR" altLang="fr-FR" sz="1100" i="1" kern="0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Impact sur le prix d’une bouteille de bière de 25cl</a:t>
                </a:r>
              </a:p>
            </p:txBody>
          </p:sp>
        </p:grpSp>
      </p:grpSp>
      <p:sp>
        <p:nvSpPr>
          <p:cNvPr id="33798" name="Rectangle 2">
            <a:extLst>
              <a:ext uri="{FF2B5EF4-FFF2-40B4-BE49-F238E27FC236}">
                <a16:creationId xmlns:a16="http://schemas.microsoft.com/office/drawing/2014/main" id="{11E922CB-2EFC-E39A-0DF9-ADFA5296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5727700"/>
            <a:ext cx="5529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Calibri" panose="020F0502020204030204" pitchFamily="34" charset="0"/>
              </a:rPr>
              <a:t>* 15 €/an/ménage pour un revenu moyen annuel de près de 39.700€</a:t>
            </a:r>
          </a:p>
        </p:txBody>
      </p:sp>
      <p:sp>
        <p:nvSpPr>
          <p:cNvPr id="33799" name="Rectangle 2">
            <a:extLst>
              <a:ext uri="{FF2B5EF4-FFF2-40B4-BE49-F238E27FC236}">
                <a16:creationId xmlns:a16="http://schemas.microsoft.com/office/drawing/2014/main" id="{2DA39FC7-9047-91C9-B3FC-D15242A89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1169988"/>
            <a:ext cx="549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i="1">
                <a:solidFill>
                  <a:srgbClr val="FF0000"/>
                </a:solidFill>
                <a:latin typeface="Calibri" panose="020F0502020204030204" pitchFamily="34" charset="0"/>
              </a:rPr>
              <a:t>Scénario de réseau taxé de 200 km et tarif de 0,15 €/km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51F14837-549A-2A07-D2E3-2C22C4FD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25" y="96838"/>
            <a:ext cx="9304338" cy="1095375"/>
          </a:xfrm>
        </p:spPr>
        <p:txBody>
          <a:bodyPr/>
          <a:lstStyle/>
          <a:p>
            <a:r>
              <a:rPr lang="fr-FR" altLang="fr-FR" sz="2800" b="1"/>
              <a:t>Calendrier de concertation avec les acteurs économiques locaux sur les modalités d’application de R-PASS</a:t>
            </a:r>
            <a:endParaRPr lang="fr-FR" altLang="en-US" sz="2800" b="1"/>
          </a:p>
        </p:txBody>
      </p:sp>
      <p:pic>
        <p:nvPicPr>
          <p:cNvPr id="35843" name="Image 2">
            <a:extLst>
              <a:ext uri="{FF2B5EF4-FFF2-40B4-BE49-F238E27FC236}">
                <a16:creationId xmlns:a16="http://schemas.microsoft.com/office/drawing/2014/main" id="{7745DBDB-7CD8-37B9-07F1-B1741B58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Groupe 4">
            <a:extLst>
              <a:ext uri="{FF2B5EF4-FFF2-40B4-BE49-F238E27FC236}">
                <a16:creationId xmlns:a16="http://schemas.microsoft.com/office/drawing/2014/main" id="{CD37FACD-DCA2-766E-E093-3124C99CD9E7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1865313"/>
            <a:ext cx="11817350" cy="2478087"/>
            <a:chOff x="89282" y="2453776"/>
            <a:chExt cx="11818014" cy="2479648"/>
          </a:xfrm>
        </p:grpSpPr>
        <p:grpSp>
          <p:nvGrpSpPr>
            <p:cNvPr id="35849" name="Groupe 19">
              <a:extLst>
                <a:ext uri="{FF2B5EF4-FFF2-40B4-BE49-F238E27FC236}">
                  <a16:creationId xmlns:a16="http://schemas.microsoft.com/office/drawing/2014/main" id="{53CAD132-1762-BFCB-1805-048EFF3AE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0230" y="2453776"/>
              <a:ext cx="10967066" cy="2479648"/>
              <a:chOff x="666665" y="2230613"/>
              <a:chExt cx="11317938" cy="2479648"/>
            </a:xfrm>
          </p:grpSpPr>
          <p:grpSp>
            <p:nvGrpSpPr>
              <p:cNvPr id="35851" name="Groupe 14">
                <a:extLst>
                  <a:ext uri="{FF2B5EF4-FFF2-40B4-BE49-F238E27FC236}">
                    <a16:creationId xmlns:a16="http://schemas.microsoft.com/office/drawing/2014/main" id="{8BDA47AB-7C96-4768-C2B3-9B7E64A33E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6665" y="2230613"/>
                <a:ext cx="9315836" cy="2479648"/>
                <a:chOff x="1106175" y="2184893"/>
                <a:chExt cx="9315836" cy="2479648"/>
              </a:xfrm>
            </p:grpSpPr>
            <p:sp>
              <p:nvSpPr>
                <p:cNvPr id="35855" name="ZoneTexte 22">
                  <a:extLst>
                    <a:ext uri="{FF2B5EF4-FFF2-40B4-BE49-F238E27FC236}">
                      <a16:creationId xmlns:a16="http://schemas.microsoft.com/office/drawing/2014/main" id="{A6FDE3CA-0535-BE19-5A48-F5407FCCD9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50175" y="3511550"/>
                  <a:ext cx="1177925" cy="33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6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Exploitation</a:t>
                  </a:r>
                </a:p>
              </p:txBody>
            </p:sp>
            <p:sp>
              <p:nvSpPr>
                <p:cNvPr id="35856" name="ZoneTexte 22">
                  <a:extLst>
                    <a:ext uri="{FF2B5EF4-FFF2-40B4-BE49-F238E27FC236}">
                      <a16:creationId xmlns:a16="http://schemas.microsoft.com/office/drawing/2014/main" id="{DC9A882D-3463-1C87-F531-E30B209F9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8513" y="3521075"/>
                  <a:ext cx="1520825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60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Développement</a:t>
                  </a:r>
                </a:p>
              </p:txBody>
            </p:sp>
            <p:grpSp>
              <p:nvGrpSpPr>
                <p:cNvPr id="35857" name="Groupe 29">
                  <a:extLst>
                    <a:ext uri="{FF2B5EF4-FFF2-40B4-BE49-F238E27FC236}">
                      <a16:creationId xmlns:a16="http://schemas.microsoft.com/office/drawing/2014/main" id="{2808CBCC-4111-39DB-4BF1-7AB181DE88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6175" y="2826496"/>
                  <a:ext cx="9315836" cy="1838044"/>
                  <a:chOff x="1138944" y="1985971"/>
                  <a:chExt cx="9315836" cy="1457906"/>
                </a:xfrm>
              </p:grpSpPr>
              <p:sp>
                <p:nvSpPr>
                  <p:cNvPr id="45" name="燕尾形 96">
                    <a:extLst>
                      <a:ext uri="{FF2B5EF4-FFF2-40B4-BE49-F238E27FC236}">
                        <a16:creationId xmlns:a16="http://schemas.microsoft.com/office/drawing/2014/main" id="{AFE2F8EC-692F-3890-98A3-49E85CA9A74A}"/>
                      </a:ext>
                    </a:extLst>
                  </p:cNvPr>
                  <p:cNvSpPr/>
                  <p:nvPr/>
                </p:nvSpPr>
                <p:spPr>
                  <a:xfrm>
                    <a:off x="6155668" y="1994910"/>
                    <a:ext cx="1977526" cy="1448968"/>
                  </a:xfrm>
                  <a:prstGeom prst="chevro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 defTabSz="111125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endParaRPr lang="fr-FR" dirty="0"/>
                  </a:p>
                </p:txBody>
              </p:sp>
              <p:sp>
                <p:nvSpPr>
                  <p:cNvPr id="46" name="燕尾形 96">
                    <a:extLst>
                      <a:ext uri="{FF2B5EF4-FFF2-40B4-BE49-F238E27FC236}">
                        <a16:creationId xmlns:a16="http://schemas.microsoft.com/office/drawing/2014/main" id="{19D95F8B-DFFB-0F70-7642-64FDF85BDA9C}"/>
                      </a:ext>
                    </a:extLst>
                  </p:cNvPr>
                  <p:cNvSpPr/>
                  <p:nvPr/>
                </p:nvSpPr>
                <p:spPr>
                  <a:xfrm>
                    <a:off x="1138944" y="1986091"/>
                    <a:ext cx="4571084" cy="1457787"/>
                  </a:xfrm>
                  <a:prstGeom prst="chevro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fr-FR" dirty="0"/>
                      <a:t> </a:t>
                    </a:r>
                  </a:p>
                </p:txBody>
              </p:sp>
              <p:sp>
                <p:nvSpPr>
                  <p:cNvPr id="47" name="燕尾形 96">
                    <a:extLst>
                      <a:ext uri="{FF2B5EF4-FFF2-40B4-BE49-F238E27FC236}">
                        <a16:creationId xmlns:a16="http://schemas.microsoft.com/office/drawing/2014/main" id="{041FBA05-C71B-5428-EF97-7B458C9FCE85}"/>
                      </a:ext>
                    </a:extLst>
                  </p:cNvPr>
                  <p:cNvSpPr/>
                  <p:nvPr/>
                </p:nvSpPr>
                <p:spPr>
                  <a:xfrm>
                    <a:off x="7422136" y="1994910"/>
                    <a:ext cx="3032644" cy="1448968"/>
                  </a:xfrm>
                  <a:prstGeom prst="chevron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algn="ctr">
                      <a:defRPr/>
                    </a:pPr>
                    <a:r>
                      <a:rPr lang="fr-FR" altLang="zh-CN" kern="0" dirty="0">
                        <a:solidFill>
                          <a:sysClr val="windowText" lastClr="000000"/>
                        </a:solidFill>
                      </a:rPr>
                      <a:t> </a:t>
                    </a:r>
                  </a:p>
                </p:txBody>
              </p:sp>
            </p:grpSp>
            <p:sp>
              <p:nvSpPr>
                <p:cNvPr id="35" name="燕尾形 96">
                  <a:extLst>
                    <a:ext uri="{FF2B5EF4-FFF2-40B4-BE49-F238E27FC236}">
                      <a16:creationId xmlns:a16="http://schemas.microsoft.com/office/drawing/2014/main" id="{1F2EF836-C7DC-E106-141A-3E23546E01D8}"/>
                    </a:ext>
                  </a:extLst>
                </p:cNvPr>
                <p:cNvSpPr/>
                <p:nvPr/>
              </p:nvSpPr>
              <p:spPr>
                <a:xfrm>
                  <a:off x="4936710" y="2826647"/>
                  <a:ext cx="1913629" cy="1837894"/>
                </a:xfrm>
                <a:prstGeom prst="chevron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 defTabSz="11112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fr-FR" dirty="0"/>
                </a:p>
              </p:txBody>
            </p:sp>
            <p:sp>
              <p:nvSpPr>
                <p:cNvPr id="35859" name="ZoneTexte 5">
                  <a:extLst>
                    <a:ext uri="{FF2B5EF4-FFF2-40B4-BE49-F238E27FC236}">
                      <a16:creationId xmlns:a16="http://schemas.microsoft.com/office/drawing/2014/main" id="{BA58C110-B877-618E-B476-F6D9E02E99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94861" y="3088302"/>
                  <a:ext cx="1402974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Synthèse 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des rencontres</a:t>
                  </a:r>
                </a:p>
              </p:txBody>
            </p:sp>
            <p:sp>
              <p:nvSpPr>
                <p:cNvPr id="35860" name="ZoneTexte 6">
                  <a:extLst>
                    <a:ext uri="{FF2B5EF4-FFF2-40B4-BE49-F238E27FC236}">
                      <a16:creationId xmlns:a16="http://schemas.microsoft.com/office/drawing/2014/main" id="{27B577D2-6454-6EFF-09A9-35E2106C36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19271" y="3105881"/>
                  <a:ext cx="1303785" cy="923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Clôture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      &amp;</a:t>
                  </a: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Restitution</a:t>
                  </a:r>
                </a:p>
              </p:txBody>
            </p:sp>
            <p:sp>
              <p:nvSpPr>
                <p:cNvPr id="35861" name="ZoneTexte 7">
                  <a:extLst>
                    <a:ext uri="{FF2B5EF4-FFF2-40B4-BE49-F238E27FC236}">
                      <a16:creationId xmlns:a16="http://schemas.microsoft.com/office/drawing/2014/main" id="{54D88B1D-C915-9336-DD0E-EEE5ADDC9D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30538" y="3113688"/>
                  <a:ext cx="2587739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Délibération (tarifs, exonérations, investissements, …</a:t>
                  </a:r>
                  <a:r>
                    <a:rPr lang="LID19465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)</a:t>
                  </a:r>
                  <a:endParaRPr lang="fr-FR" altLang="fr-FR" sz="180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862" name="ZoneTexte 8">
                  <a:extLst>
                    <a:ext uri="{FF2B5EF4-FFF2-40B4-BE49-F238E27FC236}">
                      <a16:creationId xmlns:a16="http://schemas.microsoft.com/office/drawing/2014/main" id="{07629843-AAC3-0728-F99E-491EF27333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7104" y="2826390"/>
                  <a:ext cx="3577500" cy="1838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1111250"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 defTabSz="11112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 defTabSz="11112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 defTabSz="11112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11112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111125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111125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111125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111125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Groupes de travail :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GT A-Etude de trafic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GT B-Investissements d’avenir et compensations 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GT C-Tarification &amp; Abonnements &amp; Exonérations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GT D-Complément étude impact </a:t>
                  </a:r>
                </a:p>
              </p:txBody>
            </p:sp>
            <p:sp>
              <p:nvSpPr>
                <p:cNvPr id="35863" name="ZoneTexte 14">
                  <a:extLst>
                    <a:ext uri="{FF2B5EF4-FFF2-40B4-BE49-F238E27FC236}">
                      <a16:creationId xmlns:a16="http://schemas.microsoft.com/office/drawing/2014/main" id="{2999501C-D930-7007-AD20-E033E4D25A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2532" y="2184893"/>
                  <a:ext cx="652462" cy="585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2025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Avril</a:t>
                  </a:r>
                </a:p>
              </p:txBody>
            </p:sp>
            <p:sp>
              <p:nvSpPr>
                <p:cNvPr id="35864" name="ZoneTexte 14">
                  <a:extLst>
                    <a:ext uri="{FF2B5EF4-FFF2-40B4-BE49-F238E27FC236}">
                      <a16:creationId xmlns:a16="http://schemas.microsoft.com/office/drawing/2014/main" id="{FBF454F3-09F1-C50F-29C3-17017C0BC7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4695" y="2189191"/>
                  <a:ext cx="69089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2025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Février</a:t>
                  </a:r>
                </a:p>
              </p:txBody>
            </p:sp>
            <p:sp>
              <p:nvSpPr>
                <p:cNvPr id="35865" name="ZoneTexte 14">
                  <a:extLst>
                    <a:ext uri="{FF2B5EF4-FFF2-40B4-BE49-F238E27FC236}">
                      <a16:creationId xmlns:a16="http://schemas.microsoft.com/office/drawing/2014/main" id="{20662FDF-B15B-CC16-9BFB-680A8FE7B6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31534" y="2184893"/>
                  <a:ext cx="776879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2025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Octobre</a:t>
                  </a:r>
                </a:p>
              </p:txBody>
            </p:sp>
            <p:sp>
              <p:nvSpPr>
                <p:cNvPr id="35866" name="ZoneTexte 14">
                  <a:extLst>
                    <a:ext uri="{FF2B5EF4-FFF2-40B4-BE49-F238E27FC236}">
                      <a16:creationId xmlns:a16="http://schemas.microsoft.com/office/drawing/2014/main" id="{62E54F61-5A88-0696-97EB-98C9E5855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3650" y="2184893"/>
                  <a:ext cx="652462" cy="585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2025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Juin</a:t>
                  </a:r>
                </a:p>
              </p:txBody>
            </p:sp>
            <p:sp>
              <p:nvSpPr>
                <p:cNvPr id="35867" name="ZoneTexte 14">
                  <a:extLst>
                    <a:ext uri="{FF2B5EF4-FFF2-40B4-BE49-F238E27FC236}">
                      <a16:creationId xmlns:a16="http://schemas.microsoft.com/office/drawing/2014/main" id="{889716D8-2BE9-15E7-728F-D083463C16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22169" y="2184893"/>
                  <a:ext cx="652462" cy="585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Wingdings" pitchFamily="2" charset="2"/>
                    <a:buChar char="§"/>
                    <a:defRPr sz="2800">
                      <a:solidFill>
                        <a:srgbClr val="003399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800" b="1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2025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40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Mai</a:t>
                  </a:r>
                </a:p>
              </p:txBody>
            </p:sp>
          </p:grpSp>
          <p:sp>
            <p:nvSpPr>
              <p:cNvPr id="24" name="燕尾形 96">
                <a:extLst>
                  <a:ext uri="{FF2B5EF4-FFF2-40B4-BE49-F238E27FC236}">
                    <a16:creationId xmlns:a16="http://schemas.microsoft.com/office/drawing/2014/main" id="{5D276A2C-140F-813D-CD6F-16F7F64A51A0}"/>
                  </a:ext>
                </a:extLst>
              </p:cNvPr>
              <p:cNvSpPr/>
              <p:nvPr/>
            </p:nvSpPr>
            <p:spPr>
              <a:xfrm>
                <a:off x="9184609" y="2878721"/>
                <a:ext cx="2799994" cy="1831540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fr-FR" altLang="zh-CN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35853" name="ZoneTexte 14">
                <a:extLst>
                  <a:ext uri="{FF2B5EF4-FFF2-40B4-BE49-F238E27FC236}">
                    <a16:creationId xmlns:a16="http://schemas.microsoft.com/office/drawing/2014/main" id="{03B68AEC-9409-970E-8FDE-B381DBD1C3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72351" y="2230613"/>
                <a:ext cx="673665" cy="585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Wingdings" pitchFamily="2" charset="2"/>
                  <a:buChar char="§"/>
                  <a:defRPr sz="2800">
                    <a:solidFill>
                      <a:srgbClr val="003399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800" b="1">
                    <a:solidFill>
                      <a:schemeClr val="tx1"/>
                    </a:solidFill>
                    <a:latin typeface="Calibri" panose="020F0502020204030204" pitchFamily="34" charset="0"/>
                  </a:rPr>
                  <a:t>2027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début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2772559-0F2A-C6CE-D5C3-CD41BA3E46A0}"/>
                  </a:ext>
                </a:extLst>
              </p:cNvPr>
              <p:cNvSpPr txBox="1"/>
              <p:nvPr/>
            </p:nvSpPr>
            <p:spPr>
              <a:xfrm>
                <a:off x="9630249" y="3067752"/>
                <a:ext cx="2049616" cy="12009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fr-FR" altLang="zh-CN" kern="0" dirty="0">
                    <a:solidFill>
                      <a:sysClr val="windowText" lastClr="000000"/>
                    </a:solidFill>
                  </a:rPr>
                  <a:t>Implémentation des tarifs par l’opérateur avant mise en service</a:t>
                </a:r>
                <a:endParaRPr lang="fr-FR" dirty="0"/>
              </a:p>
            </p:txBody>
          </p:sp>
        </p:grpSp>
        <p:sp>
          <p:nvSpPr>
            <p:cNvPr id="35850" name="ZoneTexte 14">
              <a:extLst>
                <a:ext uri="{FF2B5EF4-FFF2-40B4-BE49-F238E27FC236}">
                  <a16:creationId xmlns:a16="http://schemas.microsoft.com/office/drawing/2014/main" id="{56FFFF05-DEFF-E2DA-0CC5-000A6717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82" y="2454473"/>
              <a:ext cx="9508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2024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Novembre</a:t>
              </a:r>
            </a:p>
          </p:txBody>
        </p:sp>
      </p:grp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590480E0-FA11-2087-6798-A63F42EE6B09}"/>
              </a:ext>
            </a:extLst>
          </p:cNvPr>
          <p:cNvSpPr/>
          <p:nvPr/>
        </p:nvSpPr>
        <p:spPr>
          <a:xfrm>
            <a:off x="55563" y="3003550"/>
            <a:ext cx="1349375" cy="8429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Réunion Inter-filières</a:t>
            </a:r>
          </a:p>
        </p:txBody>
      </p:sp>
      <p:sp>
        <p:nvSpPr>
          <p:cNvPr id="35846" name="ZoneTexte 1">
            <a:extLst>
              <a:ext uri="{FF2B5EF4-FFF2-40B4-BE49-F238E27FC236}">
                <a16:creationId xmlns:a16="http://schemas.microsoft.com/office/drawing/2014/main" id="{D5E591F0-1AEA-2223-F923-313F2C30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5162550"/>
            <a:ext cx="628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tx1"/>
                </a:solidFill>
                <a:latin typeface="Calibri" panose="020F0502020204030204" pitchFamily="34" charset="0"/>
              </a:rPr>
              <a:t>7 groupes de travail se sont déjà tenus</a:t>
            </a:r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2" name="Flèche vers le bas 1">
            <a:extLst>
              <a:ext uri="{FF2B5EF4-FFF2-40B4-BE49-F238E27FC236}">
                <a16:creationId xmlns:a16="http://schemas.microsoft.com/office/drawing/2014/main" id="{C62625C4-F47D-2D4F-B1F6-440D5D028EF8}"/>
              </a:ext>
            </a:extLst>
          </p:cNvPr>
          <p:cNvSpPr/>
          <p:nvPr/>
        </p:nvSpPr>
        <p:spPr>
          <a:xfrm flipV="1">
            <a:off x="8047038" y="4449763"/>
            <a:ext cx="563562" cy="8540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848" name="ZoneTexte 1">
            <a:extLst>
              <a:ext uri="{FF2B5EF4-FFF2-40B4-BE49-F238E27FC236}">
                <a16:creationId xmlns:a16="http://schemas.microsoft.com/office/drawing/2014/main" id="{EAD8E25D-63B4-3605-599C-468125B0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5314950"/>
            <a:ext cx="156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FF0000"/>
                </a:solidFill>
                <a:latin typeface="Calibri" panose="020F0502020204030204" pitchFamily="34" charset="0"/>
              </a:rPr>
              <a:t>Etape clef à venir</a:t>
            </a:r>
            <a:endParaRPr lang="fr-FR" altLang="fr-FR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BFEF901F-E3D4-9428-15F3-1FC8C71D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5" y="96838"/>
            <a:ext cx="8966200" cy="1095375"/>
          </a:xfrm>
        </p:spPr>
        <p:txBody>
          <a:bodyPr/>
          <a:lstStyle/>
          <a:p>
            <a:r>
              <a:rPr lang="fr-FR" altLang="en-US" sz="2800" b="1"/>
              <a:t>Sommaire</a:t>
            </a:r>
            <a:r>
              <a:rPr lang="fr-FR" altLang="en-US" b="1"/>
              <a:t> </a:t>
            </a:r>
          </a:p>
        </p:txBody>
      </p:sp>
      <p:sp>
        <p:nvSpPr>
          <p:cNvPr id="37891" name="Espace réservé du contenu 2">
            <a:extLst>
              <a:ext uri="{FF2B5EF4-FFF2-40B4-BE49-F238E27FC236}">
                <a16:creationId xmlns:a16="http://schemas.microsoft.com/office/drawing/2014/main" id="{A87F4F87-019C-1E74-78DB-D4967B68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/>
              <a:t>Rappel des objectifs de R-PASS 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Point sur le calendrier technique et l’avancement de R-PASS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Le réseau taxable et ses interfaces avec les autres réseaux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Etat d’avancement de la concertation avec les professionnels et le monde associatif</a:t>
            </a:r>
          </a:p>
          <a:p>
            <a:pPr>
              <a:spcAft>
                <a:spcPts val="120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Mesures « compensatoires » envisagées</a:t>
            </a:r>
          </a:p>
        </p:txBody>
      </p:sp>
      <p:pic>
        <p:nvPicPr>
          <p:cNvPr id="37892" name="Image 2">
            <a:extLst>
              <a:ext uri="{FF2B5EF4-FFF2-40B4-BE49-F238E27FC236}">
                <a16:creationId xmlns:a16="http://schemas.microsoft.com/office/drawing/2014/main" id="{BEC4E620-F381-535A-2C88-870FD351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2AADB17D-B86B-C6D5-02C2-25B1C8B9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863" y="96838"/>
            <a:ext cx="8966200" cy="1095375"/>
          </a:xfrm>
        </p:spPr>
        <p:txBody>
          <a:bodyPr/>
          <a:lstStyle/>
          <a:p>
            <a:r>
              <a:rPr lang="fr-FR" altLang="fr-FR" sz="2800" b="1"/>
              <a:t>Accompagnement des acteurs locaux à travers des projets de mobilité</a:t>
            </a:r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0F223D3B-2CBC-2A65-72D4-5948E3C8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498600"/>
            <a:ext cx="11207750" cy="5260975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altLang="fr-FR" sz="2400" b="1"/>
              <a:t> Transport routier : </a:t>
            </a:r>
            <a:r>
              <a:rPr lang="fr-FR" altLang="fr-FR" sz="2400"/>
              <a:t>mise aux normes autoroutières (2x3 voies) de la RD83 entre Colmar et Sélestat, modernisation des aires de service, desserte de zones d'activité économique, pistes cyclables pour la mobilité douce …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altLang="fr-FR" sz="2400" b="1"/>
              <a:t> Transport fluvial : </a:t>
            </a:r>
            <a:r>
              <a:rPr lang="fr-FR" altLang="fr-FR" sz="2400"/>
              <a:t>soutien de la desserte des ports alsaciens par le développement de plateformes logistiques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fr-FR" altLang="fr-FR" sz="2400" b="1"/>
              <a:t> Transport ferroviaire : </a:t>
            </a:r>
            <a:r>
              <a:rPr lang="fr-FR" altLang="fr-FR" sz="2400"/>
              <a:t>encourager le transport ferroviaire en renforçant le financement des lignes ferroviaires de fret, bénéficiant notamment aux industriels alsaciens.</a:t>
            </a:r>
          </a:p>
        </p:txBody>
      </p:sp>
      <p:pic>
        <p:nvPicPr>
          <p:cNvPr id="38916" name="Image 2">
            <a:extLst>
              <a:ext uri="{FF2B5EF4-FFF2-40B4-BE49-F238E27FC236}">
                <a16:creationId xmlns:a16="http://schemas.microsoft.com/office/drawing/2014/main" id="{B8EFDD21-D0A2-DEB5-DB03-2B1402F7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FF065948-81B7-0DE8-5B40-D70E69C7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5" y="96838"/>
            <a:ext cx="8966200" cy="1095375"/>
          </a:xfrm>
        </p:spPr>
        <p:txBody>
          <a:bodyPr/>
          <a:lstStyle/>
          <a:p>
            <a:r>
              <a:rPr lang="fr-FR" altLang="en-US" sz="2800" b="1"/>
              <a:t>Sommaire</a:t>
            </a:r>
            <a:r>
              <a:rPr lang="fr-FR" altLang="en-US" b="1"/>
              <a:t> </a:t>
            </a: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DA9B753D-6FF2-CFCB-B455-C06643A4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Rappel des objectifs de R-PASS 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Point sur le calendrier technique et l’avancement de R-PASS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Le réseau taxable et ses interfaces avec les autres réseaux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Etat d’avancement de la concertation avec les professionnels et le monde associatif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Mesures « compensatoires » envisagées</a:t>
            </a:r>
          </a:p>
        </p:txBody>
      </p:sp>
      <p:pic>
        <p:nvPicPr>
          <p:cNvPr id="13316" name="Image 2">
            <a:extLst>
              <a:ext uri="{FF2B5EF4-FFF2-40B4-BE49-F238E27FC236}">
                <a16:creationId xmlns:a16="http://schemas.microsoft.com/office/drawing/2014/main" id="{2E265115-5F56-2BE2-8721-E642A3F3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E5533957-926C-60AE-1701-28B9BA16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863" y="96838"/>
            <a:ext cx="8966200" cy="1095375"/>
          </a:xfrm>
        </p:spPr>
        <p:txBody>
          <a:bodyPr/>
          <a:lstStyle/>
          <a:p>
            <a:r>
              <a:rPr lang="fr-FR" altLang="fr-FR" sz="2800" b="1"/>
              <a:t>Principales demandes d’accompagnement des acteurs économiques locaux en partenariat avec les autres collectivités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69A9BF1E-20BC-61BF-83B8-F36AE36F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33475"/>
            <a:ext cx="11207750" cy="56261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fr-FR" sz="2400" b="1" dirty="0"/>
              <a:t>Demande d’aide au bénéfice :</a:t>
            </a:r>
          </a:p>
          <a:p>
            <a:pPr marL="714375" indent="-357188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Des organisations et coopératives </a:t>
            </a:r>
            <a:r>
              <a:rPr lang="fr-FR" sz="2400" b="1" dirty="0"/>
              <a:t>agricoles et forestières</a:t>
            </a:r>
            <a:r>
              <a:rPr lang="fr-FR" sz="2400" dirty="0"/>
              <a:t>.</a:t>
            </a:r>
          </a:p>
          <a:p>
            <a:pPr marL="714375" indent="-357188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Du</a:t>
            </a:r>
            <a:r>
              <a:rPr lang="fr-FR" sz="2400" b="1" dirty="0"/>
              <a:t> verdissement des flottes </a:t>
            </a:r>
            <a:r>
              <a:rPr lang="fr-FR" sz="2400" dirty="0"/>
              <a:t>poids lourds &amp; de </a:t>
            </a:r>
            <a:r>
              <a:rPr lang="fr-FR" sz="2400" b="1" dirty="0"/>
              <a:t>l’acquisition d’un équipement embarqué pour les poids lourds taxés</a:t>
            </a:r>
          </a:p>
          <a:p>
            <a:pPr marL="714375" indent="-357188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fr-FR" sz="2400" b="1" dirty="0"/>
              <a:t>Autres accompagnements spécifiques PL :</a:t>
            </a:r>
          </a:p>
          <a:p>
            <a:pPr marL="1171575" lvl="1" indent="-357188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1" dirty="0"/>
              <a:t>Des dispositifs de formation </a:t>
            </a:r>
            <a:r>
              <a:rPr lang="fr-FR" sz="2000" dirty="0"/>
              <a:t>de chauffeurs poids lourds, à la transition numérique et à l’</a:t>
            </a:r>
            <a:r>
              <a:rPr lang="fr-FR" sz="2000" dirty="0" err="1"/>
              <a:t>écoconduite</a:t>
            </a:r>
            <a:endParaRPr lang="fr-FR" sz="2000" dirty="0"/>
          </a:p>
          <a:p>
            <a:pPr marL="1171575" lvl="1" indent="-357188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1" dirty="0"/>
              <a:t>De la promotion du métier de chauffeur poids lourd </a:t>
            </a:r>
            <a:r>
              <a:rPr lang="fr-FR" sz="2000" dirty="0"/>
              <a:t>avec les chambres consulaires.</a:t>
            </a:r>
            <a:endParaRPr lang="fr-FR" altLang="fr-FR" b="1" dirty="0"/>
          </a:p>
          <a:p>
            <a:pPr marL="714375" indent="-357188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fr-FR" altLang="fr-FR" sz="2400" b="1" dirty="0"/>
              <a:t>Soutenir </a:t>
            </a:r>
            <a:r>
              <a:rPr lang="fr-FR" altLang="fr-FR" sz="2400" dirty="0"/>
              <a:t>les investissements industriels pour </a:t>
            </a:r>
            <a:r>
              <a:rPr lang="fr-FR" altLang="fr-FR" sz="2400" b="1" dirty="0"/>
              <a:t>les projets de </a:t>
            </a:r>
            <a:r>
              <a:rPr lang="fr-FR" altLang="fr-FR" sz="2400" b="1" dirty="0" err="1"/>
              <a:t>décarbonation</a:t>
            </a:r>
            <a:r>
              <a:rPr lang="fr-FR" altLang="fr-FR" sz="2400" b="1" dirty="0"/>
              <a:t> et de sobriété hydrique </a:t>
            </a:r>
            <a:r>
              <a:rPr lang="fr-FR" altLang="fr-FR" sz="2400" dirty="0"/>
              <a:t>&amp;</a:t>
            </a:r>
            <a:r>
              <a:rPr lang="fr-FR" altLang="fr-FR" sz="2400" b="1" dirty="0"/>
              <a:t> Soutenir</a:t>
            </a:r>
            <a:r>
              <a:rPr lang="fr-FR" sz="2400" b="1" dirty="0"/>
              <a:t> l’installation de bornes électriques </a:t>
            </a:r>
            <a:r>
              <a:rPr lang="fr-FR" sz="2400" dirty="0"/>
              <a:t>dans les entreprises et sur le réseau routier</a:t>
            </a:r>
          </a:p>
        </p:txBody>
      </p:sp>
      <p:pic>
        <p:nvPicPr>
          <p:cNvPr id="39940" name="Image 2">
            <a:extLst>
              <a:ext uri="{FF2B5EF4-FFF2-40B4-BE49-F238E27FC236}">
                <a16:creationId xmlns:a16="http://schemas.microsoft.com/office/drawing/2014/main" id="{74338B75-EC26-A6B0-CAE8-67749B9D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DA2E9763-E4E9-D721-01DE-316DBFAAA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5800" y="0"/>
            <a:ext cx="8966200" cy="1093788"/>
          </a:xfrm>
        </p:spPr>
        <p:txBody>
          <a:bodyPr/>
          <a:lstStyle/>
          <a:p>
            <a:r>
              <a:rPr lang="fr-FR" altLang="fr-FR" sz="3200" b="1"/>
              <a:t>Communication R-PASS 2025</a:t>
            </a:r>
          </a:p>
        </p:txBody>
      </p:sp>
      <p:sp>
        <p:nvSpPr>
          <p:cNvPr id="40963" name="Espace réservé du contenu 2">
            <a:extLst>
              <a:ext uri="{FF2B5EF4-FFF2-40B4-BE49-F238E27FC236}">
                <a16:creationId xmlns:a16="http://schemas.microsoft.com/office/drawing/2014/main" id="{0CA38B70-5E8D-3999-3897-0CD70A035B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950" y="3170238"/>
            <a:ext cx="11553825" cy="17414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altLang="fr-FR"/>
              <a:t>Avez-vous des propositions pour faire vivre la communication de R-PASS d’ici le vote en plénière d’octobre 2025 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4942FD93-26D4-5F49-77AD-9BF035A1DA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5800" y="0"/>
            <a:ext cx="8966200" cy="1093788"/>
          </a:xfrm>
        </p:spPr>
        <p:txBody>
          <a:bodyPr/>
          <a:lstStyle/>
          <a:p>
            <a:r>
              <a:rPr lang="fr-FR" altLang="fr-FR" sz="3200" b="1"/>
              <a:t>Rappels des contacts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327FC0-E5EA-A57F-2AA6-2EDC455225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675" y="2338388"/>
            <a:ext cx="11553825" cy="4905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u="sng" dirty="0"/>
              <a:t>Pour toute question (usager, entreprises, </a:t>
            </a:r>
            <a:r>
              <a:rPr lang="fr-FR" u="sng" dirty="0" err="1"/>
              <a:t>etc</a:t>
            </a:r>
            <a:r>
              <a:rPr lang="fr-FR" u="sng" dirty="0"/>
              <a:t>) 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  Renvoyer vers l’équipe R-PASS : </a:t>
            </a:r>
            <a:r>
              <a:rPr lang="fr-FR" dirty="0">
                <a:hlinkClick r:id="rId2"/>
              </a:rPr>
              <a:t>r-pass@alsace.eu</a:t>
            </a: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>
              <a:defRPr/>
            </a:pPr>
            <a:r>
              <a:rPr lang="fr-FR" u="sng" dirty="0"/>
              <a:t>Pour toute question de votre part </a:t>
            </a:r>
            <a:r>
              <a:rPr lang="fr-FR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3399"/>
                </a:solidFill>
              </a:rPr>
              <a:t>Contact politique : JP </a:t>
            </a:r>
            <a:r>
              <a:rPr lang="fr-FR" sz="2800" dirty="0" err="1">
                <a:solidFill>
                  <a:srgbClr val="003399"/>
                </a:solidFill>
              </a:rPr>
              <a:t>Maurer</a:t>
            </a:r>
            <a:endParaRPr lang="fr-FR" sz="2800" dirty="0">
              <a:solidFill>
                <a:srgbClr val="003399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rgbClr val="003399"/>
                </a:solidFill>
              </a:rPr>
              <a:t>Contact technique : L </a:t>
            </a:r>
            <a:r>
              <a:rPr lang="fr-FR" sz="2800" dirty="0" err="1">
                <a:solidFill>
                  <a:srgbClr val="003399"/>
                </a:solidFill>
              </a:rPr>
              <a:t>Darley</a:t>
            </a:r>
            <a:r>
              <a:rPr lang="fr-FR" sz="2800" dirty="0">
                <a:solidFill>
                  <a:srgbClr val="003399"/>
                </a:solidFill>
              </a:rPr>
              <a:t> (DGA) / S </a:t>
            </a:r>
            <a:r>
              <a:rPr lang="fr-FR" sz="2800" dirty="0" err="1">
                <a:solidFill>
                  <a:srgbClr val="003399"/>
                </a:solidFill>
              </a:rPr>
              <a:t>Dumons</a:t>
            </a:r>
            <a:r>
              <a:rPr lang="fr-FR" sz="2800" dirty="0">
                <a:solidFill>
                  <a:srgbClr val="003399"/>
                </a:solidFill>
              </a:rPr>
              <a:t> (</a:t>
            </a:r>
            <a:r>
              <a:rPr lang="fr-FR" sz="2800" dirty="0" err="1">
                <a:solidFill>
                  <a:srgbClr val="003399"/>
                </a:solidFill>
              </a:rPr>
              <a:t>Dir</a:t>
            </a:r>
            <a:r>
              <a:rPr lang="fr-FR" sz="2800" dirty="0">
                <a:solidFill>
                  <a:srgbClr val="003399"/>
                </a:solidFill>
              </a:rPr>
              <a:t> 	projet)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4" name="Flèche droite 3">
            <a:extLst>
              <a:ext uri="{FF2B5EF4-FFF2-40B4-BE49-F238E27FC236}">
                <a16:creationId xmlns:a16="http://schemas.microsoft.com/office/drawing/2014/main" id="{E33258C1-A3E9-6B3D-8B00-227C3D5BA260}"/>
              </a:ext>
            </a:extLst>
          </p:cNvPr>
          <p:cNvSpPr/>
          <p:nvPr/>
        </p:nvSpPr>
        <p:spPr>
          <a:xfrm>
            <a:off x="234950" y="3097213"/>
            <a:ext cx="615950" cy="233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1989" name="Image 4">
            <a:extLst>
              <a:ext uri="{FF2B5EF4-FFF2-40B4-BE49-F238E27FC236}">
                <a16:creationId xmlns:a16="http://schemas.microsoft.com/office/drawing/2014/main" id="{84D30909-0AB4-64CD-71AC-B08D35B52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621338"/>
            <a:ext cx="6350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>
            <a:extLst>
              <a:ext uri="{FF2B5EF4-FFF2-40B4-BE49-F238E27FC236}">
                <a16:creationId xmlns:a16="http://schemas.microsoft.com/office/drawing/2014/main" id="{C91BF9E1-99CD-8885-8FFA-CCB46BB27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26988"/>
            <a:ext cx="5529263" cy="69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8">
            <a:extLst>
              <a:ext uri="{FF2B5EF4-FFF2-40B4-BE49-F238E27FC236}">
                <a16:creationId xmlns:a16="http://schemas.microsoft.com/office/drawing/2014/main" id="{415E220F-7445-F8AF-1E78-8E29F23C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75" y="236538"/>
            <a:ext cx="2593975" cy="55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rgbClr val="000000"/>
                </a:solidFill>
              </a:rPr>
              <a:t>Part du transit dans le trafic routier de marchandises en Alsace (2023)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BB397740-F951-6749-04F0-D3E9964A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4649788"/>
            <a:ext cx="60483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Impact sur la chaussée :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FR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1 essieu de 13 tonnes </a:t>
            </a:r>
            <a:r>
              <a:rPr lang="LID19465" altLang="en-US" sz="200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 </a:t>
            </a:r>
            <a:r>
              <a:rPr lang="fr-FR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200 000 Véhicules légers</a:t>
            </a:r>
            <a:endParaRPr lang="fr-FR" altLang="en-US" sz="2000">
              <a:latin typeface="Calibri" panose="020F0502020204030204" pitchFamily="34" charset="0"/>
            </a:endParaRPr>
          </a:p>
        </p:txBody>
      </p:sp>
      <p:sp>
        <p:nvSpPr>
          <p:cNvPr id="18443" name="Rectangle 90">
            <a:extLst>
              <a:ext uri="{FF2B5EF4-FFF2-40B4-BE49-F238E27FC236}">
                <a16:creationId xmlns:a16="http://schemas.microsoft.com/office/drawing/2014/main" id="{BE1FC2D9-4506-C586-E58A-6C9BE71D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288" y="2124075"/>
            <a:ext cx="6048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fr-FR" altLang="en-US" sz="2000" dirty="0">
                <a:latin typeface="Calibri" panose="020F0502020204030204" pitchFamily="34" charset="0"/>
              </a:rPr>
              <a:t>Exemple : les bouchons actuels sur Colmar-Sélestat  </a:t>
            </a:r>
          </a:p>
          <a:p>
            <a:pPr marL="342900" lvl="1" indent="-166688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fr-FR" altLang="en-US" sz="2000" dirty="0">
                <a:latin typeface="Calibri" panose="020F0502020204030204" pitchFamily="34" charset="0"/>
              </a:rPr>
              <a:t>Impact moyen : 26 km de bouchon / mois </a:t>
            </a:r>
          </a:p>
          <a:p>
            <a:pPr marL="342900" lvl="1" indent="-166688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fr-FR" altLang="en-US" sz="2000" dirty="0">
                <a:latin typeface="Calibri" panose="020F0502020204030204" pitchFamily="34" charset="0"/>
              </a:rPr>
              <a:t>Fréquence des incidents : 6 jours / 7 jours </a:t>
            </a:r>
          </a:p>
          <a:p>
            <a:pPr marL="0"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fr-FR" altLang="en-US" sz="2000" dirty="0">
                <a:latin typeface="Calibri" panose="020F0502020204030204" pitchFamily="34" charset="0"/>
              </a:rPr>
              <a:t>Sur l’axe nord/Sud : 1000 km de bouchons par an</a:t>
            </a:r>
          </a:p>
        </p:txBody>
      </p:sp>
      <p:sp>
        <p:nvSpPr>
          <p:cNvPr id="14342" name="ZoneTexte 4">
            <a:extLst>
              <a:ext uri="{FF2B5EF4-FFF2-40B4-BE49-F238E27FC236}">
                <a16:creationId xmlns:a16="http://schemas.microsoft.com/office/drawing/2014/main" id="{19B29F4A-93FB-1A4C-50C2-2BA46E87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288" y="1724025"/>
            <a:ext cx="4929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Un coût pour l’économie globale :</a:t>
            </a:r>
          </a:p>
        </p:txBody>
      </p:sp>
      <p:sp>
        <p:nvSpPr>
          <p:cNvPr id="14343" name="ZoneTexte 91">
            <a:extLst>
              <a:ext uri="{FF2B5EF4-FFF2-40B4-BE49-F238E27FC236}">
                <a16:creationId xmlns:a16="http://schemas.microsoft.com/office/drawing/2014/main" id="{7025E711-7AC0-E519-539E-04F96F23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288" y="4249738"/>
            <a:ext cx="5983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chemeClr val="tx1"/>
                </a:solidFill>
                <a:latin typeface="Calibri" panose="020F0502020204030204" pitchFamily="34" charset="0"/>
              </a:rPr>
              <a:t>Un coût d’entretien/maintenance direct pour la CeA :</a:t>
            </a:r>
          </a:p>
        </p:txBody>
      </p:sp>
      <p:sp>
        <p:nvSpPr>
          <p:cNvPr id="14344" name="Titre 1">
            <a:extLst>
              <a:ext uri="{FF2B5EF4-FFF2-40B4-BE49-F238E27FC236}">
                <a16:creationId xmlns:a16="http://schemas.microsoft.com/office/drawing/2014/main" id="{17E8D86E-6139-0149-D98A-27577907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0" y="12700"/>
            <a:ext cx="6391275" cy="1035050"/>
          </a:xfrm>
        </p:spPr>
        <p:txBody>
          <a:bodyPr/>
          <a:lstStyle/>
          <a:p>
            <a:pPr algn="ctr"/>
            <a:r>
              <a:rPr lang="fr-FR" altLang="fr-FR" sz="2800"/>
              <a:t>Constat initial : </a:t>
            </a:r>
            <a:br>
              <a:rPr lang="fr-FR" altLang="fr-FR" sz="2800"/>
            </a:br>
            <a:r>
              <a:rPr lang="fr-FR" altLang="fr-FR" sz="2800"/>
              <a:t>Un trafic de transit très important</a:t>
            </a:r>
          </a:p>
        </p:txBody>
      </p:sp>
      <p:pic>
        <p:nvPicPr>
          <p:cNvPr id="14345" name="Image 2">
            <a:extLst>
              <a:ext uri="{FF2B5EF4-FFF2-40B4-BE49-F238E27FC236}">
                <a16:creationId xmlns:a16="http://schemas.microsoft.com/office/drawing/2014/main" id="{45EE4D20-D5E8-1C62-92E7-4AD420F76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6172200"/>
            <a:ext cx="138588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ZoneTexte 4">
            <a:extLst>
              <a:ext uri="{FF2B5EF4-FFF2-40B4-BE49-F238E27FC236}">
                <a16:creationId xmlns:a16="http://schemas.microsoft.com/office/drawing/2014/main" id="{36979B04-6794-052B-138F-7B647ED9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6105525"/>
            <a:ext cx="5094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 i="1">
                <a:solidFill>
                  <a:schemeClr val="tx1"/>
                </a:solidFill>
                <a:latin typeface="Calibri" panose="020F0502020204030204" pitchFamily="34" charset="0"/>
              </a:rPr>
              <a:t>Autoroutes Trafic a été missionnée pour estimer le temps perdu par les usagers et déterminer la fréquence de survenue de ralentissements.</a:t>
            </a:r>
          </a:p>
        </p:txBody>
      </p:sp>
      <p:pic>
        <p:nvPicPr>
          <p:cNvPr id="14347" name="Image 6">
            <a:extLst>
              <a:ext uri="{FF2B5EF4-FFF2-40B4-BE49-F238E27FC236}">
                <a16:creationId xmlns:a16="http://schemas.microsoft.com/office/drawing/2014/main" id="{19610097-53F9-3121-CCA9-95C515BA6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18263"/>
            <a:ext cx="154463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2">
            <a:extLst>
              <a:ext uri="{FF2B5EF4-FFF2-40B4-BE49-F238E27FC236}">
                <a16:creationId xmlns:a16="http://schemas.microsoft.com/office/drawing/2014/main" id="{29B8346F-BE3C-6381-3C5F-4C5A9664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88" y="233363"/>
            <a:ext cx="8966200" cy="900112"/>
          </a:xfrm>
        </p:spPr>
        <p:txBody>
          <a:bodyPr/>
          <a:lstStyle/>
          <a:p>
            <a:r>
              <a:rPr lang="fr-FR" altLang="fr-FR" sz="2800" b="1"/>
              <a:t>L</a:t>
            </a:r>
            <a:r>
              <a:rPr lang="fr-FR" altLang="en-US" sz="2800" b="1"/>
              <a:t>es objectifs de </a:t>
            </a:r>
            <a:r>
              <a:rPr lang="fr-FR" altLang="fr-FR" sz="2800" b="1"/>
              <a:t>R-PASS</a:t>
            </a:r>
          </a:p>
        </p:txBody>
      </p:sp>
      <p:pic>
        <p:nvPicPr>
          <p:cNvPr id="16387" name="Image 2">
            <a:extLst>
              <a:ext uri="{FF2B5EF4-FFF2-40B4-BE49-F238E27FC236}">
                <a16:creationId xmlns:a16="http://schemas.microsoft.com/office/drawing/2014/main" id="{60C25CD4-ED28-A1BC-09BA-729FC6D94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Espace réservé du contenu 3">
            <a:extLst>
              <a:ext uri="{FF2B5EF4-FFF2-40B4-BE49-F238E27FC236}">
                <a16:creationId xmlns:a16="http://schemas.microsoft.com/office/drawing/2014/main" id="{2F431015-1A9D-30CB-FFF7-76449A50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390650"/>
            <a:ext cx="11207750" cy="5146675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endParaRPr lang="fr-FR" altLang="en-US" sz="1000" b="1" dirty="0"/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Réduire le trafic de transit </a:t>
            </a:r>
            <a:r>
              <a:rPr lang="fr-FR" altLang="en-US" sz="2400" dirty="0"/>
              <a:t>poids-lourds Alsace/Allemagne 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Gagner en sécurité </a:t>
            </a:r>
            <a:r>
              <a:rPr lang="fr-FR" altLang="en-US" sz="2400" dirty="0"/>
              <a:t>et en fluidité sur le réseau principal 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Réduire la pollution </a:t>
            </a:r>
            <a:r>
              <a:rPr lang="fr-FR" altLang="en-US" sz="2400" dirty="0"/>
              <a:t>atmosphérique et sonore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Réduire les dégradations </a:t>
            </a:r>
            <a:r>
              <a:rPr lang="fr-FR" altLang="en-US" sz="2400" dirty="0"/>
              <a:t>de nos routes 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Faire contribuer </a:t>
            </a:r>
            <a:r>
              <a:rPr lang="fr-FR" altLang="en-US" sz="2400" dirty="0"/>
              <a:t>le transit aux coûts de l’entretien des routes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020FFDED-EBE7-E554-F7DC-FFDAC88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863" y="96838"/>
            <a:ext cx="8966200" cy="1095375"/>
          </a:xfrm>
        </p:spPr>
        <p:txBody>
          <a:bodyPr/>
          <a:lstStyle/>
          <a:p>
            <a:r>
              <a:rPr lang="fr-FR" altLang="fr-FR" sz="2800" b="1"/>
              <a:t>Les partis pris de la CeA pour R-PASS</a:t>
            </a:r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A78CFDA3-CFD6-B253-1932-374FD9E6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 b="1"/>
              <a:t>Répondre à une attente de la population </a:t>
            </a:r>
            <a:r>
              <a:rPr lang="fr-FR" altLang="fr-FR" sz="2400"/>
              <a:t>sur la régulation du trafic poids lourds (80% des Alsaciens favorables à la mise en place d’une taxe PL – sondage Opinionway du 14 au 21 février 2022)</a:t>
            </a:r>
          </a:p>
          <a:p>
            <a:pPr>
              <a:spcAft>
                <a:spcPts val="1200"/>
              </a:spcAft>
            </a:pPr>
            <a:r>
              <a:rPr lang="fr-FR" altLang="fr-FR" sz="2400" b="1"/>
              <a:t>Se concerter avec les acteurs économiques locaux </a:t>
            </a:r>
            <a:r>
              <a:rPr lang="fr-FR" altLang="fr-FR" sz="2400"/>
              <a:t>pour des impacts maîtrisés et limités de la taxe sur les différents secteurs économiques</a:t>
            </a:r>
          </a:p>
          <a:p>
            <a:pPr>
              <a:spcAft>
                <a:spcPts val="1200"/>
              </a:spcAft>
            </a:pPr>
            <a:r>
              <a:rPr lang="fr-FR" altLang="fr-FR" sz="2400" b="1"/>
              <a:t>Réinvestir les recettes </a:t>
            </a:r>
            <a:r>
              <a:rPr lang="fr-FR" altLang="fr-FR" sz="2400"/>
              <a:t>dans le développement des mobilités et de ses infrastructures</a:t>
            </a:r>
          </a:p>
        </p:txBody>
      </p:sp>
      <p:pic>
        <p:nvPicPr>
          <p:cNvPr id="17412" name="Image 2">
            <a:extLst>
              <a:ext uri="{FF2B5EF4-FFF2-40B4-BE49-F238E27FC236}">
                <a16:creationId xmlns:a16="http://schemas.microsoft.com/office/drawing/2014/main" id="{1176AE03-806F-9519-DF97-C8BF3542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B9E24344-E56D-3844-6255-0BFD74A47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5" y="96838"/>
            <a:ext cx="8966200" cy="1095375"/>
          </a:xfrm>
        </p:spPr>
        <p:txBody>
          <a:bodyPr/>
          <a:lstStyle/>
          <a:p>
            <a:r>
              <a:rPr lang="fr-FR" altLang="en-US" sz="2800" b="1"/>
              <a:t>Sommaire</a:t>
            </a:r>
            <a:r>
              <a:rPr lang="fr-FR" altLang="en-US" b="1"/>
              <a:t> 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EA95587F-F41D-F748-5EBC-22CB8A65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520825"/>
            <a:ext cx="11207750" cy="49053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altLang="fr-FR" sz="2400"/>
              <a:t>Rappel des objectifs de R-PASS </a:t>
            </a:r>
          </a:p>
          <a:p>
            <a:pPr>
              <a:spcAft>
                <a:spcPts val="1200"/>
              </a:spcAft>
            </a:pPr>
            <a:r>
              <a:rPr lang="fr-FR" altLang="fr-FR" sz="2400" b="1">
                <a:solidFill>
                  <a:srgbClr val="FF0000"/>
                </a:solidFill>
              </a:rPr>
              <a:t>Point sur le calendrier technique et l’avancement de R-PASS 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Le réseau taxable et ses interfaces avec les autres réseaux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Etat d’avancement de la concertation avec les professionnels et le monde associatif</a:t>
            </a:r>
          </a:p>
          <a:p>
            <a:pPr>
              <a:spcAft>
                <a:spcPts val="1200"/>
              </a:spcAft>
            </a:pPr>
            <a:r>
              <a:rPr lang="fr-FR" altLang="fr-FR" sz="2400"/>
              <a:t>Mesures « compensatoires » envisagées</a:t>
            </a:r>
          </a:p>
        </p:txBody>
      </p:sp>
      <p:pic>
        <p:nvPicPr>
          <p:cNvPr id="18436" name="Image 2">
            <a:extLst>
              <a:ext uri="{FF2B5EF4-FFF2-40B4-BE49-F238E27FC236}">
                <a16:creationId xmlns:a16="http://schemas.microsoft.com/office/drawing/2014/main" id="{C33445E4-BAA1-316D-4449-81FEC8262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2">
            <a:extLst>
              <a:ext uri="{FF2B5EF4-FFF2-40B4-BE49-F238E27FC236}">
                <a16:creationId xmlns:a16="http://schemas.microsoft.com/office/drawing/2014/main" id="{7C6834F9-7857-E910-6CBB-9BF2732D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88" y="233363"/>
            <a:ext cx="9051925" cy="900112"/>
          </a:xfrm>
        </p:spPr>
        <p:txBody>
          <a:bodyPr/>
          <a:lstStyle/>
          <a:p>
            <a:r>
              <a:rPr lang="fr-FR" altLang="fr-FR" sz="2800" b="1"/>
              <a:t>Les différentes étapes établies par la délibération du 18 octobre 2024</a:t>
            </a:r>
          </a:p>
        </p:txBody>
      </p:sp>
      <p:pic>
        <p:nvPicPr>
          <p:cNvPr id="19459" name="Image 2">
            <a:extLst>
              <a:ext uri="{FF2B5EF4-FFF2-40B4-BE49-F238E27FC236}">
                <a16:creationId xmlns:a16="http://schemas.microsoft.com/office/drawing/2014/main" id="{761AFECE-236B-4366-7685-00E6FA26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Espace réservé du contenu 3">
            <a:extLst>
              <a:ext uri="{FF2B5EF4-FFF2-40B4-BE49-F238E27FC236}">
                <a16:creationId xmlns:a16="http://schemas.microsoft.com/office/drawing/2014/main" id="{2F431015-1A9D-30CB-FFF7-76449A50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514475"/>
            <a:ext cx="11207750" cy="526732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fr-FR" altLang="en-US" sz="2400" dirty="0"/>
              <a:t>Le conseil d’Alsace a voté à l’unanimité une délibération pour</a:t>
            </a:r>
            <a:r>
              <a:rPr lang="fr-FR" altLang="en-US" sz="2400" b="1" dirty="0"/>
              <a:t> :</a:t>
            </a:r>
            <a:endParaRPr lang="fr-FR" altLang="en-US" sz="1000" b="1" dirty="0"/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La poursuite du projet </a:t>
            </a:r>
            <a:r>
              <a:rPr lang="fr-FR" altLang="en-US" sz="2400" dirty="0"/>
              <a:t>de la Contribution Poids Lourds R-PASS pour une mise en service de cette dernière fin 2026-début 2027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La poursuite des concertations </a:t>
            </a:r>
            <a:r>
              <a:rPr lang="fr-FR" altLang="en-US" sz="2400" dirty="0"/>
              <a:t>avec les acteurs économiques pour approfondir l’évaluation de l’impact de la Contribution Poids Lourds R-PASS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Proposer le réseau taxable pressenti </a:t>
            </a:r>
            <a:r>
              <a:rPr lang="fr-FR" altLang="en-US" sz="2400" dirty="0"/>
              <a:t>ainsi que les grilles tarifaires avec les abonnements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Proposer les exonérations possibles</a:t>
            </a:r>
            <a:r>
              <a:rPr lang="fr-FR" altLang="en-US" sz="2400" dirty="0"/>
              <a:t> afin que l’impact de la Contribution Poids Lourds R-PASS soit le plus faible pour l’économie locale</a:t>
            </a:r>
          </a:p>
          <a:p>
            <a:pPr>
              <a:spcAft>
                <a:spcPts val="1200"/>
              </a:spcAft>
              <a:defRPr/>
            </a:pPr>
            <a:r>
              <a:rPr lang="fr-FR" altLang="en-US" sz="2400" b="1" dirty="0"/>
              <a:t>Proposer aux élus les projets prioritaires </a:t>
            </a:r>
            <a:r>
              <a:rPr lang="fr-FR" altLang="en-US" sz="2400" dirty="0"/>
              <a:t>à financer avec les recettes de la Contribution Poids Lourds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2">
            <a:extLst>
              <a:ext uri="{FF2B5EF4-FFF2-40B4-BE49-F238E27FC236}">
                <a16:creationId xmlns:a16="http://schemas.microsoft.com/office/drawing/2014/main" id="{AF2B1705-5D38-B295-5D04-F8607333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6">
            <a:extLst>
              <a:ext uri="{FF2B5EF4-FFF2-40B4-BE49-F238E27FC236}">
                <a16:creationId xmlns:a16="http://schemas.microsoft.com/office/drawing/2014/main" id="{7F722C5F-5E3E-C874-72D6-B10E95F0B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b="7181"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ZoneTexte 7">
            <a:extLst>
              <a:ext uri="{FF2B5EF4-FFF2-40B4-BE49-F238E27FC236}">
                <a16:creationId xmlns:a16="http://schemas.microsoft.com/office/drawing/2014/main" id="{21308C8A-6652-3709-B5DB-AA92FAE0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6205538"/>
            <a:ext cx="6515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i="1">
                <a:solidFill>
                  <a:schemeClr val="bg1"/>
                </a:solidFill>
                <a:latin typeface="Calibri" panose="020F0502020204030204" pitchFamily="34" charset="0"/>
              </a:rPr>
              <a:t>21/01/2025 </a:t>
            </a:r>
            <a:r>
              <a:rPr lang="LID19465" altLang="fr-FR" b="1" i="1">
                <a:solidFill>
                  <a:schemeClr val="bg1"/>
                </a:solidFill>
                <a:latin typeface="Calibri" panose="020F0502020204030204" pitchFamily="34" charset="0"/>
              </a:rPr>
              <a:t>–</a:t>
            </a:r>
            <a:r>
              <a:rPr lang="fr-FR" altLang="fr-FR" b="1" i="1">
                <a:solidFill>
                  <a:schemeClr val="bg1"/>
                </a:solidFill>
                <a:latin typeface="Calibri" panose="020F0502020204030204" pitchFamily="34" charset="0"/>
              </a:rPr>
              <a:t> Signature du marché R-PASS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6F2C7742-165B-C920-3D3A-8ED9558B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38" y="96838"/>
            <a:ext cx="8966200" cy="1095375"/>
          </a:xfrm>
        </p:spPr>
        <p:txBody>
          <a:bodyPr/>
          <a:lstStyle/>
          <a:p>
            <a:r>
              <a:rPr lang="fr-FR" altLang="fr-FR" sz="2800" b="1"/>
              <a:t>Calendrier de l’Opérateur R-PASS</a:t>
            </a:r>
            <a:endParaRPr lang="fr-FR" altLang="en-US" sz="2800" b="1"/>
          </a:p>
        </p:txBody>
      </p:sp>
      <p:pic>
        <p:nvPicPr>
          <p:cNvPr id="22531" name="Image 2">
            <a:extLst>
              <a:ext uri="{FF2B5EF4-FFF2-40B4-BE49-F238E27FC236}">
                <a16:creationId xmlns:a16="http://schemas.microsoft.com/office/drawing/2014/main" id="{8619524D-AA70-3983-EC3A-09D797E1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5575"/>
            <a:ext cx="21542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e 58">
            <a:extLst>
              <a:ext uri="{FF2B5EF4-FFF2-40B4-BE49-F238E27FC236}">
                <a16:creationId xmlns:a16="http://schemas.microsoft.com/office/drawing/2014/main" id="{B0908959-2889-E503-C636-91EE019FADE8}"/>
              </a:ext>
            </a:extLst>
          </p:cNvPr>
          <p:cNvGrpSpPr>
            <a:grpSpLocks/>
          </p:cNvGrpSpPr>
          <p:nvPr/>
        </p:nvGrpSpPr>
        <p:grpSpPr bwMode="auto">
          <a:xfrm>
            <a:off x="233363" y="1357313"/>
            <a:ext cx="11725275" cy="2260600"/>
            <a:chOff x="282515" y="2136447"/>
            <a:chExt cx="11726740" cy="3205888"/>
          </a:xfrm>
        </p:grpSpPr>
        <p:grpSp>
          <p:nvGrpSpPr>
            <p:cNvPr id="22535" name="Groupe 1">
              <a:extLst>
                <a:ext uri="{FF2B5EF4-FFF2-40B4-BE49-F238E27FC236}">
                  <a16:creationId xmlns:a16="http://schemas.microsoft.com/office/drawing/2014/main" id="{635E5B03-520C-7C32-1073-1DBD724E7B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6169" y="2879038"/>
              <a:ext cx="10129377" cy="1093788"/>
              <a:chOff x="1257464" y="1450168"/>
              <a:chExt cx="10129377" cy="1093788"/>
            </a:xfrm>
          </p:grpSpPr>
          <p:sp>
            <p:nvSpPr>
              <p:cNvPr id="4" name="燕尾形 96">
                <a:extLst>
                  <a:ext uri="{FF2B5EF4-FFF2-40B4-BE49-F238E27FC236}">
                    <a16:creationId xmlns:a16="http://schemas.microsoft.com/office/drawing/2014/main" id="{7088C32D-A267-BF26-C725-63D02B3CA96C}"/>
                  </a:ext>
                </a:extLst>
              </p:cNvPr>
              <p:cNvSpPr/>
              <p:nvPr/>
            </p:nvSpPr>
            <p:spPr>
              <a:xfrm>
                <a:off x="1257518" y="1450514"/>
                <a:ext cx="5374358" cy="1094144"/>
              </a:xfrm>
              <a:prstGeom prst="chevron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fr-FR" sz="2800" dirty="0"/>
                  <a:t>Développement du dispositif</a:t>
                </a:r>
                <a:r>
                  <a:rPr lang="fr-FR" dirty="0"/>
                  <a:t> </a:t>
                </a:r>
              </a:p>
            </p:txBody>
          </p:sp>
          <p:sp>
            <p:nvSpPr>
              <p:cNvPr id="5" name="燕尾形 96">
                <a:extLst>
                  <a:ext uri="{FF2B5EF4-FFF2-40B4-BE49-F238E27FC236}">
                    <a16:creationId xmlns:a16="http://schemas.microsoft.com/office/drawing/2014/main" id="{B132E38A-942F-4EFE-FD32-641E4502068E}"/>
                  </a:ext>
                </a:extLst>
              </p:cNvPr>
              <p:cNvSpPr/>
              <p:nvPr/>
            </p:nvSpPr>
            <p:spPr>
              <a:xfrm>
                <a:off x="6111111" y="1452765"/>
                <a:ext cx="5275922" cy="1091893"/>
              </a:xfrm>
              <a:prstGeom prst="chevr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fr-FR" altLang="zh-CN" sz="2800" kern="0" dirty="0">
                    <a:solidFill>
                      <a:sysClr val="windowText" lastClr="000000"/>
                    </a:solidFill>
                  </a:rPr>
                  <a:t>Exploitation</a:t>
                </a:r>
                <a:r>
                  <a:rPr lang="fr-FR" altLang="zh-CN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p:grpSp>
        <p:sp>
          <p:nvSpPr>
            <p:cNvPr id="22536" name="ZoneTexte 14">
              <a:extLst>
                <a:ext uri="{FF2B5EF4-FFF2-40B4-BE49-F238E27FC236}">
                  <a16:creationId xmlns:a16="http://schemas.microsoft.com/office/drawing/2014/main" id="{8968A418-85FA-5C3F-0418-908DA4293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46" y="2144775"/>
              <a:ext cx="696281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2025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Janvier</a:t>
              </a:r>
            </a:p>
          </p:txBody>
        </p:sp>
        <p:sp>
          <p:nvSpPr>
            <p:cNvPr id="22537" name="ZoneTexte 14">
              <a:extLst>
                <a:ext uri="{FF2B5EF4-FFF2-40B4-BE49-F238E27FC236}">
                  <a16:creationId xmlns:a16="http://schemas.microsoft.com/office/drawing/2014/main" id="{53EB7CD8-74FA-BB16-B080-8625AB411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4342" y="2144774"/>
              <a:ext cx="968912" cy="82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2027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fr-FR" altLang="fr-FR" sz="1400" baseline="30000">
                  <a:solidFill>
                    <a:schemeClr val="tx1"/>
                  </a:solidFill>
                  <a:latin typeface="Calibri" panose="020F0502020204030204" pitchFamily="34" charset="0"/>
                </a:rPr>
                <a:t>er</a:t>
              </a: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  Janvier</a:t>
              </a:r>
            </a:p>
          </p:txBody>
        </p:sp>
        <p:sp>
          <p:nvSpPr>
            <p:cNvPr id="22538" name="ZoneTexte 14">
              <a:extLst>
                <a:ext uri="{FF2B5EF4-FFF2-40B4-BE49-F238E27FC236}">
                  <a16:creationId xmlns:a16="http://schemas.microsoft.com/office/drawing/2014/main" id="{9FDC4EE5-D129-9759-9C28-1C392A39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1130" y="2136447"/>
              <a:ext cx="928832" cy="829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Wingdings" pitchFamily="2" charset="2"/>
                <a:buChar char="§"/>
                <a:defRPr sz="2800">
                  <a:solidFill>
                    <a:srgbClr val="00339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chemeClr val="tx1"/>
                  </a:solidFill>
                  <a:latin typeface="Calibri" panose="020F0502020204030204" pitchFamily="34" charset="0"/>
                </a:rPr>
                <a:t>2037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  <a:r>
                <a:rPr lang="fr-FR" altLang="fr-FR" sz="1400" baseline="30000">
                  <a:solidFill>
                    <a:schemeClr val="tx1"/>
                  </a:solidFill>
                  <a:latin typeface="Calibri" panose="020F0502020204030204" pitchFamily="34" charset="0"/>
                </a:rPr>
                <a:t>er</a:t>
              </a:r>
              <a:r>
                <a:rPr lang="fr-FR" altLang="fr-FR" sz="1400">
                  <a:solidFill>
                    <a:schemeClr val="tx1"/>
                  </a:solidFill>
                  <a:latin typeface="Calibri" panose="020F0502020204030204" pitchFamily="34" charset="0"/>
                </a:rPr>
                <a:t> Janvier</a:t>
              </a: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5F19D4B4-538B-C94E-7020-6FFA46F800BA}"/>
                </a:ext>
              </a:extLst>
            </p:cNvPr>
            <p:cNvSpPr/>
            <p:nvPr/>
          </p:nvSpPr>
          <p:spPr>
            <a:xfrm>
              <a:off x="282515" y="4417039"/>
              <a:ext cx="1727416" cy="9185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Signature du marché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349939AA-FB79-EBDE-61A9-B0772F0F6253}"/>
                </a:ext>
              </a:extLst>
            </p:cNvPr>
            <p:cNvSpPr/>
            <p:nvPr/>
          </p:nvSpPr>
          <p:spPr>
            <a:xfrm>
              <a:off x="5237721" y="4423794"/>
              <a:ext cx="1562295" cy="9185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Mise en service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E2E4685-BED9-5168-4FF8-2AD177DBD4F4}"/>
                </a:ext>
              </a:extLst>
            </p:cNvPr>
            <p:cNvSpPr/>
            <p:nvPr/>
          </p:nvSpPr>
          <p:spPr>
            <a:xfrm>
              <a:off x="10542222" y="4417039"/>
              <a:ext cx="1467033" cy="9185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/>
                <a:t>Fin du contrat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A41D4BB3-199C-C5E7-5366-6EA3EBDE4E8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1146223" y="3993790"/>
              <a:ext cx="0" cy="42324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D978EECD-EC8F-5559-1B78-91988F970F90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6018869" y="3987037"/>
              <a:ext cx="0" cy="43675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9B415485-A351-2732-39D2-4960155A6D15}"/>
                </a:ext>
              </a:extLst>
            </p:cNvPr>
            <p:cNvCxnSpPr>
              <a:cxnSpLocks/>
              <a:stCxn id="44" idx="0"/>
              <a:endCxn id="5" idx="3"/>
            </p:cNvCxnSpPr>
            <p:nvPr/>
          </p:nvCxnSpPr>
          <p:spPr>
            <a:xfrm flipV="1">
              <a:off x="11275738" y="3426456"/>
              <a:ext cx="0" cy="990583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5B5E675-5B3D-4116-51C8-BE579B6B39DD}"/>
              </a:ext>
            </a:extLst>
          </p:cNvPr>
          <p:cNvSpPr txBox="1"/>
          <p:nvPr/>
        </p:nvSpPr>
        <p:spPr>
          <a:xfrm>
            <a:off x="0" y="4884738"/>
            <a:ext cx="11820525" cy="1973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Opérateur R-PASS est un groupement d’entreprises constitué de :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fr-FR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Société allemande qui a acquis, au cours des 20 dernières années, des connaissances techniques et professionnelles de mise en œuvre, d'exploitation et de maintenance de péage. T-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 l’opérateur qui collecte et contrôle la taxe poids lourds en Belgique depuis 2016.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defRPr/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GEA 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Société française grenobloise qui est l’un des leader du domaine des équipements, systèmes et logiciels pour les péages routiers avec plus de 50 ans dans le domaine d’activité. </a:t>
            </a:r>
            <a:endParaRPr lang="fr-FR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ZoneTexte 17">
            <a:extLst>
              <a:ext uri="{FF2B5EF4-FFF2-40B4-BE49-F238E27FC236}">
                <a16:creationId xmlns:a16="http://schemas.microsoft.com/office/drawing/2014/main" id="{157D0F7D-0800-FF3B-42B2-4FB13AE02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3756025"/>
            <a:ext cx="11820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18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Coûts du projet 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fr-FR" altLang="fr-F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Marché R-PASS : ≈ 16,5 M€ HT investissement puis ≈ 6,5 M€ HT/an pendant 10 ans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fr-FR" altLang="fr-FR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Sociétés de télépéage pour la collecte de la taxe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18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8E24BC66-7E1F-48A5-BB3B-9DD89BEB0D6C}"/>
</file>

<file path=customXml/itemProps2.xml><?xml version="1.0" encoding="utf-8"?>
<ds:datastoreItem xmlns:ds="http://schemas.openxmlformats.org/officeDocument/2006/customXml" ds:itemID="{0E68B6A9-FB7E-45C9-B60F-FD6B7AD65D47}"/>
</file>

<file path=customXml/itemProps3.xml><?xml version="1.0" encoding="utf-8"?>
<ds:datastoreItem xmlns:ds="http://schemas.openxmlformats.org/officeDocument/2006/customXml" ds:itemID="{D5A47F9F-9F2D-4E7F-93D6-BA18E82173A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1575</Words>
  <Application>Microsoft Macintosh PowerPoint</Application>
  <PresentationFormat>Grand écran</PresentationFormat>
  <Paragraphs>234</Paragraphs>
  <Slides>22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Calibri</vt:lpstr>
      <vt:lpstr>Arial</vt:lpstr>
      <vt:lpstr>Verdana</vt:lpstr>
      <vt:lpstr>Wingdings</vt:lpstr>
      <vt:lpstr>等线</vt:lpstr>
      <vt:lpstr>Times New Roman</vt:lpstr>
      <vt:lpstr>Wingdings 2</vt:lpstr>
      <vt:lpstr>Thème Office</vt:lpstr>
      <vt:lpstr>Point d’avancement R-PASS</vt:lpstr>
      <vt:lpstr>Sommaire </vt:lpstr>
      <vt:lpstr>Constat initial :  Un trafic de transit très important</vt:lpstr>
      <vt:lpstr>Les objectifs de R-PASS</vt:lpstr>
      <vt:lpstr>Les partis pris de la CeA pour R-PASS</vt:lpstr>
      <vt:lpstr>Sommaire </vt:lpstr>
      <vt:lpstr>Les différentes étapes établies par la délibération du 18 octobre 2024</vt:lpstr>
      <vt:lpstr>Présentation PowerPoint</vt:lpstr>
      <vt:lpstr>Calendrier de l’Opérateur R-PASS</vt:lpstr>
      <vt:lpstr>Sommaire </vt:lpstr>
      <vt:lpstr>Le réseau taxé </vt:lpstr>
      <vt:lpstr>Zoom sur les cols vosgiens</vt:lpstr>
      <vt:lpstr>Sommaire </vt:lpstr>
      <vt:lpstr>Une large concertation avec le monde économique </vt:lpstr>
      <vt:lpstr>Impact sur le monde économique </vt:lpstr>
      <vt:lpstr>Impact sur les consommateurs </vt:lpstr>
      <vt:lpstr>Calendrier de concertation avec les acteurs économiques locaux sur les modalités d’application de R-PASS</vt:lpstr>
      <vt:lpstr>Sommaire </vt:lpstr>
      <vt:lpstr>Accompagnement des acteurs locaux à travers des projets de mobilité</vt:lpstr>
      <vt:lpstr>Principales demandes d’accompagnement des acteurs économiques locaux en partenariat avec les autres collectivités</vt:lpstr>
      <vt:lpstr>Communication R-PASS 2025</vt:lpstr>
      <vt:lpstr>Rappels des contacts</vt:lpstr>
    </vt:vector>
  </TitlesOfParts>
  <Company>CD67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WOHLGEMUTH Elise</dc:creator>
  <cp:lastModifiedBy>Nicolas Rio</cp:lastModifiedBy>
  <cp:revision>244</cp:revision>
  <dcterms:created xsi:type="dcterms:W3CDTF">2020-12-10T10:29:07Z</dcterms:created>
  <dcterms:modified xsi:type="dcterms:W3CDTF">2025-04-10T09:23:29Z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