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16" r:id="rId3"/>
    <p:sldId id="426" r:id="rId4"/>
    <p:sldId id="416" r:id="rId5"/>
    <p:sldId id="415" r:id="rId6"/>
    <p:sldId id="417" r:id="rId7"/>
    <p:sldId id="418" r:id="rId8"/>
    <p:sldId id="420" r:id="rId9"/>
    <p:sldId id="292" r:id="rId10"/>
    <p:sldId id="424" r:id="rId11"/>
    <p:sldId id="422" r:id="rId12"/>
    <p:sldId id="425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rginie LANG-KAREVSKI" initials="VL" lastIdx="2" clrIdx="0">
    <p:extLst>
      <p:ext uri="{19B8F6BF-5375-455C-9EA6-DF929625EA0E}">
        <p15:presenceInfo xmlns:p15="http://schemas.microsoft.com/office/powerpoint/2012/main" userId="Virginie LANG-KAREVSK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4677"/>
    <a:srgbClr val="F3E5ED"/>
    <a:srgbClr val="E9CFDD"/>
    <a:srgbClr val="F1896D"/>
    <a:srgbClr val="FBF7F0"/>
    <a:srgbClr val="65A0AA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CF6AD-3AAE-42B4-A5C5-D45D35B9F551}" type="datetimeFigureOut">
              <a:rPr lang="fr-FR" smtClean="0"/>
              <a:t>20/04/2026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1C74C-FE6A-4FF1-87B4-46BEFFCD7D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342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806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000" y="1584000"/>
            <a:ext cx="11448000" cy="460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>
                <a:latin typeface="Archivo ExtraBold" pitchFamily="50" charset="0"/>
                <a:cs typeface="Archivo ExtraBold" pitchFamily="50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059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1850" y="1980000"/>
            <a:ext cx="11037729" cy="2880000"/>
          </a:xfrm>
        </p:spPr>
        <p:txBody>
          <a:bodyPr anchor="ctr" anchorCtr="0">
            <a:normAutofit/>
          </a:bodyPr>
          <a:lstStyle>
            <a:lvl1pPr>
              <a:defRPr lang="fr-FR" sz="4800" kern="1200" dirty="0">
                <a:solidFill>
                  <a:schemeClr val="tx1">
                    <a:lumMod val="50000"/>
                  </a:schemeClr>
                </a:solidFill>
                <a:latin typeface="Clash Display Semibold" pitchFamily="50" charset="0"/>
                <a:ea typeface="+mn-ea"/>
                <a:cs typeface="Archivo Light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fr-FR" dirty="0"/>
              <a:t>Titre de section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31850" y="327260"/>
            <a:ext cx="10525377" cy="1232033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8000" b="0" kern="1200" dirty="0" smtClean="0">
                <a:solidFill>
                  <a:schemeClr val="tx2"/>
                </a:solidFill>
                <a:latin typeface="Clash Display" pitchFamily="50" charset="0"/>
                <a:ea typeface="+mj-ea"/>
                <a:cs typeface="+mj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N° de section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2492943" y="540000"/>
            <a:ext cx="8864284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468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0000" y="1584000"/>
            <a:ext cx="5580000" cy="4608000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500"/>
              </a:spcAft>
              <a:defRPr/>
            </a:lvl1pPr>
            <a:lvl2pPr marL="0" indent="0">
              <a:lnSpc>
                <a:spcPct val="100000"/>
              </a:lnSpc>
              <a:buClr>
                <a:schemeClr val="accent2"/>
              </a:buClr>
              <a:buFontTx/>
              <a:buNone/>
              <a:defRPr/>
            </a:lvl2pPr>
            <a:lvl3pPr>
              <a:lnSpc>
                <a:spcPct val="100000"/>
              </a:lnSpc>
              <a:buClr>
                <a:schemeClr val="accent1"/>
              </a:buClr>
              <a:defRPr/>
            </a:lvl3pPr>
            <a:lvl4pPr>
              <a:lnSpc>
                <a:spcPct val="100000"/>
              </a:lnSpc>
              <a:buClr>
                <a:schemeClr val="accent1"/>
              </a:buClr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83250" y="1584000"/>
            <a:ext cx="5524750" cy="4608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9874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365126"/>
            <a:ext cx="11484000" cy="60891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00" y="1584000"/>
            <a:ext cx="558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" y="2520000"/>
            <a:ext cx="558000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264000" y="1584000"/>
            <a:ext cx="5580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264000" y="2520000"/>
            <a:ext cx="558000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229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516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506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367748"/>
            <a:ext cx="11427808" cy="61967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3999" y="1584000"/>
            <a:ext cx="7503809" cy="460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0001" y="1584000"/>
            <a:ext cx="3600000" cy="460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67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367748"/>
            <a:ext cx="11417870" cy="619677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 noChangeAspect="1"/>
          </p:cNvSpPr>
          <p:nvPr>
            <p:ph type="pic" idx="1"/>
          </p:nvPr>
        </p:nvSpPr>
        <p:spPr>
          <a:xfrm>
            <a:off x="4284000" y="946291"/>
            <a:ext cx="7493870" cy="52457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0000" y="1584000"/>
            <a:ext cx="3599999" cy="460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1859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llipse 13"/>
          <p:cNvSpPr/>
          <p:nvPr userDrawn="1"/>
        </p:nvSpPr>
        <p:spPr>
          <a:xfrm>
            <a:off x="11459884" y="6265799"/>
            <a:ext cx="360000" cy="360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00" y="365126"/>
            <a:ext cx="11448000" cy="61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00" y="1584000"/>
            <a:ext cx="11448000" cy="460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0000" y="6455268"/>
            <a:ext cx="36000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2"/>
                </a:solidFill>
                <a:latin typeface="Archivo Light" pitchFamily="2" charset="0"/>
                <a:cs typeface="Archivo Light" pitchFamily="2" charset="0"/>
              </a:defRPr>
            </a:lvl1pPr>
          </a:lstStyle>
          <a:p>
            <a:r>
              <a:rPr lang="fr-FR" dirty="0"/>
              <a:t>10 avril 2026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284000" y="6455268"/>
            <a:ext cx="3600000" cy="216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2"/>
                </a:solidFill>
                <a:latin typeface="Archivo Light" pitchFamily="2" charset="0"/>
                <a:cs typeface="Archivo Light" pitchFamily="2" charset="0"/>
              </a:defRPr>
            </a:lvl1pPr>
          </a:lstStyle>
          <a:p>
            <a:r>
              <a:rPr lang="fr-FR" dirty="0"/>
              <a:t>Synergies Agences / CEREMA : mobilité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00182" y="6278165"/>
            <a:ext cx="469397" cy="3476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lash Display Extralight" pitchFamily="50" charset="0"/>
              </a:defRPr>
            </a:lvl1pPr>
          </a:lstStyle>
          <a:p>
            <a:fld id="{C6FB050F-4DA5-4559-844D-F2B7E2EEFAE9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60000" y="360000"/>
            <a:ext cx="1144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>
          <a:xfrm>
            <a:off x="360000" y="972000"/>
            <a:ext cx="1144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 userDrawn="1"/>
        </p:nvCxnSpPr>
        <p:spPr>
          <a:xfrm>
            <a:off x="360000" y="6438915"/>
            <a:ext cx="36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 userDrawn="1"/>
        </p:nvCxnSpPr>
        <p:spPr>
          <a:xfrm>
            <a:off x="4284000" y="6438915"/>
            <a:ext cx="360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 userDrawn="1"/>
        </p:nvCxnSpPr>
        <p:spPr>
          <a:xfrm>
            <a:off x="8208000" y="6437313"/>
            <a:ext cx="324223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9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spc="20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sz="2000" b="1" kern="1200">
          <a:solidFill>
            <a:schemeClr val="tx1">
              <a:lumMod val="50000"/>
            </a:schemeClr>
          </a:solidFill>
          <a:latin typeface="Archivo ExtraBold" pitchFamily="50" charset="0"/>
          <a:ea typeface="+mn-ea"/>
          <a:cs typeface="Archivo ExtraBold" pitchFamily="50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chivo SemiBold" pitchFamily="50" charset="0"/>
        <a:buNone/>
        <a:defRPr sz="1800" kern="1200">
          <a:solidFill>
            <a:schemeClr val="tx1">
              <a:lumMod val="50000"/>
            </a:schemeClr>
          </a:solidFill>
          <a:latin typeface="Archivo SemiBold" pitchFamily="50" charset="0"/>
          <a:ea typeface="+mn-ea"/>
          <a:cs typeface="Archivo SemiBold" pitchFamily="50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600" kern="1200">
          <a:solidFill>
            <a:schemeClr val="tx1">
              <a:lumMod val="50000"/>
            </a:schemeClr>
          </a:solidFill>
          <a:latin typeface="Archivo Medium" pitchFamily="50" charset="0"/>
          <a:ea typeface="+mn-ea"/>
          <a:cs typeface="Archivo Medium" pitchFamily="50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Tx/>
        <a:buNone/>
        <a:defRPr sz="1400" kern="1200">
          <a:solidFill>
            <a:schemeClr val="tx1">
              <a:lumMod val="50000"/>
            </a:schemeClr>
          </a:solidFill>
          <a:latin typeface="Archivo Light" pitchFamily="2" charset="0"/>
          <a:ea typeface="+mn-ea"/>
          <a:cs typeface="Archivo Light" pitchFamily="2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None/>
        <a:defRPr sz="1400" kern="1200">
          <a:solidFill>
            <a:schemeClr val="tx1">
              <a:lumMod val="50000"/>
            </a:schemeClr>
          </a:solidFill>
          <a:latin typeface="Archivo Thin" pitchFamily="2" charset="0"/>
          <a:ea typeface="+mn-ea"/>
          <a:cs typeface="Archivo Thin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bg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23" y="407440"/>
            <a:ext cx="4440350" cy="6047167"/>
          </a:xfrm>
          <a:prstGeom prst="roundRect">
            <a:avLst>
              <a:gd name="adj" fmla="val 12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37679" y="900000"/>
            <a:ext cx="6142852" cy="2700000"/>
          </a:xfrm>
          <a:prstGeom prst="roundRect">
            <a:avLst>
              <a:gd name="adj" fmla="val 3967"/>
            </a:avLst>
          </a:prstGeom>
          <a:solidFill>
            <a:schemeClr val="bg1"/>
          </a:solidFill>
        </p:spPr>
        <p:txBody>
          <a:bodyPr lIns="360000" rIns="360000" anchor="ctr">
            <a:normAutofit/>
          </a:bodyPr>
          <a:lstStyle/>
          <a:p>
            <a:pPr algn="l"/>
            <a:r>
              <a:rPr lang="fr-FR" sz="2400" b="1" cap="all" spc="300" dirty="0">
                <a:latin typeface="Clash Display" pitchFamily="50" charset="0"/>
              </a:rPr>
              <a:t>les grandes tendances / pratiques de mobilités </a:t>
            </a:r>
            <a:r>
              <a:rPr lang="fr-FR" sz="2400" b="1" cap="all" spc="300" dirty="0" smtClean="0">
                <a:latin typeface="Clash Display" pitchFamily="50" charset="0"/>
              </a:rPr>
              <a:t>transfrontalières</a:t>
            </a:r>
            <a:endParaRPr lang="fr-FR" sz="2400" b="1" cap="all" spc="300" dirty="0">
              <a:latin typeface="Clash Display" pitchFamily="50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86501" y="3924000"/>
            <a:ext cx="4994030" cy="1188000"/>
          </a:xfrm>
        </p:spPr>
        <p:txBody>
          <a:bodyPr/>
          <a:lstStyle/>
          <a:p>
            <a:pPr algn="l"/>
            <a:r>
              <a:rPr lang="fr-FR" dirty="0" smtClean="0">
                <a:latin typeface="Clash Display" pitchFamily="50" charset="0"/>
              </a:rPr>
              <a:t>Nord  Lorrain / Luxembourg</a:t>
            </a:r>
            <a:endParaRPr lang="fr-FR" dirty="0">
              <a:latin typeface="Clash Display" pitchFamily="50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5497679" y="3096000"/>
            <a:ext cx="1800000" cy="0"/>
          </a:xfrm>
          <a:prstGeom prst="line">
            <a:avLst/>
          </a:prstGeom>
          <a:ln w="63500">
            <a:solidFill>
              <a:srgbClr val="65A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6105086" y="6246088"/>
            <a:ext cx="2409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tx2"/>
                </a:solidFill>
                <a:latin typeface="Archivo Light" pitchFamily="2" charset="0"/>
                <a:cs typeface="Archivo Light" pitchFamily="2" charset="0"/>
              </a:rPr>
              <a:t>24 </a:t>
            </a:r>
            <a:r>
              <a:rPr lang="fr-FR" sz="1600" dirty="0">
                <a:solidFill>
                  <a:schemeClr val="tx2"/>
                </a:solidFill>
                <a:latin typeface="Archivo Light" pitchFamily="2" charset="0"/>
                <a:cs typeface="Archivo Light" pitchFamily="2" charset="0"/>
              </a:rPr>
              <a:t>avril 2026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4936" y="5896493"/>
            <a:ext cx="1597485" cy="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56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parallèle avec le Grand Genevois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10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91472" y="1032292"/>
            <a:ext cx="589643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dirty="0" smtClean="0"/>
              <a:t>Grand Genève :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500" dirty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chivo SemiBold" pitchFamily="50" charset="0"/>
                <a:cs typeface="Archivo SemiBold" pitchFamily="50" charset="0"/>
              </a:rPr>
              <a:t>Une conurbation sur le Grand Genève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24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 smtClean="0">
                <a:latin typeface="Archivo SemiBold" pitchFamily="50" charset="0"/>
                <a:cs typeface="Archivo SemiBold" pitchFamily="50" charset="0"/>
              </a:rPr>
              <a:t>115 </a:t>
            </a:r>
            <a:r>
              <a:rPr lang="fr-FR" sz="1400" b="1" dirty="0">
                <a:latin typeface="Archivo SemiBold" pitchFamily="50" charset="0"/>
                <a:cs typeface="Archivo SemiBold" pitchFamily="50" charset="0"/>
              </a:rPr>
              <a:t>000 travailleurs frontaliers</a:t>
            </a:r>
          </a:p>
          <a:p>
            <a:pPr marL="1200150" lvl="2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chivo Light" pitchFamily="50" charset="0"/>
                <a:cs typeface="Archivo Light" pitchFamily="50" charset="0"/>
              </a:rPr>
              <a:t>1 actif sur 3 du canton de Genève est français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chivo SemiBold" pitchFamily="50" charset="0"/>
                <a:cs typeface="Archivo SemiBold" pitchFamily="50" charset="0"/>
              </a:rPr>
              <a:t>Une étoile ferroviaire centrée sur Genève </a:t>
            </a:r>
            <a:r>
              <a:rPr lang="fr-FR" sz="1400" b="1" dirty="0" err="1">
                <a:latin typeface="Archivo SemiBold" pitchFamily="50" charset="0"/>
                <a:cs typeface="Archivo SemiBold" pitchFamily="50" charset="0"/>
              </a:rPr>
              <a:t>Cornavin</a:t>
            </a: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100" b="1" dirty="0">
              <a:latin typeface="Archivo SemiBold" pitchFamily="50" charset="0"/>
              <a:cs typeface="Archivo Semi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chivo SemiBold" pitchFamily="50" charset="0"/>
                <a:cs typeface="Archivo SemiBold" pitchFamily="50" charset="0"/>
              </a:rPr>
              <a:t>Le Léman Express (3 branches dont 2 vers la France</a:t>
            </a:r>
            <a:r>
              <a:rPr lang="fr-FR" sz="1400" b="1" dirty="0" smtClean="0">
                <a:latin typeface="Archivo SemiBold" pitchFamily="50" charset="0"/>
                <a:cs typeface="Archivo SemiBold" pitchFamily="50" charset="0"/>
              </a:rPr>
              <a:t>)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 smtClean="0">
                <a:latin typeface="Archivo SemiBold" pitchFamily="50" charset="0"/>
                <a:cs typeface="Archivo SemiBold" pitchFamily="50" charset="0"/>
              </a:rPr>
              <a:t>Une entente tarifaire (9 ans de discussions)</a:t>
            </a: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2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 smtClean="0">
                <a:latin typeface="Archivo SemiBold" pitchFamily="50" charset="0"/>
                <a:cs typeface="Archivo SemiBold" pitchFamily="50" charset="0"/>
              </a:rPr>
              <a:t>5</a:t>
            </a:r>
            <a:r>
              <a:rPr lang="fr-FR" sz="1400" b="1" baseline="30000" dirty="0" smtClean="0">
                <a:latin typeface="Archivo SemiBold" pitchFamily="50" charset="0"/>
                <a:cs typeface="Archivo SemiBold" pitchFamily="50" charset="0"/>
              </a:rPr>
              <a:t>ème</a:t>
            </a:r>
            <a:r>
              <a:rPr lang="fr-FR" sz="1400" b="1" dirty="0" smtClean="0">
                <a:latin typeface="Archivo SemiBold" pitchFamily="50" charset="0"/>
                <a:cs typeface="Archivo SemiBold" pitchFamily="50" charset="0"/>
              </a:rPr>
              <a:t> projet d’agglomération</a:t>
            </a: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chivo SemiBold" pitchFamily="50" charset="0"/>
                <a:cs typeface="Archivo SemiBold" pitchFamily="50" charset="0"/>
              </a:rPr>
              <a:t>Un projet d’agglomération partagé à l’échelle </a:t>
            </a:r>
            <a:r>
              <a:rPr lang="fr-FR" sz="1400" b="1" dirty="0" smtClean="0">
                <a:latin typeface="Archivo SemiBold" pitchFamily="50" charset="0"/>
                <a:cs typeface="Archivo SemiBold" pitchFamily="50" charset="0"/>
              </a:rPr>
              <a:t>transfrontalière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 smtClean="0">
                <a:latin typeface="Archivo SemiBold" pitchFamily="50" charset="0"/>
                <a:cs typeface="Archivo SemiBold" pitchFamily="50" charset="0"/>
              </a:rPr>
              <a:t>Un Pôle métropolitain qui coordonne les actions mobilité des 8EPCI et est devenu AOM pour 2 d’entre elles, et qui a  la volonté de devenir un </a:t>
            </a:r>
            <a:r>
              <a:rPr lang="fr-FR" sz="1400" b="1" dirty="0" err="1" smtClean="0">
                <a:latin typeface="Archivo SemiBold" pitchFamily="50" charset="0"/>
                <a:cs typeface="Archivo SemiBold" pitchFamily="50" charset="0"/>
              </a:rPr>
              <a:t>SCoT</a:t>
            </a: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39127" y="1032298"/>
            <a:ext cx="5636608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dirty="0" smtClean="0"/>
              <a:t>Luxembourg :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500" dirty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chivo SemiBold" pitchFamily="50" charset="0"/>
                <a:cs typeface="Archivo SemiBold" pitchFamily="50" charset="0"/>
              </a:rPr>
              <a:t>Une aire multipolaire sans continuité urbaine dans le Nord Lorrain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chivo SemiBold" pitchFamily="50" charset="0"/>
                <a:cs typeface="Archivo SemiBold" pitchFamily="50" charset="0"/>
              </a:rPr>
              <a:t>230 000 travailleurs frontaliers qui se rendent au Luxembourg </a:t>
            </a:r>
          </a:p>
          <a:p>
            <a:pPr marL="1200150" lvl="2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200" b="1" dirty="0">
                <a:latin typeface="Archivo Light" pitchFamily="50" charset="0"/>
                <a:cs typeface="Archivo Light" pitchFamily="50" charset="0"/>
              </a:rPr>
              <a:t>47% de travailleurs frontaliers au Luxembourg </a:t>
            </a:r>
            <a:r>
              <a:rPr lang="fr-FR" sz="1200" b="1" dirty="0" smtClean="0">
                <a:latin typeface="Archivo Light" pitchFamily="50" charset="0"/>
                <a:cs typeface="Archivo Light" pitchFamily="50" charset="0"/>
              </a:rPr>
              <a:t>dont </a:t>
            </a:r>
            <a:r>
              <a:rPr lang="fr-FR" sz="1200" b="1" dirty="0">
                <a:latin typeface="Archivo Light" pitchFamily="50" charset="0"/>
                <a:cs typeface="Archivo Light" pitchFamily="50" charset="0"/>
              </a:rPr>
              <a:t>50% viennent de France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chivo SemiBold" pitchFamily="50" charset="0"/>
                <a:cs typeface="Archivo SemiBold" pitchFamily="50" charset="0"/>
              </a:rPr>
              <a:t>4 étoiles ferroviaires (Nancy, Metz, Thionville, Luxembourg)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chivo SemiBold" pitchFamily="50" charset="0"/>
                <a:cs typeface="Archivo SemiBold" pitchFamily="50" charset="0"/>
              </a:rPr>
              <a:t>Un projet de SERM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 smtClean="0">
                <a:latin typeface="Archivo SemiBold" pitchFamily="50" charset="0"/>
                <a:cs typeface="Archivo SemiBold" pitchFamily="50" charset="0"/>
              </a:rPr>
              <a:t>Une gratuité de tous les TC au Luxembourg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 smtClean="0">
                <a:latin typeface="Archivo SemiBold" pitchFamily="50" charset="0"/>
                <a:cs typeface="Archivo SemiBold" pitchFamily="50" charset="0"/>
              </a:rPr>
              <a:t>Un </a:t>
            </a:r>
            <a:r>
              <a:rPr lang="fr-FR" sz="1400" b="1" dirty="0">
                <a:latin typeface="Archivo SemiBold" pitchFamily="50" charset="0"/>
                <a:cs typeface="Archivo SemiBold" pitchFamily="50" charset="0"/>
              </a:rPr>
              <a:t>projet de SMOT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chivo SemiBold" pitchFamily="50" charset="0"/>
                <a:cs typeface="Archivo SemiBold" pitchFamily="50" charset="0"/>
              </a:rPr>
              <a:t>Des projets souvent gérés au cas par cas au travers de la CIG, des GECT, d’</a:t>
            </a:r>
            <a:r>
              <a:rPr lang="fr-FR" sz="1400" b="1" dirty="0" err="1">
                <a:latin typeface="Archivo SemiBold" pitchFamily="50" charset="0"/>
                <a:cs typeface="Archivo SemiBold" pitchFamily="50" charset="0"/>
              </a:rPr>
              <a:t>Interreg</a:t>
            </a:r>
            <a:r>
              <a:rPr lang="fr-FR" sz="1400" b="1" dirty="0" smtClean="0">
                <a:latin typeface="Archivo SemiBold" pitchFamily="50" charset="0"/>
                <a:cs typeface="Archivo SemiBold" pitchFamily="50" charset="0"/>
              </a:rPr>
              <a:t>…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 smtClean="0">
                <a:latin typeface="Archivo SemiBold" pitchFamily="50" charset="0"/>
                <a:cs typeface="Archivo SemiBold" pitchFamily="50" charset="0"/>
              </a:rPr>
              <a:t>Un Pôle métropolitain, une multitude de </a:t>
            </a:r>
            <a:r>
              <a:rPr lang="fr-FR" sz="1400" b="1" dirty="0" err="1" smtClean="0">
                <a:latin typeface="Archivo SemiBold" pitchFamily="50" charset="0"/>
                <a:cs typeface="Archivo SemiBold" pitchFamily="50" charset="0"/>
              </a:rPr>
              <a:t>SCoT</a:t>
            </a:r>
            <a:r>
              <a:rPr lang="fr-FR" sz="1400" b="1" dirty="0" smtClean="0">
                <a:latin typeface="Archivo SemiBold" pitchFamily="50" charset="0"/>
                <a:cs typeface="Archivo SemiBold" pitchFamily="50" charset="0"/>
              </a:rPr>
              <a:t> et d’AOM</a:t>
            </a:r>
            <a:endParaRPr lang="fr-FR" sz="1400" b="1" dirty="0">
              <a:latin typeface="Archivo SemiBold" pitchFamily="50" charset="0"/>
              <a:cs typeface="Archivo SemiBold" pitchFamily="50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6239126" y="1291939"/>
            <a:ext cx="0" cy="4860506"/>
          </a:xfrm>
          <a:prstGeom prst="line">
            <a:avLst/>
          </a:prstGeom>
          <a:ln w="9525">
            <a:solidFill>
              <a:schemeClr val="tx1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114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mécanisme de cofinancement bien rodé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11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91472" y="1167655"/>
            <a:ext cx="1100870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La Compensation financière genevoise (CFG)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29 janvier 1973 : signature d’un Accord sur la compensation financière, qui reconnait l’existence d’un bassin de vie commun entre Genève et les régions françaises voisines </a:t>
            </a:r>
          </a:p>
          <a:p>
            <a:pPr marL="1200150" lvl="2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Compensation versée chaque année par le canton de Genève à la France</a:t>
            </a:r>
          </a:p>
          <a:p>
            <a:pPr marL="1200150" lvl="2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Destinée à compenser les charges publiques que les communes françaises supportent (infrastructures, services publics, rénovation des collèges, investissements en matière de gestion des eaux…)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S’élève à 3,5% de la masse salariale brute des personnes qui résident en France et travaillent à Genève.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396 millions de francs </a:t>
            </a:r>
            <a:r>
              <a:rPr lang="fr-FR" dirty="0" smtClean="0"/>
              <a:t>(429 millions d’euros) versés </a:t>
            </a:r>
            <a:r>
              <a:rPr lang="fr-FR" dirty="0"/>
              <a:t>à  la France en </a:t>
            </a:r>
            <a:r>
              <a:rPr lang="fr-FR" dirty="0" smtClean="0"/>
              <a:t>2025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Reversés aux deux départements de l’Ain et la Haute-Savoie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Ain : 45% pour des projets structurants (collèges, équipements sportifs, BHNS) dans les EPCI frontaliers et 55% reversés aux communes (prorata du nombre de frontaliers)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Haute-Savoie : 45% pour l’ensemble des politiques publiques (SDIS, collège, social, aides à l’investissement des collectivités, contribution aux projets transfrontaliers (</a:t>
            </a:r>
            <a:r>
              <a:rPr lang="fr-FR" sz="1600" b="1" dirty="0" err="1" smtClean="0">
                <a:latin typeface="Archivo SemiBold" pitchFamily="50" charset="0"/>
                <a:cs typeface="Archivo SemiBold" pitchFamily="50" charset="0"/>
              </a:rPr>
              <a:t>Leman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 Express, P+R), 55% au bloc communes + EPCI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/>
              <a:t>620 millions de francs </a:t>
            </a:r>
            <a:r>
              <a:rPr lang="fr-FR" b="1" dirty="0" smtClean="0"/>
              <a:t>(670 millions d’euros) de </a:t>
            </a:r>
            <a:r>
              <a:rPr lang="fr-FR" b="1" dirty="0"/>
              <a:t>subventions fédérales </a:t>
            </a:r>
            <a:r>
              <a:rPr lang="fr-FR" b="1" dirty="0" smtClean="0"/>
              <a:t>apportés </a:t>
            </a:r>
            <a:r>
              <a:rPr lang="fr-FR" b="1" dirty="0"/>
              <a:t>au territoire grâce aux 4 projets d’agglomération </a:t>
            </a:r>
            <a:r>
              <a:rPr lang="fr-FR" b="1" dirty="0" smtClean="0"/>
              <a:t>successifs.</a:t>
            </a:r>
            <a:endParaRPr lang="fr-FR" dirty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139 mesures représentant 1.610 milliards de francs suisses d’investissements publics 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cofinancés 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par la Confédération 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helvétique (gares 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Léman Express et leurs aménagements, 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prolongements 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des trams 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et 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des bus à haut niveau de service, 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voie verte...)</a:t>
            </a: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69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nouvel accord « historique »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12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91472" y="1246783"/>
            <a:ext cx="1100870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Novembre </a:t>
            </a:r>
            <a:r>
              <a:rPr lang="fr-FR" dirty="0"/>
              <a:t>2025 : 3 accords sur le financement de la mobilité transfrontalière ont été signés par le Groupement local de Coopération Transfrontalière (GLCT) Grand </a:t>
            </a:r>
            <a:r>
              <a:rPr lang="fr-FR" dirty="0" smtClean="0"/>
              <a:t>Genève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Protocole sur le financement d’infrastructures transfrontalières structurantes pour Genève, situées en 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France</a:t>
            </a:r>
          </a:p>
          <a:p>
            <a:pPr marL="1200150" lvl="2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chivo ExtraLight" pitchFamily="50" charset="0"/>
                <a:cs typeface="Archivo ExtraLight" pitchFamily="50" charset="0"/>
              </a:rPr>
              <a:t>Œuvrer ensemble pour soutenir et accélérer la réalisation des infrastructures structurantes et instaurer une gouvernance tripartite (Canton de Genève, Ain, Haute-Savoie)</a:t>
            </a:r>
          </a:p>
          <a:p>
            <a:pPr marL="1200150" lvl="2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Accord sur les Projets d’infrastructures transfrontalières structurantes pour Genève, situées en 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France</a:t>
            </a:r>
          </a:p>
          <a:p>
            <a:pPr marL="1200150" lvl="2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chivo ExtraLight" pitchFamily="50" charset="0"/>
                <a:cs typeface="Archivo ExtraLight" pitchFamily="50" charset="0"/>
              </a:rPr>
              <a:t>L</a:t>
            </a:r>
            <a:r>
              <a:rPr lang="fr-FR" sz="1400" b="1" dirty="0" smtClean="0">
                <a:latin typeface="Archivo ExtraLight" pitchFamily="50" charset="0"/>
                <a:cs typeface="Archivo ExtraLight" pitchFamily="50" charset="0"/>
              </a:rPr>
              <a:t>iste </a:t>
            </a:r>
            <a:r>
              <a:rPr lang="fr-FR" sz="1400" b="1" dirty="0">
                <a:latin typeface="Archivo ExtraLight" pitchFamily="50" charset="0"/>
                <a:cs typeface="Archivo ExtraLight" pitchFamily="50" charset="0"/>
              </a:rPr>
              <a:t>des projets priorisés donnant lieu à un financement conjoint entre le Canton de Genève et les partenaires </a:t>
            </a:r>
            <a:r>
              <a:rPr lang="fr-FR" sz="1400" b="1" dirty="0" smtClean="0">
                <a:latin typeface="Archivo ExtraLight" pitchFamily="50" charset="0"/>
                <a:cs typeface="Archivo ExtraLight" pitchFamily="50" charset="0"/>
              </a:rPr>
              <a:t>concernés : BHNS, tram, P+R, priorisation des TC…</a:t>
            </a:r>
            <a:endParaRPr lang="fr-FR" sz="1400" b="1" dirty="0">
              <a:latin typeface="Archivo ExtraLight" pitchFamily="50" charset="0"/>
              <a:cs typeface="Archivo ExtraLight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Lettre d’intention pour le financement et le développement des lignes de bus transfrontalières pour la période 2027 – 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2030</a:t>
            </a:r>
          </a:p>
          <a:p>
            <a:pPr marL="1200150" lvl="2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chivo ExtraLight" pitchFamily="50" charset="0"/>
                <a:cs typeface="Archivo ExtraLight" pitchFamily="50" charset="0"/>
              </a:rPr>
              <a:t>V</a:t>
            </a:r>
            <a:r>
              <a:rPr lang="fr-FR" sz="1400" b="1" dirty="0" smtClean="0">
                <a:latin typeface="Archivo ExtraLight" pitchFamily="50" charset="0"/>
                <a:cs typeface="Archivo ExtraLight" pitchFamily="50" charset="0"/>
              </a:rPr>
              <a:t>ise </a:t>
            </a:r>
            <a:r>
              <a:rPr lang="fr-FR" sz="1400" b="1" dirty="0">
                <a:latin typeface="Archivo ExtraLight" pitchFamily="50" charset="0"/>
                <a:cs typeface="Archivo ExtraLight" pitchFamily="50" charset="0"/>
              </a:rPr>
              <a:t>à augmenter la participation financière genevoise et vaudoise dans l’exploitation des lignes de bus transfrontalières jusqu’à 60% des coûts de </a:t>
            </a:r>
            <a:r>
              <a:rPr lang="fr-FR" sz="1400" b="1" dirty="0" smtClean="0">
                <a:latin typeface="Archivo ExtraLight" pitchFamily="50" charset="0"/>
                <a:cs typeface="Archivo ExtraLight" pitchFamily="50" charset="0"/>
              </a:rPr>
              <a:t>fonctionnement</a:t>
            </a:r>
            <a:endParaRPr lang="fr-FR" sz="1400" b="1" dirty="0">
              <a:latin typeface="Archivo ExtraLight" pitchFamily="50" charset="0"/>
              <a:cs typeface="Archivo ExtraLight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670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fait frontalier avec le Luxembourg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428" y="1162362"/>
            <a:ext cx="6492803" cy="493056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60001" y="1456384"/>
            <a:ext cx="43350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Archivo ExtraBold" pitchFamily="50" charset="0"/>
                <a:cs typeface="Archivo ExtraBold" pitchFamily="50" charset="0"/>
              </a:rPr>
              <a:t>Grand Duché de Luxembourg </a:t>
            </a:r>
            <a:r>
              <a:rPr lang="fr-FR" b="1" dirty="0">
                <a:latin typeface="Archivo ExtraBold" pitchFamily="50" charset="0"/>
                <a:cs typeface="Archivo ExtraBold" pitchFamily="50" charset="0"/>
              </a:rPr>
              <a:t>: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660 000 habitants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489 000 emplois</a:t>
            </a:r>
          </a:p>
          <a:p>
            <a:pPr marL="1200150" lvl="3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Dont environ 45% occupés par des travailleurs frontaliers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b="1" dirty="0" smtClean="0">
              <a:latin typeface="Archivo ExtraBold" pitchFamily="50" charset="0"/>
              <a:cs typeface="Archivo Extra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Archivo ExtraBold" pitchFamily="50" charset="0"/>
                <a:cs typeface="Archivo ExtraBold" pitchFamily="50" charset="0"/>
              </a:rPr>
              <a:t>230 000 travailleurs frontaliers :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Dont plus de 125 000 viennent de France</a:t>
            </a: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47143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 fait frontalier avec le Luxembourg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0001" y="1438800"/>
            <a:ext cx="4423014" cy="488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Archivo ExtraBold" pitchFamily="50" charset="0"/>
                <a:cs typeface="Archivo ExtraBold" pitchFamily="50" charset="0"/>
              </a:rPr>
              <a:t>Thionville-</a:t>
            </a:r>
            <a:r>
              <a:rPr lang="fr-FR" b="1" dirty="0" err="1" smtClean="0">
                <a:latin typeface="Archivo ExtraBold" pitchFamily="50" charset="0"/>
                <a:cs typeface="Archivo ExtraBold" pitchFamily="50" charset="0"/>
              </a:rPr>
              <a:t>Fensch</a:t>
            </a:r>
            <a:r>
              <a:rPr lang="fr-FR" b="1" dirty="0" smtClean="0">
                <a:latin typeface="Archivo ExtraBold" pitchFamily="50" charset="0"/>
                <a:cs typeface="Archivo ExtraBold" pitchFamily="50" charset="0"/>
              </a:rPr>
              <a:t> Agglomération :</a:t>
            </a:r>
            <a:endParaRPr lang="fr-FR" b="1" dirty="0">
              <a:latin typeface="Archivo ExtraBold" pitchFamily="50" charset="0"/>
              <a:cs typeface="Archivo ExtraBold" pitchFamily="50" charset="0"/>
            </a:endParaRP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31 000 frontaliers (46% des actifs)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b="1" dirty="0" smtClean="0">
              <a:latin typeface="Archivo ExtraBold" pitchFamily="50" charset="0"/>
              <a:cs typeface="Archivo Extra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Archivo ExtraBold" pitchFamily="50" charset="0"/>
                <a:cs typeface="Archivo ExtraBold" pitchFamily="50" charset="0"/>
              </a:rPr>
              <a:t>Agglomération du Grand Longwy :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16 000 frontaliers (58% des actifs)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600" b="1" dirty="0" smtClean="0">
              <a:latin typeface="Archivo SemiBold" pitchFamily="50" charset="0"/>
              <a:cs typeface="Archivo SemiBold" pitchFamily="50" charset="0"/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Archivo ExtraBold" pitchFamily="50" charset="0"/>
                <a:cs typeface="Archivo ExtraBold" pitchFamily="50" charset="0"/>
              </a:rPr>
              <a:t>CC du Pays Haut Val d'Alzette :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11 000 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frontaliers (81% des actifs)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Archivo ExtraBold" pitchFamily="50" charset="0"/>
                <a:cs typeface="Archivo ExtraBold" pitchFamily="50" charset="0"/>
              </a:rPr>
              <a:t>Metz Métropole </a:t>
            </a:r>
            <a:r>
              <a:rPr lang="fr-FR" b="1" dirty="0">
                <a:latin typeface="Archivo ExtraBold" pitchFamily="50" charset="0"/>
                <a:cs typeface="Archivo ExtraBold" pitchFamily="50" charset="0"/>
              </a:rPr>
              <a:t>: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10 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000 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frontaliers (10% des actifs)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  <a:p>
            <a:pPr marL="285750" lvl="1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Archivo ExtraBold" pitchFamily="50" charset="0"/>
                <a:cs typeface="Archivo ExtraBold" pitchFamily="50" charset="0"/>
              </a:rPr>
              <a:t>CC Cattenom et Environs </a:t>
            </a:r>
            <a:r>
              <a:rPr lang="fr-FR" b="1" dirty="0">
                <a:latin typeface="Archivo ExtraBold" pitchFamily="50" charset="0"/>
                <a:cs typeface="Archivo ExtraBold" pitchFamily="50" charset="0"/>
              </a:rPr>
              <a:t>:</a:t>
            </a:r>
          </a:p>
          <a:p>
            <a:pPr marL="742950" lvl="2" indent="-285750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10 000 frontaliers (72% des actifs)</a:t>
            </a: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  <a:p>
            <a:pPr marL="0" lvl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</a:pPr>
            <a:endParaRPr lang="fr-FR" dirty="0" smtClean="0"/>
          </a:p>
        </p:txBody>
      </p:sp>
      <p:sp>
        <p:nvSpPr>
          <p:cNvPr id="4" name="Rectangle 3"/>
          <p:cNvSpPr/>
          <p:nvPr/>
        </p:nvSpPr>
        <p:spPr>
          <a:xfrm>
            <a:off x="7174523" y="1909174"/>
            <a:ext cx="2567354" cy="173208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782317" y="14563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À recadrer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15" y="1134029"/>
            <a:ext cx="6981026" cy="50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348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phénomène qui ne cesse de s’amplifier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60001" y="1222037"/>
            <a:ext cx="572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Archivo ExtraBold" pitchFamily="50" charset="0"/>
                <a:cs typeface="Archivo ExtraBold" pitchFamily="50" charset="0"/>
              </a:rPr>
              <a:t>Environ + 6 700 frontaliers / an depuis 2015</a:t>
            </a:r>
          </a:p>
          <a:p>
            <a:pPr marL="742950" lvl="2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Dont 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+ 4 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400 frontaliers 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français / 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an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b="1" dirty="0" smtClean="0">
              <a:latin typeface="Archivo ExtraBold" pitchFamily="50" charset="0"/>
              <a:cs typeface="Archivo Extra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Archivo ExtraBold" pitchFamily="50" charset="0"/>
                <a:cs typeface="Archivo ExtraBold" pitchFamily="50" charset="0"/>
              </a:rPr>
              <a:t>Les agglomérations de Longwy et Thionville-</a:t>
            </a:r>
            <a:r>
              <a:rPr lang="fr-FR" b="1" dirty="0" err="1">
                <a:latin typeface="Archivo ExtraBold" pitchFamily="50" charset="0"/>
                <a:cs typeface="Archivo ExtraBold" pitchFamily="50" charset="0"/>
              </a:rPr>
              <a:t>Fensch</a:t>
            </a:r>
            <a:r>
              <a:rPr lang="fr-FR" b="1" dirty="0">
                <a:latin typeface="Archivo ExtraBold" pitchFamily="50" charset="0"/>
                <a:cs typeface="Archivo ExtraBold" pitchFamily="50" charset="0"/>
              </a:rPr>
              <a:t> concentrent à elles seules plus de la moitié des frontaliers de Lorraine </a:t>
            </a:r>
            <a:r>
              <a:rPr lang="fr-FR" b="1" dirty="0" smtClean="0">
                <a:latin typeface="Archivo ExtraBold" pitchFamily="50" charset="0"/>
                <a:cs typeface="Archivo ExtraBold" pitchFamily="50" charset="0"/>
              </a:rPr>
              <a:t>Nord</a:t>
            </a:r>
            <a:endParaRPr lang="fr-FR" b="1" dirty="0">
              <a:latin typeface="Archivo ExtraBold" pitchFamily="50" charset="0"/>
              <a:cs typeface="Archivo Extra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b="1" dirty="0" smtClean="0">
              <a:latin typeface="Archivo ExtraBold" pitchFamily="50" charset="0"/>
              <a:cs typeface="Archivo Extra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b="1" dirty="0" smtClean="0">
                <a:latin typeface="Archivo ExtraBold" pitchFamily="50" charset="0"/>
                <a:cs typeface="Archivo ExtraBold" pitchFamily="50" charset="0"/>
              </a:rPr>
              <a:t>Plus de 300 000 frontaliers d’ici 2035 ?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Dont 170 000 français ?</a:t>
            </a:r>
          </a:p>
        </p:txBody>
      </p:sp>
      <p:pic>
        <p:nvPicPr>
          <p:cNvPr id="8" name="Image 7" descr="https://plateforme.agape-lorrainenord.eu/wp-content/uploads/2025/10/graph_nb_fontaliers_par_pays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1" y="3776582"/>
            <a:ext cx="5730240" cy="260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https://plateforme.agape-lorrainenord.eu/wp-content/uploads/2026/04/evol_LU_GE-scaled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859" y="1436199"/>
            <a:ext cx="5760720" cy="4073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32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situation qui crée des tensions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5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2420" y="1111970"/>
            <a:ext cx="751152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900" dirty="0"/>
              <a:t>U</a:t>
            </a:r>
            <a:r>
              <a:rPr lang="fr-FR" sz="1900" dirty="0" smtClean="0"/>
              <a:t>ne </a:t>
            </a:r>
            <a:r>
              <a:rPr lang="fr-FR" sz="1900" dirty="0"/>
              <a:t>pression considérable sur les infrastructures de transport du Luxembourg et sur celles de ses </a:t>
            </a:r>
            <a:r>
              <a:rPr lang="fr-FR" sz="1900" dirty="0" smtClean="0"/>
              <a:t>voisins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900" dirty="0" smtClean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900" dirty="0" smtClean="0"/>
              <a:t>Des </a:t>
            </a:r>
            <a:r>
              <a:rPr lang="fr-FR" sz="1900" dirty="0"/>
              <a:t>réseaux routiers et ferroviaires </a:t>
            </a:r>
            <a:r>
              <a:rPr lang="fr-FR" sz="1900" dirty="0" smtClean="0"/>
              <a:t>saturés</a:t>
            </a:r>
          </a:p>
        </p:txBody>
      </p:sp>
      <p:pic>
        <p:nvPicPr>
          <p:cNvPr id="8" name="Image 7" descr="https://plateforme.agape-lorrainenord.eu/wp-content/uploads/2025/10/carte_trafic_routier_2023_source_obs_trafi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059" y="1111970"/>
            <a:ext cx="3925520" cy="506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https://plateforme.agape-lorrainenord.eu/wp-content/uploads/2025/07/a31_bouchons_entrange_36-scal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02" y="4147238"/>
            <a:ext cx="3788314" cy="213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https://plateforme.agape-lorrainenord.eu/wp-content/uploads/2025/10/carte_offre_fer_fluo_gd_est.pn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" t="5769"/>
          <a:stretch/>
        </p:blipFill>
        <p:spPr bwMode="auto">
          <a:xfrm>
            <a:off x="4764540" y="2312299"/>
            <a:ext cx="3152251" cy="40056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322420" y="2353376"/>
            <a:ext cx="44693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110 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000 </a:t>
            </a:r>
            <a:r>
              <a:rPr lang="fr-FR" sz="1600" b="1" dirty="0" err="1">
                <a:latin typeface="Archivo SemiBold" pitchFamily="50" charset="0"/>
                <a:cs typeface="Archivo SemiBold" pitchFamily="50" charset="0"/>
              </a:rPr>
              <a:t>veh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/j au nord de Metz sur 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A31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+15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% de trafic routier à Longwy sur A30 en 5 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ans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+ 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de 200 trains circulent entre Metz et Thionville tous les jours (TER, fret, TGV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)</a:t>
            </a: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Des solutions en cours, mais un retard à combler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6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22420" y="1111970"/>
            <a:ext cx="114065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900" dirty="0"/>
              <a:t>La coopération transfrontalière et les investissements massifs sont des éléments clefs pour améliorer la mobilité des travailleurs frontaliers et désengorger les axes de circulation </a:t>
            </a:r>
            <a:r>
              <a:rPr lang="fr-FR" sz="1900" dirty="0" smtClean="0"/>
              <a:t>saturés</a:t>
            </a:r>
          </a:p>
        </p:txBody>
      </p:sp>
      <p:pic>
        <p:nvPicPr>
          <p:cNvPr id="5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75363" y="2046019"/>
            <a:ext cx="5760720" cy="40144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2420" y="1938447"/>
            <a:ext cx="586736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900" dirty="0" smtClean="0"/>
              <a:t>Le </a:t>
            </a:r>
            <a:r>
              <a:rPr lang="fr-FR" sz="1900" dirty="0"/>
              <a:t>Luxembourg et la France ont conscience de l’urgence et ont lancé plusieurs initiatives de coopération transfrontalière pour améliorer la </a:t>
            </a:r>
            <a:r>
              <a:rPr lang="fr-FR" sz="1900" dirty="0" smtClean="0"/>
              <a:t>mobilité :</a:t>
            </a:r>
            <a:endParaRPr lang="fr-FR" sz="1900" dirty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L’outil 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de modélisation des déplacements MMUST (Modèle Multimodal et Scénarios de mobilité 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Transfrontaliers)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L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e 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Service Express Régional Métropolitain Lorraine-Luxembourg (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SERM)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Le 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Schéma Transfrontalier de Mobilité 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franco-luxembourgeois 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(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SMOT)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Des enquêtes de 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mobilité Certifiée </a:t>
            </a:r>
            <a:r>
              <a:rPr lang="fr-FR" sz="1600" b="1" dirty="0" err="1">
                <a:latin typeface="Archivo SemiBold" pitchFamily="50" charset="0"/>
                <a:cs typeface="Archivo SemiBold" pitchFamily="50" charset="0"/>
              </a:rPr>
              <a:t>Cerema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 </a:t>
            </a:r>
          </a:p>
          <a:p>
            <a:pPr>
              <a:buClr>
                <a:schemeClr val="tx2"/>
              </a:buClr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20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Une coopération complexe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7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39073" y="1903275"/>
            <a:ext cx="621448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La </a:t>
            </a:r>
            <a:r>
              <a:rPr lang="fr-FR" dirty="0"/>
              <a:t>coopération transfrontalière </a:t>
            </a:r>
            <a:r>
              <a:rPr lang="fr-FR" dirty="0" smtClean="0"/>
              <a:t>prend </a:t>
            </a:r>
            <a:r>
              <a:rPr lang="fr-FR" dirty="0"/>
              <a:t>des formes très diverses, ce qui rend sa gouvernance </a:t>
            </a:r>
            <a:r>
              <a:rPr lang="fr-FR" dirty="0" smtClean="0"/>
              <a:t>complexe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dirty="0" smtClean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La </a:t>
            </a: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Commission intergouvernemental franco-luxembourgeoise (CIG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)</a:t>
            </a:r>
            <a:endParaRPr lang="fr-FR" dirty="0" smtClean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La Grande Région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Le GECT Alzette-</a:t>
            </a:r>
            <a:r>
              <a:rPr lang="fr-FR" sz="1600" b="1" dirty="0" err="1" smtClean="0">
                <a:latin typeface="Archivo SemiBold" pitchFamily="50" charset="0"/>
                <a:cs typeface="Archivo SemiBold" pitchFamily="50" charset="0"/>
              </a:rPr>
              <a:t>Belval</a:t>
            </a:r>
            <a:endParaRPr lang="fr-FR" sz="1600" b="1" dirty="0" smtClean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Des zones fonctionnelles </a:t>
            </a:r>
            <a:r>
              <a:rPr lang="fr-FR" sz="1600" b="1" dirty="0" err="1" smtClean="0">
                <a:latin typeface="Archivo SemiBold" pitchFamily="50" charset="0"/>
                <a:cs typeface="Archivo SemiBold" pitchFamily="50" charset="0"/>
              </a:rPr>
              <a:t>Interreg</a:t>
            </a:r>
            <a:endParaRPr lang="fr-FR" sz="1600" b="1" dirty="0" smtClean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Un Pôle métropolitain frontalier du Nord Lorrain (PMF) </a:t>
            </a:r>
            <a:endParaRPr lang="fr-FR" sz="1600" b="1" dirty="0" smtClean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Deux réseaux de villes</a:t>
            </a: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</p:txBody>
      </p:sp>
      <p:pic>
        <p:nvPicPr>
          <p:cNvPr id="8" name="Image 7" descr="https://plateforme.agape-lorrainenord.eu/wp-content/uploads/2026/03/PM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70" y="4614182"/>
            <a:ext cx="3067001" cy="2038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https://plateforme.agape-lorrainenord.eu/wp-content/uploads/2026/03/carte_N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1" y="799681"/>
            <a:ext cx="5292900" cy="3719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plateforme.agape-lorrainenord.eu/wp-content/uploads/2026/03/carte-administrative-verwaltungskarte-gr-202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6857" y="4614182"/>
            <a:ext cx="2832722" cy="200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0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mtClean="0">
                <a:solidFill>
                  <a:schemeClr val="tx1"/>
                </a:solidFill>
              </a:rPr>
              <a:t>Co-financement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39073" y="1621924"/>
            <a:ext cx="1082165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Protocole d’accord de Paris 2018 </a:t>
            </a:r>
            <a:r>
              <a:rPr lang="fr-FR" dirty="0"/>
              <a:t>et l'avenant de </a:t>
            </a:r>
            <a:r>
              <a:rPr lang="fr-FR" dirty="0" err="1"/>
              <a:t>Belval</a:t>
            </a:r>
            <a:r>
              <a:rPr lang="fr-FR" dirty="0"/>
              <a:t> </a:t>
            </a:r>
            <a:r>
              <a:rPr lang="fr-FR" dirty="0" smtClean="0"/>
              <a:t>2021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Le Luxembourg alloue 230 millions d’euros </a:t>
            </a:r>
            <a:endParaRPr lang="fr-FR" sz="1600" b="1" dirty="0" smtClean="0">
              <a:latin typeface="Archivo SemiBold" pitchFamily="50" charset="0"/>
              <a:cs typeface="Archivo SemiBold" pitchFamily="50" charset="0"/>
            </a:endParaRPr>
          </a:p>
          <a:p>
            <a:pPr marL="1200150" lvl="2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Archivo Light" pitchFamily="50" charset="0"/>
                <a:cs typeface="Archivo Light" pitchFamily="50" charset="0"/>
              </a:rPr>
              <a:t>220 millions d'euros pour les projets ferroviaires, et 10 millions d'euros pour les projets </a:t>
            </a:r>
            <a:r>
              <a:rPr lang="fr-FR" sz="1600" b="1" dirty="0" smtClean="0">
                <a:latin typeface="Archivo Light" pitchFamily="50" charset="0"/>
                <a:cs typeface="Archivo Light" pitchFamily="50" charset="0"/>
              </a:rPr>
              <a:t>routiers </a:t>
            </a:r>
          </a:p>
          <a:p>
            <a:pPr marL="1200150" lvl="2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Light" pitchFamily="50" charset="0"/>
                <a:cs typeface="Archivo Light" pitchFamily="50" charset="0"/>
              </a:rPr>
              <a:t>L'enveloppe </a:t>
            </a:r>
            <a:r>
              <a:rPr lang="fr-FR" sz="1600" b="1" dirty="0">
                <a:latin typeface="Archivo Light" pitchFamily="50" charset="0"/>
                <a:cs typeface="Archivo Light" pitchFamily="50" charset="0"/>
              </a:rPr>
              <a:t>franco-luxembourgeoise dédiée aux projets cofinancés en France atteint 460 millions </a:t>
            </a:r>
            <a:r>
              <a:rPr lang="fr-FR" sz="1600" b="1" dirty="0" smtClean="0">
                <a:latin typeface="Archivo Light" pitchFamily="50" charset="0"/>
                <a:cs typeface="Archivo Light" pitchFamily="50" charset="0"/>
              </a:rPr>
              <a:t>d'euros (co-financement </a:t>
            </a:r>
            <a:r>
              <a:rPr lang="fr-FR" sz="1600" b="1" dirty="0">
                <a:latin typeface="Archivo Light" pitchFamily="50" charset="0"/>
                <a:cs typeface="Archivo Light" pitchFamily="50" charset="0"/>
              </a:rPr>
              <a:t>à 50% en </a:t>
            </a:r>
            <a:r>
              <a:rPr lang="fr-FR" sz="1600" b="1" dirty="0" smtClean="0">
                <a:latin typeface="Archivo Light" pitchFamily="50" charset="0"/>
                <a:cs typeface="Archivo Light" pitchFamily="50" charset="0"/>
              </a:rPr>
              <a:t>France)</a:t>
            </a:r>
            <a:endParaRPr lang="fr-FR" sz="1600" b="1" dirty="0">
              <a:latin typeface="Archivo Light" pitchFamily="50" charset="0"/>
              <a:cs typeface="Archivo Light" pitchFamily="50" charset="0"/>
            </a:endParaRPr>
          </a:p>
          <a:p>
            <a:pPr marL="1657350" lvl="3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 smtClean="0">
                <a:latin typeface="Archivo Light" pitchFamily="50" charset="0"/>
                <a:cs typeface="Archivo Light" pitchFamily="50" charset="0"/>
              </a:rPr>
              <a:t>Allongement des quais, renforcement de la desserte Metz-Luxembourg, P+R de Thionville, </a:t>
            </a:r>
            <a:r>
              <a:rPr lang="fr-FR" sz="1400" b="1" dirty="0" err="1" smtClean="0">
                <a:latin typeface="Archivo Light" pitchFamily="50" charset="0"/>
                <a:cs typeface="Archivo Light" pitchFamily="50" charset="0"/>
              </a:rPr>
              <a:t>Metzange</a:t>
            </a:r>
            <a:r>
              <a:rPr lang="fr-FR" sz="1400" b="1" dirty="0" smtClean="0">
                <a:latin typeface="Archivo Light" pitchFamily="50" charset="0"/>
                <a:cs typeface="Archivo Light" pitchFamily="50" charset="0"/>
              </a:rPr>
              <a:t> et Longwy, futur centre de maintenance à </a:t>
            </a:r>
            <a:r>
              <a:rPr lang="fr-FR" sz="1400" b="1" dirty="0" err="1" smtClean="0">
                <a:latin typeface="Archivo Light" pitchFamily="50" charset="0"/>
                <a:cs typeface="Archivo Light" pitchFamily="50" charset="0"/>
              </a:rPr>
              <a:t>Montigny-les-Metz</a:t>
            </a:r>
            <a:r>
              <a:rPr lang="fr-FR" sz="1400" b="1" dirty="0" smtClean="0">
                <a:latin typeface="Archivo Light" pitchFamily="50" charset="0"/>
                <a:cs typeface="Archivo Light" pitchFamily="50" charset="0"/>
              </a:rPr>
              <a:t>, sas fret, CHNS, suppressions de passages à niveau…</a:t>
            </a:r>
            <a:endParaRPr lang="fr-FR" sz="1400" b="1" dirty="0" smtClean="0">
              <a:latin typeface="Archivo Light" pitchFamily="50" charset="0"/>
              <a:cs typeface="Archivo Light" pitchFamily="50" charset="0"/>
            </a:endParaRPr>
          </a:p>
          <a:p>
            <a:pPr marL="1657350" lvl="3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600" b="1" dirty="0" smtClean="0">
              <a:latin typeface="Archivo SemiBold" pitchFamily="50" charset="0"/>
              <a:cs typeface="Archivo Semi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Programme INTERREG VI Grande Région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Subvention FEDER de 60%</a:t>
            </a:r>
          </a:p>
          <a:p>
            <a:pPr marL="1200150" lvl="2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err="1" smtClean="0">
                <a:latin typeface="Archivo SemiBold" pitchFamily="50" charset="0"/>
                <a:cs typeface="Archivo SemiBold" pitchFamily="50" charset="0"/>
              </a:rPr>
              <a:t>Recyclerie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 vélo, mobilité douce et infrastructure cyclable, modèle multimodal (MMUST+)…</a:t>
            </a:r>
          </a:p>
          <a:p>
            <a:pPr marL="1200150" lvl="2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Des co-financements au cas par </a:t>
            </a:r>
            <a:r>
              <a:rPr lang="fr-FR" dirty="0" smtClean="0"/>
              <a:t>cas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EMC² Nord 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Lorraine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Fonds propres dans les projets européens</a:t>
            </a: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9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Un parallèle avec le Grand Genevois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B050F-4DA5-4559-844D-F2B7E2EEFAE9}" type="slidenum">
              <a:rPr lang="fr-FR" smtClean="0"/>
              <a:t>9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91473" y="1246783"/>
            <a:ext cx="58738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2 pays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209 communes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1 046 000 habitants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Canton </a:t>
            </a:r>
            <a:r>
              <a:rPr lang="fr-FR" dirty="0"/>
              <a:t>de </a:t>
            </a:r>
            <a:r>
              <a:rPr lang="fr-FR" dirty="0" smtClean="0"/>
              <a:t>Genève </a:t>
            </a:r>
            <a:r>
              <a:rPr lang="fr-FR" dirty="0"/>
              <a:t>: </a:t>
            </a:r>
            <a:endParaRPr lang="fr-FR" dirty="0" smtClean="0"/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>
                <a:latin typeface="Archivo SemiBold" pitchFamily="50" charset="0"/>
                <a:cs typeface="Archivo SemiBold" pitchFamily="50" charset="0"/>
              </a:rPr>
              <a:t>110 km de frontière avec la France (contre seulement 4 km avec le canton de Vaud</a:t>
            </a: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)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600" b="1" dirty="0" smtClean="0">
                <a:latin typeface="Archivo SemiBold" pitchFamily="50" charset="0"/>
                <a:cs typeface="Archivo SemiBold" pitchFamily="50" charset="0"/>
              </a:rPr>
              <a:t>Genève est une enclave en France</a:t>
            </a: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 smtClean="0"/>
              <a:t>115 000 travailleurs frontaliers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600" b="1" dirty="0">
              <a:latin typeface="Archivo SemiBold" pitchFamily="50" charset="0"/>
              <a:cs typeface="Archivo SemiBold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dirty="0"/>
              <a:t>Une longue tradition de coopération :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chivo ExtraLight" pitchFamily="50" charset="0"/>
                <a:cs typeface="Archivo ExtraLight" pitchFamily="50" charset="0"/>
              </a:rPr>
              <a:t>1973 :  création du Comité régional franco-genevois (CRFG), organisme de concertation binational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chivo ExtraLight" pitchFamily="50" charset="0"/>
                <a:cs typeface="Archivo ExtraLight" pitchFamily="50" charset="0"/>
              </a:rPr>
              <a:t>2007 : appel à projet fédéral sur la mobilité et l’aménagement. Lancement du projet d’agglomération du Grand Genève </a:t>
            </a:r>
            <a:endParaRPr lang="fr-FR" sz="1400" b="1" dirty="0" smtClean="0">
              <a:latin typeface="Archivo ExtraLight" pitchFamily="50" charset="0"/>
              <a:cs typeface="Archivo ExtraLight" pitchFamily="50" charset="0"/>
            </a:endParaRP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 smtClean="0">
                <a:latin typeface="Archivo ExtraLight" pitchFamily="50" charset="0"/>
                <a:cs typeface="Archivo ExtraLight" pitchFamily="50" charset="0"/>
              </a:rPr>
              <a:t>2012 : Constitution </a:t>
            </a:r>
            <a:r>
              <a:rPr lang="fr-FR" sz="1400" b="1" dirty="0">
                <a:latin typeface="Archivo ExtraLight" pitchFamily="50" charset="0"/>
                <a:cs typeface="Archivo ExtraLight" pitchFamily="50" charset="0"/>
              </a:rPr>
              <a:t>du Grand Genève en Groupement Local de Coopération Transfrontalière (GLCT) pour gérer les dossier transfrontalier</a:t>
            </a:r>
          </a:p>
          <a:p>
            <a:pPr marL="742950" lvl="1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fr-FR" sz="1400" b="1" dirty="0">
                <a:latin typeface="Archivo ExtraLight" pitchFamily="50" charset="0"/>
                <a:cs typeface="Archivo ExtraLight" pitchFamily="50" charset="0"/>
              </a:rPr>
              <a:t>2025 : signature du 5</a:t>
            </a:r>
            <a:r>
              <a:rPr lang="fr-FR" sz="1400" b="1" baseline="30000" dirty="0">
                <a:latin typeface="Archivo ExtraLight" pitchFamily="50" charset="0"/>
                <a:cs typeface="Archivo ExtraLight" pitchFamily="50" charset="0"/>
              </a:rPr>
              <a:t>ème</a:t>
            </a:r>
            <a:r>
              <a:rPr lang="fr-FR" sz="1400" b="1" dirty="0">
                <a:latin typeface="Archivo ExtraLight" pitchFamily="50" charset="0"/>
                <a:cs typeface="Archivo ExtraLight" pitchFamily="50" charset="0"/>
              </a:rPr>
              <a:t> projet </a:t>
            </a:r>
            <a:r>
              <a:rPr lang="fr-FR" sz="1400" b="1" dirty="0" smtClean="0">
                <a:latin typeface="Archivo ExtraLight" pitchFamily="50" charset="0"/>
                <a:cs typeface="Archivo ExtraLight" pitchFamily="50" charset="0"/>
              </a:rPr>
              <a:t>d’agglomération et 3 nouveaux accords</a:t>
            </a:r>
            <a:endParaRPr lang="fr-FR" sz="1400" b="1" dirty="0">
              <a:latin typeface="Archivo ExtraLight" pitchFamily="50" charset="0"/>
              <a:cs typeface="Archivo ExtraLight" pitchFamily="50" charset="0"/>
            </a:endParaRP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fr-FR" sz="1400" b="1" dirty="0">
              <a:latin typeface="Archivo ExtraLight" pitchFamily="50" charset="0"/>
              <a:cs typeface="Archivo ExtraLight" pitchFamily="50" charset="0"/>
            </a:endParaRPr>
          </a:p>
        </p:txBody>
      </p:sp>
      <p:pic>
        <p:nvPicPr>
          <p:cNvPr id="10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298" y="1123748"/>
            <a:ext cx="4728110" cy="500779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9900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GAPE_2025">
      <a:dk1>
        <a:srgbClr val="3C3C3B"/>
      </a:dk1>
      <a:lt1>
        <a:sysClr val="window" lastClr="FFFFFF"/>
      </a:lt1>
      <a:dk2>
        <a:srgbClr val="65A0AA"/>
      </a:dk2>
      <a:lt2>
        <a:srgbClr val="FBF7F0"/>
      </a:lt2>
      <a:accent1>
        <a:srgbClr val="F1896D"/>
      </a:accent1>
      <a:accent2>
        <a:srgbClr val="65A0AA"/>
      </a:accent2>
      <a:accent3>
        <a:srgbClr val="90BBC2"/>
      </a:accent3>
      <a:accent4>
        <a:srgbClr val="ABCCD1"/>
      </a:accent4>
      <a:accent5>
        <a:srgbClr val="F5A893"/>
      </a:accent5>
      <a:accent6>
        <a:srgbClr val="FAD4CA"/>
      </a:accent6>
      <a:hlink>
        <a:srgbClr val="954F72"/>
      </a:hlink>
      <a:folHlink>
        <a:srgbClr val="C490AA"/>
      </a:folHlink>
    </a:clrScheme>
    <a:fontScheme name="AGAPE_2025">
      <a:majorFont>
        <a:latin typeface="Clash Display Semibold"/>
        <a:ea typeface=""/>
        <a:cs typeface=""/>
      </a:majorFont>
      <a:minorFont>
        <a:latin typeface="Archi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p_20251204_AGAPE_CA_bilan_2025.pptx" id="{D8B61BFF-AE05-47B8-9A9C-EF3540285DAA}" vid="{9111C15A-7B9E-4C04-A676-991516E3AD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9" ma:contentTypeDescription="Crée un document." ma:contentTypeScope="" ma:versionID="01c28d7e562030b6f94e0a8473726d8e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dbf580dc9218dd3cf9c85e5315f946b5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38203BEE-15A6-445E-8395-D310ECD5D6D5}"/>
</file>

<file path=customXml/itemProps2.xml><?xml version="1.0" encoding="utf-8"?>
<ds:datastoreItem xmlns:ds="http://schemas.openxmlformats.org/officeDocument/2006/customXml" ds:itemID="{583156F2-7268-492E-A55D-CCB59EA078FD}"/>
</file>

<file path=customXml/itemProps3.xml><?xml version="1.0" encoding="utf-8"?>
<ds:datastoreItem xmlns:ds="http://schemas.openxmlformats.org/officeDocument/2006/customXml" ds:itemID="{ACF52CF0-94AA-40B0-A7BF-754DBD700230}"/>
</file>

<file path=docProps/app.xml><?xml version="1.0" encoding="utf-8"?>
<Properties xmlns="http://schemas.openxmlformats.org/officeDocument/2006/extended-properties" xmlns:vt="http://schemas.openxmlformats.org/officeDocument/2006/docPropsVTypes">
  <Template>2025_AGAPE_diaporama</Template>
  <TotalTime>0</TotalTime>
  <Words>1095</Words>
  <Application>Microsoft Office PowerPoint</Application>
  <PresentationFormat>Grand écran</PresentationFormat>
  <Paragraphs>164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6" baseType="lpstr">
      <vt:lpstr>Archivo</vt:lpstr>
      <vt:lpstr>Archivo ExtraBold</vt:lpstr>
      <vt:lpstr>Archivo ExtraLight</vt:lpstr>
      <vt:lpstr>Archivo Light</vt:lpstr>
      <vt:lpstr>Archivo Medium</vt:lpstr>
      <vt:lpstr>Archivo SemiBold</vt:lpstr>
      <vt:lpstr>Archivo Thin</vt:lpstr>
      <vt:lpstr>Arial</vt:lpstr>
      <vt:lpstr>Calibri</vt:lpstr>
      <vt:lpstr>Clash Display</vt:lpstr>
      <vt:lpstr>Clash Display Extralight</vt:lpstr>
      <vt:lpstr>Clash Display Semibold</vt:lpstr>
      <vt:lpstr>Wingdings</vt:lpstr>
      <vt:lpstr>Thème Office</vt:lpstr>
      <vt:lpstr>les grandes tendances / pratiques de mobilités transfrontalières</vt:lpstr>
      <vt:lpstr>Le fait frontalier avec le Luxembourg</vt:lpstr>
      <vt:lpstr>Le fait frontalier avec le Luxembourg</vt:lpstr>
      <vt:lpstr>Un phénomène qui ne cesse de s’amplifier</vt:lpstr>
      <vt:lpstr>Une situation qui crée des tensions</vt:lpstr>
      <vt:lpstr>Des solutions en cours, mais un retard à combler</vt:lpstr>
      <vt:lpstr>Une coopération complexe</vt:lpstr>
      <vt:lpstr>Co-financement</vt:lpstr>
      <vt:lpstr>Un parallèle avec le Grand Genevois</vt:lpstr>
      <vt:lpstr>Un parallèle avec le Grand Genevois</vt:lpstr>
      <vt:lpstr>Un mécanisme de cofinancement bien rodé</vt:lpstr>
      <vt:lpstr>Un nouvel accord « historique 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sgodefroy</dc:creator>
  <cp:lastModifiedBy>sgodefroy</cp:lastModifiedBy>
  <cp:revision>130</cp:revision>
  <dcterms:created xsi:type="dcterms:W3CDTF">2026-03-13T11:19:19Z</dcterms:created>
  <dcterms:modified xsi:type="dcterms:W3CDTF">2026-04-20T08:43:14Z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