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8" r:id="rId2"/>
    <p:sldId id="1519" r:id="rId3"/>
    <p:sldId id="276" r:id="rId4"/>
    <p:sldId id="2147483102" r:id="rId5"/>
    <p:sldId id="2147483112" r:id="rId6"/>
    <p:sldId id="2147483113" r:id="rId7"/>
    <p:sldId id="2147483137" r:id="rId8"/>
    <p:sldId id="2147483126" r:id="rId9"/>
    <p:sldId id="2147483127" r:id="rId10"/>
    <p:sldId id="2147483165" r:id="rId11"/>
    <p:sldId id="2147483166" r:id="rId12"/>
    <p:sldId id="5054" r:id="rId13"/>
    <p:sldId id="5038" r:id="rId14"/>
    <p:sldId id="2147483123" r:id="rId15"/>
    <p:sldId id="5046" r:id="rId16"/>
    <p:sldId id="2147476072" r:id="rId17"/>
    <p:sldId id="2147483142" r:id="rId18"/>
    <p:sldId id="2147483141" r:id="rId19"/>
    <p:sldId id="2147483036" r:id="rId20"/>
    <p:sldId id="2147476077" r:id="rId21"/>
    <p:sldId id="5010" r:id="rId22"/>
    <p:sldId id="2147483034" r:id="rId23"/>
    <p:sldId id="214748315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3B47"/>
    <a:srgbClr val="AE1260"/>
    <a:srgbClr val="834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53" autoAdjust="0"/>
    <p:restoredTop sz="94623" autoAdjust="0"/>
  </p:normalViewPr>
  <p:slideViewPr>
    <p:cSldViewPr snapToGrid="0">
      <p:cViewPr>
        <p:scale>
          <a:sx n="90" d="100"/>
          <a:sy n="90" d="100"/>
        </p:scale>
        <p:origin x="1470" y="8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04DDF-74C2-44EC-9F3B-C56D515EB7A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8F281-1B81-43D8-A051-7646346B7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28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EBF2-0995-A2A7-EDE6-3A82ACB59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2A0843-7342-6743-7E50-24C695C84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E9DAA95-721D-B43F-535E-3315592C7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A</a:t>
            </a:r>
            <a:r>
              <a:rPr lang="fr-FR" baseline="0" dirty="0"/>
              <a:t> travers la mise en place de synergies et la mutualisation </a:t>
            </a:r>
            <a:r>
              <a:rPr lang="fr-FR" dirty="0"/>
              <a:t>des flux de matières, d’énergie, d’eau, d’infrastructures, des biens ou encore de services entre plusieurs acteurs économiques;</a:t>
            </a:r>
            <a:r>
              <a:rPr lang="fr-FR" baseline="0" dirty="0"/>
              <a:t> </a:t>
            </a:r>
            <a:r>
              <a:rPr lang="fr-FR" dirty="0"/>
              <a:t>L’EIT vise à optimiser les flux sur un territoire (zone d’activité). </a:t>
            </a:r>
          </a:p>
          <a:p>
            <a:endParaRPr lang="fr-FR" dirty="0"/>
          </a:p>
          <a:p>
            <a:r>
              <a:rPr lang="fr-FR" baseline="0" dirty="0"/>
              <a:t>Pour les entreprises cela permet d’engendrer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/>
              <a:t>Des gains économiques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aseline="0" dirty="0"/>
              <a:t>Diminution des coûts d’achats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aseline="0" dirty="0"/>
              <a:t>Diminution des coûts de traitement des déchets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aseline="0" dirty="0"/>
              <a:t>Diminution des coûts de maintenance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/>
              <a:t>Des gains environnementaux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aseline="0" dirty="0"/>
              <a:t>Diminution de l’empreinte carbone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aseline="0" dirty="0"/>
              <a:t>Réduction, réutilisation, recyclage de vos déchets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/>
              <a:t>Des gains sociaux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aseline="0" dirty="0"/>
              <a:t>Connaissance et collaboration avec les acteurs de la 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aseline="0" dirty="0"/>
              <a:t>Accès à des compétences mutualisées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 baseline="0" dirty="0"/>
          </a:p>
          <a:p>
            <a:r>
              <a:rPr lang="fr-FR" dirty="0"/>
              <a:t>Le rôle de la CAE est donc</a:t>
            </a:r>
            <a:r>
              <a:rPr lang="fr-FR" baseline="0" dirty="0"/>
              <a:t> </a:t>
            </a:r>
            <a:r>
              <a:rPr lang="fr-FR" dirty="0"/>
              <a:t>de vous apporter des outils afin de faciliter la mise en œuvre de la démarche : c’est une démarche d’entreprise faite POUR</a:t>
            </a:r>
            <a:r>
              <a:rPr lang="fr-FR" baseline="0" dirty="0"/>
              <a:t> et PAR les entreprises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F580E1-FFBE-A9CB-82DE-A80EBCC68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7B5BF-9BEA-43A6-A183-5CEC5494353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7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662CB-894E-6D3D-33F9-ABED35070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846247-85EF-5350-E38E-DBAF1CDFB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EAD851-0E60-9D6E-00FD-53179D375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74C2F1-DAD4-0D3D-0AF6-78C443950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F07871-B068-44EA-92EA-1BA8A6F665BE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036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2295-AC62-0CA1-28E7-B8F7F41EF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>
            <a:extLst>
              <a:ext uri="{FF2B5EF4-FFF2-40B4-BE49-F238E27FC236}">
                <a16:creationId xmlns:a16="http://schemas.microsoft.com/office/drawing/2014/main" id="{6413AA69-F5E6-2109-134C-13F4EE8FB0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>
            <a:extLst>
              <a:ext uri="{FF2B5EF4-FFF2-40B4-BE49-F238E27FC236}">
                <a16:creationId xmlns:a16="http://schemas.microsoft.com/office/drawing/2014/main" id="{C59CDD41-E1B2-0D8B-D9E5-7C54BE28BB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3316" name="Espace réservé du numéro de diapositive 3">
            <a:extLst>
              <a:ext uri="{FF2B5EF4-FFF2-40B4-BE49-F238E27FC236}">
                <a16:creationId xmlns:a16="http://schemas.microsoft.com/office/drawing/2014/main" id="{12D5A35B-2C73-916B-3FFE-38D2DE6AA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18702" y="10187025"/>
            <a:ext cx="2920741" cy="5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036" indent="-28732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9287" indent="-22985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9001" indent="-22985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8716" indent="-22985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8430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8145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7860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7574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7DD24-3817-4D11-A7D8-2E3646066C20}" type="slidenum">
              <a:rPr lang="fr-FR" sz="1200"/>
              <a:pPr eaLnBrk="1" hangingPunct="1"/>
              <a:t>19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10265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0C1FE-0F44-7CCB-133C-CD08F5F2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>
            <a:extLst>
              <a:ext uri="{FF2B5EF4-FFF2-40B4-BE49-F238E27FC236}">
                <a16:creationId xmlns:a16="http://schemas.microsoft.com/office/drawing/2014/main" id="{B491EB38-1795-8272-CFB9-208AD6D1B9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>
            <a:extLst>
              <a:ext uri="{FF2B5EF4-FFF2-40B4-BE49-F238E27FC236}">
                <a16:creationId xmlns:a16="http://schemas.microsoft.com/office/drawing/2014/main" id="{E576B080-D36B-DE77-9826-C5268EC697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3316" name="Espace réservé du numéro de diapositive 3">
            <a:extLst>
              <a:ext uri="{FF2B5EF4-FFF2-40B4-BE49-F238E27FC236}">
                <a16:creationId xmlns:a16="http://schemas.microsoft.com/office/drawing/2014/main" id="{1DDDCCE5-682E-ED1D-6559-10FB42EFF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51690" y="9432127"/>
            <a:ext cx="2945973" cy="4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036" indent="-28732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9287" indent="-22985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9001" indent="-22985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8716" indent="-22985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8430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8145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7860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7574" indent="-229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7DD24-3817-4D11-A7D8-2E3646066C20}" type="slidenum">
              <a:rPr lang="fr-FR" sz="1200"/>
              <a:pPr eaLnBrk="1" hangingPunct="1"/>
              <a:t>23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80675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BOITE%20NOIRE/PARTAGE/PARTAGE%20EN%20COURS/SEBL/8135%20-%20SUP%20DE%20PRESENTATION%20POWERPOINT/Construction/L_blanc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A0D26-2FAC-47EB-9D5E-4778E6640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B181CD-AD64-4358-88DB-C8313D076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A91CE-0971-4F86-A8BE-DAAC6D4B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73236A-E168-4690-9761-4A689E206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D335DF-6FF0-45E3-9355-83ADA351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65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B2071D-D055-4E4D-9C59-CA04D230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7782FC-1CFD-42B1-B48D-33ECF4D1E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EED897-84E6-4837-87C3-B40B1CD8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135A5E-7435-4690-9214-58D7B8D3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9F6238-D5C6-4C36-A282-45DC71F0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98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615BB98-9ED1-4B01-9EF6-8B591057B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A43769-0D1A-4752-B643-E2BC525C0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D016CB-7E5A-4F4D-B40E-5601E477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C2AA88-730D-4C26-824F-327FDC0E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807DE-429E-4FA6-9984-D7F6C61D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327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 userDrawn="1"/>
        </p:nvSpPr>
        <p:spPr bwMode="auto">
          <a:xfrm rot="20700000">
            <a:off x="-1658025" y="-1990747"/>
            <a:ext cx="5588000" cy="3371850"/>
          </a:xfrm>
          <a:prstGeom prst="rect">
            <a:avLst/>
          </a:prstGeom>
          <a:solidFill>
            <a:srgbClr val="97BF0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fr-FR" sz="3000">
              <a:solidFill>
                <a:srgbClr val="0068A1"/>
              </a:solidFill>
              <a:latin typeface="Verdana" charset="0"/>
            </a:endParaRPr>
          </a:p>
        </p:txBody>
      </p:sp>
      <p:pic>
        <p:nvPicPr>
          <p:cNvPr id="3" name="Picture 13" descr="BOITE NOIRE:PARTAGE:PARTAGE EN COURS:SEBL:8135 - SUP DE PRESENTATION POWERPOINT:Construction:L_blanc.png"/>
          <p:cNvPicPr preferRelativeResize="0">
            <a:picLocks noChangeAspect="1" noChangeArrowheads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3358475" y="122216"/>
            <a:ext cx="10795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0"/>
          <p:cNvSpPr>
            <a:spLocks noGrp="1"/>
          </p:cNvSpPr>
          <p:nvPr>
            <p:ph type="title"/>
          </p:nvPr>
        </p:nvSpPr>
        <p:spPr>
          <a:xfrm>
            <a:off x="-34025" y="294653"/>
            <a:ext cx="4070197" cy="1143000"/>
          </a:xfrm>
        </p:spPr>
        <p:txBody>
          <a:bodyPr anchor="t" anchorCtr="0">
            <a:normAutofit/>
          </a:bodyPr>
          <a:lstStyle>
            <a:lvl1pPr algn="l">
              <a:defRPr sz="2200" b="0" i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048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9"/>
          <p:cNvSpPr/>
          <p:nvPr userDrawn="1"/>
        </p:nvSpPr>
        <p:spPr>
          <a:xfrm rot="21125291">
            <a:off x="9219008" y="5535492"/>
            <a:ext cx="3093558" cy="1512004"/>
          </a:xfrm>
          <a:custGeom>
            <a:avLst/>
            <a:gdLst>
              <a:gd name="connsiteX0" fmla="*/ 0 w 3318579"/>
              <a:gd name="connsiteY0" fmla="*/ 337634 h 2025766"/>
              <a:gd name="connsiteX1" fmla="*/ 337634 w 3318579"/>
              <a:gd name="connsiteY1" fmla="*/ 0 h 2025766"/>
              <a:gd name="connsiteX2" fmla="*/ 2980945 w 3318579"/>
              <a:gd name="connsiteY2" fmla="*/ 0 h 2025766"/>
              <a:gd name="connsiteX3" fmla="*/ 3318579 w 3318579"/>
              <a:gd name="connsiteY3" fmla="*/ 337634 h 2025766"/>
              <a:gd name="connsiteX4" fmla="*/ 3318579 w 3318579"/>
              <a:gd name="connsiteY4" fmla="*/ 1688132 h 2025766"/>
              <a:gd name="connsiteX5" fmla="*/ 2980945 w 3318579"/>
              <a:gd name="connsiteY5" fmla="*/ 2025766 h 2025766"/>
              <a:gd name="connsiteX6" fmla="*/ 337634 w 3318579"/>
              <a:gd name="connsiteY6" fmla="*/ 2025766 h 2025766"/>
              <a:gd name="connsiteX7" fmla="*/ 0 w 3318579"/>
              <a:gd name="connsiteY7" fmla="*/ 1688132 h 2025766"/>
              <a:gd name="connsiteX8" fmla="*/ 0 w 3318579"/>
              <a:gd name="connsiteY8" fmla="*/ 337634 h 2025766"/>
              <a:gd name="connsiteX0" fmla="*/ 9387 w 3327966"/>
              <a:gd name="connsiteY0" fmla="*/ 337634 h 2025766"/>
              <a:gd name="connsiteX1" fmla="*/ 347021 w 3327966"/>
              <a:gd name="connsiteY1" fmla="*/ 0 h 2025766"/>
              <a:gd name="connsiteX2" fmla="*/ 2990332 w 3327966"/>
              <a:gd name="connsiteY2" fmla="*/ 0 h 2025766"/>
              <a:gd name="connsiteX3" fmla="*/ 3327966 w 3327966"/>
              <a:gd name="connsiteY3" fmla="*/ 337634 h 2025766"/>
              <a:gd name="connsiteX4" fmla="*/ 3327966 w 3327966"/>
              <a:gd name="connsiteY4" fmla="*/ 1688132 h 2025766"/>
              <a:gd name="connsiteX5" fmla="*/ 2990332 w 3327966"/>
              <a:gd name="connsiteY5" fmla="*/ 2025766 h 2025766"/>
              <a:gd name="connsiteX6" fmla="*/ 347021 w 3327966"/>
              <a:gd name="connsiteY6" fmla="*/ 2025766 h 2025766"/>
              <a:gd name="connsiteX7" fmla="*/ 0 w 3327966"/>
              <a:gd name="connsiteY7" fmla="*/ 1109833 h 2025766"/>
              <a:gd name="connsiteX8" fmla="*/ 9387 w 3327966"/>
              <a:gd name="connsiteY8" fmla="*/ 337634 h 2025766"/>
              <a:gd name="connsiteX0" fmla="*/ 9387 w 3327966"/>
              <a:gd name="connsiteY0" fmla="*/ 337634 h 2025766"/>
              <a:gd name="connsiteX1" fmla="*/ 347021 w 3327966"/>
              <a:gd name="connsiteY1" fmla="*/ 0 h 2025766"/>
              <a:gd name="connsiteX2" fmla="*/ 2990332 w 3327966"/>
              <a:gd name="connsiteY2" fmla="*/ 0 h 2025766"/>
              <a:gd name="connsiteX3" fmla="*/ 3327966 w 3327966"/>
              <a:gd name="connsiteY3" fmla="*/ 337634 h 2025766"/>
              <a:gd name="connsiteX4" fmla="*/ 3327966 w 3327966"/>
              <a:gd name="connsiteY4" fmla="*/ 1688132 h 2025766"/>
              <a:gd name="connsiteX5" fmla="*/ 2990332 w 3327966"/>
              <a:gd name="connsiteY5" fmla="*/ 2025766 h 2025766"/>
              <a:gd name="connsiteX6" fmla="*/ 706645 w 3327966"/>
              <a:gd name="connsiteY6" fmla="*/ 1191022 h 2025766"/>
              <a:gd name="connsiteX7" fmla="*/ 0 w 3327966"/>
              <a:gd name="connsiteY7" fmla="*/ 1109833 h 2025766"/>
              <a:gd name="connsiteX8" fmla="*/ 9387 w 3327966"/>
              <a:gd name="connsiteY8" fmla="*/ 337634 h 2025766"/>
              <a:gd name="connsiteX0" fmla="*/ 9387 w 3327966"/>
              <a:gd name="connsiteY0" fmla="*/ 337634 h 1745309"/>
              <a:gd name="connsiteX1" fmla="*/ 347021 w 3327966"/>
              <a:gd name="connsiteY1" fmla="*/ 0 h 1745309"/>
              <a:gd name="connsiteX2" fmla="*/ 2990332 w 3327966"/>
              <a:gd name="connsiteY2" fmla="*/ 0 h 1745309"/>
              <a:gd name="connsiteX3" fmla="*/ 3327966 w 3327966"/>
              <a:gd name="connsiteY3" fmla="*/ 337634 h 1745309"/>
              <a:gd name="connsiteX4" fmla="*/ 3327966 w 3327966"/>
              <a:gd name="connsiteY4" fmla="*/ 1688132 h 1745309"/>
              <a:gd name="connsiteX5" fmla="*/ 2762198 w 3327966"/>
              <a:gd name="connsiteY5" fmla="*/ 1545290 h 1745309"/>
              <a:gd name="connsiteX6" fmla="*/ 706645 w 3327966"/>
              <a:gd name="connsiteY6" fmla="*/ 1191022 h 1745309"/>
              <a:gd name="connsiteX7" fmla="*/ 0 w 3327966"/>
              <a:gd name="connsiteY7" fmla="*/ 1109833 h 1745309"/>
              <a:gd name="connsiteX8" fmla="*/ 9387 w 3327966"/>
              <a:gd name="connsiteY8" fmla="*/ 337634 h 1745309"/>
              <a:gd name="connsiteX0" fmla="*/ 9387 w 3327966"/>
              <a:gd name="connsiteY0" fmla="*/ 337634 h 1545290"/>
              <a:gd name="connsiteX1" fmla="*/ 347021 w 3327966"/>
              <a:gd name="connsiteY1" fmla="*/ 0 h 1545290"/>
              <a:gd name="connsiteX2" fmla="*/ 2990332 w 3327966"/>
              <a:gd name="connsiteY2" fmla="*/ 0 h 1545290"/>
              <a:gd name="connsiteX3" fmla="*/ 3327966 w 3327966"/>
              <a:gd name="connsiteY3" fmla="*/ 337634 h 1545290"/>
              <a:gd name="connsiteX4" fmla="*/ 2963244 w 3327966"/>
              <a:gd name="connsiteY4" fmla="*/ 714259 h 1545290"/>
              <a:gd name="connsiteX5" fmla="*/ 2762198 w 3327966"/>
              <a:gd name="connsiteY5" fmla="*/ 1545290 h 1545290"/>
              <a:gd name="connsiteX6" fmla="*/ 706645 w 3327966"/>
              <a:gd name="connsiteY6" fmla="*/ 1191022 h 1545290"/>
              <a:gd name="connsiteX7" fmla="*/ 0 w 3327966"/>
              <a:gd name="connsiteY7" fmla="*/ 1109833 h 1545290"/>
              <a:gd name="connsiteX8" fmla="*/ 9387 w 3327966"/>
              <a:gd name="connsiteY8" fmla="*/ 337634 h 1545290"/>
              <a:gd name="connsiteX0" fmla="*/ 9387 w 3092719"/>
              <a:gd name="connsiteY0" fmla="*/ 337634 h 1545290"/>
              <a:gd name="connsiteX1" fmla="*/ 347021 w 3092719"/>
              <a:gd name="connsiteY1" fmla="*/ 0 h 1545290"/>
              <a:gd name="connsiteX2" fmla="*/ 2990332 w 3092719"/>
              <a:gd name="connsiteY2" fmla="*/ 0 h 1545290"/>
              <a:gd name="connsiteX3" fmla="*/ 3051568 w 3092719"/>
              <a:gd name="connsiteY3" fmla="*/ 388977 h 1545290"/>
              <a:gd name="connsiteX4" fmla="*/ 2963244 w 3092719"/>
              <a:gd name="connsiteY4" fmla="*/ 714259 h 1545290"/>
              <a:gd name="connsiteX5" fmla="*/ 2762198 w 3092719"/>
              <a:gd name="connsiteY5" fmla="*/ 1545290 h 1545290"/>
              <a:gd name="connsiteX6" fmla="*/ 706645 w 3092719"/>
              <a:gd name="connsiteY6" fmla="*/ 1191022 h 1545290"/>
              <a:gd name="connsiteX7" fmla="*/ 0 w 3092719"/>
              <a:gd name="connsiteY7" fmla="*/ 1109833 h 1545290"/>
              <a:gd name="connsiteX8" fmla="*/ 9387 w 3092719"/>
              <a:gd name="connsiteY8" fmla="*/ 337634 h 1545290"/>
              <a:gd name="connsiteX0" fmla="*/ 9387 w 3092719"/>
              <a:gd name="connsiteY0" fmla="*/ 337634 h 1441161"/>
              <a:gd name="connsiteX1" fmla="*/ 347021 w 3092719"/>
              <a:gd name="connsiteY1" fmla="*/ 0 h 1441161"/>
              <a:gd name="connsiteX2" fmla="*/ 2990332 w 3092719"/>
              <a:gd name="connsiteY2" fmla="*/ 0 h 1441161"/>
              <a:gd name="connsiteX3" fmla="*/ 3051568 w 3092719"/>
              <a:gd name="connsiteY3" fmla="*/ 388977 h 1441161"/>
              <a:gd name="connsiteX4" fmla="*/ 2963244 w 3092719"/>
              <a:gd name="connsiteY4" fmla="*/ 714259 h 1441161"/>
              <a:gd name="connsiteX5" fmla="*/ 2751025 w 3092719"/>
              <a:gd name="connsiteY5" fmla="*/ 1441161 h 1441161"/>
              <a:gd name="connsiteX6" fmla="*/ 706645 w 3092719"/>
              <a:gd name="connsiteY6" fmla="*/ 1191022 h 1441161"/>
              <a:gd name="connsiteX7" fmla="*/ 0 w 3092719"/>
              <a:gd name="connsiteY7" fmla="*/ 1109833 h 1441161"/>
              <a:gd name="connsiteX8" fmla="*/ 9387 w 3092719"/>
              <a:gd name="connsiteY8" fmla="*/ 337634 h 1441161"/>
              <a:gd name="connsiteX0" fmla="*/ 9387 w 3092719"/>
              <a:gd name="connsiteY0" fmla="*/ 337634 h 1441161"/>
              <a:gd name="connsiteX1" fmla="*/ 347021 w 3092719"/>
              <a:gd name="connsiteY1" fmla="*/ 0 h 1441161"/>
              <a:gd name="connsiteX2" fmla="*/ 2990332 w 3092719"/>
              <a:gd name="connsiteY2" fmla="*/ 0 h 1441161"/>
              <a:gd name="connsiteX3" fmla="*/ 3051568 w 3092719"/>
              <a:gd name="connsiteY3" fmla="*/ 388977 h 1441161"/>
              <a:gd name="connsiteX4" fmla="*/ 2963244 w 3092719"/>
              <a:gd name="connsiteY4" fmla="*/ 714259 h 1441161"/>
              <a:gd name="connsiteX5" fmla="*/ 2751025 w 3092719"/>
              <a:gd name="connsiteY5" fmla="*/ 1441161 h 1441161"/>
              <a:gd name="connsiteX6" fmla="*/ 1308694 w 3092719"/>
              <a:gd name="connsiteY6" fmla="*/ 1287512 h 1441161"/>
              <a:gd name="connsiteX7" fmla="*/ 0 w 3092719"/>
              <a:gd name="connsiteY7" fmla="*/ 1109833 h 1441161"/>
              <a:gd name="connsiteX8" fmla="*/ 9387 w 3092719"/>
              <a:gd name="connsiteY8" fmla="*/ 337634 h 1441161"/>
              <a:gd name="connsiteX0" fmla="*/ 9387 w 3092719"/>
              <a:gd name="connsiteY0" fmla="*/ 337634 h 1441161"/>
              <a:gd name="connsiteX1" fmla="*/ 347021 w 3092719"/>
              <a:gd name="connsiteY1" fmla="*/ 0 h 1441161"/>
              <a:gd name="connsiteX2" fmla="*/ 2990332 w 3092719"/>
              <a:gd name="connsiteY2" fmla="*/ 0 h 1441161"/>
              <a:gd name="connsiteX3" fmla="*/ 3051568 w 3092719"/>
              <a:gd name="connsiteY3" fmla="*/ 388977 h 1441161"/>
              <a:gd name="connsiteX4" fmla="*/ 2963244 w 3092719"/>
              <a:gd name="connsiteY4" fmla="*/ 714259 h 1441161"/>
              <a:gd name="connsiteX5" fmla="*/ 2751025 w 3092719"/>
              <a:gd name="connsiteY5" fmla="*/ 1441161 h 1441161"/>
              <a:gd name="connsiteX6" fmla="*/ 1308694 w 3092719"/>
              <a:gd name="connsiteY6" fmla="*/ 1287512 h 1441161"/>
              <a:gd name="connsiteX7" fmla="*/ 0 w 3092719"/>
              <a:gd name="connsiteY7" fmla="*/ 1109833 h 1441161"/>
              <a:gd name="connsiteX8" fmla="*/ 9387 w 3092719"/>
              <a:gd name="connsiteY8" fmla="*/ 337634 h 1441161"/>
              <a:gd name="connsiteX0" fmla="*/ 9387 w 3092719"/>
              <a:gd name="connsiteY0" fmla="*/ 337634 h 1519372"/>
              <a:gd name="connsiteX1" fmla="*/ 347021 w 3092719"/>
              <a:gd name="connsiteY1" fmla="*/ 0 h 1519372"/>
              <a:gd name="connsiteX2" fmla="*/ 2990332 w 3092719"/>
              <a:gd name="connsiteY2" fmla="*/ 0 h 1519372"/>
              <a:gd name="connsiteX3" fmla="*/ 3051568 w 3092719"/>
              <a:gd name="connsiteY3" fmla="*/ 388977 h 1519372"/>
              <a:gd name="connsiteX4" fmla="*/ 2963244 w 3092719"/>
              <a:gd name="connsiteY4" fmla="*/ 714259 h 1519372"/>
              <a:gd name="connsiteX5" fmla="*/ 2870941 w 3092719"/>
              <a:gd name="connsiteY5" fmla="*/ 1519372 h 1519372"/>
              <a:gd name="connsiteX6" fmla="*/ 1308694 w 3092719"/>
              <a:gd name="connsiteY6" fmla="*/ 1287512 h 1519372"/>
              <a:gd name="connsiteX7" fmla="*/ 0 w 3092719"/>
              <a:gd name="connsiteY7" fmla="*/ 1109833 h 1519372"/>
              <a:gd name="connsiteX8" fmla="*/ 9387 w 3092719"/>
              <a:gd name="connsiteY8" fmla="*/ 337634 h 1519372"/>
              <a:gd name="connsiteX0" fmla="*/ 9387 w 3092719"/>
              <a:gd name="connsiteY0" fmla="*/ 337634 h 1519372"/>
              <a:gd name="connsiteX1" fmla="*/ 347021 w 3092719"/>
              <a:gd name="connsiteY1" fmla="*/ 0 h 1519372"/>
              <a:gd name="connsiteX2" fmla="*/ 2990332 w 3092719"/>
              <a:gd name="connsiteY2" fmla="*/ 0 h 1519372"/>
              <a:gd name="connsiteX3" fmla="*/ 3051568 w 3092719"/>
              <a:gd name="connsiteY3" fmla="*/ 388977 h 1519372"/>
              <a:gd name="connsiteX4" fmla="*/ 2963244 w 3092719"/>
              <a:gd name="connsiteY4" fmla="*/ 714259 h 1519372"/>
              <a:gd name="connsiteX5" fmla="*/ 2870941 w 3092719"/>
              <a:gd name="connsiteY5" fmla="*/ 1519372 h 1519372"/>
              <a:gd name="connsiteX6" fmla="*/ 1308694 w 3092719"/>
              <a:gd name="connsiteY6" fmla="*/ 1287512 h 1519372"/>
              <a:gd name="connsiteX7" fmla="*/ 0 w 3092719"/>
              <a:gd name="connsiteY7" fmla="*/ 1109833 h 1519372"/>
              <a:gd name="connsiteX8" fmla="*/ 9387 w 3092719"/>
              <a:gd name="connsiteY8" fmla="*/ 337634 h 1519372"/>
              <a:gd name="connsiteX0" fmla="*/ 9387 w 3092719"/>
              <a:gd name="connsiteY0" fmla="*/ 337634 h 1519372"/>
              <a:gd name="connsiteX1" fmla="*/ 347021 w 3092719"/>
              <a:gd name="connsiteY1" fmla="*/ 0 h 1519372"/>
              <a:gd name="connsiteX2" fmla="*/ 2990332 w 3092719"/>
              <a:gd name="connsiteY2" fmla="*/ 0 h 1519372"/>
              <a:gd name="connsiteX3" fmla="*/ 3051568 w 3092719"/>
              <a:gd name="connsiteY3" fmla="*/ 388977 h 1519372"/>
              <a:gd name="connsiteX4" fmla="*/ 2986936 w 3092719"/>
              <a:gd name="connsiteY4" fmla="*/ 709858 h 1519372"/>
              <a:gd name="connsiteX5" fmla="*/ 2870941 w 3092719"/>
              <a:gd name="connsiteY5" fmla="*/ 1519372 h 1519372"/>
              <a:gd name="connsiteX6" fmla="*/ 1308694 w 3092719"/>
              <a:gd name="connsiteY6" fmla="*/ 1287512 h 1519372"/>
              <a:gd name="connsiteX7" fmla="*/ 0 w 3092719"/>
              <a:gd name="connsiteY7" fmla="*/ 1109833 h 1519372"/>
              <a:gd name="connsiteX8" fmla="*/ 9387 w 3092719"/>
              <a:gd name="connsiteY8" fmla="*/ 337634 h 1519372"/>
              <a:gd name="connsiteX0" fmla="*/ 9387 w 3092719"/>
              <a:gd name="connsiteY0" fmla="*/ 337634 h 1519372"/>
              <a:gd name="connsiteX1" fmla="*/ 347021 w 3092719"/>
              <a:gd name="connsiteY1" fmla="*/ 0 h 1519372"/>
              <a:gd name="connsiteX2" fmla="*/ 2990332 w 3092719"/>
              <a:gd name="connsiteY2" fmla="*/ 0 h 1519372"/>
              <a:gd name="connsiteX3" fmla="*/ 3051568 w 3092719"/>
              <a:gd name="connsiteY3" fmla="*/ 388977 h 1519372"/>
              <a:gd name="connsiteX4" fmla="*/ 2986936 w 3092719"/>
              <a:gd name="connsiteY4" fmla="*/ 709858 h 1519372"/>
              <a:gd name="connsiteX5" fmla="*/ 2870941 w 3092719"/>
              <a:gd name="connsiteY5" fmla="*/ 1519372 h 1519372"/>
              <a:gd name="connsiteX6" fmla="*/ 1308694 w 3092719"/>
              <a:gd name="connsiteY6" fmla="*/ 1287512 h 1519372"/>
              <a:gd name="connsiteX7" fmla="*/ 0 w 3092719"/>
              <a:gd name="connsiteY7" fmla="*/ 1109833 h 1519372"/>
              <a:gd name="connsiteX8" fmla="*/ 9387 w 3092719"/>
              <a:gd name="connsiteY8" fmla="*/ 337634 h 1519372"/>
              <a:gd name="connsiteX0" fmla="*/ 9387 w 3092719"/>
              <a:gd name="connsiteY0" fmla="*/ 337634 h 1511249"/>
              <a:gd name="connsiteX1" fmla="*/ 347021 w 3092719"/>
              <a:gd name="connsiteY1" fmla="*/ 0 h 1511249"/>
              <a:gd name="connsiteX2" fmla="*/ 2990332 w 3092719"/>
              <a:gd name="connsiteY2" fmla="*/ 0 h 1511249"/>
              <a:gd name="connsiteX3" fmla="*/ 3051568 w 3092719"/>
              <a:gd name="connsiteY3" fmla="*/ 388977 h 1511249"/>
              <a:gd name="connsiteX4" fmla="*/ 2986936 w 3092719"/>
              <a:gd name="connsiteY4" fmla="*/ 709858 h 1511249"/>
              <a:gd name="connsiteX5" fmla="*/ 2881686 w 3092719"/>
              <a:gd name="connsiteY5" fmla="*/ 1511249 h 1511249"/>
              <a:gd name="connsiteX6" fmla="*/ 1308694 w 3092719"/>
              <a:gd name="connsiteY6" fmla="*/ 1287512 h 1511249"/>
              <a:gd name="connsiteX7" fmla="*/ 0 w 3092719"/>
              <a:gd name="connsiteY7" fmla="*/ 1109833 h 1511249"/>
              <a:gd name="connsiteX8" fmla="*/ 9387 w 3092719"/>
              <a:gd name="connsiteY8" fmla="*/ 337634 h 1511249"/>
              <a:gd name="connsiteX0" fmla="*/ 9387 w 3092719"/>
              <a:gd name="connsiteY0" fmla="*/ 337634 h 1511249"/>
              <a:gd name="connsiteX1" fmla="*/ 347021 w 3092719"/>
              <a:gd name="connsiteY1" fmla="*/ 0 h 1511249"/>
              <a:gd name="connsiteX2" fmla="*/ 2990332 w 3092719"/>
              <a:gd name="connsiteY2" fmla="*/ 0 h 1511249"/>
              <a:gd name="connsiteX3" fmla="*/ 3051568 w 3092719"/>
              <a:gd name="connsiteY3" fmla="*/ 388977 h 1511249"/>
              <a:gd name="connsiteX4" fmla="*/ 2986936 w 3092719"/>
              <a:gd name="connsiteY4" fmla="*/ 709858 h 1511249"/>
              <a:gd name="connsiteX5" fmla="*/ 2881686 w 3092719"/>
              <a:gd name="connsiteY5" fmla="*/ 1511249 h 1511249"/>
              <a:gd name="connsiteX6" fmla="*/ 1308694 w 3092719"/>
              <a:gd name="connsiteY6" fmla="*/ 1287512 h 1511249"/>
              <a:gd name="connsiteX7" fmla="*/ 0 w 3092719"/>
              <a:gd name="connsiteY7" fmla="*/ 1109833 h 1511249"/>
              <a:gd name="connsiteX8" fmla="*/ 9387 w 3092719"/>
              <a:gd name="connsiteY8" fmla="*/ 337634 h 1511249"/>
              <a:gd name="connsiteX0" fmla="*/ 9387 w 3092719"/>
              <a:gd name="connsiteY0" fmla="*/ 337634 h 1511249"/>
              <a:gd name="connsiteX1" fmla="*/ 347021 w 3092719"/>
              <a:gd name="connsiteY1" fmla="*/ 0 h 1511249"/>
              <a:gd name="connsiteX2" fmla="*/ 2990332 w 3092719"/>
              <a:gd name="connsiteY2" fmla="*/ 0 h 1511249"/>
              <a:gd name="connsiteX3" fmla="*/ 3051568 w 3092719"/>
              <a:gd name="connsiteY3" fmla="*/ 388977 h 1511249"/>
              <a:gd name="connsiteX4" fmla="*/ 2986936 w 3092719"/>
              <a:gd name="connsiteY4" fmla="*/ 709858 h 1511249"/>
              <a:gd name="connsiteX5" fmla="*/ 2881686 w 3092719"/>
              <a:gd name="connsiteY5" fmla="*/ 1511249 h 1511249"/>
              <a:gd name="connsiteX6" fmla="*/ 1308694 w 3092719"/>
              <a:gd name="connsiteY6" fmla="*/ 1287512 h 1511249"/>
              <a:gd name="connsiteX7" fmla="*/ 0 w 3092719"/>
              <a:gd name="connsiteY7" fmla="*/ 1109833 h 1511249"/>
              <a:gd name="connsiteX8" fmla="*/ 9387 w 3092719"/>
              <a:gd name="connsiteY8" fmla="*/ 337634 h 1511249"/>
              <a:gd name="connsiteX0" fmla="*/ 9387 w 3092719"/>
              <a:gd name="connsiteY0" fmla="*/ 337634 h 1511249"/>
              <a:gd name="connsiteX1" fmla="*/ 347021 w 3092719"/>
              <a:gd name="connsiteY1" fmla="*/ 0 h 1511249"/>
              <a:gd name="connsiteX2" fmla="*/ 2990332 w 3092719"/>
              <a:gd name="connsiteY2" fmla="*/ 0 h 1511249"/>
              <a:gd name="connsiteX3" fmla="*/ 3051568 w 3092719"/>
              <a:gd name="connsiteY3" fmla="*/ 388977 h 1511249"/>
              <a:gd name="connsiteX4" fmla="*/ 2986936 w 3092719"/>
              <a:gd name="connsiteY4" fmla="*/ 709858 h 1511249"/>
              <a:gd name="connsiteX5" fmla="*/ 2881686 w 3092719"/>
              <a:gd name="connsiteY5" fmla="*/ 1511249 h 1511249"/>
              <a:gd name="connsiteX6" fmla="*/ 1511204 w 3092719"/>
              <a:gd name="connsiteY6" fmla="*/ 1318059 h 1511249"/>
              <a:gd name="connsiteX7" fmla="*/ 0 w 3092719"/>
              <a:gd name="connsiteY7" fmla="*/ 1109833 h 1511249"/>
              <a:gd name="connsiteX8" fmla="*/ 9387 w 3092719"/>
              <a:gd name="connsiteY8" fmla="*/ 337634 h 1511249"/>
              <a:gd name="connsiteX0" fmla="*/ 9387 w 3092719"/>
              <a:gd name="connsiteY0" fmla="*/ 337634 h 1511249"/>
              <a:gd name="connsiteX1" fmla="*/ 347021 w 3092719"/>
              <a:gd name="connsiteY1" fmla="*/ 0 h 1511249"/>
              <a:gd name="connsiteX2" fmla="*/ 2990332 w 3092719"/>
              <a:gd name="connsiteY2" fmla="*/ 0 h 1511249"/>
              <a:gd name="connsiteX3" fmla="*/ 3051568 w 3092719"/>
              <a:gd name="connsiteY3" fmla="*/ 388977 h 1511249"/>
              <a:gd name="connsiteX4" fmla="*/ 2986936 w 3092719"/>
              <a:gd name="connsiteY4" fmla="*/ 709858 h 1511249"/>
              <a:gd name="connsiteX5" fmla="*/ 2881686 w 3092719"/>
              <a:gd name="connsiteY5" fmla="*/ 1511249 h 1511249"/>
              <a:gd name="connsiteX6" fmla="*/ 1511204 w 3092719"/>
              <a:gd name="connsiteY6" fmla="*/ 1318059 h 1511249"/>
              <a:gd name="connsiteX7" fmla="*/ 0 w 3092719"/>
              <a:gd name="connsiteY7" fmla="*/ 1109833 h 1511249"/>
              <a:gd name="connsiteX8" fmla="*/ 9387 w 3092719"/>
              <a:gd name="connsiteY8" fmla="*/ 337634 h 1511249"/>
              <a:gd name="connsiteX0" fmla="*/ 9387 w 3092719"/>
              <a:gd name="connsiteY0" fmla="*/ 337634 h 1511249"/>
              <a:gd name="connsiteX1" fmla="*/ 347021 w 3092719"/>
              <a:gd name="connsiteY1" fmla="*/ 0 h 1511249"/>
              <a:gd name="connsiteX2" fmla="*/ 2990332 w 3092719"/>
              <a:gd name="connsiteY2" fmla="*/ 0 h 1511249"/>
              <a:gd name="connsiteX3" fmla="*/ 3051568 w 3092719"/>
              <a:gd name="connsiteY3" fmla="*/ 388977 h 1511249"/>
              <a:gd name="connsiteX4" fmla="*/ 2986936 w 3092719"/>
              <a:gd name="connsiteY4" fmla="*/ 709858 h 1511249"/>
              <a:gd name="connsiteX5" fmla="*/ 2881686 w 3092719"/>
              <a:gd name="connsiteY5" fmla="*/ 1511249 h 1511249"/>
              <a:gd name="connsiteX6" fmla="*/ 1511204 w 3092719"/>
              <a:gd name="connsiteY6" fmla="*/ 1318059 h 1511249"/>
              <a:gd name="connsiteX7" fmla="*/ 0 w 3092719"/>
              <a:gd name="connsiteY7" fmla="*/ 1109833 h 1511249"/>
              <a:gd name="connsiteX8" fmla="*/ 9387 w 3092719"/>
              <a:gd name="connsiteY8" fmla="*/ 337634 h 1511249"/>
              <a:gd name="connsiteX0" fmla="*/ 9387 w 3092719"/>
              <a:gd name="connsiteY0" fmla="*/ 337634 h 1510265"/>
              <a:gd name="connsiteX1" fmla="*/ 347021 w 3092719"/>
              <a:gd name="connsiteY1" fmla="*/ 0 h 1510265"/>
              <a:gd name="connsiteX2" fmla="*/ 2990332 w 3092719"/>
              <a:gd name="connsiteY2" fmla="*/ 0 h 1510265"/>
              <a:gd name="connsiteX3" fmla="*/ 3051568 w 3092719"/>
              <a:gd name="connsiteY3" fmla="*/ 388977 h 1510265"/>
              <a:gd name="connsiteX4" fmla="*/ 2986936 w 3092719"/>
              <a:gd name="connsiteY4" fmla="*/ 709858 h 1510265"/>
              <a:gd name="connsiteX5" fmla="*/ 2874610 w 3092719"/>
              <a:gd name="connsiteY5" fmla="*/ 1510265 h 1510265"/>
              <a:gd name="connsiteX6" fmla="*/ 1511204 w 3092719"/>
              <a:gd name="connsiteY6" fmla="*/ 1318059 h 1510265"/>
              <a:gd name="connsiteX7" fmla="*/ 0 w 3092719"/>
              <a:gd name="connsiteY7" fmla="*/ 1109833 h 1510265"/>
              <a:gd name="connsiteX8" fmla="*/ 9387 w 3092719"/>
              <a:gd name="connsiteY8" fmla="*/ 337634 h 1510265"/>
              <a:gd name="connsiteX0" fmla="*/ 9387 w 3092719"/>
              <a:gd name="connsiteY0" fmla="*/ 337634 h 1510265"/>
              <a:gd name="connsiteX1" fmla="*/ 347021 w 3092719"/>
              <a:gd name="connsiteY1" fmla="*/ 0 h 1510265"/>
              <a:gd name="connsiteX2" fmla="*/ 2990332 w 3092719"/>
              <a:gd name="connsiteY2" fmla="*/ 0 h 1510265"/>
              <a:gd name="connsiteX3" fmla="*/ 3051568 w 3092719"/>
              <a:gd name="connsiteY3" fmla="*/ 388977 h 1510265"/>
              <a:gd name="connsiteX4" fmla="*/ 2986936 w 3092719"/>
              <a:gd name="connsiteY4" fmla="*/ 709858 h 1510265"/>
              <a:gd name="connsiteX5" fmla="*/ 2874610 w 3092719"/>
              <a:gd name="connsiteY5" fmla="*/ 1510265 h 1510265"/>
              <a:gd name="connsiteX6" fmla="*/ 1511204 w 3092719"/>
              <a:gd name="connsiteY6" fmla="*/ 1318059 h 1510265"/>
              <a:gd name="connsiteX7" fmla="*/ 0 w 3092719"/>
              <a:gd name="connsiteY7" fmla="*/ 1109833 h 1510265"/>
              <a:gd name="connsiteX8" fmla="*/ 9387 w 3092719"/>
              <a:gd name="connsiteY8" fmla="*/ 337634 h 1510265"/>
              <a:gd name="connsiteX0" fmla="*/ 9387 w 3189328"/>
              <a:gd name="connsiteY0" fmla="*/ 337634 h 1510265"/>
              <a:gd name="connsiteX1" fmla="*/ 347021 w 3189328"/>
              <a:gd name="connsiteY1" fmla="*/ 0 h 1510265"/>
              <a:gd name="connsiteX2" fmla="*/ 2990332 w 3189328"/>
              <a:gd name="connsiteY2" fmla="*/ 0 h 1510265"/>
              <a:gd name="connsiteX3" fmla="*/ 2986936 w 3189328"/>
              <a:gd name="connsiteY3" fmla="*/ 709858 h 1510265"/>
              <a:gd name="connsiteX4" fmla="*/ 2874610 w 3189328"/>
              <a:gd name="connsiteY4" fmla="*/ 1510265 h 1510265"/>
              <a:gd name="connsiteX5" fmla="*/ 1511204 w 3189328"/>
              <a:gd name="connsiteY5" fmla="*/ 1318059 h 1510265"/>
              <a:gd name="connsiteX6" fmla="*/ 0 w 3189328"/>
              <a:gd name="connsiteY6" fmla="*/ 1109833 h 1510265"/>
              <a:gd name="connsiteX7" fmla="*/ 9387 w 3189328"/>
              <a:gd name="connsiteY7" fmla="*/ 337634 h 1510265"/>
              <a:gd name="connsiteX0" fmla="*/ 9387 w 3205860"/>
              <a:gd name="connsiteY0" fmla="*/ 337634 h 1510265"/>
              <a:gd name="connsiteX1" fmla="*/ 347021 w 3205860"/>
              <a:gd name="connsiteY1" fmla="*/ 0 h 1510265"/>
              <a:gd name="connsiteX2" fmla="*/ 2990332 w 3205860"/>
              <a:gd name="connsiteY2" fmla="*/ 0 h 1510265"/>
              <a:gd name="connsiteX3" fmla="*/ 3044297 w 3205860"/>
              <a:gd name="connsiteY3" fmla="*/ 297106 h 1510265"/>
              <a:gd name="connsiteX4" fmla="*/ 2874610 w 3205860"/>
              <a:gd name="connsiteY4" fmla="*/ 1510265 h 1510265"/>
              <a:gd name="connsiteX5" fmla="*/ 1511204 w 3205860"/>
              <a:gd name="connsiteY5" fmla="*/ 1318059 h 1510265"/>
              <a:gd name="connsiteX6" fmla="*/ 0 w 3205860"/>
              <a:gd name="connsiteY6" fmla="*/ 1109833 h 1510265"/>
              <a:gd name="connsiteX7" fmla="*/ 9387 w 3205860"/>
              <a:gd name="connsiteY7" fmla="*/ 337634 h 1510265"/>
              <a:gd name="connsiteX0" fmla="*/ 9387 w 3170280"/>
              <a:gd name="connsiteY0" fmla="*/ 337634 h 1510265"/>
              <a:gd name="connsiteX1" fmla="*/ 347021 w 3170280"/>
              <a:gd name="connsiteY1" fmla="*/ 0 h 1510265"/>
              <a:gd name="connsiteX2" fmla="*/ 2990332 w 3170280"/>
              <a:gd name="connsiteY2" fmla="*/ 0 h 1510265"/>
              <a:gd name="connsiteX3" fmla="*/ 3044297 w 3170280"/>
              <a:gd name="connsiteY3" fmla="*/ 297106 h 1510265"/>
              <a:gd name="connsiteX4" fmla="*/ 2874610 w 3170280"/>
              <a:gd name="connsiteY4" fmla="*/ 1510265 h 1510265"/>
              <a:gd name="connsiteX5" fmla="*/ 1511204 w 3170280"/>
              <a:gd name="connsiteY5" fmla="*/ 1318059 h 1510265"/>
              <a:gd name="connsiteX6" fmla="*/ 0 w 3170280"/>
              <a:gd name="connsiteY6" fmla="*/ 1109833 h 1510265"/>
              <a:gd name="connsiteX7" fmla="*/ 9387 w 3170280"/>
              <a:gd name="connsiteY7" fmla="*/ 337634 h 1510265"/>
              <a:gd name="connsiteX0" fmla="*/ 9387 w 3044297"/>
              <a:gd name="connsiteY0" fmla="*/ 337634 h 1510265"/>
              <a:gd name="connsiteX1" fmla="*/ 347021 w 3044297"/>
              <a:gd name="connsiteY1" fmla="*/ 0 h 1510265"/>
              <a:gd name="connsiteX2" fmla="*/ 2990332 w 3044297"/>
              <a:gd name="connsiteY2" fmla="*/ 0 h 1510265"/>
              <a:gd name="connsiteX3" fmla="*/ 3044297 w 3044297"/>
              <a:gd name="connsiteY3" fmla="*/ 297106 h 1510265"/>
              <a:gd name="connsiteX4" fmla="*/ 2874610 w 3044297"/>
              <a:gd name="connsiteY4" fmla="*/ 1510265 h 1510265"/>
              <a:gd name="connsiteX5" fmla="*/ 1511204 w 3044297"/>
              <a:gd name="connsiteY5" fmla="*/ 1318059 h 1510265"/>
              <a:gd name="connsiteX6" fmla="*/ 0 w 3044297"/>
              <a:gd name="connsiteY6" fmla="*/ 1109833 h 1510265"/>
              <a:gd name="connsiteX7" fmla="*/ 9387 w 3044297"/>
              <a:gd name="connsiteY7" fmla="*/ 337634 h 1510265"/>
              <a:gd name="connsiteX0" fmla="*/ 9387 w 3105796"/>
              <a:gd name="connsiteY0" fmla="*/ 339373 h 1512004"/>
              <a:gd name="connsiteX1" fmla="*/ 347021 w 3105796"/>
              <a:gd name="connsiteY1" fmla="*/ 1739 h 1512004"/>
              <a:gd name="connsiteX2" fmla="*/ 3093150 w 3105796"/>
              <a:gd name="connsiteY2" fmla="*/ 0 h 1512004"/>
              <a:gd name="connsiteX3" fmla="*/ 3044297 w 3105796"/>
              <a:gd name="connsiteY3" fmla="*/ 298845 h 1512004"/>
              <a:gd name="connsiteX4" fmla="*/ 2874610 w 3105796"/>
              <a:gd name="connsiteY4" fmla="*/ 1512004 h 1512004"/>
              <a:gd name="connsiteX5" fmla="*/ 1511204 w 3105796"/>
              <a:gd name="connsiteY5" fmla="*/ 1319798 h 1512004"/>
              <a:gd name="connsiteX6" fmla="*/ 0 w 3105796"/>
              <a:gd name="connsiteY6" fmla="*/ 1111572 h 1512004"/>
              <a:gd name="connsiteX7" fmla="*/ 9387 w 3105796"/>
              <a:gd name="connsiteY7" fmla="*/ 339373 h 1512004"/>
              <a:gd name="connsiteX0" fmla="*/ 9387 w 3119963"/>
              <a:gd name="connsiteY0" fmla="*/ 339373 h 1512004"/>
              <a:gd name="connsiteX1" fmla="*/ 347021 w 3119963"/>
              <a:gd name="connsiteY1" fmla="*/ 1739 h 1512004"/>
              <a:gd name="connsiteX2" fmla="*/ 3093150 w 3119963"/>
              <a:gd name="connsiteY2" fmla="*/ 0 h 1512004"/>
              <a:gd name="connsiteX3" fmla="*/ 3044297 w 3119963"/>
              <a:gd name="connsiteY3" fmla="*/ 298845 h 1512004"/>
              <a:gd name="connsiteX4" fmla="*/ 2874610 w 3119963"/>
              <a:gd name="connsiteY4" fmla="*/ 1512004 h 1512004"/>
              <a:gd name="connsiteX5" fmla="*/ 1511204 w 3119963"/>
              <a:gd name="connsiteY5" fmla="*/ 1319798 h 1512004"/>
              <a:gd name="connsiteX6" fmla="*/ 0 w 3119963"/>
              <a:gd name="connsiteY6" fmla="*/ 1111572 h 1512004"/>
              <a:gd name="connsiteX7" fmla="*/ 9387 w 3119963"/>
              <a:gd name="connsiteY7" fmla="*/ 339373 h 1512004"/>
              <a:gd name="connsiteX0" fmla="*/ 9387 w 3093150"/>
              <a:gd name="connsiteY0" fmla="*/ 339373 h 1512004"/>
              <a:gd name="connsiteX1" fmla="*/ 347021 w 3093150"/>
              <a:gd name="connsiteY1" fmla="*/ 1739 h 1512004"/>
              <a:gd name="connsiteX2" fmla="*/ 3093150 w 3093150"/>
              <a:gd name="connsiteY2" fmla="*/ 0 h 1512004"/>
              <a:gd name="connsiteX3" fmla="*/ 3044297 w 3093150"/>
              <a:gd name="connsiteY3" fmla="*/ 298845 h 1512004"/>
              <a:gd name="connsiteX4" fmla="*/ 2874610 w 3093150"/>
              <a:gd name="connsiteY4" fmla="*/ 1512004 h 1512004"/>
              <a:gd name="connsiteX5" fmla="*/ 1511204 w 3093150"/>
              <a:gd name="connsiteY5" fmla="*/ 1319798 h 1512004"/>
              <a:gd name="connsiteX6" fmla="*/ 0 w 3093150"/>
              <a:gd name="connsiteY6" fmla="*/ 1111572 h 1512004"/>
              <a:gd name="connsiteX7" fmla="*/ 9387 w 3093150"/>
              <a:gd name="connsiteY7" fmla="*/ 339373 h 1512004"/>
              <a:gd name="connsiteX0" fmla="*/ 9387 w 3282439"/>
              <a:gd name="connsiteY0" fmla="*/ 339373 h 1512004"/>
              <a:gd name="connsiteX1" fmla="*/ 347021 w 3282439"/>
              <a:gd name="connsiteY1" fmla="*/ 1739 h 1512004"/>
              <a:gd name="connsiteX2" fmla="*/ 3093150 w 3282439"/>
              <a:gd name="connsiteY2" fmla="*/ 0 h 1512004"/>
              <a:gd name="connsiteX3" fmla="*/ 2874610 w 3282439"/>
              <a:gd name="connsiteY3" fmla="*/ 1512004 h 1512004"/>
              <a:gd name="connsiteX4" fmla="*/ 1511204 w 3282439"/>
              <a:gd name="connsiteY4" fmla="*/ 1319798 h 1512004"/>
              <a:gd name="connsiteX5" fmla="*/ 0 w 3282439"/>
              <a:gd name="connsiteY5" fmla="*/ 1111572 h 1512004"/>
              <a:gd name="connsiteX6" fmla="*/ 9387 w 3282439"/>
              <a:gd name="connsiteY6" fmla="*/ 339373 h 1512004"/>
              <a:gd name="connsiteX0" fmla="*/ 9387 w 3267429"/>
              <a:gd name="connsiteY0" fmla="*/ 339373 h 1512004"/>
              <a:gd name="connsiteX1" fmla="*/ 347021 w 3267429"/>
              <a:gd name="connsiteY1" fmla="*/ 1739 h 1512004"/>
              <a:gd name="connsiteX2" fmla="*/ 3093150 w 3267429"/>
              <a:gd name="connsiteY2" fmla="*/ 0 h 1512004"/>
              <a:gd name="connsiteX3" fmla="*/ 2874610 w 3267429"/>
              <a:gd name="connsiteY3" fmla="*/ 1512004 h 1512004"/>
              <a:gd name="connsiteX4" fmla="*/ 1511204 w 3267429"/>
              <a:gd name="connsiteY4" fmla="*/ 1319798 h 1512004"/>
              <a:gd name="connsiteX5" fmla="*/ 0 w 3267429"/>
              <a:gd name="connsiteY5" fmla="*/ 1111572 h 1512004"/>
              <a:gd name="connsiteX6" fmla="*/ 9387 w 3267429"/>
              <a:gd name="connsiteY6" fmla="*/ 339373 h 1512004"/>
              <a:gd name="connsiteX0" fmla="*/ 9387 w 3093150"/>
              <a:gd name="connsiteY0" fmla="*/ 339373 h 1512004"/>
              <a:gd name="connsiteX1" fmla="*/ 347021 w 3093150"/>
              <a:gd name="connsiteY1" fmla="*/ 1739 h 1512004"/>
              <a:gd name="connsiteX2" fmla="*/ 3093150 w 3093150"/>
              <a:gd name="connsiteY2" fmla="*/ 0 h 1512004"/>
              <a:gd name="connsiteX3" fmla="*/ 2874610 w 3093150"/>
              <a:gd name="connsiteY3" fmla="*/ 1512004 h 1512004"/>
              <a:gd name="connsiteX4" fmla="*/ 1511204 w 3093150"/>
              <a:gd name="connsiteY4" fmla="*/ 1319798 h 1512004"/>
              <a:gd name="connsiteX5" fmla="*/ 0 w 3093150"/>
              <a:gd name="connsiteY5" fmla="*/ 1111572 h 1512004"/>
              <a:gd name="connsiteX6" fmla="*/ 9387 w 3093150"/>
              <a:gd name="connsiteY6" fmla="*/ 339373 h 1512004"/>
              <a:gd name="connsiteX0" fmla="*/ 9387 w 3093150"/>
              <a:gd name="connsiteY0" fmla="*/ 339373 h 1512004"/>
              <a:gd name="connsiteX1" fmla="*/ 347021 w 3093150"/>
              <a:gd name="connsiteY1" fmla="*/ 1739 h 1512004"/>
              <a:gd name="connsiteX2" fmla="*/ 3093150 w 3093150"/>
              <a:gd name="connsiteY2" fmla="*/ 0 h 1512004"/>
              <a:gd name="connsiteX3" fmla="*/ 2874610 w 3093150"/>
              <a:gd name="connsiteY3" fmla="*/ 1512004 h 1512004"/>
              <a:gd name="connsiteX4" fmla="*/ 1511204 w 3093150"/>
              <a:gd name="connsiteY4" fmla="*/ 1319798 h 1512004"/>
              <a:gd name="connsiteX5" fmla="*/ 0 w 3093150"/>
              <a:gd name="connsiteY5" fmla="*/ 1111572 h 1512004"/>
              <a:gd name="connsiteX6" fmla="*/ 9387 w 3093150"/>
              <a:gd name="connsiteY6" fmla="*/ 339373 h 1512004"/>
              <a:gd name="connsiteX0" fmla="*/ 6572 w 3093150"/>
              <a:gd name="connsiteY0" fmla="*/ 307729 h 1512004"/>
              <a:gd name="connsiteX1" fmla="*/ 347021 w 3093150"/>
              <a:gd name="connsiteY1" fmla="*/ 1739 h 1512004"/>
              <a:gd name="connsiteX2" fmla="*/ 3093150 w 3093150"/>
              <a:gd name="connsiteY2" fmla="*/ 0 h 1512004"/>
              <a:gd name="connsiteX3" fmla="*/ 2874610 w 3093150"/>
              <a:gd name="connsiteY3" fmla="*/ 1512004 h 1512004"/>
              <a:gd name="connsiteX4" fmla="*/ 1511204 w 3093150"/>
              <a:gd name="connsiteY4" fmla="*/ 1319798 h 1512004"/>
              <a:gd name="connsiteX5" fmla="*/ 0 w 3093150"/>
              <a:gd name="connsiteY5" fmla="*/ 1111572 h 1512004"/>
              <a:gd name="connsiteX6" fmla="*/ 6572 w 3093150"/>
              <a:gd name="connsiteY6" fmla="*/ 307729 h 1512004"/>
              <a:gd name="connsiteX0" fmla="*/ 6980 w 3093558"/>
              <a:gd name="connsiteY0" fmla="*/ 307729 h 1512004"/>
              <a:gd name="connsiteX1" fmla="*/ 347429 w 3093558"/>
              <a:gd name="connsiteY1" fmla="*/ 1739 h 1512004"/>
              <a:gd name="connsiteX2" fmla="*/ 3093558 w 3093558"/>
              <a:gd name="connsiteY2" fmla="*/ 0 h 1512004"/>
              <a:gd name="connsiteX3" fmla="*/ 2875018 w 3093558"/>
              <a:gd name="connsiteY3" fmla="*/ 1512004 h 1512004"/>
              <a:gd name="connsiteX4" fmla="*/ 1511612 w 3093558"/>
              <a:gd name="connsiteY4" fmla="*/ 1319798 h 1512004"/>
              <a:gd name="connsiteX5" fmla="*/ 408 w 3093558"/>
              <a:gd name="connsiteY5" fmla="*/ 1111572 h 1512004"/>
              <a:gd name="connsiteX6" fmla="*/ 6980 w 3093558"/>
              <a:gd name="connsiteY6" fmla="*/ 307729 h 151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3558" h="1512004">
                <a:moveTo>
                  <a:pt x="6980" y="307729"/>
                </a:moveTo>
                <a:cubicBezTo>
                  <a:pt x="6980" y="121259"/>
                  <a:pt x="160959" y="1739"/>
                  <a:pt x="347429" y="1739"/>
                </a:cubicBezTo>
                <a:lnTo>
                  <a:pt x="3093558" y="0"/>
                </a:lnTo>
                <a:cubicBezTo>
                  <a:pt x="2961148" y="948897"/>
                  <a:pt x="3063941" y="238258"/>
                  <a:pt x="2875018" y="1512004"/>
                </a:cubicBezTo>
                <a:lnTo>
                  <a:pt x="1511612" y="1319798"/>
                </a:lnTo>
                <a:lnTo>
                  <a:pt x="408" y="1111572"/>
                </a:lnTo>
                <a:cubicBezTo>
                  <a:pt x="408" y="661406"/>
                  <a:pt x="-2454" y="756584"/>
                  <a:pt x="6980" y="3077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9225696" y="5534996"/>
            <a:ext cx="3087535" cy="1515346"/>
            <a:chOff x="9412956" y="5438211"/>
            <a:chExt cx="3087535" cy="1515346"/>
          </a:xfrm>
          <a:solidFill>
            <a:schemeClr val="accent6"/>
          </a:solidFill>
        </p:grpSpPr>
        <p:sp>
          <p:nvSpPr>
            <p:cNvPr id="10" name="Rectangle à coins arrondis 9"/>
            <p:cNvSpPr/>
            <p:nvPr userDrawn="1"/>
          </p:nvSpPr>
          <p:spPr>
            <a:xfrm rot="21125291">
              <a:off x="9412956" y="5438211"/>
              <a:ext cx="3087535" cy="1515346"/>
            </a:xfrm>
            <a:custGeom>
              <a:avLst/>
              <a:gdLst>
                <a:gd name="connsiteX0" fmla="*/ 0 w 3318579"/>
                <a:gd name="connsiteY0" fmla="*/ 337634 h 2025766"/>
                <a:gd name="connsiteX1" fmla="*/ 337634 w 3318579"/>
                <a:gd name="connsiteY1" fmla="*/ 0 h 2025766"/>
                <a:gd name="connsiteX2" fmla="*/ 2980945 w 3318579"/>
                <a:gd name="connsiteY2" fmla="*/ 0 h 2025766"/>
                <a:gd name="connsiteX3" fmla="*/ 3318579 w 3318579"/>
                <a:gd name="connsiteY3" fmla="*/ 337634 h 2025766"/>
                <a:gd name="connsiteX4" fmla="*/ 3318579 w 3318579"/>
                <a:gd name="connsiteY4" fmla="*/ 1688132 h 2025766"/>
                <a:gd name="connsiteX5" fmla="*/ 2980945 w 3318579"/>
                <a:gd name="connsiteY5" fmla="*/ 2025766 h 2025766"/>
                <a:gd name="connsiteX6" fmla="*/ 337634 w 3318579"/>
                <a:gd name="connsiteY6" fmla="*/ 2025766 h 2025766"/>
                <a:gd name="connsiteX7" fmla="*/ 0 w 3318579"/>
                <a:gd name="connsiteY7" fmla="*/ 1688132 h 2025766"/>
                <a:gd name="connsiteX8" fmla="*/ 0 w 3318579"/>
                <a:gd name="connsiteY8" fmla="*/ 337634 h 2025766"/>
                <a:gd name="connsiteX0" fmla="*/ 9387 w 3327966"/>
                <a:gd name="connsiteY0" fmla="*/ 337634 h 2025766"/>
                <a:gd name="connsiteX1" fmla="*/ 347021 w 3327966"/>
                <a:gd name="connsiteY1" fmla="*/ 0 h 2025766"/>
                <a:gd name="connsiteX2" fmla="*/ 2990332 w 3327966"/>
                <a:gd name="connsiteY2" fmla="*/ 0 h 2025766"/>
                <a:gd name="connsiteX3" fmla="*/ 3327966 w 3327966"/>
                <a:gd name="connsiteY3" fmla="*/ 337634 h 2025766"/>
                <a:gd name="connsiteX4" fmla="*/ 3327966 w 3327966"/>
                <a:gd name="connsiteY4" fmla="*/ 1688132 h 2025766"/>
                <a:gd name="connsiteX5" fmla="*/ 2990332 w 3327966"/>
                <a:gd name="connsiteY5" fmla="*/ 2025766 h 2025766"/>
                <a:gd name="connsiteX6" fmla="*/ 347021 w 3327966"/>
                <a:gd name="connsiteY6" fmla="*/ 2025766 h 2025766"/>
                <a:gd name="connsiteX7" fmla="*/ 0 w 3327966"/>
                <a:gd name="connsiteY7" fmla="*/ 1109833 h 2025766"/>
                <a:gd name="connsiteX8" fmla="*/ 9387 w 3327966"/>
                <a:gd name="connsiteY8" fmla="*/ 337634 h 2025766"/>
                <a:gd name="connsiteX0" fmla="*/ 9387 w 3327966"/>
                <a:gd name="connsiteY0" fmla="*/ 337634 h 2025766"/>
                <a:gd name="connsiteX1" fmla="*/ 347021 w 3327966"/>
                <a:gd name="connsiteY1" fmla="*/ 0 h 2025766"/>
                <a:gd name="connsiteX2" fmla="*/ 2990332 w 3327966"/>
                <a:gd name="connsiteY2" fmla="*/ 0 h 2025766"/>
                <a:gd name="connsiteX3" fmla="*/ 3327966 w 3327966"/>
                <a:gd name="connsiteY3" fmla="*/ 337634 h 2025766"/>
                <a:gd name="connsiteX4" fmla="*/ 3327966 w 3327966"/>
                <a:gd name="connsiteY4" fmla="*/ 1688132 h 2025766"/>
                <a:gd name="connsiteX5" fmla="*/ 2990332 w 3327966"/>
                <a:gd name="connsiteY5" fmla="*/ 2025766 h 2025766"/>
                <a:gd name="connsiteX6" fmla="*/ 706645 w 3327966"/>
                <a:gd name="connsiteY6" fmla="*/ 1191022 h 2025766"/>
                <a:gd name="connsiteX7" fmla="*/ 0 w 3327966"/>
                <a:gd name="connsiteY7" fmla="*/ 1109833 h 2025766"/>
                <a:gd name="connsiteX8" fmla="*/ 9387 w 3327966"/>
                <a:gd name="connsiteY8" fmla="*/ 337634 h 2025766"/>
                <a:gd name="connsiteX0" fmla="*/ 9387 w 3327966"/>
                <a:gd name="connsiteY0" fmla="*/ 337634 h 1745309"/>
                <a:gd name="connsiteX1" fmla="*/ 347021 w 3327966"/>
                <a:gd name="connsiteY1" fmla="*/ 0 h 1745309"/>
                <a:gd name="connsiteX2" fmla="*/ 2990332 w 3327966"/>
                <a:gd name="connsiteY2" fmla="*/ 0 h 1745309"/>
                <a:gd name="connsiteX3" fmla="*/ 3327966 w 3327966"/>
                <a:gd name="connsiteY3" fmla="*/ 337634 h 1745309"/>
                <a:gd name="connsiteX4" fmla="*/ 3327966 w 3327966"/>
                <a:gd name="connsiteY4" fmla="*/ 1688132 h 1745309"/>
                <a:gd name="connsiteX5" fmla="*/ 2762198 w 3327966"/>
                <a:gd name="connsiteY5" fmla="*/ 1545290 h 1745309"/>
                <a:gd name="connsiteX6" fmla="*/ 706645 w 3327966"/>
                <a:gd name="connsiteY6" fmla="*/ 1191022 h 1745309"/>
                <a:gd name="connsiteX7" fmla="*/ 0 w 3327966"/>
                <a:gd name="connsiteY7" fmla="*/ 1109833 h 1745309"/>
                <a:gd name="connsiteX8" fmla="*/ 9387 w 3327966"/>
                <a:gd name="connsiteY8" fmla="*/ 337634 h 1745309"/>
                <a:gd name="connsiteX0" fmla="*/ 9387 w 3327966"/>
                <a:gd name="connsiteY0" fmla="*/ 337634 h 1545290"/>
                <a:gd name="connsiteX1" fmla="*/ 347021 w 3327966"/>
                <a:gd name="connsiteY1" fmla="*/ 0 h 1545290"/>
                <a:gd name="connsiteX2" fmla="*/ 2990332 w 3327966"/>
                <a:gd name="connsiteY2" fmla="*/ 0 h 1545290"/>
                <a:gd name="connsiteX3" fmla="*/ 3327966 w 3327966"/>
                <a:gd name="connsiteY3" fmla="*/ 337634 h 1545290"/>
                <a:gd name="connsiteX4" fmla="*/ 2963244 w 3327966"/>
                <a:gd name="connsiteY4" fmla="*/ 714259 h 1545290"/>
                <a:gd name="connsiteX5" fmla="*/ 2762198 w 3327966"/>
                <a:gd name="connsiteY5" fmla="*/ 1545290 h 1545290"/>
                <a:gd name="connsiteX6" fmla="*/ 706645 w 3327966"/>
                <a:gd name="connsiteY6" fmla="*/ 1191022 h 1545290"/>
                <a:gd name="connsiteX7" fmla="*/ 0 w 3327966"/>
                <a:gd name="connsiteY7" fmla="*/ 1109833 h 1545290"/>
                <a:gd name="connsiteX8" fmla="*/ 9387 w 3327966"/>
                <a:gd name="connsiteY8" fmla="*/ 337634 h 1545290"/>
                <a:gd name="connsiteX0" fmla="*/ 9387 w 3092719"/>
                <a:gd name="connsiteY0" fmla="*/ 337634 h 1545290"/>
                <a:gd name="connsiteX1" fmla="*/ 347021 w 3092719"/>
                <a:gd name="connsiteY1" fmla="*/ 0 h 1545290"/>
                <a:gd name="connsiteX2" fmla="*/ 2990332 w 3092719"/>
                <a:gd name="connsiteY2" fmla="*/ 0 h 1545290"/>
                <a:gd name="connsiteX3" fmla="*/ 3051568 w 3092719"/>
                <a:gd name="connsiteY3" fmla="*/ 388977 h 1545290"/>
                <a:gd name="connsiteX4" fmla="*/ 2963244 w 3092719"/>
                <a:gd name="connsiteY4" fmla="*/ 714259 h 1545290"/>
                <a:gd name="connsiteX5" fmla="*/ 2762198 w 3092719"/>
                <a:gd name="connsiteY5" fmla="*/ 1545290 h 1545290"/>
                <a:gd name="connsiteX6" fmla="*/ 706645 w 3092719"/>
                <a:gd name="connsiteY6" fmla="*/ 1191022 h 1545290"/>
                <a:gd name="connsiteX7" fmla="*/ 0 w 3092719"/>
                <a:gd name="connsiteY7" fmla="*/ 1109833 h 1545290"/>
                <a:gd name="connsiteX8" fmla="*/ 9387 w 3092719"/>
                <a:gd name="connsiteY8" fmla="*/ 337634 h 1545290"/>
                <a:gd name="connsiteX0" fmla="*/ 9387 w 3092719"/>
                <a:gd name="connsiteY0" fmla="*/ 337634 h 1441161"/>
                <a:gd name="connsiteX1" fmla="*/ 347021 w 3092719"/>
                <a:gd name="connsiteY1" fmla="*/ 0 h 1441161"/>
                <a:gd name="connsiteX2" fmla="*/ 2990332 w 3092719"/>
                <a:gd name="connsiteY2" fmla="*/ 0 h 1441161"/>
                <a:gd name="connsiteX3" fmla="*/ 3051568 w 3092719"/>
                <a:gd name="connsiteY3" fmla="*/ 388977 h 1441161"/>
                <a:gd name="connsiteX4" fmla="*/ 2963244 w 3092719"/>
                <a:gd name="connsiteY4" fmla="*/ 714259 h 1441161"/>
                <a:gd name="connsiteX5" fmla="*/ 2751025 w 3092719"/>
                <a:gd name="connsiteY5" fmla="*/ 1441161 h 1441161"/>
                <a:gd name="connsiteX6" fmla="*/ 706645 w 3092719"/>
                <a:gd name="connsiteY6" fmla="*/ 1191022 h 1441161"/>
                <a:gd name="connsiteX7" fmla="*/ 0 w 3092719"/>
                <a:gd name="connsiteY7" fmla="*/ 1109833 h 1441161"/>
                <a:gd name="connsiteX8" fmla="*/ 9387 w 3092719"/>
                <a:gd name="connsiteY8" fmla="*/ 337634 h 1441161"/>
                <a:gd name="connsiteX0" fmla="*/ 9387 w 3092719"/>
                <a:gd name="connsiteY0" fmla="*/ 337634 h 1441161"/>
                <a:gd name="connsiteX1" fmla="*/ 347021 w 3092719"/>
                <a:gd name="connsiteY1" fmla="*/ 0 h 1441161"/>
                <a:gd name="connsiteX2" fmla="*/ 2990332 w 3092719"/>
                <a:gd name="connsiteY2" fmla="*/ 0 h 1441161"/>
                <a:gd name="connsiteX3" fmla="*/ 3051568 w 3092719"/>
                <a:gd name="connsiteY3" fmla="*/ 388977 h 1441161"/>
                <a:gd name="connsiteX4" fmla="*/ 2963244 w 3092719"/>
                <a:gd name="connsiteY4" fmla="*/ 714259 h 1441161"/>
                <a:gd name="connsiteX5" fmla="*/ 2751025 w 3092719"/>
                <a:gd name="connsiteY5" fmla="*/ 1441161 h 1441161"/>
                <a:gd name="connsiteX6" fmla="*/ 1308694 w 3092719"/>
                <a:gd name="connsiteY6" fmla="*/ 1287512 h 1441161"/>
                <a:gd name="connsiteX7" fmla="*/ 0 w 3092719"/>
                <a:gd name="connsiteY7" fmla="*/ 1109833 h 1441161"/>
                <a:gd name="connsiteX8" fmla="*/ 9387 w 3092719"/>
                <a:gd name="connsiteY8" fmla="*/ 337634 h 1441161"/>
                <a:gd name="connsiteX0" fmla="*/ 9387 w 3092719"/>
                <a:gd name="connsiteY0" fmla="*/ 337634 h 1441161"/>
                <a:gd name="connsiteX1" fmla="*/ 347021 w 3092719"/>
                <a:gd name="connsiteY1" fmla="*/ 0 h 1441161"/>
                <a:gd name="connsiteX2" fmla="*/ 2990332 w 3092719"/>
                <a:gd name="connsiteY2" fmla="*/ 0 h 1441161"/>
                <a:gd name="connsiteX3" fmla="*/ 3051568 w 3092719"/>
                <a:gd name="connsiteY3" fmla="*/ 388977 h 1441161"/>
                <a:gd name="connsiteX4" fmla="*/ 2963244 w 3092719"/>
                <a:gd name="connsiteY4" fmla="*/ 714259 h 1441161"/>
                <a:gd name="connsiteX5" fmla="*/ 2751025 w 3092719"/>
                <a:gd name="connsiteY5" fmla="*/ 1441161 h 1441161"/>
                <a:gd name="connsiteX6" fmla="*/ 1308694 w 3092719"/>
                <a:gd name="connsiteY6" fmla="*/ 1287512 h 1441161"/>
                <a:gd name="connsiteX7" fmla="*/ 0 w 3092719"/>
                <a:gd name="connsiteY7" fmla="*/ 1109833 h 1441161"/>
                <a:gd name="connsiteX8" fmla="*/ 9387 w 3092719"/>
                <a:gd name="connsiteY8" fmla="*/ 337634 h 1441161"/>
                <a:gd name="connsiteX0" fmla="*/ 9387 w 3092719"/>
                <a:gd name="connsiteY0" fmla="*/ 337634 h 1519372"/>
                <a:gd name="connsiteX1" fmla="*/ 347021 w 3092719"/>
                <a:gd name="connsiteY1" fmla="*/ 0 h 1519372"/>
                <a:gd name="connsiteX2" fmla="*/ 2990332 w 3092719"/>
                <a:gd name="connsiteY2" fmla="*/ 0 h 1519372"/>
                <a:gd name="connsiteX3" fmla="*/ 3051568 w 3092719"/>
                <a:gd name="connsiteY3" fmla="*/ 388977 h 1519372"/>
                <a:gd name="connsiteX4" fmla="*/ 2963244 w 3092719"/>
                <a:gd name="connsiteY4" fmla="*/ 714259 h 1519372"/>
                <a:gd name="connsiteX5" fmla="*/ 2870941 w 3092719"/>
                <a:gd name="connsiteY5" fmla="*/ 1519372 h 1519372"/>
                <a:gd name="connsiteX6" fmla="*/ 1308694 w 3092719"/>
                <a:gd name="connsiteY6" fmla="*/ 1287512 h 1519372"/>
                <a:gd name="connsiteX7" fmla="*/ 0 w 3092719"/>
                <a:gd name="connsiteY7" fmla="*/ 1109833 h 1519372"/>
                <a:gd name="connsiteX8" fmla="*/ 9387 w 3092719"/>
                <a:gd name="connsiteY8" fmla="*/ 337634 h 1519372"/>
                <a:gd name="connsiteX0" fmla="*/ 9387 w 3092719"/>
                <a:gd name="connsiteY0" fmla="*/ 337634 h 1519372"/>
                <a:gd name="connsiteX1" fmla="*/ 347021 w 3092719"/>
                <a:gd name="connsiteY1" fmla="*/ 0 h 1519372"/>
                <a:gd name="connsiteX2" fmla="*/ 2990332 w 3092719"/>
                <a:gd name="connsiteY2" fmla="*/ 0 h 1519372"/>
                <a:gd name="connsiteX3" fmla="*/ 3051568 w 3092719"/>
                <a:gd name="connsiteY3" fmla="*/ 388977 h 1519372"/>
                <a:gd name="connsiteX4" fmla="*/ 2963244 w 3092719"/>
                <a:gd name="connsiteY4" fmla="*/ 714259 h 1519372"/>
                <a:gd name="connsiteX5" fmla="*/ 2870941 w 3092719"/>
                <a:gd name="connsiteY5" fmla="*/ 1519372 h 1519372"/>
                <a:gd name="connsiteX6" fmla="*/ 1308694 w 3092719"/>
                <a:gd name="connsiteY6" fmla="*/ 1287512 h 1519372"/>
                <a:gd name="connsiteX7" fmla="*/ 0 w 3092719"/>
                <a:gd name="connsiteY7" fmla="*/ 1109833 h 1519372"/>
                <a:gd name="connsiteX8" fmla="*/ 9387 w 3092719"/>
                <a:gd name="connsiteY8" fmla="*/ 337634 h 1519372"/>
                <a:gd name="connsiteX0" fmla="*/ 9387 w 3092719"/>
                <a:gd name="connsiteY0" fmla="*/ 337634 h 1519372"/>
                <a:gd name="connsiteX1" fmla="*/ 347021 w 3092719"/>
                <a:gd name="connsiteY1" fmla="*/ 0 h 1519372"/>
                <a:gd name="connsiteX2" fmla="*/ 2990332 w 3092719"/>
                <a:gd name="connsiteY2" fmla="*/ 0 h 1519372"/>
                <a:gd name="connsiteX3" fmla="*/ 3051568 w 3092719"/>
                <a:gd name="connsiteY3" fmla="*/ 388977 h 1519372"/>
                <a:gd name="connsiteX4" fmla="*/ 2986936 w 3092719"/>
                <a:gd name="connsiteY4" fmla="*/ 709858 h 1519372"/>
                <a:gd name="connsiteX5" fmla="*/ 2870941 w 3092719"/>
                <a:gd name="connsiteY5" fmla="*/ 1519372 h 1519372"/>
                <a:gd name="connsiteX6" fmla="*/ 1308694 w 3092719"/>
                <a:gd name="connsiteY6" fmla="*/ 1287512 h 1519372"/>
                <a:gd name="connsiteX7" fmla="*/ 0 w 3092719"/>
                <a:gd name="connsiteY7" fmla="*/ 1109833 h 1519372"/>
                <a:gd name="connsiteX8" fmla="*/ 9387 w 3092719"/>
                <a:gd name="connsiteY8" fmla="*/ 337634 h 1519372"/>
                <a:gd name="connsiteX0" fmla="*/ 9387 w 3092719"/>
                <a:gd name="connsiteY0" fmla="*/ 337634 h 1519372"/>
                <a:gd name="connsiteX1" fmla="*/ 347021 w 3092719"/>
                <a:gd name="connsiteY1" fmla="*/ 0 h 1519372"/>
                <a:gd name="connsiteX2" fmla="*/ 2990332 w 3092719"/>
                <a:gd name="connsiteY2" fmla="*/ 0 h 1519372"/>
                <a:gd name="connsiteX3" fmla="*/ 3051568 w 3092719"/>
                <a:gd name="connsiteY3" fmla="*/ 388977 h 1519372"/>
                <a:gd name="connsiteX4" fmla="*/ 2986936 w 3092719"/>
                <a:gd name="connsiteY4" fmla="*/ 709858 h 1519372"/>
                <a:gd name="connsiteX5" fmla="*/ 2870941 w 3092719"/>
                <a:gd name="connsiteY5" fmla="*/ 1519372 h 1519372"/>
                <a:gd name="connsiteX6" fmla="*/ 1308694 w 3092719"/>
                <a:gd name="connsiteY6" fmla="*/ 1287512 h 1519372"/>
                <a:gd name="connsiteX7" fmla="*/ 0 w 3092719"/>
                <a:gd name="connsiteY7" fmla="*/ 1109833 h 1519372"/>
                <a:gd name="connsiteX8" fmla="*/ 9387 w 3092719"/>
                <a:gd name="connsiteY8" fmla="*/ 337634 h 1519372"/>
                <a:gd name="connsiteX0" fmla="*/ 9387 w 3092719"/>
                <a:gd name="connsiteY0" fmla="*/ 337634 h 1511249"/>
                <a:gd name="connsiteX1" fmla="*/ 347021 w 3092719"/>
                <a:gd name="connsiteY1" fmla="*/ 0 h 1511249"/>
                <a:gd name="connsiteX2" fmla="*/ 2990332 w 3092719"/>
                <a:gd name="connsiteY2" fmla="*/ 0 h 1511249"/>
                <a:gd name="connsiteX3" fmla="*/ 3051568 w 3092719"/>
                <a:gd name="connsiteY3" fmla="*/ 388977 h 1511249"/>
                <a:gd name="connsiteX4" fmla="*/ 2986936 w 3092719"/>
                <a:gd name="connsiteY4" fmla="*/ 709858 h 1511249"/>
                <a:gd name="connsiteX5" fmla="*/ 2881686 w 3092719"/>
                <a:gd name="connsiteY5" fmla="*/ 1511249 h 1511249"/>
                <a:gd name="connsiteX6" fmla="*/ 1308694 w 3092719"/>
                <a:gd name="connsiteY6" fmla="*/ 1287512 h 1511249"/>
                <a:gd name="connsiteX7" fmla="*/ 0 w 3092719"/>
                <a:gd name="connsiteY7" fmla="*/ 1109833 h 1511249"/>
                <a:gd name="connsiteX8" fmla="*/ 9387 w 3092719"/>
                <a:gd name="connsiteY8" fmla="*/ 337634 h 1511249"/>
                <a:gd name="connsiteX0" fmla="*/ 9387 w 3092719"/>
                <a:gd name="connsiteY0" fmla="*/ 337634 h 1511249"/>
                <a:gd name="connsiteX1" fmla="*/ 347021 w 3092719"/>
                <a:gd name="connsiteY1" fmla="*/ 0 h 1511249"/>
                <a:gd name="connsiteX2" fmla="*/ 2990332 w 3092719"/>
                <a:gd name="connsiteY2" fmla="*/ 0 h 1511249"/>
                <a:gd name="connsiteX3" fmla="*/ 3051568 w 3092719"/>
                <a:gd name="connsiteY3" fmla="*/ 388977 h 1511249"/>
                <a:gd name="connsiteX4" fmla="*/ 2986936 w 3092719"/>
                <a:gd name="connsiteY4" fmla="*/ 709858 h 1511249"/>
                <a:gd name="connsiteX5" fmla="*/ 2881686 w 3092719"/>
                <a:gd name="connsiteY5" fmla="*/ 1511249 h 1511249"/>
                <a:gd name="connsiteX6" fmla="*/ 1308694 w 3092719"/>
                <a:gd name="connsiteY6" fmla="*/ 1287512 h 1511249"/>
                <a:gd name="connsiteX7" fmla="*/ 0 w 3092719"/>
                <a:gd name="connsiteY7" fmla="*/ 1109833 h 1511249"/>
                <a:gd name="connsiteX8" fmla="*/ 9387 w 3092719"/>
                <a:gd name="connsiteY8" fmla="*/ 337634 h 1511249"/>
                <a:gd name="connsiteX0" fmla="*/ 9387 w 3092719"/>
                <a:gd name="connsiteY0" fmla="*/ 337634 h 1511249"/>
                <a:gd name="connsiteX1" fmla="*/ 347021 w 3092719"/>
                <a:gd name="connsiteY1" fmla="*/ 0 h 1511249"/>
                <a:gd name="connsiteX2" fmla="*/ 2990332 w 3092719"/>
                <a:gd name="connsiteY2" fmla="*/ 0 h 1511249"/>
                <a:gd name="connsiteX3" fmla="*/ 3051568 w 3092719"/>
                <a:gd name="connsiteY3" fmla="*/ 388977 h 1511249"/>
                <a:gd name="connsiteX4" fmla="*/ 2986936 w 3092719"/>
                <a:gd name="connsiteY4" fmla="*/ 709858 h 1511249"/>
                <a:gd name="connsiteX5" fmla="*/ 2881686 w 3092719"/>
                <a:gd name="connsiteY5" fmla="*/ 1511249 h 1511249"/>
                <a:gd name="connsiteX6" fmla="*/ 1308694 w 3092719"/>
                <a:gd name="connsiteY6" fmla="*/ 1287512 h 1511249"/>
                <a:gd name="connsiteX7" fmla="*/ 0 w 3092719"/>
                <a:gd name="connsiteY7" fmla="*/ 1109833 h 1511249"/>
                <a:gd name="connsiteX8" fmla="*/ 9387 w 3092719"/>
                <a:gd name="connsiteY8" fmla="*/ 337634 h 1511249"/>
                <a:gd name="connsiteX0" fmla="*/ 9387 w 3092719"/>
                <a:gd name="connsiteY0" fmla="*/ 337634 h 1511249"/>
                <a:gd name="connsiteX1" fmla="*/ 347021 w 3092719"/>
                <a:gd name="connsiteY1" fmla="*/ 0 h 1511249"/>
                <a:gd name="connsiteX2" fmla="*/ 2990332 w 3092719"/>
                <a:gd name="connsiteY2" fmla="*/ 0 h 1511249"/>
                <a:gd name="connsiteX3" fmla="*/ 3051568 w 3092719"/>
                <a:gd name="connsiteY3" fmla="*/ 388977 h 1511249"/>
                <a:gd name="connsiteX4" fmla="*/ 2986936 w 3092719"/>
                <a:gd name="connsiteY4" fmla="*/ 709858 h 1511249"/>
                <a:gd name="connsiteX5" fmla="*/ 2881686 w 3092719"/>
                <a:gd name="connsiteY5" fmla="*/ 1511249 h 1511249"/>
                <a:gd name="connsiteX6" fmla="*/ 1511204 w 3092719"/>
                <a:gd name="connsiteY6" fmla="*/ 1318059 h 1511249"/>
                <a:gd name="connsiteX7" fmla="*/ 0 w 3092719"/>
                <a:gd name="connsiteY7" fmla="*/ 1109833 h 1511249"/>
                <a:gd name="connsiteX8" fmla="*/ 9387 w 3092719"/>
                <a:gd name="connsiteY8" fmla="*/ 337634 h 1511249"/>
                <a:gd name="connsiteX0" fmla="*/ 9387 w 3092719"/>
                <a:gd name="connsiteY0" fmla="*/ 337634 h 1511249"/>
                <a:gd name="connsiteX1" fmla="*/ 347021 w 3092719"/>
                <a:gd name="connsiteY1" fmla="*/ 0 h 1511249"/>
                <a:gd name="connsiteX2" fmla="*/ 2990332 w 3092719"/>
                <a:gd name="connsiteY2" fmla="*/ 0 h 1511249"/>
                <a:gd name="connsiteX3" fmla="*/ 3051568 w 3092719"/>
                <a:gd name="connsiteY3" fmla="*/ 388977 h 1511249"/>
                <a:gd name="connsiteX4" fmla="*/ 2986936 w 3092719"/>
                <a:gd name="connsiteY4" fmla="*/ 709858 h 1511249"/>
                <a:gd name="connsiteX5" fmla="*/ 2881686 w 3092719"/>
                <a:gd name="connsiteY5" fmla="*/ 1511249 h 1511249"/>
                <a:gd name="connsiteX6" fmla="*/ 1511204 w 3092719"/>
                <a:gd name="connsiteY6" fmla="*/ 1318059 h 1511249"/>
                <a:gd name="connsiteX7" fmla="*/ 0 w 3092719"/>
                <a:gd name="connsiteY7" fmla="*/ 1109833 h 1511249"/>
                <a:gd name="connsiteX8" fmla="*/ 9387 w 3092719"/>
                <a:gd name="connsiteY8" fmla="*/ 337634 h 1511249"/>
                <a:gd name="connsiteX0" fmla="*/ 9387 w 3092719"/>
                <a:gd name="connsiteY0" fmla="*/ 337634 h 1511249"/>
                <a:gd name="connsiteX1" fmla="*/ 347021 w 3092719"/>
                <a:gd name="connsiteY1" fmla="*/ 0 h 1511249"/>
                <a:gd name="connsiteX2" fmla="*/ 2990332 w 3092719"/>
                <a:gd name="connsiteY2" fmla="*/ 0 h 1511249"/>
                <a:gd name="connsiteX3" fmla="*/ 3051568 w 3092719"/>
                <a:gd name="connsiteY3" fmla="*/ 388977 h 1511249"/>
                <a:gd name="connsiteX4" fmla="*/ 2986936 w 3092719"/>
                <a:gd name="connsiteY4" fmla="*/ 709858 h 1511249"/>
                <a:gd name="connsiteX5" fmla="*/ 2881686 w 3092719"/>
                <a:gd name="connsiteY5" fmla="*/ 1511249 h 1511249"/>
                <a:gd name="connsiteX6" fmla="*/ 1511204 w 3092719"/>
                <a:gd name="connsiteY6" fmla="*/ 1318059 h 1511249"/>
                <a:gd name="connsiteX7" fmla="*/ 0 w 3092719"/>
                <a:gd name="connsiteY7" fmla="*/ 1109833 h 1511249"/>
                <a:gd name="connsiteX8" fmla="*/ 9387 w 3092719"/>
                <a:gd name="connsiteY8" fmla="*/ 337634 h 1511249"/>
                <a:gd name="connsiteX0" fmla="*/ 9387 w 3092719"/>
                <a:gd name="connsiteY0" fmla="*/ 337634 h 1510265"/>
                <a:gd name="connsiteX1" fmla="*/ 347021 w 3092719"/>
                <a:gd name="connsiteY1" fmla="*/ 0 h 1510265"/>
                <a:gd name="connsiteX2" fmla="*/ 2990332 w 3092719"/>
                <a:gd name="connsiteY2" fmla="*/ 0 h 1510265"/>
                <a:gd name="connsiteX3" fmla="*/ 3051568 w 3092719"/>
                <a:gd name="connsiteY3" fmla="*/ 388977 h 1510265"/>
                <a:gd name="connsiteX4" fmla="*/ 2986936 w 3092719"/>
                <a:gd name="connsiteY4" fmla="*/ 709858 h 1510265"/>
                <a:gd name="connsiteX5" fmla="*/ 2874610 w 3092719"/>
                <a:gd name="connsiteY5" fmla="*/ 1510265 h 1510265"/>
                <a:gd name="connsiteX6" fmla="*/ 1511204 w 3092719"/>
                <a:gd name="connsiteY6" fmla="*/ 1318059 h 1510265"/>
                <a:gd name="connsiteX7" fmla="*/ 0 w 3092719"/>
                <a:gd name="connsiteY7" fmla="*/ 1109833 h 1510265"/>
                <a:gd name="connsiteX8" fmla="*/ 9387 w 3092719"/>
                <a:gd name="connsiteY8" fmla="*/ 337634 h 1510265"/>
                <a:gd name="connsiteX0" fmla="*/ 9387 w 3092719"/>
                <a:gd name="connsiteY0" fmla="*/ 337634 h 1510265"/>
                <a:gd name="connsiteX1" fmla="*/ 347021 w 3092719"/>
                <a:gd name="connsiteY1" fmla="*/ 0 h 1510265"/>
                <a:gd name="connsiteX2" fmla="*/ 2990332 w 3092719"/>
                <a:gd name="connsiteY2" fmla="*/ 0 h 1510265"/>
                <a:gd name="connsiteX3" fmla="*/ 3051568 w 3092719"/>
                <a:gd name="connsiteY3" fmla="*/ 388977 h 1510265"/>
                <a:gd name="connsiteX4" fmla="*/ 2986936 w 3092719"/>
                <a:gd name="connsiteY4" fmla="*/ 709858 h 1510265"/>
                <a:gd name="connsiteX5" fmla="*/ 2874610 w 3092719"/>
                <a:gd name="connsiteY5" fmla="*/ 1510265 h 1510265"/>
                <a:gd name="connsiteX6" fmla="*/ 1511204 w 3092719"/>
                <a:gd name="connsiteY6" fmla="*/ 1318059 h 1510265"/>
                <a:gd name="connsiteX7" fmla="*/ 0 w 3092719"/>
                <a:gd name="connsiteY7" fmla="*/ 1109833 h 1510265"/>
                <a:gd name="connsiteX8" fmla="*/ 9387 w 3092719"/>
                <a:gd name="connsiteY8" fmla="*/ 337634 h 1510265"/>
                <a:gd name="connsiteX0" fmla="*/ 9387 w 3189328"/>
                <a:gd name="connsiteY0" fmla="*/ 337634 h 1510265"/>
                <a:gd name="connsiteX1" fmla="*/ 347021 w 3189328"/>
                <a:gd name="connsiteY1" fmla="*/ 0 h 1510265"/>
                <a:gd name="connsiteX2" fmla="*/ 2990332 w 3189328"/>
                <a:gd name="connsiteY2" fmla="*/ 0 h 1510265"/>
                <a:gd name="connsiteX3" fmla="*/ 2986936 w 3189328"/>
                <a:gd name="connsiteY3" fmla="*/ 709858 h 1510265"/>
                <a:gd name="connsiteX4" fmla="*/ 2874610 w 3189328"/>
                <a:gd name="connsiteY4" fmla="*/ 1510265 h 1510265"/>
                <a:gd name="connsiteX5" fmla="*/ 1511204 w 3189328"/>
                <a:gd name="connsiteY5" fmla="*/ 1318059 h 1510265"/>
                <a:gd name="connsiteX6" fmla="*/ 0 w 3189328"/>
                <a:gd name="connsiteY6" fmla="*/ 1109833 h 1510265"/>
                <a:gd name="connsiteX7" fmla="*/ 9387 w 3189328"/>
                <a:gd name="connsiteY7" fmla="*/ 337634 h 1510265"/>
                <a:gd name="connsiteX0" fmla="*/ 9387 w 3205860"/>
                <a:gd name="connsiteY0" fmla="*/ 337634 h 1510265"/>
                <a:gd name="connsiteX1" fmla="*/ 347021 w 3205860"/>
                <a:gd name="connsiteY1" fmla="*/ 0 h 1510265"/>
                <a:gd name="connsiteX2" fmla="*/ 2990332 w 3205860"/>
                <a:gd name="connsiteY2" fmla="*/ 0 h 1510265"/>
                <a:gd name="connsiteX3" fmla="*/ 3044297 w 3205860"/>
                <a:gd name="connsiteY3" fmla="*/ 297106 h 1510265"/>
                <a:gd name="connsiteX4" fmla="*/ 2874610 w 3205860"/>
                <a:gd name="connsiteY4" fmla="*/ 1510265 h 1510265"/>
                <a:gd name="connsiteX5" fmla="*/ 1511204 w 3205860"/>
                <a:gd name="connsiteY5" fmla="*/ 1318059 h 1510265"/>
                <a:gd name="connsiteX6" fmla="*/ 0 w 3205860"/>
                <a:gd name="connsiteY6" fmla="*/ 1109833 h 1510265"/>
                <a:gd name="connsiteX7" fmla="*/ 9387 w 3205860"/>
                <a:gd name="connsiteY7" fmla="*/ 337634 h 1510265"/>
                <a:gd name="connsiteX0" fmla="*/ 9387 w 3170280"/>
                <a:gd name="connsiteY0" fmla="*/ 337634 h 1510265"/>
                <a:gd name="connsiteX1" fmla="*/ 347021 w 3170280"/>
                <a:gd name="connsiteY1" fmla="*/ 0 h 1510265"/>
                <a:gd name="connsiteX2" fmla="*/ 2990332 w 3170280"/>
                <a:gd name="connsiteY2" fmla="*/ 0 h 1510265"/>
                <a:gd name="connsiteX3" fmla="*/ 3044297 w 3170280"/>
                <a:gd name="connsiteY3" fmla="*/ 297106 h 1510265"/>
                <a:gd name="connsiteX4" fmla="*/ 2874610 w 3170280"/>
                <a:gd name="connsiteY4" fmla="*/ 1510265 h 1510265"/>
                <a:gd name="connsiteX5" fmla="*/ 1511204 w 3170280"/>
                <a:gd name="connsiteY5" fmla="*/ 1318059 h 1510265"/>
                <a:gd name="connsiteX6" fmla="*/ 0 w 3170280"/>
                <a:gd name="connsiteY6" fmla="*/ 1109833 h 1510265"/>
                <a:gd name="connsiteX7" fmla="*/ 9387 w 3170280"/>
                <a:gd name="connsiteY7" fmla="*/ 337634 h 1510265"/>
                <a:gd name="connsiteX0" fmla="*/ 9387 w 3044297"/>
                <a:gd name="connsiteY0" fmla="*/ 337634 h 1510265"/>
                <a:gd name="connsiteX1" fmla="*/ 347021 w 3044297"/>
                <a:gd name="connsiteY1" fmla="*/ 0 h 1510265"/>
                <a:gd name="connsiteX2" fmla="*/ 2990332 w 3044297"/>
                <a:gd name="connsiteY2" fmla="*/ 0 h 1510265"/>
                <a:gd name="connsiteX3" fmla="*/ 3044297 w 3044297"/>
                <a:gd name="connsiteY3" fmla="*/ 297106 h 1510265"/>
                <a:gd name="connsiteX4" fmla="*/ 2874610 w 3044297"/>
                <a:gd name="connsiteY4" fmla="*/ 1510265 h 1510265"/>
                <a:gd name="connsiteX5" fmla="*/ 1511204 w 3044297"/>
                <a:gd name="connsiteY5" fmla="*/ 1318059 h 1510265"/>
                <a:gd name="connsiteX6" fmla="*/ 0 w 3044297"/>
                <a:gd name="connsiteY6" fmla="*/ 1109833 h 1510265"/>
                <a:gd name="connsiteX7" fmla="*/ 9387 w 3044297"/>
                <a:gd name="connsiteY7" fmla="*/ 337634 h 1510265"/>
                <a:gd name="connsiteX0" fmla="*/ 9387 w 3105796"/>
                <a:gd name="connsiteY0" fmla="*/ 339373 h 1512004"/>
                <a:gd name="connsiteX1" fmla="*/ 347021 w 3105796"/>
                <a:gd name="connsiteY1" fmla="*/ 1739 h 1512004"/>
                <a:gd name="connsiteX2" fmla="*/ 3093150 w 3105796"/>
                <a:gd name="connsiteY2" fmla="*/ 0 h 1512004"/>
                <a:gd name="connsiteX3" fmla="*/ 3044297 w 3105796"/>
                <a:gd name="connsiteY3" fmla="*/ 298845 h 1512004"/>
                <a:gd name="connsiteX4" fmla="*/ 2874610 w 3105796"/>
                <a:gd name="connsiteY4" fmla="*/ 1512004 h 1512004"/>
                <a:gd name="connsiteX5" fmla="*/ 1511204 w 3105796"/>
                <a:gd name="connsiteY5" fmla="*/ 1319798 h 1512004"/>
                <a:gd name="connsiteX6" fmla="*/ 0 w 3105796"/>
                <a:gd name="connsiteY6" fmla="*/ 1111572 h 1512004"/>
                <a:gd name="connsiteX7" fmla="*/ 9387 w 3105796"/>
                <a:gd name="connsiteY7" fmla="*/ 339373 h 1512004"/>
                <a:gd name="connsiteX0" fmla="*/ 9387 w 3119963"/>
                <a:gd name="connsiteY0" fmla="*/ 339373 h 1512004"/>
                <a:gd name="connsiteX1" fmla="*/ 347021 w 3119963"/>
                <a:gd name="connsiteY1" fmla="*/ 1739 h 1512004"/>
                <a:gd name="connsiteX2" fmla="*/ 3093150 w 3119963"/>
                <a:gd name="connsiteY2" fmla="*/ 0 h 1512004"/>
                <a:gd name="connsiteX3" fmla="*/ 3044297 w 3119963"/>
                <a:gd name="connsiteY3" fmla="*/ 298845 h 1512004"/>
                <a:gd name="connsiteX4" fmla="*/ 2874610 w 3119963"/>
                <a:gd name="connsiteY4" fmla="*/ 1512004 h 1512004"/>
                <a:gd name="connsiteX5" fmla="*/ 1511204 w 3119963"/>
                <a:gd name="connsiteY5" fmla="*/ 1319798 h 1512004"/>
                <a:gd name="connsiteX6" fmla="*/ 0 w 3119963"/>
                <a:gd name="connsiteY6" fmla="*/ 1111572 h 1512004"/>
                <a:gd name="connsiteX7" fmla="*/ 9387 w 3119963"/>
                <a:gd name="connsiteY7" fmla="*/ 339373 h 1512004"/>
                <a:gd name="connsiteX0" fmla="*/ 9387 w 3093150"/>
                <a:gd name="connsiteY0" fmla="*/ 339373 h 1512004"/>
                <a:gd name="connsiteX1" fmla="*/ 347021 w 3093150"/>
                <a:gd name="connsiteY1" fmla="*/ 1739 h 1512004"/>
                <a:gd name="connsiteX2" fmla="*/ 3093150 w 3093150"/>
                <a:gd name="connsiteY2" fmla="*/ 0 h 1512004"/>
                <a:gd name="connsiteX3" fmla="*/ 3044297 w 3093150"/>
                <a:gd name="connsiteY3" fmla="*/ 298845 h 1512004"/>
                <a:gd name="connsiteX4" fmla="*/ 2874610 w 3093150"/>
                <a:gd name="connsiteY4" fmla="*/ 1512004 h 1512004"/>
                <a:gd name="connsiteX5" fmla="*/ 1511204 w 3093150"/>
                <a:gd name="connsiteY5" fmla="*/ 1319798 h 1512004"/>
                <a:gd name="connsiteX6" fmla="*/ 0 w 3093150"/>
                <a:gd name="connsiteY6" fmla="*/ 1111572 h 1512004"/>
                <a:gd name="connsiteX7" fmla="*/ 9387 w 3093150"/>
                <a:gd name="connsiteY7" fmla="*/ 339373 h 1512004"/>
                <a:gd name="connsiteX0" fmla="*/ 9387 w 3282439"/>
                <a:gd name="connsiteY0" fmla="*/ 339373 h 1512004"/>
                <a:gd name="connsiteX1" fmla="*/ 347021 w 3282439"/>
                <a:gd name="connsiteY1" fmla="*/ 1739 h 1512004"/>
                <a:gd name="connsiteX2" fmla="*/ 3093150 w 3282439"/>
                <a:gd name="connsiteY2" fmla="*/ 0 h 1512004"/>
                <a:gd name="connsiteX3" fmla="*/ 2874610 w 3282439"/>
                <a:gd name="connsiteY3" fmla="*/ 1512004 h 1512004"/>
                <a:gd name="connsiteX4" fmla="*/ 1511204 w 3282439"/>
                <a:gd name="connsiteY4" fmla="*/ 1319798 h 1512004"/>
                <a:gd name="connsiteX5" fmla="*/ 0 w 3282439"/>
                <a:gd name="connsiteY5" fmla="*/ 1111572 h 1512004"/>
                <a:gd name="connsiteX6" fmla="*/ 9387 w 3282439"/>
                <a:gd name="connsiteY6" fmla="*/ 339373 h 1512004"/>
                <a:gd name="connsiteX0" fmla="*/ 9387 w 3267429"/>
                <a:gd name="connsiteY0" fmla="*/ 339373 h 1512004"/>
                <a:gd name="connsiteX1" fmla="*/ 347021 w 3267429"/>
                <a:gd name="connsiteY1" fmla="*/ 1739 h 1512004"/>
                <a:gd name="connsiteX2" fmla="*/ 3093150 w 3267429"/>
                <a:gd name="connsiteY2" fmla="*/ 0 h 1512004"/>
                <a:gd name="connsiteX3" fmla="*/ 2874610 w 3267429"/>
                <a:gd name="connsiteY3" fmla="*/ 1512004 h 1512004"/>
                <a:gd name="connsiteX4" fmla="*/ 1511204 w 3267429"/>
                <a:gd name="connsiteY4" fmla="*/ 1319798 h 1512004"/>
                <a:gd name="connsiteX5" fmla="*/ 0 w 3267429"/>
                <a:gd name="connsiteY5" fmla="*/ 1111572 h 1512004"/>
                <a:gd name="connsiteX6" fmla="*/ 9387 w 3267429"/>
                <a:gd name="connsiteY6" fmla="*/ 339373 h 1512004"/>
                <a:gd name="connsiteX0" fmla="*/ 9387 w 3093150"/>
                <a:gd name="connsiteY0" fmla="*/ 339373 h 1512004"/>
                <a:gd name="connsiteX1" fmla="*/ 347021 w 3093150"/>
                <a:gd name="connsiteY1" fmla="*/ 1739 h 1512004"/>
                <a:gd name="connsiteX2" fmla="*/ 3093150 w 3093150"/>
                <a:gd name="connsiteY2" fmla="*/ 0 h 1512004"/>
                <a:gd name="connsiteX3" fmla="*/ 2874610 w 3093150"/>
                <a:gd name="connsiteY3" fmla="*/ 1512004 h 1512004"/>
                <a:gd name="connsiteX4" fmla="*/ 1511204 w 3093150"/>
                <a:gd name="connsiteY4" fmla="*/ 1319798 h 1512004"/>
                <a:gd name="connsiteX5" fmla="*/ 0 w 3093150"/>
                <a:gd name="connsiteY5" fmla="*/ 1111572 h 1512004"/>
                <a:gd name="connsiteX6" fmla="*/ 9387 w 3093150"/>
                <a:gd name="connsiteY6" fmla="*/ 339373 h 1512004"/>
                <a:gd name="connsiteX0" fmla="*/ 10897 w 3093150"/>
                <a:gd name="connsiteY0" fmla="*/ 293904 h 1512004"/>
                <a:gd name="connsiteX1" fmla="*/ 347021 w 3093150"/>
                <a:gd name="connsiteY1" fmla="*/ 1739 h 1512004"/>
                <a:gd name="connsiteX2" fmla="*/ 3093150 w 3093150"/>
                <a:gd name="connsiteY2" fmla="*/ 0 h 1512004"/>
                <a:gd name="connsiteX3" fmla="*/ 2874610 w 3093150"/>
                <a:gd name="connsiteY3" fmla="*/ 1512004 h 1512004"/>
                <a:gd name="connsiteX4" fmla="*/ 1511204 w 3093150"/>
                <a:gd name="connsiteY4" fmla="*/ 1319798 h 1512004"/>
                <a:gd name="connsiteX5" fmla="*/ 0 w 3093150"/>
                <a:gd name="connsiteY5" fmla="*/ 1111572 h 1512004"/>
                <a:gd name="connsiteX6" fmla="*/ 10897 w 3093150"/>
                <a:gd name="connsiteY6" fmla="*/ 293904 h 1512004"/>
                <a:gd name="connsiteX0" fmla="*/ 12241 w 3094494"/>
                <a:gd name="connsiteY0" fmla="*/ 293904 h 1512004"/>
                <a:gd name="connsiteX1" fmla="*/ 348365 w 3094494"/>
                <a:gd name="connsiteY1" fmla="*/ 1739 h 1512004"/>
                <a:gd name="connsiteX2" fmla="*/ 3094494 w 3094494"/>
                <a:gd name="connsiteY2" fmla="*/ 0 h 1512004"/>
                <a:gd name="connsiteX3" fmla="*/ 2875954 w 3094494"/>
                <a:gd name="connsiteY3" fmla="*/ 1512004 h 1512004"/>
                <a:gd name="connsiteX4" fmla="*/ 1512548 w 3094494"/>
                <a:gd name="connsiteY4" fmla="*/ 1319798 h 1512004"/>
                <a:gd name="connsiteX5" fmla="*/ 1344 w 3094494"/>
                <a:gd name="connsiteY5" fmla="*/ 1111572 h 1512004"/>
                <a:gd name="connsiteX6" fmla="*/ 12241 w 3094494"/>
                <a:gd name="connsiteY6" fmla="*/ 293904 h 1512004"/>
                <a:gd name="connsiteX0" fmla="*/ 10897 w 3093150"/>
                <a:gd name="connsiteY0" fmla="*/ 293904 h 1512004"/>
                <a:gd name="connsiteX1" fmla="*/ 347021 w 3093150"/>
                <a:gd name="connsiteY1" fmla="*/ 1739 h 1512004"/>
                <a:gd name="connsiteX2" fmla="*/ 3093150 w 3093150"/>
                <a:gd name="connsiteY2" fmla="*/ 0 h 1512004"/>
                <a:gd name="connsiteX3" fmla="*/ 2874610 w 3093150"/>
                <a:gd name="connsiteY3" fmla="*/ 1512004 h 1512004"/>
                <a:gd name="connsiteX4" fmla="*/ 1511204 w 3093150"/>
                <a:gd name="connsiteY4" fmla="*/ 1319798 h 1512004"/>
                <a:gd name="connsiteX5" fmla="*/ 0 w 3093150"/>
                <a:gd name="connsiteY5" fmla="*/ 1111572 h 1512004"/>
                <a:gd name="connsiteX6" fmla="*/ 10897 w 3093150"/>
                <a:gd name="connsiteY6" fmla="*/ 293904 h 1512004"/>
                <a:gd name="connsiteX0" fmla="*/ 10897 w 3093150"/>
                <a:gd name="connsiteY0" fmla="*/ 293904 h 1512004"/>
                <a:gd name="connsiteX1" fmla="*/ 347021 w 3093150"/>
                <a:gd name="connsiteY1" fmla="*/ 1739 h 1512004"/>
                <a:gd name="connsiteX2" fmla="*/ 3093150 w 3093150"/>
                <a:gd name="connsiteY2" fmla="*/ 0 h 1512004"/>
                <a:gd name="connsiteX3" fmla="*/ 2874610 w 3093150"/>
                <a:gd name="connsiteY3" fmla="*/ 1512004 h 1512004"/>
                <a:gd name="connsiteX4" fmla="*/ 1511204 w 3093150"/>
                <a:gd name="connsiteY4" fmla="*/ 1319798 h 1512004"/>
                <a:gd name="connsiteX5" fmla="*/ 0 w 3093150"/>
                <a:gd name="connsiteY5" fmla="*/ 1111572 h 1512004"/>
                <a:gd name="connsiteX6" fmla="*/ 10897 w 3093150"/>
                <a:gd name="connsiteY6" fmla="*/ 293904 h 1512004"/>
                <a:gd name="connsiteX0" fmla="*/ 10897 w 3093150"/>
                <a:gd name="connsiteY0" fmla="*/ 293904 h 1512004"/>
                <a:gd name="connsiteX1" fmla="*/ 347021 w 3093150"/>
                <a:gd name="connsiteY1" fmla="*/ 1739 h 1512004"/>
                <a:gd name="connsiteX2" fmla="*/ 3093150 w 3093150"/>
                <a:gd name="connsiteY2" fmla="*/ 0 h 1512004"/>
                <a:gd name="connsiteX3" fmla="*/ 2874610 w 3093150"/>
                <a:gd name="connsiteY3" fmla="*/ 1512004 h 1512004"/>
                <a:gd name="connsiteX4" fmla="*/ 1511204 w 3093150"/>
                <a:gd name="connsiteY4" fmla="*/ 1319798 h 1512004"/>
                <a:gd name="connsiteX5" fmla="*/ 0 w 3093150"/>
                <a:gd name="connsiteY5" fmla="*/ 1111572 h 1512004"/>
                <a:gd name="connsiteX6" fmla="*/ 10897 w 3093150"/>
                <a:gd name="connsiteY6" fmla="*/ 293904 h 1512004"/>
                <a:gd name="connsiteX0" fmla="*/ 3963 w 3086216"/>
                <a:gd name="connsiteY0" fmla="*/ 293904 h 1512004"/>
                <a:gd name="connsiteX1" fmla="*/ 340087 w 3086216"/>
                <a:gd name="connsiteY1" fmla="*/ 1739 h 1512004"/>
                <a:gd name="connsiteX2" fmla="*/ 3086216 w 3086216"/>
                <a:gd name="connsiteY2" fmla="*/ 0 h 1512004"/>
                <a:gd name="connsiteX3" fmla="*/ 2867676 w 3086216"/>
                <a:gd name="connsiteY3" fmla="*/ 1512004 h 1512004"/>
                <a:gd name="connsiteX4" fmla="*/ 1504270 w 3086216"/>
                <a:gd name="connsiteY4" fmla="*/ 1319798 h 1512004"/>
                <a:gd name="connsiteX5" fmla="*/ 6235 w 3086216"/>
                <a:gd name="connsiteY5" fmla="*/ 1120615 h 1512004"/>
                <a:gd name="connsiteX6" fmla="*/ 3963 w 3086216"/>
                <a:gd name="connsiteY6" fmla="*/ 293904 h 1512004"/>
                <a:gd name="connsiteX0" fmla="*/ 3963 w 3086216"/>
                <a:gd name="connsiteY0" fmla="*/ 293904 h 1515346"/>
                <a:gd name="connsiteX1" fmla="*/ 340087 w 3086216"/>
                <a:gd name="connsiteY1" fmla="*/ 1739 h 1515346"/>
                <a:gd name="connsiteX2" fmla="*/ 3086216 w 3086216"/>
                <a:gd name="connsiteY2" fmla="*/ 0 h 1515346"/>
                <a:gd name="connsiteX3" fmla="*/ 2874424 w 3086216"/>
                <a:gd name="connsiteY3" fmla="*/ 1515346 h 1515346"/>
                <a:gd name="connsiteX4" fmla="*/ 1504270 w 3086216"/>
                <a:gd name="connsiteY4" fmla="*/ 1319798 h 1515346"/>
                <a:gd name="connsiteX5" fmla="*/ 6235 w 3086216"/>
                <a:gd name="connsiteY5" fmla="*/ 1120615 h 1515346"/>
                <a:gd name="connsiteX6" fmla="*/ 3963 w 3086216"/>
                <a:gd name="connsiteY6" fmla="*/ 293904 h 1515346"/>
                <a:gd name="connsiteX0" fmla="*/ 3963 w 3086216"/>
                <a:gd name="connsiteY0" fmla="*/ 293904 h 1515346"/>
                <a:gd name="connsiteX1" fmla="*/ 340087 w 3086216"/>
                <a:gd name="connsiteY1" fmla="*/ 1739 h 1515346"/>
                <a:gd name="connsiteX2" fmla="*/ 3086216 w 3086216"/>
                <a:gd name="connsiteY2" fmla="*/ 0 h 1515346"/>
                <a:gd name="connsiteX3" fmla="*/ 2874424 w 3086216"/>
                <a:gd name="connsiteY3" fmla="*/ 1515346 h 1515346"/>
                <a:gd name="connsiteX4" fmla="*/ 6235 w 3086216"/>
                <a:gd name="connsiteY4" fmla="*/ 1120615 h 1515346"/>
                <a:gd name="connsiteX5" fmla="*/ 3963 w 3086216"/>
                <a:gd name="connsiteY5" fmla="*/ 293904 h 1515346"/>
                <a:gd name="connsiteX0" fmla="*/ 3188 w 3090158"/>
                <a:gd name="connsiteY0" fmla="*/ 293248 h 1515346"/>
                <a:gd name="connsiteX1" fmla="*/ 344029 w 3090158"/>
                <a:gd name="connsiteY1" fmla="*/ 1739 h 1515346"/>
                <a:gd name="connsiteX2" fmla="*/ 3090158 w 3090158"/>
                <a:gd name="connsiteY2" fmla="*/ 0 h 1515346"/>
                <a:gd name="connsiteX3" fmla="*/ 2878366 w 3090158"/>
                <a:gd name="connsiteY3" fmla="*/ 1515346 h 1515346"/>
                <a:gd name="connsiteX4" fmla="*/ 10177 w 3090158"/>
                <a:gd name="connsiteY4" fmla="*/ 1120615 h 1515346"/>
                <a:gd name="connsiteX5" fmla="*/ 3188 w 3090158"/>
                <a:gd name="connsiteY5" fmla="*/ 293248 h 1515346"/>
                <a:gd name="connsiteX0" fmla="*/ 565 w 3087535"/>
                <a:gd name="connsiteY0" fmla="*/ 293248 h 1515346"/>
                <a:gd name="connsiteX1" fmla="*/ 341406 w 3087535"/>
                <a:gd name="connsiteY1" fmla="*/ 1739 h 1515346"/>
                <a:gd name="connsiteX2" fmla="*/ 3087535 w 3087535"/>
                <a:gd name="connsiteY2" fmla="*/ 0 h 1515346"/>
                <a:gd name="connsiteX3" fmla="*/ 2875743 w 3087535"/>
                <a:gd name="connsiteY3" fmla="*/ 1515346 h 1515346"/>
                <a:gd name="connsiteX4" fmla="*/ 7554 w 3087535"/>
                <a:gd name="connsiteY4" fmla="*/ 1120615 h 1515346"/>
                <a:gd name="connsiteX5" fmla="*/ 565 w 3087535"/>
                <a:gd name="connsiteY5" fmla="*/ 293248 h 151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7535" h="1515346">
                  <a:moveTo>
                    <a:pt x="565" y="293248"/>
                  </a:moveTo>
                  <a:cubicBezTo>
                    <a:pt x="565" y="106778"/>
                    <a:pt x="154936" y="1739"/>
                    <a:pt x="341406" y="1739"/>
                  </a:cubicBezTo>
                  <a:lnTo>
                    <a:pt x="3087535" y="0"/>
                  </a:lnTo>
                  <a:cubicBezTo>
                    <a:pt x="2955125" y="948897"/>
                    <a:pt x="3064666" y="241600"/>
                    <a:pt x="2875743" y="1515346"/>
                  </a:cubicBezTo>
                  <a:lnTo>
                    <a:pt x="7554" y="1120615"/>
                  </a:lnTo>
                  <a:cubicBezTo>
                    <a:pt x="7554" y="670449"/>
                    <a:pt x="-2442" y="661255"/>
                    <a:pt x="565" y="293248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1093" y="5899615"/>
              <a:ext cx="1794309" cy="535506"/>
            </a:xfrm>
            <a:prstGeom prst="rect">
              <a:avLst/>
            </a:prstGeom>
            <a:noFill/>
          </p:spPr>
        </p:pic>
        <p:pic>
          <p:nvPicPr>
            <p:cNvPr id="2" name="Image 1"/>
            <p:cNvPicPr>
              <a:picLocks noChangeAspect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231" y="5896507"/>
              <a:ext cx="538614" cy="538614"/>
            </a:xfrm>
            <a:prstGeom prst="rect">
              <a:avLst/>
            </a:prstGeom>
            <a:noFill/>
          </p:spPr>
        </p:pic>
      </p:grpSp>
      <p:sp>
        <p:nvSpPr>
          <p:cNvPr id="30" name="Espace réservé pour une image  2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7694"/>
          </a:xfrm>
          <a:custGeom>
            <a:avLst/>
            <a:gdLst>
              <a:gd name="connsiteX0" fmla="*/ 0 w 12192000"/>
              <a:gd name="connsiteY0" fmla="*/ 0 h 6401686"/>
              <a:gd name="connsiteX1" fmla="*/ 12192000 w 12192000"/>
              <a:gd name="connsiteY1" fmla="*/ 0 h 6401686"/>
              <a:gd name="connsiteX2" fmla="*/ 12192000 w 12192000"/>
              <a:gd name="connsiteY2" fmla="*/ 6401686 h 6401686"/>
              <a:gd name="connsiteX3" fmla="*/ 0 w 12192000"/>
              <a:gd name="connsiteY3" fmla="*/ 6401686 h 6401686"/>
              <a:gd name="connsiteX4" fmla="*/ 0 w 12192000"/>
              <a:gd name="connsiteY4" fmla="*/ 0 h 6401686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6401686 h 6415314"/>
              <a:gd name="connsiteX3" fmla="*/ 9187542 w 12192000"/>
              <a:gd name="connsiteY3" fmla="*/ 6415314 h 6415314"/>
              <a:gd name="connsiteX4" fmla="*/ 0 w 12192000"/>
              <a:gd name="connsiteY4" fmla="*/ 6401686 h 6415314"/>
              <a:gd name="connsiteX5" fmla="*/ 0 w 12192000"/>
              <a:gd name="connsiteY5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6401686 h 6415314"/>
              <a:gd name="connsiteX3" fmla="*/ 9187542 w 12192000"/>
              <a:gd name="connsiteY3" fmla="*/ 6415314 h 6415314"/>
              <a:gd name="connsiteX4" fmla="*/ 0 w 12192000"/>
              <a:gd name="connsiteY4" fmla="*/ 6401686 h 6415314"/>
              <a:gd name="connsiteX5" fmla="*/ 0 w 12192000"/>
              <a:gd name="connsiteY5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6401686 h 6415314"/>
              <a:gd name="connsiteX3" fmla="*/ 9187542 w 12192000"/>
              <a:gd name="connsiteY3" fmla="*/ 6415314 h 6415314"/>
              <a:gd name="connsiteX4" fmla="*/ 0 w 12192000"/>
              <a:gd name="connsiteY4" fmla="*/ 6401686 h 6415314"/>
              <a:gd name="connsiteX5" fmla="*/ 0 w 12192000"/>
              <a:gd name="connsiteY5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187542 w 12192000"/>
              <a:gd name="connsiteY3" fmla="*/ 6415314 h 6415314"/>
              <a:gd name="connsiteX4" fmla="*/ 0 w 12192000"/>
              <a:gd name="connsiteY4" fmla="*/ 6401686 h 6415314"/>
              <a:gd name="connsiteX5" fmla="*/ 0 w 12192000"/>
              <a:gd name="connsiteY5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187542 w 12192000"/>
              <a:gd name="connsiteY3" fmla="*/ 6415314 h 6415314"/>
              <a:gd name="connsiteX4" fmla="*/ 0 w 12192000"/>
              <a:gd name="connsiteY4" fmla="*/ 6401686 h 6415314"/>
              <a:gd name="connsiteX5" fmla="*/ 0 w 12192000"/>
              <a:gd name="connsiteY5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768113 w 12192000"/>
              <a:gd name="connsiteY3" fmla="*/ 5370286 h 6415314"/>
              <a:gd name="connsiteX4" fmla="*/ 9187542 w 12192000"/>
              <a:gd name="connsiteY4" fmla="*/ 6415314 h 6415314"/>
              <a:gd name="connsiteX5" fmla="*/ 0 w 12192000"/>
              <a:gd name="connsiteY5" fmla="*/ 6401686 h 6415314"/>
              <a:gd name="connsiteX6" fmla="*/ 0 w 12192000"/>
              <a:gd name="connsiteY6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303656 w 12192000"/>
              <a:gd name="connsiteY3" fmla="*/ 5805715 h 6415314"/>
              <a:gd name="connsiteX4" fmla="*/ 9187542 w 12192000"/>
              <a:gd name="connsiteY4" fmla="*/ 6415314 h 6415314"/>
              <a:gd name="connsiteX5" fmla="*/ 0 w 12192000"/>
              <a:gd name="connsiteY5" fmla="*/ 6401686 h 6415314"/>
              <a:gd name="connsiteX6" fmla="*/ 0 w 12192000"/>
              <a:gd name="connsiteY6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303656 w 12192000"/>
              <a:gd name="connsiteY3" fmla="*/ 5805715 h 6415314"/>
              <a:gd name="connsiteX4" fmla="*/ 9187542 w 12192000"/>
              <a:gd name="connsiteY4" fmla="*/ 6415314 h 6415314"/>
              <a:gd name="connsiteX5" fmla="*/ 0 w 12192000"/>
              <a:gd name="connsiteY5" fmla="*/ 6401686 h 6415314"/>
              <a:gd name="connsiteX6" fmla="*/ 0 w 12192000"/>
              <a:gd name="connsiteY6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303656 w 12192000"/>
              <a:gd name="connsiteY3" fmla="*/ 5805715 h 6415314"/>
              <a:gd name="connsiteX4" fmla="*/ 9187542 w 12192000"/>
              <a:gd name="connsiteY4" fmla="*/ 6415314 h 6415314"/>
              <a:gd name="connsiteX5" fmla="*/ 0 w 12192000"/>
              <a:gd name="connsiteY5" fmla="*/ 6401686 h 6415314"/>
              <a:gd name="connsiteX6" fmla="*/ 0 w 12192000"/>
              <a:gd name="connsiteY6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303656 w 12192000"/>
              <a:gd name="connsiteY3" fmla="*/ 5805715 h 6415314"/>
              <a:gd name="connsiteX4" fmla="*/ 9187542 w 12192000"/>
              <a:gd name="connsiteY4" fmla="*/ 6415314 h 6415314"/>
              <a:gd name="connsiteX5" fmla="*/ 0 w 12192000"/>
              <a:gd name="connsiteY5" fmla="*/ 6401686 h 6415314"/>
              <a:gd name="connsiteX6" fmla="*/ 0 w 12192000"/>
              <a:gd name="connsiteY6" fmla="*/ 0 h 6415314"/>
              <a:gd name="connsiteX0" fmla="*/ 0 w 12192000"/>
              <a:gd name="connsiteY0" fmla="*/ 0 h 6415314"/>
              <a:gd name="connsiteX1" fmla="*/ 12192000 w 12192000"/>
              <a:gd name="connsiteY1" fmla="*/ 0 h 6415314"/>
              <a:gd name="connsiteX2" fmla="*/ 12192000 w 12192000"/>
              <a:gd name="connsiteY2" fmla="*/ 5385686 h 6415314"/>
              <a:gd name="connsiteX3" fmla="*/ 9303656 w 12192000"/>
              <a:gd name="connsiteY3" fmla="*/ 5805715 h 6415314"/>
              <a:gd name="connsiteX4" fmla="*/ 9187542 w 12192000"/>
              <a:gd name="connsiteY4" fmla="*/ 6415314 h 6415314"/>
              <a:gd name="connsiteX5" fmla="*/ 0 w 12192000"/>
              <a:gd name="connsiteY5" fmla="*/ 6401686 h 6415314"/>
              <a:gd name="connsiteX6" fmla="*/ 0 w 12192000"/>
              <a:gd name="connsiteY6" fmla="*/ 0 h 641531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03656 w 12192000"/>
              <a:gd name="connsiteY3" fmla="*/ 580571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03656 w 12192000"/>
              <a:gd name="connsiteY3" fmla="*/ 580571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03656 w 12192000"/>
              <a:gd name="connsiteY3" fmla="*/ 580571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0882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25007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25007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25007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87476 w 12192000"/>
              <a:gd name="connsiteY3" fmla="*/ 5782855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01763 w 12192000"/>
              <a:gd name="connsiteY3" fmla="*/ 5787618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06513 w 12192000"/>
              <a:gd name="connsiteY3" fmla="*/ 5847149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06513 w 12192000"/>
              <a:gd name="connsiteY3" fmla="*/ 5847149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273175 w 12192000"/>
              <a:gd name="connsiteY3" fmla="*/ 5818574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94619 w 12192000"/>
              <a:gd name="connsiteY3" fmla="*/ 573523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394619 w 12192000"/>
              <a:gd name="connsiteY3" fmla="*/ 573523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41675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85686 h 6407694"/>
              <a:gd name="connsiteX3" fmla="*/ 9468438 w 12192000"/>
              <a:gd name="connsiteY3" fmla="*/ 5716181 h 6407694"/>
              <a:gd name="connsiteX4" fmla="*/ 9229384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43899 h 6407694"/>
              <a:gd name="connsiteX3" fmla="*/ 9468438 w 12192000"/>
              <a:gd name="connsiteY3" fmla="*/ 5716181 h 6407694"/>
              <a:gd name="connsiteX4" fmla="*/ 9229384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  <a:gd name="connsiteX0" fmla="*/ 0 w 12192000"/>
              <a:gd name="connsiteY0" fmla="*/ 0 h 6407694"/>
              <a:gd name="connsiteX1" fmla="*/ 12192000 w 12192000"/>
              <a:gd name="connsiteY1" fmla="*/ 0 h 6407694"/>
              <a:gd name="connsiteX2" fmla="*/ 12192000 w 12192000"/>
              <a:gd name="connsiteY2" fmla="*/ 5343899 h 6407694"/>
              <a:gd name="connsiteX3" fmla="*/ 9468438 w 12192000"/>
              <a:gd name="connsiteY3" fmla="*/ 5716181 h 6407694"/>
              <a:gd name="connsiteX4" fmla="*/ 9229384 w 12192000"/>
              <a:gd name="connsiteY4" fmla="*/ 6407694 h 6407694"/>
              <a:gd name="connsiteX5" fmla="*/ 0 w 12192000"/>
              <a:gd name="connsiteY5" fmla="*/ 6401686 h 6407694"/>
              <a:gd name="connsiteX6" fmla="*/ 0 w 12192000"/>
              <a:gd name="connsiteY6" fmla="*/ 0 h 640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07694">
                <a:moveTo>
                  <a:pt x="0" y="0"/>
                </a:moveTo>
                <a:lnTo>
                  <a:pt x="12192000" y="0"/>
                </a:lnTo>
                <a:lnTo>
                  <a:pt x="12192000" y="5343899"/>
                </a:lnTo>
                <a:cubicBezTo>
                  <a:pt x="11212964" y="5487888"/>
                  <a:pt x="10501704" y="5557597"/>
                  <a:pt x="9468438" y="5716181"/>
                </a:cubicBezTo>
                <a:cubicBezTo>
                  <a:pt x="9117082" y="5792124"/>
                  <a:pt x="9165673" y="6033615"/>
                  <a:pt x="9229384" y="6407694"/>
                </a:cubicBezTo>
                <a:lnTo>
                  <a:pt x="0" y="64016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3890298"/>
            <a:ext cx="9147885" cy="1634848"/>
          </a:xfrm>
          <a:solidFill>
            <a:srgbClr val="FFFFFF">
              <a:alpha val="92941"/>
            </a:srgbClr>
          </a:solidFill>
        </p:spPr>
        <p:txBody>
          <a:bodyPr anchor="t"/>
          <a:lstStyle>
            <a:lvl1pPr marL="720000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4"/>
          </p:nvPr>
        </p:nvSpPr>
        <p:spPr>
          <a:xfrm>
            <a:off x="3274764" y="6446439"/>
            <a:ext cx="258485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20XX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79DF17D8-A326-44D6-A77D-42DA99E92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413" y="4735799"/>
            <a:ext cx="6425903" cy="605256"/>
          </a:xfrm>
        </p:spPr>
        <p:txBody>
          <a:bodyPr rtlCol="0"/>
          <a:lstStyle/>
          <a:p>
            <a:pPr rtl="0"/>
            <a:r>
              <a:rPr lang="fr-FR" noProof="0">
                <a:solidFill>
                  <a:schemeClr val="tx1"/>
                </a:solidFill>
              </a:rPr>
              <a:t>Modifier le style des sous-titres du masque</a:t>
            </a:r>
            <a:endParaRPr lang="fr-FR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8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23806-697B-4856-8839-6196CD4EB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A9BC46-E431-4C4B-9EB8-442B64190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5677A4-829A-424A-ADF0-1003DD747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B314C2-DC6D-496B-9360-85DCF083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D55FC0-0FA0-4B76-A286-3230F2F7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C7951C-E8CC-4008-BE9E-59496644F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765"/>
            <a:ext cx="1823053" cy="163747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4E821AD-FAAD-4C72-B6D2-D3FD85871EBC}"/>
              </a:ext>
            </a:extLst>
          </p:cNvPr>
          <p:cNvSpPr txBox="1"/>
          <p:nvPr userDrawn="1"/>
        </p:nvSpPr>
        <p:spPr>
          <a:xfrm>
            <a:off x="7195931" y="88837"/>
            <a:ext cx="4874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fr-FR" sz="1400" b="1" dirty="0">
                <a:effectLst/>
                <a:latin typeface="Marianne, monospace"/>
              </a:rPr>
              <a:t>Direction Régionale de l'Environnement, de l'Aménagement et du Logement</a:t>
            </a:r>
          </a:p>
          <a:p>
            <a:pPr algn="r" rtl="0"/>
            <a:r>
              <a:rPr lang="fr-FR" sz="1400" b="1" dirty="0">
                <a:effectLst/>
                <a:latin typeface="Marianne, monospace"/>
              </a:rPr>
              <a:t> Grand Est</a:t>
            </a:r>
            <a:endParaRPr lang="fr-FR" sz="1400" dirty="0">
              <a:effectLst/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4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3E389-C5A4-47C0-9E73-A91A65E5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E7C99F-5E7F-4731-A84D-0D544D714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1ABD6F-38C8-4343-9DAE-5212733CF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FCA801-642A-4F95-80E4-42C6B6DE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1CAEF5-ABCB-4329-A522-03B142E4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87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4C3C6-C808-476E-8992-AC7A098C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B03364-F1E3-4B12-A6D8-D48C4D357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5DCE46-101E-4017-A864-1A49D1667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EA5AC1-124A-47B6-8CD8-6F23BE7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BE51EA-A4D9-48DD-85E2-77624F4C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E24AEF-F9CA-4615-9481-F95EDEC4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84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92DCC-863D-4D03-BFF9-C1299787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2927D2-1F43-40B2-A1EE-ADCF66C6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600089-5B65-4477-8051-604B731D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B15D8E-9123-489C-B01A-AA4DEF5C7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D2AC94-BA9C-4E6C-A644-7BA70D627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39ECF8-8F5F-4C73-AB82-D0B8F3BB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7BFD9CC-6403-4ABA-B3E2-07FBC4FB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DD093C-75D5-482D-B46C-9A297539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34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4F6C1-1400-4C30-8C99-6B9422CE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1AD1C0-93AA-49E2-913B-1636C396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23325F-23EA-4B33-A5F6-A6A5A088D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690DD9-8AAF-4F2E-B4D4-E77FB8D5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61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770C3B-343E-4104-85B0-2881EE11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57A0C7-E6E3-4A43-ACC6-2F110B2AE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054F4E-C8EC-4C18-ABE3-219B567D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7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D5081-42C8-417C-8520-55E7F836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574B6B-459E-4B0E-B285-27BAFAD8D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C58854-4338-40C9-B706-A6B9844A8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E6EB66-5E48-4279-9950-7CFC5ABC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8A47EE-EEA2-4BBA-A9BE-88C29FCE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3CAF08-0479-408A-84A8-9CACCC0C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20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6866F-EF10-4964-898D-BE7562496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BB8613-26E9-4944-AC8F-C421EDEB7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6B3078-35B6-4763-8AD0-2478E787A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585A5A-A25D-4D96-B34E-8861272F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888B92-B607-4723-B053-4DF38A73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1BCDD1-5591-45CF-AC5F-0FD96876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03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AE95043-B110-4090-9858-D092695B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0241FE-AE36-4F71-9133-80F5C9476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8D06D4-E467-4A3D-8534-D5B8698D6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E7E3B-3172-4437-9617-C3817E46F9B4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1B275-C1D4-4B26-8462-18C12B9CD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F870EF-BAF1-4F91-AEDF-99879DAA7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EE107-B17C-4981-A2AD-EFF3D6C92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85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svg"/><Relationship Id="rId7" Type="http://schemas.openxmlformats.org/officeDocument/2006/relationships/image" Target="../media/image3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5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svg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5.sv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em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3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jpeg"/><Relationship Id="rId7" Type="http://schemas.openxmlformats.org/officeDocument/2006/relationships/image" Target="../media/image8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cid:image002.jpg@01CF4CCC.40671310" TargetMode="External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8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4.png"/><Relationship Id="rId10" Type="http://schemas.openxmlformats.org/officeDocument/2006/relationships/image" Target="../media/image100.png"/><Relationship Id="rId19" Type="http://schemas.openxmlformats.org/officeDocument/2006/relationships/image" Target="../media/image87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jpeg"/><Relationship Id="rId7" Type="http://schemas.openxmlformats.org/officeDocument/2006/relationships/image" Target="../media/image6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65.png"/><Relationship Id="rId4" Type="http://schemas.openxmlformats.org/officeDocument/2006/relationships/image" Target="../media/image110.jpe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65.png"/><Relationship Id="rId7" Type="http://schemas.openxmlformats.org/officeDocument/2006/relationships/image" Target="../media/image8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87.png"/><Relationship Id="rId4" Type="http://schemas.openxmlformats.org/officeDocument/2006/relationships/image" Target="../media/image60.png"/><Relationship Id="rId9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6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0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svg"/><Relationship Id="rId7" Type="http://schemas.openxmlformats.org/officeDocument/2006/relationships/image" Target="../media/image3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13.sv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15.svg"/><Relationship Id="rId10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38.png"/><Relationship Id="rId3" Type="http://schemas.openxmlformats.org/officeDocument/2006/relationships/image" Target="../media/image13.sv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15.svg"/><Relationship Id="rId10" Type="http://schemas.openxmlformats.org/officeDocument/2006/relationships/image" Target="../media/image49.jpeg"/><Relationship Id="rId4" Type="http://schemas.openxmlformats.org/officeDocument/2006/relationships/image" Target="../media/image14.png"/><Relationship Id="rId9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sv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sv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12613"/>
          <a:stretch>
            <a:fillRect/>
          </a:stretch>
        </p:blipFill>
        <p:spPr/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064">
            <a:off x="-100011" y="655275"/>
            <a:ext cx="908924" cy="1860550"/>
          </a:xfrm>
          <a:prstGeom prst="rect">
            <a:avLst/>
          </a:prstGeom>
        </p:spPr>
      </p:pic>
      <p:sp>
        <p:nvSpPr>
          <p:cNvPr id="9" name="Titre 2"/>
          <p:cNvSpPr txBox="1">
            <a:spLocks/>
          </p:cNvSpPr>
          <p:nvPr/>
        </p:nvSpPr>
        <p:spPr>
          <a:xfrm>
            <a:off x="-530497" y="3918375"/>
            <a:ext cx="7765143" cy="1634848"/>
          </a:xfrm>
          <a:prstGeom prst="roundRect">
            <a:avLst>
              <a:gd name="adj" fmla="val 50000"/>
            </a:avLst>
          </a:prstGeom>
          <a:solidFill>
            <a:srgbClr val="FFFFFF">
              <a:alpha val="89804"/>
            </a:srgbClr>
          </a:solidFill>
        </p:spPr>
        <p:txBody>
          <a:bodyPr vert="horz" lIns="91440" tIns="45720" rIns="91440" bIns="45720" rtlCol="0" anchor="t">
            <a:normAutofit/>
          </a:bodyPr>
          <a:lstStyle>
            <a:lvl1pPr marL="72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small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Pôle Bois</a:t>
            </a:r>
            <a:r>
              <a:rPr lang="fr-FR" dirty="0"/>
              <a:t>, </a:t>
            </a:r>
            <a:r>
              <a:rPr lang="fr-FR" sz="2000" i="1" dirty="0"/>
              <a:t>communauté d’agglomération d’Épinal</a:t>
            </a:r>
            <a:endParaRPr lang="fr-FR" dirty="0"/>
          </a:p>
        </p:txBody>
      </p:sp>
      <p:sp>
        <p:nvSpPr>
          <p:cNvPr id="11" name="Sous-titre 4"/>
          <p:cNvSpPr txBox="1">
            <a:spLocks/>
          </p:cNvSpPr>
          <p:nvPr/>
        </p:nvSpPr>
        <p:spPr>
          <a:xfrm>
            <a:off x="461010" y="4947967"/>
            <a:ext cx="6224099" cy="605256"/>
          </a:xfrm>
          <a:prstGeom prst="rect">
            <a:avLst/>
          </a:prstGeom>
        </p:spPr>
        <p:txBody>
          <a:bodyPr vert="horz" lIns="0" tIns="45720" rIns="0" bIns="45720" rtlCol="0">
            <a:normAutofit fontScale="47500" lnSpcReduction="2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 b="1" dirty="0" err="1"/>
              <a:t>Ihédate</a:t>
            </a:r>
            <a:r>
              <a:rPr lang="fr-FR" sz="2900" dirty="0"/>
              <a:t> - </a:t>
            </a:r>
            <a:r>
              <a:rPr lang="fr-FR" sz="2900" b="1" dirty="0"/>
              <a:t>Les ressources du territoire, entre exploitation et préservation</a:t>
            </a:r>
            <a:r>
              <a:rPr lang="fr-FR" sz="2900" dirty="0"/>
              <a:t> </a:t>
            </a:r>
          </a:p>
          <a:p>
            <a:pPr algn="r"/>
            <a:r>
              <a:rPr lang="fr-FR" sz="2200" dirty="0"/>
              <a:t>22 mai 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BA052D-74F3-4147-8AE3-274904387089}"/>
              </a:ext>
            </a:extLst>
          </p:cNvPr>
          <p:cNvSpPr txBox="1"/>
          <p:nvPr/>
        </p:nvSpPr>
        <p:spPr>
          <a:xfrm>
            <a:off x="9124950" y="0"/>
            <a:ext cx="3067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Hôtel Innovation Bois – Haha Architecture</a:t>
            </a:r>
          </a:p>
        </p:txBody>
      </p:sp>
    </p:spTree>
    <p:extLst>
      <p:ext uri="{BB962C8B-B14F-4D97-AF65-F5344CB8AC3E}">
        <p14:creationId xmlns:p14="http://schemas.microsoft.com/office/powerpoint/2010/main" val="373019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BDB73-FE07-23F2-6920-69985F3C2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6FC7B54B-07E7-430E-9DCA-DC53C7D06324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24DBDD9A-7716-A114-70B6-EABEC41F6E7B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E609BA1-B187-619C-1AB7-B9E8EDA50881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B0841C8-AA35-2BFC-C658-82653E5D3254}"/>
              </a:ext>
            </a:extLst>
          </p:cNvPr>
          <p:cNvSpPr txBox="1"/>
          <p:nvPr/>
        </p:nvSpPr>
        <p:spPr>
          <a:xfrm>
            <a:off x="-408357" y="245243"/>
            <a:ext cx="8885551" cy="36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ear Sans Medium"/>
                <a:ea typeface="+mn-ea"/>
                <a:cs typeface="+mn-cs"/>
              </a:rPr>
              <a:t>Innovation – </a:t>
            </a:r>
            <a:r>
              <a:rPr lang="en-US" sz="2333" dirty="0">
                <a:solidFill>
                  <a:srgbClr val="FFFFFF"/>
                </a:solidFill>
                <a:latin typeface="Clear Sans Medium"/>
              </a:rPr>
              <a:t>Axes de </a:t>
            </a:r>
            <a:r>
              <a:rPr lang="en-US" sz="2333" dirty="0" err="1">
                <a:solidFill>
                  <a:srgbClr val="FFFFFF"/>
                </a:solidFill>
                <a:latin typeface="Clear Sans Medium"/>
              </a:rPr>
              <a:t>développements</a:t>
            </a: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lear Sans Medium"/>
              <a:ea typeface="+mn-ea"/>
              <a:cs typeface="+mn-cs"/>
            </a:endParaRPr>
          </a:p>
        </p:txBody>
      </p:sp>
      <p:pic>
        <p:nvPicPr>
          <p:cNvPr id="8" name="Image 7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BCB4031C-71E4-C827-04B1-46B7F706C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5" y="883589"/>
            <a:ext cx="7701280" cy="4182774"/>
          </a:xfrm>
          <a:prstGeom prst="rect">
            <a:avLst/>
          </a:prstGeom>
        </p:spPr>
      </p:pic>
      <p:sp>
        <p:nvSpPr>
          <p:cNvPr id="3" name="Étoile : 5 branches 2">
            <a:extLst>
              <a:ext uri="{FF2B5EF4-FFF2-40B4-BE49-F238E27FC236}">
                <a16:creationId xmlns:a16="http://schemas.microsoft.com/office/drawing/2014/main" id="{65D23B06-8050-64E1-A76C-6B592D895169}"/>
              </a:ext>
            </a:extLst>
          </p:cNvPr>
          <p:cNvSpPr/>
          <p:nvPr/>
        </p:nvSpPr>
        <p:spPr>
          <a:xfrm>
            <a:off x="9022280" y="2717942"/>
            <a:ext cx="361950" cy="33794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D173E1-DB9A-7415-0FE4-37D816FAA3EC}"/>
              </a:ext>
            </a:extLst>
          </p:cNvPr>
          <p:cNvSpPr txBox="1"/>
          <p:nvPr/>
        </p:nvSpPr>
        <p:spPr>
          <a:xfrm>
            <a:off x="8089269" y="3125824"/>
            <a:ext cx="2079117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Réemploi du bois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A7BAEBE-F862-468B-954F-5649E8D0FCD5}"/>
              </a:ext>
            </a:extLst>
          </p:cNvPr>
          <p:cNvSpPr txBox="1"/>
          <p:nvPr/>
        </p:nvSpPr>
        <p:spPr>
          <a:xfrm>
            <a:off x="5228535" y="1554839"/>
            <a:ext cx="1595365" cy="338554"/>
          </a:xfrm>
          <a:prstGeom prst="rect">
            <a:avLst/>
          </a:prstGeom>
          <a:solidFill>
            <a:srgbClr val="AE12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Bois Chimie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06EDB89-1896-4DFB-AB02-B0177994CEE2}"/>
              </a:ext>
            </a:extLst>
          </p:cNvPr>
          <p:cNvCxnSpPr>
            <a:cxnSpLocks/>
          </p:cNvCxnSpPr>
          <p:nvPr/>
        </p:nvCxnSpPr>
        <p:spPr>
          <a:xfrm>
            <a:off x="6003666" y="1104900"/>
            <a:ext cx="0" cy="453140"/>
          </a:xfrm>
          <a:prstGeom prst="straightConnector1">
            <a:avLst/>
          </a:prstGeom>
          <a:ln w="38100">
            <a:solidFill>
              <a:srgbClr val="AE12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2487A6DF-E40B-4B50-A98F-3F0E503CF139}"/>
              </a:ext>
            </a:extLst>
          </p:cNvPr>
          <p:cNvGrpSpPr/>
          <p:nvPr/>
        </p:nvGrpSpPr>
        <p:grpSpPr>
          <a:xfrm>
            <a:off x="2512828" y="1276494"/>
            <a:ext cx="6690428" cy="3155573"/>
            <a:chOff x="2438400" y="1352927"/>
            <a:chExt cx="6690428" cy="315557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25F631D8-E421-4316-8980-01209874675C}"/>
                </a:ext>
              </a:extLst>
            </p:cNvPr>
            <p:cNvGrpSpPr/>
            <p:nvPr/>
          </p:nvGrpSpPr>
          <p:grpSpPr>
            <a:xfrm>
              <a:off x="2438400" y="1356128"/>
              <a:ext cx="6690428" cy="3152372"/>
              <a:chOff x="2438400" y="1356128"/>
              <a:chExt cx="6690428" cy="3152372"/>
            </a:xfrm>
          </p:grpSpPr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FCA559E4-2A56-49FA-8CF6-268BDAD699E0}"/>
                  </a:ext>
                </a:extLst>
              </p:cNvPr>
              <p:cNvCxnSpPr/>
              <p:nvPr/>
            </p:nvCxnSpPr>
            <p:spPr>
              <a:xfrm>
                <a:off x="7997824" y="4508500"/>
                <a:ext cx="113100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BB72FB8-74F2-485D-B967-0B140B710F5C}"/>
                  </a:ext>
                </a:extLst>
              </p:cNvPr>
              <p:cNvCxnSpPr>
                <a:cxnSpLocks/>
                <a:stCxn id="6" idx="2"/>
              </p:cNvCxnSpPr>
              <p:nvPr/>
            </p:nvCxnSpPr>
            <p:spPr>
              <a:xfrm>
                <a:off x="9128828" y="3495156"/>
                <a:ext cx="0" cy="10133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68F13B47-9F9A-4946-85AB-D646F6B586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38400" y="1359424"/>
                <a:ext cx="669042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CC9B1ED4-FB67-423D-B876-B934A1DF318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flipV="1">
                <a:off x="9128828" y="1356128"/>
                <a:ext cx="0" cy="176969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985B5FB7-D0B9-44E5-839E-F0E326F36BAC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1352927"/>
              <a:ext cx="0" cy="3837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D46EF731-8CC5-4C8B-BED3-CD267E170B1B}"/>
                </a:ext>
              </a:extLst>
            </p:cNvPr>
            <p:cNvCxnSpPr>
              <a:cxnSpLocks/>
            </p:cNvCxnSpPr>
            <p:nvPr/>
          </p:nvCxnSpPr>
          <p:spPr>
            <a:xfrm>
              <a:off x="5042496" y="1352927"/>
              <a:ext cx="0" cy="3837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63A0E9F2-7FE2-447D-A7E6-675FD95F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551334" y="1352927"/>
              <a:ext cx="0" cy="3837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1116A630-EB77-426D-850B-E9814AF429D0}"/>
                </a:ext>
              </a:extLst>
            </p:cNvPr>
            <p:cNvCxnSpPr>
              <a:cxnSpLocks/>
            </p:cNvCxnSpPr>
            <p:nvPr/>
          </p:nvCxnSpPr>
          <p:spPr>
            <a:xfrm>
              <a:off x="5941154" y="1359424"/>
              <a:ext cx="0" cy="19541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3E45F77-AE94-4F51-A078-83B631D14FF3}"/>
              </a:ext>
            </a:extLst>
          </p:cNvPr>
          <p:cNvCxnSpPr>
            <a:cxnSpLocks/>
          </p:cNvCxnSpPr>
          <p:nvPr/>
        </p:nvCxnSpPr>
        <p:spPr>
          <a:xfrm>
            <a:off x="8089269" y="4432362"/>
            <a:ext cx="582359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space réservé de la date 4">
            <a:extLst>
              <a:ext uri="{FF2B5EF4-FFF2-40B4-BE49-F238E27FC236}">
                <a16:creationId xmlns:a16="http://schemas.microsoft.com/office/drawing/2014/main" id="{A12607E0-2F7F-451E-8779-FD02AAE37F97}"/>
              </a:ext>
            </a:extLst>
          </p:cNvPr>
          <p:cNvSpPr txBox="1">
            <a:spLocks/>
          </p:cNvSpPr>
          <p:nvPr/>
        </p:nvSpPr>
        <p:spPr>
          <a:xfrm>
            <a:off x="4291488" y="6466997"/>
            <a:ext cx="3609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Communauté d’Agglomération d’Epinal – Pôle Bois - 2026</a:t>
            </a:r>
          </a:p>
        </p:txBody>
      </p:sp>
      <p:sp>
        <p:nvSpPr>
          <p:cNvPr id="67" name="Espace réservé du numéro de diapositive 1">
            <a:extLst>
              <a:ext uri="{FF2B5EF4-FFF2-40B4-BE49-F238E27FC236}">
                <a16:creationId xmlns:a16="http://schemas.microsoft.com/office/drawing/2014/main" id="{BC45E7D1-E536-4CCC-9C2B-C7728D0E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258" y="6446838"/>
            <a:ext cx="759417" cy="365125"/>
          </a:xfrm>
        </p:spPr>
        <p:txBody>
          <a:bodyPr/>
          <a:lstStyle/>
          <a:p>
            <a:fld id="{A67C6465-E2FC-4B67-B774-692D967418B3}" type="slidenum">
              <a:rPr lang="fr-FR" smtClean="0"/>
              <a:t>10</a:t>
            </a:fld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F7A1FA5-D894-45A5-A777-DD854EAD0F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20" y="193252"/>
            <a:ext cx="1892385" cy="56771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BCABCC0-9E13-4B7A-A593-754711827427}"/>
              </a:ext>
            </a:extLst>
          </p:cNvPr>
          <p:cNvSpPr txBox="1"/>
          <p:nvPr/>
        </p:nvSpPr>
        <p:spPr>
          <a:xfrm>
            <a:off x="6417335" y="2019233"/>
            <a:ext cx="1780355" cy="338554"/>
          </a:xfrm>
          <a:prstGeom prst="rect">
            <a:avLst/>
          </a:prstGeom>
          <a:solidFill>
            <a:srgbClr val="873B47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Bois énergie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603EBF5-D279-4FD0-8C66-DE07497E6C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4" y="5146576"/>
            <a:ext cx="11242141" cy="14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4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BDB73-FE07-23F2-6920-69985F3C2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6FC7B54B-07E7-430E-9DCA-DC53C7D06324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24DBDD9A-7716-A114-70B6-EABEC41F6E7B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E609BA1-B187-619C-1AB7-B9E8EDA50881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B0841C8-AA35-2BFC-C658-82653E5D3254}"/>
              </a:ext>
            </a:extLst>
          </p:cNvPr>
          <p:cNvSpPr txBox="1"/>
          <p:nvPr/>
        </p:nvSpPr>
        <p:spPr>
          <a:xfrm>
            <a:off x="-408357" y="245243"/>
            <a:ext cx="8885551" cy="36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ear Sans Medium"/>
                <a:ea typeface="+mn-ea"/>
                <a:cs typeface="+mn-cs"/>
              </a:rPr>
              <a:t>Innovation – </a:t>
            </a:r>
            <a:r>
              <a:rPr lang="en-US" sz="2333" dirty="0">
                <a:solidFill>
                  <a:srgbClr val="FFFFFF"/>
                </a:solidFill>
                <a:latin typeface="Clear Sans Medium"/>
              </a:rPr>
              <a:t>Axes de </a:t>
            </a:r>
            <a:r>
              <a:rPr lang="en-US" sz="2333" dirty="0" err="1">
                <a:solidFill>
                  <a:srgbClr val="FFFFFF"/>
                </a:solidFill>
                <a:latin typeface="Clear Sans Medium"/>
              </a:rPr>
              <a:t>développements</a:t>
            </a: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lear Sans Medium"/>
              <a:ea typeface="+mn-ea"/>
              <a:cs typeface="+mn-cs"/>
            </a:endParaRPr>
          </a:p>
        </p:txBody>
      </p:sp>
      <p:pic>
        <p:nvPicPr>
          <p:cNvPr id="8" name="Image 7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BCB4031C-71E4-C827-04B1-46B7F706C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5" y="883589"/>
            <a:ext cx="7701280" cy="418277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433904B-0C02-CFF3-CD5F-1FCEE8C80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4" y="5146576"/>
            <a:ext cx="11242141" cy="1449070"/>
          </a:xfrm>
          <a:prstGeom prst="rect">
            <a:avLst/>
          </a:prstGeom>
        </p:spPr>
      </p:pic>
      <p:sp>
        <p:nvSpPr>
          <p:cNvPr id="3" name="Étoile : 5 branches 2">
            <a:extLst>
              <a:ext uri="{FF2B5EF4-FFF2-40B4-BE49-F238E27FC236}">
                <a16:creationId xmlns:a16="http://schemas.microsoft.com/office/drawing/2014/main" id="{65D23B06-8050-64E1-A76C-6B592D895169}"/>
              </a:ext>
            </a:extLst>
          </p:cNvPr>
          <p:cNvSpPr/>
          <p:nvPr/>
        </p:nvSpPr>
        <p:spPr>
          <a:xfrm>
            <a:off x="8490653" y="2702361"/>
            <a:ext cx="361950" cy="33794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D173E1-DB9A-7415-0FE4-37D816FAA3EC}"/>
              </a:ext>
            </a:extLst>
          </p:cNvPr>
          <p:cNvSpPr txBox="1"/>
          <p:nvPr/>
        </p:nvSpPr>
        <p:spPr>
          <a:xfrm>
            <a:off x="9669854" y="3971234"/>
            <a:ext cx="2079117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Réemploi du bois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A7BAEBE-F862-468B-954F-5649E8D0FCD5}"/>
              </a:ext>
            </a:extLst>
          </p:cNvPr>
          <p:cNvSpPr txBox="1"/>
          <p:nvPr/>
        </p:nvSpPr>
        <p:spPr>
          <a:xfrm>
            <a:off x="9903927" y="2996650"/>
            <a:ext cx="1595365" cy="338554"/>
          </a:xfrm>
          <a:prstGeom prst="rect">
            <a:avLst/>
          </a:prstGeom>
          <a:solidFill>
            <a:srgbClr val="AE12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Bois CHIMIE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06EDB89-1896-4DFB-AB02-B0177994CEE2}"/>
              </a:ext>
            </a:extLst>
          </p:cNvPr>
          <p:cNvCxnSpPr>
            <a:cxnSpLocks/>
          </p:cNvCxnSpPr>
          <p:nvPr/>
        </p:nvCxnSpPr>
        <p:spPr>
          <a:xfrm>
            <a:off x="6003666" y="1104900"/>
            <a:ext cx="0" cy="453140"/>
          </a:xfrm>
          <a:prstGeom prst="straightConnector1">
            <a:avLst/>
          </a:prstGeom>
          <a:ln w="38100">
            <a:solidFill>
              <a:srgbClr val="AE12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2487A6DF-E40B-4B50-A98F-3F0E503CF139}"/>
              </a:ext>
            </a:extLst>
          </p:cNvPr>
          <p:cNvGrpSpPr/>
          <p:nvPr/>
        </p:nvGrpSpPr>
        <p:grpSpPr>
          <a:xfrm>
            <a:off x="2512828" y="1276494"/>
            <a:ext cx="6175817" cy="3155573"/>
            <a:chOff x="2438400" y="1352927"/>
            <a:chExt cx="6175817" cy="315557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25F631D8-E421-4316-8980-01209874675C}"/>
                </a:ext>
              </a:extLst>
            </p:cNvPr>
            <p:cNvGrpSpPr/>
            <p:nvPr/>
          </p:nvGrpSpPr>
          <p:grpSpPr>
            <a:xfrm>
              <a:off x="2438400" y="1359424"/>
              <a:ext cx="6175817" cy="3149076"/>
              <a:chOff x="2438400" y="1359424"/>
              <a:chExt cx="6175817" cy="3149076"/>
            </a:xfrm>
          </p:grpSpPr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FCA559E4-2A56-49FA-8CF6-268BDAD699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7824" y="4508500"/>
                <a:ext cx="59937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BB72FB8-74F2-485D-B967-0B140B710F5C}"/>
                  </a:ext>
                </a:extLst>
              </p:cNvPr>
              <p:cNvCxnSpPr>
                <a:cxnSpLocks/>
                <a:stCxn id="3" idx="0"/>
              </p:cNvCxnSpPr>
              <p:nvPr/>
            </p:nvCxnSpPr>
            <p:spPr>
              <a:xfrm>
                <a:off x="8597200" y="2778794"/>
                <a:ext cx="17017" cy="17294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68F13B47-9F9A-4946-85AB-D646F6B586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38400" y="1359424"/>
                <a:ext cx="61588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CC9B1ED4-FB67-423D-B876-B934A1DF3184}"/>
                  </a:ext>
                </a:extLst>
              </p:cNvPr>
              <p:cNvCxnSpPr>
                <a:cxnSpLocks/>
                <a:stCxn id="3" idx="0"/>
              </p:cNvCxnSpPr>
              <p:nvPr/>
            </p:nvCxnSpPr>
            <p:spPr>
              <a:xfrm flipH="1" flipV="1">
                <a:off x="8579128" y="1365922"/>
                <a:ext cx="18072" cy="14128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985B5FB7-D0B9-44E5-839E-F0E326F36BAC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1352927"/>
              <a:ext cx="0" cy="3837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D46EF731-8CC5-4C8B-BED3-CD267E170B1B}"/>
                </a:ext>
              </a:extLst>
            </p:cNvPr>
            <p:cNvCxnSpPr>
              <a:cxnSpLocks/>
            </p:cNvCxnSpPr>
            <p:nvPr/>
          </p:nvCxnSpPr>
          <p:spPr>
            <a:xfrm>
              <a:off x="5042496" y="1352927"/>
              <a:ext cx="0" cy="3837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63A0E9F2-7FE2-447D-A7E6-675FD95F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551334" y="1352927"/>
              <a:ext cx="0" cy="3837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1116A630-EB77-426D-850B-E9814AF429D0}"/>
                </a:ext>
              </a:extLst>
            </p:cNvPr>
            <p:cNvCxnSpPr>
              <a:cxnSpLocks/>
            </p:cNvCxnSpPr>
            <p:nvPr/>
          </p:nvCxnSpPr>
          <p:spPr>
            <a:xfrm>
              <a:off x="5941154" y="1359424"/>
              <a:ext cx="0" cy="19541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3E45F77-AE94-4F51-A078-83B631D14FF3}"/>
              </a:ext>
            </a:extLst>
          </p:cNvPr>
          <p:cNvCxnSpPr>
            <a:cxnSpLocks/>
          </p:cNvCxnSpPr>
          <p:nvPr/>
        </p:nvCxnSpPr>
        <p:spPr>
          <a:xfrm>
            <a:off x="8089269" y="4432362"/>
            <a:ext cx="582359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space réservé de la date 4">
            <a:extLst>
              <a:ext uri="{FF2B5EF4-FFF2-40B4-BE49-F238E27FC236}">
                <a16:creationId xmlns:a16="http://schemas.microsoft.com/office/drawing/2014/main" id="{A12607E0-2F7F-451E-8779-FD02AAE37F97}"/>
              </a:ext>
            </a:extLst>
          </p:cNvPr>
          <p:cNvSpPr txBox="1">
            <a:spLocks/>
          </p:cNvSpPr>
          <p:nvPr/>
        </p:nvSpPr>
        <p:spPr>
          <a:xfrm>
            <a:off x="4291488" y="6466997"/>
            <a:ext cx="3609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Communauté d’Agglomération d’Epinal – Pôle Bois - 2026</a:t>
            </a:r>
          </a:p>
        </p:txBody>
      </p:sp>
      <p:sp>
        <p:nvSpPr>
          <p:cNvPr id="67" name="Espace réservé du numéro de diapositive 1">
            <a:extLst>
              <a:ext uri="{FF2B5EF4-FFF2-40B4-BE49-F238E27FC236}">
                <a16:creationId xmlns:a16="http://schemas.microsoft.com/office/drawing/2014/main" id="{BC45E7D1-E536-4CCC-9C2B-C7728D0E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258" y="6446838"/>
            <a:ext cx="759417" cy="365125"/>
          </a:xfrm>
        </p:spPr>
        <p:txBody>
          <a:bodyPr/>
          <a:lstStyle/>
          <a:p>
            <a:fld id="{A67C6465-E2FC-4B67-B774-692D967418B3}" type="slidenum">
              <a:rPr lang="fr-FR" smtClean="0"/>
              <a:t>11</a:t>
            </a:fld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F7A1FA5-D894-45A5-A777-DD854EAD0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20" y="193252"/>
            <a:ext cx="1892385" cy="56771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5BBDA7F-239B-4DBF-9214-006AF713FD77}"/>
              </a:ext>
            </a:extLst>
          </p:cNvPr>
          <p:cNvSpPr txBox="1"/>
          <p:nvPr/>
        </p:nvSpPr>
        <p:spPr>
          <a:xfrm>
            <a:off x="10099145" y="3512362"/>
            <a:ext cx="1220533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Feuillus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4CCAA4A5-F976-4899-B326-1700FCD3C37E}"/>
              </a:ext>
            </a:extLst>
          </p:cNvPr>
          <p:cNvSpPr/>
          <p:nvPr/>
        </p:nvSpPr>
        <p:spPr>
          <a:xfrm>
            <a:off x="8998877" y="2207205"/>
            <a:ext cx="638175" cy="3119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9725A01-2718-4BCF-A97C-5FC1DDBEE400}"/>
              </a:ext>
            </a:extLst>
          </p:cNvPr>
          <p:cNvSpPr txBox="1"/>
          <p:nvPr/>
        </p:nvSpPr>
        <p:spPr>
          <a:xfrm>
            <a:off x="9654216" y="1947671"/>
            <a:ext cx="2537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 axes majeur  de développement</a:t>
            </a:r>
          </a:p>
        </p:txBody>
      </p:sp>
      <p:sp>
        <p:nvSpPr>
          <p:cNvPr id="36" name="Étoile : 5 branches 35">
            <a:extLst>
              <a:ext uri="{FF2B5EF4-FFF2-40B4-BE49-F238E27FC236}">
                <a16:creationId xmlns:a16="http://schemas.microsoft.com/office/drawing/2014/main" id="{A7BCEA27-A1CE-4C18-AE5B-4E17C149CB50}"/>
              </a:ext>
            </a:extLst>
          </p:cNvPr>
          <p:cNvSpPr/>
          <p:nvPr/>
        </p:nvSpPr>
        <p:spPr>
          <a:xfrm>
            <a:off x="3394317" y="1461083"/>
            <a:ext cx="622441" cy="512905"/>
          </a:xfrm>
          <a:prstGeom prst="star5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 : 5 branches 36">
            <a:extLst>
              <a:ext uri="{FF2B5EF4-FFF2-40B4-BE49-F238E27FC236}">
                <a16:creationId xmlns:a16="http://schemas.microsoft.com/office/drawing/2014/main" id="{A99E0A9B-65AA-4290-A1DB-025C59227248}"/>
              </a:ext>
            </a:extLst>
          </p:cNvPr>
          <p:cNvSpPr/>
          <p:nvPr/>
        </p:nvSpPr>
        <p:spPr>
          <a:xfrm>
            <a:off x="5834607" y="1577704"/>
            <a:ext cx="361950" cy="337946"/>
          </a:xfrm>
          <a:prstGeom prst="star5">
            <a:avLst/>
          </a:prstGeom>
          <a:solidFill>
            <a:srgbClr val="AE1260"/>
          </a:solidFill>
          <a:ln>
            <a:solidFill>
              <a:srgbClr val="AE12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AEF4FBC-F18D-4A9F-8CD9-FB2AC7D8A4F9}"/>
              </a:ext>
            </a:extLst>
          </p:cNvPr>
          <p:cNvSpPr txBox="1"/>
          <p:nvPr/>
        </p:nvSpPr>
        <p:spPr>
          <a:xfrm>
            <a:off x="6434547" y="2018040"/>
            <a:ext cx="1703832" cy="338554"/>
          </a:xfrm>
          <a:prstGeom prst="rect">
            <a:avLst/>
          </a:prstGeom>
          <a:solidFill>
            <a:srgbClr val="873B47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Bois énergie</a:t>
            </a:r>
          </a:p>
        </p:txBody>
      </p:sp>
    </p:spTree>
    <p:extLst>
      <p:ext uri="{BB962C8B-B14F-4D97-AF65-F5344CB8AC3E}">
        <p14:creationId xmlns:p14="http://schemas.microsoft.com/office/powerpoint/2010/main" val="2784097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C6C7778-36E4-FBDE-C066-40A5EB84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834" y="3365436"/>
            <a:ext cx="2832329" cy="19358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46C777-F312-77BE-36E1-8CC59757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410" y="4521475"/>
            <a:ext cx="3024005" cy="1312991"/>
          </a:xfrm>
          <a:prstGeom prst="rect">
            <a:avLst/>
          </a:prstGeom>
        </p:spPr>
      </p:pic>
      <p:pic>
        <p:nvPicPr>
          <p:cNvPr id="7" name="Image 6" descr="choix_part_engrenage1-300x2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462" y="2236401"/>
            <a:ext cx="2917001" cy="2139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5913438"/>
            <a:ext cx="8356600" cy="935037"/>
          </a:xfrm>
        </p:spPr>
        <p:txBody>
          <a:bodyPr>
            <a:normAutofit/>
          </a:bodyPr>
          <a:lstStyle/>
          <a:p>
            <a:r>
              <a:rPr lang="fr-FR" sz="2400" b="1" dirty="0"/>
              <a:t>Genèse d’une démarche concrète : </a:t>
            </a:r>
            <a:br>
              <a:rPr lang="fr-FR" sz="2400" b="1" dirty="0"/>
            </a:br>
            <a:r>
              <a:rPr lang="fr-FR" sz="2400" b="1" dirty="0"/>
              <a:t>		</a:t>
            </a:r>
            <a:r>
              <a:rPr lang="fr-FR" sz="2800" b="1" dirty="0">
                <a:solidFill>
                  <a:srgbClr val="FF0000"/>
                </a:solidFill>
                <a:latin typeface="Abadi" panose="020B0604020104020204" pitchFamily="34" charset="0"/>
              </a:rPr>
              <a:t>Ecologie Industrielle Territoriale - EIT</a:t>
            </a:r>
            <a:endParaRPr lang="fr-FR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758950"/>
            <a:ext cx="3408363" cy="33655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1er producteur de papier journal d’Europe de l’Ouest : </a:t>
            </a:r>
          </a:p>
          <a:p>
            <a:pPr marL="0" indent="0">
              <a:buNone/>
            </a:pPr>
            <a:r>
              <a:rPr lang="fr-FR" sz="1600" dirty="0"/>
              <a:t>Atouts du territoire</a:t>
            </a:r>
          </a:p>
          <a:p>
            <a:pPr marL="0" indent="0">
              <a:buNone/>
            </a:pPr>
            <a:r>
              <a:rPr lang="fr-FR" sz="1600" dirty="0"/>
              <a:t>Développement rapide</a:t>
            </a:r>
          </a:p>
          <a:p>
            <a:pPr marL="0" indent="0">
              <a:buNone/>
            </a:pPr>
            <a:r>
              <a:rPr lang="fr-FR" sz="1600" b="1" dirty="0"/>
              <a:t>Domaine d’activité en déclin</a:t>
            </a:r>
          </a:p>
          <a:p>
            <a:pPr lvl="1"/>
            <a:endParaRPr lang="fr-FR" sz="16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8390103" y="3076604"/>
            <a:ext cx="324036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457200">
              <a:spcBef>
                <a:spcPct val="20000"/>
              </a:spcBef>
              <a:defRPr/>
            </a:pPr>
            <a:r>
              <a:rPr lang="fr-FR" sz="1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Territoire Forestier</a:t>
            </a:r>
          </a:p>
        </p:txBody>
      </p:sp>
      <p:pic>
        <p:nvPicPr>
          <p:cNvPr id="11" name="Image 3" descr="Capture d’écran 2013-11-12 à 07.49.3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2634" y="4612353"/>
            <a:ext cx="1401589" cy="133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11" y="2081051"/>
            <a:ext cx="1549075" cy="2884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73FFF8-A15C-4D45-0C08-4A582737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964" y="379561"/>
            <a:ext cx="1914213" cy="1008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EB2918-0E4B-1D6E-A98A-6F5B96E4D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456" y="2420121"/>
            <a:ext cx="1758433" cy="62062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8CE772-7E88-CC42-C62F-9A69CD69A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230" y="1801619"/>
            <a:ext cx="1823796" cy="54256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49F4EDF-C1D8-2E67-97A9-4E8C36A20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69" y="4123489"/>
            <a:ext cx="2449480" cy="1717641"/>
          </a:xfrm>
          <a:prstGeom prst="rect">
            <a:avLst/>
          </a:prstGeom>
        </p:spPr>
      </p:pic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466DBBCF-CD3F-542A-9EE6-0CDF9E5F5814}"/>
              </a:ext>
            </a:extLst>
          </p:cNvPr>
          <p:cNvSpPr/>
          <p:nvPr/>
        </p:nvSpPr>
        <p:spPr>
          <a:xfrm rot="4048818">
            <a:off x="8118024" y="2842956"/>
            <a:ext cx="124329" cy="7300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082FE569-CF13-A24E-BDD9-A9D7CF6AF6F1}"/>
              </a:ext>
            </a:extLst>
          </p:cNvPr>
          <p:cNvSpPr/>
          <p:nvPr/>
        </p:nvSpPr>
        <p:spPr>
          <a:xfrm rot="17224403">
            <a:off x="4036992" y="2681425"/>
            <a:ext cx="124329" cy="7300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6064FEF8-A5A9-8638-466F-F772ADC100D7}"/>
              </a:ext>
            </a:extLst>
          </p:cNvPr>
          <p:cNvSpPr/>
          <p:nvPr/>
        </p:nvSpPr>
        <p:spPr>
          <a:xfrm>
            <a:off x="5826837" y="4066957"/>
            <a:ext cx="124329" cy="7300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3">
            <a:extLst>
              <a:ext uri="{FF2B5EF4-FFF2-40B4-BE49-F238E27FC236}">
                <a16:creationId xmlns:a16="http://schemas.microsoft.com/office/drawing/2014/main" id="{8054512F-48F9-B621-9034-258B2D1279F5}"/>
              </a:ext>
            </a:extLst>
          </p:cNvPr>
          <p:cNvSpPr/>
          <p:nvPr/>
        </p:nvSpPr>
        <p:spPr>
          <a:xfrm rot="21128373">
            <a:off x="8469849" y="5296820"/>
            <a:ext cx="4216097" cy="1849877"/>
          </a:xfrm>
          <a:prstGeom prst="roundRect">
            <a:avLst/>
          </a:prstGeom>
          <a:solidFill>
            <a:srgbClr val="6AA12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E683A-3135-392E-5EF6-E380CE99F3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52" y="5805124"/>
            <a:ext cx="1979540" cy="6351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131DE5-E1B7-88A3-1FD6-F77C7309F0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51" y="5805124"/>
            <a:ext cx="635147" cy="6351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3516B85-B349-5220-BA7A-4C4846D8DFF5}"/>
              </a:ext>
            </a:extLst>
          </p:cNvPr>
          <p:cNvSpPr txBox="1"/>
          <p:nvPr/>
        </p:nvSpPr>
        <p:spPr>
          <a:xfrm>
            <a:off x="8644041" y="6482677"/>
            <a:ext cx="2230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www.agglo-epinal.fr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0E96BAA-D536-66AF-A2D5-5DE3F1C92E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299" y="168546"/>
            <a:ext cx="4896672" cy="1742626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DE26A20A-F442-802B-75E6-198745A98506}"/>
              </a:ext>
            </a:extLst>
          </p:cNvPr>
          <p:cNvSpPr/>
          <p:nvPr/>
        </p:nvSpPr>
        <p:spPr>
          <a:xfrm>
            <a:off x="1021268" y="250354"/>
            <a:ext cx="3097845" cy="687376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L’Ecosystème</a:t>
            </a:r>
            <a:endParaRPr lang="fr-FR" dirty="0"/>
          </a:p>
        </p:txBody>
      </p:sp>
      <p:sp>
        <p:nvSpPr>
          <p:cNvPr id="15" name="Flèche : pentagone 14">
            <a:extLst>
              <a:ext uri="{FF2B5EF4-FFF2-40B4-BE49-F238E27FC236}">
                <a16:creationId xmlns:a16="http://schemas.microsoft.com/office/drawing/2014/main" id="{AC529DCA-869A-D43F-7768-31B7027BDA19}"/>
              </a:ext>
            </a:extLst>
          </p:cNvPr>
          <p:cNvSpPr/>
          <p:nvPr/>
        </p:nvSpPr>
        <p:spPr>
          <a:xfrm>
            <a:off x="300029" y="250354"/>
            <a:ext cx="984021" cy="687376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2</a:t>
            </a:r>
          </a:p>
        </p:txBody>
      </p:sp>
    </p:spTree>
    <p:extLst>
      <p:ext uri="{BB962C8B-B14F-4D97-AF65-F5344CB8AC3E}">
        <p14:creationId xmlns:p14="http://schemas.microsoft.com/office/powerpoint/2010/main" val="3164270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2110FD5-86B3-FC97-B945-C072735FC4BC}"/>
              </a:ext>
            </a:extLst>
          </p:cNvPr>
          <p:cNvSpPr txBox="1"/>
          <p:nvPr/>
        </p:nvSpPr>
        <p:spPr>
          <a:xfrm>
            <a:off x="4396175" y="135650"/>
            <a:ext cx="86503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Troisième Etape : </a:t>
            </a:r>
          </a:p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Reconversion, Ecoparc et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Décarbonation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à coins arrondis 3">
            <a:extLst>
              <a:ext uri="{FF2B5EF4-FFF2-40B4-BE49-F238E27FC236}">
                <a16:creationId xmlns:a16="http://schemas.microsoft.com/office/drawing/2014/main" id="{9FBFD58E-8727-85BA-E4CF-141B8984B8C6}"/>
              </a:ext>
            </a:extLst>
          </p:cNvPr>
          <p:cNvSpPr/>
          <p:nvPr/>
        </p:nvSpPr>
        <p:spPr>
          <a:xfrm rot="21128373">
            <a:off x="8469849" y="5296820"/>
            <a:ext cx="4216097" cy="1849877"/>
          </a:xfrm>
          <a:prstGeom prst="roundRect">
            <a:avLst/>
          </a:prstGeom>
          <a:solidFill>
            <a:srgbClr val="6AA12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901719-1954-9054-1B47-1112CEB2C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52" y="5805124"/>
            <a:ext cx="1979540" cy="635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271324-3693-FBB7-3CDD-9E3077210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51" y="5805124"/>
            <a:ext cx="635147" cy="63514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A49B0E3-DA88-DB85-0F1B-92CA5B25AF20}"/>
              </a:ext>
            </a:extLst>
          </p:cNvPr>
          <p:cNvSpPr txBox="1"/>
          <p:nvPr/>
        </p:nvSpPr>
        <p:spPr>
          <a:xfrm>
            <a:off x="8644041" y="6482677"/>
            <a:ext cx="2230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www.agglo-epinal.fr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C336F7-8367-C390-2194-7157E58E0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6" y="4967526"/>
            <a:ext cx="1914213" cy="1008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9EDAC0-6E5C-9127-AE45-AFDD5275D252}"/>
              </a:ext>
            </a:extLst>
          </p:cNvPr>
          <p:cNvSpPr/>
          <p:nvPr/>
        </p:nvSpPr>
        <p:spPr>
          <a:xfrm>
            <a:off x="4262914" y="1760934"/>
            <a:ext cx="6967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dirty="0">
              <a:latin typeface="ClementePDae-Ligh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E3DEB5-5BDB-DCA8-4ABD-CA1F2A243ADA}"/>
              </a:ext>
            </a:extLst>
          </p:cNvPr>
          <p:cNvSpPr txBox="1"/>
          <p:nvPr/>
        </p:nvSpPr>
        <p:spPr>
          <a:xfrm>
            <a:off x="741067" y="6255605"/>
            <a:ext cx="267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FF0000"/>
                </a:solidFill>
              </a:rPr>
              <a:t>2021 à aujourd’hui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CA67B4-9C08-A7BE-6EF4-00522F06A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389" y="1251350"/>
            <a:ext cx="1366588" cy="3544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5BB5BD-12F5-6AA6-8559-BE64FCDC7CF2}"/>
              </a:ext>
            </a:extLst>
          </p:cNvPr>
          <p:cNvSpPr txBox="1"/>
          <p:nvPr/>
        </p:nvSpPr>
        <p:spPr>
          <a:xfrm>
            <a:off x="4426704" y="1605823"/>
            <a:ext cx="74173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Reconversion du site passant de la production de papier journal au papier pour ondulé destiné au marché de l’emballage recyclé.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/>
              <a:t>360 millions d’euros d’investissements.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Reconstruction des moyens de production d’énergies décarbonées :</a:t>
            </a:r>
          </a:p>
          <a:p>
            <a:r>
              <a:rPr lang="fr-FR" dirty="0"/>
              <a:t>Chaudières biomasse bois de classe B (dont la plus grosse chaufferie biomasse d’Europe) – cogénération – chaudière biogaz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/>
              <a:t>185 millions d’euros d’investissements.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r>
              <a:rPr lang="fr-FR" b="1" dirty="0"/>
              <a:t>Création d’une zone d’activité : ECOPARC </a:t>
            </a:r>
          </a:p>
          <a:p>
            <a:r>
              <a:rPr lang="fr-FR" dirty="0"/>
              <a:t>Implantations d’entreprises dans un schéma coordonné pour favoriser </a:t>
            </a:r>
          </a:p>
          <a:p>
            <a:r>
              <a:rPr lang="fr-FR" dirty="0"/>
              <a:t>l’Ecologie Industrielle et Territoriale.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Industries de </a:t>
            </a:r>
            <a:r>
              <a:rPr lang="fr-FR" sz="1800" dirty="0">
                <a:cs typeface="Arial" panose="020B0604020202020204" pitchFamily="34" charset="0"/>
                <a:sym typeface="Wingdings" panose="05000000000000000000" pitchFamily="2" charset="2"/>
              </a:rPr>
              <a:t>la 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valorisation de la fibre </a:t>
            </a:r>
          </a:p>
          <a:p>
            <a:r>
              <a:rPr lang="fr-FR" sz="1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de bois et </a:t>
            </a:r>
            <a:r>
              <a:rPr lang="fr-FR" sz="18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les énergies décarbonées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  <a:r>
              <a:rPr lang="fr-FR" dirty="0"/>
              <a:t>	</a:t>
            </a:r>
          </a:p>
          <a:p>
            <a:r>
              <a:rPr lang="fr-FR" dirty="0"/>
              <a:t>			</a:t>
            </a:r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FE512B1-4E0E-89B3-BC31-CB683F23A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677" y="2607414"/>
            <a:ext cx="927023" cy="46342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2840C7-EC16-B653-07A1-5F0F132E4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999" y="4283479"/>
            <a:ext cx="840377" cy="4425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CF5D00-37B7-7745-99E2-E38F01A56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64" y="1903445"/>
            <a:ext cx="4134149" cy="27841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B57EA0-BEAE-E179-300E-6134F1BA8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6999" y="5517545"/>
            <a:ext cx="1020321" cy="575157"/>
          </a:xfrm>
          <a:prstGeom prst="rect">
            <a:avLst/>
          </a:prstGeo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9A3F6BC-995A-C5B4-4F79-12F7832EB09A}"/>
              </a:ext>
            </a:extLst>
          </p:cNvPr>
          <p:cNvSpPr/>
          <p:nvPr/>
        </p:nvSpPr>
        <p:spPr>
          <a:xfrm>
            <a:off x="1021268" y="250354"/>
            <a:ext cx="3097845" cy="687376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L’Ecosystème</a:t>
            </a:r>
            <a:endParaRPr lang="fr-FR" dirty="0"/>
          </a:p>
        </p:txBody>
      </p:sp>
      <p:sp>
        <p:nvSpPr>
          <p:cNvPr id="17" name="Flèche : pentagone 16">
            <a:extLst>
              <a:ext uri="{FF2B5EF4-FFF2-40B4-BE49-F238E27FC236}">
                <a16:creationId xmlns:a16="http://schemas.microsoft.com/office/drawing/2014/main" id="{99A3FFAE-6AE8-F81D-84BD-99EE608EE62A}"/>
              </a:ext>
            </a:extLst>
          </p:cNvPr>
          <p:cNvSpPr/>
          <p:nvPr/>
        </p:nvSpPr>
        <p:spPr>
          <a:xfrm>
            <a:off x="300029" y="250354"/>
            <a:ext cx="984021" cy="687376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2</a:t>
            </a:r>
          </a:p>
        </p:txBody>
      </p:sp>
    </p:spTree>
    <p:extLst>
      <p:ext uri="{BB962C8B-B14F-4D97-AF65-F5344CB8AC3E}">
        <p14:creationId xmlns:p14="http://schemas.microsoft.com/office/powerpoint/2010/main" val="244002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172C4-1A0E-0BE9-33E6-9C2DE4542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B81D12C-FAB2-F565-2F83-208C35AC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5BA8-7B6F-4E5B-B628-75DBF45FC6DB}" type="slidenum">
              <a:rPr lang="fr-FR" smtClean="0"/>
              <a:t>14</a:t>
            </a:fld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D2FB06A-4803-A653-80D2-CA3BDA2AF41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606675" y="2589213"/>
            <a:ext cx="9585325" cy="4454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45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4500" b="1" dirty="0">
                <a:solidFill>
                  <a:schemeClr val="bg2">
                    <a:lumMod val="25000"/>
                  </a:schemeClr>
                </a:solidFill>
              </a:rPr>
              <a:t>Des gains économiques</a:t>
            </a:r>
          </a:p>
          <a:p>
            <a:r>
              <a:rPr lang="fr-FR" sz="4500" dirty="0">
                <a:solidFill>
                  <a:schemeClr val="bg2">
                    <a:lumMod val="25000"/>
                  </a:schemeClr>
                </a:solidFill>
              </a:rPr>
              <a:t>Diminution des coûts d’achats</a:t>
            </a:r>
          </a:p>
          <a:p>
            <a:r>
              <a:rPr lang="fr-FR" sz="4500" dirty="0">
                <a:solidFill>
                  <a:schemeClr val="bg2">
                    <a:lumMod val="25000"/>
                  </a:schemeClr>
                </a:solidFill>
              </a:rPr>
              <a:t>Diminution des coûts de traitement des déchets</a:t>
            </a:r>
          </a:p>
          <a:p>
            <a:r>
              <a:rPr lang="fr-FR" sz="4500" dirty="0">
                <a:solidFill>
                  <a:schemeClr val="bg2">
                    <a:lumMod val="25000"/>
                  </a:schemeClr>
                </a:solidFill>
              </a:rPr>
              <a:t>Diminution des coûts de maintenance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45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4500" b="1" dirty="0">
                <a:solidFill>
                  <a:schemeClr val="bg2">
                    <a:lumMod val="25000"/>
                  </a:schemeClr>
                </a:solidFill>
              </a:rPr>
              <a:t>Des gains environnementaux</a:t>
            </a:r>
          </a:p>
          <a:p>
            <a:r>
              <a:rPr lang="fr-FR" sz="4500" dirty="0">
                <a:solidFill>
                  <a:schemeClr val="bg2">
                    <a:lumMod val="25000"/>
                  </a:schemeClr>
                </a:solidFill>
              </a:rPr>
              <a:t>Diminution de l’empreinte carbone </a:t>
            </a:r>
          </a:p>
          <a:p>
            <a:r>
              <a:rPr lang="fr-FR" sz="4500" dirty="0">
                <a:solidFill>
                  <a:schemeClr val="bg2">
                    <a:lumMod val="25000"/>
                  </a:schemeClr>
                </a:solidFill>
              </a:rPr>
              <a:t>Réduction, réutilisation, recyclage de vos déchets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45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4500" b="1" dirty="0">
                <a:solidFill>
                  <a:schemeClr val="bg2">
                    <a:lumMod val="25000"/>
                  </a:schemeClr>
                </a:solidFill>
              </a:rPr>
              <a:t>Des gains sociaux</a:t>
            </a:r>
          </a:p>
          <a:p>
            <a:r>
              <a:rPr lang="fr-FR" sz="4500" dirty="0">
                <a:solidFill>
                  <a:schemeClr val="bg2">
                    <a:lumMod val="25000"/>
                  </a:schemeClr>
                </a:solidFill>
              </a:rPr>
              <a:t>Connaissance et collaboration avec les acteurs de la zone</a:t>
            </a:r>
          </a:p>
          <a:p>
            <a:r>
              <a:rPr lang="fr-FR" sz="4500" dirty="0">
                <a:solidFill>
                  <a:schemeClr val="bg2">
                    <a:lumMod val="25000"/>
                  </a:schemeClr>
                </a:solidFill>
              </a:rPr>
              <a:t>Accès à des compétences mutualisées</a:t>
            </a:r>
          </a:p>
          <a:p>
            <a:endParaRPr lang="fr-FR" sz="2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AD25D3-FB8C-0A05-E23E-269CB51E0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00125"/>
            <a:ext cx="10414000" cy="1169988"/>
          </a:xfrm>
        </p:spPr>
        <p:txBody>
          <a:bodyPr/>
          <a:lstStyle/>
          <a:p>
            <a:r>
              <a:rPr lang="fr-FR" dirty="0"/>
              <a:t>L’Ecologie Industrielle et Territoriale</a:t>
            </a:r>
          </a:p>
        </p:txBody>
      </p:sp>
      <p:pic>
        <p:nvPicPr>
          <p:cNvPr id="5" name="Graphique 5" descr="Tirelire avec un remplissage uni">
            <a:extLst>
              <a:ext uri="{FF2B5EF4-FFF2-40B4-BE49-F238E27FC236}">
                <a16:creationId xmlns:a16="http://schemas.microsoft.com/office/drawing/2014/main" id="{B694999C-397C-2FF7-ABB6-39B9EAE63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901" y="3040409"/>
            <a:ext cx="914400" cy="914400"/>
          </a:xfrm>
          <a:prstGeom prst="rect">
            <a:avLst/>
          </a:prstGeom>
        </p:spPr>
      </p:pic>
      <p:pic>
        <p:nvPicPr>
          <p:cNvPr id="6" name="Graphique 8" descr="Arbre à feuilles caduques avec un remplissage uni">
            <a:extLst>
              <a:ext uri="{FF2B5EF4-FFF2-40B4-BE49-F238E27FC236}">
                <a16:creationId xmlns:a16="http://schemas.microsoft.com/office/drawing/2014/main" id="{85AA492F-1C0E-5274-224F-044C00ADAA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901" y="4443521"/>
            <a:ext cx="914400" cy="914400"/>
          </a:xfrm>
          <a:prstGeom prst="rect">
            <a:avLst/>
          </a:prstGeom>
        </p:spPr>
      </p:pic>
      <p:pic>
        <p:nvPicPr>
          <p:cNvPr id="8" name="Graphique 3" descr="Poignée de main avec un remplissage uni">
            <a:extLst>
              <a:ext uri="{FF2B5EF4-FFF2-40B4-BE49-F238E27FC236}">
                <a16:creationId xmlns:a16="http://schemas.microsoft.com/office/drawing/2014/main" id="{EE0A2C7F-8B99-AE05-768A-AECA13137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901" y="5783217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379C346-71EE-DD65-DE09-8848DC632BBE}"/>
              </a:ext>
            </a:extLst>
          </p:cNvPr>
          <p:cNvSpPr txBox="1"/>
          <p:nvPr/>
        </p:nvSpPr>
        <p:spPr>
          <a:xfrm>
            <a:off x="426043" y="1967404"/>
            <a:ext cx="105395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6AA12A"/>
                </a:solidFill>
              </a:rPr>
              <a:t>Une démarche de synergies POUR et PAR les entreprises visant </a:t>
            </a:r>
            <a:r>
              <a:rPr lang="fr-FR" sz="2800" b="1" i="1" dirty="0">
                <a:solidFill>
                  <a:srgbClr val="6AA12A"/>
                </a:solidFill>
              </a:rPr>
              <a:t>:</a:t>
            </a:r>
            <a:r>
              <a:rPr lang="fr-FR" sz="2800" b="1" i="1" dirty="0">
                <a:solidFill>
                  <a:schemeClr val="accent2"/>
                </a:solidFill>
              </a:rPr>
              <a:t> </a:t>
            </a:r>
          </a:p>
          <a:p>
            <a:endParaRPr lang="fr-FR" sz="2000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fr-FR" sz="20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sz="2000" i="1" dirty="0">
                <a:solidFill>
                  <a:schemeClr val="bg2">
                    <a:lumMod val="25000"/>
                  </a:schemeClr>
                </a:solidFill>
              </a:rPr>
              <a:t>	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4E35258-CAD7-531D-8C98-CF71D800C1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1739" y="3273171"/>
            <a:ext cx="3487818" cy="19660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8AC80D-2663-5772-86D2-A3086B632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48" y="235585"/>
            <a:ext cx="1639858" cy="566343"/>
          </a:xfrm>
          <a:prstGeom prst="rect">
            <a:avLst/>
          </a:prstGeom>
        </p:spPr>
      </p:pic>
      <p:pic>
        <p:nvPicPr>
          <p:cNvPr id="10" name="Image 9" descr="Une image contenant texte, cercle, balle, logo&#10;&#10;Le contenu généré par l’IA peut être incorrect.">
            <a:extLst>
              <a:ext uri="{FF2B5EF4-FFF2-40B4-BE49-F238E27FC236}">
                <a16:creationId xmlns:a16="http://schemas.microsoft.com/office/drawing/2014/main" id="{B5517EF8-F39C-39A8-C276-8A0A133B6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84" y="201061"/>
            <a:ext cx="2489618" cy="2489618"/>
          </a:xfrm>
          <a:prstGeom prst="rect">
            <a:avLst/>
          </a:prstGeom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08C5A62-85A0-BF66-C584-76FF3B1DBA05}"/>
              </a:ext>
            </a:extLst>
          </p:cNvPr>
          <p:cNvSpPr/>
          <p:nvPr/>
        </p:nvSpPr>
        <p:spPr>
          <a:xfrm>
            <a:off x="1021268" y="250354"/>
            <a:ext cx="3097845" cy="687376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L’Ecosystème</a:t>
            </a:r>
            <a:endParaRPr lang="fr-FR" dirty="0"/>
          </a:p>
        </p:txBody>
      </p:sp>
      <p:sp>
        <p:nvSpPr>
          <p:cNvPr id="16" name="Flèche : pentagone 15">
            <a:extLst>
              <a:ext uri="{FF2B5EF4-FFF2-40B4-BE49-F238E27FC236}">
                <a16:creationId xmlns:a16="http://schemas.microsoft.com/office/drawing/2014/main" id="{BA0D51CC-F3E0-18D8-4C64-BFA7DCA7FB63}"/>
              </a:ext>
            </a:extLst>
          </p:cNvPr>
          <p:cNvSpPr/>
          <p:nvPr/>
        </p:nvSpPr>
        <p:spPr>
          <a:xfrm>
            <a:off x="300029" y="250354"/>
            <a:ext cx="984021" cy="687376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462ADE-06AE-EFE1-6F5F-2F43601F7CE3}"/>
              </a:ext>
            </a:extLst>
          </p:cNvPr>
          <p:cNvSpPr txBox="1"/>
          <p:nvPr/>
        </p:nvSpPr>
        <p:spPr>
          <a:xfrm>
            <a:off x="5187298" y="408562"/>
            <a:ext cx="395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Constat à cette 1ere expérience</a:t>
            </a:r>
          </a:p>
        </p:txBody>
      </p:sp>
    </p:spTree>
    <p:extLst>
      <p:ext uri="{BB962C8B-B14F-4D97-AF65-F5344CB8AC3E}">
        <p14:creationId xmlns:p14="http://schemas.microsoft.com/office/powerpoint/2010/main" val="423271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226" y="-299858"/>
            <a:ext cx="14639839" cy="7753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7F6F06-E6F7-45A2-AC37-4EAD8B7CDD7E}"/>
              </a:ext>
            </a:extLst>
          </p:cNvPr>
          <p:cNvSpPr/>
          <p:nvPr/>
        </p:nvSpPr>
        <p:spPr>
          <a:xfrm>
            <a:off x="6447185" y="-63422"/>
            <a:ext cx="6010508" cy="706987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D19A86-ACC5-F501-528E-CAEF0D0604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5170" y="-63422"/>
            <a:ext cx="5966615" cy="69848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224DE6-92F0-D6A3-6739-47E6A3FAA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30" y="1724685"/>
            <a:ext cx="1111624" cy="5854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0892A9-76CC-0276-14A9-1C8DEEA2C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30" y="5314383"/>
            <a:ext cx="2362610" cy="1329799"/>
          </a:xfrm>
          <a:prstGeom prst="rect">
            <a:avLst/>
          </a:prstGeom>
        </p:spPr>
      </p:pic>
      <p:sp>
        <p:nvSpPr>
          <p:cNvPr id="8" name="Flèche : double flèche horizontale 7">
            <a:extLst>
              <a:ext uri="{FF2B5EF4-FFF2-40B4-BE49-F238E27FC236}">
                <a16:creationId xmlns:a16="http://schemas.microsoft.com/office/drawing/2014/main" id="{0F2F791E-C330-80EE-E99E-C86EBE358CB8}"/>
              </a:ext>
            </a:extLst>
          </p:cNvPr>
          <p:cNvSpPr/>
          <p:nvPr/>
        </p:nvSpPr>
        <p:spPr>
          <a:xfrm rot="2122717">
            <a:off x="1210365" y="2251258"/>
            <a:ext cx="1804088" cy="364876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EBBA8E-8E36-FB22-F522-EC6AAA9DF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164" y="2433696"/>
            <a:ext cx="1366588" cy="3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25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8447212-0202-4AA1-A2D0-482C1E05E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284" y="1162631"/>
            <a:ext cx="7855354" cy="541682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F249C6CE-A9F6-6743-58E0-EDFCDC34943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1298" y="2549020"/>
            <a:ext cx="4566786" cy="2387600"/>
          </a:xfrm>
        </p:spPr>
        <p:txBody>
          <a:bodyPr>
            <a:noAutofit/>
          </a:bodyPr>
          <a:lstStyle/>
          <a:p>
            <a:br>
              <a:rPr lang="fr-FR" sz="2800" u="sng" dirty="0"/>
            </a:br>
            <a:r>
              <a:rPr lang="fr-FR" sz="2800" u="sng" dirty="0"/>
              <a:t>Ecoparc - Green Valley : </a:t>
            </a:r>
            <a:br>
              <a:rPr lang="fr-FR" sz="2800" dirty="0"/>
            </a:br>
            <a:r>
              <a:rPr lang="fr-FR" sz="2400" b="1" dirty="0">
                <a:latin typeface="Times New Roman" pitchFamily="18" charset="0"/>
                <a:ea typeface="+mn-ea"/>
                <a:cs typeface="+mn-cs"/>
              </a:rPr>
              <a:t>Zone d’activités et plateformes sur un foncier de 86,7 hectares</a:t>
            </a:r>
            <a:br>
              <a:rPr lang="fr-FR" sz="2400" b="1" dirty="0">
                <a:latin typeface="Times New Roman" pitchFamily="18" charset="0"/>
                <a:ea typeface="+mn-ea"/>
                <a:cs typeface="+mn-cs"/>
              </a:rPr>
            </a:br>
            <a:br>
              <a:rPr lang="fr-FR" sz="2400" b="1" dirty="0">
                <a:latin typeface="Times New Roman" pitchFamily="18" charset="0"/>
                <a:ea typeface="+mn-ea"/>
                <a:cs typeface="+mn-cs"/>
              </a:rPr>
            </a:br>
            <a:r>
              <a:rPr lang="fr-FR" sz="1400" b="1" dirty="0">
                <a:latin typeface="Times New Roman" pitchFamily="18" charset="0"/>
                <a:ea typeface="+mn-ea"/>
                <a:cs typeface="+mn-cs"/>
              </a:rPr>
              <a:t>Permis d’aménager tranche 1, obtenu le 10 juin 2022</a:t>
            </a:r>
            <a:br>
              <a:rPr lang="fr-FR" sz="1400" dirty="0"/>
            </a:br>
            <a:r>
              <a:rPr lang="fr-FR" sz="1400" b="1" dirty="0">
                <a:latin typeface="Times New Roman" pitchFamily="18" charset="0"/>
                <a:ea typeface="+mn-ea"/>
                <a:cs typeface="+mn-cs"/>
              </a:rPr>
              <a:t>Permis d’aménager tranche 2, obtenu le 9 décembre 2024</a:t>
            </a:r>
            <a:br>
              <a:rPr lang="fr-FR" sz="2000" b="1" dirty="0">
                <a:latin typeface="Times New Roman" pitchFamily="18" charset="0"/>
                <a:ea typeface="+mn-ea"/>
                <a:cs typeface="+mn-cs"/>
              </a:rPr>
            </a:br>
            <a:r>
              <a:rPr lang="fr-FR" sz="2000" b="1" dirty="0">
                <a:latin typeface="Times New Roman" pitchFamily="18" charset="0"/>
                <a:ea typeface="+mn-ea"/>
                <a:cs typeface="+mn-cs"/>
              </a:rPr>
              <a:t> </a:t>
            </a:r>
            <a:br>
              <a:rPr lang="fr-FR" sz="2000" b="1" dirty="0">
                <a:latin typeface="Times New Roman" pitchFamily="18" charset="0"/>
                <a:ea typeface="+mn-ea"/>
                <a:cs typeface="+mn-cs"/>
              </a:rPr>
            </a:br>
            <a:r>
              <a:rPr lang="fr-FR" sz="2000" b="1" dirty="0">
                <a:latin typeface="Times New Roman" pitchFamily="18" charset="0"/>
                <a:ea typeface="+mn-ea"/>
                <a:cs typeface="+mn-cs"/>
              </a:rPr>
              <a:t>Développement en </a:t>
            </a:r>
            <a:r>
              <a:rPr lang="fr-FR" sz="2000" b="1" u="sng" dirty="0">
                <a:latin typeface="Times New Roman" pitchFamily="18" charset="0"/>
                <a:ea typeface="+mn-ea"/>
                <a:cs typeface="+mn-cs"/>
              </a:rPr>
              <a:t>trois phases </a:t>
            </a:r>
            <a:r>
              <a:rPr lang="fr-FR" sz="2000" b="1" dirty="0">
                <a:latin typeface="Times New Roman" pitchFamily="18" charset="0"/>
                <a:ea typeface="+mn-ea"/>
                <a:cs typeface="+mn-cs"/>
              </a:rPr>
              <a:t>:</a:t>
            </a:r>
            <a:br>
              <a:rPr lang="fr-FR" sz="2000" b="1" dirty="0">
                <a:latin typeface="Times New Roman" pitchFamily="18" charset="0"/>
                <a:ea typeface="+mn-ea"/>
                <a:cs typeface="+mn-cs"/>
              </a:rPr>
            </a:br>
            <a:br>
              <a:rPr lang="fr-FR" sz="2000" b="1" dirty="0">
                <a:latin typeface="Times New Roman" pitchFamily="18" charset="0"/>
                <a:ea typeface="+mn-ea"/>
                <a:cs typeface="+mn-cs"/>
              </a:rPr>
            </a:br>
            <a:r>
              <a:rPr lang="fr-FR" sz="2000" b="1" dirty="0">
                <a:latin typeface="Times New Roman" pitchFamily="18" charset="0"/>
                <a:ea typeface="+mn-ea"/>
                <a:cs typeface="+mn-cs"/>
              </a:rPr>
              <a:t>1-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Industries de la « fibres de bois » </a:t>
            </a:r>
            <a:b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fr-FR" sz="1800" b="1" dirty="0"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fr-FR" sz="1400" b="1" dirty="0">
                <a:latin typeface="Times New Roman" pitchFamily="18" charset="0"/>
                <a:ea typeface="+mn-ea"/>
                <a:cs typeface="+mn-cs"/>
              </a:rPr>
              <a:t>sur la tranche 1 du PA)</a:t>
            </a:r>
            <a:br>
              <a:rPr lang="fr-FR" sz="2000" b="1" dirty="0">
                <a:latin typeface="Times New Roman" pitchFamily="18" charset="0"/>
                <a:ea typeface="+mn-ea"/>
                <a:cs typeface="+mn-cs"/>
              </a:rPr>
            </a:br>
            <a:r>
              <a:rPr lang="fr-FR" sz="2000" b="1" dirty="0">
                <a:latin typeface="Times New Roman" pitchFamily="18" charset="0"/>
                <a:ea typeface="+mn-ea"/>
                <a:cs typeface="+mn-cs"/>
              </a:rPr>
              <a:t>2- 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Industries de l’ « énergie Verte »</a:t>
            </a:r>
            <a:br>
              <a:rPr lang="fr-FR" sz="2000" b="1" dirty="0">
                <a:latin typeface="Times New Roman" pitchFamily="18" charset="0"/>
                <a:ea typeface="+mn-ea"/>
                <a:cs typeface="+mn-cs"/>
              </a:rPr>
            </a:br>
            <a:r>
              <a:rPr lang="fr-FR" sz="2000" b="1" dirty="0">
                <a:latin typeface="Times New Roman" pitchFamily="18" charset="0"/>
                <a:ea typeface="+mn-ea"/>
                <a:cs typeface="+mn-cs"/>
              </a:rPr>
              <a:t>3- </a:t>
            </a:r>
            <a:r>
              <a:rPr lang="fr-FR" sz="2000" b="1" dirty="0">
                <a:solidFill>
                  <a:srgbClr val="00B050"/>
                </a:solidFill>
                <a:latin typeface="Times New Roman" pitchFamily="18" charset="0"/>
                <a:ea typeface="+mn-ea"/>
                <a:cs typeface="+mn-cs"/>
              </a:rPr>
              <a:t>Industrie de la « chimie Verte » et transport </a:t>
            </a:r>
            <a:r>
              <a:rPr lang="fr-FR" sz="2000" b="1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+mn-cs"/>
              </a:rPr>
              <a:t>décarbonné</a:t>
            </a:r>
            <a:r>
              <a:rPr lang="fr-FR" sz="2000" b="1" dirty="0">
                <a:solidFill>
                  <a:srgbClr val="00B05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fr-FR" sz="1800" b="1" dirty="0"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fr-FR" sz="1400" b="1" dirty="0">
                <a:latin typeface="Times New Roman" pitchFamily="18" charset="0"/>
                <a:ea typeface="+mn-ea"/>
                <a:cs typeface="+mn-cs"/>
              </a:rPr>
              <a:t>sur la tranche 2 du PA)</a:t>
            </a:r>
            <a:endParaRPr lang="fr-FR" sz="2000" b="1" dirty="0">
              <a:solidFill>
                <a:srgbClr val="00B05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A89CFB4-617B-EF6D-D5E7-746DC3B5F8D0}"/>
              </a:ext>
            </a:extLst>
          </p:cNvPr>
          <p:cNvSpPr/>
          <p:nvPr/>
        </p:nvSpPr>
        <p:spPr>
          <a:xfrm rot="21140378">
            <a:off x="6219876" y="2008919"/>
            <a:ext cx="2020959" cy="300381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9FDDD56-396E-6A91-2661-9348AD7E3A89}"/>
              </a:ext>
            </a:extLst>
          </p:cNvPr>
          <p:cNvSpPr/>
          <p:nvPr/>
        </p:nvSpPr>
        <p:spPr>
          <a:xfrm>
            <a:off x="9505725" y="1949974"/>
            <a:ext cx="1050205" cy="89311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EF3A97D-B800-FCFC-C4A1-E492D18BFED0}"/>
              </a:ext>
            </a:extLst>
          </p:cNvPr>
          <p:cNvSpPr/>
          <p:nvPr/>
        </p:nvSpPr>
        <p:spPr>
          <a:xfrm rot="18568839">
            <a:off x="11224888" y="1950767"/>
            <a:ext cx="304800" cy="184028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95E53FC-CE39-4C60-B25F-2CD1E71E091F}"/>
              </a:ext>
            </a:extLst>
          </p:cNvPr>
          <p:cNvSpPr/>
          <p:nvPr/>
        </p:nvSpPr>
        <p:spPr>
          <a:xfrm rot="20751741">
            <a:off x="8788340" y="2654910"/>
            <a:ext cx="3084190" cy="2484301"/>
          </a:xfrm>
          <a:custGeom>
            <a:avLst/>
            <a:gdLst>
              <a:gd name="connsiteX0" fmla="*/ 0 w 1930758"/>
              <a:gd name="connsiteY0" fmla="*/ 285768 h 1714575"/>
              <a:gd name="connsiteX1" fmla="*/ 285768 w 1930758"/>
              <a:gd name="connsiteY1" fmla="*/ 0 h 1714575"/>
              <a:gd name="connsiteX2" fmla="*/ 1644990 w 1930758"/>
              <a:gd name="connsiteY2" fmla="*/ 0 h 1714575"/>
              <a:gd name="connsiteX3" fmla="*/ 1930758 w 1930758"/>
              <a:gd name="connsiteY3" fmla="*/ 285768 h 1714575"/>
              <a:gd name="connsiteX4" fmla="*/ 1930758 w 1930758"/>
              <a:gd name="connsiteY4" fmla="*/ 1428807 h 1714575"/>
              <a:gd name="connsiteX5" fmla="*/ 1644990 w 1930758"/>
              <a:gd name="connsiteY5" fmla="*/ 1714575 h 1714575"/>
              <a:gd name="connsiteX6" fmla="*/ 285768 w 1930758"/>
              <a:gd name="connsiteY6" fmla="*/ 1714575 h 1714575"/>
              <a:gd name="connsiteX7" fmla="*/ 0 w 1930758"/>
              <a:gd name="connsiteY7" fmla="*/ 1428807 h 1714575"/>
              <a:gd name="connsiteX8" fmla="*/ 0 w 1930758"/>
              <a:gd name="connsiteY8" fmla="*/ 285768 h 1714575"/>
              <a:gd name="connsiteX0" fmla="*/ 0 w 2557911"/>
              <a:gd name="connsiteY0" fmla="*/ 285768 h 2422478"/>
              <a:gd name="connsiteX1" fmla="*/ 285768 w 2557911"/>
              <a:gd name="connsiteY1" fmla="*/ 0 h 2422478"/>
              <a:gd name="connsiteX2" fmla="*/ 1644990 w 2557911"/>
              <a:gd name="connsiteY2" fmla="*/ 0 h 2422478"/>
              <a:gd name="connsiteX3" fmla="*/ 1930758 w 2557911"/>
              <a:gd name="connsiteY3" fmla="*/ 285768 h 2422478"/>
              <a:gd name="connsiteX4" fmla="*/ 1930758 w 2557911"/>
              <a:gd name="connsiteY4" fmla="*/ 1428807 h 2422478"/>
              <a:gd name="connsiteX5" fmla="*/ 2536428 w 2557911"/>
              <a:gd name="connsiteY5" fmla="*/ 2422478 h 2422478"/>
              <a:gd name="connsiteX6" fmla="*/ 285768 w 2557911"/>
              <a:gd name="connsiteY6" fmla="*/ 1714575 h 2422478"/>
              <a:gd name="connsiteX7" fmla="*/ 0 w 2557911"/>
              <a:gd name="connsiteY7" fmla="*/ 1428807 h 2422478"/>
              <a:gd name="connsiteX8" fmla="*/ 0 w 2557911"/>
              <a:gd name="connsiteY8" fmla="*/ 285768 h 2422478"/>
              <a:gd name="connsiteX0" fmla="*/ 0 w 2557911"/>
              <a:gd name="connsiteY0" fmla="*/ 285768 h 2422478"/>
              <a:gd name="connsiteX1" fmla="*/ 285768 w 2557911"/>
              <a:gd name="connsiteY1" fmla="*/ 0 h 2422478"/>
              <a:gd name="connsiteX2" fmla="*/ 1644990 w 2557911"/>
              <a:gd name="connsiteY2" fmla="*/ 0 h 2422478"/>
              <a:gd name="connsiteX3" fmla="*/ 1930758 w 2557911"/>
              <a:gd name="connsiteY3" fmla="*/ 285768 h 2422478"/>
              <a:gd name="connsiteX4" fmla="*/ 1930758 w 2557911"/>
              <a:gd name="connsiteY4" fmla="*/ 1428807 h 2422478"/>
              <a:gd name="connsiteX5" fmla="*/ 2536428 w 2557911"/>
              <a:gd name="connsiteY5" fmla="*/ 2422478 h 2422478"/>
              <a:gd name="connsiteX6" fmla="*/ 384176 w 2557911"/>
              <a:gd name="connsiteY6" fmla="*/ 1921614 h 2422478"/>
              <a:gd name="connsiteX7" fmla="*/ 0 w 2557911"/>
              <a:gd name="connsiteY7" fmla="*/ 1428807 h 2422478"/>
              <a:gd name="connsiteX8" fmla="*/ 0 w 2557911"/>
              <a:gd name="connsiteY8" fmla="*/ 285768 h 2422478"/>
              <a:gd name="connsiteX0" fmla="*/ 0 w 3075064"/>
              <a:gd name="connsiteY0" fmla="*/ 285768 h 2422478"/>
              <a:gd name="connsiteX1" fmla="*/ 285768 w 3075064"/>
              <a:gd name="connsiteY1" fmla="*/ 0 h 2422478"/>
              <a:gd name="connsiteX2" fmla="*/ 1644990 w 3075064"/>
              <a:gd name="connsiteY2" fmla="*/ 0 h 2422478"/>
              <a:gd name="connsiteX3" fmla="*/ 1930758 w 3075064"/>
              <a:gd name="connsiteY3" fmla="*/ 285768 h 2422478"/>
              <a:gd name="connsiteX4" fmla="*/ 3075064 w 3075064"/>
              <a:gd name="connsiteY4" fmla="*/ 1415923 h 2422478"/>
              <a:gd name="connsiteX5" fmla="*/ 2536428 w 3075064"/>
              <a:gd name="connsiteY5" fmla="*/ 2422478 h 2422478"/>
              <a:gd name="connsiteX6" fmla="*/ 384176 w 3075064"/>
              <a:gd name="connsiteY6" fmla="*/ 1921614 h 2422478"/>
              <a:gd name="connsiteX7" fmla="*/ 0 w 3075064"/>
              <a:gd name="connsiteY7" fmla="*/ 1428807 h 2422478"/>
              <a:gd name="connsiteX8" fmla="*/ 0 w 3075064"/>
              <a:gd name="connsiteY8" fmla="*/ 285768 h 2422478"/>
              <a:gd name="connsiteX0" fmla="*/ 0 w 3075064"/>
              <a:gd name="connsiteY0" fmla="*/ 285768 h 2422478"/>
              <a:gd name="connsiteX1" fmla="*/ 285768 w 3075064"/>
              <a:gd name="connsiteY1" fmla="*/ 0 h 2422478"/>
              <a:gd name="connsiteX2" fmla="*/ 1760121 w 3075064"/>
              <a:gd name="connsiteY2" fmla="*/ 235025 h 2422478"/>
              <a:gd name="connsiteX3" fmla="*/ 1930758 w 3075064"/>
              <a:gd name="connsiteY3" fmla="*/ 285768 h 2422478"/>
              <a:gd name="connsiteX4" fmla="*/ 3075064 w 3075064"/>
              <a:gd name="connsiteY4" fmla="*/ 1415923 h 2422478"/>
              <a:gd name="connsiteX5" fmla="*/ 2536428 w 3075064"/>
              <a:gd name="connsiteY5" fmla="*/ 2422478 h 2422478"/>
              <a:gd name="connsiteX6" fmla="*/ 384176 w 3075064"/>
              <a:gd name="connsiteY6" fmla="*/ 1921614 h 2422478"/>
              <a:gd name="connsiteX7" fmla="*/ 0 w 3075064"/>
              <a:gd name="connsiteY7" fmla="*/ 1428807 h 2422478"/>
              <a:gd name="connsiteX8" fmla="*/ 0 w 3075064"/>
              <a:gd name="connsiteY8" fmla="*/ 285768 h 2422478"/>
              <a:gd name="connsiteX0" fmla="*/ 9126 w 3084190"/>
              <a:gd name="connsiteY0" fmla="*/ 347591 h 2484301"/>
              <a:gd name="connsiteX1" fmla="*/ 112365 w 3084190"/>
              <a:gd name="connsiteY1" fmla="*/ 0 h 2484301"/>
              <a:gd name="connsiteX2" fmla="*/ 1769247 w 3084190"/>
              <a:gd name="connsiteY2" fmla="*/ 296848 h 2484301"/>
              <a:gd name="connsiteX3" fmla="*/ 1939884 w 3084190"/>
              <a:gd name="connsiteY3" fmla="*/ 347591 h 2484301"/>
              <a:gd name="connsiteX4" fmla="*/ 3084190 w 3084190"/>
              <a:gd name="connsiteY4" fmla="*/ 1477746 h 2484301"/>
              <a:gd name="connsiteX5" fmla="*/ 2545554 w 3084190"/>
              <a:gd name="connsiteY5" fmla="*/ 2484301 h 2484301"/>
              <a:gd name="connsiteX6" fmla="*/ 393302 w 3084190"/>
              <a:gd name="connsiteY6" fmla="*/ 1983437 h 2484301"/>
              <a:gd name="connsiteX7" fmla="*/ 9126 w 3084190"/>
              <a:gd name="connsiteY7" fmla="*/ 1490630 h 2484301"/>
              <a:gd name="connsiteX8" fmla="*/ 9126 w 3084190"/>
              <a:gd name="connsiteY8" fmla="*/ 347591 h 2484301"/>
              <a:gd name="connsiteX0" fmla="*/ 9126 w 3084190"/>
              <a:gd name="connsiteY0" fmla="*/ 347591 h 2484301"/>
              <a:gd name="connsiteX1" fmla="*/ 112365 w 3084190"/>
              <a:gd name="connsiteY1" fmla="*/ 0 h 2484301"/>
              <a:gd name="connsiteX2" fmla="*/ 1769247 w 3084190"/>
              <a:gd name="connsiteY2" fmla="*/ 296848 h 2484301"/>
              <a:gd name="connsiteX3" fmla="*/ 2489459 w 3084190"/>
              <a:gd name="connsiteY3" fmla="*/ 462246 h 2484301"/>
              <a:gd name="connsiteX4" fmla="*/ 3084190 w 3084190"/>
              <a:gd name="connsiteY4" fmla="*/ 1477746 h 2484301"/>
              <a:gd name="connsiteX5" fmla="*/ 2545554 w 3084190"/>
              <a:gd name="connsiteY5" fmla="*/ 2484301 h 2484301"/>
              <a:gd name="connsiteX6" fmla="*/ 393302 w 3084190"/>
              <a:gd name="connsiteY6" fmla="*/ 1983437 h 2484301"/>
              <a:gd name="connsiteX7" fmla="*/ 9126 w 3084190"/>
              <a:gd name="connsiteY7" fmla="*/ 1490630 h 2484301"/>
              <a:gd name="connsiteX8" fmla="*/ 9126 w 3084190"/>
              <a:gd name="connsiteY8" fmla="*/ 347591 h 2484301"/>
              <a:gd name="connsiteX0" fmla="*/ 9126 w 3084190"/>
              <a:gd name="connsiteY0" fmla="*/ 347591 h 2484301"/>
              <a:gd name="connsiteX1" fmla="*/ 112365 w 3084190"/>
              <a:gd name="connsiteY1" fmla="*/ 0 h 2484301"/>
              <a:gd name="connsiteX2" fmla="*/ 1750647 w 3084190"/>
              <a:gd name="connsiteY2" fmla="*/ 276315 h 2484301"/>
              <a:gd name="connsiteX3" fmla="*/ 2489459 w 3084190"/>
              <a:gd name="connsiteY3" fmla="*/ 462246 h 2484301"/>
              <a:gd name="connsiteX4" fmla="*/ 3084190 w 3084190"/>
              <a:gd name="connsiteY4" fmla="*/ 1477746 h 2484301"/>
              <a:gd name="connsiteX5" fmla="*/ 2545554 w 3084190"/>
              <a:gd name="connsiteY5" fmla="*/ 2484301 h 2484301"/>
              <a:gd name="connsiteX6" fmla="*/ 393302 w 3084190"/>
              <a:gd name="connsiteY6" fmla="*/ 1983437 h 2484301"/>
              <a:gd name="connsiteX7" fmla="*/ 9126 w 3084190"/>
              <a:gd name="connsiteY7" fmla="*/ 1490630 h 2484301"/>
              <a:gd name="connsiteX8" fmla="*/ 9126 w 3084190"/>
              <a:gd name="connsiteY8" fmla="*/ 347591 h 2484301"/>
              <a:gd name="connsiteX0" fmla="*/ 9126 w 3084190"/>
              <a:gd name="connsiteY0" fmla="*/ 347591 h 2484301"/>
              <a:gd name="connsiteX1" fmla="*/ 112365 w 3084190"/>
              <a:gd name="connsiteY1" fmla="*/ 0 h 2484301"/>
              <a:gd name="connsiteX2" fmla="*/ 1750647 w 3084190"/>
              <a:gd name="connsiteY2" fmla="*/ 276315 h 2484301"/>
              <a:gd name="connsiteX3" fmla="*/ 2489459 w 3084190"/>
              <a:gd name="connsiteY3" fmla="*/ 462246 h 2484301"/>
              <a:gd name="connsiteX4" fmla="*/ 3084190 w 3084190"/>
              <a:gd name="connsiteY4" fmla="*/ 1477746 h 2484301"/>
              <a:gd name="connsiteX5" fmla="*/ 2545554 w 3084190"/>
              <a:gd name="connsiteY5" fmla="*/ 2484301 h 2484301"/>
              <a:gd name="connsiteX6" fmla="*/ 393302 w 3084190"/>
              <a:gd name="connsiteY6" fmla="*/ 1983437 h 2484301"/>
              <a:gd name="connsiteX7" fmla="*/ 9126 w 3084190"/>
              <a:gd name="connsiteY7" fmla="*/ 1490630 h 2484301"/>
              <a:gd name="connsiteX8" fmla="*/ 9126 w 3084190"/>
              <a:gd name="connsiteY8" fmla="*/ 347591 h 2484301"/>
              <a:gd name="connsiteX0" fmla="*/ 9126 w 3084190"/>
              <a:gd name="connsiteY0" fmla="*/ 347591 h 2484301"/>
              <a:gd name="connsiteX1" fmla="*/ 112365 w 3084190"/>
              <a:gd name="connsiteY1" fmla="*/ 0 h 2484301"/>
              <a:gd name="connsiteX2" fmla="*/ 1750647 w 3084190"/>
              <a:gd name="connsiteY2" fmla="*/ 276315 h 2484301"/>
              <a:gd name="connsiteX3" fmla="*/ 2489459 w 3084190"/>
              <a:gd name="connsiteY3" fmla="*/ 462246 h 2484301"/>
              <a:gd name="connsiteX4" fmla="*/ 3084190 w 3084190"/>
              <a:gd name="connsiteY4" fmla="*/ 1477746 h 2484301"/>
              <a:gd name="connsiteX5" fmla="*/ 2545554 w 3084190"/>
              <a:gd name="connsiteY5" fmla="*/ 2484301 h 2484301"/>
              <a:gd name="connsiteX6" fmla="*/ 393302 w 3084190"/>
              <a:gd name="connsiteY6" fmla="*/ 1983437 h 2484301"/>
              <a:gd name="connsiteX7" fmla="*/ 9126 w 3084190"/>
              <a:gd name="connsiteY7" fmla="*/ 1490630 h 2484301"/>
              <a:gd name="connsiteX8" fmla="*/ 9126 w 3084190"/>
              <a:gd name="connsiteY8" fmla="*/ 347591 h 2484301"/>
              <a:gd name="connsiteX0" fmla="*/ 9126 w 3084190"/>
              <a:gd name="connsiteY0" fmla="*/ 347591 h 2484301"/>
              <a:gd name="connsiteX1" fmla="*/ 112365 w 3084190"/>
              <a:gd name="connsiteY1" fmla="*/ 0 h 2484301"/>
              <a:gd name="connsiteX2" fmla="*/ 1750647 w 3084190"/>
              <a:gd name="connsiteY2" fmla="*/ 276315 h 2484301"/>
              <a:gd name="connsiteX3" fmla="*/ 2489459 w 3084190"/>
              <a:gd name="connsiteY3" fmla="*/ 462246 h 2484301"/>
              <a:gd name="connsiteX4" fmla="*/ 3084190 w 3084190"/>
              <a:gd name="connsiteY4" fmla="*/ 1477746 h 2484301"/>
              <a:gd name="connsiteX5" fmla="*/ 2545554 w 3084190"/>
              <a:gd name="connsiteY5" fmla="*/ 2484301 h 2484301"/>
              <a:gd name="connsiteX6" fmla="*/ 393302 w 3084190"/>
              <a:gd name="connsiteY6" fmla="*/ 1983437 h 2484301"/>
              <a:gd name="connsiteX7" fmla="*/ 9126 w 3084190"/>
              <a:gd name="connsiteY7" fmla="*/ 1490630 h 2484301"/>
              <a:gd name="connsiteX8" fmla="*/ 9126 w 3084190"/>
              <a:gd name="connsiteY8" fmla="*/ 347591 h 2484301"/>
              <a:gd name="connsiteX0" fmla="*/ 9126 w 3084190"/>
              <a:gd name="connsiteY0" fmla="*/ 347591 h 2484301"/>
              <a:gd name="connsiteX1" fmla="*/ 112365 w 3084190"/>
              <a:gd name="connsiteY1" fmla="*/ 0 h 2484301"/>
              <a:gd name="connsiteX2" fmla="*/ 1750647 w 3084190"/>
              <a:gd name="connsiteY2" fmla="*/ 276315 h 2484301"/>
              <a:gd name="connsiteX3" fmla="*/ 2489459 w 3084190"/>
              <a:gd name="connsiteY3" fmla="*/ 462246 h 2484301"/>
              <a:gd name="connsiteX4" fmla="*/ 3084190 w 3084190"/>
              <a:gd name="connsiteY4" fmla="*/ 1477746 h 2484301"/>
              <a:gd name="connsiteX5" fmla="*/ 2545554 w 3084190"/>
              <a:gd name="connsiteY5" fmla="*/ 2484301 h 2484301"/>
              <a:gd name="connsiteX6" fmla="*/ 393302 w 3084190"/>
              <a:gd name="connsiteY6" fmla="*/ 1983437 h 2484301"/>
              <a:gd name="connsiteX7" fmla="*/ 9126 w 3084190"/>
              <a:gd name="connsiteY7" fmla="*/ 1490630 h 2484301"/>
              <a:gd name="connsiteX8" fmla="*/ 9126 w 3084190"/>
              <a:gd name="connsiteY8" fmla="*/ 347591 h 24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4190" h="2484301">
                <a:moveTo>
                  <a:pt x="9126" y="347591"/>
                </a:moveTo>
                <a:cubicBezTo>
                  <a:pt x="9126" y="189766"/>
                  <a:pt x="-45460" y="0"/>
                  <a:pt x="112365" y="0"/>
                </a:cubicBezTo>
                <a:lnTo>
                  <a:pt x="1750647" y="276315"/>
                </a:lnTo>
                <a:cubicBezTo>
                  <a:pt x="1908472" y="276315"/>
                  <a:pt x="2489459" y="304421"/>
                  <a:pt x="2489459" y="462246"/>
                </a:cubicBezTo>
                <a:lnTo>
                  <a:pt x="3084190" y="1477746"/>
                </a:lnTo>
                <a:cubicBezTo>
                  <a:pt x="3084190" y="1635571"/>
                  <a:pt x="2703379" y="2484301"/>
                  <a:pt x="2545554" y="2484301"/>
                </a:cubicBezTo>
                <a:cubicBezTo>
                  <a:pt x="1308275" y="2263000"/>
                  <a:pt x="1423546" y="2303143"/>
                  <a:pt x="393302" y="1983437"/>
                </a:cubicBezTo>
                <a:cubicBezTo>
                  <a:pt x="235477" y="1983437"/>
                  <a:pt x="9126" y="1648455"/>
                  <a:pt x="9126" y="1490630"/>
                </a:cubicBezTo>
                <a:lnTo>
                  <a:pt x="9126" y="347591"/>
                </a:lnTo>
                <a:close/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0E78B01-70CE-45F0-8B2B-E56059C88D8E}"/>
              </a:ext>
            </a:extLst>
          </p:cNvPr>
          <p:cNvSpPr/>
          <p:nvPr/>
        </p:nvSpPr>
        <p:spPr>
          <a:xfrm>
            <a:off x="8406332" y="1456007"/>
            <a:ext cx="1116085" cy="13158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20B3FAA-24C3-4F47-957D-FE16E1EC4F28}"/>
              </a:ext>
            </a:extLst>
          </p:cNvPr>
          <p:cNvSpPr/>
          <p:nvPr/>
        </p:nvSpPr>
        <p:spPr>
          <a:xfrm rot="2332538">
            <a:off x="5012616" y="5035831"/>
            <a:ext cx="1727354" cy="161165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50EC6894-F09D-128F-26E6-957997DC0CDA}"/>
              </a:ext>
            </a:extLst>
          </p:cNvPr>
          <p:cNvSpPr/>
          <p:nvPr/>
        </p:nvSpPr>
        <p:spPr>
          <a:xfrm>
            <a:off x="1021268" y="133620"/>
            <a:ext cx="2781421" cy="687376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L’Ecosystème</a:t>
            </a:r>
            <a:endParaRPr lang="fr-FR" dirty="0"/>
          </a:p>
        </p:txBody>
      </p:sp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5090E2A3-F10F-A355-D023-5631A28740CD}"/>
              </a:ext>
            </a:extLst>
          </p:cNvPr>
          <p:cNvSpPr/>
          <p:nvPr/>
        </p:nvSpPr>
        <p:spPr>
          <a:xfrm>
            <a:off x="300030" y="133620"/>
            <a:ext cx="883510" cy="687376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2</a:t>
            </a:r>
          </a:p>
        </p:txBody>
      </p:sp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AEE25331-C0B1-F5EA-5ADF-C933931DB1A0}"/>
              </a:ext>
            </a:extLst>
          </p:cNvPr>
          <p:cNvSpPr/>
          <p:nvPr/>
        </p:nvSpPr>
        <p:spPr>
          <a:xfrm>
            <a:off x="302545" y="858489"/>
            <a:ext cx="880995" cy="687377"/>
          </a:xfrm>
          <a:prstGeom prst="homePlate">
            <a:avLst>
              <a:gd name="adj" fmla="val 4764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3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735E99E7-D532-978B-BA13-313929FE44CE}"/>
              </a:ext>
            </a:extLst>
          </p:cNvPr>
          <p:cNvSpPr/>
          <p:nvPr/>
        </p:nvSpPr>
        <p:spPr>
          <a:xfrm>
            <a:off x="1066695" y="858489"/>
            <a:ext cx="2735993" cy="693769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>
              <a:lnSpc>
                <a:spcPts val="2200"/>
              </a:lnSpc>
            </a:pPr>
            <a:r>
              <a:rPr lang="fr-FR" sz="24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Foncier des Zones d’Activités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49C9C2E-1CA3-AD39-CC1E-486E123D0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383" y="-52265"/>
            <a:ext cx="2362610" cy="13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1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D730E-5481-762C-DC30-39DCDA75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1BC13D2-96D6-CC37-6DA1-D1664058E02B}"/>
              </a:ext>
            </a:extLst>
          </p:cNvPr>
          <p:cNvSpPr txBox="1"/>
          <p:nvPr/>
        </p:nvSpPr>
        <p:spPr>
          <a:xfrm>
            <a:off x="3215680" y="263691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Futura Bk" panose="020B0502020204020303" pitchFamily="34" charset="0"/>
              </a:rPr>
              <a:t>Les implantations Industrielles de l’Ecoparc : </a:t>
            </a:r>
          </a:p>
          <a:p>
            <a:endParaRPr lang="fr-FR" b="1" dirty="0">
              <a:latin typeface="Futura Bk" panose="020B0502020204020303" pitchFamily="34" charset="0"/>
            </a:endParaRPr>
          </a:p>
          <a:p>
            <a:r>
              <a:rPr lang="fr-FR" b="1" dirty="0">
                <a:latin typeface="Futura Bk" panose="020B0502020204020303" pitchFamily="34" charset="0"/>
              </a:rPr>
              <a:t>Illustrations de la 1ere phase « FIBRES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55A613-0D13-E729-B109-60529256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5" y="126422"/>
            <a:ext cx="2809219" cy="1479463"/>
          </a:xfrm>
          <a:prstGeom prst="rect">
            <a:avLst/>
          </a:prstGeom>
        </p:spPr>
      </p:pic>
      <p:pic>
        <p:nvPicPr>
          <p:cNvPr id="3" name="Image_x0020_1" descr="LOGO CAE COULEUR">
            <a:extLst>
              <a:ext uri="{FF2B5EF4-FFF2-40B4-BE49-F238E27FC236}">
                <a16:creationId xmlns:a16="http://schemas.microsoft.com/office/drawing/2014/main" id="{E6E462F8-3CE2-2A2C-A96B-36F30A4A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3" y="261258"/>
            <a:ext cx="1736243" cy="85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ACF063-60C0-4D6E-1406-771EACD28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62" y="100012"/>
            <a:ext cx="11725275" cy="665797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13E7CDB-5EF6-FBE8-BAC3-BD19ADCFC159}"/>
              </a:ext>
            </a:extLst>
          </p:cNvPr>
          <p:cNvSpPr/>
          <p:nvPr/>
        </p:nvSpPr>
        <p:spPr>
          <a:xfrm>
            <a:off x="6538415" y="1656911"/>
            <a:ext cx="1266758" cy="23459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E86171-8788-32DF-19FE-BB7578F5250E}"/>
              </a:ext>
            </a:extLst>
          </p:cNvPr>
          <p:cNvSpPr txBox="1"/>
          <p:nvPr/>
        </p:nvSpPr>
        <p:spPr>
          <a:xfrm>
            <a:off x="6511924" y="1636733"/>
            <a:ext cx="1277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CHIMIE VERTE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33169B-B1A5-3D8A-0521-2599DC6EE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256" y="1695308"/>
            <a:ext cx="1650644" cy="92333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A7F3D52-B13C-F19C-9178-4464E23BEFFB}"/>
              </a:ext>
            </a:extLst>
          </p:cNvPr>
          <p:cNvSpPr/>
          <p:nvPr/>
        </p:nvSpPr>
        <p:spPr>
          <a:xfrm>
            <a:off x="2877254" y="2606753"/>
            <a:ext cx="1650645" cy="2250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8A709A-56A6-4520-0237-7E9A14E4424B}"/>
              </a:ext>
            </a:extLst>
          </p:cNvPr>
          <p:cNvSpPr txBox="1"/>
          <p:nvPr/>
        </p:nvSpPr>
        <p:spPr>
          <a:xfrm>
            <a:off x="2877256" y="2595617"/>
            <a:ext cx="15388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CHIMIE VERTE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DF04794-EE75-C0F4-3AB7-42066B92AE81}"/>
              </a:ext>
            </a:extLst>
          </p:cNvPr>
          <p:cNvSpPr/>
          <p:nvPr/>
        </p:nvSpPr>
        <p:spPr>
          <a:xfrm>
            <a:off x="6787770" y="3387256"/>
            <a:ext cx="1207807" cy="225064"/>
          </a:xfrm>
          <a:prstGeom prst="roundRect">
            <a:avLst/>
          </a:prstGeom>
          <a:solidFill>
            <a:srgbClr val="C95F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AB284F-133E-F3CD-99DC-1C6742046BA5}"/>
              </a:ext>
            </a:extLst>
          </p:cNvPr>
          <p:cNvSpPr txBox="1"/>
          <p:nvPr/>
        </p:nvSpPr>
        <p:spPr>
          <a:xfrm>
            <a:off x="6849776" y="3379595"/>
            <a:ext cx="1083796" cy="261610"/>
          </a:xfrm>
          <a:prstGeom prst="rect">
            <a:avLst/>
          </a:prstGeom>
          <a:solidFill>
            <a:srgbClr val="C95F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BOIS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C508F46-CB8F-7F86-B68E-A4ACB7EE5785}"/>
              </a:ext>
            </a:extLst>
          </p:cNvPr>
          <p:cNvSpPr/>
          <p:nvPr/>
        </p:nvSpPr>
        <p:spPr>
          <a:xfrm>
            <a:off x="1905357" y="6429528"/>
            <a:ext cx="1207807" cy="225064"/>
          </a:xfrm>
          <a:prstGeom prst="roundRect">
            <a:avLst/>
          </a:prstGeom>
          <a:solidFill>
            <a:srgbClr val="C95F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2257822-2EF3-A4A6-CDC1-321D586B315A}"/>
              </a:ext>
            </a:extLst>
          </p:cNvPr>
          <p:cNvSpPr txBox="1"/>
          <p:nvPr/>
        </p:nvSpPr>
        <p:spPr>
          <a:xfrm>
            <a:off x="1967362" y="6411255"/>
            <a:ext cx="1083796" cy="261610"/>
          </a:xfrm>
          <a:prstGeom prst="rect">
            <a:avLst/>
          </a:prstGeom>
          <a:solidFill>
            <a:srgbClr val="C95F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BOIS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521F57-39F7-56C4-B679-FB8E7EDB0446}"/>
              </a:ext>
            </a:extLst>
          </p:cNvPr>
          <p:cNvSpPr/>
          <p:nvPr/>
        </p:nvSpPr>
        <p:spPr>
          <a:xfrm>
            <a:off x="5206488" y="591597"/>
            <a:ext cx="1386023" cy="728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B7A52E9-1A1D-2E50-0DE6-5521F7BF8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5727" y="6082"/>
            <a:ext cx="2352910" cy="1329799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898CC77-EADE-A64C-3BF0-8A892647B75E}"/>
              </a:ext>
            </a:extLst>
          </p:cNvPr>
          <p:cNvSpPr/>
          <p:nvPr/>
        </p:nvSpPr>
        <p:spPr>
          <a:xfrm>
            <a:off x="2877254" y="2826096"/>
            <a:ext cx="1650645" cy="26161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Production H2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B5AA8-D0E8-BB10-7567-29F988625E65}"/>
              </a:ext>
            </a:extLst>
          </p:cNvPr>
          <p:cNvSpPr/>
          <p:nvPr/>
        </p:nvSpPr>
        <p:spPr>
          <a:xfrm>
            <a:off x="6529909" y="1131009"/>
            <a:ext cx="1266758" cy="526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Projet (s)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E2D2F-BE58-1CE5-2195-2B167309C9A9}"/>
              </a:ext>
            </a:extLst>
          </p:cNvPr>
          <p:cNvSpPr/>
          <p:nvPr/>
        </p:nvSpPr>
        <p:spPr>
          <a:xfrm>
            <a:off x="10162162" y="4890861"/>
            <a:ext cx="1089498" cy="50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 opérateurs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A7E9CC9-9595-6199-A3A7-4024BD1A6231}"/>
              </a:ext>
            </a:extLst>
          </p:cNvPr>
          <p:cNvSpPr/>
          <p:nvPr/>
        </p:nvSpPr>
        <p:spPr>
          <a:xfrm>
            <a:off x="5308710" y="1319567"/>
            <a:ext cx="1233209" cy="2250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F9EC0C-D700-22DE-53C2-2E968EA69959}"/>
              </a:ext>
            </a:extLst>
          </p:cNvPr>
          <p:cNvSpPr txBox="1"/>
          <p:nvPr/>
        </p:nvSpPr>
        <p:spPr>
          <a:xfrm>
            <a:off x="5142159" y="1307934"/>
            <a:ext cx="15388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CHIMIE VERTE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365F0-A5EB-5051-C16F-32BF850EE2E6}"/>
              </a:ext>
            </a:extLst>
          </p:cNvPr>
          <p:cNvSpPr/>
          <p:nvPr/>
        </p:nvSpPr>
        <p:spPr>
          <a:xfrm>
            <a:off x="7504694" y="599782"/>
            <a:ext cx="1236098" cy="6040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Hydrogène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B355D1-DBC1-96A5-3143-46F9E6756237}"/>
              </a:ext>
            </a:extLst>
          </p:cNvPr>
          <p:cNvSpPr/>
          <p:nvPr/>
        </p:nvSpPr>
        <p:spPr>
          <a:xfrm>
            <a:off x="10070916" y="3703493"/>
            <a:ext cx="1337867" cy="6150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Projet </a:t>
            </a:r>
            <a:r>
              <a:rPr lang="fr-FR" dirty="0" err="1">
                <a:solidFill>
                  <a:schemeClr val="tx1"/>
                </a:solidFill>
              </a:rPr>
              <a:t>Biocarbone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751A96-B8C7-7D1B-5A59-94D0333EB0BE}"/>
              </a:ext>
            </a:extLst>
          </p:cNvPr>
          <p:cNvSpPr/>
          <p:nvPr/>
        </p:nvSpPr>
        <p:spPr>
          <a:xfrm>
            <a:off x="7597302" y="689088"/>
            <a:ext cx="1089498" cy="50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DD50038-5499-F97A-CE99-47A09A587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3181" y="551711"/>
            <a:ext cx="1296478" cy="80819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3DD0798-6322-803C-6C8F-0181CF55D360}"/>
              </a:ext>
            </a:extLst>
          </p:cNvPr>
          <p:cNvSpPr/>
          <p:nvPr/>
        </p:nvSpPr>
        <p:spPr>
          <a:xfrm>
            <a:off x="7504694" y="351669"/>
            <a:ext cx="1384965" cy="4255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Plateforme Multimodale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E845E46-63AE-DAF3-D10E-8542115D1C08}"/>
              </a:ext>
            </a:extLst>
          </p:cNvPr>
          <p:cNvCxnSpPr/>
          <p:nvPr/>
        </p:nvCxnSpPr>
        <p:spPr>
          <a:xfrm flipH="1">
            <a:off x="8220027" y="1262001"/>
            <a:ext cx="62005" cy="46687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F2FCEEB-D08A-50BC-57EE-90B1A350333A}"/>
              </a:ext>
            </a:extLst>
          </p:cNvPr>
          <p:cNvSpPr/>
          <p:nvPr/>
        </p:nvSpPr>
        <p:spPr>
          <a:xfrm>
            <a:off x="6544608" y="1903827"/>
            <a:ext cx="1277255" cy="233248"/>
          </a:xfrm>
          <a:prstGeom prst="roundRect">
            <a:avLst/>
          </a:prstGeom>
          <a:solidFill>
            <a:srgbClr val="C95F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FA4E092-A76A-EFCB-B3EE-7A78A6F6CCC9}"/>
              </a:ext>
            </a:extLst>
          </p:cNvPr>
          <p:cNvSpPr txBox="1"/>
          <p:nvPr/>
        </p:nvSpPr>
        <p:spPr>
          <a:xfrm>
            <a:off x="6641338" y="1921869"/>
            <a:ext cx="1083796" cy="261610"/>
          </a:xfrm>
          <a:prstGeom prst="rect">
            <a:avLst/>
          </a:prstGeom>
          <a:solidFill>
            <a:srgbClr val="C95F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BOIS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5321ECD6-4094-43DA-EA1C-79F10DD50E1C}"/>
              </a:ext>
            </a:extLst>
          </p:cNvPr>
          <p:cNvSpPr/>
          <p:nvPr/>
        </p:nvSpPr>
        <p:spPr>
          <a:xfrm>
            <a:off x="5283719" y="1555793"/>
            <a:ext cx="1233209" cy="234592"/>
          </a:xfrm>
          <a:prstGeom prst="roundRect">
            <a:avLst/>
          </a:prstGeom>
          <a:solidFill>
            <a:srgbClr val="C95F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901CD9-1CCC-B6A7-5A02-56B7A4A49CDF}"/>
              </a:ext>
            </a:extLst>
          </p:cNvPr>
          <p:cNvSpPr txBox="1"/>
          <p:nvPr/>
        </p:nvSpPr>
        <p:spPr>
          <a:xfrm>
            <a:off x="5372402" y="1560991"/>
            <a:ext cx="1163809" cy="261610"/>
          </a:xfrm>
          <a:prstGeom prst="rect">
            <a:avLst/>
          </a:prstGeom>
          <a:solidFill>
            <a:srgbClr val="C95F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BOIS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62F998B2-FE80-3D6A-C8DC-F0482545C23E}"/>
              </a:ext>
            </a:extLst>
          </p:cNvPr>
          <p:cNvSpPr/>
          <p:nvPr/>
        </p:nvSpPr>
        <p:spPr>
          <a:xfrm>
            <a:off x="5294974" y="1790386"/>
            <a:ext cx="1250764" cy="2722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Production H2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6DCFAD-E1D5-60A9-EB55-21932D3F964C}"/>
              </a:ext>
            </a:extLst>
          </p:cNvPr>
          <p:cNvSpPr txBox="1"/>
          <p:nvPr/>
        </p:nvSpPr>
        <p:spPr>
          <a:xfrm>
            <a:off x="9668329" y="4266306"/>
            <a:ext cx="207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highlight>
                  <a:srgbClr val="6AA12A"/>
                </a:highlight>
              </a:rPr>
              <a:t>Biocarbone</a:t>
            </a:r>
            <a:r>
              <a:rPr lang="fr-FR" sz="1600" dirty="0">
                <a:solidFill>
                  <a:schemeClr val="bg1"/>
                </a:solidFill>
                <a:highlight>
                  <a:srgbClr val="6AA12A"/>
                </a:highlight>
              </a:rPr>
              <a:t> - </a:t>
            </a:r>
            <a:r>
              <a:rPr lang="fr-FR" sz="1600" dirty="0" err="1">
                <a:solidFill>
                  <a:schemeClr val="bg1"/>
                </a:solidFill>
                <a:highlight>
                  <a:srgbClr val="6AA12A"/>
                </a:highlight>
              </a:rPr>
              <a:t>Syngaz</a:t>
            </a:r>
            <a:endParaRPr lang="fr-FR" sz="1600" dirty="0">
              <a:solidFill>
                <a:schemeClr val="bg1"/>
              </a:solidFill>
              <a:highlight>
                <a:srgbClr val="6AA12A"/>
              </a:highlight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56E446F7-63C0-AD38-E3B5-40D4DB29E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341" y="4820767"/>
            <a:ext cx="1089498" cy="61923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9E450A9C-8958-51CB-5C29-0B5ADFF7C5A4}"/>
              </a:ext>
            </a:extLst>
          </p:cNvPr>
          <p:cNvSpPr txBox="1"/>
          <p:nvPr/>
        </p:nvSpPr>
        <p:spPr>
          <a:xfrm>
            <a:off x="9434030" y="5488097"/>
            <a:ext cx="2546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highlight>
                  <a:srgbClr val="6AA12A"/>
                </a:highlight>
              </a:rPr>
              <a:t>Carburant durable  E-SAFF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E9F7F84-B44D-1D3F-B934-8AE0AB03C9A9}"/>
              </a:ext>
            </a:extLst>
          </p:cNvPr>
          <p:cNvSpPr/>
          <p:nvPr/>
        </p:nvSpPr>
        <p:spPr>
          <a:xfrm>
            <a:off x="10103516" y="6447268"/>
            <a:ext cx="1207807" cy="2250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3D356CF-C90A-D367-8E3F-9BACBDC33834}"/>
              </a:ext>
            </a:extLst>
          </p:cNvPr>
          <p:cNvSpPr txBox="1"/>
          <p:nvPr/>
        </p:nvSpPr>
        <p:spPr>
          <a:xfrm>
            <a:off x="10153918" y="6371334"/>
            <a:ext cx="1083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BOIS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6C7D028-86D5-16E9-C205-CA0BDA1E539A}"/>
              </a:ext>
            </a:extLst>
          </p:cNvPr>
          <p:cNvSpPr txBox="1"/>
          <p:nvPr/>
        </p:nvSpPr>
        <p:spPr>
          <a:xfrm>
            <a:off x="9668328" y="3013760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highlight>
                  <a:srgbClr val="6AA12A"/>
                </a:highlight>
              </a:rPr>
              <a:t>Production de vapeur et d’électricité - biomasse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57FFA7C-1860-AE60-3F8C-C943C424E076}"/>
              </a:ext>
            </a:extLst>
          </p:cNvPr>
          <p:cNvSpPr txBox="1"/>
          <p:nvPr/>
        </p:nvSpPr>
        <p:spPr>
          <a:xfrm>
            <a:off x="9578480" y="1730414"/>
            <a:ext cx="234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highlight>
                  <a:srgbClr val="6AA12A"/>
                </a:highlight>
              </a:rPr>
              <a:t>Production de panneaux isolants biosourcés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6AA12A"/>
                </a:highlight>
              </a:rPr>
              <a:t>Bois – Fibre textile - </a:t>
            </a:r>
            <a:r>
              <a:rPr lang="fr-FR" sz="1200" dirty="0" err="1">
                <a:solidFill>
                  <a:schemeClr val="bg1"/>
                </a:solidFill>
                <a:highlight>
                  <a:srgbClr val="6AA12A"/>
                </a:highlight>
              </a:rPr>
              <a:t>Glassine</a:t>
            </a:r>
            <a:r>
              <a:rPr lang="fr-FR" sz="1200" dirty="0">
                <a:solidFill>
                  <a:schemeClr val="bg1"/>
                </a:solidFill>
                <a:highlight>
                  <a:srgbClr val="6AA12A"/>
                </a:highlight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18AB66-A68E-519F-53DC-1C57FB83B499}"/>
              </a:ext>
            </a:extLst>
          </p:cNvPr>
          <p:cNvSpPr/>
          <p:nvPr/>
        </p:nvSpPr>
        <p:spPr>
          <a:xfrm>
            <a:off x="10038485" y="3671067"/>
            <a:ext cx="1337867" cy="6150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Projet (s) </a:t>
            </a:r>
            <a:r>
              <a:rPr lang="fr-FR" dirty="0" err="1">
                <a:solidFill>
                  <a:schemeClr val="tx1"/>
                </a:solidFill>
              </a:rPr>
              <a:t>Biocarbone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B8F11D2-8126-128F-44A7-D24304C14119}"/>
              </a:ext>
            </a:extLst>
          </p:cNvPr>
          <p:cNvSpPr txBox="1"/>
          <p:nvPr/>
        </p:nvSpPr>
        <p:spPr>
          <a:xfrm>
            <a:off x="4245302" y="4621348"/>
            <a:ext cx="453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Plateforme collaborative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710A21B-C4AD-D5B6-CEA5-0B01B816BAA6}"/>
              </a:ext>
            </a:extLst>
          </p:cNvPr>
          <p:cNvCxnSpPr>
            <a:cxnSpLocks/>
          </p:cNvCxnSpPr>
          <p:nvPr/>
        </p:nvCxnSpPr>
        <p:spPr>
          <a:xfrm flipH="1">
            <a:off x="2479375" y="5017091"/>
            <a:ext cx="1694570" cy="34652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0BC92B77-3BDC-FAB7-6B81-A20F15AE4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22" y="562142"/>
            <a:ext cx="1357401" cy="73816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E08667F-97EC-ECF1-23BB-A6F113B5B51C}"/>
              </a:ext>
            </a:extLst>
          </p:cNvPr>
          <p:cNvSpPr/>
          <p:nvPr/>
        </p:nvSpPr>
        <p:spPr>
          <a:xfrm>
            <a:off x="10777839" y="4808669"/>
            <a:ext cx="1089498" cy="631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CF349E64-1923-DA11-4113-B64AE90E7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8489" y="4760570"/>
            <a:ext cx="1245667" cy="6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5A2EA-0C6D-7B21-E27B-D7E36DFC6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EA127-E4AE-52B1-89B2-0C2DF534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Projet Plateforme de Massification </a:t>
            </a:r>
            <a:br>
              <a:rPr lang="fr-FR" sz="1600" dirty="0"/>
            </a:br>
            <a:br>
              <a:rPr lang="fr-FR" sz="1600" dirty="0"/>
            </a:b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0369A9-2720-A0C8-91D5-F810AF1BBB3C}"/>
              </a:ext>
            </a:extLst>
          </p:cNvPr>
          <p:cNvSpPr txBox="1"/>
          <p:nvPr/>
        </p:nvSpPr>
        <p:spPr>
          <a:xfrm>
            <a:off x="-223995" y="861499"/>
            <a:ext cx="103290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				    </a:t>
            </a:r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Projet plateforme massification </a:t>
            </a:r>
            <a:r>
              <a:rPr lang="fr-FR" sz="24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biomasse</a:t>
            </a:r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: </a:t>
            </a:r>
          </a:p>
          <a:p>
            <a:pPr lvl="1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				    Point d’articulation « fibre » de la Green Valley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Projet d’intérêt pour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Stockage et Logistique du bois-énergie de classe principalement B pour :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Norske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skog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: chaudière biomasse N°2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Green Valley Energy :  chaudière biomasse N°6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Stockage et Logistique des bois de classe A issues de la transformation pour :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Pavatex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: Fibres intégrées dans les panneaux isolants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Soler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: pré-séchage naturel des billons de bois 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MBEF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: bois - Industriels de la chimie verte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CAE : développement du territoire </a:t>
            </a:r>
          </a:p>
          <a:p>
            <a:pPr lvl="2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	plateformes biomasse pour chaufferies communales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A98E44-34C8-9F49-5BAE-2DFCD93E3575}"/>
              </a:ext>
            </a:extLst>
          </p:cNvPr>
          <p:cNvSpPr txBox="1"/>
          <p:nvPr/>
        </p:nvSpPr>
        <p:spPr>
          <a:xfrm>
            <a:off x="2256182" y="5651601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Volume traité sur la plateforme de l’ordre de </a:t>
            </a:r>
            <a:r>
              <a:rPr lang="fr-FR" b="1" dirty="0"/>
              <a:t>96 000 tonnes /an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CEE801-C185-1D5E-C0C3-B85F3D9E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549" y="349007"/>
            <a:ext cx="1963924" cy="10342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D5F299-058D-B698-83E8-495C51AD9657}"/>
              </a:ext>
            </a:extLst>
          </p:cNvPr>
          <p:cNvSpPr txBox="1"/>
          <p:nvPr/>
        </p:nvSpPr>
        <p:spPr>
          <a:xfrm>
            <a:off x="9126790" y="4720743"/>
            <a:ext cx="263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zone broyeurs</a:t>
            </a:r>
          </a:p>
        </p:txBody>
      </p:sp>
      <p:pic>
        <p:nvPicPr>
          <p:cNvPr id="9" name="Picture 2" descr="Scierie Siat : des volumes de transport record">
            <a:extLst>
              <a:ext uri="{FF2B5EF4-FFF2-40B4-BE49-F238E27FC236}">
                <a16:creationId xmlns:a16="http://schemas.microsoft.com/office/drawing/2014/main" id="{10384426-0762-9FE9-5730-92ACDA776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b="30036"/>
          <a:stretch/>
        </p:blipFill>
        <p:spPr bwMode="auto">
          <a:xfrm>
            <a:off x="9207350" y="1666156"/>
            <a:ext cx="2413285" cy="14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C86A35-5C61-74F5-1F72-987413652F78}"/>
              </a:ext>
            </a:extLst>
          </p:cNvPr>
          <p:cNvSpPr txBox="1"/>
          <p:nvPr/>
        </p:nvSpPr>
        <p:spPr>
          <a:xfrm>
            <a:off x="9167429" y="3103231"/>
            <a:ext cx="263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Bois rondins</a:t>
            </a:r>
          </a:p>
        </p:txBody>
      </p:sp>
      <p:pic>
        <p:nvPicPr>
          <p:cNvPr id="11" name="Picture 4" descr="Les plaquettes de bois - Les combustibles bois - LE BOIS ENERGIE">
            <a:extLst>
              <a:ext uri="{FF2B5EF4-FFF2-40B4-BE49-F238E27FC236}">
                <a16:creationId xmlns:a16="http://schemas.microsoft.com/office/drawing/2014/main" id="{1FA364A6-8661-D263-5542-86AE3FD2C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4"/>
          <a:stretch/>
        </p:blipFill>
        <p:spPr bwMode="auto">
          <a:xfrm>
            <a:off x="9207348" y="5026842"/>
            <a:ext cx="2413284" cy="144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39BBDC-239D-76AC-9C76-619714720F95}"/>
              </a:ext>
            </a:extLst>
          </p:cNvPr>
          <p:cNvSpPr txBox="1"/>
          <p:nvPr/>
        </p:nvSpPr>
        <p:spPr>
          <a:xfrm>
            <a:off x="9069106" y="6422511"/>
            <a:ext cx="263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Plaquettes et écorces</a:t>
            </a:r>
          </a:p>
        </p:txBody>
      </p:sp>
      <p:pic>
        <p:nvPicPr>
          <p:cNvPr id="13" name="Image 1" descr="Location d'un broyeur à bois • La Société D'Entreprises Générales (Pajula)  Ltée">
            <a:extLst>
              <a:ext uri="{FF2B5EF4-FFF2-40B4-BE49-F238E27FC236}">
                <a16:creationId xmlns:a16="http://schemas.microsoft.com/office/drawing/2014/main" id="{F97A1AE2-9837-23D4-7F92-DE0357DA5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9"/>
          <a:stretch/>
        </p:blipFill>
        <p:spPr bwMode="auto">
          <a:xfrm>
            <a:off x="9207350" y="3363413"/>
            <a:ext cx="2413283" cy="134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4E6C774-38AE-78F9-C6A2-8853CECB8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4" y="5484310"/>
            <a:ext cx="1311249" cy="13736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5EFDC44-038A-5B87-8D60-633F033E4CB2}"/>
              </a:ext>
            </a:extLst>
          </p:cNvPr>
          <p:cNvSpPr txBox="1"/>
          <p:nvPr/>
        </p:nvSpPr>
        <p:spPr>
          <a:xfrm>
            <a:off x="2747547" y="6282804"/>
            <a:ext cx="6459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AA12A"/>
                </a:solidFill>
                <a:sym typeface="Wingdings" panose="05000000000000000000" pitchFamily="2" charset="2"/>
              </a:rPr>
              <a:t> Sobriété foncière et valorisation des ressources ..</a:t>
            </a:r>
            <a:endParaRPr lang="fr-FR" sz="2000" b="1" dirty="0">
              <a:solidFill>
                <a:srgbClr val="6AA1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3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72F5D-CF05-1BB4-16B8-D0ED9096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5">
            <a:extLst>
              <a:ext uri="{FF2B5EF4-FFF2-40B4-BE49-F238E27FC236}">
                <a16:creationId xmlns:a16="http://schemas.microsoft.com/office/drawing/2014/main" id="{B024C6C5-C73D-24F9-94D8-1CA07250DC0F}"/>
              </a:ext>
            </a:extLst>
          </p:cNvPr>
          <p:cNvGrpSpPr/>
          <p:nvPr/>
        </p:nvGrpSpPr>
        <p:grpSpPr>
          <a:xfrm>
            <a:off x="7630041" y="2921648"/>
            <a:ext cx="522000" cy="522000"/>
            <a:chOff x="7266419" y="1796485"/>
            <a:chExt cx="522000" cy="522000"/>
          </a:xfrm>
        </p:grpSpPr>
        <p:sp>
          <p:nvSpPr>
            <p:cNvPr id="7" name="Oval 114">
              <a:extLst>
                <a:ext uri="{FF2B5EF4-FFF2-40B4-BE49-F238E27FC236}">
                  <a16:creationId xmlns:a16="http://schemas.microsoft.com/office/drawing/2014/main" id="{296040FA-39C5-8E53-8C69-96FC8830B4AC}"/>
                </a:ext>
              </a:extLst>
            </p:cNvPr>
            <p:cNvSpPr/>
            <p:nvPr/>
          </p:nvSpPr>
          <p:spPr>
            <a:xfrm>
              <a:off x="7266419" y="1796485"/>
              <a:ext cx="522000" cy="52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60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113" descr="A logo for a company&#10;&#10;Description automatically generated">
              <a:extLst>
                <a:ext uri="{FF2B5EF4-FFF2-40B4-BE49-F238E27FC236}">
                  <a16:creationId xmlns:a16="http://schemas.microsoft.com/office/drawing/2014/main" id="{CCC312B7-299D-DFA4-538C-F824B6747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132" b="29296"/>
            <a:stretch/>
          </p:blipFill>
          <p:spPr>
            <a:xfrm>
              <a:off x="7303329" y="1961507"/>
              <a:ext cx="466623" cy="19865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03F1BB5-A59F-5E60-DD9F-6BB396403619}"/>
              </a:ext>
            </a:extLst>
          </p:cNvPr>
          <p:cNvSpPr/>
          <p:nvPr/>
        </p:nvSpPr>
        <p:spPr>
          <a:xfrm>
            <a:off x="0" y="5486400"/>
            <a:ext cx="12192000" cy="393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space réservé du texte 4">
            <a:extLst>
              <a:ext uri="{FF2B5EF4-FFF2-40B4-BE49-F238E27FC236}">
                <a16:creationId xmlns:a16="http://schemas.microsoft.com/office/drawing/2014/main" id="{BCBD9DBE-AAAB-3D7D-1055-509A95F61733}"/>
              </a:ext>
            </a:extLst>
          </p:cNvPr>
          <p:cNvSpPr txBox="1">
            <a:spLocks/>
          </p:cNvSpPr>
          <p:nvPr/>
        </p:nvSpPr>
        <p:spPr>
          <a:xfrm>
            <a:off x="1945096" y="1142064"/>
            <a:ext cx="7884869" cy="10635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000" dirty="0"/>
              <a:t>Aménagements pour permettre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/>
              <a:t>Les synergies inter-industrielles</a:t>
            </a:r>
          </a:p>
          <a:p>
            <a:pPr marL="0" indent="0">
              <a:spcBef>
                <a:spcPts val="0"/>
              </a:spcBef>
              <a:buNone/>
            </a:pPr>
            <a:endParaRPr lang="fr-FR" dirty="0"/>
          </a:p>
        </p:txBody>
      </p:sp>
      <p:sp>
        <p:nvSpPr>
          <p:cNvPr id="68" name="ZoneTexte 4">
            <a:extLst>
              <a:ext uri="{FF2B5EF4-FFF2-40B4-BE49-F238E27FC236}">
                <a16:creationId xmlns:a16="http://schemas.microsoft.com/office/drawing/2014/main" id="{47E8BDF4-491C-5503-3435-A55C30A2921B}"/>
              </a:ext>
            </a:extLst>
          </p:cNvPr>
          <p:cNvSpPr txBox="1"/>
          <p:nvPr/>
        </p:nvSpPr>
        <p:spPr>
          <a:xfrm rot="16200000">
            <a:off x="9996338" y="2554471"/>
            <a:ext cx="4181975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800"/>
              <a:t>Confidential document. Do not share.</a:t>
            </a:r>
          </a:p>
        </p:txBody>
      </p:sp>
      <p:sp>
        <p:nvSpPr>
          <p:cNvPr id="70" name="Oval 36">
            <a:extLst>
              <a:ext uri="{FF2B5EF4-FFF2-40B4-BE49-F238E27FC236}">
                <a16:creationId xmlns:a16="http://schemas.microsoft.com/office/drawing/2014/main" id="{8EFB4A23-C44B-8378-D402-82E49F17CDE6}"/>
              </a:ext>
            </a:extLst>
          </p:cNvPr>
          <p:cNvSpPr/>
          <p:nvPr/>
        </p:nvSpPr>
        <p:spPr bwMode="gray">
          <a:xfrm>
            <a:off x="2077029" y="4290282"/>
            <a:ext cx="1296000" cy="1296000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sp>
        <p:nvSpPr>
          <p:cNvPr id="71" name="TextBox 37">
            <a:extLst>
              <a:ext uri="{FF2B5EF4-FFF2-40B4-BE49-F238E27FC236}">
                <a16:creationId xmlns:a16="http://schemas.microsoft.com/office/drawing/2014/main" id="{B8729F7E-8C2D-79C9-B811-ABDE078E3DE4}"/>
              </a:ext>
            </a:extLst>
          </p:cNvPr>
          <p:cNvSpPr txBox="1"/>
          <p:nvPr/>
        </p:nvSpPr>
        <p:spPr>
          <a:xfrm>
            <a:off x="6270172" y="2719057"/>
            <a:ext cx="87085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solidFill>
                  <a:schemeClr val="bg1"/>
                </a:solidFill>
              </a:rPr>
              <a:t>vapeur</a:t>
            </a:r>
            <a:endParaRPr lang="fr-FR" sz="1600" b="1" baseline="-25000">
              <a:solidFill>
                <a:schemeClr val="bg1"/>
              </a:solidFill>
            </a:endParaRPr>
          </a:p>
        </p:txBody>
      </p:sp>
      <p:pic>
        <p:nvPicPr>
          <p:cNvPr id="72" name="Picture 38">
            <a:extLst>
              <a:ext uri="{FF2B5EF4-FFF2-40B4-BE49-F238E27FC236}">
                <a16:creationId xmlns:a16="http://schemas.microsoft.com/office/drawing/2014/main" id="{6CD2D663-C3EA-FBA3-59E9-F70134EE8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2" r="7812"/>
          <a:stretch/>
        </p:blipFill>
        <p:spPr>
          <a:xfrm>
            <a:off x="5514967" y="0"/>
            <a:ext cx="6686890" cy="6858000"/>
          </a:xfrm>
          <a:prstGeom prst="rect">
            <a:avLst/>
          </a:prstGeom>
          <a:ln>
            <a:noFill/>
          </a:ln>
        </p:spPr>
      </p:pic>
      <p:sp>
        <p:nvSpPr>
          <p:cNvPr id="73" name="Free-form: Shape 39">
            <a:extLst>
              <a:ext uri="{FF2B5EF4-FFF2-40B4-BE49-F238E27FC236}">
                <a16:creationId xmlns:a16="http://schemas.microsoft.com/office/drawing/2014/main" id="{E38D1C3A-C31F-D164-BC49-C81A26743FDA}"/>
              </a:ext>
            </a:extLst>
          </p:cNvPr>
          <p:cNvSpPr/>
          <p:nvPr/>
        </p:nvSpPr>
        <p:spPr bwMode="gray">
          <a:xfrm>
            <a:off x="7728641" y="458289"/>
            <a:ext cx="929584" cy="1575656"/>
          </a:xfrm>
          <a:custGeom>
            <a:avLst/>
            <a:gdLst>
              <a:gd name="connsiteX0" fmla="*/ 0 w 736600"/>
              <a:gd name="connsiteY0" fmla="*/ 247650 h 1219200"/>
              <a:gd name="connsiteX1" fmla="*/ 495300 w 736600"/>
              <a:gd name="connsiteY1" fmla="*/ 0 h 1219200"/>
              <a:gd name="connsiteX2" fmla="*/ 736600 w 736600"/>
              <a:gd name="connsiteY2" fmla="*/ 1060450 h 1219200"/>
              <a:gd name="connsiteX3" fmla="*/ 247650 w 736600"/>
              <a:gd name="connsiteY3" fmla="*/ 1219200 h 1219200"/>
              <a:gd name="connsiteX4" fmla="*/ 0 w 736600"/>
              <a:gd name="connsiteY4" fmla="*/ 24765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1219200">
                <a:moveTo>
                  <a:pt x="0" y="247650"/>
                </a:moveTo>
                <a:lnTo>
                  <a:pt x="495300" y="0"/>
                </a:lnTo>
                <a:lnTo>
                  <a:pt x="736600" y="1060450"/>
                </a:lnTo>
                <a:lnTo>
                  <a:pt x="247650" y="1219200"/>
                </a:lnTo>
                <a:lnTo>
                  <a:pt x="0" y="2476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cxnSp>
        <p:nvCxnSpPr>
          <p:cNvPr id="74" name="Straight Connector 40">
            <a:extLst>
              <a:ext uri="{FF2B5EF4-FFF2-40B4-BE49-F238E27FC236}">
                <a16:creationId xmlns:a16="http://schemas.microsoft.com/office/drawing/2014/main" id="{668A0A67-9FD5-CB0B-E5F9-69BC3600C379}"/>
              </a:ext>
            </a:extLst>
          </p:cNvPr>
          <p:cNvCxnSpPr>
            <a:cxnSpLocks/>
          </p:cNvCxnSpPr>
          <p:nvPr/>
        </p:nvCxnSpPr>
        <p:spPr>
          <a:xfrm>
            <a:off x="8378183" y="0"/>
            <a:ext cx="1520197" cy="6858000"/>
          </a:xfrm>
          <a:prstGeom prst="line">
            <a:avLst/>
          </a:prstGeom>
          <a:ln w="34925">
            <a:solidFill>
              <a:srgbClr val="CC33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41">
            <a:extLst>
              <a:ext uri="{FF2B5EF4-FFF2-40B4-BE49-F238E27FC236}">
                <a16:creationId xmlns:a16="http://schemas.microsoft.com/office/drawing/2014/main" id="{AE6F5FDE-9EBB-8581-AECA-D99382E348F6}"/>
              </a:ext>
            </a:extLst>
          </p:cNvPr>
          <p:cNvSpPr/>
          <p:nvPr/>
        </p:nvSpPr>
        <p:spPr bwMode="gray">
          <a:xfrm>
            <a:off x="7931028" y="3706181"/>
            <a:ext cx="894310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00B0F0"/>
                </a:solidFill>
                <a:latin typeface="Aptos Black" panose="020B0004020202020204" pitchFamily="34" charset="0"/>
              </a:rPr>
              <a:t>bioCO</a:t>
            </a:r>
            <a:r>
              <a:rPr lang="fr-FR" sz="900" b="1" baseline="-25000" dirty="0">
                <a:solidFill>
                  <a:srgbClr val="00B0F0"/>
                </a:solidFill>
                <a:latin typeface="Aptos Black" panose="020B0004020202020204" pitchFamily="34" charset="0"/>
              </a:rPr>
              <a:t>2</a:t>
            </a:r>
          </a:p>
        </p:txBody>
      </p:sp>
      <p:pic>
        <p:nvPicPr>
          <p:cNvPr id="76" name="Picture 42">
            <a:extLst>
              <a:ext uri="{FF2B5EF4-FFF2-40B4-BE49-F238E27FC236}">
                <a16:creationId xmlns:a16="http://schemas.microsoft.com/office/drawing/2014/main" id="{A91701A9-4363-3E44-EF51-25570F7B5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911" y="1595171"/>
            <a:ext cx="520757" cy="520757"/>
          </a:xfrm>
          <a:prstGeom prst="rect">
            <a:avLst/>
          </a:prstGeom>
        </p:spPr>
      </p:pic>
      <p:sp>
        <p:nvSpPr>
          <p:cNvPr id="77" name="Rectangle: Diagonal Corners Rounded 43">
            <a:extLst>
              <a:ext uri="{FF2B5EF4-FFF2-40B4-BE49-F238E27FC236}">
                <a16:creationId xmlns:a16="http://schemas.microsoft.com/office/drawing/2014/main" id="{F3EDB64F-1C7E-DEAC-E09E-9F671D3B2046}"/>
              </a:ext>
            </a:extLst>
          </p:cNvPr>
          <p:cNvSpPr/>
          <p:nvPr/>
        </p:nvSpPr>
        <p:spPr bwMode="gray">
          <a:xfrm>
            <a:off x="9533293" y="1727573"/>
            <a:ext cx="1306102" cy="331924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rgbClr val="CC0099"/>
                </a:solidFill>
              </a:rPr>
              <a:t>Transport multimodal</a:t>
            </a:r>
            <a:endParaRPr lang="fr-FR" sz="800" b="1" baseline="-25000" dirty="0">
              <a:solidFill>
                <a:srgbClr val="CC0099"/>
              </a:solidFill>
            </a:endParaRPr>
          </a:p>
        </p:txBody>
      </p:sp>
      <p:cxnSp>
        <p:nvCxnSpPr>
          <p:cNvPr id="78" name="Straight Connector 44">
            <a:extLst>
              <a:ext uri="{FF2B5EF4-FFF2-40B4-BE49-F238E27FC236}">
                <a16:creationId xmlns:a16="http://schemas.microsoft.com/office/drawing/2014/main" id="{584D259A-9B26-A13D-1EDD-DD5AC54E9B56}"/>
              </a:ext>
            </a:extLst>
          </p:cNvPr>
          <p:cNvCxnSpPr>
            <a:cxnSpLocks/>
            <a:stCxn id="76" idx="3"/>
            <a:endCxn id="77" idx="2"/>
          </p:cNvCxnSpPr>
          <p:nvPr/>
        </p:nvCxnSpPr>
        <p:spPr>
          <a:xfrm>
            <a:off x="9465668" y="1855550"/>
            <a:ext cx="67625" cy="37985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Diagonal Corners Rounded 45">
            <a:extLst>
              <a:ext uri="{FF2B5EF4-FFF2-40B4-BE49-F238E27FC236}">
                <a16:creationId xmlns:a16="http://schemas.microsoft.com/office/drawing/2014/main" id="{D3D97384-5C8C-F9DF-C475-6E4E9CD1C90C}"/>
              </a:ext>
            </a:extLst>
          </p:cNvPr>
          <p:cNvSpPr/>
          <p:nvPr/>
        </p:nvSpPr>
        <p:spPr bwMode="gray">
          <a:xfrm>
            <a:off x="5729852" y="209831"/>
            <a:ext cx="1847104" cy="549783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rgbClr val="FF0000"/>
                </a:solidFill>
              </a:rPr>
              <a:t>Production d’H</a:t>
            </a:r>
            <a:r>
              <a:rPr lang="fr-FR" sz="1000" b="1" baseline="-25000" dirty="0">
                <a:solidFill>
                  <a:srgbClr val="FF0000"/>
                </a:solidFill>
              </a:rPr>
              <a:t>2</a:t>
            </a:r>
            <a:r>
              <a:rPr lang="fr-FR" sz="1000" b="1" dirty="0">
                <a:solidFill>
                  <a:srgbClr val="FF0000"/>
                </a:solidFill>
              </a:rPr>
              <a:t> (électrolyse</a:t>
            </a:r>
            <a:r>
              <a:rPr lang="fr-FR" sz="1000" b="1" dirty="0">
                <a:solidFill>
                  <a:schemeClr val="tx1"/>
                </a:solidFill>
              </a:rPr>
              <a:t>) </a:t>
            </a:r>
            <a:r>
              <a:rPr lang="fr-FR" sz="800" b="1" dirty="0">
                <a:solidFill>
                  <a:schemeClr val="tx1"/>
                </a:solidFill>
              </a:rPr>
              <a:t>par </a:t>
            </a:r>
          </a:p>
          <a:p>
            <a:pPr algn="ctr"/>
            <a:endParaRPr lang="fr-FR" sz="800" b="1" dirty="0">
              <a:solidFill>
                <a:schemeClr val="tx1"/>
              </a:solidFill>
            </a:endParaRPr>
          </a:p>
        </p:txBody>
      </p:sp>
      <p:cxnSp>
        <p:nvCxnSpPr>
          <p:cNvPr id="80" name="Straight Connector 46">
            <a:extLst>
              <a:ext uri="{FF2B5EF4-FFF2-40B4-BE49-F238E27FC236}">
                <a16:creationId xmlns:a16="http://schemas.microsoft.com/office/drawing/2014/main" id="{EA07E3F7-9D1D-E20E-CFFF-7A2E11AD1F05}"/>
              </a:ext>
            </a:extLst>
          </p:cNvPr>
          <p:cNvCxnSpPr>
            <a:cxnSpLocks/>
            <a:endCxn id="79" idx="2"/>
          </p:cNvCxnSpPr>
          <p:nvPr/>
        </p:nvCxnSpPr>
        <p:spPr>
          <a:xfrm>
            <a:off x="5490547" y="229480"/>
            <a:ext cx="239305" cy="25524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47">
            <a:extLst>
              <a:ext uri="{FF2B5EF4-FFF2-40B4-BE49-F238E27FC236}">
                <a16:creationId xmlns:a16="http://schemas.microsoft.com/office/drawing/2014/main" id="{90620E98-649C-C017-49E4-17AFF1268499}"/>
              </a:ext>
            </a:extLst>
          </p:cNvPr>
          <p:cNvSpPr/>
          <p:nvPr/>
        </p:nvSpPr>
        <p:spPr bwMode="gray">
          <a:xfrm>
            <a:off x="8474680" y="4040681"/>
            <a:ext cx="894310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F4960C"/>
                </a:solidFill>
                <a:latin typeface="Aptos Black" panose="020B0004020202020204" pitchFamily="34" charset="0"/>
              </a:rPr>
              <a:t>vapeur</a:t>
            </a:r>
            <a:endParaRPr lang="fr-FR" sz="900" b="1" baseline="-25000" dirty="0">
              <a:solidFill>
                <a:srgbClr val="F4960C"/>
              </a:solidFill>
              <a:latin typeface="Aptos Black" panose="020B0004020202020204" pitchFamily="34" charset="0"/>
            </a:endParaRPr>
          </a:p>
        </p:txBody>
      </p:sp>
      <p:sp>
        <p:nvSpPr>
          <p:cNvPr id="82" name="Oval 48">
            <a:extLst>
              <a:ext uri="{FF2B5EF4-FFF2-40B4-BE49-F238E27FC236}">
                <a16:creationId xmlns:a16="http://schemas.microsoft.com/office/drawing/2014/main" id="{1A5CFF07-E30E-E737-5174-24B392290D79}"/>
              </a:ext>
            </a:extLst>
          </p:cNvPr>
          <p:cNvSpPr/>
          <p:nvPr/>
        </p:nvSpPr>
        <p:spPr bwMode="gray">
          <a:xfrm>
            <a:off x="7484063" y="68190"/>
            <a:ext cx="1139797" cy="80779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srgbClr val="CC3399"/>
                </a:solidFill>
                <a:latin typeface="Aptos Black" panose="020B0004020202020204" pitchFamily="34" charset="0"/>
              </a:rPr>
              <a:t>voie ferrée</a:t>
            </a:r>
          </a:p>
        </p:txBody>
      </p:sp>
      <p:sp>
        <p:nvSpPr>
          <p:cNvPr id="83" name="Free-form: Shape 51">
            <a:extLst>
              <a:ext uri="{FF2B5EF4-FFF2-40B4-BE49-F238E27FC236}">
                <a16:creationId xmlns:a16="http://schemas.microsoft.com/office/drawing/2014/main" id="{7944130B-A2A7-058C-524C-911BB847B903}"/>
              </a:ext>
            </a:extLst>
          </p:cNvPr>
          <p:cNvSpPr/>
          <p:nvPr/>
        </p:nvSpPr>
        <p:spPr bwMode="gray">
          <a:xfrm>
            <a:off x="6799229" y="3498510"/>
            <a:ext cx="1273969" cy="988219"/>
          </a:xfrm>
          <a:custGeom>
            <a:avLst/>
            <a:gdLst>
              <a:gd name="connsiteX0" fmla="*/ 1273969 w 1273969"/>
              <a:gd name="connsiteY0" fmla="*/ 245269 h 988219"/>
              <a:gd name="connsiteX1" fmla="*/ 607219 w 1273969"/>
              <a:gd name="connsiteY1" fmla="*/ 0 h 988219"/>
              <a:gd name="connsiteX2" fmla="*/ 0 w 1273969"/>
              <a:gd name="connsiteY2" fmla="*/ 909638 h 988219"/>
              <a:gd name="connsiteX3" fmla="*/ 778669 w 1273969"/>
              <a:gd name="connsiteY3" fmla="*/ 988219 h 988219"/>
              <a:gd name="connsiteX4" fmla="*/ 1273969 w 1273969"/>
              <a:gd name="connsiteY4" fmla="*/ 245269 h 9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969" h="988219">
                <a:moveTo>
                  <a:pt x="1273969" y="245269"/>
                </a:moveTo>
                <a:lnTo>
                  <a:pt x="607219" y="0"/>
                </a:lnTo>
                <a:lnTo>
                  <a:pt x="0" y="909638"/>
                </a:lnTo>
                <a:lnTo>
                  <a:pt x="778669" y="988219"/>
                </a:lnTo>
                <a:lnTo>
                  <a:pt x="1273969" y="245269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pic>
        <p:nvPicPr>
          <p:cNvPr id="84" name="Picture 52">
            <a:extLst>
              <a:ext uri="{FF2B5EF4-FFF2-40B4-BE49-F238E27FC236}">
                <a16:creationId xmlns:a16="http://schemas.microsoft.com/office/drawing/2014/main" id="{EEB6EC94-99AC-DC8A-3D43-DF37D028C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561" y="3754291"/>
            <a:ext cx="522000" cy="522000"/>
          </a:xfrm>
          <a:prstGeom prst="rect">
            <a:avLst/>
          </a:prstGeom>
        </p:spPr>
      </p:pic>
      <p:sp>
        <p:nvSpPr>
          <p:cNvPr id="85" name="Free-form: Shape 53">
            <a:extLst>
              <a:ext uri="{FF2B5EF4-FFF2-40B4-BE49-F238E27FC236}">
                <a16:creationId xmlns:a16="http://schemas.microsoft.com/office/drawing/2014/main" id="{9A2D42E4-843F-BAB4-2710-EDEBEB831547}"/>
              </a:ext>
            </a:extLst>
          </p:cNvPr>
          <p:cNvSpPr/>
          <p:nvPr/>
        </p:nvSpPr>
        <p:spPr bwMode="gray">
          <a:xfrm>
            <a:off x="6373368" y="5056632"/>
            <a:ext cx="932688" cy="1527048"/>
          </a:xfrm>
          <a:custGeom>
            <a:avLst/>
            <a:gdLst>
              <a:gd name="connsiteX0" fmla="*/ 0 w 932688"/>
              <a:gd name="connsiteY0" fmla="*/ 0 h 1527048"/>
              <a:gd name="connsiteX1" fmla="*/ 932688 w 932688"/>
              <a:gd name="connsiteY1" fmla="*/ 201168 h 1527048"/>
              <a:gd name="connsiteX2" fmla="*/ 804672 w 932688"/>
              <a:gd name="connsiteY2" fmla="*/ 1527048 h 1527048"/>
              <a:gd name="connsiteX3" fmla="*/ 0 w 932688"/>
              <a:gd name="connsiteY3" fmla="*/ 0 h 152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" h="1527048">
                <a:moveTo>
                  <a:pt x="0" y="0"/>
                </a:moveTo>
                <a:lnTo>
                  <a:pt x="932688" y="201168"/>
                </a:lnTo>
                <a:lnTo>
                  <a:pt x="804672" y="15270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pic>
        <p:nvPicPr>
          <p:cNvPr id="86" name="Picture 54">
            <a:extLst>
              <a:ext uri="{FF2B5EF4-FFF2-40B4-BE49-F238E27FC236}">
                <a16:creationId xmlns:a16="http://schemas.microsoft.com/office/drawing/2014/main" id="{608E6C61-285D-41B6-ACBA-E01256663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5341613"/>
            <a:ext cx="522000" cy="522000"/>
          </a:xfrm>
          <a:prstGeom prst="rect">
            <a:avLst/>
          </a:prstGeom>
        </p:spPr>
      </p:pic>
      <p:cxnSp>
        <p:nvCxnSpPr>
          <p:cNvPr id="87" name="Straight Connector 58">
            <a:extLst>
              <a:ext uri="{FF2B5EF4-FFF2-40B4-BE49-F238E27FC236}">
                <a16:creationId xmlns:a16="http://schemas.microsoft.com/office/drawing/2014/main" id="{9AC827A4-7CD6-0010-DAE8-4B7095FE41B2}"/>
              </a:ext>
            </a:extLst>
          </p:cNvPr>
          <p:cNvCxnSpPr>
            <a:cxnSpLocks/>
            <a:stCxn id="128" idx="0"/>
            <a:endCxn id="84" idx="1"/>
          </p:cNvCxnSpPr>
          <p:nvPr/>
        </p:nvCxnSpPr>
        <p:spPr>
          <a:xfrm flipV="1">
            <a:off x="6777189" y="4015291"/>
            <a:ext cx="475372" cy="107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59">
            <a:extLst>
              <a:ext uri="{FF2B5EF4-FFF2-40B4-BE49-F238E27FC236}">
                <a16:creationId xmlns:a16="http://schemas.microsoft.com/office/drawing/2014/main" id="{DBD06ACB-E8F8-352F-9123-5715CDCCB53D}"/>
              </a:ext>
            </a:extLst>
          </p:cNvPr>
          <p:cNvSpPr/>
          <p:nvPr/>
        </p:nvSpPr>
        <p:spPr bwMode="gray">
          <a:xfrm>
            <a:off x="5304534" y="4727104"/>
            <a:ext cx="1401066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schemeClr val="accent6"/>
                </a:solidFill>
                <a:latin typeface="Aptos Black" panose="020B0004020202020204" pitchFamily="34" charset="0"/>
              </a:rPr>
              <a:t>parc à bois </a:t>
            </a:r>
          </a:p>
          <a:p>
            <a:pPr algn="ctr"/>
            <a:r>
              <a:rPr lang="fr-FR" sz="800">
                <a:solidFill>
                  <a:schemeClr val="accent6"/>
                </a:solidFill>
                <a:latin typeface="Aptos" panose="020B0004020202020204" pitchFamily="34" charset="0"/>
              </a:rPr>
              <a:t>stockage, pré-séchage</a:t>
            </a:r>
            <a:endParaRPr lang="fr-FR" sz="800" baseline="-25000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  <p:pic>
        <p:nvPicPr>
          <p:cNvPr id="89" name="Picture 63">
            <a:extLst>
              <a:ext uri="{FF2B5EF4-FFF2-40B4-BE49-F238E27FC236}">
                <a16:creationId xmlns:a16="http://schemas.microsoft.com/office/drawing/2014/main" id="{AC5E26E3-D054-FAA8-9509-8AF5E0098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4885" y="5188770"/>
            <a:ext cx="522000" cy="522000"/>
          </a:xfrm>
          <a:prstGeom prst="rect">
            <a:avLst/>
          </a:prstGeom>
        </p:spPr>
      </p:pic>
      <p:pic>
        <p:nvPicPr>
          <p:cNvPr id="90" name="Picture 65">
            <a:extLst>
              <a:ext uri="{FF2B5EF4-FFF2-40B4-BE49-F238E27FC236}">
                <a16:creationId xmlns:a16="http://schemas.microsoft.com/office/drawing/2014/main" id="{BDFA5DF6-A8A5-3C47-386F-EFB270F1D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056" y="5177179"/>
            <a:ext cx="522000" cy="522000"/>
          </a:xfrm>
          <a:prstGeom prst="rect">
            <a:avLst/>
          </a:prstGeom>
        </p:spPr>
      </p:pic>
      <p:pic>
        <p:nvPicPr>
          <p:cNvPr id="91" name="Picture 66">
            <a:extLst>
              <a:ext uri="{FF2B5EF4-FFF2-40B4-BE49-F238E27FC236}">
                <a16:creationId xmlns:a16="http://schemas.microsoft.com/office/drawing/2014/main" id="{3C7185F7-87F2-6422-96E8-D19DF556A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0654" y="5888953"/>
            <a:ext cx="522000" cy="508765"/>
          </a:xfrm>
          <a:prstGeom prst="rect">
            <a:avLst/>
          </a:prstGeom>
        </p:spPr>
      </p:pic>
      <p:pic>
        <p:nvPicPr>
          <p:cNvPr id="92" name="Picture 67">
            <a:extLst>
              <a:ext uri="{FF2B5EF4-FFF2-40B4-BE49-F238E27FC236}">
                <a16:creationId xmlns:a16="http://schemas.microsoft.com/office/drawing/2014/main" id="{D5FF9F3E-3C9C-0B70-8319-DA69D3353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5885" y="4287855"/>
            <a:ext cx="522000" cy="522000"/>
          </a:xfrm>
          <a:prstGeom prst="rect">
            <a:avLst/>
          </a:prstGeom>
        </p:spPr>
      </p:pic>
      <p:sp>
        <p:nvSpPr>
          <p:cNvPr id="93" name="Oval 70">
            <a:extLst>
              <a:ext uri="{FF2B5EF4-FFF2-40B4-BE49-F238E27FC236}">
                <a16:creationId xmlns:a16="http://schemas.microsoft.com/office/drawing/2014/main" id="{087ACDA6-357E-8C52-2FE6-B5919420E89F}"/>
              </a:ext>
            </a:extLst>
          </p:cNvPr>
          <p:cNvSpPr/>
          <p:nvPr/>
        </p:nvSpPr>
        <p:spPr bwMode="gray">
          <a:xfrm>
            <a:off x="6392557" y="3374403"/>
            <a:ext cx="894310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00B050"/>
                </a:solidFill>
                <a:latin typeface="Aptos Black" panose="020B0004020202020204" pitchFamily="34" charset="0"/>
              </a:rPr>
              <a:t>fines de bois</a:t>
            </a:r>
          </a:p>
        </p:txBody>
      </p:sp>
      <p:cxnSp>
        <p:nvCxnSpPr>
          <p:cNvPr id="94" name="Straight Connector 72">
            <a:extLst>
              <a:ext uri="{FF2B5EF4-FFF2-40B4-BE49-F238E27FC236}">
                <a16:creationId xmlns:a16="http://schemas.microsoft.com/office/drawing/2014/main" id="{5F72272E-192E-8AEA-BB81-40573ACEAB60}"/>
              </a:ext>
            </a:extLst>
          </p:cNvPr>
          <p:cNvCxnSpPr>
            <a:cxnSpLocks/>
            <a:stCxn id="92" idx="3"/>
            <a:endCxn id="141" idx="2"/>
          </p:cNvCxnSpPr>
          <p:nvPr/>
        </p:nvCxnSpPr>
        <p:spPr>
          <a:xfrm>
            <a:off x="8647885" y="4548855"/>
            <a:ext cx="1201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Diagonal Corners Rounded 73">
            <a:extLst>
              <a:ext uri="{FF2B5EF4-FFF2-40B4-BE49-F238E27FC236}">
                <a16:creationId xmlns:a16="http://schemas.microsoft.com/office/drawing/2014/main" id="{208D363B-A977-2B05-F7D4-B9CA312E4B23}"/>
              </a:ext>
            </a:extLst>
          </p:cNvPr>
          <p:cNvSpPr/>
          <p:nvPr/>
        </p:nvSpPr>
        <p:spPr bwMode="gray">
          <a:xfrm>
            <a:off x="9284487" y="5268257"/>
            <a:ext cx="1042639" cy="331924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</a:rPr>
              <a:t>Papier / Carton</a:t>
            </a:r>
          </a:p>
          <a:p>
            <a:pPr algn="ctr"/>
            <a:r>
              <a:rPr lang="fr-FR" sz="700" dirty="0">
                <a:solidFill>
                  <a:schemeClr val="tx1"/>
                </a:solidFill>
              </a:rPr>
              <a:t>à base de recyclé</a:t>
            </a:r>
          </a:p>
        </p:txBody>
      </p:sp>
      <p:cxnSp>
        <p:nvCxnSpPr>
          <p:cNvPr id="96" name="Straight Connector 74">
            <a:extLst>
              <a:ext uri="{FF2B5EF4-FFF2-40B4-BE49-F238E27FC236}">
                <a16:creationId xmlns:a16="http://schemas.microsoft.com/office/drawing/2014/main" id="{F600435D-9E26-59AD-10D3-A7E88CF11FBA}"/>
              </a:ext>
            </a:extLst>
          </p:cNvPr>
          <p:cNvCxnSpPr>
            <a:cxnSpLocks/>
            <a:stCxn id="90" idx="3"/>
            <a:endCxn id="95" idx="2"/>
          </p:cNvCxnSpPr>
          <p:nvPr/>
        </p:nvCxnSpPr>
        <p:spPr>
          <a:xfrm flipV="1">
            <a:off x="9158056" y="5434219"/>
            <a:ext cx="126431" cy="396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Arc 96">
            <a:extLst>
              <a:ext uri="{FF2B5EF4-FFF2-40B4-BE49-F238E27FC236}">
                <a16:creationId xmlns:a16="http://schemas.microsoft.com/office/drawing/2014/main" id="{6C0B8A79-7DC9-175E-AAB9-878AF4EA4E2C}"/>
              </a:ext>
            </a:extLst>
          </p:cNvPr>
          <p:cNvSpPr/>
          <p:nvPr/>
        </p:nvSpPr>
        <p:spPr>
          <a:xfrm rot="943368">
            <a:off x="7079254" y="3878153"/>
            <a:ext cx="1248154" cy="939557"/>
          </a:xfrm>
          <a:prstGeom prst="arc">
            <a:avLst>
              <a:gd name="adj1" fmla="val 16467406"/>
              <a:gd name="adj2" fmla="val 21140119"/>
            </a:avLst>
          </a:prstGeom>
          <a:ln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sp>
        <p:nvSpPr>
          <p:cNvPr id="98" name="Rectangle: Diagonal Corners Rounded 79">
            <a:extLst>
              <a:ext uri="{FF2B5EF4-FFF2-40B4-BE49-F238E27FC236}">
                <a16:creationId xmlns:a16="http://schemas.microsoft.com/office/drawing/2014/main" id="{65A32CF6-EA02-B327-0FF4-76198C131E64}"/>
              </a:ext>
            </a:extLst>
          </p:cNvPr>
          <p:cNvSpPr/>
          <p:nvPr/>
        </p:nvSpPr>
        <p:spPr bwMode="gray">
          <a:xfrm>
            <a:off x="8070115" y="6297018"/>
            <a:ext cx="1407750" cy="331924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rgbClr val="CC0099"/>
                </a:solidFill>
              </a:rPr>
              <a:t>Opérations ferroviaires, transport multimodal</a:t>
            </a:r>
          </a:p>
        </p:txBody>
      </p:sp>
      <p:cxnSp>
        <p:nvCxnSpPr>
          <p:cNvPr id="99" name="Straight Connector 80">
            <a:extLst>
              <a:ext uri="{FF2B5EF4-FFF2-40B4-BE49-F238E27FC236}">
                <a16:creationId xmlns:a16="http://schemas.microsoft.com/office/drawing/2014/main" id="{618B3776-E06C-FA22-D1ED-0DB43401A286}"/>
              </a:ext>
            </a:extLst>
          </p:cNvPr>
          <p:cNvCxnSpPr>
            <a:cxnSpLocks/>
            <a:stCxn id="91" idx="2"/>
          </p:cNvCxnSpPr>
          <p:nvPr/>
        </p:nvCxnSpPr>
        <p:spPr>
          <a:xfrm flipH="1" flipV="1">
            <a:off x="9438206" y="6365222"/>
            <a:ext cx="303448" cy="3249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Free-form: Shape 81">
            <a:extLst>
              <a:ext uri="{FF2B5EF4-FFF2-40B4-BE49-F238E27FC236}">
                <a16:creationId xmlns:a16="http://schemas.microsoft.com/office/drawing/2014/main" id="{0825B290-E109-E040-0301-191B79BE3635}"/>
              </a:ext>
            </a:extLst>
          </p:cNvPr>
          <p:cNvSpPr/>
          <p:nvPr/>
        </p:nvSpPr>
        <p:spPr bwMode="gray">
          <a:xfrm>
            <a:off x="8048625" y="1851025"/>
            <a:ext cx="882650" cy="1514475"/>
          </a:xfrm>
          <a:custGeom>
            <a:avLst/>
            <a:gdLst>
              <a:gd name="connsiteX0" fmla="*/ 609600 w 882650"/>
              <a:gd name="connsiteY0" fmla="*/ 0 h 1514475"/>
              <a:gd name="connsiteX1" fmla="*/ 0 w 882650"/>
              <a:gd name="connsiteY1" fmla="*/ 206375 h 1514475"/>
              <a:gd name="connsiteX2" fmla="*/ 358775 w 882650"/>
              <a:gd name="connsiteY2" fmla="*/ 1514475 h 1514475"/>
              <a:gd name="connsiteX3" fmla="*/ 882650 w 882650"/>
              <a:gd name="connsiteY3" fmla="*/ 1123950 h 1514475"/>
              <a:gd name="connsiteX4" fmla="*/ 609600 w 882650"/>
              <a:gd name="connsiteY4" fmla="*/ 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650" h="1514475">
                <a:moveTo>
                  <a:pt x="609600" y="0"/>
                </a:moveTo>
                <a:lnTo>
                  <a:pt x="0" y="206375"/>
                </a:lnTo>
                <a:lnTo>
                  <a:pt x="358775" y="1514475"/>
                </a:lnTo>
                <a:lnTo>
                  <a:pt x="882650" y="1123950"/>
                </a:lnTo>
                <a:lnTo>
                  <a:pt x="60960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pic>
        <p:nvPicPr>
          <p:cNvPr id="101" name="Picture 82">
            <a:extLst>
              <a:ext uri="{FF2B5EF4-FFF2-40B4-BE49-F238E27FC236}">
                <a16:creationId xmlns:a16="http://schemas.microsoft.com/office/drawing/2014/main" id="{D90D0ED6-BA71-9E3C-F941-9A7BFA5DE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366" y="2317325"/>
            <a:ext cx="522000" cy="522000"/>
          </a:xfrm>
          <a:prstGeom prst="rect">
            <a:avLst/>
          </a:prstGeom>
        </p:spPr>
      </p:pic>
      <p:sp>
        <p:nvSpPr>
          <p:cNvPr id="102" name="Arc 101">
            <a:extLst>
              <a:ext uri="{FF2B5EF4-FFF2-40B4-BE49-F238E27FC236}">
                <a16:creationId xmlns:a16="http://schemas.microsoft.com/office/drawing/2014/main" id="{3FF87301-4A06-BB0F-63B0-B89F33138818}"/>
              </a:ext>
            </a:extLst>
          </p:cNvPr>
          <p:cNvSpPr/>
          <p:nvPr/>
        </p:nvSpPr>
        <p:spPr>
          <a:xfrm rot="3108907" flipH="1">
            <a:off x="7193963" y="2539388"/>
            <a:ext cx="1609137" cy="2387574"/>
          </a:xfrm>
          <a:prstGeom prst="arc">
            <a:avLst>
              <a:gd name="adj1" fmla="val 11076743"/>
              <a:gd name="adj2" fmla="val 17138439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sp>
        <p:nvSpPr>
          <p:cNvPr id="103" name="Free-form: Shape 84">
            <a:extLst>
              <a:ext uri="{FF2B5EF4-FFF2-40B4-BE49-F238E27FC236}">
                <a16:creationId xmlns:a16="http://schemas.microsoft.com/office/drawing/2014/main" id="{38465483-6C21-5EEE-EA7C-50F803E91188}"/>
              </a:ext>
            </a:extLst>
          </p:cNvPr>
          <p:cNvSpPr/>
          <p:nvPr/>
        </p:nvSpPr>
        <p:spPr bwMode="gray">
          <a:xfrm>
            <a:off x="8385540" y="452338"/>
            <a:ext cx="717550" cy="2597150"/>
          </a:xfrm>
          <a:custGeom>
            <a:avLst/>
            <a:gdLst>
              <a:gd name="connsiteX0" fmla="*/ 0 w 717550"/>
              <a:gd name="connsiteY0" fmla="*/ 82550 h 2597150"/>
              <a:gd name="connsiteX1" fmla="*/ 596900 w 717550"/>
              <a:gd name="connsiteY1" fmla="*/ 2597150 h 2597150"/>
              <a:gd name="connsiteX2" fmla="*/ 717550 w 717550"/>
              <a:gd name="connsiteY2" fmla="*/ 2527300 h 2597150"/>
              <a:gd name="connsiteX3" fmla="*/ 165100 w 717550"/>
              <a:gd name="connsiteY3" fmla="*/ 0 h 2597150"/>
              <a:gd name="connsiteX4" fmla="*/ 0 w 717550"/>
              <a:gd name="connsiteY4" fmla="*/ 82550 h 259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50" h="2597150">
                <a:moveTo>
                  <a:pt x="0" y="82550"/>
                </a:moveTo>
                <a:lnTo>
                  <a:pt x="596900" y="2597150"/>
                </a:lnTo>
                <a:lnTo>
                  <a:pt x="717550" y="2527300"/>
                </a:lnTo>
                <a:lnTo>
                  <a:pt x="16510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CC3399">
              <a:alpha val="25000"/>
            </a:srgbClr>
          </a:solidFill>
          <a:ln w="28575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sp>
        <p:nvSpPr>
          <p:cNvPr id="104" name="Oval 87">
            <a:extLst>
              <a:ext uri="{FF2B5EF4-FFF2-40B4-BE49-F238E27FC236}">
                <a16:creationId xmlns:a16="http://schemas.microsoft.com/office/drawing/2014/main" id="{3565665C-75FB-DBA5-A48B-F345544DD889}"/>
              </a:ext>
            </a:extLst>
          </p:cNvPr>
          <p:cNvSpPr/>
          <p:nvPr/>
        </p:nvSpPr>
        <p:spPr bwMode="gray">
          <a:xfrm>
            <a:off x="6414677" y="2913275"/>
            <a:ext cx="650423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00B0F0"/>
                </a:solidFill>
                <a:latin typeface="Aptos Black" panose="020B0004020202020204" pitchFamily="34" charset="0"/>
              </a:rPr>
              <a:t>CSR</a:t>
            </a:r>
            <a:endParaRPr lang="fr-FR" sz="900" b="1" baseline="-25000" dirty="0">
              <a:solidFill>
                <a:srgbClr val="00B0F0"/>
              </a:solidFill>
              <a:latin typeface="Aptos Black" panose="020B0004020202020204" pitchFamily="34" charset="0"/>
            </a:endParaRPr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99EE63C5-204F-8802-179B-0CE6C9729B99}"/>
              </a:ext>
            </a:extLst>
          </p:cNvPr>
          <p:cNvSpPr/>
          <p:nvPr/>
        </p:nvSpPr>
        <p:spPr>
          <a:xfrm rot="18464052" flipV="1">
            <a:off x="6066240" y="1351898"/>
            <a:ext cx="2039595" cy="3577305"/>
          </a:xfrm>
          <a:prstGeom prst="arc">
            <a:avLst>
              <a:gd name="adj1" fmla="val 16014420"/>
              <a:gd name="adj2" fmla="val 21522227"/>
            </a:avLst>
          </a:prstGeom>
          <a:ln w="25400">
            <a:solidFill>
              <a:srgbClr val="43A4D8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Arc 105">
            <a:extLst>
              <a:ext uri="{FF2B5EF4-FFF2-40B4-BE49-F238E27FC236}">
                <a16:creationId xmlns:a16="http://schemas.microsoft.com/office/drawing/2014/main" id="{F001D9A3-5D67-5801-A424-1FD7FE01AB7D}"/>
              </a:ext>
            </a:extLst>
          </p:cNvPr>
          <p:cNvSpPr/>
          <p:nvPr/>
        </p:nvSpPr>
        <p:spPr>
          <a:xfrm rot="7984633">
            <a:off x="7993679" y="4823055"/>
            <a:ext cx="1284753" cy="653273"/>
          </a:xfrm>
          <a:prstGeom prst="arc">
            <a:avLst>
              <a:gd name="adj1" fmla="val 18495093"/>
              <a:gd name="adj2" fmla="val 21140119"/>
            </a:avLst>
          </a:prstGeom>
          <a:ln>
            <a:tailEnd type="stealt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sp>
        <p:nvSpPr>
          <p:cNvPr id="107" name="Arc 106">
            <a:extLst>
              <a:ext uri="{FF2B5EF4-FFF2-40B4-BE49-F238E27FC236}">
                <a16:creationId xmlns:a16="http://schemas.microsoft.com/office/drawing/2014/main" id="{57277F09-FE58-0610-734F-8FC3A64293D1}"/>
              </a:ext>
            </a:extLst>
          </p:cNvPr>
          <p:cNvSpPr/>
          <p:nvPr/>
        </p:nvSpPr>
        <p:spPr>
          <a:xfrm rot="20170638">
            <a:off x="8376836" y="1597345"/>
            <a:ext cx="788002" cy="653273"/>
          </a:xfrm>
          <a:prstGeom prst="arc">
            <a:avLst>
              <a:gd name="adj1" fmla="val 14720614"/>
              <a:gd name="adj2" fmla="val 21522227"/>
            </a:avLst>
          </a:prstGeom>
          <a:ln w="25400">
            <a:solidFill>
              <a:srgbClr val="00AAA6"/>
            </a:solidFill>
            <a:prstDash val="sys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Rectangle: Diagonal Corners Rounded 91">
            <a:extLst>
              <a:ext uri="{FF2B5EF4-FFF2-40B4-BE49-F238E27FC236}">
                <a16:creationId xmlns:a16="http://schemas.microsoft.com/office/drawing/2014/main" id="{A1CD1BB7-F87B-19D0-D196-9479AACD85AE}"/>
              </a:ext>
            </a:extLst>
          </p:cNvPr>
          <p:cNvSpPr/>
          <p:nvPr/>
        </p:nvSpPr>
        <p:spPr bwMode="gray">
          <a:xfrm>
            <a:off x="9144928" y="2418199"/>
            <a:ext cx="1628784" cy="331924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</a:rPr>
              <a:t>Producteur de panneaux isolants de fibres de bois</a:t>
            </a:r>
          </a:p>
        </p:txBody>
      </p:sp>
      <p:cxnSp>
        <p:nvCxnSpPr>
          <p:cNvPr id="109" name="Straight Connector 92">
            <a:extLst>
              <a:ext uri="{FF2B5EF4-FFF2-40B4-BE49-F238E27FC236}">
                <a16:creationId xmlns:a16="http://schemas.microsoft.com/office/drawing/2014/main" id="{DB2B8EC5-CA7D-E401-593C-45CB26F26652}"/>
              </a:ext>
            </a:extLst>
          </p:cNvPr>
          <p:cNvCxnSpPr>
            <a:cxnSpLocks/>
            <a:stCxn id="101" idx="3"/>
            <a:endCxn id="108" idx="2"/>
          </p:cNvCxnSpPr>
          <p:nvPr/>
        </p:nvCxnSpPr>
        <p:spPr>
          <a:xfrm>
            <a:off x="8787366" y="2578325"/>
            <a:ext cx="357562" cy="58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: Diagonal Corners Rounded 93">
            <a:extLst>
              <a:ext uri="{FF2B5EF4-FFF2-40B4-BE49-F238E27FC236}">
                <a16:creationId xmlns:a16="http://schemas.microsoft.com/office/drawing/2014/main" id="{AB200843-A25E-6235-C4F6-86F03A4AA9B2}"/>
              </a:ext>
            </a:extLst>
          </p:cNvPr>
          <p:cNvSpPr/>
          <p:nvPr/>
        </p:nvSpPr>
        <p:spPr bwMode="gray">
          <a:xfrm>
            <a:off x="9867768" y="1149135"/>
            <a:ext cx="1628784" cy="331924"/>
          </a:xfrm>
          <a:prstGeom prst="round2DiagRect">
            <a:avLst/>
          </a:prstGeom>
          <a:solidFill>
            <a:schemeClr val="bg1"/>
          </a:solidFill>
          <a:ln w="190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</a:rPr>
              <a:t>Projet infrastructure ferrée </a:t>
            </a:r>
            <a:r>
              <a:rPr lang="fr-FR" sz="700">
                <a:solidFill>
                  <a:schemeClr val="tx1"/>
                </a:solidFill>
              </a:rPr>
              <a:t>zone de fret Ecoparc</a:t>
            </a:r>
            <a:endParaRPr lang="fr-FR" sz="800">
              <a:solidFill>
                <a:schemeClr val="tx1"/>
              </a:solidFill>
            </a:endParaRPr>
          </a:p>
        </p:txBody>
      </p:sp>
      <p:cxnSp>
        <p:nvCxnSpPr>
          <p:cNvPr id="111" name="Straight Connector 94">
            <a:extLst>
              <a:ext uri="{FF2B5EF4-FFF2-40B4-BE49-F238E27FC236}">
                <a16:creationId xmlns:a16="http://schemas.microsoft.com/office/drawing/2014/main" id="{CE03E999-758E-C5C8-19C2-ACCDDE3234E4}"/>
              </a:ext>
            </a:extLst>
          </p:cNvPr>
          <p:cNvCxnSpPr>
            <a:cxnSpLocks/>
            <a:endCxn id="110" idx="2"/>
          </p:cNvCxnSpPr>
          <p:nvPr/>
        </p:nvCxnSpPr>
        <p:spPr>
          <a:xfrm flipV="1">
            <a:off x="8733831" y="1315097"/>
            <a:ext cx="1133937" cy="6505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00">
            <a:extLst>
              <a:ext uri="{FF2B5EF4-FFF2-40B4-BE49-F238E27FC236}">
                <a16:creationId xmlns:a16="http://schemas.microsoft.com/office/drawing/2014/main" id="{7DF41FD8-1E08-E2C1-DC89-442716DD0525}"/>
              </a:ext>
            </a:extLst>
          </p:cNvPr>
          <p:cNvSpPr/>
          <p:nvPr/>
        </p:nvSpPr>
        <p:spPr bwMode="gray">
          <a:xfrm>
            <a:off x="5234594" y="2704090"/>
            <a:ext cx="1542595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9CCB6C"/>
                </a:solidFill>
                <a:latin typeface="Aptos Black" panose="020B0004020202020204" pitchFamily="34" charset="0"/>
              </a:rPr>
              <a:t>bois éclaircies, houppiers, chutes de scieries</a:t>
            </a:r>
          </a:p>
        </p:txBody>
      </p:sp>
      <p:sp>
        <p:nvSpPr>
          <p:cNvPr id="114" name="Free-form: Shape 108">
            <a:extLst>
              <a:ext uri="{FF2B5EF4-FFF2-40B4-BE49-F238E27FC236}">
                <a16:creationId xmlns:a16="http://schemas.microsoft.com/office/drawing/2014/main" id="{016B1E2B-FF16-43AA-E2F9-86C33B7FAE3B}"/>
              </a:ext>
            </a:extLst>
          </p:cNvPr>
          <p:cNvSpPr/>
          <p:nvPr/>
        </p:nvSpPr>
        <p:spPr>
          <a:xfrm>
            <a:off x="7166201" y="2630396"/>
            <a:ext cx="1188720" cy="1043940"/>
          </a:xfrm>
          <a:custGeom>
            <a:avLst/>
            <a:gdLst>
              <a:gd name="connsiteX0" fmla="*/ 0 w 1188720"/>
              <a:gd name="connsiteY0" fmla="*/ 449580 h 1043940"/>
              <a:gd name="connsiteX1" fmla="*/ 975360 w 1188720"/>
              <a:gd name="connsiteY1" fmla="*/ 0 h 1043940"/>
              <a:gd name="connsiteX2" fmla="*/ 1188720 w 1188720"/>
              <a:gd name="connsiteY2" fmla="*/ 777240 h 1043940"/>
              <a:gd name="connsiteX3" fmla="*/ 922020 w 1188720"/>
              <a:gd name="connsiteY3" fmla="*/ 1043940 h 1043940"/>
              <a:gd name="connsiteX4" fmla="*/ 289560 w 1188720"/>
              <a:gd name="connsiteY4" fmla="*/ 792480 h 1043940"/>
              <a:gd name="connsiteX5" fmla="*/ 0 w 1188720"/>
              <a:gd name="connsiteY5" fmla="*/ 44958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8720" h="1043940">
                <a:moveTo>
                  <a:pt x="0" y="449580"/>
                </a:moveTo>
                <a:lnTo>
                  <a:pt x="975360" y="0"/>
                </a:lnTo>
                <a:lnTo>
                  <a:pt x="1188720" y="777240"/>
                </a:lnTo>
                <a:lnTo>
                  <a:pt x="922020" y="1043940"/>
                </a:lnTo>
                <a:lnTo>
                  <a:pt x="289560" y="792480"/>
                </a:lnTo>
                <a:lnTo>
                  <a:pt x="0" y="44958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sp>
        <p:nvSpPr>
          <p:cNvPr id="118" name="Free-form: Shape 110">
            <a:extLst>
              <a:ext uri="{FF2B5EF4-FFF2-40B4-BE49-F238E27FC236}">
                <a16:creationId xmlns:a16="http://schemas.microsoft.com/office/drawing/2014/main" id="{8228E4FE-C6AE-755C-7881-8B8036948B43}"/>
              </a:ext>
            </a:extLst>
          </p:cNvPr>
          <p:cNvSpPr/>
          <p:nvPr/>
        </p:nvSpPr>
        <p:spPr>
          <a:xfrm>
            <a:off x="6690360" y="822960"/>
            <a:ext cx="1455420" cy="2209800"/>
          </a:xfrm>
          <a:custGeom>
            <a:avLst/>
            <a:gdLst>
              <a:gd name="connsiteX0" fmla="*/ 982980 w 1455420"/>
              <a:gd name="connsiteY0" fmla="*/ 0 h 2209800"/>
              <a:gd name="connsiteX1" fmla="*/ 662940 w 1455420"/>
              <a:gd name="connsiteY1" fmla="*/ 144780 h 2209800"/>
              <a:gd name="connsiteX2" fmla="*/ 518160 w 1455420"/>
              <a:gd name="connsiteY2" fmla="*/ 114300 h 2209800"/>
              <a:gd name="connsiteX3" fmla="*/ 205740 w 1455420"/>
              <a:gd name="connsiteY3" fmla="*/ 502920 h 2209800"/>
              <a:gd name="connsiteX4" fmla="*/ 175260 w 1455420"/>
              <a:gd name="connsiteY4" fmla="*/ 731520 h 2209800"/>
              <a:gd name="connsiteX5" fmla="*/ 228600 w 1455420"/>
              <a:gd name="connsiteY5" fmla="*/ 883920 h 2209800"/>
              <a:gd name="connsiteX6" fmla="*/ 411480 w 1455420"/>
              <a:gd name="connsiteY6" fmla="*/ 1066800 h 2209800"/>
              <a:gd name="connsiteX7" fmla="*/ 30480 w 1455420"/>
              <a:gd name="connsiteY7" fmla="*/ 1409700 h 2209800"/>
              <a:gd name="connsiteX8" fmla="*/ 129540 w 1455420"/>
              <a:gd name="connsiteY8" fmla="*/ 1645920 h 2209800"/>
              <a:gd name="connsiteX9" fmla="*/ 0 w 1455420"/>
              <a:gd name="connsiteY9" fmla="*/ 1744980 h 2209800"/>
              <a:gd name="connsiteX10" fmla="*/ 38100 w 1455420"/>
              <a:gd name="connsiteY10" fmla="*/ 1912620 h 2209800"/>
              <a:gd name="connsiteX11" fmla="*/ 289560 w 1455420"/>
              <a:gd name="connsiteY11" fmla="*/ 2019300 h 2209800"/>
              <a:gd name="connsiteX12" fmla="*/ 487680 w 1455420"/>
              <a:gd name="connsiteY12" fmla="*/ 2209800 h 2209800"/>
              <a:gd name="connsiteX13" fmla="*/ 1455420 w 1455420"/>
              <a:gd name="connsiteY13" fmla="*/ 1775460 h 2209800"/>
              <a:gd name="connsiteX14" fmla="*/ 982980 w 1455420"/>
              <a:gd name="connsiteY14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55420" h="2209800">
                <a:moveTo>
                  <a:pt x="982980" y="0"/>
                </a:moveTo>
                <a:lnTo>
                  <a:pt x="662940" y="144780"/>
                </a:lnTo>
                <a:lnTo>
                  <a:pt x="518160" y="114300"/>
                </a:lnTo>
                <a:lnTo>
                  <a:pt x="205740" y="502920"/>
                </a:lnTo>
                <a:lnTo>
                  <a:pt x="175260" y="731520"/>
                </a:lnTo>
                <a:lnTo>
                  <a:pt x="228600" y="883920"/>
                </a:lnTo>
                <a:lnTo>
                  <a:pt x="411480" y="1066800"/>
                </a:lnTo>
                <a:lnTo>
                  <a:pt x="30480" y="1409700"/>
                </a:lnTo>
                <a:lnTo>
                  <a:pt x="129540" y="1645920"/>
                </a:lnTo>
                <a:lnTo>
                  <a:pt x="0" y="1744980"/>
                </a:lnTo>
                <a:lnTo>
                  <a:pt x="38100" y="1912620"/>
                </a:lnTo>
                <a:lnTo>
                  <a:pt x="289560" y="2019300"/>
                </a:lnTo>
                <a:lnTo>
                  <a:pt x="487680" y="2209800"/>
                </a:lnTo>
                <a:lnTo>
                  <a:pt x="1455420" y="1775460"/>
                </a:lnTo>
                <a:lnTo>
                  <a:pt x="98298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</a:endParaRPr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A606462C-4663-6AC3-0C10-F825524138C2}"/>
              </a:ext>
            </a:extLst>
          </p:cNvPr>
          <p:cNvSpPr/>
          <p:nvPr/>
        </p:nvSpPr>
        <p:spPr>
          <a:xfrm rot="11802573">
            <a:off x="6391108" y="982040"/>
            <a:ext cx="2339211" cy="4478324"/>
          </a:xfrm>
          <a:prstGeom prst="arc">
            <a:avLst>
              <a:gd name="adj1" fmla="val 16637474"/>
              <a:gd name="adj2" fmla="val 5083379"/>
            </a:avLst>
          </a:prstGeom>
          <a:ln w="25400">
            <a:solidFill>
              <a:srgbClr val="A2DC78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sp>
        <p:nvSpPr>
          <p:cNvPr id="120" name="Arc 119">
            <a:extLst>
              <a:ext uri="{FF2B5EF4-FFF2-40B4-BE49-F238E27FC236}">
                <a16:creationId xmlns:a16="http://schemas.microsoft.com/office/drawing/2014/main" id="{EEB0E91E-9CD4-EC59-E62A-0565BACB1480}"/>
              </a:ext>
            </a:extLst>
          </p:cNvPr>
          <p:cNvSpPr/>
          <p:nvPr/>
        </p:nvSpPr>
        <p:spPr>
          <a:xfrm rot="11595636">
            <a:off x="7056834" y="1264423"/>
            <a:ext cx="1410400" cy="2623502"/>
          </a:xfrm>
          <a:prstGeom prst="arc">
            <a:avLst>
              <a:gd name="adj1" fmla="val 16530496"/>
              <a:gd name="adj2" fmla="val 4992584"/>
            </a:avLst>
          </a:prstGeom>
          <a:ln>
            <a:headEnd type="stealth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grpSp>
        <p:nvGrpSpPr>
          <p:cNvPr id="121" name="Group 115">
            <a:extLst>
              <a:ext uri="{FF2B5EF4-FFF2-40B4-BE49-F238E27FC236}">
                <a16:creationId xmlns:a16="http://schemas.microsoft.com/office/drawing/2014/main" id="{DFF20CB9-C597-9AD3-2226-64AB3AB7253C}"/>
              </a:ext>
            </a:extLst>
          </p:cNvPr>
          <p:cNvGrpSpPr/>
          <p:nvPr/>
        </p:nvGrpSpPr>
        <p:grpSpPr>
          <a:xfrm>
            <a:off x="7266419" y="1796485"/>
            <a:ext cx="522000" cy="522000"/>
            <a:chOff x="7266419" y="1796485"/>
            <a:chExt cx="522000" cy="522000"/>
          </a:xfrm>
        </p:grpSpPr>
        <p:sp>
          <p:nvSpPr>
            <p:cNvPr id="122" name="Oval 114">
              <a:extLst>
                <a:ext uri="{FF2B5EF4-FFF2-40B4-BE49-F238E27FC236}">
                  <a16:creationId xmlns:a16="http://schemas.microsoft.com/office/drawing/2014/main" id="{E3F872FA-EE34-E7C0-B9D2-020A649E5279}"/>
                </a:ext>
              </a:extLst>
            </p:cNvPr>
            <p:cNvSpPr/>
            <p:nvPr/>
          </p:nvSpPr>
          <p:spPr>
            <a:xfrm>
              <a:off x="7266419" y="1796485"/>
              <a:ext cx="522000" cy="52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600" dirty="0">
                <a:solidFill>
                  <a:schemeClr val="tx1"/>
                </a:solidFill>
              </a:endParaRPr>
            </a:p>
          </p:txBody>
        </p:sp>
        <p:pic>
          <p:nvPicPr>
            <p:cNvPr id="123" name="Picture 113" descr="A logo for a company&#10;&#10;Description automatically generated">
              <a:extLst>
                <a:ext uri="{FF2B5EF4-FFF2-40B4-BE49-F238E27FC236}">
                  <a16:creationId xmlns:a16="http://schemas.microsoft.com/office/drawing/2014/main" id="{3A989BAC-F6CA-DCCF-4537-143504AA7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132" b="29296"/>
            <a:stretch/>
          </p:blipFill>
          <p:spPr>
            <a:xfrm>
              <a:off x="7303329" y="1961507"/>
              <a:ext cx="466623" cy="198652"/>
            </a:xfrm>
            <a:prstGeom prst="rect">
              <a:avLst/>
            </a:prstGeom>
          </p:spPr>
        </p:pic>
      </p:grpSp>
      <p:sp>
        <p:nvSpPr>
          <p:cNvPr id="124" name="Oval 116">
            <a:extLst>
              <a:ext uri="{FF2B5EF4-FFF2-40B4-BE49-F238E27FC236}">
                <a16:creationId xmlns:a16="http://schemas.microsoft.com/office/drawing/2014/main" id="{45D1C8BC-4959-06BA-8F02-899418CD2FB6}"/>
              </a:ext>
            </a:extLst>
          </p:cNvPr>
          <p:cNvSpPr/>
          <p:nvPr/>
        </p:nvSpPr>
        <p:spPr bwMode="gray">
          <a:xfrm>
            <a:off x="7841271" y="1505312"/>
            <a:ext cx="894310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00B0F0"/>
                </a:solidFill>
                <a:latin typeface="Aptos Black" panose="020B0004020202020204" pitchFamily="34" charset="0"/>
              </a:rPr>
              <a:t>bioCO</a:t>
            </a:r>
            <a:r>
              <a:rPr lang="fr-FR" sz="900" b="1" baseline="-25000" dirty="0">
                <a:solidFill>
                  <a:srgbClr val="00B0F0"/>
                </a:solidFill>
                <a:latin typeface="Aptos Black" panose="020B0004020202020204" pitchFamily="34" charset="0"/>
              </a:rPr>
              <a:t>2</a:t>
            </a:r>
          </a:p>
        </p:txBody>
      </p:sp>
      <p:sp>
        <p:nvSpPr>
          <p:cNvPr id="125" name="Oval 117">
            <a:extLst>
              <a:ext uri="{FF2B5EF4-FFF2-40B4-BE49-F238E27FC236}">
                <a16:creationId xmlns:a16="http://schemas.microsoft.com/office/drawing/2014/main" id="{06158983-9A9E-D0E2-2EE7-894B434FED1B}"/>
              </a:ext>
            </a:extLst>
          </p:cNvPr>
          <p:cNvSpPr/>
          <p:nvPr/>
        </p:nvSpPr>
        <p:spPr bwMode="gray">
          <a:xfrm>
            <a:off x="7241434" y="1714447"/>
            <a:ext cx="650423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00B0F0"/>
                </a:solidFill>
                <a:latin typeface="Aptos Black" panose="020B0004020202020204" pitchFamily="34" charset="0"/>
              </a:rPr>
              <a:t>O</a:t>
            </a:r>
            <a:r>
              <a:rPr lang="fr-FR" sz="900" b="1" baseline="-25000" dirty="0">
                <a:solidFill>
                  <a:srgbClr val="00B0F0"/>
                </a:solidFill>
                <a:latin typeface="Aptos Black" panose="020B0004020202020204" pitchFamily="34" charset="0"/>
              </a:rPr>
              <a:t>2</a:t>
            </a:r>
          </a:p>
        </p:txBody>
      </p:sp>
      <p:sp>
        <p:nvSpPr>
          <p:cNvPr id="126" name="Arc 125">
            <a:extLst>
              <a:ext uri="{FF2B5EF4-FFF2-40B4-BE49-F238E27FC236}">
                <a16:creationId xmlns:a16="http://schemas.microsoft.com/office/drawing/2014/main" id="{6A5B32CD-762A-07FE-A431-D577266B7DE5}"/>
              </a:ext>
            </a:extLst>
          </p:cNvPr>
          <p:cNvSpPr/>
          <p:nvPr/>
        </p:nvSpPr>
        <p:spPr>
          <a:xfrm rot="17733491">
            <a:off x="7596454" y="1586549"/>
            <a:ext cx="978434" cy="1012321"/>
          </a:xfrm>
          <a:prstGeom prst="arc">
            <a:avLst>
              <a:gd name="adj1" fmla="val 16384746"/>
              <a:gd name="adj2" fmla="val 20163790"/>
            </a:avLst>
          </a:prstGeom>
          <a:ln w="25400">
            <a:solidFill>
              <a:srgbClr val="43A4D8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7" name="Arc 126">
            <a:extLst>
              <a:ext uri="{FF2B5EF4-FFF2-40B4-BE49-F238E27FC236}">
                <a16:creationId xmlns:a16="http://schemas.microsoft.com/office/drawing/2014/main" id="{A2D7C32E-6DB4-4797-D9EA-25EB490C1388}"/>
              </a:ext>
            </a:extLst>
          </p:cNvPr>
          <p:cNvSpPr/>
          <p:nvPr/>
        </p:nvSpPr>
        <p:spPr>
          <a:xfrm rot="7519575">
            <a:off x="7342367" y="1036397"/>
            <a:ext cx="1127791" cy="876130"/>
          </a:xfrm>
          <a:prstGeom prst="arc">
            <a:avLst>
              <a:gd name="adj1" fmla="val 17193804"/>
              <a:gd name="adj2" fmla="val 20504272"/>
            </a:avLst>
          </a:prstGeom>
          <a:ln w="25400">
            <a:solidFill>
              <a:srgbClr val="43A4D8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sp>
        <p:nvSpPr>
          <p:cNvPr id="128" name="Rectangle: Diagonal Corners Rounded 61">
            <a:extLst>
              <a:ext uri="{FF2B5EF4-FFF2-40B4-BE49-F238E27FC236}">
                <a16:creationId xmlns:a16="http://schemas.microsoft.com/office/drawing/2014/main" id="{E430CA20-5B38-F60F-D9BF-051D67B0912D}"/>
              </a:ext>
            </a:extLst>
          </p:cNvPr>
          <p:cNvSpPr/>
          <p:nvPr/>
        </p:nvSpPr>
        <p:spPr bwMode="gray">
          <a:xfrm>
            <a:off x="5619586" y="3802446"/>
            <a:ext cx="1157603" cy="427846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accent6">
                    <a:lumMod val="75000"/>
                  </a:schemeClr>
                </a:solidFill>
              </a:rPr>
              <a:t>Plateformes massification bois, transport</a:t>
            </a:r>
          </a:p>
        </p:txBody>
      </p:sp>
      <p:cxnSp>
        <p:nvCxnSpPr>
          <p:cNvPr id="129" name="Straight Connector 62">
            <a:extLst>
              <a:ext uri="{FF2B5EF4-FFF2-40B4-BE49-F238E27FC236}">
                <a16:creationId xmlns:a16="http://schemas.microsoft.com/office/drawing/2014/main" id="{5931EDD6-A8CA-5CB3-4889-DE8B5973B16A}"/>
              </a:ext>
            </a:extLst>
          </p:cNvPr>
          <p:cNvCxnSpPr>
            <a:cxnSpLocks/>
          </p:cNvCxnSpPr>
          <p:nvPr/>
        </p:nvCxnSpPr>
        <p:spPr>
          <a:xfrm>
            <a:off x="6613703" y="4230292"/>
            <a:ext cx="245698" cy="120392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0">
            <a:extLst>
              <a:ext uri="{FF2B5EF4-FFF2-40B4-BE49-F238E27FC236}">
                <a16:creationId xmlns:a16="http://schemas.microsoft.com/office/drawing/2014/main" id="{69728239-985A-8BBB-3242-D64B1212FD9F}"/>
              </a:ext>
            </a:extLst>
          </p:cNvPr>
          <p:cNvCxnSpPr>
            <a:cxnSpLocks/>
            <a:stCxn id="131" idx="0"/>
            <a:endCxn id="122" idx="2"/>
          </p:cNvCxnSpPr>
          <p:nvPr/>
        </p:nvCxnSpPr>
        <p:spPr>
          <a:xfrm flipV="1">
            <a:off x="6833198" y="2057485"/>
            <a:ext cx="433221" cy="1855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Diagonal Corners Rounded 121">
            <a:extLst>
              <a:ext uri="{FF2B5EF4-FFF2-40B4-BE49-F238E27FC236}">
                <a16:creationId xmlns:a16="http://schemas.microsoft.com/office/drawing/2014/main" id="{2187A3D9-F010-70FB-A665-DDD33802C0F5}"/>
              </a:ext>
            </a:extLst>
          </p:cNvPr>
          <p:cNvSpPr/>
          <p:nvPr/>
        </p:nvSpPr>
        <p:spPr bwMode="gray">
          <a:xfrm>
            <a:off x="5650187" y="1862114"/>
            <a:ext cx="1183011" cy="427846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</a:rPr>
              <a:t>Projet SAF</a:t>
            </a:r>
            <a:r>
              <a:rPr lang="fr-FR" sz="800" dirty="0">
                <a:solidFill>
                  <a:schemeClr val="tx1"/>
                </a:solidFill>
              </a:rPr>
              <a:t> </a:t>
            </a:r>
            <a:br>
              <a:rPr lang="fr-FR" sz="800" dirty="0">
                <a:solidFill>
                  <a:schemeClr val="tx1"/>
                </a:solidFill>
              </a:rPr>
            </a:br>
            <a:r>
              <a:rPr lang="fr-FR" sz="700" dirty="0">
                <a:solidFill>
                  <a:schemeClr val="tx1"/>
                </a:solidFill>
              </a:rPr>
              <a:t>Vente O</a:t>
            </a:r>
            <a:r>
              <a:rPr lang="fr-FR" sz="700" baseline="-25000" dirty="0">
                <a:solidFill>
                  <a:schemeClr val="tx1"/>
                </a:solidFill>
              </a:rPr>
              <a:t>2</a:t>
            </a:r>
            <a:r>
              <a:rPr lang="fr-FR" sz="700" dirty="0">
                <a:solidFill>
                  <a:schemeClr val="tx1"/>
                </a:solidFill>
              </a:rPr>
              <a:t> co-produit </a:t>
            </a:r>
          </a:p>
          <a:p>
            <a:pPr algn="ctr"/>
            <a:r>
              <a:rPr lang="fr-FR" sz="700" dirty="0">
                <a:solidFill>
                  <a:schemeClr val="tx1"/>
                </a:solidFill>
              </a:rPr>
              <a:t>&amp; </a:t>
            </a:r>
            <a:r>
              <a:rPr lang="fr-FR" sz="700">
                <a:solidFill>
                  <a:schemeClr val="tx1"/>
                </a:solidFill>
              </a:rPr>
              <a:t>achat bioCO</a:t>
            </a:r>
            <a:r>
              <a:rPr lang="fr-FR" sz="700" baseline="-25000">
                <a:solidFill>
                  <a:schemeClr val="tx1"/>
                </a:solidFill>
              </a:rPr>
              <a:t>2</a:t>
            </a:r>
            <a:endParaRPr lang="fr-FR" sz="700" b="1" dirty="0">
              <a:solidFill>
                <a:schemeClr val="tx1"/>
              </a:solidFill>
            </a:endParaRPr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9DA15CBA-B288-F9DB-2E09-1478EEE45505}"/>
              </a:ext>
            </a:extLst>
          </p:cNvPr>
          <p:cNvSpPr/>
          <p:nvPr/>
        </p:nvSpPr>
        <p:spPr>
          <a:xfrm rot="9511708" flipV="1">
            <a:off x="8698705" y="4121557"/>
            <a:ext cx="865033" cy="1951257"/>
          </a:xfrm>
          <a:prstGeom prst="arc">
            <a:avLst>
              <a:gd name="adj1" fmla="val 18119157"/>
              <a:gd name="adj2" fmla="val 371136"/>
            </a:avLst>
          </a:prstGeom>
          <a:ln w="25400">
            <a:solidFill>
              <a:srgbClr val="F4960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F5C043A0-13F9-3ECF-21E0-EFD0DBD00901}"/>
              </a:ext>
            </a:extLst>
          </p:cNvPr>
          <p:cNvSpPr/>
          <p:nvPr/>
        </p:nvSpPr>
        <p:spPr>
          <a:xfrm rot="943368" flipV="1">
            <a:off x="7149898" y="2609467"/>
            <a:ext cx="808134" cy="1109902"/>
          </a:xfrm>
          <a:prstGeom prst="arc">
            <a:avLst>
              <a:gd name="adj1" fmla="val 16467406"/>
              <a:gd name="adj2" fmla="val 20826773"/>
            </a:avLst>
          </a:prstGeom>
          <a:ln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sp>
        <p:nvSpPr>
          <p:cNvPr id="136" name="Oval 70">
            <a:extLst>
              <a:ext uri="{FF2B5EF4-FFF2-40B4-BE49-F238E27FC236}">
                <a16:creationId xmlns:a16="http://schemas.microsoft.com/office/drawing/2014/main" id="{8CEB2ED5-ABCE-F4B9-D38C-1BC17362D5EC}"/>
              </a:ext>
            </a:extLst>
          </p:cNvPr>
          <p:cNvSpPr/>
          <p:nvPr/>
        </p:nvSpPr>
        <p:spPr bwMode="gray">
          <a:xfrm>
            <a:off x="7626043" y="3369140"/>
            <a:ext cx="894310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00B050"/>
                </a:solidFill>
                <a:latin typeface="Aptos Black" panose="020B0004020202020204" pitchFamily="34" charset="0"/>
              </a:rPr>
              <a:t>bois</a:t>
            </a:r>
          </a:p>
        </p:txBody>
      </p:sp>
      <p:sp>
        <p:nvSpPr>
          <p:cNvPr id="137" name="Oval 116">
            <a:extLst>
              <a:ext uri="{FF2B5EF4-FFF2-40B4-BE49-F238E27FC236}">
                <a16:creationId xmlns:a16="http://schemas.microsoft.com/office/drawing/2014/main" id="{334C942C-D073-F9E3-C124-BA6B0B13C075}"/>
              </a:ext>
            </a:extLst>
          </p:cNvPr>
          <p:cNvSpPr/>
          <p:nvPr/>
        </p:nvSpPr>
        <p:spPr bwMode="gray">
          <a:xfrm>
            <a:off x="8975729" y="3260975"/>
            <a:ext cx="1148346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00B0F0"/>
                </a:solidFill>
                <a:latin typeface="Aptos Black" panose="020B0004020202020204" pitchFamily="34" charset="0"/>
              </a:rPr>
              <a:t>Electricité</a:t>
            </a:r>
            <a:endParaRPr lang="fr-FR" sz="900" b="1" baseline="-25000" dirty="0">
              <a:solidFill>
                <a:srgbClr val="00B0F0"/>
              </a:solidFill>
              <a:latin typeface="Aptos Black" panose="020B0004020202020204" pitchFamily="34" charset="0"/>
            </a:endParaRPr>
          </a:p>
        </p:txBody>
      </p:sp>
      <p:sp>
        <p:nvSpPr>
          <p:cNvPr id="138" name="Arc 137">
            <a:extLst>
              <a:ext uri="{FF2B5EF4-FFF2-40B4-BE49-F238E27FC236}">
                <a16:creationId xmlns:a16="http://schemas.microsoft.com/office/drawing/2014/main" id="{EE3283E5-14C5-49BF-8DB5-371CAAF96C23}"/>
              </a:ext>
            </a:extLst>
          </p:cNvPr>
          <p:cNvSpPr/>
          <p:nvPr/>
        </p:nvSpPr>
        <p:spPr>
          <a:xfrm rot="18464052" flipV="1">
            <a:off x="6102560" y="1951279"/>
            <a:ext cx="3074613" cy="3448670"/>
          </a:xfrm>
          <a:prstGeom prst="arc">
            <a:avLst>
              <a:gd name="adj1" fmla="val 14372050"/>
              <a:gd name="adj2" fmla="val 21130818"/>
            </a:avLst>
          </a:prstGeom>
          <a:ln>
            <a:tailEnd type="stealt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Arc 138">
            <a:extLst>
              <a:ext uri="{FF2B5EF4-FFF2-40B4-BE49-F238E27FC236}">
                <a16:creationId xmlns:a16="http://schemas.microsoft.com/office/drawing/2014/main" id="{DD360050-E2B8-3FB7-E9D4-5C844230F897}"/>
              </a:ext>
            </a:extLst>
          </p:cNvPr>
          <p:cNvSpPr/>
          <p:nvPr/>
        </p:nvSpPr>
        <p:spPr>
          <a:xfrm rot="13280431" flipV="1">
            <a:off x="6410921" y="4315135"/>
            <a:ext cx="2531643" cy="1019400"/>
          </a:xfrm>
          <a:prstGeom prst="arc">
            <a:avLst>
              <a:gd name="adj1" fmla="val 11547415"/>
              <a:gd name="adj2" fmla="val 18778205"/>
            </a:avLst>
          </a:prstGeom>
          <a:ln w="25400">
            <a:solidFill>
              <a:srgbClr val="43A4D8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Oval 41">
            <a:extLst>
              <a:ext uri="{FF2B5EF4-FFF2-40B4-BE49-F238E27FC236}">
                <a16:creationId xmlns:a16="http://schemas.microsoft.com/office/drawing/2014/main" id="{B573F9F0-DD99-4A54-D6F6-435A9F018688}"/>
              </a:ext>
            </a:extLst>
          </p:cNvPr>
          <p:cNvSpPr/>
          <p:nvPr/>
        </p:nvSpPr>
        <p:spPr bwMode="gray">
          <a:xfrm>
            <a:off x="7364732" y="4258866"/>
            <a:ext cx="894310" cy="33192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baseline="-25000" dirty="0">
                <a:solidFill>
                  <a:srgbClr val="00B0F0"/>
                </a:solidFill>
                <a:latin typeface="Aptos Black" panose="020B0004020202020204" pitchFamily="34" charset="0"/>
              </a:rPr>
              <a:t>CSR</a:t>
            </a:r>
          </a:p>
        </p:txBody>
      </p:sp>
      <p:sp>
        <p:nvSpPr>
          <p:cNvPr id="141" name="Rectangle: Diagonal Corners Rounded 71">
            <a:extLst>
              <a:ext uri="{FF2B5EF4-FFF2-40B4-BE49-F238E27FC236}">
                <a16:creationId xmlns:a16="http://schemas.microsoft.com/office/drawing/2014/main" id="{414AE07F-476F-8945-55CA-4CEDDB3823A8}"/>
              </a:ext>
            </a:extLst>
          </p:cNvPr>
          <p:cNvSpPr/>
          <p:nvPr/>
        </p:nvSpPr>
        <p:spPr bwMode="gray">
          <a:xfrm>
            <a:off x="8768080" y="4382893"/>
            <a:ext cx="1291388" cy="331924"/>
          </a:xfrm>
          <a:prstGeom prst="round2Diag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rgbClr val="FFC000"/>
                </a:solidFill>
              </a:rPr>
              <a:t>Chaudière biomasse </a:t>
            </a:r>
          </a:p>
          <a:p>
            <a:pPr algn="ctr"/>
            <a:r>
              <a:rPr lang="fr-FR" sz="700" dirty="0">
                <a:solidFill>
                  <a:srgbClr val="FFC000"/>
                </a:solidFill>
              </a:rPr>
              <a:t>+ Back-up biogaz &amp; gaz</a:t>
            </a:r>
          </a:p>
        </p:txBody>
      </p:sp>
      <p:sp>
        <p:nvSpPr>
          <p:cNvPr id="142" name="Arc 141">
            <a:extLst>
              <a:ext uri="{FF2B5EF4-FFF2-40B4-BE49-F238E27FC236}">
                <a16:creationId xmlns:a16="http://schemas.microsoft.com/office/drawing/2014/main" id="{5207A1DC-409C-E59F-F708-73C588B0579C}"/>
              </a:ext>
            </a:extLst>
          </p:cNvPr>
          <p:cNvSpPr/>
          <p:nvPr/>
        </p:nvSpPr>
        <p:spPr>
          <a:xfrm rot="6444236">
            <a:off x="8482151" y="1750152"/>
            <a:ext cx="788002" cy="653273"/>
          </a:xfrm>
          <a:prstGeom prst="arc">
            <a:avLst>
              <a:gd name="adj1" fmla="val 14720614"/>
              <a:gd name="adj2" fmla="val 21522227"/>
            </a:avLst>
          </a:prstGeom>
          <a:ln w="25400">
            <a:solidFill>
              <a:srgbClr val="00AAA6"/>
            </a:solidFill>
            <a:prstDash val="sys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049C9ED2-73C2-ABE7-AFC4-AB76B9E8A88D}"/>
              </a:ext>
            </a:extLst>
          </p:cNvPr>
          <p:cNvSpPr txBox="1"/>
          <p:nvPr/>
        </p:nvSpPr>
        <p:spPr>
          <a:xfrm>
            <a:off x="248349" y="1541060"/>
            <a:ext cx="5172939" cy="56630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 sz="1600" u="sng" dirty="0"/>
          </a:p>
          <a:p>
            <a:r>
              <a:rPr lang="fr-FR" sz="1600" u="sng" dirty="0"/>
              <a:t>Les matières premières :</a:t>
            </a:r>
          </a:p>
          <a:p>
            <a:pPr defTabSz="534988"/>
            <a:r>
              <a:rPr lang="fr-FR" sz="1600" dirty="0"/>
              <a:t>	</a:t>
            </a: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- Le bois de classe A</a:t>
            </a:r>
          </a:p>
          <a:p>
            <a:pPr defTabSz="534988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	- Les fines de bois A</a:t>
            </a:r>
          </a:p>
          <a:p>
            <a:pPr defTabSz="534988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	- Le bois de classe B</a:t>
            </a:r>
          </a:p>
          <a:p>
            <a:pPr defTabSz="534988"/>
            <a:r>
              <a:rPr lang="fr-FR" sz="1600" dirty="0"/>
              <a:t>	- </a:t>
            </a:r>
            <a:r>
              <a:rPr lang="fr-FR" sz="1600" b="1" dirty="0">
                <a:solidFill>
                  <a:srgbClr val="00B0F0"/>
                </a:solidFill>
              </a:rPr>
              <a:t>Les Composés Solides de Récupération (CSR)- O2</a:t>
            </a:r>
            <a:endParaRPr lang="fr-FR" sz="1600" dirty="0"/>
          </a:p>
          <a:p>
            <a:pPr defTabSz="534988">
              <a:lnSpc>
                <a:spcPct val="50000"/>
              </a:lnSpc>
            </a:pPr>
            <a:endParaRPr lang="fr-FR" sz="1600" u="sng" dirty="0"/>
          </a:p>
          <a:p>
            <a:pPr defTabSz="534988"/>
            <a:r>
              <a:rPr lang="fr-FR" sz="1600" u="sng" dirty="0"/>
              <a:t>Les énergies :</a:t>
            </a:r>
          </a:p>
          <a:p>
            <a:pPr defTabSz="534988"/>
            <a:r>
              <a:rPr lang="fr-FR" sz="1600" dirty="0"/>
              <a:t>	- </a:t>
            </a:r>
            <a:r>
              <a:rPr lang="fr-FR" sz="1600" b="1" dirty="0">
                <a:solidFill>
                  <a:srgbClr val="0070C0"/>
                </a:solidFill>
              </a:rPr>
              <a:t>Electricité HTA</a:t>
            </a:r>
          </a:p>
          <a:p>
            <a:pPr defTabSz="534988"/>
            <a:r>
              <a:rPr lang="fr-FR" sz="1600" dirty="0"/>
              <a:t>	- </a:t>
            </a:r>
            <a:r>
              <a:rPr lang="fr-FR" sz="1600" b="1" dirty="0">
                <a:solidFill>
                  <a:srgbClr val="FFC000"/>
                </a:solidFill>
              </a:rPr>
              <a:t>Vapeur HP issue de la Biomasse</a:t>
            </a:r>
          </a:p>
          <a:p>
            <a:pPr defTabSz="534988"/>
            <a:r>
              <a:rPr lang="fr-FR" sz="1600" dirty="0"/>
              <a:t>	- </a:t>
            </a:r>
            <a:r>
              <a:rPr lang="fr-FR" sz="1600" b="1" dirty="0">
                <a:solidFill>
                  <a:srgbClr val="00B0F0"/>
                </a:solidFill>
              </a:rPr>
              <a:t>Co2 Biogénique</a:t>
            </a:r>
          </a:p>
          <a:p>
            <a:pPr defTabSz="534988"/>
            <a:r>
              <a:rPr lang="fr-FR" sz="1600" dirty="0"/>
              <a:t>	- </a:t>
            </a:r>
            <a:r>
              <a:rPr lang="fr-FR" sz="1600" b="1" dirty="0">
                <a:solidFill>
                  <a:srgbClr val="FF0000"/>
                </a:solidFill>
              </a:rPr>
              <a:t>Hydrogène H2</a:t>
            </a:r>
            <a:endParaRPr lang="fr-FR" sz="1600" dirty="0"/>
          </a:p>
          <a:p>
            <a:pPr defTabSz="534988">
              <a:lnSpc>
                <a:spcPct val="50000"/>
              </a:lnSpc>
            </a:pPr>
            <a:endParaRPr lang="fr-FR" sz="1600" u="sng" dirty="0"/>
          </a:p>
          <a:p>
            <a:pPr defTabSz="534988"/>
            <a:r>
              <a:rPr lang="fr-FR" sz="1600" u="sng" dirty="0"/>
              <a:t>Les Utilités :</a:t>
            </a:r>
          </a:p>
          <a:p>
            <a:pPr defTabSz="534988"/>
            <a:r>
              <a:rPr lang="fr-FR" sz="1600" dirty="0"/>
              <a:t>	- Télécommunications inter-sites</a:t>
            </a:r>
          </a:p>
          <a:p>
            <a:pPr defTabSz="534988"/>
            <a:r>
              <a:rPr lang="fr-FR" sz="1600" b="1" dirty="0"/>
              <a:t>	- Eaux Industriels</a:t>
            </a:r>
          </a:p>
          <a:p>
            <a:pPr defTabSz="534988"/>
            <a:r>
              <a:rPr lang="fr-FR" sz="1600" b="1" dirty="0"/>
              <a:t>	- Eaux biologiques (sortie de STEP)</a:t>
            </a:r>
          </a:p>
          <a:p>
            <a:pPr defTabSz="534988"/>
            <a:r>
              <a:rPr lang="fr-FR" sz="1600" b="1" dirty="0"/>
              <a:t>	- Effluents d’eaux Process vers STEP</a:t>
            </a:r>
            <a:endParaRPr lang="fr-FR" sz="1600" dirty="0"/>
          </a:p>
          <a:p>
            <a:pPr defTabSz="534988">
              <a:lnSpc>
                <a:spcPct val="50000"/>
              </a:lnSpc>
            </a:pPr>
            <a:endParaRPr lang="fr-FR" sz="1600" u="sng" dirty="0"/>
          </a:p>
          <a:p>
            <a:pPr defTabSz="534988"/>
            <a:r>
              <a:rPr lang="fr-FR" sz="1600" u="sng" dirty="0"/>
              <a:t>La logistique mutualisée :</a:t>
            </a:r>
          </a:p>
          <a:p>
            <a:pPr defTabSz="534988"/>
            <a:r>
              <a:rPr lang="fr-FR" sz="1600" dirty="0"/>
              <a:t>	- </a:t>
            </a:r>
            <a:r>
              <a:rPr lang="fr-FR" sz="1600" b="1" dirty="0">
                <a:solidFill>
                  <a:srgbClr val="CC0099"/>
                </a:solidFill>
              </a:rPr>
              <a:t>Ferroutage via plateforme</a:t>
            </a:r>
          </a:p>
          <a:p>
            <a:pPr defTabSz="534988"/>
            <a:r>
              <a:rPr lang="fr-FR" sz="1600" b="1" dirty="0">
                <a:solidFill>
                  <a:srgbClr val="CC0099"/>
                </a:solidFill>
              </a:rPr>
              <a:t>	- Réseau d’expédition liquide E-</a:t>
            </a:r>
            <a:r>
              <a:rPr lang="fr-FR" sz="1600" b="1" dirty="0" err="1">
                <a:solidFill>
                  <a:srgbClr val="CC0099"/>
                </a:solidFill>
              </a:rPr>
              <a:t>saff</a:t>
            </a:r>
            <a:r>
              <a:rPr lang="fr-FR" sz="1600" b="1" dirty="0">
                <a:solidFill>
                  <a:srgbClr val="CC0099"/>
                </a:solidFill>
              </a:rPr>
              <a:t> vers plateforme</a:t>
            </a:r>
          </a:p>
          <a:p>
            <a:pPr defTabSz="534988"/>
            <a:r>
              <a:rPr lang="fr-FR" sz="1600" dirty="0"/>
              <a:t>	</a:t>
            </a:r>
            <a:r>
              <a:rPr lang="fr-FR" sz="1600" dirty="0">
                <a:solidFill>
                  <a:srgbClr val="0099CC"/>
                </a:solidFill>
              </a:rPr>
              <a:t>- </a:t>
            </a:r>
            <a:r>
              <a:rPr lang="fr-FR" sz="1600" b="1" dirty="0">
                <a:solidFill>
                  <a:srgbClr val="00AAA6"/>
                </a:solidFill>
              </a:rPr>
              <a:t>Logistique route après stockage</a:t>
            </a:r>
          </a:p>
          <a:p>
            <a:r>
              <a:rPr lang="fr-FR" dirty="0"/>
              <a:t>	</a:t>
            </a:r>
          </a:p>
        </p:txBody>
      </p:sp>
      <p:sp>
        <p:nvSpPr>
          <p:cNvPr id="144" name="TextBox 104">
            <a:extLst>
              <a:ext uri="{FF2B5EF4-FFF2-40B4-BE49-F238E27FC236}">
                <a16:creationId xmlns:a16="http://schemas.microsoft.com/office/drawing/2014/main" id="{DBFA89CD-43F8-7079-EF11-9BE8025256CA}"/>
              </a:ext>
            </a:extLst>
          </p:cNvPr>
          <p:cNvSpPr txBox="1"/>
          <p:nvPr/>
        </p:nvSpPr>
        <p:spPr>
          <a:xfrm>
            <a:off x="6583935" y="508093"/>
            <a:ext cx="577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>
                <a:solidFill>
                  <a:srgbClr val="0070C0"/>
                </a:solidFill>
              </a:rPr>
              <a:t>MBEF</a:t>
            </a:r>
            <a:endParaRPr lang="fr-FR" sz="1050" b="1" i="1" dirty="0">
              <a:solidFill>
                <a:srgbClr val="0070C0"/>
              </a:solidFill>
            </a:endParaRPr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id="{E6C52EEE-904C-1B3A-9B1F-D2ED257F30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8675" y="482834"/>
            <a:ext cx="485843" cy="247685"/>
          </a:xfrm>
          <a:prstGeom prst="rect">
            <a:avLst/>
          </a:prstGeom>
        </p:spPr>
      </p:pic>
      <p:pic>
        <p:nvPicPr>
          <p:cNvPr id="146" name="Image 145">
            <a:extLst>
              <a:ext uri="{FF2B5EF4-FFF2-40B4-BE49-F238E27FC236}">
                <a16:creationId xmlns:a16="http://schemas.microsoft.com/office/drawing/2014/main" id="{89CE89BB-8170-B4AB-A6F1-B9539145FD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3705" y="0"/>
            <a:ext cx="1815569" cy="1021896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A2A36B38-D38F-C23C-39C2-AE0BF5249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02440" y="572092"/>
            <a:ext cx="679706" cy="429288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2392FEDF-5474-DD4B-C8DE-D70046FA6F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6062" y="3664496"/>
            <a:ext cx="324478" cy="328123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659FD1ED-9E29-2DC8-B811-7240BF53ED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689" y="1917147"/>
            <a:ext cx="569802" cy="569802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5E0D7F76-E48E-7F2F-00ED-83E08D493C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1463" y="3290386"/>
            <a:ext cx="416248" cy="416248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5A4AE669-3D10-001E-F927-2CE6765943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93483" y="3522883"/>
            <a:ext cx="231385" cy="231385"/>
          </a:xfrm>
          <a:prstGeom prst="rect">
            <a:avLst/>
          </a:prstGeom>
        </p:spPr>
      </p:pic>
      <p:pic>
        <p:nvPicPr>
          <p:cNvPr id="152" name="Image 151">
            <a:extLst>
              <a:ext uri="{FF2B5EF4-FFF2-40B4-BE49-F238E27FC236}">
                <a16:creationId xmlns:a16="http://schemas.microsoft.com/office/drawing/2014/main" id="{3DBA76D7-AE85-EBD9-444B-43B52961B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3376" y="5835178"/>
            <a:ext cx="252863" cy="252863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313D29D1-1625-2226-049F-D96AF3640D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4089" y="785063"/>
            <a:ext cx="252863" cy="252863"/>
          </a:xfrm>
          <a:prstGeom prst="rect">
            <a:avLst/>
          </a:prstGeom>
        </p:spPr>
      </p:pic>
      <p:pic>
        <p:nvPicPr>
          <p:cNvPr id="154" name="Image 153">
            <a:extLst>
              <a:ext uri="{FF2B5EF4-FFF2-40B4-BE49-F238E27FC236}">
                <a16:creationId xmlns:a16="http://schemas.microsoft.com/office/drawing/2014/main" id="{1A43CC10-3EB7-A1F3-60A7-6DB83F13DA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5148" y="4149859"/>
            <a:ext cx="252863" cy="252863"/>
          </a:xfrm>
          <a:prstGeom prst="rect">
            <a:avLst/>
          </a:prstGeom>
        </p:spPr>
      </p:pic>
      <p:sp>
        <p:nvSpPr>
          <p:cNvPr id="155" name="Arc 154">
            <a:extLst>
              <a:ext uri="{FF2B5EF4-FFF2-40B4-BE49-F238E27FC236}">
                <a16:creationId xmlns:a16="http://schemas.microsoft.com/office/drawing/2014/main" id="{05961DC2-F693-8A62-4699-9DBD5F6944CD}"/>
              </a:ext>
            </a:extLst>
          </p:cNvPr>
          <p:cNvSpPr/>
          <p:nvPr/>
        </p:nvSpPr>
        <p:spPr>
          <a:xfrm rot="18139742">
            <a:off x="7451891" y="2166307"/>
            <a:ext cx="1961729" cy="2601553"/>
          </a:xfrm>
          <a:prstGeom prst="arc">
            <a:avLst>
              <a:gd name="adj1" fmla="val 13560572"/>
              <a:gd name="adj2" fmla="val 19190079"/>
            </a:avLst>
          </a:prstGeom>
          <a:ln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5FFB2"/>
              </a:solidFill>
            </a:endParaRPr>
          </a:p>
        </p:txBody>
      </p:sp>
      <p:pic>
        <p:nvPicPr>
          <p:cNvPr id="157" name="Image 156">
            <a:extLst>
              <a:ext uri="{FF2B5EF4-FFF2-40B4-BE49-F238E27FC236}">
                <a16:creationId xmlns:a16="http://schemas.microsoft.com/office/drawing/2014/main" id="{8B7C6229-68DC-373D-EFCD-25C5071E60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24363" y="4307903"/>
            <a:ext cx="594958" cy="331924"/>
          </a:xfrm>
          <a:prstGeom prst="rect">
            <a:avLst/>
          </a:prstGeom>
        </p:spPr>
      </p:pic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80DB5492-CC0C-15DC-0279-A0518193A632}"/>
              </a:ext>
            </a:extLst>
          </p:cNvPr>
          <p:cNvCxnSpPr/>
          <p:nvPr/>
        </p:nvCxnSpPr>
        <p:spPr>
          <a:xfrm flipH="1">
            <a:off x="10002654" y="4604816"/>
            <a:ext cx="415018" cy="640474"/>
          </a:xfrm>
          <a:prstGeom prst="straightConnector1">
            <a:avLst/>
          </a:prstGeom>
          <a:ln w="158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Image 159">
            <a:extLst>
              <a:ext uri="{FF2B5EF4-FFF2-40B4-BE49-F238E27FC236}">
                <a16:creationId xmlns:a16="http://schemas.microsoft.com/office/drawing/2014/main" id="{80C66CE5-820B-55C1-CCFC-480C036475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35223" y="5702100"/>
            <a:ext cx="178016" cy="1780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1E7D89-4512-CC77-9076-1C9641259B13}"/>
              </a:ext>
            </a:extLst>
          </p:cNvPr>
          <p:cNvSpPr/>
          <p:nvPr/>
        </p:nvSpPr>
        <p:spPr>
          <a:xfrm>
            <a:off x="8037122" y="1174210"/>
            <a:ext cx="765298" cy="34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chemeClr val="tx1"/>
                </a:solidFill>
              </a:rPr>
              <a:t>Projet (s) </a:t>
            </a:r>
            <a:r>
              <a:rPr lang="fr-FR" sz="900" b="1" dirty="0" err="1">
                <a:solidFill>
                  <a:schemeClr val="tx1"/>
                </a:solidFill>
              </a:rPr>
              <a:t>Biocarbone</a:t>
            </a:r>
            <a:endParaRPr lang="fr-FR" sz="900" b="1" dirty="0">
              <a:solidFill>
                <a:schemeClr val="tx1"/>
              </a:solidFill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3B79201B-A6C7-C9AF-4BC7-C79053145436}"/>
              </a:ext>
            </a:extLst>
          </p:cNvPr>
          <p:cNvSpPr/>
          <p:nvPr/>
        </p:nvSpPr>
        <p:spPr>
          <a:xfrm>
            <a:off x="1021268" y="250354"/>
            <a:ext cx="3097845" cy="687376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L’Ecosystème</a:t>
            </a:r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9755765A-4BC3-851C-8905-0CFCC471F802}"/>
              </a:ext>
            </a:extLst>
          </p:cNvPr>
          <p:cNvSpPr/>
          <p:nvPr/>
        </p:nvSpPr>
        <p:spPr>
          <a:xfrm>
            <a:off x="300029" y="250354"/>
            <a:ext cx="984021" cy="687376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2</a:t>
            </a:r>
          </a:p>
        </p:txBody>
      </p:sp>
      <p:pic>
        <p:nvPicPr>
          <p:cNvPr id="3" name="Image 2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837DEC84-FF72-DE9B-47BF-37FF0F97E8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978" y="524900"/>
            <a:ext cx="789940" cy="422275"/>
          </a:xfrm>
          <a:prstGeom prst="rect">
            <a:avLst/>
          </a:prstGeom>
        </p:spPr>
      </p:pic>
      <p:grpSp>
        <p:nvGrpSpPr>
          <p:cNvPr id="9" name="Group 115">
            <a:extLst>
              <a:ext uri="{FF2B5EF4-FFF2-40B4-BE49-F238E27FC236}">
                <a16:creationId xmlns:a16="http://schemas.microsoft.com/office/drawing/2014/main" id="{5543AACD-83E4-5214-CB04-EFAE6DF161EF}"/>
              </a:ext>
            </a:extLst>
          </p:cNvPr>
          <p:cNvGrpSpPr/>
          <p:nvPr/>
        </p:nvGrpSpPr>
        <p:grpSpPr>
          <a:xfrm>
            <a:off x="7678104" y="2970107"/>
            <a:ext cx="522000" cy="522000"/>
            <a:chOff x="7266419" y="1796485"/>
            <a:chExt cx="522000" cy="522000"/>
          </a:xfrm>
        </p:grpSpPr>
        <p:sp>
          <p:nvSpPr>
            <p:cNvPr id="10" name="Oval 114">
              <a:extLst>
                <a:ext uri="{FF2B5EF4-FFF2-40B4-BE49-F238E27FC236}">
                  <a16:creationId xmlns:a16="http://schemas.microsoft.com/office/drawing/2014/main" id="{F054D53B-0B5A-0BD3-0EB4-B1998214F318}"/>
                </a:ext>
              </a:extLst>
            </p:cNvPr>
            <p:cNvSpPr/>
            <p:nvPr/>
          </p:nvSpPr>
          <p:spPr>
            <a:xfrm>
              <a:off x="7266419" y="1796485"/>
              <a:ext cx="522000" cy="52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60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13" descr="A logo for a company&#10;&#10;Description automatically generated">
              <a:extLst>
                <a:ext uri="{FF2B5EF4-FFF2-40B4-BE49-F238E27FC236}">
                  <a16:creationId xmlns:a16="http://schemas.microsoft.com/office/drawing/2014/main" id="{F630B55A-CDF7-88C9-7CE8-A684AB5AB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132" b="29296"/>
            <a:stretch/>
          </p:blipFill>
          <p:spPr>
            <a:xfrm>
              <a:off x="7303329" y="1961507"/>
              <a:ext cx="466623" cy="198652"/>
            </a:xfrm>
            <a:prstGeom prst="rect">
              <a:avLst/>
            </a:prstGeom>
          </p:spPr>
        </p:pic>
      </p:grpSp>
      <p:sp>
        <p:nvSpPr>
          <p:cNvPr id="135" name="Arc 134">
            <a:extLst>
              <a:ext uri="{FF2B5EF4-FFF2-40B4-BE49-F238E27FC236}">
                <a16:creationId xmlns:a16="http://schemas.microsoft.com/office/drawing/2014/main" id="{CD3D6188-74DB-ECCE-9BA8-93DF608B1087}"/>
              </a:ext>
            </a:extLst>
          </p:cNvPr>
          <p:cNvSpPr/>
          <p:nvPr/>
        </p:nvSpPr>
        <p:spPr>
          <a:xfrm rot="17733491">
            <a:off x="6351040" y="1428753"/>
            <a:ext cx="3081853" cy="2505207"/>
          </a:xfrm>
          <a:prstGeom prst="arc">
            <a:avLst>
              <a:gd name="adj1" fmla="val 11098992"/>
              <a:gd name="adj2" fmla="val 20402200"/>
            </a:avLst>
          </a:prstGeom>
          <a:ln w="25400">
            <a:solidFill>
              <a:srgbClr val="43A4D8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1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/>
          <p:cNvSpPr/>
          <p:nvPr/>
        </p:nvSpPr>
        <p:spPr>
          <a:xfrm>
            <a:off x="97772" y="29320"/>
            <a:ext cx="12192000" cy="782801"/>
          </a:xfrm>
          <a:prstGeom prst="rect">
            <a:avLst/>
          </a:prstGeom>
          <a:solidFill>
            <a:srgbClr val="FFB923"/>
          </a:solidFill>
        </p:spPr>
        <p:txBody>
          <a:bodyPr/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pc="-81" dirty="0">
                <a:solidFill>
                  <a:srgbClr val="000000"/>
                </a:solidFill>
                <a:latin typeface="Hammersmith One"/>
              </a:rPr>
              <a:t>	</a:t>
            </a:r>
            <a:r>
              <a:rPr lang="en-US" sz="2400" spc="-81" dirty="0">
                <a:solidFill>
                  <a:srgbClr val="000000"/>
                </a:solidFill>
                <a:latin typeface="Hammersmith One"/>
              </a:rPr>
              <a:t>Pôle </a:t>
            </a:r>
            <a:r>
              <a:rPr lang="en-US" sz="2400" spc="-81" dirty="0" err="1">
                <a:solidFill>
                  <a:srgbClr val="000000"/>
                </a:solidFill>
                <a:latin typeface="Hammersmith One"/>
              </a:rPr>
              <a:t>Développement</a:t>
            </a:r>
            <a:r>
              <a:rPr lang="en-US" sz="2400" spc="-81" dirty="0">
                <a:solidFill>
                  <a:srgbClr val="000000"/>
                </a:solidFill>
                <a:latin typeface="Hammersmith One"/>
              </a:rPr>
              <a:t> </a:t>
            </a:r>
            <a:r>
              <a:rPr lang="en-US" sz="2400" spc="-81" dirty="0" err="1">
                <a:solidFill>
                  <a:srgbClr val="000000"/>
                </a:solidFill>
                <a:latin typeface="Hammersmith One"/>
              </a:rPr>
              <a:t>Économique</a:t>
            </a:r>
            <a:endParaRPr lang="en-US" spc="-81" dirty="0">
              <a:solidFill>
                <a:srgbClr val="000000"/>
              </a:solidFill>
              <a:latin typeface="Hammersmith One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423872" y="20708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2D60D4AE-6833-0268-985C-54FC874C56C1}"/>
              </a:ext>
            </a:extLst>
          </p:cNvPr>
          <p:cNvSpPr txBox="1">
            <a:spLocks/>
          </p:cNvSpPr>
          <p:nvPr/>
        </p:nvSpPr>
        <p:spPr>
          <a:xfrm>
            <a:off x="7959612" y="1132566"/>
            <a:ext cx="4203700" cy="1450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La Communauté d’Agglomération d’Épinal…</a:t>
            </a:r>
          </a:p>
        </p:txBody>
      </p: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13FA2694-48C2-0041-559B-95BC02BE68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8" y="942627"/>
            <a:ext cx="7742857" cy="5950709"/>
          </a:xfrm>
          <a:prstGeom prst="rect">
            <a:avLst/>
          </a:prstGeom>
        </p:spPr>
      </p:pic>
      <p:sp>
        <p:nvSpPr>
          <p:cNvPr id="19" name="Espace réservé du contenu 6">
            <a:extLst>
              <a:ext uri="{FF2B5EF4-FFF2-40B4-BE49-F238E27FC236}">
                <a16:creationId xmlns:a16="http://schemas.microsoft.com/office/drawing/2014/main" id="{AF174119-C263-0E61-386E-39124CA18680}"/>
              </a:ext>
            </a:extLst>
          </p:cNvPr>
          <p:cNvSpPr txBox="1">
            <a:spLocks/>
          </p:cNvSpPr>
          <p:nvPr/>
        </p:nvSpPr>
        <p:spPr>
          <a:xfrm>
            <a:off x="7883412" y="2583541"/>
            <a:ext cx="4279900" cy="3462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78 communes - 114 000 habitants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Compétences statutaires de la Communauté d’Agglomération d’Épinal: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Aménagement du territoire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Habitat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Enseignement supérieur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Eau, assainissement, GEMAPI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Protection et mise en valeur de l’environnement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Petite enfance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Action sociale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Politique de la ville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Équipements sportifs, culturels et de loisirs</a:t>
            </a:r>
          </a:p>
          <a:p>
            <a:pPr lvl="1">
              <a:spcBef>
                <a:spcPts val="0"/>
              </a:spcBef>
            </a:pPr>
            <a:r>
              <a:rPr lang="fr-FR" sz="1400" dirty="0"/>
              <a:t>Tourisme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sz="140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/>
                </a:solidFill>
              </a:rPr>
              <a:t>Développement économique </a:t>
            </a:r>
          </a:p>
          <a:p>
            <a:pPr>
              <a:lnSpc>
                <a:spcPts val="2077"/>
              </a:lnSpc>
            </a:pPr>
            <a:r>
              <a:rPr lang="en-US" sz="1100" b="1" u="sng" dirty="0">
                <a:solidFill>
                  <a:schemeClr val="accent1"/>
                </a:solidFill>
                <a:latin typeface="Clear Sans"/>
              </a:rPr>
              <a:t>POURQUOI ? </a:t>
            </a:r>
            <a:r>
              <a:rPr lang="en-US" sz="1100" b="1" dirty="0">
                <a:solidFill>
                  <a:schemeClr val="accent1"/>
                </a:solidFill>
                <a:latin typeface="Clear Sans"/>
              </a:rPr>
              <a:t>:  Loi </a:t>
            </a:r>
            <a:r>
              <a:rPr lang="en-US" sz="1100" b="1" dirty="0" err="1">
                <a:solidFill>
                  <a:schemeClr val="accent1"/>
                </a:solidFill>
                <a:latin typeface="Clear Sans"/>
              </a:rPr>
              <a:t>NOTRe</a:t>
            </a:r>
            <a:r>
              <a:rPr lang="en-US" sz="1100" b="1" dirty="0">
                <a:solidFill>
                  <a:schemeClr val="accent1"/>
                </a:solidFill>
                <a:latin typeface="Clear Sans"/>
              </a:rPr>
              <a:t> du 7 </a:t>
            </a:r>
            <a:r>
              <a:rPr lang="en-US" sz="1100" b="1" dirty="0" err="1">
                <a:solidFill>
                  <a:schemeClr val="accent1"/>
                </a:solidFill>
                <a:latin typeface="Clear Sans"/>
              </a:rPr>
              <a:t>août</a:t>
            </a:r>
            <a:r>
              <a:rPr lang="en-US" sz="1100" b="1" dirty="0">
                <a:solidFill>
                  <a:schemeClr val="accent1"/>
                </a:solidFill>
                <a:latin typeface="Clear Sans"/>
              </a:rPr>
              <a:t> 2015</a:t>
            </a:r>
            <a:r>
              <a:rPr lang="en-US" sz="900" dirty="0">
                <a:solidFill>
                  <a:schemeClr val="accent1"/>
                </a:solidFill>
                <a:latin typeface="Clear Sans"/>
              </a:rPr>
              <a:t> </a:t>
            </a:r>
          </a:p>
          <a:p>
            <a:pPr marL="0" indent="0" algn="r">
              <a:lnSpc>
                <a:spcPts val="2077"/>
              </a:lnSpc>
              <a:buNone/>
            </a:pPr>
            <a:r>
              <a:rPr lang="en-US" sz="1050" i="1" dirty="0" err="1">
                <a:solidFill>
                  <a:srgbClr val="000000"/>
                </a:solidFill>
                <a:latin typeface="Clear Sans"/>
              </a:rPr>
              <a:t>NOTRe</a:t>
            </a:r>
            <a:r>
              <a:rPr lang="en-US" sz="1050" i="1" dirty="0">
                <a:solidFill>
                  <a:srgbClr val="000000"/>
                </a:solidFill>
                <a:latin typeface="Clear Sans"/>
              </a:rPr>
              <a:t> : Nouvelle </a:t>
            </a:r>
            <a:r>
              <a:rPr lang="en-US" sz="1050" i="1" dirty="0" err="1">
                <a:solidFill>
                  <a:srgbClr val="000000"/>
                </a:solidFill>
                <a:latin typeface="Clear Sans"/>
              </a:rPr>
              <a:t>Organisation</a:t>
            </a:r>
            <a:r>
              <a:rPr lang="en-US" sz="1050" i="1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050" i="1" dirty="0" err="1">
                <a:solidFill>
                  <a:srgbClr val="000000"/>
                </a:solidFill>
                <a:latin typeface="Clear Sans"/>
              </a:rPr>
              <a:t>Territoriale</a:t>
            </a:r>
            <a:r>
              <a:rPr lang="en-US" sz="1050" i="1" dirty="0">
                <a:solidFill>
                  <a:srgbClr val="000000"/>
                </a:solidFill>
                <a:latin typeface="Clear Sans"/>
              </a:rPr>
              <a:t> de la </a:t>
            </a:r>
            <a:r>
              <a:rPr lang="en-US" sz="1050" i="1" dirty="0" err="1">
                <a:solidFill>
                  <a:srgbClr val="000000"/>
                </a:solidFill>
                <a:latin typeface="Clear Sans"/>
              </a:rPr>
              <a:t>République</a:t>
            </a:r>
            <a:endParaRPr lang="en-US" sz="1050" i="1" dirty="0">
              <a:solidFill>
                <a:srgbClr val="000000"/>
              </a:solidFill>
              <a:latin typeface="Clear Sans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pPr lvl="1">
              <a:spcBef>
                <a:spcPts val="0"/>
              </a:spcBef>
            </a:pPr>
            <a:endParaRPr lang="fr-FR" sz="12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31950C-7EE7-09E9-4437-62DC195EC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6" y="1062546"/>
            <a:ext cx="1870846" cy="558348"/>
          </a:xfrm>
          <a:prstGeom prst="rect">
            <a:avLst/>
          </a:prstGeom>
          <a:noFill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E79C095-B4E8-4977-F065-4D08E40102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041" y="977049"/>
            <a:ext cx="729343" cy="729343"/>
          </a:xfrm>
          <a:prstGeom prst="rect">
            <a:avLst/>
          </a:prstGeom>
          <a:noFill/>
        </p:spPr>
      </p:pic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9DB3282E-576B-7964-8B0B-E2A583157501}"/>
              </a:ext>
            </a:extLst>
          </p:cNvPr>
          <p:cNvSpPr txBox="1">
            <a:spLocks/>
          </p:cNvSpPr>
          <p:nvPr/>
        </p:nvSpPr>
        <p:spPr>
          <a:xfrm>
            <a:off x="4219771" y="7149507"/>
            <a:ext cx="3609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Communauté d’Agglomération d’Epinal – Pôle Bois - 2025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98C76938-4F35-E235-85E7-D8E7C746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883" y="7038860"/>
            <a:ext cx="2743200" cy="365125"/>
          </a:xfrm>
        </p:spPr>
        <p:txBody>
          <a:bodyPr/>
          <a:lstStyle/>
          <a:p>
            <a:pPr rtl="0"/>
            <a:fld id="{3A98EE3D-8CD1-4C3F-BD1C-C98C9596463C}" type="slidenum">
              <a:rPr lang="fr-FR" noProof="0" smtClean="0"/>
              <a:t>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61102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6A9DF1-5D29-489B-BF2D-8189E5E29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1680530"/>
            <a:ext cx="4104000" cy="307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C41A1B-771E-4E75-999C-2137881FF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18" y="71888"/>
            <a:ext cx="4104000" cy="307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6C5D73-9A2D-4EF6-A6A0-69A46C327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50" y="3638470"/>
            <a:ext cx="4104000" cy="307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C9EB6A-BCA7-48B4-B88D-B70FBAFD488E}"/>
              </a:ext>
            </a:extLst>
          </p:cNvPr>
          <p:cNvSpPr txBox="1"/>
          <p:nvPr/>
        </p:nvSpPr>
        <p:spPr>
          <a:xfrm>
            <a:off x="14867" y="4808138"/>
            <a:ext cx="421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Ouvrage Nord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8B6AA6-20C2-431C-A770-4C35B54DD6E8}"/>
              </a:ext>
            </a:extLst>
          </p:cNvPr>
          <p:cNvSpPr txBox="1"/>
          <p:nvPr/>
        </p:nvSpPr>
        <p:spPr>
          <a:xfrm>
            <a:off x="2313283" y="6272901"/>
            <a:ext cx="421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Ouvrage Sud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AF2BDC1-03BC-4D7D-82ED-258F291BF21D}"/>
              </a:ext>
            </a:extLst>
          </p:cNvPr>
          <p:cNvSpPr txBox="1"/>
          <p:nvPr/>
        </p:nvSpPr>
        <p:spPr>
          <a:xfrm>
            <a:off x="8320667" y="272834"/>
            <a:ext cx="421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Ouvrage Ouest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6BAED3-8D22-42F4-8DD3-20A47B0EE892}"/>
              </a:ext>
            </a:extLst>
          </p:cNvPr>
          <p:cNvSpPr txBox="1"/>
          <p:nvPr/>
        </p:nvSpPr>
        <p:spPr>
          <a:xfrm>
            <a:off x="8497545" y="2093819"/>
            <a:ext cx="421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Galeries Techniques sur 637 mètres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1A023B-6C54-A5B1-6BAB-CB3E156044F0}"/>
              </a:ext>
            </a:extLst>
          </p:cNvPr>
          <p:cNvSpPr txBox="1">
            <a:spLocks/>
          </p:cNvSpPr>
          <p:nvPr/>
        </p:nvSpPr>
        <p:spPr>
          <a:xfrm>
            <a:off x="137425" y="0"/>
            <a:ext cx="4070197" cy="168053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Passage des Réseaux en sous-terrain : intégration paysagère</a:t>
            </a:r>
          </a:p>
          <a:p>
            <a:pPr>
              <a:lnSpc>
                <a:spcPct val="170000"/>
              </a:lnSpc>
            </a:pPr>
            <a:endParaRPr lang="fr-F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Utilités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Fluides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sous la route départementale et l’avenue de l’Ecoparc</a:t>
            </a:r>
            <a:endParaRPr lang="fr-FR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1DBCEB-4D65-F6F0-70E8-71880D299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918" y="5379277"/>
            <a:ext cx="400543" cy="4050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4F1E40-26C7-EAD3-48B1-60F867B8B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410" y="1680530"/>
            <a:ext cx="286285" cy="2862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E8AB8B-28BD-4BD5-A8E8-3656BCE9B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283" y="3573971"/>
            <a:ext cx="400543" cy="4050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16CBBC-BC63-528B-2B17-4111ADF0B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7437" y="141393"/>
            <a:ext cx="1831420" cy="9645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256F58-6260-9699-F7F3-09EC897F3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01" y="2463151"/>
            <a:ext cx="4711264" cy="2838423"/>
          </a:xfrm>
          <a:prstGeom prst="rect">
            <a:avLst/>
          </a:prstGeom>
        </p:spPr>
      </p:pic>
      <p:sp>
        <p:nvSpPr>
          <p:cNvPr id="16" name="Rectangle à coins arrondis 3">
            <a:extLst>
              <a:ext uri="{FF2B5EF4-FFF2-40B4-BE49-F238E27FC236}">
                <a16:creationId xmlns:a16="http://schemas.microsoft.com/office/drawing/2014/main" id="{550A78C5-99FA-FF53-1EF2-0C2F414DC152}"/>
              </a:ext>
            </a:extLst>
          </p:cNvPr>
          <p:cNvSpPr/>
          <p:nvPr/>
        </p:nvSpPr>
        <p:spPr>
          <a:xfrm rot="21128373">
            <a:off x="8469849" y="5296820"/>
            <a:ext cx="4216097" cy="1849877"/>
          </a:xfrm>
          <a:prstGeom prst="roundRect">
            <a:avLst/>
          </a:prstGeom>
          <a:solidFill>
            <a:srgbClr val="6AA12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2F5EC3-75CD-7EF4-47E1-E40F173ECA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52" y="5805124"/>
            <a:ext cx="1979540" cy="6351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D0AF01-81A4-D2CB-3BAE-EB1DF748C1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51" y="5805124"/>
            <a:ext cx="635147" cy="63514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6FE781B-5B8D-21AA-9BDB-5619C5849AEA}"/>
              </a:ext>
            </a:extLst>
          </p:cNvPr>
          <p:cNvSpPr txBox="1"/>
          <p:nvPr/>
        </p:nvSpPr>
        <p:spPr>
          <a:xfrm>
            <a:off x="8644041" y="6482677"/>
            <a:ext cx="2230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www.agglo-epinal.fr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8E0758-6570-73DD-AC01-4C2F70C18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962" y="4190294"/>
            <a:ext cx="286285" cy="2862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5C13528-6DBF-2FE3-1BDC-0246DF29D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274" y="4148062"/>
            <a:ext cx="400543" cy="40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86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2110FD5-86B3-FC97-B945-C072735FC4BC}"/>
              </a:ext>
            </a:extLst>
          </p:cNvPr>
          <p:cNvSpPr txBox="1"/>
          <p:nvPr/>
        </p:nvSpPr>
        <p:spPr>
          <a:xfrm>
            <a:off x="3138002" y="289811"/>
            <a:ext cx="914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Ambition : 	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Industries du bois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et de </a:t>
            </a:r>
            <a:r>
              <a:rPr lang="fr-F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chimie verte </a:t>
            </a: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Décarbonation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via l’</a:t>
            </a:r>
            <a:r>
              <a:rPr lang="fr-F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Ecologie Industrielle Territoriale</a:t>
            </a:r>
          </a:p>
        </p:txBody>
      </p:sp>
      <p:sp>
        <p:nvSpPr>
          <p:cNvPr id="2" name="Rectangle à coins arrondis 3">
            <a:extLst>
              <a:ext uri="{FF2B5EF4-FFF2-40B4-BE49-F238E27FC236}">
                <a16:creationId xmlns:a16="http://schemas.microsoft.com/office/drawing/2014/main" id="{9FBFD58E-8727-85BA-E4CF-141B8984B8C6}"/>
              </a:ext>
            </a:extLst>
          </p:cNvPr>
          <p:cNvSpPr/>
          <p:nvPr/>
        </p:nvSpPr>
        <p:spPr>
          <a:xfrm rot="21128373">
            <a:off x="8469849" y="5296820"/>
            <a:ext cx="4216097" cy="1849877"/>
          </a:xfrm>
          <a:prstGeom prst="roundRect">
            <a:avLst/>
          </a:prstGeom>
          <a:solidFill>
            <a:srgbClr val="6AA12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901719-1954-9054-1B47-1112CEB2C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52" y="5805124"/>
            <a:ext cx="1979540" cy="635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271324-3693-FBB7-3CDD-9E3077210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51" y="5805124"/>
            <a:ext cx="635147" cy="63514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A49B0E3-DA88-DB85-0F1B-92CA5B25AF20}"/>
              </a:ext>
            </a:extLst>
          </p:cNvPr>
          <p:cNvSpPr txBox="1"/>
          <p:nvPr/>
        </p:nvSpPr>
        <p:spPr>
          <a:xfrm>
            <a:off x="8644041" y="6482677"/>
            <a:ext cx="2230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www.agglo-epinal.fr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C336F7-8367-C390-2194-7157E58E0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45" y="267602"/>
            <a:ext cx="1914213" cy="1008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9EDAC0-6E5C-9127-AE45-AFDD5275D252}"/>
              </a:ext>
            </a:extLst>
          </p:cNvPr>
          <p:cNvSpPr/>
          <p:nvPr/>
        </p:nvSpPr>
        <p:spPr>
          <a:xfrm>
            <a:off x="4262914" y="1760934"/>
            <a:ext cx="6967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dirty="0">
              <a:latin typeface="ClementePDae-Light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213E517-11C1-32A9-6A05-FC95AA76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659" y="1663816"/>
            <a:ext cx="831568" cy="5127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CCD640-A2B4-585B-8BEA-4A144787D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26" y="3777208"/>
            <a:ext cx="2336250" cy="29021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B42B8B-DC93-CBEE-7425-8E53118E6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112" y="3645463"/>
            <a:ext cx="1165339" cy="6518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5BB5BD-12F5-6AA6-8559-BE64FCDC7CF2}"/>
              </a:ext>
            </a:extLst>
          </p:cNvPr>
          <p:cNvSpPr txBox="1"/>
          <p:nvPr/>
        </p:nvSpPr>
        <p:spPr>
          <a:xfrm>
            <a:off x="3138002" y="1359630"/>
            <a:ext cx="82527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fr-FR" dirty="0"/>
          </a:p>
          <a:p>
            <a:pPr lvl="2"/>
            <a:endParaRPr lang="fr-FR" dirty="0"/>
          </a:p>
          <a:p>
            <a:r>
              <a:rPr lang="fr-FR" dirty="0"/>
              <a:t>Déploiement des acteurs de l’ECOPARC</a:t>
            </a:r>
          </a:p>
          <a:p>
            <a:pPr marL="1200150" lvl="2" indent="-285750" defTabSz="630238">
              <a:buFont typeface="Wingdings" panose="05000000000000000000" pitchFamily="2" charset="2"/>
              <a:buChar char="Ø"/>
            </a:pPr>
            <a:r>
              <a:rPr lang="fr-FR" dirty="0"/>
              <a:t>Acteurs de l’énergie décarbonée : production d’</a:t>
            </a:r>
            <a:r>
              <a:rPr lang="fr-FR" b="1" dirty="0">
                <a:solidFill>
                  <a:srgbClr val="FF0000"/>
                </a:solidFill>
              </a:rPr>
              <a:t>Hydrogène</a:t>
            </a:r>
            <a:r>
              <a:rPr lang="fr-FR" b="1" dirty="0"/>
              <a:t>.</a:t>
            </a:r>
          </a:p>
          <a:p>
            <a:pPr lvl="2" defTabSz="630238"/>
            <a:endParaRPr lang="fr-FR" dirty="0"/>
          </a:p>
          <a:p>
            <a:pPr marL="1200150" lvl="2" indent="-285750" defTabSz="630238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6"/>
                </a:solidFill>
              </a:rPr>
              <a:t>Chimie verte issue du bois – </a:t>
            </a:r>
            <a:r>
              <a:rPr lang="fr-FR" b="1" dirty="0" err="1">
                <a:solidFill>
                  <a:schemeClr val="accent6"/>
                </a:solidFill>
              </a:rPr>
              <a:t>Woodchem</a:t>
            </a:r>
            <a:r>
              <a:rPr lang="fr-FR" b="1" dirty="0">
                <a:solidFill>
                  <a:schemeClr val="accent6"/>
                </a:solidFill>
              </a:rPr>
              <a:t> Valley: </a:t>
            </a:r>
          </a:p>
          <a:p>
            <a:pPr marL="1657350" lvl="3" indent="-285750" defTabSz="630238">
              <a:buFont typeface="Wingdings" panose="05000000000000000000" pitchFamily="2" charset="2"/>
              <a:buChar char="§"/>
            </a:pPr>
            <a:r>
              <a:rPr lang="fr-FR" dirty="0"/>
              <a:t>Production de Bio-carbone issue de la pyrolyse du bois pour l’industrie .</a:t>
            </a:r>
          </a:p>
          <a:p>
            <a:pPr marL="1657350" lvl="3" indent="-285750" defTabSz="630238">
              <a:buFont typeface="Wingdings" panose="05000000000000000000" pitchFamily="2" charset="2"/>
              <a:buChar char="§"/>
            </a:pPr>
            <a:r>
              <a:rPr lang="fr-FR" dirty="0"/>
              <a:t>Extraction de </a:t>
            </a:r>
            <a:r>
              <a:rPr lang="fr-FR" dirty="0" err="1"/>
              <a:t>bio-molécules</a:t>
            </a:r>
            <a:r>
              <a:rPr lang="fr-FR" dirty="0"/>
              <a:t>. 	</a:t>
            </a:r>
          </a:p>
          <a:p>
            <a:pPr lvl="3" defTabSz="630238"/>
            <a:r>
              <a:rPr lang="fr-FR" dirty="0"/>
              <a:t>	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200150" lvl="2" indent="-285750" defTabSz="630238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FF0000"/>
                </a:solidFill>
              </a:rPr>
              <a:t>Bio transformation :  </a:t>
            </a:r>
          </a:p>
          <a:p>
            <a:pPr marL="1657350" lvl="3" indent="-285750" defTabSz="630238">
              <a:buFont typeface="Wingdings" panose="05000000000000000000" pitchFamily="2" charset="2"/>
              <a:buChar char="§"/>
            </a:pPr>
            <a:r>
              <a:rPr lang="fr-FR" dirty="0"/>
              <a:t>Production de composés et/ou carburants de nouvelle génération issue du </a:t>
            </a:r>
            <a:r>
              <a:rPr lang="fr-FR" b="1" dirty="0"/>
              <a:t>CO2 biogénique </a:t>
            </a:r>
            <a:r>
              <a:rPr lang="fr-FR" dirty="0"/>
              <a:t>de la Green Valley (330 000 t/an) : e-SAF</a:t>
            </a:r>
          </a:p>
          <a:p>
            <a:pPr lvl="3" defTabSz="630238"/>
            <a:r>
              <a:rPr lang="fr-FR" dirty="0"/>
              <a:t>      </a:t>
            </a:r>
          </a:p>
          <a:p>
            <a:r>
              <a:rPr lang="fr-FR" dirty="0"/>
              <a:t>			</a:t>
            </a:r>
          </a:p>
          <a:p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5CF50BC-4868-82B9-C147-447C5C398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509" y="1232410"/>
            <a:ext cx="2478102" cy="22368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9BAF21-8C1C-8EBC-BEA6-F68AE70ADB75}"/>
              </a:ext>
            </a:extLst>
          </p:cNvPr>
          <p:cNvSpPr/>
          <p:nvPr/>
        </p:nvSpPr>
        <p:spPr>
          <a:xfrm>
            <a:off x="10874889" y="1499975"/>
            <a:ext cx="913058" cy="71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BB0CED-B729-5FF1-61CD-A92948F4D834}"/>
              </a:ext>
            </a:extLst>
          </p:cNvPr>
          <p:cNvSpPr/>
          <p:nvPr/>
        </p:nvSpPr>
        <p:spPr>
          <a:xfrm>
            <a:off x="10815163" y="1755081"/>
            <a:ext cx="1233210" cy="728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6891C0-60CA-FA0F-F7BC-AFF5D34BE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9854" y="5494538"/>
            <a:ext cx="2365453" cy="13351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A3B76C-5FB6-4C40-EBBA-8485BBAB2DE2}"/>
              </a:ext>
            </a:extLst>
          </p:cNvPr>
          <p:cNvSpPr/>
          <p:nvPr/>
        </p:nvSpPr>
        <p:spPr>
          <a:xfrm>
            <a:off x="10815163" y="2810247"/>
            <a:ext cx="1337867" cy="6150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Projet </a:t>
            </a:r>
            <a:r>
              <a:rPr lang="fr-FR" dirty="0" err="1">
                <a:solidFill>
                  <a:schemeClr val="tx1"/>
                </a:solidFill>
              </a:rPr>
              <a:t>Biocarbone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264A3-73E9-E39D-396E-965385DBA81B}"/>
              </a:ext>
            </a:extLst>
          </p:cNvPr>
          <p:cNvSpPr/>
          <p:nvPr/>
        </p:nvSpPr>
        <p:spPr>
          <a:xfrm>
            <a:off x="10858354" y="1785625"/>
            <a:ext cx="1188919" cy="66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5D325AA7-4C99-C11D-810D-51C6191FF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112" y="1711601"/>
            <a:ext cx="1357401" cy="7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96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DFFAF4-E6D9-77CB-1D66-0FD593598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695" y="2312972"/>
            <a:ext cx="977746" cy="617524"/>
          </a:xfrm>
          <a:prstGeom prst="rect">
            <a:avLst/>
          </a:prstGeom>
        </p:spPr>
      </p:pic>
      <p:pic>
        <p:nvPicPr>
          <p:cNvPr id="9" name="Image 8" descr="Une image contenant texte, cercle, balle, logo&#10;&#10;Le contenu généré par l’IA peut être incorrect.">
            <a:extLst>
              <a:ext uri="{FF2B5EF4-FFF2-40B4-BE49-F238E27FC236}">
                <a16:creationId xmlns:a16="http://schemas.microsoft.com/office/drawing/2014/main" id="{26A4DD30-4044-3E4C-1E42-E434AB09F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80" y="2849775"/>
            <a:ext cx="2124634" cy="20439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387F3E-F6FC-E319-ACE6-DB6566187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703" y="-44712"/>
            <a:ext cx="2485186" cy="139879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D02CC46-0874-8218-F3FF-32FFFB205744}"/>
              </a:ext>
            </a:extLst>
          </p:cNvPr>
          <p:cNvSpPr txBox="1"/>
          <p:nvPr/>
        </p:nvSpPr>
        <p:spPr>
          <a:xfrm>
            <a:off x="-53045" y="824867"/>
            <a:ext cx="1224504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Zone d’activités économiques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</a:rPr>
              <a:t>à destination des : 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Industries du bois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Energies décarbonées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Chimie verte </a:t>
            </a:r>
          </a:p>
          <a:p>
            <a:r>
              <a:rPr lang="fr-FR" sz="20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</a:t>
            </a:r>
            <a:r>
              <a:rPr lang="fr-FR" sz="2000" b="1" u="sng" dirty="0">
                <a:latin typeface="Calibri" panose="020F0502020204030204" pitchFamily="34" charset="0"/>
                <a:ea typeface="Calibri" panose="020F0502020204030204" pitchFamily="34" charset="0"/>
              </a:rPr>
              <a:t>AMENAGAMENTS 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Foncier pré-aménagée (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Réseaux techniques enterrés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, Eau à la parcelle, mobilités douces, plantations, mobilier bois, …)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3A3A3A"/>
                </a:solidFill>
                <a:latin typeface="Marianne" panose="02000000000000000000" pitchFamily="2" charset="0"/>
              </a:rPr>
              <a:t>Valorisation des </a:t>
            </a:r>
            <a:r>
              <a:rPr lang="fr-FR" b="1" dirty="0">
                <a:solidFill>
                  <a:srgbClr val="3A3A3A"/>
                </a:solidFill>
                <a:latin typeface="Marianne" panose="02000000000000000000" pitchFamily="2" charset="0"/>
              </a:rPr>
              <a:t>eaux</a:t>
            </a:r>
            <a:r>
              <a:rPr lang="fr-FR" dirty="0">
                <a:solidFill>
                  <a:srgbClr val="3A3A3A"/>
                </a:solidFill>
                <a:latin typeface="Marianne" panose="02000000000000000000" pitchFamily="2" charset="0"/>
              </a:rPr>
              <a:t> non conventionnelles (REUT, eau de pluie, eaux grises…),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Intégration paysagère des process – plantations (+ 2000 arbres)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Création de plateformes collaboratives telle que la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plateforme multimodale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pour une logistique durable.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Engineering et conseil au développement cohérent des projets (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EIT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, ICPE, Urbanisme,…)</a:t>
            </a:r>
          </a:p>
          <a:p>
            <a:pPr lvl="1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Renforcement des acteurs économiques actuels (commerces, services, …) = Attractivité / RH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Développement des services (association syndicale pour la gestion des services communs),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</a:rPr>
              <a:t>Développement de l’Ecosystème universitaire et centres de compétences du bassin d’Epinal, …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MISE EN ŒUVRE DE SOLUTIONS D’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ENERGIES DECARBONNEES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(BIOMASSE, H2, CO2 Biogénique, …)</a:t>
            </a:r>
          </a:p>
          <a:p>
            <a:pPr lvl="1"/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MUTUALISATION – OPTIMISATION DES MOYENS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(VAPEUR, RESSOURCES BOIS, MOLECULES, SERVICES, ..)</a:t>
            </a:r>
          </a:p>
          <a:p>
            <a:pPr lvl="1"/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PRODUCTION DE </a:t>
            </a:r>
            <a:r>
              <a:rPr lang="fr-FR" sz="20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SOLUTIONS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 EN FAVEUR DE LA DECARBONATION DE L’INDUSTRIE</a:t>
            </a:r>
          </a:p>
          <a:p>
            <a:pPr lvl="1"/>
            <a:r>
              <a:rPr lang="fr-FR" sz="20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	</a:t>
            </a:r>
            <a:r>
              <a:rPr lang="fr-FR" sz="16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4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BIOCARBONE Industries Métallurgiques et du silicium</a:t>
            </a:r>
          </a:p>
          <a:p>
            <a:pPr lvl="1"/>
            <a:r>
              <a:rPr lang="fr-FR" sz="14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	- BIOCHAR pour l’abondement des sols en Agriculture, viticulture …</a:t>
            </a:r>
            <a:endParaRPr lang="fr-FR" sz="14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r-FR" sz="1400" b="1" i="1" dirty="0">
                <a:latin typeface="Calibri" panose="020F0502020204030204" pitchFamily="34" charset="0"/>
                <a:ea typeface="Calibri" panose="020F0502020204030204" pitchFamily="34" charset="0"/>
              </a:rPr>
              <a:t>		</a:t>
            </a:r>
            <a:r>
              <a:rPr lang="fr-FR" sz="1400" b="1" i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fr-FR" sz="1400" b="1" i="1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Methanol</a:t>
            </a:r>
            <a:r>
              <a:rPr lang="fr-FR" sz="1400" b="1" i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et E-SAFF de synthèse durable - Aviation et Transport maritime</a:t>
            </a:r>
          </a:p>
          <a:p>
            <a:pPr lvl="1"/>
            <a:r>
              <a:rPr lang="fr-FR" sz="1400" b="1" i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	- Molécules biosourcées (issues du bois)</a:t>
            </a:r>
            <a:endParaRPr lang="fr-FR" sz="14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r-FR" sz="1400" b="1" i="1" dirty="0">
                <a:latin typeface="Calibri" panose="020F0502020204030204" pitchFamily="34" charset="0"/>
                <a:ea typeface="Calibri" panose="020F0502020204030204" pitchFamily="34" charset="0"/>
              </a:rPr>
              <a:t>		</a:t>
            </a:r>
            <a:endParaRPr lang="fr-FR" sz="14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73FFF8-A15C-4D45-0C08-4A582737D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10" y="150627"/>
            <a:ext cx="1914213" cy="10081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3516B85-B349-5220-BA7A-4C4846D8DFF5}"/>
              </a:ext>
            </a:extLst>
          </p:cNvPr>
          <p:cNvSpPr txBox="1"/>
          <p:nvPr/>
        </p:nvSpPr>
        <p:spPr>
          <a:xfrm>
            <a:off x="8644041" y="6482677"/>
            <a:ext cx="2230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www.agglo-epinal.fr</a:t>
            </a:r>
          </a:p>
        </p:txBody>
      </p:sp>
      <p:sp>
        <p:nvSpPr>
          <p:cNvPr id="2" name="Rectangle à coins arrondis 3">
            <a:extLst>
              <a:ext uri="{FF2B5EF4-FFF2-40B4-BE49-F238E27FC236}">
                <a16:creationId xmlns:a16="http://schemas.microsoft.com/office/drawing/2014/main" id="{B14201FA-F6E5-DAF4-8F4D-C2037AE27C73}"/>
              </a:ext>
            </a:extLst>
          </p:cNvPr>
          <p:cNvSpPr/>
          <p:nvPr/>
        </p:nvSpPr>
        <p:spPr>
          <a:xfrm rot="21128373">
            <a:off x="8622248" y="5710138"/>
            <a:ext cx="4216097" cy="1849877"/>
          </a:xfrm>
          <a:prstGeom prst="roundRect">
            <a:avLst/>
          </a:prstGeom>
          <a:solidFill>
            <a:srgbClr val="6AA12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4F252E-FC9A-015F-C96C-8C60F326A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53" y="6033286"/>
            <a:ext cx="1979540" cy="6351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EEC55C-2724-EFF4-6FB6-48F1999CA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446" y="6041998"/>
            <a:ext cx="635147" cy="6351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1D2ACC-91E7-0C57-B2C2-2EF501D8E354}"/>
              </a:ext>
            </a:extLst>
          </p:cNvPr>
          <p:cNvSpPr txBox="1"/>
          <p:nvPr/>
        </p:nvSpPr>
        <p:spPr>
          <a:xfrm>
            <a:off x="3326386" y="301647"/>
            <a:ext cx="450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6">
                    <a:lumMod val="75000"/>
                  </a:schemeClr>
                </a:solidFill>
              </a:rPr>
              <a:t>Au cœur de la 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Green Valley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D86CC5-B2E0-F39E-C6A1-86C0C367CC8C}"/>
              </a:ext>
            </a:extLst>
          </p:cNvPr>
          <p:cNvSpPr/>
          <p:nvPr/>
        </p:nvSpPr>
        <p:spPr>
          <a:xfrm>
            <a:off x="289386" y="4717977"/>
            <a:ext cx="11372669" cy="10993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081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78A18-AF44-719E-D430-972029984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CFBE471-A194-DC0E-FEE8-D531809E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132" y="223867"/>
            <a:ext cx="2171244" cy="11434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654040-3B73-0025-84D3-27B8CA2D3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614" y="5316794"/>
            <a:ext cx="2517770" cy="13515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7DD6DF-6779-E5CA-B845-2F1495D4A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216" y="3299665"/>
            <a:ext cx="3042566" cy="20171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96DBAE2-AD77-8144-945A-5FB392857666}"/>
              </a:ext>
            </a:extLst>
          </p:cNvPr>
          <p:cNvSpPr txBox="1"/>
          <p:nvPr/>
        </p:nvSpPr>
        <p:spPr>
          <a:xfrm>
            <a:off x="2002011" y="1320525"/>
            <a:ext cx="7989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Etudes et Travaux restants , pour quelle concrétisation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47E8B6-C5CA-CFD0-ED0E-1C3ACED5ADE7}"/>
              </a:ext>
            </a:extLst>
          </p:cNvPr>
          <p:cNvSpPr txBox="1"/>
          <p:nvPr/>
        </p:nvSpPr>
        <p:spPr>
          <a:xfrm>
            <a:off x="587141" y="1934678"/>
            <a:ext cx="3590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A l’échelle LOCALE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13F4B8-3151-5FFA-DDA9-D63B53F429C0}"/>
              </a:ext>
            </a:extLst>
          </p:cNvPr>
          <p:cNvSpPr txBox="1"/>
          <p:nvPr/>
        </p:nvSpPr>
        <p:spPr>
          <a:xfrm>
            <a:off x="6400800" y="1878897"/>
            <a:ext cx="3590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A l’échelle NATIONALE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AF7FBF-61FC-E2EC-DEB3-D04ED5C4B1F2}"/>
              </a:ext>
            </a:extLst>
          </p:cNvPr>
          <p:cNvSpPr txBox="1"/>
          <p:nvPr/>
        </p:nvSpPr>
        <p:spPr>
          <a:xfrm>
            <a:off x="6400800" y="2351791"/>
            <a:ext cx="7101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La réindustrialisation </a:t>
            </a:r>
          </a:p>
          <a:p>
            <a:r>
              <a:rPr lang="fr-FR" sz="2000" b="1" dirty="0"/>
              <a:t>face aux enjeux environnementaux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858E6D2-0F9D-9DA7-3C24-4229D652F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08" y="3381717"/>
            <a:ext cx="1447800" cy="14097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4470400-5F61-FF74-43AF-30DB9BF04FA9}"/>
              </a:ext>
            </a:extLst>
          </p:cNvPr>
          <p:cNvSpPr txBox="1"/>
          <p:nvPr/>
        </p:nvSpPr>
        <p:spPr>
          <a:xfrm>
            <a:off x="626610" y="2402118"/>
            <a:ext cx="7101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Le développement économique</a:t>
            </a:r>
          </a:p>
          <a:p>
            <a:r>
              <a:rPr lang="fr-FR" sz="2000" b="1" dirty="0"/>
              <a:t>Attractivité et démographie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7E5E5CB-D445-888C-8392-55C181D2F9CC}"/>
              </a:ext>
            </a:extLst>
          </p:cNvPr>
          <p:cNvSpPr txBox="1"/>
          <p:nvPr/>
        </p:nvSpPr>
        <p:spPr>
          <a:xfrm>
            <a:off x="149087" y="3717235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Moyens :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2A0887D-2C53-A428-55EB-2242AC8074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1" y="298383"/>
            <a:ext cx="2279885" cy="6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6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9A6572A-4051-4B5E-953B-EA37A72B5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733" y="1426823"/>
            <a:ext cx="7148579" cy="543117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A835C85-776E-06F8-9ADD-63C3F52E78DD}"/>
              </a:ext>
            </a:extLst>
          </p:cNvPr>
          <p:cNvSpPr txBox="1">
            <a:spLocks/>
          </p:cNvSpPr>
          <p:nvPr/>
        </p:nvSpPr>
        <p:spPr>
          <a:xfrm>
            <a:off x="1605724" y="559770"/>
            <a:ext cx="98633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u="sng" dirty="0">
                <a:latin typeface="+mn-lt"/>
              </a:rPr>
              <a:t>La décarbonation, un enjeu parmi d’autres</a:t>
            </a:r>
          </a:p>
        </p:txBody>
      </p:sp>
    </p:spTree>
    <p:extLst>
      <p:ext uri="{BB962C8B-B14F-4D97-AF65-F5344CB8AC3E}">
        <p14:creationId xmlns:p14="http://schemas.microsoft.com/office/powerpoint/2010/main" val="337733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631F2-0061-ED1D-3400-B945C6821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AC4EB0F1-14C8-7BA2-D14F-F349943C9D31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4B8081AF-8718-37E5-68B4-9E33504B6667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rgbClr val="FFB923"/>
          </a:solidFill>
        </p:spPr>
        <p:txBody>
          <a:bodyPr/>
          <a:lstStyle/>
          <a:p>
            <a:endParaRPr lang="fr-FR" sz="12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E023CCE-E71A-5BDD-3CF6-F3467FA7098A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B68E7C5-5391-8B64-D629-AC3F3709A5F1}"/>
              </a:ext>
            </a:extLst>
          </p:cNvPr>
          <p:cNvSpPr txBox="1"/>
          <p:nvPr/>
        </p:nvSpPr>
        <p:spPr>
          <a:xfrm>
            <a:off x="253415" y="225665"/>
            <a:ext cx="8885551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3"/>
              </a:lnSpc>
              <a:spcBef>
                <a:spcPct val="0"/>
              </a:spcBef>
            </a:pPr>
            <a:r>
              <a:rPr lang="en-US" sz="2333" dirty="0" err="1">
                <a:solidFill>
                  <a:srgbClr val="FFFFFF"/>
                </a:solidFill>
                <a:latin typeface="Clear Sans Medium"/>
              </a:rPr>
              <a:t>Contexte</a:t>
            </a:r>
            <a:r>
              <a:rPr lang="en-US" sz="2333" dirty="0">
                <a:solidFill>
                  <a:srgbClr val="FFFFFF"/>
                </a:solidFill>
                <a:latin typeface="Clear Sans Medium"/>
              </a:rPr>
              <a:t> : Les Défis du </a:t>
            </a:r>
            <a:r>
              <a:rPr lang="fr-FR" sz="2333" dirty="0">
                <a:solidFill>
                  <a:srgbClr val="FF0000"/>
                </a:solidFill>
                <a:latin typeface="Clear Sans Medium"/>
              </a:rPr>
              <a:t>UN PROJET DE TERRITOIRE </a:t>
            </a:r>
            <a:endParaRPr lang="en-US" sz="2333" dirty="0">
              <a:solidFill>
                <a:srgbClr val="FF0000"/>
              </a:solidFill>
              <a:latin typeface="Clear Sans Medium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7D2C695-6287-35A0-FE7C-A2E227FE7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71" y="1634939"/>
            <a:ext cx="1649061" cy="160800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3215F4D-F754-9E6B-42DA-74E0FE10C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16" y="4009109"/>
            <a:ext cx="2944742" cy="57570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8F740F4-F9BD-6B97-1C1B-555A65248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05" y="4696955"/>
            <a:ext cx="2105577" cy="57570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B89FB4B-EEBD-2535-83F7-41FC673D0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005" y="5420661"/>
            <a:ext cx="2446551" cy="5929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87F5D18-1BEF-C493-2D27-DE8CF747C9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040" y="6082622"/>
            <a:ext cx="2816941" cy="60042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242FBA5-DE79-6117-A02C-2268D17F46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0124" y="1634939"/>
            <a:ext cx="1577488" cy="157748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77C928A-DA21-808E-A257-A99A81B284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5666" y="3365574"/>
            <a:ext cx="3185570" cy="58067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50FCEB0-F794-E11F-A2E0-8A7A8EEEE6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8730" y="4026061"/>
            <a:ext cx="4100881" cy="59347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D240D71-09F8-FFE4-EDF0-CB966882BE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7739" y="4737126"/>
            <a:ext cx="3299746" cy="56930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B3E57B0-DEDB-B6BC-89D1-D9AD4D2715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730" y="6126063"/>
            <a:ext cx="3183541" cy="55698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41B19C9-3EA6-1C82-BE6A-4DECCE9B48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9139" y="5420661"/>
            <a:ext cx="4128402" cy="599467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58B2C61-8F60-FA60-D101-9A615A79D6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4136" y="1634939"/>
            <a:ext cx="1649061" cy="164906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BB533D3-55C9-563B-1A4A-049AF45573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3382" y="3414752"/>
            <a:ext cx="2443005" cy="569846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448FDC6-1691-2F6A-4D52-143CB85BAF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71698" y="4028359"/>
            <a:ext cx="3299746" cy="59794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DC84ED3-B800-A3D9-E407-C153361EEC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71698" y="4741295"/>
            <a:ext cx="3804016" cy="59973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D364FC2-2639-1407-3448-5FAB16C83FE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1698" y="5431506"/>
            <a:ext cx="3804016" cy="57313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FFEFF73-11DF-60E1-1CD4-A34A98321B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53768" y="6101495"/>
            <a:ext cx="3707928" cy="57309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DCEC91C9-93B4-39ED-AEAD-CFC654DBC5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6047" y="3422862"/>
            <a:ext cx="2944742" cy="576028"/>
          </a:xfrm>
          <a:prstGeom prst="rect">
            <a:avLst/>
          </a:prstGeom>
        </p:spPr>
      </p:pic>
      <p:pic>
        <p:nvPicPr>
          <p:cNvPr id="3" name="Image 2" descr="Une image contenant texte, cercle, balle, logo&#10;&#10;Le contenu généré par l’IA peut être incorrect.">
            <a:extLst>
              <a:ext uri="{FF2B5EF4-FFF2-40B4-BE49-F238E27FC236}">
                <a16:creationId xmlns:a16="http://schemas.microsoft.com/office/drawing/2014/main" id="{FA7DF741-F192-25F0-C0C9-84C9D44E5A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77" y="169822"/>
            <a:ext cx="2256065" cy="22560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A67608-A9E0-9043-FC02-07A39B05E5C2}"/>
              </a:ext>
            </a:extLst>
          </p:cNvPr>
          <p:cNvSpPr txBox="1"/>
          <p:nvPr/>
        </p:nvSpPr>
        <p:spPr>
          <a:xfrm>
            <a:off x="685801" y="1185132"/>
            <a:ext cx="166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6AA12A"/>
                </a:solidFill>
              </a:rPr>
              <a:t>ECOLOGIQUE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3C7D52-3535-7B51-9C7D-56726BC55BFF}"/>
              </a:ext>
            </a:extLst>
          </p:cNvPr>
          <p:cNvSpPr txBox="1"/>
          <p:nvPr/>
        </p:nvSpPr>
        <p:spPr>
          <a:xfrm>
            <a:off x="7994142" y="1196130"/>
            <a:ext cx="166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SOCIAL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F1437B-DC24-E734-1D6B-3E4410B168BB}"/>
              </a:ext>
            </a:extLst>
          </p:cNvPr>
          <p:cNvSpPr txBox="1"/>
          <p:nvPr/>
        </p:nvSpPr>
        <p:spPr>
          <a:xfrm>
            <a:off x="3838705" y="1196130"/>
            <a:ext cx="166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ECONOMIQUE</a:t>
            </a:r>
          </a:p>
        </p:txBody>
      </p:sp>
    </p:spTree>
    <p:extLst>
      <p:ext uri="{BB962C8B-B14F-4D97-AF65-F5344CB8AC3E}">
        <p14:creationId xmlns:p14="http://schemas.microsoft.com/office/powerpoint/2010/main" val="373293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6B9EE-CE63-9E7B-B81F-139FA7B6E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CB81377-5785-275B-06CA-5D14734F6A3E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C788BFC2-2DF2-C8B9-AD5E-87CCBF6086D4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fr-FR" sz="12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4BED6FB-86D7-8BE7-6045-01272CCEEE9D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42EC07C-FD71-B2FD-BB9D-F4AA1AEF32EB}"/>
              </a:ext>
            </a:extLst>
          </p:cNvPr>
          <p:cNvSpPr txBox="1"/>
          <p:nvPr/>
        </p:nvSpPr>
        <p:spPr>
          <a:xfrm>
            <a:off x="-408357" y="245243"/>
            <a:ext cx="8885551" cy="36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3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Clear Sans Medium"/>
              </a:rPr>
              <a:t>Structuration</a:t>
            </a:r>
            <a:r>
              <a:rPr lang="en-US" sz="2333" dirty="0">
                <a:solidFill>
                  <a:srgbClr val="FFFFFF"/>
                </a:solidFill>
                <a:latin typeface="Clear Sans Medium"/>
              </a:rPr>
              <a:t> – </a:t>
            </a:r>
            <a:r>
              <a:rPr lang="en-US" sz="2333" b="1" dirty="0">
                <a:solidFill>
                  <a:srgbClr val="FF0000"/>
                </a:solidFill>
                <a:latin typeface="Clear Sans Medium"/>
              </a:rPr>
              <a:t>Les OUTILS</a:t>
            </a:r>
          </a:p>
        </p:txBody>
      </p:sp>
      <p:sp>
        <p:nvSpPr>
          <p:cNvPr id="2" name="Flèche : pentagone 1">
            <a:extLst>
              <a:ext uri="{FF2B5EF4-FFF2-40B4-BE49-F238E27FC236}">
                <a16:creationId xmlns:a16="http://schemas.microsoft.com/office/drawing/2014/main" id="{9B94EEFD-ED38-7A42-0FE7-FFAF57905060}"/>
              </a:ext>
            </a:extLst>
          </p:cNvPr>
          <p:cNvSpPr/>
          <p:nvPr/>
        </p:nvSpPr>
        <p:spPr>
          <a:xfrm>
            <a:off x="649458" y="2666948"/>
            <a:ext cx="1182437" cy="1200331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1</a:t>
            </a:r>
          </a:p>
        </p:txBody>
      </p:sp>
      <p:sp>
        <p:nvSpPr>
          <p:cNvPr id="12" name="Flèche : pentagone 11">
            <a:extLst>
              <a:ext uri="{FF2B5EF4-FFF2-40B4-BE49-F238E27FC236}">
                <a16:creationId xmlns:a16="http://schemas.microsoft.com/office/drawing/2014/main" id="{DCCD47C5-5A53-1393-1210-393E625F636F}"/>
              </a:ext>
            </a:extLst>
          </p:cNvPr>
          <p:cNvSpPr/>
          <p:nvPr/>
        </p:nvSpPr>
        <p:spPr>
          <a:xfrm>
            <a:off x="643018" y="5488872"/>
            <a:ext cx="1182437" cy="120033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3</a:t>
            </a: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0A617834-A36A-C785-FE0A-602297B09FE1}"/>
              </a:ext>
            </a:extLst>
          </p:cNvPr>
          <p:cNvSpPr/>
          <p:nvPr/>
        </p:nvSpPr>
        <p:spPr>
          <a:xfrm>
            <a:off x="1376113" y="4059722"/>
            <a:ext cx="4856076" cy="1200331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L’Ecosystème d’Accompagnement</a:t>
            </a:r>
            <a:endParaRPr lang="fr-FR" dirty="0"/>
          </a:p>
        </p:txBody>
      </p:sp>
      <p:sp>
        <p:nvSpPr>
          <p:cNvPr id="23" name="Flèche : pentagone 22">
            <a:extLst>
              <a:ext uri="{FF2B5EF4-FFF2-40B4-BE49-F238E27FC236}">
                <a16:creationId xmlns:a16="http://schemas.microsoft.com/office/drawing/2014/main" id="{014DB6CF-E818-B285-0BCB-0E6C07F7F5CE}"/>
              </a:ext>
            </a:extLst>
          </p:cNvPr>
          <p:cNvSpPr/>
          <p:nvPr/>
        </p:nvSpPr>
        <p:spPr>
          <a:xfrm>
            <a:off x="649459" y="4059721"/>
            <a:ext cx="1182437" cy="1200331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2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A9C35771-344F-3620-48F0-4AAC8B1B21A1}"/>
              </a:ext>
            </a:extLst>
          </p:cNvPr>
          <p:cNvSpPr/>
          <p:nvPr/>
        </p:nvSpPr>
        <p:spPr>
          <a:xfrm>
            <a:off x="1376114" y="2660556"/>
            <a:ext cx="4856075" cy="1200331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2800" b="1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Filières </a:t>
            </a: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d’excellence</a:t>
            </a:r>
            <a:endParaRPr lang="fr-FR" sz="2800" b="1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fr-FR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1585F337-4360-683E-AD6E-B64F58648596}"/>
              </a:ext>
            </a:extLst>
          </p:cNvPr>
          <p:cNvSpPr/>
          <p:nvPr/>
        </p:nvSpPr>
        <p:spPr>
          <a:xfrm>
            <a:off x="1320408" y="5482480"/>
            <a:ext cx="4905340" cy="1200331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 Foncier des Zones d’Activités et les friches</a:t>
            </a:r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E49BA65-0DCF-E62E-E896-BECFBE41A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068" y="1110816"/>
            <a:ext cx="3185570" cy="580675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5C6DDAA0-9373-7B1C-2F59-7673A996E8EE}"/>
              </a:ext>
            </a:extLst>
          </p:cNvPr>
          <p:cNvSpPr/>
          <p:nvPr/>
        </p:nvSpPr>
        <p:spPr>
          <a:xfrm>
            <a:off x="1757266" y="1094244"/>
            <a:ext cx="3478124" cy="6492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 descr="Une image contenant texte, vert, conception&#10;&#10;Le contenu généré par l’IA peut être incorrect.">
            <a:extLst>
              <a:ext uri="{FF2B5EF4-FFF2-40B4-BE49-F238E27FC236}">
                <a16:creationId xmlns:a16="http://schemas.microsoft.com/office/drawing/2014/main" id="{91B7099D-CDEF-A574-AE12-0968D7543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83" y="1759606"/>
            <a:ext cx="4507788" cy="44289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A2A99FA-CD5D-AE91-3ED7-0732E214F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0313" y="188740"/>
            <a:ext cx="2050267" cy="8162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F4C617-4AE3-70DA-FBA2-CE2B41F64F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43" y="869396"/>
            <a:ext cx="1577488" cy="15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8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9FFCE-2DC3-698A-CAF3-5629BDF04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E7E8852-D323-560C-816A-BA1FB938E1B6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5995054C-4CB7-0688-6F71-C0A7A5EF5A07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fr-FR" sz="12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1C2F38C-EC07-8264-F7D4-5F379E6A6567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4276299-9A92-4FED-12AF-C87E6A41D058}"/>
              </a:ext>
            </a:extLst>
          </p:cNvPr>
          <p:cNvSpPr txBox="1"/>
          <p:nvPr/>
        </p:nvSpPr>
        <p:spPr>
          <a:xfrm>
            <a:off x="-408357" y="245243"/>
            <a:ext cx="8885551" cy="36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3"/>
              </a:lnSpc>
              <a:spcBef>
                <a:spcPct val="0"/>
              </a:spcBef>
            </a:pPr>
            <a:r>
              <a:rPr lang="en-US" sz="2333" dirty="0">
                <a:solidFill>
                  <a:srgbClr val="FFFFFF"/>
                </a:solidFill>
                <a:latin typeface="Clear Sans Medium"/>
              </a:rPr>
              <a:t>Innovation – Chimie Verte issue du </a:t>
            </a:r>
            <a:r>
              <a:rPr lang="en-US" sz="2333" dirty="0" err="1">
                <a:solidFill>
                  <a:srgbClr val="FFFFFF"/>
                </a:solidFill>
                <a:latin typeface="Clear Sans Medium"/>
              </a:rPr>
              <a:t>bois</a:t>
            </a:r>
            <a:endParaRPr lang="en-US" sz="2333" dirty="0">
              <a:solidFill>
                <a:srgbClr val="FFFFFF"/>
              </a:solidFill>
              <a:latin typeface="Clear Sans Medium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9487C7-235A-A873-4F48-3CB763C8B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74" y="1766013"/>
            <a:ext cx="6940185" cy="4743433"/>
          </a:xfrm>
          <a:prstGeom prst="rect">
            <a:avLst/>
          </a:prstGeom>
        </p:spPr>
      </p:pic>
      <p:sp>
        <p:nvSpPr>
          <p:cNvPr id="3" name="Titre 5">
            <a:extLst>
              <a:ext uri="{FF2B5EF4-FFF2-40B4-BE49-F238E27FC236}">
                <a16:creationId xmlns:a16="http://schemas.microsoft.com/office/drawing/2014/main" id="{E4345415-E25C-131A-122B-D7DF8969FFD5}"/>
              </a:ext>
            </a:extLst>
          </p:cNvPr>
          <p:cNvSpPr txBox="1">
            <a:spLocks/>
          </p:cNvSpPr>
          <p:nvPr/>
        </p:nvSpPr>
        <p:spPr>
          <a:xfrm>
            <a:off x="8435021" y="1766013"/>
            <a:ext cx="3306449" cy="607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… au cœur d’un territoire forestier</a:t>
            </a: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8E1B1D0F-7D6C-AD41-D8A7-E23888062B4C}"/>
              </a:ext>
            </a:extLst>
          </p:cNvPr>
          <p:cNvSpPr txBox="1">
            <a:spLocks/>
          </p:cNvSpPr>
          <p:nvPr/>
        </p:nvSpPr>
        <p:spPr>
          <a:xfrm>
            <a:off x="8054503" y="3005292"/>
            <a:ext cx="4137498" cy="4223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300 000 ha de forêt (47% de la surface des Vosges)</a:t>
            </a:r>
          </a:p>
          <a:p>
            <a:r>
              <a:rPr lang="fr-FR" sz="1600" dirty="0"/>
              <a:t>Forêt majoritairement publique</a:t>
            </a:r>
          </a:p>
          <a:p>
            <a:r>
              <a:rPr lang="fr-FR" sz="1600" dirty="0"/>
              <a:t>Forêt de résineux sur le massif, forêt de feuillus en plaine</a:t>
            </a:r>
          </a:p>
          <a:p>
            <a:r>
              <a:rPr lang="fr-FR" sz="1600" dirty="0"/>
              <a:t>Forêt en grande partie certifiée PEFC</a:t>
            </a:r>
          </a:p>
          <a:p>
            <a:endParaRPr lang="fr-FR" sz="1800" dirty="0"/>
          </a:p>
        </p:txBody>
      </p:sp>
      <p:sp>
        <p:nvSpPr>
          <p:cNvPr id="9" name="Flèche : pentagone 8">
            <a:extLst>
              <a:ext uri="{FF2B5EF4-FFF2-40B4-BE49-F238E27FC236}">
                <a16:creationId xmlns:a16="http://schemas.microsoft.com/office/drawing/2014/main" id="{2404FD9E-AB01-8696-975C-5F646F01DBEB}"/>
              </a:ext>
            </a:extLst>
          </p:cNvPr>
          <p:cNvSpPr/>
          <p:nvPr/>
        </p:nvSpPr>
        <p:spPr>
          <a:xfrm>
            <a:off x="622570" y="931184"/>
            <a:ext cx="875491" cy="734535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1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AD69271D-BC79-14B5-A847-CEA1A9F6F903}"/>
              </a:ext>
            </a:extLst>
          </p:cNvPr>
          <p:cNvSpPr/>
          <p:nvPr/>
        </p:nvSpPr>
        <p:spPr>
          <a:xfrm>
            <a:off x="1277616" y="920210"/>
            <a:ext cx="4121235" cy="750455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2800" b="1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Filière </a:t>
            </a: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d’excellence</a:t>
            </a:r>
            <a:endParaRPr lang="fr-FR" sz="2800" b="1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fr-FR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4025EE-267A-2F48-5358-D80129BDE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20" y="193252"/>
            <a:ext cx="1892385" cy="567716"/>
          </a:xfrm>
          <a:prstGeom prst="rect">
            <a:avLst/>
          </a:prstGeom>
        </p:spPr>
      </p:pic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279CE324-EBE1-4CE6-A5A3-D115DB10832E}"/>
              </a:ext>
            </a:extLst>
          </p:cNvPr>
          <p:cNvSpPr txBox="1">
            <a:spLocks/>
          </p:cNvSpPr>
          <p:nvPr/>
        </p:nvSpPr>
        <p:spPr>
          <a:xfrm>
            <a:off x="7898471" y="5524064"/>
            <a:ext cx="4137498" cy="133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La Région Grand Est, c’est la</a:t>
            </a:r>
            <a:r>
              <a:rPr lang="fr-FR" sz="1600" b="1" dirty="0"/>
              <a:t> 3</a:t>
            </a:r>
            <a:r>
              <a:rPr lang="fr-FR" sz="1600" b="1" baseline="30000" dirty="0"/>
              <a:t>ème</a:t>
            </a:r>
            <a:r>
              <a:rPr lang="fr-FR" sz="1600" b="1" dirty="0"/>
              <a:t> région </a:t>
            </a:r>
            <a:r>
              <a:rPr lang="fr-FR" sz="1600" dirty="0"/>
              <a:t>en termes de </a:t>
            </a:r>
            <a:r>
              <a:rPr lang="fr-FR" sz="1600" b="1" dirty="0"/>
              <a:t>productivité forestière </a:t>
            </a:r>
            <a:r>
              <a:rPr lang="fr-FR" sz="1600" dirty="0"/>
              <a:t>et la </a:t>
            </a:r>
            <a:r>
              <a:rPr lang="fr-FR" sz="1600" b="1" dirty="0"/>
              <a:t>2</a:t>
            </a:r>
            <a:r>
              <a:rPr lang="fr-FR" sz="1600" b="1" baseline="30000" dirty="0"/>
              <a:t>nde</a:t>
            </a:r>
            <a:r>
              <a:rPr lang="fr-FR" sz="1600" dirty="0"/>
              <a:t> </a:t>
            </a:r>
            <a:r>
              <a:rPr lang="fr-FR" sz="1600" b="1" dirty="0"/>
              <a:t>région</a:t>
            </a:r>
            <a:r>
              <a:rPr lang="fr-FR" sz="1600" dirty="0"/>
              <a:t> au niveau de la </a:t>
            </a:r>
            <a:r>
              <a:rPr lang="fr-FR" sz="1600" b="1" dirty="0"/>
              <a:t>fabrication de produits </a:t>
            </a:r>
            <a:r>
              <a:rPr lang="fr-FR" sz="1600" dirty="0"/>
              <a:t>à base de bois.</a:t>
            </a:r>
          </a:p>
          <a:p>
            <a:endParaRPr lang="fr-FR" sz="1800" dirty="0"/>
          </a:p>
        </p:txBody>
      </p:sp>
      <p:pic>
        <p:nvPicPr>
          <p:cNvPr id="6" name="Graphique 5" descr="Usine">
            <a:extLst>
              <a:ext uri="{FF2B5EF4-FFF2-40B4-BE49-F238E27FC236}">
                <a16:creationId xmlns:a16="http://schemas.microsoft.com/office/drawing/2014/main" id="{E0CCB0B4-E0FD-4B6E-BEB8-20B9AD8349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23252" y="5021516"/>
            <a:ext cx="502548" cy="502548"/>
          </a:xfrm>
          <a:prstGeom prst="rect">
            <a:avLst/>
          </a:prstGeom>
        </p:spPr>
      </p:pic>
      <p:pic>
        <p:nvPicPr>
          <p:cNvPr id="18" name="Graphique 17" descr="Sapin">
            <a:extLst>
              <a:ext uri="{FF2B5EF4-FFF2-40B4-BE49-F238E27FC236}">
                <a16:creationId xmlns:a16="http://schemas.microsoft.com/office/drawing/2014/main" id="{0B69E6F9-599D-4122-883F-0CBE1372F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54383" y="5021516"/>
            <a:ext cx="502548" cy="502548"/>
          </a:xfrm>
          <a:prstGeom prst="rect">
            <a:avLst/>
          </a:prstGeom>
        </p:spPr>
      </p:pic>
      <p:pic>
        <p:nvPicPr>
          <p:cNvPr id="19" name="Graphique 18" descr="Arbre à feuilles caduques">
            <a:extLst>
              <a:ext uri="{FF2B5EF4-FFF2-40B4-BE49-F238E27FC236}">
                <a16:creationId xmlns:a16="http://schemas.microsoft.com/office/drawing/2014/main" id="{50C685A6-B983-41C3-A5A7-C7CE7C9984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12404" y="5021516"/>
            <a:ext cx="502548" cy="50254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73C043-BCC0-4F99-A393-AD09EEF9E3B7}"/>
              </a:ext>
            </a:extLst>
          </p:cNvPr>
          <p:cNvSpPr txBox="1"/>
          <p:nvPr/>
        </p:nvSpPr>
        <p:spPr>
          <a:xfrm>
            <a:off x="9254096" y="6403138"/>
            <a:ext cx="3227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Source : Mémento du FCBA 2025-2026</a:t>
            </a:r>
          </a:p>
        </p:txBody>
      </p:sp>
    </p:spTree>
    <p:extLst>
      <p:ext uri="{BB962C8B-B14F-4D97-AF65-F5344CB8AC3E}">
        <p14:creationId xmlns:p14="http://schemas.microsoft.com/office/powerpoint/2010/main" val="2638990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81FB3-8349-99CA-0C4F-2DD4F507D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DDD6988-F177-AFDA-FB4B-7A7C1DD99C80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B762D282-8A94-79C0-349A-B31BA4FDC7A3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fr-FR" sz="12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B433C9-7FA3-DFED-9EF1-9D52B608071C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94A36E4-FB26-C9FB-0E3A-3FA38304CA26}"/>
              </a:ext>
            </a:extLst>
          </p:cNvPr>
          <p:cNvSpPr txBox="1"/>
          <p:nvPr/>
        </p:nvSpPr>
        <p:spPr>
          <a:xfrm>
            <a:off x="-408357" y="245243"/>
            <a:ext cx="8885551" cy="36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3"/>
              </a:lnSpc>
              <a:spcBef>
                <a:spcPct val="0"/>
              </a:spcBef>
            </a:pPr>
            <a:r>
              <a:rPr lang="en-US" sz="2333" dirty="0">
                <a:solidFill>
                  <a:srgbClr val="FFFFFF"/>
                </a:solidFill>
                <a:latin typeface="Clear Sans Medium"/>
              </a:rPr>
              <a:t>Innovation – Chimie Verte issue du </a:t>
            </a:r>
            <a:r>
              <a:rPr lang="en-US" sz="2333" dirty="0" err="1">
                <a:solidFill>
                  <a:srgbClr val="FFFFFF"/>
                </a:solidFill>
                <a:latin typeface="Clear Sans Medium"/>
              </a:rPr>
              <a:t>bois</a:t>
            </a:r>
            <a:endParaRPr lang="en-US" sz="2333" dirty="0">
              <a:solidFill>
                <a:srgbClr val="FFFFFF"/>
              </a:solidFill>
              <a:latin typeface="Clear Sans Medium"/>
            </a:endParaRPr>
          </a:p>
        </p:txBody>
      </p:sp>
      <p:pic>
        <p:nvPicPr>
          <p:cNvPr id="6" name="Image 5" descr="Une image contenant dessin, arbre&#10;&#10;Le contenu généré par l’IA peut être incorrect.">
            <a:extLst>
              <a:ext uri="{FF2B5EF4-FFF2-40B4-BE49-F238E27FC236}">
                <a16:creationId xmlns:a16="http://schemas.microsoft.com/office/drawing/2014/main" id="{43C93F49-01BF-F4F6-66F6-F1B38C13F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9" y="1808749"/>
            <a:ext cx="4863629" cy="2964665"/>
          </a:xfrm>
          <a:prstGeom prst="rect">
            <a:avLst/>
          </a:prstGeom>
        </p:spPr>
      </p:pic>
      <p:pic>
        <p:nvPicPr>
          <p:cNvPr id="12" name="Image 11" descr="Une image contenant Exploitation forestière, bois, plein air&#10;&#10;Le contenu généré par l’IA peut être incorrect.">
            <a:extLst>
              <a:ext uri="{FF2B5EF4-FFF2-40B4-BE49-F238E27FC236}">
                <a16:creationId xmlns:a16="http://schemas.microsoft.com/office/drawing/2014/main" id="{CF4BA761-6718-4270-F9C0-A70033117E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46" y="1794621"/>
            <a:ext cx="3526600" cy="1310419"/>
          </a:xfrm>
          <a:prstGeom prst="rect">
            <a:avLst/>
          </a:prstGeom>
        </p:spPr>
      </p:pic>
      <p:pic>
        <p:nvPicPr>
          <p:cNvPr id="14" name="Image 13" descr="Une image contenant plein air, bois, sol, automne&#10;&#10;Le contenu généré par l’IA peut être incorrect.">
            <a:extLst>
              <a:ext uri="{FF2B5EF4-FFF2-40B4-BE49-F238E27FC236}">
                <a16:creationId xmlns:a16="http://schemas.microsoft.com/office/drawing/2014/main" id="{010A42B7-4BB2-ED99-8F7E-661884A57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56" y="604058"/>
            <a:ext cx="3351185" cy="146335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E0967D2-85B9-7979-6460-90954F477529}"/>
              </a:ext>
            </a:extLst>
          </p:cNvPr>
          <p:cNvSpPr txBox="1"/>
          <p:nvPr/>
        </p:nvSpPr>
        <p:spPr>
          <a:xfrm>
            <a:off x="685801" y="1721569"/>
            <a:ext cx="591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USAGES </a:t>
            </a:r>
            <a:r>
              <a:rPr lang="fr-FR" u="sng" dirty="0"/>
              <a:t>TRADITIONNELS</a:t>
            </a:r>
            <a:r>
              <a:rPr lang="fr-FR" dirty="0"/>
              <a:t> du BOIS :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67A3B1E-4C93-CEE3-38F7-0EE50C51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6" y="4672895"/>
            <a:ext cx="6574274" cy="1664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F58D435-9CA3-BEF0-3E0A-CD755EB7C4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72" y="4672894"/>
            <a:ext cx="2209513" cy="1664113"/>
          </a:xfrm>
          <a:prstGeom prst="rect">
            <a:avLst/>
          </a:prstGeom>
        </p:spPr>
      </p:pic>
      <p:pic>
        <p:nvPicPr>
          <p:cNvPr id="29" name="Image 28" descr="Une image contenant mur, fenêtre, intérieur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D816B397-82FC-7CCA-CCF0-009F3A044E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58" y="3854893"/>
            <a:ext cx="2800997" cy="28009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6487D3C-CB94-3746-FDE5-E36154ED07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8756" y="3629633"/>
            <a:ext cx="2461738" cy="1639518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C757A3D-4AE2-EF99-ADFD-93B4F80F1F38}"/>
              </a:ext>
            </a:extLst>
          </p:cNvPr>
          <p:cNvCxnSpPr/>
          <p:nvPr/>
        </p:nvCxnSpPr>
        <p:spPr>
          <a:xfrm flipV="1">
            <a:off x="5617728" y="1792941"/>
            <a:ext cx="1607825" cy="35195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A644531-D936-634F-E8B8-AB0BAEF92095}"/>
              </a:ext>
            </a:extLst>
          </p:cNvPr>
          <p:cNvCxnSpPr>
            <a:cxnSpLocks/>
          </p:cNvCxnSpPr>
          <p:nvPr/>
        </p:nvCxnSpPr>
        <p:spPr>
          <a:xfrm>
            <a:off x="5591290" y="2614791"/>
            <a:ext cx="2136286" cy="124010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7A639B9-9779-4112-5BCD-89F1822B262B}"/>
              </a:ext>
            </a:extLst>
          </p:cNvPr>
          <p:cNvCxnSpPr>
            <a:cxnSpLocks/>
          </p:cNvCxnSpPr>
          <p:nvPr/>
        </p:nvCxnSpPr>
        <p:spPr>
          <a:xfrm>
            <a:off x="4635723" y="3149078"/>
            <a:ext cx="178324" cy="141163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910AF574-B766-D48D-AAAA-243E2CD51EE0}"/>
              </a:ext>
            </a:extLst>
          </p:cNvPr>
          <p:cNvSpPr txBox="1"/>
          <p:nvPr/>
        </p:nvSpPr>
        <p:spPr>
          <a:xfrm>
            <a:off x="7637034" y="3073371"/>
            <a:ext cx="8196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ym typeface="Wingdings" panose="05000000000000000000" pitchFamily="2" charset="2"/>
              </a:rPr>
              <a:t> BE = revenu de 6-8% pour près de 50% du volume</a:t>
            </a:r>
            <a:endParaRPr lang="fr-FR" sz="16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738A326-2100-6143-1287-ADF42258E58E}"/>
              </a:ext>
            </a:extLst>
          </p:cNvPr>
          <p:cNvSpPr txBox="1"/>
          <p:nvPr/>
        </p:nvSpPr>
        <p:spPr>
          <a:xfrm>
            <a:off x="1439900" y="6422257"/>
            <a:ext cx="7037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ym typeface="Wingdings" panose="05000000000000000000" pitchFamily="2" charset="2"/>
              </a:rPr>
              <a:t> BO - BI : Revenu financier principale pour la forêt (env. 92%) </a:t>
            </a:r>
            <a:endParaRPr lang="fr-FR" sz="1600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043B67EC-D029-0E43-5F42-90C5ED286BB2}"/>
              </a:ext>
            </a:extLst>
          </p:cNvPr>
          <p:cNvSpPr/>
          <p:nvPr/>
        </p:nvSpPr>
        <p:spPr>
          <a:xfrm>
            <a:off x="622570" y="931184"/>
            <a:ext cx="875491" cy="734535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Axe 1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6C6CA652-11D1-8100-E409-9BF0610D11D1}"/>
              </a:ext>
            </a:extLst>
          </p:cNvPr>
          <p:cNvSpPr/>
          <p:nvPr/>
        </p:nvSpPr>
        <p:spPr>
          <a:xfrm>
            <a:off x="1277616" y="920210"/>
            <a:ext cx="4121235" cy="750455"/>
          </a:xfrm>
          <a:custGeom>
            <a:avLst/>
            <a:gdLst>
              <a:gd name="connsiteX0" fmla="*/ 0 w 4200460"/>
              <a:gd name="connsiteY0" fmla="*/ 0 h 1200331"/>
              <a:gd name="connsiteX1" fmla="*/ 4200460 w 4200460"/>
              <a:gd name="connsiteY1" fmla="*/ 0 h 1200331"/>
              <a:gd name="connsiteX2" fmla="*/ 4200460 w 4200460"/>
              <a:gd name="connsiteY2" fmla="*/ 1200331 h 1200331"/>
              <a:gd name="connsiteX3" fmla="*/ 0 w 4200460"/>
              <a:gd name="connsiteY3" fmla="*/ 1200331 h 1200331"/>
              <a:gd name="connsiteX4" fmla="*/ 579646 w 4200460"/>
              <a:gd name="connsiteY4" fmla="*/ 600166 h 1200331"/>
              <a:gd name="connsiteX5" fmla="*/ 0 w 4200460"/>
              <a:gd name="connsiteY5" fmla="*/ 0 h 120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460" h="1200331">
                <a:moveTo>
                  <a:pt x="0" y="0"/>
                </a:moveTo>
                <a:lnTo>
                  <a:pt x="4200460" y="0"/>
                </a:lnTo>
                <a:lnTo>
                  <a:pt x="4200460" y="1200331"/>
                </a:lnTo>
                <a:lnTo>
                  <a:pt x="0" y="1200331"/>
                </a:lnTo>
                <a:lnTo>
                  <a:pt x="579646" y="6001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2800" b="1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Filière </a:t>
            </a:r>
            <a:r>
              <a:rPr lang="fr-FR" sz="2800" b="1" dirty="0">
                <a:solidFill>
                  <a:schemeClr val="bg1"/>
                </a:solidFill>
                <a:latin typeface="Abadi" panose="020B0604020104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d’excellence</a:t>
            </a:r>
            <a:endParaRPr lang="fr-FR" sz="2800" b="1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fr-FR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64EDB3-BC8D-0635-8050-B787B034D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20" y="193252"/>
            <a:ext cx="1892385" cy="5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2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34B11-BB92-3721-22E0-8455C38C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A54A2F0-C982-D4B6-A2F4-5FBBC02B051C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0F59D27E-51E0-22D3-14DB-961764369877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fr-FR" sz="12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6CFDB80-ECB7-6E61-54B0-F8DD5717E977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982B91A-4925-0D37-0970-A1DC19D66F86}"/>
              </a:ext>
            </a:extLst>
          </p:cNvPr>
          <p:cNvSpPr txBox="1"/>
          <p:nvPr/>
        </p:nvSpPr>
        <p:spPr>
          <a:xfrm>
            <a:off x="-408357" y="245243"/>
            <a:ext cx="8885551" cy="36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3"/>
              </a:lnSpc>
              <a:spcBef>
                <a:spcPct val="0"/>
              </a:spcBef>
            </a:pPr>
            <a:r>
              <a:rPr lang="en-US" sz="2333" dirty="0">
                <a:solidFill>
                  <a:srgbClr val="FFFFFF"/>
                </a:solidFill>
                <a:latin typeface="Clear Sans Medium"/>
              </a:rPr>
              <a:t>Innovation – Chimie Verte issue du </a:t>
            </a:r>
            <a:r>
              <a:rPr lang="en-US" sz="2333" dirty="0" err="1">
                <a:solidFill>
                  <a:srgbClr val="FFFFFF"/>
                </a:solidFill>
                <a:latin typeface="Clear Sans Medium"/>
              </a:rPr>
              <a:t>bois</a:t>
            </a:r>
            <a:endParaRPr lang="en-US" sz="2333" dirty="0">
              <a:solidFill>
                <a:srgbClr val="FFFFFF"/>
              </a:solidFill>
              <a:latin typeface="Clear Sans Medium"/>
            </a:endParaRPr>
          </a:p>
        </p:txBody>
      </p:sp>
      <p:pic>
        <p:nvPicPr>
          <p:cNvPr id="8" name="Image 7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3361C649-0833-9BDF-F768-67A6A5E49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7" y="883589"/>
            <a:ext cx="7101925" cy="39702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2FABDB-5824-AC9A-3D8C-D9E542E8B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20" y="193252"/>
            <a:ext cx="1892385" cy="5677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B36D33E-1458-4F92-B4D6-D34EE370F44A}"/>
              </a:ext>
            </a:extLst>
          </p:cNvPr>
          <p:cNvSpPr txBox="1"/>
          <p:nvPr/>
        </p:nvSpPr>
        <p:spPr>
          <a:xfrm>
            <a:off x="6117266" y="1955572"/>
            <a:ext cx="1703832" cy="338554"/>
          </a:xfrm>
          <a:prstGeom prst="rect">
            <a:avLst/>
          </a:prstGeom>
          <a:solidFill>
            <a:srgbClr val="873B47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Bois énergie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E05224-AF22-46C3-86E7-ADDE28453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4" y="5146576"/>
            <a:ext cx="11242141" cy="14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7D8A5-683A-55E9-122D-F17E0A487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31744C2-0CF7-F030-7CE6-041081D97755}"/>
              </a:ext>
            </a:extLst>
          </p:cNvPr>
          <p:cNvSpPr/>
          <p:nvPr/>
        </p:nvSpPr>
        <p:spPr>
          <a:xfrm rot="5400000">
            <a:off x="-3175585" y="3175585"/>
            <a:ext cx="6858000" cy="506830"/>
          </a:xfrm>
          <a:custGeom>
            <a:avLst/>
            <a:gdLst/>
            <a:ahLst/>
            <a:cxnLst/>
            <a:rect l="l" t="t" r="r" b="b"/>
            <a:pathLst>
              <a:path w="10287000" h="760245">
                <a:moveTo>
                  <a:pt x="0" y="0"/>
                </a:moveTo>
                <a:lnTo>
                  <a:pt x="10287000" y="0"/>
                </a:lnTo>
                <a:lnTo>
                  <a:pt x="10287000" y="760246"/>
                </a:lnTo>
                <a:lnTo>
                  <a:pt x="0" y="76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9BE4F2D1-BEB6-3274-99F9-B35668342C52}"/>
              </a:ext>
            </a:extLst>
          </p:cNvPr>
          <p:cNvSpPr/>
          <p:nvPr/>
        </p:nvSpPr>
        <p:spPr>
          <a:xfrm>
            <a:off x="0" y="111689"/>
            <a:ext cx="8885551" cy="649279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fr-FR" sz="12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8299714-D93D-56AD-42D4-3A5C0F4B237E}"/>
              </a:ext>
            </a:extLst>
          </p:cNvPr>
          <p:cNvSpPr/>
          <p:nvPr/>
        </p:nvSpPr>
        <p:spPr>
          <a:xfrm rot="5400000">
            <a:off x="423872" y="131965"/>
            <a:ext cx="523858" cy="533559"/>
          </a:xfrm>
          <a:custGeom>
            <a:avLst/>
            <a:gdLst/>
            <a:ahLst/>
            <a:cxnLst/>
            <a:rect l="l" t="t" r="r" b="b"/>
            <a:pathLst>
              <a:path w="785787" h="800338">
                <a:moveTo>
                  <a:pt x="0" y="0"/>
                </a:moveTo>
                <a:lnTo>
                  <a:pt x="785786" y="0"/>
                </a:lnTo>
                <a:lnTo>
                  <a:pt x="785786" y="800338"/>
                </a:lnTo>
                <a:lnTo>
                  <a:pt x="0" y="80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56BD9C7-3BFF-64E4-E86B-7D1912F4E6B0}"/>
              </a:ext>
            </a:extLst>
          </p:cNvPr>
          <p:cNvSpPr txBox="1"/>
          <p:nvPr/>
        </p:nvSpPr>
        <p:spPr>
          <a:xfrm>
            <a:off x="-408357" y="245243"/>
            <a:ext cx="8885551" cy="36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3"/>
              </a:lnSpc>
              <a:spcBef>
                <a:spcPct val="0"/>
              </a:spcBef>
            </a:pPr>
            <a:r>
              <a:rPr lang="en-US" sz="2333" dirty="0">
                <a:solidFill>
                  <a:srgbClr val="FFFFFF"/>
                </a:solidFill>
                <a:latin typeface="Clear Sans Medium"/>
              </a:rPr>
              <a:t>Innovation – Chimie Verte issue du </a:t>
            </a:r>
            <a:r>
              <a:rPr lang="en-US" sz="2333" dirty="0" err="1">
                <a:solidFill>
                  <a:srgbClr val="FFFFFF"/>
                </a:solidFill>
                <a:latin typeface="Clear Sans Medium"/>
              </a:rPr>
              <a:t>bois</a:t>
            </a:r>
            <a:endParaRPr lang="en-US" sz="2333" dirty="0">
              <a:solidFill>
                <a:srgbClr val="FFFFFF"/>
              </a:solidFill>
              <a:latin typeface="Clear Sans Medium"/>
            </a:endParaRPr>
          </a:p>
        </p:txBody>
      </p:sp>
      <p:pic>
        <p:nvPicPr>
          <p:cNvPr id="8" name="Image 7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8F33E42F-F4EF-725C-E7F7-5EA044A97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7" y="883589"/>
            <a:ext cx="7101925" cy="39702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8A13D79-0134-EF88-70AF-4A4005E68B16}"/>
              </a:ext>
            </a:extLst>
          </p:cNvPr>
          <p:cNvSpPr txBox="1"/>
          <p:nvPr/>
        </p:nvSpPr>
        <p:spPr>
          <a:xfrm>
            <a:off x="8787384" y="1034037"/>
            <a:ext cx="32278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Insertion d’une nouvelle filière :</a:t>
            </a:r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b="1" dirty="0">
                <a:solidFill>
                  <a:srgbClr val="AE1260"/>
                </a:solidFill>
              </a:rPr>
              <a:t>CHIMIE issue du BOIS</a:t>
            </a:r>
          </a:p>
          <a:p>
            <a:r>
              <a:rPr lang="fr-FR" b="1" dirty="0">
                <a:solidFill>
                  <a:srgbClr val="AE1260"/>
                </a:solidFill>
              </a:rPr>
              <a:t>(Pyrolyse, Gazéification, extraction moléculaire,…) </a:t>
            </a:r>
          </a:p>
          <a:p>
            <a:endParaRPr lang="fr-FR" b="1" dirty="0">
              <a:solidFill>
                <a:srgbClr val="6AA1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AE1260"/>
                </a:solidFill>
              </a:rPr>
              <a:t>Valorisation de la matière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AE1260"/>
                </a:solidFill>
              </a:rPr>
              <a:t>Possibilité de réintégration de la matière pour le Bois Energie</a:t>
            </a:r>
          </a:p>
          <a:p>
            <a:endParaRPr lang="fr-FR" b="1" dirty="0">
              <a:solidFill>
                <a:srgbClr val="AE1260"/>
              </a:solidFill>
            </a:endParaRPr>
          </a:p>
          <a:p>
            <a:r>
              <a:rPr lang="fr-FR" b="1" dirty="0">
                <a:solidFill>
                  <a:srgbClr val="AE1260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AE1260"/>
                </a:solidFill>
              </a:rPr>
              <a:t>Création de Valeurs au profit </a:t>
            </a:r>
          </a:p>
          <a:p>
            <a:r>
              <a:rPr lang="fr-FR" b="1" dirty="0">
                <a:solidFill>
                  <a:srgbClr val="AE1260"/>
                </a:solidFill>
              </a:rPr>
              <a:t>     de la filière FORET et BOIS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A4E60EB-9762-D8AA-5739-99ABBF16A163}"/>
              </a:ext>
            </a:extLst>
          </p:cNvPr>
          <p:cNvCxnSpPr>
            <a:cxnSpLocks/>
          </p:cNvCxnSpPr>
          <p:nvPr/>
        </p:nvCxnSpPr>
        <p:spPr>
          <a:xfrm flipH="1">
            <a:off x="7827264" y="2158699"/>
            <a:ext cx="932688" cy="0"/>
          </a:xfrm>
          <a:prstGeom prst="straightConnector1">
            <a:avLst/>
          </a:prstGeom>
          <a:ln w="38100">
            <a:solidFill>
              <a:srgbClr val="AE12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E210B99-4627-F86C-F34A-527F7847E588}"/>
              </a:ext>
            </a:extLst>
          </p:cNvPr>
          <p:cNvCxnSpPr>
            <a:cxnSpLocks/>
          </p:cNvCxnSpPr>
          <p:nvPr/>
        </p:nvCxnSpPr>
        <p:spPr>
          <a:xfrm>
            <a:off x="6936354" y="1740289"/>
            <a:ext cx="1851030" cy="0"/>
          </a:xfrm>
          <a:prstGeom prst="straightConnector1">
            <a:avLst/>
          </a:prstGeom>
          <a:ln w="38100">
            <a:solidFill>
              <a:srgbClr val="AE12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22BE36F-75C2-1A1D-8F8C-3143608C75FE}"/>
              </a:ext>
            </a:extLst>
          </p:cNvPr>
          <p:cNvSpPr txBox="1"/>
          <p:nvPr/>
        </p:nvSpPr>
        <p:spPr>
          <a:xfrm>
            <a:off x="6117266" y="1955572"/>
            <a:ext cx="1703832" cy="338554"/>
          </a:xfrm>
          <a:prstGeom prst="rect">
            <a:avLst/>
          </a:prstGeom>
          <a:solidFill>
            <a:srgbClr val="873B47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Bois énergie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0167617-6000-3298-4BDE-FE21E1468E98}"/>
              </a:ext>
            </a:extLst>
          </p:cNvPr>
          <p:cNvSpPr txBox="1"/>
          <p:nvPr/>
        </p:nvSpPr>
        <p:spPr>
          <a:xfrm>
            <a:off x="5340989" y="1558040"/>
            <a:ext cx="1595365" cy="338554"/>
          </a:xfrm>
          <a:prstGeom prst="rect">
            <a:avLst/>
          </a:prstGeom>
          <a:solidFill>
            <a:srgbClr val="AE1260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Bois Chimie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A73309C-7944-D4C1-DE0E-FD56D5AB92B8}"/>
              </a:ext>
            </a:extLst>
          </p:cNvPr>
          <p:cNvCxnSpPr>
            <a:cxnSpLocks/>
          </p:cNvCxnSpPr>
          <p:nvPr/>
        </p:nvCxnSpPr>
        <p:spPr>
          <a:xfrm>
            <a:off x="6003666" y="1128193"/>
            <a:ext cx="0" cy="429847"/>
          </a:xfrm>
          <a:prstGeom prst="straightConnector1">
            <a:avLst/>
          </a:prstGeom>
          <a:ln w="38100">
            <a:solidFill>
              <a:srgbClr val="AE12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8F0A9512-5559-9870-CAF3-EF460EC15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20" y="193252"/>
            <a:ext cx="1892385" cy="5677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9B20768-EF60-4167-9A40-947C581E2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4" y="5146576"/>
            <a:ext cx="11242141" cy="14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77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E0CE28D5-3C2D-463C-AE08-7DA8518E8E07}"/>
</file>

<file path=customXml/itemProps2.xml><?xml version="1.0" encoding="utf-8"?>
<ds:datastoreItem xmlns:ds="http://schemas.openxmlformats.org/officeDocument/2006/customXml" ds:itemID="{8F9265DC-FFBB-4452-A5C1-7539665CACE3}"/>
</file>

<file path=customXml/itemProps3.xml><?xml version="1.0" encoding="utf-8"?>
<ds:datastoreItem xmlns:ds="http://schemas.openxmlformats.org/officeDocument/2006/customXml" ds:itemID="{45F7837E-EAB9-44A6-BEB4-FAFC58C48D70}"/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1730</Words>
  <Application>Microsoft Office PowerPoint</Application>
  <PresentationFormat>Grand écran</PresentationFormat>
  <Paragraphs>327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42" baseType="lpstr">
      <vt:lpstr>ＭＳ Ｐゴシック</vt:lpstr>
      <vt:lpstr>SimSun</vt:lpstr>
      <vt:lpstr>Abadi</vt:lpstr>
      <vt:lpstr>Aptos</vt:lpstr>
      <vt:lpstr>Aptos Black</vt:lpstr>
      <vt:lpstr>Arial</vt:lpstr>
      <vt:lpstr>Calibri</vt:lpstr>
      <vt:lpstr>Calibri Light</vt:lpstr>
      <vt:lpstr>Clear Sans</vt:lpstr>
      <vt:lpstr>Clear Sans Medium</vt:lpstr>
      <vt:lpstr>ClementePDae-Light</vt:lpstr>
      <vt:lpstr>Futura Bk</vt:lpstr>
      <vt:lpstr>Hammersmith One</vt:lpstr>
      <vt:lpstr>Marianne</vt:lpstr>
      <vt:lpstr>Marianne, monospace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Genèse d’une démarche concrète :    Ecologie Industrielle Territoriale - EIT</vt:lpstr>
      <vt:lpstr>Présentation PowerPoint</vt:lpstr>
      <vt:lpstr>L’Ecologie Industrielle et Territoriale</vt:lpstr>
      <vt:lpstr>Présentation PowerPoint</vt:lpstr>
      <vt:lpstr> Ecoparc - Green Valley :  Zone d’activités et plateformes sur un foncier de 86,7 hectares  Permis d’aménager tranche 1, obtenu le 10 juin 2022 Permis d’aménager tranche 2, obtenu le 9 décembre 2024   Développement en trois phases :  1- Industries de la « fibres de bois »  (sur la tranche 1 du PA) 2- Industries de l’ « énergie Verte » 3- Industrie de la « chimie Verte » et transport décarbonné (sur la tranche 2 du PA)</vt:lpstr>
      <vt:lpstr>Présentation PowerPoint</vt:lpstr>
      <vt:lpstr>Projet Plateforme de Massification  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 à l’urgence climatique</dc:title>
  <dc:creator>ANSEL Nicolas</dc:creator>
  <cp:lastModifiedBy>REMY Quentin</cp:lastModifiedBy>
  <cp:revision>56</cp:revision>
  <dcterms:created xsi:type="dcterms:W3CDTF">2025-11-26T09:51:36Z</dcterms:created>
  <dcterms:modified xsi:type="dcterms:W3CDTF">2026-05-20T13:46:00Z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