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49"/>
  </p:notes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303" r:id="rId10"/>
    <p:sldId id="436" r:id="rId11"/>
    <p:sldId id="401" r:id="rId12"/>
    <p:sldId id="405" r:id="rId13"/>
    <p:sldId id="349" r:id="rId14"/>
    <p:sldId id="304" r:id="rId15"/>
    <p:sldId id="305" r:id="rId16"/>
    <p:sldId id="306" r:id="rId17"/>
    <p:sldId id="307" r:id="rId18"/>
    <p:sldId id="308" r:id="rId19"/>
    <p:sldId id="312" r:id="rId20"/>
    <p:sldId id="313" r:id="rId21"/>
    <p:sldId id="314" r:id="rId22"/>
    <p:sldId id="315" r:id="rId23"/>
    <p:sldId id="367" r:id="rId24"/>
    <p:sldId id="316" r:id="rId25"/>
    <p:sldId id="360" r:id="rId26"/>
    <p:sldId id="321" r:id="rId27"/>
    <p:sldId id="322" r:id="rId28"/>
    <p:sldId id="327" r:id="rId29"/>
    <p:sldId id="330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5" r:id="rId46"/>
    <p:sldId id="433" r:id="rId47"/>
    <p:sldId id="431" r:id="rId48"/>
  </p:sldIdLst>
  <p:sldSz cx="9144000" cy="5143500" type="screen16x9"/>
  <p:notesSz cx="6797675" cy="9926638"/>
  <p:embeddedFontLst>
    <p:embeddedFont>
      <p:font typeface="Economica" panose="02000506040000020004" pitchFamily="2" charset="77"/>
      <p:regular r:id="rId50"/>
      <p:bold r:id="rId51"/>
      <p:italic r:id="rId52"/>
      <p:boldItalic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SimSun" panose="02010600030101010101" pitchFamily="2" charset="-122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4870" autoAdjust="0"/>
  </p:normalViewPr>
  <p:slideViewPr>
    <p:cSldViewPr snapToGrid="0">
      <p:cViewPr varScale="1">
        <p:scale>
          <a:sx n="110" d="100"/>
          <a:sy n="110" d="100"/>
        </p:scale>
        <p:origin x="11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9879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49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05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3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78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72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5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18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18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753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25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16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f13b193a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f13b193a4_0_53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465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648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7386-CDD8-5045-8D78-3C180BBC698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518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492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615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7386-CDD8-5045-8D78-3C180BBC698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32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17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689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874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3b193a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13b193a4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993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733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877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f13b193a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f13b193a4_0_7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571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743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f13b193a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f13b193a4_0_7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221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f13b193a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f13b193a4_0_13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8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f13b193a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f13b193a4_0_13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878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38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813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029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33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13b193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13b193a4_0_6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514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141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454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041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967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347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0986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7386-CDD8-5045-8D78-3C180BBC698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85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</p:spPr>
        <p:txBody>
          <a:bodyPr/>
          <a:lstStyle/>
          <a:p>
            <a:fld id="{52AF992F-931F-4AFB-A98E-ACAF684491C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03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17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129154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12915405_0_5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56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129154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12915405_0_5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41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61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52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05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0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/>
          <a:lstStyle/>
          <a:p>
            <a:fld id="{84AE3D12-174A-5147-85F0-ED8AC4B37B7F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65B-27AE-0E4F-9E28-881DF7D0C3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6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3954240" cy="2983273"/>
          </a:xfrm>
        </p:spPr>
        <p:txBody>
          <a:bodyPr/>
          <a:lstStyle>
            <a:lvl1pPr>
              <a:defRPr sz="1905"/>
            </a:lvl1pPr>
            <a:lvl2pPr>
              <a:defRPr sz="1633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8961" y="1203247"/>
            <a:ext cx="3954240" cy="2983273"/>
          </a:xfrm>
        </p:spPr>
        <p:txBody>
          <a:bodyPr/>
          <a:lstStyle>
            <a:lvl1pPr>
              <a:defRPr sz="1905"/>
            </a:lvl1pPr>
            <a:lvl2pPr>
              <a:defRPr sz="1633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CCB287-EE50-4A18-A7F2-EFACC41898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612730" y="841572"/>
            <a:ext cx="5726517" cy="22750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Mobilité et accessibilité : </a:t>
            </a:r>
            <a:br>
              <a:rPr lang="fr-FR" dirty="0"/>
            </a:br>
            <a:r>
              <a:rPr lang="fr-FR" dirty="0"/>
              <a:t>quels enjeux pour les politiques territoriales ?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715617" y="3116575"/>
            <a:ext cx="7726017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Florent Le Néchet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Mariane Thébert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Université Gustave Eiffel, Laboratoire Ville Mobilité Transport (LVMT)</a:t>
            </a: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026" name="Picture 2" descr="LVM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9" y="4368436"/>
            <a:ext cx="2541242" cy="55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_univ_gustave_eiffel_cmj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48" y="4426226"/>
            <a:ext cx="2400050" cy="4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8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061" y="1795439"/>
            <a:ext cx="4543239" cy="2552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fr-FR" altLang="fr-FR"/>
              <a:t>Diversité d’indicateurs et de contextes d’utilisation</a:t>
            </a:r>
            <a:endParaRPr lang="fr-FR" alt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60600" y="444954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Gallez</a:t>
            </a:r>
            <a:r>
              <a:rPr lang="fr-FR" dirty="0"/>
              <a:t>, Fol,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074" y="1944022"/>
            <a:ext cx="355557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Formulations « globales » (Hansen) ou « locales » (Genre-</a:t>
            </a:r>
            <a:r>
              <a:rPr lang="fr-FR" dirty="0" err="1">
                <a:solidFill>
                  <a:srgbClr val="595959"/>
                </a:solidFill>
              </a:rPr>
              <a:t>Granpierre</a:t>
            </a:r>
            <a:r>
              <a:rPr lang="fr-FR" dirty="0">
                <a:solidFill>
                  <a:srgbClr val="595959"/>
                </a:solidFill>
              </a:rPr>
              <a:t>) 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Par zones géographiques (le plus fréquent) ou au niveau individuel (plus rare)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Disponibilité effective de la ressource à destination peu souvent prise en compte. </a:t>
            </a:r>
          </a:p>
        </p:txBody>
      </p:sp>
    </p:spTree>
    <p:extLst>
      <p:ext uri="{BB962C8B-B14F-4D97-AF65-F5344CB8AC3E}">
        <p14:creationId xmlns:p14="http://schemas.microsoft.com/office/powerpoint/2010/main" val="423030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fr-FR" altLang="fr-FR" dirty="0"/>
              <a:t>Diversité d’indicateurs et de contextes d’utilisation</a:t>
            </a:r>
          </a:p>
        </p:txBody>
      </p:sp>
      <p:sp>
        <p:nvSpPr>
          <p:cNvPr id="10244" name="Espace réservé du numéro de diapositive 3"/>
          <p:cNvSpPr txBox="1">
            <a:spLocks noGrp="1"/>
          </p:cNvSpPr>
          <p:nvPr/>
        </p:nvSpPr>
        <p:spPr bwMode="auto">
          <a:xfrm>
            <a:off x="6093619" y="4531519"/>
            <a:ext cx="41671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A3DDF74-7BB6-449E-89E5-8D76E3E4B66D}" type="slidenum">
              <a:rPr lang="fr-FR" altLang="fr-FR" sz="675" b="1">
                <a:solidFill>
                  <a:schemeClr val="accent1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675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Google Shape;100;p19"/>
          <p:cNvSpPr txBox="1">
            <a:spLocks/>
          </p:cNvSpPr>
          <p:nvPr/>
        </p:nvSpPr>
        <p:spPr>
          <a:xfrm>
            <a:off x="311700" y="1320961"/>
            <a:ext cx="8520600" cy="2903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58800" lvl="1">
              <a:spcBef>
                <a:spcPts val="2000"/>
              </a:spcBef>
              <a:buSzPts val="2000"/>
            </a:pPr>
            <a:endParaRPr lang="fr-FR" dirty="0">
              <a:solidFill>
                <a:srgbClr val="595959"/>
              </a:solidFill>
            </a:endParaRPr>
          </a:p>
          <a:p>
            <a:pPr lvl="1" indent="-355600">
              <a:buClr>
                <a:srgbClr val="595959"/>
              </a:buClr>
              <a:buSzPts val="2000"/>
              <a:buFont typeface="Arial"/>
              <a:buChar char="○"/>
            </a:pPr>
            <a:endParaRPr lang="fr-FR" sz="1600" dirty="0">
              <a:solidFill>
                <a:srgbClr val="595959"/>
              </a:solidFill>
            </a:endParaRPr>
          </a:p>
          <a:p>
            <a:pPr>
              <a:spcAft>
                <a:spcPts val="1600"/>
              </a:spcAft>
            </a:pPr>
            <a:endParaRPr lang="fr-FR" dirty="0"/>
          </a:p>
        </p:txBody>
      </p:sp>
      <p:sp>
        <p:nvSpPr>
          <p:cNvPr id="5" name="Google Shape;100;p19"/>
          <p:cNvSpPr txBox="1">
            <a:spLocks/>
          </p:cNvSpPr>
          <p:nvPr/>
        </p:nvSpPr>
        <p:spPr>
          <a:xfrm>
            <a:off x="365859" y="944369"/>
            <a:ext cx="8520600" cy="3937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Indicateurs prenant bien en compte le temps / le coût monétaire / le coût généralisé de déplacement ; perception ou confort en général mal pris en compte par les modèles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Pondération des chemins par la qualité de la marche à pied par exemple (littérature de la syntaxe spatiale) ; coupures urbaines (notion d’infrastructure pédestre, Monnet)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Pour ce qui concerne l’accès à des services : intégration des chaînes effectives de déplacement (ex. services proches du lieu de travail peuvent-être intégrés ; utilisation de modèles d’activités)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Marche à pied, vélo, nouveaux services mal pris en compte par les modèles (peu de données, ou données mal </a:t>
            </a:r>
            <a:r>
              <a:rPr lang="fr-FR" dirty="0" err="1">
                <a:solidFill>
                  <a:srgbClr val="595959"/>
                </a:solidFill>
              </a:rPr>
              <a:t>sémantisées</a:t>
            </a:r>
            <a:r>
              <a:rPr lang="fr-FR" dirty="0">
                <a:solidFill>
                  <a:srgbClr val="595959"/>
                </a:solidFill>
              </a:rPr>
              <a:t> – ex. traces GPS), même si champ particulièrement actif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fr-FR" dirty="0">
              <a:solidFill>
                <a:srgbClr val="595959"/>
              </a:solidFill>
            </a:endParaRP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Diversité des contextes d’utilisation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Modification de l’accessibilité immédiate (approche statique) &gt; finesse spatiale, parfois finesse temporelle, grande diversité de modes de transport (y compris parfois intermodalité)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95959"/>
                </a:solidFill>
              </a:rPr>
              <a:t>Modification de l’accessibilité projetée (à 20 ans par exemple pour projets de transport) &gt; finesse spatiale plus faible, pas de prise en compte des horaires, modes de transports lourds le plus souvent</a:t>
            </a:r>
          </a:p>
          <a:p>
            <a:pPr marL="457200" lvl="1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fr-FR" dirty="0">
              <a:solidFill>
                <a:srgbClr val="595959"/>
              </a:solidFill>
            </a:endParaRP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fr-FR" dirty="0">
              <a:solidFill>
                <a:srgbClr val="595959"/>
              </a:solidFill>
            </a:endParaRP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fr-FR" dirty="0">
              <a:solidFill>
                <a:srgbClr val="595959"/>
              </a:solidFill>
            </a:endParaRP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fr-FR" dirty="0">
              <a:solidFill>
                <a:srgbClr val="595959"/>
              </a:solidFill>
            </a:endParaRPr>
          </a:p>
          <a:p>
            <a:pPr lvl="1" indent="-355600">
              <a:buClr>
                <a:srgbClr val="595959"/>
              </a:buClr>
              <a:buSzPts val="2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95959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00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993" y="779050"/>
            <a:ext cx="8293608" cy="558365"/>
          </a:xfrm>
        </p:spPr>
        <p:txBody>
          <a:bodyPr/>
          <a:lstStyle/>
          <a:p>
            <a:r>
              <a:rPr lang="fr-FR" dirty="0"/>
              <a:t>Mesures de l’accessibilité : illustration pour un trajet potentiel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44" y="1748163"/>
            <a:ext cx="692548" cy="7410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953685"/>
            <a:ext cx="741086" cy="7410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4" y="4191930"/>
            <a:ext cx="741086" cy="7410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8" y="3273828"/>
            <a:ext cx="741086" cy="7410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77" y="1983567"/>
            <a:ext cx="741086" cy="7410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10" y="4180046"/>
            <a:ext cx="741086" cy="741086"/>
          </a:xfrm>
          <a:prstGeom prst="rect">
            <a:avLst/>
          </a:prstGeom>
        </p:spPr>
      </p:pic>
      <p:sp>
        <p:nvSpPr>
          <p:cNvPr id="23" name="Arc 22"/>
          <p:cNvSpPr/>
          <p:nvPr/>
        </p:nvSpPr>
        <p:spPr>
          <a:xfrm rot="10800000">
            <a:off x="2767542" y="1929536"/>
            <a:ext cx="1311143" cy="2085378"/>
          </a:xfrm>
          <a:prstGeom prst="arc">
            <a:avLst>
              <a:gd name="adj1" fmla="val 16633977"/>
              <a:gd name="adj2" fmla="val 0"/>
            </a:avLst>
          </a:prstGeom>
          <a:ln w="381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355976" y="4677984"/>
            <a:ext cx="1674186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6891494">
            <a:off x="5987735" y="2224389"/>
            <a:ext cx="2194624" cy="2085378"/>
          </a:xfrm>
          <a:prstGeom prst="arc">
            <a:avLst>
              <a:gd name="adj1" fmla="val 12997433"/>
              <a:gd name="adj2" fmla="val 17613092"/>
            </a:avLst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47450" y="3204031"/>
            <a:ext cx="148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Qualité du trajet</a:t>
            </a:r>
            <a:br>
              <a:rPr lang="fr-FR" sz="1200" dirty="0"/>
            </a:br>
            <a:r>
              <a:rPr lang="fr-FR" sz="1200" dirty="0"/>
              <a:t>« </a:t>
            </a:r>
            <a:r>
              <a:rPr lang="fr-FR" sz="1200" dirty="0" err="1"/>
              <a:t>marchabilité</a:t>
            </a:r>
            <a:r>
              <a:rPr lang="fr-FR" sz="1200" dirty="0"/>
              <a:t> »</a:t>
            </a:r>
          </a:p>
          <a:p>
            <a:r>
              <a:rPr lang="fr-FR" sz="1200" dirty="0"/>
              <a:t>Lisibilité</a:t>
            </a:r>
          </a:p>
          <a:p>
            <a:r>
              <a:rPr lang="fr-FR" sz="1200" dirty="0"/>
              <a:t>Aspects paysagers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4189" y="2943996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Distance vers la gare</a:t>
            </a:r>
          </a:p>
          <a:p>
            <a:r>
              <a:rPr lang="fr-FR" sz="1200" dirty="0"/>
              <a:t>Temps de trajet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12370" y="4215686"/>
            <a:ext cx="3086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Accès possible à la gare (ex. PMR)</a:t>
            </a:r>
          </a:p>
          <a:p>
            <a:r>
              <a:rPr lang="fr-FR" sz="1200" dirty="0"/>
              <a:t>Lisibilité interne à la gare</a:t>
            </a:r>
          </a:p>
          <a:p>
            <a:r>
              <a:rPr lang="fr-FR" sz="1200" dirty="0"/>
              <a:t>Opportunités au passage (ex. commerces)</a:t>
            </a:r>
          </a:p>
          <a:p>
            <a:r>
              <a:rPr lang="fr-FR" sz="1200" dirty="0"/>
              <a:t>Horaires de passage des trains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329135" y="3846987"/>
            <a:ext cx="2587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Prix du ticket</a:t>
            </a:r>
          </a:p>
          <a:p>
            <a:r>
              <a:rPr lang="fr-FR" sz="1200" dirty="0"/>
              <a:t>Temps de trajet</a:t>
            </a:r>
          </a:p>
          <a:p>
            <a:r>
              <a:rPr lang="fr-FR" sz="1200" dirty="0"/>
              <a:t>Confort / Qualité de service</a:t>
            </a:r>
          </a:p>
          <a:p>
            <a:r>
              <a:rPr lang="fr-FR" sz="1200" dirty="0"/>
              <a:t>Possibilité de travailler dans le train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810900" y="2743809"/>
            <a:ext cx="1252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Prix du ticket</a:t>
            </a:r>
          </a:p>
          <a:p>
            <a:r>
              <a:rPr lang="fr-FR" sz="1200" dirty="0"/>
              <a:t>Temps de trajet</a:t>
            </a:r>
          </a:p>
          <a:p>
            <a:r>
              <a:rPr lang="fr-FR" sz="1200" dirty="0"/>
              <a:t>Confort</a:t>
            </a:r>
          </a:p>
          <a:p>
            <a:r>
              <a:rPr lang="fr-FR" sz="1200" dirty="0"/>
              <a:t>Image du bus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025091" y="724756"/>
            <a:ext cx="3886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Utilité de ce type de commerce / service ?</a:t>
            </a:r>
          </a:p>
          <a:p>
            <a:r>
              <a:rPr lang="fr-FR" sz="1200" dirty="0"/>
              <a:t>Connaissance de ce lieu?</a:t>
            </a:r>
          </a:p>
          <a:p>
            <a:r>
              <a:rPr lang="fr-FR" sz="1200" dirty="0"/>
              <a:t>Horaires d’ouverture</a:t>
            </a:r>
          </a:p>
          <a:p>
            <a:r>
              <a:rPr lang="fr-FR" sz="1200" dirty="0"/>
              <a:t>Disponibilité effective du service (ex. hôpitaux saturés)</a:t>
            </a:r>
          </a:p>
          <a:p>
            <a:r>
              <a:rPr lang="fr-FR" sz="1200" dirty="0"/>
              <a:t>Coût de l’achat / du recours au service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6980" y="1346800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Temps disponible</a:t>
            </a:r>
            <a:br>
              <a:rPr lang="fr-FR" sz="1200" dirty="0"/>
            </a:br>
            <a:r>
              <a:rPr lang="fr-FR" sz="1200" dirty="0"/>
              <a:t>pour un déplacement</a:t>
            </a:r>
            <a:br>
              <a:rPr lang="fr-FR" sz="1200" dirty="0"/>
            </a:br>
            <a:r>
              <a:rPr lang="fr-FR" sz="1200" dirty="0"/>
              <a:t>aller/retour?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327136" y="369032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Qualité de l’intermodalité</a:t>
            </a:r>
            <a:br>
              <a:rPr lang="fr-FR" sz="1200" dirty="0"/>
            </a:br>
            <a:r>
              <a:rPr lang="fr-FR" sz="1200" dirty="0"/>
              <a:t>en station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5947" y="2179069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Freins cognitifs?</a:t>
            </a:r>
          </a:p>
          <a:p>
            <a:r>
              <a:rPr lang="fr-FR" sz="1200" dirty="0"/>
              <a:t>Connaître l’opportunité</a:t>
            </a:r>
          </a:p>
          <a:p>
            <a:r>
              <a:rPr lang="fr-FR" sz="1200" dirty="0"/>
              <a:t>Estimer qu’on peut</a:t>
            </a:r>
            <a:br>
              <a:rPr lang="fr-FR" sz="1200" dirty="0"/>
            </a:br>
            <a:r>
              <a:rPr lang="fr-FR" sz="1200" dirty="0"/>
              <a:t>l’atteindre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517091" y="1630141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Revenu disponible</a:t>
            </a:r>
            <a:br>
              <a:rPr lang="fr-FR" sz="1200" dirty="0"/>
            </a:br>
            <a:r>
              <a:rPr lang="fr-FR" sz="1200" dirty="0"/>
              <a:t>une fois les frais de</a:t>
            </a:r>
            <a:br>
              <a:rPr lang="fr-FR" sz="1200" dirty="0"/>
            </a:br>
            <a:r>
              <a:rPr lang="fr-FR" sz="1200" dirty="0"/>
              <a:t>logement acquittés</a:t>
            </a:r>
          </a:p>
        </p:txBody>
      </p:sp>
      <p:sp>
        <p:nvSpPr>
          <p:cNvPr id="33" name="Arc 32"/>
          <p:cNvSpPr/>
          <p:nvPr/>
        </p:nvSpPr>
        <p:spPr>
          <a:xfrm rot="653045">
            <a:off x="6361293" y="2031302"/>
            <a:ext cx="2194624" cy="2085378"/>
          </a:xfrm>
          <a:prstGeom prst="arc">
            <a:avLst>
              <a:gd name="adj1" fmla="val 12997433"/>
              <a:gd name="adj2" fmla="val 17613092"/>
            </a:avLst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111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681" y="480536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bg1">
                    <a:lumMod val="75000"/>
                  </a:schemeClr>
                </a:solidFill>
              </a:rPr>
              <a:t>https://fr.freepik.com/photos-vecteurs-libre/abstrait  vecteur créé par </a:t>
            </a:r>
            <a:r>
              <a:rPr lang="fr-FR" sz="900" dirty="0" err="1">
                <a:solidFill>
                  <a:schemeClr val="bg1">
                    <a:lumMod val="75000"/>
                  </a:schemeClr>
                </a:solidFill>
              </a:rPr>
              <a:t>macrovector</a:t>
            </a:r>
            <a:endParaRPr lang="fr-FR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4" descr="Concept de conception isométrique des embouteillages Vecteur grat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1" y="1701472"/>
            <a:ext cx="4366372" cy="31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56200" y="1358782"/>
            <a:ext cx="35560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Premières approches socio-économiques dans le contexte de la limitation de la congestion</a:t>
            </a:r>
          </a:p>
          <a:p>
            <a:pPr marL="285750" indent="-285750">
              <a:spcBef>
                <a:spcPct val="0"/>
              </a:spcBef>
            </a:pPr>
            <a:endParaRPr lang="fr-FR" altLang="fr-FR" sz="1600" dirty="0">
              <a:solidFill>
                <a:srgbClr val="595959"/>
              </a:solidFill>
              <a:latin typeface="Arial"/>
              <a:sym typeface="Open Sans"/>
            </a:endParaRPr>
          </a:p>
          <a:p>
            <a:pPr marL="285750" indent="-285750">
              <a:spcBef>
                <a:spcPct val="0"/>
              </a:spcBef>
            </a:pPr>
            <a:r>
              <a:rPr lang="fr-FR" altLang="fr-FR" sz="1600" dirty="0" err="1">
                <a:solidFill>
                  <a:srgbClr val="595959"/>
                </a:solidFill>
                <a:latin typeface="Arial"/>
                <a:sym typeface="Open Sans"/>
              </a:rPr>
              <a:t>Federal</a:t>
            </a: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 </a:t>
            </a:r>
            <a:r>
              <a:rPr lang="fr-FR" altLang="fr-FR" sz="1600" dirty="0" err="1">
                <a:solidFill>
                  <a:srgbClr val="595959"/>
                </a:solidFill>
                <a:latin typeface="Arial"/>
                <a:sym typeface="Open Sans"/>
              </a:rPr>
              <a:t>Highway</a:t>
            </a: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 </a:t>
            </a:r>
            <a:r>
              <a:rPr lang="fr-FR" altLang="fr-FR" sz="1600" dirty="0" err="1">
                <a:solidFill>
                  <a:srgbClr val="595959"/>
                </a:solidFill>
                <a:latin typeface="Arial"/>
                <a:sym typeface="Open Sans"/>
              </a:rPr>
              <a:t>Act</a:t>
            </a: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 (1956) aux Etats-Unis : décision de construire 66000 km d’autoroutes</a:t>
            </a:r>
          </a:p>
          <a:p>
            <a:pPr marL="285750" indent="-285750">
              <a:spcBef>
                <a:spcPct val="0"/>
              </a:spcBef>
            </a:pPr>
            <a:endParaRPr lang="fr-FR" altLang="fr-FR" sz="1600" dirty="0">
              <a:solidFill>
                <a:srgbClr val="595959"/>
              </a:solidFill>
              <a:latin typeface="Arial"/>
              <a:sym typeface="Open Sans"/>
            </a:endParaRPr>
          </a:p>
          <a:p>
            <a:pPr marL="285750" indent="-285750">
              <a:spcBef>
                <a:spcPct val="0"/>
              </a:spcBef>
            </a:pP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Logique « </a:t>
            </a:r>
            <a:r>
              <a:rPr lang="fr-FR" altLang="fr-FR" sz="1600" dirty="0" err="1">
                <a:solidFill>
                  <a:srgbClr val="595959"/>
                </a:solidFill>
                <a:latin typeface="Arial"/>
                <a:sym typeface="Open Sans"/>
              </a:rPr>
              <a:t>Predict</a:t>
            </a: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 &amp; </a:t>
            </a:r>
            <a:r>
              <a:rPr lang="fr-FR" altLang="fr-FR" sz="1600" dirty="0" err="1">
                <a:solidFill>
                  <a:srgbClr val="595959"/>
                </a:solidFill>
                <a:latin typeface="Arial"/>
                <a:sym typeface="Open Sans"/>
              </a:rPr>
              <a:t>Provide</a:t>
            </a:r>
            <a:r>
              <a:rPr lang="fr-FR" altLang="fr-FR" sz="1600" dirty="0">
                <a:solidFill>
                  <a:srgbClr val="595959"/>
                </a:solidFill>
                <a:latin typeface="Arial"/>
                <a:sym typeface="Open Sans"/>
              </a:rPr>
              <a:t> » : utilisation du modèle à 4 étapes pour prédire la demande de transport</a:t>
            </a:r>
            <a:endParaRPr lang="fr-FR" altLang="fr-FR" sz="1600" dirty="0">
              <a:solidFill>
                <a:srgbClr val="FF0000"/>
              </a:solidFill>
              <a:latin typeface="Arial"/>
              <a:sym typeface="Open Sans"/>
            </a:endParaRPr>
          </a:p>
          <a:p>
            <a:pPr marL="285750" indent="-285750">
              <a:spcBef>
                <a:spcPct val="0"/>
              </a:spcBef>
            </a:pPr>
            <a:endParaRPr lang="fr-FR" altLang="fr-FR" sz="1600" dirty="0">
              <a:solidFill>
                <a:srgbClr val="595959"/>
              </a:solidFill>
              <a:latin typeface="Arial"/>
              <a:sym typeface="Open San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fr-FR" altLang="fr-FR" dirty="0"/>
              <a:t>Petit retour en arrière : le « modèle à 4 étapes"</a:t>
            </a:r>
          </a:p>
        </p:txBody>
      </p:sp>
    </p:spTree>
    <p:extLst>
      <p:ext uri="{BB962C8B-B14F-4D97-AF65-F5344CB8AC3E}">
        <p14:creationId xmlns:p14="http://schemas.microsoft.com/office/powerpoint/2010/main" val="168186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4"/>
          <p:cNvSpPr>
            <a:spLocks noGrp="1"/>
          </p:cNvSpPr>
          <p:nvPr>
            <p:ph type="title" idx="4294967295"/>
          </p:nvPr>
        </p:nvSpPr>
        <p:spPr>
          <a:xfrm>
            <a:off x="658369" y="458067"/>
            <a:ext cx="8046719" cy="573881"/>
          </a:xfrm>
        </p:spPr>
        <p:txBody>
          <a:bodyPr anchor="b"/>
          <a:lstStyle/>
          <a:p>
            <a:r>
              <a:rPr lang="fr-FR" altLang="fr-FR" dirty="0"/>
              <a:t>La « matrice technique » de </a:t>
            </a:r>
            <a:r>
              <a:rPr lang="fr-FR" altLang="fr-FR" dirty="0" err="1"/>
              <a:t>Commenges</a:t>
            </a:r>
            <a:r>
              <a:rPr lang="fr-FR" altLang="fr-FR" dirty="0"/>
              <a:t> (2013)</a:t>
            </a:r>
          </a:p>
        </p:txBody>
      </p:sp>
      <p:pic>
        <p:nvPicPr>
          <p:cNvPr id="12291" name="Espace réservé pour une image 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406" y="2911079"/>
            <a:ext cx="4165997" cy="1620440"/>
          </a:xfrm>
        </p:spPr>
      </p:pic>
      <p:sp>
        <p:nvSpPr>
          <p:cNvPr id="12292" name="Espace réservé du texte 8"/>
          <p:cNvSpPr>
            <a:spLocks noGrp="1"/>
          </p:cNvSpPr>
          <p:nvPr>
            <p:ph type="body" sz="half" idx="4294967295"/>
          </p:nvPr>
        </p:nvSpPr>
        <p:spPr>
          <a:xfrm>
            <a:off x="809251" y="2911079"/>
            <a:ext cx="3169777" cy="1717686"/>
          </a:xfrm>
        </p:spPr>
        <p:txBody>
          <a:bodyPr/>
          <a:lstStyle/>
          <a:p>
            <a:pPr marL="0" indent="0" defTabSz="342900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« Le taux de rentabilité socio-économique [est] essentiellement fondé sur la valorisation des gains de temps […] le schéma de principe 74 n’a pas changé depuis quarante ans »</a:t>
            </a:r>
          </a:p>
          <a:p>
            <a:pPr marL="0" indent="0" defTabSz="342900">
              <a:lnSpc>
                <a:spcPct val="90000"/>
              </a:lnSpc>
              <a:buNone/>
            </a:pPr>
            <a:r>
              <a:rPr lang="fr-FR" altLang="fr-FR" sz="15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Entretien avec Jean Vivier, 14 avril 2011, </a:t>
            </a:r>
            <a:r>
              <a:rPr lang="fr-FR" altLang="fr-FR" sz="15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Commenges</a:t>
            </a:r>
            <a:r>
              <a:rPr lang="fr-FR" altLang="fr-FR" sz="15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2013</a:t>
            </a:r>
          </a:p>
          <a:p>
            <a:pPr marL="0" indent="0" defTabSz="342900">
              <a:lnSpc>
                <a:spcPct val="90000"/>
              </a:lnSpc>
              <a:buNone/>
            </a:pPr>
            <a:endParaRPr lang="fr-FR" altLang="fr-FR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93" name="Espace réservé du numéro de diapositive 1"/>
          <p:cNvSpPr txBox="1">
            <a:spLocks noGrp="1"/>
          </p:cNvSpPr>
          <p:nvPr/>
        </p:nvSpPr>
        <p:spPr bwMode="auto">
          <a:xfrm>
            <a:off x="6093619" y="4531519"/>
            <a:ext cx="41671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C3DB486-B690-48B4-B3F7-264FB13C021F}" type="slidenum">
              <a:rPr lang="fr-FR" altLang="fr-FR" sz="675" b="1">
                <a:solidFill>
                  <a:schemeClr val="accent1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675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806839" y="1174914"/>
            <a:ext cx="755207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fr-FR" altLang="fr-FR" sz="1500" dirty="0">
                <a:solidFill>
                  <a:srgbClr val="000000"/>
                </a:solidFill>
                <a:latin typeface="+mj-lt"/>
                <a:sym typeface="Open Sans"/>
              </a:rPr>
              <a:t>A partir d’un référentiel d’action publique : mise en œuvre et maintien sur plusieurs décennies d’un triptyque « Indicateurs, Données, Modèles » </a:t>
            </a:r>
            <a:r>
              <a:rPr lang="fr-FR" altLang="fr-FR" sz="1500" b="1" dirty="0">
                <a:solidFill>
                  <a:srgbClr val="000000"/>
                </a:solidFill>
                <a:latin typeface="+mj-lt"/>
                <a:sym typeface="Open Sans"/>
              </a:rPr>
              <a:t>assez peu évolutif</a:t>
            </a:r>
          </a:p>
          <a:p>
            <a:pPr marL="285750" indent="-285750">
              <a:spcBef>
                <a:spcPct val="0"/>
              </a:spcBef>
            </a:pPr>
            <a:endParaRPr lang="fr-FR" altLang="fr-FR" sz="1500" dirty="0">
              <a:solidFill>
                <a:srgbClr val="000000"/>
              </a:solidFill>
              <a:latin typeface="+mj-lt"/>
              <a:sym typeface="Open Sans"/>
            </a:endParaRPr>
          </a:p>
          <a:p>
            <a:pPr marL="285750" indent="-285750">
              <a:spcBef>
                <a:spcPct val="0"/>
              </a:spcBef>
            </a:pPr>
            <a:r>
              <a:rPr lang="fr-FR" altLang="fr-FR" sz="1500" dirty="0">
                <a:solidFill>
                  <a:srgbClr val="000000"/>
                </a:solidFill>
                <a:latin typeface="+mj-lt"/>
                <a:sym typeface="Open Sans"/>
              </a:rPr>
              <a:t>Selon </a:t>
            </a:r>
            <a:r>
              <a:rPr lang="fr-FR" altLang="fr-FR" sz="1500" dirty="0" err="1">
                <a:solidFill>
                  <a:srgbClr val="000000"/>
                </a:solidFill>
                <a:latin typeface="+mj-lt"/>
                <a:sym typeface="Open Sans"/>
              </a:rPr>
              <a:t>Gallez</a:t>
            </a:r>
            <a:r>
              <a:rPr lang="fr-FR" altLang="fr-FR" sz="1500" dirty="0">
                <a:solidFill>
                  <a:srgbClr val="000000"/>
                </a:solidFill>
                <a:latin typeface="+mj-lt"/>
                <a:sym typeface="Open Sans"/>
              </a:rPr>
              <a:t> (2015) « les argumentaires légitimant le développement des infrastructures de transport public empruntent très largement aux référentiels technicistes des années 1960, majoritairement orientés à l’époque vers le développement des infrastructures routières »</a:t>
            </a:r>
            <a:endParaRPr lang="fr-FR" altLang="fr-FR" sz="1500" dirty="0">
              <a:solidFill>
                <a:srgbClr val="DC0000"/>
              </a:solidFill>
              <a:latin typeface="+mj-lt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4635171" y="4094560"/>
            <a:ext cx="4118610" cy="57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 lang="fr-FR" altLang="fr-FR" sz="2100" dirty="0"/>
          </a:p>
        </p:txBody>
      </p:sp>
    </p:spTree>
    <p:extLst>
      <p:ext uri="{BB962C8B-B14F-4D97-AF65-F5344CB8AC3E}">
        <p14:creationId xmlns:p14="http://schemas.microsoft.com/office/powerpoint/2010/main" val="331958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000" dirty="0"/>
              <a:t>Evaluation socio-économique classique des projets de transport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0" y="4245769"/>
            <a:ext cx="371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46149"/>
              </p:ext>
            </p:extLst>
          </p:nvPr>
        </p:nvGraphicFramePr>
        <p:xfrm>
          <a:off x="1421401" y="1147225"/>
          <a:ext cx="6096000" cy="16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8125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1693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228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Modèles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Données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3493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Modèle à 4 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Données socio-éco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6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Modèle</a:t>
                      </a:r>
                      <a:r>
                        <a:rPr lang="fr-FR" baseline="0" dirty="0"/>
                        <a:t> de trafic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</a:t>
                      </a:r>
                      <a:r>
                        <a:rPr lang="fr-FR" baseline="0" dirty="0"/>
                        <a:t> de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Usage</a:t>
                      </a:r>
                      <a:r>
                        <a:rPr lang="fr-FR" baseline="0" dirty="0"/>
                        <a:t> du sol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4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</a:t>
                      </a:r>
                      <a:r>
                        <a:rPr lang="fr-FR" baseline="0" dirty="0"/>
                        <a:t> sécurité / santé / environnement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Enquête ménage déplacement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4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17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000" dirty="0"/>
              <a:t>Evaluation socio-économique classique des projets de transport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0" y="4245769"/>
            <a:ext cx="371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05450"/>
              </p:ext>
            </p:extLst>
          </p:nvPr>
        </p:nvGraphicFramePr>
        <p:xfrm>
          <a:off x="1421401" y="1147225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8125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1693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228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Modèles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Données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Modèle à 4 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Données socio-éco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6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Modèle</a:t>
                      </a:r>
                      <a:r>
                        <a:rPr lang="fr-FR" baseline="0" dirty="0"/>
                        <a:t> de trafic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</a:t>
                      </a:r>
                      <a:r>
                        <a:rPr lang="fr-FR" baseline="0" dirty="0"/>
                        <a:t> de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Usage</a:t>
                      </a:r>
                      <a:r>
                        <a:rPr lang="fr-FR" baseline="0" dirty="0"/>
                        <a:t> du sol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4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</a:t>
                      </a:r>
                      <a:r>
                        <a:rPr lang="fr-FR" baseline="0" dirty="0"/>
                        <a:t> sécurité / santé / environnement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Enquête ménage déplacement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4789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37683" y="2777905"/>
            <a:ext cx="7349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Limites classiquement formulées à l’endroit de cette matrice technique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Vision statique : néglige les nombreux effets rebonds (trafic, mobilité résidentielle)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Domaine de pertinence : dimensionnement d’infrastructures lourdes, aux heures de pointe, en zone dense, pour un jour ouvré moyen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Absence de prise en compte de la diversité </a:t>
            </a:r>
            <a:r>
              <a:rPr lang="fr-FR" sz="1600" dirty="0" err="1"/>
              <a:t>inter-individuelle</a:t>
            </a:r>
            <a:r>
              <a:rPr lang="fr-FR" sz="1600" dirty="0"/>
              <a:t> des situations / des perceptions des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Usage des modèles peu ouvert à la </a:t>
            </a:r>
            <a:r>
              <a:rPr lang="fr-FR" sz="1600" dirty="0" err="1">
                <a:solidFill>
                  <a:schemeClr val="tx1"/>
                </a:solidFill>
              </a:rPr>
              <a:t>co</a:t>
            </a:r>
            <a:r>
              <a:rPr lang="fr-FR" sz="1600" dirty="0">
                <a:solidFill>
                  <a:schemeClr val="tx1"/>
                </a:solidFill>
              </a:rPr>
              <a:t>-construction / concertation? (</a:t>
            </a:r>
            <a:r>
              <a:rPr lang="fr-FR" sz="1600" dirty="0" err="1">
                <a:solidFill>
                  <a:schemeClr val="tx1"/>
                </a:solidFill>
              </a:rPr>
              <a:t>Banos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099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000" dirty="0"/>
              <a:t>Evaluation socio-économique classique des projets de transport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0" y="4245769"/>
            <a:ext cx="371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21401" y="1147225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8125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1693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228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Modèles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Données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Modèle à 4 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Données socio-éco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6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Modèle</a:t>
                      </a:r>
                      <a:r>
                        <a:rPr lang="fr-FR" baseline="0" dirty="0"/>
                        <a:t> de trafic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</a:t>
                      </a:r>
                      <a:r>
                        <a:rPr lang="fr-FR" baseline="0" dirty="0"/>
                        <a:t> de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Usage</a:t>
                      </a:r>
                      <a:r>
                        <a:rPr lang="fr-FR" baseline="0" dirty="0"/>
                        <a:t> du sol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4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Gains</a:t>
                      </a:r>
                      <a:r>
                        <a:rPr lang="fr-FR" baseline="0" dirty="0"/>
                        <a:t> sécurité / santé / environnement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Enquête ménage déplacement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4789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95422" y="3088802"/>
            <a:ext cx="6947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Intégration de plus en plus importante de la notion d’accessibilité à cette « matrice technique » à partir des années 1990 et le changement de paradigme des villes « durables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Ajout qui ne témoigne pas d’un changement structurel des méthodes de conception et d’évaluation des projets de transport</a:t>
            </a:r>
          </a:p>
        </p:txBody>
      </p:sp>
    </p:spTree>
    <p:extLst>
      <p:ext uri="{BB962C8B-B14F-4D97-AF65-F5344CB8AC3E}">
        <p14:creationId xmlns:p14="http://schemas.microsoft.com/office/powerpoint/2010/main" val="244951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000" dirty="0"/>
              <a:t>Evaluation socio-économique renouvelée? des projets de transport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0" y="4245769"/>
            <a:ext cx="371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28267"/>
              </p:ext>
            </p:extLst>
          </p:nvPr>
        </p:nvGraphicFramePr>
        <p:xfrm>
          <a:off x="1421402" y="1147225"/>
          <a:ext cx="60960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8125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1693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228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Modèles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Données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3493"/>
                  </a:ext>
                </a:extLst>
              </a:tr>
              <a:tr h="252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Modèle à 4 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Gains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Données socio-éco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65332"/>
                  </a:ext>
                </a:extLst>
              </a:tr>
              <a:tr h="197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Modèle</a:t>
                      </a:r>
                      <a:r>
                        <a:rPr lang="fr-FR" sz="1100" baseline="0" dirty="0"/>
                        <a:t> de trafic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Gains</a:t>
                      </a:r>
                      <a:r>
                        <a:rPr lang="fr-FR" sz="1100" baseline="0" dirty="0"/>
                        <a:t> de temps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Usage</a:t>
                      </a:r>
                      <a:r>
                        <a:rPr lang="fr-FR" sz="1100" baseline="0" dirty="0"/>
                        <a:t> du sol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4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Gains</a:t>
                      </a:r>
                      <a:r>
                        <a:rPr lang="fr-FR" sz="1100" baseline="0" dirty="0"/>
                        <a:t> sécurité / santé / environnement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Enquête ménage déplacement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4789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37487"/>
              </p:ext>
            </p:extLst>
          </p:nvPr>
        </p:nvGraphicFramePr>
        <p:xfrm>
          <a:off x="1421402" y="2462945"/>
          <a:ext cx="6096003" cy="189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1113812545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136169335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1792284513"/>
                    </a:ext>
                  </a:extLst>
                </a:gridCol>
              </a:tblGrid>
              <a:tr h="44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Modèles</a:t>
                      </a:r>
                      <a:r>
                        <a:rPr lang="fr-FR" sz="1100" baseline="0" dirty="0"/>
                        <a:t> de transport (1970’s)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Indicateurs</a:t>
                      </a:r>
                      <a:r>
                        <a:rPr lang="fr-FR" sz="1100" baseline="0" dirty="0"/>
                        <a:t> d’accessibilité (1990’s)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Nouvelles données </a:t>
                      </a:r>
                      <a:r>
                        <a:rPr lang="fr-FR" sz="1100" baseline="0" dirty="0"/>
                        <a:t>de mobilité (2010’s)</a:t>
                      </a:r>
                      <a:endParaRPr lang="fr-FR" sz="1100" dirty="0"/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63493"/>
                  </a:ext>
                </a:extLst>
              </a:tr>
              <a:tr h="350913">
                <a:tc>
                  <a:txBody>
                    <a:bodyPr/>
                    <a:lstStyle/>
                    <a:p>
                      <a:r>
                        <a:rPr lang="fr-FR" sz="1100" dirty="0"/>
                        <a:t>Modèle</a:t>
                      </a:r>
                      <a:r>
                        <a:rPr lang="fr-FR" sz="1100" baseline="0" dirty="0"/>
                        <a:t>s </a:t>
                      </a:r>
                      <a:r>
                        <a:rPr lang="fr-FR" sz="1100" dirty="0"/>
                        <a:t>LUTI</a:t>
                      </a:r>
                    </a:p>
                    <a:p>
                      <a:r>
                        <a:rPr lang="fr-FR" sz="1100" dirty="0"/>
                        <a:t>Transport /</a:t>
                      </a:r>
                      <a:r>
                        <a:rPr lang="fr-FR" sz="1100" baseline="0" dirty="0"/>
                        <a:t> Urbanisme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Effets d’agglomération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Données</a:t>
                      </a:r>
                      <a:r>
                        <a:rPr lang="fr-FR" sz="1100" baseline="0" dirty="0"/>
                        <a:t> de téléphonie mobile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65332"/>
                  </a:ext>
                </a:extLst>
              </a:tr>
              <a:tr h="392729">
                <a:tc>
                  <a:txBody>
                    <a:bodyPr/>
                    <a:lstStyle/>
                    <a:p>
                      <a:r>
                        <a:rPr lang="fr-FR" sz="1100" dirty="0"/>
                        <a:t>Modèles d’activités</a:t>
                      </a:r>
                    </a:p>
                    <a:p>
                      <a:r>
                        <a:rPr lang="fr-FR" sz="1100" dirty="0"/>
                        <a:t>(Emploi</a:t>
                      </a:r>
                      <a:r>
                        <a:rPr lang="fr-FR" sz="1100" baseline="0" dirty="0"/>
                        <a:t>s du temps)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Réduction</a:t>
                      </a:r>
                      <a:r>
                        <a:rPr lang="fr-FR" sz="1100" baseline="0" dirty="0"/>
                        <a:t> des inégalités sociales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Données</a:t>
                      </a:r>
                      <a:r>
                        <a:rPr lang="fr-FR" sz="1100" baseline="0" dirty="0"/>
                        <a:t> opérateurs de transport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47003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Modèles issus</a:t>
                      </a:r>
                      <a:r>
                        <a:rPr lang="fr-FR" sz="1100" baseline="0" dirty="0"/>
                        <a:t> des sciences de la complexité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Données issues des réseaux sociaux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6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3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effets d’agglomération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04385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Pourquoi on s’y intéresse?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Théorie économique liant productivité économique avec capital, travail et densité urbaine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Un projet de transport, facilitant les connexions entre lieux, augmente la « densité effective » (Graham, 2008), en fait une mesure d’accessibilité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Une autre théorie, issue des sciences régionales, lie le niveau d’accessibilité relatif d’une ville à son attractivité au sein d’un système de ville (modèle d’attachement préférentiel)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Dans tous les cas, hypothèse implicite qu’une action sur le niveau total d’accessibilité est bénéfique. Attention à la congestion (recherches nombreuses sur la « taille optimale des villes »).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mesure l’accessibilité 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l’intègre à l’évaluation?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43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de la présentation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726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Introduction : l’émergence de la notion d’accessibilité dans les SHS et le champ des transports.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L’accessibilité dans l’évaluation renouvelée des projets de transport.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Limites des usages actuels et perspectives.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882" t="1108" r="1788"/>
          <a:stretch/>
        </p:blipFill>
        <p:spPr>
          <a:xfrm>
            <a:off x="5947316" y="2393794"/>
            <a:ext cx="2832411" cy="24392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244" y="2876519"/>
            <a:ext cx="5352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SzPts val="1800"/>
            </a:pPr>
            <a:r>
              <a:rPr lang="fr-FR" dirty="0"/>
              <a:t>Références : </a:t>
            </a:r>
          </a:p>
          <a:p>
            <a:pPr marL="114300" lvl="0">
              <a:buSzPts val="1800"/>
            </a:pPr>
            <a:endParaRPr lang="fr-FR" dirty="0"/>
          </a:p>
          <a:p>
            <a:pPr marL="114300" lvl="0">
              <a:buSzPts val="1800"/>
            </a:pPr>
            <a:r>
              <a:rPr lang="fr-FR" dirty="0"/>
              <a:t>Hadrien </a:t>
            </a:r>
            <a:r>
              <a:rPr lang="fr-FR" dirty="0" err="1"/>
              <a:t>Commenges</a:t>
            </a:r>
            <a:r>
              <a:rPr lang="fr-FR" dirty="0"/>
              <a:t>. </a:t>
            </a:r>
            <a:r>
              <a:rPr lang="fr-FR" i="1" dirty="0"/>
              <a:t>L'invention de la mobilité quotidienne. Aspects performatifs des instruments de la socio-économie des transports</a:t>
            </a:r>
            <a:r>
              <a:rPr lang="fr-FR" dirty="0"/>
              <a:t>, 2013. Thèse de doctorat. Université Paris-Diderot-Paris VII,</a:t>
            </a:r>
          </a:p>
          <a:p>
            <a:pPr marL="114300" lvl="0">
              <a:buSzPts val="1800"/>
            </a:pPr>
            <a:endParaRPr lang="fr-FR" dirty="0"/>
          </a:p>
          <a:p>
            <a:pPr marL="114300" lvl="0">
              <a:buSzPts val="1800"/>
            </a:pPr>
            <a:r>
              <a:rPr lang="fr-FR" dirty="0"/>
              <a:t>Sylvie Fol et caroline </a:t>
            </a:r>
            <a:r>
              <a:rPr lang="fr-FR" dirty="0" err="1"/>
              <a:t>Gallez</a:t>
            </a:r>
            <a:r>
              <a:rPr lang="fr-FR" dirty="0"/>
              <a:t>, </a:t>
            </a:r>
            <a:r>
              <a:rPr lang="fr-FR" i="1" dirty="0"/>
              <a:t>Revue Internationale d’urbanisme</a:t>
            </a:r>
            <a:r>
              <a:rPr lang="fr-FR" dirty="0"/>
              <a:t>, 2017.</a:t>
            </a:r>
          </a:p>
          <a:p>
            <a:pPr marL="114300" lvl="0">
              <a:buSzPts val="180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60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effets d’agglomération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Pourquoi on s’y intéresse?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Comment on mesure l’accessibilité?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Formulation classique (Hansen 1959) : somme des emplois pondérés par leur proximité géographique au lieu d’évaluation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Densité effective: accessibilité aux emplois depuis des communes, facilitées par la présence de réseaux de transport (prise en compte de la vitesse via le coût généralisé)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l’intègre à l’évaluation?</a:t>
            </a:r>
          </a:p>
        </p:txBody>
      </p:sp>
    </p:spTree>
    <p:extLst>
      <p:ext uri="{BB962C8B-B14F-4D97-AF65-F5344CB8AC3E}">
        <p14:creationId xmlns:p14="http://schemas.microsoft.com/office/powerpoint/2010/main" val="201903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4" y="1193800"/>
            <a:ext cx="4711629" cy="38481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557" y="585208"/>
            <a:ext cx="8078903" cy="558365"/>
          </a:xfrm>
        </p:spPr>
        <p:txBody>
          <a:bodyPr/>
          <a:lstStyle/>
          <a:p>
            <a:r>
              <a:rPr lang="fr-FR" sz="2800" i="1" dirty="0">
                <a:solidFill>
                  <a:srgbClr val="775F55"/>
                </a:solidFill>
              </a:rPr>
              <a:t>Illustration 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Mesure de l’élasticité de la productivité économique à l’accessibilité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01670" y="951571"/>
            <a:ext cx="6102678" cy="1134126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6367" y="4654639"/>
            <a:ext cx="2752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tx2"/>
                </a:solidFill>
              </a:rPr>
              <a:t>(Source : Le </a:t>
            </a:r>
            <a:r>
              <a:rPr lang="fr-FR" sz="1350" dirty="0" err="1">
                <a:solidFill>
                  <a:schemeClr val="tx2"/>
                </a:solidFill>
              </a:rPr>
              <a:t>Néchet</a:t>
            </a:r>
            <a:r>
              <a:rPr lang="fr-FR" sz="1350" dirty="0">
                <a:solidFill>
                  <a:schemeClr val="tx2"/>
                </a:solidFill>
              </a:rPr>
              <a:t> et al. (2012))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168" y="2283416"/>
            <a:ext cx="4090116" cy="24044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628" y="1193800"/>
            <a:ext cx="3190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effets d’agglomération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0474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Pourquoi on s’y intéresse?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mesure l’accessibilité?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Comment on l’intègre à l’évaluation?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 err="1"/>
              <a:t>Bénéfices</a:t>
            </a:r>
            <a:r>
              <a:rPr lang="en-US" sz="1200" dirty="0"/>
              <a:t> </a:t>
            </a:r>
            <a:r>
              <a:rPr lang="en-US" sz="1200" dirty="0" err="1"/>
              <a:t>élargis</a:t>
            </a:r>
            <a:r>
              <a:rPr lang="en-US" sz="1200" dirty="0"/>
              <a:t>” </a:t>
            </a:r>
            <a:r>
              <a:rPr lang="fr-FR" sz="1200" dirty="0">
                <a:latin typeface="+mj-lt"/>
              </a:rPr>
              <a:t>Cas de </a:t>
            </a:r>
            <a:r>
              <a:rPr lang="fr-FR" sz="1200" dirty="0" err="1">
                <a:latin typeface="+mj-lt"/>
              </a:rPr>
              <a:t>Crossrail</a:t>
            </a:r>
            <a:r>
              <a:rPr lang="fr-FR" sz="1200" dirty="0">
                <a:latin typeface="+mj-lt"/>
              </a:rPr>
              <a:t> (Londres) : </a:t>
            </a:r>
            <a:r>
              <a:rPr lang="fr-FR" sz="1200" dirty="0">
                <a:solidFill>
                  <a:srgbClr val="000000"/>
                </a:solidFill>
                <a:latin typeface="Albany AMT" pitchFamily="34" charset="0"/>
                <a:ea typeface="SimSun" pitchFamily="2" charset="-122"/>
              </a:rPr>
              <a:t>25 % de bénéfices en</a:t>
            </a:r>
            <a:br>
              <a:rPr lang="fr-FR" sz="1200" dirty="0">
                <a:solidFill>
                  <a:srgbClr val="000000"/>
                </a:solidFill>
                <a:latin typeface="Albany AMT" pitchFamily="34" charset="0"/>
                <a:ea typeface="SimSun" pitchFamily="2" charset="-122"/>
              </a:rPr>
            </a:br>
            <a:r>
              <a:rPr lang="fr-FR" sz="1200" dirty="0">
                <a:solidFill>
                  <a:srgbClr val="000000"/>
                </a:solidFill>
                <a:latin typeface="Albany AMT" pitchFamily="34" charset="0"/>
                <a:ea typeface="SimSun" pitchFamily="2" charset="-122"/>
              </a:rPr>
              <a:t>plus grâce aux effets d'agglomération (3 MM de $ contre 13 MM$ liés au gain de temps) </a:t>
            </a:r>
            <a:r>
              <a:rPr lang="en-US" sz="1200" dirty="0"/>
              <a:t>(Graham, 2008)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Angleterre</a:t>
            </a:r>
            <a:r>
              <a:rPr lang="en-US" sz="1200" dirty="0"/>
              <a:t> : </a:t>
            </a:r>
            <a:r>
              <a:rPr lang="en-US" sz="1200" dirty="0" err="1"/>
              <a:t>une</a:t>
            </a:r>
            <a:r>
              <a:rPr lang="en-US" sz="1200" dirty="0"/>
              <a:t> des </a:t>
            </a:r>
            <a:r>
              <a:rPr lang="en-US" sz="1200" dirty="0" err="1"/>
              <a:t>composantes</a:t>
            </a:r>
            <a:r>
              <a:rPr lang="en-US" sz="1200" dirty="0"/>
              <a:t> (</a:t>
            </a:r>
            <a:r>
              <a:rPr lang="en-US" sz="1200" dirty="0" err="1"/>
              <a:t>monétarisée</a:t>
            </a:r>
            <a:r>
              <a:rPr lang="en-US" sz="1200" dirty="0"/>
              <a:t>) de </a:t>
            </a:r>
            <a:r>
              <a:rPr lang="en-US" sz="1200" dirty="0" err="1"/>
              <a:t>l’analyse</a:t>
            </a:r>
            <a:r>
              <a:rPr lang="en-US" sz="1200" dirty="0"/>
              <a:t> multi-</a:t>
            </a:r>
            <a:r>
              <a:rPr lang="en-US" sz="1200" dirty="0" err="1"/>
              <a:t>critères</a:t>
            </a:r>
            <a:r>
              <a:rPr lang="en-US" sz="1200" dirty="0"/>
              <a:t> (New Approach to Appraisal)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En</a:t>
            </a:r>
            <a:r>
              <a:rPr lang="en-US" sz="1200" dirty="0"/>
              <a:t> France, </a:t>
            </a:r>
            <a:r>
              <a:rPr lang="en-US" sz="1200" dirty="0" err="1"/>
              <a:t>certaines</a:t>
            </a:r>
            <a:r>
              <a:rPr lang="en-US" sz="1200" dirty="0"/>
              <a:t> </a:t>
            </a:r>
            <a:r>
              <a:rPr lang="en-US" sz="1200" dirty="0" err="1"/>
              <a:t>évaluations</a:t>
            </a:r>
            <a:r>
              <a:rPr lang="en-US" sz="1200" dirty="0"/>
              <a:t> multi-</a:t>
            </a:r>
            <a:r>
              <a:rPr lang="en-US" sz="1200" dirty="0" err="1"/>
              <a:t>critères</a:t>
            </a:r>
            <a:r>
              <a:rPr lang="en-US" sz="1200" dirty="0"/>
              <a:t> </a:t>
            </a:r>
            <a:r>
              <a:rPr lang="en-US" sz="1200" dirty="0" err="1"/>
              <a:t>menées</a:t>
            </a:r>
            <a:r>
              <a:rPr lang="en-US" sz="1200" dirty="0"/>
              <a:t> (ex. </a:t>
            </a:r>
            <a:r>
              <a:rPr lang="en-US" sz="1200" dirty="0" err="1"/>
              <a:t>Métro</a:t>
            </a:r>
            <a:r>
              <a:rPr lang="en-US" sz="1200" dirty="0"/>
              <a:t> du Grand Paris, </a:t>
            </a:r>
            <a:r>
              <a:rPr lang="en-US" sz="1200" dirty="0" err="1"/>
              <a:t>Auzanet</a:t>
            </a:r>
            <a:r>
              <a:rPr lang="en-US" sz="1200" dirty="0"/>
              <a:t>, 2012)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18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569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effets d’agglomération dans l’évaluation du métro du Grand Paris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507907"/>
            <a:ext cx="8520600" cy="3275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Utilisation </a:t>
            </a:r>
            <a:r>
              <a:rPr lang="fr-FR" sz="1600" b="1" dirty="0">
                <a:latin typeface="+mj-lt"/>
              </a:rPr>
              <a:t>de modèles LUTI </a:t>
            </a:r>
            <a:r>
              <a:rPr lang="fr-FR" sz="1600" dirty="0">
                <a:latin typeface="+mj-lt"/>
              </a:rPr>
              <a:t>(Transport / Urbanisme) pour intégrer les effets induits de l’offre de transport sur les mobilités résidentielles, sous l’impulsion de la SGP (plusieurs équipes internationales mobilisées) : boucle de rétroaction Transport &gt; Accessibilité &gt; Usage du sol (relocalisation) &gt; Transport &gt; …</a:t>
            </a:r>
          </a:p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Un des rares exemples où plusieurs modèles différents sont montés, calibrés et comparés (cf. Knaap pour une démarche comparable dans le Maryland)</a:t>
            </a:r>
          </a:p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Effets sur les emplois et l’accessibilité des ménages sont mesurés et intégrés à l’évaluation socio-économique</a:t>
            </a:r>
          </a:p>
        </p:txBody>
      </p:sp>
    </p:spTree>
    <p:extLst>
      <p:ext uri="{BB962C8B-B14F-4D97-AF65-F5344CB8AC3E}">
        <p14:creationId xmlns:p14="http://schemas.microsoft.com/office/powerpoint/2010/main" val="973449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400" y="282058"/>
            <a:ext cx="8520600" cy="831300"/>
          </a:xfrm>
        </p:spPr>
        <p:txBody>
          <a:bodyPr/>
          <a:lstStyle/>
          <a:p>
            <a:r>
              <a:rPr lang="fr-FR" dirty="0"/>
              <a:t>Autres applications de l’accessibilité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4795" y="1380298"/>
            <a:ext cx="7109626" cy="3017520"/>
          </a:xfrm>
        </p:spPr>
        <p:txBody>
          <a:bodyPr>
            <a:normAutofit/>
          </a:bodyPr>
          <a:lstStyle/>
          <a:p>
            <a:pPr marL="81000">
              <a:spcBef>
                <a:spcPts val="1063"/>
              </a:spcBef>
              <a:buClr>
                <a:srgbClr val="000000"/>
              </a:buClr>
            </a:pPr>
            <a: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Effet de la croissance de l’accessibilité sur les prix du foncier / de l’immobilier (captation de la rente foncière privée ou publique)</a:t>
            </a:r>
          </a:p>
          <a:p>
            <a:pPr marL="81000">
              <a:spcBef>
                <a:spcPts val="1063"/>
              </a:spcBef>
              <a:buClr>
                <a:srgbClr val="000000"/>
              </a:buClr>
            </a:pPr>
            <a: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Indicateur d’attractivité économique pour les emplois et les travailleurs extérieurs à la ville. </a:t>
            </a:r>
            <a:b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Ex. : </a:t>
            </a:r>
            <a:r>
              <a:rPr lang="fr-FR" sz="1800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contactabilité</a:t>
            </a:r>
            <a: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entre villes en prenant en compte les horaires possibles pour un aller-retour dans la journée (L’</a:t>
            </a:r>
            <a:r>
              <a:rPr lang="fr-FR" sz="1800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Hostis</a:t>
            </a:r>
            <a: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1800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Bozzano</a:t>
            </a:r>
            <a:r>
              <a:rPr lang="fr-FR" sz="18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2006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663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564642"/>
            <a:ext cx="8520600" cy="831300"/>
          </a:xfrm>
        </p:spPr>
        <p:txBody>
          <a:bodyPr/>
          <a:lstStyle/>
          <a:p>
            <a:r>
              <a:rPr lang="fr-FR" dirty="0"/>
              <a:t>Limites de l’usage de l’accessibilité pour l’analyse des effets d’agglomération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395942"/>
            <a:ext cx="8520600" cy="3183283"/>
          </a:xfrm>
        </p:spPr>
        <p:txBody>
          <a:bodyPr/>
          <a:lstStyle/>
          <a:p>
            <a:r>
              <a:rPr lang="fr-FR" sz="1600" dirty="0">
                <a:latin typeface="+mj-lt"/>
              </a:rPr>
              <a:t>Modèles de choix résidentiel surpondèrent l’importance de l’accessibilité dans les choix des ménages (globalement, prévision assez bonne)</a:t>
            </a:r>
          </a:p>
          <a:p>
            <a:r>
              <a:rPr lang="fr-FR" sz="1600" dirty="0">
                <a:latin typeface="+mj-lt"/>
              </a:rPr>
              <a:t>Localisation des entreprises beaucoup plus difficile à prévoir, de même que l’impact sur le prix du foncier</a:t>
            </a:r>
          </a:p>
          <a:p>
            <a:r>
              <a:rPr lang="fr-FR" sz="1600" dirty="0">
                <a:latin typeface="+mj-lt"/>
              </a:rPr>
              <a:t>Approches restant « </a:t>
            </a:r>
            <a:r>
              <a:rPr lang="fr-FR" sz="1600" dirty="0" err="1">
                <a:latin typeface="+mj-lt"/>
              </a:rPr>
              <a:t>predict</a:t>
            </a:r>
            <a:r>
              <a:rPr lang="fr-FR" sz="1600" dirty="0">
                <a:latin typeface="+mj-lt"/>
              </a:rPr>
              <a:t> and </a:t>
            </a:r>
            <a:r>
              <a:rPr lang="fr-FR" sz="1600" dirty="0" err="1">
                <a:latin typeface="+mj-lt"/>
              </a:rPr>
              <a:t>provide</a:t>
            </a:r>
            <a:r>
              <a:rPr lang="fr-FR" sz="1600" dirty="0">
                <a:latin typeface="+mj-lt"/>
              </a:rPr>
              <a:t> »</a:t>
            </a:r>
          </a:p>
          <a:p>
            <a:r>
              <a:rPr lang="fr-FR" sz="1600" dirty="0">
                <a:latin typeface="+mj-lt"/>
              </a:rPr>
              <a:t>Peu de finesse dans la décomposition sociologique des habitants de tels modèles.</a:t>
            </a:r>
          </a:p>
          <a:p>
            <a:r>
              <a:rPr lang="fr-FR" sz="1600" dirty="0">
                <a:latin typeface="+mj-lt"/>
              </a:rPr>
              <a:t>Peu de finesse dans la décomposition de la mobilité en modes de transport (on reste sur des modes lourds structurant)</a:t>
            </a:r>
          </a:p>
          <a:p>
            <a:r>
              <a:rPr lang="fr-FR" sz="1600" dirty="0">
                <a:latin typeface="+mj-lt"/>
              </a:rPr>
              <a:t>Problème des échelles géographiques « isolées » (Thomas et al., 2018) : les problématiques de logement en Ile-de-France ont des conséquences bien au-delà de la région métropolitaine (Hauts de France, Normandie, Centre…)</a:t>
            </a:r>
          </a:p>
          <a:p>
            <a:endParaRPr lang="fr-FR" sz="1600" dirty="0">
              <a:latin typeface="+mj-lt"/>
            </a:endParaRPr>
          </a:p>
          <a:p>
            <a:pPr lvl="1"/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36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impacts sur les inégalités sociales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Pourquoi on s’y intéresse?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Les coupures urbaines à l’échelle locale et le «</a:t>
            </a:r>
            <a:r>
              <a:rPr lang="fr-FR" sz="1200" i="1" dirty="0">
                <a:latin typeface="+mj-lt"/>
              </a:rPr>
              <a:t> spatial </a:t>
            </a:r>
            <a:r>
              <a:rPr lang="fr-FR" sz="1200" i="1" dirty="0" err="1">
                <a:latin typeface="+mj-lt"/>
              </a:rPr>
              <a:t>mismatch</a:t>
            </a:r>
            <a:r>
              <a:rPr lang="fr-FR" sz="1200" dirty="0">
                <a:latin typeface="+mj-lt"/>
              </a:rPr>
              <a:t> » à l’échelle régionale sont des facteurs importants d’inégalités sociales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Hypothèse fortement structurante de cette littérature : qu’une réduction de l’inégalité d’accès potentiel permettra de baisser le niveau d’exclusion sociale / d’inégalités sociales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Des études de cas peu fréquentes et contrastées quant aux effets locaux d’une redistribution des cartes en termes d’accessibilité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mesure l’accessibilité?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l’intègre à l’évaluation?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impacts sur les inégalités sociales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0752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Pourquoi on s’y intéresse?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Comment on mesure l’accessibilité?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Indicateurs assez simples pour cette littérature, encore peu branchée aux évaluations opérationnelles, notamment aux sorties des modèles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Accès aux services de soin : avoir maternité à moins de 30 min passe de 86,4% des femmes en âge de procréer en 1997 à 74% en 2019 (Doré, 2019) &gt; combinaison de choix résidentiels et d’une offre de services publics moins maillée ; questionnaire auprès des habitants montre l’importance de la question des horaires d’ouverture.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Effets </a:t>
            </a:r>
            <a:r>
              <a:rPr lang="fr-FR" sz="1200" dirty="0" err="1">
                <a:latin typeface="+mj-lt"/>
              </a:rPr>
              <a:t>redistributifs</a:t>
            </a:r>
            <a:r>
              <a:rPr lang="fr-FR" sz="1200" dirty="0">
                <a:latin typeface="+mj-lt"/>
              </a:rPr>
              <a:t> : Indicateurs quantitatifs quelques peu incantatoires « les secteurs enclavés de Clichy-Montfermeil bénéficieront d’un accroissement considérable des bassins d’emploi accessible (+500 000 emplois accessibles en 60 minutes) » ; besoin d’accompagnement par des politiques d’emploi et de renouvellement urbain volontaristes (</a:t>
            </a:r>
            <a:r>
              <a:rPr lang="fr-FR" sz="1200" dirty="0" err="1">
                <a:latin typeface="+mj-lt"/>
              </a:rPr>
              <a:t>Auzanet</a:t>
            </a:r>
            <a:r>
              <a:rPr lang="fr-FR" sz="1200" dirty="0">
                <a:latin typeface="+mj-lt"/>
              </a:rPr>
              <a:t> et al. 2012)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l’intègre à l’évaluation?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88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impacts sur les inégalités sociales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Pourquoi on s’y intéresse?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Comment on mesure l’accessibilité?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Comment on l’intègre à l’évaluation?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Le plus souvent : effets </a:t>
            </a:r>
            <a:r>
              <a:rPr lang="fr-FR" sz="1200" dirty="0" err="1">
                <a:latin typeface="+mj-lt"/>
              </a:rPr>
              <a:t>redistributifs</a:t>
            </a:r>
            <a:r>
              <a:rPr lang="fr-FR" sz="1200" dirty="0">
                <a:latin typeface="+mj-lt"/>
              </a:rPr>
              <a:t> absents des critères d’évaluation (ou ajoutés comme critères qualitatifs à une évaluation </a:t>
            </a:r>
            <a:r>
              <a:rPr lang="fr-FR" sz="1200" dirty="0" err="1">
                <a:latin typeface="+mj-lt"/>
              </a:rPr>
              <a:t>multi-critères</a:t>
            </a:r>
            <a:r>
              <a:rPr lang="fr-FR" sz="1200" dirty="0">
                <a:latin typeface="+mj-lt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Intérêt de prendre en compte les « effets différenciés [des] infrastructures sur les différentes zones concernées |notamment dans les poches de pauvreté » (</a:t>
            </a:r>
            <a:r>
              <a:rPr lang="fr-FR" sz="1200" dirty="0" err="1">
                <a:latin typeface="+mj-lt"/>
              </a:rPr>
              <a:t>Auzanet</a:t>
            </a:r>
            <a:r>
              <a:rPr lang="fr-FR" sz="1200" dirty="0">
                <a:latin typeface="+mj-lt"/>
              </a:rPr>
              <a:t>, 2012) : on ne va pas jusqu’à chercher à quantifier ou qualifier les effets de l’investissement sur les inégalités / l’exclusion mais on se contente de quantifier ou qualifier leurs effets potentiels.</a:t>
            </a:r>
          </a:p>
        </p:txBody>
      </p:sp>
    </p:spTree>
    <p:extLst>
      <p:ext uri="{BB962C8B-B14F-4D97-AF65-F5344CB8AC3E}">
        <p14:creationId xmlns:p14="http://schemas.microsoft.com/office/powerpoint/2010/main" val="199959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572864"/>
            <a:ext cx="8520600" cy="1013342"/>
          </a:xfrm>
        </p:spPr>
        <p:txBody>
          <a:bodyPr/>
          <a:lstStyle/>
          <a:p>
            <a:r>
              <a:rPr lang="fr-FR" dirty="0"/>
              <a:t>Limites de l’usage de l’accessibilité pour l’analyse des impacts sur les inégalités sociales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707888"/>
            <a:ext cx="8520600" cy="35041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Modèles ne testant que peu en pratique la possibilité de mener simultanément des actions sur le réseau de transport et sur l’usage du sol (ex. développement de logements au-delà de la logique d’investissement des promoteurs immobiliers)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Modèles ayant une décomposition sociologique souvent basée uniquement sur revenus et motorisation, parfois résidence en parc social.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Processus sociaux-spatiaux largement absents des modèles d’aide à la décision (gentrification mais aussi renforcement des inégalités d’accessibilité entre territoires – mécanismes d’attachement préférentiel)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Modèles ne prenant pas en compte la manière dont les individus mobilisent des ressources (argent, temps, réseau social) de façon différenciée.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Travailler sur l’accessibilité perçue (notamment dimension paysagère)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3506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20017" y="877455"/>
            <a:ext cx="3460711" cy="33311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dirty="0"/>
              <a:t>L’émergence de la notion d’accessibilité dans les SHS et le champ des transports.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475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445113" y="1316367"/>
            <a:ext cx="3873391" cy="33311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dirty="0"/>
              <a:t>Limites et perspectives de l’accessibilité pour lutter contre les inégalités socio-spatiales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357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renouvellement des problématiques (1/3) 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18872" y="1005840"/>
            <a:ext cx="8713428" cy="3833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>
              <a:spcAft>
                <a:spcPts val="600"/>
              </a:spcAft>
              <a:buSzPts val="2000"/>
              <a:buFont typeface="Arial"/>
              <a:buChar char="★"/>
            </a:pPr>
            <a:r>
              <a:rPr lang="en" sz="2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L’entrée par l’accessibilité souligne que non seulement la mobilité n’est pas une fin, mais que ses implications sociales et territoriales sont complexes.</a:t>
            </a:r>
          </a:p>
          <a:p>
            <a:pPr lvl="0" indent="-355600">
              <a:spcAft>
                <a:spcPts val="600"/>
              </a:spcAft>
              <a:buSzPts val="2000"/>
              <a:buFont typeface="Arial"/>
              <a:buChar char="★"/>
            </a:pPr>
            <a:r>
              <a:rPr lang="en" sz="2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L’ambivalence des liens entre mobilité et insertion sociale :</a:t>
            </a:r>
          </a:p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Mobile = favorisé … ? </a:t>
            </a:r>
            <a:r>
              <a:rPr lang="fr-FR" sz="1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Les différences individuelles de mobilité peuvent difficilement être interprétées en termes d’inégalités sociales (Jouffe, 2007 ; </a:t>
            </a:r>
            <a:r>
              <a:rPr lang="fr-FR" sz="160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Wenglenski</a:t>
            </a:r>
            <a:r>
              <a:rPr lang="fr-FR" sz="1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2013).</a:t>
            </a:r>
          </a:p>
          <a:p>
            <a:pPr lvl="1" indent="-355600">
              <a:spcBef>
                <a:spcPts val="0"/>
              </a:spcBef>
              <a:buClr>
                <a:srgbClr val="595959"/>
              </a:buClr>
              <a:buSzPts val="2000"/>
              <a:buFont typeface="Arial"/>
              <a:buChar char="○"/>
            </a:pPr>
            <a:r>
              <a:rPr lang="fr-FR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 mobilité est à la fois ressource (un capital mal distribué) et contrainte (une norme et donc une injonction) (J-P. </a:t>
            </a:r>
            <a:r>
              <a:rPr lang="fr-FR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Orfeuil</a:t>
            </a:r>
            <a:r>
              <a:rPr lang="fr-FR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J. Lévy, V. Kaufmann).</a:t>
            </a:r>
          </a:p>
          <a:p>
            <a:pPr lvl="1" indent="-355600">
              <a:spcBef>
                <a:spcPts val="0"/>
              </a:spcBef>
              <a:buClr>
                <a:srgbClr val="595959"/>
              </a:buClr>
              <a:buSzPts val="2000"/>
              <a:buFont typeface="Arial"/>
              <a:buChar char="○"/>
            </a:pPr>
            <a:r>
              <a:rPr lang="fr-FR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L’amélioration de l’offre de mobilité peut générer de nouvelles inégalités.</a:t>
            </a:r>
          </a:p>
          <a:p>
            <a:pPr lvl="1" indent="-355600">
              <a:spcBef>
                <a:spcPts val="0"/>
              </a:spcBef>
              <a:buClr>
                <a:srgbClr val="595959"/>
              </a:buClr>
              <a:buSzPts val="2000"/>
              <a:buFont typeface="Arial"/>
              <a:buChar char="○"/>
            </a:pPr>
            <a:r>
              <a:rPr lang="fr-FR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L’amélioration de l’offre de mobilité ne permet pas de traiter la question de l’accès aux activités dans son ensemble (autres champs sectoriels que ceux du transport).</a:t>
            </a:r>
          </a:p>
          <a:p>
            <a:pPr lvl="1" indent="-355600">
              <a:spcBef>
                <a:spcPts val="0"/>
              </a:spcBef>
              <a:buClr>
                <a:srgbClr val="595959"/>
              </a:buClr>
              <a:buSzPts val="2000"/>
              <a:buFont typeface="Arial"/>
              <a:buChar char="○"/>
            </a:pPr>
            <a:endParaRPr lang="fr-FR"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28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832" y="705494"/>
            <a:ext cx="8520600" cy="831300"/>
          </a:xfrm>
        </p:spPr>
        <p:txBody>
          <a:bodyPr/>
          <a:lstStyle/>
          <a:p>
            <a:r>
              <a:rPr lang="fr-FR" sz="2800" i="1" dirty="0">
                <a:solidFill>
                  <a:srgbClr val="775F55"/>
                </a:solidFill>
              </a:rPr>
              <a:t>Illustration 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Les déplacements professionnels sont l’apanage des moins diplômés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000" i="1" dirty="0">
                <a:solidFill>
                  <a:srgbClr val="775F55"/>
                </a:solidFill>
              </a:rPr>
              <a:t>Enquête 2019 du Forum des Vies Mobiles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3103"/>
          <a:stretch/>
        </p:blipFill>
        <p:spPr>
          <a:xfrm>
            <a:off x="2722541" y="1536794"/>
            <a:ext cx="3834375" cy="34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8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renouvellement des problématiques (2/3) ?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991776"/>
            <a:ext cx="8520600" cy="3891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>
              <a:spcBef>
                <a:spcPts val="2000"/>
              </a:spcBef>
              <a:buSzPts val="2000"/>
            </a:pPr>
            <a:r>
              <a:rPr lang="en" sz="2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Ambivalence des liens entre mobilité et accès aux ressources :</a:t>
            </a:r>
            <a:endParaRPr sz="2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r>
              <a:rPr lang="fr-FR" sz="1800" dirty="0">
                <a:latin typeface="+mj-lt"/>
              </a:rPr>
              <a:t>Opérer une distinction entre amélioration de la desserte et accessibilité permet de redonner de la visibilité aux ressources de l’immobilité et de la proximité (Fol, 2009).</a:t>
            </a:r>
          </a:p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r>
              <a:rPr lang="fr-FR" sz="1800" dirty="0">
                <a:latin typeface="+mj-lt"/>
              </a:rPr>
              <a:t>Effets de dispersion et d’étalement des politiques focalisées sur un accroissement de la mobilité (Bieber, </a:t>
            </a:r>
            <a:r>
              <a:rPr lang="fr-FR" sz="1800" dirty="0" err="1">
                <a:latin typeface="+mj-lt"/>
              </a:rPr>
              <a:t>Massot</a:t>
            </a:r>
            <a:r>
              <a:rPr lang="fr-FR" sz="1800" dirty="0">
                <a:latin typeface="+mj-lt"/>
              </a:rPr>
              <a:t> &amp; </a:t>
            </a:r>
            <a:r>
              <a:rPr lang="fr-FR" sz="1800" dirty="0" err="1">
                <a:latin typeface="+mj-lt"/>
              </a:rPr>
              <a:t>Orfeuil</a:t>
            </a:r>
            <a:r>
              <a:rPr lang="fr-FR" sz="1800" dirty="0">
                <a:latin typeface="+mj-lt"/>
              </a:rPr>
              <a:t>, 1993 ; </a:t>
            </a:r>
            <a:r>
              <a:rPr lang="fr-FR" sz="1800" dirty="0" err="1">
                <a:latin typeface="+mj-lt"/>
              </a:rPr>
              <a:t>Wiel</a:t>
            </a:r>
            <a:r>
              <a:rPr lang="fr-FR" sz="1800" dirty="0">
                <a:latin typeface="+mj-lt"/>
              </a:rPr>
              <a:t>, 1999 ; Metz, 2008) avec externalités négatives (marginalisation de certains publics, coûts sociaux et environnementaux).</a:t>
            </a:r>
          </a:p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r>
              <a:rPr lang="fr-FR" sz="1800" dirty="0">
                <a:latin typeface="+mj-lt"/>
              </a:rPr>
              <a:t>La mobilité comme variable d’ajustement dans l’équation des localisations.</a:t>
            </a:r>
          </a:p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r>
              <a:rPr lang="fr-FR" sz="1800" dirty="0">
                <a:latin typeface="+mj-lt"/>
              </a:rPr>
              <a:t>Notion de dépendance à la mobilité (</a:t>
            </a:r>
            <a:r>
              <a:rPr lang="fr-FR" sz="1800" dirty="0" err="1">
                <a:latin typeface="+mj-lt"/>
              </a:rPr>
              <a:t>Gallez</a:t>
            </a:r>
            <a:r>
              <a:rPr lang="fr-FR" sz="1800" dirty="0">
                <a:latin typeface="+mj-lt"/>
              </a:rPr>
              <a:t>, 2015).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5114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253510" y="315883"/>
            <a:ext cx="8520600" cy="909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r</a:t>
            </a:r>
            <a:r>
              <a:rPr lang="en" dirty="0"/>
              <a:t>enouvellement des problématiques (3/3)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fr-FR" dirty="0">
                <a:latin typeface="+mj-lt"/>
              </a:rPr>
              <a:t>Des écarts sociaux d’accessibilité croissants malgré les investissements dans les infrastructures de transport.</a:t>
            </a:r>
          </a:p>
          <a:p>
            <a:pPr marL="285750" indent="-285750">
              <a:spcBef>
                <a:spcPts val="600"/>
              </a:spcBef>
            </a:pPr>
            <a:r>
              <a:rPr lang="fr-FR" dirty="0">
                <a:latin typeface="+mj-lt"/>
              </a:rPr>
              <a:t>Une appropriation différenciée des gains d’accessibilité.</a:t>
            </a:r>
          </a:p>
          <a:p>
            <a:pPr marL="742950" lvl="1" indent="-285750">
              <a:spcBef>
                <a:spcPts val="600"/>
              </a:spcBef>
            </a:pPr>
            <a:r>
              <a:rPr lang="fr-FR" dirty="0">
                <a:latin typeface="+mj-lt"/>
              </a:rPr>
              <a:t>L</a:t>
            </a:r>
            <a:r>
              <a:rPr lang="en" dirty="0">
                <a:latin typeface="+mj-lt"/>
              </a:rPr>
              <a:t>es recherches qui s’intéressent à l’accessibilité différenciée des catégories sociales à l’emploi, aux biens et services, sont relativement rares en France (Wenglenski, 2004 ; Motte, 2006 ; Caubel, 2007 ; Desjardins 2017). </a:t>
            </a:r>
          </a:p>
          <a:p>
            <a:pPr marL="742950" lvl="1" indent="-285750">
              <a:spcBef>
                <a:spcPts val="600"/>
              </a:spcBef>
            </a:pPr>
            <a:r>
              <a:rPr lang="fr-FR" dirty="0">
                <a:latin typeface="+mj-lt"/>
              </a:rPr>
              <a:t>En Ile-de-France, dans l’agglomération lyonnaise ou dans les territoires périurbains, elles montrent que l’accessibilité des ménages défavorisés est plus faible et qu’elle tend à se dégrader.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dirty="0">
                <a:latin typeface="+mj-lt"/>
              </a:rPr>
              <a:t>→ </a:t>
            </a:r>
            <a:r>
              <a:rPr lang="fr-FR" dirty="0"/>
              <a:t>Développer des études empiriques </a:t>
            </a:r>
            <a:r>
              <a:rPr lang="fr-FR" dirty="0">
                <a:solidFill>
                  <a:schemeClr val="tx1"/>
                </a:solidFill>
              </a:rPr>
              <a:t>(quantitatives et qualitatives) sur la mesure du potentiel d’accessibilité et son appropriation.</a:t>
            </a:r>
          </a:p>
        </p:txBody>
      </p:sp>
    </p:spTree>
    <p:extLst>
      <p:ext uri="{BB962C8B-B14F-4D97-AF65-F5344CB8AC3E}">
        <p14:creationId xmlns:p14="http://schemas.microsoft.com/office/powerpoint/2010/main" val="319117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378202" y="249382"/>
            <a:ext cx="8520600" cy="9509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2800" i="1" dirty="0">
                <a:solidFill>
                  <a:srgbClr val="775F55"/>
                </a:solidFill>
              </a:rPr>
            </a:b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Illustration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« Pour qui passe le train ? » (Desjardins, 2017)</a:t>
            </a:r>
            <a:endParaRPr sz="2800" i="1" dirty="0">
              <a:solidFill>
                <a:srgbClr val="775F55"/>
              </a:solidFill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58189" y="1153665"/>
            <a:ext cx="4414058" cy="3484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>
              <a:spcBef>
                <a:spcPts val="600"/>
              </a:spcBef>
            </a:pPr>
            <a:r>
              <a:rPr lang="fr-FR" dirty="0">
                <a:latin typeface="+mj-lt"/>
              </a:rPr>
              <a:t>Etudiée sur le temps long (1975-2010), l’évolution de l’accessibilité à l’emploi par le rail en Ile-de-France montre que la réduction des écarts sociaux de desserte peut aller de paire avec l’accroissement des écarts sociaux d’accessibilité.</a:t>
            </a:r>
          </a:p>
          <a:p>
            <a:pPr marL="742950" lvl="1" indent="-285750">
              <a:spcBef>
                <a:spcPts val="600"/>
              </a:spcBef>
            </a:pPr>
            <a:r>
              <a:rPr lang="fr-FR" dirty="0">
                <a:latin typeface="+mj-lt"/>
              </a:rPr>
              <a:t>A l’échelle régionale, la desserte ferroviaire des territoires populaires s’est améliorée. Mais les inégalités d’accès se sont creusées entre catégories sociales : l’accessibilité à l’emploi des ouvriers et employés s’est dégradée ; celle des cadres est restée stable.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7565" y="4638502"/>
            <a:ext cx="89012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fr-FR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→ Un effet des évolutions de la localisation de l’emploi et de l’habitat de ces catégories.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4746566" y="2181188"/>
          <a:ext cx="4232942" cy="2199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Actifs /</a:t>
                      </a:r>
                      <a:r>
                        <a:rPr lang="fr-FR" sz="1200" baseline="0" dirty="0"/>
                        <a:t> emploi francilien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Cadres / emploi cadre francilien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Ouvriers / emploi ouvrier francilien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Employés / emploi employé francilien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38502" y="1200287"/>
            <a:ext cx="4281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% d’actifs ayant accès par le chemin de fer à plus de la moitié de l’emploi francilien correspondant à leur position socioprofessionnelle en trente minutes en 1975, 1990, 2010 et </a:t>
            </a:r>
            <a:r>
              <a:rPr lang="fr-FR" i="1" dirty="0"/>
              <a:t>scénario 2025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648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renouvellement (partiel) des approches (1/2)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225224"/>
            <a:ext cx="8520600" cy="3735193"/>
          </a:xfrm>
        </p:spPr>
        <p:txBody>
          <a:bodyPr/>
          <a:lstStyle/>
          <a:p>
            <a:pPr lvl="0"/>
            <a:r>
              <a:rPr lang="fr-FR" dirty="0"/>
              <a:t>Une évaluation </a:t>
            </a:r>
            <a:r>
              <a:rPr lang="fr-FR" i="1" dirty="0"/>
              <a:t>ex post </a:t>
            </a:r>
            <a:r>
              <a:rPr lang="fr-FR" dirty="0"/>
              <a:t>qui rend compte des interactions transports-territoires, et (parfois) de l’appropriation socialement différenciée des gains de vitesse et d’accessibilité.</a:t>
            </a:r>
          </a:p>
          <a:p>
            <a:pPr lvl="0">
              <a:spcBef>
                <a:spcPts val="1200"/>
              </a:spcBef>
            </a:pPr>
            <a:r>
              <a:rPr lang="fr-FR" dirty="0"/>
              <a:t>Une évaluation </a:t>
            </a:r>
            <a:r>
              <a:rPr lang="fr-FR" i="1" dirty="0"/>
              <a:t>ex ante </a:t>
            </a:r>
            <a:r>
              <a:rPr lang="fr-FR" dirty="0"/>
              <a:t>plus difficile à faire évoluer :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Une conception encore étroite de l’accessibilité, centrée sur la performance des réseaux. 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Peine à sortir d’une approche du transport comme ayant des effets structurants indépendants des capacités d’appropriation des acteurs (utilité marginale homogène).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Le défi de la modélisation sur le temps long des évolutions conjointes mobilité-territoires (</a:t>
            </a:r>
            <a:r>
              <a:rPr lang="fr-FR" dirty="0" err="1"/>
              <a:t>Raimbault</a:t>
            </a:r>
            <a:r>
              <a:rPr lang="fr-FR" dirty="0"/>
              <a:t>, 2018).</a:t>
            </a:r>
          </a:p>
        </p:txBody>
      </p:sp>
    </p:spTree>
    <p:extLst>
      <p:ext uri="{BB962C8B-B14F-4D97-AF65-F5344CB8AC3E}">
        <p14:creationId xmlns:p14="http://schemas.microsoft.com/office/powerpoint/2010/main" val="1326444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renouvellement (partiel) des approches (2/2)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225224"/>
            <a:ext cx="8520600" cy="3759469"/>
          </a:xfrm>
        </p:spPr>
        <p:txBody>
          <a:bodyPr/>
          <a:lstStyle/>
          <a:p>
            <a:pPr lvl="0"/>
            <a:r>
              <a:rPr lang="fr-FR" dirty="0"/>
              <a:t>L’évaluation des politiques publiques renouvelée par les indicateurs d’accessibilité</a:t>
            </a:r>
          </a:p>
          <a:p>
            <a:pPr lvl="1">
              <a:spcBef>
                <a:spcPts val="600"/>
              </a:spcBef>
            </a:pPr>
            <a:r>
              <a:rPr lang="fr-FR" sz="1200" dirty="0"/>
              <a:t>Un objectif de réduction des inégalités d’accès subies par les plus défavorisés.</a:t>
            </a:r>
          </a:p>
          <a:p>
            <a:pPr lvl="1"/>
            <a:r>
              <a:rPr lang="fr-FR" sz="1200" dirty="0"/>
              <a:t>Evaluation </a:t>
            </a:r>
            <a:r>
              <a:rPr lang="fr-FR" sz="1200" dirty="0" err="1"/>
              <a:t>multiscalaire</a:t>
            </a:r>
            <a:r>
              <a:rPr lang="fr-FR" sz="1200" dirty="0"/>
              <a:t> (offre de proximité / offre à distance, </a:t>
            </a:r>
            <a:r>
              <a:rPr lang="fr-FR" sz="1200" dirty="0" err="1"/>
              <a:t>Welch</a:t>
            </a:r>
            <a:r>
              <a:rPr lang="fr-FR" sz="1200" dirty="0"/>
              <a:t>, 2013) mais aussi de la variabilité des représentations spatiales et de la qualité/disponibilité/adéquation aux besoins de l’offre (Vallée, 2012). </a:t>
            </a:r>
          </a:p>
          <a:p>
            <a:pPr lvl="1"/>
            <a:r>
              <a:rPr lang="fr-FR" sz="1200" dirty="0"/>
              <a:t>Evolue vers une évaluation conjointe des actions conduites dans différents secteurs de politiques publiques : politiques de transport et autres politiques urbaines, notamment de logement social.</a:t>
            </a:r>
          </a:p>
          <a:p>
            <a:pPr lvl="1"/>
            <a:r>
              <a:rPr lang="fr-FR" sz="1200" dirty="0"/>
              <a:t>Ces évaluations conduisent souvent à préconiser, en amont de la logique de désenclavement, la construction prioritaire des logements sociaux à proximité des nœuds du réseau de transport collectif (maîtrise de la distribution des gains d’accessibilité + des effets centrifuges sur les classes populaires du gain d’accessibilité d’un espace).</a:t>
            </a:r>
          </a:p>
        </p:txBody>
      </p:sp>
    </p:spTree>
    <p:extLst>
      <p:ext uri="{BB962C8B-B14F-4D97-AF65-F5344CB8AC3E}">
        <p14:creationId xmlns:p14="http://schemas.microsoft.com/office/powerpoint/2010/main" val="535388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i="1" dirty="0">
                <a:solidFill>
                  <a:srgbClr val="775F55"/>
                </a:solidFill>
              </a:rPr>
              <a:t>Illustration 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L’évaluation de la politique de la ville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Depuis les années 1980, dispositifs spécifiques et mobilisation transversale des politiques de droit commun pour une géographie prioritaire.</a:t>
            </a:r>
          </a:p>
          <a:p>
            <a:pPr marL="457200" lvl="1" indent="-342900">
              <a:spcBef>
                <a:spcPts val="0"/>
              </a:spcBef>
              <a:buSzPts val="1800"/>
              <a:buFont typeface="Open Sans"/>
              <a:buChar char="●"/>
            </a:pPr>
            <a:r>
              <a:rPr lang="fr-FR" sz="1600" dirty="0"/>
              <a:t>Permanence de l’objectif de désenclavement des quartiers et de « mise en mobilité » de leurs habitants, mais :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… une nouvelle géographie prioritaire qui (bien que réduite) intègre des territoires peu denses et des populations déjà très motorisées et mobiles.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Un objectif de « mise en mobilité » résidentielle qui éclipse la mobilité quotidienne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dirty="0"/>
              <a:t>vers un objectif de relogement à proximité des stations de TC et des services ?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Un diagnostic affiné de la « mauvaise desserte » des ZUS (absence + inadaptation aux besoins des populations).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Le recoupement d’indicateurs variés pour évaluer l’accès aux ressources.</a:t>
            </a:r>
          </a:p>
          <a:p>
            <a:pPr marL="596900" lvl="1" indent="0">
              <a:spcBef>
                <a:spcPts val="60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729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i="1" dirty="0">
                <a:solidFill>
                  <a:srgbClr val="775F55"/>
                </a:solidFill>
              </a:rPr>
              <a:t>Illustration 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L’évaluation de la politique de la ville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920" y="1104921"/>
            <a:ext cx="8751380" cy="3799929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fr-FR" dirty="0"/>
              <a:t>Parmi les insuffisances de la politique de la ville figure le maillage trop faible des services publics réunis dans un guichet unique (Cour des comptes, 2012).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L’objectif d’accessibilité (exprimé en % de résidents à moins de 30 mn par « les moyens de transport usuels » d’une unité) n’est pas atteint.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« La pertinence du principe d’accessibilité par des publics sans moyens de transport n’est pas à ce jour prise en compte. » (p. 117)  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Année après année, l’accès aux ressources fait l’objet d’une évaluation plus précise.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[2018] Valorisation de l’accès à une offre « de proximité » (soins, équipements sportifs et équipements culturels) accessible à pied en moins de 15 mn. Cet accès est évalué en recoupant accessibilité, taux d’équipement, densité d’implantation. Les freins à la fréquentation sont mentionnés (« accessibilité à pied ne signifie pas accès effectif »).</a:t>
            </a:r>
          </a:p>
          <a:p>
            <a:pPr lvl="2">
              <a:spcBef>
                <a:spcPts val="600"/>
              </a:spcBef>
            </a:pPr>
            <a:r>
              <a:rPr lang="fr-FR"/>
              <a:t>L’enclavement </a:t>
            </a:r>
            <a:r>
              <a:rPr lang="fr-FR" dirty="0"/>
              <a:t>des quartiers par les effets de coupure est renseigné.</a:t>
            </a:r>
          </a:p>
          <a:p>
            <a:pPr lvl="1">
              <a:spcBef>
                <a:spcPts val="60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00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L’Émergence de la notion d’accessibilité (1/2)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821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Les enjeux sociaux des transports, angle mort de la recherche comme de l’action (l’impact territorial est aussi un impensé du calcul socio-économique).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Depuis les années 1990, multiplication des travaux sur le lien entre accès aux ressources et exclusion sociale…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○"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Pour la France : Guedez (1995), Harzo (1998), Le Breton (2005)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… et mise en œuvre de réponses politiques axées sur l’amélioration de la mobilité individuelle.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Politique de la ville et désenclavement des quartiers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Tarification sociale des TC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Aides individualisées à la motorisation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Cependant, la question de l’accès aux ressources ne se réduit pas à celle de l’accès à la mobilité (Gallez, Fol, 2017).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207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un renouvellement des instruments ? (1/2)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342900">
              <a:spcBef>
                <a:spcPts val="0"/>
              </a:spcBef>
              <a:buSzPts val="1800"/>
              <a:buFont typeface="Open Sans"/>
              <a:buChar char="●"/>
            </a:pPr>
            <a:r>
              <a:rPr lang="fr-FR" sz="1800" dirty="0">
                <a:solidFill>
                  <a:schemeClr val="tx1"/>
                </a:solidFill>
              </a:rPr>
              <a:t>Quels indicateurs pour mettre en œuvre des politiques d’accessibilité ? </a:t>
            </a:r>
          </a:p>
          <a:p>
            <a:pPr marL="914400" lvl="2" indent="-3429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</a:rPr>
              <a:t>Des politiques qui lient transports et planification urbaine (</a:t>
            </a:r>
            <a:r>
              <a:rPr lang="fr-FR" sz="1600" dirty="0" err="1">
                <a:solidFill>
                  <a:schemeClr val="tx1"/>
                </a:solidFill>
              </a:rPr>
              <a:t>Litman</a:t>
            </a:r>
            <a:r>
              <a:rPr lang="fr-FR" sz="1600" dirty="0">
                <a:solidFill>
                  <a:schemeClr val="tx1"/>
                </a:solidFill>
              </a:rPr>
              <a:t>, 2006). L’</a:t>
            </a:r>
            <a:r>
              <a:rPr lang="fr-FR" sz="1600" i="1" dirty="0" err="1">
                <a:solidFill>
                  <a:schemeClr val="tx1"/>
                </a:solidFill>
              </a:rPr>
              <a:t>Accessibility</a:t>
            </a:r>
            <a:r>
              <a:rPr lang="fr-FR" sz="1600" i="1" dirty="0">
                <a:solidFill>
                  <a:schemeClr val="tx1"/>
                </a:solidFill>
              </a:rPr>
              <a:t> planning </a:t>
            </a:r>
            <a:r>
              <a:rPr lang="fr-FR" sz="1600" dirty="0">
                <a:solidFill>
                  <a:schemeClr val="tx1"/>
                </a:solidFill>
              </a:rPr>
              <a:t>au Royaume-Uni (Lyons, 2003 ; Lucas, 2006).</a:t>
            </a:r>
          </a:p>
          <a:p>
            <a:pPr marL="914400" lvl="2" indent="-3429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</a:rPr>
              <a:t>Favoriser les indicateurs fondés sur l’utilité plutôt que sur les gains de temps.</a:t>
            </a:r>
          </a:p>
          <a:p>
            <a:pPr marL="914400" lvl="2" indent="-3429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fr-FR" sz="1600" dirty="0"/>
              <a:t>Permettre des analyses différenciées en termes de :</a:t>
            </a:r>
          </a:p>
          <a:p>
            <a:pPr marL="1371600" lvl="3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fr-FR" dirty="0"/>
              <a:t>groupes sociaux : identifier les gagnants et les perdants de l’intervention publique pour en débattre… et peut-être prendre en compte un objectif d’équité dans l’analyse coûts-avantages.</a:t>
            </a:r>
          </a:p>
          <a:p>
            <a:pPr marL="1371600" lvl="3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fr-FR" dirty="0"/>
              <a:t>accessibilité proche ou lointaine : </a:t>
            </a:r>
            <a:r>
              <a:rPr lang="fr-FR" dirty="0">
                <a:solidFill>
                  <a:schemeClr val="tx1"/>
                </a:solidFill>
              </a:rPr>
              <a:t>valoriser la proximité et intégrer dans la décision les pertes locales d’accessibilité liées à la réalisation d’une infrastructure</a:t>
            </a:r>
          </a:p>
          <a:p>
            <a:pPr marL="1371600" lvl="3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fr-FR" dirty="0"/>
              <a:t>accessibilité selon les modes : valoriser l’adhérence (Amar, </a:t>
            </a:r>
            <a:r>
              <a:rPr lang="fr-FR" dirty="0" err="1"/>
              <a:t>Bres</a:t>
            </a:r>
            <a:r>
              <a:rPr lang="fr-FR" dirty="0"/>
              <a:t>, 2015) des modes actifs.</a:t>
            </a:r>
          </a:p>
        </p:txBody>
      </p:sp>
    </p:spTree>
    <p:extLst>
      <p:ext uri="{BB962C8B-B14F-4D97-AF65-F5344CB8AC3E}">
        <p14:creationId xmlns:p14="http://schemas.microsoft.com/office/powerpoint/2010/main" val="187117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un renouvellement des instruments ? (2/2)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000716"/>
            <a:ext cx="8520600" cy="2316299"/>
          </a:xfrm>
        </p:spPr>
        <p:txBody>
          <a:bodyPr/>
          <a:lstStyle/>
          <a:p>
            <a:pPr marL="457200" lvl="1" indent="-342900">
              <a:spcBef>
                <a:spcPts val="0"/>
              </a:spcBef>
              <a:buSzPts val="1800"/>
              <a:buFont typeface="Open Sans"/>
              <a:buChar char="●"/>
            </a:pPr>
            <a:r>
              <a:rPr lang="fr-FR" sz="1800" dirty="0">
                <a:solidFill>
                  <a:schemeClr val="tx1"/>
                </a:solidFill>
              </a:rPr>
              <a:t>Des orientations politiques en amont de la conception des indicateurs</a:t>
            </a:r>
          </a:p>
          <a:p>
            <a:pPr lvl="1">
              <a:spcBef>
                <a:spcPts val="600"/>
              </a:spcBef>
            </a:pPr>
            <a:r>
              <a:rPr lang="fr-FR" sz="1350" dirty="0">
                <a:solidFill>
                  <a:schemeClr val="tx1"/>
                </a:solidFill>
              </a:rPr>
              <a:t>Quartiers « sensibles » : ne pas privilégier le désenclavement au détriment de la proximité des services publics, commerces, équipements.</a:t>
            </a:r>
          </a:p>
          <a:p>
            <a:pPr lvl="1">
              <a:spcBef>
                <a:spcPts val="600"/>
              </a:spcBef>
            </a:pPr>
            <a:r>
              <a:rPr lang="fr-FR" sz="1350" dirty="0">
                <a:solidFill>
                  <a:schemeClr val="tx1"/>
                </a:solidFill>
              </a:rPr>
              <a:t>Mieux intégrer l’expérience vécue par les habitants dans la formulation des problèmes et le choix des solutions.</a:t>
            </a:r>
          </a:p>
          <a:p>
            <a:pPr marL="457200" lvl="1" indent="-342900">
              <a:spcBef>
                <a:spcPts val="1200"/>
              </a:spcBef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fr-FR" sz="1800" dirty="0">
                <a:solidFill>
                  <a:srgbClr val="000000"/>
                </a:solidFill>
              </a:rPr>
              <a:t>Des outils pour conjuguer amélioration de la desserte et politiques foncières</a:t>
            </a:r>
            <a:endParaRPr lang="fr-FR" sz="135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1026" name="Picture 2" descr="https://www.institutparisregion.fr/fileadmin/DataStorage/SavoirFaire/NosTravaux/Mobilite_et_transports/TC/ligne11/Ligne11StrategieAmg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56" y="2993149"/>
            <a:ext cx="3602637" cy="20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9885" y="3400354"/>
            <a:ext cx="4748030" cy="160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17500">
              <a:lnSpc>
                <a:spcPct val="115000"/>
              </a:lnSpc>
              <a:spcBef>
                <a:spcPts val="600"/>
              </a:spcBef>
              <a:buSzPts val="1400"/>
              <a:buFont typeface="Open Sans"/>
              <a:buChar char="○"/>
            </a:pPr>
            <a:r>
              <a:rPr lang="fr-FR" sz="1350" dirty="0">
                <a:latin typeface="Open Sans"/>
                <a:ea typeface="Open Sans"/>
                <a:cs typeface="Open Sans"/>
                <a:sym typeface="Open Sans"/>
              </a:rPr>
              <a:t>Anticiper les effets d’une infrastructure, 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SzPts val="1400"/>
              <a:buFont typeface="Open Sans"/>
              <a:buChar char="○"/>
            </a:pPr>
            <a:r>
              <a:rPr lang="fr-FR" sz="1350" dirty="0">
                <a:latin typeface="Open Sans"/>
                <a:ea typeface="Open Sans"/>
                <a:cs typeface="Open Sans"/>
                <a:sym typeface="Open Sans"/>
              </a:rPr>
              <a:t>Contractualiser un projet articulant construction de logement, localisation des activités et réseaux de transport (exemple des contrats aménagement-transport et CDT en Ile-de-France).</a:t>
            </a:r>
          </a:p>
        </p:txBody>
      </p:sp>
    </p:spTree>
    <p:extLst>
      <p:ext uri="{BB962C8B-B14F-4D97-AF65-F5344CB8AC3E}">
        <p14:creationId xmlns:p14="http://schemas.microsoft.com/office/powerpoint/2010/main" val="2445493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i="1" dirty="0">
                <a:solidFill>
                  <a:srgbClr val="775F55"/>
                </a:solidFill>
              </a:rPr>
              <a:t>Illustration 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Les instruments de la mobilité inclusive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302673"/>
            <a:ext cx="8520600" cy="3425444"/>
          </a:xfrm>
        </p:spPr>
        <p:txBody>
          <a:bodyPr/>
          <a:lstStyle/>
          <a:p>
            <a:r>
              <a:rPr lang="fr-FR" dirty="0"/>
              <a:t>Une territorialisation accrue des actions en faveur des quartiers prioritaires :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« Mobiliser et adapter » les politiques publiques (instruction du 11 mars 2015).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Une attention (discursive ?) à l’accès aux soins et aux services publics (doublement des maisons de santé sur modèle des maisons de l’emploi).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Des clauses de réservation aux résidents d’un quota d’embauches liées au PRU, à la création et gestion des infrastructures de transport.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Le décloisonnement des documents de la planification (contrats de ville et PDU).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Impliquer les AOM dans les actions associatives de « soutien à la mobilité », oui mais :</a:t>
            </a:r>
          </a:p>
          <a:p>
            <a:pPr lvl="2">
              <a:spcBef>
                <a:spcPts val="600"/>
              </a:spcBef>
            </a:pPr>
            <a:r>
              <a:rPr lang="fr-FR" sz="1200" dirty="0"/>
              <a:t>Ne se substituent pas à une desserte régulière,</a:t>
            </a:r>
          </a:p>
          <a:p>
            <a:pPr lvl="2">
              <a:spcBef>
                <a:spcPts val="600"/>
              </a:spcBef>
            </a:pPr>
            <a:r>
              <a:rPr lang="fr-FR" sz="1200" dirty="0"/>
              <a:t>Des bilans coût-bénéfices très mitigés. </a:t>
            </a:r>
          </a:p>
        </p:txBody>
      </p:sp>
    </p:spTree>
    <p:extLst>
      <p:ext uri="{BB962C8B-B14F-4D97-AF65-F5344CB8AC3E}">
        <p14:creationId xmlns:p14="http://schemas.microsoft.com/office/powerpoint/2010/main" val="34218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800352"/>
            <a:ext cx="8520600" cy="3354000"/>
          </a:xfrm>
        </p:spPr>
        <p:txBody>
          <a:bodyPr/>
          <a:lstStyle/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endParaRPr lang="fr-FR" sz="1800" dirty="0">
              <a:solidFill>
                <a:schemeClr val="tx1"/>
              </a:solidFill>
            </a:endParaRPr>
          </a:p>
          <a:p>
            <a:pPr lvl="0"/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notion d’accessibilité permet de renouveler l’analyse des inégalités socio-spatiales :</a:t>
            </a:r>
          </a:p>
          <a:p>
            <a:pPr lvl="1" indent="-355600">
              <a:lnSpc>
                <a:spcPct val="100000"/>
              </a:lnSpc>
              <a:spcBef>
                <a:spcPts val="120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dirty="0">
                <a:sym typeface="Arial"/>
              </a:rPr>
              <a:t>Ne pas mésinterpréter les inégalités de mobilité en les traduisant mécaniquement en inégalités sociales (et penser agir mécaniquement sur les unes en agissant sur les autres).</a:t>
            </a:r>
          </a:p>
          <a:p>
            <a:pPr lvl="1" indent="-355600">
              <a:lnSpc>
                <a:spcPct val="100000"/>
              </a:lnSpc>
              <a:spcBef>
                <a:spcPts val="120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dirty="0">
                <a:sym typeface="Arial"/>
              </a:rPr>
              <a:t>Ne pas assimiler inégalités d’accès à la mobilité et inégalités d’accès aux ressources (et penser agir mécaniquement sur les unes en agissant sur les autres...).</a:t>
            </a:r>
          </a:p>
          <a:p>
            <a:pPr lvl="1" indent="-355600">
              <a:lnSpc>
                <a:spcPct val="100000"/>
              </a:lnSpc>
              <a:spcBef>
                <a:spcPts val="1200"/>
              </a:spcBef>
              <a:buSzPts val="2000"/>
              <a:buFont typeface="Courier New" panose="02070309020205020404" pitchFamily="49" charset="0"/>
              <a:buChar char="o"/>
            </a:pPr>
            <a:r>
              <a:rPr lang="fr-FR" dirty="0">
                <a:sym typeface="Arial"/>
              </a:rPr>
              <a:t>N</a:t>
            </a:r>
            <a:r>
              <a:rPr lang="en" dirty="0">
                <a:sym typeface="Arial"/>
              </a:rPr>
              <a:t>e pas faire de l’augmentation des mobilités un objectif de politique publique au nom de la réduction des inégalités socio-spatiales. </a:t>
            </a:r>
          </a:p>
          <a:p>
            <a:pPr lvl="1" indent="-355600">
              <a:lnSpc>
                <a:spcPct val="100000"/>
              </a:lnSpc>
              <a:spcBef>
                <a:spcPts val="1200"/>
              </a:spcBef>
              <a:buSzPts val="2000"/>
              <a:buFont typeface="Courier New" panose="02070309020205020404" pitchFamily="49" charset="0"/>
              <a:buChar char="o"/>
            </a:pPr>
            <a:r>
              <a:rPr lang="fr-FR" dirty="0">
                <a:sym typeface="Arial"/>
              </a:rPr>
              <a:t>L’idéal d’iso-accessibilité (figure du réseau maillé) permet de r</a:t>
            </a:r>
            <a:r>
              <a:rPr lang="en" dirty="0">
                <a:sym typeface="Arial"/>
              </a:rPr>
              <a:t>elativiser l’idéal de vitesse (figure du réseau hiérarchisé).</a:t>
            </a:r>
          </a:p>
          <a:p>
            <a:pPr lvl="0"/>
            <a:endParaRPr lang="en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724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800352"/>
            <a:ext cx="8520600" cy="3354000"/>
          </a:xfrm>
        </p:spPr>
        <p:txBody>
          <a:bodyPr/>
          <a:lstStyle/>
          <a:p>
            <a:pPr lvl="1" indent="-342900"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</a:pPr>
            <a:endParaRPr lang="fr-FR" sz="1800" dirty="0">
              <a:solidFill>
                <a:schemeClr val="tx1"/>
              </a:solidFill>
            </a:endParaRPr>
          </a:p>
          <a:p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Quant à les traiter… Une application opérationnelle encore limitée.</a:t>
            </a:r>
          </a:p>
          <a:p>
            <a:pPr lvl="1">
              <a:spcBef>
                <a:spcPts val="600"/>
              </a:spcBef>
            </a:pPr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Permet d’envisager un large spectre de stratégies d’intervention publique qui n’impliquent pas toutes une augmentation des déplacements. </a:t>
            </a: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Permet d’intégrer la notion d’espace dans les approches de la justice sociale et de préciser les objectifs politiques en matière d’équité d’accès.</a:t>
            </a:r>
          </a:p>
          <a:p>
            <a:pPr lvl="1">
              <a:spcBef>
                <a:spcPts val="600"/>
              </a:spcBef>
            </a:pPr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 mesure reste imparfaite. Elle supposerait un mélange d’observations empririques quantitatives et qualitatives.</a:t>
            </a: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 inputs n’excluent 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nullement la participation des habitants pour formuler aussi bien les problèmes que les solutions (diagnostic et débat). </a:t>
            </a:r>
          </a:p>
          <a:p>
            <a:pPr lvl="1">
              <a:spcBef>
                <a:spcPts val="60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en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648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Quelle(s) matrice(s) techniques adaptées à une évaluation conjointe des projets de transport et d’aménagement?</a:t>
            </a:r>
          </a:p>
          <a:p>
            <a:pPr lvl="1"/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notion d’accessibilité possède une souplesse lui permettant particulièrement bien de servir à évaluer des projets conjoints transport / urbanisme…</a:t>
            </a: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Mais ce n’est pas la situation la plus fréquente</a:t>
            </a: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Et les techniques mobilisées restent assez différentes selon les points de vue (qu’il s’agisse d’indicateurs, de modèles ou de données)</a:t>
            </a: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Intégration d’une mesure de l’accessibilité à des référentiels (ex. éco-quartiers) n’est pas une fin en soi </a:t>
            </a:r>
          </a:p>
          <a:p>
            <a:pPr lvl="1">
              <a:spcBef>
                <a:spcPts val="600"/>
              </a:spcBef>
            </a:pPr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Usage ouvert des modèles dans un contexte de multi-modélisation / de modélisation d’accompagnement / de réflexivité (</a:t>
            </a:r>
            <a:r>
              <a:rPr lang="fr-FR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Banos</a:t>
            </a:r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782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400" y="546375"/>
            <a:ext cx="6913877" cy="831300"/>
          </a:xfrm>
        </p:spPr>
        <p:txBody>
          <a:bodyPr/>
          <a:lstStyle/>
          <a:p>
            <a:r>
              <a:rPr lang="fr-FR" sz="3200" i="1" dirty="0">
                <a:solidFill>
                  <a:srgbClr val="775F55"/>
                </a:solidFill>
              </a:rPr>
              <a:t>Illustration : Projets de transport et d’aménagement dans le Grand Paris</a:t>
            </a:r>
            <a:endParaRPr lang="fr-FR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50" y="1355247"/>
            <a:ext cx="4924119" cy="3760432"/>
          </a:xfrm>
        </p:spPr>
      </p:pic>
      <p:sp>
        <p:nvSpPr>
          <p:cNvPr id="3" name="ZoneTexte 2"/>
          <p:cNvSpPr txBox="1"/>
          <p:nvPr/>
        </p:nvSpPr>
        <p:spPr>
          <a:xfrm>
            <a:off x="7202565" y="1377675"/>
            <a:ext cx="18389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Source : APUR, 2017</a:t>
            </a:r>
          </a:p>
        </p:txBody>
      </p:sp>
      <p:sp>
        <p:nvSpPr>
          <p:cNvPr id="8" name="Ellipse 7"/>
          <p:cNvSpPr/>
          <p:nvPr/>
        </p:nvSpPr>
        <p:spPr>
          <a:xfrm>
            <a:off x="6075308" y="2599401"/>
            <a:ext cx="742344" cy="77607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Ellipse 8"/>
          <p:cNvSpPr/>
          <p:nvPr/>
        </p:nvSpPr>
        <p:spPr>
          <a:xfrm>
            <a:off x="5373515" y="4062608"/>
            <a:ext cx="742344" cy="77607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Ellipse 9"/>
          <p:cNvSpPr/>
          <p:nvPr/>
        </p:nvSpPr>
        <p:spPr>
          <a:xfrm>
            <a:off x="6928228" y="2111330"/>
            <a:ext cx="742344" cy="77607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Ellipse 10"/>
          <p:cNvSpPr/>
          <p:nvPr/>
        </p:nvSpPr>
        <p:spPr>
          <a:xfrm>
            <a:off x="7252937" y="2847427"/>
            <a:ext cx="742344" cy="77607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ZoneTexte 11"/>
          <p:cNvSpPr txBox="1"/>
          <p:nvPr/>
        </p:nvSpPr>
        <p:spPr>
          <a:xfrm>
            <a:off x="7689756" y="3694744"/>
            <a:ext cx="14542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Clichy-Montfermeil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51251" y="2008985"/>
            <a:ext cx="6447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Roissy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60933" y="2372408"/>
            <a:ext cx="9765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Saint-Denis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69767" y="4819183"/>
            <a:ext cx="6447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Saclay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3616" y="2111330"/>
            <a:ext cx="1194816" cy="298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Google Shape;130;p24"/>
          <p:cNvSpPr txBox="1">
            <a:spLocks/>
          </p:cNvSpPr>
          <p:nvPr/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90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6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36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4 cas diversifiés pour la </a:t>
            </a:r>
            <a:br>
              <a:rPr lang="fr-FR" sz="1600" dirty="0">
                <a:latin typeface="+mj-lt"/>
              </a:rPr>
            </a:br>
            <a:r>
              <a:rPr lang="fr-FR" sz="1600" dirty="0">
                <a:latin typeface="+mj-lt"/>
              </a:rPr>
              <a:t>discussion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28" dirty="0">
                <a:latin typeface="+mj-lt"/>
              </a:rPr>
              <a:t>Roissy et attractivité économique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28" dirty="0">
                <a:latin typeface="+mj-lt"/>
              </a:rPr>
              <a:t>Saint-Denis, gentrification et jeux olympiques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28" dirty="0">
                <a:latin typeface="+mj-lt"/>
              </a:rPr>
              <a:t>Clichy-Montfermeil, redistribution effective?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28" dirty="0">
                <a:latin typeface="+mj-lt"/>
              </a:rPr>
              <a:t>Saclay, une question d’image?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Quels acteurs ? Quels cadres de </a:t>
            </a:r>
            <a:br>
              <a:rPr lang="fr-FR" sz="1600" dirty="0">
                <a:latin typeface="+mj-lt"/>
              </a:rPr>
            </a:br>
            <a:r>
              <a:rPr lang="fr-FR" sz="1600" dirty="0" err="1">
                <a:latin typeface="+mj-lt"/>
              </a:rPr>
              <a:t>coconstruction</a:t>
            </a:r>
            <a:r>
              <a:rPr lang="fr-FR" sz="1600" dirty="0">
                <a:latin typeface="+mj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2116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273844"/>
            <a:ext cx="7792143" cy="994172"/>
          </a:xfrm>
        </p:spPr>
        <p:txBody>
          <a:bodyPr>
            <a:noAutofit/>
          </a:bodyPr>
          <a:lstStyle/>
          <a:p>
            <a:r>
              <a:rPr lang="fr-FR" sz="2800" i="1" dirty="0">
                <a:solidFill>
                  <a:srgbClr val="775F55"/>
                </a:solidFill>
              </a:rPr>
              <a:t>Illustration </a:t>
            </a:r>
            <a:br>
              <a:rPr lang="fr-FR" sz="2800" i="1" dirty="0">
                <a:solidFill>
                  <a:srgbClr val="775F55"/>
                </a:solidFill>
              </a:rPr>
            </a:br>
            <a:r>
              <a:rPr lang="fr-FR" sz="2800" i="1" dirty="0">
                <a:solidFill>
                  <a:srgbClr val="775F55"/>
                </a:solidFill>
              </a:rPr>
              <a:t>Les conséquences sociales et territoriales de la mobilité augmentée.</a:t>
            </a:r>
          </a:p>
        </p:txBody>
      </p:sp>
      <p:pic>
        <p:nvPicPr>
          <p:cNvPr id="1026" name="Picture 2" descr="https://journals.openedition.org/sociologies/docannexe/image/3321/img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4" y="1536680"/>
            <a:ext cx="3700463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4028" y="4392005"/>
            <a:ext cx="4405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u="sng" dirty="0"/>
              <a:t>Extrait de</a:t>
            </a:r>
            <a:r>
              <a:rPr lang="fr-FR" sz="1050" dirty="0"/>
              <a:t> : </a:t>
            </a:r>
            <a:r>
              <a:rPr lang="fr-FR" sz="1050" dirty="0" err="1"/>
              <a:t>Orfeuil</a:t>
            </a:r>
            <a:r>
              <a:rPr lang="fr-FR" sz="1050" dirty="0"/>
              <a:t>, La mobilité nouvelle question sociale ?, </a:t>
            </a:r>
            <a:r>
              <a:rPr lang="fr-FR" sz="1050" i="1" dirty="0" err="1"/>
              <a:t>SociologieS</a:t>
            </a:r>
            <a:r>
              <a:rPr lang="fr-FR" sz="1050" dirty="0"/>
              <a:t>, 2010.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276" y="1639549"/>
            <a:ext cx="4492705" cy="29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9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278979"/>
            <a:ext cx="8520600" cy="831300"/>
          </a:xfrm>
        </p:spPr>
        <p:txBody>
          <a:bodyPr/>
          <a:lstStyle/>
          <a:p>
            <a:r>
              <a:rPr lang="fr-FR" dirty="0"/>
              <a:t>L’émergence de la notion d’accessibilité (2/2)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110279"/>
            <a:ext cx="8520600" cy="380859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Depuis les années 1990, l’exclusion sociale met l’accent sur la dimension spatiale de la question sociale :</a:t>
            </a:r>
          </a:p>
          <a:p>
            <a:pPr lvl="1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 France, l’accent est mis sur le risque d’exclusion sociale lié au chômage de longue durée, plus élevé dans les banlieues défavorisées, d’où les politiques de désenclavement ciblé sur certains quartiers.</a:t>
            </a:r>
          </a:p>
          <a:p>
            <a:pPr lvl="1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 Grande-Bretagne, la </a:t>
            </a:r>
            <a:r>
              <a:rPr lang="fr-FR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Social Exclusion Unit 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identifie le défaut d’accès à certaines opportunités comme un risque d’exclusion sociale.</a:t>
            </a:r>
          </a:p>
          <a:p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Dans ces réflexions, l’accessibilité renvoie à la mise en capacité des personnes à atteindre ET à prendre part aux activités considérées comme normales par la société.</a:t>
            </a:r>
          </a:p>
          <a:p>
            <a:r>
              <a:rPr lang="fr-FR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L’accessibilité n’est donc pas seulement une question de transport, mais de localisation des activités et de mise à disposition de ces activités pour les individus.</a:t>
            </a:r>
          </a:p>
        </p:txBody>
      </p:sp>
    </p:spTree>
    <p:extLst>
      <p:ext uri="{BB962C8B-B14F-4D97-AF65-F5344CB8AC3E}">
        <p14:creationId xmlns:p14="http://schemas.microsoft.com/office/powerpoint/2010/main" val="384821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Quel apport de la notion d’accessibilité ? (1/2)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10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7350" indent="-285750">
              <a:spcBef>
                <a:spcPts val="600"/>
              </a:spcBef>
              <a:buSzPts val="2000"/>
            </a:pPr>
            <a:r>
              <a:rPr lang="fr-FR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 apport théorique très riche…</a:t>
            </a:r>
          </a:p>
          <a:p>
            <a:pPr lvl="1" indent="-355600">
              <a:spcBef>
                <a:spcPts val="60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Renvoie à la mesure d’un potentiel d’opportunités disponibles pour la réalisation des activités individuelles et la participation à la vie sociale.</a:t>
            </a:r>
          </a:p>
          <a:p>
            <a:pPr lvl="1" indent="-355600">
              <a:spcBef>
                <a:spcPts val="60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Accessibilité et mobilité sont des notions complémentaires mais pas interchangeables.</a:t>
            </a:r>
          </a:p>
          <a:p>
            <a:pPr lvl="1" indent="-355600">
              <a:spcBef>
                <a:spcPts val="60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Une mise en perspective de la notion de mobilité et de ses implications sociales et territoriales.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2" indent="-35560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L’amélioration des conditions de mobilité n’améliore pas mécaniquement l’accessibilité.</a:t>
            </a:r>
          </a:p>
          <a:p>
            <a:pPr lvl="2" indent="-35560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 à toutes les échelles spatiales,</a:t>
            </a:r>
          </a:p>
          <a:p>
            <a:pPr lvl="2" indent="-35560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 à toutes les échelles de temps, </a:t>
            </a:r>
          </a:p>
          <a:p>
            <a:pPr lvl="2" indent="-35560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 pour tous les publics.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326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Quel apport de la notion d’accessibilité ? (2/2)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420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7350" indent="-285750">
              <a:spcBef>
                <a:spcPts val="600"/>
              </a:spcBef>
              <a:buSzPts val="2000"/>
            </a:pPr>
            <a:r>
              <a:rPr lang="en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… difficile à opérationnaliser.</a:t>
            </a:r>
          </a:p>
          <a:p>
            <a:pPr lvl="1" indent="-355600">
              <a:spcBef>
                <a:spcPts val="600"/>
              </a:spcBef>
              <a:buSzPts val="2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 d</a:t>
            </a: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éfinitions mouvantes : “a slippery notion” (Gould, 1969), “at least as much about people as places” (Farrington, 2007). </a:t>
            </a:r>
          </a:p>
          <a:p>
            <a:pPr lvl="1" indent="-355600">
              <a:spcBef>
                <a:spcPts val="60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Une mesure idéale qui serait multidimensionnelle 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lang="fr-FR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Geurs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Van </a:t>
            </a:r>
            <a:r>
              <a:rPr lang="fr-FR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Wee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2004) : </a:t>
            </a:r>
          </a:p>
          <a:p>
            <a:pPr marL="1301750" lvl="2" indent="-28575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T</a:t>
            </a:r>
            <a:r>
              <a:rPr lang="fr-FR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ransport </a:t>
            </a:r>
            <a:r>
              <a:rPr lang="fr-FR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(performance du système)</a:t>
            </a:r>
          </a:p>
          <a:p>
            <a:pPr marL="1301750" lvl="2" indent="-28575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Espace (répartition des activités)</a:t>
            </a:r>
          </a:p>
          <a:p>
            <a:pPr marL="1301750" lvl="2" indent="-28575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Temps (organisation temporelle des opportunités et des individus)</a:t>
            </a:r>
          </a:p>
          <a:p>
            <a:pPr marL="1301750" lvl="2" indent="-285750">
              <a:spcBef>
                <a:spcPts val="600"/>
              </a:spcBef>
              <a:buSzPts val="2000"/>
              <a:buFont typeface="Arial" panose="020B0604020202020204" pitchFamily="34" charset="0"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Individus (caractéristiques).</a:t>
            </a:r>
            <a:endParaRPr lang="fr-FR" dirty="0">
              <a:solidFill>
                <a:schemeClr val="tx1"/>
              </a:solidFill>
              <a:latin typeface="+mj-lt"/>
            </a:endParaRPr>
          </a:p>
          <a:p>
            <a:pPr lvl="1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→"/>
            </a:pPr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Passer d’une approche centrée sur un système unimodal de transport et ses performances à une approche multimodale centrée sur l’usager.</a:t>
            </a:r>
          </a:p>
          <a:p>
            <a:pPr lvl="1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→"/>
            </a:pPr>
            <a:r>
              <a:rPr lang="en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Une complexité difficilement réductible dans un indicateur optimal, à la fois fin et reproductible à grande échelle.</a:t>
            </a:r>
          </a:p>
          <a:p>
            <a:pPr marL="558800" lvl="1" indent="0">
              <a:spcBef>
                <a:spcPts val="2000"/>
              </a:spcBef>
              <a:buSzPts val="2000"/>
              <a:buNone/>
            </a:pP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595959"/>
              </a:buClr>
              <a:buSzPts val="2000"/>
              <a:buFont typeface="Arial"/>
              <a:buChar char="○"/>
            </a:pPr>
            <a:endParaRPr lang="fr-FR" sz="16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79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20017" y="877455"/>
            <a:ext cx="3460711" cy="33311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/>
              <a:t>L’accessibilité dans l’évaluation renouvelée des projets de transport.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03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fr-FR" altLang="fr-FR" dirty="0"/>
              <a:t>L’accessibilité dans l’évaluation socio-économique</a:t>
            </a:r>
          </a:p>
        </p:txBody>
      </p:sp>
      <p:sp>
        <p:nvSpPr>
          <p:cNvPr id="10244" name="Espace réservé du numéro de diapositive 3"/>
          <p:cNvSpPr txBox="1">
            <a:spLocks noGrp="1"/>
          </p:cNvSpPr>
          <p:nvPr/>
        </p:nvSpPr>
        <p:spPr bwMode="auto">
          <a:xfrm>
            <a:off x="6093619" y="4531519"/>
            <a:ext cx="41671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A3DDF74-7BB6-449E-89E5-8D76E3E4B66D}" type="slidenum">
              <a:rPr lang="fr-FR" altLang="fr-FR" sz="675" b="1">
                <a:solidFill>
                  <a:schemeClr val="accent1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675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Google Shape;100;p19"/>
          <p:cNvSpPr txBox="1">
            <a:spLocks/>
          </p:cNvSpPr>
          <p:nvPr/>
        </p:nvSpPr>
        <p:spPr>
          <a:xfrm>
            <a:off x="311700" y="1320961"/>
            <a:ext cx="8520600" cy="2903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Une notion mobilisée dans les méthodes d’évaluation socio-économique à partir des années 1990. De très nombreux indicateurs, portant sur des applications variées (accessibilité à l’emploi, à la nature, aux services), à différentes échelles (de la rue à l’échelle nationale), selon différents modes de transport</a:t>
            </a:r>
          </a:p>
          <a:p>
            <a:pPr marL="457200" lvl="6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Exemple UK ~126 indicateurs * 3 échelles = 468 indicateurs d’accessibilité (Halden, 2009)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Plus simples indicateurs : présence / absence ou comptage d’opportunités (ex. nombre d’emplois à 45 minutes)</a:t>
            </a:r>
          </a:p>
          <a:p>
            <a:pPr marL="457200" indent="-3556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Mais la simplicité apparente de ces indicateurs ne doit pas empêcher d’appréhender l’analyse des effets des mesures envisagées dans toute leur complexité (accessibilité en dynamique ; différenciée par groupes sociaux, etc.)</a:t>
            </a:r>
            <a:endParaRPr lang="fr-FR" dirty="0">
              <a:solidFill>
                <a:srgbClr val="595959"/>
              </a:solidFill>
            </a:endParaRPr>
          </a:p>
          <a:p>
            <a:pPr marL="844550" lvl="1" indent="-285750">
              <a:spcBef>
                <a:spcPts val="2000"/>
              </a:spcBef>
              <a:buSzPts val="2000"/>
              <a:buFont typeface="Arial" panose="020B0604020202020204" pitchFamily="34" charset="0"/>
              <a:buChar char="•"/>
            </a:pPr>
            <a:endParaRPr lang="fr-FR" dirty="0">
              <a:solidFill>
                <a:srgbClr val="595959"/>
              </a:solidFill>
            </a:endParaRPr>
          </a:p>
          <a:p>
            <a:pPr lvl="1" indent="-355600">
              <a:buClr>
                <a:srgbClr val="595959"/>
              </a:buClr>
              <a:buSzPts val="2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95959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22326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</TotalTime>
  <Words>4755</Words>
  <Application>Microsoft Macintosh PowerPoint</Application>
  <PresentationFormat>Affichage à l'écran (16:9)</PresentationFormat>
  <Paragraphs>392</Paragraphs>
  <Slides>47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6" baseType="lpstr">
      <vt:lpstr>Courier New</vt:lpstr>
      <vt:lpstr>Albany AMT</vt:lpstr>
      <vt:lpstr>SimSun</vt:lpstr>
      <vt:lpstr>Times New Roman</vt:lpstr>
      <vt:lpstr>Economica</vt:lpstr>
      <vt:lpstr>Wingdings</vt:lpstr>
      <vt:lpstr>Open Sans</vt:lpstr>
      <vt:lpstr>Arial</vt:lpstr>
      <vt:lpstr>Luxe</vt:lpstr>
      <vt:lpstr>Mobilité et accessibilité :  quels enjeux pour les politiques territoriales ?</vt:lpstr>
      <vt:lpstr>Plan de la présentation</vt:lpstr>
      <vt:lpstr>L’émergence de la notion d’accessibilité dans les SHS et le champ des transports.</vt:lpstr>
      <vt:lpstr>L’Émergence de la notion d’accessibilité (1/2) </vt:lpstr>
      <vt:lpstr>L’émergence de la notion d’accessibilité (2/2)</vt:lpstr>
      <vt:lpstr> Quel apport de la notion d’accessibilité ? (1/2)</vt:lpstr>
      <vt:lpstr> Quel apport de la notion d’accessibilité ? (2/2)</vt:lpstr>
      <vt:lpstr>L’accessibilité dans l’évaluation renouvelée des projets de transport.</vt:lpstr>
      <vt:lpstr>L’accessibilité dans l’évaluation socio-économique</vt:lpstr>
      <vt:lpstr>Présentation PowerPoint</vt:lpstr>
      <vt:lpstr>Diversité d’indicateurs et de contextes d’utilisation</vt:lpstr>
      <vt:lpstr>Mesures de l’accessibilité : illustration pour un trajet potentiel</vt:lpstr>
      <vt:lpstr>Présentation PowerPoint</vt:lpstr>
      <vt:lpstr>La « matrice technique » de Commenges (2013)</vt:lpstr>
      <vt:lpstr>Evaluation socio-économique classique des projets de transport</vt:lpstr>
      <vt:lpstr>Evaluation socio-économique classique des projets de transport</vt:lpstr>
      <vt:lpstr>Evaluation socio-économique classique des projets de transport</vt:lpstr>
      <vt:lpstr>Evaluation socio-économique renouvelée? des projets de transport</vt:lpstr>
      <vt:lpstr>Les effets d’agglomération</vt:lpstr>
      <vt:lpstr>Les effets d’agglomération</vt:lpstr>
      <vt:lpstr>Illustration  Mesure de l’élasticité de la productivité économique à l’accessibilité</vt:lpstr>
      <vt:lpstr>Les effets d’agglomération</vt:lpstr>
      <vt:lpstr>Les effets d’agglomération dans l’évaluation du métro du Grand Paris</vt:lpstr>
      <vt:lpstr>Autres applications de l’accessibilité</vt:lpstr>
      <vt:lpstr>Limites de l’usage de l’accessibilité pour l’analyse des effets d’agglomération</vt:lpstr>
      <vt:lpstr>Les impacts sur les inégalités sociales</vt:lpstr>
      <vt:lpstr>Les impacts sur les inégalités sociales</vt:lpstr>
      <vt:lpstr>Les impacts sur les inégalités sociales</vt:lpstr>
      <vt:lpstr>Limites de l’usage de l’accessibilité pour l’analyse des impacts sur les inégalités sociales</vt:lpstr>
      <vt:lpstr>Limites et perspectives de l’accessibilité pour lutter contre les inégalités socio-spatiales</vt:lpstr>
      <vt:lpstr>Le renouvellement des problématiques (1/3) </vt:lpstr>
      <vt:lpstr>Illustration  Les déplacements professionnels sont l’apanage des moins diplômés Enquête 2019 du Forum des Vies Mobiles</vt:lpstr>
      <vt:lpstr>Le renouvellement des problématiques (2/3) ?</vt:lpstr>
      <vt:lpstr>Le renouvellement des problématiques (3/3)</vt:lpstr>
      <vt:lpstr>  Illustration « Pour qui passe le train ? » (Desjardins, 2017)</vt:lpstr>
      <vt:lpstr>Le renouvellement (partiel) des approches (1/2)</vt:lpstr>
      <vt:lpstr>Le renouvellement (partiel) des approches (2/2)</vt:lpstr>
      <vt:lpstr>Illustration  L’évaluation de la politique de la ville</vt:lpstr>
      <vt:lpstr>Illustration  L’évaluation de la politique de la ville</vt:lpstr>
      <vt:lpstr>Vers un renouvellement des instruments ? (1/2)</vt:lpstr>
      <vt:lpstr>Vers un renouvellement des instruments ? (2/2)</vt:lpstr>
      <vt:lpstr>Illustration  Les instruments de la mobilité inclusive </vt:lpstr>
      <vt:lpstr>Conclusion  </vt:lpstr>
      <vt:lpstr>Conclusion  </vt:lpstr>
      <vt:lpstr>Conclusion</vt:lpstr>
      <vt:lpstr>Illustration : Projets de transport et d’aménagement dans le Grand Paris</vt:lpstr>
      <vt:lpstr>Illustration  Les conséquences sociales et territoriales de la mobilité augmentée.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Marianne THEBERT</dc:creator>
  <cp:lastModifiedBy>Anne Mattioli</cp:lastModifiedBy>
  <cp:revision>225</cp:revision>
  <cp:lastPrinted>2020-03-03T14:38:41Z</cp:lastPrinted>
  <dcterms:modified xsi:type="dcterms:W3CDTF">2020-03-23T15:06:16Z</dcterms:modified>
</cp:coreProperties>
</file>