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65" r:id="rId4"/>
    <p:sldId id="260" r:id="rId5"/>
    <p:sldId id="257" r:id="rId6"/>
    <p:sldId id="259" r:id="rId7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>
      <p:cViewPr varScale="1">
        <p:scale>
          <a:sx n="105" d="100"/>
          <a:sy n="105" d="100"/>
        </p:scale>
        <p:origin x="1840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8"/>
          <p:cNvPicPr/>
          <p:nvPr/>
        </p:nvPicPr>
        <p:blipFill>
          <a:blip r:embed="rId14"/>
          <a:stretch/>
        </p:blipFill>
        <p:spPr>
          <a:xfrm>
            <a:off x="7755480" y="5434200"/>
            <a:ext cx="1436760" cy="1688400"/>
          </a:xfrm>
          <a:prstGeom prst="rect">
            <a:avLst/>
          </a:prstGeom>
          <a:ln>
            <a:noFill/>
          </a:ln>
        </p:spPr>
      </p:pic>
      <p:sp>
        <p:nvSpPr>
          <p:cNvPr id="9" name="Line 1"/>
          <p:cNvSpPr/>
          <p:nvPr/>
        </p:nvSpPr>
        <p:spPr>
          <a:xfrm>
            <a:off x="171360" y="5690880"/>
            <a:ext cx="7421040" cy="360"/>
          </a:xfrm>
          <a:prstGeom prst="line">
            <a:avLst/>
          </a:prstGeom>
          <a:ln w="12600">
            <a:solidFill>
              <a:srgbClr val="E57D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Line 2"/>
          <p:cNvSpPr/>
          <p:nvPr/>
        </p:nvSpPr>
        <p:spPr>
          <a:xfrm>
            <a:off x="171360" y="5690880"/>
            <a:ext cx="7421040" cy="360"/>
          </a:xfrm>
          <a:prstGeom prst="line">
            <a:avLst/>
          </a:prstGeom>
          <a:ln w="12600">
            <a:solidFill>
              <a:srgbClr val="E57D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3" name="Image 13"/>
          <p:cNvPicPr/>
          <p:nvPr/>
        </p:nvPicPr>
        <p:blipFill>
          <a:blip r:embed="rId15"/>
          <a:stretch/>
        </p:blipFill>
        <p:spPr>
          <a:xfrm>
            <a:off x="199800" y="129600"/>
            <a:ext cx="1929600" cy="1105200"/>
          </a:xfrm>
          <a:prstGeom prst="rect">
            <a:avLst/>
          </a:prstGeom>
          <a:ln>
            <a:noFill/>
          </a:ln>
        </p:spPr>
      </p:pic>
      <p:pic>
        <p:nvPicPr>
          <p:cNvPr id="4" name="Image 14"/>
          <p:cNvPicPr/>
          <p:nvPr/>
        </p:nvPicPr>
        <p:blipFill>
          <a:blip r:embed="rId16"/>
          <a:srcRect l="33959" t="13300" r="9407" b="15385"/>
          <a:stretch/>
        </p:blipFill>
        <p:spPr>
          <a:xfrm>
            <a:off x="6024240" y="190800"/>
            <a:ext cx="2778840" cy="912600"/>
          </a:xfrm>
          <a:prstGeom prst="rect">
            <a:avLst/>
          </a:prstGeom>
          <a:ln>
            <a:noFill/>
          </a:ln>
        </p:spPr>
      </p:pic>
      <p:pic>
        <p:nvPicPr>
          <p:cNvPr id="5" name="Image 8"/>
          <p:cNvPicPr/>
          <p:nvPr/>
        </p:nvPicPr>
        <p:blipFill>
          <a:blip r:embed="rId17"/>
          <a:stretch/>
        </p:blipFill>
        <p:spPr>
          <a:xfrm>
            <a:off x="199800" y="6019200"/>
            <a:ext cx="1124640" cy="454320"/>
          </a:xfrm>
          <a:prstGeom prst="rect">
            <a:avLst/>
          </a:prstGeom>
          <a:ln>
            <a:noFill/>
          </a:ln>
        </p:spPr>
      </p:pic>
      <p:sp>
        <p:nvSpPr>
          <p:cNvPr id="6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8"/>
          <p:cNvPicPr/>
          <p:nvPr/>
        </p:nvPicPr>
        <p:blipFill>
          <a:blip r:embed="rId14"/>
          <a:stretch/>
        </p:blipFill>
        <p:spPr>
          <a:xfrm>
            <a:off x="7755480" y="5434200"/>
            <a:ext cx="1436760" cy="1688400"/>
          </a:xfrm>
          <a:prstGeom prst="rect">
            <a:avLst/>
          </a:prstGeom>
          <a:ln>
            <a:noFill/>
          </a:ln>
        </p:spPr>
      </p:pic>
      <p:sp>
        <p:nvSpPr>
          <p:cNvPr id="45" name="Line 1"/>
          <p:cNvSpPr/>
          <p:nvPr/>
        </p:nvSpPr>
        <p:spPr>
          <a:xfrm>
            <a:off x="171360" y="5690880"/>
            <a:ext cx="7421040" cy="360"/>
          </a:xfrm>
          <a:prstGeom prst="line">
            <a:avLst/>
          </a:prstGeom>
          <a:ln w="12600">
            <a:solidFill>
              <a:srgbClr val="E57D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Line 2"/>
          <p:cNvSpPr/>
          <p:nvPr/>
        </p:nvSpPr>
        <p:spPr>
          <a:xfrm>
            <a:off x="171360" y="5690880"/>
            <a:ext cx="7421040" cy="360"/>
          </a:xfrm>
          <a:prstGeom prst="line">
            <a:avLst/>
          </a:prstGeom>
          <a:ln w="12600">
            <a:solidFill>
              <a:srgbClr val="E57D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47" name="Image 27"/>
          <p:cNvPicPr/>
          <p:nvPr/>
        </p:nvPicPr>
        <p:blipFill>
          <a:blip r:embed="rId15"/>
          <a:stretch/>
        </p:blipFill>
        <p:spPr>
          <a:xfrm>
            <a:off x="171720" y="5837040"/>
            <a:ext cx="736920" cy="667440"/>
          </a:xfrm>
          <a:prstGeom prst="rect">
            <a:avLst/>
          </a:prstGeom>
          <a:ln w="12600">
            <a:noFill/>
          </a:ln>
        </p:spPr>
      </p:pic>
      <p:pic>
        <p:nvPicPr>
          <p:cNvPr id="48" name="Image 14"/>
          <p:cNvPicPr/>
          <p:nvPr/>
        </p:nvPicPr>
        <p:blipFill>
          <a:blip r:embed="rId16"/>
          <a:srcRect l="33959" t="13300" r="9407" b="15385"/>
          <a:stretch/>
        </p:blipFill>
        <p:spPr>
          <a:xfrm>
            <a:off x="909720" y="5868720"/>
            <a:ext cx="1841040" cy="604440"/>
          </a:xfrm>
          <a:prstGeom prst="rect">
            <a:avLst/>
          </a:prstGeom>
          <a:ln>
            <a:noFill/>
          </a:ln>
        </p:spPr>
      </p:pic>
      <p:pic>
        <p:nvPicPr>
          <p:cNvPr id="49" name="Image 10"/>
          <p:cNvPicPr/>
          <p:nvPr/>
        </p:nvPicPr>
        <p:blipFill>
          <a:blip r:embed="rId17"/>
          <a:stretch/>
        </p:blipFill>
        <p:spPr>
          <a:xfrm>
            <a:off x="6740640" y="5943600"/>
            <a:ext cx="1124640" cy="454320"/>
          </a:xfrm>
          <a:prstGeom prst="rect">
            <a:avLst/>
          </a:prstGeom>
          <a:ln>
            <a:noFill/>
          </a:ln>
        </p:spPr>
      </p:pic>
      <p:sp>
        <p:nvSpPr>
          <p:cNvPr id="50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8025120" y="6356520"/>
            <a:ext cx="8460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A3A4EF6-1C95-4081-B71C-7CC42E55A2CE}" type="slidenum">
              <a:rPr lang="fr-FR" sz="1400" b="0" strike="noStrike" spc="-1">
                <a:solidFill>
                  <a:srgbClr val="FFFFFF"/>
                </a:solidFill>
                <a:latin typeface="Avenir Black"/>
                <a:ea typeface="DejaVu Sans"/>
              </a:rPr>
              <a:t>1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959760" y="2254680"/>
            <a:ext cx="7223760" cy="126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500" b="1" strike="noStrike" cap="all" spc="-1" dirty="0">
                <a:solidFill>
                  <a:srgbClr val="E57D00"/>
                </a:solidFill>
                <a:latin typeface="Arial"/>
                <a:ea typeface="DejaVu Sans"/>
              </a:rPr>
              <a:t>Actions du </a:t>
            </a:r>
            <a:r>
              <a:rPr lang="fr-FR" sz="2500" b="1" strike="noStrike" cap="all" spc="-1" dirty="0" err="1">
                <a:solidFill>
                  <a:srgbClr val="E57D00"/>
                </a:solidFill>
                <a:latin typeface="Arial"/>
                <a:ea typeface="DejaVu Sans"/>
              </a:rPr>
              <a:t>cerema</a:t>
            </a:r>
            <a:r>
              <a:rPr lang="fr-FR" sz="2500" b="1" strike="noStrike" cap="all" spc="-1" dirty="0">
                <a:solidFill>
                  <a:srgbClr val="E57D00"/>
                </a:solidFill>
                <a:latin typeface="Arial"/>
                <a:ea typeface="DejaVu Sans"/>
              </a:rPr>
              <a:t> dans la PREVENTION et/ou</a:t>
            </a:r>
            <a:endParaRPr lang="fr-FR" sz="25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500" b="1" strike="noStrike" cap="all" spc="-1" dirty="0">
                <a:solidFill>
                  <a:srgbClr val="E57D00"/>
                </a:solidFill>
                <a:latin typeface="Arial"/>
                <a:ea typeface="DejaVu Sans"/>
              </a:rPr>
              <a:t>Gestion de CRISE</a:t>
            </a:r>
            <a:endParaRPr lang="fr-FR" sz="25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8025120" y="6356520"/>
            <a:ext cx="8460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449CD6C-7F10-4EDF-906A-745768281BCE}" type="slidenum">
              <a:rPr lang="fr-FR" sz="1400" b="0" strike="noStrike" spc="-1">
                <a:solidFill>
                  <a:srgbClr val="FFFFFF"/>
                </a:solidFill>
                <a:latin typeface="Avenir Black"/>
                <a:ea typeface="DejaVu Sans"/>
              </a:rPr>
              <a:t>2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171720" y="241200"/>
            <a:ext cx="8785800" cy="91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cap="all" spc="-1" dirty="0">
                <a:solidFill>
                  <a:srgbClr val="EC7253"/>
                </a:solidFill>
                <a:latin typeface="Arial"/>
                <a:ea typeface="DejaVu Sans"/>
              </a:rPr>
              <a:t>1 PREVENTION : répartition des rôles entre operateurs</a:t>
            </a:r>
            <a:endParaRPr lang="fr-FR" sz="2500" b="0" strike="noStrike" spc="-1" dirty="0">
              <a:latin typeface="Arial"/>
            </a:endParaRPr>
          </a:p>
        </p:txBody>
      </p:sp>
      <p:sp>
        <p:nvSpPr>
          <p:cNvPr id="95" name="CustomShape 5"/>
          <p:cNvSpPr/>
          <p:nvPr/>
        </p:nvSpPr>
        <p:spPr>
          <a:xfrm>
            <a:off x="324000" y="1296000"/>
            <a:ext cx="7982280" cy="35071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69D55"/>
              </a:buClr>
              <a:buFont typeface="Arial"/>
              <a:buChar char="•"/>
            </a:pPr>
            <a:r>
              <a:rPr lang="fr-FR" sz="1600" b="1" strike="noStrike" spc="-1" dirty="0">
                <a:solidFill>
                  <a:srgbClr val="F69D55"/>
                </a:solidFill>
                <a:latin typeface="Arial"/>
                <a:ea typeface="DejaVu Sans"/>
              </a:rPr>
              <a:t>Le périmètre</a:t>
            </a:r>
            <a:endParaRPr lang="fr-FR" sz="1600" b="0" strike="noStrike" spc="-1" dirty="0"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5C73B2"/>
              </a:buClr>
              <a:buFont typeface="Arial"/>
              <a:buChar char="•"/>
            </a:pPr>
            <a:r>
              <a:rPr lang="fr-FR" sz="1400" spc="-1" dirty="0">
                <a:solidFill>
                  <a:srgbClr val="5C73B2"/>
                </a:solidFill>
              </a:rPr>
              <a:t>Les aléas et la gestion des risques </a:t>
            </a:r>
          </a:p>
          <a:p>
            <a:pPr marL="743040" lvl="1" indent="-285480">
              <a:lnSpc>
                <a:spcPct val="100000"/>
              </a:lnSpc>
              <a:buClr>
                <a:srgbClr val="5C73B2"/>
              </a:buClr>
              <a:buFont typeface="Arial"/>
              <a:buChar char="•"/>
            </a:pPr>
            <a:r>
              <a:rPr lang="fr-FR" sz="1400" spc="-1" dirty="0">
                <a:solidFill>
                  <a:srgbClr val="5C73B2"/>
                </a:solidFill>
              </a:rPr>
              <a:t>10 opérateurs concernés: BRGM, CEREMA, CSTB, IGN, INERIS, INRAE, Météo France, ONF, SHOM et Université Gustave Eiffel (anciennement IFSTTAR)</a:t>
            </a:r>
            <a:endParaRPr lang="fr-FR" sz="1400" b="0" strike="noStrike" spc="-1" dirty="0">
              <a:latin typeface="Arial"/>
            </a:endParaRPr>
          </a:p>
          <a:p>
            <a:pPr marL="1080">
              <a:lnSpc>
                <a:spcPct val="100000"/>
              </a:lnSpc>
              <a:buClr>
                <a:srgbClr val="F69D55"/>
              </a:buClr>
            </a:pPr>
            <a:endParaRPr lang="fr-FR" sz="1600" b="1" strike="noStrike" spc="-1" dirty="0">
              <a:solidFill>
                <a:srgbClr val="F69D55"/>
              </a:solidFill>
              <a:latin typeface="Arial"/>
              <a:ea typeface="DejaVu Sans"/>
            </a:endParaRPr>
          </a:p>
          <a:p>
            <a:pPr marL="285840" indent="-284760">
              <a:lnSpc>
                <a:spcPct val="100000"/>
              </a:lnSpc>
              <a:buClr>
                <a:srgbClr val="F69D55"/>
              </a:buClr>
              <a:buFont typeface="Arial"/>
              <a:buChar char="•"/>
            </a:pPr>
            <a:r>
              <a:rPr lang="fr-FR" sz="1600" b="1" spc="-1" dirty="0">
                <a:solidFill>
                  <a:srgbClr val="F69D55"/>
                </a:solidFill>
                <a:latin typeface="Arial"/>
                <a:ea typeface="DejaVu Sans"/>
              </a:rPr>
              <a:t>Les objectifs</a:t>
            </a:r>
            <a:endParaRPr lang="fr-FR" sz="1600" b="0" strike="noStrike" spc="-1" dirty="0">
              <a:latin typeface="Arial"/>
            </a:endParaRPr>
          </a:p>
          <a:p>
            <a:pPr marL="718110" lvl="2" indent="-285750">
              <a:lnSpc>
                <a:spcPct val="100000"/>
              </a:lnSpc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fr-FR" sz="1400" b="0" strike="noStrike" spc="-1" dirty="0">
                <a:solidFill>
                  <a:srgbClr val="5C73B2"/>
                </a:solidFill>
                <a:latin typeface="Arial"/>
                <a:ea typeface="DejaVu Sans"/>
              </a:rPr>
              <a:t>Répartir les rôles, éviter les redondances, améliorer les synergies</a:t>
            </a:r>
          </a:p>
          <a:p>
            <a:pPr marL="718110" lvl="2" indent="-285750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fr-FR" sz="1400" spc="-1" dirty="0">
                <a:solidFill>
                  <a:srgbClr val="5C73B2"/>
                </a:solidFill>
              </a:rPr>
              <a:t>Livrable: des feuilles de routes thématiques 2021 – 2025 (identification des verrous et de listes d’actions</a:t>
            </a:r>
            <a:endParaRPr lang="fr-F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F69D55"/>
              </a:buClr>
              <a:buFont typeface="Arial"/>
              <a:buChar char="•"/>
            </a:pPr>
            <a:r>
              <a:rPr lang="fr-FR" sz="1600" b="1" strike="noStrike" spc="-1" dirty="0">
                <a:solidFill>
                  <a:srgbClr val="F69D55"/>
                </a:solidFill>
                <a:latin typeface="Arial"/>
                <a:ea typeface="DejaVu Sans"/>
              </a:rPr>
              <a:t>La méthode</a:t>
            </a:r>
            <a:endParaRPr lang="fr-FR" sz="16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5C73B2"/>
              </a:buClr>
              <a:buFont typeface="Arial"/>
              <a:buChar char="•"/>
            </a:pPr>
            <a:r>
              <a:rPr lang="fr-FR" sz="1400" b="0" strike="noStrike" spc="-1" dirty="0">
                <a:solidFill>
                  <a:srgbClr val="5C73B2"/>
                </a:solidFill>
                <a:latin typeface="Arial"/>
                <a:ea typeface="DejaVu Sans"/>
              </a:rPr>
              <a:t>Un travail piloté par le </a:t>
            </a:r>
            <a:r>
              <a:rPr lang="fr-FR" sz="1400" b="0" strike="noStrike" spc="-1" dirty="0" err="1">
                <a:solidFill>
                  <a:srgbClr val="5C73B2"/>
                </a:solidFill>
                <a:latin typeface="Arial"/>
                <a:ea typeface="DejaVu Sans"/>
              </a:rPr>
              <a:t>Cerema</a:t>
            </a:r>
            <a:r>
              <a:rPr lang="fr-FR" sz="1400" b="0" strike="noStrike" spc="-1" dirty="0">
                <a:solidFill>
                  <a:srgbClr val="5C73B2"/>
                </a:solidFill>
                <a:latin typeface="Arial"/>
                <a:ea typeface="DejaVu Sans"/>
              </a:rPr>
              <a:t> et le BRGM sous l’égide de la DGPR</a:t>
            </a:r>
          </a:p>
          <a:p>
            <a:pPr marL="743040" lvl="1" indent="-284760">
              <a:lnSpc>
                <a:spcPct val="100000"/>
              </a:lnSpc>
              <a:buClr>
                <a:srgbClr val="5C73B2"/>
              </a:buClr>
              <a:buFont typeface="Arial"/>
              <a:buChar char="•"/>
            </a:pPr>
            <a:r>
              <a:rPr lang="fr-FR" sz="1400" spc="-1" dirty="0">
                <a:solidFill>
                  <a:srgbClr val="5C73B2"/>
                </a:solidFill>
                <a:latin typeface="Arial"/>
                <a:ea typeface="DejaVu Sans"/>
              </a:rPr>
              <a:t>1 an de réflexion et de groupes de travail</a:t>
            </a:r>
          </a:p>
          <a:p>
            <a:pPr marL="743040" lvl="1" indent="-284760">
              <a:lnSpc>
                <a:spcPct val="100000"/>
              </a:lnSpc>
              <a:buClr>
                <a:srgbClr val="5C73B2"/>
              </a:buClr>
              <a:buFont typeface="Arial"/>
              <a:buChar char="•"/>
            </a:pPr>
            <a:r>
              <a:rPr lang="fr-FR" sz="1400" spc="-1" dirty="0">
                <a:solidFill>
                  <a:srgbClr val="5C73B2"/>
                </a:solidFill>
                <a:latin typeface="Arial"/>
                <a:ea typeface="DejaVu Sans"/>
              </a:rPr>
              <a:t>11 thématiques identifiées</a:t>
            </a:r>
          </a:p>
        </p:txBody>
      </p:sp>
      <p:sp>
        <p:nvSpPr>
          <p:cNvPr id="96" name="CustomShape 6"/>
          <p:cNvSpPr/>
          <p:nvPr/>
        </p:nvSpPr>
        <p:spPr>
          <a:xfrm>
            <a:off x="2939400" y="6057360"/>
            <a:ext cx="1127520" cy="30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fld id="{6C0E5A16-DB45-4B92-AC65-70212E51A365}" type="datetime1">
              <a:rPr lang="fr-FR" sz="1000" b="0" strike="noStrike" spc="-1">
                <a:solidFill>
                  <a:srgbClr val="F79646"/>
                </a:solidFill>
                <a:latin typeface="Arial"/>
                <a:ea typeface="DejaVu Sans"/>
              </a:rPr>
              <a:t>17/05/2021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97" name="CustomShape 7"/>
          <p:cNvSpPr/>
          <p:nvPr/>
        </p:nvSpPr>
        <p:spPr>
          <a:xfrm>
            <a:off x="3959280" y="6058440"/>
            <a:ext cx="2748240" cy="60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000" b="0" strike="noStrike" spc="-1">
                <a:solidFill>
                  <a:srgbClr val="F79646"/>
                </a:solidFill>
                <a:latin typeface="Arial"/>
                <a:ea typeface="DejaVu Sans"/>
              </a:rPr>
              <a:t>Titre de la présentation</a:t>
            </a:r>
            <a:endParaRPr lang="fr-FR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47807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8025120" y="6356520"/>
            <a:ext cx="8460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B792F88-D0BE-4361-8FDE-008F58BEC7F4}" type="slidenum">
              <a:rPr lang="fr-FR" sz="1400" b="0" strike="noStrike" spc="-1">
                <a:solidFill>
                  <a:srgbClr val="FFFFFF"/>
                </a:solidFill>
                <a:latin typeface="Avenir Black"/>
                <a:ea typeface="DejaVu Sans"/>
              </a:rPr>
              <a:t>3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171720" y="241200"/>
            <a:ext cx="8785800" cy="91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cap="all" spc="-1" dirty="0">
                <a:solidFill>
                  <a:srgbClr val="EC7253"/>
                </a:solidFill>
                <a:latin typeface="Arial"/>
                <a:ea typeface="DejaVu Sans"/>
              </a:rPr>
              <a:t>1 Prévention: REPARTITION des rôles </a:t>
            </a:r>
          </a:p>
          <a:p>
            <a:pPr>
              <a:lnSpc>
                <a:spcPct val="100000"/>
              </a:lnSpc>
            </a:pPr>
            <a:r>
              <a:rPr lang="fr-FR" sz="2500" b="1" strike="noStrike" cap="all" spc="-1" dirty="0">
                <a:solidFill>
                  <a:srgbClr val="EC7253"/>
                </a:solidFill>
                <a:latin typeface="Arial"/>
                <a:ea typeface="DejaVu Sans"/>
              </a:rPr>
              <a:t>ENTRE LES OPERATEURS. Sommaire</a:t>
            </a:r>
            <a:endParaRPr lang="fr-FR" sz="2500" b="0" strike="noStrike" spc="-1" dirty="0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364320" y="4963680"/>
            <a:ext cx="8275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Texte à mettre en avant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17" name="CustomShape 4"/>
          <p:cNvSpPr/>
          <p:nvPr/>
        </p:nvSpPr>
        <p:spPr>
          <a:xfrm>
            <a:off x="2939400" y="6057360"/>
            <a:ext cx="1127520" cy="30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fld id="{68F58096-E40A-41B8-95DA-BD4FE44855CD}" type="datetime1">
              <a:rPr lang="fr-FR" sz="1000" b="0" strike="noStrike" spc="-1">
                <a:solidFill>
                  <a:srgbClr val="F79646"/>
                </a:solidFill>
                <a:latin typeface="Arial"/>
                <a:ea typeface="DejaVu Sans"/>
              </a:rPr>
              <a:t>17/05/2021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118" name="CustomShape 5"/>
          <p:cNvSpPr/>
          <p:nvPr/>
        </p:nvSpPr>
        <p:spPr>
          <a:xfrm>
            <a:off x="3959280" y="6058440"/>
            <a:ext cx="2748240" cy="60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000" b="0" strike="noStrike" spc="-1">
                <a:solidFill>
                  <a:srgbClr val="F79646"/>
                </a:solidFill>
                <a:latin typeface="Arial"/>
                <a:ea typeface="DejaVu Sans"/>
              </a:rPr>
              <a:t>Titre de la présentation</a:t>
            </a:r>
            <a:endParaRPr lang="fr-FR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>
              <a:latin typeface="Arial"/>
            </a:endParaRPr>
          </a:p>
        </p:txBody>
      </p:sp>
      <p:pic>
        <p:nvPicPr>
          <p:cNvPr id="119" name="Image 118"/>
          <p:cNvPicPr/>
          <p:nvPr/>
        </p:nvPicPr>
        <p:blipFill>
          <a:blip r:embed="rId2"/>
          <a:stretch/>
        </p:blipFill>
        <p:spPr>
          <a:xfrm>
            <a:off x="720000" y="1159920"/>
            <a:ext cx="6696000" cy="41684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8025120" y="6356520"/>
            <a:ext cx="8460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449CD6C-7F10-4EDF-906A-745768281BCE}" type="slidenum">
              <a:rPr lang="fr-FR" sz="1400" b="0" strike="noStrike" spc="-1">
                <a:solidFill>
                  <a:srgbClr val="FFFFFF"/>
                </a:solidFill>
                <a:latin typeface="Avenir Black"/>
                <a:ea typeface="DejaVu Sans"/>
              </a:rPr>
              <a:t>4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171720" y="241200"/>
            <a:ext cx="8785800" cy="91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cap="all" spc="-1" dirty="0">
                <a:solidFill>
                  <a:srgbClr val="EC7253"/>
                </a:solidFill>
                <a:latin typeface="Arial"/>
                <a:ea typeface="DejaVu Sans"/>
              </a:rPr>
              <a:t>2 Gestion de crise: EXEMPLE de La </a:t>
            </a:r>
            <a:r>
              <a:rPr lang="fr-FR" sz="2500" b="1" strike="noStrike" cap="all" spc="-1" dirty="0" err="1">
                <a:solidFill>
                  <a:srgbClr val="EC7253"/>
                </a:solidFill>
                <a:latin typeface="Arial"/>
                <a:ea typeface="DejaVu Sans"/>
              </a:rPr>
              <a:t>TEMPete</a:t>
            </a:r>
            <a:r>
              <a:rPr lang="fr-FR" sz="2500" b="1" strike="noStrike" cap="all" spc="-1" dirty="0">
                <a:solidFill>
                  <a:srgbClr val="EC7253"/>
                </a:solidFill>
                <a:latin typeface="Arial"/>
                <a:ea typeface="DejaVu Sans"/>
              </a:rPr>
              <a:t> </a:t>
            </a:r>
            <a:r>
              <a:rPr lang="fr-FR" sz="2500" b="1" strike="noStrike" cap="all" spc="-1" dirty="0" err="1">
                <a:solidFill>
                  <a:srgbClr val="EC7253"/>
                </a:solidFill>
                <a:latin typeface="Arial"/>
                <a:ea typeface="DejaVu Sans"/>
              </a:rPr>
              <a:t>ALEx</a:t>
            </a:r>
            <a:r>
              <a:rPr lang="fr-FR" sz="2500" b="1" strike="noStrike" cap="all" spc="-1" dirty="0">
                <a:solidFill>
                  <a:srgbClr val="EC7253"/>
                </a:solidFill>
                <a:latin typeface="Arial"/>
                <a:ea typeface="DejaVu Sans"/>
              </a:rPr>
              <a:t> DANS LES ALPES MARITIMES</a:t>
            </a:r>
            <a:endParaRPr lang="fr-FR" sz="2500" b="0" strike="noStrike" spc="-1" dirty="0">
              <a:latin typeface="Arial"/>
            </a:endParaRPr>
          </a:p>
        </p:txBody>
      </p:sp>
      <p:sp>
        <p:nvSpPr>
          <p:cNvPr id="95" name="CustomShape 5"/>
          <p:cNvSpPr/>
          <p:nvPr/>
        </p:nvSpPr>
        <p:spPr>
          <a:xfrm>
            <a:off x="324000" y="1296000"/>
            <a:ext cx="7982280" cy="39073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69D55"/>
              </a:buClr>
              <a:buFont typeface="Arial"/>
              <a:buChar char="•"/>
            </a:pPr>
            <a:r>
              <a:rPr lang="fr-FR" sz="1600" b="1" strike="noStrike" spc="-1" dirty="0">
                <a:solidFill>
                  <a:srgbClr val="F69D55"/>
                </a:solidFill>
                <a:latin typeface="Arial"/>
                <a:ea typeface="DejaVu Sans"/>
              </a:rPr>
              <a:t>L’événement violent du 2 octobre 2020</a:t>
            </a:r>
            <a:endParaRPr lang="fr-FR" sz="1600" b="0" strike="noStrike" spc="-1" dirty="0"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5C73B2"/>
              </a:buClr>
              <a:buFont typeface="Arial"/>
              <a:buChar char="•"/>
            </a:pPr>
            <a:r>
              <a:rPr lang="fr-FR" sz="1400" b="0" strike="noStrike" spc="-1" dirty="0">
                <a:solidFill>
                  <a:srgbClr val="5C73B2"/>
                </a:solidFill>
                <a:latin typeface="Arial"/>
                <a:ea typeface="DejaVu Sans"/>
              </a:rPr>
              <a:t>Des précipitations importantes qui ont entraîné des inondations, des glissements de terrain, ont détruit des bâtiments et des infrastructures</a:t>
            </a:r>
            <a:endParaRPr lang="fr-F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F69D55"/>
              </a:buClr>
              <a:buFont typeface="Arial"/>
              <a:buChar char="•"/>
            </a:pPr>
            <a:r>
              <a:rPr lang="fr-FR" sz="1600" b="1" strike="noStrike" spc="-1" dirty="0">
                <a:solidFill>
                  <a:srgbClr val="F69D55"/>
                </a:solidFill>
                <a:latin typeface="Arial"/>
                <a:ea typeface="DejaVu Sans"/>
              </a:rPr>
              <a:t>Les compétences mobilisées</a:t>
            </a:r>
            <a:endParaRPr lang="fr-FR" sz="1600" b="0" strike="noStrike" spc="-1" dirty="0">
              <a:latin typeface="Arial"/>
            </a:endParaRPr>
          </a:p>
          <a:p>
            <a:pPr marL="648000" lvl="2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 dirty="0">
                <a:solidFill>
                  <a:srgbClr val="5C73B2"/>
                </a:solidFill>
                <a:latin typeface="Arial"/>
                <a:ea typeface="DejaVu Sans"/>
              </a:rPr>
              <a:t>Géotechnique, ouvrages d’art, spécialistes inondation, bâtiment, infrastructures</a:t>
            </a:r>
            <a:endParaRPr lang="fr-F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F69D55"/>
              </a:buClr>
              <a:buFont typeface="Arial"/>
              <a:buChar char="•"/>
            </a:pPr>
            <a:r>
              <a:rPr lang="fr-FR" sz="1600" b="1" strike="noStrike" spc="-1" dirty="0">
                <a:solidFill>
                  <a:srgbClr val="F69D55"/>
                </a:solidFill>
                <a:latin typeface="Arial"/>
                <a:ea typeface="DejaVu Sans"/>
              </a:rPr>
              <a:t>Les tâches menées</a:t>
            </a:r>
            <a:r>
              <a:rPr lang="fr-FR" sz="1600" b="1" strike="noStrike" spc="-1" dirty="0">
                <a:solidFill>
                  <a:srgbClr val="EC7253"/>
                </a:solidFill>
                <a:latin typeface="Arial"/>
                <a:ea typeface="DejaVu Sans"/>
              </a:rPr>
              <a:t> </a:t>
            </a:r>
            <a:endParaRPr lang="fr-FR" sz="16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5C73B2"/>
              </a:buClr>
              <a:buFont typeface="Arial"/>
              <a:buChar char="•"/>
            </a:pPr>
            <a:r>
              <a:rPr lang="fr-FR" sz="1400" b="0" strike="noStrike" spc="-1" dirty="0">
                <a:solidFill>
                  <a:srgbClr val="5C73B2"/>
                </a:solidFill>
                <a:latin typeface="Arial"/>
                <a:ea typeface="DejaVu Sans"/>
              </a:rPr>
              <a:t>Estimation des principaux mouvements de terrain et dégâts</a:t>
            </a:r>
          </a:p>
          <a:p>
            <a:pPr marL="743040" lvl="1" indent="-284760">
              <a:lnSpc>
                <a:spcPct val="100000"/>
              </a:lnSpc>
              <a:buClr>
                <a:srgbClr val="5C73B2"/>
              </a:buClr>
              <a:buFont typeface="Arial"/>
              <a:buChar char="•"/>
            </a:pPr>
            <a:r>
              <a:rPr lang="fr-FR" sz="1400" spc="-1" dirty="0">
                <a:solidFill>
                  <a:srgbClr val="5C73B2"/>
                </a:solidFill>
                <a:latin typeface="Arial"/>
                <a:ea typeface="DejaVu Sans"/>
              </a:rPr>
              <a:t>Pilotage du REX hydrologique (estimation des débits de la crue pour réviser le débits des crues de référence</a:t>
            </a:r>
          </a:p>
          <a:p>
            <a:pPr marL="743040" lvl="1" indent="-284760">
              <a:lnSpc>
                <a:spcPct val="100000"/>
              </a:lnSpc>
              <a:buClr>
                <a:srgbClr val="5C73B2"/>
              </a:buClr>
              <a:buFont typeface="Arial"/>
              <a:buChar char="•"/>
            </a:pPr>
            <a:r>
              <a:rPr lang="fr-FR" sz="1400" b="0" strike="noStrike" spc="-1" dirty="0">
                <a:solidFill>
                  <a:srgbClr val="5C73B2"/>
                </a:solidFill>
                <a:latin typeface="Arial"/>
                <a:ea typeface="DejaVu Sans"/>
              </a:rPr>
              <a:t>Estimation des scénarios d’évolution à court terme (coulées de boues, éboulements </a:t>
            </a:r>
            <a:r>
              <a:rPr lang="fr-FR" sz="1400" b="0" strike="noStrike" spc="-1" dirty="0" err="1">
                <a:solidFill>
                  <a:srgbClr val="5C73B2"/>
                </a:solidFill>
                <a:latin typeface="Arial"/>
                <a:ea typeface="DejaVu Sans"/>
              </a:rPr>
              <a:t>etc</a:t>
            </a:r>
            <a:r>
              <a:rPr lang="fr-FR" sz="1400" b="0" strike="noStrike" spc="-1" dirty="0">
                <a:solidFill>
                  <a:srgbClr val="5C73B2"/>
                </a:solidFill>
                <a:latin typeface="Arial"/>
                <a:ea typeface="DejaVu Sans"/>
              </a:rPr>
              <a:t> ..)</a:t>
            </a:r>
            <a:endParaRPr lang="fr-FR" sz="1400" b="0" strike="noStrike" spc="-1" dirty="0">
              <a:latin typeface="Arial"/>
            </a:endParaRPr>
          </a:p>
          <a:p>
            <a:pPr marL="743040" lvl="1" indent="-284760">
              <a:buClr>
                <a:srgbClr val="5C73B2"/>
              </a:buClr>
              <a:buFont typeface="Arial"/>
              <a:buChar char="•"/>
            </a:pPr>
            <a:r>
              <a:rPr lang="fr-FR" sz="1400" spc="-1" dirty="0">
                <a:solidFill>
                  <a:srgbClr val="5C73B2"/>
                </a:solidFill>
              </a:rPr>
              <a:t>Expertises géologiques et géotechniques (notamment s</a:t>
            </a:r>
            <a:r>
              <a:rPr lang="fr-FR" sz="1400" b="0" strike="noStrike" spc="-1" dirty="0">
                <a:solidFill>
                  <a:srgbClr val="5C73B2"/>
                </a:solidFill>
                <a:latin typeface="Arial"/>
                <a:ea typeface="DejaVu Sans"/>
              </a:rPr>
              <a:t>écurité des 3 glissements historiques des alpes maritimes)</a:t>
            </a:r>
          </a:p>
          <a:p>
            <a:pPr marL="743040" lvl="1" indent="-284760">
              <a:buClr>
                <a:srgbClr val="5C73B2"/>
              </a:buClr>
              <a:buFont typeface="Arial"/>
              <a:buChar char="•"/>
            </a:pPr>
            <a:r>
              <a:rPr lang="fr-FR" sz="1400" spc="-1" dirty="0">
                <a:solidFill>
                  <a:srgbClr val="5C73B2"/>
                </a:solidFill>
                <a:latin typeface="Arial"/>
                <a:ea typeface="DejaVu Sans"/>
              </a:rPr>
              <a:t>Expertises de soutènement, de fondations d’ouvrages d’art et bâtiments</a:t>
            </a:r>
            <a:endParaRPr lang="fr-FR" sz="1400" b="0" strike="noStrike" spc="-1" dirty="0">
              <a:solidFill>
                <a:srgbClr val="5C73B2"/>
              </a:solidFill>
              <a:latin typeface="Arial"/>
              <a:ea typeface="DejaVu Sans"/>
            </a:endParaRPr>
          </a:p>
          <a:p>
            <a:pPr marL="743040" lvl="1" indent="-284760">
              <a:lnSpc>
                <a:spcPct val="100000"/>
              </a:lnSpc>
              <a:buClr>
                <a:srgbClr val="5C73B2"/>
              </a:buClr>
              <a:buFont typeface="Arial"/>
              <a:buChar char="•"/>
            </a:pPr>
            <a:r>
              <a:rPr lang="fr-FR" sz="1400" b="0" strike="noStrike" spc="-1" dirty="0">
                <a:solidFill>
                  <a:srgbClr val="5C73B2"/>
                </a:solidFill>
                <a:latin typeface="Arial"/>
                <a:ea typeface="DejaVu Sans"/>
              </a:rPr>
              <a:t>Accompagnement de la post crise (principes de reconstruction résilients)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96" name="CustomShape 6"/>
          <p:cNvSpPr/>
          <p:nvPr/>
        </p:nvSpPr>
        <p:spPr>
          <a:xfrm>
            <a:off x="2939400" y="6057360"/>
            <a:ext cx="1127520" cy="30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fld id="{6C0E5A16-DB45-4B92-AC65-70212E51A365}" type="datetime1">
              <a:rPr lang="fr-FR" sz="1000" b="0" strike="noStrike" spc="-1">
                <a:solidFill>
                  <a:srgbClr val="F79646"/>
                </a:solidFill>
                <a:latin typeface="Arial"/>
                <a:ea typeface="DejaVu Sans"/>
              </a:rPr>
              <a:t>17/05/2021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97" name="CustomShape 7"/>
          <p:cNvSpPr/>
          <p:nvPr/>
        </p:nvSpPr>
        <p:spPr>
          <a:xfrm>
            <a:off x="3959280" y="6058440"/>
            <a:ext cx="2748240" cy="60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000" b="0" strike="noStrike" spc="-1">
                <a:solidFill>
                  <a:srgbClr val="F79646"/>
                </a:solidFill>
                <a:latin typeface="Arial"/>
                <a:ea typeface="DejaVu Sans"/>
              </a:rPr>
              <a:t>Titre de la présentation</a:t>
            </a:r>
            <a:endParaRPr lang="fr-FR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8025120" y="6356520"/>
            <a:ext cx="8460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291C368-7287-41F4-B223-FE29A726125F}" type="slidenum">
              <a:rPr lang="fr-FR" sz="1400" b="0" strike="noStrike" spc="-1">
                <a:solidFill>
                  <a:srgbClr val="FFFFFF"/>
                </a:solidFill>
                <a:latin typeface="Avenir Black"/>
                <a:ea typeface="DejaVu Sans"/>
              </a:rPr>
              <a:t>5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171720" y="241200"/>
            <a:ext cx="8785800" cy="91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cap="all" spc="-1" dirty="0">
                <a:solidFill>
                  <a:srgbClr val="EC7253"/>
                </a:solidFill>
                <a:latin typeface="Arial"/>
                <a:ea typeface="DejaVu Sans"/>
              </a:rPr>
              <a:t>3 L’ORGANISATION DU CEREMA? </a:t>
            </a:r>
            <a:endParaRPr lang="fr-FR" sz="2500" b="0" strike="noStrike" spc="-1" dirty="0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171720" y="1308420"/>
            <a:ext cx="8371080" cy="732960"/>
          </a:xfrm>
          <a:prstGeom prst="rect">
            <a:avLst/>
          </a:prstGeom>
          <a:solidFill>
            <a:srgbClr val="EC7253"/>
          </a:solidFill>
          <a:ln>
            <a:solidFill>
              <a:srgbClr val="EC7253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0" name="CustomShape 4"/>
          <p:cNvSpPr/>
          <p:nvPr/>
        </p:nvSpPr>
        <p:spPr>
          <a:xfrm>
            <a:off x="43062" y="1526760"/>
            <a:ext cx="827532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Y’EN A PAS !!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1" name="CustomShape 5"/>
          <p:cNvSpPr/>
          <p:nvPr/>
        </p:nvSpPr>
        <p:spPr>
          <a:xfrm>
            <a:off x="364320" y="2347020"/>
            <a:ext cx="7982280" cy="18452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720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F69D55"/>
              </a:buClr>
              <a:buFont typeface="Arial"/>
              <a:buChar char="•"/>
            </a:pPr>
            <a:r>
              <a:rPr lang="fr-FR" sz="1600" b="1" strike="noStrike" spc="-1" dirty="0">
                <a:solidFill>
                  <a:srgbClr val="F69D55"/>
                </a:solidFill>
                <a:latin typeface="Arial"/>
                <a:ea typeface="DejaVu Sans"/>
              </a:rPr>
              <a:t>Une organisation basée sur le volontariat et les compétences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F69D55"/>
              </a:buClr>
              <a:buFont typeface="Arial"/>
              <a:buChar char="•"/>
            </a:pPr>
            <a:r>
              <a:rPr lang="fr-FR" sz="1600" b="1" strike="noStrike" spc="-1" dirty="0">
                <a:solidFill>
                  <a:srgbClr val="F69D55"/>
                </a:solidFill>
                <a:latin typeface="Arial"/>
                <a:ea typeface="DejaVu Sans"/>
              </a:rPr>
              <a:t>Pas d’astreinte</a:t>
            </a:r>
            <a:endParaRPr lang="fr-FR" sz="16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F69D55"/>
              </a:buClr>
              <a:buFont typeface="Arial"/>
              <a:buChar char="•"/>
            </a:pPr>
            <a:endParaRPr lang="fr-FR" sz="16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F69D55"/>
              </a:buClr>
              <a:buFont typeface="Arial"/>
              <a:buChar char="•"/>
            </a:pPr>
            <a:r>
              <a:rPr lang="fr-FR" sz="1600" b="1" strike="noStrike" spc="-1" dirty="0">
                <a:solidFill>
                  <a:srgbClr val="F69D55"/>
                </a:solidFill>
                <a:latin typeface="Arial"/>
                <a:ea typeface="DejaVu Sans"/>
              </a:rPr>
              <a:t>Des réflexions qui abouti au statu quo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</p:txBody>
      </p:sp>
      <p:sp>
        <p:nvSpPr>
          <p:cNvPr id="112" name="CustomShape 6"/>
          <p:cNvSpPr/>
          <p:nvPr/>
        </p:nvSpPr>
        <p:spPr>
          <a:xfrm>
            <a:off x="2939400" y="6057360"/>
            <a:ext cx="1127520" cy="30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fld id="{8BFA7AEF-FEA9-4890-880B-2A8C38768158}" type="datetime1">
              <a:rPr lang="fr-FR" sz="1000" b="0" strike="noStrike" spc="-1">
                <a:solidFill>
                  <a:srgbClr val="F79646"/>
                </a:solidFill>
                <a:latin typeface="Arial"/>
                <a:ea typeface="DejaVu Sans"/>
              </a:rPr>
              <a:t>17/05/2021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113" name="CustomShape 7"/>
          <p:cNvSpPr/>
          <p:nvPr/>
        </p:nvSpPr>
        <p:spPr>
          <a:xfrm>
            <a:off x="3959280" y="6058440"/>
            <a:ext cx="2748240" cy="60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000" b="0" strike="noStrike" spc="-1">
                <a:solidFill>
                  <a:srgbClr val="F79646"/>
                </a:solidFill>
                <a:latin typeface="Arial"/>
                <a:ea typeface="DejaVu Sans"/>
              </a:rPr>
              <a:t>Titre de la présentation</a:t>
            </a:r>
            <a:endParaRPr lang="fr-FR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</TotalTime>
  <Words>322</Words>
  <Application>Microsoft Macintosh PowerPoint</Application>
  <PresentationFormat>Affichage à l'écran (4:3)</PresentationFormat>
  <Paragraphs>55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Avenir Black</vt:lpstr>
      <vt:lpstr>Symbol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 medias 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dc:description/>
  <cp:lastModifiedBy>Anne Mattioli</cp:lastModifiedBy>
  <cp:revision>15</cp:revision>
  <dcterms:created xsi:type="dcterms:W3CDTF">2021-05-04T20:02:54Z</dcterms:created>
  <dcterms:modified xsi:type="dcterms:W3CDTF">2021-05-17T20:11:49Z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In medias res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5</vt:i4>
  </property>
</Properties>
</file>