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375" r:id="rId2"/>
    <p:sldId id="558" r:id="rId3"/>
    <p:sldId id="338" r:id="rId4"/>
    <p:sldId id="559" r:id="rId5"/>
    <p:sldId id="560" r:id="rId6"/>
    <p:sldId id="561" r:id="rId7"/>
    <p:sldId id="578" r:id="rId8"/>
    <p:sldId id="589" r:id="rId9"/>
    <p:sldId id="590" r:id="rId10"/>
    <p:sldId id="591" r:id="rId11"/>
    <p:sldId id="588" r:id="rId12"/>
    <p:sldId id="406" r:id="rId13"/>
    <p:sldId id="378" r:id="rId14"/>
    <p:sldId id="349" r:id="rId15"/>
    <p:sldId id="421" r:id="rId16"/>
    <p:sldId id="346" r:id="rId17"/>
    <p:sldId id="300" r:id="rId18"/>
    <p:sldId id="424" r:id="rId19"/>
    <p:sldId id="426" r:id="rId20"/>
    <p:sldId id="306"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DE MIGUEL" initials="EDM" lastIdx="2" clrIdx="0">
    <p:extLst>
      <p:ext uri="{19B8F6BF-5375-455C-9EA6-DF929625EA0E}">
        <p15:presenceInfo xmlns:p15="http://schemas.microsoft.com/office/powerpoint/2012/main" userId="S::emilie.demiguel@aft-dev.com::e67b94aa-5959-48d9-bb25-d90d712f7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65"/>
    <a:srgbClr val="FFE115"/>
    <a:srgbClr val="4D4862"/>
    <a:srgbClr val="966677"/>
    <a:srgbClr val="00726D"/>
    <a:srgbClr val="6FB8AD"/>
    <a:srgbClr val="FBBA00"/>
    <a:srgbClr val="9A2A54"/>
    <a:srgbClr val="E7792B"/>
    <a:srgbClr val="F0A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2" autoAdjust="0"/>
    <p:restoredTop sz="95097" autoAdjust="0"/>
  </p:normalViewPr>
  <p:slideViewPr>
    <p:cSldViewPr>
      <p:cViewPr varScale="1">
        <p:scale>
          <a:sx n="63" d="100"/>
          <a:sy n="63" d="100"/>
        </p:scale>
        <p:origin x="88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9" d="100"/>
          <a:sy n="109" d="100"/>
        </p:scale>
        <p:origin x="36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Poppins" pitchFamily="2" charset="77"/>
              </a:defRPr>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Poppins" pitchFamily="2" charset="77"/>
              </a:defRPr>
            </a:lvl1pPr>
          </a:lstStyle>
          <a:p>
            <a:fld id="{EDCDC1A8-430D-4038-9841-E34CEB14EABE}" type="datetimeFigureOut">
              <a:rPr lang="fr-FR" smtClean="0"/>
              <a:pPr/>
              <a:t>25/11/2024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Poppins" pitchFamily="2" charset="77"/>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Poppins" pitchFamily="2" charset="77"/>
              </a:defRPr>
            </a:lvl1pPr>
          </a:lstStyle>
          <a:p>
            <a:fld id="{B628F8A9-17A7-4896-9466-307286B3ED2F}" type="slidenum">
              <a:rPr lang="fr-FR" smtClean="0"/>
              <a:pPr/>
              <a:t>‹N°›</a:t>
            </a:fld>
            <a:endParaRPr lang="fr-FR" dirty="0"/>
          </a:p>
        </p:txBody>
      </p:sp>
    </p:spTree>
    <p:extLst>
      <p:ext uri="{BB962C8B-B14F-4D97-AF65-F5344CB8AC3E}">
        <p14:creationId xmlns:p14="http://schemas.microsoft.com/office/powerpoint/2010/main" val="80794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740 000 conducteurs routiers marchandises</a:t>
            </a:r>
          </a:p>
        </p:txBody>
      </p:sp>
      <p:sp>
        <p:nvSpPr>
          <p:cNvPr id="4" name="Espace réservé du numéro de diapositive 3"/>
          <p:cNvSpPr>
            <a:spLocks noGrp="1"/>
          </p:cNvSpPr>
          <p:nvPr>
            <p:ph type="sldNum" sz="quarter" idx="5"/>
          </p:nvPr>
        </p:nvSpPr>
        <p:spPr/>
        <p:txBody>
          <a:bodyPr/>
          <a:lstStyle/>
          <a:p>
            <a:fld id="{B628F8A9-17A7-4896-9466-307286B3ED2F}" type="slidenum">
              <a:rPr lang="fr-FR" smtClean="0"/>
              <a:pPr/>
              <a:t>3</a:t>
            </a:fld>
            <a:endParaRPr lang="fr-FR" dirty="0"/>
          </a:p>
        </p:txBody>
      </p:sp>
    </p:spTree>
    <p:extLst>
      <p:ext uri="{BB962C8B-B14F-4D97-AF65-F5344CB8AC3E}">
        <p14:creationId xmlns:p14="http://schemas.microsoft.com/office/powerpoint/2010/main" val="275488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 des entreprises de moins de 20 salariés</a:t>
            </a:r>
          </a:p>
        </p:txBody>
      </p:sp>
      <p:sp>
        <p:nvSpPr>
          <p:cNvPr id="4" name="Espace réservé du numéro de diapositive 3"/>
          <p:cNvSpPr>
            <a:spLocks noGrp="1"/>
          </p:cNvSpPr>
          <p:nvPr>
            <p:ph type="sldNum" sz="quarter" idx="5"/>
          </p:nvPr>
        </p:nvSpPr>
        <p:spPr/>
        <p:txBody>
          <a:bodyPr/>
          <a:lstStyle/>
          <a:p>
            <a:fld id="{B628F8A9-17A7-4896-9466-307286B3ED2F}" type="slidenum">
              <a:rPr lang="fr-FR" smtClean="0"/>
              <a:pPr/>
              <a:t>4</a:t>
            </a:fld>
            <a:endParaRPr lang="fr-FR" dirty="0"/>
          </a:p>
        </p:txBody>
      </p:sp>
    </p:spTree>
    <p:extLst>
      <p:ext uri="{BB962C8B-B14F-4D97-AF65-F5344CB8AC3E}">
        <p14:creationId xmlns:p14="http://schemas.microsoft.com/office/powerpoint/2010/main" val="417123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628F8A9-17A7-4896-9466-307286B3ED2F}" type="slidenum">
              <a:rPr lang="fr-FR" smtClean="0"/>
              <a:t>12</a:t>
            </a:fld>
            <a:endParaRPr lang="fr-FR" dirty="0"/>
          </a:p>
        </p:txBody>
      </p:sp>
    </p:spTree>
    <p:extLst>
      <p:ext uri="{BB962C8B-B14F-4D97-AF65-F5344CB8AC3E}">
        <p14:creationId xmlns:p14="http://schemas.microsoft.com/office/powerpoint/2010/main" val="74737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7CAC79D8-7A01-4234-9276-9CCF90F8A987}" type="slidenum">
              <a:rPr kumimoji="0" lang="fr-FR" sz="1200" u="none" strike="noStrike" kern="1200" cap="none" spc="0" normalizeH="0" baseline="0" noProof="0" smtClean="0">
                <a:ln>
                  <a:noFill/>
                </a:ln>
                <a:solidFill>
                  <a:prstClr val="black"/>
                </a:solidFill>
                <a:effectLst/>
                <a:uLnTx/>
                <a:uFillTx/>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14</a:t>
            </a:fld>
            <a:endParaRPr kumimoji="0" lang="fr-FR"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136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7CAC79D8-7A01-4234-9276-9CCF90F8A987}" type="slidenum">
              <a:rPr kumimoji="0" lang="fr-FR" sz="1200" u="none" strike="noStrike" kern="1200" cap="none" spc="0" normalizeH="0" baseline="0" noProof="0" smtClean="0">
                <a:ln>
                  <a:noFill/>
                </a:ln>
                <a:solidFill>
                  <a:prstClr val="black"/>
                </a:solidFill>
                <a:effectLst/>
                <a:uLnTx/>
                <a:uFillTx/>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16</a:t>
            </a:fld>
            <a:endParaRPr kumimoji="0" lang="fr-FR"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873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7CAC79D8-7A01-4234-9276-9CCF90F8A987}" type="slidenum">
              <a:rPr kumimoji="0" lang="fr-FR" sz="1200" u="none" strike="noStrike" kern="1200" cap="none" spc="0" normalizeH="0" baseline="0" noProof="0" smtClean="0">
                <a:ln>
                  <a:noFill/>
                </a:ln>
                <a:solidFill>
                  <a:prstClr val="black"/>
                </a:solidFill>
                <a:effectLst/>
                <a:uLnTx/>
                <a:uFillTx/>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17</a:t>
            </a:fld>
            <a:endParaRPr kumimoji="0" lang="fr-FR"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378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F4A4-2A05-477C-81BD-8561D76DA562}"/>
              </a:ext>
            </a:extLst>
          </p:cNvPr>
          <p:cNvSpPr>
            <a:spLocks noGrp="1"/>
          </p:cNvSpPr>
          <p:nvPr>
            <p:ph type="ctrTitle"/>
          </p:nvPr>
        </p:nvSpPr>
        <p:spPr>
          <a:xfrm>
            <a:off x="982663" y="1557337"/>
            <a:ext cx="10226675" cy="1871663"/>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3FB2D244-FC33-4F50-AC6C-5B84B4636865}"/>
              </a:ext>
            </a:extLst>
          </p:cNvPr>
          <p:cNvSpPr>
            <a:spLocks noGrp="1"/>
          </p:cNvSpPr>
          <p:nvPr>
            <p:ph type="subTitle" idx="1"/>
          </p:nvPr>
        </p:nvSpPr>
        <p:spPr>
          <a:xfrm>
            <a:off x="982663" y="3602038"/>
            <a:ext cx="10226675" cy="1655762"/>
          </a:xfrm>
        </p:spPr>
        <p:txBody>
          <a:bodyPr/>
          <a:lstStyle>
            <a:lvl1pPr marL="0" indent="0" algn="ctr">
              <a:buNone/>
              <a:defRPr sz="2400" b="0" i="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C74231E-8C01-4074-9D2D-E28A381D1EE1}"/>
              </a:ext>
            </a:extLst>
          </p:cNvPr>
          <p:cNvSpPr>
            <a:spLocks noGrp="1"/>
          </p:cNvSpPr>
          <p:nvPr>
            <p:ph type="dt" sz="half" idx="10"/>
          </p:nvPr>
        </p:nvSpPr>
        <p:spPr/>
        <p:txBody>
          <a:bodyPr/>
          <a:lstStyle/>
          <a:p>
            <a:fld id="{9D84ED23-242A-B04D-9002-5B7D0683C2B1}" type="datetime6">
              <a:rPr lang="fr-FR" smtClean="0"/>
              <a:t>novembre 24</a:t>
            </a:fld>
            <a:endParaRPr lang="fr-FR" dirty="0"/>
          </a:p>
        </p:txBody>
      </p:sp>
      <p:sp>
        <p:nvSpPr>
          <p:cNvPr id="5" name="Espace réservé du pied de page 4">
            <a:extLst>
              <a:ext uri="{FF2B5EF4-FFF2-40B4-BE49-F238E27FC236}">
                <a16:creationId xmlns:a16="http://schemas.microsoft.com/office/drawing/2014/main" id="{C352755A-FAEC-441C-9758-93A2D419820E}"/>
              </a:ext>
            </a:extLst>
          </p:cNvPr>
          <p:cNvSpPr>
            <a:spLocks noGrp="1"/>
          </p:cNvSpPr>
          <p:nvPr>
            <p:ph type="ftr" sz="quarter" idx="11"/>
          </p:nvPr>
        </p:nvSpPr>
        <p:spPr/>
        <p:txBody>
          <a:bodyPr/>
          <a:lstStyle/>
          <a:p>
            <a:r>
              <a:rPr lang="fr-FR" dirty="0"/>
              <a:t>Démarche prospective emplois compétences dans le transport et la logistique</a:t>
            </a:r>
          </a:p>
        </p:txBody>
      </p:sp>
      <p:sp>
        <p:nvSpPr>
          <p:cNvPr id="6" name="Espace réservé du numéro de diapositive 5">
            <a:extLst>
              <a:ext uri="{FF2B5EF4-FFF2-40B4-BE49-F238E27FC236}">
                <a16:creationId xmlns:a16="http://schemas.microsoft.com/office/drawing/2014/main" id="{9376A0F7-ADEF-4A86-87DB-EFCA8AAE2E1F}"/>
              </a:ext>
            </a:extLst>
          </p:cNvPr>
          <p:cNvSpPr>
            <a:spLocks noGrp="1"/>
          </p:cNvSpPr>
          <p:nvPr>
            <p:ph type="sldNum" sz="quarter" idx="12"/>
          </p:nvPr>
        </p:nvSpPr>
        <p:spPr/>
        <p:txBody>
          <a:bodyPr/>
          <a:lstStyle/>
          <a:p>
            <a:fld id="{AA9ED9AB-66D5-4E9D-B5A6-CA33542D4B03}" type="slidenum">
              <a:rPr lang="fr-FR" smtClean="0"/>
              <a:t>‹N°›</a:t>
            </a:fld>
            <a:endParaRPr lang="fr-FR" dirty="0"/>
          </a:p>
        </p:txBody>
      </p:sp>
    </p:spTree>
    <p:extLst>
      <p:ext uri="{BB962C8B-B14F-4D97-AF65-F5344CB8AC3E}">
        <p14:creationId xmlns:p14="http://schemas.microsoft.com/office/powerpoint/2010/main" val="20848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EAC92-69AD-4413-BA6F-C136CFD36417}"/>
              </a:ext>
            </a:extLst>
          </p:cNvPr>
          <p:cNvSpPr>
            <a:spLocks noGrp="1"/>
          </p:cNvSpPr>
          <p:nvPr>
            <p:ph type="title"/>
          </p:nvPr>
        </p:nvSpPr>
        <p:spPr>
          <a:xfrm>
            <a:off x="993998" y="549275"/>
            <a:ext cx="10215339" cy="1008063"/>
          </a:xfrm>
        </p:spPr>
        <p:txBody>
          <a:bodyPr anchor="ctr"/>
          <a:lstStyle>
            <a:lvl1pPr>
              <a:defRPr sz="3200" b="0" i="0">
                <a:latin typeface="Blogger Sans Medium" panose="02000506030000020004" pitchFamily="2" charset="0"/>
                <a:ea typeface="Blogger Sans Medium" panose="02000506030000020004"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4271CE92-73D0-4FEE-B4A8-CCE2937D66C4}"/>
              </a:ext>
            </a:extLst>
          </p:cNvPr>
          <p:cNvSpPr>
            <a:spLocks noGrp="1"/>
          </p:cNvSpPr>
          <p:nvPr>
            <p:ph idx="1"/>
          </p:nvPr>
        </p:nvSpPr>
        <p:spPr>
          <a:xfrm>
            <a:off x="6286722" y="549275"/>
            <a:ext cx="4922615" cy="5724525"/>
          </a:xfrm>
        </p:spPr>
        <p:txBody>
          <a:bodyPr/>
          <a:lstStyle>
            <a:lvl1pPr>
              <a:defRPr sz="3200" b="0" i="0">
                <a:latin typeface="Poppins" pitchFamily="2" charset="77"/>
                <a:cs typeface="Poppins" pitchFamily="2" charset="77"/>
              </a:defRPr>
            </a:lvl1pPr>
            <a:lvl2pPr>
              <a:defRPr sz="2800" b="0" i="0">
                <a:latin typeface="Poppins" pitchFamily="2" charset="77"/>
                <a:cs typeface="Poppins" pitchFamily="2" charset="77"/>
              </a:defRPr>
            </a:lvl2pPr>
            <a:lvl3pPr>
              <a:defRPr sz="2400" b="0" i="0">
                <a:latin typeface="Poppins" pitchFamily="2" charset="77"/>
                <a:cs typeface="Poppins" pitchFamily="2" charset="77"/>
              </a:defRPr>
            </a:lvl3pPr>
            <a:lvl4pPr>
              <a:defRPr sz="2000" b="0" i="0">
                <a:latin typeface="Poppins" pitchFamily="2" charset="77"/>
                <a:cs typeface="Poppins" pitchFamily="2" charset="77"/>
              </a:defRPr>
            </a:lvl4pPr>
            <a:lvl5pPr>
              <a:defRPr sz="2000" b="0" i="0">
                <a:latin typeface="Poppins" pitchFamily="2" charset="77"/>
                <a:cs typeface="Poppins" pitchFamily="2" charset="77"/>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2258D68A-37D5-420F-8113-A66EEDE509EF}"/>
              </a:ext>
            </a:extLst>
          </p:cNvPr>
          <p:cNvSpPr>
            <a:spLocks noGrp="1"/>
          </p:cNvSpPr>
          <p:nvPr>
            <p:ph type="body" sz="half" idx="2"/>
          </p:nvPr>
        </p:nvSpPr>
        <p:spPr>
          <a:xfrm>
            <a:off x="993999" y="3429000"/>
            <a:ext cx="4922614" cy="2844798"/>
          </a:xfrm>
        </p:spPr>
        <p:txBody>
          <a:bodyPr/>
          <a:lstStyle>
            <a:lvl1pPr marL="0" indent="0">
              <a:buNone/>
              <a:defRPr sz="1600" b="0" i="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9F06C7C5-1811-479A-B3C5-63B4D2A6960F}"/>
              </a:ext>
            </a:extLst>
          </p:cNvPr>
          <p:cNvSpPr>
            <a:spLocks noGrp="1"/>
          </p:cNvSpPr>
          <p:nvPr>
            <p:ph type="dt" sz="half" idx="10"/>
          </p:nvPr>
        </p:nvSpPr>
        <p:spPr/>
        <p:txBody>
          <a:bodyPr/>
          <a:lstStyle/>
          <a:p>
            <a:fld id="{9041D590-D4BB-1644-B01D-E3028CCFA6E2}" type="datetime6">
              <a:rPr lang="fr-FR" smtClean="0"/>
              <a:t>novembre 24</a:t>
            </a:fld>
            <a:endParaRPr lang="fr-FR" dirty="0"/>
          </a:p>
        </p:txBody>
      </p:sp>
      <p:sp>
        <p:nvSpPr>
          <p:cNvPr id="7" name="Espace réservé du numéro de diapositive 6">
            <a:extLst>
              <a:ext uri="{FF2B5EF4-FFF2-40B4-BE49-F238E27FC236}">
                <a16:creationId xmlns:a16="http://schemas.microsoft.com/office/drawing/2014/main" id="{E9D320DB-6720-4800-979E-790054A0F087}"/>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8" name="Ellipse 7">
            <a:extLst>
              <a:ext uri="{FF2B5EF4-FFF2-40B4-BE49-F238E27FC236}">
                <a16:creationId xmlns:a16="http://schemas.microsoft.com/office/drawing/2014/main" id="{F0666F95-1E70-AF48-957C-5D94B0643F89}"/>
              </a:ext>
            </a:extLst>
          </p:cNvPr>
          <p:cNvSpPr/>
          <p:nvPr userDrawn="1"/>
        </p:nvSpPr>
        <p:spPr>
          <a:xfrm>
            <a:off x="7104812" y="3429000"/>
            <a:ext cx="8599470" cy="8599470"/>
          </a:xfrm>
          <a:prstGeom prst="ellipse">
            <a:avLst/>
          </a:prstGeom>
          <a:noFill/>
          <a:ln>
            <a:solidFill>
              <a:srgbClr val="1F1A5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latin typeface="Poppins" pitchFamily="2" charset="77"/>
            </a:endParaRPr>
          </a:p>
        </p:txBody>
      </p:sp>
      <p:sp>
        <p:nvSpPr>
          <p:cNvPr id="9" name="Ellipse 8">
            <a:extLst>
              <a:ext uri="{FF2B5EF4-FFF2-40B4-BE49-F238E27FC236}">
                <a16:creationId xmlns:a16="http://schemas.microsoft.com/office/drawing/2014/main" id="{98FE160D-868B-1F4A-8D89-3F9BB13AC867}"/>
              </a:ext>
            </a:extLst>
          </p:cNvPr>
          <p:cNvSpPr/>
          <p:nvPr userDrawn="1"/>
        </p:nvSpPr>
        <p:spPr>
          <a:xfrm>
            <a:off x="8713679" y="-2270901"/>
            <a:ext cx="8599470" cy="8599470"/>
          </a:xfrm>
          <a:prstGeom prst="ellipse">
            <a:avLst/>
          </a:prstGeom>
          <a:noFill/>
          <a:ln>
            <a:solidFill>
              <a:srgbClr val="00A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latin typeface="Poppins" pitchFamily="2" charset="77"/>
            </a:endParaRPr>
          </a:p>
        </p:txBody>
      </p:sp>
      <p:sp>
        <p:nvSpPr>
          <p:cNvPr id="10" name="Espace réservé du pied de page 3">
            <a:extLst>
              <a:ext uri="{FF2B5EF4-FFF2-40B4-BE49-F238E27FC236}">
                <a16:creationId xmlns:a16="http://schemas.microsoft.com/office/drawing/2014/main" id="{BC226308-CD6D-8FC6-693A-08CCB02B1FBD}"/>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291284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28182-97D4-4EF6-8934-67E69BC646EC}"/>
              </a:ext>
            </a:extLst>
          </p:cNvPr>
          <p:cNvSpPr>
            <a:spLocks noGrp="1"/>
          </p:cNvSpPr>
          <p:nvPr>
            <p:ph type="title"/>
          </p:nvPr>
        </p:nvSpPr>
        <p:spPr>
          <a:xfrm>
            <a:off x="982663" y="549274"/>
            <a:ext cx="4933950" cy="1008063"/>
          </a:xfrm>
        </p:spPr>
        <p:txBody>
          <a:bodyPr anchor="ctr"/>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C6EFC2-A213-4C00-B6C8-259D976D3A4F}"/>
              </a:ext>
            </a:extLst>
          </p:cNvPr>
          <p:cNvSpPr>
            <a:spLocks noGrp="1"/>
          </p:cNvSpPr>
          <p:nvPr>
            <p:ph type="pic" idx="1"/>
          </p:nvPr>
        </p:nvSpPr>
        <p:spPr>
          <a:xfrm>
            <a:off x="6275389" y="549275"/>
            <a:ext cx="4933950" cy="5724525"/>
          </a:xfrm>
        </p:spPr>
        <p:txBody>
          <a:bodyPr/>
          <a:lstStyle>
            <a:lvl1pPr marL="0" indent="0">
              <a:buNone/>
              <a:defRPr sz="3200" b="0" i="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6FCA4A3-01D0-4D45-BD4F-08EDA0BD730B}"/>
              </a:ext>
            </a:extLst>
          </p:cNvPr>
          <p:cNvSpPr>
            <a:spLocks noGrp="1"/>
          </p:cNvSpPr>
          <p:nvPr>
            <p:ph type="body" sz="half" idx="2"/>
          </p:nvPr>
        </p:nvSpPr>
        <p:spPr>
          <a:xfrm>
            <a:off x="982661" y="1557338"/>
            <a:ext cx="4933950" cy="4716462"/>
          </a:xfrm>
        </p:spPr>
        <p:txBody>
          <a:bodyPr/>
          <a:lstStyle>
            <a:lvl1pPr marL="0" indent="0">
              <a:buNone/>
              <a:defRPr sz="1600" b="0" i="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C45EB675-63AB-4A6B-B77B-D0C0CD9E6B0B}"/>
              </a:ext>
            </a:extLst>
          </p:cNvPr>
          <p:cNvSpPr>
            <a:spLocks noGrp="1"/>
          </p:cNvSpPr>
          <p:nvPr>
            <p:ph type="dt" sz="half" idx="10"/>
          </p:nvPr>
        </p:nvSpPr>
        <p:spPr/>
        <p:txBody>
          <a:bodyPr/>
          <a:lstStyle/>
          <a:p>
            <a:fld id="{E7F3EE65-221B-2348-B2D9-D99FFCA2E1AC}" type="datetime6">
              <a:rPr lang="fr-FR" smtClean="0"/>
              <a:t>novembre 24</a:t>
            </a:fld>
            <a:endParaRPr lang="fr-FR" dirty="0"/>
          </a:p>
        </p:txBody>
      </p:sp>
      <p:sp>
        <p:nvSpPr>
          <p:cNvPr id="7" name="Espace réservé du numéro de diapositive 6">
            <a:extLst>
              <a:ext uri="{FF2B5EF4-FFF2-40B4-BE49-F238E27FC236}">
                <a16:creationId xmlns:a16="http://schemas.microsoft.com/office/drawing/2014/main" id="{F2645507-BA10-4C93-846C-86B073B15A6A}"/>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8" name="Espace réservé du pied de page 3">
            <a:extLst>
              <a:ext uri="{FF2B5EF4-FFF2-40B4-BE49-F238E27FC236}">
                <a16:creationId xmlns:a16="http://schemas.microsoft.com/office/drawing/2014/main" id="{1A74CCAB-95A2-414F-9671-7272F109BD9D}"/>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4764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00AEC-021A-44AA-8BB6-C7777C82BFE9}"/>
              </a:ext>
            </a:extLst>
          </p:cNvPr>
          <p:cNvSpPr>
            <a:spLocks noGrp="1"/>
          </p:cNvSpPr>
          <p:nvPr>
            <p:ph type="title"/>
          </p:nvPr>
        </p:nvSpPr>
        <p:spPr>
          <a:xfrm>
            <a:off x="982663" y="549275"/>
            <a:ext cx="10226676" cy="1008063"/>
          </a:xfr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311EAB1-735A-4C93-B405-26609764FE4F}"/>
              </a:ext>
            </a:extLst>
          </p:cNvPr>
          <p:cNvSpPr>
            <a:spLocks noGrp="1"/>
          </p:cNvSpPr>
          <p:nvPr>
            <p:ph type="body" orient="vert" idx="1"/>
          </p:nvPr>
        </p:nvSpPr>
        <p:spPr/>
        <p:txBody>
          <a:bodyPr vert="eaVert"/>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2676A38-98E7-4615-ADF6-761ED695FA9A}"/>
              </a:ext>
            </a:extLst>
          </p:cNvPr>
          <p:cNvSpPr>
            <a:spLocks noGrp="1"/>
          </p:cNvSpPr>
          <p:nvPr>
            <p:ph type="dt" sz="half" idx="10"/>
          </p:nvPr>
        </p:nvSpPr>
        <p:spPr/>
        <p:txBody>
          <a:bodyPr/>
          <a:lstStyle/>
          <a:p>
            <a:fld id="{DDAA7D90-9EB2-824B-9853-C32B6A4FFE20}" type="datetime6">
              <a:rPr lang="fr-FR" smtClean="0"/>
              <a:t>novembre 24</a:t>
            </a:fld>
            <a:endParaRPr lang="fr-FR" dirty="0"/>
          </a:p>
        </p:txBody>
      </p:sp>
      <p:sp>
        <p:nvSpPr>
          <p:cNvPr id="6" name="Espace réservé du numéro de diapositive 5">
            <a:extLst>
              <a:ext uri="{FF2B5EF4-FFF2-40B4-BE49-F238E27FC236}">
                <a16:creationId xmlns:a16="http://schemas.microsoft.com/office/drawing/2014/main" id="{3F34E056-8155-44BB-97EB-BE82D9E048D4}"/>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7" name="Espace réservé du pied de page 3">
            <a:extLst>
              <a:ext uri="{FF2B5EF4-FFF2-40B4-BE49-F238E27FC236}">
                <a16:creationId xmlns:a16="http://schemas.microsoft.com/office/drawing/2014/main" id="{520146D2-8106-A509-17F6-C9FE6419BBA5}"/>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370541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A190F5-AAF3-482D-8EBC-FB65DFC107E5}"/>
              </a:ext>
            </a:extLst>
          </p:cNvPr>
          <p:cNvSpPr>
            <a:spLocks noGrp="1"/>
          </p:cNvSpPr>
          <p:nvPr>
            <p:ph type="title" orient="vert"/>
          </p:nvPr>
        </p:nvSpPr>
        <p:spPr>
          <a:xfrm>
            <a:off x="8724900" y="549273"/>
            <a:ext cx="2484438" cy="5724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189BBE2-DBC0-4090-B2A6-7017FA79D1F7}"/>
              </a:ext>
            </a:extLst>
          </p:cNvPr>
          <p:cNvSpPr>
            <a:spLocks noGrp="1"/>
          </p:cNvSpPr>
          <p:nvPr>
            <p:ph type="body" orient="vert" idx="1"/>
          </p:nvPr>
        </p:nvSpPr>
        <p:spPr>
          <a:xfrm>
            <a:off x="982662" y="549274"/>
            <a:ext cx="7589837" cy="5724525"/>
          </a:xfrm>
        </p:spPr>
        <p:txBody>
          <a:bodyPr vert="eaVert"/>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EC581CC-2A43-4CBF-8543-0BED04D0C10B}"/>
              </a:ext>
            </a:extLst>
          </p:cNvPr>
          <p:cNvSpPr>
            <a:spLocks noGrp="1"/>
          </p:cNvSpPr>
          <p:nvPr>
            <p:ph type="dt" sz="half" idx="10"/>
          </p:nvPr>
        </p:nvSpPr>
        <p:spPr/>
        <p:txBody>
          <a:bodyPr/>
          <a:lstStyle/>
          <a:p>
            <a:fld id="{23023A04-2DE2-694F-83AF-E233B34F534B}" type="datetime6">
              <a:rPr lang="fr-FR" smtClean="0"/>
              <a:t>novembre 24</a:t>
            </a:fld>
            <a:endParaRPr lang="fr-FR" dirty="0"/>
          </a:p>
        </p:txBody>
      </p:sp>
      <p:sp>
        <p:nvSpPr>
          <p:cNvPr id="6" name="Espace réservé du numéro de diapositive 5">
            <a:extLst>
              <a:ext uri="{FF2B5EF4-FFF2-40B4-BE49-F238E27FC236}">
                <a16:creationId xmlns:a16="http://schemas.microsoft.com/office/drawing/2014/main" id="{C05D6880-5B3A-4F5B-B5F4-C10E345752DD}"/>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7" name="Espace réservé du pied de page 3">
            <a:extLst>
              <a:ext uri="{FF2B5EF4-FFF2-40B4-BE49-F238E27FC236}">
                <a16:creationId xmlns:a16="http://schemas.microsoft.com/office/drawing/2014/main" id="{67B0A669-21AC-0835-30EC-A6C27B9D792F}"/>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204695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e de contenu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5872" y="6560661"/>
            <a:ext cx="6801227" cy="297341"/>
          </a:xfrm>
          <a:ln>
            <a:noFill/>
          </a:ln>
        </p:spPr>
        <p:txBody>
          <a:bodyPr/>
          <a:lstStyle>
            <a:lvl1pPr algn="l">
              <a:defRPr lang="fr-FR" dirty="0" smtClean="0"/>
            </a:lvl1pPr>
          </a:lstStyle>
          <a:p>
            <a:r>
              <a:rPr lang="fr-FR" dirty="0"/>
              <a:t>KIT MÉTIERS TRANSPORT-LOGISTIQUE 2020</a:t>
            </a:r>
          </a:p>
        </p:txBody>
      </p:sp>
      <p:sp>
        <p:nvSpPr>
          <p:cNvPr id="6" name="Slide Number Placeholder 5"/>
          <p:cNvSpPr>
            <a:spLocks noGrp="1"/>
          </p:cNvSpPr>
          <p:nvPr>
            <p:ph type="sldNum" sz="quarter" idx="12"/>
          </p:nvPr>
        </p:nvSpPr>
        <p:spPr>
          <a:xfrm>
            <a:off x="11757180" y="6522930"/>
            <a:ext cx="268720" cy="365125"/>
          </a:xfrm>
          <a:ln>
            <a:noFill/>
          </a:ln>
        </p:spPr>
        <p:txBody>
          <a:bodyPr/>
          <a:lstStyle>
            <a:lvl1pPr>
              <a:defRPr lang="fr-FR" smtClean="0"/>
            </a:lvl1pPr>
          </a:lstStyle>
          <a:p>
            <a:fld id="{05CC887C-F669-C74B-BC12-FE413605F451}" type="slidenum">
              <a:rPr lang="fr-FR" smtClean="0"/>
              <a:pPr/>
              <a:t>‹N°›</a:t>
            </a:fld>
            <a:endParaRPr lang="fr-FR"/>
          </a:p>
        </p:txBody>
      </p:sp>
      <p:sp>
        <p:nvSpPr>
          <p:cNvPr id="7" name="Rectangle 6">
            <a:extLst>
              <a:ext uri="{FF2B5EF4-FFF2-40B4-BE49-F238E27FC236}">
                <a16:creationId xmlns:a16="http://schemas.microsoft.com/office/drawing/2014/main" id="{E3718349-E818-9840-A47F-09EA1DAE4EE2}"/>
              </a:ext>
            </a:extLst>
          </p:cNvPr>
          <p:cNvSpPr/>
          <p:nvPr userDrawn="1"/>
        </p:nvSpPr>
        <p:spPr>
          <a:xfrm>
            <a:off x="0" y="1155600"/>
            <a:ext cx="12192000" cy="539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4838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42EF2-B555-4CA4-9F94-904CA5627C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6F59E6-B721-4F53-AFE1-D433927BDA6E}"/>
              </a:ext>
            </a:extLst>
          </p:cNvPr>
          <p:cNvSpPr>
            <a:spLocks noGrp="1"/>
          </p:cNvSpPr>
          <p:nvPr>
            <p:ph idx="1"/>
          </p:nvPr>
        </p:nvSpPr>
        <p:spPr/>
        <p:txBody>
          <a:bodyPr/>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1062A53-81D3-4D6E-A5D1-F64CF1BAA5D3}"/>
              </a:ext>
            </a:extLst>
          </p:cNvPr>
          <p:cNvSpPr>
            <a:spLocks noGrp="1"/>
          </p:cNvSpPr>
          <p:nvPr>
            <p:ph type="dt" sz="half" idx="10"/>
          </p:nvPr>
        </p:nvSpPr>
        <p:spPr/>
        <p:txBody>
          <a:bodyPr/>
          <a:lstStyle/>
          <a:p>
            <a:fld id="{1CFFC5CF-8B62-DA4A-B0A5-DB9FFFD73700}" type="datetime6">
              <a:rPr lang="fr-FR" smtClean="0"/>
              <a:t>novembre 24</a:t>
            </a:fld>
            <a:endParaRPr lang="fr-FR" dirty="0"/>
          </a:p>
        </p:txBody>
      </p:sp>
      <p:sp>
        <p:nvSpPr>
          <p:cNvPr id="5" name="Espace réservé du pied de page 4">
            <a:extLst>
              <a:ext uri="{FF2B5EF4-FFF2-40B4-BE49-F238E27FC236}">
                <a16:creationId xmlns:a16="http://schemas.microsoft.com/office/drawing/2014/main" id="{33C187BA-4D83-49CB-B285-BCAD23841C78}"/>
              </a:ext>
            </a:extLst>
          </p:cNvPr>
          <p:cNvSpPr>
            <a:spLocks noGrp="1"/>
          </p:cNvSpPr>
          <p:nvPr>
            <p:ph type="ftr" sz="quarter" idx="11"/>
          </p:nvPr>
        </p:nvSpPr>
        <p:spPr/>
        <p:txBody>
          <a:bodyPr/>
          <a:lstStyle/>
          <a:p>
            <a:r>
              <a:rPr lang="fr-FR" dirty="0"/>
              <a:t>DÉMARCHE PROSPECTIVE EMPLOIS COMPÉTENCES DANS LE TRANSPORT ET LA LOGISTIQUE</a:t>
            </a:r>
          </a:p>
        </p:txBody>
      </p:sp>
      <p:sp>
        <p:nvSpPr>
          <p:cNvPr id="6" name="Espace réservé du numéro de diapositive 5">
            <a:extLst>
              <a:ext uri="{FF2B5EF4-FFF2-40B4-BE49-F238E27FC236}">
                <a16:creationId xmlns:a16="http://schemas.microsoft.com/office/drawing/2014/main" id="{94865388-399A-4F62-87F0-48DAE36B2C81}"/>
              </a:ext>
            </a:extLst>
          </p:cNvPr>
          <p:cNvSpPr>
            <a:spLocks noGrp="1"/>
          </p:cNvSpPr>
          <p:nvPr>
            <p:ph type="sldNum" sz="quarter" idx="12"/>
          </p:nvPr>
        </p:nvSpPr>
        <p:spPr/>
        <p:txBody>
          <a:bodyPr/>
          <a:lstStyle/>
          <a:p>
            <a:fld id="{AA9ED9AB-66D5-4E9D-B5A6-CA33542D4B03}" type="slidenum">
              <a:rPr lang="fr-FR" smtClean="0"/>
              <a:t>‹N°›</a:t>
            </a:fld>
            <a:endParaRPr lang="fr-FR" dirty="0"/>
          </a:p>
        </p:txBody>
      </p:sp>
    </p:spTree>
    <p:extLst>
      <p:ext uri="{BB962C8B-B14F-4D97-AF65-F5344CB8AC3E}">
        <p14:creationId xmlns:p14="http://schemas.microsoft.com/office/powerpoint/2010/main" val="312039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62A2-73FA-4F7C-880F-82B928900D4C}"/>
              </a:ext>
            </a:extLst>
          </p:cNvPr>
          <p:cNvSpPr>
            <a:spLocks noGrp="1"/>
          </p:cNvSpPr>
          <p:nvPr>
            <p:ph type="title"/>
          </p:nvPr>
        </p:nvSpPr>
        <p:spPr>
          <a:xfrm>
            <a:off x="982663" y="1557338"/>
            <a:ext cx="10226676" cy="1871663"/>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4253AB-ADAD-4D55-A0AF-6E0E7BC3BC07}"/>
              </a:ext>
            </a:extLst>
          </p:cNvPr>
          <p:cNvSpPr>
            <a:spLocks noGrp="1"/>
          </p:cNvSpPr>
          <p:nvPr>
            <p:ph type="body" idx="1"/>
          </p:nvPr>
        </p:nvSpPr>
        <p:spPr>
          <a:xfrm>
            <a:off x="982663" y="3852810"/>
            <a:ext cx="10226676" cy="1871664"/>
          </a:xfrm>
        </p:spPr>
        <p:txBody>
          <a:bodyPr/>
          <a:lstStyle>
            <a:lvl1pPr marL="0" indent="0">
              <a:buNone/>
              <a:defRPr sz="2400" b="0" i="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0A345E0B-E87D-4BF7-A341-EF5BA01CDAFB}"/>
              </a:ext>
            </a:extLst>
          </p:cNvPr>
          <p:cNvSpPr>
            <a:spLocks noGrp="1"/>
          </p:cNvSpPr>
          <p:nvPr>
            <p:ph type="dt" sz="half" idx="10"/>
          </p:nvPr>
        </p:nvSpPr>
        <p:spPr/>
        <p:txBody>
          <a:bodyPr/>
          <a:lstStyle/>
          <a:p>
            <a:fld id="{153F40C5-CF07-D644-B68E-64243CEE2A83}" type="datetime6">
              <a:rPr lang="fr-FR" smtClean="0"/>
              <a:t>novembre 24</a:t>
            </a:fld>
            <a:endParaRPr lang="fr-FR" dirty="0"/>
          </a:p>
        </p:txBody>
      </p:sp>
      <p:sp>
        <p:nvSpPr>
          <p:cNvPr id="5" name="Espace réservé du pied de page 4">
            <a:extLst>
              <a:ext uri="{FF2B5EF4-FFF2-40B4-BE49-F238E27FC236}">
                <a16:creationId xmlns:a16="http://schemas.microsoft.com/office/drawing/2014/main" id="{8E8AE0D8-8B86-43B2-BBEF-722AECB2EFC0}"/>
              </a:ext>
            </a:extLst>
          </p:cNvPr>
          <p:cNvSpPr>
            <a:spLocks noGrp="1"/>
          </p:cNvSpPr>
          <p:nvPr>
            <p:ph type="ftr" sz="quarter" idx="11"/>
          </p:nvPr>
        </p:nvSpPr>
        <p:spPr/>
        <p:txBody>
          <a:bodyPr/>
          <a:lstStyle/>
          <a:p>
            <a:r>
              <a:rPr lang="fr-FR" dirty="0"/>
              <a:t>Démarche prospective emplois compétences dans le transport et la logistique</a:t>
            </a:r>
          </a:p>
        </p:txBody>
      </p:sp>
      <p:sp>
        <p:nvSpPr>
          <p:cNvPr id="6" name="Espace réservé du numéro de diapositive 5">
            <a:extLst>
              <a:ext uri="{FF2B5EF4-FFF2-40B4-BE49-F238E27FC236}">
                <a16:creationId xmlns:a16="http://schemas.microsoft.com/office/drawing/2014/main" id="{301E4871-608B-4943-91F7-A0446354D888}"/>
              </a:ext>
            </a:extLst>
          </p:cNvPr>
          <p:cNvSpPr>
            <a:spLocks noGrp="1"/>
          </p:cNvSpPr>
          <p:nvPr>
            <p:ph type="sldNum" sz="quarter" idx="12"/>
          </p:nvPr>
        </p:nvSpPr>
        <p:spPr/>
        <p:txBody>
          <a:bodyPr/>
          <a:lstStyle/>
          <a:p>
            <a:fld id="{AA9ED9AB-66D5-4E9D-B5A6-CA33542D4B03}" type="slidenum">
              <a:rPr lang="fr-FR" smtClean="0"/>
              <a:t>‹N°›</a:t>
            </a:fld>
            <a:endParaRPr lang="fr-FR" dirty="0"/>
          </a:p>
        </p:txBody>
      </p:sp>
    </p:spTree>
    <p:extLst>
      <p:ext uri="{BB962C8B-B14F-4D97-AF65-F5344CB8AC3E}">
        <p14:creationId xmlns:p14="http://schemas.microsoft.com/office/powerpoint/2010/main" val="201413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0BDE4-7608-44B4-A495-1A7C982CEEBC}"/>
              </a:ext>
            </a:extLst>
          </p:cNvPr>
          <p:cNvSpPr>
            <a:spLocks noGrp="1"/>
          </p:cNvSpPr>
          <p:nvPr>
            <p:ph type="title"/>
          </p:nvPr>
        </p:nvSpPr>
        <p:spPr>
          <a:xfrm>
            <a:off x="992935" y="549275"/>
            <a:ext cx="10216403" cy="100806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E4893886-2E24-4331-A0E5-40E21B12D287}"/>
              </a:ext>
            </a:extLst>
          </p:cNvPr>
          <p:cNvSpPr>
            <a:spLocks noGrp="1"/>
          </p:cNvSpPr>
          <p:nvPr>
            <p:ph sz="half" idx="1"/>
          </p:nvPr>
        </p:nvSpPr>
        <p:spPr>
          <a:xfrm>
            <a:off x="992936" y="1557339"/>
            <a:ext cx="4923677" cy="4716462"/>
          </a:xfrm>
        </p:spPr>
        <p:txBody>
          <a:bodyPr/>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62E6D3E7-1D38-476D-8AED-867F5A397CB3}"/>
              </a:ext>
            </a:extLst>
          </p:cNvPr>
          <p:cNvSpPr>
            <a:spLocks noGrp="1"/>
          </p:cNvSpPr>
          <p:nvPr>
            <p:ph sz="half" idx="2"/>
          </p:nvPr>
        </p:nvSpPr>
        <p:spPr>
          <a:xfrm>
            <a:off x="6285662" y="1557338"/>
            <a:ext cx="4923676" cy="4716461"/>
          </a:xfrm>
        </p:spPr>
        <p:txBody>
          <a:bodyPr/>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BB06FE2F-1604-486C-B845-763EA574F81F}"/>
              </a:ext>
            </a:extLst>
          </p:cNvPr>
          <p:cNvSpPr>
            <a:spLocks noGrp="1"/>
          </p:cNvSpPr>
          <p:nvPr>
            <p:ph type="dt" sz="half" idx="10"/>
          </p:nvPr>
        </p:nvSpPr>
        <p:spPr/>
        <p:txBody>
          <a:bodyPr/>
          <a:lstStyle/>
          <a:p>
            <a:fld id="{7E017A9C-54D3-9D43-8E2B-238EB8C15D3A}" type="datetime6">
              <a:rPr lang="fr-FR" smtClean="0"/>
              <a:t>novembre 24</a:t>
            </a:fld>
            <a:endParaRPr lang="fr-FR" dirty="0"/>
          </a:p>
        </p:txBody>
      </p:sp>
      <p:sp>
        <p:nvSpPr>
          <p:cNvPr id="7" name="Espace réservé du numéro de diapositive 6">
            <a:extLst>
              <a:ext uri="{FF2B5EF4-FFF2-40B4-BE49-F238E27FC236}">
                <a16:creationId xmlns:a16="http://schemas.microsoft.com/office/drawing/2014/main" id="{D0D13D10-A4C2-49BC-AEC6-509EBEC6E7F1}"/>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8" name="Espace réservé du pied de page 4">
            <a:extLst>
              <a:ext uri="{FF2B5EF4-FFF2-40B4-BE49-F238E27FC236}">
                <a16:creationId xmlns:a16="http://schemas.microsoft.com/office/drawing/2014/main" id="{A3F10BE5-7F8B-4DCC-44EC-C89C14D1B8D8}"/>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179410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346B0-5447-4B6B-BC73-A5CC1EFE56BC}"/>
              </a:ext>
            </a:extLst>
          </p:cNvPr>
          <p:cNvSpPr>
            <a:spLocks noGrp="1"/>
          </p:cNvSpPr>
          <p:nvPr>
            <p:ph type="title"/>
          </p:nvPr>
        </p:nvSpPr>
        <p:spPr>
          <a:xfrm>
            <a:off x="982662" y="549275"/>
            <a:ext cx="10226675" cy="1008063"/>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7F4E7D12-8010-4436-955F-31C45FDC5FCD}"/>
              </a:ext>
            </a:extLst>
          </p:cNvPr>
          <p:cNvSpPr>
            <a:spLocks noGrp="1"/>
          </p:cNvSpPr>
          <p:nvPr>
            <p:ph type="body" idx="1"/>
          </p:nvPr>
        </p:nvSpPr>
        <p:spPr>
          <a:xfrm>
            <a:off x="982663" y="1922463"/>
            <a:ext cx="4933950" cy="947737"/>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7063B3A7-406C-43EB-837A-678E171D5080}"/>
              </a:ext>
            </a:extLst>
          </p:cNvPr>
          <p:cNvSpPr>
            <a:spLocks noGrp="1"/>
          </p:cNvSpPr>
          <p:nvPr>
            <p:ph sz="half" idx="2"/>
          </p:nvPr>
        </p:nvSpPr>
        <p:spPr>
          <a:xfrm>
            <a:off x="982663" y="3429000"/>
            <a:ext cx="4933950" cy="2844799"/>
          </a:xfrm>
        </p:spPr>
        <p:txBody>
          <a:bodyPr/>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51931C3A-54EE-4FBC-96F8-E5FBE8256818}"/>
              </a:ext>
            </a:extLst>
          </p:cNvPr>
          <p:cNvSpPr>
            <a:spLocks noGrp="1"/>
          </p:cNvSpPr>
          <p:nvPr>
            <p:ph type="body" sz="quarter" idx="3"/>
          </p:nvPr>
        </p:nvSpPr>
        <p:spPr>
          <a:xfrm>
            <a:off x="6275389" y="1922463"/>
            <a:ext cx="4933950" cy="947737"/>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68F5E3E2-52E9-4904-A752-A7BCB96085ED}"/>
              </a:ext>
            </a:extLst>
          </p:cNvPr>
          <p:cNvSpPr>
            <a:spLocks noGrp="1"/>
          </p:cNvSpPr>
          <p:nvPr>
            <p:ph sz="quarter" idx="4"/>
          </p:nvPr>
        </p:nvSpPr>
        <p:spPr>
          <a:xfrm>
            <a:off x="6275389" y="3429000"/>
            <a:ext cx="4933950" cy="2844799"/>
          </a:xfrm>
        </p:spPr>
        <p:txBody>
          <a:bodyPr/>
          <a:lstStyle>
            <a:lvl1pPr>
              <a:defRPr b="0" i="0">
                <a:latin typeface="Poppins" pitchFamily="2" charset="77"/>
                <a:cs typeface="Poppins" pitchFamily="2" charset="77"/>
              </a:defRPr>
            </a:lvl1pPr>
            <a:lvl2pPr>
              <a:defRPr b="0" i="0">
                <a:latin typeface="Poppins" pitchFamily="2" charset="77"/>
                <a:cs typeface="Poppins" pitchFamily="2" charset="77"/>
              </a:defRPr>
            </a:lvl2pPr>
            <a:lvl3pPr>
              <a:defRPr b="0" i="0">
                <a:latin typeface="Poppins" pitchFamily="2" charset="77"/>
                <a:cs typeface="Poppins" pitchFamily="2" charset="77"/>
              </a:defRPr>
            </a:lvl3pPr>
            <a:lvl4pPr>
              <a:defRPr b="0" i="0">
                <a:latin typeface="Poppins" pitchFamily="2" charset="77"/>
                <a:cs typeface="Poppins" pitchFamily="2" charset="77"/>
              </a:defRPr>
            </a:lvl4pPr>
            <a:lvl5pPr>
              <a:defRPr b="0" i="0">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08DDFEE1-2718-4F81-87BD-717CE5968AFE}"/>
              </a:ext>
            </a:extLst>
          </p:cNvPr>
          <p:cNvSpPr>
            <a:spLocks noGrp="1"/>
          </p:cNvSpPr>
          <p:nvPr>
            <p:ph type="dt" sz="half" idx="10"/>
          </p:nvPr>
        </p:nvSpPr>
        <p:spPr/>
        <p:txBody>
          <a:bodyPr/>
          <a:lstStyle/>
          <a:p>
            <a:fld id="{54F60FBB-BAC4-8B4E-AA13-9C983BF36EFC}" type="datetime6">
              <a:rPr lang="fr-FR" smtClean="0"/>
              <a:t>novembre 24</a:t>
            </a:fld>
            <a:endParaRPr lang="fr-FR" dirty="0"/>
          </a:p>
        </p:txBody>
      </p:sp>
      <p:sp>
        <p:nvSpPr>
          <p:cNvPr id="9" name="Espace réservé du numéro de diapositive 8">
            <a:extLst>
              <a:ext uri="{FF2B5EF4-FFF2-40B4-BE49-F238E27FC236}">
                <a16:creationId xmlns:a16="http://schemas.microsoft.com/office/drawing/2014/main" id="{69BA3BF0-8621-46F4-9157-D04B4BD2B0BA}"/>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10" name="Espace réservé du pied de page 4">
            <a:extLst>
              <a:ext uri="{FF2B5EF4-FFF2-40B4-BE49-F238E27FC236}">
                <a16:creationId xmlns:a16="http://schemas.microsoft.com/office/drawing/2014/main" id="{68F8D782-01B4-27C3-C275-2BD853F05A6B}"/>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344174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8E8A8-ECAC-454C-8F68-7CA681CA7515}"/>
              </a:ext>
            </a:extLst>
          </p:cNvPr>
          <p:cNvSpPr>
            <a:spLocks noGrp="1"/>
          </p:cNvSpPr>
          <p:nvPr>
            <p:ph type="title"/>
          </p:nvPr>
        </p:nvSpPr>
        <p:spPr>
          <a:xfrm>
            <a:off x="992937" y="550333"/>
            <a:ext cx="10216401" cy="1007005"/>
          </a:xfrm>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4320758D-924E-491D-9904-DB5EA569092F}"/>
              </a:ext>
            </a:extLst>
          </p:cNvPr>
          <p:cNvSpPr>
            <a:spLocks noGrp="1"/>
          </p:cNvSpPr>
          <p:nvPr>
            <p:ph type="dt" sz="half" idx="10"/>
          </p:nvPr>
        </p:nvSpPr>
        <p:spPr/>
        <p:txBody>
          <a:bodyPr/>
          <a:lstStyle/>
          <a:p>
            <a:fld id="{D40C1941-5BE1-424E-A269-DEB4346B7853}" type="datetime6">
              <a:rPr lang="fr-FR" smtClean="0"/>
              <a:t>novembre 24</a:t>
            </a:fld>
            <a:endParaRPr lang="fr-FR" dirty="0"/>
          </a:p>
        </p:txBody>
      </p:sp>
      <p:sp>
        <p:nvSpPr>
          <p:cNvPr id="5" name="Espace réservé du numéro de diapositive 4">
            <a:extLst>
              <a:ext uri="{FF2B5EF4-FFF2-40B4-BE49-F238E27FC236}">
                <a16:creationId xmlns:a16="http://schemas.microsoft.com/office/drawing/2014/main" id="{B3C3925D-B1B0-4F3A-99C2-0EC53F923569}"/>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6" name="Espace réservé du pied de page 3">
            <a:extLst>
              <a:ext uri="{FF2B5EF4-FFF2-40B4-BE49-F238E27FC236}">
                <a16:creationId xmlns:a16="http://schemas.microsoft.com/office/drawing/2014/main" id="{4DC81565-CD95-FC6B-753F-C88341EAAF8D}"/>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26953359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9414AF-A3E5-4779-BCDD-AD2E4425CF27}"/>
              </a:ext>
            </a:extLst>
          </p:cNvPr>
          <p:cNvSpPr>
            <a:spLocks noGrp="1"/>
          </p:cNvSpPr>
          <p:nvPr>
            <p:ph type="dt" sz="half" idx="10"/>
          </p:nvPr>
        </p:nvSpPr>
        <p:spPr/>
        <p:txBody>
          <a:bodyPr/>
          <a:lstStyle/>
          <a:p>
            <a:fld id="{C3D64747-C867-7F46-A899-B276C57B2193}" type="datetime6">
              <a:rPr lang="fr-FR" smtClean="0"/>
              <a:t>novembre 24</a:t>
            </a:fld>
            <a:endParaRPr lang="fr-FR" dirty="0"/>
          </a:p>
        </p:txBody>
      </p:sp>
      <p:sp>
        <p:nvSpPr>
          <p:cNvPr id="4" name="Espace réservé du numéro de diapositive 3">
            <a:extLst>
              <a:ext uri="{FF2B5EF4-FFF2-40B4-BE49-F238E27FC236}">
                <a16:creationId xmlns:a16="http://schemas.microsoft.com/office/drawing/2014/main" id="{947CD1E5-50D2-4349-B111-747B74230D0B}"/>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5" name="Espace réservé du pied de page 3">
            <a:extLst>
              <a:ext uri="{FF2B5EF4-FFF2-40B4-BE49-F238E27FC236}">
                <a16:creationId xmlns:a16="http://schemas.microsoft.com/office/drawing/2014/main" id="{0EB95202-546F-4827-3892-0E3E2598A883}"/>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162620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9414AF-A3E5-4779-BCDD-AD2E4425CF27}"/>
              </a:ext>
            </a:extLst>
          </p:cNvPr>
          <p:cNvSpPr>
            <a:spLocks noGrp="1"/>
          </p:cNvSpPr>
          <p:nvPr>
            <p:ph type="dt" sz="half" idx="10"/>
          </p:nvPr>
        </p:nvSpPr>
        <p:spPr/>
        <p:txBody>
          <a:bodyPr/>
          <a:lstStyle/>
          <a:p>
            <a:fld id="{C3D64747-C867-7F46-A899-B276C57B2193}" type="datetime6">
              <a:rPr lang="fr-FR" smtClean="0"/>
              <a:t>novembre 24</a:t>
            </a:fld>
            <a:endParaRPr lang="fr-FR" dirty="0"/>
          </a:p>
        </p:txBody>
      </p:sp>
      <p:sp>
        <p:nvSpPr>
          <p:cNvPr id="4" name="Espace réservé du numéro de diapositive 3">
            <a:extLst>
              <a:ext uri="{FF2B5EF4-FFF2-40B4-BE49-F238E27FC236}">
                <a16:creationId xmlns:a16="http://schemas.microsoft.com/office/drawing/2014/main" id="{947CD1E5-50D2-4349-B111-747B74230D0B}"/>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5" name="Espace réservé du pied de page 3">
            <a:extLst>
              <a:ext uri="{FF2B5EF4-FFF2-40B4-BE49-F238E27FC236}">
                <a16:creationId xmlns:a16="http://schemas.microsoft.com/office/drawing/2014/main" id="{F353D6E5-5E70-67D9-7896-9A30776880F8}"/>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2272173393"/>
      </p:ext>
    </p:extLst>
  </p:cSld>
  <p:clrMapOvr>
    <a:masterClrMapping/>
  </p:clrMapOvr>
  <p:extLst>
    <p:ext uri="{DCECCB84-F9BA-43D5-87BE-67443E8EF086}">
      <p15:sldGuideLst xmlns:p15="http://schemas.microsoft.com/office/powerpoint/2012/main">
        <p15:guide id="1" pos="2116" userDrawn="1">
          <p15:clr>
            <a:srgbClr val="FBAE40"/>
          </p15:clr>
        </p15:guide>
        <p15:guide id="2" pos="2230" userDrawn="1">
          <p15:clr>
            <a:srgbClr val="FBAE40"/>
          </p15:clr>
        </p15:guide>
        <p15:guide id="3" pos="5450" userDrawn="1">
          <p15:clr>
            <a:srgbClr val="FBAE40"/>
          </p15:clr>
        </p15:guide>
        <p15:guide id="4" pos="5564" userDrawn="1">
          <p15:clr>
            <a:srgbClr val="FBAE40"/>
          </p15:clr>
        </p15:guide>
        <p15:guide id="5"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9414AF-A3E5-4779-BCDD-AD2E4425CF27}"/>
              </a:ext>
            </a:extLst>
          </p:cNvPr>
          <p:cNvSpPr>
            <a:spLocks noGrp="1"/>
          </p:cNvSpPr>
          <p:nvPr>
            <p:ph type="dt" sz="half" idx="10"/>
          </p:nvPr>
        </p:nvSpPr>
        <p:spPr/>
        <p:txBody>
          <a:bodyPr/>
          <a:lstStyle/>
          <a:p>
            <a:fld id="{C3D64747-C867-7F46-A899-B276C57B2193}" type="datetime6">
              <a:rPr lang="fr-FR" smtClean="0"/>
              <a:t>novembre 24</a:t>
            </a:fld>
            <a:endParaRPr lang="fr-FR" dirty="0"/>
          </a:p>
        </p:txBody>
      </p:sp>
      <p:sp>
        <p:nvSpPr>
          <p:cNvPr id="4" name="Espace réservé du numéro de diapositive 3">
            <a:extLst>
              <a:ext uri="{FF2B5EF4-FFF2-40B4-BE49-F238E27FC236}">
                <a16:creationId xmlns:a16="http://schemas.microsoft.com/office/drawing/2014/main" id="{947CD1E5-50D2-4349-B111-747B74230D0B}"/>
              </a:ext>
            </a:extLst>
          </p:cNvPr>
          <p:cNvSpPr>
            <a:spLocks noGrp="1"/>
          </p:cNvSpPr>
          <p:nvPr>
            <p:ph type="sldNum" sz="quarter" idx="12"/>
          </p:nvPr>
        </p:nvSpPr>
        <p:spPr/>
        <p:txBody>
          <a:bodyPr/>
          <a:lstStyle/>
          <a:p>
            <a:fld id="{AA9ED9AB-66D5-4E9D-B5A6-CA33542D4B03}" type="slidenum">
              <a:rPr lang="fr-FR" smtClean="0"/>
              <a:t>‹N°›</a:t>
            </a:fld>
            <a:endParaRPr lang="fr-FR" dirty="0"/>
          </a:p>
        </p:txBody>
      </p:sp>
      <p:sp>
        <p:nvSpPr>
          <p:cNvPr id="5" name="Espace réservé du pied de page 3">
            <a:extLst>
              <a:ext uri="{FF2B5EF4-FFF2-40B4-BE49-F238E27FC236}">
                <a16:creationId xmlns:a16="http://schemas.microsoft.com/office/drawing/2014/main" id="{DB1C86AD-1BB7-47DE-A50B-E1836D1B0E66}"/>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Tree>
    <p:extLst>
      <p:ext uri="{BB962C8B-B14F-4D97-AF65-F5344CB8AC3E}">
        <p14:creationId xmlns:p14="http://schemas.microsoft.com/office/powerpoint/2010/main" val="3061658183"/>
      </p:ext>
    </p:extLst>
  </p:cSld>
  <p:clrMapOvr>
    <a:masterClrMapping/>
  </p:clrMapOvr>
  <p:extLst>
    <p:ext uri="{DCECCB84-F9BA-43D5-87BE-67443E8EF086}">
      <p15:sldGuideLst xmlns:p15="http://schemas.microsoft.com/office/powerpoint/2012/main">
        <p15:guide id="1" pos="2842" userDrawn="1">
          <p15:clr>
            <a:srgbClr val="FBAE40"/>
          </p15:clr>
        </p15:guide>
        <p15:guide id="2" pos="2615" userDrawn="1">
          <p15:clr>
            <a:srgbClr val="FBAE40"/>
          </p15:clr>
        </p15:guide>
        <p15:guide id="3" pos="4838" userDrawn="1">
          <p15:clr>
            <a:srgbClr val="FBAE40"/>
          </p15:clr>
        </p15:guide>
        <p15:guide id="4" pos="5065" userDrawn="1">
          <p15:clr>
            <a:srgbClr val="FBAE40"/>
          </p15:clr>
        </p15:guide>
        <p15:guide id="5" orient="horz" pos="38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51364E-662B-4BA6-BB55-BAC9F62C4973}"/>
              </a:ext>
            </a:extLst>
          </p:cNvPr>
          <p:cNvSpPr>
            <a:spLocks noGrp="1"/>
          </p:cNvSpPr>
          <p:nvPr>
            <p:ph type="title"/>
          </p:nvPr>
        </p:nvSpPr>
        <p:spPr>
          <a:xfrm>
            <a:off x="982663" y="549275"/>
            <a:ext cx="10226676" cy="10080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6BC60B5-37A6-47C2-95CF-5AED84904E10}"/>
              </a:ext>
            </a:extLst>
          </p:cNvPr>
          <p:cNvSpPr>
            <a:spLocks noGrp="1"/>
          </p:cNvSpPr>
          <p:nvPr>
            <p:ph type="body" idx="1"/>
          </p:nvPr>
        </p:nvSpPr>
        <p:spPr>
          <a:xfrm>
            <a:off x="982663" y="1557338"/>
            <a:ext cx="10226676" cy="461962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3F26898-4B34-4ADB-9E8B-D66175CC7B67}"/>
              </a:ext>
            </a:extLst>
          </p:cNvPr>
          <p:cNvSpPr>
            <a:spLocks noGrp="1"/>
          </p:cNvSpPr>
          <p:nvPr>
            <p:ph type="dt" sz="half" idx="2"/>
          </p:nvPr>
        </p:nvSpPr>
        <p:spPr>
          <a:xfrm>
            <a:off x="2" y="6383336"/>
            <a:ext cx="982661" cy="365125"/>
          </a:xfrm>
          <a:prstGeom prst="rect">
            <a:avLst/>
          </a:prstGeom>
        </p:spPr>
        <p:txBody>
          <a:bodyPr vert="horz" lIns="91440" tIns="45720" rIns="91440" bIns="45720" rtlCol="0" anchor="ctr"/>
          <a:lstStyle>
            <a:lvl1pPr algn="ctr">
              <a:defRPr sz="1000" b="0" i="0" spc="30" baseline="0">
                <a:solidFill>
                  <a:schemeClr val="tx1">
                    <a:tint val="75000"/>
                  </a:schemeClr>
                </a:solidFill>
                <a:latin typeface="Blogger Sans" panose="02000506030000020004" pitchFamily="2" charset="0"/>
                <a:ea typeface="Blogger Sans" panose="02000506030000020004" pitchFamily="2" charset="0"/>
              </a:defRPr>
            </a:lvl1pPr>
          </a:lstStyle>
          <a:p>
            <a:fld id="{94E113A2-051F-CE47-A532-8E1E2CEB3CEF}" type="datetime6">
              <a:rPr lang="fr-FR" smtClean="0"/>
              <a:t>novembre 24</a:t>
            </a:fld>
            <a:endParaRPr lang="fr-FR" dirty="0"/>
          </a:p>
        </p:txBody>
      </p:sp>
      <p:sp>
        <p:nvSpPr>
          <p:cNvPr id="5" name="Espace réservé du pied de page 4">
            <a:extLst>
              <a:ext uri="{FF2B5EF4-FFF2-40B4-BE49-F238E27FC236}">
                <a16:creationId xmlns:a16="http://schemas.microsoft.com/office/drawing/2014/main" id="{55D5E075-ACA5-4235-A6AD-37C5015D8801}"/>
              </a:ext>
            </a:extLst>
          </p:cNvPr>
          <p:cNvSpPr>
            <a:spLocks noGrp="1"/>
          </p:cNvSpPr>
          <p:nvPr>
            <p:ph type="ftr" sz="quarter" idx="3"/>
          </p:nvPr>
        </p:nvSpPr>
        <p:spPr>
          <a:xfrm>
            <a:off x="2003461" y="6383336"/>
            <a:ext cx="8188503" cy="365125"/>
          </a:xfrm>
          <a:prstGeom prst="rect">
            <a:avLst/>
          </a:prstGeom>
        </p:spPr>
        <p:txBody>
          <a:bodyPr vert="horz" lIns="91440" tIns="45720" rIns="91440" bIns="45720" rtlCol="0" anchor="ctr"/>
          <a:lstStyle>
            <a:lvl1pPr algn="ctr">
              <a:defRPr sz="1000" b="0" i="0" spc="0" baseline="0">
                <a:solidFill>
                  <a:schemeClr val="tx1">
                    <a:tint val="75000"/>
                  </a:schemeClr>
                </a:solidFill>
                <a:latin typeface="Blogger Sans" panose="02000506030000020004" pitchFamily="2" charset="0"/>
                <a:ea typeface="Blogger Sans" panose="02000506030000020004" pitchFamily="2" charset="0"/>
              </a:defRPr>
            </a:lvl1pPr>
          </a:lstStyle>
          <a:p>
            <a:r>
              <a:rPr lang="fr-FR" dirty="0"/>
              <a:t>Démarche prospective emplois compétences dans le transport et la logistique</a:t>
            </a:r>
          </a:p>
        </p:txBody>
      </p:sp>
      <p:sp>
        <p:nvSpPr>
          <p:cNvPr id="6" name="Espace réservé du numéro de diapositive 5">
            <a:extLst>
              <a:ext uri="{FF2B5EF4-FFF2-40B4-BE49-F238E27FC236}">
                <a16:creationId xmlns:a16="http://schemas.microsoft.com/office/drawing/2014/main" id="{12491068-7842-4FD3-9D33-0F39ED750818}"/>
              </a:ext>
            </a:extLst>
          </p:cNvPr>
          <p:cNvSpPr>
            <a:spLocks noGrp="1"/>
          </p:cNvSpPr>
          <p:nvPr>
            <p:ph type="sldNum" sz="quarter" idx="4"/>
          </p:nvPr>
        </p:nvSpPr>
        <p:spPr>
          <a:xfrm>
            <a:off x="11209338" y="6383337"/>
            <a:ext cx="982662" cy="365125"/>
          </a:xfrm>
          <a:prstGeom prst="rect">
            <a:avLst/>
          </a:prstGeom>
        </p:spPr>
        <p:txBody>
          <a:bodyPr vert="horz" lIns="91440" tIns="45720" rIns="91440" bIns="45720" rtlCol="0" anchor="ctr"/>
          <a:lstStyle>
            <a:lvl1pPr algn="ctr">
              <a:defRPr sz="1000" b="0" i="0" spc="30" baseline="0">
                <a:gradFill>
                  <a:gsLst>
                    <a:gs pos="0">
                      <a:srgbClr val="1E1950"/>
                    </a:gs>
                    <a:gs pos="99000">
                      <a:srgbClr val="00A0F0"/>
                    </a:gs>
                  </a:gsLst>
                  <a:lin ang="0" scaled="1"/>
                </a:gradFill>
                <a:latin typeface="Blogger Sans" panose="02000506030000020004" pitchFamily="2" charset="0"/>
                <a:ea typeface="Blogger Sans" panose="02000506030000020004" pitchFamily="2" charset="0"/>
              </a:defRPr>
            </a:lvl1pPr>
          </a:lstStyle>
          <a:p>
            <a:fld id="{AA9ED9AB-66D5-4E9D-B5A6-CA33542D4B03}" type="slidenum">
              <a:rPr lang="fr-FR" smtClean="0"/>
              <a:pPr/>
              <a:t>‹N°›</a:t>
            </a:fld>
            <a:endParaRPr lang="fr-FR" dirty="0"/>
          </a:p>
        </p:txBody>
      </p:sp>
      <p:pic>
        <p:nvPicPr>
          <p:cNvPr id="10" name="Image 9">
            <a:extLst>
              <a:ext uri="{FF2B5EF4-FFF2-40B4-BE49-F238E27FC236}">
                <a16:creationId xmlns:a16="http://schemas.microsoft.com/office/drawing/2014/main" id="{F1FA34A2-2629-A640-9096-5BFE01F1B56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1336781" y="6273800"/>
            <a:ext cx="727774" cy="584199"/>
          </a:xfrm>
          <a:prstGeom prst="rect">
            <a:avLst/>
          </a:prstGeom>
        </p:spPr>
      </p:pic>
    </p:spTree>
    <p:extLst>
      <p:ext uri="{BB962C8B-B14F-4D97-AF65-F5344CB8AC3E}">
        <p14:creationId xmlns:p14="http://schemas.microsoft.com/office/powerpoint/2010/main" val="87010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73" r:id="rId9"/>
    <p:sldLayoutId id="2147483656" r:id="rId10"/>
    <p:sldLayoutId id="2147483657" r:id="rId11"/>
    <p:sldLayoutId id="2147483658" r:id="rId12"/>
    <p:sldLayoutId id="2147483659" r:id="rId13"/>
    <p:sldLayoutId id="2147483674" r:id="rId14"/>
  </p:sldLayoutIdLst>
  <p:hf hdr="0"/>
  <p:txStyles>
    <p:titleStyle>
      <a:lvl1pPr algn="l" defTabSz="914400" rtl="0" eaLnBrk="1" latinLnBrk="0" hangingPunct="1">
        <a:lnSpc>
          <a:spcPct val="90000"/>
        </a:lnSpc>
        <a:spcBef>
          <a:spcPct val="0"/>
        </a:spcBef>
        <a:buNone/>
        <a:defRPr sz="3200" b="0" i="0" kern="1200">
          <a:solidFill>
            <a:schemeClr val="tx1"/>
          </a:solidFill>
          <a:latin typeface="Blogger Sans Medium" panose="02000506030000020004" pitchFamily="2" charset="0"/>
          <a:ea typeface="Blogger Sans Medium" panose="0200050603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981">
          <p15:clr>
            <a:srgbClr val="F26B43"/>
          </p15:clr>
        </p15:guide>
        <p15:guide id="4" orient="horz" pos="346" userDrawn="1">
          <p15:clr>
            <a:srgbClr val="F26B43"/>
          </p15:clr>
        </p15:guide>
        <p15:guide id="5" orient="horz" pos="3952">
          <p15:clr>
            <a:srgbClr val="F26B43"/>
          </p15:clr>
        </p15:guide>
        <p15:guide id="6" pos="619">
          <p15:clr>
            <a:srgbClr val="F26B43"/>
          </p15:clr>
        </p15:guide>
        <p15:guide id="7" pos="7061" userDrawn="1">
          <p15:clr>
            <a:srgbClr val="F26B43"/>
          </p15:clr>
        </p15:guide>
        <p15:guide id="8" pos="3953">
          <p15:clr>
            <a:srgbClr val="F26B43"/>
          </p15:clr>
        </p15:guide>
        <p15:guide id="9" pos="37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ft-dev.com/actualites/reduire-turn-over-dans-transport-routier-marchandises-stimuler-attractivite" TargetMode="External"/><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svg"/><Relationship Id="rId3" Type="http://schemas.openxmlformats.org/officeDocument/2006/relationships/image" Target="../media/image36.svg"/><Relationship Id="rId7" Type="http://schemas.openxmlformats.org/officeDocument/2006/relationships/image" Target="../media/image33.svg"/><Relationship Id="rId12"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svg"/><Relationship Id="rId5" Type="http://schemas.openxmlformats.org/officeDocument/2006/relationships/image" Target="../media/image38.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5.svg"/><Relationship Id="rId14"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4.sv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42.svg"/><Relationship Id="rId4" Type="http://schemas.openxmlformats.org/officeDocument/2006/relationships/image" Target="../media/image43.sv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3.svg"/><Relationship Id="rId3" Type="http://schemas.openxmlformats.org/officeDocument/2006/relationships/image" Target="../media/image27.png"/><Relationship Id="rId7" Type="http://schemas.openxmlformats.org/officeDocument/2006/relationships/image" Target="../media/image39.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47.svg"/><Relationship Id="rId5" Type="http://schemas.openxmlformats.org/officeDocument/2006/relationships/image" Target="../media/image30.png"/><Relationship Id="rId10" Type="http://schemas.openxmlformats.org/officeDocument/2006/relationships/image" Target="../media/image46.png"/><Relationship Id="rId4" Type="http://schemas.openxmlformats.org/officeDocument/2006/relationships/image" Target="../media/image36.svg"/><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svg"/><Relationship Id="rId7" Type="http://schemas.openxmlformats.org/officeDocument/2006/relationships/image" Target="../media/image47.svg"/><Relationship Id="rId12" Type="http://schemas.openxmlformats.org/officeDocument/2006/relationships/image" Target="../media/image2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6.svg"/><Relationship Id="rId5" Type="http://schemas.openxmlformats.org/officeDocument/2006/relationships/image" Target="../media/image42.svg"/><Relationship Id="rId10" Type="http://schemas.openxmlformats.org/officeDocument/2006/relationships/image" Target="../media/image27.png"/><Relationship Id="rId4" Type="http://schemas.openxmlformats.org/officeDocument/2006/relationships/image" Target="../media/image41.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svg"/><Relationship Id="rId7" Type="http://schemas.openxmlformats.org/officeDocument/2006/relationships/image" Target="../media/image47.svg"/><Relationship Id="rId12" Type="http://schemas.openxmlformats.org/officeDocument/2006/relationships/image" Target="../media/image4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6.svg"/><Relationship Id="rId5" Type="http://schemas.openxmlformats.org/officeDocument/2006/relationships/image" Target="../media/image42.svg"/><Relationship Id="rId10" Type="http://schemas.openxmlformats.org/officeDocument/2006/relationships/image" Target="../media/image27.png"/><Relationship Id="rId4" Type="http://schemas.openxmlformats.org/officeDocument/2006/relationships/image" Target="../media/image41.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slide" Target="slide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B76679C-8A81-E749-8AAC-077854E2A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2420888"/>
            <a:ext cx="9554291" cy="3824560"/>
          </a:xfrm>
          <a:prstGeom prst="rect">
            <a:avLst/>
          </a:prstGeom>
        </p:spPr>
      </p:pic>
      <p:sp>
        <p:nvSpPr>
          <p:cNvPr id="8" name="Titre 1">
            <a:extLst>
              <a:ext uri="{FF2B5EF4-FFF2-40B4-BE49-F238E27FC236}">
                <a16:creationId xmlns:a16="http://schemas.microsoft.com/office/drawing/2014/main" id="{5FDA9930-D29A-D34E-9063-9CCC19A3C6DD}"/>
              </a:ext>
            </a:extLst>
          </p:cNvPr>
          <p:cNvSpPr txBox="1">
            <a:spLocks/>
          </p:cNvSpPr>
          <p:nvPr/>
        </p:nvSpPr>
        <p:spPr>
          <a:xfrm>
            <a:off x="479376" y="1628800"/>
            <a:ext cx="11233248" cy="22317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b="0" i="0" kern="1200">
                <a:solidFill>
                  <a:schemeClr val="tx1"/>
                </a:solidFill>
                <a:latin typeface="Blogger Sans Medium" panose="02000506030000020004" pitchFamily="2" charset="0"/>
                <a:ea typeface="Blogger Sans Medium" panose="02000506030000020004" pitchFamily="2" charset="0"/>
                <a:cs typeface="+mj-cs"/>
              </a:defRPr>
            </a:lvl1pPr>
          </a:lstStyle>
          <a:p>
            <a:pPr algn="ctr">
              <a:lnSpc>
                <a:spcPts val="4200"/>
              </a:lnSpc>
            </a:pPr>
            <a:r>
              <a:rPr lang="fr-FR" sz="3200" dirty="0">
                <a:solidFill>
                  <a:srgbClr val="1F1A53"/>
                </a:solidFill>
              </a:rPr>
              <a:t>IHEDATE</a:t>
            </a:r>
          </a:p>
          <a:p>
            <a:pPr algn="ctr">
              <a:lnSpc>
                <a:spcPts val="4200"/>
              </a:lnSpc>
            </a:pPr>
            <a:r>
              <a:rPr lang="fr-FR" sz="3200" dirty="0">
                <a:solidFill>
                  <a:srgbClr val="1F1A53"/>
                </a:solidFill>
              </a:rPr>
              <a:t>21 novembre 2024</a:t>
            </a:r>
          </a:p>
          <a:p>
            <a:pPr>
              <a:lnSpc>
                <a:spcPts val="4200"/>
              </a:lnSpc>
            </a:pPr>
            <a:endParaRPr lang="fr-FR" sz="3200" dirty="0">
              <a:solidFill>
                <a:srgbClr val="1F1A53"/>
              </a:solidFill>
            </a:endParaRPr>
          </a:p>
          <a:p>
            <a:pPr>
              <a:lnSpc>
                <a:spcPts val="4200"/>
              </a:lnSpc>
            </a:pPr>
            <a:r>
              <a:rPr lang="fr-FR" sz="3200" dirty="0">
                <a:solidFill>
                  <a:srgbClr val="1F1A53"/>
                </a:solidFill>
              </a:rPr>
              <a:t>Valérie </a:t>
            </a:r>
            <a:r>
              <a:rPr lang="fr-FR" sz="3200" dirty="0" err="1">
                <a:solidFill>
                  <a:srgbClr val="1F1A53"/>
                </a:solidFill>
              </a:rPr>
              <a:t>Castay</a:t>
            </a:r>
            <a:endParaRPr lang="fr-FR" sz="3200" dirty="0">
              <a:solidFill>
                <a:srgbClr val="1F1A53"/>
              </a:solidFill>
            </a:endParaRPr>
          </a:p>
          <a:p>
            <a:pPr>
              <a:lnSpc>
                <a:spcPts val="4200"/>
              </a:lnSpc>
            </a:pPr>
            <a:r>
              <a:rPr lang="fr-FR" sz="2400" i="1" dirty="0">
                <a:solidFill>
                  <a:srgbClr val="1F1A53"/>
                </a:solidFill>
              </a:rPr>
              <a:t>Directrice Département des Etudes et Projets </a:t>
            </a:r>
          </a:p>
          <a:p>
            <a:pPr>
              <a:lnSpc>
                <a:spcPts val="4200"/>
              </a:lnSpc>
            </a:pPr>
            <a:r>
              <a:rPr lang="fr-FR" sz="2400" dirty="0">
                <a:solidFill>
                  <a:srgbClr val="1F1A53"/>
                </a:solidFill>
              </a:rPr>
              <a:t>AFT</a:t>
            </a:r>
          </a:p>
          <a:p>
            <a:pPr>
              <a:lnSpc>
                <a:spcPts val="4200"/>
              </a:lnSpc>
            </a:pPr>
            <a:endParaRPr lang="fr-FR" sz="3200" dirty="0">
              <a:solidFill>
                <a:srgbClr val="1F1A53"/>
              </a:solidFill>
            </a:endParaRPr>
          </a:p>
        </p:txBody>
      </p:sp>
      <p:sp>
        <p:nvSpPr>
          <p:cNvPr id="13" name="Espace réservé du numéro de diapositive 3">
            <a:extLst>
              <a:ext uri="{FF2B5EF4-FFF2-40B4-BE49-F238E27FC236}">
                <a16:creationId xmlns:a16="http://schemas.microsoft.com/office/drawing/2014/main" id="{A8BF54D5-BD06-FD4B-9426-F52934AE1ED3}"/>
              </a:ext>
            </a:extLst>
          </p:cNvPr>
          <p:cNvSpPr>
            <a:spLocks noGrp="1"/>
          </p:cNvSpPr>
          <p:nvPr>
            <p:ph type="sldNum" sz="quarter" idx="12"/>
          </p:nvPr>
        </p:nvSpPr>
        <p:spPr>
          <a:xfrm>
            <a:off x="11209338" y="6383337"/>
            <a:ext cx="982662" cy="365125"/>
          </a:xfrm>
        </p:spPr>
        <p:txBody>
          <a:bodyPr/>
          <a:lstStyle/>
          <a:p>
            <a:fld id="{AA9ED9AB-66D5-4E9D-B5A6-CA33542D4B03}" type="slidenum">
              <a:rPr lang="fr-FR" smtClean="0"/>
              <a:t>1</a:t>
            </a:fld>
            <a:endParaRPr lang="fr-FR" dirty="0"/>
          </a:p>
        </p:txBody>
      </p:sp>
      <p:pic>
        <p:nvPicPr>
          <p:cNvPr id="3" name="Image 2" descr="Une image contenant texte, Police, Graphique, logo&#10;&#10;Description générée automatiquement">
            <a:extLst>
              <a:ext uri="{FF2B5EF4-FFF2-40B4-BE49-F238E27FC236}">
                <a16:creationId xmlns:a16="http://schemas.microsoft.com/office/drawing/2014/main" id="{50421A45-4069-94C1-E120-977492FDD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440891"/>
            <a:ext cx="3328826" cy="978558"/>
          </a:xfrm>
          <a:prstGeom prst="rect">
            <a:avLst/>
          </a:prstGeom>
        </p:spPr>
      </p:pic>
    </p:spTree>
    <p:extLst>
      <p:ext uri="{BB962C8B-B14F-4D97-AF65-F5344CB8AC3E}">
        <p14:creationId xmlns:p14="http://schemas.microsoft.com/office/powerpoint/2010/main" val="411903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22C9D-9A15-5DF4-98E2-C00E199BD535}"/>
            </a:ext>
          </a:extLst>
        </p:cNvPr>
        <p:cNvGrpSpPr/>
        <p:nvPr/>
      </p:nvGrpSpPr>
      <p:grpSpPr>
        <a:xfrm>
          <a:off x="0" y="0"/>
          <a:ext cx="0" cy="0"/>
          <a:chOff x="0" y="0"/>
          <a:chExt cx="0" cy="0"/>
        </a:xfrm>
      </p:grpSpPr>
      <p:pic>
        <p:nvPicPr>
          <p:cNvPr id="8" name="Image 7" descr="Une image contenant texte, Police, logiciel, nombre&#10;&#10;Description générée automatiquement">
            <a:extLst>
              <a:ext uri="{FF2B5EF4-FFF2-40B4-BE49-F238E27FC236}">
                <a16:creationId xmlns:a16="http://schemas.microsoft.com/office/drawing/2014/main" id="{3D253EBF-DABB-B962-797A-D16AD763D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03" y="1556792"/>
            <a:ext cx="9366373" cy="5136028"/>
          </a:xfrm>
          <a:prstGeom prst="rect">
            <a:avLst/>
          </a:prstGeom>
        </p:spPr>
      </p:pic>
      <p:sp>
        <p:nvSpPr>
          <p:cNvPr id="2" name="Espace réservé du numéro de diapositive 1">
            <a:extLst>
              <a:ext uri="{FF2B5EF4-FFF2-40B4-BE49-F238E27FC236}">
                <a16:creationId xmlns:a16="http://schemas.microsoft.com/office/drawing/2014/main" id="{3CE47843-3B02-97CD-6B60-0431BEE42867}"/>
              </a:ext>
            </a:extLst>
          </p:cNvPr>
          <p:cNvSpPr>
            <a:spLocks noGrp="1"/>
          </p:cNvSpPr>
          <p:nvPr>
            <p:ph type="sldNum" sz="quarter" idx="12"/>
          </p:nvPr>
        </p:nvSpPr>
        <p:spPr/>
        <p:txBody>
          <a:bodyPr/>
          <a:lstStyle/>
          <a:p>
            <a:pPr lvl="0"/>
            <a:fld id="{05CC887C-F669-C74B-BC12-FE413605F451}" type="slidenum">
              <a:rPr lang="fr-FR" noProof="0" smtClean="0"/>
              <a:pPr lvl="0"/>
              <a:t>10</a:t>
            </a:fld>
            <a:endParaRPr lang="fr-FR" noProof="0"/>
          </a:p>
        </p:txBody>
      </p:sp>
      <p:sp>
        <p:nvSpPr>
          <p:cNvPr id="169" name="Rectangle : avec coins arrondis en haut 168">
            <a:extLst>
              <a:ext uri="{FF2B5EF4-FFF2-40B4-BE49-F238E27FC236}">
                <a16:creationId xmlns:a16="http://schemas.microsoft.com/office/drawing/2014/main" id="{9CDCF628-0A68-CF71-48C7-9AF4457E07B2}"/>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25041B29-8448-E609-6324-90D3709B1473}"/>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8F922F52-AD88-1CD0-67B6-941A51630C44}"/>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DIFFICULTES</a:t>
            </a:r>
          </a:p>
          <a:p>
            <a:pPr>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DE RECRUTEMENT</a:t>
            </a:r>
          </a:p>
        </p:txBody>
      </p:sp>
      <p:grpSp>
        <p:nvGrpSpPr>
          <p:cNvPr id="172" name="Groupe 171">
            <a:extLst>
              <a:ext uri="{FF2B5EF4-FFF2-40B4-BE49-F238E27FC236}">
                <a16:creationId xmlns:a16="http://schemas.microsoft.com/office/drawing/2014/main" id="{CDE7EE35-7BBE-5887-4376-F6EFBF85DA94}"/>
              </a:ext>
            </a:extLst>
          </p:cNvPr>
          <p:cNvGrpSpPr/>
          <p:nvPr/>
        </p:nvGrpSpPr>
        <p:grpSpPr>
          <a:xfrm>
            <a:off x="5696633" y="275472"/>
            <a:ext cx="2123429" cy="306419"/>
            <a:chOff x="4172632" y="275471"/>
            <a:chExt cx="2123429" cy="306419"/>
          </a:xfrm>
        </p:grpSpPr>
        <p:sp>
          <p:nvSpPr>
            <p:cNvPr id="173" name="Rectangle 172">
              <a:hlinkClick r:id="rId3" action="ppaction://hlinksldjump"/>
              <a:extLst>
                <a:ext uri="{FF2B5EF4-FFF2-40B4-BE49-F238E27FC236}">
                  <a16:creationId xmlns:a16="http://schemas.microsoft.com/office/drawing/2014/main" id="{9EFC3BF0-F2B1-F578-A7BC-BFD92C8AECFB}"/>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PROSPECTIVE</a:t>
              </a:r>
            </a:p>
          </p:txBody>
        </p:sp>
        <p:cxnSp>
          <p:nvCxnSpPr>
            <p:cNvPr id="177" name="Connecteur droit 176">
              <a:extLst>
                <a:ext uri="{FF2B5EF4-FFF2-40B4-BE49-F238E27FC236}">
                  <a16:creationId xmlns:a16="http://schemas.microsoft.com/office/drawing/2014/main" id="{14D09427-6399-0753-21BA-02DB524F7028}"/>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D27DCE99-59B6-408B-D453-38C6B6ED89A5}"/>
              </a:ext>
            </a:extLst>
          </p:cNvPr>
          <p:cNvSpPr/>
          <p:nvPr/>
        </p:nvSpPr>
        <p:spPr>
          <a:xfrm>
            <a:off x="1271464" y="3140968"/>
            <a:ext cx="7884367" cy="2463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94675AF-97A6-1BAE-7A1F-2864DB211E3B}"/>
              </a:ext>
            </a:extLst>
          </p:cNvPr>
          <p:cNvSpPr/>
          <p:nvPr/>
        </p:nvSpPr>
        <p:spPr>
          <a:xfrm>
            <a:off x="1271464" y="3387332"/>
            <a:ext cx="7884367" cy="2463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B76E292-4E1F-535F-3052-E0CE7CB24C05}"/>
              </a:ext>
            </a:extLst>
          </p:cNvPr>
          <p:cNvSpPr txBox="1"/>
          <p:nvPr/>
        </p:nvSpPr>
        <p:spPr>
          <a:xfrm>
            <a:off x="9768180" y="5661248"/>
            <a:ext cx="1822706" cy="738664"/>
          </a:xfrm>
          <a:prstGeom prst="rect">
            <a:avLst/>
          </a:prstGeom>
          <a:noFill/>
        </p:spPr>
        <p:txBody>
          <a:bodyPr wrap="square" rtlCol="0">
            <a:spAutoFit/>
          </a:bodyPr>
          <a:lstStyle/>
          <a:p>
            <a:r>
              <a:rPr lang="fr-FR" sz="1400" i="1" dirty="0"/>
              <a:t>Source: Les Métiers en 2030, France Stratégie/ DARES</a:t>
            </a:r>
          </a:p>
        </p:txBody>
      </p:sp>
    </p:spTree>
    <p:extLst>
      <p:ext uri="{BB962C8B-B14F-4D97-AF65-F5344CB8AC3E}">
        <p14:creationId xmlns:p14="http://schemas.microsoft.com/office/powerpoint/2010/main" val="29419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D262-DAF6-EB8E-BD1C-D268B09ABB8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644FC8-3D48-A007-725E-01A9382F9423}"/>
              </a:ext>
            </a:extLst>
          </p:cNvPr>
          <p:cNvSpPr>
            <a:spLocks noGrp="1"/>
          </p:cNvSpPr>
          <p:nvPr>
            <p:ph type="sldNum" sz="quarter" idx="12"/>
          </p:nvPr>
        </p:nvSpPr>
        <p:spPr/>
        <p:txBody>
          <a:bodyPr/>
          <a:lstStyle/>
          <a:p>
            <a:fld id="{05CC887C-F669-C74B-BC12-FE413605F451}" type="slidenum">
              <a:rPr lang="fr-FR" smtClean="0"/>
              <a:pPr/>
              <a:t>11</a:t>
            </a:fld>
            <a:endParaRPr lang="fr-FR"/>
          </a:p>
        </p:txBody>
      </p:sp>
      <p:sp>
        <p:nvSpPr>
          <p:cNvPr id="4" name="Rectangle : avec coins arrondis en haut 3">
            <a:extLst>
              <a:ext uri="{FF2B5EF4-FFF2-40B4-BE49-F238E27FC236}">
                <a16:creationId xmlns:a16="http://schemas.microsoft.com/office/drawing/2014/main" id="{AA968A3E-5D12-C772-70AC-00A5F60C8F1D}"/>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fr-FR" dirty="0">
                <a:solidFill>
                  <a:srgbClr val="FFFFFF"/>
                </a:solidFill>
                <a:latin typeface="Arial" panose="020B0604020202020204"/>
              </a:rPr>
              <a:t> </a:t>
            </a:r>
          </a:p>
        </p:txBody>
      </p:sp>
      <p:sp>
        <p:nvSpPr>
          <p:cNvPr id="5" name="Rectangle : avec coins arrondis en haut 4">
            <a:extLst>
              <a:ext uri="{FF2B5EF4-FFF2-40B4-BE49-F238E27FC236}">
                <a16:creationId xmlns:a16="http://schemas.microsoft.com/office/drawing/2014/main" id="{9AE0BA20-F9E6-CC82-8B86-B95A0113F4B5}"/>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6" name="Titre 1">
            <a:extLst>
              <a:ext uri="{FF2B5EF4-FFF2-40B4-BE49-F238E27FC236}">
                <a16:creationId xmlns:a16="http://schemas.microsoft.com/office/drawing/2014/main" id="{76FC216D-42D1-46B5-E152-F647A68C0146}"/>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lvl="0">
              <a:lnSpc>
                <a:spcPct val="100000"/>
              </a:lnSpc>
              <a:defRPr/>
            </a:pPr>
            <a:r>
              <a:rPr lang="fr-FR" sz="2000" dirty="0">
                <a:solidFill>
                  <a:schemeClr val="bg1"/>
                </a:solidFill>
                <a:latin typeface="Arial" panose="020B0604020202020204"/>
              </a:rPr>
              <a:t>CAUSES DES</a:t>
            </a:r>
          </a:p>
          <a:p>
            <a:pPr lvl="0">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DEPARTS</a:t>
            </a:r>
            <a:r>
              <a:rPr lang="fr-FR" sz="2000" dirty="0">
                <a:solidFill>
                  <a:schemeClr val="bg1"/>
                </a:solidFill>
                <a:latin typeface="Arial" panose="020B0604020202020204"/>
              </a:rPr>
              <a:t> DE L’EMPLOI</a:t>
            </a:r>
          </a:p>
        </p:txBody>
      </p:sp>
      <p:sp>
        <p:nvSpPr>
          <p:cNvPr id="13" name="Rectangle 12">
            <a:hlinkClick r:id="rId2" action="ppaction://hlinksldjump"/>
            <a:extLst>
              <a:ext uri="{FF2B5EF4-FFF2-40B4-BE49-F238E27FC236}">
                <a16:creationId xmlns:a16="http://schemas.microsoft.com/office/drawing/2014/main" id="{46C7ACE7-2716-3A84-6282-3E4E93145554}"/>
              </a:ext>
            </a:extLst>
          </p:cNvPr>
          <p:cNvSpPr/>
          <p:nvPr/>
        </p:nvSpPr>
        <p:spPr>
          <a:xfrm>
            <a:off x="5696633"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ENQUETE</a:t>
            </a:r>
          </a:p>
        </p:txBody>
      </p:sp>
      <p:sp>
        <p:nvSpPr>
          <p:cNvPr id="2" name="ZoneTexte 1">
            <a:extLst>
              <a:ext uri="{FF2B5EF4-FFF2-40B4-BE49-F238E27FC236}">
                <a16:creationId xmlns:a16="http://schemas.microsoft.com/office/drawing/2014/main" id="{CF3DE89B-20D1-585D-E20D-20B4F834FAED}"/>
              </a:ext>
            </a:extLst>
          </p:cNvPr>
          <p:cNvSpPr txBox="1"/>
          <p:nvPr/>
        </p:nvSpPr>
        <p:spPr>
          <a:xfrm>
            <a:off x="744411" y="1622405"/>
            <a:ext cx="11012769" cy="6001643"/>
          </a:xfrm>
          <a:prstGeom prst="rect">
            <a:avLst/>
          </a:prstGeom>
          <a:noFill/>
        </p:spPr>
        <p:txBody>
          <a:bodyPr wrap="square" rtlCol="0">
            <a:spAutoFit/>
          </a:bodyPr>
          <a:lstStyle/>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Enquête auprès de personnes formées en 2019 au métier de la conduite de véhicules poids lourds marchandises.</a:t>
            </a:r>
          </a:p>
          <a:p>
            <a:pPr marL="285750" indent="-285750">
              <a:buClr>
                <a:srgbClr val="0DAE8E"/>
              </a:buClr>
              <a:buFont typeface="Wingdings" pitchFamily="2" charset="2"/>
              <a:buChar char="q"/>
            </a:pPr>
            <a:endParaRPr lang="fr-FR" sz="16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1 271 répondants en 2024.</a:t>
            </a:r>
          </a:p>
          <a:p>
            <a:pPr marL="285750" indent="-285750">
              <a:buClr>
                <a:srgbClr val="0DAE8E"/>
              </a:buClr>
              <a:buFont typeface="Wingdings" pitchFamily="2" charset="2"/>
              <a:buChar char="q"/>
            </a:pPr>
            <a:endParaRPr lang="fr-FR" sz="16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Suite à la formation suivie en 2019, 78% des répondants à l’enquête ont exercé la profession de conducteur de véhicules de TRM et 76% exercent toujours le métier.</a:t>
            </a:r>
          </a:p>
          <a:p>
            <a:pPr marL="285750" indent="-285750">
              <a:buFont typeface="Arial" panose="020B0604020202020204" pitchFamily="34" charset="0"/>
              <a:buChar char="•"/>
            </a:pPr>
            <a:endParaRPr lang="fr-FR" sz="16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Au cours de ces 5 années, 22% ont démissionné à une voire plusieurs reprises.</a:t>
            </a:r>
          </a:p>
          <a:p>
            <a:pPr marL="285750" indent="-285750">
              <a:buFont typeface="Arial" panose="020B0604020202020204" pitchFamily="34" charset="0"/>
              <a:buChar char="•"/>
            </a:pPr>
            <a:endParaRPr lang="fr-FR" sz="16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Les principaux motifs de démission sont liés :</a:t>
            </a:r>
          </a:p>
          <a:p>
            <a:pPr marL="742950" lvl="1" indent="-285750">
              <a:buClr>
                <a:srgbClr val="0DAE8E"/>
              </a:buClr>
              <a:buFont typeface="Courier New" panose="02070309020205020404" pitchFamily="49" charset="0"/>
              <a:buChar char="o"/>
            </a:pPr>
            <a:r>
              <a:rPr lang="fr-FR" sz="1600" dirty="0">
                <a:solidFill>
                  <a:srgbClr val="1E4974"/>
                </a:solidFill>
                <a:latin typeface="Arial" panose="020B0604020202020204" pitchFamily="34" charset="0"/>
                <a:cs typeface="Arial" panose="020B0604020202020204" pitchFamily="34" charset="0"/>
              </a:rPr>
              <a:t>aux </a:t>
            </a:r>
            <a:r>
              <a:rPr lang="fr-FR" sz="1600" b="1" dirty="0">
                <a:solidFill>
                  <a:srgbClr val="1E4974"/>
                </a:solidFill>
                <a:latin typeface="Arial" panose="020B0604020202020204" pitchFamily="34" charset="0"/>
                <a:cs typeface="Arial" panose="020B0604020202020204" pitchFamily="34" charset="0"/>
              </a:rPr>
              <a:t>conditions de réalisation du travail </a:t>
            </a:r>
            <a:r>
              <a:rPr lang="fr-FR" sz="1600" dirty="0">
                <a:solidFill>
                  <a:srgbClr val="1E4974"/>
                </a:solidFill>
                <a:latin typeface="Arial" panose="020B0604020202020204" pitchFamily="34" charset="0"/>
                <a:cs typeface="Arial" panose="020B0604020202020204" pitchFamily="34" charset="0"/>
              </a:rPr>
              <a:t>: principalement l’équilibre vie professionnelle – vie privée, les cadences, le manque de visibilité sur les planning, le travail en horaires décalés ; </a:t>
            </a:r>
          </a:p>
          <a:p>
            <a:pPr marL="742950" lvl="1" indent="-285750">
              <a:buClr>
                <a:srgbClr val="0DAE8E"/>
              </a:buClr>
              <a:buFont typeface="Courier New" panose="02070309020205020404" pitchFamily="49" charset="0"/>
              <a:buChar char="o"/>
            </a:pPr>
            <a:r>
              <a:rPr lang="fr-FR" sz="1600" dirty="0">
                <a:solidFill>
                  <a:srgbClr val="1E4974"/>
                </a:solidFill>
                <a:latin typeface="Arial" panose="020B0604020202020204" pitchFamily="34" charset="0"/>
                <a:cs typeface="Arial" panose="020B0604020202020204" pitchFamily="34" charset="0"/>
              </a:rPr>
              <a:t>à la </a:t>
            </a:r>
            <a:r>
              <a:rPr lang="fr-FR" sz="1600" b="1" dirty="0">
                <a:solidFill>
                  <a:srgbClr val="1E4974"/>
                </a:solidFill>
                <a:latin typeface="Arial" panose="020B0604020202020204" pitchFamily="34" charset="0"/>
                <a:cs typeface="Arial" panose="020B0604020202020204" pitchFamily="34" charset="0"/>
              </a:rPr>
              <a:t>politique RH </a:t>
            </a:r>
            <a:r>
              <a:rPr lang="fr-FR" sz="1600" dirty="0">
                <a:solidFill>
                  <a:srgbClr val="1E4974"/>
                </a:solidFill>
                <a:latin typeface="Arial" panose="020B0604020202020204" pitchFamily="34" charset="0"/>
                <a:cs typeface="Arial" panose="020B0604020202020204" pitchFamily="34" charset="0"/>
              </a:rPr>
              <a:t>: thème essentiellement porté par le sujet de la rémunération (évoqué par près de la moitié des démissionnaires), suivi de celui de la reconnaissance ;</a:t>
            </a:r>
          </a:p>
          <a:p>
            <a:pPr marL="742950" lvl="1" indent="-285750">
              <a:buClr>
                <a:srgbClr val="0DAE8E"/>
              </a:buClr>
              <a:buFont typeface="Courier New" panose="02070309020205020404" pitchFamily="49" charset="0"/>
              <a:buChar char="o"/>
            </a:pPr>
            <a:r>
              <a:rPr lang="fr-FR" sz="1600" dirty="0">
                <a:solidFill>
                  <a:srgbClr val="1E4974"/>
                </a:solidFill>
                <a:latin typeface="Arial" panose="020B0604020202020204" pitchFamily="34" charset="0"/>
                <a:cs typeface="Arial" panose="020B0604020202020204" pitchFamily="34" charset="0"/>
              </a:rPr>
              <a:t>au </a:t>
            </a:r>
            <a:r>
              <a:rPr lang="fr-FR" sz="1600" b="1" dirty="0">
                <a:solidFill>
                  <a:srgbClr val="1E4974"/>
                </a:solidFill>
                <a:latin typeface="Arial" panose="020B0604020202020204" pitchFamily="34" charset="0"/>
                <a:cs typeface="Arial" panose="020B0604020202020204" pitchFamily="34" charset="0"/>
              </a:rPr>
              <a:t>relationnel et management </a:t>
            </a:r>
            <a:r>
              <a:rPr lang="fr-FR" sz="1600" dirty="0">
                <a:solidFill>
                  <a:srgbClr val="1E4974"/>
                </a:solidFill>
                <a:latin typeface="Arial" panose="020B0604020202020204" pitchFamily="34" charset="0"/>
                <a:cs typeface="Arial" panose="020B0604020202020204" pitchFamily="34" charset="0"/>
              </a:rPr>
              <a:t>: les relations avec le management, la hiérarchie, la communication interne à l’entreprise. </a:t>
            </a:r>
          </a:p>
          <a:p>
            <a:pPr marL="285750" indent="-285750">
              <a:buFont typeface="Arial" panose="020B0604020202020204" pitchFamily="34" charset="0"/>
              <a:buChar char="•"/>
            </a:pPr>
            <a:endParaRPr lang="fr-FR" sz="16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600" dirty="0">
                <a:solidFill>
                  <a:srgbClr val="1E4974"/>
                </a:solidFill>
                <a:latin typeface="Arial" panose="020B0604020202020204" pitchFamily="34" charset="0"/>
                <a:cs typeface="Arial" panose="020B0604020202020204" pitchFamily="34" charset="0"/>
              </a:rPr>
              <a:t>Principales autres difficultés relevées: chargements/déchargements, accueil chez les clients, accès aux commodités… </a:t>
            </a:r>
          </a:p>
          <a:p>
            <a:pPr marL="285750" indent="-285750">
              <a:buClr>
                <a:srgbClr val="0DAE8E"/>
              </a:buClr>
              <a:buFont typeface="Wingdings" pitchFamily="2" charset="2"/>
              <a:buChar char="q"/>
            </a:pPr>
            <a:endParaRPr lang="fr-FR" sz="1600" dirty="0">
              <a:solidFill>
                <a:srgbClr val="1E4974"/>
              </a:solidFill>
              <a:latin typeface="Arial" panose="020B0604020202020204" pitchFamily="34" charset="0"/>
              <a:cs typeface="Arial" panose="020B0604020202020204" pitchFamily="34" charset="0"/>
            </a:endParaRPr>
          </a:p>
          <a:p>
            <a:pPr>
              <a:buClr>
                <a:srgbClr val="0DAE8E"/>
              </a:buClr>
            </a:pPr>
            <a:r>
              <a:rPr lang="fr-FR" sz="1200" i="1" dirty="0">
                <a:solidFill>
                  <a:srgbClr val="1E4974"/>
                </a:solidFill>
                <a:latin typeface="Arial" panose="020B0604020202020204" pitchFamily="34" charset="0"/>
                <a:cs typeface="Arial" panose="020B0604020202020204" pitchFamily="34" charset="0"/>
                <a:hlinkClick r:id="rId3"/>
              </a:rPr>
              <a:t>Source: https://www.aft-dev.com/actualites/reduire-turn-over-dans-transport-routier-marchandises-stimuler-attractivite</a:t>
            </a:r>
            <a:endParaRPr lang="fr-FR" sz="1200" i="1" dirty="0">
              <a:solidFill>
                <a:srgbClr val="1E4974"/>
              </a:solidFill>
              <a:latin typeface="Arial" panose="020B0604020202020204" pitchFamily="34" charset="0"/>
              <a:cs typeface="Arial" panose="020B0604020202020204" pitchFamily="34" charset="0"/>
            </a:endParaRPr>
          </a:p>
          <a:p>
            <a:pPr>
              <a:buClr>
                <a:srgbClr val="0DAE8E"/>
              </a:buClr>
            </a:pPr>
            <a:endParaRPr lang="fr-FR" sz="1600" dirty="0">
              <a:solidFill>
                <a:srgbClr val="1E4974"/>
              </a:solidFill>
              <a:latin typeface="Arial" panose="020B0604020202020204" pitchFamily="34" charset="0"/>
              <a:cs typeface="Arial" panose="020B0604020202020204" pitchFamily="34" charset="0"/>
            </a:endParaRPr>
          </a:p>
          <a:p>
            <a:pPr lvl="1">
              <a:buClr>
                <a:srgbClr val="0DAE8E"/>
              </a:buClr>
            </a:pPr>
            <a:endParaRPr lang="fr-FR" sz="1600" dirty="0">
              <a:solidFill>
                <a:srgbClr val="1E4974"/>
              </a:solidFill>
              <a:latin typeface="Arial" panose="020B0604020202020204" pitchFamily="34" charset="0"/>
              <a:cs typeface="Arial" panose="020B0604020202020204" pitchFamily="34" charset="0"/>
            </a:endParaRPr>
          </a:p>
          <a:p>
            <a:pPr marL="742950" lvl="1" indent="-285750">
              <a:buClr>
                <a:srgbClr val="0DAE8E"/>
              </a:buClr>
              <a:buFont typeface="Courier New" panose="02070309020205020404" pitchFamily="49" charset="0"/>
              <a:buChar char="o"/>
            </a:pPr>
            <a:endParaRPr lang="fr-FR" sz="1600" dirty="0">
              <a:solidFill>
                <a:srgbClr val="1E4974"/>
              </a:solidFill>
              <a:latin typeface="Arial" panose="020B0604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465C6049-BA69-47F8-E13B-E00187054C66}"/>
              </a:ext>
            </a:extLst>
          </p:cNvPr>
          <p:cNvCxnSpPr>
            <a:cxnSpLocks/>
          </p:cNvCxnSpPr>
          <p:nvPr/>
        </p:nvCxnSpPr>
        <p:spPr>
          <a:xfrm>
            <a:off x="7820062" y="275472"/>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9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EC1D36A-C0FA-2647-8758-EEEDB54AB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59109"/>
            <a:ext cx="8606322" cy="3526275"/>
          </a:xfrm>
          <a:prstGeom prst="rect">
            <a:avLst/>
          </a:prstGeom>
        </p:spPr>
      </p:pic>
      <p:sp>
        <p:nvSpPr>
          <p:cNvPr id="3" name="Sous-titre 2">
            <a:extLst>
              <a:ext uri="{FF2B5EF4-FFF2-40B4-BE49-F238E27FC236}">
                <a16:creationId xmlns:a16="http://schemas.microsoft.com/office/drawing/2014/main" id="{1A7966EA-A823-462F-9E0B-ACD580563E25}"/>
              </a:ext>
            </a:extLst>
          </p:cNvPr>
          <p:cNvSpPr>
            <a:spLocks noGrp="1"/>
          </p:cNvSpPr>
          <p:nvPr>
            <p:ph type="subTitle" idx="1"/>
          </p:nvPr>
        </p:nvSpPr>
        <p:spPr>
          <a:xfrm>
            <a:off x="989553" y="5689600"/>
            <a:ext cx="4927060" cy="584200"/>
          </a:xfrm>
        </p:spPr>
        <p:txBody>
          <a:bodyPr vert="horz" lIns="91440" tIns="45720" rIns="91440" bIns="45720" rtlCol="0" anchor="ctr">
            <a:normAutofit/>
          </a:bodyPr>
          <a:lstStyle/>
          <a:p>
            <a:pPr algn="l"/>
            <a:r>
              <a:rPr lang="en-US" sz="1400" kern="1200" dirty="0">
                <a:solidFill>
                  <a:schemeClr val="bg1">
                    <a:lumMod val="65000"/>
                  </a:schemeClr>
                </a:solidFill>
                <a:ea typeface="+mj-ea"/>
              </a:rPr>
              <a:t>Mai 2022</a:t>
            </a:r>
            <a:endParaRPr lang="en-US" sz="1400" dirty="0">
              <a:solidFill>
                <a:schemeClr val="bg1">
                  <a:lumMod val="65000"/>
                </a:schemeClr>
              </a:solidFill>
            </a:endParaRPr>
          </a:p>
        </p:txBody>
      </p:sp>
      <p:pic>
        <p:nvPicPr>
          <p:cNvPr id="1026" name="Picture 2" descr="Image result for france logistique logo*">
            <a:extLst>
              <a:ext uri="{FF2B5EF4-FFF2-40B4-BE49-F238E27FC236}">
                <a16:creationId xmlns:a16="http://schemas.microsoft.com/office/drawing/2014/main" id="{7EE5CC43-D430-4139-95A2-BB33437DD0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46" t="27947" r="15618" b="31762"/>
          <a:stretch/>
        </p:blipFill>
        <p:spPr bwMode="auto">
          <a:xfrm>
            <a:off x="3676372" y="799428"/>
            <a:ext cx="1483524" cy="541340"/>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a:extLst>
              <a:ext uri="{FF2B5EF4-FFF2-40B4-BE49-F238E27FC236}">
                <a16:creationId xmlns:a16="http://schemas.microsoft.com/office/drawing/2014/main" id="{995D239E-EF3A-47F2-9E6D-5A7296720396}"/>
              </a:ext>
            </a:extLst>
          </p:cNvPr>
          <p:cNvSpPr txBox="1">
            <a:spLocks/>
          </p:cNvSpPr>
          <p:nvPr/>
        </p:nvSpPr>
        <p:spPr>
          <a:xfrm>
            <a:off x="982663" y="3933056"/>
            <a:ext cx="3817194" cy="208823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600"/>
              </a:lnSpc>
            </a:pPr>
            <a:r>
              <a:rPr lang="en-US" sz="1800" i="1" dirty="0">
                <a:solidFill>
                  <a:srgbClr val="1F1A53"/>
                </a:solidFill>
                <a:latin typeface="Poppins" pitchFamily="2" charset="77"/>
                <a:cs typeface="Poppins" pitchFamily="2" charset="77"/>
              </a:rPr>
              <a:t>Pour </a:t>
            </a:r>
            <a:r>
              <a:rPr lang="en-US" sz="1800" i="1" dirty="0" err="1">
                <a:solidFill>
                  <a:srgbClr val="1F1A53"/>
                </a:solidFill>
                <a:latin typeface="Poppins" pitchFamily="2" charset="77"/>
                <a:cs typeface="Poppins" pitchFamily="2" charset="77"/>
              </a:rPr>
              <a:t>une</a:t>
            </a:r>
            <a:r>
              <a:rPr lang="en-US" sz="1800" i="1" dirty="0">
                <a:solidFill>
                  <a:srgbClr val="1F1A53"/>
                </a:solidFill>
                <a:latin typeface="Poppins" pitchFamily="2" charset="77"/>
                <a:cs typeface="Poppins" pitchFamily="2" charset="77"/>
              </a:rPr>
              <a:t> vision </a:t>
            </a:r>
            <a:r>
              <a:rPr lang="en-US" sz="1800" i="1" dirty="0" err="1">
                <a:solidFill>
                  <a:srgbClr val="1F1A53"/>
                </a:solidFill>
                <a:latin typeface="Poppins" pitchFamily="2" charset="77"/>
                <a:cs typeface="Poppins" pitchFamily="2" charset="77"/>
              </a:rPr>
              <a:t>partagée</a:t>
            </a:r>
            <a:r>
              <a:rPr lang="en-US" sz="1800" i="1" dirty="0">
                <a:solidFill>
                  <a:srgbClr val="1F1A53"/>
                </a:solidFill>
                <a:latin typeface="Poppins" pitchFamily="2" charset="77"/>
                <a:cs typeface="Poppins" pitchFamily="2" charset="77"/>
              </a:rPr>
              <a:t> de </a:t>
            </a:r>
            <a:r>
              <a:rPr lang="en-US" sz="1800" i="1" dirty="0" err="1">
                <a:solidFill>
                  <a:srgbClr val="1F1A53"/>
                </a:solidFill>
                <a:latin typeface="Poppins" pitchFamily="2" charset="77"/>
                <a:cs typeface="Poppins" pitchFamily="2" charset="77"/>
              </a:rPr>
              <a:t>l’évolution</a:t>
            </a:r>
            <a:r>
              <a:rPr lang="en-US" sz="1800" i="1" dirty="0">
                <a:solidFill>
                  <a:srgbClr val="1F1A53"/>
                </a:solidFill>
                <a:latin typeface="Poppins" pitchFamily="2" charset="77"/>
                <a:cs typeface="Poppins" pitchFamily="2" charset="77"/>
              </a:rPr>
              <a:t> des </a:t>
            </a:r>
            <a:r>
              <a:rPr lang="en-US" sz="1800" i="1" dirty="0" err="1">
                <a:solidFill>
                  <a:srgbClr val="1F1A53"/>
                </a:solidFill>
                <a:latin typeface="Poppins" pitchFamily="2" charset="77"/>
                <a:cs typeface="Poppins" pitchFamily="2" charset="77"/>
              </a:rPr>
              <a:t>emplois</a:t>
            </a:r>
            <a:r>
              <a:rPr lang="en-US" sz="1800" i="1" dirty="0">
                <a:solidFill>
                  <a:srgbClr val="1F1A53"/>
                </a:solidFill>
                <a:latin typeface="Poppins" pitchFamily="2" charset="77"/>
                <a:cs typeface="Poppins" pitchFamily="2" charset="77"/>
              </a:rPr>
              <a:t> et des </a:t>
            </a:r>
            <a:r>
              <a:rPr lang="en-US" sz="1800" i="1" dirty="0" err="1">
                <a:solidFill>
                  <a:srgbClr val="1F1A53"/>
                </a:solidFill>
                <a:latin typeface="Poppins" pitchFamily="2" charset="77"/>
                <a:cs typeface="Poppins" pitchFamily="2" charset="77"/>
              </a:rPr>
              <a:t>compétences</a:t>
            </a:r>
            <a:r>
              <a:rPr lang="en-US" sz="1800" i="1" dirty="0">
                <a:solidFill>
                  <a:srgbClr val="1F1A53"/>
                </a:solidFill>
                <a:latin typeface="Poppins" pitchFamily="2" charset="77"/>
                <a:cs typeface="Poppins" pitchFamily="2" charset="77"/>
              </a:rPr>
              <a:t> de la </a:t>
            </a:r>
            <a:r>
              <a:rPr lang="en-US" sz="1800" i="1" dirty="0" err="1">
                <a:solidFill>
                  <a:srgbClr val="1F1A53"/>
                </a:solidFill>
                <a:latin typeface="Poppins" pitchFamily="2" charset="77"/>
                <a:cs typeface="Poppins" pitchFamily="2" charset="77"/>
              </a:rPr>
              <a:t>filière</a:t>
            </a:r>
            <a:endParaRPr lang="en-US" sz="1800" i="1" dirty="0">
              <a:solidFill>
                <a:srgbClr val="1F1A53"/>
              </a:solidFill>
              <a:latin typeface="Poppins" pitchFamily="2" charset="77"/>
              <a:cs typeface="Poppins" pitchFamily="2" charset="77"/>
            </a:endParaRPr>
          </a:p>
        </p:txBody>
      </p:sp>
      <p:pic>
        <p:nvPicPr>
          <p:cNvPr id="16" name="Image 15">
            <a:extLst>
              <a:ext uri="{FF2B5EF4-FFF2-40B4-BE49-F238E27FC236}">
                <a16:creationId xmlns:a16="http://schemas.microsoft.com/office/drawing/2014/main" id="{97985E8B-ED17-7F4C-BB67-A680421F00BF}"/>
              </a:ext>
            </a:extLst>
          </p:cNvPr>
          <p:cNvPicPr>
            <a:picLocks noChangeAspect="1"/>
          </p:cNvPicPr>
          <p:nvPr/>
        </p:nvPicPr>
        <p:blipFill>
          <a:blip r:embed="rId5"/>
          <a:stretch>
            <a:fillRect/>
          </a:stretch>
        </p:blipFill>
        <p:spPr>
          <a:xfrm>
            <a:off x="1108722" y="804866"/>
            <a:ext cx="1812418" cy="530464"/>
          </a:xfrm>
          <a:prstGeom prst="rect">
            <a:avLst/>
          </a:prstGeom>
        </p:spPr>
      </p:pic>
      <p:cxnSp>
        <p:nvCxnSpPr>
          <p:cNvPr id="7" name="Connecteur droit 6">
            <a:extLst>
              <a:ext uri="{FF2B5EF4-FFF2-40B4-BE49-F238E27FC236}">
                <a16:creationId xmlns:a16="http://schemas.microsoft.com/office/drawing/2014/main" id="{23DD0D6E-B431-334E-BD93-BEA88E212C82}"/>
              </a:ext>
            </a:extLst>
          </p:cNvPr>
          <p:cNvCxnSpPr>
            <a:cxnSpLocks/>
          </p:cNvCxnSpPr>
          <p:nvPr/>
        </p:nvCxnSpPr>
        <p:spPr>
          <a:xfrm>
            <a:off x="3298750" y="799427"/>
            <a:ext cx="0" cy="53590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CEA2D36-27C9-4DC7-A363-FC769EADB90D}"/>
              </a:ext>
            </a:extLst>
          </p:cNvPr>
          <p:cNvSpPr>
            <a:spLocks noGrp="1"/>
          </p:cNvSpPr>
          <p:nvPr>
            <p:ph type="ctrTitle"/>
          </p:nvPr>
        </p:nvSpPr>
        <p:spPr>
          <a:xfrm>
            <a:off x="983432" y="1916832"/>
            <a:ext cx="5754696" cy="1709271"/>
          </a:xfrm>
        </p:spPr>
        <p:txBody>
          <a:bodyPr vert="horz" lIns="91440" tIns="45720" rIns="91440" bIns="45720" rtlCol="0" anchor="ctr">
            <a:normAutofit/>
          </a:bodyPr>
          <a:lstStyle/>
          <a:p>
            <a:pPr algn="l">
              <a:lnSpc>
                <a:spcPts val="3900"/>
              </a:lnSpc>
            </a:pPr>
            <a:r>
              <a:rPr lang="en-US" sz="3100" kern="1200" dirty="0">
                <a:solidFill>
                  <a:srgbClr val="00A0F0"/>
                </a:solidFill>
                <a:ea typeface="+mj-ea"/>
                <a:cs typeface="+mj-cs"/>
              </a:rPr>
              <a:t>DÉMARCHE PROSPECTIVE</a:t>
            </a:r>
            <a:br>
              <a:rPr lang="en-US" sz="3100" kern="1200" dirty="0">
                <a:solidFill>
                  <a:srgbClr val="00A0F0"/>
                </a:solidFill>
                <a:ea typeface="+mj-ea"/>
                <a:cs typeface="+mj-cs"/>
              </a:rPr>
            </a:br>
            <a:r>
              <a:rPr lang="en-US" sz="3100" kern="1200" dirty="0">
                <a:solidFill>
                  <a:srgbClr val="00A0F0"/>
                </a:solidFill>
                <a:ea typeface="+mj-ea"/>
                <a:cs typeface="+mj-cs"/>
              </a:rPr>
              <a:t>EMPLOIS COMPÉTENCES DANS</a:t>
            </a:r>
            <a:br>
              <a:rPr lang="en-US" sz="3100" kern="1200" dirty="0">
                <a:solidFill>
                  <a:srgbClr val="00A0F0"/>
                </a:solidFill>
                <a:ea typeface="+mj-ea"/>
                <a:cs typeface="+mj-cs"/>
              </a:rPr>
            </a:br>
            <a:r>
              <a:rPr lang="en-US" sz="3100" kern="1200" dirty="0">
                <a:solidFill>
                  <a:srgbClr val="00A0F0"/>
                </a:solidFill>
                <a:ea typeface="+mj-ea"/>
                <a:cs typeface="+mj-cs"/>
              </a:rPr>
              <a:t>LE TRANSPORT ET LA LOGISTIQUE</a:t>
            </a:r>
          </a:p>
        </p:txBody>
      </p:sp>
    </p:spTree>
    <p:extLst>
      <p:ext uri="{BB962C8B-B14F-4D97-AF65-F5344CB8AC3E}">
        <p14:creationId xmlns:p14="http://schemas.microsoft.com/office/powerpoint/2010/main" val="32601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0D865CB-2AFA-1D47-BA7A-98430740A87D}"/>
              </a:ext>
            </a:extLst>
          </p:cNvPr>
          <p:cNvSpPr txBox="1"/>
          <p:nvPr/>
        </p:nvSpPr>
        <p:spPr>
          <a:xfrm>
            <a:off x="4691749" y="2807289"/>
            <a:ext cx="2808502" cy="1243423"/>
          </a:xfrm>
          <a:prstGeom prst="rect">
            <a:avLst/>
          </a:prstGeom>
          <a:noFill/>
        </p:spPr>
        <p:txBody>
          <a:bodyPr wrap="square" rtlCol="0" anchor="ctr">
            <a:noAutofit/>
          </a:bodyPr>
          <a:lstStyle/>
          <a:p>
            <a:pPr algn="ctr">
              <a:lnSpc>
                <a:spcPts val="2200"/>
              </a:lnSpc>
            </a:pPr>
            <a:r>
              <a:rPr lang="fr-FR" sz="1400" dirty="0">
                <a:latin typeface="Poppins Medium" pitchFamily="2" charset="77"/>
                <a:ea typeface="Blogger Sans Medium" panose="02000506030000020004" pitchFamily="2" charset="0"/>
                <a:cs typeface="Poppins Medium" pitchFamily="2" charset="77"/>
              </a:rPr>
              <a:t>Six inducteurs de la transformation du travail dans sept familles d’emploi ont été analysés</a:t>
            </a:r>
          </a:p>
        </p:txBody>
      </p:sp>
      <p:sp>
        <p:nvSpPr>
          <p:cNvPr id="10" name="circle">
            <a:extLst>
              <a:ext uri="{FF2B5EF4-FFF2-40B4-BE49-F238E27FC236}">
                <a16:creationId xmlns:a16="http://schemas.microsoft.com/office/drawing/2014/main" id="{F3E2DD89-4C93-684B-BE6C-F25EE784290C}"/>
              </a:ext>
            </a:extLst>
          </p:cNvPr>
          <p:cNvSpPr/>
          <p:nvPr/>
        </p:nvSpPr>
        <p:spPr>
          <a:xfrm>
            <a:off x="4286740" y="1629783"/>
            <a:ext cx="3618982" cy="3618982"/>
          </a:xfrm>
          <a:prstGeom prst="ellipse">
            <a:avLst/>
          </a:prstGeom>
          <a:noFill/>
          <a:ln w="25400" cap="rnd">
            <a:solidFill>
              <a:schemeClr val="bg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11" name="circle">
            <a:extLst>
              <a:ext uri="{FF2B5EF4-FFF2-40B4-BE49-F238E27FC236}">
                <a16:creationId xmlns:a16="http://schemas.microsoft.com/office/drawing/2014/main" id="{0E8D1AE2-15C7-0349-B5B9-F8F14D731C19}"/>
              </a:ext>
            </a:extLst>
          </p:cNvPr>
          <p:cNvSpPr/>
          <p:nvPr/>
        </p:nvSpPr>
        <p:spPr>
          <a:xfrm>
            <a:off x="4650248" y="1988580"/>
            <a:ext cx="2901388" cy="2901388"/>
          </a:xfrm>
          <a:prstGeom prst="ellipse">
            <a:avLst/>
          </a:prstGeom>
          <a:noFill/>
          <a:ln w="508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grpSp>
        <p:nvGrpSpPr>
          <p:cNvPr id="12" name="arc">
            <a:extLst>
              <a:ext uri="{FF2B5EF4-FFF2-40B4-BE49-F238E27FC236}">
                <a16:creationId xmlns:a16="http://schemas.microsoft.com/office/drawing/2014/main" id="{0DC6A283-6CAE-FD4B-9A53-8479698A515C}"/>
              </a:ext>
            </a:extLst>
          </p:cNvPr>
          <p:cNvGrpSpPr/>
          <p:nvPr/>
        </p:nvGrpSpPr>
        <p:grpSpPr>
          <a:xfrm flipV="1">
            <a:off x="6977589" y="3922527"/>
            <a:ext cx="1982475" cy="1077777"/>
            <a:chOff x="6825032" y="1839400"/>
            <a:chExt cx="1972644" cy="1072432"/>
          </a:xfrm>
        </p:grpSpPr>
        <p:sp>
          <p:nvSpPr>
            <p:cNvPr id="13" name="Arc 12">
              <a:extLst>
                <a:ext uri="{FF2B5EF4-FFF2-40B4-BE49-F238E27FC236}">
                  <a16:creationId xmlns:a16="http://schemas.microsoft.com/office/drawing/2014/main" id="{FF4869FE-DCC4-704C-97A5-AEEB12C341B5}"/>
                </a:ext>
              </a:extLst>
            </p:cNvPr>
            <p:cNvSpPr/>
            <p:nvPr/>
          </p:nvSpPr>
          <p:spPr>
            <a:xfrm rot="5400000">
              <a:off x="6825032" y="1925510"/>
              <a:ext cx="986322" cy="986322"/>
            </a:xfrm>
            <a:prstGeom prst="arc">
              <a:avLst>
                <a:gd name="adj1" fmla="val 16200000"/>
                <a:gd name="adj2" fmla="val 20735428"/>
              </a:avLst>
            </a:prstGeom>
            <a:ln w="508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14" name="Arc 13">
              <a:extLst>
                <a:ext uri="{FF2B5EF4-FFF2-40B4-BE49-F238E27FC236}">
                  <a16:creationId xmlns:a16="http://schemas.microsoft.com/office/drawing/2014/main" id="{73C31D65-349A-C947-A38F-6D4187EF9A73}"/>
                </a:ext>
              </a:extLst>
            </p:cNvPr>
            <p:cNvSpPr/>
            <p:nvPr/>
          </p:nvSpPr>
          <p:spPr>
            <a:xfrm rot="16200000">
              <a:off x="7811354" y="1839400"/>
              <a:ext cx="986322" cy="986322"/>
            </a:xfrm>
            <a:prstGeom prst="arc">
              <a:avLst/>
            </a:prstGeom>
            <a:ln w="50800" cap="rnd">
              <a:gradFill>
                <a:gsLst>
                  <a:gs pos="0">
                    <a:schemeClr val="accent6"/>
                  </a:gs>
                  <a:gs pos="60000">
                    <a:schemeClr val="bg2"/>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cxnSp>
          <p:nvCxnSpPr>
            <p:cNvPr id="15" name="Straight Connector 15">
              <a:extLst>
                <a:ext uri="{FF2B5EF4-FFF2-40B4-BE49-F238E27FC236}">
                  <a16:creationId xmlns:a16="http://schemas.microsoft.com/office/drawing/2014/main" id="{F32C2F58-CDCC-6C47-BE73-F663BED5B067}"/>
                </a:ext>
              </a:extLst>
            </p:cNvPr>
            <p:cNvCxnSpPr>
              <a:cxnSpLocks/>
              <a:stCxn id="14" idx="2"/>
            </p:cNvCxnSpPr>
            <p:nvPr/>
          </p:nvCxnSpPr>
          <p:spPr>
            <a:xfrm flipV="1">
              <a:off x="8304515" y="1839400"/>
              <a:ext cx="336495"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16" name="arc">
            <a:extLst>
              <a:ext uri="{FF2B5EF4-FFF2-40B4-BE49-F238E27FC236}">
                <a16:creationId xmlns:a16="http://schemas.microsoft.com/office/drawing/2014/main" id="{B66829DF-D8DA-F942-8443-98044096AE43}"/>
              </a:ext>
            </a:extLst>
          </p:cNvPr>
          <p:cNvCxnSpPr>
            <a:cxnSpLocks/>
          </p:cNvCxnSpPr>
          <p:nvPr/>
        </p:nvCxnSpPr>
        <p:spPr>
          <a:xfrm>
            <a:off x="7672781" y="3439274"/>
            <a:ext cx="1129836" cy="0"/>
          </a:xfrm>
          <a:prstGeom prst="line">
            <a:avLst/>
          </a:prstGeom>
          <a:ln w="50800" cap="rnd">
            <a:gradFill>
              <a:gsLst>
                <a:gs pos="0">
                  <a:schemeClr val="accent5"/>
                </a:gs>
                <a:gs pos="70000">
                  <a:schemeClr val="bg2"/>
                </a:gs>
              </a:gsLst>
              <a:lin ang="0" scaled="0"/>
            </a:gradFill>
          </a:ln>
        </p:spPr>
        <p:style>
          <a:lnRef idx="1">
            <a:schemeClr val="accent1"/>
          </a:lnRef>
          <a:fillRef idx="0">
            <a:schemeClr val="accent1"/>
          </a:fillRef>
          <a:effectRef idx="0">
            <a:schemeClr val="accent1"/>
          </a:effectRef>
          <a:fontRef idx="minor">
            <a:schemeClr val="tx1"/>
          </a:fontRef>
        </p:style>
      </p:cxnSp>
      <p:grpSp>
        <p:nvGrpSpPr>
          <p:cNvPr id="17" name="arc">
            <a:extLst>
              <a:ext uri="{FF2B5EF4-FFF2-40B4-BE49-F238E27FC236}">
                <a16:creationId xmlns:a16="http://schemas.microsoft.com/office/drawing/2014/main" id="{C80390C1-D1F3-2A45-94CF-0D4753704834}"/>
              </a:ext>
            </a:extLst>
          </p:cNvPr>
          <p:cNvGrpSpPr/>
          <p:nvPr/>
        </p:nvGrpSpPr>
        <p:grpSpPr>
          <a:xfrm>
            <a:off x="6977589" y="1861177"/>
            <a:ext cx="1982475" cy="1077777"/>
            <a:chOff x="6825032" y="1839400"/>
            <a:chExt cx="1972644" cy="1072432"/>
          </a:xfrm>
        </p:grpSpPr>
        <p:sp>
          <p:nvSpPr>
            <p:cNvPr id="18" name="Arc 17">
              <a:extLst>
                <a:ext uri="{FF2B5EF4-FFF2-40B4-BE49-F238E27FC236}">
                  <a16:creationId xmlns:a16="http://schemas.microsoft.com/office/drawing/2014/main" id="{7CA66BB5-54F3-7F45-AF12-FC8DB544932A}"/>
                </a:ext>
              </a:extLst>
            </p:cNvPr>
            <p:cNvSpPr/>
            <p:nvPr/>
          </p:nvSpPr>
          <p:spPr>
            <a:xfrm rot="5400000">
              <a:off x="6825032" y="1925510"/>
              <a:ext cx="986322" cy="986322"/>
            </a:xfrm>
            <a:prstGeom prst="arc">
              <a:avLst>
                <a:gd name="adj1" fmla="val 16200000"/>
                <a:gd name="adj2" fmla="val 20730909"/>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19" name="Arc 18">
              <a:extLst>
                <a:ext uri="{FF2B5EF4-FFF2-40B4-BE49-F238E27FC236}">
                  <a16:creationId xmlns:a16="http://schemas.microsoft.com/office/drawing/2014/main" id="{B0046E77-227E-1240-887E-F48EF3365484}"/>
                </a:ext>
              </a:extLst>
            </p:cNvPr>
            <p:cNvSpPr/>
            <p:nvPr/>
          </p:nvSpPr>
          <p:spPr>
            <a:xfrm rot="16200000">
              <a:off x="7811354" y="1839400"/>
              <a:ext cx="986322" cy="986322"/>
            </a:xfrm>
            <a:prstGeom prst="arc">
              <a:avLst/>
            </a:prstGeom>
            <a:ln w="50800" cap="rnd">
              <a:gradFill>
                <a:gsLst>
                  <a:gs pos="0">
                    <a:schemeClr val="accent4"/>
                  </a:gs>
                  <a:gs pos="61000">
                    <a:schemeClr val="bg2"/>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cxnSp>
          <p:nvCxnSpPr>
            <p:cNvPr id="20" name="Straight Connector 22">
              <a:extLst>
                <a:ext uri="{FF2B5EF4-FFF2-40B4-BE49-F238E27FC236}">
                  <a16:creationId xmlns:a16="http://schemas.microsoft.com/office/drawing/2014/main" id="{2C39A5A1-342A-8546-8E00-53399464FFAF}"/>
                </a:ext>
              </a:extLst>
            </p:cNvPr>
            <p:cNvCxnSpPr>
              <a:cxnSpLocks/>
              <a:stCxn id="19" idx="2"/>
            </p:cNvCxnSpPr>
            <p:nvPr/>
          </p:nvCxnSpPr>
          <p:spPr>
            <a:xfrm flipV="1">
              <a:off x="8304515" y="1839400"/>
              <a:ext cx="336495"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box background">
            <a:extLst>
              <a:ext uri="{FF2B5EF4-FFF2-40B4-BE49-F238E27FC236}">
                <a16:creationId xmlns:a16="http://schemas.microsoft.com/office/drawing/2014/main" id="{F06EC2AB-99C8-0A40-B7F4-F1B8A5571988}"/>
              </a:ext>
            </a:extLst>
          </p:cNvPr>
          <p:cNvSpPr/>
          <p:nvPr/>
        </p:nvSpPr>
        <p:spPr>
          <a:xfrm>
            <a:off x="8861914" y="1401536"/>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Environnement</a:t>
            </a:r>
            <a:r>
              <a:rPr lang="en-US" sz="1400" dirty="0">
                <a:solidFill>
                  <a:schemeClr val="tx1"/>
                </a:solidFill>
                <a:latin typeface="Blogger Sans" panose="02000506030000020004" pitchFamily="2" charset="0"/>
                <a:ea typeface="Blogger Sans" panose="02000506030000020004" pitchFamily="2" charset="0"/>
              </a:rPr>
              <a:t> </a:t>
            </a:r>
            <a:r>
              <a:rPr lang="en-US" sz="1400" dirty="0" err="1">
                <a:solidFill>
                  <a:schemeClr val="tx1"/>
                </a:solidFill>
                <a:latin typeface="Blogger Sans" panose="02000506030000020004" pitchFamily="2" charset="0"/>
                <a:ea typeface="Blogger Sans" panose="02000506030000020004" pitchFamily="2" charset="0"/>
              </a:rPr>
              <a:t>concurrentiel</a:t>
            </a:r>
            <a:endParaRPr lang="en-US" sz="1400" dirty="0">
              <a:solidFill>
                <a:schemeClr val="tx1"/>
              </a:solidFill>
              <a:latin typeface="Blogger Sans" panose="02000506030000020004" pitchFamily="2" charset="0"/>
              <a:ea typeface="Blogger Sans" panose="02000506030000020004" pitchFamily="2" charset="0"/>
            </a:endParaRPr>
          </a:p>
        </p:txBody>
      </p:sp>
      <p:sp>
        <p:nvSpPr>
          <p:cNvPr id="22" name="box background">
            <a:extLst>
              <a:ext uri="{FF2B5EF4-FFF2-40B4-BE49-F238E27FC236}">
                <a16:creationId xmlns:a16="http://schemas.microsoft.com/office/drawing/2014/main" id="{1C9B48B2-DD6D-DD47-A742-A555C39D19F9}"/>
              </a:ext>
            </a:extLst>
          </p:cNvPr>
          <p:cNvSpPr/>
          <p:nvPr/>
        </p:nvSpPr>
        <p:spPr>
          <a:xfrm>
            <a:off x="8861914" y="2979634"/>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Évolutions</a:t>
            </a:r>
            <a:endParaRPr lang="en-US" sz="1400" dirty="0">
              <a:solidFill>
                <a:schemeClr val="tx1"/>
              </a:solidFill>
              <a:latin typeface="Blogger Sans" panose="02000506030000020004" pitchFamily="2" charset="0"/>
              <a:ea typeface="Blogger Sans" panose="02000506030000020004" pitchFamily="2" charset="0"/>
            </a:endParaRPr>
          </a:p>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sociétales</a:t>
            </a:r>
            <a:endParaRPr lang="en-US" sz="1400" dirty="0">
              <a:solidFill>
                <a:schemeClr val="tx1"/>
              </a:solidFill>
              <a:latin typeface="Blogger Sans" panose="02000506030000020004" pitchFamily="2" charset="0"/>
              <a:ea typeface="Blogger Sans" panose="02000506030000020004" pitchFamily="2" charset="0"/>
            </a:endParaRPr>
          </a:p>
        </p:txBody>
      </p:sp>
      <p:sp>
        <p:nvSpPr>
          <p:cNvPr id="23" name="box background">
            <a:extLst>
              <a:ext uri="{FF2B5EF4-FFF2-40B4-BE49-F238E27FC236}">
                <a16:creationId xmlns:a16="http://schemas.microsoft.com/office/drawing/2014/main" id="{1640B394-2E84-634E-9628-5C2E292B371C}"/>
              </a:ext>
            </a:extLst>
          </p:cNvPr>
          <p:cNvSpPr/>
          <p:nvPr/>
        </p:nvSpPr>
        <p:spPr>
          <a:xfrm>
            <a:off x="8861914" y="4557732"/>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Évolutions</a:t>
            </a:r>
            <a:endParaRPr lang="en-US" sz="1400" dirty="0">
              <a:solidFill>
                <a:schemeClr val="tx1"/>
              </a:solidFill>
              <a:latin typeface="Blogger Sans" panose="02000506030000020004" pitchFamily="2" charset="0"/>
              <a:ea typeface="Blogger Sans" panose="02000506030000020004" pitchFamily="2" charset="0"/>
            </a:endParaRPr>
          </a:p>
          <a:p>
            <a:pPr algn="r">
              <a:lnSpc>
                <a:spcPts val="1800"/>
              </a:lnSpc>
            </a:pPr>
            <a:r>
              <a:rPr lang="en-US" sz="1400" dirty="0">
                <a:solidFill>
                  <a:schemeClr val="tx1"/>
                </a:solidFill>
                <a:latin typeface="Blogger Sans" panose="02000506030000020004" pitchFamily="2" charset="0"/>
                <a:ea typeface="Blogger Sans" panose="02000506030000020004" pitchFamily="2" charset="0"/>
              </a:rPr>
              <a:t>de la </a:t>
            </a:r>
            <a:r>
              <a:rPr lang="en-US" sz="1400" dirty="0" err="1">
                <a:solidFill>
                  <a:schemeClr val="tx1"/>
                </a:solidFill>
                <a:latin typeface="Blogger Sans" panose="02000506030000020004" pitchFamily="2" charset="0"/>
                <a:ea typeface="Blogger Sans" panose="02000506030000020004" pitchFamily="2" charset="0"/>
              </a:rPr>
              <a:t>demande</a:t>
            </a:r>
            <a:endParaRPr lang="en-US" sz="1400" dirty="0">
              <a:solidFill>
                <a:schemeClr val="tx1"/>
              </a:solidFill>
              <a:latin typeface="Blogger Sans" panose="02000506030000020004" pitchFamily="2" charset="0"/>
              <a:ea typeface="Blogger Sans" panose="02000506030000020004" pitchFamily="2" charset="0"/>
            </a:endParaRPr>
          </a:p>
        </p:txBody>
      </p:sp>
      <p:sp>
        <p:nvSpPr>
          <p:cNvPr id="24" name="box background">
            <a:extLst>
              <a:ext uri="{FF2B5EF4-FFF2-40B4-BE49-F238E27FC236}">
                <a16:creationId xmlns:a16="http://schemas.microsoft.com/office/drawing/2014/main" id="{25EAC198-5D5C-C24B-A159-58CC97D032CE}"/>
              </a:ext>
            </a:extLst>
          </p:cNvPr>
          <p:cNvSpPr/>
          <p:nvPr/>
        </p:nvSpPr>
        <p:spPr>
          <a:xfrm>
            <a:off x="1033642" y="2979634"/>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a:solidFill>
                  <a:schemeClr val="tx1"/>
                </a:solidFill>
                <a:latin typeface="Blogger Sans" panose="02000506030000020004" pitchFamily="2" charset="0"/>
                <a:ea typeface="Blogger Sans" panose="02000506030000020004" pitchFamily="2" charset="0"/>
              </a:rPr>
              <a:t>Cadre</a:t>
            </a:r>
          </a:p>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réglementaire</a:t>
            </a:r>
            <a:endParaRPr lang="en-US" sz="1400" dirty="0">
              <a:solidFill>
                <a:schemeClr val="tx1"/>
              </a:solidFill>
              <a:latin typeface="Blogger Sans" panose="02000506030000020004" pitchFamily="2" charset="0"/>
              <a:ea typeface="Blogger Sans" panose="02000506030000020004" pitchFamily="2" charset="0"/>
            </a:endParaRPr>
          </a:p>
        </p:txBody>
      </p:sp>
      <p:sp>
        <p:nvSpPr>
          <p:cNvPr id="25" name="box background">
            <a:extLst>
              <a:ext uri="{FF2B5EF4-FFF2-40B4-BE49-F238E27FC236}">
                <a16:creationId xmlns:a16="http://schemas.microsoft.com/office/drawing/2014/main" id="{09B7F485-FC09-AB4A-84CA-9CAED602A54B}"/>
              </a:ext>
            </a:extLst>
          </p:cNvPr>
          <p:cNvSpPr/>
          <p:nvPr/>
        </p:nvSpPr>
        <p:spPr>
          <a:xfrm>
            <a:off x="1033642" y="4557732"/>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Évolutions</a:t>
            </a:r>
            <a:endParaRPr lang="en-US" sz="1400" dirty="0">
              <a:solidFill>
                <a:schemeClr val="tx1"/>
              </a:solidFill>
              <a:latin typeface="Blogger Sans" panose="02000506030000020004" pitchFamily="2" charset="0"/>
              <a:ea typeface="Blogger Sans" panose="02000506030000020004" pitchFamily="2" charset="0"/>
            </a:endParaRPr>
          </a:p>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technologiques</a:t>
            </a:r>
            <a:endParaRPr lang="en-US" sz="1400" dirty="0">
              <a:solidFill>
                <a:schemeClr val="tx1"/>
              </a:solidFill>
              <a:latin typeface="Blogger Sans" panose="02000506030000020004" pitchFamily="2" charset="0"/>
              <a:ea typeface="Blogger Sans" panose="02000506030000020004" pitchFamily="2" charset="0"/>
            </a:endParaRPr>
          </a:p>
        </p:txBody>
      </p:sp>
      <p:grpSp>
        <p:nvGrpSpPr>
          <p:cNvPr id="26" name="arc">
            <a:extLst>
              <a:ext uri="{FF2B5EF4-FFF2-40B4-BE49-F238E27FC236}">
                <a16:creationId xmlns:a16="http://schemas.microsoft.com/office/drawing/2014/main" id="{4444DC72-6435-504F-99A7-B5AD05C8BBF8}"/>
              </a:ext>
            </a:extLst>
          </p:cNvPr>
          <p:cNvGrpSpPr/>
          <p:nvPr/>
        </p:nvGrpSpPr>
        <p:grpSpPr>
          <a:xfrm flipH="1" flipV="1">
            <a:off x="3241819" y="3922527"/>
            <a:ext cx="1982475" cy="1077777"/>
            <a:chOff x="6825032" y="1839400"/>
            <a:chExt cx="1972644" cy="1072432"/>
          </a:xfrm>
        </p:grpSpPr>
        <p:sp>
          <p:nvSpPr>
            <p:cNvPr id="27" name="Arc 26">
              <a:extLst>
                <a:ext uri="{FF2B5EF4-FFF2-40B4-BE49-F238E27FC236}">
                  <a16:creationId xmlns:a16="http://schemas.microsoft.com/office/drawing/2014/main" id="{B1AF2719-E0CF-E64C-B646-16CA19C656B1}"/>
                </a:ext>
              </a:extLst>
            </p:cNvPr>
            <p:cNvSpPr/>
            <p:nvPr/>
          </p:nvSpPr>
          <p:spPr>
            <a:xfrm rot="5400000">
              <a:off x="6825032" y="1925510"/>
              <a:ext cx="986322" cy="986322"/>
            </a:xfrm>
            <a:prstGeom prst="arc">
              <a:avLst>
                <a:gd name="adj1" fmla="val 16200000"/>
                <a:gd name="adj2" fmla="val 20646357"/>
              </a:avLst>
            </a:prstGeom>
            <a:ln w="508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28" name="Arc 27">
              <a:extLst>
                <a:ext uri="{FF2B5EF4-FFF2-40B4-BE49-F238E27FC236}">
                  <a16:creationId xmlns:a16="http://schemas.microsoft.com/office/drawing/2014/main" id="{8C77C554-0F50-A24E-A5BA-4DC20D05310F}"/>
                </a:ext>
              </a:extLst>
            </p:cNvPr>
            <p:cNvSpPr/>
            <p:nvPr/>
          </p:nvSpPr>
          <p:spPr>
            <a:xfrm rot="16200000">
              <a:off x="7811354" y="1839400"/>
              <a:ext cx="986322" cy="986322"/>
            </a:xfrm>
            <a:prstGeom prst="arc">
              <a:avLst/>
            </a:prstGeom>
            <a:ln w="50800" cap="rnd">
              <a:gradFill>
                <a:gsLst>
                  <a:gs pos="0">
                    <a:schemeClr val="accent3"/>
                  </a:gs>
                  <a:gs pos="60000">
                    <a:schemeClr val="bg2"/>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cxnSp>
          <p:nvCxnSpPr>
            <p:cNvPr id="29" name="Straight Connector 36">
              <a:extLst>
                <a:ext uri="{FF2B5EF4-FFF2-40B4-BE49-F238E27FC236}">
                  <a16:creationId xmlns:a16="http://schemas.microsoft.com/office/drawing/2014/main" id="{E3732404-82AF-3E4F-B138-053B19D97704}"/>
                </a:ext>
              </a:extLst>
            </p:cNvPr>
            <p:cNvCxnSpPr>
              <a:cxnSpLocks/>
              <a:stCxn id="28" idx="2"/>
            </p:cNvCxnSpPr>
            <p:nvPr/>
          </p:nvCxnSpPr>
          <p:spPr>
            <a:xfrm flipV="1">
              <a:off x="8304515" y="1839400"/>
              <a:ext cx="336495"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30" name="arc">
            <a:extLst>
              <a:ext uri="{FF2B5EF4-FFF2-40B4-BE49-F238E27FC236}">
                <a16:creationId xmlns:a16="http://schemas.microsoft.com/office/drawing/2014/main" id="{731CFF39-BC20-7247-9AEA-9E733D41D4B6}"/>
              </a:ext>
            </a:extLst>
          </p:cNvPr>
          <p:cNvCxnSpPr>
            <a:cxnSpLocks/>
          </p:cNvCxnSpPr>
          <p:nvPr/>
        </p:nvCxnSpPr>
        <p:spPr>
          <a:xfrm flipH="1">
            <a:off x="3399268" y="3439274"/>
            <a:ext cx="1124368" cy="0"/>
          </a:xfrm>
          <a:prstGeom prst="line">
            <a:avLst/>
          </a:prstGeom>
          <a:ln w="50800" cap="rnd">
            <a:gradFill>
              <a:gsLst>
                <a:gs pos="0">
                  <a:schemeClr val="accent2"/>
                </a:gs>
                <a:gs pos="75000">
                  <a:schemeClr val="bg2"/>
                </a:gs>
              </a:gsLst>
              <a:lin ang="0" scaled="0"/>
            </a:gradFill>
          </a:ln>
        </p:spPr>
        <p:style>
          <a:lnRef idx="1">
            <a:schemeClr val="accent1"/>
          </a:lnRef>
          <a:fillRef idx="0">
            <a:schemeClr val="accent1"/>
          </a:fillRef>
          <a:effectRef idx="0">
            <a:schemeClr val="accent1"/>
          </a:effectRef>
          <a:fontRef idx="minor">
            <a:schemeClr val="tx1"/>
          </a:fontRef>
        </p:style>
      </p:cxnSp>
      <p:grpSp>
        <p:nvGrpSpPr>
          <p:cNvPr id="31" name="arc">
            <a:extLst>
              <a:ext uri="{FF2B5EF4-FFF2-40B4-BE49-F238E27FC236}">
                <a16:creationId xmlns:a16="http://schemas.microsoft.com/office/drawing/2014/main" id="{E5D78E50-CE26-554B-AFBB-6A6495F9434B}"/>
              </a:ext>
            </a:extLst>
          </p:cNvPr>
          <p:cNvGrpSpPr/>
          <p:nvPr/>
        </p:nvGrpSpPr>
        <p:grpSpPr>
          <a:xfrm flipH="1">
            <a:off x="3241819" y="1861177"/>
            <a:ext cx="1982476" cy="1077777"/>
            <a:chOff x="6825031" y="1839400"/>
            <a:chExt cx="1972645" cy="1072432"/>
          </a:xfrm>
        </p:grpSpPr>
        <p:sp>
          <p:nvSpPr>
            <p:cNvPr id="32" name="Arc 31">
              <a:extLst>
                <a:ext uri="{FF2B5EF4-FFF2-40B4-BE49-F238E27FC236}">
                  <a16:creationId xmlns:a16="http://schemas.microsoft.com/office/drawing/2014/main" id="{75CAEC56-33B7-9745-8C60-CAA62545E8E5}"/>
                </a:ext>
              </a:extLst>
            </p:cNvPr>
            <p:cNvSpPr/>
            <p:nvPr/>
          </p:nvSpPr>
          <p:spPr>
            <a:xfrm rot="5400000">
              <a:off x="6825031" y="1925510"/>
              <a:ext cx="986322" cy="986322"/>
            </a:xfrm>
            <a:prstGeom prst="arc">
              <a:avLst>
                <a:gd name="adj1" fmla="val 16200000"/>
                <a:gd name="adj2" fmla="val 20703178"/>
              </a:avLst>
            </a:prstGeom>
            <a:ln w="50800" cap="rnd">
              <a:solidFill>
                <a:srgbClr val="00A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33" name="Arc 32">
              <a:extLst>
                <a:ext uri="{FF2B5EF4-FFF2-40B4-BE49-F238E27FC236}">
                  <a16:creationId xmlns:a16="http://schemas.microsoft.com/office/drawing/2014/main" id="{6B4D0764-8ECE-E244-BA85-B4F0030F098F}"/>
                </a:ext>
              </a:extLst>
            </p:cNvPr>
            <p:cNvSpPr/>
            <p:nvPr/>
          </p:nvSpPr>
          <p:spPr>
            <a:xfrm rot="16200000">
              <a:off x="7811354" y="1839400"/>
              <a:ext cx="986322" cy="986322"/>
            </a:xfrm>
            <a:prstGeom prst="arc">
              <a:avLst/>
            </a:prstGeom>
            <a:ln w="50800" cap="rnd">
              <a:gradFill>
                <a:gsLst>
                  <a:gs pos="0">
                    <a:srgbClr val="00A0F0"/>
                  </a:gs>
                  <a:gs pos="66000">
                    <a:schemeClr val="bg2"/>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cxnSp>
          <p:nvCxnSpPr>
            <p:cNvPr id="34" name="Straight Connector 41">
              <a:extLst>
                <a:ext uri="{FF2B5EF4-FFF2-40B4-BE49-F238E27FC236}">
                  <a16:creationId xmlns:a16="http://schemas.microsoft.com/office/drawing/2014/main" id="{3E8799F3-EA74-A446-970A-2A4F7720DF0F}"/>
                </a:ext>
              </a:extLst>
            </p:cNvPr>
            <p:cNvCxnSpPr>
              <a:cxnSpLocks/>
              <a:stCxn id="33" idx="2"/>
            </p:cNvCxnSpPr>
            <p:nvPr/>
          </p:nvCxnSpPr>
          <p:spPr>
            <a:xfrm flipV="1">
              <a:off x="8304515" y="1839400"/>
              <a:ext cx="336495"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5" name="dot">
            <a:extLst>
              <a:ext uri="{FF2B5EF4-FFF2-40B4-BE49-F238E27FC236}">
                <a16:creationId xmlns:a16="http://schemas.microsoft.com/office/drawing/2014/main" id="{5FAD07B9-6B09-AC48-9F02-3F5D21D2B82D}"/>
              </a:ext>
            </a:extLst>
          </p:cNvPr>
          <p:cNvGrpSpPr/>
          <p:nvPr/>
        </p:nvGrpSpPr>
        <p:grpSpPr>
          <a:xfrm>
            <a:off x="7409200" y="2874946"/>
            <a:ext cx="128016" cy="128016"/>
            <a:chOff x="2119793" y="4285238"/>
            <a:chExt cx="128016" cy="128016"/>
          </a:xfrm>
        </p:grpSpPr>
        <p:sp>
          <p:nvSpPr>
            <p:cNvPr id="36" name="Oval 43">
              <a:extLst>
                <a:ext uri="{FF2B5EF4-FFF2-40B4-BE49-F238E27FC236}">
                  <a16:creationId xmlns:a16="http://schemas.microsoft.com/office/drawing/2014/main" id="{46C13D1F-6A69-544A-B3AF-ED00A2CA57D9}"/>
                </a:ext>
              </a:extLst>
            </p:cNvPr>
            <p:cNvSpPr/>
            <p:nvPr/>
          </p:nvSpPr>
          <p:spPr>
            <a:xfrm>
              <a:off x="2119793" y="4285238"/>
              <a:ext cx="128016" cy="128016"/>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37" name="Oval 44">
              <a:extLst>
                <a:ext uri="{FF2B5EF4-FFF2-40B4-BE49-F238E27FC236}">
                  <a16:creationId xmlns:a16="http://schemas.microsoft.com/office/drawing/2014/main" id="{BAF84D0F-7B8D-E44C-9B6B-2DE84190F48C}"/>
                </a:ext>
              </a:extLst>
            </p:cNvPr>
            <p:cNvSpPr/>
            <p:nvPr/>
          </p:nvSpPr>
          <p:spPr>
            <a:xfrm>
              <a:off x="2151797" y="4317242"/>
              <a:ext cx="64008" cy="6400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grpSp>
        <p:nvGrpSpPr>
          <p:cNvPr id="38" name="dot">
            <a:extLst>
              <a:ext uri="{FF2B5EF4-FFF2-40B4-BE49-F238E27FC236}">
                <a16:creationId xmlns:a16="http://schemas.microsoft.com/office/drawing/2014/main" id="{8535E39C-B875-9B4B-9149-F42EDE202396}"/>
              </a:ext>
            </a:extLst>
          </p:cNvPr>
          <p:cNvGrpSpPr/>
          <p:nvPr/>
        </p:nvGrpSpPr>
        <p:grpSpPr>
          <a:xfrm>
            <a:off x="7409200" y="3858518"/>
            <a:ext cx="128016" cy="128016"/>
            <a:chOff x="2119793" y="4285238"/>
            <a:chExt cx="128016" cy="128016"/>
          </a:xfrm>
        </p:grpSpPr>
        <p:sp>
          <p:nvSpPr>
            <p:cNvPr id="39" name="Oval 46">
              <a:extLst>
                <a:ext uri="{FF2B5EF4-FFF2-40B4-BE49-F238E27FC236}">
                  <a16:creationId xmlns:a16="http://schemas.microsoft.com/office/drawing/2014/main" id="{4D3DFE8A-ED72-9340-AEB1-EAC90EE875CF}"/>
                </a:ext>
              </a:extLst>
            </p:cNvPr>
            <p:cNvSpPr/>
            <p:nvPr/>
          </p:nvSpPr>
          <p:spPr>
            <a:xfrm>
              <a:off x="2119793" y="4285238"/>
              <a:ext cx="128016" cy="128016"/>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40" name="Oval 47">
              <a:extLst>
                <a:ext uri="{FF2B5EF4-FFF2-40B4-BE49-F238E27FC236}">
                  <a16:creationId xmlns:a16="http://schemas.microsoft.com/office/drawing/2014/main" id="{51BFAA5D-7E0C-6E40-BB18-08074A590CBC}"/>
                </a:ext>
              </a:extLst>
            </p:cNvPr>
            <p:cNvSpPr/>
            <p:nvPr/>
          </p:nvSpPr>
          <p:spPr>
            <a:xfrm>
              <a:off x="2151797" y="4317242"/>
              <a:ext cx="64008" cy="64008"/>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grpSp>
        <p:nvGrpSpPr>
          <p:cNvPr id="41" name="dot">
            <a:extLst>
              <a:ext uri="{FF2B5EF4-FFF2-40B4-BE49-F238E27FC236}">
                <a16:creationId xmlns:a16="http://schemas.microsoft.com/office/drawing/2014/main" id="{D13AEEF7-0C53-5F4E-94D8-E3F905651B1A}"/>
              </a:ext>
            </a:extLst>
          </p:cNvPr>
          <p:cNvGrpSpPr/>
          <p:nvPr/>
        </p:nvGrpSpPr>
        <p:grpSpPr>
          <a:xfrm>
            <a:off x="7487628" y="3381438"/>
            <a:ext cx="128016" cy="128016"/>
            <a:chOff x="2119793" y="4285238"/>
            <a:chExt cx="128016" cy="128016"/>
          </a:xfrm>
        </p:grpSpPr>
        <p:sp>
          <p:nvSpPr>
            <p:cNvPr id="42" name="Oval 49">
              <a:extLst>
                <a:ext uri="{FF2B5EF4-FFF2-40B4-BE49-F238E27FC236}">
                  <a16:creationId xmlns:a16="http://schemas.microsoft.com/office/drawing/2014/main" id="{605B4E0F-B659-394D-A9A3-BD75D01DB2DE}"/>
                </a:ext>
              </a:extLst>
            </p:cNvPr>
            <p:cNvSpPr/>
            <p:nvPr/>
          </p:nvSpPr>
          <p:spPr>
            <a:xfrm>
              <a:off x="2119793" y="4285238"/>
              <a:ext cx="128016" cy="128016"/>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43" name="Oval 50">
              <a:extLst>
                <a:ext uri="{FF2B5EF4-FFF2-40B4-BE49-F238E27FC236}">
                  <a16:creationId xmlns:a16="http://schemas.microsoft.com/office/drawing/2014/main" id="{3A9C8666-66B1-F14C-B49B-3378D37AB4EF}"/>
                </a:ext>
              </a:extLst>
            </p:cNvPr>
            <p:cNvSpPr/>
            <p:nvPr/>
          </p:nvSpPr>
          <p:spPr>
            <a:xfrm>
              <a:off x="2151797" y="4317242"/>
              <a:ext cx="64008" cy="64008"/>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grpSp>
        <p:nvGrpSpPr>
          <p:cNvPr id="44" name="dot">
            <a:extLst>
              <a:ext uri="{FF2B5EF4-FFF2-40B4-BE49-F238E27FC236}">
                <a16:creationId xmlns:a16="http://schemas.microsoft.com/office/drawing/2014/main" id="{5C804C83-A20F-8941-B014-382353D4E479}"/>
              </a:ext>
            </a:extLst>
          </p:cNvPr>
          <p:cNvGrpSpPr/>
          <p:nvPr/>
        </p:nvGrpSpPr>
        <p:grpSpPr>
          <a:xfrm>
            <a:off x="4650248" y="2874946"/>
            <a:ext cx="128016" cy="128016"/>
            <a:chOff x="2119793" y="4285238"/>
            <a:chExt cx="128016" cy="128016"/>
          </a:xfrm>
        </p:grpSpPr>
        <p:sp>
          <p:nvSpPr>
            <p:cNvPr id="45" name="Oval 53">
              <a:extLst>
                <a:ext uri="{FF2B5EF4-FFF2-40B4-BE49-F238E27FC236}">
                  <a16:creationId xmlns:a16="http://schemas.microsoft.com/office/drawing/2014/main" id="{7EECCA59-4C1C-2C4D-A99E-7A8FCD3323F2}"/>
                </a:ext>
              </a:extLst>
            </p:cNvPr>
            <p:cNvSpPr/>
            <p:nvPr/>
          </p:nvSpPr>
          <p:spPr>
            <a:xfrm>
              <a:off x="2119793" y="4285238"/>
              <a:ext cx="128016" cy="128016"/>
            </a:xfrm>
            <a:prstGeom prst="ellipse">
              <a:avLst/>
            </a:prstGeom>
            <a:noFill/>
            <a:ln w="12700">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46" name="Oval 54">
              <a:extLst>
                <a:ext uri="{FF2B5EF4-FFF2-40B4-BE49-F238E27FC236}">
                  <a16:creationId xmlns:a16="http://schemas.microsoft.com/office/drawing/2014/main" id="{B30587A2-F530-154E-BD2E-364EE47C0879}"/>
                </a:ext>
              </a:extLst>
            </p:cNvPr>
            <p:cNvSpPr/>
            <p:nvPr/>
          </p:nvSpPr>
          <p:spPr>
            <a:xfrm>
              <a:off x="2151797" y="4317242"/>
              <a:ext cx="64008" cy="64008"/>
            </a:xfrm>
            <a:prstGeom prst="ellipse">
              <a:avLst/>
            </a:prstGeom>
            <a:solidFill>
              <a:srgbClr val="00A0F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grpSp>
        <p:nvGrpSpPr>
          <p:cNvPr id="47" name="dot">
            <a:extLst>
              <a:ext uri="{FF2B5EF4-FFF2-40B4-BE49-F238E27FC236}">
                <a16:creationId xmlns:a16="http://schemas.microsoft.com/office/drawing/2014/main" id="{CC3CBF75-3D93-AD45-8FB6-6C77DE7F8A7E}"/>
              </a:ext>
            </a:extLst>
          </p:cNvPr>
          <p:cNvGrpSpPr/>
          <p:nvPr/>
        </p:nvGrpSpPr>
        <p:grpSpPr>
          <a:xfrm>
            <a:off x="4650248" y="3858518"/>
            <a:ext cx="128016" cy="128016"/>
            <a:chOff x="2119793" y="4285238"/>
            <a:chExt cx="128016" cy="128016"/>
          </a:xfrm>
        </p:grpSpPr>
        <p:sp>
          <p:nvSpPr>
            <p:cNvPr id="48" name="Oval 56">
              <a:extLst>
                <a:ext uri="{FF2B5EF4-FFF2-40B4-BE49-F238E27FC236}">
                  <a16:creationId xmlns:a16="http://schemas.microsoft.com/office/drawing/2014/main" id="{4C4A0940-798A-824E-9B24-509FB5B2C3C3}"/>
                </a:ext>
              </a:extLst>
            </p:cNvPr>
            <p:cNvSpPr/>
            <p:nvPr/>
          </p:nvSpPr>
          <p:spPr>
            <a:xfrm>
              <a:off x="2119793" y="4285238"/>
              <a:ext cx="128016" cy="128016"/>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49" name="Oval 57">
              <a:extLst>
                <a:ext uri="{FF2B5EF4-FFF2-40B4-BE49-F238E27FC236}">
                  <a16:creationId xmlns:a16="http://schemas.microsoft.com/office/drawing/2014/main" id="{351670B6-4B02-884C-B84A-E13CFC9F922E}"/>
                </a:ext>
              </a:extLst>
            </p:cNvPr>
            <p:cNvSpPr/>
            <p:nvPr/>
          </p:nvSpPr>
          <p:spPr>
            <a:xfrm>
              <a:off x="2151797" y="4317242"/>
              <a:ext cx="64008" cy="6400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grpSp>
        <p:nvGrpSpPr>
          <p:cNvPr id="50" name="dot">
            <a:extLst>
              <a:ext uri="{FF2B5EF4-FFF2-40B4-BE49-F238E27FC236}">
                <a16:creationId xmlns:a16="http://schemas.microsoft.com/office/drawing/2014/main" id="{102B6C2D-0FC6-AF4A-8409-B8D086E8EF45}"/>
              </a:ext>
            </a:extLst>
          </p:cNvPr>
          <p:cNvGrpSpPr/>
          <p:nvPr/>
        </p:nvGrpSpPr>
        <p:grpSpPr>
          <a:xfrm>
            <a:off x="4581529" y="3381438"/>
            <a:ext cx="128016" cy="128016"/>
            <a:chOff x="2119793" y="4285238"/>
            <a:chExt cx="128016" cy="128016"/>
          </a:xfrm>
        </p:grpSpPr>
        <p:sp>
          <p:nvSpPr>
            <p:cNvPr id="51" name="Oval 59">
              <a:extLst>
                <a:ext uri="{FF2B5EF4-FFF2-40B4-BE49-F238E27FC236}">
                  <a16:creationId xmlns:a16="http://schemas.microsoft.com/office/drawing/2014/main" id="{96069099-3F59-1747-B140-5E776AAC0348}"/>
                </a:ext>
              </a:extLst>
            </p:cNvPr>
            <p:cNvSpPr/>
            <p:nvPr/>
          </p:nvSpPr>
          <p:spPr>
            <a:xfrm>
              <a:off x="2119793" y="4285238"/>
              <a:ext cx="128016" cy="12801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52" name="Oval 60">
              <a:extLst>
                <a:ext uri="{FF2B5EF4-FFF2-40B4-BE49-F238E27FC236}">
                  <a16:creationId xmlns:a16="http://schemas.microsoft.com/office/drawing/2014/main" id="{47BE2280-E9A1-8444-98B8-11464DE82203}"/>
                </a:ext>
              </a:extLst>
            </p:cNvPr>
            <p:cNvSpPr/>
            <p:nvPr/>
          </p:nvSpPr>
          <p:spPr>
            <a:xfrm>
              <a:off x="2151797" y="4317242"/>
              <a:ext cx="64008" cy="6400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grpSp>
      <p:sp>
        <p:nvSpPr>
          <p:cNvPr id="53" name="box background">
            <a:extLst>
              <a:ext uri="{FF2B5EF4-FFF2-40B4-BE49-F238E27FC236}">
                <a16:creationId xmlns:a16="http://schemas.microsoft.com/office/drawing/2014/main" id="{7C49D08D-8383-FF4F-BCFF-CF5629A4CC3C}"/>
              </a:ext>
            </a:extLst>
          </p:cNvPr>
          <p:cNvSpPr/>
          <p:nvPr/>
        </p:nvSpPr>
        <p:spPr>
          <a:xfrm>
            <a:off x="1033642" y="1401536"/>
            <a:ext cx="2306328" cy="919279"/>
          </a:xfrm>
          <a:prstGeom prst="roundRect">
            <a:avLst>
              <a:gd name="adj" fmla="val 23922"/>
            </a:avLst>
          </a:prstGeom>
          <a:solidFill>
            <a:schemeClr val="bg1">
              <a:lumMod val="95000"/>
              <a:alpha val="70052"/>
            </a:schemeClr>
          </a:solidFill>
          <a:ln>
            <a:noFill/>
          </a:ln>
        </p:spPr>
        <p:style>
          <a:lnRef idx="2">
            <a:schemeClr val="dk1"/>
          </a:lnRef>
          <a:fillRef idx="1">
            <a:schemeClr val="lt1"/>
          </a:fillRef>
          <a:effectRef idx="0">
            <a:schemeClr val="dk1"/>
          </a:effectRef>
          <a:fontRef idx="minor">
            <a:schemeClr val="dk1"/>
          </a:fontRef>
        </p:style>
        <p:txBody>
          <a:bodyPr lIns="182880" tIns="45720" rIns="182880" bIns="0" numCol="1" rtlCol="0" anchor="ctr"/>
          <a:lstStyle/>
          <a:p>
            <a:pPr algn="r">
              <a:lnSpc>
                <a:spcPts val="1800"/>
              </a:lnSpc>
            </a:pPr>
            <a:r>
              <a:rPr lang="en-US" sz="1400" dirty="0">
                <a:solidFill>
                  <a:schemeClr val="tx1"/>
                </a:solidFill>
                <a:latin typeface="Blogger Sans" panose="02000506030000020004" pitchFamily="2" charset="0"/>
                <a:ea typeface="Blogger Sans" panose="02000506030000020004" pitchFamily="2" charset="0"/>
              </a:rPr>
              <a:t>Crises </a:t>
            </a:r>
          </a:p>
          <a:p>
            <a:pPr algn="r">
              <a:lnSpc>
                <a:spcPts val="1800"/>
              </a:lnSpc>
            </a:pPr>
            <a:r>
              <a:rPr lang="en-US" sz="1400" dirty="0" err="1">
                <a:solidFill>
                  <a:schemeClr val="tx1"/>
                </a:solidFill>
                <a:latin typeface="Blogger Sans" panose="02000506030000020004" pitchFamily="2" charset="0"/>
                <a:ea typeface="Blogger Sans" panose="02000506030000020004" pitchFamily="2" charset="0"/>
              </a:rPr>
              <a:t>disruptives</a:t>
            </a:r>
            <a:endParaRPr lang="en-US" sz="1400" dirty="0">
              <a:solidFill>
                <a:schemeClr val="tx1"/>
              </a:solidFill>
              <a:latin typeface="Blogger Sans" panose="02000506030000020004" pitchFamily="2" charset="0"/>
              <a:ea typeface="Blogger Sans" panose="02000506030000020004" pitchFamily="2" charset="0"/>
            </a:endParaRPr>
          </a:p>
        </p:txBody>
      </p:sp>
      <p:sp>
        <p:nvSpPr>
          <p:cNvPr id="54" name="wave">
            <a:extLst>
              <a:ext uri="{FF2B5EF4-FFF2-40B4-BE49-F238E27FC236}">
                <a16:creationId xmlns:a16="http://schemas.microsoft.com/office/drawing/2014/main" id="{BCC1039D-73FC-5844-971F-FC9E368C4743}"/>
              </a:ext>
            </a:extLst>
          </p:cNvPr>
          <p:cNvSpPr/>
          <p:nvPr/>
        </p:nvSpPr>
        <p:spPr>
          <a:xfrm>
            <a:off x="4786064" y="2253052"/>
            <a:ext cx="475652" cy="557661"/>
          </a:xfrm>
          <a:custGeom>
            <a:avLst/>
            <a:gdLst>
              <a:gd name="connsiteX0" fmla="*/ 475652 w 475652"/>
              <a:gd name="connsiteY0" fmla="*/ 0 h 557661"/>
              <a:gd name="connsiteX1" fmla="*/ 0 w 475652"/>
              <a:gd name="connsiteY1" fmla="*/ 557661 h 557661"/>
            </a:gdLst>
            <a:ahLst/>
            <a:cxnLst>
              <a:cxn ang="0">
                <a:pos x="connsiteX0" y="connsiteY0"/>
              </a:cxn>
              <a:cxn ang="0">
                <a:pos x="connsiteX1" y="connsiteY1"/>
              </a:cxn>
            </a:cxnLst>
            <a:rect l="l" t="t" r="r" b="b"/>
            <a:pathLst>
              <a:path w="475652" h="557661">
                <a:moveTo>
                  <a:pt x="475652" y="0"/>
                </a:moveTo>
                <a:cubicBezTo>
                  <a:pt x="322227" y="121988"/>
                  <a:pt x="168802" y="243977"/>
                  <a:pt x="0" y="557661"/>
                </a:cubicBezTo>
              </a:path>
            </a:pathLst>
          </a:custGeom>
          <a:noFill/>
          <a:ln w="50800" cap="rnd">
            <a:gradFill>
              <a:gsLst>
                <a:gs pos="0">
                  <a:schemeClr val="accent1">
                    <a:alpha val="0"/>
                  </a:schemeClr>
                </a:gs>
                <a:gs pos="100000">
                  <a:schemeClr val="accent1">
                    <a:alpha val="5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55" name="wave">
            <a:extLst>
              <a:ext uri="{FF2B5EF4-FFF2-40B4-BE49-F238E27FC236}">
                <a16:creationId xmlns:a16="http://schemas.microsoft.com/office/drawing/2014/main" id="{E419109F-052B-2746-846E-8C4B8ACBED23}"/>
              </a:ext>
            </a:extLst>
          </p:cNvPr>
          <p:cNvSpPr/>
          <p:nvPr/>
        </p:nvSpPr>
        <p:spPr>
          <a:xfrm>
            <a:off x="7029010" y="4053148"/>
            <a:ext cx="385442" cy="500254"/>
          </a:xfrm>
          <a:custGeom>
            <a:avLst/>
            <a:gdLst>
              <a:gd name="connsiteX0" fmla="*/ 0 w 385442"/>
              <a:gd name="connsiteY0" fmla="*/ 500254 h 500254"/>
              <a:gd name="connsiteX1" fmla="*/ 385442 w 385442"/>
              <a:gd name="connsiteY1" fmla="*/ 0 h 500254"/>
            </a:gdLst>
            <a:ahLst/>
            <a:cxnLst>
              <a:cxn ang="0">
                <a:pos x="connsiteX0" y="connsiteY0"/>
              </a:cxn>
              <a:cxn ang="0">
                <a:pos x="connsiteX1" y="connsiteY1"/>
              </a:cxn>
            </a:cxnLst>
            <a:rect l="l" t="t" r="r" b="b"/>
            <a:pathLst>
              <a:path w="385442" h="500254">
                <a:moveTo>
                  <a:pt x="0" y="500254"/>
                </a:moveTo>
                <a:cubicBezTo>
                  <a:pt x="131556" y="376899"/>
                  <a:pt x="263112" y="253544"/>
                  <a:pt x="385442" y="0"/>
                </a:cubicBezTo>
              </a:path>
            </a:pathLst>
          </a:custGeom>
          <a:noFill/>
          <a:ln w="50800" cap="rnd">
            <a:gradFill>
              <a:gsLst>
                <a:gs pos="0">
                  <a:schemeClr val="accent6">
                    <a:alpha val="50000"/>
                  </a:schemeClr>
                </a:gs>
                <a:gs pos="100000">
                  <a:schemeClr val="accent6">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56" name="wave">
            <a:extLst>
              <a:ext uri="{FF2B5EF4-FFF2-40B4-BE49-F238E27FC236}">
                <a16:creationId xmlns:a16="http://schemas.microsoft.com/office/drawing/2014/main" id="{3E73B48B-E090-8447-BA9E-AB001159C2E5}"/>
              </a:ext>
            </a:extLst>
          </p:cNvPr>
          <p:cNvSpPr/>
          <p:nvPr/>
        </p:nvSpPr>
        <p:spPr>
          <a:xfrm flipH="1">
            <a:off x="6940167" y="2253052"/>
            <a:ext cx="475652" cy="557661"/>
          </a:xfrm>
          <a:custGeom>
            <a:avLst/>
            <a:gdLst>
              <a:gd name="connsiteX0" fmla="*/ 475652 w 475652"/>
              <a:gd name="connsiteY0" fmla="*/ 0 h 557661"/>
              <a:gd name="connsiteX1" fmla="*/ 0 w 475652"/>
              <a:gd name="connsiteY1" fmla="*/ 557661 h 557661"/>
            </a:gdLst>
            <a:ahLst/>
            <a:cxnLst>
              <a:cxn ang="0">
                <a:pos x="connsiteX0" y="connsiteY0"/>
              </a:cxn>
              <a:cxn ang="0">
                <a:pos x="connsiteX1" y="connsiteY1"/>
              </a:cxn>
            </a:cxnLst>
            <a:rect l="l" t="t" r="r" b="b"/>
            <a:pathLst>
              <a:path w="475652" h="557661">
                <a:moveTo>
                  <a:pt x="475652" y="0"/>
                </a:moveTo>
                <a:cubicBezTo>
                  <a:pt x="322227" y="121988"/>
                  <a:pt x="168802" y="243977"/>
                  <a:pt x="0" y="557661"/>
                </a:cubicBezTo>
              </a:path>
            </a:pathLst>
          </a:custGeom>
          <a:noFill/>
          <a:ln w="50800" cap="rnd">
            <a:gradFill>
              <a:gsLst>
                <a:gs pos="0">
                  <a:schemeClr val="accent4">
                    <a:alpha val="0"/>
                  </a:schemeClr>
                </a:gs>
                <a:gs pos="100000">
                  <a:schemeClr val="accent4">
                    <a:alpha val="5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sp>
        <p:nvSpPr>
          <p:cNvPr id="57" name="wave">
            <a:extLst>
              <a:ext uri="{FF2B5EF4-FFF2-40B4-BE49-F238E27FC236}">
                <a16:creationId xmlns:a16="http://schemas.microsoft.com/office/drawing/2014/main" id="{2E926505-17C2-BB40-AA69-A7A6A855369C}"/>
              </a:ext>
            </a:extLst>
          </p:cNvPr>
          <p:cNvSpPr/>
          <p:nvPr/>
        </p:nvSpPr>
        <p:spPr>
          <a:xfrm flipH="1">
            <a:off x="4779827" y="4053148"/>
            <a:ext cx="385442" cy="500254"/>
          </a:xfrm>
          <a:custGeom>
            <a:avLst/>
            <a:gdLst>
              <a:gd name="connsiteX0" fmla="*/ 0 w 385442"/>
              <a:gd name="connsiteY0" fmla="*/ 500254 h 500254"/>
              <a:gd name="connsiteX1" fmla="*/ 385442 w 385442"/>
              <a:gd name="connsiteY1" fmla="*/ 0 h 500254"/>
            </a:gdLst>
            <a:ahLst/>
            <a:cxnLst>
              <a:cxn ang="0">
                <a:pos x="connsiteX0" y="connsiteY0"/>
              </a:cxn>
              <a:cxn ang="0">
                <a:pos x="connsiteX1" y="connsiteY1"/>
              </a:cxn>
            </a:cxnLst>
            <a:rect l="l" t="t" r="r" b="b"/>
            <a:pathLst>
              <a:path w="385442" h="500254">
                <a:moveTo>
                  <a:pt x="0" y="500254"/>
                </a:moveTo>
                <a:cubicBezTo>
                  <a:pt x="131556" y="376899"/>
                  <a:pt x="263112" y="253544"/>
                  <a:pt x="385442" y="0"/>
                </a:cubicBezTo>
              </a:path>
            </a:pathLst>
          </a:custGeom>
          <a:noFill/>
          <a:ln w="50800" cap="rnd">
            <a:gradFill>
              <a:gsLst>
                <a:gs pos="0">
                  <a:schemeClr val="accent3">
                    <a:alpha val="50000"/>
                  </a:schemeClr>
                </a:gs>
                <a:gs pos="100000">
                  <a:schemeClr val="accent3">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itchFamily="2" charset="77"/>
            </a:endParaRPr>
          </a:p>
        </p:txBody>
      </p:sp>
      <p:pic>
        <p:nvPicPr>
          <p:cNvPr id="59" name="Graphique 58" descr="e-commerce contour">
            <a:extLst>
              <a:ext uri="{FF2B5EF4-FFF2-40B4-BE49-F238E27FC236}">
                <a16:creationId xmlns:a16="http://schemas.microsoft.com/office/drawing/2014/main" id="{420490C5-5647-B246-8C81-00428021C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0336" y="4738526"/>
            <a:ext cx="557690" cy="557690"/>
          </a:xfrm>
          <a:prstGeom prst="rect">
            <a:avLst/>
          </a:prstGeom>
        </p:spPr>
      </p:pic>
      <p:pic>
        <p:nvPicPr>
          <p:cNvPr id="60" name="Graphique 59" descr="Clôture contour">
            <a:extLst>
              <a:ext uri="{FF2B5EF4-FFF2-40B4-BE49-F238E27FC236}">
                <a16:creationId xmlns:a16="http://schemas.microsoft.com/office/drawing/2014/main" id="{53955DCF-3076-1545-BDB7-64907DA46A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0336" y="1582330"/>
            <a:ext cx="557690" cy="557690"/>
          </a:xfrm>
          <a:prstGeom prst="rect">
            <a:avLst/>
          </a:prstGeom>
        </p:spPr>
      </p:pic>
      <p:pic>
        <p:nvPicPr>
          <p:cNvPr id="61" name="Graphique 60" descr="Faire défiler contour">
            <a:extLst>
              <a:ext uri="{FF2B5EF4-FFF2-40B4-BE49-F238E27FC236}">
                <a16:creationId xmlns:a16="http://schemas.microsoft.com/office/drawing/2014/main" id="{4032BF3A-BCD1-8F4B-B3A0-9440624338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838" y="3160428"/>
            <a:ext cx="557690" cy="557690"/>
          </a:xfrm>
          <a:prstGeom prst="rect">
            <a:avLst/>
          </a:prstGeom>
        </p:spPr>
      </p:pic>
      <p:pic>
        <p:nvPicPr>
          <p:cNvPr id="62" name="Graphique 61" descr="Sirène contour">
            <a:extLst>
              <a:ext uri="{FF2B5EF4-FFF2-40B4-BE49-F238E27FC236}">
                <a16:creationId xmlns:a16="http://schemas.microsoft.com/office/drawing/2014/main" id="{D48431BA-A46E-E84C-AC8E-3BD3669E84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838" y="1582330"/>
            <a:ext cx="557690" cy="557690"/>
          </a:xfrm>
          <a:prstGeom prst="rect">
            <a:avLst/>
          </a:prstGeom>
        </p:spPr>
      </p:pic>
      <p:pic>
        <p:nvPicPr>
          <p:cNvPr id="63" name="Graphique 62" descr="Ampoule et engrenage contour">
            <a:extLst>
              <a:ext uri="{FF2B5EF4-FFF2-40B4-BE49-F238E27FC236}">
                <a16:creationId xmlns:a16="http://schemas.microsoft.com/office/drawing/2014/main" id="{DD7F61E7-E8BA-DB41-A1E1-76349D580E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9838" y="4738526"/>
            <a:ext cx="557690" cy="557690"/>
          </a:xfrm>
          <a:prstGeom prst="rect">
            <a:avLst/>
          </a:prstGeom>
        </p:spPr>
      </p:pic>
      <p:pic>
        <p:nvPicPr>
          <p:cNvPr id="64" name="Graphique 63" descr="Utilisateurs contour">
            <a:extLst>
              <a:ext uri="{FF2B5EF4-FFF2-40B4-BE49-F238E27FC236}">
                <a16:creationId xmlns:a16="http://schemas.microsoft.com/office/drawing/2014/main" id="{A3912ABE-0DD8-9E49-BE17-5DED342355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20336" y="3160428"/>
            <a:ext cx="557690" cy="557690"/>
          </a:xfrm>
          <a:prstGeom prst="rect">
            <a:avLst/>
          </a:prstGeom>
        </p:spPr>
      </p:pic>
      <p:sp>
        <p:nvSpPr>
          <p:cNvPr id="65" name="Espace réservé de la date 5">
            <a:extLst>
              <a:ext uri="{FF2B5EF4-FFF2-40B4-BE49-F238E27FC236}">
                <a16:creationId xmlns:a16="http://schemas.microsoft.com/office/drawing/2014/main" id="{C1F6F055-72A3-3642-BDAC-C014CA42C29D}"/>
              </a:ext>
            </a:extLst>
          </p:cNvPr>
          <p:cNvSpPr>
            <a:spLocks noGrp="1"/>
          </p:cNvSpPr>
          <p:nvPr>
            <p:ph type="dt" sz="half" idx="10"/>
          </p:nvPr>
        </p:nvSpPr>
        <p:spPr>
          <a:xfrm>
            <a:off x="2" y="6383336"/>
            <a:ext cx="982661" cy="365125"/>
          </a:xfrm>
        </p:spPr>
        <p:txBody>
          <a:bodyPr/>
          <a:lstStyle/>
          <a:p>
            <a:fld id="{99BB15AC-2C60-454F-B69F-60A7CDA841CD}" type="datetime6">
              <a:rPr lang="fr-FR" smtClean="0"/>
              <a:t>novembre 24</a:t>
            </a:fld>
            <a:endParaRPr lang="fr-FR" dirty="0"/>
          </a:p>
        </p:txBody>
      </p:sp>
      <p:sp>
        <p:nvSpPr>
          <p:cNvPr id="66" name="Espace réservé du pied de page 4">
            <a:extLst>
              <a:ext uri="{FF2B5EF4-FFF2-40B4-BE49-F238E27FC236}">
                <a16:creationId xmlns:a16="http://schemas.microsoft.com/office/drawing/2014/main" id="{6EBF67F0-4A9D-F24A-BFE9-D98D260724C0}"/>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
        <p:nvSpPr>
          <p:cNvPr id="67" name="Espace réservé du numéro de diapositive 3">
            <a:extLst>
              <a:ext uri="{FF2B5EF4-FFF2-40B4-BE49-F238E27FC236}">
                <a16:creationId xmlns:a16="http://schemas.microsoft.com/office/drawing/2014/main" id="{643A58D8-3454-6D4A-ACAF-BFA8F2FFD9AD}"/>
              </a:ext>
            </a:extLst>
          </p:cNvPr>
          <p:cNvSpPr>
            <a:spLocks noGrp="1"/>
          </p:cNvSpPr>
          <p:nvPr>
            <p:ph type="sldNum" sz="quarter" idx="12"/>
          </p:nvPr>
        </p:nvSpPr>
        <p:spPr>
          <a:xfrm>
            <a:off x="11209338" y="6383337"/>
            <a:ext cx="982662" cy="365125"/>
          </a:xfrm>
        </p:spPr>
        <p:txBody>
          <a:bodyPr/>
          <a:lstStyle/>
          <a:p>
            <a:fld id="{AA9ED9AB-66D5-4E9D-B5A6-CA33542D4B03}" type="slidenum">
              <a:rPr lang="fr-FR" smtClean="0"/>
              <a:t>13</a:t>
            </a:fld>
            <a:endParaRPr lang="fr-FR" dirty="0"/>
          </a:p>
        </p:txBody>
      </p:sp>
    </p:spTree>
    <p:extLst>
      <p:ext uri="{BB962C8B-B14F-4D97-AF65-F5344CB8AC3E}">
        <p14:creationId xmlns:p14="http://schemas.microsoft.com/office/powerpoint/2010/main" val="204872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eur droit avec flèche 68">
            <a:extLst>
              <a:ext uri="{FF2B5EF4-FFF2-40B4-BE49-F238E27FC236}">
                <a16:creationId xmlns:a16="http://schemas.microsoft.com/office/drawing/2014/main" id="{5C094394-1E01-46E9-A649-4ECEFED8489D}"/>
              </a:ext>
            </a:extLst>
          </p:cNvPr>
          <p:cNvCxnSpPr>
            <a:cxnSpLocks/>
          </p:cNvCxnSpPr>
          <p:nvPr/>
        </p:nvCxnSpPr>
        <p:spPr>
          <a:xfrm flipV="1">
            <a:off x="9814908" y="1553944"/>
            <a:ext cx="0" cy="82296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56ED713E-C07B-4991-8680-3611EAD29490}"/>
              </a:ext>
            </a:extLst>
          </p:cNvPr>
          <p:cNvCxnSpPr>
            <a:cxnSpLocks/>
          </p:cNvCxnSpPr>
          <p:nvPr/>
        </p:nvCxnSpPr>
        <p:spPr>
          <a:xfrm flipV="1">
            <a:off x="9915726" y="2467669"/>
            <a:ext cx="1281270" cy="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7D36D9A-B1F5-46BF-89E2-F93283384307}"/>
              </a:ext>
            </a:extLst>
          </p:cNvPr>
          <p:cNvSpPr txBox="1"/>
          <p:nvPr/>
        </p:nvSpPr>
        <p:spPr>
          <a:xfrm rot="16200000">
            <a:off x="9212019" y="1843182"/>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72" name="ZoneTexte 71">
            <a:extLst>
              <a:ext uri="{FF2B5EF4-FFF2-40B4-BE49-F238E27FC236}">
                <a16:creationId xmlns:a16="http://schemas.microsoft.com/office/drawing/2014/main" id="{81E971AD-1307-4BB0-A268-84A3EF389769}"/>
              </a:ext>
            </a:extLst>
          </p:cNvPr>
          <p:cNvSpPr txBox="1"/>
          <p:nvPr/>
        </p:nvSpPr>
        <p:spPr>
          <a:xfrm>
            <a:off x="10211555" y="2502586"/>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graphicFrame>
        <p:nvGraphicFramePr>
          <p:cNvPr id="56" name="Tableau 9">
            <a:extLst>
              <a:ext uri="{FF2B5EF4-FFF2-40B4-BE49-F238E27FC236}">
                <a16:creationId xmlns:a16="http://schemas.microsoft.com/office/drawing/2014/main" id="{F14A9968-411E-47A3-B361-617758EAF2C3}"/>
              </a:ext>
            </a:extLst>
          </p:cNvPr>
          <p:cNvGraphicFramePr>
            <a:graphicFrameLocks noGrp="1"/>
          </p:cNvGraphicFramePr>
          <p:nvPr>
            <p:extLst>
              <p:ext uri="{D42A27DB-BD31-4B8C-83A1-F6EECF244321}">
                <p14:modId xmlns:p14="http://schemas.microsoft.com/office/powerpoint/2010/main" val="4063666947"/>
              </p:ext>
            </p:extLst>
          </p:nvPr>
        </p:nvGraphicFramePr>
        <p:xfrm>
          <a:off x="9915726" y="1566284"/>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sp>
        <p:nvSpPr>
          <p:cNvPr id="58" name="Étoile : 4 branches 57">
            <a:extLst>
              <a:ext uri="{FF2B5EF4-FFF2-40B4-BE49-F238E27FC236}">
                <a16:creationId xmlns:a16="http://schemas.microsoft.com/office/drawing/2014/main" id="{60214027-23DE-4E67-9C1E-2D2F5F93FCA1}"/>
              </a:ext>
            </a:extLst>
          </p:cNvPr>
          <p:cNvSpPr/>
          <p:nvPr/>
        </p:nvSpPr>
        <p:spPr>
          <a:xfrm>
            <a:off x="10696224" y="1527696"/>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65" name="Graphique 64" descr="Badge croix contour">
            <a:extLst>
              <a:ext uri="{FF2B5EF4-FFF2-40B4-BE49-F238E27FC236}">
                <a16:creationId xmlns:a16="http://schemas.microsoft.com/office/drawing/2014/main" id="{6B1B2A3D-E39C-4EA7-946B-970D38FA8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47176">
            <a:off x="468924" y="4266832"/>
            <a:ext cx="221563" cy="221563"/>
          </a:xfrm>
          <a:prstGeom prst="rect">
            <a:avLst/>
          </a:prstGeom>
        </p:spPr>
      </p:pic>
      <p:pic>
        <p:nvPicPr>
          <p:cNvPr id="80" name="Graphique 79" descr="Badge croix contour">
            <a:extLst>
              <a:ext uri="{FF2B5EF4-FFF2-40B4-BE49-F238E27FC236}">
                <a16:creationId xmlns:a16="http://schemas.microsoft.com/office/drawing/2014/main" id="{D0EEBCD8-CB60-423F-889A-9C4A631909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566" y="3639485"/>
            <a:ext cx="221563" cy="221563"/>
          </a:xfrm>
          <a:prstGeom prst="rect">
            <a:avLst/>
          </a:prstGeom>
        </p:spPr>
      </p:pic>
      <p:pic>
        <p:nvPicPr>
          <p:cNvPr id="73" name="Graphique 72" descr="Badge croix contour">
            <a:extLst>
              <a:ext uri="{FF2B5EF4-FFF2-40B4-BE49-F238E27FC236}">
                <a16:creationId xmlns:a16="http://schemas.microsoft.com/office/drawing/2014/main" id="{91D15BFC-13FF-4D01-ABB3-1ABB827E4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924" y="4891269"/>
            <a:ext cx="221563" cy="221563"/>
          </a:xfrm>
          <a:prstGeom prst="rect">
            <a:avLst/>
          </a:prstGeom>
        </p:spPr>
      </p:pic>
      <p:sp>
        <p:nvSpPr>
          <p:cNvPr id="3" name="ZoneTexte 2">
            <a:extLst>
              <a:ext uri="{FF2B5EF4-FFF2-40B4-BE49-F238E27FC236}">
                <a16:creationId xmlns:a16="http://schemas.microsoft.com/office/drawing/2014/main" id="{9A3D0164-C7EB-4F30-AE23-C0A45D8BC1D6}"/>
              </a:ext>
            </a:extLst>
          </p:cNvPr>
          <p:cNvSpPr txBox="1"/>
          <p:nvPr/>
        </p:nvSpPr>
        <p:spPr>
          <a:xfrm>
            <a:off x="983432" y="404664"/>
            <a:ext cx="10225906" cy="58477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effectLst/>
                <a:uLnTx/>
                <a:uFillTx/>
                <a:latin typeface="Blogger Sans Medium" panose="02000506030000020004" pitchFamily="2" charset="0"/>
                <a:ea typeface="Blogger Sans Medium" panose="02000506030000020004" pitchFamily="2" charset="0"/>
              </a:rPr>
              <a:t>Famille conduite</a:t>
            </a:r>
          </a:p>
        </p:txBody>
      </p:sp>
      <p:sp>
        <p:nvSpPr>
          <p:cNvPr id="5" name="ZoneTexte 4">
            <a:extLst>
              <a:ext uri="{FF2B5EF4-FFF2-40B4-BE49-F238E27FC236}">
                <a16:creationId xmlns:a16="http://schemas.microsoft.com/office/drawing/2014/main" id="{4E42AC00-685C-4086-AC41-E4CDDBE56DC6}"/>
              </a:ext>
            </a:extLst>
          </p:cNvPr>
          <p:cNvSpPr txBox="1"/>
          <p:nvPr/>
        </p:nvSpPr>
        <p:spPr>
          <a:xfrm>
            <a:off x="982663" y="980728"/>
            <a:ext cx="10226675" cy="338554"/>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srgbClr val="00A0F0"/>
                </a:solidFill>
                <a:effectLst/>
                <a:uLnTx/>
                <a:uFillTx/>
                <a:latin typeface="Poppins" pitchFamily="2" charset="77"/>
                <a:ea typeface="+mn-ea"/>
                <a:cs typeface="+mn-cs"/>
              </a:rPr>
              <a:t>Résumé des ruptures principales</a:t>
            </a:r>
          </a:p>
        </p:txBody>
      </p:sp>
      <p:sp>
        <p:nvSpPr>
          <p:cNvPr id="10" name="Espace réservé du contenu 2">
            <a:extLst>
              <a:ext uri="{FF2B5EF4-FFF2-40B4-BE49-F238E27FC236}">
                <a16:creationId xmlns:a16="http://schemas.microsoft.com/office/drawing/2014/main" id="{2C0266A9-EFAF-4AD0-B059-8F31920B98DE}"/>
              </a:ext>
            </a:extLst>
          </p:cNvPr>
          <p:cNvSpPr txBox="1">
            <a:spLocks/>
          </p:cNvSpPr>
          <p:nvPr/>
        </p:nvSpPr>
        <p:spPr>
          <a:xfrm>
            <a:off x="998388" y="3001511"/>
            <a:ext cx="10210950" cy="2199631"/>
          </a:xfrm>
          <a:prstGeom prst="rect">
            <a:avLst/>
          </a:prstGeom>
          <a:ln>
            <a:solidFill>
              <a:srgbClr val="AEC4E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2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Open Sans" panose="020B0606030504020204" pitchFamily="34" charset="0"/>
                <a:ea typeface="Open Sans" panose="020B0606030504020204" pitchFamily="34" charset="0"/>
                <a:cs typeface="Open Sans" panose="020B0606030504020204" pitchFamily="34" charset="0"/>
              </a:rPr>
              <a:t>Nouvelle génération de consommateurs </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L’évolution de la consommation et de la livraison à domicile implique une demande croissante de conducteurs, et notamment en zone urbaine alors qu’il est toujours aussi difficile de recruter sur ces métiers.</a:t>
            </a:r>
            <a:r>
              <a:rPr kumimoji="0" lang="fr-FR" sz="9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L’implication dans l’amélioration des processus de livraison, la prise de conscience du sens du métier, sont encore à travailler.</a:t>
            </a:r>
            <a:endParaRPr kumimoji="0" lang="fr-FR"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lnSpc>
                <a:spcPts val="1100"/>
              </a:lnSpc>
              <a:spcBef>
                <a:spcPts val="0"/>
              </a:spcBef>
              <a:buFont typeface="Arial" panose="020B0604020202020204" pitchFamily="34" charset="0"/>
              <a:buNone/>
            </a:pPr>
            <a:endParaRPr lang="fr-FR" sz="900" dirty="0">
              <a:solidFill>
                <a:srgbClr val="AECAB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ts val="1100"/>
              </a:lnSpc>
              <a:spcBef>
                <a:spcPts val="0"/>
              </a:spcBef>
              <a:buFont typeface="Arial" panose="020B0604020202020204" pitchFamily="34" charset="0"/>
              <a:buNone/>
            </a:pPr>
            <a:r>
              <a:rPr lang="fr-FR" sz="1100" b="1" dirty="0">
                <a:solidFill>
                  <a:srgbClr val="00A0F0"/>
                </a:solidFill>
                <a:latin typeface="Open Sans" panose="020B0606030504020204" pitchFamily="34" charset="0"/>
                <a:ea typeface="Open Sans" panose="020B0606030504020204" pitchFamily="34" charset="0"/>
                <a:cs typeface="Open Sans" panose="020B0606030504020204" pitchFamily="34" charset="0"/>
              </a:rPr>
              <a:t>Evolution accrue des technologies</a:t>
            </a:r>
          </a:p>
          <a:p>
            <a:pPr marL="0" indent="0">
              <a:lnSpc>
                <a:spcPts val="1100"/>
              </a:lnSpc>
              <a:spcBef>
                <a:spcPts val="0"/>
              </a:spcBef>
              <a:buFont typeface="Arial" panose="020B0604020202020204" pitchFamily="34" charset="0"/>
              <a:buNone/>
            </a:pPr>
            <a:r>
              <a:rPr lang="fr-FR" sz="900" dirty="0">
                <a:latin typeface="Open Sans" panose="020B0606030504020204" pitchFamily="34" charset="0"/>
                <a:ea typeface="Open Sans" panose="020B0606030504020204" pitchFamily="34" charset="0"/>
                <a:cs typeface="Open Sans" panose="020B0606030504020204" pitchFamily="34" charset="0"/>
              </a:rPr>
              <a:t>La pénibilité est susceptible de diminuer. Les véhicules ont déjà énormément évolué alors que les pratiques de conduite restent concentrées sur de la conduite manuelle. </a:t>
            </a:r>
            <a:r>
              <a:rPr lang="fr-FR" sz="900" i="1" dirty="0">
                <a:latin typeface="Open Sans" panose="020B0606030504020204" pitchFamily="34" charset="0"/>
                <a:ea typeface="Open Sans" panose="020B0606030504020204" pitchFamily="34" charset="0"/>
                <a:cs typeface="Open Sans" panose="020B0606030504020204" pitchFamily="34" charset="0"/>
              </a:rPr>
              <a:t>Il est nécessaire d’accompagner la montée en compétences pour que soient pleinement utilisés les outils disponibles dans les véhicules (assistance au pilotage).</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srgbClr val="AECAB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Open Sans" panose="020B0606030504020204" pitchFamily="34" charset="0"/>
                <a:ea typeface="Open Sans" panose="020B0606030504020204" pitchFamily="34" charset="0"/>
                <a:cs typeface="Open Sans" panose="020B0606030504020204" pitchFamily="34" charset="0"/>
              </a:rPr>
              <a:t>Evolution des politiques publiques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L’évolution des règlementations touche uniformément les entreprises du secteur, qui se doivent non seulement de s’adapter rapidement, mais aussi d’en optimiser les conséquences pour garder une longueur d’avance. </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srgbClr val="AECAB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Open Sans" panose="020B0606030504020204" pitchFamily="34" charset="0"/>
                <a:ea typeface="Open Sans" panose="020B0606030504020204" pitchFamily="34" charset="0"/>
                <a:cs typeface="Open Sans" panose="020B0606030504020204" pitchFamily="34" charset="0"/>
              </a:rPr>
              <a:t>Utilisation massive de nouvelles énergies</a:t>
            </a:r>
          </a:p>
          <a:p>
            <a:pPr marL="0" marR="0" lvl="0" indent="0"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Les nouvelles </a:t>
            </a:r>
            <a:r>
              <a:rPr lang="fr-FR" sz="900" dirty="0">
                <a:latin typeface="Open Sans" panose="020B0606030504020204" pitchFamily="34" charset="0"/>
                <a:ea typeface="Open Sans" panose="020B0606030504020204" pitchFamily="34" charset="0"/>
                <a:cs typeface="Open Sans" panose="020B0606030504020204" pitchFamily="34" charset="0"/>
              </a:rPr>
              <a:t>motorisations restent principalement dédiées aux trajets urbains courts car contraintes légalement et techniquement. </a:t>
            </a:r>
            <a:r>
              <a:rPr lang="fr-FR" sz="900" i="1" dirty="0">
                <a:latin typeface="Open Sans" panose="020B0606030504020204" pitchFamily="34" charset="0"/>
                <a:ea typeface="Open Sans" panose="020B0606030504020204" pitchFamily="34" charset="0"/>
                <a:cs typeface="Open Sans" panose="020B0606030504020204" pitchFamily="34" charset="0"/>
              </a:rPr>
              <a:t>L</a:t>
            </a:r>
            <a:r>
              <a:rPr kumimoji="0" lang="fr-FR" sz="9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es formations pour les livreurs du dernier kilomètre devront mettre l’accent sur les nouvelles technologies </a:t>
            </a:r>
            <a:r>
              <a:rPr lang="fr-FR" sz="900" i="1" dirty="0">
                <a:latin typeface="Open Sans" panose="020B0606030504020204" pitchFamily="34" charset="0"/>
                <a:ea typeface="Open Sans" panose="020B0606030504020204" pitchFamily="34" charset="0"/>
                <a:cs typeface="Open Sans" panose="020B0606030504020204" pitchFamily="34" charset="0"/>
              </a:rPr>
              <a:t>et le relationnel </a:t>
            </a:r>
            <a:r>
              <a:rPr kumimoji="0" lang="fr-FR" sz="9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client </a:t>
            </a:r>
            <a:r>
              <a:rPr lang="fr-FR" sz="900" i="1" dirty="0">
                <a:latin typeface="Open Sans" panose="020B0606030504020204" pitchFamily="34" charset="0"/>
                <a:ea typeface="Open Sans" panose="020B0606030504020204" pitchFamily="34" charset="0"/>
                <a:cs typeface="Open Sans" panose="020B0606030504020204" pitchFamily="34" charset="0"/>
              </a:rPr>
              <a:t>B2B/</a:t>
            </a:r>
            <a:r>
              <a:rPr kumimoji="0" lang="fr-FR" sz="9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B2C.</a:t>
            </a:r>
          </a:p>
        </p:txBody>
      </p:sp>
      <p:sp>
        <p:nvSpPr>
          <p:cNvPr id="11" name="ZoneTexte 10">
            <a:extLst>
              <a:ext uri="{FF2B5EF4-FFF2-40B4-BE49-F238E27FC236}">
                <a16:creationId xmlns:a16="http://schemas.microsoft.com/office/drawing/2014/main" id="{7BDA073A-20A3-4B74-86DC-E88F4C97CF83}"/>
              </a:ext>
            </a:extLst>
          </p:cNvPr>
          <p:cNvSpPr txBox="1"/>
          <p:nvPr/>
        </p:nvSpPr>
        <p:spPr>
          <a:xfrm>
            <a:off x="982663" y="5497668"/>
            <a:ext cx="10226675" cy="699166"/>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defTabSz="914357" rtl="0" eaLnBrk="1" fontAlgn="auto" latinLnBrk="0" hangingPunct="1">
              <a:lnSpc>
                <a:spcPts val="12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defTabSz="914357" rtl="0" eaLnBrk="1" fontAlgn="auto" latinLnBrk="0" hangingPunct="1">
              <a:lnSpc>
                <a:spcPts val="1200"/>
              </a:lnSpc>
              <a:spcBef>
                <a:spcPts val="0"/>
              </a:spcBef>
              <a:spcAft>
                <a:spcPts val="0"/>
              </a:spcAft>
              <a:buClrTx/>
              <a:buSzTx/>
              <a:buFontTx/>
              <a:buNone/>
              <a:tabLst/>
              <a:defRPr/>
            </a:pPr>
            <a:r>
              <a:rPr lang="fr-FR" sz="900" i="1" dirty="0">
                <a:solidFill>
                  <a:srgbClr val="2D2D65"/>
                </a:solidFill>
                <a:latin typeface="Poppins" pitchFamily="2" charset="77"/>
                <a:ea typeface="Open Sans" panose="020B0606030504020204" pitchFamily="34" charset="0"/>
                <a:cs typeface="Poppins" pitchFamily="2" charset="77"/>
              </a:rPr>
              <a:t>Occupant un m</a:t>
            </a:r>
            <a:r>
              <a:rPr kumimoji="0" lang="fr-FR" sz="90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étier emblématique de la transformation technologique du secteur du transport et de la logistique, les conducteurs sont associés à une augmentation des effectifs salariés tant que l’automatisation ne disrupte pas leur métier. Leurs tâches font l’objet d’une transformation du fait de l’adaptation aux aides à la conduite, aux énergies renouvelables, et d’une meilleure relation client. </a:t>
            </a:r>
          </a:p>
        </p:txBody>
      </p:sp>
      <p:sp>
        <p:nvSpPr>
          <p:cNvPr id="40" name="Rectangle 39">
            <a:extLst>
              <a:ext uri="{FF2B5EF4-FFF2-40B4-BE49-F238E27FC236}">
                <a16:creationId xmlns:a16="http://schemas.microsoft.com/office/drawing/2014/main" id="{AFC91940-1F3A-4376-908F-167DA1C1E3F0}"/>
              </a:ext>
            </a:extLst>
          </p:cNvPr>
          <p:cNvSpPr/>
          <p:nvPr/>
        </p:nvSpPr>
        <p:spPr>
          <a:xfrm>
            <a:off x="367909" y="3035271"/>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1" name="Rectangle 40">
            <a:extLst>
              <a:ext uri="{FF2B5EF4-FFF2-40B4-BE49-F238E27FC236}">
                <a16:creationId xmlns:a16="http://schemas.microsoft.com/office/drawing/2014/main" id="{B0B1751D-4F41-4EE4-94FB-BAD500CEB61A}"/>
              </a:ext>
            </a:extLst>
          </p:cNvPr>
          <p:cNvSpPr/>
          <p:nvPr/>
        </p:nvSpPr>
        <p:spPr>
          <a:xfrm>
            <a:off x="241391" y="316897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2" name="Rectangle 41">
            <a:extLst>
              <a:ext uri="{FF2B5EF4-FFF2-40B4-BE49-F238E27FC236}">
                <a16:creationId xmlns:a16="http://schemas.microsoft.com/office/drawing/2014/main" id="{FB9A445C-B5CE-44F6-B9D5-71824AF70374}"/>
              </a:ext>
            </a:extLst>
          </p:cNvPr>
          <p:cNvSpPr/>
          <p:nvPr/>
        </p:nvSpPr>
        <p:spPr>
          <a:xfrm>
            <a:off x="304650" y="308559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0" name="Rectangle 49">
            <a:extLst>
              <a:ext uri="{FF2B5EF4-FFF2-40B4-BE49-F238E27FC236}">
                <a16:creationId xmlns:a16="http://schemas.microsoft.com/office/drawing/2014/main" id="{FFE74D8A-9BD5-420A-84CD-9CCFEE4431B4}"/>
              </a:ext>
            </a:extLst>
          </p:cNvPr>
          <p:cNvSpPr/>
          <p:nvPr/>
        </p:nvSpPr>
        <p:spPr>
          <a:xfrm>
            <a:off x="368517" y="4869160"/>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1" name="Rectangle 50">
            <a:extLst>
              <a:ext uri="{FF2B5EF4-FFF2-40B4-BE49-F238E27FC236}">
                <a16:creationId xmlns:a16="http://schemas.microsoft.com/office/drawing/2014/main" id="{DFB29D26-7535-42E7-84A2-DCD3CB27E72C}"/>
              </a:ext>
            </a:extLst>
          </p:cNvPr>
          <p:cNvSpPr/>
          <p:nvPr/>
        </p:nvSpPr>
        <p:spPr>
          <a:xfrm>
            <a:off x="241999" y="5002870"/>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2" name="Rectangle 51">
            <a:extLst>
              <a:ext uri="{FF2B5EF4-FFF2-40B4-BE49-F238E27FC236}">
                <a16:creationId xmlns:a16="http://schemas.microsoft.com/office/drawing/2014/main" id="{D6F324AA-068C-44BA-BF13-A0A7CE458189}"/>
              </a:ext>
            </a:extLst>
          </p:cNvPr>
          <p:cNvSpPr/>
          <p:nvPr/>
        </p:nvSpPr>
        <p:spPr>
          <a:xfrm>
            <a:off x="305258" y="4919482"/>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3" name="Rectangle 52">
            <a:extLst>
              <a:ext uri="{FF2B5EF4-FFF2-40B4-BE49-F238E27FC236}">
                <a16:creationId xmlns:a16="http://schemas.microsoft.com/office/drawing/2014/main" id="{4D7D6398-8AB6-445E-A255-0715BC237BAB}"/>
              </a:ext>
            </a:extLst>
          </p:cNvPr>
          <p:cNvSpPr/>
          <p:nvPr/>
        </p:nvSpPr>
        <p:spPr>
          <a:xfrm>
            <a:off x="367909" y="3642435"/>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7" name="Rectangle 56">
            <a:extLst>
              <a:ext uri="{FF2B5EF4-FFF2-40B4-BE49-F238E27FC236}">
                <a16:creationId xmlns:a16="http://schemas.microsoft.com/office/drawing/2014/main" id="{AA03BB63-911D-4918-918E-79E5BCD9BD2D}"/>
              </a:ext>
            </a:extLst>
          </p:cNvPr>
          <p:cNvSpPr/>
          <p:nvPr/>
        </p:nvSpPr>
        <p:spPr>
          <a:xfrm>
            <a:off x="241391" y="3776145"/>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0" name="Rectangle 59">
            <a:extLst>
              <a:ext uri="{FF2B5EF4-FFF2-40B4-BE49-F238E27FC236}">
                <a16:creationId xmlns:a16="http://schemas.microsoft.com/office/drawing/2014/main" id="{25A0FB33-A361-4542-B91B-EE9FA05FA69C}"/>
              </a:ext>
            </a:extLst>
          </p:cNvPr>
          <p:cNvSpPr/>
          <p:nvPr/>
        </p:nvSpPr>
        <p:spPr>
          <a:xfrm>
            <a:off x="304650" y="3692757"/>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1" name="Rectangle 60">
            <a:extLst>
              <a:ext uri="{FF2B5EF4-FFF2-40B4-BE49-F238E27FC236}">
                <a16:creationId xmlns:a16="http://schemas.microsoft.com/office/drawing/2014/main" id="{172188B3-2035-4272-B626-384F68535EBC}"/>
              </a:ext>
            </a:extLst>
          </p:cNvPr>
          <p:cNvSpPr/>
          <p:nvPr/>
        </p:nvSpPr>
        <p:spPr>
          <a:xfrm>
            <a:off x="367909" y="4278410"/>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2" name="Rectangle 61">
            <a:extLst>
              <a:ext uri="{FF2B5EF4-FFF2-40B4-BE49-F238E27FC236}">
                <a16:creationId xmlns:a16="http://schemas.microsoft.com/office/drawing/2014/main" id="{4D093CE3-7791-466D-9BF0-E08752CB0BC2}"/>
              </a:ext>
            </a:extLst>
          </p:cNvPr>
          <p:cNvSpPr/>
          <p:nvPr/>
        </p:nvSpPr>
        <p:spPr>
          <a:xfrm>
            <a:off x="241391" y="4412120"/>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3" name="Rectangle 62">
            <a:extLst>
              <a:ext uri="{FF2B5EF4-FFF2-40B4-BE49-F238E27FC236}">
                <a16:creationId xmlns:a16="http://schemas.microsoft.com/office/drawing/2014/main" id="{1C62D03F-1D12-422B-9CB9-08B4E6FA46BE}"/>
              </a:ext>
            </a:extLst>
          </p:cNvPr>
          <p:cNvSpPr/>
          <p:nvPr/>
        </p:nvSpPr>
        <p:spPr>
          <a:xfrm>
            <a:off x="304650" y="4328732"/>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64" name="Graphique 63" descr="Badge croix contour">
            <a:extLst>
              <a:ext uri="{FF2B5EF4-FFF2-40B4-BE49-F238E27FC236}">
                <a16:creationId xmlns:a16="http://schemas.microsoft.com/office/drawing/2014/main" id="{FF17A96B-BD57-4AD2-895F-4CB5893FF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847176">
            <a:off x="458284" y="3061139"/>
            <a:ext cx="221563" cy="221563"/>
          </a:xfrm>
          <a:prstGeom prst="rect">
            <a:avLst/>
          </a:prstGeom>
        </p:spPr>
      </p:pic>
      <p:sp>
        <p:nvSpPr>
          <p:cNvPr id="75" name="ZoneTexte 74">
            <a:extLst>
              <a:ext uri="{FF2B5EF4-FFF2-40B4-BE49-F238E27FC236}">
                <a16:creationId xmlns:a16="http://schemas.microsoft.com/office/drawing/2014/main" id="{887D0686-3279-421C-BEDF-55AD6C39EA06}"/>
              </a:ext>
            </a:extLst>
          </p:cNvPr>
          <p:cNvSpPr txBox="1"/>
          <p:nvPr/>
        </p:nvSpPr>
        <p:spPr>
          <a:xfrm>
            <a:off x="973828" y="1568878"/>
            <a:ext cx="8162846" cy="307777"/>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525457"/>
                </a:solidFill>
                <a:effectLst/>
                <a:uLnTx/>
                <a:uFillTx/>
                <a:latin typeface="Open Sans"/>
                <a:ea typeface="+mn-ea"/>
                <a:cs typeface="+mn-cs"/>
              </a:rPr>
              <a:t>Conducteur + 3,5t, conducteur - 3,5t</a:t>
            </a:r>
            <a:endParaRPr kumimoji="0" lang="en-GB" sz="14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8" name="ZoneTexte 77">
            <a:extLst>
              <a:ext uri="{FF2B5EF4-FFF2-40B4-BE49-F238E27FC236}">
                <a16:creationId xmlns:a16="http://schemas.microsoft.com/office/drawing/2014/main" id="{E7A2F2C8-7FDF-458B-AA65-EE8F0426EF2C}"/>
              </a:ext>
            </a:extLst>
          </p:cNvPr>
          <p:cNvSpPr txBox="1"/>
          <p:nvPr/>
        </p:nvSpPr>
        <p:spPr>
          <a:xfrm>
            <a:off x="127428" y="2616018"/>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sp>
        <p:nvSpPr>
          <p:cNvPr id="59" name="ZoneTexte 58">
            <a:extLst>
              <a:ext uri="{FF2B5EF4-FFF2-40B4-BE49-F238E27FC236}">
                <a16:creationId xmlns:a16="http://schemas.microsoft.com/office/drawing/2014/main" id="{D7D9613D-BCFC-41BC-8124-BEF3E49C610B}"/>
              </a:ext>
            </a:extLst>
          </p:cNvPr>
          <p:cNvSpPr txBox="1"/>
          <p:nvPr/>
        </p:nvSpPr>
        <p:spPr>
          <a:xfrm>
            <a:off x="9915726" y="1072361"/>
            <a:ext cx="1210588"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Quasi-certaine</a:t>
            </a:r>
          </a:p>
        </p:txBody>
      </p:sp>
      <p:sp>
        <p:nvSpPr>
          <p:cNvPr id="81" name="Espace réservé de la date 6">
            <a:extLst>
              <a:ext uri="{FF2B5EF4-FFF2-40B4-BE49-F238E27FC236}">
                <a16:creationId xmlns:a16="http://schemas.microsoft.com/office/drawing/2014/main" id="{29B205BC-4117-CA4E-BD28-F8A760F5E2FC}"/>
              </a:ext>
            </a:extLst>
          </p:cNvPr>
          <p:cNvSpPr>
            <a:spLocks noGrp="1"/>
          </p:cNvSpPr>
          <p:nvPr>
            <p:ph type="dt" sz="half" idx="10"/>
          </p:nvPr>
        </p:nvSpPr>
        <p:spPr>
          <a:xfrm>
            <a:off x="0" y="6376243"/>
            <a:ext cx="982663" cy="365125"/>
          </a:xfrm>
        </p:spPr>
        <p:txBody>
          <a:bodyPr/>
          <a:lstStyle/>
          <a:p>
            <a:fld id="{2FAD8CF8-79E3-C043-96C4-C32083CD4489}" type="datetime6">
              <a:rPr lang="fr-FR" smtClean="0"/>
              <a:t>novembre 24</a:t>
            </a:fld>
            <a:endParaRPr lang="fr-FR" dirty="0"/>
          </a:p>
        </p:txBody>
      </p:sp>
      <p:sp>
        <p:nvSpPr>
          <p:cNvPr id="79" name="Espace réservé du pied de page 2">
            <a:extLst>
              <a:ext uri="{FF2B5EF4-FFF2-40B4-BE49-F238E27FC236}">
                <a16:creationId xmlns:a16="http://schemas.microsoft.com/office/drawing/2014/main" id="{0CFB49B7-E1F1-A44C-8756-2278E7FC381A}"/>
              </a:ext>
            </a:extLst>
          </p:cNvPr>
          <p:cNvSpPr>
            <a:spLocks noGrp="1"/>
          </p:cNvSpPr>
          <p:nvPr>
            <p:ph type="ftr" sz="quarter" idx="11"/>
          </p:nvPr>
        </p:nvSpPr>
        <p:spPr>
          <a:xfrm>
            <a:off x="2907060" y="6376243"/>
            <a:ext cx="6377880" cy="365125"/>
          </a:xfrm>
        </p:spPr>
        <p:txBody>
          <a:bodyPr/>
          <a:lstStyle/>
          <a:p>
            <a:r>
              <a:rPr lang="fr-FR" dirty="0"/>
              <a:t>Démarche prospective emplois compétences dans le transport et la logistique</a:t>
            </a:r>
          </a:p>
        </p:txBody>
      </p:sp>
      <p:sp>
        <p:nvSpPr>
          <p:cNvPr id="68" name="Espace réservé du numéro de diapositive 1">
            <a:extLst>
              <a:ext uri="{FF2B5EF4-FFF2-40B4-BE49-F238E27FC236}">
                <a16:creationId xmlns:a16="http://schemas.microsoft.com/office/drawing/2014/main" id="{F9E052CE-DDBE-DA40-A50C-198A16F6BF40}"/>
              </a:ext>
            </a:extLst>
          </p:cNvPr>
          <p:cNvSpPr>
            <a:spLocks noGrp="1"/>
          </p:cNvSpPr>
          <p:nvPr>
            <p:ph type="sldNum" sz="quarter" idx="12"/>
          </p:nvPr>
        </p:nvSpPr>
        <p:spPr>
          <a:xfrm>
            <a:off x="11209338" y="6376243"/>
            <a:ext cx="982662" cy="365125"/>
          </a:xfrm>
        </p:spPr>
        <p:txBody>
          <a:bodyPr/>
          <a:lstStyle/>
          <a:p>
            <a:fld id="{A36F3361-A877-4444-A872-5BDB8319CCF7}" type="slidenum">
              <a:rPr lang="fr-FR" smtClean="0"/>
              <a:t>14</a:t>
            </a:fld>
            <a:endParaRPr lang="fr-FR" dirty="0"/>
          </a:p>
        </p:txBody>
      </p:sp>
      <p:sp>
        <p:nvSpPr>
          <p:cNvPr id="95" name="ZoneTexte 94">
            <a:extLst>
              <a:ext uri="{FF2B5EF4-FFF2-40B4-BE49-F238E27FC236}">
                <a16:creationId xmlns:a16="http://schemas.microsoft.com/office/drawing/2014/main" id="{C5F4EE1E-593F-5243-8309-B4C65662DB36}"/>
              </a:ext>
            </a:extLst>
          </p:cNvPr>
          <p:cNvSpPr txBox="1"/>
          <p:nvPr/>
        </p:nvSpPr>
        <p:spPr>
          <a:xfrm rot="1129452">
            <a:off x="964546" y="2130973"/>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CADRE REGLEMENTAIRE</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96" name="ZoneTexte 95">
            <a:extLst>
              <a:ext uri="{FF2B5EF4-FFF2-40B4-BE49-F238E27FC236}">
                <a16:creationId xmlns:a16="http://schemas.microsoft.com/office/drawing/2014/main" id="{DA9CC3F0-DB77-A741-8457-A9874B721F79}"/>
              </a:ext>
            </a:extLst>
          </p:cNvPr>
          <p:cNvSpPr txBox="1"/>
          <p:nvPr/>
        </p:nvSpPr>
        <p:spPr>
          <a:xfrm rot="389624">
            <a:off x="3111941" y="2141398"/>
            <a:ext cx="619770" cy="565077"/>
          </a:xfrm>
          <a:prstGeom prst="rect">
            <a:avLst/>
          </a:prstGeom>
          <a:noFill/>
        </p:spPr>
        <p:txBody>
          <a:bodyPr wrap="none" rtlCol="0">
            <a:prstTxWarp prst="textButton">
              <a:avLst>
                <a:gd name="adj" fmla="val 11269337"/>
              </a:avLst>
            </a:prstTxWarp>
            <a:spAutoFit/>
          </a:bodyPr>
          <a:lstStyle/>
          <a:p>
            <a:pPr marL="457178" lvl="1" defTabSz="914357">
              <a:defRPr/>
            </a:pPr>
            <a:r>
              <a:rPr lang="fr-FR" sz="1600" dirty="0">
                <a:solidFill>
                  <a:prstClr val="black"/>
                </a:solidFill>
                <a:latin typeface="Poppins" pitchFamily="2" charset="77"/>
              </a:rPr>
              <a:t>ÉVOLUTION SOCIÉTÉ</a:t>
            </a:r>
            <a:endParaRPr lang="en-GB" sz="1600" dirty="0">
              <a:solidFill>
                <a:prstClr val="black"/>
              </a:solidFill>
              <a:latin typeface="Poppins" pitchFamily="2" charset="77"/>
            </a:endParaRPr>
          </a:p>
        </p:txBody>
      </p:sp>
      <p:sp>
        <p:nvSpPr>
          <p:cNvPr id="97" name="ZoneTexte 96">
            <a:extLst>
              <a:ext uri="{FF2B5EF4-FFF2-40B4-BE49-F238E27FC236}">
                <a16:creationId xmlns:a16="http://schemas.microsoft.com/office/drawing/2014/main" id="{CDADE4F1-6606-BB48-9496-CEE4095C89A2}"/>
              </a:ext>
            </a:extLst>
          </p:cNvPr>
          <p:cNvSpPr txBox="1"/>
          <p:nvPr/>
        </p:nvSpPr>
        <p:spPr>
          <a:xfrm rot="322840">
            <a:off x="2373955" y="2125052"/>
            <a:ext cx="619770" cy="565077"/>
          </a:xfrm>
          <a:prstGeom prst="rect">
            <a:avLst/>
          </a:prstGeom>
          <a:noFill/>
        </p:spPr>
        <p:txBody>
          <a:bodyPr wrap="none" rtlCol="0">
            <a:prstTxWarp prst="textButton">
              <a:avLst>
                <a:gd name="adj" fmla="val 11269337"/>
              </a:avLst>
            </a:prstTxWarp>
            <a:spAutoFit/>
          </a:bodyPr>
          <a:lstStyle/>
          <a:p>
            <a:pPr marL="457178" lvl="1" defTabSz="914357">
              <a:defRPr/>
            </a:pPr>
            <a:r>
              <a:rPr lang="fr-FR" sz="1600" dirty="0">
                <a:solidFill>
                  <a:prstClr val="black"/>
                </a:solidFill>
                <a:latin typeface="Poppins" pitchFamily="2" charset="77"/>
              </a:rPr>
              <a:t>NOUVELLES ÉNERGIES</a:t>
            </a:r>
            <a:endParaRPr lang="en-GB" sz="1600" dirty="0">
              <a:solidFill>
                <a:prstClr val="black"/>
              </a:solidFill>
              <a:latin typeface="Poppins" pitchFamily="2" charset="77"/>
            </a:endParaRPr>
          </a:p>
        </p:txBody>
      </p:sp>
      <p:sp>
        <p:nvSpPr>
          <p:cNvPr id="98" name="ZoneTexte 97">
            <a:extLst>
              <a:ext uri="{FF2B5EF4-FFF2-40B4-BE49-F238E27FC236}">
                <a16:creationId xmlns:a16="http://schemas.microsoft.com/office/drawing/2014/main" id="{52D4D33B-8A50-7A47-AC6E-E222C2ECFB56}"/>
              </a:ext>
            </a:extLst>
          </p:cNvPr>
          <p:cNvSpPr txBox="1"/>
          <p:nvPr/>
        </p:nvSpPr>
        <p:spPr>
          <a:xfrm rot="389624">
            <a:off x="1700006" y="2135774"/>
            <a:ext cx="619770" cy="565077"/>
          </a:xfrm>
          <a:prstGeom prst="rect">
            <a:avLst/>
          </a:prstGeom>
          <a:noFill/>
        </p:spPr>
        <p:txBody>
          <a:bodyPr wrap="none" rtlCol="0">
            <a:prstTxWarp prst="textButton">
              <a:avLst>
                <a:gd name="adj" fmla="val 1088874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Poppins" pitchFamily="2" charset="77"/>
                <a:ea typeface="+mn-ea"/>
                <a:cs typeface="+mn-cs"/>
              </a:rPr>
              <a:t>ÉVOLUTION TECHNOLOGIQUE</a:t>
            </a:r>
            <a:endParaRPr kumimoji="0" lang="en-GB" sz="32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99" name="Ellipse 98">
            <a:extLst>
              <a:ext uri="{FF2B5EF4-FFF2-40B4-BE49-F238E27FC236}">
                <a16:creationId xmlns:a16="http://schemas.microsoft.com/office/drawing/2014/main" id="{14CBB803-EC5F-A343-9AD8-895B8D81A155}"/>
              </a:ext>
            </a:extLst>
          </p:cNvPr>
          <p:cNvSpPr/>
          <p:nvPr/>
        </p:nvSpPr>
        <p:spPr>
          <a:xfrm>
            <a:off x="1797887" y="2199730"/>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00" name="Ellipse 99">
            <a:extLst>
              <a:ext uri="{FF2B5EF4-FFF2-40B4-BE49-F238E27FC236}">
                <a16:creationId xmlns:a16="http://schemas.microsoft.com/office/drawing/2014/main" id="{40E5788A-7A9A-334D-85A3-E6910D034412}"/>
              </a:ext>
            </a:extLst>
          </p:cNvPr>
          <p:cNvSpPr/>
          <p:nvPr/>
        </p:nvSpPr>
        <p:spPr>
          <a:xfrm>
            <a:off x="2477003" y="2199730"/>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01" name="Ellipse 100">
            <a:extLst>
              <a:ext uri="{FF2B5EF4-FFF2-40B4-BE49-F238E27FC236}">
                <a16:creationId xmlns:a16="http://schemas.microsoft.com/office/drawing/2014/main" id="{A25F4294-9FC4-044F-B5C9-15B7FE48B599}"/>
              </a:ext>
            </a:extLst>
          </p:cNvPr>
          <p:cNvSpPr/>
          <p:nvPr/>
        </p:nvSpPr>
        <p:spPr>
          <a:xfrm>
            <a:off x="3209592" y="2199730"/>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02" name="Ellipse 101">
            <a:extLst>
              <a:ext uri="{FF2B5EF4-FFF2-40B4-BE49-F238E27FC236}">
                <a16:creationId xmlns:a16="http://schemas.microsoft.com/office/drawing/2014/main" id="{8F4204F3-DD06-9C4C-9547-A9BD750E1545}"/>
              </a:ext>
            </a:extLst>
          </p:cNvPr>
          <p:cNvSpPr/>
          <p:nvPr/>
        </p:nvSpPr>
        <p:spPr>
          <a:xfrm>
            <a:off x="1059950" y="2199730"/>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103" name="Graphique 102" descr="Faire défiler contour">
            <a:extLst>
              <a:ext uri="{FF2B5EF4-FFF2-40B4-BE49-F238E27FC236}">
                <a16:creationId xmlns:a16="http://schemas.microsoft.com/office/drawing/2014/main" id="{F90650EF-C7BF-EC4E-8C81-3D7FBBD2B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123" y="2277275"/>
            <a:ext cx="288000" cy="289922"/>
          </a:xfrm>
          <a:prstGeom prst="rect">
            <a:avLst/>
          </a:prstGeom>
        </p:spPr>
      </p:pic>
      <p:pic>
        <p:nvPicPr>
          <p:cNvPr id="106" name="Graphique 105" descr="Ampoule et engrenage contour">
            <a:extLst>
              <a:ext uri="{FF2B5EF4-FFF2-40B4-BE49-F238E27FC236}">
                <a16:creationId xmlns:a16="http://schemas.microsoft.com/office/drawing/2014/main" id="{0C4E93A1-3A31-6146-8AC5-04A9F242F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9887" y="2271730"/>
            <a:ext cx="288000" cy="288000"/>
          </a:xfrm>
          <a:prstGeom prst="rect">
            <a:avLst/>
          </a:prstGeom>
        </p:spPr>
      </p:pic>
      <p:pic>
        <p:nvPicPr>
          <p:cNvPr id="107" name="Graphique 106" descr="Ampoule et engrenage contour">
            <a:extLst>
              <a:ext uri="{FF2B5EF4-FFF2-40B4-BE49-F238E27FC236}">
                <a16:creationId xmlns:a16="http://schemas.microsoft.com/office/drawing/2014/main" id="{48F9C791-79A3-0841-8489-46D35682E0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50924" y="2271730"/>
            <a:ext cx="288000" cy="288000"/>
          </a:xfrm>
          <a:prstGeom prst="rect">
            <a:avLst/>
          </a:prstGeom>
        </p:spPr>
      </p:pic>
      <p:pic>
        <p:nvPicPr>
          <p:cNvPr id="108" name="Graphique 107" descr="Utilisateurs contour">
            <a:extLst>
              <a:ext uri="{FF2B5EF4-FFF2-40B4-BE49-F238E27FC236}">
                <a16:creationId xmlns:a16="http://schemas.microsoft.com/office/drawing/2014/main" id="{81556629-CE94-4543-96CA-ED7713F0ED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80778" y="2267468"/>
            <a:ext cx="288000" cy="289922"/>
          </a:xfrm>
          <a:prstGeom prst="rect">
            <a:avLst/>
          </a:prstGeom>
        </p:spPr>
      </p:pic>
      <p:graphicFrame>
        <p:nvGraphicFramePr>
          <p:cNvPr id="109" name="Tableau 108">
            <a:extLst>
              <a:ext uri="{FF2B5EF4-FFF2-40B4-BE49-F238E27FC236}">
                <a16:creationId xmlns:a16="http://schemas.microsoft.com/office/drawing/2014/main" id="{F1E0625B-C17E-0246-97AC-F9A9C84C5E64}"/>
              </a:ext>
            </a:extLst>
          </p:cNvPr>
          <p:cNvGraphicFramePr>
            <a:graphicFrameLocks noGrp="1"/>
          </p:cNvGraphicFramePr>
          <p:nvPr>
            <p:extLst>
              <p:ext uri="{D42A27DB-BD31-4B8C-83A1-F6EECF244321}">
                <p14:modId xmlns:p14="http://schemas.microsoft.com/office/powerpoint/2010/main" val="567717282"/>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2025</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graphicFrame>
        <p:nvGraphicFramePr>
          <p:cNvPr id="110" name="Tableau 109">
            <a:extLst>
              <a:ext uri="{FF2B5EF4-FFF2-40B4-BE49-F238E27FC236}">
                <a16:creationId xmlns:a16="http://schemas.microsoft.com/office/drawing/2014/main" id="{1CD05D1A-04C1-B142-BF77-697737F9FA47}"/>
              </a:ext>
            </a:extLst>
          </p:cNvPr>
          <p:cNvGraphicFramePr>
            <a:graphicFrameLocks noGrp="1"/>
          </p:cNvGraphicFramePr>
          <p:nvPr>
            <p:extLst>
              <p:ext uri="{D42A27DB-BD31-4B8C-83A1-F6EECF244321}">
                <p14:modId xmlns:p14="http://schemas.microsoft.com/office/powerpoint/2010/main" val="2153910583"/>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2028</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Tree>
    <p:extLst>
      <p:ext uri="{BB962C8B-B14F-4D97-AF65-F5344CB8AC3E}">
        <p14:creationId xmlns:p14="http://schemas.microsoft.com/office/powerpoint/2010/main" val="26802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539E0A6-AB7B-3943-9E7E-3E2E2B5871E1}"/>
              </a:ext>
            </a:extLst>
          </p:cNvPr>
          <p:cNvSpPr txBox="1"/>
          <p:nvPr/>
        </p:nvSpPr>
        <p:spPr>
          <a:xfrm rot="389624">
            <a:off x="1700006" y="2165860"/>
            <a:ext cx="619770" cy="565077"/>
          </a:xfrm>
          <a:prstGeom prst="rect">
            <a:avLst/>
          </a:prstGeom>
          <a:noFill/>
        </p:spPr>
        <p:txBody>
          <a:bodyPr wrap="none" rtlCol="0">
            <a:prstTxWarp prst="textButton">
              <a:avLst>
                <a:gd name="adj" fmla="val 1088874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Poppins" pitchFamily="2" charset="77"/>
                <a:ea typeface="+mn-ea"/>
                <a:cs typeface="+mn-cs"/>
              </a:rPr>
              <a:t>ÉVOLUTION TECHNOLOGIQUE</a:t>
            </a:r>
            <a:endParaRPr kumimoji="0" lang="en-GB" sz="32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6" name="ZoneTexte 5">
            <a:extLst>
              <a:ext uri="{FF2B5EF4-FFF2-40B4-BE49-F238E27FC236}">
                <a16:creationId xmlns:a16="http://schemas.microsoft.com/office/drawing/2014/main" id="{F9391D0D-C0C8-F040-9E14-9B9EE0A16E2D}"/>
              </a:ext>
            </a:extLst>
          </p:cNvPr>
          <p:cNvSpPr txBox="1"/>
          <p:nvPr/>
        </p:nvSpPr>
        <p:spPr>
          <a:xfrm rot="322840">
            <a:off x="937656" y="2155138"/>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SOCIÉTÉ</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7" name="ZoneTexte 6">
            <a:extLst>
              <a:ext uri="{FF2B5EF4-FFF2-40B4-BE49-F238E27FC236}">
                <a16:creationId xmlns:a16="http://schemas.microsoft.com/office/drawing/2014/main" id="{BE3E408D-46FE-3147-8500-06B983536CEE}"/>
              </a:ext>
            </a:extLst>
          </p:cNvPr>
          <p:cNvSpPr txBox="1"/>
          <p:nvPr/>
        </p:nvSpPr>
        <p:spPr>
          <a:xfrm rot="1973468">
            <a:off x="2385201" y="2165438"/>
            <a:ext cx="619770" cy="565077"/>
          </a:xfrm>
          <a:prstGeom prst="rect">
            <a:avLst/>
          </a:prstGeom>
          <a:noFill/>
        </p:spPr>
        <p:txBody>
          <a:bodyPr wrap="none" rtlCol="0">
            <a:prstTxWarp prst="textButton">
              <a:avLst>
                <a:gd name="adj" fmla="val 1106808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CONCURRENCE        </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8" name="ZoneTexte 7">
            <a:extLst>
              <a:ext uri="{FF2B5EF4-FFF2-40B4-BE49-F238E27FC236}">
                <a16:creationId xmlns:a16="http://schemas.microsoft.com/office/drawing/2014/main" id="{632DC80C-538E-9447-AF92-F7AE02FE44AF}"/>
              </a:ext>
            </a:extLst>
          </p:cNvPr>
          <p:cNvSpPr txBox="1"/>
          <p:nvPr/>
        </p:nvSpPr>
        <p:spPr>
          <a:xfrm rot="389624">
            <a:off x="3111941" y="2171484"/>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DEMANDE</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9" name="Ellipse 8">
            <a:extLst>
              <a:ext uri="{FF2B5EF4-FFF2-40B4-BE49-F238E27FC236}">
                <a16:creationId xmlns:a16="http://schemas.microsoft.com/office/drawing/2014/main" id="{D5DB52BF-60A8-2E4A-8288-92218E6D4CAC}"/>
              </a:ext>
            </a:extLst>
          </p:cNvPr>
          <p:cNvSpPr/>
          <p:nvPr/>
        </p:nvSpPr>
        <p:spPr>
          <a:xfrm>
            <a:off x="1797887" y="2237601"/>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0" name="Ellipse 9">
            <a:extLst>
              <a:ext uri="{FF2B5EF4-FFF2-40B4-BE49-F238E27FC236}">
                <a16:creationId xmlns:a16="http://schemas.microsoft.com/office/drawing/2014/main" id="{4CC1D783-8769-F941-854E-002F0D4EB8AE}"/>
              </a:ext>
            </a:extLst>
          </p:cNvPr>
          <p:cNvSpPr/>
          <p:nvPr/>
        </p:nvSpPr>
        <p:spPr>
          <a:xfrm>
            <a:off x="1032343" y="2237601"/>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1" name="Ellipse 10">
            <a:extLst>
              <a:ext uri="{FF2B5EF4-FFF2-40B4-BE49-F238E27FC236}">
                <a16:creationId xmlns:a16="http://schemas.microsoft.com/office/drawing/2014/main" id="{58005100-4FD9-0944-A78A-71E851474839}"/>
              </a:ext>
            </a:extLst>
          </p:cNvPr>
          <p:cNvSpPr/>
          <p:nvPr/>
        </p:nvSpPr>
        <p:spPr>
          <a:xfrm>
            <a:off x="2483687" y="2237601"/>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2" name="Ellipse 11">
            <a:extLst>
              <a:ext uri="{FF2B5EF4-FFF2-40B4-BE49-F238E27FC236}">
                <a16:creationId xmlns:a16="http://schemas.microsoft.com/office/drawing/2014/main" id="{46C1086D-071D-594B-8401-2884484EB163}"/>
              </a:ext>
            </a:extLst>
          </p:cNvPr>
          <p:cNvSpPr/>
          <p:nvPr/>
        </p:nvSpPr>
        <p:spPr>
          <a:xfrm>
            <a:off x="3206701" y="2237601"/>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cxnSp>
        <p:nvCxnSpPr>
          <p:cNvPr id="13" name="Connecteur droit avec flèche 12">
            <a:extLst>
              <a:ext uri="{FF2B5EF4-FFF2-40B4-BE49-F238E27FC236}">
                <a16:creationId xmlns:a16="http://schemas.microsoft.com/office/drawing/2014/main" id="{68F9D58D-7460-164E-904D-CF6B914C89BE}"/>
              </a:ext>
            </a:extLst>
          </p:cNvPr>
          <p:cNvCxnSpPr>
            <a:cxnSpLocks/>
          </p:cNvCxnSpPr>
          <p:nvPr/>
        </p:nvCxnSpPr>
        <p:spPr>
          <a:xfrm flipV="1">
            <a:off x="9827250" y="1544998"/>
            <a:ext cx="0" cy="82296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AE1A78B-94AC-8941-AE53-5ACAB7006E72}"/>
              </a:ext>
            </a:extLst>
          </p:cNvPr>
          <p:cNvCxnSpPr>
            <a:cxnSpLocks/>
          </p:cNvCxnSpPr>
          <p:nvPr/>
        </p:nvCxnSpPr>
        <p:spPr>
          <a:xfrm flipV="1">
            <a:off x="9928068" y="2458723"/>
            <a:ext cx="1281270" cy="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AB43844-4A91-E243-B113-F704BDF91544}"/>
              </a:ext>
            </a:extLst>
          </p:cNvPr>
          <p:cNvSpPr txBox="1"/>
          <p:nvPr/>
        </p:nvSpPr>
        <p:spPr>
          <a:xfrm rot="16200000">
            <a:off x="9224361" y="1834236"/>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16" name="ZoneTexte 15">
            <a:extLst>
              <a:ext uri="{FF2B5EF4-FFF2-40B4-BE49-F238E27FC236}">
                <a16:creationId xmlns:a16="http://schemas.microsoft.com/office/drawing/2014/main" id="{DC6A8943-C087-C247-B479-9F70C5E7A3E7}"/>
              </a:ext>
            </a:extLst>
          </p:cNvPr>
          <p:cNvSpPr txBox="1"/>
          <p:nvPr/>
        </p:nvSpPr>
        <p:spPr>
          <a:xfrm>
            <a:off x="10223897" y="2493640"/>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graphicFrame>
        <p:nvGraphicFramePr>
          <p:cNvPr id="17" name="Tableau 9">
            <a:extLst>
              <a:ext uri="{FF2B5EF4-FFF2-40B4-BE49-F238E27FC236}">
                <a16:creationId xmlns:a16="http://schemas.microsoft.com/office/drawing/2014/main" id="{65476F32-5D0C-3E44-86B4-CD53C912EF7F}"/>
              </a:ext>
            </a:extLst>
          </p:cNvPr>
          <p:cNvGraphicFramePr>
            <a:graphicFrameLocks noGrp="1"/>
          </p:cNvGraphicFramePr>
          <p:nvPr>
            <p:extLst>
              <p:ext uri="{D42A27DB-BD31-4B8C-83A1-F6EECF244321}">
                <p14:modId xmlns:p14="http://schemas.microsoft.com/office/powerpoint/2010/main" val="81289513"/>
              </p:ext>
            </p:extLst>
          </p:nvPr>
        </p:nvGraphicFramePr>
        <p:xfrm>
          <a:off x="9928068" y="1557338"/>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sp>
        <p:nvSpPr>
          <p:cNvPr id="18" name="Étoile : 4 branches 57">
            <a:extLst>
              <a:ext uri="{FF2B5EF4-FFF2-40B4-BE49-F238E27FC236}">
                <a16:creationId xmlns:a16="http://schemas.microsoft.com/office/drawing/2014/main" id="{DBF95A0A-DF5D-D748-85FF-514132EF7AF0}"/>
              </a:ext>
            </a:extLst>
          </p:cNvPr>
          <p:cNvSpPr/>
          <p:nvPr/>
        </p:nvSpPr>
        <p:spPr>
          <a:xfrm>
            <a:off x="10446874" y="1820021"/>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19" name="Graphique 18" descr="Badge croix contour">
            <a:extLst>
              <a:ext uri="{FF2B5EF4-FFF2-40B4-BE49-F238E27FC236}">
                <a16:creationId xmlns:a16="http://schemas.microsoft.com/office/drawing/2014/main" id="{65FBD78E-FAFC-8D4D-998F-7BE1C33CF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020" y="4962477"/>
            <a:ext cx="221563" cy="221563"/>
          </a:xfrm>
          <a:prstGeom prst="rect">
            <a:avLst/>
          </a:prstGeom>
        </p:spPr>
      </p:pic>
      <p:pic>
        <p:nvPicPr>
          <p:cNvPr id="20" name="Graphique 19" descr="Badge à ne plus suivre contour">
            <a:extLst>
              <a:ext uri="{FF2B5EF4-FFF2-40B4-BE49-F238E27FC236}">
                <a16:creationId xmlns:a16="http://schemas.microsoft.com/office/drawing/2014/main" id="{0D382B09-8E2F-BD4D-A95D-8EE714228E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140" y="4273546"/>
            <a:ext cx="235574" cy="235574"/>
          </a:xfrm>
          <a:prstGeom prst="rect">
            <a:avLst/>
          </a:prstGeom>
        </p:spPr>
      </p:pic>
      <p:pic>
        <p:nvPicPr>
          <p:cNvPr id="21" name="Graphique 20" descr="Ampoule et engrenage contour">
            <a:extLst>
              <a:ext uri="{FF2B5EF4-FFF2-40B4-BE49-F238E27FC236}">
                <a16:creationId xmlns:a16="http://schemas.microsoft.com/office/drawing/2014/main" id="{90529372-DEE1-0F4E-903A-535F2D8B86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9887" y="2309601"/>
            <a:ext cx="288000" cy="288000"/>
          </a:xfrm>
          <a:prstGeom prst="rect">
            <a:avLst/>
          </a:prstGeom>
        </p:spPr>
      </p:pic>
      <p:pic>
        <p:nvPicPr>
          <p:cNvPr id="22" name="Graphique 21" descr="Utilisateurs contour">
            <a:extLst>
              <a:ext uri="{FF2B5EF4-FFF2-40B4-BE49-F238E27FC236}">
                <a16:creationId xmlns:a16="http://schemas.microsoft.com/office/drawing/2014/main" id="{8CBB34E5-FE87-794D-88C0-DB62C19E6E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4343" y="2308640"/>
            <a:ext cx="288000" cy="289922"/>
          </a:xfrm>
          <a:prstGeom prst="rect">
            <a:avLst/>
          </a:prstGeom>
        </p:spPr>
      </p:pic>
      <p:pic>
        <p:nvPicPr>
          <p:cNvPr id="23" name="Graphique 22" descr="Clôture contour">
            <a:extLst>
              <a:ext uri="{FF2B5EF4-FFF2-40B4-BE49-F238E27FC236}">
                <a16:creationId xmlns:a16="http://schemas.microsoft.com/office/drawing/2014/main" id="{CA0D9B49-4537-9D47-AAC3-FCEE85FB2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55687" y="2308640"/>
            <a:ext cx="288000" cy="289922"/>
          </a:xfrm>
          <a:prstGeom prst="rect">
            <a:avLst/>
          </a:prstGeom>
        </p:spPr>
      </p:pic>
      <p:sp>
        <p:nvSpPr>
          <p:cNvPr id="24" name="ZoneTexte 23">
            <a:extLst>
              <a:ext uri="{FF2B5EF4-FFF2-40B4-BE49-F238E27FC236}">
                <a16:creationId xmlns:a16="http://schemas.microsoft.com/office/drawing/2014/main" id="{475F2AE3-DC86-A44E-8410-CA3241440757}"/>
              </a:ext>
            </a:extLst>
          </p:cNvPr>
          <p:cNvSpPr txBox="1"/>
          <p:nvPr/>
        </p:nvSpPr>
        <p:spPr>
          <a:xfrm>
            <a:off x="995813" y="414241"/>
            <a:ext cx="10213525" cy="58477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Blogger Sans Medium" panose="02000506030000020004" pitchFamily="2" charset="0"/>
                <a:ea typeface="Blogger Sans Medium" panose="02000506030000020004" pitchFamily="2" charset="0"/>
              </a:rPr>
              <a:t>Famille exploitation transport</a:t>
            </a:r>
          </a:p>
        </p:txBody>
      </p:sp>
      <p:sp>
        <p:nvSpPr>
          <p:cNvPr id="25" name="ZoneTexte 24">
            <a:extLst>
              <a:ext uri="{FF2B5EF4-FFF2-40B4-BE49-F238E27FC236}">
                <a16:creationId xmlns:a16="http://schemas.microsoft.com/office/drawing/2014/main" id="{D01027E6-9E86-EE44-A892-FB03AE34FE57}"/>
              </a:ext>
            </a:extLst>
          </p:cNvPr>
          <p:cNvSpPr txBox="1"/>
          <p:nvPr/>
        </p:nvSpPr>
        <p:spPr>
          <a:xfrm>
            <a:off x="1005752" y="1004949"/>
            <a:ext cx="10203586" cy="338554"/>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srgbClr val="00A0F0"/>
                </a:solidFill>
                <a:effectLst/>
                <a:uLnTx/>
                <a:uFillTx/>
                <a:latin typeface="Poppins" pitchFamily="2" charset="77"/>
                <a:ea typeface="+mn-ea"/>
                <a:cs typeface="+mn-cs"/>
              </a:rPr>
              <a:t>Résumé des ruptures principales</a:t>
            </a:r>
          </a:p>
        </p:txBody>
      </p:sp>
      <p:sp>
        <p:nvSpPr>
          <p:cNvPr id="26" name="Espace réservé du contenu 2">
            <a:extLst>
              <a:ext uri="{FF2B5EF4-FFF2-40B4-BE49-F238E27FC236}">
                <a16:creationId xmlns:a16="http://schemas.microsoft.com/office/drawing/2014/main" id="{0E12B9A7-CA0F-0640-B0FD-0AE9756E45AA}"/>
              </a:ext>
            </a:extLst>
          </p:cNvPr>
          <p:cNvSpPr txBox="1">
            <a:spLocks/>
          </p:cNvSpPr>
          <p:nvPr/>
        </p:nvSpPr>
        <p:spPr>
          <a:xfrm>
            <a:off x="991212" y="2841795"/>
            <a:ext cx="10218126" cy="2628150"/>
          </a:xfrm>
          <a:prstGeom prst="rect">
            <a:avLst/>
          </a:prstGeom>
          <a:ln>
            <a:solidFill>
              <a:srgbClr val="AEC4E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120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Nouvelle génération de consommateurs </a:t>
            </a:r>
          </a:p>
          <a:p>
            <a:pPr marL="0" lvl="0" indent="0">
              <a:lnSpc>
                <a:spcPts val="1200"/>
              </a:lnSpc>
              <a:spcBef>
                <a:spcPts val="0"/>
              </a:spcBef>
              <a:buNone/>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 client final influe sur le donneur d’ordre, dont les exigences mettent en difficulté les exploitants. </a:t>
            </a:r>
            <a:r>
              <a:rPr lang="fr-FR" sz="900" i="1" dirty="0">
                <a:solidFill>
                  <a:prstClr val="black"/>
                </a:solidFill>
                <a:latin typeface="Poppins" pitchFamily="2" charset="77"/>
                <a:ea typeface="Open Sans" panose="020B0606030504020204" pitchFamily="34" charset="0"/>
                <a:cs typeface="Poppins" pitchFamily="2" charset="77"/>
              </a:rPr>
              <a:t>I</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 est nécessaire d’avoir du personnel formé sur les compétences </a:t>
            </a:r>
            <a:r>
              <a:rPr lang="fr-FR" sz="900" i="1" dirty="0">
                <a:solidFill>
                  <a:prstClr val="black"/>
                </a:solidFill>
                <a:latin typeface="Poppins" pitchFamily="2" charset="77"/>
                <a:ea typeface="Open Sans" panose="020B0606030504020204" pitchFamily="34" charset="0"/>
                <a:cs typeface="Poppins" pitchFamily="2" charset="77"/>
              </a:rPr>
              <a:t>de relation client et de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management pour répondre aux besoins des nouvelles générations.</a:t>
            </a:r>
          </a:p>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srgbClr val="AECAB1"/>
              </a:solidFill>
              <a:effectLst/>
              <a:uLnTx/>
              <a:uFillTx/>
              <a:latin typeface="Poppins" pitchFamily="2" charset="77"/>
              <a:ea typeface="Open Sans" panose="020B0606030504020204" pitchFamily="34" charset="0"/>
              <a:cs typeface="Poppins" pitchFamily="2" charset="77"/>
            </a:endParaRPr>
          </a:p>
          <a:p>
            <a:pPr marL="0" indent="0">
              <a:lnSpc>
                <a:spcPts val="1200"/>
              </a:lnSpc>
              <a:spcBef>
                <a:spcPts val="0"/>
              </a:spcBef>
              <a:buFont typeface="Arial" panose="020B0604020202020204" pitchFamily="34" charset="0"/>
              <a:buNone/>
            </a:pPr>
            <a:r>
              <a:rPr lang="fr-FR" sz="1100" b="1" dirty="0">
                <a:solidFill>
                  <a:srgbClr val="00A0F0"/>
                </a:solidFill>
                <a:latin typeface="Poppins" pitchFamily="2" charset="77"/>
                <a:ea typeface="Open Sans" panose="020B0606030504020204" pitchFamily="34" charset="0"/>
                <a:cs typeface="Poppins" pitchFamily="2" charset="77"/>
              </a:rPr>
              <a:t>Evolution du marché</a:t>
            </a:r>
          </a:p>
          <a:p>
            <a:pPr marL="0" indent="0">
              <a:lnSpc>
                <a:spcPts val="1200"/>
              </a:lnSpc>
              <a:spcBef>
                <a:spcPts val="0"/>
              </a:spcBef>
              <a:buNone/>
            </a:pPr>
            <a:r>
              <a:rPr lang="fr-FR" sz="900" dirty="0">
                <a:latin typeface="Poppins" pitchFamily="2" charset="77"/>
                <a:ea typeface="Open Sans" panose="020B0606030504020204" pitchFamily="34" charset="0"/>
                <a:cs typeface="Poppins" pitchFamily="2" charset="77"/>
              </a:rPr>
              <a:t>Les exigences client accroissent la charge mentale, tandis que l'équilibre vie professionnelle / personnelle représente un enjeu déterminant pour fidéliser conducteurs, opérateurs et exploitants.</a:t>
            </a:r>
            <a:r>
              <a:rPr lang="fr-FR" sz="900" b="1" dirty="0">
                <a:latin typeface="Poppins" pitchFamily="2" charset="77"/>
                <a:ea typeface="Open Sans" panose="020B0606030504020204" pitchFamily="34" charset="0"/>
                <a:cs typeface="Poppins" pitchFamily="2" charset="77"/>
              </a:rPr>
              <a:t> </a:t>
            </a:r>
          </a:p>
          <a:p>
            <a:pPr marL="0" indent="0">
              <a:lnSpc>
                <a:spcPts val="1200"/>
              </a:lnSpc>
              <a:spcBef>
                <a:spcPts val="0"/>
              </a:spcBef>
              <a:buNone/>
            </a:pPr>
            <a:endPar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Compétitivité de l’entreprise</a:t>
            </a:r>
          </a:p>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Une majorité du temps est actuellement consacrée à la fiabilité et la conformité des données plutôt qu’à l’organisation du flux de marchandises, parce que les donneurs d’ordre ne sont pas encore matures dans la transmission complète des données.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Une fois que ce sera le cas, le besoin d’exploitants devrait diminuer.</a:t>
            </a: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srgbClr val="AECAB1"/>
              </a:solidFill>
              <a:effectLst/>
              <a:uLnTx/>
              <a:uFillTx/>
              <a:latin typeface="Poppins" pitchFamily="2" charset="77"/>
              <a:ea typeface="Open Sans" panose="020B0606030504020204" pitchFamily="34" charset="0"/>
              <a:cs typeface="Poppins" pitchFamily="2" charset="77"/>
            </a:endParaRPr>
          </a:p>
          <a:p>
            <a:pPr marL="0" marR="0" lvl="0" indent="0" algn="l" defTabSz="914357" rtl="0" eaLnBrk="1" fontAlgn="auto" latinLnBrk="0" hangingPunct="1">
              <a:lnSpc>
                <a:spcPts val="120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Evolution des systèmes d’exploitation</a:t>
            </a:r>
          </a:p>
          <a:p>
            <a:pPr marL="0" marR="0" lvl="0" indent="0" algn="l" defTabSz="914357" rtl="0" eaLnBrk="1" fontAlgn="auto" latinLnBrk="0" hangingPunct="1">
              <a:lnSpc>
                <a:spcPts val="12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L’intelligence artificielle vient aider les métiers de l’exploitation transport dans la prise de décision, alors que l’échange de données entre machines libère du temps de traitement et d’envoi d’informations.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 problème résidera dans les connaissances et la capacité à piloter un système d'information multi acteurs / systèmes, avec un rapport au temps qui va être très court.</a:t>
            </a:r>
          </a:p>
        </p:txBody>
      </p:sp>
      <p:sp>
        <p:nvSpPr>
          <p:cNvPr id="27" name="ZoneTexte 26">
            <a:extLst>
              <a:ext uri="{FF2B5EF4-FFF2-40B4-BE49-F238E27FC236}">
                <a16:creationId xmlns:a16="http://schemas.microsoft.com/office/drawing/2014/main" id="{A95B3C34-092F-124F-B37D-2C773858D855}"/>
              </a:ext>
            </a:extLst>
          </p:cNvPr>
          <p:cNvSpPr txBox="1"/>
          <p:nvPr/>
        </p:nvSpPr>
        <p:spPr>
          <a:xfrm>
            <a:off x="991212" y="5445224"/>
            <a:ext cx="10218126" cy="793166"/>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algn="just" defTabSz="914357" rtl="0" eaLnBrk="1" fontAlgn="auto" latinLnBrk="0" hangingPunct="1">
              <a:lnSpc>
                <a:spcPts val="11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algn="just" defTabSz="914357" rtl="0" eaLnBrk="1" fontAlgn="auto" latinLnBrk="0" hangingPunct="1">
              <a:lnSpc>
                <a:spcPts val="1100"/>
              </a:lnSpc>
              <a:spcBef>
                <a:spcPts val="0"/>
              </a:spcBef>
              <a:spcAft>
                <a:spcPts val="0"/>
              </a:spcAft>
              <a:buClrTx/>
              <a:buSzTx/>
              <a:buFontTx/>
              <a:buNone/>
              <a:tabLst/>
              <a:defRPr/>
            </a:pPr>
            <a:r>
              <a:rPr kumimoji="0" lang="fr-FR" sz="9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Le défi principal des métiers de l’exploitation transport réside dans l’évolution de la transmission des données sur l’ensemble de la chaîne, du donneur d’ordre au client final. Il est nécessaire de former dès à présent à l'échange et l’imbrication de données informatisées, pour pouvoir comprendre par la suite le mapping de données et l'importance de l'interfaçage entre les différents outils. Aussi, les compétences managériales deviendront cruciales pour accompagner l’ensemble de l’entreprise au changement. Il faut aussi favoriser une relation plus collaborative entre exploitants et conducteurs. Enfin, la promotion interne sur ces postes demande un accompagnement particulier</a:t>
            </a:r>
            <a:r>
              <a:rPr lang="fr-FR" sz="900" i="1" dirty="0">
                <a:solidFill>
                  <a:srgbClr val="2D2D65"/>
                </a:solidFill>
                <a:latin typeface="Poppins" pitchFamily="2" charset="77"/>
                <a:ea typeface="Open Sans" panose="020B0606030504020204" pitchFamily="34" charset="0"/>
                <a:cs typeface="Poppins" pitchFamily="2" charset="77"/>
              </a:rPr>
              <a:t>.</a:t>
            </a:r>
            <a:endParaRPr kumimoji="0" lang="fr-FR" sz="9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endParaRPr>
          </a:p>
        </p:txBody>
      </p:sp>
      <p:pic>
        <p:nvPicPr>
          <p:cNvPr id="28" name="Graphique 27" descr="e-commerce contour">
            <a:extLst>
              <a:ext uri="{FF2B5EF4-FFF2-40B4-BE49-F238E27FC236}">
                <a16:creationId xmlns:a16="http://schemas.microsoft.com/office/drawing/2014/main" id="{652A24E8-BD51-4242-9E78-781AE13DEF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78701" y="2308640"/>
            <a:ext cx="288000" cy="289922"/>
          </a:xfrm>
          <a:prstGeom prst="rect">
            <a:avLst/>
          </a:prstGeom>
        </p:spPr>
      </p:pic>
      <p:sp>
        <p:nvSpPr>
          <p:cNvPr id="29" name="Rectangle 28">
            <a:extLst>
              <a:ext uri="{FF2B5EF4-FFF2-40B4-BE49-F238E27FC236}">
                <a16:creationId xmlns:a16="http://schemas.microsoft.com/office/drawing/2014/main" id="{4063E574-F1BB-7B46-8658-535FA04CCFB0}"/>
              </a:ext>
            </a:extLst>
          </p:cNvPr>
          <p:cNvSpPr/>
          <p:nvPr/>
        </p:nvSpPr>
        <p:spPr>
          <a:xfrm>
            <a:off x="367909" y="3035271"/>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0" name="Rectangle 29">
            <a:extLst>
              <a:ext uri="{FF2B5EF4-FFF2-40B4-BE49-F238E27FC236}">
                <a16:creationId xmlns:a16="http://schemas.microsoft.com/office/drawing/2014/main" id="{C6945B4F-7739-EE4B-9213-F82053CB1EF0}"/>
              </a:ext>
            </a:extLst>
          </p:cNvPr>
          <p:cNvSpPr/>
          <p:nvPr/>
        </p:nvSpPr>
        <p:spPr>
          <a:xfrm>
            <a:off x="241391" y="316897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1" name="Rectangle 30">
            <a:extLst>
              <a:ext uri="{FF2B5EF4-FFF2-40B4-BE49-F238E27FC236}">
                <a16:creationId xmlns:a16="http://schemas.microsoft.com/office/drawing/2014/main" id="{034F40E7-2203-8946-B518-C8D7C70D6A01}"/>
              </a:ext>
            </a:extLst>
          </p:cNvPr>
          <p:cNvSpPr/>
          <p:nvPr/>
        </p:nvSpPr>
        <p:spPr>
          <a:xfrm>
            <a:off x="304650" y="308559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2" name="Rectangle 31">
            <a:extLst>
              <a:ext uri="{FF2B5EF4-FFF2-40B4-BE49-F238E27FC236}">
                <a16:creationId xmlns:a16="http://schemas.microsoft.com/office/drawing/2014/main" id="{6C0A6FD7-D1F1-6A45-93B7-2E657E3AAE92}"/>
              </a:ext>
            </a:extLst>
          </p:cNvPr>
          <p:cNvSpPr/>
          <p:nvPr/>
        </p:nvSpPr>
        <p:spPr>
          <a:xfrm>
            <a:off x="368517" y="4941168"/>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3" name="Rectangle 32">
            <a:extLst>
              <a:ext uri="{FF2B5EF4-FFF2-40B4-BE49-F238E27FC236}">
                <a16:creationId xmlns:a16="http://schemas.microsoft.com/office/drawing/2014/main" id="{ED51F340-ED53-EC48-928E-505AFF5C8BC0}"/>
              </a:ext>
            </a:extLst>
          </p:cNvPr>
          <p:cNvSpPr/>
          <p:nvPr/>
        </p:nvSpPr>
        <p:spPr>
          <a:xfrm>
            <a:off x="241999" y="5074878"/>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4" name="Rectangle 33">
            <a:extLst>
              <a:ext uri="{FF2B5EF4-FFF2-40B4-BE49-F238E27FC236}">
                <a16:creationId xmlns:a16="http://schemas.microsoft.com/office/drawing/2014/main" id="{F65328D7-C7D7-CF44-84D9-BCB36CDD13AD}"/>
              </a:ext>
            </a:extLst>
          </p:cNvPr>
          <p:cNvSpPr/>
          <p:nvPr/>
        </p:nvSpPr>
        <p:spPr>
          <a:xfrm>
            <a:off x="305258" y="4991490"/>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5" name="Rectangle 34">
            <a:extLst>
              <a:ext uri="{FF2B5EF4-FFF2-40B4-BE49-F238E27FC236}">
                <a16:creationId xmlns:a16="http://schemas.microsoft.com/office/drawing/2014/main" id="{0CDEE349-D1EA-CE49-936C-58B8A23E82D5}"/>
              </a:ext>
            </a:extLst>
          </p:cNvPr>
          <p:cNvSpPr/>
          <p:nvPr/>
        </p:nvSpPr>
        <p:spPr>
          <a:xfrm>
            <a:off x="367909" y="3668196"/>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6" name="Rectangle 35">
            <a:extLst>
              <a:ext uri="{FF2B5EF4-FFF2-40B4-BE49-F238E27FC236}">
                <a16:creationId xmlns:a16="http://schemas.microsoft.com/office/drawing/2014/main" id="{BB79D90A-C66A-7345-9A8B-73E83FC7B145}"/>
              </a:ext>
            </a:extLst>
          </p:cNvPr>
          <p:cNvSpPr/>
          <p:nvPr/>
        </p:nvSpPr>
        <p:spPr>
          <a:xfrm>
            <a:off x="241391" y="3801906"/>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7" name="Rectangle 36">
            <a:extLst>
              <a:ext uri="{FF2B5EF4-FFF2-40B4-BE49-F238E27FC236}">
                <a16:creationId xmlns:a16="http://schemas.microsoft.com/office/drawing/2014/main" id="{41296FF1-2009-AC4F-A5FB-E6D7E51BD613}"/>
              </a:ext>
            </a:extLst>
          </p:cNvPr>
          <p:cNvSpPr/>
          <p:nvPr/>
        </p:nvSpPr>
        <p:spPr>
          <a:xfrm>
            <a:off x="304650" y="3718518"/>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8" name="Rectangle 37">
            <a:extLst>
              <a:ext uri="{FF2B5EF4-FFF2-40B4-BE49-F238E27FC236}">
                <a16:creationId xmlns:a16="http://schemas.microsoft.com/office/drawing/2014/main" id="{C2D2FC46-13C7-0E45-8E4A-30824DD0767E}"/>
              </a:ext>
            </a:extLst>
          </p:cNvPr>
          <p:cNvSpPr/>
          <p:nvPr/>
        </p:nvSpPr>
        <p:spPr>
          <a:xfrm>
            <a:off x="367909" y="4292130"/>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9" name="Rectangle 38">
            <a:extLst>
              <a:ext uri="{FF2B5EF4-FFF2-40B4-BE49-F238E27FC236}">
                <a16:creationId xmlns:a16="http://schemas.microsoft.com/office/drawing/2014/main" id="{A415FF39-ACA4-504B-8474-717474186D93}"/>
              </a:ext>
            </a:extLst>
          </p:cNvPr>
          <p:cNvSpPr/>
          <p:nvPr/>
        </p:nvSpPr>
        <p:spPr>
          <a:xfrm>
            <a:off x="241391" y="4425840"/>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0" name="Rectangle 39">
            <a:extLst>
              <a:ext uri="{FF2B5EF4-FFF2-40B4-BE49-F238E27FC236}">
                <a16:creationId xmlns:a16="http://schemas.microsoft.com/office/drawing/2014/main" id="{2DA6ADD4-F4A3-9A4B-BFE5-CA257FF1BA8A}"/>
              </a:ext>
            </a:extLst>
          </p:cNvPr>
          <p:cNvSpPr/>
          <p:nvPr/>
        </p:nvSpPr>
        <p:spPr>
          <a:xfrm>
            <a:off x="304650" y="4342452"/>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41" name="Graphique 40" descr="Badge croix contour">
            <a:extLst>
              <a:ext uri="{FF2B5EF4-FFF2-40B4-BE49-F238E27FC236}">
                <a16:creationId xmlns:a16="http://schemas.microsoft.com/office/drawing/2014/main" id="{DB33FCC1-A4CE-C340-937E-9338BEDF4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847176">
            <a:off x="458284" y="3061139"/>
            <a:ext cx="221563" cy="221563"/>
          </a:xfrm>
          <a:prstGeom prst="rect">
            <a:avLst/>
          </a:prstGeom>
        </p:spPr>
      </p:pic>
      <p:pic>
        <p:nvPicPr>
          <p:cNvPr id="42" name="Graphique 41" descr="Badge croix contour">
            <a:extLst>
              <a:ext uri="{FF2B5EF4-FFF2-40B4-BE49-F238E27FC236}">
                <a16:creationId xmlns:a16="http://schemas.microsoft.com/office/drawing/2014/main" id="{7DAD63ED-DB82-1A47-886A-72C646223A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847176">
            <a:off x="472002" y="3665749"/>
            <a:ext cx="221563" cy="221563"/>
          </a:xfrm>
          <a:prstGeom prst="rect">
            <a:avLst/>
          </a:prstGeom>
        </p:spPr>
      </p:pic>
      <p:sp>
        <p:nvSpPr>
          <p:cNvPr id="43" name="ZoneTexte 42">
            <a:extLst>
              <a:ext uri="{FF2B5EF4-FFF2-40B4-BE49-F238E27FC236}">
                <a16:creationId xmlns:a16="http://schemas.microsoft.com/office/drawing/2014/main" id="{A36F6ABF-B261-364D-BC07-02C53E6CD86C}"/>
              </a:ext>
            </a:extLst>
          </p:cNvPr>
          <p:cNvSpPr txBox="1"/>
          <p:nvPr/>
        </p:nvSpPr>
        <p:spPr>
          <a:xfrm>
            <a:off x="995813" y="1547508"/>
            <a:ext cx="8162846" cy="46166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Agent de transit aérien / maritime, agent d'exploitation route, responsable d'exploitation, responsable </a:t>
            </a:r>
            <a:r>
              <a:rPr kumimoji="0" lang="fr-FR" sz="1200" b="0" i="0" u="none" strike="noStrike" kern="1200" cap="none" spc="0" normalizeH="0" baseline="0" noProof="0" dirty="0" err="1">
                <a:ln>
                  <a:noFill/>
                </a:ln>
                <a:solidFill>
                  <a:srgbClr val="525457"/>
                </a:solidFill>
                <a:effectLst/>
                <a:uLnTx/>
                <a:uFillTx/>
                <a:latin typeface="Poppins" pitchFamily="2" charset="77"/>
                <a:cs typeface="Poppins" pitchFamily="2" charset="77"/>
              </a:rPr>
              <a:t>overseas</a:t>
            </a: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 affréteur, responsable messagerie</a:t>
            </a:r>
            <a:endParaRPr kumimoji="0" lang="en-GB" sz="1200" b="0" i="0" u="none" strike="noStrike" kern="1200" cap="none" spc="0" normalizeH="0" baseline="0" noProof="0" dirty="0">
              <a:ln>
                <a:noFill/>
              </a:ln>
              <a:solidFill>
                <a:prstClr val="white">
                  <a:lumMod val="50000"/>
                </a:prstClr>
              </a:solidFill>
              <a:effectLst/>
              <a:uLnTx/>
              <a:uFillTx/>
              <a:latin typeface="Poppins" pitchFamily="2" charset="77"/>
              <a:ea typeface="Open Sans" panose="020B0606030504020204" pitchFamily="34" charset="0"/>
              <a:cs typeface="Poppins" pitchFamily="2" charset="77"/>
            </a:endParaRPr>
          </a:p>
        </p:txBody>
      </p:sp>
      <p:sp>
        <p:nvSpPr>
          <p:cNvPr id="44" name="ZoneTexte 43">
            <a:extLst>
              <a:ext uri="{FF2B5EF4-FFF2-40B4-BE49-F238E27FC236}">
                <a16:creationId xmlns:a16="http://schemas.microsoft.com/office/drawing/2014/main" id="{685A8CB5-09A2-614D-AD11-E174331E3F88}"/>
              </a:ext>
            </a:extLst>
          </p:cNvPr>
          <p:cNvSpPr txBox="1"/>
          <p:nvPr/>
        </p:nvSpPr>
        <p:spPr>
          <a:xfrm>
            <a:off x="127428" y="2616018"/>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sp>
        <p:nvSpPr>
          <p:cNvPr id="45" name="ZoneTexte 44">
            <a:extLst>
              <a:ext uri="{FF2B5EF4-FFF2-40B4-BE49-F238E27FC236}">
                <a16:creationId xmlns:a16="http://schemas.microsoft.com/office/drawing/2014/main" id="{502EA57A-F0E0-C141-BE46-84260A2A2EE3}"/>
              </a:ext>
            </a:extLst>
          </p:cNvPr>
          <p:cNvSpPr txBox="1"/>
          <p:nvPr/>
        </p:nvSpPr>
        <p:spPr>
          <a:xfrm>
            <a:off x="9857600" y="1076755"/>
            <a:ext cx="1007007"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Probable</a:t>
            </a:r>
          </a:p>
        </p:txBody>
      </p:sp>
      <p:graphicFrame>
        <p:nvGraphicFramePr>
          <p:cNvPr id="46" name="Tableau 45">
            <a:extLst>
              <a:ext uri="{FF2B5EF4-FFF2-40B4-BE49-F238E27FC236}">
                <a16:creationId xmlns:a16="http://schemas.microsoft.com/office/drawing/2014/main" id="{242ED331-50C4-4446-984B-79840554BE7F}"/>
              </a:ext>
            </a:extLst>
          </p:cNvPr>
          <p:cNvGraphicFramePr>
            <a:graphicFrameLocks noGrp="1"/>
          </p:cNvGraphicFramePr>
          <p:nvPr>
            <p:extLst>
              <p:ext uri="{D42A27DB-BD31-4B8C-83A1-F6EECF244321}">
                <p14:modId xmlns:p14="http://schemas.microsoft.com/office/powerpoint/2010/main" val="2832538269"/>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2025</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graphicFrame>
        <p:nvGraphicFramePr>
          <p:cNvPr id="47" name="Tableau 46">
            <a:extLst>
              <a:ext uri="{FF2B5EF4-FFF2-40B4-BE49-F238E27FC236}">
                <a16:creationId xmlns:a16="http://schemas.microsoft.com/office/drawing/2014/main" id="{9DDED1E9-DBE4-824D-BB10-284D93305155}"/>
              </a:ext>
            </a:extLst>
          </p:cNvPr>
          <p:cNvGraphicFramePr>
            <a:graphicFrameLocks noGrp="1"/>
          </p:cNvGraphicFramePr>
          <p:nvPr>
            <p:extLst>
              <p:ext uri="{D42A27DB-BD31-4B8C-83A1-F6EECF244321}">
                <p14:modId xmlns:p14="http://schemas.microsoft.com/office/powerpoint/2010/main" val="1316820208"/>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2027</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
        <p:nvSpPr>
          <p:cNvPr id="48" name="Espace réservé de la date 6">
            <a:extLst>
              <a:ext uri="{FF2B5EF4-FFF2-40B4-BE49-F238E27FC236}">
                <a16:creationId xmlns:a16="http://schemas.microsoft.com/office/drawing/2014/main" id="{AC6CA15E-C323-AF4A-B880-65D6E5569D52}"/>
              </a:ext>
            </a:extLst>
          </p:cNvPr>
          <p:cNvSpPr>
            <a:spLocks noGrp="1"/>
          </p:cNvSpPr>
          <p:nvPr>
            <p:ph type="dt" sz="half" idx="10"/>
          </p:nvPr>
        </p:nvSpPr>
        <p:spPr>
          <a:xfrm>
            <a:off x="0" y="6376243"/>
            <a:ext cx="982663" cy="365125"/>
          </a:xfrm>
        </p:spPr>
        <p:txBody>
          <a:bodyPr/>
          <a:lstStyle/>
          <a:p>
            <a:fld id="{2FAD8CF8-79E3-C043-96C4-C32083CD4489}" type="datetime6">
              <a:rPr lang="fr-FR" smtClean="0"/>
              <a:t>novembre 24</a:t>
            </a:fld>
            <a:endParaRPr lang="fr-FR" dirty="0"/>
          </a:p>
        </p:txBody>
      </p:sp>
      <p:sp>
        <p:nvSpPr>
          <p:cNvPr id="49" name="Espace réservé du pied de page 2">
            <a:extLst>
              <a:ext uri="{FF2B5EF4-FFF2-40B4-BE49-F238E27FC236}">
                <a16:creationId xmlns:a16="http://schemas.microsoft.com/office/drawing/2014/main" id="{92EC26BD-5FB4-9B48-8C74-D5B991AA3FA0}"/>
              </a:ext>
            </a:extLst>
          </p:cNvPr>
          <p:cNvSpPr>
            <a:spLocks noGrp="1"/>
          </p:cNvSpPr>
          <p:nvPr>
            <p:ph type="ftr" sz="quarter" idx="11"/>
          </p:nvPr>
        </p:nvSpPr>
        <p:spPr>
          <a:xfrm>
            <a:off x="2907060" y="6376243"/>
            <a:ext cx="6377880" cy="365125"/>
          </a:xfrm>
        </p:spPr>
        <p:txBody>
          <a:bodyPr/>
          <a:lstStyle/>
          <a:p>
            <a:r>
              <a:rPr lang="fr-FR" dirty="0"/>
              <a:t>Démarche prospective emplois compétences dans le transport et la logistique</a:t>
            </a:r>
          </a:p>
        </p:txBody>
      </p:sp>
      <p:sp>
        <p:nvSpPr>
          <p:cNvPr id="50" name="Espace réservé du numéro de diapositive 1">
            <a:extLst>
              <a:ext uri="{FF2B5EF4-FFF2-40B4-BE49-F238E27FC236}">
                <a16:creationId xmlns:a16="http://schemas.microsoft.com/office/drawing/2014/main" id="{FC740B46-3977-DE47-860B-6C1048AB4236}"/>
              </a:ext>
            </a:extLst>
          </p:cNvPr>
          <p:cNvSpPr>
            <a:spLocks noGrp="1"/>
          </p:cNvSpPr>
          <p:nvPr>
            <p:ph type="sldNum" sz="quarter" idx="12"/>
          </p:nvPr>
        </p:nvSpPr>
        <p:spPr>
          <a:xfrm>
            <a:off x="11209338" y="6376243"/>
            <a:ext cx="982662" cy="365125"/>
          </a:xfrm>
        </p:spPr>
        <p:txBody>
          <a:bodyPr/>
          <a:lstStyle/>
          <a:p>
            <a:fld id="{A36F3361-A877-4444-A872-5BDB8319CCF7}" type="slidenum">
              <a:rPr lang="fr-FR" smtClean="0"/>
              <a:t>15</a:t>
            </a:fld>
            <a:endParaRPr lang="fr-FR" dirty="0"/>
          </a:p>
        </p:txBody>
      </p:sp>
    </p:spTree>
    <p:extLst>
      <p:ext uri="{BB962C8B-B14F-4D97-AF65-F5344CB8AC3E}">
        <p14:creationId xmlns:p14="http://schemas.microsoft.com/office/powerpoint/2010/main" val="44489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a:extLst>
              <a:ext uri="{FF2B5EF4-FFF2-40B4-BE49-F238E27FC236}">
                <a16:creationId xmlns:a16="http://schemas.microsoft.com/office/drawing/2014/main" id="{DE07C47A-A34F-4772-8FB4-5B998857EA42}"/>
              </a:ext>
            </a:extLst>
          </p:cNvPr>
          <p:cNvSpPr txBox="1"/>
          <p:nvPr/>
        </p:nvSpPr>
        <p:spPr>
          <a:xfrm rot="389624">
            <a:off x="3122343" y="2171483"/>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DEMANDE</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56" name="Ellipse 55">
            <a:extLst>
              <a:ext uri="{FF2B5EF4-FFF2-40B4-BE49-F238E27FC236}">
                <a16:creationId xmlns:a16="http://schemas.microsoft.com/office/drawing/2014/main" id="{460749EE-20A1-5F4A-93FA-69DAA42060F0}"/>
              </a:ext>
            </a:extLst>
          </p:cNvPr>
          <p:cNvSpPr/>
          <p:nvPr/>
        </p:nvSpPr>
        <p:spPr>
          <a:xfrm>
            <a:off x="3225727" y="2230027"/>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0" name="ZoneTexte 29">
            <a:extLst>
              <a:ext uri="{FF2B5EF4-FFF2-40B4-BE49-F238E27FC236}">
                <a16:creationId xmlns:a16="http://schemas.microsoft.com/office/drawing/2014/main" id="{9C5AD93C-DA33-422B-8393-45DE22B9BD40}"/>
              </a:ext>
            </a:extLst>
          </p:cNvPr>
          <p:cNvSpPr txBox="1"/>
          <p:nvPr/>
        </p:nvSpPr>
        <p:spPr>
          <a:xfrm rot="1973468">
            <a:off x="1677840" y="2169751"/>
            <a:ext cx="619770" cy="565077"/>
          </a:xfrm>
          <a:prstGeom prst="rect">
            <a:avLst/>
          </a:prstGeom>
          <a:noFill/>
        </p:spPr>
        <p:txBody>
          <a:bodyPr wrap="none" rtlCol="0">
            <a:prstTxWarp prst="textButton">
              <a:avLst>
                <a:gd name="adj" fmla="val 1106808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CONCURRENCE        </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7" name="ZoneTexte 26">
            <a:extLst>
              <a:ext uri="{FF2B5EF4-FFF2-40B4-BE49-F238E27FC236}">
                <a16:creationId xmlns:a16="http://schemas.microsoft.com/office/drawing/2014/main" id="{F6C4DDAE-99A8-4084-AB33-C44DD88D0A0A}"/>
              </a:ext>
            </a:extLst>
          </p:cNvPr>
          <p:cNvSpPr txBox="1"/>
          <p:nvPr/>
        </p:nvSpPr>
        <p:spPr>
          <a:xfrm rot="1129452">
            <a:off x="964546" y="2145726"/>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CADRE REGLEMENTAIRE</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3" name="ZoneTexte 32">
            <a:extLst>
              <a:ext uri="{FF2B5EF4-FFF2-40B4-BE49-F238E27FC236}">
                <a16:creationId xmlns:a16="http://schemas.microsoft.com/office/drawing/2014/main" id="{FAB74E54-BADC-444C-A187-AC6F1B783C29}"/>
              </a:ext>
            </a:extLst>
          </p:cNvPr>
          <p:cNvSpPr txBox="1"/>
          <p:nvPr/>
        </p:nvSpPr>
        <p:spPr>
          <a:xfrm rot="322840">
            <a:off x="2373955" y="2155138"/>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SOCIÉTÉ</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9" name="Ellipse 48">
            <a:extLst>
              <a:ext uri="{FF2B5EF4-FFF2-40B4-BE49-F238E27FC236}">
                <a16:creationId xmlns:a16="http://schemas.microsoft.com/office/drawing/2014/main" id="{AB8B56DA-0F2E-D74F-A974-3CFBEF47141A}"/>
              </a:ext>
            </a:extLst>
          </p:cNvPr>
          <p:cNvSpPr/>
          <p:nvPr/>
        </p:nvSpPr>
        <p:spPr>
          <a:xfrm>
            <a:off x="2472375"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8" name="Ellipse 47">
            <a:extLst>
              <a:ext uri="{FF2B5EF4-FFF2-40B4-BE49-F238E27FC236}">
                <a16:creationId xmlns:a16="http://schemas.microsoft.com/office/drawing/2014/main" id="{06A9A15D-9960-1545-A572-776A5CAF9430}"/>
              </a:ext>
            </a:extLst>
          </p:cNvPr>
          <p:cNvSpPr/>
          <p:nvPr/>
        </p:nvSpPr>
        <p:spPr>
          <a:xfrm>
            <a:off x="1751650"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54" name="Graphique 53" descr="Badge croix contour">
            <a:extLst>
              <a:ext uri="{FF2B5EF4-FFF2-40B4-BE49-F238E27FC236}">
                <a16:creationId xmlns:a16="http://schemas.microsoft.com/office/drawing/2014/main" id="{34C5D99E-A69E-41B8-9F92-4DBB6FDE9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131" y="4427537"/>
            <a:ext cx="221563" cy="221563"/>
          </a:xfrm>
          <a:prstGeom prst="rect">
            <a:avLst/>
          </a:prstGeom>
        </p:spPr>
      </p:pic>
      <p:sp>
        <p:nvSpPr>
          <p:cNvPr id="3" name="ZoneTexte 2">
            <a:extLst>
              <a:ext uri="{FF2B5EF4-FFF2-40B4-BE49-F238E27FC236}">
                <a16:creationId xmlns:a16="http://schemas.microsoft.com/office/drawing/2014/main" id="{9A3D0164-C7EB-4F30-AE23-C0A45D8BC1D6}"/>
              </a:ext>
            </a:extLst>
          </p:cNvPr>
          <p:cNvSpPr txBox="1"/>
          <p:nvPr/>
        </p:nvSpPr>
        <p:spPr>
          <a:xfrm>
            <a:off x="982663" y="414530"/>
            <a:ext cx="7417593" cy="58477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Blogger Sans Medium" panose="02000506030000020004" pitchFamily="2" charset="0"/>
                <a:ea typeface="Blogger Sans Medium" panose="02000506030000020004" pitchFamily="2" charset="0"/>
              </a:rPr>
              <a:t>Famille opérateur logistique</a:t>
            </a:r>
          </a:p>
        </p:txBody>
      </p:sp>
      <p:sp>
        <p:nvSpPr>
          <p:cNvPr id="5" name="ZoneTexte 4">
            <a:extLst>
              <a:ext uri="{FF2B5EF4-FFF2-40B4-BE49-F238E27FC236}">
                <a16:creationId xmlns:a16="http://schemas.microsoft.com/office/drawing/2014/main" id="{4E42AC00-685C-4086-AC41-E4CDDBE56DC6}"/>
              </a:ext>
            </a:extLst>
          </p:cNvPr>
          <p:cNvSpPr txBox="1"/>
          <p:nvPr/>
        </p:nvSpPr>
        <p:spPr>
          <a:xfrm>
            <a:off x="982663" y="1038026"/>
            <a:ext cx="7606389" cy="338554"/>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srgbClr val="00A0F0"/>
                </a:solidFill>
                <a:effectLst/>
                <a:uLnTx/>
                <a:uFillTx/>
                <a:latin typeface="Poppins" pitchFamily="2" charset="77"/>
                <a:ea typeface="+mn-ea"/>
                <a:cs typeface="+mn-cs"/>
              </a:rPr>
              <a:t>Résumé des ruptures principales</a:t>
            </a:r>
          </a:p>
        </p:txBody>
      </p:sp>
      <p:sp>
        <p:nvSpPr>
          <p:cNvPr id="10" name="Espace réservé du contenu 2">
            <a:extLst>
              <a:ext uri="{FF2B5EF4-FFF2-40B4-BE49-F238E27FC236}">
                <a16:creationId xmlns:a16="http://schemas.microsoft.com/office/drawing/2014/main" id="{2C0266A9-EFAF-4AD0-B059-8F31920B98DE}"/>
              </a:ext>
            </a:extLst>
          </p:cNvPr>
          <p:cNvSpPr txBox="1">
            <a:spLocks/>
          </p:cNvSpPr>
          <p:nvPr/>
        </p:nvSpPr>
        <p:spPr>
          <a:xfrm>
            <a:off x="982663" y="2802620"/>
            <a:ext cx="10226675" cy="2714612"/>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200"/>
              </a:spcBef>
              <a:spcAft>
                <a:spcPts val="0"/>
              </a:spcAft>
              <a:buClrTx/>
              <a:buSzTx/>
              <a:buFont typeface="Arial" panose="020B0604020202020204" pitchFamily="34" charset="0"/>
              <a:buNone/>
              <a:tabLst/>
              <a:defRPr/>
            </a:pPr>
            <a:r>
              <a:rPr kumimoji="0" lang="fr-FR" sz="1100" u="none" strike="noStrike" kern="1200" cap="none" spc="0" normalizeH="0" baseline="0" noProof="0" dirty="0">
                <a:ln>
                  <a:noFill/>
                </a:ln>
                <a:solidFill>
                  <a:srgbClr val="00A0F0"/>
                </a:solidFill>
                <a:effectLst/>
                <a:uLnTx/>
                <a:uFillTx/>
                <a:latin typeface="Poppins Medium" pitchFamily="2" charset="77"/>
                <a:ea typeface="Open Sans" panose="020B0606030504020204" pitchFamily="34" charset="0"/>
                <a:cs typeface="Poppins Medium" pitchFamily="2" charset="77"/>
              </a:rPr>
              <a:t>Nouvelle génération de consommateurs </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L’impact du e-commerce et de l’</a:t>
            </a:r>
            <a:r>
              <a:rPr kumimoji="0" lang="fr-FR" sz="900" u="none" strike="noStrike" kern="1200" cap="none" spc="0" normalizeH="0" baseline="0" noProof="0" dirty="0" err="1">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omnicanalité</a:t>
            </a: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 accélère la diversification des prestations logistiques attendues. Cela requiert des personnels polyvalents, avec une forte capacité d’adaptation aux nouveaux équipements et protocoles, ainsi qu’un esprit critique.</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100" u="none" strike="noStrike" kern="1200" cap="none" spc="0" normalizeH="0" baseline="0" noProof="0" dirty="0">
                <a:ln>
                  <a:noFill/>
                </a:ln>
                <a:solidFill>
                  <a:srgbClr val="00A0F0"/>
                </a:solidFill>
                <a:effectLst/>
                <a:uLnTx/>
                <a:uFillTx/>
                <a:latin typeface="Poppins Medium" pitchFamily="2" charset="77"/>
                <a:ea typeface="Open Sans" panose="020B0606030504020204" pitchFamily="34" charset="0"/>
                <a:cs typeface="Poppins Medium" pitchFamily="2" charset="77"/>
              </a:rPr>
              <a:t>Accroissement des besoins de nos </a:t>
            </a:r>
            <a:r>
              <a:rPr kumimoji="0" lang="fr-FR" sz="1100" u="none" strike="noStrike" kern="1200" cap="none" spc="0" normalizeH="0" baseline="0" noProof="0" dirty="0" err="1">
                <a:ln>
                  <a:noFill/>
                </a:ln>
                <a:solidFill>
                  <a:srgbClr val="00A0F0"/>
                </a:solidFill>
                <a:effectLst/>
                <a:uLnTx/>
                <a:uFillTx/>
                <a:latin typeface="Poppins Medium" pitchFamily="2" charset="77"/>
                <a:ea typeface="Open Sans" panose="020B0606030504020204" pitchFamily="34" charset="0"/>
                <a:cs typeface="Poppins Medium" pitchFamily="2" charset="77"/>
              </a:rPr>
              <a:t>supply</a:t>
            </a:r>
            <a:r>
              <a:rPr kumimoji="0" lang="fr-FR" sz="1100" u="none" strike="noStrike" kern="1200" cap="none" spc="0" normalizeH="0" baseline="0" noProof="0" dirty="0">
                <a:ln>
                  <a:noFill/>
                </a:ln>
                <a:solidFill>
                  <a:srgbClr val="00A0F0"/>
                </a:solidFill>
                <a:effectLst/>
                <a:uLnTx/>
                <a:uFillTx/>
                <a:latin typeface="Poppins Medium" pitchFamily="2" charset="77"/>
                <a:ea typeface="Open Sans" panose="020B0606030504020204" pitchFamily="34" charset="0"/>
                <a:cs typeface="Poppins Medium" pitchFamily="2" charset="77"/>
              </a:rPr>
              <a:t> </a:t>
            </a:r>
            <a:r>
              <a:rPr kumimoji="0" lang="fr-FR" sz="1100" u="none" strike="noStrike" kern="1200" cap="none" spc="0" normalizeH="0" baseline="0" noProof="0" dirty="0" err="1">
                <a:ln>
                  <a:noFill/>
                </a:ln>
                <a:solidFill>
                  <a:srgbClr val="00A0F0"/>
                </a:solidFill>
                <a:effectLst/>
                <a:uLnTx/>
                <a:uFillTx/>
                <a:latin typeface="Poppins Medium" pitchFamily="2" charset="77"/>
                <a:ea typeface="Open Sans" panose="020B0606030504020204" pitchFamily="34" charset="0"/>
                <a:cs typeface="Poppins Medium" pitchFamily="2" charset="77"/>
              </a:rPr>
              <a:t>chain</a:t>
            </a:r>
            <a:endParaRPr kumimoji="0" lang="fr-FR" sz="1100" u="none" strike="noStrike" kern="1200" cap="none" spc="0" normalizeH="0" baseline="0" noProof="0" dirty="0">
              <a:ln>
                <a:noFill/>
              </a:ln>
              <a:solidFill>
                <a:srgbClr val="00A0F0"/>
              </a:solidFill>
              <a:effectLst/>
              <a:uLnTx/>
              <a:uFillTx/>
              <a:latin typeface="Poppins Medium" pitchFamily="2" charset="77"/>
              <a:ea typeface="Open Sans" panose="020B0606030504020204" pitchFamily="34" charset="0"/>
              <a:cs typeface="Poppins Medium" pitchFamily="2" charset="77"/>
            </a:endParaRPr>
          </a:p>
          <a:p>
            <a:pPr marL="0" indent="0">
              <a:lnSpc>
                <a:spcPts val="1100"/>
              </a:lnSpc>
              <a:spcBef>
                <a:spcPts val="0"/>
              </a:spcBef>
              <a:buNone/>
              <a:defRPr/>
            </a:pP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La demande est croissante en quantités autant qu’en qualité. Les conditions d’exercice sont soumises à de fortes pressions, allégées en partie par les technologies et surtout par la qualité du management de proximité. La gestion et la polyvalence des équipes permettront aux personnels d’évoluer sans forcément détruire les emplois les moins qualifiés, tandis que les attentes individuelles à l’égard du travail nécessitent une reconnaissance complète (individu, pratique du travail, investissement, résultats) et des moyens adaptés. </a:t>
            </a:r>
            <a:r>
              <a:rPr lang="fr-FR" sz="900" dirty="0">
                <a:solidFill>
                  <a:schemeClr val="tx1">
                    <a:lumMod val="65000"/>
                    <a:lumOff val="35000"/>
                  </a:schemeClr>
                </a:solidFill>
                <a:latin typeface="Poppins" pitchFamily="2" charset="77"/>
                <a:ea typeface="Open Sans" panose="020B0606030504020204" pitchFamily="34" charset="0"/>
                <a:cs typeface="Poppins" pitchFamily="2" charset="77"/>
              </a:rPr>
              <a:t>L'aménagement de certaines conditions de travail et l’accessibilité en transport en commun des sites logistiques peuvent répondre partiellement à cette évolution, même si les leviers principaux se portent sur un management adapté et sur l'effort porté à la montée en compétences.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100" u="none" strike="noStrike" kern="1200" cap="none" spc="0" normalizeH="0" baseline="0" noProof="0" dirty="0">
                <a:ln>
                  <a:noFill/>
                </a:ln>
                <a:solidFill>
                  <a:srgbClr val="00A0F0"/>
                </a:solidFill>
                <a:effectLst/>
                <a:uLnTx/>
                <a:uFillTx/>
                <a:latin typeface="Poppins Medium" pitchFamily="2" charset="77"/>
                <a:ea typeface="Open Sans" panose="020B0606030504020204" pitchFamily="34" charset="0"/>
                <a:cs typeface="Poppins Medium" pitchFamily="2" charset="77"/>
              </a:rPr>
              <a:t>Evolution des politiques publiques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La dimension environnementale nécessite de repenser le traitement des retours, les opérations de reconditionnement, le choix des emballages et la durabilité des équipements. Cela nécessite une réorganisation des capacités opérationnelles autour de nouveaux équipements et une gestion des flux toujours plus performante.</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endParaRPr>
          </a:p>
          <a:p>
            <a:pPr marL="0" indent="0">
              <a:lnSpc>
                <a:spcPts val="1100"/>
              </a:lnSpc>
              <a:spcBef>
                <a:spcPts val="0"/>
              </a:spcBef>
              <a:buFont typeface="Arial" panose="020B0604020202020204" pitchFamily="34" charset="0"/>
              <a:buNone/>
            </a:pPr>
            <a:r>
              <a:rPr lang="fr-FR" sz="1100" dirty="0">
                <a:solidFill>
                  <a:srgbClr val="00A0F0"/>
                </a:solidFill>
                <a:latin typeface="Poppins Medium" pitchFamily="2" charset="77"/>
                <a:ea typeface="Open Sans" panose="020B0606030504020204" pitchFamily="34" charset="0"/>
                <a:cs typeface="Poppins Medium" pitchFamily="2" charset="77"/>
              </a:rPr>
              <a:t>Evolution accrue des technologies</a:t>
            </a:r>
          </a:p>
          <a:p>
            <a:pPr marL="0" marR="0" lvl="0" indent="0"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Les nouvelles technologies se déploient dans les entre</a:t>
            </a:r>
            <a:r>
              <a:rPr lang="fr-FR" sz="900" dirty="0" err="1">
                <a:solidFill>
                  <a:schemeClr val="tx1">
                    <a:lumMod val="65000"/>
                    <a:lumOff val="35000"/>
                  </a:schemeClr>
                </a:solidFill>
                <a:latin typeface="Poppins" pitchFamily="2" charset="77"/>
                <a:ea typeface="Open Sans" panose="020B0606030504020204" pitchFamily="34" charset="0"/>
                <a:cs typeface="Poppins" pitchFamily="2" charset="77"/>
              </a:rPr>
              <a:t>pôts</a:t>
            </a:r>
            <a:r>
              <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rPr>
              <a:t>, malgré des investissements élevés et des difficultés d’implémentation. </a:t>
            </a:r>
            <a:r>
              <a:rPr lang="fr-FR" sz="900" dirty="0">
                <a:solidFill>
                  <a:schemeClr val="tx1">
                    <a:lumMod val="65000"/>
                    <a:lumOff val="35000"/>
                  </a:schemeClr>
                </a:solidFill>
                <a:latin typeface="Poppins" pitchFamily="2" charset="77"/>
                <a:ea typeface="Open Sans" panose="020B0606030504020204" pitchFamily="34" charset="0"/>
                <a:cs typeface="Poppins" pitchFamily="2" charset="77"/>
              </a:rPr>
              <a:t>Les conditions d’exercice sont soumises à de fortes pressions, allégées en partie par les technologies mais demandent surtout un effort de développement du management de proximité.</a:t>
            </a:r>
            <a:endParaRPr kumimoji="0" lang="fr-FR" sz="900" u="none" strike="noStrike" kern="1200" cap="none" spc="0" normalizeH="0" baseline="0" noProof="0" dirty="0">
              <a:ln>
                <a:noFill/>
              </a:ln>
              <a:solidFill>
                <a:schemeClr val="tx1">
                  <a:lumMod val="65000"/>
                  <a:lumOff val="35000"/>
                </a:schemeClr>
              </a:solidFill>
              <a:effectLst/>
              <a:uLnTx/>
              <a:uFillTx/>
              <a:latin typeface="Poppins" pitchFamily="2" charset="77"/>
              <a:ea typeface="Open Sans" panose="020B0606030504020204" pitchFamily="34" charset="0"/>
              <a:cs typeface="Poppins" pitchFamily="2" charset="77"/>
            </a:endParaRPr>
          </a:p>
        </p:txBody>
      </p:sp>
      <p:sp>
        <p:nvSpPr>
          <p:cNvPr id="11" name="ZoneTexte 10">
            <a:extLst>
              <a:ext uri="{FF2B5EF4-FFF2-40B4-BE49-F238E27FC236}">
                <a16:creationId xmlns:a16="http://schemas.microsoft.com/office/drawing/2014/main" id="{7BDA073A-20A3-4B74-86DC-E88F4C97CF83}"/>
              </a:ext>
            </a:extLst>
          </p:cNvPr>
          <p:cNvSpPr txBox="1"/>
          <p:nvPr/>
        </p:nvSpPr>
        <p:spPr>
          <a:xfrm>
            <a:off x="982662" y="5503543"/>
            <a:ext cx="10226675" cy="746358"/>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defTabSz="914357" rtl="0" eaLnBrk="1" fontAlgn="auto" latinLnBrk="0" hangingPunct="1">
              <a:lnSpc>
                <a:spcPct val="1000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defTabSz="914357"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1F1A53"/>
                </a:solidFill>
                <a:effectLst/>
                <a:uLnTx/>
                <a:uFillTx/>
                <a:latin typeface="Poppins Light" pitchFamily="2" charset="77"/>
                <a:ea typeface="Open Sans" panose="020B0606030504020204" pitchFamily="34" charset="0"/>
                <a:cs typeface="Poppins Light" pitchFamily="2" charset="77"/>
              </a:rPr>
              <a:t>Les métiers de la logistique permettent un ascenseur social significatif, dans un des derniers secteurs d’activité où l’on peut évoluer rapidement sans formation certifiée préalable. En revanche, les besoins de fidélisation et de formation interne pour assurer la performance opérationnelle sont nombreux. Pour cela, les entreprises se doivent d’être proactives sur différents tableaux: formation des managers de proximité, CE plus attractif, panier repas, ostéopathe, VAE, coaching individualisé certifiant … Le savoir-être, la capacité à s’adapter et la vigilance aux enjeux de sécurité sont prépondérants et nécessitent un accompagnement au changement.</a:t>
            </a:r>
          </a:p>
        </p:txBody>
      </p:sp>
      <p:graphicFrame>
        <p:nvGraphicFramePr>
          <p:cNvPr id="14" name="Tableau 13">
            <a:extLst>
              <a:ext uri="{FF2B5EF4-FFF2-40B4-BE49-F238E27FC236}">
                <a16:creationId xmlns:a16="http://schemas.microsoft.com/office/drawing/2014/main" id="{116B9815-F9EC-4C36-A9D0-9D89131179BD}"/>
              </a:ext>
            </a:extLst>
          </p:cNvPr>
          <p:cNvGraphicFramePr>
            <a:graphicFrameLocks noGrp="1"/>
          </p:cNvGraphicFramePr>
          <p:nvPr>
            <p:extLst>
              <p:ext uri="{D42A27DB-BD31-4B8C-83A1-F6EECF244321}">
                <p14:modId xmlns:p14="http://schemas.microsoft.com/office/powerpoint/2010/main" val="3962275860"/>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2023</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graphicFrame>
        <p:nvGraphicFramePr>
          <p:cNvPr id="15" name="Tableau 14">
            <a:extLst>
              <a:ext uri="{FF2B5EF4-FFF2-40B4-BE49-F238E27FC236}">
                <a16:creationId xmlns:a16="http://schemas.microsoft.com/office/drawing/2014/main" id="{F790CB1A-CA0A-4B0B-AF21-BF38EAA668F4}"/>
              </a:ext>
            </a:extLst>
          </p:cNvPr>
          <p:cNvGraphicFramePr>
            <a:graphicFrameLocks noGrp="1"/>
          </p:cNvGraphicFramePr>
          <p:nvPr>
            <p:extLst>
              <p:ext uri="{D42A27DB-BD31-4B8C-83A1-F6EECF244321}">
                <p14:modId xmlns:p14="http://schemas.microsoft.com/office/powerpoint/2010/main" val="1206678708"/>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2027</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
        <p:nvSpPr>
          <p:cNvPr id="26" name="Ellipse 25">
            <a:extLst>
              <a:ext uri="{FF2B5EF4-FFF2-40B4-BE49-F238E27FC236}">
                <a16:creationId xmlns:a16="http://schemas.microsoft.com/office/drawing/2014/main" id="{A876E163-8E17-4843-BA5E-A837AE57798A}"/>
              </a:ext>
            </a:extLst>
          </p:cNvPr>
          <p:cNvSpPr/>
          <p:nvPr/>
        </p:nvSpPr>
        <p:spPr>
          <a:xfrm>
            <a:off x="1049320"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20" name="Graphique 19" descr="Faire défiler contour">
            <a:extLst>
              <a:ext uri="{FF2B5EF4-FFF2-40B4-BE49-F238E27FC236}">
                <a16:creationId xmlns:a16="http://schemas.microsoft.com/office/drawing/2014/main" id="{124375EB-CB6F-4B94-8D04-2434E12DA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1320" y="2301067"/>
            <a:ext cx="288000" cy="289922"/>
          </a:xfrm>
          <a:prstGeom prst="rect">
            <a:avLst/>
          </a:prstGeom>
        </p:spPr>
      </p:pic>
      <p:pic>
        <p:nvPicPr>
          <p:cNvPr id="19" name="Graphique 18" descr="Clôture contour">
            <a:extLst>
              <a:ext uri="{FF2B5EF4-FFF2-40B4-BE49-F238E27FC236}">
                <a16:creationId xmlns:a16="http://schemas.microsoft.com/office/drawing/2014/main" id="{DF2C2E37-98F9-4800-877F-AD0FF6F714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3650" y="2301067"/>
            <a:ext cx="288000" cy="289922"/>
          </a:xfrm>
          <a:prstGeom prst="rect">
            <a:avLst/>
          </a:prstGeom>
        </p:spPr>
      </p:pic>
      <p:pic>
        <p:nvPicPr>
          <p:cNvPr id="18" name="Graphique 17" descr="e-commerce contour">
            <a:extLst>
              <a:ext uri="{FF2B5EF4-FFF2-40B4-BE49-F238E27FC236}">
                <a16:creationId xmlns:a16="http://schemas.microsoft.com/office/drawing/2014/main" id="{A699AF28-FA03-4FA4-9938-2B4C863F13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7727" y="2301066"/>
            <a:ext cx="288000" cy="289922"/>
          </a:xfrm>
          <a:prstGeom prst="rect">
            <a:avLst/>
          </a:prstGeom>
        </p:spPr>
      </p:pic>
      <p:pic>
        <p:nvPicPr>
          <p:cNvPr id="21" name="Graphique 20" descr="Utilisateurs contour">
            <a:extLst>
              <a:ext uri="{FF2B5EF4-FFF2-40B4-BE49-F238E27FC236}">
                <a16:creationId xmlns:a16="http://schemas.microsoft.com/office/drawing/2014/main" id="{E7F87B01-7E1A-4BE7-A67F-935D93AEED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4375" y="2301067"/>
            <a:ext cx="288000" cy="289922"/>
          </a:xfrm>
          <a:prstGeom prst="rect">
            <a:avLst/>
          </a:prstGeom>
        </p:spPr>
      </p:pic>
      <p:sp>
        <p:nvSpPr>
          <p:cNvPr id="40" name="Rectangle 39">
            <a:extLst>
              <a:ext uri="{FF2B5EF4-FFF2-40B4-BE49-F238E27FC236}">
                <a16:creationId xmlns:a16="http://schemas.microsoft.com/office/drawing/2014/main" id="{AFC91940-1F3A-4376-908F-167DA1C1E3F0}"/>
              </a:ext>
            </a:extLst>
          </p:cNvPr>
          <p:cNvSpPr/>
          <p:nvPr/>
        </p:nvSpPr>
        <p:spPr>
          <a:xfrm>
            <a:off x="367909" y="2974889"/>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1" name="Rectangle 40">
            <a:extLst>
              <a:ext uri="{FF2B5EF4-FFF2-40B4-BE49-F238E27FC236}">
                <a16:creationId xmlns:a16="http://schemas.microsoft.com/office/drawing/2014/main" id="{B0B1751D-4F41-4EE4-94FB-BAD500CEB61A}"/>
              </a:ext>
            </a:extLst>
          </p:cNvPr>
          <p:cNvSpPr/>
          <p:nvPr/>
        </p:nvSpPr>
        <p:spPr>
          <a:xfrm>
            <a:off x="241391" y="310859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2" name="Rectangle 41">
            <a:extLst>
              <a:ext uri="{FF2B5EF4-FFF2-40B4-BE49-F238E27FC236}">
                <a16:creationId xmlns:a16="http://schemas.microsoft.com/office/drawing/2014/main" id="{FB9A445C-B5CE-44F6-B9D5-71824AF70374}"/>
              </a:ext>
            </a:extLst>
          </p:cNvPr>
          <p:cNvSpPr/>
          <p:nvPr/>
        </p:nvSpPr>
        <p:spPr>
          <a:xfrm>
            <a:off x="304650" y="3025211"/>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0" name="Rectangle 49">
            <a:extLst>
              <a:ext uri="{FF2B5EF4-FFF2-40B4-BE49-F238E27FC236}">
                <a16:creationId xmlns:a16="http://schemas.microsoft.com/office/drawing/2014/main" id="{FFE74D8A-9BD5-420A-84CD-9CCFEE4431B4}"/>
              </a:ext>
            </a:extLst>
          </p:cNvPr>
          <p:cNvSpPr/>
          <p:nvPr/>
        </p:nvSpPr>
        <p:spPr>
          <a:xfrm>
            <a:off x="379575" y="5037522"/>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1" name="Rectangle 50">
            <a:extLst>
              <a:ext uri="{FF2B5EF4-FFF2-40B4-BE49-F238E27FC236}">
                <a16:creationId xmlns:a16="http://schemas.microsoft.com/office/drawing/2014/main" id="{DFB29D26-7535-42E7-84A2-DCD3CB27E72C}"/>
              </a:ext>
            </a:extLst>
          </p:cNvPr>
          <p:cNvSpPr/>
          <p:nvPr/>
        </p:nvSpPr>
        <p:spPr>
          <a:xfrm>
            <a:off x="253057" y="5171232"/>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2" name="Rectangle 51">
            <a:extLst>
              <a:ext uri="{FF2B5EF4-FFF2-40B4-BE49-F238E27FC236}">
                <a16:creationId xmlns:a16="http://schemas.microsoft.com/office/drawing/2014/main" id="{D6F324AA-068C-44BA-BF13-A0A7CE458189}"/>
              </a:ext>
            </a:extLst>
          </p:cNvPr>
          <p:cNvSpPr/>
          <p:nvPr/>
        </p:nvSpPr>
        <p:spPr>
          <a:xfrm>
            <a:off x="316316" y="5087844"/>
            <a:ext cx="45719" cy="148086"/>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3" name="Rectangle 52">
            <a:extLst>
              <a:ext uri="{FF2B5EF4-FFF2-40B4-BE49-F238E27FC236}">
                <a16:creationId xmlns:a16="http://schemas.microsoft.com/office/drawing/2014/main" id="{4D7D6398-8AB6-445E-A255-0715BC237BAB}"/>
              </a:ext>
            </a:extLst>
          </p:cNvPr>
          <p:cNvSpPr/>
          <p:nvPr/>
        </p:nvSpPr>
        <p:spPr>
          <a:xfrm>
            <a:off x="367909" y="3716623"/>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7" name="Rectangle 56">
            <a:extLst>
              <a:ext uri="{FF2B5EF4-FFF2-40B4-BE49-F238E27FC236}">
                <a16:creationId xmlns:a16="http://schemas.microsoft.com/office/drawing/2014/main" id="{AA03BB63-911D-4918-918E-79E5BCD9BD2D}"/>
              </a:ext>
            </a:extLst>
          </p:cNvPr>
          <p:cNvSpPr/>
          <p:nvPr/>
        </p:nvSpPr>
        <p:spPr>
          <a:xfrm>
            <a:off x="241391" y="3850333"/>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0" name="Rectangle 59">
            <a:extLst>
              <a:ext uri="{FF2B5EF4-FFF2-40B4-BE49-F238E27FC236}">
                <a16:creationId xmlns:a16="http://schemas.microsoft.com/office/drawing/2014/main" id="{25A0FB33-A361-4542-B91B-EE9FA05FA69C}"/>
              </a:ext>
            </a:extLst>
          </p:cNvPr>
          <p:cNvSpPr/>
          <p:nvPr/>
        </p:nvSpPr>
        <p:spPr>
          <a:xfrm>
            <a:off x="304650" y="3766945"/>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1" name="Rectangle 60">
            <a:extLst>
              <a:ext uri="{FF2B5EF4-FFF2-40B4-BE49-F238E27FC236}">
                <a16:creationId xmlns:a16="http://schemas.microsoft.com/office/drawing/2014/main" id="{172188B3-2035-4272-B626-384F68535EBC}"/>
              </a:ext>
            </a:extLst>
          </p:cNvPr>
          <p:cNvSpPr/>
          <p:nvPr/>
        </p:nvSpPr>
        <p:spPr>
          <a:xfrm>
            <a:off x="367909" y="4412971"/>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2" name="Rectangle 61">
            <a:extLst>
              <a:ext uri="{FF2B5EF4-FFF2-40B4-BE49-F238E27FC236}">
                <a16:creationId xmlns:a16="http://schemas.microsoft.com/office/drawing/2014/main" id="{4D093CE3-7791-466D-9BF0-E08752CB0BC2}"/>
              </a:ext>
            </a:extLst>
          </p:cNvPr>
          <p:cNvSpPr/>
          <p:nvPr/>
        </p:nvSpPr>
        <p:spPr>
          <a:xfrm>
            <a:off x="241391" y="4546681"/>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3" name="Rectangle 62">
            <a:extLst>
              <a:ext uri="{FF2B5EF4-FFF2-40B4-BE49-F238E27FC236}">
                <a16:creationId xmlns:a16="http://schemas.microsoft.com/office/drawing/2014/main" id="{1C62D03F-1D12-422B-9CB9-08B4E6FA46BE}"/>
              </a:ext>
            </a:extLst>
          </p:cNvPr>
          <p:cNvSpPr/>
          <p:nvPr/>
        </p:nvSpPr>
        <p:spPr>
          <a:xfrm>
            <a:off x="304650" y="446329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65" name="Graphique 64" descr="Badge croix contour">
            <a:extLst>
              <a:ext uri="{FF2B5EF4-FFF2-40B4-BE49-F238E27FC236}">
                <a16:creationId xmlns:a16="http://schemas.microsoft.com/office/drawing/2014/main" id="{6B1B2A3D-E39C-4EA7-946B-970D38FA8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47176">
            <a:off x="472002" y="3714176"/>
            <a:ext cx="221563" cy="221563"/>
          </a:xfrm>
          <a:prstGeom prst="rect">
            <a:avLst/>
          </a:prstGeom>
        </p:spPr>
      </p:pic>
      <p:pic>
        <p:nvPicPr>
          <p:cNvPr id="67" name="Graphique 66" descr="Badge croix contour">
            <a:extLst>
              <a:ext uri="{FF2B5EF4-FFF2-40B4-BE49-F238E27FC236}">
                <a16:creationId xmlns:a16="http://schemas.microsoft.com/office/drawing/2014/main" id="{B1DC8D87-DFB0-4BCC-A3BE-13E46AE5B4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363" y="5051105"/>
            <a:ext cx="221563" cy="221563"/>
          </a:xfrm>
          <a:prstGeom prst="rect">
            <a:avLst/>
          </a:prstGeom>
        </p:spPr>
      </p:pic>
      <p:graphicFrame>
        <p:nvGraphicFramePr>
          <p:cNvPr id="68" name="Tableau 9">
            <a:extLst>
              <a:ext uri="{FF2B5EF4-FFF2-40B4-BE49-F238E27FC236}">
                <a16:creationId xmlns:a16="http://schemas.microsoft.com/office/drawing/2014/main" id="{C2C3A730-3887-4A8F-8029-E5CE31EB5030}"/>
              </a:ext>
            </a:extLst>
          </p:cNvPr>
          <p:cNvGraphicFramePr>
            <a:graphicFrameLocks noGrp="1"/>
          </p:cNvGraphicFramePr>
          <p:nvPr>
            <p:extLst>
              <p:ext uri="{D42A27DB-BD31-4B8C-83A1-F6EECF244321}">
                <p14:modId xmlns:p14="http://schemas.microsoft.com/office/powerpoint/2010/main" val="2399794609"/>
              </p:ext>
            </p:extLst>
          </p:nvPr>
        </p:nvGraphicFramePr>
        <p:xfrm>
          <a:off x="9914862" y="1568745"/>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cxnSp>
        <p:nvCxnSpPr>
          <p:cNvPr id="69" name="Connecteur droit avec flèche 68">
            <a:extLst>
              <a:ext uri="{FF2B5EF4-FFF2-40B4-BE49-F238E27FC236}">
                <a16:creationId xmlns:a16="http://schemas.microsoft.com/office/drawing/2014/main" id="{5C094394-1E01-46E9-A649-4ECEFED8489D}"/>
              </a:ext>
            </a:extLst>
          </p:cNvPr>
          <p:cNvCxnSpPr>
            <a:cxnSpLocks/>
          </p:cNvCxnSpPr>
          <p:nvPr/>
        </p:nvCxnSpPr>
        <p:spPr>
          <a:xfrm flipV="1">
            <a:off x="9814044" y="1568747"/>
            <a:ext cx="0" cy="82296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56ED713E-C07B-4991-8680-3611EAD29490}"/>
              </a:ext>
            </a:extLst>
          </p:cNvPr>
          <p:cNvCxnSpPr>
            <a:cxnSpLocks/>
          </p:cNvCxnSpPr>
          <p:nvPr/>
        </p:nvCxnSpPr>
        <p:spPr>
          <a:xfrm flipV="1">
            <a:off x="9914862" y="2482472"/>
            <a:ext cx="1281270" cy="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7D36D9A-B1F5-46BF-89E2-F93283384307}"/>
              </a:ext>
            </a:extLst>
          </p:cNvPr>
          <p:cNvSpPr txBox="1"/>
          <p:nvPr/>
        </p:nvSpPr>
        <p:spPr>
          <a:xfrm rot="16200000">
            <a:off x="9211155" y="1857985"/>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72" name="ZoneTexte 71">
            <a:extLst>
              <a:ext uri="{FF2B5EF4-FFF2-40B4-BE49-F238E27FC236}">
                <a16:creationId xmlns:a16="http://schemas.microsoft.com/office/drawing/2014/main" id="{81E971AD-1307-4BB0-A268-84A3EF389769}"/>
              </a:ext>
            </a:extLst>
          </p:cNvPr>
          <p:cNvSpPr txBox="1"/>
          <p:nvPr/>
        </p:nvSpPr>
        <p:spPr>
          <a:xfrm>
            <a:off x="10210691" y="2517389"/>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sp>
        <p:nvSpPr>
          <p:cNvPr id="73" name="Étoile : 4 branches 72">
            <a:extLst>
              <a:ext uri="{FF2B5EF4-FFF2-40B4-BE49-F238E27FC236}">
                <a16:creationId xmlns:a16="http://schemas.microsoft.com/office/drawing/2014/main" id="{E02CC806-1747-487E-8300-3D9B80824577}"/>
              </a:ext>
            </a:extLst>
          </p:cNvPr>
          <p:cNvSpPr/>
          <p:nvPr/>
        </p:nvSpPr>
        <p:spPr>
          <a:xfrm>
            <a:off x="10570596" y="1629885"/>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75" name="ZoneTexte 74">
            <a:extLst>
              <a:ext uri="{FF2B5EF4-FFF2-40B4-BE49-F238E27FC236}">
                <a16:creationId xmlns:a16="http://schemas.microsoft.com/office/drawing/2014/main" id="{887D0686-3279-421C-BEDF-55AD6C39EA06}"/>
              </a:ext>
            </a:extLst>
          </p:cNvPr>
          <p:cNvSpPr txBox="1"/>
          <p:nvPr/>
        </p:nvSpPr>
        <p:spPr>
          <a:xfrm>
            <a:off x="982663" y="1487100"/>
            <a:ext cx="7776864" cy="46166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Opérateur logistique, magasinier, agent de quai, opérateur en réception, agent d'expédition, préparateur de commandes, cariste</a:t>
            </a:r>
            <a:endParaRPr kumimoji="0" lang="en-GB" sz="1200" b="0" i="0" u="none" strike="noStrike" kern="1200" cap="none" spc="0" normalizeH="0" baseline="0" noProof="0" dirty="0">
              <a:ln>
                <a:noFill/>
              </a:ln>
              <a:solidFill>
                <a:prstClr val="white">
                  <a:lumMod val="50000"/>
                </a:prstClr>
              </a:solidFill>
              <a:effectLst/>
              <a:uLnTx/>
              <a:uFillTx/>
              <a:latin typeface="Poppins" pitchFamily="2" charset="77"/>
              <a:ea typeface="Open Sans" panose="020B0606030504020204" pitchFamily="34" charset="0"/>
              <a:cs typeface="Poppins" pitchFamily="2" charset="77"/>
            </a:endParaRPr>
          </a:p>
        </p:txBody>
      </p:sp>
      <p:sp>
        <p:nvSpPr>
          <p:cNvPr id="76" name="ZoneTexte 75">
            <a:extLst>
              <a:ext uri="{FF2B5EF4-FFF2-40B4-BE49-F238E27FC236}">
                <a16:creationId xmlns:a16="http://schemas.microsoft.com/office/drawing/2014/main" id="{C05E2A88-9CE1-4570-A417-16C805FB8D85}"/>
              </a:ext>
            </a:extLst>
          </p:cNvPr>
          <p:cNvSpPr txBox="1"/>
          <p:nvPr/>
        </p:nvSpPr>
        <p:spPr>
          <a:xfrm>
            <a:off x="127428" y="2633099"/>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sp>
        <p:nvSpPr>
          <p:cNvPr id="55" name="ZoneTexte 54">
            <a:extLst>
              <a:ext uri="{FF2B5EF4-FFF2-40B4-BE49-F238E27FC236}">
                <a16:creationId xmlns:a16="http://schemas.microsoft.com/office/drawing/2014/main" id="{1ED6EAE7-D2D9-43B2-B1AD-59BB3F7B919B}"/>
              </a:ext>
            </a:extLst>
          </p:cNvPr>
          <p:cNvSpPr txBox="1"/>
          <p:nvPr/>
        </p:nvSpPr>
        <p:spPr>
          <a:xfrm>
            <a:off x="9914862" y="1010401"/>
            <a:ext cx="1210588"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Quasi-certaine</a:t>
            </a:r>
          </a:p>
        </p:txBody>
      </p:sp>
      <p:pic>
        <p:nvPicPr>
          <p:cNvPr id="58" name="Graphique 57" descr="Badge croix contour">
            <a:extLst>
              <a:ext uri="{FF2B5EF4-FFF2-40B4-BE49-F238E27FC236}">
                <a16:creationId xmlns:a16="http://schemas.microsoft.com/office/drawing/2014/main" id="{B1A7CF61-D14A-4C3F-B3D0-60B339CB8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1289" y="2988472"/>
            <a:ext cx="221563" cy="221563"/>
          </a:xfrm>
          <a:prstGeom prst="rect">
            <a:avLst/>
          </a:prstGeom>
        </p:spPr>
      </p:pic>
      <p:sp>
        <p:nvSpPr>
          <p:cNvPr id="66" name="Espace réservé de la date 6">
            <a:extLst>
              <a:ext uri="{FF2B5EF4-FFF2-40B4-BE49-F238E27FC236}">
                <a16:creationId xmlns:a16="http://schemas.microsoft.com/office/drawing/2014/main" id="{49EE266A-7DC3-4A48-988C-E46303C1DFFD}"/>
              </a:ext>
            </a:extLst>
          </p:cNvPr>
          <p:cNvSpPr>
            <a:spLocks noGrp="1"/>
          </p:cNvSpPr>
          <p:nvPr>
            <p:ph type="dt" sz="half" idx="10"/>
          </p:nvPr>
        </p:nvSpPr>
        <p:spPr>
          <a:xfrm>
            <a:off x="0" y="6376243"/>
            <a:ext cx="982663" cy="365125"/>
          </a:xfrm>
        </p:spPr>
        <p:txBody>
          <a:bodyPr/>
          <a:lstStyle/>
          <a:p>
            <a:fld id="{2FAD8CF8-79E3-C043-96C4-C32083CD4489}" type="datetime6">
              <a:rPr lang="fr-FR" smtClean="0"/>
              <a:t>novembre 24</a:t>
            </a:fld>
            <a:endParaRPr lang="fr-FR" dirty="0"/>
          </a:p>
        </p:txBody>
      </p:sp>
      <p:sp>
        <p:nvSpPr>
          <p:cNvPr id="64" name="Espace réservé du pied de page 2">
            <a:extLst>
              <a:ext uri="{FF2B5EF4-FFF2-40B4-BE49-F238E27FC236}">
                <a16:creationId xmlns:a16="http://schemas.microsoft.com/office/drawing/2014/main" id="{CA56804E-1EE5-1846-B231-2DF6EBE0CEA7}"/>
              </a:ext>
            </a:extLst>
          </p:cNvPr>
          <p:cNvSpPr>
            <a:spLocks noGrp="1"/>
          </p:cNvSpPr>
          <p:nvPr>
            <p:ph type="ftr" sz="quarter" idx="11"/>
          </p:nvPr>
        </p:nvSpPr>
        <p:spPr>
          <a:xfrm>
            <a:off x="2907060" y="6376243"/>
            <a:ext cx="6377880" cy="365125"/>
          </a:xfrm>
        </p:spPr>
        <p:txBody>
          <a:bodyPr/>
          <a:lstStyle/>
          <a:p>
            <a:r>
              <a:rPr lang="fr-FR" dirty="0"/>
              <a:t>Démarche prospective emplois compétences dans le transport et la logistique</a:t>
            </a:r>
          </a:p>
        </p:txBody>
      </p:sp>
      <p:sp>
        <p:nvSpPr>
          <p:cNvPr id="59" name="Espace réservé du numéro de diapositive 1">
            <a:extLst>
              <a:ext uri="{FF2B5EF4-FFF2-40B4-BE49-F238E27FC236}">
                <a16:creationId xmlns:a16="http://schemas.microsoft.com/office/drawing/2014/main" id="{F495548E-B3CF-2C40-BDA8-B899E49B92B9}"/>
              </a:ext>
            </a:extLst>
          </p:cNvPr>
          <p:cNvSpPr>
            <a:spLocks noGrp="1"/>
          </p:cNvSpPr>
          <p:nvPr>
            <p:ph type="sldNum" sz="quarter" idx="12"/>
          </p:nvPr>
        </p:nvSpPr>
        <p:spPr>
          <a:xfrm>
            <a:off x="11209338" y="6376243"/>
            <a:ext cx="982662" cy="365125"/>
          </a:xfrm>
        </p:spPr>
        <p:txBody>
          <a:bodyPr/>
          <a:lstStyle/>
          <a:p>
            <a:fld id="{A36F3361-A877-4444-A872-5BDB8319CCF7}" type="slidenum">
              <a:rPr lang="fr-FR" smtClean="0"/>
              <a:t>16</a:t>
            </a:fld>
            <a:endParaRPr lang="fr-FR" dirty="0"/>
          </a:p>
        </p:txBody>
      </p:sp>
    </p:spTree>
    <p:extLst>
      <p:ext uri="{BB962C8B-B14F-4D97-AF65-F5344CB8AC3E}">
        <p14:creationId xmlns:p14="http://schemas.microsoft.com/office/powerpoint/2010/main" val="246870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F6C4DDAE-99A8-4084-AB33-C44DD88D0A0A}"/>
              </a:ext>
            </a:extLst>
          </p:cNvPr>
          <p:cNvSpPr txBox="1"/>
          <p:nvPr/>
        </p:nvSpPr>
        <p:spPr>
          <a:xfrm rot="1129452">
            <a:off x="964546" y="2161059"/>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CADRE REGLEMENTAIRE</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0" name="ZoneTexte 29">
            <a:extLst>
              <a:ext uri="{FF2B5EF4-FFF2-40B4-BE49-F238E27FC236}">
                <a16:creationId xmlns:a16="http://schemas.microsoft.com/office/drawing/2014/main" id="{9C5AD93C-DA33-422B-8393-45DE22B9BD40}"/>
              </a:ext>
            </a:extLst>
          </p:cNvPr>
          <p:cNvSpPr txBox="1"/>
          <p:nvPr/>
        </p:nvSpPr>
        <p:spPr>
          <a:xfrm rot="1973468">
            <a:off x="1677840" y="2169751"/>
            <a:ext cx="619770" cy="565077"/>
          </a:xfrm>
          <a:prstGeom prst="rect">
            <a:avLst/>
          </a:prstGeom>
          <a:noFill/>
        </p:spPr>
        <p:txBody>
          <a:bodyPr wrap="none" rtlCol="0">
            <a:prstTxWarp prst="textButton">
              <a:avLst>
                <a:gd name="adj" fmla="val 1106808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CONCURRENCE        </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3" name="ZoneTexte 32">
            <a:extLst>
              <a:ext uri="{FF2B5EF4-FFF2-40B4-BE49-F238E27FC236}">
                <a16:creationId xmlns:a16="http://schemas.microsoft.com/office/drawing/2014/main" id="{FAB74E54-BADC-444C-A187-AC6F1B783C29}"/>
              </a:ext>
            </a:extLst>
          </p:cNvPr>
          <p:cNvSpPr txBox="1"/>
          <p:nvPr/>
        </p:nvSpPr>
        <p:spPr>
          <a:xfrm rot="322840">
            <a:off x="2373955" y="2155138"/>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CRISES DISRUPTIVES</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6" name="ZoneTexte 35">
            <a:extLst>
              <a:ext uri="{FF2B5EF4-FFF2-40B4-BE49-F238E27FC236}">
                <a16:creationId xmlns:a16="http://schemas.microsoft.com/office/drawing/2014/main" id="{DE07C47A-A34F-4772-8FB4-5B998857EA42}"/>
              </a:ext>
            </a:extLst>
          </p:cNvPr>
          <p:cNvSpPr txBox="1"/>
          <p:nvPr/>
        </p:nvSpPr>
        <p:spPr>
          <a:xfrm rot="389624">
            <a:off x="3111941" y="2171484"/>
            <a:ext cx="619770" cy="565077"/>
          </a:xfrm>
          <a:prstGeom prst="rect">
            <a:avLst/>
          </a:prstGeom>
          <a:noFill/>
        </p:spPr>
        <p:txBody>
          <a:bodyPr wrap="none" rtlCol="0">
            <a:prstTxWarp prst="textButton">
              <a:avLst>
                <a:gd name="adj" fmla="val 1088874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Poppins" pitchFamily="2" charset="77"/>
                <a:ea typeface="+mn-ea"/>
                <a:cs typeface="+mn-cs"/>
              </a:rPr>
              <a:t>ÉVOLUTION TECHNOLOGIQUE</a:t>
            </a:r>
            <a:endParaRPr kumimoji="0" lang="en-GB" sz="32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68" name="Ellipse 67">
            <a:extLst>
              <a:ext uri="{FF2B5EF4-FFF2-40B4-BE49-F238E27FC236}">
                <a16:creationId xmlns:a16="http://schemas.microsoft.com/office/drawing/2014/main" id="{3269EA6A-BF52-214A-8D4A-021384C77BA6}"/>
              </a:ext>
            </a:extLst>
          </p:cNvPr>
          <p:cNvSpPr/>
          <p:nvPr/>
        </p:nvSpPr>
        <p:spPr>
          <a:xfrm>
            <a:off x="1771214"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78" name="Ellipse 77">
            <a:extLst>
              <a:ext uri="{FF2B5EF4-FFF2-40B4-BE49-F238E27FC236}">
                <a16:creationId xmlns:a16="http://schemas.microsoft.com/office/drawing/2014/main" id="{DF68AD72-5144-1349-97B5-DD4B2D289937}"/>
              </a:ext>
            </a:extLst>
          </p:cNvPr>
          <p:cNvSpPr/>
          <p:nvPr/>
        </p:nvSpPr>
        <p:spPr>
          <a:xfrm>
            <a:off x="2473056"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79" name="Ellipse 78">
            <a:extLst>
              <a:ext uri="{FF2B5EF4-FFF2-40B4-BE49-F238E27FC236}">
                <a16:creationId xmlns:a16="http://schemas.microsoft.com/office/drawing/2014/main" id="{0B67EB95-1905-0048-86DD-E612D16100D2}"/>
              </a:ext>
            </a:extLst>
          </p:cNvPr>
          <p:cNvSpPr/>
          <p:nvPr/>
        </p:nvSpPr>
        <p:spPr>
          <a:xfrm>
            <a:off x="3206982"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8" name="Ellipse 47">
            <a:extLst>
              <a:ext uri="{FF2B5EF4-FFF2-40B4-BE49-F238E27FC236}">
                <a16:creationId xmlns:a16="http://schemas.microsoft.com/office/drawing/2014/main" id="{FB22146A-6842-3742-B359-71EC4CDCED8A}"/>
              </a:ext>
            </a:extLst>
          </p:cNvPr>
          <p:cNvSpPr/>
          <p:nvPr/>
        </p:nvSpPr>
        <p:spPr>
          <a:xfrm>
            <a:off x="1049320" y="2230028"/>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59" name="Graphique 58" descr="Badge croix contour">
            <a:extLst>
              <a:ext uri="{FF2B5EF4-FFF2-40B4-BE49-F238E27FC236}">
                <a16:creationId xmlns:a16="http://schemas.microsoft.com/office/drawing/2014/main" id="{32C60801-D46E-49E8-B2D7-83B82AFEF9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635" y="4215717"/>
            <a:ext cx="221563" cy="221563"/>
          </a:xfrm>
          <a:prstGeom prst="rect">
            <a:avLst/>
          </a:prstGeom>
        </p:spPr>
      </p:pic>
      <p:sp>
        <p:nvSpPr>
          <p:cNvPr id="3" name="ZoneTexte 2">
            <a:extLst>
              <a:ext uri="{FF2B5EF4-FFF2-40B4-BE49-F238E27FC236}">
                <a16:creationId xmlns:a16="http://schemas.microsoft.com/office/drawing/2014/main" id="{9A3D0164-C7EB-4F30-AE23-C0A45D8BC1D6}"/>
              </a:ext>
            </a:extLst>
          </p:cNvPr>
          <p:cNvSpPr txBox="1"/>
          <p:nvPr/>
        </p:nvSpPr>
        <p:spPr>
          <a:xfrm>
            <a:off x="982663" y="467961"/>
            <a:ext cx="10226675" cy="58477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Blogger Sans Medium" panose="02000506030000020004" pitchFamily="2" charset="0"/>
                <a:ea typeface="Blogger Sans Medium" panose="02000506030000020004" pitchFamily="2" charset="0"/>
              </a:rPr>
              <a:t>Famille exploitation logistique</a:t>
            </a:r>
          </a:p>
        </p:txBody>
      </p:sp>
      <p:sp>
        <p:nvSpPr>
          <p:cNvPr id="5" name="ZoneTexte 4">
            <a:extLst>
              <a:ext uri="{FF2B5EF4-FFF2-40B4-BE49-F238E27FC236}">
                <a16:creationId xmlns:a16="http://schemas.microsoft.com/office/drawing/2014/main" id="{4E42AC00-685C-4086-AC41-E4CDDBE56DC6}"/>
              </a:ext>
            </a:extLst>
          </p:cNvPr>
          <p:cNvSpPr txBox="1"/>
          <p:nvPr/>
        </p:nvSpPr>
        <p:spPr>
          <a:xfrm>
            <a:off x="955144" y="1074222"/>
            <a:ext cx="10254194" cy="338554"/>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srgbClr val="00A0F0"/>
                </a:solidFill>
                <a:effectLst/>
                <a:uLnTx/>
                <a:uFillTx/>
                <a:latin typeface="Poppins" pitchFamily="2" charset="77"/>
                <a:ea typeface="+mn-ea"/>
                <a:cs typeface="+mn-cs"/>
              </a:rPr>
              <a:t>Résumé des ruptures principales</a:t>
            </a:r>
          </a:p>
        </p:txBody>
      </p:sp>
      <p:sp>
        <p:nvSpPr>
          <p:cNvPr id="10" name="Espace réservé du contenu 2">
            <a:extLst>
              <a:ext uri="{FF2B5EF4-FFF2-40B4-BE49-F238E27FC236}">
                <a16:creationId xmlns:a16="http://schemas.microsoft.com/office/drawing/2014/main" id="{2C0266A9-EFAF-4AD0-B059-8F31920B98DE}"/>
              </a:ext>
            </a:extLst>
          </p:cNvPr>
          <p:cNvSpPr txBox="1">
            <a:spLocks/>
          </p:cNvSpPr>
          <p:nvPr/>
        </p:nvSpPr>
        <p:spPr>
          <a:xfrm>
            <a:off x="982663" y="2804711"/>
            <a:ext cx="10226675" cy="2550252"/>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20"/>
              </a:lnSpc>
              <a:spcBef>
                <a:spcPts val="1200"/>
              </a:spcBef>
              <a:spcAft>
                <a:spcPts val="0"/>
              </a:spcAft>
              <a:buClrTx/>
              <a:buSzTx/>
              <a:buFont typeface="Arial" panose="020B0604020202020204" pitchFamily="34" charset="0"/>
              <a:buNone/>
              <a:tabLst/>
              <a:defRPr/>
            </a:pPr>
            <a:r>
              <a:rPr kumimoji="0" lang="fr-FR" sz="1100" b="1" u="none" strike="noStrike" kern="1200" cap="none" spc="0" normalizeH="0" baseline="0" noProof="0" dirty="0">
                <a:ln>
                  <a:noFill/>
                </a:ln>
                <a:solidFill>
                  <a:srgbClr val="00A0F0"/>
                </a:solidFill>
                <a:effectLst/>
                <a:uLnTx/>
                <a:uFillTx/>
                <a:latin typeface="Poppins SemiBold" pitchFamily="2" charset="77"/>
                <a:ea typeface="Open Sans" panose="020B0606030504020204" pitchFamily="34" charset="0"/>
                <a:cs typeface="Poppins SemiBold" pitchFamily="2" charset="77"/>
              </a:rPr>
              <a:t>Compétitivité de l’entreprise</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 besoin de capacité opérationnelle est grandissant pour tous les prestataires logistiques, afin d’être en mesure de satisfaire les demandes du marché qui ont été bouleversées par les pure </a:t>
            </a:r>
            <a:r>
              <a:rPr kumimoji="0" lang="fr-FR" sz="900" u="none" strike="noStrike" kern="1200" cap="none" spc="0" normalizeH="0" baseline="0" noProof="0" dirty="0" err="1">
                <a:ln>
                  <a:noFill/>
                </a:ln>
                <a:solidFill>
                  <a:prstClr val="black"/>
                </a:solidFill>
                <a:effectLst/>
                <a:uLnTx/>
                <a:uFillTx/>
                <a:latin typeface="Poppins" pitchFamily="2" charset="77"/>
                <a:ea typeface="Open Sans" panose="020B0606030504020204" pitchFamily="34" charset="0"/>
                <a:cs typeface="Poppins" pitchFamily="2" charset="77"/>
              </a:rPr>
              <a:t>players</a:t>
            </a:r>
            <a:r>
              <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du e-commerce. Cela implique un travail important sur l’organisation du travail, nécessite d’assurer l’attractivité du métier pour les équipes opérationnelles et de mettre en place un suivi des performances précis.</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1100" b="1" u="none" strike="noStrike" kern="1200" cap="none" spc="0" normalizeH="0" baseline="0" noProof="0" dirty="0">
                <a:ln>
                  <a:noFill/>
                </a:ln>
                <a:solidFill>
                  <a:srgbClr val="00A0F0"/>
                </a:solidFill>
                <a:effectLst/>
                <a:uLnTx/>
                <a:uFillTx/>
                <a:latin typeface="Poppins SemiBold" pitchFamily="2" charset="77"/>
                <a:ea typeface="Open Sans" panose="020B0606030504020204" pitchFamily="34" charset="0"/>
                <a:cs typeface="Poppins SemiBold" pitchFamily="2" charset="77"/>
              </a:rPr>
              <a:t>Evolution des politiques publiques</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L’évolution des règlementations concernant l’implantation des sites logistiques, la mise en place de mesures restrictives pour la protection de l’environnement ou les incitations à la relocalisation des sites industriels. Cela va bouleverser les stratégies logistiques et leurs flux, impliquant de repenser l’organisation des réseaux.</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1100" b="1" u="none" strike="noStrike" kern="1200" cap="none" spc="0" normalizeH="0" baseline="0" noProof="0" dirty="0">
                <a:ln>
                  <a:noFill/>
                </a:ln>
                <a:solidFill>
                  <a:srgbClr val="00A0F0"/>
                </a:solidFill>
                <a:effectLst/>
                <a:uLnTx/>
                <a:uFillTx/>
                <a:latin typeface="Poppins SemiBold" pitchFamily="2" charset="77"/>
                <a:ea typeface="Open Sans" panose="020B0606030504020204" pitchFamily="34" charset="0"/>
                <a:cs typeface="Poppins SemiBold" pitchFamily="2" charset="77"/>
              </a:rPr>
              <a:t>Evolution accrue des technologies</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Une révolution industrielle de la chaîne d’approvisionnement au travers de la digitalisation des opérations a accéléré le potentiel des équipements logistiques. Une nouvelle génération de matériels et de systèmes d’information permet d’accroitre les résultats de chaque opérateur logistique et implique de revoir l’organisation du travail.</a:t>
            </a:r>
          </a:p>
          <a:p>
            <a:pPr marL="0" marR="0" lvl="0" indent="0" algn="l" defTabSz="914400" rtl="0" eaLnBrk="1" fontAlgn="auto" latinLnBrk="0" hangingPunct="1">
              <a:lnSpc>
                <a:spcPts val="1120"/>
              </a:lnSpc>
              <a:spcBef>
                <a:spcPts val="0"/>
              </a:spcBef>
              <a:spcAft>
                <a:spcPts val="0"/>
              </a:spcAft>
              <a:buClrTx/>
              <a:buSzTx/>
              <a:buFont typeface="Arial" panose="020B0604020202020204" pitchFamily="34" charset="0"/>
              <a:buNone/>
              <a:tabLst/>
              <a:defRPr/>
            </a:pPr>
            <a:endPar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357"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1100" b="1" u="none" strike="noStrike" kern="1200" cap="none" spc="0" normalizeH="0" baseline="0" noProof="0" dirty="0">
                <a:ln>
                  <a:noFill/>
                </a:ln>
                <a:solidFill>
                  <a:srgbClr val="00A0F0"/>
                </a:solidFill>
                <a:effectLst/>
                <a:uLnTx/>
                <a:uFillTx/>
                <a:latin typeface="Poppins SemiBold" pitchFamily="2" charset="77"/>
                <a:ea typeface="Open Sans" panose="020B0606030504020204" pitchFamily="34" charset="0"/>
                <a:cs typeface="Poppins SemiBold" pitchFamily="2" charset="77"/>
              </a:rPr>
              <a:t>Imprévisibilité de l’environnement</a:t>
            </a:r>
          </a:p>
          <a:p>
            <a:pPr marL="0" marR="0" lvl="0" indent="0" algn="l" defTabSz="914357" rtl="0" eaLnBrk="1" fontAlgn="auto" latinLnBrk="0" hangingPunct="1">
              <a:lnSpc>
                <a:spcPts val="1120"/>
              </a:lnSpc>
              <a:spcBef>
                <a:spcPts val="0"/>
              </a:spcBef>
              <a:spcAft>
                <a:spcPts val="0"/>
              </a:spcAft>
              <a:buClrTx/>
              <a:buSzTx/>
              <a:buFont typeface="Arial" panose="020B0604020202020204" pitchFamily="34" charset="0"/>
              <a:buNone/>
              <a:tabLst/>
              <a:defRPr/>
            </a:pPr>
            <a:r>
              <a:rPr kumimoji="0" lang="fr-FR" sz="90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La mondialisation des chaînes d’approvisionnement et l’accélération de la fréquence des crises - politiques, internationales, climatiques, sanitaires ou structurelles - affectent plus rapidement et profondément l’organisation des prestataires logistiques. Ils doivent repenser leur modèle autour de la flexibilité, tout en portant des coûts d’infrastructure importants.</a:t>
            </a:r>
          </a:p>
        </p:txBody>
      </p:sp>
      <p:sp>
        <p:nvSpPr>
          <p:cNvPr id="11" name="ZoneTexte 10">
            <a:extLst>
              <a:ext uri="{FF2B5EF4-FFF2-40B4-BE49-F238E27FC236}">
                <a16:creationId xmlns:a16="http://schemas.microsoft.com/office/drawing/2014/main" id="{7BDA073A-20A3-4B74-86DC-E88F4C97CF83}"/>
              </a:ext>
            </a:extLst>
          </p:cNvPr>
          <p:cNvSpPr txBox="1"/>
          <p:nvPr/>
        </p:nvSpPr>
        <p:spPr>
          <a:xfrm>
            <a:off x="982663" y="5404331"/>
            <a:ext cx="10226675" cy="869469"/>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defTabSz="914357" rtl="0" eaLnBrk="1" fontAlgn="auto" latinLnBrk="0" hangingPunct="1">
              <a:lnSpc>
                <a:spcPct val="1000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defTabSz="914357"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La compréhension et l’utilisation des outils digitaux est essentielle pour l’évolution des opérations. La prévision et la gestion des stocks en temps réel deviendront ainsi prépondérants, ce qui demandera de nouvelles compétences, du </a:t>
            </a:r>
            <a:r>
              <a:rPr kumimoji="0" lang="fr-FR" sz="800" b="0" i="1" u="none" strike="noStrike" kern="1200" cap="none" spc="0" normalizeH="0" baseline="0" noProof="0" dirty="0" err="1">
                <a:ln>
                  <a:noFill/>
                </a:ln>
                <a:solidFill>
                  <a:srgbClr val="2D2D65"/>
                </a:solidFill>
                <a:effectLst/>
                <a:uLnTx/>
                <a:uFillTx/>
                <a:latin typeface="Poppins" pitchFamily="2" charset="77"/>
                <a:ea typeface="Open Sans" panose="020B0606030504020204" pitchFamily="34" charset="0"/>
                <a:cs typeface="Poppins" pitchFamily="2" charset="77"/>
              </a:rPr>
              <a:t>reporting</a:t>
            </a: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 mais aussi de faire évoluer la relation commerciale pour se rapprocher du client. </a:t>
            </a:r>
            <a:r>
              <a:rPr lang="fr-FR" sz="800" i="1" dirty="0">
                <a:solidFill>
                  <a:srgbClr val="2D2D65"/>
                </a:solidFill>
                <a:latin typeface="Poppins" pitchFamily="2" charset="77"/>
                <a:ea typeface="Open Sans" panose="020B0606030504020204" pitchFamily="34" charset="0"/>
                <a:cs typeface="Poppins" pitchFamily="2" charset="77"/>
              </a:rPr>
              <a:t>I</a:t>
            </a: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l faut impliquer et surtout accompagner tout un personnel en place à s’adapter aux nouveaux outils et façons de travailler. </a:t>
            </a:r>
          </a:p>
          <a:p>
            <a:pPr marL="0" marR="0" lvl="0" indent="0" defTabSz="914357"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En parallèle, la polyvalence et la flexibilité face à ces évolutions rend essentiels le rôle managérial et les relations humaines. Aussi, le bien-être des salariés prend de plus en plus d’importance avec des outils qui s’adaptent de plus en plus à l’individu.</a:t>
            </a:r>
          </a:p>
        </p:txBody>
      </p:sp>
      <p:pic>
        <p:nvPicPr>
          <p:cNvPr id="20" name="Graphique 19" descr="Faire défiler contour">
            <a:extLst>
              <a:ext uri="{FF2B5EF4-FFF2-40B4-BE49-F238E27FC236}">
                <a16:creationId xmlns:a16="http://schemas.microsoft.com/office/drawing/2014/main" id="{124375EB-CB6F-4B94-8D04-2434E12DA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0522" y="2298636"/>
            <a:ext cx="288000" cy="289922"/>
          </a:xfrm>
          <a:prstGeom prst="rect">
            <a:avLst/>
          </a:prstGeom>
        </p:spPr>
      </p:pic>
      <p:pic>
        <p:nvPicPr>
          <p:cNvPr id="19" name="Graphique 18" descr="Clôture contour">
            <a:extLst>
              <a:ext uri="{FF2B5EF4-FFF2-40B4-BE49-F238E27FC236}">
                <a16:creationId xmlns:a16="http://schemas.microsoft.com/office/drawing/2014/main" id="{DF2C2E37-98F9-4800-877F-AD0FF6F714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3214" y="2301067"/>
            <a:ext cx="288000" cy="289922"/>
          </a:xfrm>
          <a:prstGeom prst="rect">
            <a:avLst/>
          </a:prstGeom>
        </p:spPr>
      </p:pic>
      <p:sp>
        <p:nvSpPr>
          <p:cNvPr id="40" name="Rectangle 39">
            <a:extLst>
              <a:ext uri="{FF2B5EF4-FFF2-40B4-BE49-F238E27FC236}">
                <a16:creationId xmlns:a16="http://schemas.microsoft.com/office/drawing/2014/main" id="{AFC91940-1F3A-4376-908F-167DA1C1E3F0}"/>
              </a:ext>
            </a:extLst>
          </p:cNvPr>
          <p:cNvSpPr/>
          <p:nvPr/>
        </p:nvSpPr>
        <p:spPr>
          <a:xfrm>
            <a:off x="367909" y="2974889"/>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1" name="Rectangle 40">
            <a:extLst>
              <a:ext uri="{FF2B5EF4-FFF2-40B4-BE49-F238E27FC236}">
                <a16:creationId xmlns:a16="http://schemas.microsoft.com/office/drawing/2014/main" id="{B0B1751D-4F41-4EE4-94FB-BAD500CEB61A}"/>
              </a:ext>
            </a:extLst>
          </p:cNvPr>
          <p:cNvSpPr/>
          <p:nvPr/>
        </p:nvSpPr>
        <p:spPr>
          <a:xfrm>
            <a:off x="241391" y="310859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2" name="Rectangle 41">
            <a:extLst>
              <a:ext uri="{FF2B5EF4-FFF2-40B4-BE49-F238E27FC236}">
                <a16:creationId xmlns:a16="http://schemas.microsoft.com/office/drawing/2014/main" id="{FB9A445C-B5CE-44F6-B9D5-71824AF70374}"/>
              </a:ext>
            </a:extLst>
          </p:cNvPr>
          <p:cNvSpPr/>
          <p:nvPr/>
        </p:nvSpPr>
        <p:spPr>
          <a:xfrm>
            <a:off x="304650" y="3025211"/>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0" name="Rectangle 49">
            <a:extLst>
              <a:ext uri="{FF2B5EF4-FFF2-40B4-BE49-F238E27FC236}">
                <a16:creationId xmlns:a16="http://schemas.microsoft.com/office/drawing/2014/main" id="{FFE74D8A-9BD5-420A-84CD-9CCFEE4431B4}"/>
              </a:ext>
            </a:extLst>
          </p:cNvPr>
          <p:cNvSpPr/>
          <p:nvPr/>
        </p:nvSpPr>
        <p:spPr>
          <a:xfrm>
            <a:off x="368517" y="4808443"/>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1" name="Rectangle 50">
            <a:extLst>
              <a:ext uri="{FF2B5EF4-FFF2-40B4-BE49-F238E27FC236}">
                <a16:creationId xmlns:a16="http://schemas.microsoft.com/office/drawing/2014/main" id="{DFB29D26-7535-42E7-84A2-DCD3CB27E72C}"/>
              </a:ext>
            </a:extLst>
          </p:cNvPr>
          <p:cNvSpPr/>
          <p:nvPr/>
        </p:nvSpPr>
        <p:spPr>
          <a:xfrm>
            <a:off x="241999" y="4942153"/>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2" name="Rectangle 51">
            <a:extLst>
              <a:ext uri="{FF2B5EF4-FFF2-40B4-BE49-F238E27FC236}">
                <a16:creationId xmlns:a16="http://schemas.microsoft.com/office/drawing/2014/main" id="{D6F324AA-068C-44BA-BF13-A0A7CE458189}"/>
              </a:ext>
            </a:extLst>
          </p:cNvPr>
          <p:cNvSpPr/>
          <p:nvPr/>
        </p:nvSpPr>
        <p:spPr>
          <a:xfrm>
            <a:off x="305258" y="4858765"/>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3" name="Rectangle 52">
            <a:extLst>
              <a:ext uri="{FF2B5EF4-FFF2-40B4-BE49-F238E27FC236}">
                <a16:creationId xmlns:a16="http://schemas.microsoft.com/office/drawing/2014/main" id="{4D7D6398-8AB6-445E-A255-0715BC237BAB}"/>
              </a:ext>
            </a:extLst>
          </p:cNvPr>
          <p:cNvSpPr/>
          <p:nvPr/>
        </p:nvSpPr>
        <p:spPr>
          <a:xfrm>
            <a:off x="367909" y="3670511"/>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57" name="Rectangle 56">
            <a:extLst>
              <a:ext uri="{FF2B5EF4-FFF2-40B4-BE49-F238E27FC236}">
                <a16:creationId xmlns:a16="http://schemas.microsoft.com/office/drawing/2014/main" id="{AA03BB63-911D-4918-918E-79E5BCD9BD2D}"/>
              </a:ext>
            </a:extLst>
          </p:cNvPr>
          <p:cNvSpPr/>
          <p:nvPr/>
        </p:nvSpPr>
        <p:spPr>
          <a:xfrm>
            <a:off x="241391" y="3804221"/>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0" name="Rectangle 59">
            <a:extLst>
              <a:ext uri="{FF2B5EF4-FFF2-40B4-BE49-F238E27FC236}">
                <a16:creationId xmlns:a16="http://schemas.microsoft.com/office/drawing/2014/main" id="{25A0FB33-A361-4542-B91B-EE9FA05FA69C}"/>
              </a:ext>
            </a:extLst>
          </p:cNvPr>
          <p:cNvSpPr/>
          <p:nvPr/>
        </p:nvSpPr>
        <p:spPr>
          <a:xfrm>
            <a:off x="304650" y="372083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1" name="Rectangle 60">
            <a:extLst>
              <a:ext uri="{FF2B5EF4-FFF2-40B4-BE49-F238E27FC236}">
                <a16:creationId xmlns:a16="http://schemas.microsoft.com/office/drawing/2014/main" id="{172188B3-2035-4272-B626-384F68535EBC}"/>
              </a:ext>
            </a:extLst>
          </p:cNvPr>
          <p:cNvSpPr/>
          <p:nvPr/>
        </p:nvSpPr>
        <p:spPr>
          <a:xfrm>
            <a:off x="367909" y="4203389"/>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2" name="Rectangle 61">
            <a:extLst>
              <a:ext uri="{FF2B5EF4-FFF2-40B4-BE49-F238E27FC236}">
                <a16:creationId xmlns:a16="http://schemas.microsoft.com/office/drawing/2014/main" id="{4D093CE3-7791-466D-9BF0-E08752CB0BC2}"/>
              </a:ext>
            </a:extLst>
          </p:cNvPr>
          <p:cNvSpPr/>
          <p:nvPr/>
        </p:nvSpPr>
        <p:spPr>
          <a:xfrm>
            <a:off x="241391" y="433709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3" name="Rectangle 62">
            <a:extLst>
              <a:ext uri="{FF2B5EF4-FFF2-40B4-BE49-F238E27FC236}">
                <a16:creationId xmlns:a16="http://schemas.microsoft.com/office/drawing/2014/main" id="{1C62D03F-1D12-422B-9CB9-08B4E6FA46BE}"/>
              </a:ext>
            </a:extLst>
          </p:cNvPr>
          <p:cNvSpPr/>
          <p:nvPr/>
        </p:nvSpPr>
        <p:spPr>
          <a:xfrm>
            <a:off x="304650" y="4253711"/>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64" name="Graphique 63" descr="Badge croix contour">
            <a:extLst>
              <a:ext uri="{FF2B5EF4-FFF2-40B4-BE49-F238E27FC236}">
                <a16:creationId xmlns:a16="http://schemas.microsoft.com/office/drawing/2014/main" id="{FF17A96B-BD57-4AD2-895F-4CB5893FF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847176">
            <a:off x="458284" y="3000757"/>
            <a:ext cx="221563" cy="221563"/>
          </a:xfrm>
          <a:prstGeom prst="rect">
            <a:avLst/>
          </a:prstGeom>
        </p:spPr>
      </p:pic>
      <p:pic>
        <p:nvPicPr>
          <p:cNvPr id="65" name="Graphique 64" descr="Badge croix contour">
            <a:extLst>
              <a:ext uri="{FF2B5EF4-FFF2-40B4-BE49-F238E27FC236}">
                <a16:creationId xmlns:a16="http://schemas.microsoft.com/office/drawing/2014/main" id="{6B1B2A3D-E39C-4EA7-946B-970D38FA8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847176">
            <a:off x="459616" y="3676007"/>
            <a:ext cx="221563" cy="221563"/>
          </a:xfrm>
          <a:prstGeom prst="rect">
            <a:avLst/>
          </a:prstGeom>
        </p:spPr>
      </p:pic>
      <p:pic>
        <p:nvPicPr>
          <p:cNvPr id="67" name="Graphique 66" descr="Badge croix contour">
            <a:extLst>
              <a:ext uri="{FF2B5EF4-FFF2-40B4-BE49-F238E27FC236}">
                <a16:creationId xmlns:a16="http://schemas.microsoft.com/office/drawing/2014/main" id="{B1DC8D87-DFB0-4BCC-A3BE-13E46AE5B4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305" y="4822026"/>
            <a:ext cx="221563" cy="221563"/>
          </a:xfrm>
          <a:prstGeom prst="rect">
            <a:avLst/>
          </a:prstGeom>
        </p:spPr>
      </p:pic>
      <p:cxnSp>
        <p:nvCxnSpPr>
          <p:cNvPr id="69" name="Connecteur droit avec flèche 68">
            <a:extLst>
              <a:ext uri="{FF2B5EF4-FFF2-40B4-BE49-F238E27FC236}">
                <a16:creationId xmlns:a16="http://schemas.microsoft.com/office/drawing/2014/main" id="{5C094394-1E01-46E9-A649-4ECEFED8489D}"/>
              </a:ext>
            </a:extLst>
          </p:cNvPr>
          <p:cNvCxnSpPr>
            <a:cxnSpLocks/>
          </p:cNvCxnSpPr>
          <p:nvPr/>
        </p:nvCxnSpPr>
        <p:spPr>
          <a:xfrm flipV="1">
            <a:off x="9824633" y="1541013"/>
            <a:ext cx="0" cy="82296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56ED713E-C07B-4991-8680-3611EAD29490}"/>
              </a:ext>
            </a:extLst>
          </p:cNvPr>
          <p:cNvCxnSpPr>
            <a:cxnSpLocks/>
          </p:cNvCxnSpPr>
          <p:nvPr/>
        </p:nvCxnSpPr>
        <p:spPr>
          <a:xfrm flipV="1">
            <a:off x="9925451" y="2454738"/>
            <a:ext cx="1281270" cy="1"/>
          </a:xfrm>
          <a:prstGeom prst="straightConnector1">
            <a:avLst/>
          </a:prstGeom>
          <a:ln>
            <a:solidFill>
              <a:srgbClr val="AECAB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7D36D9A-B1F5-46BF-89E2-F93283384307}"/>
              </a:ext>
            </a:extLst>
          </p:cNvPr>
          <p:cNvSpPr txBox="1"/>
          <p:nvPr/>
        </p:nvSpPr>
        <p:spPr>
          <a:xfrm rot="16200000">
            <a:off x="9221744" y="1830251"/>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72" name="ZoneTexte 71">
            <a:extLst>
              <a:ext uri="{FF2B5EF4-FFF2-40B4-BE49-F238E27FC236}">
                <a16:creationId xmlns:a16="http://schemas.microsoft.com/office/drawing/2014/main" id="{81E971AD-1307-4BB0-A268-84A3EF389769}"/>
              </a:ext>
            </a:extLst>
          </p:cNvPr>
          <p:cNvSpPr txBox="1"/>
          <p:nvPr/>
        </p:nvSpPr>
        <p:spPr>
          <a:xfrm>
            <a:off x="10221280" y="2489655"/>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sp>
        <p:nvSpPr>
          <p:cNvPr id="75" name="ZoneTexte 74">
            <a:extLst>
              <a:ext uri="{FF2B5EF4-FFF2-40B4-BE49-F238E27FC236}">
                <a16:creationId xmlns:a16="http://schemas.microsoft.com/office/drawing/2014/main" id="{887D0686-3279-421C-BEDF-55AD6C39EA06}"/>
              </a:ext>
            </a:extLst>
          </p:cNvPr>
          <p:cNvSpPr txBox="1"/>
          <p:nvPr/>
        </p:nvSpPr>
        <p:spPr>
          <a:xfrm>
            <a:off x="982663" y="1500142"/>
            <a:ext cx="7705625" cy="497572"/>
          </a:xfrm>
          <a:prstGeom prst="rect">
            <a:avLst/>
          </a:prstGeom>
          <a:noFill/>
        </p:spPr>
        <p:txBody>
          <a:bodyPr wrap="square" rtlCol="0">
            <a:spAutoFit/>
          </a:bodyPr>
          <a:lstStyle/>
          <a:p>
            <a:pPr marL="0" marR="0" lvl="0" indent="0" algn="l" defTabSz="914357" rtl="0" eaLnBrk="1" fontAlgn="auto" latinLnBrk="0" hangingPunct="1">
              <a:lnSpc>
                <a:spcPts val="1600"/>
              </a:lnSpc>
              <a:spcBef>
                <a:spcPts val="0"/>
              </a:spcBef>
              <a:spcAft>
                <a:spcPts val="0"/>
              </a:spcAft>
              <a:buClrTx/>
              <a:buSzTx/>
              <a:buFontTx/>
              <a:buNone/>
              <a:tabLst/>
              <a:defRPr/>
            </a:pPr>
            <a:r>
              <a:rPr kumimoji="0" lang="fr-FR" sz="1200" u="none" strike="noStrike" kern="1200" cap="none" spc="0" normalizeH="0" baseline="0" noProof="0" dirty="0">
                <a:ln>
                  <a:noFill/>
                </a:ln>
                <a:solidFill>
                  <a:srgbClr val="525457"/>
                </a:solidFill>
                <a:effectLst/>
                <a:uLnTx/>
                <a:uFillTx/>
                <a:latin typeface="Poppins Light" pitchFamily="2" charset="77"/>
                <a:cs typeface="Poppins Light" pitchFamily="2" charset="77"/>
              </a:rPr>
              <a:t>Responsable de stock, assistant logistique, responsable service client, responsable d'exploitation logistique, responsable planification</a:t>
            </a:r>
            <a:endParaRPr kumimoji="0" lang="en-GB" sz="1200" u="none" strike="noStrike" kern="1200" cap="none" spc="0" normalizeH="0" baseline="0" noProof="0" dirty="0">
              <a:ln>
                <a:noFill/>
              </a:ln>
              <a:solidFill>
                <a:prstClr val="white">
                  <a:lumMod val="50000"/>
                </a:prstClr>
              </a:solidFill>
              <a:effectLst/>
              <a:uLnTx/>
              <a:uFillTx/>
              <a:latin typeface="Poppins Light" pitchFamily="2" charset="77"/>
              <a:ea typeface="Open Sans" panose="020B0606030504020204" pitchFamily="34" charset="0"/>
              <a:cs typeface="Poppins Light" pitchFamily="2" charset="77"/>
            </a:endParaRPr>
          </a:p>
        </p:txBody>
      </p:sp>
      <p:graphicFrame>
        <p:nvGraphicFramePr>
          <p:cNvPr id="54" name="Tableau 9">
            <a:extLst>
              <a:ext uri="{FF2B5EF4-FFF2-40B4-BE49-F238E27FC236}">
                <a16:creationId xmlns:a16="http://schemas.microsoft.com/office/drawing/2014/main" id="{83235125-96AC-4FDF-A95A-38715CA1E08C}"/>
              </a:ext>
            </a:extLst>
          </p:cNvPr>
          <p:cNvGraphicFramePr>
            <a:graphicFrameLocks noGrp="1"/>
          </p:cNvGraphicFramePr>
          <p:nvPr>
            <p:extLst>
              <p:ext uri="{D42A27DB-BD31-4B8C-83A1-F6EECF244321}">
                <p14:modId xmlns:p14="http://schemas.microsoft.com/office/powerpoint/2010/main" val="691193454"/>
              </p:ext>
            </p:extLst>
          </p:nvPr>
        </p:nvGraphicFramePr>
        <p:xfrm>
          <a:off x="9925451" y="1554307"/>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sp>
        <p:nvSpPr>
          <p:cNvPr id="55" name="Étoile : 4 branches 54">
            <a:extLst>
              <a:ext uri="{FF2B5EF4-FFF2-40B4-BE49-F238E27FC236}">
                <a16:creationId xmlns:a16="http://schemas.microsoft.com/office/drawing/2014/main" id="{B23EC8A5-F5A2-46E0-A6AA-F2939D80181F}"/>
              </a:ext>
            </a:extLst>
          </p:cNvPr>
          <p:cNvSpPr/>
          <p:nvPr/>
        </p:nvSpPr>
        <p:spPr>
          <a:xfrm>
            <a:off x="10422328" y="1685891"/>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56" name="Graphique 55" descr="Sirène contour">
            <a:extLst>
              <a:ext uri="{FF2B5EF4-FFF2-40B4-BE49-F238E27FC236}">
                <a16:creationId xmlns:a16="http://schemas.microsoft.com/office/drawing/2014/main" id="{CF714884-F552-47DE-87CE-E403B46CF3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45056" y="2302028"/>
            <a:ext cx="288000" cy="288000"/>
          </a:xfrm>
          <a:prstGeom prst="rect">
            <a:avLst/>
          </a:prstGeom>
        </p:spPr>
      </p:pic>
      <p:pic>
        <p:nvPicPr>
          <p:cNvPr id="58" name="Graphique 57" descr="Ampoule et engrenage contour">
            <a:extLst>
              <a:ext uri="{FF2B5EF4-FFF2-40B4-BE49-F238E27FC236}">
                <a16:creationId xmlns:a16="http://schemas.microsoft.com/office/drawing/2014/main" id="{03C37CF0-BB13-4F29-A387-5085610E90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42982" y="2266028"/>
            <a:ext cx="360000" cy="360000"/>
          </a:xfrm>
          <a:prstGeom prst="rect">
            <a:avLst/>
          </a:prstGeom>
        </p:spPr>
      </p:pic>
      <p:sp>
        <p:nvSpPr>
          <p:cNvPr id="74" name="ZoneTexte 73">
            <a:extLst>
              <a:ext uri="{FF2B5EF4-FFF2-40B4-BE49-F238E27FC236}">
                <a16:creationId xmlns:a16="http://schemas.microsoft.com/office/drawing/2014/main" id="{47A84627-3E4E-405E-B529-82E4834C73F2}"/>
              </a:ext>
            </a:extLst>
          </p:cNvPr>
          <p:cNvSpPr txBox="1"/>
          <p:nvPr/>
        </p:nvSpPr>
        <p:spPr>
          <a:xfrm>
            <a:off x="126874" y="2631732"/>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sp>
        <p:nvSpPr>
          <p:cNvPr id="66" name="ZoneTexte 65">
            <a:extLst>
              <a:ext uri="{FF2B5EF4-FFF2-40B4-BE49-F238E27FC236}">
                <a16:creationId xmlns:a16="http://schemas.microsoft.com/office/drawing/2014/main" id="{2F335AD4-4B22-421C-BD4B-C1078D047B68}"/>
              </a:ext>
            </a:extLst>
          </p:cNvPr>
          <p:cNvSpPr txBox="1"/>
          <p:nvPr/>
        </p:nvSpPr>
        <p:spPr>
          <a:xfrm>
            <a:off x="9908883" y="1025374"/>
            <a:ext cx="1210588"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Quasi-certaine</a:t>
            </a:r>
          </a:p>
        </p:txBody>
      </p:sp>
      <p:sp>
        <p:nvSpPr>
          <p:cNvPr id="77" name="Espace réservé de la date 6">
            <a:extLst>
              <a:ext uri="{FF2B5EF4-FFF2-40B4-BE49-F238E27FC236}">
                <a16:creationId xmlns:a16="http://schemas.microsoft.com/office/drawing/2014/main" id="{D3C2BDFB-3925-EF40-8AA0-4A3C1FA26180}"/>
              </a:ext>
            </a:extLst>
          </p:cNvPr>
          <p:cNvSpPr>
            <a:spLocks noGrp="1"/>
          </p:cNvSpPr>
          <p:nvPr>
            <p:ph type="dt" sz="half" idx="10"/>
          </p:nvPr>
        </p:nvSpPr>
        <p:spPr>
          <a:xfrm>
            <a:off x="0" y="6376243"/>
            <a:ext cx="982663" cy="365125"/>
          </a:xfrm>
        </p:spPr>
        <p:txBody>
          <a:bodyPr/>
          <a:lstStyle/>
          <a:p>
            <a:fld id="{2FAD8CF8-79E3-C043-96C4-C32083CD4489}" type="datetime6">
              <a:rPr lang="fr-FR" smtClean="0"/>
              <a:t>novembre 24</a:t>
            </a:fld>
            <a:endParaRPr lang="fr-FR" dirty="0"/>
          </a:p>
        </p:txBody>
      </p:sp>
      <p:sp>
        <p:nvSpPr>
          <p:cNvPr id="76" name="Espace réservé du pied de page 2">
            <a:extLst>
              <a:ext uri="{FF2B5EF4-FFF2-40B4-BE49-F238E27FC236}">
                <a16:creationId xmlns:a16="http://schemas.microsoft.com/office/drawing/2014/main" id="{75E3A86A-E90E-B34D-A052-D2EC0F4495A9}"/>
              </a:ext>
            </a:extLst>
          </p:cNvPr>
          <p:cNvSpPr>
            <a:spLocks noGrp="1"/>
          </p:cNvSpPr>
          <p:nvPr>
            <p:ph type="ftr" sz="quarter" idx="11"/>
          </p:nvPr>
        </p:nvSpPr>
        <p:spPr>
          <a:xfrm>
            <a:off x="2907060" y="6376243"/>
            <a:ext cx="6377880" cy="365125"/>
          </a:xfrm>
        </p:spPr>
        <p:txBody>
          <a:bodyPr/>
          <a:lstStyle/>
          <a:p>
            <a:r>
              <a:rPr lang="fr-FR" dirty="0"/>
              <a:t>Démarche prospective emplois compétences dans le transport et la logistique</a:t>
            </a:r>
          </a:p>
        </p:txBody>
      </p:sp>
      <p:sp>
        <p:nvSpPr>
          <p:cNvPr id="73" name="Espace réservé du numéro de diapositive 1">
            <a:extLst>
              <a:ext uri="{FF2B5EF4-FFF2-40B4-BE49-F238E27FC236}">
                <a16:creationId xmlns:a16="http://schemas.microsoft.com/office/drawing/2014/main" id="{20617A01-4EF0-0F48-BBEE-27DC20E72737}"/>
              </a:ext>
            </a:extLst>
          </p:cNvPr>
          <p:cNvSpPr>
            <a:spLocks noGrp="1"/>
          </p:cNvSpPr>
          <p:nvPr>
            <p:ph type="sldNum" sz="quarter" idx="12"/>
          </p:nvPr>
        </p:nvSpPr>
        <p:spPr>
          <a:xfrm>
            <a:off x="11209338" y="6376243"/>
            <a:ext cx="982662" cy="365125"/>
          </a:xfrm>
        </p:spPr>
        <p:txBody>
          <a:bodyPr/>
          <a:lstStyle/>
          <a:p>
            <a:fld id="{A36F3361-A877-4444-A872-5BDB8319CCF7}" type="slidenum">
              <a:rPr lang="fr-FR" smtClean="0"/>
              <a:t>17</a:t>
            </a:fld>
            <a:endParaRPr lang="fr-FR" dirty="0"/>
          </a:p>
        </p:txBody>
      </p:sp>
      <p:graphicFrame>
        <p:nvGraphicFramePr>
          <p:cNvPr id="80" name="Tableau 79">
            <a:extLst>
              <a:ext uri="{FF2B5EF4-FFF2-40B4-BE49-F238E27FC236}">
                <a16:creationId xmlns:a16="http://schemas.microsoft.com/office/drawing/2014/main" id="{980D1ED4-DA52-1E4D-8CFA-003FA93A05A9}"/>
              </a:ext>
            </a:extLst>
          </p:cNvPr>
          <p:cNvGraphicFramePr>
            <a:graphicFrameLocks noGrp="1"/>
          </p:cNvGraphicFramePr>
          <p:nvPr>
            <p:extLst>
              <p:ext uri="{D42A27DB-BD31-4B8C-83A1-F6EECF244321}">
                <p14:modId xmlns:p14="http://schemas.microsoft.com/office/powerpoint/2010/main" val="2474255237"/>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2024</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graphicFrame>
        <p:nvGraphicFramePr>
          <p:cNvPr id="81" name="Tableau 80">
            <a:extLst>
              <a:ext uri="{FF2B5EF4-FFF2-40B4-BE49-F238E27FC236}">
                <a16:creationId xmlns:a16="http://schemas.microsoft.com/office/drawing/2014/main" id="{3F745AFA-F50E-714C-B548-B2433B3C9940}"/>
              </a:ext>
            </a:extLst>
          </p:cNvPr>
          <p:cNvGraphicFramePr>
            <a:graphicFrameLocks noGrp="1"/>
          </p:cNvGraphicFramePr>
          <p:nvPr>
            <p:extLst>
              <p:ext uri="{D42A27DB-BD31-4B8C-83A1-F6EECF244321}">
                <p14:modId xmlns:p14="http://schemas.microsoft.com/office/powerpoint/2010/main" val="3446429842"/>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2028</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Tree>
    <p:extLst>
      <p:ext uri="{BB962C8B-B14F-4D97-AF65-F5344CB8AC3E}">
        <p14:creationId xmlns:p14="http://schemas.microsoft.com/office/powerpoint/2010/main" val="53225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8847DF25-3AFB-454D-A341-073906C22515}"/>
              </a:ext>
            </a:extLst>
          </p:cNvPr>
          <p:cNvSpPr txBox="1"/>
          <p:nvPr/>
        </p:nvSpPr>
        <p:spPr>
          <a:xfrm rot="389624">
            <a:off x="3111941" y="2171484"/>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DEMANDE</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3" name="ZoneTexte 22">
            <a:extLst>
              <a:ext uri="{FF2B5EF4-FFF2-40B4-BE49-F238E27FC236}">
                <a16:creationId xmlns:a16="http://schemas.microsoft.com/office/drawing/2014/main" id="{43BE1A29-D826-2A42-B653-67EC8A0AB21E}"/>
              </a:ext>
            </a:extLst>
          </p:cNvPr>
          <p:cNvSpPr txBox="1"/>
          <p:nvPr/>
        </p:nvSpPr>
        <p:spPr>
          <a:xfrm rot="1129452">
            <a:off x="964546" y="2161059"/>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CADRE REGLEMENTAIRE</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6" name="ZoneTexte 25">
            <a:extLst>
              <a:ext uri="{FF2B5EF4-FFF2-40B4-BE49-F238E27FC236}">
                <a16:creationId xmlns:a16="http://schemas.microsoft.com/office/drawing/2014/main" id="{06BE502C-2088-0247-96F0-F1870747F47F}"/>
              </a:ext>
            </a:extLst>
          </p:cNvPr>
          <p:cNvSpPr txBox="1"/>
          <p:nvPr/>
        </p:nvSpPr>
        <p:spPr>
          <a:xfrm rot="389624">
            <a:off x="1700006" y="2165860"/>
            <a:ext cx="619770" cy="565077"/>
          </a:xfrm>
          <a:prstGeom prst="rect">
            <a:avLst/>
          </a:prstGeom>
          <a:noFill/>
        </p:spPr>
        <p:txBody>
          <a:bodyPr wrap="none" rtlCol="0">
            <a:prstTxWarp prst="textButton">
              <a:avLst>
                <a:gd name="adj" fmla="val 1088874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Poppins" pitchFamily="2" charset="77"/>
                <a:ea typeface="+mn-ea"/>
                <a:cs typeface="+mn-cs"/>
              </a:rPr>
              <a:t>ÉVOLUTION TECHNOLOGIQUE</a:t>
            </a:r>
            <a:endParaRPr kumimoji="0" lang="en-GB" sz="32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5" name="ZoneTexte 24">
            <a:extLst>
              <a:ext uri="{FF2B5EF4-FFF2-40B4-BE49-F238E27FC236}">
                <a16:creationId xmlns:a16="http://schemas.microsoft.com/office/drawing/2014/main" id="{36ADA42F-6E45-0D4F-9269-721CEC51E657}"/>
              </a:ext>
            </a:extLst>
          </p:cNvPr>
          <p:cNvSpPr txBox="1"/>
          <p:nvPr/>
        </p:nvSpPr>
        <p:spPr>
          <a:xfrm rot="322840">
            <a:off x="2373955" y="2155138"/>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CRISES DISRUPTIVES</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 name="Espace réservé de la date 1">
            <a:extLst>
              <a:ext uri="{FF2B5EF4-FFF2-40B4-BE49-F238E27FC236}">
                <a16:creationId xmlns:a16="http://schemas.microsoft.com/office/drawing/2014/main" id="{F9AF53C7-38FA-6E4D-B5CA-6ECE30538E21}"/>
              </a:ext>
            </a:extLst>
          </p:cNvPr>
          <p:cNvSpPr>
            <a:spLocks noGrp="1"/>
          </p:cNvSpPr>
          <p:nvPr>
            <p:ph type="dt" sz="half" idx="10"/>
          </p:nvPr>
        </p:nvSpPr>
        <p:spPr/>
        <p:txBody>
          <a:bodyPr/>
          <a:lstStyle/>
          <a:p>
            <a:fld id="{10B896FA-EB81-7A4D-856D-6A05D99865BA}" type="datetime6">
              <a:rPr lang="fr-FR" smtClean="0"/>
              <a:pPr/>
              <a:t>novembre 24</a:t>
            </a:fld>
            <a:endParaRPr lang="fr-FR" dirty="0"/>
          </a:p>
        </p:txBody>
      </p:sp>
      <p:sp>
        <p:nvSpPr>
          <p:cNvPr id="3" name="Espace réservé du pied de page 2">
            <a:extLst>
              <a:ext uri="{FF2B5EF4-FFF2-40B4-BE49-F238E27FC236}">
                <a16:creationId xmlns:a16="http://schemas.microsoft.com/office/drawing/2014/main" id="{3FDCD1C7-04D0-A947-B7F4-B2D0A6427F25}"/>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
        <p:nvSpPr>
          <p:cNvPr id="4" name="Espace réservé du numéro de diapositive 3">
            <a:extLst>
              <a:ext uri="{FF2B5EF4-FFF2-40B4-BE49-F238E27FC236}">
                <a16:creationId xmlns:a16="http://schemas.microsoft.com/office/drawing/2014/main" id="{39C80A5F-B655-764F-9404-3915D85605E3}"/>
              </a:ext>
            </a:extLst>
          </p:cNvPr>
          <p:cNvSpPr>
            <a:spLocks noGrp="1"/>
          </p:cNvSpPr>
          <p:nvPr>
            <p:ph type="sldNum" sz="quarter" idx="12"/>
          </p:nvPr>
        </p:nvSpPr>
        <p:spPr/>
        <p:txBody>
          <a:bodyPr/>
          <a:lstStyle/>
          <a:p>
            <a:fld id="{A36F3361-A877-4444-A872-5BDB8319CCF7}" type="slidenum">
              <a:rPr lang="fr-FR" smtClean="0"/>
              <a:pPr/>
              <a:t>18</a:t>
            </a:fld>
            <a:endParaRPr lang="fr-FR" dirty="0"/>
          </a:p>
        </p:txBody>
      </p:sp>
      <p:sp>
        <p:nvSpPr>
          <p:cNvPr id="5" name="ZoneTexte 4">
            <a:extLst>
              <a:ext uri="{FF2B5EF4-FFF2-40B4-BE49-F238E27FC236}">
                <a16:creationId xmlns:a16="http://schemas.microsoft.com/office/drawing/2014/main" id="{BE7116F7-3799-A845-8555-D282D5E24FE4}"/>
              </a:ext>
            </a:extLst>
          </p:cNvPr>
          <p:cNvSpPr txBox="1"/>
          <p:nvPr/>
        </p:nvSpPr>
        <p:spPr>
          <a:xfrm>
            <a:off x="991707" y="556311"/>
            <a:ext cx="8254098" cy="584775"/>
          </a:xfrm>
          <a:prstGeom prst="rect">
            <a:avLst/>
          </a:prstGeom>
          <a:noFill/>
        </p:spPr>
        <p:txBody>
          <a:bodyPr wrap="square" rtlCol="0">
            <a:spAutoFit/>
          </a:bodyPr>
          <a:lstStyle>
            <a:defPPr>
              <a:defRPr lang="fr-FR"/>
            </a:defPPr>
            <a:lvl1pPr marR="0" lvl="0" indent="0" defTabSz="914357" fontAlgn="auto">
              <a:lnSpc>
                <a:spcPct val="100000"/>
              </a:lnSpc>
              <a:spcBef>
                <a:spcPts val="0"/>
              </a:spcBef>
              <a:spcAft>
                <a:spcPts val="0"/>
              </a:spcAft>
              <a:buClrTx/>
              <a:buSzTx/>
              <a:buFontTx/>
              <a:buNone/>
              <a:tabLst/>
              <a:defRPr kumimoji="0" sz="3200" u="none" strike="noStrike" cap="none" spc="0" normalizeH="0" baseline="0">
                <a:ln>
                  <a:noFill/>
                </a:ln>
                <a:solidFill>
                  <a:prstClr val="black"/>
                </a:solidFill>
                <a:effectLst/>
                <a:uLnTx/>
                <a:uFillTx/>
                <a:latin typeface="Blogger Sans Medium" panose="02000506030000020004" pitchFamily="2" charset="0"/>
                <a:ea typeface="Blogger Sans Medium" panose="02000506030000020004" pitchFamily="2" charset="0"/>
              </a:defRPr>
            </a:lvl1pPr>
          </a:lstStyle>
          <a:p>
            <a:r>
              <a:rPr lang="fr-FR" dirty="0"/>
              <a:t>Famille systèmes d’informations</a:t>
            </a:r>
          </a:p>
        </p:txBody>
      </p:sp>
      <p:sp>
        <p:nvSpPr>
          <p:cNvPr id="6" name="ZoneTexte 5">
            <a:extLst>
              <a:ext uri="{FF2B5EF4-FFF2-40B4-BE49-F238E27FC236}">
                <a16:creationId xmlns:a16="http://schemas.microsoft.com/office/drawing/2014/main" id="{4D8C2BA3-6C90-734E-A2B1-AD4768B7A40B}"/>
              </a:ext>
            </a:extLst>
          </p:cNvPr>
          <p:cNvSpPr txBox="1"/>
          <p:nvPr/>
        </p:nvSpPr>
        <p:spPr>
          <a:xfrm>
            <a:off x="982662" y="1098432"/>
            <a:ext cx="11801088" cy="400110"/>
          </a:xfrm>
          <a:prstGeom prst="rect">
            <a:avLst/>
          </a:prstGeom>
          <a:noFill/>
        </p:spPr>
        <p:txBody>
          <a:bodyPr wrap="square" rtlCol="0">
            <a:spAutoFit/>
          </a:bodyPr>
          <a:lstStyle>
            <a:defPPr>
              <a:defRPr lang="fr-FR"/>
            </a:defPPr>
            <a:lvl1pPr marR="0" lvl="0" indent="0" defTabSz="914357" fontAlgn="auto">
              <a:lnSpc>
                <a:spcPct val="100000"/>
              </a:lnSpc>
              <a:spcBef>
                <a:spcPts val="0"/>
              </a:spcBef>
              <a:spcAft>
                <a:spcPts val="0"/>
              </a:spcAft>
              <a:buClrTx/>
              <a:buSzTx/>
              <a:buFontTx/>
              <a:buNone/>
              <a:tabLst/>
              <a:defRPr kumimoji="0" sz="1600" u="none" strike="noStrike" cap="none" spc="0" normalizeH="0" baseline="0">
                <a:ln>
                  <a:noFill/>
                </a:ln>
                <a:solidFill>
                  <a:srgbClr val="00A0F0"/>
                </a:solidFill>
                <a:effectLst/>
                <a:uLnTx/>
                <a:uFillTx/>
                <a:latin typeface="Poppins" pitchFamily="2" charset="77"/>
              </a:defRPr>
            </a:lvl1pPr>
          </a:lstStyle>
          <a:p>
            <a:r>
              <a:rPr lang="fr-FR" dirty="0"/>
              <a:t>Résumé des ruptures principales</a:t>
            </a:r>
          </a:p>
        </p:txBody>
      </p:sp>
      <p:sp>
        <p:nvSpPr>
          <p:cNvPr id="10" name="Ellipse 9">
            <a:extLst>
              <a:ext uri="{FF2B5EF4-FFF2-40B4-BE49-F238E27FC236}">
                <a16:creationId xmlns:a16="http://schemas.microsoft.com/office/drawing/2014/main" id="{319E7978-0388-3B49-813C-303735F66C22}"/>
              </a:ext>
            </a:extLst>
          </p:cNvPr>
          <p:cNvSpPr/>
          <p:nvPr/>
        </p:nvSpPr>
        <p:spPr>
          <a:xfrm>
            <a:off x="1797887"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1" name="Ellipse 10">
            <a:extLst>
              <a:ext uri="{FF2B5EF4-FFF2-40B4-BE49-F238E27FC236}">
                <a16:creationId xmlns:a16="http://schemas.microsoft.com/office/drawing/2014/main" id="{A8E533BF-AF92-C249-8BE1-9FAFE08D1810}"/>
              </a:ext>
            </a:extLst>
          </p:cNvPr>
          <p:cNvSpPr/>
          <p:nvPr/>
        </p:nvSpPr>
        <p:spPr>
          <a:xfrm>
            <a:off x="2477003"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2" name="Ellipse 11">
            <a:extLst>
              <a:ext uri="{FF2B5EF4-FFF2-40B4-BE49-F238E27FC236}">
                <a16:creationId xmlns:a16="http://schemas.microsoft.com/office/drawing/2014/main" id="{9B19B8EE-9802-9943-AFD8-84A6B28B6F71}"/>
              </a:ext>
            </a:extLst>
          </p:cNvPr>
          <p:cNvSpPr/>
          <p:nvPr/>
        </p:nvSpPr>
        <p:spPr>
          <a:xfrm>
            <a:off x="3209592"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13" name="Ellipse 12">
            <a:extLst>
              <a:ext uri="{FF2B5EF4-FFF2-40B4-BE49-F238E27FC236}">
                <a16:creationId xmlns:a16="http://schemas.microsoft.com/office/drawing/2014/main" id="{D6DE609F-A388-6A4F-A59D-0061770C4073}"/>
              </a:ext>
            </a:extLst>
          </p:cNvPr>
          <p:cNvSpPr/>
          <p:nvPr/>
        </p:nvSpPr>
        <p:spPr>
          <a:xfrm>
            <a:off x="1059950"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graphicFrame>
        <p:nvGraphicFramePr>
          <p:cNvPr id="14" name="Tableau 13">
            <a:extLst>
              <a:ext uri="{FF2B5EF4-FFF2-40B4-BE49-F238E27FC236}">
                <a16:creationId xmlns:a16="http://schemas.microsoft.com/office/drawing/2014/main" id="{CEAF554E-ECDB-EC4D-B5B5-96EFEFE729F0}"/>
              </a:ext>
            </a:extLst>
          </p:cNvPr>
          <p:cNvGraphicFramePr>
            <a:graphicFrameLocks noGrp="1"/>
          </p:cNvGraphicFramePr>
          <p:nvPr>
            <p:extLst>
              <p:ext uri="{D42A27DB-BD31-4B8C-83A1-F6EECF244321}">
                <p14:modId xmlns:p14="http://schemas.microsoft.com/office/powerpoint/2010/main" val="1467600350"/>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2024</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pic>
        <p:nvPicPr>
          <p:cNvPr id="15" name="Graphique 14" descr="Faire défiler contour">
            <a:extLst>
              <a:ext uri="{FF2B5EF4-FFF2-40B4-BE49-F238E27FC236}">
                <a16:creationId xmlns:a16="http://schemas.microsoft.com/office/drawing/2014/main" id="{90A2CBAA-3CA5-3248-9AC7-69518EE190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123" y="2307361"/>
            <a:ext cx="288000" cy="289922"/>
          </a:xfrm>
          <a:prstGeom prst="rect">
            <a:avLst/>
          </a:prstGeom>
        </p:spPr>
      </p:pic>
      <p:pic>
        <p:nvPicPr>
          <p:cNvPr id="16" name="Graphique 15" descr="e-commerce contour">
            <a:extLst>
              <a:ext uri="{FF2B5EF4-FFF2-40B4-BE49-F238E27FC236}">
                <a16:creationId xmlns:a16="http://schemas.microsoft.com/office/drawing/2014/main" id="{DC16F111-7538-9A43-A604-0C009539C4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592" y="2300855"/>
            <a:ext cx="288000" cy="289922"/>
          </a:xfrm>
          <a:prstGeom prst="rect">
            <a:avLst/>
          </a:prstGeom>
        </p:spPr>
      </p:pic>
      <p:pic>
        <p:nvPicPr>
          <p:cNvPr id="17" name="Graphique 16" descr="Sirène contour">
            <a:extLst>
              <a:ext uri="{FF2B5EF4-FFF2-40B4-BE49-F238E27FC236}">
                <a16:creationId xmlns:a16="http://schemas.microsoft.com/office/drawing/2014/main" id="{440B03E2-BAAE-2E4E-A9E1-7CB109B690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003" y="2301816"/>
            <a:ext cx="288000" cy="288000"/>
          </a:xfrm>
          <a:prstGeom prst="rect">
            <a:avLst/>
          </a:prstGeom>
        </p:spPr>
      </p:pic>
      <p:pic>
        <p:nvPicPr>
          <p:cNvPr id="18" name="Graphique 17" descr="Ampoule et engrenage contour">
            <a:extLst>
              <a:ext uri="{FF2B5EF4-FFF2-40B4-BE49-F238E27FC236}">
                <a16:creationId xmlns:a16="http://schemas.microsoft.com/office/drawing/2014/main" id="{596A1FB0-8959-9845-AB1F-6EE865A808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9887" y="2301816"/>
            <a:ext cx="288000" cy="288000"/>
          </a:xfrm>
          <a:prstGeom prst="rect">
            <a:avLst/>
          </a:prstGeom>
        </p:spPr>
      </p:pic>
      <p:graphicFrame>
        <p:nvGraphicFramePr>
          <p:cNvPr id="19" name="Tableau 18">
            <a:extLst>
              <a:ext uri="{FF2B5EF4-FFF2-40B4-BE49-F238E27FC236}">
                <a16:creationId xmlns:a16="http://schemas.microsoft.com/office/drawing/2014/main" id="{6A3CF493-F188-1841-BC89-9E15FDEA0F0D}"/>
              </a:ext>
            </a:extLst>
          </p:cNvPr>
          <p:cNvGraphicFramePr>
            <a:graphicFrameLocks noGrp="1"/>
          </p:cNvGraphicFramePr>
          <p:nvPr>
            <p:extLst>
              <p:ext uri="{D42A27DB-BD31-4B8C-83A1-F6EECF244321}">
                <p14:modId xmlns:p14="http://schemas.microsoft.com/office/powerpoint/2010/main" val="2793878583"/>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2030</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
        <p:nvSpPr>
          <p:cNvPr id="20" name="ZoneTexte 19">
            <a:extLst>
              <a:ext uri="{FF2B5EF4-FFF2-40B4-BE49-F238E27FC236}">
                <a16:creationId xmlns:a16="http://schemas.microsoft.com/office/drawing/2014/main" id="{B69CB427-A38A-7C4F-9A01-163EECF196F2}"/>
              </a:ext>
            </a:extLst>
          </p:cNvPr>
          <p:cNvSpPr txBox="1"/>
          <p:nvPr/>
        </p:nvSpPr>
        <p:spPr>
          <a:xfrm>
            <a:off x="1011169" y="1639725"/>
            <a:ext cx="8162846" cy="276999"/>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Pilote de flux, </a:t>
            </a:r>
            <a:r>
              <a:rPr kumimoji="0" lang="fr-FR" sz="1200" b="0" i="0" u="none" strike="noStrike" kern="1200" cap="none" spc="0" normalizeH="0" baseline="0" noProof="0" dirty="0" err="1">
                <a:ln>
                  <a:noFill/>
                </a:ln>
                <a:solidFill>
                  <a:srgbClr val="525457"/>
                </a:solidFill>
                <a:effectLst/>
                <a:uLnTx/>
                <a:uFillTx/>
                <a:latin typeface="Poppins" pitchFamily="2" charset="77"/>
                <a:cs typeface="Poppins" pitchFamily="2" charset="77"/>
              </a:rPr>
              <a:t>demand</a:t>
            </a: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 planner, chef de projet </a:t>
            </a:r>
            <a:r>
              <a:rPr lang="fr-FR" sz="1200" dirty="0">
                <a:solidFill>
                  <a:srgbClr val="525457"/>
                </a:solidFill>
                <a:latin typeface="Poppins" pitchFamily="2" charset="77"/>
                <a:cs typeface="Poppins" pitchFamily="2" charset="77"/>
              </a:rPr>
              <a:t>SI</a:t>
            </a: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 ingénieur </a:t>
            </a:r>
            <a:r>
              <a:rPr lang="fr-FR" sz="1200" dirty="0">
                <a:solidFill>
                  <a:srgbClr val="525457"/>
                </a:solidFill>
                <a:latin typeface="Poppins" pitchFamily="2" charset="77"/>
                <a:cs typeface="Poppins" pitchFamily="2" charset="77"/>
              </a:rPr>
              <a:t>SI</a:t>
            </a:r>
            <a:r>
              <a:rPr kumimoji="0" lang="fr-FR" sz="1200" b="0" i="0" u="none" strike="noStrike" kern="1200" cap="none" spc="0" normalizeH="0" baseline="0" noProof="0" dirty="0">
                <a:ln>
                  <a:noFill/>
                </a:ln>
                <a:solidFill>
                  <a:srgbClr val="525457"/>
                </a:solidFill>
                <a:effectLst/>
                <a:uLnTx/>
                <a:uFillTx/>
                <a:latin typeface="Poppins" pitchFamily="2" charset="77"/>
                <a:cs typeface="Poppins" pitchFamily="2" charset="77"/>
              </a:rPr>
              <a:t> logistique, consultant en cybersécurité</a:t>
            </a:r>
            <a:endParaRPr kumimoji="0" lang="en-GB" sz="1200" b="0" i="0" u="none" strike="noStrike" kern="1200" cap="none" spc="0" normalizeH="0" baseline="0" noProof="0" dirty="0">
              <a:ln>
                <a:noFill/>
              </a:ln>
              <a:solidFill>
                <a:srgbClr val="525457"/>
              </a:solidFill>
              <a:effectLst/>
              <a:uLnTx/>
              <a:uFillTx/>
              <a:latin typeface="Poppins" pitchFamily="2" charset="77"/>
              <a:cs typeface="Poppins" pitchFamily="2" charset="77"/>
            </a:endParaRPr>
          </a:p>
        </p:txBody>
      </p:sp>
      <p:sp>
        <p:nvSpPr>
          <p:cNvPr id="21" name="Espace réservé du contenu 2">
            <a:extLst>
              <a:ext uri="{FF2B5EF4-FFF2-40B4-BE49-F238E27FC236}">
                <a16:creationId xmlns:a16="http://schemas.microsoft.com/office/drawing/2014/main" id="{A030EF56-9488-A349-8F12-62CC45670C5F}"/>
              </a:ext>
            </a:extLst>
          </p:cNvPr>
          <p:cNvSpPr txBox="1">
            <a:spLocks/>
          </p:cNvSpPr>
          <p:nvPr/>
        </p:nvSpPr>
        <p:spPr>
          <a:xfrm>
            <a:off x="982662" y="2813841"/>
            <a:ext cx="10226676" cy="241535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Gestion des données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Les nouvelles technologies (RFID, big data…) convergent principalement vers une optimisation des services fournis grâce à une mutualisation des ressources et données.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Cela implique une transformation directe des métiers liés à l’informatique. Indirectement, une réorganisation des capacités opérationnelles autour des nouveaux outils devient nécessaire, via une collaboration étroite entre le service informatique et les directions opérationnelles. </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Evolution du marché</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Les attentes du consommateur final évoluent vers une information en temps réel sur sa commande, croisée avec une demande croissante en quantité et en variété de produits.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Pour y répondre, les métiers SI doivent intégrer de nouveaux outils et technologies.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Evolution des politiques publiques</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L’évolution des règlementations concerne principalement les nouveaux usages de la donnée, soit l’arrivée opérationnelle du big data qui implique une automatisation du traitement de la donnée.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Cela implique une réflexion en profondeur et un contrôle sur les pratiques permettant demain la régulation des flux entre professionnels, en matière d'éthique de traçabilité mais aussi de RGPD</a:t>
            </a: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a:t>
            </a:r>
          </a:p>
          <a:p>
            <a:pPr marL="0" marR="0" lvl="0" indent="0" algn="l" defTabSz="914400" rtl="0" eaLnBrk="1" fontAlgn="auto" latinLnBrk="0" hangingPunct="1">
              <a:lnSpc>
                <a:spcPts val="11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00A0F0"/>
                </a:solidFill>
                <a:effectLst/>
                <a:uLnTx/>
                <a:uFillTx/>
                <a:latin typeface="Poppins" pitchFamily="2" charset="77"/>
                <a:ea typeface="Open Sans" panose="020B0606030504020204" pitchFamily="34" charset="0"/>
                <a:cs typeface="Poppins" pitchFamily="2" charset="77"/>
              </a:rPr>
              <a:t>Imprévisibilité de l’environnement</a:t>
            </a:r>
          </a:p>
          <a:p>
            <a:pPr marL="0" marR="0" lvl="0" indent="0" algn="l" defTabSz="914357" rtl="0" eaLnBrk="1" fontAlgn="auto" latinLnBrk="0" hangingPunct="1">
              <a:lnSpc>
                <a:spcPts val="110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Au-delà de la volatilité des marchés, la mutualisation des données implique un risque accru sur leur sécurité malgré l’utilisation de la blockchain qui les rend </a:t>
            </a: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sym typeface="Wingdings" panose="05000000000000000000" pitchFamily="2" charset="2"/>
              </a:rPr>
              <a:t>infalsifiables et sécurisées</a:t>
            </a: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Ainsi, le poste de consultant en cybersécurité va devenir clef et demandera une connaissance pointue et à jour en informatique.</a:t>
            </a:r>
          </a:p>
        </p:txBody>
      </p:sp>
      <p:sp>
        <p:nvSpPr>
          <p:cNvPr id="22" name="ZoneTexte 21">
            <a:extLst>
              <a:ext uri="{FF2B5EF4-FFF2-40B4-BE49-F238E27FC236}">
                <a16:creationId xmlns:a16="http://schemas.microsoft.com/office/drawing/2014/main" id="{20149D5D-36BC-B948-AA06-E7D0B3C9E9B8}"/>
              </a:ext>
            </a:extLst>
          </p:cNvPr>
          <p:cNvSpPr txBox="1"/>
          <p:nvPr/>
        </p:nvSpPr>
        <p:spPr>
          <a:xfrm>
            <a:off x="991977" y="5373216"/>
            <a:ext cx="10226675" cy="877163"/>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algn="just" defTabSz="914357" rtl="0" eaLnBrk="1" fontAlgn="auto" latinLnBrk="0" hangingPunct="1">
              <a:lnSpc>
                <a:spcPct val="1000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algn="just" defTabSz="914357"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Les métiers de la famille SI ont pris du temps avant de se saisir des avancées technologiques car il fallait construire leurs usages et notamment comprendre l’optimisation potentielle des bénéfices. Maintenant que le cheminement est fait, il suffit qu’une entreprise se lance et en perçoive les bénéfices pour que tout le monde souhaite l’adopter au plus vite. Une première phase de digitalisation des métiers de management dans le transport de marchandises est à prévoir, en même temps que les nouvelles technologies seront adoptées. Pour accompagner ce bouleversement dans l’entreprise, il est nécessaire que des notions de logistique soient incluses au plus tôt dans le cursus de formation ou professionnel SI. Aussi, il est nécessaire de former les métiers aux SI pour être force de proposition dans la création et l’amélioration continue des outils, ainsi qu’en cas de panne.</a:t>
            </a:r>
            <a:endParaRPr kumimoji="0" lang="fr-FR" sz="800" b="1" i="0"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endParaRPr>
          </a:p>
        </p:txBody>
      </p:sp>
      <p:cxnSp>
        <p:nvCxnSpPr>
          <p:cNvPr id="27" name="Connecteur droit avec flèche 26">
            <a:extLst>
              <a:ext uri="{FF2B5EF4-FFF2-40B4-BE49-F238E27FC236}">
                <a16:creationId xmlns:a16="http://schemas.microsoft.com/office/drawing/2014/main" id="{015F2163-C5A2-B242-B901-C318CC0CA52B}"/>
              </a:ext>
            </a:extLst>
          </p:cNvPr>
          <p:cNvCxnSpPr>
            <a:cxnSpLocks/>
          </p:cNvCxnSpPr>
          <p:nvPr/>
        </p:nvCxnSpPr>
        <p:spPr>
          <a:xfrm flipV="1">
            <a:off x="9827250" y="1549528"/>
            <a:ext cx="0" cy="822961"/>
          </a:xfrm>
          <a:prstGeom prst="straightConnector1">
            <a:avLst/>
          </a:prstGeom>
          <a:ln>
            <a:solidFill>
              <a:srgbClr val="00A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20884CC-2006-5B4E-9FA7-49F44129BC4C}"/>
              </a:ext>
            </a:extLst>
          </p:cNvPr>
          <p:cNvCxnSpPr>
            <a:cxnSpLocks/>
          </p:cNvCxnSpPr>
          <p:nvPr/>
        </p:nvCxnSpPr>
        <p:spPr>
          <a:xfrm flipV="1">
            <a:off x="9928068" y="2463253"/>
            <a:ext cx="1281270" cy="1"/>
          </a:xfrm>
          <a:prstGeom prst="straightConnector1">
            <a:avLst/>
          </a:prstGeom>
          <a:ln>
            <a:solidFill>
              <a:srgbClr val="00A0F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4477612A-DAED-8743-969D-227CE74C822E}"/>
              </a:ext>
            </a:extLst>
          </p:cNvPr>
          <p:cNvSpPr txBox="1"/>
          <p:nvPr/>
        </p:nvSpPr>
        <p:spPr>
          <a:xfrm rot="16200000">
            <a:off x="9224361" y="1838766"/>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30" name="ZoneTexte 29">
            <a:extLst>
              <a:ext uri="{FF2B5EF4-FFF2-40B4-BE49-F238E27FC236}">
                <a16:creationId xmlns:a16="http://schemas.microsoft.com/office/drawing/2014/main" id="{9DBF70B3-2383-0C4A-B797-D77B68F3967D}"/>
              </a:ext>
            </a:extLst>
          </p:cNvPr>
          <p:cNvSpPr txBox="1"/>
          <p:nvPr/>
        </p:nvSpPr>
        <p:spPr>
          <a:xfrm>
            <a:off x="10223897" y="2498170"/>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graphicFrame>
        <p:nvGraphicFramePr>
          <p:cNvPr id="31" name="Tableau 9">
            <a:extLst>
              <a:ext uri="{FF2B5EF4-FFF2-40B4-BE49-F238E27FC236}">
                <a16:creationId xmlns:a16="http://schemas.microsoft.com/office/drawing/2014/main" id="{3552BF1F-F552-484B-A064-F994567DA24D}"/>
              </a:ext>
            </a:extLst>
          </p:cNvPr>
          <p:cNvGraphicFramePr>
            <a:graphicFrameLocks noGrp="1"/>
          </p:cNvGraphicFramePr>
          <p:nvPr>
            <p:extLst>
              <p:ext uri="{D42A27DB-BD31-4B8C-83A1-F6EECF244321}">
                <p14:modId xmlns:p14="http://schemas.microsoft.com/office/powerpoint/2010/main" val="2059141411"/>
              </p:ext>
            </p:extLst>
          </p:nvPr>
        </p:nvGraphicFramePr>
        <p:xfrm>
          <a:off x="9928068" y="1561868"/>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sp>
        <p:nvSpPr>
          <p:cNvPr id="32" name="Étoile : 4 branches 57">
            <a:extLst>
              <a:ext uri="{FF2B5EF4-FFF2-40B4-BE49-F238E27FC236}">
                <a16:creationId xmlns:a16="http://schemas.microsoft.com/office/drawing/2014/main" id="{C789CACE-E980-CF49-BDA0-58E2D9E3AA0F}"/>
              </a:ext>
            </a:extLst>
          </p:cNvPr>
          <p:cNvSpPr/>
          <p:nvPr/>
        </p:nvSpPr>
        <p:spPr>
          <a:xfrm>
            <a:off x="10629079" y="1558305"/>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3" name="ZoneTexte 32">
            <a:extLst>
              <a:ext uri="{FF2B5EF4-FFF2-40B4-BE49-F238E27FC236}">
                <a16:creationId xmlns:a16="http://schemas.microsoft.com/office/drawing/2014/main" id="{05AE6AD7-2959-C241-9F8E-54E125DF560C}"/>
              </a:ext>
            </a:extLst>
          </p:cNvPr>
          <p:cNvSpPr txBox="1"/>
          <p:nvPr/>
        </p:nvSpPr>
        <p:spPr>
          <a:xfrm>
            <a:off x="9928068" y="1081620"/>
            <a:ext cx="1210588"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Quasi-certaine</a:t>
            </a:r>
          </a:p>
        </p:txBody>
      </p:sp>
      <p:pic>
        <p:nvPicPr>
          <p:cNvPr id="34" name="Graphique 33" descr="Badge croix contour">
            <a:extLst>
              <a:ext uri="{FF2B5EF4-FFF2-40B4-BE49-F238E27FC236}">
                <a16:creationId xmlns:a16="http://schemas.microsoft.com/office/drawing/2014/main" id="{82994654-D296-C04E-99AF-A0E53744DC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150" y="5007637"/>
            <a:ext cx="221563" cy="221563"/>
          </a:xfrm>
          <a:prstGeom prst="rect">
            <a:avLst/>
          </a:prstGeom>
        </p:spPr>
      </p:pic>
      <p:pic>
        <p:nvPicPr>
          <p:cNvPr id="35" name="Graphique 34" descr="Badge croix contour">
            <a:extLst>
              <a:ext uri="{FF2B5EF4-FFF2-40B4-BE49-F238E27FC236}">
                <a16:creationId xmlns:a16="http://schemas.microsoft.com/office/drawing/2014/main" id="{A8F08FB4-29D8-8143-B78D-3FCF20F968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289" y="3729136"/>
            <a:ext cx="221563" cy="221563"/>
          </a:xfrm>
          <a:prstGeom prst="rect">
            <a:avLst/>
          </a:prstGeom>
        </p:spPr>
      </p:pic>
      <p:sp>
        <p:nvSpPr>
          <p:cNvPr id="36" name="Rectangle 35">
            <a:extLst>
              <a:ext uri="{FF2B5EF4-FFF2-40B4-BE49-F238E27FC236}">
                <a16:creationId xmlns:a16="http://schemas.microsoft.com/office/drawing/2014/main" id="{B50B69D7-FF46-D94D-8824-937D720F78F4}"/>
              </a:ext>
            </a:extLst>
          </p:cNvPr>
          <p:cNvSpPr/>
          <p:nvPr/>
        </p:nvSpPr>
        <p:spPr>
          <a:xfrm>
            <a:off x="367909" y="3035271"/>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7" name="Rectangle 36">
            <a:extLst>
              <a:ext uri="{FF2B5EF4-FFF2-40B4-BE49-F238E27FC236}">
                <a16:creationId xmlns:a16="http://schemas.microsoft.com/office/drawing/2014/main" id="{15DC2814-9C0D-8945-875A-45DB48B1CFEE}"/>
              </a:ext>
            </a:extLst>
          </p:cNvPr>
          <p:cNvSpPr/>
          <p:nvPr/>
        </p:nvSpPr>
        <p:spPr>
          <a:xfrm>
            <a:off x="241391" y="316897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8" name="Rectangle 37">
            <a:extLst>
              <a:ext uri="{FF2B5EF4-FFF2-40B4-BE49-F238E27FC236}">
                <a16:creationId xmlns:a16="http://schemas.microsoft.com/office/drawing/2014/main" id="{87DA0F1B-25D7-3741-8966-5A3866DDB4B2}"/>
              </a:ext>
            </a:extLst>
          </p:cNvPr>
          <p:cNvSpPr/>
          <p:nvPr/>
        </p:nvSpPr>
        <p:spPr>
          <a:xfrm>
            <a:off x="304650" y="308559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9" name="Rectangle 38">
            <a:extLst>
              <a:ext uri="{FF2B5EF4-FFF2-40B4-BE49-F238E27FC236}">
                <a16:creationId xmlns:a16="http://schemas.microsoft.com/office/drawing/2014/main" id="{AC9D310D-BD74-F14D-9832-5BAE1E673022}"/>
              </a:ext>
            </a:extLst>
          </p:cNvPr>
          <p:cNvSpPr/>
          <p:nvPr/>
        </p:nvSpPr>
        <p:spPr>
          <a:xfrm>
            <a:off x="368517" y="4977703"/>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0" name="Rectangle 39">
            <a:extLst>
              <a:ext uri="{FF2B5EF4-FFF2-40B4-BE49-F238E27FC236}">
                <a16:creationId xmlns:a16="http://schemas.microsoft.com/office/drawing/2014/main" id="{25A5FA2F-0AA1-6D4A-9F5B-D5714F6669AD}"/>
              </a:ext>
            </a:extLst>
          </p:cNvPr>
          <p:cNvSpPr/>
          <p:nvPr/>
        </p:nvSpPr>
        <p:spPr>
          <a:xfrm>
            <a:off x="241999" y="5111413"/>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1" name="Rectangle 40">
            <a:extLst>
              <a:ext uri="{FF2B5EF4-FFF2-40B4-BE49-F238E27FC236}">
                <a16:creationId xmlns:a16="http://schemas.microsoft.com/office/drawing/2014/main" id="{07942A31-BBE1-A745-AAB3-0AAC3B843BBB}"/>
              </a:ext>
            </a:extLst>
          </p:cNvPr>
          <p:cNvSpPr/>
          <p:nvPr/>
        </p:nvSpPr>
        <p:spPr>
          <a:xfrm>
            <a:off x="305258" y="5028025"/>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2" name="Rectangle 41">
            <a:extLst>
              <a:ext uri="{FF2B5EF4-FFF2-40B4-BE49-F238E27FC236}">
                <a16:creationId xmlns:a16="http://schemas.microsoft.com/office/drawing/2014/main" id="{884FD1D4-B10F-EB42-8944-D6F4BF605AAE}"/>
              </a:ext>
            </a:extLst>
          </p:cNvPr>
          <p:cNvSpPr/>
          <p:nvPr/>
        </p:nvSpPr>
        <p:spPr>
          <a:xfrm>
            <a:off x="367909" y="3731214"/>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3" name="Rectangle 42">
            <a:extLst>
              <a:ext uri="{FF2B5EF4-FFF2-40B4-BE49-F238E27FC236}">
                <a16:creationId xmlns:a16="http://schemas.microsoft.com/office/drawing/2014/main" id="{D11E2471-D975-1041-8EA7-7F71C9561B1A}"/>
              </a:ext>
            </a:extLst>
          </p:cNvPr>
          <p:cNvSpPr/>
          <p:nvPr/>
        </p:nvSpPr>
        <p:spPr>
          <a:xfrm>
            <a:off x="241391" y="3864924"/>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4" name="Rectangle 43">
            <a:extLst>
              <a:ext uri="{FF2B5EF4-FFF2-40B4-BE49-F238E27FC236}">
                <a16:creationId xmlns:a16="http://schemas.microsoft.com/office/drawing/2014/main" id="{9BC1F641-D981-B84F-AD0A-A3F436F7AA85}"/>
              </a:ext>
            </a:extLst>
          </p:cNvPr>
          <p:cNvSpPr/>
          <p:nvPr/>
        </p:nvSpPr>
        <p:spPr>
          <a:xfrm>
            <a:off x="304650" y="3781536"/>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5" name="Rectangle 44">
            <a:extLst>
              <a:ext uri="{FF2B5EF4-FFF2-40B4-BE49-F238E27FC236}">
                <a16:creationId xmlns:a16="http://schemas.microsoft.com/office/drawing/2014/main" id="{44F9427F-04DE-FB46-8C5D-E05E10148B04}"/>
              </a:ext>
            </a:extLst>
          </p:cNvPr>
          <p:cNvSpPr/>
          <p:nvPr/>
        </p:nvSpPr>
        <p:spPr>
          <a:xfrm>
            <a:off x="367909" y="4325399"/>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6" name="Rectangle 45">
            <a:extLst>
              <a:ext uri="{FF2B5EF4-FFF2-40B4-BE49-F238E27FC236}">
                <a16:creationId xmlns:a16="http://schemas.microsoft.com/office/drawing/2014/main" id="{FE72E9E1-920C-A942-B305-952D0B71CB68}"/>
              </a:ext>
            </a:extLst>
          </p:cNvPr>
          <p:cNvSpPr/>
          <p:nvPr/>
        </p:nvSpPr>
        <p:spPr>
          <a:xfrm>
            <a:off x="241391" y="445910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7" name="Rectangle 46">
            <a:extLst>
              <a:ext uri="{FF2B5EF4-FFF2-40B4-BE49-F238E27FC236}">
                <a16:creationId xmlns:a16="http://schemas.microsoft.com/office/drawing/2014/main" id="{7A7C953C-2483-D546-A0C3-09D48B91191D}"/>
              </a:ext>
            </a:extLst>
          </p:cNvPr>
          <p:cNvSpPr/>
          <p:nvPr/>
        </p:nvSpPr>
        <p:spPr>
          <a:xfrm>
            <a:off x="304650" y="4375721"/>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pic>
        <p:nvPicPr>
          <p:cNvPr id="48" name="Graphique 47" descr="Badge croix contour">
            <a:extLst>
              <a:ext uri="{FF2B5EF4-FFF2-40B4-BE49-F238E27FC236}">
                <a16:creationId xmlns:a16="http://schemas.microsoft.com/office/drawing/2014/main" id="{49F1C6E9-4B7C-3345-8224-3732D5010F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847176">
            <a:off x="458284" y="3061139"/>
            <a:ext cx="221563" cy="221563"/>
          </a:xfrm>
          <a:prstGeom prst="rect">
            <a:avLst/>
          </a:prstGeom>
        </p:spPr>
      </p:pic>
      <p:pic>
        <p:nvPicPr>
          <p:cNvPr id="49" name="Graphique 48" descr="Badge croix contour">
            <a:extLst>
              <a:ext uri="{FF2B5EF4-FFF2-40B4-BE49-F238E27FC236}">
                <a16:creationId xmlns:a16="http://schemas.microsoft.com/office/drawing/2014/main" id="{4F697915-2D5B-DF43-A83D-3E58E2E53F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847176">
            <a:off x="469151" y="4313821"/>
            <a:ext cx="221563" cy="221563"/>
          </a:xfrm>
          <a:prstGeom prst="rect">
            <a:avLst/>
          </a:prstGeom>
        </p:spPr>
      </p:pic>
      <p:sp>
        <p:nvSpPr>
          <p:cNvPr id="50" name="ZoneTexte 49">
            <a:extLst>
              <a:ext uri="{FF2B5EF4-FFF2-40B4-BE49-F238E27FC236}">
                <a16:creationId xmlns:a16="http://schemas.microsoft.com/office/drawing/2014/main" id="{4A5E9FBB-9327-464E-A096-FC71CC4BCBC4}"/>
              </a:ext>
            </a:extLst>
          </p:cNvPr>
          <p:cNvSpPr txBox="1"/>
          <p:nvPr/>
        </p:nvSpPr>
        <p:spPr>
          <a:xfrm>
            <a:off x="127428" y="2616018"/>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spTree>
    <p:extLst>
      <p:ext uri="{BB962C8B-B14F-4D97-AF65-F5344CB8AC3E}">
        <p14:creationId xmlns:p14="http://schemas.microsoft.com/office/powerpoint/2010/main" val="326044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7928C7-FEB0-1445-8932-39CD61D1E9EE}"/>
              </a:ext>
            </a:extLst>
          </p:cNvPr>
          <p:cNvSpPr>
            <a:spLocks noGrp="1"/>
          </p:cNvSpPr>
          <p:nvPr>
            <p:ph type="dt" sz="half" idx="10"/>
          </p:nvPr>
        </p:nvSpPr>
        <p:spPr/>
        <p:txBody>
          <a:bodyPr/>
          <a:lstStyle/>
          <a:p>
            <a:fld id="{10B896FA-EB81-7A4D-856D-6A05D99865BA}" type="datetime6">
              <a:rPr lang="fr-FR" smtClean="0"/>
              <a:pPr/>
              <a:t>novembre 24</a:t>
            </a:fld>
            <a:endParaRPr lang="fr-FR" dirty="0"/>
          </a:p>
        </p:txBody>
      </p:sp>
      <p:sp>
        <p:nvSpPr>
          <p:cNvPr id="3" name="Espace réservé du pied de page 2">
            <a:extLst>
              <a:ext uri="{FF2B5EF4-FFF2-40B4-BE49-F238E27FC236}">
                <a16:creationId xmlns:a16="http://schemas.microsoft.com/office/drawing/2014/main" id="{1F120560-91A8-9646-A25E-DD8BFAD1CC9E}"/>
              </a:ext>
            </a:extLst>
          </p:cNvPr>
          <p:cNvSpPr>
            <a:spLocks noGrp="1"/>
          </p:cNvSpPr>
          <p:nvPr>
            <p:ph type="ftr" sz="quarter" idx="11"/>
          </p:nvPr>
        </p:nvSpPr>
        <p:spPr>
          <a:xfrm>
            <a:off x="2003461" y="6383336"/>
            <a:ext cx="8188503" cy="365125"/>
          </a:xfrm>
        </p:spPr>
        <p:txBody>
          <a:bodyPr/>
          <a:lstStyle/>
          <a:p>
            <a:r>
              <a:rPr lang="fr-FR" dirty="0"/>
              <a:t>Démarche prospective emplois compétences dans le transport et la logistique</a:t>
            </a:r>
          </a:p>
        </p:txBody>
      </p:sp>
      <p:sp>
        <p:nvSpPr>
          <p:cNvPr id="4" name="Espace réservé du numéro de diapositive 3">
            <a:extLst>
              <a:ext uri="{FF2B5EF4-FFF2-40B4-BE49-F238E27FC236}">
                <a16:creationId xmlns:a16="http://schemas.microsoft.com/office/drawing/2014/main" id="{69B1BE73-11D2-8042-AFED-4778BFD0DDF4}"/>
              </a:ext>
            </a:extLst>
          </p:cNvPr>
          <p:cNvSpPr>
            <a:spLocks noGrp="1"/>
          </p:cNvSpPr>
          <p:nvPr>
            <p:ph type="sldNum" sz="quarter" idx="12"/>
          </p:nvPr>
        </p:nvSpPr>
        <p:spPr/>
        <p:txBody>
          <a:bodyPr/>
          <a:lstStyle/>
          <a:p>
            <a:fld id="{A36F3361-A877-4444-A872-5BDB8319CCF7}" type="slidenum">
              <a:rPr lang="fr-FR" smtClean="0"/>
              <a:pPr/>
              <a:t>19</a:t>
            </a:fld>
            <a:endParaRPr lang="fr-FR" dirty="0"/>
          </a:p>
        </p:txBody>
      </p:sp>
      <p:sp>
        <p:nvSpPr>
          <p:cNvPr id="5" name="Ellipse 4">
            <a:extLst>
              <a:ext uri="{FF2B5EF4-FFF2-40B4-BE49-F238E27FC236}">
                <a16:creationId xmlns:a16="http://schemas.microsoft.com/office/drawing/2014/main" id="{6AD8C7D2-7683-934E-802B-A876AC9BBA6B}"/>
              </a:ext>
            </a:extLst>
          </p:cNvPr>
          <p:cNvSpPr/>
          <p:nvPr/>
        </p:nvSpPr>
        <p:spPr>
          <a:xfrm>
            <a:off x="1797887"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6" name="Ellipse 5">
            <a:extLst>
              <a:ext uri="{FF2B5EF4-FFF2-40B4-BE49-F238E27FC236}">
                <a16:creationId xmlns:a16="http://schemas.microsoft.com/office/drawing/2014/main" id="{A3DBA8F5-3D54-9748-8AB1-CE6941F84D8F}"/>
              </a:ext>
            </a:extLst>
          </p:cNvPr>
          <p:cNvSpPr/>
          <p:nvPr/>
        </p:nvSpPr>
        <p:spPr>
          <a:xfrm>
            <a:off x="2477003"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7" name="Ellipse 6">
            <a:extLst>
              <a:ext uri="{FF2B5EF4-FFF2-40B4-BE49-F238E27FC236}">
                <a16:creationId xmlns:a16="http://schemas.microsoft.com/office/drawing/2014/main" id="{36C77AEA-6258-8843-84DF-5B6697D160F9}"/>
              </a:ext>
            </a:extLst>
          </p:cNvPr>
          <p:cNvSpPr/>
          <p:nvPr/>
        </p:nvSpPr>
        <p:spPr>
          <a:xfrm>
            <a:off x="3209592"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8" name="Ellipse 7">
            <a:extLst>
              <a:ext uri="{FF2B5EF4-FFF2-40B4-BE49-F238E27FC236}">
                <a16:creationId xmlns:a16="http://schemas.microsoft.com/office/drawing/2014/main" id="{F203D96A-99A1-C64A-BE2B-EBE4A7B1CB49}"/>
              </a:ext>
            </a:extLst>
          </p:cNvPr>
          <p:cNvSpPr/>
          <p:nvPr/>
        </p:nvSpPr>
        <p:spPr>
          <a:xfrm>
            <a:off x="1059950" y="2229816"/>
            <a:ext cx="432000" cy="432000"/>
          </a:xfrm>
          <a:prstGeom prst="ellipse">
            <a:avLst/>
          </a:prstGeom>
          <a:gradFill>
            <a:gsLst>
              <a:gs pos="0">
                <a:srgbClr val="1F1A53"/>
              </a:gs>
              <a:gs pos="99000">
                <a:srgbClr val="00A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prstClr val="white"/>
              </a:solidFill>
              <a:effectLst/>
              <a:uLnTx/>
              <a:uFillTx/>
              <a:latin typeface="Poppins" pitchFamily="2" charset="77"/>
              <a:ea typeface="+mn-ea"/>
              <a:cs typeface="+mn-cs"/>
            </a:endParaRPr>
          </a:p>
        </p:txBody>
      </p:sp>
      <p:graphicFrame>
        <p:nvGraphicFramePr>
          <p:cNvPr id="9" name="Tableau 8">
            <a:extLst>
              <a:ext uri="{FF2B5EF4-FFF2-40B4-BE49-F238E27FC236}">
                <a16:creationId xmlns:a16="http://schemas.microsoft.com/office/drawing/2014/main" id="{E00B8E6D-C8F4-5F4C-BD8E-B1EF4B15465C}"/>
              </a:ext>
            </a:extLst>
          </p:cNvPr>
          <p:cNvGraphicFramePr>
            <a:graphicFrameLocks noGrp="1"/>
          </p:cNvGraphicFramePr>
          <p:nvPr>
            <p:extLst>
              <p:ext uri="{D42A27DB-BD31-4B8C-83A1-F6EECF244321}">
                <p14:modId xmlns:p14="http://schemas.microsoft.com/office/powerpoint/2010/main" val="701153679"/>
              </p:ext>
            </p:extLst>
          </p:nvPr>
        </p:nvGraphicFramePr>
        <p:xfrm>
          <a:off x="4209832" y="2327969"/>
          <a:ext cx="1756569" cy="274320"/>
        </p:xfrm>
        <a:graphic>
          <a:graphicData uri="http://schemas.openxmlformats.org/drawingml/2006/table">
            <a:tbl>
              <a:tblPr firstRow="1" bandRow="1">
                <a:tableStyleId>{5C22544A-7EE6-4342-B048-85BDC9FD1C3A}</a:tableStyleId>
              </a:tblPr>
              <a:tblGrid>
                <a:gridCol w="1110928">
                  <a:extLst>
                    <a:ext uri="{9D8B030D-6E8A-4147-A177-3AD203B41FA5}">
                      <a16:colId xmlns:a16="http://schemas.microsoft.com/office/drawing/2014/main" val="4161686150"/>
                    </a:ext>
                  </a:extLst>
                </a:gridCol>
                <a:gridCol w="645641">
                  <a:extLst>
                    <a:ext uri="{9D8B030D-6E8A-4147-A177-3AD203B41FA5}">
                      <a16:colId xmlns:a16="http://schemas.microsoft.com/office/drawing/2014/main" val="385845069"/>
                    </a:ext>
                  </a:extLst>
                </a:gridCol>
              </a:tblGrid>
              <a:tr h="190884">
                <a:tc>
                  <a:txBody>
                    <a:bodyPr/>
                    <a:lstStyle/>
                    <a:p>
                      <a:r>
                        <a:rPr lang="fr-FR" sz="1200" b="0" i="0" dirty="0">
                          <a:solidFill>
                            <a:schemeClr val="tx1"/>
                          </a:solidFill>
                          <a:latin typeface="Poppins" pitchFamily="2" charset="77"/>
                        </a:rPr>
                        <a:t>Emergence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2024</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pic>
        <p:nvPicPr>
          <p:cNvPr id="10" name="Graphique 9" descr="Faire défiler contour">
            <a:extLst>
              <a:ext uri="{FF2B5EF4-FFF2-40B4-BE49-F238E27FC236}">
                <a16:creationId xmlns:a16="http://schemas.microsoft.com/office/drawing/2014/main" id="{7B866D88-1B8C-A94D-A165-9B5719C534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123" y="2307361"/>
            <a:ext cx="288000" cy="289922"/>
          </a:xfrm>
          <a:prstGeom prst="rect">
            <a:avLst/>
          </a:prstGeom>
        </p:spPr>
      </p:pic>
      <p:pic>
        <p:nvPicPr>
          <p:cNvPr id="11" name="Graphique 10" descr="e-commerce contour">
            <a:extLst>
              <a:ext uri="{FF2B5EF4-FFF2-40B4-BE49-F238E27FC236}">
                <a16:creationId xmlns:a16="http://schemas.microsoft.com/office/drawing/2014/main" id="{F3199F6C-7DAB-9D48-9649-8AA446C72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1592" y="2300855"/>
            <a:ext cx="288000" cy="289922"/>
          </a:xfrm>
          <a:prstGeom prst="rect">
            <a:avLst/>
          </a:prstGeom>
        </p:spPr>
      </p:pic>
      <p:pic>
        <p:nvPicPr>
          <p:cNvPr id="12" name="Graphique 11" descr="Sirène contour">
            <a:extLst>
              <a:ext uri="{FF2B5EF4-FFF2-40B4-BE49-F238E27FC236}">
                <a16:creationId xmlns:a16="http://schemas.microsoft.com/office/drawing/2014/main" id="{3BFDCA6B-0E1D-414A-BF6C-95C26F5C7B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003" y="2301816"/>
            <a:ext cx="288000" cy="288000"/>
          </a:xfrm>
          <a:prstGeom prst="rect">
            <a:avLst/>
          </a:prstGeom>
        </p:spPr>
      </p:pic>
      <p:pic>
        <p:nvPicPr>
          <p:cNvPr id="13" name="Graphique 12" descr="Ampoule et engrenage contour">
            <a:extLst>
              <a:ext uri="{FF2B5EF4-FFF2-40B4-BE49-F238E27FC236}">
                <a16:creationId xmlns:a16="http://schemas.microsoft.com/office/drawing/2014/main" id="{68E2C2FC-A135-0344-8177-3508A52D6D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9887" y="2301816"/>
            <a:ext cx="288000" cy="288000"/>
          </a:xfrm>
          <a:prstGeom prst="rect">
            <a:avLst/>
          </a:prstGeom>
        </p:spPr>
      </p:pic>
      <p:graphicFrame>
        <p:nvGraphicFramePr>
          <p:cNvPr id="14" name="Tableau 13">
            <a:extLst>
              <a:ext uri="{FF2B5EF4-FFF2-40B4-BE49-F238E27FC236}">
                <a16:creationId xmlns:a16="http://schemas.microsoft.com/office/drawing/2014/main" id="{3074BBB8-4269-A248-B793-D284585F1440}"/>
              </a:ext>
            </a:extLst>
          </p:cNvPr>
          <p:cNvGraphicFramePr>
            <a:graphicFrameLocks noGrp="1"/>
          </p:cNvGraphicFramePr>
          <p:nvPr>
            <p:extLst>
              <p:ext uri="{D42A27DB-BD31-4B8C-83A1-F6EECF244321}">
                <p14:modId xmlns:p14="http://schemas.microsoft.com/office/powerpoint/2010/main" val="1254596016"/>
              </p:ext>
            </p:extLst>
          </p:nvPr>
        </p:nvGraphicFramePr>
        <p:xfrm>
          <a:off x="6240463" y="2334908"/>
          <a:ext cx="2088232" cy="274320"/>
        </p:xfrm>
        <a:graphic>
          <a:graphicData uri="http://schemas.openxmlformats.org/drawingml/2006/table">
            <a:tbl>
              <a:tblPr firstRow="1" bandRow="1">
                <a:tableStyleId>{5C22544A-7EE6-4342-B048-85BDC9FD1C3A}</a:tableStyleId>
              </a:tblPr>
              <a:tblGrid>
                <a:gridCol w="1391636">
                  <a:extLst>
                    <a:ext uri="{9D8B030D-6E8A-4147-A177-3AD203B41FA5}">
                      <a16:colId xmlns:a16="http://schemas.microsoft.com/office/drawing/2014/main" val="4161686150"/>
                    </a:ext>
                  </a:extLst>
                </a:gridCol>
                <a:gridCol w="696596">
                  <a:extLst>
                    <a:ext uri="{9D8B030D-6E8A-4147-A177-3AD203B41FA5}">
                      <a16:colId xmlns:a16="http://schemas.microsoft.com/office/drawing/2014/main" val="385845069"/>
                    </a:ext>
                  </a:extLst>
                </a:gridCol>
              </a:tblGrid>
              <a:tr h="256080">
                <a:tc>
                  <a:txBody>
                    <a:bodyPr/>
                    <a:lstStyle/>
                    <a:p>
                      <a:r>
                        <a:rPr lang="fr-FR" sz="1200" b="0" i="0" dirty="0">
                          <a:solidFill>
                            <a:schemeClr val="tx1"/>
                          </a:solidFill>
                          <a:latin typeface="Poppins" pitchFamily="2" charset="77"/>
                        </a:rPr>
                        <a:t>Généralisation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1200" b="0" i="0" dirty="0">
                          <a:latin typeface="Poppins" pitchFamily="2" charset="77"/>
                        </a:rPr>
                        <a:t>2028</a:t>
                      </a:r>
                    </a:p>
                  </a:txBody>
                  <a:tcPr>
                    <a:lnL w="12700" cmpd="sng">
                      <a:noFill/>
                    </a:lnL>
                    <a:solidFill>
                      <a:srgbClr val="00A0F0"/>
                    </a:solidFill>
                  </a:tcPr>
                </a:tc>
                <a:extLst>
                  <a:ext uri="{0D108BD9-81ED-4DB2-BD59-A6C34878D82A}">
                    <a16:rowId xmlns:a16="http://schemas.microsoft.com/office/drawing/2014/main" val="2559004966"/>
                  </a:ext>
                </a:extLst>
              </a:tr>
            </a:tbl>
          </a:graphicData>
        </a:graphic>
      </p:graphicFrame>
      <p:sp>
        <p:nvSpPr>
          <p:cNvPr id="15" name="ZoneTexte 14">
            <a:extLst>
              <a:ext uri="{FF2B5EF4-FFF2-40B4-BE49-F238E27FC236}">
                <a16:creationId xmlns:a16="http://schemas.microsoft.com/office/drawing/2014/main" id="{608D4ED4-51A2-DF4D-A1A7-3F4F85B3A5D8}"/>
              </a:ext>
            </a:extLst>
          </p:cNvPr>
          <p:cNvSpPr txBox="1"/>
          <p:nvPr/>
        </p:nvSpPr>
        <p:spPr>
          <a:xfrm rot="1129452">
            <a:off x="964546" y="2161059"/>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2400" u="none" strike="noStrike" kern="1200" cap="none" spc="0" normalizeH="0" baseline="0" noProof="0" dirty="0">
                <a:ln>
                  <a:noFill/>
                </a:ln>
                <a:solidFill>
                  <a:prstClr val="black"/>
                </a:solidFill>
                <a:effectLst/>
                <a:uLnTx/>
                <a:uFillTx/>
                <a:latin typeface="Poppins" pitchFamily="2" charset="77"/>
                <a:ea typeface="+mn-ea"/>
                <a:cs typeface="+mn-cs"/>
              </a:rPr>
              <a:t>CADRE REGLEMENTAIRE</a:t>
            </a:r>
            <a:endParaRPr kumimoji="0" lang="en-GB" sz="24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6" name="ZoneTexte 15">
            <a:extLst>
              <a:ext uri="{FF2B5EF4-FFF2-40B4-BE49-F238E27FC236}">
                <a16:creationId xmlns:a16="http://schemas.microsoft.com/office/drawing/2014/main" id="{D9A561F8-184F-BD46-936D-7EAB91EDC7AF}"/>
              </a:ext>
            </a:extLst>
          </p:cNvPr>
          <p:cNvSpPr txBox="1"/>
          <p:nvPr/>
        </p:nvSpPr>
        <p:spPr>
          <a:xfrm rot="389624">
            <a:off x="3111941" y="2171484"/>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ÉVOLUTION DEMANDE</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7" name="ZoneTexte 16">
            <a:extLst>
              <a:ext uri="{FF2B5EF4-FFF2-40B4-BE49-F238E27FC236}">
                <a16:creationId xmlns:a16="http://schemas.microsoft.com/office/drawing/2014/main" id="{02F3202A-3393-D647-8384-92F27294ECEB}"/>
              </a:ext>
            </a:extLst>
          </p:cNvPr>
          <p:cNvSpPr txBox="1"/>
          <p:nvPr/>
        </p:nvSpPr>
        <p:spPr>
          <a:xfrm rot="322840">
            <a:off x="2373955" y="2155138"/>
            <a:ext cx="619770" cy="565077"/>
          </a:xfrm>
          <a:prstGeom prst="rect">
            <a:avLst/>
          </a:prstGeom>
          <a:noFill/>
        </p:spPr>
        <p:txBody>
          <a:bodyPr wrap="none" rtlCol="0">
            <a:prstTxWarp prst="textButton">
              <a:avLst>
                <a:gd name="adj" fmla="val 1126933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1600" u="none" strike="noStrike" kern="1200" cap="none" spc="0" normalizeH="0" baseline="0" noProof="0" dirty="0">
                <a:ln>
                  <a:noFill/>
                </a:ln>
                <a:solidFill>
                  <a:prstClr val="black"/>
                </a:solidFill>
                <a:effectLst/>
                <a:uLnTx/>
                <a:uFillTx/>
                <a:latin typeface="Poppins" pitchFamily="2" charset="77"/>
                <a:ea typeface="+mn-ea"/>
                <a:cs typeface="+mn-cs"/>
              </a:rPr>
              <a:t>CRISES DISRUPTIVES</a:t>
            </a:r>
            <a:endParaRPr kumimoji="0" lang="en-GB" sz="16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8" name="ZoneTexte 17">
            <a:extLst>
              <a:ext uri="{FF2B5EF4-FFF2-40B4-BE49-F238E27FC236}">
                <a16:creationId xmlns:a16="http://schemas.microsoft.com/office/drawing/2014/main" id="{87D5F9A0-63D4-8E4A-AA08-DA6A1147EDC0}"/>
              </a:ext>
            </a:extLst>
          </p:cNvPr>
          <p:cNvSpPr txBox="1"/>
          <p:nvPr/>
        </p:nvSpPr>
        <p:spPr>
          <a:xfrm rot="389624">
            <a:off x="1700006" y="2165860"/>
            <a:ext cx="619770" cy="565077"/>
          </a:xfrm>
          <a:prstGeom prst="rect">
            <a:avLst/>
          </a:prstGeom>
          <a:noFill/>
        </p:spPr>
        <p:txBody>
          <a:bodyPr wrap="none" rtlCol="0">
            <a:prstTxWarp prst="textButton">
              <a:avLst>
                <a:gd name="adj" fmla="val 10888747"/>
              </a:avLst>
            </a:prstTxWarp>
            <a:spAutoFit/>
          </a:bodyPr>
          <a:lstStyle/>
          <a:p>
            <a:pPr marL="457178" marR="0" lvl="1" indent="0" algn="l" defTabSz="914357" rtl="0" eaLnBrk="1" fontAlgn="auto" latinLnBrk="0" hangingPunct="1">
              <a:lnSpc>
                <a:spcPct val="100000"/>
              </a:lnSpc>
              <a:spcBef>
                <a:spcPts val="0"/>
              </a:spcBef>
              <a:spcAft>
                <a:spcPts val="0"/>
              </a:spcAft>
              <a:buClrTx/>
              <a:buSzTx/>
              <a:buFontTx/>
              <a:buNone/>
              <a:tabLst/>
              <a:defRPr/>
            </a:pPr>
            <a:r>
              <a:rPr kumimoji="0" lang="fr-FR" sz="3200" u="none" strike="noStrike" kern="1200" cap="none" spc="0" normalizeH="0" baseline="0" noProof="0" dirty="0">
                <a:ln>
                  <a:noFill/>
                </a:ln>
                <a:solidFill>
                  <a:prstClr val="black"/>
                </a:solidFill>
                <a:effectLst/>
                <a:uLnTx/>
                <a:uFillTx/>
                <a:latin typeface="Poppins" pitchFamily="2" charset="77"/>
                <a:ea typeface="+mn-ea"/>
                <a:cs typeface="+mn-cs"/>
              </a:rPr>
              <a:t>ÉVOLUTION TECHNOLOGIQUE</a:t>
            </a:r>
            <a:endParaRPr kumimoji="0" lang="en-GB" sz="320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9" name="ZoneTexte 18">
            <a:extLst>
              <a:ext uri="{FF2B5EF4-FFF2-40B4-BE49-F238E27FC236}">
                <a16:creationId xmlns:a16="http://schemas.microsoft.com/office/drawing/2014/main" id="{A7E00A48-62B2-DB4A-9A8A-567F7C1EDC3F}"/>
              </a:ext>
            </a:extLst>
          </p:cNvPr>
          <p:cNvSpPr txBox="1"/>
          <p:nvPr/>
        </p:nvSpPr>
        <p:spPr>
          <a:xfrm>
            <a:off x="982662" y="424118"/>
            <a:ext cx="12192000" cy="461665"/>
          </a:xfrm>
          <a:prstGeom prst="rect">
            <a:avLst/>
          </a:prstGeom>
          <a:noFill/>
        </p:spPr>
        <p:txBody>
          <a:bodyPr wrap="square" rtlCol="0">
            <a:spAutoFit/>
          </a:bodyPr>
          <a:lstStyle>
            <a:defPPr>
              <a:defRPr lang="fr-FR"/>
            </a:defPPr>
            <a:lvl1pPr marR="0" lvl="0" indent="0" defTabSz="914357" fontAlgn="auto">
              <a:lnSpc>
                <a:spcPct val="100000"/>
              </a:lnSpc>
              <a:spcBef>
                <a:spcPts val="0"/>
              </a:spcBef>
              <a:spcAft>
                <a:spcPts val="0"/>
              </a:spcAft>
              <a:buClrTx/>
              <a:buSzTx/>
              <a:buFontTx/>
              <a:buNone/>
              <a:tabLst/>
              <a:defRPr kumimoji="0" sz="3200" u="none" strike="noStrike" cap="none" spc="0" normalizeH="0" baseline="0">
                <a:ln>
                  <a:noFill/>
                </a:ln>
                <a:solidFill>
                  <a:prstClr val="black"/>
                </a:solidFill>
                <a:effectLst/>
                <a:uLnTx/>
                <a:uFillTx/>
                <a:latin typeface="Blogger Sans Medium" panose="02000506030000020004" pitchFamily="2" charset="0"/>
                <a:ea typeface="Blogger Sans Medium" panose="02000506030000020004" pitchFamily="2" charset="0"/>
              </a:defRPr>
            </a:lvl1pPr>
          </a:lstStyle>
          <a:p>
            <a:r>
              <a:rPr lang="fr-FR" dirty="0"/>
              <a:t>Famille support technique &amp; maintenance</a:t>
            </a:r>
          </a:p>
        </p:txBody>
      </p:sp>
      <p:sp>
        <p:nvSpPr>
          <p:cNvPr id="20" name="ZoneTexte 19">
            <a:extLst>
              <a:ext uri="{FF2B5EF4-FFF2-40B4-BE49-F238E27FC236}">
                <a16:creationId xmlns:a16="http://schemas.microsoft.com/office/drawing/2014/main" id="{DFE9AA53-9A3E-9F4E-B8C5-23C56D9E4E28}"/>
              </a:ext>
            </a:extLst>
          </p:cNvPr>
          <p:cNvSpPr txBox="1"/>
          <p:nvPr/>
        </p:nvSpPr>
        <p:spPr>
          <a:xfrm>
            <a:off x="982662" y="976128"/>
            <a:ext cx="11801088" cy="400110"/>
          </a:xfrm>
          <a:prstGeom prst="rect">
            <a:avLst/>
          </a:prstGeom>
          <a:noFill/>
        </p:spPr>
        <p:txBody>
          <a:bodyPr wrap="square" rtlCol="0">
            <a:spAutoFit/>
          </a:bodyPr>
          <a:lstStyle>
            <a:defPPr>
              <a:defRPr lang="fr-FR"/>
            </a:defPPr>
            <a:lvl1pPr marR="0" lvl="0" indent="0" defTabSz="914357" fontAlgn="auto">
              <a:lnSpc>
                <a:spcPct val="100000"/>
              </a:lnSpc>
              <a:spcBef>
                <a:spcPts val="0"/>
              </a:spcBef>
              <a:spcAft>
                <a:spcPts val="0"/>
              </a:spcAft>
              <a:buClrTx/>
              <a:buSzTx/>
              <a:buFontTx/>
              <a:buNone/>
              <a:tabLst/>
              <a:defRPr kumimoji="0" sz="1600" u="none" strike="noStrike" cap="none" spc="0" normalizeH="0" baseline="0">
                <a:ln>
                  <a:noFill/>
                </a:ln>
                <a:solidFill>
                  <a:srgbClr val="00A0F0"/>
                </a:solidFill>
                <a:effectLst/>
                <a:uLnTx/>
                <a:uFillTx/>
                <a:latin typeface="Poppins" pitchFamily="2" charset="77"/>
              </a:defRPr>
            </a:lvl1pPr>
          </a:lstStyle>
          <a:p>
            <a:r>
              <a:rPr lang="fr-FR" dirty="0"/>
              <a:t>Résumé des ruptures principales</a:t>
            </a:r>
          </a:p>
        </p:txBody>
      </p:sp>
      <p:sp>
        <p:nvSpPr>
          <p:cNvPr id="21" name="ZoneTexte 20">
            <a:extLst>
              <a:ext uri="{FF2B5EF4-FFF2-40B4-BE49-F238E27FC236}">
                <a16:creationId xmlns:a16="http://schemas.microsoft.com/office/drawing/2014/main" id="{9CCAD95C-F2C6-4E45-84ED-7D6B6FDB59D4}"/>
              </a:ext>
            </a:extLst>
          </p:cNvPr>
          <p:cNvSpPr txBox="1"/>
          <p:nvPr/>
        </p:nvSpPr>
        <p:spPr>
          <a:xfrm>
            <a:off x="983432" y="1556792"/>
            <a:ext cx="8162846" cy="461665"/>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25457"/>
                </a:solidFill>
                <a:effectLst/>
                <a:uLnTx/>
                <a:uFillTx/>
                <a:latin typeface="Open Sans"/>
                <a:ea typeface="+mn-ea"/>
                <a:cs typeface="+mn-cs"/>
              </a:rPr>
              <a:t>Frigoriste, chef d'atelier, mécanicien électronicien, responsable de parc, responsable technique, technicien de maintenance d'entrepôt logistique, responsable maintenance d'entrepôt logistique</a:t>
            </a:r>
            <a:endParaRPr kumimoji="0" lang="en-GB" sz="1200" b="0" i="0" u="none" strike="noStrike" kern="1200" cap="none" spc="0" normalizeH="0" baseline="0" noProof="0" dirty="0">
              <a:ln>
                <a:noFill/>
              </a:ln>
              <a:solidFill>
                <a:srgbClr val="525457"/>
              </a:solidFill>
              <a:effectLst/>
              <a:uLnTx/>
              <a:uFillTx/>
              <a:latin typeface="Open Sans"/>
              <a:ea typeface="+mn-ea"/>
              <a:cs typeface="+mn-cs"/>
            </a:endParaRPr>
          </a:p>
        </p:txBody>
      </p:sp>
      <p:cxnSp>
        <p:nvCxnSpPr>
          <p:cNvPr id="22" name="Connecteur droit avec flèche 21">
            <a:extLst>
              <a:ext uri="{FF2B5EF4-FFF2-40B4-BE49-F238E27FC236}">
                <a16:creationId xmlns:a16="http://schemas.microsoft.com/office/drawing/2014/main" id="{35DD2575-21F8-804E-A2F5-8E8D3261BE3D}"/>
              </a:ext>
            </a:extLst>
          </p:cNvPr>
          <p:cNvCxnSpPr>
            <a:cxnSpLocks/>
          </p:cNvCxnSpPr>
          <p:nvPr/>
        </p:nvCxnSpPr>
        <p:spPr>
          <a:xfrm flipV="1">
            <a:off x="9827893" y="1544998"/>
            <a:ext cx="0" cy="822961"/>
          </a:xfrm>
          <a:prstGeom prst="straightConnector1">
            <a:avLst/>
          </a:prstGeom>
          <a:ln>
            <a:solidFill>
              <a:srgbClr val="00A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ACDE5A3-3B11-C640-9962-2B83BF6157E2}"/>
              </a:ext>
            </a:extLst>
          </p:cNvPr>
          <p:cNvCxnSpPr>
            <a:cxnSpLocks/>
          </p:cNvCxnSpPr>
          <p:nvPr/>
        </p:nvCxnSpPr>
        <p:spPr>
          <a:xfrm flipV="1">
            <a:off x="9928711" y="2458723"/>
            <a:ext cx="1281270" cy="1"/>
          </a:xfrm>
          <a:prstGeom prst="straightConnector1">
            <a:avLst/>
          </a:prstGeom>
          <a:ln>
            <a:solidFill>
              <a:srgbClr val="00A0F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5D16D84-E277-F044-96CA-1B0191DC7181}"/>
              </a:ext>
            </a:extLst>
          </p:cNvPr>
          <p:cNvSpPr txBox="1"/>
          <p:nvPr/>
        </p:nvSpPr>
        <p:spPr>
          <a:xfrm rot="16200000">
            <a:off x="9225004" y="1834236"/>
            <a:ext cx="898003"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Probabilité</a:t>
            </a:r>
          </a:p>
        </p:txBody>
      </p:sp>
      <p:sp>
        <p:nvSpPr>
          <p:cNvPr id="25" name="ZoneTexte 24">
            <a:extLst>
              <a:ext uri="{FF2B5EF4-FFF2-40B4-BE49-F238E27FC236}">
                <a16:creationId xmlns:a16="http://schemas.microsoft.com/office/drawing/2014/main" id="{11B63D33-772A-C841-A257-813B881E31E3}"/>
              </a:ext>
            </a:extLst>
          </p:cNvPr>
          <p:cNvSpPr txBox="1"/>
          <p:nvPr/>
        </p:nvSpPr>
        <p:spPr>
          <a:xfrm>
            <a:off x="10224540" y="2493640"/>
            <a:ext cx="638316" cy="261610"/>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a:t>
            </a:r>
          </a:p>
        </p:txBody>
      </p:sp>
      <p:graphicFrame>
        <p:nvGraphicFramePr>
          <p:cNvPr id="26" name="Tableau 9">
            <a:extLst>
              <a:ext uri="{FF2B5EF4-FFF2-40B4-BE49-F238E27FC236}">
                <a16:creationId xmlns:a16="http://schemas.microsoft.com/office/drawing/2014/main" id="{AE35331F-48EC-7144-8557-A5921090E060}"/>
              </a:ext>
            </a:extLst>
          </p:cNvPr>
          <p:cNvGraphicFramePr>
            <a:graphicFrameLocks noGrp="1"/>
          </p:cNvGraphicFramePr>
          <p:nvPr>
            <p:extLst>
              <p:ext uri="{D42A27DB-BD31-4B8C-83A1-F6EECF244321}">
                <p14:modId xmlns:p14="http://schemas.microsoft.com/office/powerpoint/2010/main" val="2755445264"/>
              </p:ext>
            </p:extLst>
          </p:nvPr>
        </p:nvGraphicFramePr>
        <p:xfrm>
          <a:off x="9928711" y="1557338"/>
          <a:ext cx="1281270" cy="822960"/>
        </p:xfrm>
        <a:graphic>
          <a:graphicData uri="http://schemas.openxmlformats.org/drawingml/2006/table">
            <a:tbl>
              <a:tblPr firstRow="1" bandRow="1">
                <a:tableStyleId>{2D5ABB26-0587-4C30-8999-92F81FD0307C}</a:tableStyleId>
              </a:tblPr>
              <a:tblGrid>
                <a:gridCol w="256254">
                  <a:extLst>
                    <a:ext uri="{9D8B030D-6E8A-4147-A177-3AD203B41FA5}">
                      <a16:colId xmlns:a16="http://schemas.microsoft.com/office/drawing/2014/main" val="2872994997"/>
                    </a:ext>
                  </a:extLst>
                </a:gridCol>
                <a:gridCol w="256254">
                  <a:extLst>
                    <a:ext uri="{9D8B030D-6E8A-4147-A177-3AD203B41FA5}">
                      <a16:colId xmlns:a16="http://schemas.microsoft.com/office/drawing/2014/main" val="145878718"/>
                    </a:ext>
                  </a:extLst>
                </a:gridCol>
                <a:gridCol w="256254">
                  <a:extLst>
                    <a:ext uri="{9D8B030D-6E8A-4147-A177-3AD203B41FA5}">
                      <a16:colId xmlns:a16="http://schemas.microsoft.com/office/drawing/2014/main" val="3033597817"/>
                    </a:ext>
                  </a:extLst>
                </a:gridCol>
                <a:gridCol w="256254">
                  <a:extLst>
                    <a:ext uri="{9D8B030D-6E8A-4147-A177-3AD203B41FA5}">
                      <a16:colId xmlns:a16="http://schemas.microsoft.com/office/drawing/2014/main" val="4252762677"/>
                    </a:ext>
                  </a:extLst>
                </a:gridCol>
                <a:gridCol w="256254">
                  <a:extLst>
                    <a:ext uri="{9D8B030D-6E8A-4147-A177-3AD203B41FA5}">
                      <a16:colId xmlns:a16="http://schemas.microsoft.com/office/drawing/2014/main" val="3471659270"/>
                    </a:ext>
                  </a:extLst>
                </a:gridCol>
              </a:tblGrid>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75485994"/>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64974543"/>
                  </a:ext>
                </a:extLst>
              </a:tr>
              <a:tr h="211577">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fr-FR" sz="1200" b="0" i="0" dirty="0">
                        <a:latin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81997154"/>
                  </a:ext>
                </a:extLst>
              </a:tr>
            </a:tbl>
          </a:graphicData>
        </a:graphic>
      </p:graphicFrame>
      <p:sp>
        <p:nvSpPr>
          <p:cNvPr id="27" name="Étoile : 4 branches 57">
            <a:extLst>
              <a:ext uri="{FF2B5EF4-FFF2-40B4-BE49-F238E27FC236}">
                <a16:creationId xmlns:a16="http://schemas.microsoft.com/office/drawing/2014/main" id="{A42C8B03-9838-BE49-8379-48A8A69311AD}"/>
              </a:ext>
            </a:extLst>
          </p:cNvPr>
          <p:cNvSpPr/>
          <p:nvPr/>
        </p:nvSpPr>
        <p:spPr>
          <a:xfrm>
            <a:off x="10540588" y="1645793"/>
            <a:ext cx="170916" cy="211217"/>
          </a:xfrm>
          <a:prstGeom prst="star4">
            <a:avLst/>
          </a:prstGeom>
          <a:solidFill>
            <a:srgbClr val="E3EDE8"/>
          </a:solidFill>
          <a:ln>
            <a:solidFill>
              <a:srgbClr val="E3EDE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28" name="ZoneTexte 27">
            <a:extLst>
              <a:ext uri="{FF2B5EF4-FFF2-40B4-BE49-F238E27FC236}">
                <a16:creationId xmlns:a16="http://schemas.microsoft.com/office/drawing/2014/main" id="{E5044FBA-CA1B-4A43-A716-9DBE47A3147B}"/>
              </a:ext>
            </a:extLst>
          </p:cNvPr>
          <p:cNvSpPr txBox="1"/>
          <p:nvPr/>
        </p:nvSpPr>
        <p:spPr>
          <a:xfrm>
            <a:off x="9920015" y="1040310"/>
            <a:ext cx="1242648" cy="415498"/>
          </a:xfrm>
          <a:prstGeom prst="rect">
            <a:avLst/>
          </a:prstGeom>
          <a:noFill/>
        </p:spPr>
        <p:txBody>
          <a:bodyPr wrap="non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Probabilité :</a:t>
            </a:r>
          </a:p>
          <a:p>
            <a:pPr marL="0" marR="0" lvl="0" indent="0" algn="l" defTabSz="914357" rtl="0" eaLnBrk="1" fontAlgn="auto" latinLnBrk="0" hangingPunct="1">
              <a:lnSpc>
                <a:spcPct val="100000"/>
              </a:lnSpc>
              <a:spcBef>
                <a:spcPts val="0"/>
              </a:spcBef>
              <a:spcAft>
                <a:spcPts val="0"/>
              </a:spcAft>
              <a:buClrTx/>
              <a:buSzTx/>
              <a:buFontTx/>
              <a:buNone/>
              <a:tabLst/>
              <a:defRPr/>
            </a:pPr>
            <a:r>
              <a:rPr kumimoji="0" lang="fr-FR" sz="1050" i="1" u="none" strike="noStrike" kern="1200" cap="none" spc="0" normalizeH="0" baseline="0" noProof="0" dirty="0">
                <a:ln>
                  <a:noFill/>
                </a:ln>
                <a:solidFill>
                  <a:srgbClr val="1F1A53"/>
                </a:solidFill>
                <a:effectLst/>
                <a:uLnTx/>
                <a:uFillTx/>
                <a:latin typeface="Poppins Medium" pitchFamily="2" charset="77"/>
                <a:ea typeface="Open Sans" panose="020B0606030504020204" pitchFamily="34" charset="0"/>
                <a:cs typeface="Poppins Medium" pitchFamily="2" charset="77"/>
              </a:rPr>
              <a:t>Quasi-certaine</a:t>
            </a:r>
          </a:p>
        </p:txBody>
      </p:sp>
      <p:sp>
        <p:nvSpPr>
          <p:cNvPr id="29" name="Espace réservé du contenu 2">
            <a:extLst>
              <a:ext uri="{FF2B5EF4-FFF2-40B4-BE49-F238E27FC236}">
                <a16:creationId xmlns:a16="http://schemas.microsoft.com/office/drawing/2014/main" id="{4C596BAE-FC9E-1C49-88AE-A158E6F8E2DB}"/>
              </a:ext>
            </a:extLst>
          </p:cNvPr>
          <p:cNvSpPr txBox="1">
            <a:spLocks/>
          </p:cNvSpPr>
          <p:nvPr/>
        </p:nvSpPr>
        <p:spPr>
          <a:xfrm>
            <a:off x="982663" y="2751185"/>
            <a:ext cx="10226675" cy="2697972"/>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1F1A53"/>
                </a:solidFill>
                <a:effectLst/>
                <a:uLnTx/>
                <a:uFillTx/>
                <a:latin typeface="Poppins" pitchFamily="2" charset="77"/>
                <a:ea typeface="Open Sans" panose="020B0606030504020204" pitchFamily="34" charset="0"/>
                <a:cs typeface="Poppins" pitchFamily="2" charset="77"/>
              </a:rPr>
              <a:t>Evolution accrue des technologies</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Selon le domaine d’activité de l’entreprise, les technologies en cours de déclinaison vont simplifier les métiers du support technique.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Cela implique tout d’abord une augmentation de la main d’œuvre pour gérer les équipements actuels tout en s’adaptant aux nouvelles technologies, puis à une diminution d’emplois une fois qu’elles seront maîtrisées (et grâce au levier de la maintenance prédictive) notamment en abord de ZFE (60% de pièces en moins sur un véhicule électrique). </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1F1A53"/>
                </a:solidFill>
                <a:effectLst/>
                <a:uLnTx/>
                <a:uFillTx/>
                <a:latin typeface="Poppins" pitchFamily="2" charset="77"/>
                <a:ea typeface="Open Sans" panose="020B0606030504020204" pitchFamily="34" charset="0"/>
                <a:cs typeface="Poppins" pitchFamily="2" charset="77"/>
              </a:rPr>
              <a:t>EVOLUTION DU MARCHÉ</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Les attentes du consommateur final, poussées par les géants de l’e-commerce, évoluent vers une information personnalisée sur </a:t>
            </a:r>
            <a:r>
              <a:rPr lang="fr-FR" sz="900" dirty="0">
                <a:solidFill>
                  <a:prstClr val="black"/>
                </a:solidFill>
                <a:latin typeface="Poppins" pitchFamily="2" charset="77"/>
                <a:ea typeface="Open Sans" panose="020B0606030504020204" pitchFamily="34" charset="0"/>
                <a:cs typeface="Poppins" pitchFamily="2" charset="77"/>
              </a:rPr>
              <a:t>sa</a:t>
            </a: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commande.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Cela implique d’ajouter des outils de suivi sur le véhicule, permettant la traçabilité en temps réel.</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1F1A53"/>
                </a:solidFill>
                <a:effectLst/>
                <a:uLnTx/>
                <a:uFillTx/>
                <a:latin typeface="Poppins" pitchFamily="2" charset="77"/>
                <a:ea typeface="Open Sans" panose="020B0606030504020204" pitchFamily="34" charset="0"/>
                <a:cs typeface="Poppins" pitchFamily="2" charset="77"/>
              </a:rPr>
              <a:t>EVOLUTION DES POLITIQUES PUBLIQUES</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L’évolution des règlementations bouleverse la typologies des équipements autorisés et leurs utilisations.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Cela implique un choix rapide de la technologie à adopter, malgré le peu de recul opérationnel disponible. Aussi, la sécurité au travail est devenue cruciale et rend à des attentes fortes des salariés.</a:t>
            </a:r>
          </a:p>
          <a:p>
            <a:pPr marL="0" marR="0" lvl="0" indent="0" algn="l" defTabSz="914400" rtl="0" eaLnBrk="1" fontAlgn="auto" latinLnBrk="0" hangingPunct="1">
              <a:lnSpc>
                <a:spcPts val="115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endParaRPr>
          </a:p>
          <a:p>
            <a:pPr marL="0" marR="0" lvl="0" indent="0" algn="l" defTabSz="914357"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1F1A53"/>
                </a:solidFill>
                <a:effectLst/>
                <a:uLnTx/>
                <a:uFillTx/>
                <a:latin typeface="Poppins" pitchFamily="2" charset="77"/>
                <a:ea typeface="Open Sans" panose="020B0606030504020204" pitchFamily="34" charset="0"/>
                <a:cs typeface="Poppins" pitchFamily="2" charset="77"/>
              </a:rPr>
              <a:t>IMPRÉVISIBILITÉ DE L’ENVIRONNEMENT</a:t>
            </a:r>
          </a:p>
          <a:p>
            <a:pPr marL="0" marR="0" lvl="0" indent="0" algn="l" defTabSz="914357" rtl="0" eaLnBrk="1" fontAlgn="auto" latinLnBrk="0" hangingPunct="1">
              <a:lnSpc>
                <a:spcPts val="1150"/>
              </a:lnSpc>
              <a:spcBef>
                <a:spcPts val="0"/>
              </a:spcBef>
              <a:spcAft>
                <a:spcPts val="0"/>
              </a:spcAft>
              <a:buClrTx/>
              <a:buSzTx/>
              <a:buFont typeface="Arial" panose="020B0604020202020204" pitchFamily="34" charset="0"/>
              <a:buNone/>
              <a:tabLst/>
              <a:defRPr/>
            </a:pP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A la </a:t>
            </a:r>
            <a:r>
              <a:rPr kumimoji="0" lang="fr-FR" sz="900" b="0" i="0" u="none" strike="noStrike" kern="1200" cap="none" spc="0" normalizeH="0" baseline="0" noProof="0" dirty="0" err="1">
                <a:ln>
                  <a:noFill/>
                </a:ln>
                <a:solidFill>
                  <a:prstClr val="black"/>
                </a:solidFill>
                <a:effectLst/>
                <a:uLnTx/>
                <a:uFillTx/>
                <a:latin typeface="Poppins" pitchFamily="2" charset="77"/>
                <a:ea typeface="Open Sans" panose="020B0606030504020204" pitchFamily="34" charset="0"/>
                <a:cs typeface="Poppins" pitchFamily="2" charset="77"/>
              </a:rPr>
              <a:t>sursollicitation</a:t>
            </a:r>
            <a:r>
              <a:rPr kumimoji="0" lang="fr-FR" sz="900" b="0" i="0"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des équipements d’une entreprise du transport en temps normal viennent s’ajouter les risques associés à des crises mondiales imprévisibles. </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Ainsi, la maintenance prédictive viendra répondre à la nécessité des entreprises d</a:t>
            </a:r>
            <a:r>
              <a:rPr lang="fr-FR" sz="900" i="1" dirty="0">
                <a:solidFill>
                  <a:prstClr val="black"/>
                </a:solidFill>
                <a:latin typeface="Poppins" pitchFamily="2" charset="77"/>
                <a:ea typeface="Open Sans" panose="020B0606030504020204" pitchFamily="34" charset="0"/>
                <a:cs typeface="Poppins" pitchFamily="2" charset="77"/>
              </a:rPr>
              <a:t>e maximiser</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la capacité de </a:t>
            </a:r>
            <a:r>
              <a:rPr lang="fr-FR" sz="900" i="1" dirty="0">
                <a:solidFill>
                  <a:prstClr val="black"/>
                </a:solidFill>
                <a:latin typeface="Poppins" pitchFamily="2" charset="77"/>
                <a:ea typeface="Open Sans" panose="020B0606030504020204" pitchFamily="34" charset="0"/>
                <a:cs typeface="Poppins" pitchFamily="2" charset="77"/>
              </a:rPr>
              <a:t>leur</a:t>
            </a:r>
            <a:r>
              <a:rPr kumimoji="0" lang="fr-FR" sz="900" b="0" i="1" u="none" strike="noStrike" kern="1200" cap="none" spc="0" normalizeH="0" baseline="0" noProof="0" dirty="0">
                <a:ln>
                  <a:noFill/>
                </a:ln>
                <a:solidFill>
                  <a:prstClr val="black"/>
                </a:solidFill>
                <a:effectLst/>
                <a:uLnTx/>
                <a:uFillTx/>
                <a:latin typeface="Poppins" pitchFamily="2" charset="77"/>
                <a:ea typeface="Open Sans" panose="020B0606030504020204" pitchFamily="34" charset="0"/>
                <a:cs typeface="Poppins" pitchFamily="2" charset="77"/>
              </a:rPr>
              <a:t> flotte de véhicules.</a:t>
            </a:r>
          </a:p>
        </p:txBody>
      </p:sp>
      <p:sp>
        <p:nvSpPr>
          <p:cNvPr id="30" name="ZoneTexte 29">
            <a:extLst>
              <a:ext uri="{FF2B5EF4-FFF2-40B4-BE49-F238E27FC236}">
                <a16:creationId xmlns:a16="http://schemas.microsoft.com/office/drawing/2014/main" id="{B185AB3A-CC41-A74B-9C37-F17501750E1E}"/>
              </a:ext>
            </a:extLst>
          </p:cNvPr>
          <p:cNvSpPr txBox="1"/>
          <p:nvPr/>
        </p:nvSpPr>
        <p:spPr>
          <a:xfrm>
            <a:off x="982662" y="5375538"/>
            <a:ext cx="10226675" cy="861774"/>
          </a:xfrm>
          <a:prstGeom prst="rect">
            <a:avLst/>
          </a:prstGeom>
          <a:solidFill>
            <a:schemeClr val="accent1">
              <a:lumMod val="20000"/>
              <a:lumOff val="80000"/>
            </a:schemeClr>
          </a:solidFill>
          <a:ln>
            <a:solidFill>
              <a:schemeClr val="accent1">
                <a:lumMod val="40000"/>
                <a:lumOff val="60000"/>
              </a:schemeClr>
            </a:solidFill>
          </a:ln>
        </p:spPr>
        <p:txBody>
          <a:bodyPr wrap="square" rtlCol="0">
            <a:spAutoFit/>
          </a:bodyPr>
          <a:lstStyle/>
          <a:p>
            <a:pPr marL="0" marR="0" lvl="0" indent="0" algn="just" defTabSz="914357" rtl="0" eaLnBrk="1" fontAlgn="auto" latinLnBrk="0" hangingPunct="1">
              <a:lnSpc>
                <a:spcPct val="100000"/>
              </a:lnSpc>
              <a:spcBef>
                <a:spcPts val="0"/>
              </a:spcBef>
              <a:spcAft>
                <a:spcPts val="0"/>
              </a:spcAft>
              <a:buClrTx/>
              <a:buSzTx/>
              <a:buFontTx/>
              <a:buNone/>
              <a:tabLst/>
              <a:defRPr/>
            </a:pPr>
            <a:r>
              <a:rPr kumimoji="0" lang="fr-FR" sz="1050" b="1" i="1" u="none" strike="noStrike" kern="1200" cap="none" spc="0" normalizeH="0" baseline="0" noProof="0" dirty="0">
                <a:ln>
                  <a:noFill/>
                </a:ln>
                <a:solidFill>
                  <a:srgbClr val="2D2D65"/>
                </a:solidFill>
                <a:effectLst/>
                <a:uLnTx/>
                <a:uFillTx/>
                <a:latin typeface="Poppins Medium" pitchFamily="2" charset="77"/>
                <a:ea typeface="Open Sans" panose="020B0606030504020204" pitchFamily="34" charset="0"/>
                <a:cs typeface="Poppins Medium" pitchFamily="2" charset="77"/>
              </a:rPr>
              <a:t>Défi RH et formation :</a:t>
            </a:r>
          </a:p>
          <a:p>
            <a:pPr marL="0" marR="0" lvl="0" indent="0" algn="just" defTabSz="914357"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La famille support technique et maintenance doit faire face à une transformation dans la quasi-totalité des métiers proposés du fait de bouleversements technologiques, et ce dans une temporalité très court terme imposée par les politiques publiques. La priorité des entreprises n’est pas dans la création d’emploi mais surtout dans </a:t>
            </a:r>
            <a:r>
              <a:rPr lang="fr-FR" sz="800" i="1" dirty="0">
                <a:solidFill>
                  <a:srgbClr val="2D2D65"/>
                </a:solidFill>
                <a:latin typeface="Poppins" pitchFamily="2" charset="77"/>
                <a:ea typeface="Open Sans" panose="020B0606030504020204" pitchFamily="34" charset="0"/>
                <a:cs typeface="Poppins" pitchFamily="2" charset="77"/>
              </a:rPr>
              <a:t>leur</a:t>
            </a:r>
            <a:r>
              <a:rPr kumimoji="0" lang="fr-FR" sz="800" b="0" i="1" u="none" strike="noStrike" kern="1200" cap="none" spc="0" normalizeH="0" baseline="0" noProof="0" dirty="0">
                <a:ln>
                  <a:noFill/>
                </a:ln>
                <a:solidFill>
                  <a:srgbClr val="2D2D65"/>
                </a:solidFill>
                <a:effectLst/>
                <a:uLnTx/>
                <a:uFillTx/>
                <a:latin typeface="Poppins" pitchFamily="2" charset="77"/>
                <a:ea typeface="Open Sans" panose="020B0606030504020204" pitchFamily="34" charset="0"/>
                <a:cs typeface="Poppins" pitchFamily="2" charset="77"/>
              </a:rPr>
              <a:t> maintien. L’équipe technique de demain sera restreinte et polyvalente avec des notions de gestion de projet (rédaction de dossier, prise de décision…) et d’anglais, communiquant avec les autres services pour des pannes ou lors de l’amélioration continue. Viser l’excellence opérationnelle au sein du service permet de motiver ses équipes en les montant en compétences, alors que le plan de carrière sur 5 ans permet de reconnaître factuellement l’évolution individuelle et responsabilise le salarié dans son parcours. </a:t>
            </a:r>
          </a:p>
        </p:txBody>
      </p:sp>
      <p:pic>
        <p:nvPicPr>
          <p:cNvPr id="31" name="Graphique 30" descr="Badge croix contour">
            <a:extLst>
              <a:ext uri="{FF2B5EF4-FFF2-40B4-BE49-F238E27FC236}">
                <a16:creationId xmlns:a16="http://schemas.microsoft.com/office/drawing/2014/main" id="{E24C225D-081B-3143-95A2-210850E7F1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837" y="3031815"/>
            <a:ext cx="221563" cy="221563"/>
          </a:xfrm>
          <a:prstGeom prst="rect">
            <a:avLst/>
          </a:prstGeom>
        </p:spPr>
      </p:pic>
      <p:pic>
        <p:nvPicPr>
          <p:cNvPr id="32" name="Graphique 31" descr="Badge croix contour">
            <a:extLst>
              <a:ext uri="{FF2B5EF4-FFF2-40B4-BE49-F238E27FC236}">
                <a16:creationId xmlns:a16="http://schemas.microsoft.com/office/drawing/2014/main" id="{B710BDEC-9107-AE42-8973-DA5CF86C7B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2305" y="4365104"/>
            <a:ext cx="221563" cy="221563"/>
          </a:xfrm>
          <a:prstGeom prst="rect">
            <a:avLst/>
          </a:prstGeom>
        </p:spPr>
      </p:pic>
      <p:pic>
        <p:nvPicPr>
          <p:cNvPr id="33" name="Graphique 32" descr="Badge croix contour">
            <a:extLst>
              <a:ext uri="{FF2B5EF4-FFF2-40B4-BE49-F238E27FC236}">
                <a16:creationId xmlns:a16="http://schemas.microsoft.com/office/drawing/2014/main" id="{2206D9CA-3C7E-1746-8098-6E8911072F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847176">
            <a:off x="472599" y="3737757"/>
            <a:ext cx="221563" cy="221563"/>
          </a:xfrm>
          <a:prstGeom prst="rect">
            <a:avLst/>
          </a:prstGeom>
        </p:spPr>
      </p:pic>
      <p:sp>
        <p:nvSpPr>
          <p:cNvPr id="34" name="Rectangle 33">
            <a:extLst>
              <a:ext uri="{FF2B5EF4-FFF2-40B4-BE49-F238E27FC236}">
                <a16:creationId xmlns:a16="http://schemas.microsoft.com/office/drawing/2014/main" id="{24598D25-CD13-9A47-9A86-918ABA6A9974}"/>
              </a:ext>
            </a:extLst>
          </p:cNvPr>
          <p:cNvSpPr/>
          <p:nvPr/>
        </p:nvSpPr>
        <p:spPr>
          <a:xfrm>
            <a:off x="367909" y="3035271"/>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5" name="Rectangle 34">
            <a:extLst>
              <a:ext uri="{FF2B5EF4-FFF2-40B4-BE49-F238E27FC236}">
                <a16:creationId xmlns:a16="http://schemas.microsoft.com/office/drawing/2014/main" id="{DFB3C306-1CA3-5B4A-8760-E98B406D911A}"/>
              </a:ext>
            </a:extLst>
          </p:cNvPr>
          <p:cNvSpPr/>
          <p:nvPr/>
        </p:nvSpPr>
        <p:spPr>
          <a:xfrm>
            <a:off x="241391" y="3168979"/>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6" name="Rectangle 35">
            <a:extLst>
              <a:ext uri="{FF2B5EF4-FFF2-40B4-BE49-F238E27FC236}">
                <a16:creationId xmlns:a16="http://schemas.microsoft.com/office/drawing/2014/main" id="{B21721EB-874C-CA4C-9265-FAB6E0EFB447}"/>
              </a:ext>
            </a:extLst>
          </p:cNvPr>
          <p:cNvSpPr/>
          <p:nvPr/>
        </p:nvSpPr>
        <p:spPr>
          <a:xfrm>
            <a:off x="304650" y="3085593"/>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7" name="Rectangle 36">
            <a:extLst>
              <a:ext uri="{FF2B5EF4-FFF2-40B4-BE49-F238E27FC236}">
                <a16:creationId xmlns:a16="http://schemas.microsoft.com/office/drawing/2014/main" id="{1EBEE2AF-6304-1943-B790-1F5EE6324D1B}"/>
              </a:ext>
            </a:extLst>
          </p:cNvPr>
          <p:cNvSpPr/>
          <p:nvPr/>
        </p:nvSpPr>
        <p:spPr>
          <a:xfrm>
            <a:off x="368517" y="4954384"/>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8" name="Rectangle 37">
            <a:extLst>
              <a:ext uri="{FF2B5EF4-FFF2-40B4-BE49-F238E27FC236}">
                <a16:creationId xmlns:a16="http://schemas.microsoft.com/office/drawing/2014/main" id="{03F7783D-AEAE-914D-8AF5-A190FA438565}"/>
              </a:ext>
            </a:extLst>
          </p:cNvPr>
          <p:cNvSpPr/>
          <p:nvPr/>
        </p:nvSpPr>
        <p:spPr>
          <a:xfrm>
            <a:off x="241999" y="5088094"/>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39" name="Rectangle 38">
            <a:extLst>
              <a:ext uri="{FF2B5EF4-FFF2-40B4-BE49-F238E27FC236}">
                <a16:creationId xmlns:a16="http://schemas.microsoft.com/office/drawing/2014/main" id="{83F4BD0E-9024-4F40-9163-695F9D0E1EE7}"/>
              </a:ext>
            </a:extLst>
          </p:cNvPr>
          <p:cNvSpPr/>
          <p:nvPr/>
        </p:nvSpPr>
        <p:spPr>
          <a:xfrm>
            <a:off x="305258" y="5004706"/>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0" name="Rectangle 39">
            <a:extLst>
              <a:ext uri="{FF2B5EF4-FFF2-40B4-BE49-F238E27FC236}">
                <a16:creationId xmlns:a16="http://schemas.microsoft.com/office/drawing/2014/main" id="{BDBF6617-D109-1B4E-8D2B-15D1332432DC}"/>
              </a:ext>
            </a:extLst>
          </p:cNvPr>
          <p:cNvSpPr/>
          <p:nvPr/>
        </p:nvSpPr>
        <p:spPr>
          <a:xfrm>
            <a:off x="367909" y="3746266"/>
            <a:ext cx="45719" cy="198408"/>
          </a:xfrm>
          <a:prstGeom prst="rect">
            <a:avLst/>
          </a:prstGeom>
          <a:no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1" name="Rectangle 40">
            <a:extLst>
              <a:ext uri="{FF2B5EF4-FFF2-40B4-BE49-F238E27FC236}">
                <a16:creationId xmlns:a16="http://schemas.microsoft.com/office/drawing/2014/main" id="{838299F2-86D0-D848-A759-BB30C3E75FFF}"/>
              </a:ext>
            </a:extLst>
          </p:cNvPr>
          <p:cNvSpPr/>
          <p:nvPr/>
        </p:nvSpPr>
        <p:spPr>
          <a:xfrm>
            <a:off x="241391" y="3879976"/>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2" name="Rectangle 41">
            <a:extLst>
              <a:ext uri="{FF2B5EF4-FFF2-40B4-BE49-F238E27FC236}">
                <a16:creationId xmlns:a16="http://schemas.microsoft.com/office/drawing/2014/main" id="{739514EC-948E-564F-B46A-6DE51FE8A96C}"/>
              </a:ext>
            </a:extLst>
          </p:cNvPr>
          <p:cNvSpPr/>
          <p:nvPr/>
        </p:nvSpPr>
        <p:spPr>
          <a:xfrm>
            <a:off x="304650" y="3796588"/>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3" name="Rectangle 42">
            <a:extLst>
              <a:ext uri="{FF2B5EF4-FFF2-40B4-BE49-F238E27FC236}">
                <a16:creationId xmlns:a16="http://schemas.microsoft.com/office/drawing/2014/main" id="{DA64D5CF-4606-EE4F-9BF9-8CBCD4ACF19D}"/>
              </a:ext>
            </a:extLst>
          </p:cNvPr>
          <p:cNvSpPr/>
          <p:nvPr/>
        </p:nvSpPr>
        <p:spPr>
          <a:xfrm>
            <a:off x="367909" y="4374772"/>
            <a:ext cx="45719" cy="19840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4" name="Rectangle 43">
            <a:extLst>
              <a:ext uri="{FF2B5EF4-FFF2-40B4-BE49-F238E27FC236}">
                <a16:creationId xmlns:a16="http://schemas.microsoft.com/office/drawing/2014/main" id="{7A581E1F-CEA4-9840-883A-72342BEA0196}"/>
              </a:ext>
            </a:extLst>
          </p:cNvPr>
          <p:cNvSpPr/>
          <p:nvPr/>
        </p:nvSpPr>
        <p:spPr>
          <a:xfrm>
            <a:off x="241391" y="4508482"/>
            <a:ext cx="45719" cy="64698"/>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5" name="Rectangle 44">
            <a:extLst>
              <a:ext uri="{FF2B5EF4-FFF2-40B4-BE49-F238E27FC236}">
                <a16:creationId xmlns:a16="http://schemas.microsoft.com/office/drawing/2014/main" id="{B2CC6333-01EB-2F48-9437-A4D2B874784A}"/>
              </a:ext>
            </a:extLst>
          </p:cNvPr>
          <p:cNvSpPr/>
          <p:nvPr/>
        </p:nvSpPr>
        <p:spPr>
          <a:xfrm>
            <a:off x="304650" y="4425094"/>
            <a:ext cx="45719" cy="148086"/>
          </a:xfrm>
          <a:prstGeom prst="rect">
            <a:avLst/>
          </a:prstGeom>
          <a:solidFill>
            <a:srgbClr val="00A0F0"/>
          </a:solidFill>
          <a:ln>
            <a:solidFill>
              <a:srgbClr val="00A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7"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Poppins" pitchFamily="2" charset="77"/>
              <a:ea typeface="+mn-ea"/>
              <a:cs typeface="+mn-cs"/>
            </a:endParaRPr>
          </a:p>
        </p:txBody>
      </p:sp>
      <p:sp>
        <p:nvSpPr>
          <p:cNvPr id="46" name="ZoneTexte 45">
            <a:extLst>
              <a:ext uri="{FF2B5EF4-FFF2-40B4-BE49-F238E27FC236}">
                <a16:creationId xmlns:a16="http://schemas.microsoft.com/office/drawing/2014/main" id="{2293F524-3FDE-C243-B0CF-36EA186522CF}"/>
              </a:ext>
            </a:extLst>
          </p:cNvPr>
          <p:cNvSpPr txBox="1"/>
          <p:nvPr/>
        </p:nvSpPr>
        <p:spPr>
          <a:xfrm>
            <a:off x="127428" y="2616018"/>
            <a:ext cx="689754" cy="253916"/>
          </a:xfrm>
          <a:prstGeom prst="rect">
            <a:avLst/>
          </a:prstGeom>
          <a:noFill/>
        </p:spPr>
        <p:txBody>
          <a:bodyPr wrap="square">
            <a:spAutoFit/>
          </a:bodyPr>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prstClr val="white">
                    <a:lumMod val="65000"/>
                  </a:prstClr>
                </a:solidFill>
                <a:effectLst/>
                <a:uLnTx/>
                <a:uFillTx/>
                <a:latin typeface="Poppins" pitchFamily="2" charset="77"/>
                <a:ea typeface="+mn-ea"/>
                <a:cs typeface="+mn-cs"/>
              </a:rPr>
              <a:t>IMPACT</a:t>
            </a:r>
          </a:p>
        </p:txBody>
      </p:sp>
      <p:pic>
        <p:nvPicPr>
          <p:cNvPr id="47" name="Graphique 46" descr="Badge croix contour">
            <a:extLst>
              <a:ext uri="{FF2B5EF4-FFF2-40B4-BE49-F238E27FC236}">
                <a16:creationId xmlns:a16="http://schemas.microsoft.com/office/drawing/2014/main" id="{8500EAB8-2A18-FE48-A5FD-08C2F25AF9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837" y="4954384"/>
            <a:ext cx="221563" cy="221563"/>
          </a:xfrm>
          <a:prstGeom prst="rect">
            <a:avLst/>
          </a:prstGeom>
        </p:spPr>
      </p:pic>
    </p:spTree>
    <p:extLst>
      <p:ext uri="{BB962C8B-B14F-4D97-AF65-F5344CB8AC3E}">
        <p14:creationId xmlns:p14="http://schemas.microsoft.com/office/powerpoint/2010/main" val="385496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02EFA89-00D7-B349-A94A-C8FB6505ED1E}"/>
              </a:ext>
            </a:extLst>
          </p:cNvPr>
          <p:cNvSpPr>
            <a:spLocks noGrp="1"/>
          </p:cNvSpPr>
          <p:nvPr>
            <p:ph type="sldNum" sz="quarter" idx="12"/>
          </p:nvPr>
        </p:nvSpPr>
        <p:spPr/>
        <p:txBody>
          <a:bodyPr/>
          <a:lstStyle/>
          <a:p>
            <a:pPr lvl="0"/>
            <a:fld id="{05CC887C-F669-C74B-BC12-FE413605F451}" type="slidenum">
              <a:rPr lang="fr-FR" noProof="0" smtClean="0"/>
              <a:pPr lvl="0"/>
              <a:t>2</a:t>
            </a:fld>
            <a:endParaRPr lang="fr-FR" noProof="0"/>
          </a:p>
        </p:txBody>
      </p:sp>
      <p:sp>
        <p:nvSpPr>
          <p:cNvPr id="169" name="Rectangle : avec coins arrondis en haut 168">
            <a:extLst>
              <a:ext uri="{FF2B5EF4-FFF2-40B4-BE49-F238E27FC236}">
                <a16:creationId xmlns:a16="http://schemas.microsoft.com/office/drawing/2014/main" id="{9485C411-3ECA-0449-B1B8-62EEDD9F8203}"/>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CA9A51E2-18C8-F54A-A63C-DA16C22CC165}"/>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158B500F-C427-FD4B-A8B9-0F612E61D9C3}"/>
              </a:ext>
            </a:extLst>
          </p:cNvPr>
          <p:cNvSpPr txBox="1">
            <a:spLocks/>
          </p:cNvSpPr>
          <p:nvPr/>
        </p:nvSpPr>
        <p:spPr>
          <a:xfrm>
            <a:off x="1870416" y="932032"/>
            <a:ext cx="5549193"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MISSIONS</a:t>
            </a:r>
          </a:p>
        </p:txBody>
      </p:sp>
      <p:grpSp>
        <p:nvGrpSpPr>
          <p:cNvPr id="172" name="Groupe 171">
            <a:extLst>
              <a:ext uri="{FF2B5EF4-FFF2-40B4-BE49-F238E27FC236}">
                <a16:creationId xmlns:a16="http://schemas.microsoft.com/office/drawing/2014/main" id="{BADC1364-EECF-4A42-BE86-C6B8ABD370AD}"/>
              </a:ext>
            </a:extLst>
          </p:cNvPr>
          <p:cNvGrpSpPr/>
          <p:nvPr/>
        </p:nvGrpSpPr>
        <p:grpSpPr>
          <a:xfrm>
            <a:off x="5696633" y="275472"/>
            <a:ext cx="2123429" cy="306419"/>
            <a:chOff x="4172632" y="275471"/>
            <a:chExt cx="2123429" cy="306419"/>
          </a:xfrm>
        </p:grpSpPr>
        <p:sp>
          <p:nvSpPr>
            <p:cNvPr id="173" name="Rectangle 172">
              <a:hlinkClick r:id="rId2" action="ppaction://hlinksldjump"/>
              <a:extLst>
                <a:ext uri="{FF2B5EF4-FFF2-40B4-BE49-F238E27FC236}">
                  <a16:creationId xmlns:a16="http://schemas.microsoft.com/office/drawing/2014/main" id="{F2031DA5-3721-9047-9959-F979468AE8D4}"/>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L’AFT</a:t>
              </a:r>
            </a:p>
          </p:txBody>
        </p:sp>
        <p:cxnSp>
          <p:nvCxnSpPr>
            <p:cNvPr id="177" name="Connecteur droit 176">
              <a:extLst>
                <a:ext uri="{FF2B5EF4-FFF2-40B4-BE49-F238E27FC236}">
                  <a16:creationId xmlns:a16="http://schemas.microsoft.com/office/drawing/2014/main" id="{6E94FC6E-FFC7-F049-A45A-1E64DBD7CBDF}"/>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13" name="Espace réservé du contenu 11" descr="Une image contenant texte, carte&#10;&#10;Description générée automatiquement">
            <a:extLst>
              <a:ext uri="{FF2B5EF4-FFF2-40B4-BE49-F238E27FC236}">
                <a16:creationId xmlns:a16="http://schemas.microsoft.com/office/drawing/2014/main" id="{F85256FF-5530-4DEE-837F-B6379E68BAA2}"/>
              </a:ext>
            </a:extLst>
          </p:cNvPr>
          <p:cNvPicPr>
            <a:picLocks noChangeAspect="1"/>
          </p:cNvPicPr>
          <p:nvPr/>
        </p:nvPicPr>
        <p:blipFill>
          <a:blip r:embed="rId3"/>
          <a:stretch>
            <a:fillRect/>
          </a:stretch>
        </p:blipFill>
        <p:spPr>
          <a:xfrm>
            <a:off x="3011215" y="2202566"/>
            <a:ext cx="6339658" cy="3756247"/>
          </a:xfrm>
          <a:prstGeom prst="rect">
            <a:avLst/>
          </a:prstGeom>
          <a:noFill/>
        </p:spPr>
      </p:pic>
    </p:spTree>
    <p:extLst>
      <p:ext uri="{BB962C8B-B14F-4D97-AF65-F5344CB8AC3E}">
        <p14:creationId xmlns:p14="http://schemas.microsoft.com/office/powerpoint/2010/main" val="40809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1C78DFEA-F122-4E49-B64C-D69EAFC6F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161" y="3429000"/>
            <a:ext cx="8814421" cy="3528392"/>
          </a:xfrm>
          <a:prstGeom prst="rect">
            <a:avLst/>
          </a:prstGeom>
        </p:spPr>
      </p:pic>
      <p:sp>
        <p:nvSpPr>
          <p:cNvPr id="2" name="ZoneTexte 1">
            <a:extLst>
              <a:ext uri="{FF2B5EF4-FFF2-40B4-BE49-F238E27FC236}">
                <a16:creationId xmlns:a16="http://schemas.microsoft.com/office/drawing/2014/main" id="{8CDFEFA6-37E5-4F74-B341-5FA03F8CA677}"/>
              </a:ext>
            </a:extLst>
          </p:cNvPr>
          <p:cNvSpPr txBox="1"/>
          <p:nvPr/>
        </p:nvSpPr>
        <p:spPr>
          <a:xfrm>
            <a:off x="1066007" y="2924944"/>
            <a:ext cx="6697511" cy="399597"/>
          </a:xfrm>
          <a:prstGeom prst="rect">
            <a:avLst/>
          </a:prstGeom>
          <a:noFill/>
        </p:spPr>
        <p:txBody>
          <a:bodyPr wrap="square" rtlCol="0">
            <a:spAutoFit/>
          </a:bodyPr>
          <a:lstStyle/>
          <a:p>
            <a:pPr>
              <a:lnSpc>
                <a:spcPts val="2000"/>
              </a:lnSpc>
            </a:pPr>
            <a:r>
              <a:rPr lang="fr-FR" sz="3200" dirty="0">
                <a:latin typeface="Poppins" pitchFamily="2" charset="77"/>
              </a:rPr>
              <a:t>MERCI POUR VOTRE ATTENTION</a:t>
            </a:r>
          </a:p>
        </p:txBody>
      </p:sp>
      <p:pic>
        <p:nvPicPr>
          <p:cNvPr id="9" name="Image 8">
            <a:extLst>
              <a:ext uri="{FF2B5EF4-FFF2-40B4-BE49-F238E27FC236}">
                <a16:creationId xmlns:a16="http://schemas.microsoft.com/office/drawing/2014/main" id="{13AA23AB-8C7E-5248-8F10-976D4771BEA0}"/>
              </a:ext>
            </a:extLst>
          </p:cNvPr>
          <p:cNvPicPr>
            <a:picLocks noChangeAspect="1"/>
          </p:cNvPicPr>
          <p:nvPr/>
        </p:nvPicPr>
        <p:blipFill>
          <a:blip r:embed="rId3"/>
          <a:stretch>
            <a:fillRect/>
          </a:stretch>
        </p:blipFill>
        <p:spPr>
          <a:xfrm>
            <a:off x="1066007" y="790006"/>
            <a:ext cx="1812418" cy="530464"/>
          </a:xfrm>
          <a:prstGeom prst="rect">
            <a:avLst/>
          </a:prstGeom>
        </p:spPr>
      </p:pic>
      <p:cxnSp>
        <p:nvCxnSpPr>
          <p:cNvPr id="10" name="Connecteur droit 9">
            <a:extLst>
              <a:ext uri="{FF2B5EF4-FFF2-40B4-BE49-F238E27FC236}">
                <a16:creationId xmlns:a16="http://schemas.microsoft.com/office/drawing/2014/main" id="{49E373B4-8C09-764B-BB8D-17F6BE4DB95F}"/>
              </a:ext>
            </a:extLst>
          </p:cNvPr>
          <p:cNvCxnSpPr>
            <a:cxnSpLocks/>
          </p:cNvCxnSpPr>
          <p:nvPr/>
        </p:nvCxnSpPr>
        <p:spPr>
          <a:xfrm>
            <a:off x="3256035" y="784568"/>
            <a:ext cx="0" cy="5359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9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 avec coins arrondis en haut 151">
            <a:extLst>
              <a:ext uri="{FF2B5EF4-FFF2-40B4-BE49-F238E27FC236}">
                <a16:creationId xmlns:a16="http://schemas.microsoft.com/office/drawing/2014/main" id="{41477930-2FB9-854F-B5AB-1DC447B2C612}"/>
              </a:ext>
            </a:extLst>
          </p:cNvPr>
          <p:cNvSpPr/>
          <p:nvPr/>
        </p:nvSpPr>
        <p:spPr>
          <a:xfrm rot="16200000" flipH="1">
            <a:off x="3351638" y="-963781"/>
            <a:ext cx="446572" cy="410184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2" name="Espace réservé du numéro de diapositive 1">
            <a:extLst>
              <a:ext uri="{FF2B5EF4-FFF2-40B4-BE49-F238E27FC236}">
                <a16:creationId xmlns:a16="http://schemas.microsoft.com/office/drawing/2014/main" id="{880C2C92-BA8F-0C4E-B7E0-95B656DB5087}"/>
              </a:ext>
            </a:extLst>
          </p:cNvPr>
          <p:cNvSpPr>
            <a:spLocks noGrp="1"/>
          </p:cNvSpPr>
          <p:nvPr>
            <p:ph type="sldNum" sz="quarter" idx="12"/>
          </p:nvPr>
        </p:nvSpPr>
        <p:spPr/>
        <p:txBody>
          <a:bodyPr/>
          <a:lstStyle/>
          <a:p>
            <a:pPr lvl="0"/>
            <a:fld id="{05CC887C-F669-C74B-BC12-FE413605F451}" type="slidenum">
              <a:rPr lang="fr-FR" noProof="0" smtClean="0"/>
              <a:pPr lvl="0"/>
              <a:t>3</a:t>
            </a:fld>
            <a:endParaRPr lang="fr-FR" noProof="0" dirty="0"/>
          </a:p>
        </p:txBody>
      </p:sp>
      <p:sp>
        <p:nvSpPr>
          <p:cNvPr id="48" name="Rectangle 47">
            <a:extLst>
              <a:ext uri="{FF2B5EF4-FFF2-40B4-BE49-F238E27FC236}">
                <a16:creationId xmlns:a16="http://schemas.microsoft.com/office/drawing/2014/main" id="{65353BB5-CB12-F748-89B3-799304E3295A}"/>
              </a:ext>
            </a:extLst>
          </p:cNvPr>
          <p:cNvSpPr/>
          <p:nvPr/>
        </p:nvSpPr>
        <p:spPr>
          <a:xfrm>
            <a:off x="2875129" y="1849042"/>
            <a:ext cx="5907653" cy="583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18" name="Espace réservé du contenu 2">
            <a:extLst>
              <a:ext uri="{FF2B5EF4-FFF2-40B4-BE49-F238E27FC236}">
                <a16:creationId xmlns:a16="http://schemas.microsoft.com/office/drawing/2014/main" id="{BAE8B2E9-B25D-744C-B3C9-22155A7CBBD4}"/>
              </a:ext>
            </a:extLst>
          </p:cNvPr>
          <p:cNvSpPr txBox="1">
            <a:spLocks/>
          </p:cNvSpPr>
          <p:nvPr/>
        </p:nvSpPr>
        <p:spPr>
          <a:xfrm>
            <a:off x="2797310" y="1785971"/>
            <a:ext cx="1404734" cy="66479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fr-FR" sz="4800" b="1" dirty="0">
                <a:solidFill>
                  <a:srgbClr val="F3575E"/>
                </a:solidFill>
                <a:latin typeface="Arial" panose="020B0604020202020204"/>
              </a:rPr>
              <a:t>2,4</a:t>
            </a:r>
            <a:endParaRPr lang="fr-FR" sz="1800" dirty="0">
              <a:solidFill>
                <a:srgbClr val="F3575E"/>
              </a:solidFill>
              <a:latin typeface="Arial" panose="020B0604020202020204"/>
            </a:endParaRPr>
          </a:p>
        </p:txBody>
      </p:sp>
      <p:sp>
        <p:nvSpPr>
          <p:cNvPr id="158" name="Espace réservé du contenu 2">
            <a:extLst>
              <a:ext uri="{FF2B5EF4-FFF2-40B4-BE49-F238E27FC236}">
                <a16:creationId xmlns:a16="http://schemas.microsoft.com/office/drawing/2014/main" id="{154DC6C4-7EEF-134C-9624-DEDB8F9A5E3D}"/>
              </a:ext>
            </a:extLst>
          </p:cNvPr>
          <p:cNvSpPr txBox="1">
            <a:spLocks/>
          </p:cNvSpPr>
          <p:nvPr/>
        </p:nvSpPr>
        <p:spPr>
          <a:xfrm>
            <a:off x="3739271" y="1848103"/>
            <a:ext cx="1873335" cy="52322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defRPr/>
            </a:pPr>
            <a:r>
              <a:rPr lang="fr-FR" sz="2000" dirty="0">
                <a:solidFill>
                  <a:srgbClr val="1E1950"/>
                </a:solidFill>
                <a:latin typeface="Arial" panose="020B0604020202020204"/>
              </a:rPr>
              <a:t>MILLIONS </a:t>
            </a:r>
            <a:br>
              <a:rPr lang="fr-FR" sz="2000" dirty="0">
                <a:solidFill>
                  <a:srgbClr val="1E1950"/>
                </a:solidFill>
                <a:latin typeface="Arial" panose="020B0604020202020204"/>
              </a:rPr>
            </a:br>
            <a:r>
              <a:rPr lang="fr-FR" sz="2000" dirty="0">
                <a:solidFill>
                  <a:srgbClr val="1E1950"/>
                </a:solidFill>
                <a:latin typeface="Arial" panose="020B0604020202020204"/>
              </a:rPr>
              <a:t>DE SALARIÉS</a:t>
            </a:r>
          </a:p>
        </p:txBody>
      </p:sp>
      <p:sp>
        <p:nvSpPr>
          <p:cNvPr id="89" name="Titre 1">
            <a:extLst>
              <a:ext uri="{FF2B5EF4-FFF2-40B4-BE49-F238E27FC236}">
                <a16:creationId xmlns:a16="http://schemas.microsoft.com/office/drawing/2014/main" id="{9003A311-A380-0F4F-BF95-3CE8912FEC03}"/>
              </a:ext>
            </a:extLst>
          </p:cNvPr>
          <p:cNvSpPr txBox="1">
            <a:spLocks/>
          </p:cNvSpPr>
          <p:nvPr/>
        </p:nvSpPr>
        <p:spPr>
          <a:xfrm>
            <a:off x="1889552" y="4952029"/>
            <a:ext cx="1210271" cy="14773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a:solidFill>
                  <a:schemeClr val="tx1">
                    <a:lumMod val="65000"/>
                    <a:lumOff val="35000"/>
                  </a:schemeClr>
                </a:solidFill>
                <a:latin typeface="Arial" panose="020B0604020202020204"/>
              </a:rPr>
              <a:t>LOGISTIQUE</a:t>
            </a:r>
            <a:endParaRPr lang="fr-FR" sz="1200" b="1" dirty="0">
              <a:solidFill>
                <a:schemeClr val="tx1">
                  <a:lumMod val="65000"/>
                  <a:lumOff val="35000"/>
                </a:schemeClr>
              </a:solidFill>
              <a:latin typeface="Arial" panose="020B0604020202020204"/>
            </a:endParaRPr>
          </a:p>
        </p:txBody>
      </p:sp>
      <p:sp>
        <p:nvSpPr>
          <p:cNvPr id="90" name="Titre 1">
            <a:extLst>
              <a:ext uri="{FF2B5EF4-FFF2-40B4-BE49-F238E27FC236}">
                <a16:creationId xmlns:a16="http://schemas.microsoft.com/office/drawing/2014/main" id="{5AC1224F-620B-3745-8211-CAB6BE3EA81C}"/>
              </a:ext>
            </a:extLst>
          </p:cNvPr>
          <p:cNvSpPr txBox="1">
            <a:spLocks/>
          </p:cNvSpPr>
          <p:nvPr/>
        </p:nvSpPr>
        <p:spPr>
          <a:xfrm>
            <a:off x="1889551" y="5770551"/>
            <a:ext cx="1259068"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a:t>
            </a:r>
            <a:br>
              <a:rPr lang="fr-FR" sz="1200" b="1" dirty="0">
                <a:solidFill>
                  <a:schemeClr val="tx1">
                    <a:lumMod val="65000"/>
                    <a:lumOff val="35000"/>
                  </a:schemeClr>
                </a:solidFill>
                <a:latin typeface="Arial" panose="020B0604020202020204"/>
              </a:rPr>
            </a:br>
            <a:r>
              <a:rPr lang="fr-FR" sz="1200" b="1" dirty="0">
                <a:solidFill>
                  <a:schemeClr val="tx1">
                    <a:lumMod val="65000"/>
                    <a:lumOff val="35000"/>
                  </a:schemeClr>
                </a:solidFill>
                <a:latin typeface="Arial" panose="020B0604020202020204"/>
              </a:rPr>
              <a:t>DE PERSONNES</a:t>
            </a:r>
          </a:p>
        </p:txBody>
      </p:sp>
      <p:sp>
        <p:nvSpPr>
          <p:cNvPr id="88" name="Titre 1">
            <a:extLst>
              <a:ext uri="{FF2B5EF4-FFF2-40B4-BE49-F238E27FC236}">
                <a16:creationId xmlns:a16="http://schemas.microsoft.com/office/drawing/2014/main" id="{E424BD24-F726-674E-8EA0-39BCF2583CBE}"/>
              </a:ext>
            </a:extLst>
          </p:cNvPr>
          <p:cNvSpPr txBox="1">
            <a:spLocks/>
          </p:cNvSpPr>
          <p:nvPr/>
        </p:nvSpPr>
        <p:spPr>
          <a:xfrm>
            <a:off x="1889552" y="3993340"/>
            <a:ext cx="1348423"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DE MARCHANDISES</a:t>
            </a:r>
          </a:p>
        </p:txBody>
      </p:sp>
      <p:sp>
        <p:nvSpPr>
          <p:cNvPr id="34" name="Rectangle 33">
            <a:extLst>
              <a:ext uri="{FF2B5EF4-FFF2-40B4-BE49-F238E27FC236}">
                <a16:creationId xmlns:a16="http://schemas.microsoft.com/office/drawing/2014/main" id="{AE2E7AC1-DC0E-3448-AE54-D4EE45C4BC03}"/>
              </a:ext>
            </a:extLst>
          </p:cNvPr>
          <p:cNvSpPr/>
          <p:nvPr/>
        </p:nvSpPr>
        <p:spPr>
          <a:xfrm>
            <a:off x="6459910" y="2970698"/>
            <a:ext cx="3427915"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49" name="Titre 1">
            <a:extLst>
              <a:ext uri="{FF2B5EF4-FFF2-40B4-BE49-F238E27FC236}">
                <a16:creationId xmlns:a16="http://schemas.microsoft.com/office/drawing/2014/main" id="{518C5CE9-48AE-5E41-8EB2-52D89CEB2124}"/>
              </a:ext>
            </a:extLst>
          </p:cNvPr>
          <p:cNvSpPr txBox="1">
            <a:spLocks/>
          </p:cNvSpPr>
          <p:nvPr/>
        </p:nvSpPr>
        <p:spPr>
          <a:xfrm>
            <a:off x="6527500" y="3021568"/>
            <a:ext cx="3360324" cy="13080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5000"/>
              </a:lnSpc>
              <a:defRPr/>
            </a:pPr>
            <a:r>
              <a:rPr lang="fr-FR" sz="1000" b="1" dirty="0">
                <a:solidFill>
                  <a:srgbClr val="FFFFFF"/>
                </a:solidFill>
                <a:latin typeface="Arial" panose="020B0604020202020204"/>
              </a:rPr>
              <a:t>ENTREPRISES  INDUSTRIELLES ET COMMERCIALES</a:t>
            </a:r>
          </a:p>
        </p:txBody>
      </p:sp>
      <p:grpSp>
        <p:nvGrpSpPr>
          <p:cNvPr id="198" name="Groupe 197">
            <a:extLst>
              <a:ext uri="{FF2B5EF4-FFF2-40B4-BE49-F238E27FC236}">
                <a16:creationId xmlns:a16="http://schemas.microsoft.com/office/drawing/2014/main" id="{451B081E-4F33-6B4D-9FCA-7DF75CD74D98}"/>
              </a:ext>
            </a:extLst>
          </p:cNvPr>
          <p:cNvGrpSpPr/>
          <p:nvPr/>
        </p:nvGrpSpPr>
        <p:grpSpPr>
          <a:xfrm>
            <a:off x="6463615" y="2524802"/>
            <a:ext cx="342251" cy="417785"/>
            <a:chOff x="5980522" y="8462610"/>
            <a:chExt cx="570403" cy="696290"/>
          </a:xfrm>
          <a:solidFill>
            <a:schemeClr val="accent2"/>
          </a:solidFill>
        </p:grpSpPr>
        <p:sp>
          <p:nvSpPr>
            <p:cNvPr id="117" name="Forme libre 116">
              <a:extLst>
                <a:ext uri="{FF2B5EF4-FFF2-40B4-BE49-F238E27FC236}">
                  <a16:creationId xmlns:a16="http://schemas.microsoft.com/office/drawing/2014/main" id="{B49D6D07-1037-9A4C-8129-A9584E71B00E}"/>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21" name="Forme libre 120">
              <a:extLst>
                <a:ext uri="{FF2B5EF4-FFF2-40B4-BE49-F238E27FC236}">
                  <a16:creationId xmlns:a16="http://schemas.microsoft.com/office/drawing/2014/main" id="{7B9FA9C9-10B5-C641-BEBA-7B6F297AB126}"/>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05" name="Groupe 204">
            <a:extLst>
              <a:ext uri="{FF2B5EF4-FFF2-40B4-BE49-F238E27FC236}">
                <a16:creationId xmlns:a16="http://schemas.microsoft.com/office/drawing/2014/main" id="{0A7929E6-0DE1-6542-ABE0-8F05815A855D}"/>
              </a:ext>
            </a:extLst>
          </p:cNvPr>
          <p:cNvGrpSpPr/>
          <p:nvPr/>
        </p:nvGrpSpPr>
        <p:grpSpPr>
          <a:xfrm>
            <a:off x="6882412" y="2524802"/>
            <a:ext cx="342251" cy="417785"/>
            <a:chOff x="5980522" y="8462610"/>
            <a:chExt cx="570403" cy="696290"/>
          </a:xfrm>
          <a:solidFill>
            <a:schemeClr val="accent2"/>
          </a:solidFill>
        </p:grpSpPr>
        <p:sp>
          <p:nvSpPr>
            <p:cNvPr id="206" name="Forme libre 205">
              <a:extLst>
                <a:ext uri="{FF2B5EF4-FFF2-40B4-BE49-F238E27FC236}">
                  <a16:creationId xmlns:a16="http://schemas.microsoft.com/office/drawing/2014/main" id="{C5A1BEC8-87BE-C042-A67E-600F98581A8F}"/>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07" name="Forme libre 206">
              <a:extLst>
                <a:ext uri="{FF2B5EF4-FFF2-40B4-BE49-F238E27FC236}">
                  <a16:creationId xmlns:a16="http://schemas.microsoft.com/office/drawing/2014/main" id="{875E4AD3-A912-2A4F-BE2F-E844FD7CA532}"/>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08" name="Groupe 207">
            <a:extLst>
              <a:ext uri="{FF2B5EF4-FFF2-40B4-BE49-F238E27FC236}">
                <a16:creationId xmlns:a16="http://schemas.microsoft.com/office/drawing/2014/main" id="{5EEE64AF-635E-CF47-847C-F75BA55C438D}"/>
              </a:ext>
            </a:extLst>
          </p:cNvPr>
          <p:cNvGrpSpPr/>
          <p:nvPr/>
        </p:nvGrpSpPr>
        <p:grpSpPr>
          <a:xfrm>
            <a:off x="7301209" y="2524802"/>
            <a:ext cx="342251" cy="417785"/>
            <a:chOff x="5980522" y="8462610"/>
            <a:chExt cx="570403" cy="696290"/>
          </a:xfrm>
          <a:solidFill>
            <a:schemeClr val="accent2"/>
          </a:solidFill>
        </p:grpSpPr>
        <p:sp>
          <p:nvSpPr>
            <p:cNvPr id="209" name="Forme libre 208">
              <a:extLst>
                <a:ext uri="{FF2B5EF4-FFF2-40B4-BE49-F238E27FC236}">
                  <a16:creationId xmlns:a16="http://schemas.microsoft.com/office/drawing/2014/main" id="{DEBA18D5-5A8D-094D-BAD5-6BBD0E61CF9A}"/>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10" name="Forme libre 209">
              <a:extLst>
                <a:ext uri="{FF2B5EF4-FFF2-40B4-BE49-F238E27FC236}">
                  <a16:creationId xmlns:a16="http://schemas.microsoft.com/office/drawing/2014/main" id="{F0490249-0F72-3F47-8CDA-FF4AED3C2665}"/>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11" name="Groupe 210">
            <a:extLst>
              <a:ext uri="{FF2B5EF4-FFF2-40B4-BE49-F238E27FC236}">
                <a16:creationId xmlns:a16="http://schemas.microsoft.com/office/drawing/2014/main" id="{BAB26403-7CA3-CE4F-8894-60CDD41122CF}"/>
              </a:ext>
            </a:extLst>
          </p:cNvPr>
          <p:cNvGrpSpPr/>
          <p:nvPr/>
        </p:nvGrpSpPr>
        <p:grpSpPr>
          <a:xfrm>
            <a:off x="7720006" y="2524802"/>
            <a:ext cx="342251" cy="417785"/>
            <a:chOff x="5980522" y="8462610"/>
            <a:chExt cx="570403" cy="696290"/>
          </a:xfrm>
          <a:solidFill>
            <a:schemeClr val="accent2"/>
          </a:solidFill>
        </p:grpSpPr>
        <p:sp>
          <p:nvSpPr>
            <p:cNvPr id="212" name="Forme libre 211">
              <a:extLst>
                <a:ext uri="{FF2B5EF4-FFF2-40B4-BE49-F238E27FC236}">
                  <a16:creationId xmlns:a16="http://schemas.microsoft.com/office/drawing/2014/main" id="{7BD8FFF1-11B7-B940-80BE-850B3346789D}"/>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13" name="Forme libre 212">
              <a:extLst>
                <a:ext uri="{FF2B5EF4-FFF2-40B4-BE49-F238E27FC236}">
                  <a16:creationId xmlns:a16="http://schemas.microsoft.com/office/drawing/2014/main" id="{5BF08834-0332-A245-AAE6-F182E0197E39}"/>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14" name="Groupe 213">
            <a:extLst>
              <a:ext uri="{FF2B5EF4-FFF2-40B4-BE49-F238E27FC236}">
                <a16:creationId xmlns:a16="http://schemas.microsoft.com/office/drawing/2014/main" id="{D58848FD-59E1-C74F-8A0B-2722D73B22B6}"/>
              </a:ext>
            </a:extLst>
          </p:cNvPr>
          <p:cNvGrpSpPr/>
          <p:nvPr/>
        </p:nvGrpSpPr>
        <p:grpSpPr>
          <a:xfrm>
            <a:off x="8138803" y="2524802"/>
            <a:ext cx="342251" cy="417785"/>
            <a:chOff x="5980522" y="8462610"/>
            <a:chExt cx="570403" cy="696290"/>
          </a:xfrm>
          <a:solidFill>
            <a:schemeClr val="accent2"/>
          </a:solidFill>
        </p:grpSpPr>
        <p:sp>
          <p:nvSpPr>
            <p:cNvPr id="215" name="Forme libre 214">
              <a:extLst>
                <a:ext uri="{FF2B5EF4-FFF2-40B4-BE49-F238E27FC236}">
                  <a16:creationId xmlns:a16="http://schemas.microsoft.com/office/drawing/2014/main" id="{FEEAEBDD-CE0D-CC4C-BF67-B24B9FE46D7B}"/>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16" name="Forme libre 215">
              <a:extLst>
                <a:ext uri="{FF2B5EF4-FFF2-40B4-BE49-F238E27FC236}">
                  <a16:creationId xmlns:a16="http://schemas.microsoft.com/office/drawing/2014/main" id="{CE698CEB-131E-B047-AA3C-C1025CBAC14F}"/>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17" name="Groupe 216">
            <a:extLst>
              <a:ext uri="{FF2B5EF4-FFF2-40B4-BE49-F238E27FC236}">
                <a16:creationId xmlns:a16="http://schemas.microsoft.com/office/drawing/2014/main" id="{3FCE0C24-9B09-304A-812C-CBEA94761020}"/>
              </a:ext>
            </a:extLst>
          </p:cNvPr>
          <p:cNvGrpSpPr/>
          <p:nvPr/>
        </p:nvGrpSpPr>
        <p:grpSpPr>
          <a:xfrm>
            <a:off x="8557600" y="2524802"/>
            <a:ext cx="342251" cy="417785"/>
            <a:chOff x="5980522" y="8462610"/>
            <a:chExt cx="570403" cy="696290"/>
          </a:xfrm>
          <a:solidFill>
            <a:schemeClr val="accent2"/>
          </a:solidFill>
        </p:grpSpPr>
        <p:sp>
          <p:nvSpPr>
            <p:cNvPr id="218" name="Forme libre 217">
              <a:extLst>
                <a:ext uri="{FF2B5EF4-FFF2-40B4-BE49-F238E27FC236}">
                  <a16:creationId xmlns:a16="http://schemas.microsoft.com/office/drawing/2014/main" id="{0A92EA22-6B33-F343-9F85-79F855C1E62A}"/>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19" name="Forme libre 218">
              <a:extLst>
                <a:ext uri="{FF2B5EF4-FFF2-40B4-BE49-F238E27FC236}">
                  <a16:creationId xmlns:a16="http://schemas.microsoft.com/office/drawing/2014/main" id="{FD3C64D7-7896-CF4C-940B-A1251478C443}"/>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220" name="Groupe 219">
            <a:extLst>
              <a:ext uri="{FF2B5EF4-FFF2-40B4-BE49-F238E27FC236}">
                <a16:creationId xmlns:a16="http://schemas.microsoft.com/office/drawing/2014/main" id="{748006C8-F024-F645-8F51-69CE74C72279}"/>
              </a:ext>
            </a:extLst>
          </p:cNvPr>
          <p:cNvGrpSpPr/>
          <p:nvPr/>
        </p:nvGrpSpPr>
        <p:grpSpPr>
          <a:xfrm>
            <a:off x="8976397" y="2524802"/>
            <a:ext cx="342251" cy="417785"/>
            <a:chOff x="5980522" y="8462610"/>
            <a:chExt cx="570403" cy="696290"/>
          </a:xfrm>
          <a:solidFill>
            <a:schemeClr val="accent2"/>
          </a:solidFill>
        </p:grpSpPr>
        <p:sp>
          <p:nvSpPr>
            <p:cNvPr id="221" name="Forme libre 220">
              <a:extLst>
                <a:ext uri="{FF2B5EF4-FFF2-40B4-BE49-F238E27FC236}">
                  <a16:creationId xmlns:a16="http://schemas.microsoft.com/office/drawing/2014/main" id="{8E9CDE5E-480E-0D42-85E0-869098A60811}"/>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222" name="Forme libre 221">
              <a:extLst>
                <a:ext uri="{FF2B5EF4-FFF2-40B4-BE49-F238E27FC236}">
                  <a16:creationId xmlns:a16="http://schemas.microsoft.com/office/drawing/2014/main" id="{513CB1C0-403E-1445-B996-14403FB8EAF1}"/>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aphicFrame>
        <p:nvGraphicFramePr>
          <p:cNvPr id="126" name="Graphique 125">
            <a:extLst>
              <a:ext uri="{FF2B5EF4-FFF2-40B4-BE49-F238E27FC236}">
                <a16:creationId xmlns:a16="http://schemas.microsoft.com/office/drawing/2014/main" id="{DD19B3E2-4EBE-234A-8430-1C031F3640AE}"/>
              </a:ext>
            </a:extLst>
          </p:cNvPr>
          <p:cNvGraphicFramePr/>
          <p:nvPr>
            <p:extLst>
              <p:ext uri="{D42A27DB-BD31-4B8C-83A1-F6EECF244321}">
                <p14:modId xmlns:p14="http://schemas.microsoft.com/office/powerpoint/2010/main" val="567361637"/>
              </p:ext>
            </p:extLst>
          </p:nvPr>
        </p:nvGraphicFramePr>
        <p:xfrm>
          <a:off x="5175562" y="4526163"/>
          <a:ext cx="1602266" cy="648000"/>
        </p:xfrm>
        <a:graphic>
          <a:graphicData uri="http://schemas.openxmlformats.org/drawingml/2006/chart">
            <c:chart xmlns:c="http://schemas.openxmlformats.org/drawingml/2006/chart" xmlns:r="http://schemas.openxmlformats.org/officeDocument/2006/relationships" r:id="rId3"/>
          </a:graphicData>
        </a:graphic>
      </p:graphicFrame>
      <p:sp>
        <p:nvSpPr>
          <p:cNvPr id="125" name="Titre 1">
            <a:extLst>
              <a:ext uri="{FF2B5EF4-FFF2-40B4-BE49-F238E27FC236}">
                <a16:creationId xmlns:a16="http://schemas.microsoft.com/office/drawing/2014/main" id="{3C7E799B-2037-3649-8810-705FCB5451A5}"/>
              </a:ext>
            </a:extLst>
          </p:cNvPr>
          <p:cNvSpPr txBox="1">
            <a:spLocks/>
          </p:cNvSpPr>
          <p:nvPr/>
        </p:nvSpPr>
        <p:spPr>
          <a:xfrm>
            <a:off x="4943872" y="4842154"/>
            <a:ext cx="1502657"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1 077 000</a:t>
            </a:r>
          </a:p>
        </p:txBody>
      </p:sp>
      <p:graphicFrame>
        <p:nvGraphicFramePr>
          <p:cNvPr id="135" name="Graphique 134">
            <a:extLst>
              <a:ext uri="{FF2B5EF4-FFF2-40B4-BE49-F238E27FC236}">
                <a16:creationId xmlns:a16="http://schemas.microsoft.com/office/drawing/2014/main" id="{0ED2EB8F-25D4-2046-B20B-9D77990E21B7}"/>
              </a:ext>
            </a:extLst>
          </p:cNvPr>
          <p:cNvGraphicFramePr/>
          <p:nvPr>
            <p:extLst>
              <p:ext uri="{D42A27DB-BD31-4B8C-83A1-F6EECF244321}">
                <p14:modId xmlns:p14="http://schemas.microsoft.com/office/powerpoint/2010/main" val="1883146254"/>
              </p:ext>
            </p:extLst>
          </p:nvPr>
        </p:nvGraphicFramePr>
        <p:xfrm>
          <a:off x="5175562" y="5383925"/>
          <a:ext cx="1602266" cy="648000"/>
        </p:xfrm>
        <a:graphic>
          <a:graphicData uri="http://schemas.openxmlformats.org/drawingml/2006/chart">
            <c:chart xmlns:c="http://schemas.openxmlformats.org/drawingml/2006/chart" xmlns:r="http://schemas.openxmlformats.org/officeDocument/2006/relationships" r:id="rId4"/>
          </a:graphicData>
        </a:graphic>
      </p:graphicFrame>
      <p:sp>
        <p:nvSpPr>
          <p:cNvPr id="134" name="Titre 1">
            <a:extLst>
              <a:ext uri="{FF2B5EF4-FFF2-40B4-BE49-F238E27FC236}">
                <a16:creationId xmlns:a16="http://schemas.microsoft.com/office/drawing/2014/main" id="{8CAAC41A-71ED-1F4E-AF69-BB710BDA9D9F}"/>
              </a:ext>
            </a:extLst>
          </p:cNvPr>
          <p:cNvSpPr txBox="1">
            <a:spLocks/>
          </p:cNvSpPr>
          <p:nvPr/>
        </p:nvSpPr>
        <p:spPr>
          <a:xfrm>
            <a:off x="5087888" y="5725822"/>
            <a:ext cx="1480969"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431 000</a:t>
            </a:r>
          </a:p>
        </p:txBody>
      </p:sp>
      <p:graphicFrame>
        <p:nvGraphicFramePr>
          <p:cNvPr id="112" name="Graphique 111">
            <a:extLst>
              <a:ext uri="{FF2B5EF4-FFF2-40B4-BE49-F238E27FC236}">
                <a16:creationId xmlns:a16="http://schemas.microsoft.com/office/drawing/2014/main" id="{F7DD6A08-A2F4-AD4E-B0BF-1457C745929D}"/>
              </a:ext>
            </a:extLst>
          </p:cNvPr>
          <p:cNvGraphicFramePr/>
          <p:nvPr>
            <p:extLst>
              <p:ext uri="{D42A27DB-BD31-4B8C-83A1-F6EECF244321}">
                <p14:modId xmlns:p14="http://schemas.microsoft.com/office/powerpoint/2010/main" val="436492030"/>
              </p:ext>
            </p:extLst>
          </p:nvPr>
        </p:nvGraphicFramePr>
        <p:xfrm>
          <a:off x="5503914" y="3616533"/>
          <a:ext cx="945562" cy="648000"/>
        </p:xfrm>
        <a:graphic>
          <a:graphicData uri="http://schemas.openxmlformats.org/drawingml/2006/chart">
            <c:chart xmlns:c="http://schemas.openxmlformats.org/drawingml/2006/chart" xmlns:r="http://schemas.openxmlformats.org/officeDocument/2006/relationships" r:id="rId5"/>
          </a:graphicData>
        </a:graphic>
      </p:graphicFrame>
      <p:sp>
        <p:nvSpPr>
          <p:cNvPr id="179" name="Titre 1">
            <a:extLst>
              <a:ext uri="{FF2B5EF4-FFF2-40B4-BE49-F238E27FC236}">
                <a16:creationId xmlns:a16="http://schemas.microsoft.com/office/drawing/2014/main" id="{1A5D1130-8F27-C646-8360-3D0514C23744}"/>
              </a:ext>
            </a:extLst>
          </p:cNvPr>
          <p:cNvSpPr txBox="1">
            <a:spLocks/>
          </p:cNvSpPr>
          <p:nvPr/>
        </p:nvSpPr>
        <p:spPr>
          <a:xfrm>
            <a:off x="5231904" y="3961597"/>
            <a:ext cx="1194786"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928 000</a:t>
            </a:r>
          </a:p>
        </p:txBody>
      </p:sp>
      <p:grpSp>
        <p:nvGrpSpPr>
          <p:cNvPr id="3" name="Groupe 2">
            <a:extLst>
              <a:ext uri="{FF2B5EF4-FFF2-40B4-BE49-F238E27FC236}">
                <a16:creationId xmlns:a16="http://schemas.microsoft.com/office/drawing/2014/main" id="{4A454E2D-9999-4846-9581-4D07450305A1}"/>
              </a:ext>
            </a:extLst>
          </p:cNvPr>
          <p:cNvGrpSpPr/>
          <p:nvPr/>
        </p:nvGrpSpPr>
        <p:grpSpPr>
          <a:xfrm>
            <a:off x="1889551" y="4583632"/>
            <a:ext cx="7307736" cy="858348"/>
            <a:chOff x="365551" y="4583632"/>
            <a:chExt cx="7307736" cy="858348"/>
          </a:xfrm>
        </p:grpSpPr>
        <p:cxnSp>
          <p:nvCxnSpPr>
            <p:cNvPr id="184" name="Connecteur droit 183">
              <a:extLst>
                <a:ext uri="{FF2B5EF4-FFF2-40B4-BE49-F238E27FC236}">
                  <a16:creationId xmlns:a16="http://schemas.microsoft.com/office/drawing/2014/main" id="{4804F06F-5DA7-4945-AFBD-4D315105088C}"/>
                </a:ext>
              </a:extLst>
            </p:cNvPr>
            <p:cNvCxnSpPr>
              <a:cxnSpLocks/>
            </p:cNvCxnSpPr>
            <p:nvPr/>
          </p:nvCxnSpPr>
          <p:spPr>
            <a:xfrm flipV="1">
              <a:off x="365551" y="4583632"/>
              <a:ext cx="7307736" cy="1"/>
            </a:xfrm>
            <a:prstGeom prst="line">
              <a:avLst/>
            </a:prstGeom>
            <a:ln>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94" name="Connecteur droit 193">
              <a:extLst>
                <a:ext uri="{FF2B5EF4-FFF2-40B4-BE49-F238E27FC236}">
                  <a16:creationId xmlns:a16="http://schemas.microsoft.com/office/drawing/2014/main" id="{F0B06845-0CA6-904C-845A-AA3487807208}"/>
                </a:ext>
              </a:extLst>
            </p:cNvPr>
            <p:cNvCxnSpPr>
              <a:cxnSpLocks/>
            </p:cNvCxnSpPr>
            <p:nvPr/>
          </p:nvCxnSpPr>
          <p:spPr>
            <a:xfrm flipV="1">
              <a:off x="365551" y="5441979"/>
              <a:ext cx="7307736" cy="1"/>
            </a:xfrm>
            <a:prstGeom prst="line">
              <a:avLst/>
            </a:prstGeom>
            <a:ln>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151" name="Rectangle : avec coins arrondis en haut 150">
            <a:extLst>
              <a:ext uri="{FF2B5EF4-FFF2-40B4-BE49-F238E27FC236}">
                <a16:creationId xmlns:a16="http://schemas.microsoft.com/office/drawing/2014/main" id="{02B21BF1-5C60-754B-A98B-4810A20C8A9F}"/>
              </a:ext>
            </a:extLst>
          </p:cNvPr>
          <p:cNvSpPr/>
          <p:nvPr/>
        </p:nvSpPr>
        <p:spPr>
          <a:xfrm rot="16200000" flipH="1">
            <a:off x="4439378" y="-410106"/>
            <a:ext cx="446572" cy="3575071"/>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55" name="Titre 1">
            <a:extLst>
              <a:ext uri="{FF2B5EF4-FFF2-40B4-BE49-F238E27FC236}">
                <a16:creationId xmlns:a16="http://schemas.microsoft.com/office/drawing/2014/main" id="{B4D0546A-68A8-A84E-9BAB-73AFE852258E}"/>
              </a:ext>
            </a:extLst>
          </p:cNvPr>
          <p:cNvSpPr txBox="1">
            <a:spLocks/>
          </p:cNvSpPr>
          <p:nvPr/>
        </p:nvSpPr>
        <p:spPr>
          <a:xfrm>
            <a:off x="1870416" y="932032"/>
            <a:ext cx="4695738"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rgbClr val="FFFFFF"/>
                </a:solidFill>
                <a:latin typeface="Arial" panose="020B0604020202020204"/>
              </a:rPr>
              <a:t>LES </a:t>
            </a:r>
            <a:r>
              <a:rPr lang="fr-FR" sz="2000" b="1" dirty="0">
                <a:solidFill>
                  <a:schemeClr val="bg1"/>
                </a:solidFill>
                <a:latin typeface="Arial" panose="020B0604020202020204"/>
              </a:rPr>
              <a:t>EMPLOIS SALARIES </a:t>
            </a:r>
            <a:br>
              <a:rPr lang="fr-FR" sz="2000" dirty="0">
                <a:solidFill>
                  <a:srgbClr val="FFFFFF"/>
                </a:solidFill>
                <a:latin typeface="Arial" panose="020B0604020202020204"/>
              </a:rPr>
            </a:br>
            <a:r>
              <a:rPr lang="fr-FR" sz="2000" dirty="0">
                <a:solidFill>
                  <a:srgbClr val="FFFFFF"/>
                </a:solidFill>
                <a:latin typeface="Arial" panose="020B0604020202020204"/>
              </a:rPr>
              <a:t>                 TRANSPORT-LOGISTIQUE</a:t>
            </a:r>
          </a:p>
        </p:txBody>
      </p:sp>
      <p:sp>
        <p:nvSpPr>
          <p:cNvPr id="101" name="Rectangle 100">
            <a:extLst>
              <a:ext uri="{FF2B5EF4-FFF2-40B4-BE49-F238E27FC236}">
                <a16:creationId xmlns:a16="http://schemas.microsoft.com/office/drawing/2014/main" id="{C2C766D9-585F-DA49-88B1-EB0C64373262}"/>
              </a:ext>
            </a:extLst>
          </p:cNvPr>
          <p:cNvSpPr/>
          <p:nvPr/>
        </p:nvSpPr>
        <p:spPr>
          <a:xfrm>
            <a:off x="3399752" y="2970698"/>
            <a:ext cx="2166881" cy="21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04" name="Titre 1">
            <a:extLst>
              <a:ext uri="{FF2B5EF4-FFF2-40B4-BE49-F238E27FC236}">
                <a16:creationId xmlns:a16="http://schemas.microsoft.com/office/drawing/2014/main" id="{4DDF8063-8A60-A643-8747-BD4EBBD67869}"/>
              </a:ext>
            </a:extLst>
          </p:cNvPr>
          <p:cNvSpPr txBox="1">
            <a:spLocks/>
          </p:cNvSpPr>
          <p:nvPr/>
        </p:nvSpPr>
        <p:spPr>
          <a:xfrm>
            <a:off x="3466200" y="3021568"/>
            <a:ext cx="2100433" cy="13080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5000"/>
              </a:lnSpc>
              <a:defRPr/>
            </a:pPr>
            <a:r>
              <a:rPr lang="fr-FR" sz="1000" b="1" dirty="0">
                <a:solidFill>
                  <a:srgbClr val="FFFFFF"/>
                </a:solidFill>
                <a:latin typeface="Arial" panose="020B0604020202020204"/>
              </a:rPr>
              <a:t>ENTREPRISES SPÉCIALISÉES TL</a:t>
            </a:r>
          </a:p>
        </p:txBody>
      </p:sp>
      <p:grpSp>
        <p:nvGrpSpPr>
          <p:cNvPr id="105" name="Groupe 104">
            <a:extLst>
              <a:ext uri="{FF2B5EF4-FFF2-40B4-BE49-F238E27FC236}">
                <a16:creationId xmlns:a16="http://schemas.microsoft.com/office/drawing/2014/main" id="{F4570B94-918F-1442-8976-21F1D6296FBD}"/>
              </a:ext>
            </a:extLst>
          </p:cNvPr>
          <p:cNvGrpSpPr/>
          <p:nvPr/>
        </p:nvGrpSpPr>
        <p:grpSpPr>
          <a:xfrm>
            <a:off x="3466200" y="2524802"/>
            <a:ext cx="342251" cy="417785"/>
            <a:chOff x="5980522" y="8462610"/>
            <a:chExt cx="570403" cy="696290"/>
          </a:xfrm>
          <a:solidFill>
            <a:schemeClr val="accent1"/>
          </a:solidFill>
        </p:grpSpPr>
        <p:sp>
          <p:nvSpPr>
            <p:cNvPr id="178" name="Forme libre 177">
              <a:extLst>
                <a:ext uri="{FF2B5EF4-FFF2-40B4-BE49-F238E27FC236}">
                  <a16:creationId xmlns:a16="http://schemas.microsoft.com/office/drawing/2014/main" id="{C8FC7658-C1A0-F045-B542-7EDD980F30E0}"/>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80" name="Forme libre 179">
              <a:extLst>
                <a:ext uri="{FF2B5EF4-FFF2-40B4-BE49-F238E27FC236}">
                  <a16:creationId xmlns:a16="http://schemas.microsoft.com/office/drawing/2014/main" id="{2857B569-79D8-284D-B4C0-93FBF9532643}"/>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06" name="Groupe 105">
            <a:extLst>
              <a:ext uri="{FF2B5EF4-FFF2-40B4-BE49-F238E27FC236}">
                <a16:creationId xmlns:a16="http://schemas.microsoft.com/office/drawing/2014/main" id="{60D9EF8D-63C8-5946-AA42-9397F75D4B88}"/>
              </a:ext>
            </a:extLst>
          </p:cNvPr>
          <p:cNvGrpSpPr/>
          <p:nvPr/>
        </p:nvGrpSpPr>
        <p:grpSpPr>
          <a:xfrm>
            <a:off x="3884997" y="2524802"/>
            <a:ext cx="342251" cy="417785"/>
            <a:chOff x="5980522" y="8462610"/>
            <a:chExt cx="570403" cy="696290"/>
          </a:xfrm>
          <a:solidFill>
            <a:schemeClr val="accent1"/>
          </a:solidFill>
        </p:grpSpPr>
        <p:sp>
          <p:nvSpPr>
            <p:cNvPr id="176" name="Forme libre 175">
              <a:extLst>
                <a:ext uri="{FF2B5EF4-FFF2-40B4-BE49-F238E27FC236}">
                  <a16:creationId xmlns:a16="http://schemas.microsoft.com/office/drawing/2014/main" id="{86C8A39F-242D-8542-9681-FBAF411811D3}"/>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77" name="Forme libre 176">
              <a:extLst>
                <a:ext uri="{FF2B5EF4-FFF2-40B4-BE49-F238E27FC236}">
                  <a16:creationId xmlns:a16="http://schemas.microsoft.com/office/drawing/2014/main" id="{31D3ABD5-AB18-7C49-8DCE-A6B49587BC1C}"/>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07" name="Groupe 106">
            <a:extLst>
              <a:ext uri="{FF2B5EF4-FFF2-40B4-BE49-F238E27FC236}">
                <a16:creationId xmlns:a16="http://schemas.microsoft.com/office/drawing/2014/main" id="{A9857C06-2F38-6840-A878-C388B4B2D86B}"/>
              </a:ext>
            </a:extLst>
          </p:cNvPr>
          <p:cNvGrpSpPr/>
          <p:nvPr/>
        </p:nvGrpSpPr>
        <p:grpSpPr>
          <a:xfrm>
            <a:off x="4303794" y="2524802"/>
            <a:ext cx="342251" cy="417785"/>
            <a:chOff x="5980522" y="8462610"/>
            <a:chExt cx="570403" cy="696290"/>
          </a:xfrm>
          <a:solidFill>
            <a:schemeClr val="accent1"/>
          </a:solidFill>
        </p:grpSpPr>
        <p:sp>
          <p:nvSpPr>
            <p:cNvPr id="173" name="Forme libre 172">
              <a:extLst>
                <a:ext uri="{FF2B5EF4-FFF2-40B4-BE49-F238E27FC236}">
                  <a16:creationId xmlns:a16="http://schemas.microsoft.com/office/drawing/2014/main" id="{42F49CF7-1B84-7342-A980-ABCA68A1CE8E}"/>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75" name="Forme libre 174">
              <a:extLst>
                <a:ext uri="{FF2B5EF4-FFF2-40B4-BE49-F238E27FC236}">
                  <a16:creationId xmlns:a16="http://schemas.microsoft.com/office/drawing/2014/main" id="{9EACEA55-BB96-6541-8328-F52EFAABB0F2}"/>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08" name="Groupe 107">
            <a:extLst>
              <a:ext uri="{FF2B5EF4-FFF2-40B4-BE49-F238E27FC236}">
                <a16:creationId xmlns:a16="http://schemas.microsoft.com/office/drawing/2014/main" id="{FFFA30FA-3871-A14F-BCC2-CDA0E0BF0C5F}"/>
              </a:ext>
            </a:extLst>
          </p:cNvPr>
          <p:cNvGrpSpPr/>
          <p:nvPr/>
        </p:nvGrpSpPr>
        <p:grpSpPr>
          <a:xfrm>
            <a:off x="4722591" y="2524802"/>
            <a:ext cx="342251" cy="417785"/>
            <a:chOff x="5980522" y="8462610"/>
            <a:chExt cx="570403" cy="696290"/>
          </a:xfrm>
          <a:solidFill>
            <a:schemeClr val="accent1"/>
          </a:solidFill>
        </p:grpSpPr>
        <p:sp>
          <p:nvSpPr>
            <p:cNvPr id="171" name="Forme libre 170">
              <a:extLst>
                <a:ext uri="{FF2B5EF4-FFF2-40B4-BE49-F238E27FC236}">
                  <a16:creationId xmlns:a16="http://schemas.microsoft.com/office/drawing/2014/main" id="{0CF6E77A-A340-2A45-94A0-B9A6D29A7598}"/>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72" name="Forme libre 171">
              <a:extLst>
                <a:ext uri="{FF2B5EF4-FFF2-40B4-BE49-F238E27FC236}">
                  <a16:creationId xmlns:a16="http://schemas.microsoft.com/office/drawing/2014/main" id="{B8659874-A8D8-294F-B0FD-57115EED32B2}"/>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11" name="Groupe 110">
            <a:extLst>
              <a:ext uri="{FF2B5EF4-FFF2-40B4-BE49-F238E27FC236}">
                <a16:creationId xmlns:a16="http://schemas.microsoft.com/office/drawing/2014/main" id="{0F20D2F9-0D42-444E-A275-3FFAF297421B}"/>
              </a:ext>
            </a:extLst>
          </p:cNvPr>
          <p:cNvGrpSpPr/>
          <p:nvPr/>
        </p:nvGrpSpPr>
        <p:grpSpPr>
          <a:xfrm>
            <a:off x="5141388" y="2524802"/>
            <a:ext cx="342251" cy="417785"/>
            <a:chOff x="5980522" y="8462610"/>
            <a:chExt cx="570403" cy="696290"/>
          </a:xfrm>
          <a:solidFill>
            <a:schemeClr val="accent1"/>
          </a:solidFill>
        </p:grpSpPr>
        <p:sp>
          <p:nvSpPr>
            <p:cNvPr id="169" name="Forme libre 168">
              <a:extLst>
                <a:ext uri="{FF2B5EF4-FFF2-40B4-BE49-F238E27FC236}">
                  <a16:creationId xmlns:a16="http://schemas.microsoft.com/office/drawing/2014/main" id="{61BFD164-0159-1B4F-83CE-0B805F42BBA7}"/>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70" name="Forme libre 169">
              <a:extLst>
                <a:ext uri="{FF2B5EF4-FFF2-40B4-BE49-F238E27FC236}">
                  <a16:creationId xmlns:a16="http://schemas.microsoft.com/office/drawing/2014/main" id="{CE133D68-56E7-6F46-A039-A9CC6019234A}"/>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13" name="Groupe 112">
            <a:extLst>
              <a:ext uri="{FF2B5EF4-FFF2-40B4-BE49-F238E27FC236}">
                <a16:creationId xmlns:a16="http://schemas.microsoft.com/office/drawing/2014/main" id="{42B876EB-4CCC-394D-9623-1CF6AA9127E6}"/>
              </a:ext>
            </a:extLst>
          </p:cNvPr>
          <p:cNvGrpSpPr/>
          <p:nvPr/>
        </p:nvGrpSpPr>
        <p:grpSpPr>
          <a:xfrm>
            <a:off x="6046711" y="2524802"/>
            <a:ext cx="342251" cy="417785"/>
            <a:chOff x="5980522" y="8462610"/>
            <a:chExt cx="570403" cy="696290"/>
          </a:xfrm>
          <a:solidFill>
            <a:schemeClr val="accent1">
              <a:lumMod val="60000"/>
              <a:lumOff val="40000"/>
            </a:schemeClr>
          </a:solidFill>
        </p:grpSpPr>
        <p:sp>
          <p:nvSpPr>
            <p:cNvPr id="167" name="Forme libre 166">
              <a:extLst>
                <a:ext uri="{FF2B5EF4-FFF2-40B4-BE49-F238E27FC236}">
                  <a16:creationId xmlns:a16="http://schemas.microsoft.com/office/drawing/2014/main" id="{20D0B231-F89B-9F4B-ADA1-2FD76A9D64D7}"/>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68" name="Forme libre 167">
              <a:extLst>
                <a:ext uri="{FF2B5EF4-FFF2-40B4-BE49-F238E27FC236}">
                  <a16:creationId xmlns:a16="http://schemas.microsoft.com/office/drawing/2014/main" id="{EF9617BB-C494-EB44-A8C6-1C3292FF5BC3}"/>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grpSp>
        <p:nvGrpSpPr>
          <p:cNvPr id="114" name="Groupe 113">
            <a:extLst>
              <a:ext uri="{FF2B5EF4-FFF2-40B4-BE49-F238E27FC236}">
                <a16:creationId xmlns:a16="http://schemas.microsoft.com/office/drawing/2014/main" id="{D2EDBB06-622D-7044-BE73-7FA515F332BC}"/>
              </a:ext>
            </a:extLst>
          </p:cNvPr>
          <p:cNvGrpSpPr/>
          <p:nvPr/>
        </p:nvGrpSpPr>
        <p:grpSpPr>
          <a:xfrm>
            <a:off x="5627913" y="2524802"/>
            <a:ext cx="342251" cy="417785"/>
            <a:chOff x="5980522" y="8462610"/>
            <a:chExt cx="570403" cy="696290"/>
          </a:xfrm>
          <a:solidFill>
            <a:schemeClr val="accent1">
              <a:lumMod val="60000"/>
              <a:lumOff val="40000"/>
            </a:schemeClr>
          </a:solidFill>
        </p:grpSpPr>
        <p:sp>
          <p:nvSpPr>
            <p:cNvPr id="165" name="Forme libre 164">
              <a:extLst>
                <a:ext uri="{FF2B5EF4-FFF2-40B4-BE49-F238E27FC236}">
                  <a16:creationId xmlns:a16="http://schemas.microsoft.com/office/drawing/2014/main" id="{1CCB324A-F2B5-A24D-AC45-A02546CAD951}"/>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166" name="Forme libre 165">
              <a:extLst>
                <a:ext uri="{FF2B5EF4-FFF2-40B4-BE49-F238E27FC236}">
                  <a16:creationId xmlns:a16="http://schemas.microsoft.com/office/drawing/2014/main" id="{E1B73135-F560-4945-8D9B-A8452C1615C0}"/>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sp>
        <p:nvSpPr>
          <p:cNvPr id="144" name="Rectangle 143">
            <a:extLst>
              <a:ext uri="{FF2B5EF4-FFF2-40B4-BE49-F238E27FC236}">
                <a16:creationId xmlns:a16="http://schemas.microsoft.com/office/drawing/2014/main" id="{797A9313-0DB4-BE45-BBC0-3116170CFD29}"/>
              </a:ext>
            </a:extLst>
          </p:cNvPr>
          <p:cNvSpPr/>
          <p:nvPr/>
        </p:nvSpPr>
        <p:spPr>
          <a:xfrm>
            <a:off x="5628379" y="2970698"/>
            <a:ext cx="773816"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45" name="Titre 1">
            <a:extLst>
              <a:ext uri="{FF2B5EF4-FFF2-40B4-BE49-F238E27FC236}">
                <a16:creationId xmlns:a16="http://schemas.microsoft.com/office/drawing/2014/main" id="{2407CC6C-A736-B843-B872-3848A466C40B}"/>
              </a:ext>
            </a:extLst>
          </p:cNvPr>
          <p:cNvSpPr txBox="1">
            <a:spLocks/>
          </p:cNvSpPr>
          <p:nvPr/>
        </p:nvSpPr>
        <p:spPr>
          <a:xfrm>
            <a:off x="5691800" y="3021568"/>
            <a:ext cx="646413" cy="13080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5000"/>
              </a:lnSpc>
              <a:defRPr/>
            </a:pPr>
            <a:r>
              <a:rPr lang="fr-FR" sz="1000" b="1" dirty="0">
                <a:solidFill>
                  <a:srgbClr val="FFFFFF"/>
                </a:solidFill>
                <a:latin typeface="Arial" panose="020B0604020202020204"/>
              </a:rPr>
              <a:t>INTÉRIM</a:t>
            </a:r>
          </a:p>
        </p:txBody>
      </p:sp>
      <p:grpSp>
        <p:nvGrpSpPr>
          <p:cNvPr id="6" name="Groupe 5">
            <a:extLst>
              <a:ext uri="{FF2B5EF4-FFF2-40B4-BE49-F238E27FC236}">
                <a16:creationId xmlns:a16="http://schemas.microsoft.com/office/drawing/2014/main" id="{C8C209EF-DBEB-EE48-9722-3B7BF6552141}"/>
              </a:ext>
            </a:extLst>
          </p:cNvPr>
          <p:cNvGrpSpPr/>
          <p:nvPr/>
        </p:nvGrpSpPr>
        <p:grpSpPr>
          <a:xfrm>
            <a:off x="1707647" y="2281620"/>
            <a:ext cx="1388435" cy="1388435"/>
            <a:chOff x="9697764" y="1630440"/>
            <a:chExt cx="1388435" cy="1388435"/>
          </a:xfrm>
        </p:grpSpPr>
        <p:sp>
          <p:nvSpPr>
            <p:cNvPr id="5" name="Ellipse 4">
              <a:extLst>
                <a:ext uri="{FF2B5EF4-FFF2-40B4-BE49-F238E27FC236}">
                  <a16:creationId xmlns:a16="http://schemas.microsoft.com/office/drawing/2014/main" id="{F031BD82-756A-3249-A2C1-6C7B6DD10CD8}"/>
                </a:ext>
              </a:extLst>
            </p:cNvPr>
            <p:cNvSpPr/>
            <p:nvPr/>
          </p:nvSpPr>
          <p:spPr>
            <a:xfrm>
              <a:off x="9697764" y="1630440"/>
              <a:ext cx="1388435" cy="1388435"/>
            </a:xfrm>
            <a:prstGeom prst="ellipse">
              <a:avLst/>
            </a:prstGeom>
            <a:solidFill>
              <a:srgbClr val="F4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space réservé du contenu 2">
              <a:extLst>
                <a:ext uri="{FF2B5EF4-FFF2-40B4-BE49-F238E27FC236}">
                  <a16:creationId xmlns:a16="http://schemas.microsoft.com/office/drawing/2014/main" id="{B1661D08-C92D-0341-B478-0BD732C1A7DE}"/>
                </a:ext>
              </a:extLst>
            </p:cNvPr>
            <p:cNvSpPr txBox="1">
              <a:spLocks/>
            </p:cNvSpPr>
            <p:nvPr/>
          </p:nvSpPr>
          <p:spPr>
            <a:xfrm>
              <a:off x="9870269" y="1876871"/>
              <a:ext cx="1038446" cy="41857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5000"/>
                </a:lnSpc>
                <a:spcBef>
                  <a:spcPts val="1200"/>
                </a:spcBef>
                <a:defRPr/>
              </a:pPr>
              <a:r>
                <a:rPr lang="fr-FR" sz="3200" b="1" dirty="0">
                  <a:solidFill>
                    <a:schemeClr val="bg1"/>
                  </a:solidFill>
                  <a:latin typeface="Arial" panose="020B0604020202020204"/>
                </a:rPr>
                <a:t>8,4%</a:t>
              </a:r>
              <a:endParaRPr lang="fr-FR" sz="1100" dirty="0">
                <a:solidFill>
                  <a:schemeClr val="bg1"/>
                </a:solidFill>
                <a:latin typeface="Arial" panose="020B0604020202020204"/>
              </a:endParaRPr>
            </a:p>
          </p:txBody>
        </p:sp>
        <p:sp>
          <p:nvSpPr>
            <p:cNvPr id="115" name="Espace réservé du contenu 2">
              <a:extLst>
                <a:ext uri="{FF2B5EF4-FFF2-40B4-BE49-F238E27FC236}">
                  <a16:creationId xmlns:a16="http://schemas.microsoft.com/office/drawing/2014/main" id="{E57869D7-21FD-F949-9499-18565830DD4B}"/>
                </a:ext>
              </a:extLst>
            </p:cNvPr>
            <p:cNvSpPr txBox="1">
              <a:spLocks/>
            </p:cNvSpPr>
            <p:nvPr/>
          </p:nvSpPr>
          <p:spPr>
            <a:xfrm>
              <a:off x="9697765" y="2345772"/>
              <a:ext cx="1383454" cy="24853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5000"/>
                </a:lnSpc>
                <a:spcBef>
                  <a:spcPts val="1200"/>
                </a:spcBef>
                <a:defRPr/>
              </a:pPr>
              <a:r>
                <a:rPr lang="fr-FR" sz="950" dirty="0">
                  <a:solidFill>
                    <a:schemeClr val="bg1"/>
                  </a:solidFill>
                  <a:latin typeface="Arial" panose="020B0604020202020204"/>
                </a:rPr>
                <a:t>DE L’EMPLOI </a:t>
              </a:r>
              <a:br>
                <a:rPr lang="fr-FR" sz="950" dirty="0">
                  <a:solidFill>
                    <a:schemeClr val="bg1"/>
                  </a:solidFill>
                  <a:latin typeface="Arial" panose="020B0604020202020204"/>
                </a:rPr>
              </a:br>
              <a:r>
                <a:rPr lang="fr-FR" sz="950" dirty="0">
                  <a:solidFill>
                    <a:schemeClr val="bg1"/>
                  </a:solidFill>
                  <a:latin typeface="Arial" panose="020B0604020202020204"/>
                </a:rPr>
                <a:t>TOTAL*</a:t>
              </a:r>
            </a:p>
          </p:txBody>
        </p:sp>
      </p:grpSp>
      <p:grpSp>
        <p:nvGrpSpPr>
          <p:cNvPr id="129" name="Groupe 128">
            <a:extLst>
              <a:ext uri="{FF2B5EF4-FFF2-40B4-BE49-F238E27FC236}">
                <a16:creationId xmlns:a16="http://schemas.microsoft.com/office/drawing/2014/main" id="{05C7B32E-95DB-634E-BDB7-4EE85F384DF6}"/>
              </a:ext>
            </a:extLst>
          </p:cNvPr>
          <p:cNvGrpSpPr/>
          <p:nvPr/>
        </p:nvGrpSpPr>
        <p:grpSpPr>
          <a:xfrm>
            <a:off x="5696633" y="275472"/>
            <a:ext cx="2123429" cy="306419"/>
            <a:chOff x="4172632" y="275471"/>
            <a:chExt cx="2123429" cy="306419"/>
          </a:xfrm>
        </p:grpSpPr>
        <p:sp>
          <p:nvSpPr>
            <p:cNvPr id="130" name="Rectangle 129">
              <a:hlinkClick r:id="rId6" action="ppaction://hlinksldjump"/>
              <a:extLst>
                <a:ext uri="{FF2B5EF4-FFF2-40B4-BE49-F238E27FC236}">
                  <a16:creationId xmlns:a16="http://schemas.microsoft.com/office/drawing/2014/main" id="{30526482-6490-204D-8FD6-DA8684029DF8}"/>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CHIFFRES CLES</a:t>
              </a:r>
            </a:p>
          </p:txBody>
        </p:sp>
        <p:cxnSp>
          <p:nvCxnSpPr>
            <p:cNvPr id="136" name="Connecteur droit 135">
              <a:extLst>
                <a:ext uri="{FF2B5EF4-FFF2-40B4-BE49-F238E27FC236}">
                  <a16:creationId xmlns:a16="http://schemas.microsoft.com/office/drawing/2014/main" id="{8EE57EEF-1DE3-2E47-AEC5-F71D82AB9D16}"/>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D4AAA86C-1F4C-CF40-9E5E-D13A26BC5A13}"/>
              </a:ext>
            </a:extLst>
          </p:cNvPr>
          <p:cNvSpPr/>
          <p:nvPr/>
        </p:nvSpPr>
        <p:spPr>
          <a:xfrm>
            <a:off x="7631429" y="6346930"/>
            <a:ext cx="2698099" cy="123111"/>
          </a:xfrm>
          <a:prstGeom prst="rect">
            <a:avLst/>
          </a:prstGeom>
        </p:spPr>
        <p:txBody>
          <a:bodyPr wrap="square" lIns="0" tIns="0" rIns="0" bIns="0">
            <a:spAutoFit/>
          </a:bodyPr>
          <a:lstStyle/>
          <a:p>
            <a:pPr lvl="0" algn="r">
              <a:defRPr/>
            </a:pPr>
            <a:r>
              <a:rPr lang="fr-FR" sz="800" dirty="0">
                <a:solidFill>
                  <a:srgbClr val="595959"/>
                </a:solidFill>
                <a:latin typeface="Helvetica" panose="020B0604020202020204" pitchFamily="34" charset="0"/>
              </a:rPr>
              <a:t>* Source : DSN 2021</a:t>
            </a:r>
            <a:endParaRPr lang="fr-FR" sz="800" dirty="0">
              <a:solidFill>
                <a:srgbClr val="595959"/>
              </a:solidFill>
              <a:latin typeface="Arial" panose="020B0604020202020204"/>
            </a:endParaRPr>
          </a:p>
        </p:txBody>
      </p:sp>
      <p:grpSp>
        <p:nvGrpSpPr>
          <p:cNvPr id="7" name="Groupe 6">
            <a:extLst>
              <a:ext uri="{FF2B5EF4-FFF2-40B4-BE49-F238E27FC236}">
                <a16:creationId xmlns:a16="http://schemas.microsoft.com/office/drawing/2014/main" id="{491955A3-0001-E03D-E660-B2B30AFE0B03}"/>
              </a:ext>
            </a:extLst>
          </p:cNvPr>
          <p:cNvGrpSpPr/>
          <p:nvPr/>
        </p:nvGrpSpPr>
        <p:grpSpPr>
          <a:xfrm>
            <a:off x="9395194" y="2527478"/>
            <a:ext cx="342251" cy="417785"/>
            <a:chOff x="5980522" y="8462610"/>
            <a:chExt cx="570403" cy="696290"/>
          </a:xfrm>
          <a:solidFill>
            <a:schemeClr val="accent2"/>
          </a:solidFill>
        </p:grpSpPr>
        <p:sp>
          <p:nvSpPr>
            <p:cNvPr id="8" name="Forme libre 220">
              <a:extLst>
                <a:ext uri="{FF2B5EF4-FFF2-40B4-BE49-F238E27FC236}">
                  <a16:creationId xmlns:a16="http://schemas.microsoft.com/office/drawing/2014/main" id="{8ABB26B8-5D0E-0C7E-B083-7A1B533C7ED7}"/>
                </a:ext>
              </a:extLst>
            </p:cNvPr>
            <p:cNvSpPr/>
            <p:nvPr/>
          </p:nvSpPr>
          <p:spPr>
            <a:xfrm>
              <a:off x="6086997" y="8462610"/>
              <a:ext cx="361255" cy="360969"/>
            </a:xfrm>
            <a:custGeom>
              <a:avLst/>
              <a:gdLst>
                <a:gd name="connsiteX0" fmla="*/ 365058 w 361255"/>
                <a:gd name="connsiteY0" fmla="*/ 182384 h 360969"/>
                <a:gd name="connsiteX1" fmla="*/ 182529 w 361255"/>
                <a:gd name="connsiteY1" fmla="*/ 364769 h 360969"/>
                <a:gd name="connsiteX2" fmla="*/ 0 w 361255"/>
                <a:gd name="connsiteY2" fmla="*/ 182384 h 360969"/>
                <a:gd name="connsiteX3" fmla="*/ 182529 w 361255"/>
                <a:gd name="connsiteY3" fmla="*/ 0 h 360969"/>
                <a:gd name="connsiteX4" fmla="*/ 365058 w 361255"/>
                <a:gd name="connsiteY4" fmla="*/ 182384 h 36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55" h="360969">
                  <a:moveTo>
                    <a:pt x="365058" y="182384"/>
                  </a:moveTo>
                  <a:cubicBezTo>
                    <a:pt x="365058" y="283113"/>
                    <a:pt x="283337" y="364769"/>
                    <a:pt x="182529" y="364769"/>
                  </a:cubicBezTo>
                  <a:cubicBezTo>
                    <a:pt x="81721" y="364769"/>
                    <a:pt x="0" y="283112"/>
                    <a:pt x="0" y="182384"/>
                  </a:cubicBezTo>
                  <a:cubicBezTo>
                    <a:pt x="0" y="81656"/>
                    <a:pt x="81721" y="0"/>
                    <a:pt x="182529" y="0"/>
                  </a:cubicBezTo>
                  <a:cubicBezTo>
                    <a:pt x="283337" y="0"/>
                    <a:pt x="365058" y="81656"/>
                    <a:pt x="365058" y="182384"/>
                  </a:cubicBez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sp>
          <p:nvSpPr>
            <p:cNvPr id="9" name="Forme libre 221">
              <a:extLst>
                <a:ext uri="{FF2B5EF4-FFF2-40B4-BE49-F238E27FC236}">
                  <a16:creationId xmlns:a16="http://schemas.microsoft.com/office/drawing/2014/main" id="{2DE122E4-784E-B6DE-B9DA-7D979E193BD3}"/>
                </a:ext>
              </a:extLst>
            </p:cNvPr>
            <p:cNvSpPr/>
            <p:nvPr/>
          </p:nvSpPr>
          <p:spPr>
            <a:xfrm>
              <a:off x="5980522" y="8845427"/>
              <a:ext cx="570403" cy="313473"/>
            </a:xfrm>
            <a:custGeom>
              <a:avLst/>
              <a:gdLst>
                <a:gd name="connsiteX0" fmla="*/ 578008 w 570403"/>
                <a:gd name="connsiteY0" fmla="*/ 320123 h 313473"/>
                <a:gd name="connsiteX1" fmla="*/ 289004 w 570403"/>
                <a:gd name="connsiteY1" fmla="*/ 0 h 313473"/>
                <a:gd name="connsiteX2" fmla="*/ 0 w 570403"/>
                <a:gd name="connsiteY2" fmla="*/ 320123 h 313473"/>
                <a:gd name="connsiteX3" fmla="*/ 578008 w 570403"/>
                <a:gd name="connsiteY3" fmla="*/ 320123 h 313473"/>
              </a:gdLst>
              <a:ahLst/>
              <a:cxnLst>
                <a:cxn ang="0">
                  <a:pos x="connsiteX0" y="connsiteY0"/>
                </a:cxn>
                <a:cxn ang="0">
                  <a:pos x="connsiteX1" y="connsiteY1"/>
                </a:cxn>
                <a:cxn ang="0">
                  <a:pos x="connsiteX2" y="connsiteY2"/>
                </a:cxn>
                <a:cxn ang="0">
                  <a:pos x="connsiteX3" y="connsiteY3"/>
                </a:cxn>
              </a:cxnLst>
              <a:rect l="l" t="t" r="r" b="b"/>
              <a:pathLst>
                <a:path w="570403" h="313473">
                  <a:moveTo>
                    <a:pt x="578008" y="320123"/>
                  </a:moveTo>
                  <a:cubicBezTo>
                    <a:pt x="578008" y="143438"/>
                    <a:pt x="448717" y="0"/>
                    <a:pt x="289004" y="0"/>
                  </a:cubicBezTo>
                  <a:cubicBezTo>
                    <a:pt x="129291" y="0"/>
                    <a:pt x="0" y="143438"/>
                    <a:pt x="0" y="320123"/>
                  </a:cubicBezTo>
                  <a:lnTo>
                    <a:pt x="578008" y="320123"/>
                  </a:lnTo>
                  <a:close/>
                </a:path>
              </a:pathLst>
            </a:custGeom>
            <a:grpFill/>
            <a:ln w="9507" cap="flat">
              <a:noFill/>
              <a:prstDash val="solid"/>
              <a:miter/>
            </a:ln>
          </p:spPr>
          <p:txBody>
            <a:bodyPr rtlCol="0" anchor="ctr"/>
            <a:lstStyle/>
            <a:p>
              <a:pPr defTabSz="457200">
                <a:defRPr/>
              </a:pPr>
              <a:endParaRPr lang="fr-FR">
                <a:solidFill>
                  <a:srgbClr val="000000"/>
                </a:solidFill>
                <a:latin typeface="Arial" panose="020B0604020202020204"/>
              </a:endParaRPr>
            </a:p>
          </p:txBody>
        </p:sp>
      </p:grpSp>
      <p:pic>
        <p:nvPicPr>
          <p:cNvPr id="10" name="New picture">
            <a:extLst>
              <a:ext uri="{FF2B5EF4-FFF2-40B4-BE49-F238E27FC236}">
                <a16:creationId xmlns:a16="http://schemas.microsoft.com/office/drawing/2014/main" id="{FD3A3836-DAF5-59ED-FCA9-64BFB5735CB4}"/>
              </a:ext>
            </a:extLst>
          </p:cNvPr>
          <p:cNvPicPr/>
          <p:nvPr/>
        </p:nvPicPr>
        <p:blipFill>
          <a:blip r:embed="rId7"/>
          <a:stretch>
            <a:fillRect/>
          </a:stretch>
        </p:blipFill>
        <p:spPr>
          <a:xfrm>
            <a:off x="7490677" y="3780160"/>
            <a:ext cx="571580" cy="571580"/>
          </a:xfrm>
          <a:prstGeom prst="rect">
            <a:avLst/>
          </a:prstGeom>
        </p:spPr>
      </p:pic>
      <p:sp>
        <p:nvSpPr>
          <p:cNvPr id="11" name="Titre 1">
            <a:extLst>
              <a:ext uri="{FF2B5EF4-FFF2-40B4-BE49-F238E27FC236}">
                <a16:creationId xmlns:a16="http://schemas.microsoft.com/office/drawing/2014/main" id="{62891980-C14C-F713-852C-EFEBD3AC4492}"/>
              </a:ext>
            </a:extLst>
          </p:cNvPr>
          <p:cNvSpPr txBox="1">
            <a:spLocks/>
          </p:cNvSpPr>
          <p:nvPr/>
        </p:nvSpPr>
        <p:spPr>
          <a:xfrm>
            <a:off x="8062257" y="3925622"/>
            <a:ext cx="1194786"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14%</a:t>
            </a:r>
          </a:p>
        </p:txBody>
      </p:sp>
      <p:pic>
        <p:nvPicPr>
          <p:cNvPr id="12" name="New picture">
            <a:extLst>
              <a:ext uri="{FF2B5EF4-FFF2-40B4-BE49-F238E27FC236}">
                <a16:creationId xmlns:a16="http://schemas.microsoft.com/office/drawing/2014/main" id="{A7106D8D-0D08-5719-52AD-74E9859620C7}"/>
              </a:ext>
            </a:extLst>
          </p:cNvPr>
          <p:cNvPicPr/>
          <p:nvPr/>
        </p:nvPicPr>
        <p:blipFill>
          <a:blip r:embed="rId7"/>
          <a:stretch>
            <a:fillRect/>
          </a:stretch>
        </p:blipFill>
        <p:spPr>
          <a:xfrm>
            <a:off x="7475474" y="4728767"/>
            <a:ext cx="571580" cy="571580"/>
          </a:xfrm>
          <a:prstGeom prst="rect">
            <a:avLst/>
          </a:prstGeom>
        </p:spPr>
      </p:pic>
      <p:sp>
        <p:nvSpPr>
          <p:cNvPr id="13" name="Titre 1">
            <a:extLst>
              <a:ext uri="{FF2B5EF4-FFF2-40B4-BE49-F238E27FC236}">
                <a16:creationId xmlns:a16="http://schemas.microsoft.com/office/drawing/2014/main" id="{94A672F7-084F-4F87-B383-D349320905A5}"/>
              </a:ext>
            </a:extLst>
          </p:cNvPr>
          <p:cNvSpPr txBox="1">
            <a:spLocks/>
          </p:cNvSpPr>
          <p:nvPr/>
        </p:nvSpPr>
        <p:spPr>
          <a:xfrm>
            <a:off x="8047054" y="4797152"/>
            <a:ext cx="1194786"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25%</a:t>
            </a:r>
          </a:p>
        </p:txBody>
      </p:sp>
      <p:pic>
        <p:nvPicPr>
          <p:cNvPr id="14" name="New picture">
            <a:extLst>
              <a:ext uri="{FF2B5EF4-FFF2-40B4-BE49-F238E27FC236}">
                <a16:creationId xmlns:a16="http://schemas.microsoft.com/office/drawing/2014/main" id="{492ED6FB-0F38-2005-ED30-719C436DB555}"/>
              </a:ext>
            </a:extLst>
          </p:cNvPr>
          <p:cNvPicPr/>
          <p:nvPr/>
        </p:nvPicPr>
        <p:blipFill>
          <a:blip r:embed="rId7"/>
          <a:stretch>
            <a:fillRect/>
          </a:stretch>
        </p:blipFill>
        <p:spPr>
          <a:xfrm>
            <a:off x="7475474" y="5577411"/>
            <a:ext cx="571580" cy="571580"/>
          </a:xfrm>
          <a:prstGeom prst="rect">
            <a:avLst/>
          </a:prstGeom>
        </p:spPr>
      </p:pic>
      <p:sp>
        <p:nvSpPr>
          <p:cNvPr id="15" name="Titre 1">
            <a:extLst>
              <a:ext uri="{FF2B5EF4-FFF2-40B4-BE49-F238E27FC236}">
                <a16:creationId xmlns:a16="http://schemas.microsoft.com/office/drawing/2014/main" id="{7CFD2E30-6118-264C-9966-40CA8DD5BE98}"/>
              </a:ext>
            </a:extLst>
          </p:cNvPr>
          <p:cNvSpPr txBox="1">
            <a:spLocks/>
          </p:cNvSpPr>
          <p:nvPr/>
        </p:nvSpPr>
        <p:spPr>
          <a:xfrm>
            <a:off x="8047054" y="5725822"/>
            <a:ext cx="1194786"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gn="ctr">
              <a:lnSpc>
                <a:spcPct val="80000"/>
              </a:lnSpc>
              <a:defRPr/>
            </a:pPr>
            <a:r>
              <a:rPr lang="fr-FR" sz="2400" b="1" dirty="0">
                <a:solidFill>
                  <a:schemeClr val="accent2"/>
                </a:solidFill>
                <a:latin typeface="Arial" panose="020B0604020202020204"/>
              </a:rPr>
              <a:t>32%</a:t>
            </a:r>
          </a:p>
        </p:txBody>
      </p:sp>
    </p:spTree>
    <p:extLst>
      <p:ext uri="{BB962C8B-B14F-4D97-AF65-F5344CB8AC3E}">
        <p14:creationId xmlns:p14="http://schemas.microsoft.com/office/powerpoint/2010/main" val="21685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5074-E6C0-EB24-D4C2-94652159ED6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EBF3032-C9D4-0F29-C9E2-377AC5AC1DD4}"/>
              </a:ext>
            </a:extLst>
          </p:cNvPr>
          <p:cNvSpPr>
            <a:spLocks noGrp="1"/>
          </p:cNvSpPr>
          <p:nvPr>
            <p:ph type="sldNum" sz="quarter" idx="12"/>
          </p:nvPr>
        </p:nvSpPr>
        <p:spPr/>
        <p:txBody>
          <a:bodyPr/>
          <a:lstStyle/>
          <a:p>
            <a:pPr lvl="0"/>
            <a:fld id="{05CC887C-F669-C74B-BC12-FE413605F451}" type="slidenum">
              <a:rPr lang="fr-FR" noProof="0" smtClean="0"/>
              <a:pPr lvl="0"/>
              <a:t>4</a:t>
            </a:fld>
            <a:endParaRPr lang="fr-FR" noProof="0"/>
          </a:p>
        </p:txBody>
      </p:sp>
      <p:sp>
        <p:nvSpPr>
          <p:cNvPr id="169" name="Rectangle : avec coins arrondis en haut 168">
            <a:extLst>
              <a:ext uri="{FF2B5EF4-FFF2-40B4-BE49-F238E27FC236}">
                <a16:creationId xmlns:a16="http://schemas.microsoft.com/office/drawing/2014/main" id="{653BC4A7-4A5D-7946-1AC1-2F5B9961660E}"/>
              </a:ext>
            </a:extLst>
          </p:cNvPr>
          <p:cNvSpPr/>
          <p:nvPr/>
        </p:nvSpPr>
        <p:spPr>
          <a:xfrm rot="16200000" flipH="1">
            <a:off x="4641241" y="-574125"/>
            <a:ext cx="446572" cy="3903111"/>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D82C0A2F-2D6C-6A27-1B59-A55D043C387E}"/>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F9281D53-A858-7F2F-B621-1CE51B62AC67}"/>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REPARTITION DES </a:t>
            </a:r>
          </a:p>
          <a:p>
            <a:pPr>
              <a:lnSpc>
                <a:spcPct val="100000"/>
              </a:lnSpc>
              <a:defRPr/>
            </a:pPr>
            <a:r>
              <a:rPr lang="fr-FR" sz="2000" dirty="0">
                <a:solidFill>
                  <a:schemeClr val="bg1"/>
                </a:solidFill>
                <a:latin typeface="Arial" panose="020B0604020202020204"/>
              </a:rPr>
              <a:t>		SALARIES PAR </a:t>
            </a:r>
            <a:r>
              <a:rPr lang="fr-FR" sz="2000" b="1" dirty="0">
                <a:solidFill>
                  <a:schemeClr val="bg1"/>
                </a:solidFill>
                <a:latin typeface="Arial" panose="020B0604020202020204"/>
              </a:rPr>
              <a:t>CSP</a:t>
            </a:r>
          </a:p>
        </p:txBody>
      </p:sp>
      <p:grpSp>
        <p:nvGrpSpPr>
          <p:cNvPr id="172" name="Groupe 171">
            <a:extLst>
              <a:ext uri="{FF2B5EF4-FFF2-40B4-BE49-F238E27FC236}">
                <a16:creationId xmlns:a16="http://schemas.microsoft.com/office/drawing/2014/main" id="{934E5A1D-9A4B-A5E4-87A7-9AC3F50BAFFC}"/>
              </a:ext>
            </a:extLst>
          </p:cNvPr>
          <p:cNvGrpSpPr/>
          <p:nvPr/>
        </p:nvGrpSpPr>
        <p:grpSpPr>
          <a:xfrm>
            <a:off x="5696633" y="275472"/>
            <a:ext cx="2123429" cy="306419"/>
            <a:chOff x="4172632" y="275471"/>
            <a:chExt cx="2123429" cy="306419"/>
          </a:xfrm>
        </p:grpSpPr>
        <p:sp>
          <p:nvSpPr>
            <p:cNvPr id="173" name="Rectangle 172">
              <a:hlinkClick r:id="rId3" action="ppaction://hlinksldjump"/>
              <a:extLst>
                <a:ext uri="{FF2B5EF4-FFF2-40B4-BE49-F238E27FC236}">
                  <a16:creationId xmlns:a16="http://schemas.microsoft.com/office/drawing/2014/main" id="{FE574192-6263-4B48-8403-840160B08771}"/>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CHIFFRES CLES</a:t>
              </a:r>
            </a:p>
          </p:txBody>
        </p:sp>
        <p:cxnSp>
          <p:nvCxnSpPr>
            <p:cNvPr id="177" name="Connecteur droit 176">
              <a:extLst>
                <a:ext uri="{FF2B5EF4-FFF2-40B4-BE49-F238E27FC236}">
                  <a16:creationId xmlns:a16="http://schemas.microsoft.com/office/drawing/2014/main" id="{C9355693-250D-0965-EBB3-2B4D24A3D52A}"/>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3" name="New picture">
            <a:extLst>
              <a:ext uri="{FF2B5EF4-FFF2-40B4-BE49-F238E27FC236}">
                <a16:creationId xmlns:a16="http://schemas.microsoft.com/office/drawing/2014/main" id="{763C2564-75D6-7EB9-C0D2-57AEF47C5D4C}"/>
              </a:ext>
            </a:extLst>
          </p:cNvPr>
          <p:cNvPicPr/>
          <p:nvPr/>
        </p:nvPicPr>
        <p:blipFill>
          <a:blip r:embed="rId4"/>
          <a:srcRect l="31296" b="41737"/>
          <a:stretch/>
        </p:blipFill>
        <p:spPr>
          <a:xfrm>
            <a:off x="3503711" y="1738076"/>
            <a:ext cx="6955349" cy="2915060"/>
          </a:xfrm>
          <a:prstGeom prst="rect">
            <a:avLst/>
          </a:prstGeom>
        </p:spPr>
      </p:pic>
      <p:pic>
        <p:nvPicPr>
          <p:cNvPr id="6" name="New picture">
            <a:extLst>
              <a:ext uri="{FF2B5EF4-FFF2-40B4-BE49-F238E27FC236}">
                <a16:creationId xmlns:a16="http://schemas.microsoft.com/office/drawing/2014/main" id="{83A0F86C-79BD-BC51-C535-E875E3054A20}"/>
              </a:ext>
            </a:extLst>
          </p:cNvPr>
          <p:cNvPicPr/>
          <p:nvPr/>
        </p:nvPicPr>
        <p:blipFill>
          <a:blip r:embed="rId4"/>
          <a:srcRect t="86197"/>
          <a:stretch/>
        </p:blipFill>
        <p:spPr>
          <a:xfrm>
            <a:off x="-888776" y="5125992"/>
            <a:ext cx="14293587" cy="755446"/>
          </a:xfrm>
          <a:prstGeom prst="rect">
            <a:avLst/>
          </a:prstGeom>
        </p:spPr>
      </p:pic>
      <p:sp>
        <p:nvSpPr>
          <p:cNvPr id="7" name="Titre 1">
            <a:extLst>
              <a:ext uri="{FF2B5EF4-FFF2-40B4-BE49-F238E27FC236}">
                <a16:creationId xmlns:a16="http://schemas.microsoft.com/office/drawing/2014/main" id="{7800645B-9E17-AAC4-4621-516B44A12C73}"/>
              </a:ext>
            </a:extLst>
          </p:cNvPr>
          <p:cNvSpPr txBox="1">
            <a:spLocks/>
          </p:cNvSpPr>
          <p:nvPr/>
        </p:nvSpPr>
        <p:spPr>
          <a:xfrm>
            <a:off x="1991544" y="3285704"/>
            <a:ext cx="1210271" cy="14773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a:solidFill>
                  <a:schemeClr val="tx1">
                    <a:lumMod val="65000"/>
                    <a:lumOff val="35000"/>
                  </a:schemeClr>
                </a:solidFill>
                <a:latin typeface="Arial" panose="020B0604020202020204"/>
              </a:rPr>
              <a:t>LOGISTIQUE</a:t>
            </a:r>
            <a:endParaRPr lang="fr-FR" sz="1200" b="1" dirty="0">
              <a:solidFill>
                <a:schemeClr val="tx1">
                  <a:lumMod val="65000"/>
                  <a:lumOff val="35000"/>
                </a:schemeClr>
              </a:solidFill>
              <a:latin typeface="Arial" panose="020B0604020202020204"/>
            </a:endParaRPr>
          </a:p>
        </p:txBody>
      </p:sp>
      <p:sp>
        <p:nvSpPr>
          <p:cNvPr id="8" name="Titre 1">
            <a:extLst>
              <a:ext uri="{FF2B5EF4-FFF2-40B4-BE49-F238E27FC236}">
                <a16:creationId xmlns:a16="http://schemas.microsoft.com/office/drawing/2014/main" id="{D46BDE4F-59F2-904A-9000-6A541994ECDB}"/>
              </a:ext>
            </a:extLst>
          </p:cNvPr>
          <p:cNvSpPr txBox="1">
            <a:spLocks/>
          </p:cNvSpPr>
          <p:nvPr/>
        </p:nvSpPr>
        <p:spPr>
          <a:xfrm>
            <a:off x="1991543" y="4104226"/>
            <a:ext cx="1259068"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a:t>
            </a:r>
            <a:br>
              <a:rPr lang="fr-FR" sz="1200" b="1" dirty="0">
                <a:solidFill>
                  <a:schemeClr val="tx1">
                    <a:lumMod val="65000"/>
                    <a:lumOff val="35000"/>
                  </a:schemeClr>
                </a:solidFill>
                <a:latin typeface="Arial" panose="020B0604020202020204"/>
              </a:rPr>
            </a:br>
            <a:r>
              <a:rPr lang="fr-FR" sz="1200" b="1" dirty="0">
                <a:solidFill>
                  <a:schemeClr val="tx1">
                    <a:lumMod val="65000"/>
                    <a:lumOff val="35000"/>
                  </a:schemeClr>
                </a:solidFill>
                <a:latin typeface="Arial" panose="020B0604020202020204"/>
              </a:rPr>
              <a:t>DE VOYAGEURS</a:t>
            </a:r>
          </a:p>
        </p:txBody>
      </p:sp>
      <p:sp>
        <p:nvSpPr>
          <p:cNvPr id="9" name="Titre 1">
            <a:extLst>
              <a:ext uri="{FF2B5EF4-FFF2-40B4-BE49-F238E27FC236}">
                <a16:creationId xmlns:a16="http://schemas.microsoft.com/office/drawing/2014/main" id="{6A51A88D-906A-CF17-E0ED-E936B6470DCB}"/>
              </a:ext>
            </a:extLst>
          </p:cNvPr>
          <p:cNvSpPr txBox="1">
            <a:spLocks/>
          </p:cNvSpPr>
          <p:nvPr/>
        </p:nvSpPr>
        <p:spPr>
          <a:xfrm>
            <a:off x="1991544" y="2327015"/>
            <a:ext cx="1348423"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DE MARCHANDISES</a:t>
            </a:r>
          </a:p>
        </p:txBody>
      </p:sp>
    </p:spTree>
    <p:extLst>
      <p:ext uri="{BB962C8B-B14F-4D97-AF65-F5344CB8AC3E}">
        <p14:creationId xmlns:p14="http://schemas.microsoft.com/office/powerpoint/2010/main" val="14525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44B4-FCA9-1B1D-8556-3305EECBE5B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DF0A893-539F-76F1-59E6-DD1FE9811816}"/>
              </a:ext>
            </a:extLst>
          </p:cNvPr>
          <p:cNvSpPr>
            <a:spLocks noGrp="1"/>
          </p:cNvSpPr>
          <p:nvPr>
            <p:ph type="sldNum" sz="quarter" idx="12"/>
          </p:nvPr>
        </p:nvSpPr>
        <p:spPr/>
        <p:txBody>
          <a:bodyPr/>
          <a:lstStyle/>
          <a:p>
            <a:pPr lvl="0"/>
            <a:fld id="{05CC887C-F669-C74B-BC12-FE413605F451}" type="slidenum">
              <a:rPr lang="fr-FR" noProof="0" smtClean="0"/>
              <a:pPr lvl="0"/>
              <a:t>5</a:t>
            </a:fld>
            <a:endParaRPr lang="fr-FR" noProof="0"/>
          </a:p>
        </p:txBody>
      </p:sp>
      <p:sp>
        <p:nvSpPr>
          <p:cNvPr id="169" name="Rectangle : avec coins arrondis en haut 168">
            <a:extLst>
              <a:ext uri="{FF2B5EF4-FFF2-40B4-BE49-F238E27FC236}">
                <a16:creationId xmlns:a16="http://schemas.microsoft.com/office/drawing/2014/main" id="{A9B784C7-EFDD-B1AD-D108-B4B5978E5A03}"/>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1EFD9C9B-3960-BCE4-A9CD-EC214608AD7A}"/>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A9EFF948-E5AC-E09C-E907-9D8948D056E0}"/>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      TYPES DE </a:t>
            </a:r>
          </a:p>
          <a:p>
            <a:pPr>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CONTRATS DE TRAVAIL</a:t>
            </a:r>
          </a:p>
        </p:txBody>
      </p:sp>
      <p:grpSp>
        <p:nvGrpSpPr>
          <p:cNvPr id="172" name="Groupe 171">
            <a:extLst>
              <a:ext uri="{FF2B5EF4-FFF2-40B4-BE49-F238E27FC236}">
                <a16:creationId xmlns:a16="http://schemas.microsoft.com/office/drawing/2014/main" id="{97728211-DCC4-53D9-B265-5FF3F035029D}"/>
              </a:ext>
            </a:extLst>
          </p:cNvPr>
          <p:cNvGrpSpPr/>
          <p:nvPr/>
        </p:nvGrpSpPr>
        <p:grpSpPr>
          <a:xfrm>
            <a:off x="5696633" y="275472"/>
            <a:ext cx="2123429" cy="306419"/>
            <a:chOff x="4172632" y="275471"/>
            <a:chExt cx="2123429" cy="306419"/>
          </a:xfrm>
        </p:grpSpPr>
        <p:sp>
          <p:nvSpPr>
            <p:cNvPr id="173" name="Rectangle 172">
              <a:hlinkClick r:id="rId2" action="ppaction://hlinksldjump"/>
              <a:extLst>
                <a:ext uri="{FF2B5EF4-FFF2-40B4-BE49-F238E27FC236}">
                  <a16:creationId xmlns:a16="http://schemas.microsoft.com/office/drawing/2014/main" id="{106B32BD-78CF-0324-82B0-4E0D69B91CC4}"/>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CHIFFRES CLES</a:t>
              </a:r>
            </a:p>
          </p:txBody>
        </p:sp>
        <p:cxnSp>
          <p:nvCxnSpPr>
            <p:cNvPr id="177" name="Connecteur droit 176">
              <a:extLst>
                <a:ext uri="{FF2B5EF4-FFF2-40B4-BE49-F238E27FC236}">
                  <a16:creationId xmlns:a16="http://schemas.microsoft.com/office/drawing/2014/main" id="{3A51DF0F-0EE6-D0F9-B98C-BCB12B5FFE4F}"/>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3" name="New picture">
            <a:extLst>
              <a:ext uri="{FF2B5EF4-FFF2-40B4-BE49-F238E27FC236}">
                <a16:creationId xmlns:a16="http://schemas.microsoft.com/office/drawing/2014/main" id="{85DED551-DB00-D6E9-0199-682C057818CF}"/>
              </a:ext>
            </a:extLst>
          </p:cNvPr>
          <p:cNvPicPr/>
          <p:nvPr/>
        </p:nvPicPr>
        <p:blipFill>
          <a:blip r:embed="rId3"/>
          <a:srcRect r="21133"/>
          <a:stretch/>
        </p:blipFill>
        <p:spPr>
          <a:xfrm>
            <a:off x="1524001" y="1822829"/>
            <a:ext cx="9015677" cy="5744176"/>
          </a:xfrm>
          <a:prstGeom prst="rect">
            <a:avLst/>
          </a:prstGeom>
        </p:spPr>
      </p:pic>
    </p:spTree>
    <p:extLst>
      <p:ext uri="{BB962C8B-B14F-4D97-AF65-F5344CB8AC3E}">
        <p14:creationId xmlns:p14="http://schemas.microsoft.com/office/powerpoint/2010/main" val="316399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C036-8054-FA0F-5D3E-728479CB04F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114ED7-1134-37F4-1979-FC88A40DB22D}"/>
              </a:ext>
            </a:extLst>
          </p:cNvPr>
          <p:cNvSpPr>
            <a:spLocks noGrp="1"/>
          </p:cNvSpPr>
          <p:nvPr>
            <p:ph type="sldNum" sz="quarter" idx="12"/>
          </p:nvPr>
        </p:nvSpPr>
        <p:spPr/>
        <p:txBody>
          <a:bodyPr/>
          <a:lstStyle/>
          <a:p>
            <a:pPr lvl="0"/>
            <a:fld id="{05CC887C-F669-C74B-BC12-FE413605F451}" type="slidenum">
              <a:rPr lang="fr-FR" noProof="0" smtClean="0"/>
              <a:pPr lvl="0"/>
              <a:t>6</a:t>
            </a:fld>
            <a:endParaRPr lang="fr-FR" noProof="0"/>
          </a:p>
        </p:txBody>
      </p:sp>
      <p:sp>
        <p:nvSpPr>
          <p:cNvPr id="169" name="Rectangle : avec coins arrondis en haut 168">
            <a:extLst>
              <a:ext uri="{FF2B5EF4-FFF2-40B4-BE49-F238E27FC236}">
                <a16:creationId xmlns:a16="http://schemas.microsoft.com/office/drawing/2014/main" id="{1CB6F6D6-B9D9-D33A-C82B-F16624F5452B}"/>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1FEFC3F7-5F2D-0C16-B5FD-A433F7D98A61}"/>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93FA5B58-84C2-2C73-9133-426121AC0F27}"/>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CONTRATS PAR</a:t>
            </a:r>
          </a:p>
          <a:p>
            <a:pPr>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DUREE DE TRAVAIL</a:t>
            </a:r>
          </a:p>
        </p:txBody>
      </p:sp>
      <p:grpSp>
        <p:nvGrpSpPr>
          <p:cNvPr id="172" name="Groupe 171">
            <a:extLst>
              <a:ext uri="{FF2B5EF4-FFF2-40B4-BE49-F238E27FC236}">
                <a16:creationId xmlns:a16="http://schemas.microsoft.com/office/drawing/2014/main" id="{7F0A122E-CAB5-9132-7361-CA5D9F8BC1B1}"/>
              </a:ext>
            </a:extLst>
          </p:cNvPr>
          <p:cNvGrpSpPr/>
          <p:nvPr/>
        </p:nvGrpSpPr>
        <p:grpSpPr>
          <a:xfrm>
            <a:off x="5696633" y="275472"/>
            <a:ext cx="2123429" cy="306419"/>
            <a:chOff x="4172632" y="275471"/>
            <a:chExt cx="2123429" cy="306419"/>
          </a:xfrm>
        </p:grpSpPr>
        <p:sp>
          <p:nvSpPr>
            <p:cNvPr id="173" name="Rectangle 172">
              <a:hlinkClick r:id="rId2" action="ppaction://hlinksldjump"/>
              <a:extLst>
                <a:ext uri="{FF2B5EF4-FFF2-40B4-BE49-F238E27FC236}">
                  <a16:creationId xmlns:a16="http://schemas.microsoft.com/office/drawing/2014/main" id="{6B9536E6-4F85-E8C1-6308-6D107975D583}"/>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CHIFFRES CLES</a:t>
              </a:r>
            </a:p>
          </p:txBody>
        </p:sp>
        <p:cxnSp>
          <p:nvCxnSpPr>
            <p:cNvPr id="177" name="Connecteur droit 176">
              <a:extLst>
                <a:ext uri="{FF2B5EF4-FFF2-40B4-BE49-F238E27FC236}">
                  <a16:creationId xmlns:a16="http://schemas.microsoft.com/office/drawing/2014/main" id="{BAF6B963-6DE4-256E-8234-837D8734365E}"/>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4" name="New picture">
            <a:extLst>
              <a:ext uri="{FF2B5EF4-FFF2-40B4-BE49-F238E27FC236}">
                <a16:creationId xmlns:a16="http://schemas.microsoft.com/office/drawing/2014/main" id="{98D00ECD-BDA0-C584-E4A8-18D6746E1565}"/>
              </a:ext>
            </a:extLst>
          </p:cNvPr>
          <p:cNvPicPr/>
          <p:nvPr/>
        </p:nvPicPr>
        <p:blipFill>
          <a:blip r:embed="rId3"/>
          <a:srcRect l="32494" t="13556" b="33709"/>
          <a:stretch/>
        </p:blipFill>
        <p:spPr>
          <a:xfrm>
            <a:off x="2881804" y="2276872"/>
            <a:ext cx="7966724" cy="3717272"/>
          </a:xfrm>
          <a:prstGeom prst="rect">
            <a:avLst/>
          </a:prstGeom>
        </p:spPr>
      </p:pic>
      <p:sp>
        <p:nvSpPr>
          <p:cNvPr id="5" name="Titre 1">
            <a:extLst>
              <a:ext uri="{FF2B5EF4-FFF2-40B4-BE49-F238E27FC236}">
                <a16:creationId xmlns:a16="http://schemas.microsoft.com/office/drawing/2014/main" id="{1226BA00-BF5A-232D-84D1-F26500CF416E}"/>
              </a:ext>
            </a:extLst>
          </p:cNvPr>
          <p:cNvSpPr txBox="1">
            <a:spLocks/>
          </p:cNvSpPr>
          <p:nvPr/>
        </p:nvSpPr>
        <p:spPr>
          <a:xfrm>
            <a:off x="1481326" y="4017988"/>
            <a:ext cx="1210271" cy="14773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LOGISTIQUE</a:t>
            </a:r>
          </a:p>
        </p:txBody>
      </p:sp>
      <p:sp>
        <p:nvSpPr>
          <p:cNvPr id="6" name="Titre 1">
            <a:extLst>
              <a:ext uri="{FF2B5EF4-FFF2-40B4-BE49-F238E27FC236}">
                <a16:creationId xmlns:a16="http://schemas.microsoft.com/office/drawing/2014/main" id="{8F8D3884-1C07-DA37-4465-7470B59FD42D}"/>
              </a:ext>
            </a:extLst>
          </p:cNvPr>
          <p:cNvSpPr txBox="1">
            <a:spLocks/>
          </p:cNvSpPr>
          <p:nvPr/>
        </p:nvSpPr>
        <p:spPr>
          <a:xfrm>
            <a:off x="1493095" y="5229200"/>
            <a:ext cx="1259068"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a:t>
            </a:r>
            <a:br>
              <a:rPr lang="fr-FR" sz="1200" b="1" dirty="0">
                <a:solidFill>
                  <a:schemeClr val="tx1">
                    <a:lumMod val="65000"/>
                    <a:lumOff val="35000"/>
                  </a:schemeClr>
                </a:solidFill>
                <a:latin typeface="Arial" panose="020B0604020202020204"/>
              </a:rPr>
            </a:br>
            <a:r>
              <a:rPr lang="fr-FR" sz="1200" b="1" dirty="0">
                <a:solidFill>
                  <a:schemeClr val="tx1">
                    <a:lumMod val="65000"/>
                    <a:lumOff val="35000"/>
                  </a:schemeClr>
                </a:solidFill>
                <a:latin typeface="Arial" panose="020B0604020202020204"/>
              </a:rPr>
              <a:t>DE VOYAGEURS</a:t>
            </a:r>
          </a:p>
        </p:txBody>
      </p:sp>
      <p:sp>
        <p:nvSpPr>
          <p:cNvPr id="7" name="Titre 1">
            <a:extLst>
              <a:ext uri="{FF2B5EF4-FFF2-40B4-BE49-F238E27FC236}">
                <a16:creationId xmlns:a16="http://schemas.microsoft.com/office/drawing/2014/main" id="{100A3C50-611E-E9AA-8484-B04236ECAFBB}"/>
              </a:ext>
            </a:extLst>
          </p:cNvPr>
          <p:cNvSpPr txBox="1">
            <a:spLocks/>
          </p:cNvSpPr>
          <p:nvPr/>
        </p:nvSpPr>
        <p:spPr>
          <a:xfrm>
            <a:off x="1412251" y="2708920"/>
            <a:ext cx="1348423" cy="2954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80000"/>
              </a:lnSpc>
              <a:defRPr/>
            </a:pPr>
            <a:r>
              <a:rPr lang="fr-FR" sz="1200" b="1" dirty="0">
                <a:solidFill>
                  <a:schemeClr val="tx1">
                    <a:lumMod val="65000"/>
                    <a:lumOff val="35000"/>
                  </a:schemeClr>
                </a:solidFill>
                <a:latin typeface="Arial" panose="020B0604020202020204"/>
              </a:rPr>
              <a:t>TRANSPORT DE MARCHANDISES</a:t>
            </a:r>
          </a:p>
        </p:txBody>
      </p:sp>
      <p:pic>
        <p:nvPicPr>
          <p:cNvPr id="8" name="New picture">
            <a:extLst>
              <a:ext uri="{FF2B5EF4-FFF2-40B4-BE49-F238E27FC236}">
                <a16:creationId xmlns:a16="http://schemas.microsoft.com/office/drawing/2014/main" id="{7224F89E-84B0-6E02-3008-941B1B1E37E9}"/>
              </a:ext>
            </a:extLst>
          </p:cNvPr>
          <p:cNvPicPr/>
          <p:nvPr/>
        </p:nvPicPr>
        <p:blipFill>
          <a:blip r:embed="rId3"/>
          <a:srcRect l="30535" t="90820" r="32962" b="1403"/>
          <a:stretch/>
        </p:blipFill>
        <p:spPr>
          <a:xfrm>
            <a:off x="3863752" y="5952393"/>
            <a:ext cx="4608512" cy="717906"/>
          </a:xfrm>
          <a:prstGeom prst="rect">
            <a:avLst/>
          </a:prstGeom>
        </p:spPr>
      </p:pic>
    </p:spTree>
    <p:extLst>
      <p:ext uri="{BB962C8B-B14F-4D97-AF65-F5344CB8AC3E}">
        <p14:creationId xmlns:p14="http://schemas.microsoft.com/office/powerpoint/2010/main" val="15112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64BC4FB-C5B5-4379-8649-1E63887B48DB}"/>
              </a:ext>
            </a:extLst>
          </p:cNvPr>
          <p:cNvSpPr>
            <a:spLocks noGrp="1"/>
          </p:cNvSpPr>
          <p:nvPr>
            <p:ph type="sldNum" sz="quarter" idx="12"/>
          </p:nvPr>
        </p:nvSpPr>
        <p:spPr/>
        <p:txBody>
          <a:bodyPr/>
          <a:lstStyle/>
          <a:p>
            <a:fld id="{05CC887C-F669-C74B-BC12-FE413605F451}" type="slidenum">
              <a:rPr lang="fr-FR" smtClean="0"/>
              <a:pPr/>
              <a:t>7</a:t>
            </a:fld>
            <a:endParaRPr lang="fr-FR"/>
          </a:p>
        </p:txBody>
      </p:sp>
      <p:sp>
        <p:nvSpPr>
          <p:cNvPr id="4" name="Rectangle : avec coins arrondis en haut 3">
            <a:extLst>
              <a:ext uri="{FF2B5EF4-FFF2-40B4-BE49-F238E27FC236}">
                <a16:creationId xmlns:a16="http://schemas.microsoft.com/office/drawing/2014/main" id="{F7830F34-6A24-4022-87B2-B89542D5573C}"/>
              </a:ext>
            </a:extLst>
          </p:cNvPr>
          <p:cNvSpPr/>
          <p:nvPr/>
        </p:nvSpPr>
        <p:spPr>
          <a:xfrm rot="16200000" flipH="1">
            <a:off x="4173188" y="-106072"/>
            <a:ext cx="446572" cy="2967005"/>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fr-FR" dirty="0">
                <a:solidFill>
                  <a:srgbClr val="FFFFFF"/>
                </a:solidFill>
                <a:latin typeface="Arial" panose="020B0604020202020204"/>
              </a:rPr>
              <a:t> </a:t>
            </a:r>
          </a:p>
        </p:txBody>
      </p:sp>
      <p:sp>
        <p:nvSpPr>
          <p:cNvPr id="5" name="Rectangle : avec coins arrondis en haut 4">
            <a:extLst>
              <a:ext uri="{FF2B5EF4-FFF2-40B4-BE49-F238E27FC236}">
                <a16:creationId xmlns:a16="http://schemas.microsoft.com/office/drawing/2014/main" id="{C153F584-EAF0-4014-BE2D-DF79C3CD996D}"/>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6" name="Titre 1">
            <a:extLst>
              <a:ext uri="{FF2B5EF4-FFF2-40B4-BE49-F238E27FC236}">
                <a16:creationId xmlns:a16="http://schemas.microsoft.com/office/drawing/2014/main" id="{86E2063F-882B-4EFD-904B-59F62A540AD9}"/>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lvl="0">
              <a:lnSpc>
                <a:spcPct val="100000"/>
              </a:lnSpc>
              <a:defRPr/>
            </a:pPr>
            <a:r>
              <a:rPr lang="fr-FR" sz="2000" dirty="0">
                <a:solidFill>
                  <a:schemeClr val="bg1"/>
                </a:solidFill>
                <a:latin typeface="Arial" panose="020B0604020202020204"/>
              </a:rPr>
              <a:t>       PYRAMIDE</a:t>
            </a:r>
          </a:p>
          <a:p>
            <a:pPr lvl="0">
              <a:lnSpc>
                <a:spcPct val="100000"/>
              </a:lnSpc>
              <a:defRPr/>
            </a:pPr>
            <a:r>
              <a:rPr lang="fr-FR" sz="2000" dirty="0">
                <a:solidFill>
                  <a:schemeClr val="bg1"/>
                </a:solidFill>
                <a:latin typeface="Arial" panose="020B0604020202020204"/>
              </a:rPr>
              <a:t>	   	DES </a:t>
            </a:r>
            <a:r>
              <a:rPr lang="fr-FR" sz="2000" b="1" dirty="0">
                <a:solidFill>
                  <a:schemeClr val="bg1"/>
                </a:solidFill>
                <a:latin typeface="Arial" panose="020B0604020202020204"/>
              </a:rPr>
              <a:t>AGES</a:t>
            </a:r>
          </a:p>
        </p:txBody>
      </p:sp>
      <p:sp>
        <p:nvSpPr>
          <p:cNvPr id="13" name="Rectangle 12">
            <a:hlinkClick r:id="rId2" action="ppaction://hlinksldjump"/>
            <a:extLst>
              <a:ext uri="{FF2B5EF4-FFF2-40B4-BE49-F238E27FC236}">
                <a16:creationId xmlns:a16="http://schemas.microsoft.com/office/drawing/2014/main" id="{7027F579-5674-4668-BB64-9DCE24842761}"/>
              </a:ext>
            </a:extLst>
          </p:cNvPr>
          <p:cNvSpPr/>
          <p:nvPr/>
        </p:nvSpPr>
        <p:spPr>
          <a:xfrm>
            <a:off x="5696633"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CHIFFRES CLES</a:t>
            </a:r>
          </a:p>
        </p:txBody>
      </p:sp>
      <p:pic>
        <p:nvPicPr>
          <p:cNvPr id="11" name="Image 10" descr="Une image contenant texte, capture d’écran, nombre, Police&#10;&#10;Description générée automatiquement">
            <a:extLst>
              <a:ext uri="{FF2B5EF4-FFF2-40B4-BE49-F238E27FC236}">
                <a16:creationId xmlns:a16="http://schemas.microsoft.com/office/drawing/2014/main" id="{80115188-BF46-4195-8941-784EAD0B1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00" y="2132856"/>
            <a:ext cx="5311600" cy="4092295"/>
          </a:xfrm>
          <a:prstGeom prst="rect">
            <a:avLst/>
          </a:prstGeom>
        </p:spPr>
      </p:pic>
      <p:sp>
        <p:nvSpPr>
          <p:cNvPr id="15" name="ZoneTexte 14">
            <a:extLst>
              <a:ext uri="{FF2B5EF4-FFF2-40B4-BE49-F238E27FC236}">
                <a16:creationId xmlns:a16="http://schemas.microsoft.com/office/drawing/2014/main" id="{AD4B0F1B-B552-7970-5081-2D2F01B25B23}"/>
              </a:ext>
            </a:extLst>
          </p:cNvPr>
          <p:cNvSpPr txBox="1"/>
          <p:nvPr/>
        </p:nvSpPr>
        <p:spPr>
          <a:xfrm>
            <a:off x="7013029" y="2276872"/>
            <a:ext cx="4372573" cy="2308324"/>
          </a:xfrm>
          <a:prstGeom prst="rect">
            <a:avLst/>
          </a:prstGeom>
          <a:noFill/>
        </p:spPr>
        <p:txBody>
          <a:bodyPr wrap="square">
            <a:spAutoFit/>
          </a:bodyPr>
          <a:lstStyle/>
          <a:p>
            <a:pPr>
              <a:buClr>
                <a:srgbClr val="0DAE8E"/>
              </a:buClr>
            </a:pPr>
            <a:r>
              <a:rPr lang="fr-FR" sz="1800" dirty="0">
                <a:solidFill>
                  <a:srgbClr val="1E4974"/>
                </a:solidFill>
                <a:latin typeface="Arial" panose="020B0604020202020204" pitchFamily="34" charset="0"/>
                <a:cs typeface="Arial" panose="020B0604020202020204" pitchFamily="34" charset="0"/>
              </a:rPr>
              <a:t>Age moyen: </a:t>
            </a:r>
          </a:p>
          <a:p>
            <a:pPr>
              <a:buClr>
                <a:srgbClr val="0DAE8E"/>
              </a:buClr>
            </a:pPr>
            <a:endParaRPr lang="fr-FR" sz="18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800" dirty="0">
                <a:solidFill>
                  <a:srgbClr val="1E4974"/>
                </a:solidFill>
                <a:latin typeface="Arial" panose="020B0604020202020204" pitchFamily="34" charset="0"/>
                <a:cs typeface="Arial" panose="020B0604020202020204" pitchFamily="34" charset="0"/>
              </a:rPr>
              <a:t>44 ans dans le transport routier de marchandises</a:t>
            </a:r>
          </a:p>
          <a:p>
            <a:pPr>
              <a:buClr>
                <a:srgbClr val="0DAE8E"/>
              </a:buClr>
            </a:pPr>
            <a:endParaRPr lang="fr-FR" sz="1800" dirty="0">
              <a:solidFill>
                <a:srgbClr val="1E4974"/>
              </a:solidFill>
              <a:latin typeface="Arial" panose="020B0604020202020204" pitchFamily="34" charset="0"/>
              <a:cs typeface="Arial" panose="020B0604020202020204" pitchFamily="34" charset="0"/>
            </a:endParaRPr>
          </a:p>
          <a:p>
            <a:pPr marL="285750" indent="-285750">
              <a:buClr>
                <a:srgbClr val="0DAE8E"/>
              </a:buClr>
              <a:buFont typeface="Wingdings" pitchFamily="2" charset="2"/>
              <a:buChar char="q"/>
            </a:pPr>
            <a:r>
              <a:rPr lang="fr-FR" sz="1800" dirty="0">
                <a:solidFill>
                  <a:srgbClr val="1E4974"/>
                </a:solidFill>
                <a:latin typeface="Arial" panose="020B0604020202020204" pitchFamily="34" charset="0"/>
                <a:cs typeface="Arial" panose="020B0604020202020204" pitchFamily="34" charset="0"/>
              </a:rPr>
              <a:t>51 ans dans le transport routier de voyageurs interurbain</a:t>
            </a:r>
          </a:p>
          <a:p>
            <a:pPr marL="285750" indent="-285750">
              <a:buClr>
                <a:srgbClr val="0DAE8E"/>
              </a:buClr>
              <a:buFont typeface="Wingdings" pitchFamily="2" charset="2"/>
              <a:buChar char="q"/>
            </a:pPr>
            <a:endParaRPr lang="fr-FR" sz="1800" dirty="0">
              <a:solidFill>
                <a:srgbClr val="1E4974"/>
              </a:solidFill>
              <a:latin typeface="Arial" panose="020B0604020202020204" pitchFamily="34" charset="0"/>
              <a:cs typeface="Arial" panose="020B0604020202020204" pitchFamily="34" charset="0"/>
            </a:endParaRPr>
          </a:p>
        </p:txBody>
      </p:sp>
      <p:cxnSp>
        <p:nvCxnSpPr>
          <p:cNvPr id="16" name="Connecteur droit 15">
            <a:extLst>
              <a:ext uri="{FF2B5EF4-FFF2-40B4-BE49-F238E27FC236}">
                <a16:creationId xmlns:a16="http://schemas.microsoft.com/office/drawing/2014/main" id="{0EB4CC8A-1FC0-D1D8-B36E-060EBA551B8A}"/>
              </a:ext>
            </a:extLst>
          </p:cNvPr>
          <p:cNvCxnSpPr>
            <a:cxnSpLocks/>
          </p:cNvCxnSpPr>
          <p:nvPr/>
        </p:nvCxnSpPr>
        <p:spPr>
          <a:xfrm>
            <a:off x="7820062" y="275472"/>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7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95B14-C299-D230-B3B3-CD14DAB60C08}"/>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C34BB7-B59D-7C7F-9740-A28C5C2C714F}"/>
              </a:ext>
            </a:extLst>
          </p:cNvPr>
          <p:cNvSpPr>
            <a:spLocks noGrp="1"/>
          </p:cNvSpPr>
          <p:nvPr>
            <p:ph type="sldNum" sz="quarter" idx="12"/>
          </p:nvPr>
        </p:nvSpPr>
        <p:spPr/>
        <p:txBody>
          <a:bodyPr/>
          <a:lstStyle/>
          <a:p>
            <a:pPr lvl="0"/>
            <a:fld id="{05CC887C-F669-C74B-BC12-FE413605F451}" type="slidenum">
              <a:rPr lang="fr-FR" noProof="0" smtClean="0"/>
              <a:pPr lvl="0"/>
              <a:t>8</a:t>
            </a:fld>
            <a:endParaRPr lang="fr-FR" noProof="0"/>
          </a:p>
        </p:txBody>
      </p:sp>
      <p:sp>
        <p:nvSpPr>
          <p:cNvPr id="169" name="Rectangle : avec coins arrondis en haut 168">
            <a:extLst>
              <a:ext uri="{FF2B5EF4-FFF2-40B4-BE49-F238E27FC236}">
                <a16:creationId xmlns:a16="http://schemas.microsoft.com/office/drawing/2014/main" id="{93D55278-C0B3-A5F3-31C9-256759209C30}"/>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9D084C73-08E8-5932-92DE-ED6578F8C9F4}"/>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EEBC7C5E-E5F4-71A8-5F5B-BE6D7F40B8D0}"/>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BESOINS</a:t>
            </a:r>
          </a:p>
          <a:p>
            <a:pPr>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EN RECRUTEMENT</a:t>
            </a:r>
          </a:p>
        </p:txBody>
      </p:sp>
      <p:grpSp>
        <p:nvGrpSpPr>
          <p:cNvPr id="172" name="Groupe 171">
            <a:extLst>
              <a:ext uri="{FF2B5EF4-FFF2-40B4-BE49-F238E27FC236}">
                <a16:creationId xmlns:a16="http://schemas.microsoft.com/office/drawing/2014/main" id="{3F4D0FB7-A804-D2DE-E37C-F94EDC032585}"/>
              </a:ext>
            </a:extLst>
          </p:cNvPr>
          <p:cNvGrpSpPr/>
          <p:nvPr/>
        </p:nvGrpSpPr>
        <p:grpSpPr>
          <a:xfrm>
            <a:off x="5696633" y="275472"/>
            <a:ext cx="2123429" cy="306419"/>
            <a:chOff x="4172632" y="275471"/>
            <a:chExt cx="2123429" cy="306419"/>
          </a:xfrm>
        </p:grpSpPr>
        <p:sp>
          <p:nvSpPr>
            <p:cNvPr id="173" name="Rectangle 172">
              <a:hlinkClick r:id="rId2" action="ppaction://hlinksldjump"/>
              <a:extLst>
                <a:ext uri="{FF2B5EF4-FFF2-40B4-BE49-F238E27FC236}">
                  <a16:creationId xmlns:a16="http://schemas.microsoft.com/office/drawing/2014/main" id="{C4F129C5-25CD-F32F-88CD-5B3A20CB9205}"/>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PROSPECTIVE</a:t>
              </a:r>
            </a:p>
          </p:txBody>
        </p:sp>
        <p:cxnSp>
          <p:nvCxnSpPr>
            <p:cNvPr id="177" name="Connecteur droit 176">
              <a:extLst>
                <a:ext uri="{FF2B5EF4-FFF2-40B4-BE49-F238E27FC236}">
                  <a16:creationId xmlns:a16="http://schemas.microsoft.com/office/drawing/2014/main" id="{5620A1F0-BE64-5592-B17D-77ADC048775D}"/>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11" name="Image 10" descr="Une image contenant texte, capture d’écran, Police, nombre&#10;&#10;Description générée automatiquement">
            <a:extLst>
              <a:ext uri="{FF2B5EF4-FFF2-40B4-BE49-F238E27FC236}">
                <a16:creationId xmlns:a16="http://schemas.microsoft.com/office/drawing/2014/main" id="{B02C8B55-46EC-73D5-0315-704CEC73D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19" y="1615761"/>
            <a:ext cx="8190167" cy="5272294"/>
          </a:xfrm>
          <a:prstGeom prst="rect">
            <a:avLst/>
          </a:prstGeom>
        </p:spPr>
      </p:pic>
      <p:sp>
        <p:nvSpPr>
          <p:cNvPr id="12" name="Rectangle 11">
            <a:extLst>
              <a:ext uri="{FF2B5EF4-FFF2-40B4-BE49-F238E27FC236}">
                <a16:creationId xmlns:a16="http://schemas.microsoft.com/office/drawing/2014/main" id="{03DA046A-1D13-F7CE-7D97-E41B719F8BA6}"/>
              </a:ext>
            </a:extLst>
          </p:cNvPr>
          <p:cNvSpPr/>
          <p:nvPr/>
        </p:nvSpPr>
        <p:spPr>
          <a:xfrm>
            <a:off x="1524001" y="3429000"/>
            <a:ext cx="7884367"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A84A653-E872-19D2-AAA6-6867F26814CB}"/>
              </a:ext>
            </a:extLst>
          </p:cNvPr>
          <p:cNvSpPr/>
          <p:nvPr/>
        </p:nvSpPr>
        <p:spPr>
          <a:xfrm>
            <a:off x="1524001" y="4653136"/>
            <a:ext cx="7884367"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32E0769F-F14B-689B-08BE-D8424FAF7FBB}"/>
              </a:ext>
            </a:extLst>
          </p:cNvPr>
          <p:cNvSpPr txBox="1"/>
          <p:nvPr/>
        </p:nvSpPr>
        <p:spPr>
          <a:xfrm>
            <a:off x="9768180" y="5661248"/>
            <a:ext cx="1822706" cy="738664"/>
          </a:xfrm>
          <a:prstGeom prst="rect">
            <a:avLst/>
          </a:prstGeom>
          <a:noFill/>
        </p:spPr>
        <p:txBody>
          <a:bodyPr wrap="square" rtlCol="0">
            <a:spAutoFit/>
          </a:bodyPr>
          <a:lstStyle/>
          <a:p>
            <a:r>
              <a:rPr lang="fr-FR" sz="1400" i="1" dirty="0"/>
              <a:t>Source: Les Métiers en 2030, France Stratégie/ DARES</a:t>
            </a:r>
          </a:p>
        </p:txBody>
      </p:sp>
    </p:spTree>
    <p:extLst>
      <p:ext uri="{BB962C8B-B14F-4D97-AF65-F5344CB8AC3E}">
        <p14:creationId xmlns:p14="http://schemas.microsoft.com/office/powerpoint/2010/main" val="343198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A3E4-7746-7441-5F2C-42029643EB4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367A9C1-CD99-9842-6809-AABB82376C57}"/>
              </a:ext>
            </a:extLst>
          </p:cNvPr>
          <p:cNvSpPr>
            <a:spLocks noGrp="1"/>
          </p:cNvSpPr>
          <p:nvPr>
            <p:ph type="sldNum" sz="quarter" idx="12"/>
          </p:nvPr>
        </p:nvSpPr>
        <p:spPr/>
        <p:txBody>
          <a:bodyPr/>
          <a:lstStyle/>
          <a:p>
            <a:pPr lvl="0"/>
            <a:fld id="{05CC887C-F669-C74B-BC12-FE413605F451}" type="slidenum">
              <a:rPr lang="fr-FR" noProof="0" smtClean="0"/>
              <a:pPr lvl="0"/>
              <a:t>9</a:t>
            </a:fld>
            <a:endParaRPr lang="fr-FR" noProof="0"/>
          </a:p>
        </p:txBody>
      </p:sp>
      <p:sp>
        <p:nvSpPr>
          <p:cNvPr id="169" name="Rectangle : avec coins arrondis en haut 168">
            <a:extLst>
              <a:ext uri="{FF2B5EF4-FFF2-40B4-BE49-F238E27FC236}">
                <a16:creationId xmlns:a16="http://schemas.microsoft.com/office/drawing/2014/main" id="{4053410A-4632-2F81-5D50-B70D3DBA0661}"/>
              </a:ext>
            </a:extLst>
          </p:cNvPr>
          <p:cNvSpPr/>
          <p:nvPr/>
        </p:nvSpPr>
        <p:spPr>
          <a:xfrm rot="16200000" flipH="1">
            <a:off x="4706868" y="-639754"/>
            <a:ext cx="446572" cy="4034369"/>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0" name="Rectangle : avec coins arrondis en haut 169">
            <a:extLst>
              <a:ext uri="{FF2B5EF4-FFF2-40B4-BE49-F238E27FC236}">
                <a16:creationId xmlns:a16="http://schemas.microsoft.com/office/drawing/2014/main" id="{24F40C9B-F87F-F3C6-4DE6-97A9CA037108}"/>
              </a:ext>
            </a:extLst>
          </p:cNvPr>
          <p:cNvSpPr/>
          <p:nvPr/>
        </p:nvSpPr>
        <p:spPr>
          <a:xfrm rot="16200000" flipH="1">
            <a:off x="2787929" y="-400071"/>
            <a:ext cx="446572" cy="2974427"/>
          </a:xfrm>
          <a:prstGeom prst="round2SameRect">
            <a:avLst>
              <a:gd name="adj1" fmla="val 0"/>
              <a:gd name="adj2" fmla="val 0"/>
            </a:avLst>
          </a:prstGeom>
          <a:solidFill>
            <a:srgbClr val="F35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r-FR">
              <a:solidFill>
                <a:srgbClr val="FFFFFF"/>
              </a:solidFill>
              <a:latin typeface="Arial" panose="020B0604020202020204"/>
            </a:endParaRPr>
          </a:p>
        </p:txBody>
      </p:sp>
      <p:sp>
        <p:nvSpPr>
          <p:cNvPr id="171" name="Titre 1">
            <a:extLst>
              <a:ext uri="{FF2B5EF4-FFF2-40B4-BE49-F238E27FC236}">
                <a16:creationId xmlns:a16="http://schemas.microsoft.com/office/drawing/2014/main" id="{06F889D5-9F4A-BA1A-BA74-9A1E3B48B7B3}"/>
              </a:ext>
            </a:extLst>
          </p:cNvPr>
          <p:cNvSpPr txBox="1">
            <a:spLocks/>
          </p:cNvSpPr>
          <p:nvPr/>
        </p:nvSpPr>
        <p:spPr>
          <a:xfrm>
            <a:off x="1870416" y="932032"/>
            <a:ext cx="5549193" cy="615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ts val="0"/>
              </a:spcBef>
              <a:buNone/>
              <a:defRPr sz="6000" kern="1200">
                <a:solidFill>
                  <a:schemeClr val="tx1"/>
                </a:solidFill>
                <a:latin typeface="+mj-lt"/>
                <a:ea typeface="+mj-ea"/>
                <a:cs typeface="+mj-cs"/>
              </a:defRPr>
            </a:lvl1pPr>
          </a:lstStyle>
          <a:p>
            <a:pPr>
              <a:lnSpc>
                <a:spcPct val="100000"/>
              </a:lnSpc>
              <a:defRPr/>
            </a:pPr>
            <a:r>
              <a:rPr lang="fr-FR" sz="2000" dirty="0">
                <a:solidFill>
                  <a:schemeClr val="bg1"/>
                </a:solidFill>
                <a:latin typeface="Arial" panose="020B0604020202020204"/>
              </a:rPr>
              <a:t>METIERS</a:t>
            </a:r>
          </a:p>
          <a:p>
            <a:pPr>
              <a:lnSpc>
                <a:spcPct val="100000"/>
              </a:lnSpc>
              <a:defRPr/>
            </a:pPr>
            <a:r>
              <a:rPr lang="fr-FR" sz="2000" dirty="0">
                <a:solidFill>
                  <a:schemeClr val="bg1"/>
                </a:solidFill>
                <a:latin typeface="Arial" panose="020B0604020202020204"/>
              </a:rPr>
              <a:t>	           </a:t>
            </a:r>
            <a:r>
              <a:rPr lang="fr-FR" sz="2000" b="1" dirty="0">
                <a:solidFill>
                  <a:schemeClr val="bg1"/>
                </a:solidFill>
                <a:latin typeface="Arial" panose="020B0604020202020204"/>
              </a:rPr>
              <a:t>EN EXPANSION</a:t>
            </a:r>
          </a:p>
        </p:txBody>
      </p:sp>
      <p:grpSp>
        <p:nvGrpSpPr>
          <p:cNvPr id="172" name="Groupe 171">
            <a:extLst>
              <a:ext uri="{FF2B5EF4-FFF2-40B4-BE49-F238E27FC236}">
                <a16:creationId xmlns:a16="http://schemas.microsoft.com/office/drawing/2014/main" id="{A4052D61-74E3-0169-8EAD-2B9D1765EF82}"/>
              </a:ext>
            </a:extLst>
          </p:cNvPr>
          <p:cNvGrpSpPr/>
          <p:nvPr/>
        </p:nvGrpSpPr>
        <p:grpSpPr>
          <a:xfrm>
            <a:off x="5696633" y="275472"/>
            <a:ext cx="2123429" cy="306419"/>
            <a:chOff x="4172632" y="275471"/>
            <a:chExt cx="2123429" cy="306419"/>
          </a:xfrm>
        </p:grpSpPr>
        <p:sp>
          <p:nvSpPr>
            <p:cNvPr id="173" name="Rectangle 172">
              <a:hlinkClick r:id="rId2" action="ppaction://hlinksldjump"/>
              <a:extLst>
                <a:ext uri="{FF2B5EF4-FFF2-40B4-BE49-F238E27FC236}">
                  <a16:creationId xmlns:a16="http://schemas.microsoft.com/office/drawing/2014/main" id="{5311F910-3AD7-80DE-6953-0D325A4259EA}"/>
                </a:ext>
              </a:extLst>
            </p:cNvPr>
            <p:cNvSpPr/>
            <p:nvPr/>
          </p:nvSpPr>
          <p:spPr>
            <a:xfrm>
              <a:off x="4172632" y="355464"/>
              <a:ext cx="2016213" cy="146194"/>
            </a:xfrm>
            <a:prstGeom prst="rect">
              <a:avLst/>
            </a:prstGeom>
          </p:spPr>
          <p:txBody>
            <a:bodyPr wrap="square" lIns="0" tIns="0" rIns="0" bIns="0" anchor="ctr" anchorCtr="0">
              <a:spAutoFit/>
            </a:bodyPr>
            <a:lstStyle/>
            <a:p>
              <a:pPr algn="r" defTabSz="457200">
                <a:lnSpc>
                  <a:spcPct val="95000"/>
                </a:lnSpc>
                <a:spcBef>
                  <a:spcPts val="600"/>
                </a:spcBef>
                <a:defRPr/>
              </a:pPr>
              <a:r>
                <a:rPr lang="fr-FR" sz="1000" b="1" dirty="0">
                  <a:solidFill>
                    <a:srgbClr val="F3575E"/>
                  </a:solidFill>
                  <a:latin typeface="Arial" panose="020B0604020202020204"/>
                </a:rPr>
                <a:t>PROSPECTIVE</a:t>
              </a:r>
            </a:p>
          </p:txBody>
        </p:sp>
        <p:cxnSp>
          <p:nvCxnSpPr>
            <p:cNvPr id="177" name="Connecteur droit 176">
              <a:extLst>
                <a:ext uri="{FF2B5EF4-FFF2-40B4-BE49-F238E27FC236}">
                  <a16:creationId xmlns:a16="http://schemas.microsoft.com/office/drawing/2014/main" id="{40EF554C-E5A9-B45F-BD5F-A9FC19651D88}"/>
                </a:ext>
              </a:extLst>
            </p:cNvPr>
            <p:cNvCxnSpPr>
              <a:cxnSpLocks/>
            </p:cNvCxnSpPr>
            <p:nvPr/>
          </p:nvCxnSpPr>
          <p:spPr>
            <a:xfrm>
              <a:off x="6296061" y="275471"/>
              <a:ext cx="0" cy="306419"/>
            </a:xfrm>
            <a:prstGeom prst="line">
              <a:avLst/>
            </a:prstGeom>
            <a:ln w="12700" cap="rnd">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pic>
        <p:nvPicPr>
          <p:cNvPr id="4" name="Image 3" descr="Une image contenant texte, capture d’écran, Police, nombre&#10;&#10;Description générée automatiquement">
            <a:extLst>
              <a:ext uri="{FF2B5EF4-FFF2-40B4-BE49-F238E27FC236}">
                <a16:creationId xmlns:a16="http://schemas.microsoft.com/office/drawing/2014/main" id="{25D944ED-C5C7-7399-D85C-7DFC1FC3E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97" y="1611472"/>
            <a:ext cx="8371102" cy="4911458"/>
          </a:xfrm>
          <a:prstGeom prst="rect">
            <a:avLst/>
          </a:prstGeom>
        </p:spPr>
      </p:pic>
      <p:sp>
        <p:nvSpPr>
          <p:cNvPr id="5" name="Rectangle 4">
            <a:extLst>
              <a:ext uri="{FF2B5EF4-FFF2-40B4-BE49-F238E27FC236}">
                <a16:creationId xmlns:a16="http://schemas.microsoft.com/office/drawing/2014/main" id="{75915C4F-ABE1-7295-1F7F-B9475AF0B853}"/>
              </a:ext>
            </a:extLst>
          </p:cNvPr>
          <p:cNvSpPr/>
          <p:nvPr/>
        </p:nvSpPr>
        <p:spPr>
          <a:xfrm>
            <a:off x="1271464" y="3645024"/>
            <a:ext cx="7884367"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8FB033E-12C3-4E2D-E9E7-2D0E122AE47D}"/>
              </a:ext>
            </a:extLst>
          </p:cNvPr>
          <p:cNvSpPr/>
          <p:nvPr/>
        </p:nvSpPr>
        <p:spPr>
          <a:xfrm>
            <a:off x="1271464" y="4699436"/>
            <a:ext cx="7884367"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ACEE24A-7B6B-6262-8FCB-8030C9AAD7E6}"/>
              </a:ext>
            </a:extLst>
          </p:cNvPr>
          <p:cNvSpPr txBox="1"/>
          <p:nvPr/>
        </p:nvSpPr>
        <p:spPr>
          <a:xfrm>
            <a:off x="9768180" y="5661248"/>
            <a:ext cx="1822706" cy="738664"/>
          </a:xfrm>
          <a:prstGeom prst="rect">
            <a:avLst/>
          </a:prstGeom>
          <a:noFill/>
        </p:spPr>
        <p:txBody>
          <a:bodyPr wrap="square" rtlCol="0">
            <a:spAutoFit/>
          </a:bodyPr>
          <a:lstStyle/>
          <a:p>
            <a:r>
              <a:rPr lang="fr-FR" sz="1400" i="1" dirty="0"/>
              <a:t>Source: Les Métiers en 2030, France Stratégie/ DARES</a:t>
            </a:r>
          </a:p>
        </p:txBody>
      </p:sp>
    </p:spTree>
    <p:extLst>
      <p:ext uri="{BB962C8B-B14F-4D97-AF65-F5344CB8AC3E}">
        <p14:creationId xmlns:p14="http://schemas.microsoft.com/office/powerpoint/2010/main" val="253010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eate a new document." ma:contentTypeScope="" ma:versionID="b7018ebc673f9c6a7ffefe12b2c86bf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8b840ae0a157c9c7b00851061c5d6370"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DB7D9B6D-ED4E-43A5-BD0D-02A09330B440}"/>
</file>

<file path=customXml/itemProps2.xml><?xml version="1.0" encoding="utf-8"?>
<ds:datastoreItem xmlns:ds="http://schemas.openxmlformats.org/officeDocument/2006/customXml" ds:itemID="{11279C45-B016-4369-A49C-55B4C5EF74F0}"/>
</file>

<file path=customXml/itemProps3.xml><?xml version="1.0" encoding="utf-8"?>
<ds:datastoreItem xmlns:ds="http://schemas.openxmlformats.org/officeDocument/2006/customXml" ds:itemID="{4D8FA341-B700-4BB3-B59E-F8CF52AEDB39}"/>
</file>

<file path=docProps/app.xml><?xml version="1.0" encoding="utf-8"?>
<Properties xmlns="http://schemas.openxmlformats.org/officeDocument/2006/extended-properties" xmlns:vt="http://schemas.openxmlformats.org/officeDocument/2006/docPropsVTypes">
  <Template/>
  <TotalTime>415</TotalTime>
  <Words>2885</Words>
  <Application>Microsoft Office PowerPoint</Application>
  <PresentationFormat>Grand écran</PresentationFormat>
  <Paragraphs>315</Paragraphs>
  <Slides>20</Slides>
  <Notes>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vt:i4>
      </vt:variant>
    </vt:vector>
  </HeadingPairs>
  <TitlesOfParts>
    <vt:vector size="32" baseType="lpstr">
      <vt:lpstr>Arial</vt:lpstr>
      <vt:lpstr>Blogger Sans</vt:lpstr>
      <vt:lpstr>Blogger Sans Medium</vt:lpstr>
      <vt:lpstr>Courier New</vt:lpstr>
      <vt:lpstr>Helvetica</vt:lpstr>
      <vt:lpstr>Open Sans</vt:lpstr>
      <vt:lpstr>Poppins</vt:lpstr>
      <vt:lpstr>Poppins Light</vt:lpstr>
      <vt:lpstr>Poppins Medium</vt:lpstr>
      <vt:lpstr>Poppins SemiBold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DÉMARCHE PROSPECTIVE EMPLOIS COMPÉTENCES DANS LE TRANSPORT ET LA LOGISTIQUE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 MIGUEL</dc:creator>
  <cp:lastModifiedBy>Géraldine Benali</cp:lastModifiedBy>
  <cp:revision>280</cp:revision>
  <cp:lastPrinted>2022-03-25T18:03:18Z</cp:lastPrinted>
  <dcterms:created xsi:type="dcterms:W3CDTF">2021-01-29T11:31:59Z</dcterms:created>
  <dcterms:modified xsi:type="dcterms:W3CDTF">2024-11-25T15:52:40Z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