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73" r:id="rId3"/>
    <p:sldId id="1054" r:id="rId4"/>
    <p:sldId id="948" r:id="rId5"/>
    <p:sldId id="1090" r:id="rId6"/>
    <p:sldId id="1017" r:id="rId7"/>
    <p:sldId id="993" r:id="rId8"/>
    <p:sldId id="1081" r:id="rId9"/>
    <p:sldId id="1068" r:id="rId10"/>
    <p:sldId id="1083" r:id="rId11"/>
    <p:sldId id="1070" r:id="rId12"/>
    <p:sldId id="1063" r:id="rId13"/>
    <p:sldId id="1082" r:id="rId14"/>
    <p:sldId id="839" r:id="rId15"/>
    <p:sldId id="276" r:id="rId16"/>
    <p:sldId id="1062" r:id="rId17"/>
    <p:sldId id="1088" r:id="rId18"/>
    <p:sldId id="1084" r:id="rId19"/>
    <p:sldId id="1064" r:id="rId20"/>
    <p:sldId id="321" r:id="rId21"/>
    <p:sldId id="1069" r:id="rId22"/>
    <p:sldId id="854" r:id="rId23"/>
    <p:sldId id="1085" r:id="rId24"/>
    <p:sldId id="1028" r:id="rId25"/>
    <p:sldId id="495" r:id="rId26"/>
    <p:sldId id="492" r:id="rId27"/>
    <p:sldId id="1089" r:id="rId28"/>
    <p:sldId id="1087" r:id="rId29"/>
    <p:sldId id="261" r:id="rId30"/>
    <p:sldId id="1067" r:id="rId31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67435" autoAdjust="0"/>
  </p:normalViewPr>
  <p:slideViewPr>
    <p:cSldViewPr snapToGrid="0" snapToObjects="1">
      <p:cViewPr varScale="1">
        <p:scale>
          <a:sx n="73" d="100"/>
          <a:sy n="73" d="100"/>
        </p:scale>
        <p:origin x="182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Volumes/UTILISATEURS/Stagiaires/Hugo%20Luzi/Ob&#233;sit&#233;%20et%20ALD/AL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/UTILISATEURS/Stagiaires/Hugo%20Luzi/Ob&#233;sit&#233;%20et%20ALD/A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68328958880099"/>
          <c:y val="6.0185185185185203E-2"/>
          <c:w val="0.84503066148989403"/>
          <c:h val="0.82709900845727602"/>
        </c:manualLayout>
      </c:layout>
      <c:lineChart>
        <c:grouping val="standard"/>
        <c:varyColors val="0"/>
        <c:ser>
          <c:idx val="0"/>
          <c:order val="0"/>
          <c:tx>
            <c:strRef>
              <c:f>Feuil5!$D$46</c:f>
              <c:strCache>
                <c:ptCount val="1"/>
                <c:pt idx="0">
                  <c:v>Diabètes 1 et 2</c:v>
                </c:pt>
              </c:strCache>
            </c:strRef>
          </c:tx>
          <c:spPr>
            <a:ln w="19050" cmpd="sng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Feuil5!$C$47:$C$74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Feuil5!$D$47:$D$74</c:f>
              <c:numCache>
                <c:formatCode>_-* #\ ##0\ _€_-;\-* #\ ##0\ _€_-;_-* "-"??\ _€_-;_-@_-</c:formatCode>
                <c:ptCount val="28"/>
                <c:pt idx="0">
                  <c:v>61796</c:v>
                </c:pt>
                <c:pt idx="1">
                  <c:v>60528</c:v>
                </c:pt>
                <c:pt idx="2">
                  <c:v>64030</c:v>
                </c:pt>
                <c:pt idx="3">
                  <c:v>63830</c:v>
                </c:pt>
                <c:pt idx="4">
                  <c:v>66560</c:v>
                </c:pt>
                <c:pt idx="5">
                  <c:v>69631</c:v>
                </c:pt>
                <c:pt idx="6">
                  <c:v>76139</c:v>
                </c:pt>
                <c:pt idx="7">
                  <c:v>81118</c:v>
                </c:pt>
                <c:pt idx="8">
                  <c:v>91751</c:v>
                </c:pt>
                <c:pt idx="9">
                  <c:v>95985</c:v>
                </c:pt>
                <c:pt idx="10">
                  <c:v>116332</c:v>
                </c:pt>
                <c:pt idx="11">
                  <c:v>119699</c:v>
                </c:pt>
                <c:pt idx="12">
                  <c:v>125570</c:v>
                </c:pt>
                <c:pt idx="13">
                  <c:v>135388</c:v>
                </c:pt>
                <c:pt idx="14">
                  <c:v>134491</c:v>
                </c:pt>
                <c:pt idx="15">
                  <c:v>146792</c:v>
                </c:pt>
                <c:pt idx="16">
                  <c:v>154793</c:v>
                </c:pt>
                <c:pt idx="17">
                  <c:v>177720</c:v>
                </c:pt>
                <c:pt idx="18">
                  <c:v>184862</c:v>
                </c:pt>
                <c:pt idx="19">
                  <c:v>189234</c:v>
                </c:pt>
                <c:pt idx="20">
                  <c:v>208874</c:v>
                </c:pt>
                <c:pt idx="21">
                  <c:v>205114</c:v>
                </c:pt>
                <c:pt idx="22">
                  <c:v>208926</c:v>
                </c:pt>
                <c:pt idx="23">
                  <c:v>211320</c:v>
                </c:pt>
                <c:pt idx="24">
                  <c:v>210680</c:v>
                </c:pt>
                <c:pt idx="25">
                  <c:v>221230</c:v>
                </c:pt>
                <c:pt idx="26">
                  <c:v>255190</c:v>
                </c:pt>
                <c:pt idx="27">
                  <c:v>262810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B4-7240-867C-A8E60245C69B}"/>
            </c:ext>
          </c:extLst>
        </c:ser>
        <c:ser>
          <c:idx val="2"/>
          <c:order val="1"/>
          <c:tx>
            <c:strRef>
              <c:f>Feuil5!$G$46</c:f>
              <c:strCache>
                <c:ptCount val="1"/>
                <c:pt idx="0">
                  <c:v>Maladies cardiovasculaires (hors hypertension)</c:v>
                </c:pt>
              </c:strCache>
            </c:strRef>
          </c:tx>
          <c:spPr>
            <a:ln w="19050" cmpd="sng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Feuil5!$G$47:$G$74</c:f>
              <c:numCache>
                <c:formatCode>_-* #\ ##0\ _€_-;\-* #\ ##0\ _€_-;_-* "-"??\ _€_-;_-@_-</c:formatCode>
                <c:ptCount val="28"/>
                <c:pt idx="0">
                  <c:v>147382</c:v>
                </c:pt>
                <c:pt idx="1">
                  <c:v>143591</c:v>
                </c:pt>
                <c:pt idx="2">
                  <c:v>141447</c:v>
                </c:pt>
                <c:pt idx="3">
                  <c:v>135579</c:v>
                </c:pt>
                <c:pt idx="4">
                  <c:v>130593</c:v>
                </c:pt>
                <c:pt idx="5">
                  <c:v>128165</c:v>
                </c:pt>
                <c:pt idx="6">
                  <c:v>134869</c:v>
                </c:pt>
                <c:pt idx="7">
                  <c:v>137416</c:v>
                </c:pt>
                <c:pt idx="8">
                  <c:v>147285</c:v>
                </c:pt>
                <c:pt idx="9">
                  <c:v>147140</c:v>
                </c:pt>
                <c:pt idx="10">
                  <c:v>176875</c:v>
                </c:pt>
                <c:pt idx="11">
                  <c:v>185620</c:v>
                </c:pt>
                <c:pt idx="12">
                  <c:v>187989</c:v>
                </c:pt>
                <c:pt idx="13">
                  <c:v>196704</c:v>
                </c:pt>
                <c:pt idx="14">
                  <c:v>195414</c:v>
                </c:pt>
                <c:pt idx="15">
                  <c:v>203276</c:v>
                </c:pt>
                <c:pt idx="16">
                  <c:v>227056</c:v>
                </c:pt>
                <c:pt idx="17">
                  <c:v>244973</c:v>
                </c:pt>
                <c:pt idx="18">
                  <c:v>252883</c:v>
                </c:pt>
                <c:pt idx="19">
                  <c:v>272423</c:v>
                </c:pt>
                <c:pt idx="20">
                  <c:v>300138</c:v>
                </c:pt>
                <c:pt idx="21">
                  <c:v>310500</c:v>
                </c:pt>
                <c:pt idx="22">
                  <c:v>321577</c:v>
                </c:pt>
                <c:pt idx="23">
                  <c:v>332900</c:v>
                </c:pt>
                <c:pt idx="24">
                  <c:v>359370</c:v>
                </c:pt>
                <c:pt idx="25">
                  <c:v>400140</c:v>
                </c:pt>
                <c:pt idx="26">
                  <c:v>498170</c:v>
                </c:pt>
                <c:pt idx="27">
                  <c:v>532250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B4-7240-867C-A8E60245C69B}"/>
            </c:ext>
          </c:extLst>
        </c:ser>
        <c:ser>
          <c:idx val="3"/>
          <c:order val="2"/>
          <c:tx>
            <c:strRef>
              <c:f>Feuil5!$H$46</c:f>
              <c:strCache>
                <c:ptCount val="1"/>
                <c:pt idx="0">
                  <c:v>Tumeurs malignes</c:v>
                </c:pt>
              </c:strCache>
            </c:strRef>
          </c:tx>
          <c:spPr>
            <a:ln w="19050" cmpd="sng">
              <a:solidFill>
                <a:schemeClr val="tx2"/>
              </a:solidFill>
            </a:ln>
          </c:spPr>
          <c:marker>
            <c:symbol val="none"/>
          </c:marker>
          <c:val>
            <c:numRef>
              <c:f>Feuil5!$H$47:$H$74</c:f>
              <c:numCache>
                <c:formatCode>_-* #\ ##0\ _€_-;\-* #\ ##0\ _€_-;_-* "-"??\ _€_-;_-@_-</c:formatCode>
                <c:ptCount val="28"/>
                <c:pt idx="0">
                  <c:v>140635</c:v>
                </c:pt>
                <c:pt idx="1">
                  <c:v>145143</c:v>
                </c:pt>
                <c:pt idx="2">
                  <c:v>150858</c:v>
                </c:pt>
                <c:pt idx="3">
                  <c:v>150027</c:v>
                </c:pt>
                <c:pt idx="4">
                  <c:v>147971</c:v>
                </c:pt>
                <c:pt idx="5">
                  <c:v>152645</c:v>
                </c:pt>
                <c:pt idx="6">
                  <c:v>170070</c:v>
                </c:pt>
                <c:pt idx="7">
                  <c:v>177381</c:v>
                </c:pt>
                <c:pt idx="8">
                  <c:v>187663</c:v>
                </c:pt>
                <c:pt idx="9">
                  <c:v>191470</c:v>
                </c:pt>
                <c:pt idx="10">
                  <c:v>205639</c:v>
                </c:pt>
                <c:pt idx="11">
                  <c:v>216073</c:v>
                </c:pt>
                <c:pt idx="12">
                  <c:v>221910</c:v>
                </c:pt>
                <c:pt idx="13">
                  <c:v>231512</c:v>
                </c:pt>
                <c:pt idx="14">
                  <c:v>244448</c:v>
                </c:pt>
                <c:pt idx="15">
                  <c:v>244139</c:v>
                </c:pt>
                <c:pt idx="16">
                  <c:v>243646</c:v>
                </c:pt>
                <c:pt idx="17">
                  <c:v>257484</c:v>
                </c:pt>
                <c:pt idx="18">
                  <c:v>260263</c:v>
                </c:pt>
                <c:pt idx="19">
                  <c:v>263872</c:v>
                </c:pt>
                <c:pt idx="20">
                  <c:v>273754</c:v>
                </c:pt>
                <c:pt idx="21">
                  <c:v>285935</c:v>
                </c:pt>
                <c:pt idx="22">
                  <c:v>281434</c:v>
                </c:pt>
                <c:pt idx="23">
                  <c:v>285150</c:v>
                </c:pt>
                <c:pt idx="24">
                  <c:v>293930</c:v>
                </c:pt>
                <c:pt idx="25">
                  <c:v>310700</c:v>
                </c:pt>
                <c:pt idx="26">
                  <c:v>342540</c:v>
                </c:pt>
                <c:pt idx="27">
                  <c:v>344050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B4-7240-867C-A8E60245C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340952"/>
        <c:axId val="794636440"/>
      </c:lineChart>
      <c:catAx>
        <c:axId val="794340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800"/>
            </a:pPr>
            <a:endParaRPr lang="fr-FR"/>
          </a:p>
        </c:txPr>
        <c:crossAx val="794636440"/>
        <c:crosses val="autoZero"/>
        <c:auto val="1"/>
        <c:lblAlgn val="ctr"/>
        <c:lblOffset val="100"/>
        <c:noMultiLvlLbl val="0"/>
      </c:catAx>
      <c:valAx>
        <c:axId val="794636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fr-FR" sz="800"/>
                  <a:t>Nombre de nouveaux cas</a:t>
                </a:r>
              </a:p>
            </c:rich>
          </c:tx>
          <c:overlay val="0"/>
        </c:title>
        <c:numFmt formatCode="_-* #\ ##0\ _€_-;\-* #\ 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794340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267293201253101"/>
          <c:y val="6.1104846724256603E-2"/>
          <c:w val="0.46348877653923798"/>
          <c:h val="0.248106149583774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8"/>
            <c:spPr>
              <a:ln>
                <a:noFill/>
              </a:ln>
              <a:effectLst/>
            </c:spPr>
          </c:marker>
          <c:dPt>
            <c:idx val="1"/>
            <c:marker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78B-6F48-A648-1AFC4265936B}"/>
              </c:ext>
            </c:extLst>
          </c:dPt>
          <c:dPt>
            <c:idx val="12"/>
            <c:marker>
              <c:spPr>
                <a:solidFill>
                  <a:srgbClr val="984807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78B-6F48-A648-1AFC4265936B}"/>
              </c:ext>
            </c:extLst>
          </c:dPt>
          <c:dPt>
            <c:idx val="17"/>
            <c:marker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78B-6F48-A648-1AFC4265936B}"/>
              </c:ext>
            </c:extLst>
          </c:dPt>
          <c:dPt>
            <c:idx val="20"/>
            <c:marker>
              <c:spPr>
                <a:solidFill>
                  <a:srgbClr val="215968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78B-6F48-A648-1AFC4265936B}"/>
              </c:ext>
            </c:extLst>
          </c:dPt>
          <c:dPt>
            <c:idx val="23"/>
            <c:marker>
              <c:spPr>
                <a:solidFill>
                  <a:srgbClr val="215968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78B-6F48-A648-1AFC4265936B}"/>
              </c:ext>
            </c:extLst>
          </c:dPt>
          <c:dPt>
            <c:idx val="24"/>
            <c:marker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78B-6F48-A648-1AFC4265936B}"/>
              </c:ext>
            </c:extLst>
          </c:dPt>
          <c:dPt>
            <c:idx val="27"/>
            <c:marker>
              <c:spPr>
                <a:solidFill>
                  <a:srgbClr val="215968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78B-6F48-A648-1AFC4265936B}"/>
              </c:ext>
            </c:extLst>
          </c:dPt>
          <c:dPt>
            <c:idx val="28"/>
            <c:marker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78B-6F48-A648-1AFC4265936B}"/>
              </c:ext>
            </c:extLst>
          </c:dPt>
          <c:dPt>
            <c:idx val="30"/>
            <c:marker>
              <c:spPr>
                <a:solidFill>
                  <a:srgbClr val="00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78B-6F48-A648-1AFC4265936B}"/>
              </c:ext>
            </c:extLst>
          </c:dPt>
          <c:dPt>
            <c:idx val="31"/>
            <c:marker>
              <c:spPr>
                <a:solidFill>
                  <a:srgbClr val="215968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78B-6F48-A648-1AFC4265936B}"/>
              </c:ext>
            </c:extLst>
          </c:dPt>
          <c:dPt>
            <c:idx val="34"/>
            <c:marker>
              <c:spPr>
                <a:solidFill>
                  <a:srgbClr val="215968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78B-6F48-A648-1AFC4265936B}"/>
              </c:ext>
            </c:extLst>
          </c:dPt>
          <c:dPt>
            <c:idx val="35"/>
            <c:marker>
              <c:spPr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78B-6F48-A648-1AFC4265936B}"/>
              </c:ext>
            </c:extLst>
          </c:dPt>
          <c:dPt>
            <c:idx val="36"/>
            <c:marker>
              <c:spPr>
                <a:solidFill>
                  <a:schemeClr val="tx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78B-6F48-A648-1AFC4265936B}"/>
              </c:ext>
            </c:extLst>
          </c:dPt>
          <c:dPt>
            <c:idx val="37"/>
            <c:marker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78B-6F48-A648-1AFC4265936B}"/>
              </c:ext>
            </c:extLst>
          </c:dPt>
          <c:trendline>
            <c:spPr>
              <a:ln w="25400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  <a:round/>
                <a:headEnd type="none"/>
              </a:ln>
              <a:effectLst/>
            </c:spPr>
            <c:trendlineType val="power"/>
            <c:dispRSqr val="0"/>
            <c:dispEq val="0"/>
          </c:trendline>
          <c:xVal>
            <c:numRef>
              <c:f>Feuil5!$D$119:$D$156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</c:numCache>
            </c:numRef>
          </c:xVal>
          <c:yVal>
            <c:numRef>
              <c:f>Feuil5!$E$119:$E$156</c:f>
              <c:numCache>
                <c:formatCode>0.00%</c:formatCode>
                <c:ptCount val="38"/>
                <c:pt idx="1">
                  <c:v>5.2999999999999999E-2</c:v>
                </c:pt>
                <c:pt idx="12">
                  <c:v>5.8999999999999997E-2</c:v>
                </c:pt>
                <c:pt idx="17" formatCode="0%">
                  <c:v>0.09</c:v>
                </c:pt>
                <c:pt idx="20">
                  <c:v>0.10100000000000001</c:v>
                </c:pt>
                <c:pt idx="23">
                  <c:v>0.11899999999999999</c:v>
                </c:pt>
                <c:pt idx="24" formatCode="0%">
                  <c:v>0.1</c:v>
                </c:pt>
                <c:pt idx="27">
                  <c:v>0.13100000000000001</c:v>
                </c:pt>
                <c:pt idx="28">
                  <c:v>0.16900000000000001</c:v>
                </c:pt>
                <c:pt idx="30">
                  <c:v>0.122</c:v>
                </c:pt>
                <c:pt idx="31">
                  <c:v>0.14499999999999999</c:v>
                </c:pt>
                <c:pt idx="34" formatCode="0%">
                  <c:v>0.15</c:v>
                </c:pt>
                <c:pt idx="35">
                  <c:v>0.157</c:v>
                </c:pt>
                <c:pt idx="36">
                  <c:v>0.14699999999999999</c:v>
                </c:pt>
                <c:pt idx="37">
                  <c:v>0.17100000000000001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C78B-6F48-A648-1AFC42659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4867960"/>
        <c:axId val="592418808"/>
      </c:scatterChart>
      <c:valAx>
        <c:axId val="654867960"/>
        <c:scaling>
          <c:orientation val="minMax"/>
          <c:max val="2015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592418808"/>
        <c:crosses val="autoZero"/>
        <c:crossBetween val="midCat"/>
      </c:valAx>
      <c:valAx>
        <c:axId val="592418808"/>
        <c:scaling>
          <c:orientation val="minMax"/>
          <c:max val="0.1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65486796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0.41783</cdr:x>
      <cdr:y>0.49435</cdr:y>
    </cdr:from>
    <cdr:to>
      <cdr:x>0.52326</cdr:x>
      <cdr:y>0.59913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F7C13792-AA17-254A-95D5-12E7D753D35B}"/>
            </a:ext>
          </a:extLst>
        </cdr:cNvPr>
        <cdr:cNvSpPr txBox="1"/>
      </cdr:nvSpPr>
      <cdr:spPr>
        <a:xfrm xmlns:a="http://schemas.openxmlformats.org/drawingml/2006/main">
          <a:off x="2798069" y="1742462"/>
          <a:ext cx="7060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fr-FR" sz="1800" b="1" dirty="0"/>
            <a:t>+3%</a:t>
          </a:r>
        </a:p>
      </cdr:txBody>
    </cdr:sp>
  </cdr:relSizeAnchor>
  <cdr:relSizeAnchor xmlns:cdr="http://schemas.openxmlformats.org/drawingml/2006/chartDrawing">
    <cdr:from>
      <cdr:x>0.80407</cdr:x>
      <cdr:y>0.273</cdr:y>
    </cdr:from>
    <cdr:to>
      <cdr:x>0.9095</cdr:x>
      <cdr:y>0.37779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800B4316-F26F-E549-99A2-A6BB51872E66}"/>
            </a:ext>
          </a:extLst>
        </cdr:cNvPr>
        <cdr:cNvSpPr txBox="1"/>
      </cdr:nvSpPr>
      <cdr:spPr>
        <a:xfrm xmlns:a="http://schemas.openxmlformats.org/drawingml/2006/main">
          <a:off x="5384631" y="962268"/>
          <a:ext cx="70607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tx1">
                  <a:lumMod val="50000"/>
                  <a:lumOff val="50000"/>
                </a:schemeClr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0.4225</cdr:x>
      <cdr:y>0.44407</cdr:y>
    </cdr:from>
    <cdr:to>
      <cdr:x>0.56228</cdr:x>
      <cdr:y>0.7035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3249B72A-BD3D-B646-A05E-BE3A9B4919E9}"/>
            </a:ext>
          </a:extLst>
        </cdr:cNvPr>
        <cdr:cNvSpPr txBox="1"/>
      </cdr:nvSpPr>
      <cdr:spPr>
        <a:xfrm xmlns:a="http://schemas.openxmlformats.org/drawingml/2006/main">
          <a:off x="2829359" y="1565246"/>
          <a:ext cx="9361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>
          <a:normAutofit fontScale="77500" lnSpcReduction="2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6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(8000€/an)</a:t>
          </a:r>
        </a:p>
      </cdr:txBody>
    </cdr:sp>
  </cdr:relSizeAnchor>
  <cdr:relSizeAnchor xmlns:cdr="http://schemas.openxmlformats.org/drawingml/2006/chartDrawing">
    <cdr:from>
      <cdr:x>0.77181</cdr:x>
      <cdr:y>0.18861</cdr:y>
    </cdr:from>
    <cdr:to>
      <cdr:x>0.91159</cdr:x>
      <cdr:y>0.44803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id="{D01B7FA1-DF3F-684F-8CA3-38B449F2CBBE}"/>
            </a:ext>
          </a:extLst>
        </cdr:cNvPr>
        <cdr:cNvSpPr txBox="1"/>
      </cdr:nvSpPr>
      <cdr:spPr>
        <a:xfrm xmlns:a="http://schemas.openxmlformats.org/drawingml/2006/main">
          <a:off x="5168607" y="664794"/>
          <a:ext cx="9361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>
          <a:normAutofit fontScale="77500" lnSpcReduction="2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r-FR" sz="1600" b="1" baseline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(4000€/an)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E617A6-7779-47EC-9A1B-2B10AB82B8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64CD30-EEA8-4393-A019-564585CF33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78678-7E35-48C0-972A-70A7AA09F4E2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7F1459-DEB4-42DB-9351-A04620B3D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E7D89C-040B-4BE5-8947-8ED23BCEC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0FAB-ACD4-4755-A9B4-796BFF0E5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AA3A2-E498-BE4A-98A0-5CC92723E0F6}" type="datetimeFigureOut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23523-5BB4-5743-83FF-B5FEB97A0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E20DA-309E-524E-AB4F-5530346AE708}" type="slidenum">
              <a:rPr lang="fr-FR"/>
              <a:pPr/>
              <a:t>2</a:t>
            </a:fld>
            <a:endParaRPr lang="fr-FR"/>
          </a:p>
        </p:txBody>
      </p:sp>
      <p:sp>
        <p:nvSpPr>
          <p:cNvPr id="290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4135"/>
            <a:ext cx="502898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15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17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17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Times New Roman" charset="0"/>
              </a:rPr>
              <a:t>On peut distinguer 4 niveaux de prise en compte de la biodiversité :</a:t>
            </a:r>
          </a:p>
          <a:p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0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19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19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14FC25C-0A50-4549-8BC8-F26691AD7D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9862122-FD46-A141-94A9-6F52555F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378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Autres leviers, les systèmes de production. On peut mobiliser tout ou partie des pratiques et techniques relevant</a:t>
            </a:r>
            <a:r>
              <a:rPr lang="fr-FR" baseline="0" dirty="0"/>
              <a:t> de l’agroécologie ou de l’agriculture durable. L’agencement de ces choix conduit aux différentes formes d’agriculture mobilisées dans Afterres : agriculture biologique, agriculture de conservation, agriculture raisonnée.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ABD37A0-61BF-0140-8506-BB43297BA5AB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86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23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23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Times New Roman" charset="0"/>
              </a:rPr>
              <a:t>On peut distinguer 4 niveaux de prise en compte de la biodiversité :</a:t>
            </a:r>
          </a:p>
          <a:p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13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24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24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0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14FC25C-0A50-4549-8BC8-F26691AD7D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9862122-FD46-A141-94A9-6F52555F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620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314FC25C-0A50-4549-8BC8-F26691AD7D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9862122-FD46-A141-94A9-6F52555F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939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27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27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26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28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28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2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/>
            <a:fld id="{72F7E0D0-BD33-49B5-A53E-ED6FBADE4448}" type="slidenum">
              <a:rPr lang="fr-FR" sz="1100" smtClean="0">
                <a:latin typeface="Times New Roman" pitchFamily="18" charset="0"/>
                <a:ea typeface="ＭＳ Ｐゴシック" pitchFamily="34" charset="-128"/>
              </a:rPr>
              <a:pPr defTabSz="915988"/>
              <a:t>4</a:t>
            </a:fld>
            <a:endParaRPr lang="fr-FR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07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30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30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/>
            <a:fld id="{72F7E0D0-BD33-49B5-A53E-ED6FBADE4448}" type="slidenum">
              <a:rPr lang="fr-FR" sz="1100" smtClean="0">
                <a:latin typeface="Times New Roman" pitchFamily="18" charset="0"/>
                <a:ea typeface="ＭＳ Ｐゴシック" pitchFamily="34" charset="-128"/>
              </a:rPr>
              <a:pPr defTabSz="915988"/>
              <a:t>5</a:t>
            </a:fld>
            <a:endParaRPr lang="fr-FR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8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8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11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11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>
                <a:latin typeface="Times New Roman" charset="0"/>
              </a:rPr>
              <a:t>On peut distinguer 4 niveaux de prise en compte de la biodiversité :</a:t>
            </a:r>
          </a:p>
          <a:p>
            <a:endParaRPr lang="fr-FR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12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12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3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13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13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7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271BC9-20CF-9348-92AE-211E7EE7A008}" type="slidenum">
              <a:rPr lang="fr-FR" sz="1100">
                <a:latin typeface="Times New Roman" charset="0"/>
              </a:rPr>
              <a:pPr/>
              <a:t>14</a:t>
            </a:fld>
            <a:endParaRPr lang="fr-FR" sz="11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A8DB6DB-A93B-7943-95BB-04585E5A0F31}" type="slidenum">
              <a:rPr lang="fr-FR" sz="1200"/>
              <a:pPr algn="r" eaLnBrk="1" hangingPunct="1"/>
              <a:t>14</a:t>
            </a:fld>
            <a:endParaRPr lang="fr-FR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>
                <a:latin typeface="Times New Roman" charset="0"/>
              </a:rPr>
              <a:t>On peut distinguer 4 niveaux de prise en compte de la biodiversité :</a:t>
            </a:r>
          </a:p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87D26-3011-6B45-B545-6B83A15D1E10}" type="slidenum">
              <a:rPr lang="fr-FR"/>
              <a:pPr/>
              <a:t>16</a:t>
            </a:fld>
            <a:endParaRPr lang="fr-F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109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0F409-5C1B-3445-A6F4-B136FDA76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E47FEE-E881-6947-87E8-AF1733A27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F36D5-B372-F446-A4A4-B0E0DDC9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4DB-B412-4FD6-903D-8CC183BBE149}" type="datetime1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0E9BF-3EC3-944A-9C5B-EFCF34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CCC07-9D44-DB42-ABB8-C977D3A3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8D188-5623-E74C-B2C3-CF7C5F0F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73108C-E153-A849-BAB7-80C4D8F4F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6E3128-68B0-CC46-A770-33D31FF2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51B6-DDAC-4B3A-84C9-F54D500E870C}" type="datetime1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142DCC-F88F-E249-A1DF-AF7DF5B2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6602F-B09E-D54E-A578-598E2775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6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CDE7BC-7F05-574E-9AC8-2D8DA7FB0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6AD167-F073-484B-8184-B5849022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C8A84-1AF2-8A43-9121-04089651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E37F-C9B5-4B64-B910-A66058CC896F}" type="datetime1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B04F35-4A1A-BB47-975F-B75B868D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0F8A44-471A-6949-823D-96C29BB3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8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FBD98-D511-624B-A870-C5B9F538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8734B-8D1E-2C4B-914B-8041D0EF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95E7FA-5882-9846-8733-92AF02D2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78DE-CC18-43E0-A0A8-7B8C2043F546}" type="datetime1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34DB6-AC8B-DB48-88C3-37648810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68993-6437-8244-861A-17A7BD86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0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127B1-9DF5-D347-B0BF-0D05ADE2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EA5B-EB56-5F45-A1A5-CD3A54C0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EAC550-9A81-3248-84EF-FC93A090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BC1-7F66-41C1-964A-180DD64093B1}" type="datetime1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F5BFD-E200-054E-9AD1-F0BF21C5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7EABB3-C6E2-E64B-A381-35E6739E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29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750DE-96C4-0A45-82CC-DA274A1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E5BBD1-A6D8-6746-B255-CF709C001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D7F86B-FD59-9A4E-8414-0CF05ED42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859E4C-BAB9-E34E-A7DD-EFCDA0DF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9640-5521-4C44-89B2-1D6F9C4567AF}" type="datetime1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433B7-EF26-CD4D-8E2B-3FE423F3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1D5D5-8D45-5948-93F3-3C9430DE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4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B1ADB-31C7-7049-AADE-572D20A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6C0D6C-F1EA-074B-B14A-6E9310F1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AD1192-F545-374E-8007-AB03DDBF0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C970D0-C729-AE44-B30E-721EF0B39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ED8DA2-0D65-9E4B-96A5-F846A1E74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2DC354-D6A6-F74F-8323-B52260B2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B1D0-C18A-4296-A8B4-906147FDA860}" type="datetime1">
              <a:rPr lang="fr-FR" smtClean="0"/>
              <a:t>12/11/2020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AB854C-3545-334D-B1DE-C0AFC8E6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D7A45D-3694-FF44-92F6-B369486F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3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97387-4EB2-8243-8858-7588173A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6FD42F-9B34-CA4F-A1DE-204146A8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C95E-CE1A-45E3-8372-8F32B12C2370}" type="datetime1">
              <a:rPr lang="fr-FR" smtClean="0"/>
              <a:t>12/11/2020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9609DF-FD9F-1D4C-8B1B-C4DFA1C8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3569B5-3CD0-454C-B7AC-016751D4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CF865D-DFC1-3843-85D5-CD8B6C04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B1E4-010D-436D-9E2B-712E825B1FC3}" type="datetime1">
              <a:rPr lang="fr-FR" smtClean="0"/>
              <a:t>12/11/2020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01C1AC-AB31-C147-B4A7-89FF14B2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49683F-30E7-954B-8947-FB9A4AEC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122CF-DC4F-A54B-BBA6-959DD6DA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7A9FB-7A42-A34C-B9DF-3AFD4308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2CADF8-3258-144F-8F1A-521F6495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678D2-C6FB-4C4D-AB2B-77064D31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D229-515E-45D1-8499-A554C11FA5F3}" type="datetime1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81DA42-84B1-0748-8894-E36F058F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D6BBA0-783B-BF4E-BFF8-BD960988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5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6964A-8C68-9B4C-82B0-C10187AE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844385-FCCF-294E-A70B-922FF206C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13147C-9542-0449-9499-34FE2AA18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80FB4A-6CD0-F342-8F3B-1390D4D9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4A6-AAC9-44AB-A923-37612065063E}" type="datetime1">
              <a:rPr lang="fr-FR" smtClean="0"/>
              <a:t>12/11/2020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95682E-4D0D-B342-A907-C5626B79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E495A-AA70-5949-B48A-E5F747A4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4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6C964E-11B8-D24E-B250-0E49FB34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00FE0C-488F-F942-9087-F993B4BDB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4E0167-E98E-B34E-B366-A4CE3275D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7325-CB95-47AC-AFFE-2F6718D3E2B9}" type="datetime1">
              <a:rPr lang="fr-FR" smtClean="0"/>
              <a:t>12/11/2020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1C3FBF-923D-8B4D-9944-4356E203B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DFCE0-9564-FB44-985F-EB7553A4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EEC0-0DAE-BD4C-A714-364E855F3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www.osez-agroecologi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A70C22-33A7-CC4E-825E-86D2CDBEB095}"/>
              </a:ext>
            </a:extLst>
          </p:cNvPr>
          <p:cNvSpPr/>
          <p:nvPr/>
        </p:nvSpPr>
        <p:spPr>
          <a:xfrm>
            <a:off x="-1" y="4822602"/>
            <a:ext cx="12192001" cy="654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698C5D-4E4F-3547-B9DD-8EAE6244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2" y="-1434316"/>
            <a:ext cx="12191999" cy="3831583"/>
          </a:xfrm>
          <a:prstGeom prst="rect">
            <a:avLst/>
          </a:prstGeom>
        </p:spPr>
      </p:pic>
      <p:sp>
        <p:nvSpPr>
          <p:cNvPr id="5" name="CuadroTexto 8">
            <a:extLst>
              <a:ext uri="{FF2B5EF4-FFF2-40B4-BE49-F238E27FC236}">
                <a16:creationId xmlns:a16="http://schemas.microsoft.com/office/drawing/2014/main" id="{16E1EEA7-13EA-B640-9D86-D77C8D472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2503118"/>
            <a:ext cx="12191999" cy="12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sz="2800" b="1" cap="all" dirty="0">
                <a:solidFill>
                  <a:schemeClr val="accent2"/>
                </a:solidFill>
                <a:latin typeface="cafeta" charset="0"/>
                <a:cs typeface="cafeta" charset="0"/>
              </a:rPr>
              <a:t>Agriculture et alimentation : comment changer de paradigme</a:t>
            </a:r>
          </a:p>
          <a:p>
            <a:pPr algn="ctr"/>
            <a:endParaRPr lang="fr-CA" sz="2800" b="1" cap="all" dirty="0">
              <a:solidFill>
                <a:schemeClr val="accent2"/>
              </a:solidFill>
              <a:latin typeface="cafeta" charset="0"/>
              <a:cs typeface="cafeta" charset="0"/>
            </a:endParaRPr>
          </a:p>
          <a:p>
            <a:pPr algn="ctr"/>
            <a:r>
              <a:rPr lang="fr-CA" sz="2000" b="1" cap="all" dirty="0">
                <a:solidFill>
                  <a:schemeClr val="accent2"/>
                </a:solidFill>
                <a:latin typeface="cafeta" charset="0"/>
                <a:cs typeface="cafeta" charset="0"/>
              </a:rPr>
              <a:t>La diffusion des nouveaux modes de production en agriculture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BC863360-F605-C140-BEA8-498DF9638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0111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aux ProRegular OSF" charset="0"/>
                <a:cs typeface="Aaux ProRegular OSF" charset="0"/>
              </a:rPr>
              <a:t>Jeudi 12 novembre 2020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76C57A9E-215C-F440-A0B3-336AE994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648" y="4911063"/>
            <a:ext cx="5364734" cy="40010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sz="2000" b="1" dirty="0">
                <a:solidFill>
                  <a:schemeClr val="bg1"/>
                </a:solidFill>
                <a:latin typeface="Aaux ProRegular OSF" charset="0"/>
                <a:cs typeface="Aaux ProRegular OSF" charset="0"/>
              </a:rPr>
              <a:t>Organisée dans le cadre de la formation IHEDATE</a:t>
            </a:r>
          </a:p>
        </p:txBody>
      </p:sp>
      <p:pic>
        <p:nvPicPr>
          <p:cNvPr id="8" name="Imagen 6" descr="Logo_SOLAGRO.gif">
            <a:extLst>
              <a:ext uri="{FF2B5EF4-FFF2-40B4-BE49-F238E27FC236}">
                <a16:creationId xmlns:a16="http://schemas.microsoft.com/office/drawing/2014/main" id="{5D62E547-1F2A-BB47-A2C7-2D0AD0FF2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62" y="5775542"/>
            <a:ext cx="1972852" cy="6018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82A879-7507-401D-ADCF-A2C8A368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</a:t>
            </a:fld>
            <a:endParaRPr lang="fr-FR"/>
          </a:p>
        </p:txBody>
      </p:sp>
      <p:sp>
        <p:nvSpPr>
          <p:cNvPr id="13" name="CuadroTexto 9">
            <a:extLst>
              <a:ext uri="{FF2B5EF4-FFF2-40B4-BE49-F238E27FC236}">
                <a16:creationId xmlns:a16="http://schemas.microsoft.com/office/drawing/2014/main" id="{0907A8E0-50CC-554E-B1A6-2E064D62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437" y="5902957"/>
            <a:ext cx="466578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aux ProRegular OSF" charset="0"/>
                <a:cs typeface="Aaux ProRegular OSF" charset="0"/>
              </a:rPr>
              <a:t>Philippe POINTEREAU</a:t>
            </a:r>
          </a:p>
        </p:txBody>
      </p:sp>
    </p:spTree>
    <p:extLst>
      <p:ext uri="{BB962C8B-B14F-4D97-AF65-F5344CB8AC3E}">
        <p14:creationId xmlns:p14="http://schemas.microsoft.com/office/powerpoint/2010/main" val="87376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A70C22-33A7-CC4E-825E-86D2CDBEB095}"/>
              </a:ext>
            </a:extLst>
          </p:cNvPr>
          <p:cNvSpPr/>
          <p:nvPr/>
        </p:nvSpPr>
        <p:spPr>
          <a:xfrm>
            <a:off x="-1" y="3520559"/>
            <a:ext cx="12192001" cy="881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698C5D-4E4F-3547-B9DD-8EAE6244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2" y="-1434316"/>
            <a:ext cx="12191999" cy="3831583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76C57A9E-215C-F440-A0B3-336AE994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924" y="3663849"/>
            <a:ext cx="4466219" cy="4616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b="1" dirty="0">
                <a:solidFill>
                  <a:schemeClr val="bg1"/>
                </a:solidFill>
                <a:latin typeface="Aaux ProRegular OSF" charset="0"/>
                <a:cs typeface="Aaux ProRegular OSF" charset="0"/>
              </a:rPr>
              <a:t>Point  2 : Imaginer un futur désiré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F0238-6909-4091-9DD3-859AFA5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03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7042" y="142875"/>
            <a:ext cx="11309684" cy="946150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>
                <a:latin typeface="+mn-lt"/>
              </a:rPr>
              <a:t>De l’intérêt de la prospective</a:t>
            </a:r>
            <a:endParaRPr kumimoji="1" lang="fr-FR" sz="32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97042" y="1239253"/>
            <a:ext cx="10924674" cy="51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Imaginer</a:t>
            </a:r>
            <a:r>
              <a:rPr lang="fr-FR" sz="2400" dirty="0"/>
              <a:t> qu’un futur est possible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Répondre</a:t>
            </a:r>
            <a:r>
              <a:rPr lang="fr-FR" sz="2400" dirty="0"/>
              <a:t> aux différents enjeux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Dessiner</a:t>
            </a:r>
            <a:r>
              <a:rPr lang="fr-FR" sz="2400" dirty="0">
                <a:solidFill>
                  <a:srgbClr val="FFC000"/>
                </a:solidFill>
              </a:rPr>
              <a:t> </a:t>
            </a:r>
            <a:r>
              <a:rPr lang="fr-FR" sz="2400" dirty="0"/>
              <a:t>une feuille de route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Mobilise</a:t>
            </a:r>
            <a:r>
              <a:rPr lang="fr-FR" sz="2400" dirty="0">
                <a:solidFill>
                  <a:srgbClr val="FFC000"/>
                </a:solidFill>
              </a:rPr>
              <a:t>r </a:t>
            </a:r>
            <a:r>
              <a:rPr lang="fr-FR" sz="2400" dirty="0"/>
              <a:t>les acteurs et </a:t>
            </a:r>
            <a:r>
              <a:rPr lang="fr-FR" sz="2400" dirty="0">
                <a:solidFill>
                  <a:srgbClr val="C00000"/>
                </a:solidFill>
              </a:rPr>
              <a:t>les faire travailler </a:t>
            </a:r>
            <a:r>
              <a:rPr lang="fr-FR" sz="2400" dirty="0"/>
              <a:t>ensemble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Intégrer</a:t>
            </a:r>
            <a:r>
              <a:rPr lang="fr-FR" sz="2400" dirty="0"/>
              <a:t> ses actions locales dans une stratégie globale , par exemple la contribution aux réduction de 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C00000"/>
                </a:solidFill>
              </a:rPr>
              <a:t>Produire</a:t>
            </a:r>
            <a:r>
              <a:rPr lang="fr-FR" sz="2400" dirty="0"/>
              <a:t> des données chiffrées avec des indicateurs d’impacts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5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C4776A6-EC43-B446-8C19-123FFABA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30" y="1089026"/>
            <a:ext cx="1045858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609570"/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8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00218" y="136524"/>
            <a:ext cx="9410582" cy="946150"/>
          </a:xfrm>
        </p:spPr>
        <p:txBody>
          <a:bodyPr anchorCtr="1"/>
          <a:lstStyle/>
          <a:p>
            <a:pPr eaLnBrk="1" hangingPunct="1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Dessiner la feuille de route gouvernementale</a:t>
            </a:r>
            <a:endParaRPr kumimoji="1" lang="fr-FR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675250" y="1676400"/>
            <a:ext cx="9861452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900" b="1" dirty="0">
              <a:solidFill>
                <a:schemeClr val="bg1">
                  <a:lumMod val="50000"/>
                </a:schemeClr>
              </a:solidFill>
            </a:endParaRP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Réduire les émissions de GES de </a:t>
            </a:r>
            <a:r>
              <a:rPr lang="fr-FR" sz="2000" b="1" dirty="0">
                <a:solidFill>
                  <a:srgbClr val="800000"/>
                </a:solidFill>
              </a:rPr>
              <a:t>75 % d’ici 2050 (soit un facteur 4)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par rapport à 1990. </a:t>
            </a:r>
            <a:r>
              <a:rPr lang="fr-FR" sz="2000" b="1" dirty="0">
                <a:solidFill>
                  <a:srgbClr val="800000"/>
                </a:solidFill>
              </a:rPr>
              <a:t>-50 %  </a:t>
            </a:r>
            <a:r>
              <a:rPr lang="fr-FR" sz="2000" b="1" dirty="0">
                <a:solidFill>
                  <a:srgbClr val="7F7F7F"/>
                </a:solidFill>
              </a:rPr>
              <a:t>pour l’agriculture</a:t>
            </a: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Et la </a:t>
            </a:r>
            <a:r>
              <a:rPr lang="fr-FR" sz="2000" b="1" dirty="0">
                <a:solidFill>
                  <a:srgbClr val="800000"/>
                </a:solidFill>
              </a:rPr>
              <a:t>neutralité carbone (ZEN)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fr-FR" sz="2000" b="1" dirty="0">
                <a:solidFill>
                  <a:srgbClr val="990000"/>
                </a:solidFill>
              </a:rPr>
              <a:t>2050</a:t>
            </a: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Réduire de </a:t>
            </a:r>
            <a:r>
              <a:rPr lang="fr-FR" sz="2000" b="1" dirty="0">
                <a:solidFill>
                  <a:srgbClr val="800000"/>
                </a:solidFill>
              </a:rPr>
              <a:t>50%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l’usage des pesticides en </a:t>
            </a:r>
            <a:r>
              <a:rPr lang="fr-FR" sz="2000" b="1" dirty="0">
                <a:solidFill>
                  <a:srgbClr val="990000"/>
                </a:solidFill>
              </a:rPr>
              <a:t>2025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par rapport à 2008 (objectif qui avait été fixé pour 2018)</a:t>
            </a: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rgbClr val="990000"/>
                </a:solidFill>
              </a:rPr>
              <a:t>15%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de bio en </a:t>
            </a:r>
            <a:r>
              <a:rPr lang="fr-FR" sz="2000" b="1" dirty="0">
                <a:solidFill>
                  <a:srgbClr val="990000"/>
                </a:solidFill>
              </a:rPr>
              <a:t>2022</a:t>
            </a: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Pus de perte de biodiversité </a:t>
            </a:r>
            <a:r>
              <a:rPr lang="fr-FR" sz="2000" b="1" dirty="0">
                <a:solidFill>
                  <a:srgbClr val="800000"/>
                </a:solidFill>
              </a:rPr>
              <a:t>d’ici 2020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et restauration des services écologiques</a:t>
            </a: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Atteindre un bon état écologique des masses d’eau </a:t>
            </a:r>
            <a:r>
              <a:rPr lang="fr-FR" sz="2000" b="1" dirty="0">
                <a:solidFill>
                  <a:srgbClr val="800000"/>
                </a:solidFill>
              </a:rPr>
              <a:t>d’ici à 2015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repoussé à </a:t>
            </a:r>
            <a:r>
              <a:rPr lang="fr-FR" sz="2000" b="1" dirty="0">
                <a:solidFill>
                  <a:srgbClr val="990000"/>
                </a:solidFill>
              </a:rPr>
              <a:t>2027</a:t>
            </a:r>
          </a:p>
          <a:p>
            <a:pPr marL="914377" lvl="1" indent="-457189">
              <a:buFont typeface="Arial"/>
              <a:buChar char="•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Réaliser les objectifs du PNNS4 d’ici </a:t>
            </a:r>
            <a:r>
              <a:rPr lang="fr-FR" sz="2000" b="1" dirty="0">
                <a:solidFill>
                  <a:srgbClr val="990000"/>
                </a:solidFill>
              </a:rPr>
              <a:t>2025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 et le rendre compatible avec les objectifs de la SNBC et de l’accord de Paris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GB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5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29A6FB-90B6-461B-89BA-158D4423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7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19536" y="1412776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047651"/>
          </a:xfrm>
        </p:spPr>
        <p:txBody>
          <a:bodyPr anchorCtr="1">
            <a:normAutofit/>
          </a:bodyPr>
          <a:lstStyle/>
          <a:p>
            <a:r>
              <a:rPr kumimoji="1" lang="fr-FR" sz="2800" b="1" dirty="0">
                <a:latin typeface="Arial" charset="0"/>
                <a:ea typeface="ＭＳ Ｐゴシック" charset="0"/>
                <a:cs typeface="ＭＳ Ｐゴシック" charset="0"/>
              </a:rPr>
              <a:t>LES RECOMMANDATIONS DU PNNS4 (objectifs)</a:t>
            </a: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240974" y="1813807"/>
            <a:ext cx="97100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457200">
              <a:buFont typeface="Arial"/>
              <a:buChar char="•"/>
            </a:pPr>
            <a:r>
              <a:rPr lang="fr-FR" sz="2000" b="1" dirty="0">
                <a:solidFill>
                  <a:srgbClr val="990000"/>
                </a:solidFill>
              </a:rPr>
              <a:t>Diminuer la prévalence de l’obésité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chez les adultes et de 20% chez les enfants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Diminuer la consommation de </a:t>
            </a:r>
            <a:r>
              <a:rPr kumimoji="1" lang="fr-FR" sz="2000" b="1" dirty="0">
                <a:solidFill>
                  <a:srgbClr val="990000"/>
                </a:solidFill>
              </a:rPr>
              <a:t>sel </a:t>
            </a: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(90% des adultes consomment moins de 7,5 g/j)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Interrompre la croissance des </a:t>
            </a:r>
            <a:r>
              <a:rPr kumimoji="1" lang="fr-FR" sz="2000" b="1" dirty="0">
                <a:solidFill>
                  <a:srgbClr val="990000"/>
                </a:solidFill>
              </a:rPr>
              <a:t>produits ultra-transformés </a:t>
            </a: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(réduire de 20%)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rgbClr val="990000"/>
                </a:solidFill>
              </a:rPr>
              <a:t>100% de la population consomme au moins 20% de leurs produits végétaux en bio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Diminuer le nombre d’additifs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rgbClr val="990000"/>
                </a:solidFill>
              </a:rPr>
              <a:t>Promouvoir le </a:t>
            </a:r>
            <a:r>
              <a:rPr kumimoji="1" lang="fr-FR" sz="2000" b="1" dirty="0" err="1">
                <a:solidFill>
                  <a:srgbClr val="990000"/>
                </a:solidFill>
              </a:rPr>
              <a:t>Nutriscore</a:t>
            </a:r>
            <a:r>
              <a:rPr kumimoji="1" lang="fr-FR" sz="2000" b="1" dirty="0">
                <a:solidFill>
                  <a:srgbClr val="990000"/>
                </a:solidFill>
              </a:rPr>
              <a:t> </a:t>
            </a: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(notamment la restau </a:t>
            </a:r>
            <a:r>
              <a:rPr kumimoji="1" lang="fr-FR" sz="2000" b="1" dirty="0" err="1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50% de produits bio (20%) et durable dans la </a:t>
            </a:r>
            <a:r>
              <a:rPr kumimoji="1" lang="fr-FR" sz="2000" b="1" dirty="0">
                <a:solidFill>
                  <a:srgbClr val="990000"/>
                </a:solidFill>
              </a:rPr>
              <a:t>restauration collective 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rgbClr val="990000"/>
                </a:solidFill>
              </a:rPr>
              <a:t>Précarité alimentaire </a:t>
            </a: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: offre ciblée sur les petits déjeuners à la cantine, tarifs sociaux pour les cantines scolaires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</a:rPr>
              <a:t>« Villes actives » et « </a:t>
            </a:r>
            <a:r>
              <a:rPr kumimoji="1" lang="fr-FR" sz="2000" b="1" dirty="0">
                <a:solidFill>
                  <a:srgbClr val="990000"/>
                </a:solidFill>
              </a:rPr>
              <a:t>entreprises actives » du PNNS</a:t>
            </a:r>
          </a:p>
          <a:p>
            <a:pPr marL="914400" lvl="1" indent="-457200">
              <a:buFont typeface="Arial"/>
              <a:buChar char="•"/>
            </a:pPr>
            <a:r>
              <a:rPr kumimoji="1" lang="fr-FR" sz="2000" b="1" dirty="0">
                <a:solidFill>
                  <a:srgbClr val="990000"/>
                </a:solidFill>
              </a:rPr>
              <a:t>Affichage environnemental</a:t>
            </a:r>
            <a:endParaRPr lang="fr-FR" sz="2000" b="1" dirty="0">
              <a:solidFill>
                <a:srgbClr val="66666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GB" sz="1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6921F5-A014-FB45-98A2-3626DD5B6145}"/>
              </a:ext>
            </a:extLst>
          </p:cNvPr>
          <p:cNvSpPr txBox="1">
            <a:spLocks noChangeArrowheads="1"/>
          </p:cNvSpPr>
          <p:nvPr/>
        </p:nvSpPr>
        <p:spPr>
          <a:xfrm>
            <a:off x="2583396" y="40668"/>
            <a:ext cx="7924800" cy="725488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565656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9pPr>
          </a:lstStyle>
          <a:p>
            <a:r>
              <a:rPr kumimoji="1" lang="fr-FR" sz="2400" dirty="0">
                <a:solidFill>
                  <a:schemeClr val="bg1"/>
                </a:solidFill>
              </a:rPr>
              <a:t>Les nouvelles recommandations du PNNS 4</a:t>
            </a:r>
            <a:endParaRPr kumimoji="1" lang="fr-FR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8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19536" y="1412776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047651"/>
          </a:xfrm>
        </p:spPr>
        <p:txBody>
          <a:bodyPr anchorCtr="1">
            <a:normAutofit/>
          </a:bodyPr>
          <a:lstStyle/>
          <a:p>
            <a:r>
              <a:rPr kumimoji="1" lang="fr-FR" sz="2800" b="1" dirty="0">
                <a:latin typeface="Arial" charset="0"/>
                <a:ea typeface="ＭＳ Ｐゴシック" charset="0"/>
                <a:cs typeface="ＭＳ Ｐゴシック" charset="0"/>
              </a:rPr>
              <a:t>LES RECOMMANDATIONS DU PNNS4 (repères alimentaires)</a:t>
            </a: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1240974" y="1813807"/>
            <a:ext cx="971005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Consommer au moins </a:t>
            </a:r>
            <a:r>
              <a:rPr lang="fr-FR" sz="2000" b="1" dirty="0">
                <a:solidFill>
                  <a:srgbClr val="800000"/>
                </a:solidFill>
              </a:rPr>
              <a:t>5 portions de fruits et légumes par jour 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(soit 450g)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Une petite poignée par jour </a:t>
            </a:r>
            <a:r>
              <a:rPr lang="fr-FR" sz="2000" b="1" dirty="0">
                <a:solidFill>
                  <a:srgbClr val="800000"/>
                </a:solidFill>
              </a:rPr>
              <a:t>fruits à coque 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sans sel ajouté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Consommer des </a:t>
            </a:r>
            <a:r>
              <a:rPr lang="fr-FR" sz="2000" b="1" dirty="0">
                <a:solidFill>
                  <a:srgbClr val="800000"/>
                </a:solidFill>
              </a:rPr>
              <a:t>légumineuses (au moins 2 fois par semaine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Privilégier les </a:t>
            </a:r>
            <a:r>
              <a:rPr lang="fr-FR" sz="2000" b="1" dirty="0">
                <a:solidFill>
                  <a:srgbClr val="800000"/>
                </a:solidFill>
              </a:rPr>
              <a:t>produits céréaliers complets et peu raffinés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Consommer </a:t>
            </a:r>
            <a:r>
              <a:rPr lang="fr-FR" sz="2000" b="1" dirty="0">
                <a:solidFill>
                  <a:srgbClr val="800000"/>
                </a:solidFill>
              </a:rPr>
              <a:t>2 produits laitiers par jour 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(contre 3 auparavant)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rgbClr val="800000"/>
                </a:solidFill>
              </a:rPr>
              <a:t>Limiter la consommation de viande rouge 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(500 g/semaine) et </a:t>
            </a:r>
            <a:r>
              <a:rPr lang="fr-FR" sz="2000" b="1" dirty="0">
                <a:solidFill>
                  <a:srgbClr val="800000"/>
                </a:solidFill>
              </a:rPr>
              <a:t>la charcuter</a:t>
            </a:r>
            <a:r>
              <a:rPr lang="fr-FR" sz="2000" b="1" dirty="0">
                <a:solidFill>
                  <a:srgbClr val="990000"/>
                </a:solidFill>
              </a:rPr>
              <a:t>ie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 (150 g/semaine)</a:t>
            </a:r>
          </a:p>
          <a:p>
            <a:pPr marL="342900" indent="-342900">
              <a:buFont typeface="Arial"/>
              <a:buChar char="•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Privilégier des aliments cultivés selon des modes de production </a:t>
            </a:r>
            <a:r>
              <a:rPr lang="fr-FR" sz="2000" b="1" dirty="0">
                <a:solidFill>
                  <a:srgbClr val="800000"/>
                </a:solidFill>
              </a:rPr>
              <a:t>diminuant l’exposition aux pesticides 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pour les fruits et légumes, les légumineuses, les produits céréaliers complets, </a:t>
            </a:r>
            <a:endParaRPr lang="fr-FR" sz="2000" b="1" dirty="0">
              <a:solidFill>
                <a:schemeClr val="bg2"/>
              </a:solidFill>
            </a:endParaRPr>
          </a:p>
          <a:p>
            <a:pPr marL="914400" lvl="1" indent="-457200">
              <a:buFont typeface="Arial"/>
              <a:buChar char="•"/>
            </a:pPr>
            <a:endParaRPr lang="fr-FR" sz="2000" b="1" dirty="0">
              <a:solidFill>
                <a:srgbClr val="666666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GB" sz="1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6921F5-A014-FB45-98A2-3626DD5B6145}"/>
              </a:ext>
            </a:extLst>
          </p:cNvPr>
          <p:cNvSpPr txBox="1">
            <a:spLocks noChangeArrowheads="1"/>
          </p:cNvSpPr>
          <p:nvPr/>
        </p:nvSpPr>
        <p:spPr>
          <a:xfrm>
            <a:off x="2583396" y="40668"/>
            <a:ext cx="7924800" cy="725488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565656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9pPr>
          </a:lstStyle>
          <a:p>
            <a:r>
              <a:rPr kumimoji="1" lang="fr-FR" sz="2400" dirty="0">
                <a:solidFill>
                  <a:schemeClr val="bg1"/>
                </a:solidFill>
              </a:rPr>
              <a:t>Les nouvelles recommandations du PNNS 4</a:t>
            </a:r>
            <a:endParaRPr kumimoji="1" lang="fr-FR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9CFB7-2202-440D-A34C-B5007BD2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6" y="616448"/>
            <a:ext cx="12252096" cy="765405"/>
          </a:xfrm>
        </p:spPr>
        <p:txBody>
          <a:bodyPr>
            <a:noAutofit/>
          </a:bodyPr>
          <a:lstStyle/>
          <a:p>
            <a:r>
              <a:rPr lang="fr-FR" sz="3600" dirty="0">
                <a:latin typeface="+mn-lt"/>
              </a:rPr>
              <a:t>Continuum pour l’élaboration des repères du PNNS 4</a:t>
            </a:r>
            <a:br>
              <a:rPr lang="fr-FR" sz="3600" dirty="0">
                <a:latin typeface="+mn-lt"/>
              </a:rPr>
            </a:br>
            <a:endParaRPr lang="fr-FR" sz="3600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FF7C0D-03EE-4FDA-809B-E8F9BD8603FB}"/>
              </a:ext>
            </a:extLst>
          </p:cNvPr>
          <p:cNvSpPr txBox="1"/>
          <p:nvPr/>
        </p:nvSpPr>
        <p:spPr>
          <a:xfrm>
            <a:off x="3083961" y="1221795"/>
            <a:ext cx="6382327" cy="514373"/>
          </a:xfrm>
          <a:prstGeom prst="rect">
            <a:avLst/>
          </a:prstGeom>
          <a:noFill/>
        </p:spPr>
        <p:txBody>
          <a:bodyPr wrap="none" lIns="97916" tIns="48957" rIns="97916" bIns="48957" rtlCol="0">
            <a:spAutoFit/>
          </a:bodyPr>
          <a:lstStyle/>
          <a:p>
            <a:pPr defTabSz="979161"/>
            <a:r>
              <a:rPr lang="fr-FR" sz="2700" b="1" dirty="0">
                <a:solidFill>
                  <a:srgbClr val="00A6A3"/>
                </a:solidFill>
              </a:rPr>
              <a:t>Socle scientifique des repères nutritionnels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CDE0D7-EB95-4B85-9236-34B75BB1DB83}"/>
              </a:ext>
            </a:extLst>
          </p:cNvPr>
          <p:cNvSpPr txBox="1"/>
          <p:nvPr/>
        </p:nvSpPr>
        <p:spPr>
          <a:xfrm>
            <a:off x="3078307" y="2834640"/>
            <a:ext cx="5972984" cy="514373"/>
          </a:xfrm>
          <a:prstGeom prst="rect">
            <a:avLst/>
          </a:prstGeom>
          <a:noFill/>
        </p:spPr>
        <p:txBody>
          <a:bodyPr wrap="none" lIns="97916" tIns="48957" rIns="97916" bIns="48957" rtlCol="0">
            <a:spAutoFit/>
          </a:bodyPr>
          <a:lstStyle/>
          <a:p>
            <a:pPr defTabSz="979161"/>
            <a:r>
              <a:rPr lang="fr-FR" sz="2700" b="1" dirty="0">
                <a:solidFill>
                  <a:srgbClr val="00A6A3"/>
                </a:solidFill>
              </a:rPr>
              <a:t>Repères nutritionnels de Santé Publique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9F80D3-9A47-47DE-9CA3-6077A7192CE6}"/>
              </a:ext>
            </a:extLst>
          </p:cNvPr>
          <p:cNvSpPr txBox="1"/>
          <p:nvPr/>
        </p:nvSpPr>
        <p:spPr>
          <a:xfrm>
            <a:off x="2918817" y="4675700"/>
            <a:ext cx="5559667" cy="514373"/>
          </a:xfrm>
          <a:prstGeom prst="rect">
            <a:avLst/>
          </a:prstGeom>
          <a:noFill/>
        </p:spPr>
        <p:txBody>
          <a:bodyPr wrap="none" lIns="97916" tIns="48957" rIns="97916" bIns="48957" rtlCol="0">
            <a:spAutoFit/>
          </a:bodyPr>
          <a:lstStyle/>
          <a:p>
            <a:pPr defTabSz="979161"/>
            <a:r>
              <a:rPr lang="fr-FR" sz="2700" b="1" dirty="0">
                <a:solidFill>
                  <a:srgbClr val="00A6A3"/>
                </a:solidFill>
              </a:rPr>
              <a:t>Messages nutritionnels grand public*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F0D8DB-B41C-49C0-A410-66CC7A7D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33" y="1221795"/>
            <a:ext cx="1552575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47D8462-9381-45D7-9D20-C20338A6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57" y="2664828"/>
            <a:ext cx="1428751" cy="7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ogo">
            <a:extLst>
              <a:ext uri="{FF2B5EF4-FFF2-40B4-BE49-F238E27FC236}">
                <a16:creationId xmlns:a16="http://schemas.microsoft.com/office/drawing/2014/main" id="{2DBE02BE-04D6-4C05-A031-CBB57FF8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19" y="4475685"/>
            <a:ext cx="16192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8668244-946D-490B-AFFF-57D3333D83A0}"/>
              </a:ext>
            </a:extLst>
          </p:cNvPr>
          <p:cNvCxnSpPr/>
          <p:nvPr/>
        </p:nvCxnSpPr>
        <p:spPr>
          <a:xfrm>
            <a:off x="4707853" y="1856794"/>
            <a:ext cx="0" cy="65646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AD78CCF-35DA-4741-9C70-18AEE20DA21D}"/>
              </a:ext>
            </a:extLst>
          </p:cNvPr>
          <p:cNvCxnSpPr/>
          <p:nvPr/>
        </p:nvCxnSpPr>
        <p:spPr>
          <a:xfrm>
            <a:off x="4721487" y="3474553"/>
            <a:ext cx="0" cy="65646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8DD155E-F341-46D4-B1D7-6E09C57D3852}"/>
              </a:ext>
            </a:extLst>
          </p:cNvPr>
          <p:cNvSpPr txBox="1"/>
          <p:nvPr/>
        </p:nvSpPr>
        <p:spPr>
          <a:xfrm>
            <a:off x="2841744" y="6634022"/>
            <a:ext cx="2820939" cy="428252"/>
          </a:xfrm>
          <a:prstGeom prst="rect">
            <a:avLst/>
          </a:prstGeom>
          <a:noFill/>
        </p:spPr>
        <p:txBody>
          <a:bodyPr wrap="none" lIns="88828" tIns="44415" rIns="88828" bIns="44415" rtlCol="0">
            <a:spAutoFit/>
          </a:bodyPr>
          <a:lstStyle/>
          <a:p>
            <a:pPr defTabSz="979161"/>
            <a:r>
              <a:rPr lang="fr-FR" sz="1100" i="1" dirty="0">
                <a:solidFill>
                  <a:prstClr val="black"/>
                </a:solidFill>
              </a:rPr>
              <a:t>* Incluant les messages sur l’activité physique</a:t>
            </a:r>
            <a:br>
              <a:rPr lang="fr-FR" sz="1100" i="1" dirty="0">
                <a:solidFill>
                  <a:prstClr val="black"/>
                </a:solidFill>
              </a:rPr>
            </a:br>
            <a:endParaRPr lang="fr-FR" sz="1100" i="1" dirty="0">
              <a:solidFill>
                <a:prstClr val="black"/>
              </a:solidFill>
            </a:endParaRPr>
          </a:p>
        </p:txBody>
      </p:sp>
      <p:pic>
        <p:nvPicPr>
          <p:cNvPr id="14" name="Espace réservé du contenu 4">
            <a:extLst>
              <a:ext uri="{FF2B5EF4-FFF2-40B4-BE49-F238E27FC236}">
                <a16:creationId xmlns:a16="http://schemas.microsoft.com/office/drawing/2014/main" id="{33220A50-CDA9-4B4B-977D-C7848074C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052" y="931939"/>
            <a:ext cx="1183952" cy="3283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2CCBD3-2B32-4F33-B515-DD10FDC29209}"/>
              </a:ext>
            </a:extLst>
          </p:cNvPr>
          <p:cNvSpPr/>
          <p:nvPr/>
        </p:nvSpPr>
        <p:spPr>
          <a:xfrm>
            <a:off x="5619607" y="1886366"/>
            <a:ext cx="4572000" cy="969494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lvl="1"/>
            <a:r>
              <a:rPr lang="fr-FR" dirty="0"/>
              <a:t>4 rapports sur les différents éléments permettant d’établir les recommandations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96925-4835-4972-81DE-D28C884D4A87}"/>
              </a:ext>
            </a:extLst>
          </p:cNvPr>
          <p:cNvSpPr/>
          <p:nvPr/>
        </p:nvSpPr>
        <p:spPr>
          <a:xfrm>
            <a:off x="5184516" y="3302574"/>
            <a:ext cx="5265761" cy="155427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1"/>
            <a:r>
              <a:rPr lang="fr-FR" dirty="0"/>
              <a:t>Réalisé par le Haut Conseil de la Santé Publique</a:t>
            </a:r>
          </a:p>
          <a:p>
            <a:pPr lvl="1"/>
            <a:r>
              <a:rPr lang="fr-FR" dirty="0"/>
              <a:t>Rapport établissant les repères de consommation et les conseils transversaux : base du PNNS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CEFE42-54E2-4314-A6C8-442AF60D0C31}"/>
              </a:ext>
            </a:extLst>
          </p:cNvPr>
          <p:cNvSpPr/>
          <p:nvPr/>
        </p:nvSpPr>
        <p:spPr>
          <a:xfrm>
            <a:off x="3254181" y="5151723"/>
            <a:ext cx="2621226" cy="38471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fr-FR" dirty="0"/>
              <a:t>Formulation des repères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124BE2-DB15-4CEA-AE2D-A42666720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608" y="5313425"/>
            <a:ext cx="2728397" cy="1534724"/>
          </a:xfrm>
          <a:prstGeom prst="rect">
            <a:avLst/>
          </a:prstGeom>
        </p:spPr>
      </p:pic>
      <p:pic>
        <p:nvPicPr>
          <p:cNvPr id="1026" name="Picture 2" descr="Qu'est-ce que le Nutri-Score ? | Manger Bouger">
            <a:extLst>
              <a:ext uri="{FF2B5EF4-FFF2-40B4-BE49-F238E27FC236}">
                <a16:creationId xmlns:a16="http://schemas.microsoft.com/office/drawing/2014/main" id="{E31FBCA7-2574-4092-BE82-CE2FCD6C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40" y="5167921"/>
            <a:ext cx="2777865" cy="12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55A4486-D63E-4783-B3F9-DD83A9A6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41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626" y="188640"/>
            <a:ext cx="2762273" cy="360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904"/>
            <a:ext cx="4821435" cy="6846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023863" y="980728"/>
            <a:ext cx="3960440" cy="17281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 scénario pour une transition agricole, alimentaire et </a:t>
            </a:r>
            <a:r>
              <a:rPr lang="fr-FR" sz="2000" b="1" dirty="0">
                <a:solidFill>
                  <a:srgbClr val="000000"/>
                </a:solidFill>
              </a:rPr>
              <a:t>d’usage des terres </a:t>
            </a:r>
            <a:r>
              <a:rPr lang="fr-F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pour la France en 2050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</a:rPr>
              <a:t>Décliné par région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Pu</a:t>
            </a:r>
            <a:r>
              <a:rPr lang="fr-FR" sz="2000" b="1" dirty="0">
                <a:solidFill>
                  <a:srgbClr val="000000"/>
                </a:solidFill>
              </a:rPr>
              <a:t>is par territoire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 cours l’Europe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Couplé avec le scénario </a:t>
            </a:r>
            <a:r>
              <a:rPr lang="fr-FR" sz="2000" b="1" i="1" dirty="0" err="1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négawatt</a:t>
            </a:r>
            <a:r>
              <a:rPr lang="fr-FR" sz="2000" b="1" i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pour une sortie des énergies fossiles et du nucléaire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5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5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9BA05F1-07A0-8340-B120-29954B92BA92}"/>
              </a:ext>
            </a:extLst>
          </p:cNvPr>
          <p:cNvCxnSpPr/>
          <p:nvPr/>
        </p:nvCxnSpPr>
        <p:spPr bwMode="auto">
          <a:xfrm>
            <a:off x="8864715" y="2891800"/>
            <a:ext cx="0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724297-F7C1-194B-BF2C-7B29AA25F800}"/>
              </a:ext>
            </a:extLst>
          </p:cNvPr>
          <p:cNvCxnSpPr/>
          <p:nvPr/>
        </p:nvCxnSpPr>
        <p:spPr bwMode="auto">
          <a:xfrm>
            <a:off x="8852716" y="3859379"/>
            <a:ext cx="0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79F0435-111F-C349-8923-D325B5A24A7F}"/>
              </a:ext>
            </a:extLst>
          </p:cNvPr>
          <p:cNvCxnSpPr/>
          <p:nvPr/>
        </p:nvCxnSpPr>
        <p:spPr bwMode="auto">
          <a:xfrm>
            <a:off x="8852716" y="2017469"/>
            <a:ext cx="0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177BB3-E263-4066-8F00-F77A609F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76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7042" y="142875"/>
            <a:ext cx="11309684" cy="946150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>
                <a:latin typeface="+mn-lt"/>
              </a:rPr>
              <a:t>Une agriculture bas carbone  - 1.5 est possible</a:t>
            </a:r>
            <a:endParaRPr kumimoji="1" lang="fr-FR" sz="32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97042" y="1239253"/>
            <a:ext cx="10924674" cy="51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3 principes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Mobiliser des pratiques et techniques déjà éprouvés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Privilégier les voies sans regret et à dividendes multiples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Maintenir une approche holistique des enjeux</a:t>
            </a:r>
          </a:p>
          <a:p>
            <a:pPr lvl="1"/>
            <a:endParaRPr lang="fr-FR" sz="2400" b="1" dirty="0">
              <a:solidFill>
                <a:srgbClr val="C00000"/>
              </a:solidFill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2 piliers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Agir sur les régimes alimentaires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C00000"/>
                </a:solidFill>
              </a:rPr>
              <a:t>Agir sur les pratiques agricoles</a:t>
            </a:r>
            <a:endParaRPr lang="fr-FR" sz="2400" b="1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5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C4776A6-EC43-B446-8C19-123FFABA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30" y="1089026"/>
            <a:ext cx="1045858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609570"/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8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A70C22-33A7-CC4E-825E-86D2CDBEB095}"/>
              </a:ext>
            </a:extLst>
          </p:cNvPr>
          <p:cNvSpPr/>
          <p:nvPr/>
        </p:nvSpPr>
        <p:spPr>
          <a:xfrm>
            <a:off x="-1" y="3520559"/>
            <a:ext cx="12192001" cy="881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698C5D-4E4F-3547-B9DD-8EAE6244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2" y="-1434316"/>
            <a:ext cx="12191999" cy="3831583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76C57A9E-215C-F440-A0B3-336AE994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653" y="3663849"/>
            <a:ext cx="7426774" cy="4616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b="1" dirty="0">
                <a:solidFill>
                  <a:schemeClr val="bg1"/>
                </a:solidFill>
                <a:latin typeface="Aaux ProRegular OSF" charset="0"/>
                <a:cs typeface="Aaux ProRegular OSF" charset="0"/>
              </a:rPr>
              <a:t>Point  3 :  Montrer  que les bonne pratiques existent déjà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F0238-6909-4091-9DD3-859AFA5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44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26050"/>
            <a:ext cx="4356100" cy="1330325"/>
          </a:xfrm>
        </p:spPr>
        <p:txBody>
          <a:bodyPr anchorCtr="1">
            <a:normAutofit fontScale="90000"/>
          </a:bodyPr>
          <a:lstStyle/>
          <a:p>
            <a:pPr eaLnBrk="1" hangingPunct="1"/>
            <a:r>
              <a:rPr kumimoji="1" lang="fr-FR" sz="20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Une assiette plus végétale : </a:t>
            </a:r>
            <a:br>
              <a:rPr kumimoji="1" lang="fr-FR" sz="20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+20% de fruits et légumes</a:t>
            </a:r>
            <a:b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+ 500% de légumineuses</a:t>
            </a:r>
            <a:b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- 48% de viande bovine</a:t>
            </a:r>
            <a:b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- 43% de produits laitiers</a:t>
            </a:r>
          </a:p>
        </p:txBody>
      </p:sp>
      <p:pic>
        <p:nvPicPr>
          <p:cNvPr id="7" name="Image 6" descr="schéma_05_1.eps">
            <a:extLst>
              <a:ext uri="{FF2B5EF4-FFF2-40B4-BE49-F238E27FC236}">
                <a16:creationId xmlns:a16="http://schemas.microsoft.com/office/drawing/2014/main" id="{264F6A66-82F4-D04B-AFBD-5C960227E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14786"/>
          <a:stretch/>
        </p:blipFill>
        <p:spPr>
          <a:xfrm>
            <a:off x="6075566" y="885313"/>
            <a:ext cx="4588457" cy="40736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3F3AC9-CF73-DD40-B044-74AACDC23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693" y="4166027"/>
            <a:ext cx="1178659" cy="47769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3BAC7D1-9551-6044-A9E9-431612946C04}"/>
              </a:ext>
            </a:extLst>
          </p:cNvPr>
          <p:cNvSpPr txBox="1">
            <a:spLocks noChangeArrowheads="1"/>
          </p:cNvSpPr>
          <p:nvPr/>
        </p:nvSpPr>
        <p:spPr>
          <a:xfrm>
            <a:off x="346328" y="131853"/>
            <a:ext cx="4398195" cy="481239"/>
          </a:xfrm>
        </p:spPr>
        <p:txBody>
          <a:bodyPr lIns="91438" tIns="45719" rIns="91438" bIns="45719" anchorCtr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565656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Changer notre assiette</a:t>
            </a:r>
            <a:endParaRPr kumimoji="1" lang="fr-FR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4FCB28D-EFE3-2547-9421-E4C26C62AD60}"/>
              </a:ext>
            </a:extLst>
          </p:cNvPr>
          <p:cNvSpPr txBox="1">
            <a:spLocks noChangeArrowheads="1"/>
          </p:cNvSpPr>
          <p:nvPr/>
        </p:nvSpPr>
        <p:spPr>
          <a:xfrm>
            <a:off x="5632919" y="152325"/>
            <a:ext cx="5473749" cy="440291"/>
          </a:xfrm>
        </p:spPr>
        <p:txBody>
          <a:bodyPr lIns="91438" tIns="45719" rIns="91438" bIns="45719" anchorCtr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565656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Changer les pratiques agricoles</a:t>
            </a:r>
            <a:endParaRPr kumimoji="1" lang="fr-FR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0224C4-5B2D-174F-A121-C8FE84F9DC21}"/>
              </a:ext>
            </a:extLst>
          </p:cNvPr>
          <p:cNvSpPr txBox="1"/>
          <p:nvPr/>
        </p:nvSpPr>
        <p:spPr>
          <a:xfrm>
            <a:off x="5270091" y="398207"/>
            <a:ext cx="0" cy="0"/>
          </a:xfrm>
          <a:prstGeom prst="rect">
            <a:avLst/>
          </a:prstGeom>
        </p:spPr>
        <p:txBody>
          <a:bodyPr vert="horz" wrap="none" lIns="91438" tIns="45719" rIns="91438" bIns="45719" rtlCol="0">
            <a:normAutofit fontScale="25000" lnSpcReduction="20000"/>
          </a:bodyPr>
          <a:lstStyle/>
          <a:p>
            <a:pPr algn="l"/>
            <a:endParaRPr lang="fr-FR" sz="1500" dirty="0">
              <a:solidFill>
                <a:srgbClr val="565656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CD6FC8B-549E-4C4E-B9D4-5FD5B82A3CB9}"/>
              </a:ext>
            </a:extLst>
          </p:cNvPr>
          <p:cNvSpPr txBox="1">
            <a:spLocks noChangeArrowheads="1"/>
          </p:cNvSpPr>
          <p:nvPr/>
        </p:nvSpPr>
        <p:spPr>
          <a:xfrm>
            <a:off x="6308046" y="5226683"/>
            <a:ext cx="4355977" cy="946448"/>
          </a:xfrm>
        </p:spPr>
        <p:txBody>
          <a:bodyPr lIns="91438" tIns="45719" rIns="91438" bIns="45719" anchorCtr="1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565656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50">
                <a:solidFill>
                  <a:srgbClr val="565656"/>
                </a:solidFill>
                <a:latin typeface="Trebuchet MS" panose="020B0703020202090204" pitchFamily="34" charset="0"/>
              </a:defRPr>
            </a:lvl9pPr>
          </a:lstStyle>
          <a:p>
            <a:r>
              <a:rPr kumimoji="1" lang="fr-FR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Des pratiques plus </a:t>
            </a:r>
            <a:r>
              <a:rPr kumimoji="1" lang="fr-FR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agroécologiques</a:t>
            </a:r>
            <a:br>
              <a:rPr kumimoji="1" lang="fr-FR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dont 45% de bio</a:t>
            </a:r>
            <a:br>
              <a:rPr kumimoji="1" lang="fr-FR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+ 450.000 ha de fruits et légumes</a:t>
            </a:r>
            <a:br>
              <a:rPr kumimoji="1" lang="fr-FR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1" lang="fr-FR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+ 2 millions d’ha de protéagineux</a:t>
            </a:r>
          </a:p>
          <a:p>
            <a:r>
              <a:rPr kumimoji="1" lang="fr-FR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Maintien des prairies naturelle</a:t>
            </a:r>
            <a:r>
              <a:rPr kumimoji="1" lang="fr-FR" sz="2000" b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61FAB9-6ABF-104B-B6ED-EA181FCB6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44" y="676633"/>
            <a:ext cx="4170565" cy="417646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79E346-F2CD-44F1-B61A-06F7D333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512" y="930505"/>
            <a:ext cx="4896544" cy="2180236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 sous statut d’association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 1901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depuis 39 ans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Basée à Toulouse et à Lyon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adhérents, 35 salariés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Accélérateur des transitions</a:t>
            </a:r>
          </a:p>
        </p:txBody>
      </p:sp>
      <p:pic>
        <p:nvPicPr>
          <p:cNvPr id="289795" name="Picture 3" descr="Imag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3"/>
          <a:stretch/>
        </p:blipFill>
        <p:spPr bwMode="auto">
          <a:xfrm>
            <a:off x="5807968" y="592250"/>
            <a:ext cx="4859338" cy="2476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Capture d’écran 2017-01-26 à 10.12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10742"/>
            <a:ext cx="9144000" cy="3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0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1125" y="160855"/>
            <a:ext cx="10168425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r-FR" sz="3200" dirty="0"/>
              <a:t>Alimentation des consommateurs réguliers de BIO vs NON 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270677" y="967557"/>
            <a:ext cx="10921323" cy="5947520"/>
            <a:chOff x="0" y="936643"/>
            <a:chExt cx="9971475" cy="7057484"/>
          </a:xfrm>
        </p:grpSpPr>
        <p:grpSp>
          <p:nvGrpSpPr>
            <p:cNvPr id="3" name="Grouper 2"/>
            <p:cNvGrpSpPr/>
            <p:nvPr/>
          </p:nvGrpSpPr>
          <p:grpSpPr>
            <a:xfrm>
              <a:off x="0" y="936643"/>
              <a:ext cx="9971475" cy="7057484"/>
              <a:chOff x="0" y="936643"/>
              <a:chExt cx="9971475" cy="705748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C6E3EE5F-7F8A-8F48-8761-44D0F5D4E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936643"/>
                <a:ext cx="9144000" cy="4984713"/>
              </a:xfrm>
              <a:prstGeom prst="rect">
                <a:avLst/>
              </a:prstGeom>
            </p:spPr>
          </p:pic>
          <p:sp>
            <p:nvSpPr>
              <p:cNvPr id="2" name="ZoneTexte 1"/>
              <p:cNvSpPr txBox="1"/>
              <p:nvPr/>
            </p:nvSpPr>
            <p:spPr>
              <a:xfrm>
                <a:off x="6901710" y="7141957"/>
                <a:ext cx="3069765" cy="85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500" i="1" dirty="0"/>
                  <a:t>D’après </a:t>
                </a:r>
                <a:r>
                  <a:rPr lang="fr-FR" sz="1500" i="1" dirty="0" err="1"/>
                  <a:t>Kesse</a:t>
                </a:r>
                <a:r>
                  <a:rPr lang="fr-FR" sz="1500" i="1" dirty="0"/>
                  <a:t>-Guyot et al, </a:t>
                </a:r>
                <a:r>
                  <a:rPr lang="fr-FR" sz="1500" i="1" dirty="0" err="1"/>
                  <a:t>PlosOne</a:t>
                </a:r>
                <a:r>
                  <a:rPr lang="fr-FR" sz="1500" i="1" dirty="0"/>
                  <a:t>  2013</a:t>
                </a:r>
              </a:p>
              <a:p>
                <a:endParaRPr lang="fr-FR" sz="2400" dirty="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3405016" y="1339843"/>
              <a:ext cx="2412749" cy="1022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cap="small" dirty="0">
                  <a:solidFill>
                    <a:srgbClr val="1C4D5F"/>
                  </a:solidFill>
                  <a:ea typeface="MS PGothic" pitchFamily="34" charset="-128"/>
                  <a:cs typeface="MS PGothic" charset="0"/>
                </a:rPr>
                <a:t>(n= 54 300 adultes)</a:t>
              </a:r>
            </a:p>
            <a:p>
              <a:endParaRPr lang="fr-FR" sz="2400" dirty="0"/>
            </a:p>
          </p:txBody>
        </p:sp>
      </p:grp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165296" y="809141"/>
            <a:ext cx="99800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fr-FR" sz="240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2A2938B-6F80-457D-9D83-99E8A2E7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15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6527" y="-29727"/>
            <a:ext cx="10515600" cy="86041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Mobiliser tous les leviers de l’agroécologie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680" y="1278593"/>
            <a:ext cx="7560840" cy="37612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002" y="1484788"/>
            <a:ext cx="1661960" cy="3563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5686" y="5113330"/>
            <a:ext cx="5732442" cy="17292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532" y="5112569"/>
            <a:ext cx="3563999" cy="1759651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68D951-67E6-664D-929B-4CDD84C16128}"/>
              </a:ext>
            </a:extLst>
          </p:cNvPr>
          <p:cNvSpPr/>
          <p:nvPr/>
        </p:nvSpPr>
        <p:spPr>
          <a:xfrm>
            <a:off x="8818862" y="400478"/>
            <a:ext cx="3137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www.osez-agroecologie.org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3380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4" y="126203"/>
            <a:ext cx="11249891" cy="6858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Evolution du cheptel bovin-lait : plus d’herbe, moins de concentrés, plus de pâturage, retour des races mixtes</a:t>
            </a:r>
          </a:p>
        </p:txBody>
      </p:sp>
      <p:pic>
        <p:nvPicPr>
          <p:cNvPr id="4" name="Image 3" descr="page-3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052736"/>
            <a:ext cx="4824536" cy="538225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26E07A-1B83-9F4E-89FC-94D586462D6D}"/>
              </a:ext>
            </a:extLst>
          </p:cNvPr>
          <p:cNvSpPr txBox="1"/>
          <p:nvPr/>
        </p:nvSpPr>
        <p:spPr>
          <a:xfrm>
            <a:off x="8481647" y="4092374"/>
            <a:ext cx="2047807" cy="143558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fr-FR" sz="1500" b="1" dirty="0">
                <a:solidFill>
                  <a:srgbClr val="990000"/>
                </a:solidFill>
              </a:rPr>
              <a:t>Plus de pâturage</a:t>
            </a:r>
          </a:p>
          <a:p>
            <a:r>
              <a:rPr lang="fr-FR" sz="1500" b="1" dirty="0">
                <a:solidFill>
                  <a:srgbClr val="990000"/>
                </a:solidFill>
              </a:rPr>
              <a:t>(40% à 60%)</a:t>
            </a:r>
          </a:p>
          <a:p>
            <a:endParaRPr lang="fr-FR" sz="1500" b="1" dirty="0">
              <a:solidFill>
                <a:srgbClr val="990000"/>
              </a:solidFill>
            </a:endParaRPr>
          </a:p>
          <a:p>
            <a:pPr algn="l"/>
            <a:r>
              <a:rPr lang="fr-FR" sz="1500" b="1" dirty="0">
                <a:solidFill>
                  <a:srgbClr val="990000"/>
                </a:solidFill>
              </a:rPr>
              <a:t>Plus de système à l’herbe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F13159-349D-2745-8F2F-112AAF562B9E}"/>
              </a:ext>
            </a:extLst>
          </p:cNvPr>
          <p:cNvSpPr txBox="1"/>
          <p:nvPr/>
        </p:nvSpPr>
        <p:spPr>
          <a:xfrm>
            <a:off x="6528048" y="945525"/>
            <a:ext cx="3168352" cy="10801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fr-FR" sz="1500" b="1" dirty="0">
                <a:solidFill>
                  <a:srgbClr val="565656"/>
                </a:solidFill>
              </a:rPr>
              <a:t>Evolution des systèmes laitiers dans Afterres2050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996F71-D97B-564A-9901-DA53D8042C3C}"/>
              </a:ext>
            </a:extLst>
          </p:cNvPr>
          <p:cNvSpPr txBox="1"/>
          <p:nvPr/>
        </p:nvSpPr>
        <p:spPr>
          <a:xfrm>
            <a:off x="8430142" y="2025646"/>
            <a:ext cx="2237858" cy="126364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 algn="l"/>
            <a:r>
              <a:rPr lang="fr-FR" sz="1500" b="1" dirty="0">
                <a:solidFill>
                  <a:srgbClr val="990000"/>
                </a:solidFill>
              </a:rPr>
              <a:t>Moins de concentrés par litre de lait</a:t>
            </a:r>
          </a:p>
          <a:p>
            <a:pPr algn="l"/>
            <a:r>
              <a:rPr lang="fr-FR" sz="1500" b="1" dirty="0">
                <a:solidFill>
                  <a:srgbClr val="990000"/>
                </a:solidFill>
              </a:rPr>
              <a:t>(179 g /l à  83 g/l)</a:t>
            </a:r>
          </a:p>
          <a:p>
            <a:pPr algn="l"/>
            <a:endParaRPr lang="fr-FR" sz="1500" b="1" dirty="0">
              <a:solidFill>
                <a:srgbClr val="990000"/>
              </a:solidFill>
            </a:endParaRPr>
          </a:p>
          <a:p>
            <a:pPr algn="l"/>
            <a:r>
              <a:rPr lang="fr-FR" sz="1500" b="1" dirty="0">
                <a:solidFill>
                  <a:srgbClr val="990000"/>
                </a:solidFill>
              </a:rPr>
              <a:t>Plus d’autonomie en</a:t>
            </a:r>
          </a:p>
          <a:p>
            <a:pPr algn="l"/>
            <a:r>
              <a:rPr lang="fr-FR" sz="1500" b="1">
                <a:solidFill>
                  <a:srgbClr val="990000"/>
                </a:solidFill>
              </a:rPr>
              <a:t>concenrés</a:t>
            </a:r>
            <a:endParaRPr lang="fr-FR" sz="1500" b="1" dirty="0">
              <a:solidFill>
                <a:srgbClr val="99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3C4658-787C-2E41-8D69-48B307863165}"/>
              </a:ext>
            </a:extLst>
          </p:cNvPr>
          <p:cNvSpPr txBox="1"/>
          <p:nvPr/>
        </p:nvSpPr>
        <p:spPr>
          <a:xfrm>
            <a:off x="8430142" y="3524399"/>
            <a:ext cx="1944216" cy="10801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fr-FR" sz="1500" b="1" dirty="0">
                <a:solidFill>
                  <a:srgbClr val="990000"/>
                </a:solidFill>
              </a:rPr>
              <a:t>Privilégier les races mixtes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8CEE37-4455-FD44-B704-1676E47B727D}"/>
              </a:ext>
            </a:extLst>
          </p:cNvPr>
          <p:cNvSpPr txBox="1"/>
          <p:nvPr/>
        </p:nvSpPr>
        <p:spPr>
          <a:xfrm>
            <a:off x="5663952" y="1615505"/>
            <a:ext cx="3521612" cy="10801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fr-FR" sz="1600" b="1" dirty="0"/>
              <a:t>6300 l/vache à  5900 l/vache</a:t>
            </a:r>
          </a:p>
        </p:txBody>
      </p:sp>
    </p:spTree>
    <p:extLst>
      <p:ext uri="{BB962C8B-B14F-4D97-AF65-F5344CB8AC3E}">
        <p14:creationId xmlns:p14="http://schemas.microsoft.com/office/powerpoint/2010/main" val="191626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861037" y="1428375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AC1DF8-B494-B64F-83CB-A275BDD6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7" y="868279"/>
            <a:ext cx="8724683" cy="616530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174D5E2-F4C5-A147-854D-3ABEDA18986D}"/>
              </a:ext>
            </a:extLst>
          </p:cNvPr>
          <p:cNvCxnSpPr>
            <a:cxnSpLocks/>
          </p:cNvCxnSpPr>
          <p:nvPr/>
        </p:nvCxnSpPr>
        <p:spPr bwMode="auto">
          <a:xfrm>
            <a:off x="5109902" y="1829821"/>
            <a:ext cx="0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C079F44-148B-9044-A19C-CC6DFCE0A171}"/>
              </a:ext>
            </a:extLst>
          </p:cNvPr>
          <p:cNvSpPr txBox="1"/>
          <p:nvPr/>
        </p:nvSpPr>
        <p:spPr>
          <a:xfrm>
            <a:off x="5196437" y="1906676"/>
            <a:ext cx="666812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10%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94BFC71-7434-E949-B7F6-3E42F56BDE88}"/>
              </a:ext>
            </a:extLst>
          </p:cNvPr>
          <p:cNvCxnSpPr>
            <a:cxnSpLocks/>
          </p:cNvCxnSpPr>
          <p:nvPr/>
        </p:nvCxnSpPr>
        <p:spPr bwMode="auto">
          <a:xfrm>
            <a:off x="6571636" y="2934128"/>
            <a:ext cx="0" cy="720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AA905C6-39FB-3E40-8C0C-33D0B0B50DE0}"/>
              </a:ext>
            </a:extLst>
          </p:cNvPr>
          <p:cNvSpPr txBox="1"/>
          <p:nvPr/>
        </p:nvSpPr>
        <p:spPr>
          <a:xfrm>
            <a:off x="6824062" y="3148243"/>
            <a:ext cx="666812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24%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A0DF42-CA70-5D4C-A44E-F893016823F4}"/>
              </a:ext>
            </a:extLst>
          </p:cNvPr>
          <p:cNvSpPr txBox="1"/>
          <p:nvPr/>
        </p:nvSpPr>
        <p:spPr>
          <a:xfrm>
            <a:off x="7743300" y="1432551"/>
            <a:ext cx="4580492" cy="21390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Fruits et légumes </a:t>
            </a:r>
            <a:r>
              <a:rPr lang="fr-FR" dirty="0">
                <a:solidFill>
                  <a:srgbClr val="0D7649"/>
                </a:solidFill>
              </a:rPr>
              <a:t>: 218 m2 (5%)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Céréales (pâtes et pain) </a:t>
            </a:r>
            <a:r>
              <a:rPr lang="fr-FR" dirty="0">
                <a:solidFill>
                  <a:srgbClr val="0D7649"/>
                </a:solidFill>
              </a:rPr>
              <a:t>: 113 m2 (2,5%)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Café, thé, chocolat</a:t>
            </a:r>
            <a:r>
              <a:rPr lang="fr-FR" dirty="0">
                <a:solidFill>
                  <a:srgbClr val="0D7649"/>
                </a:solidFill>
              </a:rPr>
              <a:t>: 63 m2 (1,3%)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Vin</a:t>
            </a:r>
            <a:r>
              <a:rPr lang="fr-FR" dirty="0">
                <a:solidFill>
                  <a:srgbClr val="0D7649"/>
                </a:solidFill>
              </a:rPr>
              <a:t>: 35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Oléagineux</a:t>
            </a:r>
            <a:r>
              <a:rPr lang="fr-FR" dirty="0">
                <a:solidFill>
                  <a:srgbClr val="0D7649"/>
                </a:solidFill>
              </a:rPr>
              <a:t>: 31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Sucre</a:t>
            </a:r>
            <a:r>
              <a:rPr lang="fr-FR" dirty="0">
                <a:solidFill>
                  <a:srgbClr val="0D7649"/>
                </a:solidFill>
              </a:rPr>
              <a:t>: 9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D7649"/>
                </a:solidFill>
              </a:rPr>
              <a:t>Légumineuses</a:t>
            </a:r>
            <a:r>
              <a:rPr lang="fr-FR" dirty="0">
                <a:solidFill>
                  <a:srgbClr val="0D7649"/>
                </a:solidFill>
              </a:rPr>
              <a:t>: 4 m2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98C53BD-AB5C-764C-95B0-8D10813EB70A}"/>
              </a:ext>
            </a:extLst>
          </p:cNvPr>
          <p:cNvCxnSpPr>
            <a:cxnSpLocks/>
          </p:cNvCxnSpPr>
          <p:nvPr/>
        </p:nvCxnSpPr>
        <p:spPr bwMode="auto">
          <a:xfrm flipV="1">
            <a:off x="4605486" y="1278420"/>
            <a:ext cx="5041971" cy="1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D764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63388D1-5612-3441-8ECA-38261F7A8D12}"/>
              </a:ext>
            </a:extLst>
          </p:cNvPr>
          <p:cNvCxnSpPr>
            <a:cxnSpLocks/>
          </p:cNvCxnSpPr>
          <p:nvPr/>
        </p:nvCxnSpPr>
        <p:spPr bwMode="auto">
          <a:xfrm>
            <a:off x="9640705" y="1288193"/>
            <a:ext cx="6752" cy="2845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D764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8E79626-ADC4-244B-80D1-4831CCCE50BB}"/>
              </a:ext>
            </a:extLst>
          </p:cNvPr>
          <p:cNvCxnSpPr>
            <a:cxnSpLocks/>
          </p:cNvCxnSpPr>
          <p:nvPr/>
        </p:nvCxnSpPr>
        <p:spPr bwMode="auto">
          <a:xfrm>
            <a:off x="6738245" y="3353031"/>
            <a:ext cx="0" cy="1875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D7B0DAD-3837-4D43-BFAE-B9FFDA0E245F}"/>
              </a:ext>
            </a:extLst>
          </p:cNvPr>
          <p:cNvCxnSpPr>
            <a:cxnSpLocks/>
          </p:cNvCxnSpPr>
          <p:nvPr/>
        </p:nvCxnSpPr>
        <p:spPr bwMode="auto">
          <a:xfrm>
            <a:off x="6738245" y="5231160"/>
            <a:ext cx="91871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147181A-8EAE-F149-B820-930A249B6459}"/>
              </a:ext>
            </a:extLst>
          </p:cNvPr>
          <p:cNvSpPr txBox="1"/>
          <p:nvPr/>
        </p:nvSpPr>
        <p:spPr>
          <a:xfrm>
            <a:off x="7747301" y="4158733"/>
            <a:ext cx="4839072" cy="21390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Fruits et légumes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407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Céréales (pâtes et pain)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198 m2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Café, thé, chocolat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54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Vin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35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Oléagineux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98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Sucre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9 m2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Légumineuses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: 20 m2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4CD24FA-6F86-0943-8250-4D33FE9129D1}"/>
              </a:ext>
            </a:extLst>
          </p:cNvPr>
          <p:cNvCxnSpPr>
            <a:cxnSpLocks/>
          </p:cNvCxnSpPr>
          <p:nvPr/>
        </p:nvCxnSpPr>
        <p:spPr bwMode="auto">
          <a:xfrm>
            <a:off x="5866109" y="1829821"/>
            <a:ext cx="0" cy="11043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68B4155-0A23-024D-9995-3226DE02F286}"/>
              </a:ext>
            </a:extLst>
          </p:cNvPr>
          <p:cNvSpPr txBox="1"/>
          <p:nvPr/>
        </p:nvSpPr>
        <p:spPr>
          <a:xfrm>
            <a:off x="6013937" y="2110555"/>
            <a:ext cx="882896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- 23%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51AE45E-672C-264F-BA86-EE3B34C2B9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855"/>
            <a:ext cx="11087100" cy="946448"/>
          </a:xfrm>
          <a:prstGeom prst="rect">
            <a:avLst/>
          </a:prstGeom>
        </p:spPr>
        <p:txBody>
          <a:bodyPr vert="horz" lIns="91438" tIns="45719" rIns="91438" bIns="45719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fr-FR" sz="3200" b="1" dirty="0">
                <a:latin typeface="+mn-lt"/>
                <a:ea typeface="ＭＳ Ｐゴシック" charset="0"/>
                <a:cs typeface="ＭＳ Ｐゴシック" charset="0"/>
              </a:rPr>
              <a:t>Empreinte surface des régimes alimentaires en m</a:t>
            </a:r>
            <a:r>
              <a:rPr kumimoji="1" lang="fr-FR" sz="3200" b="1" baseline="30000" dirty="0">
                <a:latin typeface="+mn-lt"/>
                <a:ea typeface="ＭＳ Ｐゴシック" charset="0"/>
                <a:cs typeface="ＭＳ Ｐゴシック" charset="0"/>
              </a:rPr>
              <a:t>2</a:t>
            </a:r>
            <a:r>
              <a:rPr kumimoji="1" lang="fr-FR" sz="3200" b="1" dirty="0">
                <a:latin typeface="+mn-lt"/>
                <a:ea typeface="ＭＳ Ｐゴシック" charset="0"/>
                <a:cs typeface="ＭＳ Ｐゴシック" charset="0"/>
              </a:rPr>
              <a:t>/an/adulte</a:t>
            </a:r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316BEAE5-0859-C042-90FD-680ECA64EB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935" y="1051806"/>
            <a:ext cx="10363310" cy="2333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fr-FR" sz="240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BA0AE62-D287-4845-9034-9907E1FBC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23635" y="868279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7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7E5108-0D4D-E749-9BCB-1CCBE38B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720" y="946450"/>
            <a:ext cx="8342315" cy="58951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914AF4-1FC6-9345-ADA1-51ACFA34D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738254"/>
            <a:ext cx="9144000" cy="646161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7DD9D5C-0B24-4043-A808-4721F4E977F0}"/>
              </a:ext>
            </a:extLst>
          </p:cNvPr>
          <p:cNvCxnSpPr>
            <a:cxnSpLocks/>
          </p:cNvCxnSpPr>
          <p:nvPr/>
        </p:nvCxnSpPr>
        <p:spPr bwMode="auto">
          <a:xfrm>
            <a:off x="4079776" y="2132856"/>
            <a:ext cx="0" cy="36724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7F95C8F-FB21-954E-9561-B24ED4467F20}"/>
              </a:ext>
            </a:extLst>
          </p:cNvPr>
          <p:cNvSpPr txBox="1"/>
          <p:nvPr/>
        </p:nvSpPr>
        <p:spPr>
          <a:xfrm>
            <a:off x="4227366" y="2477489"/>
            <a:ext cx="666812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89%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A3D4898-F291-544F-8754-70B2A8C59EFB}"/>
              </a:ext>
            </a:extLst>
          </p:cNvPr>
          <p:cNvCxnSpPr>
            <a:cxnSpLocks/>
          </p:cNvCxnSpPr>
          <p:nvPr/>
        </p:nvCxnSpPr>
        <p:spPr bwMode="auto">
          <a:xfrm>
            <a:off x="4894177" y="1676400"/>
            <a:ext cx="0" cy="16805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CC0CE9A-36F9-6247-828F-14BBDE6E5A7A}"/>
              </a:ext>
            </a:extLst>
          </p:cNvPr>
          <p:cNvSpPr txBox="1"/>
          <p:nvPr/>
        </p:nvSpPr>
        <p:spPr>
          <a:xfrm>
            <a:off x="5055802" y="2021968"/>
            <a:ext cx="666812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-37%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05FC94C-4B04-3445-BFC3-AC360C83BE67}"/>
              </a:ext>
            </a:extLst>
          </p:cNvPr>
          <p:cNvSpPr txBox="1">
            <a:spLocks noChangeArrowheads="1"/>
          </p:cNvSpPr>
          <p:nvPr/>
        </p:nvSpPr>
        <p:spPr>
          <a:xfrm>
            <a:off x="1244600" y="142428"/>
            <a:ext cx="10097371" cy="946448"/>
          </a:xfrm>
          <a:prstGeom prst="rect">
            <a:avLst/>
          </a:prstGeom>
        </p:spPr>
        <p:txBody>
          <a:bodyPr vert="horz" lIns="91438" tIns="45719" rIns="91438" bIns="45719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fr-FR" sz="2400" b="1" dirty="0">
                <a:latin typeface="Arial" charset="0"/>
                <a:ea typeface="ＭＳ Ｐゴシック" charset="0"/>
                <a:cs typeface="ＭＳ Ｐゴシック" charset="0"/>
              </a:rPr>
              <a:t>Empreinte GES des régimes alimentaires en tonnes eqCO2/an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D91660-E865-4E0B-AD5B-C42CD7B8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63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8349291-B9E5-D349-89BA-8A564E5A0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33" y="1286505"/>
            <a:ext cx="7884368" cy="55714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A273D0-54C6-3641-9BC7-2E96CDBDA14A}"/>
              </a:ext>
            </a:extLst>
          </p:cNvPr>
          <p:cNvSpPr txBox="1"/>
          <p:nvPr/>
        </p:nvSpPr>
        <p:spPr>
          <a:xfrm>
            <a:off x="1991544" y="980729"/>
            <a:ext cx="40679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90000"/>
                </a:solidFill>
              </a:rPr>
              <a:t>Facteur 1,5 pour les 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735E29-C413-2E4F-BDE6-D9B5F141B06F}"/>
              </a:ext>
            </a:extLst>
          </p:cNvPr>
          <p:cNvSpPr txBox="1"/>
          <p:nvPr/>
        </p:nvSpPr>
        <p:spPr>
          <a:xfrm>
            <a:off x="6437784" y="980728"/>
            <a:ext cx="40679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90000"/>
                </a:solidFill>
              </a:rPr>
              <a:t>Facteur 3,5 pour l’énergie</a:t>
            </a:r>
          </a:p>
        </p:txBody>
      </p:sp>
      <p:sp>
        <p:nvSpPr>
          <p:cNvPr id="7" name="ZoneTexte 3">
            <a:extLst>
              <a:ext uri="{FF2B5EF4-FFF2-40B4-BE49-F238E27FC236}">
                <a16:creationId xmlns:a16="http://schemas.microsoft.com/office/drawing/2014/main" id="{5D9F3C60-372F-6D47-BE41-814EB526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1860"/>
            <a:ext cx="662473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3000" b="0" cap="small" baseline="0">
                <a:solidFill>
                  <a:srgbClr val="1C4D5F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C4D5F"/>
                </a:solidFill>
                <a:latin typeface="Tw Cen MT" pitchFamily="34" charset="0"/>
                <a:ea typeface="MS PGothic" pitchFamily="34" charset="-128"/>
                <a:cs typeface="MS PGothic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C4D5F"/>
                </a:solidFill>
                <a:latin typeface="Tw Cen MT" pitchFamily="34" charset="0"/>
                <a:ea typeface="MS PGothic" pitchFamily="34" charset="-128"/>
                <a:cs typeface="MS PGothic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C4D5F"/>
                </a:solidFill>
                <a:latin typeface="Tw Cen MT" pitchFamily="34" charset="0"/>
                <a:ea typeface="MS PGothic" pitchFamily="34" charset="-128"/>
                <a:cs typeface="MS PGothic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C4D5F"/>
                </a:solidFill>
                <a:latin typeface="Tw Cen MT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sz="3200" b="1" dirty="0">
                <a:solidFill>
                  <a:schemeClr val="tx1"/>
                </a:solidFill>
              </a:rPr>
              <a:t>Les émissions du  champ à l’assiette</a:t>
            </a:r>
            <a:endParaRPr lang="en-US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91BF01-6556-3F49-99BA-3021168D25C1}"/>
              </a:ext>
            </a:extLst>
          </p:cNvPr>
          <p:cNvSpPr txBox="1"/>
          <p:nvPr/>
        </p:nvSpPr>
        <p:spPr>
          <a:xfrm>
            <a:off x="4223792" y="45811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31% de CH4, 23% N2O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et 14% CO2</a:t>
            </a:r>
          </a:p>
        </p:txBody>
      </p:sp>
    </p:spTree>
    <p:extLst>
      <p:ext uri="{BB962C8B-B14F-4D97-AF65-F5344CB8AC3E}">
        <p14:creationId xmlns:p14="http://schemas.microsoft.com/office/powerpoint/2010/main" val="10609190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499D0D-7C3A-E441-8E25-7B06975E2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8830"/>
            <a:ext cx="10656168" cy="75301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3BEF592-6FAC-CE43-897F-17859A749DB9}"/>
              </a:ext>
            </a:extLst>
          </p:cNvPr>
          <p:cNvSpPr txBox="1"/>
          <p:nvPr/>
        </p:nvSpPr>
        <p:spPr>
          <a:xfrm>
            <a:off x="3148535" y="5716379"/>
            <a:ext cx="1440160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/>
              <a:t>(de 99 à 50/j)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5EDDFA-66A3-BE42-B025-31D9ECD78E7B}"/>
              </a:ext>
            </a:extLst>
          </p:cNvPr>
          <p:cNvSpPr txBox="1"/>
          <p:nvPr/>
        </p:nvSpPr>
        <p:spPr>
          <a:xfrm>
            <a:off x="4474713" y="5716379"/>
            <a:ext cx="1872208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/>
              <a:t>(moins de 50g/j)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D66FC34-B4AA-4445-8528-E9C16DD77040}"/>
              </a:ext>
            </a:extLst>
          </p:cNvPr>
          <p:cNvCxnSpPr>
            <a:cxnSpLocks/>
          </p:cNvCxnSpPr>
          <p:nvPr/>
        </p:nvCxnSpPr>
        <p:spPr bwMode="auto">
          <a:xfrm flipV="1">
            <a:off x="3309395" y="2288244"/>
            <a:ext cx="0" cy="22815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E9563A8-12D1-AE47-B57F-750876CB421C}"/>
              </a:ext>
            </a:extLst>
          </p:cNvPr>
          <p:cNvSpPr txBox="1"/>
          <p:nvPr/>
        </p:nvSpPr>
        <p:spPr>
          <a:xfrm>
            <a:off x="3334027" y="2103577"/>
            <a:ext cx="2838087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b="1" dirty="0" err="1">
                <a:solidFill>
                  <a:srgbClr val="990000"/>
                </a:solidFill>
              </a:rPr>
              <a:t>BioNutrinet</a:t>
            </a:r>
            <a:r>
              <a:rPr lang="fr-FR" b="1" dirty="0">
                <a:solidFill>
                  <a:srgbClr val="990000"/>
                </a:solidFill>
              </a:rPr>
              <a:t> </a:t>
            </a:r>
            <a:r>
              <a:rPr lang="fr-FR" b="1" dirty="0" err="1">
                <a:solidFill>
                  <a:srgbClr val="990000"/>
                </a:solidFill>
              </a:rPr>
              <a:t>Conv</a:t>
            </a:r>
            <a:r>
              <a:rPr lang="fr-FR" b="1" dirty="0">
                <a:solidFill>
                  <a:srgbClr val="990000"/>
                </a:solidFill>
              </a:rPr>
              <a:t> (2,5t*)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D5F2B6F-C0C3-D348-8C8F-65F549B3C74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1056" y="3053844"/>
            <a:ext cx="0" cy="14401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D764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C1378C2-03A2-9645-91FF-C8F11467C6AF}"/>
              </a:ext>
            </a:extLst>
          </p:cNvPr>
          <p:cNvSpPr txBox="1"/>
          <p:nvPr/>
        </p:nvSpPr>
        <p:spPr>
          <a:xfrm>
            <a:off x="5925191" y="2817531"/>
            <a:ext cx="2520281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b="1" dirty="0" err="1">
                <a:solidFill>
                  <a:srgbClr val="0D7649"/>
                </a:solidFill>
              </a:rPr>
              <a:t>BioNutrinet</a:t>
            </a:r>
            <a:r>
              <a:rPr lang="fr-FR" b="1" dirty="0">
                <a:solidFill>
                  <a:srgbClr val="0D7649"/>
                </a:solidFill>
              </a:rPr>
              <a:t> Bio (1,6t)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A43F6B-57DF-4E46-B658-A7503E78F5CD}"/>
              </a:ext>
            </a:extLst>
          </p:cNvPr>
          <p:cNvSpPr txBox="1"/>
          <p:nvPr/>
        </p:nvSpPr>
        <p:spPr>
          <a:xfrm>
            <a:off x="8012548" y="6481085"/>
            <a:ext cx="5088465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dirty="0"/>
              <a:t>* En prenant les coefficients de l’étude CECAM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26F6D-DF06-9D42-8876-0BFC4D5F81A5}"/>
              </a:ext>
            </a:extLst>
          </p:cNvPr>
          <p:cNvSpPr txBox="1"/>
          <p:nvPr/>
        </p:nvSpPr>
        <p:spPr>
          <a:xfrm>
            <a:off x="1" y="6405773"/>
            <a:ext cx="7104185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dirty="0"/>
              <a:t>Etude menée auprès de 51 504 personnes au Royaume-Uni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(Scarborough, 2013</a:t>
            </a:r>
            <a:r>
              <a:rPr lang="fr-FR" sz="1500" dirty="0"/>
              <a:t>)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47965E-1563-F145-B201-7A88875185B7}"/>
              </a:ext>
            </a:extLst>
          </p:cNvPr>
          <p:cNvSpPr txBox="1"/>
          <p:nvPr/>
        </p:nvSpPr>
        <p:spPr>
          <a:xfrm>
            <a:off x="1966373" y="5699501"/>
            <a:ext cx="1296144" cy="33855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600" b="1" dirty="0"/>
              <a:t>(+100g/j)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1E6C72C-B0E4-104F-B0CC-24B29B93552F}"/>
              </a:ext>
            </a:extLst>
          </p:cNvPr>
          <p:cNvSpPr txBox="1">
            <a:spLocks noChangeArrowheads="1"/>
          </p:cNvSpPr>
          <p:nvPr/>
        </p:nvSpPr>
        <p:spPr>
          <a:xfrm>
            <a:off x="1866903" y="110595"/>
            <a:ext cx="8049626" cy="946448"/>
          </a:xfrm>
          <a:prstGeom prst="rect">
            <a:avLst/>
          </a:prstGeom>
        </p:spPr>
        <p:txBody>
          <a:bodyPr vert="horz" lIns="91438" tIns="45719" rIns="91438" bIns="45719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fr-FR" sz="2400" b="1" dirty="0">
                <a:latin typeface="Arial" charset="0"/>
                <a:ea typeface="ＭＳ Ｐゴシック" charset="0"/>
                <a:cs typeface="ＭＳ Ｐゴシック" charset="0"/>
              </a:rPr>
              <a:t>Emissions des GES au périmètre de la distribution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2C6D69-1516-4DA1-9F26-7E048437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26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C38BA7-2551-D34D-A042-CCC17FFE1EDB}"/>
              </a:ext>
            </a:extLst>
          </p:cNvPr>
          <p:cNvCxnSpPr/>
          <p:nvPr/>
        </p:nvCxnSpPr>
        <p:spPr>
          <a:xfrm>
            <a:off x="1333313" y="2812349"/>
            <a:ext cx="85051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32F7A-2066-104E-9E7D-39560F229DAF}"/>
              </a:ext>
            </a:extLst>
          </p:cNvPr>
          <p:cNvSpPr txBox="1"/>
          <p:nvPr/>
        </p:nvSpPr>
        <p:spPr>
          <a:xfrm>
            <a:off x="9916528" y="2288244"/>
            <a:ext cx="20729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1,9 TeqCO2/an</a:t>
            </a:r>
          </a:p>
          <a:p>
            <a:r>
              <a:rPr lang="fr-FR" b="1" dirty="0"/>
              <a:t>Quota individuel par français en 2050</a:t>
            </a:r>
          </a:p>
        </p:txBody>
      </p:sp>
    </p:spTree>
    <p:extLst>
      <p:ext uri="{BB962C8B-B14F-4D97-AF65-F5344CB8AC3E}">
        <p14:creationId xmlns:p14="http://schemas.microsoft.com/office/powerpoint/2010/main" val="32112726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7042" y="142875"/>
            <a:ext cx="11309684" cy="946150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>
                <a:latin typeface="+mn-lt"/>
              </a:rPr>
              <a:t>Mobiliser les collectivités locales</a:t>
            </a:r>
            <a:endParaRPr kumimoji="1" lang="fr-FR" sz="32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97042" y="1239253"/>
            <a:ext cx="10924674" cy="51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Protéger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les espaces agricoles et </a:t>
            </a:r>
            <a:r>
              <a:rPr lang="fr-FR" sz="2800" b="1" dirty="0">
                <a:solidFill>
                  <a:srgbClr val="C00000"/>
                </a:solidFill>
              </a:rPr>
              <a:t>favoriser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l’installation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Accompagner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 le changement des pratiques agricoles vers le bio et l’agroécologie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Soutenir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les équipements structurants, de transformation, conditionnement et logistique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Développer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 la consommation de produits labellisés et locaux dans la restauration collective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Accompagner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 la mise en place d’un système alimentaire local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Mobiliser, sensibiliser, accompagner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le changement de comportement des citoyens-consommateurs</a:t>
            </a:r>
            <a:endParaRPr kumimoji="1"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5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C4776A6-EC43-B446-8C19-123FFABA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30" y="1089026"/>
            <a:ext cx="1045858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609570"/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8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7042" y="142875"/>
            <a:ext cx="11309684" cy="946150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>
                <a:latin typeface="+mn-lt"/>
              </a:rPr>
              <a:t>Quelques principes d’action</a:t>
            </a:r>
            <a:endParaRPr kumimoji="1" lang="fr-FR" sz="32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97042" y="1239253"/>
            <a:ext cx="10924674" cy="51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Mobiliser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les différentes parties prenantes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Engager les gens dans </a:t>
            </a:r>
            <a:r>
              <a:rPr lang="fr-FR" sz="2800" b="1" dirty="0">
                <a:solidFill>
                  <a:srgbClr val="C00000"/>
                </a:solidFill>
              </a:rPr>
              <a:t>la durée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Partenariats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C00000"/>
                </a:solidFill>
              </a:rPr>
              <a:t>public -privé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Prioriser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les actions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S’adapter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à son territoire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C00000"/>
                </a:solidFill>
              </a:rPr>
              <a:t>Mettre en réseau 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et fédérer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fr-FR" sz="2800" b="1" dirty="0">
                <a:solidFill>
                  <a:srgbClr val="C00000"/>
                </a:solidFill>
              </a:rPr>
              <a:t>Utiliser</a:t>
            </a:r>
            <a:r>
              <a:rPr kumimoji="1" lang="fr-FR" sz="2800" b="1" dirty="0">
                <a:solidFill>
                  <a:schemeClr val="bg1">
                    <a:lumMod val="50000"/>
                  </a:schemeClr>
                </a:solidFill>
              </a:rPr>
              <a:t> la commande publique</a:t>
            </a:r>
            <a:endParaRPr kumimoji="1"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fr-FR" sz="15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C4776A6-EC43-B446-8C19-123FFABA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30" y="1089026"/>
            <a:ext cx="1045858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609570"/>
            <a:endParaRPr lang="fr-FR" sz="2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0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A70C22-33A7-CC4E-825E-86D2CDBEB095}"/>
              </a:ext>
            </a:extLst>
          </p:cNvPr>
          <p:cNvSpPr/>
          <p:nvPr/>
        </p:nvSpPr>
        <p:spPr>
          <a:xfrm>
            <a:off x="2" y="4056170"/>
            <a:ext cx="12192001" cy="881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698C5D-4E4F-3547-B9DD-8EAE6244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2" y="-1434316"/>
            <a:ext cx="12191999" cy="3831583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76C57A9E-215C-F440-A0B3-336AE994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111" y="4199460"/>
            <a:ext cx="4391793" cy="4616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b="1" dirty="0">
                <a:solidFill>
                  <a:schemeClr val="bg1"/>
                </a:solidFill>
                <a:latin typeface="Aaux ProRegular OSF" charset="0"/>
                <a:cs typeface="Aaux ProRegular OSF" charset="0"/>
              </a:rPr>
              <a:t>Merci de votre participation !</a:t>
            </a:r>
          </a:p>
        </p:txBody>
      </p:sp>
      <p:pic>
        <p:nvPicPr>
          <p:cNvPr id="8" name="Imagen 6" descr="Logo_SOLAGRO.gif">
            <a:extLst>
              <a:ext uri="{FF2B5EF4-FFF2-40B4-BE49-F238E27FC236}">
                <a16:creationId xmlns:a16="http://schemas.microsoft.com/office/drawing/2014/main" id="{5D62E547-1F2A-BB47-A2C7-2D0AD0FF2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5" y="5742432"/>
            <a:ext cx="1972852" cy="6018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222E4F-4010-4280-B3FC-4B967D72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1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A70C22-33A7-CC4E-825E-86D2CDBEB095}"/>
              </a:ext>
            </a:extLst>
          </p:cNvPr>
          <p:cNvSpPr/>
          <p:nvPr/>
        </p:nvSpPr>
        <p:spPr>
          <a:xfrm>
            <a:off x="-1" y="3520559"/>
            <a:ext cx="12192001" cy="8815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698C5D-4E4F-3547-B9DD-8EAE6244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2" y="-1434316"/>
            <a:ext cx="12191999" cy="3831583"/>
          </a:xfrm>
          <a:prstGeom prst="rect">
            <a:avLst/>
          </a:prstGeom>
        </p:spPr>
      </p:pic>
      <p:sp>
        <p:nvSpPr>
          <p:cNvPr id="7" name="CuadroTexto 9">
            <a:extLst>
              <a:ext uri="{FF2B5EF4-FFF2-40B4-BE49-F238E27FC236}">
                <a16:creationId xmlns:a16="http://schemas.microsoft.com/office/drawing/2014/main" id="{76C57A9E-215C-F440-A0B3-336AE994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818" y="3663849"/>
            <a:ext cx="3764424" cy="4616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fr-CA" b="1" dirty="0">
                <a:solidFill>
                  <a:schemeClr val="bg1"/>
                </a:solidFill>
                <a:latin typeface="Aaux ProRegular OSF" charset="0"/>
                <a:cs typeface="Aaux ProRegular OSF" charset="0"/>
              </a:rPr>
              <a:t>Partie 1 : Les éléments clefs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AF0238-6909-4091-9DD3-859AFA5A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894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7042" y="142875"/>
            <a:ext cx="11309684" cy="946150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>
                <a:latin typeface="+mn-lt"/>
              </a:rPr>
              <a:t>Conclusion: convivialité et frugalité</a:t>
            </a:r>
            <a:endParaRPr kumimoji="1" lang="fr-FR" sz="32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C4776A6-EC43-B446-8C19-123FFABA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30" y="1089026"/>
            <a:ext cx="1045858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609570"/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5669F8-BFC0-E742-A95F-4B757A3F7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01410"/>
            <a:ext cx="7993008" cy="56565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505F80-1571-554D-B70A-390B240A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384" y="6092554"/>
            <a:ext cx="1187624" cy="76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4767" y="198193"/>
            <a:ext cx="9493625" cy="72548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Des surfaces d’échanges très importants qui génèrent de nombreux impacts environnementaux </a:t>
            </a:r>
            <a:br>
              <a:rPr kumimoji="1" lang="fr-FR" sz="2000" dirty="0">
                <a:solidFill>
                  <a:schemeClr val="bg1"/>
                </a:solidFill>
              </a:rPr>
            </a:br>
            <a:r>
              <a:rPr kumimoji="1" lang="fr-FR" sz="2000" dirty="0">
                <a:solidFill>
                  <a:schemeClr val="bg1"/>
                </a:solidFill>
              </a:rPr>
              <a:t>en termes de surfaces avec un solde encore positif</a:t>
            </a:r>
            <a:endParaRPr kumimoji="1" lang="fr-F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35213" y="6050207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fr-FR" sz="1200" dirty="0">
                <a:ea typeface="ＭＳ Ｐゴシック" charset="0"/>
              </a:rPr>
              <a:t>Sources FAO</a:t>
            </a:r>
          </a:p>
          <a:p>
            <a:pPr eaLnBrk="0" hangingPunct="0">
              <a:defRPr/>
            </a:pPr>
            <a:r>
              <a:rPr lang="fr-FR" sz="1200" dirty="0">
                <a:ea typeface="ＭＳ Ｐゴシック" charset="0"/>
              </a:rPr>
              <a:t>Réalisation: SOLAGRO</a:t>
            </a:r>
            <a:endParaRPr lang="fr-FR" sz="3200" i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FA08EF-5A7A-F440-A882-82BB8E793100}"/>
              </a:ext>
            </a:extLst>
          </p:cNvPr>
          <p:cNvSpPr txBox="1"/>
          <p:nvPr/>
        </p:nvSpPr>
        <p:spPr>
          <a:xfrm>
            <a:off x="9048329" y="290637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710A0B-C462-9044-9257-3F4E34DF7730}"/>
              </a:ext>
            </a:extLst>
          </p:cNvPr>
          <p:cNvSpPr txBox="1"/>
          <p:nvPr/>
        </p:nvSpPr>
        <p:spPr>
          <a:xfrm>
            <a:off x="4727848" y="24208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+2,7 </a:t>
            </a:r>
            <a:r>
              <a:rPr lang="fr-FR" sz="1600" b="1" dirty="0" err="1">
                <a:solidFill>
                  <a:srgbClr val="FF0000"/>
                </a:solidFill>
              </a:rPr>
              <a:t>Mha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70AD0D-8CAB-6748-B430-255E22590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058" y="923681"/>
            <a:ext cx="8244408" cy="582591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813A20C-2295-1140-94B2-3FE007E3BCB9}"/>
              </a:ext>
            </a:extLst>
          </p:cNvPr>
          <p:cNvCxnSpPr/>
          <p:nvPr/>
        </p:nvCxnSpPr>
        <p:spPr bwMode="auto">
          <a:xfrm>
            <a:off x="5879976" y="2636913"/>
            <a:ext cx="0" cy="6445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00BB7DB-2E58-6347-B1E6-06CDB35B0152}"/>
              </a:ext>
            </a:extLst>
          </p:cNvPr>
          <p:cNvSpPr txBox="1"/>
          <p:nvPr/>
        </p:nvSpPr>
        <p:spPr>
          <a:xfrm>
            <a:off x="2366442" y="6467446"/>
            <a:ext cx="88391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Concernant les produits du bois, les importations nettes correspondent à 600.00ha</a:t>
            </a:r>
          </a:p>
        </p:txBody>
      </p:sp>
    </p:spTree>
    <p:extLst>
      <p:ext uri="{BB962C8B-B14F-4D97-AF65-F5344CB8AC3E}">
        <p14:creationId xmlns:p14="http://schemas.microsoft.com/office/powerpoint/2010/main" val="216013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4767" y="198193"/>
            <a:ext cx="9493625" cy="72548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L’empreinte alimentaire d’un français</a:t>
            </a:r>
            <a:br>
              <a:rPr kumimoji="1" lang="fr-FR" sz="2000" dirty="0">
                <a:solidFill>
                  <a:schemeClr val="bg1"/>
                </a:solidFill>
              </a:rPr>
            </a:br>
            <a:r>
              <a:rPr kumimoji="1" lang="fr-FR" sz="2000" dirty="0">
                <a:solidFill>
                  <a:schemeClr val="bg1"/>
                </a:solidFill>
              </a:rPr>
              <a:t>en termes de surfaces avec un solde encore positif</a:t>
            </a:r>
            <a:endParaRPr kumimoji="1" lang="fr-F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435213" y="6050207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fr-FR" sz="1200" dirty="0">
                <a:ea typeface="ＭＳ Ｐゴシック" charset="0"/>
              </a:rPr>
              <a:t>Sources FAO</a:t>
            </a:r>
          </a:p>
          <a:p>
            <a:pPr eaLnBrk="0" hangingPunct="0">
              <a:defRPr/>
            </a:pPr>
            <a:r>
              <a:rPr lang="fr-FR" sz="1200" dirty="0">
                <a:ea typeface="ＭＳ Ｐゴシック" charset="0"/>
              </a:rPr>
              <a:t>Réalisation: SOLAGRO</a:t>
            </a:r>
            <a:endParaRPr lang="fr-FR" sz="3200" i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FA08EF-5A7A-F440-A882-82BB8E793100}"/>
              </a:ext>
            </a:extLst>
          </p:cNvPr>
          <p:cNvSpPr txBox="1"/>
          <p:nvPr/>
        </p:nvSpPr>
        <p:spPr>
          <a:xfrm>
            <a:off x="9048329" y="290637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832B1D-074E-4F40-BAE8-CB0DCC22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84" y="675357"/>
            <a:ext cx="6679825" cy="59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679450" y="0"/>
            <a:ext cx="8833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Des rendements agricoles qui stagnent</a:t>
            </a:r>
            <a:endParaRPr lang="en-US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F9FA2B-DE19-414D-B06D-DE02FC69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52" y="461385"/>
            <a:ext cx="8307627" cy="50047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E619BB-81D1-4145-8A59-6C33D61C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568" y="5576963"/>
            <a:ext cx="6873231" cy="131615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B062B02-CFD8-FD4C-9A44-4336C73CF6A2}"/>
              </a:ext>
            </a:extLst>
          </p:cNvPr>
          <p:cNvCxnSpPr>
            <a:cxnSpLocks/>
          </p:cNvCxnSpPr>
          <p:nvPr/>
        </p:nvCxnSpPr>
        <p:spPr bwMode="auto">
          <a:xfrm flipV="1">
            <a:off x="7911056" y="2324872"/>
            <a:ext cx="0" cy="509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548866-1A50-554F-B153-5D2B018AFCC8}"/>
              </a:ext>
            </a:extLst>
          </p:cNvPr>
          <p:cNvSpPr txBox="1"/>
          <p:nvPr/>
        </p:nvSpPr>
        <p:spPr>
          <a:xfrm>
            <a:off x="7551016" y="30800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2003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F75C5F3-79F5-5A44-AC1B-6FEBBE80915C}"/>
              </a:ext>
            </a:extLst>
          </p:cNvPr>
          <p:cNvCxnSpPr>
            <a:cxnSpLocks/>
          </p:cNvCxnSpPr>
          <p:nvPr/>
        </p:nvCxnSpPr>
        <p:spPr bwMode="auto">
          <a:xfrm flipV="1">
            <a:off x="9172912" y="2739675"/>
            <a:ext cx="0" cy="509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074295D-EA12-B64C-952E-75BDA76B11AF}"/>
              </a:ext>
            </a:extLst>
          </p:cNvPr>
          <p:cNvSpPr txBox="1"/>
          <p:nvPr/>
        </p:nvSpPr>
        <p:spPr>
          <a:xfrm>
            <a:off x="8812872" y="332323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2016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6CC87B7-1676-4A49-B80F-7D5039A9476D}"/>
              </a:ext>
            </a:extLst>
          </p:cNvPr>
          <p:cNvCxnSpPr>
            <a:cxnSpLocks/>
          </p:cNvCxnSpPr>
          <p:nvPr/>
        </p:nvCxnSpPr>
        <p:spPr bwMode="auto">
          <a:xfrm flipV="1">
            <a:off x="5204464" y="3482257"/>
            <a:ext cx="0" cy="509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C0775FF-55F6-2946-89AF-4E6E46B765F3}"/>
              </a:ext>
            </a:extLst>
          </p:cNvPr>
          <p:cNvSpPr txBox="1"/>
          <p:nvPr/>
        </p:nvSpPr>
        <p:spPr>
          <a:xfrm>
            <a:off x="4877444" y="422119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135222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4077" y="0"/>
            <a:ext cx="10515600" cy="1325563"/>
          </a:xfrm>
        </p:spPr>
        <p:txBody>
          <a:bodyPr/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consommation trop élevée de pesticides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6D0FC2-472E-6B42-9E39-E8014880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41766"/>
            <a:ext cx="9144000" cy="48762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EE0249-4883-BF4F-93D0-D9A40266395C}"/>
              </a:ext>
            </a:extLst>
          </p:cNvPr>
          <p:cNvSpPr txBox="1"/>
          <p:nvPr/>
        </p:nvSpPr>
        <p:spPr>
          <a:xfrm>
            <a:off x="6275512" y="2357586"/>
            <a:ext cx="378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3,3 milliards d’euros </a:t>
            </a:r>
            <a:r>
              <a:rPr lang="fr-FR" sz="1600" dirty="0"/>
              <a:t>de charges en 2017 pour les agriculteurs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en </a:t>
            </a:r>
            <a:r>
              <a:rPr lang="fr-FR" sz="1600" b="1" dirty="0"/>
              <a:t>augmentation de 0,5 milliards </a:t>
            </a:r>
            <a:r>
              <a:rPr lang="fr-FR" sz="1600" dirty="0"/>
              <a:t>par rapport à 2010.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Une réduction de 50% de cette dépense permettrait de financer </a:t>
            </a:r>
            <a:r>
              <a:rPr lang="fr-FR" sz="1600" b="1" dirty="0"/>
              <a:t>27.000 emplois </a:t>
            </a:r>
            <a:r>
              <a:rPr lang="fr-FR" sz="1600" dirty="0"/>
              <a:t>de techniciens, soit </a:t>
            </a:r>
            <a:r>
              <a:rPr lang="fr-FR" sz="1600" b="1" dirty="0"/>
              <a:t>un emploi pour 14 fermes </a:t>
            </a:r>
          </a:p>
        </p:txBody>
      </p:sp>
    </p:spTree>
    <p:extLst>
      <p:ext uri="{BB962C8B-B14F-4D97-AF65-F5344CB8AC3E}">
        <p14:creationId xmlns:p14="http://schemas.microsoft.com/office/powerpoint/2010/main" val="428521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30580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7042" y="142875"/>
            <a:ext cx="11309684" cy="946150"/>
          </a:xfrm>
        </p:spPr>
        <p:txBody>
          <a:bodyPr anchorCtr="1">
            <a:noAutofit/>
          </a:bodyPr>
          <a:lstStyle/>
          <a:p>
            <a:pPr eaLnBrk="1" hangingPunct="1"/>
            <a:r>
              <a:rPr lang="fr-FR" sz="3200" b="1" dirty="0">
                <a:latin typeface="+mn-lt"/>
              </a:rPr>
              <a:t>La montée des maladies chroniques</a:t>
            </a:r>
            <a:endParaRPr kumimoji="1" lang="fr-FR" sz="3200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EC4776A6-EC43-B446-8C19-123FFABA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30" y="1089026"/>
            <a:ext cx="10458586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21914" tIns="60957" rIns="121914" bIns="60957"/>
          <a:lstStyle/>
          <a:p>
            <a:pPr defTabSz="609570"/>
            <a:endParaRPr lang="fr-FR" sz="24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835A305-D9D9-FC4F-9C73-AD8E00779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353919"/>
              </p:ext>
            </p:extLst>
          </p:nvPr>
        </p:nvGraphicFramePr>
        <p:xfrm>
          <a:off x="863129" y="1400752"/>
          <a:ext cx="6895415" cy="378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A9D9C750-3B2C-6D4F-B155-FCBC2A772E12}"/>
              </a:ext>
            </a:extLst>
          </p:cNvPr>
          <p:cNvGraphicFramePr/>
          <p:nvPr/>
        </p:nvGraphicFramePr>
        <p:xfrm>
          <a:off x="8295603" y="4585855"/>
          <a:ext cx="3566440" cy="194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1B9E5BDA-64C1-DD4F-8622-4628709F7E30}"/>
              </a:ext>
            </a:extLst>
          </p:cNvPr>
          <p:cNvSpPr txBox="1"/>
          <p:nvPr/>
        </p:nvSpPr>
        <p:spPr>
          <a:xfrm>
            <a:off x="1253232" y="5181600"/>
            <a:ext cx="6773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Nouveaux cas d’ALD, d’après la </a:t>
            </a:r>
            <a:r>
              <a:rPr lang="fr-FR" sz="1600" dirty="0" err="1"/>
              <a:t>Cnam</a:t>
            </a:r>
            <a:r>
              <a:rPr lang="fr-FR" sz="1600" dirty="0"/>
              <a:t> (Caisse Nationale d’Assurance Maladie)</a:t>
            </a:r>
          </a:p>
          <a:p>
            <a:endParaRPr lang="fr-FR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A2949F-E3B5-4641-A71B-5E4A9E5AE052}"/>
              </a:ext>
            </a:extLst>
          </p:cNvPr>
          <p:cNvSpPr txBox="1"/>
          <p:nvPr/>
        </p:nvSpPr>
        <p:spPr>
          <a:xfrm>
            <a:off x="10699202" y="3987585"/>
            <a:ext cx="90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Obésité</a:t>
            </a:r>
          </a:p>
        </p:txBody>
      </p:sp>
    </p:spTree>
    <p:extLst>
      <p:ext uri="{BB962C8B-B14F-4D97-AF65-F5344CB8AC3E}">
        <p14:creationId xmlns:p14="http://schemas.microsoft.com/office/powerpoint/2010/main" val="337627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0" y="99205"/>
            <a:ext cx="12191991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Disponibilité en protéines animales et végétales: une grande marge pour la France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DC709DA-ABEB-634A-B219-FE3B1E9F02D9}"/>
              </a:ext>
            </a:extLst>
          </p:cNvPr>
          <p:cNvSpPr txBox="1"/>
          <p:nvPr/>
        </p:nvSpPr>
        <p:spPr>
          <a:xfrm>
            <a:off x="117455" y="6319010"/>
            <a:ext cx="6588732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sz="1200" dirty="0"/>
              <a:t>France : 62% de protéines animale versus 45% pour le monde. </a:t>
            </a:r>
          </a:p>
          <a:p>
            <a:r>
              <a:rPr lang="fr-FR" sz="1200" dirty="0"/>
              <a:t>Consomme : 1,7 fois trop de protéines par rapport aux recommandations de l’OMS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CF1F8-BAD9-9E4D-950D-B0B9D0AFD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6" y="914592"/>
            <a:ext cx="8159261" cy="5038517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66A091C-DB73-C148-AB7C-10A9E704EFDA}"/>
              </a:ext>
            </a:extLst>
          </p:cNvPr>
          <p:cNvCxnSpPr>
            <a:cxnSpLocks/>
          </p:cNvCxnSpPr>
          <p:nvPr/>
        </p:nvCxnSpPr>
        <p:spPr bwMode="auto">
          <a:xfrm flipV="1">
            <a:off x="5324448" y="997686"/>
            <a:ext cx="1" cy="47165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C946F5-32EF-BB46-99F7-1D008AFACC32}"/>
              </a:ext>
            </a:extLst>
          </p:cNvPr>
          <p:cNvSpPr txBox="1"/>
          <p:nvPr/>
        </p:nvSpPr>
        <p:spPr>
          <a:xfrm>
            <a:off x="2268708" y="5765291"/>
            <a:ext cx="3696952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dirty="0"/>
              <a:t>ANC protéines ingérées 50g/j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09FF60F-EF4B-4F4C-9BCD-CFCE358D2CC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7692" y="847436"/>
            <a:ext cx="0" cy="48667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94A36E8-C889-7F47-85F2-3A3F345A5001}"/>
              </a:ext>
            </a:extLst>
          </p:cNvPr>
          <p:cNvSpPr txBox="1"/>
          <p:nvPr/>
        </p:nvSpPr>
        <p:spPr>
          <a:xfrm>
            <a:off x="5965661" y="5920203"/>
            <a:ext cx="4499992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dirty="0"/>
              <a:t>Moyenne France protéines ingérées 83g/j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C13F592-8E28-AA47-AFCE-930074B1DEA2}"/>
              </a:ext>
            </a:extLst>
          </p:cNvPr>
          <p:cNvCxnSpPr/>
          <p:nvPr/>
        </p:nvCxnSpPr>
        <p:spPr bwMode="auto">
          <a:xfrm>
            <a:off x="900556" y="5170301"/>
            <a:ext cx="136815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4F20EF4-23D5-9D40-BC23-7DFF882916FA}"/>
              </a:ext>
            </a:extLst>
          </p:cNvPr>
          <p:cNvCxnSpPr>
            <a:cxnSpLocks/>
          </p:cNvCxnSpPr>
          <p:nvPr/>
        </p:nvCxnSpPr>
        <p:spPr bwMode="auto">
          <a:xfrm flipV="1">
            <a:off x="7910877" y="2514981"/>
            <a:ext cx="0" cy="31504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1B2367A-88B1-3F4E-938A-296A9564DE0B}"/>
              </a:ext>
            </a:extLst>
          </p:cNvPr>
          <p:cNvSpPr txBox="1"/>
          <p:nvPr/>
        </p:nvSpPr>
        <p:spPr>
          <a:xfrm>
            <a:off x="8044990" y="2330315"/>
            <a:ext cx="2637279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r-FR" dirty="0"/>
              <a:t>protéines disponibles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D09E21-9B2E-43CC-A376-7028BB51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EEC0-0DAE-BD4C-A714-364E855F33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0296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1614</Words>
  <Application>Microsoft Macintosh PowerPoint</Application>
  <PresentationFormat>Grand écran</PresentationFormat>
  <Paragraphs>251</Paragraphs>
  <Slides>30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Aaux ProRegular OSF</vt:lpstr>
      <vt:lpstr>Arial</vt:lpstr>
      <vt:lpstr>cafeta</vt:lpstr>
      <vt:lpstr>Calibri</vt:lpstr>
      <vt:lpstr>Calibri Light</vt:lpstr>
      <vt:lpstr>Comic Sans MS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Des surfaces d’échanges très importants qui génèrent de nombreux impacts environnementaux  en termes de surfaces avec un solde encore positif</vt:lpstr>
      <vt:lpstr>L’empreinte alimentaire d’un français en termes de surfaces avec un solde encore positif</vt:lpstr>
      <vt:lpstr>Présentation PowerPoint</vt:lpstr>
      <vt:lpstr>Une consommation trop élevée de pesticides</vt:lpstr>
      <vt:lpstr>La montée des maladies chroniques</vt:lpstr>
      <vt:lpstr>Présentation PowerPoint</vt:lpstr>
      <vt:lpstr>Présentation PowerPoint</vt:lpstr>
      <vt:lpstr>De l’intérêt de la prospective</vt:lpstr>
      <vt:lpstr>Dessiner la feuille de route gouvernementale</vt:lpstr>
      <vt:lpstr>LES RECOMMANDATIONS DU PNNS4 (objectifs)</vt:lpstr>
      <vt:lpstr>LES RECOMMANDATIONS DU PNNS4 (repères alimentaires)</vt:lpstr>
      <vt:lpstr>Continuum pour l’élaboration des repères du PNNS 4 </vt:lpstr>
      <vt:lpstr>Présentation PowerPoint</vt:lpstr>
      <vt:lpstr>Une agriculture bas carbone  - 1.5 est possible</vt:lpstr>
      <vt:lpstr>Présentation PowerPoint</vt:lpstr>
      <vt:lpstr>Une assiette plus végétale :  +20% de fruits et légumes + 500% de légumineuses - 48% de viande bovine - 43% de produits laitiers</vt:lpstr>
      <vt:lpstr>Présentation PowerPoint</vt:lpstr>
      <vt:lpstr>Mobiliser tous les leviers de l’agroécologie</vt:lpstr>
      <vt:lpstr>Evolution du cheptel bovin-lait : plus d’herbe, moins de concentrés, plus de pâturage, retour des races mixtes</vt:lpstr>
      <vt:lpstr>Présentation PowerPoint</vt:lpstr>
      <vt:lpstr>Présentation PowerPoint</vt:lpstr>
      <vt:lpstr>Présentation PowerPoint</vt:lpstr>
      <vt:lpstr>Présentation PowerPoint</vt:lpstr>
      <vt:lpstr>Mobiliser les collectivités locales</vt:lpstr>
      <vt:lpstr>Quelques principes d’action</vt:lpstr>
      <vt:lpstr>Présentation PowerPoint</vt:lpstr>
      <vt:lpstr>Conclusion: convivialité et frugalité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Anne Mattioli</cp:lastModifiedBy>
  <cp:revision>65</cp:revision>
  <dcterms:created xsi:type="dcterms:W3CDTF">2020-05-04T10:29:47Z</dcterms:created>
  <dcterms:modified xsi:type="dcterms:W3CDTF">2020-11-12T09:55:24Z</dcterms:modified>
</cp:coreProperties>
</file>