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78" r:id="rId6"/>
    <p:sldId id="310" r:id="rId7"/>
    <p:sldId id="326" r:id="rId8"/>
    <p:sldId id="319" r:id="rId9"/>
    <p:sldId id="289" r:id="rId10"/>
    <p:sldId id="301" r:id="rId11"/>
    <p:sldId id="322" r:id="rId12"/>
    <p:sldId id="327" r:id="rId13"/>
    <p:sldId id="340" r:id="rId14"/>
    <p:sldId id="328" r:id="rId15"/>
    <p:sldId id="329" r:id="rId16"/>
    <p:sldId id="331" r:id="rId17"/>
    <p:sldId id="337" r:id="rId18"/>
    <p:sldId id="341" r:id="rId19"/>
    <p:sldId id="342" r:id="rId20"/>
    <p:sldId id="332" r:id="rId21"/>
    <p:sldId id="343" r:id="rId22"/>
    <p:sldId id="330" r:id="rId23"/>
    <p:sldId id="338" r:id="rId24"/>
    <p:sldId id="344" r:id="rId25"/>
    <p:sldId id="335" r:id="rId26"/>
  </p:sldIdLst>
  <p:sldSz cx="12192000" cy="6858000"/>
  <p:notesSz cx="6797675" cy="9926638"/>
  <p:custDataLst>
    <p:tags r:id="rId29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3" userDrawn="1">
          <p15:clr>
            <a:srgbClr val="A4A3A4"/>
          </p15:clr>
        </p15:guide>
        <p15:guide id="2" orient="horz" pos="2004" userDrawn="1">
          <p15:clr>
            <a:srgbClr val="A4A3A4"/>
          </p15:clr>
        </p15:guide>
        <p15:guide id="3" orient="horz" pos="3022" userDrawn="1">
          <p15:clr>
            <a:srgbClr val="A4A3A4"/>
          </p15:clr>
        </p15:guide>
        <p15:guide id="4" orient="horz" pos="1650" userDrawn="1">
          <p15:clr>
            <a:srgbClr val="A4A3A4"/>
          </p15:clr>
        </p15:guide>
        <p15:guide id="5" pos="668" userDrawn="1">
          <p15:clr>
            <a:srgbClr val="A4A3A4"/>
          </p15:clr>
        </p15:guide>
        <p15:guide id="6" pos="1700" userDrawn="1">
          <p15:clr>
            <a:srgbClr val="A4A3A4"/>
          </p15:clr>
        </p15:guide>
        <p15:guide id="7" pos="5113" userDrawn="1">
          <p15:clr>
            <a:srgbClr val="A4A3A4"/>
          </p15:clr>
        </p15:guide>
        <p15:guide id="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E5"/>
    <a:srgbClr val="7F7F7F"/>
    <a:srgbClr val="697E93"/>
    <a:srgbClr val="15C7D2"/>
    <a:srgbClr val="17123D"/>
    <a:srgbClr val="EEEEEE"/>
    <a:srgbClr val="C7CBD0"/>
    <a:srgbClr val="A0ADBD"/>
    <a:srgbClr val="8E9FAF"/>
    <a:srgbClr val="74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11" autoAdjust="0"/>
    <p:restoredTop sz="90664" autoAdjust="0"/>
  </p:normalViewPr>
  <p:slideViewPr>
    <p:cSldViewPr>
      <p:cViewPr varScale="1">
        <p:scale>
          <a:sx n="81" d="100"/>
          <a:sy n="81" d="100"/>
        </p:scale>
        <p:origin x="1410" y="60"/>
      </p:cViewPr>
      <p:guideLst>
        <p:guide orient="horz" pos="1373"/>
        <p:guide orient="horz" pos="2004"/>
        <p:guide orient="horz" pos="3022"/>
        <p:guide orient="horz" pos="1650"/>
        <p:guide pos="668"/>
        <p:guide pos="1700"/>
        <p:guide pos="5113"/>
        <p:guide/>
      </p:guideLst>
    </p:cSldViewPr>
  </p:slideViewPr>
  <p:outlineViewPr>
    <p:cViewPr>
      <p:scale>
        <a:sx n="33" d="100"/>
        <a:sy n="33" d="100"/>
      </p:scale>
      <p:origin x="0" y="-90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33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A9F25F-2F4D-4CBA-823C-595EFD126C5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34A5970-BB07-4797-871E-A20881FD398D}">
      <dgm:prSet phldrT="[Texte]" custT="1"/>
      <dgm:spPr/>
      <dgm:t>
        <a:bodyPr lIns="36000" rIns="36000"/>
        <a:lstStyle/>
        <a:p>
          <a:r>
            <a:rPr lang="fr-FR" sz="2400" dirty="0" smtClean="0"/>
            <a:t>PIB par habitant en parité de pouvoir d’achat</a:t>
          </a:r>
          <a:endParaRPr lang="fr-FR" sz="2400" dirty="0"/>
        </a:p>
      </dgm:t>
    </dgm:pt>
    <dgm:pt modelId="{D91CA2E9-714B-4471-B2FF-1D4A4DEF7DF8}" type="parTrans" cxnId="{13CE9B9A-B828-48BD-B493-CDE548BDF87D}">
      <dgm:prSet/>
      <dgm:spPr/>
      <dgm:t>
        <a:bodyPr/>
        <a:lstStyle/>
        <a:p>
          <a:endParaRPr lang="fr-FR"/>
        </a:p>
      </dgm:t>
    </dgm:pt>
    <dgm:pt modelId="{533A4899-FFEF-40A0-8B03-8A9473A20289}" type="sibTrans" cxnId="{13CE9B9A-B828-48BD-B493-CDE548BDF87D}">
      <dgm:prSet/>
      <dgm:spPr/>
      <dgm:t>
        <a:bodyPr/>
        <a:lstStyle/>
        <a:p>
          <a:endParaRPr lang="fr-FR"/>
        </a:p>
      </dgm:t>
    </dgm:pt>
    <dgm:pt modelId="{253B0340-D301-4018-9CCD-8B7883D1F989}">
      <dgm:prSet phldrT="[Texte]" custT="1"/>
      <dgm:spPr/>
      <dgm:t>
        <a:bodyPr/>
        <a:lstStyle/>
        <a:p>
          <a:r>
            <a:rPr lang="fr-FR" sz="2000" dirty="0" smtClean="0"/>
            <a:t>Suisse (46.700 EUR PPA) : +53 % par rapport à la France (30.600, 2016)</a:t>
          </a:r>
          <a:endParaRPr lang="fr-FR" sz="2000" dirty="0"/>
        </a:p>
      </dgm:t>
    </dgm:pt>
    <dgm:pt modelId="{9E54654B-45CC-41EC-AE78-02E9C95A0DAB}" type="parTrans" cxnId="{C45B25BD-CD0C-4109-877E-47A18BBBB282}">
      <dgm:prSet/>
      <dgm:spPr/>
      <dgm:t>
        <a:bodyPr/>
        <a:lstStyle/>
        <a:p>
          <a:endParaRPr lang="fr-FR"/>
        </a:p>
      </dgm:t>
    </dgm:pt>
    <dgm:pt modelId="{BEA53D37-5034-4F36-99F6-0C8F1640E7BC}" type="sibTrans" cxnId="{C45B25BD-CD0C-4109-877E-47A18BBBB282}">
      <dgm:prSet/>
      <dgm:spPr/>
      <dgm:t>
        <a:bodyPr/>
        <a:lstStyle/>
        <a:p>
          <a:endParaRPr lang="fr-FR"/>
        </a:p>
      </dgm:t>
    </dgm:pt>
    <dgm:pt modelId="{1B92BDE0-088C-4F11-B61A-3A03527EBA2C}">
      <dgm:prSet phldrT="[Texte]" custT="1"/>
      <dgm:spPr/>
      <dgm:t>
        <a:bodyPr/>
        <a:lstStyle/>
        <a:p>
          <a:r>
            <a:rPr lang="fr-FR" sz="2200" dirty="0" smtClean="0"/>
            <a:t>Facteurs explicatifs macroéconomiques</a:t>
          </a:r>
          <a:endParaRPr lang="fr-FR" sz="2200" dirty="0"/>
        </a:p>
      </dgm:t>
    </dgm:pt>
    <dgm:pt modelId="{FA137225-AB58-4FE1-95CF-470708A088EF}" type="parTrans" cxnId="{63C76A69-28CD-4EDF-8AC7-BE180455EEA9}">
      <dgm:prSet/>
      <dgm:spPr/>
      <dgm:t>
        <a:bodyPr/>
        <a:lstStyle/>
        <a:p>
          <a:endParaRPr lang="fr-FR"/>
        </a:p>
      </dgm:t>
    </dgm:pt>
    <dgm:pt modelId="{A03C1D61-8084-4B2D-AE2C-CC04CFCEBF48}" type="sibTrans" cxnId="{63C76A69-28CD-4EDF-8AC7-BE180455EEA9}">
      <dgm:prSet/>
      <dgm:spPr/>
      <dgm:t>
        <a:bodyPr/>
        <a:lstStyle/>
        <a:p>
          <a:endParaRPr lang="fr-FR"/>
        </a:p>
      </dgm:t>
    </dgm:pt>
    <dgm:pt modelId="{8C8DA2DC-C646-4058-AB2D-96E5537B3832}">
      <dgm:prSet phldrT="[Texte]" custT="1"/>
      <dgm:spPr/>
      <dgm:t>
        <a:bodyPr lIns="0" tIns="72000" rIns="0" anchor="t" anchorCtr="0"/>
        <a:lstStyle/>
        <a:p>
          <a:r>
            <a:rPr lang="fr-FR" sz="1700" dirty="0" smtClean="0"/>
            <a:t>Productivité horaire</a:t>
          </a:r>
          <a:endParaRPr lang="fr-FR" sz="1700" dirty="0"/>
        </a:p>
      </dgm:t>
    </dgm:pt>
    <dgm:pt modelId="{4CFCC00D-AE69-4FAD-9489-F3AD5E0C8079}" type="parTrans" cxnId="{AC98561D-7AA6-460B-A336-46A05E8ABAC2}">
      <dgm:prSet/>
      <dgm:spPr/>
      <dgm:t>
        <a:bodyPr/>
        <a:lstStyle/>
        <a:p>
          <a:endParaRPr lang="fr-FR"/>
        </a:p>
      </dgm:t>
    </dgm:pt>
    <dgm:pt modelId="{4A3FB846-D7DD-448F-B67D-B75E51C7057D}" type="sibTrans" cxnId="{AC98561D-7AA6-460B-A336-46A05E8ABAC2}">
      <dgm:prSet/>
      <dgm:spPr/>
      <dgm:t>
        <a:bodyPr/>
        <a:lstStyle/>
        <a:p>
          <a:endParaRPr lang="fr-FR"/>
        </a:p>
      </dgm:t>
    </dgm:pt>
    <dgm:pt modelId="{3B544EC8-B147-48D3-BBEF-82833D369AF5}">
      <dgm:prSet phldrT="[Texte]" custT="1"/>
      <dgm:spPr/>
      <dgm:t>
        <a:bodyPr lIns="108000" tIns="72000" rIns="0" anchor="t" anchorCtr="0"/>
        <a:lstStyle/>
        <a:p>
          <a:pPr algn="l"/>
          <a:r>
            <a:rPr lang="fr-FR" sz="1700" b="0" dirty="0" smtClean="0"/>
            <a:t>Durée du travail </a:t>
          </a:r>
          <a:r>
            <a:rPr lang="fr-FR" sz="1700" dirty="0" smtClean="0"/>
            <a:t>à temps plein :</a:t>
          </a:r>
          <a:endParaRPr lang="fr-FR" sz="1700" dirty="0"/>
        </a:p>
      </dgm:t>
    </dgm:pt>
    <dgm:pt modelId="{4C12DA3B-2823-41B3-8BDB-822F40C0D1D5}" type="parTrans" cxnId="{12B4C537-CA44-4DF0-A773-B291BACE96AE}">
      <dgm:prSet/>
      <dgm:spPr/>
      <dgm:t>
        <a:bodyPr/>
        <a:lstStyle/>
        <a:p>
          <a:endParaRPr lang="fr-FR"/>
        </a:p>
      </dgm:t>
    </dgm:pt>
    <dgm:pt modelId="{3C6ACFA9-D342-4BFD-9601-F53C433EFCB3}" type="sibTrans" cxnId="{12B4C537-CA44-4DF0-A773-B291BACE96AE}">
      <dgm:prSet/>
      <dgm:spPr/>
      <dgm:t>
        <a:bodyPr/>
        <a:lstStyle/>
        <a:p>
          <a:endParaRPr lang="fr-FR"/>
        </a:p>
      </dgm:t>
    </dgm:pt>
    <dgm:pt modelId="{90B3FFB8-616C-4547-8CFD-58CE90E96A1C}">
      <dgm:prSet phldrT="[Texte]" custT="1"/>
      <dgm:spPr/>
      <dgm:t>
        <a:bodyPr lIns="108000" tIns="72000" rIns="0" anchor="t" anchorCtr="0"/>
        <a:lstStyle/>
        <a:p>
          <a:pPr algn="l"/>
          <a:r>
            <a:rPr lang="fr-FR" sz="1700" dirty="0" smtClean="0"/>
            <a:t>Part de personnes d’âge actif :</a:t>
          </a:r>
          <a:endParaRPr lang="fr-FR" sz="1700" dirty="0"/>
        </a:p>
      </dgm:t>
    </dgm:pt>
    <dgm:pt modelId="{94527ECE-2485-4FF8-AFD9-579C479920EE}" type="parTrans" cxnId="{38645A3F-D342-494C-8F96-E702F6423AF2}">
      <dgm:prSet/>
      <dgm:spPr/>
      <dgm:t>
        <a:bodyPr/>
        <a:lstStyle/>
        <a:p>
          <a:endParaRPr lang="fr-FR"/>
        </a:p>
      </dgm:t>
    </dgm:pt>
    <dgm:pt modelId="{E1A25FCA-BAD1-4788-9BBE-9B4AE02E339B}" type="sibTrans" cxnId="{38645A3F-D342-494C-8F96-E702F6423AF2}">
      <dgm:prSet/>
      <dgm:spPr/>
      <dgm:t>
        <a:bodyPr/>
        <a:lstStyle/>
        <a:p>
          <a:endParaRPr lang="fr-FR"/>
        </a:p>
      </dgm:t>
    </dgm:pt>
    <dgm:pt modelId="{9A9B399C-C4F5-43B0-BC6C-18F4178DF5FD}">
      <dgm:prSet phldrT="[Texte]" custT="1"/>
      <dgm:spPr/>
      <dgm:t>
        <a:bodyPr lIns="0" tIns="72000" rIns="0" anchor="t" anchorCtr="0"/>
        <a:lstStyle/>
        <a:p>
          <a:r>
            <a:rPr lang="fr-FR" sz="1700" dirty="0" smtClean="0"/>
            <a:t>Emploi non-résident</a:t>
          </a:r>
          <a:endParaRPr lang="fr-FR" sz="1700" dirty="0"/>
        </a:p>
      </dgm:t>
    </dgm:pt>
    <dgm:pt modelId="{7F1A5D8B-D101-4152-B1B9-0DDF5E740B54}" type="parTrans" cxnId="{ACEA2744-A203-47A2-9FD5-B484917854AA}">
      <dgm:prSet/>
      <dgm:spPr/>
      <dgm:t>
        <a:bodyPr/>
        <a:lstStyle/>
        <a:p>
          <a:endParaRPr lang="fr-FR"/>
        </a:p>
      </dgm:t>
    </dgm:pt>
    <dgm:pt modelId="{733D3AA4-8128-495A-BAF8-91E64E29509B}" type="sibTrans" cxnId="{ACEA2744-A203-47A2-9FD5-B484917854AA}">
      <dgm:prSet/>
      <dgm:spPr/>
      <dgm:t>
        <a:bodyPr/>
        <a:lstStyle/>
        <a:p>
          <a:endParaRPr lang="fr-FR"/>
        </a:p>
      </dgm:t>
    </dgm:pt>
    <dgm:pt modelId="{D10ACF2C-C0F5-4526-87DB-020395A70598}">
      <dgm:prSet phldrT="[Texte]" custT="1"/>
      <dgm:spPr/>
      <dgm:t>
        <a:bodyPr lIns="0" tIns="72000" rIns="0" anchor="t" anchorCtr="0"/>
        <a:lstStyle/>
        <a:p>
          <a:r>
            <a:rPr lang="fr-FR" sz="1800" b="1" dirty="0" smtClean="0"/>
            <a:t>Emploi résident</a:t>
          </a:r>
          <a:endParaRPr lang="fr-FR" sz="1800" dirty="0"/>
        </a:p>
      </dgm:t>
    </dgm:pt>
    <dgm:pt modelId="{2BA5EBD0-0D52-4CEA-8CD0-11FCAF184912}" type="parTrans" cxnId="{A7FAC09F-C323-4BB6-906C-7D395AB7C5BF}">
      <dgm:prSet/>
      <dgm:spPr/>
      <dgm:t>
        <a:bodyPr/>
        <a:lstStyle/>
        <a:p>
          <a:endParaRPr lang="fr-FR"/>
        </a:p>
      </dgm:t>
    </dgm:pt>
    <dgm:pt modelId="{407A1E91-4CCC-43C2-84DF-0C2C0EF077A6}" type="sibTrans" cxnId="{A7FAC09F-C323-4BB6-906C-7D395AB7C5BF}">
      <dgm:prSet/>
      <dgm:spPr/>
      <dgm:t>
        <a:bodyPr/>
        <a:lstStyle/>
        <a:p>
          <a:endParaRPr lang="fr-FR"/>
        </a:p>
      </dgm:t>
    </dgm:pt>
    <dgm:pt modelId="{96384576-FF05-4D5C-8B53-DDDAD99C975B}" type="pres">
      <dgm:prSet presAssocID="{99A9F25F-2F4D-4CBA-823C-595EFD126C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4C084C1-554E-4E16-B078-7D064CC5904C}" type="pres">
      <dgm:prSet presAssocID="{1B92BDE0-088C-4F11-B61A-3A03527EBA2C}" presName="boxAndChildren" presStyleCnt="0"/>
      <dgm:spPr/>
    </dgm:pt>
    <dgm:pt modelId="{BB1A7D8A-458F-4885-8542-E26A1A64806D}" type="pres">
      <dgm:prSet presAssocID="{1B92BDE0-088C-4F11-B61A-3A03527EBA2C}" presName="parentTextBox" presStyleLbl="node1" presStyleIdx="0" presStyleCnt="2"/>
      <dgm:spPr/>
      <dgm:t>
        <a:bodyPr/>
        <a:lstStyle/>
        <a:p>
          <a:endParaRPr lang="fr-FR"/>
        </a:p>
      </dgm:t>
    </dgm:pt>
    <dgm:pt modelId="{51E1D318-ADA4-4B2B-A588-946DA9A48E1B}" type="pres">
      <dgm:prSet presAssocID="{1B92BDE0-088C-4F11-B61A-3A03527EBA2C}" presName="entireBox" presStyleLbl="node1" presStyleIdx="0" presStyleCnt="2"/>
      <dgm:spPr/>
      <dgm:t>
        <a:bodyPr/>
        <a:lstStyle/>
        <a:p>
          <a:endParaRPr lang="fr-FR"/>
        </a:p>
      </dgm:t>
    </dgm:pt>
    <dgm:pt modelId="{DA8EEBAF-895C-4CF2-AE38-13EA70EECC1F}" type="pres">
      <dgm:prSet presAssocID="{1B92BDE0-088C-4F11-B61A-3A03527EBA2C}" presName="descendantBox" presStyleCnt="0"/>
      <dgm:spPr/>
    </dgm:pt>
    <dgm:pt modelId="{DACB946C-F4BA-45C3-A426-74B64686A8EF}" type="pres">
      <dgm:prSet presAssocID="{8C8DA2DC-C646-4058-AB2D-96E5537B383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FB827F-FB0E-4F7D-AA90-6FA9E47CFF6B}" type="pres">
      <dgm:prSet presAssocID="{3B544EC8-B147-48D3-BBEF-82833D369AF5}" presName="childTextBox" presStyleLbl="fgAccFollowNode1" presStyleIdx="1" presStyleCnt="6" custLinFactNeighborY="-2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4828D8-7A59-4F77-9741-BF12EB917005}" type="pres">
      <dgm:prSet presAssocID="{D10ACF2C-C0F5-4526-87DB-020395A70598}" presName="childTextBox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0B4F4E-34DE-49D8-8383-5547AC70DE2F}" type="pres">
      <dgm:prSet presAssocID="{9A9B399C-C4F5-43B0-BC6C-18F4178DF5FD}" presName="childTextBox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4A2DD6-7E5D-4D89-BD06-3359D27C62CD}" type="pres">
      <dgm:prSet presAssocID="{90B3FFB8-616C-4547-8CFD-58CE90E96A1C}" presName="childTextBox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97F451-EA55-4450-B44F-0E11669A4F24}" type="pres">
      <dgm:prSet presAssocID="{533A4899-FFEF-40A0-8B03-8A9473A20289}" presName="sp" presStyleCnt="0"/>
      <dgm:spPr/>
    </dgm:pt>
    <dgm:pt modelId="{327F3BAB-1E22-4F6E-9BBA-907D0B5BDB11}" type="pres">
      <dgm:prSet presAssocID="{B34A5970-BB07-4797-871E-A20881FD398D}" presName="arrowAndChildren" presStyleCnt="0"/>
      <dgm:spPr/>
    </dgm:pt>
    <dgm:pt modelId="{FF9A39A1-483A-4DE9-B9FA-5997089476A3}" type="pres">
      <dgm:prSet presAssocID="{B34A5970-BB07-4797-871E-A20881FD398D}" presName="parentTextArrow" presStyleLbl="node1" presStyleIdx="0" presStyleCnt="2"/>
      <dgm:spPr/>
      <dgm:t>
        <a:bodyPr/>
        <a:lstStyle/>
        <a:p>
          <a:endParaRPr lang="fr-FR"/>
        </a:p>
      </dgm:t>
    </dgm:pt>
    <dgm:pt modelId="{FB753929-C1F9-4B0E-8DE2-589661E65F78}" type="pres">
      <dgm:prSet presAssocID="{B34A5970-BB07-4797-871E-A20881FD398D}" presName="arrow" presStyleLbl="node1" presStyleIdx="1" presStyleCnt="2"/>
      <dgm:spPr/>
      <dgm:t>
        <a:bodyPr/>
        <a:lstStyle/>
        <a:p>
          <a:endParaRPr lang="fr-FR"/>
        </a:p>
      </dgm:t>
    </dgm:pt>
    <dgm:pt modelId="{CF8B71ED-81A5-477C-A025-DD52869EB412}" type="pres">
      <dgm:prSet presAssocID="{B34A5970-BB07-4797-871E-A20881FD398D}" presName="descendantArrow" presStyleCnt="0"/>
      <dgm:spPr/>
    </dgm:pt>
    <dgm:pt modelId="{38F855C0-FD06-42CD-85DC-DC34EE73BD96}" type="pres">
      <dgm:prSet presAssocID="{253B0340-D301-4018-9CCD-8B7883D1F989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CE9B9A-B828-48BD-B493-CDE548BDF87D}" srcId="{99A9F25F-2F4D-4CBA-823C-595EFD126C5A}" destId="{B34A5970-BB07-4797-871E-A20881FD398D}" srcOrd="0" destOrd="0" parTransId="{D91CA2E9-714B-4471-B2FF-1D4A4DEF7DF8}" sibTransId="{533A4899-FFEF-40A0-8B03-8A9473A20289}"/>
    <dgm:cxn modelId="{C2871CA7-45B3-40F0-8CBB-D9B080BA612B}" type="presOf" srcId="{99A9F25F-2F4D-4CBA-823C-595EFD126C5A}" destId="{96384576-FF05-4D5C-8B53-DDDAD99C975B}" srcOrd="0" destOrd="0" presId="urn:microsoft.com/office/officeart/2005/8/layout/process4"/>
    <dgm:cxn modelId="{C085E17C-CE37-407C-8C2C-8FAC052A42F3}" type="presOf" srcId="{3B544EC8-B147-48D3-BBEF-82833D369AF5}" destId="{7AFB827F-FB0E-4F7D-AA90-6FA9E47CFF6B}" srcOrd="0" destOrd="0" presId="urn:microsoft.com/office/officeart/2005/8/layout/process4"/>
    <dgm:cxn modelId="{1D70DB38-1DC7-46EF-8C9C-8A26057FB838}" type="presOf" srcId="{B34A5970-BB07-4797-871E-A20881FD398D}" destId="{FF9A39A1-483A-4DE9-B9FA-5997089476A3}" srcOrd="0" destOrd="0" presId="urn:microsoft.com/office/officeart/2005/8/layout/process4"/>
    <dgm:cxn modelId="{38645A3F-D342-494C-8F96-E702F6423AF2}" srcId="{1B92BDE0-088C-4F11-B61A-3A03527EBA2C}" destId="{90B3FFB8-616C-4547-8CFD-58CE90E96A1C}" srcOrd="4" destOrd="0" parTransId="{94527ECE-2485-4FF8-AFD9-579C479920EE}" sibTransId="{E1A25FCA-BAD1-4788-9BBE-9B4AE02E339B}"/>
    <dgm:cxn modelId="{E6E83986-883F-4CC5-AF20-A9C878889550}" type="presOf" srcId="{1B92BDE0-088C-4F11-B61A-3A03527EBA2C}" destId="{51E1D318-ADA4-4B2B-A588-946DA9A48E1B}" srcOrd="1" destOrd="0" presId="urn:microsoft.com/office/officeart/2005/8/layout/process4"/>
    <dgm:cxn modelId="{FA2DF402-EAB0-48BA-848C-686DB828F29C}" type="presOf" srcId="{B34A5970-BB07-4797-871E-A20881FD398D}" destId="{FB753929-C1F9-4B0E-8DE2-589661E65F78}" srcOrd="1" destOrd="0" presId="urn:microsoft.com/office/officeart/2005/8/layout/process4"/>
    <dgm:cxn modelId="{66ED140F-23E4-4A7A-8B49-7953F9D6088F}" type="presOf" srcId="{9A9B399C-C4F5-43B0-BC6C-18F4178DF5FD}" destId="{400B4F4E-34DE-49D8-8383-5547AC70DE2F}" srcOrd="0" destOrd="0" presId="urn:microsoft.com/office/officeart/2005/8/layout/process4"/>
    <dgm:cxn modelId="{12B4C537-CA44-4DF0-A773-B291BACE96AE}" srcId="{1B92BDE0-088C-4F11-B61A-3A03527EBA2C}" destId="{3B544EC8-B147-48D3-BBEF-82833D369AF5}" srcOrd="1" destOrd="0" parTransId="{4C12DA3B-2823-41B3-8BDB-822F40C0D1D5}" sibTransId="{3C6ACFA9-D342-4BFD-9601-F53C433EFCB3}"/>
    <dgm:cxn modelId="{ACEA2744-A203-47A2-9FD5-B484917854AA}" srcId="{1B92BDE0-088C-4F11-B61A-3A03527EBA2C}" destId="{9A9B399C-C4F5-43B0-BC6C-18F4178DF5FD}" srcOrd="3" destOrd="0" parTransId="{7F1A5D8B-D101-4152-B1B9-0DDF5E740B54}" sibTransId="{733D3AA4-8128-495A-BAF8-91E64E29509B}"/>
    <dgm:cxn modelId="{63C76A69-28CD-4EDF-8AC7-BE180455EEA9}" srcId="{99A9F25F-2F4D-4CBA-823C-595EFD126C5A}" destId="{1B92BDE0-088C-4F11-B61A-3A03527EBA2C}" srcOrd="1" destOrd="0" parTransId="{FA137225-AB58-4FE1-95CF-470708A088EF}" sibTransId="{A03C1D61-8084-4B2D-AE2C-CC04CFCEBF48}"/>
    <dgm:cxn modelId="{C45B25BD-CD0C-4109-877E-47A18BBBB282}" srcId="{B34A5970-BB07-4797-871E-A20881FD398D}" destId="{253B0340-D301-4018-9CCD-8B7883D1F989}" srcOrd="0" destOrd="0" parTransId="{9E54654B-45CC-41EC-AE78-02E9C95A0DAB}" sibTransId="{BEA53D37-5034-4F36-99F6-0C8F1640E7BC}"/>
    <dgm:cxn modelId="{DF45EB4C-08EF-4A79-B96D-3D6FCDB7A6FD}" type="presOf" srcId="{90B3FFB8-616C-4547-8CFD-58CE90E96A1C}" destId="{474A2DD6-7E5D-4D89-BD06-3359D27C62CD}" srcOrd="0" destOrd="0" presId="urn:microsoft.com/office/officeart/2005/8/layout/process4"/>
    <dgm:cxn modelId="{7E271671-0E31-47AB-9FBD-D81F027C8DD1}" type="presOf" srcId="{D10ACF2C-C0F5-4526-87DB-020395A70598}" destId="{504828D8-7A59-4F77-9741-BF12EB917005}" srcOrd="0" destOrd="0" presId="urn:microsoft.com/office/officeart/2005/8/layout/process4"/>
    <dgm:cxn modelId="{75B77B62-24C6-4386-8ADC-6D1DB6B62849}" type="presOf" srcId="{253B0340-D301-4018-9CCD-8B7883D1F989}" destId="{38F855C0-FD06-42CD-85DC-DC34EE73BD96}" srcOrd="0" destOrd="0" presId="urn:microsoft.com/office/officeart/2005/8/layout/process4"/>
    <dgm:cxn modelId="{AC98561D-7AA6-460B-A336-46A05E8ABAC2}" srcId="{1B92BDE0-088C-4F11-B61A-3A03527EBA2C}" destId="{8C8DA2DC-C646-4058-AB2D-96E5537B3832}" srcOrd="0" destOrd="0" parTransId="{4CFCC00D-AE69-4FAD-9489-F3AD5E0C8079}" sibTransId="{4A3FB846-D7DD-448F-B67D-B75E51C7057D}"/>
    <dgm:cxn modelId="{615ACF06-D4F2-4C0D-9E56-36049453A524}" type="presOf" srcId="{8C8DA2DC-C646-4058-AB2D-96E5537B3832}" destId="{DACB946C-F4BA-45C3-A426-74B64686A8EF}" srcOrd="0" destOrd="0" presId="urn:microsoft.com/office/officeart/2005/8/layout/process4"/>
    <dgm:cxn modelId="{0363D35A-AC16-4081-955C-5E05D6AB8774}" type="presOf" srcId="{1B92BDE0-088C-4F11-B61A-3A03527EBA2C}" destId="{BB1A7D8A-458F-4885-8542-E26A1A64806D}" srcOrd="0" destOrd="0" presId="urn:microsoft.com/office/officeart/2005/8/layout/process4"/>
    <dgm:cxn modelId="{A7FAC09F-C323-4BB6-906C-7D395AB7C5BF}" srcId="{1B92BDE0-088C-4F11-B61A-3A03527EBA2C}" destId="{D10ACF2C-C0F5-4526-87DB-020395A70598}" srcOrd="2" destOrd="0" parTransId="{2BA5EBD0-0D52-4CEA-8CD0-11FCAF184912}" sibTransId="{407A1E91-4CCC-43C2-84DF-0C2C0EF077A6}"/>
    <dgm:cxn modelId="{A4B107F3-CF93-4C79-9257-A54ED4773D1B}" type="presParOf" srcId="{96384576-FF05-4D5C-8B53-DDDAD99C975B}" destId="{A4C084C1-554E-4E16-B078-7D064CC5904C}" srcOrd="0" destOrd="0" presId="urn:microsoft.com/office/officeart/2005/8/layout/process4"/>
    <dgm:cxn modelId="{0B886EDE-BF99-41A1-BA0E-7D4A2CD88558}" type="presParOf" srcId="{A4C084C1-554E-4E16-B078-7D064CC5904C}" destId="{BB1A7D8A-458F-4885-8542-E26A1A64806D}" srcOrd="0" destOrd="0" presId="urn:microsoft.com/office/officeart/2005/8/layout/process4"/>
    <dgm:cxn modelId="{39338820-74BB-4901-A33D-399217B3C6EC}" type="presParOf" srcId="{A4C084C1-554E-4E16-B078-7D064CC5904C}" destId="{51E1D318-ADA4-4B2B-A588-946DA9A48E1B}" srcOrd="1" destOrd="0" presId="urn:microsoft.com/office/officeart/2005/8/layout/process4"/>
    <dgm:cxn modelId="{B36CE6EB-D8B1-48F7-8DF3-E698C8352E9D}" type="presParOf" srcId="{A4C084C1-554E-4E16-B078-7D064CC5904C}" destId="{DA8EEBAF-895C-4CF2-AE38-13EA70EECC1F}" srcOrd="2" destOrd="0" presId="urn:microsoft.com/office/officeart/2005/8/layout/process4"/>
    <dgm:cxn modelId="{85D0344A-B261-4C4A-978F-347E66BA9A3A}" type="presParOf" srcId="{DA8EEBAF-895C-4CF2-AE38-13EA70EECC1F}" destId="{DACB946C-F4BA-45C3-A426-74B64686A8EF}" srcOrd="0" destOrd="0" presId="urn:microsoft.com/office/officeart/2005/8/layout/process4"/>
    <dgm:cxn modelId="{F6A5B771-04C0-4BEF-9933-23E0E9F92898}" type="presParOf" srcId="{DA8EEBAF-895C-4CF2-AE38-13EA70EECC1F}" destId="{7AFB827F-FB0E-4F7D-AA90-6FA9E47CFF6B}" srcOrd="1" destOrd="0" presId="urn:microsoft.com/office/officeart/2005/8/layout/process4"/>
    <dgm:cxn modelId="{F4FCF29C-10FD-4872-BCD6-6BA3916BC633}" type="presParOf" srcId="{DA8EEBAF-895C-4CF2-AE38-13EA70EECC1F}" destId="{504828D8-7A59-4F77-9741-BF12EB917005}" srcOrd="2" destOrd="0" presId="urn:microsoft.com/office/officeart/2005/8/layout/process4"/>
    <dgm:cxn modelId="{DBA4470C-4626-4D34-AAFE-D67881ADCC58}" type="presParOf" srcId="{DA8EEBAF-895C-4CF2-AE38-13EA70EECC1F}" destId="{400B4F4E-34DE-49D8-8383-5547AC70DE2F}" srcOrd="3" destOrd="0" presId="urn:microsoft.com/office/officeart/2005/8/layout/process4"/>
    <dgm:cxn modelId="{4D640870-CCFF-4FAB-81F7-0F85856B5DFD}" type="presParOf" srcId="{DA8EEBAF-895C-4CF2-AE38-13EA70EECC1F}" destId="{474A2DD6-7E5D-4D89-BD06-3359D27C62CD}" srcOrd="4" destOrd="0" presId="urn:microsoft.com/office/officeart/2005/8/layout/process4"/>
    <dgm:cxn modelId="{CCA792A1-8791-489D-8E95-B4B7817AACDB}" type="presParOf" srcId="{96384576-FF05-4D5C-8B53-DDDAD99C975B}" destId="{1B97F451-EA55-4450-B44F-0E11669A4F24}" srcOrd="1" destOrd="0" presId="urn:microsoft.com/office/officeart/2005/8/layout/process4"/>
    <dgm:cxn modelId="{9EA280F7-D25D-44CB-A464-3C6069EDE997}" type="presParOf" srcId="{96384576-FF05-4D5C-8B53-DDDAD99C975B}" destId="{327F3BAB-1E22-4F6E-9BBA-907D0B5BDB11}" srcOrd="2" destOrd="0" presId="urn:microsoft.com/office/officeart/2005/8/layout/process4"/>
    <dgm:cxn modelId="{DB77A5A0-FD5B-4AFF-8BD8-F8D10249C551}" type="presParOf" srcId="{327F3BAB-1E22-4F6E-9BBA-907D0B5BDB11}" destId="{FF9A39A1-483A-4DE9-B9FA-5997089476A3}" srcOrd="0" destOrd="0" presId="urn:microsoft.com/office/officeart/2005/8/layout/process4"/>
    <dgm:cxn modelId="{CEA66FB3-A998-471B-AF81-D6730438805B}" type="presParOf" srcId="{327F3BAB-1E22-4F6E-9BBA-907D0B5BDB11}" destId="{FB753929-C1F9-4B0E-8DE2-589661E65F78}" srcOrd="1" destOrd="0" presId="urn:microsoft.com/office/officeart/2005/8/layout/process4"/>
    <dgm:cxn modelId="{5D96D15B-BFF1-471F-9C39-FD8A9DDFF18C}" type="presParOf" srcId="{327F3BAB-1E22-4F6E-9BBA-907D0B5BDB11}" destId="{CF8B71ED-81A5-477C-A025-DD52869EB412}" srcOrd="2" destOrd="0" presId="urn:microsoft.com/office/officeart/2005/8/layout/process4"/>
    <dgm:cxn modelId="{15E69549-B269-4E88-8F8E-D82668900C8A}" type="presParOf" srcId="{CF8B71ED-81A5-477C-A025-DD52869EB412}" destId="{38F855C0-FD06-42CD-85DC-DC34EE73BD9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1D318-ADA4-4B2B-A588-946DA9A48E1B}">
      <dsp:nvSpPr>
        <dsp:cNvPr id="0" name=""/>
        <dsp:cNvSpPr/>
      </dsp:nvSpPr>
      <dsp:spPr>
        <a:xfrm>
          <a:off x="0" y="1912268"/>
          <a:ext cx="10217150" cy="1254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Facteurs explicatifs macroéconomiques</a:t>
          </a:r>
          <a:endParaRPr lang="fr-FR" sz="2200" kern="1200" dirty="0"/>
        </a:p>
      </dsp:txBody>
      <dsp:txXfrm>
        <a:off x="0" y="1912268"/>
        <a:ext cx="10217150" cy="677513"/>
      </dsp:txXfrm>
    </dsp:sp>
    <dsp:sp modelId="{DACB946C-F4BA-45C3-A426-74B64686A8EF}">
      <dsp:nvSpPr>
        <dsp:cNvPr id="0" name=""/>
        <dsp:cNvSpPr/>
      </dsp:nvSpPr>
      <dsp:spPr>
        <a:xfrm>
          <a:off x="1247" y="2564688"/>
          <a:ext cx="2042931" cy="5771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2000" rIns="0" bIns="2159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Productivité horaire</a:t>
          </a:r>
          <a:endParaRPr lang="fr-FR" sz="1700" kern="1200" dirty="0"/>
        </a:p>
      </dsp:txBody>
      <dsp:txXfrm>
        <a:off x="1247" y="2564688"/>
        <a:ext cx="2042931" cy="577141"/>
      </dsp:txXfrm>
    </dsp:sp>
    <dsp:sp modelId="{7AFB827F-FB0E-4F7D-AA90-6FA9E47CFF6B}">
      <dsp:nvSpPr>
        <dsp:cNvPr id="0" name=""/>
        <dsp:cNvSpPr/>
      </dsp:nvSpPr>
      <dsp:spPr>
        <a:xfrm>
          <a:off x="2044178" y="2563199"/>
          <a:ext cx="2042931" cy="5771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72000" rIns="0" bIns="2159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/>
            <a:t>Durée du travail </a:t>
          </a:r>
          <a:r>
            <a:rPr lang="fr-FR" sz="1700" kern="1200" dirty="0" smtClean="0"/>
            <a:t>à temps plein :</a:t>
          </a:r>
          <a:endParaRPr lang="fr-FR" sz="1700" kern="1200" dirty="0"/>
        </a:p>
      </dsp:txBody>
      <dsp:txXfrm>
        <a:off x="2044178" y="2563199"/>
        <a:ext cx="2042931" cy="577141"/>
      </dsp:txXfrm>
    </dsp:sp>
    <dsp:sp modelId="{504828D8-7A59-4F77-9741-BF12EB917005}">
      <dsp:nvSpPr>
        <dsp:cNvPr id="0" name=""/>
        <dsp:cNvSpPr/>
      </dsp:nvSpPr>
      <dsp:spPr>
        <a:xfrm>
          <a:off x="4087109" y="2564688"/>
          <a:ext cx="2042931" cy="5771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2000" rIns="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/>
            <a:t>Emploi résident</a:t>
          </a:r>
          <a:endParaRPr lang="fr-FR" sz="1800" kern="1200" dirty="0"/>
        </a:p>
      </dsp:txBody>
      <dsp:txXfrm>
        <a:off x="4087109" y="2564688"/>
        <a:ext cx="2042931" cy="577141"/>
      </dsp:txXfrm>
    </dsp:sp>
    <dsp:sp modelId="{400B4F4E-34DE-49D8-8383-5547AC70DE2F}">
      <dsp:nvSpPr>
        <dsp:cNvPr id="0" name=""/>
        <dsp:cNvSpPr/>
      </dsp:nvSpPr>
      <dsp:spPr>
        <a:xfrm>
          <a:off x="6130040" y="2564688"/>
          <a:ext cx="2042931" cy="5771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2000" rIns="0" bIns="2159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Emploi non-résident</a:t>
          </a:r>
          <a:endParaRPr lang="fr-FR" sz="1700" kern="1200" dirty="0"/>
        </a:p>
      </dsp:txBody>
      <dsp:txXfrm>
        <a:off x="6130040" y="2564688"/>
        <a:ext cx="2042931" cy="577141"/>
      </dsp:txXfrm>
    </dsp:sp>
    <dsp:sp modelId="{474A2DD6-7E5D-4D89-BD06-3359D27C62CD}">
      <dsp:nvSpPr>
        <dsp:cNvPr id="0" name=""/>
        <dsp:cNvSpPr/>
      </dsp:nvSpPr>
      <dsp:spPr>
        <a:xfrm>
          <a:off x="8172971" y="2564688"/>
          <a:ext cx="2042931" cy="5771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72000" rIns="0" bIns="2159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Part de personnes d’âge actif :</a:t>
          </a:r>
          <a:endParaRPr lang="fr-FR" sz="1700" kern="1200" dirty="0"/>
        </a:p>
      </dsp:txBody>
      <dsp:txXfrm>
        <a:off x="8172971" y="2564688"/>
        <a:ext cx="2042931" cy="577141"/>
      </dsp:txXfrm>
    </dsp:sp>
    <dsp:sp modelId="{FB753929-C1F9-4B0E-8DE2-589661E65F78}">
      <dsp:nvSpPr>
        <dsp:cNvPr id="0" name=""/>
        <dsp:cNvSpPr/>
      </dsp:nvSpPr>
      <dsp:spPr>
        <a:xfrm rot="10800000">
          <a:off x="0" y="1428"/>
          <a:ext cx="10217150" cy="192965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170688" rIns="36000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PIB par habitant en parité de pouvoir d’achat</a:t>
          </a:r>
          <a:endParaRPr lang="fr-FR" sz="2400" kern="1200" dirty="0"/>
        </a:p>
      </dsp:txBody>
      <dsp:txXfrm rot="-10800000">
        <a:off x="0" y="1428"/>
        <a:ext cx="10217150" cy="677310"/>
      </dsp:txXfrm>
    </dsp:sp>
    <dsp:sp modelId="{38F855C0-FD06-42CD-85DC-DC34EE73BD96}">
      <dsp:nvSpPr>
        <dsp:cNvPr id="0" name=""/>
        <dsp:cNvSpPr/>
      </dsp:nvSpPr>
      <dsp:spPr>
        <a:xfrm>
          <a:off x="0" y="678739"/>
          <a:ext cx="10217150" cy="5769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Suisse (46.700 EUR PPA) : +53 % par rapport à la France (30.600, 2016)</a:t>
          </a:r>
          <a:endParaRPr lang="fr-FR" sz="2000" kern="1200" dirty="0"/>
        </a:p>
      </dsp:txBody>
      <dsp:txXfrm>
        <a:off x="0" y="678739"/>
        <a:ext cx="10217150" cy="576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5242" tIns="47621" rIns="95242" bIns="4762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5242" tIns="47621" rIns="95242" bIns="47621" rtlCol="0"/>
          <a:lstStyle>
            <a:lvl1pPr algn="r">
              <a:defRPr sz="1300"/>
            </a:lvl1pPr>
          </a:lstStyle>
          <a:p>
            <a:fld id="{D564C418-476B-43FC-8E60-6BA9B55DD300}" type="datetimeFigureOut">
              <a:rPr lang="fr-FR" smtClean="0"/>
              <a:pPr/>
              <a:t>30/01/2020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5242" tIns="47621" rIns="95242" bIns="4762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5242" tIns="47621" rIns="95242" bIns="47621" rtlCol="0" anchor="b"/>
          <a:lstStyle>
            <a:lvl1pPr algn="r">
              <a:defRPr sz="1300"/>
            </a:lvl1pPr>
          </a:lstStyle>
          <a:p>
            <a:fld id="{486F73D4-C68F-4898-8638-52E6FD90E7A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94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5242" tIns="47621" rIns="95242" bIns="4762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5242" tIns="47621" rIns="95242" bIns="47621" rtlCol="0"/>
          <a:lstStyle>
            <a:lvl1pPr algn="r">
              <a:defRPr sz="1300"/>
            </a:lvl1pPr>
          </a:lstStyle>
          <a:p>
            <a:fld id="{498D9B81-015F-464F-822A-939B155095CF}" type="datetimeFigureOut">
              <a:rPr lang="fr-FR" smtClean="0"/>
              <a:pPr/>
              <a:t>30/01/2020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42" tIns="47621" rIns="95242" bIns="4762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5242" tIns="47621" rIns="95242" bIns="4762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5242" tIns="47621" rIns="95242" bIns="4762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5242" tIns="47621" rIns="95242" bIns="47621" rtlCol="0" anchor="b"/>
          <a:lstStyle>
            <a:lvl1pPr algn="r">
              <a:defRPr sz="1300"/>
            </a:lvl1pPr>
          </a:lstStyle>
          <a:p>
            <a:fld id="{13EF68B3-175C-4D6B-A2CC-300636A0E35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61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68B3-175C-4D6B-A2CC-300636A0E35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956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68B3-175C-4D6B-A2CC-300636A0E35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53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19100" y="1239838"/>
            <a:ext cx="5959475" cy="33528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68B3-175C-4D6B-A2CC-300636A0E35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730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68B3-175C-4D6B-A2CC-300636A0E35F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649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68B3-175C-4D6B-A2CC-300636A0E35F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43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68B3-175C-4D6B-A2CC-300636A0E35F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712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68B3-175C-4D6B-A2CC-300636A0E35F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163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hyperlink" Target="https://www.linkedin.com/company/direction-generale-du-tresor-french-treasury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dailymotion.com/bercy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twitter.com/dgtresor?lang=fr" TargetMode="External"/><Relationship Id="rId9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_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oneTexte 22"/>
          <p:cNvSpPr txBox="1"/>
          <p:nvPr userDrawn="1"/>
        </p:nvSpPr>
        <p:spPr>
          <a:xfrm>
            <a:off x="-4273152" y="5640238"/>
            <a:ext cx="393643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modifier la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b="1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ou le titre de présentation en pied de page 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Onglet « Insertion » &gt; « En-tête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pied de page »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Changez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date dans la zone « date » « fixe »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appliquer » si vous souhaitez que cette modification soit appliquée uniquement sur cette diapositive ou « appliquer partout » si elle doit se faire sur l’ensemble de la présentation</a:t>
            </a:r>
            <a:endParaRPr lang="fr-FR" sz="9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e 27"/>
          <p:cNvGrpSpPr/>
          <p:nvPr userDrawn="1"/>
        </p:nvGrpSpPr>
        <p:grpSpPr>
          <a:xfrm>
            <a:off x="-383133" y="5734508"/>
            <a:ext cx="192021" cy="1130233"/>
            <a:chOff x="-252536" y="0"/>
            <a:chExt cx="144016" cy="1130233"/>
          </a:xfrm>
        </p:grpSpPr>
        <p:cxnSp>
          <p:nvCxnSpPr>
            <p:cNvPr id="29" name="Connecteur droit 28"/>
            <p:cNvCxnSpPr/>
            <p:nvPr userDrawn="1"/>
          </p:nvCxnSpPr>
          <p:spPr>
            <a:xfrm>
              <a:off x="-252536" y="0"/>
              <a:ext cx="0" cy="1130233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 userDrawn="1"/>
          </p:nvCxnSpPr>
          <p:spPr>
            <a:xfrm flipH="1">
              <a:off x="-252536" y="338145"/>
              <a:ext cx="14401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 userDrawn="1"/>
        </p:nvSpPr>
        <p:spPr>
          <a:xfrm>
            <a:off x="0" y="0"/>
            <a:ext cx="2063552" cy="6858000"/>
          </a:xfrm>
          <a:prstGeom prst="rect">
            <a:avLst/>
          </a:prstGeom>
          <a:solidFill>
            <a:srgbClr val="006CE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 hasCustomPrompt="1"/>
          </p:nvPr>
        </p:nvSpPr>
        <p:spPr>
          <a:xfrm>
            <a:off x="2208246" y="2204865"/>
            <a:ext cx="9308797" cy="2159769"/>
          </a:xfrm>
          <a:prstGeom prst="rect">
            <a:avLst/>
          </a:prstGeom>
        </p:spPr>
        <p:txBody>
          <a:bodyPr/>
          <a:lstStyle>
            <a:lvl1pPr>
              <a:defRPr sz="4800" b="0" baseline="0">
                <a:solidFill>
                  <a:srgbClr val="006CE5"/>
                </a:solidFill>
                <a:latin typeface="Segoe UI Semilight" panose="020B0402040204020203" pitchFamily="34" charset="0"/>
                <a:ea typeface="Segoe UI Historic" panose="020B0502040204020203" pitchFamily="34" charset="0"/>
                <a:cs typeface="Segoe UI Semilight" panose="020B0402040204020203" pitchFamily="34" charset="0"/>
              </a:defRPr>
            </a:lvl1pPr>
          </a:lstStyle>
          <a:p>
            <a:pPr lvl="0"/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1"/>
          </p:nvPr>
        </p:nvSpPr>
        <p:spPr>
          <a:xfrm>
            <a:off x="10077043" y="6299624"/>
            <a:ext cx="1440000" cy="180000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fr-FR" smtClean="0"/>
              <a:t>AVRIL 2019</a:t>
            </a:r>
            <a:endParaRPr lang="fr-FR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2" hasCustomPrompt="1"/>
          </p:nvPr>
        </p:nvSpPr>
        <p:spPr>
          <a:xfrm>
            <a:off x="2208246" y="4437113"/>
            <a:ext cx="9308797" cy="1368425"/>
          </a:xfrm>
          <a:prstGeom prst="rect">
            <a:avLst/>
          </a:prstGeom>
        </p:spPr>
        <p:txBody>
          <a:bodyPr/>
          <a:lstStyle>
            <a:lvl1pPr>
              <a:defRPr sz="2800" b="0" baseline="0">
                <a:solidFill>
                  <a:srgbClr val="697E93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</a:lstStyle>
          <a:p>
            <a:pPr lvl="0"/>
            <a:r>
              <a:rPr lang="fr-FR" dirty="0" smtClean="0"/>
              <a:t>Sous-titre de la présentation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4" y="5783521"/>
            <a:ext cx="1296144" cy="48021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04" y="369802"/>
            <a:ext cx="827912" cy="106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996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2" pos="2888" userDrawn="1">
          <p15:clr>
            <a:srgbClr val="FBAE40"/>
          </p15:clr>
        </p15:guide>
        <p15:guide id="3" orient="horz" pos="237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8119" y="1700808"/>
            <a:ext cx="10216648" cy="4055992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>
                <a:solidFill>
                  <a:srgbClr val="006CE5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  <a:lvl2pPr>
              <a:defRPr sz="20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2pPr>
            <a:lvl3pPr marL="360363" indent="-179388">
              <a:buClr>
                <a:srgbClr val="15C7D2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3pPr>
            <a:lvl4pPr marL="468000" indent="-108000">
              <a:buClr>
                <a:srgbClr val="15C7D2"/>
              </a:buClr>
              <a:buSzPct val="100000"/>
              <a:defRPr sz="16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4pPr>
            <a:lvl5pPr marL="558000" indent="-90000">
              <a:buClr>
                <a:srgbClr val="15C7D2"/>
              </a:buClr>
              <a:defRPr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5pPr>
            <a:lvl6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6pPr>
            <a:lvl7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7pPr>
            <a:lvl8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8pPr>
            <a:lvl9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8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fr-FR" smtClean="0"/>
              <a:t>AVRIL 2019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56AA7CD4-42FD-4936-BF37-EDED2C044C5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7595" y="432000"/>
            <a:ext cx="8787172" cy="900000"/>
          </a:xfrm>
          <a:prstGeom prst="rect">
            <a:avLst/>
          </a:prstGeom>
        </p:spPr>
        <p:txBody>
          <a:bodyPr lIns="0" tIns="0" rIns="0" bIns="0"/>
          <a:lstStyle>
            <a:lvl1pPr algn="r">
              <a:spcAft>
                <a:spcPts val="0"/>
              </a:spcAft>
              <a:defRPr lang="fr-FR" sz="3200" b="0" kern="1200" dirty="0" smtClean="0">
                <a:solidFill>
                  <a:srgbClr val="006CE5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algn="r">
              <a:defRPr lang="fr-FR" sz="2000" b="0" i="1" kern="1200" dirty="0" smtClean="0">
                <a:solidFill>
                  <a:srgbClr val="7F7F7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0" indent="0" algn="r">
              <a:buNone/>
              <a:defRPr lang="fr-FR" sz="2200" b="0" i="1" kern="1200" dirty="0" smtClean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3pPr>
            <a:lvl4pPr marL="0" indent="0" algn="r">
              <a:spcAft>
                <a:spcPts val="600"/>
              </a:spcAft>
              <a:buNone/>
              <a:defRPr lang="fr-FR" sz="2200" b="0" i="1" kern="1200" dirty="0" smtClean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4pPr>
            <a:lvl5pPr marL="0" indent="0" algn="r">
              <a:spcAft>
                <a:spcPts val="600"/>
              </a:spcAft>
              <a:buNone/>
              <a:defRPr lang="fr-FR" sz="2200" b="0" i="1" kern="1200" dirty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5pPr>
            <a:lvl6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lang="fr-FR" sz="2200" b="0" i="1" kern="1200" dirty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6pPr>
            <a:lvl7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i="1">
                <a:solidFill>
                  <a:schemeClr val="tx2"/>
                </a:solidFill>
              </a:defRPr>
            </a:lvl7pPr>
            <a:lvl8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b="0" i="1">
                <a:solidFill>
                  <a:schemeClr val="tx2"/>
                </a:solidFill>
              </a:defRPr>
            </a:lvl8pPr>
            <a:lvl9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i="1">
                <a:solidFill>
                  <a:schemeClr val="tx2"/>
                </a:solidFill>
              </a:defRPr>
            </a:lvl9pPr>
          </a:lstStyle>
          <a:p>
            <a:pPr lvl="0"/>
            <a:r>
              <a:rPr lang="fr-FR" dirty="0" smtClean="0"/>
              <a:t>Premier niveau de titre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2" name="ZoneTexte 1"/>
          <p:cNvSpPr txBox="1"/>
          <p:nvPr userDrawn="1"/>
        </p:nvSpPr>
        <p:spPr>
          <a:xfrm>
            <a:off x="-3409056" y="2156801"/>
            <a:ext cx="297633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modifier vos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b="1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niveaux de texte 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Saisissez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votre texte dans la zone d’insertion de texte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passer votre texte au niveau suivant, </a:t>
            </a:r>
            <a:b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l’onglet « Accueil », groupe « Paragraphe », cliquez sur « Augmenter le niveau de liste »</a:t>
            </a:r>
            <a:b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900" baseline="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passer votre texte au niveau précédent, dans l’onglet « Accueil », groupe « Paragraphe », cliquez sur « Réduire le niveau de liste »</a:t>
            </a: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4825" y="3175409"/>
            <a:ext cx="2921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4825" y="3956801"/>
            <a:ext cx="304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" name="Groupe 31"/>
          <p:cNvGrpSpPr/>
          <p:nvPr userDrawn="1"/>
        </p:nvGrpSpPr>
        <p:grpSpPr>
          <a:xfrm>
            <a:off x="-336715" y="2664879"/>
            <a:ext cx="192021" cy="1440160"/>
            <a:chOff x="-252536" y="0"/>
            <a:chExt cx="144016" cy="1440160"/>
          </a:xfrm>
        </p:grpSpPr>
        <p:cxnSp>
          <p:nvCxnSpPr>
            <p:cNvPr id="33" name="Connecteur droit 32"/>
            <p:cNvCxnSpPr/>
            <p:nvPr userDrawn="1"/>
          </p:nvCxnSpPr>
          <p:spPr>
            <a:xfrm>
              <a:off x="-252536" y="0"/>
              <a:ext cx="0" cy="144016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 userDrawn="1"/>
          </p:nvCxnSpPr>
          <p:spPr>
            <a:xfrm flipH="1">
              <a:off x="-252536" y="288032"/>
              <a:ext cx="14401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ZoneTexte 34"/>
          <p:cNvSpPr txBox="1"/>
          <p:nvPr userDrawn="1"/>
        </p:nvSpPr>
        <p:spPr>
          <a:xfrm>
            <a:off x="12624726" y="404664"/>
            <a:ext cx="3936437" cy="146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modifier le style de votre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b="1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Saisissez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votre titre sur la première ligne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passer sur la seconde ligne, faire un saut </a:t>
            </a:r>
            <a:b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paragraphe (touche « entrée »)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Placez votre curseur sur la seconde ligne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l’onglet « Accueil », groupe « Paragraphe », cliquez sur « Augmenter le niveau de liste »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Cela permet d’appliquer un style de texte </a:t>
            </a:r>
            <a:b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pré-automatisé.</a:t>
            </a:r>
          </a:p>
        </p:txBody>
      </p:sp>
      <p:grpSp>
        <p:nvGrpSpPr>
          <p:cNvPr id="36" name="Groupe 35"/>
          <p:cNvGrpSpPr/>
          <p:nvPr userDrawn="1"/>
        </p:nvGrpSpPr>
        <p:grpSpPr>
          <a:xfrm flipH="1">
            <a:off x="12336694" y="580459"/>
            <a:ext cx="192021" cy="1291952"/>
            <a:chOff x="-252536" y="0"/>
            <a:chExt cx="144016" cy="1291952"/>
          </a:xfrm>
        </p:grpSpPr>
        <p:cxnSp>
          <p:nvCxnSpPr>
            <p:cNvPr id="37" name="Connecteur droit 36"/>
            <p:cNvCxnSpPr/>
            <p:nvPr userDrawn="1"/>
          </p:nvCxnSpPr>
          <p:spPr>
            <a:xfrm flipH="1">
              <a:off x="-252536" y="0"/>
              <a:ext cx="0" cy="1291952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 userDrawn="1"/>
          </p:nvCxnSpPr>
          <p:spPr>
            <a:xfrm flipH="1">
              <a:off x="-252536" y="211832"/>
              <a:ext cx="14401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9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1110" y="1376958"/>
            <a:ext cx="2921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-3963970" y="5422179"/>
            <a:ext cx="3260295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modifier la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b="1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ou le titre de présentation en pied de page 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Onglet « Insertion » &gt; « En-tête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pied de page »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Changez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date dans la zone « date » « fixe »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appliquer » si vous souhaitez que cette modification soit appliquée uniquement sur cette diapositive ou « appliquer partout » si elle doit se faire sur l’ensemble de la présentation</a:t>
            </a:r>
            <a:endParaRPr lang="fr-FR" sz="900" dirty="0"/>
          </a:p>
        </p:txBody>
      </p:sp>
      <p:grpSp>
        <p:nvGrpSpPr>
          <p:cNvPr id="19" name="Groupe 18"/>
          <p:cNvGrpSpPr/>
          <p:nvPr userDrawn="1"/>
        </p:nvGrpSpPr>
        <p:grpSpPr>
          <a:xfrm>
            <a:off x="-516036" y="6203569"/>
            <a:ext cx="192021" cy="1440160"/>
            <a:chOff x="-252536" y="0"/>
            <a:chExt cx="144016" cy="1440160"/>
          </a:xfrm>
        </p:grpSpPr>
        <p:cxnSp>
          <p:nvCxnSpPr>
            <p:cNvPr id="20" name="Connecteur droit 19"/>
            <p:cNvCxnSpPr/>
            <p:nvPr userDrawn="1"/>
          </p:nvCxnSpPr>
          <p:spPr>
            <a:xfrm>
              <a:off x="-252536" y="0"/>
              <a:ext cx="0" cy="144016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 userDrawn="1"/>
          </p:nvCxnSpPr>
          <p:spPr>
            <a:xfrm flipH="1">
              <a:off x="-252536" y="288032"/>
              <a:ext cx="14401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73032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 userDrawn="1"/>
        </p:nvSpPr>
        <p:spPr>
          <a:xfrm>
            <a:off x="-6912" y="1556792"/>
            <a:ext cx="12198912" cy="3960440"/>
          </a:xfrm>
          <a:prstGeom prst="rect">
            <a:avLst/>
          </a:prstGeom>
          <a:solidFill>
            <a:srgbClr val="006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/>
          </a:p>
        </p:txBody>
      </p:sp>
      <p:sp>
        <p:nvSpPr>
          <p:cNvPr id="30" name="Titre 1"/>
          <p:cNvSpPr>
            <a:spLocks noGrp="1"/>
          </p:cNvSpPr>
          <p:nvPr>
            <p:ph type="title"/>
          </p:nvPr>
        </p:nvSpPr>
        <p:spPr>
          <a:xfrm>
            <a:off x="719403" y="2780931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440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9734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_Tex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AVRIL 2019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7CD4-42FD-4936-BF37-EDED2C044C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3"/>
          </p:nvPr>
        </p:nvSpPr>
        <p:spPr>
          <a:xfrm>
            <a:off x="8078045" y="1988840"/>
            <a:ext cx="3202531" cy="3032424"/>
          </a:xfrm>
          <a:prstGeom prst="rect">
            <a:avLst/>
          </a:prstGeom>
        </p:spPr>
        <p:txBody>
          <a:bodyPr anchor="ctr"/>
          <a:lstStyle>
            <a:lvl1pPr algn="ctr">
              <a:defRPr b="0">
                <a:solidFill>
                  <a:srgbClr val="15C7D2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14" hasCustomPrompt="1"/>
          </p:nvPr>
        </p:nvSpPr>
        <p:spPr>
          <a:xfrm>
            <a:off x="2543605" y="432000"/>
            <a:ext cx="8736971" cy="900000"/>
          </a:xfrm>
          <a:prstGeom prst="rect">
            <a:avLst/>
          </a:prstGeom>
        </p:spPr>
        <p:txBody>
          <a:bodyPr lIns="0" tIns="0" rIns="0" bIns="0"/>
          <a:lstStyle>
            <a:lvl1pPr algn="r">
              <a:spcAft>
                <a:spcPts val="0"/>
              </a:spcAft>
              <a:defRPr lang="fr-FR" sz="3200" b="0" kern="1200" dirty="0" smtClean="0">
                <a:solidFill>
                  <a:srgbClr val="006CE5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algn="r">
              <a:defRPr lang="fr-FR" sz="2000" b="0" i="1" kern="1200" dirty="0" smtClean="0">
                <a:solidFill>
                  <a:srgbClr val="7F7F7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0" indent="0" algn="r">
              <a:buNone/>
              <a:defRPr lang="fr-FR" sz="2200" b="0" i="1" kern="1200" dirty="0" smtClean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3pPr>
            <a:lvl4pPr marL="0" indent="0" algn="r">
              <a:spcAft>
                <a:spcPts val="600"/>
              </a:spcAft>
              <a:buNone/>
              <a:defRPr lang="fr-FR" sz="2200" b="0" i="1" kern="1200" dirty="0" smtClean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4pPr>
            <a:lvl5pPr marL="0" indent="0" algn="r">
              <a:spcAft>
                <a:spcPts val="600"/>
              </a:spcAft>
              <a:buNone/>
              <a:defRPr lang="fr-FR" sz="2200" b="0" i="1" kern="1200" dirty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5pPr>
            <a:lvl6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lang="fr-FR" sz="2200" b="0" i="1" kern="1200" dirty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6pPr>
            <a:lvl7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i="1">
                <a:solidFill>
                  <a:schemeClr val="tx2"/>
                </a:solidFill>
              </a:defRPr>
            </a:lvl7pPr>
            <a:lvl8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b="0" i="1">
                <a:solidFill>
                  <a:schemeClr val="tx2"/>
                </a:solidFill>
              </a:defRPr>
            </a:lvl8pPr>
            <a:lvl9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i="1">
                <a:solidFill>
                  <a:schemeClr val="tx2"/>
                </a:solidFill>
              </a:defRPr>
            </a:lvl9pPr>
          </a:lstStyle>
          <a:p>
            <a:pPr lvl="0"/>
            <a:r>
              <a:rPr lang="fr-FR" dirty="0" smtClean="0"/>
              <a:t>Premier niveau de titre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21" name="Espace réservé du contenu 2"/>
          <p:cNvSpPr>
            <a:spLocks noGrp="1"/>
          </p:cNvSpPr>
          <p:nvPr>
            <p:ph idx="15"/>
          </p:nvPr>
        </p:nvSpPr>
        <p:spPr>
          <a:xfrm>
            <a:off x="1018119" y="1988840"/>
            <a:ext cx="6326020" cy="3047980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>
                <a:solidFill>
                  <a:srgbClr val="006CE5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  <a:lvl2pPr>
              <a:defRPr sz="20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2pPr>
            <a:lvl3pPr marL="360363" indent="-179388">
              <a:buClr>
                <a:srgbClr val="15C7D2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3pPr>
            <a:lvl4pPr marL="468000" indent="-108000">
              <a:buClr>
                <a:srgbClr val="15C7D2"/>
              </a:buClr>
              <a:buSzPct val="100000"/>
              <a:defRPr sz="16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4pPr>
            <a:lvl5pPr marL="558000" indent="-90000">
              <a:buClr>
                <a:srgbClr val="15C7D2"/>
              </a:buClr>
              <a:defRPr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5pPr>
            <a:lvl6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6pPr>
            <a:lvl7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7pPr>
            <a:lvl8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8pPr>
            <a:lvl9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8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90349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62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_Texte 2 colonnes avec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AVRIL 2019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7CD4-42FD-4936-BF37-EDED2C044C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024467" y="1513216"/>
            <a:ext cx="10192588" cy="57653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lnSpc>
                <a:spcPct val="95000"/>
              </a:lnSpc>
              <a:spcAft>
                <a:spcPts val="0"/>
              </a:spcAft>
              <a:defRPr sz="2200" b="0" i="0">
                <a:solidFill>
                  <a:srgbClr val="006CE5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  <a:lvl2pPr>
              <a:lnSpc>
                <a:spcPct val="95000"/>
              </a:lnSpc>
              <a:spcAft>
                <a:spcPts val="0"/>
              </a:spcAft>
              <a:defRPr sz="1600" i="1">
                <a:solidFill>
                  <a:schemeClr val="tx1"/>
                </a:solidFill>
              </a:defRPr>
            </a:lvl2pPr>
            <a:lvl3pPr marL="0" indent="0">
              <a:lnSpc>
                <a:spcPct val="95000"/>
              </a:lnSpc>
              <a:spcAft>
                <a:spcPts val="0"/>
              </a:spcAft>
              <a:buNone/>
              <a:defRPr i="1">
                <a:solidFill>
                  <a:schemeClr val="tx1"/>
                </a:solidFill>
              </a:defRPr>
            </a:lvl3pPr>
            <a:lvl4pPr marL="0" indent="0">
              <a:lnSpc>
                <a:spcPct val="95000"/>
              </a:lnSpc>
              <a:spcAft>
                <a:spcPts val="0"/>
              </a:spcAft>
              <a:buNone/>
              <a:defRPr sz="1600" i="1">
                <a:solidFill>
                  <a:schemeClr val="tx1"/>
                </a:solidFill>
              </a:defRPr>
            </a:lvl4pPr>
            <a:lvl5pPr marL="0" indent="0">
              <a:lnSpc>
                <a:spcPct val="95000"/>
              </a:lnSpc>
              <a:buNone/>
              <a:defRPr sz="1600" i="1">
                <a:solidFill>
                  <a:schemeClr val="tx1"/>
                </a:solidFill>
              </a:defRPr>
            </a:lvl5pPr>
            <a:lvl6pPr marL="0" indent="0">
              <a:lnSpc>
                <a:spcPct val="95000"/>
              </a:lnSpc>
              <a:spcBef>
                <a:spcPts val="0"/>
              </a:spcBef>
              <a:buNone/>
              <a:defRPr sz="1600" i="1"/>
            </a:lvl6pPr>
            <a:lvl7pPr marL="0" indent="0">
              <a:lnSpc>
                <a:spcPct val="95000"/>
              </a:lnSpc>
              <a:spcBef>
                <a:spcPts val="0"/>
              </a:spcBef>
              <a:buNone/>
              <a:defRPr sz="1600" i="1"/>
            </a:lvl7pPr>
            <a:lvl8pPr marL="0" indent="0">
              <a:lnSpc>
                <a:spcPct val="95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8pPr>
            <a:lvl9pPr marL="0" indent="0">
              <a:lnSpc>
                <a:spcPct val="95000"/>
              </a:lnSpc>
              <a:spcBef>
                <a:spcPts val="0"/>
              </a:spcBef>
              <a:buNone/>
              <a:defRPr sz="1600" i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7595" y="432000"/>
            <a:ext cx="8769460" cy="900000"/>
          </a:xfrm>
          <a:prstGeom prst="rect">
            <a:avLst/>
          </a:prstGeom>
        </p:spPr>
        <p:txBody>
          <a:bodyPr lIns="0" tIns="0" rIns="0" bIns="0"/>
          <a:lstStyle>
            <a:lvl1pPr algn="r">
              <a:spcAft>
                <a:spcPts val="0"/>
              </a:spcAft>
              <a:defRPr lang="fr-FR" sz="3200" b="0" kern="1200" dirty="0" smtClean="0">
                <a:solidFill>
                  <a:srgbClr val="006CE5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algn="r">
              <a:defRPr lang="fr-FR" sz="2000" b="0" i="1" kern="1200" dirty="0" smtClean="0">
                <a:solidFill>
                  <a:srgbClr val="7F7F7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0" indent="0" algn="r">
              <a:buNone/>
              <a:defRPr lang="fr-FR" sz="2200" b="0" i="1" kern="1200" dirty="0" smtClean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3pPr>
            <a:lvl4pPr marL="0" indent="0" algn="r">
              <a:spcAft>
                <a:spcPts val="600"/>
              </a:spcAft>
              <a:buNone/>
              <a:defRPr lang="fr-FR" sz="2200" b="0" i="1" kern="1200" dirty="0" smtClean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4pPr>
            <a:lvl5pPr marL="0" indent="0" algn="r">
              <a:spcAft>
                <a:spcPts val="600"/>
              </a:spcAft>
              <a:buNone/>
              <a:defRPr lang="fr-FR" sz="2200" b="0" i="1" kern="1200" dirty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5pPr>
            <a:lvl6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lang="fr-FR" sz="2200" b="0" i="1" kern="1200" dirty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6pPr>
            <a:lvl7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i="1">
                <a:solidFill>
                  <a:schemeClr val="tx2"/>
                </a:solidFill>
              </a:defRPr>
            </a:lvl7pPr>
            <a:lvl8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b="0" i="1">
                <a:solidFill>
                  <a:schemeClr val="tx2"/>
                </a:solidFill>
              </a:defRPr>
            </a:lvl8pPr>
            <a:lvl9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i="1">
                <a:solidFill>
                  <a:schemeClr val="tx2"/>
                </a:solidFill>
              </a:defRPr>
            </a:lvl9pPr>
          </a:lstStyle>
          <a:p>
            <a:pPr lvl="0"/>
            <a:r>
              <a:rPr lang="fr-FR" dirty="0" smtClean="0"/>
              <a:t>Premier niveau de titre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22" name="Espace réservé du contenu 2"/>
          <p:cNvSpPr>
            <a:spLocks noGrp="1"/>
          </p:cNvSpPr>
          <p:nvPr>
            <p:ph idx="16"/>
          </p:nvPr>
        </p:nvSpPr>
        <p:spPr>
          <a:xfrm>
            <a:off x="1018120" y="2420888"/>
            <a:ext cx="4641001" cy="2952328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>
                <a:solidFill>
                  <a:srgbClr val="006CE5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  <a:lvl2pPr>
              <a:defRPr sz="20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2pPr>
            <a:lvl3pPr marL="360363" indent="-179388">
              <a:buClr>
                <a:srgbClr val="15C7D2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3pPr>
            <a:lvl4pPr marL="468000" indent="-108000">
              <a:buClr>
                <a:srgbClr val="15C7D2"/>
              </a:buClr>
              <a:buSzPct val="100000"/>
              <a:defRPr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4pPr>
            <a:lvl5pPr marL="558000" indent="-90000">
              <a:buClr>
                <a:srgbClr val="15C7D2"/>
              </a:buClr>
              <a:defRPr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5pPr>
            <a:lvl6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6pPr>
            <a:lvl7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7pPr>
            <a:lvl8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8pPr>
            <a:lvl9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8"/>
            <a:endParaRPr lang="fr-FR" dirty="0"/>
          </a:p>
        </p:txBody>
      </p:sp>
      <p:sp>
        <p:nvSpPr>
          <p:cNvPr id="23" name="Espace réservé du contenu 2"/>
          <p:cNvSpPr>
            <a:spLocks noGrp="1"/>
          </p:cNvSpPr>
          <p:nvPr>
            <p:ph idx="17"/>
          </p:nvPr>
        </p:nvSpPr>
        <p:spPr>
          <a:xfrm>
            <a:off x="6576054" y="2420888"/>
            <a:ext cx="4641001" cy="2952328"/>
          </a:xfrm>
          <a:prstGeom prst="rect">
            <a:avLst/>
          </a:prstGeom>
        </p:spPr>
        <p:txBody>
          <a:bodyPr lIns="0" tIns="0" rIns="0" bIns="0"/>
          <a:lstStyle>
            <a:lvl1pPr>
              <a:defRPr sz="2200" b="0">
                <a:solidFill>
                  <a:srgbClr val="006CE5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  <a:lvl2pPr>
              <a:defRPr sz="20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2pPr>
            <a:lvl3pPr marL="360363" indent="-179388">
              <a:buClr>
                <a:srgbClr val="15C7D2"/>
              </a:buClr>
              <a:buSzPct val="65000"/>
              <a:buFont typeface="Wingdings" panose="05000000000000000000" pitchFamily="2" charset="2"/>
              <a:buChar char="§"/>
              <a:defRPr sz="20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3pPr>
            <a:lvl4pPr marL="468000" indent="-108000">
              <a:buClr>
                <a:srgbClr val="15C7D2"/>
              </a:buClr>
              <a:buSzPct val="100000"/>
              <a:defRPr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4pPr>
            <a:lvl5pPr marL="558000" indent="-90000">
              <a:buClr>
                <a:srgbClr val="15C7D2"/>
              </a:buClr>
              <a:defRPr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5pPr>
            <a:lvl6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6pPr>
            <a:lvl7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7pPr>
            <a:lvl8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</a:defRPr>
            </a:lvl8pPr>
            <a:lvl9pPr marL="558000" indent="-90000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  <a:p>
            <a:pPr lvl="8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675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_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AVRIL 2019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A7CD4-42FD-4936-BF37-EDED2C044C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contenu 4"/>
          <p:cNvSpPr>
            <a:spLocks noGrp="1"/>
          </p:cNvSpPr>
          <p:nvPr>
            <p:ph sz="quarter" idx="15"/>
          </p:nvPr>
        </p:nvSpPr>
        <p:spPr>
          <a:xfrm>
            <a:off x="1025527" y="1772816"/>
            <a:ext cx="10091275" cy="2766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>
              <a:defRPr sz="2200" b="0" cap="none" baseline="0">
                <a:solidFill>
                  <a:srgbClr val="006CE5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  <a:lvl2pPr>
              <a:spcAft>
                <a:spcPts val="1000"/>
              </a:spcAft>
              <a:defRPr sz="1600" b="1" cap="all" baseline="0">
                <a:solidFill>
                  <a:schemeClr val="tx1"/>
                </a:solidFill>
              </a:defRPr>
            </a:lvl2pPr>
            <a:lvl3pPr marL="0" indent="0">
              <a:spcAft>
                <a:spcPts val="1000"/>
              </a:spcAft>
              <a:buNone/>
              <a:defRPr sz="1600" b="1" cap="all" baseline="0">
                <a:solidFill>
                  <a:schemeClr val="tx1"/>
                </a:solidFill>
              </a:defRPr>
            </a:lvl3pPr>
            <a:lvl4pPr marL="0" indent="0">
              <a:spcAft>
                <a:spcPts val="1000"/>
              </a:spcAft>
              <a:buNone/>
              <a:defRPr sz="1600" b="1" cap="all" baseline="0">
                <a:solidFill>
                  <a:schemeClr val="tx1"/>
                </a:solidFill>
              </a:defRPr>
            </a:lvl4pPr>
            <a:lvl5pPr marL="0" indent="0">
              <a:spcAft>
                <a:spcPts val="1000"/>
              </a:spcAft>
              <a:buNone/>
              <a:defRPr sz="1600" b="1" cap="all" baseline="0">
                <a:solidFill>
                  <a:schemeClr val="tx1"/>
                </a:solidFill>
              </a:defRPr>
            </a:lvl5pPr>
            <a:lvl6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buNone/>
              <a:defRPr sz="1600" b="1" cap="all" baseline="0"/>
            </a:lvl6pPr>
            <a:lvl7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buNone/>
              <a:defRPr sz="1600" b="1" cap="all" baseline="0">
                <a:solidFill>
                  <a:schemeClr val="tx1"/>
                </a:solidFill>
              </a:defRPr>
            </a:lvl7pPr>
            <a:lvl8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buNone/>
              <a:defRPr sz="1600" b="1" cap="all" baseline="0">
                <a:solidFill>
                  <a:schemeClr val="tx1"/>
                </a:solidFill>
              </a:defRPr>
            </a:lvl8pPr>
            <a:lvl9pPr marL="0" indent="0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buNone/>
              <a:defRPr sz="1600" b="1" cap="all" baseline="0">
                <a:solidFill>
                  <a:schemeClr val="tx1"/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1" name="Espace réservé du tableau 10"/>
          <p:cNvSpPr>
            <a:spLocks noGrp="1"/>
          </p:cNvSpPr>
          <p:nvPr>
            <p:ph type="tbl" sz="quarter" idx="17"/>
          </p:nvPr>
        </p:nvSpPr>
        <p:spPr>
          <a:xfrm>
            <a:off x="0" y="2164398"/>
            <a:ext cx="12192000" cy="3006000"/>
          </a:xfrm>
          <a:prstGeom prst="rect">
            <a:avLst/>
          </a:prstGeom>
        </p:spPr>
        <p:txBody>
          <a:bodyPr anchor="ctr"/>
          <a:lstStyle>
            <a:lvl1pPr algn="ctr">
              <a:defRPr b="0">
                <a:solidFill>
                  <a:srgbClr val="15C7D2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7595" y="432000"/>
            <a:ext cx="8669205" cy="900000"/>
          </a:xfrm>
          <a:prstGeom prst="rect">
            <a:avLst/>
          </a:prstGeom>
        </p:spPr>
        <p:txBody>
          <a:bodyPr lIns="0" tIns="0" rIns="0" bIns="0"/>
          <a:lstStyle>
            <a:lvl1pPr algn="r">
              <a:spcAft>
                <a:spcPts val="0"/>
              </a:spcAft>
              <a:defRPr lang="fr-FR" sz="3200" b="0" kern="1200" dirty="0" smtClean="0">
                <a:solidFill>
                  <a:srgbClr val="006CE5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algn="r">
              <a:defRPr lang="fr-FR" sz="2000" b="0" i="1" kern="1200" dirty="0" smtClean="0">
                <a:solidFill>
                  <a:srgbClr val="7F7F7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0" indent="0" algn="r">
              <a:buNone/>
              <a:defRPr lang="fr-FR" sz="2200" b="0" i="1" kern="1200" dirty="0" smtClean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3pPr>
            <a:lvl4pPr marL="0" indent="0" algn="r">
              <a:spcAft>
                <a:spcPts val="600"/>
              </a:spcAft>
              <a:buNone/>
              <a:defRPr lang="fr-FR" sz="2200" b="0" i="1" kern="1200" dirty="0" smtClean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4pPr>
            <a:lvl5pPr marL="0" indent="0" algn="r">
              <a:spcAft>
                <a:spcPts val="600"/>
              </a:spcAft>
              <a:buNone/>
              <a:defRPr lang="fr-FR" sz="2200" b="0" i="1" kern="1200" dirty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5pPr>
            <a:lvl6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lang="fr-FR" sz="2200" b="0" i="1" kern="1200" dirty="0">
                <a:solidFill>
                  <a:srgbClr val="19253C"/>
                </a:solidFill>
                <a:latin typeface="Calisto MT" panose="02040603050505030304" pitchFamily="18" charset="0"/>
                <a:ea typeface="+mn-ea"/>
                <a:cs typeface="+mn-cs"/>
              </a:defRPr>
            </a:lvl6pPr>
            <a:lvl7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i="1">
                <a:solidFill>
                  <a:schemeClr val="tx2"/>
                </a:solidFill>
              </a:defRPr>
            </a:lvl7pPr>
            <a:lvl8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b="0" i="1">
                <a:solidFill>
                  <a:schemeClr val="tx2"/>
                </a:solidFill>
              </a:defRPr>
            </a:lvl8pPr>
            <a:lvl9pPr marL="0" indent="0" algn="r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None/>
              <a:defRPr sz="2200" i="1">
                <a:solidFill>
                  <a:schemeClr val="tx2"/>
                </a:solidFill>
              </a:defRPr>
            </a:lvl9pPr>
          </a:lstStyle>
          <a:p>
            <a:pPr lvl="0"/>
            <a:r>
              <a:rPr lang="fr-FR" dirty="0" smtClean="0"/>
              <a:t>Premier niveau de titre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6524773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1772817"/>
            <a:ext cx="12192000" cy="59193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0"/>
            <a:ext cx="12192000" cy="180000"/>
          </a:xfrm>
          <a:prstGeom prst="rect">
            <a:avLst/>
          </a:prstGeom>
          <a:solidFill>
            <a:srgbClr val="006CE5"/>
          </a:solidFill>
          <a:ln w="190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/>
            <a:endParaRPr lang="fr-FR" sz="1800" dirty="0">
              <a:latin typeface="Times New Roman" panose="02020603050405020304" pitchFamily="18" charset="0"/>
            </a:endParaRPr>
          </a:p>
        </p:txBody>
      </p:sp>
      <p:cxnSp>
        <p:nvCxnSpPr>
          <p:cNvPr id="26" name="Connecteur droit 25"/>
          <p:cNvCxnSpPr/>
          <p:nvPr userDrawn="1"/>
        </p:nvCxnSpPr>
        <p:spPr>
          <a:xfrm>
            <a:off x="2050853" y="180000"/>
            <a:ext cx="0" cy="756000"/>
          </a:xfrm>
          <a:prstGeom prst="line">
            <a:avLst/>
          </a:prstGeom>
          <a:ln w="6350">
            <a:solidFill>
              <a:srgbClr val="171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 userDrawn="1"/>
        </p:nvSpPr>
        <p:spPr>
          <a:xfrm>
            <a:off x="12624726" y="2132856"/>
            <a:ext cx="3936437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insérer une </a:t>
            </a:r>
            <a:r>
              <a:rPr lang="fr-FR" sz="900" b="1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l’icône « Insérer votre image »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Choisissez votre image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endParaRPr lang="fr-FR" sz="900" baseline="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900" b="1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recadrer une image 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votre image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Allez dans l’onglet « Format »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« Rogner »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l’aide des poignées, ajustez votre image comme vous le souhaitez.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Déplacez l’image en la sélectionnant </a:t>
            </a:r>
            <a:b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la centrer dans le bloc. </a:t>
            </a:r>
          </a:p>
          <a:p>
            <a:pPr marL="0" indent="0">
              <a:spcBef>
                <a:spcPts val="200"/>
              </a:spcBef>
              <a:buFont typeface="+mj-lt"/>
              <a:buNone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ATTENTION : pour que l’image ne soit pas déformée, appuyez sur la touche Shift pendant que vous redimensionnez l’image.</a:t>
            </a:r>
          </a:p>
          <a:p>
            <a:pPr marL="0" indent="0">
              <a:spcBef>
                <a:spcPts val="200"/>
              </a:spcBef>
              <a:buNone/>
            </a:pPr>
            <a:endParaRPr lang="fr-FR" sz="900" baseline="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remplacer</a:t>
            </a:r>
            <a:r>
              <a:rPr lang="fr-FR" sz="900" b="1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900" b="1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Supprimez</a:t>
            </a: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l’image déjà présente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l’icône « Insérer votre image »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Choisissez votre image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900" baseline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Cliquez sur votre image, clic droit, sélectionnez « Mettre à l’arrière plan »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1803" y="2996952"/>
            <a:ext cx="39793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Groupe 28"/>
          <p:cNvGrpSpPr/>
          <p:nvPr userDrawn="1"/>
        </p:nvGrpSpPr>
        <p:grpSpPr>
          <a:xfrm flipH="1">
            <a:off x="12394604" y="2204864"/>
            <a:ext cx="192021" cy="3312368"/>
            <a:chOff x="-252536" y="-696952"/>
            <a:chExt cx="144016" cy="3312368"/>
          </a:xfrm>
        </p:grpSpPr>
        <p:cxnSp>
          <p:nvCxnSpPr>
            <p:cNvPr id="30" name="Connecteur droit 29"/>
            <p:cNvCxnSpPr/>
            <p:nvPr userDrawn="1"/>
          </p:nvCxnSpPr>
          <p:spPr>
            <a:xfrm flipH="1">
              <a:off x="-252536" y="-696952"/>
              <a:ext cx="0" cy="331236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 userDrawn="1"/>
          </p:nvCxnSpPr>
          <p:spPr>
            <a:xfrm flipH="1">
              <a:off x="-252536" y="959232"/>
              <a:ext cx="14401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27" y="180000"/>
            <a:ext cx="1219200" cy="914400"/>
          </a:xfrm>
          <a:prstGeom prst="rect">
            <a:avLst/>
          </a:prstGeom>
        </p:spPr>
      </p:pic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7728183" y="936626"/>
            <a:ext cx="3744152" cy="2420367"/>
          </a:xfrm>
          <a:prstGeom prst="rect">
            <a:avLst/>
          </a:prstGeom>
          <a:solidFill>
            <a:srgbClr val="15C7D2"/>
          </a:solidFill>
        </p:spPr>
        <p:txBody>
          <a:bodyPr/>
          <a:lstStyle>
            <a:lvl1pPr>
              <a:defRPr b="0">
                <a:solidFill>
                  <a:schemeClr val="bg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3282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ag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12192000" cy="180000"/>
          </a:xfrm>
          <a:prstGeom prst="rect">
            <a:avLst/>
          </a:prstGeom>
          <a:solidFill>
            <a:srgbClr val="006CE5"/>
          </a:solidFill>
          <a:ln w="190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/>
            <a:endParaRPr lang="fr-FR" sz="1800" dirty="0">
              <a:latin typeface="Times New Roman" panose="02020603050405020304" pitchFamily="18" charset="0"/>
            </a:endParaRPr>
          </a:p>
        </p:txBody>
      </p:sp>
      <p:pic>
        <p:nvPicPr>
          <p:cNvPr id="18" name="Image 17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57" y="2636912"/>
            <a:ext cx="469900" cy="266700"/>
          </a:xfrm>
          <a:prstGeom prst="rect">
            <a:avLst/>
          </a:prstGeom>
        </p:spPr>
      </p:pic>
      <p:pic>
        <p:nvPicPr>
          <p:cNvPr id="19" name="Image 18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831" y="2636913"/>
            <a:ext cx="363095" cy="272321"/>
          </a:xfrm>
          <a:prstGeom prst="rect">
            <a:avLst/>
          </a:prstGeom>
        </p:spPr>
      </p:pic>
      <p:pic>
        <p:nvPicPr>
          <p:cNvPr id="20" name="Image 19">
            <a:hlinkClick r:id="rId6"/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138600" y="2636912"/>
            <a:ext cx="355600" cy="266700"/>
          </a:xfrm>
          <a:prstGeom prst="rect">
            <a:avLst/>
          </a:prstGeom>
        </p:spPr>
      </p:pic>
      <p:sp>
        <p:nvSpPr>
          <p:cNvPr id="22" name="ZoneTexte 21"/>
          <p:cNvSpPr txBox="1"/>
          <p:nvPr userDrawn="1"/>
        </p:nvSpPr>
        <p:spPr>
          <a:xfrm>
            <a:off x="7813717" y="978694"/>
            <a:ext cx="3744416" cy="2308324"/>
          </a:xfrm>
          <a:prstGeom prst="rect">
            <a:avLst/>
          </a:prstGeom>
          <a:solidFill>
            <a:srgbClr val="15C7D2"/>
          </a:solidFill>
        </p:spPr>
        <p:txBody>
          <a:bodyPr wrap="square" rtlCol="0">
            <a:spAutoFit/>
          </a:bodyPr>
          <a:lstStyle/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fr-FR" sz="1600" i="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www.tresor.economie.gouv.fr</a:t>
            </a: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3" name="Image 22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3382" y="2345516"/>
            <a:ext cx="469900" cy="266700"/>
          </a:xfrm>
          <a:prstGeom prst="rect">
            <a:avLst/>
          </a:prstGeom>
        </p:spPr>
      </p:pic>
      <p:pic>
        <p:nvPicPr>
          <p:cNvPr id="24" name="Image 23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350" y="2339896"/>
            <a:ext cx="363095" cy="272321"/>
          </a:xfrm>
          <a:prstGeom prst="rect">
            <a:avLst/>
          </a:prstGeom>
        </p:spPr>
      </p:pic>
      <p:pic>
        <p:nvPicPr>
          <p:cNvPr id="32" name="Image 31">
            <a:hlinkClick r:id="rId6"/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268071" y="2339895"/>
            <a:ext cx="355600" cy="2667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12776"/>
            <a:ext cx="12208988" cy="6001730"/>
          </a:xfrm>
          <a:prstGeom prst="rect">
            <a:avLst/>
          </a:prstGeom>
        </p:spPr>
      </p:pic>
      <p:sp>
        <p:nvSpPr>
          <p:cNvPr id="33" name="ZoneTexte 32"/>
          <p:cNvSpPr txBox="1"/>
          <p:nvPr userDrawn="1"/>
        </p:nvSpPr>
        <p:spPr>
          <a:xfrm>
            <a:off x="7824139" y="989000"/>
            <a:ext cx="3744416" cy="2308324"/>
          </a:xfrm>
          <a:prstGeom prst="rect">
            <a:avLst/>
          </a:prstGeom>
          <a:solidFill>
            <a:srgbClr val="15C7D2"/>
          </a:solidFill>
        </p:spPr>
        <p:txBody>
          <a:bodyPr wrap="square" rtlCol="0">
            <a:spAutoFit/>
          </a:bodyPr>
          <a:lstStyle/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fr-FR" sz="1600" i="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</a:t>
            </a:r>
            <a:r>
              <a:rPr lang="fr-FR" sz="1600" i="0" baseline="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fr-FR" sz="1600" i="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Pour</a:t>
            </a:r>
            <a:r>
              <a:rPr lang="fr-FR" sz="1600" i="0" baseline="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plus d’information :</a:t>
            </a:r>
          </a:p>
          <a:p>
            <a:endParaRPr lang="fr-FR" sz="1600" i="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600" i="0" baseline="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</a:t>
            </a:r>
            <a:r>
              <a:rPr lang="fr-FR" sz="1600" i="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www.tresor.economie.gouv.fr</a:t>
            </a:r>
          </a:p>
          <a:p>
            <a:endParaRPr lang="fr-FR" sz="1600" i="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fr-FR" sz="1600" i="0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4" name="Image 33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396" y="2339895"/>
            <a:ext cx="414097" cy="307183"/>
          </a:xfrm>
          <a:prstGeom prst="rect">
            <a:avLst/>
          </a:prstGeom>
        </p:spPr>
      </p:pic>
      <p:pic>
        <p:nvPicPr>
          <p:cNvPr id="35" name="Image 34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16" y="2339896"/>
            <a:ext cx="355330" cy="307184"/>
          </a:xfrm>
          <a:prstGeom prst="rect">
            <a:avLst/>
          </a:prstGeom>
        </p:spPr>
      </p:pic>
      <p:pic>
        <p:nvPicPr>
          <p:cNvPr id="36" name="Image 35">
            <a:hlinkClick r:id="rId6"/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364305" y="2339895"/>
            <a:ext cx="332270" cy="29701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41617" y="6608386"/>
            <a:ext cx="11352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>
                <a:solidFill>
                  <a:srgbClr val="17123D"/>
                </a:solidFill>
              </a:rPr>
              <a:t>©</a:t>
            </a:r>
            <a:r>
              <a:rPr lang="fr-FR" sz="1200" dirty="0" err="1" smtClean="0">
                <a:solidFill>
                  <a:srgbClr val="17123D"/>
                </a:solidFill>
              </a:rPr>
              <a:t>BercyPhoto</a:t>
            </a:r>
            <a:r>
              <a:rPr lang="fr-FR" sz="1200" dirty="0" smtClean="0">
                <a:solidFill>
                  <a:srgbClr val="17123D"/>
                </a:solidFill>
              </a:rPr>
              <a:t> </a:t>
            </a:r>
            <a:endParaRPr lang="fr-FR" sz="1200" dirty="0">
              <a:solidFill>
                <a:srgbClr val="17123D"/>
              </a:solidFill>
            </a:endParaRPr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6979"/>
            <a:ext cx="1124744" cy="1124744"/>
          </a:xfrm>
          <a:prstGeom prst="rect">
            <a:avLst/>
          </a:prstGeom>
        </p:spPr>
      </p:pic>
      <p:cxnSp>
        <p:nvCxnSpPr>
          <p:cNvPr id="27" name="Connecteur droit 26"/>
          <p:cNvCxnSpPr/>
          <p:nvPr userDrawn="1"/>
        </p:nvCxnSpPr>
        <p:spPr>
          <a:xfrm>
            <a:off x="1847528" y="152720"/>
            <a:ext cx="0" cy="756000"/>
          </a:xfrm>
          <a:prstGeom prst="line">
            <a:avLst/>
          </a:prstGeom>
          <a:ln w="6350">
            <a:solidFill>
              <a:srgbClr val="006C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 userDrawn="1"/>
        </p:nvSpPr>
        <p:spPr>
          <a:xfrm>
            <a:off x="2234953" y="286959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6CE5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Merci de votre attention !</a:t>
            </a:r>
            <a:endParaRPr lang="fr-FR" sz="3200" dirty="0">
              <a:solidFill>
                <a:srgbClr val="006CE5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877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441600" y="6444000"/>
            <a:ext cx="1440000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7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fr-FR" smtClean="0"/>
              <a:t>AVRIL 2019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85600" y="6444000"/>
            <a:ext cx="2640000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 cap="all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515200" y="6444000"/>
            <a:ext cx="480000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56AA7CD4-42FD-4936-BF37-EDED2C044C55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1847528" y="152720"/>
            <a:ext cx="0" cy="756000"/>
          </a:xfrm>
          <a:prstGeom prst="line">
            <a:avLst/>
          </a:prstGeom>
          <a:ln w="6350">
            <a:solidFill>
              <a:srgbClr val="006C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11112000" y="6498000"/>
            <a:ext cx="0" cy="180000"/>
          </a:xfrm>
          <a:prstGeom prst="line">
            <a:avLst/>
          </a:prstGeom>
          <a:ln w="6350">
            <a:solidFill>
              <a:srgbClr val="171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12192000" cy="180000"/>
          </a:xfrm>
          <a:prstGeom prst="rect">
            <a:avLst/>
          </a:prstGeom>
          <a:solidFill>
            <a:srgbClr val="006CE5"/>
          </a:solidFill>
          <a:ln w="190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ctr"/>
            <a:endParaRPr lang="fr-FR" sz="1800" dirty="0">
              <a:latin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6979"/>
            <a:ext cx="1124744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45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7" r:id="rId3"/>
    <p:sldLayoutId id="2147483663" r:id="rId4"/>
    <p:sldLayoutId id="2147483664" r:id="rId5"/>
    <p:sldLayoutId id="2147483654" r:id="rId6"/>
    <p:sldLayoutId id="2147483666" r:id="rId7"/>
    <p:sldLayoutId id="2147483669" r:id="rId8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r" defTabSz="914400" rtl="0" eaLnBrk="1" latinLnBrk="0" hangingPunct="1">
        <a:spcBef>
          <a:spcPct val="0"/>
        </a:spcBef>
        <a:buNone/>
        <a:defRPr sz="2200" kern="1200">
          <a:solidFill>
            <a:schemeClr val="accent2"/>
          </a:solidFill>
          <a:latin typeface="Calisto MT" panose="02040603050505030304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2000" b="1" kern="1200">
          <a:solidFill>
            <a:schemeClr val="accent4"/>
          </a:solidFill>
          <a:latin typeface="Calisto MT" panose="02040603050505030304" pitchFamily="18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Calisto MT" panose="02040603050505030304" pitchFamily="18" charset="0"/>
          <a:ea typeface="+mn-ea"/>
          <a:cs typeface="+mn-cs"/>
        </a:defRPr>
      </a:lvl2pPr>
      <a:lvl3pPr marL="360363" indent="-179388" algn="l" defTabSz="914400" rtl="0" eaLnBrk="1" latinLnBrk="0" hangingPunct="1">
        <a:lnSpc>
          <a:spcPct val="85000"/>
        </a:lnSpc>
        <a:spcBef>
          <a:spcPts val="0"/>
        </a:spcBef>
        <a:spcAft>
          <a:spcPts val="600"/>
        </a:spcAft>
        <a:buClr>
          <a:schemeClr val="accent4"/>
        </a:buClr>
        <a:buSzPct val="60000"/>
        <a:buFont typeface="Wingdings 3" panose="05040102010807070707" pitchFamily="18" charset="2"/>
        <a:buChar char=""/>
        <a:defRPr sz="1600" kern="1200">
          <a:solidFill>
            <a:schemeClr val="bg2"/>
          </a:solidFill>
          <a:latin typeface="Calisto MT" panose="02040603050505030304" pitchFamily="18" charset="0"/>
          <a:ea typeface="+mn-ea"/>
          <a:cs typeface="+mn-cs"/>
        </a:defRPr>
      </a:lvl3pPr>
      <a:lvl4pPr marL="450000" indent="-88900" algn="l" defTabSz="914400" rtl="0" eaLnBrk="1" latinLnBrk="0" hangingPunct="1">
        <a:lnSpc>
          <a:spcPct val="85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bg2"/>
          </a:solidFill>
          <a:latin typeface="Calisto MT" panose="02040603050505030304" pitchFamily="18" charset="0"/>
          <a:ea typeface="+mn-ea"/>
          <a:cs typeface="+mn-cs"/>
        </a:defRPr>
      </a:lvl4pPr>
      <a:lvl5pPr marL="558000" indent="-90488" algn="l" defTabSz="914400" rtl="0" eaLnBrk="1" latinLnBrk="0" hangingPunct="1">
        <a:lnSpc>
          <a:spcPct val="85000"/>
        </a:lnSpc>
        <a:spcBef>
          <a:spcPts val="0"/>
        </a:spcBef>
        <a:buFont typeface="Calisto MT" panose="02040603050505030304" pitchFamily="18" charset="0"/>
        <a:buChar char="-"/>
        <a:defRPr sz="1200" kern="1200">
          <a:solidFill>
            <a:schemeClr val="bg2"/>
          </a:solidFill>
          <a:latin typeface="Calisto MT" panose="02040603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ap.geo.admin.ch/?zoom=1&amp;bgLayer=ch.swisstopo.pixelkarte-grau&amp;lang=fr&amp;topic=sachplan&amp;catalogNodes=419,418,421,420,429,426,427,15032,15033,15030,430,1245,424,1654&amp;E=2661000.00&amp;N=1194000.00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208246" y="2564904"/>
            <a:ext cx="9308797" cy="1799730"/>
          </a:xfrm>
        </p:spPr>
        <p:txBody>
          <a:bodyPr/>
          <a:lstStyle/>
          <a:p>
            <a:r>
              <a:rPr lang="fr-FR" sz="4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Mission IHEDATE en Suisse</a:t>
            </a:r>
          </a:p>
          <a:p>
            <a:r>
              <a:rPr lang="fr-FR" sz="4400" dirty="0" smtClean="0"/>
              <a:t>29-31 janvier 2020</a:t>
            </a:r>
            <a:endParaRPr lang="fr-FR" sz="4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-Echanges bilatéraux </a:t>
            </a:r>
            <a:r>
              <a:rPr lang="fr-FR" dirty="0" err="1" smtClean="0"/>
              <a:t>France-Suisse</a:t>
            </a:r>
            <a:r>
              <a:rPr lang="fr-FR" dirty="0" smtClean="0"/>
              <a:t> et enjeux du transport</a:t>
            </a:r>
          </a:p>
          <a:p>
            <a:r>
              <a:rPr lang="fr-FR" dirty="0" smtClean="0"/>
              <a:t>-Politique suisse en matière de transports terrestres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53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400" dirty="0" smtClean="0"/>
              <a:t>La Suisse : un pays fortement importateur de matériels de transports</a:t>
            </a:r>
            <a:endParaRPr lang="fr-FR" sz="24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39416" y="1131486"/>
            <a:ext cx="10513168" cy="5292000"/>
          </a:xfrm>
        </p:spPr>
        <p:txBody>
          <a:bodyPr/>
          <a:lstStyle/>
          <a:p>
            <a:pPr marL="342900" indent="-3429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Exportations françaises de matériel de transport vers la Suisse: près de 3 Mds EUR en 2019</a:t>
            </a:r>
            <a:endParaRPr lang="fr-FR" sz="1800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342900" lvl="1" indent="-3429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Automobiles: 623 MEUR d’exportations en 2018 ; la Suisse ne produit pas de voiture complète</a:t>
            </a:r>
          </a:p>
          <a:p>
            <a:pPr marL="342900" lvl="1" indent="-3429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1">
                    <a:lumMod val="50000"/>
                  </a:schemeClr>
                </a:solidFill>
              </a:rPr>
              <a:t>Aéronefs et engins spatiaux : 649 MEUR en 2018 (aviation d’affaires notamment)</a:t>
            </a:r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1">
                    <a:lumMod val="50000"/>
                  </a:schemeClr>
                </a:solidFill>
              </a:rPr>
              <a:t>Navires : 1,5 Md EUR en 2019 : </a:t>
            </a:r>
          </a:p>
          <a:p>
            <a:pPr marL="540000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chemeClr val="accent1">
                    <a:lumMod val="50000"/>
                  </a:schemeClr>
                </a:solidFill>
              </a:rPr>
              <a:t>MSC 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est l’un des premiers clients des chantiers navals de Saint-Nazaire pour les navires de croisière de grande capacité (1 navire livré en 2017 ; 2 en 2019) </a:t>
            </a:r>
            <a:r>
              <a:rPr lang="fr-FR" sz="19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540000" lvl="2" indent="-342900"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chemeClr val="accent1">
                    <a:lumMod val="50000"/>
                  </a:schemeClr>
                </a:solidFill>
              </a:rPr>
              <a:t>le 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carnet de commandes s’étoffe (commande de deux navires en </a:t>
            </a:r>
            <a:r>
              <a:rPr lang="fr-FR" sz="1900" dirty="0" smtClean="0">
                <a:solidFill>
                  <a:schemeClr val="accent1">
                    <a:lumMod val="50000"/>
                  </a:schemeClr>
                </a:solidFill>
              </a:rPr>
              <a:t>2020)</a:t>
            </a:r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Locomotives et autre matériel roulant : 32 MEUR en 2018 après 68 MEUR</a:t>
            </a:r>
          </a:p>
          <a:p>
            <a:pPr marL="540000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Alstom a remporté un AO sur la fourniture aux CFF de 47 locomotives électrique/diesel (175 MEUR)</a:t>
            </a:r>
          </a:p>
          <a:p>
            <a:pPr marL="540000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Alstom, fournisseur du métro de Lausanne, est candidat à de nouveaux </a:t>
            </a: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AO</a:t>
            </a:r>
            <a:endParaRPr lang="fr-F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0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719402" y="2780931"/>
            <a:ext cx="10993221" cy="1325563"/>
          </a:xfrm>
        </p:spPr>
        <p:txBody>
          <a:bodyPr/>
          <a:lstStyle/>
          <a:p>
            <a:r>
              <a:rPr lang="fr-FR" sz="4300" dirty="0" smtClean="0"/>
              <a:t>La Suisse : un pays très demandeur de transports terrestres efficients</a:t>
            </a:r>
            <a:endParaRPr lang="fr-FR" sz="43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10752138" y="6299200"/>
            <a:ext cx="1439862" cy="180975"/>
          </a:xfrm>
        </p:spPr>
        <p:txBody>
          <a:bodyPr/>
          <a:lstStyle/>
          <a:p>
            <a:r>
              <a:rPr lang="fr-FR" dirty="0"/>
              <a:t>JANVIER 2020</a:t>
            </a:r>
          </a:p>
        </p:txBody>
      </p:sp>
    </p:spTree>
    <p:extLst>
      <p:ext uri="{BB962C8B-B14F-4D97-AF65-F5344CB8AC3E}">
        <p14:creationId xmlns:p14="http://schemas.microsoft.com/office/powerpoint/2010/main" val="289440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JANVIER </a:t>
            </a:r>
            <a:r>
              <a:rPr lang="fr-FR" dirty="0" smtClean="0"/>
              <a:t>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700" dirty="0" smtClean="0"/>
              <a:t>Une politique favorable au rail - préférence du peuple suisse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983432" y="1174375"/>
            <a:ext cx="10216648" cy="5292000"/>
          </a:xfrm>
        </p:spPr>
        <p:txBody>
          <a:bodyPr/>
          <a:lstStyle/>
          <a:p>
            <a:pPr marL="342900" indent="-342900" algn="just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La Suisse est au cœur de la mégalopole européenne et d’importants axes de transport </a:t>
            </a:r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1</a:t>
            </a:r>
            <a:r>
              <a:rPr lang="fr-FR" sz="1800" baseline="30000" dirty="0" smtClean="0">
                <a:solidFill>
                  <a:srgbClr val="4472C4">
                    <a:lumMod val="75000"/>
                  </a:srgbClr>
                </a:solidFill>
              </a:rPr>
              <a:t>er</a:t>
            </a: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 tunnel ferroviaire du Saint-Gothard, cofinancé par l’Allemagne et l’Italie, inauguré en 1882</a:t>
            </a:r>
            <a:endParaRPr lang="fr-FR" dirty="0"/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Deux corridors de fret européen : </a:t>
            </a:r>
            <a:r>
              <a:rPr lang="fr-FR" sz="1800" dirty="0">
                <a:solidFill>
                  <a:srgbClr val="4472C4">
                    <a:lumMod val="75000"/>
                  </a:srgbClr>
                </a:solidFill>
              </a:rPr>
              <a:t>Rhin-Alpes </a:t>
            </a: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(dont Gothard) et </a:t>
            </a:r>
            <a:r>
              <a:rPr lang="fr-FR" sz="1800" dirty="0">
                <a:solidFill>
                  <a:srgbClr val="4472C4">
                    <a:lumMod val="75000"/>
                  </a:srgbClr>
                </a:solidFill>
              </a:rPr>
              <a:t>Mer du </a:t>
            </a: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Nord-Méditerranée</a:t>
            </a:r>
            <a:endParaRPr lang="fr-FR" sz="2000" dirty="0" smtClean="0"/>
          </a:p>
          <a:p>
            <a:pPr marL="342900" indent="-342900" algn="just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Nouvelles lignes ferroviaires à travers les Alpes: construction suite à référendum (1992)</a:t>
            </a:r>
            <a:endParaRPr lang="fr-FR" sz="2000" dirty="0"/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Transfert du fret de la route au rail inscrit dans la Constitution en 1994 (initiative populaire)</a:t>
            </a:r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Loi sur le transfert : réglementation plus favorable au rail qu’à la route et incitations :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703263" lvl="2" indent="-342900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fr-FR" sz="1800" dirty="0" smtClean="0">
                <a:solidFill>
                  <a:schemeClr val="accent5">
                    <a:lumMod val="75000"/>
                  </a:schemeClr>
                </a:solidFill>
              </a:rPr>
              <a:t>Introduction d’une redevance </a:t>
            </a:r>
            <a:r>
              <a:rPr lang="fr-FR" sz="1800" dirty="0">
                <a:solidFill>
                  <a:schemeClr val="accent5">
                    <a:lumMod val="75000"/>
                  </a:schemeClr>
                </a:solidFill>
              </a:rPr>
              <a:t>poids lourds liée aux prestations (RPLP</a:t>
            </a:r>
            <a:r>
              <a:rPr lang="fr-FR" sz="18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fr-FR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 algn="just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Des résultats convaincants : le rail représente 70,5% du fret transalpin (13,7% en France)</a:t>
            </a:r>
          </a:p>
          <a:p>
            <a:pPr marL="342900" lvl="1" indent="-3429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Entre 2000 et 2018, le fret transalpin a augmenté de 42% mais le fret routier a reculé (-33%)</a:t>
            </a:r>
          </a:p>
          <a:p>
            <a:pPr marL="342900" indent="-342900" algn="just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Les lignes nationales de transport par autocar sont un complément à l’offre ferroviaire :</a:t>
            </a:r>
          </a:p>
          <a:p>
            <a:pPr marL="342900" lvl="1" indent="-3429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fr-FR" sz="1800" dirty="0">
                <a:solidFill>
                  <a:schemeClr val="accent5">
                    <a:lumMod val="75000"/>
                  </a:schemeClr>
                </a:solidFill>
              </a:rPr>
              <a:t>Octroi de concessions seulement en l’absence de concurrence préjudiciable aux offres existantes</a:t>
            </a:r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endParaRPr lang="fr-FR" sz="1900" dirty="0">
              <a:solidFill>
                <a:srgbClr val="4472C4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8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JANVIER 2020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just"/>
            <a:r>
              <a:rPr lang="fr-FR" sz="2700" dirty="0" smtClean="0"/>
              <a:t>Les accords UE-Suisse facilitent les flux terrestres, mais la Suisse conserve des spécificités (1/2)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39416" y="1332000"/>
            <a:ext cx="10657184" cy="5292000"/>
          </a:xfrm>
        </p:spPr>
        <p:txBody>
          <a:bodyPr/>
          <a:lstStyle/>
          <a:p>
            <a:pPr algn="ctr">
              <a:spcAft>
                <a:spcPts val="2000"/>
              </a:spcAft>
            </a:pPr>
            <a:r>
              <a:rPr lang="fr-FR" sz="2000" b="1" u="sng" dirty="0" smtClean="0"/>
              <a:t>Accord UE-Suisse sur les transports terrestres entré en vigueur en 2002</a:t>
            </a:r>
          </a:p>
          <a:p>
            <a:pPr marL="342900" indent="-342900">
              <a:spcAft>
                <a:spcPts val="25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Ouverture réciproque des marchés de transport de personnes et de marchandises :</a:t>
            </a:r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Fret ferroviaire international* libéralisé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via un accès non discriminatoire aux infrastructures :</a:t>
            </a:r>
          </a:p>
          <a:p>
            <a:pPr marL="703263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b="1" dirty="0" smtClean="0">
                <a:solidFill>
                  <a:srgbClr val="4472C4">
                    <a:lumMod val="75000"/>
                  </a:srgbClr>
                </a:solidFill>
              </a:rPr>
              <a:t>Séparation </a:t>
            </a:r>
            <a:r>
              <a:rPr lang="fr-FR" sz="1900" b="1" dirty="0">
                <a:solidFill>
                  <a:srgbClr val="4472C4">
                    <a:lumMod val="75000"/>
                  </a:srgbClr>
                </a:solidFill>
              </a:rPr>
              <a:t>(au moins comptable) de la gestion de l’infrastructure </a:t>
            </a:r>
            <a:r>
              <a:rPr lang="fr-FR" sz="1900" dirty="0">
                <a:solidFill>
                  <a:srgbClr val="4472C4">
                    <a:lumMod val="75000"/>
                  </a:srgbClr>
                </a:solidFill>
              </a:rPr>
              <a:t>et des services de transport </a:t>
            </a:r>
            <a:endParaRPr lang="fr-FR" sz="1900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703263" lvl="2" indent="-342900" algn="just">
              <a:spcAft>
                <a:spcPts val="2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Engagement </a:t>
            </a:r>
            <a:r>
              <a:rPr lang="fr-FR" sz="1900" dirty="0">
                <a:solidFill>
                  <a:srgbClr val="4472C4">
                    <a:lumMod val="75000"/>
                  </a:srgbClr>
                </a:solidFill>
              </a:rPr>
              <a:t>de la Suisse 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à compléter ses projets de NLFA</a:t>
            </a:r>
            <a:endParaRPr lang="fr-FR" sz="1900" dirty="0" smtClean="0">
              <a:solidFill>
                <a:srgbClr val="FF0000"/>
              </a:solidFill>
            </a:endParaRPr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Transport routier international* de marchandises et de personnes libéralisé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  <a:p>
            <a:pPr marL="703263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Harmonisation de certaines normes (sociales, techniques, etc.)</a:t>
            </a:r>
          </a:p>
          <a:p>
            <a:pPr marL="703263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Reconnaissance de la redevance poids lourds liée aux prestations (RPLP) de la Suisse</a:t>
            </a:r>
          </a:p>
          <a:p>
            <a:pPr marL="703263" lvl="2" indent="-342900" algn="just">
              <a:buFont typeface="Wingdings" panose="05000000000000000000" pitchFamily="2" charset="2"/>
              <a:buChar char="ü"/>
            </a:pPr>
            <a:r>
              <a:rPr lang="fr-FR" sz="1900" b="1" dirty="0" smtClean="0">
                <a:solidFill>
                  <a:schemeClr val="accent5">
                    <a:lumMod val="75000"/>
                  </a:schemeClr>
                </a:solidFill>
              </a:rPr>
              <a:t>Poids maximal autorisé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des camions en Suisse relevé de 28 à </a:t>
            </a:r>
            <a:r>
              <a:rPr lang="fr-FR" sz="1900" b="1" dirty="0" smtClean="0">
                <a:solidFill>
                  <a:schemeClr val="accent5">
                    <a:lumMod val="75000"/>
                  </a:schemeClr>
                </a:solidFill>
              </a:rPr>
              <a:t>40 tonnes (44 dans l’UE)</a:t>
            </a:r>
            <a:endParaRPr lang="fr-FR" sz="1900" b="1" dirty="0" smtClean="0"/>
          </a:p>
          <a:p>
            <a:pPr marL="646113" lvl="2" indent="-285750" algn="r">
              <a:buFont typeface="Arial" panose="020B0604020202020204" pitchFamily="34" charset="0"/>
              <a:buChar char="•"/>
            </a:pPr>
            <a:endParaRPr lang="fr-FR" sz="1800" dirty="0"/>
          </a:p>
        </p:txBody>
      </p:sp>
      <p:sp>
        <p:nvSpPr>
          <p:cNvPr id="5" name="ZoneTexte 4"/>
          <p:cNvSpPr txBox="1"/>
          <p:nvPr/>
        </p:nvSpPr>
        <p:spPr>
          <a:xfrm>
            <a:off x="4007768" y="5858996"/>
            <a:ext cx="72457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lvl="2"/>
            <a:r>
              <a:rPr lang="fr-FR" sz="1500" dirty="0" smtClean="0"/>
              <a:t>* Hors cabotage, </a:t>
            </a:r>
            <a:r>
              <a:rPr lang="fr-FR" sz="1500" i="1" dirty="0" err="1" smtClean="0"/>
              <a:t>ie</a:t>
            </a:r>
            <a:r>
              <a:rPr lang="fr-FR" sz="1500" dirty="0" smtClean="0"/>
              <a:t> transport </a:t>
            </a:r>
            <a:r>
              <a:rPr lang="fr-FR" sz="1500" dirty="0"/>
              <a:t>national ou infranational par compagnie </a:t>
            </a:r>
            <a:r>
              <a:rPr lang="fr-FR" sz="1500" dirty="0" smtClean="0"/>
              <a:t>étrangère</a:t>
            </a:r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394874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just"/>
            <a:r>
              <a:rPr lang="fr-FR" sz="2700" dirty="0" smtClean="0"/>
              <a:t>Les accords UE-Suisse facilitent </a:t>
            </a:r>
            <a:r>
              <a:rPr lang="fr-FR" sz="2700" dirty="0"/>
              <a:t>les flux terrestres, mais la Suisse conserve des spécificités </a:t>
            </a:r>
            <a:r>
              <a:rPr lang="fr-FR" sz="2700" dirty="0" smtClean="0"/>
              <a:t>(2/2</a:t>
            </a:r>
            <a:r>
              <a:rPr lang="fr-FR" sz="2700" dirty="0"/>
              <a:t>)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95400" y="1700808"/>
            <a:ext cx="10873207" cy="4923192"/>
          </a:xfrm>
        </p:spPr>
        <p:txBody>
          <a:bodyPr/>
          <a:lstStyle/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L’accord sur les transports terrestres prévoir une reprise non-automatique de l’acquis :</a:t>
            </a: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fr-FR" sz="1900" baseline="30000" dirty="0" smtClean="0">
                <a:solidFill>
                  <a:schemeClr val="accent5">
                    <a:lumMod val="75000"/>
                  </a:schemeClr>
                </a:solidFill>
              </a:rPr>
              <a:t>er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 et 2</a:t>
            </a:r>
            <a:r>
              <a:rPr lang="fr-FR" sz="19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 paquets ferroviaires majoritairement repris, à l’exception de l’ouverture complète du fret</a:t>
            </a: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Reprise du 3</a:t>
            </a:r>
            <a:r>
              <a:rPr lang="fr-FR" sz="19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 paquet en cours (effectuée pour les certifications des conducteurs)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Reprise du 4</a:t>
            </a:r>
            <a:r>
              <a:rPr lang="fr-FR" sz="1900" baseline="30000" dirty="0" smtClean="0">
                <a:solidFill>
                  <a:schemeClr val="accent5">
                    <a:lumMod val="75000"/>
                  </a:schemeClr>
                </a:solidFill>
              </a:rPr>
              <a:t>ème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 paquet à l’étude (libéralisation du transport de voyageurs pas prévue)</a:t>
            </a:r>
          </a:p>
          <a:p>
            <a:pPr lvl="1"/>
            <a:endParaRPr lang="fr-FR" sz="1900" dirty="0" smtClean="0"/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fr-FR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Accord UE-Suisse sur les marchés publics non-applicable aux AO des opérateurs ferroviaires :</a:t>
            </a:r>
            <a:endParaRPr lang="fr-FR" sz="2000" dirty="0"/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Lorsque leurs AO portent sur « </a:t>
            </a:r>
            <a:r>
              <a:rPr lang="fr-FR" sz="1900" i="1" dirty="0" smtClean="0">
                <a:solidFill>
                  <a:schemeClr val="accent5">
                    <a:lumMod val="75000"/>
                  </a:schemeClr>
                </a:solidFill>
              </a:rPr>
              <a:t>des achats </a:t>
            </a:r>
            <a:r>
              <a:rPr lang="fr-FR" sz="1900" i="1" dirty="0">
                <a:solidFill>
                  <a:schemeClr val="accent5">
                    <a:lumMod val="75000"/>
                  </a:schemeClr>
                </a:solidFill>
              </a:rPr>
              <a:t>destinés à leur permettre d’assurer un ou plusieurs services lorsque d’autres entités sont libres d’offrir les mêmes services dans la même aire géographique à des conditions substantiellement </a:t>
            </a:r>
            <a:r>
              <a:rPr lang="fr-FR" sz="1900" i="1" dirty="0" smtClean="0">
                <a:solidFill>
                  <a:schemeClr val="accent5">
                    <a:lumMod val="75000"/>
                  </a:schemeClr>
                </a:solidFill>
              </a:rPr>
              <a:t>identiques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5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300" dirty="0" smtClean="0"/>
              <a:t>Des investissements en infrastructures de transport terrestre massifs et prioritaires (1/2)</a:t>
            </a:r>
            <a:endParaRPr lang="fr-FR" sz="23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79376" y="1299083"/>
            <a:ext cx="11161240" cy="4977320"/>
          </a:xfrm>
        </p:spPr>
        <p:txBody>
          <a:bodyPr/>
          <a:lstStyle/>
          <a:p>
            <a:pPr marL="342900" indent="-342900" algn="just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b="1" dirty="0"/>
              <a:t>2,7% du PIB </a:t>
            </a:r>
            <a:r>
              <a:rPr lang="fr-FR" sz="2000" b="1" dirty="0" smtClean="0"/>
              <a:t>de dépenses publiques dans les transports </a:t>
            </a:r>
            <a:r>
              <a:rPr lang="fr-FR" sz="2000" dirty="0" smtClean="0"/>
              <a:t>(UE: 1,9% ; France: 2,1%), essentiellement dans les transports terrestres, et majoritairement financées par la Confédération (1,5% du PIB)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Dépenses d’infrastructures de transports terrestres planifiées (1 % du PIB) = </a:t>
            </a:r>
            <a:r>
              <a:rPr lang="fr-FR" sz="2000" b="1" dirty="0" smtClean="0"/>
              <a:t>priorité budgétaire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lles 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sont financées par des </a:t>
            </a:r>
            <a:r>
              <a:rPr lang="fr-FR" sz="1800" b="1" dirty="0">
                <a:solidFill>
                  <a:schemeClr val="accent1">
                    <a:lumMod val="50000"/>
                  </a:schemeClr>
                </a:solidFill>
              </a:rPr>
              <a:t>fonds dédiés aux recettes </a:t>
            </a:r>
            <a:r>
              <a:rPr lang="fr-FR" sz="1800" b="1" dirty="0" smtClean="0">
                <a:solidFill>
                  <a:schemeClr val="accent1">
                    <a:lumMod val="50000"/>
                  </a:schemeClr>
                </a:solidFill>
              </a:rPr>
              <a:t>pérennes</a:t>
            </a: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, gérés par l’administration fédérale</a:t>
            </a:r>
          </a:p>
          <a:p>
            <a:pPr marL="342900" lvl="1" indent="-342900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Dépenses des fonds non </a:t>
            </a:r>
            <a:r>
              <a:rPr lang="fr-FR" sz="1800" dirty="0">
                <a:solidFill>
                  <a:schemeClr val="accent1">
                    <a:lumMod val="50000"/>
                  </a:schemeClr>
                </a:solidFill>
              </a:rPr>
              <a:t>soumises aux règles budgétaires usuelles (frein à l’endettement </a:t>
            </a:r>
            <a:r>
              <a:rPr lang="fr-FR" sz="1800" dirty="0" smtClean="0">
                <a:solidFill>
                  <a:schemeClr val="accent1">
                    <a:lumMod val="50000"/>
                  </a:schemeClr>
                </a:solidFill>
              </a:rPr>
              <a:t>fédéral)</a:t>
            </a:r>
            <a:endParaRPr lang="fr-FR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Dépenses </a:t>
            </a:r>
            <a:r>
              <a:rPr lang="fr-FR" sz="2000" dirty="0"/>
              <a:t>de la Confédération en </a:t>
            </a:r>
            <a:r>
              <a:rPr lang="fr-FR" sz="2000" b="1" dirty="0" smtClean="0"/>
              <a:t>infrastructures ferroviaires </a:t>
            </a:r>
            <a:r>
              <a:rPr lang="fr-FR" sz="2000" dirty="0" smtClean="0"/>
              <a:t>financées par le </a:t>
            </a:r>
            <a:r>
              <a:rPr lang="fr-FR" sz="2000" b="1" dirty="0" smtClean="0"/>
              <a:t>FIF</a:t>
            </a:r>
            <a:r>
              <a:rPr lang="fr-FR" sz="2000" b="1" dirty="0"/>
              <a:t> </a:t>
            </a:r>
            <a:r>
              <a:rPr lang="fr-FR" sz="2000" dirty="0" smtClean="0"/>
              <a:t>(0,6 % du PIB)</a:t>
            </a:r>
            <a:endParaRPr lang="fr-FR" sz="2000" b="1" dirty="0" smtClean="0"/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Les recettes du FIF, fixées dans la Constitution fédérale (équivalent LO en droit français), sont pérennes</a:t>
            </a:r>
            <a:endParaRPr lang="fr-FR" sz="1800" dirty="0">
              <a:solidFill>
                <a:srgbClr val="4472C4">
                  <a:lumMod val="75000"/>
                </a:srgbClr>
              </a:solidFill>
            </a:endParaRPr>
          </a:p>
          <a:p>
            <a:pPr marL="703263" lvl="2" indent="-342900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Recettes fiscales affectées : jusqu’aux 2/3 de la RPLP (1,5 Md CHF) ; 0,1 point de TVA ; 2 % de l’IR fédéral</a:t>
            </a:r>
          </a:p>
          <a:p>
            <a:pPr marL="703263" lvl="2" indent="-342900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Contributions forfaitaires de la Confédération (2,3 Mds CHF / an) et des cantons (500 MCHF)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Le FIF finance :</a:t>
            </a:r>
            <a:endParaRPr lang="fr-FR" sz="1800" dirty="0">
              <a:solidFill>
                <a:srgbClr val="4472C4">
                  <a:lumMod val="75000"/>
                </a:srgbClr>
              </a:solidFill>
            </a:endParaRPr>
          </a:p>
          <a:p>
            <a:pPr marL="703263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800" b="1" dirty="0" smtClean="0">
                <a:solidFill>
                  <a:srgbClr val="4472C4">
                    <a:lumMod val="75000"/>
                  </a:srgbClr>
                </a:solidFill>
              </a:rPr>
              <a:t>En priorité, les dépenses d’entretien et de modernisation </a:t>
            </a: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effectuées par les 39 gestionnaires d’infrastructures selon des conventions d’objectifs </a:t>
            </a:r>
            <a:r>
              <a:rPr lang="fr-FR" sz="1800" dirty="0">
                <a:solidFill>
                  <a:srgbClr val="4472C4">
                    <a:lumMod val="75000"/>
                  </a:srgbClr>
                </a:solidFill>
              </a:rPr>
              <a:t>et </a:t>
            </a: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moyens avec la Confédération (13 Mds 2017-2020)</a:t>
            </a:r>
            <a:endParaRPr lang="fr-FR" sz="1800" dirty="0">
              <a:solidFill>
                <a:srgbClr val="4472C4">
                  <a:lumMod val="75000"/>
                </a:srgbClr>
              </a:solidFill>
            </a:endParaRPr>
          </a:p>
          <a:p>
            <a:pPr marL="703263" lvl="2" indent="-342900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Les projets d’aménagement, </a:t>
            </a:r>
            <a:r>
              <a:rPr lang="fr-FR" sz="1800" i="1" dirty="0" smtClean="0">
                <a:solidFill>
                  <a:srgbClr val="4472C4">
                    <a:lumMod val="75000"/>
                  </a:srgbClr>
                </a:solidFill>
              </a:rPr>
              <a:t>i.e. </a:t>
            </a: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extension du réseau (étapes d’aménagement et grands projets)</a:t>
            </a:r>
            <a:endParaRPr lang="fr-FR" sz="1800" dirty="0">
              <a:solidFill>
                <a:srgbClr val="4472C4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8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300" dirty="0" smtClean="0"/>
              <a:t>Infrastructures de transport terrestre : priorité pour les finances publiques (2/2)</a:t>
            </a:r>
            <a:endParaRPr lang="fr-FR" sz="23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79376" y="1299083"/>
            <a:ext cx="11161240" cy="4977320"/>
          </a:xfrm>
        </p:spPr>
        <p:txBody>
          <a:bodyPr/>
          <a:lstStyle/>
          <a:p>
            <a:pPr marL="342900" indent="-3429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Dépenses de la Confédération en </a:t>
            </a:r>
            <a:r>
              <a:rPr lang="fr-FR" sz="2000" b="1" dirty="0" smtClean="0"/>
              <a:t>infrastructures routières </a:t>
            </a:r>
            <a:r>
              <a:rPr lang="fr-FR" sz="2000" dirty="0" smtClean="0"/>
              <a:t>financées par le </a:t>
            </a:r>
            <a:r>
              <a:rPr lang="fr-FR" sz="2000" b="1" dirty="0" smtClean="0"/>
              <a:t>fonds pour les routes nationales et le trafic d'agglomération (FORTA) – budget de 0,4 % du PIB</a:t>
            </a:r>
          </a:p>
          <a:p>
            <a:pPr marL="342900" lvl="1" indent="-342900" algn="just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b="1" dirty="0">
                <a:solidFill>
                  <a:srgbClr val="4472C4">
                    <a:lumMod val="75000"/>
                  </a:srgbClr>
                </a:solidFill>
              </a:rPr>
              <a:t>R</a:t>
            </a:r>
            <a:r>
              <a:rPr lang="fr-FR" sz="1900" b="1" dirty="0" smtClean="0">
                <a:solidFill>
                  <a:srgbClr val="4472C4">
                    <a:lumMod val="75000"/>
                  </a:srgbClr>
                </a:solidFill>
              </a:rPr>
              <a:t>ecettes du FORTA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, fixées dans la Constitution fédérale (équivalent LO en droit français) </a:t>
            </a:r>
            <a:r>
              <a:rPr lang="fr-FR" sz="1900" i="1" dirty="0" smtClean="0">
                <a:solidFill>
                  <a:srgbClr val="4472C4">
                    <a:lumMod val="75000"/>
                  </a:srgbClr>
                </a:solidFill>
              </a:rPr>
              <a:t>i.e. 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pérennes</a:t>
            </a:r>
            <a:endParaRPr lang="fr-FR" sz="1900" dirty="0">
              <a:solidFill>
                <a:srgbClr val="4472C4">
                  <a:lumMod val="75000"/>
                </a:srgbClr>
              </a:solidFill>
            </a:endParaRPr>
          </a:p>
          <a:p>
            <a:pPr marL="703263" lvl="2" indent="-342900"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Recettes fiscales affectées : recettes de la vignette autoroutière, de l’impôt sur les véhicules automobiles et de la surtaxe sur les huiles minérales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800" b="1" dirty="0" smtClean="0">
                <a:solidFill>
                  <a:srgbClr val="4472C4">
                    <a:lumMod val="75000"/>
                  </a:srgbClr>
                </a:solidFill>
              </a:rPr>
              <a:t>Le FORTA finance </a:t>
            </a:r>
            <a:r>
              <a:rPr lang="fr-FR" sz="1800" dirty="0" smtClean="0">
                <a:solidFill>
                  <a:srgbClr val="4472C4">
                    <a:lumMod val="75000"/>
                  </a:srgbClr>
                </a:solidFill>
              </a:rPr>
              <a:t>:</a:t>
            </a:r>
            <a:endParaRPr lang="fr-FR" sz="1800" dirty="0">
              <a:solidFill>
                <a:srgbClr val="4472C4">
                  <a:lumMod val="75000"/>
                </a:srgbClr>
              </a:solidFill>
            </a:endParaRPr>
          </a:p>
          <a:p>
            <a:pPr marL="703263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Les dépenses d’entretien et d’aménagement des </a:t>
            </a:r>
            <a:r>
              <a:rPr lang="fr-FR" sz="1900" b="1" dirty="0" smtClean="0">
                <a:solidFill>
                  <a:srgbClr val="4472C4">
                    <a:lumMod val="75000"/>
                  </a:srgbClr>
                </a:solidFill>
              </a:rPr>
              <a:t>routes nationales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 – propriété de la Confédération </a:t>
            </a:r>
          </a:p>
          <a:p>
            <a:pPr marL="703263" lvl="2" indent="-342900" algn="just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Les projets d’extension du réseau routier national, inscrits dans le PRODES routier</a:t>
            </a:r>
          </a:p>
          <a:p>
            <a:pPr marL="703263" lvl="2" indent="-342900" algn="just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Les </a:t>
            </a:r>
            <a:r>
              <a:rPr lang="fr-FR" sz="1900" b="1" dirty="0" smtClean="0">
                <a:solidFill>
                  <a:srgbClr val="4472C4">
                    <a:lumMod val="75000"/>
                  </a:srgbClr>
                </a:solidFill>
              </a:rPr>
              <a:t>contributions fédérales à des projets d’agglomération 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(routes, bus, trams, métros, pistes cyclables, chemins pour piétons)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Les cantons et les communes contribuent pour leur part, de manière directe, au financement des infrastructures de transport routier (routes cantonales et communales) et d’agglomération</a:t>
            </a:r>
            <a:endParaRPr lang="fr-FR" sz="1800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703263" lvl="2" indent="-342900">
              <a:spcAft>
                <a:spcPts val="1500"/>
              </a:spcAft>
              <a:buFont typeface="Wingdings" panose="05000000000000000000" pitchFamily="2" charset="2"/>
              <a:buChar char="ü"/>
            </a:pPr>
            <a:endParaRPr lang="fr-FR" sz="1800" dirty="0">
              <a:solidFill>
                <a:srgbClr val="4472C4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1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700" dirty="0" smtClean="0"/>
              <a:t>Une planification à long terme des investissements (1/2)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8119" y="1332000"/>
            <a:ext cx="10216648" cy="5292000"/>
          </a:xfrm>
        </p:spPr>
        <p:txBody>
          <a:bodyPr/>
          <a:lstStyle/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Planification à long terme des investissements dans les infrastructures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L’administration fédérale mène des évaluations ex-ante et planifie les investissements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Le </a:t>
            </a:r>
            <a:r>
              <a:rPr lang="fr-FR" sz="1900" b="1" dirty="0" smtClean="0">
                <a:solidFill>
                  <a:srgbClr val="4472C4">
                    <a:lumMod val="75000"/>
                  </a:srgbClr>
                </a:solidFill>
              </a:rPr>
              <a:t>Parlement approuve les étapes pluriannuelles 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de réalisation des programmes à long terme  – sujettes à référendum facultatif – ainsi que les </a:t>
            </a:r>
            <a:r>
              <a:rPr lang="fr-FR" sz="1900" b="1" dirty="0">
                <a:solidFill>
                  <a:srgbClr val="4472C4">
                    <a:lumMod val="75000"/>
                  </a:srgbClr>
                </a:solidFill>
              </a:rPr>
              <a:t>grands </a:t>
            </a:r>
            <a:r>
              <a:rPr lang="fr-FR" sz="1900" b="1" dirty="0" smtClean="0">
                <a:solidFill>
                  <a:srgbClr val="4472C4">
                    <a:lumMod val="75000"/>
                  </a:srgbClr>
                </a:solidFill>
              </a:rPr>
              <a:t>projets</a:t>
            </a:r>
          </a:p>
          <a:p>
            <a:pPr marL="342900" lvl="1" indent="-342900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Il </a:t>
            </a:r>
            <a:r>
              <a:rPr lang="fr-FR" sz="1900" dirty="0">
                <a:solidFill>
                  <a:srgbClr val="4472C4">
                    <a:lumMod val="75000"/>
                  </a:srgbClr>
                </a:solidFill>
              </a:rPr>
              <a:t>approuve le financement des projets : plafonds quadriennaux et crédits 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d’engagement</a:t>
            </a:r>
            <a:endParaRPr lang="fr-FR" sz="1900" b="1" dirty="0" smtClean="0"/>
          </a:p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Infrastructure ferroviaire : programme de développement stratégique pour la période 2015-2050, divisé en trois étapes d’aménagement, élaborées par l’exécutif :</a:t>
            </a:r>
            <a:endParaRPr lang="fr-FR" sz="2000" dirty="0"/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Les </a:t>
            </a:r>
            <a:r>
              <a:rPr lang="fr-FR" sz="1900" b="1" dirty="0" smtClean="0">
                <a:solidFill>
                  <a:schemeClr val="accent5">
                    <a:lumMod val="75000"/>
                  </a:schemeClr>
                </a:solidFill>
              </a:rPr>
              <a:t>étapes d’aménagement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regroupent les </a:t>
            </a:r>
            <a:r>
              <a:rPr lang="fr-FR" sz="1900" b="1" dirty="0" smtClean="0">
                <a:solidFill>
                  <a:schemeClr val="accent5">
                    <a:lumMod val="75000"/>
                  </a:schemeClr>
                </a:solidFill>
              </a:rPr>
              <a:t>projets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(hors grands projets ferroviaires) :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703263" lvl="2" indent="-342900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6,4 Mds CHF </a:t>
            </a:r>
            <a:r>
              <a:rPr lang="fr-FR" sz="1900" dirty="0">
                <a:solidFill>
                  <a:srgbClr val="4472C4">
                    <a:lumMod val="75000"/>
                  </a:srgbClr>
                </a:solidFill>
              </a:rPr>
              <a:t>d’investissements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 pour la période 2015-2025 ; 12,9 Mds pour 2025-2035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Les </a:t>
            </a:r>
            <a:r>
              <a:rPr lang="fr-FR" sz="1900" b="1" dirty="0" smtClean="0">
                <a:solidFill>
                  <a:schemeClr val="accent5">
                    <a:lumMod val="75000"/>
                  </a:schemeClr>
                </a:solidFill>
              </a:rPr>
              <a:t>grands projets ferroviaires sont traités séparément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703263" lvl="2" indent="-342900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NLFA (23,5 </a:t>
            </a:r>
            <a:r>
              <a:rPr lang="fr-FR" sz="1900" dirty="0" err="1" smtClean="0">
                <a:solidFill>
                  <a:srgbClr val="4472C4">
                    <a:lumMod val="75000"/>
                  </a:srgbClr>
                </a:solidFill>
              </a:rPr>
              <a:t>MdsCHF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/3,4% PIB) : achevé en 2020 (finalisation tunnel </a:t>
            </a:r>
            <a:r>
              <a:rPr lang="fr-FR" sz="1900" dirty="0" err="1" smtClean="0">
                <a:solidFill>
                  <a:srgbClr val="4472C4">
                    <a:lumMod val="75000"/>
                  </a:srgbClr>
                </a:solidFill>
              </a:rPr>
              <a:t>Ceneri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)</a:t>
            </a:r>
          </a:p>
          <a:p>
            <a:pPr marL="703263" lvl="2" indent="-342900">
              <a:spcAft>
                <a:spcPts val="1500"/>
              </a:spcAft>
              <a:buFont typeface="Wingdings" panose="05000000000000000000" pitchFamily="2" charset="2"/>
              <a:buChar char="ü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Corridor de 4 m pour le transport combiné sur l’axe du Saint-Gothard: 1 Md CHF (2020)</a:t>
            </a:r>
          </a:p>
        </p:txBody>
      </p:sp>
    </p:spTree>
    <p:extLst>
      <p:ext uri="{BB962C8B-B14F-4D97-AF65-F5344CB8AC3E}">
        <p14:creationId xmlns:p14="http://schemas.microsoft.com/office/powerpoint/2010/main" val="161902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700" dirty="0" smtClean="0"/>
              <a:t>Une planification à long terme des investissements (2/2)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67408" y="1332000"/>
            <a:ext cx="10657184" cy="5292000"/>
          </a:xfrm>
        </p:spPr>
        <p:txBody>
          <a:bodyPr/>
          <a:lstStyle/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Infrastructure routière : programme de 30 Mds CHF d’ici 2040 dont 15 Mds d’ici 2030</a:t>
            </a:r>
          </a:p>
          <a:p>
            <a:pPr marL="342900" lvl="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Programmes </a:t>
            </a:r>
            <a:r>
              <a:rPr lang="fr-FR" sz="2000" dirty="0"/>
              <a:t>d’agglomération : </a:t>
            </a:r>
            <a:r>
              <a:rPr lang="fr-FR" sz="2000" dirty="0" smtClean="0"/>
              <a:t>cofinancement </a:t>
            </a:r>
            <a:r>
              <a:rPr lang="fr-FR" sz="2000" dirty="0"/>
              <a:t>fédéral à hauteur de 30 à 50%</a:t>
            </a:r>
            <a:endParaRPr lang="fr-FR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Programme réparti en </a:t>
            </a:r>
            <a:r>
              <a:rPr lang="fr-FR" sz="1900" b="1" dirty="0">
                <a:solidFill>
                  <a:schemeClr val="accent5">
                    <a:lumMod val="75000"/>
                  </a:schemeClr>
                </a:solidFill>
              </a:rPr>
              <a:t>tranches quadriennales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(1,4 Md CHF prévus pour 2019-2023)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Projets proposés par les agglomérations et évalués ex-ante par l’exécutif fédéral ; l’exécutif fédéral propose au Parlement un cofinancement des projets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prioritaires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La coordination intermodale est assurée grâce à des plans sectoriels fédéraux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Définissant une  </a:t>
            </a:r>
            <a:r>
              <a:rPr lang="fr-FR" sz="1900" dirty="0">
                <a:solidFill>
                  <a:srgbClr val="4472C4">
                    <a:lumMod val="75000"/>
                  </a:srgbClr>
                </a:solidFill>
              </a:rPr>
              <a:t>vision  à  long  terme  (10-15  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ans) des infrastructures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Portant sur les infrastructures et projets ferroviaires, routiers et aéronautiques</a:t>
            </a:r>
          </a:p>
          <a:p>
            <a:pPr marL="342900" lvl="1" indent="-342900"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</a:rPr>
              <a:t>Consultables sur une </a:t>
            </a:r>
            <a:r>
              <a:rPr lang="fr-FR" sz="1900" dirty="0" smtClean="0">
                <a:solidFill>
                  <a:srgbClr val="4472C4">
                    <a:lumMod val="75000"/>
                  </a:srgbClr>
                </a:solidFill>
                <a:hlinkClick r:id="rId2"/>
              </a:rPr>
              <a:t>carte interactive</a:t>
            </a:r>
            <a:endParaRPr lang="fr-FR" sz="1900" dirty="0">
              <a:solidFill>
                <a:srgbClr val="4472C4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3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719402" y="2780931"/>
            <a:ext cx="10993221" cy="1325563"/>
          </a:xfrm>
        </p:spPr>
        <p:txBody>
          <a:bodyPr/>
          <a:lstStyle/>
          <a:p>
            <a:r>
              <a:rPr lang="fr-FR" sz="4300" dirty="0" smtClean="0"/>
              <a:t>Coopération en matière de transports</a:t>
            </a:r>
            <a:endParaRPr lang="fr-FR" sz="43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10752138" y="6299200"/>
            <a:ext cx="1439862" cy="180975"/>
          </a:xfrm>
        </p:spPr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44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51384" y="2564905"/>
            <a:ext cx="11017223" cy="1541590"/>
          </a:xfrm>
        </p:spPr>
        <p:txBody>
          <a:bodyPr/>
          <a:lstStyle/>
          <a:p>
            <a:r>
              <a:rPr lang="fr-FR" dirty="0" smtClean="0"/>
              <a:t>Des performances économiques remarquables</a:t>
            </a:r>
            <a:endParaRPr lang="fr-FR" sz="35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10752138" y="6299200"/>
            <a:ext cx="1439862" cy="180975"/>
          </a:xfrm>
        </p:spPr>
        <p:txBody>
          <a:bodyPr/>
          <a:lstStyle/>
          <a:p>
            <a:r>
              <a:rPr lang="fr-FR" dirty="0"/>
              <a:t>JANVIER 2020</a:t>
            </a:r>
          </a:p>
        </p:txBody>
      </p:sp>
    </p:spTree>
    <p:extLst>
      <p:ext uri="{BB962C8B-B14F-4D97-AF65-F5344CB8AC3E}">
        <p14:creationId xmlns:p14="http://schemas.microsoft.com/office/powerpoint/2010/main" val="42669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just"/>
            <a:r>
              <a:rPr lang="fr-FR" sz="2700" dirty="0" smtClean="0"/>
              <a:t>Coopération avec la Suisse au sein de divers espaces de concertation internationaux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67408" y="1484784"/>
            <a:ext cx="10729192" cy="5139216"/>
          </a:xfrm>
        </p:spPr>
        <p:txBody>
          <a:bodyPr/>
          <a:lstStyle/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En matière de transport routier, la Suisse a :</a:t>
            </a:r>
            <a:endParaRPr lang="fr-FR" sz="2000" dirty="0"/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té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à l’initiative du Processus de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Zurich (coopération transalpine) dont la France est membre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ejoint l’Alliance du routier (lutte contre la concurrence déloyale) lancée par la France</a:t>
            </a:r>
            <a:endParaRPr lang="fr-FR" sz="1900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En matière de transport ferroviaire, la Suisse :</a:t>
            </a:r>
            <a:endParaRPr lang="fr-FR" sz="2000" dirty="0"/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Accueille, à Berne,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le siège de l’Organisation des transports internationaux ferroviaires (OTIF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Souhaiterait participer à l’Agence ferroviaire européenne (discussions en cours)</a:t>
            </a:r>
          </a:p>
          <a:p>
            <a:pPr marL="342900" lvl="1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sz="1900" dirty="0" smtClean="0"/>
          </a:p>
          <a:p>
            <a:pPr marL="342900" lvl="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En </a:t>
            </a:r>
            <a:r>
              <a:rPr lang="fr-FR" sz="2000" dirty="0"/>
              <a:t>matière de transport </a:t>
            </a:r>
            <a:r>
              <a:rPr lang="fr-FR" sz="2000" dirty="0" smtClean="0"/>
              <a:t>aérien, </a:t>
            </a:r>
            <a:r>
              <a:rPr lang="fr-FR" sz="2000" dirty="0"/>
              <a:t>la Suisse :</a:t>
            </a:r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articipe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à l’Agence européenne de la sécurité aérienne et au Ciel unique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européen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F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ait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partie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avec la France de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l’espace aérien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FABEC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(« </a:t>
            </a:r>
            <a:r>
              <a:rPr lang="fr-FR" sz="1900" dirty="0" err="1">
                <a:solidFill>
                  <a:schemeClr val="accent5">
                    <a:lumMod val="75000"/>
                  </a:schemeClr>
                </a:solidFill>
              </a:rPr>
              <a:t>Functional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r-FR" sz="1900" dirty="0" err="1">
                <a:solidFill>
                  <a:schemeClr val="accent5">
                    <a:lumMod val="75000"/>
                  </a:schemeClr>
                </a:solidFill>
              </a:rPr>
              <a:t>Airspace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 Block Europe Central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»)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6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just"/>
            <a:r>
              <a:rPr lang="fr-FR" sz="2700" dirty="0" smtClean="0"/>
              <a:t>TGV </a:t>
            </a:r>
            <a:r>
              <a:rPr lang="fr-FR" sz="2700" dirty="0" err="1" smtClean="0"/>
              <a:t>Lyria</a:t>
            </a:r>
            <a:r>
              <a:rPr lang="fr-FR" sz="2700" dirty="0" smtClean="0"/>
              <a:t> – une réussite franco-suisse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67350" y="1231548"/>
            <a:ext cx="11089232" cy="5139216"/>
          </a:xfrm>
        </p:spPr>
        <p:txBody>
          <a:bodyPr/>
          <a:lstStyle/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Vise à se substituer au transport aérien entre Paris</a:t>
            </a:r>
            <a:r>
              <a:rPr lang="fr-FR" sz="2000" dirty="0"/>
              <a:t> </a:t>
            </a:r>
            <a:r>
              <a:rPr lang="fr-FR" sz="2000" dirty="0" smtClean="0"/>
              <a:t>et, en Suisse, Genève, Lausanne, Bâle, Zurich</a:t>
            </a:r>
            <a:endParaRPr lang="fr-FR" sz="2000" dirty="0"/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Entreprise </a:t>
            </a:r>
            <a:r>
              <a:rPr lang="fr-FR" sz="1900" dirty="0" err="1" smtClean="0">
                <a:solidFill>
                  <a:schemeClr val="accent5">
                    <a:lumMod val="75000"/>
                  </a:schemeClr>
                </a:solidFill>
              </a:rPr>
              <a:t>co-détenue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 par la SNCF (74%) et les CFF (26%) – siège à Paris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Conseil d’administration paritaire (50/50) et </a:t>
            </a:r>
            <a:r>
              <a:rPr lang="fr-FR" sz="1900" dirty="0" err="1" smtClean="0">
                <a:solidFill>
                  <a:schemeClr val="accent5">
                    <a:lumMod val="75000"/>
                  </a:schemeClr>
                </a:solidFill>
              </a:rPr>
              <a:t>co-gestion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 de l’entreprise</a:t>
            </a:r>
          </a:p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Des performances remarquables :</a:t>
            </a:r>
            <a:endParaRPr lang="fr-FR" sz="2000" dirty="0"/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Chiffre d’affaires de plus de 360 millions d’euros (2018)</a:t>
            </a:r>
          </a:p>
          <a:p>
            <a:pPr marL="342900" lvl="1" indent="-342900" algn="just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Plus 5 millions de voyageurs transportés</a:t>
            </a:r>
            <a:endParaRPr lang="fr-FR" sz="1900" dirty="0" smtClean="0"/>
          </a:p>
          <a:p>
            <a:pPr marL="342900" lvl="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Une hausse de 30% de l’offre a eu lieu en décembre 2019 :</a:t>
            </a:r>
            <a:endParaRPr lang="fr-FR" sz="2000" dirty="0"/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Accroissement de la capacité des trains (remplacement de rames par des rames à deux niveaux)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Hausse des fréquences : 8 A/R Paris-Genève par jour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La </a:t>
            </a:r>
            <a:r>
              <a:rPr lang="fr-FR" sz="2000" dirty="0"/>
              <a:t>SNCF </a:t>
            </a:r>
            <a:r>
              <a:rPr lang="fr-FR" sz="2000" dirty="0" smtClean="0"/>
              <a:t>est également présente dans le fret ferroviaire, via la détention par SNCF </a:t>
            </a:r>
            <a:r>
              <a:rPr lang="fr-FR" sz="2000" dirty="0" err="1" smtClean="0"/>
              <a:t>Logistics</a:t>
            </a:r>
            <a:r>
              <a:rPr lang="fr-FR" sz="2000" dirty="0" smtClean="0"/>
              <a:t> de 45</a:t>
            </a:r>
            <a:r>
              <a:rPr lang="fr-FR" sz="2000" dirty="0"/>
              <a:t>% de BLS Cargo (BLS 52 % ; filiale du groupe italien </a:t>
            </a:r>
            <a:r>
              <a:rPr lang="fr-FR" sz="2000" dirty="0" err="1"/>
              <a:t>Ambrogio</a:t>
            </a:r>
            <a:r>
              <a:rPr lang="fr-FR" sz="2000" dirty="0"/>
              <a:t> 3%)</a:t>
            </a:r>
          </a:p>
          <a:p>
            <a:pPr marL="342900" lvl="1" indent="-342900" algn="just">
              <a:spcAft>
                <a:spcPts val="2000"/>
              </a:spcAft>
              <a:buFont typeface="Wingdings" panose="05000000000000000000" pitchFamily="2" charset="2"/>
              <a:buChar char="Ø"/>
            </a:pPr>
            <a:endParaRPr lang="fr-FR" sz="19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1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just"/>
            <a:r>
              <a:rPr lang="fr-FR" sz="2700" dirty="0" smtClean="0"/>
              <a:t>Coopération frontalière – diversité des projets et de l’offre, concentrée sur deux grands bassins d’activité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8119" y="1484784"/>
            <a:ext cx="10216648" cy="5139216"/>
          </a:xfrm>
        </p:spPr>
        <p:txBody>
          <a:bodyPr/>
          <a:lstStyle/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Les besoins de transport frontaliers franco-suisses sont considérables</a:t>
            </a: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Frontière longue de 572 km, traversée chaque jour par plus de 170.000 Français</a:t>
            </a: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Régions frontalières très industrialisées (20 % de la VAB)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1" indent="-342900"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Flux concentrés sur les grands bassins économiques de Genève et de Bâle</a:t>
            </a:r>
            <a:endParaRPr lang="fr-FR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spcAft>
                <a:spcPts val="2000"/>
              </a:spcAft>
              <a:buFont typeface="Arial" panose="020B0604020202020204" pitchFamily="34" charset="0"/>
              <a:buChar char="•"/>
            </a:pPr>
            <a:r>
              <a:rPr lang="fr-FR" sz="1950" dirty="0" smtClean="0"/>
              <a:t>Multiples instances de coopération frontalière, dont, dans les grands bassins économiques</a:t>
            </a:r>
            <a:endParaRPr lang="fr-FR" sz="1950" dirty="0"/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Le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Conseil du Rhin supérieur (France, Suisse,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Allemagne) pour l’agglomération baloise</a:t>
            </a: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Le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Grand Genève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fr-FR" sz="1900" dirty="0" err="1" smtClean="0">
                <a:solidFill>
                  <a:schemeClr val="accent5">
                    <a:lumMod val="75000"/>
                  </a:schemeClr>
                </a:solidFill>
              </a:rPr>
              <a:t>AuRA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, Ain,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Haute-Savoie,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cantons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de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Genève et de Vaud, </a:t>
            </a:r>
            <a:r>
              <a:rPr lang="fr-FR" sz="1900" dirty="0">
                <a:solidFill>
                  <a:schemeClr val="accent5">
                    <a:lumMod val="75000"/>
                  </a:schemeClr>
                </a:solidFill>
              </a:rPr>
              <a:t>District de 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Nyon)</a:t>
            </a:r>
            <a:endParaRPr lang="fr-F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Le Léman express : la ligne du CEVA est opérationnelle depuis le 15 décembre 2019</a:t>
            </a: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6 trains par heure entre Genève et Annemasse, à horaires coordonnés avec les TP régionaux</a:t>
            </a:r>
            <a:endParaRPr lang="fr-FR" sz="19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Gestion par </a:t>
            </a:r>
            <a:r>
              <a:rPr lang="fr-FR" sz="1900" dirty="0" err="1" smtClean="0">
                <a:solidFill>
                  <a:schemeClr val="accent5">
                    <a:lumMod val="75000"/>
                  </a:schemeClr>
                </a:solidFill>
              </a:rPr>
              <a:t>Lemanis</a:t>
            </a: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 (SNCF 40% / CFF 60%)</a:t>
            </a:r>
          </a:p>
          <a:p>
            <a:pPr marL="342900" lvl="1" indent="-342900">
              <a:spcAft>
                <a:spcPts val="2000"/>
              </a:spcAft>
              <a:buFont typeface="Wingdings" panose="05000000000000000000" pitchFamily="2" charset="2"/>
              <a:buChar char="Ø"/>
            </a:pPr>
            <a:r>
              <a:rPr lang="fr-FR" sz="1900" dirty="0" smtClean="0">
                <a:solidFill>
                  <a:schemeClr val="accent5">
                    <a:lumMod val="75000"/>
                  </a:schemeClr>
                </a:solidFill>
              </a:rPr>
              <a:t>Objectif commun d’établir, d’ici 2023, une autorité organisatrice des transports unique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5951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279576" y="432000"/>
            <a:ext cx="8955191" cy="900000"/>
          </a:xfrm>
        </p:spPr>
        <p:txBody>
          <a:bodyPr/>
          <a:lstStyle/>
          <a:p>
            <a:pPr algn="l"/>
            <a:r>
              <a:rPr lang="fr-FR" sz="2800" dirty="0" smtClean="0"/>
              <a:t>Une des économies créant le plus de richesses au monde</a:t>
            </a:r>
            <a:endParaRPr lang="fr-FR" sz="2600" dirty="0"/>
          </a:p>
        </p:txBody>
      </p:sp>
      <p:pic>
        <p:nvPicPr>
          <p:cNvPr id="8" name="Imag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1412776"/>
            <a:ext cx="9302680" cy="4799520"/>
          </a:xfrm>
          <a:prstGeom prst="rect">
            <a:avLst/>
          </a:prstGeom>
          <a:noFill/>
        </p:spPr>
      </p:pic>
      <p:sp>
        <p:nvSpPr>
          <p:cNvPr id="10" name="ZoneTexte 4"/>
          <p:cNvSpPr txBox="1"/>
          <p:nvPr/>
        </p:nvSpPr>
        <p:spPr>
          <a:xfrm>
            <a:off x="5519936" y="6212296"/>
            <a:ext cx="1022848" cy="231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/>
              <a:t>Source : OCDE</a:t>
            </a:r>
            <a:endParaRPr lang="fr-FR" sz="900" i="1" dirty="0"/>
          </a:p>
        </p:txBody>
      </p:sp>
      <p:sp>
        <p:nvSpPr>
          <p:cNvPr id="12" name="Espace réservé du contenu 1"/>
          <p:cNvSpPr txBox="1">
            <a:spLocks/>
          </p:cNvSpPr>
          <p:nvPr/>
        </p:nvSpPr>
        <p:spPr>
          <a:xfrm>
            <a:off x="761676" y="1332000"/>
            <a:ext cx="10539367" cy="157143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200" b="0" kern="1200">
                <a:solidFill>
                  <a:srgbClr val="006CE5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1pPr>
            <a:lvl2pPr marL="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kern="12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2pPr>
            <a:lvl3pPr marL="360363" indent="-179388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15C7D2"/>
              </a:buClr>
              <a:buSzPct val="65000"/>
              <a:buFont typeface="Wingdings" panose="05000000000000000000" pitchFamily="2" charset="2"/>
              <a:buChar char="§"/>
              <a:defRPr sz="2000" kern="12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3pPr>
            <a:lvl4pPr marL="468000" indent="-1080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15C7D2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4pPr>
            <a:lvl5pPr marL="558000" indent="-90000" algn="l" defTabSz="914400" rtl="0" eaLnBrk="1" latinLnBrk="0" hangingPunct="1">
              <a:lnSpc>
                <a:spcPct val="85000"/>
              </a:lnSpc>
              <a:spcBef>
                <a:spcPts val="0"/>
              </a:spcBef>
              <a:buClr>
                <a:srgbClr val="15C7D2"/>
              </a:buClr>
              <a:buFont typeface="Calisto MT" panose="02040603050505030304" pitchFamily="18" charset="0"/>
              <a:buChar char="-"/>
              <a:defRPr sz="1200" kern="1200">
                <a:solidFill>
                  <a:srgbClr val="7F7F7F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defRPr>
            </a:lvl5pPr>
            <a:lvl6pPr marL="558000" indent="-9000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558000" indent="-9000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558000" indent="-9000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558000" indent="-90000" algn="l" defTabSz="914400" rtl="0" eaLnBrk="1" latinLnBrk="0" hangingPunct="1">
              <a:lnSpc>
                <a:spcPct val="85000"/>
              </a:lnSpc>
              <a:spcBef>
                <a:spcPts val="0"/>
              </a:spcBef>
              <a:buFont typeface="Calisto MT" panose="02040603050505030304" pitchFamily="18" charset="0"/>
              <a:buChar char="-"/>
              <a:defRPr sz="1200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9pPr>
          </a:lstStyle>
          <a:p>
            <a:pPr algn="ctr"/>
            <a:r>
              <a:rPr lang="fr-FR" sz="2000" b="1" dirty="0" smtClean="0"/>
              <a:t>PIB par habitant en parité de pouvoir d’achat (2017)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1377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873970" y="365454"/>
            <a:ext cx="10513168" cy="607728"/>
          </a:xfrm>
        </p:spPr>
        <p:txBody>
          <a:bodyPr/>
          <a:lstStyle/>
          <a:p>
            <a:pPr algn="just"/>
            <a:r>
              <a:rPr lang="fr-FR" sz="3000" dirty="0" smtClean="0"/>
              <a:t>Pourquoi la Suisse crée-t-elle plus de richesse que la France?</a:t>
            </a:r>
            <a:endParaRPr lang="fr-FR" sz="3000" b="0" dirty="0" smtClean="0"/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/>
          </p:nvPr>
        </p:nvGraphicFramePr>
        <p:xfrm>
          <a:off x="983432" y="1268760"/>
          <a:ext cx="1021715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Flèche gauche 10"/>
          <p:cNvSpPr/>
          <p:nvPr/>
        </p:nvSpPr>
        <p:spPr>
          <a:xfrm rot="-2400000">
            <a:off x="4266837" y="4997601"/>
            <a:ext cx="1528645" cy="2422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gauche 11"/>
          <p:cNvSpPr/>
          <p:nvPr/>
        </p:nvSpPr>
        <p:spPr>
          <a:xfrm rot="-5400000">
            <a:off x="5553367" y="5028088"/>
            <a:ext cx="1121651" cy="2277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gauche 12"/>
          <p:cNvSpPr/>
          <p:nvPr/>
        </p:nvSpPr>
        <p:spPr>
          <a:xfrm rot="13200000">
            <a:off x="6441351" y="5010498"/>
            <a:ext cx="1486186" cy="21662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261976" y="5679433"/>
            <a:ext cx="2096492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 smtClean="0"/>
              <a:t>Taux d’emploi 15-64</a:t>
            </a:r>
            <a:endParaRPr lang="fr-FR" sz="17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227911" y="5679433"/>
            <a:ext cx="1728192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 smtClean="0"/>
              <a:t>Temps partiel</a:t>
            </a:r>
            <a:endParaRPr lang="fr-FR" sz="1700" dirty="0"/>
          </a:p>
        </p:txBody>
      </p:sp>
      <p:sp>
        <p:nvSpPr>
          <p:cNvPr id="16" name="ZoneTexte 15"/>
          <p:cNvSpPr txBox="1"/>
          <p:nvPr/>
        </p:nvSpPr>
        <p:spPr>
          <a:xfrm>
            <a:off x="6851397" y="5679433"/>
            <a:ext cx="2014776" cy="334313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lang="fr-FR" sz="1600" dirty="0" smtClean="0"/>
              <a:t>Emploi </a:t>
            </a:r>
            <a:r>
              <a:rPr lang="fr-FR" sz="1700" dirty="0" smtClean="0"/>
              <a:t>séniors</a:t>
            </a:r>
            <a:r>
              <a:rPr lang="fr-FR" sz="1600" dirty="0" smtClean="0"/>
              <a:t> (&gt;64)</a:t>
            </a:r>
            <a:endParaRPr lang="fr-FR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338114" y="5998357"/>
            <a:ext cx="1944216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 smtClean="0">
                <a:solidFill>
                  <a:schemeClr val="accent2">
                    <a:lumMod val="75000"/>
                  </a:schemeClr>
                </a:solidFill>
              </a:rPr>
              <a:t>+51 pt</a:t>
            </a:r>
            <a:endParaRPr lang="fr-FR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24006" y="5998357"/>
            <a:ext cx="1728192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 smtClean="0">
                <a:solidFill>
                  <a:schemeClr val="accent2">
                    <a:lumMod val="75000"/>
                  </a:schemeClr>
                </a:solidFill>
              </a:rPr>
              <a:t>-30 pt</a:t>
            </a:r>
            <a:endParaRPr lang="fr-FR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937767" y="5998357"/>
            <a:ext cx="1728192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 smtClean="0">
                <a:solidFill>
                  <a:schemeClr val="accent2">
                    <a:lumMod val="75000"/>
                  </a:schemeClr>
                </a:solidFill>
              </a:rPr>
              <a:t>+6 pt</a:t>
            </a:r>
            <a:endParaRPr lang="fr-FR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008000" y="4068000"/>
            <a:ext cx="1944216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/>
              <a:t>c</a:t>
            </a:r>
            <a:r>
              <a:rPr lang="fr-FR" sz="1700" dirty="0" smtClean="0"/>
              <a:t>ontribution </a:t>
            </a:r>
            <a:r>
              <a:rPr lang="fr-FR" sz="1700" dirty="0" smtClean="0">
                <a:solidFill>
                  <a:schemeClr val="accent2">
                    <a:lumMod val="75000"/>
                  </a:schemeClr>
                </a:solidFill>
              </a:rPr>
              <a:t>: +5 pt</a:t>
            </a:r>
            <a:endParaRPr lang="fr-FR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051178" y="4071902"/>
            <a:ext cx="1979981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 smtClean="0"/>
              <a:t>                     </a:t>
            </a:r>
            <a:r>
              <a:rPr lang="fr-FR" sz="1700" dirty="0" smtClean="0">
                <a:solidFill>
                  <a:schemeClr val="accent2">
                    <a:lumMod val="75000"/>
                  </a:schemeClr>
                </a:solidFill>
              </a:rPr>
              <a:t>+40 pt</a:t>
            </a:r>
            <a:endParaRPr lang="fr-FR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118924" y="4102799"/>
            <a:ext cx="1979981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+27 pt</a:t>
            </a:r>
            <a:r>
              <a:rPr lang="fr-FR" dirty="0" smtClean="0"/>
              <a:t>, dont :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7130554" y="4095105"/>
            <a:ext cx="1979981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 smtClean="0">
                <a:solidFill>
                  <a:schemeClr val="accent2">
                    <a:lumMod val="75000"/>
                  </a:schemeClr>
                </a:solidFill>
              </a:rPr>
              <a:t>+14 pt</a:t>
            </a:r>
            <a:endParaRPr lang="fr-FR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9174883" y="4071902"/>
            <a:ext cx="1979981" cy="33431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700" dirty="0" smtClean="0"/>
              <a:t>                  </a:t>
            </a:r>
            <a:r>
              <a:rPr lang="fr-FR" sz="1700" dirty="0" smtClean="0">
                <a:solidFill>
                  <a:schemeClr val="accent2">
                    <a:lumMod val="75000"/>
                  </a:schemeClr>
                </a:solidFill>
              </a:rPr>
              <a:t>+14 pt</a:t>
            </a:r>
            <a:endParaRPr lang="fr-FR" sz="17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B753929-C1F9-4B0E-8DE2-589661E65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8F855C0-FD06-42CD-85DC-DC34EE73BD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1E1D318-ADA4-4B2B-A588-946DA9A48E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ACB946C-F4BA-45C3-A426-74B6468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AFB827F-FB0E-4F7D-AA90-6FA9E47CF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04828D8-7A59-4F77-9741-BF12EB9170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00B4F4E-34DE-49D8-8383-5547AC70DE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74A2DD6-7E5D-4D89-BD06-3359D27C62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700" dirty="0" smtClean="0"/>
              <a:t>Une industrie fortement créatrice de valeur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8119" y="1332000"/>
            <a:ext cx="10216648" cy="5292000"/>
          </a:xfrm>
        </p:spPr>
        <p:txBody>
          <a:bodyPr/>
          <a:lstStyle/>
          <a:p>
            <a:pPr algn="ctr"/>
            <a:r>
              <a:rPr lang="fr-FR" sz="2000" b="1" u="sng" dirty="0" smtClean="0"/>
              <a:t>Tableau : Valeur ajoutée brute par heure travaillée dans le secteur manufacturier (2016)</a:t>
            </a:r>
            <a:endParaRPr lang="fr-FR" sz="20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843116"/>
              </p:ext>
            </p:extLst>
          </p:nvPr>
        </p:nvGraphicFramePr>
        <p:xfrm>
          <a:off x="767408" y="1700808"/>
          <a:ext cx="10585176" cy="4431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8078"/>
                <a:gridCol w="1902939"/>
                <a:gridCol w="1904159"/>
              </a:tblGrid>
              <a:tr h="325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effectLst/>
                        </a:rPr>
                        <a:t>France</a:t>
                      </a:r>
                      <a:endParaRPr lang="fr-FR" sz="1600" b="1" dirty="0">
                        <a:solidFill>
                          <a:srgbClr val="FFFFFF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effectLst/>
                        </a:rPr>
                        <a:t>Suisse</a:t>
                      </a:r>
                      <a:endParaRPr lang="fr-FR" sz="1600" b="1" dirty="0">
                        <a:solidFill>
                          <a:srgbClr val="FFFFFF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Branches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effectLst/>
                        </a:rPr>
                        <a:t>VAB / H (EUR)</a:t>
                      </a:r>
                      <a:endParaRPr lang="fr-FR" sz="1600" b="1">
                        <a:solidFill>
                          <a:srgbClr val="FFFFFF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600">
                          <a:effectLst/>
                        </a:rPr>
                        <a:t>VAB / H (EUR)</a:t>
                      </a:r>
                      <a:endParaRPr lang="fr-FR" sz="1600" b="1">
                        <a:solidFill>
                          <a:srgbClr val="FFFFFF"/>
                        </a:solidFill>
                        <a:effectLst/>
                        <a:latin typeface="Roboto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u="sng" dirty="0">
                          <a:solidFill>
                            <a:schemeClr val="tx1"/>
                          </a:solidFill>
                          <a:effectLst/>
                        </a:rPr>
                        <a:t>Industrie manufacturière, dont :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u="sng" dirty="0" smtClean="0">
                          <a:effectLst/>
                        </a:rPr>
                        <a:t>57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u="sng" dirty="0" smtClean="0">
                          <a:effectLst/>
                        </a:rPr>
                        <a:t>89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Industries agroalimentaires et tabac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47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67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Textile/habillement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33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43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Cokéfaction, raffinage et industrie chimique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114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126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Industrie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pharmaceutique (spécialisation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suisse)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171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336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Métallurgie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40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63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Fabrication de produits métalliques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42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51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75020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Fabrication de produits informatiques et électroniques ; horlogerie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88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92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Fabrication d'équipements électriques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53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79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Fabrication de machines et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équipements (spécialisation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suisse)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53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75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Industrie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automobile (spécialisation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française)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80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76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12082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</a:rPr>
                        <a:t>Fabrication d'autres matériels de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transport (spécialisation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française)</a:t>
                      </a:r>
                      <a:endParaRPr lang="fr-F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132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600"/>
                        </a:spcAft>
                      </a:pPr>
                      <a:r>
                        <a:rPr lang="fr-FR" sz="1600" b="1" dirty="0" smtClean="0">
                          <a:effectLst/>
                        </a:rPr>
                        <a:t>82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5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719402" y="2780931"/>
            <a:ext cx="10993221" cy="1325563"/>
          </a:xfrm>
        </p:spPr>
        <p:txBody>
          <a:bodyPr/>
          <a:lstStyle/>
          <a:p>
            <a:r>
              <a:rPr lang="fr-FR" sz="4300" dirty="0" smtClean="0"/>
              <a:t>Une économie compétitive mais en déficit vis-à-vis de la France</a:t>
            </a:r>
            <a:endParaRPr lang="fr-FR" sz="43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10752138" y="6299200"/>
            <a:ext cx="1439862" cy="180975"/>
          </a:xfrm>
        </p:spPr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92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700" dirty="0" smtClean="0"/>
              <a:t>Des échanges parmi les plus excédentaires de l’OCDE</a:t>
            </a:r>
            <a:endParaRPr lang="fr-FR" sz="27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18119" y="1332000"/>
            <a:ext cx="10216648" cy="5292000"/>
          </a:xfrm>
        </p:spPr>
        <p:txBody>
          <a:bodyPr/>
          <a:lstStyle/>
          <a:p>
            <a:pPr algn="ctr"/>
            <a:r>
              <a:rPr lang="fr-FR" sz="2000" b="1" u="sng" dirty="0" smtClean="0"/>
              <a:t>Solde des échanges de biens et services (% du PIB, 2017)</a:t>
            </a:r>
            <a:endParaRPr lang="fr-FR" sz="2000" b="1" u="sng" dirty="0"/>
          </a:p>
        </p:txBody>
      </p:sp>
      <p:sp>
        <p:nvSpPr>
          <p:cNvPr id="7" name="ZoneTexte 6"/>
          <p:cNvSpPr txBox="1"/>
          <p:nvPr/>
        </p:nvSpPr>
        <p:spPr>
          <a:xfrm>
            <a:off x="9161836" y="2420888"/>
            <a:ext cx="559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*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8964752" y="335286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*</a:t>
            </a:r>
            <a:endParaRPr lang="fr-FR" sz="1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67" y="1700808"/>
            <a:ext cx="11240864" cy="4542678"/>
          </a:xfrm>
          <a:prstGeom prst="rect">
            <a:avLst/>
          </a:prstGeom>
        </p:spPr>
      </p:pic>
      <p:sp>
        <p:nvSpPr>
          <p:cNvPr id="10" name="ZoneTexte 4"/>
          <p:cNvSpPr txBox="1"/>
          <p:nvPr/>
        </p:nvSpPr>
        <p:spPr>
          <a:xfrm>
            <a:off x="2351584" y="6070152"/>
            <a:ext cx="3096344" cy="239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/>
              <a:t>Source : OCDE ; champ : pays de l’OCDE</a:t>
            </a:r>
            <a:endParaRPr lang="fr-FR" sz="900" i="1" dirty="0"/>
          </a:p>
        </p:txBody>
      </p:sp>
    </p:spTree>
    <p:extLst>
      <p:ext uri="{BB962C8B-B14F-4D97-AF65-F5344CB8AC3E}">
        <p14:creationId xmlns:p14="http://schemas.microsoft.com/office/powerpoint/2010/main" val="29764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135560" y="432000"/>
            <a:ext cx="9649071" cy="699486"/>
          </a:xfrm>
        </p:spPr>
        <p:txBody>
          <a:bodyPr/>
          <a:lstStyle/>
          <a:p>
            <a:pPr algn="l"/>
            <a:r>
              <a:rPr lang="fr-FR" sz="2400" dirty="0" smtClean="0"/>
              <a:t>La Suisse enregistre des échanges déficitaires vis-à-vis de la France</a:t>
            </a:r>
            <a:endParaRPr lang="fr-FR" sz="24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24159" y="1043637"/>
            <a:ext cx="10216648" cy="5292000"/>
          </a:xfrm>
        </p:spPr>
        <p:txBody>
          <a:bodyPr/>
          <a:lstStyle/>
          <a:p>
            <a:pPr marL="342900" lvl="0" indent="-342900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/>
              <a:t>La France enregistre un excédent bilatéral de 8,9 Mds EUR en incluant les </a:t>
            </a:r>
            <a:r>
              <a:rPr lang="fr-FR" sz="2000" dirty="0" smtClean="0"/>
              <a:t>services</a:t>
            </a:r>
            <a:endParaRPr lang="fr-FR" sz="1000" b="1" u="sng" dirty="0" smtClean="0"/>
          </a:p>
          <a:p>
            <a:pPr algn="ctr"/>
            <a:r>
              <a:rPr lang="fr-FR" sz="2000" b="1" u="sng" dirty="0" smtClean="0"/>
              <a:t>Exportations </a:t>
            </a:r>
            <a:r>
              <a:rPr lang="fr-FR" sz="2000" b="1" u="sng" dirty="0"/>
              <a:t>et importations </a:t>
            </a:r>
            <a:r>
              <a:rPr lang="fr-FR" sz="2000" b="1" u="sng" dirty="0" smtClean="0"/>
              <a:t>françaises de biens </a:t>
            </a:r>
            <a:r>
              <a:rPr lang="fr-FR" sz="2000" b="1" u="sng" dirty="0"/>
              <a:t>vers et de la Suisse (Mds EUR</a:t>
            </a:r>
            <a:r>
              <a:rPr lang="fr-FR" sz="2000" b="1" u="sng" dirty="0" smtClean="0"/>
              <a:t>)</a:t>
            </a:r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/>
          </a:p>
          <a:p>
            <a:pPr algn="just"/>
            <a:endParaRPr lang="fr-FR" sz="1500" b="1" u="sng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2000" dirty="0" smtClean="0"/>
              <a:t>Les parts de marchés françaises en Suisse sont élevées et en progression (7,2 %)</a:t>
            </a:r>
            <a:endParaRPr lang="fr-FR" sz="2000" dirty="0"/>
          </a:p>
          <a:p>
            <a:pPr algn="ctr"/>
            <a:endParaRPr lang="fr-FR" sz="2000" dirty="0" smtClean="0"/>
          </a:p>
          <a:p>
            <a:pPr algn="ctr"/>
            <a:endParaRPr lang="fr-FR" sz="2000" dirty="0"/>
          </a:p>
          <a:p>
            <a:pPr algn="ctr"/>
            <a:endParaRPr lang="fr-FR" sz="2000" dirty="0" smtClean="0"/>
          </a:p>
          <a:p>
            <a:pPr algn="ctr"/>
            <a:endParaRPr lang="fr-FR" sz="2000" dirty="0"/>
          </a:p>
          <a:p>
            <a:pPr algn="ctr"/>
            <a:endParaRPr lang="fr-FR" sz="2000" dirty="0" smtClean="0"/>
          </a:p>
          <a:p>
            <a:pPr algn="ctr"/>
            <a:endParaRPr lang="fr-FR" sz="2000" dirty="0"/>
          </a:p>
          <a:p>
            <a:pPr algn="ctr"/>
            <a:endParaRPr lang="fr-FR" sz="2000" dirty="0" smtClean="0"/>
          </a:p>
          <a:p>
            <a:pPr algn="ctr"/>
            <a:endParaRPr lang="fr-FR" sz="2000" dirty="0"/>
          </a:p>
          <a:p>
            <a:pPr algn="ctr"/>
            <a:endParaRPr lang="fr-FR" sz="2000" dirty="0" smtClean="0"/>
          </a:p>
          <a:p>
            <a:pPr algn="ctr"/>
            <a:endParaRPr lang="fr-FR" sz="2000" dirty="0"/>
          </a:p>
          <a:p>
            <a:pPr algn="ctr"/>
            <a:endParaRPr lang="fr-FR" sz="20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840" y="1844824"/>
            <a:ext cx="6840760" cy="410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90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JANVIER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063552" y="432000"/>
            <a:ext cx="9865096" cy="699486"/>
          </a:xfrm>
        </p:spPr>
        <p:txBody>
          <a:bodyPr/>
          <a:lstStyle/>
          <a:p>
            <a:pPr algn="l"/>
            <a:r>
              <a:rPr lang="fr-FR" sz="2200" dirty="0" smtClean="0"/>
              <a:t>La Suisse : un pays demandeur de produits issus des pôles d’excellence français</a:t>
            </a:r>
            <a:endParaRPr lang="fr-FR" sz="22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55440" y="1131486"/>
            <a:ext cx="10216648" cy="5292000"/>
          </a:xfrm>
        </p:spPr>
        <p:txBody>
          <a:bodyPr/>
          <a:lstStyle/>
          <a:p>
            <a:pPr algn="ctr"/>
            <a:r>
              <a:rPr lang="fr-FR" sz="2000" b="1" u="sng" dirty="0"/>
              <a:t>Composition sectorielle des exportations françaises </a:t>
            </a:r>
            <a:r>
              <a:rPr lang="fr-FR" sz="2000" b="1" u="sng" dirty="0" smtClean="0"/>
              <a:t>de biens vers </a:t>
            </a:r>
            <a:r>
              <a:rPr lang="fr-FR" sz="2000" b="1" u="sng" dirty="0"/>
              <a:t>la </a:t>
            </a:r>
            <a:r>
              <a:rPr lang="fr-FR" sz="2000" b="1" u="sng" dirty="0" smtClean="0"/>
              <a:t>Suisse</a:t>
            </a:r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 smtClean="0"/>
          </a:p>
          <a:p>
            <a:pPr algn="just"/>
            <a:endParaRPr lang="fr-FR" sz="2000" b="1" u="sng" dirty="0"/>
          </a:p>
          <a:p>
            <a:pPr algn="just"/>
            <a:endParaRPr lang="fr-FR" sz="2000" b="1" u="sng" dirty="0" smtClean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708" y="1725221"/>
            <a:ext cx="9394112" cy="410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0c140ab796787641c22a2c0868cc1995a5b960"/>
</p:tagLst>
</file>

<file path=ppt/theme/theme1.xml><?xml version="1.0" encoding="utf-8"?>
<a:theme xmlns:a="http://schemas.openxmlformats.org/drawingml/2006/main" name="PIAG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aget">
      <a:majorFont>
        <a:latin typeface="Calisto MT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D48A4B3D10A440B3C1E4DC22D2CF1E" ma:contentTypeVersion="0" ma:contentTypeDescription="Crée un document." ma:contentTypeScope="" ma:versionID="f9b4d2df2def2af780c1812eedd77a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7AC87F-69AA-4CC5-A241-173A31DB2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E374485-36EB-45E4-BB0F-6F0716A153F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819403F-120A-4915-B691-ABCDBA04C9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2135</Words>
  <Application>Microsoft Office PowerPoint</Application>
  <PresentationFormat>Grand écran</PresentationFormat>
  <Paragraphs>263</Paragraphs>
  <Slides>22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4" baseType="lpstr">
      <vt:lpstr>Arial</vt:lpstr>
      <vt:lpstr>Calibri</vt:lpstr>
      <vt:lpstr>Calisto MT</vt:lpstr>
      <vt:lpstr>Helvetica</vt:lpstr>
      <vt:lpstr>Roboto</vt:lpstr>
      <vt:lpstr>Segoe UI</vt:lpstr>
      <vt:lpstr>Segoe UI Historic</vt:lpstr>
      <vt:lpstr>Segoe UI Semilight</vt:lpstr>
      <vt:lpstr>Times New Roman</vt:lpstr>
      <vt:lpstr>Wingdings</vt:lpstr>
      <vt:lpstr>Wingdings 3</vt:lpstr>
      <vt:lpstr>PIAGET</vt:lpstr>
      <vt:lpstr>Présentation PowerPoint</vt:lpstr>
      <vt:lpstr>Des performances économiques remarquables</vt:lpstr>
      <vt:lpstr>Présentation PowerPoint</vt:lpstr>
      <vt:lpstr>Présentation PowerPoint</vt:lpstr>
      <vt:lpstr>Présentation PowerPoint</vt:lpstr>
      <vt:lpstr>Une économie compétitive mais en déficit vis-à-vis de la France</vt:lpstr>
      <vt:lpstr>Présentation PowerPoint</vt:lpstr>
      <vt:lpstr>Présentation PowerPoint</vt:lpstr>
      <vt:lpstr>Présentation PowerPoint</vt:lpstr>
      <vt:lpstr>Présentation PowerPoint</vt:lpstr>
      <vt:lpstr>La Suisse : un pays très demandeur de transports terrestres efficients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Coopération en matière de transports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2018-10-17T07:48:17Z</dcterms:created>
  <dcterms:modified xsi:type="dcterms:W3CDTF">2020-01-30T11:29:40Z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0x01010024D48A4B3D10A440B3C1E4DC22D2CF1E</vt:lpwstr>
  </property>
</Properties>
</file>