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58" r:id="rId5"/>
    <p:sldId id="284" r:id="rId6"/>
    <p:sldId id="304" r:id="rId7"/>
    <p:sldId id="287" r:id="rId8"/>
    <p:sldId id="257" r:id="rId9"/>
    <p:sldId id="297" r:id="rId10"/>
    <p:sldId id="28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100"/>
    <a:srgbClr val="887973"/>
    <a:srgbClr val="E42528"/>
    <a:srgbClr val="E95B0C"/>
    <a:srgbClr val="EF705A"/>
    <a:srgbClr val="ED4548"/>
    <a:srgbClr val="FFCA59"/>
    <a:srgbClr val="F7B453"/>
    <a:srgbClr val="EE6920"/>
    <a:srgbClr val="FBC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552" y="440"/>
      </p:cViewPr>
      <p:guideLst>
        <p:guide orient="horz" pos="3634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0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6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3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56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38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8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81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9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40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91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3010-61D8-459A-98F2-B863286A2995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0109-8FC4-40DB-BD17-074DB94C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2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214922" y="1246343"/>
            <a:ext cx="7632848" cy="29523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srgbClr val="EE6920"/>
                </a:solidFill>
                <a:latin typeface="Century Gothic" panose="020B0502020202020204" pitchFamily="34" charset="0"/>
                <a:cs typeface="Arial"/>
              </a:rPr>
              <a:t>L’accompagnement vers l’</a:t>
            </a:r>
            <a:r>
              <a:rPr lang="fr-FR" sz="3600" b="1" dirty="0" err="1">
                <a:solidFill>
                  <a:srgbClr val="EE6920"/>
                </a:solidFill>
                <a:latin typeface="Century Gothic" panose="020B0502020202020204" pitchFamily="34" charset="0"/>
                <a:cs typeface="Arial"/>
              </a:rPr>
              <a:t>écomobilité</a:t>
            </a:r>
            <a:r>
              <a:rPr lang="fr-FR" sz="3600" b="1" dirty="0">
                <a:solidFill>
                  <a:srgbClr val="EE6920"/>
                </a:solidFill>
                <a:latin typeface="Century Gothic" panose="020B0502020202020204" pitchFamily="34" charset="0"/>
                <a:cs typeface="Arial"/>
              </a:rPr>
              <a:t> inclusive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srgbClr val="F99B26"/>
              </a:solidFill>
              <a:latin typeface="Century Gothic" panose="020B0502020202020204" pitchFamily="34" charset="0"/>
              <a:cs typeface="Arial"/>
            </a:endParaRP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cs typeface="Arial" charset="0"/>
              </a:rPr>
              <a:t>13/02/2020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srgbClr val="F99B26"/>
              </a:solidFill>
              <a:latin typeface="Century Gothic" panose="020B0502020202020204" pitchFamily="34" charset="0"/>
              <a:cs typeface="Arial"/>
            </a:endParaRP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srgbClr val="F99B26"/>
              </a:solidFill>
              <a:latin typeface="Century Gothic" panose="020B0502020202020204" pitchFamily="34" charset="0"/>
              <a:cs typeface="Arial"/>
            </a:endParaRP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rgbClr val="F99B26"/>
              </a:solidFill>
              <a:latin typeface="Century Gothic" panose="020B0502020202020204" pitchFamily="34" charset="0"/>
              <a:cs typeface="Arial"/>
            </a:endParaRPr>
          </a:p>
          <a:p>
            <a:pPr fontAlgn="base">
              <a:spcAft>
                <a:spcPct val="0"/>
              </a:spcAft>
            </a:pPr>
            <a:br>
              <a:rPr lang="fr-FR" sz="2800" b="1" dirty="0">
                <a:solidFill>
                  <a:srgbClr val="E15514"/>
                </a:solidFill>
                <a:latin typeface="Century Gothic" panose="020B0502020202020204" pitchFamily="34" charset="0"/>
                <a:cs typeface="Arial"/>
              </a:rPr>
            </a:br>
            <a:b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br>
              <a:rPr lang="fr-F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endParaRPr lang="fr-FR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270">
            <a:off x="-733002" y="3908979"/>
            <a:ext cx="4318380" cy="21310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9415">
            <a:off x="-612127" y="4484539"/>
            <a:ext cx="4318380" cy="21310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270">
            <a:off x="8471034" y="2594033"/>
            <a:ext cx="4318380" cy="21310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9415">
            <a:off x="8591909" y="3169593"/>
            <a:ext cx="4318380" cy="21310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8" y="3808284"/>
            <a:ext cx="2626313" cy="26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2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214922" y="1246343"/>
            <a:ext cx="7632848" cy="29523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srgbClr val="EE6920"/>
                </a:solidFill>
                <a:latin typeface="Century Gothic" panose="020B0502020202020204" pitchFamily="34" charset="0"/>
                <a:cs typeface="Arial"/>
              </a:rPr>
              <a:t>MERCI DE VOTRE ATTENTION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srgbClr val="887973"/>
              </a:solidFill>
              <a:latin typeface="Century Gothic" panose="020B0502020202020204" pitchFamily="34" charset="0"/>
              <a:cs typeface="Arial"/>
            </a:endParaRP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887973"/>
                </a:solidFill>
                <a:latin typeface="Century Gothic" panose="020B0502020202020204" pitchFamily="34" charset="0"/>
                <a:cs typeface="Arial" charset="0"/>
              </a:rPr>
              <a:t>Mathieu ALAPETITE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887973"/>
                </a:solidFill>
                <a:latin typeface="Century Gothic" panose="020B0502020202020204" pitchFamily="34" charset="0"/>
                <a:cs typeface="Arial" charset="0"/>
              </a:rPr>
              <a:t>Directeur communication, partenariats et affaires publiques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887973"/>
                </a:solidFill>
                <a:latin typeface="Century Gothic" panose="020B0502020202020204" pitchFamily="34" charset="0"/>
                <a:cs typeface="Arial" charset="0"/>
              </a:rPr>
              <a:t>mathieu.alapetite@wimoov.org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887973"/>
                </a:solidFill>
                <a:latin typeface="Century Gothic" panose="020B0502020202020204" pitchFamily="34" charset="0"/>
                <a:cs typeface="Arial" charset="0"/>
              </a:rPr>
              <a:t>06 83 54 67 40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srgbClr val="F99B26"/>
              </a:solidFill>
              <a:latin typeface="Century Gothic" panose="020B0502020202020204" pitchFamily="34" charset="0"/>
              <a:cs typeface="Arial"/>
            </a:endParaRP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srgbClr val="F99B26"/>
              </a:solidFill>
              <a:latin typeface="Century Gothic" panose="020B0502020202020204" pitchFamily="34" charset="0"/>
              <a:cs typeface="Arial"/>
            </a:endParaRP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rgbClr val="F99B26"/>
              </a:solidFill>
              <a:latin typeface="Century Gothic" panose="020B0502020202020204" pitchFamily="34" charset="0"/>
              <a:cs typeface="Arial"/>
            </a:endParaRPr>
          </a:p>
          <a:p>
            <a:pPr fontAlgn="base">
              <a:spcAft>
                <a:spcPct val="0"/>
              </a:spcAft>
            </a:pPr>
            <a:br>
              <a:rPr lang="fr-FR" sz="2800" b="1" dirty="0">
                <a:solidFill>
                  <a:srgbClr val="E15514"/>
                </a:solidFill>
                <a:latin typeface="Century Gothic" panose="020B0502020202020204" pitchFamily="34" charset="0"/>
                <a:cs typeface="Arial"/>
              </a:rPr>
            </a:br>
            <a:br>
              <a:rPr lang="fr-F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br>
              <a:rPr lang="fr-F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endParaRPr lang="fr-FR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270">
            <a:off x="-733002" y="3908979"/>
            <a:ext cx="4318380" cy="21310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9415">
            <a:off x="-612127" y="4484539"/>
            <a:ext cx="4318380" cy="21310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270">
            <a:off x="8471034" y="2594033"/>
            <a:ext cx="4318380" cy="21310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9415">
            <a:off x="8591909" y="3169593"/>
            <a:ext cx="4318380" cy="21310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8" y="3808284"/>
            <a:ext cx="2626313" cy="26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87219" y="114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Enjeux et constats</a:t>
            </a:r>
            <a:endParaRPr lang="fr-FR" sz="4000" dirty="0">
              <a:solidFill>
                <a:srgbClr val="F7B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517">
            <a:off x="9383087" y="-388635"/>
            <a:ext cx="3826602" cy="18884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65" y="1182830"/>
            <a:ext cx="7375873" cy="567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87219" y="114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Enjeux et constats</a:t>
            </a:r>
            <a:endParaRPr lang="fr-FR" sz="4000" dirty="0">
              <a:solidFill>
                <a:srgbClr val="F7B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517">
            <a:off x="9383087" y="-388635"/>
            <a:ext cx="3826602" cy="188840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119" y="1590216"/>
            <a:ext cx="8538061" cy="42262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7" b="29704"/>
          <a:stretch/>
        </p:blipFill>
        <p:spPr>
          <a:xfrm>
            <a:off x="8113221" y="5830452"/>
            <a:ext cx="3713745" cy="7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5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87219" y="114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Les plateformes</a:t>
            </a:r>
            <a:endParaRPr lang="fr-FR" sz="4000" dirty="0">
              <a:solidFill>
                <a:srgbClr val="F7B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9" y="2034150"/>
            <a:ext cx="345753" cy="3457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4934" y="2022360"/>
            <a:ext cx="392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9 régions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265" y="2616195"/>
            <a:ext cx="345753" cy="3457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04934" y="2604405"/>
            <a:ext cx="392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39 sites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8713" y="3773222"/>
            <a:ext cx="345753" cy="3457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28235" y="3186450"/>
            <a:ext cx="4897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Intervention sur plus de 80 zones d’emploi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39107" y="3197708"/>
            <a:ext cx="345753" cy="3457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94983" y="3755783"/>
            <a:ext cx="4897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Territoires urbains, péri-urbains et ruraux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09" y="4320150"/>
            <a:ext cx="345753" cy="34575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6914" y="4308360"/>
            <a:ext cx="392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198</a:t>
            </a:r>
            <a:r>
              <a:rPr lang="fr-FR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salariés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846" y="4819468"/>
            <a:ext cx="345753" cy="3457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7515" y="4807678"/>
            <a:ext cx="392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960 partenaires prescripteurs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517">
            <a:off x="9383087" y="-388635"/>
            <a:ext cx="3826602" cy="188840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096" y="1199754"/>
            <a:ext cx="5580478" cy="49225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9" y="5651661"/>
            <a:ext cx="1018903" cy="8151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19" y="5692595"/>
            <a:ext cx="2443948" cy="8594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r="29562"/>
          <a:stretch/>
        </p:blipFill>
        <p:spPr>
          <a:xfrm>
            <a:off x="4305864" y="5446721"/>
            <a:ext cx="1190828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87219" y="114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Enjeux – les freins</a:t>
            </a:r>
            <a:endParaRPr lang="fr-FR" sz="4000" dirty="0">
              <a:solidFill>
                <a:srgbClr val="F7B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517">
            <a:off x="9383087" y="-388635"/>
            <a:ext cx="3826602" cy="18884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0968" y="1381824"/>
            <a:ext cx="114641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Psychologiques/culturels/cognitifs</a:t>
            </a:r>
          </a:p>
          <a:p>
            <a:pPr lvl="0" algn="just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 J’ai peur de prendre le bus, seule »</a:t>
            </a:r>
          </a:p>
          <a:p>
            <a:pPr lvl="0"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 Je ne sais pas lire une carte »</a:t>
            </a:r>
          </a:p>
          <a:p>
            <a:pPr lvl="0"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 Le métro, ce n’est pas pour moi, je n’y comprends rien »</a:t>
            </a:r>
          </a:p>
          <a:p>
            <a:pPr lvl="0"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Matériels/financiers</a:t>
            </a:r>
          </a:p>
          <a:p>
            <a:pPr lvl="0" algn="just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 Je travaille en horaires décalés, je ne peux pas m’acheter une voiture et encore moins l’entretenir »</a:t>
            </a:r>
          </a:p>
          <a:p>
            <a:pPr lvl="0"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 Je n’ai pas les moyens pour un abonnement de transports. On m’a parlé de tarifs sociaux mais je ne sais pas comment les solliciter »</a:t>
            </a:r>
          </a:p>
          <a:p>
            <a:pPr lvl="0"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Physiques</a:t>
            </a:r>
          </a:p>
          <a:p>
            <a:pPr lvl="0" algn="just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 L’absence d’ascenseur m’empêche d’accéder au quai »</a:t>
            </a:r>
          </a:p>
          <a:p>
            <a:pPr lvl="0" algn="just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 Les strapontins à l’arrêt de bus ont été supprimés, cela m’est trop difficile d’attendre le bus »</a:t>
            </a:r>
          </a:p>
        </p:txBody>
      </p:sp>
    </p:spTree>
    <p:extLst>
      <p:ext uri="{BB962C8B-B14F-4D97-AF65-F5344CB8AC3E}">
        <p14:creationId xmlns:p14="http://schemas.microsoft.com/office/powerpoint/2010/main" val="2077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87219" y="114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Le parcours</a:t>
            </a:r>
          </a:p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mobilité</a:t>
            </a:r>
            <a:endParaRPr lang="fr-FR" sz="4000" dirty="0">
              <a:solidFill>
                <a:srgbClr val="F7B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517">
            <a:off x="9383087" y="-388635"/>
            <a:ext cx="3826602" cy="188840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/>
          <a:stretch/>
        </p:blipFill>
        <p:spPr>
          <a:xfrm>
            <a:off x="4519751" y="248192"/>
            <a:ext cx="4453042" cy="64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8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87219" y="114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Le parcours</a:t>
            </a:r>
          </a:p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mobilité</a:t>
            </a:r>
            <a:endParaRPr lang="fr-FR" sz="4000" dirty="0">
              <a:solidFill>
                <a:srgbClr val="F7B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517">
            <a:off x="9383087" y="-388635"/>
            <a:ext cx="3826602" cy="188840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/>
          <a:stretch/>
        </p:blipFill>
        <p:spPr>
          <a:xfrm>
            <a:off x="4519751" y="248192"/>
            <a:ext cx="4453042" cy="6494092"/>
          </a:xfrm>
          <a:prstGeom prst="rect">
            <a:avLst/>
          </a:prstGeom>
        </p:spPr>
      </p:pic>
      <p:sp>
        <p:nvSpPr>
          <p:cNvPr id="12" name="Accolade ouvrante 11"/>
          <p:cNvSpPr/>
          <p:nvPr/>
        </p:nvSpPr>
        <p:spPr>
          <a:xfrm>
            <a:off x="5287310" y="3671150"/>
            <a:ext cx="504056" cy="2160240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4743" y="2172966"/>
            <a:ext cx="4968551" cy="39914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Century Gothic" panose="020B0502020202020204" pitchFamily="34" charset="0"/>
                <a:cs typeface="+mn-cs"/>
              </a:rPr>
              <a:t>SERVICES DE LA </a:t>
            </a:r>
            <a:r>
              <a:rPr lang="fr-FR" sz="1400" b="1" u="sng" dirty="0">
                <a:latin typeface="Century Gothic" panose="020B0502020202020204" pitchFamily="34" charset="0"/>
              </a:rPr>
              <a:t>PLATEFORME</a:t>
            </a:r>
            <a:endParaRPr lang="fr-FR" sz="1400" dirty="0">
              <a:latin typeface="Century Gothic" panose="020B050202020202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fr-FR" sz="1400" b="1" u="sng" dirty="0">
                <a:latin typeface="Century Gothic" pitchFamily="34" charset="0"/>
                <a:cs typeface="+mn-cs"/>
              </a:rPr>
              <a:t>Matériel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  <a:cs typeface="+mn-cs"/>
              </a:rPr>
              <a:t>-&gt; Mise à disposition de véhicules (voitures/scooters/ Vélos à assistance électrique)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  <a:cs typeface="+mn-cs"/>
              </a:rPr>
              <a:t>-&gt; Accompagnement vers la réparation mécanique &amp; achat de véhicule</a:t>
            </a:r>
          </a:p>
          <a:p>
            <a:pPr algn="l">
              <a:lnSpc>
                <a:spcPct val="114000"/>
              </a:lnSpc>
            </a:pPr>
            <a:r>
              <a:rPr lang="fr-FR" sz="1400" b="1" u="sng" dirty="0">
                <a:latin typeface="Century Gothic" pitchFamily="34" charset="0"/>
                <a:cs typeface="+mn-cs"/>
              </a:rPr>
              <a:t>Pédagogique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  <a:cs typeface="+mn-cs"/>
              </a:rPr>
              <a:t>-&gt; Informations sur l’offre existante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  <a:cs typeface="+mn-cs"/>
              </a:rPr>
              <a:t>-&gt; Formations mobilité (théorie et pratique)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  <a:cs typeface="+mn-cs"/>
              </a:rPr>
              <a:t>-&gt; Un apprentissage du code de la route et de la conduite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b="1" u="sng" dirty="0">
                <a:latin typeface="Century Gothic" pitchFamily="34" charset="0"/>
                <a:cs typeface="+mn-cs"/>
              </a:rPr>
              <a:t>Financier 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  <a:cs typeface="+mn-cs"/>
              </a:rPr>
              <a:t>-&gt; Accès aux droits (cartes de transport, gratuité…)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  <a:cs typeface="+mn-cs"/>
              </a:rPr>
              <a:t>-&gt; Accompagnement vers des aides spécifiques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  <a:cs typeface="+mn-cs"/>
              </a:rPr>
              <a:t>-&gt; Accès au micro crédit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Century Gothic" pitchFamily="34" charset="0"/>
              </a:rPr>
              <a:t>-&gt; Dotations financières CEE</a:t>
            </a:r>
            <a:endParaRPr lang="fr-FR" sz="1400" dirty="0">
              <a:latin typeface="Century Gothic" pitchFamily="34" charset="0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97" y="1242011"/>
            <a:ext cx="2117187" cy="6242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302" y="2185072"/>
            <a:ext cx="1307511" cy="13075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09" y="3811346"/>
            <a:ext cx="2130271" cy="6692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68" y="5655773"/>
            <a:ext cx="1295551" cy="120222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64" y="4599423"/>
            <a:ext cx="2669957" cy="10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3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93" y="905164"/>
            <a:ext cx="4282919" cy="60603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/>
          <a:stretch/>
        </p:blipFill>
        <p:spPr>
          <a:xfrm>
            <a:off x="6024483" y="923641"/>
            <a:ext cx="4892382" cy="595745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87219" y="114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L’année 2018 en chiffre</a:t>
            </a:r>
            <a:endParaRPr lang="fr-FR" sz="4000" dirty="0">
              <a:solidFill>
                <a:srgbClr val="F7B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517">
            <a:off x="9383087" y="-388635"/>
            <a:ext cx="3826602" cy="18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87219" y="114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BC44F"/>
                </a:solidFill>
                <a:latin typeface="Century Gothic" panose="020B0502020202020204" pitchFamily="34" charset="0"/>
              </a:rPr>
              <a:t>La LOM dans les territoires</a:t>
            </a:r>
            <a:endParaRPr lang="fr-FR" sz="4000" dirty="0">
              <a:solidFill>
                <a:srgbClr val="F7B4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517">
            <a:off x="9383087" y="-388635"/>
            <a:ext cx="3826602" cy="18884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7219" y="1440315"/>
            <a:ext cx="111351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Nouvelles compétences pour les AOM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Solutions de mobilité solidaire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Accompagnement individualisé pour les publics fragiles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Comité des partenaires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 manière obligatoire : entreprises &amp; usagers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Elargissement aux acteurs sociaux, de la mobilités, élus, services de l’Etat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Plan d’action mobilité-emploi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Accompagnement des publics en difficultés socio-économiques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Association des collectivités concernées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Délégations de services publics « mobilité »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Co-traitance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avec des opérateurs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Réponse au volet « inclusif » du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CdC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5" b="29014"/>
          <a:stretch/>
        </p:blipFill>
        <p:spPr>
          <a:xfrm>
            <a:off x="7371380" y="4955572"/>
            <a:ext cx="2412700" cy="6841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7" b="36114"/>
          <a:stretch/>
        </p:blipFill>
        <p:spPr>
          <a:xfrm>
            <a:off x="9784080" y="5034104"/>
            <a:ext cx="2017528" cy="5533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90" y="5700105"/>
            <a:ext cx="2453640" cy="63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700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374</Words>
  <Application>Microsoft Macintosh PowerPoint</Application>
  <PresentationFormat>Grand écran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Esther Nicollon Des Abbayes</dc:creator>
  <cp:lastModifiedBy>Anne Mattioli</cp:lastModifiedBy>
  <cp:revision>255</cp:revision>
  <dcterms:created xsi:type="dcterms:W3CDTF">2019-07-17T13:27:31Z</dcterms:created>
  <dcterms:modified xsi:type="dcterms:W3CDTF">2020-04-09T06:37:56Z</dcterms:modified>
</cp:coreProperties>
</file>