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7065" r:id="rId3"/>
    <p:sldId id="7059" r:id="rId4"/>
    <p:sldId id="2134805328" r:id="rId5"/>
    <p:sldId id="2134805321" r:id="rId6"/>
    <p:sldId id="2134805324" r:id="rId7"/>
    <p:sldId id="2134805329" r:id="rId8"/>
    <p:sldId id="258" r:id="rId9"/>
    <p:sldId id="259" r:id="rId10"/>
    <p:sldId id="260" r:id="rId11"/>
    <p:sldId id="2134805330" r:id="rId12"/>
    <p:sldId id="213480533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76579-C3A7-4348-9552-7B13F2A2CF5E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AD66-31CE-48A3-9008-AF90817B0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B2FA7-D35E-4B33-95CE-34B9D4EDDA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8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B2FA7-D35E-4B33-95CE-34B9D4EDDA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65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Avec </a:t>
            </a:r>
            <a:r>
              <a:rPr lang="fr-FR" sz="1600" dirty="0">
                <a:solidFill>
                  <a:schemeClr val="tx1"/>
                </a:solidFill>
              </a:rPr>
              <a:t>13 projets </a:t>
            </a:r>
            <a:r>
              <a:rPr lang="fr-FR" sz="1400" dirty="0"/>
              <a:t>au niveau national (agissant sur l’ensemble du territoire ou plusieurs régions)</a:t>
            </a:r>
          </a:p>
          <a:p>
            <a:r>
              <a:rPr lang="fr-FR" sz="1600" dirty="0">
                <a:solidFill>
                  <a:schemeClr val="tx1"/>
                </a:solidFill>
              </a:rPr>
              <a:t>67 projets </a:t>
            </a:r>
            <a:r>
              <a:rPr lang="fr-FR" sz="1400" dirty="0"/>
              <a:t>au niveau territorial (agissant sur plusieurs communes ou départements)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DB5D-5FE7-4DC2-97C1-73CDD435EF7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44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anquedesterr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389449FE-216E-4013-BE65-76EBB34E3F7B}"/>
              </a:ext>
            </a:extLst>
          </p:cNvPr>
          <p:cNvGrpSpPr/>
          <p:nvPr userDrawn="1"/>
        </p:nvGrpSpPr>
        <p:grpSpPr>
          <a:xfrm>
            <a:off x="700560" y="2624488"/>
            <a:ext cx="10784437" cy="2767397"/>
            <a:chOff x="734311" y="2755105"/>
            <a:chExt cx="11304000" cy="290512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E61314-4F75-4008-8119-095C552693E7}"/>
                </a:ext>
              </a:extLst>
            </p:cNvPr>
            <p:cNvSpPr/>
            <p:nvPr userDrawn="1"/>
          </p:nvSpPr>
          <p:spPr>
            <a:xfrm>
              <a:off x="734311" y="2755105"/>
              <a:ext cx="11304000" cy="290512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715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7D32A00D-A912-4FA7-BD3D-649599491C8B}"/>
                </a:ext>
              </a:extLst>
            </p:cNvPr>
            <p:cNvGrpSpPr/>
            <p:nvPr userDrawn="1"/>
          </p:nvGrpSpPr>
          <p:grpSpPr>
            <a:xfrm>
              <a:off x="734311" y="2801567"/>
              <a:ext cx="11304000" cy="2808000"/>
              <a:chOff x="734311" y="2801567"/>
              <a:chExt cx="11304000" cy="2808000"/>
            </a:xfrm>
          </p:grpSpPr>
          <p:cxnSp>
            <p:nvCxnSpPr>
              <p:cNvPr id="15" name="Connecteur : en angle 14">
                <a:extLst>
                  <a:ext uri="{FF2B5EF4-FFF2-40B4-BE49-F238E27FC236}">
                    <a16:creationId xmlns:a16="http://schemas.microsoft.com/office/drawing/2014/main" id="{19A5806F-7737-474E-8786-BB0FF471F2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4311" y="2801567"/>
                <a:ext cx="11304000" cy="2808000"/>
              </a:xfrm>
              <a:prstGeom prst="bentConnector3">
                <a:avLst>
                  <a:gd name="adj1" fmla="val 99554"/>
                </a:avLst>
              </a:prstGeom>
              <a:ln w="10033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 : en angle 26">
                <a:extLst>
                  <a:ext uri="{FF2B5EF4-FFF2-40B4-BE49-F238E27FC236}">
                    <a16:creationId xmlns:a16="http://schemas.microsoft.com/office/drawing/2014/main" id="{F35EB36B-1A62-4084-B986-5CFC37C1C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734311" y="2992366"/>
                <a:ext cx="11113200" cy="2617200"/>
              </a:xfrm>
              <a:prstGeom prst="bentConnector3">
                <a:avLst>
                  <a:gd name="adj1" fmla="val 99554"/>
                </a:avLst>
              </a:prstGeom>
              <a:ln w="10033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12" y="3330597"/>
            <a:ext cx="9444969" cy="12002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13" y="4645686"/>
            <a:ext cx="9444969" cy="342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C23CC7-B690-4888-97DC-765E25852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4207" y="2109036"/>
            <a:ext cx="3918803" cy="281890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429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6312" y="1472165"/>
            <a:ext cx="5083535" cy="441327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indent="-170885">
              <a:lnSpc>
                <a:spcPct val="100000"/>
              </a:lnSpc>
              <a:spcBef>
                <a:spcPts val="1715"/>
              </a:spcBef>
              <a:buClr>
                <a:schemeClr val="tx1"/>
              </a:buClr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indent="120028">
              <a:lnSpc>
                <a:spcPct val="100000"/>
              </a:lnSpc>
              <a:spcBef>
                <a:spcPts val="381"/>
              </a:spcBef>
              <a:buSzPct val="80000"/>
              <a:buFont typeface="Verdana" panose="020B0604030504040204" pitchFamily="34" charset="0"/>
              <a:buChar char="•"/>
              <a:defRPr sz="1334">
                <a:solidFill>
                  <a:schemeClr val="tx2"/>
                </a:solidFill>
              </a:defRPr>
            </a:lvl4pPr>
            <a:lvl5pPr marL="240055" indent="120028">
              <a:lnSpc>
                <a:spcPct val="100000"/>
              </a:lnSpc>
              <a:spcBef>
                <a:spcPts val="381"/>
              </a:spcBef>
              <a:buFont typeface="Arial" panose="020B0604020202020204" pitchFamily="34" charset="0"/>
              <a:buChar char="-"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546B5E5-0325-4888-B9A5-ACEA2E7A77C1}"/>
              </a:ext>
            </a:extLst>
          </p:cNvPr>
          <p:cNvGrpSpPr/>
          <p:nvPr userDrawn="1"/>
        </p:nvGrpSpPr>
        <p:grpSpPr>
          <a:xfrm>
            <a:off x="1043885" y="1613206"/>
            <a:ext cx="4619448" cy="3918906"/>
            <a:chOff x="1094176" y="1693493"/>
            <a:chExt cx="4842000" cy="4113944"/>
          </a:xfrm>
        </p:grpSpPr>
        <p:cxnSp>
          <p:nvCxnSpPr>
            <p:cNvPr id="11" name="Connecteur : en angle 10">
              <a:extLst>
                <a:ext uri="{FF2B5EF4-FFF2-40B4-BE49-F238E27FC236}">
                  <a16:creationId xmlns:a16="http://schemas.microsoft.com/office/drawing/2014/main" id="{9CFB7CEC-8A4A-4E67-A3F8-B7ADABA2BE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94176" y="1901437"/>
              <a:ext cx="4842000" cy="3906000"/>
            </a:xfrm>
            <a:prstGeom prst="bentConnector3">
              <a:avLst>
                <a:gd name="adj1" fmla="val 98969"/>
              </a:avLst>
            </a:prstGeom>
            <a:ln w="10033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 : en angle 12">
              <a:extLst>
                <a:ext uri="{FF2B5EF4-FFF2-40B4-BE49-F238E27FC236}">
                  <a16:creationId xmlns:a16="http://schemas.microsoft.com/office/drawing/2014/main" id="{884AD2D6-9679-4FCE-999B-8CBEFD41E9A0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76" y="1693493"/>
              <a:ext cx="4842000" cy="3906000"/>
            </a:xfrm>
            <a:prstGeom prst="bentConnector3">
              <a:avLst>
                <a:gd name="adj1" fmla="val 98969"/>
              </a:avLst>
            </a:prstGeom>
            <a:ln w="10033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89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377" y="1472165"/>
            <a:ext cx="5083535" cy="441327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indent="-170885">
              <a:lnSpc>
                <a:spcPct val="100000"/>
              </a:lnSpc>
              <a:spcBef>
                <a:spcPts val="1715"/>
              </a:spcBef>
              <a:buClr>
                <a:schemeClr val="tx1"/>
              </a:buClr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indent="120028">
              <a:lnSpc>
                <a:spcPct val="100000"/>
              </a:lnSpc>
              <a:spcBef>
                <a:spcPts val="381"/>
              </a:spcBef>
              <a:buSzPct val="80000"/>
              <a:buFont typeface="Verdana" panose="020B0604030504040204" pitchFamily="34" charset="0"/>
              <a:buChar char="•"/>
              <a:defRPr sz="1334">
                <a:solidFill>
                  <a:schemeClr val="tx2"/>
                </a:solidFill>
              </a:defRPr>
            </a:lvl4pPr>
            <a:lvl5pPr marL="240055" indent="120028">
              <a:lnSpc>
                <a:spcPct val="100000"/>
              </a:lnSpc>
              <a:spcBef>
                <a:spcPts val="381"/>
              </a:spcBef>
              <a:buFont typeface="Arial" panose="020B0604020202020204" pitchFamily="34" charset="0"/>
              <a:buChar char="-"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1010898D-9927-4CBA-BFCD-ECEF7110E8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61084" y="1472165"/>
            <a:ext cx="4896489" cy="4413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25241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2F00A11A-CBF2-4639-BD5A-8AA3F1C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276" y="1625501"/>
            <a:ext cx="3209298" cy="419208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143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143" b="0">
                <a:solidFill>
                  <a:schemeClr val="tx2"/>
                </a:solidFill>
              </a:defRPr>
            </a:lvl2pPr>
            <a:lvl3pPr>
              <a:defRPr sz="1143" b="1"/>
            </a:lvl3pPr>
            <a:lvl4pPr>
              <a:defRPr sz="1143" b="1"/>
            </a:lvl4pPr>
            <a:lvl5pPr>
              <a:defRPr sz="1143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8619FF43-0194-4855-9577-547EE377C1A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50967" y="1625500"/>
            <a:ext cx="6498139" cy="4211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00326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6" y="1068831"/>
            <a:ext cx="10204198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6" y="585155"/>
            <a:ext cx="10204198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FBF57AF-D44E-4A3F-8988-D5AF46CE6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276" y="1666654"/>
            <a:ext cx="3209298" cy="40632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143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143" b="0">
                <a:solidFill>
                  <a:schemeClr val="tx2"/>
                </a:solidFill>
              </a:defRPr>
            </a:lvl2pPr>
            <a:lvl3pPr>
              <a:defRPr sz="1143" b="1"/>
            </a:lvl3pPr>
            <a:lvl4pPr>
              <a:defRPr sz="1143" b="1"/>
            </a:lvl4pPr>
            <a:lvl5pPr>
              <a:defRPr sz="1143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0664" y="1666653"/>
            <a:ext cx="6508442" cy="40191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0383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706" y="679007"/>
            <a:ext cx="10092868" cy="5452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334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9322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DC531392-0F18-4D04-9E0A-D1C442D8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139" y="4340730"/>
            <a:ext cx="4121441" cy="13717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1524" b="1">
                <a:solidFill>
                  <a:schemeClr val="tx2"/>
                </a:solidFill>
              </a:defRPr>
            </a:lvl1pPr>
            <a:lvl2pPr>
              <a:lnSpc>
                <a:spcPct val="114000"/>
              </a:lnSpc>
              <a:defRPr sz="1524" b="0">
                <a:solidFill>
                  <a:schemeClr val="tx2"/>
                </a:solidFill>
              </a:defRPr>
            </a:lvl2pPr>
            <a:lvl3pPr>
              <a:defRPr sz="1143" b="1"/>
            </a:lvl3pPr>
            <a:lvl4pPr>
              <a:defRPr sz="1143" b="1"/>
            </a:lvl4pPr>
            <a:lvl5pPr>
              <a:defRPr sz="1143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Freeform 5">
            <a:hlinkClick r:id="rId3"/>
            <a:extLst>
              <a:ext uri="{FF2B5EF4-FFF2-40B4-BE49-F238E27FC236}">
                <a16:creationId xmlns:a16="http://schemas.microsoft.com/office/drawing/2014/main" id="{0F0A9221-A350-480F-ABCC-6FC3A75192D2}"/>
              </a:ext>
            </a:extLst>
          </p:cNvPr>
          <p:cNvSpPr>
            <a:spLocks/>
          </p:cNvSpPr>
          <p:nvPr userDrawn="1"/>
        </p:nvSpPr>
        <p:spPr bwMode="auto">
          <a:xfrm>
            <a:off x="781160" y="6037259"/>
            <a:ext cx="235717" cy="191650"/>
          </a:xfrm>
          <a:custGeom>
            <a:avLst/>
            <a:gdLst>
              <a:gd name="T0" fmla="*/ 77 w 77"/>
              <a:gd name="T1" fmla="*/ 7 h 62"/>
              <a:gd name="T2" fmla="*/ 68 w 77"/>
              <a:gd name="T3" fmla="*/ 9 h 62"/>
              <a:gd name="T4" fmla="*/ 75 w 77"/>
              <a:gd name="T5" fmla="*/ 1 h 62"/>
              <a:gd name="T6" fmla="*/ 65 w 77"/>
              <a:gd name="T7" fmla="*/ 5 h 62"/>
              <a:gd name="T8" fmla="*/ 53 w 77"/>
              <a:gd name="T9" fmla="*/ 0 h 62"/>
              <a:gd name="T10" fmla="*/ 38 w 77"/>
              <a:gd name="T11" fmla="*/ 15 h 62"/>
              <a:gd name="T12" fmla="*/ 38 w 77"/>
              <a:gd name="T13" fmla="*/ 19 h 62"/>
              <a:gd name="T14" fmla="*/ 6 w 77"/>
              <a:gd name="T15" fmla="*/ 3 h 62"/>
              <a:gd name="T16" fmla="*/ 4 w 77"/>
              <a:gd name="T17" fmla="*/ 10 h 62"/>
              <a:gd name="T18" fmla="*/ 11 w 77"/>
              <a:gd name="T19" fmla="*/ 23 h 62"/>
              <a:gd name="T20" fmla="*/ 3 w 77"/>
              <a:gd name="T21" fmla="*/ 21 h 62"/>
              <a:gd name="T22" fmla="*/ 3 w 77"/>
              <a:gd name="T23" fmla="*/ 22 h 62"/>
              <a:gd name="T24" fmla="*/ 16 w 77"/>
              <a:gd name="T25" fmla="*/ 37 h 62"/>
              <a:gd name="T26" fmla="*/ 12 w 77"/>
              <a:gd name="T27" fmla="*/ 38 h 62"/>
              <a:gd name="T28" fmla="*/ 9 w 77"/>
              <a:gd name="T29" fmla="*/ 37 h 62"/>
              <a:gd name="T30" fmla="*/ 24 w 77"/>
              <a:gd name="T31" fmla="*/ 48 h 62"/>
              <a:gd name="T32" fmla="*/ 4 w 77"/>
              <a:gd name="T33" fmla="*/ 55 h 62"/>
              <a:gd name="T34" fmla="*/ 0 w 77"/>
              <a:gd name="T35" fmla="*/ 55 h 62"/>
              <a:gd name="T36" fmla="*/ 24 w 77"/>
              <a:gd name="T37" fmla="*/ 62 h 62"/>
              <a:gd name="T38" fmla="*/ 69 w 77"/>
              <a:gd name="T39" fmla="*/ 17 h 62"/>
              <a:gd name="T40" fmla="*/ 69 w 77"/>
              <a:gd name="T41" fmla="*/ 15 h 62"/>
              <a:gd name="T42" fmla="*/ 77 w 77"/>
              <a:gd name="T43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" h="62">
                <a:moveTo>
                  <a:pt x="77" y="7"/>
                </a:moveTo>
                <a:cubicBezTo>
                  <a:pt x="74" y="8"/>
                  <a:pt x="71" y="9"/>
                  <a:pt x="68" y="9"/>
                </a:cubicBezTo>
                <a:cubicBezTo>
                  <a:pt x="71" y="8"/>
                  <a:pt x="73" y="4"/>
                  <a:pt x="75" y="1"/>
                </a:cubicBezTo>
                <a:cubicBezTo>
                  <a:pt x="71" y="3"/>
                  <a:pt x="68" y="4"/>
                  <a:pt x="65" y="5"/>
                </a:cubicBezTo>
                <a:cubicBezTo>
                  <a:pt x="62" y="2"/>
                  <a:pt x="58" y="0"/>
                  <a:pt x="53" y="0"/>
                </a:cubicBezTo>
                <a:cubicBezTo>
                  <a:pt x="45" y="0"/>
                  <a:pt x="38" y="7"/>
                  <a:pt x="38" y="15"/>
                </a:cubicBezTo>
                <a:cubicBezTo>
                  <a:pt x="38" y="17"/>
                  <a:pt x="38" y="18"/>
                  <a:pt x="38" y="19"/>
                </a:cubicBezTo>
                <a:cubicBezTo>
                  <a:pt x="25" y="18"/>
                  <a:pt x="13" y="12"/>
                  <a:pt x="6" y="3"/>
                </a:cubicBezTo>
                <a:cubicBezTo>
                  <a:pt x="4" y="5"/>
                  <a:pt x="4" y="8"/>
                  <a:pt x="4" y="10"/>
                </a:cubicBezTo>
                <a:cubicBezTo>
                  <a:pt x="4" y="16"/>
                  <a:pt x="6" y="21"/>
                  <a:pt x="11" y="23"/>
                </a:cubicBezTo>
                <a:cubicBezTo>
                  <a:pt x="8" y="23"/>
                  <a:pt x="6" y="23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9"/>
                  <a:pt x="9" y="36"/>
                  <a:pt x="16" y="37"/>
                </a:cubicBezTo>
                <a:cubicBezTo>
                  <a:pt x="15" y="37"/>
                  <a:pt x="13" y="38"/>
                  <a:pt x="12" y="38"/>
                </a:cubicBezTo>
                <a:cubicBezTo>
                  <a:pt x="11" y="38"/>
                  <a:pt x="10" y="37"/>
                  <a:pt x="9" y="37"/>
                </a:cubicBezTo>
                <a:cubicBezTo>
                  <a:pt x="11" y="43"/>
                  <a:pt x="17" y="48"/>
                  <a:pt x="24" y="48"/>
                </a:cubicBezTo>
                <a:cubicBezTo>
                  <a:pt x="18" y="52"/>
                  <a:pt x="11" y="55"/>
                  <a:pt x="4" y="55"/>
                </a:cubicBezTo>
                <a:cubicBezTo>
                  <a:pt x="3" y="55"/>
                  <a:pt x="2" y="55"/>
                  <a:pt x="0" y="55"/>
                </a:cubicBezTo>
                <a:cubicBezTo>
                  <a:pt x="7" y="59"/>
                  <a:pt x="16" y="62"/>
                  <a:pt x="24" y="62"/>
                </a:cubicBezTo>
                <a:cubicBezTo>
                  <a:pt x="53" y="62"/>
                  <a:pt x="69" y="38"/>
                  <a:pt x="69" y="17"/>
                </a:cubicBezTo>
                <a:cubicBezTo>
                  <a:pt x="69" y="16"/>
                  <a:pt x="69" y="16"/>
                  <a:pt x="69" y="15"/>
                </a:cubicBezTo>
                <a:cubicBezTo>
                  <a:pt x="72" y="13"/>
                  <a:pt x="75" y="10"/>
                  <a:pt x="77" y="7"/>
                </a:cubicBezTo>
              </a:path>
            </a:pathLst>
          </a:custGeom>
          <a:solidFill>
            <a:schemeClr val="tx1"/>
          </a:solidFill>
          <a:ln w="3175">
            <a:noFill/>
          </a:ln>
        </p:spPr>
        <p:txBody>
          <a:bodyPr vert="horz" wrap="square" lIns="87105" tIns="43552" rIns="87105" bIns="43552" numCol="1" anchor="t" anchorCtr="0" compatLnSpc="1">
            <a:prstTxWarp prst="textNoShape">
              <a:avLst/>
            </a:prstTxWarp>
          </a:bodyPr>
          <a:lstStyle/>
          <a:p>
            <a:endParaRPr lang="fr-FR" sz="1715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A8A730-968B-4AE4-870F-E317E827562C}"/>
              </a:ext>
            </a:extLst>
          </p:cNvPr>
          <p:cNvCxnSpPr/>
          <p:nvPr userDrawn="1"/>
        </p:nvCxnSpPr>
        <p:spPr>
          <a:xfrm>
            <a:off x="1204054" y="6023648"/>
            <a:ext cx="0" cy="2253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D32342F-033F-4671-9378-CEEE0DE7E562}"/>
              </a:ext>
            </a:extLst>
          </p:cNvPr>
          <p:cNvSpPr txBox="1"/>
          <p:nvPr userDrawn="1"/>
        </p:nvSpPr>
        <p:spPr>
          <a:xfrm>
            <a:off x="1301938" y="5995036"/>
            <a:ext cx="1614231" cy="24005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fr-FR" sz="1238" b="1" dirty="0">
                <a:solidFill>
                  <a:schemeClr val="tx1"/>
                </a:solidFill>
              </a:rPr>
              <a:t>@</a:t>
            </a:r>
            <a:r>
              <a:rPr lang="fr-FR" sz="1238" b="1" dirty="0" err="1">
                <a:solidFill>
                  <a:schemeClr val="tx1"/>
                </a:solidFill>
              </a:rPr>
              <a:t>BanqueDesTerr</a:t>
            </a:r>
            <a:endParaRPr lang="fr-FR" sz="1238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6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8" y="1068832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3" b="1">
                <a:solidFill>
                  <a:schemeClr val="tx2"/>
                </a:solidFill>
              </a:defRPr>
            </a:lvl1pPr>
            <a:lvl2pPr marL="455843" indent="0">
              <a:buNone/>
              <a:defRPr sz="1994" b="1"/>
            </a:lvl2pPr>
            <a:lvl3pPr marL="911687" indent="0">
              <a:buNone/>
              <a:defRPr sz="1796" b="1"/>
            </a:lvl3pPr>
            <a:lvl4pPr marL="1367530" indent="0">
              <a:buNone/>
              <a:defRPr sz="1596" b="1"/>
            </a:lvl4pPr>
            <a:lvl5pPr marL="1823374" indent="0">
              <a:buNone/>
              <a:defRPr sz="1596" b="1"/>
            </a:lvl5pPr>
            <a:lvl6pPr marL="2279217" indent="0">
              <a:buNone/>
              <a:defRPr sz="1596" b="1"/>
            </a:lvl6pPr>
            <a:lvl7pPr marL="2735060" indent="0">
              <a:buNone/>
              <a:defRPr sz="1596" b="1"/>
            </a:lvl7pPr>
            <a:lvl8pPr marL="3190903" indent="0">
              <a:buNone/>
              <a:defRPr sz="1596" b="1"/>
            </a:lvl8pPr>
            <a:lvl9pPr marL="3646747" indent="0">
              <a:buNone/>
              <a:defRPr sz="159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2616" y="6354889"/>
            <a:ext cx="4808348" cy="1714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/>
              <a:t>AAP "Dispositifs territoriaux"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8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917" y="1941717"/>
            <a:ext cx="10204931" cy="39437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1"/>
              </a:spcBef>
              <a:defRPr sz="1713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2">
                <a:solidFill>
                  <a:schemeClr val="tx2"/>
                </a:solidFill>
              </a:defRPr>
            </a:lvl2pPr>
            <a:lvl3pPr marL="170632" indent="-170632">
              <a:lnSpc>
                <a:spcPct val="100000"/>
              </a:lnSpc>
              <a:spcBef>
                <a:spcPts val="1713"/>
              </a:spcBef>
              <a:buClr>
                <a:schemeClr val="tx1"/>
              </a:buClr>
              <a:buFont typeface="+mj-lt"/>
              <a:buAutoNum type="arabicPeriod"/>
              <a:tabLst>
                <a:tab pos="170632" algn="l"/>
              </a:tabLst>
              <a:defRPr sz="1332" b="1">
                <a:solidFill>
                  <a:schemeClr val="tx2"/>
                </a:solidFill>
              </a:defRPr>
            </a:lvl3pPr>
            <a:lvl4pPr marL="171214" indent="119849">
              <a:lnSpc>
                <a:spcPct val="100000"/>
              </a:lnSpc>
              <a:spcBef>
                <a:spcPts val="380"/>
              </a:spcBef>
              <a:buSzPct val="80000"/>
              <a:buFont typeface="Verdana" panose="020B0604030504040204" pitchFamily="34" charset="0"/>
              <a:buChar char="•"/>
              <a:defRPr sz="1332">
                <a:solidFill>
                  <a:schemeClr val="tx2"/>
                </a:solidFill>
              </a:defRPr>
            </a:lvl4pPr>
            <a:lvl5pPr marL="239699" indent="119849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-"/>
              <a:defRPr sz="1332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02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8" y="1068832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3" b="1">
                <a:solidFill>
                  <a:schemeClr val="tx2"/>
                </a:solidFill>
              </a:defRPr>
            </a:lvl1pPr>
            <a:lvl2pPr marL="455843" indent="0">
              <a:buNone/>
              <a:defRPr sz="1994" b="1"/>
            </a:lvl2pPr>
            <a:lvl3pPr marL="911687" indent="0">
              <a:buNone/>
              <a:defRPr sz="1796" b="1"/>
            </a:lvl3pPr>
            <a:lvl4pPr marL="1367530" indent="0">
              <a:buNone/>
              <a:defRPr sz="1596" b="1"/>
            </a:lvl4pPr>
            <a:lvl5pPr marL="1823374" indent="0">
              <a:buNone/>
              <a:defRPr sz="1596" b="1"/>
            </a:lvl5pPr>
            <a:lvl6pPr marL="2279217" indent="0">
              <a:buNone/>
              <a:defRPr sz="1596" b="1"/>
            </a:lvl6pPr>
            <a:lvl7pPr marL="2735060" indent="0">
              <a:buNone/>
              <a:defRPr sz="1596" b="1"/>
            </a:lvl7pPr>
            <a:lvl8pPr marL="3190903" indent="0">
              <a:buNone/>
              <a:defRPr sz="1596" b="1"/>
            </a:lvl8pPr>
            <a:lvl9pPr marL="3646747" indent="0">
              <a:buNone/>
              <a:defRPr sz="159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2616" y="6354889"/>
            <a:ext cx="4808348" cy="1714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/>
              <a:t>AAP "Dispositifs territoriaux"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8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917" y="1941717"/>
            <a:ext cx="10204931" cy="39437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1"/>
              </a:spcBef>
              <a:defRPr sz="1713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2">
                <a:solidFill>
                  <a:schemeClr val="tx2"/>
                </a:solidFill>
              </a:defRPr>
            </a:lvl2pPr>
            <a:lvl3pPr marL="170632" indent="-170632">
              <a:lnSpc>
                <a:spcPct val="100000"/>
              </a:lnSpc>
              <a:spcBef>
                <a:spcPts val="1713"/>
              </a:spcBef>
              <a:buClr>
                <a:schemeClr val="tx1"/>
              </a:buClr>
              <a:buFont typeface="+mj-lt"/>
              <a:buAutoNum type="arabicPeriod"/>
              <a:tabLst>
                <a:tab pos="170632" algn="l"/>
              </a:tabLst>
              <a:defRPr sz="1332" b="1">
                <a:solidFill>
                  <a:schemeClr val="tx2"/>
                </a:solidFill>
              </a:defRPr>
            </a:lvl3pPr>
            <a:lvl4pPr marL="171214" indent="119849">
              <a:lnSpc>
                <a:spcPct val="100000"/>
              </a:lnSpc>
              <a:spcBef>
                <a:spcPts val="380"/>
              </a:spcBef>
              <a:buSzPct val="80000"/>
              <a:buFont typeface="Verdana" panose="020B0604030504040204" pitchFamily="34" charset="0"/>
              <a:buChar char="•"/>
              <a:defRPr sz="1332">
                <a:solidFill>
                  <a:schemeClr val="tx2"/>
                </a:solidFill>
              </a:defRPr>
            </a:lvl4pPr>
            <a:lvl5pPr marL="239699" indent="119849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-"/>
              <a:defRPr sz="1332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84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8" y="1068832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3" b="1">
                <a:solidFill>
                  <a:schemeClr val="tx2"/>
                </a:solidFill>
              </a:defRPr>
            </a:lvl1pPr>
            <a:lvl2pPr marL="455843" indent="0">
              <a:buNone/>
              <a:defRPr sz="1994" b="1"/>
            </a:lvl2pPr>
            <a:lvl3pPr marL="911687" indent="0">
              <a:buNone/>
              <a:defRPr sz="1796" b="1"/>
            </a:lvl3pPr>
            <a:lvl4pPr marL="1367530" indent="0">
              <a:buNone/>
              <a:defRPr sz="1596" b="1"/>
            </a:lvl4pPr>
            <a:lvl5pPr marL="1823374" indent="0">
              <a:buNone/>
              <a:defRPr sz="1596" b="1"/>
            </a:lvl5pPr>
            <a:lvl6pPr marL="2279217" indent="0">
              <a:buNone/>
              <a:defRPr sz="1596" b="1"/>
            </a:lvl6pPr>
            <a:lvl7pPr marL="2735060" indent="0">
              <a:buNone/>
              <a:defRPr sz="1596" b="1"/>
            </a:lvl7pPr>
            <a:lvl8pPr marL="3190903" indent="0">
              <a:buNone/>
              <a:defRPr sz="1596" b="1"/>
            </a:lvl8pPr>
            <a:lvl9pPr marL="3646747" indent="0">
              <a:buNone/>
              <a:defRPr sz="159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2616" y="6354889"/>
            <a:ext cx="4808348" cy="1714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/>
              <a:t>AAP "Dispositifs territoriaux"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8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917" y="1941717"/>
            <a:ext cx="10204931" cy="39437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1"/>
              </a:spcBef>
              <a:defRPr sz="1713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2">
                <a:solidFill>
                  <a:schemeClr val="tx2"/>
                </a:solidFill>
              </a:defRPr>
            </a:lvl2pPr>
            <a:lvl3pPr marL="170632" indent="-170632">
              <a:lnSpc>
                <a:spcPct val="100000"/>
              </a:lnSpc>
              <a:spcBef>
                <a:spcPts val="1713"/>
              </a:spcBef>
              <a:buClr>
                <a:schemeClr val="tx1"/>
              </a:buClr>
              <a:buFont typeface="+mj-lt"/>
              <a:buAutoNum type="arabicPeriod"/>
              <a:tabLst>
                <a:tab pos="170632" algn="l"/>
              </a:tabLst>
              <a:defRPr sz="1332" b="1">
                <a:solidFill>
                  <a:schemeClr val="tx2"/>
                </a:solidFill>
              </a:defRPr>
            </a:lvl3pPr>
            <a:lvl4pPr marL="171214" indent="119849">
              <a:lnSpc>
                <a:spcPct val="100000"/>
              </a:lnSpc>
              <a:spcBef>
                <a:spcPts val="380"/>
              </a:spcBef>
              <a:buSzPct val="80000"/>
              <a:buFont typeface="Verdana" panose="020B0604030504040204" pitchFamily="34" charset="0"/>
              <a:buChar char="•"/>
              <a:defRPr sz="1332">
                <a:solidFill>
                  <a:schemeClr val="tx2"/>
                </a:solidFill>
              </a:defRPr>
            </a:lvl4pPr>
            <a:lvl5pPr marL="239699" indent="119849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-"/>
              <a:defRPr sz="1332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868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  <a:latin typeface="Ubuntu" panose="020B0504030602030204"/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Ubuntu" panose="020B0504030602030204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9A70690-274A-A04F-ABD3-CFBA2078C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378" y="1906563"/>
            <a:ext cx="10206469" cy="3978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  <a:latin typeface="Ubuntu" panose="020B0504030602030204"/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  <a:latin typeface="Ubuntu" panose="020B0504030602030204"/>
              </a:defRPr>
            </a:lvl2pPr>
            <a:lvl3pPr marL="170885" marR="0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  <a:latin typeface="Ubuntu" panose="020B0504030602030204"/>
              </a:defRPr>
            </a:lvl3pPr>
            <a:lvl4pPr marL="171468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334">
                <a:solidFill>
                  <a:schemeClr val="tx2"/>
                </a:solidFill>
                <a:latin typeface="Ubuntu" panose="020B0504030602030204"/>
              </a:defRPr>
            </a:lvl4pPr>
            <a:lvl5pPr marL="240055" marR="0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334">
                <a:solidFill>
                  <a:schemeClr val="tx2"/>
                </a:solidFill>
                <a:latin typeface="Ubuntu" panose="020B0504030602030204"/>
              </a:defRPr>
            </a:lvl5pPr>
          </a:lstStyle>
          <a:p>
            <a:pPr lvl="0"/>
            <a:r>
              <a:rPr lang="fr-FR" dirty="0"/>
              <a:t>Niveau 1 (Arial italique 18 pt)</a:t>
            </a:r>
            <a:br>
              <a:rPr lang="fr-FR" dirty="0"/>
            </a:br>
            <a:r>
              <a:rPr lang="fr-FR" dirty="0"/>
              <a:t>Chapeau de la slide sur plusieurs lignes</a:t>
            </a:r>
          </a:p>
          <a:p>
            <a:pPr lvl="1"/>
            <a:r>
              <a:rPr lang="fr-FR" dirty="0"/>
              <a:t>Niveau 2 (Arial </a:t>
            </a:r>
            <a:r>
              <a:rPr lang="fr-FR" dirty="0" err="1"/>
              <a:t>regular</a:t>
            </a:r>
            <a:r>
              <a:rPr lang="fr-FR" dirty="0"/>
              <a:t> 14 pt) Texte courant</a:t>
            </a:r>
          </a:p>
          <a:p>
            <a:pPr marL="170885" marR="0" lvl="2" indent="-170885" algn="l" defTabSz="913042" rtl="0" eaLnBrk="1" fontAlgn="auto" latinLnBrk="0" hangingPunct="1">
              <a:lnSpc>
                <a:spcPct val="100000"/>
              </a:lnSpc>
              <a:spcBef>
                <a:spcPts val="1715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0885" algn="l"/>
              </a:tabLst>
              <a:defRPr/>
            </a:pPr>
            <a:r>
              <a:rPr kumimoji="0" lang="fr-FR" sz="1334" b="1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334" b="1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334" b="1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71468" marR="0" lvl="3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334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334" b="0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40055" marR="0" lvl="4" indent="120028" algn="l" defTabSz="913042" rtl="0" eaLnBrk="1" fontAlgn="auto" latinLnBrk="0" hangingPunct="1">
              <a:lnSpc>
                <a:spcPct val="100000"/>
              </a:lnSpc>
              <a:spcBef>
                <a:spcPts val="3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334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334" b="0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334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89735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61" y="585156"/>
            <a:ext cx="9935156" cy="685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8835" y="1640332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91E126-8984-4837-89CE-A3A70AB0C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3363" y="1826784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A431AB-700F-4A63-9FC5-80025E33695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81574" y="1640332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BF3A0282-805E-40BB-8A5D-EB24F0E7A8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6102" y="1826784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F514246-343A-4C5A-821B-52802893396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48835" y="3062804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D5F040BF-74B1-453A-B029-D39793A77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83363" y="3249256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07A629-8A45-4CF8-A04A-B10C8D7443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81574" y="3062804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EB9EB24F-502A-49CB-B2BF-5E8527EE2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16102" y="3249256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ED2A1E-542C-44AF-BD13-833909CC46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48835" y="4485063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12243EDE-0DEC-41C0-9958-8264C93B1C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83363" y="4671515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2C926A0-8593-4B51-9959-DC89AECD875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081574" y="4485063"/>
            <a:ext cx="892979" cy="6858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668" b="1">
                <a:solidFill>
                  <a:schemeClr val="tx1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FFEDED90-0F82-46AD-9F94-70CDD540A8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16102" y="4671515"/>
            <a:ext cx="2781973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76"/>
              </a:spcBef>
              <a:defRPr sz="1334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BF41D394-7533-432B-B460-1632E8977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1296" y="1826784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469B8D3E-D989-4085-BB3E-4989992024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1296" y="3249256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1782359E-AEB6-402F-A0F2-722409045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1296" y="4671515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1D3AA4A1-FC44-47A3-B119-0A62359576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4121" y="1826784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B67C17AA-776A-4209-A996-E25165285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4121" y="3249256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C7A51A0F-6340-4C6B-AAB4-6B4C7E0726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4121" y="4671515"/>
            <a:ext cx="515180" cy="120026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24" b="1">
                <a:solidFill>
                  <a:schemeClr val="tx1"/>
                </a:solidFill>
              </a:defRPr>
            </a:lvl1pPr>
            <a:lvl2pPr marL="0" marR="0" indent="0" algn="l" defTabSz="913042" rtl="0" eaLnBrk="1" fontAlgn="auto" latinLnBrk="0" hangingPunct="1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43" b="1">
                <a:solidFill>
                  <a:schemeClr val="tx2"/>
                </a:solidFill>
              </a:defRPr>
            </a:lvl2pPr>
            <a:lvl3pPr>
              <a:defRPr sz="1334" b="1"/>
            </a:lvl3pPr>
            <a:lvl4pPr>
              <a:defRPr sz="1334" b="1"/>
            </a:lvl4pPr>
            <a:lvl5pPr>
              <a:defRPr sz="1334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4139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Ver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09" y="3435804"/>
            <a:ext cx="7311464" cy="13717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1600" y="2655410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52" b="1" spc="-1143" baseline="0">
                <a:solidFill>
                  <a:schemeClr val="tx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718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Jau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09" y="3435804"/>
            <a:ext cx="7311464" cy="13717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1600" y="2655410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52" b="1" spc="-1143" baseline="0">
                <a:solidFill>
                  <a:schemeClr val="tx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8184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09" y="3435804"/>
            <a:ext cx="7311464" cy="13717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1600" y="2655410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52" b="1" spc="-1143" baseline="0">
                <a:solidFill>
                  <a:schemeClr val="tx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R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09" y="3435804"/>
            <a:ext cx="7311464" cy="13717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1600" y="2655410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52" b="1" spc="-1143" baseline="0">
                <a:solidFill>
                  <a:schemeClr val="tx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592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Violet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09" y="3435804"/>
            <a:ext cx="7311464" cy="13717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1600" y="2655410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52" b="1" spc="-1143" baseline="0">
                <a:solidFill>
                  <a:schemeClr val="tx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4017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Rou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09" y="3435804"/>
            <a:ext cx="7311464" cy="13717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1600" y="2655410"/>
            <a:ext cx="3091081" cy="2400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052" b="1" spc="-1143" baseline="0">
                <a:solidFill>
                  <a:schemeClr val="tx1"/>
                </a:solidFill>
              </a:defRPr>
            </a:lvl1pPr>
            <a:lvl2pPr marL="45652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304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56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0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391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564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216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821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377" y="1068831"/>
            <a:ext cx="10204931" cy="3429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715" b="1">
                <a:solidFill>
                  <a:schemeClr val="tx2"/>
                </a:solidFill>
              </a:defRPr>
            </a:lvl1pPr>
            <a:lvl2pPr marL="456521" indent="0">
              <a:buNone/>
              <a:defRPr sz="1997" b="1"/>
            </a:lvl2pPr>
            <a:lvl3pPr marL="913042" indent="0">
              <a:buNone/>
              <a:defRPr sz="1798" b="1"/>
            </a:lvl3pPr>
            <a:lvl4pPr marL="1369563" indent="0">
              <a:buNone/>
              <a:defRPr sz="1598" b="1"/>
            </a:lvl4pPr>
            <a:lvl5pPr marL="1826085" indent="0">
              <a:buNone/>
              <a:defRPr sz="1598" b="1"/>
            </a:lvl5pPr>
            <a:lvl6pPr marL="2282606" indent="0">
              <a:buNone/>
              <a:defRPr sz="1598" b="1"/>
            </a:lvl6pPr>
            <a:lvl7pPr marL="2739127" indent="0">
              <a:buNone/>
              <a:defRPr sz="1598" b="1"/>
            </a:lvl7pPr>
            <a:lvl8pPr marL="3195648" indent="0">
              <a:buNone/>
              <a:defRPr sz="1598" b="1"/>
            </a:lvl8pPr>
            <a:lvl9pPr marL="3652169" indent="0">
              <a:buNone/>
              <a:defRPr sz="159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77" y="585155"/>
            <a:ext cx="10204931" cy="445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916" y="1941717"/>
            <a:ext cx="10204931" cy="39437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143"/>
              </a:spcBef>
              <a:defRPr sz="1715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572"/>
              </a:spcBef>
              <a:defRPr sz="1334">
                <a:solidFill>
                  <a:schemeClr val="tx2"/>
                </a:solidFill>
              </a:defRPr>
            </a:lvl2pPr>
            <a:lvl3pPr marL="170885" indent="-170885">
              <a:lnSpc>
                <a:spcPct val="100000"/>
              </a:lnSpc>
              <a:spcBef>
                <a:spcPts val="1715"/>
              </a:spcBef>
              <a:buClr>
                <a:schemeClr val="tx1"/>
              </a:buClr>
              <a:buFont typeface="+mj-lt"/>
              <a:buAutoNum type="arabicPeriod"/>
              <a:tabLst>
                <a:tab pos="170885" algn="l"/>
              </a:tabLst>
              <a:defRPr sz="1334" b="1">
                <a:solidFill>
                  <a:schemeClr val="tx2"/>
                </a:solidFill>
              </a:defRPr>
            </a:lvl3pPr>
            <a:lvl4pPr marL="171468" indent="120028">
              <a:lnSpc>
                <a:spcPct val="100000"/>
              </a:lnSpc>
              <a:spcBef>
                <a:spcPts val="381"/>
              </a:spcBef>
              <a:buSzPct val="80000"/>
              <a:buFont typeface="Verdana" panose="020B0604030504040204" pitchFamily="34" charset="0"/>
              <a:buChar char="•"/>
              <a:defRPr sz="1334">
                <a:solidFill>
                  <a:schemeClr val="tx2"/>
                </a:solidFill>
              </a:defRPr>
            </a:lvl4pPr>
            <a:lvl5pPr marL="240055" indent="120028">
              <a:lnSpc>
                <a:spcPct val="100000"/>
              </a:lnSpc>
              <a:spcBef>
                <a:spcPts val="381"/>
              </a:spcBef>
              <a:buFont typeface="Arial" panose="020B0604020202020204" pitchFamily="34" charset="0"/>
              <a:buChar char="-"/>
              <a:defRPr sz="1334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20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9122" y="6504540"/>
            <a:ext cx="4808348" cy="17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34" b="1">
                <a:solidFill>
                  <a:schemeClr val="tx1"/>
                </a:solidFill>
              </a:defRPr>
            </a:lvl1pPr>
          </a:lstStyle>
          <a:p>
            <a:r>
              <a:rPr lang="fr-FR"/>
              <a:t>Nom de la présentation et la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848" y="6502272"/>
            <a:ext cx="686907" cy="17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48" b="1">
                <a:solidFill>
                  <a:schemeClr val="tx1"/>
                </a:solidFill>
              </a:defRPr>
            </a:lvl1pPr>
          </a:lstStyle>
          <a:p>
            <a:fld id="{FF67EF60-D3B0-409C-88CD-C39F952AE72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8710A3-816F-496D-8A45-7384252DA309}"/>
              </a:ext>
            </a:extLst>
          </p:cNvPr>
          <p:cNvCxnSpPr/>
          <p:nvPr userDrawn="1"/>
        </p:nvCxnSpPr>
        <p:spPr>
          <a:xfrm>
            <a:off x="1049117" y="6330538"/>
            <a:ext cx="15661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D1FEEF-FE2C-42E5-8EEA-DF13606A43C2}"/>
              </a:ext>
            </a:extLst>
          </p:cNvPr>
          <p:cNvCxnSpPr/>
          <p:nvPr userDrawn="1"/>
        </p:nvCxnSpPr>
        <p:spPr>
          <a:xfrm>
            <a:off x="2672068" y="6330538"/>
            <a:ext cx="807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49BB86-C357-484E-8C12-19607C7F8EFA}"/>
              </a:ext>
            </a:extLst>
          </p:cNvPr>
          <p:cNvCxnSpPr/>
          <p:nvPr userDrawn="1"/>
        </p:nvCxnSpPr>
        <p:spPr>
          <a:xfrm>
            <a:off x="10805044" y="6330538"/>
            <a:ext cx="353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C1C0F43-F5F0-405E-A9D8-D254C7B0E035}"/>
              </a:ext>
            </a:extLst>
          </p:cNvPr>
          <p:cNvSpPr txBox="1"/>
          <p:nvPr userDrawn="1"/>
        </p:nvSpPr>
        <p:spPr>
          <a:xfrm>
            <a:off x="953734" y="6460824"/>
            <a:ext cx="1614231" cy="24005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fr-FR" sz="1048" b="1" dirty="0">
                <a:solidFill>
                  <a:schemeClr val="tx1"/>
                </a:solidFill>
              </a:rPr>
              <a:t>Banque des Territoires</a:t>
            </a:r>
          </a:p>
        </p:txBody>
      </p:sp>
      <p:sp>
        <p:nvSpPr>
          <p:cNvPr id="3" name="MSIPCMContentMarking" descr="{&quot;HashCode&quot;:967973103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A81D0309-0875-43CF-87D9-950927E0E885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14276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3042" rtl="0" eaLnBrk="1" latinLnBrk="0" hangingPunct="1">
        <a:lnSpc>
          <a:spcPct val="90000"/>
        </a:lnSpc>
        <a:spcBef>
          <a:spcPct val="0"/>
        </a:spcBef>
        <a:buNone/>
        <a:defRPr sz="2858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796" kern="1200">
          <a:solidFill>
            <a:srgbClr val="00B0F0"/>
          </a:solidFill>
          <a:latin typeface="+mn-lt"/>
          <a:ea typeface="+mn-ea"/>
          <a:cs typeface="+mn-cs"/>
        </a:defRPr>
      </a:lvl1pPr>
      <a:lvl2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397" kern="1200">
          <a:solidFill>
            <a:srgbClr val="00B0F0"/>
          </a:solidFill>
          <a:latin typeface="+mn-lt"/>
          <a:ea typeface="+mn-ea"/>
          <a:cs typeface="+mn-cs"/>
        </a:defRPr>
      </a:lvl2pPr>
      <a:lvl3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997" kern="1200">
          <a:solidFill>
            <a:srgbClr val="00B0F0"/>
          </a:solidFill>
          <a:latin typeface="+mn-lt"/>
          <a:ea typeface="+mn-ea"/>
          <a:cs typeface="+mn-cs"/>
        </a:defRPr>
      </a:lvl3pPr>
      <a:lvl4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798" kern="1200">
          <a:solidFill>
            <a:srgbClr val="00B0F0"/>
          </a:solidFill>
          <a:latin typeface="+mn-lt"/>
          <a:ea typeface="+mn-ea"/>
          <a:cs typeface="+mn-cs"/>
        </a:defRPr>
      </a:lvl4pPr>
      <a:lvl5pPr marL="0" indent="0" algn="l" defTabSz="913042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798" kern="1200">
          <a:solidFill>
            <a:srgbClr val="00B0F0"/>
          </a:solidFill>
          <a:latin typeface="+mn-lt"/>
          <a:ea typeface="+mn-ea"/>
          <a:cs typeface="+mn-cs"/>
        </a:defRPr>
      </a:lvl5pPr>
      <a:lvl6pPr marL="2510867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388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3909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0" indent="-228261" algn="l" defTabSz="9130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21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042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3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5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6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127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8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169" algn="l" defTabSz="91304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2.xml"/><Relationship Id="rId16" Type="http://schemas.openxmlformats.org/officeDocument/2006/relationships/image" Target="../media/image38.png"/><Relationship Id="rId1" Type="http://schemas.openxmlformats.org/officeDocument/2006/relationships/tags" Target="../tags/tag1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45C5C6A-84E0-4C1C-A815-0A1102C60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985" y="2878999"/>
            <a:ext cx="10408030" cy="1200265"/>
          </a:xfrm>
        </p:spPr>
        <p:txBody>
          <a:bodyPr/>
          <a:lstStyle/>
          <a:p>
            <a:r>
              <a:rPr lang="fr-FR" dirty="0"/>
              <a:t>Investir dans les projets éducatifs des territoires : Campus Connecté et autres dispositifs territoriaux </a:t>
            </a:r>
          </a:p>
        </p:txBody>
      </p:sp>
      <p:sp>
        <p:nvSpPr>
          <p:cNvPr id="15" name="Sous-titre 14">
            <a:extLst>
              <a:ext uri="{FF2B5EF4-FFF2-40B4-BE49-F238E27FC236}">
                <a16:creationId xmlns:a16="http://schemas.microsoft.com/office/drawing/2014/main" id="{23DD7DB9-82F1-4CB1-A7D7-6286FF5EB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985" y="4234009"/>
            <a:ext cx="9444968" cy="457757"/>
          </a:xfrm>
        </p:spPr>
        <p:txBody>
          <a:bodyPr/>
          <a:lstStyle/>
          <a:p>
            <a:r>
              <a:rPr lang="fr-FR" sz="2000" dirty="0"/>
              <a:t>Présentation du dispositif Campus Connecté – Atelier </a:t>
            </a:r>
            <a:r>
              <a:rPr lang="fr-FR" sz="2000" dirty="0" err="1"/>
              <a:t>Ihédate</a:t>
            </a:r>
            <a:r>
              <a:rPr lang="fr-FR" sz="2000" dirty="0"/>
              <a:t> 08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178316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F69D51-45B9-4121-AF61-A677CA2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FFFB2F-AD9E-493E-AA84-C67AD1D5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Lauréats Campus Connecté 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05E7D5AE-EFDB-42F4-9493-3202EB0A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419" y="6502272"/>
            <a:ext cx="4808348" cy="171466"/>
          </a:xfrm>
        </p:spPr>
        <p:txBody>
          <a:bodyPr/>
          <a:lstStyle/>
          <a:p>
            <a:r>
              <a:rPr lang="fr-FR" dirty="0"/>
              <a:t>Réunion de présentation ESJ – 9 juin 2022</a:t>
            </a: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D147DBBC-5177-47AA-8C7B-FCA6DB38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5" y="1030968"/>
            <a:ext cx="9761753" cy="56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F69D51-45B9-4121-AF61-A677CA2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FFFB2F-AD9E-493E-AA84-C67AD1D5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Lauréats Campus Connecté – Campus Co Marseille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05E7D5AE-EFDB-42F4-9493-3202EB0A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419" y="6502272"/>
            <a:ext cx="4808348" cy="171466"/>
          </a:xfrm>
        </p:spPr>
        <p:txBody>
          <a:bodyPr/>
          <a:lstStyle/>
          <a:p>
            <a:r>
              <a:rPr lang="fr-FR" dirty="0"/>
              <a:t>Réunion de présentation ESJ – 9 juin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A01903-1D2A-46BD-990E-0AA9028DF6ED}"/>
              </a:ext>
            </a:extLst>
          </p:cNvPr>
          <p:cNvSpPr txBox="1"/>
          <p:nvPr/>
        </p:nvSpPr>
        <p:spPr>
          <a:xfrm>
            <a:off x="953377" y="1443841"/>
            <a:ext cx="10666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Porté par la </a:t>
            </a:r>
            <a:r>
              <a:rPr lang="fr-FR" b="1" dirty="0">
                <a:solidFill>
                  <a:srgbClr val="C00000"/>
                </a:solidFill>
              </a:rPr>
              <a:t>métropole Aix Marseille Provence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et mise en place par les </a:t>
            </a:r>
            <a:r>
              <a:rPr lang="fr-FR" b="1" dirty="0">
                <a:solidFill>
                  <a:srgbClr val="C00000"/>
                </a:solidFill>
              </a:rPr>
              <a:t>Apprentis d’Auteuil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le campus Co est situé dans le quartier de Bougainville (15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ème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arrondissement)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2021/2022 : 18 étudiants inscrits et en </a:t>
            </a:r>
            <a:r>
              <a:rPr lang="fr-FR" b="1" dirty="0">
                <a:solidFill>
                  <a:srgbClr val="C00000"/>
                </a:solidFill>
              </a:rPr>
              <a:t>2022/23 : 17 étudiants inscrits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Intégré au sein de Campus Co, il existe plusieurs typologies d’étudiants : des </a:t>
            </a:r>
            <a:r>
              <a:rPr lang="fr-FR" b="1" dirty="0">
                <a:solidFill>
                  <a:srgbClr val="C00000"/>
                </a:solidFill>
              </a:rPr>
              <a:t>étudiants en apprentissage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des </a:t>
            </a:r>
            <a:r>
              <a:rPr lang="fr-FR" b="1" dirty="0">
                <a:solidFill>
                  <a:srgbClr val="C00000"/>
                </a:solidFill>
              </a:rPr>
              <a:t>étudiants en prépa </a:t>
            </a:r>
            <a:r>
              <a:rPr lang="fr-FR" b="1" dirty="0" err="1">
                <a:solidFill>
                  <a:srgbClr val="C00000"/>
                </a:solidFill>
              </a:rPr>
              <a:t>Bachelor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des </a:t>
            </a:r>
            <a:r>
              <a:rPr lang="fr-FR" b="1" dirty="0">
                <a:solidFill>
                  <a:srgbClr val="C00000"/>
                </a:solidFill>
              </a:rPr>
              <a:t>étudiants en parcours à distance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qui poursuivent des études allant de la Terminale et du DAEU jusqu’au bac+5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 vocation du Campus Co est de permettre </a:t>
            </a:r>
            <a:r>
              <a:rPr lang="fr-FR" b="1" dirty="0">
                <a:solidFill>
                  <a:srgbClr val="C00000"/>
                </a:solidFill>
              </a:rPr>
              <a:t>l’accès aux étudies supérieures à des jeunes ayant rencontre des difficultés d’accès à l’enseignement supérieur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: mauvaise orientation, système université pas compatible, étudiants en liste d’attente ou complémentaire, étudiants cumulant les freins périphériques.</a:t>
            </a:r>
          </a:p>
        </p:txBody>
      </p:sp>
    </p:spTree>
    <p:extLst>
      <p:ext uri="{BB962C8B-B14F-4D97-AF65-F5344CB8AC3E}">
        <p14:creationId xmlns:p14="http://schemas.microsoft.com/office/powerpoint/2010/main" val="18443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F69D51-45B9-4121-AF61-A677CA2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FFFB2F-AD9E-493E-AA84-C67AD1D5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Lauréats Campus Connecté – Belleville-en-Beaujolais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05E7D5AE-EFDB-42F4-9493-3202EB0A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419" y="6502272"/>
            <a:ext cx="4808348" cy="171466"/>
          </a:xfrm>
        </p:spPr>
        <p:txBody>
          <a:bodyPr/>
          <a:lstStyle/>
          <a:p>
            <a:r>
              <a:rPr lang="fr-FR" dirty="0"/>
              <a:t>Atelier </a:t>
            </a:r>
            <a:r>
              <a:rPr lang="fr-FR" dirty="0" err="1"/>
              <a:t>Ihédate</a:t>
            </a:r>
            <a:r>
              <a:rPr lang="fr-FR" dirty="0"/>
              <a:t> – présentation Campus Connecté 8 décembre 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80E5EF-618B-4319-A2E4-89D3A108F5A8}"/>
              </a:ext>
            </a:extLst>
          </p:cNvPr>
          <p:cNvSpPr txBox="1"/>
          <p:nvPr/>
        </p:nvSpPr>
        <p:spPr>
          <a:xfrm>
            <a:off x="953377" y="1443841"/>
            <a:ext cx="104241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Porté par la </a:t>
            </a:r>
            <a:r>
              <a:rPr lang="fr-FR" b="1" dirty="0">
                <a:solidFill>
                  <a:srgbClr val="C00000"/>
                </a:solidFill>
              </a:rPr>
              <a:t>commune de Belleville – en- Beaujolais,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commune périurbaine située proche de la Métropole de Lyon mais au cœur d’un territoire viticole et agricole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2021/2022 : 10 étudiants inscrits et en </a:t>
            </a:r>
            <a:r>
              <a:rPr lang="fr-FR" b="1" dirty="0">
                <a:solidFill>
                  <a:srgbClr val="C00000"/>
                </a:solidFill>
              </a:rPr>
              <a:t>2022/23 : 13 étudiants inscrits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 collectivité porte le projet et est très impliqué dans le dispositif. Les étudiants du Campus Connecté ne suivent pas seulement des cours à distance mais sont pleinement acteurs de la vie de la collectivité (contrat de travail avec la ville) et de la vie citoyenne (ateliers et débats organisés)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 vocation du Campus Connecté est de proposer </a:t>
            </a:r>
            <a:r>
              <a:rPr lang="fr-FR" b="1" dirty="0">
                <a:solidFill>
                  <a:srgbClr val="C00000"/>
                </a:solidFill>
              </a:rPr>
              <a:t>une offre supplémentaires aux adultes qui souhaitent poursuivre ou reprendre des études supérieures et qui n’ont pas les moyens ou capacités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à se déplacer dans l’Université sélectionnée. Le Campus Connecté est également un lieux supplémentaire de proximité pour </a:t>
            </a:r>
            <a:r>
              <a:rPr lang="fr-FR" b="1" dirty="0">
                <a:solidFill>
                  <a:srgbClr val="C00000"/>
                </a:solidFill>
              </a:rPr>
              <a:t>rencontrer et accompagner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des personnes qui </a:t>
            </a:r>
            <a:r>
              <a:rPr lang="fr-FR" b="1" dirty="0">
                <a:solidFill>
                  <a:srgbClr val="C00000"/>
                </a:solidFill>
              </a:rPr>
              <a:t>souhaitent s’orienter et/ou se réorienter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9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DA1B4131-EDB9-40E7-8010-FFF568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5330" y="6497614"/>
            <a:ext cx="684825" cy="171206"/>
          </a:xfrm>
          <a:prstGeom prst="rect">
            <a:avLst/>
          </a:prstGeom>
        </p:spPr>
        <p:txBody>
          <a:bodyPr vert="horz" lIns="86973" tIns="43486" rIns="86973" bIns="43486" rtlCol="0" anchor="ctr">
            <a:noAutofit/>
          </a:bodyPr>
          <a:lstStyle>
            <a:defPPr>
              <a:defRPr lang="en-US"/>
            </a:defPPr>
            <a:lvl1pPr marL="0" algn="r" defTabSz="434882" rtl="0" eaLnBrk="1" latinLnBrk="0" hangingPunct="1">
              <a:defRPr sz="104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882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764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4646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9529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410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9292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4174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9057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67EF60-D3B0-409C-88CD-C39F952AE724}" type="slidenum">
              <a:rPr lang="fr-FR">
                <a:solidFill>
                  <a:srgbClr val="E20613"/>
                </a:solidFill>
                <a:latin typeface="Arial" panose="020B0604020202020204"/>
              </a:rPr>
              <a:pPr>
                <a:defRPr/>
              </a:pPr>
              <a:t>2</a:t>
            </a:fld>
            <a:endParaRPr lang="fr-FR">
              <a:solidFill>
                <a:srgbClr val="E20613"/>
              </a:solidFill>
              <a:latin typeface="Arial" panose="020B0604020202020204"/>
            </a:endParaRPr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E97D261E-7A17-40D3-9753-BFA3A69A562A}"/>
              </a:ext>
            </a:extLst>
          </p:cNvPr>
          <p:cNvSpPr txBox="1">
            <a:spLocks/>
          </p:cNvSpPr>
          <p:nvPr/>
        </p:nvSpPr>
        <p:spPr>
          <a:xfrm>
            <a:off x="949202" y="466757"/>
            <a:ext cx="10406246" cy="694925"/>
          </a:xfrm>
          <a:prstGeom prst="rect">
            <a:avLst/>
          </a:prstGeom>
        </p:spPr>
        <p:txBody>
          <a:bodyPr>
            <a:noAutofit/>
          </a:bodyPr>
          <a:lstStyle>
            <a:lvl1pPr defTabSz="957051">
              <a:lnSpc>
                <a:spcPct val="90000"/>
              </a:lnSpc>
              <a:spcBef>
                <a:spcPct val="0"/>
              </a:spcBef>
              <a:buNone/>
              <a:defRPr sz="2996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54" dirty="0"/>
              <a:t>Des actions coordonnées au service de territoires attractifs et innovants dans le domaine de l’éducation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1EC27D8-EBBB-46FE-8C8C-31565FADDF88}"/>
              </a:ext>
            </a:extLst>
          </p:cNvPr>
          <p:cNvSpPr/>
          <p:nvPr/>
        </p:nvSpPr>
        <p:spPr>
          <a:xfrm>
            <a:off x="8192791" y="2398936"/>
            <a:ext cx="3189275" cy="956354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45" tIns="35945" rIns="35945" bIns="35945" rtlCol="0" anchor="t"/>
          <a:lstStyle/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r>
              <a:rPr lang="fr-FR" sz="1798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Des </a:t>
            </a:r>
            <a:r>
              <a:rPr lang="fr-FR" sz="1798" b="1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programmes d’investissement d’avenir</a:t>
            </a:r>
            <a:endParaRPr lang="fr-FR" sz="1798" dirty="0">
              <a:solidFill>
                <a:srgbClr val="85746D">
                  <a:lumMod val="50000"/>
                </a:srgbClr>
              </a:solidFill>
              <a:latin typeface="Arial" panose="020B0604020202020204"/>
              <a:ea typeface="Source Sans Pro Light" panose="020B0403030403020204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5CD3559-2A3D-4A28-A872-6E1D01DF54BA}"/>
              </a:ext>
            </a:extLst>
          </p:cNvPr>
          <p:cNvSpPr/>
          <p:nvPr/>
        </p:nvSpPr>
        <p:spPr>
          <a:xfrm>
            <a:off x="4612502" y="2398936"/>
            <a:ext cx="3189275" cy="1086022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45" tIns="35945" rIns="35945" bIns="35945" rtlCol="0" anchor="t"/>
          <a:lstStyle/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r>
              <a:rPr lang="fr-FR" sz="1798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De </a:t>
            </a:r>
            <a:r>
              <a:rPr lang="fr-FR" sz="1798" b="1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l’accompagnement</a:t>
            </a:r>
            <a:r>
              <a:rPr lang="fr-FR" sz="1798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 pour les acteurs et écosystèmes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5B1A37B-0F65-4581-A482-EA8AB5E0313B}"/>
              </a:ext>
            </a:extLst>
          </p:cNvPr>
          <p:cNvSpPr/>
          <p:nvPr/>
        </p:nvSpPr>
        <p:spPr>
          <a:xfrm>
            <a:off x="1032215" y="2398936"/>
            <a:ext cx="3189275" cy="956353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45" rIns="35945" bIns="35945" rtlCol="0" anchor="t"/>
          <a:lstStyle/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r>
              <a:rPr lang="fr-FR" sz="1798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De </a:t>
            </a:r>
            <a:r>
              <a:rPr lang="fr-FR" sz="1798" b="1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l’investissement</a:t>
            </a:r>
            <a:br>
              <a:rPr lang="fr-FR" sz="1798" b="1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</a:br>
            <a:r>
              <a:rPr lang="fr-FR" sz="1798" dirty="0">
                <a:solidFill>
                  <a:srgbClr val="85746D">
                    <a:lumMod val="50000"/>
                  </a:srgbClr>
                </a:solidFill>
                <a:latin typeface="Arial" panose="020B0604020202020204"/>
                <a:ea typeface="Source Sans Pro Light" panose="020B0403030403020204" pitchFamily="34" charset="0"/>
              </a:rPr>
              <a:t>à impact </a:t>
            </a:r>
          </a:p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endParaRPr lang="fr-FR" sz="1798" dirty="0">
              <a:solidFill>
                <a:srgbClr val="85746D">
                  <a:lumMod val="50000"/>
                </a:srgbClr>
              </a:solidFill>
              <a:latin typeface="Arial" panose="020B0604020202020204"/>
              <a:ea typeface="Source Sans Pro Light" panose="020B0403030403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F3C3B96-90B6-457D-9E2D-5F85A3513D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28" y="4922307"/>
            <a:ext cx="2754650" cy="695488"/>
          </a:xfrm>
          <a:prstGeom prst="rect">
            <a:avLst/>
          </a:prstGeom>
          <a:noFill/>
        </p:spPr>
      </p:pic>
      <p:pic>
        <p:nvPicPr>
          <p:cNvPr id="10242" name="Picture 2" descr="Secrétariat général pour l'investissement | LinkedIn">
            <a:extLst>
              <a:ext uri="{FF2B5EF4-FFF2-40B4-BE49-F238E27FC236}">
                <a16:creationId xmlns:a16="http://schemas.microsoft.com/office/drawing/2014/main" id="{B8F0A604-C2E0-436D-AEF4-8B18E986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94" y="4596680"/>
            <a:ext cx="987269" cy="9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dTech France – L'association des entreprises de la filière EdTech">
            <a:extLst>
              <a:ext uri="{FF2B5EF4-FFF2-40B4-BE49-F238E27FC236}">
                <a16:creationId xmlns:a16="http://schemas.microsoft.com/office/drawing/2014/main" id="{8A254E6D-548F-4FC6-85A0-32EFE49E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59" y="4681633"/>
            <a:ext cx="808226" cy="7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9118FDD-4575-46EC-85DC-340275381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439" y="4884118"/>
            <a:ext cx="1636775" cy="38593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224A8D7-B9CF-4903-861E-724CE88C6F75}"/>
              </a:ext>
            </a:extLst>
          </p:cNvPr>
          <p:cNvSpPr txBox="1"/>
          <p:nvPr/>
        </p:nvSpPr>
        <p:spPr>
          <a:xfrm>
            <a:off x="1107941" y="3348749"/>
            <a:ext cx="3037822" cy="108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Investir dans des structures et des solutions qui permettent la </a:t>
            </a:r>
            <a:r>
              <a:rPr lang="fr-FR" sz="1143" b="1" i="1" dirty="0">
                <a:solidFill>
                  <a:srgbClr val="000000"/>
                </a:solidFill>
                <a:latin typeface="Arial" panose="020B0604020202020204"/>
              </a:rPr>
              <a:t>mise en place &amp; la diffusion d’outils structurants pour la filière et les acteurs du numérique éducatif</a:t>
            </a: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, de la </a:t>
            </a:r>
            <a:r>
              <a:rPr lang="fr-FR" sz="1143" i="1" dirty="0" err="1">
                <a:solidFill>
                  <a:srgbClr val="000000"/>
                </a:solidFill>
                <a:latin typeface="Arial" panose="020B0604020202020204"/>
              </a:rPr>
              <a:t>Edtech</a:t>
            </a: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 et de l’éducation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96D3B4-8D3E-438D-9825-5F2756525CE8}"/>
              </a:ext>
            </a:extLst>
          </p:cNvPr>
          <p:cNvSpPr txBox="1"/>
          <p:nvPr/>
        </p:nvSpPr>
        <p:spPr>
          <a:xfrm>
            <a:off x="4688229" y="3417500"/>
            <a:ext cx="3037822" cy="108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Accompagner les projets de </a:t>
            </a:r>
            <a:r>
              <a:rPr lang="fr-FR" sz="1143" b="1" i="1" dirty="0">
                <a:solidFill>
                  <a:srgbClr val="000000"/>
                </a:solidFill>
                <a:latin typeface="Arial" panose="020B0604020202020204"/>
              </a:rPr>
              <a:t>transformation des acteurs locaux, </a:t>
            </a: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structurer les </a:t>
            </a:r>
            <a:r>
              <a:rPr lang="fr-FR" sz="1143" b="1" i="1" dirty="0">
                <a:solidFill>
                  <a:srgbClr val="000000"/>
                </a:solidFill>
                <a:latin typeface="Arial" panose="020B0604020202020204"/>
              </a:rPr>
              <a:t>écosystèmes d’acteurs </a:t>
            </a: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au service de l’éducation et de l’inclusion numérique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864D0D-97FC-4F35-98C3-698695340455}"/>
              </a:ext>
            </a:extLst>
          </p:cNvPr>
          <p:cNvSpPr txBox="1"/>
          <p:nvPr/>
        </p:nvSpPr>
        <p:spPr>
          <a:xfrm>
            <a:off x="8268517" y="3417501"/>
            <a:ext cx="3037822" cy="88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042">
              <a:lnSpc>
                <a:spcPct val="115000"/>
              </a:lnSpc>
              <a:spcAft>
                <a:spcPts val="998"/>
              </a:spcAft>
              <a:defRPr/>
            </a:pPr>
            <a:r>
              <a:rPr lang="fr-FR" sz="1143" b="1" i="1" dirty="0">
                <a:solidFill>
                  <a:srgbClr val="000000"/>
                </a:solidFill>
                <a:latin typeface="Arial" panose="020B0604020202020204"/>
              </a:rPr>
              <a:t>Structurer, mettre en œuvre et piloter </a:t>
            </a:r>
            <a:r>
              <a:rPr lang="fr-FR" sz="1143" i="1" dirty="0">
                <a:solidFill>
                  <a:srgbClr val="000000"/>
                </a:solidFill>
                <a:latin typeface="Arial" panose="020B0604020202020204"/>
              </a:rPr>
              <a:t>les mandats du Programme d’Investissements d’Avenir (PIA) dans le domaine de l’éducation </a:t>
            </a:r>
          </a:p>
        </p:txBody>
      </p:sp>
      <p:sp>
        <p:nvSpPr>
          <p:cNvPr id="7" name="Pentagone 6">
            <a:extLst>
              <a:ext uri="{FF2B5EF4-FFF2-40B4-BE49-F238E27FC236}">
                <a16:creationId xmlns:a16="http://schemas.microsoft.com/office/drawing/2014/main" id="{AD0A5A3D-909F-4E95-B52E-8B5D5AABF0CE}"/>
              </a:ext>
            </a:extLst>
          </p:cNvPr>
          <p:cNvSpPr/>
          <p:nvPr/>
        </p:nvSpPr>
        <p:spPr>
          <a:xfrm>
            <a:off x="2311452" y="1602804"/>
            <a:ext cx="630803" cy="630803"/>
          </a:xfrm>
          <a:prstGeom prst="pentagon">
            <a:avLst/>
          </a:prstGeom>
          <a:noFill/>
          <a:ln w="57150">
            <a:solidFill>
              <a:srgbClr val="D52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29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Pentagone 22">
            <a:extLst>
              <a:ext uri="{FF2B5EF4-FFF2-40B4-BE49-F238E27FC236}">
                <a16:creationId xmlns:a16="http://schemas.microsoft.com/office/drawing/2014/main" id="{434C247C-953F-451A-A139-E6A3250786B6}"/>
              </a:ext>
            </a:extLst>
          </p:cNvPr>
          <p:cNvSpPr/>
          <p:nvPr/>
        </p:nvSpPr>
        <p:spPr>
          <a:xfrm>
            <a:off x="5891739" y="1602804"/>
            <a:ext cx="630803" cy="630803"/>
          </a:xfrm>
          <a:prstGeom prst="pentagon">
            <a:avLst/>
          </a:prstGeom>
          <a:noFill/>
          <a:ln w="57150">
            <a:solidFill>
              <a:srgbClr val="D52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29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Hexagone 24">
            <a:extLst>
              <a:ext uri="{FF2B5EF4-FFF2-40B4-BE49-F238E27FC236}">
                <a16:creationId xmlns:a16="http://schemas.microsoft.com/office/drawing/2014/main" id="{A0C45151-5DA2-4CFB-9B4F-ACE26F970940}"/>
              </a:ext>
            </a:extLst>
          </p:cNvPr>
          <p:cNvSpPr/>
          <p:nvPr/>
        </p:nvSpPr>
        <p:spPr>
          <a:xfrm>
            <a:off x="9472028" y="1602804"/>
            <a:ext cx="630803" cy="630803"/>
          </a:xfrm>
          <a:prstGeom prst="hexagon">
            <a:avLst/>
          </a:prstGeom>
          <a:noFill/>
          <a:ln w="57150">
            <a:solidFill>
              <a:srgbClr val="D52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29" b="1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AEC4032-545C-423E-889E-C74D03A8A277}"/>
              </a:ext>
            </a:extLst>
          </p:cNvPr>
          <p:cNvCxnSpPr>
            <a:cxnSpLocks/>
          </p:cNvCxnSpPr>
          <p:nvPr/>
        </p:nvCxnSpPr>
        <p:spPr>
          <a:xfrm>
            <a:off x="4378336" y="1797924"/>
            <a:ext cx="0" cy="36007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B60C6B5-F85F-4DC1-89DF-051E85AEEEE5}"/>
              </a:ext>
            </a:extLst>
          </p:cNvPr>
          <p:cNvCxnSpPr>
            <a:cxnSpLocks/>
          </p:cNvCxnSpPr>
          <p:nvPr/>
        </p:nvCxnSpPr>
        <p:spPr>
          <a:xfrm>
            <a:off x="8104490" y="1797924"/>
            <a:ext cx="0" cy="36007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DA1B4131-EDB9-40E7-8010-FFF568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86973" tIns="43486" rIns="86973" bIns="43486" rtlCol="0" anchor="ctr">
            <a:noAutofit/>
          </a:bodyPr>
          <a:lstStyle>
            <a:defPPr>
              <a:defRPr lang="en-US"/>
            </a:defPPr>
            <a:lvl1pPr marL="0" algn="r" defTabSz="434882" rtl="0" eaLnBrk="1" latinLnBrk="0" hangingPunct="1">
              <a:defRPr sz="104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882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764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4646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9529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410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9292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4174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9057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67EF60-D3B0-409C-88CD-C39F952AE724}" type="slidenum">
              <a:rPr lang="fr-FR">
                <a:solidFill>
                  <a:srgbClr val="E20613"/>
                </a:solidFill>
                <a:latin typeface="Arial" panose="020B0604020202020204"/>
              </a:rPr>
              <a:pPr>
                <a:defRPr/>
              </a:pPr>
              <a:t>3</a:t>
            </a:fld>
            <a:endParaRPr lang="fr-FR">
              <a:solidFill>
                <a:srgbClr val="E20613"/>
              </a:solidFill>
              <a:latin typeface="Arial" panose="020B0604020202020204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C9C6FF6-F123-4B69-9D4B-BEB70E43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1687"/>
            <a:r>
              <a:rPr lang="fr-FR" sz="2854" dirty="0"/>
              <a:t>Des segments à fort impact recherchés par la Banque des Territoires</a:t>
            </a:r>
            <a:br>
              <a:rPr lang="fr-FR" sz="2854" dirty="0"/>
            </a:br>
            <a:endParaRPr lang="fr-FR" sz="2854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A5E08C-9AAE-4E6E-A918-6F6CAA42EE22}"/>
              </a:ext>
            </a:extLst>
          </p:cNvPr>
          <p:cNvSpPr/>
          <p:nvPr/>
        </p:nvSpPr>
        <p:spPr>
          <a:xfrm>
            <a:off x="2372622" y="469471"/>
            <a:ext cx="8935167" cy="83550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1687">
              <a:lnSpc>
                <a:spcPct val="90000"/>
              </a:lnSpc>
              <a:spcBef>
                <a:spcPct val="0"/>
              </a:spcBef>
              <a:defRPr/>
            </a:pPr>
            <a:endParaRPr lang="fr-FR" sz="2282" b="1" dirty="0">
              <a:solidFill>
                <a:srgbClr val="E20613"/>
              </a:solidFill>
              <a:latin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D38894C-541E-4DBD-AE68-976D03F1527A}"/>
              </a:ext>
            </a:extLst>
          </p:cNvPr>
          <p:cNvGrpSpPr/>
          <p:nvPr/>
        </p:nvGrpSpPr>
        <p:grpSpPr>
          <a:xfrm>
            <a:off x="2693824" y="1428246"/>
            <a:ext cx="6489032" cy="4372194"/>
            <a:chOff x="3214688" y="1537206"/>
            <a:chExt cx="6056312" cy="4177794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BB0EDC1-DF68-4835-910D-DB2CBA2D6B33}"/>
                </a:ext>
              </a:extLst>
            </p:cNvPr>
            <p:cNvGrpSpPr/>
            <p:nvPr/>
          </p:nvGrpSpPr>
          <p:grpSpPr>
            <a:xfrm>
              <a:off x="3214688" y="1537206"/>
              <a:ext cx="6056312" cy="4177794"/>
              <a:chOff x="3214688" y="1537206"/>
              <a:chExt cx="6056312" cy="4177794"/>
            </a:xfrm>
          </p:grpSpPr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B7B9D7D6-5737-4620-90F3-6286FFE44CB1}"/>
                  </a:ext>
                </a:extLst>
              </p:cNvPr>
              <p:cNvGrpSpPr/>
              <p:nvPr/>
            </p:nvGrpSpPr>
            <p:grpSpPr>
              <a:xfrm>
                <a:off x="3214688" y="1537206"/>
                <a:ext cx="6056312" cy="4177794"/>
                <a:chOff x="1279017" y="1892806"/>
                <a:chExt cx="5608128" cy="38172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6" name="Groupe 65">
                  <a:extLst>
                    <a:ext uri="{FF2B5EF4-FFF2-40B4-BE49-F238E27FC236}">
                      <a16:creationId xmlns:a16="http://schemas.microsoft.com/office/drawing/2014/main" id="{6F7B173E-6BE2-44B0-BAAD-9DCC39BF9611}"/>
                    </a:ext>
                  </a:extLst>
                </p:cNvPr>
                <p:cNvGrpSpPr/>
                <p:nvPr/>
              </p:nvGrpSpPr>
              <p:grpSpPr>
                <a:xfrm>
                  <a:off x="1279017" y="1892808"/>
                  <a:ext cx="1900238" cy="2110359"/>
                  <a:chOff x="1279017" y="1892808"/>
                  <a:chExt cx="1900238" cy="2110359"/>
                </a:xfrm>
              </p:grpSpPr>
              <p:sp>
                <p:nvSpPr>
                  <p:cNvPr id="80" name="Hexagone 79">
                    <a:extLst>
                      <a:ext uri="{FF2B5EF4-FFF2-40B4-BE49-F238E27FC236}">
                        <a16:creationId xmlns:a16="http://schemas.microsoft.com/office/drawing/2014/main" id="{B709CDD7-E1C6-4D89-8391-7C31A3D6704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3475" y="2038350"/>
                    <a:ext cx="2110359" cy="1819275"/>
                  </a:xfrm>
                  <a:prstGeom prst="hexagon">
                    <a:avLst/>
                  </a:prstGeom>
                  <a:solidFill>
                    <a:schemeClr val="tx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042">
                      <a:defRPr/>
                    </a:pPr>
                    <a:endParaRPr lang="fr-FR" sz="1798" dirty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81" name="Groupe 80">
                    <a:extLst>
                      <a:ext uri="{FF2B5EF4-FFF2-40B4-BE49-F238E27FC236}">
                        <a16:creationId xmlns:a16="http://schemas.microsoft.com/office/drawing/2014/main" id="{415CFA70-1127-460A-87D4-45541D47540D}"/>
                      </a:ext>
                    </a:extLst>
                  </p:cNvPr>
                  <p:cNvGrpSpPr/>
                  <p:nvPr/>
                </p:nvGrpSpPr>
                <p:grpSpPr>
                  <a:xfrm>
                    <a:off x="1279017" y="2130376"/>
                    <a:ext cx="1900238" cy="1660542"/>
                    <a:chOff x="1279017" y="2187526"/>
                    <a:chExt cx="1900238" cy="1660542"/>
                  </a:xfrm>
                </p:grpSpPr>
                <p:pic>
                  <p:nvPicPr>
                    <p:cNvPr id="82" name="Graphique 81" descr="Fusée">
                      <a:extLst>
                        <a:ext uri="{FF2B5EF4-FFF2-40B4-BE49-F238E27FC236}">
                          <a16:creationId xmlns:a16="http://schemas.microsoft.com/office/drawing/2014/main" id="{F0ED4148-1747-4E66-9554-8BEA8790E7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97571" y="2187526"/>
                      <a:ext cx="875938" cy="87593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3" name="ZoneTexte 82">
                      <a:extLst>
                        <a:ext uri="{FF2B5EF4-FFF2-40B4-BE49-F238E27FC236}">
                          <a16:creationId xmlns:a16="http://schemas.microsoft.com/office/drawing/2014/main" id="{DE7A1F8C-D5F6-45D1-BA29-7776237C9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9017" y="3042781"/>
                      <a:ext cx="1900238" cy="8052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913042">
                        <a:defRPr/>
                      </a:pPr>
                      <a:r>
                        <a:rPr lang="fr-FR" sz="1798" b="1" dirty="0">
                          <a:solidFill>
                            <a:prstClr val="white"/>
                          </a:solidFill>
                          <a:latin typeface="Arial"/>
                        </a:rPr>
                        <a:t>Egalité des chances &amp; inclusion </a:t>
                      </a:r>
                    </a:p>
                  </p:txBody>
                </p:sp>
              </p:grpSp>
            </p:grpSp>
            <p:grpSp>
              <p:nvGrpSpPr>
                <p:cNvPr id="67" name="Groupe 66">
                  <a:extLst>
                    <a:ext uri="{FF2B5EF4-FFF2-40B4-BE49-F238E27FC236}">
                      <a16:creationId xmlns:a16="http://schemas.microsoft.com/office/drawing/2014/main" id="{48A508EC-05CA-414A-9EF9-073CCE4AB963}"/>
                    </a:ext>
                  </a:extLst>
                </p:cNvPr>
                <p:cNvGrpSpPr/>
                <p:nvPr/>
              </p:nvGrpSpPr>
              <p:grpSpPr>
                <a:xfrm>
                  <a:off x="3174492" y="1892808"/>
                  <a:ext cx="1819275" cy="2110359"/>
                  <a:chOff x="3174492" y="1892808"/>
                  <a:chExt cx="1819275" cy="2110359"/>
                </a:xfrm>
              </p:grpSpPr>
              <p:sp>
                <p:nvSpPr>
                  <p:cNvPr id="76" name="Hexagone 75">
                    <a:extLst>
                      <a:ext uri="{FF2B5EF4-FFF2-40B4-BE49-F238E27FC236}">
                        <a16:creationId xmlns:a16="http://schemas.microsoft.com/office/drawing/2014/main" id="{40B597F1-E43C-4FCF-884B-3A0F9FA74A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28950" y="2038350"/>
                    <a:ext cx="2110359" cy="1819275"/>
                  </a:xfrm>
                  <a:prstGeom prst="hexagon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042">
                      <a:defRPr/>
                    </a:pPr>
                    <a:endParaRPr lang="fr-FR" sz="1798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" name="ZoneTexte 78">
                    <a:extLst>
                      <a:ext uri="{FF2B5EF4-FFF2-40B4-BE49-F238E27FC236}">
                        <a16:creationId xmlns:a16="http://schemas.microsoft.com/office/drawing/2014/main" id="{89AC5227-9F2D-4543-87D8-4A58BEC49476}"/>
                      </a:ext>
                    </a:extLst>
                  </p:cNvPr>
                  <p:cNvSpPr txBox="1"/>
                  <p:nvPr/>
                </p:nvSpPr>
                <p:spPr>
                  <a:xfrm>
                    <a:off x="3331654" y="2985631"/>
                    <a:ext cx="1504950" cy="805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042">
                      <a:defRPr/>
                    </a:pPr>
                    <a:r>
                      <a:rPr lang="fr-FR" sz="1798" b="1" dirty="0">
                        <a:solidFill>
                          <a:prstClr val="white"/>
                        </a:solidFill>
                        <a:latin typeface="Arial"/>
                      </a:rPr>
                      <a:t>Accessibilité des publics fragilisés</a:t>
                    </a:r>
                    <a:endParaRPr lang="fr-FR" sz="1798" dirty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73" name="Hexagone 72">
                  <a:extLst>
                    <a:ext uri="{FF2B5EF4-FFF2-40B4-BE49-F238E27FC236}">
                      <a16:creationId xmlns:a16="http://schemas.microsoft.com/office/drawing/2014/main" id="{F3E7F9B8-6965-48E6-90C1-B10C747F01F9}"/>
                    </a:ext>
                  </a:extLst>
                </p:cNvPr>
                <p:cNvSpPr/>
                <p:nvPr/>
              </p:nvSpPr>
              <p:spPr>
                <a:xfrm rot="5400000">
                  <a:off x="4922328" y="2038348"/>
                  <a:ext cx="2110359" cy="1819275"/>
                </a:xfrm>
                <a:prstGeom prst="hexagon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042">
                    <a:defRPr/>
                  </a:pPr>
                  <a:endParaRPr lang="fr-FR" sz="1798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grpSp>
              <p:nvGrpSpPr>
                <p:cNvPr id="69" name="Groupe 68">
                  <a:extLst>
                    <a:ext uri="{FF2B5EF4-FFF2-40B4-BE49-F238E27FC236}">
                      <a16:creationId xmlns:a16="http://schemas.microsoft.com/office/drawing/2014/main" id="{858254F5-FE32-4306-A1C1-15A1F4818EFC}"/>
                    </a:ext>
                  </a:extLst>
                </p:cNvPr>
                <p:cNvGrpSpPr/>
                <p:nvPr/>
              </p:nvGrpSpPr>
              <p:grpSpPr>
                <a:xfrm>
                  <a:off x="2226755" y="2112723"/>
                  <a:ext cx="3724421" cy="3597292"/>
                  <a:chOff x="2226755" y="2112723"/>
                  <a:chExt cx="3724421" cy="3597292"/>
                </a:xfrm>
              </p:grpSpPr>
              <p:sp>
                <p:nvSpPr>
                  <p:cNvPr id="70" name="Hexagone 69">
                    <a:extLst>
                      <a:ext uri="{FF2B5EF4-FFF2-40B4-BE49-F238E27FC236}">
                        <a16:creationId xmlns:a16="http://schemas.microsoft.com/office/drawing/2014/main" id="{460DBCC5-7E11-4F86-8B6E-D051E172B4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81213" y="3745198"/>
                    <a:ext cx="2110359" cy="1819275"/>
                  </a:xfrm>
                  <a:prstGeom prst="hexagon">
                    <a:avLst/>
                  </a:prstGeom>
                  <a:solidFill>
                    <a:schemeClr val="tx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042">
                      <a:defRPr/>
                    </a:pPr>
                    <a:endParaRPr lang="fr-FR" sz="1798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71" name="Graphique 70" descr="Utilisateurs">
                    <a:extLst>
                      <a:ext uri="{FF2B5EF4-FFF2-40B4-BE49-F238E27FC236}">
                        <a16:creationId xmlns:a16="http://schemas.microsoft.com/office/drawing/2014/main" id="{7B4B3154-6E13-47EA-AE8C-3943DADEB8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32115" y="2112723"/>
                    <a:ext cx="926518" cy="926518"/>
                  </a:xfrm>
                  <a:prstGeom prst="rect">
                    <a:avLst/>
                  </a:prstGeom>
                </p:spPr>
              </p:pic>
              <p:sp>
                <p:nvSpPr>
                  <p:cNvPr id="72" name="ZoneTexte 71">
                    <a:extLst>
                      <a:ext uri="{FF2B5EF4-FFF2-40B4-BE49-F238E27FC236}">
                        <a16:creationId xmlns:a16="http://schemas.microsoft.com/office/drawing/2014/main" id="{BDEA14F8-F287-491A-BE8D-6B6B9BFDA3E7}"/>
                      </a:ext>
                    </a:extLst>
                  </p:cNvPr>
                  <p:cNvSpPr txBox="1"/>
                  <p:nvPr/>
                </p:nvSpPr>
                <p:spPr>
                  <a:xfrm>
                    <a:off x="2419923" y="4602020"/>
                    <a:ext cx="1504950" cy="805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042">
                      <a:defRPr/>
                    </a:pPr>
                    <a:r>
                      <a:rPr lang="fr-FR" sz="1798" b="1" dirty="0">
                        <a:solidFill>
                          <a:prstClr val="white"/>
                        </a:solidFill>
                        <a:latin typeface="Arial"/>
                      </a:rPr>
                      <a:t>Innovations pédagogiques à fort impact</a:t>
                    </a:r>
                  </a:p>
                </p:txBody>
              </p:sp>
              <p:sp>
                <p:nvSpPr>
                  <p:cNvPr id="88" name="Hexagone 87">
                    <a:extLst>
                      <a:ext uri="{FF2B5EF4-FFF2-40B4-BE49-F238E27FC236}">
                        <a16:creationId xmlns:a16="http://schemas.microsoft.com/office/drawing/2014/main" id="{7B906CE9-F5C3-4CF1-A01C-356D8841459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86359" y="3745198"/>
                    <a:ext cx="2110359" cy="1819275"/>
                  </a:xfrm>
                  <a:prstGeom prst="hexagon">
                    <a:avLst/>
                  </a:prstGeom>
                  <a:solidFill>
                    <a:schemeClr val="tx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042">
                      <a:defRPr/>
                    </a:pPr>
                    <a:endParaRPr lang="fr-FR" sz="1798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9" name="ZoneTexte 88">
                    <a:extLst>
                      <a:ext uri="{FF2B5EF4-FFF2-40B4-BE49-F238E27FC236}">
                        <a16:creationId xmlns:a16="http://schemas.microsoft.com/office/drawing/2014/main" id="{B17F57FA-6810-473D-9349-FFCBF153F37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8590" y="4602020"/>
                    <a:ext cx="1504950" cy="805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042">
                      <a:defRPr/>
                    </a:pPr>
                    <a:r>
                      <a:rPr lang="fr-FR" sz="1798" b="1" dirty="0">
                        <a:solidFill>
                          <a:prstClr val="white"/>
                        </a:solidFill>
                        <a:latin typeface="Arial"/>
                      </a:rPr>
                      <a:t>Attractivité des territoires (QPV, REP…)</a:t>
                    </a:r>
                  </a:p>
                </p:txBody>
              </p:sp>
            </p:grpSp>
          </p:grp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D3B46977-0609-4B1B-9372-4172A5DFFEF6}"/>
                  </a:ext>
                </a:extLst>
              </p:cNvPr>
              <p:cNvSpPr txBox="1"/>
              <p:nvPr/>
            </p:nvSpPr>
            <p:spPr>
              <a:xfrm>
                <a:off x="7430895" y="2733262"/>
                <a:ext cx="1772476" cy="61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042">
                  <a:defRPr/>
                </a:pPr>
                <a:r>
                  <a:rPr lang="fr-FR" sz="1798" b="1" dirty="0">
                    <a:solidFill>
                      <a:prstClr val="white"/>
                    </a:solidFill>
                    <a:latin typeface="Arial"/>
                  </a:rPr>
                  <a:t>Souveraineté &amp; sobriété tech</a:t>
                </a:r>
                <a:endParaRPr lang="fr-FR" sz="1798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13" name="Graphique 12" descr="Scène de colline">
              <a:extLst>
                <a:ext uri="{FF2B5EF4-FFF2-40B4-BE49-F238E27FC236}">
                  <a16:creationId xmlns:a16="http://schemas.microsoft.com/office/drawing/2014/main" id="{8D44F90C-5043-48E2-AFB6-EEA1EFD1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13600" y="3662400"/>
              <a:ext cx="846100" cy="846100"/>
            </a:xfrm>
            <a:prstGeom prst="rect">
              <a:avLst/>
            </a:prstGeom>
          </p:spPr>
        </p:pic>
        <p:pic>
          <p:nvPicPr>
            <p:cNvPr id="91" name="Graphique 90" descr="Ampoule et engrenage">
              <a:extLst>
                <a:ext uri="{FF2B5EF4-FFF2-40B4-BE49-F238E27FC236}">
                  <a16:creationId xmlns:a16="http://schemas.microsoft.com/office/drawing/2014/main" id="{3DD23378-9F17-4100-8C22-50A911C65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15700" y="3567113"/>
              <a:ext cx="915987" cy="915987"/>
            </a:xfrm>
            <a:prstGeom prst="rect">
              <a:avLst/>
            </a:prstGeom>
          </p:spPr>
        </p:pic>
        <p:pic>
          <p:nvPicPr>
            <p:cNvPr id="93" name="Graphique 92" descr="Internet">
              <a:extLst>
                <a:ext uri="{FF2B5EF4-FFF2-40B4-BE49-F238E27FC236}">
                  <a16:creationId xmlns:a16="http://schemas.microsoft.com/office/drawing/2014/main" id="{541D229B-A69A-4FD0-B0A8-92C1AF287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59700" y="1701800"/>
              <a:ext cx="1117600" cy="111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3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31D8DA-1E60-4D3D-83AD-27009B7C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4</a:t>
            </a:fld>
            <a:endParaRPr lang="fr-FR"/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EB410A6D-1F51-475A-BB4B-325EB9F1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174" y="585156"/>
            <a:ext cx="10189461" cy="445813"/>
          </a:xfrm>
        </p:spPr>
        <p:txBody>
          <a:bodyPr>
            <a:noAutofit/>
          </a:bodyPr>
          <a:lstStyle/>
          <a:p>
            <a:pPr defTabSz="911687"/>
            <a:r>
              <a:rPr lang="fr-FR" sz="2854" dirty="0"/>
              <a:t>La Banque des Territoires, </a:t>
            </a:r>
            <a:r>
              <a:rPr lang="fr-FR" sz="2854" dirty="0" err="1"/>
              <a:t>co</a:t>
            </a:r>
            <a:r>
              <a:rPr lang="fr-FR" sz="2854" dirty="0"/>
              <a:t>-investisseur de </a:t>
            </a:r>
            <a:r>
              <a:rPr lang="fr-FR" sz="2854" dirty="0" err="1"/>
              <a:t>Colori</a:t>
            </a:r>
            <a:endParaRPr lang="fr-FR" sz="285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DB0F96-2EB0-4ABA-8E27-071988BC0597}"/>
              </a:ext>
            </a:extLst>
          </p:cNvPr>
          <p:cNvSpPr/>
          <p:nvPr/>
        </p:nvSpPr>
        <p:spPr>
          <a:xfrm>
            <a:off x="1898082" y="3469068"/>
            <a:ext cx="3447006" cy="13548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042">
              <a:defRPr/>
            </a:pPr>
            <a:r>
              <a:rPr lang="fr-FR" sz="1397" dirty="0">
                <a:solidFill>
                  <a:srgbClr val="000000"/>
                </a:solidFill>
                <a:latin typeface="Arial"/>
              </a:rPr>
              <a:t>Un investissement dans </a:t>
            </a:r>
            <a:r>
              <a:rPr lang="fr-FR" sz="1397" b="1" dirty="0" err="1">
                <a:solidFill>
                  <a:srgbClr val="000000"/>
                </a:solidFill>
                <a:latin typeface="Arial"/>
              </a:rPr>
              <a:t>Colori</a:t>
            </a:r>
            <a:r>
              <a:rPr lang="fr-FR" sz="1397" dirty="0">
                <a:solidFill>
                  <a:srgbClr val="000000"/>
                </a:solidFill>
                <a:latin typeface="Arial"/>
              </a:rPr>
              <a:t> au service des plus petits pour initier les enfants à la technologie, au code et à la logique, avant 6 ans et sans écran.</a:t>
            </a:r>
          </a:p>
        </p:txBody>
      </p:sp>
      <p:pic>
        <p:nvPicPr>
          <p:cNvPr id="10" name="Picture 4" descr="Le Kit COLORI — COLORI">
            <a:extLst>
              <a:ext uri="{FF2B5EF4-FFF2-40B4-BE49-F238E27FC236}">
                <a16:creationId xmlns:a16="http://schemas.microsoft.com/office/drawing/2014/main" id="{73850650-389F-48C1-B764-166A967C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22" y="2649134"/>
            <a:ext cx="2054215" cy="5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BCA447-6EA5-41A7-B3A3-9065C2642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486" y="1694005"/>
            <a:ext cx="1974586" cy="19686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90864B-7012-4E3A-88CE-C634EA572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96" y="3651201"/>
            <a:ext cx="2041566" cy="15823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2107FED-AF04-48AD-BDB2-06E03CFBA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409" y="1678191"/>
            <a:ext cx="2033172" cy="179087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03D6E9B-84AF-4BFA-A503-6AE976C20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709" y="3799836"/>
            <a:ext cx="1919714" cy="15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543435C4-DC6C-4FAC-841E-B0F5AA581C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980" y="6709"/>
          <a:ext cx="1511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338" imgH="344" progId="TCLayout.ActiveDocument.1">
                  <p:embed/>
                </p:oleObj>
              </mc:Choice>
              <mc:Fallback>
                <p:oleObj name="Diapositive think-cell" r:id="rId5" imgW="338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543435C4-DC6C-4FAC-841E-B0F5AA581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80" y="6709"/>
                        <a:ext cx="1511" cy="1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ABFD025-4409-41F3-B8AD-C6C5429467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470" y="5199"/>
            <a:ext cx="150995" cy="15099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34882">
              <a:defRPr/>
            </a:pPr>
            <a:endParaRPr lang="fr-FR" sz="2282" b="1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B4C49C-323A-4FAB-A7DC-BD314FA5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86973" tIns="43486" rIns="86973" bIns="43486" rtlCol="0" anchor="ctr">
            <a:noAutofit/>
          </a:bodyPr>
          <a:lstStyle>
            <a:defPPr>
              <a:defRPr lang="en-US"/>
            </a:defPPr>
            <a:lvl1pPr marL="0" algn="r" defTabSz="434882" rtl="0" eaLnBrk="1" latinLnBrk="0" hangingPunct="1">
              <a:defRPr sz="104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882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764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4646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9529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410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9292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4174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9057" algn="l" defTabSz="434882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67EF60-D3B0-409C-88CD-C39F952AE724}" type="slidenum">
              <a:rPr lang="fr-FR">
                <a:solidFill>
                  <a:srgbClr val="E20613"/>
                </a:solidFill>
                <a:latin typeface="Arial" panose="020B0604020202020204"/>
              </a:rPr>
              <a:pPr>
                <a:defRPr/>
              </a:pPr>
              <a:t>5</a:t>
            </a:fld>
            <a:endParaRPr lang="fr-FR">
              <a:solidFill>
                <a:srgbClr val="E20613"/>
              </a:solidFill>
              <a:latin typeface="Arial" panose="020B0604020202020204"/>
            </a:endParaRPr>
          </a:p>
        </p:txBody>
      </p:sp>
      <p:sp>
        <p:nvSpPr>
          <p:cNvPr id="20" name="Titre 3">
            <a:extLst>
              <a:ext uri="{FF2B5EF4-FFF2-40B4-BE49-F238E27FC236}">
                <a16:creationId xmlns:a16="http://schemas.microsoft.com/office/drawing/2014/main" id="{7CAEB9B4-D1DC-40CD-A645-58756A5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1687"/>
            <a:r>
              <a:rPr lang="fr-FR" sz="2854" dirty="0"/>
              <a:t>Le programme d’accélération </a:t>
            </a:r>
            <a:r>
              <a:rPr lang="fr-FR" sz="2854" dirty="0" err="1"/>
              <a:t>Edtech</a:t>
            </a:r>
            <a:r>
              <a:rPr lang="fr-FR" sz="2854" dirty="0"/>
              <a:t> </a:t>
            </a:r>
            <a:br>
              <a:rPr lang="fr-FR" sz="2854" dirty="0"/>
            </a:br>
            <a:r>
              <a:rPr lang="fr-FR" sz="2854" dirty="0"/>
              <a:t>de la Banque des Territoires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72349FB-C8AC-48B4-9EBD-5A4695126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988" y="3028240"/>
            <a:ext cx="4415909" cy="1649406"/>
          </a:xfrm>
          <a:prstGeom prst="rect">
            <a:avLst/>
          </a:prstGeom>
        </p:spPr>
      </p:pic>
      <p:pic>
        <p:nvPicPr>
          <p:cNvPr id="19" name="Google Shape;115;p14">
            <a:extLst>
              <a:ext uri="{FF2B5EF4-FFF2-40B4-BE49-F238E27FC236}">
                <a16:creationId xmlns:a16="http://schemas.microsoft.com/office/drawing/2014/main" id="{A313523E-9ACB-4D75-9E36-307DB588D3B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43002" y="245704"/>
            <a:ext cx="1839757" cy="1124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C31D74D-265B-4E4F-BC49-95619C3C901E}"/>
              </a:ext>
            </a:extLst>
          </p:cNvPr>
          <p:cNvSpPr txBox="1"/>
          <p:nvPr/>
        </p:nvSpPr>
        <p:spPr>
          <a:xfrm>
            <a:off x="6290220" y="1709873"/>
            <a:ext cx="4550362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34" i="1" dirty="0">
                <a:solidFill>
                  <a:schemeClr val="bg1">
                    <a:lumMod val="50000"/>
                  </a:schemeClr>
                </a:solidFill>
              </a:rPr>
              <a:t>Une promotion de 10 lauréats au complet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7D6EAD0-6D05-424F-BAE9-E5F14D13A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082" y="3092612"/>
            <a:ext cx="992501" cy="48896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A1D2BB2-9AA7-4D4F-B926-C54B8048E9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588" y="2311244"/>
            <a:ext cx="1628752" cy="42911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8A0E824-76D9-4BA3-B5F0-D3675246F6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069" y="3058570"/>
            <a:ext cx="944666" cy="55705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55076A00-294F-4BEE-BB44-DEF052DCB8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8613" y="2386960"/>
            <a:ext cx="1109957" cy="423485"/>
          </a:xfrm>
          <a:prstGeom prst="rect">
            <a:avLst/>
          </a:prstGeom>
        </p:spPr>
      </p:pic>
      <p:pic>
        <p:nvPicPr>
          <p:cNvPr id="11271" name="Picture 7" descr="Apprendre les émotions et les soft skills en s'amusant - Zamizen">
            <a:extLst>
              <a:ext uri="{FF2B5EF4-FFF2-40B4-BE49-F238E27FC236}">
                <a16:creationId xmlns:a16="http://schemas.microsoft.com/office/drawing/2014/main" id="{E1145023-76BF-42D4-95B8-E3CA9E89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65" y="3550046"/>
            <a:ext cx="1527305" cy="3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Jexplore | LinkedIn">
            <a:extLst>
              <a:ext uri="{FF2B5EF4-FFF2-40B4-BE49-F238E27FC236}">
                <a16:creationId xmlns:a16="http://schemas.microsoft.com/office/drawing/2014/main" id="{D6EE63F8-4B10-4A05-BC33-2D6B97AE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44" y="2637115"/>
            <a:ext cx="782253" cy="7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antoo Scribe | Facebook">
            <a:extLst>
              <a:ext uri="{FF2B5EF4-FFF2-40B4-BE49-F238E27FC236}">
                <a16:creationId xmlns:a16="http://schemas.microsoft.com/office/drawing/2014/main" id="{184C6DFE-1E80-46D2-948F-AAA091E33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5" b="23431"/>
          <a:stretch/>
        </p:blipFill>
        <p:spPr bwMode="auto">
          <a:xfrm>
            <a:off x="7326269" y="3866511"/>
            <a:ext cx="1350124" cy="7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maïa">
            <a:extLst>
              <a:ext uri="{FF2B5EF4-FFF2-40B4-BE49-F238E27FC236}">
                <a16:creationId xmlns:a16="http://schemas.microsoft.com/office/drawing/2014/main" id="{4BF06023-264C-4928-90D1-FC01EFA8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27" y="4211206"/>
            <a:ext cx="1060191" cy="4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Gazouyi recrute ! Trouver les offres d'emploi et de stage">
            <a:extLst>
              <a:ext uri="{FF2B5EF4-FFF2-40B4-BE49-F238E27FC236}">
                <a16:creationId xmlns:a16="http://schemas.microsoft.com/office/drawing/2014/main" id="{70E88DDE-8DD8-4880-A5DA-56912DE9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31" y="4930286"/>
            <a:ext cx="1527305" cy="3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Ma Petite Planète, Défi environnemental / Challenge écologique">
            <a:extLst>
              <a:ext uri="{FF2B5EF4-FFF2-40B4-BE49-F238E27FC236}">
                <a16:creationId xmlns:a16="http://schemas.microsoft.com/office/drawing/2014/main" id="{814D7209-F7A0-43DE-BF97-F590560F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75" y="4831729"/>
            <a:ext cx="1350124" cy="6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812AA4-EC85-40AC-BB2E-583AEF9D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84139AA-47C6-4CAC-8437-EA3E0CB8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1687"/>
            <a:r>
              <a:rPr lang="fr-FR" sz="2854" dirty="0">
                <a:latin typeface="+mj-lt"/>
              </a:rPr>
              <a:t>« Numérique Inclusif, Numérique Éducatif », un soutien à l’échelle nationale &amp; territoriale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529C31-C607-499D-9261-03741E602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532" y="1814906"/>
            <a:ext cx="6249960" cy="377432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2F856-8AA9-461B-937C-724D575026BE}"/>
              </a:ext>
            </a:extLst>
          </p:cNvPr>
          <p:cNvSpPr/>
          <p:nvPr/>
        </p:nvSpPr>
        <p:spPr>
          <a:xfrm>
            <a:off x="4740531" y="1814906"/>
            <a:ext cx="6249960" cy="37743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/>
          </a:p>
        </p:txBody>
      </p:sp>
      <p:pic>
        <p:nvPicPr>
          <p:cNvPr id="11" name="Image 10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B8C35341-81A9-4A66-A246-14CF32FF3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51" y="3816196"/>
            <a:ext cx="1506198" cy="1506198"/>
          </a:xfrm>
          <a:prstGeom prst="rect">
            <a:avLst/>
          </a:prstGeom>
        </p:spPr>
      </p:pic>
      <p:pic>
        <p:nvPicPr>
          <p:cNvPr id="12" name="Image 11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9DD53067-DC24-4F30-82D1-30FD772A4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72" y="3816196"/>
            <a:ext cx="1506197" cy="150619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7134E4B-9F23-48FB-9C05-69E58ECFD3BA}"/>
              </a:ext>
            </a:extLst>
          </p:cNvPr>
          <p:cNvSpPr txBox="1"/>
          <p:nvPr/>
        </p:nvSpPr>
        <p:spPr>
          <a:xfrm>
            <a:off x="1671776" y="4261450"/>
            <a:ext cx="1246392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5" dirty="0">
                <a:solidFill>
                  <a:schemeClr val="bg1"/>
                </a:solidFill>
              </a:rPr>
              <a:t>Un soutien </a:t>
            </a:r>
            <a:br>
              <a:rPr lang="fr-FR" sz="1715" dirty="0">
                <a:solidFill>
                  <a:schemeClr val="bg1"/>
                </a:solidFill>
              </a:rPr>
            </a:br>
            <a:r>
              <a:rPr lang="fr-FR" sz="1715" dirty="0">
                <a:solidFill>
                  <a:schemeClr val="bg1"/>
                </a:solidFill>
              </a:rPr>
              <a:t>de </a:t>
            </a:r>
            <a:r>
              <a:rPr lang="fr-FR" sz="1715" b="1" dirty="0">
                <a:solidFill>
                  <a:schemeClr val="bg1"/>
                </a:solidFill>
              </a:rPr>
              <a:t>5 M€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D22C43-F711-47A6-A3C6-3E44491CD86E}"/>
              </a:ext>
            </a:extLst>
          </p:cNvPr>
          <p:cNvSpPr txBox="1"/>
          <p:nvPr/>
        </p:nvSpPr>
        <p:spPr>
          <a:xfrm>
            <a:off x="3698404" y="4129516"/>
            <a:ext cx="972492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5" b="1" dirty="0">
                <a:solidFill>
                  <a:schemeClr val="bg1"/>
                </a:solidFill>
              </a:rPr>
              <a:t>80 </a:t>
            </a:r>
            <a:r>
              <a:rPr lang="fr-FR" sz="1715" dirty="0">
                <a:solidFill>
                  <a:schemeClr val="bg1"/>
                </a:solidFill>
              </a:rPr>
              <a:t>projets lauréats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4FCA76-9C92-45F1-8513-5BA5FDA75AB8}"/>
              </a:ext>
            </a:extLst>
          </p:cNvPr>
          <p:cNvSpPr txBox="1"/>
          <p:nvPr/>
        </p:nvSpPr>
        <p:spPr>
          <a:xfrm>
            <a:off x="961173" y="1747323"/>
            <a:ext cx="4497404" cy="145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524" dirty="0">
                <a:solidFill>
                  <a:srgbClr val="171717"/>
                </a:solidFill>
              </a:rPr>
              <a:t>Un dispositif pour </a:t>
            </a:r>
            <a:r>
              <a:rPr lang="fr-FR" sz="1524" b="1" dirty="0">
                <a:solidFill>
                  <a:srgbClr val="171717"/>
                </a:solidFill>
              </a:rPr>
              <a:t>accompagner</a:t>
            </a:r>
            <a:r>
              <a:rPr lang="fr-FR" sz="1524" dirty="0">
                <a:solidFill>
                  <a:srgbClr val="171717"/>
                </a:solidFill>
              </a:rPr>
              <a:t> le développement des </a:t>
            </a:r>
            <a:r>
              <a:rPr lang="fr-FR" sz="1524" b="1" dirty="0">
                <a:solidFill>
                  <a:srgbClr val="171717"/>
                </a:solidFill>
              </a:rPr>
              <a:t>projets d’éducation au numérique et par le numérique </a:t>
            </a:r>
            <a:r>
              <a:rPr lang="fr-FR" sz="1524" dirty="0">
                <a:solidFill>
                  <a:srgbClr val="171717"/>
                </a:solidFill>
              </a:rPr>
              <a:t>à forte dimension</a:t>
            </a:r>
            <a:r>
              <a:rPr lang="fr-FR" sz="1524" b="1" dirty="0">
                <a:solidFill>
                  <a:srgbClr val="171717"/>
                </a:solidFill>
              </a:rPr>
              <a:t> inclusive</a:t>
            </a:r>
            <a:r>
              <a:rPr lang="fr-FR" sz="1524" dirty="0">
                <a:solidFill>
                  <a:srgbClr val="1717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76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95B5DD-5D53-48E3-912E-81B570E6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D3583-28A1-49BC-B174-D0C091DB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0F25F53-FFCD-4F81-8CAA-3311340F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mandats centrés sur les territoires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F4A7B-0F47-487B-B4B2-1263AE5E4DC3}"/>
              </a:ext>
            </a:extLst>
          </p:cNvPr>
          <p:cNvSpPr/>
          <p:nvPr/>
        </p:nvSpPr>
        <p:spPr>
          <a:xfrm>
            <a:off x="325967" y="2377438"/>
            <a:ext cx="2901055" cy="3848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100" dirty="0">
                <a:solidFill>
                  <a:schemeClr val="bg2"/>
                </a:solidFill>
              </a:rPr>
              <a:t>Améliorer l’information et l’orientation sur le continuum bac -3/bac+3 via des outils numériques et des dispositifs innovants pour les futurs étudiants vers l’enseignement supérieur.</a:t>
            </a:r>
          </a:p>
          <a:p>
            <a:pPr algn="just"/>
            <a:r>
              <a:rPr lang="fr-FR" sz="1100" dirty="0">
                <a:solidFill>
                  <a:schemeClr val="bg2"/>
                </a:solidFill>
              </a:rPr>
              <a:t>Soutenir la constitution de véritables écosystèmes de l’orientation</a:t>
            </a:r>
            <a:r>
              <a:rPr lang="fr-FR" sz="1000" dirty="0">
                <a:solidFill>
                  <a:schemeClr val="bg2"/>
                </a:solidFill>
              </a:rPr>
              <a:t>.</a:t>
            </a:r>
          </a:p>
          <a:p>
            <a:pPr algn="just"/>
            <a:endParaRPr lang="fr-FR" sz="953" u="sng" dirty="0">
              <a:solidFill>
                <a:schemeClr val="bg2"/>
              </a:solidFill>
            </a:endParaRPr>
          </a:p>
          <a:p>
            <a:endParaRPr lang="fr-FR" sz="95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8C200-7A33-4ABF-A7FA-332D46BB22B2}"/>
              </a:ext>
            </a:extLst>
          </p:cNvPr>
          <p:cNvSpPr/>
          <p:nvPr/>
        </p:nvSpPr>
        <p:spPr>
          <a:xfrm>
            <a:off x="325967" y="1701871"/>
            <a:ext cx="2901055" cy="632633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3" rIns="0" bIns="34293"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AAP « Dispositifs territoriaux 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27B52-C3D6-41DE-AA43-AC42AA5D2A6A}"/>
              </a:ext>
            </a:extLst>
          </p:cNvPr>
          <p:cNvSpPr/>
          <p:nvPr/>
        </p:nvSpPr>
        <p:spPr>
          <a:xfrm>
            <a:off x="1256988" y="3453416"/>
            <a:ext cx="1963950" cy="313458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050" dirty="0">
              <a:solidFill>
                <a:schemeClr val="bg2"/>
              </a:solidFill>
            </a:endParaRPr>
          </a:p>
          <a:p>
            <a:pPr marL="346306"/>
            <a:r>
              <a:rPr lang="fr-FR" sz="1100" dirty="0">
                <a:solidFill>
                  <a:schemeClr val="bg2"/>
                </a:solidFill>
              </a:rPr>
              <a:t>14 projets lauréats</a:t>
            </a:r>
          </a:p>
          <a:p>
            <a:pPr marL="346306"/>
            <a:r>
              <a:rPr lang="fr-FR" sz="1100" dirty="0">
                <a:solidFill>
                  <a:schemeClr val="bg2"/>
                </a:solidFill>
              </a:rPr>
              <a:t>(8 vague 1 2019 et  6 vague 2 2020)</a:t>
            </a:r>
          </a:p>
          <a:p>
            <a:pPr marL="346306"/>
            <a:endParaRPr lang="fr-FR" sz="1100" dirty="0">
              <a:solidFill>
                <a:schemeClr val="bg2"/>
              </a:solidFill>
            </a:endParaRPr>
          </a:p>
          <a:p>
            <a:pPr marL="346306"/>
            <a:endParaRPr lang="fr-FR" sz="1100" dirty="0">
              <a:solidFill>
                <a:schemeClr val="bg2"/>
              </a:solidFill>
            </a:endParaRPr>
          </a:p>
          <a:p>
            <a:pPr marL="346306"/>
            <a:r>
              <a:rPr lang="fr-FR" sz="1100" dirty="0">
                <a:solidFill>
                  <a:schemeClr val="bg2"/>
                </a:solidFill>
              </a:rPr>
              <a:t>Projets de 10 ans</a:t>
            </a:r>
          </a:p>
          <a:p>
            <a:pPr marL="346306"/>
            <a:endParaRPr lang="fr-FR" sz="1100" dirty="0">
              <a:solidFill>
                <a:schemeClr val="bg2"/>
              </a:solidFill>
            </a:endParaRPr>
          </a:p>
          <a:p>
            <a:pPr marL="346306"/>
            <a:endParaRPr lang="fr-FR" sz="1100" dirty="0">
              <a:solidFill>
                <a:schemeClr val="bg2"/>
              </a:solidFill>
            </a:endParaRPr>
          </a:p>
          <a:p>
            <a:pPr marL="346306"/>
            <a:r>
              <a:rPr lang="fr-FR" sz="1100" dirty="0">
                <a:solidFill>
                  <a:schemeClr val="bg2"/>
                </a:solidFill>
              </a:rPr>
              <a:t>37,4 M € vague 1 </a:t>
            </a:r>
          </a:p>
          <a:p>
            <a:pPr marL="346306"/>
            <a:r>
              <a:rPr lang="fr-FR" sz="1100" dirty="0">
                <a:solidFill>
                  <a:schemeClr val="bg2"/>
                </a:solidFill>
              </a:rPr>
              <a:t>35 M € vague 2</a:t>
            </a:r>
          </a:p>
          <a:p>
            <a:pPr marL="346306"/>
            <a:endParaRPr lang="fr-FR" sz="1100" dirty="0">
              <a:solidFill>
                <a:schemeClr val="bg2"/>
              </a:solidFill>
            </a:endParaRPr>
          </a:p>
          <a:p>
            <a:pPr marL="346306"/>
            <a:r>
              <a:rPr lang="fr-FR" sz="1100" dirty="0">
                <a:solidFill>
                  <a:schemeClr val="bg2"/>
                </a:solidFill>
              </a:rPr>
              <a:t>18 collectivités territoriales partenaires des projets vague 1</a:t>
            </a:r>
          </a:p>
        </p:txBody>
      </p:sp>
      <p:grpSp>
        <p:nvGrpSpPr>
          <p:cNvPr id="10" name="Group 105">
            <a:extLst>
              <a:ext uri="{FF2B5EF4-FFF2-40B4-BE49-F238E27FC236}">
                <a16:creationId xmlns:a16="http://schemas.microsoft.com/office/drawing/2014/main" id="{AAE69453-C16D-45D7-B595-63BD9ED915E6}"/>
              </a:ext>
            </a:extLst>
          </p:cNvPr>
          <p:cNvGrpSpPr/>
          <p:nvPr/>
        </p:nvGrpSpPr>
        <p:grpSpPr>
          <a:xfrm>
            <a:off x="811165" y="3827460"/>
            <a:ext cx="288908" cy="333356"/>
            <a:chOff x="1368425" y="4713288"/>
            <a:chExt cx="536575" cy="619126"/>
          </a:xfrm>
        </p:grpSpPr>
        <p:sp>
          <p:nvSpPr>
            <p:cNvPr id="11" name="Freeform 73">
              <a:extLst>
                <a:ext uri="{FF2B5EF4-FFF2-40B4-BE49-F238E27FC236}">
                  <a16:creationId xmlns:a16="http://schemas.microsoft.com/office/drawing/2014/main" id="{D27E4B70-EDC9-48AA-A7FF-B6E31087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5075238"/>
              <a:ext cx="234950" cy="257175"/>
            </a:xfrm>
            <a:custGeom>
              <a:avLst/>
              <a:gdLst>
                <a:gd name="T0" fmla="*/ 92 w 148"/>
                <a:gd name="T1" fmla="*/ 120 h 162"/>
                <a:gd name="T2" fmla="*/ 83 w 148"/>
                <a:gd name="T3" fmla="*/ 82 h 162"/>
                <a:gd name="T4" fmla="*/ 83 w 148"/>
                <a:gd name="T5" fmla="*/ 82 h 162"/>
                <a:gd name="T6" fmla="*/ 80 w 148"/>
                <a:gd name="T7" fmla="*/ 79 h 162"/>
                <a:gd name="T8" fmla="*/ 77 w 148"/>
                <a:gd name="T9" fmla="*/ 76 h 162"/>
                <a:gd name="T10" fmla="*/ 77 w 148"/>
                <a:gd name="T11" fmla="*/ 76 h 162"/>
                <a:gd name="T12" fmla="*/ 73 w 148"/>
                <a:gd name="T13" fmla="*/ 74 h 162"/>
                <a:gd name="T14" fmla="*/ 73 w 148"/>
                <a:gd name="T15" fmla="*/ 74 h 162"/>
                <a:gd name="T16" fmla="*/ 68 w 148"/>
                <a:gd name="T17" fmla="*/ 76 h 162"/>
                <a:gd name="T18" fmla="*/ 31 w 148"/>
                <a:gd name="T19" fmla="*/ 92 h 162"/>
                <a:gd name="T20" fmla="*/ 68 w 148"/>
                <a:gd name="T21" fmla="*/ 15 h 162"/>
                <a:gd name="T22" fmla="*/ 68 w 148"/>
                <a:gd name="T23" fmla="*/ 15 h 162"/>
                <a:gd name="T24" fmla="*/ 54 w 148"/>
                <a:gd name="T25" fmla="*/ 0 h 162"/>
                <a:gd name="T26" fmla="*/ 0 w 148"/>
                <a:gd name="T27" fmla="*/ 108 h 162"/>
                <a:gd name="T28" fmla="*/ 0 w 148"/>
                <a:gd name="T29" fmla="*/ 108 h 162"/>
                <a:gd name="T30" fmla="*/ 0 w 148"/>
                <a:gd name="T31" fmla="*/ 111 h 162"/>
                <a:gd name="T32" fmla="*/ 0 w 148"/>
                <a:gd name="T33" fmla="*/ 114 h 162"/>
                <a:gd name="T34" fmla="*/ 0 w 148"/>
                <a:gd name="T35" fmla="*/ 117 h 162"/>
                <a:gd name="T36" fmla="*/ 3 w 148"/>
                <a:gd name="T37" fmla="*/ 120 h 162"/>
                <a:gd name="T38" fmla="*/ 3 w 148"/>
                <a:gd name="T39" fmla="*/ 120 h 162"/>
                <a:gd name="T40" fmla="*/ 5 w 148"/>
                <a:gd name="T41" fmla="*/ 122 h 162"/>
                <a:gd name="T42" fmla="*/ 8 w 148"/>
                <a:gd name="T43" fmla="*/ 123 h 162"/>
                <a:gd name="T44" fmla="*/ 11 w 148"/>
                <a:gd name="T45" fmla="*/ 123 h 162"/>
                <a:gd name="T46" fmla="*/ 15 w 148"/>
                <a:gd name="T47" fmla="*/ 122 h 162"/>
                <a:gd name="T48" fmla="*/ 65 w 148"/>
                <a:gd name="T49" fmla="*/ 99 h 162"/>
                <a:gd name="T50" fmla="*/ 79 w 148"/>
                <a:gd name="T51" fmla="*/ 154 h 162"/>
                <a:gd name="T52" fmla="*/ 79 w 148"/>
                <a:gd name="T53" fmla="*/ 154 h 162"/>
                <a:gd name="T54" fmla="*/ 80 w 148"/>
                <a:gd name="T55" fmla="*/ 157 h 162"/>
                <a:gd name="T56" fmla="*/ 82 w 148"/>
                <a:gd name="T57" fmla="*/ 159 h 162"/>
                <a:gd name="T58" fmla="*/ 85 w 148"/>
                <a:gd name="T59" fmla="*/ 160 h 162"/>
                <a:gd name="T60" fmla="*/ 88 w 148"/>
                <a:gd name="T61" fmla="*/ 162 h 162"/>
                <a:gd name="T62" fmla="*/ 88 w 148"/>
                <a:gd name="T63" fmla="*/ 162 h 162"/>
                <a:gd name="T64" fmla="*/ 89 w 148"/>
                <a:gd name="T65" fmla="*/ 162 h 162"/>
                <a:gd name="T66" fmla="*/ 89 w 148"/>
                <a:gd name="T67" fmla="*/ 162 h 162"/>
                <a:gd name="T68" fmla="*/ 95 w 148"/>
                <a:gd name="T69" fmla="*/ 160 h 162"/>
                <a:gd name="T70" fmla="*/ 98 w 148"/>
                <a:gd name="T71" fmla="*/ 156 h 162"/>
                <a:gd name="T72" fmla="*/ 148 w 148"/>
                <a:gd name="T73" fmla="*/ 51 h 162"/>
                <a:gd name="T74" fmla="*/ 148 w 148"/>
                <a:gd name="T75" fmla="*/ 51 h 162"/>
                <a:gd name="T76" fmla="*/ 128 w 148"/>
                <a:gd name="T77" fmla="*/ 48 h 162"/>
                <a:gd name="T78" fmla="*/ 92 w 148"/>
                <a:gd name="T79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62">
                  <a:moveTo>
                    <a:pt x="92" y="12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80" y="79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68" y="76"/>
                  </a:lnTo>
                  <a:lnTo>
                    <a:pt x="31" y="92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4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5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5" y="122"/>
                  </a:lnTo>
                  <a:lnTo>
                    <a:pt x="65" y="99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80" y="157"/>
                  </a:lnTo>
                  <a:lnTo>
                    <a:pt x="82" y="159"/>
                  </a:lnTo>
                  <a:lnTo>
                    <a:pt x="85" y="16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5" y="160"/>
                  </a:lnTo>
                  <a:lnTo>
                    <a:pt x="98" y="156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28" y="48"/>
                  </a:lnTo>
                  <a:lnTo>
                    <a:pt x="92" y="12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2" name="Freeform 74">
              <a:extLst>
                <a:ext uri="{FF2B5EF4-FFF2-40B4-BE49-F238E27FC236}">
                  <a16:creationId xmlns:a16="http://schemas.microsoft.com/office/drawing/2014/main" id="{9663FA28-0AFE-4362-8A80-4CCDC7DD2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" y="5070476"/>
              <a:ext cx="238125" cy="261938"/>
            </a:xfrm>
            <a:custGeom>
              <a:avLst/>
              <a:gdLst>
                <a:gd name="T0" fmla="*/ 148 w 150"/>
                <a:gd name="T1" fmla="*/ 110 h 165"/>
                <a:gd name="T2" fmla="*/ 95 w 150"/>
                <a:gd name="T3" fmla="*/ 0 h 165"/>
                <a:gd name="T4" fmla="*/ 95 w 150"/>
                <a:gd name="T5" fmla="*/ 0 h 165"/>
                <a:gd name="T6" fmla="*/ 80 w 150"/>
                <a:gd name="T7" fmla="*/ 17 h 165"/>
                <a:gd name="T8" fmla="*/ 117 w 150"/>
                <a:gd name="T9" fmla="*/ 95 h 165"/>
                <a:gd name="T10" fmla="*/ 82 w 150"/>
                <a:gd name="T11" fmla="*/ 79 h 165"/>
                <a:gd name="T12" fmla="*/ 82 w 150"/>
                <a:gd name="T13" fmla="*/ 79 h 165"/>
                <a:gd name="T14" fmla="*/ 77 w 150"/>
                <a:gd name="T15" fmla="*/ 77 h 165"/>
                <a:gd name="T16" fmla="*/ 73 w 150"/>
                <a:gd name="T17" fmla="*/ 79 h 165"/>
                <a:gd name="T18" fmla="*/ 73 w 150"/>
                <a:gd name="T19" fmla="*/ 79 h 165"/>
                <a:gd name="T20" fmla="*/ 68 w 150"/>
                <a:gd name="T21" fmla="*/ 82 h 165"/>
                <a:gd name="T22" fmla="*/ 67 w 150"/>
                <a:gd name="T23" fmla="*/ 85 h 165"/>
                <a:gd name="T24" fmla="*/ 58 w 150"/>
                <a:gd name="T25" fmla="*/ 123 h 165"/>
                <a:gd name="T26" fmla="*/ 21 w 150"/>
                <a:gd name="T27" fmla="*/ 49 h 165"/>
                <a:gd name="T28" fmla="*/ 21 w 150"/>
                <a:gd name="T29" fmla="*/ 49 h 165"/>
                <a:gd name="T30" fmla="*/ 0 w 150"/>
                <a:gd name="T31" fmla="*/ 54 h 165"/>
                <a:gd name="T32" fmla="*/ 52 w 150"/>
                <a:gd name="T33" fmla="*/ 159 h 165"/>
                <a:gd name="T34" fmla="*/ 52 w 150"/>
                <a:gd name="T35" fmla="*/ 159 h 165"/>
                <a:gd name="T36" fmla="*/ 55 w 150"/>
                <a:gd name="T37" fmla="*/ 163 h 165"/>
                <a:gd name="T38" fmla="*/ 61 w 150"/>
                <a:gd name="T39" fmla="*/ 165 h 165"/>
                <a:gd name="T40" fmla="*/ 61 w 150"/>
                <a:gd name="T41" fmla="*/ 165 h 165"/>
                <a:gd name="T42" fmla="*/ 62 w 150"/>
                <a:gd name="T43" fmla="*/ 165 h 165"/>
                <a:gd name="T44" fmla="*/ 62 w 150"/>
                <a:gd name="T45" fmla="*/ 165 h 165"/>
                <a:gd name="T46" fmla="*/ 65 w 150"/>
                <a:gd name="T47" fmla="*/ 163 h 165"/>
                <a:gd name="T48" fmla="*/ 67 w 150"/>
                <a:gd name="T49" fmla="*/ 162 h 165"/>
                <a:gd name="T50" fmla="*/ 70 w 150"/>
                <a:gd name="T51" fmla="*/ 160 h 165"/>
                <a:gd name="T52" fmla="*/ 71 w 150"/>
                <a:gd name="T53" fmla="*/ 157 h 165"/>
                <a:gd name="T54" fmla="*/ 85 w 150"/>
                <a:gd name="T55" fmla="*/ 102 h 165"/>
                <a:gd name="T56" fmla="*/ 135 w 150"/>
                <a:gd name="T57" fmla="*/ 125 h 165"/>
                <a:gd name="T58" fmla="*/ 135 w 150"/>
                <a:gd name="T59" fmla="*/ 125 h 165"/>
                <a:gd name="T60" fmla="*/ 139 w 150"/>
                <a:gd name="T61" fmla="*/ 126 h 165"/>
                <a:gd name="T62" fmla="*/ 139 w 150"/>
                <a:gd name="T63" fmla="*/ 126 h 165"/>
                <a:gd name="T64" fmla="*/ 139 w 150"/>
                <a:gd name="T65" fmla="*/ 126 h 165"/>
                <a:gd name="T66" fmla="*/ 139 w 150"/>
                <a:gd name="T67" fmla="*/ 126 h 165"/>
                <a:gd name="T68" fmla="*/ 144 w 150"/>
                <a:gd name="T69" fmla="*/ 125 h 165"/>
                <a:gd name="T70" fmla="*/ 147 w 150"/>
                <a:gd name="T71" fmla="*/ 123 h 165"/>
                <a:gd name="T72" fmla="*/ 150 w 150"/>
                <a:gd name="T73" fmla="*/ 119 h 165"/>
                <a:gd name="T74" fmla="*/ 150 w 150"/>
                <a:gd name="T75" fmla="*/ 116 h 165"/>
                <a:gd name="T76" fmla="*/ 150 w 150"/>
                <a:gd name="T77" fmla="*/ 116 h 165"/>
                <a:gd name="T78" fmla="*/ 150 w 150"/>
                <a:gd name="T79" fmla="*/ 113 h 165"/>
                <a:gd name="T80" fmla="*/ 148 w 150"/>
                <a:gd name="T81" fmla="*/ 110 h 165"/>
                <a:gd name="T82" fmla="*/ 148 w 150"/>
                <a:gd name="T8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65">
                  <a:moveTo>
                    <a:pt x="148" y="11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80" y="17"/>
                  </a:lnTo>
                  <a:lnTo>
                    <a:pt x="117" y="95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77" y="77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68" y="82"/>
                  </a:lnTo>
                  <a:lnTo>
                    <a:pt x="67" y="85"/>
                  </a:lnTo>
                  <a:lnTo>
                    <a:pt x="58" y="123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0" y="54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55" y="163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5" y="163"/>
                  </a:lnTo>
                  <a:lnTo>
                    <a:pt x="67" y="162"/>
                  </a:lnTo>
                  <a:lnTo>
                    <a:pt x="70" y="160"/>
                  </a:lnTo>
                  <a:lnTo>
                    <a:pt x="71" y="157"/>
                  </a:lnTo>
                  <a:lnTo>
                    <a:pt x="85" y="102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44" y="125"/>
                  </a:lnTo>
                  <a:lnTo>
                    <a:pt x="147" y="123"/>
                  </a:lnTo>
                  <a:lnTo>
                    <a:pt x="150" y="119"/>
                  </a:lnTo>
                  <a:lnTo>
                    <a:pt x="150" y="116"/>
                  </a:lnTo>
                  <a:lnTo>
                    <a:pt x="150" y="116"/>
                  </a:lnTo>
                  <a:lnTo>
                    <a:pt x="150" y="113"/>
                  </a:lnTo>
                  <a:lnTo>
                    <a:pt x="148" y="110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3" name="Freeform 75">
              <a:extLst>
                <a:ext uri="{FF2B5EF4-FFF2-40B4-BE49-F238E27FC236}">
                  <a16:creationId xmlns:a16="http://schemas.microsoft.com/office/drawing/2014/main" id="{D72FE480-C936-4E11-96C1-38DEBF5F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4854576"/>
              <a:ext cx="63500" cy="131763"/>
            </a:xfrm>
            <a:custGeom>
              <a:avLst/>
              <a:gdLst>
                <a:gd name="T0" fmla="*/ 30 w 40"/>
                <a:gd name="T1" fmla="*/ 0 h 83"/>
                <a:gd name="T2" fmla="*/ 30 w 40"/>
                <a:gd name="T3" fmla="*/ 0 h 83"/>
                <a:gd name="T4" fmla="*/ 26 w 40"/>
                <a:gd name="T5" fmla="*/ 0 h 83"/>
                <a:gd name="T6" fmla="*/ 23 w 40"/>
                <a:gd name="T7" fmla="*/ 2 h 83"/>
                <a:gd name="T8" fmla="*/ 23 w 40"/>
                <a:gd name="T9" fmla="*/ 2 h 83"/>
                <a:gd name="T10" fmla="*/ 23 w 40"/>
                <a:gd name="T11" fmla="*/ 3 h 83"/>
                <a:gd name="T12" fmla="*/ 3 w 40"/>
                <a:gd name="T13" fmla="*/ 18 h 83"/>
                <a:gd name="T14" fmla="*/ 3 w 40"/>
                <a:gd name="T15" fmla="*/ 18 h 83"/>
                <a:gd name="T16" fmla="*/ 0 w 40"/>
                <a:gd name="T17" fmla="*/ 21 h 83"/>
                <a:gd name="T18" fmla="*/ 0 w 40"/>
                <a:gd name="T19" fmla="*/ 25 h 83"/>
                <a:gd name="T20" fmla="*/ 0 w 40"/>
                <a:gd name="T21" fmla="*/ 30 h 83"/>
                <a:gd name="T22" fmla="*/ 2 w 40"/>
                <a:gd name="T23" fmla="*/ 33 h 83"/>
                <a:gd name="T24" fmla="*/ 2 w 40"/>
                <a:gd name="T25" fmla="*/ 33 h 83"/>
                <a:gd name="T26" fmla="*/ 6 w 40"/>
                <a:gd name="T27" fmla="*/ 36 h 83"/>
                <a:gd name="T28" fmla="*/ 11 w 40"/>
                <a:gd name="T29" fmla="*/ 37 h 83"/>
                <a:gd name="T30" fmla="*/ 11 w 40"/>
                <a:gd name="T31" fmla="*/ 37 h 83"/>
                <a:gd name="T32" fmla="*/ 14 w 40"/>
                <a:gd name="T33" fmla="*/ 36 h 83"/>
                <a:gd name="T34" fmla="*/ 17 w 40"/>
                <a:gd name="T35" fmla="*/ 34 h 83"/>
                <a:gd name="T36" fmla="*/ 20 w 40"/>
                <a:gd name="T37" fmla="*/ 31 h 83"/>
                <a:gd name="T38" fmla="*/ 20 w 40"/>
                <a:gd name="T39" fmla="*/ 73 h 83"/>
                <a:gd name="T40" fmla="*/ 20 w 40"/>
                <a:gd name="T41" fmla="*/ 73 h 83"/>
                <a:gd name="T42" fmla="*/ 21 w 40"/>
                <a:gd name="T43" fmla="*/ 76 h 83"/>
                <a:gd name="T44" fmla="*/ 23 w 40"/>
                <a:gd name="T45" fmla="*/ 80 h 83"/>
                <a:gd name="T46" fmla="*/ 26 w 40"/>
                <a:gd name="T47" fmla="*/ 81 h 83"/>
                <a:gd name="T48" fmla="*/ 30 w 40"/>
                <a:gd name="T49" fmla="*/ 83 h 83"/>
                <a:gd name="T50" fmla="*/ 30 w 40"/>
                <a:gd name="T51" fmla="*/ 83 h 83"/>
                <a:gd name="T52" fmla="*/ 34 w 40"/>
                <a:gd name="T53" fmla="*/ 81 h 83"/>
                <a:gd name="T54" fmla="*/ 37 w 40"/>
                <a:gd name="T55" fmla="*/ 80 h 83"/>
                <a:gd name="T56" fmla="*/ 39 w 40"/>
                <a:gd name="T57" fmla="*/ 76 h 83"/>
                <a:gd name="T58" fmla="*/ 40 w 40"/>
                <a:gd name="T59" fmla="*/ 73 h 83"/>
                <a:gd name="T60" fmla="*/ 40 w 40"/>
                <a:gd name="T61" fmla="*/ 10 h 83"/>
                <a:gd name="T62" fmla="*/ 40 w 40"/>
                <a:gd name="T63" fmla="*/ 10 h 83"/>
                <a:gd name="T64" fmla="*/ 39 w 40"/>
                <a:gd name="T65" fmla="*/ 6 h 83"/>
                <a:gd name="T66" fmla="*/ 37 w 40"/>
                <a:gd name="T67" fmla="*/ 3 h 83"/>
                <a:gd name="T68" fmla="*/ 34 w 40"/>
                <a:gd name="T69" fmla="*/ 0 h 83"/>
                <a:gd name="T70" fmla="*/ 30 w 40"/>
                <a:gd name="T71" fmla="*/ 0 h 83"/>
                <a:gd name="T72" fmla="*/ 30 w 40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83">
                  <a:moveTo>
                    <a:pt x="3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4" y="36"/>
                  </a:lnTo>
                  <a:lnTo>
                    <a:pt x="17" y="34"/>
                  </a:lnTo>
                  <a:lnTo>
                    <a:pt x="20" y="31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1" y="76"/>
                  </a:lnTo>
                  <a:lnTo>
                    <a:pt x="23" y="80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4" y="81"/>
                  </a:lnTo>
                  <a:lnTo>
                    <a:pt x="37" y="80"/>
                  </a:lnTo>
                  <a:lnTo>
                    <a:pt x="39" y="76"/>
                  </a:lnTo>
                  <a:lnTo>
                    <a:pt x="40" y="73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4" name="Freeform 76">
              <a:extLst>
                <a:ext uri="{FF2B5EF4-FFF2-40B4-BE49-F238E27FC236}">
                  <a16:creationId xmlns:a16="http://schemas.microsoft.com/office/drawing/2014/main" id="{62045F6E-EC0D-4F84-BF51-1E5E8924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" y="4781551"/>
              <a:ext cx="274638" cy="274638"/>
            </a:xfrm>
            <a:custGeom>
              <a:avLst/>
              <a:gdLst>
                <a:gd name="T0" fmla="*/ 88 w 173"/>
                <a:gd name="T1" fmla="*/ 0 h 173"/>
                <a:gd name="T2" fmla="*/ 70 w 173"/>
                <a:gd name="T3" fmla="*/ 3 h 173"/>
                <a:gd name="T4" fmla="*/ 39 w 173"/>
                <a:gd name="T5" fmla="*/ 15 h 173"/>
                <a:gd name="T6" fmla="*/ 15 w 173"/>
                <a:gd name="T7" fmla="*/ 39 h 173"/>
                <a:gd name="T8" fmla="*/ 3 w 173"/>
                <a:gd name="T9" fmla="*/ 70 h 173"/>
                <a:gd name="T10" fmla="*/ 0 w 173"/>
                <a:gd name="T11" fmla="*/ 87 h 173"/>
                <a:gd name="T12" fmla="*/ 2 w 173"/>
                <a:gd name="T13" fmla="*/ 95 h 173"/>
                <a:gd name="T14" fmla="*/ 8 w 173"/>
                <a:gd name="T15" fmla="*/ 120 h 173"/>
                <a:gd name="T16" fmla="*/ 25 w 173"/>
                <a:gd name="T17" fmla="*/ 148 h 173"/>
                <a:gd name="T18" fmla="*/ 53 w 173"/>
                <a:gd name="T19" fmla="*/ 166 h 173"/>
                <a:gd name="T20" fmla="*/ 79 w 173"/>
                <a:gd name="T21" fmla="*/ 172 h 173"/>
                <a:gd name="T22" fmla="*/ 88 w 173"/>
                <a:gd name="T23" fmla="*/ 173 h 173"/>
                <a:gd name="T24" fmla="*/ 104 w 173"/>
                <a:gd name="T25" fmla="*/ 170 h 173"/>
                <a:gd name="T26" fmla="*/ 135 w 173"/>
                <a:gd name="T27" fmla="*/ 159 h 173"/>
                <a:gd name="T28" fmla="*/ 159 w 173"/>
                <a:gd name="T29" fmla="*/ 135 h 173"/>
                <a:gd name="T30" fmla="*/ 170 w 173"/>
                <a:gd name="T31" fmla="*/ 104 h 173"/>
                <a:gd name="T32" fmla="*/ 173 w 173"/>
                <a:gd name="T33" fmla="*/ 87 h 173"/>
                <a:gd name="T34" fmla="*/ 172 w 173"/>
                <a:gd name="T35" fmla="*/ 79 h 173"/>
                <a:gd name="T36" fmla="*/ 166 w 173"/>
                <a:gd name="T37" fmla="*/ 53 h 173"/>
                <a:gd name="T38" fmla="*/ 148 w 173"/>
                <a:gd name="T39" fmla="*/ 25 h 173"/>
                <a:gd name="T40" fmla="*/ 120 w 173"/>
                <a:gd name="T41" fmla="*/ 8 h 173"/>
                <a:gd name="T42" fmla="*/ 96 w 173"/>
                <a:gd name="T43" fmla="*/ 2 h 173"/>
                <a:gd name="T44" fmla="*/ 88 w 173"/>
                <a:gd name="T45" fmla="*/ 0 h 173"/>
                <a:gd name="T46" fmla="*/ 88 w 173"/>
                <a:gd name="T47" fmla="*/ 153 h 173"/>
                <a:gd name="T48" fmla="*/ 61 w 173"/>
                <a:gd name="T49" fmla="*/ 147 h 173"/>
                <a:gd name="T50" fmla="*/ 40 w 173"/>
                <a:gd name="T51" fmla="*/ 133 h 173"/>
                <a:gd name="T52" fmla="*/ 27 w 173"/>
                <a:gd name="T53" fmla="*/ 113 h 173"/>
                <a:gd name="T54" fmla="*/ 21 w 173"/>
                <a:gd name="T55" fmla="*/ 87 h 173"/>
                <a:gd name="T56" fmla="*/ 22 w 173"/>
                <a:gd name="T57" fmla="*/ 74 h 173"/>
                <a:gd name="T58" fmla="*/ 33 w 173"/>
                <a:gd name="T59" fmla="*/ 50 h 173"/>
                <a:gd name="T60" fmla="*/ 51 w 173"/>
                <a:gd name="T61" fmla="*/ 33 h 173"/>
                <a:gd name="T62" fmla="*/ 74 w 173"/>
                <a:gd name="T63" fmla="*/ 22 h 173"/>
                <a:gd name="T64" fmla="*/ 88 w 173"/>
                <a:gd name="T65" fmla="*/ 21 h 173"/>
                <a:gd name="T66" fmla="*/ 113 w 173"/>
                <a:gd name="T67" fmla="*/ 27 h 173"/>
                <a:gd name="T68" fmla="*/ 133 w 173"/>
                <a:gd name="T69" fmla="*/ 40 h 173"/>
                <a:gd name="T70" fmla="*/ 147 w 173"/>
                <a:gd name="T71" fmla="*/ 61 h 173"/>
                <a:gd name="T72" fmla="*/ 153 w 173"/>
                <a:gd name="T73" fmla="*/ 87 h 173"/>
                <a:gd name="T74" fmla="*/ 151 w 173"/>
                <a:gd name="T75" fmla="*/ 99 h 173"/>
                <a:gd name="T76" fmla="*/ 141 w 173"/>
                <a:gd name="T77" fmla="*/ 123 h 173"/>
                <a:gd name="T78" fmla="*/ 123 w 173"/>
                <a:gd name="T79" fmla="*/ 141 h 173"/>
                <a:gd name="T80" fmla="*/ 99 w 173"/>
                <a:gd name="T81" fmla="*/ 151 h 173"/>
                <a:gd name="T82" fmla="*/ 88 w 173"/>
                <a:gd name="T83" fmla="*/ 15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73">
                  <a:moveTo>
                    <a:pt x="88" y="0"/>
                  </a:moveTo>
                  <a:lnTo>
                    <a:pt x="88" y="0"/>
                  </a:lnTo>
                  <a:lnTo>
                    <a:pt x="79" y="2"/>
                  </a:lnTo>
                  <a:lnTo>
                    <a:pt x="70" y="3"/>
                  </a:lnTo>
                  <a:lnTo>
                    <a:pt x="53" y="8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5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4"/>
                  </a:lnTo>
                  <a:lnTo>
                    <a:pt x="8" y="120"/>
                  </a:lnTo>
                  <a:lnTo>
                    <a:pt x="15" y="135"/>
                  </a:lnTo>
                  <a:lnTo>
                    <a:pt x="25" y="148"/>
                  </a:lnTo>
                  <a:lnTo>
                    <a:pt x="39" y="159"/>
                  </a:lnTo>
                  <a:lnTo>
                    <a:pt x="53" y="166"/>
                  </a:lnTo>
                  <a:lnTo>
                    <a:pt x="70" y="170"/>
                  </a:lnTo>
                  <a:lnTo>
                    <a:pt x="79" y="172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96" y="172"/>
                  </a:lnTo>
                  <a:lnTo>
                    <a:pt x="104" y="170"/>
                  </a:lnTo>
                  <a:lnTo>
                    <a:pt x="120" y="166"/>
                  </a:lnTo>
                  <a:lnTo>
                    <a:pt x="135" y="159"/>
                  </a:lnTo>
                  <a:lnTo>
                    <a:pt x="148" y="148"/>
                  </a:lnTo>
                  <a:lnTo>
                    <a:pt x="159" y="135"/>
                  </a:lnTo>
                  <a:lnTo>
                    <a:pt x="166" y="120"/>
                  </a:lnTo>
                  <a:lnTo>
                    <a:pt x="170" y="104"/>
                  </a:lnTo>
                  <a:lnTo>
                    <a:pt x="172" y="95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2" y="79"/>
                  </a:lnTo>
                  <a:lnTo>
                    <a:pt x="170" y="70"/>
                  </a:lnTo>
                  <a:lnTo>
                    <a:pt x="166" y="53"/>
                  </a:lnTo>
                  <a:lnTo>
                    <a:pt x="159" y="39"/>
                  </a:lnTo>
                  <a:lnTo>
                    <a:pt x="148" y="25"/>
                  </a:lnTo>
                  <a:lnTo>
                    <a:pt x="135" y="15"/>
                  </a:lnTo>
                  <a:lnTo>
                    <a:pt x="120" y="8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88" y="153"/>
                  </a:moveTo>
                  <a:lnTo>
                    <a:pt x="88" y="153"/>
                  </a:lnTo>
                  <a:lnTo>
                    <a:pt x="74" y="151"/>
                  </a:lnTo>
                  <a:lnTo>
                    <a:pt x="61" y="147"/>
                  </a:lnTo>
                  <a:lnTo>
                    <a:pt x="51" y="141"/>
                  </a:lnTo>
                  <a:lnTo>
                    <a:pt x="40" y="133"/>
                  </a:lnTo>
                  <a:lnTo>
                    <a:pt x="33" y="123"/>
                  </a:lnTo>
                  <a:lnTo>
                    <a:pt x="27" y="113"/>
                  </a:lnTo>
                  <a:lnTo>
                    <a:pt x="22" y="99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2" y="74"/>
                  </a:lnTo>
                  <a:lnTo>
                    <a:pt x="27" y="61"/>
                  </a:lnTo>
                  <a:lnTo>
                    <a:pt x="33" y="50"/>
                  </a:lnTo>
                  <a:lnTo>
                    <a:pt x="40" y="40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4" y="22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9" y="22"/>
                  </a:lnTo>
                  <a:lnTo>
                    <a:pt x="113" y="27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1" y="50"/>
                  </a:lnTo>
                  <a:lnTo>
                    <a:pt x="147" y="61"/>
                  </a:lnTo>
                  <a:lnTo>
                    <a:pt x="151" y="74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1" y="99"/>
                  </a:lnTo>
                  <a:lnTo>
                    <a:pt x="147" y="113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3" y="147"/>
                  </a:lnTo>
                  <a:lnTo>
                    <a:pt x="99" y="151"/>
                  </a:lnTo>
                  <a:lnTo>
                    <a:pt x="88" y="153"/>
                  </a:lnTo>
                  <a:lnTo>
                    <a:pt x="88" y="15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5" name="Freeform 77">
              <a:extLst>
                <a:ext uri="{FF2B5EF4-FFF2-40B4-BE49-F238E27FC236}">
                  <a16:creationId xmlns:a16="http://schemas.microsoft.com/office/drawing/2014/main" id="{9A444F9E-8BF1-4A0A-A2F8-E264927C8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163" y="4713288"/>
              <a:ext cx="411163" cy="411163"/>
            </a:xfrm>
            <a:custGeom>
              <a:avLst/>
              <a:gdLst>
                <a:gd name="T0" fmla="*/ 117 w 259"/>
                <a:gd name="T1" fmla="*/ 0 h 259"/>
                <a:gd name="T2" fmla="*/ 79 w 259"/>
                <a:gd name="T3" fmla="*/ 11 h 259"/>
                <a:gd name="T4" fmla="*/ 48 w 259"/>
                <a:gd name="T5" fmla="*/ 30 h 259"/>
                <a:gd name="T6" fmla="*/ 22 w 259"/>
                <a:gd name="T7" fmla="*/ 56 h 259"/>
                <a:gd name="T8" fmla="*/ 6 w 259"/>
                <a:gd name="T9" fmla="*/ 91 h 259"/>
                <a:gd name="T10" fmla="*/ 0 w 259"/>
                <a:gd name="T11" fmla="*/ 130 h 259"/>
                <a:gd name="T12" fmla="*/ 3 w 259"/>
                <a:gd name="T13" fmla="*/ 156 h 259"/>
                <a:gd name="T14" fmla="*/ 15 w 259"/>
                <a:gd name="T15" fmla="*/ 191 h 259"/>
                <a:gd name="T16" fmla="*/ 39 w 259"/>
                <a:gd name="T17" fmla="*/ 222 h 259"/>
                <a:gd name="T18" fmla="*/ 68 w 259"/>
                <a:gd name="T19" fmla="*/ 244 h 259"/>
                <a:gd name="T20" fmla="*/ 104 w 259"/>
                <a:gd name="T21" fmla="*/ 256 h 259"/>
                <a:gd name="T22" fmla="*/ 131 w 259"/>
                <a:gd name="T23" fmla="*/ 259 h 259"/>
                <a:gd name="T24" fmla="*/ 169 w 259"/>
                <a:gd name="T25" fmla="*/ 253 h 259"/>
                <a:gd name="T26" fmla="*/ 203 w 259"/>
                <a:gd name="T27" fmla="*/ 237 h 259"/>
                <a:gd name="T28" fmla="*/ 230 w 259"/>
                <a:gd name="T29" fmla="*/ 212 h 259"/>
                <a:gd name="T30" fmla="*/ 249 w 259"/>
                <a:gd name="T31" fmla="*/ 181 h 259"/>
                <a:gd name="T32" fmla="*/ 259 w 259"/>
                <a:gd name="T33" fmla="*/ 142 h 259"/>
                <a:gd name="T34" fmla="*/ 259 w 259"/>
                <a:gd name="T35" fmla="*/ 117 h 259"/>
                <a:gd name="T36" fmla="*/ 249 w 259"/>
                <a:gd name="T37" fmla="*/ 79 h 259"/>
                <a:gd name="T38" fmla="*/ 230 w 259"/>
                <a:gd name="T39" fmla="*/ 48 h 259"/>
                <a:gd name="T40" fmla="*/ 203 w 259"/>
                <a:gd name="T41" fmla="*/ 22 h 259"/>
                <a:gd name="T42" fmla="*/ 169 w 259"/>
                <a:gd name="T43" fmla="*/ 6 h 259"/>
                <a:gd name="T44" fmla="*/ 131 w 259"/>
                <a:gd name="T45" fmla="*/ 0 h 259"/>
                <a:gd name="T46" fmla="*/ 131 w 259"/>
                <a:gd name="T47" fmla="*/ 239 h 259"/>
                <a:gd name="T48" fmla="*/ 98 w 259"/>
                <a:gd name="T49" fmla="*/ 234 h 259"/>
                <a:gd name="T50" fmla="*/ 68 w 259"/>
                <a:gd name="T51" fmla="*/ 221 h 259"/>
                <a:gd name="T52" fmla="*/ 46 w 259"/>
                <a:gd name="T53" fmla="*/ 199 h 259"/>
                <a:gd name="T54" fmla="*/ 30 w 259"/>
                <a:gd name="T55" fmla="*/ 172 h 259"/>
                <a:gd name="T56" fmla="*/ 21 w 259"/>
                <a:gd name="T57" fmla="*/ 141 h 259"/>
                <a:gd name="T58" fmla="*/ 21 w 259"/>
                <a:gd name="T59" fmla="*/ 119 h 259"/>
                <a:gd name="T60" fmla="*/ 30 w 259"/>
                <a:gd name="T61" fmla="*/ 88 h 259"/>
                <a:gd name="T62" fmla="*/ 46 w 259"/>
                <a:gd name="T63" fmla="*/ 61 h 259"/>
                <a:gd name="T64" fmla="*/ 68 w 259"/>
                <a:gd name="T65" fmla="*/ 39 h 259"/>
                <a:gd name="T66" fmla="*/ 98 w 259"/>
                <a:gd name="T67" fmla="*/ 25 h 259"/>
                <a:gd name="T68" fmla="*/ 131 w 259"/>
                <a:gd name="T69" fmla="*/ 21 h 259"/>
                <a:gd name="T70" fmla="*/ 151 w 259"/>
                <a:gd name="T71" fmla="*/ 22 h 259"/>
                <a:gd name="T72" fmla="*/ 182 w 259"/>
                <a:gd name="T73" fmla="*/ 34 h 259"/>
                <a:gd name="T74" fmla="*/ 208 w 259"/>
                <a:gd name="T75" fmla="*/ 52 h 259"/>
                <a:gd name="T76" fmla="*/ 225 w 259"/>
                <a:gd name="T77" fmla="*/ 77 h 259"/>
                <a:gd name="T78" fmla="*/ 237 w 259"/>
                <a:gd name="T79" fmla="*/ 108 h 259"/>
                <a:gd name="T80" fmla="*/ 239 w 259"/>
                <a:gd name="T81" fmla="*/ 130 h 259"/>
                <a:gd name="T82" fmla="*/ 234 w 259"/>
                <a:gd name="T83" fmla="*/ 162 h 259"/>
                <a:gd name="T84" fmla="*/ 221 w 259"/>
                <a:gd name="T85" fmla="*/ 191 h 259"/>
                <a:gd name="T86" fmla="*/ 199 w 259"/>
                <a:gd name="T87" fmla="*/ 213 h 259"/>
                <a:gd name="T88" fmla="*/ 172 w 259"/>
                <a:gd name="T89" fmla="*/ 230 h 259"/>
                <a:gd name="T90" fmla="*/ 141 w 259"/>
                <a:gd name="T91" fmla="*/ 23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59">
                  <a:moveTo>
                    <a:pt x="131" y="0"/>
                  </a:moveTo>
                  <a:lnTo>
                    <a:pt x="131" y="0"/>
                  </a:lnTo>
                  <a:lnTo>
                    <a:pt x="117" y="0"/>
                  </a:lnTo>
                  <a:lnTo>
                    <a:pt x="104" y="3"/>
                  </a:lnTo>
                  <a:lnTo>
                    <a:pt x="91" y="6"/>
                  </a:lnTo>
                  <a:lnTo>
                    <a:pt x="79" y="11"/>
                  </a:lnTo>
                  <a:lnTo>
                    <a:pt x="68" y="15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9" y="39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68"/>
                  </a:lnTo>
                  <a:lnTo>
                    <a:pt x="11" y="79"/>
                  </a:lnTo>
                  <a:lnTo>
                    <a:pt x="6" y="91"/>
                  </a:lnTo>
                  <a:lnTo>
                    <a:pt x="3" y="104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3" y="156"/>
                  </a:lnTo>
                  <a:lnTo>
                    <a:pt x="6" y="169"/>
                  </a:lnTo>
                  <a:lnTo>
                    <a:pt x="11" y="181"/>
                  </a:lnTo>
                  <a:lnTo>
                    <a:pt x="15" y="191"/>
                  </a:lnTo>
                  <a:lnTo>
                    <a:pt x="22" y="203"/>
                  </a:lnTo>
                  <a:lnTo>
                    <a:pt x="30" y="212"/>
                  </a:lnTo>
                  <a:lnTo>
                    <a:pt x="39" y="222"/>
                  </a:lnTo>
                  <a:lnTo>
                    <a:pt x="48" y="230"/>
                  </a:lnTo>
                  <a:lnTo>
                    <a:pt x="58" y="237"/>
                  </a:lnTo>
                  <a:lnTo>
                    <a:pt x="68" y="244"/>
                  </a:lnTo>
                  <a:lnTo>
                    <a:pt x="79" y="249"/>
                  </a:lnTo>
                  <a:lnTo>
                    <a:pt x="91" y="253"/>
                  </a:lnTo>
                  <a:lnTo>
                    <a:pt x="104" y="256"/>
                  </a:lnTo>
                  <a:lnTo>
                    <a:pt x="117" y="259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144" y="259"/>
                  </a:lnTo>
                  <a:lnTo>
                    <a:pt x="156" y="256"/>
                  </a:lnTo>
                  <a:lnTo>
                    <a:pt x="169" y="253"/>
                  </a:lnTo>
                  <a:lnTo>
                    <a:pt x="181" y="249"/>
                  </a:lnTo>
                  <a:lnTo>
                    <a:pt x="191" y="244"/>
                  </a:lnTo>
                  <a:lnTo>
                    <a:pt x="203" y="237"/>
                  </a:lnTo>
                  <a:lnTo>
                    <a:pt x="212" y="230"/>
                  </a:lnTo>
                  <a:lnTo>
                    <a:pt x="222" y="222"/>
                  </a:lnTo>
                  <a:lnTo>
                    <a:pt x="230" y="212"/>
                  </a:lnTo>
                  <a:lnTo>
                    <a:pt x="237" y="203"/>
                  </a:lnTo>
                  <a:lnTo>
                    <a:pt x="245" y="191"/>
                  </a:lnTo>
                  <a:lnTo>
                    <a:pt x="249" y="181"/>
                  </a:lnTo>
                  <a:lnTo>
                    <a:pt x="253" y="169"/>
                  </a:lnTo>
                  <a:lnTo>
                    <a:pt x="256" y="156"/>
                  </a:lnTo>
                  <a:lnTo>
                    <a:pt x="259" y="142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17"/>
                  </a:lnTo>
                  <a:lnTo>
                    <a:pt x="256" y="104"/>
                  </a:lnTo>
                  <a:lnTo>
                    <a:pt x="253" y="91"/>
                  </a:lnTo>
                  <a:lnTo>
                    <a:pt x="249" y="79"/>
                  </a:lnTo>
                  <a:lnTo>
                    <a:pt x="245" y="68"/>
                  </a:lnTo>
                  <a:lnTo>
                    <a:pt x="237" y="56"/>
                  </a:lnTo>
                  <a:lnTo>
                    <a:pt x="230" y="48"/>
                  </a:lnTo>
                  <a:lnTo>
                    <a:pt x="222" y="39"/>
                  </a:lnTo>
                  <a:lnTo>
                    <a:pt x="212" y="30"/>
                  </a:lnTo>
                  <a:lnTo>
                    <a:pt x="203" y="22"/>
                  </a:lnTo>
                  <a:lnTo>
                    <a:pt x="191" y="15"/>
                  </a:lnTo>
                  <a:lnTo>
                    <a:pt x="181" y="11"/>
                  </a:lnTo>
                  <a:lnTo>
                    <a:pt x="169" y="6"/>
                  </a:lnTo>
                  <a:lnTo>
                    <a:pt x="156" y="3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31" y="0"/>
                  </a:lnTo>
                  <a:close/>
                  <a:moveTo>
                    <a:pt x="131" y="239"/>
                  </a:moveTo>
                  <a:lnTo>
                    <a:pt x="131" y="239"/>
                  </a:lnTo>
                  <a:lnTo>
                    <a:pt x="119" y="239"/>
                  </a:lnTo>
                  <a:lnTo>
                    <a:pt x="108" y="237"/>
                  </a:lnTo>
                  <a:lnTo>
                    <a:pt x="98" y="234"/>
                  </a:lnTo>
                  <a:lnTo>
                    <a:pt x="88" y="230"/>
                  </a:lnTo>
                  <a:lnTo>
                    <a:pt x="77" y="225"/>
                  </a:lnTo>
                  <a:lnTo>
                    <a:pt x="68" y="221"/>
                  </a:lnTo>
                  <a:lnTo>
                    <a:pt x="61" y="213"/>
                  </a:lnTo>
                  <a:lnTo>
                    <a:pt x="52" y="207"/>
                  </a:lnTo>
                  <a:lnTo>
                    <a:pt x="46" y="199"/>
                  </a:lnTo>
                  <a:lnTo>
                    <a:pt x="39" y="191"/>
                  </a:lnTo>
                  <a:lnTo>
                    <a:pt x="34" y="182"/>
                  </a:lnTo>
                  <a:lnTo>
                    <a:pt x="30" y="172"/>
                  </a:lnTo>
                  <a:lnTo>
                    <a:pt x="25" y="162"/>
                  </a:lnTo>
                  <a:lnTo>
                    <a:pt x="22" y="151"/>
                  </a:lnTo>
                  <a:lnTo>
                    <a:pt x="21" y="141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19"/>
                  </a:lnTo>
                  <a:lnTo>
                    <a:pt x="22" y="108"/>
                  </a:lnTo>
                  <a:lnTo>
                    <a:pt x="25" y="98"/>
                  </a:lnTo>
                  <a:lnTo>
                    <a:pt x="30" y="88"/>
                  </a:lnTo>
                  <a:lnTo>
                    <a:pt x="34" y="77"/>
                  </a:lnTo>
                  <a:lnTo>
                    <a:pt x="39" y="68"/>
                  </a:lnTo>
                  <a:lnTo>
                    <a:pt x="46" y="61"/>
                  </a:lnTo>
                  <a:lnTo>
                    <a:pt x="52" y="52"/>
                  </a:lnTo>
                  <a:lnTo>
                    <a:pt x="61" y="46"/>
                  </a:lnTo>
                  <a:lnTo>
                    <a:pt x="68" y="39"/>
                  </a:lnTo>
                  <a:lnTo>
                    <a:pt x="77" y="34"/>
                  </a:lnTo>
                  <a:lnTo>
                    <a:pt x="88" y="30"/>
                  </a:lnTo>
                  <a:lnTo>
                    <a:pt x="98" y="25"/>
                  </a:lnTo>
                  <a:lnTo>
                    <a:pt x="108" y="22"/>
                  </a:lnTo>
                  <a:lnTo>
                    <a:pt x="119" y="21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1" y="22"/>
                  </a:lnTo>
                  <a:lnTo>
                    <a:pt x="162" y="25"/>
                  </a:lnTo>
                  <a:lnTo>
                    <a:pt x="172" y="30"/>
                  </a:lnTo>
                  <a:lnTo>
                    <a:pt x="182" y="34"/>
                  </a:lnTo>
                  <a:lnTo>
                    <a:pt x="191" y="39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3" y="61"/>
                  </a:lnTo>
                  <a:lnTo>
                    <a:pt x="221" y="68"/>
                  </a:lnTo>
                  <a:lnTo>
                    <a:pt x="225" y="77"/>
                  </a:lnTo>
                  <a:lnTo>
                    <a:pt x="230" y="88"/>
                  </a:lnTo>
                  <a:lnTo>
                    <a:pt x="234" y="98"/>
                  </a:lnTo>
                  <a:lnTo>
                    <a:pt x="237" y="108"/>
                  </a:lnTo>
                  <a:lnTo>
                    <a:pt x="239" y="119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41"/>
                  </a:lnTo>
                  <a:lnTo>
                    <a:pt x="237" y="151"/>
                  </a:lnTo>
                  <a:lnTo>
                    <a:pt x="234" y="162"/>
                  </a:lnTo>
                  <a:lnTo>
                    <a:pt x="230" y="172"/>
                  </a:lnTo>
                  <a:lnTo>
                    <a:pt x="225" y="182"/>
                  </a:lnTo>
                  <a:lnTo>
                    <a:pt x="221" y="191"/>
                  </a:lnTo>
                  <a:lnTo>
                    <a:pt x="213" y="199"/>
                  </a:lnTo>
                  <a:lnTo>
                    <a:pt x="208" y="207"/>
                  </a:lnTo>
                  <a:lnTo>
                    <a:pt x="199" y="213"/>
                  </a:lnTo>
                  <a:lnTo>
                    <a:pt x="191" y="221"/>
                  </a:lnTo>
                  <a:lnTo>
                    <a:pt x="182" y="225"/>
                  </a:lnTo>
                  <a:lnTo>
                    <a:pt x="172" y="230"/>
                  </a:lnTo>
                  <a:lnTo>
                    <a:pt x="162" y="234"/>
                  </a:lnTo>
                  <a:lnTo>
                    <a:pt x="151" y="237"/>
                  </a:lnTo>
                  <a:lnTo>
                    <a:pt x="141" y="239"/>
                  </a:lnTo>
                  <a:lnTo>
                    <a:pt x="131" y="239"/>
                  </a:lnTo>
                  <a:lnTo>
                    <a:pt x="131" y="23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</p:grpSp>
      <p:grpSp>
        <p:nvGrpSpPr>
          <p:cNvPr id="16" name="Group 384">
            <a:extLst>
              <a:ext uri="{FF2B5EF4-FFF2-40B4-BE49-F238E27FC236}">
                <a16:creationId xmlns:a16="http://schemas.microsoft.com/office/drawing/2014/main" id="{65F41D7B-8F84-45E4-B009-C2AFAFD599AB}"/>
              </a:ext>
            </a:extLst>
          </p:cNvPr>
          <p:cNvGrpSpPr/>
          <p:nvPr/>
        </p:nvGrpSpPr>
        <p:grpSpPr>
          <a:xfrm>
            <a:off x="753048" y="4394954"/>
            <a:ext cx="400867" cy="266269"/>
            <a:chOff x="3394075" y="3894138"/>
            <a:chExt cx="434976" cy="288926"/>
          </a:xfrm>
        </p:grpSpPr>
        <p:sp>
          <p:nvSpPr>
            <p:cNvPr id="17" name="Rectangle 343">
              <a:extLst>
                <a:ext uri="{FF2B5EF4-FFF2-40B4-BE49-F238E27FC236}">
                  <a16:creationId xmlns:a16="http://schemas.microsoft.com/office/drawing/2014/main" id="{50B406B9-5381-4A8C-921B-1192283C4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8" name="Rectangle 344">
              <a:extLst>
                <a:ext uri="{FF2B5EF4-FFF2-40B4-BE49-F238E27FC236}">
                  <a16:creationId xmlns:a16="http://schemas.microsoft.com/office/drawing/2014/main" id="{57CEF536-D17E-40AA-8709-880C8D335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9" name="Rectangle 345">
              <a:extLst>
                <a:ext uri="{FF2B5EF4-FFF2-40B4-BE49-F238E27FC236}">
                  <a16:creationId xmlns:a16="http://schemas.microsoft.com/office/drawing/2014/main" id="{7DAD844C-F571-44D2-8DFA-90686309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0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0" name="Rectangle 346">
              <a:extLst>
                <a:ext uri="{FF2B5EF4-FFF2-40B4-BE49-F238E27FC236}">
                  <a16:creationId xmlns:a16="http://schemas.microsoft.com/office/drawing/2014/main" id="{EF0F70AF-5B6A-47E1-A828-097067A29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163" y="3900488"/>
              <a:ext cx="4763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1" name="Rectangle 347">
              <a:extLst>
                <a:ext uri="{FF2B5EF4-FFF2-40B4-BE49-F238E27FC236}">
                  <a16:creationId xmlns:a16="http://schemas.microsoft.com/office/drawing/2014/main" id="{3F2EBFF1-8D0C-4688-BEB3-EFFE17176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2" name="Rectangle 348">
              <a:extLst>
                <a:ext uri="{FF2B5EF4-FFF2-40B4-BE49-F238E27FC236}">
                  <a16:creationId xmlns:a16="http://schemas.microsoft.com/office/drawing/2014/main" id="{B59D7E61-4EA6-4CCD-8385-25623ABE1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3" name="Rectangle 349">
              <a:extLst>
                <a:ext uri="{FF2B5EF4-FFF2-40B4-BE49-F238E27FC236}">
                  <a16:creationId xmlns:a16="http://schemas.microsoft.com/office/drawing/2014/main" id="{63CD6181-4C67-405B-8E43-DBEA88CF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4" name="Rectangle 350">
              <a:extLst>
                <a:ext uri="{FF2B5EF4-FFF2-40B4-BE49-F238E27FC236}">
                  <a16:creationId xmlns:a16="http://schemas.microsoft.com/office/drawing/2014/main" id="{4A380D4D-352E-4063-BC3F-B8FE0CC27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0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5" name="Rectangle 351">
              <a:extLst>
                <a:ext uri="{FF2B5EF4-FFF2-40B4-BE49-F238E27FC236}">
                  <a16:creationId xmlns:a16="http://schemas.microsoft.com/office/drawing/2014/main" id="{D59DB097-1379-4FA1-99AC-27A4937BC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163" y="3913188"/>
              <a:ext cx="4763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6" name="Rectangle 352">
              <a:extLst>
                <a:ext uri="{FF2B5EF4-FFF2-40B4-BE49-F238E27FC236}">
                  <a16:creationId xmlns:a16="http://schemas.microsoft.com/office/drawing/2014/main" id="{48F19B0E-2318-48B3-8047-49D413CFE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7" name="Rectangle 353">
              <a:extLst>
                <a:ext uri="{FF2B5EF4-FFF2-40B4-BE49-F238E27FC236}">
                  <a16:creationId xmlns:a16="http://schemas.microsoft.com/office/drawing/2014/main" id="{E6CBCB9F-205F-4FDB-9D4D-DD9AC2713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8" name="Rectangle 354">
              <a:extLst>
                <a:ext uri="{FF2B5EF4-FFF2-40B4-BE49-F238E27FC236}">
                  <a16:creationId xmlns:a16="http://schemas.microsoft.com/office/drawing/2014/main" id="{9DF0E0F7-1090-46D5-8302-84296F449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29" name="Rectangle 355">
              <a:extLst>
                <a:ext uri="{FF2B5EF4-FFF2-40B4-BE49-F238E27FC236}">
                  <a16:creationId xmlns:a16="http://schemas.microsoft.com/office/drawing/2014/main" id="{1A3A022C-BFE0-4874-88E8-88FF965E5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0" name="Rectangle 356">
              <a:extLst>
                <a:ext uri="{FF2B5EF4-FFF2-40B4-BE49-F238E27FC236}">
                  <a16:creationId xmlns:a16="http://schemas.microsoft.com/office/drawing/2014/main" id="{DEE6B707-0ACB-43C7-A250-8165E430F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1" name="Rectangle 357">
              <a:extLst>
                <a:ext uri="{FF2B5EF4-FFF2-40B4-BE49-F238E27FC236}">
                  <a16:creationId xmlns:a16="http://schemas.microsoft.com/office/drawing/2014/main" id="{5F96B482-15D0-486B-81BA-231DC360B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2" name="Rectangle 358">
              <a:extLst>
                <a:ext uri="{FF2B5EF4-FFF2-40B4-BE49-F238E27FC236}">
                  <a16:creationId xmlns:a16="http://schemas.microsoft.com/office/drawing/2014/main" id="{8BBAA27F-0926-4E34-9138-389429763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3" name="Rectangle 359">
              <a:extLst>
                <a:ext uri="{FF2B5EF4-FFF2-40B4-BE49-F238E27FC236}">
                  <a16:creationId xmlns:a16="http://schemas.microsoft.com/office/drawing/2014/main" id="{8F15DCD2-CE30-45E1-AA10-62041BA0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4" name="Freeform 360">
              <a:extLst>
                <a:ext uri="{FF2B5EF4-FFF2-40B4-BE49-F238E27FC236}">
                  <a16:creationId xmlns:a16="http://schemas.microsoft.com/office/drawing/2014/main" id="{10A2FE0A-5AD3-46A9-A9F7-C4DEF4B25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3984626"/>
              <a:ext cx="185738" cy="198438"/>
            </a:xfrm>
            <a:custGeom>
              <a:avLst/>
              <a:gdLst>
                <a:gd name="T0" fmla="*/ 818 w 818"/>
                <a:gd name="T1" fmla="*/ 874 h 874"/>
                <a:gd name="T2" fmla="*/ 278 w 818"/>
                <a:gd name="T3" fmla="*/ 0 h 874"/>
                <a:gd name="T4" fmla="*/ 0 w 818"/>
                <a:gd name="T5" fmla="*/ 451 h 874"/>
                <a:gd name="T6" fmla="*/ 261 w 818"/>
                <a:gd name="T7" fmla="*/ 874 h 874"/>
                <a:gd name="T8" fmla="*/ 818 w 818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874">
                  <a:moveTo>
                    <a:pt x="818" y="874"/>
                  </a:moveTo>
                  <a:lnTo>
                    <a:pt x="278" y="0"/>
                  </a:lnTo>
                  <a:lnTo>
                    <a:pt x="0" y="451"/>
                  </a:lnTo>
                  <a:lnTo>
                    <a:pt x="261" y="874"/>
                  </a:lnTo>
                  <a:lnTo>
                    <a:pt x="818" y="874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5" name="Freeform 361">
              <a:extLst>
                <a:ext uri="{FF2B5EF4-FFF2-40B4-BE49-F238E27FC236}">
                  <a16:creationId xmlns:a16="http://schemas.microsoft.com/office/drawing/2014/main" id="{1A3C1FF4-57B2-42DD-A385-AD86EF4F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3995738"/>
              <a:ext cx="296863" cy="182563"/>
            </a:xfrm>
            <a:custGeom>
              <a:avLst/>
              <a:gdLst>
                <a:gd name="T0" fmla="*/ 813 w 1310"/>
                <a:gd name="T1" fmla="*/ 0 h 806"/>
                <a:gd name="T2" fmla="*/ 808 w 1310"/>
                <a:gd name="T3" fmla="*/ 1 h 806"/>
                <a:gd name="T4" fmla="*/ 753 w 1310"/>
                <a:gd name="T5" fmla="*/ 11 h 806"/>
                <a:gd name="T6" fmla="*/ 695 w 1310"/>
                <a:gd name="T7" fmla="*/ 26 h 806"/>
                <a:gd name="T8" fmla="*/ 672 w 1310"/>
                <a:gd name="T9" fmla="*/ 32 h 806"/>
                <a:gd name="T10" fmla="*/ 643 w 1310"/>
                <a:gd name="T11" fmla="*/ 43 h 806"/>
                <a:gd name="T12" fmla="*/ 636 w 1310"/>
                <a:gd name="T13" fmla="*/ 47 h 806"/>
                <a:gd name="T14" fmla="*/ 643 w 1310"/>
                <a:gd name="T15" fmla="*/ 53 h 806"/>
                <a:gd name="T16" fmla="*/ 683 w 1310"/>
                <a:gd name="T17" fmla="*/ 74 h 806"/>
                <a:gd name="T18" fmla="*/ 708 w 1310"/>
                <a:gd name="T19" fmla="*/ 87 h 806"/>
                <a:gd name="T20" fmla="*/ 755 w 1310"/>
                <a:gd name="T21" fmla="*/ 115 h 806"/>
                <a:gd name="T22" fmla="*/ 774 w 1310"/>
                <a:gd name="T23" fmla="*/ 129 h 806"/>
                <a:gd name="T24" fmla="*/ 792 w 1310"/>
                <a:gd name="T25" fmla="*/ 146 h 806"/>
                <a:gd name="T26" fmla="*/ 805 w 1310"/>
                <a:gd name="T27" fmla="*/ 163 h 806"/>
                <a:gd name="T28" fmla="*/ 813 w 1310"/>
                <a:gd name="T29" fmla="*/ 182 h 806"/>
                <a:gd name="T30" fmla="*/ 814 w 1310"/>
                <a:gd name="T31" fmla="*/ 204 h 806"/>
                <a:gd name="T32" fmla="*/ 812 w 1310"/>
                <a:gd name="T33" fmla="*/ 213 h 806"/>
                <a:gd name="T34" fmla="*/ 804 w 1310"/>
                <a:gd name="T35" fmla="*/ 230 h 806"/>
                <a:gd name="T36" fmla="*/ 791 w 1310"/>
                <a:gd name="T37" fmla="*/ 247 h 806"/>
                <a:gd name="T38" fmla="*/ 772 w 1310"/>
                <a:gd name="T39" fmla="*/ 262 h 806"/>
                <a:gd name="T40" fmla="*/ 761 w 1310"/>
                <a:gd name="T41" fmla="*/ 270 h 806"/>
                <a:gd name="T42" fmla="*/ 737 w 1310"/>
                <a:gd name="T43" fmla="*/ 283 h 806"/>
                <a:gd name="T44" fmla="*/ 674 w 1310"/>
                <a:gd name="T45" fmla="*/ 307 h 806"/>
                <a:gd name="T46" fmla="*/ 634 w 1310"/>
                <a:gd name="T47" fmla="*/ 318 h 806"/>
                <a:gd name="T48" fmla="*/ 570 w 1310"/>
                <a:gd name="T49" fmla="*/ 336 h 806"/>
                <a:gd name="T50" fmla="*/ 481 w 1310"/>
                <a:gd name="T51" fmla="*/ 359 h 806"/>
                <a:gd name="T52" fmla="*/ 455 w 1310"/>
                <a:gd name="T53" fmla="*/ 367 h 806"/>
                <a:gd name="T54" fmla="*/ 425 w 1310"/>
                <a:gd name="T55" fmla="*/ 379 h 806"/>
                <a:gd name="T56" fmla="*/ 408 w 1310"/>
                <a:gd name="T57" fmla="*/ 388 h 806"/>
                <a:gd name="T58" fmla="*/ 419 w 1310"/>
                <a:gd name="T59" fmla="*/ 394 h 806"/>
                <a:gd name="T60" fmla="*/ 464 w 1310"/>
                <a:gd name="T61" fmla="*/ 413 h 806"/>
                <a:gd name="T62" fmla="*/ 501 w 1310"/>
                <a:gd name="T63" fmla="*/ 426 h 806"/>
                <a:gd name="T64" fmla="*/ 563 w 1310"/>
                <a:gd name="T65" fmla="*/ 443 h 806"/>
                <a:gd name="T66" fmla="*/ 727 w 1310"/>
                <a:gd name="T67" fmla="*/ 482 h 806"/>
                <a:gd name="T68" fmla="*/ 828 w 1310"/>
                <a:gd name="T69" fmla="*/ 502 h 806"/>
                <a:gd name="T70" fmla="*/ 910 w 1310"/>
                <a:gd name="T71" fmla="*/ 520 h 806"/>
                <a:gd name="T72" fmla="*/ 967 w 1310"/>
                <a:gd name="T73" fmla="*/ 537 h 806"/>
                <a:gd name="T74" fmla="*/ 983 w 1310"/>
                <a:gd name="T75" fmla="*/ 545 h 806"/>
                <a:gd name="T76" fmla="*/ 1004 w 1310"/>
                <a:gd name="T77" fmla="*/ 557 h 806"/>
                <a:gd name="T78" fmla="*/ 1016 w 1310"/>
                <a:gd name="T79" fmla="*/ 570 h 806"/>
                <a:gd name="T80" fmla="*/ 1022 w 1310"/>
                <a:gd name="T81" fmla="*/ 581 h 806"/>
                <a:gd name="T82" fmla="*/ 1026 w 1310"/>
                <a:gd name="T83" fmla="*/ 593 h 806"/>
                <a:gd name="T84" fmla="*/ 1026 w 1310"/>
                <a:gd name="T85" fmla="*/ 600 h 806"/>
                <a:gd name="T86" fmla="*/ 1022 w 1310"/>
                <a:gd name="T87" fmla="*/ 615 h 806"/>
                <a:gd name="T88" fmla="*/ 1014 w 1310"/>
                <a:gd name="T89" fmla="*/ 627 h 806"/>
                <a:gd name="T90" fmla="*/ 1001 w 1310"/>
                <a:gd name="T91" fmla="*/ 639 h 806"/>
                <a:gd name="T92" fmla="*/ 982 w 1310"/>
                <a:gd name="T93" fmla="*/ 649 h 806"/>
                <a:gd name="T94" fmla="*/ 957 w 1310"/>
                <a:gd name="T95" fmla="*/ 658 h 806"/>
                <a:gd name="T96" fmla="*/ 888 w 1310"/>
                <a:gd name="T97" fmla="*/ 676 h 806"/>
                <a:gd name="T98" fmla="*/ 843 w 1310"/>
                <a:gd name="T99" fmla="*/ 684 h 806"/>
                <a:gd name="T100" fmla="*/ 695 w 1310"/>
                <a:gd name="T101" fmla="*/ 705 h 806"/>
                <a:gd name="T102" fmla="*/ 501 w 1310"/>
                <a:gd name="T103" fmla="*/ 723 h 806"/>
                <a:gd name="T104" fmla="*/ 354 w 1310"/>
                <a:gd name="T105" fmla="*/ 735 h 806"/>
                <a:gd name="T106" fmla="*/ 105 w 1310"/>
                <a:gd name="T107" fmla="*/ 749 h 806"/>
                <a:gd name="T108" fmla="*/ 0 w 1310"/>
                <a:gd name="T109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0" h="806">
                  <a:moveTo>
                    <a:pt x="1310" y="806"/>
                  </a:moveTo>
                  <a:lnTo>
                    <a:pt x="813" y="0"/>
                  </a:lnTo>
                  <a:lnTo>
                    <a:pt x="813" y="0"/>
                  </a:lnTo>
                  <a:lnTo>
                    <a:pt x="808" y="1"/>
                  </a:lnTo>
                  <a:lnTo>
                    <a:pt x="808" y="1"/>
                  </a:lnTo>
                  <a:lnTo>
                    <a:pt x="753" y="11"/>
                  </a:lnTo>
                  <a:lnTo>
                    <a:pt x="723" y="19"/>
                  </a:lnTo>
                  <a:lnTo>
                    <a:pt x="695" y="26"/>
                  </a:lnTo>
                  <a:lnTo>
                    <a:pt x="695" y="26"/>
                  </a:lnTo>
                  <a:lnTo>
                    <a:pt x="672" y="32"/>
                  </a:lnTo>
                  <a:lnTo>
                    <a:pt x="655" y="38"/>
                  </a:lnTo>
                  <a:lnTo>
                    <a:pt x="643" y="43"/>
                  </a:lnTo>
                  <a:lnTo>
                    <a:pt x="636" y="47"/>
                  </a:lnTo>
                  <a:lnTo>
                    <a:pt x="636" y="47"/>
                  </a:lnTo>
                  <a:lnTo>
                    <a:pt x="643" y="53"/>
                  </a:lnTo>
                  <a:lnTo>
                    <a:pt x="643" y="53"/>
                  </a:lnTo>
                  <a:lnTo>
                    <a:pt x="661" y="63"/>
                  </a:lnTo>
                  <a:lnTo>
                    <a:pt x="683" y="74"/>
                  </a:lnTo>
                  <a:lnTo>
                    <a:pt x="683" y="74"/>
                  </a:lnTo>
                  <a:lnTo>
                    <a:pt x="708" y="87"/>
                  </a:lnTo>
                  <a:lnTo>
                    <a:pt x="732" y="100"/>
                  </a:lnTo>
                  <a:lnTo>
                    <a:pt x="755" y="115"/>
                  </a:lnTo>
                  <a:lnTo>
                    <a:pt x="765" y="122"/>
                  </a:lnTo>
                  <a:lnTo>
                    <a:pt x="774" y="129"/>
                  </a:lnTo>
                  <a:lnTo>
                    <a:pt x="784" y="137"/>
                  </a:lnTo>
                  <a:lnTo>
                    <a:pt x="792" y="146"/>
                  </a:lnTo>
                  <a:lnTo>
                    <a:pt x="799" y="154"/>
                  </a:lnTo>
                  <a:lnTo>
                    <a:pt x="805" y="163"/>
                  </a:lnTo>
                  <a:lnTo>
                    <a:pt x="810" y="173"/>
                  </a:lnTo>
                  <a:lnTo>
                    <a:pt x="813" y="182"/>
                  </a:lnTo>
                  <a:lnTo>
                    <a:pt x="814" y="192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2" y="213"/>
                  </a:lnTo>
                  <a:lnTo>
                    <a:pt x="808" y="221"/>
                  </a:lnTo>
                  <a:lnTo>
                    <a:pt x="804" y="230"/>
                  </a:lnTo>
                  <a:lnTo>
                    <a:pt x="798" y="239"/>
                  </a:lnTo>
                  <a:lnTo>
                    <a:pt x="791" y="247"/>
                  </a:lnTo>
                  <a:lnTo>
                    <a:pt x="783" y="255"/>
                  </a:lnTo>
                  <a:lnTo>
                    <a:pt x="772" y="262"/>
                  </a:lnTo>
                  <a:lnTo>
                    <a:pt x="761" y="270"/>
                  </a:lnTo>
                  <a:lnTo>
                    <a:pt x="761" y="270"/>
                  </a:lnTo>
                  <a:lnTo>
                    <a:pt x="750" y="277"/>
                  </a:lnTo>
                  <a:lnTo>
                    <a:pt x="737" y="283"/>
                  </a:lnTo>
                  <a:lnTo>
                    <a:pt x="708" y="295"/>
                  </a:lnTo>
                  <a:lnTo>
                    <a:pt x="674" y="307"/>
                  </a:lnTo>
                  <a:lnTo>
                    <a:pt x="634" y="318"/>
                  </a:lnTo>
                  <a:lnTo>
                    <a:pt x="634" y="318"/>
                  </a:lnTo>
                  <a:lnTo>
                    <a:pt x="570" y="336"/>
                  </a:lnTo>
                  <a:lnTo>
                    <a:pt x="570" y="336"/>
                  </a:lnTo>
                  <a:lnTo>
                    <a:pt x="510" y="351"/>
                  </a:lnTo>
                  <a:lnTo>
                    <a:pt x="481" y="359"/>
                  </a:lnTo>
                  <a:lnTo>
                    <a:pt x="455" y="367"/>
                  </a:lnTo>
                  <a:lnTo>
                    <a:pt x="455" y="367"/>
                  </a:lnTo>
                  <a:lnTo>
                    <a:pt x="438" y="373"/>
                  </a:lnTo>
                  <a:lnTo>
                    <a:pt x="425" y="379"/>
                  </a:lnTo>
                  <a:lnTo>
                    <a:pt x="415" y="383"/>
                  </a:lnTo>
                  <a:lnTo>
                    <a:pt x="408" y="388"/>
                  </a:lnTo>
                  <a:lnTo>
                    <a:pt x="408" y="388"/>
                  </a:lnTo>
                  <a:lnTo>
                    <a:pt x="419" y="394"/>
                  </a:lnTo>
                  <a:lnTo>
                    <a:pt x="437" y="403"/>
                  </a:lnTo>
                  <a:lnTo>
                    <a:pt x="464" y="413"/>
                  </a:lnTo>
                  <a:lnTo>
                    <a:pt x="501" y="426"/>
                  </a:lnTo>
                  <a:lnTo>
                    <a:pt x="501" y="426"/>
                  </a:lnTo>
                  <a:lnTo>
                    <a:pt x="530" y="435"/>
                  </a:lnTo>
                  <a:lnTo>
                    <a:pt x="563" y="443"/>
                  </a:lnTo>
                  <a:lnTo>
                    <a:pt x="639" y="462"/>
                  </a:lnTo>
                  <a:lnTo>
                    <a:pt x="727" y="482"/>
                  </a:lnTo>
                  <a:lnTo>
                    <a:pt x="828" y="502"/>
                  </a:lnTo>
                  <a:lnTo>
                    <a:pt x="828" y="502"/>
                  </a:lnTo>
                  <a:lnTo>
                    <a:pt x="873" y="512"/>
                  </a:lnTo>
                  <a:lnTo>
                    <a:pt x="910" y="520"/>
                  </a:lnTo>
                  <a:lnTo>
                    <a:pt x="941" y="529"/>
                  </a:lnTo>
                  <a:lnTo>
                    <a:pt x="967" y="537"/>
                  </a:lnTo>
                  <a:lnTo>
                    <a:pt x="967" y="537"/>
                  </a:lnTo>
                  <a:lnTo>
                    <a:pt x="983" y="545"/>
                  </a:lnTo>
                  <a:lnTo>
                    <a:pt x="994" y="551"/>
                  </a:lnTo>
                  <a:lnTo>
                    <a:pt x="1004" y="557"/>
                  </a:lnTo>
                  <a:lnTo>
                    <a:pt x="1013" y="565"/>
                  </a:lnTo>
                  <a:lnTo>
                    <a:pt x="1016" y="570"/>
                  </a:lnTo>
                  <a:lnTo>
                    <a:pt x="1020" y="576"/>
                  </a:lnTo>
                  <a:lnTo>
                    <a:pt x="1022" y="581"/>
                  </a:lnTo>
                  <a:lnTo>
                    <a:pt x="1025" y="587"/>
                  </a:lnTo>
                  <a:lnTo>
                    <a:pt x="1026" y="593"/>
                  </a:lnTo>
                  <a:lnTo>
                    <a:pt x="1026" y="600"/>
                  </a:lnTo>
                  <a:lnTo>
                    <a:pt x="1026" y="600"/>
                  </a:lnTo>
                  <a:lnTo>
                    <a:pt x="1025" y="608"/>
                  </a:lnTo>
                  <a:lnTo>
                    <a:pt x="1022" y="615"/>
                  </a:lnTo>
                  <a:lnTo>
                    <a:pt x="1019" y="621"/>
                  </a:lnTo>
                  <a:lnTo>
                    <a:pt x="1014" y="627"/>
                  </a:lnTo>
                  <a:lnTo>
                    <a:pt x="1008" y="634"/>
                  </a:lnTo>
                  <a:lnTo>
                    <a:pt x="1001" y="639"/>
                  </a:lnTo>
                  <a:lnTo>
                    <a:pt x="993" y="644"/>
                  </a:lnTo>
                  <a:lnTo>
                    <a:pt x="982" y="649"/>
                  </a:lnTo>
                  <a:lnTo>
                    <a:pt x="971" y="654"/>
                  </a:lnTo>
                  <a:lnTo>
                    <a:pt x="957" y="658"/>
                  </a:lnTo>
                  <a:lnTo>
                    <a:pt x="926" y="668"/>
                  </a:lnTo>
                  <a:lnTo>
                    <a:pt x="888" y="676"/>
                  </a:lnTo>
                  <a:lnTo>
                    <a:pt x="843" y="684"/>
                  </a:lnTo>
                  <a:lnTo>
                    <a:pt x="843" y="684"/>
                  </a:lnTo>
                  <a:lnTo>
                    <a:pt x="774" y="695"/>
                  </a:lnTo>
                  <a:lnTo>
                    <a:pt x="695" y="705"/>
                  </a:lnTo>
                  <a:lnTo>
                    <a:pt x="604" y="714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354" y="735"/>
                  </a:lnTo>
                  <a:lnTo>
                    <a:pt x="217" y="744"/>
                  </a:lnTo>
                  <a:lnTo>
                    <a:pt x="105" y="749"/>
                  </a:lnTo>
                  <a:lnTo>
                    <a:pt x="33" y="753"/>
                  </a:lnTo>
                  <a:lnTo>
                    <a:pt x="0" y="806"/>
                  </a:lnTo>
                  <a:lnTo>
                    <a:pt x="1310" y="806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6" name="Freeform 362">
              <a:extLst>
                <a:ext uri="{FF2B5EF4-FFF2-40B4-BE49-F238E27FC236}">
                  <a16:creationId xmlns:a16="http://schemas.microsoft.com/office/drawing/2014/main" id="{DBCD90A0-1273-4217-8844-FF904D66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3894138"/>
              <a:ext cx="196850" cy="257175"/>
            </a:xfrm>
            <a:custGeom>
              <a:avLst/>
              <a:gdLst>
                <a:gd name="T0" fmla="*/ 0 w 869"/>
                <a:gd name="T1" fmla="*/ 1137 h 1137"/>
                <a:gd name="T2" fmla="*/ 170 w 869"/>
                <a:gd name="T3" fmla="*/ 1128 h 1137"/>
                <a:gd name="T4" fmla="*/ 393 w 869"/>
                <a:gd name="T5" fmla="*/ 1112 h 1137"/>
                <a:gd name="T6" fmla="*/ 489 w 869"/>
                <a:gd name="T7" fmla="*/ 1104 h 1137"/>
                <a:gd name="T8" fmla="*/ 655 w 869"/>
                <a:gd name="T9" fmla="*/ 1087 h 1137"/>
                <a:gd name="T10" fmla="*/ 723 w 869"/>
                <a:gd name="T11" fmla="*/ 1077 h 1137"/>
                <a:gd name="T12" fmla="*/ 817 w 869"/>
                <a:gd name="T13" fmla="*/ 1061 h 1137"/>
                <a:gd name="T14" fmla="*/ 869 w 869"/>
                <a:gd name="T15" fmla="*/ 1046 h 1137"/>
                <a:gd name="T16" fmla="*/ 850 w 869"/>
                <a:gd name="T17" fmla="*/ 1040 h 1137"/>
                <a:gd name="T18" fmla="*/ 788 w 869"/>
                <a:gd name="T19" fmla="*/ 1025 h 1137"/>
                <a:gd name="T20" fmla="*/ 744 w 869"/>
                <a:gd name="T21" fmla="*/ 1015 h 1137"/>
                <a:gd name="T22" fmla="*/ 578 w 869"/>
                <a:gd name="T23" fmla="*/ 980 h 1137"/>
                <a:gd name="T24" fmla="*/ 489 w 869"/>
                <a:gd name="T25" fmla="*/ 959 h 1137"/>
                <a:gd name="T26" fmla="*/ 416 w 869"/>
                <a:gd name="T27" fmla="*/ 939 h 1137"/>
                <a:gd name="T28" fmla="*/ 386 w 869"/>
                <a:gd name="T29" fmla="*/ 930 h 1137"/>
                <a:gd name="T30" fmla="*/ 342 w 869"/>
                <a:gd name="T31" fmla="*/ 912 h 1137"/>
                <a:gd name="T32" fmla="*/ 303 w 869"/>
                <a:gd name="T33" fmla="*/ 892 h 1137"/>
                <a:gd name="T34" fmla="*/ 288 w 869"/>
                <a:gd name="T35" fmla="*/ 881 h 1137"/>
                <a:gd name="T36" fmla="*/ 275 w 869"/>
                <a:gd name="T37" fmla="*/ 867 h 1137"/>
                <a:gd name="T38" fmla="*/ 268 w 869"/>
                <a:gd name="T39" fmla="*/ 854 h 1137"/>
                <a:gd name="T40" fmla="*/ 265 w 869"/>
                <a:gd name="T41" fmla="*/ 838 h 1137"/>
                <a:gd name="T42" fmla="*/ 266 w 869"/>
                <a:gd name="T43" fmla="*/ 827 h 1137"/>
                <a:gd name="T44" fmla="*/ 273 w 869"/>
                <a:gd name="T45" fmla="*/ 809 h 1137"/>
                <a:gd name="T46" fmla="*/ 289 w 869"/>
                <a:gd name="T47" fmla="*/ 792 h 1137"/>
                <a:gd name="T48" fmla="*/ 312 w 869"/>
                <a:gd name="T49" fmla="*/ 778 h 1137"/>
                <a:gd name="T50" fmla="*/ 341 w 869"/>
                <a:gd name="T51" fmla="*/ 764 h 1137"/>
                <a:gd name="T52" fmla="*/ 394 w 869"/>
                <a:gd name="T53" fmla="*/ 747 h 1137"/>
                <a:gd name="T54" fmla="*/ 481 w 869"/>
                <a:gd name="T55" fmla="*/ 724 h 1137"/>
                <a:gd name="T56" fmla="*/ 544 w 869"/>
                <a:gd name="T57" fmla="*/ 707 h 1137"/>
                <a:gd name="T58" fmla="*/ 585 w 869"/>
                <a:gd name="T59" fmla="*/ 695 h 1137"/>
                <a:gd name="T60" fmla="*/ 639 w 869"/>
                <a:gd name="T61" fmla="*/ 674 h 1137"/>
                <a:gd name="T62" fmla="*/ 666 w 869"/>
                <a:gd name="T63" fmla="*/ 658 h 1137"/>
                <a:gd name="T64" fmla="*/ 677 w 869"/>
                <a:gd name="T65" fmla="*/ 648 h 1137"/>
                <a:gd name="T66" fmla="*/ 678 w 869"/>
                <a:gd name="T67" fmla="*/ 646 h 1137"/>
                <a:gd name="T68" fmla="*/ 672 w 869"/>
                <a:gd name="T69" fmla="*/ 639 h 1137"/>
                <a:gd name="T70" fmla="*/ 651 w 869"/>
                <a:gd name="T71" fmla="*/ 620 h 1137"/>
                <a:gd name="T72" fmla="*/ 635 w 869"/>
                <a:gd name="T73" fmla="*/ 610 h 1137"/>
                <a:gd name="T74" fmla="*/ 581 w 869"/>
                <a:gd name="T75" fmla="*/ 581 h 1137"/>
                <a:gd name="T76" fmla="*/ 557 w 869"/>
                <a:gd name="T77" fmla="*/ 569 h 1137"/>
                <a:gd name="T78" fmla="*/ 536 w 869"/>
                <a:gd name="T79" fmla="*/ 556 h 1137"/>
                <a:gd name="T80" fmla="*/ 515 w 869"/>
                <a:gd name="T81" fmla="*/ 541 h 1137"/>
                <a:gd name="T82" fmla="*/ 501 w 869"/>
                <a:gd name="T83" fmla="*/ 524 h 1137"/>
                <a:gd name="T84" fmla="*/ 495 w 869"/>
                <a:gd name="T85" fmla="*/ 506 h 1137"/>
                <a:gd name="T86" fmla="*/ 495 w 869"/>
                <a:gd name="T87" fmla="*/ 487 h 1137"/>
                <a:gd name="T88" fmla="*/ 498 w 869"/>
                <a:gd name="T89" fmla="*/ 478 h 1137"/>
                <a:gd name="T90" fmla="*/ 507 w 869"/>
                <a:gd name="T91" fmla="*/ 461 h 1137"/>
                <a:gd name="T92" fmla="*/ 524 w 869"/>
                <a:gd name="T93" fmla="*/ 447 h 1137"/>
                <a:gd name="T94" fmla="*/ 545 w 869"/>
                <a:gd name="T95" fmla="*/ 434 h 1137"/>
                <a:gd name="T96" fmla="*/ 573 w 869"/>
                <a:gd name="T97" fmla="*/ 424 h 1137"/>
                <a:gd name="T98" fmla="*/ 623 w 869"/>
                <a:gd name="T99" fmla="*/ 410 h 1137"/>
                <a:gd name="T100" fmla="*/ 703 w 869"/>
                <a:gd name="T101" fmla="*/ 392 h 1137"/>
                <a:gd name="T102" fmla="*/ 591 w 869"/>
                <a:gd name="T103" fmla="*/ 146 h 1137"/>
                <a:gd name="T104" fmla="*/ 571 w 869"/>
                <a:gd name="T105" fmla="*/ 0 h 1137"/>
                <a:gd name="T106" fmla="*/ 571 w 869"/>
                <a:gd name="T107" fmla="*/ 213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9" h="1137">
                  <a:moveTo>
                    <a:pt x="571" y="213"/>
                  </a:moveTo>
                  <a:lnTo>
                    <a:pt x="0" y="1137"/>
                  </a:lnTo>
                  <a:lnTo>
                    <a:pt x="0" y="1137"/>
                  </a:lnTo>
                  <a:lnTo>
                    <a:pt x="170" y="1128"/>
                  </a:lnTo>
                  <a:lnTo>
                    <a:pt x="277" y="1121"/>
                  </a:lnTo>
                  <a:lnTo>
                    <a:pt x="393" y="1112"/>
                  </a:lnTo>
                  <a:lnTo>
                    <a:pt x="393" y="1112"/>
                  </a:lnTo>
                  <a:lnTo>
                    <a:pt x="489" y="1104"/>
                  </a:lnTo>
                  <a:lnTo>
                    <a:pt x="577" y="1096"/>
                  </a:lnTo>
                  <a:lnTo>
                    <a:pt x="655" y="1087"/>
                  </a:lnTo>
                  <a:lnTo>
                    <a:pt x="723" y="1077"/>
                  </a:lnTo>
                  <a:lnTo>
                    <a:pt x="723" y="1077"/>
                  </a:lnTo>
                  <a:lnTo>
                    <a:pt x="777" y="1068"/>
                  </a:lnTo>
                  <a:lnTo>
                    <a:pt x="817" y="1061"/>
                  </a:lnTo>
                  <a:lnTo>
                    <a:pt x="848" y="1053"/>
                  </a:lnTo>
                  <a:lnTo>
                    <a:pt x="869" y="1046"/>
                  </a:lnTo>
                  <a:lnTo>
                    <a:pt x="869" y="1046"/>
                  </a:lnTo>
                  <a:lnTo>
                    <a:pt x="850" y="1040"/>
                  </a:lnTo>
                  <a:lnTo>
                    <a:pt x="823" y="1033"/>
                  </a:lnTo>
                  <a:lnTo>
                    <a:pt x="788" y="1025"/>
                  </a:lnTo>
                  <a:lnTo>
                    <a:pt x="744" y="1015"/>
                  </a:lnTo>
                  <a:lnTo>
                    <a:pt x="744" y="1015"/>
                  </a:lnTo>
                  <a:lnTo>
                    <a:pt x="629" y="992"/>
                  </a:lnTo>
                  <a:lnTo>
                    <a:pt x="578" y="980"/>
                  </a:lnTo>
                  <a:lnTo>
                    <a:pt x="532" y="970"/>
                  </a:lnTo>
                  <a:lnTo>
                    <a:pt x="489" y="959"/>
                  </a:lnTo>
                  <a:lnTo>
                    <a:pt x="451" y="949"/>
                  </a:lnTo>
                  <a:lnTo>
                    <a:pt x="416" y="939"/>
                  </a:lnTo>
                  <a:lnTo>
                    <a:pt x="386" y="930"/>
                  </a:lnTo>
                  <a:lnTo>
                    <a:pt x="386" y="930"/>
                  </a:lnTo>
                  <a:lnTo>
                    <a:pt x="363" y="921"/>
                  </a:lnTo>
                  <a:lnTo>
                    <a:pt x="342" y="912"/>
                  </a:lnTo>
                  <a:lnTo>
                    <a:pt x="321" y="903"/>
                  </a:lnTo>
                  <a:lnTo>
                    <a:pt x="303" y="892"/>
                  </a:lnTo>
                  <a:lnTo>
                    <a:pt x="295" y="887"/>
                  </a:lnTo>
                  <a:lnTo>
                    <a:pt x="288" y="881"/>
                  </a:lnTo>
                  <a:lnTo>
                    <a:pt x="282" y="875"/>
                  </a:lnTo>
                  <a:lnTo>
                    <a:pt x="275" y="867"/>
                  </a:lnTo>
                  <a:lnTo>
                    <a:pt x="271" y="861"/>
                  </a:lnTo>
                  <a:lnTo>
                    <a:pt x="268" y="854"/>
                  </a:lnTo>
                  <a:lnTo>
                    <a:pt x="266" y="846"/>
                  </a:lnTo>
                  <a:lnTo>
                    <a:pt x="265" y="838"/>
                  </a:lnTo>
                  <a:lnTo>
                    <a:pt x="265" y="838"/>
                  </a:lnTo>
                  <a:lnTo>
                    <a:pt x="266" y="827"/>
                  </a:lnTo>
                  <a:lnTo>
                    <a:pt x="269" y="818"/>
                  </a:lnTo>
                  <a:lnTo>
                    <a:pt x="273" y="809"/>
                  </a:lnTo>
                  <a:lnTo>
                    <a:pt x="281" y="799"/>
                  </a:lnTo>
                  <a:lnTo>
                    <a:pt x="289" y="792"/>
                  </a:lnTo>
                  <a:lnTo>
                    <a:pt x="299" y="784"/>
                  </a:lnTo>
                  <a:lnTo>
                    <a:pt x="312" y="778"/>
                  </a:lnTo>
                  <a:lnTo>
                    <a:pt x="325" y="770"/>
                  </a:lnTo>
                  <a:lnTo>
                    <a:pt x="341" y="764"/>
                  </a:lnTo>
                  <a:lnTo>
                    <a:pt x="357" y="758"/>
                  </a:lnTo>
                  <a:lnTo>
                    <a:pt x="394" y="747"/>
                  </a:lnTo>
                  <a:lnTo>
                    <a:pt x="436" y="735"/>
                  </a:lnTo>
                  <a:lnTo>
                    <a:pt x="481" y="724"/>
                  </a:lnTo>
                  <a:lnTo>
                    <a:pt x="481" y="724"/>
                  </a:lnTo>
                  <a:lnTo>
                    <a:pt x="544" y="707"/>
                  </a:lnTo>
                  <a:lnTo>
                    <a:pt x="544" y="707"/>
                  </a:lnTo>
                  <a:lnTo>
                    <a:pt x="585" y="695"/>
                  </a:lnTo>
                  <a:lnTo>
                    <a:pt x="616" y="685"/>
                  </a:lnTo>
                  <a:lnTo>
                    <a:pt x="639" y="674"/>
                  </a:lnTo>
                  <a:lnTo>
                    <a:pt x="656" y="665"/>
                  </a:lnTo>
                  <a:lnTo>
                    <a:pt x="666" y="658"/>
                  </a:lnTo>
                  <a:lnTo>
                    <a:pt x="673" y="653"/>
                  </a:lnTo>
                  <a:lnTo>
                    <a:pt x="677" y="648"/>
                  </a:lnTo>
                  <a:lnTo>
                    <a:pt x="678" y="646"/>
                  </a:lnTo>
                  <a:lnTo>
                    <a:pt x="678" y="646"/>
                  </a:lnTo>
                  <a:lnTo>
                    <a:pt x="677" y="644"/>
                  </a:lnTo>
                  <a:lnTo>
                    <a:pt x="672" y="639"/>
                  </a:lnTo>
                  <a:lnTo>
                    <a:pt x="665" y="632"/>
                  </a:lnTo>
                  <a:lnTo>
                    <a:pt x="651" y="620"/>
                  </a:lnTo>
                  <a:lnTo>
                    <a:pt x="651" y="620"/>
                  </a:lnTo>
                  <a:lnTo>
                    <a:pt x="635" y="610"/>
                  </a:lnTo>
                  <a:lnTo>
                    <a:pt x="618" y="601"/>
                  </a:lnTo>
                  <a:lnTo>
                    <a:pt x="581" y="581"/>
                  </a:lnTo>
                  <a:lnTo>
                    <a:pt x="581" y="581"/>
                  </a:lnTo>
                  <a:lnTo>
                    <a:pt x="557" y="569"/>
                  </a:lnTo>
                  <a:lnTo>
                    <a:pt x="536" y="556"/>
                  </a:lnTo>
                  <a:lnTo>
                    <a:pt x="536" y="556"/>
                  </a:lnTo>
                  <a:lnTo>
                    <a:pt x="525" y="549"/>
                  </a:lnTo>
                  <a:lnTo>
                    <a:pt x="515" y="541"/>
                  </a:lnTo>
                  <a:lnTo>
                    <a:pt x="507" y="533"/>
                  </a:lnTo>
                  <a:lnTo>
                    <a:pt x="501" y="524"/>
                  </a:lnTo>
                  <a:lnTo>
                    <a:pt x="497" y="515"/>
                  </a:lnTo>
                  <a:lnTo>
                    <a:pt x="495" y="506"/>
                  </a:lnTo>
                  <a:lnTo>
                    <a:pt x="494" y="496"/>
                  </a:lnTo>
                  <a:lnTo>
                    <a:pt x="495" y="487"/>
                  </a:lnTo>
                  <a:lnTo>
                    <a:pt x="495" y="487"/>
                  </a:lnTo>
                  <a:lnTo>
                    <a:pt x="498" y="478"/>
                  </a:lnTo>
                  <a:lnTo>
                    <a:pt x="502" y="470"/>
                  </a:lnTo>
                  <a:lnTo>
                    <a:pt x="507" y="461"/>
                  </a:lnTo>
                  <a:lnTo>
                    <a:pt x="515" y="454"/>
                  </a:lnTo>
                  <a:lnTo>
                    <a:pt x="524" y="447"/>
                  </a:lnTo>
                  <a:lnTo>
                    <a:pt x="534" y="441"/>
                  </a:lnTo>
                  <a:lnTo>
                    <a:pt x="545" y="434"/>
                  </a:lnTo>
                  <a:lnTo>
                    <a:pt x="559" y="429"/>
                  </a:lnTo>
                  <a:lnTo>
                    <a:pt x="573" y="424"/>
                  </a:lnTo>
                  <a:lnTo>
                    <a:pt x="589" y="419"/>
                  </a:lnTo>
                  <a:lnTo>
                    <a:pt x="623" y="410"/>
                  </a:lnTo>
                  <a:lnTo>
                    <a:pt x="661" y="400"/>
                  </a:lnTo>
                  <a:lnTo>
                    <a:pt x="703" y="392"/>
                  </a:lnTo>
                  <a:lnTo>
                    <a:pt x="591" y="210"/>
                  </a:lnTo>
                  <a:lnTo>
                    <a:pt x="591" y="146"/>
                  </a:lnTo>
                  <a:lnTo>
                    <a:pt x="591" y="0"/>
                  </a:lnTo>
                  <a:lnTo>
                    <a:pt x="571" y="0"/>
                  </a:lnTo>
                  <a:lnTo>
                    <a:pt x="571" y="148"/>
                  </a:lnTo>
                  <a:lnTo>
                    <a:pt x="571" y="21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7" name="Rectangle 363">
              <a:extLst>
                <a:ext uri="{FF2B5EF4-FFF2-40B4-BE49-F238E27FC236}">
                  <a16:creationId xmlns:a16="http://schemas.microsoft.com/office/drawing/2014/main" id="{D2FF2826-97A4-4D88-9722-13409063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8" name="Rectangle 364">
              <a:extLst>
                <a:ext uri="{FF2B5EF4-FFF2-40B4-BE49-F238E27FC236}">
                  <a16:creationId xmlns:a16="http://schemas.microsoft.com/office/drawing/2014/main" id="{124996F9-F52E-40D8-9851-2AC8078E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39" name="Rectangle 365">
              <a:extLst>
                <a:ext uri="{FF2B5EF4-FFF2-40B4-BE49-F238E27FC236}">
                  <a16:creationId xmlns:a16="http://schemas.microsoft.com/office/drawing/2014/main" id="{7AEEE8C6-1730-4D6B-A74B-82BF496AF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0" name="Rectangle 366">
              <a:extLst>
                <a:ext uri="{FF2B5EF4-FFF2-40B4-BE49-F238E27FC236}">
                  <a16:creationId xmlns:a16="http://schemas.microsoft.com/office/drawing/2014/main" id="{F290183B-CD03-427B-BC6F-26A9DA6E8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1" name="Rectangle 367">
              <a:extLst>
                <a:ext uri="{FF2B5EF4-FFF2-40B4-BE49-F238E27FC236}">
                  <a16:creationId xmlns:a16="http://schemas.microsoft.com/office/drawing/2014/main" id="{2CF9A1F3-1EEE-479A-8B79-816DD2669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2" name="Rectangle 368">
              <a:extLst>
                <a:ext uri="{FF2B5EF4-FFF2-40B4-BE49-F238E27FC236}">
                  <a16:creationId xmlns:a16="http://schemas.microsoft.com/office/drawing/2014/main" id="{3490469C-9F32-4B69-AA34-446C9538A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3" name="Rectangle 369">
              <a:extLst>
                <a:ext uri="{FF2B5EF4-FFF2-40B4-BE49-F238E27FC236}">
                  <a16:creationId xmlns:a16="http://schemas.microsoft.com/office/drawing/2014/main" id="{421BD14A-0BB9-4DAF-A500-E80A53923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4" name="Rectangle 370">
              <a:extLst>
                <a:ext uri="{FF2B5EF4-FFF2-40B4-BE49-F238E27FC236}">
                  <a16:creationId xmlns:a16="http://schemas.microsoft.com/office/drawing/2014/main" id="{14BAA655-2C44-4941-A473-77514021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5" name="Freeform 371">
              <a:extLst>
                <a:ext uri="{FF2B5EF4-FFF2-40B4-BE49-F238E27FC236}">
                  <a16:creationId xmlns:a16="http://schemas.microsoft.com/office/drawing/2014/main" id="{1255E8AE-F99D-4C2F-AB82-C9D5224C5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475" y="3894138"/>
              <a:ext cx="46038" cy="33338"/>
            </a:xfrm>
            <a:custGeom>
              <a:avLst/>
              <a:gdLst>
                <a:gd name="T0" fmla="*/ 206 w 206"/>
                <a:gd name="T1" fmla="*/ 0 h 150"/>
                <a:gd name="T2" fmla="*/ 0 w 206"/>
                <a:gd name="T3" fmla="*/ 0 h 150"/>
                <a:gd name="T4" fmla="*/ 0 w 206"/>
                <a:gd name="T5" fmla="*/ 150 h 150"/>
                <a:gd name="T6" fmla="*/ 206 w 206"/>
                <a:gd name="T7" fmla="*/ 150 h 150"/>
                <a:gd name="T8" fmla="*/ 206 w 206"/>
                <a:gd name="T9" fmla="*/ 0 h 150"/>
                <a:gd name="T10" fmla="*/ 198 w 206"/>
                <a:gd name="T11" fmla="*/ 89 h 150"/>
                <a:gd name="T12" fmla="*/ 198 w 206"/>
                <a:gd name="T13" fmla="*/ 117 h 150"/>
                <a:gd name="T14" fmla="*/ 174 w 206"/>
                <a:gd name="T15" fmla="*/ 117 h 150"/>
                <a:gd name="T16" fmla="*/ 174 w 206"/>
                <a:gd name="T17" fmla="*/ 142 h 150"/>
                <a:gd name="T18" fmla="*/ 146 w 206"/>
                <a:gd name="T19" fmla="*/ 142 h 150"/>
                <a:gd name="T20" fmla="*/ 146 w 206"/>
                <a:gd name="T21" fmla="*/ 117 h 150"/>
                <a:gd name="T22" fmla="*/ 117 w 206"/>
                <a:gd name="T23" fmla="*/ 117 h 150"/>
                <a:gd name="T24" fmla="*/ 117 w 206"/>
                <a:gd name="T25" fmla="*/ 142 h 150"/>
                <a:gd name="T26" fmla="*/ 89 w 206"/>
                <a:gd name="T27" fmla="*/ 142 h 150"/>
                <a:gd name="T28" fmla="*/ 89 w 206"/>
                <a:gd name="T29" fmla="*/ 117 h 150"/>
                <a:gd name="T30" fmla="*/ 61 w 206"/>
                <a:gd name="T31" fmla="*/ 117 h 150"/>
                <a:gd name="T32" fmla="*/ 61 w 206"/>
                <a:gd name="T33" fmla="*/ 142 h 150"/>
                <a:gd name="T34" fmla="*/ 33 w 206"/>
                <a:gd name="T35" fmla="*/ 142 h 150"/>
                <a:gd name="T36" fmla="*/ 33 w 206"/>
                <a:gd name="T37" fmla="*/ 117 h 150"/>
                <a:gd name="T38" fmla="*/ 8 w 206"/>
                <a:gd name="T39" fmla="*/ 117 h 150"/>
                <a:gd name="T40" fmla="*/ 8 w 206"/>
                <a:gd name="T41" fmla="*/ 89 h 150"/>
                <a:gd name="T42" fmla="*/ 33 w 206"/>
                <a:gd name="T43" fmla="*/ 89 h 150"/>
                <a:gd name="T44" fmla="*/ 33 w 206"/>
                <a:gd name="T45" fmla="*/ 61 h 150"/>
                <a:gd name="T46" fmla="*/ 8 w 206"/>
                <a:gd name="T47" fmla="*/ 61 h 150"/>
                <a:gd name="T48" fmla="*/ 8 w 206"/>
                <a:gd name="T49" fmla="*/ 33 h 150"/>
                <a:gd name="T50" fmla="*/ 33 w 206"/>
                <a:gd name="T51" fmla="*/ 33 h 150"/>
                <a:gd name="T52" fmla="*/ 33 w 206"/>
                <a:gd name="T53" fmla="*/ 9 h 150"/>
                <a:gd name="T54" fmla="*/ 61 w 206"/>
                <a:gd name="T55" fmla="*/ 9 h 150"/>
                <a:gd name="T56" fmla="*/ 61 w 206"/>
                <a:gd name="T57" fmla="*/ 33 h 150"/>
                <a:gd name="T58" fmla="*/ 89 w 206"/>
                <a:gd name="T59" fmla="*/ 33 h 150"/>
                <a:gd name="T60" fmla="*/ 89 w 206"/>
                <a:gd name="T61" fmla="*/ 9 h 150"/>
                <a:gd name="T62" fmla="*/ 117 w 206"/>
                <a:gd name="T63" fmla="*/ 9 h 150"/>
                <a:gd name="T64" fmla="*/ 117 w 206"/>
                <a:gd name="T65" fmla="*/ 33 h 150"/>
                <a:gd name="T66" fmla="*/ 146 w 206"/>
                <a:gd name="T67" fmla="*/ 33 h 150"/>
                <a:gd name="T68" fmla="*/ 146 w 206"/>
                <a:gd name="T69" fmla="*/ 9 h 150"/>
                <a:gd name="T70" fmla="*/ 174 w 206"/>
                <a:gd name="T71" fmla="*/ 9 h 150"/>
                <a:gd name="T72" fmla="*/ 174 w 206"/>
                <a:gd name="T73" fmla="*/ 33 h 150"/>
                <a:gd name="T74" fmla="*/ 198 w 206"/>
                <a:gd name="T75" fmla="*/ 33 h 150"/>
                <a:gd name="T76" fmla="*/ 198 w 206"/>
                <a:gd name="T77" fmla="*/ 61 h 150"/>
                <a:gd name="T78" fmla="*/ 174 w 206"/>
                <a:gd name="T79" fmla="*/ 61 h 150"/>
                <a:gd name="T80" fmla="*/ 174 w 206"/>
                <a:gd name="T81" fmla="*/ 89 h 150"/>
                <a:gd name="T82" fmla="*/ 198 w 206"/>
                <a:gd name="T83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150">
                  <a:moveTo>
                    <a:pt x="206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206" y="150"/>
                  </a:lnTo>
                  <a:lnTo>
                    <a:pt x="206" y="0"/>
                  </a:lnTo>
                  <a:close/>
                  <a:moveTo>
                    <a:pt x="198" y="89"/>
                  </a:moveTo>
                  <a:lnTo>
                    <a:pt x="198" y="117"/>
                  </a:lnTo>
                  <a:lnTo>
                    <a:pt x="174" y="117"/>
                  </a:lnTo>
                  <a:lnTo>
                    <a:pt x="174" y="142"/>
                  </a:lnTo>
                  <a:lnTo>
                    <a:pt x="146" y="142"/>
                  </a:lnTo>
                  <a:lnTo>
                    <a:pt x="146" y="117"/>
                  </a:lnTo>
                  <a:lnTo>
                    <a:pt x="117" y="117"/>
                  </a:lnTo>
                  <a:lnTo>
                    <a:pt x="117" y="142"/>
                  </a:lnTo>
                  <a:lnTo>
                    <a:pt x="89" y="142"/>
                  </a:lnTo>
                  <a:lnTo>
                    <a:pt x="89" y="117"/>
                  </a:lnTo>
                  <a:lnTo>
                    <a:pt x="61" y="117"/>
                  </a:lnTo>
                  <a:lnTo>
                    <a:pt x="61" y="142"/>
                  </a:lnTo>
                  <a:lnTo>
                    <a:pt x="33" y="142"/>
                  </a:lnTo>
                  <a:lnTo>
                    <a:pt x="33" y="117"/>
                  </a:lnTo>
                  <a:lnTo>
                    <a:pt x="8" y="117"/>
                  </a:lnTo>
                  <a:lnTo>
                    <a:pt x="8" y="89"/>
                  </a:lnTo>
                  <a:lnTo>
                    <a:pt x="33" y="89"/>
                  </a:lnTo>
                  <a:lnTo>
                    <a:pt x="33" y="61"/>
                  </a:lnTo>
                  <a:lnTo>
                    <a:pt x="8" y="61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9"/>
                  </a:lnTo>
                  <a:lnTo>
                    <a:pt x="61" y="9"/>
                  </a:lnTo>
                  <a:lnTo>
                    <a:pt x="61" y="33"/>
                  </a:lnTo>
                  <a:lnTo>
                    <a:pt x="89" y="33"/>
                  </a:lnTo>
                  <a:lnTo>
                    <a:pt x="89" y="9"/>
                  </a:lnTo>
                  <a:lnTo>
                    <a:pt x="117" y="9"/>
                  </a:lnTo>
                  <a:lnTo>
                    <a:pt x="117" y="33"/>
                  </a:lnTo>
                  <a:lnTo>
                    <a:pt x="146" y="33"/>
                  </a:lnTo>
                  <a:lnTo>
                    <a:pt x="146" y="9"/>
                  </a:lnTo>
                  <a:lnTo>
                    <a:pt x="174" y="9"/>
                  </a:lnTo>
                  <a:lnTo>
                    <a:pt x="174" y="33"/>
                  </a:lnTo>
                  <a:lnTo>
                    <a:pt x="198" y="33"/>
                  </a:lnTo>
                  <a:lnTo>
                    <a:pt x="198" y="61"/>
                  </a:lnTo>
                  <a:lnTo>
                    <a:pt x="174" y="61"/>
                  </a:lnTo>
                  <a:lnTo>
                    <a:pt x="174" y="89"/>
                  </a:lnTo>
                  <a:lnTo>
                    <a:pt x="198" y="8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</p:grpSp>
      <p:sp>
        <p:nvSpPr>
          <p:cNvPr id="46" name="Freeform 21">
            <a:extLst>
              <a:ext uri="{FF2B5EF4-FFF2-40B4-BE49-F238E27FC236}">
                <a16:creationId xmlns:a16="http://schemas.microsoft.com/office/drawing/2014/main" id="{011C01FE-051D-4C16-B328-F3DF723649D4}"/>
              </a:ext>
            </a:extLst>
          </p:cNvPr>
          <p:cNvSpPr>
            <a:spLocks noEditPoints="1"/>
          </p:cNvSpPr>
          <p:nvPr/>
        </p:nvSpPr>
        <p:spPr bwMode="auto">
          <a:xfrm>
            <a:off x="780776" y="4991707"/>
            <a:ext cx="366474" cy="296970"/>
          </a:xfrm>
          <a:custGeom>
            <a:avLst/>
            <a:gdLst>
              <a:gd name="T0" fmla="*/ 85 w 464"/>
              <a:gd name="T1" fmla="*/ 231 h 376"/>
              <a:gd name="T2" fmla="*/ 133 w 464"/>
              <a:gd name="T3" fmla="*/ 241 h 376"/>
              <a:gd name="T4" fmla="*/ 182 w 464"/>
              <a:gd name="T5" fmla="*/ 245 h 376"/>
              <a:gd name="T6" fmla="*/ 307 w 464"/>
              <a:gd name="T7" fmla="*/ 231 h 376"/>
              <a:gd name="T8" fmla="*/ 258 w 464"/>
              <a:gd name="T9" fmla="*/ 241 h 376"/>
              <a:gd name="T10" fmla="*/ 209 w 464"/>
              <a:gd name="T11" fmla="*/ 245 h 376"/>
              <a:gd name="T12" fmla="*/ 20 w 464"/>
              <a:gd name="T13" fmla="*/ 195 h 376"/>
              <a:gd name="T14" fmla="*/ 391 w 464"/>
              <a:gd name="T15" fmla="*/ 198 h 376"/>
              <a:gd name="T16" fmla="*/ 380 w 464"/>
              <a:gd name="T17" fmla="*/ 246 h 376"/>
              <a:gd name="T18" fmla="*/ 218 w 464"/>
              <a:gd name="T19" fmla="*/ 293 h 376"/>
              <a:gd name="T20" fmla="*/ 53 w 464"/>
              <a:gd name="T21" fmla="*/ 268 h 376"/>
              <a:gd name="T22" fmla="*/ 0 w 464"/>
              <a:gd name="T23" fmla="*/ 223 h 376"/>
              <a:gd name="T24" fmla="*/ 31 w 464"/>
              <a:gd name="T25" fmla="*/ 123 h 376"/>
              <a:gd name="T26" fmla="*/ 40 w 464"/>
              <a:gd name="T27" fmla="*/ 144 h 376"/>
              <a:gd name="T28" fmla="*/ 38 w 464"/>
              <a:gd name="T29" fmla="*/ 187 h 376"/>
              <a:gd name="T30" fmla="*/ 135 w 464"/>
              <a:gd name="T31" fmla="*/ 222 h 376"/>
              <a:gd name="T32" fmla="*/ 294 w 464"/>
              <a:gd name="T33" fmla="*/ 214 h 376"/>
              <a:gd name="T34" fmla="*/ 356 w 464"/>
              <a:gd name="T35" fmla="*/ 239 h 376"/>
              <a:gd name="T36" fmla="*/ 155 w 464"/>
              <a:gd name="T37" fmla="*/ 144 h 376"/>
              <a:gd name="T38" fmla="*/ 204 w 464"/>
              <a:gd name="T39" fmla="*/ 154 h 376"/>
              <a:gd name="T40" fmla="*/ 253 w 464"/>
              <a:gd name="T41" fmla="*/ 158 h 376"/>
              <a:gd name="T42" fmla="*/ 378 w 464"/>
              <a:gd name="T43" fmla="*/ 144 h 376"/>
              <a:gd name="T44" fmla="*/ 329 w 464"/>
              <a:gd name="T45" fmla="*/ 154 h 376"/>
              <a:gd name="T46" fmla="*/ 280 w 464"/>
              <a:gd name="T47" fmla="*/ 158 h 376"/>
              <a:gd name="T48" fmla="*/ 387 w 464"/>
              <a:gd name="T49" fmla="*/ 122 h 376"/>
              <a:gd name="T50" fmla="*/ 435 w 464"/>
              <a:gd name="T51" fmla="*/ 79 h 376"/>
              <a:gd name="T52" fmla="*/ 387 w 464"/>
              <a:gd name="T53" fmla="*/ 37 h 376"/>
              <a:gd name="T54" fmla="*/ 205 w 464"/>
              <a:gd name="T55" fmla="*/ 23 h 376"/>
              <a:gd name="T56" fmla="*/ 109 w 464"/>
              <a:gd name="T57" fmla="*/ 59 h 376"/>
              <a:gd name="T58" fmla="*/ 115 w 464"/>
              <a:gd name="T59" fmla="*/ 106 h 376"/>
              <a:gd name="T60" fmla="*/ 236 w 464"/>
              <a:gd name="T61" fmla="*/ 138 h 376"/>
              <a:gd name="T62" fmla="*/ 106 w 464"/>
              <a:gd name="T63" fmla="*/ 123 h 376"/>
              <a:gd name="T64" fmla="*/ 426 w 464"/>
              <a:gd name="T65" fmla="*/ 123 h 376"/>
              <a:gd name="T66" fmla="*/ 331 w 464"/>
              <a:gd name="T67" fmla="*/ 5 h 376"/>
              <a:gd name="T68" fmla="*/ 448 w 464"/>
              <a:gd name="T69" fmla="*/ 48 h 376"/>
              <a:gd name="T70" fmla="*/ 462 w 464"/>
              <a:gd name="T71" fmla="*/ 144 h 376"/>
              <a:gd name="T72" fmla="*/ 387 w 464"/>
              <a:gd name="T73" fmla="*/ 190 h 376"/>
              <a:gd name="T74" fmla="*/ 220 w 464"/>
              <a:gd name="T75" fmla="*/ 204 h 376"/>
              <a:gd name="T76" fmla="*/ 82 w 464"/>
              <a:gd name="T77" fmla="*/ 159 h 376"/>
              <a:gd name="T78" fmla="*/ 72 w 464"/>
              <a:gd name="T79" fmla="*/ 68 h 376"/>
              <a:gd name="T80" fmla="*/ 137 w 464"/>
              <a:gd name="T81" fmla="*/ 20 h 376"/>
              <a:gd name="T82" fmla="*/ 140 w 464"/>
              <a:gd name="T83" fmla="*/ 313 h 376"/>
              <a:gd name="T84" fmla="*/ 189 w 464"/>
              <a:gd name="T85" fmla="*/ 324 h 376"/>
              <a:gd name="T86" fmla="*/ 238 w 464"/>
              <a:gd name="T87" fmla="*/ 327 h 376"/>
              <a:gd name="T88" fmla="*/ 362 w 464"/>
              <a:gd name="T89" fmla="*/ 343 h 376"/>
              <a:gd name="T90" fmla="*/ 313 w 464"/>
              <a:gd name="T91" fmla="*/ 353 h 376"/>
              <a:gd name="T92" fmla="*/ 265 w 464"/>
              <a:gd name="T93" fmla="*/ 357 h 376"/>
              <a:gd name="T94" fmla="*/ 428 w 464"/>
              <a:gd name="T95" fmla="*/ 279 h 376"/>
              <a:gd name="T96" fmla="*/ 76 w 464"/>
              <a:gd name="T97" fmla="*/ 312 h 376"/>
              <a:gd name="T98" fmla="*/ 149 w 464"/>
              <a:gd name="T99" fmla="*/ 299 h 376"/>
              <a:gd name="T100" fmla="*/ 252 w 464"/>
              <a:gd name="T101" fmla="*/ 309 h 376"/>
              <a:gd name="T102" fmla="*/ 387 w 464"/>
              <a:gd name="T103" fmla="*/ 285 h 376"/>
              <a:gd name="T104" fmla="*/ 420 w 464"/>
              <a:gd name="T105" fmla="*/ 245 h 376"/>
              <a:gd name="T106" fmla="*/ 402 w 464"/>
              <a:gd name="T107" fmla="*/ 198 h 376"/>
              <a:gd name="T108" fmla="*/ 448 w 464"/>
              <a:gd name="T109" fmla="*/ 307 h 376"/>
              <a:gd name="T110" fmla="*/ 416 w 464"/>
              <a:gd name="T111" fmla="*/ 342 h 376"/>
              <a:gd name="T112" fmla="*/ 252 w 464"/>
              <a:gd name="T113" fmla="*/ 376 h 376"/>
              <a:gd name="T114" fmla="*/ 77 w 464"/>
              <a:gd name="T115" fmla="*/ 335 h 376"/>
              <a:gd name="T116" fmla="*/ 56 w 464"/>
              <a:gd name="T117" fmla="*/ 279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" h="376">
                <a:moveTo>
                  <a:pt x="85" y="231"/>
                </a:moveTo>
                <a:lnTo>
                  <a:pt x="85" y="231"/>
                </a:lnTo>
                <a:lnTo>
                  <a:pt x="64" y="223"/>
                </a:lnTo>
                <a:lnTo>
                  <a:pt x="64" y="252"/>
                </a:lnTo>
                <a:lnTo>
                  <a:pt x="64" y="252"/>
                </a:lnTo>
                <a:lnTo>
                  <a:pt x="85" y="259"/>
                </a:lnTo>
                <a:lnTo>
                  <a:pt x="85" y="231"/>
                </a:lnTo>
                <a:lnTo>
                  <a:pt x="85" y="231"/>
                </a:lnTo>
                <a:close/>
                <a:moveTo>
                  <a:pt x="133" y="241"/>
                </a:moveTo>
                <a:lnTo>
                  <a:pt x="133" y="241"/>
                </a:lnTo>
                <a:lnTo>
                  <a:pt x="112" y="237"/>
                </a:lnTo>
                <a:lnTo>
                  <a:pt x="112" y="266"/>
                </a:lnTo>
                <a:lnTo>
                  <a:pt x="112" y="266"/>
                </a:lnTo>
                <a:lnTo>
                  <a:pt x="133" y="270"/>
                </a:lnTo>
                <a:lnTo>
                  <a:pt x="133" y="241"/>
                </a:lnTo>
                <a:lnTo>
                  <a:pt x="133" y="241"/>
                </a:lnTo>
                <a:close/>
                <a:moveTo>
                  <a:pt x="182" y="245"/>
                </a:moveTo>
                <a:lnTo>
                  <a:pt x="182" y="245"/>
                </a:lnTo>
                <a:lnTo>
                  <a:pt x="160" y="244"/>
                </a:lnTo>
                <a:lnTo>
                  <a:pt x="160" y="272"/>
                </a:lnTo>
                <a:lnTo>
                  <a:pt x="160" y="272"/>
                </a:lnTo>
                <a:lnTo>
                  <a:pt x="182" y="273"/>
                </a:lnTo>
                <a:lnTo>
                  <a:pt x="182" y="245"/>
                </a:lnTo>
                <a:lnTo>
                  <a:pt x="182" y="245"/>
                </a:lnTo>
                <a:close/>
                <a:moveTo>
                  <a:pt x="307" y="231"/>
                </a:moveTo>
                <a:lnTo>
                  <a:pt x="307" y="259"/>
                </a:lnTo>
                <a:lnTo>
                  <a:pt x="307" y="259"/>
                </a:lnTo>
                <a:lnTo>
                  <a:pt x="329" y="252"/>
                </a:lnTo>
                <a:lnTo>
                  <a:pt x="329" y="223"/>
                </a:lnTo>
                <a:lnTo>
                  <a:pt x="329" y="223"/>
                </a:lnTo>
                <a:lnTo>
                  <a:pt x="307" y="231"/>
                </a:lnTo>
                <a:lnTo>
                  <a:pt x="307" y="231"/>
                </a:lnTo>
                <a:close/>
                <a:moveTo>
                  <a:pt x="258" y="241"/>
                </a:moveTo>
                <a:lnTo>
                  <a:pt x="258" y="270"/>
                </a:lnTo>
                <a:lnTo>
                  <a:pt x="258" y="270"/>
                </a:lnTo>
                <a:lnTo>
                  <a:pt x="280" y="266"/>
                </a:lnTo>
                <a:lnTo>
                  <a:pt x="280" y="237"/>
                </a:lnTo>
                <a:lnTo>
                  <a:pt x="280" y="237"/>
                </a:lnTo>
                <a:lnTo>
                  <a:pt x="258" y="241"/>
                </a:lnTo>
                <a:lnTo>
                  <a:pt x="258" y="241"/>
                </a:lnTo>
                <a:close/>
                <a:moveTo>
                  <a:pt x="209" y="245"/>
                </a:moveTo>
                <a:lnTo>
                  <a:pt x="209" y="273"/>
                </a:lnTo>
                <a:lnTo>
                  <a:pt x="209" y="273"/>
                </a:lnTo>
                <a:lnTo>
                  <a:pt x="231" y="272"/>
                </a:lnTo>
                <a:lnTo>
                  <a:pt x="231" y="244"/>
                </a:lnTo>
                <a:lnTo>
                  <a:pt x="231" y="244"/>
                </a:lnTo>
                <a:lnTo>
                  <a:pt x="209" y="245"/>
                </a:lnTo>
                <a:lnTo>
                  <a:pt x="209" y="245"/>
                </a:lnTo>
                <a:close/>
                <a:moveTo>
                  <a:pt x="20" y="195"/>
                </a:moveTo>
                <a:lnTo>
                  <a:pt x="20" y="228"/>
                </a:lnTo>
                <a:lnTo>
                  <a:pt x="20" y="228"/>
                </a:lnTo>
                <a:lnTo>
                  <a:pt x="36" y="239"/>
                </a:lnTo>
                <a:lnTo>
                  <a:pt x="36" y="209"/>
                </a:lnTo>
                <a:lnTo>
                  <a:pt x="36" y="209"/>
                </a:lnTo>
                <a:lnTo>
                  <a:pt x="28" y="203"/>
                </a:lnTo>
                <a:lnTo>
                  <a:pt x="20" y="195"/>
                </a:lnTo>
                <a:lnTo>
                  <a:pt x="20" y="195"/>
                </a:lnTo>
                <a:close/>
                <a:moveTo>
                  <a:pt x="356" y="239"/>
                </a:moveTo>
                <a:lnTo>
                  <a:pt x="356" y="239"/>
                </a:lnTo>
                <a:lnTo>
                  <a:pt x="373" y="228"/>
                </a:lnTo>
                <a:lnTo>
                  <a:pt x="373" y="203"/>
                </a:lnTo>
                <a:lnTo>
                  <a:pt x="374" y="203"/>
                </a:lnTo>
                <a:lnTo>
                  <a:pt x="374" y="203"/>
                </a:lnTo>
                <a:lnTo>
                  <a:pt x="391" y="198"/>
                </a:lnTo>
                <a:lnTo>
                  <a:pt x="393" y="196"/>
                </a:lnTo>
                <a:lnTo>
                  <a:pt x="393" y="223"/>
                </a:lnTo>
                <a:lnTo>
                  <a:pt x="393" y="223"/>
                </a:lnTo>
                <a:lnTo>
                  <a:pt x="392" y="231"/>
                </a:lnTo>
                <a:lnTo>
                  <a:pt x="389" y="236"/>
                </a:lnTo>
                <a:lnTo>
                  <a:pt x="385" y="241"/>
                </a:lnTo>
                <a:lnTo>
                  <a:pt x="380" y="246"/>
                </a:lnTo>
                <a:lnTo>
                  <a:pt x="380" y="246"/>
                </a:lnTo>
                <a:lnTo>
                  <a:pt x="371" y="252"/>
                </a:lnTo>
                <a:lnTo>
                  <a:pt x="361" y="258"/>
                </a:lnTo>
                <a:lnTo>
                  <a:pt x="339" y="268"/>
                </a:lnTo>
                <a:lnTo>
                  <a:pt x="316" y="276"/>
                </a:lnTo>
                <a:lnTo>
                  <a:pt x="292" y="282"/>
                </a:lnTo>
                <a:lnTo>
                  <a:pt x="267" y="288"/>
                </a:lnTo>
                <a:lnTo>
                  <a:pt x="243" y="290"/>
                </a:lnTo>
                <a:lnTo>
                  <a:pt x="218" y="293"/>
                </a:lnTo>
                <a:lnTo>
                  <a:pt x="196" y="293"/>
                </a:lnTo>
                <a:lnTo>
                  <a:pt x="196" y="293"/>
                </a:lnTo>
                <a:lnTo>
                  <a:pt x="173" y="293"/>
                </a:lnTo>
                <a:lnTo>
                  <a:pt x="149" y="290"/>
                </a:lnTo>
                <a:lnTo>
                  <a:pt x="124" y="288"/>
                </a:lnTo>
                <a:lnTo>
                  <a:pt x="100" y="282"/>
                </a:lnTo>
                <a:lnTo>
                  <a:pt x="76" y="276"/>
                </a:lnTo>
                <a:lnTo>
                  <a:pt x="53" y="268"/>
                </a:lnTo>
                <a:lnTo>
                  <a:pt x="32" y="258"/>
                </a:lnTo>
                <a:lnTo>
                  <a:pt x="22" y="252"/>
                </a:lnTo>
                <a:lnTo>
                  <a:pt x="13" y="246"/>
                </a:lnTo>
                <a:lnTo>
                  <a:pt x="13" y="246"/>
                </a:lnTo>
                <a:lnTo>
                  <a:pt x="6" y="241"/>
                </a:lnTo>
                <a:lnTo>
                  <a:pt x="2" y="236"/>
                </a:lnTo>
                <a:lnTo>
                  <a:pt x="0" y="231"/>
                </a:lnTo>
                <a:lnTo>
                  <a:pt x="0" y="223"/>
                </a:lnTo>
                <a:lnTo>
                  <a:pt x="0" y="167"/>
                </a:lnTo>
                <a:lnTo>
                  <a:pt x="0" y="167"/>
                </a:lnTo>
                <a:lnTo>
                  <a:pt x="0" y="160"/>
                </a:lnTo>
                <a:lnTo>
                  <a:pt x="1" y="155"/>
                </a:lnTo>
                <a:lnTo>
                  <a:pt x="5" y="145"/>
                </a:lnTo>
                <a:lnTo>
                  <a:pt x="13" y="137"/>
                </a:lnTo>
                <a:lnTo>
                  <a:pt x="20" y="129"/>
                </a:lnTo>
                <a:lnTo>
                  <a:pt x="31" y="123"/>
                </a:lnTo>
                <a:lnTo>
                  <a:pt x="41" y="117"/>
                </a:lnTo>
                <a:lnTo>
                  <a:pt x="62" y="109"/>
                </a:lnTo>
                <a:lnTo>
                  <a:pt x="63" y="108"/>
                </a:lnTo>
                <a:lnTo>
                  <a:pt x="63" y="129"/>
                </a:lnTo>
                <a:lnTo>
                  <a:pt x="63" y="129"/>
                </a:lnTo>
                <a:lnTo>
                  <a:pt x="63" y="129"/>
                </a:lnTo>
                <a:lnTo>
                  <a:pt x="51" y="136"/>
                </a:lnTo>
                <a:lnTo>
                  <a:pt x="40" y="144"/>
                </a:lnTo>
                <a:lnTo>
                  <a:pt x="35" y="149"/>
                </a:lnTo>
                <a:lnTo>
                  <a:pt x="31" y="154"/>
                </a:lnTo>
                <a:lnTo>
                  <a:pt x="28" y="159"/>
                </a:lnTo>
                <a:lnTo>
                  <a:pt x="27" y="165"/>
                </a:lnTo>
                <a:lnTo>
                  <a:pt x="27" y="165"/>
                </a:lnTo>
                <a:lnTo>
                  <a:pt x="28" y="173"/>
                </a:lnTo>
                <a:lnTo>
                  <a:pt x="32" y="181"/>
                </a:lnTo>
                <a:lnTo>
                  <a:pt x="38" y="187"/>
                </a:lnTo>
                <a:lnTo>
                  <a:pt x="45" y="192"/>
                </a:lnTo>
                <a:lnTo>
                  <a:pt x="54" y="198"/>
                </a:lnTo>
                <a:lnTo>
                  <a:pt x="62" y="201"/>
                </a:lnTo>
                <a:lnTo>
                  <a:pt x="76" y="208"/>
                </a:lnTo>
                <a:lnTo>
                  <a:pt x="76" y="208"/>
                </a:lnTo>
                <a:lnTo>
                  <a:pt x="90" y="213"/>
                </a:lnTo>
                <a:lnTo>
                  <a:pt x="105" y="217"/>
                </a:lnTo>
                <a:lnTo>
                  <a:pt x="135" y="222"/>
                </a:lnTo>
                <a:lnTo>
                  <a:pt x="166" y="225"/>
                </a:lnTo>
                <a:lnTo>
                  <a:pt x="196" y="226"/>
                </a:lnTo>
                <a:lnTo>
                  <a:pt x="196" y="226"/>
                </a:lnTo>
                <a:lnTo>
                  <a:pt x="221" y="226"/>
                </a:lnTo>
                <a:lnTo>
                  <a:pt x="245" y="223"/>
                </a:lnTo>
                <a:lnTo>
                  <a:pt x="270" y="219"/>
                </a:lnTo>
                <a:lnTo>
                  <a:pt x="294" y="214"/>
                </a:lnTo>
                <a:lnTo>
                  <a:pt x="294" y="214"/>
                </a:lnTo>
                <a:lnTo>
                  <a:pt x="294" y="214"/>
                </a:lnTo>
                <a:lnTo>
                  <a:pt x="294" y="214"/>
                </a:lnTo>
                <a:lnTo>
                  <a:pt x="325" y="212"/>
                </a:lnTo>
                <a:lnTo>
                  <a:pt x="355" y="207"/>
                </a:lnTo>
                <a:lnTo>
                  <a:pt x="356" y="207"/>
                </a:lnTo>
                <a:lnTo>
                  <a:pt x="356" y="207"/>
                </a:lnTo>
                <a:lnTo>
                  <a:pt x="356" y="239"/>
                </a:lnTo>
                <a:lnTo>
                  <a:pt x="356" y="239"/>
                </a:lnTo>
                <a:close/>
                <a:moveTo>
                  <a:pt x="155" y="144"/>
                </a:moveTo>
                <a:lnTo>
                  <a:pt x="155" y="144"/>
                </a:lnTo>
                <a:lnTo>
                  <a:pt x="133" y="137"/>
                </a:lnTo>
                <a:lnTo>
                  <a:pt x="133" y="165"/>
                </a:lnTo>
                <a:lnTo>
                  <a:pt x="133" y="165"/>
                </a:lnTo>
                <a:lnTo>
                  <a:pt x="155" y="173"/>
                </a:lnTo>
                <a:lnTo>
                  <a:pt x="155" y="144"/>
                </a:lnTo>
                <a:lnTo>
                  <a:pt x="155" y="144"/>
                </a:lnTo>
                <a:close/>
                <a:moveTo>
                  <a:pt x="204" y="154"/>
                </a:moveTo>
                <a:lnTo>
                  <a:pt x="204" y="154"/>
                </a:lnTo>
                <a:lnTo>
                  <a:pt x="182" y="150"/>
                </a:lnTo>
                <a:lnTo>
                  <a:pt x="182" y="180"/>
                </a:lnTo>
                <a:lnTo>
                  <a:pt x="182" y="180"/>
                </a:lnTo>
                <a:lnTo>
                  <a:pt x="204" y="183"/>
                </a:lnTo>
                <a:lnTo>
                  <a:pt x="204" y="154"/>
                </a:lnTo>
                <a:lnTo>
                  <a:pt x="204" y="154"/>
                </a:lnTo>
                <a:close/>
                <a:moveTo>
                  <a:pt x="253" y="158"/>
                </a:moveTo>
                <a:lnTo>
                  <a:pt x="253" y="158"/>
                </a:lnTo>
                <a:lnTo>
                  <a:pt x="231" y="156"/>
                </a:lnTo>
                <a:lnTo>
                  <a:pt x="231" y="186"/>
                </a:lnTo>
                <a:lnTo>
                  <a:pt x="231" y="186"/>
                </a:lnTo>
                <a:lnTo>
                  <a:pt x="253" y="187"/>
                </a:lnTo>
                <a:lnTo>
                  <a:pt x="253" y="158"/>
                </a:lnTo>
                <a:lnTo>
                  <a:pt x="253" y="158"/>
                </a:lnTo>
                <a:close/>
                <a:moveTo>
                  <a:pt x="378" y="144"/>
                </a:moveTo>
                <a:lnTo>
                  <a:pt x="378" y="173"/>
                </a:lnTo>
                <a:lnTo>
                  <a:pt x="378" y="173"/>
                </a:lnTo>
                <a:lnTo>
                  <a:pt x="400" y="165"/>
                </a:lnTo>
                <a:lnTo>
                  <a:pt x="400" y="137"/>
                </a:lnTo>
                <a:lnTo>
                  <a:pt x="400" y="137"/>
                </a:lnTo>
                <a:lnTo>
                  <a:pt x="378" y="144"/>
                </a:lnTo>
                <a:lnTo>
                  <a:pt x="378" y="144"/>
                </a:lnTo>
                <a:close/>
                <a:moveTo>
                  <a:pt x="329" y="154"/>
                </a:moveTo>
                <a:lnTo>
                  <a:pt x="329" y="183"/>
                </a:lnTo>
                <a:lnTo>
                  <a:pt x="329" y="183"/>
                </a:lnTo>
                <a:lnTo>
                  <a:pt x="351" y="180"/>
                </a:lnTo>
                <a:lnTo>
                  <a:pt x="351" y="150"/>
                </a:lnTo>
                <a:lnTo>
                  <a:pt x="351" y="150"/>
                </a:lnTo>
                <a:lnTo>
                  <a:pt x="329" y="154"/>
                </a:lnTo>
                <a:lnTo>
                  <a:pt x="329" y="154"/>
                </a:lnTo>
                <a:close/>
                <a:moveTo>
                  <a:pt x="280" y="158"/>
                </a:moveTo>
                <a:lnTo>
                  <a:pt x="280" y="187"/>
                </a:lnTo>
                <a:lnTo>
                  <a:pt x="280" y="187"/>
                </a:lnTo>
                <a:lnTo>
                  <a:pt x="302" y="186"/>
                </a:lnTo>
                <a:lnTo>
                  <a:pt x="302" y="156"/>
                </a:lnTo>
                <a:lnTo>
                  <a:pt x="302" y="156"/>
                </a:lnTo>
                <a:lnTo>
                  <a:pt x="280" y="158"/>
                </a:lnTo>
                <a:lnTo>
                  <a:pt x="280" y="158"/>
                </a:lnTo>
                <a:close/>
                <a:moveTo>
                  <a:pt x="266" y="140"/>
                </a:moveTo>
                <a:lnTo>
                  <a:pt x="266" y="140"/>
                </a:lnTo>
                <a:lnTo>
                  <a:pt x="297" y="138"/>
                </a:lnTo>
                <a:lnTo>
                  <a:pt x="328" y="136"/>
                </a:lnTo>
                <a:lnTo>
                  <a:pt x="357" y="129"/>
                </a:lnTo>
                <a:lnTo>
                  <a:pt x="373" y="126"/>
                </a:lnTo>
                <a:lnTo>
                  <a:pt x="387" y="122"/>
                </a:lnTo>
                <a:lnTo>
                  <a:pt x="387" y="122"/>
                </a:lnTo>
                <a:lnTo>
                  <a:pt x="401" y="115"/>
                </a:lnTo>
                <a:lnTo>
                  <a:pt x="410" y="111"/>
                </a:lnTo>
                <a:lnTo>
                  <a:pt x="417" y="106"/>
                </a:lnTo>
                <a:lnTo>
                  <a:pt x="424" y="101"/>
                </a:lnTo>
                <a:lnTo>
                  <a:pt x="430" y="95"/>
                </a:lnTo>
                <a:lnTo>
                  <a:pt x="434" y="87"/>
                </a:lnTo>
                <a:lnTo>
                  <a:pt x="435" y="79"/>
                </a:lnTo>
                <a:lnTo>
                  <a:pt x="435" y="79"/>
                </a:lnTo>
                <a:lnTo>
                  <a:pt x="434" y="72"/>
                </a:lnTo>
                <a:lnTo>
                  <a:pt x="430" y="64"/>
                </a:lnTo>
                <a:lnTo>
                  <a:pt x="424" y="59"/>
                </a:lnTo>
                <a:lnTo>
                  <a:pt x="417" y="52"/>
                </a:lnTo>
                <a:lnTo>
                  <a:pt x="410" y="47"/>
                </a:lnTo>
                <a:lnTo>
                  <a:pt x="401" y="43"/>
                </a:lnTo>
                <a:lnTo>
                  <a:pt x="387" y="37"/>
                </a:lnTo>
                <a:lnTo>
                  <a:pt x="387" y="37"/>
                </a:lnTo>
                <a:lnTo>
                  <a:pt x="373" y="33"/>
                </a:lnTo>
                <a:lnTo>
                  <a:pt x="357" y="29"/>
                </a:lnTo>
                <a:lnTo>
                  <a:pt x="328" y="23"/>
                </a:lnTo>
                <a:lnTo>
                  <a:pt x="297" y="20"/>
                </a:lnTo>
                <a:lnTo>
                  <a:pt x="266" y="19"/>
                </a:lnTo>
                <a:lnTo>
                  <a:pt x="266" y="19"/>
                </a:lnTo>
                <a:lnTo>
                  <a:pt x="236" y="20"/>
                </a:lnTo>
                <a:lnTo>
                  <a:pt x="205" y="23"/>
                </a:lnTo>
                <a:lnTo>
                  <a:pt x="175" y="29"/>
                </a:lnTo>
                <a:lnTo>
                  <a:pt x="160" y="33"/>
                </a:lnTo>
                <a:lnTo>
                  <a:pt x="146" y="37"/>
                </a:lnTo>
                <a:lnTo>
                  <a:pt x="146" y="37"/>
                </a:lnTo>
                <a:lnTo>
                  <a:pt x="132" y="43"/>
                </a:lnTo>
                <a:lnTo>
                  <a:pt x="123" y="47"/>
                </a:lnTo>
                <a:lnTo>
                  <a:pt x="115" y="52"/>
                </a:lnTo>
                <a:lnTo>
                  <a:pt x="109" y="59"/>
                </a:lnTo>
                <a:lnTo>
                  <a:pt x="103" y="64"/>
                </a:lnTo>
                <a:lnTo>
                  <a:pt x="99" y="72"/>
                </a:lnTo>
                <a:lnTo>
                  <a:pt x="97" y="79"/>
                </a:lnTo>
                <a:lnTo>
                  <a:pt x="97" y="79"/>
                </a:lnTo>
                <a:lnTo>
                  <a:pt x="99" y="87"/>
                </a:lnTo>
                <a:lnTo>
                  <a:pt x="103" y="95"/>
                </a:lnTo>
                <a:lnTo>
                  <a:pt x="109" y="101"/>
                </a:lnTo>
                <a:lnTo>
                  <a:pt x="115" y="106"/>
                </a:lnTo>
                <a:lnTo>
                  <a:pt x="123" y="111"/>
                </a:lnTo>
                <a:lnTo>
                  <a:pt x="132" y="115"/>
                </a:lnTo>
                <a:lnTo>
                  <a:pt x="146" y="122"/>
                </a:lnTo>
                <a:lnTo>
                  <a:pt x="146" y="122"/>
                </a:lnTo>
                <a:lnTo>
                  <a:pt x="160" y="126"/>
                </a:lnTo>
                <a:lnTo>
                  <a:pt x="175" y="129"/>
                </a:lnTo>
                <a:lnTo>
                  <a:pt x="205" y="136"/>
                </a:lnTo>
                <a:lnTo>
                  <a:pt x="236" y="138"/>
                </a:lnTo>
                <a:lnTo>
                  <a:pt x="266" y="140"/>
                </a:lnTo>
                <a:lnTo>
                  <a:pt x="266" y="140"/>
                </a:lnTo>
                <a:close/>
                <a:moveTo>
                  <a:pt x="90" y="109"/>
                </a:moveTo>
                <a:lnTo>
                  <a:pt x="90" y="142"/>
                </a:lnTo>
                <a:lnTo>
                  <a:pt x="90" y="142"/>
                </a:lnTo>
                <a:lnTo>
                  <a:pt x="106" y="153"/>
                </a:lnTo>
                <a:lnTo>
                  <a:pt x="106" y="123"/>
                </a:lnTo>
                <a:lnTo>
                  <a:pt x="106" y="123"/>
                </a:lnTo>
                <a:lnTo>
                  <a:pt x="97" y="117"/>
                </a:lnTo>
                <a:lnTo>
                  <a:pt x="90" y="109"/>
                </a:lnTo>
                <a:lnTo>
                  <a:pt x="90" y="109"/>
                </a:lnTo>
                <a:close/>
                <a:moveTo>
                  <a:pt x="443" y="142"/>
                </a:moveTo>
                <a:lnTo>
                  <a:pt x="443" y="109"/>
                </a:lnTo>
                <a:lnTo>
                  <a:pt x="443" y="109"/>
                </a:lnTo>
                <a:lnTo>
                  <a:pt x="435" y="117"/>
                </a:lnTo>
                <a:lnTo>
                  <a:pt x="426" y="123"/>
                </a:lnTo>
                <a:lnTo>
                  <a:pt x="426" y="153"/>
                </a:lnTo>
                <a:lnTo>
                  <a:pt x="426" y="153"/>
                </a:lnTo>
                <a:lnTo>
                  <a:pt x="443" y="142"/>
                </a:lnTo>
                <a:lnTo>
                  <a:pt x="443" y="142"/>
                </a:lnTo>
                <a:close/>
                <a:moveTo>
                  <a:pt x="266" y="0"/>
                </a:moveTo>
                <a:lnTo>
                  <a:pt x="266" y="0"/>
                </a:lnTo>
                <a:lnTo>
                  <a:pt x="299" y="1"/>
                </a:lnTo>
                <a:lnTo>
                  <a:pt x="331" y="5"/>
                </a:lnTo>
                <a:lnTo>
                  <a:pt x="365" y="11"/>
                </a:lnTo>
                <a:lnTo>
                  <a:pt x="380" y="15"/>
                </a:lnTo>
                <a:lnTo>
                  <a:pt x="396" y="20"/>
                </a:lnTo>
                <a:lnTo>
                  <a:pt x="396" y="20"/>
                </a:lnTo>
                <a:lnTo>
                  <a:pt x="417" y="28"/>
                </a:lnTo>
                <a:lnTo>
                  <a:pt x="429" y="34"/>
                </a:lnTo>
                <a:lnTo>
                  <a:pt x="439" y="41"/>
                </a:lnTo>
                <a:lnTo>
                  <a:pt x="448" y="48"/>
                </a:lnTo>
                <a:lnTo>
                  <a:pt x="456" y="57"/>
                </a:lnTo>
                <a:lnTo>
                  <a:pt x="459" y="63"/>
                </a:lnTo>
                <a:lnTo>
                  <a:pt x="461" y="68"/>
                </a:lnTo>
                <a:lnTo>
                  <a:pt x="462" y="74"/>
                </a:lnTo>
                <a:lnTo>
                  <a:pt x="464" y="79"/>
                </a:lnTo>
                <a:lnTo>
                  <a:pt x="464" y="137"/>
                </a:lnTo>
                <a:lnTo>
                  <a:pt x="464" y="137"/>
                </a:lnTo>
                <a:lnTo>
                  <a:pt x="462" y="144"/>
                </a:lnTo>
                <a:lnTo>
                  <a:pt x="460" y="150"/>
                </a:lnTo>
                <a:lnTo>
                  <a:pt x="456" y="155"/>
                </a:lnTo>
                <a:lnTo>
                  <a:pt x="451" y="159"/>
                </a:lnTo>
                <a:lnTo>
                  <a:pt x="451" y="159"/>
                </a:lnTo>
                <a:lnTo>
                  <a:pt x="441" y="165"/>
                </a:lnTo>
                <a:lnTo>
                  <a:pt x="430" y="172"/>
                </a:lnTo>
                <a:lnTo>
                  <a:pt x="410" y="181"/>
                </a:lnTo>
                <a:lnTo>
                  <a:pt x="387" y="190"/>
                </a:lnTo>
                <a:lnTo>
                  <a:pt x="362" y="196"/>
                </a:lnTo>
                <a:lnTo>
                  <a:pt x="338" y="200"/>
                </a:lnTo>
                <a:lnTo>
                  <a:pt x="313" y="204"/>
                </a:lnTo>
                <a:lnTo>
                  <a:pt x="289" y="205"/>
                </a:lnTo>
                <a:lnTo>
                  <a:pt x="266" y="207"/>
                </a:lnTo>
                <a:lnTo>
                  <a:pt x="266" y="207"/>
                </a:lnTo>
                <a:lnTo>
                  <a:pt x="244" y="205"/>
                </a:lnTo>
                <a:lnTo>
                  <a:pt x="220" y="204"/>
                </a:lnTo>
                <a:lnTo>
                  <a:pt x="195" y="200"/>
                </a:lnTo>
                <a:lnTo>
                  <a:pt x="171" y="196"/>
                </a:lnTo>
                <a:lnTo>
                  <a:pt x="146" y="190"/>
                </a:lnTo>
                <a:lnTo>
                  <a:pt x="123" y="181"/>
                </a:lnTo>
                <a:lnTo>
                  <a:pt x="101" y="172"/>
                </a:lnTo>
                <a:lnTo>
                  <a:pt x="92" y="165"/>
                </a:lnTo>
                <a:lnTo>
                  <a:pt x="82" y="159"/>
                </a:lnTo>
                <a:lnTo>
                  <a:pt x="82" y="159"/>
                </a:lnTo>
                <a:lnTo>
                  <a:pt x="77" y="155"/>
                </a:lnTo>
                <a:lnTo>
                  <a:pt x="73" y="150"/>
                </a:lnTo>
                <a:lnTo>
                  <a:pt x="71" y="144"/>
                </a:lnTo>
                <a:lnTo>
                  <a:pt x="69" y="137"/>
                </a:lnTo>
                <a:lnTo>
                  <a:pt x="69" y="79"/>
                </a:lnTo>
                <a:lnTo>
                  <a:pt x="69" y="79"/>
                </a:lnTo>
                <a:lnTo>
                  <a:pt x="71" y="74"/>
                </a:lnTo>
                <a:lnTo>
                  <a:pt x="72" y="68"/>
                </a:lnTo>
                <a:lnTo>
                  <a:pt x="73" y="63"/>
                </a:lnTo>
                <a:lnTo>
                  <a:pt x="77" y="57"/>
                </a:lnTo>
                <a:lnTo>
                  <a:pt x="85" y="48"/>
                </a:lnTo>
                <a:lnTo>
                  <a:pt x="94" y="41"/>
                </a:lnTo>
                <a:lnTo>
                  <a:pt x="104" y="34"/>
                </a:lnTo>
                <a:lnTo>
                  <a:pt x="115" y="28"/>
                </a:lnTo>
                <a:lnTo>
                  <a:pt x="137" y="20"/>
                </a:lnTo>
                <a:lnTo>
                  <a:pt x="137" y="20"/>
                </a:lnTo>
                <a:lnTo>
                  <a:pt x="153" y="15"/>
                </a:lnTo>
                <a:lnTo>
                  <a:pt x="168" y="11"/>
                </a:lnTo>
                <a:lnTo>
                  <a:pt x="200" y="5"/>
                </a:lnTo>
                <a:lnTo>
                  <a:pt x="234" y="1"/>
                </a:lnTo>
                <a:lnTo>
                  <a:pt x="266" y="0"/>
                </a:lnTo>
                <a:lnTo>
                  <a:pt x="266" y="0"/>
                </a:lnTo>
                <a:close/>
                <a:moveTo>
                  <a:pt x="140" y="313"/>
                </a:moveTo>
                <a:lnTo>
                  <a:pt x="140" y="313"/>
                </a:lnTo>
                <a:lnTo>
                  <a:pt x="119" y="307"/>
                </a:lnTo>
                <a:lnTo>
                  <a:pt x="119" y="335"/>
                </a:lnTo>
                <a:lnTo>
                  <a:pt x="119" y="335"/>
                </a:lnTo>
                <a:lnTo>
                  <a:pt x="140" y="343"/>
                </a:lnTo>
                <a:lnTo>
                  <a:pt x="140" y="313"/>
                </a:lnTo>
                <a:lnTo>
                  <a:pt x="140" y="313"/>
                </a:lnTo>
                <a:close/>
                <a:moveTo>
                  <a:pt x="189" y="324"/>
                </a:moveTo>
                <a:lnTo>
                  <a:pt x="189" y="324"/>
                </a:lnTo>
                <a:lnTo>
                  <a:pt x="167" y="320"/>
                </a:lnTo>
                <a:lnTo>
                  <a:pt x="167" y="349"/>
                </a:lnTo>
                <a:lnTo>
                  <a:pt x="167" y="349"/>
                </a:lnTo>
                <a:lnTo>
                  <a:pt x="189" y="353"/>
                </a:lnTo>
                <a:lnTo>
                  <a:pt x="189" y="324"/>
                </a:lnTo>
                <a:lnTo>
                  <a:pt x="189" y="324"/>
                </a:lnTo>
                <a:close/>
                <a:moveTo>
                  <a:pt x="238" y="327"/>
                </a:moveTo>
                <a:lnTo>
                  <a:pt x="238" y="327"/>
                </a:lnTo>
                <a:lnTo>
                  <a:pt x="216" y="326"/>
                </a:lnTo>
                <a:lnTo>
                  <a:pt x="216" y="356"/>
                </a:lnTo>
                <a:lnTo>
                  <a:pt x="216" y="356"/>
                </a:lnTo>
                <a:lnTo>
                  <a:pt x="238" y="357"/>
                </a:lnTo>
                <a:lnTo>
                  <a:pt x="238" y="327"/>
                </a:lnTo>
                <a:lnTo>
                  <a:pt x="238" y="327"/>
                </a:lnTo>
                <a:close/>
                <a:moveTo>
                  <a:pt x="362" y="313"/>
                </a:moveTo>
                <a:lnTo>
                  <a:pt x="362" y="343"/>
                </a:lnTo>
                <a:lnTo>
                  <a:pt x="362" y="343"/>
                </a:lnTo>
                <a:lnTo>
                  <a:pt x="384" y="335"/>
                </a:lnTo>
                <a:lnTo>
                  <a:pt x="384" y="307"/>
                </a:lnTo>
                <a:lnTo>
                  <a:pt x="384" y="307"/>
                </a:lnTo>
                <a:lnTo>
                  <a:pt x="362" y="313"/>
                </a:lnTo>
                <a:lnTo>
                  <a:pt x="362" y="313"/>
                </a:lnTo>
                <a:close/>
                <a:moveTo>
                  <a:pt x="313" y="324"/>
                </a:moveTo>
                <a:lnTo>
                  <a:pt x="313" y="353"/>
                </a:lnTo>
                <a:lnTo>
                  <a:pt x="313" y="353"/>
                </a:lnTo>
                <a:lnTo>
                  <a:pt x="335" y="349"/>
                </a:lnTo>
                <a:lnTo>
                  <a:pt x="335" y="320"/>
                </a:lnTo>
                <a:lnTo>
                  <a:pt x="335" y="320"/>
                </a:lnTo>
                <a:lnTo>
                  <a:pt x="313" y="324"/>
                </a:lnTo>
                <a:lnTo>
                  <a:pt x="313" y="324"/>
                </a:lnTo>
                <a:close/>
                <a:moveTo>
                  <a:pt x="265" y="327"/>
                </a:moveTo>
                <a:lnTo>
                  <a:pt x="265" y="357"/>
                </a:lnTo>
                <a:lnTo>
                  <a:pt x="265" y="357"/>
                </a:lnTo>
                <a:lnTo>
                  <a:pt x="286" y="356"/>
                </a:lnTo>
                <a:lnTo>
                  <a:pt x="286" y="326"/>
                </a:lnTo>
                <a:lnTo>
                  <a:pt x="286" y="326"/>
                </a:lnTo>
                <a:lnTo>
                  <a:pt x="265" y="327"/>
                </a:lnTo>
                <a:lnTo>
                  <a:pt x="265" y="327"/>
                </a:lnTo>
                <a:close/>
                <a:moveTo>
                  <a:pt x="428" y="312"/>
                </a:moveTo>
                <a:lnTo>
                  <a:pt x="428" y="279"/>
                </a:lnTo>
                <a:lnTo>
                  <a:pt x="428" y="279"/>
                </a:lnTo>
                <a:lnTo>
                  <a:pt x="420" y="286"/>
                </a:lnTo>
                <a:lnTo>
                  <a:pt x="411" y="293"/>
                </a:lnTo>
                <a:lnTo>
                  <a:pt x="411" y="322"/>
                </a:lnTo>
                <a:lnTo>
                  <a:pt x="411" y="322"/>
                </a:lnTo>
                <a:lnTo>
                  <a:pt x="428" y="312"/>
                </a:lnTo>
                <a:lnTo>
                  <a:pt x="428" y="312"/>
                </a:lnTo>
                <a:close/>
                <a:moveTo>
                  <a:pt x="76" y="312"/>
                </a:moveTo>
                <a:lnTo>
                  <a:pt x="76" y="312"/>
                </a:lnTo>
                <a:lnTo>
                  <a:pt x="91" y="322"/>
                </a:lnTo>
                <a:lnTo>
                  <a:pt x="91" y="290"/>
                </a:lnTo>
                <a:lnTo>
                  <a:pt x="94" y="290"/>
                </a:lnTo>
                <a:lnTo>
                  <a:pt x="94" y="290"/>
                </a:lnTo>
                <a:lnTo>
                  <a:pt x="112" y="294"/>
                </a:lnTo>
                <a:lnTo>
                  <a:pt x="130" y="298"/>
                </a:lnTo>
                <a:lnTo>
                  <a:pt x="149" y="299"/>
                </a:lnTo>
                <a:lnTo>
                  <a:pt x="167" y="302"/>
                </a:lnTo>
                <a:lnTo>
                  <a:pt x="168" y="302"/>
                </a:lnTo>
                <a:lnTo>
                  <a:pt x="168" y="302"/>
                </a:lnTo>
                <a:lnTo>
                  <a:pt x="168" y="302"/>
                </a:lnTo>
                <a:lnTo>
                  <a:pt x="189" y="304"/>
                </a:lnTo>
                <a:lnTo>
                  <a:pt x="209" y="307"/>
                </a:lnTo>
                <a:lnTo>
                  <a:pt x="230" y="309"/>
                </a:lnTo>
                <a:lnTo>
                  <a:pt x="252" y="309"/>
                </a:lnTo>
                <a:lnTo>
                  <a:pt x="252" y="309"/>
                </a:lnTo>
                <a:lnTo>
                  <a:pt x="281" y="308"/>
                </a:lnTo>
                <a:lnTo>
                  <a:pt x="312" y="306"/>
                </a:lnTo>
                <a:lnTo>
                  <a:pt x="343" y="299"/>
                </a:lnTo>
                <a:lnTo>
                  <a:pt x="357" y="295"/>
                </a:lnTo>
                <a:lnTo>
                  <a:pt x="371" y="291"/>
                </a:lnTo>
                <a:lnTo>
                  <a:pt x="371" y="291"/>
                </a:lnTo>
                <a:lnTo>
                  <a:pt x="387" y="285"/>
                </a:lnTo>
                <a:lnTo>
                  <a:pt x="394" y="281"/>
                </a:lnTo>
                <a:lnTo>
                  <a:pt x="402" y="276"/>
                </a:lnTo>
                <a:lnTo>
                  <a:pt x="410" y="271"/>
                </a:lnTo>
                <a:lnTo>
                  <a:pt x="415" y="264"/>
                </a:lnTo>
                <a:lnTo>
                  <a:pt x="419" y="257"/>
                </a:lnTo>
                <a:lnTo>
                  <a:pt x="420" y="249"/>
                </a:lnTo>
                <a:lnTo>
                  <a:pt x="420" y="249"/>
                </a:lnTo>
                <a:lnTo>
                  <a:pt x="420" y="245"/>
                </a:lnTo>
                <a:lnTo>
                  <a:pt x="419" y="240"/>
                </a:lnTo>
                <a:lnTo>
                  <a:pt x="414" y="232"/>
                </a:lnTo>
                <a:lnTo>
                  <a:pt x="407" y="226"/>
                </a:lnTo>
                <a:lnTo>
                  <a:pt x="400" y="221"/>
                </a:lnTo>
                <a:lnTo>
                  <a:pt x="400" y="221"/>
                </a:lnTo>
                <a:lnTo>
                  <a:pt x="400" y="196"/>
                </a:lnTo>
                <a:lnTo>
                  <a:pt x="402" y="198"/>
                </a:lnTo>
                <a:lnTo>
                  <a:pt x="402" y="198"/>
                </a:lnTo>
                <a:lnTo>
                  <a:pt x="417" y="207"/>
                </a:lnTo>
                <a:lnTo>
                  <a:pt x="425" y="212"/>
                </a:lnTo>
                <a:lnTo>
                  <a:pt x="433" y="217"/>
                </a:lnTo>
                <a:lnTo>
                  <a:pt x="439" y="225"/>
                </a:lnTo>
                <a:lnTo>
                  <a:pt x="443" y="231"/>
                </a:lnTo>
                <a:lnTo>
                  <a:pt x="447" y="240"/>
                </a:lnTo>
                <a:lnTo>
                  <a:pt x="448" y="249"/>
                </a:lnTo>
                <a:lnTo>
                  <a:pt x="448" y="307"/>
                </a:lnTo>
                <a:lnTo>
                  <a:pt x="448" y="307"/>
                </a:lnTo>
                <a:lnTo>
                  <a:pt x="447" y="313"/>
                </a:lnTo>
                <a:lnTo>
                  <a:pt x="444" y="320"/>
                </a:lnTo>
                <a:lnTo>
                  <a:pt x="441" y="325"/>
                </a:lnTo>
                <a:lnTo>
                  <a:pt x="435" y="329"/>
                </a:lnTo>
                <a:lnTo>
                  <a:pt x="435" y="329"/>
                </a:lnTo>
                <a:lnTo>
                  <a:pt x="426" y="335"/>
                </a:lnTo>
                <a:lnTo>
                  <a:pt x="416" y="342"/>
                </a:lnTo>
                <a:lnTo>
                  <a:pt x="394" y="351"/>
                </a:lnTo>
                <a:lnTo>
                  <a:pt x="371" y="360"/>
                </a:lnTo>
                <a:lnTo>
                  <a:pt x="347" y="366"/>
                </a:lnTo>
                <a:lnTo>
                  <a:pt x="322" y="370"/>
                </a:lnTo>
                <a:lnTo>
                  <a:pt x="298" y="374"/>
                </a:lnTo>
                <a:lnTo>
                  <a:pt x="274" y="375"/>
                </a:lnTo>
                <a:lnTo>
                  <a:pt x="252" y="376"/>
                </a:lnTo>
                <a:lnTo>
                  <a:pt x="252" y="376"/>
                </a:lnTo>
                <a:lnTo>
                  <a:pt x="229" y="375"/>
                </a:lnTo>
                <a:lnTo>
                  <a:pt x="204" y="374"/>
                </a:lnTo>
                <a:lnTo>
                  <a:pt x="180" y="370"/>
                </a:lnTo>
                <a:lnTo>
                  <a:pt x="155" y="366"/>
                </a:lnTo>
                <a:lnTo>
                  <a:pt x="131" y="360"/>
                </a:lnTo>
                <a:lnTo>
                  <a:pt x="108" y="351"/>
                </a:lnTo>
                <a:lnTo>
                  <a:pt x="87" y="342"/>
                </a:lnTo>
                <a:lnTo>
                  <a:pt x="77" y="335"/>
                </a:lnTo>
                <a:lnTo>
                  <a:pt x="68" y="329"/>
                </a:lnTo>
                <a:lnTo>
                  <a:pt x="68" y="329"/>
                </a:lnTo>
                <a:lnTo>
                  <a:pt x="62" y="325"/>
                </a:lnTo>
                <a:lnTo>
                  <a:pt x="58" y="320"/>
                </a:lnTo>
                <a:lnTo>
                  <a:pt x="55" y="313"/>
                </a:lnTo>
                <a:lnTo>
                  <a:pt x="55" y="307"/>
                </a:lnTo>
                <a:lnTo>
                  <a:pt x="55" y="279"/>
                </a:lnTo>
                <a:lnTo>
                  <a:pt x="56" y="279"/>
                </a:lnTo>
                <a:lnTo>
                  <a:pt x="56" y="279"/>
                </a:lnTo>
                <a:lnTo>
                  <a:pt x="74" y="285"/>
                </a:lnTo>
                <a:lnTo>
                  <a:pt x="76" y="285"/>
                </a:lnTo>
                <a:lnTo>
                  <a:pt x="76" y="312"/>
                </a:lnTo>
                <a:lnTo>
                  <a:pt x="76" y="312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105" tIns="43552" rIns="87105" bIns="43552" numCol="1" anchor="t" anchorCtr="0" compatLnSpc="1">
            <a:prstTxWarp prst="textNoShape">
              <a:avLst/>
            </a:prstTxWarp>
          </a:bodyPr>
          <a:lstStyle/>
          <a:p>
            <a:endParaRPr lang="fr-FR" sz="1715"/>
          </a:p>
        </p:txBody>
      </p:sp>
      <p:grpSp>
        <p:nvGrpSpPr>
          <p:cNvPr id="47" name="Group 8283">
            <a:extLst>
              <a:ext uri="{FF2B5EF4-FFF2-40B4-BE49-F238E27FC236}">
                <a16:creationId xmlns:a16="http://schemas.microsoft.com/office/drawing/2014/main" id="{1559C0ED-C0B0-4F67-B294-F9AA213603BC}"/>
              </a:ext>
            </a:extLst>
          </p:cNvPr>
          <p:cNvGrpSpPr/>
          <p:nvPr/>
        </p:nvGrpSpPr>
        <p:grpSpPr>
          <a:xfrm>
            <a:off x="804511" y="5604088"/>
            <a:ext cx="296363" cy="296970"/>
            <a:chOff x="1663700" y="3343276"/>
            <a:chExt cx="774701" cy="776288"/>
          </a:xfrm>
        </p:grpSpPr>
        <p:sp>
          <p:nvSpPr>
            <p:cNvPr id="48" name="Freeform 89">
              <a:extLst>
                <a:ext uri="{FF2B5EF4-FFF2-40B4-BE49-F238E27FC236}">
                  <a16:creationId xmlns:a16="http://schemas.microsoft.com/office/drawing/2014/main" id="{C36E495D-EB76-4239-9C3D-03E05247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3343276"/>
              <a:ext cx="774700" cy="776288"/>
            </a:xfrm>
            <a:custGeom>
              <a:avLst/>
              <a:gdLst>
                <a:gd name="T0" fmla="*/ 429 w 488"/>
                <a:gd name="T1" fmla="*/ 154 h 489"/>
                <a:gd name="T2" fmla="*/ 443 w 488"/>
                <a:gd name="T3" fmla="*/ 191 h 489"/>
                <a:gd name="T4" fmla="*/ 449 w 488"/>
                <a:gd name="T5" fmla="*/ 231 h 489"/>
                <a:gd name="T6" fmla="*/ 449 w 488"/>
                <a:gd name="T7" fmla="*/ 265 h 489"/>
                <a:gd name="T8" fmla="*/ 433 w 488"/>
                <a:gd name="T9" fmla="*/ 324 h 489"/>
                <a:gd name="T10" fmla="*/ 403 w 488"/>
                <a:gd name="T11" fmla="*/ 375 h 489"/>
                <a:gd name="T12" fmla="*/ 359 w 488"/>
                <a:gd name="T13" fmla="*/ 414 h 489"/>
                <a:gd name="T14" fmla="*/ 305 w 488"/>
                <a:gd name="T15" fmla="*/ 440 h 489"/>
                <a:gd name="T16" fmla="*/ 244 w 488"/>
                <a:gd name="T17" fmla="*/ 450 h 489"/>
                <a:gd name="T18" fmla="*/ 204 w 488"/>
                <a:gd name="T19" fmla="*/ 446 h 489"/>
                <a:gd name="T20" fmla="*/ 147 w 488"/>
                <a:gd name="T21" fmla="*/ 425 h 489"/>
                <a:gd name="T22" fmla="*/ 100 w 488"/>
                <a:gd name="T23" fmla="*/ 390 h 489"/>
                <a:gd name="T24" fmla="*/ 65 w 488"/>
                <a:gd name="T25" fmla="*/ 342 h 489"/>
                <a:gd name="T26" fmla="*/ 44 w 488"/>
                <a:gd name="T27" fmla="*/ 286 h 489"/>
                <a:gd name="T28" fmla="*/ 39 w 488"/>
                <a:gd name="T29" fmla="*/ 245 h 489"/>
                <a:gd name="T30" fmla="*/ 49 w 488"/>
                <a:gd name="T31" fmla="*/ 184 h 489"/>
                <a:gd name="T32" fmla="*/ 74 w 488"/>
                <a:gd name="T33" fmla="*/ 130 h 489"/>
                <a:gd name="T34" fmla="*/ 115 w 488"/>
                <a:gd name="T35" fmla="*/ 86 h 489"/>
                <a:gd name="T36" fmla="*/ 165 w 488"/>
                <a:gd name="T37" fmla="*/ 55 h 489"/>
                <a:gd name="T38" fmla="*/ 223 w 488"/>
                <a:gd name="T39" fmla="*/ 41 h 489"/>
                <a:gd name="T40" fmla="*/ 259 w 488"/>
                <a:gd name="T41" fmla="*/ 40 h 489"/>
                <a:gd name="T42" fmla="*/ 298 w 488"/>
                <a:gd name="T43" fmla="*/ 47 h 489"/>
                <a:gd name="T44" fmla="*/ 335 w 488"/>
                <a:gd name="T45" fmla="*/ 60 h 489"/>
                <a:gd name="T46" fmla="*/ 375 w 488"/>
                <a:gd name="T47" fmla="*/ 38 h 489"/>
                <a:gd name="T48" fmla="*/ 330 w 488"/>
                <a:gd name="T49" fmla="*/ 16 h 489"/>
                <a:gd name="T50" fmla="*/ 280 w 488"/>
                <a:gd name="T51" fmla="*/ 3 h 489"/>
                <a:gd name="T52" fmla="*/ 244 w 488"/>
                <a:gd name="T53" fmla="*/ 0 h 489"/>
                <a:gd name="T54" fmla="*/ 172 w 488"/>
                <a:gd name="T55" fmla="*/ 11 h 489"/>
                <a:gd name="T56" fmla="*/ 109 w 488"/>
                <a:gd name="T57" fmla="*/ 42 h 489"/>
                <a:gd name="T58" fmla="*/ 56 w 488"/>
                <a:gd name="T59" fmla="*/ 90 h 489"/>
                <a:gd name="T60" fmla="*/ 20 w 488"/>
                <a:gd name="T61" fmla="*/ 149 h 489"/>
                <a:gd name="T62" fmla="*/ 1 w 488"/>
                <a:gd name="T63" fmla="*/ 220 h 489"/>
                <a:gd name="T64" fmla="*/ 1 w 488"/>
                <a:gd name="T65" fmla="*/ 269 h 489"/>
                <a:gd name="T66" fmla="*/ 20 w 488"/>
                <a:gd name="T67" fmla="*/ 340 h 489"/>
                <a:gd name="T68" fmla="*/ 56 w 488"/>
                <a:gd name="T69" fmla="*/ 400 h 489"/>
                <a:gd name="T70" fmla="*/ 109 w 488"/>
                <a:gd name="T71" fmla="*/ 447 h 489"/>
                <a:gd name="T72" fmla="*/ 172 w 488"/>
                <a:gd name="T73" fmla="*/ 478 h 489"/>
                <a:gd name="T74" fmla="*/ 244 w 488"/>
                <a:gd name="T75" fmla="*/ 489 h 489"/>
                <a:gd name="T76" fmla="*/ 294 w 488"/>
                <a:gd name="T77" fmla="*/ 484 h 489"/>
                <a:gd name="T78" fmla="*/ 361 w 488"/>
                <a:gd name="T79" fmla="*/ 459 h 489"/>
                <a:gd name="T80" fmla="*/ 418 w 488"/>
                <a:gd name="T81" fmla="*/ 417 h 489"/>
                <a:gd name="T82" fmla="*/ 459 w 488"/>
                <a:gd name="T83" fmla="*/ 361 h 489"/>
                <a:gd name="T84" fmla="*/ 484 w 488"/>
                <a:gd name="T85" fmla="*/ 293 h 489"/>
                <a:gd name="T86" fmla="*/ 488 w 488"/>
                <a:gd name="T87" fmla="*/ 245 h 489"/>
                <a:gd name="T88" fmla="*/ 484 w 488"/>
                <a:gd name="T89" fmla="*/ 192 h 489"/>
                <a:gd name="T90" fmla="*/ 468 w 488"/>
                <a:gd name="T91" fmla="*/ 143 h 489"/>
                <a:gd name="T92" fmla="*/ 422 w 488"/>
                <a:gd name="T93" fmla="*/ 14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8" h="489">
                  <a:moveTo>
                    <a:pt x="422" y="143"/>
                  </a:moveTo>
                  <a:lnTo>
                    <a:pt x="422" y="143"/>
                  </a:lnTo>
                  <a:lnTo>
                    <a:pt x="429" y="154"/>
                  </a:lnTo>
                  <a:lnTo>
                    <a:pt x="435" y="166"/>
                  </a:lnTo>
                  <a:lnTo>
                    <a:pt x="438" y="179"/>
                  </a:lnTo>
                  <a:lnTo>
                    <a:pt x="443" y="191"/>
                  </a:lnTo>
                  <a:lnTo>
                    <a:pt x="446" y="204"/>
                  </a:lnTo>
                  <a:lnTo>
                    <a:pt x="448" y="218"/>
                  </a:lnTo>
                  <a:lnTo>
                    <a:pt x="449" y="231"/>
                  </a:lnTo>
                  <a:lnTo>
                    <a:pt x="449" y="245"/>
                  </a:lnTo>
                  <a:lnTo>
                    <a:pt x="449" y="245"/>
                  </a:lnTo>
                  <a:lnTo>
                    <a:pt x="449" y="265"/>
                  </a:lnTo>
                  <a:lnTo>
                    <a:pt x="446" y="286"/>
                  </a:lnTo>
                  <a:lnTo>
                    <a:pt x="441" y="306"/>
                  </a:lnTo>
                  <a:lnTo>
                    <a:pt x="433" y="324"/>
                  </a:lnTo>
                  <a:lnTo>
                    <a:pt x="425" y="342"/>
                  </a:lnTo>
                  <a:lnTo>
                    <a:pt x="415" y="359"/>
                  </a:lnTo>
                  <a:lnTo>
                    <a:pt x="403" y="375"/>
                  </a:lnTo>
                  <a:lnTo>
                    <a:pt x="390" y="390"/>
                  </a:lnTo>
                  <a:lnTo>
                    <a:pt x="375" y="403"/>
                  </a:lnTo>
                  <a:lnTo>
                    <a:pt x="359" y="414"/>
                  </a:lnTo>
                  <a:lnTo>
                    <a:pt x="342" y="425"/>
                  </a:lnTo>
                  <a:lnTo>
                    <a:pt x="325" y="434"/>
                  </a:lnTo>
                  <a:lnTo>
                    <a:pt x="305" y="440"/>
                  </a:lnTo>
                  <a:lnTo>
                    <a:pt x="286" y="446"/>
                  </a:lnTo>
                  <a:lnTo>
                    <a:pt x="266" y="448"/>
                  </a:lnTo>
                  <a:lnTo>
                    <a:pt x="244" y="450"/>
                  </a:lnTo>
                  <a:lnTo>
                    <a:pt x="244" y="450"/>
                  </a:lnTo>
                  <a:lnTo>
                    <a:pt x="223" y="448"/>
                  </a:lnTo>
                  <a:lnTo>
                    <a:pt x="204" y="446"/>
                  </a:lnTo>
                  <a:lnTo>
                    <a:pt x="184" y="440"/>
                  </a:lnTo>
                  <a:lnTo>
                    <a:pt x="165" y="434"/>
                  </a:lnTo>
                  <a:lnTo>
                    <a:pt x="147" y="425"/>
                  </a:lnTo>
                  <a:lnTo>
                    <a:pt x="131" y="414"/>
                  </a:lnTo>
                  <a:lnTo>
                    <a:pt x="115" y="403"/>
                  </a:lnTo>
                  <a:lnTo>
                    <a:pt x="100" y="390"/>
                  </a:lnTo>
                  <a:lnTo>
                    <a:pt x="87" y="375"/>
                  </a:lnTo>
                  <a:lnTo>
                    <a:pt x="74" y="359"/>
                  </a:lnTo>
                  <a:lnTo>
                    <a:pt x="65" y="342"/>
                  </a:lnTo>
                  <a:lnTo>
                    <a:pt x="56" y="324"/>
                  </a:lnTo>
                  <a:lnTo>
                    <a:pt x="49" y="306"/>
                  </a:lnTo>
                  <a:lnTo>
                    <a:pt x="44" y="286"/>
                  </a:lnTo>
                  <a:lnTo>
                    <a:pt x="40" y="265"/>
                  </a:lnTo>
                  <a:lnTo>
                    <a:pt x="39" y="245"/>
                  </a:lnTo>
                  <a:lnTo>
                    <a:pt x="39" y="245"/>
                  </a:lnTo>
                  <a:lnTo>
                    <a:pt x="40" y="224"/>
                  </a:lnTo>
                  <a:lnTo>
                    <a:pt x="44" y="203"/>
                  </a:lnTo>
                  <a:lnTo>
                    <a:pt x="49" y="184"/>
                  </a:lnTo>
                  <a:lnTo>
                    <a:pt x="56" y="165"/>
                  </a:lnTo>
                  <a:lnTo>
                    <a:pt x="65" y="147"/>
                  </a:lnTo>
                  <a:lnTo>
                    <a:pt x="74" y="130"/>
                  </a:lnTo>
                  <a:lnTo>
                    <a:pt x="87" y="114"/>
                  </a:lnTo>
                  <a:lnTo>
                    <a:pt x="100" y="99"/>
                  </a:lnTo>
                  <a:lnTo>
                    <a:pt x="115" y="86"/>
                  </a:lnTo>
                  <a:lnTo>
                    <a:pt x="131" y="75"/>
                  </a:lnTo>
                  <a:lnTo>
                    <a:pt x="147" y="64"/>
                  </a:lnTo>
                  <a:lnTo>
                    <a:pt x="165" y="55"/>
                  </a:lnTo>
                  <a:lnTo>
                    <a:pt x="184" y="49"/>
                  </a:lnTo>
                  <a:lnTo>
                    <a:pt x="204" y="43"/>
                  </a:lnTo>
                  <a:lnTo>
                    <a:pt x="223" y="41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59" y="40"/>
                  </a:lnTo>
                  <a:lnTo>
                    <a:pt x="272" y="41"/>
                  </a:lnTo>
                  <a:lnTo>
                    <a:pt x="286" y="43"/>
                  </a:lnTo>
                  <a:lnTo>
                    <a:pt x="298" y="47"/>
                  </a:lnTo>
                  <a:lnTo>
                    <a:pt x="311" y="51"/>
                  </a:lnTo>
                  <a:lnTo>
                    <a:pt x="324" y="55"/>
                  </a:lnTo>
                  <a:lnTo>
                    <a:pt x="335" y="60"/>
                  </a:lnTo>
                  <a:lnTo>
                    <a:pt x="347" y="66"/>
                  </a:lnTo>
                  <a:lnTo>
                    <a:pt x="375" y="38"/>
                  </a:lnTo>
                  <a:lnTo>
                    <a:pt x="375" y="38"/>
                  </a:lnTo>
                  <a:lnTo>
                    <a:pt x="360" y="30"/>
                  </a:lnTo>
                  <a:lnTo>
                    <a:pt x="346" y="22"/>
                  </a:lnTo>
                  <a:lnTo>
                    <a:pt x="330" y="16"/>
                  </a:lnTo>
                  <a:lnTo>
                    <a:pt x="314" y="10"/>
                  </a:lnTo>
                  <a:lnTo>
                    <a:pt x="297" y="7"/>
                  </a:lnTo>
                  <a:lnTo>
                    <a:pt x="280" y="3"/>
                  </a:lnTo>
                  <a:lnTo>
                    <a:pt x="263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20" y="2"/>
                  </a:lnTo>
                  <a:lnTo>
                    <a:pt x="195" y="5"/>
                  </a:lnTo>
                  <a:lnTo>
                    <a:pt x="172" y="11"/>
                  </a:lnTo>
                  <a:lnTo>
                    <a:pt x="150" y="20"/>
                  </a:lnTo>
                  <a:lnTo>
                    <a:pt x="128" y="30"/>
                  </a:lnTo>
                  <a:lnTo>
                    <a:pt x="109" y="42"/>
                  </a:lnTo>
                  <a:lnTo>
                    <a:pt x="89" y="57"/>
                  </a:lnTo>
                  <a:lnTo>
                    <a:pt x="72" y="72"/>
                  </a:lnTo>
                  <a:lnTo>
                    <a:pt x="56" y="90"/>
                  </a:lnTo>
                  <a:lnTo>
                    <a:pt x="43" y="108"/>
                  </a:lnTo>
                  <a:lnTo>
                    <a:pt x="31" y="129"/>
                  </a:lnTo>
                  <a:lnTo>
                    <a:pt x="20" y="149"/>
                  </a:lnTo>
                  <a:lnTo>
                    <a:pt x="11" y="173"/>
                  </a:lnTo>
                  <a:lnTo>
                    <a:pt x="5" y="196"/>
                  </a:lnTo>
                  <a:lnTo>
                    <a:pt x="1" y="220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1" y="269"/>
                  </a:lnTo>
                  <a:lnTo>
                    <a:pt x="5" y="293"/>
                  </a:lnTo>
                  <a:lnTo>
                    <a:pt x="11" y="317"/>
                  </a:lnTo>
                  <a:lnTo>
                    <a:pt x="20" y="340"/>
                  </a:lnTo>
                  <a:lnTo>
                    <a:pt x="31" y="361"/>
                  </a:lnTo>
                  <a:lnTo>
                    <a:pt x="43" y="381"/>
                  </a:lnTo>
                  <a:lnTo>
                    <a:pt x="56" y="400"/>
                  </a:lnTo>
                  <a:lnTo>
                    <a:pt x="72" y="417"/>
                  </a:lnTo>
                  <a:lnTo>
                    <a:pt x="89" y="433"/>
                  </a:lnTo>
                  <a:lnTo>
                    <a:pt x="109" y="447"/>
                  </a:lnTo>
                  <a:lnTo>
                    <a:pt x="128" y="459"/>
                  </a:lnTo>
                  <a:lnTo>
                    <a:pt x="150" y="469"/>
                  </a:lnTo>
                  <a:lnTo>
                    <a:pt x="172" y="478"/>
                  </a:lnTo>
                  <a:lnTo>
                    <a:pt x="195" y="484"/>
                  </a:lnTo>
                  <a:lnTo>
                    <a:pt x="220" y="488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70" y="488"/>
                  </a:lnTo>
                  <a:lnTo>
                    <a:pt x="294" y="484"/>
                  </a:lnTo>
                  <a:lnTo>
                    <a:pt x="317" y="478"/>
                  </a:lnTo>
                  <a:lnTo>
                    <a:pt x="339" y="469"/>
                  </a:lnTo>
                  <a:lnTo>
                    <a:pt x="361" y="459"/>
                  </a:lnTo>
                  <a:lnTo>
                    <a:pt x="381" y="447"/>
                  </a:lnTo>
                  <a:lnTo>
                    <a:pt x="401" y="433"/>
                  </a:lnTo>
                  <a:lnTo>
                    <a:pt x="418" y="417"/>
                  </a:lnTo>
                  <a:lnTo>
                    <a:pt x="433" y="400"/>
                  </a:lnTo>
                  <a:lnTo>
                    <a:pt x="447" y="381"/>
                  </a:lnTo>
                  <a:lnTo>
                    <a:pt x="459" y="361"/>
                  </a:lnTo>
                  <a:lnTo>
                    <a:pt x="470" y="340"/>
                  </a:lnTo>
                  <a:lnTo>
                    <a:pt x="477" y="317"/>
                  </a:lnTo>
                  <a:lnTo>
                    <a:pt x="484" y="293"/>
                  </a:lnTo>
                  <a:lnTo>
                    <a:pt x="487" y="269"/>
                  </a:lnTo>
                  <a:lnTo>
                    <a:pt x="488" y="245"/>
                  </a:lnTo>
                  <a:lnTo>
                    <a:pt x="488" y="245"/>
                  </a:lnTo>
                  <a:lnTo>
                    <a:pt x="488" y="226"/>
                  </a:lnTo>
                  <a:lnTo>
                    <a:pt x="486" y="209"/>
                  </a:lnTo>
                  <a:lnTo>
                    <a:pt x="484" y="192"/>
                  </a:lnTo>
                  <a:lnTo>
                    <a:pt x="479" y="175"/>
                  </a:lnTo>
                  <a:lnTo>
                    <a:pt x="474" y="159"/>
                  </a:lnTo>
                  <a:lnTo>
                    <a:pt x="468" y="143"/>
                  </a:lnTo>
                  <a:lnTo>
                    <a:pt x="459" y="129"/>
                  </a:lnTo>
                  <a:lnTo>
                    <a:pt x="451" y="114"/>
                  </a:lnTo>
                  <a:lnTo>
                    <a:pt x="422" y="14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49" name="Freeform 90">
              <a:extLst>
                <a:ext uri="{FF2B5EF4-FFF2-40B4-BE49-F238E27FC236}">
                  <a16:creationId xmlns:a16="http://schemas.microsoft.com/office/drawing/2014/main" id="{CF8E5057-8878-4859-8EEB-531CE0C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3343276"/>
              <a:ext cx="465138" cy="465138"/>
            </a:xfrm>
            <a:custGeom>
              <a:avLst/>
              <a:gdLst>
                <a:gd name="T0" fmla="*/ 153 w 293"/>
                <a:gd name="T1" fmla="*/ 120 h 293"/>
                <a:gd name="T2" fmla="*/ 72 w 293"/>
                <a:gd name="T3" fmla="*/ 202 h 293"/>
                <a:gd name="T4" fmla="*/ 72 w 293"/>
                <a:gd name="T5" fmla="*/ 202 h 293"/>
                <a:gd name="T6" fmla="*/ 61 w 293"/>
                <a:gd name="T7" fmla="*/ 197 h 293"/>
                <a:gd name="T8" fmla="*/ 55 w 293"/>
                <a:gd name="T9" fmla="*/ 196 h 293"/>
                <a:gd name="T10" fmla="*/ 49 w 293"/>
                <a:gd name="T11" fmla="*/ 196 h 293"/>
                <a:gd name="T12" fmla="*/ 49 w 293"/>
                <a:gd name="T13" fmla="*/ 196 h 293"/>
                <a:gd name="T14" fmla="*/ 39 w 293"/>
                <a:gd name="T15" fmla="*/ 197 h 293"/>
                <a:gd name="T16" fmla="*/ 31 w 293"/>
                <a:gd name="T17" fmla="*/ 199 h 293"/>
                <a:gd name="T18" fmla="*/ 22 w 293"/>
                <a:gd name="T19" fmla="*/ 204 h 293"/>
                <a:gd name="T20" fmla="*/ 15 w 293"/>
                <a:gd name="T21" fmla="*/ 210 h 293"/>
                <a:gd name="T22" fmla="*/ 9 w 293"/>
                <a:gd name="T23" fmla="*/ 218 h 293"/>
                <a:gd name="T24" fmla="*/ 5 w 293"/>
                <a:gd name="T25" fmla="*/ 225 h 293"/>
                <a:gd name="T26" fmla="*/ 2 w 293"/>
                <a:gd name="T27" fmla="*/ 235 h 293"/>
                <a:gd name="T28" fmla="*/ 0 w 293"/>
                <a:gd name="T29" fmla="*/ 245 h 293"/>
                <a:gd name="T30" fmla="*/ 0 w 293"/>
                <a:gd name="T31" fmla="*/ 245 h 293"/>
                <a:gd name="T32" fmla="*/ 2 w 293"/>
                <a:gd name="T33" fmla="*/ 254 h 293"/>
                <a:gd name="T34" fmla="*/ 5 w 293"/>
                <a:gd name="T35" fmla="*/ 264 h 293"/>
                <a:gd name="T36" fmla="*/ 9 w 293"/>
                <a:gd name="T37" fmla="*/ 271 h 293"/>
                <a:gd name="T38" fmla="*/ 15 w 293"/>
                <a:gd name="T39" fmla="*/ 279 h 293"/>
                <a:gd name="T40" fmla="*/ 22 w 293"/>
                <a:gd name="T41" fmla="*/ 285 h 293"/>
                <a:gd name="T42" fmla="*/ 31 w 293"/>
                <a:gd name="T43" fmla="*/ 290 h 293"/>
                <a:gd name="T44" fmla="*/ 39 w 293"/>
                <a:gd name="T45" fmla="*/ 292 h 293"/>
                <a:gd name="T46" fmla="*/ 49 w 293"/>
                <a:gd name="T47" fmla="*/ 293 h 293"/>
                <a:gd name="T48" fmla="*/ 49 w 293"/>
                <a:gd name="T49" fmla="*/ 293 h 293"/>
                <a:gd name="T50" fmla="*/ 59 w 293"/>
                <a:gd name="T51" fmla="*/ 292 h 293"/>
                <a:gd name="T52" fmla="*/ 69 w 293"/>
                <a:gd name="T53" fmla="*/ 290 h 293"/>
                <a:gd name="T54" fmla="*/ 77 w 293"/>
                <a:gd name="T55" fmla="*/ 285 h 293"/>
                <a:gd name="T56" fmla="*/ 85 w 293"/>
                <a:gd name="T57" fmla="*/ 279 h 293"/>
                <a:gd name="T58" fmla="*/ 91 w 293"/>
                <a:gd name="T59" fmla="*/ 271 h 293"/>
                <a:gd name="T60" fmla="*/ 94 w 293"/>
                <a:gd name="T61" fmla="*/ 264 h 293"/>
                <a:gd name="T62" fmla="*/ 98 w 293"/>
                <a:gd name="T63" fmla="*/ 254 h 293"/>
                <a:gd name="T64" fmla="*/ 98 w 293"/>
                <a:gd name="T65" fmla="*/ 245 h 293"/>
                <a:gd name="T66" fmla="*/ 98 w 293"/>
                <a:gd name="T67" fmla="*/ 245 h 293"/>
                <a:gd name="T68" fmla="*/ 98 w 293"/>
                <a:gd name="T69" fmla="*/ 239 h 293"/>
                <a:gd name="T70" fmla="*/ 97 w 293"/>
                <a:gd name="T71" fmla="*/ 232 h 293"/>
                <a:gd name="T72" fmla="*/ 93 w 293"/>
                <a:gd name="T73" fmla="*/ 223 h 293"/>
                <a:gd name="T74" fmla="*/ 174 w 293"/>
                <a:gd name="T75" fmla="*/ 141 h 293"/>
                <a:gd name="T76" fmla="*/ 202 w 293"/>
                <a:gd name="T77" fmla="*/ 141 h 293"/>
                <a:gd name="T78" fmla="*/ 293 w 293"/>
                <a:gd name="T79" fmla="*/ 49 h 293"/>
                <a:gd name="T80" fmla="*/ 246 w 293"/>
                <a:gd name="T81" fmla="*/ 49 h 293"/>
                <a:gd name="T82" fmla="*/ 246 w 293"/>
                <a:gd name="T83" fmla="*/ 0 h 293"/>
                <a:gd name="T84" fmla="*/ 153 w 293"/>
                <a:gd name="T85" fmla="*/ 93 h 293"/>
                <a:gd name="T86" fmla="*/ 153 w 293"/>
                <a:gd name="T87" fmla="*/ 12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293">
                  <a:moveTo>
                    <a:pt x="153" y="120"/>
                  </a:moveTo>
                  <a:lnTo>
                    <a:pt x="72" y="202"/>
                  </a:lnTo>
                  <a:lnTo>
                    <a:pt x="72" y="202"/>
                  </a:lnTo>
                  <a:lnTo>
                    <a:pt x="61" y="197"/>
                  </a:lnTo>
                  <a:lnTo>
                    <a:pt x="55" y="196"/>
                  </a:lnTo>
                  <a:lnTo>
                    <a:pt x="49" y="196"/>
                  </a:lnTo>
                  <a:lnTo>
                    <a:pt x="49" y="196"/>
                  </a:lnTo>
                  <a:lnTo>
                    <a:pt x="39" y="197"/>
                  </a:lnTo>
                  <a:lnTo>
                    <a:pt x="31" y="199"/>
                  </a:lnTo>
                  <a:lnTo>
                    <a:pt x="22" y="204"/>
                  </a:lnTo>
                  <a:lnTo>
                    <a:pt x="15" y="210"/>
                  </a:lnTo>
                  <a:lnTo>
                    <a:pt x="9" y="218"/>
                  </a:lnTo>
                  <a:lnTo>
                    <a:pt x="5" y="225"/>
                  </a:lnTo>
                  <a:lnTo>
                    <a:pt x="2" y="23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" y="254"/>
                  </a:lnTo>
                  <a:lnTo>
                    <a:pt x="5" y="264"/>
                  </a:lnTo>
                  <a:lnTo>
                    <a:pt x="9" y="271"/>
                  </a:lnTo>
                  <a:lnTo>
                    <a:pt x="15" y="279"/>
                  </a:lnTo>
                  <a:lnTo>
                    <a:pt x="22" y="285"/>
                  </a:lnTo>
                  <a:lnTo>
                    <a:pt x="31" y="290"/>
                  </a:lnTo>
                  <a:lnTo>
                    <a:pt x="39" y="292"/>
                  </a:lnTo>
                  <a:lnTo>
                    <a:pt x="49" y="293"/>
                  </a:lnTo>
                  <a:lnTo>
                    <a:pt x="49" y="293"/>
                  </a:lnTo>
                  <a:lnTo>
                    <a:pt x="59" y="292"/>
                  </a:lnTo>
                  <a:lnTo>
                    <a:pt x="69" y="290"/>
                  </a:lnTo>
                  <a:lnTo>
                    <a:pt x="77" y="285"/>
                  </a:lnTo>
                  <a:lnTo>
                    <a:pt x="85" y="279"/>
                  </a:lnTo>
                  <a:lnTo>
                    <a:pt x="91" y="271"/>
                  </a:lnTo>
                  <a:lnTo>
                    <a:pt x="94" y="264"/>
                  </a:lnTo>
                  <a:lnTo>
                    <a:pt x="98" y="254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39"/>
                  </a:lnTo>
                  <a:lnTo>
                    <a:pt x="97" y="232"/>
                  </a:lnTo>
                  <a:lnTo>
                    <a:pt x="93" y="223"/>
                  </a:lnTo>
                  <a:lnTo>
                    <a:pt x="174" y="141"/>
                  </a:lnTo>
                  <a:lnTo>
                    <a:pt x="202" y="141"/>
                  </a:lnTo>
                  <a:lnTo>
                    <a:pt x="293" y="49"/>
                  </a:lnTo>
                  <a:lnTo>
                    <a:pt x="246" y="49"/>
                  </a:lnTo>
                  <a:lnTo>
                    <a:pt x="246" y="0"/>
                  </a:lnTo>
                  <a:lnTo>
                    <a:pt x="153" y="93"/>
                  </a:lnTo>
                  <a:lnTo>
                    <a:pt x="153" y="12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50" name="Freeform 91">
              <a:extLst>
                <a:ext uri="{FF2B5EF4-FFF2-40B4-BE49-F238E27FC236}">
                  <a16:creationId xmlns:a16="http://schemas.microsoft.com/office/drawing/2014/main" id="{D41A6124-A64C-4F17-8294-CA8FFECD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500438"/>
              <a:ext cx="461963" cy="461963"/>
            </a:xfrm>
            <a:custGeom>
              <a:avLst/>
              <a:gdLst>
                <a:gd name="T0" fmla="*/ 145 w 291"/>
                <a:gd name="T1" fmla="*/ 39 h 291"/>
                <a:gd name="T2" fmla="*/ 170 w 291"/>
                <a:gd name="T3" fmla="*/ 42 h 291"/>
                <a:gd name="T4" fmla="*/ 193 w 291"/>
                <a:gd name="T5" fmla="*/ 50 h 291"/>
                <a:gd name="T6" fmla="*/ 221 w 291"/>
                <a:gd name="T7" fmla="*/ 21 h 291"/>
                <a:gd name="T8" fmla="*/ 186 w 291"/>
                <a:gd name="T9" fmla="*/ 6 h 291"/>
                <a:gd name="T10" fmla="*/ 145 w 291"/>
                <a:gd name="T11" fmla="*/ 0 h 291"/>
                <a:gd name="T12" fmla="*/ 131 w 291"/>
                <a:gd name="T13" fmla="*/ 2 h 291"/>
                <a:gd name="T14" fmla="*/ 102 w 291"/>
                <a:gd name="T15" fmla="*/ 6 h 291"/>
                <a:gd name="T16" fmla="*/ 77 w 291"/>
                <a:gd name="T17" fmla="*/ 17 h 291"/>
                <a:gd name="T18" fmla="*/ 54 w 291"/>
                <a:gd name="T19" fmla="*/ 33 h 291"/>
                <a:gd name="T20" fmla="*/ 34 w 291"/>
                <a:gd name="T21" fmla="*/ 53 h 291"/>
                <a:gd name="T22" fmla="*/ 18 w 291"/>
                <a:gd name="T23" fmla="*/ 76 h 291"/>
                <a:gd name="T24" fmla="*/ 7 w 291"/>
                <a:gd name="T25" fmla="*/ 103 h 291"/>
                <a:gd name="T26" fmla="*/ 1 w 291"/>
                <a:gd name="T27" fmla="*/ 131 h 291"/>
                <a:gd name="T28" fmla="*/ 0 w 291"/>
                <a:gd name="T29" fmla="*/ 146 h 291"/>
                <a:gd name="T30" fmla="*/ 4 w 291"/>
                <a:gd name="T31" fmla="*/ 175 h 291"/>
                <a:gd name="T32" fmla="*/ 12 w 291"/>
                <a:gd name="T33" fmla="*/ 202 h 291"/>
                <a:gd name="T34" fmla="*/ 26 w 291"/>
                <a:gd name="T35" fmla="*/ 226 h 291"/>
                <a:gd name="T36" fmla="*/ 43 w 291"/>
                <a:gd name="T37" fmla="*/ 248 h 291"/>
                <a:gd name="T38" fmla="*/ 65 w 291"/>
                <a:gd name="T39" fmla="*/ 266 h 291"/>
                <a:gd name="T40" fmla="*/ 89 w 291"/>
                <a:gd name="T41" fmla="*/ 280 h 291"/>
                <a:gd name="T42" fmla="*/ 116 w 291"/>
                <a:gd name="T43" fmla="*/ 288 h 291"/>
                <a:gd name="T44" fmla="*/ 145 w 291"/>
                <a:gd name="T45" fmla="*/ 291 h 291"/>
                <a:gd name="T46" fmla="*/ 161 w 291"/>
                <a:gd name="T47" fmla="*/ 290 h 291"/>
                <a:gd name="T48" fmla="*/ 189 w 291"/>
                <a:gd name="T49" fmla="*/ 285 h 291"/>
                <a:gd name="T50" fmla="*/ 215 w 291"/>
                <a:gd name="T51" fmla="*/ 274 h 291"/>
                <a:gd name="T52" fmla="*/ 238 w 291"/>
                <a:gd name="T53" fmla="*/ 258 h 291"/>
                <a:gd name="T54" fmla="*/ 258 w 291"/>
                <a:gd name="T55" fmla="*/ 238 h 291"/>
                <a:gd name="T56" fmla="*/ 273 w 291"/>
                <a:gd name="T57" fmla="*/ 215 h 291"/>
                <a:gd name="T58" fmla="*/ 284 w 291"/>
                <a:gd name="T59" fmla="*/ 188 h 291"/>
                <a:gd name="T60" fmla="*/ 291 w 291"/>
                <a:gd name="T61" fmla="*/ 160 h 291"/>
                <a:gd name="T62" fmla="*/ 291 w 291"/>
                <a:gd name="T63" fmla="*/ 146 h 291"/>
                <a:gd name="T64" fmla="*/ 286 w 291"/>
                <a:gd name="T65" fmla="*/ 105 h 291"/>
                <a:gd name="T66" fmla="*/ 270 w 291"/>
                <a:gd name="T67" fmla="*/ 70 h 291"/>
                <a:gd name="T68" fmla="*/ 240 w 291"/>
                <a:gd name="T69" fmla="*/ 99 h 291"/>
                <a:gd name="T70" fmla="*/ 249 w 291"/>
                <a:gd name="T71" fmla="*/ 121 h 291"/>
                <a:gd name="T72" fmla="*/ 251 w 291"/>
                <a:gd name="T73" fmla="*/ 146 h 291"/>
                <a:gd name="T74" fmla="*/ 251 w 291"/>
                <a:gd name="T75" fmla="*/ 157 h 291"/>
                <a:gd name="T76" fmla="*/ 247 w 291"/>
                <a:gd name="T77" fmla="*/ 177 h 291"/>
                <a:gd name="T78" fmla="*/ 239 w 291"/>
                <a:gd name="T79" fmla="*/ 196 h 291"/>
                <a:gd name="T80" fmla="*/ 227 w 291"/>
                <a:gd name="T81" fmla="*/ 213 h 291"/>
                <a:gd name="T82" fmla="*/ 214 w 291"/>
                <a:gd name="T83" fmla="*/ 227 h 291"/>
                <a:gd name="T84" fmla="*/ 197 w 291"/>
                <a:gd name="T85" fmla="*/ 238 h 291"/>
                <a:gd name="T86" fmla="*/ 177 w 291"/>
                <a:gd name="T87" fmla="*/ 247 h 291"/>
                <a:gd name="T88" fmla="*/ 156 w 291"/>
                <a:gd name="T89" fmla="*/ 252 h 291"/>
                <a:gd name="T90" fmla="*/ 145 w 291"/>
                <a:gd name="T91" fmla="*/ 252 h 291"/>
                <a:gd name="T92" fmla="*/ 124 w 291"/>
                <a:gd name="T93" fmla="*/ 249 h 291"/>
                <a:gd name="T94" fmla="*/ 105 w 291"/>
                <a:gd name="T95" fmla="*/ 243 h 291"/>
                <a:gd name="T96" fmla="*/ 87 w 291"/>
                <a:gd name="T97" fmla="*/ 233 h 291"/>
                <a:gd name="T98" fmla="*/ 71 w 291"/>
                <a:gd name="T99" fmla="*/ 220 h 291"/>
                <a:gd name="T100" fmla="*/ 57 w 291"/>
                <a:gd name="T101" fmla="*/ 205 h 291"/>
                <a:gd name="T102" fmla="*/ 48 w 291"/>
                <a:gd name="T103" fmla="*/ 187 h 291"/>
                <a:gd name="T104" fmla="*/ 41 w 291"/>
                <a:gd name="T105" fmla="*/ 166 h 291"/>
                <a:gd name="T106" fmla="*/ 39 w 291"/>
                <a:gd name="T107" fmla="*/ 146 h 291"/>
                <a:gd name="T108" fmla="*/ 40 w 291"/>
                <a:gd name="T109" fmla="*/ 135 h 291"/>
                <a:gd name="T110" fmla="*/ 44 w 291"/>
                <a:gd name="T111" fmla="*/ 114 h 291"/>
                <a:gd name="T112" fmla="*/ 52 w 291"/>
                <a:gd name="T113" fmla="*/ 96 h 291"/>
                <a:gd name="T114" fmla="*/ 63 w 291"/>
                <a:gd name="T115" fmla="*/ 78 h 291"/>
                <a:gd name="T116" fmla="*/ 78 w 291"/>
                <a:gd name="T117" fmla="*/ 64 h 291"/>
                <a:gd name="T118" fmla="*/ 95 w 291"/>
                <a:gd name="T119" fmla="*/ 53 h 291"/>
                <a:gd name="T120" fmla="*/ 115 w 291"/>
                <a:gd name="T121" fmla="*/ 44 h 291"/>
                <a:gd name="T122" fmla="*/ 135 w 291"/>
                <a:gd name="T123" fmla="*/ 39 h 291"/>
                <a:gd name="T124" fmla="*/ 145 w 291"/>
                <a:gd name="T125" fmla="*/ 3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291">
                  <a:moveTo>
                    <a:pt x="145" y="39"/>
                  </a:moveTo>
                  <a:lnTo>
                    <a:pt x="145" y="39"/>
                  </a:lnTo>
                  <a:lnTo>
                    <a:pt x="159" y="41"/>
                  </a:lnTo>
                  <a:lnTo>
                    <a:pt x="170" y="42"/>
                  </a:lnTo>
                  <a:lnTo>
                    <a:pt x="182" y="46"/>
                  </a:lnTo>
                  <a:lnTo>
                    <a:pt x="193" y="50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04" y="13"/>
                  </a:lnTo>
                  <a:lnTo>
                    <a:pt x="186" y="6"/>
                  </a:lnTo>
                  <a:lnTo>
                    <a:pt x="166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1" y="2"/>
                  </a:lnTo>
                  <a:lnTo>
                    <a:pt x="116" y="3"/>
                  </a:lnTo>
                  <a:lnTo>
                    <a:pt x="102" y="6"/>
                  </a:lnTo>
                  <a:lnTo>
                    <a:pt x="89" y="11"/>
                  </a:lnTo>
                  <a:lnTo>
                    <a:pt x="77" y="17"/>
                  </a:lnTo>
                  <a:lnTo>
                    <a:pt x="65" y="25"/>
                  </a:lnTo>
                  <a:lnTo>
                    <a:pt x="54" y="33"/>
                  </a:lnTo>
                  <a:lnTo>
                    <a:pt x="43" y="43"/>
                  </a:lnTo>
                  <a:lnTo>
                    <a:pt x="34" y="53"/>
                  </a:lnTo>
                  <a:lnTo>
                    <a:pt x="26" y="64"/>
                  </a:lnTo>
                  <a:lnTo>
                    <a:pt x="18" y="76"/>
                  </a:lnTo>
                  <a:lnTo>
                    <a:pt x="12" y="89"/>
                  </a:lnTo>
                  <a:lnTo>
                    <a:pt x="7" y="103"/>
                  </a:lnTo>
                  <a:lnTo>
                    <a:pt x="4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7" y="188"/>
                  </a:lnTo>
                  <a:lnTo>
                    <a:pt x="12" y="202"/>
                  </a:lnTo>
                  <a:lnTo>
                    <a:pt x="18" y="215"/>
                  </a:lnTo>
                  <a:lnTo>
                    <a:pt x="26" y="226"/>
                  </a:lnTo>
                  <a:lnTo>
                    <a:pt x="34" y="238"/>
                  </a:lnTo>
                  <a:lnTo>
                    <a:pt x="43" y="248"/>
                  </a:lnTo>
                  <a:lnTo>
                    <a:pt x="54" y="258"/>
                  </a:lnTo>
                  <a:lnTo>
                    <a:pt x="65" y="266"/>
                  </a:lnTo>
                  <a:lnTo>
                    <a:pt x="77" y="274"/>
                  </a:lnTo>
                  <a:lnTo>
                    <a:pt x="89" y="280"/>
                  </a:lnTo>
                  <a:lnTo>
                    <a:pt x="102" y="285"/>
                  </a:lnTo>
                  <a:lnTo>
                    <a:pt x="116" y="288"/>
                  </a:lnTo>
                  <a:lnTo>
                    <a:pt x="131" y="290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61" y="290"/>
                  </a:lnTo>
                  <a:lnTo>
                    <a:pt x="175" y="288"/>
                  </a:lnTo>
                  <a:lnTo>
                    <a:pt x="189" y="285"/>
                  </a:lnTo>
                  <a:lnTo>
                    <a:pt x="203" y="280"/>
                  </a:lnTo>
                  <a:lnTo>
                    <a:pt x="215" y="274"/>
                  </a:lnTo>
                  <a:lnTo>
                    <a:pt x="227" y="266"/>
                  </a:lnTo>
                  <a:lnTo>
                    <a:pt x="238" y="258"/>
                  </a:lnTo>
                  <a:lnTo>
                    <a:pt x="249" y="248"/>
                  </a:lnTo>
                  <a:lnTo>
                    <a:pt x="258" y="238"/>
                  </a:lnTo>
                  <a:lnTo>
                    <a:pt x="266" y="226"/>
                  </a:lnTo>
                  <a:lnTo>
                    <a:pt x="273" y="215"/>
                  </a:lnTo>
                  <a:lnTo>
                    <a:pt x="280" y="202"/>
                  </a:lnTo>
                  <a:lnTo>
                    <a:pt x="284" y="188"/>
                  </a:lnTo>
                  <a:lnTo>
                    <a:pt x="288" y="175"/>
                  </a:lnTo>
                  <a:lnTo>
                    <a:pt x="291" y="160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89" y="125"/>
                  </a:lnTo>
                  <a:lnTo>
                    <a:pt x="286" y="105"/>
                  </a:lnTo>
                  <a:lnTo>
                    <a:pt x="278" y="87"/>
                  </a:lnTo>
                  <a:lnTo>
                    <a:pt x="270" y="70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5" y="110"/>
                  </a:lnTo>
                  <a:lnTo>
                    <a:pt x="249" y="121"/>
                  </a:lnTo>
                  <a:lnTo>
                    <a:pt x="251" y="133"/>
                  </a:lnTo>
                  <a:lnTo>
                    <a:pt x="251" y="146"/>
                  </a:lnTo>
                  <a:lnTo>
                    <a:pt x="251" y="146"/>
                  </a:lnTo>
                  <a:lnTo>
                    <a:pt x="251" y="157"/>
                  </a:lnTo>
                  <a:lnTo>
                    <a:pt x="250" y="166"/>
                  </a:lnTo>
                  <a:lnTo>
                    <a:pt x="247" y="177"/>
                  </a:lnTo>
                  <a:lnTo>
                    <a:pt x="244" y="187"/>
                  </a:lnTo>
                  <a:lnTo>
                    <a:pt x="239" y="196"/>
                  </a:lnTo>
                  <a:lnTo>
                    <a:pt x="234" y="205"/>
                  </a:lnTo>
                  <a:lnTo>
                    <a:pt x="227" y="213"/>
                  </a:lnTo>
                  <a:lnTo>
                    <a:pt x="221" y="220"/>
                  </a:lnTo>
                  <a:lnTo>
                    <a:pt x="214" y="227"/>
                  </a:lnTo>
                  <a:lnTo>
                    <a:pt x="205" y="233"/>
                  </a:lnTo>
                  <a:lnTo>
                    <a:pt x="197" y="238"/>
                  </a:lnTo>
                  <a:lnTo>
                    <a:pt x="187" y="243"/>
                  </a:lnTo>
                  <a:lnTo>
                    <a:pt x="177" y="247"/>
                  </a:lnTo>
                  <a:lnTo>
                    <a:pt x="167" y="249"/>
                  </a:lnTo>
                  <a:lnTo>
                    <a:pt x="156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35" y="252"/>
                  </a:lnTo>
                  <a:lnTo>
                    <a:pt x="124" y="249"/>
                  </a:lnTo>
                  <a:lnTo>
                    <a:pt x="115" y="247"/>
                  </a:lnTo>
                  <a:lnTo>
                    <a:pt x="105" y="243"/>
                  </a:lnTo>
                  <a:lnTo>
                    <a:pt x="95" y="238"/>
                  </a:lnTo>
                  <a:lnTo>
                    <a:pt x="87" y="233"/>
                  </a:lnTo>
                  <a:lnTo>
                    <a:pt x="78" y="227"/>
                  </a:lnTo>
                  <a:lnTo>
                    <a:pt x="71" y="220"/>
                  </a:lnTo>
                  <a:lnTo>
                    <a:pt x="63" y="213"/>
                  </a:lnTo>
                  <a:lnTo>
                    <a:pt x="57" y="205"/>
                  </a:lnTo>
                  <a:lnTo>
                    <a:pt x="52" y="196"/>
                  </a:lnTo>
                  <a:lnTo>
                    <a:pt x="48" y="187"/>
                  </a:lnTo>
                  <a:lnTo>
                    <a:pt x="44" y="177"/>
                  </a:lnTo>
                  <a:lnTo>
                    <a:pt x="41" y="166"/>
                  </a:lnTo>
                  <a:lnTo>
                    <a:pt x="40" y="157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40" y="135"/>
                  </a:lnTo>
                  <a:lnTo>
                    <a:pt x="41" y="124"/>
                  </a:lnTo>
                  <a:lnTo>
                    <a:pt x="44" y="114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7" y="86"/>
                  </a:lnTo>
                  <a:lnTo>
                    <a:pt x="63" y="78"/>
                  </a:lnTo>
                  <a:lnTo>
                    <a:pt x="71" y="71"/>
                  </a:lnTo>
                  <a:lnTo>
                    <a:pt x="78" y="64"/>
                  </a:lnTo>
                  <a:lnTo>
                    <a:pt x="87" y="58"/>
                  </a:lnTo>
                  <a:lnTo>
                    <a:pt x="95" y="53"/>
                  </a:lnTo>
                  <a:lnTo>
                    <a:pt x="105" y="48"/>
                  </a:lnTo>
                  <a:lnTo>
                    <a:pt x="115" y="44"/>
                  </a:lnTo>
                  <a:lnTo>
                    <a:pt x="124" y="42"/>
                  </a:lnTo>
                  <a:lnTo>
                    <a:pt x="135" y="39"/>
                  </a:lnTo>
                  <a:lnTo>
                    <a:pt x="145" y="39"/>
                  </a:lnTo>
                  <a:lnTo>
                    <a:pt x="145" y="3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B40B60E-7A94-4780-8568-97861965510A}"/>
              </a:ext>
            </a:extLst>
          </p:cNvPr>
          <p:cNvSpPr/>
          <p:nvPr/>
        </p:nvSpPr>
        <p:spPr>
          <a:xfrm>
            <a:off x="4035272" y="2377438"/>
            <a:ext cx="2901055" cy="38610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fr-FR" sz="1050" dirty="0">
                <a:solidFill>
                  <a:srgbClr val="000000"/>
                </a:solidFill>
              </a:rPr>
              <a:t>Anciennement intitulé « Etablissement de services », l’AMI vise à soutenir la structuration, à titre expérimental et en collaboration avec les collectivités concernées, d’établissements de proximité offrant un bouquet de services liés à l’éducation, à la jeunesse et à la formation, au plus près des publics, au cœur des territoires.</a:t>
            </a:r>
          </a:p>
          <a:p>
            <a:pPr lvl="0" algn="just"/>
            <a:endParaRPr kumimoji="0" lang="fr-FR" sz="9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just"/>
            <a:endParaRPr lang="fr-FR" sz="953" dirty="0">
              <a:solidFill>
                <a:srgbClr val="000000"/>
              </a:solidFill>
              <a:latin typeface="Arial" panose="020B0604020202020204"/>
            </a:endParaRPr>
          </a:p>
          <a:p>
            <a:pPr algn="just"/>
            <a:endParaRPr kumimoji="0" lang="fr-FR" sz="9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just"/>
            <a:endParaRPr kumimoji="0" lang="fr-FR" sz="9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algn="just"/>
            <a:endParaRPr lang="fr-FR" sz="953" dirty="0">
              <a:solidFill>
                <a:srgbClr val="000000"/>
              </a:solidFill>
              <a:latin typeface="Arial" panose="020B0604020202020204"/>
            </a:endParaRPr>
          </a:p>
          <a:p>
            <a:pPr algn="just"/>
            <a:r>
              <a:rPr lang="fr-FR" sz="953" dirty="0">
                <a:solidFill>
                  <a:srgbClr val="000000"/>
                </a:solidFill>
                <a:latin typeface="Arial" panose="020B0604020202020204"/>
              </a:rPr>
              <a:t>               </a:t>
            </a:r>
          </a:p>
          <a:p>
            <a:pPr algn="just"/>
            <a:endParaRPr lang="fr-FR" sz="95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0C390E2-8E98-47F0-B8EF-C0A30FA5525C}"/>
              </a:ext>
            </a:extLst>
          </p:cNvPr>
          <p:cNvSpPr txBox="1"/>
          <p:nvPr/>
        </p:nvSpPr>
        <p:spPr>
          <a:xfrm>
            <a:off x="4765132" y="3777963"/>
            <a:ext cx="2062213" cy="82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6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 Espaces services jeunesse lauréats sur 2 phases dont 10 académies, 6 collectivités, et 1 DRAAF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4E9FE8D-13BA-4E61-93BA-6A4014267F4E}"/>
              </a:ext>
            </a:extLst>
          </p:cNvPr>
          <p:cNvSpPr txBox="1"/>
          <p:nvPr/>
        </p:nvSpPr>
        <p:spPr>
          <a:xfrm>
            <a:off x="4703366" y="5294074"/>
            <a:ext cx="1994836" cy="238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6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Projets financés sur 5 ans</a:t>
            </a:r>
          </a:p>
        </p:txBody>
      </p:sp>
      <p:grpSp>
        <p:nvGrpSpPr>
          <p:cNvPr id="63" name="Group 105">
            <a:extLst>
              <a:ext uri="{FF2B5EF4-FFF2-40B4-BE49-F238E27FC236}">
                <a16:creationId xmlns:a16="http://schemas.microsoft.com/office/drawing/2014/main" id="{48C05705-053F-4423-BD8F-0BCEBFB6ED87}"/>
              </a:ext>
            </a:extLst>
          </p:cNvPr>
          <p:cNvGrpSpPr/>
          <p:nvPr/>
        </p:nvGrpSpPr>
        <p:grpSpPr>
          <a:xfrm>
            <a:off x="7843888" y="3760134"/>
            <a:ext cx="288908" cy="333356"/>
            <a:chOff x="1368425" y="4713288"/>
            <a:chExt cx="536575" cy="619126"/>
          </a:xfrm>
        </p:grpSpPr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9E27905E-E9DC-4E57-865B-851E05682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5075238"/>
              <a:ext cx="234950" cy="257175"/>
            </a:xfrm>
            <a:custGeom>
              <a:avLst/>
              <a:gdLst>
                <a:gd name="T0" fmla="*/ 92 w 148"/>
                <a:gd name="T1" fmla="*/ 120 h 162"/>
                <a:gd name="T2" fmla="*/ 83 w 148"/>
                <a:gd name="T3" fmla="*/ 82 h 162"/>
                <a:gd name="T4" fmla="*/ 83 w 148"/>
                <a:gd name="T5" fmla="*/ 82 h 162"/>
                <a:gd name="T6" fmla="*/ 80 w 148"/>
                <a:gd name="T7" fmla="*/ 79 h 162"/>
                <a:gd name="T8" fmla="*/ 77 w 148"/>
                <a:gd name="T9" fmla="*/ 76 h 162"/>
                <a:gd name="T10" fmla="*/ 77 w 148"/>
                <a:gd name="T11" fmla="*/ 76 h 162"/>
                <a:gd name="T12" fmla="*/ 73 w 148"/>
                <a:gd name="T13" fmla="*/ 74 h 162"/>
                <a:gd name="T14" fmla="*/ 73 w 148"/>
                <a:gd name="T15" fmla="*/ 74 h 162"/>
                <a:gd name="T16" fmla="*/ 68 w 148"/>
                <a:gd name="T17" fmla="*/ 76 h 162"/>
                <a:gd name="T18" fmla="*/ 31 w 148"/>
                <a:gd name="T19" fmla="*/ 92 h 162"/>
                <a:gd name="T20" fmla="*/ 68 w 148"/>
                <a:gd name="T21" fmla="*/ 15 h 162"/>
                <a:gd name="T22" fmla="*/ 68 w 148"/>
                <a:gd name="T23" fmla="*/ 15 h 162"/>
                <a:gd name="T24" fmla="*/ 54 w 148"/>
                <a:gd name="T25" fmla="*/ 0 h 162"/>
                <a:gd name="T26" fmla="*/ 0 w 148"/>
                <a:gd name="T27" fmla="*/ 108 h 162"/>
                <a:gd name="T28" fmla="*/ 0 w 148"/>
                <a:gd name="T29" fmla="*/ 108 h 162"/>
                <a:gd name="T30" fmla="*/ 0 w 148"/>
                <a:gd name="T31" fmla="*/ 111 h 162"/>
                <a:gd name="T32" fmla="*/ 0 w 148"/>
                <a:gd name="T33" fmla="*/ 114 h 162"/>
                <a:gd name="T34" fmla="*/ 0 w 148"/>
                <a:gd name="T35" fmla="*/ 117 h 162"/>
                <a:gd name="T36" fmla="*/ 3 w 148"/>
                <a:gd name="T37" fmla="*/ 120 h 162"/>
                <a:gd name="T38" fmla="*/ 3 w 148"/>
                <a:gd name="T39" fmla="*/ 120 h 162"/>
                <a:gd name="T40" fmla="*/ 5 w 148"/>
                <a:gd name="T41" fmla="*/ 122 h 162"/>
                <a:gd name="T42" fmla="*/ 8 w 148"/>
                <a:gd name="T43" fmla="*/ 123 h 162"/>
                <a:gd name="T44" fmla="*/ 11 w 148"/>
                <a:gd name="T45" fmla="*/ 123 h 162"/>
                <a:gd name="T46" fmla="*/ 15 w 148"/>
                <a:gd name="T47" fmla="*/ 122 h 162"/>
                <a:gd name="T48" fmla="*/ 65 w 148"/>
                <a:gd name="T49" fmla="*/ 99 h 162"/>
                <a:gd name="T50" fmla="*/ 79 w 148"/>
                <a:gd name="T51" fmla="*/ 154 h 162"/>
                <a:gd name="T52" fmla="*/ 79 w 148"/>
                <a:gd name="T53" fmla="*/ 154 h 162"/>
                <a:gd name="T54" fmla="*/ 80 w 148"/>
                <a:gd name="T55" fmla="*/ 157 h 162"/>
                <a:gd name="T56" fmla="*/ 82 w 148"/>
                <a:gd name="T57" fmla="*/ 159 h 162"/>
                <a:gd name="T58" fmla="*/ 85 w 148"/>
                <a:gd name="T59" fmla="*/ 160 h 162"/>
                <a:gd name="T60" fmla="*/ 88 w 148"/>
                <a:gd name="T61" fmla="*/ 162 h 162"/>
                <a:gd name="T62" fmla="*/ 88 w 148"/>
                <a:gd name="T63" fmla="*/ 162 h 162"/>
                <a:gd name="T64" fmla="*/ 89 w 148"/>
                <a:gd name="T65" fmla="*/ 162 h 162"/>
                <a:gd name="T66" fmla="*/ 89 w 148"/>
                <a:gd name="T67" fmla="*/ 162 h 162"/>
                <a:gd name="T68" fmla="*/ 95 w 148"/>
                <a:gd name="T69" fmla="*/ 160 h 162"/>
                <a:gd name="T70" fmla="*/ 98 w 148"/>
                <a:gd name="T71" fmla="*/ 156 h 162"/>
                <a:gd name="T72" fmla="*/ 148 w 148"/>
                <a:gd name="T73" fmla="*/ 51 h 162"/>
                <a:gd name="T74" fmla="*/ 148 w 148"/>
                <a:gd name="T75" fmla="*/ 51 h 162"/>
                <a:gd name="T76" fmla="*/ 128 w 148"/>
                <a:gd name="T77" fmla="*/ 48 h 162"/>
                <a:gd name="T78" fmla="*/ 92 w 148"/>
                <a:gd name="T79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62">
                  <a:moveTo>
                    <a:pt x="92" y="12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80" y="79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68" y="76"/>
                  </a:lnTo>
                  <a:lnTo>
                    <a:pt x="31" y="92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4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5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5" y="122"/>
                  </a:lnTo>
                  <a:lnTo>
                    <a:pt x="65" y="99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80" y="157"/>
                  </a:lnTo>
                  <a:lnTo>
                    <a:pt x="82" y="159"/>
                  </a:lnTo>
                  <a:lnTo>
                    <a:pt x="85" y="16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5" y="160"/>
                  </a:lnTo>
                  <a:lnTo>
                    <a:pt x="98" y="156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28" y="48"/>
                  </a:lnTo>
                  <a:lnTo>
                    <a:pt x="92" y="12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A30EC05-5320-42B0-9DB5-AE80B378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" y="5070476"/>
              <a:ext cx="238125" cy="261938"/>
            </a:xfrm>
            <a:custGeom>
              <a:avLst/>
              <a:gdLst>
                <a:gd name="T0" fmla="*/ 148 w 150"/>
                <a:gd name="T1" fmla="*/ 110 h 165"/>
                <a:gd name="T2" fmla="*/ 95 w 150"/>
                <a:gd name="T3" fmla="*/ 0 h 165"/>
                <a:gd name="T4" fmla="*/ 95 w 150"/>
                <a:gd name="T5" fmla="*/ 0 h 165"/>
                <a:gd name="T6" fmla="*/ 80 w 150"/>
                <a:gd name="T7" fmla="*/ 17 h 165"/>
                <a:gd name="T8" fmla="*/ 117 w 150"/>
                <a:gd name="T9" fmla="*/ 95 h 165"/>
                <a:gd name="T10" fmla="*/ 82 w 150"/>
                <a:gd name="T11" fmla="*/ 79 h 165"/>
                <a:gd name="T12" fmla="*/ 82 w 150"/>
                <a:gd name="T13" fmla="*/ 79 h 165"/>
                <a:gd name="T14" fmla="*/ 77 w 150"/>
                <a:gd name="T15" fmla="*/ 77 h 165"/>
                <a:gd name="T16" fmla="*/ 73 w 150"/>
                <a:gd name="T17" fmla="*/ 79 h 165"/>
                <a:gd name="T18" fmla="*/ 73 w 150"/>
                <a:gd name="T19" fmla="*/ 79 h 165"/>
                <a:gd name="T20" fmla="*/ 68 w 150"/>
                <a:gd name="T21" fmla="*/ 82 h 165"/>
                <a:gd name="T22" fmla="*/ 67 w 150"/>
                <a:gd name="T23" fmla="*/ 85 h 165"/>
                <a:gd name="T24" fmla="*/ 58 w 150"/>
                <a:gd name="T25" fmla="*/ 123 h 165"/>
                <a:gd name="T26" fmla="*/ 21 w 150"/>
                <a:gd name="T27" fmla="*/ 49 h 165"/>
                <a:gd name="T28" fmla="*/ 21 w 150"/>
                <a:gd name="T29" fmla="*/ 49 h 165"/>
                <a:gd name="T30" fmla="*/ 0 w 150"/>
                <a:gd name="T31" fmla="*/ 54 h 165"/>
                <a:gd name="T32" fmla="*/ 52 w 150"/>
                <a:gd name="T33" fmla="*/ 159 h 165"/>
                <a:gd name="T34" fmla="*/ 52 w 150"/>
                <a:gd name="T35" fmla="*/ 159 h 165"/>
                <a:gd name="T36" fmla="*/ 55 w 150"/>
                <a:gd name="T37" fmla="*/ 163 h 165"/>
                <a:gd name="T38" fmla="*/ 61 w 150"/>
                <a:gd name="T39" fmla="*/ 165 h 165"/>
                <a:gd name="T40" fmla="*/ 61 w 150"/>
                <a:gd name="T41" fmla="*/ 165 h 165"/>
                <a:gd name="T42" fmla="*/ 62 w 150"/>
                <a:gd name="T43" fmla="*/ 165 h 165"/>
                <a:gd name="T44" fmla="*/ 62 w 150"/>
                <a:gd name="T45" fmla="*/ 165 h 165"/>
                <a:gd name="T46" fmla="*/ 65 w 150"/>
                <a:gd name="T47" fmla="*/ 163 h 165"/>
                <a:gd name="T48" fmla="*/ 67 w 150"/>
                <a:gd name="T49" fmla="*/ 162 h 165"/>
                <a:gd name="T50" fmla="*/ 70 w 150"/>
                <a:gd name="T51" fmla="*/ 160 h 165"/>
                <a:gd name="T52" fmla="*/ 71 w 150"/>
                <a:gd name="T53" fmla="*/ 157 h 165"/>
                <a:gd name="T54" fmla="*/ 85 w 150"/>
                <a:gd name="T55" fmla="*/ 102 h 165"/>
                <a:gd name="T56" fmla="*/ 135 w 150"/>
                <a:gd name="T57" fmla="*/ 125 h 165"/>
                <a:gd name="T58" fmla="*/ 135 w 150"/>
                <a:gd name="T59" fmla="*/ 125 h 165"/>
                <a:gd name="T60" fmla="*/ 139 w 150"/>
                <a:gd name="T61" fmla="*/ 126 h 165"/>
                <a:gd name="T62" fmla="*/ 139 w 150"/>
                <a:gd name="T63" fmla="*/ 126 h 165"/>
                <a:gd name="T64" fmla="*/ 139 w 150"/>
                <a:gd name="T65" fmla="*/ 126 h 165"/>
                <a:gd name="T66" fmla="*/ 139 w 150"/>
                <a:gd name="T67" fmla="*/ 126 h 165"/>
                <a:gd name="T68" fmla="*/ 144 w 150"/>
                <a:gd name="T69" fmla="*/ 125 h 165"/>
                <a:gd name="T70" fmla="*/ 147 w 150"/>
                <a:gd name="T71" fmla="*/ 123 h 165"/>
                <a:gd name="T72" fmla="*/ 150 w 150"/>
                <a:gd name="T73" fmla="*/ 119 h 165"/>
                <a:gd name="T74" fmla="*/ 150 w 150"/>
                <a:gd name="T75" fmla="*/ 116 h 165"/>
                <a:gd name="T76" fmla="*/ 150 w 150"/>
                <a:gd name="T77" fmla="*/ 116 h 165"/>
                <a:gd name="T78" fmla="*/ 150 w 150"/>
                <a:gd name="T79" fmla="*/ 113 h 165"/>
                <a:gd name="T80" fmla="*/ 148 w 150"/>
                <a:gd name="T81" fmla="*/ 110 h 165"/>
                <a:gd name="T82" fmla="*/ 148 w 150"/>
                <a:gd name="T8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65">
                  <a:moveTo>
                    <a:pt x="148" y="11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80" y="17"/>
                  </a:lnTo>
                  <a:lnTo>
                    <a:pt x="117" y="95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77" y="77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68" y="82"/>
                  </a:lnTo>
                  <a:lnTo>
                    <a:pt x="67" y="85"/>
                  </a:lnTo>
                  <a:lnTo>
                    <a:pt x="58" y="123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0" y="54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55" y="163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5" y="163"/>
                  </a:lnTo>
                  <a:lnTo>
                    <a:pt x="67" y="162"/>
                  </a:lnTo>
                  <a:lnTo>
                    <a:pt x="70" y="160"/>
                  </a:lnTo>
                  <a:lnTo>
                    <a:pt x="71" y="157"/>
                  </a:lnTo>
                  <a:lnTo>
                    <a:pt x="85" y="102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44" y="125"/>
                  </a:lnTo>
                  <a:lnTo>
                    <a:pt x="147" y="123"/>
                  </a:lnTo>
                  <a:lnTo>
                    <a:pt x="150" y="119"/>
                  </a:lnTo>
                  <a:lnTo>
                    <a:pt x="150" y="116"/>
                  </a:lnTo>
                  <a:lnTo>
                    <a:pt x="150" y="116"/>
                  </a:lnTo>
                  <a:lnTo>
                    <a:pt x="150" y="113"/>
                  </a:lnTo>
                  <a:lnTo>
                    <a:pt x="148" y="110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4FD47817-D334-444F-9E98-D6748B47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4854576"/>
              <a:ext cx="63500" cy="131763"/>
            </a:xfrm>
            <a:custGeom>
              <a:avLst/>
              <a:gdLst>
                <a:gd name="T0" fmla="*/ 30 w 40"/>
                <a:gd name="T1" fmla="*/ 0 h 83"/>
                <a:gd name="T2" fmla="*/ 30 w 40"/>
                <a:gd name="T3" fmla="*/ 0 h 83"/>
                <a:gd name="T4" fmla="*/ 26 w 40"/>
                <a:gd name="T5" fmla="*/ 0 h 83"/>
                <a:gd name="T6" fmla="*/ 23 w 40"/>
                <a:gd name="T7" fmla="*/ 2 h 83"/>
                <a:gd name="T8" fmla="*/ 23 w 40"/>
                <a:gd name="T9" fmla="*/ 2 h 83"/>
                <a:gd name="T10" fmla="*/ 23 w 40"/>
                <a:gd name="T11" fmla="*/ 3 h 83"/>
                <a:gd name="T12" fmla="*/ 3 w 40"/>
                <a:gd name="T13" fmla="*/ 18 h 83"/>
                <a:gd name="T14" fmla="*/ 3 w 40"/>
                <a:gd name="T15" fmla="*/ 18 h 83"/>
                <a:gd name="T16" fmla="*/ 0 w 40"/>
                <a:gd name="T17" fmla="*/ 21 h 83"/>
                <a:gd name="T18" fmla="*/ 0 w 40"/>
                <a:gd name="T19" fmla="*/ 25 h 83"/>
                <a:gd name="T20" fmla="*/ 0 w 40"/>
                <a:gd name="T21" fmla="*/ 30 h 83"/>
                <a:gd name="T22" fmla="*/ 2 w 40"/>
                <a:gd name="T23" fmla="*/ 33 h 83"/>
                <a:gd name="T24" fmla="*/ 2 w 40"/>
                <a:gd name="T25" fmla="*/ 33 h 83"/>
                <a:gd name="T26" fmla="*/ 6 w 40"/>
                <a:gd name="T27" fmla="*/ 36 h 83"/>
                <a:gd name="T28" fmla="*/ 11 w 40"/>
                <a:gd name="T29" fmla="*/ 37 h 83"/>
                <a:gd name="T30" fmla="*/ 11 w 40"/>
                <a:gd name="T31" fmla="*/ 37 h 83"/>
                <a:gd name="T32" fmla="*/ 14 w 40"/>
                <a:gd name="T33" fmla="*/ 36 h 83"/>
                <a:gd name="T34" fmla="*/ 17 w 40"/>
                <a:gd name="T35" fmla="*/ 34 h 83"/>
                <a:gd name="T36" fmla="*/ 20 w 40"/>
                <a:gd name="T37" fmla="*/ 31 h 83"/>
                <a:gd name="T38" fmla="*/ 20 w 40"/>
                <a:gd name="T39" fmla="*/ 73 h 83"/>
                <a:gd name="T40" fmla="*/ 20 w 40"/>
                <a:gd name="T41" fmla="*/ 73 h 83"/>
                <a:gd name="T42" fmla="*/ 21 w 40"/>
                <a:gd name="T43" fmla="*/ 76 h 83"/>
                <a:gd name="T44" fmla="*/ 23 w 40"/>
                <a:gd name="T45" fmla="*/ 80 h 83"/>
                <a:gd name="T46" fmla="*/ 26 w 40"/>
                <a:gd name="T47" fmla="*/ 81 h 83"/>
                <a:gd name="T48" fmla="*/ 30 w 40"/>
                <a:gd name="T49" fmla="*/ 83 h 83"/>
                <a:gd name="T50" fmla="*/ 30 w 40"/>
                <a:gd name="T51" fmla="*/ 83 h 83"/>
                <a:gd name="T52" fmla="*/ 34 w 40"/>
                <a:gd name="T53" fmla="*/ 81 h 83"/>
                <a:gd name="T54" fmla="*/ 37 w 40"/>
                <a:gd name="T55" fmla="*/ 80 h 83"/>
                <a:gd name="T56" fmla="*/ 39 w 40"/>
                <a:gd name="T57" fmla="*/ 76 h 83"/>
                <a:gd name="T58" fmla="*/ 40 w 40"/>
                <a:gd name="T59" fmla="*/ 73 h 83"/>
                <a:gd name="T60" fmla="*/ 40 w 40"/>
                <a:gd name="T61" fmla="*/ 10 h 83"/>
                <a:gd name="T62" fmla="*/ 40 w 40"/>
                <a:gd name="T63" fmla="*/ 10 h 83"/>
                <a:gd name="T64" fmla="*/ 39 w 40"/>
                <a:gd name="T65" fmla="*/ 6 h 83"/>
                <a:gd name="T66" fmla="*/ 37 w 40"/>
                <a:gd name="T67" fmla="*/ 3 h 83"/>
                <a:gd name="T68" fmla="*/ 34 w 40"/>
                <a:gd name="T69" fmla="*/ 0 h 83"/>
                <a:gd name="T70" fmla="*/ 30 w 40"/>
                <a:gd name="T71" fmla="*/ 0 h 83"/>
                <a:gd name="T72" fmla="*/ 30 w 40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83">
                  <a:moveTo>
                    <a:pt x="3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4" y="36"/>
                  </a:lnTo>
                  <a:lnTo>
                    <a:pt x="17" y="34"/>
                  </a:lnTo>
                  <a:lnTo>
                    <a:pt x="20" y="31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1" y="76"/>
                  </a:lnTo>
                  <a:lnTo>
                    <a:pt x="23" y="80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4" y="81"/>
                  </a:lnTo>
                  <a:lnTo>
                    <a:pt x="37" y="80"/>
                  </a:lnTo>
                  <a:lnTo>
                    <a:pt x="39" y="76"/>
                  </a:lnTo>
                  <a:lnTo>
                    <a:pt x="40" y="73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272651A4-9159-4A63-80FB-B51001E8F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" y="4781551"/>
              <a:ext cx="274638" cy="274638"/>
            </a:xfrm>
            <a:custGeom>
              <a:avLst/>
              <a:gdLst>
                <a:gd name="T0" fmla="*/ 88 w 173"/>
                <a:gd name="T1" fmla="*/ 0 h 173"/>
                <a:gd name="T2" fmla="*/ 70 w 173"/>
                <a:gd name="T3" fmla="*/ 3 h 173"/>
                <a:gd name="T4" fmla="*/ 39 w 173"/>
                <a:gd name="T5" fmla="*/ 15 h 173"/>
                <a:gd name="T6" fmla="*/ 15 w 173"/>
                <a:gd name="T7" fmla="*/ 39 h 173"/>
                <a:gd name="T8" fmla="*/ 3 w 173"/>
                <a:gd name="T9" fmla="*/ 70 h 173"/>
                <a:gd name="T10" fmla="*/ 0 w 173"/>
                <a:gd name="T11" fmla="*/ 87 h 173"/>
                <a:gd name="T12" fmla="*/ 2 w 173"/>
                <a:gd name="T13" fmla="*/ 95 h 173"/>
                <a:gd name="T14" fmla="*/ 8 w 173"/>
                <a:gd name="T15" fmla="*/ 120 h 173"/>
                <a:gd name="T16" fmla="*/ 25 w 173"/>
                <a:gd name="T17" fmla="*/ 148 h 173"/>
                <a:gd name="T18" fmla="*/ 53 w 173"/>
                <a:gd name="T19" fmla="*/ 166 h 173"/>
                <a:gd name="T20" fmla="*/ 79 w 173"/>
                <a:gd name="T21" fmla="*/ 172 h 173"/>
                <a:gd name="T22" fmla="*/ 88 w 173"/>
                <a:gd name="T23" fmla="*/ 173 h 173"/>
                <a:gd name="T24" fmla="*/ 104 w 173"/>
                <a:gd name="T25" fmla="*/ 170 h 173"/>
                <a:gd name="T26" fmla="*/ 135 w 173"/>
                <a:gd name="T27" fmla="*/ 159 h 173"/>
                <a:gd name="T28" fmla="*/ 159 w 173"/>
                <a:gd name="T29" fmla="*/ 135 h 173"/>
                <a:gd name="T30" fmla="*/ 170 w 173"/>
                <a:gd name="T31" fmla="*/ 104 h 173"/>
                <a:gd name="T32" fmla="*/ 173 w 173"/>
                <a:gd name="T33" fmla="*/ 87 h 173"/>
                <a:gd name="T34" fmla="*/ 172 w 173"/>
                <a:gd name="T35" fmla="*/ 79 h 173"/>
                <a:gd name="T36" fmla="*/ 166 w 173"/>
                <a:gd name="T37" fmla="*/ 53 h 173"/>
                <a:gd name="T38" fmla="*/ 148 w 173"/>
                <a:gd name="T39" fmla="*/ 25 h 173"/>
                <a:gd name="T40" fmla="*/ 120 w 173"/>
                <a:gd name="T41" fmla="*/ 8 h 173"/>
                <a:gd name="T42" fmla="*/ 96 w 173"/>
                <a:gd name="T43" fmla="*/ 2 h 173"/>
                <a:gd name="T44" fmla="*/ 88 w 173"/>
                <a:gd name="T45" fmla="*/ 0 h 173"/>
                <a:gd name="T46" fmla="*/ 88 w 173"/>
                <a:gd name="T47" fmla="*/ 153 h 173"/>
                <a:gd name="T48" fmla="*/ 61 w 173"/>
                <a:gd name="T49" fmla="*/ 147 h 173"/>
                <a:gd name="T50" fmla="*/ 40 w 173"/>
                <a:gd name="T51" fmla="*/ 133 h 173"/>
                <a:gd name="T52" fmla="*/ 27 w 173"/>
                <a:gd name="T53" fmla="*/ 113 h 173"/>
                <a:gd name="T54" fmla="*/ 21 w 173"/>
                <a:gd name="T55" fmla="*/ 87 h 173"/>
                <a:gd name="T56" fmla="*/ 22 w 173"/>
                <a:gd name="T57" fmla="*/ 74 h 173"/>
                <a:gd name="T58" fmla="*/ 33 w 173"/>
                <a:gd name="T59" fmla="*/ 50 h 173"/>
                <a:gd name="T60" fmla="*/ 51 w 173"/>
                <a:gd name="T61" fmla="*/ 33 h 173"/>
                <a:gd name="T62" fmla="*/ 74 w 173"/>
                <a:gd name="T63" fmla="*/ 22 h 173"/>
                <a:gd name="T64" fmla="*/ 88 w 173"/>
                <a:gd name="T65" fmla="*/ 21 h 173"/>
                <a:gd name="T66" fmla="*/ 113 w 173"/>
                <a:gd name="T67" fmla="*/ 27 h 173"/>
                <a:gd name="T68" fmla="*/ 133 w 173"/>
                <a:gd name="T69" fmla="*/ 40 h 173"/>
                <a:gd name="T70" fmla="*/ 147 w 173"/>
                <a:gd name="T71" fmla="*/ 61 h 173"/>
                <a:gd name="T72" fmla="*/ 153 w 173"/>
                <a:gd name="T73" fmla="*/ 87 h 173"/>
                <a:gd name="T74" fmla="*/ 151 w 173"/>
                <a:gd name="T75" fmla="*/ 99 h 173"/>
                <a:gd name="T76" fmla="*/ 141 w 173"/>
                <a:gd name="T77" fmla="*/ 123 h 173"/>
                <a:gd name="T78" fmla="*/ 123 w 173"/>
                <a:gd name="T79" fmla="*/ 141 h 173"/>
                <a:gd name="T80" fmla="*/ 99 w 173"/>
                <a:gd name="T81" fmla="*/ 151 h 173"/>
                <a:gd name="T82" fmla="*/ 88 w 173"/>
                <a:gd name="T83" fmla="*/ 15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73">
                  <a:moveTo>
                    <a:pt x="88" y="0"/>
                  </a:moveTo>
                  <a:lnTo>
                    <a:pt x="88" y="0"/>
                  </a:lnTo>
                  <a:lnTo>
                    <a:pt x="79" y="2"/>
                  </a:lnTo>
                  <a:lnTo>
                    <a:pt x="70" y="3"/>
                  </a:lnTo>
                  <a:lnTo>
                    <a:pt x="53" y="8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5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4"/>
                  </a:lnTo>
                  <a:lnTo>
                    <a:pt x="8" y="120"/>
                  </a:lnTo>
                  <a:lnTo>
                    <a:pt x="15" y="135"/>
                  </a:lnTo>
                  <a:lnTo>
                    <a:pt x="25" y="148"/>
                  </a:lnTo>
                  <a:lnTo>
                    <a:pt x="39" y="159"/>
                  </a:lnTo>
                  <a:lnTo>
                    <a:pt x="53" y="166"/>
                  </a:lnTo>
                  <a:lnTo>
                    <a:pt x="70" y="170"/>
                  </a:lnTo>
                  <a:lnTo>
                    <a:pt x="79" y="172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96" y="172"/>
                  </a:lnTo>
                  <a:lnTo>
                    <a:pt x="104" y="170"/>
                  </a:lnTo>
                  <a:lnTo>
                    <a:pt x="120" y="166"/>
                  </a:lnTo>
                  <a:lnTo>
                    <a:pt x="135" y="159"/>
                  </a:lnTo>
                  <a:lnTo>
                    <a:pt x="148" y="148"/>
                  </a:lnTo>
                  <a:lnTo>
                    <a:pt x="159" y="135"/>
                  </a:lnTo>
                  <a:lnTo>
                    <a:pt x="166" y="120"/>
                  </a:lnTo>
                  <a:lnTo>
                    <a:pt x="170" y="104"/>
                  </a:lnTo>
                  <a:lnTo>
                    <a:pt x="172" y="95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2" y="79"/>
                  </a:lnTo>
                  <a:lnTo>
                    <a:pt x="170" y="70"/>
                  </a:lnTo>
                  <a:lnTo>
                    <a:pt x="166" y="53"/>
                  </a:lnTo>
                  <a:lnTo>
                    <a:pt x="159" y="39"/>
                  </a:lnTo>
                  <a:lnTo>
                    <a:pt x="148" y="25"/>
                  </a:lnTo>
                  <a:lnTo>
                    <a:pt x="135" y="15"/>
                  </a:lnTo>
                  <a:lnTo>
                    <a:pt x="120" y="8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88" y="153"/>
                  </a:moveTo>
                  <a:lnTo>
                    <a:pt x="88" y="153"/>
                  </a:lnTo>
                  <a:lnTo>
                    <a:pt x="74" y="151"/>
                  </a:lnTo>
                  <a:lnTo>
                    <a:pt x="61" y="147"/>
                  </a:lnTo>
                  <a:lnTo>
                    <a:pt x="51" y="141"/>
                  </a:lnTo>
                  <a:lnTo>
                    <a:pt x="40" y="133"/>
                  </a:lnTo>
                  <a:lnTo>
                    <a:pt x="33" y="123"/>
                  </a:lnTo>
                  <a:lnTo>
                    <a:pt x="27" y="113"/>
                  </a:lnTo>
                  <a:lnTo>
                    <a:pt x="22" y="99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2" y="74"/>
                  </a:lnTo>
                  <a:lnTo>
                    <a:pt x="27" y="61"/>
                  </a:lnTo>
                  <a:lnTo>
                    <a:pt x="33" y="50"/>
                  </a:lnTo>
                  <a:lnTo>
                    <a:pt x="40" y="40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4" y="22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9" y="22"/>
                  </a:lnTo>
                  <a:lnTo>
                    <a:pt x="113" y="27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1" y="50"/>
                  </a:lnTo>
                  <a:lnTo>
                    <a:pt x="147" y="61"/>
                  </a:lnTo>
                  <a:lnTo>
                    <a:pt x="151" y="74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1" y="99"/>
                  </a:lnTo>
                  <a:lnTo>
                    <a:pt x="147" y="113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3" y="147"/>
                  </a:lnTo>
                  <a:lnTo>
                    <a:pt x="99" y="151"/>
                  </a:lnTo>
                  <a:lnTo>
                    <a:pt x="88" y="153"/>
                  </a:lnTo>
                  <a:lnTo>
                    <a:pt x="88" y="15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744515AB-2D4A-4234-82C8-486C930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163" y="4713288"/>
              <a:ext cx="411163" cy="411163"/>
            </a:xfrm>
            <a:custGeom>
              <a:avLst/>
              <a:gdLst>
                <a:gd name="T0" fmla="*/ 117 w 259"/>
                <a:gd name="T1" fmla="*/ 0 h 259"/>
                <a:gd name="T2" fmla="*/ 79 w 259"/>
                <a:gd name="T3" fmla="*/ 11 h 259"/>
                <a:gd name="T4" fmla="*/ 48 w 259"/>
                <a:gd name="T5" fmla="*/ 30 h 259"/>
                <a:gd name="T6" fmla="*/ 22 w 259"/>
                <a:gd name="T7" fmla="*/ 56 h 259"/>
                <a:gd name="T8" fmla="*/ 6 w 259"/>
                <a:gd name="T9" fmla="*/ 91 h 259"/>
                <a:gd name="T10" fmla="*/ 0 w 259"/>
                <a:gd name="T11" fmla="*/ 130 h 259"/>
                <a:gd name="T12" fmla="*/ 3 w 259"/>
                <a:gd name="T13" fmla="*/ 156 h 259"/>
                <a:gd name="T14" fmla="*/ 15 w 259"/>
                <a:gd name="T15" fmla="*/ 191 h 259"/>
                <a:gd name="T16" fmla="*/ 39 w 259"/>
                <a:gd name="T17" fmla="*/ 222 h 259"/>
                <a:gd name="T18" fmla="*/ 68 w 259"/>
                <a:gd name="T19" fmla="*/ 244 h 259"/>
                <a:gd name="T20" fmla="*/ 104 w 259"/>
                <a:gd name="T21" fmla="*/ 256 h 259"/>
                <a:gd name="T22" fmla="*/ 131 w 259"/>
                <a:gd name="T23" fmla="*/ 259 h 259"/>
                <a:gd name="T24" fmla="*/ 169 w 259"/>
                <a:gd name="T25" fmla="*/ 253 h 259"/>
                <a:gd name="T26" fmla="*/ 203 w 259"/>
                <a:gd name="T27" fmla="*/ 237 h 259"/>
                <a:gd name="T28" fmla="*/ 230 w 259"/>
                <a:gd name="T29" fmla="*/ 212 h 259"/>
                <a:gd name="T30" fmla="*/ 249 w 259"/>
                <a:gd name="T31" fmla="*/ 181 h 259"/>
                <a:gd name="T32" fmla="*/ 259 w 259"/>
                <a:gd name="T33" fmla="*/ 142 h 259"/>
                <a:gd name="T34" fmla="*/ 259 w 259"/>
                <a:gd name="T35" fmla="*/ 117 h 259"/>
                <a:gd name="T36" fmla="*/ 249 w 259"/>
                <a:gd name="T37" fmla="*/ 79 h 259"/>
                <a:gd name="T38" fmla="*/ 230 w 259"/>
                <a:gd name="T39" fmla="*/ 48 h 259"/>
                <a:gd name="T40" fmla="*/ 203 w 259"/>
                <a:gd name="T41" fmla="*/ 22 h 259"/>
                <a:gd name="T42" fmla="*/ 169 w 259"/>
                <a:gd name="T43" fmla="*/ 6 h 259"/>
                <a:gd name="T44" fmla="*/ 131 w 259"/>
                <a:gd name="T45" fmla="*/ 0 h 259"/>
                <a:gd name="T46" fmla="*/ 131 w 259"/>
                <a:gd name="T47" fmla="*/ 239 h 259"/>
                <a:gd name="T48" fmla="*/ 98 w 259"/>
                <a:gd name="T49" fmla="*/ 234 h 259"/>
                <a:gd name="T50" fmla="*/ 68 w 259"/>
                <a:gd name="T51" fmla="*/ 221 h 259"/>
                <a:gd name="T52" fmla="*/ 46 w 259"/>
                <a:gd name="T53" fmla="*/ 199 h 259"/>
                <a:gd name="T54" fmla="*/ 30 w 259"/>
                <a:gd name="T55" fmla="*/ 172 h 259"/>
                <a:gd name="T56" fmla="*/ 21 w 259"/>
                <a:gd name="T57" fmla="*/ 141 h 259"/>
                <a:gd name="T58" fmla="*/ 21 w 259"/>
                <a:gd name="T59" fmla="*/ 119 h 259"/>
                <a:gd name="T60" fmla="*/ 30 w 259"/>
                <a:gd name="T61" fmla="*/ 88 h 259"/>
                <a:gd name="T62" fmla="*/ 46 w 259"/>
                <a:gd name="T63" fmla="*/ 61 h 259"/>
                <a:gd name="T64" fmla="*/ 68 w 259"/>
                <a:gd name="T65" fmla="*/ 39 h 259"/>
                <a:gd name="T66" fmla="*/ 98 w 259"/>
                <a:gd name="T67" fmla="*/ 25 h 259"/>
                <a:gd name="T68" fmla="*/ 131 w 259"/>
                <a:gd name="T69" fmla="*/ 21 h 259"/>
                <a:gd name="T70" fmla="*/ 151 w 259"/>
                <a:gd name="T71" fmla="*/ 22 h 259"/>
                <a:gd name="T72" fmla="*/ 182 w 259"/>
                <a:gd name="T73" fmla="*/ 34 h 259"/>
                <a:gd name="T74" fmla="*/ 208 w 259"/>
                <a:gd name="T75" fmla="*/ 52 h 259"/>
                <a:gd name="T76" fmla="*/ 225 w 259"/>
                <a:gd name="T77" fmla="*/ 77 h 259"/>
                <a:gd name="T78" fmla="*/ 237 w 259"/>
                <a:gd name="T79" fmla="*/ 108 h 259"/>
                <a:gd name="T80" fmla="*/ 239 w 259"/>
                <a:gd name="T81" fmla="*/ 130 h 259"/>
                <a:gd name="T82" fmla="*/ 234 w 259"/>
                <a:gd name="T83" fmla="*/ 162 h 259"/>
                <a:gd name="T84" fmla="*/ 221 w 259"/>
                <a:gd name="T85" fmla="*/ 191 h 259"/>
                <a:gd name="T86" fmla="*/ 199 w 259"/>
                <a:gd name="T87" fmla="*/ 213 h 259"/>
                <a:gd name="T88" fmla="*/ 172 w 259"/>
                <a:gd name="T89" fmla="*/ 230 h 259"/>
                <a:gd name="T90" fmla="*/ 141 w 259"/>
                <a:gd name="T91" fmla="*/ 23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59">
                  <a:moveTo>
                    <a:pt x="131" y="0"/>
                  </a:moveTo>
                  <a:lnTo>
                    <a:pt x="131" y="0"/>
                  </a:lnTo>
                  <a:lnTo>
                    <a:pt x="117" y="0"/>
                  </a:lnTo>
                  <a:lnTo>
                    <a:pt x="104" y="3"/>
                  </a:lnTo>
                  <a:lnTo>
                    <a:pt x="91" y="6"/>
                  </a:lnTo>
                  <a:lnTo>
                    <a:pt x="79" y="11"/>
                  </a:lnTo>
                  <a:lnTo>
                    <a:pt x="68" y="15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9" y="39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68"/>
                  </a:lnTo>
                  <a:lnTo>
                    <a:pt x="11" y="79"/>
                  </a:lnTo>
                  <a:lnTo>
                    <a:pt x="6" y="91"/>
                  </a:lnTo>
                  <a:lnTo>
                    <a:pt x="3" y="104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3" y="156"/>
                  </a:lnTo>
                  <a:lnTo>
                    <a:pt x="6" y="169"/>
                  </a:lnTo>
                  <a:lnTo>
                    <a:pt x="11" y="181"/>
                  </a:lnTo>
                  <a:lnTo>
                    <a:pt x="15" y="191"/>
                  </a:lnTo>
                  <a:lnTo>
                    <a:pt x="22" y="203"/>
                  </a:lnTo>
                  <a:lnTo>
                    <a:pt x="30" y="212"/>
                  </a:lnTo>
                  <a:lnTo>
                    <a:pt x="39" y="222"/>
                  </a:lnTo>
                  <a:lnTo>
                    <a:pt x="48" y="230"/>
                  </a:lnTo>
                  <a:lnTo>
                    <a:pt x="58" y="237"/>
                  </a:lnTo>
                  <a:lnTo>
                    <a:pt x="68" y="244"/>
                  </a:lnTo>
                  <a:lnTo>
                    <a:pt x="79" y="249"/>
                  </a:lnTo>
                  <a:lnTo>
                    <a:pt x="91" y="253"/>
                  </a:lnTo>
                  <a:lnTo>
                    <a:pt x="104" y="256"/>
                  </a:lnTo>
                  <a:lnTo>
                    <a:pt x="117" y="259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144" y="259"/>
                  </a:lnTo>
                  <a:lnTo>
                    <a:pt x="156" y="256"/>
                  </a:lnTo>
                  <a:lnTo>
                    <a:pt x="169" y="253"/>
                  </a:lnTo>
                  <a:lnTo>
                    <a:pt x="181" y="249"/>
                  </a:lnTo>
                  <a:lnTo>
                    <a:pt x="191" y="244"/>
                  </a:lnTo>
                  <a:lnTo>
                    <a:pt x="203" y="237"/>
                  </a:lnTo>
                  <a:lnTo>
                    <a:pt x="212" y="230"/>
                  </a:lnTo>
                  <a:lnTo>
                    <a:pt x="222" y="222"/>
                  </a:lnTo>
                  <a:lnTo>
                    <a:pt x="230" y="212"/>
                  </a:lnTo>
                  <a:lnTo>
                    <a:pt x="237" y="203"/>
                  </a:lnTo>
                  <a:lnTo>
                    <a:pt x="245" y="191"/>
                  </a:lnTo>
                  <a:lnTo>
                    <a:pt x="249" y="181"/>
                  </a:lnTo>
                  <a:lnTo>
                    <a:pt x="253" y="169"/>
                  </a:lnTo>
                  <a:lnTo>
                    <a:pt x="256" y="156"/>
                  </a:lnTo>
                  <a:lnTo>
                    <a:pt x="259" y="142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17"/>
                  </a:lnTo>
                  <a:lnTo>
                    <a:pt x="256" y="104"/>
                  </a:lnTo>
                  <a:lnTo>
                    <a:pt x="253" y="91"/>
                  </a:lnTo>
                  <a:lnTo>
                    <a:pt x="249" y="79"/>
                  </a:lnTo>
                  <a:lnTo>
                    <a:pt x="245" y="68"/>
                  </a:lnTo>
                  <a:lnTo>
                    <a:pt x="237" y="56"/>
                  </a:lnTo>
                  <a:lnTo>
                    <a:pt x="230" y="48"/>
                  </a:lnTo>
                  <a:lnTo>
                    <a:pt x="222" y="39"/>
                  </a:lnTo>
                  <a:lnTo>
                    <a:pt x="212" y="30"/>
                  </a:lnTo>
                  <a:lnTo>
                    <a:pt x="203" y="22"/>
                  </a:lnTo>
                  <a:lnTo>
                    <a:pt x="191" y="15"/>
                  </a:lnTo>
                  <a:lnTo>
                    <a:pt x="181" y="11"/>
                  </a:lnTo>
                  <a:lnTo>
                    <a:pt x="169" y="6"/>
                  </a:lnTo>
                  <a:lnTo>
                    <a:pt x="156" y="3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31" y="0"/>
                  </a:lnTo>
                  <a:close/>
                  <a:moveTo>
                    <a:pt x="131" y="239"/>
                  </a:moveTo>
                  <a:lnTo>
                    <a:pt x="131" y="239"/>
                  </a:lnTo>
                  <a:lnTo>
                    <a:pt x="119" y="239"/>
                  </a:lnTo>
                  <a:lnTo>
                    <a:pt x="108" y="237"/>
                  </a:lnTo>
                  <a:lnTo>
                    <a:pt x="98" y="234"/>
                  </a:lnTo>
                  <a:lnTo>
                    <a:pt x="88" y="230"/>
                  </a:lnTo>
                  <a:lnTo>
                    <a:pt x="77" y="225"/>
                  </a:lnTo>
                  <a:lnTo>
                    <a:pt x="68" y="221"/>
                  </a:lnTo>
                  <a:lnTo>
                    <a:pt x="61" y="213"/>
                  </a:lnTo>
                  <a:lnTo>
                    <a:pt x="52" y="207"/>
                  </a:lnTo>
                  <a:lnTo>
                    <a:pt x="46" y="199"/>
                  </a:lnTo>
                  <a:lnTo>
                    <a:pt x="39" y="191"/>
                  </a:lnTo>
                  <a:lnTo>
                    <a:pt x="34" y="182"/>
                  </a:lnTo>
                  <a:lnTo>
                    <a:pt x="30" y="172"/>
                  </a:lnTo>
                  <a:lnTo>
                    <a:pt x="25" y="162"/>
                  </a:lnTo>
                  <a:lnTo>
                    <a:pt x="22" y="151"/>
                  </a:lnTo>
                  <a:lnTo>
                    <a:pt x="21" y="141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19"/>
                  </a:lnTo>
                  <a:lnTo>
                    <a:pt x="22" y="108"/>
                  </a:lnTo>
                  <a:lnTo>
                    <a:pt x="25" y="98"/>
                  </a:lnTo>
                  <a:lnTo>
                    <a:pt x="30" y="88"/>
                  </a:lnTo>
                  <a:lnTo>
                    <a:pt x="34" y="77"/>
                  </a:lnTo>
                  <a:lnTo>
                    <a:pt x="39" y="68"/>
                  </a:lnTo>
                  <a:lnTo>
                    <a:pt x="46" y="61"/>
                  </a:lnTo>
                  <a:lnTo>
                    <a:pt x="52" y="52"/>
                  </a:lnTo>
                  <a:lnTo>
                    <a:pt x="61" y="46"/>
                  </a:lnTo>
                  <a:lnTo>
                    <a:pt x="68" y="39"/>
                  </a:lnTo>
                  <a:lnTo>
                    <a:pt x="77" y="34"/>
                  </a:lnTo>
                  <a:lnTo>
                    <a:pt x="88" y="30"/>
                  </a:lnTo>
                  <a:lnTo>
                    <a:pt x="98" y="25"/>
                  </a:lnTo>
                  <a:lnTo>
                    <a:pt x="108" y="22"/>
                  </a:lnTo>
                  <a:lnTo>
                    <a:pt x="119" y="21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1" y="22"/>
                  </a:lnTo>
                  <a:lnTo>
                    <a:pt x="162" y="25"/>
                  </a:lnTo>
                  <a:lnTo>
                    <a:pt x="172" y="30"/>
                  </a:lnTo>
                  <a:lnTo>
                    <a:pt x="182" y="34"/>
                  </a:lnTo>
                  <a:lnTo>
                    <a:pt x="191" y="39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3" y="61"/>
                  </a:lnTo>
                  <a:lnTo>
                    <a:pt x="221" y="68"/>
                  </a:lnTo>
                  <a:lnTo>
                    <a:pt x="225" y="77"/>
                  </a:lnTo>
                  <a:lnTo>
                    <a:pt x="230" y="88"/>
                  </a:lnTo>
                  <a:lnTo>
                    <a:pt x="234" y="98"/>
                  </a:lnTo>
                  <a:lnTo>
                    <a:pt x="237" y="108"/>
                  </a:lnTo>
                  <a:lnTo>
                    <a:pt x="239" y="119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41"/>
                  </a:lnTo>
                  <a:lnTo>
                    <a:pt x="237" y="151"/>
                  </a:lnTo>
                  <a:lnTo>
                    <a:pt x="234" y="162"/>
                  </a:lnTo>
                  <a:lnTo>
                    <a:pt x="230" y="172"/>
                  </a:lnTo>
                  <a:lnTo>
                    <a:pt x="225" y="182"/>
                  </a:lnTo>
                  <a:lnTo>
                    <a:pt x="221" y="191"/>
                  </a:lnTo>
                  <a:lnTo>
                    <a:pt x="213" y="199"/>
                  </a:lnTo>
                  <a:lnTo>
                    <a:pt x="208" y="207"/>
                  </a:lnTo>
                  <a:lnTo>
                    <a:pt x="199" y="213"/>
                  </a:lnTo>
                  <a:lnTo>
                    <a:pt x="191" y="221"/>
                  </a:lnTo>
                  <a:lnTo>
                    <a:pt x="182" y="225"/>
                  </a:lnTo>
                  <a:lnTo>
                    <a:pt x="172" y="230"/>
                  </a:lnTo>
                  <a:lnTo>
                    <a:pt x="162" y="234"/>
                  </a:lnTo>
                  <a:lnTo>
                    <a:pt x="151" y="237"/>
                  </a:lnTo>
                  <a:lnTo>
                    <a:pt x="141" y="239"/>
                  </a:lnTo>
                  <a:lnTo>
                    <a:pt x="131" y="239"/>
                  </a:lnTo>
                  <a:lnTo>
                    <a:pt x="131" y="23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6104A029-3279-40EE-9D58-C834362D565B}"/>
              </a:ext>
            </a:extLst>
          </p:cNvPr>
          <p:cNvSpPr txBox="1"/>
          <p:nvPr/>
        </p:nvSpPr>
        <p:spPr>
          <a:xfrm>
            <a:off x="4769563" y="4631962"/>
            <a:ext cx="1879333" cy="385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6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Financement PIA de 6 millions d’euros</a:t>
            </a:r>
          </a:p>
        </p:txBody>
      </p:sp>
      <p:sp>
        <p:nvSpPr>
          <p:cNvPr id="70" name="Freeform 21">
            <a:extLst>
              <a:ext uri="{FF2B5EF4-FFF2-40B4-BE49-F238E27FC236}">
                <a16:creationId xmlns:a16="http://schemas.microsoft.com/office/drawing/2014/main" id="{1F2EFB2A-8D5B-41A9-AE43-1A76CEF4F63B}"/>
              </a:ext>
            </a:extLst>
          </p:cNvPr>
          <p:cNvSpPr>
            <a:spLocks noEditPoints="1"/>
          </p:cNvSpPr>
          <p:nvPr/>
        </p:nvSpPr>
        <p:spPr bwMode="auto">
          <a:xfrm>
            <a:off x="4447748" y="4676286"/>
            <a:ext cx="366474" cy="296970"/>
          </a:xfrm>
          <a:custGeom>
            <a:avLst/>
            <a:gdLst>
              <a:gd name="T0" fmla="*/ 85 w 464"/>
              <a:gd name="T1" fmla="*/ 231 h 376"/>
              <a:gd name="T2" fmla="*/ 133 w 464"/>
              <a:gd name="T3" fmla="*/ 241 h 376"/>
              <a:gd name="T4" fmla="*/ 182 w 464"/>
              <a:gd name="T5" fmla="*/ 245 h 376"/>
              <a:gd name="T6" fmla="*/ 307 w 464"/>
              <a:gd name="T7" fmla="*/ 231 h 376"/>
              <a:gd name="T8" fmla="*/ 258 w 464"/>
              <a:gd name="T9" fmla="*/ 241 h 376"/>
              <a:gd name="T10" fmla="*/ 209 w 464"/>
              <a:gd name="T11" fmla="*/ 245 h 376"/>
              <a:gd name="T12" fmla="*/ 20 w 464"/>
              <a:gd name="T13" fmla="*/ 195 h 376"/>
              <a:gd name="T14" fmla="*/ 391 w 464"/>
              <a:gd name="T15" fmla="*/ 198 h 376"/>
              <a:gd name="T16" fmla="*/ 380 w 464"/>
              <a:gd name="T17" fmla="*/ 246 h 376"/>
              <a:gd name="T18" fmla="*/ 218 w 464"/>
              <a:gd name="T19" fmla="*/ 293 h 376"/>
              <a:gd name="T20" fmla="*/ 53 w 464"/>
              <a:gd name="T21" fmla="*/ 268 h 376"/>
              <a:gd name="T22" fmla="*/ 0 w 464"/>
              <a:gd name="T23" fmla="*/ 223 h 376"/>
              <a:gd name="T24" fmla="*/ 31 w 464"/>
              <a:gd name="T25" fmla="*/ 123 h 376"/>
              <a:gd name="T26" fmla="*/ 40 w 464"/>
              <a:gd name="T27" fmla="*/ 144 h 376"/>
              <a:gd name="T28" fmla="*/ 38 w 464"/>
              <a:gd name="T29" fmla="*/ 187 h 376"/>
              <a:gd name="T30" fmla="*/ 135 w 464"/>
              <a:gd name="T31" fmla="*/ 222 h 376"/>
              <a:gd name="T32" fmla="*/ 294 w 464"/>
              <a:gd name="T33" fmla="*/ 214 h 376"/>
              <a:gd name="T34" fmla="*/ 356 w 464"/>
              <a:gd name="T35" fmla="*/ 239 h 376"/>
              <a:gd name="T36" fmla="*/ 155 w 464"/>
              <a:gd name="T37" fmla="*/ 144 h 376"/>
              <a:gd name="T38" fmla="*/ 204 w 464"/>
              <a:gd name="T39" fmla="*/ 154 h 376"/>
              <a:gd name="T40" fmla="*/ 253 w 464"/>
              <a:gd name="T41" fmla="*/ 158 h 376"/>
              <a:gd name="T42" fmla="*/ 378 w 464"/>
              <a:gd name="T43" fmla="*/ 144 h 376"/>
              <a:gd name="T44" fmla="*/ 329 w 464"/>
              <a:gd name="T45" fmla="*/ 154 h 376"/>
              <a:gd name="T46" fmla="*/ 280 w 464"/>
              <a:gd name="T47" fmla="*/ 158 h 376"/>
              <a:gd name="T48" fmla="*/ 387 w 464"/>
              <a:gd name="T49" fmla="*/ 122 h 376"/>
              <a:gd name="T50" fmla="*/ 435 w 464"/>
              <a:gd name="T51" fmla="*/ 79 h 376"/>
              <a:gd name="T52" fmla="*/ 387 w 464"/>
              <a:gd name="T53" fmla="*/ 37 h 376"/>
              <a:gd name="T54" fmla="*/ 205 w 464"/>
              <a:gd name="T55" fmla="*/ 23 h 376"/>
              <a:gd name="T56" fmla="*/ 109 w 464"/>
              <a:gd name="T57" fmla="*/ 59 h 376"/>
              <a:gd name="T58" fmla="*/ 115 w 464"/>
              <a:gd name="T59" fmla="*/ 106 h 376"/>
              <a:gd name="T60" fmla="*/ 236 w 464"/>
              <a:gd name="T61" fmla="*/ 138 h 376"/>
              <a:gd name="T62" fmla="*/ 106 w 464"/>
              <a:gd name="T63" fmla="*/ 123 h 376"/>
              <a:gd name="T64" fmla="*/ 426 w 464"/>
              <a:gd name="T65" fmla="*/ 123 h 376"/>
              <a:gd name="T66" fmla="*/ 331 w 464"/>
              <a:gd name="T67" fmla="*/ 5 h 376"/>
              <a:gd name="T68" fmla="*/ 448 w 464"/>
              <a:gd name="T69" fmla="*/ 48 h 376"/>
              <a:gd name="T70" fmla="*/ 462 w 464"/>
              <a:gd name="T71" fmla="*/ 144 h 376"/>
              <a:gd name="T72" fmla="*/ 387 w 464"/>
              <a:gd name="T73" fmla="*/ 190 h 376"/>
              <a:gd name="T74" fmla="*/ 220 w 464"/>
              <a:gd name="T75" fmla="*/ 204 h 376"/>
              <a:gd name="T76" fmla="*/ 82 w 464"/>
              <a:gd name="T77" fmla="*/ 159 h 376"/>
              <a:gd name="T78" fmla="*/ 72 w 464"/>
              <a:gd name="T79" fmla="*/ 68 h 376"/>
              <a:gd name="T80" fmla="*/ 137 w 464"/>
              <a:gd name="T81" fmla="*/ 20 h 376"/>
              <a:gd name="T82" fmla="*/ 140 w 464"/>
              <a:gd name="T83" fmla="*/ 313 h 376"/>
              <a:gd name="T84" fmla="*/ 189 w 464"/>
              <a:gd name="T85" fmla="*/ 324 h 376"/>
              <a:gd name="T86" fmla="*/ 238 w 464"/>
              <a:gd name="T87" fmla="*/ 327 h 376"/>
              <a:gd name="T88" fmla="*/ 362 w 464"/>
              <a:gd name="T89" fmla="*/ 343 h 376"/>
              <a:gd name="T90" fmla="*/ 313 w 464"/>
              <a:gd name="T91" fmla="*/ 353 h 376"/>
              <a:gd name="T92" fmla="*/ 265 w 464"/>
              <a:gd name="T93" fmla="*/ 357 h 376"/>
              <a:gd name="T94" fmla="*/ 428 w 464"/>
              <a:gd name="T95" fmla="*/ 279 h 376"/>
              <a:gd name="T96" fmla="*/ 76 w 464"/>
              <a:gd name="T97" fmla="*/ 312 h 376"/>
              <a:gd name="T98" fmla="*/ 149 w 464"/>
              <a:gd name="T99" fmla="*/ 299 h 376"/>
              <a:gd name="T100" fmla="*/ 252 w 464"/>
              <a:gd name="T101" fmla="*/ 309 h 376"/>
              <a:gd name="T102" fmla="*/ 387 w 464"/>
              <a:gd name="T103" fmla="*/ 285 h 376"/>
              <a:gd name="T104" fmla="*/ 420 w 464"/>
              <a:gd name="T105" fmla="*/ 245 h 376"/>
              <a:gd name="T106" fmla="*/ 402 w 464"/>
              <a:gd name="T107" fmla="*/ 198 h 376"/>
              <a:gd name="T108" fmla="*/ 448 w 464"/>
              <a:gd name="T109" fmla="*/ 307 h 376"/>
              <a:gd name="T110" fmla="*/ 416 w 464"/>
              <a:gd name="T111" fmla="*/ 342 h 376"/>
              <a:gd name="T112" fmla="*/ 252 w 464"/>
              <a:gd name="T113" fmla="*/ 376 h 376"/>
              <a:gd name="T114" fmla="*/ 77 w 464"/>
              <a:gd name="T115" fmla="*/ 335 h 376"/>
              <a:gd name="T116" fmla="*/ 56 w 464"/>
              <a:gd name="T117" fmla="*/ 279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" h="376">
                <a:moveTo>
                  <a:pt x="85" y="231"/>
                </a:moveTo>
                <a:lnTo>
                  <a:pt x="85" y="231"/>
                </a:lnTo>
                <a:lnTo>
                  <a:pt x="64" y="223"/>
                </a:lnTo>
                <a:lnTo>
                  <a:pt x="64" y="252"/>
                </a:lnTo>
                <a:lnTo>
                  <a:pt x="64" y="252"/>
                </a:lnTo>
                <a:lnTo>
                  <a:pt x="85" y="259"/>
                </a:lnTo>
                <a:lnTo>
                  <a:pt x="85" y="231"/>
                </a:lnTo>
                <a:lnTo>
                  <a:pt x="85" y="231"/>
                </a:lnTo>
                <a:close/>
                <a:moveTo>
                  <a:pt x="133" y="241"/>
                </a:moveTo>
                <a:lnTo>
                  <a:pt x="133" y="241"/>
                </a:lnTo>
                <a:lnTo>
                  <a:pt x="112" y="237"/>
                </a:lnTo>
                <a:lnTo>
                  <a:pt x="112" y="266"/>
                </a:lnTo>
                <a:lnTo>
                  <a:pt x="112" y="266"/>
                </a:lnTo>
                <a:lnTo>
                  <a:pt x="133" y="270"/>
                </a:lnTo>
                <a:lnTo>
                  <a:pt x="133" y="241"/>
                </a:lnTo>
                <a:lnTo>
                  <a:pt x="133" y="241"/>
                </a:lnTo>
                <a:close/>
                <a:moveTo>
                  <a:pt x="182" y="245"/>
                </a:moveTo>
                <a:lnTo>
                  <a:pt x="182" y="245"/>
                </a:lnTo>
                <a:lnTo>
                  <a:pt x="160" y="244"/>
                </a:lnTo>
                <a:lnTo>
                  <a:pt x="160" y="272"/>
                </a:lnTo>
                <a:lnTo>
                  <a:pt x="160" y="272"/>
                </a:lnTo>
                <a:lnTo>
                  <a:pt x="182" y="273"/>
                </a:lnTo>
                <a:lnTo>
                  <a:pt x="182" y="245"/>
                </a:lnTo>
                <a:lnTo>
                  <a:pt x="182" y="245"/>
                </a:lnTo>
                <a:close/>
                <a:moveTo>
                  <a:pt x="307" y="231"/>
                </a:moveTo>
                <a:lnTo>
                  <a:pt x="307" y="259"/>
                </a:lnTo>
                <a:lnTo>
                  <a:pt x="307" y="259"/>
                </a:lnTo>
                <a:lnTo>
                  <a:pt x="329" y="252"/>
                </a:lnTo>
                <a:lnTo>
                  <a:pt x="329" y="223"/>
                </a:lnTo>
                <a:lnTo>
                  <a:pt x="329" y="223"/>
                </a:lnTo>
                <a:lnTo>
                  <a:pt x="307" y="231"/>
                </a:lnTo>
                <a:lnTo>
                  <a:pt x="307" y="231"/>
                </a:lnTo>
                <a:close/>
                <a:moveTo>
                  <a:pt x="258" y="241"/>
                </a:moveTo>
                <a:lnTo>
                  <a:pt x="258" y="270"/>
                </a:lnTo>
                <a:lnTo>
                  <a:pt x="258" y="270"/>
                </a:lnTo>
                <a:lnTo>
                  <a:pt x="280" y="266"/>
                </a:lnTo>
                <a:lnTo>
                  <a:pt x="280" y="237"/>
                </a:lnTo>
                <a:lnTo>
                  <a:pt x="280" y="237"/>
                </a:lnTo>
                <a:lnTo>
                  <a:pt x="258" y="241"/>
                </a:lnTo>
                <a:lnTo>
                  <a:pt x="258" y="241"/>
                </a:lnTo>
                <a:close/>
                <a:moveTo>
                  <a:pt x="209" y="245"/>
                </a:moveTo>
                <a:lnTo>
                  <a:pt x="209" y="273"/>
                </a:lnTo>
                <a:lnTo>
                  <a:pt x="209" y="273"/>
                </a:lnTo>
                <a:lnTo>
                  <a:pt x="231" y="272"/>
                </a:lnTo>
                <a:lnTo>
                  <a:pt x="231" y="244"/>
                </a:lnTo>
                <a:lnTo>
                  <a:pt x="231" y="244"/>
                </a:lnTo>
                <a:lnTo>
                  <a:pt x="209" y="245"/>
                </a:lnTo>
                <a:lnTo>
                  <a:pt x="209" y="245"/>
                </a:lnTo>
                <a:close/>
                <a:moveTo>
                  <a:pt x="20" y="195"/>
                </a:moveTo>
                <a:lnTo>
                  <a:pt x="20" y="228"/>
                </a:lnTo>
                <a:lnTo>
                  <a:pt x="20" y="228"/>
                </a:lnTo>
                <a:lnTo>
                  <a:pt x="36" y="239"/>
                </a:lnTo>
                <a:lnTo>
                  <a:pt x="36" y="209"/>
                </a:lnTo>
                <a:lnTo>
                  <a:pt x="36" y="209"/>
                </a:lnTo>
                <a:lnTo>
                  <a:pt x="28" y="203"/>
                </a:lnTo>
                <a:lnTo>
                  <a:pt x="20" y="195"/>
                </a:lnTo>
                <a:lnTo>
                  <a:pt x="20" y="195"/>
                </a:lnTo>
                <a:close/>
                <a:moveTo>
                  <a:pt x="356" y="239"/>
                </a:moveTo>
                <a:lnTo>
                  <a:pt x="356" y="239"/>
                </a:lnTo>
                <a:lnTo>
                  <a:pt x="373" y="228"/>
                </a:lnTo>
                <a:lnTo>
                  <a:pt x="373" y="203"/>
                </a:lnTo>
                <a:lnTo>
                  <a:pt x="374" y="203"/>
                </a:lnTo>
                <a:lnTo>
                  <a:pt x="374" y="203"/>
                </a:lnTo>
                <a:lnTo>
                  <a:pt x="391" y="198"/>
                </a:lnTo>
                <a:lnTo>
                  <a:pt x="393" y="196"/>
                </a:lnTo>
                <a:lnTo>
                  <a:pt x="393" y="223"/>
                </a:lnTo>
                <a:lnTo>
                  <a:pt x="393" y="223"/>
                </a:lnTo>
                <a:lnTo>
                  <a:pt x="392" y="231"/>
                </a:lnTo>
                <a:lnTo>
                  <a:pt x="389" y="236"/>
                </a:lnTo>
                <a:lnTo>
                  <a:pt x="385" y="241"/>
                </a:lnTo>
                <a:lnTo>
                  <a:pt x="380" y="246"/>
                </a:lnTo>
                <a:lnTo>
                  <a:pt x="380" y="246"/>
                </a:lnTo>
                <a:lnTo>
                  <a:pt x="371" y="252"/>
                </a:lnTo>
                <a:lnTo>
                  <a:pt x="361" y="258"/>
                </a:lnTo>
                <a:lnTo>
                  <a:pt x="339" y="268"/>
                </a:lnTo>
                <a:lnTo>
                  <a:pt x="316" y="276"/>
                </a:lnTo>
                <a:lnTo>
                  <a:pt x="292" y="282"/>
                </a:lnTo>
                <a:lnTo>
                  <a:pt x="267" y="288"/>
                </a:lnTo>
                <a:lnTo>
                  <a:pt x="243" y="290"/>
                </a:lnTo>
                <a:lnTo>
                  <a:pt x="218" y="293"/>
                </a:lnTo>
                <a:lnTo>
                  <a:pt x="196" y="293"/>
                </a:lnTo>
                <a:lnTo>
                  <a:pt x="196" y="293"/>
                </a:lnTo>
                <a:lnTo>
                  <a:pt x="173" y="293"/>
                </a:lnTo>
                <a:lnTo>
                  <a:pt x="149" y="290"/>
                </a:lnTo>
                <a:lnTo>
                  <a:pt x="124" y="288"/>
                </a:lnTo>
                <a:lnTo>
                  <a:pt x="100" y="282"/>
                </a:lnTo>
                <a:lnTo>
                  <a:pt x="76" y="276"/>
                </a:lnTo>
                <a:lnTo>
                  <a:pt x="53" y="268"/>
                </a:lnTo>
                <a:lnTo>
                  <a:pt x="32" y="258"/>
                </a:lnTo>
                <a:lnTo>
                  <a:pt x="22" y="252"/>
                </a:lnTo>
                <a:lnTo>
                  <a:pt x="13" y="246"/>
                </a:lnTo>
                <a:lnTo>
                  <a:pt x="13" y="246"/>
                </a:lnTo>
                <a:lnTo>
                  <a:pt x="6" y="241"/>
                </a:lnTo>
                <a:lnTo>
                  <a:pt x="2" y="236"/>
                </a:lnTo>
                <a:lnTo>
                  <a:pt x="0" y="231"/>
                </a:lnTo>
                <a:lnTo>
                  <a:pt x="0" y="223"/>
                </a:lnTo>
                <a:lnTo>
                  <a:pt x="0" y="167"/>
                </a:lnTo>
                <a:lnTo>
                  <a:pt x="0" y="167"/>
                </a:lnTo>
                <a:lnTo>
                  <a:pt x="0" y="160"/>
                </a:lnTo>
                <a:lnTo>
                  <a:pt x="1" y="155"/>
                </a:lnTo>
                <a:lnTo>
                  <a:pt x="5" y="145"/>
                </a:lnTo>
                <a:lnTo>
                  <a:pt x="13" y="137"/>
                </a:lnTo>
                <a:lnTo>
                  <a:pt x="20" y="129"/>
                </a:lnTo>
                <a:lnTo>
                  <a:pt x="31" y="123"/>
                </a:lnTo>
                <a:lnTo>
                  <a:pt x="41" y="117"/>
                </a:lnTo>
                <a:lnTo>
                  <a:pt x="62" y="109"/>
                </a:lnTo>
                <a:lnTo>
                  <a:pt x="63" y="108"/>
                </a:lnTo>
                <a:lnTo>
                  <a:pt x="63" y="129"/>
                </a:lnTo>
                <a:lnTo>
                  <a:pt x="63" y="129"/>
                </a:lnTo>
                <a:lnTo>
                  <a:pt x="63" y="129"/>
                </a:lnTo>
                <a:lnTo>
                  <a:pt x="51" y="136"/>
                </a:lnTo>
                <a:lnTo>
                  <a:pt x="40" y="144"/>
                </a:lnTo>
                <a:lnTo>
                  <a:pt x="35" y="149"/>
                </a:lnTo>
                <a:lnTo>
                  <a:pt x="31" y="154"/>
                </a:lnTo>
                <a:lnTo>
                  <a:pt x="28" y="159"/>
                </a:lnTo>
                <a:lnTo>
                  <a:pt x="27" y="165"/>
                </a:lnTo>
                <a:lnTo>
                  <a:pt x="27" y="165"/>
                </a:lnTo>
                <a:lnTo>
                  <a:pt x="28" y="173"/>
                </a:lnTo>
                <a:lnTo>
                  <a:pt x="32" y="181"/>
                </a:lnTo>
                <a:lnTo>
                  <a:pt x="38" y="187"/>
                </a:lnTo>
                <a:lnTo>
                  <a:pt x="45" y="192"/>
                </a:lnTo>
                <a:lnTo>
                  <a:pt x="54" y="198"/>
                </a:lnTo>
                <a:lnTo>
                  <a:pt x="62" y="201"/>
                </a:lnTo>
                <a:lnTo>
                  <a:pt x="76" y="208"/>
                </a:lnTo>
                <a:lnTo>
                  <a:pt x="76" y="208"/>
                </a:lnTo>
                <a:lnTo>
                  <a:pt x="90" y="213"/>
                </a:lnTo>
                <a:lnTo>
                  <a:pt x="105" y="217"/>
                </a:lnTo>
                <a:lnTo>
                  <a:pt x="135" y="222"/>
                </a:lnTo>
                <a:lnTo>
                  <a:pt x="166" y="225"/>
                </a:lnTo>
                <a:lnTo>
                  <a:pt x="196" y="226"/>
                </a:lnTo>
                <a:lnTo>
                  <a:pt x="196" y="226"/>
                </a:lnTo>
                <a:lnTo>
                  <a:pt x="221" y="226"/>
                </a:lnTo>
                <a:lnTo>
                  <a:pt x="245" y="223"/>
                </a:lnTo>
                <a:lnTo>
                  <a:pt x="270" y="219"/>
                </a:lnTo>
                <a:lnTo>
                  <a:pt x="294" y="214"/>
                </a:lnTo>
                <a:lnTo>
                  <a:pt x="294" y="214"/>
                </a:lnTo>
                <a:lnTo>
                  <a:pt x="294" y="214"/>
                </a:lnTo>
                <a:lnTo>
                  <a:pt x="294" y="214"/>
                </a:lnTo>
                <a:lnTo>
                  <a:pt x="325" y="212"/>
                </a:lnTo>
                <a:lnTo>
                  <a:pt x="355" y="207"/>
                </a:lnTo>
                <a:lnTo>
                  <a:pt x="356" y="207"/>
                </a:lnTo>
                <a:lnTo>
                  <a:pt x="356" y="207"/>
                </a:lnTo>
                <a:lnTo>
                  <a:pt x="356" y="239"/>
                </a:lnTo>
                <a:lnTo>
                  <a:pt x="356" y="239"/>
                </a:lnTo>
                <a:close/>
                <a:moveTo>
                  <a:pt x="155" y="144"/>
                </a:moveTo>
                <a:lnTo>
                  <a:pt x="155" y="144"/>
                </a:lnTo>
                <a:lnTo>
                  <a:pt x="133" y="137"/>
                </a:lnTo>
                <a:lnTo>
                  <a:pt x="133" y="165"/>
                </a:lnTo>
                <a:lnTo>
                  <a:pt x="133" y="165"/>
                </a:lnTo>
                <a:lnTo>
                  <a:pt x="155" y="173"/>
                </a:lnTo>
                <a:lnTo>
                  <a:pt x="155" y="144"/>
                </a:lnTo>
                <a:lnTo>
                  <a:pt x="155" y="144"/>
                </a:lnTo>
                <a:close/>
                <a:moveTo>
                  <a:pt x="204" y="154"/>
                </a:moveTo>
                <a:lnTo>
                  <a:pt x="204" y="154"/>
                </a:lnTo>
                <a:lnTo>
                  <a:pt x="182" y="150"/>
                </a:lnTo>
                <a:lnTo>
                  <a:pt x="182" y="180"/>
                </a:lnTo>
                <a:lnTo>
                  <a:pt x="182" y="180"/>
                </a:lnTo>
                <a:lnTo>
                  <a:pt x="204" y="183"/>
                </a:lnTo>
                <a:lnTo>
                  <a:pt x="204" y="154"/>
                </a:lnTo>
                <a:lnTo>
                  <a:pt x="204" y="154"/>
                </a:lnTo>
                <a:close/>
                <a:moveTo>
                  <a:pt x="253" y="158"/>
                </a:moveTo>
                <a:lnTo>
                  <a:pt x="253" y="158"/>
                </a:lnTo>
                <a:lnTo>
                  <a:pt x="231" y="156"/>
                </a:lnTo>
                <a:lnTo>
                  <a:pt x="231" y="186"/>
                </a:lnTo>
                <a:lnTo>
                  <a:pt x="231" y="186"/>
                </a:lnTo>
                <a:lnTo>
                  <a:pt x="253" y="187"/>
                </a:lnTo>
                <a:lnTo>
                  <a:pt x="253" y="158"/>
                </a:lnTo>
                <a:lnTo>
                  <a:pt x="253" y="158"/>
                </a:lnTo>
                <a:close/>
                <a:moveTo>
                  <a:pt x="378" y="144"/>
                </a:moveTo>
                <a:lnTo>
                  <a:pt x="378" y="173"/>
                </a:lnTo>
                <a:lnTo>
                  <a:pt x="378" y="173"/>
                </a:lnTo>
                <a:lnTo>
                  <a:pt x="400" y="165"/>
                </a:lnTo>
                <a:lnTo>
                  <a:pt x="400" y="137"/>
                </a:lnTo>
                <a:lnTo>
                  <a:pt x="400" y="137"/>
                </a:lnTo>
                <a:lnTo>
                  <a:pt x="378" y="144"/>
                </a:lnTo>
                <a:lnTo>
                  <a:pt x="378" y="144"/>
                </a:lnTo>
                <a:close/>
                <a:moveTo>
                  <a:pt x="329" y="154"/>
                </a:moveTo>
                <a:lnTo>
                  <a:pt x="329" y="183"/>
                </a:lnTo>
                <a:lnTo>
                  <a:pt x="329" y="183"/>
                </a:lnTo>
                <a:lnTo>
                  <a:pt x="351" y="180"/>
                </a:lnTo>
                <a:lnTo>
                  <a:pt x="351" y="150"/>
                </a:lnTo>
                <a:lnTo>
                  <a:pt x="351" y="150"/>
                </a:lnTo>
                <a:lnTo>
                  <a:pt x="329" y="154"/>
                </a:lnTo>
                <a:lnTo>
                  <a:pt x="329" y="154"/>
                </a:lnTo>
                <a:close/>
                <a:moveTo>
                  <a:pt x="280" y="158"/>
                </a:moveTo>
                <a:lnTo>
                  <a:pt x="280" y="187"/>
                </a:lnTo>
                <a:lnTo>
                  <a:pt x="280" y="187"/>
                </a:lnTo>
                <a:lnTo>
                  <a:pt x="302" y="186"/>
                </a:lnTo>
                <a:lnTo>
                  <a:pt x="302" y="156"/>
                </a:lnTo>
                <a:lnTo>
                  <a:pt x="302" y="156"/>
                </a:lnTo>
                <a:lnTo>
                  <a:pt x="280" y="158"/>
                </a:lnTo>
                <a:lnTo>
                  <a:pt x="280" y="158"/>
                </a:lnTo>
                <a:close/>
                <a:moveTo>
                  <a:pt x="266" y="140"/>
                </a:moveTo>
                <a:lnTo>
                  <a:pt x="266" y="140"/>
                </a:lnTo>
                <a:lnTo>
                  <a:pt x="297" y="138"/>
                </a:lnTo>
                <a:lnTo>
                  <a:pt x="328" y="136"/>
                </a:lnTo>
                <a:lnTo>
                  <a:pt x="357" y="129"/>
                </a:lnTo>
                <a:lnTo>
                  <a:pt x="373" y="126"/>
                </a:lnTo>
                <a:lnTo>
                  <a:pt x="387" y="122"/>
                </a:lnTo>
                <a:lnTo>
                  <a:pt x="387" y="122"/>
                </a:lnTo>
                <a:lnTo>
                  <a:pt x="401" y="115"/>
                </a:lnTo>
                <a:lnTo>
                  <a:pt x="410" y="111"/>
                </a:lnTo>
                <a:lnTo>
                  <a:pt x="417" y="106"/>
                </a:lnTo>
                <a:lnTo>
                  <a:pt x="424" y="101"/>
                </a:lnTo>
                <a:lnTo>
                  <a:pt x="430" y="95"/>
                </a:lnTo>
                <a:lnTo>
                  <a:pt x="434" y="87"/>
                </a:lnTo>
                <a:lnTo>
                  <a:pt x="435" y="79"/>
                </a:lnTo>
                <a:lnTo>
                  <a:pt x="435" y="79"/>
                </a:lnTo>
                <a:lnTo>
                  <a:pt x="434" y="72"/>
                </a:lnTo>
                <a:lnTo>
                  <a:pt x="430" y="64"/>
                </a:lnTo>
                <a:lnTo>
                  <a:pt x="424" y="59"/>
                </a:lnTo>
                <a:lnTo>
                  <a:pt x="417" y="52"/>
                </a:lnTo>
                <a:lnTo>
                  <a:pt x="410" y="47"/>
                </a:lnTo>
                <a:lnTo>
                  <a:pt x="401" y="43"/>
                </a:lnTo>
                <a:lnTo>
                  <a:pt x="387" y="37"/>
                </a:lnTo>
                <a:lnTo>
                  <a:pt x="387" y="37"/>
                </a:lnTo>
                <a:lnTo>
                  <a:pt x="373" y="33"/>
                </a:lnTo>
                <a:lnTo>
                  <a:pt x="357" y="29"/>
                </a:lnTo>
                <a:lnTo>
                  <a:pt x="328" y="23"/>
                </a:lnTo>
                <a:lnTo>
                  <a:pt x="297" y="20"/>
                </a:lnTo>
                <a:lnTo>
                  <a:pt x="266" y="19"/>
                </a:lnTo>
                <a:lnTo>
                  <a:pt x="266" y="19"/>
                </a:lnTo>
                <a:lnTo>
                  <a:pt x="236" y="20"/>
                </a:lnTo>
                <a:lnTo>
                  <a:pt x="205" y="23"/>
                </a:lnTo>
                <a:lnTo>
                  <a:pt x="175" y="29"/>
                </a:lnTo>
                <a:lnTo>
                  <a:pt x="160" y="33"/>
                </a:lnTo>
                <a:lnTo>
                  <a:pt x="146" y="37"/>
                </a:lnTo>
                <a:lnTo>
                  <a:pt x="146" y="37"/>
                </a:lnTo>
                <a:lnTo>
                  <a:pt x="132" y="43"/>
                </a:lnTo>
                <a:lnTo>
                  <a:pt x="123" y="47"/>
                </a:lnTo>
                <a:lnTo>
                  <a:pt x="115" y="52"/>
                </a:lnTo>
                <a:lnTo>
                  <a:pt x="109" y="59"/>
                </a:lnTo>
                <a:lnTo>
                  <a:pt x="103" y="64"/>
                </a:lnTo>
                <a:lnTo>
                  <a:pt x="99" y="72"/>
                </a:lnTo>
                <a:lnTo>
                  <a:pt x="97" y="79"/>
                </a:lnTo>
                <a:lnTo>
                  <a:pt x="97" y="79"/>
                </a:lnTo>
                <a:lnTo>
                  <a:pt x="99" y="87"/>
                </a:lnTo>
                <a:lnTo>
                  <a:pt x="103" y="95"/>
                </a:lnTo>
                <a:lnTo>
                  <a:pt x="109" y="101"/>
                </a:lnTo>
                <a:lnTo>
                  <a:pt x="115" y="106"/>
                </a:lnTo>
                <a:lnTo>
                  <a:pt x="123" y="111"/>
                </a:lnTo>
                <a:lnTo>
                  <a:pt x="132" y="115"/>
                </a:lnTo>
                <a:lnTo>
                  <a:pt x="146" y="122"/>
                </a:lnTo>
                <a:lnTo>
                  <a:pt x="146" y="122"/>
                </a:lnTo>
                <a:lnTo>
                  <a:pt x="160" y="126"/>
                </a:lnTo>
                <a:lnTo>
                  <a:pt x="175" y="129"/>
                </a:lnTo>
                <a:lnTo>
                  <a:pt x="205" y="136"/>
                </a:lnTo>
                <a:lnTo>
                  <a:pt x="236" y="138"/>
                </a:lnTo>
                <a:lnTo>
                  <a:pt x="266" y="140"/>
                </a:lnTo>
                <a:lnTo>
                  <a:pt x="266" y="140"/>
                </a:lnTo>
                <a:close/>
                <a:moveTo>
                  <a:pt x="90" y="109"/>
                </a:moveTo>
                <a:lnTo>
                  <a:pt x="90" y="142"/>
                </a:lnTo>
                <a:lnTo>
                  <a:pt x="90" y="142"/>
                </a:lnTo>
                <a:lnTo>
                  <a:pt x="106" y="153"/>
                </a:lnTo>
                <a:lnTo>
                  <a:pt x="106" y="123"/>
                </a:lnTo>
                <a:lnTo>
                  <a:pt x="106" y="123"/>
                </a:lnTo>
                <a:lnTo>
                  <a:pt x="97" y="117"/>
                </a:lnTo>
                <a:lnTo>
                  <a:pt x="90" y="109"/>
                </a:lnTo>
                <a:lnTo>
                  <a:pt x="90" y="109"/>
                </a:lnTo>
                <a:close/>
                <a:moveTo>
                  <a:pt x="443" y="142"/>
                </a:moveTo>
                <a:lnTo>
                  <a:pt x="443" y="109"/>
                </a:lnTo>
                <a:lnTo>
                  <a:pt x="443" y="109"/>
                </a:lnTo>
                <a:lnTo>
                  <a:pt x="435" y="117"/>
                </a:lnTo>
                <a:lnTo>
                  <a:pt x="426" y="123"/>
                </a:lnTo>
                <a:lnTo>
                  <a:pt x="426" y="153"/>
                </a:lnTo>
                <a:lnTo>
                  <a:pt x="426" y="153"/>
                </a:lnTo>
                <a:lnTo>
                  <a:pt x="443" y="142"/>
                </a:lnTo>
                <a:lnTo>
                  <a:pt x="443" y="142"/>
                </a:lnTo>
                <a:close/>
                <a:moveTo>
                  <a:pt x="266" y="0"/>
                </a:moveTo>
                <a:lnTo>
                  <a:pt x="266" y="0"/>
                </a:lnTo>
                <a:lnTo>
                  <a:pt x="299" y="1"/>
                </a:lnTo>
                <a:lnTo>
                  <a:pt x="331" y="5"/>
                </a:lnTo>
                <a:lnTo>
                  <a:pt x="365" y="11"/>
                </a:lnTo>
                <a:lnTo>
                  <a:pt x="380" y="15"/>
                </a:lnTo>
                <a:lnTo>
                  <a:pt x="396" y="20"/>
                </a:lnTo>
                <a:lnTo>
                  <a:pt x="396" y="20"/>
                </a:lnTo>
                <a:lnTo>
                  <a:pt x="417" y="28"/>
                </a:lnTo>
                <a:lnTo>
                  <a:pt x="429" y="34"/>
                </a:lnTo>
                <a:lnTo>
                  <a:pt x="439" y="41"/>
                </a:lnTo>
                <a:lnTo>
                  <a:pt x="448" y="48"/>
                </a:lnTo>
                <a:lnTo>
                  <a:pt x="456" y="57"/>
                </a:lnTo>
                <a:lnTo>
                  <a:pt x="459" y="63"/>
                </a:lnTo>
                <a:lnTo>
                  <a:pt x="461" y="68"/>
                </a:lnTo>
                <a:lnTo>
                  <a:pt x="462" y="74"/>
                </a:lnTo>
                <a:lnTo>
                  <a:pt x="464" y="79"/>
                </a:lnTo>
                <a:lnTo>
                  <a:pt x="464" y="137"/>
                </a:lnTo>
                <a:lnTo>
                  <a:pt x="464" y="137"/>
                </a:lnTo>
                <a:lnTo>
                  <a:pt x="462" y="144"/>
                </a:lnTo>
                <a:lnTo>
                  <a:pt x="460" y="150"/>
                </a:lnTo>
                <a:lnTo>
                  <a:pt x="456" y="155"/>
                </a:lnTo>
                <a:lnTo>
                  <a:pt x="451" y="159"/>
                </a:lnTo>
                <a:lnTo>
                  <a:pt x="451" y="159"/>
                </a:lnTo>
                <a:lnTo>
                  <a:pt x="441" y="165"/>
                </a:lnTo>
                <a:lnTo>
                  <a:pt x="430" y="172"/>
                </a:lnTo>
                <a:lnTo>
                  <a:pt x="410" y="181"/>
                </a:lnTo>
                <a:lnTo>
                  <a:pt x="387" y="190"/>
                </a:lnTo>
                <a:lnTo>
                  <a:pt x="362" y="196"/>
                </a:lnTo>
                <a:lnTo>
                  <a:pt x="338" y="200"/>
                </a:lnTo>
                <a:lnTo>
                  <a:pt x="313" y="204"/>
                </a:lnTo>
                <a:lnTo>
                  <a:pt x="289" y="205"/>
                </a:lnTo>
                <a:lnTo>
                  <a:pt x="266" y="207"/>
                </a:lnTo>
                <a:lnTo>
                  <a:pt x="266" y="207"/>
                </a:lnTo>
                <a:lnTo>
                  <a:pt x="244" y="205"/>
                </a:lnTo>
                <a:lnTo>
                  <a:pt x="220" y="204"/>
                </a:lnTo>
                <a:lnTo>
                  <a:pt x="195" y="200"/>
                </a:lnTo>
                <a:lnTo>
                  <a:pt x="171" y="196"/>
                </a:lnTo>
                <a:lnTo>
                  <a:pt x="146" y="190"/>
                </a:lnTo>
                <a:lnTo>
                  <a:pt x="123" y="181"/>
                </a:lnTo>
                <a:lnTo>
                  <a:pt x="101" y="172"/>
                </a:lnTo>
                <a:lnTo>
                  <a:pt x="92" y="165"/>
                </a:lnTo>
                <a:lnTo>
                  <a:pt x="82" y="159"/>
                </a:lnTo>
                <a:lnTo>
                  <a:pt x="82" y="159"/>
                </a:lnTo>
                <a:lnTo>
                  <a:pt x="77" y="155"/>
                </a:lnTo>
                <a:lnTo>
                  <a:pt x="73" y="150"/>
                </a:lnTo>
                <a:lnTo>
                  <a:pt x="71" y="144"/>
                </a:lnTo>
                <a:lnTo>
                  <a:pt x="69" y="137"/>
                </a:lnTo>
                <a:lnTo>
                  <a:pt x="69" y="79"/>
                </a:lnTo>
                <a:lnTo>
                  <a:pt x="69" y="79"/>
                </a:lnTo>
                <a:lnTo>
                  <a:pt x="71" y="74"/>
                </a:lnTo>
                <a:lnTo>
                  <a:pt x="72" y="68"/>
                </a:lnTo>
                <a:lnTo>
                  <a:pt x="73" y="63"/>
                </a:lnTo>
                <a:lnTo>
                  <a:pt x="77" y="57"/>
                </a:lnTo>
                <a:lnTo>
                  <a:pt x="85" y="48"/>
                </a:lnTo>
                <a:lnTo>
                  <a:pt x="94" y="41"/>
                </a:lnTo>
                <a:lnTo>
                  <a:pt x="104" y="34"/>
                </a:lnTo>
                <a:lnTo>
                  <a:pt x="115" y="28"/>
                </a:lnTo>
                <a:lnTo>
                  <a:pt x="137" y="20"/>
                </a:lnTo>
                <a:lnTo>
                  <a:pt x="137" y="20"/>
                </a:lnTo>
                <a:lnTo>
                  <a:pt x="153" y="15"/>
                </a:lnTo>
                <a:lnTo>
                  <a:pt x="168" y="11"/>
                </a:lnTo>
                <a:lnTo>
                  <a:pt x="200" y="5"/>
                </a:lnTo>
                <a:lnTo>
                  <a:pt x="234" y="1"/>
                </a:lnTo>
                <a:lnTo>
                  <a:pt x="266" y="0"/>
                </a:lnTo>
                <a:lnTo>
                  <a:pt x="266" y="0"/>
                </a:lnTo>
                <a:close/>
                <a:moveTo>
                  <a:pt x="140" y="313"/>
                </a:moveTo>
                <a:lnTo>
                  <a:pt x="140" y="313"/>
                </a:lnTo>
                <a:lnTo>
                  <a:pt x="119" y="307"/>
                </a:lnTo>
                <a:lnTo>
                  <a:pt x="119" y="335"/>
                </a:lnTo>
                <a:lnTo>
                  <a:pt x="119" y="335"/>
                </a:lnTo>
                <a:lnTo>
                  <a:pt x="140" y="343"/>
                </a:lnTo>
                <a:lnTo>
                  <a:pt x="140" y="313"/>
                </a:lnTo>
                <a:lnTo>
                  <a:pt x="140" y="313"/>
                </a:lnTo>
                <a:close/>
                <a:moveTo>
                  <a:pt x="189" y="324"/>
                </a:moveTo>
                <a:lnTo>
                  <a:pt x="189" y="324"/>
                </a:lnTo>
                <a:lnTo>
                  <a:pt x="167" y="320"/>
                </a:lnTo>
                <a:lnTo>
                  <a:pt x="167" y="349"/>
                </a:lnTo>
                <a:lnTo>
                  <a:pt x="167" y="349"/>
                </a:lnTo>
                <a:lnTo>
                  <a:pt x="189" y="353"/>
                </a:lnTo>
                <a:lnTo>
                  <a:pt x="189" y="324"/>
                </a:lnTo>
                <a:lnTo>
                  <a:pt x="189" y="324"/>
                </a:lnTo>
                <a:close/>
                <a:moveTo>
                  <a:pt x="238" y="327"/>
                </a:moveTo>
                <a:lnTo>
                  <a:pt x="238" y="327"/>
                </a:lnTo>
                <a:lnTo>
                  <a:pt x="216" y="326"/>
                </a:lnTo>
                <a:lnTo>
                  <a:pt x="216" y="356"/>
                </a:lnTo>
                <a:lnTo>
                  <a:pt x="216" y="356"/>
                </a:lnTo>
                <a:lnTo>
                  <a:pt x="238" y="357"/>
                </a:lnTo>
                <a:lnTo>
                  <a:pt x="238" y="327"/>
                </a:lnTo>
                <a:lnTo>
                  <a:pt x="238" y="327"/>
                </a:lnTo>
                <a:close/>
                <a:moveTo>
                  <a:pt x="362" y="313"/>
                </a:moveTo>
                <a:lnTo>
                  <a:pt x="362" y="343"/>
                </a:lnTo>
                <a:lnTo>
                  <a:pt x="362" y="343"/>
                </a:lnTo>
                <a:lnTo>
                  <a:pt x="384" y="335"/>
                </a:lnTo>
                <a:lnTo>
                  <a:pt x="384" y="307"/>
                </a:lnTo>
                <a:lnTo>
                  <a:pt x="384" y="307"/>
                </a:lnTo>
                <a:lnTo>
                  <a:pt x="362" y="313"/>
                </a:lnTo>
                <a:lnTo>
                  <a:pt x="362" y="313"/>
                </a:lnTo>
                <a:close/>
                <a:moveTo>
                  <a:pt x="313" y="324"/>
                </a:moveTo>
                <a:lnTo>
                  <a:pt x="313" y="353"/>
                </a:lnTo>
                <a:lnTo>
                  <a:pt x="313" y="353"/>
                </a:lnTo>
                <a:lnTo>
                  <a:pt x="335" y="349"/>
                </a:lnTo>
                <a:lnTo>
                  <a:pt x="335" y="320"/>
                </a:lnTo>
                <a:lnTo>
                  <a:pt x="335" y="320"/>
                </a:lnTo>
                <a:lnTo>
                  <a:pt x="313" y="324"/>
                </a:lnTo>
                <a:lnTo>
                  <a:pt x="313" y="324"/>
                </a:lnTo>
                <a:close/>
                <a:moveTo>
                  <a:pt x="265" y="327"/>
                </a:moveTo>
                <a:lnTo>
                  <a:pt x="265" y="357"/>
                </a:lnTo>
                <a:lnTo>
                  <a:pt x="265" y="357"/>
                </a:lnTo>
                <a:lnTo>
                  <a:pt x="286" y="356"/>
                </a:lnTo>
                <a:lnTo>
                  <a:pt x="286" y="326"/>
                </a:lnTo>
                <a:lnTo>
                  <a:pt x="286" y="326"/>
                </a:lnTo>
                <a:lnTo>
                  <a:pt x="265" y="327"/>
                </a:lnTo>
                <a:lnTo>
                  <a:pt x="265" y="327"/>
                </a:lnTo>
                <a:close/>
                <a:moveTo>
                  <a:pt x="428" y="312"/>
                </a:moveTo>
                <a:lnTo>
                  <a:pt x="428" y="279"/>
                </a:lnTo>
                <a:lnTo>
                  <a:pt x="428" y="279"/>
                </a:lnTo>
                <a:lnTo>
                  <a:pt x="420" y="286"/>
                </a:lnTo>
                <a:lnTo>
                  <a:pt x="411" y="293"/>
                </a:lnTo>
                <a:lnTo>
                  <a:pt x="411" y="322"/>
                </a:lnTo>
                <a:lnTo>
                  <a:pt x="411" y="322"/>
                </a:lnTo>
                <a:lnTo>
                  <a:pt x="428" y="312"/>
                </a:lnTo>
                <a:lnTo>
                  <a:pt x="428" y="312"/>
                </a:lnTo>
                <a:close/>
                <a:moveTo>
                  <a:pt x="76" y="312"/>
                </a:moveTo>
                <a:lnTo>
                  <a:pt x="76" y="312"/>
                </a:lnTo>
                <a:lnTo>
                  <a:pt x="91" y="322"/>
                </a:lnTo>
                <a:lnTo>
                  <a:pt x="91" y="290"/>
                </a:lnTo>
                <a:lnTo>
                  <a:pt x="94" y="290"/>
                </a:lnTo>
                <a:lnTo>
                  <a:pt x="94" y="290"/>
                </a:lnTo>
                <a:lnTo>
                  <a:pt x="112" y="294"/>
                </a:lnTo>
                <a:lnTo>
                  <a:pt x="130" y="298"/>
                </a:lnTo>
                <a:lnTo>
                  <a:pt x="149" y="299"/>
                </a:lnTo>
                <a:lnTo>
                  <a:pt x="167" y="302"/>
                </a:lnTo>
                <a:lnTo>
                  <a:pt x="168" y="302"/>
                </a:lnTo>
                <a:lnTo>
                  <a:pt x="168" y="302"/>
                </a:lnTo>
                <a:lnTo>
                  <a:pt x="168" y="302"/>
                </a:lnTo>
                <a:lnTo>
                  <a:pt x="189" y="304"/>
                </a:lnTo>
                <a:lnTo>
                  <a:pt x="209" y="307"/>
                </a:lnTo>
                <a:lnTo>
                  <a:pt x="230" y="309"/>
                </a:lnTo>
                <a:lnTo>
                  <a:pt x="252" y="309"/>
                </a:lnTo>
                <a:lnTo>
                  <a:pt x="252" y="309"/>
                </a:lnTo>
                <a:lnTo>
                  <a:pt x="281" y="308"/>
                </a:lnTo>
                <a:lnTo>
                  <a:pt x="312" y="306"/>
                </a:lnTo>
                <a:lnTo>
                  <a:pt x="343" y="299"/>
                </a:lnTo>
                <a:lnTo>
                  <a:pt x="357" y="295"/>
                </a:lnTo>
                <a:lnTo>
                  <a:pt x="371" y="291"/>
                </a:lnTo>
                <a:lnTo>
                  <a:pt x="371" y="291"/>
                </a:lnTo>
                <a:lnTo>
                  <a:pt x="387" y="285"/>
                </a:lnTo>
                <a:lnTo>
                  <a:pt x="394" y="281"/>
                </a:lnTo>
                <a:lnTo>
                  <a:pt x="402" y="276"/>
                </a:lnTo>
                <a:lnTo>
                  <a:pt x="410" y="271"/>
                </a:lnTo>
                <a:lnTo>
                  <a:pt x="415" y="264"/>
                </a:lnTo>
                <a:lnTo>
                  <a:pt x="419" y="257"/>
                </a:lnTo>
                <a:lnTo>
                  <a:pt x="420" y="249"/>
                </a:lnTo>
                <a:lnTo>
                  <a:pt x="420" y="249"/>
                </a:lnTo>
                <a:lnTo>
                  <a:pt x="420" y="245"/>
                </a:lnTo>
                <a:lnTo>
                  <a:pt x="419" y="240"/>
                </a:lnTo>
                <a:lnTo>
                  <a:pt x="414" y="232"/>
                </a:lnTo>
                <a:lnTo>
                  <a:pt x="407" y="226"/>
                </a:lnTo>
                <a:lnTo>
                  <a:pt x="400" y="221"/>
                </a:lnTo>
                <a:lnTo>
                  <a:pt x="400" y="221"/>
                </a:lnTo>
                <a:lnTo>
                  <a:pt x="400" y="196"/>
                </a:lnTo>
                <a:lnTo>
                  <a:pt x="402" y="198"/>
                </a:lnTo>
                <a:lnTo>
                  <a:pt x="402" y="198"/>
                </a:lnTo>
                <a:lnTo>
                  <a:pt x="417" y="207"/>
                </a:lnTo>
                <a:lnTo>
                  <a:pt x="425" y="212"/>
                </a:lnTo>
                <a:lnTo>
                  <a:pt x="433" y="217"/>
                </a:lnTo>
                <a:lnTo>
                  <a:pt x="439" y="225"/>
                </a:lnTo>
                <a:lnTo>
                  <a:pt x="443" y="231"/>
                </a:lnTo>
                <a:lnTo>
                  <a:pt x="447" y="240"/>
                </a:lnTo>
                <a:lnTo>
                  <a:pt x="448" y="249"/>
                </a:lnTo>
                <a:lnTo>
                  <a:pt x="448" y="307"/>
                </a:lnTo>
                <a:lnTo>
                  <a:pt x="448" y="307"/>
                </a:lnTo>
                <a:lnTo>
                  <a:pt x="447" y="313"/>
                </a:lnTo>
                <a:lnTo>
                  <a:pt x="444" y="320"/>
                </a:lnTo>
                <a:lnTo>
                  <a:pt x="441" y="325"/>
                </a:lnTo>
                <a:lnTo>
                  <a:pt x="435" y="329"/>
                </a:lnTo>
                <a:lnTo>
                  <a:pt x="435" y="329"/>
                </a:lnTo>
                <a:lnTo>
                  <a:pt x="426" y="335"/>
                </a:lnTo>
                <a:lnTo>
                  <a:pt x="416" y="342"/>
                </a:lnTo>
                <a:lnTo>
                  <a:pt x="394" y="351"/>
                </a:lnTo>
                <a:lnTo>
                  <a:pt x="371" y="360"/>
                </a:lnTo>
                <a:lnTo>
                  <a:pt x="347" y="366"/>
                </a:lnTo>
                <a:lnTo>
                  <a:pt x="322" y="370"/>
                </a:lnTo>
                <a:lnTo>
                  <a:pt x="298" y="374"/>
                </a:lnTo>
                <a:lnTo>
                  <a:pt x="274" y="375"/>
                </a:lnTo>
                <a:lnTo>
                  <a:pt x="252" y="376"/>
                </a:lnTo>
                <a:lnTo>
                  <a:pt x="252" y="376"/>
                </a:lnTo>
                <a:lnTo>
                  <a:pt x="229" y="375"/>
                </a:lnTo>
                <a:lnTo>
                  <a:pt x="204" y="374"/>
                </a:lnTo>
                <a:lnTo>
                  <a:pt x="180" y="370"/>
                </a:lnTo>
                <a:lnTo>
                  <a:pt x="155" y="366"/>
                </a:lnTo>
                <a:lnTo>
                  <a:pt x="131" y="360"/>
                </a:lnTo>
                <a:lnTo>
                  <a:pt x="108" y="351"/>
                </a:lnTo>
                <a:lnTo>
                  <a:pt x="87" y="342"/>
                </a:lnTo>
                <a:lnTo>
                  <a:pt x="77" y="335"/>
                </a:lnTo>
                <a:lnTo>
                  <a:pt x="68" y="329"/>
                </a:lnTo>
                <a:lnTo>
                  <a:pt x="68" y="329"/>
                </a:lnTo>
                <a:lnTo>
                  <a:pt x="62" y="325"/>
                </a:lnTo>
                <a:lnTo>
                  <a:pt x="58" y="320"/>
                </a:lnTo>
                <a:lnTo>
                  <a:pt x="55" y="313"/>
                </a:lnTo>
                <a:lnTo>
                  <a:pt x="55" y="307"/>
                </a:lnTo>
                <a:lnTo>
                  <a:pt x="55" y="279"/>
                </a:lnTo>
                <a:lnTo>
                  <a:pt x="56" y="279"/>
                </a:lnTo>
                <a:lnTo>
                  <a:pt x="56" y="279"/>
                </a:lnTo>
                <a:lnTo>
                  <a:pt x="74" y="285"/>
                </a:lnTo>
                <a:lnTo>
                  <a:pt x="76" y="285"/>
                </a:lnTo>
                <a:lnTo>
                  <a:pt x="76" y="312"/>
                </a:lnTo>
                <a:lnTo>
                  <a:pt x="76" y="312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105" tIns="43552" rIns="87105" bIns="43552" numCol="1" anchor="t" anchorCtr="0" compatLnSpc="1">
            <a:prstTxWarp prst="textNoShape">
              <a:avLst/>
            </a:prstTxWarp>
          </a:bodyPr>
          <a:lstStyle/>
          <a:p>
            <a:endParaRPr lang="fr-FR" sz="1715"/>
          </a:p>
        </p:txBody>
      </p:sp>
      <p:grpSp>
        <p:nvGrpSpPr>
          <p:cNvPr id="71" name="Group 384">
            <a:extLst>
              <a:ext uri="{FF2B5EF4-FFF2-40B4-BE49-F238E27FC236}">
                <a16:creationId xmlns:a16="http://schemas.microsoft.com/office/drawing/2014/main" id="{9856B2A5-D179-4317-AEE2-92AD04152F0E}"/>
              </a:ext>
            </a:extLst>
          </p:cNvPr>
          <p:cNvGrpSpPr/>
          <p:nvPr/>
        </p:nvGrpSpPr>
        <p:grpSpPr>
          <a:xfrm>
            <a:off x="4491548" y="5396118"/>
            <a:ext cx="400867" cy="266269"/>
            <a:chOff x="3394075" y="3894138"/>
            <a:chExt cx="434976" cy="288926"/>
          </a:xfrm>
        </p:grpSpPr>
        <p:sp>
          <p:nvSpPr>
            <p:cNvPr id="72" name="Rectangle 343">
              <a:extLst>
                <a:ext uri="{FF2B5EF4-FFF2-40B4-BE49-F238E27FC236}">
                  <a16:creationId xmlns:a16="http://schemas.microsoft.com/office/drawing/2014/main" id="{DA831915-3C1D-4583-8686-2937944F1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3" name="Rectangle 344">
              <a:extLst>
                <a:ext uri="{FF2B5EF4-FFF2-40B4-BE49-F238E27FC236}">
                  <a16:creationId xmlns:a16="http://schemas.microsoft.com/office/drawing/2014/main" id="{E1DFA2A6-CE75-4761-B1BB-616CFA780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4" name="Rectangle 345">
              <a:extLst>
                <a:ext uri="{FF2B5EF4-FFF2-40B4-BE49-F238E27FC236}">
                  <a16:creationId xmlns:a16="http://schemas.microsoft.com/office/drawing/2014/main" id="{ECFE79AE-DD7A-41A9-9901-17CE476FA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0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5" name="Rectangle 346">
              <a:extLst>
                <a:ext uri="{FF2B5EF4-FFF2-40B4-BE49-F238E27FC236}">
                  <a16:creationId xmlns:a16="http://schemas.microsoft.com/office/drawing/2014/main" id="{D27F68D4-9A06-4C75-8827-D723433FB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163" y="3900488"/>
              <a:ext cx="4763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6" name="Rectangle 347">
              <a:extLst>
                <a:ext uri="{FF2B5EF4-FFF2-40B4-BE49-F238E27FC236}">
                  <a16:creationId xmlns:a16="http://schemas.microsoft.com/office/drawing/2014/main" id="{B09FB4FE-E2E7-45BC-8269-D4431B3F2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7" name="Rectangle 348">
              <a:extLst>
                <a:ext uri="{FF2B5EF4-FFF2-40B4-BE49-F238E27FC236}">
                  <a16:creationId xmlns:a16="http://schemas.microsoft.com/office/drawing/2014/main" id="{68A8FD9B-EE5F-444C-ADB9-7F8261AD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8" name="Rectangle 349">
              <a:extLst>
                <a:ext uri="{FF2B5EF4-FFF2-40B4-BE49-F238E27FC236}">
                  <a16:creationId xmlns:a16="http://schemas.microsoft.com/office/drawing/2014/main" id="{C99720CD-851B-474A-BF63-522B2554F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79" name="Rectangle 350">
              <a:extLst>
                <a:ext uri="{FF2B5EF4-FFF2-40B4-BE49-F238E27FC236}">
                  <a16:creationId xmlns:a16="http://schemas.microsoft.com/office/drawing/2014/main" id="{526ED8BA-F152-44F0-B547-0C5D80837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0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0" name="Rectangle 351">
              <a:extLst>
                <a:ext uri="{FF2B5EF4-FFF2-40B4-BE49-F238E27FC236}">
                  <a16:creationId xmlns:a16="http://schemas.microsoft.com/office/drawing/2014/main" id="{60025B47-269E-4449-BE56-D0C845BC6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163" y="3913188"/>
              <a:ext cx="4763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1" name="Rectangle 352">
              <a:extLst>
                <a:ext uri="{FF2B5EF4-FFF2-40B4-BE49-F238E27FC236}">
                  <a16:creationId xmlns:a16="http://schemas.microsoft.com/office/drawing/2014/main" id="{7D50D6B9-D37A-494C-8D23-867BD140A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2" name="Rectangle 353">
              <a:extLst>
                <a:ext uri="{FF2B5EF4-FFF2-40B4-BE49-F238E27FC236}">
                  <a16:creationId xmlns:a16="http://schemas.microsoft.com/office/drawing/2014/main" id="{B0F9D2BB-FFF8-4AB3-A64C-46576B1AD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3" name="Rectangle 354">
              <a:extLst>
                <a:ext uri="{FF2B5EF4-FFF2-40B4-BE49-F238E27FC236}">
                  <a16:creationId xmlns:a16="http://schemas.microsoft.com/office/drawing/2014/main" id="{532F5DE8-6C1F-42F5-9DA9-25A0048D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4" name="Rectangle 355">
              <a:extLst>
                <a:ext uri="{FF2B5EF4-FFF2-40B4-BE49-F238E27FC236}">
                  <a16:creationId xmlns:a16="http://schemas.microsoft.com/office/drawing/2014/main" id="{F3E832DA-C43C-4E5D-83B4-82CA31B01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5" name="Rectangle 356">
              <a:extLst>
                <a:ext uri="{FF2B5EF4-FFF2-40B4-BE49-F238E27FC236}">
                  <a16:creationId xmlns:a16="http://schemas.microsoft.com/office/drawing/2014/main" id="{1BDCD737-96BB-4229-8F3F-3BBE48B8D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6" name="Rectangle 357">
              <a:extLst>
                <a:ext uri="{FF2B5EF4-FFF2-40B4-BE49-F238E27FC236}">
                  <a16:creationId xmlns:a16="http://schemas.microsoft.com/office/drawing/2014/main" id="{5D490495-A22C-4E0E-B2EF-7BE58545F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7" name="Rectangle 358">
              <a:extLst>
                <a:ext uri="{FF2B5EF4-FFF2-40B4-BE49-F238E27FC236}">
                  <a16:creationId xmlns:a16="http://schemas.microsoft.com/office/drawing/2014/main" id="{0843E7A7-2D0F-49E0-A265-90E037880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8" name="Rectangle 359">
              <a:extLst>
                <a:ext uri="{FF2B5EF4-FFF2-40B4-BE49-F238E27FC236}">
                  <a16:creationId xmlns:a16="http://schemas.microsoft.com/office/drawing/2014/main" id="{EB70C041-D119-4DAC-8C27-70798A9C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89" name="Freeform 360">
              <a:extLst>
                <a:ext uri="{FF2B5EF4-FFF2-40B4-BE49-F238E27FC236}">
                  <a16:creationId xmlns:a16="http://schemas.microsoft.com/office/drawing/2014/main" id="{40B40B58-C7AC-4E4F-B88F-3D2F71EDB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3984626"/>
              <a:ext cx="185738" cy="198438"/>
            </a:xfrm>
            <a:custGeom>
              <a:avLst/>
              <a:gdLst>
                <a:gd name="T0" fmla="*/ 818 w 818"/>
                <a:gd name="T1" fmla="*/ 874 h 874"/>
                <a:gd name="T2" fmla="*/ 278 w 818"/>
                <a:gd name="T3" fmla="*/ 0 h 874"/>
                <a:gd name="T4" fmla="*/ 0 w 818"/>
                <a:gd name="T5" fmla="*/ 451 h 874"/>
                <a:gd name="T6" fmla="*/ 261 w 818"/>
                <a:gd name="T7" fmla="*/ 874 h 874"/>
                <a:gd name="T8" fmla="*/ 818 w 818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874">
                  <a:moveTo>
                    <a:pt x="818" y="874"/>
                  </a:moveTo>
                  <a:lnTo>
                    <a:pt x="278" y="0"/>
                  </a:lnTo>
                  <a:lnTo>
                    <a:pt x="0" y="451"/>
                  </a:lnTo>
                  <a:lnTo>
                    <a:pt x="261" y="874"/>
                  </a:lnTo>
                  <a:lnTo>
                    <a:pt x="818" y="874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0" name="Freeform 361">
              <a:extLst>
                <a:ext uri="{FF2B5EF4-FFF2-40B4-BE49-F238E27FC236}">
                  <a16:creationId xmlns:a16="http://schemas.microsoft.com/office/drawing/2014/main" id="{770020D7-9DE4-4770-8D61-5E2C356BC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3995738"/>
              <a:ext cx="296863" cy="182563"/>
            </a:xfrm>
            <a:custGeom>
              <a:avLst/>
              <a:gdLst>
                <a:gd name="T0" fmla="*/ 813 w 1310"/>
                <a:gd name="T1" fmla="*/ 0 h 806"/>
                <a:gd name="T2" fmla="*/ 808 w 1310"/>
                <a:gd name="T3" fmla="*/ 1 h 806"/>
                <a:gd name="T4" fmla="*/ 753 w 1310"/>
                <a:gd name="T5" fmla="*/ 11 h 806"/>
                <a:gd name="T6" fmla="*/ 695 w 1310"/>
                <a:gd name="T7" fmla="*/ 26 h 806"/>
                <a:gd name="T8" fmla="*/ 672 w 1310"/>
                <a:gd name="T9" fmla="*/ 32 h 806"/>
                <a:gd name="T10" fmla="*/ 643 w 1310"/>
                <a:gd name="T11" fmla="*/ 43 h 806"/>
                <a:gd name="T12" fmla="*/ 636 w 1310"/>
                <a:gd name="T13" fmla="*/ 47 h 806"/>
                <a:gd name="T14" fmla="*/ 643 w 1310"/>
                <a:gd name="T15" fmla="*/ 53 h 806"/>
                <a:gd name="T16" fmla="*/ 683 w 1310"/>
                <a:gd name="T17" fmla="*/ 74 h 806"/>
                <a:gd name="T18" fmla="*/ 708 w 1310"/>
                <a:gd name="T19" fmla="*/ 87 h 806"/>
                <a:gd name="T20" fmla="*/ 755 w 1310"/>
                <a:gd name="T21" fmla="*/ 115 h 806"/>
                <a:gd name="T22" fmla="*/ 774 w 1310"/>
                <a:gd name="T23" fmla="*/ 129 h 806"/>
                <a:gd name="T24" fmla="*/ 792 w 1310"/>
                <a:gd name="T25" fmla="*/ 146 h 806"/>
                <a:gd name="T26" fmla="*/ 805 w 1310"/>
                <a:gd name="T27" fmla="*/ 163 h 806"/>
                <a:gd name="T28" fmla="*/ 813 w 1310"/>
                <a:gd name="T29" fmla="*/ 182 h 806"/>
                <a:gd name="T30" fmla="*/ 814 w 1310"/>
                <a:gd name="T31" fmla="*/ 204 h 806"/>
                <a:gd name="T32" fmla="*/ 812 w 1310"/>
                <a:gd name="T33" fmla="*/ 213 h 806"/>
                <a:gd name="T34" fmla="*/ 804 w 1310"/>
                <a:gd name="T35" fmla="*/ 230 h 806"/>
                <a:gd name="T36" fmla="*/ 791 w 1310"/>
                <a:gd name="T37" fmla="*/ 247 h 806"/>
                <a:gd name="T38" fmla="*/ 772 w 1310"/>
                <a:gd name="T39" fmla="*/ 262 h 806"/>
                <a:gd name="T40" fmla="*/ 761 w 1310"/>
                <a:gd name="T41" fmla="*/ 270 h 806"/>
                <a:gd name="T42" fmla="*/ 737 w 1310"/>
                <a:gd name="T43" fmla="*/ 283 h 806"/>
                <a:gd name="T44" fmla="*/ 674 w 1310"/>
                <a:gd name="T45" fmla="*/ 307 h 806"/>
                <a:gd name="T46" fmla="*/ 634 w 1310"/>
                <a:gd name="T47" fmla="*/ 318 h 806"/>
                <a:gd name="T48" fmla="*/ 570 w 1310"/>
                <a:gd name="T49" fmla="*/ 336 h 806"/>
                <a:gd name="T50" fmla="*/ 481 w 1310"/>
                <a:gd name="T51" fmla="*/ 359 h 806"/>
                <a:gd name="T52" fmla="*/ 455 w 1310"/>
                <a:gd name="T53" fmla="*/ 367 h 806"/>
                <a:gd name="T54" fmla="*/ 425 w 1310"/>
                <a:gd name="T55" fmla="*/ 379 h 806"/>
                <a:gd name="T56" fmla="*/ 408 w 1310"/>
                <a:gd name="T57" fmla="*/ 388 h 806"/>
                <a:gd name="T58" fmla="*/ 419 w 1310"/>
                <a:gd name="T59" fmla="*/ 394 h 806"/>
                <a:gd name="T60" fmla="*/ 464 w 1310"/>
                <a:gd name="T61" fmla="*/ 413 h 806"/>
                <a:gd name="T62" fmla="*/ 501 w 1310"/>
                <a:gd name="T63" fmla="*/ 426 h 806"/>
                <a:gd name="T64" fmla="*/ 563 w 1310"/>
                <a:gd name="T65" fmla="*/ 443 h 806"/>
                <a:gd name="T66" fmla="*/ 727 w 1310"/>
                <a:gd name="T67" fmla="*/ 482 h 806"/>
                <a:gd name="T68" fmla="*/ 828 w 1310"/>
                <a:gd name="T69" fmla="*/ 502 h 806"/>
                <a:gd name="T70" fmla="*/ 910 w 1310"/>
                <a:gd name="T71" fmla="*/ 520 h 806"/>
                <a:gd name="T72" fmla="*/ 967 w 1310"/>
                <a:gd name="T73" fmla="*/ 537 h 806"/>
                <a:gd name="T74" fmla="*/ 983 w 1310"/>
                <a:gd name="T75" fmla="*/ 545 h 806"/>
                <a:gd name="T76" fmla="*/ 1004 w 1310"/>
                <a:gd name="T77" fmla="*/ 557 h 806"/>
                <a:gd name="T78" fmla="*/ 1016 w 1310"/>
                <a:gd name="T79" fmla="*/ 570 h 806"/>
                <a:gd name="T80" fmla="*/ 1022 w 1310"/>
                <a:gd name="T81" fmla="*/ 581 h 806"/>
                <a:gd name="T82" fmla="*/ 1026 w 1310"/>
                <a:gd name="T83" fmla="*/ 593 h 806"/>
                <a:gd name="T84" fmla="*/ 1026 w 1310"/>
                <a:gd name="T85" fmla="*/ 600 h 806"/>
                <a:gd name="T86" fmla="*/ 1022 w 1310"/>
                <a:gd name="T87" fmla="*/ 615 h 806"/>
                <a:gd name="T88" fmla="*/ 1014 w 1310"/>
                <a:gd name="T89" fmla="*/ 627 h 806"/>
                <a:gd name="T90" fmla="*/ 1001 w 1310"/>
                <a:gd name="T91" fmla="*/ 639 h 806"/>
                <a:gd name="T92" fmla="*/ 982 w 1310"/>
                <a:gd name="T93" fmla="*/ 649 h 806"/>
                <a:gd name="T94" fmla="*/ 957 w 1310"/>
                <a:gd name="T95" fmla="*/ 658 h 806"/>
                <a:gd name="T96" fmla="*/ 888 w 1310"/>
                <a:gd name="T97" fmla="*/ 676 h 806"/>
                <a:gd name="T98" fmla="*/ 843 w 1310"/>
                <a:gd name="T99" fmla="*/ 684 h 806"/>
                <a:gd name="T100" fmla="*/ 695 w 1310"/>
                <a:gd name="T101" fmla="*/ 705 h 806"/>
                <a:gd name="T102" fmla="*/ 501 w 1310"/>
                <a:gd name="T103" fmla="*/ 723 h 806"/>
                <a:gd name="T104" fmla="*/ 354 w 1310"/>
                <a:gd name="T105" fmla="*/ 735 h 806"/>
                <a:gd name="T106" fmla="*/ 105 w 1310"/>
                <a:gd name="T107" fmla="*/ 749 h 806"/>
                <a:gd name="T108" fmla="*/ 0 w 1310"/>
                <a:gd name="T109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0" h="806">
                  <a:moveTo>
                    <a:pt x="1310" y="806"/>
                  </a:moveTo>
                  <a:lnTo>
                    <a:pt x="813" y="0"/>
                  </a:lnTo>
                  <a:lnTo>
                    <a:pt x="813" y="0"/>
                  </a:lnTo>
                  <a:lnTo>
                    <a:pt x="808" y="1"/>
                  </a:lnTo>
                  <a:lnTo>
                    <a:pt x="808" y="1"/>
                  </a:lnTo>
                  <a:lnTo>
                    <a:pt x="753" y="11"/>
                  </a:lnTo>
                  <a:lnTo>
                    <a:pt x="723" y="19"/>
                  </a:lnTo>
                  <a:lnTo>
                    <a:pt x="695" y="26"/>
                  </a:lnTo>
                  <a:lnTo>
                    <a:pt x="695" y="26"/>
                  </a:lnTo>
                  <a:lnTo>
                    <a:pt x="672" y="32"/>
                  </a:lnTo>
                  <a:lnTo>
                    <a:pt x="655" y="38"/>
                  </a:lnTo>
                  <a:lnTo>
                    <a:pt x="643" y="43"/>
                  </a:lnTo>
                  <a:lnTo>
                    <a:pt x="636" y="47"/>
                  </a:lnTo>
                  <a:lnTo>
                    <a:pt x="636" y="47"/>
                  </a:lnTo>
                  <a:lnTo>
                    <a:pt x="643" y="53"/>
                  </a:lnTo>
                  <a:lnTo>
                    <a:pt x="643" y="53"/>
                  </a:lnTo>
                  <a:lnTo>
                    <a:pt x="661" y="63"/>
                  </a:lnTo>
                  <a:lnTo>
                    <a:pt x="683" y="74"/>
                  </a:lnTo>
                  <a:lnTo>
                    <a:pt x="683" y="74"/>
                  </a:lnTo>
                  <a:lnTo>
                    <a:pt x="708" y="87"/>
                  </a:lnTo>
                  <a:lnTo>
                    <a:pt x="732" y="100"/>
                  </a:lnTo>
                  <a:lnTo>
                    <a:pt x="755" y="115"/>
                  </a:lnTo>
                  <a:lnTo>
                    <a:pt x="765" y="122"/>
                  </a:lnTo>
                  <a:lnTo>
                    <a:pt x="774" y="129"/>
                  </a:lnTo>
                  <a:lnTo>
                    <a:pt x="784" y="137"/>
                  </a:lnTo>
                  <a:lnTo>
                    <a:pt x="792" y="146"/>
                  </a:lnTo>
                  <a:lnTo>
                    <a:pt x="799" y="154"/>
                  </a:lnTo>
                  <a:lnTo>
                    <a:pt x="805" y="163"/>
                  </a:lnTo>
                  <a:lnTo>
                    <a:pt x="810" y="173"/>
                  </a:lnTo>
                  <a:lnTo>
                    <a:pt x="813" y="182"/>
                  </a:lnTo>
                  <a:lnTo>
                    <a:pt x="814" y="192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2" y="213"/>
                  </a:lnTo>
                  <a:lnTo>
                    <a:pt x="808" y="221"/>
                  </a:lnTo>
                  <a:lnTo>
                    <a:pt x="804" y="230"/>
                  </a:lnTo>
                  <a:lnTo>
                    <a:pt x="798" y="239"/>
                  </a:lnTo>
                  <a:lnTo>
                    <a:pt x="791" y="247"/>
                  </a:lnTo>
                  <a:lnTo>
                    <a:pt x="783" y="255"/>
                  </a:lnTo>
                  <a:lnTo>
                    <a:pt x="772" y="262"/>
                  </a:lnTo>
                  <a:lnTo>
                    <a:pt x="761" y="270"/>
                  </a:lnTo>
                  <a:lnTo>
                    <a:pt x="761" y="270"/>
                  </a:lnTo>
                  <a:lnTo>
                    <a:pt x="750" y="277"/>
                  </a:lnTo>
                  <a:lnTo>
                    <a:pt x="737" y="283"/>
                  </a:lnTo>
                  <a:lnTo>
                    <a:pt x="708" y="295"/>
                  </a:lnTo>
                  <a:lnTo>
                    <a:pt x="674" y="307"/>
                  </a:lnTo>
                  <a:lnTo>
                    <a:pt x="634" y="318"/>
                  </a:lnTo>
                  <a:lnTo>
                    <a:pt x="634" y="318"/>
                  </a:lnTo>
                  <a:lnTo>
                    <a:pt x="570" y="336"/>
                  </a:lnTo>
                  <a:lnTo>
                    <a:pt x="570" y="336"/>
                  </a:lnTo>
                  <a:lnTo>
                    <a:pt x="510" y="351"/>
                  </a:lnTo>
                  <a:lnTo>
                    <a:pt x="481" y="359"/>
                  </a:lnTo>
                  <a:lnTo>
                    <a:pt x="455" y="367"/>
                  </a:lnTo>
                  <a:lnTo>
                    <a:pt x="455" y="367"/>
                  </a:lnTo>
                  <a:lnTo>
                    <a:pt x="438" y="373"/>
                  </a:lnTo>
                  <a:lnTo>
                    <a:pt x="425" y="379"/>
                  </a:lnTo>
                  <a:lnTo>
                    <a:pt x="415" y="383"/>
                  </a:lnTo>
                  <a:lnTo>
                    <a:pt x="408" y="388"/>
                  </a:lnTo>
                  <a:lnTo>
                    <a:pt x="408" y="388"/>
                  </a:lnTo>
                  <a:lnTo>
                    <a:pt x="419" y="394"/>
                  </a:lnTo>
                  <a:lnTo>
                    <a:pt x="437" y="403"/>
                  </a:lnTo>
                  <a:lnTo>
                    <a:pt x="464" y="413"/>
                  </a:lnTo>
                  <a:lnTo>
                    <a:pt x="501" y="426"/>
                  </a:lnTo>
                  <a:lnTo>
                    <a:pt x="501" y="426"/>
                  </a:lnTo>
                  <a:lnTo>
                    <a:pt x="530" y="435"/>
                  </a:lnTo>
                  <a:lnTo>
                    <a:pt x="563" y="443"/>
                  </a:lnTo>
                  <a:lnTo>
                    <a:pt x="639" y="462"/>
                  </a:lnTo>
                  <a:lnTo>
                    <a:pt x="727" y="482"/>
                  </a:lnTo>
                  <a:lnTo>
                    <a:pt x="828" y="502"/>
                  </a:lnTo>
                  <a:lnTo>
                    <a:pt x="828" y="502"/>
                  </a:lnTo>
                  <a:lnTo>
                    <a:pt x="873" y="512"/>
                  </a:lnTo>
                  <a:lnTo>
                    <a:pt x="910" y="520"/>
                  </a:lnTo>
                  <a:lnTo>
                    <a:pt x="941" y="529"/>
                  </a:lnTo>
                  <a:lnTo>
                    <a:pt x="967" y="537"/>
                  </a:lnTo>
                  <a:lnTo>
                    <a:pt x="967" y="537"/>
                  </a:lnTo>
                  <a:lnTo>
                    <a:pt x="983" y="545"/>
                  </a:lnTo>
                  <a:lnTo>
                    <a:pt x="994" y="551"/>
                  </a:lnTo>
                  <a:lnTo>
                    <a:pt x="1004" y="557"/>
                  </a:lnTo>
                  <a:lnTo>
                    <a:pt x="1013" y="565"/>
                  </a:lnTo>
                  <a:lnTo>
                    <a:pt x="1016" y="570"/>
                  </a:lnTo>
                  <a:lnTo>
                    <a:pt x="1020" y="576"/>
                  </a:lnTo>
                  <a:lnTo>
                    <a:pt x="1022" y="581"/>
                  </a:lnTo>
                  <a:lnTo>
                    <a:pt x="1025" y="587"/>
                  </a:lnTo>
                  <a:lnTo>
                    <a:pt x="1026" y="593"/>
                  </a:lnTo>
                  <a:lnTo>
                    <a:pt x="1026" y="600"/>
                  </a:lnTo>
                  <a:lnTo>
                    <a:pt x="1026" y="600"/>
                  </a:lnTo>
                  <a:lnTo>
                    <a:pt x="1025" y="608"/>
                  </a:lnTo>
                  <a:lnTo>
                    <a:pt x="1022" y="615"/>
                  </a:lnTo>
                  <a:lnTo>
                    <a:pt x="1019" y="621"/>
                  </a:lnTo>
                  <a:lnTo>
                    <a:pt x="1014" y="627"/>
                  </a:lnTo>
                  <a:lnTo>
                    <a:pt x="1008" y="634"/>
                  </a:lnTo>
                  <a:lnTo>
                    <a:pt x="1001" y="639"/>
                  </a:lnTo>
                  <a:lnTo>
                    <a:pt x="993" y="644"/>
                  </a:lnTo>
                  <a:lnTo>
                    <a:pt x="982" y="649"/>
                  </a:lnTo>
                  <a:lnTo>
                    <a:pt x="971" y="654"/>
                  </a:lnTo>
                  <a:lnTo>
                    <a:pt x="957" y="658"/>
                  </a:lnTo>
                  <a:lnTo>
                    <a:pt x="926" y="668"/>
                  </a:lnTo>
                  <a:lnTo>
                    <a:pt x="888" y="676"/>
                  </a:lnTo>
                  <a:lnTo>
                    <a:pt x="843" y="684"/>
                  </a:lnTo>
                  <a:lnTo>
                    <a:pt x="843" y="684"/>
                  </a:lnTo>
                  <a:lnTo>
                    <a:pt x="774" y="695"/>
                  </a:lnTo>
                  <a:lnTo>
                    <a:pt x="695" y="705"/>
                  </a:lnTo>
                  <a:lnTo>
                    <a:pt x="604" y="714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354" y="735"/>
                  </a:lnTo>
                  <a:lnTo>
                    <a:pt x="217" y="744"/>
                  </a:lnTo>
                  <a:lnTo>
                    <a:pt x="105" y="749"/>
                  </a:lnTo>
                  <a:lnTo>
                    <a:pt x="33" y="753"/>
                  </a:lnTo>
                  <a:lnTo>
                    <a:pt x="0" y="806"/>
                  </a:lnTo>
                  <a:lnTo>
                    <a:pt x="1310" y="806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1" name="Freeform 362">
              <a:extLst>
                <a:ext uri="{FF2B5EF4-FFF2-40B4-BE49-F238E27FC236}">
                  <a16:creationId xmlns:a16="http://schemas.microsoft.com/office/drawing/2014/main" id="{E709122E-8310-43E0-B4DC-FF5EA6AE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3894138"/>
              <a:ext cx="196850" cy="257175"/>
            </a:xfrm>
            <a:custGeom>
              <a:avLst/>
              <a:gdLst>
                <a:gd name="T0" fmla="*/ 0 w 869"/>
                <a:gd name="T1" fmla="*/ 1137 h 1137"/>
                <a:gd name="T2" fmla="*/ 170 w 869"/>
                <a:gd name="T3" fmla="*/ 1128 h 1137"/>
                <a:gd name="T4" fmla="*/ 393 w 869"/>
                <a:gd name="T5" fmla="*/ 1112 h 1137"/>
                <a:gd name="T6" fmla="*/ 489 w 869"/>
                <a:gd name="T7" fmla="*/ 1104 h 1137"/>
                <a:gd name="T8" fmla="*/ 655 w 869"/>
                <a:gd name="T9" fmla="*/ 1087 h 1137"/>
                <a:gd name="T10" fmla="*/ 723 w 869"/>
                <a:gd name="T11" fmla="*/ 1077 h 1137"/>
                <a:gd name="T12" fmla="*/ 817 w 869"/>
                <a:gd name="T13" fmla="*/ 1061 h 1137"/>
                <a:gd name="T14" fmla="*/ 869 w 869"/>
                <a:gd name="T15" fmla="*/ 1046 h 1137"/>
                <a:gd name="T16" fmla="*/ 850 w 869"/>
                <a:gd name="T17" fmla="*/ 1040 h 1137"/>
                <a:gd name="T18" fmla="*/ 788 w 869"/>
                <a:gd name="T19" fmla="*/ 1025 h 1137"/>
                <a:gd name="T20" fmla="*/ 744 w 869"/>
                <a:gd name="T21" fmla="*/ 1015 h 1137"/>
                <a:gd name="T22" fmla="*/ 578 w 869"/>
                <a:gd name="T23" fmla="*/ 980 h 1137"/>
                <a:gd name="T24" fmla="*/ 489 w 869"/>
                <a:gd name="T25" fmla="*/ 959 h 1137"/>
                <a:gd name="T26" fmla="*/ 416 w 869"/>
                <a:gd name="T27" fmla="*/ 939 h 1137"/>
                <a:gd name="T28" fmla="*/ 386 w 869"/>
                <a:gd name="T29" fmla="*/ 930 h 1137"/>
                <a:gd name="T30" fmla="*/ 342 w 869"/>
                <a:gd name="T31" fmla="*/ 912 h 1137"/>
                <a:gd name="T32" fmla="*/ 303 w 869"/>
                <a:gd name="T33" fmla="*/ 892 h 1137"/>
                <a:gd name="T34" fmla="*/ 288 w 869"/>
                <a:gd name="T35" fmla="*/ 881 h 1137"/>
                <a:gd name="T36" fmla="*/ 275 w 869"/>
                <a:gd name="T37" fmla="*/ 867 h 1137"/>
                <a:gd name="T38" fmla="*/ 268 w 869"/>
                <a:gd name="T39" fmla="*/ 854 h 1137"/>
                <a:gd name="T40" fmla="*/ 265 w 869"/>
                <a:gd name="T41" fmla="*/ 838 h 1137"/>
                <a:gd name="T42" fmla="*/ 266 w 869"/>
                <a:gd name="T43" fmla="*/ 827 h 1137"/>
                <a:gd name="T44" fmla="*/ 273 w 869"/>
                <a:gd name="T45" fmla="*/ 809 h 1137"/>
                <a:gd name="T46" fmla="*/ 289 w 869"/>
                <a:gd name="T47" fmla="*/ 792 h 1137"/>
                <a:gd name="T48" fmla="*/ 312 w 869"/>
                <a:gd name="T49" fmla="*/ 778 h 1137"/>
                <a:gd name="T50" fmla="*/ 341 w 869"/>
                <a:gd name="T51" fmla="*/ 764 h 1137"/>
                <a:gd name="T52" fmla="*/ 394 w 869"/>
                <a:gd name="T53" fmla="*/ 747 h 1137"/>
                <a:gd name="T54" fmla="*/ 481 w 869"/>
                <a:gd name="T55" fmla="*/ 724 h 1137"/>
                <a:gd name="T56" fmla="*/ 544 w 869"/>
                <a:gd name="T57" fmla="*/ 707 h 1137"/>
                <a:gd name="T58" fmla="*/ 585 w 869"/>
                <a:gd name="T59" fmla="*/ 695 h 1137"/>
                <a:gd name="T60" fmla="*/ 639 w 869"/>
                <a:gd name="T61" fmla="*/ 674 h 1137"/>
                <a:gd name="T62" fmla="*/ 666 w 869"/>
                <a:gd name="T63" fmla="*/ 658 h 1137"/>
                <a:gd name="T64" fmla="*/ 677 w 869"/>
                <a:gd name="T65" fmla="*/ 648 h 1137"/>
                <a:gd name="T66" fmla="*/ 678 w 869"/>
                <a:gd name="T67" fmla="*/ 646 h 1137"/>
                <a:gd name="T68" fmla="*/ 672 w 869"/>
                <a:gd name="T69" fmla="*/ 639 h 1137"/>
                <a:gd name="T70" fmla="*/ 651 w 869"/>
                <a:gd name="T71" fmla="*/ 620 h 1137"/>
                <a:gd name="T72" fmla="*/ 635 w 869"/>
                <a:gd name="T73" fmla="*/ 610 h 1137"/>
                <a:gd name="T74" fmla="*/ 581 w 869"/>
                <a:gd name="T75" fmla="*/ 581 h 1137"/>
                <a:gd name="T76" fmla="*/ 557 w 869"/>
                <a:gd name="T77" fmla="*/ 569 h 1137"/>
                <a:gd name="T78" fmla="*/ 536 w 869"/>
                <a:gd name="T79" fmla="*/ 556 h 1137"/>
                <a:gd name="T80" fmla="*/ 515 w 869"/>
                <a:gd name="T81" fmla="*/ 541 h 1137"/>
                <a:gd name="T82" fmla="*/ 501 w 869"/>
                <a:gd name="T83" fmla="*/ 524 h 1137"/>
                <a:gd name="T84" fmla="*/ 495 w 869"/>
                <a:gd name="T85" fmla="*/ 506 h 1137"/>
                <a:gd name="T86" fmla="*/ 495 w 869"/>
                <a:gd name="T87" fmla="*/ 487 h 1137"/>
                <a:gd name="T88" fmla="*/ 498 w 869"/>
                <a:gd name="T89" fmla="*/ 478 h 1137"/>
                <a:gd name="T90" fmla="*/ 507 w 869"/>
                <a:gd name="T91" fmla="*/ 461 h 1137"/>
                <a:gd name="T92" fmla="*/ 524 w 869"/>
                <a:gd name="T93" fmla="*/ 447 h 1137"/>
                <a:gd name="T94" fmla="*/ 545 w 869"/>
                <a:gd name="T95" fmla="*/ 434 h 1137"/>
                <a:gd name="T96" fmla="*/ 573 w 869"/>
                <a:gd name="T97" fmla="*/ 424 h 1137"/>
                <a:gd name="T98" fmla="*/ 623 w 869"/>
                <a:gd name="T99" fmla="*/ 410 h 1137"/>
                <a:gd name="T100" fmla="*/ 703 w 869"/>
                <a:gd name="T101" fmla="*/ 392 h 1137"/>
                <a:gd name="T102" fmla="*/ 591 w 869"/>
                <a:gd name="T103" fmla="*/ 146 h 1137"/>
                <a:gd name="T104" fmla="*/ 571 w 869"/>
                <a:gd name="T105" fmla="*/ 0 h 1137"/>
                <a:gd name="T106" fmla="*/ 571 w 869"/>
                <a:gd name="T107" fmla="*/ 213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9" h="1137">
                  <a:moveTo>
                    <a:pt x="571" y="213"/>
                  </a:moveTo>
                  <a:lnTo>
                    <a:pt x="0" y="1137"/>
                  </a:lnTo>
                  <a:lnTo>
                    <a:pt x="0" y="1137"/>
                  </a:lnTo>
                  <a:lnTo>
                    <a:pt x="170" y="1128"/>
                  </a:lnTo>
                  <a:lnTo>
                    <a:pt x="277" y="1121"/>
                  </a:lnTo>
                  <a:lnTo>
                    <a:pt x="393" y="1112"/>
                  </a:lnTo>
                  <a:lnTo>
                    <a:pt x="393" y="1112"/>
                  </a:lnTo>
                  <a:lnTo>
                    <a:pt x="489" y="1104"/>
                  </a:lnTo>
                  <a:lnTo>
                    <a:pt x="577" y="1096"/>
                  </a:lnTo>
                  <a:lnTo>
                    <a:pt x="655" y="1087"/>
                  </a:lnTo>
                  <a:lnTo>
                    <a:pt x="723" y="1077"/>
                  </a:lnTo>
                  <a:lnTo>
                    <a:pt x="723" y="1077"/>
                  </a:lnTo>
                  <a:lnTo>
                    <a:pt x="777" y="1068"/>
                  </a:lnTo>
                  <a:lnTo>
                    <a:pt x="817" y="1061"/>
                  </a:lnTo>
                  <a:lnTo>
                    <a:pt x="848" y="1053"/>
                  </a:lnTo>
                  <a:lnTo>
                    <a:pt x="869" y="1046"/>
                  </a:lnTo>
                  <a:lnTo>
                    <a:pt x="869" y="1046"/>
                  </a:lnTo>
                  <a:lnTo>
                    <a:pt x="850" y="1040"/>
                  </a:lnTo>
                  <a:lnTo>
                    <a:pt x="823" y="1033"/>
                  </a:lnTo>
                  <a:lnTo>
                    <a:pt x="788" y="1025"/>
                  </a:lnTo>
                  <a:lnTo>
                    <a:pt x="744" y="1015"/>
                  </a:lnTo>
                  <a:lnTo>
                    <a:pt x="744" y="1015"/>
                  </a:lnTo>
                  <a:lnTo>
                    <a:pt x="629" y="992"/>
                  </a:lnTo>
                  <a:lnTo>
                    <a:pt x="578" y="980"/>
                  </a:lnTo>
                  <a:lnTo>
                    <a:pt x="532" y="970"/>
                  </a:lnTo>
                  <a:lnTo>
                    <a:pt x="489" y="959"/>
                  </a:lnTo>
                  <a:lnTo>
                    <a:pt x="451" y="949"/>
                  </a:lnTo>
                  <a:lnTo>
                    <a:pt x="416" y="939"/>
                  </a:lnTo>
                  <a:lnTo>
                    <a:pt x="386" y="930"/>
                  </a:lnTo>
                  <a:lnTo>
                    <a:pt x="386" y="930"/>
                  </a:lnTo>
                  <a:lnTo>
                    <a:pt x="363" y="921"/>
                  </a:lnTo>
                  <a:lnTo>
                    <a:pt x="342" y="912"/>
                  </a:lnTo>
                  <a:lnTo>
                    <a:pt x="321" y="903"/>
                  </a:lnTo>
                  <a:lnTo>
                    <a:pt x="303" y="892"/>
                  </a:lnTo>
                  <a:lnTo>
                    <a:pt x="295" y="887"/>
                  </a:lnTo>
                  <a:lnTo>
                    <a:pt x="288" y="881"/>
                  </a:lnTo>
                  <a:lnTo>
                    <a:pt x="282" y="875"/>
                  </a:lnTo>
                  <a:lnTo>
                    <a:pt x="275" y="867"/>
                  </a:lnTo>
                  <a:lnTo>
                    <a:pt x="271" y="861"/>
                  </a:lnTo>
                  <a:lnTo>
                    <a:pt x="268" y="854"/>
                  </a:lnTo>
                  <a:lnTo>
                    <a:pt x="266" y="846"/>
                  </a:lnTo>
                  <a:lnTo>
                    <a:pt x="265" y="838"/>
                  </a:lnTo>
                  <a:lnTo>
                    <a:pt x="265" y="838"/>
                  </a:lnTo>
                  <a:lnTo>
                    <a:pt x="266" y="827"/>
                  </a:lnTo>
                  <a:lnTo>
                    <a:pt x="269" y="818"/>
                  </a:lnTo>
                  <a:lnTo>
                    <a:pt x="273" y="809"/>
                  </a:lnTo>
                  <a:lnTo>
                    <a:pt x="281" y="799"/>
                  </a:lnTo>
                  <a:lnTo>
                    <a:pt x="289" y="792"/>
                  </a:lnTo>
                  <a:lnTo>
                    <a:pt x="299" y="784"/>
                  </a:lnTo>
                  <a:lnTo>
                    <a:pt x="312" y="778"/>
                  </a:lnTo>
                  <a:lnTo>
                    <a:pt x="325" y="770"/>
                  </a:lnTo>
                  <a:lnTo>
                    <a:pt x="341" y="764"/>
                  </a:lnTo>
                  <a:lnTo>
                    <a:pt x="357" y="758"/>
                  </a:lnTo>
                  <a:lnTo>
                    <a:pt x="394" y="747"/>
                  </a:lnTo>
                  <a:lnTo>
                    <a:pt x="436" y="735"/>
                  </a:lnTo>
                  <a:lnTo>
                    <a:pt x="481" y="724"/>
                  </a:lnTo>
                  <a:lnTo>
                    <a:pt x="481" y="724"/>
                  </a:lnTo>
                  <a:lnTo>
                    <a:pt x="544" y="707"/>
                  </a:lnTo>
                  <a:lnTo>
                    <a:pt x="544" y="707"/>
                  </a:lnTo>
                  <a:lnTo>
                    <a:pt x="585" y="695"/>
                  </a:lnTo>
                  <a:lnTo>
                    <a:pt x="616" y="685"/>
                  </a:lnTo>
                  <a:lnTo>
                    <a:pt x="639" y="674"/>
                  </a:lnTo>
                  <a:lnTo>
                    <a:pt x="656" y="665"/>
                  </a:lnTo>
                  <a:lnTo>
                    <a:pt x="666" y="658"/>
                  </a:lnTo>
                  <a:lnTo>
                    <a:pt x="673" y="653"/>
                  </a:lnTo>
                  <a:lnTo>
                    <a:pt x="677" y="648"/>
                  </a:lnTo>
                  <a:lnTo>
                    <a:pt x="678" y="646"/>
                  </a:lnTo>
                  <a:lnTo>
                    <a:pt x="678" y="646"/>
                  </a:lnTo>
                  <a:lnTo>
                    <a:pt x="677" y="644"/>
                  </a:lnTo>
                  <a:lnTo>
                    <a:pt x="672" y="639"/>
                  </a:lnTo>
                  <a:lnTo>
                    <a:pt x="665" y="632"/>
                  </a:lnTo>
                  <a:lnTo>
                    <a:pt x="651" y="620"/>
                  </a:lnTo>
                  <a:lnTo>
                    <a:pt x="651" y="620"/>
                  </a:lnTo>
                  <a:lnTo>
                    <a:pt x="635" y="610"/>
                  </a:lnTo>
                  <a:lnTo>
                    <a:pt x="618" y="601"/>
                  </a:lnTo>
                  <a:lnTo>
                    <a:pt x="581" y="581"/>
                  </a:lnTo>
                  <a:lnTo>
                    <a:pt x="581" y="581"/>
                  </a:lnTo>
                  <a:lnTo>
                    <a:pt x="557" y="569"/>
                  </a:lnTo>
                  <a:lnTo>
                    <a:pt x="536" y="556"/>
                  </a:lnTo>
                  <a:lnTo>
                    <a:pt x="536" y="556"/>
                  </a:lnTo>
                  <a:lnTo>
                    <a:pt x="525" y="549"/>
                  </a:lnTo>
                  <a:lnTo>
                    <a:pt x="515" y="541"/>
                  </a:lnTo>
                  <a:lnTo>
                    <a:pt x="507" y="533"/>
                  </a:lnTo>
                  <a:lnTo>
                    <a:pt x="501" y="524"/>
                  </a:lnTo>
                  <a:lnTo>
                    <a:pt x="497" y="515"/>
                  </a:lnTo>
                  <a:lnTo>
                    <a:pt x="495" y="506"/>
                  </a:lnTo>
                  <a:lnTo>
                    <a:pt x="494" y="496"/>
                  </a:lnTo>
                  <a:lnTo>
                    <a:pt x="495" y="487"/>
                  </a:lnTo>
                  <a:lnTo>
                    <a:pt x="495" y="487"/>
                  </a:lnTo>
                  <a:lnTo>
                    <a:pt x="498" y="478"/>
                  </a:lnTo>
                  <a:lnTo>
                    <a:pt x="502" y="470"/>
                  </a:lnTo>
                  <a:lnTo>
                    <a:pt x="507" y="461"/>
                  </a:lnTo>
                  <a:lnTo>
                    <a:pt x="515" y="454"/>
                  </a:lnTo>
                  <a:lnTo>
                    <a:pt x="524" y="447"/>
                  </a:lnTo>
                  <a:lnTo>
                    <a:pt x="534" y="441"/>
                  </a:lnTo>
                  <a:lnTo>
                    <a:pt x="545" y="434"/>
                  </a:lnTo>
                  <a:lnTo>
                    <a:pt x="559" y="429"/>
                  </a:lnTo>
                  <a:lnTo>
                    <a:pt x="573" y="424"/>
                  </a:lnTo>
                  <a:lnTo>
                    <a:pt x="589" y="419"/>
                  </a:lnTo>
                  <a:lnTo>
                    <a:pt x="623" y="410"/>
                  </a:lnTo>
                  <a:lnTo>
                    <a:pt x="661" y="400"/>
                  </a:lnTo>
                  <a:lnTo>
                    <a:pt x="703" y="392"/>
                  </a:lnTo>
                  <a:lnTo>
                    <a:pt x="591" y="210"/>
                  </a:lnTo>
                  <a:lnTo>
                    <a:pt x="591" y="146"/>
                  </a:lnTo>
                  <a:lnTo>
                    <a:pt x="591" y="0"/>
                  </a:lnTo>
                  <a:lnTo>
                    <a:pt x="571" y="0"/>
                  </a:lnTo>
                  <a:lnTo>
                    <a:pt x="571" y="148"/>
                  </a:lnTo>
                  <a:lnTo>
                    <a:pt x="571" y="21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2" name="Rectangle 363">
              <a:extLst>
                <a:ext uri="{FF2B5EF4-FFF2-40B4-BE49-F238E27FC236}">
                  <a16:creationId xmlns:a16="http://schemas.microsoft.com/office/drawing/2014/main" id="{062C1A76-64AF-462D-92BD-54734CC5C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3" name="Rectangle 364">
              <a:extLst>
                <a:ext uri="{FF2B5EF4-FFF2-40B4-BE49-F238E27FC236}">
                  <a16:creationId xmlns:a16="http://schemas.microsoft.com/office/drawing/2014/main" id="{63D42ADE-87BA-42B2-AB00-F7C0679AC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4" name="Rectangle 365">
              <a:extLst>
                <a:ext uri="{FF2B5EF4-FFF2-40B4-BE49-F238E27FC236}">
                  <a16:creationId xmlns:a16="http://schemas.microsoft.com/office/drawing/2014/main" id="{358443B1-F758-4871-9776-45494207B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5" name="Rectangle 366">
              <a:extLst>
                <a:ext uri="{FF2B5EF4-FFF2-40B4-BE49-F238E27FC236}">
                  <a16:creationId xmlns:a16="http://schemas.microsoft.com/office/drawing/2014/main" id="{8A426969-A5C6-4668-ADD5-4FCF5140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6" name="Rectangle 367">
              <a:extLst>
                <a:ext uri="{FF2B5EF4-FFF2-40B4-BE49-F238E27FC236}">
                  <a16:creationId xmlns:a16="http://schemas.microsoft.com/office/drawing/2014/main" id="{F02DDDCF-FF8A-4B67-BEAF-687CFDDCB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7" name="Rectangle 368">
              <a:extLst>
                <a:ext uri="{FF2B5EF4-FFF2-40B4-BE49-F238E27FC236}">
                  <a16:creationId xmlns:a16="http://schemas.microsoft.com/office/drawing/2014/main" id="{5EAAC613-2BD4-4F9D-9F2B-6992C792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8" name="Rectangle 369">
              <a:extLst>
                <a:ext uri="{FF2B5EF4-FFF2-40B4-BE49-F238E27FC236}">
                  <a16:creationId xmlns:a16="http://schemas.microsoft.com/office/drawing/2014/main" id="{C9DA4EE0-0C22-45FE-A977-D4C509EFD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99" name="Rectangle 370">
              <a:extLst>
                <a:ext uri="{FF2B5EF4-FFF2-40B4-BE49-F238E27FC236}">
                  <a16:creationId xmlns:a16="http://schemas.microsoft.com/office/drawing/2014/main" id="{7D391FEC-7E97-4F27-A82D-52FAF8D1B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00" name="Freeform 371">
              <a:extLst>
                <a:ext uri="{FF2B5EF4-FFF2-40B4-BE49-F238E27FC236}">
                  <a16:creationId xmlns:a16="http://schemas.microsoft.com/office/drawing/2014/main" id="{CD61D0E2-BFF8-4D9D-A4BC-BD91163D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475" y="3894138"/>
              <a:ext cx="46038" cy="33338"/>
            </a:xfrm>
            <a:custGeom>
              <a:avLst/>
              <a:gdLst>
                <a:gd name="T0" fmla="*/ 206 w 206"/>
                <a:gd name="T1" fmla="*/ 0 h 150"/>
                <a:gd name="T2" fmla="*/ 0 w 206"/>
                <a:gd name="T3" fmla="*/ 0 h 150"/>
                <a:gd name="T4" fmla="*/ 0 w 206"/>
                <a:gd name="T5" fmla="*/ 150 h 150"/>
                <a:gd name="T6" fmla="*/ 206 w 206"/>
                <a:gd name="T7" fmla="*/ 150 h 150"/>
                <a:gd name="T8" fmla="*/ 206 w 206"/>
                <a:gd name="T9" fmla="*/ 0 h 150"/>
                <a:gd name="T10" fmla="*/ 198 w 206"/>
                <a:gd name="T11" fmla="*/ 89 h 150"/>
                <a:gd name="T12" fmla="*/ 198 w 206"/>
                <a:gd name="T13" fmla="*/ 117 h 150"/>
                <a:gd name="T14" fmla="*/ 174 w 206"/>
                <a:gd name="T15" fmla="*/ 117 h 150"/>
                <a:gd name="T16" fmla="*/ 174 w 206"/>
                <a:gd name="T17" fmla="*/ 142 h 150"/>
                <a:gd name="T18" fmla="*/ 146 w 206"/>
                <a:gd name="T19" fmla="*/ 142 h 150"/>
                <a:gd name="T20" fmla="*/ 146 w 206"/>
                <a:gd name="T21" fmla="*/ 117 h 150"/>
                <a:gd name="T22" fmla="*/ 117 w 206"/>
                <a:gd name="T23" fmla="*/ 117 h 150"/>
                <a:gd name="T24" fmla="*/ 117 w 206"/>
                <a:gd name="T25" fmla="*/ 142 h 150"/>
                <a:gd name="T26" fmla="*/ 89 w 206"/>
                <a:gd name="T27" fmla="*/ 142 h 150"/>
                <a:gd name="T28" fmla="*/ 89 w 206"/>
                <a:gd name="T29" fmla="*/ 117 h 150"/>
                <a:gd name="T30" fmla="*/ 61 w 206"/>
                <a:gd name="T31" fmla="*/ 117 h 150"/>
                <a:gd name="T32" fmla="*/ 61 w 206"/>
                <a:gd name="T33" fmla="*/ 142 h 150"/>
                <a:gd name="T34" fmla="*/ 33 w 206"/>
                <a:gd name="T35" fmla="*/ 142 h 150"/>
                <a:gd name="T36" fmla="*/ 33 w 206"/>
                <a:gd name="T37" fmla="*/ 117 h 150"/>
                <a:gd name="T38" fmla="*/ 8 w 206"/>
                <a:gd name="T39" fmla="*/ 117 h 150"/>
                <a:gd name="T40" fmla="*/ 8 w 206"/>
                <a:gd name="T41" fmla="*/ 89 h 150"/>
                <a:gd name="T42" fmla="*/ 33 w 206"/>
                <a:gd name="T43" fmla="*/ 89 h 150"/>
                <a:gd name="T44" fmla="*/ 33 w 206"/>
                <a:gd name="T45" fmla="*/ 61 h 150"/>
                <a:gd name="T46" fmla="*/ 8 w 206"/>
                <a:gd name="T47" fmla="*/ 61 h 150"/>
                <a:gd name="T48" fmla="*/ 8 w 206"/>
                <a:gd name="T49" fmla="*/ 33 h 150"/>
                <a:gd name="T50" fmla="*/ 33 w 206"/>
                <a:gd name="T51" fmla="*/ 33 h 150"/>
                <a:gd name="T52" fmla="*/ 33 w 206"/>
                <a:gd name="T53" fmla="*/ 9 h 150"/>
                <a:gd name="T54" fmla="*/ 61 w 206"/>
                <a:gd name="T55" fmla="*/ 9 h 150"/>
                <a:gd name="T56" fmla="*/ 61 w 206"/>
                <a:gd name="T57" fmla="*/ 33 h 150"/>
                <a:gd name="T58" fmla="*/ 89 w 206"/>
                <a:gd name="T59" fmla="*/ 33 h 150"/>
                <a:gd name="T60" fmla="*/ 89 w 206"/>
                <a:gd name="T61" fmla="*/ 9 h 150"/>
                <a:gd name="T62" fmla="*/ 117 w 206"/>
                <a:gd name="T63" fmla="*/ 9 h 150"/>
                <a:gd name="T64" fmla="*/ 117 w 206"/>
                <a:gd name="T65" fmla="*/ 33 h 150"/>
                <a:gd name="T66" fmla="*/ 146 w 206"/>
                <a:gd name="T67" fmla="*/ 33 h 150"/>
                <a:gd name="T68" fmla="*/ 146 w 206"/>
                <a:gd name="T69" fmla="*/ 9 h 150"/>
                <a:gd name="T70" fmla="*/ 174 w 206"/>
                <a:gd name="T71" fmla="*/ 9 h 150"/>
                <a:gd name="T72" fmla="*/ 174 w 206"/>
                <a:gd name="T73" fmla="*/ 33 h 150"/>
                <a:gd name="T74" fmla="*/ 198 w 206"/>
                <a:gd name="T75" fmla="*/ 33 h 150"/>
                <a:gd name="T76" fmla="*/ 198 w 206"/>
                <a:gd name="T77" fmla="*/ 61 h 150"/>
                <a:gd name="T78" fmla="*/ 174 w 206"/>
                <a:gd name="T79" fmla="*/ 61 h 150"/>
                <a:gd name="T80" fmla="*/ 174 w 206"/>
                <a:gd name="T81" fmla="*/ 89 h 150"/>
                <a:gd name="T82" fmla="*/ 198 w 206"/>
                <a:gd name="T83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150">
                  <a:moveTo>
                    <a:pt x="206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206" y="150"/>
                  </a:lnTo>
                  <a:lnTo>
                    <a:pt x="206" y="0"/>
                  </a:lnTo>
                  <a:close/>
                  <a:moveTo>
                    <a:pt x="198" y="89"/>
                  </a:moveTo>
                  <a:lnTo>
                    <a:pt x="198" y="117"/>
                  </a:lnTo>
                  <a:lnTo>
                    <a:pt x="174" y="117"/>
                  </a:lnTo>
                  <a:lnTo>
                    <a:pt x="174" y="142"/>
                  </a:lnTo>
                  <a:lnTo>
                    <a:pt x="146" y="142"/>
                  </a:lnTo>
                  <a:lnTo>
                    <a:pt x="146" y="117"/>
                  </a:lnTo>
                  <a:lnTo>
                    <a:pt x="117" y="117"/>
                  </a:lnTo>
                  <a:lnTo>
                    <a:pt x="117" y="142"/>
                  </a:lnTo>
                  <a:lnTo>
                    <a:pt x="89" y="142"/>
                  </a:lnTo>
                  <a:lnTo>
                    <a:pt x="89" y="117"/>
                  </a:lnTo>
                  <a:lnTo>
                    <a:pt x="61" y="117"/>
                  </a:lnTo>
                  <a:lnTo>
                    <a:pt x="61" y="142"/>
                  </a:lnTo>
                  <a:lnTo>
                    <a:pt x="33" y="142"/>
                  </a:lnTo>
                  <a:lnTo>
                    <a:pt x="33" y="117"/>
                  </a:lnTo>
                  <a:lnTo>
                    <a:pt x="8" y="117"/>
                  </a:lnTo>
                  <a:lnTo>
                    <a:pt x="8" y="89"/>
                  </a:lnTo>
                  <a:lnTo>
                    <a:pt x="33" y="89"/>
                  </a:lnTo>
                  <a:lnTo>
                    <a:pt x="33" y="61"/>
                  </a:lnTo>
                  <a:lnTo>
                    <a:pt x="8" y="61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9"/>
                  </a:lnTo>
                  <a:lnTo>
                    <a:pt x="61" y="9"/>
                  </a:lnTo>
                  <a:lnTo>
                    <a:pt x="61" y="33"/>
                  </a:lnTo>
                  <a:lnTo>
                    <a:pt x="89" y="33"/>
                  </a:lnTo>
                  <a:lnTo>
                    <a:pt x="89" y="9"/>
                  </a:lnTo>
                  <a:lnTo>
                    <a:pt x="117" y="9"/>
                  </a:lnTo>
                  <a:lnTo>
                    <a:pt x="117" y="33"/>
                  </a:lnTo>
                  <a:lnTo>
                    <a:pt x="146" y="33"/>
                  </a:lnTo>
                  <a:lnTo>
                    <a:pt x="146" y="9"/>
                  </a:lnTo>
                  <a:lnTo>
                    <a:pt x="174" y="9"/>
                  </a:lnTo>
                  <a:lnTo>
                    <a:pt x="174" y="33"/>
                  </a:lnTo>
                  <a:lnTo>
                    <a:pt x="198" y="33"/>
                  </a:lnTo>
                  <a:lnTo>
                    <a:pt x="198" y="61"/>
                  </a:lnTo>
                  <a:lnTo>
                    <a:pt x="174" y="61"/>
                  </a:lnTo>
                  <a:lnTo>
                    <a:pt x="174" y="89"/>
                  </a:lnTo>
                  <a:lnTo>
                    <a:pt x="198" y="8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86E0E5B-6745-48C4-92E5-C0E3227DEFCB}"/>
              </a:ext>
            </a:extLst>
          </p:cNvPr>
          <p:cNvSpPr/>
          <p:nvPr/>
        </p:nvSpPr>
        <p:spPr>
          <a:xfrm>
            <a:off x="4035272" y="1676987"/>
            <a:ext cx="2901056" cy="658646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/>
              </a:rPr>
              <a:t>Projet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/>
              </a:rPr>
              <a:t>« Espaces Service Jeunesse</a:t>
            </a:r>
            <a:r>
              <a:rPr lang="fr-FR" sz="1200" b="1" dirty="0">
                <a:solidFill>
                  <a:prstClr val="white"/>
                </a:solidFill>
                <a:latin typeface="Arial" panose="020B0604020202020204"/>
              </a:rPr>
              <a:t>»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D6D4292-2C83-4D4F-A494-0CF5D330E0A0}"/>
              </a:ext>
            </a:extLst>
          </p:cNvPr>
          <p:cNvSpPr/>
          <p:nvPr/>
        </p:nvSpPr>
        <p:spPr>
          <a:xfrm>
            <a:off x="7557205" y="2377437"/>
            <a:ext cx="2883605" cy="3861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050">
                <a:solidFill>
                  <a:srgbClr val="000000"/>
                </a:solidFill>
              </a:rPr>
              <a:t>Elargissement des démonstrateurs TNE pour accélérer les usages du numérique au service de la réussite des élèves, réduire la facture numérique et assurer une continuité pédagogique. L’objectif est d’agir sur 4 leviers simultanément : équipement, les ressources, la formation et la parentalité. </a:t>
            </a:r>
            <a:endParaRPr lang="fr-FR" sz="1050" dirty="0">
              <a:solidFill>
                <a:srgbClr val="000000"/>
              </a:solidFill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678F558-9294-462B-9FE6-1BFD0C4E16C9}"/>
              </a:ext>
            </a:extLst>
          </p:cNvPr>
          <p:cNvSpPr txBox="1"/>
          <p:nvPr/>
        </p:nvSpPr>
        <p:spPr>
          <a:xfrm>
            <a:off x="8287144" y="3663040"/>
            <a:ext cx="2047062" cy="82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53" dirty="0">
                <a:solidFill>
                  <a:srgbClr val="000000"/>
                </a:solidFill>
              </a:rPr>
              <a:t>4 porteurs de projet dans les territoires : le GIP Trousse à Projet, le Réseau Canopé, les Académies et les collectivités cheffes de file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F970BBC3-89A5-4419-AAB4-FD4E9F1BD565}"/>
              </a:ext>
            </a:extLst>
          </p:cNvPr>
          <p:cNvSpPr txBox="1"/>
          <p:nvPr/>
        </p:nvSpPr>
        <p:spPr>
          <a:xfrm>
            <a:off x="8287143" y="4603510"/>
            <a:ext cx="1907909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53" dirty="0">
                <a:solidFill>
                  <a:srgbClr val="000000"/>
                </a:solidFill>
              </a:rPr>
              <a:t>Projet sur 3 ans 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F7DCA2F2-3AF2-4D72-8C0E-C019B2E712E0}"/>
              </a:ext>
            </a:extLst>
          </p:cNvPr>
          <p:cNvSpPr txBox="1"/>
          <p:nvPr/>
        </p:nvSpPr>
        <p:spPr>
          <a:xfrm>
            <a:off x="8287143" y="4991326"/>
            <a:ext cx="1907909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53" dirty="0">
                <a:solidFill>
                  <a:srgbClr val="000000"/>
                </a:solidFill>
              </a:rPr>
              <a:t>Financement PIA de 172 millions sur 3 ans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B47671F3-68BB-44C1-817B-DEDD21AB01B3}"/>
              </a:ext>
            </a:extLst>
          </p:cNvPr>
          <p:cNvSpPr txBox="1"/>
          <p:nvPr/>
        </p:nvSpPr>
        <p:spPr>
          <a:xfrm>
            <a:off x="7843204" y="5514622"/>
            <a:ext cx="2487127" cy="238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6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3" dirty="0">
                <a:solidFill>
                  <a:srgbClr val="000000"/>
                </a:solidFill>
                <a:latin typeface="Arial" panose="020B0604020202020204"/>
              </a:rPr>
              <a:t>12 départementaux expérimentaux </a:t>
            </a:r>
            <a:endParaRPr kumimoji="0" lang="fr-FR" sz="9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2" name="Group 105">
            <a:extLst>
              <a:ext uri="{FF2B5EF4-FFF2-40B4-BE49-F238E27FC236}">
                <a16:creationId xmlns:a16="http://schemas.microsoft.com/office/drawing/2014/main" id="{4DED77F9-9204-4061-90F8-FAB20D500C37}"/>
              </a:ext>
            </a:extLst>
          </p:cNvPr>
          <p:cNvGrpSpPr/>
          <p:nvPr/>
        </p:nvGrpSpPr>
        <p:grpSpPr>
          <a:xfrm>
            <a:off x="7779781" y="3805282"/>
            <a:ext cx="288908" cy="333356"/>
            <a:chOff x="1368425" y="4713288"/>
            <a:chExt cx="536575" cy="619126"/>
          </a:xfrm>
        </p:grpSpPr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FF1472E0-F76E-4847-BA90-3464F32C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5075238"/>
              <a:ext cx="234950" cy="257175"/>
            </a:xfrm>
            <a:custGeom>
              <a:avLst/>
              <a:gdLst>
                <a:gd name="T0" fmla="*/ 92 w 148"/>
                <a:gd name="T1" fmla="*/ 120 h 162"/>
                <a:gd name="T2" fmla="*/ 83 w 148"/>
                <a:gd name="T3" fmla="*/ 82 h 162"/>
                <a:gd name="T4" fmla="*/ 83 w 148"/>
                <a:gd name="T5" fmla="*/ 82 h 162"/>
                <a:gd name="T6" fmla="*/ 80 w 148"/>
                <a:gd name="T7" fmla="*/ 79 h 162"/>
                <a:gd name="T8" fmla="*/ 77 w 148"/>
                <a:gd name="T9" fmla="*/ 76 h 162"/>
                <a:gd name="T10" fmla="*/ 77 w 148"/>
                <a:gd name="T11" fmla="*/ 76 h 162"/>
                <a:gd name="T12" fmla="*/ 73 w 148"/>
                <a:gd name="T13" fmla="*/ 74 h 162"/>
                <a:gd name="T14" fmla="*/ 73 w 148"/>
                <a:gd name="T15" fmla="*/ 74 h 162"/>
                <a:gd name="T16" fmla="*/ 68 w 148"/>
                <a:gd name="T17" fmla="*/ 76 h 162"/>
                <a:gd name="T18" fmla="*/ 31 w 148"/>
                <a:gd name="T19" fmla="*/ 92 h 162"/>
                <a:gd name="T20" fmla="*/ 68 w 148"/>
                <a:gd name="T21" fmla="*/ 15 h 162"/>
                <a:gd name="T22" fmla="*/ 68 w 148"/>
                <a:gd name="T23" fmla="*/ 15 h 162"/>
                <a:gd name="T24" fmla="*/ 54 w 148"/>
                <a:gd name="T25" fmla="*/ 0 h 162"/>
                <a:gd name="T26" fmla="*/ 0 w 148"/>
                <a:gd name="T27" fmla="*/ 108 h 162"/>
                <a:gd name="T28" fmla="*/ 0 w 148"/>
                <a:gd name="T29" fmla="*/ 108 h 162"/>
                <a:gd name="T30" fmla="*/ 0 w 148"/>
                <a:gd name="T31" fmla="*/ 111 h 162"/>
                <a:gd name="T32" fmla="*/ 0 w 148"/>
                <a:gd name="T33" fmla="*/ 114 h 162"/>
                <a:gd name="T34" fmla="*/ 0 w 148"/>
                <a:gd name="T35" fmla="*/ 117 h 162"/>
                <a:gd name="T36" fmla="*/ 3 w 148"/>
                <a:gd name="T37" fmla="*/ 120 h 162"/>
                <a:gd name="T38" fmla="*/ 3 w 148"/>
                <a:gd name="T39" fmla="*/ 120 h 162"/>
                <a:gd name="T40" fmla="*/ 5 w 148"/>
                <a:gd name="T41" fmla="*/ 122 h 162"/>
                <a:gd name="T42" fmla="*/ 8 w 148"/>
                <a:gd name="T43" fmla="*/ 123 h 162"/>
                <a:gd name="T44" fmla="*/ 11 w 148"/>
                <a:gd name="T45" fmla="*/ 123 h 162"/>
                <a:gd name="T46" fmla="*/ 15 w 148"/>
                <a:gd name="T47" fmla="*/ 122 h 162"/>
                <a:gd name="T48" fmla="*/ 65 w 148"/>
                <a:gd name="T49" fmla="*/ 99 h 162"/>
                <a:gd name="T50" fmla="*/ 79 w 148"/>
                <a:gd name="T51" fmla="*/ 154 h 162"/>
                <a:gd name="T52" fmla="*/ 79 w 148"/>
                <a:gd name="T53" fmla="*/ 154 h 162"/>
                <a:gd name="T54" fmla="*/ 80 w 148"/>
                <a:gd name="T55" fmla="*/ 157 h 162"/>
                <a:gd name="T56" fmla="*/ 82 w 148"/>
                <a:gd name="T57" fmla="*/ 159 h 162"/>
                <a:gd name="T58" fmla="*/ 85 w 148"/>
                <a:gd name="T59" fmla="*/ 160 h 162"/>
                <a:gd name="T60" fmla="*/ 88 w 148"/>
                <a:gd name="T61" fmla="*/ 162 h 162"/>
                <a:gd name="T62" fmla="*/ 88 w 148"/>
                <a:gd name="T63" fmla="*/ 162 h 162"/>
                <a:gd name="T64" fmla="*/ 89 w 148"/>
                <a:gd name="T65" fmla="*/ 162 h 162"/>
                <a:gd name="T66" fmla="*/ 89 w 148"/>
                <a:gd name="T67" fmla="*/ 162 h 162"/>
                <a:gd name="T68" fmla="*/ 95 w 148"/>
                <a:gd name="T69" fmla="*/ 160 h 162"/>
                <a:gd name="T70" fmla="*/ 98 w 148"/>
                <a:gd name="T71" fmla="*/ 156 h 162"/>
                <a:gd name="T72" fmla="*/ 148 w 148"/>
                <a:gd name="T73" fmla="*/ 51 h 162"/>
                <a:gd name="T74" fmla="*/ 148 w 148"/>
                <a:gd name="T75" fmla="*/ 51 h 162"/>
                <a:gd name="T76" fmla="*/ 128 w 148"/>
                <a:gd name="T77" fmla="*/ 48 h 162"/>
                <a:gd name="T78" fmla="*/ 92 w 148"/>
                <a:gd name="T79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62">
                  <a:moveTo>
                    <a:pt x="92" y="12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80" y="79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68" y="76"/>
                  </a:lnTo>
                  <a:lnTo>
                    <a:pt x="31" y="92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4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5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5" y="122"/>
                  </a:lnTo>
                  <a:lnTo>
                    <a:pt x="65" y="99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80" y="157"/>
                  </a:lnTo>
                  <a:lnTo>
                    <a:pt x="82" y="159"/>
                  </a:lnTo>
                  <a:lnTo>
                    <a:pt x="85" y="16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5" y="160"/>
                  </a:lnTo>
                  <a:lnTo>
                    <a:pt x="98" y="156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28" y="48"/>
                  </a:lnTo>
                  <a:lnTo>
                    <a:pt x="92" y="12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14" name="Freeform 74">
              <a:extLst>
                <a:ext uri="{FF2B5EF4-FFF2-40B4-BE49-F238E27FC236}">
                  <a16:creationId xmlns:a16="http://schemas.microsoft.com/office/drawing/2014/main" id="{E6B86509-3EF5-41DC-8FA3-93F1D0CE7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" y="5070476"/>
              <a:ext cx="238125" cy="261938"/>
            </a:xfrm>
            <a:custGeom>
              <a:avLst/>
              <a:gdLst>
                <a:gd name="T0" fmla="*/ 148 w 150"/>
                <a:gd name="T1" fmla="*/ 110 h 165"/>
                <a:gd name="T2" fmla="*/ 95 w 150"/>
                <a:gd name="T3" fmla="*/ 0 h 165"/>
                <a:gd name="T4" fmla="*/ 95 w 150"/>
                <a:gd name="T5" fmla="*/ 0 h 165"/>
                <a:gd name="T6" fmla="*/ 80 w 150"/>
                <a:gd name="T7" fmla="*/ 17 h 165"/>
                <a:gd name="T8" fmla="*/ 117 w 150"/>
                <a:gd name="T9" fmla="*/ 95 h 165"/>
                <a:gd name="T10" fmla="*/ 82 w 150"/>
                <a:gd name="T11" fmla="*/ 79 h 165"/>
                <a:gd name="T12" fmla="*/ 82 w 150"/>
                <a:gd name="T13" fmla="*/ 79 h 165"/>
                <a:gd name="T14" fmla="*/ 77 w 150"/>
                <a:gd name="T15" fmla="*/ 77 h 165"/>
                <a:gd name="T16" fmla="*/ 73 w 150"/>
                <a:gd name="T17" fmla="*/ 79 h 165"/>
                <a:gd name="T18" fmla="*/ 73 w 150"/>
                <a:gd name="T19" fmla="*/ 79 h 165"/>
                <a:gd name="T20" fmla="*/ 68 w 150"/>
                <a:gd name="T21" fmla="*/ 82 h 165"/>
                <a:gd name="T22" fmla="*/ 67 w 150"/>
                <a:gd name="T23" fmla="*/ 85 h 165"/>
                <a:gd name="T24" fmla="*/ 58 w 150"/>
                <a:gd name="T25" fmla="*/ 123 h 165"/>
                <a:gd name="T26" fmla="*/ 21 w 150"/>
                <a:gd name="T27" fmla="*/ 49 h 165"/>
                <a:gd name="T28" fmla="*/ 21 w 150"/>
                <a:gd name="T29" fmla="*/ 49 h 165"/>
                <a:gd name="T30" fmla="*/ 0 w 150"/>
                <a:gd name="T31" fmla="*/ 54 h 165"/>
                <a:gd name="T32" fmla="*/ 52 w 150"/>
                <a:gd name="T33" fmla="*/ 159 h 165"/>
                <a:gd name="T34" fmla="*/ 52 w 150"/>
                <a:gd name="T35" fmla="*/ 159 h 165"/>
                <a:gd name="T36" fmla="*/ 55 w 150"/>
                <a:gd name="T37" fmla="*/ 163 h 165"/>
                <a:gd name="T38" fmla="*/ 61 w 150"/>
                <a:gd name="T39" fmla="*/ 165 h 165"/>
                <a:gd name="T40" fmla="*/ 61 w 150"/>
                <a:gd name="T41" fmla="*/ 165 h 165"/>
                <a:gd name="T42" fmla="*/ 62 w 150"/>
                <a:gd name="T43" fmla="*/ 165 h 165"/>
                <a:gd name="T44" fmla="*/ 62 w 150"/>
                <a:gd name="T45" fmla="*/ 165 h 165"/>
                <a:gd name="T46" fmla="*/ 65 w 150"/>
                <a:gd name="T47" fmla="*/ 163 h 165"/>
                <a:gd name="T48" fmla="*/ 67 w 150"/>
                <a:gd name="T49" fmla="*/ 162 h 165"/>
                <a:gd name="T50" fmla="*/ 70 w 150"/>
                <a:gd name="T51" fmla="*/ 160 h 165"/>
                <a:gd name="T52" fmla="*/ 71 w 150"/>
                <a:gd name="T53" fmla="*/ 157 h 165"/>
                <a:gd name="T54" fmla="*/ 85 w 150"/>
                <a:gd name="T55" fmla="*/ 102 h 165"/>
                <a:gd name="T56" fmla="*/ 135 w 150"/>
                <a:gd name="T57" fmla="*/ 125 h 165"/>
                <a:gd name="T58" fmla="*/ 135 w 150"/>
                <a:gd name="T59" fmla="*/ 125 h 165"/>
                <a:gd name="T60" fmla="*/ 139 w 150"/>
                <a:gd name="T61" fmla="*/ 126 h 165"/>
                <a:gd name="T62" fmla="*/ 139 w 150"/>
                <a:gd name="T63" fmla="*/ 126 h 165"/>
                <a:gd name="T64" fmla="*/ 139 w 150"/>
                <a:gd name="T65" fmla="*/ 126 h 165"/>
                <a:gd name="T66" fmla="*/ 139 w 150"/>
                <a:gd name="T67" fmla="*/ 126 h 165"/>
                <a:gd name="T68" fmla="*/ 144 w 150"/>
                <a:gd name="T69" fmla="*/ 125 h 165"/>
                <a:gd name="T70" fmla="*/ 147 w 150"/>
                <a:gd name="T71" fmla="*/ 123 h 165"/>
                <a:gd name="T72" fmla="*/ 150 w 150"/>
                <a:gd name="T73" fmla="*/ 119 h 165"/>
                <a:gd name="T74" fmla="*/ 150 w 150"/>
                <a:gd name="T75" fmla="*/ 116 h 165"/>
                <a:gd name="T76" fmla="*/ 150 w 150"/>
                <a:gd name="T77" fmla="*/ 116 h 165"/>
                <a:gd name="T78" fmla="*/ 150 w 150"/>
                <a:gd name="T79" fmla="*/ 113 h 165"/>
                <a:gd name="T80" fmla="*/ 148 w 150"/>
                <a:gd name="T81" fmla="*/ 110 h 165"/>
                <a:gd name="T82" fmla="*/ 148 w 150"/>
                <a:gd name="T8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65">
                  <a:moveTo>
                    <a:pt x="148" y="11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80" y="17"/>
                  </a:lnTo>
                  <a:lnTo>
                    <a:pt x="117" y="95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77" y="77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68" y="82"/>
                  </a:lnTo>
                  <a:lnTo>
                    <a:pt x="67" y="85"/>
                  </a:lnTo>
                  <a:lnTo>
                    <a:pt x="58" y="123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0" y="54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55" y="163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5" y="163"/>
                  </a:lnTo>
                  <a:lnTo>
                    <a:pt x="67" y="162"/>
                  </a:lnTo>
                  <a:lnTo>
                    <a:pt x="70" y="160"/>
                  </a:lnTo>
                  <a:lnTo>
                    <a:pt x="71" y="157"/>
                  </a:lnTo>
                  <a:lnTo>
                    <a:pt x="85" y="102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44" y="125"/>
                  </a:lnTo>
                  <a:lnTo>
                    <a:pt x="147" y="123"/>
                  </a:lnTo>
                  <a:lnTo>
                    <a:pt x="150" y="119"/>
                  </a:lnTo>
                  <a:lnTo>
                    <a:pt x="150" y="116"/>
                  </a:lnTo>
                  <a:lnTo>
                    <a:pt x="150" y="116"/>
                  </a:lnTo>
                  <a:lnTo>
                    <a:pt x="150" y="113"/>
                  </a:lnTo>
                  <a:lnTo>
                    <a:pt x="148" y="110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15" name="Freeform 75">
              <a:extLst>
                <a:ext uri="{FF2B5EF4-FFF2-40B4-BE49-F238E27FC236}">
                  <a16:creationId xmlns:a16="http://schemas.microsoft.com/office/drawing/2014/main" id="{F8AE5B9B-9403-4DBD-A503-CED08209B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4854576"/>
              <a:ext cx="63500" cy="131763"/>
            </a:xfrm>
            <a:custGeom>
              <a:avLst/>
              <a:gdLst>
                <a:gd name="T0" fmla="*/ 30 w 40"/>
                <a:gd name="T1" fmla="*/ 0 h 83"/>
                <a:gd name="T2" fmla="*/ 30 w 40"/>
                <a:gd name="T3" fmla="*/ 0 h 83"/>
                <a:gd name="T4" fmla="*/ 26 w 40"/>
                <a:gd name="T5" fmla="*/ 0 h 83"/>
                <a:gd name="T6" fmla="*/ 23 w 40"/>
                <a:gd name="T7" fmla="*/ 2 h 83"/>
                <a:gd name="T8" fmla="*/ 23 w 40"/>
                <a:gd name="T9" fmla="*/ 2 h 83"/>
                <a:gd name="T10" fmla="*/ 23 w 40"/>
                <a:gd name="T11" fmla="*/ 3 h 83"/>
                <a:gd name="T12" fmla="*/ 3 w 40"/>
                <a:gd name="T13" fmla="*/ 18 h 83"/>
                <a:gd name="T14" fmla="*/ 3 w 40"/>
                <a:gd name="T15" fmla="*/ 18 h 83"/>
                <a:gd name="T16" fmla="*/ 0 w 40"/>
                <a:gd name="T17" fmla="*/ 21 h 83"/>
                <a:gd name="T18" fmla="*/ 0 w 40"/>
                <a:gd name="T19" fmla="*/ 25 h 83"/>
                <a:gd name="T20" fmla="*/ 0 w 40"/>
                <a:gd name="T21" fmla="*/ 30 h 83"/>
                <a:gd name="T22" fmla="*/ 2 w 40"/>
                <a:gd name="T23" fmla="*/ 33 h 83"/>
                <a:gd name="T24" fmla="*/ 2 w 40"/>
                <a:gd name="T25" fmla="*/ 33 h 83"/>
                <a:gd name="T26" fmla="*/ 6 w 40"/>
                <a:gd name="T27" fmla="*/ 36 h 83"/>
                <a:gd name="T28" fmla="*/ 11 w 40"/>
                <a:gd name="T29" fmla="*/ 37 h 83"/>
                <a:gd name="T30" fmla="*/ 11 w 40"/>
                <a:gd name="T31" fmla="*/ 37 h 83"/>
                <a:gd name="T32" fmla="*/ 14 w 40"/>
                <a:gd name="T33" fmla="*/ 36 h 83"/>
                <a:gd name="T34" fmla="*/ 17 w 40"/>
                <a:gd name="T35" fmla="*/ 34 h 83"/>
                <a:gd name="T36" fmla="*/ 20 w 40"/>
                <a:gd name="T37" fmla="*/ 31 h 83"/>
                <a:gd name="T38" fmla="*/ 20 w 40"/>
                <a:gd name="T39" fmla="*/ 73 h 83"/>
                <a:gd name="T40" fmla="*/ 20 w 40"/>
                <a:gd name="T41" fmla="*/ 73 h 83"/>
                <a:gd name="T42" fmla="*/ 21 w 40"/>
                <a:gd name="T43" fmla="*/ 76 h 83"/>
                <a:gd name="T44" fmla="*/ 23 w 40"/>
                <a:gd name="T45" fmla="*/ 80 h 83"/>
                <a:gd name="T46" fmla="*/ 26 w 40"/>
                <a:gd name="T47" fmla="*/ 81 h 83"/>
                <a:gd name="T48" fmla="*/ 30 w 40"/>
                <a:gd name="T49" fmla="*/ 83 h 83"/>
                <a:gd name="T50" fmla="*/ 30 w 40"/>
                <a:gd name="T51" fmla="*/ 83 h 83"/>
                <a:gd name="T52" fmla="*/ 34 w 40"/>
                <a:gd name="T53" fmla="*/ 81 h 83"/>
                <a:gd name="T54" fmla="*/ 37 w 40"/>
                <a:gd name="T55" fmla="*/ 80 h 83"/>
                <a:gd name="T56" fmla="*/ 39 w 40"/>
                <a:gd name="T57" fmla="*/ 76 h 83"/>
                <a:gd name="T58" fmla="*/ 40 w 40"/>
                <a:gd name="T59" fmla="*/ 73 h 83"/>
                <a:gd name="T60" fmla="*/ 40 w 40"/>
                <a:gd name="T61" fmla="*/ 10 h 83"/>
                <a:gd name="T62" fmla="*/ 40 w 40"/>
                <a:gd name="T63" fmla="*/ 10 h 83"/>
                <a:gd name="T64" fmla="*/ 39 w 40"/>
                <a:gd name="T65" fmla="*/ 6 h 83"/>
                <a:gd name="T66" fmla="*/ 37 w 40"/>
                <a:gd name="T67" fmla="*/ 3 h 83"/>
                <a:gd name="T68" fmla="*/ 34 w 40"/>
                <a:gd name="T69" fmla="*/ 0 h 83"/>
                <a:gd name="T70" fmla="*/ 30 w 40"/>
                <a:gd name="T71" fmla="*/ 0 h 83"/>
                <a:gd name="T72" fmla="*/ 30 w 40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83">
                  <a:moveTo>
                    <a:pt x="3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4" y="36"/>
                  </a:lnTo>
                  <a:lnTo>
                    <a:pt x="17" y="34"/>
                  </a:lnTo>
                  <a:lnTo>
                    <a:pt x="20" y="31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1" y="76"/>
                  </a:lnTo>
                  <a:lnTo>
                    <a:pt x="23" y="80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4" y="81"/>
                  </a:lnTo>
                  <a:lnTo>
                    <a:pt x="37" y="80"/>
                  </a:lnTo>
                  <a:lnTo>
                    <a:pt x="39" y="76"/>
                  </a:lnTo>
                  <a:lnTo>
                    <a:pt x="40" y="73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16" name="Freeform 76">
              <a:extLst>
                <a:ext uri="{FF2B5EF4-FFF2-40B4-BE49-F238E27FC236}">
                  <a16:creationId xmlns:a16="http://schemas.microsoft.com/office/drawing/2014/main" id="{E8F016A1-D0BE-4A99-9E3F-254074853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" y="4781551"/>
              <a:ext cx="274638" cy="274638"/>
            </a:xfrm>
            <a:custGeom>
              <a:avLst/>
              <a:gdLst>
                <a:gd name="T0" fmla="*/ 88 w 173"/>
                <a:gd name="T1" fmla="*/ 0 h 173"/>
                <a:gd name="T2" fmla="*/ 70 w 173"/>
                <a:gd name="T3" fmla="*/ 3 h 173"/>
                <a:gd name="T4" fmla="*/ 39 w 173"/>
                <a:gd name="T5" fmla="*/ 15 h 173"/>
                <a:gd name="T6" fmla="*/ 15 w 173"/>
                <a:gd name="T7" fmla="*/ 39 h 173"/>
                <a:gd name="T8" fmla="*/ 3 w 173"/>
                <a:gd name="T9" fmla="*/ 70 h 173"/>
                <a:gd name="T10" fmla="*/ 0 w 173"/>
                <a:gd name="T11" fmla="*/ 87 h 173"/>
                <a:gd name="T12" fmla="*/ 2 w 173"/>
                <a:gd name="T13" fmla="*/ 95 h 173"/>
                <a:gd name="T14" fmla="*/ 8 w 173"/>
                <a:gd name="T15" fmla="*/ 120 h 173"/>
                <a:gd name="T16" fmla="*/ 25 w 173"/>
                <a:gd name="T17" fmla="*/ 148 h 173"/>
                <a:gd name="T18" fmla="*/ 53 w 173"/>
                <a:gd name="T19" fmla="*/ 166 h 173"/>
                <a:gd name="T20" fmla="*/ 79 w 173"/>
                <a:gd name="T21" fmla="*/ 172 h 173"/>
                <a:gd name="T22" fmla="*/ 88 w 173"/>
                <a:gd name="T23" fmla="*/ 173 h 173"/>
                <a:gd name="T24" fmla="*/ 104 w 173"/>
                <a:gd name="T25" fmla="*/ 170 h 173"/>
                <a:gd name="T26" fmla="*/ 135 w 173"/>
                <a:gd name="T27" fmla="*/ 159 h 173"/>
                <a:gd name="T28" fmla="*/ 159 w 173"/>
                <a:gd name="T29" fmla="*/ 135 h 173"/>
                <a:gd name="T30" fmla="*/ 170 w 173"/>
                <a:gd name="T31" fmla="*/ 104 h 173"/>
                <a:gd name="T32" fmla="*/ 173 w 173"/>
                <a:gd name="T33" fmla="*/ 87 h 173"/>
                <a:gd name="T34" fmla="*/ 172 w 173"/>
                <a:gd name="T35" fmla="*/ 79 h 173"/>
                <a:gd name="T36" fmla="*/ 166 w 173"/>
                <a:gd name="T37" fmla="*/ 53 h 173"/>
                <a:gd name="T38" fmla="*/ 148 w 173"/>
                <a:gd name="T39" fmla="*/ 25 h 173"/>
                <a:gd name="T40" fmla="*/ 120 w 173"/>
                <a:gd name="T41" fmla="*/ 8 h 173"/>
                <a:gd name="T42" fmla="*/ 96 w 173"/>
                <a:gd name="T43" fmla="*/ 2 h 173"/>
                <a:gd name="T44" fmla="*/ 88 w 173"/>
                <a:gd name="T45" fmla="*/ 0 h 173"/>
                <a:gd name="T46" fmla="*/ 88 w 173"/>
                <a:gd name="T47" fmla="*/ 153 h 173"/>
                <a:gd name="T48" fmla="*/ 61 w 173"/>
                <a:gd name="T49" fmla="*/ 147 h 173"/>
                <a:gd name="T50" fmla="*/ 40 w 173"/>
                <a:gd name="T51" fmla="*/ 133 h 173"/>
                <a:gd name="T52" fmla="*/ 27 w 173"/>
                <a:gd name="T53" fmla="*/ 113 h 173"/>
                <a:gd name="T54" fmla="*/ 21 w 173"/>
                <a:gd name="T55" fmla="*/ 87 h 173"/>
                <a:gd name="T56" fmla="*/ 22 w 173"/>
                <a:gd name="T57" fmla="*/ 74 h 173"/>
                <a:gd name="T58" fmla="*/ 33 w 173"/>
                <a:gd name="T59" fmla="*/ 50 h 173"/>
                <a:gd name="T60" fmla="*/ 51 w 173"/>
                <a:gd name="T61" fmla="*/ 33 h 173"/>
                <a:gd name="T62" fmla="*/ 74 w 173"/>
                <a:gd name="T63" fmla="*/ 22 h 173"/>
                <a:gd name="T64" fmla="*/ 88 w 173"/>
                <a:gd name="T65" fmla="*/ 21 h 173"/>
                <a:gd name="T66" fmla="*/ 113 w 173"/>
                <a:gd name="T67" fmla="*/ 27 h 173"/>
                <a:gd name="T68" fmla="*/ 133 w 173"/>
                <a:gd name="T69" fmla="*/ 40 h 173"/>
                <a:gd name="T70" fmla="*/ 147 w 173"/>
                <a:gd name="T71" fmla="*/ 61 h 173"/>
                <a:gd name="T72" fmla="*/ 153 w 173"/>
                <a:gd name="T73" fmla="*/ 87 h 173"/>
                <a:gd name="T74" fmla="*/ 151 w 173"/>
                <a:gd name="T75" fmla="*/ 99 h 173"/>
                <a:gd name="T76" fmla="*/ 141 w 173"/>
                <a:gd name="T77" fmla="*/ 123 h 173"/>
                <a:gd name="T78" fmla="*/ 123 w 173"/>
                <a:gd name="T79" fmla="*/ 141 h 173"/>
                <a:gd name="T80" fmla="*/ 99 w 173"/>
                <a:gd name="T81" fmla="*/ 151 h 173"/>
                <a:gd name="T82" fmla="*/ 88 w 173"/>
                <a:gd name="T83" fmla="*/ 15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73">
                  <a:moveTo>
                    <a:pt x="88" y="0"/>
                  </a:moveTo>
                  <a:lnTo>
                    <a:pt x="88" y="0"/>
                  </a:lnTo>
                  <a:lnTo>
                    <a:pt x="79" y="2"/>
                  </a:lnTo>
                  <a:lnTo>
                    <a:pt x="70" y="3"/>
                  </a:lnTo>
                  <a:lnTo>
                    <a:pt x="53" y="8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5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4"/>
                  </a:lnTo>
                  <a:lnTo>
                    <a:pt x="8" y="120"/>
                  </a:lnTo>
                  <a:lnTo>
                    <a:pt x="15" y="135"/>
                  </a:lnTo>
                  <a:lnTo>
                    <a:pt x="25" y="148"/>
                  </a:lnTo>
                  <a:lnTo>
                    <a:pt x="39" y="159"/>
                  </a:lnTo>
                  <a:lnTo>
                    <a:pt x="53" y="166"/>
                  </a:lnTo>
                  <a:lnTo>
                    <a:pt x="70" y="170"/>
                  </a:lnTo>
                  <a:lnTo>
                    <a:pt x="79" y="172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96" y="172"/>
                  </a:lnTo>
                  <a:lnTo>
                    <a:pt x="104" y="170"/>
                  </a:lnTo>
                  <a:lnTo>
                    <a:pt x="120" y="166"/>
                  </a:lnTo>
                  <a:lnTo>
                    <a:pt x="135" y="159"/>
                  </a:lnTo>
                  <a:lnTo>
                    <a:pt x="148" y="148"/>
                  </a:lnTo>
                  <a:lnTo>
                    <a:pt x="159" y="135"/>
                  </a:lnTo>
                  <a:lnTo>
                    <a:pt x="166" y="120"/>
                  </a:lnTo>
                  <a:lnTo>
                    <a:pt x="170" y="104"/>
                  </a:lnTo>
                  <a:lnTo>
                    <a:pt x="172" y="95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2" y="79"/>
                  </a:lnTo>
                  <a:lnTo>
                    <a:pt x="170" y="70"/>
                  </a:lnTo>
                  <a:lnTo>
                    <a:pt x="166" y="53"/>
                  </a:lnTo>
                  <a:lnTo>
                    <a:pt x="159" y="39"/>
                  </a:lnTo>
                  <a:lnTo>
                    <a:pt x="148" y="25"/>
                  </a:lnTo>
                  <a:lnTo>
                    <a:pt x="135" y="15"/>
                  </a:lnTo>
                  <a:lnTo>
                    <a:pt x="120" y="8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88" y="153"/>
                  </a:moveTo>
                  <a:lnTo>
                    <a:pt x="88" y="153"/>
                  </a:lnTo>
                  <a:lnTo>
                    <a:pt x="74" y="151"/>
                  </a:lnTo>
                  <a:lnTo>
                    <a:pt x="61" y="147"/>
                  </a:lnTo>
                  <a:lnTo>
                    <a:pt x="51" y="141"/>
                  </a:lnTo>
                  <a:lnTo>
                    <a:pt x="40" y="133"/>
                  </a:lnTo>
                  <a:lnTo>
                    <a:pt x="33" y="123"/>
                  </a:lnTo>
                  <a:lnTo>
                    <a:pt x="27" y="113"/>
                  </a:lnTo>
                  <a:lnTo>
                    <a:pt x="22" y="99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2" y="74"/>
                  </a:lnTo>
                  <a:lnTo>
                    <a:pt x="27" y="61"/>
                  </a:lnTo>
                  <a:lnTo>
                    <a:pt x="33" y="50"/>
                  </a:lnTo>
                  <a:lnTo>
                    <a:pt x="40" y="40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4" y="22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9" y="22"/>
                  </a:lnTo>
                  <a:lnTo>
                    <a:pt x="113" y="27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1" y="50"/>
                  </a:lnTo>
                  <a:lnTo>
                    <a:pt x="147" y="61"/>
                  </a:lnTo>
                  <a:lnTo>
                    <a:pt x="151" y="74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1" y="99"/>
                  </a:lnTo>
                  <a:lnTo>
                    <a:pt x="147" y="113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3" y="147"/>
                  </a:lnTo>
                  <a:lnTo>
                    <a:pt x="99" y="151"/>
                  </a:lnTo>
                  <a:lnTo>
                    <a:pt x="88" y="153"/>
                  </a:lnTo>
                  <a:lnTo>
                    <a:pt x="88" y="15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7DE11B88-F887-48D6-9E10-E3E38D9A7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163" y="4713288"/>
              <a:ext cx="411163" cy="411163"/>
            </a:xfrm>
            <a:custGeom>
              <a:avLst/>
              <a:gdLst>
                <a:gd name="T0" fmla="*/ 117 w 259"/>
                <a:gd name="T1" fmla="*/ 0 h 259"/>
                <a:gd name="T2" fmla="*/ 79 w 259"/>
                <a:gd name="T3" fmla="*/ 11 h 259"/>
                <a:gd name="T4" fmla="*/ 48 w 259"/>
                <a:gd name="T5" fmla="*/ 30 h 259"/>
                <a:gd name="T6" fmla="*/ 22 w 259"/>
                <a:gd name="T7" fmla="*/ 56 h 259"/>
                <a:gd name="T8" fmla="*/ 6 w 259"/>
                <a:gd name="T9" fmla="*/ 91 h 259"/>
                <a:gd name="T10" fmla="*/ 0 w 259"/>
                <a:gd name="T11" fmla="*/ 130 h 259"/>
                <a:gd name="T12" fmla="*/ 3 w 259"/>
                <a:gd name="T13" fmla="*/ 156 h 259"/>
                <a:gd name="T14" fmla="*/ 15 w 259"/>
                <a:gd name="T15" fmla="*/ 191 h 259"/>
                <a:gd name="T16" fmla="*/ 39 w 259"/>
                <a:gd name="T17" fmla="*/ 222 h 259"/>
                <a:gd name="T18" fmla="*/ 68 w 259"/>
                <a:gd name="T19" fmla="*/ 244 h 259"/>
                <a:gd name="T20" fmla="*/ 104 w 259"/>
                <a:gd name="T21" fmla="*/ 256 h 259"/>
                <a:gd name="T22" fmla="*/ 131 w 259"/>
                <a:gd name="T23" fmla="*/ 259 h 259"/>
                <a:gd name="T24" fmla="*/ 169 w 259"/>
                <a:gd name="T25" fmla="*/ 253 h 259"/>
                <a:gd name="T26" fmla="*/ 203 w 259"/>
                <a:gd name="T27" fmla="*/ 237 h 259"/>
                <a:gd name="T28" fmla="*/ 230 w 259"/>
                <a:gd name="T29" fmla="*/ 212 h 259"/>
                <a:gd name="T30" fmla="*/ 249 w 259"/>
                <a:gd name="T31" fmla="*/ 181 h 259"/>
                <a:gd name="T32" fmla="*/ 259 w 259"/>
                <a:gd name="T33" fmla="*/ 142 h 259"/>
                <a:gd name="T34" fmla="*/ 259 w 259"/>
                <a:gd name="T35" fmla="*/ 117 h 259"/>
                <a:gd name="T36" fmla="*/ 249 w 259"/>
                <a:gd name="T37" fmla="*/ 79 h 259"/>
                <a:gd name="T38" fmla="*/ 230 w 259"/>
                <a:gd name="T39" fmla="*/ 48 h 259"/>
                <a:gd name="T40" fmla="*/ 203 w 259"/>
                <a:gd name="T41" fmla="*/ 22 h 259"/>
                <a:gd name="T42" fmla="*/ 169 w 259"/>
                <a:gd name="T43" fmla="*/ 6 h 259"/>
                <a:gd name="T44" fmla="*/ 131 w 259"/>
                <a:gd name="T45" fmla="*/ 0 h 259"/>
                <a:gd name="T46" fmla="*/ 131 w 259"/>
                <a:gd name="T47" fmla="*/ 239 h 259"/>
                <a:gd name="T48" fmla="*/ 98 w 259"/>
                <a:gd name="T49" fmla="*/ 234 h 259"/>
                <a:gd name="T50" fmla="*/ 68 w 259"/>
                <a:gd name="T51" fmla="*/ 221 h 259"/>
                <a:gd name="T52" fmla="*/ 46 w 259"/>
                <a:gd name="T53" fmla="*/ 199 h 259"/>
                <a:gd name="T54" fmla="*/ 30 w 259"/>
                <a:gd name="T55" fmla="*/ 172 h 259"/>
                <a:gd name="T56" fmla="*/ 21 w 259"/>
                <a:gd name="T57" fmla="*/ 141 h 259"/>
                <a:gd name="T58" fmla="*/ 21 w 259"/>
                <a:gd name="T59" fmla="*/ 119 h 259"/>
                <a:gd name="T60" fmla="*/ 30 w 259"/>
                <a:gd name="T61" fmla="*/ 88 h 259"/>
                <a:gd name="T62" fmla="*/ 46 w 259"/>
                <a:gd name="T63" fmla="*/ 61 h 259"/>
                <a:gd name="T64" fmla="*/ 68 w 259"/>
                <a:gd name="T65" fmla="*/ 39 h 259"/>
                <a:gd name="T66" fmla="*/ 98 w 259"/>
                <a:gd name="T67" fmla="*/ 25 h 259"/>
                <a:gd name="T68" fmla="*/ 131 w 259"/>
                <a:gd name="T69" fmla="*/ 21 h 259"/>
                <a:gd name="T70" fmla="*/ 151 w 259"/>
                <a:gd name="T71" fmla="*/ 22 h 259"/>
                <a:gd name="T72" fmla="*/ 182 w 259"/>
                <a:gd name="T73" fmla="*/ 34 h 259"/>
                <a:gd name="T74" fmla="*/ 208 w 259"/>
                <a:gd name="T75" fmla="*/ 52 h 259"/>
                <a:gd name="T76" fmla="*/ 225 w 259"/>
                <a:gd name="T77" fmla="*/ 77 h 259"/>
                <a:gd name="T78" fmla="*/ 237 w 259"/>
                <a:gd name="T79" fmla="*/ 108 h 259"/>
                <a:gd name="T80" fmla="*/ 239 w 259"/>
                <a:gd name="T81" fmla="*/ 130 h 259"/>
                <a:gd name="T82" fmla="*/ 234 w 259"/>
                <a:gd name="T83" fmla="*/ 162 h 259"/>
                <a:gd name="T84" fmla="*/ 221 w 259"/>
                <a:gd name="T85" fmla="*/ 191 h 259"/>
                <a:gd name="T86" fmla="*/ 199 w 259"/>
                <a:gd name="T87" fmla="*/ 213 h 259"/>
                <a:gd name="T88" fmla="*/ 172 w 259"/>
                <a:gd name="T89" fmla="*/ 230 h 259"/>
                <a:gd name="T90" fmla="*/ 141 w 259"/>
                <a:gd name="T91" fmla="*/ 23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59">
                  <a:moveTo>
                    <a:pt x="131" y="0"/>
                  </a:moveTo>
                  <a:lnTo>
                    <a:pt x="131" y="0"/>
                  </a:lnTo>
                  <a:lnTo>
                    <a:pt x="117" y="0"/>
                  </a:lnTo>
                  <a:lnTo>
                    <a:pt x="104" y="3"/>
                  </a:lnTo>
                  <a:lnTo>
                    <a:pt x="91" y="6"/>
                  </a:lnTo>
                  <a:lnTo>
                    <a:pt x="79" y="11"/>
                  </a:lnTo>
                  <a:lnTo>
                    <a:pt x="68" y="15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9" y="39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68"/>
                  </a:lnTo>
                  <a:lnTo>
                    <a:pt x="11" y="79"/>
                  </a:lnTo>
                  <a:lnTo>
                    <a:pt x="6" y="91"/>
                  </a:lnTo>
                  <a:lnTo>
                    <a:pt x="3" y="104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3" y="156"/>
                  </a:lnTo>
                  <a:lnTo>
                    <a:pt x="6" y="169"/>
                  </a:lnTo>
                  <a:lnTo>
                    <a:pt x="11" y="181"/>
                  </a:lnTo>
                  <a:lnTo>
                    <a:pt x="15" y="191"/>
                  </a:lnTo>
                  <a:lnTo>
                    <a:pt x="22" y="203"/>
                  </a:lnTo>
                  <a:lnTo>
                    <a:pt x="30" y="212"/>
                  </a:lnTo>
                  <a:lnTo>
                    <a:pt x="39" y="222"/>
                  </a:lnTo>
                  <a:lnTo>
                    <a:pt x="48" y="230"/>
                  </a:lnTo>
                  <a:lnTo>
                    <a:pt x="58" y="237"/>
                  </a:lnTo>
                  <a:lnTo>
                    <a:pt x="68" y="244"/>
                  </a:lnTo>
                  <a:lnTo>
                    <a:pt x="79" y="249"/>
                  </a:lnTo>
                  <a:lnTo>
                    <a:pt x="91" y="253"/>
                  </a:lnTo>
                  <a:lnTo>
                    <a:pt x="104" y="256"/>
                  </a:lnTo>
                  <a:lnTo>
                    <a:pt x="117" y="259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144" y="259"/>
                  </a:lnTo>
                  <a:lnTo>
                    <a:pt x="156" y="256"/>
                  </a:lnTo>
                  <a:lnTo>
                    <a:pt x="169" y="253"/>
                  </a:lnTo>
                  <a:lnTo>
                    <a:pt x="181" y="249"/>
                  </a:lnTo>
                  <a:lnTo>
                    <a:pt x="191" y="244"/>
                  </a:lnTo>
                  <a:lnTo>
                    <a:pt x="203" y="237"/>
                  </a:lnTo>
                  <a:lnTo>
                    <a:pt x="212" y="230"/>
                  </a:lnTo>
                  <a:lnTo>
                    <a:pt x="222" y="222"/>
                  </a:lnTo>
                  <a:lnTo>
                    <a:pt x="230" y="212"/>
                  </a:lnTo>
                  <a:lnTo>
                    <a:pt x="237" y="203"/>
                  </a:lnTo>
                  <a:lnTo>
                    <a:pt x="245" y="191"/>
                  </a:lnTo>
                  <a:lnTo>
                    <a:pt x="249" y="181"/>
                  </a:lnTo>
                  <a:lnTo>
                    <a:pt x="253" y="169"/>
                  </a:lnTo>
                  <a:lnTo>
                    <a:pt x="256" y="156"/>
                  </a:lnTo>
                  <a:lnTo>
                    <a:pt x="259" y="142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17"/>
                  </a:lnTo>
                  <a:lnTo>
                    <a:pt x="256" y="104"/>
                  </a:lnTo>
                  <a:lnTo>
                    <a:pt x="253" y="91"/>
                  </a:lnTo>
                  <a:lnTo>
                    <a:pt x="249" y="79"/>
                  </a:lnTo>
                  <a:lnTo>
                    <a:pt x="245" y="68"/>
                  </a:lnTo>
                  <a:lnTo>
                    <a:pt x="237" y="56"/>
                  </a:lnTo>
                  <a:lnTo>
                    <a:pt x="230" y="48"/>
                  </a:lnTo>
                  <a:lnTo>
                    <a:pt x="222" y="39"/>
                  </a:lnTo>
                  <a:lnTo>
                    <a:pt x="212" y="30"/>
                  </a:lnTo>
                  <a:lnTo>
                    <a:pt x="203" y="22"/>
                  </a:lnTo>
                  <a:lnTo>
                    <a:pt x="191" y="15"/>
                  </a:lnTo>
                  <a:lnTo>
                    <a:pt x="181" y="11"/>
                  </a:lnTo>
                  <a:lnTo>
                    <a:pt x="169" y="6"/>
                  </a:lnTo>
                  <a:lnTo>
                    <a:pt x="156" y="3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31" y="0"/>
                  </a:lnTo>
                  <a:close/>
                  <a:moveTo>
                    <a:pt x="131" y="239"/>
                  </a:moveTo>
                  <a:lnTo>
                    <a:pt x="131" y="239"/>
                  </a:lnTo>
                  <a:lnTo>
                    <a:pt x="119" y="239"/>
                  </a:lnTo>
                  <a:lnTo>
                    <a:pt x="108" y="237"/>
                  </a:lnTo>
                  <a:lnTo>
                    <a:pt x="98" y="234"/>
                  </a:lnTo>
                  <a:lnTo>
                    <a:pt x="88" y="230"/>
                  </a:lnTo>
                  <a:lnTo>
                    <a:pt x="77" y="225"/>
                  </a:lnTo>
                  <a:lnTo>
                    <a:pt x="68" y="221"/>
                  </a:lnTo>
                  <a:lnTo>
                    <a:pt x="61" y="213"/>
                  </a:lnTo>
                  <a:lnTo>
                    <a:pt x="52" y="207"/>
                  </a:lnTo>
                  <a:lnTo>
                    <a:pt x="46" y="199"/>
                  </a:lnTo>
                  <a:lnTo>
                    <a:pt x="39" y="191"/>
                  </a:lnTo>
                  <a:lnTo>
                    <a:pt x="34" y="182"/>
                  </a:lnTo>
                  <a:lnTo>
                    <a:pt x="30" y="172"/>
                  </a:lnTo>
                  <a:lnTo>
                    <a:pt x="25" y="162"/>
                  </a:lnTo>
                  <a:lnTo>
                    <a:pt x="22" y="151"/>
                  </a:lnTo>
                  <a:lnTo>
                    <a:pt x="21" y="141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19"/>
                  </a:lnTo>
                  <a:lnTo>
                    <a:pt x="22" y="108"/>
                  </a:lnTo>
                  <a:lnTo>
                    <a:pt x="25" y="98"/>
                  </a:lnTo>
                  <a:lnTo>
                    <a:pt x="30" y="88"/>
                  </a:lnTo>
                  <a:lnTo>
                    <a:pt x="34" y="77"/>
                  </a:lnTo>
                  <a:lnTo>
                    <a:pt x="39" y="68"/>
                  </a:lnTo>
                  <a:lnTo>
                    <a:pt x="46" y="61"/>
                  </a:lnTo>
                  <a:lnTo>
                    <a:pt x="52" y="52"/>
                  </a:lnTo>
                  <a:lnTo>
                    <a:pt x="61" y="46"/>
                  </a:lnTo>
                  <a:lnTo>
                    <a:pt x="68" y="39"/>
                  </a:lnTo>
                  <a:lnTo>
                    <a:pt x="77" y="34"/>
                  </a:lnTo>
                  <a:lnTo>
                    <a:pt x="88" y="30"/>
                  </a:lnTo>
                  <a:lnTo>
                    <a:pt x="98" y="25"/>
                  </a:lnTo>
                  <a:lnTo>
                    <a:pt x="108" y="22"/>
                  </a:lnTo>
                  <a:lnTo>
                    <a:pt x="119" y="21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1" y="22"/>
                  </a:lnTo>
                  <a:lnTo>
                    <a:pt x="162" y="25"/>
                  </a:lnTo>
                  <a:lnTo>
                    <a:pt x="172" y="30"/>
                  </a:lnTo>
                  <a:lnTo>
                    <a:pt x="182" y="34"/>
                  </a:lnTo>
                  <a:lnTo>
                    <a:pt x="191" y="39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3" y="61"/>
                  </a:lnTo>
                  <a:lnTo>
                    <a:pt x="221" y="68"/>
                  </a:lnTo>
                  <a:lnTo>
                    <a:pt x="225" y="77"/>
                  </a:lnTo>
                  <a:lnTo>
                    <a:pt x="230" y="88"/>
                  </a:lnTo>
                  <a:lnTo>
                    <a:pt x="234" y="98"/>
                  </a:lnTo>
                  <a:lnTo>
                    <a:pt x="237" y="108"/>
                  </a:lnTo>
                  <a:lnTo>
                    <a:pt x="239" y="119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41"/>
                  </a:lnTo>
                  <a:lnTo>
                    <a:pt x="237" y="151"/>
                  </a:lnTo>
                  <a:lnTo>
                    <a:pt x="234" y="162"/>
                  </a:lnTo>
                  <a:lnTo>
                    <a:pt x="230" y="172"/>
                  </a:lnTo>
                  <a:lnTo>
                    <a:pt x="225" y="182"/>
                  </a:lnTo>
                  <a:lnTo>
                    <a:pt x="221" y="191"/>
                  </a:lnTo>
                  <a:lnTo>
                    <a:pt x="213" y="199"/>
                  </a:lnTo>
                  <a:lnTo>
                    <a:pt x="208" y="207"/>
                  </a:lnTo>
                  <a:lnTo>
                    <a:pt x="199" y="213"/>
                  </a:lnTo>
                  <a:lnTo>
                    <a:pt x="191" y="221"/>
                  </a:lnTo>
                  <a:lnTo>
                    <a:pt x="182" y="225"/>
                  </a:lnTo>
                  <a:lnTo>
                    <a:pt x="172" y="230"/>
                  </a:lnTo>
                  <a:lnTo>
                    <a:pt x="162" y="234"/>
                  </a:lnTo>
                  <a:lnTo>
                    <a:pt x="151" y="237"/>
                  </a:lnTo>
                  <a:lnTo>
                    <a:pt x="141" y="239"/>
                  </a:lnTo>
                  <a:lnTo>
                    <a:pt x="131" y="239"/>
                  </a:lnTo>
                  <a:lnTo>
                    <a:pt x="131" y="23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</p:grpSp>
      <p:sp>
        <p:nvSpPr>
          <p:cNvPr id="118" name="Freeform 75">
            <a:extLst>
              <a:ext uri="{FF2B5EF4-FFF2-40B4-BE49-F238E27FC236}">
                <a16:creationId xmlns:a16="http://schemas.microsoft.com/office/drawing/2014/main" id="{A1402805-DC82-4B43-88D2-B43CCADD156E}"/>
              </a:ext>
            </a:extLst>
          </p:cNvPr>
          <p:cNvSpPr>
            <a:spLocks/>
          </p:cNvSpPr>
          <p:nvPr/>
        </p:nvSpPr>
        <p:spPr bwMode="auto">
          <a:xfrm>
            <a:off x="4702809" y="4173236"/>
            <a:ext cx="34190" cy="70945"/>
          </a:xfrm>
          <a:custGeom>
            <a:avLst/>
            <a:gdLst>
              <a:gd name="T0" fmla="*/ 30 w 40"/>
              <a:gd name="T1" fmla="*/ 0 h 83"/>
              <a:gd name="T2" fmla="*/ 30 w 40"/>
              <a:gd name="T3" fmla="*/ 0 h 83"/>
              <a:gd name="T4" fmla="*/ 26 w 40"/>
              <a:gd name="T5" fmla="*/ 0 h 83"/>
              <a:gd name="T6" fmla="*/ 23 w 40"/>
              <a:gd name="T7" fmla="*/ 2 h 83"/>
              <a:gd name="T8" fmla="*/ 23 w 40"/>
              <a:gd name="T9" fmla="*/ 2 h 83"/>
              <a:gd name="T10" fmla="*/ 23 w 40"/>
              <a:gd name="T11" fmla="*/ 3 h 83"/>
              <a:gd name="T12" fmla="*/ 3 w 40"/>
              <a:gd name="T13" fmla="*/ 18 h 83"/>
              <a:gd name="T14" fmla="*/ 3 w 40"/>
              <a:gd name="T15" fmla="*/ 18 h 83"/>
              <a:gd name="T16" fmla="*/ 0 w 40"/>
              <a:gd name="T17" fmla="*/ 21 h 83"/>
              <a:gd name="T18" fmla="*/ 0 w 40"/>
              <a:gd name="T19" fmla="*/ 25 h 83"/>
              <a:gd name="T20" fmla="*/ 0 w 40"/>
              <a:gd name="T21" fmla="*/ 30 h 83"/>
              <a:gd name="T22" fmla="*/ 2 w 40"/>
              <a:gd name="T23" fmla="*/ 33 h 83"/>
              <a:gd name="T24" fmla="*/ 2 w 40"/>
              <a:gd name="T25" fmla="*/ 33 h 83"/>
              <a:gd name="T26" fmla="*/ 6 w 40"/>
              <a:gd name="T27" fmla="*/ 36 h 83"/>
              <a:gd name="T28" fmla="*/ 11 w 40"/>
              <a:gd name="T29" fmla="*/ 37 h 83"/>
              <a:gd name="T30" fmla="*/ 11 w 40"/>
              <a:gd name="T31" fmla="*/ 37 h 83"/>
              <a:gd name="T32" fmla="*/ 14 w 40"/>
              <a:gd name="T33" fmla="*/ 36 h 83"/>
              <a:gd name="T34" fmla="*/ 17 w 40"/>
              <a:gd name="T35" fmla="*/ 34 h 83"/>
              <a:gd name="T36" fmla="*/ 20 w 40"/>
              <a:gd name="T37" fmla="*/ 31 h 83"/>
              <a:gd name="T38" fmla="*/ 20 w 40"/>
              <a:gd name="T39" fmla="*/ 73 h 83"/>
              <a:gd name="T40" fmla="*/ 20 w 40"/>
              <a:gd name="T41" fmla="*/ 73 h 83"/>
              <a:gd name="T42" fmla="*/ 21 w 40"/>
              <a:gd name="T43" fmla="*/ 76 h 83"/>
              <a:gd name="T44" fmla="*/ 23 w 40"/>
              <a:gd name="T45" fmla="*/ 80 h 83"/>
              <a:gd name="T46" fmla="*/ 26 w 40"/>
              <a:gd name="T47" fmla="*/ 81 h 83"/>
              <a:gd name="T48" fmla="*/ 30 w 40"/>
              <a:gd name="T49" fmla="*/ 83 h 83"/>
              <a:gd name="T50" fmla="*/ 30 w 40"/>
              <a:gd name="T51" fmla="*/ 83 h 83"/>
              <a:gd name="T52" fmla="*/ 34 w 40"/>
              <a:gd name="T53" fmla="*/ 81 h 83"/>
              <a:gd name="T54" fmla="*/ 37 w 40"/>
              <a:gd name="T55" fmla="*/ 80 h 83"/>
              <a:gd name="T56" fmla="*/ 39 w 40"/>
              <a:gd name="T57" fmla="*/ 76 h 83"/>
              <a:gd name="T58" fmla="*/ 40 w 40"/>
              <a:gd name="T59" fmla="*/ 73 h 83"/>
              <a:gd name="T60" fmla="*/ 40 w 40"/>
              <a:gd name="T61" fmla="*/ 10 h 83"/>
              <a:gd name="T62" fmla="*/ 40 w 40"/>
              <a:gd name="T63" fmla="*/ 10 h 83"/>
              <a:gd name="T64" fmla="*/ 39 w 40"/>
              <a:gd name="T65" fmla="*/ 6 h 83"/>
              <a:gd name="T66" fmla="*/ 37 w 40"/>
              <a:gd name="T67" fmla="*/ 3 h 83"/>
              <a:gd name="T68" fmla="*/ 34 w 40"/>
              <a:gd name="T69" fmla="*/ 0 h 83"/>
              <a:gd name="T70" fmla="*/ 30 w 40"/>
              <a:gd name="T71" fmla="*/ 0 h 83"/>
              <a:gd name="T72" fmla="*/ 30 w 40"/>
              <a:gd name="T7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" h="83">
                <a:moveTo>
                  <a:pt x="30" y="0"/>
                </a:moveTo>
                <a:lnTo>
                  <a:pt x="30" y="0"/>
                </a:lnTo>
                <a:lnTo>
                  <a:pt x="26" y="0"/>
                </a:lnTo>
                <a:lnTo>
                  <a:pt x="23" y="2"/>
                </a:lnTo>
                <a:lnTo>
                  <a:pt x="23" y="2"/>
                </a:lnTo>
                <a:lnTo>
                  <a:pt x="23" y="3"/>
                </a:lnTo>
                <a:lnTo>
                  <a:pt x="3" y="18"/>
                </a:lnTo>
                <a:lnTo>
                  <a:pt x="3" y="18"/>
                </a:lnTo>
                <a:lnTo>
                  <a:pt x="0" y="21"/>
                </a:lnTo>
                <a:lnTo>
                  <a:pt x="0" y="25"/>
                </a:lnTo>
                <a:lnTo>
                  <a:pt x="0" y="30"/>
                </a:lnTo>
                <a:lnTo>
                  <a:pt x="2" y="33"/>
                </a:lnTo>
                <a:lnTo>
                  <a:pt x="2" y="33"/>
                </a:lnTo>
                <a:lnTo>
                  <a:pt x="6" y="36"/>
                </a:lnTo>
                <a:lnTo>
                  <a:pt x="11" y="37"/>
                </a:lnTo>
                <a:lnTo>
                  <a:pt x="11" y="37"/>
                </a:lnTo>
                <a:lnTo>
                  <a:pt x="14" y="36"/>
                </a:lnTo>
                <a:lnTo>
                  <a:pt x="17" y="34"/>
                </a:lnTo>
                <a:lnTo>
                  <a:pt x="20" y="31"/>
                </a:lnTo>
                <a:lnTo>
                  <a:pt x="20" y="73"/>
                </a:lnTo>
                <a:lnTo>
                  <a:pt x="20" y="73"/>
                </a:lnTo>
                <a:lnTo>
                  <a:pt x="21" y="76"/>
                </a:lnTo>
                <a:lnTo>
                  <a:pt x="23" y="80"/>
                </a:lnTo>
                <a:lnTo>
                  <a:pt x="26" y="81"/>
                </a:lnTo>
                <a:lnTo>
                  <a:pt x="30" y="83"/>
                </a:lnTo>
                <a:lnTo>
                  <a:pt x="30" y="83"/>
                </a:lnTo>
                <a:lnTo>
                  <a:pt x="34" y="81"/>
                </a:lnTo>
                <a:lnTo>
                  <a:pt x="37" y="80"/>
                </a:lnTo>
                <a:lnTo>
                  <a:pt x="39" y="76"/>
                </a:lnTo>
                <a:lnTo>
                  <a:pt x="40" y="73"/>
                </a:lnTo>
                <a:lnTo>
                  <a:pt x="40" y="10"/>
                </a:lnTo>
                <a:lnTo>
                  <a:pt x="40" y="10"/>
                </a:lnTo>
                <a:lnTo>
                  <a:pt x="39" y="6"/>
                </a:lnTo>
                <a:lnTo>
                  <a:pt x="37" y="3"/>
                </a:lnTo>
                <a:lnTo>
                  <a:pt x="34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4D4F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105" tIns="43552" rIns="87105" bIns="43552" numCol="1" anchor="t" anchorCtr="0" compatLnSpc="1">
            <a:prstTxWarp prst="textNoShape">
              <a:avLst/>
            </a:prstTxWarp>
          </a:bodyPr>
          <a:lstStyle/>
          <a:p>
            <a:endParaRPr lang="fr-FR" sz="1715" dirty="0"/>
          </a:p>
        </p:txBody>
      </p:sp>
      <p:sp>
        <p:nvSpPr>
          <p:cNvPr id="120" name="Freeform 21">
            <a:extLst>
              <a:ext uri="{FF2B5EF4-FFF2-40B4-BE49-F238E27FC236}">
                <a16:creationId xmlns:a16="http://schemas.microsoft.com/office/drawing/2014/main" id="{5C20C368-F951-4B10-A51E-7E53675B1A69}"/>
              </a:ext>
            </a:extLst>
          </p:cNvPr>
          <p:cNvSpPr>
            <a:spLocks noEditPoints="1"/>
          </p:cNvSpPr>
          <p:nvPr/>
        </p:nvSpPr>
        <p:spPr bwMode="auto">
          <a:xfrm>
            <a:off x="7741258" y="5050668"/>
            <a:ext cx="366474" cy="296970"/>
          </a:xfrm>
          <a:custGeom>
            <a:avLst/>
            <a:gdLst>
              <a:gd name="T0" fmla="*/ 85 w 464"/>
              <a:gd name="T1" fmla="*/ 231 h 376"/>
              <a:gd name="T2" fmla="*/ 133 w 464"/>
              <a:gd name="T3" fmla="*/ 241 h 376"/>
              <a:gd name="T4" fmla="*/ 182 w 464"/>
              <a:gd name="T5" fmla="*/ 245 h 376"/>
              <a:gd name="T6" fmla="*/ 307 w 464"/>
              <a:gd name="T7" fmla="*/ 231 h 376"/>
              <a:gd name="T8" fmla="*/ 258 w 464"/>
              <a:gd name="T9" fmla="*/ 241 h 376"/>
              <a:gd name="T10" fmla="*/ 209 w 464"/>
              <a:gd name="T11" fmla="*/ 245 h 376"/>
              <a:gd name="T12" fmla="*/ 20 w 464"/>
              <a:gd name="T13" fmla="*/ 195 h 376"/>
              <a:gd name="T14" fmla="*/ 391 w 464"/>
              <a:gd name="T15" fmla="*/ 198 h 376"/>
              <a:gd name="T16" fmla="*/ 380 w 464"/>
              <a:gd name="T17" fmla="*/ 246 h 376"/>
              <a:gd name="T18" fmla="*/ 218 w 464"/>
              <a:gd name="T19" fmla="*/ 293 h 376"/>
              <a:gd name="T20" fmla="*/ 53 w 464"/>
              <a:gd name="T21" fmla="*/ 268 h 376"/>
              <a:gd name="T22" fmla="*/ 0 w 464"/>
              <a:gd name="T23" fmla="*/ 223 h 376"/>
              <a:gd name="T24" fmla="*/ 31 w 464"/>
              <a:gd name="T25" fmla="*/ 123 h 376"/>
              <a:gd name="T26" fmla="*/ 40 w 464"/>
              <a:gd name="T27" fmla="*/ 144 h 376"/>
              <a:gd name="T28" fmla="*/ 38 w 464"/>
              <a:gd name="T29" fmla="*/ 187 h 376"/>
              <a:gd name="T30" fmla="*/ 135 w 464"/>
              <a:gd name="T31" fmla="*/ 222 h 376"/>
              <a:gd name="T32" fmla="*/ 294 w 464"/>
              <a:gd name="T33" fmla="*/ 214 h 376"/>
              <a:gd name="T34" fmla="*/ 356 w 464"/>
              <a:gd name="T35" fmla="*/ 239 h 376"/>
              <a:gd name="T36" fmla="*/ 155 w 464"/>
              <a:gd name="T37" fmla="*/ 144 h 376"/>
              <a:gd name="T38" fmla="*/ 204 w 464"/>
              <a:gd name="T39" fmla="*/ 154 h 376"/>
              <a:gd name="T40" fmla="*/ 253 w 464"/>
              <a:gd name="T41" fmla="*/ 158 h 376"/>
              <a:gd name="T42" fmla="*/ 378 w 464"/>
              <a:gd name="T43" fmla="*/ 144 h 376"/>
              <a:gd name="T44" fmla="*/ 329 w 464"/>
              <a:gd name="T45" fmla="*/ 154 h 376"/>
              <a:gd name="T46" fmla="*/ 280 w 464"/>
              <a:gd name="T47" fmla="*/ 158 h 376"/>
              <a:gd name="T48" fmla="*/ 387 w 464"/>
              <a:gd name="T49" fmla="*/ 122 h 376"/>
              <a:gd name="T50" fmla="*/ 435 w 464"/>
              <a:gd name="T51" fmla="*/ 79 h 376"/>
              <a:gd name="T52" fmla="*/ 387 w 464"/>
              <a:gd name="T53" fmla="*/ 37 h 376"/>
              <a:gd name="T54" fmla="*/ 205 w 464"/>
              <a:gd name="T55" fmla="*/ 23 h 376"/>
              <a:gd name="T56" fmla="*/ 109 w 464"/>
              <a:gd name="T57" fmla="*/ 59 h 376"/>
              <a:gd name="T58" fmla="*/ 115 w 464"/>
              <a:gd name="T59" fmla="*/ 106 h 376"/>
              <a:gd name="T60" fmla="*/ 236 w 464"/>
              <a:gd name="T61" fmla="*/ 138 h 376"/>
              <a:gd name="T62" fmla="*/ 106 w 464"/>
              <a:gd name="T63" fmla="*/ 123 h 376"/>
              <a:gd name="T64" fmla="*/ 426 w 464"/>
              <a:gd name="T65" fmla="*/ 123 h 376"/>
              <a:gd name="T66" fmla="*/ 331 w 464"/>
              <a:gd name="T67" fmla="*/ 5 h 376"/>
              <a:gd name="T68" fmla="*/ 448 w 464"/>
              <a:gd name="T69" fmla="*/ 48 h 376"/>
              <a:gd name="T70" fmla="*/ 462 w 464"/>
              <a:gd name="T71" fmla="*/ 144 h 376"/>
              <a:gd name="T72" fmla="*/ 387 w 464"/>
              <a:gd name="T73" fmla="*/ 190 h 376"/>
              <a:gd name="T74" fmla="*/ 220 w 464"/>
              <a:gd name="T75" fmla="*/ 204 h 376"/>
              <a:gd name="T76" fmla="*/ 82 w 464"/>
              <a:gd name="T77" fmla="*/ 159 h 376"/>
              <a:gd name="T78" fmla="*/ 72 w 464"/>
              <a:gd name="T79" fmla="*/ 68 h 376"/>
              <a:gd name="T80" fmla="*/ 137 w 464"/>
              <a:gd name="T81" fmla="*/ 20 h 376"/>
              <a:gd name="T82" fmla="*/ 140 w 464"/>
              <a:gd name="T83" fmla="*/ 313 h 376"/>
              <a:gd name="T84" fmla="*/ 189 w 464"/>
              <a:gd name="T85" fmla="*/ 324 h 376"/>
              <a:gd name="T86" fmla="*/ 238 w 464"/>
              <a:gd name="T87" fmla="*/ 327 h 376"/>
              <a:gd name="T88" fmla="*/ 362 w 464"/>
              <a:gd name="T89" fmla="*/ 343 h 376"/>
              <a:gd name="T90" fmla="*/ 313 w 464"/>
              <a:gd name="T91" fmla="*/ 353 h 376"/>
              <a:gd name="T92" fmla="*/ 265 w 464"/>
              <a:gd name="T93" fmla="*/ 357 h 376"/>
              <a:gd name="T94" fmla="*/ 428 w 464"/>
              <a:gd name="T95" fmla="*/ 279 h 376"/>
              <a:gd name="T96" fmla="*/ 76 w 464"/>
              <a:gd name="T97" fmla="*/ 312 h 376"/>
              <a:gd name="T98" fmla="*/ 149 w 464"/>
              <a:gd name="T99" fmla="*/ 299 h 376"/>
              <a:gd name="T100" fmla="*/ 252 w 464"/>
              <a:gd name="T101" fmla="*/ 309 h 376"/>
              <a:gd name="T102" fmla="*/ 387 w 464"/>
              <a:gd name="T103" fmla="*/ 285 h 376"/>
              <a:gd name="T104" fmla="*/ 420 w 464"/>
              <a:gd name="T105" fmla="*/ 245 h 376"/>
              <a:gd name="T106" fmla="*/ 402 w 464"/>
              <a:gd name="T107" fmla="*/ 198 h 376"/>
              <a:gd name="T108" fmla="*/ 448 w 464"/>
              <a:gd name="T109" fmla="*/ 307 h 376"/>
              <a:gd name="T110" fmla="*/ 416 w 464"/>
              <a:gd name="T111" fmla="*/ 342 h 376"/>
              <a:gd name="T112" fmla="*/ 252 w 464"/>
              <a:gd name="T113" fmla="*/ 376 h 376"/>
              <a:gd name="T114" fmla="*/ 77 w 464"/>
              <a:gd name="T115" fmla="*/ 335 h 376"/>
              <a:gd name="T116" fmla="*/ 56 w 464"/>
              <a:gd name="T117" fmla="*/ 279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" h="376">
                <a:moveTo>
                  <a:pt x="85" y="231"/>
                </a:moveTo>
                <a:lnTo>
                  <a:pt x="85" y="231"/>
                </a:lnTo>
                <a:lnTo>
                  <a:pt x="64" y="223"/>
                </a:lnTo>
                <a:lnTo>
                  <a:pt x="64" y="252"/>
                </a:lnTo>
                <a:lnTo>
                  <a:pt x="64" y="252"/>
                </a:lnTo>
                <a:lnTo>
                  <a:pt x="85" y="259"/>
                </a:lnTo>
                <a:lnTo>
                  <a:pt x="85" y="231"/>
                </a:lnTo>
                <a:lnTo>
                  <a:pt x="85" y="231"/>
                </a:lnTo>
                <a:close/>
                <a:moveTo>
                  <a:pt x="133" y="241"/>
                </a:moveTo>
                <a:lnTo>
                  <a:pt x="133" y="241"/>
                </a:lnTo>
                <a:lnTo>
                  <a:pt x="112" y="237"/>
                </a:lnTo>
                <a:lnTo>
                  <a:pt x="112" y="266"/>
                </a:lnTo>
                <a:lnTo>
                  <a:pt x="112" y="266"/>
                </a:lnTo>
                <a:lnTo>
                  <a:pt x="133" y="270"/>
                </a:lnTo>
                <a:lnTo>
                  <a:pt x="133" y="241"/>
                </a:lnTo>
                <a:lnTo>
                  <a:pt x="133" y="241"/>
                </a:lnTo>
                <a:close/>
                <a:moveTo>
                  <a:pt x="182" y="245"/>
                </a:moveTo>
                <a:lnTo>
                  <a:pt x="182" y="245"/>
                </a:lnTo>
                <a:lnTo>
                  <a:pt x="160" y="244"/>
                </a:lnTo>
                <a:lnTo>
                  <a:pt x="160" y="272"/>
                </a:lnTo>
                <a:lnTo>
                  <a:pt x="160" y="272"/>
                </a:lnTo>
                <a:lnTo>
                  <a:pt x="182" y="273"/>
                </a:lnTo>
                <a:lnTo>
                  <a:pt x="182" y="245"/>
                </a:lnTo>
                <a:lnTo>
                  <a:pt x="182" y="245"/>
                </a:lnTo>
                <a:close/>
                <a:moveTo>
                  <a:pt x="307" y="231"/>
                </a:moveTo>
                <a:lnTo>
                  <a:pt x="307" y="259"/>
                </a:lnTo>
                <a:lnTo>
                  <a:pt x="307" y="259"/>
                </a:lnTo>
                <a:lnTo>
                  <a:pt x="329" y="252"/>
                </a:lnTo>
                <a:lnTo>
                  <a:pt x="329" y="223"/>
                </a:lnTo>
                <a:lnTo>
                  <a:pt x="329" y="223"/>
                </a:lnTo>
                <a:lnTo>
                  <a:pt x="307" y="231"/>
                </a:lnTo>
                <a:lnTo>
                  <a:pt x="307" y="231"/>
                </a:lnTo>
                <a:close/>
                <a:moveTo>
                  <a:pt x="258" y="241"/>
                </a:moveTo>
                <a:lnTo>
                  <a:pt x="258" y="270"/>
                </a:lnTo>
                <a:lnTo>
                  <a:pt x="258" y="270"/>
                </a:lnTo>
                <a:lnTo>
                  <a:pt x="280" y="266"/>
                </a:lnTo>
                <a:lnTo>
                  <a:pt x="280" y="237"/>
                </a:lnTo>
                <a:lnTo>
                  <a:pt x="280" y="237"/>
                </a:lnTo>
                <a:lnTo>
                  <a:pt x="258" y="241"/>
                </a:lnTo>
                <a:lnTo>
                  <a:pt x="258" y="241"/>
                </a:lnTo>
                <a:close/>
                <a:moveTo>
                  <a:pt x="209" y="245"/>
                </a:moveTo>
                <a:lnTo>
                  <a:pt x="209" y="273"/>
                </a:lnTo>
                <a:lnTo>
                  <a:pt x="209" y="273"/>
                </a:lnTo>
                <a:lnTo>
                  <a:pt x="231" y="272"/>
                </a:lnTo>
                <a:lnTo>
                  <a:pt x="231" y="244"/>
                </a:lnTo>
                <a:lnTo>
                  <a:pt x="231" y="244"/>
                </a:lnTo>
                <a:lnTo>
                  <a:pt x="209" y="245"/>
                </a:lnTo>
                <a:lnTo>
                  <a:pt x="209" y="245"/>
                </a:lnTo>
                <a:close/>
                <a:moveTo>
                  <a:pt x="20" y="195"/>
                </a:moveTo>
                <a:lnTo>
                  <a:pt x="20" y="228"/>
                </a:lnTo>
                <a:lnTo>
                  <a:pt x="20" y="228"/>
                </a:lnTo>
                <a:lnTo>
                  <a:pt x="36" y="239"/>
                </a:lnTo>
                <a:lnTo>
                  <a:pt x="36" y="209"/>
                </a:lnTo>
                <a:lnTo>
                  <a:pt x="36" y="209"/>
                </a:lnTo>
                <a:lnTo>
                  <a:pt x="28" y="203"/>
                </a:lnTo>
                <a:lnTo>
                  <a:pt x="20" y="195"/>
                </a:lnTo>
                <a:lnTo>
                  <a:pt x="20" y="195"/>
                </a:lnTo>
                <a:close/>
                <a:moveTo>
                  <a:pt x="356" y="239"/>
                </a:moveTo>
                <a:lnTo>
                  <a:pt x="356" y="239"/>
                </a:lnTo>
                <a:lnTo>
                  <a:pt x="373" y="228"/>
                </a:lnTo>
                <a:lnTo>
                  <a:pt x="373" y="203"/>
                </a:lnTo>
                <a:lnTo>
                  <a:pt x="374" y="203"/>
                </a:lnTo>
                <a:lnTo>
                  <a:pt x="374" y="203"/>
                </a:lnTo>
                <a:lnTo>
                  <a:pt x="391" y="198"/>
                </a:lnTo>
                <a:lnTo>
                  <a:pt x="393" y="196"/>
                </a:lnTo>
                <a:lnTo>
                  <a:pt x="393" y="223"/>
                </a:lnTo>
                <a:lnTo>
                  <a:pt x="393" y="223"/>
                </a:lnTo>
                <a:lnTo>
                  <a:pt x="392" y="231"/>
                </a:lnTo>
                <a:lnTo>
                  <a:pt x="389" y="236"/>
                </a:lnTo>
                <a:lnTo>
                  <a:pt x="385" y="241"/>
                </a:lnTo>
                <a:lnTo>
                  <a:pt x="380" y="246"/>
                </a:lnTo>
                <a:lnTo>
                  <a:pt x="380" y="246"/>
                </a:lnTo>
                <a:lnTo>
                  <a:pt x="371" y="252"/>
                </a:lnTo>
                <a:lnTo>
                  <a:pt x="361" y="258"/>
                </a:lnTo>
                <a:lnTo>
                  <a:pt x="339" y="268"/>
                </a:lnTo>
                <a:lnTo>
                  <a:pt x="316" y="276"/>
                </a:lnTo>
                <a:lnTo>
                  <a:pt x="292" y="282"/>
                </a:lnTo>
                <a:lnTo>
                  <a:pt x="267" y="288"/>
                </a:lnTo>
                <a:lnTo>
                  <a:pt x="243" y="290"/>
                </a:lnTo>
                <a:lnTo>
                  <a:pt x="218" y="293"/>
                </a:lnTo>
                <a:lnTo>
                  <a:pt x="196" y="293"/>
                </a:lnTo>
                <a:lnTo>
                  <a:pt x="196" y="293"/>
                </a:lnTo>
                <a:lnTo>
                  <a:pt x="173" y="293"/>
                </a:lnTo>
                <a:lnTo>
                  <a:pt x="149" y="290"/>
                </a:lnTo>
                <a:lnTo>
                  <a:pt x="124" y="288"/>
                </a:lnTo>
                <a:lnTo>
                  <a:pt x="100" y="282"/>
                </a:lnTo>
                <a:lnTo>
                  <a:pt x="76" y="276"/>
                </a:lnTo>
                <a:lnTo>
                  <a:pt x="53" y="268"/>
                </a:lnTo>
                <a:lnTo>
                  <a:pt x="32" y="258"/>
                </a:lnTo>
                <a:lnTo>
                  <a:pt x="22" y="252"/>
                </a:lnTo>
                <a:lnTo>
                  <a:pt x="13" y="246"/>
                </a:lnTo>
                <a:lnTo>
                  <a:pt x="13" y="246"/>
                </a:lnTo>
                <a:lnTo>
                  <a:pt x="6" y="241"/>
                </a:lnTo>
                <a:lnTo>
                  <a:pt x="2" y="236"/>
                </a:lnTo>
                <a:lnTo>
                  <a:pt x="0" y="231"/>
                </a:lnTo>
                <a:lnTo>
                  <a:pt x="0" y="223"/>
                </a:lnTo>
                <a:lnTo>
                  <a:pt x="0" y="167"/>
                </a:lnTo>
                <a:lnTo>
                  <a:pt x="0" y="167"/>
                </a:lnTo>
                <a:lnTo>
                  <a:pt x="0" y="160"/>
                </a:lnTo>
                <a:lnTo>
                  <a:pt x="1" y="155"/>
                </a:lnTo>
                <a:lnTo>
                  <a:pt x="5" y="145"/>
                </a:lnTo>
                <a:lnTo>
                  <a:pt x="13" y="137"/>
                </a:lnTo>
                <a:lnTo>
                  <a:pt x="20" y="129"/>
                </a:lnTo>
                <a:lnTo>
                  <a:pt x="31" y="123"/>
                </a:lnTo>
                <a:lnTo>
                  <a:pt x="41" y="117"/>
                </a:lnTo>
                <a:lnTo>
                  <a:pt x="62" y="109"/>
                </a:lnTo>
                <a:lnTo>
                  <a:pt x="63" y="108"/>
                </a:lnTo>
                <a:lnTo>
                  <a:pt x="63" y="129"/>
                </a:lnTo>
                <a:lnTo>
                  <a:pt x="63" y="129"/>
                </a:lnTo>
                <a:lnTo>
                  <a:pt x="63" y="129"/>
                </a:lnTo>
                <a:lnTo>
                  <a:pt x="51" y="136"/>
                </a:lnTo>
                <a:lnTo>
                  <a:pt x="40" y="144"/>
                </a:lnTo>
                <a:lnTo>
                  <a:pt x="35" y="149"/>
                </a:lnTo>
                <a:lnTo>
                  <a:pt x="31" y="154"/>
                </a:lnTo>
                <a:lnTo>
                  <a:pt x="28" y="159"/>
                </a:lnTo>
                <a:lnTo>
                  <a:pt x="27" y="165"/>
                </a:lnTo>
                <a:lnTo>
                  <a:pt x="27" y="165"/>
                </a:lnTo>
                <a:lnTo>
                  <a:pt x="28" y="173"/>
                </a:lnTo>
                <a:lnTo>
                  <a:pt x="32" y="181"/>
                </a:lnTo>
                <a:lnTo>
                  <a:pt x="38" y="187"/>
                </a:lnTo>
                <a:lnTo>
                  <a:pt x="45" y="192"/>
                </a:lnTo>
                <a:lnTo>
                  <a:pt x="54" y="198"/>
                </a:lnTo>
                <a:lnTo>
                  <a:pt x="62" y="201"/>
                </a:lnTo>
                <a:lnTo>
                  <a:pt x="76" y="208"/>
                </a:lnTo>
                <a:lnTo>
                  <a:pt x="76" y="208"/>
                </a:lnTo>
                <a:lnTo>
                  <a:pt x="90" y="213"/>
                </a:lnTo>
                <a:lnTo>
                  <a:pt x="105" y="217"/>
                </a:lnTo>
                <a:lnTo>
                  <a:pt x="135" y="222"/>
                </a:lnTo>
                <a:lnTo>
                  <a:pt x="166" y="225"/>
                </a:lnTo>
                <a:lnTo>
                  <a:pt x="196" y="226"/>
                </a:lnTo>
                <a:lnTo>
                  <a:pt x="196" y="226"/>
                </a:lnTo>
                <a:lnTo>
                  <a:pt x="221" y="226"/>
                </a:lnTo>
                <a:lnTo>
                  <a:pt x="245" y="223"/>
                </a:lnTo>
                <a:lnTo>
                  <a:pt x="270" y="219"/>
                </a:lnTo>
                <a:lnTo>
                  <a:pt x="294" y="214"/>
                </a:lnTo>
                <a:lnTo>
                  <a:pt x="294" y="214"/>
                </a:lnTo>
                <a:lnTo>
                  <a:pt x="294" y="214"/>
                </a:lnTo>
                <a:lnTo>
                  <a:pt x="294" y="214"/>
                </a:lnTo>
                <a:lnTo>
                  <a:pt x="325" y="212"/>
                </a:lnTo>
                <a:lnTo>
                  <a:pt x="355" y="207"/>
                </a:lnTo>
                <a:lnTo>
                  <a:pt x="356" y="207"/>
                </a:lnTo>
                <a:lnTo>
                  <a:pt x="356" y="207"/>
                </a:lnTo>
                <a:lnTo>
                  <a:pt x="356" y="239"/>
                </a:lnTo>
                <a:lnTo>
                  <a:pt x="356" y="239"/>
                </a:lnTo>
                <a:close/>
                <a:moveTo>
                  <a:pt x="155" y="144"/>
                </a:moveTo>
                <a:lnTo>
                  <a:pt x="155" y="144"/>
                </a:lnTo>
                <a:lnTo>
                  <a:pt x="133" y="137"/>
                </a:lnTo>
                <a:lnTo>
                  <a:pt x="133" y="165"/>
                </a:lnTo>
                <a:lnTo>
                  <a:pt x="133" y="165"/>
                </a:lnTo>
                <a:lnTo>
                  <a:pt x="155" y="173"/>
                </a:lnTo>
                <a:lnTo>
                  <a:pt x="155" y="144"/>
                </a:lnTo>
                <a:lnTo>
                  <a:pt x="155" y="144"/>
                </a:lnTo>
                <a:close/>
                <a:moveTo>
                  <a:pt x="204" y="154"/>
                </a:moveTo>
                <a:lnTo>
                  <a:pt x="204" y="154"/>
                </a:lnTo>
                <a:lnTo>
                  <a:pt x="182" y="150"/>
                </a:lnTo>
                <a:lnTo>
                  <a:pt x="182" y="180"/>
                </a:lnTo>
                <a:lnTo>
                  <a:pt x="182" y="180"/>
                </a:lnTo>
                <a:lnTo>
                  <a:pt x="204" y="183"/>
                </a:lnTo>
                <a:lnTo>
                  <a:pt x="204" y="154"/>
                </a:lnTo>
                <a:lnTo>
                  <a:pt x="204" y="154"/>
                </a:lnTo>
                <a:close/>
                <a:moveTo>
                  <a:pt x="253" y="158"/>
                </a:moveTo>
                <a:lnTo>
                  <a:pt x="253" y="158"/>
                </a:lnTo>
                <a:lnTo>
                  <a:pt x="231" y="156"/>
                </a:lnTo>
                <a:lnTo>
                  <a:pt x="231" y="186"/>
                </a:lnTo>
                <a:lnTo>
                  <a:pt x="231" y="186"/>
                </a:lnTo>
                <a:lnTo>
                  <a:pt x="253" y="187"/>
                </a:lnTo>
                <a:lnTo>
                  <a:pt x="253" y="158"/>
                </a:lnTo>
                <a:lnTo>
                  <a:pt x="253" y="158"/>
                </a:lnTo>
                <a:close/>
                <a:moveTo>
                  <a:pt x="378" y="144"/>
                </a:moveTo>
                <a:lnTo>
                  <a:pt x="378" y="173"/>
                </a:lnTo>
                <a:lnTo>
                  <a:pt x="378" y="173"/>
                </a:lnTo>
                <a:lnTo>
                  <a:pt x="400" y="165"/>
                </a:lnTo>
                <a:lnTo>
                  <a:pt x="400" y="137"/>
                </a:lnTo>
                <a:lnTo>
                  <a:pt x="400" y="137"/>
                </a:lnTo>
                <a:lnTo>
                  <a:pt x="378" y="144"/>
                </a:lnTo>
                <a:lnTo>
                  <a:pt x="378" y="144"/>
                </a:lnTo>
                <a:close/>
                <a:moveTo>
                  <a:pt x="329" y="154"/>
                </a:moveTo>
                <a:lnTo>
                  <a:pt x="329" y="183"/>
                </a:lnTo>
                <a:lnTo>
                  <a:pt x="329" y="183"/>
                </a:lnTo>
                <a:lnTo>
                  <a:pt x="351" y="180"/>
                </a:lnTo>
                <a:lnTo>
                  <a:pt x="351" y="150"/>
                </a:lnTo>
                <a:lnTo>
                  <a:pt x="351" y="150"/>
                </a:lnTo>
                <a:lnTo>
                  <a:pt x="329" y="154"/>
                </a:lnTo>
                <a:lnTo>
                  <a:pt x="329" y="154"/>
                </a:lnTo>
                <a:close/>
                <a:moveTo>
                  <a:pt x="280" y="158"/>
                </a:moveTo>
                <a:lnTo>
                  <a:pt x="280" y="187"/>
                </a:lnTo>
                <a:lnTo>
                  <a:pt x="280" y="187"/>
                </a:lnTo>
                <a:lnTo>
                  <a:pt x="302" y="186"/>
                </a:lnTo>
                <a:lnTo>
                  <a:pt x="302" y="156"/>
                </a:lnTo>
                <a:lnTo>
                  <a:pt x="302" y="156"/>
                </a:lnTo>
                <a:lnTo>
                  <a:pt x="280" y="158"/>
                </a:lnTo>
                <a:lnTo>
                  <a:pt x="280" y="158"/>
                </a:lnTo>
                <a:close/>
                <a:moveTo>
                  <a:pt x="266" y="140"/>
                </a:moveTo>
                <a:lnTo>
                  <a:pt x="266" y="140"/>
                </a:lnTo>
                <a:lnTo>
                  <a:pt x="297" y="138"/>
                </a:lnTo>
                <a:lnTo>
                  <a:pt x="328" y="136"/>
                </a:lnTo>
                <a:lnTo>
                  <a:pt x="357" y="129"/>
                </a:lnTo>
                <a:lnTo>
                  <a:pt x="373" y="126"/>
                </a:lnTo>
                <a:lnTo>
                  <a:pt x="387" y="122"/>
                </a:lnTo>
                <a:lnTo>
                  <a:pt x="387" y="122"/>
                </a:lnTo>
                <a:lnTo>
                  <a:pt x="401" y="115"/>
                </a:lnTo>
                <a:lnTo>
                  <a:pt x="410" y="111"/>
                </a:lnTo>
                <a:lnTo>
                  <a:pt x="417" y="106"/>
                </a:lnTo>
                <a:lnTo>
                  <a:pt x="424" y="101"/>
                </a:lnTo>
                <a:lnTo>
                  <a:pt x="430" y="95"/>
                </a:lnTo>
                <a:lnTo>
                  <a:pt x="434" y="87"/>
                </a:lnTo>
                <a:lnTo>
                  <a:pt x="435" y="79"/>
                </a:lnTo>
                <a:lnTo>
                  <a:pt x="435" y="79"/>
                </a:lnTo>
                <a:lnTo>
                  <a:pt x="434" y="72"/>
                </a:lnTo>
                <a:lnTo>
                  <a:pt x="430" y="64"/>
                </a:lnTo>
                <a:lnTo>
                  <a:pt x="424" y="59"/>
                </a:lnTo>
                <a:lnTo>
                  <a:pt x="417" y="52"/>
                </a:lnTo>
                <a:lnTo>
                  <a:pt x="410" y="47"/>
                </a:lnTo>
                <a:lnTo>
                  <a:pt x="401" y="43"/>
                </a:lnTo>
                <a:lnTo>
                  <a:pt x="387" y="37"/>
                </a:lnTo>
                <a:lnTo>
                  <a:pt x="387" y="37"/>
                </a:lnTo>
                <a:lnTo>
                  <a:pt x="373" y="33"/>
                </a:lnTo>
                <a:lnTo>
                  <a:pt x="357" y="29"/>
                </a:lnTo>
                <a:lnTo>
                  <a:pt x="328" y="23"/>
                </a:lnTo>
                <a:lnTo>
                  <a:pt x="297" y="20"/>
                </a:lnTo>
                <a:lnTo>
                  <a:pt x="266" y="19"/>
                </a:lnTo>
                <a:lnTo>
                  <a:pt x="266" y="19"/>
                </a:lnTo>
                <a:lnTo>
                  <a:pt x="236" y="20"/>
                </a:lnTo>
                <a:lnTo>
                  <a:pt x="205" y="23"/>
                </a:lnTo>
                <a:lnTo>
                  <a:pt x="175" y="29"/>
                </a:lnTo>
                <a:lnTo>
                  <a:pt x="160" y="33"/>
                </a:lnTo>
                <a:lnTo>
                  <a:pt x="146" y="37"/>
                </a:lnTo>
                <a:lnTo>
                  <a:pt x="146" y="37"/>
                </a:lnTo>
                <a:lnTo>
                  <a:pt x="132" y="43"/>
                </a:lnTo>
                <a:lnTo>
                  <a:pt x="123" y="47"/>
                </a:lnTo>
                <a:lnTo>
                  <a:pt x="115" y="52"/>
                </a:lnTo>
                <a:lnTo>
                  <a:pt x="109" y="59"/>
                </a:lnTo>
                <a:lnTo>
                  <a:pt x="103" y="64"/>
                </a:lnTo>
                <a:lnTo>
                  <a:pt x="99" y="72"/>
                </a:lnTo>
                <a:lnTo>
                  <a:pt x="97" y="79"/>
                </a:lnTo>
                <a:lnTo>
                  <a:pt x="97" y="79"/>
                </a:lnTo>
                <a:lnTo>
                  <a:pt x="99" y="87"/>
                </a:lnTo>
                <a:lnTo>
                  <a:pt x="103" y="95"/>
                </a:lnTo>
                <a:lnTo>
                  <a:pt x="109" y="101"/>
                </a:lnTo>
                <a:lnTo>
                  <a:pt x="115" y="106"/>
                </a:lnTo>
                <a:lnTo>
                  <a:pt x="123" y="111"/>
                </a:lnTo>
                <a:lnTo>
                  <a:pt x="132" y="115"/>
                </a:lnTo>
                <a:lnTo>
                  <a:pt x="146" y="122"/>
                </a:lnTo>
                <a:lnTo>
                  <a:pt x="146" y="122"/>
                </a:lnTo>
                <a:lnTo>
                  <a:pt x="160" y="126"/>
                </a:lnTo>
                <a:lnTo>
                  <a:pt x="175" y="129"/>
                </a:lnTo>
                <a:lnTo>
                  <a:pt x="205" y="136"/>
                </a:lnTo>
                <a:lnTo>
                  <a:pt x="236" y="138"/>
                </a:lnTo>
                <a:lnTo>
                  <a:pt x="266" y="140"/>
                </a:lnTo>
                <a:lnTo>
                  <a:pt x="266" y="140"/>
                </a:lnTo>
                <a:close/>
                <a:moveTo>
                  <a:pt x="90" y="109"/>
                </a:moveTo>
                <a:lnTo>
                  <a:pt x="90" y="142"/>
                </a:lnTo>
                <a:lnTo>
                  <a:pt x="90" y="142"/>
                </a:lnTo>
                <a:lnTo>
                  <a:pt x="106" y="153"/>
                </a:lnTo>
                <a:lnTo>
                  <a:pt x="106" y="123"/>
                </a:lnTo>
                <a:lnTo>
                  <a:pt x="106" y="123"/>
                </a:lnTo>
                <a:lnTo>
                  <a:pt x="97" y="117"/>
                </a:lnTo>
                <a:lnTo>
                  <a:pt x="90" y="109"/>
                </a:lnTo>
                <a:lnTo>
                  <a:pt x="90" y="109"/>
                </a:lnTo>
                <a:close/>
                <a:moveTo>
                  <a:pt x="443" y="142"/>
                </a:moveTo>
                <a:lnTo>
                  <a:pt x="443" y="109"/>
                </a:lnTo>
                <a:lnTo>
                  <a:pt x="443" y="109"/>
                </a:lnTo>
                <a:lnTo>
                  <a:pt x="435" y="117"/>
                </a:lnTo>
                <a:lnTo>
                  <a:pt x="426" y="123"/>
                </a:lnTo>
                <a:lnTo>
                  <a:pt x="426" y="153"/>
                </a:lnTo>
                <a:lnTo>
                  <a:pt x="426" y="153"/>
                </a:lnTo>
                <a:lnTo>
                  <a:pt x="443" y="142"/>
                </a:lnTo>
                <a:lnTo>
                  <a:pt x="443" y="142"/>
                </a:lnTo>
                <a:close/>
                <a:moveTo>
                  <a:pt x="266" y="0"/>
                </a:moveTo>
                <a:lnTo>
                  <a:pt x="266" y="0"/>
                </a:lnTo>
                <a:lnTo>
                  <a:pt x="299" y="1"/>
                </a:lnTo>
                <a:lnTo>
                  <a:pt x="331" y="5"/>
                </a:lnTo>
                <a:lnTo>
                  <a:pt x="365" y="11"/>
                </a:lnTo>
                <a:lnTo>
                  <a:pt x="380" y="15"/>
                </a:lnTo>
                <a:lnTo>
                  <a:pt x="396" y="20"/>
                </a:lnTo>
                <a:lnTo>
                  <a:pt x="396" y="20"/>
                </a:lnTo>
                <a:lnTo>
                  <a:pt x="417" y="28"/>
                </a:lnTo>
                <a:lnTo>
                  <a:pt x="429" y="34"/>
                </a:lnTo>
                <a:lnTo>
                  <a:pt x="439" y="41"/>
                </a:lnTo>
                <a:lnTo>
                  <a:pt x="448" y="48"/>
                </a:lnTo>
                <a:lnTo>
                  <a:pt x="456" y="57"/>
                </a:lnTo>
                <a:lnTo>
                  <a:pt x="459" y="63"/>
                </a:lnTo>
                <a:lnTo>
                  <a:pt x="461" y="68"/>
                </a:lnTo>
                <a:lnTo>
                  <a:pt x="462" y="74"/>
                </a:lnTo>
                <a:lnTo>
                  <a:pt x="464" y="79"/>
                </a:lnTo>
                <a:lnTo>
                  <a:pt x="464" y="137"/>
                </a:lnTo>
                <a:lnTo>
                  <a:pt x="464" y="137"/>
                </a:lnTo>
                <a:lnTo>
                  <a:pt x="462" y="144"/>
                </a:lnTo>
                <a:lnTo>
                  <a:pt x="460" y="150"/>
                </a:lnTo>
                <a:lnTo>
                  <a:pt x="456" y="155"/>
                </a:lnTo>
                <a:lnTo>
                  <a:pt x="451" y="159"/>
                </a:lnTo>
                <a:lnTo>
                  <a:pt x="451" y="159"/>
                </a:lnTo>
                <a:lnTo>
                  <a:pt x="441" y="165"/>
                </a:lnTo>
                <a:lnTo>
                  <a:pt x="430" y="172"/>
                </a:lnTo>
                <a:lnTo>
                  <a:pt x="410" y="181"/>
                </a:lnTo>
                <a:lnTo>
                  <a:pt x="387" y="190"/>
                </a:lnTo>
                <a:lnTo>
                  <a:pt x="362" y="196"/>
                </a:lnTo>
                <a:lnTo>
                  <a:pt x="338" y="200"/>
                </a:lnTo>
                <a:lnTo>
                  <a:pt x="313" y="204"/>
                </a:lnTo>
                <a:lnTo>
                  <a:pt x="289" y="205"/>
                </a:lnTo>
                <a:lnTo>
                  <a:pt x="266" y="207"/>
                </a:lnTo>
                <a:lnTo>
                  <a:pt x="266" y="207"/>
                </a:lnTo>
                <a:lnTo>
                  <a:pt x="244" y="205"/>
                </a:lnTo>
                <a:lnTo>
                  <a:pt x="220" y="204"/>
                </a:lnTo>
                <a:lnTo>
                  <a:pt x="195" y="200"/>
                </a:lnTo>
                <a:lnTo>
                  <a:pt x="171" y="196"/>
                </a:lnTo>
                <a:lnTo>
                  <a:pt x="146" y="190"/>
                </a:lnTo>
                <a:lnTo>
                  <a:pt x="123" y="181"/>
                </a:lnTo>
                <a:lnTo>
                  <a:pt x="101" y="172"/>
                </a:lnTo>
                <a:lnTo>
                  <a:pt x="92" y="165"/>
                </a:lnTo>
                <a:lnTo>
                  <a:pt x="82" y="159"/>
                </a:lnTo>
                <a:lnTo>
                  <a:pt x="82" y="159"/>
                </a:lnTo>
                <a:lnTo>
                  <a:pt x="77" y="155"/>
                </a:lnTo>
                <a:lnTo>
                  <a:pt x="73" y="150"/>
                </a:lnTo>
                <a:lnTo>
                  <a:pt x="71" y="144"/>
                </a:lnTo>
                <a:lnTo>
                  <a:pt x="69" y="137"/>
                </a:lnTo>
                <a:lnTo>
                  <a:pt x="69" y="79"/>
                </a:lnTo>
                <a:lnTo>
                  <a:pt x="69" y="79"/>
                </a:lnTo>
                <a:lnTo>
                  <a:pt x="71" y="74"/>
                </a:lnTo>
                <a:lnTo>
                  <a:pt x="72" y="68"/>
                </a:lnTo>
                <a:lnTo>
                  <a:pt x="73" y="63"/>
                </a:lnTo>
                <a:lnTo>
                  <a:pt x="77" y="57"/>
                </a:lnTo>
                <a:lnTo>
                  <a:pt x="85" y="48"/>
                </a:lnTo>
                <a:lnTo>
                  <a:pt x="94" y="41"/>
                </a:lnTo>
                <a:lnTo>
                  <a:pt x="104" y="34"/>
                </a:lnTo>
                <a:lnTo>
                  <a:pt x="115" y="28"/>
                </a:lnTo>
                <a:lnTo>
                  <a:pt x="137" y="20"/>
                </a:lnTo>
                <a:lnTo>
                  <a:pt x="137" y="20"/>
                </a:lnTo>
                <a:lnTo>
                  <a:pt x="153" y="15"/>
                </a:lnTo>
                <a:lnTo>
                  <a:pt x="168" y="11"/>
                </a:lnTo>
                <a:lnTo>
                  <a:pt x="200" y="5"/>
                </a:lnTo>
                <a:lnTo>
                  <a:pt x="234" y="1"/>
                </a:lnTo>
                <a:lnTo>
                  <a:pt x="266" y="0"/>
                </a:lnTo>
                <a:lnTo>
                  <a:pt x="266" y="0"/>
                </a:lnTo>
                <a:close/>
                <a:moveTo>
                  <a:pt x="140" y="313"/>
                </a:moveTo>
                <a:lnTo>
                  <a:pt x="140" y="313"/>
                </a:lnTo>
                <a:lnTo>
                  <a:pt x="119" y="307"/>
                </a:lnTo>
                <a:lnTo>
                  <a:pt x="119" y="335"/>
                </a:lnTo>
                <a:lnTo>
                  <a:pt x="119" y="335"/>
                </a:lnTo>
                <a:lnTo>
                  <a:pt x="140" y="343"/>
                </a:lnTo>
                <a:lnTo>
                  <a:pt x="140" y="313"/>
                </a:lnTo>
                <a:lnTo>
                  <a:pt x="140" y="313"/>
                </a:lnTo>
                <a:close/>
                <a:moveTo>
                  <a:pt x="189" y="324"/>
                </a:moveTo>
                <a:lnTo>
                  <a:pt x="189" y="324"/>
                </a:lnTo>
                <a:lnTo>
                  <a:pt x="167" y="320"/>
                </a:lnTo>
                <a:lnTo>
                  <a:pt x="167" y="349"/>
                </a:lnTo>
                <a:lnTo>
                  <a:pt x="167" y="349"/>
                </a:lnTo>
                <a:lnTo>
                  <a:pt x="189" y="353"/>
                </a:lnTo>
                <a:lnTo>
                  <a:pt x="189" y="324"/>
                </a:lnTo>
                <a:lnTo>
                  <a:pt x="189" y="324"/>
                </a:lnTo>
                <a:close/>
                <a:moveTo>
                  <a:pt x="238" y="327"/>
                </a:moveTo>
                <a:lnTo>
                  <a:pt x="238" y="327"/>
                </a:lnTo>
                <a:lnTo>
                  <a:pt x="216" y="326"/>
                </a:lnTo>
                <a:lnTo>
                  <a:pt x="216" y="356"/>
                </a:lnTo>
                <a:lnTo>
                  <a:pt x="216" y="356"/>
                </a:lnTo>
                <a:lnTo>
                  <a:pt x="238" y="357"/>
                </a:lnTo>
                <a:lnTo>
                  <a:pt x="238" y="327"/>
                </a:lnTo>
                <a:lnTo>
                  <a:pt x="238" y="327"/>
                </a:lnTo>
                <a:close/>
                <a:moveTo>
                  <a:pt x="362" y="313"/>
                </a:moveTo>
                <a:lnTo>
                  <a:pt x="362" y="343"/>
                </a:lnTo>
                <a:lnTo>
                  <a:pt x="362" y="343"/>
                </a:lnTo>
                <a:lnTo>
                  <a:pt x="384" y="335"/>
                </a:lnTo>
                <a:lnTo>
                  <a:pt x="384" y="307"/>
                </a:lnTo>
                <a:lnTo>
                  <a:pt x="384" y="307"/>
                </a:lnTo>
                <a:lnTo>
                  <a:pt x="362" y="313"/>
                </a:lnTo>
                <a:lnTo>
                  <a:pt x="362" y="313"/>
                </a:lnTo>
                <a:close/>
                <a:moveTo>
                  <a:pt x="313" y="324"/>
                </a:moveTo>
                <a:lnTo>
                  <a:pt x="313" y="353"/>
                </a:lnTo>
                <a:lnTo>
                  <a:pt x="313" y="353"/>
                </a:lnTo>
                <a:lnTo>
                  <a:pt x="335" y="349"/>
                </a:lnTo>
                <a:lnTo>
                  <a:pt x="335" y="320"/>
                </a:lnTo>
                <a:lnTo>
                  <a:pt x="335" y="320"/>
                </a:lnTo>
                <a:lnTo>
                  <a:pt x="313" y="324"/>
                </a:lnTo>
                <a:lnTo>
                  <a:pt x="313" y="324"/>
                </a:lnTo>
                <a:close/>
                <a:moveTo>
                  <a:pt x="265" y="327"/>
                </a:moveTo>
                <a:lnTo>
                  <a:pt x="265" y="357"/>
                </a:lnTo>
                <a:lnTo>
                  <a:pt x="265" y="357"/>
                </a:lnTo>
                <a:lnTo>
                  <a:pt x="286" y="356"/>
                </a:lnTo>
                <a:lnTo>
                  <a:pt x="286" y="326"/>
                </a:lnTo>
                <a:lnTo>
                  <a:pt x="286" y="326"/>
                </a:lnTo>
                <a:lnTo>
                  <a:pt x="265" y="327"/>
                </a:lnTo>
                <a:lnTo>
                  <a:pt x="265" y="327"/>
                </a:lnTo>
                <a:close/>
                <a:moveTo>
                  <a:pt x="428" y="312"/>
                </a:moveTo>
                <a:lnTo>
                  <a:pt x="428" y="279"/>
                </a:lnTo>
                <a:lnTo>
                  <a:pt x="428" y="279"/>
                </a:lnTo>
                <a:lnTo>
                  <a:pt x="420" y="286"/>
                </a:lnTo>
                <a:lnTo>
                  <a:pt x="411" y="293"/>
                </a:lnTo>
                <a:lnTo>
                  <a:pt x="411" y="322"/>
                </a:lnTo>
                <a:lnTo>
                  <a:pt x="411" y="322"/>
                </a:lnTo>
                <a:lnTo>
                  <a:pt x="428" y="312"/>
                </a:lnTo>
                <a:lnTo>
                  <a:pt x="428" y="312"/>
                </a:lnTo>
                <a:close/>
                <a:moveTo>
                  <a:pt x="76" y="312"/>
                </a:moveTo>
                <a:lnTo>
                  <a:pt x="76" y="312"/>
                </a:lnTo>
                <a:lnTo>
                  <a:pt x="91" y="322"/>
                </a:lnTo>
                <a:lnTo>
                  <a:pt x="91" y="290"/>
                </a:lnTo>
                <a:lnTo>
                  <a:pt x="94" y="290"/>
                </a:lnTo>
                <a:lnTo>
                  <a:pt x="94" y="290"/>
                </a:lnTo>
                <a:lnTo>
                  <a:pt x="112" y="294"/>
                </a:lnTo>
                <a:lnTo>
                  <a:pt x="130" y="298"/>
                </a:lnTo>
                <a:lnTo>
                  <a:pt x="149" y="299"/>
                </a:lnTo>
                <a:lnTo>
                  <a:pt x="167" y="302"/>
                </a:lnTo>
                <a:lnTo>
                  <a:pt x="168" y="302"/>
                </a:lnTo>
                <a:lnTo>
                  <a:pt x="168" y="302"/>
                </a:lnTo>
                <a:lnTo>
                  <a:pt x="168" y="302"/>
                </a:lnTo>
                <a:lnTo>
                  <a:pt x="189" y="304"/>
                </a:lnTo>
                <a:lnTo>
                  <a:pt x="209" y="307"/>
                </a:lnTo>
                <a:lnTo>
                  <a:pt x="230" y="309"/>
                </a:lnTo>
                <a:lnTo>
                  <a:pt x="252" y="309"/>
                </a:lnTo>
                <a:lnTo>
                  <a:pt x="252" y="309"/>
                </a:lnTo>
                <a:lnTo>
                  <a:pt x="281" y="308"/>
                </a:lnTo>
                <a:lnTo>
                  <a:pt x="312" y="306"/>
                </a:lnTo>
                <a:lnTo>
                  <a:pt x="343" y="299"/>
                </a:lnTo>
                <a:lnTo>
                  <a:pt x="357" y="295"/>
                </a:lnTo>
                <a:lnTo>
                  <a:pt x="371" y="291"/>
                </a:lnTo>
                <a:lnTo>
                  <a:pt x="371" y="291"/>
                </a:lnTo>
                <a:lnTo>
                  <a:pt x="387" y="285"/>
                </a:lnTo>
                <a:lnTo>
                  <a:pt x="394" y="281"/>
                </a:lnTo>
                <a:lnTo>
                  <a:pt x="402" y="276"/>
                </a:lnTo>
                <a:lnTo>
                  <a:pt x="410" y="271"/>
                </a:lnTo>
                <a:lnTo>
                  <a:pt x="415" y="264"/>
                </a:lnTo>
                <a:lnTo>
                  <a:pt x="419" y="257"/>
                </a:lnTo>
                <a:lnTo>
                  <a:pt x="420" y="249"/>
                </a:lnTo>
                <a:lnTo>
                  <a:pt x="420" y="249"/>
                </a:lnTo>
                <a:lnTo>
                  <a:pt x="420" y="245"/>
                </a:lnTo>
                <a:lnTo>
                  <a:pt x="419" y="240"/>
                </a:lnTo>
                <a:lnTo>
                  <a:pt x="414" y="232"/>
                </a:lnTo>
                <a:lnTo>
                  <a:pt x="407" y="226"/>
                </a:lnTo>
                <a:lnTo>
                  <a:pt x="400" y="221"/>
                </a:lnTo>
                <a:lnTo>
                  <a:pt x="400" y="221"/>
                </a:lnTo>
                <a:lnTo>
                  <a:pt x="400" y="196"/>
                </a:lnTo>
                <a:lnTo>
                  <a:pt x="402" y="198"/>
                </a:lnTo>
                <a:lnTo>
                  <a:pt x="402" y="198"/>
                </a:lnTo>
                <a:lnTo>
                  <a:pt x="417" y="207"/>
                </a:lnTo>
                <a:lnTo>
                  <a:pt x="425" y="212"/>
                </a:lnTo>
                <a:lnTo>
                  <a:pt x="433" y="217"/>
                </a:lnTo>
                <a:lnTo>
                  <a:pt x="439" y="225"/>
                </a:lnTo>
                <a:lnTo>
                  <a:pt x="443" y="231"/>
                </a:lnTo>
                <a:lnTo>
                  <a:pt x="447" y="240"/>
                </a:lnTo>
                <a:lnTo>
                  <a:pt x="448" y="249"/>
                </a:lnTo>
                <a:lnTo>
                  <a:pt x="448" y="307"/>
                </a:lnTo>
                <a:lnTo>
                  <a:pt x="448" y="307"/>
                </a:lnTo>
                <a:lnTo>
                  <a:pt x="447" y="313"/>
                </a:lnTo>
                <a:lnTo>
                  <a:pt x="444" y="320"/>
                </a:lnTo>
                <a:lnTo>
                  <a:pt x="441" y="325"/>
                </a:lnTo>
                <a:lnTo>
                  <a:pt x="435" y="329"/>
                </a:lnTo>
                <a:lnTo>
                  <a:pt x="435" y="329"/>
                </a:lnTo>
                <a:lnTo>
                  <a:pt x="426" y="335"/>
                </a:lnTo>
                <a:lnTo>
                  <a:pt x="416" y="342"/>
                </a:lnTo>
                <a:lnTo>
                  <a:pt x="394" y="351"/>
                </a:lnTo>
                <a:lnTo>
                  <a:pt x="371" y="360"/>
                </a:lnTo>
                <a:lnTo>
                  <a:pt x="347" y="366"/>
                </a:lnTo>
                <a:lnTo>
                  <a:pt x="322" y="370"/>
                </a:lnTo>
                <a:lnTo>
                  <a:pt x="298" y="374"/>
                </a:lnTo>
                <a:lnTo>
                  <a:pt x="274" y="375"/>
                </a:lnTo>
                <a:lnTo>
                  <a:pt x="252" y="376"/>
                </a:lnTo>
                <a:lnTo>
                  <a:pt x="252" y="376"/>
                </a:lnTo>
                <a:lnTo>
                  <a:pt x="229" y="375"/>
                </a:lnTo>
                <a:lnTo>
                  <a:pt x="204" y="374"/>
                </a:lnTo>
                <a:lnTo>
                  <a:pt x="180" y="370"/>
                </a:lnTo>
                <a:lnTo>
                  <a:pt x="155" y="366"/>
                </a:lnTo>
                <a:lnTo>
                  <a:pt x="131" y="360"/>
                </a:lnTo>
                <a:lnTo>
                  <a:pt x="108" y="351"/>
                </a:lnTo>
                <a:lnTo>
                  <a:pt x="87" y="342"/>
                </a:lnTo>
                <a:lnTo>
                  <a:pt x="77" y="335"/>
                </a:lnTo>
                <a:lnTo>
                  <a:pt x="68" y="329"/>
                </a:lnTo>
                <a:lnTo>
                  <a:pt x="68" y="329"/>
                </a:lnTo>
                <a:lnTo>
                  <a:pt x="62" y="325"/>
                </a:lnTo>
                <a:lnTo>
                  <a:pt x="58" y="320"/>
                </a:lnTo>
                <a:lnTo>
                  <a:pt x="55" y="313"/>
                </a:lnTo>
                <a:lnTo>
                  <a:pt x="55" y="307"/>
                </a:lnTo>
                <a:lnTo>
                  <a:pt x="55" y="279"/>
                </a:lnTo>
                <a:lnTo>
                  <a:pt x="56" y="279"/>
                </a:lnTo>
                <a:lnTo>
                  <a:pt x="56" y="279"/>
                </a:lnTo>
                <a:lnTo>
                  <a:pt x="74" y="285"/>
                </a:lnTo>
                <a:lnTo>
                  <a:pt x="76" y="285"/>
                </a:lnTo>
                <a:lnTo>
                  <a:pt x="76" y="312"/>
                </a:lnTo>
                <a:lnTo>
                  <a:pt x="76" y="312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105" tIns="43552" rIns="87105" bIns="43552" numCol="1" anchor="t" anchorCtr="0" compatLnSpc="1">
            <a:prstTxWarp prst="textNoShape">
              <a:avLst/>
            </a:prstTxWarp>
          </a:bodyPr>
          <a:lstStyle/>
          <a:p>
            <a:endParaRPr lang="fr-FR" sz="1715"/>
          </a:p>
        </p:txBody>
      </p:sp>
      <p:grpSp>
        <p:nvGrpSpPr>
          <p:cNvPr id="121" name="Group 105">
            <a:extLst>
              <a:ext uri="{FF2B5EF4-FFF2-40B4-BE49-F238E27FC236}">
                <a16:creationId xmlns:a16="http://schemas.microsoft.com/office/drawing/2014/main" id="{221358EE-BD22-43F9-8241-FA2CA1E05180}"/>
              </a:ext>
            </a:extLst>
          </p:cNvPr>
          <p:cNvGrpSpPr/>
          <p:nvPr/>
        </p:nvGrpSpPr>
        <p:grpSpPr>
          <a:xfrm>
            <a:off x="4474087" y="3929010"/>
            <a:ext cx="288908" cy="333356"/>
            <a:chOff x="1368425" y="4713288"/>
            <a:chExt cx="536575" cy="619126"/>
          </a:xfrm>
        </p:grpSpPr>
        <p:sp>
          <p:nvSpPr>
            <p:cNvPr id="122" name="Freeform 73">
              <a:extLst>
                <a:ext uri="{FF2B5EF4-FFF2-40B4-BE49-F238E27FC236}">
                  <a16:creationId xmlns:a16="http://schemas.microsoft.com/office/drawing/2014/main" id="{977E5410-A0D1-44D4-8FE4-56C336E6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5075238"/>
              <a:ext cx="234950" cy="257175"/>
            </a:xfrm>
            <a:custGeom>
              <a:avLst/>
              <a:gdLst>
                <a:gd name="T0" fmla="*/ 92 w 148"/>
                <a:gd name="T1" fmla="*/ 120 h 162"/>
                <a:gd name="T2" fmla="*/ 83 w 148"/>
                <a:gd name="T3" fmla="*/ 82 h 162"/>
                <a:gd name="T4" fmla="*/ 83 w 148"/>
                <a:gd name="T5" fmla="*/ 82 h 162"/>
                <a:gd name="T6" fmla="*/ 80 w 148"/>
                <a:gd name="T7" fmla="*/ 79 h 162"/>
                <a:gd name="T8" fmla="*/ 77 w 148"/>
                <a:gd name="T9" fmla="*/ 76 h 162"/>
                <a:gd name="T10" fmla="*/ 77 w 148"/>
                <a:gd name="T11" fmla="*/ 76 h 162"/>
                <a:gd name="T12" fmla="*/ 73 w 148"/>
                <a:gd name="T13" fmla="*/ 74 h 162"/>
                <a:gd name="T14" fmla="*/ 73 w 148"/>
                <a:gd name="T15" fmla="*/ 74 h 162"/>
                <a:gd name="T16" fmla="*/ 68 w 148"/>
                <a:gd name="T17" fmla="*/ 76 h 162"/>
                <a:gd name="T18" fmla="*/ 31 w 148"/>
                <a:gd name="T19" fmla="*/ 92 h 162"/>
                <a:gd name="T20" fmla="*/ 68 w 148"/>
                <a:gd name="T21" fmla="*/ 15 h 162"/>
                <a:gd name="T22" fmla="*/ 68 w 148"/>
                <a:gd name="T23" fmla="*/ 15 h 162"/>
                <a:gd name="T24" fmla="*/ 54 w 148"/>
                <a:gd name="T25" fmla="*/ 0 h 162"/>
                <a:gd name="T26" fmla="*/ 0 w 148"/>
                <a:gd name="T27" fmla="*/ 108 h 162"/>
                <a:gd name="T28" fmla="*/ 0 w 148"/>
                <a:gd name="T29" fmla="*/ 108 h 162"/>
                <a:gd name="T30" fmla="*/ 0 w 148"/>
                <a:gd name="T31" fmla="*/ 111 h 162"/>
                <a:gd name="T32" fmla="*/ 0 w 148"/>
                <a:gd name="T33" fmla="*/ 114 h 162"/>
                <a:gd name="T34" fmla="*/ 0 w 148"/>
                <a:gd name="T35" fmla="*/ 117 h 162"/>
                <a:gd name="T36" fmla="*/ 3 w 148"/>
                <a:gd name="T37" fmla="*/ 120 h 162"/>
                <a:gd name="T38" fmla="*/ 3 w 148"/>
                <a:gd name="T39" fmla="*/ 120 h 162"/>
                <a:gd name="T40" fmla="*/ 5 w 148"/>
                <a:gd name="T41" fmla="*/ 122 h 162"/>
                <a:gd name="T42" fmla="*/ 8 w 148"/>
                <a:gd name="T43" fmla="*/ 123 h 162"/>
                <a:gd name="T44" fmla="*/ 11 w 148"/>
                <a:gd name="T45" fmla="*/ 123 h 162"/>
                <a:gd name="T46" fmla="*/ 15 w 148"/>
                <a:gd name="T47" fmla="*/ 122 h 162"/>
                <a:gd name="T48" fmla="*/ 65 w 148"/>
                <a:gd name="T49" fmla="*/ 99 h 162"/>
                <a:gd name="T50" fmla="*/ 79 w 148"/>
                <a:gd name="T51" fmla="*/ 154 h 162"/>
                <a:gd name="T52" fmla="*/ 79 w 148"/>
                <a:gd name="T53" fmla="*/ 154 h 162"/>
                <a:gd name="T54" fmla="*/ 80 w 148"/>
                <a:gd name="T55" fmla="*/ 157 h 162"/>
                <a:gd name="T56" fmla="*/ 82 w 148"/>
                <a:gd name="T57" fmla="*/ 159 h 162"/>
                <a:gd name="T58" fmla="*/ 85 w 148"/>
                <a:gd name="T59" fmla="*/ 160 h 162"/>
                <a:gd name="T60" fmla="*/ 88 w 148"/>
                <a:gd name="T61" fmla="*/ 162 h 162"/>
                <a:gd name="T62" fmla="*/ 88 w 148"/>
                <a:gd name="T63" fmla="*/ 162 h 162"/>
                <a:gd name="T64" fmla="*/ 89 w 148"/>
                <a:gd name="T65" fmla="*/ 162 h 162"/>
                <a:gd name="T66" fmla="*/ 89 w 148"/>
                <a:gd name="T67" fmla="*/ 162 h 162"/>
                <a:gd name="T68" fmla="*/ 95 w 148"/>
                <a:gd name="T69" fmla="*/ 160 h 162"/>
                <a:gd name="T70" fmla="*/ 98 w 148"/>
                <a:gd name="T71" fmla="*/ 156 h 162"/>
                <a:gd name="T72" fmla="*/ 148 w 148"/>
                <a:gd name="T73" fmla="*/ 51 h 162"/>
                <a:gd name="T74" fmla="*/ 148 w 148"/>
                <a:gd name="T75" fmla="*/ 51 h 162"/>
                <a:gd name="T76" fmla="*/ 128 w 148"/>
                <a:gd name="T77" fmla="*/ 48 h 162"/>
                <a:gd name="T78" fmla="*/ 92 w 148"/>
                <a:gd name="T79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62">
                  <a:moveTo>
                    <a:pt x="92" y="12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80" y="79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68" y="76"/>
                  </a:lnTo>
                  <a:lnTo>
                    <a:pt x="31" y="92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4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5" y="122"/>
                  </a:lnTo>
                  <a:lnTo>
                    <a:pt x="8" y="123"/>
                  </a:lnTo>
                  <a:lnTo>
                    <a:pt x="11" y="123"/>
                  </a:lnTo>
                  <a:lnTo>
                    <a:pt x="15" y="122"/>
                  </a:lnTo>
                  <a:lnTo>
                    <a:pt x="65" y="99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80" y="157"/>
                  </a:lnTo>
                  <a:lnTo>
                    <a:pt x="82" y="159"/>
                  </a:lnTo>
                  <a:lnTo>
                    <a:pt x="85" y="16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5" y="160"/>
                  </a:lnTo>
                  <a:lnTo>
                    <a:pt x="98" y="156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28" y="48"/>
                  </a:lnTo>
                  <a:lnTo>
                    <a:pt x="92" y="12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23" name="Freeform 74">
              <a:extLst>
                <a:ext uri="{FF2B5EF4-FFF2-40B4-BE49-F238E27FC236}">
                  <a16:creationId xmlns:a16="http://schemas.microsoft.com/office/drawing/2014/main" id="{751520BF-A869-4AD4-B88F-141D7C65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" y="5070476"/>
              <a:ext cx="238125" cy="261938"/>
            </a:xfrm>
            <a:custGeom>
              <a:avLst/>
              <a:gdLst>
                <a:gd name="T0" fmla="*/ 148 w 150"/>
                <a:gd name="T1" fmla="*/ 110 h 165"/>
                <a:gd name="T2" fmla="*/ 95 w 150"/>
                <a:gd name="T3" fmla="*/ 0 h 165"/>
                <a:gd name="T4" fmla="*/ 95 w 150"/>
                <a:gd name="T5" fmla="*/ 0 h 165"/>
                <a:gd name="T6" fmla="*/ 80 w 150"/>
                <a:gd name="T7" fmla="*/ 17 h 165"/>
                <a:gd name="T8" fmla="*/ 117 w 150"/>
                <a:gd name="T9" fmla="*/ 95 h 165"/>
                <a:gd name="T10" fmla="*/ 82 w 150"/>
                <a:gd name="T11" fmla="*/ 79 h 165"/>
                <a:gd name="T12" fmla="*/ 82 w 150"/>
                <a:gd name="T13" fmla="*/ 79 h 165"/>
                <a:gd name="T14" fmla="*/ 77 w 150"/>
                <a:gd name="T15" fmla="*/ 77 h 165"/>
                <a:gd name="T16" fmla="*/ 73 w 150"/>
                <a:gd name="T17" fmla="*/ 79 h 165"/>
                <a:gd name="T18" fmla="*/ 73 w 150"/>
                <a:gd name="T19" fmla="*/ 79 h 165"/>
                <a:gd name="T20" fmla="*/ 68 w 150"/>
                <a:gd name="T21" fmla="*/ 82 h 165"/>
                <a:gd name="T22" fmla="*/ 67 w 150"/>
                <a:gd name="T23" fmla="*/ 85 h 165"/>
                <a:gd name="T24" fmla="*/ 58 w 150"/>
                <a:gd name="T25" fmla="*/ 123 h 165"/>
                <a:gd name="T26" fmla="*/ 21 w 150"/>
                <a:gd name="T27" fmla="*/ 49 h 165"/>
                <a:gd name="T28" fmla="*/ 21 w 150"/>
                <a:gd name="T29" fmla="*/ 49 h 165"/>
                <a:gd name="T30" fmla="*/ 0 w 150"/>
                <a:gd name="T31" fmla="*/ 54 h 165"/>
                <a:gd name="T32" fmla="*/ 52 w 150"/>
                <a:gd name="T33" fmla="*/ 159 h 165"/>
                <a:gd name="T34" fmla="*/ 52 w 150"/>
                <a:gd name="T35" fmla="*/ 159 h 165"/>
                <a:gd name="T36" fmla="*/ 55 w 150"/>
                <a:gd name="T37" fmla="*/ 163 h 165"/>
                <a:gd name="T38" fmla="*/ 61 w 150"/>
                <a:gd name="T39" fmla="*/ 165 h 165"/>
                <a:gd name="T40" fmla="*/ 61 w 150"/>
                <a:gd name="T41" fmla="*/ 165 h 165"/>
                <a:gd name="T42" fmla="*/ 62 w 150"/>
                <a:gd name="T43" fmla="*/ 165 h 165"/>
                <a:gd name="T44" fmla="*/ 62 w 150"/>
                <a:gd name="T45" fmla="*/ 165 h 165"/>
                <a:gd name="T46" fmla="*/ 65 w 150"/>
                <a:gd name="T47" fmla="*/ 163 h 165"/>
                <a:gd name="T48" fmla="*/ 67 w 150"/>
                <a:gd name="T49" fmla="*/ 162 h 165"/>
                <a:gd name="T50" fmla="*/ 70 w 150"/>
                <a:gd name="T51" fmla="*/ 160 h 165"/>
                <a:gd name="T52" fmla="*/ 71 w 150"/>
                <a:gd name="T53" fmla="*/ 157 h 165"/>
                <a:gd name="T54" fmla="*/ 85 w 150"/>
                <a:gd name="T55" fmla="*/ 102 h 165"/>
                <a:gd name="T56" fmla="*/ 135 w 150"/>
                <a:gd name="T57" fmla="*/ 125 h 165"/>
                <a:gd name="T58" fmla="*/ 135 w 150"/>
                <a:gd name="T59" fmla="*/ 125 h 165"/>
                <a:gd name="T60" fmla="*/ 139 w 150"/>
                <a:gd name="T61" fmla="*/ 126 h 165"/>
                <a:gd name="T62" fmla="*/ 139 w 150"/>
                <a:gd name="T63" fmla="*/ 126 h 165"/>
                <a:gd name="T64" fmla="*/ 139 w 150"/>
                <a:gd name="T65" fmla="*/ 126 h 165"/>
                <a:gd name="T66" fmla="*/ 139 w 150"/>
                <a:gd name="T67" fmla="*/ 126 h 165"/>
                <a:gd name="T68" fmla="*/ 144 w 150"/>
                <a:gd name="T69" fmla="*/ 125 h 165"/>
                <a:gd name="T70" fmla="*/ 147 w 150"/>
                <a:gd name="T71" fmla="*/ 123 h 165"/>
                <a:gd name="T72" fmla="*/ 150 w 150"/>
                <a:gd name="T73" fmla="*/ 119 h 165"/>
                <a:gd name="T74" fmla="*/ 150 w 150"/>
                <a:gd name="T75" fmla="*/ 116 h 165"/>
                <a:gd name="T76" fmla="*/ 150 w 150"/>
                <a:gd name="T77" fmla="*/ 116 h 165"/>
                <a:gd name="T78" fmla="*/ 150 w 150"/>
                <a:gd name="T79" fmla="*/ 113 h 165"/>
                <a:gd name="T80" fmla="*/ 148 w 150"/>
                <a:gd name="T81" fmla="*/ 110 h 165"/>
                <a:gd name="T82" fmla="*/ 148 w 150"/>
                <a:gd name="T8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65">
                  <a:moveTo>
                    <a:pt x="148" y="11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80" y="17"/>
                  </a:lnTo>
                  <a:lnTo>
                    <a:pt x="117" y="95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77" y="77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68" y="82"/>
                  </a:lnTo>
                  <a:lnTo>
                    <a:pt x="67" y="85"/>
                  </a:lnTo>
                  <a:lnTo>
                    <a:pt x="58" y="123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0" y="54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55" y="163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5" y="163"/>
                  </a:lnTo>
                  <a:lnTo>
                    <a:pt x="67" y="162"/>
                  </a:lnTo>
                  <a:lnTo>
                    <a:pt x="70" y="160"/>
                  </a:lnTo>
                  <a:lnTo>
                    <a:pt x="71" y="157"/>
                  </a:lnTo>
                  <a:lnTo>
                    <a:pt x="85" y="102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44" y="125"/>
                  </a:lnTo>
                  <a:lnTo>
                    <a:pt x="147" y="123"/>
                  </a:lnTo>
                  <a:lnTo>
                    <a:pt x="150" y="119"/>
                  </a:lnTo>
                  <a:lnTo>
                    <a:pt x="150" y="116"/>
                  </a:lnTo>
                  <a:lnTo>
                    <a:pt x="150" y="116"/>
                  </a:lnTo>
                  <a:lnTo>
                    <a:pt x="150" y="113"/>
                  </a:lnTo>
                  <a:lnTo>
                    <a:pt x="148" y="110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id="{AFF4FF2C-F3C8-464E-BEA4-D57510CB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4854576"/>
              <a:ext cx="63500" cy="131763"/>
            </a:xfrm>
            <a:custGeom>
              <a:avLst/>
              <a:gdLst>
                <a:gd name="T0" fmla="*/ 30 w 40"/>
                <a:gd name="T1" fmla="*/ 0 h 83"/>
                <a:gd name="T2" fmla="*/ 30 w 40"/>
                <a:gd name="T3" fmla="*/ 0 h 83"/>
                <a:gd name="T4" fmla="*/ 26 w 40"/>
                <a:gd name="T5" fmla="*/ 0 h 83"/>
                <a:gd name="T6" fmla="*/ 23 w 40"/>
                <a:gd name="T7" fmla="*/ 2 h 83"/>
                <a:gd name="T8" fmla="*/ 23 w 40"/>
                <a:gd name="T9" fmla="*/ 2 h 83"/>
                <a:gd name="T10" fmla="*/ 23 w 40"/>
                <a:gd name="T11" fmla="*/ 3 h 83"/>
                <a:gd name="T12" fmla="*/ 3 w 40"/>
                <a:gd name="T13" fmla="*/ 18 h 83"/>
                <a:gd name="T14" fmla="*/ 3 w 40"/>
                <a:gd name="T15" fmla="*/ 18 h 83"/>
                <a:gd name="T16" fmla="*/ 0 w 40"/>
                <a:gd name="T17" fmla="*/ 21 h 83"/>
                <a:gd name="T18" fmla="*/ 0 w 40"/>
                <a:gd name="T19" fmla="*/ 25 h 83"/>
                <a:gd name="T20" fmla="*/ 0 w 40"/>
                <a:gd name="T21" fmla="*/ 30 h 83"/>
                <a:gd name="T22" fmla="*/ 2 w 40"/>
                <a:gd name="T23" fmla="*/ 33 h 83"/>
                <a:gd name="T24" fmla="*/ 2 w 40"/>
                <a:gd name="T25" fmla="*/ 33 h 83"/>
                <a:gd name="T26" fmla="*/ 6 w 40"/>
                <a:gd name="T27" fmla="*/ 36 h 83"/>
                <a:gd name="T28" fmla="*/ 11 w 40"/>
                <a:gd name="T29" fmla="*/ 37 h 83"/>
                <a:gd name="T30" fmla="*/ 11 w 40"/>
                <a:gd name="T31" fmla="*/ 37 h 83"/>
                <a:gd name="T32" fmla="*/ 14 w 40"/>
                <a:gd name="T33" fmla="*/ 36 h 83"/>
                <a:gd name="T34" fmla="*/ 17 w 40"/>
                <a:gd name="T35" fmla="*/ 34 h 83"/>
                <a:gd name="T36" fmla="*/ 20 w 40"/>
                <a:gd name="T37" fmla="*/ 31 h 83"/>
                <a:gd name="T38" fmla="*/ 20 w 40"/>
                <a:gd name="T39" fmla="*/ 73 h 83"/>
                <a:gd name="T40" fmla="*/ 20 w 40"/>
                <a:gd name="T41" fmla="*/ 73 h 83"/>
                <a:gd name="T42" fmla="*/ 21 w 40"/>
                <a:gd name="T43" fmla="*/ 76 h 83"/>
                <a:gd name="T44" fmla="*/ 23 w 40"/>
                <a:gd name="T45" fmla="*/ 80 h 83"/>
                <a:gd name="T46" fmla="*/ 26 w 40"/>
                <a:gd name="T47" fmla="*/ 81 h 83"/>
                <a:gd name="T48" fmla="*/ 30 w 40"/>
                <a:gd name="T49" fmla="*/ 83 h 83"/>
                <a:gd name="T50" fmla="*/ 30 w 40"/>
                <a:gd name="T51" fmla="*/ 83 h 83"/>
                <a:gd name="T52" fmla="*/ 34 w 40"/>
                <a:gd name="T53" fmla="*/ 81 h 83"/>
                <a:gd name="T54" fmla="*/ 37 w 40"/>
                <a:gd name="T55" fmla="*/ 80 h 83"/>
                <a:gd name="T56" fmla="*/ 39 w 40"/>
                <a:gd name="T57" fmla="*/ 76 h 83"/>
                <a:gd name="T58" fmla="*/ 40 w 40"/>
                <a:gd name="T59" fmla="*/ 73 h 83"/>
                <a:gd name="T60" fmla="*/ 40 w 40"/>
                <a:gd name="T61" fmla="*/ 10 h 83"/>
                <a:gd name="T62" fmla="*/ 40 w 40"/>
                <a:gd name="T63" fmla="*/ 10 h 83"/>
                <a:gd name="T64" fmla="*/ 39 w 40"/>
                <a:gd name="T65" fmla="*/ 6 h 83"/>
                <a:gd name="T66" fmla="*/ 37 w 40"/>
                <a:gd name="T67" fmla="*/ 3 h 83"/>
                <a:gd name="T68" fmla="*/ 34 w 40"/>
                <a:gd name="T69" fmla="*/ 0 h 83"/>
                <a:gd name="T70" fmla="*/ 30 w 40"/>
                <a:gd name="T71" fmla="*/ 0 h 83"/>
                <a:gd name="T72" fmla="*/ 30 w 40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83">
                  <a:moveTo>
                    <a:pt x="3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4" y="36"/>
                  </a:lnTo>
                  <a:lnTo>
                    <a:pt x="17" y="34"/>
                  </a:lnTo>
                  <a:lnTo>
                    <a:pt x="20" y="31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1" y="76"/>
                  </a:lnTo>
                  <a:lnTo>
                    <a:pt x="23" y="80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4" y="81"/>
                  </a:lnTo>
                  <a:lnTo>
                    <a:pt x="37" y="80"/>
                  </a:lnTo>
                  <a:lnTo>
                    <a:pt x="39" y="76"/>
                  </a:lnTo>
                  <a:lnTo>
                    <a:pt x="40" y="73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25" name="Freeform 76">
              <a:extLst>
                <a:ext uri="{FF2B5EF4-FFF2-40B4-BE49-F238E27FC236}">
                  <a16:creationId xmlns:a16="http://schemas.microsoft.com/office/drawing/2014/main" id="{1F5BAF93-BFEC-4244-BA0E-8B03B58AC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" y="4781551"/>
              <a:ext cx="274638" cy="274638"/>
            </a:xfrm>
            <a:custGeom>
              <a:avLst/>
              <a:gdLst>
                <a:gd name="T0" fmla="*/ 88 w 173"/>
                <a:gd name="T1" fmla="*/ 0 h 173"/>
                <a:gd name="T2" fmla="*/ 70 w 173"/>
                <a:gd name="T3" fmla="*/ 3 h 173"/>
                <a:gd name="T4" fmla="*/ 39 w 173"/>
                <a:gd name="T5" fmla="*/ 15 h 173"/>
                <a:gd name="T6" fmla="*/ 15 w 173"/>
                <a:gd name="T7" fmla="*/ 39 h 173"/>
                <a:gd name="T8" fmla="*/ 3 w 173"/>
                <a:gd name="T9" fmla="*/ 70 h 173"/>
                <a:gd name="T10" fmla="*/ 0 w 173"/>
                <a:gd name="T11" fmla="*/ 87 h 173"/>
                <a:gd name="T12" fmla="*/ 2 w 173"/>
                <a:gd name="T13" fmla="*/ 95 h 173"/>
                <a:gd name="T14" fmla="*/ 8 w 173"/>
                <a:gd name="T15" fmla="*/ 120 h 173"/>
                <a:gd name="T16" fmla="*/ 25 w 173"/>
                <a:gd name="T17" fmla="*/ 148 h 173"/>
                <a:gd name="T18" fmla="*/ 53 w 173"/>
                <a:gd name="T19" fmla="*/ 166 h 173"/>
                <a:gd name="T20" fmla="*/ 79 w 173"/>
                <a:gd name="T21" fmla="*/ 172 h 173"/>
                <a:gd name="T22" fmla="*/ 88 w 173"/>
                <a:gd name="T23" fmla="*/ 173 h 173"/>
                <a:gd name="T24" fmla="*/ 104 w 173"/>
                <a:gd name="T25" fmla="*/ 170 h 173"/>
                <a:gd name="T26" fmla="*/ 135 w 173"/>
                <a:gd name="T27" fmla="*/ 159 h 173"/>
                <a:gd name="T28" fmla="*/ 159 w 173"/>
                <a:gd name="T29" fmla="*/ 135 h 173"/>
                <a:gd name="T30" fmla="*/ 170 w 173"/>
                <a:gd name="T31" fmla="*/ 104 h 173"/>
                <a:gd name="T32" fmla="*/ 173 w 173"/>
                <a:gd name="T33" fmla="*/ 87 h 173"/>
                <a:gd name="T34" fmla="*/ 172 w 173"/>
                <a:gd name="T35" fmla="*/ 79 h 173"/>
                <a:gd name="T36" fmla="*/ 166 w 173"/>
                <a:gd name="T37" fmla="*/ 53 h 173"/>
                <a:gd name="T38" fmla="*/ 148 w 173"/>
                <a:gd name="T39" fmla="*/ 25 h 173"/>
                <a:gd name="T40" fmla="*/ 120 w 173"/>
                <a:gd name="T41" fmla="*/ 8 h 173"/>
                <a:gd name="T42" fmla="*/ 96 w 173"/>
                <a:gd name="T43" fmla="*/ 2 h 173"/>
                <a:gd name="T44" fmla="*/ 88 w 173"/>
                <a:gd name="T45" fmla="*/ 0 h 173"/>
                <a:gd name="T46" fmla="*/ 88 w 173"/>
                <a:gd name="T47" fmla="*/ 153 h 173"/>
                <a:gd name="T48" fmla="*/ 61 w 173"/>
                <a:gd name="T49" fmla="*/ 147 h 173"/>
                <a:gd name="T50" fmla="*/ 40 w 173"/>
                <a:gd name="T51" fmla="*/ 133 h 173"/>
                <a:gd name="T52" fmla="*/ 27 w 173"/>
                <a:gd name="T53" fmla="*/ 113 h 173"/>
                <a:gd name="T54" fmla="*/ 21 w 173"/>
                <a:gd name="T55" fmla="*/ 87 h 173"/>
                <a:gd name="T56" fmla="*/ 22 w 173"/>
                <a:gd name="T57" fmla="*/ 74 h 173"/>
                <a:gd name="T58" fmla="*/ 33 w 173"/>
                <a:gd name="T59" fmla="*/ 50 h 173"/>
                <a:gd name="T60" fmla="*/ 51 w 173"/>
                <a:gd name="T61" fmla="*/ 33 h 173"/>
                <a:gd name="T62" fmla="*/ 74 w 173"/>
                <a:gd name="T63" fmla="*/ 22 h 173"/>
                <a:gd name="T64" fmla="*/ 88 w 173"/>
                <a:gd name="T65" fmla="*/ 21 h 173"/>
                <a:gd name="T66" fmla="*/ 113 w 173"/>
                <a:gd name="T67" fmla="*/ 27 h 173"/>
                <a:gd name="T68" fmla="*/ 133 w 173"/>
                <a:gd name="T69" fmla="*/ 40 h 173"/>
                <a:gd name="T70" fmla="*/ 147 w 173"/>
                <a:gd name="T71" fmla="*/ 61 h 173"/>
                <a:gd name="T72" fmla="*/ 153 w 173"/>
                <a:gd name="T73" fmla="*/ 87 h 173"/>
                <a:gd name="T74" fmla="*/ 151 w 173"/>
                <a:gd name="T75" fmla="*/ 99 h 173"/>
                <a:gd name="T76" fmla="*/ 141 w 173"/>
                <a:gd name="T77" fmla="*/ 123 h 173"/>
                <a:gd name="T78" fmla="*/ 123 w 173"/>
                <a:gd name="T79" fmla="*/ 141 h 173"/>
                <a:gd name="T80" fmla="*/ 99 w 173"/>
                <a:gd name="T81" fmla="*/ 151 h 173"/>
                <a:gd name="T82" fmla="*/ 88 w 173"/>
                <a:gd name="T83" fmla="*/ 15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73">
                  <a:moveTo>
                    <a:pt x="88" y="0"/>
                  </a:moveTo>
                  <a:lnTo>
                    <a:pt x="88" y="0"/>
                  </a:lnTo>
                  <a:lnTo>
                    <a:pt x="79" y="2"/>
                  </a:lnTo>
                  <a:lnTo>
                    <a:pt x="70" y="3"/>
                  </a:lnTo>
                  <a:lnTo>
                    <a:pt x="53" y="8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5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4"/>
                  </a:lnTo>
                  <a:lnTo>
                    <a:pt x="8" y="120"/>
                  </a:lnTo>
                  <a:lnTo>
                    <a:pt x="15" y="135"/>
                  </a:lnTo>
                  <a:lnTo>
                    <a:pt x="25" y="148"/>
                  </a:lnTo>
                  <a:lnTo>
                    <a:pt x="39" y="159"/>
                  </a:lnTo>
                  <a:lnTo>
                    <a:pt x="53" y="166"/>
                  </a:lnTo>
                  <a:lnTo>
                    <a:pt x="70" y="170"/>
                  </a:lnTo>
                  <a:lnTo>
                    <a:pt x="79" y="172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96" y="172"/>
                  </a:lnTo>
                  <a:lnTo>
                    <a:pt x="104" y="170"/>
                  </a:lnTo>
                  <a:lnTo>
                    <a:pt x="120" y="166"/>
                  </a:lnTo>
                  <a:lnTo>
                    <a:pt x="135" y="159"/>
                  </a:lnTo>
                  <a:lnTo>
                    <a:pt x="148" y="148"/>
                  </a:lnTo>
                  <a:lnTo>
                    <a:pt x="159" y="135"/>
                  </a:lnTo>
                  <a:lnTo>
                    <a:pt x="166" y="120"/>
                  </a:lnTo>
                  <a:lnTo>
                    <a:pt x="170" y="104"/>
                  </a:lnTo>
                  <a:lnTo>
                    <a:pt x="172" y="95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2" y="79"/>
                  </a:lnTo>
                  <a:lnTo>
                    <a:pt x="170" y="70"/>
                  </a:lnTo>
                  <a:lnTo>
                    <a:pt x="166" y="53"/>
                  </a:lnTo>
                  <a:lnTo>
                    <a:pt x="159" y="39"/>
                  </a:lnTo>
                  <a:lnTo>
                    <a:pt x="148" y="25"/>
                  </a:lnTo>
                  <a:lnTo>
                    <a:pt x="135" y="15"/>
                  </a:lnTo>
                  <a:lnTo>
                    <a:pt x="120" y="8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88" y="153"/>
                  </a:moveTo>
                  <a:lnTo>
                    <a:pt x="88" y="153"/>
                  </a:lnTo>
                  <a:lnTo>
                    <a:pt x="74" y="151"/>
                  </a:lnTo>
                  <a:lnTo>
                    <a:pt x="61" y="147"/>
                  </a:lnTo>
                  <a:lnTo>
                    <a:pt x="51" y="141"/>
                  </a:lnTo>
                  <a:lnTo>
                    <a:pt x="40" y="133"/>
                  </a:lnTo>
                  <a:lnTo>
                    <a:pt x="33" y="123"/>
                  </a:lnTo>
                  <a:lnTo>
                    <a:pt x="27" y="113"/>
                  </a:lnTo>
                  <a:lnTo>
                    <a:pt x="22" y="99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2" y="74"/>
                  </a:lnTo>
                  <a:lnTo>
                    <a:pt x="27" y="61"/>
                  </a:lnTo>
                  <a:lnTo>
                    <a:pt x="33" y="50"/>
                  </a:lnTo>
                  <a:lnTo>
                    <a:pt x="40" y="40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4" y="22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9" y="22"/>
                  </a:lnTo>
                  <a:lnTo>
                    <a:pt x="113" y="27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1" y="50"/>
                  </a:lnTo>
                  <a:lnTo>
                    <a:pt x="147" y="61"/>
                  </a:lnTo>
                  <a:lnTo>
                    <a:pt x="151" y="74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1" y="99"/>
                  </a:lnTo>
                  <a:lnTo>
                    <a:pt x="147" y="113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3" y="147"/>
                  </a:lnTo>
                  <a:lnTo>
                    <a:pt x="99" y="151"/>
                  </a:lnTo>
                  <a:lnTo>
                    <a:pt x="88" y="153"/>
                  </a:lnTo>
                  <a:lnTo>
                    <a:pt x="88" y="15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  <p:sp>
          <p:nvSpPr>
            <p:cNvPr id="126" name="Freeform 77">
              <a:extLst>
                <a:ext uri="{FF2B5EF4-FFF2-40B4-BE49-F238E27FC236}">
                  <a16:creationId xmlns:a16="http://schemas.microsoft.com/office/drawing/2014/main" id="{94D19273-96A5-46DE-8FB1-5C75D077B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163" y="4713288"/>
              <a:ext cx="411163" cy="411163"/>
            </a:xfrm>
            <a:custGeom>
              <a:avLst/>
              <a:gdLst>
                <a:gd name="T0" fmla="*/ 117 w 259"/>
                <a:gd name="T1" fmla="*/ 0 h 259"/>
                <a:gd name="T2" fmla="*/ 79 w 259"/>
                <a:gd name="T3" fmla="*/ 11 h 259"/>
                <a:gd name="T4" fmla="*/ 48 w 259"/>
                <a:gd name="T5" fmla="*/ 30 h 259"/>
                <a:gd name="T6" fmla="*/ 22 w 259"/>
                <a:gd name="T7" fmla="*/ 56 h 259"/>
                <a:gd name="T8" fmla="*/ 6 w 259"/>
                <a:gd name="T9" fmla="*/ 91 h 259"/>
                <a:gd name="T10" fmla="*/ 0 w 259"/>
                <a:gd name="T11" fmla="*/ 130 h 259"/>
                <a:gd name="T12" fmla="*/ 3 w 259"/>
                <a:gd name="T13" fmla="*/ 156 h 259"/>
                <a:gd name="T14" fmla="*/ 15 w 259"/>
                <a:gd name="T15" fmla="*/ 191 h 259"/>
                <a:gd name="T16" fmla="*/ 39 w 259"/>
                <a:gd name="T17" fmla="*/ 222 h 259"/>
                <a:gd name="T18" fmla="*/ 68 w 259"/>
                <a:gd name="T19" fmla="*/ 244 h 259"/>
                <a:gd name="T20" fmla="*/ 104 w 259"/>
                <a:gd name="T21" fmla="*/ 256 h 259"/>
                <a:gd name="T22" fmla="*/ 131 w 259"/>
                <a:gd name="T23" fmla="*/ 259 h 259"/>
                <a:gd name="T24" fmla="*/ 169 w 259"/>
                <a:gd name="T25" fmla="*/ 253 h 259"/>
                <a:gd name="T26" fmla="*/ 203 w 259"/>
                <a:gd name="T27" fmla="*/ 237 h 259"/>
                <a:gd name="T28" fmla="*/ 230 w 259"/>
                <a:gd name="T29" fmla="*/ 212 h 259"/>
                <a:gd name="T30" fmla="*/ 249 w 259"/>
                <a:gd name="T31" fmla="*/ 181 h 259"/>
                <a:gd name="T32" fmla="*/ 259 w 259"/>
                <a:gd name="T33" fmla="*/ 142 h 259"/>
                <a:gd name="T34" fmla="*/ 259 w 259"/>
                <a:gd name="T35" fmla="*/ 117 h 259"/>
                <a:gd name="T36" fmla="*/ 249 w 259"/>
                <a:gd name="T37" fmla="*/ 79 h 259"/>
                <a:gd name="T38" fmla="*/ 230 w 259"/>
                <a:gd name="T39" fmla="*/ 48 h 259"/>
                <a:gd name="T40" fmla="*/ 203 w 259"/>
                <a:gd name="T41" fmla="*/ 22 h 259"/>
                <a:gd name="T42" fmla="*/ 169 w 259"/>
                <a:gd name="T43" fmla="*/ 6 h 259"/>
                <a:gd name="T44" fmla="*/ 131 w 259"/>
                <a:gd name="T45" fmla="*/ 0 h 259"/>
                <a:gd name="T46" fmla="*/ 131 w 259"/>
                <a:gd name="T47" fmla="*/ 239 h 259"/>
                <a:gd name="T48" fmla="*/ 98 w 259"/>
                <a:gd name="T49" fmla="*/ 234 h 259"/>
                <a:gd name="T50" fmla="*/ 68 w 259"/>
                <a:gd name="T51" fmla="*/ 221 h 259"/>
                <a:gd name="T52" fmla="*/ 46 w 259"/>
                <a:gd name="T53" fmla="*/ 199 h 259"/>
                <a:gd name="T54" fmla="*/ 30 w 259"/>
                <a:gd name="T55" fmla="*/ 172 h 259"/>
                <a:gd name="T56" fmla="*/ 21 w 259"/>
                <a:gd name="T57" fmla="*/ 141 h 259"/>
                <a:gd name="T58" fmla="*/ 21 w 259"/>
                <a:gd name="T59" fmla="*/ 119 h 259"/>
                <a:gd name="T60" fmla="*/ 30 w 259"/>
                <a:gd name="T61" fmla="*/ 88 h 259"/>
                <a:gd name="T62" fmla="*/ 46 w 259"/>
                <a:gd name="T63" fmla="*/ 61 h 259"/>
                <a:gd name="T64" fmla="*/ 68 w 259"/>
                <a:gd name="T65" fmla="*/ 39 h 259"/>
                <a:gd name="T66" fmla="*/ 98 w 259"/>
                <a:gd name="T67" fmla="*/ 25 h 259"/>
                <a:gd name="T68" fmla="*/ 131 w 259"/>
                <a:gd name="T69" fmla="*/ 21 h 259"/>
                <a:gd name="T70" fmla="*/ 151 w 259"/>
                <a:gd name="T71" fmla="*/ 22 h 259"/>
                <a:gd name="T72" fmla="*/ 182 w 259"/>
                <a:gd name="T73" fmla="*/ 34 h 259"/>
                <a:gd name="T74" fmla="*/ 208 w 259"/>
                <a:gd name="T75" fmla="*/ 52 h 259"/>
                <a:gd name="T76" fmla="*/ 225 w 259"/>
                <a:gd name="T77" fmla="*/ 77 h 259"/>
                <a:gd name="T78" fmla="*/ 237 w 259"/>
                <a:gd name="T79" fmla="*/ 108 h 259"/>
                <a:gd name="T80" fmla="*/ 239 w 259"/>
                <a:gd name="T81" fmla="*/ 130 h 259"/>
                <a:gd name="T82" fmla="*/ 234 w 259"/>
                <a:gd name="T83" fmla="*/ 162 h 259"/>
                <a:gd name="T84" fmla="*/ 221 w 259"/>
                <a:gd name="T85" fmla="*/ 191 h 259"/>
                <a:gd name="T86" fmla="*/ 199 w 259"/>
                <a:gd name="T87" fmla="*/ 213 h 259"/>
                <a:gd name="T88" fmla="*/ 172 w 259"/>
                <a:gd name="T89" fmla="*/ 230 h 259"/>
                <a:gd name="T90" fmla="*/ 141 w 259"/>
                <a:gd name="T91" fmla="*/ 23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59">
                  <a:moveTo>
                    <a:pt x="131" y="0"/>
                  </a:moveTo>
                  <a:lnTo>
                    <a:pt x="131" y="0"/>
                  </a:lnTo>
                  <a:lnTo>
                    <a:pt x="117" y="0"/>
                  </a:lnTo>
                  <a:lnTo>
                    <a:pt x="104" y="3"/>
                  </a:lnTo>
                  <a:lnTo>
                    <a:pt x="91" y="6"/>
                  </a:lnTo>
                  <a:lnTo>
                    <a:pt x="79" y="11"/>
                  </a:lnTo>
                  <a:lnTo>
                    <a:pt x="68" y="15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9" y="39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68"/>
                  </a:lnTo>
                  <a:lnTo>
                    <a:pt x="11" y="79"/>
                  </a:lnTo>
                  <a:lnTo>
                    <a:pt x="6" y="91"/>
                  </a:lnTo>
                  <a:lnTo>
                    <a:pt x="3" y="104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3" y="156"/>
                  </a:lnTo>
                  <a:lnTo>
                    <a:pt x="6" y="169"/>
                  </a:lnTo>
                  <a:lnTo>
                    <a:pt x="11" y="181"/>
                  </a:lnTo>
                  <a:lnTo>
                    <a:pt x="15" y="191"/>
                  </a:lnTo>
                  <a:lnTo>
                    <a:pt x="22" y="203"/>
                  </a:lnTo>
                  <a:lnTo>
                    <a:pt x="30" y="212"/>
                  </a:lnTo>
                  <a:lnTo>
                    <a:pt x="39" y="222"/>
                  </a:lnTo>
                  <a:lnTo>
                    <a:pt x="48" y="230"/>
                  </a:lnTo>
                  <a:lnTo>
                    <a:pt x="58" y="237"/>
                  </a:lnTo>
                  <a:lnTo>
                    <a:pt x="68" y="244"/>
                  </a:lnTo>
                  <a:lnTo>
                    <a:pt x="79" y="249"/>
                  </a:lnTo>
                  <a:lnTo>
                    <a:pt x="91" y="253"/>
                  </a:lnTo>
                  <a:lnTo>
                    <a:pt x="104" y="256"/>
                  </a:lnTo>
                  <a:lnTo>
                    <a:pt x="117" y="259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144" y="259"/>
                  </a:lnTo>
                  <a:lnTo>
                    <a:pt x="156" y="256"/>
                  </a:lnTo>
                  <a:lnTo>
                    <a:pt x="169" y="253"/>
                  </a:lnTo>
                  <a:lnTo>
                    <a:pt x="181" y="249"/>
                  </a:lnTo>
                  <a:lnTo>
                    <a:pt x="191" y="244"/>
                  </a:lnTo>
                  <a:lnTo>
                    <a:pt x="203" y="237"/>
                  </a:lnTo>
                  <a:lnTo>
                    <a:pt x="212" y="230"/>
                  </a:lnTo>
                  <a:lnTo>
                    <a:pt x="222" y="222"/>
                  </a:lnTo>
                  <a:lnTo>
                    <a:pt x="230" y="212"/>
                  </a:lnTo>
                  <a:lnTo>
                    <a:pt x="237" y="203"/>
                  </a:lnTo>
                  <a:lnTo>
                    <a:pt x="245" y="191"/>
                  </a:lnTo>
                  <a:lnTo>
                    <a:pt x="249" y="181"/>
                  </a:lnTo>
                  <a:lnTo>
                    <a:pt x="253" y="169"/>
                  </a:lnTo>
                  <a:lnTo>
                    <a:pt x="256" y="156"/>
                  </a:lnTo>
                  <a:lnTo>
                    <a:pt x="259" y="142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17"/>
                  </a:lnTo>
                  <a:lnTo>
                    <a:pt x="256" y="104"/>
                  </a:lnTo>
                  <a:lnTo>
                    <a:pt x="253" y="91"/>
                  </a:lnTo>
                  <a:lnTo>
                    <a:pt x="249" y="79"/>
                  </a:lnTo>
                  <a:lnTo>
                    <a:pt x="245" y="68"/>
                  </a:lnTo>
                  <a:lnTo>
                    <a:pt x="237" y="56"/>
                  </a:lnTo>
                  <a:lnTo>
                    <a:pt x="230" y="48"/>
                  </a:lnTo>
                  <a:lnTo>
                    <a:pt x="222" y="39"/>
                  </a:lnTo>
                  <a:lnTo>
                    <a:pt x="212" y="30"/>
                  </a:lnTo>
                  <a:lnTo>
                    <a:pt x="203" y="22"/>
                  </a:lnTo>
                  <a:lnTo>
                    <a:pt x="191" y="15"/>
                  </a:lnTo>
                  <a:lnTo>
                    <a:pt x="181" y="11"/>
                  </a:lnTo>
                  <a:lnTo>
                    <a:pt x="169" y="6"/>
                  </a:lnTo>
                  <a:lnTo>
                    <a:pt x="156" y="3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31" y="0"/>
                  </a:lnTo>
                  <a:close/>
                  <a:moveTo>
                    <a:pt x="131" y="239"/>
                  </a:moveTo>
                  <a:lnTo>
                    <a:pt x="131" y="239"/>
                  </a:lnTo>
                  <a:lnTo>
                    <a:pt x="119" y="239"/>
                  </a:lnTo>
                  <a:lnTo>
                    <a:pt x="108" y="237"/>
                  </a:lnTo>
                  <a:lnTo>
                    <a:pt x="98" y="234"/>
                  </a:lnTo>
                  <a:lnTo>
                    <a:pt x="88" y="230"/>
                  </a:lnTo>
                  <a:lnTo>
                    <a:pt x="77" y="225"/>
                  </a:lnTo>
                  <a:lnTo>
                    <a:pt x="68" y="221"/>
                  </a:lnTo>
                  <a:lnTo>
                    <a:pt x="61" y="213"/>
                  </a:lnTo>
                  <a:lnTo>
                    <a:pt x="52" y="207"/>
                  </a:lnTo>
                  <a:lnTo>
                    <a:pt x="46" y="199"/>
                  </a:lnTo>
                  <a:lnTo>
                    <a:pt x="39" y="191"/>
                  </a:lnTo>
                  <a:lnTo>
                    <a:pt x="34" y="182"/>
                  </a:lnTo>
                  <a:lnTo>
                    <a:pt x="30" y="172"/>
                  </a:lnTo>
                  <a:lnTo>
                    <a:pt x="25" y="162"/>
                  </a:lnTo>
                  <a:lnTo>
                    <a:pt x="22" y="151"/>
                  </a:lnTo>
                  <a:lnTo>
                    <a:pt x="21" y="141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19"/>
                  </a:lnTo>
                  <a:lnTo>
                    <a:pt x="22" y="108"/>
                  </a:lnTo>
                  <a:lnTo>
                    <a:pt x="25" y="98"/>
                  </a:lnTo>
                  <a:lnTo>
                    <a:pt x="30" y="88"/>
                  </a:lnTo>
                  <a:lnTo>
                    <a:pt x="34" y="77"/>
                  </a:lnTo>
                  <a:lnTo>
                    <a:pt x="39" y="68"/>
                  </a:lnTo>
                  <a:lnTo>
                    <a:pt x="46" y="61"/>
                  </a:lnTo>
                  <a:lnTo>
                    <a:pt x="52" y="52"/>
                  </a:lnTo>
                  <a:lnTo>
                    <a:pt x="61" y="46"/>
                  </a:lnTo>
                  <a:lnTo>
                    <a:pt x="68" y="39"/>
                  </a:lnTo>
                  <a:lnTo>
                    <a:pt x="77" y="34"/>
                  </a:lnTo>
                  <a:lnTo>
                    <a:pt x="88" y="30"/>
                  </a:lnTo>
                  <a:lnTo>
                    <a:pt x="98" y="25"/>
                  </a:lnTo>
                  <a:lnTo>
                    <a:pt x="108" y="22"/>
                  </a:lnTo>
                  <a:lnTo>
                    <a:pt x="119" y="21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1" y="22"/>
                  </a:lnTo>
                  <a:lnTo>
                    <a:pt x="162" y="25"/>
                  </a:lnTo>
                  <a:lnTo>
                    <a:pt x="172" y="30"/>
                  </a:lnTo>
                  <a:lnTo>
                    <a:pt x="182" y="34"/>
                  </a:lnTo>
                  <a:lnTo>
                    <a:pt x="191" y="39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3" y="61"/>
                  </a:lnTo>
                  <a:lnTo>
                    <a:pt x="221" y="68"/>
                  </a:lnTo>
                  <a:lnTo>
                    <a:pt x="225" y="77"/>
                  </a:lnTo>
                  <a:lnTo>
                    <a:pt x="230" y="88"/>
                  </a:lnTo>
                  <a:lnTo>
                    <a:pt x="234" y="98"/>
                  </a:lnTo>
                  <a:lnTo>
                    <a:pt x="237" y="108"/>
                  </a:lnTo>
                  <a:lnTo>
                    <a:pt x="239" y="119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41"/>
                  </a:lnTo>
                  <a:lnTo>
                    <a:pt x="237" y="151"/>
                  </a:lnTo>
                  <a:lnTo>
                    <a:pt x="234" y="162"/>
                  </a:lnTo>
                  <a:lnTo>
                    <a:pt x="230" y="172"/>
                  </a:lnTo>
                  <a:lnTo>
                    <a:pt x="225" y="182"/>
                  </a:lnTo>
                  <a:lnTo>
                    <a:pt x="221" y="191"/>
                  </a:lnTo>
                  <a:lnTo>
                    <a:pt x="213" y="199"/>
                  </a:lnTo>
                  <a:lnTo>
                    <a:pt x="208" y="207"/>
                  </a:lnTo>
                  <a:lnTo>
                    <a:pt x="199" y="213"/>
                  </a:lnTo>
                  <a:lnTo>
                    <a:pt x="191" y="221"/>
                  </a:lnTo>
                  <a:lnTo>
                    <a:pt x="182" y="225"/>
                  </a:lnTo>
                  <a:lnTo>
                    <a:pt x="172" y="230"/>
                  </a:lnTo>
                  <a:lnTo>
                    <a:pt x="162" y="234"/>
                  </a:lnTo>
                  <a:lnTo>
                    <a:pt x="151" y="237"/>
                  </a:lnTo>
                  <a:lnTo>
                    <a:pt x="141" y="239"/>
                  </a:lnTo>
                  <a:lnTo>
                    <a:pt x="131" y="239"/>
                  </a:lnTo>
                  <a:lnTo>
                    <a:pt x="131" y="23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 dirty="0"/>
            </a:p>
          </p:txBody>
        </p:sp>
      </p:grpSp>
      <p:grpSp>
        <p:nvGrpSpPr>
          <p:cNvPr id="128" name="Group 384">
            <a:extLst>
              <a:ext uri="{FF2B5EF4-FFF2-40B4-BE49-F238E27FC236}">
                <a16:creationId xmlns:a16="http://schemas.microsoft.com/office/drawing/2014/main" id="{E54B9D2E-76A6-496C-82F2-A06988F93DD0}"/>
              </a:ext>
            </a:extLst>
          </p:cNvPr>
          <p:cNvGrpSpPr/>
          <p:nvPr/>
        </p:nvGrpSpPr>
        <p:grpSpPr>
          <a:xfrm>
            <a:off x="7759061" y="4552914"/>
            <a:ext cx="400867" cy="266269"/>
            <a:chOff x="3394075" y="3894138"/>
            <a:chExt cx="434976" cy="288926"/>
          </a:xfrm>
        </p:grpSpPr>
        <p:sp>
          <p:nvSpPr>
            <p:cNvPr id="129" name="Rectangle 343">
              <a:extLst>
                <a:ext uri="{FF2B5EF4-FFF2-40B4-BE49-F238E27FC236}">
                  <a16:creationId xmlns:a16="http://schemas.microsoft.com/office/drawing/2014/main" id="{D74F34E9-63A5-4D42-83F2-D31403EFF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0" name="Rectangle 344">
              <a:extLst>
                <a:ext uri="{FF2B5EF4-FFF2-40B4-BE49-F238E27FC236}">
                  <a16:creationId xmlns:a16="http://schemas.microsoft.com/office/drawing/2014/main" id="{C39500B9-3647-4CC6-9104-B246912A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1" name="Rectangle 345">
              <a:extLst>
                <a:ext uri="{FF2B5EF4-FFF2-40B4-BE49-F238E27FC236}">
                  <a16:creationId xmlns:a16="http://schemas.microsoft.com/office/drawing/2014/main" id="{5711EC8F-0AB4-4A68-AB2A-30EA5523A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0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2" name="Rectangle 346">
              <a:extLst>
                <a:ext uri="{FF2B5EF4-FFF2-40B4-BE49-F238E27FC236}">
                  <a16:creationId xmlns:a16="http://schemas.microsoft.com/office/drawing/2014/main" id="{50453BF0-FB04-45C9-9A9D-36A72A9C3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163" y="3900488"/>
              <a:ext cx="4763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3" name="Rectangle 347">
              <a:extLst>
                <a:ext uri="{FF2B5EF4-FFF2-40B4-BE49-F238E27FC236}">
                  <a16:creationId xmlns:a16="http://schemas.microsoft.com/office/drawing/2014/main" id="{72AB7F80-77EB-47CB-9B61-4C3D4270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4" name="Rectangle 348">
              <a:extLst>
                <a:ext uri="{FF2B5EF4-FFF2-40B4-BE49-F238E27FC236}">
                  <a16:creationId xmlns:a16="http://schemas.microsoft.com/office/drawing/2014/main" id="{C5858876-9A6F-4E4D-A022-B654DB097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5" name="Rectangle 349">
              <a:extLst>
                <a:ext uri="{FF2B5EF4-FFF2-40B4-BE49-F238E27FC236}">
                  <a16:creationId xmlns:a16="http://schemas.microsoft.com/office/drawing/2014/main" id="{A93452AD-7E4E-47FF-903C-07D638FA5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6" name="Rectangle 350">
              <a:extLst>
                <a:ext uri="{FF2B5EF4-FFF2-40B4-BE49-F238E27FC236}">
                  <a16:creationId xmlns:a16="http://schemas.microsoft.com/office/drawing/2014/main" id="{ADC6E548-7B4A-412A-87FF-AC4A74A3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0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7" name="Rectangle 351">
              <a:extLst>
                <a:ext uri="{FF2B5EF4-FFF2-40B4-BE49-F238E27FC236}">
                  <a16:creationId xmlns:a16="http://schemas.microsoft.com/office/drawing/2014/main" id="{9AD0EF5E-3356-4E55-AE39-7991AE09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163" y="3913188"/>
              <a:ext cx="4763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8" name="Rectangle 352">
              <a:extLst>
                <a:ext uri="{FF2B5EF4-FFF2-40B4-BE49-F238E27FC236}">
                  <a16:creationId xmlns:a16="http://schemas.microsoft.com/office/drawing/2014/main" id="{34063FA1-6A04-46D6-A1DF-4E9B7156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39" name="Rectangle 353">
              <a:extLst>
                <a:ext uri="{FF2B5EF4-FFF2-40B4-BE49-F238E27FC236}">
                  <a16:creationId xmlns:a16="http://schemas.microsoft.com/office/drawing/2014/main" id="{F662FF69-C253-4CBB-BCDC-FC3AFCF18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0" name="Rectangle 354">
              <a:extLst>
                <a:ext uri="{FF2B5EF4-FFF2-40B4-BE49-F238E27FC236}">
                  <a16:creationId xmlns:a16="http://schemas.microsoft.com/office/drawing/2014/main" id="{3E53F4EB-4D4D-4451-99EE-D1AB1E5D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195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1" name="Rectangle 355">
              <a:extLst>
                <a:ext uri="{FF2B5EF4-FFF2-40B4-BE49-F238E27FC236}">
                  <a16:creationId xmlns:a16="http://schemas.microsoft.com/office/drawing/2014/main" id="{96A5BCDA-FD6F-4EA8-B5FE-A6F6B4E8F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895726"/>
              <a:ext cx="6350" cy="4763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2" name="Rectangle 356">
              <a:extLst>
                <a:ext uri="{FF2B5EF4-FFF2-40B4-BE49-F238E27FC236}">
                  <a16:creationId xmlns:a16="http://schemas.microsoft.com/office/drawing/2014/main" id="{A12B4AE9-02E1-448F-AFDD-7D2AB1992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3" name="Rectangle 357">
              <a:extLst>
                <a:ext uri="{FF2B5EF4-FFF2-40B4-BE49-F238E27FC236}">
                  <a16:creationId xmlns:a16="http://schemas.microsoft.com/office/drawing/2014/main" id="{37F19387-1792-499E-8561-69CBA3DFF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4" name="Rectangle 358">
              <a:extLst>
                <a:ext uri="{FF2B5EF4-FFF2-40B4-BE49-F238E27FC236}">
                  <a16:creationId xmlns:a16="http://schemas.microsoft.com/office/drawing/2014/main" id="{5BFA0000-BAF4-4247-9D0E-1A367BD52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5" name="Rectangle 359">
              <a:extLst>
                <a:ext uri="{FF2B5EF4-FFF2-40B4-BE49-F238E27FC236}">
                  <a16:creationId xmlns:a16="http://schemas.microsoft.com/office/drawing/2014/main" id="{0C34B5EF-AC04-44A2-98E2-EB69AB34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6" name="Freeform 360">
              <a:extLst>
                <a:ext uri="{FF2B5EF4-FFF2-40B4-BE49-F238E27FC236}">
                  <a16:creationId xmlns:a16="http://schemas.microsoft.com/office/drawing/2014/main" id="{7362FD3F-FEB7-4D7D-9BA9-50CFDC3C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3984626"/>
              <a:ext cx="185738" cy="198438"/>
            </a:xfrm>
            <a:custGeom>
              <a:avLst/>
              <a:gdLst>
                <a:gd name="T0" fmla="*/ 818 w 818"/>
                <a:gd name="T1" fmla="*/ 874 h 874"/>
                <a:gd name="T2" fmla="*/ 278 w 818"/>
                <a:gd name="T3" fmla="*/ 0 h 874"/>
                <a:gd name="T4" fmla="*/ 0 w 818"/>
                <a:gd name="T5" fmla="*/ 451 h 874"/>
                <a:gd name="T6" fmla="*/ 261 w 818"/>
                <a:gd name="T7" fmla="*/ 874 h 874"/>
                <a:gd name="T8" fmla="*/ 818 w 818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874">
                  <a:moveTo>
                    <a:pt x="818" y="874"/>
                  </a:moveTo>
                  <a:lnTo>
                    <a:pt x="278" y="0"/>
                  </a:lnTo>
                  <a:lnTo>
                    <a:pt x="0" y="451"/>
                  </a:lnTo>
                  <a:lnTo>
                    <a:pt x="261" y="874"/>
                  </a:lnTo>
                  <a:lnTo>
                    <a:pt x="818" y="874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7" name="Freeform 361">
              <a:extLst>
                <a:ext uri="{FF2B5EF4-FFF2-40B4-BE49-F238E27FC236}">
                  <a16:creationId xmlns:a16="http://schemas.microsoft.com/office/drawing/2014/main" id="{E4025795-B258-4D98-B744-8207D8FA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3995738"/>
              <a:ext cx="296863" cy="182563"/>
            </a:xfrm>
            <a:custGeom>
              <a:avLst/>
              <a:gdLst>
                <a:gd name="T0" fmla="*/ 813 w 1310"/>
                <a:gd name="T1" fmla="*/ 0 h 806"/>
                <a:gd name="T2" fmla="*/ 808 w 1310"/>
                <a:gd name="T3" fmla="*/ 1 h 806"/>
                <a:gd name="T4" fmla="*/ 753 w 1310"/>
                <a:gd name="T5" fmla="*/ 11 h 806"/>
                <a:gd name="T6" fmla="*/ 695 w 1310"/>
                <a:gd name="T7" fmla="*/ 26 h 806"/>
                <a:gd name="T8" fmla="*/ 672 w 1310"/>
                <a:gd name="T9" fmla="*/ 32 h 806"/>
                <a:gd name="T10" fmla="*/ 643 w 1310"/>
                <a:gd name="T11" fmla="*/ 43 h 806"/>
                <a:gd name="T12" fmla="*/ 636 w 1310"/>
                <a:gd name="T13" fmla="*/ 47 h 806"/>
                <a:gd name="T14" fmla="*/ 643 w 1310"/>
                <a:gd name="T15" fmla="*/ 53 h 806"/>
                <a:gd name="T16" fmla="*/ 683 w 1310"/>
                <a:gd name="T17" fmla="*/ 74 h 806"/>
                <a:gd name="T18" fmla="*/ 708 w 1310"/>
                <a:gd name="T19" fmla="*/ 87 h 806"/>
                <a:gd name="T20" fmla="*/ 755 w 1310"/>
                <a:gd name="T21" fmla="*/ 115 h 806"/>
                <a:gd name="T22" fmla="*/ 774 w 1310"/>
                <a:gd name="T23" fmla="*/ 129 h 806"/>
                <a:gd name="T24" fmla="*/ 792 w 1310"/>
                <a:gd name="T25" fmla="*/ 146 h 806"/>
                <a:gd name="T26" fmla="*/ 805 w 1310"/>
                <a:gd name="T27" fmla="*/ 163 h 806"/>
                <a:gd name="T28" fmla="*/ 813 w 1310"/>
                <a:gd name="T29" fmla="*/ 182 h 806"/>
                <a:gd name="T30" fmla="*/ 814 w 1310"/>
                <a:gd name="T31" fmla="*/ 204 h 806"/>
                <a:gd name="T32" fmla="*/ 812 w 1310"/>
                <a:gd name="T33" fmla="*/ 213 h 806"/>
                <a:gd name="T34" fmla="*/ 804 w 1310"/>
                <a:gd name="T35" fmla="*/ 230 h 806"/>
                <a:gd name="T36" fmla="*/ 791 w 1310"/>
                <a:gd name="T37" fmla="*/ 247 h 806"/>
                <a:gd name="T38" fmla="*/ 772 w 1310"/>
                <a:gd name="T39" fmla="*/ 262 h 806"/>
                <a:gd name="T40" fmla="*/ 761 w 1310"/>
                <a:gd name="T41" fmla="*/ 270 h 806"/>
                <a:gd name="T42" fmla="*/ 737 w 1310"/>
                <a:gd name="T43" fmla="*/ 283 h 806"/>
                <a:gd name="T44" fmla="*/ 674 w 1310"/>
                <a:gd name="T45" fmla="*/ 307 h 806"/>
                <a:gd name="T46" fmla="*/ 634 w 1310"/>
                <a:gd name="T47" fmla="*/ 318 h 806"/>
                <a:gd name="T48" fmla="*/ 570 w 1310"/>
                <a:gd name="T49" fmla="*/ 336 h 806"/>
                <a:gd name="T50" fmla="*/ 481 w 1310"/>
                <a:gd name="T51" fmla="*/ 359 h 806"/>
                <a:gd name="T52" fmla="*/ 455 w 1310"/>
                <a:gd name="T53" fmla="*/ 367 h 806"/>
                <a:gd name="T54" fmla="*/ 425 w 1310"/>
                <a:gd name="T55" fmla="*/ 379 h 806"/>
                <a:gd name="T56" fmla="*/ 408 w 1310"/>
                <a:gd name="T57" fmla="*/ 388 h 806"/>
                <a:gd name="T58" fmla="*/ 419 w 1310"/>
                <a:gd name="T59" fmla="*/ 394 h 806"/>
                <a:gd name="T60" fmla="*/ 464 w 1310"/>
                <a:gd name="T61" fmla="*/ 413 h 806"/>
                <a:gd name="T62" fmla="*/ 501 w 1310"/>
                <a:gd name="T63" fmla="*/ 426 h 806"/>
                <a:gd name="T64" fmla="*/ 563 w 1310"/>
                <a:gd name="T65" fmla="*/ 443 h 806"/>
                <a:gd name="T66" fmla="*/ 727 w 1310"/>
                <a:gd name="T67" fmla="*/ 482 h 806"/>
                <a:gd name="T68" fmla="*/ 828 w 1310"/>
                <a:gd name="T69" fmla="*/ 502 h 806"/>
                <a:gd name="T70" fmla="*/ 910 w 1310"/>
                <a:gd name="T71" fmla="*/ 520 h 806"/>
                <a:gd name="T72" fmla="*/ 967 w 1310"/>
                <a:gd name="T73" fmla="*/ 537 h 806"/>
                <a:gd name="T74" fmla="*/ 983 w 1310"/>
                <a:gd name="T75" fmla="*/ 545 h 806"/>
                <a:gd name="T76" fmla="*/ 1004 w 1310"/>
                <a:gd name="T77" fmla="*/ 557 h 806"/>
                <a:gd name="T78" fmla="*/ 1016 w 1310"/>
                <a:gd name="T79" fmla="*/ 570 h 806"/>
                <a:gd name="T80" fmla="*/ 1022 w 1310"/>
                <a:gd name="T81" fmla="*/ 581 h 806"/>
                <a:gd name="T82" fmla="*/ 1026 w 1310"/>
                <a:gd name="T83" fmla="*/ 593 h 806"/>
                <a:gd name="T84" fmla="*/ 1026 w 1310"/>
                <a:gd name="T85" fmla="*/ 600 h 806"/>
                <a:gd name="T86" fmla="*/ 1022 w 1310"/>
                <a:gd name="T87" fmla="*/ 615 h 806"/>
                <a:gd name="T88" fmla="*/ 1014 w 1310"/>
                <a:gd name="T89" fmla="*/ 627 h 806"/>
                <a:gd name="T90" fmla="*/ 1001 w 1310"/>
                <a:gd name="T91" fmla="*/ 639 h 806"/>
                <a:gd name="T92" fmla="*/ 982 w 1310"/>
                <a:gd name="T93" fmla="*/ 649 h 806"/>
                <a:gd name="T94" fmla="*/ 957 w 1310"/>
                <a:gd name="T95" fmla="*/ 658 h 806"/>
                <a:gd name="T96" fmla="*/ 888 w 1310"/>
                <a:gd name="T97" fmla="*/ 676 h 806"/>
                <a:gd name="T98" fmla="*/ 843 w 1310"/>
                <a:gd name="T99" fmla="*/ 684 h 806"/>
                <a:gd name="T100" fmla="*/ 695 w 1310"/>
                <a:gd name="T101" fmla="*/ 705 h 806"/>
                <a:gd name="T102" fmla="*/ 501 w 1310"/>
                <a:gd name="T103" fmla="*/ 723 h 806"/>
                <a:gd name="T104" fmla="*/ 354 w 1310"/>
                <a:gd name="T105" fmla="*/ 735 h 806"/>
                <a:gd name="T106" fmla="*/ 105 w 1310"/>
                <a:gd name="T107" fmla="*/ 749 h 806"/>
                <a:gd name="T108" fmla="*/ 0 w 1310"/>
                <a:gd name="T109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0" h="806">
                  <a:moveTo>
                    <a:pt x="1310" y="806"/>
                  </a:moveTo>
                  <a:lnTo>
                    <a:pt x="813" y="0"/>
                  </a:lnTo>
                  <a:lnTo>
                    <a:pt x="813" y="0"/>
                  </a:lnTo>
                  <a:lnTo>
                    <a:pt x="808" y="1"/>
                  </a:lnTo>
                  <a:lnTo>
                    <a:pt x="808" y="1"/>
                  </a:lnTo>
                  <a:lnTo>
                    <a:pt x="753" y="11"/>
                  </a:lnTo>
                  <a:lnTo>
                    <a:pt x="723" y="19"/>
                  </a:lnTo>
                  <a:lnTo>
                    <a:pt x="695" y="26"/>
                  </a:lnTo>
                  <a:lnTo>
                    <a:pt x="695" y="26"/>
                  </a:lnTo>
                  <a:lnTo>
                    <a:pt x="672" y="32"/>
                  </a:lnTo>
                  <a:lnTo>
                    <a:pt x="655" y="38"/>
                  </a:lnTo>
                  <a:lnTo>
                    <a:pt x="643" y="43"/>
                  </a:lnTo>
                  <a:lnTo>
                    <a:pt x="636" y="47"/>
                  </a:lnTo>
                  <a:lnTo>
                    <a:pt x="636" y="47"/>
                  </a:lnTo>
                  <a:lnTo>
                    <a:pt x="643" y="53"/>
                  </a:lnTo>
                  <a:lnTo>
                    <a:pt x="643" y="53"/>
                  </a:lnTo>
                  <a:lnTo>
                    <a:pt x="661" y="63"/>
                  </a:lnTo>
                  <a:lnTo>
                    <a:pt x="683" y="74"/>
                  </a:lnTo>
                  <a:lnTo>
                    <a:pt x="683" y="74"/>
                  </a:lnTo>
                  <a:lnTo>
                    <a:pt x="708" y="87"/>
                  </a:lnTo>
                  <a:lnTo>
                    <a:pt x="732" y="100"/>
                  </a:lnTo>
                  <a:lnTo>
                    <a:pt x="755" y="115"/>
                  </a:lnTo>
                  <a:lnTo>
                    <a:pt x="765" y="122"/>
                  </a:lnTo>
                  <a:lnTo>
                    <a:pt x="774" y="129"/>
                  </a:lnTo>
                  <a:lnTo>
                    <a:pt x="784" y="137"/>
                  </a:lnTo>
                  <a:lnTo>
                    <a:pt x="792" y="146"/>
                  </a:lnTo>
                  <a:lnTo>
                    <a:pt x="799" y="154"/>
                  </a:lnTo>
                  <a:lnTo>
                    <a:pt x="805" y="163"/>
                  </a:lnTo>
                  <a:lnTo>
                    <a:pt x="810" y="173"/>
                  </a:lnTo>
                  <a:lnTo>
                    <a:pt x="813" y="182"/>
                  </a:lnTo>
                  <a:lnTo>
                    <a:pt x="814" y="192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2" y="213"/>
                  </a:lnTo>
                  <a:lnTo>
                    <a:pt x="808" y="221"/>
                  </a:lnTo>
                  <a:lnTo>
                    <a:pt x="804" y="230"/>
                  </a:lnTo>
                  <a:lnTo>
                    <a:pt x="798" y="239"/>
                  </a:lnTo>
                  <a:lnTo>
                    <a:pt x="791" y="247"/>
                  </a:lnTo>
                  <a:lnTo>
                    <a:pt x="783" y="255"/>
                  </a:lnTo>
                  <a:lnTo>
                    <a:pt x="772" y="262"/>
                  </a:lnTo>
                  <a:lnTo>
                    <a:pt x="761" y="270"/>
                  </a:lnTo>
                  <a:lnTo>
                    <a:pt x="761" y="270"/>
                  </a:lnTo>
                  <a:lnTo>
                    <a:pt x="750" y="277"/>
                  </a:lnTo>
                  <a:lnTo>
                    <a:pt x="737" y="283"/>
                  </a:lnTo>
                  <a:lnTo>
                    <a:pt x="708" y="295"/>
                  </a:lnTo>
                  <a:lnTo>
                    <a:pt x="674" y="307"/>
                  </a:lnTo>
                  <a:lnTo>
                    <a:pt x="634" y="318"/>
                  </a:lnTo>
                  <a:lnTo>
                    <a:pt x="634" y="318"/>
                  </a:lnTo>
                  <a:lnTo>
                    <a:pt x="570" y="336"/>
                  </a:lnTo>
                  <a:lnTo>
                    <a:pt x="570" y="336"/>
                  </a:lnTo>
                  <a:lnTo>
                    <a:pt x="510" y="351"/>
                  </a:lnTo>
                  <a:lnTo>
                    <a:pt x="481" y="359"/>
                  </a:lnTo>
                  <a:lnTo>
                    <a:pt x="455" y="367"/>
                  </a:lnTo>
                  <a:lnTo>
                    <a:pt x="455" y="367"/>
                  </a:lnTo>
                  <a:lnTo>
                    <a:pt x="438" y="373"/>
                  </a:lnTo>
                  <a:lnTo>
                    <a:pt x="425" y="379"/>
                  </a:lnTo>
                  <a:lnTo>
                    <a:pt x="415" y="383"/>
                  </a:lnTo>
                  <a:lnTo>
                    <a:pt x="408" y="388"/>
                  </a:lnTo>
                  <a:lnTo>
                    <a:pt x="408" y="388"/>
                  </a:lnTo>
                  <a:lnTo>
                    <a:pt x="419" y="394"/>
                  </a:lnTo>
                  <a:lnTo>
                    <a:pt x="437" y="403"/>
                  </a:lnTo>
                  <a:lnTo>
                    <a:pt x="464" y="413"/>
                  </a:lnTo>
                  <a:lnTo>
                    <a:pt x="501" y="426"/>
                  </a:lnTo>
                  <a:lnTo>
                    <a:pt x="501" y="426"/>
                  </a:lnTo>
                  <a:lnTo>
                    <a:pt x="530" y="435"/>
                  </a:lnTo>
                  <a:lnTo>
                    <a:pt x="563" y="443"/>
                  </a:lnTo>
                  <a:lnTo>
                    <a:pt x="639" y="462"/>
                  </a:lnTo>
                  <a:lnTo>
                    <a:pt x="727" y="482"/>
                  </a:lnTo>
                  <a:lnTo>
                    <a:pt x="828" y="502"/>
                  </a:lnTo>
                  <a:lnTo>
                    <a:pt x="828" y="502"/>
                  </a:lnTo>
                  <a:lnTo>
                    <a:pt x="873" y="512"/>
                  </a:lnTo>
                  <a:lnTo>
                    <a:pt x="910" y="520"/>
                  </a:lnTo>
                  <a:lnTo>
                    <a:pt x="941" y="529"/>
                  </a:lnTo>
                  <a:lnTo>
                    <a:pt x="967" y="537"/>
                  </a:lnTo>
                  <a:lnTo>
                    <a:pt x="967" y="537"/>
                  </a:lnTo>
                  <a:lnTo>
                    <a:pt x="983" y="545"/>
                  </a:lnTo>
                  <a:lnTo>
                    <a:pt x="994" y="551"/>
                  </a:lnTo>
                  <a:lnTo>
                    <a:pt x="1004" y="557"/>
                  </a:lnTo>
                  <a:lnTo>
                    <a:pt x="1013" y="565"/>
                  </a:lnTo>
                  <a:lnTo>
                    <a:pt x="1016" y="570"/>
                  </a:lnTo>
                  <a:lnTo>
                    <a:pt x="1020" y="576"/>
                  </a:lnTo>
                  <a:lnTo>
                    <a:pt x="1022" y="581"/>
                  </a:lnTo>
                  <a:lnTo>
                    <a:pt x="1025" y="587"/>
                  </a:lnTo>
                  <a:lnTo>
                    <a:pt x="1026" y="593"/>
                  </a:lnTo>
                  <a:lnTo>
                    <a:pt x="1026" y="600"/>
                  </a:lnTo>
                  <a:lnTo>
                    <a:pt x="1026" y="600"/>
                  </a:lnTo>
                  <a:lnTo>
                    <a:pt x="1025" y="608"/>
                  </a:lnTo>
                  <a:lnTo>
                    <a:pt x="1022" y="615"/>
                  </a:lnTo>
                  <a:lnTo>
                    <a:pt x="1019" y="621"/>
                  </a:lnTo>
                  <a:lnTo>
                    <a:pt x="1014" y="627"/>
                  </a:lnTo>
                  <a:lnTo>
                    <a:pt x="1008" y="634"/>
                  </a:lnTo>
                  <a:lnTo>
                    <a:pt x="1001" y="639"/>
                  </a:lnTo>
                  <a:lnTo>
                    <a:pt x="993" y="644"/>
                  </a:lnTo>
                  <a:lnTo>
                    <a:pt x="982" y="649"/>
                  </a:lnTo>
                  <a:lnTo>
                    <a:pt x="971" y="654"/>
                  </a:lnTo>
                  <a:lnTo>
                    <a:pt x="957" y="658"/>
                  </a:lnTo>
                  <a:lnTo>
                    <a:pt x="926" y="668"/>
                  </a:lnTo>
                  <a:lnTo>
                    <a:pt x="888" y="676"/>
                  </a:lnTo>
                  <a:lnTo>
                    <a:pt x="843" y="684"/>
                  </a:lnTo>
                  <a:lnTo>
                    <a:pt x="843" y="684"/>
                  </a:lnTo>
                  <a:lnTo>
                    <a:pt x="774" y="695"/>
                  </a:lnTo>
                  <a:lnTo>
                    <a:pt x="695" y="705"/>
                  </a:lnTo>
                  <a:lnTo>
                    <a:pt x="604" y="714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354" y="735"/>
                  </a:lnTo>
                  <a:lnTo>
                    <a:pt x="217" y="744"/>
                  </a:lnTo>
                  <a:lnTo>
                    <a:pt x="105" y="749"/>
                  </a:lnTo>
                  <a:lnTo>
                    <a:pt x="33" y="753"/>
                  </a:lnTo>
                  <a:lnTo>
                    <a:pt x="0" y="806"/>
                  </a:lnTo>
                  <a:lnTo>
                    <a:pt x="1310" y="806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8" name="Freeform 362">
              <a:extLst>
                <a:ext uri="{FF2B5EF4-FFF2-40B4-BE49-F238E27FC236}">
                  <a16:creationId xmlns:a16="http://schemas.microsoft.com/office/drawing/2014/main" id="{F20566EF-6F17-470F-8722-16893EAF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3894138"/>
              <a:ext cx="196850" cy="257175"/>
            </a:xfrm>
            <a:custGeom>
              <a:avLst/>
              <a:gdLst>
                <a:gd name="T0" fmla="*/ 0 w 869"/>
                <a:gd name="T1" fmla="*/ 1137 h 1137"/>
                <a:gd name="T2" fmla="*/ 170 w 869"/>
                <a:gd name="T3" fmla="*/ 1128 h 1137"/>
                <a:gd name="T4" fmla="*/ 393 w 869"/>
                <a:gd name="T5" fmla="*/ 1112 h 1137"/>
                <a:gd name="T6" fmla="*/ 489 w 869"/>
                <a:gd name="T7" fmla="*/ 1104 h 1137"/>
                <a:gd name="T8" fmla="*/ 655 w 869"/>
                <a:gd name="T9" fmla="*/ 1087 h 1137"/>
                <a:gd name="T10" fmla="*/ 723 w 869"/>
                <a:gd name="T11" fmla="*/ 1077 h 1137"/>
                <a:gd name="T12" fmla="*/ 817 w 869"/>
                <a:gd name="T13" fmla="*/ 1061 h 1137"/>
                <a:gd name="T14" fmla="*/ 869 w 869"/>
                <a:gd name="T15" fmla="*/ 1046 h 1137"/>
                <a:gd name="T16" fmla="*/ 850 w 869"/>
                <a:gd name="T17" fmla="*/ 1040 h 1137"/>
                <a:gd name="T18" fmla="*/ 788 w 869"/>
                <a:gd name="T19" fmla="*/ 1025 h 1137"/>
                <a:gd name="T20" fmla="*/ 744 w 869"/>
                <a:gd name="T21" fmla="*/ 1015 h 1137"/>
                <a:gd name="T22" fmla="*/ 578 w 869"/>
                <a:gd name="T23" fmla="*/ 980 h 1137"/>
                <a:gd name="T24" fmla="*/ 489 w 869"/>
                <a:gd name="T25" fmla="*/ 959 h 1137"/>
                <a:gd name="T26" fmla="*/ 416 w 869"/>
                <a:gd name="T27" fmla="*/ 939 h 1137"/>
                <a:gd name="T28" fmla="*/ 386 w 869"/>
                <a:gd name="T29" fmla="*/ 930 h 1137"/>
                <a:gd name="T30" fmla="*/ 342 w 869"/>
                <a:gd name="T31" fmla="*/ 912 h 1137"/>
                <a:gd name="T32" fmla="*/ 303 w 869"/>
                <a:gd name="T33" fmla="*/ 892 h 1137"/>
                <a:gd name="T34" fmla="*/ 288 w 869"/>
                <a:gd name="T35" fmla="*/ 881 h 1137"/>
                <a:gd name="T36" fmla="*/ 275 w 869"/>
                <a:gd name="T37" fmla="*/ 867 h 1137"/>
                <a:gd name="T38" fmla="*/ 268 w 869"/>
                <a:gd name="T39" fmla="*/ 854 h 1137"/>
                <a:gd name="T40" fmla="*/ 265 w 869"/>
                <a:gd name="T41" fmla="*/ 838 h 1137"/>
                <a:gd name="T42" fmla="*/ 266 w 869"/>
                <a:gd name="T43" fmla="*/ 827 h 1137"/>
                <a:gd name="T44" fmla="*/ 273 w 869"/>
                <a:gd name="T45" fmla="*/ 809 h 1137"/>
                <a:gd name="T46" fmla="*/ 289 w 869"/>
                <a:gd name="T47" fmla="*/ 792 h 1137"/>
                <a:gd name="T48" fmla="*/ 312 w 869"/>
                <a:gd name="T49" fmla="*/ 778 h 1137"/>
                <a:gd name="T50" fmla="*/ 341 w 869"/>
                <a:gd name="T51" fmla="*/ 764 h 1137"/>
                <a:gd name="T52" fmla="*/ 394 w 869"/>
                <a:gd name="T53" fmla="*/ 747 h 1137"/>
                <a:gd name="T54" fmla="*/ 481 w 869"/>
                <a:gd name="T55" fmla="*/ 724 h 1137"/>
                <a:gd name="T56" fmla="*/ 544 w 869"/>
                <a:gd name="T57" fmla="*/ 707 h 1137"/>
                <a:gd name="T58" fmla="*/ 585 w 869"/>
                <a:gd name="T59" fmla="*/ 695 h 1137"/>
                <a:gd name="T60" fmla="*/ 639 w 869"/>
                <a:gd name="T61" fmla="*/ 674 h 1137"/>
                <a:gd name="T62" fmla="*/ 666 w 869"/>
                <a:gd name="T63" fmla="*/ 658 h 1137"/>
                <a:gd name="T64" fmla="*/ 677 w 869"/>
                <a:gd name="T65" fmla="*/ 648 h 1137"/>
                <a:gd name="T66" fmla="*/ 678 w 869"/>
                <a:gd name="T67" fmla="*/ 646 h 1137"/>
                <a:gd name="T68" fmla="*/ 672 w 869"/>
                <a:gd name="T69" fmla="*/ 639 h 1137"/>
                <a:gd name="T70" fmla="*/ 651 w 869"/>
                <a:gd name="T71" fmla="*/ 620 h 1137"/>
                <a:gd name="T72" fmla="*/ 635 w 869"/>
                <a:gd name="T73" fmla="*/ 610 h 1137"/>
                <a:gd name="T74" fmla="*/ 581 w 869"/>
                <a:gd name="T75" fmla="*/ 581 h 1137"/>
                <a:gd name="T76" fmla="*/ 557 w 869"/>
                <a:gd name="T77" fmla="*/ 569 h 1137"/>
                <a:gd name="T78" fmla="*/ 536 w 869"/>
                <a:gd name="T79" fmla="*/ 556 h 1137"/>
                <a:gd name="T80" fmla="*/ 515 w 869"/>
                <a:gd name="T81" fmla="*/ 541 h 1137"/>
                <a:gd name="T82" fmla="*/ 501 w 869"/>
                <a:gd name="T83" fmla="*/ 524 h 1137"/>
                <a:gd name="T84" fmla="*/ 495 w 869"/>
                <a:gd name="T85" fmla="*/ 506 h 1137"/>
                <a:gd name="T86" fmla="*/ 495 w 869"/>
                <a:gd name="T87" fmla="*/ 487 h 1137"/>
                <a:gd name="T88" fmla="*/ 498 w 869"/>
                <a:gd name="T89" fmla="*/ 478 h 1137"/>
                <a:gd name="T90" fmla="*/ 507 w 869"/>
                <a:gd name="T91" fmla="*/ 461 h 1137"/>
                <a:gd name="T92" fmla="*/ 524 w 869"/>
                <a:gd name="T93" fmla="*/ 447 h 1137"/>
                <a:gd name="T94" fmla="*/ 545 w 869"/>
                <a:gd name="T95" fmla="*/ 434 h 1137"/>
                <a:gd name="T96" fmla="*/ 573 w 869"/>
                <a:gd name="T97" fmla="*/ 424 h 1137"/>
                <a:gd name="T98" fmla="*/ 623 w 869"/>
                <a:gd name="T99" fmla="*/ 410 h 1137"/>
                <a:gd name="T100" fmla="*/ 703 w 869"/>
                <a:gd name="T101" fmla="*/ 392 h 1137"/>
                <a:gd name="T102" fmla="*/ 591 w 869"/>
                <a:gd name="T103" fmla="*/ 146 h 1137"/>
                <a:gd name="T104" fmla="*/ 571 w 869"/>
                <a:gd name="T105" fmla="*/ 0 h 1137"/>
                <a:gd name="T106" fmla="*/ 571 w 869"/>
                <a:gd name="T107" fmla="*/ 213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9" h="1137">
                  <a:moveTo>
                    <a:pt x="571" y="213"/>
                  </a:moveTo>
                  <a:lnTo>
                    <a:pt x="0" y="1137"/>
                  </a:lnTo>
                  <a:lnTo>
                    <a:pt x="0" y="1137"/>
                  </a:lnTo>
                  <a:lnTo>
                    <a:pt x="170" y="1128"/>
                  </a:lnTo>
                  <a:lnTo>
                    <a:pt x="277" y="1121"/>
                  </a:lnTo>
                  <a:lnTo>
                    <a:pt x="393" y="1112"/>
                  </a:lnTo>
                  <a:lnTo>
                    <a:pt x="393" y="1112"/>
                  </a:lnTo>
                  <a:lnTo>
                    <a:pt x="489" y="1104"/>
                  </a:lnTo>
                  <a:lnTo>
                    <a:pt x="577" y="1096"/>
                  </a:lnTo>
                  <a:lnTo>
                    <a:pt x="655" y="1087"/>
                  </a:lnTo>
                  <a:lnTo>
                    <a:pt x="723" y="1077"/>
                  </a:lnTo>
                  <a:lnTo>
                    <a:pt x="723" y="1077"/>
                  </a:lnTo>
                  <a:lnTo>
                    <a:pt x="777" y="1068"/>
                  </a:lnTo>
                  <a:lnTo>
                    <a:pt x="817" y="1061"/>
                  </a:lnTo>
                  <a:lnTo>
                    <a:pt x="848" y="1053"/>
                  </a:lnTo>
                  <a:lnTo>
                    <a:pt x="869" y="1046"/>
                  </a:lnTo>
                  <a:lnTo>
                    <a:pt x="869" y="1046"/>
                  </a:lnTo>
                  <a:lnTo>
                    <a:pt x="850" y="1040"/>
                  </a:lnTo>
                  <a:lnTo>
                    <a:pt x="823" y="1033"/>
                  </a:lnTo>
                  <a:lnTo>
                    <a:pt x="788" y="1025"/>
                  </a:lnTo>
                  <a:lnTo>
                    <a:pt x="744" y="1015"/>
                  </a:lnTo>
                  <a:lnTo>
                    <a:pt x="744" y="1015"/>
                  </a:lnTo>
                  <a:lnTo>
                    <a:pt x="629" y="992"/>
                  </a:lnTo>
                  <a:lnTo>
                    <a:pt x="578" y="980"/>
                  </a:lnTo>
                  <a:lnTo>
                    <a:pt x="532" y="970"/>
                  </a:lnTo>
                  <a:lnTo>
                    <a:pt x="489" y="959"/>
                  </a:lnTo>
                  <a:lnTo>
                    <a:pt x="451" y="949"/>
                  </a:lnTo>
                  <a:lnTo>
                    <a:pt x="416" y="939"/>
                  </a:lnTo>
                  <a:lnTo>
                    <a:pt x="386" y="930"/>
                  </a:lnTo>
                  <a:lnTo>
                    <a:pt x="386" y="930"/>
                  </a:lnTo>
                  <a:lnTo>
                    <a:pt x="363" y="921"/>
                  </a:lnTo>
                  <a:lnTo>
                    <a:pt x="342" y="912"/>
                  </a:lnTo>
                  <a:lnTo>
                    <a:pt x="321" y="903"/>
                  </a:lnTo>
                  <a:lnTo>
                    <a:pt x="303" y="892"/>
                  </a:lnTo>
                  <a:lnTo>
                    <a:pt x="295" y="887"/>
                  </a:lnTo>
                  <a:lnTo>
                    <a:pt x="288" y="881"/>
                  </a:lnTo>
                  <a:lnTo>
                    <a:pt x="282" y="875"/>
                  </a:lnTo>
                  <a:lnTo>
                    <a:pt x="275" y="867"/>
                  </a:lnTo>
                  <a:lnTo>
                    <a:pt x="271" y="861"/>
                  </a:lnTo>
                  <a:lnTo>
                    <a:pt x="268" y="854"/>
                  </a:lnTo>
                  <a:lnTo>
                    <a:pt x="266" y="846"/>
                  </a:lnTo>
                  <a:lnTo>
                    <a:pt x="265" y="838"/>
                  </a:lnTo>
                  <a:lnTo>
                    <a:pt x="265" y="838"/>
                  </a:lnTo>
                  <a:lnTo>
                    <a:pt x="266" y="827"/>
                  </a:lnTo>
                  <a:lnTo>
                    <a:pt x="269" y="818"/>
                  </a:lnTo>
                  <a:lnTo>
                    <a:pt x="273" y="809"/>
                  </a:lnTo>
                  <a:lnTo>
                    <a:pt x="281" y="799"/>
                  </a:lnTo>
                  <a:lnTo>
                    <a:pt x="289" y="792"/>
                  </a:lnTo>
                  <a:lnTo>
                    <a:pt x="299" y="784"/>
                  </a:lnTo>
                  <a:lnTo>
                    <a:pt x="312" y="778"/>
                  </a:lnTo>
                  <a:lnTo>
                    <a:pt x="325" y="770"/>
                  </a:lnTo>
                  <a:lnTo>
                    <a:pt x="341" y="764"/>
                  </a:lnTo>
                  <a:lnTo>
                    <a:pt x="357" y="758"/>
                  </a:lnTo>
                  <a:lnTo>
                    <a:pt x="394" y="747"/>
                  </a:lnTo>
                  <a:lnTo>
                    <a:pt x="436" y="735"/>
                  </a:lnTo>
                  <a:lnTo>
                    <a:pt x="481" y="724"/>
                  </a:lnTo>
                  <a:lnTo>
                    <a:pt x="481" y="724"/>
                  </a:lnTo>
                  <a:lnTo>
                    <a:pt x="544" y="707"/>
                  </a:lnTo>
                  <a:lnTo>
                    <a:pt x="544" y="707"/>
                  </a:lnTo>
                  <a:lnTo>
                    <a:pt x="585" y="695"/>
                  </a:lnTo>
                  <a:lnTo>
                    <a:pt x="616" y="685"/>
                  </a:lnTo>
                  <a:lnTo>
                    <a:pt x="639" y="674"/>
                  </a:lnTo>
                  <a:lnTo>
                    <a:pt x="656" y="665"/>
                  </a:lnTo>
                  <a:lnTo>
                    <a:pt x="666" y="658"/>
                  </a:lnTo>
                  <a:lnTo>
                    <a:pt x="673" y="653"/>
                  </a:lnTo>
                  <a:lnTo>
                    <a:pt x="677" y="648"/>
                  </a:lnTo>
                  <a:lnTo>
                    <a:pt x="678" y="646"/>
                  </a:lnTo>
                  <a:lnTo>
                    <a:pt x="678" y="646"/>
                  </a:lnTo>
                  <a:lnTo>
                    <a:pt x="677" y="644"/>
                  </a:lnTo>
                  <a:lnTo>
                    <a:pt x="672" y="639"/>
                  </a:lnTo>
                  <a:lnTo>
                    <a:pt x="665" y="632"/>
                  </a:lnTo>
                  <a:lnTo>
                    <a:pt x="651" y="620"/>
                  </a:lnTo>
                  <a:lnTo>
                    <a:pt x="651" y="620"/>
                  </a:lnTo>
                  <a:lnTo>
                    <a:pt x="635" y="610"/>
                  </a:lnTo>
                  <a:lnTo>
                    <a:pt x="618" y="601"/>
                  </a:lnTo>
                  <a:lnTo>
                    <a:pt x="581" y="581"/>
                  </a:lnTo>
                  <a:lnTo>
                    <a:pt x="581" y="581"/>
                  </a:lnTo>
                  <a:lnTo>
                    <a:pt x="557" y="569"/>
                  </a:lnTo>
                  <a:lnTo>
                    <a:pt x="536" y="556"/>
                  </a:lnTo>
                  <a:lnTo>
                    <a:pt x="536" y="556"/>
                  </a:lnTo>
                  <a:lnTo>
                    <a:pt x="525" y="549"/>
                  </a:lnTo>
                  <a:lnTo>
                    <a:pt x="515" y="541"/>
                  </a:lnTo>
                  <a:lnTo>
                    <a:pt x="507" y="533"/>
                  </a:lnTo>
                  <a:lnTo>
                    <a:pt x="501" y="524"/>
                  </a:lnTo>
                  <a:lnTo>
                    <a:pt x="497" y="515"/>
                  </a:lnTo>
                  <a:lnTo>
                    <a:pt x="495" y="506"/>
                  </a:lnTo>
                  <a:lnTo>
                    <a:pt x="494" y="496"/>
                  </a:lnTo>
                  <a:lnTo>
                    <a:pt x="495" y="487"/>
                  </a:lnTo>
                  <a:lnTo>
                    <a:pt x="495" y="487"/>
                  </a:lnTo>
                  <a:lnTo>
                    <a:pt x="498" y="478"/>
                  </a:lnTo>
                  <a:lnTo>
                    <a:pt x="502" y="470"/>
                  </a:lnTo>
                  <a:lnTo>
                    <a:pt x="507" y="461"/>
                  </a:lnTo>
                  <a:lnTo>
                    <a:pt x="515" y="454"/>
                  </a:lnTo>
                  <a:lnTo>
                    <a:pt x="524" y="447"/>
                  </a:lnTo>
                  <a:lnTo>
                    <a:pt x="534" y="441"/>
                  </a:lnTo>
                  <a:lnTo>
                    <a:pt x="545" y="434"/>
                  </a:lnTo>
                  <a:lnTo>
                    <a:pt x="559" y="429"/>
                  </a:lnTo>
                  <a:lnTo>
                    <a:pt x="573" y="424"/>
                  </a:lnTo>
                  <a:lnTo>
                    <a:pt x="589" y="419"/>
                  </a:lnTo>
                  <a:lnTo>
                    <a:pt x="623" y="410"/>
                  </a:lnTo>
                  <a:lnTo>
                    <a:pt x="661" y="400"/>
                  </a:lnTo>
                  <a:lnTo>
                    <a:pt x="703" y="392"/>
                  </a:lnTo>
                  <a:lnTo>
                    <a:pt x="591" y="210"/>
                  </a:lnTo>
                  <a:lnTo>
                    <a:pt x="591" y="146"/>
                  </a:lnTo>
                  <a:lnTo>
                    <a:pt x="591" y="0"/>
                  </a:lnTo>
                  <a:lnTo>
                    <a:pt x="571" y="0"/>
                  </a:lnTo>
                  <a:lnTo>
                    <a:pt x="571" y="148"/>
                  </a:lnTo>
                  <a:lnTo>
                    <a:pt x="571" y="21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49" name="Rectangle 363">
              <a:extLst>
                <a:ext uri="{FF2B5EF4-FFF2-40B4-BE49-F238E27FC236}">
                  <a16:creationId xmlns:a16="http://schemas.microsoft.com/office/drawing/2014/main" id="{64993757-911D-4961-A8CF-7F192B589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0" name="Rectangle 364">
              <a:extLst>
                <a:ext uri="{FF2B5EF4-FFF2-40B4-BE49-F238E27FC236}">
                  <a16:creationId xmlns:a16="http://schemas.microsoft.com/office/drawing/2014/main" id="{63A54270-E11B-48C5-BB1D-813D4EDBC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1" name="Rectangle 365">
              <a:extLst>
                <a:ext uri="{FF2B5EF4-FFF2-40B4-BE49-F238E27FC236}">
                  <a16:creationId xmlns:a16="http://schemas.microsoft.com/office/drawing/2014/main" id="{25F65A67-713C-4AE3-926F-3CC07CE8C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2" name="Rectangle 366">
              <a:extLst>
                <a:ext uri="{FF2B5EF4-FFF2-40B4-BE49-F238E27FC236}">
                  <a16:creationId xmlns:a16="http://schemas.microsoft.com/office/drawing/2014/main" id="{3D268668-9C07-44DD-A775-CC6EA227D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3" name="Rectangle 367">
              <a:extLst>
                <a:ext uri="{FF2B5EF4-FFF2-40B4-BE49-F238E27FC236}">
                  <a16:creationId xmlns:a16="http://schemas.microsoft.com/office/drawing/2014/main" id="{DE951301-5DF4-4963-998A-8A7C230F2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1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4" name="Rectangle 368">
              <a:extLst>
                <a:ext uri="{FF2B5EF4-FFF2-40B4-BE49-F238E27FC236}">
                  <a16:creationId xmlns:a16="http://schemas.microsoft.com/office/drawing/2014/main" id="{5FE771F3-FDB6-4836-B646-80FF4BBB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90683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5" name="Rectangle 369">
              <a:extLst>
                <a:ext uri="{FF2B5EF4-FFF2-40B4-BE49-F238E27FC236}">
                  <a16:creationId xmlns:a16="http://schemas.microsoft.com/office/drawing/2014/main" id="{26698D5E-B1F3-4824-B16B-8A608E22D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004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6" name="Rectangle 370">
              <a:extLst>
                <a:ext uri="{FF2B5EF4-FFF2-40B4-BE49-F238E27FC236}">
                  <a16:creationId xmlns:a16="http://schemas.microsoft.com/office/drawing/2014/main" id="{F1C9F539-9061-459A-949F-CEA259FAD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3913188"/>
              <a:ext cx="6350" cy="6350"/>
            </a:xfrm>
            <a:prstGeom prst="rect">
              <a:avLst/>
            </a:pr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57" name="Freeform 371">
              <a:extLst>
                <a:ext uri="{FF2B5EF4-FFF2-40B4-BE49-F238E27FC236}">
                  <a16:creationId xmlns:a16="http://schemas.microsoft.com/office/drawing/2014/main" id="{66699712-DC07-42DC-ABF8-5E3A81793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475" y="3894138"/>
              <a:ext cx="46038" cy="33338"/>
            </a:xfrm>
            <a:custGeom>
              <a:avLst/>
              <a:gdLst>
                <a:gd name="T0" fmla="*/ 206 w 206"/>
                <a:gd name="T1" fmla="*/ 0 h 150"/>
                <a:gd name="T2" fmla="*/ 0 w 206"/>
                <a:gd name="T3" fmla="*/ 0 h 150"/>
                <a:gd name="T4" fmla="*/ 0 w 206"/>
                <a:gd name="T5" fmla="*/ 150 h 150"/>
                <a:gd name="T6" fmla="*/ 206 w 206"/>
                <a:gd name="T7" fmla="*/ 150 h 150"/>
                <a:gd name="T8" fmla="*/ 206 w 206"/>
                <a:gd name="T9" fmla="*/ 0 h 150"/>
                <a:gd name="T10" fmla="*/ 198 w 206"/>
                <a:gd name="T11" fmla="*/ 89 h 150"/>
                <a:gd name="T12" fmla="*/ 198 w 206"/>
                <a:gd name="T13" fmla="*/ 117 h 150"/>
                <a:gd name="T14" fmla="*/ 174 w 206"/>
                <a:gd name="T15" fmla="*/ 117 h 150"/>
                <a:gd name="T16" fmla="*/ 174 w 206"/>
                <a:gd name="T17" fmla="*/ 142 h 150"/>
                <a:gd name="T18" fmla="*/ 146 w 206"/>
                <a:gd name="T19" fmla="*/ 142 h 150"/>
                <a:gd name="T20" fmla="*/ 146 w 206"/>
                <a:gd name="T21" fmla="*/ 117 h 150"/>
                <a:gd name="T22" fmla="*/ 117 w 206"/>
                <a:gd name="T23" fmla="*/ 117 h 150"/>
                <a:gd name="T24" fmla="*/ 117 w 206"/>
                <a:gd name="T25" fmla="*/ 142 h 150"/>
                <a:gd name="T26" fmla="*/ 89 w 206"/>
                <a:gd name="T27" fmla="*/ 142 h 150"/>
                <a:gd name="T28" fmla="*/ 89 w 206"/>
                <a:gd name="T29" fmla="*/ 117 h 150"/>
                <a:gd name="T30" fmla="*/ 61 w 206"/>
                <a:gd name="T31" fmla="*/ 117 h 150"/>
                <a:gd name="T32" fmla="*/ 61 w 206"/>
                <a:gd name="T33" fmla="*/ 142 h 150"/>
                <a:gd name="T34" fmla="*/ 33 w 206"/>
                <a:gd name="T35" fmla="*/ 142 h 150"/>
                <a:gd name="T36" fmla="*/ 33 w 206"/>
                <a:gd name="T37" fmla="*/ 117 h 150"/>
                <a:gd name="T38" fmla="*/ 8 w 206"/>
                <a:gd name="T39" fmla="*/ 117 h 150"/>
                <a:gd name="T40" fmla="*/ 8 w 206"/>
                <a:gd name="T41" fmla="*/ 89 h 150"/>
                <a:gd name="T42" fmla="*/ 33 w 206"/>
                <a:gd name="T43" fmla="*/ 89 h 150"/>
                <a:gd name="T44" fmla="*/ 33 w 206"/>
                <a:gd name="T45" fmla="*/ 61 h 150"/>
                <a:gd name="T46" fmla="*/ 8 w 206"/>
                <a:gd name="T47" fmla="*/ 61 h 150"/>
                <a:gd name="T48" fmla="*/ 8 w 206"/>
                <a:gd name="T49" fmla="*/ 33 h 150"/>
                <a:gd name="T50" fmla="*/ 33 w 206"/>
                <a:gd name="T51" fmla="*/ 33 h 150"/>
                <a:gd name="T52" fmla="*/ 33 w 206"/>
                <a:gd name="T53" fmla="*/ 9 h 150"/>
                <a:gd name="T54" fmla="*/ 61 w 206"/>
                <a:gd name="T55" fmla="*/ 9 h 150"/>
                <a:gd name="T56" fmla="*/ 61 w 206"/>
                <a:gd name="T57" fmla="*/ 33 h 150"/>
                <a:gd name="T58" fmla="*/ 89 w 206"/>
                <a:gd name="T59" fmla="*/ 33 h 150"/>
                <a:gd name="T60" fmla="*/ 89 w 206"/>
                <a:gd name="T61" fmla="*/ 9 h 150"/>
                <a:gd name="T62" fmla="*/ 117 w 206"/>
                <a:gd name="T63" fmla="*/ 9 h 150"/>
                <a:gd name="T64" fmla="*/ 117 w 206"/>
                <a:gd name="T65" fmla="*/ 33 h 150"/>
                <a:gd name="T66" fmla="*/ 146 w 206"/>
                <a:gd name="T67" fmla="*/ 33 h 150"/>
                <a:gd name="T68" fmla="*/ 146 w 206"/>
                <a:gd name="T69" fmla="*/ 9 h 150"/>
                <a:gd name="T70" fmla="*/ 174 w 206"/>
                <a:gd name="T71" fmla="*/ 9 h 150"/>
                <a:gd name="T72" fmla="*/ 174 w 206"/>
                <a:gd name="T73" fmla="*/ 33 h 150"/>
                <a:gd name="T74" fmla="*/ 198 w 206"/>
                <a:gd name="T75" fmla="*/ 33 h 150"/>
                <a:gd name="T76" fmla="*/ 198 w 206"/>
                <a:gd name="T77" fmla="*/ 61 h 150"/>
                <a:gd name="T78" fmla="*/ 174 w 206"/>
                <a:gd name="T79" fmla="*/ 61 h 150"/>
                <a:gd name="T80" fmla="*/ 174 w 206"/>
                <a:gd name="T81" fmla="*/ 89 h 150"/>
                <a:gd name="T82" fmla="*/ 198 w 206"/>
                <a:gd name="T83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150">
                  <a:moveTo>
                    <a:pt x="206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206" y="150"/>
                  </a:lnTo>
                  <a:lnTo>
                    <a:pt x="206" y="0"/>
                  </a:lnTo>
                  <a:close/>
                  <a:moveTo>
                    <a:pt x="198" y="89"/>
                  </a:moveTo>
                  <a:lnTo>
                    <a:pt x="198" y="117"/>
                  </a:lnTo>
                  <a:lnTo>
                    <a:pt x="174" y="117"/>
                  </a:lnTo>
                  <a:lnTo>
                    <a:pt x="174" y="142"/>
                  </a:lnTo>
                  <a:lnTo>
                    <a:pt x="146" y="142"/>
                  </a:lnTo>
                  <a:lnTo>
                    <a:pt x="146" y="117"/>
                  </a:lnTo>
                  <a:lnTo>
                    <a:pt x="117" y="117"/>
                  </a:lnTo>
                  <a:lnTo>
                    <a:pt x="117" y="142"/>
                  </a:lnTo>
                  <a:lnTo>
                    <a:pt x="89" y="142"/>
                  </a:lnTo>
                  <a:lnTo>
                    <a:pt x="89" y="117"/>
                  </a:lnTo>
                  <a:lnTo>
                    <a:pt x="61" y="117"/>
                  </a:lnTo>
                  <a:lnTo>
                    <a:pt x="61" y="142"/>
                  </a:lnTo>
                  <a:lnTo>
                    <a:pt x="33" y="142"/>
                  </a:lnTo>
                  <a:lnTo>
                    <a:pt x="33" y="117"/>
                  </a:lnTo>
                  <a:lnTo>
                    <a:pt x="8" y="117"/>
                  </a:lnTo>
                  <a:lnTo>
                    <a:pt x="8" y="89"/>
                  </a:lnTo>
                  <a:lnTo>
                    <a:pt x="33" y="89"/>
                  </a:lnTo>
                  <a:lnTo>
                    <a:pt x="33" y="61"/>
                  </a:lnTo>
                  <a:lnTo>
                    <a:pt x="8" y="61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9"/>
                  </a:lnTo>
                  <a:lnTo>
                    <a:pt x="61" y="9"/>
                  </a:lnTo>
                  <a:lnTo>
                    <a:pt x="61" y="33"/>
                  </a:lnTo>
                  <a:lnTo>
                    <a:pt x="89" y="33"/>
                  </a:lnTo>
                  <a:lnTo>
                    <a:pt x="89" y="9"/>
                  </a:lnTo>
                  <a:lnTo>
                    <a:pt x="117" y="9"/>
                  </a:lnTo>
                  <a:lnTo>
                    <a:pt x="117" y="33"/>
                  </a:lnTo>
                  <a:lnTo>
                    <a:pt x="146" y="33"/>
                  </a:lnTo>
                  <a:lnTo>
                    <a:pt x="146" y="9"/>
                  </a:lnTo>
                  <a:lnTo>
                    <a:pt x="174" y="9"/>
                  </a:lnTo>
                  <a:lnTo>
                    <a:pt x="174" y="33"/>
                  </a:lnTo>
                  <a:lnTo>
                    <a:pt x="198" y="33"/>
                  </a:lnTo>
                  <a:lnTo>
                    <a:pt x="198" y="61"/>
                  </a:lnTo>
                  <a:lnTo>
                    <a:pt x="174" y="61"/>
                  </a:lnTo>
                  <a:lnTo>
                    <a:pt x="174" y="89"/>
                  </a:lnTo>
                  <a:lnTo>
                    <a:pt x="198" y="8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</p:grpSp>
      <p:grpSp>
        <p:nvGrpSpPr>
          <p:cNvPr id="158" name="Group 8283">
            <a:extLst>
              <a:ext uri="{FF2B5EF4-FFF2-40B4-BE49-F238E27FC236}">
                <a16:creationId xmlns:a16="http://schemas.microsoft.com/office/drawing/2014/main" id="{F9F14D72-FFA0-48F3-9AE3-C13018DB1F3B}"/>
              </a:ext>
            </a:extLst>
          </p:cNvPr>
          <p:cNvGrpSpPr/>
          <p:nvPr/>
        </p:nvGrpSpPr>
        <p:grpSpPr>
          <a:xfrm>
            <a:off x="7779126" y="5533050"/>
            <a:ext cx="296363" cy="296970"/>
            <a:chOff x="1663700" y="3343276"/>
            <a:chExt cx="774701" cy="776288"/>
          </a:xfrm>
        </p:grpSpPr>
        <p:sp>
          <p:nvSpPr>
            <p:cNvPr id="159" name="Freeform 89">
              <a:extLst>
                <a:ext uri="{FF2B5EF4-FFF2-40B4-BE49-F238E27FC236}">
                  <a16:creationId xmlns:a16="http://schemas.microsoft.com/office/drawing/2014/main" id="{BAF9BDB3-28C5-4360-A0E6-5520758FE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3343276"/>
              <a:ext cx="774700" cy="776288"/>
            </a:xfrm>
            <a:custGeom>
              <a:avLst/>
              <a:gdLst>
                <a:gd name="T0" fmla="*/ 429 w 488"/>
                <a:gd name="T1" fmla="*/ 154 h 489"/>
                <a:gd name="T2" fmla="*/ 443 w 488"/>
                <a:gd name="T3" fmla="*/ 191 h 489"/>
                <a:gd name="T4" fmla="*/ 449 w 488"/>
                <a:gd name="T5" fmla="*/ 231 h 489"/>
                <a:gd name="T6" fmla="*/ 449 w 488"/>
                <a:gd name="T7" fmla="*/ 265 h 489"/>
                <a:gd name="T8" fmla="*/ 433 w 488"/>
                <a:gd name="T9" fmla="*/ 324 h 489"/>
                <a:gd name="T10" fmla="*/ 403 w 488"/>
                <a:gd name="T11" fmla="*/ 375 h 489"/>
                <a:gd name="T12" fmla="*/ 359 w 488"/>
                <a:gd name="T13" fmla="*/ 414 h 489"/>
                <a:gd name="T14" fmla="*/ 305 w 488"/>
                <a:gd name="T15" fmla="*/ 440 h 489"/>
                <a:gd name="T16" fmla="*/ 244 w 488"/>
                <a:gd name="T17" fmla="*/ 450 h 489"/>
                <a:gd name="T18" fmla="*/ 204 w 488"/>
                <a:gd name="T19" fmla="*/ 446 h 489"/>
                <a:gd name="T20" fmla="*/ 147 w 488"/>
                <a:gd name="T21" fmla="*/ 425 h 489"/>
                <a:gd name="T22" fmla="*/ 100 w 488"/>
                <a:gd name="T23" fmla="*/ 390 h 489"/>
                <a:gd name="T24" fmla="*/ 65 w 488"/>
                <a:gd name="T25" fmla="*/ 342 h 489"/>
                <a:gd name="T26" fmla="*/ 44 w 488"/>
                <a:gd name="T27" fmla="*/ 286 h 489"/>
                <a:gd name="T28" fmla="*/ 39 w 488"/>
                <a:gd name="T29" fmla="*/ 245 h 489"/>
                <a:gd name="T30" fmla="*/ 49 w 488"/>
                <a:gd name="T31" fmla="*/ 184 h 489"/>
                <a:gd name="T32" fmla="*/ 74 w 488"/>
                <a:gd name="T33" fmla="*/ 130 h 489"/>
                <a:gd name="T34" fmla="*/ 115 w 488"/>
                <a:gd name="T35" fmla="*/ 86 h 489"/>
                <a:gd name="T36" fmla="*/ 165 w 488"/>
                <a:gd name="T37" fmla="*/ 55 h 489"/>
                <a:gd name="T38" fmla="*/ 223 w 488"/>
                <a:gd name="T39" fmla="*/ 41 h 489"/>
                <a:gd name="T40" fmla="*/ 259 w 488"/>
                <a:gd name="T41" fmla="*/ 40 h 489"/>
                <a:gd name="T42" fmla="*/ 298 w 488"/>
                <a:gd name="T43" fmla="*/ 47 h 489"/>
                <a:gd name="T44" fmla="*/ 335 w 488"/>
                <a:gd name="T45" fmla="*/ 60 h 489"/>
                <a:gd name="T46" fmla="*/ 375 w 488"/>
                <a:gd name="T47" fmla="*/ 38 h 489"/>
                <a:gd name="T48" fmla="*/ 330 w 488"/>
                <a:gd name="T49" fmla="*/ 16 h 489"/>
                <a:gd name="T50" fmla="*/ 280 w 488"/>
                <a:gd name="T51" fmla="*/ 3 h 489"/>
                <a:gd name="T52" fmla="*/ 244 w 488"/>
                <a:gd name="T53" fmla="*/ 0 h 489"/>
                <a:gd name="T54" fmla="*/ 172 w 488"/>
                <a:gd name="T55" fmla="*/ 11 h 489"/>
                <a:gd name="T56" fmla="*/ 109 w 488"/>
                <a:gd name="T57" fmla="*/ 42 h 489"/>
                <a:gd name="T58" fmla="*/ 56 w 488"/>
                <a:gd name="T59" fmla="*/ 90 h 489"/>
                <a:gd name="T60" fmla="*/ 20 w 488"/>
                <a:gd name="T61" fmla="*/ 149 h 489"/>
                <a:gd name="T62" fmla="*/ 1 w 488"/>
                <a:gd name="T63" fmla="*/ 220 h 489"/>
                <a:gd name="T64" fmla="*/ 1 w 488"/>
                <a:gd name="T65" fmla="*/ 269 h 489"/>
                <a:gd name="T66" fmla="*/ 20 w 488"/>
                <a:gd name="T67" fmla="*/ 340 h 489"/>
                <a:gd name="T68" fmla="*/ 56 w 488"/>
                <a:gd name="T69" fmla="*/ 400 h 489"/>
                <a:gd name="T70" fmla="*/ 109 w 488"/>
                <a:gd name="T71" fmla="*/ 447 h 489"/>
                <a:gd name="T72" fmla="*/ 172 w 488"/>
                <a:gd name="T73" fmla="*/ 478 h 489"/>
                <a:gd name="T74" fmla="*/ 244 w 488"/>
                <a:gd name="T75" fmla="*/ 489 h 489"/>
                <a:gd name="T76" fmla="*/ 294 w 488"/>
                <a:gd name="T77" fmla="*/ 484 h 489"/>
                <a:gd name="T78" fmla="*/ 361 w 488"/>
                <a:gd name="T79" fmla="*/ 459 h 489"/>
                <a:gd name="T80" fmla="*/ 418 w 488"/>
                <a:gd name="T81" fmla="*/ 417 h 489"/>
                <a:gd name="T82" fmla="*/ 459 w 488"/>
                <a:gd name="T83" fmla="*/ 361 h 489"/>
                <a:gd name="T84" fmla="*/ 484 w 488"/>
                <a:gd name="T85" fmla="*/ 293 h 489"/>
                <a:gd name="T86" fmla="*/ 488 w 488"/>
                <a:gd name="T87" fmla="*/ 245 h 489"/>
                <a:gd name="T88" fmla="*/ 484 w 488"/>
                <a:gd name="T89" fmla="*/ 192 h 489"/>
                <a:gd name="T90" fmla="*/ 468 w 488"/>
                <a:gd name="T91" fmla="*/ 143 h 489"/>
                <a:gd name="T92" fmla="*/ 422 w 488"/>
                <a:gd name="T93" fmla="*/ 14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8" h="489">
                  <a:moveTo>
                    <a:pt x="422" y="143"/>
                  </a:moveTo>
                  <a:lnTo>
                    <a:pt x="422" y="143"/>
                  </a:lnTo>
                  <a:lnTo>
                    <a:pt x="429" y="154"/>
                  </a:lnTo>
                  <a:lnTo>
                    <a:pt x="435" y="166"/>
                  </a:lnTo>
                  <a:lnTo>
                    <a:pt x="438" y="179"/>
                  </a:lnTo>
                  <a:lnTo>
                    <a:pt x="443" y="191"/>
                  </a:lnTo>
                  <a:lnTo>
                    <a:pt x="446" y="204"/>
                  </a:lnTo>
                  <a:lnTo>
                    <a:pt x="448" y="218"/>
                  </a:lnTo>
                  <a:lnTo>
                    <a:pt x="449" y="231"/>
                  </a:lnTo>
                  <a:lnTo>
                    <a:pt x="449" y="245"/>
                  </a:lnTo>
                  <a:lnTo>
                    <a:pt x="449" y="245"/>
                  </a:lnTo>
                  <a:lnTo>
                    <a:pt x="449" y="265"/>
                  </a:lnTo>
                  <a:lnTo>
                    <a:pt x="446" y="286"/>
                  </a:lnTo>
                  <a:lnTo>
                    <a:pt x="441" y="306"/>
                  </a:lnTo>
                  <a:lnTo>
                    <a:pt x="433" y="324"/>
                  </a:lnTo>
                  <a:lnTo>
                    <a:pt x="425" y="342"/>
                  </a:lnTo>
                  <a:lnTo>
                    <a:pt x="415" y="359"/>
                  </a:lnTo>
                  <a:lnTo>
                    <a:pt x="403" y="375"/>
                  </a:lnTo>
                  <a:lnTo>
                    <a:pt x="390" y="390"/>
                  </a:lnTo>
                  <a:lnTo>
                    <a:pt x="375" y="403"/>
                  </a:lnTo>
                  <a:lnTo>
                    <a:pt x="359" y="414"/>
                  </a:lnTo>
                  <a:lnTo>
                    <a:pt x="342" y="425"/>
                  </a:lnTo>
                  <a:lnTo>
                    <a:pt x="325" y="434"/>
                  </a:lnTo>
                  <a:lnTo>
                    <a:pt x="305" y="440"/>
                  </a:lnTo>
                  <a:lnTo>
                    <a:pt x="286" y="446"/>
                  </a:lnTo>
                  <a:lnTo>
                    <a:pt x="266" y="448"/>
                  </a:lnTo>
                  <a:lnTo>
                    <a:pt x="244" y="450"/>
                  </a:lnTo>
                  <a:lnTo>
                    <a:pt x="244" y="450"/>
                  </a:lnTo>
                  <a:lnTo>
                    <a:pt x="223" y="448"/>
                  </a:lnTo>
                  <a:lnTo>
                    <a:pt x="204" y="446"/>
                  </a:lnTo>
                  <a:lnTo>
                    <a:pt x="184" y="440"/>
                  </a:lnTo>
                  <a:lnTo>
                    <a:pt x="165" y="434"/>
                  </a:lnTo>
                  <a:lnTo>
                    <a:pt x="147" y="425"/>
                  </a:lnTo>
                  <a:lnTo>
                    <a:pt x="131" y="414"/>
                  </a:lnTo>
                  <a:lnTo>
                    <a:pt x="115" y="403"/>
                  </a:lnTo>
                  <a:lnTo>
                    <a:pt x="100" y="390"/>
                  </a:lnTo>
                  <a:lnTo>
                    <a:pt x="87" y="375"/>
                  </a:lnTo>
                  <a:lnTo>
                    <a:pt x="74" y="359"/>
                  </a:lnTo>
                  <a:lnTo>
                    <a:pt x="65" y="342"/>
                  </a:lnTo>
                  <a:lnTo>
                    <a:pt x="56" y="324"/>
                  </a:lnTo>
                  <a:lnTo>
                    <a:pt x="49" y="306"/>
                  </a:lnTo>
                  <a:lnTo>
                    <a:pt x="44" y="286"/>
                  </a:lnTo>
                  <a:lnTo>
                    <a:pt x="40" y="265"/>
                  </a:lnTo>
                  <a:lnTo>
                    <a:pt x="39" y="245"/>
                  </a:lnTo>
                  <a:lnTo>
                    <a:pt x="39" y="245"/>
                  </a:lnTo>
                  <a:lnTo>
                    <a:pt x="40" y="224"/>
                  </a:lnTo>
                  <a:lnTo>
                    <a:pt x="44" y="203"/>
                  </a:lnTo>
                  <a:lnTo>
                    <a:pt x="49" y="184"/>
                  </a:lnTo>
                  <a:lnTo>
                    <a:pt x="56" y="165"/>
                  </a:lnTo>
                  <a:lnTo>
                    <a:pt x="65" y="147"/>
                  </a:lnTo>
                  <a:lnTo>
                    <a:pt x="74" y="130"/>
                  </a:lnTo>
                  <a:lnTo>
                    <a:pt x="87" y="114"/>
                  </a:lnTo>
                  <a:lnTo>
                    <a:pt x="100" y="99"/>
                  </a:lnTo>
                  <a:lnTo>
                    <a:pt x="115" y="86"/>
                  </a:lnTo>
                  <a:lnTo>
                    <a:pt x="131" y="75"/>
                  </a:lnTo>
                  <a:lnTo>
                    <a:pt x="147" y="64"/>
                  </a:lnTo>
                  <a:lnTo>
                    <a:pt x="165" y="55"/>
                  </a:lnTo>
                  <a:lnTo>
                    <a:pt x="184" y="49"/>
                  </a:lnTo>
                  <a:lnTo>
                    <a:pt x="204" y="43"/>
                  </a:lnTo>
                  <a:lnTo>
                    <a:pt x="223" y="41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59" y="40"/>
                  </a:lnTo>
                  <a:lnTo>
                    <a:pt x="272" y="41"/>
                  </a:lnTo>
                  <a:lnTo>
                    <a:pt x="286" y="43"/>
                  </a:lnTo>
                  <a:lnTo>
                    <a:pt x="298" y="47"/>
                  </a:lnTo>
                  <a:lnTo>
                    <a:pt x="311" y="51"/>
                  </a:lnTo>
                  <a:lnTo>
                    <a:pt x="324" y="55"/>
                  </a:lnTo>
                  <a:lnTo>
                    <a:pt x="335" y="60"/>
                  </a:lnTo>
                  <a:lnTo>
                    <a:pt x="347" y="66"/>
                  </a:lnTo>
                  <a:lnTo>
                    <a:pt x="375" y="38"/>
                  </a:lnTo>
                  <a:lnTo>
                    <a:pt x="375" y="38"/>
                  </a:lnTo>
                  <a:lnTo>
                    <a:pt x="360" y="30"/>
                  </a:lnTo>
                  <a:lnTo>
                    <a:pt x="346" y="22"/>
                  </a:lnTo>
                  <a:lnTo>
                    <a:pt x="330" y="16"/>
                  </a:lnTo>
                  <a:lnTo>
                    <a:pt x="314" y="10"/>
                  </a:lnTo>
                  <a:lnTo>
                    <a:pt x="297" y="7"/>
                  </a:lnTo>
                  <a:lnTo>
                    <a:pt x="280" y="3"/>
                  </a:lnTo>
                  <a:lnTo>
                    <a:pt x="263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20" y="2"/>
                  </a:lnTo>
                  <a:lnTo>
                    <a:pt x="195" y="5"/>
                  </a:lnTo>
                  <a:lnTo>
                    <a:pt x="172" y="11"/>
                  </a:lnTo>
                  <a:lnTo>
                    <a:pt x="150" y="20"/>
                  </a:lnTo>
                  <a:lnTo>
                    <a:pt x="128" y="30"/>
                  </a:lnTo>
                  <a:lnTo>
                    <a:pt x="109" y="42"/>
                  </a:lnTo>
                  <a:lnTo>
                    <a:pt x="89" y="57"/>
                  </a:lnTo>
                  <a:lnTo>
                    <a:pt x="72" y="72"/>
                  </a:lnTo>
                  <a:lnTo>
                    <a:pt x="56" y="90"/>
                  </a:lnTo>
                  <a:lnTo>
                    <a:pt x="43" y="108"/>
                  </a:lnTo>
                  <a:lnTo>
                    <a:pt x="31" y="129"/>
                  </a:lnTo>
                  <a:lnTo>
                    <a:pt x="20" y="149"/>
                  </a:lnTo>
                  <a:lnTo>
                    <a:pt x="11" y="173"/>
                  </a:lnTo>
                  <a:lnTo>
                    <a:pt x="5" y="196"/>
                  </a:lnTo>
                  <a:lnTo>
                    <a:pt x="1" y="220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1" y="269"/>
                  </a:lnTo>
                  <a:lnTo>
                    <a:pt x="5" y="293"/>
                  </a:lnTo>
                  <a:lnTo>
                    <a:pt x="11" y="317"/>
                  </a:lnTo>
                  <a:lnTo>
                    <a:pt x="20" y="340"/>
                  </a:lnTo>
                  <a:lnTo>
                    <a:pt x="31" y="361"/>
                  </a:lnTo>
                  <a:lnTo>
                    <a:pt x="43" y="381"/>
                  </a:lnTo>
                  <a:lnTo>
                    <a:pt x="56" y="400"/>
                  </a:lnTo>
                  <a:lnTo>
                    <a:pt x="72" y="417"/>
                  </a:lnTo>
                  <a:lnTo>
                    <a:pt x="89" y="433"/>
                  </a:lnTo>
                  <a:lnTo>
                    <a:pt x="109" y="447"/>
                  </a:lnTo>
                  <a:lnTo>
                    <a:pt x="128" y="459"/>
                  </a:lnTo>
                  <a:lnTo>
                    <a:pt x="150" y="469"/>
                  </a:lnTo>
                  <a:lnTo>
                    <a:pt x="172" y="478"/>
                  </a:lnTo>
                  <a:lnTo>
                    <a:pt x="195" y="484"/>
                  </a:lnTo>
                  <a:lnTo>
                    <a:pt x="220" y="488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70" y="488"/>
                  </a:lnTo>
                  <a:lnTo>
                    <a:pt x="294" y="484"/>
                  </a:lnTo>
                  <a:lnTo>
                    <a:pt x="317" y="478"/>
                  </a:lnTo>
                  <a:lnTo>
                    <a:pt x="339" y="469"/>
                  </a:lnTo>
                  <a:lnTo>
                    <a:pt x="361" y="459"/>
                  </a:lnTo>
                  <a:lnTo>
                    <a:pt x="381" y="447"/>
                  </a:lnTo>
                  <a:lnTo>
                    <a:pt x="401" y="433"/>
                  </a:lnTo>
                  <a:lnTo>
                    <a:pt x="418" y="417"/>
                  </a:lnTo>
                  <a:lnTo>
                    <a:pt x="433" y="400"/>
                  </a:lnTo>
                  <a:lnTo>
                    <a:pt x="447" y="381"/>
                  </a:lnTo>
                  <a:lnTo>
                    <a:pt x="459" y="361"/>
                  </a:lnTo>
                  <a:lnTo>
                    <a:pt x="470" y="340"/>
                  </a:lnTo>
                  <a:lnTo>
                    <a:pt x="477" y="317"/>
                  </a:lnTo>
                  <a:lnTo>
                    <a:pt x="484" y="293"/>
                  </a:lnTo>
                  <a:lnTo>
                    <a:pt x="487" y="269"/>
                  </a:lnTo>
                  <a:lnTo>
                    <a:pt x="488" y="245"/>
                  </a:lnTo>
                  <a:lnTo>
                    <a:pt x="488" y="245"/>
                  </a:lnTo>
                  <a:lnTo>
                    <a:pt x="488" y="226"/>
                  </a:lnTo>
                  <a:lnTo>
                    <a:pt x="486" y="209"/>
                  </a:lnTo>
                  <a:lnTo>
                    <a:pt x="484" y="192"/>
                  </a:lnTo>
                  <a:lnTo>
                    <a:pt x="479" y="175"/>
                  </a:lnTo>
                  <a:lnTo>
                    <a:pt x="474" y="159"/>
                  </a:lnTo>
                  <a:lnTo>
                    <a:pt x="468" y="143"/>
                  </a:lnTo>
                  <a:lnTo>
                    <a:pt x="459" y="129"/>
                  </a:lnTo>
                  <a:lnTo>
                    <a:pt x="451" y="114"/>
                  </a:lnTo>
                  <a:lnTo>
                    <a:pt x="422" y="143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60" name="Freeform 90">
              <a:extLst>
                <a:ext uri="{FF2B5EF4-FFF2-40B4-BE49-F238E27FC236}">
                  <a16:creationId xmlns:a16="http://schemas.microsoft.com/office/drawing/2014/main" id="{823830B2-DCCA-4BFF-A836-C14A7A15F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3343276"/>
              <a:ext cx="465138" cy="465138"/>
            </a:xfrm>
            <a:custGeom>
              <a:avLst/>
              <a:gdLst>
                <a:gd name="T0" fmla="*/ 153 w 293"/>
                <a:gd name="T1" fmla="*/ 120 h 293"/>
                <a:gd name="T2" fmla="*/ 72 w 293"/>
                <a:gd name="T3" fmla="*/ 202 h 293"/>
                <a:gd name="T4" fmla="*/ 72 w 293"/>
                <a:gd name="T5" fmla="*/ 202 h 293"/>
                <a:gd name="T6" fmla="*/ 61 w 293"/>
                <a:gd name="T7" fmla="*/ 197 h 293"/>
                <a:gd name="T8" fmla="*/ 55 w 293"/>
                <a:gd name="T9" fmla="*/ 196 h 293"/>
                <a:gd name="T10" fmla="*/ 49 w 293"/>
                <a:gd name="T11" fmla="*/ 196 h 293"/>
                <a:gd name="T12" fmla="*/ 49 w 293"/>
                <a:gd name="T13" fmla="*/ 196 h 293"/>
                <a:gd name="T14" fmla="*/ 39 w 293"/>
                <a:gd name="T15" fmla="*/ 197 h 293"/>
                <a:gd name="T16" fmla="*/ 31 w 293"/>
                <a:gd name="T17" fmla="*/ 199 h 293"/>
                <a:gd name="T18" fmla="*/ 22 w 293"/>
                <a:gd name="T19" fmla="*/ 204 h 293"/>
                <a:gd name="T20" fmla="*/ 15 w 293"/>
                <a:gd name="T21" fmla="*/ 210 h 293"/>
                <a:gd name="T22" fmla="*/ 9 w 293"/>
                <a:gd name="T23" fmla="*/ 218 h 293"/>
                <a:gd name="T24" fmla="*/ 5 w 293"/>
                <a:gd name="T25" fmla="*/ 225 h 293"/>
                <a:gd name="T26" fmla="*/ 2 w 293"/>
                <a:gd name="T27" fmla="*/ 235 h 293"/>
                <a:gd name="T28" fmla="*/ 0 w 293"/>
                <a:gd name="T29" fmla="*/ 245 h 293"/>
                <a:gd name="T30" fmla="*/ 0 w 293"/>
                <a:gd name="T31" fmla="*/ 245 h 293"/>
                <a:gd name="T32" fmla="*/ 2 w 293"/>
                <a:gd name="T33" fmla="*/ 254 h 293"/>
                <a:gd name="T34" fmla="*/ 5 w 293"/>
                <a:gd name="T35" fmla="*/ 264 h 293"/>
                <a:gd name="T36" fmla="*/ 9 w 293"/>
                <a:gd name="T37" fmla="*/ 271 h 293"/>
                <a:gd name="T38" fmla="*/ 15 w 293"/>
                <a:gd name="T39" fmla="*/ 279 h 293"/>
                <a:gd name="T40" fmla="*/ 22 w 293"/>
                <a:gd name="T41" fmla="*/ 285 h 293"/>
                <a:gd name="T42" fmla="*/ 31 w 293"/>
                <a:gd name="T43" fmla="*/ 290 h 293"/>
                <a:gd name="T44" fmla="*/ 39 w 293"/>
                <a:gd name="T45" fmla="*/ 292 h 293"/>
                <a:gd name="T46" fmla="*/ 49 w 293"/>
                <a:gd name="T47" fmla="*/ 293 h 293"/>
                <a:gd name="T48" fmla="*/ 49 w 293"/>
                <a:gd name="T49" fmla="*/ 293 h 293"/>
                <a:gd name="T50" fmla="*/ 59 w 293"/>
                <a:gd name="T51" fmla="*/ 292 h 293"/>
                <a:gd name="T52" fmla="*/ 69 w 293"/>
                <a:gd name="T53" fmla="*/ 290 h 293"/>
                <a:gd name="T54" fmla="*/ 77 w 293"/>
                <a:gd name="T55" fmla="*/ 285 h 293"/>
                <a:gd name="T56" fmla="*/ 85 w 293"/>
                <a:gd name="T57" fmla="*/ 279 h 293"/>
                <a:gd name="T58" fmla="*/ 91 w 293"/>
                <a:gd name="T59" fmla="*/ 271 h 293"/>
                <a:gd name="T60" fmla="*/ 94 w 293"/>
                <a:gd name="T61" fmla="*/ 264 h 293"/>
                <a:gd name="T62" fmla="*/ 98 w 293"/>
                <a:gd name="T63" fmla="*/ 254 h 293"/>
                <a:gd name="T64" fmla="*/ 98 w 293"/>
                <a:gd name="T65" fmla="*/ 245 h 293"/>
                <a:gd name="T66" fmla="*/ 98 w 293"/>
                <a:gd name="T67" fmla="*/ 245 h 293"/>
                <a:gd name="T68" fmla="*/ 98 w 293"/>
                <a:gd name="T69" fmla="*/ 239 h 293"/>
                <a:gd name="T70" fmla="*/ 97 w 293"/>
                <a:gd name="T71" fmla="*/ 232 h 293"/>
                <a:gd name="T72" fmla="*/ 93 w 293"/>
                <a:gd name="T73" fmla="*/ 223 h 293"/>
                <a:gd name="T74" fmla="*/ 174 w 293"/>
                <a:gd name="T75" fmla="*/ 141 h 293"/>
                <a:gd name="T76" fmla="*/ 202 w 293"/>
                <a:gd name="T77" fmla="*/ 141 h 293"/>
                <a:gd name="T78" fmla="*/ 293 w 293"/>
                <a:gd name="T79" fmla="*/ 49 h 293"/>
                <a:gd name="T80" fmla="*/ 246 w 293"/>
                <a:gd name="T81" fmla="*/ 49 h 293"/>
                <a:gd name="T82" fmla="*/ 246 w 293"/>
                <a:gd name="T83" fmla="*/ 0 h 293"/>
                <a:gd name="T84" fmla="*/ 153 w 293"/>
                <a:gd name="T85" fmla="*/ 93 h 293"/>
                <a:gd name="T86" fmla="*/ 153 w 293"/>
                <a:gd name="T87" fmla="*/ 12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293">
                  <a:moveTo>
                    <a:pt x="153" y="120"/>
                  </a:moveTo>
                  <a:lnTo>
                    <a:pt x="72" y="202"/>
                  </a:lnTo>
                  <a:lnTo>
                    <a:pt x="72" y="202"/>
                  </a:lnTo>
                  <a:lnTo>
                    <a:pt x="61" y="197"/>
                  </a:lnTo>
                  <a:lnTo>
                    <a:pt x="55" y="196"/>
                  </a:lnTo>
                  <a:lnTo>
                    <a:pt x="49" y="196"/>
                  </a:lnTo>
                  <a:lnTo>
                    <a:pt x="49" y="196"/>
                  </a:lnTo>
                  <a:lnTo>
                    <a:pt x="39" y="197"/>
                  </a:lnTo>
                  <a:lnTo>
                    <a:pt x="31" y="199"/>
                  </a:lnTo>
                  <a:lnTo>
                    <a:pt x="22" y="204"/>
                  </a:lnTo>
                  <a:lnTo>
                    <a:pt x="15" y="210"/>
                  </a:lnTo>
                  <a:lnTo>
                    <a:pt x="9" y="218"/>
                  </a:lnTo>
                  <a:lnTo>
                    <a:pt x="5" y="225"/>
                  </a:lnTo>
                  <a:lnTo>
                    <a:pt x="2" y="23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" y="254"/>
                  </a:lnTo>
                  <a:lnTo>
                    <a:pt x="5" y="264"/>
                  </a:lnTo>
                  <a:lnTo>
                    <a:pt x="9" y="271"/>
                  </a:lnTo>
                  <a:lnTo>
                    <a:pt x="15" y="279"/>
                  </a:lnTo>
                  <a:lnTo>
                    <a:pt x="22" y="285"/>
                  </a:lnTo>
                  <a:lnTo>
                    <a:pt x="31" y="290"/>
                  </a:lnTo>
                  <a:lnTo>
                    <a:pt x="39" y="292"/>
                  </a:lnTo>
                  <a:lnTo>
                    <a:pt x="49" y="293"/>
                  </a:lnTo>
                  <a:lnTo>
                    <a:pt x="49" y="293"/>
                  </a:lnTo>
                  <a:lnTo>
                    <a:pt x="59" y="292"/>
                  </a:lnTo>
                  <a:lnTo>
                    <a:pt x="69" y="290"/>
                  </a:lnTo>
                  <a:lnTo>
                    <a:pt x="77" y="285"/>
                  </a:lnTo>
                  <a:lnTo>
                    <a:pt x="85" y="279"/>
                  </a:lnTo>
                  <a:lnTo>
                    <a:pt x="91" y="271"/>
                  </a:lnTo>
                  <a:lnTo>
                    <a:pt x="94" y="264"/>
                  </a:lnTo>
                  <a:lnTo>
                    <a:pt x="98" y="254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39"/>
                  </a:lnTo>
                  <a:lnTo>
                    <a:pt x="97" y="232"/>
                  </a:lnTo>
                  <a:lnTo>
                    <a:pt x="93" y="223"/>
                  </a:lnTo>
                  <a:lnTo>
                    <a:pt x="174" y="141"/>
                  </a:lnTo>
                  <a:lnTo>
                    <a:pt x="202" y="141"/>
                  </a:lnTo>
                  <a:lnTo>
                    <a:pt x="293" y="49"/>
                  </a:lnTo>
                  <a:lnTo>
                    <a:pt x="246" y="49"/>
                  </a:lnTo>
                  <a:lnTo>
                    <a:pt x="246" y="0"/>
                  </a:lnTo>
                  <a:lnTo>
                    <a:pt x="153" y="93"/>
                  </a:lnTo>
                  <a:lnTo>
                    <a:pt x="153" y="120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  <p:sp>
          <p:nvSpPr>
            <p:cNvPr id="161" name="Freeform 91">
              <a:extLst>
                <a:ext uri="{FF2B5EF4-FFF2-40B4-BE49-F238E27FC236}">
                  <a16:creationId xmlns:a16="http://schemas.microsoft.com/office/drawing/2014/main" id="{EC7F3E52-3772-4144-9AD6-B09B952F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500438"/>
              <a:ext cx="461963" cy="461963"/>
            </a:xfrm>
            <a:custGeom>
              <a:avLst/>
              <a:gdLst>
                <a:gd name="T0" fmla="*/ 145 w 291"/>
                <a:gd name="T1" fmla="*/ 39 h 291"/>
                <a:gd name="T2" fmla="*/ 170 w 291"/>
                <a:gd name="T3" fmla="*/ 42 h 291"/>
                <a:gd name="T4" fmla="*/ 193 w 291"/>
                <a:gd name="T5" fmla="*/ 50 h 291"/>
                <a:gd name="T6" fmla="*/ 221 w 291"/>
                <a:gd name="T7" fmla="*/ 21 h 291"/>
                <a:gd name="T8" fmla="*/ 186 w 291"/>
                <a:gd name="T9" fmla="*/ 6 h 291"/>
                <a:gd name="T10" fmla="*/ 145 w 291"/>
                <a:gd name="T11" fmla="*/ 0 h 291"/>
                <a:gd name="T12" fmla="*/ 131 w 291"/>
                <a:gd name="T13" fmla="*/ 2 h 291"/>
                <a:gd name="T14" fmla="*/ 102 w 291"/>
                <a:gd name="T15" fmla="*/ 6 h 291"/>
                <a:gd name="T16" fmla="*/ 77 w 291"/>
                <a:gd name="T17" fmla="*/ 17 h 291"/>
                <a:gd name="T18" fmla="*/ 54 w 291"/>
                <a:gd name="T19" fmla="*/ 33 h 291"/>
                <a:gd name="T20" fmla="*/ 34 w 291"/>
                <a:gd name="T21" fmla="*/ 53 h 291"/>
                <a:gd name="T22" fmla="*/ 18 w 291"/>
                <a:gd name="T23" fmla="*/ 76 h 291"/>
                <a:gd name="T24" fmla="*/ 7 w 291"/>
                <a:gd name="T25" fmla="*/ 103 h 291"/>
                <a:gd name="T26" fmla="*/ 1 w 291"/>
                <a:gd name="T27" fmla="*/ 131 h 291"/>
                <a:gd name="T28" fmla="*/ 0 w 291"/>
                <a:gd name="T29" fmla="*/ 146 h 291"/>
                <a:gd name="T30" fmla="*/ 4 w 291"/>
                <a:gd name="T31" fmla="*/ 175 h 291"/>
                <a:gd name="T32" fmla="*/ 12 w 291"/>
                <a:gd name="T33" fmla="*/ 202 h 291"/>
                <a:gd name="T34" fmla="*/ 26 w 291"/>
                <a:gd name="T35" fmla="*/ 226 h 291"/>
                <a:gd name="T36" fmla="*/ 43 w 291"/>
                <a:gd name="T37" fmla="*/ 248 h 291"/>
                <a:gd name="T38" fmla="*/ 65 w 291"/>
                <a:gd name="T39" fmla="*/ 266 h 291"/>
                <a:gd name="T40" fmla="*/ 89 w 291"/>
                <a:gd name="T41" fmla="*/ 280 h 291"/>
                <a:gd name="T42" fmla="*/ 116 w 291"/>
                <a:gd name="T43" fmla="*/ 288 h 291"/>
                <a:gd name="T44" fmla="*/ 145 w 291"/>
                <a:gd name="T45" fmla="*/ 291 h 291"/>
                <a:gd name="T46" fmla="*/ 161 w 291"/>
                <a:gd name="T47" fmla="*/ 290 h 291"/>
                <a:gd name="T48" fmla="*/ 189 w 291"/>
                <a:gd name="T49" fmla="*/ 285 h 291"/>
                <a:gd name="T50" fmla="*/ 215 w 291"/>
                <a:gd name="T51" fmla="*/ 274 h 291"/>
                <a:gd name="T52" fmla="*/ 238 w 291"/>
                <a:gd name="T53" fmla="*/ 258 h 291"/>
                <a:gd name="T54" fmla="*/ 258 w 291"/>
                <a:gd name="T55" fmla="*/ 238 h 291"/>
                <a:gd name="T56" fmla="*/ 273 w 291"/>
                <a:gd name="T57" fmla="*/ 215 h 291"/>
                <a:gd name="T58" fmla="*/ 284 w 291"/>
                <a:gd name="T59" fmla="*/ 188 h 291"/>
                <a:gd name="T60" fmla="*/ 291 w 291"/>
                <a:gd name="T61" fmla="*/ 160 h 291"/>
                <a:gd name="T62" fmla="*/ 291 w 291"/>
                <a:gd name="T63" fmla="*/ 146 h 291"/>
                <a:gd name="T64" fmla="*/ 286 w 291"/>
                <a:gd name="T65" fmla="*/ 105 h 291"/>
                <a:gd name="T66" fmla="*/ 270 w 291"/>
                <a:gd name="T67" fmla="*/ 70 h 291"/>
                <a:gd name="T68" fmla="*/ 240 w 291"/>
                <a:gd name="T69" fmla="*/ 99 h 291"/>
                <a:gd name="T70" fmla="*/ 249 w 291"/>
                <a:gd name="T71" fmla="*/ 121 h 291"/>
                <a:gd name="T72" fmla="*/ 251 w 291"/>
                <a:gd name="T73" fmla="*/ 146 h 291"/>
                <a:gd name="T74" fmla="*/ 251 w 291"/>
                <a:gd name="T75" fmla="*/ 157 h 291"/>
                <a:gd name="T76" fmla="*/ 247 w 291"/>
                <a:gd name="T77" fmla="*/ 177 h 291"/>
                <a:gd name="T78" fmla="*/ 239 w 291"/>
                <a:gd name="T79" fmla="*/ 196 h 291"/>
                <a:gd name="T80" fmla="*/ 227 w 291"/>
                <a:gd name="T81" fmla="*/ 213 h 291"/>
                <a:gd name="T82" fmla="*/ 214 w 291"/>
                <a:gd name="T83" fmla="*/ 227 h 291"/>
                <a:gd name="T84" fmla="*/ 197 w 291"/>
                <a:gd name="T85" fmla="*/ 238 h 291"/>
                <a:gd name="T86" fmla="*/ 177 w 291"/>
                <a:gd name="T87" fmla="*/ 247 h 291"/>
                <a:gd name="T88" fmla="*/ 156 w 291"/>
                <a:gd name="T89" fmla="*/ 252 h 291"/>
                <a:gd name="T90" fmla="*/ 145 w 291"/>
                <a:gd name="T91" fmla="*/ 252 h 291"/>
                <a:gd name="T92" fmla="*/ 124 w 291"/>
                <a:gd name="T93" fmla="*/ 249 h 291"/>
                <a:gd name="T94" fmla="*/ 105 w 291"/>
                <a:gd name="T95" fmla="*/ 243 h 291"/>
                <a:gd name="T96" fmla="*/ 87 w 291"/>
                <a:gd name="T97" fmla="*/ 233 h 291"/>
                <a:gd name="T98" fmla="*/ 71 w 291"/>
                <a:gd name="T99" fmla="*/ 220 h 291"/>
                <a:gd name="T100" fmla="*/ 57 w 291"/>
                <a:gd name="T101" fmla="*/ 205 h 291"/>
                <a:gd name="T102" fmla="*/ 48 w 291"/>
                <a:gd name="T103" fmla="*/ 187 h 291"/>
                <a:gd name="T104" fmla="*/ 41 w 291"/>
                <a:gd name="T105" fmla="*/ 166 h 291"/>
                <a:gd name="T106" fmla="*/ 39 w 291"/>
                <a:gd name="T107" fmla="*/ 146 h 291"/>
                <a:gd name="T108" fmla="*/ 40 w 291"/>
                <a:gd name="T109" fmla="*/ 135 h 291"/>
                <a:gd name="T110" fmla="*/ 44 w 291"/>
                <a:gd name="T111" fmla="*/ 114 h 291"/>
                <a:gd name="T112" fmla="*/ 52 w 291"/>
                <a:gd name="T113" fmla="*/ 96 h 291"/>
                <a:gd name="T114" fmla="*/ 63 w 291"/>
                <a:gd name="T115" fmla="*/ 78 h 291"/>
                <a:gd name="T116" fmla="*/ 78 w 291"/>
                <a:gd name="T117" fmla="*/ 64 h 291"/>
                <a:gd name="T118" fmla="*/ 95 w 291"/>
                <a:gd name="T119" fmla="*/ 53 h 291"/>
                <a:gd name="T120" fmla="*/ 115 w 291"/>
                <a:gd name="T121" fmla="*/ 44 h 291"/>
                <a:gd name="T122" fmla="*/ 135 w 291"/>
                <a:gd name="T123" fmla="*/ 39 h 291"/>
                <a:gd name="T124" fmla="*/ 145 w 291"/>
                <a:gd name="T125" fmla="*/ 3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291">
                  <a:moveTo>
                    <a:pt x="145" y="39"/>
                  </a:moveTo>
                  <a:lnTo>
                    <a:pt x="145" y="39"/>
                  </a:lnTo>
                  <a:lnTo>
                    <a:pt x="159" y="41"/>
                  </a:lnTo>
                  <a:lnTo>
                    <a:pt x="170" y="42"/>
                  </a:lnTo>
                  <a:lnTo>
                    <a:pt x="182" y="46"/>
                  </a:lnTo>
                  <a:lnTo>
                    <a:pt x="193" y="50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04" y="13"/>
                  </a:lnTo>
                  <a:lnTo>
                    <a:pt x="186" y="6"/>
                  </a:lnTo>
                  <a:lnTo>
                    <a:pt x="166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1" y="2"/>
                  </a:lnTo>
                  <a:lnTo>
                    <a:pt x="116" y="3"/>
                  </a:lnTo>
                  <a:lnTo>
                    <a:pt x="102" y="6"/>
                  </a:lnTo>
                  <a:lnTo>
                    <a:pt x="89" y="11"/>
                  </a:lnTo>
                  <a:lnTo>
                    <a:pt x="77" y="17"/>
                  </a:lnTo>
                  <a:lnTo>
                    <a:pt x="65" y="25"/>
                  </a:lnTo>
                  <a:lnTo>
                    <a:pt x="54" y="33"/>
                  </a:lnTo>
                  <a:lnTo>
                    <a:pt x="43" y="43"/>
                  </a:lnTo>
                  <a:lnTo>
                    <a:pt x="34" y="53"/>
                  </a:lnTo>
                  <a:lnTo>
                    <a:pt x="26" y="64"/>
                  </a:lnTo>
                  <a:lnTo>
                    <a:pt x="18" y="76"/>
                  </a:lnTo>
                  <a:lnTo>
                    <a:pt x="12" y="89"/>
                  </a:lnTo>
                  <a:lnTo>
                    <a:pt x="7" y="103"/>
                  </a:lnTo>
                  <a:lnTo>
                    <a:pt x="4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7" y="188"/>
                  </a:lnTo>
                  <a:lnTo>
                    <a:pt x="12" y="202"/>
                  </a:lnTo>
                  <a:lnTo>
                    <a:pt x="18" y="215"/>
                  </a:lnTo>
                  <a:lnTo>
                    <a:pt x="26" y="226"/>
                  </a:lnTo>
                  <a:lnTo>
                    <a:pt x="34" y="238"/>
                  </a:lnTo>
                  <a:lnTo>
                    <a:pt x="43" y="248"/>
                  </a:lnTo>
                  <a:lnTo>
                    <a:pt x="54" y="258"/>
                  </a:lnTo>
                  <a:lnTo>
                    <a:pt x="65" y="266"/>
                  </a:lnTo>
                  <a:lnTo>
                    <a:pt x="77" y="274"/>
                  </a:lnTo>
                  <a:lnTo>
                    <a:pt x="89" y="280"/>
                  </a:lnTo>
                  <a:lnTo>
                    <a:pt x="102" y="285"/>
                  </a:lnTo>
                  <a:lnTo>
                    <a:pt x="116" y="288"/>
                  </a:lnTo>
                  <a:lnTo>
                    <a:pt x="131" y="290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61" y="290"/>
                  </a:lnTo>
                  <a:lnTo>
                    <a:pt x="175" y="288"/>
                  </a:lnTo>
                  <a:lnTo>
                    <a:pt x="189" y="285"/>
                  </a:lnTo>
                  <a:lnTo>
                    <a:pt x="203" y="280"/>
                  </a:lnTo>
                  <a:lnTo>
                    <a:pt x="215" y="274"/>
                  </a:lnTo>
                  <a:lnTo>
                    <a:pt x="227" y="266"/>
                  </a:lnTo>
                  <a:lnTo>
                    <a:pt x="238" y="258"/>
                  </a:lnTo>
                  <a:lnTo>
                    <a:pt x="249" y="248"/>
                  </a:lnTo>
                  <a:lnTo>
                    <a:pt x="258" y="238"/>
                  </a:lnTo>
                  <a:lnTo>
                    <a:pt x="266" y="226"/>
                  </a:lnTo>
                  <a:lnTo>
                    <a:pt x="273" y="215"/>
                  </a:lnTo>
                  <a:lnTo>
                    <a:pt x="280" y="202"/>
                  </a:lnTo>
                  <a:lnTo>
                    <a:pt x="284" y="188"/>
                  </a:lnTo>
                  <a:lnTo>
                    <a:pt x="288" y="175"/>
                  </a:lnTo>
                  <a:lnTo>
                    <a:pt x="291" y="160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89" y="125"/>
                  </a:lnTo>
                  <a:lnTo>
                    <a:pt x="286" y="105"/>
                  </a:lnTo>
                  <a:lnTo>
                    <a:pt x="278" y="87"/>
                  </a:lnTo>
                  <a:lnTo>
                    <a:pt x="270" y="70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5" y="110"/>
                  </a:lnTo>
                  <a:lnTo>
                    <a:pt x="249" y="121"/>
                  </a:lnTo>
                  <a:lnTo>
                    <a:pt x="251" y="133"/>
                  </a:lnTo>
                  <a:lnTo>
                    <a:pt x="251" y="146"/>
                  </a:lnTo>
                  <a:lnTo>
                    <a:pt x="251" y="146"/>
                  </a:lnTo>
                  <a:lnTo>
                    <a:pt x="251" y="157"/>
                  </a:lnTo>
                  <a:lnTo>
                    <a:pt x="250" y="166"/>
                  </a:lnTo>
                  <a:lnTo>
                    <a:pt x="247" y="177"/>
                  </a:lnTo>
                  <a:lnTo>
                    <a:pt x="244" y="187"/>
                  </a:lnTo>
                  <a:lnTo>
                    <a:pt x="239" y="196"/>
                  </a:lnTo>
                  <a:lnTo>
                    <a:pt x="234" y="205"/>
                  </a:lnTo>
                  <a:lnTo>
                    <a:pt x="227" y="213"/>
                  </a:lnTo>
                  <a:lnTo>
                    <a:pt x="221" y="220"/>
                  </a:lnTo>
                  <a:lnTo>
                    <a:pt x="214" y="227"/>
                  </a:lnTo>
                  <a:lnTo>
                    <a:pt x="205" y="233"/>
                  </a:lnTo>
                  <a:lnTo>
                    <a:pt x="197" y="238"/>
                  </a:lnTo>
                  <a:lnTo>
                    <a:pt x="187" y="243"/>
                  </a:lnTo>
                  <a:lnTo>
                    <a:pt x="177" y="247"/>
                  </a:lnTo>
                  <a:lnTo>
                    <a:pt x="167" y="249"/>
                  </a:lnTo>
                  <a:lnTo>
                    <a:pt x="156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35" y="252"/>
                  </a:lnTo>
                  <a:lnTo>
                    <a:pt x="124" y="249"/>
                  </a:lnTo>
                  <a:lnTo>
                    <a:pt x="115" y="247"/>
                  </a:lnTo>
                  <a:lnTo>
                    <a:pt x="105" y="243"/>
                  </a:lnTo>
                  <a:lnTo>
                    <a:pt x="95" y="238"/>
                  </a:lnTo>
                  <a:lnTo>
                    <a:pt x="87" y="233"/>
                  </a:lnTo>
                  <a:lnTo>
                    <a:pt x="78" y="227"/>
                  </a:lnTo>
                  <a:lnTo>
                    <a:pt x="71" y="220"/>
                  </a:lnTo>
                  <a:lnTo>
                    <a:pt x="63" y="213"/>
                  </a:lnTo>
                  <a:lnTo>
                    <a:pt x="57" y="205"/>
                  </a:lnTo>
                  <a:lnTo>
                    <a:pt x="52" y="196"/>
                  </a:lnTo>
                  <a:lnTo>
                    <a:pt x="48" y="187"/>
                  </a:lnTo>
                  <a:lnTo>
                    <a:pt x="44" y="177"/>
                  </a:lnTo>
                  <a:lnTo>
                    <a:pt x="41" y="166"/>
                  </a:lnTo>
                  <a:lnTo>
                    <a:pt x="40" y="157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40" y="135"/>
                  </a:lnTo>
                  <a:lnTo>
                    <a:pt x="41" y="124"/>
                  </a:lnTo>
                  <a:lnTo>
                    <a:pt x="44" y="114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7" y="86"/>
                  </a:lnTo>
                  <a:lnTo>
                    <a:pt x="63" y="78"/>
                  </a:lnTo>
                  <a:lnTo>
                    <a:pt x="71" y="71"/>
                  </a:lnTo>
                  <a:lnTo>
                    <a:pt x="78" y="64"/>
                  </a:lnTo>
                  <a:lnTo>
                    <a:pt x="87" y="58"/>
                  </a:lnTo>
                  <a:lnTo>
                    <a:pt x="95" y="53"/>
                  </a:lnTo>
                  <a:lnTo>
                    <a:pt x="105" y="48"/>
                  </a:lnTo>
                  <a:lnTo>
                    <a:pt x="115" y="44"/>
                  </a:lnTo>
                  <a:lnTo>
                    <a:pt x="124" y="42"/>
                  </a:lnTo>
                  <a:lnTo>
                    <a:pt x="135" y="39"/>
                  </a:lnTo>
                  <a:lnTo>
                    <a:pt x="145" y="39"/>
                  </a:lnTo>
                  <a:lnTo>
                    <a:pt x="145" y="39"/>
                  </a:ln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105" tIns="43552" rIns="87105" bIns="43552" numCol="1" anchor="t" anchorCtr="0" compatLnSpc="1">
              <a:prstTxWarp prst="textNoShape">
                <a:avLst/>
              </a:prstTxWarp>
            </a:bodyPr>
            <a:lstStyle/>
            <a:p>
              <a:endParaRPr lang="fr-FR" sz="1715"/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7B03416-BC69-40FF-A3CC-63CD52D4EB09}"/>
              </a:ext>
            </a:extLst>
          </p:cNvPr>
          <p:cNvSpPr/>
          <p:nvPr/>
        </p:nvSpPr>
        <p:spPr>
          <a:xfrm>
            <a:off x="7557204" y="1676987"/>
            <a:ext cx="2883605" cy="65751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fr-FR" sz="1600" b="1" dirty="0">
                <a:solidFill>
                  <a:prstClr val="white"/>
                </a:solidFill>
              </a:rPr>
              <a:t>Projet </a:t>
            </a:r>
          </a:p>
          <a:p>
            <a:pPr lvl="0" algn="ctr"/>
            <a:r>
              <a:rPr lang="fr-FR" sz="1600" b="1" dirty="0">
                <a:solidFill>
                  <a:prstClr val="white"/>
                </a:solidFill>
              </a:rPr>
              <a:t>« Territoires Numériques Educatifs »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8" name="Image 167">
            <a:extLst>
              <a:ext uri="{FF2B5EF4-FFF2-40B4-BE49-F238E27FC236}">
                <a16:creationId xmlns:a16="http://schemas.microsoft.com/office/drawing/2014/main" id="{E4CF4D2B-3C44-4B39-BEE2-526C6B62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31" y="184262"/>
            <a:ext cx="1119660" cy="10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1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FDBD22-7A5C-49F5-8B3C-CA80CB9B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419" y="6502272"/>
            <a:ext cx="4808348" cy="171466"/>
          </a:xfrm>
        </p:spPr>
        <p:txBody>
          <a:bodyPr/>
          <a:lstStyle/>
          <a:p>
            <a:r>
              <a:rPr lang="fr-FR" dirty="0"/>
              <a:t>Réunion de présentation ESJ – 9 juin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31F611-081B-4CA6-BCE4-73A2B566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8</a:t>
            </a:fld>
            <a:endParaRPr lang="fr-FR"/>
          </a:p>
        </p:txBody>
      </p:sp>
      <p:sp>
        <p:nvSpPr>
          <p:cNvPr id="8" name="Titre 13">
            <a:extLst>
              <a:ext uri="{FF2B5EF4-FFF2-40B4-BE49-F238E27FC236}">
                <a16:creationId xmlns:a16="http://schemas.microsoft.com/office/drawing/2014/main" id="{69A842A3-CB1C-481A-BF8A-2AAB7E14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14" y="508709"/>
            <a:ext cx="11234081" cy="658236"/>
          </a:xfrm>
        </p:spPr>
        <p:txBody>
          <a:bodyPr/>
          <a:lstStyle/>
          <a:p>
            <a:r>
              <a:rPr lang="fr-FR" dirty="0"/>
              <a:t>L’AAP Campus Connecté – PIA 3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40012199-1837-4D9E-859F-FC5D4ABC02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254" y="1144185"/>
            <a:ext cx="10903483" cy="41400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100"/>
              </a:spcBef>
              <a:defRPr sz="1600" b="1">
                <a:solidFill>
                  <a:srgbClr val="000000"/>
                </a:solidFill>
              </a:defRPr>
            </a:pPr>
            <a:r>
              <a:rPr lang="fr-FR" dirty="0"/>
              <a:t>Rapprocher l'enseignement supérieur de tous les territoir</a:t>
            </a:r>
            <a:r>
              <a:rPr lang="fr-FR" b="1" dirty="0"/>
              <a:t>es</a:t>
            </a:r>
            <a:r>
              <a:rPr lang="fr-FR" b="0" dirty="0"/>
              <a:t> en soutenant financièrement des </a:t>
            </a:r>
            <a:r>
              <a:rPr lang="fr-FR" dirty="0"/>
              <a:t>tiers-lieux</a:t>
            </a:r>
            <a:r>
              <a:rPr lang="fr-FR" b="0" dirty="0"/>
              <a:t> dont les modalités </a:t>
            </a:r>
            <a:r>
              <a:rPr lang="fr-FR" dirty="0"/>
              <a:t>d'enseignement à distance </a:t>
            </a:r>
            <a:r>
              <a:rPr lang="fr-FR" b="0" dirty="0"/>
              <a:t>et de </a:t>
            </a:r>
            <a:r>
              <a:rPr lang="fr-FR" dirty="0"/>
              <a:t>tutorat</a:t>
            </a:r>
            <a:r>
              <a:rPr lang="fr-FR" b="0" dirty="0"/>
              <a:t> permettront aux étudiants de </a:t>
            </a:r>
            <a:r>
              <a:rPr lang="fr-FR" dirty="0"/>
              <a:t>dépasser les difficultés de mobilité </a:t>
            </a:r>
            <a:r>
              <a:rPr lang="fr-FR" b="0" dirty="0"/>
              <a:t>auxquels ils peuvent être confrontés, de </a:t>
            </a:r>
            <a:r>
              <a:rPr lang="fr-FR" dirty="0"/>
              <a:t>réussir des études </a:t>
            </a:r>
            <a:r>
              <a:rPr lang="fr-FR" b="0" dirty="0"/>
              <a:t>qu'ils n'auraient pas forcément entreprises et/ou de leur servir de </a:t>
            </a:r>
            <a:r>
              <a:rPr lang="fr-FR" dirty="0"/>
              <a:t>tremplin pour la poursuite d’études sur un site universitaire.</a:t>
            </a:r>
          </a:p>
          <a:p>
            <a:pPr algn="just">
              <a:lnSpc>
                <a:spcPct val="100000"/>
              </a:lnSpc>
              <a:spcBef>
                <a:spcPts val="1100"/>
              </a:spcBef>
              <a:defRPr sz="1600">
                <a:solidFill>
                  <a:srgbClr val="000000"/>
                </a:solidFill>
              </a:defRPr>
            </a:pPr>
            <a:r>
              <a:rPr lang="fr-FR" dirty="0"/>
              <a:t>Les projets financés ont vocation à </a:t>
            </a:r>
            <a:r>
              <a:rPr lang="fr-FR" b="1" dirty="0"/>
              <a:t>favoriser l'émergence à l'échelle nationale </a:t>
            </a:r>
            <a:r>
              <a:rPr lang="fr-FR" dirty="0"/>
              <a:t>d'espaces de travail individuels et collectifs pourvus d'outils, de ressources numériques et d'un accompagnement de qualité destinés à </a:t>
            </a:r>
            <a:r>
              <a:rPr lang="fr-FR" b="1" dirty="0"/>
              <a:t>améliorer les chances de réussite des étudiants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6ADACFF-BF8B-4A3B-A321-FA1856A16E9E}"/>
              </a:ext>
            </a:extLst>
          </p:cNvPr>
          <p:cNvGrpSpPr/>
          <p:nvPr/>
        </p:nvGrpSpPr>
        <p:grpSpPr>
          <a:xfrm>
            <a:off x="494505" y="3831772"/>
            <a:ext cx="10917710" cy="2272057"/>
            <a:chOff x="999307" y="3904558"/>
            <a:chExt cx="10917710" cy="1980492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461735A-C24D-4BA5-B0C1-AFF3921532FC}"/>
                </a:ext>
              </a:extLst>
            </p:cNvPr>
            <p:cNvSpPr txBox="1"/>
            <p:nvPr/>
          </p:nvSpPr>
          <p:spPr>
            <a:xfrm>
              <a:off x="1649896" y="4057631"/>
              <a:ext cx="10267121" cy="17254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7922" rIns="47922">
              <a:spAutoFit/>
            </a:bodyPr>
            <a:lstStyle/>
            <a:p>
              <a:pPr marL="299523" lvl="0" indent="-299523" defTabSz="456520" hangingPunct="0">
                <a:lnSpc>
                  <a:spcPct val="130000"/>
                </a:lnSpc>
                <a:buClr>
                  <a:srgbClr val="E20613"/>
                </a:buClr>
                <a:buSzPct val="100000"/>
                <a:buFont typeface="Arial"/>
                <a:buChar char="•"/>
                <a:defRPr sz="1600">
                  <a:solidFill>
                    <a:srgbClr val="000000"/>
                  </a:solidFill>
                </a:defRPr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Enveloppe globale : </a:t>
              </a:r>
              <a:r>
                <a:rPr lang="fr-FR" sz="1600" b="1" kern="0" dirty="0">
                  <a:solidFill>
                    <a:schemeClr val="tx2"/>
                  </a:solidFill>
                  <a:cs typeface="Arial"/>
                  <a:sym typeface="Arial"/>
                </a:rPr>
                <a:t>25 M€</a:t>
              </a:r>
            </a:p>
            <a:p>
              <a:pPr marL="299523" marR="0" lvl="0" indent="-299523" algn="l" defTabSz="45652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613"/>
                </a:buClr>
                <a:buSzPct val="100000"/>
                <a:buFont typeface="Arial"/>
                <a:buChar char="•"/>
                <a:tabLst/>
                <a:defRPr sz="1600">
                  <a:solidFill>
                    <a:srgbClr val="000000"/>
                  </a:solidFill>
                </a:defRPr>
              </a:pPr>
              <a:r>
                <a:rPr lang="fr-FR" sz="1600" kern="0" dirty="0">
                  <a:solidFill>
                    <a:schemeClr val="tx2"/>
                  </a:solidFill>
                  <a:latin typeface="Arial"/>
                  <a:cs typeface="Arial"/>
                  <a:sym typeface="Arial"/>
                </a:rPr>
                <a:t>Calendrier : AAP s’est déroulé en trois vagues de sélection entre mai 2020 et janvier 2021</a:t>
              </a:r>
            </a:p>
            <a:p>
              <a:pPr marL="299523" marR="0" lvl="0" indent="-299523" algn="l" defTabSz="45652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613"/>
                </a:buClr>
                <a:buSzPct val="100000"/>
                <a:buFont typeface="Arial"/>
                <a:buChar char="•"/>
                <a:tabLst/>
                <a:defRPr sz="1600">
                  <a:solidFill>
                    <a:srgbClr val="000000"/>
                  </a:solidFill>
                </a:defRPr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Montant PIA :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300 000 € par campus (250 000 € pour la collectivité porteuse, 50 000 € pour l’université partenaire</a:t>
              </a:r>
            </a:p>
            <a:p>
              <a:pPr marL="299523" marR="0" lvl="0" indent="-299523" algn="l" defTabSz="45652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613"/>
                </a:buClr>
                <a:buSzPct val="100000"/>
                <a:buFont typeface="Arial"/>
                <a:buChar char="•"/>
                <a:tabLst/>
                <a:defRPr sz="1600">
                  <a:solidFill>
                    <a:srgbClr val="000000"/>
                  </a:solidFill>
                </a:defRPr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Durée de la subvention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: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 ans maximum (avec une évaluation au bout de 3 ans) / versée en 3 fois</a:t>
              </a:r>
            </a:p>
            <a:p>
              <a:pPr marL="299523" marR="0" lvl="0" indent="-299523" algn="l" defTabSz="45652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613"/>
                </a:buClr>
                <a:buSzPct val="100000"/>
                <a:buFont typeface="Arial"/>
                <a:buChar char="•"/>
                <a:tabLst/>
                <a:defRPr sz="1600">
                  <a:solidFill>
                    <a:srgbClr val="000000"/>
                  </a:solidFill>
                </a:defRPr>
              </a:pPr>
              <a:r>
                <a:rPr kumimoji="0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Modalité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: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Subvention</a:t>
              </a:r>
            </a:p>
          </p:txBody>
        </p:sp>
        <p:cxnSp>
          <p:nvCxnSpPr>
            <p:cNvPr id="17" name="Connecteur : en angle 16">
              <a:extLst>
                <a:ext uri="{FF2B5EF4-FFF2-40B4-BE49-F238E27FC236}">
                  <a16:creationId xmlns:a16="http://schemas.microsoft.com/office/drawing/2014/main" id="{3418A8CC-9EC8-4F21-878E-5DC536D20D3A}"/>
                </a:ext>
              </a:extLst>
            </p:cNvPr>
            <p:cNvCxnSpPr>
              <a:cxnSpLocks/>
            </p:cNvCxnSpPr>
            <p:nvPr/>
          </p:nvCxnSpPr>
          <p:spPr>
            <a:xfrm>
              <a:off x="1973179" y="3904558"/>
              <a:ext cx="9929611" cy="1266030"/>
            </a:xfrm>
            <a:prstGeom prst="bentConnector3">
              <a:avLst>
                <a:gd name="adj1" fmla="val 9995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25EB75E9-17BB-4C76-AE90-35A844374501}"/>
                </a:ext>
              </a:extLst>
            </p:cNvPr>
            <p:cNvCxnSpPr>
              <a:cxnSpLocks/>
            </p:cNvCxnSpPr>
            <p:nvPr/>
          </p:nvCxnSpPr>
          <p:spPr>
            <a:xfrm>
              <a:off x="999307" y="4456126"/>
              <a:ext cx="9728729" cy="1428924"/>
            </a:xfrm>
            <a:prstGeom prst="bentConnector3">
              <a:avLst>
                <a:gd name="adj1" fmla="val -16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Picture 2">
            <a:extLst>
              <a:ext uri="{FF2B5EF4-FFF2-40B4-BE49-F238E27FC236}">
                <a16:creationId xmlns:a16="http://schemas.microsoft.com/office/drawing/2014/main" id="{826D6351-C78D-4843-B8F4-2C4662AB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0" y="3667656"/>
            <a:ext cx="682253" cy="682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" descr="Picture 2">
            <a:extLst>
              <a:ext uri="{FF2B5EF4-FFF2-40B4-BE49-F238E27FC236}">
                <a16:creationId xmlns:a16="http://schemas.microsoft.com/office/drawing/2014/main" id="{2753AC3C-908E-4B19-82D6-6351784F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5" y="1025469"/>
            <a:ext cx="622469" cy="6224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059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BB43A5-2D91-40F1-93FF-45951984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A6BEBD6-71C3-4408-9100-44B4C3A5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cahier des charges Campus Connectés 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C368FB11-D83E-46F9-8E2F-3730B76F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419" y="6502272"/>
            <a:ext cx="4808348" cy="171466"/>
          </a:xfrm>
        </p:spPr>
        <p:txBody>
          <a:bodyPr/>
          <a:lstStyle/>
          <a:p>
            <a:r>
              <a:rPr lang="fr-FR" dirty="0"/>
              <a:t>Réunion de présentation ESJ – 9 juin 2022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2396E20-DD87-4A9F-B487-6D1F0A3EFD8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000125" y="1327150"/>
            <a:ext cx="10658474" cy="39433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marL="0" indent="0" algn="l" defTabSz="95847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5847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58474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  <a:tabLst>
                <a:tab pos="179388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126000" algn="l" defTabSz="958474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Verdana" panose="020B060403050404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2000" indent="126000" algn="l" defTabSz="958474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35804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5041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4278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515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629"/>
              </a:spcBef>
              <a:defRPr sz="1700">
                <a:solidFill>
                  <a:srgbClr val="000000"/>
                </a:solidFill>
              </a:defRPr>
            </a:pPr>
            <a:r>
              <a:rPr lang="fr-FR" sz="1700" b="1" i="0" dirty="0">
                <a:solidFill>
                  <a:schemeClr val="accent6"/>
                </a:solidFill>
              </a:rPr>
              <a:t>Les Campus Connecté répondent aux </a:t>
            </a:r>
            <a:r>
              <a:rPr lang="fr-FR" sz="1700" b="1" i="0" dirty="0">
                <a:solidFill>
                  <a:schemeClr val="tx1"/>
                </a:solidFill>
                <a:highlight>
                  <a:srgbClr val="FFFFFF"/>
                </a:highlight>
              </a:rPr>
              <a:t>attendus</a:t>
            </a:r>
            <a:r>
              <a:rPr lang="fr-FR" sz="1700" b="1" i="0" dirty="0">
                <a:solidFill>
                  <a:schemeClr val="tx1"/>
                </a:solidFill>
              </a:rPr>
              <a:t> </a:t>
            </a:r>
            <a:r>
              <a:rPr lang="fr-FR" sz="1700" b="1" i="0" dirty="0">
                <a:solidFill>
                  <a:schemeClr val="accent6"/>
                </a:solidFill>
              </a:rPr>
              <a:t>suivants :</a:t>
            </a:r>
          </a:p>
          <a:p>
            <a:pPr marL="448824" lvl="4" indent="-285750" algn="just">
              <a:lnSpc>
                <a:spcPct val="150000"/>
              </a:lnSpc>
              <a:spcBef>
                <a:spcPts val="629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dirty="0"/>
              <a:t>Porteur de projet </a:t>
            </a:r>
            <a:r>
              <a:rPr lang="fr-FR" b="0" dirty="0"/>
              <a:t>: Collectivité locale (communes, groupement de communes, départements, régions, </a:t>
            </a:r>
            <a:r>
              <a:rPr lang="fr-FR" b="0" dirty="0" err="1"/>
              <a:t>etc</a:t>
            </a:r>
            <a:r>
              <a:rPr lang="fr-FR" b="0" dirty="0"/>
              <a:t>) qui </a:t>
            </a:r>
            <a:r>
              <a:rPr lang="fr-FR" dirty="0"/>
              <a:t>met à disposition un lieu </a:t>
            </a:r>
          </a:p>
          <a:p>
            <a:pPr marL="448824" lvl="4" indent="-285750" algn="just">
              <a:lnSpc>
                <a:spcPct val="150000"/>
              </a:lnSpc>
              <a:spcBef>
                <a:spcPts val="629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dirty="0"/>
              <a:t>Établissement d’enseignement supérieur de proximité (obligatoire) :</a:t>
            </a:r>
            <a:r>
              <a:rPr lang="fr-FR" b="0" dirty="0"/>
              <a:t> tient le </a:t>
            </a:r>
            <a:r>
              <a:rPr lang="fr-FR" dirty="0"/>
              <a:t>rôle d’animateur du campus</a:t>
            </a:r>
            <a:r>
              <a:rPr lang="fr-FR" b="0" dirty="0"/>
              <a:t> en proposant différents </a:t>
            </a:r>
            <a:r>
              <a:rPr lang="fr-FR" dirty="0"/>
              <a:t>services</a:t>
            </a:r>
            <a:r>
              <a:rPr lang="fr-FR" b="0" dirty="0"/>
              <a:t> (orientation, vie étudiante, </a:t>
            </a:r>
            <a:r>
              <a:rPr lang="fr-FR" b="0" dirty="0" err="1"/>
              <a:t>etc</a:t>
            </a:r>
            <a:r>
              <a:rPr lang="fr-FR" b="0" dirty="0"/>
              <a:t>). </a:t>
            </a:r>
          </a:p>
          <a:p>
            <a:pPr marL="448824" lvl="4" indent="-285750" algn="just">
              <a:lnSpc>
                <a:spcPct val="150000"/>
              </a:lnSpc>
              <a:spcBef>
                <a:spcPts val="629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b="0" dirty="0"/>
              <a:t>Volonté forte de la part du MESRI et SGPI d’implanter le dispositif dans des territoires ruraux ou QPV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1C750D9-2BFF-4C40-BE77-A8149452CB1E}"/>
              </a:ext>
            </a:extLst>
          </p:cNvPr>
          <p:cNvCxnSpPr>
            <a:cxnSpLocks/>
          </p:cNvCxnSpPr>
          <p:nvPr/>
        </p:nvCxnSpPr>
        <p:spPr>
          <a:xfrm>
            <a:off x="1804035" y="3955589"/>
            <a:ext cx="8583930" cy="0"/>
          </a:xfrm>
          <a:prstGeom prst="line">
            <a:avLst/>
          </a:prstGeom>
          <a:noFill/>
          <a:ln w="12700" cap="flat">
            <a:solidFill>
              <a:srgbClr val="E2061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38407E3-3669-4B7A-916E-39477A9FF282}"/>
              </a:ext>
            </a:extLst>
          </p:cNvPr>
          <p:cNvSpPr txBox="1">
            <a:spLocks/>
          </p:cNvSpPr>
          <p:nvPr/>
        </p:nvSpPr>
        <p:spPr>
          <a:xfrm>
            <a:off x="618546" y="4015647"/>
            <a:ext cx="10317322" cy="2343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57051" rtl="0" latinLnBrk="0">
              <a:lnSpc>
                <a:spcPct val="100000"/>
              </a:lnSpc>
              <a:spcBef>
                <a:spcPts val="115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1" u="none" strike="noStrike" cap="none" spc="0" baseline="0"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72634" marR="0" indent="-380006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251159" marR="0" indent="-380006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729684" marR="0" indent="-380006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08210" marR="0" indent="-380006" algn="l" defTabSz="95705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3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3074" lvl="4" algn="just">
              <a:lnSpc>
                <a:spcPct val="100000"/>
              </a:lnSpc>
              <a:spcBef>
                <a:spcPts val="629"/>
              </a:spcBef>
              <a:buClr>
                <a:schemeClr val="accent5"/>
              </a:buClr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b="1" dirty="0">
                <a:solidFill>
                  <a:schemeClr val="accent6"/>
                </a:solidFill>
              </a:rPr>
              <a:t>Quelques chiffres du dispositif </a:t>
            </a:r>
            <a:r>
              <a:rPr lang="fr-FR" sz="1700" b="1" dirty="0">
                <a:solidFill>
                  <a:schemeClr val="accent6"/>
                </a:solidFill>
              </a:rPr>
              <a:t>:</a:t>
            </a:r>
          </a:p>
          <a:p>
            <a:pPr marL="448824" lvl="4" indent="-285750" algn="just">
              <a:lnSpc>
                <a:spcPct val="150000"/>
              </a:lnSpc>
              <a:spcBef>
                <a:spcPts val="629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sz="1700" dirty="0">
                <a:solidFill>
                  <a:schemeClr val="accent6"/>
                </a:solidFill>
              </a:rPr>
              <a:t>88 campus Connectés ont ouverts et ont accueilli plus de 1000 étudiants ont été inscrits dans un campus connecté depuis septembre 2020 </a:t>
            </a:r>
            <a:endParaRPr lang="fr-FR" sz="1700" kern="0" dirty="0">
              <a:solidFill>
                <a:schemeClr val="accent6"/>
              </a:solidFill>
            </a:endParaRPr>
          </a:p>
          <a:p>
            <a:pPr marL="448824" lvl="4" indent="-285750" algn="just">
              <a:lnSpc>
                <a:spcPct val="150000"/>
              </a:lnSpc>
              <a:spcBef>
                <a:spcPts val="629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sz="1700" kern="0" dirty="0">
                <a:solidFill>
                  <a:schemeClr val="accent6"/>
                </a:solidFill>
              </a:rPr>
              <a:t>Le temps moyen de trajet est de 20 minutes pour accéder au Campus Connecté pour les étudiants</a:t>
            </a:r>
          </a:p>
          <a:p>
            <a:pPr marL="464871" lvl="4" indent="-285750" algn="just">
              <a:lnSpc>
                <a:spcPct val="150000"/>
              </a:lnSpc>
              <a:spcBef>
                <a:spcPts val="629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tabLst>
                <a:tab pos="173058" algn="l"/>
              </a:tabLst>
              <a:defRPr sz="1700">
                <a:solidFill>
                  <a:srgbClr val="000000"/>
                </a:solidFill>
              </a:defRPr>
            </a:pPr>
            <a:r>
              <a:rPr lang="fr-FR" sz="1700" kern="0" dirty="0">
                <a:solidFill>
                  <a:schemeClr val="accent6"/>
                </a:solidFill>
              </a:rPr>
              <a:t>Il doit comporter l’accord du recteur</a:t>
            </a:r>
          </a:p>
        </p:txBody>
      </p:sp>
      <p:grpSp>
        <p:nvGrpSpPr>
          <p:cNvPr id="14" name="City_hall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B0D3EDD-70C0-47B3-B70E-CEDE48D2CAA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8267" y="1679968"/>
            <a:ext cx="610267" cy="437860"/>
            <a:chOff x="8275638" y="3917951"/>
            <a:chExt cx="1062037" cy="762000"/>
          </a:xfrm>
          <a:solidFill>
            <a:schemeClr val="tx2"/>
          </a:solidFill>
        </p:grpSpPr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437A686C-2A19-4C3F-89A1-842E396B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0" y="4046538"/>
              <a:ext cx="26987" cy="34925"/>
            </a:xfrm>
            <a:custGeom>
              <a:avLst/>
              <a:gdLst>
                <a:gd name="T0" fmla="*/ 17 w 17"/>
                <a:gd name="T1" fmla="*/ 16 h 22"/>
                <a:gd name="T2" fmla="*/ 5 w 17"/>
                <a:gd name="T3" fmla="*/ 16 h 22"/>
                <a:gd name="T4" fmla="*/ 7 w 17"/>
                <a:gd name="T5" fmla="*/ 0 h 22"/>
                <a:gd name="T6" fmla="*/ 2 w 17"/>
                <a:gd name="T7" fmla="*/ 0 h 22"/>
                <a:gd name="T8" fmla="*/ 0 w 17"/>
                <a:gd name="T9" fmla="*/ 21 h 22"/>
                <a:gd name="T10" fmla="*/ 17 w 17"/>
                <a:gd name="T11" fmla="*/ 22 h 22"/>
                <a:gd name="T12" fmla="*/ 17 w 1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lnTo>
                    <a:pt x="5" y="16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1"/>
                  </a:lnTo>
                  <a:lnTo>
                    <a:pt x="17" y="22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363D0222-B083-4B1F-9994-A08CA2F5F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4738" y="3917951"/>
              <a:ext cx="223837" cy="600075"/>
            </a:xfrm>
            <a:custGeom>
              <a:avLst/>
              <a:gdLst>
                <a:gd name="T0" fmla="*/ 296 w 1348"/>
                <a:gd name="T1" fmla="*/ 1790 h 3616"/>
                <a:gd name="T2" fmla="*/ 514 w 1348"/>
                <a:gd name="T3" fmla="*/ 1790 h 3616"/>
                <a:gd name="T4" fmla="*/ 514 w 1348"/>
                <a:gd name="T5" fmla="*/ 2374 h 3616"/>
                <a:gd name="T6" fmla="*/ 296 w 1348"/>
                <a:gd name="T7" fmla="*/ 2374 h 3616"/>
                <a:gd name="T8" fmla="*/ 296 w 1348"/>
                <a:gd name="T9" fmla="*/ 1790 h 3616"/>
                <a:gd name="T10" fmla="*/ 674 w 1348"/>
                <a:gd name="T11" fmla="*/ 641 h 3616"/>
                <a:gd name="T12" fmla="*/ 960 w 1348"/>
                <a:gd name="T13" fmla="*/ 928 h 3616"/>
                <a:gd name="T14" fmla="*/ 674 w 1348"/>
                <a:gd name="T15" fmla="*/ 1214 h 3616"/>
                <a:gd name="T16" fmla="*/ 387 w 1348"/>
                <a:gd name="T17" fmla="*/ 928 h 3616"/>
                <a:gd name="T18" fmla="*/ 674 w 1348"/>
                <a:gd name="T19" fmla="*/ 641 h 3616"/>
                <a:gd name="T20" fmla="*/ 1051 w 1348"/>
                <a:gd name="T21" fmla="*/ 2374 h 3616"/>
                <a:gd name="T22" fmla="*/ 833 w 1348"/>
                <a:gd name="T23" fmla="*/ 2374 h 3616"/>
                <a:gd name="T24" fmla="*/ 833 w 1348"/>
                <a:gd name="T25" fmla="*/ 1790 h 3616"/>
                <a:gd name="T26" fmla="*/ 1051 w 1348"/>
                <a:gd name="T27" fmla="*/ 1790 h 3616"/>
                <a:gd name="T28" fmla="*/ 1051 w 1348"/>
                <a:gd name="T29" fmla="*/ 2374 h 3616"/>
                <a:gd name="T30" fmla="*/ 783 w 1348"/>
                <a:gd name="T31" fmla="*/ 2374 h 3616"/>
                <a:gd name="T32" fmla="*/ 565 w 1348"/>
                <a:gd name="T33" fmla="*/ 2374 h 3616"/>
                <a:gd name="T34" fmla="*/ 565 w 1348"/>
                <a:gd name="T35" fmla="*/ 1790 h 3616"/>
                <a:gd name="T36" fmla="*/ 783 w 1348"/>
                <a:gd name="T37" fmla="*/ 1790 h 3616"/>
                <a:gd name="T38" fmla="*/ 783 w 1348"/>
                <a:gd name="T39" fmla="*/ 2374 h 3616"/>
                <a:gd name="T40" fmla="*/ 83 w 1348"/>
                <a:gd name="T41" fmla="*/ 542 h 3616"/>
                <a:gd name="T42" fmla="*/ 83 w 1348"/>
                <a:gd name="T43" fmla="*/ 3616 h 3616"/>
                <a:gd name="T44" fmla="*/ 452 w 1348"/>
                <a:gd name="T45" fmla="*/ 3616 h 3616"/>
                <a:gd name="T46" fmla="*/ 452 w 1348"/>
                <a:gd name="T47" fmla="*/ 3037 h 3616"/>
                <a:gd name="T48" fmla="*/ 674 w 1348"/>
                <a:gd name="T49" fmla="*/ 2815 h 3616"/>
                <a:gd name="T50" fmla="*/ 896 w 1348"/>
                <a:gd name="T51" fmla="*/ 3037 h 3616"/>
                <a:gd name="T52" fmla="*/ 896 w 1348"/>
                <a:gd name="T53" fmla="*/ 3616 h 3616"/>
                <a:gd name="T54" fmla="*/ 1265 w 1348"/>
                <a:gd name="T55" fmla="*/ 3616 h 3616"/>
                <a:gd name="T56" fmla="*/ 1265 w 1348"/>
                <a:gd name="T57" fmla="*/ 542 h 3616"/>
                <a:gd name="T58" fmla="*/ 1313 w 1348"/>
                <a:gd name="T59" fmla="*/ 542 h 3616"/>
                <a:gd name="T60" fmla="*/ 1348 w 1348"/>
                <a:gd name="T61" fmla="*/ 389 h 3616"/>
                <a:gd name="T62" fmla="*/ 674 w 1348"/>
                <a:gd name="T63" fmla="*/ 0 h 3616"/>
                <a:gd name="T64" fmla="*/ 0 w 1348"/>
                <a:gd name="T65" fmla="*/ 389 h 3616"/>
                <a:gd name="T66" fmla="*/ 34 w 1348"/>
                <a:gd name="T67" fmla="*/ 542 h 3616"/>
                <a:gd name="T68" fmla="*/ 83 w 1348"/>
                <a:gd name="T69" fmla="*/ 54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8" h="3616">
                  <a:moveTo>
                    <a:pt x="296" y="1790"/>
                  </a:moveTo>
                  <a:lnTo>
                    <a:pt x="514" y="1790"/>
                  </a:lnTo>
                  <a:lnTo>
                    <a:pt x="514" y="2374"/>
                  </a:lnTo>
                  <a:lnTo>
                    <a:pt x="296" y="2374"/>
                  </a:lnTo>
                  <a:lnTo>
                    <a:pt x="296" y="1790"/>
                  </a:lnTo>
                  <a:close/>
                  <a:moveTo>
                    <a:pt x="674" y="641"/>
                  </a:moveTo>
                  <a:cubicBezTo>
                    <a:pt x="832" y="641"/>
                    <a:pt x="960" y="769"/>
                    <a:pt x="960" y="928"/>
                  </a:cubicBezTo>
                  <a:cubicBezTo>
                    <a:pt x="960" y="1086"/>
                    <a:pt x="832" y="1214"/>
                    <a:pt x="674" y="1214"/>
                  </a:cubicBezTo>
                  <a:cubicBezTo>
                    <a:pt x="515" y="1214"/>
                    <a:pt x="387" y="1086"/>
                    <a:pt x="387" y="928"/>
                  </a:cubicBezTo>
                  <a:cubicBezTo>
                    <a:pt x="387" y="769"/>
                    <a:pt x="515" y="641"/>
                    <a:pt x="674" y="641"/>
                  </a:cubicBezTo>
                  <a:close/>
                  <a:moveTo>
                    <a:pt x="1051" y="2374"/>
                  </a:moveTo>
                  <a:lnTo>
                    <a:pt x="833" y="2374"/>
                  </a:lnTo>
                  <a:lnTo>
                    <a:pt x="833" y="1790"/>
                  </a:lnTo>
                  <a:lnTo>
                    <a:pt x="1051" y="1790"/>
                  </a:lnTo>
                  <a:lnTo>
                    <a:pt x="1051" y="2374"/>
                  </a:lnTo>
                  <a:close/>
                  <a:moveTo>
                    <a:pt x="783" y="2374"/>
                  </a:moveTo>
                  <a:lnTo>
                    <a:pt x="565" y="2374"/>
                  </a:lnTo>
                  <a:lnTo>
                    <a:pt x="565" y="1790"/>
                  </a:lnTo>
                  <a:lnTo>
                    <a:pt x="783" y="1790"/>
                  </a:lnTo>
                  <a:lnTo>
                    <a:pt x="783" y="2374"/>
                  </a:lnTo>
                  <a:close/>
                  <a:moveTo>
                    <a:pt x="83" y="542"/>
                  </a:moveTo>
                  <a:lnTo>
                    <a:pt x="83" y="3616"/>
                  </a:lnTo>
                  <a:lnTo>
                    <a:pt x="452" y="3616"/>
                  </a:lnTo>
                  <a:lnTo>
                    <a:pt x="452" y="3037"/>
                  </a:lnTo>
                  <a:cubicBezTo>
                    <a:pt x="452" y="2915"/>
                    <a:pt x="551" y="2815"/>
                    <a:pt x="674" y="2815"/>
                  </a:cubicBezTo>
                  <a:cubicBezTo>
                    <a:pt x="796" y="2815"/>
                    <a:pt x="896" y="2915"/>
                    <a:pt x="896" y="3037"/>
                  </a:cubicBezTo>
                  <a:lnTo>
                    <a:pt x="896" y="3616"/>
                  </a:lnTo>
                  <a:lnTo>
                    <a:pt x="1265" y="3616"/>
                  </a:lnTo>
                  <a:lnTo>
                    <a:pt x="1265" y="542"/>
                  </a:lnTo>
                  <a:lnTo>
                    <a:pt x="1313" y="542"/>
                  </a:lnTo>
                  <a:lnTo>
                    <a:pt x="1348" y="389"/>
                  </a:lnTo>
                  <a:lnTo>
                    <a:pt x="674" y="0"/>
                  </a:lnTo>
                  <a:lnTo>
                    <a:pt x="0" y="389"/>
                  </a:lnTo>
                  <a:lnTo>
                    <a:pt x="34" y="542"/>
                  </a:lnTo>
                  <a:lnTo>
                    <a:pt x="83" y="5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82">
              <a:extLst>
                <a:ext uri="{FF2B5EF4-FFF2-40B4-BE49-F238E27FC236}">
                  <a16:creationId xmlns:a16="http://schemas.microsoft.com/office/drawing/2014/main" id="{AB1F8043-EB1F-49FC-8590-692ACAB36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0413" y="4289426"/>
              <a:ext cx="303212" cy="228600"/>
            </a:xfrm>
            <a:custGeom>
              <a:avLst/>
              <a:gdLst>
                <a:gd name="T0" fmla="*/ 257 w 1829"/>
                <a:gd name="T1" fmla="*/ 738 h 1384"/>
                <a:gd name="T2" fmla="*/ 533 w 1829"/>
                <a:gd name="T3" fmla="*/ 738 h 1384"/>
                <a:gd name="T4" fmla="*/ 533 w 1829"/>
                <a:gd name="T5" fmla="*/ 1121 h 1384"/>
                <a:gd name="T6" fmla="*/ 257 w 1829"/>
                <a:gd name="T7" fmla="*/ 1121 h 1384"/>
                <a:gd name="T8" fmla="*/ 257 w 1829"/>
                <a:gd name="T9" fmla="*/ 738 h 1384"/>
                <a:gd name="T10" fmla="*/ 257 w 1829"/>
                <a:gd name="T11" fmla="*/ 262 h 1384"/>
                <a:gd name="T12" fmla="*/ 533 w 1829"/>
                <a:gd name="T13" fmla="*/ 262 h 1384"/>
                <a:gd name="T14" fmla="*/ 533 w 1829"/>
                <a:gd name="T15" fmla="*/ 646 h 1384"/>
                <a:gd name="T16" fmla="*/ 257 w 1829"/>
                <a:gd name="T17" fmla="*/ 646 h 1384"/>
                <a:gd name="T18" fmla="*/ 257 w 1829"/>
                <a:gd name="T19" fmla="*/ 262 h 1384"/>
                <a:gd name="T20" fmla="*/ 597 w 1829"/>
                <a:gd name="T21" fmla="*/ 738 h 1384"/>
                <a:gd name="T22" fmla="*/ 873 w 1829"/>
                <a:gd name="T23" fmla="*/ 738 h 1384"/>
                <a:gd name="T24" fmla="*/ 873 w 1829"/>
                <a:gd name="T25" fmla="*/ 1121 h 1384"/>
                <a:gd name="T26" fmla="*/ 597 w 1829"/>
                <a:gd name="T27" fmla="*/ 1121 h 1384"/>
                <a:gd name="T28" fmla="*/ 597 w 1829"/>
                <a:gd name="T29" fmla="*/ 738 h 1384"/>
                <a:gd name="T30" fmla="*/ 597 w 1829"/>
                <a:gd name="T31" fmla="*/ 262 h 1384"/>
                <a:gd name="T32" fmla="*/ 873 w 1829"/>
                <a:gd name="T33" fmla="*/ 262 h 1384"/>
                <a:gd name="T34" fmla="*/ 873 w 1829"/>
                <a:gd name="T35" fmla="*/ 646 h 1384"/>
                <a:gd name="T36" fmla="*/ 597 w 1829"/>
                <a:gd name="T37" fmla="*/ 646 h 1384"/>
                <a:gd name="T38" fmla="*/ 597 w 1829"/>
                <a:gd name="T39" fmla="*/ 262 h 1384"/>
                <a:gd name="T40" fmla="*/ 936 w 1829"/>
                <a:gd name="T41" fmla="*/ 738 h 1384"/>
                <a:gd name="T42" fmla="*/ 1212 w 1829"/>
                <a:gd name="T43" fmla="*/ 738 h 1384"/>
                <a:gd name="T44" fmla="*/ 1212 w 1829"/>
                <a:gd name="T45" fmla="*/ 1121 h 1384"/>
                <a:gd name="T46" fmla="*/ 936 w 1829"/>
                <a:gd name="T47" fmla="*/ 1121 h 1384"/>
                <a:gd name="T48" fmla="*/ 936 w 1829"/>
                <a:gd name="T49" fmla="*/ 738 h 1384"/>
                <a:gd name="T50" fmla="*/ 936 w 1829"/>
                <a:gd name="T51" fmla="*/ 262 h 1384"/>
                <a:gd name="T52" fmla="*/ 1212 w 1829"/>
                <a:gd name="T53" fmla="*/ 262 h 1384"/>
                <a:gd name="T54" fmla="*/ 1212 w 1829"/>
                <a:gd name="T55" fmla="*/ 646 h 1384"/>
                <a:gd name="T56" fmla="*/ 936 w 1829"/>
                <a:gd name="T57" fmla="*/ 646 h 1384"/>
                <a:gd name="T58" fmla="*/ 936 w 1829"/>
                <a:gd name="T59" fmla="*/ 262 h 1384"/>
                <a:gd name="T60" fmla="*/ 1296 w 1829"/>
                <a:gd name="T61" fmla="*/ 738 h 1384"/>
                <a:gd name="T62" fmla="*/ 1572 w 1829"/>
                <a:gd name="T63" fmla="*/ 738 h 1384"/>
                <a:gd name="T64" fmla="*/ 1572 w 1829"/>
                <a:gd name="T65" fmla="*/ 1121 h 1384"/>
                <a:gd name="T66" fmla="*/ 1296 w 1829"/>
                <a:gd name="T67" fmla="*/ 1121 h 1384"/>
                <a:gd name="T68" fmla="*/ 1296 w 1829"/>
                <a:gd name="T69" fmla="*/ 738 h 1384"/>
                <a:gd name="T70" fmla="*/ 1296 w 1829"/>
                <a:gd name="T71" fmla="*/ 262 h 1384"/>
                <a:gd name="T72" fmla="*/ 1572 w 1829"/>
                <a:gd name="T73" fmla="*/ 262 h 1384"/>
                <a:gd name="T74" fmla="*/ 1572 w 1829"/>
                <a:gd name="T75" fmla="*/ 646 h 1384"/>
                <a:gd name="T76" fmla="*/ 1296 w 1829"/>
                <a:gd name="T77" fmla="*/ 646 h 1384"/>
                <a:gd name="T78" fmla="*/ 1296 w 1829"/>
                <a:gd name="T79" fmla="*/ 262 h 1384"/>
                <a:gd name="T80" fmla="*/ 1829 w 1829"/>
                <a:gd name="T81" fmla="*/ 1384 h 1384"/>
                <a:gd name="T82" fmla="*/ 1829 w 1829"/>
                <a:gd name="T83" fmla="*/ 0 h 1384"/>
                <a:gd name="T84" fmla="*/ 0 w 1829"/>
                <a:gd name="T85" fmla="*/ 0 h 1384"/>
                <a:gd name="T86" fmla="*/ 0 w 1829"/>
                <a:gd name="T87" fmla="*/ 1384 h 1384"/>
                <a:gd name="T88" fmla="*/ 1829 w 1829"/>
                <a:gd name="T89" fmla="*/ 138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9" h="1384">
                  <a:moveTo>
                    <a:pt x="257" y="738"/>
                  </a:moveTo>
                  <a:lnTo>
                    <a:pt x="533" y="738"/>
                  </a:lnTo>
                  <a:lnTo>
                    <a:pt x="533" y="1121"/>
                  </a:lnTo>
                  <a:lnTo>
                    <a:pt x="257" y="1121"/>
                  </a:lnTo>
                  <a:lnTo>
                    <a:pt x="257" y="738"/>
                  </a:lnTo>
                  <a:close/>
                  <a:moveTo>
                    <a:pt x="257" y="262"/>
                  </a:moveTo>
                  <a:lnTo>
                    <a:pt x="533" y="262"/>
                  </a:lnTo>
                  <a:lnTo>
                    <a:pt x="533" y="646"/>
                  </a:lnTo>
                  <a:lnTo>
                    <a:pt x="257" y="646"/>
                  </a:lnTo>
                  <a:lnTo>
                    <a:pt x="257" y="262"/>
                  </a:lnTo>
                  <a:close/>
                  <a:moveTo>
                    <a:pt x="597" y="738"/>
                  </a:moveTo>
                  <a:lnTo>
                    <a:pt x="873" y="738"/>
                  </a:lnTo>
                  <a:lnTo>
                    <a:pt x="873" y="1121"/>
                  </a:lnTo>
                  <a:lnTo>
                    <a:pt x="597" y="1121"/>
                  </a:lnTo>
                  <a:lnTo>
                    <a:pt x="597" y="738"/>
                  </a:lnTo>
                  <a:close/>
                  <a:moveTo>
                    <a:pt x="597" y="262"/>
                  </a:moveTo>
                  <a:lnTo>
                    <a:pt x="873" y="262"/>
                  </a:lnTo>
                  <a:lnTo>
                    <a:pt x="873" y="646"/>
                  </a:lnTo>
                  <a:lnTo>
                    <a:pt x="597" y="646"/>
                  </a:lnTo>
                  <a:lnTo>
                    <a:pt x="597" y="262"/>
                  </a:lnTo>
                  <a:close/>
                  <a:moveTo>
                    <a:pt x="936" y="738"/>
                  </a:moveTo>
                  <a:lnTo>
                    <a:pt x="1212" y="738"/>
                  </a:lnTo>
                  <a:lnTo>
                    <a:pt x="1212" y="1121"/>
                  </a:lnTo>
                  <a:lnTo>
                    <a:pt x="936" y="1121"/>
                  </a:lnTo>
                  <a:lnTo>
                    <a:pt x="936" y="738"/>
                  </a:lnTo>
                  <a:close/>
                  <a:moveTo>
                    <a:pt x="936" y="262"/>
                  </a:moveTo>
                  <a:lnTo>
                    <a:pt x="1212" y="262"/>
                  </a:lnTo>
                  <a:lnTo>
                    <a:pt x="1212" y="646"/>
                  </a:lnTo>
                  <a:lnTo>
                    <a:pt x="936" y="646"/>
                  </a:lnTo>
                  <a:lnTo>
                    <a:pt x="936" y="262"/>
                  </a:lnTo>
                  <a:close/>
                  <a:moveTo>
                    <a:pt x="1296" y="738"/>
                  </a:moveTo>
                  <a:lnTo>
                    <a:pt x="1572" y="738"/>
                  </a:lnTo>
                  <a:lnTo>
                    <a:pt x="1572" y="1121"/>
                  </a:lnTo>
                  <a:lnTo>
                    <a:pt x="1296" y="1121"/>
                  </a:lnTo>
                  <a:lnTo>
                    <a:pt x="1296" y="738"/>
                  </a:lnTo>
                  <a:close/>
                  <a:moveTo>
                    <a:pt x="1296" y="262"/>
                  </a:moveTo>
                  <a:lnTo>
                    <a:pt x="1572" y="262"/>
                  </a:lnTo>
                  <a:lnTo>
                    <a:pt x="1572" y="646"/>
                  </a:lnTo>
                  <a:lnTo>
                    <a:pt x="1296" y="646"/>
                  </a:lnTo>
                  <a:lnTo>
                    <a:pt x="1296" y="262"/>
                  </a:lnTo>
                  <a:close/>
                  <a:moveTo>
                    <a:pt x="1829" y="1384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0" y="1384"/>
                  </a:lnTo>
                  <a:lnTo>
                    <a:pt x="1829" y="1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9EB65485-F11D-495C-B6E3-AEFB17B45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0" y="4189413"/>
              <a:ext cx="346075" cy="84138"/>
            </a:xfrm>
            <a:custGeom>
              <a:avLst/>
              <a:gdLst>
                <a:gd name="T0" fmla="*/ 218 w 218"/>
                <a:gd name="T1" fmla="*/ 0 h 53"/>
                <a:gd name="T2" fmla="*/ 21 w 218"/>
                <a:gd name="T3" fmla="*/ 0 h 53"/>
                <a:gd name="T4" fmla="*/ 0 w 218"/>
                <a:gd name="T5" fmla="*/ 53 h 53"/>
                <a:gd name="T6" fmla="*/ 218 w 218"/>
                <a:gd name="T7" fmla="*/ 53 h 53"/>
                <a:gd name="T8" fmla="*/ 218 w 21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53">
                  <a:moveTo>
                    <a:pt x="218" y="0"/>
                  </a:moveTo>
                  <a:lnTo>
                    <a:pt x="21" y="0"/>
                  </a:lnTo>
                  <a:lnTo>
                    <a:pt x="0" y="53"/>
                  </a:lnTo>
                  <a:lnTo>
                    <a:pt x="218" y="5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A3DF4893-D9AC-4836-AA53-1B05D848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9688" y="4289426"/>
              <a:ext cx="303212" cy="228600"/>
            </a:xfrm>
            <a:custGeom>
              <a:avLst/>
              <a:gdLst>
                <a:gd name="T0" fmla="*/ 1572 w 1829"/>
                <a:gd name="T1" fmla="*/ 646 h 1384"/>
                <a:gd name="T2" fmla="*/ 1296 w 1829"/>
                <a:gd name="T3" fmla="*/ 646 h 1384"/>
                <a:gd name="T4" fmla="*/ 1296 w 1829"/>
                <a:gd name="T5" fmla="*/ 263 h 1384"/>
                <a:gd name="T6" fmla="*/ 1572 w 1829"/>
                <a:gd name="T7" fmla="*/ 263 h 1384"/>
                <a:gd name="T8" fmla="*/ 1572 w 1829"/>
                <a:gd name="T9" fmla="*/ 646 h 1384"/>
                <a:gd name="T10" fmla="*/ 1572 w 1829"/>
                <a:gd name="T11" fmla="*/ 1122 h 1384"/>
                <a:gd name="T12" fmla="*/ 1296 w 1829"/>
                <a:gd name="T13" fmla="*/ 1122 h 1384"/>
                <a:gd name="T14" fmla="*/ 1296 w 1829"/>
                <a:gd name="T15" fmla="*/ 738 h 1384"/>
                <a:gd name="T16" fmla="*/ 1572 w 1829"/>
                <a:gd name="T17" fmla="*/ 738 h 1384"/>
                <a:gd name="T18" fmla="*/ 1572 w 1829"/>
                <a:gd name="T19" fmla="*/ 1122 h 1384"/>
                <a:gd name="T20" fmla="*/ 1231 w 1829"/>
                <a:gd name="T21" fmla="*/ 646 h 1384"/>
                <a:gd name="T22" fmla="*/ 956 w 1829"/>
                <a:gd name="T23" fmla="*/ 646 h 1384"/>
                <a:gd name="T24" fmla="*/ 956 w 1829"/>
                <a:gd name="T25" fmla="*/ 263 h 1384"/>
                <a:gd name="T26" fmla="*/ 1231 w 1829"/>
                <a:gd name="T27" fmla="*/ 263 h 1384"/>
                <a:gd name="T28" fmla="*/ 1231 w 1829"/>
                <a:gd name="T29" fmla="*/ 646 h 1384"/>
                <a:gd name="T30" fmla="*/ 1231 w 1829"/>
                <a:gd name="T31" fmla="*/ 1122 h 1384"/>
                <a:gd name="T32" fmla="*/ 956 w 1829"/>
                <a:gd name="T33" fmla="*/ 1122 h 1384"/>
                <a:gd name="T34" fmla="*/ 956 w 1829"/>
                <a:gd name="T35" fmla="*/ 738 h 1384"/>
                <a:gd name="T36" fmla="*/ 1231 w 1829"/>
                <a:gd name="T37" fmla="*/ 738 h 1384"/>
                <a:gd name="T38" fmla="*/ 1231 w 1829"/>
                <a:gd name="T39" fmla="*/ 1122 h 1384"/>
                <a:gd name="T40" fmla="*/ 892 w 1829"/>
                <a:gd name="T41" fmla="*/ 646 h 1384"/>
                <a:gd name="T42" fmla="*/ 616 w 1829"/>
                <a:gd name="T43" fmla="*/ 646 h 1384"/>
                <a:gd name="T44" fmla="*/ 616 w 1829"/>
                <a:gd name="T45" fmla="*/ 263 h 1384"/>
                <a:gd name="T46" fmla="*/ 892 w 1829"/>
                <a:gd name="T47" fmla="*/ 263 h 1384"/>
                <a:gd name="T48" fmla="*/ 892 w 1829"/>
                <a:gd name="T49" fmla="*/ 646 h 1384"/>
                <a:gd name="T50" fmla="*/ 892 w 1829"/>
                <a:gd name="T51" fmla="*/ 1122 h 1384"/>
                <a:gd name="T52" fmla="*/ 616 w 1829"/>
                <a:gd name="T53" fmla="*/ 1122 h 1384"/>
                <a:gd name="T54" fmla="*/ 616 w 1829"/>
                <a:gd name="T55" fmla="*/ 738 h 1384"/>
                <a:gd name="T56" fmla="*/ 892 w 1829"/>
                <a:gd name="T57" fmla="*/ 738 h 1384"/>
                <a:gd name="T58" fmla="*/ 892 w 1829"/>
                <a:gd name="T59" fmla="*/ 1122 h 1384"/>
                <a:gd name="T60" fmla="*/ 533 w 1829"/>
                <a:gd name="T61" fmla="*/ 646 h 1384"/>
                <a:gd name="T62" fmla="*/ 257 w 1829"/>
                <a:gd name="T63" fmla="*/ 646 h 1384"/>
                <a:gd name="T64" fmla="*/ 257 w 1829"/>
                <a:gd name="T65" fmla="*/ 263 h 1384"/>
                <a:gd name="T66" fmla="*/ 533 w 1829"/>
                <a:gd name="T67" fmla="*/ 263 h 1384"/>
                <a:gd name="T68" fmla="*/ 533 w 1829"/>
                <a:gd name="T69" fmla="*/ 646 h 1384"/>
                <a:gd name="T70" fmla="*/ 533 w 1829"/>
                <a:gd name="T71" fmla="*/ 1122 h 1384"/>
                <a:gd name="T72" fmla="*/ 257 w 1829"/>
                <a:gd name="T73" fmla="*/ 1122 h 1384"/>
                <a:gd name="T74" fmla="*/ 257 w 1829"/>
                <a:gd name="T75" fmla="*/ 738 h 1384"/>
                <a:gd name="T76" fmla="*/ 533 w 1829"/>
                <a:gd name="T77" fmla="*/ 738 h 1384"/>
                <a:gd name="T78" fmla="*/ 533 w 1829"/>
                <a:gd name="T79" fmla="*/ 1122 h 1384"/>
                <a:gd name="T80" fmla="*/ 1829 w 1829"/>
                <a:gd name="T81" fmla="*/ 0 h 1384"/>
                <a:gd name="T82" fmla="*/ 0 w 1829"/>
                <a:gd name="T83" fmla="*/ 0 h 1384"/>
                <a:gd name="T84" fmla="*/ 0 w 1829"/>
                <a:gd name="T85" fmla="*/ 1384 h 1384"/>
                <a:gd name="T86" fmla="*/ 1829 w 1829"/>
                <a:gd name="T87" fmla="*/ 1384 h 1384"/>
                <a:gd name="T88" fmla="*/ 1829 w 1829"/>
                <a:gd name="T89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9" h="1384">
                  <a:moveTo>
                    <a:pt x="1572" y="646"/>
                  </a:moveTo>
                  <a:lnTo>
                    <a:pt x="1296" y="646"/>
                  </a:lnTo>
                  <a:lnTo>
                    <a:pt x="1296" y="263"/>
                  </a:lnTo>
                  <a:lnTo>
                    <a:pt x="1572" y="263"/>
                  </a:lnTo>
                  <a:lnTo>
                    <a:pt x="1572" y="646"/>
                  </a:lnTo>
                  <a:close/>
                  <a:moveTo>
                    <a:pt x="1572" y="1122"/>
                  </a:moveTo>
                  <a:lnTo>
                    <a:pt x="1296" y="1122"/>
                  </a:lnTo>
                  <a:lnTo>
                    <a:pt x="1296" y="738"/>
                  </a:lnTo>
                  <a:lnTo>
                    <a:pt x="1572" y="738"/>
                  </a:lnTo>
                  <a:lnTo>
                    <a:pt x="1572" y="1122"/>
                  </a:lnTo>
                  <a:close/>
                  <a:moveTo>
                    <a:pt x="1231" y="646"/>
                  </a:moveTo>
                  <a:lnTo>
                    <a:pt x="956" y="646"/>
                  </a:lnTo>
                  <a:lnTo>
                    <a:pt x="956" y="263"/>
                  </a:lnTo>
                  <a:lnTo>
                    <a:pt x="1231" y="263"/>
                  </a:lnTo>
                  <a:lnTo>
                    <a:pt x="1231" y="646"/>
                  </a:lnTo>
                  <a:close/>
                  <a:moveTo>
                    <a:pt x="1231" y="1122"/>
                  </a:moveTo>
                  <a:lnTo>
                    <a:pt x="956" y="1122"/>
                  </a:lnTo>
                  <a:lnTo>
                    <a:pt x="956" y="738"/>
                  </a:lnTo>
                  <a:lnTo>
                    <a:pt x="1231" y="738"/>
                  </a:lnTo>
                  <a:lnTo>
                    <a:pt x="1231" y="1122"/>
                  </a:lnTo>
                  <a:close/>
                  <a:moveTo>
                    <a:pt x="892" y="646"/>
                  </a:moveTo>
                  <a:lnTo>
                    <a:pt x="616" y="646"/>
                  </a:lnTo>
                  <a:lnTo>
                    <a:pt x="616" y="263"/>
                  </a:lnTo>
                  <a:lnTo>
                    <a:pt x="892" y="263"/>
                  </a:lnTo>
                  <a:lnTo>
                    <a:pt x="892" y="646"/>
                  </a:lnTo>
                  <a:close/>
                  <a:moveTo>
                    <a:pt x="892" y="1122"/>
                  </a:moveTo>
                  <a:lnTo>
                    <a:pt x="616" y="1122"/>
                  </a:lnTo>
                  <a:lnTo>
                    <a:pt x="616" y="738"/>
                  </a:lnTo>
                  <a:lnTo>
                    <a:pt x="892" y="738"/>
                  </a:lnTo>
                  <a:lnTo>
                    <a:pt x="892" y="1122"/>
                  </a:lnTo>
                  <a:close/>
                  <a:moveTo>
                    <a:pt x="533" y="646"/>
                  </a:moveTo>
                  <a:lnTo>
                    <a:pt x="257" y="646"/>
                  </a:lnTo>
                  <a:lnTo>
                    <a:pt x="257" y="263"/>
                  </a:lnTo>
                  <a:lnTo>
                    <a:pt x="533" y="263"/>
                  </a:lnTo>
                  <a:lnTo>
                    <a:pt x="533" y="646"/>
                  </a:lnTo>
                  <a:close/>
                  <a:moveTo>
                    <a:pt x="533" y="1122"/>
                  </a:moveTo>
                  <a:lnTo>
                    <a:pt x="257" y="1122"/>
                  </a:lnTo>
                  <a:lnTo>
                    <a:pt x="257" y="738"/>
                  </a:lnTo>
                  <a:lnTo>
                    <a:pt x="533" y="738"/>
                  </a:lnTo>
                  <a:lnTo>
                    <a:pt x="533" y="1122"/>
                  </a:lnTo>
                  <a:close/>
                  <a:moveTo>
                    <a:pt x="1829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1829" y="1384"/>
                  </a:lnTo>
                  <a:lnTo>
                    <a:pt x="18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id="{4C12CD00-7A0F-4C65-AA24-DF52E059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4189413"/>
              <a:ext cx="344487" cy="84138"/>
            </a:xfrm>
            <a:custGeom>
              <a:avLst/>
              <a:gdLst>
                <a:gd name="T0" fmla="*/ 197 w 217"/>
                <a:gd name="T1" fmla="*/ 0 h 53"/>
                <a:gd name="T2" fmla="*/ 0 w 217"/>
                <a:gd name="T3" fmla="*/ 0 h 53"/>
                <a:gd name="T4" fmla="*/ 0 w 217"/>
                <a:gd name="T5" fmla="*/ 53 h 53"/>
                <a:gd name="T6" fmla="*/ 217 w 217"/>
                <a:gd name="T7" fmla="*/ 53 h 53"/>
                <a:gd name="T8" fmla="*/ 197 w 21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53">
                  <a:moveTo>
                    <a:pt x="197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17" y="5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86">
              <a:extLst>
                <a:ext uri="{FF2B5EF4-FFF2-40B4-BE49-F238E27FC236}">
                  <a16:creationId xmlns:a16="http://schemas.microsoft.com/office/drawing/2014/main" id="{187BCCD5-0734-4FE9-A115-8EBCC48F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638" y="4622801"/>
              <a:ext cx="1062037" cy="571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87">
              <a:extLst>
                <a:ext uri="{FF2B5EF4-FFF2-40B4-BE49-F238E27FC236}">
                  <a16:creationId xmlns:a16="http://schemas.microsoft.com/office/drawing/2014/main" id="{FD6AE4FC-005B-4630-B96E-E2A3A89F9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613" y="4543426"/>
              <a:ext cx="954087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A4BDB6F-139C-44D0-9AAA-01AB4C4757D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7021" y="3441411"/>
            <a:ext cx="350682" cy="351716"/>
            <a:chOff x="50" y="50"/>
            <a:chExt cx="339" cy="340"/>
          </a:xfrm>
          <a:solidFill>
            <a:schemeClr val="tx2"/>
          </a:solidFill>
        </p:grpSpPr>
        <p:sp>
          <p:nvSpPr>
            <p:cNvPr id="24" name="Plus">
              <a:extLst>
                <a:ext uri="{FF2B5EF4-FFF2-40B4-BE49-F238E27FC236}">
                  <a16:creationId xmlns:a16="http://schemas.microsoft.com/office/drawing/2014/main" id="{E2D18B74-375B-4924-B036-5522252728D5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lus">
              <a:extLst>
                <a:ext uri="{FF2B5EF4-FFF2-40B4-BE49-F238E27FC236}">
                  <a16:creationId xmlns:a16="http://schemas.microsoft.com/office/drawing/2014/main" id="{C77325EB-C316-4077-B41E-B48D0E896CD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Discuss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A2285CF-8975-4807-A0D4-63A1EDFD443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37249" y="2645472"/>
            <a:ext cx="862876" cy="392033"/>
            <a:chOff x="3002" y="3418"/>
            <a:chExt cx="2146" cy="975"/>
          </a:xfrm>
          <a:solidFill>
            <a:schemeClr val="tx2"/>
          </a:solidFill>
        </p:grpSpPr>
        <p:sp>
          <p:nvSpPr>
            <p:cNvPr id="27" name="Freeform 195">
              <a:extLst>
                <a:ext uri="{FF2B5EF4-FFF2-40B4-BE49-F238E27FC236}">
                  <a16:creationId xmlns:a16="http://schemas.microsoft.com/office/drawing/2014/main" id="{0781BB6B-DCA5-4F66-B172-D8D1EFFBA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420"/>
              <a:ext cx="314" cy="299"/>
            </a:xfrm>
            <a:custGeom>
              <a:avLst/>
              <a:gdLst>
                <a:gd name="T0" fmla="*/ 1616 w 2384"/>
                <a:gd name="T1" fmla="*/ 408 h 2274"/>
                <a:gd name="T2" fmla="*/ 724 w 2384"/>
                <a:gd name="T3" fmla="*/ 1952 h 2274"/>
                <a:gd name="T4" fmla="*/ 175 w 2384"/>
                <a:gd name="T5" fmla="*/ 785 h 2274"/>
                <a:gd name="T6" fmla="*/ 1616 w 2384"/>
                <a:gd name="T7" fmla="*/ 408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2274">
                  <a:moveTo>
                    <a:pt x="1616" y="408"/>
                  </a:moveTo>
                  <a:cubicBezTo>
                    <a:pt x="2384" y="1127"/>
                    <a:pt x="1634" y="2274"/>
                    <a:pt x="724" y="1952"/>
                  </a:cubicBezTo>
                  <a:cubicBezTo>
                    <a:pt x="258" y="1793"/>
                    <a:pt x="0" y="1264"/>
                    <a:pt x="175" y="785"/>
                  </a:cubicBezTo>
                  <a:cubicBezTo>
                    <a:pt x="386" y="191"/>
                    <a:pt x="1148" y="0"/>
                    <a:pt x="1616" y="4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96">
              <a:extLst>
                <a:ext uri="{FF2B5EF4-FFF2-40B4-BE49-F238E27FC236}">
                  <a16:creationId xmlns:a16="http://schemas.microsoft.com/office/drawing/2014/main" id="{B7D85707-A9C1-437D-A5BC-1F16D4C7C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431"/>
              <a:ext cx="321" cy="295"/>
            </a:xfrm>
            <a:custGeom>
              <a:avLst/>
              <a:gdLst>
                <a:gd name="T0" fmla="*/ 1024 w 2442"/>
                <a:gd name="T1" fmla="*/ 125 h 2240"/>
                <a:gd name="T2" fmla="*/ 1611 w 2442"/>
                <a:gd name="T3" fmla="*/ 1803 h 2240"/>
                <a:gd name="T4" fmla="*/ 293 w 2442"/>
                <a:gd name="T5" fmla="*/ 712 h 2240"/>
                <a:gd name="T6" fmla="*/ 1024 w 2442"/>
                <a:gd name="T7" fmla="*/ 125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2" h="2240">
                  <a:moveTo>
                    <a:pt x="1024" y="125"/>
                  </a:moveTo>
                  <a:cubicBezTo>
                    <a:pt x="2007" y="0"/>
                    <a:pt x="2442" y="1293"/>
                    <a:pt x="1611" y="1803"/>
                  </a:cubicBezTo>
                  <a:cubicBezTo>
                    <a:pt x="877" y="2240"/>
                    <a:pt x="0" y="1510"/>
                    <a:pt x="293" y="712"/>
                  </a:cubicBezTo>
                  <a:cubicBezTo>
                    <a:pt x="404" y="401"/>
                    <a:pt x="697" y="166"/>
                    <a:pt x="1024" y="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97">
              <a:extLst>
                <a:ext uri="{FF2B5EF4-FFF2-40B4-BE49-F238E27FC236}">
                  <a16:creationId xmlns:a16="http://schemas.microsoft.com/office/drawing/2014/main" id="{6E513C1D-2732-4AF6-A55D-CA052923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418"/>
              <a:ext cx="300" cy="300"/>
            </a:xfrm>
            <a:custGeom>
              <a:avLst/>
              <a:gdLst>
                <a:gd name="T0" fmla="*/ 1761 w 2279"/>
                <a:gd name="T1" fmla="*/ 594 h 2283"/>
                <a:gd name="T2" fmla="*/ 724 w 2279"/>
                <a:gd name="T3" fmla="*/ 1983 h 2283"/>
                <a:gd name="T4" fmla="*/ 175 w 2279"/>
                <a:gd name="T5" fmla="*/ 816 h 2283"/>
                <a:gd name="T6" fmla="*/ 1761 w 2279"/>
                <a:gd name="T7" fmla="*/ 594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9" h="2283">
                  <a:moveTo>
                    <a:pt x="1761" y="594"/>
                  </a:moveTo>
                  <a:cubicBezTo>
                    <a:pt x="2279" y="1298"/>
                    <a:pt x="1571" y="2283"/>
                    <a:pt x="724" y="1983"/>
                  </a:cubicBezTo>
                  <a:cubicBezTo>
                    <a:pt x="258" y="1823"/>
                    <a:pt x="0" y="1294"/>
                    <a:pt x="175" y="816"/>
                  </a:cubicBezTo>
                  <a:cubicBezTo>
                    <a:pt x="412" y="147"/>
                    <a:pt x="1335" y="0"/>
                    <a:pt x="1761" y="59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98">
              <a:extLst>
                <a:ext uri="{FF2B5EF4-FFF2-40B4-BE49-F238E27FC236}">
                  <a16:creationId xmlns:a16="http://schemas.microsoft.com/office/drawing/2014/main" id="{AB518F23-35A7-4D60-B906-EA4C0F9A8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423"/>
              <a:ext cx="315" cy="300"/>
            </a:xfrm>
            <a:custGeom>
              <a:avLst/>
              <a:gdLst>
                <a:gd name="T0" fmla="*/ 1616 w 2393"/>
                <a:gd name="T1" fmla="*/ 410 h 2281"/>
                <a:gd name="T2" fmla="*/ 715 w 2393"/>
                <a:gd name="T3" fmla="*/ 1951 h 2281"/>
                <a:gd name="T4" fmla="*/ 175 w 2393"/>
                <a:gd name="T5" fmla="*/ 787 h 2281"/>
                <a:gd name="T6" fmla="*/ 1616 w 2393"/>
                <a:gd name="T7" fmla="*/ 410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3" h="2281">
                  <a:moveTo>
                    <a:pt x="1616" y="410"/>
                  </a:moveTo>
                  <a:cubicBezTo>
                    <a:pt x="2393" y="1136"/>
                    <a:pt x="1618" y="2281"/>
                    <a:pt x="715" y="1951"/>
                  </a:cubicBezTo>
                  <a:cubicBezTo>
                    <a:pt x="256" y="1788"/>
                    <a:pt x="0" y="1264"/>
                    <a:pt x="175" y="787"/>
                  </a:cubicBezTo>
                  <a:cubicBezTo>
                    <a:pt x="385" y="195"/>
                    <a:pt x="1146" y="0"/>
                    <a:pt x="1616" y="4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99">
              <a:extLst>
                <a:ext uri="{FF2B5EF4-FFF2-40B4-BE49-F238E27FC236}">
                  <a16:creationId xmlns:a16="http://schemas.microsoft.com/office/drawing/2014/main" id="{522E8D99-0F66-4C38-8BA6-94BBE7C6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3425"/>
              <a:ext cx="295" cy="305"/>
            </a:xfrm>
            <a:custGeom>
              <a:avLst/>
              <a:gdLst>
                <a:gd name="T0" fmla="*/ 1733 w 2237"/>
                <a:gd name="T1" fmla="*/ 409 h 2315"/>
                <a:gd name="T2" fmla="*/ 1611 w 2237"/>
                <a:gd name="T3" fmla="*/ 1878 h 2315"/>
                <a:gd name="T4" fmla="*/ 293 w 2237"/>
                <a:gd name="T5" fmla="*/ 787 h 2315"/>
                <a:gd name="T6" fmla="*/ 1733 w 2237"/>
                <a:gd name="T7" fmla="*/ 409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315">
                  <a:moveTo>
                    <a:pt x="1733" y="409"/>
                  </a:moveTo>
                  <a:cubicBezTo>
                    <a:pt x="2237" y="880"/>
                    <a:pt x="2104" y="1575"/>
                    <a:pt x="1611" y="1878"/>
                  </a:cubicBezTo>
                  <a:cubicBezTo>
                    <a:pt x="876" y="2315"/>
                    <a:pt x="0" y="1585"/>
                    <a:pt x="293" y="787"/>
                  </a:cubicBezTo>
                  <a:cubicBezTo>
                    <a:pt x="503" y="195"/>
                    <a:pt x="1264" y="0"/>
                    <a:pt x="1733" y="4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01">
              <a:extLst>
                <a:ext uri="{FF2B5EF4-FFF2-40B4-BE49-F238E27FC236}">
                  <a16:creationId xmlns:a16="http://schemas.microsoft.com/office/drawing/2014/main" id="{35E03CC7-E591-4B0F-A464-1F0ADDC10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647"/>
              <a:ext cx="246" cy="703"/>
            </a:xfrm>
            <a:custGeom>
              <a:avLst/>
              <a:gdLst>
                <a:gd name="T0" fmla="*/ 70 w 1867"/>
                <a:gd name="T1" fmla="*/ 166 h 5336"/>
                <a:gd name="T2" fmla="*/ 391 w 1867"/>
                <a:gd name="T3" fmla="*/ 166 h 5336"/>
                <a:gd name="T4" fmla="*/ 1435 w 1867"/>
                <a:gd name="T5" fmla="*/ 190 h 5336"/>
                <a:gd name="T6" fmla="*/ 1506 w 1867"/>
                <a:gd name="T7" fmla="*/ 165 h 5336"/>
                <a:gd name="T8" fmla="*/ 1854 w 1867"/>
                <a:gd name="T9" fmla="*/ 223 h 5336"/>
                <a:gd name="T10" fmla="*/ 1843 w 1867"/>
                <a:gd name="T11" fmla="*/ 5175 h 5336"/>
                <a:gd name="T12" fmla="*/ 1131 w 1867"/>
                <a:gd name="T13" fmla="*/ 5299 h 5336"/>
                <a:gd name="T14" fmla="*/ 969 w 1867"/>
                <a:gd name="T15" fmla="*/ 5175 h 5336"/>
                <a:gd name="T16" fmla="*/ 968 w 1867"/>
                <a:gd name="T17" fmla="*/ 3335 h 5336"/>
                <a:gd name="T18" fmla="*/ 920 w 1867"/>
                <a:gd name="T19" fmla="*/ 3335 h 5336"/>
                <a:gd name="T20" fmla="*/ 915 w 1867"/>
                <a:gd name="T21" fmla="*/ 5221 h 5336"/>
                <a:gd name="T22" fmla="*/ 168 w 1867"/>
                <a:gd name="T23" fmla="*/ 5299 h 5336"/>
                <a:gd name="T24" fmla="*/ 44 w 1867"/>
                <a:gd name="T25" fmla="*/ 5175 h 5336"/>
                <a:gd name="T26" fmla="*/ 70 w 1867"/>
                <a:gd name="T27" fmla="*/ 16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7" h="5336">
                  <a:moveTo>
                    <a:pt x="70" y="166"/>
                  </a:moveTo>
                  <a:cubicBezTo>
                    <a:pt x="177" y="165"/>
                    <a:pt x="285" y="164"/>
                    <a:pt x="391" y="166"/>
                  </a:cubicBezTo>
                  <a:cubicBezTo>
                    <a:pt x="423" y="176"/>
                    <a:pt x="898" y="476"/>
                    <a:pt x="1435" y="190"/>
                  </a:cubicBezTo>
                  <a:cubicBezTo>
                    <a:pt x="1457" y="178"/>
                    <a:pt x="1479" y="163"/>
                    <a:pt x="1506" y="165"/>
                  </a:cubicBezTo>
                  <a:cubicBezTo>
                    <a:pt x="1794" y="166"/>
                    <a:pt x="1867" y="149"/>
                    <a:pt x="1854" y="223"/>
                  </a:cubicBezTo>
                  <a:cubicBezTo>
                    <a:pt x="1853" y="4775"/>
                    <a:pt x="1850" y="945"/>
                    <a:pt x="1843" y="5175"/>
                  </a:cubicBezTo>
                  <a:cubicBezTo>
                    <a:pt x="1843" y="5336"/>
                    <a:pt x="1689" y="5295"/>
                    <a:pt x="1131" y="5299"/>
                  </a:cubicBezTo>
                  <a:cubicBezTo>
                    <a:pt x="973" y="5302"/>
                    <a:pt x="973" y="5234"/>
                    <a:pt x="969" y="5175"/>
                  </a:cubicBezTo>
                  <a:cubicBezTo>
                    <a:pt x="968" y="4561"/>
                    <a:pt x="970" y="3948"/>
                    <a:pt x="968" y="3335"/>
                  </a:cubicBezTo>
                  <a:cubicBezTo>
                    <a:pt x="952" y="3335"/>
                    <a:pt x="935" y="3335"/>
                    <a:pt x="920" y="3335"/>
                  </a:cubicBezTo>
                  <a:cubicBezTo>
                    <a:pt x="916" y="4519"/>
                    <a:pt x="923" y="5152"/>
                    <a:pt x="915" y="5221"/>
                  </a:cubicBezTo>
                  <a:cubicBezTo>
                    <a:pt x="851" y="5323"/>
                    <a:pt x="820" y="5299"/>
                    <a:pt x="168" y="5299"/>
                  </a:cubicBezTo>
                  <a:cubicBezTo>
                    <a:pt x="102" y="5303"/>
                    <a:pt x="40" y="5241"/>
                    <a:pt x="44" y="5175"/>
                  </a:cubicBezTo>
                  <a:cubicBezTo>
                    <a:pt x="46" y="0"/>
                    <a:pt x="0" y="155"/>
                    <a:pt x="70" y="1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02">
              <a:extLst>
                <a:ext uri="{FF2B5EF4-FFF2-40B4-BE49-F238E27FC236}">
                  <a16:creationId xmlns:a16="http://schemas.microsoft.com/office/drawing/2014/main" id="{2FC161CA-83A0-4986-A5F7-21C0C3B2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3660"/>
              <a:ext cx="46" cy="294"/>
            </a:xfrm>
            <a:custGeom>
              <a:avLst/>
              <a:gdLst>
                <a:gd name="T0" fmla="*/ 35 w 354"/>
                <a:gd name="T1" fmla="*/ 65 h 2236"/>
                <a:gd name="T2" fmla="*/ 330 w 354"/>
                <a:gd name="T3" fmla="*/ 401 h 2236"/>
                <a:gd name="T4" fmla="*/ 259 w 354"/>
                <a:gd name="T5" fmla="*/ 2078 h 2236"/>
                <a:gd name="T6" fmla="*/ 45 w 354"/>
                <a:gd name="T7" fmla="*/ 2236 h 2236"/>
                <a:gd name="T8" fmla="*/ 27 w 354"/>
                <a:gd name="T9" fmla="*/ 2232 h 2236"/>
                <a:gd name="T10" fmla="*/ 11 w 354"/>
                <a:gd name="T11" fmla="*/ 2076 h 2236"/>
                <a:gd name="T12" fmla="*/ 35 w 354"/>
                <a:gd name="T13" fmla="*/ 65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236">
                  <a:moveTo>
                    <a:pt x="35" y="65"/>
                  </a:moveTo>
                  <a:cubicBezTo>
                    <a:pt x="198" y="108"/>
                    <a:pt x="325" y="268"/>
                    <a:pt x="330" y="401"/>
                  </a:cubicBezTo>
                  <a:cubicBezTo>
                    <a:pt x="330" y="2073"/>
                    <a:pt x="354" y="1955"/>
                    <a:pt x="259" y="2078"/>
                  </a:cubicBezTo>
                  <a:cubicBezTo>
                    <a:pt x="207" y="2152"/>
                    <a:pt x="130" y="2207"/>
                    <a:pt x="45" y="2236"/>
                  </a:cubicBezTo>
                  <a:cubicBezTo>
                    <a:pt x="40" y="2235"/>
                    <a:pt x="31" y="2233"/>
                    <a:pt x="27" y="2232"/>
                  </a:cubicBezTo>
                  <a:cubicBezTo>
                    <a:pt x="3" y="2183"/>
                    <a:pt x="12" y="2128"/>
                    <a:pt x="11" y="2076"/>
                  </a:cubicBezTo>
                  <a:cubicBezTo>
                    <a:pt x="11" y="0"/>
                    <a:pt x="0" y="95"/>
                    <a:pt x="35" y="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03">
              <a:extLst>
                <a:ext uri="{FF2B5EF4-FFF2-40B4-BE49-F238E27FC236}">
                  <a16:creationId xmlns:a16="http://schemas.microsoft.com/office/drawing/2014/main" id="{27F337AA-12A5-44FD-8308-0CB5B7354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636"/>
              <a:ext cx="246" cy="718"/>
            </a:xfrm>
            <a:custGeom>
              <a:avLst/>
              <a:gdLst>
                <a:gd name="T0" fmla="*/ 103 w 1869"/>
                <a:gd name="T1" fmla="*/ 259 h 5449"/>
                <a:gd name="T2" fmla="*/ 411 w 1869"/>
                <a:gd name="T3" fmla="*/ 263 h 5449"/>
                <a:gd name="T4" fmla="*/ 628 w 1869"/>
                <a:gd name="T5" fmla="*/ 357 h 5449"/>
                <a:gd name="T6" fmla="*/ 1469 w 1869"/>
                <a:gd name="T7" fmla="*/ 272 h 5449"/>
                <a:gd name="T8" fmla="*/ 1815 w 1869"/>
                <a:gd name="T9" fmla="*/ 260 h 5449"/>
                <a:gd name="T10" fmla="*/ 1864 w 1869"/>
                <a:gd name="T11" fmla="*/ 318 h 5449"/>
                <a:gd name="T12" fmla="*/ 1828 w 1869"/>
                <a:gd name="T13" fmla="*/ 5343 h 5449"/>
                <a:gd name="T14" fmla="*/ 1128 w 1869"/>
                <a:gd name="T15" fmla="*/ 5394 h 5449"/>
                <a:gd name="T16" fmla="*/ 979 w 1869"/>
                <a:gd name="T17" fmla="*/ 5269 h 5449"/>
                <a:gd name="T18" fmla="*/ 978 w 1869"/>
                <a:gd name="T19" fmla="*/ 3430 h 5449"/>
                <a:gd name="T20" fmla="*/ 930 w 1869"/>
                <a:gd name="T21" fmla="*/ 3429 h 5449"/>
                <a:gd name="T22" fmla="*/ 816 w 1869"/>
                <a:gd name="T23" fmla="*/ 5392 h 5449"/>
                <a:gd name="T24" fmla="*/ 178 w 1869"/>
                <a:gd name="T25" fmla="*/ 5394 h 5449"/>
                <a:gd name="T26" fmla="*/ 54 w 1869"/>
                <a:gd name="T27" fmla="*/ 5270 h 5449"/>
                <a:gd name="T28" fmla="*/ 103 w 1869"/>
                <a:gd name="T29" fmla="*/ 259 h 5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9" h="5449">
                  <a:moveTo>
                    <a:pt x="103" y="259"/>
                  </a:moveTo>
                  <a:cubicBezTo>
                    <a:pt x="206" y="262"/>
                    <a:pt x="309" y="255"/>
                    <a:pt x="411" y="263"/>
                  </a:cubicBezTo>
                  <a:cubicBezTo>
                    <a:pt x="482" y="296"/>
                    <a:pt x="552" y="335"/>
                    <a:pt x="628" y="357"/>
                  </a:cubicBezTo>
                  <a:cubicBezTo>
                    <a:pt x="904" y="445"/>
                    <a:pt x="1216" y="414"/>
                    <a:pt x="1469" y="272"/>
                  </a:cubicBezTo>
                  <a:cubicBezTo>
                    <a:pt x="1499" y="253"/>
                    <a:pt x="1802" y="260"/>
                    <a:pt x="1815" y="260"/>
                  </a:cubicBezTo>
                  <a:cubicBezTo>
                    <a:pt x="1845" y="259"/>
                    <a:pt x="1869" y="288"/>
                    <a:pt x="1864" y="318"/>
                  </a:cubicBezTo>
                  <a:cubicBezTo>
                    <a:pt x="1864" y="331"/>
                    <a:pt x="1869" y="5289"/>
                    <a:pt x="1828" y="5343"/>
                  </a:cubicBezTo>
                  <a:cubicBezTo>
                    <a:pt x="1779" y="5410"/>
                    <a:pt x="1740" y="5393"/>
                    <a:pt x="1128" y="5394"/>
                  </a:cubicBezTo>
                  <a:cubicBezTo>
                    <a:pt x="961" y="5396"/>
                    <a:pt x="981" y="5292"/>
                    <a:pt x="979" y="5269"/>
                  </a:cubicBezTo>
                  <a:cubicBezTo>
                    <a:pt x="978" y="4656"/>
                    <a:pt x="980" y="4043"/>
                    <a:pt x="978" y="3430"/>
                  </a:cubicBezTo>
                  <a:cubicBezTo>
                    <a:pt x="962" y="3429"/>
                    <a:pt x="946" y="3429"/>
                    <a:pt x="930" y="3429"/>
                  </a:cubicBezTo>
                  <a:cubicBezTo>
                    <a:pt x="922" y="5449"/>
                    <a:pt x="973" y="5345"/>
                    <a:pt x="816" y="5392"/>
                  </a:cubicBezTo>
                  <a:cubicBezTo>
                    <a:pt x="604" y="5395"/>
                    <a:pt x="391" y="5393"/>
                    <a:pt x="178" y="5394"/>
                  </a:cubicBezTo>
                  <a:cubicBezTo>
                    <a:pt x="112" y="5398"/>
                    <a:pt x="50" y="5335"/>
                    <a:pt x="54" y="5270"/>
                  </a:cubicBezTo>
                  <a:cubicBezTo>
                    <a:pt x="56" y="0"/>
                    <a:pt x="0" y="250"/>
                    <a:pt x="103" y="25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04">
              <a:extLst>
                <a:ext uri="{FF2B5EF4-FFF2-40B4-BE49-F238E27FC236}">
                  <a16:creationId xmlns:a16="http://schemas.microsoft.com/office/drawing/2014/main" id="{DF04D620-C3DF-4F0D-8181-456652976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660"/>
              <a:ext cx="46" cy="297"/>
            </a:xfrm>
            <a:custGeom>
              <a:avLst/>
              <a:gdLst>
                <a:gd name="T0" fmla="*/ 33 w 352"/>
                <a:gd name="T1" fmla="*/ 75 h 2257"/>
                <a:gd name="T2" fmla="*/ 328 w 352"/>
                <a:gd name="T3" fmla="*/ 410 h 2257"/>
                <a:gd name="T4" fmla="*/ 257 w 352"/>
                <a:gd name="T5" fmla="*/ 2088 h 2257"/>
                <a:gd name="T6" fmla="*/ 52 w 352"/>
                <a:gd name="T7" fmla="*/ 2244 h 2257"/>
                <a:gd name="T8" fmla="*/ 10 w 352"/>
                <a:gd name="T9" fmla="*/ 2184 h 2257"/>
                <a:gd name="T10" fmla="*/ 33 w 352"/>
                <a:gd name="T11" fmla="*/ 75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257">
                  <a:moveTo>
                    <a:pt x="33" y="75"/>
                  </a:moveTo>
                  <a:cubicBezTo>
                    <a:pt x="197" y="117"/>
                    <a:pt x="328" y="285"/>
                    <a:pt x="328" y="410"/>
                  </a:cubicBezTo>
                  <a:cubicBezTo>
                    <a:pt x="328" y="2082"/>
                    <a:pt x="352" y="1964"/>
                    <a:pt x="257" y="2088"/>
                  </a:cubicBezTo>
                  <a:cubicBezTo>
                    <a:pt x="207" y="2160"/>
                    <a:pt x="133" y="2211"/>
                    <a:pt x="52" y="2244"/>
                  </a:cubicBezTo>
                  <a:cubicBezTo>
                    <a:pt x="16" y="2257"/>
                    <a:pt x="14" y="2207"/>
                    <a:pt x="10" y="2184"/>
                  </a:cubicBezTo>
                  <a:cubicBezTo>
                    <a:pt x="4" y="0"/>
                    <a:pt x="0" y="105"/>
                    <a:pt x="33" y="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205">
              <a:extLst>
                <a:ext uri="{FF2B5EF4-FFF2-40B4-BE49-F238E27FC236}">
                  <a16:creationId xmlns:a16="http://schemas.microsoft.com/office/drawing/2014/main" id="{27BF983A-85CB-437E-9D2E-30AFD33C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45"/>
              <a:ext cx="246" cy="710"/>
            </a:xfrm>
            <a:custGeom>
              <a:avLst/>
              <a:gdLst>
                <a:gd name="T0" fmla="*/ 86 w 1871"/>
                <a:gd name="T1" fmla="*/ 188 h 5385"/>
                <a:gd name="T2" fmla="*/ 394 w 1871"/>
                <a:gd name="T3" fmla="*/ 192 h 5385"/>
                <a:gd name="T4" fmla="*/ 611 w 1871"/>
                <a:gd name="T5" fmla="*/ 286 h 5385"/>
                <a:gd name="T6" fmla="*/ 1452 w 1871"/>
                <a:gd name="T7" fmla="*/ 201 h 5385"/>
                <a:gd name="T8" fmla="*/ 1537 w 1871"/>
                <a:gd name="T9" fmla="*/ 188 h 5385"/>
                <a:gd name="T10" fmla="*/ 1847 w 1871"/>
                <a:gd name="T11" fmla="*/ 247 h 5385"/>
                <a:gd name="T12" fmla="*/ 1837 w 1871"/>
                <a:gd name="T13" fmla="*/ 3135 h 5385"/>
                <a:gd name="T14" fmla="*/ 1753 w 1871"/>
                <a:gd name="T15" fmla="*/ 5313 h 5385"/>
                <a:gd name="T16" fmla="*/ 1086 w 1871"/>
                <a:gd name="T17" fmla="*/ 5322 h 5385"/>
                <a:gd name="T18" fmla="*/ 961 w 1871"/>
                <a:gd name="T19" fmla="*/ 3358 h 5385"/>
                <a:gd name="T20" fmla="*/ 913 w 1871"/>
                <a:gd name="T21" fmla="*/ 3359 h 5385"/>
                <a:gd name="T22" fmla="*/ 799 w 1871"/>
                <a:gd name="T23" fmla="*/ 5321 h 5385"/>
                <a:gd name="T24" fmla="*/ 161 w 1871"/>
                <a:gd name="T25" fmla="*/ 5323 h 5385"/>
                <a:gd name="T26" fmla="*/ 37 w 1871"/>
                <a:gd name="T27" fmla="*/ 5199 h 5385"/>
                <a:gd name="T28" fmla="*/ 26 w 1871"/>
                <a:gd name="T29" fmla="*/ 2960 h 5385"/>
                <a:gd name="T30" fmla="*/ 86 w 1871"/>
                <a:gd name="T31" fmla="*/ 188 h 5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1" h="5385">
                  <a:moveTo>
                    <a:pt x="86" y="188"/>
                  </a:moveTo>
                  <a:cubicBezTo>
                    <a:pt x="189" y="191"/>
                    <a:pt x="292" y="184"/>
                    <a:pt x="394" y="192"/>
                  </a:cubicBezTo>
                  <a:cubicBezTo>
                    <a:pt x="465" y="225"/>
                    <a:pt x="535" y="264"/>
                    <a:pt x="611" y="286"/>
                  </a:cubicBezTo>
                  <a:cubicBezTo>
                    <a:pt x="887" y="374"/>
                    <a:pt x="1199" y="343"/>
                    <a:pt x="1452" y="201"/>
                  </a:cubicBezTo>
                  <a:cubicBezTo>
                    <a:pt x="1477" y="185"/>
                    <a:pt x="1508" y="189"/>
                    <a:pt x="1537" y="188"/>
                  </a:cubicBezTo>
                  <a:cubicBezTo>
                    <a:pt x="1773" y="192"/>
                    <a:pt x="1860" y="169"/>
                    <a:pt x="1847" y="247"/>
                  </a:cubicBezTo>
                  <a:cubicBezTo>
                    <a:pt x="1848" y="3183"/>
                    <a:pt x="1850" y="3021"/>
                    <a:pt x="1837" y="3135"/>
                  </a:cubicBezTo>
                  <a:cubicBezTo>
                    <a:pt x="1834" y="5322"/>
                    <a:pt x="1871" y="5278"/>
                    <a:pt x="1753" y="5313"/>
                  </a:cubicBezTo>
                  <a:cubicBezTo>
                    <a:pt x="1700" y="5329"/>
                    <a:pt x="1098" y="5322"/>
                    <a:pt x="1086" y="5322"/>
                  </a:cubicBezTo>
                  <a:cubicBezTo>
                    <a:pt x="914" y="5323"/>
                    <a:pt x="968" y="5345"/>
                    <a:pt x="961" y="3358"/>
                  </a:cubicBezTo>
                  <a:cubicBezTo>
                    <a:pt x="945" y="3358"/>
                    <a:pt x="929" y="3358"/>
                    <a:pt x="913" y="3359"/>
                  </a:cubicBezTo>
                  <a:cubicBezTo>
                    <a:pt x="906" y="5385"/>
                    <a:pt x="957" y="5278"/>
                    <a:pt x="799" y="5321"/>
                  </a:cubicBezTo>
                  <a:cubicBezTo>
                    <a:pt x="587" y="5324"/>
                    <a:pt x="374" y="5322"/>
                    <a:pt x="161" y="5323"/>
                  </a:cubicBezTo>
                  <a:cubicBezTo>
                    <a:pt x="95" y="5327"/>
                    <a:pt x="33" y="5264"/>
                    <a:pt x="37" y="5199"/>
                  </a:cubicBezTo>
                  <a:cubicBezTo>
                    <a:pt x="38" y="2839"/>
                    <a:pt x="26" y="2960"/>
                    <a:pt x="26" y="2960"/>
                  </a:cubicBezTo>
                  <a:cubicBezTo>
                    <a:pt x="29" y="0"/>
                    <a:pt x="0" y="180"/>
                    <a:pt x="86" y="18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06">
              <a:extLst>
                <a:ext uri="{FF2B5EF4-FFF2-40B4-BE49-F238E27FC236}">
                  <a16:creationId xmlns:a16="http://schemas.microsoft.com/office/drawing/2014/main" id="{B8688B50-2C7D-43A8-91E3-F812D93E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3661"/>
              <a:ext cx="43" cy="296"/>
            </a:xfrm>
            <a:custGeom>
              <a:avLst/>
              <a:gdLst>
                <a:gd name="T0" fmla="*/ 34 w 330"/>
                <a:gd name="T1" fmla="*/ 66 h 2246"/>
                <a:gd name="T2" fmla="*/ 328 w 330"/>
                <a:gd name="T3" fmla="*/ 365 h 2246"/>
                <a:gd name="T4" fmla="*/ 328 w 330"/>
                <a:gd name="T5" fmla="*/ 1937 h 2246"/>
                <a:gd name="T6" fmla="*/ 53 w 330"/>
                <a:gd name="T7" fmla="*/ 2234 h 2246"/>
                <a:gd name="T8" fmla="*/ 10 w 330"/>
                <a:gd name="T9" fmla="*/ 2163 h 2246"/>
                <a:gd name="T10" fmla="*/ 34 w 330"/>
                <a:gd name="T11" fmla="*/ 6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246">
                  <a:moveTo>
                    <a:pt x="34" y="66"/>
                  </a:moveTo>
                  <a:cubicBezTo>
                    <a:pt x="175" y="102"/>
                    <a:pt x="292" y="224"/>
                    <a:pt x="328" y="365"/>
                  </a:cubicBezTo>
                  <a:cubicBezTo>
                    <a:pt x="330" y="889"/>
                    <a:pt x="330" y="1413"/>
                    <a:pt x="328" y="1937"/>
                  </a:cubicBezTo>
                  <a:cubicBezTo>
                    <a:pt x="294" y="2073"/>
                    <a:pt x="182" y="2184"/>
                    <a:pt x="53" y="2234"/>
                  </a:cubicBezTo>
                  <a:cubicBezTo>
                    <a:pt x="13" y="2246"/>
                    <a:pt x="13" y="2188"/>
                    <a:pt x="10" y="2163"/>
                  </a:cubicBezTo>
                  <a:cubicBezTo>
                    <a:pt x="10" y="0"/>
                    <a:pt x="0" y="88"/>
                    <a:pt x="34" y="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07">
              <a:extLst>
                <a:ext uri="{FF2B5EF4-FFF2-40B4-BE49-F238E27FC236}">
                  <a16:creationId xmlns:a16="http://schemas.microsoft.com/office/drawing/2014/main" id="{D512E7FA-1E0C-4989-9CC5-F9DE019A0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668"/>
              <a:ext cx="52" cy="302"/>
            </a:xfrm>
            <a:custGeom>
              <a:avLst/>
              <a:gdLst>
                <a:gd name="T0" fmla="*/ 352 w 400"/>
                <a:gd name="T1" fmla="*/ 14 h 2290"/>
                <a:gd name="T2" fmla="*/ 394 w 400"/>
                <a:gd name="T3" fmla="*/ 75 h 2290"/>
                <a:gd name="T4" fmla="*/ 379 w 400"/>
                <a:gd name="T5" fmla="*/ 2178 h 2290"/>
                <a:gd name="T6" fmla="*/ 77 w 400"/>
                <a:gd name="T7" fmla="*/ 1884 h 2290"/>
                <a:gd name="T8" fmla="*/ 352 w 400"/>
                <a:gd name="T9" fmla="*/ 14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90">
                  <a:moveTo>
                    <a:pt x="352" y="14"/>
                  </a:moveTo>
                  <a:cubicBezTo>
                    <a:pt x="388" y="0"/>
                    <a:pt x="390" y="51"/>
                    <a:pt x="394" y="75"/>
                  </a:cubicBezTo>
                  <a:cubicBezTo>
                    <a:pt x="400" y="2290"/>
                    <a:pt x="398" y="2138"/>
                    <a:pt x="379" y="2178"/>
                  </a:cubicBezTo>
                  <a:cubicBezTo>
                    <a:pt x="348" y="2200"/>
                    <a:pt x="127" y="2088"/>
                    <a:pt x="77" y="1884"/>
                  </a:cubicBezTo>
                  <a:cubicBezTo>
                    <a:pt x="66" y="314"/>
                    <a:pt x="0" y="165"/>
                    <a:pt x="352" y="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8">
              <a:extLst>
                <a:ext uri="{FF2B5EF4-FFF2-40B4-BE49-F238E27FC236}">
                  <a16:creationId xmlns:a16="http://schemas.microsoft.com/office/drawing/2014/main" id="{0FD28CEF-CD27-4CC9-BE91-169CA802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617"/>
              <a:ext cx="248" cy="776"/>
            </a:xfrm>
            <a:custGeom>
              <a:avLst/>
              <a:gdLst>
                <a:gd name="T0" fmla="*/ 125 w 1886"/>
                <a:gd name="T1" fmla="*/ 417 h 5893"/>
                <a:gd name="T2" fmla="*/ 420 w 1886"/>
                <a:gd name="T3" fmla="*/ 421 h 5893"/>
                <a:gd name="T4" fmla="*/ 637 w 1886"/>
                <a:gd name="T5" fmla="*/ 514 h 5893"/>
                <a:gd name="T6" fmla="*/ 1478 w 1886"/>
                <a:gd name="T7" fmla="*/ 429 h 5893"/>
                <a:gd name="T8" fmla="*/ 1563 w 1886"/>
                <a:gd name="T9" fmla="*/ 417 h 5893"/>
                <a:gd name="T10" fmla="*/ 1873 w 1886"/>
                <a:gd name="T11" fmla="*/ 475 h 5893"/>
                <a:gd name="T12" fmla="*/ 1862 w 1886"/>
                <a:gd name="T13" fmla="*/ 5427 h 5893"/>
                <a:gd name="T14" fmla="*/ 1739 w 1886"/>
                <a:gd name="T15" fmla="*/ 5549 h 5893"/>
                <a:gd name="T16" fmla="*/ 1007 w 1886"/>
                <a:gd name="T17" fmla="*/ 5508 h 5893"/>
                <a:gd name="T18" fmla="*/ 987 w 1886"/>
                <a:gd name="T19" fmla="*/ 3587 h 5893"/>
                <a:gd name="T20" fmla="*/ 939 w 1886"/>
                <a:gd name="T21" fmla="*/ 3587 h 5893"/>
                <a:gd name="T22" fmla="*/ 825 w 1886"/>
                <a:gd name="T23" fmla="*/ 5550 h 5893"/>
                <a:gd name="T24" fmla="*/ 187 w 1886"/>
                <a:gd name="T25" fmla="*/ 5551 h 5893"/>
                <a:gd name="T26" fmla="*/ 63 w 1886"/>
                <a:gd name="T27" fmla="*/ 5427 h 5893"/>
                <a:gd name="T28" fmla="*/ 125 w 1886"/>
                <a:gd name="T29" fmla="*/ 417 h 5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5893">
                  <a:moveTo>
                    <a:pt x="125" y="417"/>
                  </a:moveTo>
                  <a:cubicBezTo>
                    <a:pt x="223" y="420"/>
                    <a:pt x="322" y="412"/>
                    <a:pt x="420" y="421"/>
                  </a:cubicBezTo>
                  <a:cubicBezTo>
                    <a:pt x="491" y="454"/>
                    <a:pt x="561" y="492"/>
                    <a:pt x="637" y="514"/>
                  </a:cubicBezTo>
                  <a:cubicBezTo>
                    <a:pt x="913" y="603"/>
                    <a:pt x="1225" y="572"/>
                    <a:pt x="1478" y="429"/>
                  </a:cubicBezTo>
                  <a:cubicBezTo>
                    <a:pt x="1503" y="413"/>
                    <a:pt x="1534" y="417"/>
                    <a:pt x="1563" y="417"/>
                  </a:cubicBezTo>
                  <a:cubicBezTo>
                    <a:pt x="1799" y="421"/>
                    <a:pt x="1886" y="398"/>
                    <a:pt x="1873" y="475"/>
                  </a:cubicBezTo>
                  <a:cubicBezTo>
                    <a:pt x="1872" y="5893"/>
                    <a:pt x="1869" y="898"/>
                    <a:pt x="1862" y="5427"/>
                  </a:cubicBezTo>
                  <a:cubicBezTo>
                    <a:pt x="1862" y="5493"/>
                    <a:pt x="1805" y="5549"/>
                    <a:pt x="1739" y="5549"/>
                  </a:cubicBezTo>
                  <a:cubicBezTo>
                    <a:pt x="1066" y="5564"/>
                    <a:pt x="1047" y="5553"/>
                    <a:pt x="1007" y="5508"/>
                  </a:cubicBezTo>
                  <a:cubicBezTo>
                    <a:pt x="974" y="5480"/>
                    <a:pt x="993" y="5554"/>
                    <a:pt x="987" y="3587"/>
                  </a:cubicBezTo>
                  <a:cubicBezTo>
                    <a:pt x="971" y="3587"/>
                    <a:pt x="955" y="3587"/>
                    <a:pt x="939" y="3587"/>
                  </a:cubicBezTo>
                  <a:cubicBezTo>
                    <a:pt x="931" y="5607"/>
                    <a:pt x="982" y="5503"/>
                    <a:pt x="825" y="5550"/>
                  </a:cubicBezTo>
                  <a:cubicBezTo>
                    <a:pt x="613" y="5553"/>
                    <a:pt x="400" y="5550"/>
                    <a:pt x="187" y="5551"/>
                  </a:cubicBezTo>
                  <a:cubicBezTo>
                    <a:pt x="121" y="5555"/>
                    <a:pt x="59" y="5493"/>
                    <a:pt x="63" y="5427"/>
                  </a:cubicBezTo>
                  <a:cubicBezTo>
                    <a:pt x="65" y="0"/>
                    <a:pt x="0" y="426"/>
                    <a:pt x="125" y="4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09">
              <a:extLst>
                <a:ext uri="{FF2B5EF4-FFF2-40B4-BE49-F238E27FC236}">
                  <a16:creationId xmlns:a16="http://schemas.microsoft.com/office/drawing/2014/main" id="{2B6C8DAA-0FCD-4339-BFB7-1EEF0C9A9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664"/>
              <a:ext cx="46" cy="295"/>
            </a:xfrm>
            <a:custGeom>
              <a:avLst/>
              <a:gdLst>
                <a:gd name="T0" fmla="*/ 34 w 346"/>
                <a:gd name="T1" fmla="*/ 57 h 2238"/>
                <a:gd name="T2" fmla="*/ 328 w 346"/>
                <a:gd name="T3" fmla="*/ 356 h 2238"/>
                <a:gd name="T4" fmla="*/ 258 w 346"/>
                <a:gd name="T5" fmla="*/ 2069 h 2238"/>
                <a:gd name="T6" fmla="*/ 53 w 346"/>
                <a:gd name="T7" fmla="*/ 2225 h 2238"/>
                <a:gd name="T8" fmla="*/ 10 w 346"/>
                <a:gd name="T9" fmla="*/ 2154 h 2238"/>
                <a:gd name="T10" fmla="*/ 34 w 346"/>
                <a:gd name="T11" fmla="*/ 57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238">
                  <a:moveTo>
                    <a:pt x="34" y="57"/>
                  </a:moveTo>
                  <a:cubicBezTo>
                    <a:pt x="175" y="93"/>
                    <a:pt x="292" y="216"/>
                    <a:pt x="328" y="356"/>
                  </a:cubicBezTo>
                  <a:cubicBezTo>
                    <a:pt x="339" y="2057"/>
                    <a:pt x="346" y="1957"/>
                    <a:pt x="258" y="2069"/>
                  </a:cubicBezTo>
                  <a:cubicBezTo>
                    <a:pt x="208" y="2141"/>
                    <a:pt x="134" y="2193"/>
                    <a:pt x="53" y="2225"/>
                  </a:cubicBezTo>
                  <a:cubicBezTo>
                    <a:pt x="13" y="2238"/>
                    <a:pt x="13" y="2180"/>
                    <a:pt x="10" y="2154"/>
                  </a:cubicBezTo>
                  <a:cubicBezTo>
                    <a:pt x="10" y="0"/>
                    <a:pt x="0" y="79"/>
                    <a:pt x="34" y="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10">
              <a:extLst>
                <a:ext uri="{FF2B5EF4-FFF2-40B4-BE49-F238E27FC236}">
                  <a16:creationId xmlns:a16="http://schemas.microsoft.com/office/drawing/2014/main" id="{86A7C398-1493-4183-8969-CE4BE95E8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3672"/>
              <a:ext cx="45" cy="286"/>
            </a:xfrm>
            <a:custGeom>
              <a:avLst/>
              <a:gdLst>
                <a:gd name="T0" fmla="*/ 314 w 341"/>
                <a:gd name="T1" fmla="*/ 0 h 2172"/>
                <a:gd name="T2" fmla="*/ 313 w 341"/>
                <a:gd name="T3" fmla="*/ 2172 h 2172"/>
                <a:gd name="T4" fmla="*/ 10 w 341"/>
                <a:gd name="T5" fmla="*/ 1837 h 2172"/>
                <a:gd name="T6" fmla="*/ 9 w 341"/>
                <a:gd name="T7" fmla="*/ 348 h 2172"/>
                <a:gd name="T8" fmla="*/ 314 w 341"/>
                <a:gd name="T9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172">
                  <a:moveTo>
                    <a:pt x="314" y="0"/>
                  </a:moveTo>
                  <a:cubicBezTo>
                    <a:pt x="341" y="76"/>
                    <a:pt x="335" y="2113"/>
                    <a:pt x="313" y="2172"/>
                  </a:cubicBezTo>
                  <a:cubicBezTo>
                    <a:pt x="171" y="2151"/>
                    <a:pt x="6" y="1969"/>
                    <a:pt x="10" y="1837"/>
                  </a:cubicBezTo>
                  <a:cubicBezTo>
                    <a:pt x="10" y="1341"/>
                    <a:pt x="10" y="844"/>
                    <a:pt x="9" y="348"/>
                  </a:cubicBezTo>
                  <a:cubicBezTo>
                    <a:pt x="0" y="198"/>
                    <a:pt x="178" y="18"/>
                    <a:pt x="3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11">
              <a:extLst>
                <a:ext uri="{FF2B5EF4-FFF2-40B4-BE49-F238E27FC236}">
                  <a16:creationId xmlns:a16="http://schemas.microsoft.com/office/drawing/2014/main" id="{C6AF8DBB-BD47-446D-A16A-FFC6C155F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670"/>
              <a:ext cx="47" cy="294"/>
            </a:xfrm>
            <a:custGeom>
              <a:avLst/>
              <a:gdLst>
                <a:gd name="T0" fmla="*/ 292 w 353"/>
                <a:gd name="T1" fmla="*/ 13 h 2227"/>
                <a:gd name="T2" fmla="*/ 335 w 353"/>
                <a:gd name="T3" fmla="*/ 84 h 2227"/>
                <a:gd name="T4" fmla="*/ 292 w 353"/>
                <a:gd name="T5" fmla="*/ 2179 h 2227"/>
                <a:gd name="T6" fmla="*/ 17 w 353"/>
                <a:gd name="T7" fmla="*/ 1882 h 2227"/>
                <a:gd name="T8" fmla="*/ 91 w 353"/>
                <a:gd name="T9" fmla="*/ 161 h 2227"/>
                <a:gd name="T10" fmla="*/ 292 w 353"/>
                <a:gd name="T11" fmla="*/ 13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2227">
                  <a:moveTo>
                    <a:pt x="292" y="13"/>
                  </a:moveTo>
                  <a:cubicBezTo>
                    <a:pt x="332" y="0"/>
                    <a:pt x="331" y="59"/>
                    <a:pt x="335" y="84"/>
                  </a:cubicBezTo>
                  <a:cubicBezTo>
                    <a:pt x="335" y="2227"/>
                    <a:pt x="353" y="2199"/>
                    <a:pt x="292" y="2179"/>
                  </a:cubicBezTo>
                  <a:cubicBezTo>
                    <a:pt x="162" y="2129"/>
                    <a:pt x="51" y="2019"/>
                    <a:pt x="17" y="1882"/>
                  </a:cubicBezTo>
                  <a:cubicBezTo>
                    <a:pt x="5" y="157"/>
                    <a:pt x="0" y="283"/>
                    <a:pt x="91" y="161"/>
                  </a:cubicBezTo>
                  <a:cubicBezTo>
                    <a:pt x="139" y="90"/>
                    <a:pt x="215" y="46"/>
                    <a:pt x="292" y="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12">
              <a:extLst>
                <a:ext uri="{FF2B5EF4-FFF2-40B4-BE49-F238E27FC236}">
                  <a16:creationId xmlns:a16="http://schemas.microsoft.com/office/drawing/2014/main" id="{940FD666-0C61-413B-BA5F-BFF44E51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671"/>
              <a:ext cx="246" cy="683"/>
            </a:xfrm>
            <a:custGeom>
              <a:avLst/>
              <a:gdLst>
                <a:gd name="T0" fmla="*/ 339 w 1873"/>
                <a:gd name="T1" fmla="*/ 18 h 5182"/>
                <a:gd name="T2" fmla="*/ 1257 w 1873"/>
                <a:gd name="T3" fmla="*/ 106 h 5182"/>
                <a:gd name="T4" fmla="*/ 1453 w 1873"/>
                <a:gd name="T5" fmla="*/ 19 h 5182"/>
                <a:gd name="T6" fmla="*/ 1763 w 1873"/>
                <a:gd name="T7" fmla="*/ 18 h 5182"/>
                <a:gd name="T8" fmla="*/ 1824 w 1873"/>
                <a:gd name="T9" fmla="*/ 76 h 5182"/>
                <a:gd name="T10" fmla="*/ 1813 w 1873"/>
                <a:gd name="T11" fmla="*/ 3202 h 5182"/>
                <a:gd name="T12" fmla="*/ 1651 w 1873"/>
                <a:gd name="T13" fmla="*/ 5152 h 5182"/>
                <a:gd name="T14" fmla="*/ 939 w 1873"/>
                <a:gd name="T15" fmla="*/ 5053 h 5182"/>
                <a:gd name="T16" fmla="*/ 938 w 1873"/>
                <a:gd name="T17" fmla="*/ 3188 h 5182"/>
                <a:gd name="T18" fmla="*/ 889 w 1873"/>
                <a:gd name="T19" fmla="*/ 3187 h 5182"/>
                <a:gd name="T20" fmla="*/ 869 w 1873"/>
                <a:gd name="T21" fmla="*/ 5095 h 5182"/>
                <a:gd name="T22" fmla="*/ 137 w 1873"/>
                <a:gd name="T23" fmla="*/ 5152 h 5182"/>
                <a:gd name="T24" fmla="*/ 13 w 1873"/>
                <a:gd name="T25" fmla="*/ 5028 h 5182"/>
                <a:gd name="T26" fmla="*/ 3 w 1873"/>
                <a:gd name="T27" fmla="*/ 64 h 5182"/>
                <a:gd name="T28" fmla="*/ 339 w 1873"/>
                <a:gd name="T29" fmla="*/ 18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3" h="5182">
                  <a:moveTo>
                    <a:pt x="339" y="18"/>
                  </a:moveTo>
                  <a:cubicBezTo>
                    <a:pt x="411" y="11"/>
                    <a:pt x="746" y="284"/>
                    <a:pt x="1257" y="106"/>
                  </a:cubicBezTo>
                  <a:cubicBezTo>
                    <a:pt x="1326" y="85"/>
                    <a:pt x="1388" y="49"/>
                    <a:pt x="1453" y="19"/>
                  </a:cubicBezTo>
                  <a:cubicBezTo>
                    <a:pt x="1556" y="15"/>
                    <a:pt x="1660" y="19"/>
                    <a:pt x="1763" y="18"/>
                  </a:cubicBezTo>
                  <a:cubicBezTo>
                    <a:pt x="1796" y="13"/>
                    <a:pt x="1830" y="41"/>
                    <a:pt x="1824" y="76"/>
                  </a:cubicBezTo>
                  <a:cubicBezTo>
                    <a:pt x="1822" y="4579"/>
                    <a:pt x="1828" y="1473"/>
                    <a:pt x="1813" y="3202"/>
                  </a:cubicBezTo>
                  <a:cubicBezTo>
                    <a:pt x="1813" y="5145"/>
                    <a:pt x="1873" y="5155"/>
                    <a:pt x="1651" y="5152"/>
                  </a:cubicBezTo>
                  <a:cubicBezTo>
                    <a:pt x="1109" y="5149"/>
                    <a:pt x="927" y="5182"/>
                    <a:pt x="939" y="5053"/>
                  </a:cubicBezTo>
                  <a:cubicBezTo>
                    <a:pt x="937" y="4431"/>
                    <a:pt x="940" y="3809"/>
                    <a:pt x="938" y="3188"/>
                  </a:cubicBezTo>
                  <a:cubicBezTo>
                    <a:pt x="921" y="3187"/>
                    <a:pt x="905" y="3187"/>
                    <a:pt x="889" y="3187"/>
                  </a:cubicBezTo>
                  <a:cubicBezTo>
                    <a:pt x="883" y="5161"/>
                    <a:pt x="902" y="5068"/>
                    <a:pt x="869" y="5095"/>
                  </a:cubicBezTo>
                  <a:cubicBezTo>
                    <a:pt x="790" y="5169"/>
                    <a:pt x="834" y="5151"/>
                    <a:pt x="137" y="5152"/>
                  </a:cubicBezTo>
                  <a:cubicBezTo>
                    <a:pt x="72" y="5156"/>
                    <a:pt x="9" y="5093"/>
                    <a:pt x="13" y="5028"/>
                  </a:cubicBezTo>
                  <a:cubicBezTo>
                    <a:pt x="14" y="2423"/>
                    <a:pt x="3" y="3614"/>
                    <a:pt x="3" y="64"/>
                  </a:cubicBezTo>
                  <a:cubicBezTo>
                    <a:pt x="0" y="0"/>
                    <a:pt x="18" y="21"/>
                    <a:pt x="339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13">
              <a:extLst>
                <a:ext uri="{FF2B5EF4-FFF2-40B4-BE49-F238E27FC236}">
                  <a16:creationId xmlns:a16="http://schemas.microsoft.com/office/drawing/2014/main" id="{15A9C783-A1D2-4208-8FFD-AC4FC821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665"/>
              <a:ext cx="44" cy="296"/>
            </a:xfrm>
            <a:custGeom>
              <a:avLst/>
              <a:gdLst>
                <a:gd name="T0" fmla="*/ 34 w 338"/>
                <a:gd name="T1" fmla="*/ 65 h 2246"/>
                <a:gd name="T2" fmla="*/ 329 w 338"/>
                <a:gd name="T3" fmla="*/ 413 h 2246"/>
                <a:gd name="T4" fmla="*/ 327 w 338"/>
                <a:gd name="T5" fmla="*/ 1937 h 2246"/>
                <a:gd name="T6" fmla="*/ 52 w 338"/>
                <a:gd name="T7" fmla="*/ 2234 h 2246"/>
                <a:gd name="T8" fmla="*/ 10 w 338"/>
                <a:gd name="T9" fmla="*/ 2163 h 2246"/>
                <a:gd name="T10" fmla="*/ 34 w 338"/>
                <a:gd name="T11" fmla="*/ 6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2246">
                  <a:moveTo>
                    <a:pt x="34" y="65"/>
                  </a:moveTo>
                  <a:cubicBezTo>
                    <a:pt x="179" y="98"/>
                    <a:pt x="338" y="272"/>
                    <a:pt x="329" y="413"/>
                  </a:cubicBezTo>
                  <a:cubicBezTo>
                    <a:pt x="327" y="921"/>
                    <a:pt x="331" y="1429"/>
                    <a:pt x="327" y="1937"/>
                  </a:cubicBezTo>
                  <a:cubicBezTo>
                    <a:pt x="293" y="2073"/>
                    <a:pt x="182" y="2184"/>
                    <a:pt x="52" y="2234"/>
                  </a:cubicBezTo>
                  <a:cubicBezTo>
                    <a:pt x="12" y="2246"/>
                    <a:pt x="13" y="2188"/>
                    <a:pt x="10" y="2163"/>
                  </a:cubicBezTo>
                  <a:cubicBezTo>
                    <a:pt x="9" y="0"/>
                    <a:pt x="0" y="91"/>
                    <a:pt x="34" y="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14">
              <a:extLst>
                <a:ext uri="{FF2B5EF4-FFF2-40B4-BE49-F238E27FC236}">
                  <a16:creationId xmlns:a16="http://schemas.microsoft.com/office/drawing/2014/main" id="{AF0520D5-FBCB-4BA9-B71F-BCCE0754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672"/>
              <a:ext cx="55" cy="293"/>
            </a:xfrm>
            <a:custGeom>
              <a:avLst/>
              <a:gdLst>
                <a:gd name="T0" fmla="*/ 352 w 413"/>
                <a:gd name="T1" fmla="*/ 13 h 2223"/>
                <a:gd name="T2" fmla="*/ 395 w 413"/>
                <a:gd name="T3" fmla="*/ 85 h 2223"/>
                <a:gd name="T4" fmla="*/ 352 w 413"/>
                <a:gd name="T5" fmla="*/ 2180 h 2223"/>
                <a:gd name="T6" fmla="*/ 77 w 413"/>
                <a:gd name="T7" fmla="*/ 1883 h 2223"/>
                <a:gd name="T8" fmla="*/ 352 w 413"/>
                <a:gd name="T9" fmla="*/ 1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223">
                  <a:moveTo>
                    <a:pt x="352" y="13"/>
                  </a:moveTo>
                  <a:cubicBezTo>
                    <a:pt x="392" y="0"/>
                    <a:pt x="391" y="59"/>
                    <a:pt x="395" y="85"/>
                  </a:cubicBezTo>
                  <a:cubicBezTo>
                    <a:pt x="395" y="2223"/>
                    <a:pt x="413" y="2199"/>
                    <a:pt x="352" y="2180"/>
                  </a:cubicBezTo>
                  <a:cubicBezTo>
                    <a:pt x="222" y="2130"/>
                    <a:pt x="111" y="2019"/>
                    <a:pt x="77" y="1883"/>
                  </a:cubicBezTo>
                  <a:cubicBezTo>
                    <a:pt x="66" y="314"/>
                    <a:pt x="0" y="164"/>
                    <a:pt x="352" y="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17">
              <a:extLst>
                <a:ext uri="{FF2B5EF4-FFF2-40B4-BE49-F238E27FC236}">
                  <a16:creationId xmlns:a16="http://schemas.microsoft.com/office/drawing/2014/main" id="{66BC9A91-AEAF-4464-A968-C84D60A29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675"/>
              <a:ext cx="45" cy="286"/>
            </a:xfrm>
            <a:custGeom>
              <a:avLst/>
              <a:gdLst>
                <a:gd name="T0" fmla="*/ 313 w 339"/>
                <a:gd name="T1" fmla="*/ 0 h 2173"/>
                <a:gd name="T2" fmla="*/ 313 w 339"/>
                <a:gd name="T3" fmla="*/ 2173 h 2173"/>
                <a:gd name="T4" fmla="*/ 11 w 339"/>
                <a:gd name="T5" fmla="*/ 1872 h 2173"/>
                <a:gd name="T6" fmla="*/ 9 w 339"/>
                <a:gd name="T7" fmla="*/ 348 h 2173"/>
                <a:gd name="T8" fmla="*/ 313 w 339"/>
                <a:gd name="T9" fmla="*/ 0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2173">
                  <a:moveTo>
                    <a:pt x="313" y="0"/>
                  </a:moveTo>
                  <a:cubicBezTo>
                    <a:pt x="335" y="61"/>
                    <a:pt x="339" y="2100"/>
                    <a:pt x="313" y="2173"/>
                  </a:cubicBezTo>
                  <a:cubicBezTo>
                    <a:pt x="168" y="2141"/>
                    <a:pt x="48" y="2014"/>
                    <a:pt x="11" y="1872"/>
                  </a:cubicBezTo>
                  <a:cubicBezTo>
                    <a:pt x="7" y="1364"/>
                    <a:pt x="10" y="856"/>
                    <a:pt x="9" y="348"/>
                  </a:cubicBezTo>
                  <a:cubicBezTo>
                    <a:pt x="0" y="196"/>
                    <a:pt x="179" y="18"/>
                    <a:pt x="3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Contact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2D4C4F-2F1D-41D0-98F4-09C0182BC85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47247" y="4390546"/>
            <a:ext cx="423265" cy="423265"/>
          </a:xfrm>
          <a:custGeom>
            <a:avLst/>
            <a:gdLst>
              <a:gd name="T0" fmla="*/ 216 w 433"/>
              <a:gd name="T1" fmla="*/ 216 h 433"/>
              <a:gd name="T2" fmla="*/ 324 w 433"/>
              <a:gd name="T3" fmla="*/ 108 h 433"/>
              <a:gd name="T4" fmla="*/ 216 w 433"/>
              <a:gd name="T5" fmla="*/ 0 h 433"/>
              <a:gd name="T6" fmla="*/ 108 w 433"/>
              <a:gd name="T7" fmla="*/ 108 h 433"/>
              <a:gd name="T8" fmla="*/ 216 w 433"/>
              <a:gd name="T9" fmla="*/ 216 h 433"/>
              <a:gd name="T10" fmla="*/ 216 w 433"/>
              <a:gd name="T11" fmla="*/ 267 h 433"/>
              <a:gd name="T12" fmla="*/ 0 w 433"/>
              <a:gd name="T13" fmla="*/ 375 h 433"/>
              <a:gd name="T14" fmla="*/ 0 w 433"/>
              <a:gd name="T15" fmla="*/ 432 h 433"/>
              <a:gd name="T16" fmla="*/ 432 w 433"/>
              <a:gd name="T17" fmla="*/ 432 h 433"/>
              <a:gd name="T18" fmla="*/ 432 w 433"/>
              <a:gd name="T19" fmla="*/ 375 h 433"/>
              <a:gd name="T20" fmla="*/ 216 w 433"/>
              <a:gd name="T21" fmla="*/ 26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3" h="433">
                <a:moveTo>
                  <a:pt x="216" y="216"/>
                </a:moveTo>
                <a:cubicBezTo>
                  <a:pt x="272" y="216"/>
                  <a:pt x="324" y="167"/>
                  <a:pt x="324" y="108"/>
                </a:cubicBezTo>
                <a:cubicBezTo>
                  <a:pt x="324" y="49"/>
                  <a:pt x="275" y="0"/>
                  <a:pt x="216" y="0"/>
                </a:cubicBezTo>
                <a:cubicBezTo>
                  <a:pt x="157" y="0"/>
                  <a:pt x="108" y="49"/>
                  <a:pt x="108" y="108"/>
                </a:cubicBezTo>
                <a:cubicBezTo>
                  <a:pt x="108" y="167"/>
                  <a:pt x="154" y="216"/>
                  <a:pt x="216" y="216"/>
                </a:cubicBezTo>
                <a:close/>
                <a:moveTo>
                  <a:pt x="216" y="267"/>
                </a:moveTo>
                <a:cubicBezTo>
                  <a:pt x="144" y="267"/>
                  <a:pt x="0" y="303"/>
                  <a:pt x="0" y="375"/>
                </a:cubicBezTo>
                <a:lnTo>
                  <a:pt x="0" y="432"/>
                </a:lnTo>
                <a:lnTo>
                  <a:pt x="432" y="432"/>
                </a:lnTo>
                <a:lnTo>
                  <a:pt x="432" y="375"/>
                </a:lnTo>
                <a:cubicBezTo>
                  <a:pt x="432" y="303"/>
                  <a:pt x="288" y="267"/>
                  <a:pt x="216" y="2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ocation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00B1080-CD95-41A6-96BB-09C985E4A1BB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1305107" y="5030225"/>
            <a:ext cx="307544" cy="437860"/>
          </a:xfrm>
          <a:custGeom>
            <a:avLst/>
            <a:gdLst>
              <a:gd name="T0" fmla="*/ 261 w 522"/>
              <a:gd name="T1" fmla="*/ 0 h 741"/>
              <a:gd name="T2" fmla="*/ 0 w 522"/>
              <a:gd name="T3" fmla="*/ 261 h 741"/>
              <a:gd name="T4" fmla="*/ 261 w 522"/>
              <a:gd name="T5" fmla="*/ 740 h 741"/>
              <a:gd name="T6" fmla="*/ 521 w 522"/>
              <a:gd name="T7" fmla="*/ 261 h 741"/>
              <a:gd name="T8" fmla="*/ 261 w 522"/>
              <a:gd name="T9" fmla="*/ 0 h 741"/>
              <a:gd name="T10" fmla="*/ 261 w 522"/>
              <a:gd name="T11" fmla="*/ 353 h 741"/>
              <a:gd name="T12" fmla="*/ 169 w 522"/>
              <a:gd name="T13" fmla="*/ 261 h 741"/>
              <a:gd name="T14" fmla="*/ 261 w 522"/>
              <a:gd name="T15" fmla="*/ 170 h 741"/>
              <a:gd name="T16" fmla="*/ 352 w 522"/>
              <a:gd name="T17" fmla="*/ 261 h 741"/>
              <a:gd name="T18" fmla="*/ 261 w 522"/>
              <a:gd name="T19" fmla="*/ 35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741">
                <a:moveTo>
                  <a:pt x="261" y="0"/>
                </a:moveTo>
                <a:cubicBezTo>
                  <a:pt x="120" y="0"/>
                  <a:pt x="0" y="113"/>
                  <a:pt x="0" y="261"/>
                </a:cubicBezTo>
                <a:cubicBezTo>
                  <a:pt x="0" y="451"/>
                  <a:pt x="261" y="740"/>
                  <a:pt x="261" y="740"/>
                </a:cubicBezTo>
                <a:cubicBezTo>
                  <a:pt x="261" y="740"/>
                  <a:pt x="521" y="451"/>
                  <a:pt x="521" y="261"/>
                </a:cubicBezTo>
                <a:cubicBezTo>
                  <a:pt x="521" y="113"/>
                  <a:pt x="402" y="0"/>
                  <a:pt x="261" y="0"/>
                </a:cubicBezTo>
                <a:close/>
                <a:moveTo>
                  <a:pt x="261" y="353"/>
                </a:moveTo>
                <a:cubicBezTo>
                  <a:pt x="211" y="353"/>
                  <a:pt x="169" y="314"/>
                  <a:pt x="169" y="261"/>
                </a:cubicBezTo>
                <a:cubicBezTo>
                  <a:pt x="169" y="208"/>
                  <a:pt x="211" y="170"/>
                  <a:pt x="261" y="170"/>
                </a:cubicBezTo>
                <a:cubicBezTo>
                  <a:pt x="310" y="170"/>
                  <a:pt x="352" y="208"/>
                  <a:pt x="352" y="261"/>
                </a:cubicBezTo>
                <a:cubicBezTo>
                  <a:pt x="352" y="314"/>
                  <a:pt x="310" y="353"/>
                  <a:pt x="261" y="3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Check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8708420-92D2-4BBB-AD6E-390A68C2FCB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1317447" y="5684499"/>
            <a:ext cx="371599" cy="351716"/>
            <a:chOff x="2875" y="1062"/>
            <a:chExt cx="2168" cy="2052"/>
          </a:xfrm>
          <a:solidFill>
            <a:schemeClr val="tx2"/>
          </a:solidFill>
        </p:grpSpPr>
        <p:sp>
          <p:nvSpPr>
            <p:cNvPr id="50" name="Freeform 240">
              <a:extLst>
                <a:ext uri="{FF2B5EF4-FFF2-40B4-BE49-F238E27FC236}">
                  <a16:creationId xmlns:a16="http://schemas.microsoft.com/office/drawing/2014/main" id="{1CDAD73B-7826-4A79-845D-9F2DC132B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062"/>
              <a:ext cx="1767" cy="1523"/>
            </a:xfrm>
            <a:custGeom>
              <a:avLst/>
              <a:gdLst>
                <a:gd name="T0" fmla="*/ 407 w 445"/>
                <a:gd name="T1" fmla="*/ 0 h 383"/>
                <a:gd name="T2" fmla="*/ 389 w 445"/>
                <a:gd name="T3" fmla="*/ 5 h 383"/>
                <a:gd name="T4" fmla="*/ 134 w 445"/>
                <a:gd name="T5" fmla="*/ 287 h 383"/>
                <a:gd name="T6" fmla="*/ 64 w 445"/>
                <a:gd name="T7" fmla="*/ 196 h 383"/>
                <a:gd name="T8" fmla="*/ 38 w 445"/>
                <a:gd name="T9" fmla="*/ 183 h 383"/>
                <a:gd name="T10" fmla="*/ 18 w 445"/>
                <a:gd name="T11" fmla="*/ 190 h 383"/>
                <a:gd name="T12" fmla="*/ 11 w 445"/>
                <a:gd name="T13" fmla="*/ 237 h 383"/>
                <a:gd name="T14" fmla="*/ 113 w 445"/>
                <a:gd name="T15" fmla="*/ 370 h 383"/>
                <a:gd name="T16" fmla="*/ 140 w 445"/>
                <a:gd name="T17" fmla="*/ 383 h 383"/>
                <a:gd name="T18" fmla="*/ 144 w 445"/>
                <a:gd name="T19" fmla="*/ 383 h 383"/>
                <a:gd name="T20" fmla="*/ 170 w 445"/>
                <a:gd name="T21" fmla="*/ 363 h 383"/>
                <a:gd name="T22" fmla="*/ 425 w 445"/>
                <a:gd name="T23" fmla="*/ 61 h 383"/>
                <a:gd name="T24" fmla="*/ 435 w 445"/>
                <a:gd name="T25" fmla="*/ 15 h 383"/>
                <a:gd name="T26" fmla="*/ 407 w 445"/>
                <a:gd name="T2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5" h="383">
                  <a:moveTo>
                    <a:pt x="407" y="0"/>
                  </a:moveTo>
                  <a:cubicBezTo>
                    <a:pt x="401" y="0"/>
                    <a:pt x="395" y="1"/>
                    <a:pt x="389" y="5"/>
                  </a:cubicBezTo>
                  <a:cubicBezTo>
                    <a:pt x="256" y="91"/>
                    <a:pt x="173" y="218"/>
                    <a:pt x="134" y="287"/>
                  </a:cubicBezTo>
                  <a:lnTo>
                    <a:pt x="64" y="196"/>
                  </a:lnTo>
                  <a:cubicBezTo>
                    <a:pt x="58" y="188"/>
                    <a:pt x="48" y="183"/>
                    <a:pt x="38" y="183"/>
                  </a:cubicBezTo>
                  <a:cubicBezTo>
                    <a:pt x="31" y="183"/>
                    <a:pt x="24" y="185"/>
                    <a:pt x="18" y="190"/>
                  </a:cubicBezTo>
                  <a:cubicBezTo>
                    <a:pt x="3" y="201"/>
                    <a:pt x="0" y="222"/>
                    <a:pt x="11" y="237"/>
                  </a:cubicBezTo>
                  <a:lnTo>
                    <a:pt x="113" y="370"/>
                  </a:lnTo>
                  <a:cubicBezTo>
                    <a:pt x="120" y="378"/>
                    <a:pt x="130" y="383"/>
                    <a:pt x="140" y="383"/>
                  </a:cubicBezTo>
                  <a:cubicBezTo>
                    <a:pt x="141" y="383"/>
                    <a:pt x="143" y="383"/>
                    <a:pt x="144" y="383"/>
                  </a:cubicBezTo>
                  <a:cubicBezTo>
                    <a:pt x="156" y="381"/>
                    <a:pt x="166" y="374"/>
                    <a:pt x="170" y="363"/>
                  </a:cubicBezTo>
                  <a:cubicBezTo>
                    <a:pt x="171" y="361"/>
                    <a:pt x="255" y="171"/>
                    <a:pt x="425" y="61"/>
                  </a:cubicBezTo>
                  <a:cubicBezTo>
                    <a:pt x="441" y="51"/>
                    <a:pt x="445" y="30"/>
                    <a:pt x="435" y="15"/>
                  </a:cubicBezTo>
                  <a:cubicBezTo>
                    <a:pt x="429" y="5"/>
                    <a:pt x="418" y="0"/>
                    <a:pt x="40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41">
              <a:extLst>
                <a:ext uri="{FF2B5EF4-FFF2-40B4-BE49-F238E27FC236}">
                  <a16:creationId xmlns:a16="http://schemas.microsoft.com/office/drawing/2014/main" id="{CB61FD00-DA46-4AFD-94AA-923E1BB09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261"/>
              <a:ext cx="1854" cy="1853"/>
            </a:xfrm>
            <a:custGeom>
              <a:avLst/>
              <a:gdLst>
                <a:gd name="T0" fmla="*/ 400 w 467"/>
                <a:gd name="T1" fmla="*/ 172 h 466"/>
                <a:gd name="T2" fmla="*/ 400 w 467"/>
                <a:gd name="T3" fmla="*/ 400 h 466"/>
                <a:gd name="T4" fmla="*/ 67 w 467"/>
                <a:gd name="T5" fmla="*/ 400 h 466"/>
                <a:gd name="T6" fmla="*/ 67 w 467"/>
                <a:gd name="T7" fmla="*/ 66 h 466"/>
                <a:gd name="T8" fmla="*/ 315 w 467"/>
                <a:gd name="T9" fmla="*/ 66 h 466"/>
                <a:gd name="T10" fmla="*/ 379 w 467"/>
                <a:gd name="T11" fmla="*/ 0 h 466"/>
                <a:gd name="T12" fmla="*/ 67 w 467"/>
                <a:gd name="T13" fmla="*/ 0 h 466"/>
                <a:gd name="T14" fmla="*/ 0 w 467"/>
                <a:gd name="T15" fmla="*/ 66 h 466"/>
                <a:gd name="T16" fmla="*/ 0 w 467"/>
                <a:gd name="T17" fmla="*/ 400 h 466"/>
                <a:gd name="T18" fmla="*/ 67 w 467"/>
                <a:gd name="T19" fmla="*/ 466 h 466"/>
                <a:gd name="T20" fmla="*/ 400 w 467"/>
                <a:gd name="T21" fmla="*/ 466 h 466"/>
                <a:gd name="T22" fmla="*/ 467 w 467"/>
                <a:gd name="T23" fmla="*/ 400 h 466"/>
                <a:gd name="T24" fmla="*/ 467 w 467"/>
                <a:gd name="T25" fmla="*/ 100 h 466"/>
                <a:gd name="T26" fmla="*/ 400 w 467"/>
                <a:gd name="T27" fmla="*/ 17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466">
                  <a:moveTo>
                    <a:pt x="400" y="172"/>
                  </a:moveTo>
                  <a:lnTo>
                    <a:pt x="400" y="400"/>
                  </a:lnTo>
                  <a:lnTo>
                    <a:pt x="67" y="400"/>
                  </a:lnTo>
                  <a:lnTo>
                    <a:pt x="67" y="66"/>
                  </a:lnTo>
                  <a:lnTo>
                    <a:pt x="315" y="66"/>
                  </a:lnTo>
                  <a:cubicBezTo>
                    <a:pt x="334" y="44"/>
                    <a:pt x="355" y="22"/>
                    <a:pt x="379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400"/>
                  </a:lnTo>
                  <a:cubicBezTo>
                    <a:pt x="0" y="436"/>
                    <a:pt x="30" y="466"/>
                    <a:pt x="67" y="466"/>
                  </a:cubicBezTo>
                  <a:lnTo>
                    <a:pt x="400" y="466"/>
                  </a:lnTo>
                  <a:cubicBezTo>
                    <a:pt x="437" y="466"/>
                    <a:pt x="467" y="436"/>
                    <a:pt x="467" y="400"/>
                  </a:cubicBezTo>
                  <a:lnTo>
                    <a:pt x="467" y="100"/>
                  </a:lnTo>
                  <a:cubicBezTo>
                    <a:pt x="442" y="124"/>
                    <a:pt x="419" y="148"/>
                    <a:pt x="400" y="1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796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rsPG.lHbf3pH5FO.tR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eting*business*conference*human*meeting room*network*gathering*people*friends*greeting*discussion*tal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heme/theme1.xml><?xml version="1.0" encoding="utf-8"?>
<a:theme xmlns:a="http://schemas.openxmlformats.org/drawingml/2006/main" name="Banque des Territoires">
  <a:themeElements>
    <a:clrScheme name="Banque des Territoires">
      <a:dk1>
        <a:srgbClr val="E20613"/>
      </a:dk1>
      <a:lt1>
        <a:sysClr val="window" lastClr="FFFFFF"/>
      </a:lt1>
      <a:dk2>
        <a:srgbClr val="82746C"/>
      </a:dk2>
      <a:lt2>
        <a:srgbClr val="000000"/>
      </a:lt2>
      <a:accent1>
        <a:srgbClr val="61C1D7"/>
      </a:accent1>
      <a:accent2>
        <a:srgbClr val="9B7EB6"/>
      </a:accent2>
      <a:accent3>
        <a:srgbClr val="ACCA53"/>
      </a:accent3>
      <a:accent4>
        <a:srgbClr val="FFDE53"/>
      </a:accent4>
      <a:accent5>
        <a:srgbClr val="E20613"/>
      </a:accent5>
      <a:accent6>
        <a:srgbClr val="82746C"/>
      </a:accent6>
      <a:hlink>
        <a:srgbClr val="E20613"/>
      </a:hlink>
      <a:folHlink>
        <a:srgbClr val="8274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dT-Template-PowerPoint-v4.potx" id="{3159DFD4-B29C-41B5-B1A0-BCC5F9DAC5DD}" vid="{83E829BF-3AA7-45F9-883D-FE3354AF8E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B8F17-CBE3-455C-8603-EE58ED43B0CF}"/>
</file>

<file path=customXml/itemProps2.xml><?xml version="1.0" encoding="utf-8"?>
<ds:datastoreItem xmlns:ds="http://schemas.openxmlformats.org/officeDocument/2006/customXml" ds:itemID="{F4920787-3604-4A2F-B5D4-433354DA85CC}"/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1250</Words>
  <Application>Microsoft Macintosh PowerPoint</Application>
  <PresentationFormat>Grand écran</PresentationFormat>
  <Paragraphs>119</Paragraphs>
  <Slides>12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Ubuntu</vt:lpstr>
      <vt:lpstr>Verdana</vt:lpstr>
      <vt:lpstr>Wingdings</vt:lpstr>
      <vt:lpstr>Banque des Territoires</vt:lpstr>
      <vt:lpstr>Diapositive think-cell</vt:lpstr>
      <vt:lpstr>Investir dans les projets éducatifs des territoires : Campus Connecté et autres dispositifs territoriaux </vt:lpstr>
      <vt:lpstr>Présentation PowerPoint</vt:lpstr>
      <vt:lpstr>Des segments à fort impact recherchés par la Banque des Territoires </vt:lpstr>
      <vt:lpstr>La Banque des Territoires, co-investisseur de Colori</vt:lpstr>
      <vt:lpstr>Le programme d’accélération Edtech  de la Banque des Territoires</vt:lpstr>
      <vt:lpstr>« Numérique Inclusif, Numérique Éducatif », un soutien à l’échelle nationale &amp; territoriale</vt:lpstr>
      <vt:lpstr>Des mandats centrés sur les territoires </vt:lpstr>
      <vt:lpstr>L’AAP Campus Connecté – PIA 3</vt:lpstr>
      <vt:lpstr>Le cahier des charges Campus Connectés </vt:lpstr>
      <vt:lpstr>Lauréats Campus Connecté </vt:lpstr>
      <vt:lpstr>Lauréats Campus Connecté – Campus Co Marseille</vt:lpstr>
      <vt:lpstr>Lauréats Campus Connecté – Belleville-en-Beaujolais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Senta-Loys, Lila</dc:creator>
  <cp:lastModifiedBy>Anne MATTIOLI</cp:lastModifiedBy>
  <cp:revision>23</cp:revision>
  <dcterms:created xsi:type="dcterms:W3CDTF">2022-05-23T07:52:06Z</dcterms:created>
  <dcterms:modified xsi:type="dcterms:W3CDTF">2022-12-08T13:10:21Z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87ec98-8aff-418c-9455-dc857e1ea7dc_Enabled">
    <vt:lpwstr>true</vt:lpwstr>
  </property>
  <property fmtid="{D5CDD505-2E9C-101B-9397-08002B2CF9AE}" pid="3" name="MSIP_Label_1387ec98-8aff-418c-9455-dc857e1ea7dc_SetDate">
    <vt:lpwstr>2022-12-08T09:59:59Z</vt:lpwstr>
  </property>
  <property fmtid="{D5CDD505-2E9C-101B-9397-08002B2CF9AE}" pid="4" name="MSIP_Label_1387ec98-8aff-418c-9455-dc857e1ea7dc_Method">
    <vt:lpwstr>Standard</vt:lpwstr>
  </property>
  <property fmtid="{D5CDD505-2E9C-101B-9397-08002B2CF9AE}" pid="5" name="MSIP_Label_1387ec98-8aff-418c-9455-dc857e1ea7dc_Name">
    <vt:lpwstr>1387ec98-8aff-418c-9455-dc857e1ea7dc</vt:lpwstr>
  </property>
  <property fmtid="{D5CDD505-2E9C-101B-9397-08002B2CF9AE}" pid="6" name="MSIP_Label_1387ec98-8aff-418c-9455-dc857e1ea7dc_SiteId">
    <vt:lpwstr>6eab6365-8194-49c6-a4d0-e2d1a0fbeb74</vt:lpwstr>
  </property>
  <property fmtid="{D5CDD505-2E9C-101B-9397-08002B2CF9AE}" pid="7" name="MSIP_Label_1387ec98-8aff-418c-9455-dc857e1ea7dc_ActionId">
    <vt:lpwstr>f3a0e021-6b2d-4452-887d-e465d4de2994</vt:lpwstr>
  </property>
  <property fmtid="{D5CDD505-2E9C-101B-9397-08002B2CF9AE}" pid="8" name="MSIP_Label_1387ec98-8aff-418c-9455-dc857e1ea7dc_ContentBits">
    <vt:lpwstr>2</vt:lpwstr>
  </property>
</Properties>
</file>