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  <p:sldMasterId id="2147483675" r:id="rId3"/>
    <p:sldMasterId id="2147483688" r:id="rId4"/>
    <p:sldMasterId id="2147483739" r:id="rId5"/>
  </p:sldMasterIdLst>
  <p:notesMasterIdLst>
    <p:notesMasterId r:id="rId21"/>
  </p:notesMasterIdLst>
  <p:handoutMasterIdLst>
    <p:handoutMasterId r:id="rId22"/>
  </p:handoutMasterIdLst>
  <p:sldIdLst>
    <p:sldId id="284" r:id="rId6"/>
    <p:sldId id="285" r:id="rId7"/>
    <p:sldId id="258" r:id="rId8"/>
    <p:sldId id="342" r:id="rId9"/>
    <p:sldId id="344" r:id="rId10"/>
    <p:sldId id="343" r:id="rId11"/>
    <p:sldId id="355" r:id="rId12"/>
    <p:sldId id="347" r:id="rId13"/>
    <p:sldId id="356" r:id="rId14"/>
    <p:sldId id="349" r:id="rId15"/>
    <p:sldId id="266" r:id="rId16"/>
    <p:sldId id="374" r:id="rId17"/>
    <p:sldId id="369" r:id="rId18"/>
    <p:sldId id="373" r:id="rId19"/>
    <p:sldId id="375" r:id="rId20"/>
  </p:sldIdLst>
  <p:sldSz cx="9144000" cy="6858000" type="screen4x3"/>
  <p:notesSz cx="9874250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D5"/>
    <a:srgbClr val="333399"/>
    <a:srgbClr val="FF8000"/>
    <a:srgbClr val="996633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1" autoAdjust="0"/>
    <p:restoredTop sz="95859"/>
  </p:normalViewPr>
  <p:slideViewPr>
    <p:cSldViewPr>
      <p:cViewPr varScale="1">
        <p:scale>
          <a:sx n="114" d="100"/>
          <a:sy n="114" d="100"/>
        </p:scale>
        <p:origin x="13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78"/>
      </p:cViewPr>
      <p:guideLst>
        <p:guide orient="horz" pos="2160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7884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7" tIns="47804" rIns="95607" bIns="4780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410" y="1"/>
            <a:ext cx="427884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7" tIns="47804" rIns="95607" bIns="4780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1"/>
            <a:ext cx="427884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7" tIns="47804" rIns="95607" bIns="4780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by RTO Contacts E.I. 06 59 12 34 36</a:t>
            </a:r>
            <a:endParaRPr lang="fr-FR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410" y="6515101"/>
            <a:ext cx="427884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7" tIns="47804" rIns="95607" bIns="4780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F75A72E-1498-6A4D-BF8C-F282BEE280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077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7884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7" tIns="47804" rIns="95607" bIns="4780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410" y="1"/>
            <a:ext cx="427884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7" tIns="47804" rIns="95607" bIns="4780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2625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568" y="3257550"/>
            <a:ext cx="724111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7" tIns="47804" rIns="95607" bIns="47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1"/>
            <a:ext cx="427884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7" tIns="47804" rIns="95607" bIns="4780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by RTO Contacts E.I. 06 59 12 34 36</a:t>
            </a:r>
            <a:endParaRPr lang="fr-F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410" y="6515101"/>
            <a:ext cx="427884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7" tIns="47804" rIns="95607" bIns="4780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AC556F1-8855-464C-A5D9-45401532F2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095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>
                <a:ea typeface="MS PGothic" charset="0"/>
              </a:rPr>
              <a:t>Présentation de la Ligue 37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>
                <a:ea typeface="MS PGothic" charset="0"/>
              </a:rPr>
              <a:t>Accueil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663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c853494831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35700" y="731838"/>
            <a:ext cx="48783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c853494831_0_25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4367C96-DDCA-4867-8F69-39EABFA21D5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1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89BC0-BE11-F243-9B4F-588A3D4939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21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5DBF-6998-7A42-B67F-3A9FC29526C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369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4AF46-1EA1-D940-A98C-B9C1FE312F2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98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6DEAC-77BE-BD42-9CE0-B6D7BDAD34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841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95D6-DD61-304E-BBE7-0F3AB03C7D1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338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383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27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32053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12914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90304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43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92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FB82-F28A-C34F-9A7C-F7F98BB688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411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6275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98680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26557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20133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28642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73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35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11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73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35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59615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21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505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08016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6875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2B846-D28E-9A47-AECB-A2F4FA6BDF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0652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01489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43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903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09521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62182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49588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88345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4488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23973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2235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11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23973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602235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43605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252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61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B3F0B-B6DE-EA42-88B5-3A74EB3A8E7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630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79031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90807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25905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43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192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59550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17502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98372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76525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3279776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x-none" sz="135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73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35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11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73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35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x-none" sz="2100" b="0" strike="noStrike" spc="-1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4085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7CC1-33AD-1246-A7EB-AC0AD1488EE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5758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FB82-F28A-C34F-9A7C-F7F98BB688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749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206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900" b="0" strike="noStrike" spc="-1"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640"/>
            <a:ext cx="822942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565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900" b="0" strike="noStrike" spc="-1"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640"/>
            <a:ext cx="82294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1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900" b="0" strike="noStrike" spc="-1"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64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060" y="160464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870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9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701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420" cy="5308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900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900" b="0" strike="noStrike" spc="-1"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640"/>
            <a:ext cx="4015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060" y="160464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4496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900" b="0" strike="noStrike" spc="-1"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64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060" y="1604640"/>
            <a:ext cx="4015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060" y="3682080"/>
            <a:ext cx="4015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809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900" b="0" strike="noStrike" spc="-1"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640"/>
            <a:ext cx="4015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060" y="1604640"/>
            <a:ext cx="4015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4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8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2FF0-2BC5-7047-809F-06C14EE64E0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585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900" b="0" strike="noStrike" spc="-1"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640"/>
            <a:ext cx="82294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42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881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900" b="0" strike="noStrike" spc="-1"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640"/>
            <a:ext cx="4015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060" y="1604640"/>
            <a:ext cx="4015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060" y="3682080"/>
            <a:ext cx="401580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59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900" b="0" strike="noStrike" spc="-1"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640"/>
            <a:ext cx="264978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4640"/>
            <a:ext cx="264978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4640"/>
            <a:ext cx="264978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78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78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780" cy="1896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9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0144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AFB82-F28A-C34F-9A7C-F7F98BB688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34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00111-E4E5-A147-BF41-55F70347B75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291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AA952-DF54-2F4A-9C72-988D5AA573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029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D9164-4CF3-834C-8098-EDF876CDE52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296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63C3FE-D2E0-0346-9E49-12FE2EFB94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5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9143820" cy="685764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244050" y="2601000"/>
            <a:ext cx="544266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x-none" sz="3300" b="0" strike="noStrike" spc="-1">
                <a:solidFill>
                  <a:srgbClr val="FF6600"/>
                </a:solidFill>
                <a:latin typeface="Franklin Gothic Demi"/>
              </a:rPr>
              <a:t>Cliquez et modifiez le titre</a:t>
            </a:r>
            <a:endParaRPr lang="x-none" sz="33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13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fr-FR" sz="900" b="0" strike="noStrike" spc="-1" dirty="0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ftr"/>
          </p:nvPr>
        </p:nvSpPr>
        <p:spPr>
          <a:xfrm>
            <a:off x="3028860" y="6356520"/>
            <a:ext cx="308583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sldNum"/>
          </p:nvPr>
        </p:nvSpPr>
        <p:spPr>
          <a:xfrm>
            <a:off x="6457860" y="6356520"/>
            <a:ext cx="205713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D386254-1A6C-439F-8A86-8CE77AA91FC5}" type="slidenum">
              <a:rPr lang="fr-FR" sz="900" b="0" strike="noStrike" spc="-1">
                <a:solidFill>
                  <a:srgbClr val="8B8B8B"/>
                </a:solidFill>
                <a:latin typeface="Franklin Gothic Book"/>
              </a:rPr>
              <a:t>‹N°›</a:t>
            </a:fld>
            <a:endParaRPr lang="fr-FR" sz="900" b="0" strike="noStrike" spc="-1" dirty="0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100" b="0" strike="noStrike" spc="-1">
                <a:solidFill>
                  <a:srgbClr val="000000"/>
                </a:solidFill>
                <a:latin typeface="Franklin Gothic Book"/>
              </a:rPr>
              <a:t>Cliquez pour éditer le format du plan de texte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Second niveau de plan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350" b="0" strike="noStrike" spc="-1">
                <a:solidFill>
                  <a:srgbClr val="000000"/>
                </a:solidFill>
                <a:latin typeface="Franklin Gothic Book"/>
              </a:rPr>
              <a:t>Troisième niveau de plan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350" b="0" strike="noStrike" spc="-1">
                <a:solidFill>
                  <a:srgbClr val="000000"/>
                </a:solidFill>
                <a:latin typeface="Franklin Gothic Book"/>
              </a:rPr>
              <a:t>Quatrième niveau de plan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Cinquième niveau de plan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Sixième niveau de plan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188048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 6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9143820" cy="6857640"/>
          </a:xfrm>
          <a:prstGeom prst="rect">
            <a:avLst/>
          </a:prstGeom>
          <a:ln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244050" y="2601000"/>
            <a:ext cx="544266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x-none" sz="3300" b="0" strike="noStrike" spc="-1">
                <a:solidFill>
                  <a:srgbClr val="4FA83E"/>
                </a:solidFill>
                <a:latin typeface="Franklin Gothic Demi"/>
              </a:rPr>
              <a:t>Cliquez et modifiez le titre</a:t>
            </a:r>
            <a:endParaRPr lang="x-none" sz="33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13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fr-FR" sz="900" b="0" strike="noStrike" spc="-1" dirty="0"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ftr"/>
          </p:nvPr>
        </p:nvSpPr>
        <p:spPr>
          <a:xfrm>
            <a:off x="3028860" y="6356520"/>
            <a:ext cx="308583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sldNum"/>
          </p:nvPr>
        </p:nvSpPr>
        <p:spPr>
          <a:xfrm>
            <a:off x="6457860" y="6356520"/>
            <a:ext cx="205713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E88C8B4-4B19-4AA6-8526-06FA1F40D262}" type="slidenum">
              <a:rPr lang="fr-FR" sz="900" b="0" strike="noStrike" spc="-1">
                <a:solidFill>
                  <a:srgbClr val="8B8B8B"/>
                </a:solidFill>
                <a:latin typeface="Franklin Gothic Book"/>
              </a:rPr>
              <a:t>‹N°›</a:t>
            </a:fld>
            <a:endParaRPr lang="fr-FR" sz="900" b="0" strike="noStrike" spc="-1" dirty="0"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100" b="0" strike="noStrike" spc="-1">
                <a:solidFill>
                  <a:srgbClr val="000000"/>
                </a:solidFill>
                <a:latin typeface="Franklin Gothic Book"/>
              </a:rPr>
              <a:t>Cliquez pour éditer le format du plan de texte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Second niveau de plan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350" b="0" strike="noStrike" spc="-1">
                <a:solidFill>
                  <a:srgbClr val="000000"/>
                </a:solidFill>
                <a:latin typeface="Franklin Gothic Book"/>
              </a:rPr>
              <a:t>Troisième niveau de plan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350" b="0" strike="noStrike" spc="-1">
                <a:solidFill>
                  <a:srgbClr val="000000"/>
                </a:solidFill>
                <a:latin typeface="Franklin Gothic Book"/>
              </a:rPr>
              <a:t>Quatrième niveau de plan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Cinquième niveau de plan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Sixième niveau de plan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365724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43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x-none" sz="3300" b="0" strike="noStrike" spc="-1">
                <a:solidFill>
                  <a:srgbClr val="000000"/>
                </a:solidFill>
                <a:latin typeface="Franklin Gothic Demi"/>
              </a:rPr>
              <a:t>Cliquez et modifiez le titre</a:t>
            </a:r>
            <a:endParaRPr lang="x-none" sz="33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13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fr-FR" sz="900" b="0" strike="noStrike" spc="-1" dirty="0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/>
          </p:nvPr>
        </p:nvSpPr>
        <p:spPr>
          <a:xfrm>
            <a:off x="3028860" y="6356520"/>
            <a:ext cx="308583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lang="fr-FR" sz="900" b="0" strike="noStrike" spc="-1" dirty="0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/>
          </p:nvPr>
        </p:nvSpPr>
        <p:spPr>
          <a:xfrm>
            <a:off x="6457860" y="6356520"/>
            <a:ext cx="205713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E90F795-508C-45C0-A495-D3AB3D97B027}" type="slidenum">
              <a:rPr lang="fr-FR" sz="900" b="0" strike="noStrike" spc="-1">
                <a:solidFill>
                  <a:srgbClr val="8B8B8B"/>
                </a:solidFill>
                <a:latin typeface="Franklin Gothic Book"/>
              </a:rPr>
              <a:t>‹N°›</a:t>
            </a:fld>
            <a:endParaRPr lang="fr-FR" sz="900" b="0" strike="noStrike" spc="-1" dirty="0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100" b="0" strike="noStrike" spc="-1">
                <a:solidFill>
                  <a:srgbClr val="000000"/>
                </a:solidFill>
                <a:latin typeface="Franklin Gothic Book"/>
              </a:rPr>
              <a:t>Cliquez pour éditer le format du plan de texte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Second niveau de plan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350" b="0" strike="noStrike" spc="-1">
                <a:solidFill>
                  <a:srgbClr val="000000"/>
                </a:solidFill>
                <a:latin typeface="Franklin Gothic Book"/>
              </a:rPr>
              <a:t>Troisième niveau de plan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350" b="0" strike="noStrike" spc="-1">
                <a:solidFill>
                  <a:srgbClr val="000000"/>
                </a:solidFill>
                <a:latin typeface="Franklin Gothic Book"/>
              </a:rPr>
              <a:t>Quatrième niveau de plan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Cinquième niveau de plan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Sixième niveau de plan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500" b="0" strike="noStrike" spc="-1">
                <a:solidFill>
                  <a:srgbClr val="000000"/>
                </a:solidFill>
                <a:latin typeface="Franklin Gothic Book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39060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6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ftr"/>
          </p:nvPr>
        </p:nvSpPr>
        <p:spPr>
          <a:xfrm>
            <a:off x="3108960" y="6378000"/>
            <a:ext cx="292590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200" b="0" strike="noStrike" spc="-1" dirty="0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dt"/>
          </p:nvPr>
        </p:nvSpPr>
        <p:spPr>
          <a:xfrm>
            <a:off x="457200" y="6378000"/>
            <a:ext cx="210294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1200" b="0" strike="noStrike" spc="-1" dirty="0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6583680" y="6378000"/>
            <a:ext cx="2102940" cy="342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76ED38DC-D7E3-4F7B-9415-4F8D321EDD84}" type="slidenum">
              <a:rPr lang="fr-FR" sz="700" b="0" strike="noStrike" spc="-1">
                <a:solidFill>
                  <a:srgbClr val="B2B2B2"/>
                </a:solidFill>
                <a:latin typeface="Times New Roman"/>
              </a:rPr>
              <a:t>‹N°›</a:t>
            </a:fld>
            <a:endParaRPr lang="fr-FR" sz="700" b="0" strike="noStrike" spc="-1" dirty="0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420" cy="1145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900" b="0" strike="noStrike" spc="-1">
                <a:latin typeface="Calibri"/>
              </a:rPr>
              <a:t>Cliquez pour éditer le format du texte-titre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1604640"/>
            <a:ext cx="82294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900" b="0" strike="noStrike" spc="-1">
                <a:latin typeface="Calibri"/>
              </a:rPr>
              <a:t>Cliquez pour éditer le format du plan de texte</a:t>
            </a:r>
          </a:p>
          <a:p>
            <a:pPr marL="432000" lvl="1" indent="-162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900" b="0" strike="noStrike" spc="-1">
                <a:latin typeface="Calibri"/>
              </a:rPr>
              <a:t>Second niveau de plan</a:t>
            </a:r>
          </a:p>
          <a:p>
            <a:pPr marL="648000" lvl="2" indent="-144000">
              <a:spcBef>
                <a:spcPts val="42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900" b="0" strike="noStrike" spc="-1">
                <a:latin typeface="Calibri"/>
              </a:rPr>
              <a:t>Troisième niveau de plan</a:t>
            </a:r>
          </a:p>
          <a:p>
            <a:pPr marL="864000" lvl="3" indent="-108000">
              <a:spcBef>
                <a:spcPts val="28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900" b="0" strike="noStrike" spc="-1">
                <a:latin typeface="Calibri"/>
              </a:rPr>
              <a:t>Quatrième niveau de plan</a:t>
            </a:r>
          </a:p>
          <a:p>
            <a:pPr marL="1080000" lvl="4" indent="-108000">
              <a:spcBef>
                <a:spcPts val="1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000" b="0" strike="noStrike" spc="-1">
                <a:latin typeface="Calibri"/>
              </a:rPr>
              <a:t>Cinquième niveau de plan</a:t>
            </a:r>
          </a:p>
          <a:p>
            <a:pPr marL="1296000" lvl="5" indent="-108000">
              <a:spcBef>
                <a:spcPts val="1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000" b="0" strike="noStrike" spc="-1">
                <a:latin typeface="Calibri"/>
              </a:rPr>
              <a:t>Sixième niveau de plan</a:t>
            </a:r>
          </a:p>
          <a:p>
            <a:pPr marL="1512000" lvl="6" indent="-108000">
              <a:spcBef>
                <a:spcPts val="1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000" b="0" strike="noStrike" spc="-1">
                <a:latin typeface="Calibri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250199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66" r:id="rId13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162000" algn="l" defTabSz="457200" rtl="0" eaLnBrk="1" latinLnBrk="0" hangingPunct="1">
        <a:lnSpc>
          <a:spcPct val="90000"/>
        </a:lnSpc>
        <a:spcBef>
          <a:spcPts val="709"/>
        </a:spcBef>
        <a:buClr>
          <a:srgbClr val="000000"/>
        </a:buClr>
        <a:buSzPct val="45000"/>
        <a:buFont typeface="Wingdings" charset="2"/>
        <a:buChar char="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er 8"/>
          <p:cNvGrpSpPr>
            <a:grpSpLocks/>
          </p:cNvGrpSpPr>
          <p:nvPr/>
        </p:nvGrpSpPr>
        <p:grpSpPr bwMode="auto">
          <a:xfrm>
            <a:off x="-151446" y="-780"/>
            <a:ext cx="10506793" cy="6884988"/>
            <a:chOff x="-205672" y="-35437"/>
            <a:chExt cx="11816378" cy="6884988"/>
          </a:xfrm>
        </p:grpSpPr>
        <p:sp>
          <p:nvSpPr>
            <p:cNvPr id="5" name="Trapèze 4"/>
            <p:cNvSpPr/>
            <p:nvPr/>
          </p:nvSpPr>
          <p:spPr>
            <a:xfrm rot="10800000">
              <a:off x="4734303" y="-35437"/>
              <a:ext cx="6876403" cy="6884988"/>
            </a:xfrm>
            <a:prstGeom prst="trapezoid">
              <a:avLst>
                <a:gd name="adj" fmla="val 18839"/>
              </a:avLst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7414" name="ZoneTexte 5"/>
            <p:cNvSpPr txBox="1">
              <a:spLocks noChangeArrowheads="1"/>
            </p:cNvSpPr>
            <p:nvPr/>
          </p:nvSpPr>
          <p:spPr bwMode="auto">
            <a:xfrm>
              <a:off x="-205672" y="2026182"/>
              <a:ext cx="5312185" cy="202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fr-FR" sz="3600" dirty="0">
                  <a:latin typeface="Arial Black" charset="0"/>
                  <a:cs typeface="AlphaLigue" charset="0"/>
                </a:rPr>
                <a:t>Badgeons  </a:t>
              </a:r>
            </a:p>
            <a:p>
              <a:pPr algn="ctr">
                <a:lnSpc>
                  <a:spcPct val="130000"/>
                </a:lnSpc>
              </a:pPr>
              <a:r>
                <a:rPr lang="fr-FR" sz="3600" dirty="0">
                  <a:latin typeface="Arial Black" charset="0"/>
                  <a:cs typeface="AlphaLigue" charset="0"/>
                </a:rPr>
                <a:t>le Centre</a:t>
              </a:r>
              <a:r>
                <a:rPr lang="fr-FR" sz="3600" dirty="0">
                  <a:latin typeface="Arial Black" charset="0"/>
                  <a:ea typeface="ＭＳ Ｐゴシック" charset="0"/>
                  <a:cs typeface="ＭＳ Ｐゴシック" charset="0"/>
                </a:rPr>
                <a:t> -</a:t>
              </a:r>
              <a:endParaRPr lang="fr-FR" sz="3600" dirty="0">
                <a:latin typeface="Arial Black" charset="0"/>
                <a:cs typeface="AlphaLigue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fr-FR" sz="3600" dirty="0">
                  <a:latin typeface="Arial Black" charset="0"/>
                  <a:cs typeface="AlphaLigue" charset="0"/>
                </a:rPr>
                <a:t> Val de Loire !</a:t>
              </a:r>
              <a:endParaRPr lang="fr-FR" sz="3600" dirty="0">
                <a:latin typeface="Arial Black" charset="0"/>
                <a:cs typeface="Arial Black" charset="0"/>
              </a:endParaRPr>
            </a:p>
          </p:txBody>
        </p:sp>
        <p:sp>
          <p:nvSpPr>
            <p:cNvPr id="17415" name="Rectangle 2"/>
            <p:cNvSpPr>
              <a:spLocks noChangeArrowheads="1"/>
            </p:cNvSpPr>
            <p:nvPr/>
          </p:nvSpPr>
          <p:spPr bwMode="auto">
            <a:xfrm rot="20982624">
              <a:off x="5451732" y="2707265"/>
              <a:ext cx="5043208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b="1" dirty="0">
                  <a:solidFill>
                    <a:srgbClr val="FFFFFF"/>
                  </a:solidFill>
                  <a:latin typeface="Bradley Hand Bold" charset="0"/>
                  <a:cs typeface="Bradley Hand Bold" charset="0"/>
                </a:rPr>
                <a:t>Rendre visibles, lisibles et actionnables les apprentissages non-formels</a:t>
              </a:r>
              <a:endParaRPr lang="fr-FR" dirty="0">
                <a:solidFill>
                  <a:srgbClr val="FFFFFF"/>
                </a:solidFill>
                <a:latin typeface="Bradley Hand Bold" charset="0"/>
                <a:cs typeface="Bradley Hand Bold" charset="0"/>
              </a:endParaRPr>
            </a:p>
          </p:txBody>
        </p:sp>
      </p:grpSp>
      <p:pic>
        <p:nvPicPr>
          <p:cNvPr id="17411" name="Image 5" descr="rcvl-blocmarqueetoile_feder-loire-a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33239" cy="235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6" descr="Logo-RÇgion-Centre-Val-de-Loire-20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749" y="-27605"/>
            <a:ext cx="1177786" cy="9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3C4908F-AFA2-F572-BA9B-EF7E77ABE8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604" y="34851"/>
            <a:ext cx="2349396" cy="1014512"/>
          </a:xfrm>
          <a:prstGeom prst="rect">
            <a:avLst/>
          </a:prstGeom>
        </p:spPr>
      </p:pic>
      <p:pic>
        <p:nvPicPr>
          <p:cNvPr id="6" name="Image 5" descr="Une image contenant texte, carte de visite, accessoire&#10;&#10;Description générée automatiquement">
            <a:extLst>
              <a:ext uri="{FF2B5EF4-FFF2-40B4-BE49-F238E27FC236}">
                <a16:creationId xmlns:a16="http://schemas.microsoft.com/office/drawing/2014/main" id="{379B36A4-872F-DF44-FF91-C8B67F3330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015" y="116236"/>
            <a:ext cx="1177786" cy="114637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3548DDE-FA06-49FD-C782-6EFED7BD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494" y="4588868"/>
            <a:ext cx="1917263" cy="191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229E1D-FE97-D940-C790-695ACD04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89BC0-BE11-F243-9B4F-588A3D49392A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8C25D94-932A-7BA0-D945-08FDDBA31D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234" y="1069069"/>
            <a:ext cx="873625" cy="8674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274004-9862-5F4E-C797-D1BB0A1736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902" y="2290002"/>
            <a:ext cx="1937957" cy="122995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1FDBF6F-31EB-AF0C-7543-E4EC536A81F9}"/>
              </a:ext>
            </a:extLst>
          </p:cNvPr>
          <p:cNvSpPr txBox="1"/>
          <p:nvPr/>
        </p:nvSpPr>
        <p:spPr>
          <a:xfrm>
            <a:off x="198142" y="1130842"/>
            <a:ext cx="874771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Badges initiés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badge c’est comme un diplôme car j’ai eu des attestations d’employeurs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certifient mes compétences »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Badge prouve que je sais faire quelque chose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»,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ne vais pas m’en servir »,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Ça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permet de valoriser mes compétences sur le CV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»,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Tout est sur un QR code, c’est simple pour l’employeur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»,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t’a pas ton CAP, ça permet de valoriser tes compétences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»,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 peut nous démarquer des autres (…) je pense que ça va pas mal utile »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ne sais pas si ça va me servir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»,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l’instant, j’ai pas trop d’idée sur les badges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»,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bien car les données sont en ligne, on peut pas les perdre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»,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 représente bien ce qu’on sait faire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»,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moi je ne sais pas écrire ni lire : là c’est simple, tu recopies et t’as des images ; ça parle »,«  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qui est bien c’est de valoriser les compétences et pas forcément les diplômes, ben moi j’en ai pas mais je sais faire des choses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», 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un truc encore tout neuf, il faut que ça soit connu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», « </a:t>
            </a:r>
            <a:r>
              <a:rPr lang="fr-FR" sz="18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simple on se connecte et on peut le montrer à tout le monde sur le mobile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(…)</a:t>
            </a:r>
            <a:endParaRPr lang="fr-FR" sz="1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8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/>
          <p:nvPr/>
        </p:nvSpPr>
        <p:spPr>
          <a:xfrm flipH="1">
            <a:off x="-396552" y="1070176"/>
            <a:ext cx="6167798" cy="6084030"/>
          </a:xfrm>
          <a:custGeom>
            <a:avLst/>
            <a:gdLst/>
            <a:ahLst/>
            <a:cxnLst/>
            <a:rect l="l" t="t" r="r" b="b"/>
            <a:pathLst>
              <a:path w="122785" h="112563" extrusionOk="0">
                <a:moveTo>
                  <a:pt x="71028" y="1"/>
                </a:moveTo>
                <a:cubicBezTo>
                  <a:pt x="65152" y="1"/>
                  <a:pt x="59294" y="555"/>
                  <a:pt x="53658" y="2189"/>
                </a:cubicBezTo>
                <a:cubicBezTo>
                  <a:pt x="43388" y="5178"/>
                  <a:pt x="34818" y="12186"/>
                  <a:pt x="29968" y="21699"/>
                </a:cubicBezTo>
                <a:cubicBezTo>
                  <a:pt x="24721" y="31970"/>
                  <a:pt x="21682" y="43518"/>
                  <a:pt x="14327" y="52609"/>
                </a:cubicBezTo>
                <a:cubicBezTo>
                  <a:pt x="10457" y="57422"/>
                  <a:pt x="5397" y="61503"/>
                  <a:pt x="3176" y="67258"/>
                </a:cubicBezTo>
                <a:cubicBezTo>
                  <a:pt x="0" y="75506"/>
                  <a:pt x="3945" y="85417"/>
                  <a:pt x="11139" y="90540"/>
                </a:cubicBezTo>
                <a:cubicBezTo>
                  <a:pt x="15679" y="93753"/>
                  <a:pt x="21174" y="95303"/>
                  <a:pt x="26111" y="97882"/>
                </a:cubicBezTo>
                <a:cubicBezTo>
                  <a:pt x="30662" y="100264"/>
                  <a:pt x="34706" y="103514"/>
                  <a:pt x="39196" y="106032"/>
                </a:cubicBezTo>
                <a:cubicBezTo>
                  <a:pt x="47601" y="110735"/>
                  <a:pt x="57045" y="112562"/>
                  <a:pt x="66700" y="112562"/>
                </a:cubicBezTo>
                <a:cubicBezTo>
                  <a:pt x="75939" y="112562"/>
                  <a:pt x="85370" y="110889"/>
                  <a:pt x="94268" y="108463"/>
                </a:cubicBezTo>
                <a:cubicBezTo>
                  <a:pt x="103360" y="105994"/>
                  <a:pt x="112886" y="102323"/>
                  <a:pt x="118096" y="94472"/>
                </a:cubicBezTo>
                <a:cubicBezTo>
                  <a:pt x="122090" y="88444"/>
                  <a:pt x="122784" y="81138"/>
                  <a:pt x="121891" y="73832"/>
                </a:cubicBezTo>
                <a:cubicBezTo>
                  <a:pt x="121395" y="69677"/>
                  <a:pt x="120378" y="65522"/>
                  <a:pt x="119162" y="61589"/>
                </a:cubicBezTo>
                <a:cubicBezTo>
                  <a:pt x="117810" y="57187"/>
                  <a:pt x="116235" y="52733"/>
                  <a:pt x="116396" y="48119"/>
                </a:cubicBezTo>
                <a:cubicBezTo>
                  <a:pt x="116520" y="44869"/>
                  <a:pt x="117500" y="41732"/>
                  <a:pt x="117984" y="38519"/>
                </a:cubicBezTo>
                <a:cubicBezTo>
                  <a:pt x="118777" y="33372"/>
                  <a:pt x="118281" y="28088"/>
                  <a:pt x="116930" y="23064"/>
                </a:cubicBezTo>
                <a:cubicBezTo>
                  <a:pt x="115962" y="19455"/>
                  <a:pt x="114511" y="15907"/>
                  <a:pt x="112204" y="12967"/>
                </a:cubicBezTo>
                <a:cubicBezTo>
                  <a:pt x="110133" y="10338"/>
                  <a:pt x="107429" y="8254"/>
                  <a:pt x="104513" y="6605"/>
                </a:cubicBezTo>
                <a:cubicBezTo>
                  <a:pt x="96811" y="2250"/>
                  <a:pt x="87793" y="874"/>
                  <a:pt x="78962" y="291"/>
                </a:cubicBezTo>
                <a:cubicBezTo>
                  <a:pt x="76326" y="113"/>
                  <a:pt x="73675" y="1"/>
                  <a:pt x="71028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309" name="Google Shape;309;p36"/>
          <p:cNvSpPr txBox="1">
            <a:spLocks noGrp="1"/>
          </p:cNvSpPr>
          <p:nvPr>
            <p:ph type="subTitle" idx="1"/>
          </p:nvPr>
        </p:nvSpPr>
        <p:spPr>
          <a:xfrm>
            <a:off x="611561" y="2499026"/>
            <a:ext cx="4464496" cy="2658166"/>
          </a:xfrm>
          <a:prstGeom prst="rect">
            <a:avLst/>
          </a:prstGeom>
        </p:spPr>
        <p:txBody>
          <a:bodyPr spcFirstLastPara="1"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Un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dirty="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Exemple Parmi d’autres  : reconnaître les pratiques des jeunes </a:t>
            </a:r>
            <a:endParaRPr sz="4400" b="1" dirty="0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1C16651-B648-F42E-0299-807DFDCFC3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63246" y="508000"/>
            <a:ext cx="4064000" cy="304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44EEC4C-FBFD-C0B5-7268-1B548AE4C8D5}"/>
              </a:ext>
            </a:extLst>
          </p:cNvPr>
          <p:cNvSpPr txBox="1"/>
          <p:nvPr/>
        </p:nvSpPr>
        <p:spPr>
          <a:xfrm>
            <a:off x="1041242" y="234919"/>
            <a:ext cx="4757736" cy="53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20" algn="ctr" defTabSz="457200" eaLnBrk="1" fontAlgn="auto" hangingPunct="1">
              <a:lnSpc>
                <a:spcPct val="134000"/>
              </a:lnSpc>
              <a:spcBef>
                <a:spcPts val="50"/>
              </a:spcBef>
              <a:spcAft>
                <a:spcPts val="0"/>
              </a:spcAft>
            </a:pPr>
            <a:r>
              <a:rPr lang="fr-FR" sz="2400" b="1" spc="66" dirty="0">
                <a:solidFill>
                  <a:srgbClr val="BF2E2E"/>
                </a:solidFill>
                <a:latin typeface="Trebuchet MS"/>
                <a:ea typeface="DejaVu Sans"/>
              </a:rPr>
              <a:t>EXPÉ 2 :  Badgeons le 4.1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626" y="-27384"/>
            <a:ext cx="2748395" cy="994172"/>
          </a:xfrm>
        </p:spPr>
        <p:txBody>
          <a:bodyPr rtlCol="0">
            <a:noAutofit/>
          </a:bodyPr>
          <a:lstStyle/>
          <a:p>
            <a:r>
              <a:rPr lang="fr-FR" sz="2400" dirty="0"/>
              <a:t>Badgeons le 4.1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741" y="837948"/>
            <a:ext cx="1807426" cy="4967316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/>
                <a:ea typeface="Arial"/>
                <a:cs typeface="Arial"/>
              </a:rPr>
              <a:t>Public : 15/25 ans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/>
                <a:ea typeface="Arial"/>
                <a:cs typeface="Arial"/>
              </a:rPr>
              <a:t>3 ans de travail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/>
                <a:ea typeface="Arial"/>
                <a:cs typeface="Arial"/>
              </a:rPr>
              <a:t>Création d’un référentiel de 12 classes de badges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/>
                <a:ea typeface="Arial"/>
                <a:cs typeface="Arial"/>
              </a:rPr>
              <a:t>Pilotage Ville de Blois, co-pilotage BIJ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/>
                <a:ea typeface="Arial"/>
                <a:cs typeface="Arial"/>
              </a:rPr>
              <a:t>Formation des médiateurs de badges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/>
                <a:ea typeface="Arial"/>
                <a:cs typeface="Arial"/>
              </a:rPr>
              <a:t>Outillage via </a:t>
            </a:r>
            <a:r>
              <a:rPr lang="fr-FR" sz="2000" dirty="0" err="1">
                <a:latin typeface="Arial"/>
                <a:ea typeface="Arial"/>
                <a:cs typeface="Arial"/>
              </a:rPr>
              <a:t>plateforme</a:t>
            </a:r>
            <a:r>
              <a:rPr lang="fr-FR" sz="2000" dirty="0">
                <a:latin typeface="Arial"/>
                <a:ea typeface="Arial"/>
                <a:cs typeface="Arial"/>
              </a:rPr>
              <a:t> mutualisée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/>
                <a:ea typeface="Arial"/>
                <a:cs typeface="Arial"/>
              </a:rPr>
              <a:t>Usage durant Forum des Jobs d’été / parcours pro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8B5091A-2A66-F9FF-F040-1ECA82818E73}"/>
              </a:ext>
            </a:extLst>
          </p:cNvPr>
          <p:cNvGraphicFramePr>
            <a:graphicFrameLocks noGrp="1"/>
          </p:cNvGraphicFramePr>
          <p:nvPr/>
        </p:nvGraphicFramePr>
        <p:xfrm>
          <a:off x="3563888" y="247953"/>
          <a:ext cx="5040560" cy="2304255"/>
        </p:xfrm>
        <a:graphic>
          <a:graphicData uri="http://schemas.openxmlformats.org/drawingml/2006/table">
            <a:tbl>
              <a:tblPr firstRow="1" firstCol="1" bandRow="1"/>
              <a:tblGrid>
                <a:gridCol w="1260140">
                  <a:extLst>
                    <a:ext uri="{9D8B030D-6E8A-4147-A177-3AD203B41FA5}">
                      <a16:colId xmlns:a16="http://schemas.microsoft.com/office/drawing/2014/main" val="253265125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3418981638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111672483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717844100"/>
                    </a:ext>
                  </a:extLst>
                </a:gridCol>
              </a:tblGrid>
              <a:tr h="837911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Pratiques artistiques et culturelles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Pratiques sportives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Pratiques d’engagement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Pratiques sociales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352801"/>
                  </a:ext>
                </a:extLst>
              </a:tr>
              <a:tr h="628433"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Pratiques linguistiques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Environnement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Parcours encadrés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Pratiques jeux de société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084528"/>
                  </a:ext>
                </a:extLst>
              </a:tr>
              <a:tr h="837911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Petits jobs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pratiques numériques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Pratiques manuelles/mécaniques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mobilité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62094"/>
                  </a:ext>
                </a:extLst>
              </a:tr>
            </a:tbl>
          </a:graphicData>
        </a:graphic>
      </p:graphicFrame>
      <p:cxnSp>
        <p:nvCxnSpPr>
          <p:cNvPr id="11" name="Connecteur en arc 10">
            <a:extLst>
              <a:ext uri="{FF2B5EF4-FFF2-40B4-BE49-F238E27FC236}">
                <a16:creationId xmlns:a16="http://schemas.microsoft.com/office/drawing/2014/main" id="{6F29A52F-3566-3366-F09E-BF3B531E98B0}"/>
              </a:ext>
            </a:extLst>
          </p:cNvPr>
          <p:cNvCxnSpPr>
            <a:cxnSpLocks/>
          </p:cNvCxnSpPr>
          <p:nvPr/>
        </p:nvCxnSpPr>
        <p:spPr bwMode="auto">
          <a:xfrm flipV="1">
            <a:off x="1678817" y="1052736"/>
            <a:ext cx="1885072" cy="124124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0E9C26-DFD7-8182-EE46-4DC073BDDF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38" y="5900067"/>
            <a:ext cx="4112750" cy="852048"/>
          </a:xfrm>
          <a:prstGeom prst="rect">
            <a:avLst/>
          </a:prstGeom>
        </p:spPr>
      </p:pic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7813DD5E-A9F0-6C61-7E3E-A544AD5002C6}"/>
              </a:ext>
            </a:extLst>
          </p:cNvPr>
          <p:cNvCxnSpPr>
            <a:cxnSpLocks/>
            <a:endCxn id="15" idx="3"/>
          </p:cNvCxnSpPr>
          <p:nvPr/>
        </p:nvCxnSpPr>
        <p:spPr bwMode="auto">
          <a:xfrm rot="5400000">
            <a:off x="2770724" y="3999174"/>
            <a:ext cx="3773881" cy="8799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3" name="Image 3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F723AFE-03BB-2E16-F2A0-62C6C2A331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789" y="4037776"/>
            <a:ext cx="3306664" cy="883165"/>
          </a:xfrm>
          <a:prstGeom prst="rect">
            <a:avLst/>
          </a:prstGeom>
        </p:spPr>
      </p:pic>
      <p:cxnSp>
        <p:nvCxnSpPr>
          <p:cNvPr id="34" name="Connecteur en angle 33">
            <a:extLst>
              <a:ext uri="{FF2B5EF4-FFF2-40B4-BE49-F238E27FC236}">
                <a16:creationId xmlns:a16="http://schemas.microsoft.com/office/drawing/2014/main" id="{7E37EA41-A4AB-61A3-1A8F-0E29EF6F0559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rot="10800000" flipV="1">
            <a:off x="3106116" y="1400080"/>
            <a:ext cx="457773" cy="263769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0" name="Image 39">
            <a:extLst>
              <a:ext uri="{FF2B5EF4-FFF2-40B4-BE49-F238E27FC236}">
                <a16:creationId xmlns:a16="http://schemas.microsoft.com/office/drawing/2014/main" id="{78A05739-AB49-8502-F4DC-4757E04E7C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1314" y="5279763"/>
            <a:ext cx="3402945" cy="788360"/>
          </a:xfrm>
          <a:prstGeom prst="rect">
            <a:avLst/>
          </a:prstGeom>
        </p:spPr>
      </p:pic>
      <p:cxnSp>
        <p:nvCxnSpPr>
          <p:cNvPr id="45" name="Connecteur en angle 44">
            <a:extLst>
              <a:ext uri="{FF2B5EF4-FFF2-40B4-BE49-F238E27FC236}">
                <a16:creationId xmlns:a16="http://schemas.microsoft.com/office/drawing/2014/main" id="{DB843C82-CE7E-3229-4084-FA9141C58DA9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6419507" y="2877637"/>
            <a:ext cx="4536504" cy="166622"/>
          </a:xfrm>
          <a:prstGeom prst="bentConnector3">
            <a:avLst>
              <a:gd name="adj1" fmla="val -11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3" name="Image 5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5441872-D335-D8EC-1F38-94B27A91C5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426" y="2862078"/>
            <a:ext cx="2783022" cy="1028625"/>
          </a:xfrm>
          <a:prstGeom prst="rect">
            <a:avLst/>
          </a:prstGeom>
        </p:spPr>
      </p:pic>
      <p:pic>
        <p:nvPicPr>
          <p:cNvPr id="55" name="Image 54" descr="Une image contenant texte, capture d’écran, journal, plusieurs&#10;&#10;Description générée automatiquement">
            <a:extLst>
              <a:ext uri="{FF2B5EF4-FFF2-40B4-BE49-F238E27FC236}">
                <a16:creationId xmlns:a16="http://schemas.microsoft.com/office/drawing/2014/main" id="{63DBD126-C66B-11AB-7E12-BB4952B436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872" y="3904407"/>
            <a:ext cx="1681827" cy="958078"/>
          </a:xfrm>
          <a:prstGeom prst="rect">
            <a:avLst/>
          </a:prstGeom>
        </p:spPr>
      </p:pic>
      <p:cxnSp>
        <p:nvCxnSpPr>
          <p:cNvPr id="56" name="Connecteur en angle 55">
            <a:extLst>
              <a:ext uri="{FF2B5EF4-FFF2-40B4-BE49-F238E27FC236}">
                <a16:creationId xmlns:a16="http://schemas.microsoft.com/office/drawing/2014/main" id="{11D139BE-1ACC-DA80-BEC4-5AED86DD77FD}"/>
              </a:ext>
            </a:extLst>
          </p:cNvPr>
          <p:cNvCxnSpPr>
            <a:cxnSpLocks/>
            <a:endCxn id="53" idx="1"/>
          </p:cNvCxnSpPr>
          <p:nvPr/>
        </p:nvCxnSpPr>
        <p:spPr bwMode="auto">
          <a:xfrm rot="16200000" flipH="1">
            <a:off x="3325597" y="880562"/>
            <a:ext cx="2683696" cy="230796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56752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73700" y="1611630"/>
            <a:ext cx="6330600" cy="4330980"/>
          </a:xfrm>
          <a:prstGeom prst="rect">
            <a:avLst/>
          </a:prstGeom>
          <a:ln>
            <a:noFill/>
          </a:ln>
        </p:spPr>
      </p:pic>
      <p:pic>
        <p:nvPicPr>
          <p:cNvPr id="232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70500" y="2393910"/>
            <a:ext cx="2071440" cy="2071440"/>
          </a:xfrm>
          <a:prstGeom prst="rect">
            <a:avLst/>
          </a:prstGeom>
          <a:ln>
            <a:noFill/>
          </a:ln>
        </p:spPr>
      </p:pic>
      <p:pic>
        <p:nvPicPr>
          <p:cNvPr id="233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99792" y="980728"/>
            <a:ext cx="3450240" cy="3731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5957F2E-BDB1-ECB0-DA81-E84F5C1C6B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28192" cy="15658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1A969B-34DB-5BC2-8409-207522B5F2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5" y="116949"/>
            <a:ext cx="2195735" cy="20934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A23869-0D7A-CD40-8E31-407E9C71AA53}"/>
              </a:ext>
            </a:extLst>
          </p:cNvPr>
          <p:cNvSpPr txBox="1"/>
          <p:nvPr/>
        </p:nvSpPr>
        <p:spPr>
          <a:xfrm>
            <a:off x="402806" y="260648"/>
            <a:ext cx="833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Rencontre Badge Numérique Ouvert – Blois </a:t>
            </a:r>
          </a:p>
          <a:p>
            <a:pPr algn="ctr"/>
            <a:r>
              <a:rPr lang="fr-FR" sz="2000" i="1" dirty="0">
                <a:solidFill>
                  <a:srgbClr val="C00000"/>
                </a:solidFill>
              </a:rPr>
              <a:t>R2 – </a:t>
            </a:r>
            <a:r>
              <a:rPr lang="fr-FR" sz="2000" b="1" i="1" dirty="0">
                <a:solidFill>
                  <a:srgbClr val="C00000"/>
                </a:solidFill>
              </a:rPr>
              <a:t>3/11</a:t>
            </a:r>
            <a:r>
              <a:rPr lang="fr-FR" sz="2000" i="1" dirty="0">
                <a:solidFill>
                  <a:srgbClr val="C00000"/>
                </a:solidFill>
              </a:rPr>
              <a:t>/2022</a:t>
            </a:r>
          </a:p>
        </p:txBody>
      </p:sp>
      <p:pic>
        <p:nvPicPr>
          <p:cNvPr id="18" name="Image 17" descr="Une image contenant texte, plancher, intérieur, plusieurs&#10;&#10;Description générée automatiquement">
            <a:extLst>
              <a:ext uri="{FF2B5EF4-FFF2-40B4-BE49-F238E27FC236}">
                <a16:creationId xmlns:a16="http://schemas.microsoft.com/office/drawing/2014/main" id="{C4AAED8B-5419-BA73-B7C6-30206C37C6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160" y="968534"/>
            <a:ext cx="5277661" cy="22309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930A54-3086-16EE-9788-9FB707485A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602633"/>
            <a:ext cx="4912098" cy="2210444"/>
          </a:xfrm>
          <a:prstGeom prst="rect">
            <a:avLst/>
          </a:prstGeom>
        </p:spPr>
      </p:pic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0A48F7F2-6400-CA72-9EFD-0FAAD1B859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5799">
            <a:off x="179638" y="2607709"/>
            <a:ext cx="3986070" cy="2288653"/>
          </a:xfrm>
          <a:prstGeom prst="rect">
            <a:avLst/>
          </a:prstGeom>
        </p:spPr>
      </p:pic>
      <p:pic>
        <p:nvPicPr>
          <p:cNvPr id="3" name="Image 2" descr="Une image contenant texte, plancher, intérieur&#10;&#10;Description générée automatiquement">
            <a:extLst>
              <a:ext uri="{FF2B5EF4-FFF2-40B4-BE49-F238E27FC236}">
                <a16:creationId xmlns:a16="http://schemas.microsoft.com/office/drawing/2014/main" id="{2BFA33BC-4386-E092-A3B1-F3F3F3EA685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6" y="4857357"/>
            <a:ext cx="1957811" cy="1895814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F920A16-2599-4602-33D0-7A2E0458A75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701538"/>
            <a:ext cx="3483217" cy="20516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1011A5-3571-8B97-E7E7-375FE7AB22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368" y="4674621"/>
            <a:ext cx="3399682" cy="2105466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37B117C-DF53-2EFC-9077-1D991E9A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AFB82-F28A-C34F-9A7C-F7F98BB68893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0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EE73CF-B38B-3B13-079F-C4980474E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80592"/>
            <a:ext cx="7772400" cy="56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2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8"/>
          <p:cNvSpPr txBox="1">
            <a:spLocks noChangeArrowheads="1"/>
          </p:cNvSpPr>
          <p:nvPr/>
        </p:nvSpPr>
        <p:spPr bwMode="auto">
          <a:xfrm>
            <a:off x="11113" y="0"/>
            <a:ext cx="4721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fr-FR" sz="36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Ancrage du projet</a:t>
            </a: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107503" y="620713"/>
            <a:ext cx="6382761" cy="602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fr-FR" b="1" u="sng" dirty="0">
                <a:latin typeface="Arial" charset="0"/>
                <a:cs typeface="Arial" charset="0"/>
              </a:rPr>
              <a:t>Etapes</a:t>
            </a:r>
            <a:r>
              <a:rPr lang="fr-FR" b="1" dirty="0">
                <a:latin typeface="Arial" charset="0"/>
                <a:cs typeface="Arial" charset="0"/>
              </a:rPr>
              <a:t> </a:t>
            </a:r>
            <a:endParaRPr lang="fr-FR" b="1" u="sng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fr-FR" sz="1100" b="1" u="sng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fr-FR" sz="1600" dirty="0">
                <a:latin typeface="Arial" charset="0"/>
                <a:cs typeface="Arial" charset="0"/>
              </a:rPr>
              <a:t>   </a:t>
            </a:r>
            <a:r>
              <a:rPr lang="fr-FR" sz="1600" i="1" dirty="0">
                <a:latin typeface="Arial" charset="0"/>
                <a:cs typeface="Arial" charset="0"/>
              </a:rPr>
              <a:t>2016 / 2017 </a:t>
            </a:r>
            <a:r>
              <a:rPr lang="fr-FR" sz="1600" dirty="0">
                <a:latin typeface="Arial" charset="0"/>
                <a:cs typeface="Arial" charset="0"/>
              </a:rPr>
              <a:t>: découverte des O.B en France, G.B, Suède,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fr-FR" sz="1600" i="1" dirty="0">
                <a:latin typeface="Arial" charset="0"/>
                <a:cs typeface="Arial" charset="0"/>
              </a:rPr>
              <a:t>   Juin 2018 </a:t>
            </a:r>
            <a:r>
              <a:rPr lang="fr-FR" sz="1600" dirty="0">
                <a:latin typeface="Arial" charset="0"/>
                <a:cs typeface="Arial" charset="0"/>
              </a:rPr>
              <a:t>: formalisation du collectif régional  - expérimentation reconnaissance de l’engagement étudiant Univ Tours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fr-FR" sz="1600" dirty="0">
                <a:latin typeface="Arial" charset="0"/>
                <a:cs typeface="Arial" charset="0"/>
              </a:rPr>
              <a:t>   </a:t>
            </a:r>
            <a:r>
              <a:rPr lang="fr-FR" sz="1600" i="1" dirty="0">
                <a:latin typeface="Arial" charset="0"/>
                <a:cs typeface="Arial" charset="0"/>
              </a:rPr>
              <a:t>Déc 2018 </a:t>
            </a:r>
            <a:r>
              <a:rPr lang="fr-FR" sz="1600" dirty="0">
                <a:latin typeface="Arial" charset="0"/>
                <a:cs typeface="Arial" charset="0"/>
              </a:rPr>
              <a:t>: élaboration Fiche SCORAN</a:t>
            </a:r>
          </a:p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fr-FR" sz="1600" dirty="0">
                <a:latin typeface="Arial" charset="0"/>
                <a:cs typeface="Arial" charset="0"/>
              </a:rPr>
              <a:t>   </a:t>
            </a:r>
            <a:r>
              <a:rPr lang="fr-FR" sz="1600" i="1" dirty="0">
                <a:latin typeface="Arial" charset="0"/>
                <a:cs typeface="Arial" charset="0"/>
              </a:rPr>
              <a:t>Mai 2019 </a:t>
            </a:r>
            <a:r>
              <a:rPr lang="fr-FR" sz="1600" dirty="0">
                <a:latin typeface="Arial" charset="0"/>
                <a:cs typeface="Arial" charset="0"/>
              </a:rPr>
              <a:t>: </a:t>
            </a:r>
            <a:r>
              <a:rPr lang="fr-FR" sz="1600" i="1" dirty="0">
                <a:latin typeface="Arial" charset="0"/>
                <a:cs typeface="Arial" charset="0"/>
              </a:rPr>
              <a:t>Nov. 2019 /2022 </a:t>
            </a:r>
            <a:r>
              <a:rPr lang="fr-FR" sz="1600" dirty="0">
                <a:latin typeface="Arial" charset="0"/>
                <a:cs typeface="Arial" charset="0"/>
              </a:rPr>
              <a:t>: FEDER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fr-FR" sz="1600" dirty="0">
                <a:latin typeface="Arial" charset="0"/>
                <a:cs typeface="Arial" charset="0"/>
              </a:rPr>
              <a:t>Expérimentations par archipels : </a:t>
            </a:r>
          </a:p>
          <a:p>
            <a:pPr marL="1085850" lvl="1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fr-FR" sz="1600" dirty="0">
                <a:latin typeface="Arial" charset="0"/>
                <a:cs typeface="Arial" charset="0"/>
              </a:rPr>
              <a:t>(emploi des jeunes à Blois, Tours, Insertion par l’activité économique, projet DILL, Badgeons le Pithiverais, Badgeons le 28, Organismes de formation en Métropole tourangelle,)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fr-FR" sz="1600" dirty="0">
                <a:latin typeface="Arial" charset="0"/>
                <a:cs typeface="Arial" charset="0"/>
              </a:rPr>
              <a:t>PIC 100% Inclusion Ligue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fr-FR" sz="1600" dirty="0">
                <a:latin typeface="Arial" charset="0"/>
                <a:cs typeface="Arial" charset="0"/>
              </a:rPr>
              <a:t>« Badgeons l’engagement en Service Civique »</a:t>
            </a:r>
          </a:p>
          <a:p>
            <a:pPr>
              <a:lnSpc>
                <a:spcPct val="110000"/>
              </a:lnSpc>
              <a:defRPr/>
            </a:pPr>
            <a:endParaRPr lang="fr-FR" dirty="0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fr-FR" b="1" u="sng" dirty="0">
                <a:latin typeface="Arial" charset="0"/>
                <a:cs typeface="Arial" charset="0"/>
              </a:rPr>
              <a:t>Parallèlement</a:t>
            </a:r>
            <a:r>
              <a:rPr lang="fr-FR" dirty="0"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fr-FR" sz="1600" dirty="0">
                <a:latin typeface="Arial" charset="0"/>
                <a:cs typeface="Arial" charset="0"/>
              </a:rPr>
              <a:t>Création de l’association nationale Reconnaître, RD Talents et déploiement des initiatives en France</a:t>
            </a:r>
            <a:endParaRPr lang="fr-FR" sz="18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fr-FR" dirty="0">
              <a:latin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  <a:defRPr/>
            </a:pP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10" name="Trapèze 9"/>
          <p:cNvSpPr/>
          <p:nvPr/>
        </p:nvSpPr>
        <p:spPr>
          <a:xfrm rot="10800000">
            <a:off x="5796136" y="99006"/>
            <a:ext cx="5472112" cy="6850063"/>
          </a:xfrm>
          <a:prstGeom prst="trapezoid">
            <a:avLst>
              <a:gd name="adj" fmla="val 18839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9460" name="Image 2" descr="5c4a6b8b8ddfab690a8b48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32579">
            <a:off x="6033412" y="357761"/>
            <a:ext cx="350678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3" descr="badgeons le 41 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15751">
            <a:off x="6594569" y="3990676"/>
            <a:ext cx="23844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6" descr="logonuitopenbadgeOB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09052">
            <a:off x="6286540" y="2432882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15" descr="Isabelle Gaudr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57022">
            <a:off x="7861743" y="2143083"/>
            <a:ext cx="21240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17" descr="dernier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535" y="5738231"/>
            <a:ext cx="102076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B2B7300-D35A-2554-2BA7-6438550A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89BC0-BE11-F243-9B4F-588A3D49392A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40352" y="747221"/>
            <a:ext cx="866262" cy="858914"/>
          </a:xfrm>
          <a:prstGeom prst="rect">
            <a:avLst/>
          </a:prstGeom>
          <a:ln>
            <a:noFill/>
          </a:ln>
        </p:spPr>
      </p:pic>
      <p:pic>
        <p:nvPicPr>
          <p:cNvPr id="271" name="Image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4008" y="706842"/>
            <a:ext cx="2712150" cy="706050"/>
          </a:xfrm>
          <a:prstGeom prst="rect">
            <a:avLst/>
          </a:prstGeom>
          <a:ln>
            <a:noFill/>
          </a:ln>
        </p:spPr>
      </p:pic>
      <p:sp>
        <p:nvSpPr>
          <p:cNvPr id="272" name="TextShape 2"/>
          <p:cNvSpPr txBox="1"/>
          <p:nvPr/>
        </p:nvSpPr>
        <p:spPr>
          <a:xfrm>
            <a:off x="2905218" y="2986032"/>
            <a:ext cx="6238782" cy="183711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700" spc="-1" dirty="0">
                <a:solidFill>
                  <a:srgbClr val="0070C0"/>
                </a:solidFill>
                <a:latin typeface="Sansation" panose="02000000000000000000" pitchFamily="2" charset="0"/>
              </a:rPr>
              <a:t>Expé 1 :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2700" spc="-1" dirty="0">
              <a:solidFill>
                <a:srgbClr val="F79646">
                  <a:lumMod val="75000"/>
                </a:srgbClr>
              </a:solidFill>
              <a:latin typeface="Sansation" panose="02000000000000000000" pitchFamily="2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pc="-1" dirty="0">
                <a:solidFill>
                  <a:srgbClr val="F79646">
                    <a:lumMod val="75000"/>
                  </a:srgbClr>
                </a:solidFill>
                <a:latin typeface="Sansation" panose="02000000000000000000" pitchFamily="2" charset="0"/>
              </a:rPr>
              <a:t>« Badgeons l’IAE en Centre-Val de Loire »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pc="-1" dirty="0">
              <a:solidFill>
                <a:srgbClr val="F79646">
                  <a:lumMod val="75000"/>
                </a:srgbClr>
              </a:solidFill>
              <a:latin typeface="Sansation" panose="02000000000000000000" pitchFamily="2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pc="-1" dirty="0">
              <a:solidFill>
                <a:srgbClr val="F79646">
                  <a:lumMod val="75000"/>
                </a:srgbClr>
              </a:solidFill>
              <a:latin typeface="Sansation" panose="02000000000000000000" pitchFamily="2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86C9C25-648D-BCD9-107A-4E096A1650E6}"/>
              </a:ext>
            </a:extLst>
          </p:cNvPr>
          <p:cNvGrpSpPr/>
          <p:nvPr/>
        </p:nvGrpSpPr>
        <p:grpSpPr>
          <a:xfrm>
            <a:off x="2483768" y="769963"/>
            <a:ext cx="2940003" cy="637906"/>
            <a:chOff x="463665" y="1043652"/>
            <a:chExt cx="3920004" cy="850541"/>
          </a:xfrm>
        </p:grpSpPr>
        <p:pic>
          <p:nvPicPr>
            <p:cNvPr id="8" name="Picture 2" descr="Fédération des Entreprises d'Insertion - Newsletter mars 2017 |  Observatoire européen de l'Économie sociale">
              <a:extLst>
                <a:ext uri="{FF2B5EF4-FFF2-40B4-BE49-F238E27FC236}">
                  <a16:creationId xmlns:a16="http://schemas.microsoft.com/office/drawing/2014/main" id="{EC4C1890-2869-4736-9667-54AC435E3C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57" y="1277684"/>
              <a:ext cx="2241712" cy="616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Qu'est ce que le PIC - Plan d'Investissement dans les Compétences ? | C2RP  Carif-Oref Hauts-de-France">
              <a:extLst>
                <a:ext uri="{FF2B5EF4-FFF2-40B4-BE49-F238E27FC236}">
                  <a16:creationId xmlns:a16="http://schemas.microsoft.com/office/drawing/2014/main" id="{E8CEB1C0-1715-4125-9A5D-06C8726F9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994" y="1221149"/>
              <a:ext cx="936898" cy="642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0835194D-E078-C92B-5442-3190B2A65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65" y="1043652"/>
              <a:ext cx="792336" cy="82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EF0F5-6203-1243-A3F1-B1DB0DED3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677" y="3520557"/>
            <a:ext cx="5400378" cy="993870"/>
          </a:xfrm>
        </p:spPr>
        <p:txBody>
          <a:bodyPr/>
          <a:lstStyle/>
          <a:p>
            <a:r>
              <a:rPr lang="fr-FR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mois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auprès des </a:t>
            </a:r>
            <a:r>
              <a:rPr lang="fr-FR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de l’Insertion par l’Activité Economique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et des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salariés en parcours d’insertion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5F7564-9AF2-FAE6-3EA0-BEAFFB4FCA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191" y="1054985"/>
            <a:ext cx="1295444" cy="12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9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8C78E03-A325-2604-1792-A2E6F5A99DB3}"/>
              </a:ext>
            </a:extLst>
          </p:cNvPr>
          <p:cNvSpPr txBox="1"/>
          <p:nvPr/>
        </p:nvSpPr>
        <p:spPr>
          <a:xfrm>
            <a:off x="290688" y="1069068"/>
            <a:ext cx="8218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1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Contexte et Méthodologie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817D875-66C1-F9B7-B780-3FA46B4526CF}"/>
              </a:ext>
            </a:extLst>
          </p:cNvPr>
          <p:cNvSpPr txBox="1"/>
          <p:nvPr/>
        </p:nvSpPr>
        <p:spPr>
          <a:xfrm>
            <a:off x="290689" y="1774004"/>
            <a:ext cx="865517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Novembre </a:t>
            </a:r>
            <a:r>
              <a:rPr lang="fr-FR" sz="1650" b="1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50" b="1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faire reconnaitre les compétences informelles du public le plus éloigné de l’emploi ?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Réunion de lancement </a:t>
            </a:r>
            <a:r>
              <a:rPr lang="fr-FR" sz="16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auprès des SIAE, institutionnels, référents territoriaux du travail d’intérêt général…….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Accompagnements des SIAE engagées </a:t>
            </a:r>
            <a:r>
              <a:rPr lang="fr-FR" sz="16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des salariés dans la reconnaissance de compétences informelles acquises tout au long de leur parcours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fr-FR" sz="16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 le Conseiller en Insertion Professionnelle, l’Encadrant technique et la fédération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Création des badges 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Ateliers</a:t>
            </a:r>
            <a:r>
              <a:rPr lang="fr-FR" sz="165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avec les salariés en parcours 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Evénements </a:t>
            </a:r>
          </a:p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6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Ateliers prospectifs d’usage de badges</a:t>
            </a:r>
            <a:endParaRPr lang="fr-FR" sz="165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6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C0337F-EB94-9922-FE68-D54B7527F2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234" y="1069069"/>
            <a:ext cx="873625" cy="86747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1397CA4-D978-19F4-23F9-B28FF87BEC14}"/>
              </a:ext>
            </a:extLst>
          </p:cNvPr>
          <p:cNvCxnSpPr/>
          <p:nvPr/>
        </p:nvCxnSpPr>
        <p:spPr>
          <a:xfrm>
            <a:off x="371007" y="1511238"/>
            <a:ext cx="74875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6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592E52-19C9-206F-FCC9-392389BD94B1}"/>
              </a:ext>
            </a:extLst>
          </p:cNvPr>
          <p:cNvSpPr txBox="1"/>
          <p:nvPr/>
        </p:nvSpPr>
        <p:spPr>
          <a:xfrm>
            <a:off x="254899" y="1039099"/>
            <a:ext cx="5593205" cy="394981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</a:pPr>
            <a:endParaRPr lang="en-US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fr-F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entreprises d’insertion engagées</a:t>
            </a:r>
          </a:p>
          <a:p>
            <a:pPr marL="342900" indent="-342900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fr-F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Maison d’arrêt de Bourges</a:t>
            </a:r>
          </a:p>
          <a:p>
            <a:pPr indent="-171450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fr-FR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189</a:t>
            </a:r>
            <a:r>
              <a:rPr lang="fr-F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salariés en parcours </a:t>
            </a:r>
          </a:p>
          <a:p>
            <a:pPr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fr-F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des reconnaissances de savoir-être</a:t>
            </a:r>
          </a:p>
          <a:p>
            <a:pPr defTabSz="6858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fr-F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savoir-faire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</a:pPr>
            <a:endParaRPr lang="fr-FR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fr-FR" sz="2100" b="1" dirty="0">
                <a:solidFill>
                  <a:srgbClr val="8064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fr-F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badges initiés</a:t>
            </a:r>
          </a:p>
          <a:p>
            <a:pPr marL="685800" lvl="1" indent="-342900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fr-FR" sz="2100" b="1" dirty="0">
                <a:solidFill>
                  <a:srgbClr val="8064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fr-F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savoir - faire</a:t>
            </a:r>
          </a:p>
          <a:p>
            <a:pPr marL="685800" lvl="1" indent="-342900" defTabSz="6858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fr-FR" sz="2100" b="1" dirty="0">
                <a:solidFill>
                  <a:srgbClr val="8064A2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6</a:t>
            </a:r>
            <a:r>
              <a:rPr lang="fr-FR" sz="2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savoir - être</a:t>
            </a:r>
          </a:p>
          <a:p>
            <a:pPr marL="342900" indent="-342900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</a:pPr>
            <a:endParaRPr lang="en-US" sz="2100" dirty="0">
              <a:solidFill>
                <a:prstClr val="black"/>
              </a:solidFill>
              <a:latin typeface="Arial"/>
            </a:endParaRPr>
          </a:p>
          <a:p>
            <a:pPr indent="-171450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500" y="857246"/>
            <a:ext cx="3069391" cy="51435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500" y="857249"/>
            <a:ext cx="3069391" cy="4800277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500" y="857234"/>
            <a:ext cx="3051500" cy="480029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500" y="857243"/>
            <a:ext cx="2708600" cy="5143498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54E3F1A-2FA1-07C4-BED7-1BC409AD1A02}"/>
              </a:ext>
            </a:extLst>
          </p:cNvPr>
          <p:cNvGrpSpPr/>
          <p:nvPr/>
        </p:nvGrpSpPr>
        <p:grpSpPr>
          <a:xfrm>
            <a:off x="4379844" y="2453379"/>
            <a:ext cx="4320073" cy="3339059"/>
            <a:chOff x="6096000" y="1896637"/>
            <a:chExt cx="5150497" cy="4043425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1BC08137-BB17-F863-FA95-20B566BDA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5967" y="1896637"/>
              <a:ext cx="4170530" cy="3096619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E17CE1E9-3905-3023-7652-C1975AE00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4743199"/>
              <a:ext cx="5139373" cy="1196863"/>
            </a:xfrm>
            <a:prstGeom prst="rect">
              <a:avLst/>
            </a:prstGeom>
          </p:spPr>
        </p:pic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2F7A549A-935A-3C9D-477B-18FD582CD6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12" y="5061096"/>
            <a:ext cx="873625" cy="86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5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D3CA149D-E503-E582-81EF-3CDDDA1A905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099216" y="2431218"/>
            <a:ext cx="5838669" cy="311677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fr-FR" sz="3300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Badges initiés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8EDB4E1C-11A8-D092-4A69-AFCEDC0D92D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7602" y="1057590"/>
            <a:ext cx="840698" cy="7989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90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>
            <a:extLst>
              <a:ext uri="{FF2B5EF4-FFF2-40B4-BE49-F238E27FC236}">
                <a16:creationId xmlns:a16="http://schemas.microsoft.com/office/drawing/2014/main" id="{298A778A-175B-0367-6D3B-09AE3DA341C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7602" y="1057590"/>
            <a:ext cx="840698" cy="79893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2781BF-81EE-8F06-B524-5421A6CBEA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61" y="1073673"/>
            <a:ext cx="2379201" cy="2379201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27E87B-6F1B-0CE0-AE4E-BBB2E7B9DE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371" y="777332"/>
            <a:ext cx="2379201" cy="23792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AD901C6-D819-4AA3-87AA-1AF2045F32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013" y="826452"/>
            <a:ext cx="2379201" cy="23792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9CEBE46-A4AD-E1E3-AF50-BD36EECA97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562" y="3371331"/>
            <a:ext cx="2378869" cy="2378869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C3A448-E0B1-2352-BF88-EC4E8FE6B4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671" y="2358512"/>
            <a:ext cx="1596042" cy="159604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4F64891-BDD5-4148-28D5-60789968DE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223" y="1738689"/>
            <a:ext cx="2378869" cy="23788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2D7B7FA-5552-F792-63D9-C1AC919BB4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625" y="3348817"/>
            <a:ext cx="2379201" cy="23792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8BDA279-E142-3578-E6ED-DDEC14C8368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662" y="2754279"/>
            <a:ext cx="1419791" cy="14197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4FD9D24-E92E-5265-1F60-78335B623A2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94" y="4471877"/>
            <a:ext cx="1493120" cy="149312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545FB72-9AFD-1A26-CFC3-588C355064B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282" y="2333930"/>
            <a:ext cx="2213332" cy="2213332"/>
          </a:xfrm>
          <a:prstGeom prst="rect">
            <a:avLst/>
          </a:prstGeom>
        </p:spPr>
      </p:pic>
      <p:pic>
        <p:nvPicPr>
          <p:cNvPr id="28" name="Image 27" descr="Une image contenant texte&#10;&#10;Description générée automatiquement">
            <a:extLst>
              <a:ext uri="{FF2B5EF4-FFF2-40B4-BE49-F238E27FC236}">
                <a16:creationId xmlns:a16="http://schemas.microsoft.com/office/drawing/2014/main" id="{B1339A93-CF10-B7EF-8343-219C811A111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438" y="3725311"/>
            <a:ext cx="1490754" cy="1493132"/>
          </a:xfrm>
          <a:prstGeom prst="rect">
            <a:avLst/>
          </a:prstGeom>
        </p:spPr>
      </p:pic>
      <p:pic>
        <p:nvPicPr>
          <p:cNvPr id="30" name="Image 2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4EE708-26C4-D2A0-772A-4B390A12B95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613" y="4059838"/>
            <a:ext cx="1668180" cy="166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2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>
            <a:extLst>
              <a:ext uri="{FF2B5EF4-FFF2-40B4-BE49-F238E27FC236}">
                <a16:creationId xmlns:a16="http://schemas.microsoft.com/office/drawing/2014/main" id="{972993AF-6D73-F987-AE2B-EE1F0BB6F10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147602" y="1057590"/>
            <a:ext cx="840698" cy="798930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AD16B3B-3822-709B-D50C-07D6CE2494EC}"/>
              </a:ext>
            </a:extLst>
          </p:cNvPr>
          <p:cNvSpPr txBox="1"/>
          <p:nvPr/>
        </p:nvSpPr>
        <p:spPr>
          <a:xfrm>
            <a:off x="4835001" y="3093594"/>
            <a:ext cx="4913790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b="1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création 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Agent de propreté urbaine,</a:t>
            </a:r>
            <a:endParaRPr lang="fr-FR" sz="13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Employé-e couture,</a:t>
            </a:r>
            <a:endParaRPr lang="fr-FR" sz="13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Préparateur esthétique de véhicules,</a:t>
            </a:r>
            <a:endParaRPr lang="fr-FR" sz="13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Nettoyage vapeur,</a:t>
            </a:r>
            <a:endParaRPr lang="fr-FR" sz="13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Osmoseur,</a:t>
            </a:r>
            <a:endParaRPr lang="fr-FR" sz="13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Magasinier,</a:t>
            </a:r>
            <a:endParaRPr lang="fr-FR" sz="13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Entretien de surface – dilution</a:t>
            </a:r>
            <a:endParaRPr lang="fr-FR" sz="13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Logistique,</a:t>
            </a:r>
            <a:endParaRPr lang="fr-FR" sz="13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Blanchisserie,</a:t>
            </a:r>
            <a:endParaRPr lang="fr-FR" sz="13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Réparation et révision de matériel de jardinage</a:t>
            </a:r>
            <a:endParaRPr lang="fr-FR" sz="135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B4CE963-1F8A-5BB2-B4E5-DEE98C6BAA8B}"/>
              </a:ext>
            </a:extLst>
          </p:cNvPr>
          <p:cNvSpPr txBox="1"/>
          <p:nvPr/>
        </p:nvSpPr>
        <p:spPr>
          <a:xfrm>
            <a:off x="207516" y="925098"/>
            <a:ext cx="5232276" cy="550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Badges initiés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Agent d’entretien de propreté,</a:t>
            </a:r>
            <a:endParaRPr lang="fr-FR" sz="1275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Agent de nettoyage industriel,</a:t>
            </a:r>
            <a:endParaRPr lang="fr-FR" sz="1275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Technicien de surface,</a:t>
            </a:r>
            <a:endParaRPr lang="fr-FR" sz="1275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Réparateur 2 roues,</a:t>
            </a:r>
            <a:endParaRPr lang="fr-FR" sz="1275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Agent de nettoyage,</a:t>
            </a:r>
            <a:endParaRPr lang="fr-FR" sz="1275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Agent d’accueil et administration,</a:t>
            </a:r>
            <a:endParaRPr lang="fr-FR" sz="1275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Ouvrier viticole,</a:t>
            </a:r>
            <a:endParaRPr lang="fr-FR" sz="1275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Employé en espace vert,</a:t>
            </a:r>
            <a:endParaRPr lang="fr-FR" sz="1275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Contrôleur qualité et préparateur de commande,</a:t>
            </a:r>
            <a:endParaRPr lang="fr-FR" sz="1275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Agent de blanchisserie,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Employé d’accueil en pressing,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Maitrise du logiciel LAVINPRO,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Formation et suivi de la méthode RABC,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Je m’engage dans le développement durable,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Je développe mon employabilité,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Je m’adapte à une unité de production,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Pressing et textile en aqua nettoyage,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Chauffeur – livreur en blanchisserie,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Couturier-e solidaire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SST,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Ouvrier en espaces verts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CV 2,0, Mettre en forme son Cv,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2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Stage de découverte en entreprise et Formation Encadrant Technique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135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D1D2767-FEC1-281B-2F0B-5C7D4806F419}"/>
              </a:ext>
            </a:extLst>
          </p:cNvPr>
          <p:cNvCxnSpPr/>
          <p:nvPr/>
        </p:nvCxnSpPr>
        <p:spPr>
          <a:xfrm>
            <a:off x="284448" y="1298174"/>
            <a:ext cx="7487587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C5677A3-ED7A-093A-F88B-7A748B7CB208}"/>
              </a:ext>
            </a:extLst>
          </p:cNvPr>
          <p:cNvCxnSpPr>
            <a:cxnSpLocks/>
          </p:cNvCxnSpPr>
          <p:nvPr/>
        </p:nvCxnSpPr>
        <p:spPr>
          <a:xfrm>
            <a:off x="4906385" y="3429000"/>
            <a:ext cx="383590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D51EEE6-FB99-8F17-0BF6-19373208DC71}"/>
              </a:ext>
            </a:extLst>
          </p:cNvPr>
          <p:cNvSpPr txBox="1"/>
          <p:nvPr/>
        </p:nvSpPr>
        <p:spPr>
          <a:xfrm>
            <a:off x="4835001" y="1422596"/>
            <a:ext cx="4913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500" b="1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Savoir - être :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Autonomie,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Ponctualité,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Respect,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Travail en équipe,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Autonomie,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Savoir – être en entreprise </a:t>
            </a:r>
          </a:p>
        </p:txBody>
      </p:sp>
    </p:spTree>
    <p:extLst>
      <p:ext uri="{BB962C8B-B14F-4D97-AF65-F5344CB8AC3E}">
        <p14:creationId xmlns:p14="http://schemas.microsoft.com/office/powerpoint/2010/main" val="3897180083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89EBB0-5D64-4C9B-A86A-75BB81F42DB7}"/>
</file>

<file path=customXml/itemProps2.xml><?xml version="1.0" encoding="utf-8"?>
<ds:datastoreItem xmlns:ds="http://schemas.openxmlformats.org/officeDocument/2006/customXml" ds:itemID="{7017A0AB-1EED-44DC-B19C-64165E551B2E}"/>
</file>

<file path=docProps/app.xml><?xml version="1.0" encoding="utf-8"?>
<Properties xmlns="http://schemas.openxmlformats.org/officeDocument/2006/extended-properties" xmlns:vt="http://schemas.openxmlformats.org/officeDocument/2006/docPropsVTypes">
  <TotalTime>7933</TotalTime>
  <Words>841</Words>
  <Application>Microsoft Macintosh PowerPoint</Application>
  <PresentationFormat>Affichage à l'écran (4:3)</PresentationFormat>
  <Paragraphs>134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15</vt:i4>
      </vt:variant>
    </vt:vector>
  </HeadingPairs>
  <TitlesOfParts>
    <vt:vector size="34" baseType="lpstr">
      <vt:lpstr>Arial</vt:lpstr>
      <vt:lpstr>Arial Black</vt:lpstr>
      <vt:lpstr>Bradley Hand Bold</vt:lpstr>
      <vt:lpstr>Calibri</vt:lpstr>
      <vt:lpstr>Courier New</vt:lpstr>
      <vt:lpstr>Franklin Gothic Book</vt:lpstr>
      <vt:lpstr>Franklin Gothic Demi</vt:lpstr>
      <vt:lpstr>Oswald</vt:lpstr>
      <vt:lpstr>Sansation</vt:lpstr>
      <vt:lpstr>Symbol</vt:lpstr>
      <vt:lpstr>Times</vt:lpstr>
      <vt:lpstr>Times New Roman</vt:lpstr>
      <vt:lpstr>Trebuchet MS</vt:lpstr>
      <vt:lpstr>Wingdings</vt:lpstr>
      <vt:lpstr>Nouvelle présentation</vt:lpstr>
      <vt:lpstr>Office Theme</vt:lpstr>
      <vt:lpstr>1_Office Theme</vt:lpstr>
      <vt:lpstr>2_Office Theme</vt:lpstr>
      <vt:lpstr>5_Office Theme</vt:lpstr>
      <vt:lpstr>Présentation PowerPoint</vt:lpstr>
      <vt:lpstr>Présentation PowerPoint</vt:lpstr>
      <vt:lpstr>Présentation PowerPoint</vt:lpstr>
      <vt:lpstr>35 mois auprès des Structures de l’Insertion par l’Activité Economique et des salariés en parcours d’insertion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Badgeons le 4.1</vt:lpstr>
      <vt:lpstr>Présentation PowerPoint</vt:lpstr>
      <vt:lpstr>Présentation PowerPoint</vt:lpstr>
      <vt:lpstr>Présentation PowerPoint</vt:lpstr>
    </vt:vector>
  </TitlesOfParts>
  <Company>FOL 37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 FOL 37</dc:creator>
  <cp:lastModifiedBy>Anne MATTIOLI</cp:lastModifiedBy>
  <cp:revision>181</cp:revision>
  <cp:lastPrinted>2022-11-08T14:58:33Z</cp:lastPrinted>
  <dcterms:created xsi:type="dcterms:W3CDTF">2013-09-10T15:19:54Z</dcterms:created>
  <dcterms:modified xsi:type="dcterms:W3CDTF">2022-12-09T09:32:42Z</dcterms:modified>
</cp:coreProperties>
</file>