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96" r:id="rId3"/>
    <p:sldId id="297" r:id="rId4"/>
    <p:sldId id="322" r:id="rId5"/>
    <p:sldId id="332" r:id="rId6"/>
    <p:sldId id="306" r:id="rId7"/>
    <p:sldId id="307" r:id="rId8"/>
    <p:sldId id="325" r:id="rId9"/>
    <p:sldId id="334" r:id="rId10"/>
    <p:sldId id="327" r:id="rId11"/>
    <p:sldId id="333" r:id="rId12"/>
    <p:sldId id="329" r:id="rId13"/>
    <p:sldId id="335" r:id="rId14"/>
    <p:sldId id="330" r:id="rId15"/>
    <p:sldId id="345" r:id="rId16"/>
    <p:sldId id="344" r:id="rId17"/>
    <p:sldId id="331" r:id="rId18"/>
    <p:sldId id="355" r:id="rId19"/>
    <p:sldId id="346" r:id="rId20"/>
    <p:sldId id="356" r:id="rId21"/>
    <p:sldId id="347" r:id="rId22"/>
    <p:sldId id="353" r:id="rId23"/>
    <p:sldId id="354" r:id="rId24"/>
    <p:sldId id="357" r:id="rId25"/>
    <p:sldId id="324" r:id="rId26"/>
    <p:sldId id="312" r:id="rId27"/>
    <p:sldId id="314" r:id="rId28"/>
    <p:sldId id="339" r:id="rId29"/>
    <p:sldId id="348" r:id="rId30"/>
    <p:sldId id="349" r:id="rId31"/>
    <p:sldId id="336" r:id="rId32"/>
    <p:sldId id="350" r:id="rId33"/>
    <p:sldId id="318" r:id="rId34"/>
    <p:sldId id="342" r:id="rId35"/>
    <p:sldId id="319" r:id="rId36"/>
    <p:sldId id="343" r:id="rId37"/>
    <p:sldId id="259" r:id="rId38"/>
    <p:sldId id="352"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B21F"/>
    <a:srgbClr val="00A28D"/>
    <a:srgbClr val="46BED7"/>
    <a:srgbClr val="EA5602"/>
    <a:srgbClr val="F18700"/>
    <a:srgbClr val="C6BD00"/>
    <a:srgbClr val="369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4" autoAdjust="0"/>
    <p:restoredTop sz="79387" autoAdjust="0"/>
  </p:normalViewPr>
  <p:slideViewPr>
    <p:cSldViewPr snapToGrid="0">
      <p:cViewPr varScale="1">
        <p:scale>
          <a:sx n="114" d="100"/>
          <a:sy n="114" d="100"/>
        </p:scale>
        <p:origin x="1368" y="1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0" d="100"/>
          <a:sy n="60" d="100"/>
        </p:scale>
        <p:origin x="2766" y="4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fr-FR" sz="1800" b="0" strike="noStrike" spc="-1">
                <a:solidFill>
                  <a:srgbClr val="000000"/>
                </a:solidFill>
                <a:latin typeface="Calibri"/>
              </a:rPr>
              <a:t>Cliquez pour déplacer la diapo</a:t>
            </a:r>
          </a:p>
        </p:txBody>
      </p:sp>
      <p:sp>
        <p:nvSpPr>
          <p:cNvPr id="130"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131"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 </a:t>
            </a:r>
          </a:p>
        </p:txBody>
      </p:sp>
      <p:sp>
        <p:nvSpPr>
          <p:cNvPr id="132"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 </a:t>
            </a:r>
          </a:p>
        </p:txBody>
      </p:sp>
      <p:sp>
        <p:nvSpPr>
          <p:cNvPr id="133"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 </a:t>
            </a:r>
          </a:p>
        </p:txBody>
      </p:sp>
      <p:sp>
        <p:nvSpPr>
          <p:cNvPr id="134"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571CD391-FF24-4DF4-997C-C51CA1CF1FC1}"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r>
              <a:rPr lang="fr-FR" dirty="0"/>
              <a:t>Bonjour, me présenter directrice</a:t>
            </a:r>
            <a:r>
              <a:rPr lang="fr-FR" baseline="0" dirty="0"/>
              <a:t> de projets </a:t>
            </a:r>
            <a:r>
              <a:rPr lang="fr-FR" baseline="0" dirty="0" err="1"/>
              <a:t>resilience</a:t>
            </a:r>
            <a:r>
              <a:rPr lang="fr-FR" baseline="0" dirty="0"/>
              <a:t> territoriale au sein de la mission Résilience – transition – climat du </a:t>
            </a:r>
            <a:r>
              <a:rPr lang="fr-FR" baseline="0" dirty="0" err="1"/>
              <a:t>Cerema</a:t>
            </a:r>
            <a:r>
              <a:rPr lang="fr-FR" baseline="0" dirty="0"/>
              <a:t>. </a:t>
            </a:r>
          </a:p>
          <a:p>
            <a:r>
              <a:rPr lang="fr-FR" baseline="0" dirty="0"/>
              <a:t>Je remercie les organisateurs de ce colloque de me donner l’occasion d’intervenir aujourd’hui sur les travaux conduits par le </a:t>
            </a:r>
            <a:r>
              <a:rPr lang="fr-FR" baseline="0" dirty="0" err="1"/>
              <a:t>Cerema</a:t>
            </a:r>
            <a:r>
              <a:rPr lang="fr-FR" baseline="0" dirty="0"/>
              <a:t> sur la résilience des villes et des territoires. Je vous propose de dire deux mots sur le </a:t>
            </a:r>
            <a:r>
              <a:rPr lang="fr-FR" baseline="0" dirty="0" err="1"/>
              <a:t>Cerema</a:t>
            </a:r>
            <a:r>
              <a:rPr lang="fr-FR" baseline="0" dirty="0"/>
              <a:t>, avant de partager notre définition de la résilience, de vous présenter la boussole de la résilience, un outil que nous avons conçu et la façon dont cette boussole s’intègre dans notre méthodologie d’élaboration d’une stratégie de résilience territoriale. </a:t>
            </a:r>
            <a:endParaRPr lang="fr-FR" dirty="0"/>
          </a:p>
        </p:txBody>
      </p:sp>
      <p:sp>
        <p:nvSpPr>
          <p:cNvPr id="4" name="Espace réservé du numéro de diapositive 3"/>
          <p:cNvSpPr>
            <a:spLocks noGrp="1"/>
          </p:cNvSpPr>
          <p:nvPr>
            <p:ph type="sldNum" idx="10"/>
          </p:nvPr>
        </p:nvSpPr>
        <p:spPr/>
        <p:txBody>
          <a:bodyPr/>
          <a:lstStyle/>
          <a:p>
            <a:pPr algn="r"/>
            <a:fld id="{571CD391-FF24-4DF4-997C-C51CA1CF1FC1}" type="slidenum">
              <a:rPr lang="fr-FR" sz="1400" b="0" strike="noStrike" spc="-1" smtClean="0">
                <a:latin typeface="Times New Roman"/>
              </a:rPr>
              <a:t>1</a:t>
            </a:fld>
            <a:endParaRPr lang="fr-FR" sz="1400" b="0" strike="noStrike" spc="-1">
              <a:latin typeface="Times New Roman"/>
            </a:endParaRPr>
          </a:p>
        </p:txBody>
      </p:sp>
    </p:spTree>
    <p:extLst>
      <p:ext uri="{BB962C8B-B14F-4D97-AF65-F5344CB8AC3E}">
        <p14:creationId xmlns:p14="http://schemas.microsoft.com/office/powerpoint/2010/main" val="45086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Pour élaborer une stratégie de résilience, la première étape consiste à mobiliser les acteurs, pour partager la compréhension du sujet (c’est quoi la résilience ? c’est quoi un territoire résilient ?) et ce que cela signifie localement (ici, maintenant, ça voudrait dire quoi de devenir résilient ?). </a:t>
            </a:r>
          </a:p>
          <a:p>
            <a:endParaRPr lang="fr-FR" dirty="0"/>
          </a:p>
        </p:txBody>
      </p:sp>
      <p:sp>
        <p:nvSpPr>
          <p:cNvPr id="4" name="Espace réservé du numéro de diapositive 3"/>
          <p:cNvSpPr>
            <a:spLocks noGrp="1"/>
          </p:cNvSpPr>
          <p:nvPr>
            <p:ph type="sldNum" idx="10"/>
          </p:nvPr>
        </p:nvSpPr>
        <p:spPr/>
        <p:txBody>
          <a:bodyPr/>
          <a:lstStyle/>
          <a:p>
            <a:pPr algn="r"/>
            <a:fld id="{571CD391-FF24-4DF4-997C-C51CA1CF1FC1}" type="slidenum">
              <a:rPr lang="fr-FR" sz="1400" b="0" strike="noStrike" spc="-1" smtClean="0">
                <a:latin typeface="Times New Roman"/>
              </a:rPr>
              <a:t>27</a:t>
            </a:fld>
            <a:endParaRPr lang="fr-FR" sz="1400" b="0" strike="noStrike" spc="-1">
              <a:latin typeface="Times New Roman"/>
            </a:endParaRPr>
          </a:p>
        </p:txBody>
      </p:sp>
    </p:spTree>
    <p:extLst>
      <p:ext uri="{BB962C8B-B14F-4D97-AF65-F5344CB8AC3E}">
        <p14:creationId xmlns:p14="http://schemas.microsoft.com/office/powerpoint/2010/main" val="3082727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Il s’agit ensuite de comprendre ce qui menace plus particulièrement le territoire, en quoi il est vulnérable, mais aussi, dans quelle mesure, il est déjà en partie résilient. Au cours de cette étape, il s’agit de réaliser un ou des diagnostics pour identifier les principes menaces sur mon territoire, évaluer la vulnérabilité du territoire et estimer notre maturité collective en termes de résilience. Cette étape de diagnostic permet de faire émerger de premières idées d’actions pour renforcer la résilience.</a:t>
            </a:r>
            <a:endParaRPr lang="fr-FR" dirty="0"/>
          </a:p>
        </p:txBody>
      </p:sp>
      <p:sp>
        <p:nvSpPr>
          <p:cNvPr id="4" name="Espace réservé du numéro de diapositive 3"/>
          <p:cNvSpPr>
            <a:spLocks noGrp="1"/>
          </p:cNvSpPr>
          <p:nvPr>
            <p:ph type="sldNum" idx="10"/>
          </p:nvPr>
        </p:nvSpPr>
        <p:spPr/>
        <p:txBody>
          <a:bodyPr/>
          <a:lstStyle/>
          <a:p>
            <a:pPr algn="r"/>
            <a:fld id="{571CD391-FF24-4DF4-997C-C51CA1CF1FC1}" type="slidenum">
              <a:rPr lang="fr-FR" sz="1400" b="0" strike="noStrike" spc="-1" smtClean="0">
                <a:latin typeface="Times New Roman"/>
              </a:rPr>
              <a:t>29</a:t>
            </a:fld>
            <a:endParaRPr lang="fr-FR" sz="1400" b="0" strike="noStrike" spc="-1">
              <a:latin typeface="Times New Roman"/>
            </a:endParaRPr>
          </a:p>
        </p:txBody>
      </p:sp>
    </p:spTree>
    <p:extLst>
      <p:ext uri="{BB962C8B-B14F-4D97-AF65-F5344CB8AC3E}">
        <p14:creationId xmlns:p14="http://schemas.microsoft.com/office/powerpoint/2010/main" val="1904324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Au cours de cette étape, il s’agit de réaliser un ou des diagnostics pour identifier les principes menaces sur mon territoire, évaluer la vulnérabilité du territoire et estimer notre maturité collective en termes de résilience. Cette étape de diagnostic permet de faire émerger de premières idées d’actions pour renforcer la résilience.</a:t>
            </a:r>
            <a:endParaRPr lang="fr-FR" dirty="0"/>
          </a:p>
        </p:txBody>
      </p:sp>
      <p:sp>
        <p:nvSpPr>
          <p:cNvPr id="4" name="Espace réservé du numéro de diapositive 3"/>
          <p:cNvSpPr>
            <a:spLocks noGrp="1"/>
          </p:cNvSpPr>
          <p:nvPr>
            <p:ph type="sldNum" idx="10"/>
          </p:nvPr>
        </p:nvSpPr>
        <p:spPr/>
        <p:txBody>
          <a:bodyPr/>
          <a:lstStyle/>
          <a:p>
            <a:pPr algn="r"/>
            <a:fld id="{571CD391-FF24-4DF4-997C-C51CA1CF1FC1}" type="slidenum">
              <a:rPr lang="fr-FR" sz="1400" b="0" strike="noStrike" spc="-1" smtClean="0">
                <a:latin typeface="Times New Roman"/>
              </a:rPr>
              <a:t>30</a:t>
            </a:fld>
            <a:endParaRPr lang="fr-FR" sz="1400" b="0" strike="noStrike" spc="-1">
              <a:latin typeface="Times New Roman"/>
            </a:endParaRPr>
          </a:p>
        </p:txBody>
      </p:sp>
    </p:spTree>
    <p:extLst>
      <p:ext uri="{BB962C8B-B14F-4D97-AF65-F5344CB8AC3E}">
        <p14:creationId xmlns:p14="http://schemas.microsoft.com/office/powerpoint/2010/main" val="263763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r>
              <a:rPr lang="fr-FR" dirty="0"/>
              <a:t>C’est à cette étape que la boussole de la résilience est mobilisée, pour évaluer la maturité de la collectivité en</a:t>
            </a:r>
            <a:r>
              <a:rPr lang="fr-FR" baseline="0" dirty="0"/>
              <a:t> termes de résilience. </a:t>
            </a:r>
            <a:endParaRPr lang="fr-FR" dirty="0"/>
          </a:p>
        </p:txBody>
      </p:sp>
      <p:sp>
        <p:nvSpPr>
          <p:cNvPr id="4" name="Espace réservé du numéro de diapositive 3"/>
          <p:cNvSpPr>
            <a:spLocks noGrp="1"/>
          </p:cNvSpPr>
          <p:nvPr>
            <p:ph type="sldNum" idx="10"/>
          </p:nvPr>
        </p:nvSpPr>
        <p:spPr/>
        <p:txBody>
          <a:bodyPr/>
          <a:lstStyle/>
          <a:p>
            <a:pPr algn="r"/>
            <a:fld id="{571CD391-FF24-4DF4-997C-C51CA1CF1FC1}" type="slidenum">
              <a:rPr lang="fr-FR" sz="1400" b="0" strike="noStrike" spc="-1" smtClean="0">
                <a:latin typeface="Times New Roman"/>
              </a:rPr>
              <a:t>31</a:t>
            </a:fld>
            <a:endParaRPr lang="fr-FR" sz="1400" b="0" strike="noStrike" spc="-1">
              <a:latin typeface="Times New Roman"/>
            </a:endParaRPr>
          </a:p>
        </p:txBody>
      </p:sp>
    </p:spTree>
    <p:extLst>
      <p:ext uri="{BB962C8B-B14F-4D97-AF65-F5344CB8AC3E}">
        <p14:creationId xmlns:p14="http://schemas.microsoft.com/office/powerpoint/2010/main" val="2943459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Je</a:t>
            </a:r>
            <a:r>
              <a:rPr lang="fr-FR" baseline="0" dirty="0"/>
              <a:t> termine rapidement sur les deux dernières étapes de la démarche : </a:t>
            </a:r>
            <a:r>
              <a:rPr lang="fr-FR" sz="1200" kern="1200" dirty="0">
                <a:solidFill>
                  <a:schemeClr val="tx1"/>
                </a:solidFill>
                <a:effectLst/>
                <a:latin typeface="+mn-lt"/>
                <a:ea typeface="+mn-ea"/>
                <a:cs typeface="+mn-cs"/>
              </a:rPr>
              <a:t>La troisième étape consiste en un exercice de prospective : il s’agit d’envisager le pire des scénarii pour le territoire, à un horizon temporel suffisamment lointain, pour pouvoir mieux le déjouer et construire une vision partagée d’un futur souhaitable. Ce passage par l’imagination permet de partager une vision commune et de faire émerger de nouvelles pistes d’action. </a:t>
            </a:r>
          </a:p>
          <a:p>
            <a:endParaRPr lang="fr-FR" dirty="0"/>
          </a:p>
        </p:txBody>
      </p:sp>
      <p:sp>
        <p:nvSpPr>
          <p:cNvPr id="4" name="Espace réservé du numéro de diapositive 3"/>
          <p:cNvSpPr>
            <a:spLocks noGrp="1"/>
          </p:cNvSpPr>
          <p:nvPr>
            <p:ph type="sldNum" idx="10"/>
          </p:nvPr>
        </p:nvSpPr>
        <p:spPr/>
        <p:txBody>
          <a:bodyPr/>
          <a:lstStyle/>
          <a:p>
            <a:pPr algn="r"/>
            <a:fld id="{571CD391-FF24-4DF4-997C-C51CA1CF1FC1}" type="slidenum">
              <a:rPr lang="fr-FR" sz="1400" b="0" strike="noStrike" spc="-1" smtClean="0">
                <a:latin typeface="Times New Roman"/>
              </a:rPr>
              <a:t>33</a:t>
            </a:fld>
            <a:endParaRPr lang="fr-FR" sz="1400" b="0" strike="noStrike" spc="-1">
              <a:latin typeface="Times New Roman"/>
            </a:endParaRPr>
          </a:p>
        </p:txBody>
      </p:sp>
    </p:spTree>
    <p:extLst>
      <p:ext uri="{BB962C8B-B14F-4D97-AF65-F5344CB8AC3E}">
        <p14:creationId xmlns:p14="http://schemas.microsoft.com/office/powerpoint/2010/main" val="2439964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Enfin, la quatrième étape consiste précisément à formaliser le plan d’action, en identifiant de nouvelles actions et des pistes de transformation d’actions existantes. Un travail de hiérarchisation est indispensable à ce stade. </a:t>
            </a:r>
          </a:p>
          <a:p>
            <a:endParaRPr lang="fr-FR" dirty="0"/>
          </a:p>
        </p:txBody>
      </p:sp>
      <p:sp>
        <p:nvSpPr>
          <p:cNvPr id="4" name="Espace réservé du numéro de diapositive 3"/>
          <p:cNvSpPr>
            <a:spLocks noGrp="1"/>
          </p:cNvSpPr>
          <p:nvPr>
            <p:ph type="sldNum" idx="10"/>
          </p:nvPr>
        </p:nvSpPr>
        <p:spPr/>
        <p:txBody>
          <a:bodyPr/>
          <a:lstStyle/>
          <a:p>
            <a:pPr algn="r"/>
            <a:fld id="{571CD391-FF24-4DF4-997C-C51CA1CF1FC1}" type="slidenum">
              <a:rPr lang="fr-FR" sz="1400" b="0" strike="noStrike" spc="-1" smtClean="0">
                <a:latin typeface="Times New Roman"/>
              </a:rPr>
              <a:t>35</a:t>
            </a:fld>
            <a:endParaRPr lang="fr-FR" sz="1400" b="0" strike="noStrike" spc="-1">
              <a:latin typeface="Times New Roman"/>
            </a:endParaRPr>
          </a:p>
        </p:txBody>
      </p:sp>
    </p:spTree>
    <p:extLst>
      <p:ext uri="{BB962C8B-B14F-4D97-AF65-F5344CB8AC3E}">
        <p14:creationId xmlns:p14="http://schemas.microsoft.com/office/powerpoint/2010/main" val="1732565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Je vous remercie beaucoup de votre attention et je suis disponible pour répondre à vos</a:t>
            </a:r>
            <a:r>
              <a:rPr lang="fr-FR" sz="1200" kern="1200" baseline="0" dirty="0">
                <a:solidFill>
                  <a:schemeClr val="tx1"/>
                </a:solidFill>
                <a:effectLst/>
                <a:latin typeface="+mn-lt"/>
                <a:ea typeface="+mn-ea"/>
                <a:cs typeface="+mn-cs"/>
              </a:rPr>
              <a:t> questions. </a:t>
            </a:r>
            <a:endParaRPr lang="fr-FR" dirty="0"/>
          </a:p>
        </p:txBody>
      </p:sp>
      <p:sp>
        <p:nvSpPr>
          <p:cNvPr id="4" name="Espace réservé du numéro de diapositive 3"/>
          <p:cNvSpPr>
            <a:spLocks noGrp="1"/>
          </p:cNvSpPr>
          <p:nvPr>
            <p:ph type="sldNum" idx="10"/>
          </p:nvPr>
        </p:nvSpPr>
        <p:spPr/>
        <p:txBody>
          <a:bodyPr/>
          <a:lstStyle/>
          <a:p>
            <a:pPr algn="r"/>
            <a:fld id="{571CD391-FF24-4DF4-997C-C51CA1CF1FC1}" type="slidenum">
              <a:rPr lang="fr-FR" sz="1400" b="0" strike="noStrike" spc="-1" smtClean="0">
                <a:latin typeface="Times New Roman"/>
              </a:rPr>
              <a:t>37</a:t>
            </a:fld>
            <a:endParaRPr lang="fr-FR" sz="1400" b="0" strike="noStrike" spc="-1">
              <a:latin typeface="Times New Roman"/>
            </a:endParaRPr>
          </a:p>
        </p:txBody>
      </p:sp>
    </p:spTree>
    <p:extLst>
      <p:ext uri="{BB962C8B-B14F-4D97-AF65-F5344CB8AC3E}">
        <p14:creationId xmlns:p14="http://schemas.microsoft.com/office/powerpoint/2010/main" val="47350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r>
              <a:rPr lang="fr-FR" dirty="0"/>
              <a:t>En deux mots, le </a:t>
            </a:r>
            <a:r>
              <a:rPr lang="fr-FR" dirty="0" err="1"/>
              <a:t>Cerema</a:t>
            </a:r>
            <a:r>
              <a:rPr lang="fr-FR" dirty="0"/>
              <a:t> est un établissement public de près de 2600 agents,</a:t>
            </a:r>
            <a:r>
              <a:rPr lang="fr-FR" baseline="0" dirty="0"/>
              <a:t> répartis sur une quinzaine d’agences couvrant le territoire national et ultra marin. Nous couvrons de nombreux champs d’action, de l’expertise territoriale aux infrastructures de transports, en passant par l’environnement et les mobilités entre autres. La mission RTC a vocation à accompagner les territoires dans leurs démarches de transition vers des territoires soutenables et résilients. (formation, AMO, expertises, animation territoriale, </a:t>
            </a:r>
            <a:r>
              <a:rPr lang="fr-FR" baseline="0" dirty="0" err="1"/>
              <a:t>etc</a:t>
            </a:r>
            <a:r>
              <a:rPr lang="fr-FR" baseline="0" dirty="0"/>
              <a:t>)</a:t>
            </a:r>
            <a:endParaRPr lang="fr-FR" dirty="0"/>
          </a:p>
        </p:txBody>
      </p:sp>
      <p:sp>
        <p:nvSpPr>
          <p:cNvPr id="4" name="Espace réservé du numéro de diapositive 3"/>
          <p:cNvSpPr>
            <a:spLocks noGrp="1"/>
          </p:cNvSpPr>
          <p:nvPr>
            <p:ph type="sldNum" idx="10"/>
          </p:nvPr>
        </p:nvSpPr>
        <p:spPr/>
        <p:txBody>
          <a:bodyPr/>
          <a:lstStyle/>
          <a:p>
            <a:pPr algn="r"/>
            <a:fld id="{571CD391-FF24-4DF4-997C-C51CA1CF1FC1}" type="slidenum">
              <a:rPr lang="fr-FR" sz="1400" b="0" strike="noStrike" spc="-1" smtClean="0">
                <a:latin typeface="Times New Roman"/>
              </a:rPr>
              <a:t>3</a:t>
            </a:fld>
            <a:endParaRPr lang="fr-FR" sz="1400" b="0" strike="noStrike" spc="-1">
              <a:latin typeface="Times New Roman"/>
            </a:endParaRPr>
          </a:p>
        </p:txBody>
      </p:sp>
    </p:spTree>
    <p:extLst>
      <p:ext uri="{BB962C8B-B14F-4D97-AF65-F5344CB8AC3E}">
        <p14:creationId xmlns:p14="http://schemas.microsoft.com/office/powerpoint/2010/main" val="139219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Il nous semble important de préciser d’emblée que la démarche de résilience territoriale que nous proposons se rapproche, dans ses grandes étapes, de toute démarche de conduite de projet de territoire. Ce qui la distingue des autres démarches de projet de territoire, c’est la vision d’un territoire résilient que nous proposons =</a:t>
            </a:r>
            <a:r>
              <a:rPr lang="fr-FR" sz="1200" kern="1200" baseline="0" dirty="0">
                <a:solidFill>
                  <a:schemeClr val="tx1"/>
                </a:solidFill>
                <a:effectLst/>
                <a:latin typeface="+mn-lt"/>
                <a:ea typeface="+mn-ea"/>
                <a:cs typeface="+mn-cs"/>
              </a:rPr>
              <a:t> le cadre logique de nos démarches. </a:t>
            </a:r>
          </a:p>
          <a:p>
            <a:r>
              <a:rPr lang="fr-FR" sz="1200" kern="1200" dirty="0">
                <a:solidFill>
                  <a:schemeClr val="tx1"/>
                </a:solidFill>
                <a:effectLst/>
                <a:latin typeface="+mn-lt"/>
                <a:ea typeface="+mn-ea"/>
                <a:cs typeface="+mn-cs"/>
              </a:rPr>
              <a:t>Au </a:t>
            </a:r>
            <a:r>
              <a:rPr lang="fr-FR" sz="1200" kern="1200" dirty="0" err="1">
                <a:solidFill>
                  <a:schemeClr val="tx1"/>
                </a:solidFill>
                <a:effectLst/>
                <a:latin typeface="+mn-lt"/>
                <a:ea typeface="+mn-ea"/>
                <a:cs typeface="+mn-cs"/>
              </a:rPr>
              <a:t>Cerema</a:t>
            </a:r>
            <a:r>
              <a:rPr lang="fr-FR" sz="1200" kern="1200" dirty="0">
                <a:solidFill>
                  <a:schemeClr val="tx1"/>
                </a:solidFill>
                <a:effectLst/>
                <a:latin typeface="+mn-lt"/>
                <a:ea typeface="+mn-ea"/>
                <a:cs typeface="+mn-cs"/>
              </a:rPr>
              <a:t>, nous nous appuyons sur deux images, en réalité, très liées : celle du </a:t>
            </a:r>
            <a:r>
              <a:rPr lang="fr-FR" sz="1200" kern="1200" dirty="0" err="1">
                <a:solidFill>
                  <a:schemeClr val="tx1"/>
                </a:solidFill>
                <a:effectLst/>
                <a:latin typeface="+mn-lt"/>
                <a:ea typeface="+mn-ea"/>
                <a:cs typeface="+mn-cs"/>
              </a:rPr>
              <a:t>donut</a:t>
            </a:r>
            <a:r>
              <a:rPr lang="fr-FR" sz="1200" kern="1200" dirty="0">
                <a:solidFill>
                  <a:schemeClr val="tx1"/>
                </a:solidFill>
                <a:effectLst/>
                <a:latin typeface="+mn-lt"/>
                <a:ea typeface="+mn-ea"/>
                <a:cs typeface="+mn-cs"/>
              </a:rPr>
              <a:t> à gauche et celle des ODD,</a:t>
            </a:r>
            <a:r>
              <a:rPr lang="fr-FR" sz="1200" kern="1200" baseline="0" dirty="0">
                <a:solidFill>
                  <a:schemeClr val="tx1"/>
                </a:solidFill>
                <a:effectLst/>
                <a:latin typeface="+mn-lt"/>
                <a:ea typeface="+mn-ea"/>
                <a:cs typeface="+mn-cs"/>
              </a:rPr>
              <a:t> que vous connaissez.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Commençons par le </a:t>
            </a:r>
            <a:r>
              <a:rPr lang="fr-FR" sz="1200" kern="1200" dirty="0" err="1">
                <a:solidFill>
                  <a:schemeClr val="tx1"/>
                </a:solidFill>
                <a:effectLst/>
                <a:latin typeface="+mn-lt"/>
                <a:ea typeface="+mn-ea"/>
                <a:cs typeface="+mn-cs"/>
              </a:rPr>
              <a:t>Donut</a:t>
            </a:r>
            <a:r>
              <a:rPr lang="fr-FR" sz="1200" kern="1200" dirty="0">
                <a:solidFill>
                  <a:schemeClr val="tx1"/>
                </a:solidFill>
                <a:effectLst/>
                <a:latin typeface="+mn-lt"/>
                <a:ea typeface="+mn-ea"/>
                <a:cs typeface="+mn-cs"/>
              </a:rPr>
              <a:t> : la partie verte du </a:t>
            </a:r>
            <a:r>
              <a:rPr lang="fr-FR" sz="1200" kern="1200" dirty="0" err="1">
                <a:solidFill>
                  <a:schemeClr val="tx1"/>
                </a:solidFill>
                <a:effectLst/>
                <a:latin typeface="+mn-lt"/>
                <a:ea typeface="+mn-ea"/>
                <a:cs typeface="+mn-cs"/>
              </a:rPr>
              <a:t>donut</a:t>
            </a:r>
            <a:r>
              <a:rPr lang="fr-FR" sz="1200" kern="1200" dirty="0">
                <a:solidFill>
                  <a:schemeClr val="tx1"/>
                </a:solidFill>
                <a:effectLst/>
                <a:latin typeface="+mn-lt"/>
                <a:ea typeface="+mn-ea"/>
                <a:cs typeface="+mn-cs"/>
              </a:rPr>
              <a:t> représente l’espace sûr et juste qu’un territoire résilient doit atteindre et dans lequel il cherche à se maintenir. Pour cela, il s’agit d’entrer, puis rester en deçà du plafond environnemental, tout en restant au-delà du plancher social. Précisons : le territoire doit permettre l’épanouissement de chacun en assurant les besoins essentiels, tout en veillant à ne pas mettre en danger les grands équilibres de la planète. </a:t>
            </a:r>
          </a:p>
          <a:p>
            <a:r>
              <a:rPr lang="fr-FR" sz="1200" kern="1200" dirty="0">
                <a:solidFill>
                  <a:schemeClr val="tx1"/>
                </a:solidFill>
                <a:effectLst/>
                <a:latin typeface="+mn-lt"/>
                <a:ea typeface="+mn-ea"/>
                <a:cs typeface="+mn-cs"/>
              </a:rPr>
              <a:t>Les 17 ODD de l’ONU ne disent pas autre chose, mais sous une autre forme, en définissant des cibles à atteindre dans 17 domaines. Ces cibles reflètent la nécessité de préserver l’environnement (biodiversité, ressources) et d’atteindre un niveau de vie digne pour tous. </a:t>
            </a:r>
          </a:p>
          <a:p>
            <a:r>
              <a:rPr lang="fr-FR" sz="1200" kern="1200" dirty="0">
                <a:solidFill>
                  <a:schemeClr val="tx1"/>
                </a:solidFill>
                <a:effectLst/>
                <a:latin typeface="+mn-lt"/>
                <a:ea typeface="+mn-ea"/>
                <a:cs typeface="+mn-cs"/>
              </a:rPr>
              <a:t>Aujourd’hui, plusieurs des limites environnementales sont dépassées à l’échelle mondiale comme aux échelles nationales, dans de nombreux pays. Cela constitue une menace grave et génère déjà des crises plus fréquentes. La résilience territoriale devient une nécessité pour faire face à ces crises, mais aussi pour permettre de rester dans la zone verte du </a:t>
            </a:r>
            <a:r>
              <a:rPr lang="fr-FR" sz="1200" kern="1200" dirty="0" err="1">
                <a:solidFill>
                  <a:schemeClr val="tx1"/>
                </a:solidFill>
                <a:effectLst/>
                <a:latin typeface="+mn-lt"/>
                <a:ea typeface="+mn-ea"/>
                <a:cs typeface="+mn-cs"/>
              </a:rPr>
              <a:t>donut</a:t>
            </a:r>
            <a:r>
              <a:rPr lang="fr-FR" sz="1200" kern="1200" dirty="0">
                <a:solidFill>
                  <a:schemeClr val="tx1"/>
                </a:solidFill>
                <a:effectLst/>
                <a:latin typeface="+mn-lt"/>
                <a:ea typeface="+mn-ea"/>
                <a:cs typeface="+mn-cs"/>
              </a:rPr>
              <a:t>, une fois atteinte. </a:t>
            </a:r>
          </a:p>
        </p:txBody>
      </p:sp>
      <p:sp>
        <p:nvSpPr>
          <p:cNvPr id="4" name="Espace réservé du numéro de diapositive 3"/>
          <p:cNvSpPr>
            <a:spLocks noGrp="1"/>
          </p:cNvSpPr>
          <p:nvPr>
            <p:ph type="sldNum" idx="10"/>
          </p:nvPr>
        </p:nvSpPr>
        <p:spPr/>
        <p:txBody>
          <a:bodyPr/>
          <a:lstStyle/>
          <a:p>
            <a:pPr algn="r"/>
            <a:fld id="{571CD391-FF24-4DF4-997C-C51CA1CF1FC1}" type="slidenum">
              <a:rPr lang="fr-FR" sz="1400" b="0" strike="noStrike" spc="-1" smtClean="0">
                <a:latin typeface="Times New Roman"/>
              </a:rPr>
              <a:t>5</a:t>
            </a:fld>
            <a:endParaRPr lang="fr-FR" sz="1400" b="0" strike="noStrike" spc="-1">
              <a:latin typeface="Times New Roman"/>
            </a:endParaRPr>
          </a:p>
        </p:txBody>
      </p:sp>
    </p:spTree>
    <p:extLst>
      <p:ext uri="{BB962C8B-B14F-4D97-AF65-F5344CB8AC3E}">
        <p14:creationId xmlns:p14="http://schemas.microsoft.com/office/powerpoint/2010/main" val="349322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Un territoire résilience peut être défini par </a:t>
            </a:r>
            <a:r>
              <a:rPr lang="fr-FR" sz="1200" b="1" kern="1200" dirty="0">
                <a:solidFill>
                  <a:schemeClr val="tx1"/>
                </a:solidFill>
                <a:effectLst/>
                <a:latin typeface="+mn-lt"/>
                <a:ea typeface="+mn-ea"/>
                <a:cs typeface="+mn-cs"/>
              </a:rPr>
              <a:t>4 capacités</a:t>
            </a:r>
            <a:r>
              <a:rPr lang="fr-FR" sz="1200" kern="1200" dirty="0">
                <a:solidFill>
                  <a:schemeClr val="tx1"/>
                </a:solidFill>
                <a:effectLst/>
                <a:latin typeface="+mn-lt"/>
                <a:ea typeface="+mn-ea"/>
                <a:cs typeface="+mn-cs"/>
              </a:rPr>
              <a:t> (vous avez beaucoup parlé de « capacité ») : </a:t>
            </a:r>
          </a:p>
          <a:p>
            <a:pPr lvl="0"/>
            <a:r>
              <a:rPr lang="fr-FR" sz="1200" kern="1200" dirty="0">
                <a:solidFill>
                  <a:schemeClr val="tx1"/>
                </a:solidFill>
                <a:effectLst/>
                <a:latin typeface="+mn-lt"/>
                <a:ea typeface="+mn-ea"/>
                <a:cs typeface="+mn-cs"/>
              </a:rPr>
              <a:t>Résister aussi longtemps que possible à la perturbation, au choc;</a:t>
            </a:r>
          </a:p>
          <a:p>
            <a:pPr lvl="0"/>
            <a:r>
              <a:rPr lang="fr-FR" sz="1200" kern="1200" dirty="0">
                <a:solidFill>
                  <a:schemeClr val="tx1"/>
                </a:solidFill>
                <a:effectLst/>
                <a:latin typeface="+mn-lt"/>
                <a:ea typeface="+mn-ea"/>
                <a:cs typeface="+mn-cs"/>
              </a:rPr>
              <a:t>Absorber le choc;</a:t>
            </a:r>
          </a:p>
          <a:p>
            <a:pPr lvl="0"/>
            <a:r>
              <a:rPr lang="fr-FR" sz="1200" kern="1200" dirty="0">
                <a:solidFill>
                  <a:schemeClr val="tx1"/>
                </a:solidFill>
                <a:effectLst/>
                <a:latin typeface="+mn-lt"/>
                <a:ea typeface="+mn-ea"/>
                <a:cs typeface="+mn-cs"/>
              </a:rPr>
              <a:t>Recouvrer; </a:t>
            </a:r>
          </a:p>
          <a:p>
            <a:pPr lvl="0"/>
            <a:r>
              <a:rPr lang="fr-FR" sz="1200" kern="1200" dirty="0">
                <a:solidFill>
                  <a:schemeClr val="tx1"/>
                </a:solidFill>
                <a:effectLst/>
                <a:latin typeface="+mn-lt"/>
                <a:ea typeface="+mn-ea"/>
                <a:cs typeface="+mn-cs"/>
              </a:rPr>
              <a:t>Mais aussi, et cela nous semble fondamental au </a:t>
            </a:r>
            <a:r>
              <a:rPr lang="fr-FR" sz="1200" kern="1200" dirty="0" err="1">
                <a:solidFill>
                  <a:schemeClr val="tx1"/>
                </a:solidFill>
                <a:effectLst/>
                <a:latin typeface="+mn-lt"/>
                <a:ea typeface="+mn-ea"/>
                <a:cs typeface="+mn-cs"/>
              </a:rPr>
              <a:t>Cerema</a:t>
            </a:r>
            <a:r>
              <a:rPr lang="fr-FR" sz="1200" kern="1200" dirty="0">
                <a:solidFill>
                  <a:schemeClr val="tx1"/>
                </a:solidFill>
                <a:effectLst/>
                <a:latin typeface="+mn-lt"/>
                <a:ea typeface="+mn-ea"/>
                <a:cs typeface="+mn-cs"/>
              </a:rPr>
              <a:t>, se transformer, pour devenir plus résilient, plus durable, dans le long terme, en préparation à de futures crises. </a:t>
            </a:r>
          </a:p>
          <a:p>
            <a:endParaRPr lang="fr-FR" dirty="0"/>
          </a:p>
        </p:txBody>
      </p:sp>
      <p:sp>
        <p:nvSpPr>
          <p:cNvPr id="4" name="Espace réservé du numéro de diapositive 3"/>
          <p:cNvSpPr>
            <a:spLocks noGrp="1"/>
          </p:cNvSpPr>
          <p:nvPr>
            <p:ph type="sldNum" idx="10"/>
          </p:nvPr>
        </p:nvSpPr>
        <p:spPr/>
        <p:txBody>
          <a:bodyPr/>
          <a:lstStyle/>
          <a:p>
            <a:pPr algn="r"/>
            <a:fld id="{571CD391-FF24-4DF4-997C-C51CA1CF1FC1}" type="slidenum">
              <a:rPr lang="fr-FR" sz="1400" b="0" strike="noStrike" spc="-1" smtClean="0">
                <a:latin typeface="Times New Roman"/>
              </a:rPr>
              <a:t>6</a:t>
            </a:fld>
            <a:endParaRPr lang="fr-FR" sz="1400" b="0" strike="noStrike" spc="-1">
              <a:latin typeface="Times New Roman"/>
            </a:endParaRPr>
          </a:p>
        </p:txBody>
      </p:sp>
    </p:spTree>
    <p:extLst>
      <p:ext uri="{BB962C8B-B14F-4D97-AF65-F5344CB8AC3E}">
        <p14:creationId xmlns:p14="http://schemas.microsoft.com/office/powerpoint/2010/main" val="4190826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Notre</a:t>
            </a:r>
            <a:r>
              <a:rPr lang="fr-FR" sz="1200" kern="1200" baseline="0" dirty="0">
                <a:solidFill>
                  <a:schemeClr val="tx1"/>
                </a:solidFill>
                <a:effectLst/>
                <a:latin typeface="+mn-lt"/>
                <a:ea typeface="+mn-ea"/>
                <a:cs typeface="+mn-cs"/>
              </a:rPr>
              <a:t> définition de la résilience renvoie donc à une conception systémique de la résilience : il s’agit de chercher à unifier soutenabilité et gestion des risques, en reconnaissant la double contrainte des limites planétaires et de l’épuisement des ressources (réalité d’un monde fini), comme source d’aléas et de vulnérabilités. </a:t>
            </a:r>
            <a:endParaRPr lang="fr-FR" dirty="0"/>
          </a:p>
        </p:txBody>
      </p:sp>
      <p:sp>
        <p:nvSpPr>
          <p:cNvPr id="4" name="Espace réservé du numéro de diapositive 3"/>
          <p:cNvSpPr>
            <a:spLocks noGrp="1"/>
          </p:cNvSpPr>
          <p:nvPr>
            <p:ph type="sldNum" idx="10"/>
          </p:nvPr>
        </p:nvSpPr>
        <p:spPr/>
        <p:txBody>
          <a:bodyPr/>
          <a:lstStyle/>
          <a:p>
            <a:pPr algn="r"/>
            <a:fld id="{571CD391-FF24-4DF4-997C-C51CA1CF1FC1}" type="slidenum">
              <a:rPr lang="fr-FR" sz="1400" b="0" strike="noStrike" spc="-1" smtClean="0">
                <a:latin typeface="Times New Roman"/>
              </a:rPr>
              <a:t>7</a:t>
            </a:fld>
            <a:endParaRPr lang="fr-FR" sz="1400" b="0" strike="noStrike" spc="-1">
              <a:latin typeface="Times New Roman"/>
            </a:endParaRPr>
          </a:p>
        </p:txBody>
      </p:sp>
    </p:spTree>
    <p:extLst>
      <p:ext uri="{BB962C8B-B14F-4D97-AF65-F5344CB8AC3E}">
        <p14:creationId xmlns:p14="http://schemas.microsoft.com/office/powerpoint/2010/main" val="109798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r>
              <a:rPr lang="fr-FR" dirty="0"/>
              <a:t>Cette définition de la résilience</a:t>
            </a:r>
            <a:r>
              <a:rPr lang="fr-FR" baseline="0" dirty="0"/>
              <a:t> est à la base de la boussole de la résilience que nous avons conçue. </a:t>
            </a:r>
            <a:endParaRPr lang="fr-FR" dirty="0"/>
          </a:p>
        </p:txBody>
      </p:sp>
      <p:sp>
        <p:nvSpPr>
          <p:cNvPr id="4" name="Espace réservé du numéro de diapositive 3"/>
          <p:cNvSpPr>
            <a:spLocks noGrp="1"/>
          </p:cNvSpPr>
          <p:nvPr>
            <p:ph type="sldNum" idx="10"/>
          </p:nvPr>
        </p:nvSpPr>
        <p:spPr/>
        <p:txBody>
          <a:bodyPr/>
          <a:lstStyle/>
          <a:p>
            <a:pPr algn="r"/>
            <a:fld id="{571CD391-FF24-4DF4-997C-C51CA1CF1FC1}" type="slidenum">
              <a:rPr lang="fr-FR" sz="1400" b="0" strike="noStrike" spc="-1" smtClean="0">
                <a:latin typeface="Times New Roman"/>
              </a:rPr>
              <a:t>8</a:t>
            </a:fld>
            <a:endParaRPr lang="fr-FR" sz="1400" b="0" strike="noStrike" spc="-1">
              <a:latin typeface="Times New Roman"/>
            </a:endParaRPr>
          </a:p>
        </p:txBody>
      </p:sp>
    </p:spTree>
    <p:extLst>
      <p:ext uri="{BB962C8B-B14F-4D97-AF65-F5344CB8AC3E}">
        <p14:creationId xmlns:p14="http://schemas.microsoft.com/office/powerpoint/2010/main" val="129448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571CD391-FF24-4DF4-997C-C51CA1CF1FC1}" type="slidenum">
              <a:rPr lang="fr-FR" sz="1400" b="0" strike="noStrike" spc="-1" smtClean="0">
                <a:latin typeface="Times New Roman"/>
              </a:rPr>
              <a:t>9</a:t>
            </a:fld>
            <a:endParaRPr lang="fr-FR" sz="1400" b="0" strike="noStrike" spc="-1">
              <a:latin typeface="Times New Roman"/>
            </a:endParaRPr>
          </a:p>
        </p:txBody>
      </p:sp>
    </p:spTree>
    <p:extLst>
      <p:ext uri="{BB962C8B-B14F-4D97-AF65-F5344CB8AC3E}">
        <p14:creationId xmlns:p14="http://schemas.microsoft.com/office/powerpoint/2010/main" val="246982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r>
              <a:rPr lang="fr-FR" dirty="0"/>
              <a:t>Cette boussole constitue à la fois une forme</a:t>
            </a:r>
            <a:r>
              <a:rPr lang="fr-FR" baseline="0" dirty="0"/>
              <a:t> de référentiel de la résilience et la base d’un outil de diagnostic. Cet outil de diagnostic est mobilisé dans notre méthodologie d’élaboration de stratégies de résilience. </a:t>
            </a:r>
            <a:endParaRPr lang="fr-FR" dirty="0"/>
          </a:p>
        </p:txBody>
      </p:sp>
      <p:sp>
        <p:nvSpPr>
          <p:cNvPr id="4" name="Espace réservé du numéro de diapositive 3"/>
          <p:cNvSpPr>
            <a:spLocks noGrp="1"/>
          </p:cNvSpPr>
          <p:nvPr>
            <p:ph type="sldNum" idx="10"/>
          </p:nvPr>
        </p:nvSpPr>
        <p:spPr/>
        <p:txBody>
          <a:bodyPr/>
          <a:lstStyle/>
          <a:p>
            <a:pPr algn="r"/>
            <a:fld id="{571CD391-FF24-4DF4-997C-C51CA1CF1FC1}" type="slidenum">
              <a:rPr lang="fr-FR" sz="1400" b="0" strike="noStrike" spc="-1" smtClean="0">
                <a:latin typeface="Times New Roman"/>
              </a:rPr>
              <a:t>25</a:t>
            </a:fld>
            <a:endParaRPr lang="fr-FR" sz="1400" b="0" strike="noStrike" spc="-1">
              <a:latin typeface="Times New Roman"/>
            </a:endParaRPr>
          </a:p>
        </p:txBody>
      </p:sp>
    </p:spTree>
    <p:extLst>
      <p:ext uri="{BB962C8B-B14F-4D97-AF65-F5344CB8AC3E}">
        <p14:creationId xmlns:p14="http://schemas.microsoft.com/office/powerpoint/2010/main" val="148581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Je vais donc vous présenter les 4 étapes de notre méthodologie, de façon très synthétique</a:t>
            </a:r>
            <a:endParaRPr lang="fr-FR" dirty="0"/>
          </a:p>
        </p:txBody>
      </p:sp>
      <p:sp>
        <p:nvSpPr>
          <p:cNvPr id="4" name="Espace réservé du numéro de diapositive 3"/>
          <p:cNvSpPr>
            <a:spLocks noGrp="1"/>
          </p:cNvSpPr>
          <p:nvPr>
            <p:ph type="sldNum" idx="10"/>
          </p:nvPr>
        </p:nvSpPr>
        <p:spPr/>
        <p:txBody>
          <a:bodyPr/>
          <a:lstStyle/>
          <a:p>
            <a:pPr algn="r"/>
            <a:fld id="{571CD391-FF24-4DF4-997C-C51CA1CF1FC1}" type="slidenum">
              <a:rPr lang="fr-FR" sz="1400" b="0" strike="noStrike" spc="-1" smtClean="0">
                <a:latin typeface="Times New Roman"/>
              </a:rPr>
              <a:t>26</a:t>
            </a:fld>
            <a:endParaRPr lang="fr-FR" sz="1400" b="0" strike="noStrike" spc="-1">
              <a:latin typeface="Times New Roman"/>
            </a:endParaRPr>
          </a:p>
        </p:txBody>
      </p:sp>
    </p:spTree>
    <p:extLst>
      <p:ext uri="{BB962C8B-B14F-4D97-AF65-F5344CB8AC3E}">
        <p14:creationId xmlns:p14="http://schemas.microsoft.com/office/powerpoint/2010/main" val="916722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71720" y="363960"/>
            <a:ext cx="8786520" cy="9194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29" name="PlaceHolder 2"/>
          <p:cNvSpPr>
            <a:spLocks noGrp="1"/>
          </p:cNvSpPr>
          <p:nvPr>
            <p:ph type="body"/>
          </p:nvPr>
        </p:nvSpPr>
        <p:spPr>
          <a:xfrm>
            <a:off x="1020240" y="2160000"/>
            <a:ext cx="6565320" cy="1574640"/>
          </a:xfrm>
          <a:prstGeom prst="rect">
            <a:avLst/>
          </a:prstGeom>
        </p:spPr>
        <p:txBody>
          <a:bodyPr lIns="0" tIns="0" rIns="0" bIns="0">
            <a:normAutofit/>
          </a:bodyPr>
          <a:lstStyle/>
          <a:p>
            <a:endParaRPr lang="fr-FR" sz="1800" b="1" strike="noStrike" spc="-1">
              <a:solidFill>
                <a:srgbClr val="0F342F"/>
              </a:solidFill>
              <a:latin typeface="Calibri"/>
            </a:endParaRPr>
          </a:p>
        </p:txBody>
      </p:sp>
      <p:sp>
        <p:nvSpPr>
          <p:cNvPr id="30" name="PlaceHolder 3"/>
          <p:cNvSpPr>
            <a:spLocks noGrp="1"/>
          </p:cNvSpPr>
          <p:nvPr>
            <p:ph type="body"/>
          </p:nvPr>
        </p:nvSpPr>
        <p:spPr>
          <a:xfrm>
            <a:off x="1020240" y="3884760"/>
            <a:ext cx="6565320" cy="1574640"/>
          </a:xfrm>
          <a:prstGeom prst="rect">
            <a:avLst/>
          </a:prstGeom>
        </p:spPr>
        <p:txBody>
          <a:bodyPr lIns="0" tIns="0" rIns="0" bIns="0">
            <a:normAutofit/>
          </a:bodyPr>
          <a:lstStyle/>
          <a:p>
            <a:endParaRPr lang="fr-FR" sz="1800" b="1" strike="noStrike" spc="-1">
              <a:solidFill>
                <a:srgbClr val="0F342F"/>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71720" y="363960"/>
            <a:ext cx="8786520" cy="9194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32" name="PlaceHolder 2"/>
          <p:cNvSpPr>
            <a:spLocks noGrp="1"/>
          </p:cNvSpPr>
          <p:nvPr>
            <p:ph type="body"/>
          </p:nvPr>
        </p:nvSpPr>
        <p:spPr>
          <a:xfrm>
            <a:off x="1020240" y="2160000"/>
            <a:ext cx="3203640" cy="1574640"/>
          </a:xfrm>
          <a:prstGeom prst="rect">
            <a:avLst/>
          </a:prstGeom>
        </p:spPr>
        <p:txBody>
          <a:bodyPr lIns="0" tIns="0" rIns="0" bIns="0">
            <a:normAutofit/>
          </a:bodyPr>
          <a:lstStyle/>
          <a:p>
            <a:endParaRPr lang="fr-FR" sz="1800" b="1" strike="noStrike" spc="-1">
              <a:solidFill>
                <a:srgbClr val="0F342F"/>
              </a:solidFill>
              <a:latin typeface="Calibri"/>
            </a:endParaRPr>
          </a:p>
        </p:txBody>
      </p:sp>
      <p:sp>
        <p:nvSpPr>
          <p:cNvPr id="33" name="PlaceHolder 3"/>
          <p:cNvSpPr>
            <a:spLocks noGrp="1"/>
          </p:cNvSpPr>
          <p:nvPr>
            <p:ph type="body"/>
          </p:nvPr>
        </p:nvSpPr>
        <p:spPr>
          <a:xfrm>
            <a:off x="4384440" y="2160000"/>
            <a:ext cx="3203640" cy="1574640"/>
          </a:xfrm>
          <a:prstGeom prst="rect">
            <a:avLst/>
          </a:prstGeom>
        </p:spPr>
        <p:txBody>
          <a:bodyPr lIns="0" tIns="0" rIns="0" bIns="0">
            <a:normAutofit/>
          </a:bodyPr>
          <a:lstStyle/>
          <a:p>
            <a:endParaRPr lang="fr-FR" sz="1800" b="1" strike="noStrike" spc="-1">
              <a:solidFill>
                <a:srgbClr val="0F342F"/>
              </a:solidFill>
              <a:latin typeface="Calibri"/>
            </a:endParaRPr>
          </a:p>
        </p:txBody>
      </p:sp>
      <p:sp>
        <p:nvSpPr>
          <p:cNvPr id="34" name="PlaceHolder 4"/>
          <p:cNvSpPr>
            <a:spLocks noGrp="1"/>
          </p:cNvSpPr>
          <p:nvPr>
            <p:ph type="body"/>
          </p:nvPr>
        </p:nvSpPr>
        <p:spPr>
          <a:xfrm>
            <a:off x="1020240" y="3884760"/>
            <a:ext cx="3203640" cy="1574640"/>
          </a:xfrm>
          <a:prstGeom prst="rect">
            <a:avLst/>
          </a:prstGeom>
        </p:spPr>
        <p:txBody>
          <a:bodyPr lIns="0" tIns="0" rIns="0" bIns="0">
            <a:normAutofit/>
          </a:bodyPr>
          <a:lstStyle/>
          <a:p>
            <a:endParaRPr lang="fr-FR" sz="1800" b="1" strike="noStrike" spc="-1">
              <a:solidFill>
                <a:srgbClr val="0F342F"/>
              </a:solidFill>
              <a:latin typeface="Calibri"/>
            </a:endParaRPr>
          </a:p>
        </p:txBody>
      </p:sp>
      <p:sp>
        <p:nvSpPr>
          <p:cNvPr id="35" name="PlaceHolder 5"/>
          <p:cNvSpPr>
            <a:spLocks noGrp="1"/>
          </p:cNvSpPr>
          <p:nvPr>
            <p:ph type="body"/>
          </p:nvPr>
        </p:nvSpPr>
        <p:spPr>
          <a:xfrm>
            <a:off x="4384440" y="3884760"/>
            <a:ext cx="3203640" cy="1574640"/>
          </a:xfrm>
          <a:prstGeom prst="rect">
            <a:avLst/>
          </a:prstGeom>
        </p:spPr>
        <p:txBody>
          <a:bodyPr lIns="0" tIns="0" rIns="0" bIns="0">
            <a:normAutofit/>
          </a:bodyPr>
          <a:lstStyle/>
          <a:p>
            <a:endParaRPr lang="fr-FR" sz="1800" b="1" strike="noStrike" spc="-1">
              <a:solidFill>
                <a:srgbClr val="0F342F"/>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71720" y="363960"/>
            <a:ext cx="8786520" cy="9194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37" name="PlaceHolder 2"/>
          <p:cNvSpPr>
            <a:spLocks noGrp="1"/>
          </p:cNvSpPr>
          <p:nvPr>
            <p:ph type="body"/>
          </p:nvPr>
        </p:nvSpPr>
        <p:spPr>
          <a:xfrm>
            <a:off x="1020240" y="2160000"/>
            <a:ext cx="2113920" cy="1574640"/>
          </a:xfrm>
          <a:prstGeom prst="rect">
            <a:avLst/>
          </a:prstGeom>
        </p:spPr>
        <p:txBody>
          <a:bodyPr lIns="0" tIns="0" rIns="0" bIns="0">
            <a:normAutofit/>
          </a:bodyPr>
          <a:lstStyle/>
          <a:p>
            <a:endParaRPr lang="fr-FR" sz="1800" b="1" strike="noStrike" spc="-1">
              <a:solidFill>
                <a:srgbClr val="0F342F"/>
              </a:solidFill>
              <a:latin typeface="Calibri"/>
            </a:endParaRPr>
          </a:p>
        </p:txBody>
      </p:sp>
      <p:sp>
        <p:nvSpPr>
          <p:cNvPr id="38" name="PlaceHolder 3"/>
          <p:cNvSpPr>
            <a:spLocks noGrp="1"/>
          </p:cNvSpPr>
          <p:nvPr>
            <p:ph type="body"/>
          </p:nvPr>
        </p:nvSpPr>
        <p:spPr>
          <a:xfrm>
            <a:off x="3240360" y="2160000"/>
            <a:ext cx="2113920" cy="1574640"/>
          </a:xfrm>
          <a:prstGeom prst="rect">
            <a:avLst/>
          </a:prstGeom>
        </p:spPr>
        <p:txBody>
          <a:bodyPr lIns="0" tIns="0" rIns="0" bIns="0">
            <a:normAutofit/>
          </a:bodyPr>
          <a:lstStyle/>
          <a:p>
            <a:endParaRPr lang="fr-FR" sz="1800" b="1" strike="noStrike" spc="-1">
              <a:solidFill>
                <a:srgbClr val="0F342F"/>
              </a:solidFill>
              <a:latin typeface="Calibri"/>
            </a:endParaRPr>
          </a:p>
        </p:txBody>
      </p:sp>
      <p:sp>
        <p:nvSpPr>
          <p:cNvPr id="39" name="PlaceHolder 4"/>
          <p:cNvSpPr>
            <a:spLocks noGrp="1"/>
          </p:cNvSpPr>
          <p:nvPr>
            <p:ph type="body"/>
          </p:nvPr>
        </p:nvSpPr>
        <p:spPr>
          <a:xfrm>
            <a:off x="5460120" y="2160000"/>
            <a:ext cx="2113920" cy="1574640"/>
          </a:xfrm>
          <a:prstGeom prst="rect">
            <a:avLst/>
          </a:prstGeom>
        </p:spPr>
        <p:txBody>
          <a:bodyPr lIns="0" tIns="0" rIns="0" bIns="0">
            <a:normAutofit/>
          </a:bodyPr>
          <a:lstStyle/>
          <a:p>
            <a:endParaRPr lang="fr-FR" sz="1800" b="1" strike="noStrike" spc="-1">
              <a:solidFill>
                <a:srgbClr val="0F342F"/>
              </a:solidFill>
              <a:latin typeface="Calibri"/>
            </a:endParaRPr>
          </a:p>
        </p:txBody>
      </p:sp>
      <p:sp>
        <p:nvSpPr>
          <p:cNvPr id="40" name="PlaceHolder 5"/>
          <p:cNvSpPr>
            <a:spLocks noGrp="1"/>
          </p:cNvSpPr>
          <p:nvPr>
            <p:ph type="body"/>
          </p:nvPr>
        </p:nvSpPr>
        <p:spPr>
          <a:xfrm>
            <a:off x="1020240" y="3884760"/>
            <a:ext cx="2113920" cy="1574640"/>
          </a:xfrm>
          <a:prstGeom prst="rect">
            <a:avLst/>
          </a:prstGeom>
        </p:spPr>
        <p:txBody>
          <a:bodyPr lIns="0" tIns="0" rIns="0" bIns="0">
            <a:normAutofit/>
          </a:bodyPr>
          <a:lstStyle/>
          <a:p>
            <a:endParaRPr lang="fr-FR" sz="1800" b="1" strike="noStrike" spc="-1">
              <a:solidFill>
                <a:srgbClr val="0F342F"/>
              </a:solidFill>
              <a:latin typeface="Calibri"/>
            </a:endParaRPr>
          </a:p>
        </p:txBody>
      </p:sp>
      <p:sp>
        <p:nvSpPr>
          <p:cNvPr id="41" name="PlaceHolder 6"/>
          <p:cNvSpPr>
            <a:spLocks noGrp="1"/>
          </p:cNvSpPr>
          <p:nvPr>
            <p:ph type="body"/>
          </p:nvPr>
        </p:nvSpPr>
        <p:spPr>
          <a:xfrm>
            <a:off x="3240360" y="3884760"/>
            <a:ext cx="2113920" cy="1574640"/>
          </a:xfrm>
          <a:prstGeom prst="rect">
            <a:avLst/>
          </a:prstGeom>
        </p:spPr>
        <p:txBody>
          <a:bodyPr lIns="0" tIns="0" rIns="0" bIns="0">
            <a:normAutofit/>
          </a:bodyPr>
          <a:lstStyle/>
          <a:p>
            <a:endParaRPr lang="fr-FR" sz="1800" b="1" strike="noStrike" spc="-1">
              <a:solidFill>
                <a:srgbClr val="0F342F"/>
              </a:solidFill>
              <a:latin typeface="Calibri"/>
            </a:endParaRPr>
          </a:p>
        </p:txBody>
      </p:sp>
      <p:sp>
        <p:nvSpPr>
          <p:cNvPr id="42" name="PlaceHolder 7"/>
          <p:cNvSpPr>
            <a:spLocks noGrp="1"/>
          </p:cNvSpPr>
          <p:nvPr>
            <p:ph type="body"/>
          </p:nvPr>
        </p:nvSpPr>
        <p:spPr>
          <a:xfrm>
            <a:off x="5460120" y="3884760"/>
            <a:ext cx="2113920" cy="1574640"/>
          </a:xfrm>
          <a:prstGeom prst="rect">
            <a:avLst/>
          </a:prstGeom>
        </p:spPr>
        <p:txBody>
          <a:bodyPr lIns="0" tIns="0" rIns="0" bIns="0">
            <a:normAutofit/>
          </a:bodyPr>
          <a:lstStyle/>
          <a:p>
            <a:endParaRPr lang="fr-FR" sz="1800" b="1" strike="noStrike" spc="-1">
              <a:solidFill>
                <a:srgbClr val="0F342F"/>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pic>
        <p:nvPicPr>
          <p:cNvPr id="9" name="Image 8" descr="FondPetrol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71" y="-136080"/>
            <a:ext cx="9288251" cy="5783514"/>
          </a:xfrm>
          <a:prstGeom prst="rect">
            <a:avLst/>
          </a:prstGeom>
        </p:spPr>
      </p:pic>
      <p:sp>
        <p:nvSpPr>
          <p:cNvPr id="2" name="Titre 1"/>
          <p:cNvSpPr>
            <a:spLocks noGrp="1"/>
          </p:cNvSpPr>
          <p:nvPr>
            <p:ph type="title" hasCustomPrompt="1"/>
          </p:nvPr>
        </p:nvSpPr>
        <p:spPr>
          <a:xfrm>
            <a:off x="468853" y="1153297"/>
            <a:ext cx="1556281" cy="1414802"/>
          </a:xfrm>
        </p:spPr>
        <p:txBody>
          <a:bodyPr anchor="t">
            <a:noAutofit/>
          </a:bodyPr>
          <a:lstStyle>
            <a:lvl1pPr>
              <a:defRPr sz="10000" u="none">
                <a:solidFill>
                  <a:schemeClr val="bg1"/>
                </a:solidFill>
              </a:defRPr>
            </a:lvl1pPr>
          </a:lstStyle>
          <a:p>
            <a:r>
              <a:rPr lang="fr-FR" dirty="0"/>
              <a:t>1.</a:t>
            </a:r>
          </a:p>
        </p:txBody>
      </p:sp>
      <p:sp>
        <p:nvSpPr>
          <p:cNvPr id="12" name="Espace réservé du texte 11"/>
          <p:cNvSpPr>
            <a:spLocks noGrp="1"/>
          </p:cNvSpPr>
          <p:nvPr>
            <p:ph type="body" sz="quarter" idx="13"/>
          </p:nvPr>
        </p:nvSpPr>
        <p:spPr>
          <a:xfrm>
            <a:off x="924009" y="2215204"/>
            <a:ext cx="5971746" cy="1395716"/>
          </a:xfrm>
        </p:spPr>
        <p:txBody>
          <a:bodyPr>
            <a:normAutofit/>
          </a:bodyPr>
          <a:lstStyle>
            <a:lvl1pPr>
              <a:defRPr lang="fr-FR" sz="2500" b="1" u="sng" kern="1200" cap="all" dirty="0">
                <a:solidFill>
                  <a:srgbClr val="EF7D00"/>
                </a:solidFill>
                <a:latin typeface="Avenir Black"/>
                <a:ea typeface="+mj-ea"/>
                <a:cs typeface="Avenir Black"/>
              </a:defRPr>
            </a:lvl1pPr>
          </a:lstStyle>
          <a:p>
            <a:pPr lvl="0"/>
            <a:r>
              <a:rPr lang="fr-FR" dirty="0"/>
              <a:t>Cliquez pour modifier les styles du texte du masque</a:t>
            </a:r>
          </a:p>
        </p:txBody>
      </p:sp>
      <p:sp>
        <p:nvSpPr>
          <p:cNvPr id="13" name="Espace réservé du texte 11"/>
          <p:cNvSpPr>
            <a:spLocks noGrp="1"/>
          </p:cNvSpPr>
          <p:nvPr>
            <p:ph type="body" sz="quarter" idx="14" hasCustomPrompt="1"/>
          </p:nvPr>
        </p:nvSpPr>
        <p:spPr>
          <a:xfrm>
            <a:off x="924009" y="3610921"/>
            <a:ext cx="5171991" cy="1379764"/>
          </a:xfrm>
        </p:spPr>
        <p:txBody>
          <a:bodyPr/>
          <a:lstStyle>
            <a:lvl2pPr>
              <a:defRPr lang="fr-FR" sz="1800" b="1" u="none" kern="1200" dirty="0" smtClean="0">
                <a:solidFill>
                  <a:schemeClr val="bg1"/>
                </a:solidFill>
                <a:latin typeface="Calibri"/>
                <a:ea typeface="+mj-ea"/>
                <a:cs typeface="Calibri"/>
              </a:defRPr>
            </a:lvl2pPr>
          </a:lstStyle>
          <a:p>
            <a:pPr lvl="1"/>
            <a:r>
              <a:rPr lang="fr-FR" dirty="0"/>
              <a:t>Deuxième niveau</a:t>
            </a:r>
          </a:p>
        </p:txBody>
      </p:sp>
      <p:sp>
        <p:nvSpPr>
          <p:cNvPr id="5" name="Espace réservé du numéro de diapositive 4"/>
          <p:cNvSpPr>
            <a:spLocks noGrp="1"/>
          </p:cNvSpPr>
          <p:nvPr>
            <p:ph type="sldNum" sz="quarter" idx="12"/>
          </p:nvPr>
        </p:nvSpPr>
        <p:spPr/>
        <p:txBody>
          <a:bodyPr/>
          <a:lstStyle/>
          <a:p>
            <a:fld id="{F7F3840D-6320-5947-8868-488E396600CA}" type="slidenum">
              <a:rPr lang="fr-FR" smtClean="0"/>
              <a:pPr/>
              <a:t>‹N°›</a:t>
            </a:fld>
            <a:endParaRPr lang="fr-FR" dirty="0"/>
          </a:p>
        </p:txBody>
      </p:sp>
    </p:spTree>
    <p:extLst>
      <p:ext uri="{BB962C8B-B14F-4D97-AF65-F5344CB8AC3E}">
        <p14:creationId xmlns:p14="http://schemas.microsoft.com/office/powerpoint/2010/main" val="3581927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3" name="Espace réservé du contenu 2"/>
          <p:cNvSpPr>
            <a:spLocks noGrp="1"/>
          </p:cNvSpPr>
          <p:nvPr>
            <p:ph idx="1"/>
          </p:nvPr>
        </p:nvSpPr>
        <p:spPr>
          <a:xfrm>
            <a:off x="1020118" y="2160000"/>
            <a:ext cx="6565559" cy="3302000"/>
          </a:xfrm>
        </p:spPr>
        <p:txBody>
          <a:bodyPr/>
          <a:lstStyle>
            <a:lvl1pPr>
              <a:defRPr>
                <a:solidFill>
                  <a:srgbClr val="135565"/>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F7F3840D-6320-5947-8868-488E396600CA}" type="slidenum">
              <a:rPr lang="fr-FR" smtClean="0"/>
              <a:t>‹N°›</a:t>
            </a:fld>
            <a:endParaRPr lang="fr-FR"/>
          </a:p>
        </p:txBody>
      </p:sp>
      <p:cxnSp>
        <p:nvCxnSpPr>
          <p:cNvPr id="8" name="Connecteur droit 7"/>
          <p:cNvCxnSpPr/>
          <p:nvPr userDrawn="1"/>
        </p:nvCxnSpPr>
        <p:spPr>
          <a:xfrm>
            <a:off x="171621" y="5690973"/>
            <a:ext cx="7420920" cy="0"/>
          </a:xfrm>
          <a:prstGeom prst="line">
            <a:avLst/>
          </a:prstGeom>
          <a:ln w="12700" cmpd="sng">
            <a:solidFill>
              <a:srgbClr val="E57D00"/>
            </a:solidFill>
          </a:ln>
          <a:effectLst/>
        </p:spPr>
        <p:style>
          <a:lnRef idx="2">
            <a:schemeClr val="accent1"/>
          </a:lnRef>
          <a:fillRef idx="0">
            <a:schemeClr val="accent1"/>
          </a:fillRef>
          <a:effectRef idx="1">
            <a:schemeClr val="accent1"/>
          </a:effectRef>
          <a:fontRef idx="minor">
            <a:schemeClr val="tx1"/>
          </a:fontRef>
        </p:style>
      </p:cxnSp>
      <p:sp>
        <p:nvSpPr>
          <p:cNvPr id="9" name="Espace réservé de la date 2"/>
          <p:cNvSpPr>
            <a:spLocks noGrp="1"/>
          </p:cNvSpPr>
          <p:nvPr>
            <p:ph type="dt" sz="half" idx="10"/>
          </p:nvPr>
        </p:nvSpPr>
        <p:spPr>
          <a:xfrm>
            <a:off x="1020118" y="5894490"/>
            <a:ext cx="1128584" cy="1201046"/>
          </a:xfrm>
          <a:prstGeom prst="rect">
            <a:avLst/>
          </a:prstGeom>
        </p:spPr>
        <p:txBody>
          <a:bodyPr/>
          <a:lstStyle>
            <a:lvl1pPr>
              <a:defRPr sz="1100">
                <a:solidFill>
                  <a:schemeClr val="accent6"/>
                </a:solidFill>
                <a:latin typeface="Avenir Black"/>
                <a:cs typeface="Avenir Black"/>
              </a:defRPr>
            </a:lvl1pPr>
          </a:lstStyle>
          <a:p>
            <a:fld id="{05264476-4D05-4D19-9E52-9CD7E94D5819}" type="datetime1">
              <a:rPr lang="fr-FR" smtClean="0"/>
              <a:pPr/>
              <a:t>25/03/2021</a:t>
            </a:fld>
            <a:endParaRPr lang="fr-FR" dirty="0"/>
          </a:p>
        </p:txBody>
      </p:sp>
      <p:sp>
        <p:nvSpPr>
          <p:cNvPr id="10" name="Espace réservé du pied de page 3"/>
          <p:cNvSpPr>
            <a:spLocks noGrp="1"/>
          </p:cNvSpPr>
          <p:nvPr>
            <p:ph type="ftr" sz="quarter" idx="11"/>
          </p:nvPr>
        </p:nvSpPr>
        <p:spPr>
          <a:xfrm>
            <a:off x="2148702" y="5883805"/>
            <a:ext cx="5395784" cy="1167026"/>
          </a:xfrm>
          <a:prstGeom prst="rect">
            <a:avLst/>
          </a:prstGeom>
        </p:spPr>
        <p:txBody>
          <a:bodyPr/>
          <a:lstStyle>
            <a:lvl1pPr>
              <a:defRPr>
                <a:solidFill>
                  <a:schemeClr val="accent6"/>
                </a:solidFill>
              </a:defRPr>
            </a:lvl1pPr>
          </a:lstStyle>
          <a:p>
            <a:r>
              <a:rPr lang="fr-FR" sz="1000" dirty="0">
                <a:latin typeface="Avenir Regular"/>
                <a:cs typeface="Avenir Regular"/>
              </a:rPr>
              <a:t>Présentation au Conseil scientifique et technique</a:t>
            </a:r>
          </a:p>
          <a:p>
            <a:endParaRPr lang="fr-FR" sz="1000" dirty="0"/>
          </a:p>
        </p:txBody>
      </p:sp>
    </p:spTree>
    <p:extLst>
      <p:ext uri="{BB962C8B-B14F-4D97-AF65-F5344CB8AC3E}">
        <p14:creationId xmlns:p14="http://schemas.microsoft.com/office/powerpoint/2010/main" val="146660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8A2A1DD6-0A20-4620-8C64-F1735AD717EE}" type="datetimeFigureOut">
              <a:rPr lang="fr-FR" smtClean="0"/>
              <a:t>25/03/2021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2620E7-4ACE-410A-9953-288B315AC9F4}" type="slidenum">
              <a:rPr lang="fr-FR" smtClean="0"/>
              <a:t>‹N°›</a:t>
            </a:fld>
            <a:endParaRPr lang="fr-FR"/>
          </a:p>
        </p:txBody>
      </p:sp>
    </p:spTree>
    <p:extLst>
      <p:ext uri="{BB962C8B-B14F-4D97-AF65-F5344CB8AC3E}">
        <p14:creationId xmlns:p14="http://schemas.microsoft.com/office/powerpoint/2010/main" val="2111406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171720" y="363960"/>
            <a:ext cx="8786520" cy="9194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8" name="PlaceHolder 2"/>
          <p:cNvSpPr>
            <a:spLocks noGrp="1"/>
          </p:cNvSpPr>
          <p:nvPr>
            <p:ph type="subTitle"/>
          </p:nvPr>
        </p:nvSpPr>
        <p:spPr>
          <a:xfrm>
            <a:off x="1020240" y="2160000"/>
            <a:ext cx="6565320" cy="33015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71720" y="363960"/>
            <a:ext cx="8786520" cy="9194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0" name="PlaceHolder 2"/>
          <p:cNvSpPr>
            <a:spLocks noGrp="1"/>
          </p:cNvSpPr>
          <p:nvPr>
            <p:ph type="body"/>
          </p:nvPr>
        </p:nvSpPr>
        <p:spPr>
          <a:xfrm>
            <a:off x="1020240" y="2160000"/>
            <a:ext cx="6565320" cy="3301560"/>
          </a:xfrm>
          <a:prstGeom prst="rect">
            <a:avLst/>
          </a:prstGeom>
        </p:spPr>
        <p:txBody>
          <a:bodyPr lIns="0" tIns="0" rIns="0" bIns="0">
            <a:normAutofit/>
          </a:bodyPr>
          <a:lstStyle/>
          <a:p>
            <a:endParaRPr lang="fr-FR" sz="1800" b="1" strike="noStrike" spc="-1">
              <a:solidFill>
                <a:srgbClr val="0F342F"/>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71720" y="363960"/>
            <a:ext cx="8786520" cy="9194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2" name="PlaceHolder 2"/>
          <p:cNvSpPr>
            <a:spLocks noGrp="1"/>
          </p:cNvSpPr>
          <p:nvPr>
            <p:ph type="body"/>
          </p:nvPr>
        </p:nvSpPr>
        <p:spPr>
          <a:xfrm>
            <a:off x="1020240" y="2160000"/>
            <a:ext cx="3203640" cy="3301560"/>
          </a:xfrm>
          <a:prstGeom prst="rect">
            <a:avLst/>
          </a:prstGeom>
        </p:spPr>
        <p:txBody>
          <a:bodyPr lIns="0" tIns="0" rIns="0" bIns="0">
            <a:normAutofit/>
          </a:bodyPr>
          <a:lstStyle/>
          <a:p>
            <a:endParaRPr lang="fr-FR" sz="1800" b="1" strike="noStrike" spc="-1">
              <a:solidFill>
                <a:srgbClr val="0F342F"/>
              </a:solidFill>
              <a:latin typeface="Calibri"/>
            </a:endParaRPr>
          </a:p>
        </p:txBody>
      </p:sp>
      <p:sp>
        <p:nvSpPr>
          <p:cNvPr id="13" name="PlaceHolder 3"/>
          <p:cNvSpPr>
            <a:spLocks noGrp="1"/>
          </p:cNvSpPr>
          <p:nvPr>
            <p:ph type="body"/>
          </p:nvPr>
        </p:nvSpPr>
        <p:spPr>
          <a:xfrm>
            <a:off x="4384440" y="2160000"/>
            <a:ext cx="3203640" cy="3301560"/>
          </a:xfrm>
          <a:prstGeom prst="rect">
            <a:avLst/>
          </a:prstGeom>
        </p:spPr>
        <p:txBody>
          <a:bodyPr lIns="0" tIns="0" rIns="0" bIns="0">
            <a:normAutofit/>
          </a:bodyPr>
          <a:lstStyle/>
          <a:p>
            <a:endParaRPr lang="fr-FR" sz="1800" b="1" strike="noStrike" spc="-1">
              <a:solidFill>
                <a:srgbClr val="0F342F"/>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171720" y="363960"/>
            <a:ext cx="8786520" cy="919440"/>
          </a:xfrm>
          <a:prstGeom prst="rect">
            <a:avLst/>
          </a:prstGeom>
        </p:spPr>
        <p:txBody>
          <a:bodyPr lIns="0" tIns="0" rIns="0" bIns="0" anchor="ctr">
            <a:spAutoFit/>
          </a:bodyPr>
          <a:lstStyle/>
          <a:p>
            <a:endParaRPr lang="fr-FR"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171720" y="363960"/>
            <a:ext cx="8786520" cy="426312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71720" y="363960"/>
            <a:ext cx="8786520" cy="9194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7" name="PlaceHolder 2"/>
          <p:cNvSpPr>
            <a:spLocks noGrp="1"/>
          </p:cNvSpPr>
          <p:nvPr>
            <p:ph type="body"/>
          </p:nvPr>
        </p:nvSpPr>
        <p:spPr>
          <a:xfrm>
            <a:off x="1020240" y="2160000"/>
            <a:ext cx="3203640" cy="1574640"/>
          </a:xfrm>
          <a:prstGeom prst="rect">
            <a:avLst/>
          </a:prstGeom>
        </p:spPr>
        <p:txBody>
          <a:bodyPr lIns="0" tIns="0" rIns="0" bIns="0">
            <a:normAutofit/>
          </a:bodyPr>
          <a:lstStyle/>
          <a:p>
            <a:endParaRPr lang="fr-FR" sz="1800" b="1" strike="noStrike" spc="-1">
              <a:solidFill>
                <a:srgbClr val="0F342F"/>
              </a:solidFill>
              <a:latin typeface="Calibri"/>
            </a:endParaRPr>
          </a:p>
        </p:txBody>
      </p:sp>
      <p:sp>
        <p:nvSpPr>
          <p:cNvPr id="18" name="PlaceHolder 3"/>
          <p:cNvSpPr>
            <a:spLocks noGrp="1"/>
          </p:cNvSpPr>
          <p:nvPr>
            <p:ph type="body"/>
          </p:nvPr>
        </p:nvSpPr>
        <p:spPr>
          <a:xfrm>
            <a:off x="4384440" y="2160000"/>
            <a:ext cx="3203640" cy="3301560"/>
          </a:xfrm>
          <a:prstGeom prst="rect">
            <a:avLst/>
          </a:prstGeom>
        </p:spPr>
        <p:txBody>
          <a:bodyPr lIns="0" tIns="0" rIns="0" bIns="0">
            <a:normAutofit/>
          </a:bodyPr>
          <a:lstStyle/>
          <a:p>
            <a:endParaRPr lang="fr-FR" sz="1800" b="1" strike="noStrike" spc="-1">
              <a:solidFill>
                <a:srgbClr val="0F342F"/>
              </a:solidFill>
              <a:latin typeface="Calibri"/>
            </a:endParaRPr>
          </a:p>
        </p:txBody>
      </p:sp>
      <p:sp>
        <p:nvSpPr>
          <p:cNvPr id="19" name="PlaceHolder 4"/>
          <p:cNvSpPr>
            <a:spLocks noGrp="1"/>
          </p:cNvSpPr>
          <p:nvPr>
            <p:ph type="body"/>
          </p:nvPr>
        </p:nvSpPr>
        <p:spPr>
          <a:xfrm>
            <a:off x="1020240" y="3884760"/>
            <a:ext cx="3203640" cy="1574640"/>
          </a:xfrm>
          <a:prstGeom prst="rect">
            <a:avLst/>
          </a:prstGeom>
        </p:spPr>
        <p:txBody>
          <a:bodyPr lIns="0" tIns="0" rIns="0" bIns="0">
            <a:normAutofit/>
          </a:bodyPr>
          <a:lstStyle/>
          <a:p>
            <a:endParaRPr lang="fr-FR" sz="1800" b="1" strike="noStrike" spc="-1">
              <a:solidFill>
                <a:srgbClr val="0F342F"/>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71720" y="363960"/>
            <a:ext cx="8786520" cy="9194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21" name="PlaceHolder 2"/>
          <p:cNvSpPr>
            <a:spLocks noGrp="1"/>
          </p:cNvSpPr>
          <p:nvPr>
            <p:ph type="body"/>
          </p:nvPr>
        </p:nvSpPr>
        <p:spPr>
          <a:xfrm>
            <a:off x="1020240" y="2160000"/>
            <a:ext cx="3203640" cy="3301560"/>
          </a:xfrm>
          <a:prstGeom prst="rect">
            <a:avLst/>
          </a:prstGeom>
        </p:spPr>
        <p:txBody>
          <a:bodyPr lIns="0" tIns="0" rIns="0" bIns="0">
            <a:normAutofit/>
          </a:bodyPr>
          <a:lstStyle/>
          <a:p>
            <a:endParaRPr lang="fr-FR" sz="1800" b="1" strike="noStrike" spc="-1">
              <a:solidFill>
                <a:srgbClr val="0F342F"/>
              </a:solidFill>
              <a:latin typeface="Calibri"/>
            </a:endParaRPr>
          </a:p>
        </p:txBody>
      </p:sp>
      <p:sp>
        <p:nvSpPr>
          <p:cNvPr id="22" name="PlaceHolder 3"/>
          <p:cNvSpPr>
            <a:spLocks noGrp="1"/>
          </p:cNvSpPr>
          <p:nvPr>
            <p:ph type="body"/>
          </p:nvPr>
        </p:nvSpPr>
        <p:spPr>
          <a:xfrm>
            <a:off x="4384440" y="2160000"/>
            <a:ext cx="3203640" cy="1574640"/>
          </a:xfrm>
          <a:prstGeom prst="rect">
            <a:avLst/>
          </a:prstGeom>
        </p:spPr>
        <p:txBody>
          <a:bodyPr lIns="0" tIns="0" rIns="0" bIns="0">
            <a:normAutofit/>
          </a:bodyPr>
          <a:lstStyle/>
          <a:p>
            <a:endParaRPr lang="fr-FR" sz="1800" b="1" strike="noStrike" spc="-1">
              <a:solidFill>
                <a:srgbClr val="0F342F"/>
              </a:solidFill>
              <a:latin typeface="Calibri"/>
            </a:endParaRPr>
          </a:p>
        </p:txBody>
      </p:sp>
      <p:sp>
        <p:nvSpPr>
          <p:cNvPr id="23" name="PlaceHolder 4"/>
          <p:cNvSpPr>
            <a:spLocks noGrp="1"/>
          </p:cNvSpPr>
          <p:nvPr>
            <p:ph type="body"/>
          </p:nvPr>
        </p:nvSpPr>
        <p:spPr>
          <a:xfrm>
            <a:off x="4384440" y="3884760"/>
            <a:ext cx="3203640" cy="1574640"/>
          </a:xfrm>
          <a:prstGeom prst="rect">
            <a:avLst/>
          </a:prstGeom>
        </p:spPr>
        <p:txBody>
          <a:bodyPr lIns="0" tIns="0" rIns="0" bIns="0">
            <a:normAutofit/>
          </a:bodyPr>
          <a:lstStyle/>
          <a:p>
            <a:endParaRPr lang="fr-FR" sz="1800" b="1" strike="noStrike" spc="-1">
              <a:solidFill>
                <a:srgbClr val="0F342F"/>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71720" y="363960"/>
            <a:ext cx="8786520" cy="91944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25" name="PlaceHolder 2"/>
          <p:cNvSpPr>
            <a:spLocks noGrp="1"/>
          </p:cNvSpPr>
          <p:nvPr>
            <p:ph type="body"/>
          </p:nvPr>
        </p:nvSpPr>
        <p:spPr>
          <a:xfrm>
            <a:off x="1020240" y="2160000"/>
            <a:ext cx="3203640" cy="1574640"/>
          </a:xfrm>
          <a:prstGeom prst="rect">
            <a:avLst/>
          </a:prstGeom>
        </p:spPr>
        <p:txBody>
          <a:bodyPr lIns="0" tIns="0" rIns="0" bIns="0">
            <a:normAutofit/>
          </a:bodyPr>
          <a:lstStyle/>
          <a:p>
            <a:endParaRPr lang="fr-FR" sz="1800" b="1" strike="noStrike" spc="-1">
              <a:solidFill>
                <a:srgbClr val="0F342F"/>
              </a:solidFill>
              <a:latin typeface="Calibri"/>
            </a:endParaRPr>
          </a:p>
        </p:txBody>
      </p:sp>
      <p:sp>
        <p:nvSpPr>
          <p:cNvPr id="26" name="PlaceHolder 3"/>
          <p:cNvSpPr>
            <a:spLocks noGrp="1"/>
          </p:cNvSpPr>
          <p:nvPr>
            <p:ph type="body"/>
          </p:nvPr>
        </p:nvSpPr>
        <p:spPr>
          <a:xfrm>
            <a:off x="4384440" y="2160000"/>
            <a:ext cx="3203640" cy="1574640"/>
          </a:xfrm>
          <a:prstGeom prst="rect">
            <a:avLst/>
          </a:prstGeom>
        </p:spPr>
        <p:txBody>
          <a:bodyPr lIns="0" tIns="0" rIns="0" bIns="0">
            <a:normAutofit/>
          </a:bodyPr>
          <a:lstStyle/>
          <a:p>
            <a:endParaRPr lang="fr-FR" sz="1800" b="1" strike="noStrike" spc="-1">
              <a:solidFill>
                <a:srgbClr val="0F342F"/>
              </a:solidFill>
              <a:latin typeface="Calibri"/>
            </a:endParaRPr>
          </a:p>
        </p:txBody>
      </p:sp>
      <p:sp>
        <p:nvSpPr>
          <p:cNvPr id="27" name="PlaceHolder 4"/>
          <p:cNvSpPr>
            <a:spLocks noGrp="1"/>
          </p:cNvSpPr>
          <p:nvPr>
            <p:ph type="body"/>
          </p:nvPr>
        </p:nvSpPr>
        <p:spPr>
          <a:xfrm>
            <a:off x="1020240" y="3884760"/>
            <a:ext cx="6565320" cy="1574640"/>
          </a:xfrm>
          <a:prstGeom prst="rect">
            <a:avLst/>
          </a:prstGeom>
        </p:spPr>
        <p:txBody>
          <a:bodyPr lIns="0" tIns="0" rIns="0" bIns="0">
            <a:normAutofit/>
          </a:bodyPr>
          <a:lstStyle/>
          <a:p>
            <a:endParaRPr lang="fr-FR" sz="1800" b="1" strike="noStrike" spc="-1">
              <a:solidFill>
                <a:srgbClr val="0F342F"/>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Image 8"/>
          <p:cNvPicPr/>
          <p:nvPr/>
        </p:nvPicPr>
        <p:blipFill>
          <a:blip r:embed="rId17"/>
          <a:stretch/>
        </p:blipFill>
        <p:spPr>
          <a:xfrm>
            <a:off x="7755480" y="5434200"/>
            <a:ext cx="1437480" cy="1689120"/>
          </a:xfrm>
          <a:prstGeom prst="rect">
            <a:avLst/>
          </a:prstGeom>
          <a:ln>
            <a:noFill/>
          </a:ln>
        </p:spPr>
      </p:pic>
      <p:sp>
        <p:nvSpPr>
          <p:cNvPr id="8" name="PlaceHolder 1"/>
          <p:cNvSpPr>
            <a:spLocks noGrp="1"/>
          </p:cNvSpPr>
          <p:nvPr>
            <p:ph type="title"/>
          </p:nvPr>
        </p:nvSpPr>
        <p:spPr>
          <a:xfrm>
            <a:off x="171720" y="363960"/>
            <a:ext cx="8786520" cy="919440"/>
          </a:xfrm>
          <a:prstGeom prst="rect">
            <a:avLst/>
          </a:prstGeom>
        </p:spPr>
        <p:txBody>
          <a:bodyPr anchor="ctr">
            <a:noAutofit/>
          </a:bodyPr>
          <a:lstStyle/>
          <a:p>
            <a:pPr>
              <a:lnSpc>
                <a:spcPct val="100000"/>
              </a:lnSpc>
            </a:pPr>
            <a:r>
              <a:rPr lang="fr-FR" sz="2500" b="1" strike="noStrike" cap="all" spc="-1">
                <a:solidFill>
                  <a:srgbClr val="E57D00"/>
                </a:solidFill>
                <a:latin typeface="Avenir Black"/>
              </a:rPr>
              <a:t>CLIQUEZ ET MODIFIEZ LE TITRE</a:t>
            </a:r>
            <a:endParaRPr lang="fr-FR" sz="2500" b="0" strike="noStrike" spc="-1">
              <a:solidFill>
                <a:srgbClr val="000000"/>
              </a:solidFill>
              <a:latin typeface="Calibri"/>
            </a:endParaRPr>
          </a:p>
        </p:txBody>
      </p:sp>
      <p:sp>
        <p:nvSpPr>
          <p:cNvPr id="2" name="PlaceHolder 2"/>
          <p:cNvSpPr>
            <a:spLocks noGrp="1"/>
          </p:cNvSpPr>
          <p:nvPr>
            <p:ph type="sldNum"/>
          </p:nvPr>
        </p:nvSpPr>
        <p:spPr>
          <a:xfrm>
            <a:off x="8025120" y="6356520"/>
            <a:ext cx="846720" cy="364680"/>
          </a:xfrm>
          <a:prstGeom prst="rect">
            <a:avLst/>
          </a:prstGeom>
        </p:spPr>
        <p:txBody>
          <a:bodyPr anchor="ctr">
            <a:noAutofit/>
          </a:bodyPr>
          <a:lstStyle/>
          <a:p>
            <a:pPr algn="r">
              <a:lnSpc>
                <a:spcPct val="100000"/>
              </a:lnSpc>
            </a:pPr>
            <a:fld id="{9ABB0583-7606-4F19-AEE2-1B1C136C8AA7}" type="slidenum">
              <a:rPr lang="fr-FR" sz="2500" b="0" strike="noStrike" spc="-1">
                <a:solidFill>
                  <a:srgbClr val="FFFFFF"/>
                </a:solidFill>
                <a:latin typeface="Avenir Black"/>
              </a:rPr>
              <a:t>‹N°›</a:t>
            </a:fld>
            <a:endParaRPr lang="fr-FR" sz="2500" b="0" strike="noStrike" spc="-1">
              <a:latin typeface="Times New Roman"/>
            </a:endParaRPr>
          </a:p>
        </p:txBody>
      </p:sp>
      <p:sp>
        <p:nvSpPr>
          <p:cNvPr id="3" name="Line 3"/>
          <p:cNvSpPr/>
          <p:nvPr/>
        </p:nvSpPr>
        <p:spPr>
          <a:xfrm>
            <a:off x="171360" y="5690880"/>
            <a:ext cx="7421040" cy="360"/>
          </a:xfrm>
          <a:prstGeom prst="line">
            <a:avLst/>
          </a:prstGeom>
          <a:ln w="12600">
            <a:solidFill>
              <a:srgbClr val="E57D00"/>
            </a:solidFill>
            <a:round/>
          </a:ln>
        </p:spPr>
        <p:style>
          <a:lnRef idx="2">
            <a:schemeClr val="accent1"/>
          </a:lnRef>
          <a:fillRef idx="0">
            <a:schemeClr val="accent1"/>
          </a:fillRef>
          <a:effectRef idx="1">
            <a:schemeClr val="accent1"/>
          </a:effectRef>
          <a:fontRef idx="minor"/>
        </p:style>
      </p:sp>
      <p:sp>
        <p:nvSpPr>
          <p:cNvPr id="4" name="PlaceHolder 4"/>
          <p:cNvSpPr>
            <a:spLocks noGrp="1"/>
          </p:cNvSpPr>
          <p:nvPr>
            <p:ph type="dt"/>
          </p:nvPr>
        </p:nvSpPr>
        <p:spPr>
          <a:xfrm>
            <a:off x="1020240" y="5894640"/>
            <a:ext cx="1128240" cy="1200600"/>
          </a:xfrm>
          <a:prstGeom prst="rect">
            <a:avLst/>
          </a:prstGeom>
        </p:spPr>
        <p:txBody>
          <a:bodyPr lIns="90000" tIns="45000" rIns="90000" bIns="45000">
            <a:noAutofit/>
          </a:bodyPr>
          <a:lstStyle/>
          <a:p>
            <a:pPr>
              <a:lnSpc>
                <a:spcPct val="100000"/>
              </a:lnSpc>
            </a:pPr>
            <a:fld id="{E6BA8A8A-9A27-4426-88C8-4BEE4B55BAD0}" type="datetime1">
              <a:rPr lang="fr-FR" sz="1100" b="0" strike="noStrike" spc="-1">
                <a:solidFill>
                  <a:srgbClr val="F79646"/>
                </a:solidFill>
                <a:latin typeface="Avenir Black"/>
              </a:rPr>
              <a:t>25/03/2021</a:t>
            </a:fld>
            <a:endParaRPr lang="fr-FR" sz="1100" b="0" strike="noStrike" spc="-1">
              <a:latin typeface="Times New Roman"/>
            </a:endParaRPr>
          </a:p>
        </p:txBody>
      </p:sp>
      <p:sp>
        <p:nvSpPr>
          <p:cNvPr id="5" name="PlaceHolder 5"/>
          <p:cNvSpPr>
            <a:spLocks noGrp="1"/>
          </p:cNvSpPr>
          <p:nvPr>
            <p:ph type="ftr"/>
          </p:nvPr>
        </p:nvSpPr>
        <p:spPr>
          <a:xfrm>
            <a:off x="2148840" y="5883840"/>
            <a:ext cx="5395320" cy="1166760"/>
          </a:xfrm>
          <a:prstGeom prst="rect">
            <a:avLst/>
          </a:prstGeom>
        </p:spPr>
        <p:txBody>
          <a:bodyPr lIns="90000" tIns="45000" rIns="90000" bIns="45000">
            <a:noAutofit/>
          </a:bodyPr>
          <a:lstStyle/>
          <a:p>
            <a:pPr>
              <a:lnSpc>
                <a:spcPct val="100000"/>
              </a:lnSpc>
            </a:pPr>
            <a:r>
              <a:rPr lang="fr-FR" sz="1000" b="0" strike="noStrike" spc="-1">
                <a:solidFill>
                  <a:srgbClr val="F79646"/>
                </a:solidFill>
                <a:latin typeface="Avenir Regular"/>
              </a:rPr>
              <a:t>Présentation au Conseil scientifique et technique</a:t>
            </a:r>
            <a:endParaRPr lang="fr-FR" sz="1000" b="0" strike="noStrike" spc="-1">
              <a:latin typeface="Times New Roman"/>
            </a:endParaRPr>
          </a:p>
          <a:p>
            <a:pPr>
              <a:lnSpc>
                <a:spcPct val="100000"/>
              </a:lnSpc>
            </a:pPr>
            <a:endParaRPr lang="fr-FR" sz="1000" b="0" strike="noStrike" spc="-1">
              <a:latin typeface="Times New Roman"/>
            </a:endParaRPr>
          </a:p>
        </p:txBody>
      </p:sp>
      <p:sp>
        <p:nvSpPr>
          <p:cNvPr id="6"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800" b="1" strike="noStrike" spc="-1">
                <a:solidFill>
                  <a:srgbClr val="0F342F"/>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1200" b="0" strike="noStrike" spc="-1">
                <a:solidFill>
                  <a:srgbClr val="E57D00"/>
                </a:solidFill>
                <a:latin typeface="Calibri"/>
              </a:rPr>
              <a:t>Troisième niveau de plan</a:t>
            </a:r>
          </a:p>
          <a:p>
            <a:pPr marL="1728000" lvl="3" indent="-216000">
              <a:spcBef>
                <a:spcPts val="567"/>
              </a:spcBef>
              <a:buClr>
                <a:srgbClr val="000000"/>
              </a:buClr>
              <a:buSzPct val="75000"/>
              <a:buFont typeface="Symbol" charset="2"/>
              <a:buChar char=""/>
            </a:pPr>
            <a:r>
              <a:rPr lang="fr-FR" sz="12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90" r:id="rId13"/>
    <p:sldLayoutId id="2147483691" r:id="rId14"/>
    <p:sldLayoutId id="214748369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4407120" y="569880"/>
            <a:ext cx="885240" cy="665640"/>
          </a:xfrm>
          <a:prstGeom prst="rect">
            <a:avLst/>
          </a:prstGeom>
          <a:noFill/>
          <a:ln>
            <a:noFill/>
          </a:ln>
        </p:spPr>
        <p:style>
          <a:lnRef idx="0">
            <a:scrgbClr r="0" g="0" b="0"/>
          </a:lnRef>
          <a:fillRef idx="0">
            <a:scrgbClr r="0" g="0" b="0"/>
          </a:fillRef>
          <a:effectRef idx="0">
            <a:scrgbClr r="0" g="0" b="0"/>
          </a:effectRef>
          <a:fontRef idx="minor"/>
        </p:style>
      </p:sp>
      <p:sp>
        <p:nvSpPr>
          <p:cNvPr id="137" name="CustomShape 3"/>
          <p:cNvSpPr/>
          <p:nvPr/>
        </p:nvSpPr>
        <p:spPr>
          <a:xfrm>
            <a:off x="1887840" y="1577880"/>
            <a:ext cx="5303160" cy="303048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3200" b="1" strike="noStrike" cap="all" spc="-1" dirty="0">
                <a:solidFill>
                  <a:srgbClr val="E57D00"/>
                </a:solidFill>
                <a:latin typeface="Avenir Black"/>
              </a:rPr>
              <a:t>LA BOUSSOLE DE LA RESILIENCE</a:t>
            </a:r>
          </a:p>
          <a:p>
            <a:pPr algn="ctr">
              <a:lnSpc>
                <a:spcPct val="100000"/>
              </a:lnSpc>
            </a:pPr>
            <a:r>
              <a:rPr lang="fr-FR" sz="2800" b="1" cap="small" spc="-1" dirty="0" err="1">
                <a:solidFill>
                  <a:srgbClr val="E57D00"/>
                </a:solidFill>
                <a:latin typeface="Avenir Black"/>
              </a:rPr>
              <a:t>Cerema</a:t>
            </a:r>
            <a:endParaRPr lang="fr-FR" sz="2800" b="1" cap="small" spc="-1" dirty="0">
              <a:solidFill>
                <a:srgbClr val="E57D00"/>
              </a:solidFill>
              <a:latin typeface="Avenir Black"/>
            </a:endParaRPr>
          </a:p>
        </p:txBody>
      </p:sp>
      <p:pic>
        <p:nvPicPr>
          <p:cNvPr id="138" name="Image 9"/>
          <p:cNvPicPr/>
          <p:nvPr/>
        </p:nvPicPr>
        <p:blipFill>
          <a:blip r:embed="rId3"/>
          <a:stretch/>
        </p:blipFill>
        <p:spPr>
          <a:xfrm>
            <a:off x="6290280" y="129600"/>
            <a:ext cx="2586600" cy="911880"/>
          </a:xfrm>
          <a:prstGeom prst="rect">
            <a:avLst/>
          </a:prstGeom>
          <a:ln>
            <a:noFill/>
          </a:ln>
        </p:spPr>
      </p:pic>
      <p:pic>
        <p:nvPicPr>
          <p:cNvPr id="139" name="Image 1"/>
          <p:cNvPicPr/>
          <p:nvPr/>
        </p:nvPicPr>
        <p:blipFill>
          <a:blip r:embed="rId4"/>
          <a:stretch/>
        </p:blipFill>
        <p:spPr>
          <a:xfrm>
            <a:off x="199800" y="129600"/>
            <a:ext cx="1930320" cy="1105920"/>
          </a:xfrm>
          <a:prstGeom prst="rect">
            <a:avLst/>
          </a:prstGeom>
          <a:ln>
            <a:noFill/>
          </a:ln>
        </p:spPr>
      </p:pic>
      <p:sp>
        <p:nvSpPr>
          <p:cNvPr id="140" name="CustomShape 4"/>
          <p:cNvSpPr/>
          <p:nvPr/>
        </p:nvSpPr>
        <p:spPr>
          <a:xfrm>
            <a:off x="3627360" y="3166560"/>
            <a:ext cx="1808280" cy="456120"/>
          </a:xfrm>
          <a:prstGeom prst="rect">
            <a:avLst/>
          </a:prstGeom>
          <a:noFill/>
          <a:ln w="12600">
            <a:noFill/>
          </a:ln>
        </p:spPr>
        <p:style>
          <a:lnRef idx="0">
            <a:scrgbClr r="0" g="0" b="0"/>
          </a:lnRef>
          <a:fillRef idx="0">
            <a:scrgbClr r="0" g="0" b="0"/>
          </a:fillRef>
          <a:effectRef idx="0">
            <a:scrgbClr r="0" g="0" b="0"/>
          </a:effectRef>
          <a:fontRef idx="minor"/>
        </p:style>
      </p:sp>
      <p:sp>
        <p:nvSpPr>
          <p:cNvPr id="8" name="Titre 1"/>
          <p:cNvSpPr txBox="1">
            <a:spLocks/>
          </p:cNvSpPr>
          <p:nvPr/>
        </p:nvSpPr>
        <p:spPr>
          <a:xfrm>
            <a:off x="1821701" y="3622680"/>
            <a:ext cx="5419598" cy="204186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kern="1200" cap="all">
                <a:solidFill>
                  <a:srgbClr val="E57D00"/>
                </a:solidFill>
                <a:latin typeface="Avenir Black"/>
                <a:ea typeface="+mj-ea"/>
                <a:cs typeface="Avenir Black"/>
              </a:defRPr>
            </a:lvl1pPr>
          </a:lstStyle>
          <a:p>
            <a:pPr algn="ctr"/>
            <a:r>
              <a:rPr lang="fr-FR" sz="2000" i="1" dirty="0"/>
              <a:t>Vers des territoires soutenables et </a:t>
            </a:r>
            <a:r>
              <a:rPr lang="fr-FR" sz="2000" i="1" dirty="0" err="1"/>
              <a:t>resilients</a:t>
            </a:r>
            <a:endParaRPr lang="fr-FR" sz="2000" i="1" dirty="0"/>
          </a:p>
        </p:txBody>
      </p:sp>
      <p:pic>
        <p:nvPicPr>
          <p:cNvPr id="2" name="Image 1"/>
          <p:cNvPicPr>
            <a:picLocks noChangeAspect="1"/>
          </p:cNvPicPr>
          <p:nvPr/>
        </p:nvPicPr>
        <p:blipFill rotWithShape="1">
          <a:blip r:embed="rId5">
            <a:extLst>
              <a:ext uri="{28A0092B-C50C-407E-A947-70E740481C1C}">
                <a14:useLocalDpi xmlns:a14="http://schemas.microsoft.com/office/drawing/2010/main" val="0"/>
              </a:ext>
            </a:extLst>
          </a:blip>
          <a:srcRect t="7669"/>
          <a:stretch/>
        </p:blipFill>
        <p:spPr>
          <a:xfrm>
            <a:off x="7066985" y="1174675"/>
            <a:ext cx="1809895" cy="1638525"/>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02078" y="1557611"/>
            <a:ext cx="5421970" cy="4001095"/>
          </a:xfrm>
          <a:prstGeom prst="rect">
            <a:avLst/>
          </a:prstGeom>
          <a:noFill/>
        </p:spPr>
        <p:txBody>
          <a:bodyPr wrap="square" rtlCol="0">
            <a:spAutoFit/>
          </a:bodyPr>
          <a:lstStyle/>
          <a:p>
            <a:r>
              <a:rPr lang="fr-FR" sz="2800" b="1" u="sng" dirty="0">
                <a:solidFill>
                  <a:schemeClr val="accent5">
                    <a:lumMod val="75000"/>
                  </a:schemeClr>
                </a:solidFill>
              </a:rPr>
              <a:t>D’où vient la boussole? </a:t>
            </a:r>
          </a:p>
          <a:p>
            <a:endParaRPr lang="fr-FR" sz="2800" b="1" dirty="0"/>
          </a:p>
          <a:p>
            <a:pPr marL="285750" indent="-285750">
              <a:buFont typeface="Wingdings" panose="05000000000000000000" pitchFamily="2" charset="2"/>
              <a:buChar char="Ø"/>
            </a:pPr>
            <a:r>
              <a:rPr lang="fr-FR" dirty="0">
                <a:solidFill>
                  <a:schemeClr val="accent6"/>
                </a:solidFill>
              </a:rPr>
              <a:t>Le </a:t>
            </a:r>
            <a:r>
              <a:rPr lang="fr-FR" dirty="0" err="1">
                <a:solidFill>
                  <a:schemeClr val="accent6"/>
                </a:solidFill>
              </a:rPr>
              <a:t>Cerema</a:t>
            </a:r>
            <a:r>
              <a:rPr lang="fr-FR" dirty="0">
                <a:solidFill>
                  <a:schemeClr val="accent6"/>
                </a:solidFill>
              </a:rPr>
              <a:t> acteur de la résilience territoriale depuis de nombreuses années</a:t>
            </a:r>
          </a:p>
          <a:p>
            <a:pPr marL="285750" indent="-285750">
              <a:buFont typeface="Wingdings" panose="05000000000000000000" pitchFamily="2" charset="2"/>
              <a:buChar char="Ø"/>
            </a:pPr>
            <a:r>
              <a:rPr lang="fr-FR" dirty="0">
                <a:solidFill>
                  <a:schemeClr val="accent6"/>
                </a:solidFill>
              </a:rPr>
              <a:t>Un </a:t>
            </a:r>
            <a:r>
              <a:rPr lang="fr-FR" b="1" dirty="0">
                <a:solidFill>
                  <a:schemeClr val="accent6"/>
                </a:solidFill>
              </a:rPr>
              <a:t>travail d’analyse des référentiels</a:t>
            </a:r>
            <a:r>
              <a:rPr lang="fr-FR" dirty="0">
                <a:solidFill>
                  <a:schemeClr val="accent6"/>
                </a:solidFill>
              </a:rPr>
              <a:t>, travaux méthodologiques existants, y compris à l’international (100 RC, travaux normatifs CWA 17300 et ISO 37123, Oxfam, UN Habitat, les greniers d’abondance : vers la résilience alimentaire, etc.)</a:t>
            </a:r>
          </a:p>
          <a:p>
            <a:pPr marL="285750" indent="-285750">
              <a:buFont typeface="Wingdings" panose="05000000000000000000" pitchFamily="2" charset="2"/>
              <a:buChar char="Ø"/>
            </a:pPr>
            <a:r>
              <a:rPr lang="fr-FR" dirty="0">
                <a:solidFill>
                  <a:schemeClr val="accent6"/>
                </a:solidFill>
              </a:rPr>
              <a:t>Des </a:t>
            </a:r>
            <a:r>
              <a:rPr lang="fr-FR" b="1" dirty="0">
                <a:solidFill>
                  <a:schemeClr val="accent6"/>
                </a:solidFill>
              </a:rPr>
              <a:t>échanges avec les collectivités </a:t>
            </a:r>
            <a:r>
              <a:rPr lang="fr-FR" dirty="0">
                <a:solidFill>
                  <a:schemeClr val="accent6"/>
                </a:solidFill>
              </a:rPr>
              <a:t>: mission résilience de la ville de Paris, Métropole de Lyon, etc. </a:t>
            </a:r>
          </a:p>
        </p:txBody>
      </p:sp>
      <p:sp>
        <p:nvSpPr>
          <p:cNvPr id="8"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BOUSSOLE DE LA RESILIENCE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048" y="1216789"/>
            <a:ext cx="3419952" cy="3353268"/>
          </a:xfrm>
          <a:prstGeom prst="rect">
            <a:avLst/>
          </a:prstGeom>
        </p:spPr>
      </p:pic>
    </p:spTree>
    <p:extLst>
      <p:ext uri="{BB962C8B-B14F-4D97-AF65-F5344CB8AC3E}">
        <p14:creationId xmlns:p14="http://schemas.microsoft.com/office/powerpoint/2010/main" val="720606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29" y="1026259"/>
            <a:ext cx="6304865" cy="5862787"/>
          </a:xfrm>
          <a:prstGeom prst="rect">
            <a:avLst/>
          </a:prstGeom>
        </p:spPr>
      </p:pic>
      <p:sp>
        <p:nvSpPr>
          <p:cNvPr id="7" name="ZoneTexte 6"/>
          <p:cNvSpPr txBox="1"/>
          <p:nvPr/>
        </p:nvSpPr>
        <p:spPr>
          <a:xfrm>
            <a:off x="0" y="1629526"/>
            <a:ext cx="3203518" cy="3647152"/>
          </a:xfrm>
          <a:prstGeom prst="rect">
            <a:avLst/>
          </a:prstGeom>
          <a:noFill/>
        </p:spPr>
        <p:txBody>
          <a:bodyPr wrap="square" rtlCol="0">
            <a:spAutoFit/>
          </a:bodyPr>
          <a:lstStyle/>
          <a:p>
            <a:r>
              <a:rPr lang="fr-FR" sz="2400" b="1" u="sng" dirty="0">
                <a:solidFill>
                  <a:schemeClr val="accent5">
                    <a:lumMod val="75000"/>
                  </a:schemeClr>
                </a:solidFill>
              </a:rPr>
              <a:t>6 principes d’action </a:t>
            </a:r>
          </a:p>
          <a:p>
            <a:r>
              <a:rPr lang="fr-FR" sz="2400" b="1" u="sng" dirty="0">
                <a:solidFill>
                  <a:schemeClr val="accent5">
                    <a:lumMod val="75000"/>
                  </a:schemeClr>
                </a:solidFill>
              </a:rPr>
              <a:t>18 leviers </a:t>
            </a:r>
          </a:p>
          <a:p>
            <a:endParaRPr lang="fr-FR" sz="2100" b="1" dirty="0"/>
          </a:p>
          <a:p>
            <a:pPr marL="257175" indent="-257175">
              <a:buFont typeface="Wingdings" panose="05000000000000000000" pitchFamily="2" charset="2"/>
              <a:buChar char="à"/>
            </a:pPr>
            <a:r>
              <a:rPr lang="fr-FR" dirty="0">
                <a:solidFill>
                  <a:schemeClr val="accent6"/>
                </a:solidFill>
              </a:rPr>
              <a:t>Pour </a:t>
            </a:r>
            <a:r>
              <a:rPr lang="fr-FR" b="1" dirty="0">
                <a:solidFill>
                  <a:schemeClr val="accent6"/>
                </a:solidFill>
              </a:rPr>
              <a:t>renforcer</a:t>
            </a:r>
            <a:r>
              <a:rPr lang="fr-FR" dirty="0">
                <a:solidFill>
                  <a:schemeClr val="accent6"/>
                </a:solidFill>
              </a:rPr>
              <a:t> la résilience de votre stratégie, projet, politique publique, etc. </a:t>
            </a:r>
          </a:p>
          <a:p>
            <a:pPr marL="257175" indent="-257175">
              <a:buFont typeface="Wingdings" panose="05000000000000000000" pitchFamily="2" charset="2"/>
              <a:buChar char="à"/>
            </a:pPr>
            <a:r>
              <a:rPr lang="fr-FR" dirty="0">
                <a:solidFill>
                  <a:schemeClr val="accent6"/>
                </a:solidFill>
              </a:rPr>
              <a:t>Base d’un </a:t>
            </a:r>
            <a:r>
              <a:rPr lang="fr-FR" b="1" dirty="0">
                <a:solidFill>
                  <a:schemeClr val="accent6"/>
                </a:solidFill>
              </a:rPr>
              <a:t>outil de diagnostic de maturité</a:t>
            </a:r>
          </a:p>
          <a:p>
            <a:pPr marL="257175" indent="-257175">
              <a:buFont typeface="Wingdings" panose="05000000000000000000" pitchFamily="2" charset="2"/>
              <a:buChar char="à"/>
            </a:pPr>
            <a:r>
              <a:rPr lang="fr-FR" dirty="0">
                <a:solidFill>
                  <a:schemeClr val="accent6"/>
                </a:solidFill>
              </a:rPr>
              <a:t>Des exemples d’actions pour inspirer</a:t>
            </a:r>
          </a:p>
          <a:p>
            <a:pPr marL="257175" indent="-257175">
              <a:buFont typeface="Wingdings" panose="05000000000000000000" pitchFamily="2" charset="2"/>
              <a:buChar char="à"/>
            </a:pPr>
            <a:endParaRPr lang="fr-FR" b="1" dirty="0"/>
          </a:p>
        </p:txBody>
      </p:sp>
      <p:sp>
        <p:nvSpPr>
          <p:cNvPr id="8"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BOUSSOLE DE LA RESILIENCE</a:t>
            </a:r>
          </a:p>
        </p:txBody>
      </p:sp>
    </p:spTree>
    <p:extLst>
      <p:ext uri="{BB962C8B-B14F-4D97-AF65-F5344CB8AC3E}">
        <p14:creationId xmlns:p14="http://schemas.microsoft.com/office/powerpoint/2010/main" val="2100699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628650" y="1131095"/>
            <a:ext cx="7886700" cy="578508"/>
          </a:xfrm>
          <a:prstGeom prst="rect">
            <a:avLst/>
          </a:prstGeom>
        </p:spPr>
        <p:txBody>
          <a:bodyPr vert="horz" lIns="68580" tIns="34290" rIns="68580" bIns="3429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50" b="1" dirty="0">
                <a:solidFill>
                  <a:schemeClr val="accent2"/>
                </a:solidFill>
              </a:rPr>
              <a:t>BOUSSOLE DE LA RESILIENCE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4" y="1014004"/>
            <a:ext cx="9153554" cy="4829992"/>
          </a:xfrm>
          <a:prstGeom prst="rect">
            <a:avLst/>
          </a:prstGeom>
        </p:spPr>
      </p:pic>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BOUSSOLE DE LA RESILIENCE</a:t>
            </a:r>
          </a:p>
        </p:txBody>
      </p:sp>
    </p:spTree>
    <p:extLst>
      <p:ext uri="{BB962C8B-B14F-4D97-AF65-F5344CB8AC3E}">
        <p14:creationId xmlns:p14="http://schemas.microsoft.com/office/powerpoint/2010/main" val="1496158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02078" y="1549298"/>
            <a:ext cx="5421970" cy="2908489"/>
          </a:xfrm>
          <a:prstGeom prst="rect">
            <a:avLst/>
          </a:prstGeom>
          <a:noFill/>
        </p:spPr>
        <p:txBody>
          <a:bodyPr wrap="square" rtlCol="0">
            <a:spAutoFit/>
          </a:bodyPr>
          <a:lstStyle/>
          <a:p>
            <a:r>
              <a:rPr lang="fr-FR" sz="2700" b="1" u="sng" dirty="0">
                <a:solidFill>
                  <a:schemeClr val="accent5">
                    <a:lumMod val="75000"/>
                  </a:schemeClr>
                </a:solidFill>
              </a:rPr>
              <a:t>Une publication : les cahiers du </a:t>
            </a:r>
            <a:r>
              <a:rPr lang="fr-FR" sz="2700" b="1" u="sng" dirty="0" err="1">
                <a:solidFill>
                  <a:schemeClr val="accent5">
                    <a:lumMod val="75000"/>
                  </a:schemeClr>
                </a:solidFill>
              </a:rPr>
              <a:t>Cerema</a:t>
            </a:r>
            <a:endParaRPr lang="fr-FR" sz="2700" b="1" u="sng" dirty="0">
              <a:solidFill>
                <a:schemeClr val="accent5">
                  <a:lumMod val="75000"/>
                </a:schemeClr>
              </a:solidFill>
            </a:endParaRPr>
          </a:p>
          <a:p>
            <a:endParaRPr lang="fr-FR" sz="2100" b="1" dirty="0">
              <a:solidFill>
                <a:schemeClr val="accent6"/>
              </a:solidFill>
            </a:endParaRPr>
          </a:p>
          <a:p>
            <a:pPr marL="285750" indent="-285750">
              <a:buFont typeface="Wingdings" panose="05000000000000000000" pitchFamily="2" charset="2"/>
              <a:buChar char="Ø"/>
            </a:pPr>
            <a:r>
              <a:rPr lang="fr-FR" dirty="0">
                <a:solidFill>
                  <a:schemeClr val="accent6"/>
                </a:solidFill>
              </a:rPr>
              <a:t>Guide de présentation de la boussole de la résilience publié en octobre 2020</a:t>
            </a:r>
          </a:p>
          <a:p>
            <a:pPr marL="285750" indent="-285750">
              <a:buFont typeface="Wingdings" panose="05000000000000000000" pitchFamily="2" charset="2"/>
              <a:buChar char="Ø"/>
            </a:pPr>
            <a:r>
              <a:rPr lang="fr-FR" dirty="0">
                <a:solidFill>
                  <a:schemeClr val="accent6"/>
                </a:solidFill>
              </a:rPr>
              <a:t>Perspectives : une plateforme numérique, avec des cas concrets et des exemples d’actions</a:t>
            </a:r>
          </a:p>
          <a:p>
            <a:pPr marL="285750" indent="-285750">
              <a:buFont typeface="Wingdings" panose="05000000000000000000" pitchFamily="2" charset="2"/>
              <a:buChar char="Ø"/>
            </a:pPr>
            <a:r>
              <a:rPr lang="fr-FR" dirty="0">
                <a:solidFill>
                  <a:schemeClr val="accent6"/>
                </a:solidFill>
              </a:rPr>
              <a:t>Des </a:t>
            </a:r>
            <a:r>
              <a:rPr lang="fr-FR" dirty="0" err="1">
                <a:solidFill>
                  <a:schemeClr val="accent6"/>
                </a:solidFill>
              </a:rPr>
              <a:t>webinair</a:t>
            </a:r>
            <a:r>
              <a:rPr lang="fr-FR" dirty="0">
                <a:solidFill>
                  <a:schemeClr val="accent6"/>
                </a:solidFill>
              </a:rPr>
              <a:t> pour animer les échanges de collectivités sur le sujet de la résilience </a:t>
            </a:r>
          </a:p>
        </p:txBody>
      </p:sp>
      <p:sp>
        <p:nvSpPr>
          <p:cNvPr id="8"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BOUSSOLE DE LA RESILIENCE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048" y="1216789"/>
            <a:ext cx="3419952" cy="3353268"/>
          </a:xfrm>
          <a:prstGeom prst="rect">
            <a:avLst/>
          </a:prstGeom>
        </p:spPr>
      </p:pic>
    </p:spTree>
    <p:extLst>
      <p:ext uri="{BB962C8B-B14F-4D97-AF65-F5344CB8AC3E}">
        <p14:creationId xmlns:p14="http://schemas.microsoft.com/office/powerpoint/2010/main" val="6426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Les cahiers du </a:t>
            </a:r>
            <a:r>
              <a:rPr lang="fr-FR" sz="3600" b="1" dirty="0" err="1">
                <a:solidFill>
                  <a:schemeClr val="accent6"/>
                </a:solidFill>
              </a:rPr>
              <a:t>Cerema</a:t>
            </a:r>
            <a:r>
              <a:rPr lang="fr-FR" sz="3600" b="1" dirty="0">
                <a:solidFill>
                  <a:schemeClr val="accent6"/>
                </a:solidFill>
              </a:rPr>
              <a:t> – boussole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818" y="1239864"/>
            <a:ext cx="3870660" cy="5618136"/>
          </a:xfrm>
          <a:prstGeom prst="rect">
            <a:avLst/>
          </a:prstGeom>
        </p:spPr>
      </p:pic>
    </p:spTree>
    <p:extLst>
      <p:ext uri="{BB962C8B-B14F-4D97-AF65-F5344CB8AC3E}">
        <p14:creationId xmlns:p14="http://schemas.microsoft.com/office/powerpoint/2010/main" val="173752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Les cahiers du </a:t>
            </a:r>
            <a:r>
              <a:rPr lang="fr-FR" sz="3600" b="1" dirty="0" err="1">
                <a:solidFill>
                  <a:schemeClr val="accent6"/>
                </a:solidFill>
              </a:rPr>
              <a:t>Cerema</a:t>
            </a:r>
            <a:r>
              <a:rPr lang="fr-FR" sz="3600" b="1" dirty="0">
                <a:solidFill>
                  <a:schemeClr val="accent6"/>
                </a:solidFill>
              </a:rPr>
              <a:t> – boussole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345"/>
            <a:ext cx="9144000" cy="6381309"/>
          </a:xfrm>
          <a:prstGeom prst="rect">
            <a:avLst/>
          </a:prstGeom>
        </p:spPr>
      </p:pic>
    </p:spTree>
    <p:extLst>
      <p:ext uri="{BB962C8B-B14F-4D97-AF65-F5344CB8AC3E}">
        <p14:creationId xmlns:p14="http://schemas.microsoft.com/office/powerpoint/2010/main" val="3810731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Les cahiers du </a:t>
            </a:r>
            <a:r>
              <a:rPr lang="fr-FR" sz="3600" b="1" dirty="0" err="1">
                <a:solidFill>
                  <a:schemeClr val="accent6"/>
                </a:solidFill>
              </a:rPr>
              <a:t>Cerema</a:t>
            </a:r>
            <a:r>
              <a:rPr lang="fr-FR" sz="3600" b="1" dirty="0">
                <a:solidFill>
                  <a:schemeClr val="accent6"/>
                </a:solidFill>
              </a:rPr>
              <a:t> – boussole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514" y="1247271"/>
            <a:ext cx="7695267" cy="5428445"/>
          </a:xfrm>
          <a:prstGeom prst="rect">
            <a:avLst/>
          </a:prstGeom>
        </p:spPr>
      </p:pic>
    </p:spTree>
    <p:extLst>
      <p:ext uri="{BB962C8B-B14F-4D97-AF65-F5344CB8AC3E}">
        <p14:creationId xmlns:p14="http://schemas.microsoft.com/office/powerpoint/2010/main" val="3257390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Les cahiers du </a:t>
            </a:r>
            <a:r>
              <a:rPr lang="fr-FR" sz="3600" b="1" dirty="0" err="1">
                <a:solidFill>
                  <a:schemeClr val="accent6"/>
                </a:solidFill>
              </a:rPr>
              <a:t>Cerema</a:t>
            </a:r>
            <a:r>
              <a:rPr lang="fr-FR" sz="3600" b="1" dirty="0">
                <a:solidFill>
                  <a:schemeClr val="accent6"/>
                </a:solidFill>
              </a:rPr>
              <a:t> – boussole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949" y="1162372"/>
            <a:ext cx="7760397" cy="5422825"/>
          </a:xfrm>
          <a:prstGeom prst="rect">
            <a:avLst/>
          </a:prstGeom>
        </p:spPr>
      </p:pic>
    </p:spTree>
    <p:extLst>
      <p:ext uri="{BB962C8B-B14F-4D97-AF65-F5344CB8AC3E}">
        <p14:creationId xmlns:p14="http://schemas.microsoft.com/office/powerpoint/2010/main" val="1248138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Les cahiers du </a:t>
            </a:r>
            <a:r>
              <a:rPr lang="fr-FR" sz="3600" b="1" dirty="0" err="1">
                <a:solidFill>
                  <a:schemeClr val="accent6"/>
                </a:solidFill>
              </a:rPr>
              <a:t>Cerema</a:t>
            </a:r>
            <a:r>
              <a:rPr lang="fr-FR" sz="3600" b="1" dirty="0">
                <a:solidFill>
                  <a:schemeClr val="accent6"/>
                </a:solidFill>
              </a:rPr>
              <a:t> – boussole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54" y="1178759"/>
            <a:ext cx="7943587" cy="5568429"/>
          </a:xfrm>
          <a:prstGeom prst="rect">
            <a:avLst/>
          </a:prstGeom>
        </p:spPr>
      </p:pic>
    </p:spTree>
    <p:extLst>
      <p:ext uri="{BB962C8B-B14F-4D97-AF65-F5344CB8AC3E}">
        <p14:creationId xmlns:p14="http://schemas.microsoft.com/office/powerpoint/2010/main" val="3891930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Les cahiers du </a:t>
            </a:r>
            <a:r>
              <a:rPr lang="fr-FR" sz="3600" b="1" dirty="0" err="1">
                <a:solidFill>
                  <a:schemeClr val="accent6"/>
                </a:solidFill>
              </a:rPr>
              <a:t>Cerema</a:t>
            </a:r>
            <a:r>
              <a:rPr lang="fr-FR" sz="3600" b="1" dirty="0">
                <a:solidFill>
                  <a:schemeClr val="accent6"/>
                </a:solidFill>
              </a:rPr>
              <a:t> – boussole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034" y="1161878"/>
            <a:ext cx="7794228" cy="5527760"/>
          </a:xfrm>
          <a:prstGeom prst="rect">
            <a:avLst/>
          </a:prstGeom>
        </p:spPr>
      </p:pic>
    </p:spTree>
    <p:extLst>
      <p:ext uri="{BB962C8B-B14F-4D97-AF65-F5344CB8AC3E}">
        <p14:creationId xmlns:p14="http://schemas.microsoft.com/office/powerpoint/2010/main" val="287956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F7F3840D-6320-5947-8868-488E396600CA}" type="slidenum">
              <a:rPr lang="fr-FR" smtClean="0"/>
              <a:pPr/>
              <a:t>2</a:t>
            </a:fld>
            <a:endParaRPr lang="fr-FR" dirty="0"/>
          </a:p>
        </p:txBody>
      </p:sp>
      <p:sp>
        <p:nvSpPr>
          <p:cNvPr id="6" name="Espace réservé du texte 5"/>
          <p:cNvSpPr>
            <a:spLocks noGrp="1"/>
          </p:cNvSpPr>
          <p:nvPr>
            <p:ph type="body" sz="quarter" idx="13"/>
          </p:nvPr>
        </p:nvSpPr>
        <p:spPr>
          <a:xfrm>
            <a:off x="1726441" y="2031626"/>
            <a:ext cx="5971746" cy="713184"/>
          </a:xfrm>
        </p:spPr>
        <p:txBody>
          <a:bodyPr>
            <a:normAutofit/>
          </a:bodyPr>
          <a:lstStyle/>
          <a:p>
            <a:pPr marL="0" indent="0">
              <a:buNone/>
            </a:pPr>
            <a:r>
              <a:rPr lang="fr-FR" sz="3200" dirty="0"/>
              <a:t>Qui nous sommes</a:t>
            </a:r>
          </a:p>
        </p:txBody>
      </p:sp>
      <p:sp>
        <p:nvSpPr>
          <p:cNvPr id="7" name="Espace réservé de la date 2"/>
          <p:cNvSpPr txBox="1">
            <a:spLocks/>
          </p:cNvSpPr>
          <p:nvPr/>
        </p:nvSpPr>
        <p:spPr>
          <a:xfrm>
            <a:off x="1020118" y="5894490"/>
            <a:ext cx="1128584" cy="1201046"/>
          </a:xfrm>
          <a:prstGeom prst="rect">
            <a:avLst/>
          </a:prstGeom>
        </p:spPr>
        <p:txBody>
          <a:bodyPr/>
          <a:lstStyle>
            <a:defPPr>
              <a:defRPr lang="fr-FR"/>
            </a:defPPr>
            <a:lvl1pPr marL="0" algn="l" defTabSz="457200" rtl="0" eaLnBrk="1" latinLnBrk="0" hangingPunct="1">
              <a:defRPr sz="1100" kern="1200">
                <a:solidFill>
                  <a:schemeClr val="accent6"/>
                </a:solidFill>
                <a:latin typeface="Avenir Black"/>
                <a:ea typeface="+mn-ea"/>
                <a:cs typeface="Avenir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264476-4D05-4D19-9E52-9CD7E94D5819}" type="datetime1">
              <a:rPr lang="fr-FR" smtClean="0"/>
              <a:pPr/>
              <a:t>25/03/2021</a:t>
            </a:fld>
            <a:endParaRPr lang="fr-FR" dirty="0"/>
          </a:p>
        </p:txBody>
      </p:sp>
      <p:sp>
        <p:nvSpPr>
          <p:cNvPr id="8" name="Espace réservé du pied de page 3"/>
          <p:cNvSpPr txBox="1">
            <a:spLocks/>
          </p:cNvSpPr>
          <p:nvPr/>
        </p:nvSpPr>
        <p:spPr>
          <a:xfrm>
            <a:off x="2148702" y="5883805"/>
            <a:ext cx="5395784" cy="1167026"/>
          </a:xfrm>
          <a:prstGeom prst="rect">
            <a:avLst/>
          </a:prstGeom>
        </p:spPr>
        <p:txBody>
          <a:bodyPr/>
          <a:lstStyle>
            <a:defPPr>
              <a:defRPr lang="fr-FR"/>
            </a:defPPr>
            <a:lvl1pPr marL="0" algn="l" defTabSz="457200" rtl="0" eaLnBrk="1" latinLnBrk="0" hangingPunct="1">
              <a:defRPr sz="1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sz="1000" dirty="0"/>
          </a:p>
        </p:txBody>
      </p:sp>
      <p:pic>
        <p:nvPicPr>
          <p:cNvPr id="9" name="Image 8" descr="Logo Cerema-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0342" y="5762950"/>
            <a:ext cx="1359197" cy="479309"/>
          </a:xfrm>
          <a:prstGeom prst="rect">
            <a:avLst/>
          </a:prstGeom>
        </p:spPr>
      </p:pic>
    </p:spTree>
    <p:extLst>
      <p:ext uri="{BB962C8B-B14F-4D97-AF65-F5344CB8AC3E}">
        <p14:creationId xmlns:p14="http://schemas.microsoft.com/office/powerpoint/2010/main" val="292097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Les cahiers du </a:t>
            </a:r>
            <a:r>
              <a:rPr lang="fr-FR" sz="3600" b="1" dirty="0" err="1">
                <a:solidFill>
                  <a:schemeClr val="accent6"/>
                </a:solidFill>
              </a:rPr>
              <a:t>Cerema</a:t>
            </a:r>
            <a:r>
              <a:rPr lang="fr-FR" sz="3600" b="1" dirty="0">
                <a:solidFill>
                  <a:schemeClr val="accent6"/>
                </a:solidFill>
              </a:rPr>
              <a:t> – boussole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597" y="1147762"/>
            <a:ext cx="7715101" cy="5454516"/>
          </a:xfrm>
          <a:prstGeom prst="rect">
            <a:avLst/>
          </a:prstGeom>
        </p:spPr>
      </p:pic>
    </p:spTree>
    <p:extLst>
      <p:ext uri="{BB962C8B-B14F-4D97-AF65-F5344CB8AC3E}">
        <p14:creationId xmlns:p14="http://schemas.microsoft.com/office/powerpoint/2010/main" val="3558851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Les cahiers du </a:t>
            </a:r>
            <a:r>
              <a:rPr lang="fr-FR" sz="3600" b="1" dirty="0" err="1">
                <a:solidFill>
                  <a:schemeClr val="accent6"/>
                </a:solidFill>
              </a:rPr>
              <a:t>Cerema</a:t>
            </a:r>
            <a:r>
              <a:rPr lang="fr-FR" sz="3600" b="1" dirty="0">
                <a:solidFill>
                  <a:schemeClr val="accent6"/>
                </a:solidFill>
              </a:rPr>
              <a:t> – boussole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793" y="992779"/>
            <a:ext cx="8086710" cy="5649132"/>
          </a:xfrm>
          <a:prstGeom prst="rect">
            <a:avLst/>
          </a:prstGeom>
        </p:spPr>
      </p:pic>
    </p:spTree>
    <p:extLst>
      <p:ext uri="{BB962C8B-B14F-4D97-AF65-F5344CB8AC3E}">
        <p14:creationId xmlns:p14="http://schemas.microsoft.com/office/powerpoint/2010/main" val="745901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Les cahiers du </a:t>
            </a:r>
            <a:r>
              <a:rPr lang="fr-FR" sz="3600" b="1" dirty="0" err="1">
                <a:solidFill>
                  <a:schemeClr val="accent6"/>
                </a:solidFill>
              </a:rPr>
              <a:t>Cerema</a:t>
            </a:r>
            <a:r>
              <a:rPr lang="fr-FR" sz="3600" b="1" dirty="0">
                <a:solidFill>
                  <a:schemeClr val="accent6"/>
                </a:solidFill>
              </a:rPr>
              <a:t> – boussole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53" y="992779"/>
            <a:ext cx="8030590" cy="5654465"/>
          </a:xfrm>
          <a:prstGeom prst="rect">
            <a:avLst/>
          </a:prstGeom>
        </p:spPr>
      </p:pic>
    </p:spTree>
    <p:extLst>
      <p:ext uri="{BB962C8B-B14F-4D97-AF65-F5344CB8AC3E}">
        <p14:creationId xmlns:p14="http://schemas.microsoft.com/office/powerpoint/2010/main" val="3260197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Les cahiers du </a:t>
            </a:r>
            <a:r>
              <a:rPr lang="fr-FR" sz="3600" b="1" dirty="0" err="1">
                <a:solidFill>
                  <a:schemeClr val="accent6"/>
                </a:solidFill>
              </a:rPr>
              <a:t>Cerema</a:t>
            </a:r>
            <a:r>
              <a:rPr lang="fr-FR" sz="3600" b="1" dirty="0">
                <a:solidFill>
                  <a:schemeClr val="accent6"/>
                </a:solidFill>
              </a:rPr>
              <a:t> – boussole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890" y="1182861"/>
            <a:ext cx="7798515" cy="5473708"/>
          </a:xfrm>
          <a:prstGeom prst="rect">
            <a:avLst/>
          </a:prstGeom>
        </p:spPr>
      </p:pic>
    </p:spTree>
    <p:extLst>
      <p:ext uri="{BB962C8B-B14F-4D97-AF65-F5344CB8AC3E}">
        <p14:creationId xmlns:p14="http://schemas.microsoft.com/office/powerpoint/2010/main" val="1059378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Les cahiers du </a:t>
            </a:r>
            <a:r>
              <a:rPr lang="fr-FR" sz="3600" b="1" dirty="0" err="1">
                <a:solidFill>
                  <a:schemeClr val="accent6"/>
                </a:solidFill>
              </a:rPr>
              <a:t>Cerema</a:t>
            </a:r>
            <a:r>
              <a:rPr lang="fr-FR" sz="3600" b="1" dirty="0">
                <a:solidFill>
                  <a:schemeClr val="accent6"/>
                </a:solidFill>
              </a:rPr>
              <a:t> – boussole </a:t>
            </a: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t="22259"/>
          <a:stretch/>
        </p:blipFill>
        <p:spPr>
          <a:xfrm>
            <a:off x="1405" y="1509486"/>
            <a:ext cx="9171624" cy="4528457"/>
          </a:xfrm>
          <a:prstGeom prst="rect">
            <a:avLst/>
          </a:prstGeom>
        </p:spPr>
      </p:pic>
    </p:spTree>
    <p:extLst>
      <p:ext uri="{BB962C8B-B14F-4D97-AF65-F5344CB8AC3E}">
        <p14:creationId xmlns:p14="http://schemas.microsoft.com/office/powerpoint/2010/main" val="29090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F7F3840D-6320-5947-8868-488E396600CA}" type="slidenum">
              <a:rPr lang="fr-FR" smtClean="0"/>
              <a:pPr/>
              <a:t>25</a:t>
            </a:fld>
            <a:endParaRPr lang="fr-FR" dirty="0"/>
          </a:p>
        </p:txBody>
      </p:sp>
      <p:sp>
        <p:nvSpPr>
          <p:cNvPr id="6" name="Espace réservé du texte 5"/>
          <p:cNvSpPr>
            <a:spLocks noGrp="1"/>
          </p:cNvSpPr>
          <p:nvPr>
            <p:ph type="body" sz="quarter" idx="13"/>
          </p:nvPr>
        </p:nvSpPr>
        <p:spPr>
          <a:xfrm>
            <a:off x="1726441" y="2031626"/>
            <a:ext cx="5971746" cy="713184"/>
          </a:xfrm>
        </p:spPr>
        <p:txBody>
          <a:bodyPr>
            <a:normAutofit fontScale="85000" lnSpcReduction="20000"/>
          </a:bodyPr>
          <a:lstStyle/>
          <a:p>
            <a:pPr marL="0" indent="0">
              <a:buNone/>
            </a:pPr>
            <a:r>
              <a:rPr lang="fr-FR" sz="3200" dirty="0"/>
              <a:t>DEMARCHE DE RESILIENCE</a:t>
            </a:r>
          </a:p>
          <a:p>
            <a:pPr marL="0" indent="0">
              <a:buNone/>
            </a:pPr>
            <a:r>
              <a:rPr lang="fr-FR" sz="3200" dirty="0"/>
              <a:t> TERRITORIALE &amp; BOUSSOLE</a:t>
            </a:r>
          </a:p>
        </p:txBody>
      </p:sp>
      <p:sp>
        <p:nvSpPr>
          <p:cNvPr id="7" name="Espace réservé de la date 2"/>
          <p:cNvSpPr txBox="1">
            <a:spLocks/>
          </p:cNvSpPr>
          <p:nvPr/>
        </p:nvSpPr>
        <p:spPr>
          <a:xfrm>
            <a:off x="1020118" y="5894490"/>
            <a:ext cx="1128584" cy="1201046"/>
          </a:xfrm>
          <a:prstGeom prst="rect">
            <a:avLst/>
          </a:prstGeom>
        </p:spPr>
        <p:txBody>
          <a:bodyPr/>
          <a:lstStyle>
            <a:defPPr>
              <a:defRPr lang="fr-FR"/>
            </a:defPPr>
            <a:lvl1pPr marL="0" algn="l" defTabSz="457200" rtl="0" eaLnBrk="1" latinLnBrk="0" hangingPunct="1">
              <a:defRPr sz="1100" kern="1200">
                <a:solidFill>
                  <a:schemeClr val="accent6"/>
                </a:solidFill>
                <a:latin typeface="Avenir Black"/>
                <a:ea typeface="+mn-ea"/>
                <a:cs typeface="Avenir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264476-4D05-4D19-9E52-9CD7E94D5819}" type="datetime1">
              <a:rPr lang="fr-FR" smtClean="0"/>
              <a:pPr/>
              <a:t>25/03/2021</a:t>
            </a:fld>
            <a:endParaRPr lang="fr-FR" dirty="0"/>
          </a:p>
        </p:txBody>
      </p:sp>
      <p:sp>
        <p:nvSpPr>
          <p:cNvPr id="8" name="Espace réservé du pied de page 3"/>
          <p:cNvSpPr txBox="1">
            <a:spLocks/>
          </p:cNvSpPr>
          <p:nvPr/>
        </p:nvSpPr>
        <p:spPr>
          <a:xfrm>
            <a:off x="2148702" y="5883805"/>
            <a:ext cx="5395784" cy="1167026"/>
          </a:xfrm>
          <a:prstGeom prst="rect">
            <a:avLst/>
          </a:prstGeom>
        </p:spPr>
        <p:txBody>
          <a:bodyPr/>
          <a:lstStyle>
            <a:defPPr>
              <a:defRPr lang="fr-FR"/>
            </a:defPPr>
            <a:lvl1pPr marL="0" algn="l" defTabSz="457200" rtl="0" eaLnBrk="1" latinLnBrk="0" hangingPunct="1">
              <a:defRPr sz="1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sz="1000" dirty="0"/>
          </a:p>
        </p:txBody>
      </p:sp>
      <p:pic>
        <p:nvPicPr>
          <p:cNvPr id="9" name="Image 8" descr="Logo Cerema-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0342" y="5762950"/>
            <a:ext cx="1359197" cy="479309"/>
          </a:xfrm>
          <a:prstGeom prst="rect">
            <a:avLst/>
          </a:prstGeom>
        </p:spPr>
      </p:pic>
    </p:spTree>
    <p:extLst>
      <p:ext uri="{BB962C8B-B14F-4D97-AF65-F5344CB8AC3E}">
        <p14:creationId xmlns:p14="http://schemas.microsoft.com/office/powerpoint/2010/main" val="952398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35528" y="-58048"/>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200" b="1" dirty="0">
                <a:solidFill>
                  <a:schemeClr val="accent6"/>
                </a:solidFill>
              </a:rPr>
              <a:t>DEMARCHE DE RESILIENCE TERRITORIALE</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486" y="3562871"/>
            <a:ext cx="914401" cy="120923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406" y="3621265"/>
            <a:ext cx="971446" cy="1155685"/>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662" y="2409311"/>
            <a:ext cx="1386333" cy="106770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1668" y="2521269"/>
            <a:ext cx="1178346" cy="1155685"/>
          </a:xfrm>
          <a:prstGeom prst="rect">
            <a:avLst/>
          </a:prstGeom>
        </p:spPr>
      </p:pic>
      <p:sp>
        <p:nvSpPr>
          <p:cNvPr id="9" name="ZoneTexte 8"/>
          <p:cNvSpPr txBox="1"/>
          <p:nvPr/>
        </p:nvSpPr>
        <p:spPr>
          <a:xfrm>
            <a:off x="495355" y="1940355"/>
            <a:ext cx="2289510" cy="461665"/>
          </a:xfrm>
          <a:prstGeom prst="rect">
            <a:avLst/>
          </a:prstGeom>
          <a:noFill/>
        </p:spPr>
        <p:txBody>
          <a:bodyPr wrap="square" rtlCol="0">
            <a:spAutoFit/>
          </a:bodyPr>
          <a:lstStyle/>
          <a:p>
            <a:r>
              <a:rPr lang="fr-FR" sz="2400" b="1" dirty="0">
                <a:solidFill>
                  <a:schemeClr val="accent5">
                    <a:lumMod val="75000"/>
                  </a:schemeClr>
                </a:solidFill>
                <a:latin typeface="Segoe Print" panose="02000600000000000000" pitchFamily="2" charset="0"/>
              </a:rPr>
              <a:t>MOBILISER</a:t>
            </a:r>
            <a:endParaRPr lang="fr-FR" sz="2800" b="1" dirty="0">
              <a:solidFill>
                <a:schemeClr val="accent5">
                  <a:lumMod val="75000"/>
                </a:schemeClr>
              </a:solidFill>
              <a:latin typeface="Segoe Print" panose="02000600000000000000" pitchFamily="2" charset="0"/>
            </a:endParaRPr>
          </a:p>
        </p:txBody>
      </p:sp>
      <p:sp>
        <p:nvSpPr>
          <p:cNvPr id="11" name="ZoneTexte 10"/>
          <p:cNvSpPr txBox="1"/>
          <p:nvPr/>
        </p:nvSpPr>
        <p:spPr>
          <a:xfrm>
            <a:off x="2430715" y="3126765"/>
            <a:ext cx="2952130" cy="461665"/>
          </a:xfrm>
          <a:prstGeom prst="rect">
            <a:avLst/>
          </a:prstGeom>
          <a:noFill/>
        </p:spPr>
        <p:txBody>
          <a:bodyPr wrap="square" rtlCol="0">
            <a:spAutoFit/>
          </a:bodyPr>
          <a:lstStyle/>
          <a:p>
            <a:r>
              <a:rPr lang="fr-FR" sz="2400" b="1" dirty="0">
                <a:solidFill>
                  <a:schemeClr val="accent5">
                    <a:lumMod val="75000"/>
                  </a:schemeClr>
                </a:solidFill>
                <a:latin typeface="Segoe Print" panose="02000600000000000000" pitchFamily="2" charset="0"/>
              </a:rPr>
              <a:t>COMPRENDRE</a:t>
            </a:r>
            <a:endParaRPr lang="fr-FR" sz="2800" b="1" dirty="0">
              <a:solidFill>
                <a:schemeClr val="accent5">
                  <a:lumMod val="75000"/>
                </a:schemeClr>
              </a:solidFill>
              <a:latin typeface="Segoe Print" panose="02000600000000000000" pitchFamily="2" charset="0"/>
            </a:endParaRPr>
          </a:p>
        </p:txBody>
      </p:sp>
      <p:sp>
        <p:nvSpPr>
          <p:cNvPr id="12" name="ZoneTexte 11"/>
          <p:cNvSpPr txBox="1"/>
          <p:nvPr/>
        </p:nvSpPr>
        <p:spPr>
          <a:xfrm>
            <a:off x="5094024" y="1975840"/>
            <a:ext cx="2344192" cy="523220"/>
          </a:xfrm>
          <a:prstGeom prst="rect">
            <a:avLst/>
          </a:prstGeom>
          <a:noFill/>
        </p:spPr>
        <p:txBody>
          <a:bodyPr wrap="square" rtlCol="0">
            <a:spAutoFit/>
          </a:bodyPr>
          <a:lstStyle/>
          <a:p>
            <a:r>
              <a:rPr lang="fr-FR" sz="2800" b="1" dirty="0">
                <a:solidFill>
                  <a:schemeClr val="accent5">
                    <a:lumMod val="75000"/>
                  </a:schemeClr>
                </a:solidFill>
                <a:latin typeface="Segoe Print" panose="02000600000000000000" pitchFamily="2" charset="0"/>
              </a:rPr>
              <a:t>PROJETER</a:t>
            </a:r>
          </a:p>
        </p:txBody>
      </p:sp>
      <p:sp>
        <p:nvSpPr>
          <p:cNvPr id="13" name="ZoneTexte 12"/>
          <p:cNvSpPr txBox="1"/>
          <p:nvPr/>
        </p:nvSpPr>
        <p:spPr>
          <a:xfrm>
            <a:off x="7598941" y="3025132"/>
            <a:ext cx="1233493" cy="523220"/>
          </a:xfrm>
          <a:prstGeom prst="rect">
            <a:avLst/>
          </a:prstGeom>
          <a:noFill/>
        </p:spPr>
        <p:txBody>
          <a:bodyPr wrap="square" rtlCol="0">
            <a:spAutoFit/>
          </a:bodyPr>
          <a:lstStyle/>
          <a:p>
            <a:r>
              <a:rPr lang="fr-FR" sz="2800" b="1" dirty="0">
                <a:solidFill>
                  <a:schemeClr val="accent5">
                    <a:lumMod val="75000"/>
                  </a:schemeClr>
                </a:solidFill>
                <a:latin typeface="Segoe Print" panose="02000600000000000000" pitchFamily="2" charset="0"/>
              </a:rPr>
              <a:t>AGIR</a:t>
            </a:r>
          </a:p>
        </p:txBody>
      </p:sp>
      <p:sp>
        <p:nvSpPr>
          <p:cNvPr id="21" name="Arc 20"/>
          <p:cNvSpPr/>
          <p:nvPr/>
        </p:nvSpPr>
        <p:spPr>
          <a:xfrm rot="797577">
            <a:off x="1618830" y="2418788"/>
            <a:ext cx="1567155" cy="1002909"/>
          </a:xfrm>
          <a:prstGeom prst="arc">
            <a:avLst>
              <a:gd name="adj1" fmla="val 16200000"/>
              <a:gd name="adj2" fmla="val 2110154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fr-FR"/>
          </a:p>
        </p:txBody>
      </p:sp>
      <p:sp>
        <p:nvSpPr>
          <p:cNvPr id="23" name="Arc 22"/>
          <p:cNvSpPr/>
          <p:nvPr/>
        </p:nvSpPr>
        <p:spPr>
          <a:xfrm rot="17466323">
            <a:off x="3989647" y="2430303"/>
            <a:ext cx="1579194" cy="950982"/>
          </a:xfrm>
          <a:prstGeom prst="arc">
            <a:avLst>
              <a:gd name="adj1" fmla="val 14222232"/>
              <a:gd name="adj2" fmla="val 21428533"/>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fr-FR"/>
          </a:p>
        </p:txBody>
      </p:sp>
      <p:pic>
        <p:nvPicPr>
          <p:cNvPr id="25" name="Imag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72870" y="1396024"/>
            <a:ext cx="771131" cy="851052"/>
          </a:xfrm>
          <a:prstGeom prst="rect">
            <a:avLst/>
          </a:prstGeom>
        </p:spPr>
      </p:pic>
      <p:pic>
        <p:nvPicPr>
          <p:cNvPr id="26" name="Imag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369" y="992779"/>
            <a:ext cx="729947" cy="693450"/>
          </a:xfrm>
          <a:prstGeom prst="rect">
            <a:avLst/>
          </a:prstGeom>
        </p:spPr>
      </p:pic>
      <p:sp>
        <p:nvSpPr>
          <p:cNvPr id="27" name="Arc 26"/>
          <p:cNvSpPr/>
          <p:nvPr/>
        </p:nvSpPr>
        <p:spPr>
          <a:xfrm>
            <a:off x="6578435" y="2278436"/>
            <a:ext cx="1448636" cy="1117127"/>
          </a:xfrm>
          <a:prstGeom prst="arc">
            <a:avLst>
              <a:gd name="adj1" fmla="val 16200000"/>
              <a:gd name="adj2" fmla="val 360417"/>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fr-FR"/>
          </a:p>
        </p:txBody>
      </p:sp>
      <p:sp>
        <p:nvSpPr>
          <p:cNvPr id="28" name="Arc 27"/>
          <p:cNvSpPr/>
          <p:nvPr/>
        </p:nvSpPr>
        <p:spPr>
          <a:xfrm rot="6058289">
            <a:off x="7904765" y="1997712"/>
            <a:ext cx="1272195" cy="982102"/>
          </a:xfrm>
          <a:prstGeom prst="arc">
            <a:avLst>
              <a:gd name="adj1" fmla="val 14138355"/>
              <a:gd name="adj2" fmla="val 20185750"/>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fr-FR"/>
          </a:p>
        </p:txBody>
      </p:sp>
      <p:sp>
        <p:nvSpPr>
          <p:cNvPr id="29" name="Arc 28"/>
          <p:cNvSpPr/>
          <p:nvPr/>
        </p:nvSpPr>
        <p:spPr>
          <a:xfrm>
            <a:off x="313422" y="1381388"/>
            <a:ext cx="1313826" cy="950982"/>
          </a:xfrm>
          <a:prstGeom prst="arc">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17803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MOBILISER</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30" y="2460417"/>
            <a:ext cx="1768995" cy="1362411"/>
          </a:xfrm>
          <a:prstGeom prst="rect">
            <a:avLst/>
          </a:prstGeom>
        </p:spPr>
      </p:pic>
      <p:sp>
        <p:nvSpPr>
          <p:cNvPr id="6" name="ZoneTexte 5"/>
          <p:cNvSpPr txBox="1"/>
          <p:nvPr/>
        </p:nvSpPr>
        <p:spPr>
          <a:xfrm>
            <a:off x="395501" y="1752531"/>
            <a:ext cx="3320288" cy="707886"/>
          </a:xfrm>
          <a:prstGeom prst="rect">
            <a:avLst/>
          </a:prstGeom>
          <a:noFill/>
        </p:spPr>
        <p:txBody>
          <a:bodyPr wrap="square" rtlCol="0">
            <a:spAutoFit/>
          </a:bodyPr>
          <a:lstStyle/>
          <a:p>
            <a:r>
              <a:rPr lang="fr-FR" sz="4000" b="1" dirty="0">
                <a:solidFill>
                  <a:schemeClr val="accent5">
                    <a:lumMod val="75000"/>
                  </a:schemeClr>
                </a:solidFill>
                <a:latin typeface="Segoe Print" panose="02000600000000000000" pitchFamily="2" charset="0"/>
              </a:rPr>
              <a:t>MOBILISER</a:t>
            </a:r>
          </a:p>
        </p:txBody>
      </p:sp>
      <p:sp>
        <p:nvSpPr>
          <p:cNvPr id="3" name="ZoneTexte 2"/>
          <p:cNvSpPr txBox="1"/>
          <p:nvPr/>
        </p:nvSpPr>
        <p:spPr>
          <a:xfrm>
            <a:off x="2984269" y="2527069"/>
            <a:ext cx="4239491" cy="1754326"/>
          </a:xfrm>
          <a:prstGeom prst="rect">
            <a:avLst/>
          </a:prstGeom>
          <a:noFill/>
        </p:spPr>
        <p:txBody>
          <a:bodyPr wrap="square" rtlCol="0">
            <a:spAutoFit/>
          </a:bodyPr>
          <a:lstStyle/>
          <a:p>
            <a:r>
              <a:rPr lang="fr-FR" b="1" dirty="0">
                <a:solidFill>
                  <a:schemeClr val="accent5">
                    <a:lumMod val="75000"/>
                  </a:schemeClr>
                </a:solidFill>
              </a:rPr>
              <a:t>Objectifs : </a:t>
            </a:r>
          </a:p>
          <a:p>
            <a:pPr marL="285750" indent="-285750">
              <a:buFont typeface="Wingdings" panose="05000000000000000000" pitchFamily="2" charset="2"/>
              <a:buChar char="ü"/>
            </a:pPr>
            <a:r>
              <a:rPr lang="fr-FR" dirty="0">
                <a:solidFill>
                  <a:schemeClr val="accent6"/>
                </a:solidFill>
              </a:rPr>
              <a:t>Partager la compréhension du sujet</a:t>
            </a:r>
          </a:p>
          <a:p>
            <a:pPr marL="285750" indent="-285750">
              <a:buFont typeface="Wingdings" panose="05000000000000000000" pitchFamily="2" charset="2"/>
              <a:buChar char="ü"/>
            </a:pPr>
            <a:r>
              <a:rPr lang="fr-FR" dirty="0">
                <a:solidFill>
                  <a:schemeClr val="accent6"/>
                </a:solidFill>
              </a:rPr>
              <a:t>Partager la déclinaison locale et concrète</a:t>
            </a:r>
          </a:p>
          <a:p>
            <a:endParaRPr lang="fr-FR" b="1" dirty="0">
              <a:solidFill>
                <a:schemeClr val="accent5">
                  <a:lumMod val="75000"/>
                </a:schemeClr>
              </a:solidFill>
            </a:endParaRPr>
          </a:p>
          <a:p>
            <a:endParaRPr lang="fr-FR" dirty="0"/>
          </a:p>
        </p:txBody>
      </p:sp>
    </p:spTree>
    <p:extLst>
      <p:ext uri="{BB962C8B-B14F-4D97-AF65-F5344CB8AC3E}">
        <p14:creationId xmlns:p14="http://schemas.microsoft.com/office/powerpoint/2010/main" val="43851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MOBILISER</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30" y="2460417"/>
            <a:ext cx="1768995" cy="1362411"/>
          </a:xfrm>
          <a:prstGeom prst="rect">
            <a:avLst/>
          </a:prstGeom>
        </p:spPr>
      </p:pic>
      <p:sp>
        <p:nvSpPr>
          <p:cNvPr id="6" name="ZoneTexte 5"/>
          <p:cNvSpPr txBox="1"/>
          <p:nvPr/>
        </p:nvSpPr>
        <p:spPr>
          <a:xfrm>
            <a:off x="395501" y="1752531"/>
            <a:ext cx="3320288" cy="707886"/>
          </a:xfrm>
          <a:prstGeom prst="rect">
            <a:avLst/>
          </a:prstGeom>
          <a:noFill/>
        </p:spPr>
        <p:txBody>
          <a:bodyPr wrap="square" rtlCol="0">
            <a:spAutoFit/>
          </a:bodyPr>
          <a:lstStyle/>
          <a:p>
            <a:r>
              <a:rPr lang="fr-FR" sz="4000" b="1" dirty="0">
                <a:solidFill>
                  <a:schemeClr val="accent5">
                    <a:lumMod val="75000"/>
                  </a:schemeClr>
                </a:solidFill>
                <a:latin typeface="Segoe Print" panose="02000600000000000000" pitchFamily="2" charset="0"/>
              </a:rPr>
              <a:t>MOBILISER</a:t>
            </a:r>
          </a:p>
        </p:txBody>
      </p:sp>
      <p:sp>
        <p:nvSpPr>
          <p:cNvPr id="3" name="ZoneTexte 2"/>
          <p:cNvSpPr txBox="1"/>
          <p:nvPr/>
        </p:nvSpPr>
        <p:spPr>
          <a:xfrm>
            <a:off x="2984269" y="2527069"/>
            <a:ext cx="4239491" cy="2585323"/>
          </a:xfrm>
          <a:prstGeom prst="rect">
            <a:avLst/>
          </a:prstGeom>
          <a:noFill/>
        </p:spPr>
        <p:txBody>
          <a:bodyPr wrap="square" rtlCol="0">
            <a:spAutoFit/>
          </a:bodyPr>
          <a:lstStyle/>
          <a:p>
            <a:r>
              <a:rPr lang="fr-FR" b="1" dirty="0">
                <a:solidFill>
                  <a:schemeClr val="accent5">
                    <a:lumMod val="75000"/>
                  </a:schemeClr>
                </a:solidFill>
              </a:rPr>
              <a:t>Contenu : </a:t>
            </a:r>
          </a:p>
          <a:p>
            <a:pPr marL="285750" indent="-285750">
              <a:buFont typeface="Wingdings" panose="05000000000000000000" pitchFamily="2" charset="2"/>
              <a:buChar char="ü"/>
            </a:pPr>
            <a:r>
              <a:rPr lang="fr-FR" dirty="0">
                <a:solidFill>
                  <a:schemeClr val="accent6"/>
                </a:solidFill>
              </a:rPr>
              <a:t>Travail sur la définition : résilience de qui/de quoi à quoi?</a:t>
            </a:r>
          </a:p>
          <a:p>
            <a:pPr marL="285750" indent="-285750">
              <a:buFont typeface="Wingdings" panose="05000000000000000000" pitchFamily="2" charset="2"/>
              <a:buChar char="ü"/>
            </a:pPr>
            <a:r>
              <a:rPr lang="fr-FR" dirty="0">
                <a:solidFill>
                  <a:schemeClr val="accent6"/>
                </a:solidFill>
              </a:rPr>
              <a:t> Appropriation du sujet de la résilience : conférences </a:t>
            </a:r>
            <a:r>
              <a:rPr lang="fr-FR" dirty="0" err="1">
                <a:solidFill>
                  <a:schemeClr val="accent6"/>
                </a:solidFill>
              </a:rPr>
              <a:t>interpellantes</a:t>
            </a:r>
            <a:r>
              <a:rPr lang="fr-FR" dirty="0">
                <a:solidFill>
                  <a:schemeClr val="accent6"/>
                </a:solidFill>
              </a:rPr>
              <a:t>, </a:t>
            </a:r>
            <a:r>
              <a:rPr lang="fr-FR" dirty="0" err="1">
                <a:solidFill>
                  <a:schemeClr val="accent6"/>
                </a:solidFill>
              </a:rPr>
              <a:t>serious</a:t>
            </a:r>
            <a:r>
              <a:rPr lang="fr-FR" dirty="0">
                <a:solidFill>
                  <a:schemeClr val="accent6"/>
                </a:solidFill>
              </a:rPr>
              <a:t> </a:t>
            </a:r>
            <a:r>
              <a:rPr lang="fr-FR" dirty="0" err="1">
                <a:solidFill>
                  <a:schemeClr val="accent6"/>
                </a:solidFill>
              </a:rPr>
              <a:t>game</a:t>
            </a:r>
            <a:r>
              <a:rPr lang="fr-FR" dirty="0">
                <a:solidFill>
                  <a:schemeClr val="accent6"/>
                </a:solidFill>
              </a:rPr>
              <a:t>, visites, témoignages </a:t>
            </a:r>
          </a:p>
          <a:p>
            <a:endParaRPr lang="fr-FR" b="1" dirty="0">
              <a:solidFill>
                <a:schemeClr val="accent5">
                  <a:lumMod val="75000"/>
                </a:schemeClr>
              </a:solidFill>
            </a:endParaRPr>
          </a:p>
          <a:p>
            <a:endParaRPr lang="fr-FR" dirty="0"/>
          </a:p>
        </p:txBody>
      </p:sp>
    </p:spTree>
    <p:extLst>
      <p:ext uri="{BB962C8B-B14F-4D97-AF65-F5344CB8AC3E}">
        <p14:creationId xmlns:p14="http://schemas.microsoft.com/office/powerpoint/2010/main" val="3481124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COMPRENDRE</a:t>
            </a:r>
          </a:p>
        </p:txBody>
      </p:sp>
      <p:sp>
        <p:nvSpPr>
          <p:cNvPr id="6" name="ZoneTexte 5"/>
          <p:cNvSpPr txBox="1"/>
          <p:nvPr/>
        </p:nvSpPr>
        <p:spPr>
          <a:xfrm>
            <a:off x="395500" y="1752531"/>
            <a:ext cx="6251790" cy="707886"/>
          </a:xfrm>
          <a:prstGeom prst="rect">
            <a:avLst/>
          </a:prstGeom>
          <a:noFill/>
        </p:spPr>
        <p:txBody>
          <a:bodyPr wrap="square" rtlCol="0">
            <a:spAutoFit/>
          </a:bodyPr>
          <a:lstStyle/>
          <a:p>
            <a:r>
              <a:rPr lang="fr-FR" sz="4000" b="1" dirty="0">
                <a:solidFill>
                  <a:schemeClr val="accent5">
                    <a:lumMod val="75000"/>
                  </a:schemeClr>
                </a:solidFill>
                <a:latin typeface="Segoe Print" panose="02000600000000000000" pitchFamily="2" charset="0"/>
              </a:rPr>
              <a:t>COMPRENDRE 1/3</a:t>
            </a:r>
          </a:p>
        </p:txBody>
      </p:sp>
      <p:sp>
        <p:nvSpPr>
          <p:cNvPr id="7" name="ZoneTexte 6"/>
          <p:cNvSpPr txBox="1"/>
          <p:nvPr/>
        </p:nvSpPr>
        <p:spPr>
          <a:xfrm>
            <a:off x="2984269" y="2527069"/>
            <a:ext cx="4239491" cy="3416320"/>
          </a:xfrm>
          <a:prstGeom prst="rect">
            <a:avLst/>
          </a:prstGeom>
          <a:noFill/>
        </p:spPr>
        <p:txBody>
          <a:bodyPr wrap="square" rtlCol="0">
            <a:spAutoFit/>
          </a:bodyPr>
          <a:lstStyle/>
          <a:p>
            <a:r>
              <a:rPr lang="fr-FR" b="1" dirty="0">
                <a:solidFill>
                  <a:schemeClr val="accent5">
                    <a:lumMod val="75000"/>
                  </a:schemeClr>
                </a:solidFill>
              </a:rPr>
              <a:t>Objectifs : </a:t>
            </a:r>
          </a:p>
          <a:p>
            <a:pPr marL="285750" indent="-285750">
              <a:buFont typeface="Wingdings" panose="05000000000000000000" pitchFamily="2" charset="2"/>
              <a:buChar char="ü"/>
            </a:pPr>
            <a:r>
              <a:rPr lang="fr-FR" dirty="0">
                <a:solidFill>
                  <a:schemeClr val="accent6"/>
                </a:solidFill>
              </a:rPr>
              <a:t>Etablir un ou des diagnostics de la </a:t>
            </a:r>
            <a:r>
              <a:rPr lang="fr-FR" b="1" dirty="0">
                <a:solidFill>
                  <a:schemeClr val="accent6"/>
                </a:solidFill>
              </a:rPr>
              <a:t>vulnérabilité</a:t>
            </a:r>
            <a:r>
              <a:rPr lang="fr-FR" dirty="0">
                <a:solidFill>
                  <a:schemeClr val="accent6"/>
                </a:solidFill>
              </a:rPr>
              <a:t> du territoire </a:t>
            </a:r>
          </a:p>
          <a:p>
            <a:pPr marL="742950" lvl="1" indent="-285750">
              <a:buFont typeface="Wingdings" panose="05000000000000000000" pitchFamily="2" charset="2"/>
              <a:buChar char="ü"/>
            </a:pPr>
            <a:r>
              <a:rPr lang="fr-FR" dirty="0">
                <a:solidFill>
                  <a:schemeClr val="accent6"/>
                </a:solidFill>
              </a:rPr>
              <a:t>Je modélise le territoire</a:t>
            </a:r>
          </a:p>
          <a:p>
            <a:pPr marL="742950" lvl="1" indent="-285750">
              <a:buFont typeface="Wingdings" panose="05000000000000000000" pitchFamily="2" charset="2"/>
              <a:buChar char="ü"/>
            </a:pPr>
            <a:r>
              <a:rPr lang="fr-FR" dirty="0">
                <a:solidFill>
                  <a:schemeClr val="accent6"/>
                </a:solidFill>
              </a:rPr>
              <a:t>J’identifie les menaces </a:t>
            </a:r>
          </a:p>
          <a:p>
            <a:pPr marL="742950" lvl="1" indent="-285750">
              <a:buFont typeface="Wingdings" panose="05000000000000000000" pitchFamily="2" charset="2"/>
              <a:buChar char="ü"/>
            </a:pPr>
            <a:r>
              <a:rPr lang="fr-FR" dirty="0">
                <a:solidFill>
                  <a:schemeClr val="accent6"/>
                </a:solidFill>
              </a:rPr>
              <a:t>Je priorise les menaces </a:t>
            </a:r>
          </a:p>
          <a:p>
            <a:pPr marL="742950" lvl="1" indent="-285750">
              <a:buFont typeface="Wingdings" panose="05000000000000000000" pitchFamily="2" charset="2"/>
              <a:buChar char="ü"/>
            </a:pPr>
            <a:r>
              <a:rPr lang="fr-FR" dirty="0">
                <a:solidFill>
                  <a:schemeClr val="accent6"/>
                </a:solidFill>
              </a:rPr>
              <a:t>J’en déduis les défis </a:t>
            </a:r>
          </a:p>
          <a:p>
            <a:pPr marL="285750" indent="-285750">
              <a:buFont typeface="Wingdings" panose="05000000000000000000" pitchFamily="2" charset="2"/>
              <a:buChar char="ü"/>
            </a:pPr>
            <a:r>
              <a:rPr lang="fr-FR" dirty="0">
                <a:solidFill>
                  <a:schemeClr val="accent6"/>
                </a:solidFill>
              </a:rPr>
              <a:t>Etablir un diagnostic de la </a:t>
            </a:r>
            <a:r>
              <a:rPr lang="fr-FR" b="1" dirty="0">
                <a:solidFill>
                  <a:schemeClr val="accent6"/>
                </a:solidFill>
              </a:rPr>
              <a:t>maturité</a:t>
            </a:r>
            <a:r>
              <a:rPr lang="fr-FR" dirty="0">
                <a:solidFill>
                  <a:schemeClr val="accent6"/>
                </a:solidFill>
              </a:rPr>
              <a:t> en termes de résilience </a:t>
            </a:r>
          </a:p>
          <a:p>
            <a:pPr marL="285750" indent="-285750">
              <a:buFont typeface="Wingdings" panose="05000000000000000000" pitchFamily="2" charset="2"/>
              <a:buChar char="ü"/>
            </a:pPr>
            <a:r>
              <a:rPr lang="fr-FR" dirty="0">
                <a:solidFill>
                  <a:schemeClr val="accent6"/>
                </a:solidFill>
              </a:rPr>
              <a:t>Amorcer un plan d’action</a:t>
            </a:r>
          </a:p>
          <a:p>
            <a:endParaRPr lang="fr-FR" b="1" dirty="0">
              <a:solidFill>
                <a:schemeClr val="accent5">
                  <a:lumMod val="75000"/>
                </a:schemeClr>
              </a:solidFill>
            </a:endParaRPr>
          </a:p>
          <a:p>
            <a:endParaRPr lang="fr-FR"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21" y="2563463"/>
            <a:ext cx="1572928" cy="1871242"/>
          </a:xfrm>
          <a:prstGeom prst="rect">
            <a:avLst/>
          </a:prstGeom>
        </p:spPr>
      </p:pic>
    </p:spTree>
    <p:extLst>
      <p:ext uri="{BB962C8B-B14F-4D97-AF65-F5344CB8AC3E}">
        <p14:creationId xmlns:p14="http://schemas.microsoft.com/office/powerpoint/2010/main" val="170952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F7F3840D-6320-5947-8868-488E396600CA}" type="slidenum">
              <a:rPr lang="fr-FR" smtClean="0"/>
              <a:t>3</a:t>
            </a:fld>
            <a:endParaRPr lang="fr-FR"/>
          </a:p>
        </p:txBody>
      </p:sp>
      <p:sp>
        <p:nvSpPr>
          <p:cNvPr id="15" name="Espace réservé de la date 2"/>
          <p:cNvSpPr>
            <a:spLocks noGrp="1"/>
          </p:cNvSpPr>
          <p:nvPr>
            <p:ph type="dt" sz="half" idx="10"/>
          </p:nvPr>
        </p:nvSpPr>
        <p:spPr>
          <a:xfrm>
            <a:off x="1752599" y="5912211"/>
            <a:ext cx="1128584" cy="1201046"/>
          </a:xfrm>
          <a:prstGeom prst="rect">
            <a:avLst/>
          </a:prstGeom>
        </p:spPr>
        <p:txBody>
          <a:bodyPr/>
          <a:lstStyle>
            <a:lvl1pPr>
              <a:defRPr sz="1100">
                <a:solidFill>
                  <a:schemeClr val="accent6"/>
                </a:solidFill>
                <a:latin typeface="Avenir Black"/>
                <a:cs typeface="Avenir Black"/>
              </a:defRPr>
            </a:lvl1pPr>
          </a:lstStyle>
          <a:p>
            <a:fld id="{05264476-4D05-4D19-9E52-9CD7E94D5819}" type="datetime1">
              <a:rPr lang="fr-FR" smtClean="0"/>
              <a:pPr/>
              <a:t>25/03/2021</a:t>
            </a:fld>
            <a:endParaRPr lang="fr-FR" dirty="0"/>
          </a:p>
        </p:txBody>
      </p:sp>
      <p:sp>
        <p:nvSpPr>
          <p:cNvPr id="16" name="Espace réservé du pied de page 3"/>
          <p:cNvSpPr>
            <a:spLocks noGrp="1"/>
          </p:cNvSpPr>
          <p:nvPr>
            <p:ph type="ftr" sz="quarter" idx="11"/>
          </p:nvPr>
        </p:nvSpPr>
        <p:spPr>
          <a:xfrm>
            <a:off x="3258411" y="5883805"/>
            <a:ext cx="1677574" cy="255035"/>
          </a:xfrm>
          <a:prstGeom prst="rect">
            <a:avLst/>
          </a:prstGeom>
        </p:spPr>
        <p:txBody>
          <a:bodyPr/>
          <a:lstStyle>
            <a:lvl1pPr>
              <a:defRPr>
                <a:solidFill>
                  <a:schemeClr val="accent6"/>
                </a:solidFill>
              </a:defRPr>
            </a:lvl1pPr>
          </a:lstStyle>
          <a:p>
            <a:r>
              <a:rPr lang="fr-FR" sz="1000" dirty="0">
                <a:latin typeface="Avenir Regular"/>
                <a:cs typeface="Avenir Regular"/>
              </a:rPr>
              <a:t>Présentation du </a:t>
            </a:r>
            <a:r>
              <a:rPr lang="fr-FR" sz="1000" dirty="0" err="1">
                <a:latin typeface="Avenir Regular"/>
                <a:cs typeface="Avenir Regular"/>
              </a:rPr>
              <a:t>Cerema</a:t>
            </a:r>
            <a:endParaRPr lang="fr-FR" sz="1000" dirty="0">
              <a:latin typeface="Avenir Regular"/>
              <a:cs typeface="Avenir Regular"/>
            </a:endParaRPr>
          </a:p>
          <a:p>
            <a:endParaRPr lang="fr-FR" sz="1000" dirty="0"/>
          </a:p>
        </p:txBody>
      </p:sp>
      <p:pic>
        <p:nvPicPr>
          <p:cNvPr id="17" name="Image 16" descr="Logo Cerema-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0342" y="5762950"/>
            <a:ext cx="1359197" cy="479309"/>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588" y="5770485"/>
            <a:ext cx="910335" cy="824779"/>
          </a:xfrm>
          <a:prstGeom prst="rect">
            <a:avLst/>
          </a:prstGeom>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l="1747" t="1922" r="1553" b="2632"/>
          <a:stretch/>
        </p:blipFill>
        <p:spPr>
          <a:xfrm>
            <a:off x="367588" y="0"/>
            <a:ext cx="8150262" cy="5687181"/>
          </a:xfrm>
          <a:prstGeom prst="rect">
            <a:avLst/>
          </a:prstGeom>
        </p:spPr>
      </p:pic>
    </p:spTree>
    <p:extLst>
      <p:ext uri="{BB962C8B-B14F-4D97-AF65-F5344CB8AC3E}">
        <p14:creationId xmlns:p14="http://schemas.microsoft.com/office/powerpoint/2010/main" val="4172584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COMPRENDRE</a:t>
            </a:r>
          </a:p>
        </p:txBody>
      </p:sp>
      <p:sp>
        <p:nvSpPr>
          <p:cNvPr id="7" name="ZoneTexte 6"/>
          <p:cNvSpPr txBox="1"/>
          <p:nvPr/>
        </p:nvSpPr>
        <p:spPr>
          <a:xfrm>
            <a:off x="2984269" y="2527069"/>
            <a:ext cx="4784155" cy="3139321"/>
          </a:xfrm>
          <a:prstGeom prst="rect">
            <a:avLst/>
          </a:prstGeom>
          <a:noFill/>
        </p:spPr>
        <p:txBody>
          <a:bodyPr wrap="square" rtlCol="0">
            <a:spAutoFit/>
          </a:bodyPr>
          <a:lstStyle/>
          <a:p>
            <a:r>
              <a:rPr lang="fr-FR" b="1" dirty="0">
                <a:solidFill>
                  <a:schemeClr val="accent5">
                    <a:lumMod val="75000"/>
                  </a:schemeClr>
                </a:solidFill>
              </a:rPr>
              <a:t>Contenus : </a:t>
            </a:r>
          </a:p>
          <a:p>
            <a:pPr marL="285750" indent="-285750">
              <a:buFont typeface="Wingdings" panose="05000000000000000000" pitchFamily="2" charset="2"/>
              <a:buChar char="ü"/>
            </a:pPr>
            <a:r>
              <a:rPr lang="fr-FR" dirty="0">
                <a:solidFill>
                  <a:schemeClr val="accent6"/>
                </a:solidFill>
              </a:rPr>
              <a:t>Résilience aléa-centrée </a:t>
            </a:r>
            <a:r>
              <a:rPr lang="fr-FR" dirty="0">
                <a:solidFill>
                  <a:schemeClr val="accent6"/>
                </a:solidFill>
                <a:sym typeface="Wingdings" panose="05000000000000000000" pitchFamily="2" charset="2"/>
              </a:rPr>
              <a:t> diagnostics de vulnérabilité en fonction de l’aléa</a:t>
            </a:r>
            <a:endParaRPr lang="fr-FR" dirty="0">
              <a:solidFill>
                <a:schemeClr val="accent6"/>
              </a:solidFill>
            </a:endParaRPr>
          </a:p>
          <a:p>
            <a:pPr marL="285750" indent="-285750">
              <a:buFont typeface="Wingdings" panose="05000000000000000000" pitchFamily="2" charset="2"/>
              <a:buChar char="ü"/>
            </a:pPr>
            <a:r>
              <a:rPr lang="fr-FR" dirty="0">
                <a:solidFill>
                  <a:schemeClr val="accent6"/>
                </a:solidFill>
              </a:rPr>
              <a:t>Résilience globale </a:t>
            </a:r>
            <a:r>
              <a:rPr lang="fr-FR" dirty="0">
                <a:solidFill>
                  <a:schemeClr val="accent6"/>
                </a:solidFill>
                <a:sym typeface="Wingdings" panose="05000000000000000000" pitchFamily="2" charset="2"/>
              </a:rPr>
              <a:t> identification des principales menaces et vulnérabilités du système territorial</a:t>
            </a:r>
            <a:r>
              <a:rPr lang="fr-FR" dirty="0">
                <a:solidFill>
                  <a:schemeClr val="accent6"/>
                </a:solidFill>
              </a:rPr>
              <a:t> </a:t>
            </a:r>
          </a:p>
          <a:p>
            <a:pPr marL="285750" indent="-285750">
              <a:buFont typeface="Wingdings" panose="05000000000000000000" pitchFamily="2" charset="2"/>
              <a:buChar char="ü"/>
            </a:pPr>
            <a:r>
              <a:rPr lang="fr-FR" dirty="0">
                <a:solidFill>
                  <a:schemeClr val="accent6"/>
                </a:solidFill>
              </a:rPr>
              <a:t>Résilience globale </a:t>
            </a:r>
            <a:r>
              <a:rPr lang="fr-FR" dirty="0">
                <a:solidFill>
                  <a:schemeClr val="accent6"/>
                </a:solidFill>
                <a:sym typeface="Wingdings" panose="05000000000000000000" pitchFamily="2" charset="2"/>
              </a:rPr>
              <a:t> amélioration de la résilience à partir des besoins essentiels</a:t>
            </a:r>
            <a:endParaRPr lang="fr-FR" dirty="0">
              <a:solidFill>
                <a:schemeClr val="accent6"/>
              </a:solidFill>
            </a:endParaRPr>
          </a:p>
          <a:p>
            <a:pPr marL="285750" indent="-285750">
              <a:buFont typeface="Wingdings" panose="05000000000000000000" pitchFamily="2" charset="2"/>
              <a:buChar char="ü"/>
            </a:pPr>
            <a:r>
              <a:rPr lang="fr-FR" dirty="0">
                <a:solidFill>
                  <a:schemeClr val="accent6"/>
                </a:solidFill>
              </a:rPr>
              <a:t>Diagnostics de maturité à l’aide de la boussole</a:t>
            </a:r>
            <a:endParaRPr lang="fr-FR" dirty="0">
              <a:solidFill>
                <a:schemeClr val="accent5">
                  <a:lumMod val="75000"/>
                </a:schemeClr>
              </a:solidFill>
            </a:endParaRPr>
          </a:p>
          <a:p>
            <a:endParaRPr lang="fr-FR"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21" y="2563463"/>
            <a:ext cx="1572928" cy="1871242"/>
          </a:xfrm>
          <a:prstGeom prst="rect">
            <a:avLst/>
          </a:prstGeom>
        </p:spPr>
      </p:pic>
      <p:sp>
        <p:nvSpPr>
          <p:cNvPr id="9" name="ZoneTexte 8"/>
          <p:cNvSpPr txBox="1"/>
          <p:nvPr/>
        </p:nvSpPr>
        <p:spPr>
          <a:xfrm>
            <a:off x="395500" y="1752531"/>
            <a:ext cx="6251790" cy="707886"/>
          </a:xfrm>
          <a:prstGeom prst="rect">
            <a:avLst/>
          </a:prstGeom>
          <a:noFill/>
        </p:spPr>
        <p:txBody>
          <a:bodyPr wrap="square" rtlCol="0">
            <a:spAutoFit/>
          </a:bodyPr>
          <a:lstStyle/>
          <a:p>
            <a:r>
              <a:rPr lang="fr-FR" sz="4000" b="1" dirty="0">
                <a:solidFill>
                  <a:schemeClr val="accent5">
                    <a:lumMod val="75000"/>
                  </a:schemeClr>
                </a:solidFill>
                <a:latin typeface="Segoe Print" panose="02000600000000000000" pitchFamily="2" charset="0"/>
              </a:rPr>
              <a:t>COMPRENDRE 2/3</a:t>
            </a:r>
          </a:p>
        </p:txBody>
      </p:sp>
    </p:spTree>
    <p:extLst>
      <p:ext uri="{BB962C8B-B14F-4D97-AF65-F5344CB8AC3E}">
        <p14:creationId xmlns:p14="http://schemas.microsoft.com/office/powerpoint/2010/main" val="2017084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BOUSSOLE ET DIAG DE MATURITE</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6632"/>
            <a:ext cx="9144000" cy="5541368"/>
          </a:xfrm>
          <a:prstGeom prst="rect">
            <a:avLst/>
          </a:prstGeom>
        </p:spPr>
      </p:pic>
    </p:spTree>
    <p:extLst>
      <p:ext uri="{BB962C8B-B14F-4D97-AF65-F5344CB8AC3E}">
        <p14:creationId xmlns:p14="http://schemas.microsoft.com/office/powerpoint/2010/main" val="227434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COMPRENDRE</a:t>
            </a:r>
          </a:p>
        </p:txBody>
      </p:sp>
      <p:sp>
        <p:nvSpPr>
          <p:cNvPr id="7" name="ZoneTexte 6"/>
          <p:cNvSpPr txBox="1"/>
          <p:nvPr/>
        </p:nvSpPr>
        <p:spPr>
          <a:xfrm>
            <a:off x="2984269" y="2527069"/>
            <a:ext cx="4239491" cy="1477328"/>
          </a:xfrm>
          <a:prstGeom prst="rect">
            <a:avLst/>
          </a:prstGeom>
          <a:noFill/>
        </p:spPr>
        <p:txBody>
          <a:bodyPr wrap="square" rtlCol="0">
            <a:spAutoFit/>
          </a:bodyPr>
          <a:lstStyle/>
          <a:p>
            <a:r>
              <a:rPr lang="fr-FR" b="1" dirty="0">
                <a:solidFill>
                  <a:schemeClr val="accent5">
                    <a:lumMod val="75000"/>
                  </a:schemeClr>
                </a:solidFill>
              </a:rPr>
              <a:t>Résultats : </a:t>
            </a:r>
          </a:p>
          <a:p>
            <a:pPr marL="285750" indent="-285750">
              <a:buFont typeface="Wingdings" panose="05000000000000000000" pitchFamily="2" charset="2"/>
              <a:buChar char="ü"/>
            </a:pPr>
            <a:r>
              <a:rPr lang="fr-FR" dirty="0">
                <a:solidFill>
                  <a:schemeClr val="accent6"/>
                </a:solidFill>
              </a:rPr>
              <a:t>Formulation des </a:t>
            </a:r>
            <a:r>
              <a:rPr lang="fr-FR" b="1" dirty="0">
                <a:solidFill>
                  <a:schemeClr val="accent6"/>
                </a:solidFill>
              </a:rPr>
              <a:t>défis</a:t>
            </a:r>
            <a:r>
              <a:rPr lang="fr-FR" dirty="0">
                <a:solidFill>
                  <a:schemeClr val="accent6"/>
                </a:solidFill>
              </a:rPr>
              <a:t> liés aux vulnérabilités</a:t>
            </a:r>
          </a:p>
          <a:p>
            <a:pPr marL="285750" indent="-285750">
              <a:buFont typeface="Wingdings" panose="05000000000000000000" pitchFamily="2" charset="2"/>
              <a:buChar char="ü"/>
            </a:pPr>
            <a:r>
              <a:rPr lang="fr-FR" dirty="0">
                <a:solidFill>
                  <a:schemeClr val="accent6"/>
                </a:solidFill>
              </a:rPr>
              <a:t>Formulation des </a:t>
            </a:r>
            <a:r>
              <a:rPr lang="fr-FR" b="1" dirty="0">
                <a:solidFill>
                  <a:schemeClr val="accent6"/>
                </a:solidFill>
              </a:rPr>
              <a:t>voies de résilience </a:t>
            </a:r>
            <a:r>
              <a:rPr lang="fr-FR" dirty="0">
                <a:solidFill>
                  <a:schemeClr val="accent6"/>
                </a:solidFill>
              </a:rPr>
              <a:t>(boussole)</a:t>
            </a:r>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821" y="2563463"/>
            <a:ext cx="1572928" cy="1871242"/>
          </a:xfrm>
          <a:prstGeom prst="rect">
            <a:avLst/>
          </a:prstGeom>
        </p:spPr>
      </p:pic>
      <p:sp>
        <p:nvSpPr>
          <p:cNvPr id="9" name="ZoneTexte 8"/>
          <p:cNvSpPr txBox="1"/>
          <p:nvPr/>
        </p:nvSpPr>
        <p:spPr>
          <a:xfrm>
            <a:off x="395500" y="1752531"/>
            <a:ext cx="6251790" cy="707886"/>
          </a:xfrm>
          <a:prstGeom prst="rect">
            <a:avLst/>
          </a:prstGeom>
          <a:noFill/>
        </p:spPr>
        <p:txBody>
          <a:bodyPr wrap="square" rtlCol="0">
            <a:spAutoFit/>
          </a:bodyPr>
          <a:lstStyle/>
          <a:p>
            <a:r>
              <a:rPr lang="fr-FR" sz="4000" b="1" dirty="0">
                <a:solidFill>
                  <a:schemeClr val="accent5">
                    <a:lumMod val="75000"/>
                  </a:schemeClr>
                </a:solidFill>
                <a:latin typeface="Segoe Print" panose="02000600000000000000" pitchFamily="2" charset="0"/>
              </a:rPr>
              <a:t>COMPRENDRE 3/3</a:t>
            </a:r>
          </a:p>
        </p:txBody>
      </p:sp>
    </p:spTree>
    <p:extLst>
      <p:ext uri="{BB962C8B-B14F-4D97-AF65-F5344CB8AC3E}">
        <p14:creationId xmlns:p14="http://schemas.microsoft.com/office/powerpoint/2010/main" val="1049484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SE PROJETER / RECITS</a:t>
            </a:r>
          </a:p>
        </p:txBody>
      </p:sp>
      <p:sp>
        <p:nvSpPr>
          <p:cNvPr id="7" name="ZoneTexte 6"/>
          <p:cNvSpPr txBox="1"/>
          <p:nvPr/>
        </p:nvSpPr>
        <p:spPr>
          <a:xfrm>
            <a:off x="395501" y="1752531"/>
            <a:ext cx="3320288" cy="707886"/>
          </a:xfrm>
          <a:prstGeom prst="rect">
            <a:avLst/>
          </a:prstGeom>
          <a:noFill/>
        </p:spPr>
        <p:txBody>
          <a:bodyPr wrap="square" rtlCol="0">
            <a:spAutoFit/>
          </a:bodyPr>
          <a:lstStyle/>
          <a:p>
            <a:r>
              <a:rPr lang="fr-FR" sz="4000" b="1" dirty="0">
                <a:solidFill>
                  <a:schemeClr val="accent5">
                    <a:lumMod val="75000"/>
                  </a:schemeClr>
                </a:solidFill>
                <a:latin typeface="Segoe Print" panose="02000600000000000000" pitchFamily="2" charset="0"/>
              </a:rPr>
              <a:t>PROJETER</a:t>
            </a:r>
          </a:p>
        </p:txBody>
      </p:sp>
      <p:sp>
        <p:nvSpPr>
          <p:cNvPr id="8" name="ZoneTexte 7"/>
          <p:cNvSpPr txBox="1"/>
          <p:nvPr/>
        </p:nvSpPr>
        <p:spPr>
          <a:xfrm>
            <a:off x="2984269" y="2527069"/>
            <a:ext cx="4239491" cy="1754326"/>
          </a:xfrm>
          <a:prstGeom prst="rect">
            <a:avLst/>
          </a:prstGeom>
          <a:noFill/>
        </p:spPr>
        <p:txBody>
          <a:bodyPr wrap="square" rtlCol="0">
            <a:spAutoFit/>
          </a:bodyPr>
          <a:lstStyle/>
          <a:p>
            <a:r>
              <a:rPr lang="fr-FR" b="1" dirty="0">
                <a:solidFill>
                  <a:schemeClr val="accent5">
                    <a:lumMod val="75000"/>
                  </a:schemeClr>
                </a:solidFill>
              </a:rPr>
              <a:t>Objectifs : </a:t>
            </a:r>
          </a:p>
          <a:p>
            <a:pPr marL="285750" indent="-285750">
              <a:buFont typeface="Wingdings" panose="05000000000000000000" pitchFamily="2" charset="2"/>
              <a:buChar char="ü"/>
            </a:pPr>
            <a:r>
              <a:rPr lang="fr-FR" dirty="0">
                <a:solidFill>
                  <a:schemeClr val="accent6"/>
                </a:solidFill>
              </a:rPr>
              <a:t>Partager la vision non souhaitée / souhaitée</a:t>
            </a:r>
          </a:p>
          <a:p>
            <a:pPr marL="285750" indent="-285750">
              <a:buFont typeface="Wingdings" panose="05000000000000000000" pitchFamily="2" charset="2"/>
              <a:buChar char="ü"/>
            </a:pPr>
            <a:r>
              <a:rPr lang="fr-FR" dirty="0">
                <a:solidFill>
                  <a:schemeClr val="accent6"/>
                </a:solidFill>
              </a:rPr>
              <a:t>Faire émerger de nouvelles actions</a:t>
            </a:r>
          </a:p>
          <a:p>
            <a:endParaRPr lang="fr-FR" b="1" dirty="0">
              <a:solidFill>
                <a:schemeClr val="accent5">
                  <a:lumMod val="75000"/>
                </a:schemeClr>
              </a:solidFill>
            </a:endParaRPr>
          </a:p>
          <a:p>
            <a:endParaRPr lang="fr-FR" dirty="0"/>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38" y="2464501"/>
            <a:ext cx="1540971" cy="1511336"/>
          </a:xfrm>
          <a:prstGeom prst="rect">
            <a:avLst/>
          </a:prstGeom>
        </p:spPr>
      </p:pic>
    </p:spTree>
    <p:extLst>
      <p:ext uri="{BB962C8B-B14F-4D97-AF65-F5344CB8AC3E}">
        <p14:creationId xmlns:p14="http://schemas.microsoft.com/office/powerpoint/2010/main" val="3832537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SE PROJETER / RECITS</a:t>
            </a:r>
          </a:p>
        </p:txBody>
      </p:sp>
      <p:sp>
        <p:nvSpPr>
          <p:cNvPr id="7" name="ZoneTexte 6"/>
          <p:cNvSpPr txBox="1"/>
          <p:nvPr/>
        </p:nvSpPr>
        <p:spPr>
          <a:xfrm>
            <a:off x="395501" y="1752531"/>
            <a:ext cx="3320288" cy="707886"/>
          </a:xfrm>
          <a:prstGeom prst="rect">
            <a:avLst/>
          </a:prstGeom>
          <a:noFill/>
        </p:spPr>
        <p:txBody>
          <a:bodyPr wrap="square" rtlCol="0">
            <a:spAutoFit/>
          </a:bodyPr>
          <a:lstStyle/>
          <a:p>
            <a:r>
              <a:rPr lang="fr-FR" sz="4000" b="1" dirty="0">
                <a:solidFill>
                  <a:schemeClr val="accent5">
                    <a:lumMod val="75000"/>
                  </a:schemeClr>
                </a:solidFill>
                <a:latin typeface="Segoe Print" panose="02000600000000000000" pitchFamily="2" charset="0"/>
              </a:rPr>
              <a:t>PROJETER</a:t>
            </a:r>
          </a:p>
        </p:txBody>
      </p:sp>
      <p:sp>
        <p:nvSpPr>
          <p:cNvPr id="8" name="ZoneTexte 7"/>
          <p:cNvSpPr txBox="1"/>
          <p:nvPr/>
        </p:nvSpPr>
        <p:spPr>
          <a:xfrm>
            <a:off x="2984269" y="2527069"/>
            <a:ext cx="4239491" cy="2308324"/>
          </a:xfrm>
          <a:prstGeom prst="rect">
            <a:avLst/>
          </a:prstGeom>
          <a:noFill/>
        </p:spPr>
        <p:txBody>
          <a:bodyPr wrap="square" rtlCol="0">
            <a:spAutoFit/>
          </a:bodyPr>
          <a:lstStyle/>
          <a:p>
            <a:r>
              <a:rPr lang="fr-FR" b="1" dirty="0">
                <a:solidFill>
                  <a:schemeClr val="accent5">
                    <a:lumMod val="75000"/>
                  </a:schemeClr>
                </a:solidFill>
              </a:rPr>
              <a:t>Contenus : </a:t>
            </a:r>
          </a:p>
          <a:p>
            <a:pPr marL="285750" indent="-285750">
              <a:buFont typeface="Wingdings" panose="05000000000000000000" pitchFamily="2" charset="2"/>
              <a:buChar char="ü"/>
            </a:pPr>
            <a:r>
              <a:rPr lang="fr-FR" dirty="0">
                <a:solidFill>
                  <a:schemeClr val="accent6"/>
                </a:solidFill>
              </a:rPr>
              <a:t>Outils de prospective adaptés à la résilience (Vision + 21)</a:t>
            </a:r>
          </a:p>
          <a:p>
            <a:pPr marL="285750" indent="-285750">
              <a:buFont typeface="Wingdings" panose="05000000000000000000" pitchFamily="2" charset="2"/>
              <a:buChar char="ü"/>
            </a:pPr>
            <a:r>
              <a:rPr lang="fr-FR" dirty="0">
                <a:solidFill>
                  <a:schemeClr val="accent6"/>
                </a:solidFill>
              </a:rPr>
              <a:t>Design Fiction / scénarios noir (scénario catastrophe) et rose (vision souhaitée)</a:t>
            </a:r>
          </a:p>
          <a:p>
            <a:endParaRPr lang="fr-FR" b="1" dirty="0">
              <a:solidFill>
                <a:schemeClr val="accent5">
                  <a:lumMod val="75000"/>
                </a:schemeClr>
              </a:solidFill>
            </a:endParaRPr>
          </a:p>
          <a:p>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38" y="2464501"/>
            <a:ext cx="1540971" cy="1511336"/>
          </a:xfrm>
          <a:prstGeom prst="rect">
            <a:avLst/>
          </a:prstGeom>
        </p:spPr>
      </p:pic>
    </p:spTree>
    <p:extLst>
      <p:ext uri="{BB962C8B-B14F-4D97-AF65-F5344CB8AC3E}">
        <p14:creationId xmlns:p14="http://schemas.microsoft.com/office/powerpoint/2010/main" val="2658660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AGIR</a:t>
            </a:r>
          </a:p>
        </p:txBody>
      </p:sp>
      <p:sp>
        <p:nvSpPr>
          <p:cNvPr id="5" name="ZoneTexte 4"/>
          <p:cNvSpPr txBox="1"/>
          <p:nvPr/>
        </p:nvSpPr>
        <p:spPr>
          <a:xfrm>
            <a:off x="395501" y="1752531"/>
            <a:ext cx="3320288" cy="707886"/>
          </a:xfrm>
          <a:prstGeom prst="rect">
            <a:avLst/>
          </a:prstGeom>
          <a:noFill/>
        </p:spPr>
        <p:txBody>
          <a:bodyPr wrap="square" rtlCol="0">
            <a:spAutoFit/>
          </a:bodyPr>
          <a:lstStyle/>
          <a:p>
            <a:r>
              <a:rPr lang="fr-FR" sz="4000" b="1" dirty="0">
                <a:solidFill>
                  <a:schemeClr val="accent5">
                    <a:lumMod val="75000"/>
                  </a:schemeClr>
                </a:solidFill>
                <a:latin typeface="Segoe Print" panose="02000600000000000000" pitchFamily="2" charset="0"/>
              </a:rPr>
              <a:t>AGIR</a:t>
            </a:r>
          </a:p>
        </p:txBody>
      </p:sp>
      <p:sp>
        <p:nvSpPr>
          <p:cNvPr id="6" name="ZoneTexte 5"/>
          <p:cNvSpPr txBox="1"/>
          <p:nvPr/>
        </p:nvSpPr>
        <p:spPr>
          <a:xfrm>
            <a:off x="2984269" y="2527069"/>
            <a:ext cx="4239491" cy="1754326"/>
          </a:xfrm>
          <a:prstGeom prst="rect">
            <a:avLst/>
          </a:prstGeom>
          <a:noFill/>
        </p:spPr>
        <p:txBody>
          <a:bodyPr wrap="square" rtlCol="0">
            <a:spAutoFit/>
          </a:bodyPr>
          <a:lstStyle/>
          <a:p>
            <a:r>
              <a:rPr lang="fr-FR" b="1" dirty="0">
                <a:solidFill>
                  <a:schemeClr val="accent5">
                    <a:lumMod val="75000"/>
                  </a:schemeClr>
                </a:solidFill>
              </a:rPr>
              <a:t>Objectifs : </a:t>
            </a:r>
          </a:p>
          <a:p>
            <a:pPr marL="285750" indent="-285750">
              <a:buFont typeface="Wingdings" panose="05000000000000000000" pitchFamily="2" charset="2"/>
              <a:buChar char="ü"/>
            </a:pPr>
            <a:r>
              <a:rPr lang="fr-FR" dirty="0">
                <a:solidFill>
                  <a:schemeClr val="accent6"/>
                </a:solidFill>
              </a:rPr>
              <a:t>Construire le plan d’action détaillé en transformant les actions existantes et en ajoutant de nouvelles actions</a:t>
            </a:r>
          </a:p>
          <a:p>
            <a:endParaRPr lang="fr-FR" b="1" dirty="0">
              <a:solidFill>
                <a:schemeClr val="accent5">
                  <a:lumMod val="75000"/>
                </a:schemeClr>
              </a:solidFill>
            </a:endParaRPr>
          </a:p>
          <a:p>
            <a:endParaRPr lang="fr-FR"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63" y="2460417"/>
            <a:ext cx="1504605" cy="1989733"/>
          </a:xfrm>
          <a:prstGeom prst="rect">
            <a:avLst/>
          </a:prstGeom>
        </p:spPr>
      </p:pic>
    </p:spTree>
    <p:extLst>
      <p:ext uri="{BB962C8B-B14F-4D97-AF65-F5344CB8AC3E}">
        <p14:creationId xmlns:p14="http://schemas.microsoft.com/office/powerpoint/2010/main" val="3780568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AGIR</a:t>
            </a:r>
          </a:p>
        </p:txBody>
      </p:sp>
      <p:sp>
        <p:nvSpPr>
          <p:cNvPr id="5" name="ZoneTexte 4"/>
          <p:cNvSpPr txBox="1"/>
          <p:nvPr/>
        </p:nvSpPr>
        <p:spPr>
          <a:xfrm>
            <a:off x="395501" y="1752531"/>
            <a:ext cx="3320288" cy="707886"/>
          </a:xfrm>
          <a:prstGeom prst="rect">
            <a:avLst/>
          </a:prstGeom>
          <a:noFill/>
        </p:spPr>
        <p:txBody>
          <a:bodyPr wrap="square" rtlCol="0">
            <a:spAutoFit/>
          </a:bodyPr>
          <a:lstStyle/>
          <a:p>
            <a:r>
              <a:rPr lang="fr-FR" sz="4000" b="1" dirty="0">
                <a:solidFill>
                  <a:schemeClr val="accent5">
                    <a:lumMod val="75000"/>
                  </a:schemeClr>
                </a:solidFill>
                <a:latin typeface="Segoe Print" panose="02000600000000000000" pitchFamily="2" charset="0"/>
              </a:rPr>
              <a:t>AGIR</a:t>
            </a:r>
          </a:p>
        </p:txBody>
      </p:sp>
      <p:sp>
        <p:nvSpPr>
          <p:cNvPr id="6" name="ZoneTexte 5"/>
          <p:cNvSpPr txBox="1"/>
          <p:nvPr/>
        </p:nvSpPr>
        <p:spPr>
          <a:xfrm>
            <a:off x="2984269" y="2527069"/>
            <a:ext cx="4663440" cy="3139321"/>
          </a:xfrm>
          <a:prstGeom prst="rect">
            <a:avLst/>
          </a:prstGeom>
          <a:noFill/>
        </p:spPr>
        <p:txBody>
          <a:bodyPr wrap="square" rtlCol="0">
            <a:spAutoFit/>
          </a:bodyPr>
          <a:lstStyle/>
          <a:p>
            <a:r>
              <a:rPr lang="fr-FR" b="1" dirty="0">
                <a:solidFill>
                  <a:schemeClr val="accent5">
                    <a:lumMod val="75000"/>
                  </a:schemeClr>
                </a:solidFill>
              </a:rPr>
              <a:t>Résultat : </a:t>
            </a:r>
          </a:p>
          <a:p>
            <a:pPr marL="285750" indent="-285750">
              <a:buFont typeface="Wingdings" panose="05000000000000000000" pitchFamily="2" charset="2"/>
              <a:buChar char="ü"/>
            </a:pPr>
            <a:r>
              <a:rPr lang="fr-FR" dirty="0">
                <a:solidFill>
                  <a:schemeClr val="accent6"/>
                </a:solidFill>
              </a:rPr>
              <a:t>Plan d’action formalisé incluant des actions portant sur : </a:t>
            </a:r>
          </a:p>
          <a:p>
            <a:pPr marL="742950" lvl="1" indent="-285750">
              <a:buFont typeface="Wingdings" panose="05000000000000000000" pitchFamily="2" charset="2"/>
              <a:buChar char="§"/>
            </a:pPr>
            <a:r>
              <a:rPr lang="fr-FR" dirty="0">
                <a:solidFill>
                  <a:schemeClr val="accent6"/>
                </a:solidFill>
              </a:rPr>
              <a:t>Transformation de la gouvernance</a:t>
            </a:r>
          </a:p>
          <a:p>
            <a:pPr marL="742950" lvl="1" indent="-285750">
              <a:buFont typeface="Wingdings" panose="05000000000000000000" pitchFamily="2" charset="2"/>
              <a:buChar char="§"/>
            </a:pPr>
            <a:r>
              <a:rPr lang="fr-FR" dirty="0">
                <a:solidFill>
                  <a:schemeClr val="accent6"/>
                </a:solidFill>
              </a:rPr>
              <a:t>Transformation des modes de faire </a:t>
            </a:r>
          </a:p>
          <a:p>
            <a:pPr marL="742950" lvl="1" indent="-285750">
              <a:buFont typeface="Wingdings" panose="05000000000000000000" pitchFamily="2" charset="2"/>
              <a:buChar char="§"/>
            </a:pPr>
            <a:r>
              <a:rPr lang="fr-FR" dirty="0">
                <a:solidFill>
                  <a:schemeClr val="accent6"/>
                </a:solidFill>
              </a:rPr>
              <a:t>Suivi, évaluation, amélioration continue</a:t>
            </a:r>
          </a:p>
          <a:p>
            <a:pPr marL="285750" indent="-285750">
              <a:buFont typeface="Wingdings" panose="05000000000000000000" pitchFamily="2" charset="2"/>
              <a:buChar char="ü"/>
            </a:pPr>
            <a:r>
              <a:rPr lang="fr-FR" dirty="0">
                <a:solidFill>
                  <a:schemeClr val="accent6"/>
                </a:solidFill>
              </a:rPr>
              <a:t>Calibrage du plan d’action avec la boussole</a:t>
            </a:r>
          </a:p>
          <a:p>
            <a:endParaRPr lang="fr-FR" b="1" dirty="0">
              <a:solidFill>
                <a:schemeClr val="accent5">
                  <a:lumMod val="75000"/>
                </a:schemeClr>
              </a:solidFill>
            </a:endParaRPr>
          </a:p>
          <a:p>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63" y="2460417"/>
            <a:ext cx="1504605" cy="1989733"/>
          </a:xfrm>
          <a:prstGeom prst="rect">
            <a:avLst/>
          </a:prstGeom>
        </p:spPr>
      </p:pic>
    </p:spTree>
    <p:extLst>
      <p:ext uri="{BB962C8B-B14F-4D97-AF65-F5344CB8AC3E}">
        <p14:creationId xmlns:p14="http://schemas.microsoft.com/office/powerpoint/2010/main" val="2206874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4407120" y="569880"/>
            <a:ext cx="885240" cy="665640"/>
          </a:xfrm>
          <a:prstGeom prst="rect">
            <a:avLst/>
          </a:prstGeom>
          <a:noFill/>
          <a:ln>
            <a:noFill/>
          </a:ln>
        </p:spPr>
        <p:style>
          <a:lnRef idx="0">
            <a:scrgbClr r="0" g="0" b="0"/>
          </a:lnRef>
          <a:fillRef idx="0">
            <a:scrgbClr r="0" g="0" b="0"/>
          </a:fillRef>
          <a:effectRef idx="0">
            <a:scrgbClr r="0" g="0" b="0"/>
          </a:effectRef>
          <a:fontRef idx="minor"/>
        </p:style>
      </p:sp>
      <p:sp>
        <p:nvSpPr>
          <p:cNvPr id="158" name="CustomShape 3"/>
          <p:cNvSpPr/>
          <p:nvPr/>
        </p:nvSpPr>
        <p:spPr>
          <a:xfrm>
            <a:off x="1887840" y="1577880"/>
            <a:ext cx="5303160" cy="303048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pPr>
            <a:r>
              <a:rPr lang="fr-FR" sz="3200" b="1" strike="noStrike" cap="all" spc="-1" dirty="0">
                <a:solidFill>
                  <a:schemeClr val="accent6"/>
                </a:solidFill>
                <a:latin typeface="Avenir Black"/>
              </a:rPr>
              <a:t>Merci de votre attention!</a:t>
            </a:r>
          </a:p>
        </p:txBody>
      </p:sp>
      <p:pic>
        <p:nvPicPr>
          <p:cNvPr id="159" name="Image 9"/>
          <p:cNvPicPr/>
          <p:nvPr/>
        </p:nvPicPr>
        <p:blipFill>
          <a:blip r:embed="rId3"/>
          <a:stretch/>
        </p:blipFill>
        <p:spPr>
          <a:xfrm>
            <a:off x="6290280" y="113760"/>
            <a:ext cx="2586600" cy="911880"/>
          </a:xfrm>
          <a:prstGeom prst="rect">
            <a:avLst/>
          </a:prstGeom>
          <a:ln>
            <a:noFill/>
          </a:ln>
        </p:spPr>
      </p:pic>
      <p:pic>
        <p:nvPicPr>
          <p:cNvPr id="160" name="Image 1"/>
          <p:cNvPicPr/>
          <p:nvPr/>
        </p:nvPicPr>
        <p:blipFill>
          <a:blip r:embed="rId4"/>
          <a:stretch/>
        </p:blipFill>
        <p:spPr>
          <a:xfrm>
            <a:off x="199800" y="129600"/>
            <a:ext cx="1536480" cy="8802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CONCEPTIONS RESILIENCE</a:t>
            </a:r>
          </a:p>
        </p:txBody>
      </p:sp>
      <p:sp>
        <p:nvSpPr>
          <p:cNvPr id="6" name="ZoneTexte 5"/>
          <p:cNvSpPr txBox="1"/>
          <p:nvPr/>
        </p:nvSpPr>
        <p:spPr>
          <a:xfrm>
            <a:off x="721516" y="1473184"/>
            <a:ext cx="7725059" cy="4801314"/>
          </a:xfrm>
          <a:prstGeom prst="rect">
            <a:avLst/>
          </a:prstGeom>
          <a:noFill/>
        </p:spPr>
        <p:txBody>
          <a:bodyPr wrap="square" rtlCol="0">
            <a:spAutoFit/>
          </a:bodyPr>
          <a:lstStyle/>
          <a:p>
            <a:endParaRPr lang="fr-FR" b="1" dirty="0">
              <a:solidFill>
                <a:schemeClr val="accent5">
                  <a:lumMod val="75000"/>
                </a:schemeClr>
              </a:solidFill>
            </a:endParaRPr>
          </a:p>
          <a:p>
            <a:r>
              <a:rPr lang="fr-FR" b="1" dirty="0">
                <a:solidFill>
                  <a:schemeClr val="accent5">
                    <a:lumMod val="75000"/>
                  </a:schemeClr>
                </a:solidFill>
              </a:rPr>
              <a:t>Résilience résistance / aléa centrée</a:t>
            </a:r>
          </a:p>
          <a:p>
            <a:pPr marL="285750" indent="-285750">
              <a:buFont typeface="Wingdings" panose="05000000000000000000" pitchFamily="2" charset="2"/>
              <a:buChar char="ü"/>
            </a:pPr>
            <a:r>
              <a:rPr lang="fr-FR" dirty="0">
                <a:solidFill>
                  <a:schemeClr val="accent6"/>
                </a:solidFill>
              </a:rPr>
              <a:t>Se concentre sur la capacité à résister</a:t>
            </a:r>
          </a:p>
          <a:p>
            <a:pPr marL="285750" indent="-285750">
              <a:buFont typeface="Wingdings" panose="05000000000000000000" pitchFamily="2" charset="2"/>
              <a:buChar char="ü"/>
            </a:pPr>
            <a:r>
              <a:rPr lang="fr-FR" dirty="0">
                <a:solidFill>
                  <a:schemeClr val="accent6"/>
                </a:solidFill>
              </a:rPr>
              <a:t>Se focalise sur adaptation aux menaces actuelles</a:t>
            </a:r>
          </a:p>
          <a:p>
            <a:endParaRPr lang="fr-FR" b="1" dirty="0">
              <a:solidFill>
                <a:schemeClr val="accent5">
                  <a:lumMod val="75000"/>
                </a:schemeClr>
              </a:solidFill>
            </a:endParaRPr>
          </a:p>
          <a:p>
            <a:r>
              <a:rPr lang="fr-FR" b="1" dirty="0">
                <a:solidFill>
                  <a:schemeClr val="accent5">
                    <a:lumMod val="75000"/>
                  </a:schemeClr>
                </a:solidFill>
              </a:rPr>
              <a:t>Résilience catastrophiste </a:t>
            </a:r>
          </a:p>
          <a:p>
            <a:pPr marL="285750" indent="-285750">
              <a:buFont typeface="Wingdings" panose="05000000000000000000" pitchFamily="2" charset="2"/>
              <a:buChar char="ü"/>
            </a:pPr>
            <a:r>
              <a:rPr lang="fr-FR" dirty="0">
                <a:solidFill>
                  <a:schemeClr val="accent6"/>
                </a:solidFill>
              </a:rPr>
              <a:t>Gestion de crise et post crise</a:t>
            </a:r>
          </a:p>
          <a:p>
            <a:pPr marL="285750" indent="-285750">
              <a:buFont typeface="Wingdings" panose="05000000000000000000" pitchFamily="2" charset="2"/>
              <a:buChar char="ü"/>
            </a:pPr>
            <a:r>
              <a:rPr lang="fr-FR" dirty="0">
                <a:solidFill>
                  <a:schemeClr val="accent6"/>
                </a:solidFill>
              </a:rPr>
              <a:t>Focalisation sur la catastrophe elle-même</a:t>
            </a:r>
          </a:p>
          <a:p>
            <a:pPr marL="285750" indent="-285750">
              <a:buFont typeface="Wingdings" panose="05000000000000000000" pitchFamily="2" charset="2"/>
              <a:buChar char="ü"/>
            </a:pPr>
            <a:r>
              <a:rPr lang="fr-FR" dirty="0">
                <a:solidFill>
                  <a:schemeClr val="accent6"/>
                </a:solidFill>
              </a:rPr>
              <a:t>Retour à la normale</a:t>
            </a:r>
          </a:p>
          <a:p>
            <a:endParaRPr lang="fr-FR" dirty="0">
              <a:solidFill>
                <a:schemeClr val="accent6"/>
              </a:solidFill>
            </a:endParaRPr>
          </a:p>
          <a:p>
            <a:r>
              <a:rPr lang="fr-FR" b="1" dirty="0">
                <a:solidFill>
                  <a:schemeClr val="accent5">
                    <a:lumMod val="75000"/>
                  </a:schemeClr>
                </a:solidFill>
              </a:rPr>
              <a:t>Résilience systémique </a:t>
            </a:r>
          </a:p>
          <a:p>
            <a:pPr marL="285750" indent="-285750">
              <a:buFont typeface="Wingdings" panose="05000000000000000000" pitchFamily="2" charset="2"/>
              <a:buChar char="ü"/>
            </a:pPr>
            <a:r>
              <a:rPr lang="fr-FR" dirty="0">
                <a:solidFill>
                  <a:schemeClr val="accent6"/>
                </a:solidFill>
              </a:rPr>
              <a:t>Unifier soutenabilité et gestion des risques</a:t>
            </a:r>
          </a:p>
          <a:p>
            <a:pPr marL="285750" indent="-285750">
              <a:buFont typeface="Wingdings" panose="05000000000000000000" pitchFamily="2" charset="2"/>
              <a:buChar char="ü"/>
            </a:pPr>
            <a:r>
              <a:rPr lang="fr-FR" dirty="0">
                <a:solidFill>
                  <a:schemeClr val="accent6"/>
                </a:solidFill>
              </a:rPr>
              <a:t>Approche aléas + vulnérabilité</a:t>
            </a:r>
          </a:p>
          <a:p>
            <a:pPr marL="285750" indent="-285750">
              <a:buFont typeface="Wingdings" panose="05000000000000000000" pitchFamily="2" charset="2"/>
              <a:buChar char="ü"/>
            </a:pPr>
            <a:r>
              <a:rPr lang="fr-FR" dirty="0">
                <a:solidFill>
                  <a:schemeClr val="accent6"/>
                </a:solidFill>
              </a:rPr>
              <a:t>Transformation, </a:t>
            </a:r>
            <a:r>
              <a:rPr lang="fr-FR" dirty="0" err="1">
                <a:solidFill>
                  <a:schemeClr val="accent6"/>
                </a:solidFill>
              </a:rPr>
              <a:t>réorgansiation</a:t>
            </a:r>
            <a:r>
              <a:rPr lang="fr-FR" dirty="0">
                <a:solidFill>
                  <a:schemeClr val="accent6"/>
                </a:solidFill>
              </a:rPr>
              <a:t>, renouvellement</a:t>
            </a:r>
          </a:p>
          <a:p>
            <a:pPr marL="285750" indent="-285750">
              <a:buFont typeface="Wingdings" panose="05000000000000000000" pitchFamily="2" charset="2"/>
              <a:buChar char="ü"/>
            </a:pPr>
            <a:endParaRPr lang="fr-FR" dirty="0">
              <a:solidFill>
                <a:schemeClr val="accent6"/>
              </a:solidFill>
            </a:endParaRPr>
          </a:p>
          <a:p>
            <a:endParaRPr lang="fr-FR" b="1" dirty="0">
              <a:solidFill>
                <a:schemeClr val="accent5">
                  <a:lumMod val="75000"/>
                </a:schemeClr>
              </a:solidFill>
            </a:endParaRPr>
          </a:p>
          <a:p>
            <a:endParaRPr lang="fr-FR" dirty="0"/>
          </a:p>
        </p:txBody>
      </p:sp>
    </p:spTree>
    <p:extLst>
      <p:ext uri="{BB962C8B-B14F-4D97-AF65-F5344CB8AC3E}">
        <p14:creationId xmlns:p14="http://schemas.microsoft.com/office/powerpoint/2010/main" val="238804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F7F3840D-6320-5947-8868-488E396600CA}" type="slidenum">
              <a:rPr lang="fr-FR" smtClean="0"/>
              <a:pPr/>
              <a:t>4</a:t>
            </a:fld>
            <a:endParaRPr lang="fr-FR" dirty="0"/>
          </a:p>
        </p:txBody>
      </p:sp>
      <p:sp>
        <p:nvSpPr>
          <p:cNvPr id="6" name="Espace réservé du texte 5"/>
          <p:cNvSpPr>
            <a:spLocks noGrp="1"/>
          </p:cNvSpPr>
          <p:nvPr>
            <p:ph type="body" sz="quarter" idx="13"/>
          </p:nvPr>
        </p:nvSpPr>
        <p:spPr>
          <a:xfrm>
            <a:off x="1752566" y="2475763"/>
            <a:ext cx="5971746" cy="713184"/>
          </a:xfrm>
        </p:spPr>
        <p:txBody>
          <a:bodyPr>
            <a:normAutofit/>
          </a:bodyPr>
          <a:lstStyle/>
          <a:p>
            <a:pPr marL="0" indent="0">
              <a:buNone/>
            </a:pPr>
            <a:r>
              <a:rPr lang="fr-FR" sz="3200" dirty="0" err="1"/>
              <a:t>Definir</a:t>
            </a:r>
            <a:r>
              <a:rPr lang="fr-FR" sz="3200" dirty="0"/>
              <a:t> la </a:t>
            </a:r>
            <a:r>
              <a:rPr lang="fr-FR" sz="3200" dirty="0" err="1"/>
              <a:t>resilience</a:t>
            </a:r>
            <a:endParaRPr lang="fr-FR" sz="3200" dirty="0"/>
          </a:p>
        </p:txBody>
      </p:sp>
      <p:sp>
        <p:nvSpPr>
          <p:cNvPr id="7" name="Espace réservé de la date 2"/>
          <p:cNvSpPr txBox="1">
            <a:spLocks/>
          </p:cNvSpPr>
          <p:nvPr/>
        </p:nvSpPr>
        <p:spPr>
          <a:xfrm>
            <a:off x="1020118" y="5894490"/>
            <a:ext cx="1128584" cy="1201046"/>
          </a:xfrm>
          <a:prstGeom prst="rect">
            <a:avLst/>
          </a:prstGeom>
        </p:spPr>
        <p:txBody>
          <a:bodyPr/>
          <a:lstStyle>
            <a:defPPr>
              <a:defRPr lang="fr-FR"/>
            </a:defPPr>
            <a:lvl1pPr marL="0" algn="l" defTabSz="457200" rtl="0" eaLnBrk="1" latinLnBrk="0" hangingPunct="1">
              <a:defRPr sz="1100" kern="1200">
                <a:solidFill>
                  <a:schemeClr val="accent6"/>
                </a:solidFill>
                <a:latin typeface="Avenir Black"/>
                <a:ea typeface="+mn-ea"/>
                <a:cs typeface="Avenir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264476-4D05-4D19-9E52-9CD7E94D5819}" type="datetime1">
              <a:rPr lang="fr-FR" smtClean="0"/>
              <a:pPr/>
              <a:t>25/03/2021</a:t>
            </a:fld>
            <a:endParaRPr lang="fr-FR" dirty="0"/>
          </a:p>
        </p:txBody>
      </p:sp>
      <p:sp>
        <p:nvSpPr>
          <p:cNvPr id="8" name="Espace réservé du pied de page 3"/>
          <p:cNvSpPr txBox="1">
            <a:spLocks/>
          </p:cNvSpPr>
          <p:nvPr/>
        </p:nvSpPr>
        <p:spPr>
          <a:xfrm>
            <a:off x="2148702" y="5883805"/>
            <a:ext cx="5395784" cy="1167026"/>
          </a:xfrm>
          <a:prstGeom prst="rect">
            <a:avLst/>
          </a:prstGeom>
        </p:spPr>
        <p:txBody>
          <a:bodyPr/>
          <a:lstStyle>
            <a:defPPr>
              <a:defRPr lang="fr-FR"/>
            </a:defPPr>
            <a:lvl1pPr marL="0" algn="l" defTabSz="457200" rtl="0" eaLnBrk="1" latinLnBrk="0" hangingPunct="1">
              <a:defRPr sz="1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sz="1000" dirty="0"/>
          </a:p>
        </p:txBody>
      </p:sp>
      <p:pic>
        <p:nvPicPr>
          <p:cNvPr id="9" name="Image 8" descr="Logo Cerema-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0342" y="5762950"/>
            <a:ext cx="1359197" cy="479309"/>
          </a:xfrm>
          <a:prstGeom prst="rect">
            <a:avLst/>
          </a:prstGeom>
        </p:spPr>
      </p:pic>
    </p:spTree>
    <p:extLst>
      <p:ext uri="{BB962C8B-B14F-4D97-AF65-F5344CB8AC3E}">
        <p14:creationId xmlns:p14="http://schemas.microsoft.com/office/powerpoint/2010/main" val="1197602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CADRE LOGIQUE - CONTEXTE</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8601"/>
            <a:ext cx="4803365" cy="4674933"/>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2908" y="2327029"/>
            <a:ext cx="4031092" cy="2313847"/>
          </a:xfrm>
          <a:prstGeom prst="rect">
            <a:avLst/>
          </a:prstGeom>
        </p:spPr>
      </p:pic>
      <p:sp>
        <p:nvSpPr>
          <p:cNvPr id="2" name="Rectangle 1"/>
          <p:cNvSpPr/>
          <p:nvPr/>
        </p:nvSpPr>
        <p:spPr>
          <a:xfrm>
            <a:off x="546046" y="6170024"/>
            <a:ext cx="3711272" cy="646331"/>
          </a:xfrm>
          <a:prstGeom prst="rect">
            <a:avLst/>
          </a:prstGeom>
        </p:spPr>
        <p:txBody>
          <a:bodyPr wrap="none">
            <a:spAutoFit/>
          </a:bodyPr>
          <a:lstStyle/>
          <a:p>
            <a:r>
              <a:rPr lang="fr-FR" b="1" u="sng" dirty="0">
                <a:solidFill>
                  <a:schemeClr val="accent5">
                    <a:lumMod val="75000"/>
                  </a:schemeClr>
                </a:solidFill>
              </a:rPr>
              <a:t>La théorie du </a:t>
            </a:r>
            <a:r>
              <a:rPr lang="fr-FR" b="1" u="sng" dirty="0" err="1">
                <a:solidFill>
                  <a:schemeClr val="accent5">
                    <a:lumMod val="75000"/>
                  </a:schemeClr>
                </a:solidFill>
              </a:rPr>
              <a:t>Donut</a:t>
            </a:r>
            <a:r>
              <a:rPr lang="fr-FR" b="1" u="sng" dirty="0">
                <a:solidFill>
                  <a:schemeClr val="accent5">
                    <a:lumMod val="75000"/>
                  </a:schemeClr>
                </a:solidFill>
              </a:rPr>
              <a:t>, K. </a:t>
            </a:r>
            <a:r>
              <a:rPr lang="fr-FR" b="1" u="sng" dirty="0" err="1">
                <a:solidFill>
                  <a:schemeClr val="accent5">
                    <a:lumMod val="75000"/>
                  </a:schemeClr>
                </a:solidFill>
              </a:rPr>
              <a:t>Raworth</a:t>
            </a:r>
            <a:endParaRPr lang="fr-FR" b="1" u="sng" dirty="0">
              <a:solidFill>
                <a:schemeClr val="accent5">
                  <a:lumMod val="75000"/>
                </a:schemeClr>
              </a:solidFill>
            </a:endParaRPr>
          </a:p>
          <a:p>
            <a:endParaRPr lang="fr-FR" b="1" u="sng" dirty="0">
              <a:solidFill>
                <a:schemeClr val="accent5">
                  <a:lumMod val="75000"/>
                </a:schemeClr>
              </a:solidFill>
            </a:endParaRPr>
          </a:p>
        </p:txBody>
      </p:sp>
      <p:sp>
        <p:nvSpPr>
          <p:cNvPr id="3" name="Rectangle 2"/>
          <p:cNvSpPr/>
          <p:nvPr/>
        </p:nvSpPr>
        <p:spPr>
          <a:xfrm>
            <a:off x="5869135" y="4755081"/>
            <a:ext cx="2518638" cy="369332"/>
          </a:xfrm>
          <a:prstGeom prst="rect">
            <a:avLst/>
          </a:prstGeom>
        </p:spPr>
        <p:txBody>
          <a:bodyPr wrap="none">
            <a:spAutoFit/>
          </a:bodyPr>
          <a:lstStyle/>
          <a:p>
            <a:r>
              <a:rPr lang="fr-FR" b="1" u="sng" dirty="0">
                <a:solidFill>
                  <a:schemeClr val="accent5">
                    <a:lumMod val="75000"/>
                  </a:schemeClr>
                </a:solidFill>
              </a:rPr>
              <a:t>Les 17 ODD de l’ONU</a:t>
            </a:r>
          </a:p>
        </p:txBody>
      </p:sp>
    </p:spTree>
    <p:extLst>
      <p:ext uri="{BB962C8B-B14F-4D97-AF65-F5344CB8AC3E}">
        <p14:creationId xmlns:p14="http://schemas.microsoft.com/office/powerpoint/2010/main" val="220617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04750" y="1476031"/>
            <a:ext cx="7334795" cy="4088170"/>
          </a:xfrm>
          <a:prstGeom prst="rect">
            <a:avLst/>
          </a:prstGeom>
        </p:spPr>
        <p:txBody>
          <a:bodyPr wrap="square">
            <a:spAutoFit/>
          </a:bodyPr>
          <a:lstStyle/>
          <a:p>
            <a:pPr marL="257175" indent="-257175">
              <a:lnSpc>
                <a:spcPct val="107000"/>
              </a:lnSpc>
              <a:buFont typeface="Wingdings" panose="05000000000000000000" pitchFamily="2" charset="2"/>
              <a:buChar char="Ø"/>
            </a:pPr>
            <a:r>
              <a:rPr lang="fr-FR" sz="2000" dirty="0">
                <a:latin typeface="Calibri" panose="020F0502020204030204" pitchFamily="34" charset="0"/>
                <a:ea typeface="Yu Mincho"/>
                <a:cs typeface="Times New Roman" panose="02020603050405020304" pitchFamily="18" charset="0"/>
              </a:rPr>
              <a:t>Une notion qui connaît une </a:t>
            </a:r>
            <a:r>
              <a:rPr lang="fr-FR" sz="2000" b="1" dirty="0">
                <a:latin typeface="Calibri" panose="020F0502020204030204" pitchFamily="34" charset="0"/>
                <a:ea typeface="Yu Mincho"/>
                <a:cs typeface="Times New Roman" panose="02020603050405020304" pitchFamily="18" charset="0"/>
              </a:rPr>
              <a:t>ascension sémantique fulgurante </a:t>
            </a:r>
            <a:r>
              <a:rPr lang="fr-FR" sz="2000" dirty="0">
                <a:latin typeface="Calibri" panose="020F0502020204030204" pitchFamily="34" charset="0"/>
                <a:ea typeface="Yu Mincho"/>
                <a:cs typeface="Times New Roman" panose="02020603050405020304" pitchFamily="18" charset="0"/>
              </a:rPr>
              <a:t>ces dernières années, accélérée par la crise sanitaire que nous vivons.</a:t>
            </a:r>
          </a:p>
          <a:p>
            <a:pPr marL="257175" indent="-257175">
              <a:lnSpc>
                <a:spcPct val="107000"/>
              </a:lnSpc>
              <a:buFont typeface="Wingdings" panose="05000000000000000000" pitchFamily="2" charset="2"/>
              <a:buChar char="Ø"/>
            </a:pPr>
            <a:r>
              <a:rPr lang="fr-FR" sz="2000" dirty="0">
                <a:latin typeface="Calibri" panose="020F0502020204030204" pitchFamily="34" charset="0"/>
                <a:ea typeface="Yu Mincho"/>
                <a:cs typeface="Times New Roman" panose="02020603050405020304" pitchFamily="18" charset="0"/>
              </a:rPr>
              <a:t>Une </a:t>
            </a:r>
            <a:r>
              <a:rPr lang="fr-FR" sz="2000" b="1" dirty="0">
                <a:latin typeface="Calibri" panose="020F0502020204030204" pitchFamily="34" charset="0"/>
                <a:ea typeface="Yu Mincho"/>
                <a:cs typeface="Times New Roman" panose="02020603050405020304" pitchFamily="18" charset="0"/>
              </a:rPr>
              <a:t>ambiguïté</a:t>
            </a:r>
            <a:r>
              <a:rPr lang="fr-FR" sz="2000" dirty="0">
                <a:latin typeface="Calibri" panose="020F0502020204030204" pitchFamily="34" charset="0"/>
                <a:ea typeface="Yu Mincho"/>
                <a:cs typeface="Times New Roman" panose="02020603050405020304" pitchFamily="18" charset="0"/>
              </a:rPr>
              <a:t> au cœur de la définition, qui en permet des mobilisations divergentes (« peut servir au meilleur comme au pire », Serge </a:t>
            </a:r>
            <a:r>
              <a:rPr lang="fr-FR" sz="2000" dirty="0" err="1">
                <a:latin typeface="Calibri" panose="020F0502020204030204" pitchFamily="34" charset="0"/>
                <a:ea typeface="Yu Mincho"/>
                <a:cs typeface="Times New Roman" panose="02020603050405020304" pitchFamily="18" charset="0"/>
              </a:rPr>
              <a:t>Tisseron</a:t>
            </a:r>
            <a:r>
              <a:rPr lang="fr-FR" sz="2000" dirty="0">
                <a:latin typeface="Calibri" panose="020F0502020204030204" pitchFamily="34" charset="0"/>
                <a:ea typeface="Yu Mincho"/>
                <a:cs typeface="Times New Roman" panose="02020603050405020304" pitchFamily="18" charset="0"/>
              </a:rPr>
              <a:t>) : elle peut laisser penser que rien n’est grave et que l’environnement peut surmonter toutes les perturbations… </a:t>
            </a:r>
          </a:p>
          <a:p>
            <a:pPr marL="257175" indent="-257175">
              <a:lnSpc>
                <a:spcPct val="107000"/>
              </a:lnSpc>
              <a:buFont typeface="Wingdings" panose="05000000000000000000" pitchFamily="2" charset="2"/>
              <a:buChar char="Ø"/>
            </a:pPr>
            <a:r>
              <a:rPr lang="fr-FR" sz="2000" b="1" dirty="0">
                <a:latin typeface="Calibri" panose="020F0502020204030204" pitchFamily="34" charset="0"/>
                <a:ea typeface="Yu Mincho"/>
                <a:cs typeface="Times New Roman" panose="02020603050405020304" pitchFamily="18" charset="0"/>
              </a:rPr>
              <a:t>Une définition au </a:t>
            </a:r>
            <a:r>
              <a:rPr lang="fr-FR" sz="2000" b="1" dirty="0" err="1">
                <a:latin typeface="Calibri" panose="020F0502020204030204" pitchFamily="34" charset="0"/>
                <a:ea typeface="Yu Mincho"/>
                <a:cs typeface="Times New Roman" panose="02020603050405020304" pitchFamily="18" charset="0"/>
              </a:rPr>
              <a:t>Cerema</a:t>
            </a:r>
            <a:r>
              <a:rPr lang="fr-FR" sz="2000" b="1" dirty="0">
                <a:latin typeface="Calibri" panose="020F0502020204030204" pitchFamily="34" charset="0"/>
                <a:ea typeface="Yu Mincho"/>
                <a:cs typeface="Times New Roman" panose="02020603050405020304" pitchFamily="18" charset="0"/>
              </a:rPr>
              <a:t> </a:t>
            </a:r>
            <a:r>
              <a:rPr lang="fr-FR" sz="2000" dirty="0">
                <a:latin typeface="Calibri" panose="020F0502020204030204" pitchFamily="34" charset="0"/>
                <a:ea typeface="Yu Mincho"/>
                <a:cs typeface="Times New Roman" panose="02020603050405020304" pitchFamily="18" charset="0"/>
              </a:rPr>
              <a:t>qui intègre les capacités à : </a:t>
            </a:r>
          </a:p>
          <a:p>
            <a:pPr marL="557213" lvl="1" indent="-214313">
              <a:lnSpc>
                <a:spcPct val="107000"/>
              </a:lnSpc>
              <a:buFont typeface="Courier New" panose="02070309020205020404" pitchFamily="49" charset="0"/>
              <a:buChar char="o"/>
            </a:pPr>
            <a:r>
              <a:rPr lang="fr-FR" sz="2000" dirty="0">
                <a:latin typeface="Calibri" panose="020F0502020204030204" pitchFamily="34" charset="0"/>
                <a:ea typeface="Yu Mincho"/>
                <a:cs typeface="Times New Roman" panose="02020603050405020304" pitchFamily="18" charset="0"/>
              </a:rPr>
              <a:t>Anticiper pour résister </a:t>
            </a:r>
          </a:p>
          <a:p>
            <a:pPr marL="557213" lvl="1" indent="-214313">
              <a:lnSpc>
                <a:spcPct val="107000"/>
              </a:lnSpc>
              <a:buFont typeface="Courier New" panose="02070309020205020404" pitchFamily="49" charset="0"/>
              <a:buChar char="o"/>
            </a:pPr>
            <a:r>
              <a:rPr lang="fr-FR" sz="2000" dirty="0">
                <a:latin typeface="Calibri" panose="020F0502020204030204" pitchFamily="34" charset="0"/>
                <a:ea typeface="Yu Mincho"/>
                <a:cs typeface="Times New Roman" panose="02020603050405020304" pitchFamily="18" charset="0"/>
              </a:rPr>
              <a:t>Agir pour absorber </a:t>
            </a:r>
          </a:p>
          <a:p>
            <a:pPr marL="557213" lvl="1" indent="-214313">
              <a:lnSpc>
                <a:spcPct val="107000"/>
              </a:lnSpc>
              <a:spcAft>
                <a:spcPts val="600"/>
              </a:spcAft>
              <a:buFont typeface="Courier New" panose="02070309020205020404" pitchFamily="49" charset="0"/>
              <a:buChar char="o"/>
            </a:pPr>
            <a:r>
              <a:rPr lang="fr-FR" sz="2000" dirty="0">
                <a:latin typeface="Calibri" panose="020F0502020204030204" pitchFamily="34" charset="0"/>
                <a:ea typeface="Yu Mincho"/>
                <a:cs typeface="Times New Roman" panose="02020603050405020304" pitchFamily="18" charset="0"/>
              </a:rPr>
              <a:t>Rebondir, recouvrer, récupérer</a:t>
            </a:r>
          </a:p>
          <a:p>
            <a:pPr marL="557213" lvl="1" indent="-214313">
              <a:lnSpc>
                <a:spcPct val="107000"/>
              </a:lnSpc>
              <a:spcAft>
                <a:spcPts val="600"/>
              </a:spcAft>
              <a:buFont typeface="Courier New" panose="02070309020205020404" pitchFamily="49" charset="0"/>
              <a:buChar char="o"/>
            </a:pPr>
            <a:r>
              <a:rPr lang="fr-FR" sz="2000" b="1" u="sng" dirty="0">
                <a:latin typeface="Calibri" panose="020F0502020204030204" pitchFamily="34" charset="0"/>
                <a:ea typeface="Yu Mincho"/>
                <a:cs typeface="Times New Roman" panose="02020603050405020304" pitchFamily="18" charset="0"/>
              </a:rPr>
              <a:t>S’adapter, Evoluer, Se transformer </a:t>
            </a:r>
            <a:endParaRPr lang="fr-FR" sz="3200" b="1" u="sng" dirty="0"/>
          </a:p>
        </p:txBody>
      </p:sp>
      <p:sp>
        <p:nvSpPr>
          <p:cNvPr id="4"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DEFINIR LA RESILIENCE</a:t>
            </a:r>
          </a:p>
        </p:txBody>
      </p:sp>
    </p:spTree>
    <p:extLst>
      <p:ext uri="{BB962C8B-B14F-4D97-AF65-F5344CB8AC3E}">
        <p14:creationId xmlns:p14="http://schemas.microsoft.com/office/powerpoint/2010/main" val="370749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85652" y="221435"/>
            <a:ext cx="10515600" cy="5577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200" b="1" dirty="0">
                <a:solidFill>
                  <a:schemeClr val="accent6"/>
                </a:solidFill>
              </a:rPr>
              <a:t>DEFINIR LA RESILIENCE</a:t>
            </a:r>
          </a:p>
        </p:txBody>
      </p:sp>
      <p:pic>
        <p:nvPicPr>
          <p:cNvPr id="2" name="Image 1"/>
          <p:cNvPicPr>
            <a:picLocks noChangeAspect="1"/>
          </p:cNvPicPr>
          <p:nvPr/>
        </p:nvPicPr>
        <p:blipFill rotWithShape="1">
          <a:blip r:embed="rId3"/>
          <a:srcRect t="6942" b="4609"/>
          <a:stretch/>
        </p:blipFill>
        <p:spPr>
          <a:xfrm>
            <a:off x="815048" y="929218"/>
            <a:ext cx="7714200" cy="5463648"/>
          </a:xfrm>
          <a:prstGeom prst="rect">
            <a:avLst/>
          </a:prstGeom>
        </p:spPr>
      </p:pic>
    </p:spTree>
    <p:extLst>
      <p:ext uri="{BB962C8B-B14F-4D97-AF65-F5344CB8AC3E}">
        <p14:creationId xmlns:p14="http://schemas.microsoft.com/office/powerpoint/2010/main" val="3799968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F7F3840D-6320-5947-8868-488E396600CA}" type="slidenum">
              <a:rPr lang="fr-FR" smtClean="0"/>
              <a:pPr/>
              <a:t>8</a:t>
            </a:fld>
            <a:endParaRPr lang="fr-FR" dirty="0"/>
          </a:p>
        </p:txBody>
      </p:sp>
      <p:sp>
        <p:nvSpPr>
          <p:cNvPr id="6" name="Espace réservé du texte 5"/>
          <p:cNvSpPr>
            <a:spLocks noGrp="1"/>
          </p:cNvSpPr>
          <p:nvPr>
            <p:ph type="body" sz="quarter" idx="13"/>
          </p:nvPr>
        </p:nvSpPr>
        <p:spPr>
          <a:xfrm>
            <a:off x="1726441" y="2031626"/>
            <a:ext cx="5971746" cy="713184"/>
          </a:xfrm>
        </p:spPr>
        <p:txBody>
          <a:bodyPr>
            <a:normAutofit fontScale="92500" lnSpcReduction="20000"/>
          </a:bodyPr>
          <a:lstStyle/>
          <a:p>
            <a:pPr marL="0" indent="0">
              <a:buNone/>
            </a:pPr>
            <a:r>
              <a:rPr lang="fr-FR" sz="3200" dirty="0"/>
              <a:t>La boussole de la </a:t>
            </a:r>
            <a:r>
              <a:rPr lang="fr-FR" sz="3200" dirty="0" err="1"/>
              <a:t>resilience</a:t>
            </a:r>
            <a:endParaRPr lang="fr-FR" sz="3200" dirty="0"/>
          </a:p>
        </p:txBody>
      </p:sp>
      <p:sp>
        <p:nvSpPr>
          <p:cNvPr id="7" name="Espace réservé de la date 2"/>
          <p:cNvSpPr txBox="1">
            <a:spLocks/>
          </p:cNvSpPr>
          <p:nvPr/>
        </p:nvSpPr>
        <p:spPr>
          <a:xfrm>
            <a:off x="1020118" y="5894490"/>
            <a:ext cx="1128584" cy="1201046"/>
          </a:xfrm>
          <a:prstGeom prst="rect">
            <a:avLst/>
          </a:prstGeom>
        </p:spPr>
        <p:txBody>
          <a:bodyPr/>
          <a:lstStyle>
            <a:defPPr>
              <a:defRPr lang="fr-FR"/>
            </a:defPPr>
            <a:lvl1pPr marL="0" algn="l" defTabSz="457200" rtl="0" eaLnBrk="1" latinLnBrk="0" hangingPunct="1">
              <a:defRPr sz="1100" kern="1200">
                <a:solidFill>
                  <a:schemeClr val="accent6"/>
                </a:solidFill>
                <a:latin typeface="Avenir Black"/>
                <a:ea typeface="+mn-ea"/>
                <a:cs typeface="Avenir Blac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264476-4D05-4D19-9E52-9CD7E94D5819}" type="datetime1">
              <a:rPr lang="fr-FR" smtClean="0"/>
              <a:pPr/>
              <a:t>25/03/2021</a:t>
            </a:fld>
            <a:endParaRPr lang="fr-FR" dirty="0"/>
          </a:p>
        </p:txBody>
      </p:sp>
      <p:sp>
        <p:nvSpPr>
          <p:cNvPr id="8" name="Espace réservé du pied de page 3"/>
          <p:cNvSpPr txBox="1">
            <a:spLocks/>
          </p:cNvSpPr>
          <p:nvPr/>
        </p:nvSpPr>
        <p:spPr>
          <a:xfrm>
            <a:off x="2148702" y="5883805"/>
            <a:ext cx="5395784" cy="1167026"/>
          </a:xfrm>
          <a:prstGeom prst="rect">
            <a:avLst/>
          </a:prstGeom>
        </p:spPr>
        <p:txBody>
          <a:bodyPr/>
          <a:lstStyle>
            <a:defPPr>
              <a:defRPr lang="fr-FR"/>
            </a:defPPr>
            <a:lvl1pPr marL="0" algn="l" defTabSz="457200" rtl="0" eaLnBrk="1" latinLnBrk="0" hangingPunct="1">
              <a:defRPr sz="18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sz="1000" dirty="0"/>
          </a:p>
        </p:txBody>
      </p:sp>
      <p:pic>
        <p:nvPicPr>
          <p:cNvPr id="9" name="Image 8" descr="Logo Cerema-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0342" y="5762950"/>
            <a:ext cx="1359197" cy="479309"/>
          </a:xfrm>
          <a:prstGeom prst="rect">
            <a:avLst/>
          </a:prstGeom>
        </p:spPr>
      </p:pic>
    </p:spTree>
    <p:extLst>
      <p:ext uri="{BB962C8B-B14F-4D97-AF65-F5344CB8AC3E}">
        <p14:creationId xmlns:p14="http://schemas.microsoft.com/office/powerpoint/2010/main" val="2964129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18" y="1582549"/>
            <a:ext cx="5421970" cy="2369880"/>
          </a:xfrm>
          <a:prstGeom prst="rect">
            <a:avLst/>
          </a:prstGeom>
          <a:noFill/>
        </p:spPr>
        <p:txBody>
          <a:bodyPr wrap="square" rtlCol="0">
            <a:spAutoFit/>
          </a:bodyPr>
          <a:lstStyle/>
          <a:p>
            <a:r>
              <a:rPr lang="fr-FR" sz="2700" b="1" u="sng" dirty="0">
                <a:solidFill>
                  <a:schemeClr val="accent5">
                    <a:lumMod val="75000"/>
                  </a:schemeClr>
                </a:solidFill>
              </a:rPr>
              <a:t>Pour quoi? Pour quoi?</a:t>
            </a:r>
          </a:p>
          <a:p>
            <a:endParaRPr lang="fr-FR" sz="2100" b="1" dirty="0"/>
          </a:p>
          <a:p>
            <a:pPr marL="285750" indent="-285750">
              <a:buFont typeface="Wingdings" panose="05000000000000000000" pitchFamily="2" charset="2"/>
              <a:buChar char="Ø"/>
            </a:pPr>
            <a:r>
              <a:rPr lang="fr-FR" sz="2000" dirty="0">
                <a:solidFill>
                  <a:schemeClr val="accent6"/>
                </a:solidFill>
              </a:rPr>
              <a:t>Un outil à destination des collectivités </a:t>
            </a:r>
          </a:p>
          <a:p>
            <a:pPr marL="285750" indent="-285750">
              <a:buFont typeface="Wingdings" panose="05000000000000000000" pitchFamily="2" charset="2"/>
              <a:buChar char="Ø"/>
            </a:pPr>
            <a:r>
              <a:rPr lang="fr-FR" sz="2000" dirty="0">
                <a:solidFill>
                  <a:schemeClr val="accent6"/>
                </a:solidFill>
              </a:rPr>
              <a:t>Des éléments de repère sur les </a:t>
            </a:r>
            <a:r>
              <a:rPr lang="fr-FR" sz="2000" b="1" dirty="0">
                <a:solidFill>
                  <a:schemeClr val="accent6"/>
                </a:solidFill>
              </a:rPr>
              <a:t>leviers</a:t>
            </a:r>
            <a:r>
              <a:rPr lang="fr-FR" sz="2000" dirty="0">
                <a:solidFill>
                  <a:schemeClr val="accent6"/>
                </a:solidFill>
              </a:rPr>
              <a:t> de la résilience </a:t>
            </a:r>
          </a:p>
          <a:p>
            <a:pPr marL="285750" indent="-285750">
              <a:buFont typeface="Wingdings" panose="05000000000000000000" pitchFamily="2" charset="2"/>
              <a:buChar char="Ø"/>
            </a:pPr>
            <a:r>
              <a:rPr lang="fr-FR" sz="2000" dirty="0">
                <a:solidFill>
                  <a:schemeClr val="accent6"/>
                </a:solidFill>
              </a:rPr>
              <a:t>Des </a:t>
            </a:r>
            <a:r>
              <a:rPr lang="fr-FR" sz="2000" b="1" dirty="0">
                <a:solidFill>
                  <a:schemeClr val="accent6"/>
                </a:solidFill>
              </a:rPr>
              <a:t>principes d’actions et des exemples </a:t>
            </a:r>
            <a:r>
              <a:rPr lang="fr-FR" sz="2000" dirty="0">
                <a:solidFill>
                  <a:schemeClr val="accent6"/>
                </a:solidFill>
              </a:rPr>
              <a:t>pour renforcer la résilience </a:t>
            </a:r>
          </a:p>
        </p:txBody>
      </p:sp>
      <p:sp>
        <p:nvSpPr>
          <p:cNvPr id="8" name="Titre 1"/>
          <p:cNvSpPr txBox="1">
            <a:spLocks/>
          </p:cNvSpPr>
          <p:nvPr/>
        </p:nvSpPr>
        <p:spPr>
          <a:xfrm>
            <a:off x="-585652" y="221435"/>
            <a:ext cx="10515600" cy="7713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dirty="0">
                <a:solidFill>
                  <a:schemeClr val="accent6"/>
                </a:solidFill>
              </a:rPr>
              <a:t>BOUSSOLE DE LA RESILIENCE</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048" y="1216789"/>
            <a:ext cx="3419952" cy="3353268"/>
          </a:xfrm>
          <a:prstGeom prst="rect">
            <a:avLst/>
          </a:prstGeom>
        </p:spPr>
      </p:pic>
    </p:spTree>
    <p:extLst>
      <p:ext uri="{BB962C8B-B14F-4D97-AF65-F5344CB8AC3E}">
        <p14:creationId xmlns:p14="http://schemas.microsoft.com/office/powerpoint/2010/main" val="1054983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18003</TotalTime>
  <Words>1818</Words>
  <Application>Microsoft Macintosh PowerPoint</Application>
  <PresentationFormat>Affichage à l'écran (4:3)</PresentationFormat>
  <Paragraphs>186</Paragraphs>
  <Slides>38</Slides>
  <Notes>16</Notes>
  <HiddenSlides>1</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38</vt:i4>
      </vt:variant>
    </vt:vector>
  </HeadingPairs>
  <TitlesOfParts>
    <vt:vector size="48" baseType="lpstr">
      <vt:lpstr>Arial</vt:lpstr>
      <vt:lpstr>Avenir Black</vt:lpstr>
      <vt:lpstr>Avenir Regular</vt:lpstr>
      <vt:lpstr>Calibri</vt:lpstr>
      <vt:lpstr>Courier New</vt:lpstr>
      <vt:lpstr>Segoe Print</vt:lpstr>
      <vt:lpstr>Symbol</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In medias 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M. Nicolas BEAUREZ</dc:creator>
  <dc:description/>
  <cp:lastModifiedBy>Anne Mattioli</cp:lastModifiedBy>
  <cp:revision>144</cp:revision>
  <dcterms:created xsi:type="dcterms:W3CDTF">2020-08-25T09:38:39Z</dcterms:created>
  <dcterms:modified xsi:type="dcterms:W3CDTF">2021-03-25T07:47:45Z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In medias res</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3</vt:i4>
  </property>
  <property fmtid="{D5CDD505-2E9C-101B-9397-08002B2CF9AE}" pid="9" name="PresentationFormat">
    <vt:lpwstr>Affichage à l'écran (4:3)</vt:lpwstr>
  </property>
  <property fmtid="{D5CDD505-2E9C-101B-9397-08002B2CF9AE}" pid="10" name="ScaleCrop">
    <vt:bool>false</vt:bool>
  </property>
  <property fmtid="{D5CDD505-2E9C-101B-9397-08002B2CF9AE}" pid="11" name="ShareDoc">
    <vt:bool>false</vt:bool>
  </property>
  <property fmtid="{D5CDD505-2E9C-101B-9397-08002B2CF9AE}" pid="12" name="Slides">
    <vt:i4>5</vt:i4>
  </property>
</Properties>
</file>