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71" r:id="rId3"/>
    <p:sldId id="257" r:id="rId4"/>
    <p:sldId id="264" r:id="rId5"/>
    <p:sldId id="292" r:id="rId6"/>
    <p:sldId id="269" r:id="rId7"/>
    <p:sldId id="265" r:id="rId8"/>
    <p:sldId id="263" r:id="rId9"/>
    <p:sldId id="280" r:id="rId10"/>
    <p:sldId id="273" r:id="rId11"/>
    <p:sldId id="288" r:id="rId12"/>
    <p:sldId id="291" r:id="rId13"/>
    <p:sldId id="293" r:id="rId14"/>
    <p:sldId id="301" r:id="rId15"/>
    <p:sldId id="302" r:id="rId16"/>
    <p:sldId id="294" r:id="rId17"/>
    <p:sldId id="300" r:id="rId18"/>
    <p:sldId id="295" r:id="rId19"/>
    <p:sldId id="296" r:id="rId20"/>
    <p:sldId id="29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7648A"/>
    <a:srgbClr val="EC624C"/>
    <a:srgbClr val="5EBFBC"/>
    <a:srgbClr val="A6CE39"/>
    <a:srgbClr val="F7A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1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3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9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768D1E-DC0F-4821-AD45-17965C6D3B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0DBAD6-1932-42FE-9191-B44465CBDF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70" y="5600699"/>
            <a:ext cx="77435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A7460C-4C1F-4187-A643-62D8329DF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1D40040-2CAE-44A5-A276-DB30FD5FD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-252549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FAF1F-4FB5-47D2-A7A6-CEE943DFCA14}"/>
              </a:ext>
            </a:extLst>
          </p:cNvPr>
          <p:cNvSpPr/>
          <p:nvPr/>
        </p:nvSpPr>
        <p:spPr>
          <a:xfrm>
            <a:off x="1764150" y="5615943"/>
            <a:ext cx="714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baseline="30000" dirty="0">
                <a:solidFill>
                  <a:srgbClr val="07638A"/>
                </a:solidFill>
                <a:latin typeface="Century Gothic" panose="020B0502020202020204" pitchFamily="34" charset="0"/>
              </a:rPr>
              <a:t>IHEDATE: Vulnérabilités et résilience des territoires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1E3AC9-3441-47AE-8818-BAFC4A0461EA}"/>
              </a:ext>
            </a:extLst>
          </p:cNvPr>
          <p:cNvSpPr txBox="1"/>
          <p:nvPr/>
        </p:nvSpPr>
        <p:spPr>
          <a:xfrm>
            <a:off x="566057" y="3692434"/>
            <a:ext cx="69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sz="5400" b="1" baseline="30000" dirty="0">
                <a:solidFill>
                  <a:srgbClr val="07638A"/>
                </a:solidFill>
                <a:latin typeface="Century Gothic" panose="020B0502020202020204" pitchFamily="34" charset="0"/>
              </a:rPr>
              <a:t>Une CAF dans la crise</a:t>
            </a:r>
          </a:p>
        </p:txBody>
      </p:sp>
    </p:spTree>
    <p:extLst>
      <p:ext uri="{BB962C8B-B14F-4D97-AF65-F5344CB8AC3E}">
        <p14:creationId xmlns:p14="http://schemas.microsoft.com/office/powerpoint/2010/main" val="228734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432412" y="338679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Avec nos partenaires : focus sur quelques actions locales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DE3759-3E02-41FC-953C-D9615A1B4ABC}"/>
              </a:ext>
            </a:extLst>
          </p:cNvPr>
          <p:cNvSpPr txBox="1"/>
          <p:nvPr/>
        </p:nvSpPr>
        <p:spPr>
          <a:xfrm>
            <a:off x="260492" y="2301831"/>
            <a:ext cx="3421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Bilan appel à projets 2020</a:t>
            </a:r>
          </a:p>
          <a:p>
            <a:endParaRPr lang="fr-FR" dirty="0"/>
          </a:p>
          <a:p>
            <a:pPr algn="just"/>
            <a:r>
              <a:rPr lang="fr-FR" dirty="0"/>
              <a:t>Au total 30 opérateurs ont candidaté à l’appel à projet, couvrant 16 communes varoises (une majorité sur TPM soit 15 opérateurs).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94" y="1536539"/>
            <a:ext cx="876376" cy="8839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DE3759-3E02-41FC-953C-D9615A1B4ABC}"/>
              </a:ext>
            </a:extLst>
          </p:cNvPr>
          <p:cNvSpPr txBox="1"/>
          <p:nvPr/>
        </p:nvSpPr>
        <p:spPr>
          <a:xfrm>
            <a:off x="4996228" y="1526015"/>
            <a:ext cx="690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1 : Accessibilité </a:t>
            </a:r>
          </a:p>
          <a:p>
            <a:r>
              <a:rPr lang="fr-FR" dirty="0"/>
              <a:t>Garantir l’accessibilité aux équipements numérique sur l’ensemble du territoire varois en les renforçant ou en soutenant l’émergence de lieux de médiation. 28 candidatures (27 porteurs)</a:t>
            </a:r>
            <a:endParaRPr lang="fr-FR" b="1" baseline="30000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80" y="3045933"/>
            <a:ext cx="960203" cy="9906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DE3759-3E02-41FC-953C-D9615A1B4ABC}"/>
              </a:ext>
            </a:extLst>
          </p:cNvPr>
          <p:cNvSpPr txBox="1"/>
          <p:nvPr/>
        </p:nvSpPr>
        <p:spPr>
          <a:xfrm>
            <a:off x="4996228" y="3079764"/>
            <a:ext cx="6656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2 : Accompagnement/médiation</a:t>
            </a:r>
          </a:p>
          <a:p>
            <a:r>
              <a:rPr lang="fr-FR" dirty="0"/>
              <a:t>Disposer d’une offre de médiation numérique de premier niveau et d’actions de développement des capacités des usagers, notamment à travers d’ateliers numériques sur les services en ligne des différents partenaires de l’appel à projet sur l’ensemble du territoire varois dans une visée d’autonomisation progressive des usagers. 25 candidatures (24 porteurs dont 1 qui n’avait pas candidaté sur le premier axe)</a:t>
            </a:r>
            <a:endParaRPr lang="fr-FR" b="1" baseline="30000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08" y="5635324"/>
            <a:ext cx="944962" cy="8839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EDE3759-3E02-41FC-953C-D9615A1B4ABC}"/>
              </a:ext>
            </a:extLst>
          </p:cNvPr>
          <p:cNvSpPr txBox="1"/>
          <p:nvPr/>
        </p:nvSpPr>
        <p:spPr>
          <a:xfrm>
            <a:off x="4996228" y="5477157"/>
            <a:ext cx="690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3 : Outillage/appui aux médiateurs </a:t>
            </a:r>
          </a:p>
          <a:p>
            <a:r>
              <a:rPr lang="fr-FR" dirty="0"/>
              <a:t>Proposer des supports de formation pour les partenaires répondant à l’axe 2 ou les usagers sous forme dématérialisée et accessible sur des </a:t>
            </a:r>
            <a:r>
              <a:rPr lang="fr-FR" dirty="0" err="1"/>
              <a:t>téléprocédures</a:t>
            </a:r>
            <a:r>
              <a:rPr lang="fr-FR" dirty="0"/>
              <a:t>. 6 candidatures</a:t>
            </a:r>
            <a:endParaRPr lang="fr-FR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AE788-314F-4F2D-BCDB-6A11B3DFEEFE}"/>
              </a:ext>
            </a:extLst>
          </p:cNvPr>
          <p:cNvSpPr/>
          <p:nvPr/>
        </p:nvSpPr>
        <p:spPr>
          <a:xfrm>
            <a:off x="366672" y="1755399"/>
            <a:ext cx="25119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bg1"/>
                </a:solidFill>
                <a:highlight>
                  <a:srgbClr val="07648A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Inclusion numérique</a:t>
            </a:r>
          </a:p>
        </p:txBody>
      </p:sp>
    </p:spTree>
    <p:extLst>
      <p:ext uri="{BB962C8B-B14F-4D97-AF65-F5344CB8AC3E}">
        <p14:creationId xmlns:p14="http://schemas.microsoft.com/office/powerpoint/2010/main" val="349305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110195" y="326354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Les conventions territoriales globales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1565" y="2114600"/>
            <a:ext cx="71445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070C0"/>
                </a:solidFill>
              </a:rPr>
              <a:t>La convention territoriale globale (</a:t>
            </a:r>
            <a:r>
              <a:rPr lang="fr-FR" dirty="0" err="1">
                <a:solidFill>
                  <a:srgbClr val="0070C0"/>
                </a:solidFill>
              </a:rPr>
              <a:t>Ctg</a:t>
            </a:r>
            <a:r>
              <a:rPr lang="fr-FR" dirty="0">
                <a:solidFill>
                  <a:srgbClr val="0070C0"/>
                </a:solidFill>
              </a:rPr>
              <a:t>) est une démarche fondée sur le partenariat d’une commune et/ou d’un EPCI avec la Caf pour renforcer l’efficacité, la cohérence et la coordination des services mis en place pour les habitants des territoires. </a:t>
            </a:r>
          </a:p>
          <a:p>
            <a:pPr algn="just"/>
            <a:endParaRPr lang="fr-FR" sz="2000" dirty="0">
              <a:solidFill>
                <a:srgbClr val="0070C0"/>
              </a:solidFill>
            </a:endParaRPr>
          </a:p>
          <a:p>
            <a:pPr algn="just"/>
            <a:r>
              <a:rPr lang="fr-FR" dirty="0"/>
              <a:t>Ces services, définis d’après le diagnostic des besoins réalisé conjointement avec la Caf, peuvent couvrir la petite enfance, la jeunesse, le soutien à la parentalité, l’animation de la vie sociale, l’accès aux droits et l’inclusion numérique, le logement, la prise en compte du handicap…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La </a:t>
            </a:r>
            <a:r>
              <a:rPr lang="fr-FR" b="1" dirty="0" err="1"/>
              <a:t>Ctg</a:t>
            </a:r>
            <a:r>
              <a:rPr lang="fr-FR" b="1" dirty="0"/>
              <a:t> permet le rééquilibrage territorial des équipements, pour assurer un accès à tous à des services complets, innovants et de qualité.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7" y="2115868"/>
            <a:ext cx="3534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110195" y="326354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La Caf dans la crise, RETEX et révélateurs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1565" y="2114600"/>
            <a:ext cx="714456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Un amortisseur de crise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L’impératif de continuité et d’égalité du service: maintien de droits, maintien de services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La proposition de dispositifs et aides spécifiques (aides d’urgence, aides de solidarité)</a:t>
            </a:r>
          </a:p>
          <a:p>
            <a:pPr algn="just"/>
            <a:r>
              <a:rPr lang="fr-FR" dirty="0"/>
              <a:t>	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Un intermédiaire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L’accès aux services: personnels prioritaires et crèches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L’accompagnement des parents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L’accès aux vacances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7" y="2115868"/>
            <a:ext cx="3534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ACC61FCA-F1B3-48A9-8F50-F98A54B32A3C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Articles de Presse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3CC202-0498-4B34-BE22-09AEB75D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0" y="1723340"/>
            <a:ext cx="4994576" cy="46774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50BB6E-7221-4588-8A70-69CD0BCF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36" y="2572626"/>
            <a:ext cx="5839564" cy="29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ACC61FCA-F1B3-48A9-8F50-F98A54B32A3C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Articles de Presse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5A5A94-468A-46C2-A6E5-A9B8CFAE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76" y="2347662"/>
            <a:ext cx="5221094" cy="32850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40AFBC-75A7-450D-A3DC-1556FC2C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408" y="1674844"/>
            <a:ext cx="3189767" cy="46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110195" y="326354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La Caf dans la crise, RETEX et révélateurs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1565" y="2114600"/>
            <a:ext cx="71445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Un coordonnateur/animateur de réseaux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Coordination des acteurs de la protection sociale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Animation de réseaux partenariaux (jeunesse, animation de la vie sociale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Un développeur de services adaptés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Appel à projets exceptionnels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Offres numériques nouvelles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Posture pro active (« accessibilité autrement »)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Écoute client 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7" y="2115868"/>
            <a:ext cx="3534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53093AE-63CA-4906-949E-BFA0CE7AADED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Flash info partenaires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29C332-12F9-4F10-AA14-B4F468F4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0" y="1720615"/>
            <a:ext cx="3532909" cy="50542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F9CB3D7-0070-4B52-AEF3-D4F2DFE7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94" y="1720615"/>
            <a:ext cx="3638600" cy="50185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594E4A-A1AB-48D3-BC85-65374A5DC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199" y="1720615"/>
            <a:ext cx="3565056" cy="50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Première mise en perspective et premiers enseignements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5439" y="1679171"/>
            <a:ext cx="714456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Au-delà des droits, l’importance de l’accompagnement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« trous dans la raquette »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Des modes d’intervention à renouveler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Avec une meilleure coordination entre acteurs</a:t>
            </a:r>
          </a:p>
          <a:p>
            <a:pPr algn="just"/>
            <a:r>
              <a:rPr lang="fr-FR" dirty="0"/>
              <a:t>	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Repenser les services et les territoires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Nouveau modèle de centres sociaux et culturels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Questionner le prisme exclusif des QPV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Mieux prendre en charge les actifs précaires et les classes moyennes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Prendre en compte et renforcer l’intervention vers de nouveaux publics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TI, jeunes, </a:t>
            </a:r>
            <a:r>
              <a:rPr lang="fr-FR" dirty="0" err="1"/>
              <a:t>monoparents</a:t>
            </a:r>
            <a:r>
              <a:rPr lang="fr-FR" dirty="0"/>
              <a:t> 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Contribution à l’insertion professionnelle , enjeu du SPIE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7" y="2115868"/>
            <a:ext cx="3534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Première mise en perspective et premiers enseignements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5439" y="1679171"/>
            <a:ext cx="714456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Renforcer l’accès aux droits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Inégalités face au numérique, inclusion numérique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Opportunités de la DRM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Services « communs » ou brigades communes entre acteurs de la protection sociale?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Partenariat accru avec les associations caritatives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Écouter, s’adapter aux besoins et comportements….pour développer la résilience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Premiers impacts du télétravail sur les structures petite enfance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Réponse au besoin de protection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Enjeu de l’accompagnement des ruptures familiales 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7" y="2115868"/>
            <a:ext cx="3534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89F8AAD-2444-4568-A7E0-35EE7CB1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13" y="1931428"/>
            <a:ext cx="5850369" cy="365359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772DE6E-A6C2-4AC1-8877-77952271E1B6}"/>
              </a:ext>
            </a:extLst>
          </p:cNvPr>
          <p:cNvSpPr/>
          <p:nvPr/>
        </p:nvSpPr>
        <p:spPr>
          <a:xfrm>
            <a:off x="197280" y="361188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Articles de Presse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AC1718-92EF-4440-8CBF-8A5CE9C3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182" y="1862316"/>
            <a:ext cx="330563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4FD7C2C-09B5-4720-98EA-4BF9FE228141}"/>
              </a:ext>
            </a:extLst>
          </p:cNvPr>
          <p:cNvSpPr/>
          <p:nvPr/>
        </p:nvSpPr>
        <p:spPr>
          <a:xfrm>
            <a:off x="-63974" y="155629"/>
            <a:ext cx="4923692" cy="817844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La CAF dans un territoire c’est quoi?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D2E2A-9F57-40F0-8B9E-801EE862255B}"/>
              </a:ext>
            </a:extLst>
          </p:cNvPr>
          <p:cNvSpPr/>
          <p:nvPr/>
        </p:nvSpPr>
        <p:spPr>
          <a:xfrm>
            <a:off x="4486949" y="1812417"/>
            <a:ext cx="6987422" cy="205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aseline="30000" dirty="0">
                <a:solidFill>
                  <a:srgbClr val="0070C0"/>
                </a:solidFill>
              </a:rPr>
              <a:t>La Caisse d’Allocations familiales du Var est le </a:t>
            </a:r>
            <a:r>
              <a:rPr lang="fr-FR" sz="2000" b="1" baseline="30000" dirty="0">
                <a:solidFill>
                  <a:srgbClr val="0070C0"/>
                </a:solidFill>
              </a:rPr>
              <a:t>représentant de la branche Famille</a:t>
            </a:r>
            <a:r>
              <a:rPr lang="fr-FR" sz="2000" baseline="30000" dirty="0">
                <a:solidFill>
                  <a:srgbClr val="0070C0"/>
                </a:solidFill>
              </a:rPr>
              <a:t> de la Sécurité sociale sur le département varois.</a:t>
            </a:r>
          </a:p>
          <a:p>
            <a:pPr algn="just"/>
            <a:endParaRPr lang="fr-FR" sz="1100" baseline="30000" dirty="0">
              <a:solidFill>
                <a:srgbClr val="0070C0"/>
              </a:solidFill>
            </a:endParaRPr>
          </a:p>
          <a:p>
            <a:pPr algn="just"/>
            <a:r>
              <a:rPr lang="fr-FR" sz="2000" baseline="30000" dirty="0">
                <a:solidFill>
                  <a:srgbClr val="0070C0"/>
                </a:solidFill>
              </a:rPr>
              <a:t>Elle accompagne toutes les familles varoises et en particulier les personnes les plus vulnérables dans leurs évènements de vie. </a:t>
            </a:r>
          </a:p>
          <a:p>
            <a:pPr algn="just"/>
            <a:r>
              <a:rPr lang="fr-FR" sz="2000" baseline="30000" dirty="0">
                <a:solidFill>
                  <a:srgbClr val="0070C0"/>
                </a:solidFill>
              </a:rPr>
              <a:t>Au-delà du versement de prestations légales, de l’octroi d’aides extra légales pouvant être apportées aux allocataires avec enfants à charge (soutien aux vacances, aides à projets, Aide financière dédiée à la culture, bourse étudiants </a:t>
            </a:r>
            <a:r>
              <a:rPr lang="fr-FR" sz="2000" baseline="30000" dirty="0" err="1">
                <a:solidFill>
                  <a:srgbClr val="0070C0"/>
                </a:solidFill>
              </a:rPr>
              <a:t>etc</a:t>
            </a:r>
            <a:r>
              <a:rPr lang="fr-FR" sz="2000" baseline="30000" dirty="0">
                <a:solidFill>
                  <a:srgbClr val="0070C0"/>
                </a:solidFill>
              </a:rPr>
              <a:t>), elle soutient ses partenaires et principalement les collectivités territoriales pour développer des services adaptés aux besoins des usagers : crèches, ALSH, centres sociaux, projets jeunes, lieux ressources pour les parents, …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9B7E2F-04A9-4823-95FF-CBB51329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0" t="95933"/>
          <a:stretch/>
        </p:blipFill>
        <p:spPr>
          <a:xfrm rot="16200000">
            <a:off x="2830095" y="2587173"/>
            <a:ext cx="2899847" cy="1656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094262-DFFB-4DB0-8930-2C5A6913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t="29628" r="13176" b="6617"/>
          <a:stretch/>
        </p:blipFill>
        <p:spPr>
          <a:xfrm>
            <a:off x="717629" y="1220085"/>
            <a:ext cx="3371770" cy="211780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EA9CF2E-0A9F-4F28-85A1-25217F375FA7}"/>
              </a:ext>
            </a:extLst>
          </p:cNvPr>
          <p:cNvSpPr txBox="1"/>
          <p:nvPr/>
        </p:nvSpPr>
        <p:spPr>
          <a:xfrm>
            <a:off x="169793" y="3808759"/>
            <a:ext cx="2303362" cy="369332"/>
          </a:xfrm>
          <a:prstGeom prst="rect">
            <a:avLst/>
          </a:prstGeom>
          <a:solidFill>
            <a:srgbClr val="07648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Rappel des 3 rôles :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3199343-C15D-49CF-96CB-DF5208EB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0" y="3993425"/>
            <a:ext cx="9402669" cy="133302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16DCE4A-BEAC-4626-9576-DA0449D4D34F}"/>
              </a:ext>
            </a:extLst>
          </p:cNvPr>
          <p:cNvSpPr txBox="1"/>
          <p:nvPr/>
        </p:nvSpPr>
        <p:spPr>
          <a:xfrm>
            <a:off x="2473155" y="5455618"/>
            <a:ext cx="302366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aseline="30000" dirty="0"/>
              <a:t>Permettre l’accès aux droits et aux services tout en menant une politique de contrôle et de lutte contre la fraude pour un paiement juste, rapide et régulier des droits.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F6E8A7-3D87-4C72-8ADB-5355E38A28AA}"/>
              </a:ext>
            </a:extLst>
          </p:cNvPr>
          <p:cNvSpPr txBox="1"/>
          <p:nvPr/>
        </p:nvSpPr>
        <p:spPr>
          <a:xfrm>
            <a:off x="5901190" y="5455617"/>
            <a:ext cx="265060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aseline="30000" dirty="0"/>
              <a:t>Développer une offre de services adaptée aux besoins de son territoire et favoriser le rapprochement de l’offre et de la demande.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B9ABFB-1497-48B1-9FAF-9B5663C47FF8}"/>
              </a:ext>
            </a:extLst>
          </p:cNvPr>
          <p:cNvSpPr txBox="1"/>
          <p:nvPr/>
        </p:nvSpPr>
        <p:spPr>
          <a:xfrm>
            <a:off x="9282927" y="5455616"/>
            <a:ext cx="26506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aseline="30000" dirty="0"/>
              <a:t>Accompagner les familles en cas de difficultés le plus en amont possible et investir dès les premiers âges de la vie.</a:t>
            </a:r>
          </a:p>
        </p:txBody>
      </p:sp>
    </p:spTree>
    <p:extLst>
      <p:ext uri="{BB962C8B-B14F-4D97-AF65-F5344CB8AC3E}">
        <p14:creationId xmlns:p14="http://schemas.microsoft.com/office/powerpoint/2010/main" val="109721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555F90-7C19-4C29-8207-90389E187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8" y="355593"/>
            <a:ext cx="12191999" cy="6858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A1F7196-FE83-47F4-91C4-A8DB3DC9033A}"/>
              </a:ext>
            </a:extLst>
          </p:cNvPr>
          <p:cNvSpPr/>
          <p:nvPr/>
        </p:nvSpPr>
        <p:spPr>
          <a:xfrm>
            <a:off x="0" y="268406"/>
            <a:ext cx="4923692" cy="699259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Les chiffres clés de la CAF du Var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DB5CD-27CB-41D7-B9B3-2E7020A28E6D}"/>
              </a:ext>
            </a:extLst>
          </p:cNvPr>
          <p:cNvSpPr/>
          <p:nvPr/>
        </p:nvSpPr>
        <p:spPr>
          <a:xfrm>
            <a:off x="133292" y="6601520"/>
            <a:ext cx="2502815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* Portrait social – septembre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C367B-7D94-4F46-B304-89D7E2839A34}"/>
              </a:ext>
            </a:extLst>
          </p:cNvPr>
          <p:cNvSpPr/>
          <p:nvPr/>
        </p:nvSpPr>
        <p:spPr>
          <a:xfrm>
            <a:off x="5039900" y="2740608"/>
            <a:ext cx="2502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Au 31/12/2019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4A7F4-31E0-433A-8B86-1653B1FC88E4}"/>
              </a:ext>
            </a:extLst>
          </p:cNvPr>
          <p:cNvSpPr/>
          <p:nvPr/>
        </p:nvSpPr>
        <p:spPr>
          <a:xfrm>
            <a:off x="2773519" y="5015736"/>
            <a:ext cx="274481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287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423703" y="417910"/>
            <a:ext cx="7841789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La population allocataire en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FC20B-B3D8-403E-A62C-3DE43975C799}"/>
              </a:ext>
            </a:extLst>
          </p:cNvPr>
          <p:cNvSpPr/>
          <p:nvPr/>
        </p:nvSpPr>
        <p:spPr>
          <a:xfrm>
            <a:off x="584200" y="3483442"/>
            <a:ext cx="11359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0070C0"/>
                </a:solidFill>
                <a:latin typeface="+mj-lt"/>
              </a:rPr>
              <a:t>Dans le Var, plus de 490 510 habitants sont couverts par au moins une prestation légale versée par la Caf, soit 46 % de la population totale. </a:t>
            </a:r>
            <a:r>
              <a:rPr lang="fr-FR" sz="1600" dirty="0">
                <a:latin typeface="+mj-lt"/>
              </a:rPr>
              <a:t>Ce taux varie de 50 % à 33 % selon les territoires. </a:t>
            </a:r>
          </a:p>
          <a:p>
            <a:pPr algn="just"/>
            <a:r>
              <a:rPr lang="fr-FR" sz="1600" dirty="0">
                <a:latin typeface="+mj-lt"/>
              </a:rPr>
              <a:t>Le département se caractérise par une proportion importante de </a:t>
            </a:r>
            <a:r>
              <a:rPr lang="fr-FR" sz="1600" b="1" dirty="0">
                <a:latin typeface="+mj-lt"/>
              </a:rPr>
              <a:t>familles monoparentales </a:t>
            </a:r>
            <a:r>
              <a:rPr lang="fr-FR" sz="1600" dirty="0">
                <a:latin typeface="+mj-lt"/>
              </a:rPr>
              <a:t>(17 % dans le Var, 15% au niveau national de la France Métropolitaine). </a:t>
            </a:r>
          </a:p>
          <a:p>
            <a:pPr algn="just"/>
            <a:r>
              <a:rPr lang="fr-FR" sz="1600" dirty="0">
                <a:latin typeface="+mj-lt"/>
              </a:rPr>
              <a:t>4 000 étudiants bénéficient d’une aide, soit 2 % de l’ensemble des allocataires (6 % au niveau national). </a:t>
            </a:r>
          </a:p>
          <a:p>
            <a:pPr algn="just"/>
            <a:endParaRPr lang="fr-FR" sz="1600" dirty="0">
              <a:latin typeface="+mj-lt"/>
            </a:endParaRPr>
          </a:p>
          <a:p>
            <a:pPr algn="just"/>
            <a:r>
              <a:rPr lang="fr-FR" sz="1600" b="1" dirty="0">
                <a:solidFill>
                  <a:srgbClr val="0070C0"/>
                </a:solidFill>
                <a:latin typeface="+mj-lt"/>
              </a:rPr>
              <a:t>Les aides versées par la Caf visent à soutenir le niveau de vie des familles et à réduire les inégalités de revenus.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15 % des allocataires ont la totalité de leurs ressources financières composée uniquement de prestations </a:t>
            </a:r>
          </a:p>
          <a:p>
            <a:pPr algn="just"/>
            <a:r>
              <a:rPr lang="fr-FR" sz="1600" dirty="0">
                <a:latin typeface="+mj-lt"/>
              </a:rPr>
              <a:t>légales (15 % également au niveau national).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70 800 foyers allocataires vivent sous le seuil de bas revenus (de 1 096 €), soit 34% de nos publics.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Dans ces foyers précaires vivent plus de 62 710 enfants.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22 000 Travailleurs indépendants bénéficiaires de prestations, soit 10% des allocataires.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1CACC-51BA-4BAC-A6F7-0B519BAFC703}"/>
              </a:ext>
            </a:extLst>
          </p:cNvPr>
          <p:cNvSpPr/>
          <p:nvPr/>
        </p:nvSpPr>
        <p:spPr>
          <a:xfrm>
            <a:off x="690350" y="10550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>
                <a:latin typeface="+mj-lt"/>
              </a:rPr>
              <a:t>Chiffres au 31/12/2019</a:t>
            </a:r>
          </a:p>
        </p:txBody>
      </p:sp>
      <p:pic>
        <p:nvPicPr>
          <p:cNvPr id="1026" name="Picture 2" descr="C:\Users\h0028831\Documents\chiffres-sandr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81" y="1765784"/>
            <a:ext cx="1608918" cy="16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28" y="1787180"/>
            <a:ext cx="4969144" cy="15592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" y="1819567"/>
            <a:ext cx="1506496" cy="1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6" y="1767025"/>
            <a:ext cx="9720649" cy="2998151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327BAA7-7422-4725-96B7-E04876443BBC}"/>
              </a:ext>
            </a:extLst>
          </p:cNvPr>
          <p:cNvSpPr/>
          <p:nvPr/>
        </p:nvSpPr>
        <p:spPr>
          <a:xfrm>
            <a:off x="399888" y="416343"/>
            <a:ext cx="8505932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Nos prestations : </a:t>
            </a:r>
            <a:r>
              <a:rPr lang="fr-FR" sz="16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Focus sur la revalorisation de la prime d’activité </a:t>
            </a:r>
            <a:endParaRPr lang="fr-FR" sz="2400" b="1" dirty="0">
              <a:solidFill>
                <a:srgbClr val="07648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10C6F6-BB05-4823-9B1C-241232B5DE37}"/>
              </a:ext>
            </a:extLst>
          </p:cNvPr>
          <p:cNvSpPr txBox="1"/>
          <p:nvPr/>
        </p:nvSpPr>
        <p:spPr>
          <a:xfrm>
            <a:off x="426721" y="2397283"/>
            <a:ext cx="1488576" cy="1200329"/>
          </a:xfrm>
          <a:prstGeom prst="rect">
            <a:avLst/>
          </a:prstGeom>
          <a:solidFill>
            <a:srgbClr val="07648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Profil bénéficiaires de la prime d’activité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21A5C7-D885-4E05-9447-B9E518E841A3}"/>
              </a:ext>
            </a:extLst>
          </p:cNvPr>
          <p:cNvSpPr txBox="1"/>
          <p:nvPr/>
        </p:nvSpPr>
        <p:spPr>
          <a:xfrm>
            <a:off x="426721" y="4395844"/>
            <a:ext cx="2441863" cy="369332"/>
          </a:xfrm>
          <a:prstGeom prst="rect">
            <a:avLst/>
          </a:prstGeom>
          <a:solidFill>
            <a:srgbClr val="07648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Evolution 2018 - 2020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34712"/>
              </p:ext>
            </p:extLst>
          </p:nvPr>
        </p:nvGraphicFramePr>
        <p:xfrm>
          <a:off x="1085770" y="4918451"/>
          <a:ext cx="956917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69">
                <a:tc>
                  <a:txBody>
                    <a:bodyPr/>
                    <a:lstStyle/>
                    <a:p>
                      <a:r>
                        <a:rPr lang="fr-FR" dirty="0"/>
                        <a:t>Chiffres consolidés au 30/06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  <a:p>
                      <a:r>
                        <a:rPr lang="fr-FR" dirty="0"/>
                        <a:t>Réforme </a:t>
                      </a:r>
                    </a:p>
                    <a:p>
                      <a:r>
                        <a:rPr lang="fr-FR" dirty="0"/>
                        <a:t>Prime 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Evolution </a:t>
                      </a:r>
                    </a:p>
                    <a:p>
                      <a:r>
                        <a:rPr lang="fr-FR" dirty="0"/>
                        <a:t>2018 - 2019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Evolution </a:t>
                      </a:r>
                    </a:p>
                    <a:p>
                      <a:r>
                        <a:rPr lang="fr-FR" dirty="0"/>
                        <a:t>2019 - 2020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Bénéficiaires 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31 261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33 654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Bénéficiaires 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70 268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54%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74 345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9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83C5EE-A216-4D20-A753-ABE73ECA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4FD7C2C-09B5-4720-98EA-4BF9FE228141}"/>
              </a:ext>
            </a:extLst>
          </p:cNvPr>
          <p:cNvSpPr/>
          <p:nvPr/>
        </p:nvSpPr>
        <p:spPr>
          <a:xfrm>
            <a:off x="371454" y="404731"/>
            <a:ext cx="4923692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Les chiffres clés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BE5AB8-64EB-483E-9DB4-16CAA5C11B4A}"/>
              </a:ext>
            </a:extLst>
          </p:cNvPr>
          <p:cNvSpPr/>
          <p:nvPr/>
        </p:nvSpPr>
        <p:spPr>
          <a:xfrm>
            <a:off x="4844591" y="2252336"/>
            <a:ext cx="2502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aseline="30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en 2019</a:t>
            </a:r>
          </a:p>
        </p:txBody>
      </p:sp>
    </p:spTree>
    <p:extLst>
      <p:ext uri="{BB962C8B-B14F-4D97-AF65-F5344CB8AC3E}">
        <p14:creationId xmlns:p14="http://schemas.microsoft.com/office/powerpoint/2010/main" val="26427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4FD7C2C-09B5-4720-98EA-4BF9FE228141}"/>
              </a:ext>
            </a:extLst>
          </p:cNvPr>
          <p:cNvSpPr/>
          <p:nvPr/>
        </p:nvSpPr>
        <p:spPr>
          <a:xfrm>
            <a:off x="597875" y="394721"/>
            <a:ext cx="8776783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La CAF dans un territoire c’est quoi?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61C49-4818-4005-A788-39E673C583A8}"/>
              </a:ext>
            </a:extLst>
          </p:cNvPr>
          <p:cNvSpPr/>
          <p:nvPr/>
        </p:nvSpPr>
        <p:spPr>
          <a:xfrm>
            <a:off x="318446" y="2629106"/>
            <a:ext cx="635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0" u="none" strike="noStrike" baseline="0" dirty="0">
                <a:solidFill>
                  <a:srgbClr val="0070C0"/>
                </a:solidFill>
                <a:latin typeface="+mj-lt"/>
              </a:rPr>
              <a:t>La Caf soutient toutes les familles :</a:t>
            </a:r>
          </a:p>
          <a:p>
            <a:r>
              <a:rPr lang="fr-FR" sz="1600" b="1" i="0" u="none" strike="noStrike" baseline="0" dirty="0">
                <a:solidFill>
                  <a:schemeClr val="bg1"/>
                </a:solidFill>
                <a:highlight>
                  <a:srgbClr val="008080"/>
                </a:highlight>
                <a:latin typeface="+mj-lt"/>
              </a:rPr>
              <a:t>50 % </a:t>
            </a:r>
            <a:r>
              <a:rPr lang="fr-FR" sz="1600" b="1" i="0" u="none" strike="noStrike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i="0" u="none" strike="noStrike" baseline="0" dirty="0">
                <a:latin typeface="+mj-lt"/>
              </a:rPr>
              <a:t>du budget des crèches pris en charge par la Caf dans le Var</a:t>
            </a:r>
            <a:endParaRPr lang="fr-FR" sz="1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E6E3F-8104-4C62-9F26-C280FAAECBE4}"/>
              </a:ext>
            </a:extLst>
          </p:cNvPr>
          <p:cNvSpPr/>
          <p:nvPr/>
        </p:nvSpPr>
        <p:spPr>
          <a:xfrm>
            <a:off x="5803709" y="3211378"/>
            <a:ext cx="6846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La Caf encourage aussi les actifs </a:t>
            </a:r>
            <a:r>
              <a:rPr lang="fr-FR" sz="1400" b="1" i="0" u="none" strike="noStrike" baseline="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r>
              <a:rPr lang="fr-FR" sz="1600" b="1" dirty="0">
                <a:solidFill>
                  <a:schemeClr val="bg1"/>
                </a:solidFill>
                <a:highlight>
                  <a:srgbClr val="F7A436"/>
                </a:highlight>
                <a:latin typeface="+mj-lt"/>
              </a:rPr>
              <a:t>175 305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600" dirty="0">
                <a:latin typeface="+mj-lt"/>
              </a:rPr>
              <a:t>Varois en activité bénéficient de prestations et de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5C2D87-E4CC-43B1-A055-49E22DD0CE10}"/>
              </a:ext>
            </a:extLst>
          </p:cNvPr>
          <p:cNvSpPr/>
          <p:nvPr/>
        </p:nvSpPr>
        <p:spPr>
          <a:xfrm>
            <a:off x="468570" y="3960020"/>
            <a:ext cx="11723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La Caf agit pour l’insertion professionnelle :</a:t>
            </a:r>
          </a:p>
          <a:p>
            <a:r>
              <a:rPr lang="fr-FR" sz="1600" dirty="0">
                <a:latin typeface="+mj-lt"/>
              </a:rPr>
              <a:t>Jusqu’à </a:t>
            </a:r>
            <a:r>
              <a:rPr lang="fr-FR" sz="1600" b="1" dirty="0">
                <a:solidFill>
                  <a:schemeClr val="bg1"/>
                </a:solidFill>
                <a:highlight>
                  <a:srgbClr val="A6CE39"/>
                </a:highlight>
                <a:latin typeface="+mj-lt"/>
              </a:rPr>
              <a:t>800 </a:t>
            </a:r>
            <a:r>
              <a:rPr lang="fr-FR" sz="1600" dirty="0">
                <a:latin typeface="+mj-lt"/>
              </a:rPr>
              <a:t> demandeurs d’emplois peuvent faire garder leur enfant en crèches AVIP </a:t>
            </a:r>
            <a:r>
              <a:rPr lang="fr-FR" sz="1400" dirty="0">
                <a:latin typeface="+mj-lt"/>
              </a:rPr>
              <a:t>(à vocation d’insertion professionnelle)</a:t>
            </a:r>
            <a:endParaRPr lang="fr-FR" sz="16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5CE36-F045-4A6A-8FA6-A08B66EEDF43}"/>
              </a:ext>
            </a:extLst>
          </p:cNvPr>
          <p:cNvSpPr/>
          <p:nvPr/>
        </p:nvSpPr>
        <p:spPr>
          <a:xfrm>
            <a:off x="5049670" y="4730771"/>
            <a:ext cx="835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La Caf s’engage sur le territoire :</a:t>
            </a:r>
          </a:p>
          <a:p>
            <a:r>
              <a:rPr lang="fr-FR" sz="1600" b="1" dirty="0">
                <a:solidFill>
                  <a:schemeClr val="bg1"/>
                </a:solidFill>
                <a:highlight>
                  <a:srgbClr val="008080"/>
                </a:highlight>
                <a:latin typeface="+mj-lt"/>
              </a:rPr>
              <a:t>1,2 milliard d’€ </a:t>
            </a:r>
            <a:r>
              <a:rPr lang="fr-FR" sz="1600" dirty="0">
                <a:latin typeface="+mj-lt"/>
              </a:rPr>
              <a:t> pour soutenir le pouvoir d’achat et les projets dans le Var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DAF25-3281-4A55-8DAD-54DDF421B270}"/>
              </a:ext>
            </a:extLst>
          </p:cNvPr>
          <p:cNvSpPr/>
          <p:nvPr/>
        </p:nvSpPr>
        <p:spPr>
          <a:xfrm>
            <a:off x="318446" y="5440915"/>
            <a:ext cx="835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La Caf, pas que des prestations, aussi des services :</a:t>
            </a:r>
          </a:p>
          <a:p>
            <a:r>
              <a:rPr lang="fr-FR" sz="1600" b="1" dirty="0">
                <a:solidFill>
                  <a:schemeClr val="bg1"/>
                </a:solidFill>
                <a:highlight>
                  <a:srgbClr val="5EBFBC"/>
                </a:highlight>
                <a:latin typeface="+mj-lt"/>
              </a:rPr>
              <a:t>2,3 millions d’€ </a:t>
            </a:r>
            <a:r>
              <a:rPr lang="fr-FR" sz="1600" dirty="0">
                <a:latin typeface="+mj-lt"/>
              </a:rPr>
              <a:t> pour financer les projets des jeunes dans le Var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C4BE19-6B81-4EBE-96D8-ED007937493A}"/>
              </a:ext>
            </a:extLst>
          </p:cNvPr>
          <p:cNvSpPr/>
          <p:nvPr/>
        </p:nvSpPr>
        <p:spPr>
          <a:xfrm>
            <a:off x="5492085" y="5997514"/>
            <a:ext cx="8354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+mj-lt"/>
              </a:rPr>
              <a:t>La Caf veille au juste droit:</a:t>
            </a:r>
          </a:p>
          <a:p>
            <a:r>
              <a:rPr lang="fr-FR" sz="1600" b="1" dirty="0">
                <a:solidFill>
                  <a:schemeClr val="bg1"/>
                </a:solidFill>
                <a:highlight>
                  <a:srgbClr val="EC624C"/>
                </a:highlight>
                <a:latin typeface="+mj-lt"/>
              </a:rPr>
              <a:t>+ d’1 allocataire sur 2 </a:t>
            </a:r>
            <a:r>
              <a:rPr lang="fr-FR" sz="1600" dirty="0">
                <a:latin typeface="+mj-lt"/>
              </a:rPr>
              <a:t> contrôlé chaque année dans le Var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E33D05-5F0A-4708-9F29-EBB2DACE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2" y="1417085"/>
            <a:ext cx="3828198" cy="11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DDA8A1-3C07-40E1-8C00-D2DDCF1E692B}"/>
              </a:ext>
            </a:extLst>
          </p:cNvPr>
          <p:cNvSpPr/>
          <p:nvPr/>
        </p:nvSpPr>
        <p:spPr>
          <a:xfrm>
            <a:off x="2489200" y="2283548"/>
            <a:ext cx="94064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 2019, la Caf du Var, Pôle Emploi et le Conseil Départemental, avec le soutien de l’Association des Maires du Var (AMF 83) ont lancé le premier appel à candidatures pour favoriser le développement des crèches </a:t>
            </a:r>
            <a:r>
              <a:rPr lang="fr-FR" alt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Avip</a:t>
            </a: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, en direction des gestionnaires de crèches (communes, intercommunalités, entreprises, associations) pour les inciter à réserver au moins 20% de places dans leurs structures à destination des publics en insertion, notamment sur orientation par Pôle Emploi, le Conseil Départemental ou les Missions Locales.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 2020, 20 crèches ont été labellisées sur le département pour un total de 161 places.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Cette ambition a également été intégrée au nouveau Schéma Départemental de Services aux Familles 2020-2023.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L’appel</a:t>
            </a:r>
            <a:r>
              <a:rPr lang="fr-FR" b="1" baseline="30000" dirty="0"/>
              <a:t> 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à candidatures </a:t>
            </a:r>
            <a:r>
              <a:rPr lang="fr-FR" alt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est reconduit en 2021.</a:t>
            </a:r>
            <a:endParaRPr lang="fr-FR" altLang="fr-F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F94433-1D1A-4BBA-821F-88775B45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BCD897-6A2E-4740-B1DB-BC15F926B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6" y="3276875"/>
            <a:ext cx="2042031" cy="1003612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AAF566F-77D6-427A-9459-A4415D665CDF}"/>
              </a:ext>
            </a:extLst>
          </p:cNvPr>
          <p:cNvSpPr/>
          <p:nvPr/>
        </p:nvSpPr>
        <p:spPr>
          <a:xfrm>
            <a:off x="0" y="298979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Avec nos partenaires : </a:t>
            </a:r>
            <a:r>
              <a:rPr lang="fr-FR" b="1" dirty="0">
                <a:solidFill>
                  <a:srgbClr val="07648A"/>
                </a:solidFill>
                <a:latin typeface="Century Gothic" panose="020B0502020202020204" pitchFamily="34" charset="0"/>
              </a:rPr>
              <a:t>Focus sur quelques actions locales</a:t>
            </a:r>
            <a:endParaRPr lang="fr-FR" sz="2400" b="1" dirty="0">
              <a:solidFill>
                <a:srgbClr val="07648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A8F1D0-30DF-4101-87D0-031393A2042F}"/>
              </a:ext>
            </a:extLst>
          </p:cNvPr>
          <p:cNvSpPr txBox="1"/>
          <p:nvPr/>
        </p:nvSpPr>
        <p:spPr>
          <a:xfrm>
            <a:off x="185838" y="5943490"/>
            <a:ext cx="2303362" cy="369332"/>
          </a:xfrm>
          <a:prstGeom prst="rect">
            <a:avLst/>
          </a:prstGeom>
          <a:solidFill>
            <a:srgbClr val="07648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Objectifs 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A8F1D0-30DF-4101-87D0-031393A2042F}"/>
              </a:ext>
            </a:extLst>
          </p:cNvPr>
          <p:cNvSpPr txBox="1"/>
          <p:nvPr/>
        </p:nvSpPr>
        <p:spPr>
          <a:xfrm>
            <a:off x="2585784" y="1736469"/>
            <a:ext cx="5868964" cy="384721"/>
          </a:xfrm>
          <a:prstGeom prst="rect">
            <a:avLst/>
          </a:prstGeom>
          <a:solidFill>
            <a:srgbClr val="07648A"/>
          </a:solidFill>
        </p:spPr>
        <p:txBody>
          <a:bodyPr wrap="square" rtlCol="0">
            <a:spAutoFit/>
          </a:bodyPr>
          <a:lstStyle/>
          <a:p>
            <a:r>
              <a:rPr lang="fr-FR" sz="1900" dirty="0">
                <a:solidFill>
                  <a:schemeClr val="bg1"/>
                </a:solidFill>
              </a:rPr>
              <a:t>Les crèches à vocation d’insertion professionnelle (AVIP)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9A8510-9CAC-4AAF-8BA9-D6A826968702}"/>
              </a:ext>
            </a:extLst>
          </p:cNvPr>
          <p:cNvSpPr/>
          <p:nvPr/>
        </p:nvSpPr>
        <p:spPr>
          <a:xfrm>
            <a:off x="2750883" y="5494123"/>
            <a:ext cx="840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sym typeface="Wingdings"/>
              </a:rPr>
              <a:t> </a:t>
            </a:r>
            <a:r>
              <a:rPr lang="fr-FR" dirty="0"/>
              <a:t>Lever les freins à l’emploi -La garde d’enfants constitue le 2</a:t>
            </a:r>
            <a:r>
              <a:rPr lang="fr-FR" baseline="30000" dirty="0"/>
              <a:t>ème</a:t>
            </a:r>
            <a:r>
              <a:rPr lang="fr-FR" dirty="0"/>
              <a:t> frein après la mobilité</a:t>
            </a:r>
          </a:p>
          <a:p>
            <a:r>
              <a:rPr lang="fr-FR" dirty="0">
                <a:solidFill>
                  <a:srgbClr val="0070C0"/>
                </a:solidFill>
                <a:sym typeface="Wingdings"/>
              </a:rPr>
              <a:t> </a:t>
            </a:r>
            <a:r>
              <a:rPr lang="fr-FR" dirty="0"/>
              <a:t>Développer les places de crèches réservées aux familles en insertion professionnelle et socio-professionnelle</a:t>
            </a:r>
          </a:p>
          <a:p>
            <a:r>
              <a:rPr lang="fr-FR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Soutenir les parents dans leur responsabilité</a:t>
            </a:r>
          </a:p>
        </p:txBody>
      </p:sp>
    </p:spTree>
    <p:extLst>
      <p:ext uri="{BB962C8B-B14F-4D97-AF65-F5344CB8AC3E}">
        <p14:creationId xmlns:p14="http://schemas.microsoft.com/office/powerpoint/2010/main" val="346813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AE788-314F-4F2D-BCDB-6A11B3DFEEFE}"/>
              </a:ext>
            </a:extLst>
          </p:cNvPr>
          <p:cNvSpPr/>
          <p:nvPr/>
        </p:nvSpPr>
        <p:spPr>
          <a:xfrm>
            <a:off x="3092938" y="1368629"/>
            <a:ext cx="580292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bg1"/>
                </a:solidFill>
                <a:highlight>
                  <a:srgbClr val="07648A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Jeunesse : nos appels à projet en cours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316DDF6-9ECD-4662-8508-8FE57B5DA258}"/>
              </a:ext>
            </a:extLst>
          </p:cNvPr>
          <p:cNvSpPr/>
          <p:nvPr/>
        </p:nvSpPr>
        <p:spPr>
          <a:xfrm>
            <a:off x="-124936" y="293591"/>
            <a:ext cx="10345895" cy="55245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r-FR" sz="2400" b="1" dirty="0">
                <a:solidFill>
                  <a:srgbClr val="07648A"/>
                </a:solidFill>
                <a:latin typeface="Century Gothic" panose="020B0502020202020204" pitchFamily="34" charset="0"/>
              </a:rPr>
              <a:t>Avec nos partenaires : focus sur quelques actions locales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B9394-DA54-47EC-9BFA-BA487B2BB4E6}"/>
              </a:ext>
            </a:extLst>
          </p:cNvPr>
          <p:cNvSpPr/>
          <p:nvPr/>
        </p:nvSpPr>
        <p:spPr>
          <a:xfrm>
            <a:off x="8861621" y="3467100"/>
            <a:ext cx="31164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b="1" dirty="0"/>
              <a:t>« Accompagnement des </a:t>
            </a:r>
            <a:r>
              <a:rPr lang="fr-FR" b="1" dirty="0" err="1"/>
              <a:t>PEdT</a:t>
            </a:r>
            <a:r>
              <a:rPr lang="fr-FR" b="1" dirty="0"/>
              <a:t> et du Plan Mercredi dans le Var »</a:t>
            </a:r>
          </a:p>
          <a:p>
            <a:r>
              <a:rPr lang="fr-FR" sz="1600" dirty="0"/>
              <a:t>Pour poursuivre le développement quantitatif et qualitatif des Projets Educatifs Territoires et labellisations Plan Mercredi dans le Var, à travers plusieurs actions d’accompagnement des collectivités.</a:t>
            </a:r>
          </a:p>
          <a:p>
            <a:r>
              <a:rPr lang="fr-FR" sz="1600" i="1" dirty="0">
                <a:solidFill>
                  <a:schemeClr val="accent1"/>
                </a:solidFill>
              </a:rPr>
              <a:t>Date limite au 01/02/2021</a:t>
            </a:r>
            <a:r>
              <a:rPr lang="fr-FR" sz="1600" i="1" dirty="0"/>
              <a:t>.</a:t>
            </a:r>
          </a:p>
          <a:p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4E679A-BB6F-4F9C-BC65-ED36D2D6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5" y="1851280"/>
            <a:ext cx="3116423" cy="25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EB940084-FAC8-465F-BB59-C20AC461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31" y="2066241"/>
            <a:ext cx="3023152" cy="12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">
            <a:extLst>
              <a:ext uri="{FF2B5EF4-FFF2-40B4-BE49-F238E27FC236}">
                <a16:creationId xmlns:a16="http://schemas.microsoft.com/office/drawing/2014/main" id="{D31FF3E4-F924-4710-997A-0EAB7F30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6" y="1794130"/>
            <a:ext cx="3451980" cy="21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A8510-9CAC-4AAF-8BA9-D6A826968702}"/>
              </a:ext>
            </a:extLst>
          </p:cNvPr>
          <p:cNvSpPr/>
          <p:nvPr/>
        </p:nvSpPr>
        <p:spPr>
          <a:xfrm>
            <a:off x="341362" y="4094866"/>
            <a:ext cx="31133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« Innovation &amp; engagement enfance – jeunesse » </a:t>
            </a:r>
          </a:p>
          <a:p>
            <a:r>
              <a:rPr lang="fr-FR" sz="1600" dirty="0"/>
              <a:t>Pour soutenir des actions favorisant la participation, l’épanouissement et l’engagement des jeunes. </a:t>
            </a:r>
          </a:p>
          <a:p>
            <a:r>
              <a:rPr lang="fr-FR" sz="1600" i="1" dirty="0">
                <a:solidFill>
                  <a:schemeClr val="accent1"/>
                </a:solidFill>
              </a:rPr>
              <a:t>Date limite de candidature au 01/02/2021.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5EDBA-4232-4168-A2D3-E56DFF50BF5F}"/>
              </a:ext>
            </a:extLst>
          </p:cNvPr>
          <p:cNvSpPr/>
          <p:nvPr/>
        </p:nvSpPr>
        <p:spPr>
          <a:xfrm>
            <a:off x="3743790" y="4419037"/>
            <a:ext cx="506974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« PS jeunes 2021 »</a:t>
            </a:r>
          </a:p>
          <a:p>
            <a:r>
              <a:rPr lang="fr-FR" sz="1600" dirty="0"/>
              <a:t>Pour identifier et soutenir des lieux destinés aux jeunes varois de 12 à 25 ans. Les espaces devront encourager les projets de jeunes et développer leur autonomie par un accompagnement éducatif adapté.</a:t>
            </a:r>
          </a:p>
          <a:p>
            <a:r>
              <a:rPr lang="fr-FR" sz="1600" dirty="0"/>
              <a:t>L’appel à candidatures est porté par les trois organismes qui composent le Groupe d’Appui Départemental (GAD) aux </a:t>
            </a:r>
            <a:r>
              <a:rPr lang="fr-FR" sz="1600" dirty="0" err="1"/>
              <a:t>PEdT</a:t>
            </a:r>
            <a:r>
              <a:rPr lang="fr-FR" sz="1600" dirty="0"/>
              <a:t> dans le Var : la DSDEN du Var, la DDCS du Var, et la CAF du Var. </a:t>
            </a:r>
            <a:r>
              <a:rPr lang="fr-FR" sz="1600" i="1" dirty="0">
                <a:solidFill>
                  <a:schemeClr val="accent1"/>
                </a:solidFill>
              </a:rPr>
              <a:t>Date limite au 01/02/2021.</a:t>
            </a:r>
          </a:p>
        </p:txBody>
      </p:sp>
    </p:spTree>
    <p:extLst>
      <p:ext uri="{BB962C8B-B14F-4D97-AF65-F5344CB8AC3E}">
        <p14:creationId xmlns:p14="http://schemas.microsoft.com/office/powerpoint/2010/main" val="381526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1602</Words>
  <Application>Microsoft Macintosh PowerPoint</Application>
  <PresentationFormat>Grand écran</PresentationFormat>
  <Paragraphs>214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Joana DASILVAPINTO 831</dc:creator>
  <cp:lastModifiedBy>Anne Mattioli</cp:lastModifiedBy>
  <cp:revision>91</cp:revision>
  <dcterms:created xsi:type="dcterms:W3CDTF">2021-01-18T08:50:59Z</dcterms:created>
  <dcterms:modified xsi:type="dcterms:W3CDTF">2021-02-05T12:08:54Z</dcterms:modified>
</cp:coreProperties>
</file>