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1.xml" ContentType="application/vnd.openxmlformats-officedocument.presentationml.notesSlide+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60" r:id="rId2"/>
    <p:sldId id="263" r:id="rId3"/>
    <p:sldId id="274" r:id="rId4"/>
    <p:sldId id="265" r:id="rId5"/>
    <p:sldId id="266" r:id="rId6"/>
    <p:sldId id="267" r:id="rId7"/>
    <p:sldId id="268" r:id="rId8"/>
    <p:sldId id="256" r:id="rId9"/>
    <p:sldId id="259" r:id="rId10"/>
    <p:sldId id="277" r:id="rId11"/>
    <p:sldId id="269" r:id="rId12"/>
    <p:sldId id="275" r:id="rId13"/>
    <p:sldId id="270" r:id="rId14"/>
    <p:sldId id="271" r:id="rId15"/>
    <p:sldId id="272" r:id="rId16"/>
    <p:sldId id="276" r:id="rId17"/>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RVAN Jean-Pierre" initials="MJ"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4F2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6"/>
    <p:restoredTop sz="94659"/>
  </p:normalViewPr>
  <p:slideViewPr>
    <p:cSldViewPr snapToGrid="0" snapToObjects="1">
      <p:cViewPr varScale="1">
        <p:scale>
          <a:sx n="105" d="100"/>
          <a:sy n="105" d="100"/>
        </p:scale>
        <p:origin x="160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11-07T19:48:27.169" idx="1">
    <p:pos x="5221" y="167"/>
    <p:text>Volet se nourrir de la CCC : texte dense de 104 pages
7 familles incluant 14 objectifs déclinés en nombreuses propositions et transcriptions légistiques : impossible de tout présenter. 
On s'en tient ici aux 14 objectifs qui sont présentés dans un ordre différent de celui de leurs familles. Ce choix de présentation correspond à une vision, une interprétation dutravail de la CCC. Donc c'est subjectif et discutable et c'est aussi l'objectif
Texte en italique : interprétation
Texte normal : CCC</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11-07T19:48:27.169" idx="1">
    <p:pos x="5221" y="167"/>
    <p:text>Volet se nourrir de la CCC : texte dense de 104 pages
7 familles incluant 14 objectifs déclinés en nombreuses propositions et transcriptions légistiques : impossible de tout présenter. 
On s'en tient ici aux 14 objectifs qui sont présentés dans un ordre différent de celui de leurs familles. Ce choix de présentation correspond à une vision, une interprétation dutravail de la CCC. Donc c'est subjectif et discutable et c'est aussi l'objectif
Texte en italique : interprétation
Texte normal : CCC</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11-07T19:55:51.133" idx="2">
    <p:pos x="5102" y="167"/>
    <p:text>Plusieurs approches possibles pour répondre à la question posée. La CCC nous semble privilégier la demande des consommateurs via la restauration collective et les habitudes alimentaires individuelles pour induire une agriculture moins émetrice de GES
La CCC s'appuie sur la loi EGALIM qu'elle entend renforcer. Elle met l'accent sur l'organisation des circuits courts y compris vis à vis de la restauration collective et elle souhaite restreindre les produits ultratransformés</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11-07T20:00:54.039" idx="3">
    <p:pos x="5057" y="92"/>
    <p:text>Comparativement au volet consommation, la CCC insiste moins sur la modification des modes de production, souhait de ne pas entrer en conflit avec le syndicalisme agricole?
Malgré tout elle prone le développement de l'agroécologie et de l'agriculture biologique, la réduction des engrais minéraux et des pesticides mais avec un niveau d'exigence "modéré"
Soupçons vis à vis des labels "commerciaux"?</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0-11-07T20:02:44.708" idx="4">
    <p:pos x="4997" y="137"/>
    <p:text>La CCC a bien compris l'importance de la négociation en cours de la PAC  et des traités commerciaux à l'échelle de l'UE pour l'orientation à venir de l'agriculture française. Ces objectifs sont un encouragement ou une exhortation au gouvernement français à tenir des positions fermes.</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20-11-07T20:06:33.495" idx="5">
    <p:pos x="4848" y="242"/>
    <p:text>Comme pour les modes de prodction agricole on sent un souci de ne pas prendre des positions trop intransigeantes vis çà vis du monde de la pêche. Le bon fonctionnement des écosystèmes océaniques et malgré tout cité comme essentiel à l'absorbtion du CO2
Enfin la notion d'écocide n'a pas rencontré la même unanimité que les autres propositions. Le fait qu'elle soit placée dans le volet Agriculture et pêche de la CCC nous interroge. A-t-on voulu parler d'écocide du fait de certaines pratiques agricoles? pas très clair...</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73E0D6-09A3-2044-846B-604F88A1E0D4}" type="datetime1">
              <a:rPr lang="fr-FR" smtClean="0"/>
              <a:t>12/11/2020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IHEDATE 12/11/2020</a:t>
            </a: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21E8F5-DE07-454E-BA7F-0BF81D3419CD}" type="slidenum">
              <a:rPr lang="fr-FR" smtClean="0"/>
              <a:t>‹N°›</a:t>
            </a:fld>
            <a:endParaRPr lang="fr-FR"/>
          </a:p>
        </p:txBody>
      </p:sp>
    </p:spTree>
    <p:extLst>
      <p:ext uri="{BB962C8B-B14F-4D97-AF65-F5344CB8AC3E}">
        <p14:creationId xmlns:p14="http://schemas.microsoft.com/office/powerpoint/2010/main" val="67969606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A48078-2A78-B448-BC03-0EA626A56AC2}" type="datetime1">
              <a:rPr lang="fr-FR" smtClean="0"/>
              <a:t>12/11/2020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IHEDATE 12/11/2020</a:t>
            </a: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0B7952-5EA9-B94C-9715-7F427D84110B}" type="slidenum">
              <a:rPr lang="fr-FR" smtClean="0"/>
              <a:t>‹N°›</a:t>
            </a:fld>
            <a:endParaRPr lang="fr-FR"/>
          </a:p>
        </p:txBody>
      </p:sp>
    </p:spTree>
    <p:extLst>
      <p:ext uri="{BB962C8B-B14F-4D97-AF65-F5344CB8AC3E}">
        <p14:creationId xmlns:p14="http://schemas.microsoft.com/office/powerpoint/2010/main" val="4049971864"/>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98BC2E9-2980-4349-A247-D25C9B92CDE9}" type="slidenum">
              <a:rPr lang="fr-FR" smtClean="0"/>
              <a:t>4</a:t>
            </a:fld>
            <a:endParaRPr lang="fr-FR"/>
          </a:p>
        </p:txBody>
      </p:sp>
    </p:spTree>
    <p:extLst>
      <p:ext uri="{BB962C8B-B14F-4D97-AF65-F5344CB8AC3E}">
        <p14:creationId xmlns:p14="http://schemas.microsoft.com/office/powerpoint/2010/main" val="4166357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2E323F7-3596-D143-B40B-D3153BF1B942}" type="datetime1">
              <a:rPr lang="fr-FR" smtClean="0"/>
              <a:t>12/11/2020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F8039E-F612-F340-9C85-685CE94AD144}" type="slidenum">
              <a:rPr lang="fr-FR" smtClean="0"/>
              <a:t>‹N°›</a:t>
            </a:fld>
            <a:endParaRPr lang="fr-FR"/>
          </a:p>
        </p:txBody>
      </p:sp>
    </p:spTree>
    <p:extLst>
      <p:ext uri="{BB962C8B-B14F-4D97-AF65-F5344CB8AC3E}">
        <p14:creationId xmlns:p14="http://schemas.microsoft.com/office/powerpoint/2010/main" val="1086250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A892F9A-8AD6-A841-A95D-A2381E8CEFBE}" type="datetime1">
              <a:rPr lang="fr-FR" smtClean="0"/>
              <a:t>12/11/2020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F8039E-F612-F340-9C85-685CE94AD144}" type="slidenum">
              <a:rPr lang="fr-FR" smtClean="0"/>
              <a:t>‹N°›</a:t>
            </a:fld>
            <a:endParaRPr lang="fr-FR"/>
          </a:p>
        </p:txBody>
      </p:sp>
    </p:spTree>
    <p:extLst>
      <p:ext uri="{BB962C8B-B14F-4D97-AF65-F5344CB8AC3E}">
        <p14:creationId xmlns:p14="http://schemas.microsoft.com/office/powerpoint/2010/main" val="3567313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8B7BA40-9FD1-D94E-B83F-B47558A355B4}" type="datetime1">
              <a:rPr lang="fr-FR" smtClean="0"/>
              <a:t>12/11/2020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F8039E-F612-F340-9C85-685CE94AD144}" type="slidenum">
              <a:rPr lang="fr-FR" smtClean="0"/>
              <a:t>‹N°›</a:t>
            </a:fld>
            <a:endParaRPr lang="fr-FR"/>
          </a:p>
        </p:txBody>
      </p:sp>
    </p:spTree>
    <p:extLst>
      <p:ext uri="{BB962C8B-B14F-4D97-AF65-F5344CB8AC3E}">
        <p14:creationId xmlns:p14="http://schemas.microsoft.com/office/powerpoint/2010/main" val="2512413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EF8DECB-F6F3-C64F-A119-C35ABB1F62BD}" type="datetime1">
              <a:rPr lang="fr-FR" smtClean="0"/>
              <a:t>12/11/2020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F8039E-F612-F340-9C85-685CE94AD144}" type="slidenum">
              <a:rPr lang="fr-FR" smtClean="0"/>
              <a:t>‹N°›</a:t>
            </a:fld>
            <a:endParaRPr lang="fr-FR"/>
          </a:p>
        </p:txBody>
      </p:sp>
    </p:spTree>
    <p:extLst>
      <p:ext uri="{BB962C8B-B14F-4D97-AF65-F5344CB8AC3E}">
        <p14:creationId xmlns:p14="http://schemas.microsoft.com/office/powerpoint/2010/main" val="3863662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6666654C-91DE-EE45-A960-F2C905B04124}" type="datetime1">
              <a:rPr lang="fr-FR" smtClean="0"/>
              <a:t>12/11/2020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F8039E-F612-F340-9C85-685CE94AD144}" type="slidenum">
              <a:rPr lang="fr-FR" smtClean="0"/>
              <a:t>‹N°›</a:t>
            </a:fld>
            <a:endParaRPr lang="fr-FR"/>
          </a:p>
        </p:txBody>
      </p:sp>
    </p:spTree>
    <p:extLst>
      <p:ext uri="{BB962C8B-B14F-4D97-AF65-F5344CB8AC3E}">
        <p14:creationId xmlns:p14="http://schemas.microsoft.com/office/powerpoint/2010/main" val="2283543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B745722-6111-4B4E-ABEC-DDB91CC2E15B}" type="datetime1">
              <a:rPr lang="fr-FR" smtClean="0"/>
              <a:t>12/11/2020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F8039E-F612-F340-9C85-685CE94AD144}" type="slidenum">
              <a:rPr lang="fr-FR" smtClean="0"/>
              <a:t>‹N°›</a:t>
            </a:fld>
            <a:endParaRPr lang="fr-FR"/>
          </a:p>
        </p:txBody>
      </p:sp>
    </p:spTree>
    <p:extLst>
      <p:ext uri="{BB962C8B-B14F-4D97-AF65-F5344CB8AC3E}">
        <p14:creationId xmlns:p14="http://schemas.microsoft.com/office/powerpoint/2010/main" val="316504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57BA906-7197-574B-9FB2-A50611CEAC26}" type="datetime1">
              <a:rPr lang="fr-FR" smtClean="0"/>
              <a:t>12/11/2020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2F8039E-F612-F340-9C85-685CE94AD144}" type="slidenum">
              <a:rPr lang="fr-FR" smtClean="0"/>
              <a:t>‹N°›</a:t>
            </a:fld>
            <a:endParaRPr lang="fr-FR"/>
          </a:p>
        </p:txBody>
      </p:sp>
    </p:spTree>
    <p:extLst>
      <p:ext uri="{BB962C8B-B14F-4D97-AF65-F5344CB8AC3E}">
        <p14:creationId xmlns:p14="http://schemas.microsoft.com/office/powerpoint/2010/main" val="3990803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BB6FE968-93E1-7247-ABB4-91276BAC3F33}" type="datetime1">
              <a:rPr lang="fr-FR" smtClean="0"/>
              <a:t>12/11/2020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2F8039E-F612-F340-9C85-685CE94AD144}" type="slidenum">
              <a:rPr lang="fr-FR" smtClean="0"/>
              <a:t>‹N°›</a:t>
            </a:fld>
            <a:endParaRPr lang="fr-FR"/>
          </a:p>
        </p:txBody>
      </p:sp>
    </p:spTree>
    <p:extLst>
      <p:ext uri="{BB962C8B-B14F-4D97-AF65-F5344CB8AC3E}">
        <p14:creationId xmlns:p14="http://schemas.microsoft.com/office/powerpoint/2010/main" val="391243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4009319-EFCF-F246-A121-448BF9B3D673}" type="datetime1">
              <a:rPr lang="fr-FR" smtClean="0"/>
              <a:t>12/11/2020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2F8039E-F612-F340-9C85-685CE94AD144}" type="slidenum">
              <a:rPr lang="fr-FR" smtClean="0"/>
              <a:t>‹N°›</a:t>
            </a:fld>
            <a:endParaRPr lang="fr-FR"/>
          </a:p>
        </p:txBody>
      </p:sp>
    </p:spTree>
    <p:extLst>
      <p:ext uri="{BB962C8B-B14F-4D97-AF65-F5344CB8AC3E}">
        <p14:creationId xmlns:p14="http://schemas.microsoft.com/office/powerpoint/2010/main" val="1359461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F4F789D9-91E3-6A42-BA0E-A7E19CA86119}" type="datetime1">
              <a:rPr lang="fr-FR" smtClean="0"/>
              <a:t>12/11/2020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F8039E-F612-F340-9C85-685CE94AD144}" type="slidenum">
              <a:rPr lang="fr-FR" smtClean="0"/>
              <a:t>‹N°›</a:t>
            </a:fld>
            <a:endParaRPr lang="fr-FR"/>
          </a:p>
        </p:txBody>
      </p:sp>
    </p:spTree>
    <p:extLst>
      <p:ext uri="{BB962C8B-B14F-4D97-AF65-F5344CB8AC3E}">
        <p14:creationId xmlns:p14="http://schemas.microsoft.com/office/powerpoint/2010/main" val="2070511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DE6F3B4-37CF-C242-943A-BAB6BDDEAE99}" type="datetime1">
              <a:rPr lang="fr-FR" smtClean="0"/>
              <a:t>12/11/2020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F8039E-F612-F340-9C85-685CE94AD144}" type="slidenum">
              <a:rPr lang="fr-FR" smtClean="0"/>
              <a:t>‹N°›</a:t>
            </a:fld>
            <a:endParaRPr lang="fr-FR"/>
          </a:p>
        </p:txBody>
      </p:sp>
    </p:spTree>
    <p:extLst>
      <p:ext uri="{BB962C8B-B14F-4D97-AF65-F5344CB8AC3E}">
        <p14:creationId xmlns:p14="http://schemas.microsoft.com/office/powerpoint/2010/main" val="419936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90750B-E4F1-704B-B254-B84740936877}" type="datetime1">
              <a:rPr lang="fr-FR" smtClean="0"/>
              <a:t>12/11/2020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8039E-F612-F340-9C85-685CE94AD144}" type="slidenum">
              <a:rPr lang="fr-FR" smtClean="0"/>
              <a:t>‹N°›</a:t>
            </a:fld>
            <a:endParaRPr lang="fr-FR"/>
          </a:p>
        </p:txBody>
      </p:sp>
    </p:spTree>
    <p:extLst>
      <p:ext uri="{BB962C8B-B14F-4D97-AF65-F5344CB8AC3E}">
        <p14:creationId xmlns:p14="http://schemas.microsoft.com/office/powerpoint/2010/main" val="3532667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omments" Target="../comments/comment3.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10358" y="165735"/>
            <a:ext cx="5374216" cy="1097279"/>
          </a:xfrm>
        </p:spPr>
        <p:txBody>
          <a:bodyPr>
            <a:noAutofit/>
          </a:bodyPr>
          <a:lstStyle/>
          <a:p>
            <a:r>
              <a:rPr lang="fr-FR" sz="2000" b="1" dirty="0"/>
              <a:t>Les territoires </a:t>
            </a:r>
            <a:br>
              <a:rPr lang="fr-FR" sz="2000" dirty="0"/>
            </a:br>
            <a:r>
              <a:rPr lang="fr-FR" sz="2000" b="1" dirty="0"/>
              <a:t>et l’</a:t>
            </a:r>
            <a:r>
              <a:rPr lang="fr-FR" sz="2000" b="1" dirty="0" err="1"/>
              <a:t>impératif</a:t>
            </a:r>
            <a:r>
              <a:rPr lang="fr-FR" sz="2000" b="1" dirty="0"/>
              <a:t> </a:t>
            </a:r>
            <a:r>
              <a:rPr lang="fr-FR" sz="2000" b="1" dirty="0" err="1"/>
              <a:t>écologique</a:t>
            </a:r>
            <a:r>
              <a:rPr lang="fr-FR" sz="2000" b="1" dirty="0"/>
              <a:t> : </a:t>
            </a:r>
            <a:br>
              <a:rPr lang="fr-FR" sz="2000" dirty="0"/>
            </a:br>
            <a:r>
              <a:rPr lang="fr-FR" sz="2000" dirty="0" err="1"/>
              <a:t>échelles</a:t>
            </a:r>
            <a:r>
              <a:rPr lang="fr-FR" sz="2000" dirty="0"/>
              <a:t> et </a:t>
            </a:r>
            <a:r>
              <a:rPr lang="fr-FR" sz="2000" dirty="0" err="1"/>
              <a:t>interdépendances</a:t>
            </a:r>
            <a:r>
              <a:rPr lang="fr-FR" sz="2000" dirty="0"/>
              <a:t> </a:t>
            </a:r>
          </a:p>
        </p:txBody>
      </p:sp>
      <p:sp>
        <p:nvSpPr>
          <p:cNvPr id="3" name="Espace réservé du contenu 2"/>
          <p:cNvSpPr>
            <a:spLocks noGrp="1"/>
          </p:cNvSpPr>
          <p:nvPr>
            <p:ph idx="1"/>
          </p:nvPr>
        </p:nvSpPr>
        <p:spPr>
          <a:xfrm>
            <a:off x="783391" y="1303866"/>
            <a:ext cx="7525290" cy="4205683"/>
          </a:xfrm>
        </p:spPr>
        <p:txBody>
          <a:bodyPr>
            <a:normAutofit fontScale="77500" lnSpcReduction="20000"/>
          </a:bodyPr>
          <a:lstStyle/>
          <a:p>
            <a:pPr marL="0" indent="0">
              <a:buNone/>
            </a:pPr>
            <a:endParaRPr lang="fr-FR" dirty="0"/>
          </a:p>
          <a:p>
            <a:pPr marL="0" indent="0" algn="ctr">
              <a:buNone/>
            </a:pPr>
            <a:endParaRPr lang="fr-FR" dirty="0"/>
          </a:p>
          <a:p>
            <a:pPr marL="0" indent="0" algn="ctr">
              <a:buNone/>
            </a:pPr>
            <a:r>
              <a:rPr lang="fr-FR" dirty="0"/>
              <a:t>« Alimentation et agriculture: comment changer de paradigme »</a:t>
            </a:r>
          </a:p>
          <a:p>
            <a:pPr marL="0" indent="0" algn="ctr">
              <a:buNone/>
            </a:pPr>
            <a:r>
              <a:rPr lang="fr-FR" dirty="0"/>
              <a:t>12&amp;13 novembre 2020</a:t>
            </a:r>
          </a:p>
          <a:p>
            <a:pPr marL="0" indent="0" algn="ctr">
              <a:buNone/>
            </a:pPr>
            <a:endParaRPr lang="fr-FR" dirty="0"/>
          </a:p>
          <a:p>
            <a:pPr marL="0" indent="0" algn="ctr">
              <a:buNone/>
            </a:pPr>
            <a:endParaRPr lang="fr-FR" dirty="0"/>
          </a:p>
          <a:p>
            <a:pPr marL="0" indent="0" algn="ctr">
              <a:lnSpc>
                <a:spcPct val="120000"/>
              </a:lnSpc>
              <a:buNone/>
            </a:pPr>
            <a:r>
              <a:rPr lang="fr-FR" dirty="0">
                <a:solidFill>
                  <a:srgbClr val="FF4F2B"/>
                </a:solidFill>
              </a:rPr>
              <a:t>Regard des auditeurs sur les travaux du groupe </a:t>
            </a:r>
          </a:p>
          <a:p>
            <a:pPr marL="0" indent="0" algn="ctr">
              <a:lnSpc>
                <a:spcPct val="120000"/>
              </a:lnSpc>
              <a:buNone/>
            </a:pPr>
            <a:r>
              <a:rPr lang="fr-FR" dirty="0">
                <a:solidFill>
                  <a:srgbClr val="FF4F2B"/>
                </a:solidFill>
              </a:rPr>
              <a:t>« Se nourrir » de la convention citoyenne pour le climat</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p:txBody>
      </p:sp>
      <p:sp>
        <p:nvSpPr>
          <p:cNvPr id="4" name="Espace réservé du numéro de diapositive 3"/>
          <p:cNvSpPr>
            <a:spLocks noGrp="1"/>
          </p:cNvSpPr>
          <p:nvPr>
            <p:ph type="sldNum" sz="quarter" idx="12"/>
          </p:nvPr>
        </p:nvSpPr>
        <p:spPr/>
        <p:txBody>
          <a:bodyPr/>
          <a:lstStyle/>
          <a:p>
            <a:fld id="{72F8039E-F612-F340-9C85-685CE94AD144}" type="slidenum">
              <a:rPr lang="fr-FR" smtClean="0"/>
              <a:t>1</a:t>
            </a:fld>
            <a:endParaRPr lang="fr-FR"/>
          </a:p>
        </p:txBody>
      </p:sp>
      <p:pic>
        <p:nvPicPr>
          <p:cNvPr id="5" name="Image 4"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286250" cy="1428750"/>
          </a:xfrm>
          <a:prstGeom prst="rect">
            <a:avLst/>
          </a:prstGeom>
        </p:spPr>
      </p:pic>
    </p:spTree>
    <p:extLst>
      <p:ext uri="{BB962C8B-B14F-4D97-AF65-F5344CB8AC3E}">
        <p14:creationId xmlns:p14="http://schemas.microsoft.com/office/powerpoint/2010/main" val="3539078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93276"/>
            <a:ext cx="8229600" cy="4525963"/>
          </a:xfrm>
        </p:spPr>
        <p:txBody>
          <a:bodyPr/>
          <a:lstStyle/>
          <a:p>
            <a:pPr marL="0" indent="0">
              <a:buNone/>
            </a:pPr>
            <a:r>
              <a:rPr lang="fr-FR" dirty="0"/>
              <a:t>1ères observations/analyses:</a:t>
            </a:r>
          </a:p>
          <a:p>
            <a:pPr>
              <a:buFontTx/>
              <a:buChar char="-"/>
            </a:pPr>
            <a:r>
              <a:rPr lang="fr-FR" sz="2000" dirty="0"/>
              <a:t>Des propositions sur l’alimentation, soutenues financièrement dans le plan de relance et accompagnement de changements de pratiques en particulier dans la restauration collective.</a:t>
            </a:r>
          </a:p>
          <a:p>
            <a:pPr>
              <a:buFontTx/>
              <a:buChar char="-"/>
            </a:pPr>
            <a:r>
              <a:rPr lang="fr-FR" sz="2000" dirty="0"/>
              <a:t> Pas de suite à ce jour sur la proposition (reprise de la loi </a:t>
            </a:r>
            <a:r>
              <a:rPr lang="fr-FR" sz="2000" dirty="0" err="1"/>
              <a:t>Egalim</a:t>
            </a:r>
            <a:r>
              <a:rPr lang="fr-FR" sz="2000" dirty="0"/>
              <a:t>) de transparence sur les négociations entre producteurs, transformateurs et distributeurs </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72F8039E-F612-F340-9C85-685CE94AD144}" type="slidenum">
              <a:rPr lang="fr-FR" smtClean="0"/>
              <a:t>10</a:t>
            </a:fld>
            <a:endParaRPr lang="fr-FR"/>
          </a:p>
        </p:txBody>
      </p:sp>
      <p:pic>
        <p:nvPicPr>
          <p:cNvPr id="5" name="Image 4"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Tree>
    <p:extLst>
      <p:ext uri="{BB962C8B-B14F-4D97-AF65-F5344CB8AC3E}">
        <p14:creationId xmlns:p14="http://schemas.microsoft.com/office/powerpoint/2010/main" val="3240143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2F8039E-F612-F340-9C85-685CE94AD144}" type="slidenum">
              <a:rPr lang="fr-FR" smtClean="0"/>
              <a:t>11</a:t>
            </a:fld>
            <a:endParaRPr lang="fr-FR"/>
          </a:p>
        </p:txBody>
      </p:sp>
      <p:pic>
        <p:nvPicPr>
          <p:cNvPr id="5" name="Image 4" descr="Capture d’écran 2020-11-09 à 17.07.5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7450"/>
            <a:ext cx="9144000" cy="3774017"/>
          </a:xfrm>
          <a:prstGeom prst="rect">
            <a:avLst/>
          </a:prstGeom>
        </p:spPr>
      </p:pic>
      <p:pic>
        <p:nvPicPr>
          <p:cNvPr id="6" name="Image 5" descr="logo iheda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
        <p:nvSpPr>
          <p:cNvPr id="8" name="Rectangle 7"/>
          <p:cNvSpPr/>
          <p:nvPr/>
        </p:nvSpPr>
        <p:spPr>
          <a:xfrm>
            <a:off x="326641" y="4610694"/>
            <a:ext cx="8492430" cy="1384995"/>
          </a:xfrm>
          <a:prstGeom prst="rect">
            <a:avLst/>
          </a:prstGeom>
        </p:spPr>
        <p:txBody>
          <a:bodyPr wrap="square">
            <a:spAutoFit/>
          </a:bodyPr>
          <a:lstStyle/>
          <a:p>
            <a:r>
              <a:rPr lang="fr-FR" sz="1200" b="1" dirty="0">
                <a:solidFill>
                  <a:srgbClr val="FF0000"/>
                </a:solidFill>
              </a:rPr>
              <a:t>Suivi du groupe des 150 :</a:t>
            </a:r>
          </a:p>
          <a:p>
            <a:r>
              <a:rPr lang="fr-FR" sz="1200" b="1" dirty="0"/>
              <a:t>Proposition en danger</a:t>
            </a:r>
          </a:p>
          <a:p>
            <a:r>
              <a:rPr lang="fr-FR" sz="1200" b="1" dirty="0"/>
              <a:t> 2.1 Développer les pratiques agro écologiques:</a:t>
            </a:r>
          </a:p>
          <a:p>
            <a:r>
              <a:rPr lang="fr-FR" sz="1200" dirty="0"/>
              <a:t>Diminution de l’usage des pesticides avec une interdiction des produits CMR, diminution de l’usage des produits phytopharmaceutiques de 50% d’ici 2025 et interdiction des pesticides les plus dommageable pour l’environnement en 2035</a:t>
            </a:r>
          </a:p>
          <a:p>
            <a:r>
              <a:rPr lang="fr-FR" sz="1200" i="1" dirty="0">
                <a:solidFill>
                  <a:srgbClr val="FF0000"/>
                </a:solidFill>
              </a:rPr>
              <a:t>Le retour temporaire des </a:t>
            </a:r>
            <a:r>
              <a:rPr lang="fr-FR" sz="1200" i="1" dirty="0" err="1">
                <a:solidFill>
                  <a:srgbClr val="FF0000"/>
                </a:solidFill>
              </a:rPr>
              <a:t>néonicotinoïdes</a:t>
            </a:r>
            <a:r>
              <a:rPr lang="fr-FR" sz="1200" i="1" dirty="0">
                <a:solidFill>
                  <a:srgbClr val="FF0000"/>
                </a:solidFill>
              </a:rPr>
              <a:t>, insecticides tueurs d’abeilles, pour « sauver » la filière betterave est désormais acté.</a:t>
            </a:r>
            <a:r>
              <a:rPr lang="fr-FR" sz="1200" i="1" dirty="0"/>
              <a:t> Après l’Assemblée nationale, le Sénat a voté, mercredi 4 novembre, le projet de loi par 183 voix contre 130, ce vote valant adoption définitive.</a:t>
            </a:r>
            <a:endParaRPr lang="fr-FR" sz="1200" dirty="0"/>
          </a:p>
        </p:txBody>
      </p:sp>
      <p:sp>
        <p:nvSpPr>
          <p:cNvPr id="10" name="ZoneTexte 9"/>
          <p:cNvSpPr txBox="1"/>
          <p:nvPr/>
        </p:nvSpPr>
        <p:spPr>
          <a:xfrm>
            <a:off x="5304166" y="109186"/>
            <a:ext cx="3839834" cy="369332"/>
          </a:xfrm>
          <a:prstGeom prst="rect">
            <a:avLst/>
          </a:prstGeom>
          <a:noFill/>
        </p:spPr>
        <p:txBody>
          <a:bodyPr wrap="none" rtlCol="0">
            <a:spAutoFit/>
          </a:bodyPr>
          <a:lstStyle/>
          <a:p>
            <a:r>
              <a:rPr lang="fr-FR" dirty="0"/>
              <a:t>Propositions appartenant à la Famille 2</a:t>
            </a:r>
          </a:p>
        </p:txBody>
      </p:sp>
    </p:spTree>
    <p:extLst>
      <p:ext uri="{BB962C8B-B14F-4D97-AF65-F5344CB8AC3E}">
        <p14:creationId xmlns:p14="http://schemas.microsoft.com/office/powerpoint/2010/main" val="1704038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2F8039E-F612-F340-9C85-685CE94AD144}" type="slidenum">
              <a:rPr lang="fr-FR" smtClean="0"/>
              <a:t>12</a:t>
            </a:fld>
            <a:endParaRPr lang="fr-FR"/>
          </a:p>
        </p:txBody>
      </p:sp>
      <p:pic>
        <p:nvPicPr>
          <p:cNvPr id="6" name="Image 5"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
        <p:nvSpPr>
          <p:cNvPr id="10" name="ZoneTexte 9"/>
          <p:cNvSpPr txBox="1"/>
          <p:nvPr/>
        </p:nvSpPr>
        <p:spPr>
          <a:xfrm>
            <a:off x="5304166" y="109186"/>
            <a:ext cx="3839834" cy="369332"/>
          </a:xfrm>
          <a:prstGeom prst="rect">
            <a:avLst/>
          </a:prstGeom>
          <a:noFill/>
        </p:spPr>
        <p:txBody>
          <a:bodyPr wrap="none" rtlCol="0">
            <a:spAutoFit/>
          </a:bodyPr>
          <a:lstStyle/>
          <a:p>
            <a:r>
              <a:rPr lang="fr-FR" dirty="0"/>
              <a:t>Propositions appartenant à la Famille 2</a:t>
            </a:r>
          </a:p>
        </p:txBody>
      </p:sp>
      <p:sp>
        <p:nvSpPr>
          <p:cNvPr id="9" name="Sous-titre 2"/>
          <p:cNvSpPr txBox="1">
            <a:spLocks/>
          </p:cNvSpPr>
          <p:nvPr/>
        </p:nvSpPr>
        <p:spPr>
          <a:xfrm>
            <a:off x="656478" y="1802600"/>
            <a:ext cx="7629067" cy="3171007"/>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2800" u="sng" dirty="0"/>
              <a:t>Quelques observations:</a:t>
            </a:r>
          </a:p>
          <a:p>
            <a:pPr>
              <a:buFont typeface="Wingdings" charset="2"/>
              <a:buChar char="Ø"/>
            </a:pPr>
            <a:r>
              <a:rPr lang="fr-FR" sz="1800" dirty="0"/>
              <a:t>La CCC propose 50% des exploitations en agro écologie en 2040, le gouvernement rappelle l’objectif de à 15% de SAU pour 2022 </a:t>
            </a:r>
            <a:r>
              <a:rPr lang="fr-FR" sz="1800" dirty="0">
                <a:sym typeface="Wingdings"/>
              </a:rPr>
              <a:t> le gouvernement ne va pas + loin que la loi </a:t>
            </a:r>
            <a:r>
              <a:rPr lang="fr-FR" sz="1800" dirty="0" err="1">
                <a:sym typeface="Wingdings"/>
              </a:rPr>
              <a:t>Egalim</a:t>
            </a:r>
            <a:endParaRPr lang="fr-FR" sz="1800" dirty="0"/>
          </a:p>
          <a:p>
            <a:pPr>
              <a:buFont typeface="Wingdings" charset="2"/>
              <a:buChar char="Ø"/>
            </a:pPr>
            <a:r>
              <a:rPr lang="fr-FR" sz="1800" dirty="0"/>
              <a:t>L’aide à la conversion dans le plan de relance se présente sous la forme de crédit d’impôt, d’appels à projets (fonds avenir Bio): pas d’aides systématiques</a:t>
            </a:r>
            <a:r>
              <a:rPr lang="fr-FR" sz="1800" dirty="0">
                <a:sym typeface="Wingdings"/>
              </a:rPr>
              <a:t> </a:t>
            </a:r>
            <a:r>
              <a:rPr lang="fr-FR" sz="1800" dirty="0"/>
              <a:t>dossiers à constituer lourds et destinés à des grosses structures.</a:t>
            </a:r>
          </a:p>
          <a:p>
            <a:pPr>
              <a:buFont typeface="Wingdings" charset="2"/>
              <a:buChar char="Ø"/>
            </a:pPr>
            <a:r>
              <a:rPr lang="fr-FR" sz="1800" b="1" dirty="0"/>
              <a:t>Ambivalence</a:t>
            </a:r>
            <a:r>
              <a:rPr lang="fr-FR" sz="1800" dirty="0"/>
              <a:t> de la position du gouvernement : affichage d’un soutien à l’agro écologie mais autorisation des </a:t>
            </a:r>
            <a:r>
              <a:rPr lang="fr-FR" sz="1800" dirty="0" err="1"/>
              <a:t>néocotinoïdes</a:t>
            </a:r>
            <a:r>
              <a:rPr lang="fr-FR" sz="1800" dirty="0"/>
              <a:t> et flou sur l’interdiction d’utilisation du glyphosate (3 ans après l’engagement du Président )</a:t>
            </a:r>
          </a:p>
          <a:p>
            <a:pPr>
              <a:buFontTx/>
              <a:buChar char="-"/>
            </a:pPr>
            <a:endParaRPr lang="fr-FR" sz="1800" dirty="0"/>
          </a:p>
          <a:p>
            <a:pPr>
              <a:buFontTx/>
              <a:buChar char="-"/>
            </a:pPr>
            <a:endParaRPr lang="fr-FR" sz="1800" dirty="0"/>
          </a:p>
          <a:p>
            <a:pPr>
              <a:buFontTx/>
              <a:buChar char="-"/>
            </a:pPr>
            <a:endParaRPr lang="fr-FR" sz="1800" dirty="0"/>
          </a:p>
          <a:p>
            <a:pPr>
              <a:buFontTx/>
              <a:buChar char="-"/>
            </a:pPr>
            <a:endParaRPr lang="fr-FR" sz="1800" u="sng" dirty="0"/>
          </a:p>
        </p:txBody>
      </p:sp>
    </p:spTree>
    <p:extLst>
      <p:ext uri="{BB962C8B-B14F-4D97-AF65-F5344CB8AC3E}">
        <p14:creationId xmlns:p14="http://schemas.microsoft.com/office/powerpoint/2010/main" val="628259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2F8039E-F612-F340-9C85-685CE94AD144}" type="slidenum">
              <a:rPr lang="fr-FR" smtClean="0"/>
              <a:t>13</a:t>
            </a:fld>
            <a:endParaRPr lang="fr-FR"/>
          </a:p>
        </p:txBody>
      </p:sp>
      <p:pic>
        <p:nvPicPr>
          <p:cNvPr id="5" name="Image 4" descr="Capture d’écran 2020-11-09 à 17.09.37.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24081"/>
            <a:ext cx="9144000" cy="2054592"/>
          </a:xfrm>
          <a:prstGeom prst="rect">
            <a:avLst/>
          </a:prstGeom>
        </p:spPr>
      </p:pic>
      <p:pic>
        <p:nvPicPr>
          <p:cNvPr id="6" name="Image 5" descr="Capture d’écran 2020-11-09 à 17.10.27.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778673"/>
            <a:ext cx="9144000" cy="1740992"/>
          </a:xfrm>
          <a:prstGeom prst="rect">
            <a:avLst/>
          </a:prstGeom>
        </p:spPr>
      </p:pic>
      <p:pic>
        <p:nvPicPr>
          <p:cNvPr id="7" name="Image 6" descr="logo ihedat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
        <p:nvSpPr>
          <p:cNvPr id="3" name="ZoneTexte 2"/>
          <p:cNvSpPr txBox="1"/>
          <p:nvPr/>
        </p:nvSpPr>
        <p:spPr>
          <a:xfrm>
            <a:off x="370389" y="4961371"/>
            <a:ext cx="5822066" cy="1200329"/>
          </a:xfrm>
          <a:prstGeom prst="rect">
            <a:avLst/>
          </a:prstGeom>
          <a:noFill/>
        </p:spPr>
        <p:txBody>
          <a:bodyPr wrap="square" rtlCol="0">
            <a:spAutoFit/>
          </a:bodyPr>
          <a:lstStyle/>
          <a:p>
            <a:r>
              <a:rPr lang="fr-FR" dirty="0"/>
              <a:t>Quelques observations:</a:t>
            </a:r>
          </a:p>
          <a:p>
            <a:pPr marL="285750" indent="-285750">
              <a:buFont typeface="Wingdings" charset="2"/>
              <a:buChar char="Ø"/>
            </a:pPr>
            <a:r>
              <a:rPr lang="fr-FR" dirty="0"/>
              <a:t>Quelle ambition sur nos eaux territoriales ?</a:t>
            </a:r>
          </a:p>
          <a:p>
            <a:pPr marL="285750" indent="-285750">
              <a:buFont typeface="Wingdings" charset="2"/>
              <a:buChar char="Ø"/>
            </a:pPr>
            <a:r>
              <a:rPr lang="fr-FR" dirty="0"/>
              <a:t>Engagement flou</a:t>
            </a:r>
          </a:p>
          <a:p>
            <a:pPr marL="285750" indent="-285750">
              <a:buFont typeface="Wingdings" charset="2"/>
              <a:buChar char="Ø"/>
            </a:pPr>
            <a:r>
              <a:rPr lang="fr-FR" dirty="0"/>
              <a:t>Quid du transport maritime ? </a:t>
            </a:r>
          </a:p>
        </p:txBody>
      </p:sp>
      <p:sp>
        <p:nvSpPr>
          <p:cNvPr id="8" name="ZoneTexte 7"/>
          <p:cNvSpPr txBox="1"/>
          <p:nvPr/>
        </p:nvSpPr>
        <p:spPr>
          <a:xfrm>
            <a:off x="5304166" y="109186"/>
            <a:ext cx="3839834" cy="369332"/>
          </a:xfrm>
          <a:prstGeom prst="rect">
            <a:avLst/>
          </a:prstGeom>
          <a:noFill/>
        </p:spPr>
        <p:txBody>
          <a:bodyPr wrap="none" rtlCol="0">
            <a:spAutoFit/>
          </a:bodyPr>
          <a:lstStyle/>
          <a:p>
            <a:r>
              <a:rPr lang="fr-FR" dirty="0"/>
              <a:t>Propositions appartenant à la Famille 3</a:t>
            </a:r>
          </a:p>
        </p:txBody>
      </p:sp>
    </p:spTree>
    <p:extLst>
      <p:ext uri="{BB962C8B-B14F-4D97-AF65-F5344CB8AC3E}">
        <p14:creationId xmlns:p14="http://schemas.microsoft.com/office/powerpoint/2010/main" val="2707700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2F8039E-F612-F340-9C85-685CE94AD144}" type="slidenum">
              <a:rPr lang="fr-FR" smtClean="0"/>
              <a:t>14</a:t>
            </a:fld>
            <a:endParaRPr lang="fr-FR"/>
          </a:p>
        </p:txBody>
      </p:sp>
      <p:pic>
        <p:nvPicPr>
          <p:cNvPr id="5" name="Image 4" descr="Capture d’écran 2020-11-09 à 17.11.3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70110"/>
            <a:ext cx="9144000" cy="3863198"/>
          </a:xfrm>
          <a:prstGeom prst="rect">
            <a:avLst/>
          </a:prstGeom>
        </p:spPr>
      </p:pic>
      <p:pic>
        <p:nvPicPr>
          <p:cNvPr id="6" name="Image 5" descr="logo iheda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
        <p:nvSpPr>
          <p:cNvPr id="3" name="ZoneTexte 2"/>
          <p:cNvSpPr txBox="1"/>
          <p:nvPr/>
        </p:nvSpPr>
        <p:spPr>
          <a:xfrm>
            <a:off x="464917" y="5421663"/>
            <a:ext cx="6088283" cy="923330"/>
          </a:xfrm>
          <a:prstGeom prst="rect">
            <a:avLst/>
          </a:prstGeom>
          <a:noFill/>
        </p:spPr>
        <p:txBody>
          <a:bodyPr wrap="square" rtlCol="0">
            <a:spAutoFit/>
          </a:bodyPr>
          <a:lstStyle/>
          <a:p>
            <a:r>
              <a:rPr lang="fr-FR" dirty="0"/>
              <a:t>Quelques observations:</a:t>
            </a:r>
          </a:p>
          <a:p>
            <a:pPr marL="285750" indent="-285750">
              <a:buFont typeface="Wingdings" charset="2"/>
              <a:buChar char="Ø"/>
            </a:pPr>
            <a:r>
              <a:rPr lang="fr-FR" dirty="0"/>
              <a:t>Traités commerciaux non contraignants </a:t>
            </a:r>
          </a:p>
          <a:p>
            <a:pPr marL="285750" indent="-285750">
              <a:buFont typeface="Wingdings" charset="2"/>
              <a:buChar char="Ø"/>
            </a:pPr>
            <a:r>
              <a:rPr lang="fr-FR" dirty="0"/>
              <a:t>Aucun débat autour de la souveraineté alimentaire</a:t>
            </a:r>
          </a:p>
        </p:txBody>
      </p:sp>
      <p:sp>
        <p:nvSpPr>
          <p:cNvPr id="7" name="ZoneTexte 6"/>
          <p:cNvSpPr txBox="1"/>
          <p:nvPr/>
        </p:nvSpPr>
        <p:spPr>
          <a:xfrm>
            <a:off x="5304166" y="109186"/>
            <a:ext cx="3839834" cy="369332"/>
          </a:xfrm>
          <a:prstGeom prst="rect">
            <a:avLst/>
          </a:prstGeom>
          <a:noFill/>
        </p:spPr>
        <p:txBody>
          <a:bodyPr wrap="none" rtlCol="0">
            <a:spAutoFit/>
          </a:bodyPr>
          <a:lstStyle/>
          <a:p>
            <a:r>
              <a:rPr lang="fr-FR" dirty="0"/>
              <a:t>Propositions appartenant à la Famille 4</a:t>
            </a:r>
          </a:p>
        </p:txBody>
      </p:sp>
    </p:spTree>
    <p:extLst>
      <p:ext uri="{BB962C8B-B14F-4D97-AF65-F5344CB8AC3E}">
        <p14:creationId xmlns:p14="http://schemas.microsoft.com/office/powerpoint/2010/main" val="3128823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2F8039E-F612-F340-9C85-685CE94AD144}" type="slidenum">
              <a:rPr lang="fr-FR" smtClean="0"/>
              <a:t>15</a:t>
            </a:fld>
            <a:endParaRPr lang="fr-FR"/>
          </a:p>
        </p:txBody>
      </p:sp>
      <p:sp>
        <p:nvSpPr>
          <p:cNvPr id="5" name="Rectangle 4"/>
          <p:cNvSpPr/>
          <p:nvPr/>
        </p:nvSpPr>
        <p:spPr>
          <a:xfrm>
            <a:off x="152400" y="1155338"/>
            <a:ext cx="8678541" cy="4770537"/>
          </a:xfrm>
          <a:prstGeom prst="rect">
            <a:avLst/>
          </a:prstGeom>
        </p:spPr>
        <p:txBody>
          <a:bodyPr wrap="square">
            <a:spAutoFit/>
          </a:bodyPr>
          <a:lstStyle/>
          <a:p>
            <a:r>
              <a:rPr lang="fr-FR" sz="1600" b="1" dirty="0"/>
              <a:t>Suivi du groupe des 150:</a:t>
            </a:r>
          </a:p>
          <a:p>
            <a:r>
              <a:rPr lang="fr-FR" sz="1600" b="1" dirty="0"/>
              <a:t>Proposition en danger</a:t>
            </a:r>
          </a:p>
          <a:p>
            <a:r>
              <a:rPr lang="fr-FR" sz="1600" dirty="0"/>
              <a:t>Adopter une loi qui pénalise le </a:t>
            </a:r>
            <a:r>
              <a:rPr lang="fr-FR" sz="1600" dirty="0">
                <a:solidFill>
                  <a:srgbClr val="FF0000"/>
                </a:solidFill>
              </a:rPr>
              <a:t>crime d'écocide </a:t>
            </a:r>
            <a:r>
              <a:rPr lang="fr-FR" sz="1600" dirty="0"/>
              <a:t>dans le cadre des 9 limites planétaires (changement climatique, érosion de la biodiversité́, perturbation des cycles biogéochimiques de l’azote et du phosphore, changements d’utilisation des sols, acidification des océans, utilisation mondiale de l’eau, appauvrissement de l’ozone stratosphérique, augmentation des aérosols dans l’</a:t>
            </a:r>
            <a:r>
              <a:rPr lang="fr-FR" sz="1600" dirty="0" err="1"/>
              <a:t>atmosphère</a:t>
            </a:r>
            <a:r>
              <a:rPr lang="fr-FR" sz="1600" dirty="0"/>
              <a:t>, introduction d’</a:t>
            </a:r>
            <a:r>
              <a:rPr lang="fr-FR" sz="1600" dirty="0" err="1"/>
              <a:t>entités</a:t>
            </a:r>
            <a:r>
              <a:rPr lang="fr-FR" sz="1600" dirty="0"/>
              <a:t> nouvelles dans la biosphère) et qui intègre le </a:t>
            </a:r>
            <a:r>
              <a:rPr lang="fr-FR" sz="1600" dirty="0">
                <a:solidFill>
                  <a:srgbClr val="FF0000"/>
                </a:solidFill>
              </a:rPr>
              <a:t>devoir de vigilance et le délit d'imprudence</a:t>
            </a:r>
            <a:r>
              <a:rPr lang="fr-FR" sz="1600" dirty="0"/>
              <a:t>, dont la mise en œuvre est garantie par la Haute Autorité des Limites Planétaires</a:t>
            </a:r>
          </a:p>
          <a:p>
            <a:endParaRPr lang="fr-FR" sz="1600" b="1" i="1" dirty="0"/>
          </a:p>
          <a:p>
            <a:r>
              <a:rPr lang="fr-FR" sz="1600" i="1" dirty="0"/>
              <a:t>"Pour que notre vie commune puisse fonctionner, il faut concilier droits et libertés. Si vous dites qu’au-dessus de cette conciliation, il y a un principe supérieur, qui est la protection de l’environnement, cette conciliation devient viciée"</a:t>
            </a:r>
            <a:endParaRPr lang="fr-FR" sz="1600" dirty="0"/>
          </a:p>
          <a:p>
            <a:r>
              <a:rPr lang="fr-FR" sz="1600" b="1" i="1" dirty="0"/>
              <a:t>Nicole </a:t>
            </a:r>
            <a:r>
              <a:rPr lang="fr-FR" sz="1600" b="1" i="1" dirty="0" err="1"/>
              <a:t>Belloubet</a:t>
            </a:r>
            <a:r>
              <a:rPr lang="fr-FR" sz="1600" b="1" i="1" dirty="0"/>
              <a:t>, 30 juin 2020 sur France Inter</a:t>
            </a:r>
            <a:endParaRPr lang="fr-FR" sz="1600" b="1" dirty="0"/>
          </a:p>
          <a:p>
            <a:endParaRPr lang="fr-FR" sz="1600" i="1" dirty="0"/>
          </a:p>
          <a:p>
            <a:r>
              <a:rPr lang="fr-FR" sz="1600" i="1" dirty="0"/>
              <a:t>"Sur le plan français, je souhaite que nous puissions étudier avec vous, avec l'appui de justice, comment ce principe peut entrer dans le droit français, dans le respect de nos principes fondamentaux. Ce n'est pas le cas de la rédaction qui est aujourd'hui proposée, mais je souhaite que nous puissions ensemble donner une suite à votre proposition et l’inscrire dans notre droit."</a:t>
            </a:r>
            <a:endParaRPr lang="fr-FR" sz="1600" dirty="0"/>
          </a:p>
          <a:p>
            <a:r>
              <a:rPr lang="fr-FR" sz="1600" b="1" dirty="0"/>
              <a:t>Emmanuel </a:t>
            </a:r>
            <a:r>
              <a:rPr lang="fr-FR" sz="1600" b="1" dirty="0" err="1"/>
              <a:t>Macron</a:t>
            </a:r>
            <a:r>
              <a:rPr lang="fr-FR" sz="1600" b="1" dirty="0"/>
              <a:t>, 29 juin 2020 à l'Élysée</a:t>
            </a:r>
          </a:p>
        </p:txBody>
      </p:sp>
      <p:pic>
        <p:nvPicPr>
          <p:cNvPr id="6" name="Image 5"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pic>
        <p:nvPicPr>
          <p:cNvPr id="7" name="Image 6"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0"/>
            <a:ext cx="2172243" cy="724081"/>
          </a:xfrm>
          <a:prstGeom prst="rect">
            <a:avLst/>
          </a:prstGeom>
        </p:spPr>
      </p:pic>
      <p:pic>
        <p:nvPicPr>
          <p:cNvPr id="8" name="Image 7"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04800"/>
            <a:ext cx="2172243" cy="724081"/>
          </a:xfrm>
          <a:prstGeom prst="rect">
            <a:avLst/>
          </a:prstGeom>
        </p:spPr>
      </p:pic>
    </p:spTree>
    <p:extLst>
      <p:ext uri="{BB962C8B-B14F-4D97-AF65-F5344CB8AC3E}">
        <p14:creationId xmlns:p14="http://schemas.microsoft.com/office/powerpoint/2010/main" val="903256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2F8039E-F612-F340-9C85-685CE94AD144}" type="slidenum">
              <a:rPr lang="fr-FR" smtClean="0"/>
              <a:t>16</a:t>
            </a:fld>
            <a:endParaRPr lang="fr-FR"/>
          </a:p>
        </p:txBody>
      </p:sp>
      <p:pic>
        <p:nvPicPr>
          <p:cNvPr id="6" name="Image 5"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
        <p:nvSpPr>
          <p:cNvPr id="9" name="Sous-titre 2"/>
          <p:cNvSpPr txBox="1">
            <a:spLocks/>
          </p:cNvSpPr>
          <p:nvPr/>
        </p:nvSpPr>
        <p:spPr>
          <a:xfrm>
            <a:off x="656478" y="1802600"/>
            <a:ext cx="7629067" cy="104624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sz="1800" dirty="0"/>
              <a:t>Une illustration : présentation (très rapide) d’un cas pratique</a:t>
            </a:r>
          </a:p>
          <a:p>
            <a:pPr marL="0" indent="0">
              <a:buNone/>
            </a:pPr>
            <a:r>
              <a:rPr lang="fr-FR" sz="1800" dirty="0"/>
              <a:t>Par </a:t>
            </a:r>
            <a:r>
              <a:rPr lang="fr-FR" sz="1800" dirty="0" err="1"/>
              <a:t>Idiatou</a:t>
            </a:r>
            <a:r>
              <a:rPr lang="fr-FR" sz="1800" dirty="0"/>
              <a:t> Diallo</a:t>
            </a:r>
          </a:p>
        </p:txBody>
      </p:sp>
    </p:spTree>
    <p:extLst>
      <p:ext uri="{BB962C8B-B14F-4D97-AF65-F5344CB8AC3E}">
        <p14:creationId xmlns:p14="http://schemas.microsoft.com/office/powerpoint/2010/main" val="208636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359940"/>
            <a:ext cx="7772400" cy="1010526"/>
          </a:xfrm>
        </p:spPr>
        <p:txBody>
          <a:bodyPr>
            <a:normAutofit fontScale="90000"/>
          </a:bodyPr>
          <a:lstStyle/>
          <a:p>
            <a:r>
              <a:rPr lang="fr-FR" sz="2400" b="1" dirty="0"/>
              <a:t>Convention citoyenne pour le climat</a:t>
            </a:r>
            <a:br>
              <a:rPr lang="fr-FR" sz="2400" b="1" dirty="0"/>
            </a:br>
            <a:r>
              <a:rPr lang="fr-FR" sz="2400" b="1" dirty="0"/>
              <a:t>-</a:t>
            </a:r>
            <a:br>
              <a:rPr lang="fr-FR" sz="2400" b="1" dirty="0"/>
            </a:br>
            <a:r>
              <a:rPr lang="fr-FR" sz="2400" b="1" dirty="0"/>
              <a:t>« Se nourrir »</a:t>
            </a:r>
          </a:p>
        </p:txBody>
      </p:sp>
      <p:sp>
        <p:nvSpPr>
          <p:cNvPr id="3" name="Sous-titre 2"/>
          <p:cNvSpPr>
            <a:spLocks noGrp="1"/>
          </p:cNvSpPr>
          <p:nvPr>
            <p:ph type="subTitle" idx="1"/>
          </p:nvPr>
        </p:nvSpPr>
        <p:spPr>
          <a:xfrm>
            <a:off x="578734" y="4502552"/>
            <a:ext cx="8252749" cy="1574157"/>
          </a:xfrm>
        </p:spPr>
        <p:txBody>
          <a:bodyPr>
            <a:noAutofit/>
          </a:bodyPr>
          <a:lstStyle/>
          <a:p>
            <a:r>
              <a:rPr lang="fr-FR" sz="2500" dirty="0">
                <a:solidFill>
                  <a:srgbClr val="FF0000"/>
                </a:solidFill>
              </a:rPr>
              <a:t>Comment réduire les émissions de gaz à effets de serre de 40% d’ici 2030 dans un esprit de justice sociale?</a:t>
            </a:r>
          </a:p>
        </p:txBody>
      </p:sp>
      <p:sp>
        <p:nvSpPr>
          <p:cNvPr id="4" name="Rectangle 3"/>
          <p:cNvSpPr/>
          <p:nvPr/>
        </p:nvSpPr>
        <p:spPr>
          <a:xfrm>
            <a:off x="1151278" y="1730406"/>
            <a:ext cx="7125011" cy="2677656"/>
          </a:xfrm>
          <a:prstGeom prst="rect">
            <a:avLst/>
          </a:prstGeom>
        </p:spPr>
        <p:txBody>
          <a:bodyPr wrap="square">
            <a:spAutoFit/>
          </a:bodyPr>
          <a:lstStyle/>
          <a:p>
            <a:pPr marL="342900" indent="-342900">
              <a:lnSpc>
                <a:spcPct val="150000"/>
              </a:lnSpc>
              <a:buFont typeface="Arial" charset="0"/>
              <a:buChar char="•"/>
            </a:pPr>
            <a:r>
              <a:rPr lang="fr-FR" sz="2000" dirty="0"/>
              <a:t>1 constat</a:t>
            </a:r>
          </a:p>
          <a:p>
            <a:pPr marL="342900" indent="-342900">
              <a:lnSpc>
                <a:spcPct val="150000"/>
              </a:lnSpc>
              <a:buFont typeface="Arial" charset="0"/>
              <a:buChar char="•"/>
            </a:pPr>
            <a:r>
              <a:rPr lang="fr-FR" sz="2000" dirty="0"/>
              <a:t>3 ambitions</a:t>
            </a:r>
          </a:p>
          <a:p>
            <a:pPr marL="342900" indent="-342900">
              <a:lnSpc>
                <a:spcPct val="150000"/>
              </a:lnSpc>
              <a:buFont typeface="Arial" charset="0"/>
              <a:buChar char="•"/>
            </a:pPr>
            <a:r>
              <a:rPr lang="fr-FR" sz="2000" dirty="0"/>
              <a:t>7 familles </a:t>
            </a:r>
          </a:p>
          <a:p>
            <a:pPr marL="342900" indent="-342900">
              <a:lnSpc>
                <a:spcPct val="150000"/>
              </a:lnSpc>
              <a:buFont typeface="Arial" charset="0"/>
              <a:buChar char="•"/>
            </a:pPr>
            <a:r>
              <a:rPr lang="fr-FR" sz="2000" dirty="0"/>
              <a:t>14 objectifs</a:t>
            </a:r>
          </a:p>
          <a:p>
            <a:pPr marL="342900" indent="-342900">
              <a:lnSpc>
                <a:spcPct val="150000"/>
              </a:lnSpc>
              <a:buFont typeface="Arial" charset="0"/>
              <a:buChar char="•"/>
            </a:pPr>
            <a:r>
              <a:rPr lang="fr-FR" sz="2000" dirty="0"/>
              <a:t>42 propositions</a:t>
            </a:r>
          </a:p>
          <a:p>
            <a:pPr algn="ctr"/>
            <a:endParaRPr lang="fr-FR" dirty="0"/>
          </a:p>
        </p:txBody>
      </p:sp>
      <p:pic>
        <p:nvPicPr>
          <p:cNvPr id="5" name="Image 4"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
        <p:nvSpPr>
          <p:cNvPr id="7" name="Espace réservé du numéro de diapositive 6"/>
          <p:cNvSpPr>
            <a:spLocks noGrp="1"/>
          </p:cNvSpPr>
          <p:nvPr>
            <p:ph type="sldNum" sz="quarter" idx="12"/>
          </p:nvPr>
        </p:nvSpPr>
        <p:spPr/>
        <p:txBody>
          <a:bodyPr/>
          <a:lstStyle/>
          <a:p>
            <a:fld id="{72F8039E-F612-F340-9C85-685CE94AD144}" type="slidenum">
              <a:rPr lang="fr-FR" smtClean="0"/>
              <a:t>2</a:t>
            </a:fld>
            <a:endParaRPr lang="fr-FR"/>
          </a:p>
        </p:txBody>
      </p:sp>
    </p:spTree>
    <p:extLst>
      <p:ext uri="{BB962C8B-B14F-4D97-AF65-F5344CB8AC3E}">
        <p14:creationId xmlns:p14="http://schemas.microsoft.com/office/powerpoint/2010/main" val="88798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359940"/>
            <a:ext cx="7772400" cy="1010526"/>
          </a:xfrm>
        </p:spPr>
        <p:txBody>
          <a:bodyPr>
            <a:normAutofit/>
          </a:bodyPr>
          <a:lstStyle/>
          <a:p>
            <a:r>
              <a:rPr lang="fr-FR" sz="2400" b="1" dirty="0"/>
              <a:t>L’AMBITION</a:t>
            </a:r>
          </a:p>
        </p:txBody>
      </p:sp>
      <p:pic>
        <p:nvPicPr>
          <p:cNvPr id="5" name="Image 4"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
        <p:nvSpPr>
          <p:cNvPr id="7" name="Espace réservé du numéro de diapositive 6"/>
          <p:cNvSpPr>
            <a:spLocks noGrp="1"/>
          </p:cNvSpPr>
          <p:nvPr>
            <p:ph type="sldNum" sz="quarter" idx="12"/>
          </p:nvPr>
        </p:nvSpPr>
        <p:spPr/>
        <p:txBody>
          <a:bodyPr/>
          <a:lstStyle/>
          <a:p>
            <a:fld id="{72F8039E-F612-F340-9C85-685CE94AD144}" type="slidenum">
              <a:rPr lang="fr-FR" smtClean="0"/>
              <a:t>3</a:t>
            </a:fld>
            <a:endParaRPr lang="fr-FR"/>
          </a:p>
        </p:txBody>
      </p:sp>
      <p:sp>
        <p:nvSpPr>
          <p:cNvPr id="9" name="ZoneTexte 8"/>
          <p:cNvSpPr txBox="1"/>
          <p:nvPr/>
        </p:nvSpPr>
        <p:spPr>
          <a:xfrm>
            <a:off x="607092" y="1458315"/>
            <a:ext cx="8207030" cy="3693319"/>
          </a:xfrm>
          <a:prstGeom prst="rect">
            <a:avLst/>
          </a:prstGeom>
          <a:noFill/>
        </p:spPr>
        <p:txBody>
          <a:bodyPr wrap="square" rtlCol="0">
            <a:spAutoFit/>
          </a:bodyPr>
          <a:lstStyle/>
          <a:p>
            <a:pPr marL="285750" indent="-285750">
              <a:buFont typeface="Wingdings" charset="2"/>
              <a:buChar char="Ø"/>
            </a:pPr>
            <a:r>
              <a:rPr lang="fr-FR" dirty="0"/>
              <a:t>Se nourrir est un besoin vital, cependant il génère de nombreuses émissions de gaz à effet de serre. Il est urgent de faire évoluer notre façon de manger et de </a:t>
            </a:r>
            <a:r>
              <a:rPr lang="fr-FR" b="1" dirty="0"/>
              <a:t>réinventer un système alimentaire durable </a:t>
            </a:r>
            <a:r>
              <a:rPr lang="fr-FR" dirty="0"/>
              <a:t>d’ici à 2030.</a:t>
            </a:r>
          </a:p>
          <a:p>
            <a:pPr marL="285750" indent="-285750">
              <a:buFont typeface="Wingdings" charset="2"/>
              <a:buChar char="Ø"/>
            </a:pPr>
            <a:endParaRPr lang="fr-FR" dirty="0"/>
          </a:p>
          <a:p>
            <a:pPr marL="285750" indent="-285750">
              <a:buFont typeface="Wingdings" charset="2"/>
              <a:buChar char="Ø"/>
            </a:pPr>
            <a:r>
              <a:rPr lang="fr-FR" dirty="0"/>
              <a:t>Chacun devrait pouvoir accéder à une </a:t>
            </a:r>
            <a:r>
              <a:rPr lang="fr-FR" b="1" dirty="0"/>
              <a:t>alimentation saine, durable et de qualité</a:t>
            </a:r>
            <a:r>
              <a:rPr lang="fr-FR" dirty="0"/>
              <a:t>, grâce à une agriculture, une pêche, une industrie agroalimentaire, respectueuses du climat, des écosystèmes et de la biodiversité.</a:t>
            </a:r>
          </a:p>
          <a:p>
            <a:pPr marL="285750" indent="-285750">
              <a:buFont typeface="Wingdings" charset="2"/>
              <a:buChar char="Ø"/>
            </a:pPr>
            <a:endParaRPr lang="fr-FR" dirty="0"/>
          </a:p>
          <a:p>
            <a:pPr marL="285750" indent="-285750">
              <a:buFont typeface="Wingdings" charset="2"/>
              <a:buChar char="Ø"/>
            </a:pPr>
            <a:r>
              <a:rPr lang="fr-FR" dirty="0"/>
              <a:t>Pour réduire d’au moins 40% les émissions de gaz à effet de serre d’ici à 2030 et dans un esprit de </a:t>
            </a:r>
            <a:r>
              <a:rPr lang="fr-FR" b="1" dirty="0"/>
              <a:t>justice sociale</a:t>
            </a:r>
            <a:r>
              <a:rPr lang="fr-FR" dirty="0"/>
              <a:t>, nous devons développer de nouvelles pratiques agricoles, de pêche et environnementales, ainsi que de transformer l’industrie agroalimentaire et la distribution dans un </a:t>
            </a:r>
            <a:r>
              <a:rPr lang="fr-FR" b="1" dirty="0"/>
              <a:t>souci éthique</a:t>
            </a:r>
            <a:r>
              <a:rPr lang="fr-FR" dirty="0"/>
              <a:t>, tout en portant une ambition de </a:t>
            </a:r>
            <a:r>
              <a:rPr lang="fr-FR" b="1" dirty="0"/>
              <a:t>changement du modèle économique </a:t>
            </a:r>
            <a:r>
              <a:rPr lang="fr-FR" dirty="0"/>
              <a:t>du système agricole.</a:t>
            </a:r>
          </a:p>
        </p:txBody>
      </p:sp>
    </p:spTree>
    <p:extLst>
      <p:ext uri="{BB962C8B-B14F-4D97-AF65-F5344CB8AC3E}">
        <p14:creationId xmlns:p14="http://schemas.microsoft.com/office/powerpoint/2010/main" val="1839615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3529"/>
            <a:ext cx="8229600" cy="1143000"/>
          </a:xfrm>
        </p:spPr>
        <p:txBody>
          <a:bodyPr>
            <a:normAutofit/>
          </a:bodyPr>
          <a:lstStyle/>
          <a:p>
            <a:r>
              <a:rPr lang="fr-FR" sz="2800" i="1" dirty="0"/>
              <a:t>Agir sur les modes de production et de consommation</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52586788"/>
              </p:ext>
            </p:extLst>
          </p:nvPr>
        </p:nvGraphicFramePr>
        <p:xfrm>
          <a:off x="457200" y="1340767"/>
          <a:ext cx="8229600" cy="4454860"/>
        </p:xfrm>
        <a:graphic>
          <a:graphicData uri="http://schemas.openxmlformats.org/drawingml/2006/table">
            <a:tbl>
              <a:tblPr firstRow="1" bandRow="1">
                <a:tableStyleId>{5C22544A-7EE6-4342-B048-85BDC9FD1C3A}</a:tableStyleId>
              </a:tblPr>
              <a:tblGrid>
                <a:gridCol w="1450504">
                  <a:extLst>
                    <a:ext uri="{9D8B030D-6E8A-4147-A177-3AD203B41FA5}">
                      <a16:colId xmlns:a16="http://schemas.microsoft.com/office/drawing/2014/main" val="20000"/>
                    </a:ext>
                  </a:extLst>
                </a:gridCol>
                <a:gridCol w="5400600">
                  <a:extLst>
                    <a:ext uri="{9D8B030D-6E8A-4147-A177-3AD203B41FA5}">
                      <a16:colId xmlns:a16="http://schemas.microsoft.com/office/drawing/2014/main" val="20001"/>
                    </a:ext>
                  </a:extLst>
                </a:gridCol>
                <a:gridCol w="1378496">
                  <a:extLst>
                    <a:ext uri="{9D8B030D-6E8A-4147-A177-3AD203B41FA5}">
                      <a16:colId xmlns:a16="http://schemas.microsoft.com/office/drawing/2014/main" val="20002"/>
                    </a:ext>
                  </a:extLst>
                </a:gridCol>
              </a:tblGrid>
              <a:tr h="676280">
                <a:tc>
                  <a:txBody>
                    <a:bodyPr/>
                    <a:lstStyle/>
                    <a:p>
                      <a:endParaRPr lang="fr-FR" dirty="0"/>
                    </a:p>
                  </a:txBody>
                  <a:tcPr/>
                </a:tc>
                <a:tc>
                  <a:txBody>
                    <a:bodyPr/>
                    <a:lstStyle/>
                    <a:p>
                      <a:r>
                        <a:rPr lang="fr-FR" i="1" dirty="0"/>
                        <a:t>Actions</a:t>
                      </a:r>
                      <a:r>
                        <a:rPr lang="fr-FR" i="1" baseline="0" dirty="0"/>
                        <a:t> sur la d</a:t>
                      </a:r>
                      <a:r>
                        <a:rPr lang="fr-FR" i="1" dirty="0"/>
                        <a:t>emande de produits agricoles, modification  des modes de consommation</a:t>
                      </a:r>
                    </a:p>
                  </a:txBody>
                  <a:tcPr/>
                </a:tc>
                <a:tc>
                  <a:txBody>
                    <a:bodyPr/>
                    <a:lstStyle/>
                    <a:p>
                      <a:r>
                        <a:rPr lang="fr-FR" dirty="0"/>
                        <a:t>Impact</a:t>
                      </a:r>
                      <a:r>
                        <a:rPr lang="fr-FR" baseline="0" dirty="0"/>
                        <a:t> GES</a:t>
                      </a:r>
                      <a:endParaRPr lang="fr-FR" dirty="0"/>
                    </a:p>
                  </a:txBody>
                  <a:tcPr/>
                </a:tc>
                <a:extLst>
                  <a:ext uri="{0D108BD9-81ED-4DB2-BD59-A6C34878D82A}">
                    <a16:rowId xmlns:a16="http://schemas.microsoft.com/office/drawing/2014/main" val="10000"/>
                  </a:ext>
                </a:extLst>
              </a:tr>
              <a:tr h="676280">
                <a:tc rowSpan="4">
                  <a:txBody>
                    <a:bodyPr/>
                    <a:lstStyle/>
                    <a:p>
                      <a:r>
                        <a:rPr lang="fr-FR" dirty="0"/>
                        <a:t>Famille 1</a:t>
                      </a:r>
                    </a:p>
                  </a:txBody>
                  <a:tcPr/>
                </a:tc>
                <a:tc>
                  <a:txBody>
                    <a:bodyPr/>
                    <a:lstStyle/>
                    <a:p>
                      <a:r>
                        <a:rPr lang="fr-FR" dirty="0"/>
                        <a:t>Engager la restauration collective vers</a:t>
                      </a:r>
                      <a:r>
                        <a:rPr lang="fr-FR" baseline="0" dirty="0"/>
                        <a:t> des pratiques plus vertueuses </a:t>
                      </a:r>
                      <a:endParaRPr lang="fr-FR" dirty="0"/>
                    </a:p>
                  </a:txBody>
                  <a:tcPr/>
                </a:tc>
                <a:tc>
                  <a:txBody>
                    <a:bodyPr/>
                    <a:lstStyle/>
                    <a:p>
                      <a:endParaRPr lang="fr-FR" dirty="0"/>
                    </a:p>
                  </a:txBody>
                  <a:tcPr/>
                </a:tc>
                <a:extLst>
                  <a:ext uri="{0D108BD9-81ED-4DB2-BD59-A6C34878D82A}">
                    <a16:rowId xmlns:a16="http://schemas.microsoft.com/office/drawing/2014/main" val="10001"/>
                  </a:ext>
                </a:extLst>
              </a:tr>
              <a:tr h="676280">
                <a:tc vMerge="1">
                  <a:txBody>
                    <a:bodyPr/>
                    <a:lstStyle/>
                    <a:p>
                      <a:endParaRPr lang="fr-FR" dirty="0"/>
                    </a:p>
                  </a:txBody>
                  <a:tcPr/>
                </a:tc>
                <a:tc>
                  <a:txBody>
                    <a:bodyPr/>
                    <a:lstStyle/>
                    <a:p>
                      <a:r>
                        <a:rPr lang="fr-FR" dirty="0"/>
                        <a:t>Rendre les négociations tripartites plus transparentes et plus justes pour les agriculteurs</a:t>
                      </a:r>
                    </a:p>
                  </a:txBody>
                  <a:tcPr/>
                </a:tc>
                <a:tc>
                  <a:txBody>
                    <a:bodyPr/>
                    <a:lstStyle/>
                    <a:p>
                      <a:endParaRPr lang="fr-FR" dirty="0"/>
                    </a:p>
                  </a:txBody>
                  <a:tcPr/>
                </a:tc>
                <a:extLst>
                  <a:ext uri="{0D108BD9-81ED-4DB2-BD59-A6C34878D82A}">
                    <a16:rowId xmlns:a16="http://schemas.microsoft.com/office/drawing/2014/main" val="10002"/>
                  </a:ext>
                </a:extLst>
              </a:tr>
              <a:tr h="391813">
                <a:tc vMerge="1">
                  <a:txBody>
                    <a:bodyPr/>
                    <a:lstStyle/>
                    <a:p>
                      <a:endParaRPr lang="fr-FR" dirty="0"/>
                    </a:p>
                  </a:txBody>
                  <a:tcPr/>
                </a:tc>
                <a:tc>
                  <a:txBody>
                    <a:bodyPr/>
                    <a:lstStyle/>
                    <a:p>
                      <a:r>
                        <a:rPr lang="fr-FR" dirty="0"/>
                        <a:t>Développer les circuits courts  </a:t>
                      </a:r>
                    </a:p>
                  </a:txBody>
                  <a:tcPr/>
                </a:tc>
                <a:tc>
                  <a:txBody>
                    <a:bodyPr/>
                    <a:lstStyle/>
                    <a:p>
                      <a:endParaRPr lang="fr-FR" dirty="0"/>
                    </a:p>
                  </a:txBody>
                  <a:tcPr/>
                </a:tc>
                <a:extLst>
                  <a:ext uri="{0D108BD9-81ED-4DB2-BD59-A6C34878D82A}">
                    <a16:rowId xmlns:a16="http://schemas.microsoft.com/office/drawing/2014/main" val="10003"/>
                  </a:ext>
                </a:extLst>
              </a:tr>
              <a:tr h="966114">
                <a:tc vMerge="1">
                  <a:txBody>
                    <a:bodyPr/>
                    <a:lstStyle/>
                    <a:p>
                      <a:endParaRPr lang="fr-FR" dirty="0"/>
                    </a:p>
                  </a:txBody>
                  <a:tcPr/>
                </a:tc>
                <a:tc>
                  <a:txBody>
                    <a:bodyPr/>
                    <a:lstStyle/>
                    <a:p>
                      <a:r>
                        <a:rPr lang="fr-FR" dirty="0"/>
                        <a:t>Poursuivre les efforts sur la réduction du gaspillage alimentaire en</a:t>
                      </a:r>
                      <a:r>
                        <a:rPr lang="fr-FR" baseline="0" dirty="0"/>
                        <a:t> restauration collective et au niveau individuel</a:t>
                      </a:r>
                    </a:p>
                  </a:txBody>
                  <a:tcPr/>
                </a:tc>
                <a:tc>
                  <a:txBody>
                    <a:bodyPr/>
                    <a:lstStyle/>
                    <a:p>
                      <a:endParaRPr lang="fr-FR" dirty="0"/>
                    </a:p>
                  </a:txBody>
                  <a:tcPr/>
                </a:tc>
                <a:extLst>
                  <a:ext uri="{0D108BD9-81ED-4DB2-BD59-A6C34878D82A}">
                    <a16:rowId xmlns:a16="http://schemas.microsoft.com/office/drawing/2014/main" val="10004"/>
                  </a:ext>
                </a:extLst>
              </a:tr>
              <a:tr h="391813">
                <a:tc>
                  <a:txBody>
                    <a:bodyPr/>
                    <a:lstStyle/>
                    <a:p>
                      <a:r>
                        <a:rPr lang="fr-FR" dirty="0"/>
                        <a:t>Famille 5</a:t>
                      </a:r>
                    </a:p>
                  </a:txBody>
                  <a:tcPr/>
                </a:tc>
                <a:tc>
                  <a:txBody>
                    <a:bodyPr/>
                    <a:lstStyle/>
                    <a:p>
                      <a:r>
                        <a:rPr lang="fr-FR" dirty="0"/>
                        <a:t>Mieux informer les consommateurs</a:t>
                      </a:r>
                    </a:p>
                  </a:txBody>
                  <a:tcPr/>
                </a:tc>
                <a:tc>
                  <a:txBody>
                    <a:bodyPr/>
                    <a:lstStyle/>
                    <a:p>
                      <a:endParaRPr lang="fr-FR" dirty="0"/>
                    </a:p>
                  </a:txBody>
                  <a:tcPr/>
                </a:tc>
                <a:extLst>
                  <a:ext uri="{0D108BD9-81ED-4DB2-BD59-A6C34878D82A}">
                    <a16:rowId xmlns:a16="http://schemas.microsoft.com/office/drawing/2014/main" val="10005"/>
                  </a:ext>
                </a:extLst>
              </a:tr>
              <a:tr h="676280">
                <a:tc>
                  <a:txBody>
                    <a:bodyPr/>
                    <a:lstStyle/>
                    <a:p>
                      <a:r>
                        <a:rPr lang="fr-FR" dirty="0"/>
                        <a:t>Famille</a:t>
                      </a:r>
                      <a:r>
                        <a:rPr lang="fr-FR" baseline="0" dirty="0"/>
                        <a:t> 6 </a:t>
                      </a:r>
                      <a:endParaRPr lang="fr-FR" dirty="0"/>
                    </a:p>
                  </a:txBody>
                  <a:tcPr/>
                </a:tc>
                <a:tc>
                  <a:txBody>
                    <a:bodyPr/>
                    <a:lstStyle/>
                    <a:p>
                      <a:r>
                        <a:rPr lang="fr-FR" dirty="0"/>
                        <a:t>Réglementer la production, l’importation de l’usage des auxiliaires techniques et additifs alimentaires</a:t>
                      </a:r>
                    </a:p>
                  </a:txBody>
                  <a:tcPr/>
                </a:tc>
                <a:tc>
                  <a:txBody>
                    <a:bodyPr/>
                    <a:lstStyle/>
                    <a:p>
                      <a:endParaRPr lang="fr-FR" dirty="0"/>
                    </a:p>
                  </a:txBody>
                  <a:tcPr/>
                </a:tc>
                <a:extLst>
                  <a:ext uri="{0D108BD9-81ED-4DB2-BD59-A6C34878D82A}">
                    <a16:rowId xmlns:a16="http://schemas.microsoft.com/office/drawing/2014/main" val="10006"/>
                  </a:ext>
                </a:extLst>
              </a:tr>
            </a:tbl>
          </a:graphicData>
        </a:graphic>
      </p:graphicFrame>
      <p:sp>
        <p:nvSpPr>
          <p:cNvPr id="5" name="Étoile à 5 branches 4"/>
          <p:cNvSpPr/>
          <p:nvPr/>
        </p:nvSpPr>
        <p:spPr>
          <a:xfrm>
            <a:off x="7452320" y="2132856"/>
            <a:ext cx="266328" cy="21602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Étoile à 5 branches 5"/>
          <p:cNvSpPr/>
          <p:nvPr/>
        </p:nvSpPr>
        <p:spPr>
          <a:xfrm>
            <a:off x="7884368" y="2132856"/>
            <a:ext cx="288032" cy="21602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Étoile à 5 branches 6"/>
          <p:cNvSpPr/>
          <p:nvPr/>
        </p:nvSpPr>
        <p:spPr>
          <a:xfrm>
            <a:off x="7452320" y="2898940"/>
            <a:ext cx="313184"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Étoile à 5 branches 7"/>
          <p:cNvSpPr/>
          <p:nvPr/>
        </p:nvSpPr>
        <p:spPr>
          <a:xfrm>
            <a:off x="7884368" y="2901080"/>
            <a:ext cx="288032"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Étoile à 5 branches 8"/>
          <p:cNvSpPr/>
          <p:nvPr/>
        </p:nvSpPr>
        <p:spPr>
          <a:xfrm>
            <a:off x="7466620" y="3487864"/>
            <a:ext cx="298884" cy="21602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Étoile à 5 branches 9"/>
          <p:cNvSpPr/>
          <p:nvPr/>
        </p:nvSpPr>
        <p:spPr>
          <a:xfrm>
            <a:off x="7884368" y="3487864"/>
            <a:ext cx="288032" cy="21602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Étoile à 5 branches 10"/>
          <p:cNvSpPr/>
          <p:nvPr/>
        </p:nvSpPr>
        <p:spPr>
          <a:xfrm>
            <a:off x="7466620" y="4005064"/>
            <a:ext cx="298884"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Étoile à 5 branches 11"/>
          <p:cNvSpPr/>
          <p:nvPr/>
        </p:nvSpPr>
        <p:spPr>
          <a:xfrm>
            <a:off x="7900322" y="4005064"/>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Étoile à 5 branches 12"/>
          <p:cNvSpPr/>
          <p:nvPr/>
        </p:nvSpPr>
        <p:spPr>
          <a:xfrm>
            <a:off x="7466620" y="4797152"/>
            <a:ext cx="298884" cy="21602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Étoile à 5 branches 13"/>
          <p:cNvSpPr/>
          <p:nvPr/>
        </p:nvSpPr>
        <p:spPr>
          <a:xfrm>
            <a:off x="7904846" y="4811422"/>
            <a:ext cx="288032" cy="21602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Étoile à 5 branches 14"/>
          <p:cNvSpPr/>
          <p:nvPr/>
        </p:nvSpPr>
        <p:spPr>
          <a:xfrm>
            <a:off x="7466620" y="5301208"/>
            <a:ext cx="298884" cy="21602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descr="logo iheda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
        <p:nvSpPr>
          <p:cNvPr id="16" name="Espace réservé du numéro de diapositive 15"/>
          <p:cNvSpPr>
            <a:spLocks noGrp="1"/>
          </p:cNvSpPr>
          <p:nvPr>
            <p:ph type="sldNum" sz="quarter" idx="12"/>
          </p:nvPr>
        </p:nvSpPr>
        <p:spPr/>
        <p:txBody>
          <a:bodyPr/>
          <a:lstStyle/>
          <a:p>
            <a:fld id="{72F8039E-F612-F340-9C85-685CE94AD144}" type="slidenum">
              <a:rPr lang="fr-FR" smtClean="0"/>
              <a:t>4</a:t>
            </a:fld>
            <a:endParaRPr lang="fr-FR"/>
          </a:p>
        </p:txBody>
      </p:sp>
      <p:sp>
        <p:nvSpPr>
          <p:cNvPr id="19" name="Étoile à 5 branches 18"/>
          <p:cNvSpPr/>
          <p:nvPr/>
        </p:nvSpPr>
        <p:spPr>
          <a:xfrm>
            <a:off x="8283753" y="2132856"/>
            <a:ext cx="266328" cy="216024"/>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Étoile à 5 branches 19"/>
          <p:cNvSpPr/>
          <p:nvPr/>
        </p:nvSpPr>
        <p:spPr>
          <a:xfrm>
            <a:off x="8283753" y="2902590"/>
            <a:ext cx="288032" cy="228600"/>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Étoile à 5 branches 20"/>
          <p:cNvSpPr/>
          <p:nvPr/>
        </p:nvSpPr>
        <p:spPr>
          <a:xfrm>
            <a:off x="8272901" y="3487864"/>
            <a:ext cx="288032" cy="216024"/>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Étoile à 5 branches 21"/>
          <p:cNvSpPr/>
          <p:nvPr/>
        </p:nvSpPr>
        <p:spPr>
          <a:xfrm>
            <a:off x="8304627" y="4005064"/>
            <a:ext cx="288032" cy="288032"/>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Étoile à 5 branches 22"/>
          <p:cNvSpPr/>
          <p:nvPr/>
        </p:nvSpPr>
        <p:spPr>
          <a:xfrm>
            <a:off x="8285149" y="4797152"/>
            <a:ext cx="288032" cy="216024"/>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Étoile à 5 branches 23"/>
          <p:cNvSpPr/>
          <p:nvPr/>
        </p:nvSpPr>
        <p:spPr>
          <a:xfrm>
            <a:off x="7878942" y="5329748"/>
            <a:ext cx="298884" cy="216024"/>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Étoile à 5 branches 25"/>
          <p:cNvSpPr/>
          <p:nvPr/>
        </p:nvSpPr>
        <p:spPr>
          <a:xfrm>
            <a:off x="8272901" y="5325012"/>
            <a:ext cx="298884" cy="216024"/>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05039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319198"/>
            <a:ext cx="8229600" cy="1143000"/>
          </a:xfrm>
        </p:spPr>
        <p:txBody>
          <a:bodyPr>
            <a:normAutofit/>
          </a:bodyPr>
          <a:lstStyle/>
          <a:p>
            <a:r>
              <a:rPr lang="fr-FR" sz="2800" i="1" dirty="0"/>
              <a:t>Agir sur les modes de production et de consommation</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232897330"/>
              </p:ext>
            </p:extLst>
          </p:nvPr>
        </p:nvGraphicFramePr>
        <p:xfrm>
          <a:off x="457200" y="2739720"/>
          <a:ext cx="8219256" cy="2021840"/>
        </p:xfrm>
        <a:graphic>
          <a:graphicData uri="http://schemas.openxmlformats.org/drawingml/2006/table">
            <a:tbl>
              <a:tblPr firstRow="1" bandRow="1">
                <a:tableStyleId>{5C22544A-7EE6-4342-B048-85BDC9FD1C3A}</a:tableStyleId>
              </a:tblPr>
              <a:tblGrid>
                <a:gridCol w="1438206">
                  <a:extLst>
                    <a:ext uri="{9D8B030D-6E8A-4147-A177-3AD203B41FA5}">
                      <a16:colId xmlns:a16="http://schemas.microsoft.com/office/drawing/2014/main" val="20000"/>
                    </a:ext>
                  </a:extLst>
                </a:gridCol>
                <a:gridCol w="5340890">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tblGrid>
              <a:tr h="370840">
                <a:tc>
                  <a:txBody>
                    <a:bodyPr/>
                    <a:lstStyle/>
                    <a:p>
                      <a:endParaRPr lang="fr-FR" dirty="0"/>
                    </a:p>
                  </a:txBody>
                  <a:tcPr/>
                </a:tc>
                <a:tc>
                  <a:txBody>
                    <a:bodyPr/>
                    <a:lstStyle/>
                    <a:p>
                      <a:r>
                        <a:rPr lang="fr-FR" i="1" dirty="0"/>
                        <a:t>Actions sur l’offre de produits agricoles, modification des modes de production</a:t>
                      </a:r>
                    </a:p>
                  </a:txBody>
                  <a:tcPr/>
                </a:tc>
                <a:tc>
                  <a:txBody>
                    <a:bodyPr/>
                    <a:lstStyle/>
                    <a:p>
                      <a:r>
                        <a:rPr lang="fr-FR" dirty="0"/>
                        <a:t>Impact GES</a:t>
                      </a:r>
                    </a:p>
                  </a:txBody>
                  <a:tcPr/>
                </a:tc>
                <a:extLst>
                  <a:ext uri="{0D108BD9-81ED-4DB2-BD59-A6C34878D82A}">
                    <a16:rowId xmlns:a16="http://schemas.microsoft.com/office/drawing/2014/main" val="10000"/>
                  </a:ext>
                </a:extLst>
              </a:tr>
              <a:tr h="370840">
                <a:tc rowSpan="2">
                  <a:txBody>
                    <a:bodyPr/>
                    <a:lstStyle/>
                    <a:p>
                      <a:r>
                        <a:rPr lang="fr-FR" dirty="0"/>
                        <a:t>Famille 2</a:t>
                      </a:r>
                    </a:p>
                  </a:txBody>
                  <a:tcPr/>
                </a:tc>
                <a:tc>
                  <a:txBody>
                    <a:bodyPr/>
                    <a:lstStyle/>
                    <a:p>
                      <a:r>
                        <a:rPr lang="fr-FR" dirty="0"/>
                        <a:t>Développer les pratiques agro-écologiques</a:t>
                      </a:r>
                    </a:p>
                  </a:txBody>
                  <a:tcPr/>
                </a:tc>
                <a:tc>
                  <a:txBody>
                    <a:bodyPr/>
                    <a:lstStyle/>
                    <a:p>
                      <a:endParaRPr lang="fr-FR" dirty="0"/>
                    </a:p>
                  </a:txBody>
                  <a:tcPr/>
                </a:tc>
                <a:extLst>
                  <a:ext uri="{0D108BD9-81ED-4DB2-BD59-A6C34878D82A}">
                    <a16:rowId xmlns:a16="http://schemas.microsoft.com/office/drawing/2014/main" val="10001"/>
                  </a:ext>
                </a:extLst>
              </a:tr>
              <a:tr h="370840">
                <a:tc vMerge="1">
                  <a:txBody>
                    <a:bodyPr/>
                    <a:lstStyle/>
                    <a:p>
                      <a:endParaRPr lang="fr-FR" dirty="0"/>
                    </a:p>
                  </a:txBody>
                  <a:tcPr/>
                </a:tc>
                <a:tc>
                  <a:txBody>
                    <a:bodyPr/>
                    <a:lstStyle/>
                    <a:p>
                      <a:r>
                        <a:rPr lang="fr-FR" dirty="0"/>
                        <a:t>Réformer l’enseignement et la formation agricole</a:t>
                      </a:r>
                    </a:p>
                  </a:txBody>
                  <a:tcPr/>
                </a:tc>
                <a:tc>
                  <a:txBody>
                    <a:bodyPr/>
                    <a:lstStyle/>
                    <a:p>
                      <a:endParaRPr lang="fr-FR" dirty="0"/>
                    </a:p>
                  </a:txBody>
                  <a:tcPr/>
                </a:tc>
                <a:extLst>
                  <a:ext uri="{0D108BD9-81ED-4DB2-BD59-A6C34878D82A}">
                    <a16:rowId xmlns:a16="http://schemas.microsoft.com/office/drawing/2014/main" val="10002"/>
                  </a:ext>
                </a:extLst>
              </a:tr>
              <a:tr h="370840">
                <a:tc>
                  <a:txBody>
                    <a:bodyPr/>
                    <a:lstStyle/>
                    <a:p>
                      <a:r>
                        <a:rPr lang="fr-FR" dirty="0"/>
                        <a:t>Famille 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Réformer</a:t>
                      </a:r>
                      <a:r>
                        <a:rPr lang="fr-FR" baseline="0" dirty="0"/>
                        <a:t> le fonctionnement des labels</a:t>
                      </a:r>
                      <a:endParaRPr lang="fr-FR" dirty="0"/>
                    </a:p>
                    <a:p>
                      <a:endParaRPr lang="fr-FR" dirty="0"/>
                    </a:p>
                  </a:txBody>
                  <a:tcPr/>
                </a:tc>
                <a:tc>
                  <a:txBody>
                    <a:bodyPr/>
                    <a:lstStyle/>
                    <a:p>
                      <a:endParaRPr lang="fr-FR" dirty="0"/>
                    </a:p>
                  </a:txBody>
                  <a:tcPr/>
                </a:tc>
                <a:extLst>
                  <a:ext uri="{0D108BD9-81ED-4DB2-BD59-A6C34878D82A}">
                    <a16:rowId xmlns:a16="http://schemas.microsoft.com/office/drawing/2014/main" val="10003"/>
                  </a:ext>
                </a:extLst>
              </a:tr>
            </a:tbl>
          </a:graphicData>
        </a:graphic>
      </p:graphicFrame>
      <p:sp>
        <p:nvSpPr>
          <p:cNvPr id="5" name="Étoile à 5 branches 4"/>
          <p:cNvSpPr/>
          <p:nvPr/>
        </p:nvSpPr>
        <p:spPr>
          <a:xfrm>
            <a:off x="7397412" y="3416392"/>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Étoile à 5 branches 5"/>
          <p:cNvSpPr/>
          <p:nvPr/>
        </p:nvSpPr>
        <p:spPr>
          <a:xfrm>
            <a:off x="7812360" y="3416392"/>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Étoile à 5 branches 6"/>
          <p:cNvSpPr/>
          <p:nvPr/>
        </p:nvSpPr>
        <p:spPr>
          <a:xfrm>
            <a:off x="8244408" y="3416392"/>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Étoile à 5 branches 7"/>
          <p:cNvSpPr/>
          <p:nvPr/>
        </p:nvSpPr>
        <p:spPr>
          <a:xfrm>
            <a:off x="7397412" y="3779870"/>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Étoile à 5 branches 8"/>
          <p:cNvSpPr/>
          <p:nvPr/>
        </p:nvSpPr>
        <p:spPr>
          <a:xfrm>
            <a:off x="7812360" y="3779870"/>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Étoile à 5 branches 9"/>
          <p:cNvSpPr/>
          <p:nvPr/>
        </p:nvSpPr>
        <p:spPr>
          <a:xfrm>
            <a:off x="7397412" y="4280488"/>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
        <p:nvSpPr>
          <p:cNvPr id="12" name="Espace réservé du numéro de diapositive 11"/>
          <p:cNvSpPr>
            <a:spLocks noGrp="1"/>
          </p:cNvSpPr>
          <p:nvPr>
            <p:ph type="sldNum" sz="quarter" idx="12"/>
          </p:nvPr>
        </p:nvSpPr>
        <p:spPr/>
        <p:txBody>
          <a:bodyPr/>
          <a:lstStyle/>
          <a:p>
            <a:fld id="{72F8039E-F612-F340-9C85-685CE94AD144}" type="slidenum">
              <a:rPr lang="fr-FR" smtClean="0"/>
              <a:t>5</a:t>
            </a:fld>
            <a:endParaRPr lang="fr-FR"/>
          </a:p>
        </p:txBody>
      </p:sp>
      <p:sp>
        <p:nvSpPr>
          <p:cNvPr id="13" name="Étoile à 5 branches 12"/>
          <p:cNvSpPr/>
          <p:nvPr/>
        </p:nvSpPr>
        <p:spPr>
          <a:xfrm>
            <a:off x="8244408" y="3800944"/>
            <a:ext cx="288032" cy="288032"/>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Étoile à 5 branches 15"/>
          <p:cNvSpPr/>
          <p:nvPr/>
        </p:nvSpPr>
        <p:spPr>
          <a:xfrm>
            <a:off x="7812360" y="4265258"/>
            <a:ext cx="288032" cy="288032"/>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Étoile à 5 branches 16"/>
          <p:cNvSpPr/>
          <p:nvPr/>
        </p:nvSpPr>
        <p:spPr>
          <a:xfrm>
            <a:off x="8244408" y="4280488"/>
            <a:ext cx="288032" cy="288032"/>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955987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47978"/>
            <a:ext cx="8229600" cy="1143000"/>
          </a:xfrm>
        </p:spPr>
        <p:txBody>
          <a:bodyPr>
            <a:normAutofit/>
          </a:bodyPr>
          <a:lstStyle/>
          <a:p>
            <a:r>
              <a:rPr lang="fr-FR" sz="2800" i="1" dirty="0"/>
              <a:t>Faire évoluer les politiques agricoles à l’échelle européenne</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598994079"/>
              </p:ext>
            </p:extLst>
          </p:nvPr>
        </p:nvGraphicFramePr>
        <p:xfrm>
          <a:off x="457200" y="2526060"/>
          <a:ext cx="8229600" cy="3210560"/>
        </p:xfrm>
        <a:graphic>
          <a:graphicData uri="http://schemas.openxmlformats.org/drawingml/2006/table">
            <a:tbl>
              <a:tblPr firstRow="1" bandRow="1">
                <a:tableStyleId>{5C22544A-7EE6-4342-B048-85BDC9FD1C3A}</a:tableStyleId>
              </a:tblPr>
              <a:tblGrid>
                <a:gridCol w="1450504">
                  <a:extLst>
                    <a:ext uri="{9D8B030D-6E8A-4147-A177-3AD203B41FA5}">
                      <a16:colId xmlns:a16="http://schemas.microsoft.com/office/drawing/2014/main" val="20000"/>
                    </a:ext>
                  </a:extLst>
                </a:gridCol>
                <a:gridCol w="5256584">
                  <a:extLst>
                    <a:ext uri="{9D8B030D-6E8A-4147-A177-3AD203B41FA5}">
                      <a16:colId xmlns:a16="http://schemas.microsoft.com/office/drawing/2014/main" val="20001"/>
                    </a:ext>
                  </a:extLst>
                </a:gridCol>
                <a:gridCol w="1522512">
                  <a:extLst>
                    <a:ext uri="{9D8B030D-6E8A-4147-A177-3AD203B41FA5}">
                      <a16:colId xmlns:a16="http://schemas.microsoft.com/office/drawing/2014/main" val="20002"/>
                    </a:ext>
                  </a:extLst>
                </a:gridCol>
              </a:tblGrid>
              <a:tr h="370840">
                <a:tc>
                  <a:txBody>
                    <a:bodyPr/>
                    <a:lstStyle/>
                    <a:p>
                      <a:endParaRPr lang="fr-FR" dirty="0"/>
                    </a:p>
                  </a:txBody>
                  <a:tcPr/>
                </a:tc>
                <a:tc>
                  <a:txBody>
                    <a:bodyPr/>
                    <a:lstStyle/>
                    <a:p>
                      <a:endParaRPr lang="fr-FR"/>
                    </a:p>
                  </a:txBody>
                  <a:tcPr/>
                </a:tc>
                <a:tc>
                  <a:txBody>
                    <a:bodyPr/>
                    <a:lstStyle/>
                    <a:p>
                      <a:r>
                        <a:rPr lang="fr-FR" dirty="0"/>
                        <a:t>Impact GES</a:t>
                      </a:r>
                    </a:p>
                  </a:txBody>
                  <a:tcPr/>
                </a:tc>
                <a:extLst>
                  <a:ext uri="{0D108BD9-81ED-4DB2-BD59-A6C34878D82A}">
                    <a16:rowId xmlns:a16="http://schemas.microsoft.com/office/drawing/2014/main" val="10000"/>
                  </a:ext>
                </a:extLst>
              </a:tr>
              <a:tr h="370840">
                <a:tc>
                  <a:txBody>
                    <a:bodyPr/>
                    <a:lstStyle/>
                    <a:p>
                      <a:r>
                        <a:rPr lang="fr-FR" dirty="0"/>
                        <a:t>Famille</a:t>
                      </a:r>
                      <a:r>
                        <a:rPr lang="fr-FR" baseline="0" dirty="0"/>
                        <a:t> 2</a:t>
                      </a:r>
                      <a:endParaRPr lang="fr-FR" dirty="0"/>
                    </a:p>
                  </a:txBody>
                  <a:tcPr/>
                </a:tc>
                <a:tc>
                  <a:txBody>
                    <a:bodyPr/>
                    <a:lstStyle/>
                    <a:p>
                      <a:r>
                        <a:rPr lang="fr-FR" dirty="0"/>
                        <a:t>Tenir</a:t>
                      </a:r>
                      <a:r>
                        <a:rPr lang="fr-FR" baseline="0" dirty="0"/>
                        <a:t> une position ambitieuse de la France pour la négociation de la PAC</a:t>
                      </a:r>
                      <a:endParaRPr lang="fr-FR" dirty="0"/>
                    </a:p>
                  </a:txBody>
                  <a:tcPr/>
                </a:tc>
                <a:tc>
                  <a:txBody>
                    <a:bodyPr/>
                    <a:lstStyle/>
                    <a:p>
                      <a:endParaRPr lang="fr-FR" dirty="0"/>
                    </a:p>
                  </a:txBody>
                  <a:tcPr/>
                </a:tc>
                <a:extLst>
                  <a:ext uri="{0D108BD9-81ED-4DB2-BD59-A6C34878D82A}">
                    <a16:rowId xmlns:a16="http://schemas.microsoft.com/office/drawing/2014/main" val="10001"/>
                  </a:ext>
                </a:extLst>
              </a:tr>
              <a:tr h="370840">
                <a:tc>
                  <a:txBody>
                    <a:bodyPr/>
                    <a:lstStyle/>
                    <a:p>
                      <a:endParaRPr lang="fr-FR"/>
                    </a:p>
                  </a:txBody>
                  <a:tcPr/>
                </a:tc>
                <a:tc>
                  <a:txBody>
                    <a:bodyPr/>
                    <a:lstStyle/>
                    <a:p>
                      <a:r>
                        <a:rPr lang="fr-FR" dirty="0"/>
                        <a:t>La PAC comme levier de transformation au niveau national</a:t>
                      </a:r>
                    </a:p>
                  </a:txBody>
                  <a:tcPr/>
                </a:tc>
                <a:tc>
                  <a:txBody>
                    <a:bodyPr/>
                    <a:lstStyle/>
                    <a:p>
                      <a:endParaRPr lang="fr-FR"/>
                    </a:p>
                  </a:txBody>
                  <a:tcPr/>
                </a:tc>
                <a:extLst>
                  <a:ext uri="{0D108BD9-81ED-4DB2-BD59-A6C34878D82A}">
                    <a16:rowId xmlns:a16="http://schemas.microsoft.com/office/drawing/2014/main" val="10002"/>
                  </a:ext>
                </a:extLst>
              </a:tr>
              <a:tr h="370840">
                <a:tc>
                  <a:txBody>
                    <a:bodyPr/>
                    <a:lstStyle/>
                    <a:p>
                      <a:r>
                        <a:rPr lang="fr-FR" dirty="0"/>
                        <a:t>Famille 4</a:t>
                      </a:r>
                    </a:p>
                  </a:txBody>
                  <a:tcPr/>
                </a:tc>
                <a:tc>
                  <a:txBody>
                    <a:bodyPr/>
                    <a:lstStyle/>
                    <a:p>
                      <a:r>
                        <a:rPr lang="fr-FR" dirty="0"/>
                        <a:t>Réfléchir sur un modèle de politique commerciale d’avenir soucieux</a:t>
                      </a:r>
                      <a:r>
                        <a:rPr lang="fr-FR" baseline="0" dirty="0"/>
                        <a:t> d’encourager une alimentation saine et une agriculture faible en émission de GES en France</a:t>
                      </a:r>
                      <a:endParaRPr lang="fr-FR" dirty="0"/>
                    </a:p>
                  </a:txBody>
                  <a:tcPr/>
                </a:tc>
                <a:tc>
                  <a:txBody>
                    <a:bodyPr/>
                    <a:lstStyle/>
                    <a:p>
                      <a:endParaRPr lang="fr-FR" dirty="0"/>
                    </a:p>
                  </a:txBody>
                  <a:tcPr/>
                </a:tc>
                <a:extLst>
                  <a:ext uri="{0D108BD9-81ED-4DB2-BD59-A6C34878D82A}">
                    <a16:rowId xmlns:a16="http://schemas.microsoft.com/office/drawing/2014/main" val="10003"/>
                  </a:ext>
                </a:extLst>
              </a:tr>
              <a:tr h="370840">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10004"/>
                  </a:ext>
                </a:extLst>
              </a:tr>
            </a:tbl>
          </a:graphicData>
        </a:graphic>
      </p:graphicFrame>
      <p:sp>
        <p:nvSpPr>
          <p:cNvPr id="5" name="Étoile à 5 branches 4"/>
          <p:cNvSpPr/>
          <p:nvPr/>
        </p:nvSpPr>
        <p:spPr>
          <a:xfrm>
            <a:off x="7308304" y="3058716"/>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Étoile à 5 branches 5"/>
          <p:cNvSpPr/>
          <p:nvPr/>
        </p:nvSpPr>
        <p:spPr>
          <a:xfrm>
            <a:off x="7812360" y="3058716"/>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Étoile à 5 branches 6"/>
          <p:cNvSpPr/>
          <p:nvPr/>
        </p:nvSpPr>
        <p:spPr>
          <a:xfrm>
            <a:off x="7308304" y="3706788"/>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Étoile à 5 branches 7"/>
          <p:cNvSpPr/>
          <p:nvPr/>
        </p:nvSpPr>
        <p:spPr>
          <a:xfrm>
            <a:off x="7812360" y="3706788"/>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Étoile à 5 branches 8"/>
          <p:cNvSpPr/>
          <p:nvPr/>
        </p:nvSpPr>
        <p:spPr>
          <a:xfrm>
            <a:off x="7308304" y="4498876"/>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Étoile à 5 branches 9"/>
          <p:cNvSpPr/>
          <p:nvPr/>
        </p:nvSpPr>
        <p:spPr>
          <a:xfrm>
            <a:off x="7812360" y="4498876"/>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
        <p:nvSpPr>
          <p:cNvPr id="12" name="Espace réservé du numéro de diapositive 11"/>
          <p:cNvSpPr>
            <a:spLocks noGrp="1"/>
          </p:cNvSpPr>
          <p:nvPr>
            <p:ph type="sldNum" sz="quarter" idx="12"/>
          </p:nvPr>
        </p:nvSpPr>
        <p:spPr/>
        <p:txBody>
          <a:bodyPr/>
          <a:lstStyle/>
          <a:p>
            <a:fld id="{72F8039E-F612-F340-9C85-685CE94AD144}" type="slidenum">
              <a:rPr lang="fr-FR" smtClean="0"/>
              <a:t>6</a:t>
            </a:fld>
            <a:endParaRPr lang="fr-FR"/>
          </a:p>
        </p:txBody>
      </p:sp>
      <p:sp>
        <p:nvSpPr>
          <p:cNvPr id="13" name="Étoile à 5 branches 12"/>
          <p:cNvSpPr/>
          <p:nvPr/>
        </p:nvSpPr>
        <p:spPr>
          <a:xfrm>
            <a:off x="8256656" y="3058716"/>
            <a:ext cx="288032" cy="288032"/>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Étoile à 5 branches 13"/>
          <p:cNvSpPr/>
          <p:nvPr/>
        </p:nvSpPr>
        <p:spPr>
          <a:xfrm>
            <a:off x="8249580" y="4498876"/>
            <a:ext cx="288032" cy="288032"/>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Étoile à 5 branches 14"/>
          <p:cNvSpPr/>
          <p:nvPr/>
        </p:nvSpPr>
        <p:spPr>
          <a:xfrm>
            <a:off x="8265040" y="3706788"/>
            <a:ext cx="288032" cy="288032"/>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61995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15288"/>
            <a:ext cx="8229600" cy="1143000"/>
          </a:xfrm>
        </p:spPr>
        <p:txBody>
          <a:bodyPr>
            <a:normAutofit/>
          </a:bodyPr>
          <a:lstStyle/>
          <a:p>
            <a:r>
              <a:rPr lang="fr-FR" sz="2800" i="1" dirty="0"/>
              <a:t>La convention fait le lien entre le changement climatique et l’effondrement de la biodiversité</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718124800"/>
              </p:ext>
            </p:extLst>
          </p:nvPr>
        </p:nvGraphicFramePr>
        <p:xfrm>
          <a:off x="457200" y="2502320"/>
          <a:ext cx="8229600" cy="1381760"/>
        </p:xfrm>
        <a:graphic>
          <a:graphicData uri="http://schemas.openxmlformats.org/drawingml/2006/table">
            <a:tbl>
              <a:tblPr firstRow="1" bandRow="1">
                <a:tableStyleId>{5C22544A-7EE6-4342-B048-85BDC9FD1C3A}</a:tableStyleId>
              </a:tblPr>
              <a:tblGrid>
                <a:gridCol w="1738536">
                  <a:extLst>
                    <a:ext uri="{9D8B030D-6E8A-4147-A177-3AD203B41FA5}">
                      <a16:colId xmlns:a16="http://schemas.microsoft.com/office/drawing/2014/main" val="20000"/>
                    </a:ext>
                  </a:extLst>
                </a:gridCol>
                <a:gridCol w="4752528">
                  <a:extLst>
                    <a:ext uri="{9D8B030D-6E8A-4147-A177-3AD203B41FA5}">
                      <a16:colId xmlns:a16="http://schemas.microsoft.com/office/drawing/2014/main" val="20001"/>
                    </a:ext>
                  </a:extLst>
                </a:gridCol>
                <a:gridCol w="1738536">
                  <a:extLst>
                    <a:ext uri="{9D8B030D-6E8A-4147-A177-3AD203B41FA5}">
                      <a16:colId xmlns:a16="http://schemas.microsoft.com/office/drawing/2014/main" val="20002"/>
                    </a:ext>
                  </a:extLst>
                </a:gridCol>
              </a:tblGrid>
              <a:tr h="370840">
                <a:tc>
                  <a:txBody>
                    <a:bodyPr/>
                    <a:lstStyle/>
                    <a:p>
                      <a:endParaRPr lang="fr-FR" dirty="0"/>
                    </a:p>
                  </a:txBody>
                  <a:tcPr/>
                </a:tc>
                <a:tc>
                  <a:txBody>
                    <a:bodyPr/>
                    <a:lstStyle/>
                    <a:p>
                      <a:endParaRPr lang="fr-FR"/>
                    </a:p>
                  </a:txBody>
                  <a:tcPr/>
                </a:tc>
                <a:tc>
                  <a:txBody>
                    <a:bodyPr/>
                    <a:lstStyle/>
                    <a:p>
                      <a:r>
                        <a:rPr lang="fr-FR" dirty="0"/>
                        <a:t>Impact GES</a:t>
                      </a:r>
                    </a:p>
                  </a:txBody>
                  <a:tcPr/>
                </a:tc>
                <a:extLst>
                  <a:ext uri="{0D108BD9-81ED-4DB2-BD59-A6C34878D82A}">
                    <a16:rowId xmlns:a16="http://schemas.microsoft.com/office/drawing/2014/main" val="10000"/>
                  </a:ext>
                </a:extLst>
              </a:tr>
              <a:tr h="370840">
                <a:tc>
                  <a:txBody>
                    <a:bodyPr/>
                    <a:lstStyle/>
                    <a:p>
                      <a:r>
                        <a:rPr lang="fr-FR" dirty="0"/>
                        <a:t>Famille 3</a:t>
                      </a:r>
                    </a:p>
                  </a:txBody>
                  <a:tcPr/>
                </a:tc>
                <a:tc>
                  <a:txBody>
                    <a:bodyPr/>
                    <a:lstStyle/>
                    <a:p>
                      <a:r>
                        <a:rPr lang="fr-FR" dirty="0"/>
                        <a:t>Inciter au développement d’une pêche à faible émission</a:t>
                      </a:r>
                    </a:p>
                  </a:txBody>
                  <a:tcPr/>
                </a:tc>
                <a:tc>
                  <a:txBody>
                    <a:bodyPr/>
                    <a:lstStyle/>
                    <a:p>
                      <a:endParaRPr lang="fr-FR" dirty="0"/>
                    </a:p>
                  </a:txBody>
                  <a:tcPr/>
                </a:tc>
                <a:extLst>
                  <a:ext uri="{0D108BD9-81ED-4DB2-BD59-A6C34878D82A}">
                    <a16:rowId xmlns:a16="http://schemas.microsoft.com/office/drawing/2014/main" val="10001"/>
                  </a:ext>
                </a:extLst>
              </a:tr>
              <a:tr h="370840">
                <a:tc>
                  <a:txBody>
                    <a:bodyPr/>
                    <a:lstStyle/>
                    <a:p>
                      <a:r>
                        <a:rPr lang="fr-FR" dirty="0"/>
                        <a:t>Famille 7</a:t>
                      </a:r>
                    </a:p>
                  </a:txBody>
                  <a:tcPr/>
                </a:tc>
                <a:tc>
                  <a:txBody>
                    <a:bodyPr/>
                    <a:lstStyle/>
                    <a:p>
                      <a:r>
                        <a:rPr lang="fr-FR" dirty="0"/>
                        <a:t>Légiférer</a:t>
                      </a:r>
                      <a:r>
                        <a:rPr lang="fr-FR" baseline="0" dirty="0"/>
                        <a:t> sur le crime d’écocide</a:t>
                      </a:r>
                      <a:endParaRPr lang="fr-FR" dirty="0"/>
                    </a:p>
                  </a:txBody>
                  <a:tcPr/>
                </a:tc>
                <a:tc>
                  <a:txBody>
                    <a:bodyPr/>
                    <a:lstStyle/>
                    <a:p>
                      <a:endParaRPr lang="fr-FR" dirty="0"/>
                    </a:p>
                  </a:txBody>
                  <a:tcPr/>
                </a:tc>
                <a:extLst>
                  <a:ext uri="{0D108BD9-81ED-4DB2-BD59-A6C34878D82A}">
                    <a16:rowId xmlns:a16="http://schemas.microsoft.com/office/drawing/2014/main" val="10002"/>
                  </a:ext>
                </a:extLst>
              </a:tr>
            </a:tbl>
          </a:graphicData>
        </a:graphic>
      </p:graphicFrame>
      <p:sp>
        <p:nvSpPr>
          <p:cNvPr id="5" name="Étoile à 5 branches 4"/>
          <p:cNvSpPr/>
          <p:nvPr/>
        </p:nvSpPr>
        <p:spPr>
          <a:xfrm>
            <a:off x="7128284" y="3003214"/>
            <a:ext cx="360040"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Étoile à 5 branches 5"/>
          <p:cNvSpPr/>
          <p:nvPr/>
        </p:nvSpPr>
        <p:spPr>
          <a:xfrm>
            <a:off x="7128284" y="3539032"/>
            <a:ext cx="360040"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Étoile à 5 branches 6"/>
          <p:cNvSpPr/>
          <p:nvPr/>
        </p:nvSpPr>
        <p:spPr>
          <a:xfrm>
            <a:off x="7669612" y="3539032"/>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547664" y="4187104"/>
            <a:ext cx="4680520" cy="1200329"/>
          </a:xfrm>
          <a:prstGeom prst="rect">
            <a:avLst/>
          </a:prstGeom>
          <a:noFill/>
        </p:spPr>
        <p:txBody>
          <a:bodyPr wrap="square" rtlCol="0">
            <a:spAutoFit/>
          </a:bodyPr>
          <a:lstStyle/>
          <a:p>
            <a:r>
              <a:rPr lang="fr-FR" dirty="0"/>
              <a:t>A noter sur la question du crime d’écocide :</a:t>
            </a:r>
          </a:p>
          <a:p>
            <a:r>
              <a:rPr lang="fr-FR" dirty="0"/>
              <a:t>63,4% pour</a:t>
            </a:r>
          </a:p>
          <a:p>
            <a:r>
              <a:rPr lang="fr-FR" dirty="0"/>
              <a:t>36,6% contre</a:t>
            </a:r>
          </a:p>
          <a:p>
            <a:r>
              <a:rPr lang="fr-FR" dirty="0"/>
              <a:t>6,6% de votes blancs</a:t>
            </a:r>
          </a:p>
        </p:txBody>
      </p:sp>
      <p:pic>
        <p:nvPicPr>
          <p:cNvPr id="9" name="Image 8"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
        <p:nvSpPr>
          <p:cNvPr id="10" name="Espace réservé du numéro de diapositive 9"/>
          <p:cNvSpPr>
            <a:spLocks noGrp="1"/>
          </p:cNvSpPr>
          <p:nvPr>
            <p:ph type="sldNum" sz="quarter" idx="12"/>
          </p:nvPr>
        </p:nvSpPr>
        <p:spPr/>
        <p:txBody>
          <a:bodyPr/>
          <a:lstStyle/>
          <a:p>
            <a:fld id="{72F8039E-F612-F340-9C85-685CE94AD144}" type="slidenum">
              <a:rPr lang="fr-FR" smtClean="0"/>
              <a:t>7</a:t>
            </a:fld>
            <a:endParaRPr lang="fr-FR"/>
          </a:p>
        </p:txBody>
      </p:sp>
      <p:sp>
        <p:nvSpPr>
          <p:cNvPr id="11" name="Étoile à 5 branches 10"/>
          <p:cNvSpPr/>
          <p:nvPr/>
        </p:nvSpPr>
        <p:spPr>
          <a:xfrm>
            <a:off x="8098470" y="3541514"/>
            <a:ext cx="288032" cy="288032"/>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Étoile à 5 branches 11"/>
          <p:cNvSpPr/>
          <p:nvPr/>
        </p:nvSpPr>
        <p:spPr>
          <a:xfrm>
            <a:off x="8097924" y="3009450"/>
            <a:ext cx="360040" cy="288032"/>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Étoile à 5 branches 12"/>
          <p:cNvSpPr/>
          <p:nvPr/>
        </p:nvSpPr>
        <p:spPr>
          <a:xfrm>
            <a:off x="7613104" y="2998060"/>
            <a:ext cx="360040" cy="288032"/>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61361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56478" y="1802600"/>
            <a:ext cx="7629067" cy="3171007"/>
          </a:xfrm>
        </p:spPr>
        <p:txBody>
          <a:bodyPr>
            <a:normAutofit fontScale="62500" lnSpcReduction="20000"/>
          </a:bodyPr>
          <a:lstStyle/>
          <a:p>
            <a:pPr algn="l"/>
            <a:r>
              <a:rPr lang="fr-FR" sz="3800" u="sng" dirty="0">
                <a:solidFill>
                  <a:schemeClr val="tx1"/>
                </a:solidFill>
              </a:rPr>
              <a:t>2 sources:</a:t>
            </a:r>
          </a:p>
          <a:p>
            <a:pPr algn="l"/>
            <a:endParaRPr lang="fr-FR" sz="3800" u="sng" dirty="0">
              <a:solidFill>
                <a:schemeClr val="tx1"/>
              </a:solidFill>
            </a:endParaRPr>
          </a:p>
          <a:p>
            <a:pPr marL="457200" indent="-457200" algn="l">
              <a:buFont typeface="Wingdings" charset="2"/>
              <a:buChar char="Ø"/>
            </a:pPr>
            <a:r>
              <a:rPr lang="fr-FR" dirty="0">
                <a:solidFill>
                  <a:srgbClr val="000000"/>
                </a:solidFill>
              </a:rPr>
              <a:t>Le site du ministère du ministère de la transition écologique</a:t>
            </a:r>
          </a:p>
          <a:p>
            <a:pPr marL="457200" indent="-457200" algn="l">
              <a:buFont typeface="Wingdings" charset="2"/>
              <a:buChar char="Ø"/>
            </a:pPr>
            <a:endParaRPr lang="fr-FR" dirty="0">
              <a:solidFill>
                <a:srgbClr val="000000"/>
              </a:solidFill>
            </a:endParaRPr>
          </a:p>
          <a:p>
            <a:pPr marL="457200" indent="-457200" algn="l">
              <a:buFont typeface="Wingdings" charset="2"/>
              <a:buChar char="Ø"/>
            </a:pPr>
            <a:r>
              <a:rPr lang="fr-FR" dirty="0">
                <a:solidFill>
                  <a:srgbClr val="000000"/>
                </a:solidFill>
              </a:rPr>
              <a:t>un groupe de citoyens issus de la CCC, constitués en association: « les 150 »</a:t>
            </a:r>
          </a:p>
          <a:p>
            <a:pPr algn="l"/>
            <a:endParaRPr lang="fr-FR" dirty="0">
              <a:solidFill>
                <a:srgbClr val="000000"/>
              </a:solidFill>
            </a:endParaRPr>
          </a:p>
          <a:p>
            <a:pPr algn="l"/>
            <a:r>
              <a:rPr lang="fr-FR" dirty="0">
                <a:solidFill>
                  <a:srgbClr val="000000"/>
                </a:solidFill>
              </a:rPr>
              <a:t> </a:t>
            </a:r>
          </a:p>
          <a:p>
            <a:pPr algn="l"/>
            <a:endParaRPr lang="fr-FR" dirty="0"/>
          </a:p>
          <a:p>
            <a:pPr algn="l"/>
            <a:r>
              <a:rPr lang="fr-FR" dirty="0"/>
              <a:t> </a:t>
            </a:r>
          </a:p>
        </p:txBody>
      </p:sp>
      <p:sp>
        <p:nvSpPr>
          <p:cNvPr id="4" name="Espace réservé du numéro de diapositive 3"/>
          <p:cNvSpPr>
            <a:spLocks noGrp="1"/>
          </p:cNvSpPr>
          <p:nvPr>
            <p:ph type="sldNum" sz="quarter" idx="12"/>
          </p:nvPr>
        </p:nvSpPr>
        <p:spPr/>
        <p:txBody>
          <a:bodyPr/>
          <a:lstStyle/>
          <a:p>
            <a:fld id="{72F8039E-F612-F340-9C85-685CE94AD144}" type="slidenum">
              <a:rPr lang="fr-FR" smtClean="0"/>
              <a:t>8</a:t>
            </a:fld>
            <a:endParaRPr lang="fr-FR"/>
          </a:p>
        </p:txBody>
      </p:sp>
      <p:pic>
        <p:nvPicPr>
          <p:cNvPr id="5" name="Image 4"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
        <p:nvSpPr>
          <p:cNvPr id="6" name="Titre 1"/>
          <p:cNvSpPr>
            <a:spLocks noGrp="1"/>
          </p:cNvSpPr>
          <p:nvPr>
            <p:ph type="ctrTitle"/>
          </p:nvPr>
        </p:nvSpPr>
        <p:spPr>
          <a:xfrm>
            <a:off x="827584" y="359940"/>
            <a:ext cx="7772400" cy="1010526"/>
          </a:xfrm>
        </p:spPr>
        <p:txBody>
          <a:bodyPr>
            <a:normAutofit/>
          </a:bodyPr>
          <a:lstStyle/>
          <a:p>
            <a:r>
              <a:rPr lang="fr-FR" sz="2400" b="1" dirty="0"/>
              <a:t>SUIVI DES PROPOSITIONS</a:t>
            </a:r>
          </a:p>
        </p:txBody>
      </p:sp>
    </p:spTree>
    <p:extLst>
      <p:ext uri="{BB962C8B-B14F-4D97-AF65-F5344CB8AC3E}">
        <p14:creationId xmlns:p14="http://schemas.microsoft.com/office/powerpoint/2010/main" val="1879098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2F8039E-F612-F340-9C85-685CE94AD144}" type="slidenum">
              <a:rPr lang="fr-FR" smtClean="0"/>
              <a:t>9</a:t>
            </a:fld>
            <a:endParaRPr lang="fr-FR" dirty="0"/>
          </a:p>
        </p:txBody>
      </p:sp>
      <p:pic>
        <p:nvPicPr>
          <p:cNvPr id="5" name="Image 4" descr="logo ihed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72243" cy="724081"/>
          </a:xfrm>
          <a:prstGeom prst="rect">
            <a:avLst/>
          </a:prstGeom>
        </p:spPr>
      </p:pic>
      <p:sp>
        <p:nvSpPr>
          <p:cNvPr id="11" name="ZoneTexte 10"/>
          <p:cNvSpPr txBox="1"/>
          <p:nvPr/>
        </p:nvSpPr>
        <p:spPr>
          <a:xfrm>
            <a:off x="712173" y="1507514"/>
            <a:ext cx="5096267" cy="923330"/>
          </a:xfrm>
          <a:prstGeom prst="rect">
            <a:avLst/>
          </a:prstGeom>
          <a:noFill/>
        </p:spPr>
        <p:txBody>
          <a:bodyPr wrap="none" rtlCol="0">
            <a:spAutoFit/>
          </a:bodyPr>
          <a:lstStyle/>
          <a:p>
            <a:pPr marL="285750" indent="-285750">
              <a:buFontTx/>
              <a:buChar char="-"/>
            </a:pPr>
            <a:r>
              <a:rPr lang="fr-FR" dirty="0"/>
              <a:t>Des propositions reprises dans le plan de relance:</a:t>
            </a:r>
          </a:p>
          <a:p>
            <a:endParaRPr lang="fr-FR" dirty="0"/>
          </a:p>
          <a:p>
            <a:endParaRPr lang="fr-FR" dirty="0"/>
          </a:p>
        </p:txBody>
      </p:sp>
      <p:pic>
        <p:nvPicPr>
          <p:cNvPr id="13" name="Image 12" descr="Capture d’écran 2020-11-09 à 17.04.2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77716"/>
            <a:ext cx="9144000" cy="6044561"/>
          </a:xfrm>
          <a:prstGeom prst="rect">
            <a:avLst/>
          </a:prstGeom>
        </p:spPr>
      </p:pic>
      <p:sp>
        <p:nvSpPr>
          <p:cNvPr id="2" name="ZoneTexte 1"/>
          <p:cNvSpPr txBox="1"/>
          <p:nvPr/>
        </p:nvSpPr>
        <p:spPr>
          <a:xfrm>
            <a:off x="5304166" y="109186"/>
            <a:ext cx="3839834" cy="369332"/>
          </a:xfrm>
          <a:prstGeom prst="rect">
            <a:avLst/>
          </a:prstGeom>
          <a:noFill/>
        </p:spPr>
        <p:txBody>
          <a:bodyPr wrap="none" rtlCol="0">
            <a:spAutoFit/>
          </a:bodyPr>
          <a:lstStyle/>
          <a:p>
            <a:r>
              <a:rPr lang="fr-FR" dirty="0"/>
              <a:t>Propositions appartenant à la Famille 1</a:t>
            </a:r>
          </a:p>
        </p:txBody>
      </p:sp>
    </p:spTree>
    <p:extLst>
      <p:ext uri="{BB962C8B-B14F-4D97-AF65-F5344CB8AC3E}">
        <p14:creationId xmlns:p14="http://schemas.microsoft.com/office/powerpoint/2010/main" val="3040689647"/>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2123</TotalTime>
  <Words>1113</Words>
  <Application>Microsoft Macintosh PowerPoint</Application>
  <PresentationFormat>Affichage à l'écran (4:3)</PresentationFormat>
  <Paragraphs>129</Paragraphs>
  <Slides>16</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16</vt:i4>
      </vt:variant>
    </vt:vector>
  </HeadingPairs>
  <TitlesOfParts>
    <vt:vector size="20" baseType="lpstr">
      <vt:lpstr>Arial</vt:lpstr>
      <vt:lpstr>Calibri</vt:lpstr>
      <vt:lpstr>Wingdings</vt:lpstr>
      <vt:lpstr>Thème Office</vt:lpstr>
      <vt:lpstr>Les territoires  et l’impératif écologique :  échelles et interdépendances </vt:lpstr>
      <vt:lpstr>Convention citoyenne pour le climat - « Se nourrir »</vt:lpstr>
      <vt:lpstr>L’AMBITION</vt:lpstr>
      <vt:lpstr>Agir sur les modes de production et de consommation</vt:lpstr>
      <vt:lpstr>Agir sur les modes de production et de consommation</vt:lpstr>
      <vt:lpstr>Faire évoluer les politiques agricoles à l’échelle européenne</vt:lpstr>
      <vt:lpstr>La convention fait le lien entre le changement climatique et l’effondrement de la biodiversité</vt:lpstr>
      <vt:lpstr>SUIVI DES PROPOSITIONS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DEPUTE ARNAUD LEROY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BENEDICTE Cadalen</dc:creator>
  <cp:lastModifiedBy>Anne Mattioli</cp:lastModifiedBy>
  <cp:revision>37</cp:revision>
  <dcterms:created xsi:type="dcterms:W3CDTF">2020-11-08T13:09:37Z</dcterms:created>
  <dcterms:modified xsi:type="dcterms:W3CDTF">2020-11-12T07:36:28Z</dcterms:modified>
</cp:coreProperties>
</file>