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6.xml" ContentType="application/vnd.openxmlformats-officedocument.presentationml.notesSlide+xml"/>
  <Override PartName="/ppt/notesSlides/notesSlide27.xml" ContentType="application/vnd.openxmlformats-officedocument.presentationml.notesSlide+xml"/>
  <Override PartName="/ppt/notesSlides/notesSlide1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charts/colors5.xml" ContentType="application/vnd.ms-office.chartcolorstyle+xml"/>
  <Override PartName="/ppt/charts/style5.xml" ContentType="application/vnd.ms-office.chartstyle+xml"/>
  <Override PartName="/ppt/charts/chartEx1.xml" ContentType="application/vnd.ms-office.chartex+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olors4.xml" ContentType="application/vnd.ms-office.chartcolorstyle+xml"/>
  <Override PartName="/ppt/charts/style4.xml" ContentType="application/vnd.ms-office.chart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4.xml" ContentType="application/vnd.openxmlformats-officedocument.drawingml.chart+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authors.xml" ContentType="application/vnd.ms-powerpoint.auth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comments/modernComment_7FFFE44B_6D4CB7F2.xml" ContentType="application/vnd.ms-powerpoint.comments+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theme/theme1.xml" ContentType="application/vnd.openxmlformats-officedocument.theme+xml"/>
  <Override PartName="/ppt/notesMasters/notesMaster1.xml" ContentType="application/vnd.openxmlformats-officedocument.presentationml.notesMaster+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5.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1" r:id="rId2"/>
    <p:sldMasterId id="2147483654" r:id="rId3"/>
  </p:sldMasterIdLst>
  <p:notesMasterIdLst>
    <p:notesMasterId r:id="rId43"/>
  </p:notesMasterIdLst>
  <p:sldIdLst>
    <p:sldId id="848" r:id="rId4"/>
    <p:sldId id="310" r:id="rId5"/>
    <p:sldId id="304" r:id="rId6"/>
    <p:sldId id="302" r:id="rId7"/>
    <p:sldId id="305" r:id="rId8"/>
    <p:sldId id="311" r:id="rId9"/>
    <p:sldId id="2147476531" r:id="rId10"/>
    <p:sldId id="2147476532" r:id="rId11"/>
    <p:sldId id="300" r:id="rId12"/>
    <p:sldId id="2147476564" r:id="rId13"/>
    <p:sldId id="2147476534" r:id="rId14"/>
    <p:sldId id="2147476546" r:id="rId15"/>
    <p:sldId id="2147476555" r:id="rId16"/>
    <p:sldId id="2147476565" r:id="rId17"/>
    <p:sldId id="2147476560" r:id="rId18"/>
    <p:sldId id="264" r:id="rId19"/>
    <p:sldId id="276" r:id="rId20"/>
    <p:sldId id="278" r:id="rId21"/>
    <p:sldId id="1473759112" r:id="rId22"/>
    <p:sldId id="2147476571" r:id="rId23"/>
    <p:sldId id="2147476562" r:id="rId24"/>
    <p:sldId id="279" r:id="rId25"/>
    <p:sldId id="280" r:id="rId26"/>
    <p:sldId id="2147376403" r:id="rId27"/>
    <p:sldId id="2147476566" r:id="rId28"/>
    <p:sldId id="292" r:id="rId29"/>
    <p:sldId id="285" r:id="rId30"/>
    <p:sldId id="357" r:id="rId31"/>
    <p:sldId id="2147476570" r:id="rId32"/>
    <p:sldId id="2147476567" r:id="rId33"/>
    <p:sldId id="2147476559" r:id="rId34"/>
    <p:sldId id="2147476568" r:id="rId35"/>
    <p:sldId id="266" r:id="rId36"/>
    <p:sldId id="2147476545" r:id="rId37"/>
    <p:sldId id="2147476557" r:id="rId38"/>
    <p:sldId id="2147476558" r:id="rId39"/>
    <p:sldId id="274" r:id="rId40"/>
    <p:sldId id="268" r:id="rId41"/>
    <p:sldId id="286" r:id="rId42"/>
  </p:sldIdLst>
  <p:sldSz cx="12192000" cy="6858000"/>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CF652C-13A6-EF2C-4009-5D360EAC24F6}" name="LOUDIYI Jihane (GRDF)" initials="LJ(" userId="S::CR1170@grdf.fr::d9c33269-d512-4998-94c9-edab2ca908a6" providerId="AD"/>
  <p188:author id="{EB969B77-2D69-EBBC-7F1D-96016B7CFD0E}" name="SERRELI Carine (GRDF)" initials="S(" userId="S::yc4068@grdf.fr::97215e04-4ec3-47ba-949b-3ddec4c861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32C"/>
    <a:srgbClr val="728A88"/>
    <a:srgbClr val="9DBDBD"/>
    <a:srgbClr val="D5E1E1"/>
    <a:srgbClr val="FDC652"/>
    <a:srgbClr val="C7DCEE"/>
    <a:srgbClr val="EDEDD3"/>
    <a:srgbClr val="9FBFBF"/>
    <a:srgbClr val="559A63"/>
    <a:srgbClr val="1C4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DB1D2-BEB9-40E2-9A14-3AEDA8C08871}" v="58" dt="2024-05-16T16:28:51.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8" autoAdjust="0"/>
    <p:restoredTop sz="66540" autoAdjust="0"/>
  </p:normalViewPr>
  <p:slideViewPr>
    <p:cSldViewPr>
      <p:cViewPr varScale="1">
        <p:scale>
          <a:sx n="68" d="100"/>
          <a:sy n="68" d="100"/>
        </p:scale>
        <p:origin x="1976"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https://grdf-my.sharepoint.com/personal/sj6512_grdf_fr/Documents/Bureau/perso/PRESSE/Copie%20de%20Graphes%20DO%20DICT%20copie.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NULL"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ln>
              <a:noFill/>
            </a:ln>
          </c:spPr>
          <c:dPt>
            <c:idx val="0"/>
            <c:bubble3D val="0"/>
            <c:spPr>
              <a:solidFill>
                <a:srgbClr val="9ECC9A"/>
              </a:solidFill>
              <a:ln w="19050">
                <a:noFill/>
              </a:ln>
              <a:effectLst/>
            </c:spPr>
            <c:extLst>
              <c:ext xmlns:c16="http://schemas.microsoft.com/office/drawing/2014/chart" uri="{C3380CC4-5D6E-409C-BE32-E72D297353CC}">
                <c16:uniqueId val="{00000001-E69C-AB4A-852B-F2E66B64A19F}"/>
              </c:ext>
            </c:extLst>
          </c:dPt>
          <c:dPt>
            <c:idx val="1"/>
            <c:bubble3D val="0"/>
            <c:spPr>
              <a:solidFill>
                <a:srgbClr val="00473C"/>
              </a:solidFill>
              <a:ln w="19050">
                <a:noFill/>
              </a:ln>
              <a:effectLst/>
            </c:spPr>
            <c:extLst>
              <c:ext xmlns:c16="http://schemas.microsoft.com/office/drawing/2014/chart" uri="{C3380CC4-5D6E-409C-BE32-E72D297353CC}">
                <c16:uniqueId val="{00000003-E69C-AB4A-852B-F2E66B64A19F}"/>
              </c:ext>
            </c:extLst>
          </c:dPt>
          <c:dPt>
            <c:idx val="2"/>
            <c:bubble3D val="0"/>
            <c:spPr>
              <a:solidFill>
                <a:schemeClr val="accent3"/>
              </a:solidFill>
              <a:ln w="19050">
                <a:noFill/>
              </a:ln>
              <a:effectLst/>
            </c:spPr>
            <c:extLst>
              <c:ext xmlns:c16="http://schemas.microsoft.com/office/drawing/2014/chart" uri="{C3380CC4-5D6E-409C-BE32-E72D297353CC}">
                <c16:uniqueId val="{00000005-E69C-AB4A-852B-F2E66B64A19F}"/>
              </c:ext>
            </c:extLst>
          </c:dPt>
          <c:dPt>
            <c:idx val="3"/>
            <c:bubble3D val="0"/>
            <c:spPr>
              <a:solidFill>
                <a:schemeClr val="accent4"/>
              </a:solidFill>
              <a:ln w="19050">
                <a:noFill/>
              </a:ln>
              <a:effectLst/>
            </c:spPr>
            <c:extLst>
              <c:ext xmlns:c16="http://schemas.microsoft.com/office/drawing/2014/chart" uri="{C3380CC4-5D6E-409C-BE32-E72D297353CC}">
                <c16:uniqueId val="{00000007-E69C-AB4A-852B-F2E66B64A19F}"/>
              </c:ext>
            </c:extLst>
          </c:dPt>
          <c:cat>
            <c:strRef>
              <c:f>Feuil1!$A$2:$A$5</c:f>
              <c:strCache>
                <c:ptCount val="2"/>
                <c:pt idx="0">
                  <c:v>1er trim.</c:v>
                </c:pt>
                <c:pt idx="1">
                  <c:v>2e trim.</c:v>
                </c:pt>
              </c:strCache>
            </c:strRef>
          </c:cat>
          <c:val>
            <c:numRef>
              <c:f>Feuil1!$B$2:$B$5</c:f>
              <c:numCache>
                <c:formatCode>General</c:formatCode>
                <c:ptCount val="4"/>
                <c:pt idx="0">
                  <c:v>668</c:v>
                </c:pt>
                <c:pt idx="1">
                  <c:v>47339</c:v>
                </c:pt>
              </c:numCache>
            </c:numRef>
          </c:val>
          <c:extLst>
            <c:ext xmlns:c16="http://schemas.microsoft.com/office/drawing/2014/chart" uri="{C3380CC4-5D6E-409C-BE32-E72D297353CC}">
              <c16:uniqueId val="{00000008-E69C-AB4A-852B-F2E66B64A19F}"/>
            </c:ext>
          </c:extLst>
        </c:ser>
        <c:dLbls>
          <c:showLegendKey val="0"/>
          <c:showVal val="0"/>
          <c:showCatName val="0"/>
          <c:showSerName val="0"/>
          <c:showPercent val="0"/>
          <c:showBubbleSize val="0"/>
          <c:showLeaderLines val="1"/>
        </c:dLbls>
        <c:firstSliceAng val="26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ln>
              <a:noFill/>
            </a:ln>
          </c:spPr>
          <c:dPt>
            <c:idx val="0"/>
            <c:bubble3D val="0"/>
            <c:spPr>
              <a:solidFill>
                <a:srgbClr val="0BA5D3"/>
              </a:solidFill>
              <a:ln w="19050">
                <a:noFill/>
              </a:ln>
              <a:effectLst/>
            </c:spPr>
            <c:extLst>
              <c:ext xmlns:c16="http://schemas.microsoft.com/office/drawing/2014/chart" uri="{C3380CC4-5D6E-409C-BE32-E72D297353CC}">
                <c16:uniqueId val="{00000001-D2FF-B249-9A58-EE36C7806041}"/>
              </c:ext>
            </c:extLst>
          </c:dPt>
          <c:dPt>
            <c:idx val="1"/>
            <c:bubble3D val="0"/>
            <c:spPr>
              <a:solidFill>
                <a:srgbClr val="9CB3CB"/>
              </a:solidFill>
              <a:ln w="19050">
                <a:noFill/>
              </a:ln>
              <a:effectLst/>
            </c:spPr>
            <c:extLst>
              <c:ext xmlns:c16="http://schemas.microsoft.com/office/drawing/2014/chart" uri="{C3380CC4-5D6E-409C-BE32-E72D297353CC}">
                <c16:uniqueId val="{00000003-D2FF-B249-9A58-EE36C7806041}"/>
              </c:ext>
            </c:extLst>
          </c:dPt>
          <c:dPt>
            <c:idx val="2"/>
            <c:bubble3D val="0"/>
            <c:spPr>
              <a:solidFill>
                <a:srgbClr val="0052A2"/>
              </a:solidFill>
              <a:ln w="19050">
                <a:noFill/>
              </a:ln>
              <a:effectLst/>
            </c:spPr>
            <c:extLst>
              <c:ext xmlns:c16="http://schemas.microsoft.com/office/drawing/2014/chart" uri="{C3380CC4-5D6E-409C-BE32-E72D297353CC}">
                <c16:uniqueId val="{00000005-D2FF-B249-9A58-EE36C7806041}"/>
              </c:ext>
            </c:extLst>
          </c:dPt>
          <c:dPt>
            <c:idx val="3"/>
            <c:bubble3D val="0"/>
            <c:spPr>
              <a:solidFill>
                <a:schemeClr val="accent4"/>
              </a:solidFill>
              <a:ln w="19050">
                <a:noFill/>
              </a:ln>
              <a:effectLst/>
            </c:spPr>
            <c:extLst>
              <c:ext xmlns:c16="http://schemas.microsoft.com/office/drawing/2014/chart" uri="{C3380CC4-5D6E-409C-BE32-E72D297353CC}">
                <c16:uniqueId val="{00000007-D2FF-B249-9A58-EE36C7806041}"/>
              </c:ext>
            </c:extLst>
          </c:dPt>
          <c:cat>
            <c:strRef>
              <c:f>Feuil1!$A$2:$A$5</c:f>
              <c:strCache>
                <c:ptCount val="2"/>
                <c:pt idx="0">
                  <c:v>1er trim.</c:v>
                </c:pt>
                <c:pt idx="1">
                  <c:v>2e trim.</c:v>
                </c:pt>
              </c:strCache>
            </c:strRef>
          </c:cat>
          <c:val>
            <c:numRef>
              <c:f>Feuil1!$B$2:$B$5</c:f>
              <c:numCache>
                <c:formatCode>General</c:formatCode>
                <c:ptCount val="4"/>
                <c:pt idx="0">
                  <c:v>105</c:v>
                </c:pt>
                <c:pt idx="1">
                  <c:v>55</c:v>
                </c:pt>
                <c:pt idx="2">
                  <c:v>67</c:v>
                </c:pt>
              </c:numCache>
            </c:numRef>
          </c:val>
          <c:extLst>
            <c:ext xmlns:c16="http://schemas.microsoft.com/office/drawing/2014/chart" uri="{C3380CC4-5D6E-409C-BE32-E72D297353CC}">
              <c16:uniqueId val="{00000008-D2FF-B249-9A58-EE36C7806041}"/>
            </c:ext>
          </c:extLst>
        </c:ser>
        <c:dLbls>
          <c:showLegendKey val="0"/>
          <c:showVal val="0"/>
          <c:showCatName val="0"/>
          <c:showSerName val="0"/>
          <c:showPercent val="0"/>
          <c:showBubbleSize val="0"/>
          <c:showLeaderLines val="1"/>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scope 3 indirect</c:v>
                </c:pt>
              </c:strCache>
            </c:strRef>
          </c:tx>
          <c:spPr>
            <a:solidFill>
              <a:srgbClr val="0053A1"/>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0053A1"/>
              </a:solidFill>
              <a:ln>
                <a:noFill/>
              </a:ln>
              <a:effectLst/>
            </c:spPr>
            <c:extLst>
              <c:ext xmlns:c16="http://schemas.microsoft.com/office/drawing/2014/chart" uri="{C3380CC4-5D6E-409C-BE32-E72D297353CC}">
                <c16:uniqueId val="{00000001-3994-5C48-8ED7-CEA56448CAB2}"/>
              </c:ext>
            </c:extLst>
          </c:dPt>
          <c:dPt>
            <c:idx val="1"/>
            <c:invertIfNegative val="0"/>
            <c:bubble3D val="0"/>
            <c:spPr>
              <a:solidFill>
                <a:srgbClr val="0BA5D3"/>
              </a:solidFill>
              <a:ln>
                <a:noFill/>
              </a:ln>
              <a:effectLst/>
            </c:spPr>
            <c:extLst>
              <c:ext xmlns:c16="http://schemas.microsoft.com/office/drawing/2014/chart" uri="{C3380CC4-5D6E-409C-BE32-E72D297353CC}">
                <c16:uniqueId val="{00000003-3994-5C48-8ED7-CEA56448CAB2}"/>
              </c:ext>
            </c:extLst>
          </c:dPt>
          <c:dLbls>
            <c:delete val="1"/>
          </c:dLbls>
          <c:cat>
            <c:numRef>
              <c:f>Feuil1!$A$2:$A$3</c:f>
              <c:numCache>
                <c:formatCode>General</c:formatCode>
                <c:ptCount val="2"/>
                <c:pt idx="0">
                  <c:v>2009</c:v>
                </c:pt>
                <c:pt idx="1">
                  <c:v>2023</c:v>
                </c:pt>
              </c:numCache>
            </c:numRef>
          </c:cat>
          <c:val>
            <c:numRef>
              <c:f>Feuil1!$B$2:$B$3</c:f>
              <c:numCache>
                <c:formatCode>0%</c:formatCode>
                <c:ptCount val="2"/>
                <c:pt idx="0" formatCode="0.00%">
                  <c:v>-6.2E-2</c:v>
                </c:pt>
                <c:pt idx="1">
                  <c:v>-0.14399999999999999</c:v>
                </c:pt>
              </c:numCache>
            </c:numRef>
          </c:val>
          <c:extLst>
            <c:ext xmlns:c16="http://schemas.microsoft.com/office/drawing/2014/chart" uri="{C3380CC4-5D6E-409C-BE32-E72D297353CC}">
              <c16:uniqueId val="{00000004-3994-5C48-8ED7-CEA56448CAB2}"/>
            </c:ext>
          </c:extLst>
        </c:ser>
        <c:dLbls>
          <c:dLblPos val="outEnd"/>
          <c:showLegendKey val="0"/>
          <c:showVal val="1"/>
          <c:showCatName val="0"/>
          <c:showSerName val="0"/>
          <c:showPercent val="0"/>
          <c:showBubbleSize val="0"/>
        </c:dLbls>
        <c:gapWidth val="187"/>
        <c:overlap val="-24"/>
        <c:axId val="306421823"/>
        <c:axId val="390499439"/>
      </c:barChart>
      <c:catAx>
        <c:axId val="306421823"/>
        <c:scaling>
          <c:orientation val="minMax"/>
        </c:scaling>
        <c:delete val="1"/>
        <c:axPos val="b"/>
        <c:numFmt formatCode="General" sourceLinked="1"/>
        <c:majorTickMark val="none"/>
        <c:minorTickMark val="none"/>
        <c:tickLblPos val="high"/>
        <c:crossAx val="390499439"/>
        <c:crosses val="autoZero"/>
        <c:auto val="1"/>
        <c:lblAlgn val="ctr"/>
        <c:lblOffset val="100"/>
        <c:noMultiLvlLbl val="0"/>
      </c:catAx>
      <c:valAx>
        <c:axId val="390499439"/>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306421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9ECC99"/>
            </a:solidFill>
            <a:ln>
              <a:noFill/>
            </a:ln>
          </c:spPr>
          <c:dPt>
            <c:idx val="0"/>
            <c:bubble3D val="0"/>
            <c:spPr>
              <a:solidFill>
                <a:srgbClr val="1A4327"/>
              </a:solidFill>
              <a:ln w="19050">
                <a:noFill/>
              </a:ln>
              <a:effectLst/>
            </c:spPr>
            <c:extLst>
              <c:ext xmlns:c16="http://schemas.microsoft.com/office/drawing/2014/chart" uri="{C3380CC4-5D6E-409C-BE32-E72D297353CC}">
                <c16:uniqueId val="{00000001-4FA6-8947-B416-9CAB5D189421}"/>
              </c:ext>
            </c:extLst>
          </c:dPt>
          <c:dPt>
            <c:idx val="1"/>
            <c:bubble3D val="0"/>
            <c:spPr>
              <a:solidFill>
                <a:srgbClr val="9ECC99"/>
              </a:solidFill>
              <a:ln w="19050">
                <a:noFill/>
              </a:ln>
              <a:effectLst/>
            </c:spPr>
            <c:extLst>
              <c:ext xmlns:c16="http://schemas.microsoft.com/office/drawing/2014/chart" uri="{C3380CC4-5D6E-409C-BE32-E72D297353CC}">
                <c16:uniqueId val="{00000003-4FA6-8947-B416-9CAB5D189421}"/>
              </c:ext>
            </c:extLst>
          </c:dPt>
          <c:dPt>
            <c:idx val="2"/>
            <c:bubble3D val="0"/>
            <c:spPr>
              <a:solidFill>
                <a:srgbClr val="569A64"/>
              </a:solidFill>
              <a:ln w="19050">
                <a:noFill/>
              </a:ln>
              <a:effectLst/>
            </c:spPr>
            <c:extLst>
              <c:ext xmlns:c16="http://schemas.microsoft.com/office/drawing/2014/chart" uri="{C3380CC4-5D6E-409C-BE32-E72D297353CC}">
                <c16:uniqueId val="{00000005-4FA6-8947-B416-9CAB5D189421}"/>
              </c:ext>
            </c:extLst>
          </c:dPt>
          <c:dPt>
            <c:idx val="3"/>
            <c:bubble3D val="0"/>
            <c:spPr>
              <a:solidFill>
                <a:srgbClr val="728A88"/>
              </a:solidFill>
              <a:ln w="19050">
                <a:noFill/>
              </a:ln>
              <a:effectLst/>
            </c:spPr>
            <c:extLst>
              <c:ext xmlns:c16="http://schemas.microsoft.com/office/drawing/2014/chart" uri="{C3380CC4-5D6E-409C-BE32-E72D297353CC}">
                <c16:uniqueId val="{00000007-4FA6-8947-B416-9CAB5D189421}"/>
              </c:ext>
            </c:extLst>
          </c:dPt>
          <c:dPt>
            <c:idx val="4"/>
            <c:bubble3D val="0"/>
            <c:spPr>
              <a:solidFill>
                <a:srgbClr val="9FBFBF"/>
              </a:solidFill>
              <a:ln w="19050">
                <a:noFill/>
              </a:ln>
              <a:effectLst/>
            </c:spPr>
            <c:extLst>
              <c:ext xmlns:c16="http://schemas.microsoft.com/office/drawing/2014/chart" uri="{C3380CC4-5D6E-409C-BE32-E72D297353CC}">
                <c16:uniqueId val="{00000009-4FA6-8947-B416-9CAB5D189421}"/>
              </c:ext>
            </c:extLst>
          </c:dPt>
          <c:dPt>
            <c:idx val="5"/>
            <c:bubble3D val="0"/>
            <c:spPr>
              <a:solidFill>
                <a:srgbClr val="D5E1E1"/>
              </a:solidFill>
              <a:ln w="19050">
                <a:noFill/>
              </a:ln>
              <a:effectLst/>
            </c:spPr>
            <c:extLst>
              <c:ext xmlns:c16="http://schemas.microsoft.com/office/drawing/2014/chart" uri="{C3380CC4-5D6E-409C-BE32-E72D297353CC}">
                <c16:uniqueId val="{0000000A-4FA6-8947-B416-9CAB5D189421}"/>
              </c:ext>
            </c:extLst>
          </c:dPt>
          <c:dPt>
            <c:idx val="6"/>
            <c:bubble3D val="0"/>
            <c:spPr>
              <a:solidFill>
                <a:srgbClr val="54755D"/>
              </a:solidFill>
              <a:ln w="19050">
                <a:noFill/>
              </a:ln>
              <a:effectLst/>
            </c:spPr>
            <c:extLst>
              <c:ext xmlns:c16="http://schemas.microsoft.com/office/drawing/2014/chart" uri="{C3380CC4-5D6E-409C-BE32-E72D297353CC}">
                <c16:uniqueId val="{0000000D-7693-0D4D-8503-244266D22817}"/>
              </c:ext>
            </c:extLst>
          </c:dPt>
          <c:cat>
            <c:strRef>
              <c:f>Feuil1!$A$2:$A$8</c:f>
              <c:strCache>
                <c:ptCount val="2"/>
                <c:pt idx="0">
                  <c:v>1er trim.</c:v>
                </c:pt>
                <c:pt idx="1">
                  <c:v>2e trim.</c:v>
                </c:pt>
              </c:strCache>
            </c:strRef>
          </c:cat>
          <c:val>
            <c:numRef>
              <c:f>Feuil1!$B$2:$B$8</c:f>
              <c:numCache>
                <c:formatCode>General</c:formatCode>
                <c:ptCount val="7"/>
                <c:pt idx="0">
                  <c:v>6657</c:v>
                </c:pt>
                <c:pt idx="2">
                  <c:v>691</c:v>
                </c:pt>
                <c:pt idx="3">
                  <c:v>565</c:v>
                </c:pt>
                <c:pt idx="4">
                  <c:v>391</c:v>
                </c:pt>
                <c:pt idx="5">
                  <c:v>238</c:v>
                </c:pt>
                <c:pt idx="6">
                  <c:v>3249</c:v>
                </c:pt>
              </c:numCache>
            </c:numRef>
          </c:val>
          <c:extLst>
            <c:ext xmlns:c16="http://schemas.microsoft.com/office/drawing/2014/chart" uri="{C3380CC4-5D6E-409C-BE32-E72D297353CC}">
              <c16:uniqueId val="{00000008-4FA6-8947-B416-9CAB5D189421}"/>
            </c:ext>
          </c:extLst>
        </c:ser>
        <c:dLbls>
          <c:showLegendKey val="0"/>
          <c:showVal val="0"/>
          <c:showCatName val="0"/>
          <c:showSerName val="0"/>
          <c:showPercent val="0"/>
          <c:showBubbleSize val="0"/>
          <c:showLeaderLines val="1"/>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spPr>
            <a:solidFill>
              <a:srgbClr val="1D482A"/>
            </a:solidFill>
            <a:ln>
              <a:noFill/>
            </a:ln>
            <a:effectLst/>
          </c:spPr>
          <c:invertIfNegative val="0"/>
          <c:val>
            <c:numRef>
              <c:f>Feuil1!$A$4</c:f>
              <c:numCache>
                <c:formatCode>General</c:formatCode>
                <c:ptCount val="1"/>
                <c:pt idx="0">
                  <c:v>130</c:v>
                </c:pt>
              </c:numCache>
            </c:numRef>
          </c:val>
          <c:extLst>
            <c:ext xmlns:c16="http://schemas.microsoft.com/office/drawing/2014/chart" uri="{C3380CC4-5D6E-409C-BE32-E72D297353CC}">
              <c16:uniqueId val="{00000000-8183-CD4E-8F99-113B5442DACE}"/>
            </c:ext>
          </c:extLst>
        </c:ser>
        <c:ser>
          <c:idx val="2"/>
          <c:order val="2"/>
          <c:spPr>
            <a:solidFill>
              <a:schemeClr val="accent1"/>
            </a:solidFill>
            <a:ln>
              <a:solidFill>
                <a:schemeClr val="bg1"/>
              </a:solidFill>
            </a:ln>
            <a:effectLst/>
          </c:spPr>
          <c:invertIfNegative val="0"/>
          <c:val>
            <c:numRef>
              <c:f>Feuil1!$A$5</c:f>
              <c:numCache>
                <c:formatCode>General</c:formatCode>
                <c:ptCount val="1"/>
                <c:pt idx="0">
                  <c:v>90</c:v>
                </c:pt>
              </c:numCache>
            </c:numRef>
          </c:val>
          <c:extLst>
            <c:ext xmlns:c16="http://schemas.microsoft.com/office/drawing/2014/chart" uri="{C3380CC4-5D6E-409C-BE32-E72D297353CC}">
              <c16:uniqueId val="{00000001-8183-CD4E-8F99-113B5442DACE}"/>
            </c:ext>
          </c:extLst>
        </c:ser>
        <c:ser>
          <c:idx val="3"/>
          <c:order val="3"/>
          <c:spPr>
            <a:solidFill>
              <a:srgbClr val="9FBFBF"/>
            </a:solidFill>
            <a:ln>
              <a:solidFill>
                <a:schemeClr val="bg1"/>
              </a:solidFill>
            </a:ln>
            <a:effectLst/>
          </c:spPr>
          <c:invertIfNegative val="0"/>
          <c:val>
            <c:numRef>
              <c:f>Feuil1!$A$7</c:f>
              <c:numCache>
                <c:formatCode>General</c:formatCode>
                <c:ptCount val="1"/>
                <c:pt idx="0">
                  <c:v>50</c:v>
                </c:pt>
              </c:numCache>
            </c:numRef>
          </c:val>
          <c:extLst>
            <c:ext xmlns:c16="http://schemas.microsoft.com/office/drawing/2014/chart" uri="{C3380CC4-5D6E-409C-BE32-E72D297353CC}">
              <c16:uniqueId val="{00000002-8183-CD4E-8F99-113B5442DACE}"/>
            </c:ext>
          </c:extLst>
        </c:ser>
        <c:ser>
          <c:idx val="4"/>
          <c:order val="4"/>
          <c:spPr>
            <a:solidFill>
              <a:srgbClr val="D5E1E1"/>
            </a:solidFill>
            <a:ln>
              <a:solidFill>
                <a:schemeClr val="bg1"/>
              </a:solidFill>
            </a:ln>
            <a:effectLst/>
          </c:spPr>
          <c:invertIfNegative val="0"/>
          <c:val>
            <c:numRef>
              <c:f>Feuil1!$A$8</c:f>
              <c:numCache>
                <c:formatCode>General</c:formatCode>
                <c:ptCount val="1"/>
                <c:pt idx="0">
                  <c:v>50</c:v>
                </c:pt>
              </c:numCache>
            </c:numRef>
          </c:val>
          <c:extLst>
            <c:ext xmlns:c16="http://schemas.microsoft.com/office/drawing/2014/chart" uri="{C3380CC4-5D6E-409C-BE32-E72D297353CC}">
              <c16:uniqueId val="{00000003-8183-CD4E-8F99-113B5442DACE}"/>
            </c:ext>
          </c:extLst>
        </c:ser>
        <c:ser>
          <c:idx val="5"/>
          <c:order val="5"/>
          <c:spPr>
            <a:solidFill>
              <a:srgbClr val="9ECD98"/>
            </a:solidFill>
            <a:ln>
              <a:solidFill>
                <a:schemeClr val="bg1"/>
              </a:solidFill>
            </a:ln>
            <a:effectLst/>
          </c:spPr>
          <c:invertIfNegative val="0"/>
          <c:val>
            <c:numRef>
              <c:f>Feuil1!$A$6</c:f>
              <c:numCache>
                <c:formatCode>General</c:formatCode>
                <c:ptCount val="1"/>
                <c:pt idx="0">
                  <c:v>100</c:v>
                </c:pt>
              </c:numCache>
            </c:numRef>
          </c:val>
          <c:extLst>
            <c:ext xmlns:c16="http://schemas.microsoft.com/office/drawing/2014/chart" uri="{C3380CC4-5D6E-409C-BE32-E72D297353CC}">
              <c16:uniqueId val="{00000004-8183-CD4E-8F99-113B5442DACE}"/>
            </c:ext>
          </c:extLst>
        </c:ser>
        <c:dLbls>
          <c:showLegendKey val="0"/>
          <c:showVal val="0"/>
          <c:showCatName val="0"/>
          <c:showSerName val="0"/>
          <c:showPercent val="0"/>
          <c:showBubbleSize val="0"/>
        </c:dLbls>
        <c:gapWidth val="150"/>
        <c:overlap val="100"/>
        <c:axId val="781921247"/>
        <c:axId val="847860207"/>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Feuil1!$A$3</c15:sqref>
                        </c15:formulaRef>
                      </c:ext>
                    </c:extLst>
                    <c:numCache>
                      <c:formatCode>General</c:formatCode>
                      <c:ptCount val="1"/>
                    </c:numCache>
                  </c:numRef>
                </c:val>
                <c:extLst>
                  <c:ext xmlns:c16="http://schemas.microsoft.com/office/drawing/2014/chart" uri="{C3380CC4-5D6E-409C-BE32-E72D297353CC}">
                    <c16:uniqueId val="{00000006-8183-CD4E-8F99-113B5442DACE}"/>
                  </c:ext>
                </c:extLst>
              </c15:ser>
            </c15:filteredBarSeries>
          </c:ext>
        </c:extLst>
      </c:barChart>
      <c:catAx>
        <c:axId val="781921247"/>
        <c:scaling>
          <c:orientation val="minMax"/>
        </c:scaling>
        <c:delete val="1"/>
        <c:axPos val="b"/>
        <c:numFmt formatCode="General" sourceLinked="1"/>
        <c:majorTickMark val="none"/>
        <c:minorTickMark val="none"/>
        <c:tickLblPos val="nextTo"/>
        <c:crossAx val="847860207"/>
        <c:crosses val="autoZero"/>
        <c:auto val="1"/>
        <c:lblAlgn val="ctr"/>
        <c:lblOffset val="100"/>
        <c:noMultiLvlLbl val="0"/>
      </c:catAx>
      <c:valAx>
        <c:axId val="847860207"/>
        <c:scaling>
          <c:orientation val="minMax"/>
        </c:scaling>
        <c:delete val="1"/>
        <c:axPos val="l"/>
        <c:numFmt formatCode="General" sourceLinked="1"/>
        <c:majorTickMark val="none"/>
        <c:minorTickMark val="none"/>
        <c:tickLblPos val="nextTo"/>
        <c:crossAx val="781921247"/>
        <c:crosses val="autoZero"/>
        <c:crossBetween val="between"/>
      </c:valAx>
      <c:spPr>
        <a:noFill/>
        <a:ln w="25400">
          <a:solidFill>
            <a:schemeClr val="bg1"/>
          </a:solid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0053A1"/>
            </a:solidFill>
            <a:ln>
              <a:noFill/>
            </a:ln>
          </c:spPr>
          <c:dPt>
            <c:idx val="0"/>
            <c:bubble3D val="0"/>
            <c:spPr>
              <a:solidFill>
                <a:srgbClr val="249EA0"/>
              </a:solidFill>
              <a:ln w="19050">
                <a:noFill/>
              </a:ln>
              <a:effectLst/>
            </c:spPr>
            <c:extLst>
              <c:ext xmlns:c16="http://schemas.microsoft.com/office/drawing/2014/chart" uri="{C3380CC4-5D6E-409C-BE32-E72D297353CC}">
                <c16:uniqueId val="{00000001-30D7-8043-8459-8C3F1F0A15FB}"/>
              </c:ext>
            </c:extLst>
          </c:dPt>
          <c:dPt>
            <c:idx val="1"/>
            <c:bubble3D val="0"/>
            <c:spPr>
              <a:solidFill>
                <a:srgbClr val="0DA5D3"/>
              </a:solidFill>
              <a:ln w="19050">
                <a:noFill/>
              </a:ln>
              <a:effectLst/>
            </c:spPr>
            <c:extLst>
              <c:ext xmlns:c16="http://schemas.microsoft.com/office/drawing/2014/chart" uri="{C3380CC4-5D6E-409C-BE32-E72D297353CC}">
                <c16:uniqueId val="{00000003-30D7-8043-8459-8C3F1F0A15FB}"/>
              </c:ext>
            </c:extLst>
          </c:dPt>
          <c:dPt>
            <c:idx val="2"/>
            <c:bubble3D val="0"/>
            <c:spPr>
              <a:solidFill>
                <a:srgbClr val="728A88"/>
              </a:solidFill>
              <a:ln w="19050">
                <a:noFill/>
              </a:ln>
              <a:effectLst/>
            </c:spPr>
            <c:extLst>
              <c:ext xmlns:c16="http://schemas.microsoft.com/office/drawing/2014/chart" uri="{C3380CC4-5D6E-409C-BE32-E72D297353CC}">
                <c16:uniqueId val="{00000005-30D7-8043-8459-8C3F1F0A15FB}"/>
              </c:ext>
            </c:extLst>
          </c:dPt>
          <c:dPt>
            <c:idx val="3"/>
            <c:bubble3D val="0"/>
            <c:spPr>
              <a:solidFill>
                <a:srgbClr val="9DBDBD"/>
              </a:solidFill>
              <a:ln w="19050">
                <a:noFill/>
              </a:ln>
              <a:effectLst/>
            </c:spPr>
            <c:extLst>
              <c:ext xmlns:c16="http://schemas.microsoft.com/office/drawing/2014/chart" uri="{C3380CC4-5D6E-409C-BE32-E72D297353CC}">
                <c16:uniqueId val="{00000007-30D7-8043-8459-8C3F1F0A15FB}"/>
              </c:ext>
            </c:extLst>
          </c:dPt>
          <c:dPt>
            <c:idx val="4"/>
            <c:bubble3D val="0"/>
            <c:spPr>
              <a:solidFill>
                <a:srgbClr val="0053A1"/>
              </a:solidFill>
              <a:ln w="19050">
                <a:noFill/>
              </a:ln>
              <a:effectLst/>
            </c:spPr>
            <c:extLst>
              <c:ext xmlns:c16="http://schemas.microsoft.com/office/drawing/2014/chart" uri="{C3380CC4-5D6E-409C-BE32-E72D297353CC}">
                <c16:uniqueId val="{00000009-DDAC-FF45-9701-5AE36AA1E36C}"/>
              </c:ext>
            </c:extLst>
          </c:dPt>
          <c:cat>
            <c:strRef>
              <c:f>Feuil1!$A$2:$A$6</c:f>
              <c:strCache>
                <c:ptCount val="2"/>
                <c:pt idx="0">
                  <c:v>1er trim.</c:v>
                </c:pt>
                <c:pt idx="1">
                  <c:v>2e trim.</c:v>
                </c:pt>
              </c:strCache>
            </c:strRef>
          </c:cat>
          <c:val>
            <c:numRef>
              <c:f>Feuil1!$B$2:$B$6</c:f>
              <c:numCache>
                <c:formatCode>0.00%</c:formatCode>
                <c:ptCount val="5"/>
                <c:pt idx="0" formatCode="0%">
                  <c:v>0.67</c:v>
                </c:pt>
                <c:pt idx="1">
                  <c:v>0.13500000000000001</c:v>
                </c:pt>
                <c:pt idx="2" formatCode="0%">
                  <c:v>0.11</c:v>
                </c:pt>
                <c:pt idx="3">
                  <c:v>8.5000000000000006E-2</c:v>
                </c:pt>
              </c:numCache>
            </c:numRef>
          </c:val>
          <c:extLst>
            <c:ext xmlns:c16="http://schemas.microsoft.com/office/drawing/2014/chart" uri="{C3380CC4-5D6E-409C-BE32-E72D297353CC}">
              <c16:uniqueId val="{00000008-30D7-8043-8459-8C3F1F0A15FB}"/>
            </c:ext>
          </c:extLst>
        </c:ser>
        <c:dLbls>
          <c:showLegendKey val="0"/>
          <c:showVal val="0"/>
          <c:showCatName val="0"/>
          <c:showSerName val="0"/>
          <c:showPercent val="0"/>
          <c:showBubbleSize val="0"/>
          <c:showLeaderLines val="1"/>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52503466017953"/>
          <c:y val="0.246855227669525"/>
          <c:w val="0.81961064343335333"/>
          <c:h val="0.65109842864158152"/>
        </c:manualLayout>
      </c:layout>
      <c:lineChart>
        <c:grouping val="standard"/>
        <c:varyColors val="0"/>
        <c:ser>
          <c:idx val="6"/>
          <c:order val="0"/>
          <c:tx>
            <c:strRef>
              <c:f>'GRAPHES '!$A$59</c:f>
              <c:strCache>
                <c:ptCount val="1"/>
                <c:pt idx="0">
                  <c:v>DICT* Concernées</c:v>
                </c:pt>
              </c:strCache>
            </c:strRef>
          </c:tx>
          <c:spPr>
            <a:ln w="19050" cap="rnd" cmpd="sng" algn="ctr">
              <a:solidFill>
                <a:schemeClr val="accent1">
                  <a:lumMod val="80000"/>
                  <a:lumOff val="20000"/>
                </a:schemeClr>
              </a:solidFill>
              <a:prstDash val="solid"/>
              <a:round/>
            </a:ln>
            <a:effectLst/>
          </c:spPr>
          <c:marker>
            <c:symbol val="none"/>
          </c:marker>
          <c:cat>
            <c:strRef>
              <c:f>'GRAPHES '!$H$56:$T$56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extLst/>
            </c:strRef>
          </c:cat>
          <c:val>
            <c:numRef>
              <c:f>'GRAPHES '!$H$59:$T$59</c:f>
              <c:numCache>
                <c:formatCode>#,##0</c:formatCode>
                <c:ptCount val="13"/>
                <c:pt idx="0">
                  <c:v>565796</c:v>
                </c:pt>
                <c:pt idx="1">
                  <c:v>594740</c:v>
                </c:pt>
                <c:pt idx="2">
                  <c:v>625808</c:v>
                </c:pt>
                <c:pt idx="3">
                  <c:v>599245</c:v>
                </c:pt>
                <c:pt idx="4">
                  <c:v>612009</c:v>
                </c:pt>
                <c:pt idx="5">
                  <c:v>664477</c:v>
                </c:pt>
                <c:pt idx="6">
                  <c:v>711277</c:v>
                </c:pt>
                <c:pt idx="7">
                  <c:v>747462</c:v>
                </c:pt>
                <c:pt idx="8">
                  <c:v>826253</c:v>
                </c:pt>
                <c:pt idx="9">
                  <c:v>795753</c:v>
                </c:pt>
                <c:pt idx="10">
                  <c:v>867944</c:v>
                </c:pt>
                <c:pt idx="11">
                  <c:v>796200</c:v>
                </c:pt>
                <c:pt idx="12">
                  <c:v>767047</c:v>
                </c:pt>
              </c:numCache>
              <c:extLst/>
            </c:numRef>
          </c:val>
          <c:smooth val="0"/>
          <c:extLst>
            <c:ext xmlns:c16="http://schemas.microsoft.com/office/drawing/2014/chart" uri="{C3380CC4-5D6E-409C-BE32-E72D297353CC}">
              <c16:uniqueId val="{00000000-0ECE-6144-8022-7FF262A13A71}"/>
            </c:ext>
          </c:extLst>
        </c:ser>
        <c:ser>
          <c:idx val="7"/>
          <c:order val="1"/>
          <c:tx>
            <c:strRef>
              <c:f>'GRAPHES '!$A$57</c:f>
              <c:strCache>
                <c:ptCount val="1"/>
                <c:pt idx="0">
                  <c:v>DO avec fuite</c:v>
                </c:pt>
              </c:strCache>
            </c:strRef>
          </c:tx>
          <c:spPr>
            <a:ln w="19050" cap="rnd" cmpd="sng" algn="ctr">
              <a:solidFill>
                <a:schemeClr val="accent3">
                  <a:lumMod val="80000"/>
                  <a:lumOff val="20000"/>
                </a:schemeClr>
              </a:solidFill>
              <a:prstDash val="solid"/>
              <a:round/>
            </a:ln>
            <a:effectLst/>
          </c:spPr>
          <c:marker>
            <c:symbol val="none"/>
          </c:marker>
          <c:cat>
            <c:strRef>
              <c:f>'GRAPHES '!$I$56:$U$56</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02/2024 A.Gli.</c:v>
                </c:pt>
              </c:strCache>
              <c:extLst/>
            </c:strRef>
          </c:cat>
          <c:val>
            <c:numRef>
              <c:f>'GRAPHES '!$H$57:$T$57</c:f>
              <c:numCache>
                <c:formatCode>General</c:formatCode>
                <c:ptCount val="13"/>
                <c:pt idx="0">
                  <c:v>4321</c:v>
                </c:pt>
                <c:pt idx="1">
                  <c:v>4165</c:v>
                </c:pt>
                <c:pt idx="2">
                  <c:v>3864</c:v>
                </c:pt>
                <c:pt idx="3">
                  <c:v>3035</c:v>
                </c:pt>
                <c:pt idx="4">
                  <c:v>2925</c:v>
                </c:pt>
                <c:pt idx="5">
                  <c:v>2974</c:v>
                </c:pt>
                <c:pt idx="6">
                  <c:v>2937</c:v>
                </c:pt>
                <c:pt idx="7">
                  <c:v>2933</c:v>
                </c:pt>
                <c:pt idx="8">
                  <c:v>2990</c:v>
                </c:pt>
                <c:pt idx="9">
                  <c:v>2247</c:v>
                </c:pt>
                <c:pt idx="10">
                  <c:v>2426</c:v>
                </c:pt>
                <c:pt idx="11">
                  <c:v>2468</c:v>
                </c:pt>
                <c:pt idx="12">
                  <c:v>2295</c:v>
                </c:pt>
              </c:numCache>
              <c:extLst/>
            </c:numRef>
          </c:val>
          <c:smooth val="0"/>
          <c:extLst>
            <c:ext xmlns:c16="http://schemas.microsoft.com/office/drawing/2014/chart" uri="{C3380CC4-5D6E-409C-BE32-E72D297353CC}">
              <c16:uniqueId val="{00000001-0ECE-6144-8022-7FF262A13A71}"/>
            </c:ext>
          </c:extLst>
        </c:ser>
        <c:ser>
          <c:idx val="8"/>
          <c:order val="2"/>
          <c:tx>
            <c:strRef>
              <c:f>'GRAPHES '!$A$59</c:f>
              <c:strCache>
                <c:ptCount val="1"/>
                <c:pt idx="0">
                  <c:v>DICT* Concernées</c:v>
                </c:pt>
              </c:strCache>
            </c:strRef>
          </c:tx>
          <c:spPr>
            <a:ln w="19050" cap="rnd" cmpd="sng" algn="ctr">
              <a:solidFill>
                <a:schemeClr val="accent5">
                  <a:lumMod val="80000"/>
                  <a:lumOff val="20000"/>
                </a:schemeClr>
              </a:solidFill>
              <a:prstDash val="solid"/>
              <a:round/>
            </a:ln>
            <a:effectLst/>
          </c:spPr>
          <c:marker>
            <c:symbol val="none"/>
          </c:marker>
          <c:cat>
            <c:strRef>
              <c:f>'GRAPHES '!$H$56:$T$56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extLst/>
            </c:strRef>
          </c:cat>
          <c:val>
            <c:numRef>
              <c:f>'GRAPHES '!$H$59:$T$59</c:f>
              <c:numCache>
                <c:formatCode>#,##0</c:formatCode>
                <c:ptCount val="13"/>
                <c:pt idx="0">
                  <c:v>565796</c:v>
                </c:pt>
                <c:pt idx="1">
                  <c:v>594740</c:v>
                </c:pt>
                <c:pt idx="2">
                  <c:v>625808</c:v>
                </c:pt>
                <c:pt idx="3">
                  <c:v>599245</c:v>
                </c:pt>
                <c:pt idx="4">
                  <c:v>612009</c:v>
                </c:pt>
                <c:pt idx="5">
                  <c:v>664477</c:v>
                </c:pt>
                <c:pt idx="6">
                  <c:v>711277</c:v>
                </c:pt>
                <c:pt idx="7">
                  <c:v>747462</c:v>
                </c:pt>
                <c:pt idx="8">
                  <c:v>826253</c:v>
                </c:pt>
                <c:pt idx="9">
                  <c:v>795753</c:v>
                </c:pt>
                <c:pt idx="10">
                  <c:v>867944</c:v>
                </c:pt>
                <c:pt idx="11">
                  <c:v>796200</c:v>
                </c:pt>
                <c:pt idx="12">
                  <c:v>767047</c:v>
                </c:pt>
              </c:numCache>
              <c:extLst/>
            </c:numRef>
          </c:val>
          <c:smooth val="0"/>
          <c:extLst>
            <c:ext xmlns:c16="http://schemas.microsoft.com/office/drawing/2014/chart" uri="{C3380CC4-5D6E-409C-BE32-E72D297353CC}">
              <c16:uniqueId val="{00000002-0ECE-6144-8022-7FF262A13A71}"/>
            </c:ext>
          </c:extLst>
        </c:ser>
        <c:ser>
          <c:idx val="9"/>
          <c:order val="3"/>
          <c:tx>
            <c:strRef>
              <c:f>'GRAPHES '!$A$57</c:f>
              <c:strCache>
                <c:ptCount val="1"/>
                <c:pt idx="0">
                  <c:v>DO avec fuite</c:v>
                </c:pt>
              </c:strCache>
            </c:strRef>
          </c:tx>
          <c:spPr>
            <a:ln w="19050" cap="rnd" cmpd="sng" algn="ctr">
              <a:solidFill>
                <a:schemeClr val="accent1">
                  <a:lumMod val="80000"/>
                </a:schemeClr>
              </a:solidFill>
              <a:prstDash val="solid"/>
              <a:round/>
            </a:ln>
            <a:effectLst/>
          </c:spPr>
          <c:marker>
            <c:symbol val="none"/>
          </c:marker>
          <c:cat>
            <c:strRef>
              <c:f>'GRAPHES '!$I$56:$U$56</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02/2024 A.Gli.</c:v>
                </c:pt>
              </c:strCache>
              <c:extLst/>
            </c:strRef>
          </c:cat>
          <c:val>
            <c:numRef>
              <c:f>'GRAPHES '!$H$57:$T$57</c:f>
              <c:numCache>
                <c:formatCode>General</c:formatCode>
                <c:ptCount val="13"/>
                <c:pt idx="0">
                  <c:v>4321</c:v>
                </c:pt>
                <c:pt idx="1">
                  <c:v>4165</c:v>
                </c:pt>
                <c:pt idx="2">
                  <c:v>3864</c:v>
                </c:pt>
                <c:pt idx="3">
                  <c:v>3035</c:v>
                </c:pt>
                <c:pt idx="4">
                  <c:v>2925</c:v>
                </c:pt>
                <c:pt idx="5">
                  <c:v>2974</c:v>
                </c:pt>
                <c:pt idx="6">
                  <c:v>2937</c:v>
                </c:pt>
                <c:pt idx="7">
                  <c:v>2933</c:v>
                </c:pt>
                <c:pt idx="8">
                  <c:v>2990</c:v>
                </c:pt>
                <c:pt idx="9">
                  <c:v>2247</c:v>
                </c:pt>
                <c:pt idx="10">
                  <c:v>2426</c:v>
                </c:pt>
                <c:pt idx="11">
                  <c:v>2468</c:v>
                </c:pt>
                <c:pt idx="12">
                  <c:v>2295</c:v>
                </c:pt>
              </c:numCache>
              <c:extLst/>
            </c:numRef>
          </c:val>
          <c:smooth val="0"/>
          <c:extLst>
            <c:ext xmlns:c16="http://schemas.microsoft.com/office/drawing/2014/chart" uri="{C3380CC4-5D6E-409C-BE32-E72D297353CC}">
              <c16:uniqueId val="{00000003-0ECE-6144-8022-7FF262A13A71}"/>
            </c:ext>
          </c:extLst>
        </c:ser>
        <c:ser>
          <c:idx val="10"/>
          <c:order val="4"/>
          <c:tx>
            <c:strRef>
              <c:f>'GRAPHES '!$A$59</c:f>
              <c:strCache>
                <c:ptCount val="1"/>
                <c:pt idx="0">
                  <c:v>DICT* Concernées</c:v>
                </c:pt>
              </c:strCache>
            </c:strRef>
          </c:tx>
          <c:spPr>
            <a:ln w="19050" cap="rnd" cmpd="sng" algn="ctr">
              <a:solidFill>
                <a:schemeClr val="accent3">
                  <a:lumMod val="80000"/>
                </a:schemeClr>
              </a:solidFill>
              <a:prstDash val="solid"/>
              <a:round/>
            </a:ln>
            <a:effectLst/>
          </c:spPr>
          <c:marker>
            <c:symbol val="none"/>
          </c:marker>
          <c:cat>
            <c:strRef>
              <c:f>'GRAPHES '!$H$56:$T$56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extLst/>
            </c:strRef>
          </c:cat>
          <c:val>
            <c:numRef>
              <c:f>'GRAPHES '!$H$59:$T$59</c:f>
              <c:numCache>
                <c:formatCode>#,##0</c:formatCode>
                <c:ptCount val="13"/>
                <c:pt idx="0">
                  <c:v>565796</c:v>
                </c:pt>
                <c:pt idx="1">
                  <c:v>594740</c:v>
                </c:pt>
                <c:pt idx="2">
                  <c:v>625808</c:v>
                </c:pt>
                <c:pt idx="3">
                  <c:v>599245</c:v>
                </c:pt>
                <c:pt idx="4">
                  <c:v>612009</c:v>
                </c:pt>
                <c:pt idx="5">
                  <c:v>664477</c:v>
                </c:pt>
                <c:pt idx="6">
                  <c:v>711277</c:v>
                </c:pt>
                <c:pt idx="7">
                  <c:v>747462</c:v>
                </c:pt>
                <c:pt idx="8">
                  <c:v>826253</c:v>
                </c:pt>
                <c:pt idx="9">
                  <c:v>795753</c:v>
                </c:pt>
                <c:pt idx="10">
                  <c:v>867944</c:v>
                </c:pt>
                <c:pt idx="11">
                  <c:v>796200</c:v>
                </c:pt>
                <c:pt idx="12">
                  <c:v>767047</c:v>
                </c:pt>
              </c:numCache>
              <c:extLst/>
            </c:numRef>
          </c:val>
          <c:smooth val="0"/>
          <c:extLst>
            <c:ext xmlns:c16="http://schemas.microsoft.com/office/drawing/2014/chart" uri="{C3380CC4-5D6E-409C-BE32-E72D297353CC}">
              <c16:uniqueId val="{00000004-0ECE-6144-8022-7FF262A13A71}"/>
            </c:ext>
          </c:extLst>
        </c:ser>
        <c:ser>
          <c:idx val="11"/>
          <c:order val="5"/>
          <c:tx>
            <c:strRef>
              <c:f>'GRAPHES '!$A$57</c:f>
              <c:strCache>
                <c:ptCount val="1"/>
                <c:pt idx="0">
                  <c:v>DO avec fuite</c:v>
                </c:pt>
              </c:strCache>
            </c:strRef>
          </c:tx>
          <c:spPr>
            <a:ln w="19050" cap="rnd" cmpd="sng" algn="ctr">
              <a:solidFill>
                <a:schemeClr val="accent5">
                  <a:lumMod val="80000"/>
                </a:schemeClr>
              </a:solidFill>
              <a:prstDash val="solid"/>
              <a:round/>
            </a:ln>
            <a:effectLst/>
          </c:spPr>
          <c:marker>
            <c:symbol val="none"/>
          </c:marker>
          <c:cat>
            <c:strRef>
              <c:f>'GRAPHES '!$I$56:$U$56</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02/2024 A.Gli.</c:v>
                </c:pt>
              </c:strCache>
              <c:extLst/>
            </c:strRef>
          </c:cat>
          <c:val>
            <c:numRef>
              <c:f>'GRAPHES '!$H$57:$T$57</c:f>
              <c:numCache>
                <c:formatCode>General</c:formatCode>
                <c:ptCount val="13"/>
                <c:pt idx="0">
                  <c:v>4321</c:v>
                </c:pt>
                <c:pt idx="1">
                  <c:v>4165</c:v>
                </c:pt>
                <c:pt idx="2">
                  <c:v>3864</c:v>
                </c:pt>
                <c:pt idx="3">
                  <c:v>3035</c:v>
                </c:pt>
                <c:pt idx="4">
                  <c:v>2925</c:v>
                </c:pt>
                <c:pt idx="5">
                  <c:v>2974</c:v>
                </c:pt>
                <c:pt idx="6">
                  <c:v>2937</c:v>
                </c:pt>
                <c:pt idx="7">
                  <c:v>2933</c:v>
                </c:pt>
                <c:pt idx="8">
                  <c:v>2990</c:v>
                </c:pt>
                <c:pt idx="9">
                  <c:v>2247</c:v>
                </c:pt>
                <c:pt idx="10">
                  <c:v>2426</c:v>
                </c:pt>
                <c:pt idx="11">
                  <c:v>2468</c:v>
                </c:pt>
                <c:pt idx="12">
                  <c:v>2295</c:v>
                </c:pt>
              </c:numCache>
              <c:extLst/>
            </c:numRef>
          </c:val>
          <c:smooth val="0"/>
          <c:extLst>
            <c:ext xmlns:c16="http://schemas.microsoft.com/office/drawing/2014/chart" uri="{C3380CC4-5D6E-409C-BE32-E72D297353CC}">
              <c16:uniqueId val="{00000005-0ECE-6144-8022-7FF262A13A71}"/>
            </c:ext>
          </c:extLst>
        </c:ser>
        <c:ser>
          <c:idx val="1"/>
          <c:order val="6"/>
          <c:tx>
            <c:strRef>
              <c:f>'GRAPHES '!$A$59</c:f>
              <c:strCache>
                <c:ptCount val="1"/>
                <c:pt idx="0">
                  <c:v>DICT* Concernées</c:v>
                </c:pt>
              </c:strCache>
            </c:strRef>
          </c:tx>
          <c:spPr>
            <a:ln w="19050" cap="rnd" cmpd="sng" algn="ctr">
              <a:solidFill>
                <a:schemeClr val="accent3"/>
              </a:solidFill>
              <a:prstDash val="solid"/>
              <a:round/>
            </a:ln>
            <a:effectLst/>
          </c:spPr>
          <c:marker>
            <c:symbol val="none"/>
          </c:marker>
          <c:cat>
            <c:strRef>
              <c:f>'GRAPHES '!$H$56:$T$56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extLst/>
            </c:strRef>
          </c:cat>
          <c:val>
            <c:numRef>
              <c:f>'GRAPHES '!$H$59:$T$59</c:f>
              <c:numCache>
                <c:formatCode>#,##0</c:formatCode>
                <c:ptCount val="13"/>
                <c:pt idx="0">
                  <c:v>565796</c:v>
                </c:pt>
                <c:pt idx="1">
                  <c:v>594740</c:v>
                </c:pt>
                <c:pt idx="2">
                  <c:v>625808</c:v>
                </c:pt>
                <c:pt idx="3">
                  <c:v>599245</c:v>
                </c:pt>
                <c:pt idx="4">
                  <c:v>612009</c:v>
                </c:pt>
                <c:pt idx="5">
                  <c:v>664477</c:v>
                </c:pt>
                <c:pt idx="6">
                  <c:v>711277</c:v>
                </c:pt>
                <c:pt idx="7">
                  <c:v>747462</c:v>
                </c:pt>
                <c:pt idx="8">
                  <c:v>826253</c:v>
                </c:pt>
                <c:pt idx="9">
                  <c:v>795753</c:v>
                </c:pt>
                <c:pt idx="10">
                  <c:v>867944</c:v>
                </c:pt>
                <c:pt idx="11">
                  <c:v>796200</c:v>
                </c:pt>
                <c:pt idx="12">
                  <c:v>767047</c:v>
                </c:pt>
              </c:numCache>
              <c:extLst/>
            </c:numRef>
          </c:val>
          <c:smooth val="0"/>
          <c:extLst>
            <c:ext xmlns:c16="http://schemas.microsoft.com/office/drawing/2014/chart" uri="{C3380CC4-5D6E-409C-BE32-E72D297353CC}">
              <c16:uniqueId val="{00000006-0ECE-6144-8022-7FF262A13A71}"/>
            </c:ext>
          </c:extLst>
        </c:ser>
        <c:ser>
          <c:idx val="3"/>
          <c:order val="7"/>
          <c:tx>
            <c:strRef>
              <c:f>'GRAPHES '!$A$57</c:f>
              <c:strCache>
                <c:ptCount val="1"/>
                <c:pt idx="0">
                  <c:v>DO avec fuite</c:v>
                </c:pt>
              </c:strCache>
            </c:strRef>
          </c:tx>
          <c:spPr>
            <a:ln w="19050" cap="rnd" cmpd="sng" algn="ctr">
              <a:solidFill>
                <a:schemeClr val="accent1">
                  <a:lumMod val="60000"/>
                </a:schemeClr>
              </a:solidFill>
              <a:prstDash val="solid"/>
              <a:round/>
            </a:ln>
            <a:effectLst/>
          </c:spPr>
          <c:marker>
            <c:symbol val="none"/>
          </c:marker>
          <c:cat>
            <c:strRef>
              <c:f>'GRAPHES '!$I$56:$U$56</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02/2024 A.Gli.</c:v>
                </c:pt>
              </c:strCache>
              <c:extLst/>
            </c:strRef>
          </c:cat>
          <c:val>
            <c:numRef>
              <c:f>'GRAPHES '!$H$57:$T$57</c:f>
              <c:numCache>
                <c:formatCode>General</c:formatCode>
                <c:ptCount val="13"/>
                <c:pt idx="0">
                  <c:v>4321</c:v>
                </c:pt>
                <c:pt idx="1">
                  <c:v>4165</c:v>
                </c:pt>
                <c:pt idx="2">
                  <c:v>3864</c:v>
                </c:pt>
                <c:pt idx="3">
                  <c:v>3035</c:v>
                </c:pt>
                <c:pt idx="4">
                  <c:v>2925</c:v>
                </c:pt>
                <c:pt idx="5">
                  <c:v>2974</c:v>
                </c:pt>
                <c:pt idx="6">
                  <c:v>2937</c:v>
                </c:pt>
                <c:pt idx="7">
                  <c:v>2933</c:v>
                </c:pt>
                <c:pt idx="8">
                  <c:v>2990</c:v>
                </c:pt>
                <c:pt idx="9">
                  <c:v>2247</c:v>
                </c:pt>
                <c:pt idx="10">
                  <c:v>2426</c:v>
                </c:pt>
                <c:pt idx="11">
                  <c:v>2468</c:v>
                </c:pt>
                <c:pt idx="12">
                  <c:v>2295</c:v>
                </c:pt>
              </c:numCache>
              <c:extLst/>
            </c:numRef>
          </c:val>
          <c:smooth val="0"/>
          <c:extLst>
            <c:ext xmlns:c16="http://schemas.microsoft.com/office/drawing/2014/chart" uri="{C3380CC4-5D6E-409C-BE32-E72D297353CC}">
              <c16:uniqueId val="{00000007-0ECE-6144-8022-7FF262A13A71}"/>
            </c:ext>
          </c:extLst>
        </c:ser>
        <c:ser>
          <c:idx val="4"/>
          <c:order val="8"/>
          <c:tx>
            <c:strRef>
              <c:f>'GRAPHES '!$A$59</c:f>
              <c:strCache>
                <c:ptCount val="1"/>
                <c:pt idx="0">
                  <c:v>DICT* Concernées</c:v>
                </c:pt>
              </c:strCache>
            </c:strRef>
          </c:tx>
          <c:spPr>
            <a:ln w="19050" cap="rnd" cmpd="sng" algn="ctr">
              <a:solidFill>
                <a:srgbClr val="F9B200"/>
              </a:solidFill>
              <a:prstDash val="solid"/>
              <a:round/>
            </a:ln>
            <a:effectLst/>
          </c:spPr>
          <c:marker>
            <c:symbol val="none"/>
          </c:marker>
          <c:dLbls>
            <c:dLbl>
              <c:idx val="0"/>
              <c:layout>
                <c:manualLayout>
                  <c:x val="9.7993615445892551E-3"/>
                  <c:y val="3.5018747131557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ECE-6144-8022-7FF262A13A7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Inter Tight" pitchFamily="2" charset="0"/>
                    <a:ea typeface="Inter Tight" pitchFamily="2" charset="0"/>
                    <a:cs typeface="Inter Tight" pitchFamily="2" charset="0"/>
                  </a:defRPr>
                </a:pPr>
                <a:endParaRPr lang="fr-F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'GRAPHES '!$H$56:$T$56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extLst/>
            </c:strRef>
          </c:cat>
          <c:val>
            <c:numRef>
              <c:f>'GRAPHES '!$H$59:$T$59</c:f>
              <c:numCache>
                <c:formatCode>#,##0</c:formatCode>
                <c:ptCount val="13"/>
                <c:pt idx="0">
                  <c:v>565796</c:v>
                </c:pt>
                <c:pt idx="1">
                  <c:v>594740</c:v>
                </c:pt>
                <c:pt idx="2">
                  <c:v>625808</c:v>
                </c:pt>
                <c:pt idx="3">
                  <c:v>599245</c:v>
                </c:pt>
                <c:pt idx="4">
                  <c:v>612009</c:v>
                </c:pt>
                <c:pt idx="5">
                  <c:v>664477</c:v>
                </c:pt>
                <c:pt idx="6">
                  <c:v>711277</c:v>
                </c:pt>
                <c:pt idx="7">
                  <c:v>747462</c:v>
                </c:pt>
                <c:pt idx="8">
                  <c:v>826253</c:v>
                </c:pt>
                <c:pt idx="9">
                  <c:v>795753</c:v>
                </c:pt>
                <c:pt idx="10">
                  <c:v>867944</c:v>
                </c:pt>
                <c:pt idx="11">
                  <c:v>796200</c:v>
                </c:pt>
                <c:pt idx="12">
                  <c:v>767047</c:v>
                </c:pt>
              </c:numCache>
              <c:extLst/>
            </c:numRef>
          </c:val>
          <c:smooth val="0"/>
          <c:extLst>
            <c:ext xmlns:c16="http://schemas.microsoft.com/office/drawing/2014/chart" uri="{C3380CC4-5D6E-409C-BE32-E72D297353CC}">
              <c16:uniqueId val="{00000009-0ECE-6144-8022-7FF262A13A71}"/>
            </c:ext>
          </c:extLst>
        </c:ser>
        <c:ser>
          <c:idx val="5"/>
          <c:order val="9"/>
          <c:tx>
            <c:strRef>
              <c:f>'GRAPHES '!$A$57</c:f>
              <c:strCache>
                <c:ptCount val="1"/>
                <c:pt idx="0">
                  <c:v>DO avec fuite</c:v>
                </c:pt>
              </c:strCache>
            </c:strRef>
          </c:tx>
          <c:spPr>
            <a:ln w="19050" cap="rnd" cmpd="sng" algn="ctr">
              <a:solidFill>
                <a:schemeClr val="accent5">
                  <a:lumMod val="60000"/>
                </a:schemeClr>
              </a:solidFill>
              <a:prstDash val="solid"/>
              <a:round/>
            </a:ln>
            <a:effectLst/>
          </c:spPr>
          <c:marker>
            <c:symbol val="none"/>
          </c:marker>
          <c:cat>
            <c:strRef>
              <c:f>'GRAPHES '!$I$56:$U$56</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02/2024 A.Gli.</c:v>
                </c:pt>
              </c:strCache>
              <c:extLst/>
            </c:strRef>
          </c:cat>
          <c:val>
            <c:numRef>
              <c:f>'GRAPHES '!$H$57:$T$57</c:f>
              <c:numCache>
                <c:formatCode>General</c:formatCode>
                <c:ptCount val="13"/>
                <c:pt idx="0">
                  <c:v>4321</c:v>
                </c:pt>
                <c:pt idx="1">
                  <c:v>4165</c:v>
                </c:pt>
                <c:pt idx="2">
                  <c:v>3864</c:v>
                </c:pt>
                <c:pt idx="3">
                  <c:v>3035</c:v>
                </c:pt>
                <c:pt idx="4">
                  <c:v>2925</c:v>
                </c:pt>
                <c:pt idx="5">
                  <c:v>2974</c:v>
                </c:pt>
                <c:pt idx="6">
                  <c:v>2937</c:v>
                </c:pt>
                <c:pt idx="7">
                  <c:v>2933</c:v>
                </c:pt>
                <c:pt idx="8">
                  <c:v>2990</c:v>
                </c:pt>
                <c:pt idx="9">
                  <c:v>2247</c:v>
                </c:pt>
                <c:pt idx="10">
                  <c:v>2426</c:v>
                </c:pt>
                <c:pt idx="11">
                  <c:v>2468</c:v>
                </c:pt>
                <c:pt idx="12">
                  <c:v>2295</c:v>
                </c:pt>
              </c:numCache>
              <c:extLst/>
            </c:numRef>
          </c:val>
          <c:smooth val="0"/>
          <c:extLst>
            <c:ext xmlns:c16="http://schemas.microsoft.com/office/drawing/2014/chart" uri="{C3380CC4-5D6E-409C-BE32-E72D297353CC}">
              <c16:uniqueId val="{0000000A-0ECE-6144-8022-7FF262A13A71}"/>
            </c:ext>
          </c:extLst>
        </c:ser>
        <c:ser>
          <c:idx val="2"/>
          <c:order val="11"/>
          <c:tx>
            <c:strRef>
              <c:f>'GRAPHES '!$A$59</c:f>
              <c:strCache>
                <c:ptCount val="1"/>
                <c:pt idx="0">
                  <c:v>DICT* Concernées</c:v>
                </c:pt>
              </c:strCache>
            </c:strRef>
          </c:tx>
          <c:spPr>
            <a:ln w="19050" cap="rnd" cmpd="sng" algn="ctr">
              <a:solidFill>
                <a:srgbClr val="C8DBEE"/>
              </a:solidFill>
              <a:prstDash val="solid"/>
              <a:round/>
            </a:ln>
            <a:effectLst/>
          </c:spPr>
          <c:marker>
            <c:symbol val="none"/>
          </c:marker>
          <c:dLbls>
            <c:dLbl>
              <c:idx val="12"/>
              <c:layout>
                <c:manualLayout>
                  <c:x val="-7.4615592141284673E-2"/>
                  <c:y val="-0.10116532182398198"/>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Inter Tight" pitchFamily="2" charset="0"/>
                      <a:ea typeface="Inter Tight" pitchFamily="2" charset="0"/>
                      <a:cs typeface="Inter Tight" pitchFamily="2" charset="0"/>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CE-6144-8022-7FF262A13A7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Inter Tight" pitchFamily="2" charset="0"/>
                    <a:ea typeface="Inter Tight" pitchFamily="2" charset="0"/>
                    <a:cs typeface="Inter Tight" pitchFamily="2" charset="0"/>
                  </a:defRPr>
                </a:pPr>
                <a:endParaRPr lang="fr-F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'GRAPHES '!$H$56:$T$56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extLst/>
            </c:strRef>
          </c:cat>
          <c:val>
            <c:numRef>
              <c:f>'GRAPHES '!$H$59:$T$59</c:f>
              <c:numCache>
                <c:formatCode>#,##0</c:formatCode>
                <c:ptCount val="13"/>
                <c:pt idx="0">
                  <c:v>565796</c:v>
                </c:pt>
                <c:pt idx="1">
                  <c:v>594740</c:v>
                </c:pt>
                <c:pt idx="2">
                  <c:v>625808</c:v>
                </c:pt>
                <c:pt idx="3">
                  <c:v>599245</c:v>
                </c:pt>
                <c:pt idx="4">
                  <c:v>612009</c:v>
                </c:pt>
                <c:pt idx="5">
                  <c:v>664477</c:v>
                </c:pt>
                <c:pt idx="6">
                  <c:v>711277</c:v>
                </c:pt>
                <c:pt idx="7">
                  <c:v>747462</c:v>
                </c:pt>
                <c:pt idx="8">
                  <c:v>826253</c:v>
                </c:pt>
                <c:pt idx="9">
                  <c:v>795753</c:v>
                </c:pt>
                <c:pt idx="10">
                  <c:v>867944</c:v>
                </c:pt>
                <c:pt idx="11">
                  <c:v>796200</c:v>
                </c:pt>
                <c:pt idx="12">
                  <c:v>767047</c:v>
                </c:pt>
              </c:numCache>
              <c:extLst/>
            </c:numRef>
          </c:val>
          <c:smooth val="0"/>
          <c:extLst>
            <c:ext xmlns:c16="http://schemas.microsoft.com/office/drawing/2014/chart" uri="{C3380CC4-5D6E-409C-BE32-E72D297353CC}">
              <c16:uniqueId val="{0000000C-0ECE-6144-8022-7FF262A13A71}"/>
            </c:ext>
          </c:extLst>
        </c:ser>
        <c:dLbls>
          <c:showLegendKey val="0"/>
          <c:showVal val="0"/>
          <c:showCatName val="0"/>
          <c:showSerName val="0"/>
          <c:showPercent val="0"/>
          <c:showBubbleSize val="0"/>
        </c:dLbls>
        <c:marker val="1"/>
        <c:smooth val="0"/>
        <c:axId val="827070104"/>
        <c:axId val="827063872"/>
      </c:lineChart>
      <c:lineChart>
        <c:grouping val="standard"/>
        <c:varyColors val="0"/>
        <c:ser>
          <c:idx val="0"/>
          <c:order val="10"/>
          <c:tx>
            <c:strRef>
              <c:f>'GRAPHES '!$A$57</c:f>
              <c:strCache>
                <c:ptCount val="1"/>
                <c:pt idx="0">
                  <c:v>DO avec fuite</c:v>
                </c:pt>
              </c:strCache>
            </c:strRef>
          </c:tx>
          <c:spPr>
            <a:ln w="19050" cap="rnd" cmpd="sng" algn="ctr">
              <a:solidFill>
                <a:srgbClr val="249EA0"/>
              </a:solidFill>
              <a:prstDash val="solid"/>
              <a:round/>
            </a:ln>
            <a:effectLst/>
          </c:spPr>
          <c:marker>
            <c:symbol val="none"/>
          </c:marker>
          <c:dLbls>
            <c:dLbl>
              <c:idx val="0"/>
              <c:layout>
                <c:manualLayout>
                  <c:x val="-2.6580804443081318E-2"/>
                  <c:y val="-3.5926815537624342E-2"/>
                </c:manualLayout>
              </c:layout>
              <c:tx>
                <c:rich>
                  <a:bodyPr rot="0" spcFirstLastPara="1" vertOverflow="ellipsis" vert="horz" wrap="square" lIns="38100" tIns="19050" rIns="38100" bIns="19050" anchor="ctr" anchorCtr="1">
                    <a:noAutofit/>
                  </a:bodyPr>
                  <a:lstStyle/>
                  <a:p>
                    <a:pPr>
                      <a:defRPr sz="1200" b="0" i="0" u="none" strike="noStrike" kern="1200" baseline="0">
                        <a:solidFill>
                          <a:srgbClr val="0070C0"/>
                        </a:solidFill>
                        <a:latin typeface="Inter Tight" pitchFamily="2" charset="0"/>
                        <a:ea typeface="Inter Tight" pitchFamily="2" charset="0"/>
                        <a:cs typeface="Inter Tight" pitchFamily="2" charset="0"/>
                      </a:defRPr>
                    </a:pPr>
                    <a:fld id="{7F88009B-06CA-4505-8747-8F63897A5F97}" type="VALUE">
                      <a:rPr lang="en-US" sz="1200" b="0" i="0">
                        <a:solidFill>
                          <a:sysClr val="windowText" lastClr="000000"/>
                        </a:solidFill>
                        <a:latin typeface="Inter Tight" pitchFamily="2" charset="0"/>
                        <a:ea typeface="Inter Tight" pitchFamily="2" charset="0"/>
                        <a:cs typeface="Inter Tight" pitchFamily="2" charset="0"/>
                      </a:rPr>
                      <a:pPr>
                        <a:defRPr sz="1200">
                          <a:solidFill>
                            <a:srgbClr val="0070C0"/>
                          </a:solidFill>
                          <a:latin typeface="Inter Tight" pitchFamily="2" charset="0"/>
                          <a:ea typeface="Inter Tight" pitchFamily="2" charset="0"/>
                          <a:cs typeface="Inter Tight" pitchFamily="2" charset="0"/>
                        </a:defRPr>
                      </a:pPr>
                      <a:t>[VALEUR]</a:t>
                    </a:fld>
                    <a:endParaRPr lang="fr-F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rgbClr val="0070C0"/>
                      </a:solidFill>
                      <a:latin typeface="Inter Tight" pitchFamily="2" charset="0"/>
                      <a:ea typeface="Inter Tight" pitchFamily="2" charset="0"/>
                      <a:cs typeface="Inter Tight" pitchFamily="2" charset="0"/>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9.9824012725898428E-2"/>
                      <c:h val="6.1189056503652306E-2"/>
                    </c:manualLayout>
                  </c15:layout>
                  <c15:dlblFieldTable/>
                  <c15:showDataLabelsRange val="0"/>
                </c:ext>
                <c:ext xmlns:c16="http://schemas.microsoft.com/office/drawing/2014/chart" uri="{C3380CC4-5D6E-409C-BE32-E72D297353CC}">
                  <c16:uniqueId val="{0000000D-0ECE-6144-8022-7FF262A13A71}"/>
                </c:ext>
              </c:extLst>
            </c:dLbl>
            <c:dLbl>
              <c:idx val="14"/>
              <c:layout>
                <c:manualLayout>
                  <c:x val="-4.332809618629687E-2"/>
                  <c:y val="-5.6363243797879631E-2"/>
                </c:manualLayout>
              </c:layout>
              <c:tx>
                <c:rich>
                  <a:bodyPr/>
                  <a:lstStyle/>
                  <a:p>
                    <a:fld id="{F0E929CA-A06C-495A-B422-8C43C2A35F89}" type="VALUE">
                      <a:rPr lang="en-US" sz="1100" b="1">
                        <a:solidFill>
                          <a:schemeClr val="accent1"/>
                        </a:solidFill>
                      </a:rPr>
                      <a:pPr/>
                      <a:t>[VALEUR]</a:t>
                    </a:fld>
                    <a:endParaRPr lang="fr-F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0ECE-6144-8022-7FF262A13A7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Inter Tight" pitchFamily="2" charset="0"/>
                    <a:ea typeface="Inter Tight" pitchFamily="2" charset="0"/>
                    <a:cs typeface="Inter Tight" pitchFamily="2" charset="0"/>
                  </a:defRPr>
                </a:pPr>
                <a:endParaRPr lang="fr-F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'GRAPHES '!$I$56:$U$56</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02/2024 A.Gli.</c:v>
                </c:pt>
              </c:strCache>
              <c:extLst/>
            </c:strRef>
          </c:cat>
          <c:val>
            <c:numRef>
              <c:f>'GRAPHES '!$H$57:$T$57</c:f>
              <c:numCache>
                <c:formatCode>General</c:formatCode>
                <c:ptCount val="13"/>
                <c:pt idx="0">
                  <c:v>4321</c:v>
                </c:pt>
                <c:pt idx="1">
                  <c:v>4165</c:v>
                </c:pt>
                <c:pt idx="2">
                  <c:v>3864</c:v>
                </c:pt>
                <c:pt idx="3">
                  <c:v>3035</c:v>
                </c:pt>
                <c:pt idx="4">
                  <c:v>2925</c:v>
                </c:pt>
                <c:pt idx="5">
                  <c:v>2974</c:v>
                </c:pt>
                <c:pt idx="6">
                  <c:v>2937</c:v>
                </c:pt>
                <c:pt idx="7">
                  <c:v>2933</c:v>
                </c:pt>
                <c:pt idx="8">
                  <c:v>2990</c:v>
                </c:pt>
                <c:pt idx="9">
                  <c:v>2247</c:v>
                </c:pt>
                <c:pt idx="10">
                  <c:v>2426</c:v>
                </c:pt>
                <c:pt idx="11">
                  <c:v>2468</c:v>
                </c:pt>
                <c:pt idx="12">
                  <c:v>2295</c:v>
                </c:pt>
              </c:numCache>
              <c:extLst/>
            </c:numRef>
          </c:val>
          <c:smooth val="0"/>
          <c:extLst>
            <c:ext xmlns:c16="http://schemas.microsoft.com/office/drawing/2014/chart" uri="{C3380CC4-5D6E-409C-BE32-E72D297353CC}">
              <c16:uniqueId val="{0000000F-0ECE-6144-8022-7FF262A13A71}"/>
            </c:ext>
          </c:extLst>
        </c:ser>
        <c:dLbls>
          <c:showLegendKey val="0"/>
          <c:showVal val="0"/>
          <c:showCatName val="0"/>
          <c:showSerName val="0"/>
          <c:showPercent val="0"/>
          <c:showBubbleSize val="0"/>
        </c:dLbls>
        <c:marker val="1"/>
        <c:smooth val="0"/>
        <c:axId val="827071088"/>
        <c:axId val="827069776"/>
      </c:lineChart>
      <c:catAx>
        <c:axId val="827070104"/>
        <c:scaling>
          <c:orientation val="minMax"/>
        </c:scaling>
        <c:delete val="1"/>
        <c:axPos val="b"/>
        <c:numFmt formatCode="General" sourceLinked="1"/>
        <c:majorTickMark val="out"/>
        <c:minorTickMark val="none"/>
        <c:tickLblPos val="nextTo"/>
        <c:crossAx val="827063872"/>
        <c:crosses val="autoZero"/>
        <c:auto val="1"/>
        <c:lblAlgn val="ctr"/>
        <c:lblOffset val="100"/>
        <c:noMultiLvlLbl val="0"/>
      </c:catAx>
      <c:valAx>
        <c:axId val="827063872"/>
        <c:scaling>
          <c:orientation val="minMax"/>
          <c:min val="500000"/>
        </c:scaling>
        <c:delete val="0"/>
        <c:axPos val="l"/>
        <c:majorGridlines>
          <c:spPr>
            <a:ln w="12700" cap="flat" cmpd="sng" algn="ctr">
              <a:solidFill>
                <a:srgbClr val="C8DBEE">
                  <a:alpha val="50000"/>
                </a:srgb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Inter Tight" pitchFamily="2" charset="0"/>
                <a:ea typeface="Inter Tight" pitchFamily="2" charset="0"/>
                <a:cs typeface="Inter Tight" pitchFamily="2" charset="0"/>
              </a:defRPr>
            </a:pPr>
            <a:endParaRPr lang="fr-FR"/>
          </a:p>
        </c:txPr>
        <c:crossAx val="827070104"/>
        <c:crosses val="autoZero"/>
        <c:crossBetween val="midCat"/>
        <c:majorUnit val="100000"/>
      </c:valAx>
      <c:valAx>
        <c:axId val="827069776"/>
        <c:scaling>
          <c:orientation val="minMax"/>
          <c:min val="1500"/>
        </c:scaling>
        <c:delete val="0"/>
        <c:axPos val="r"/>
        <c:numFmt formatCode="General" sourceLinked="0"/>
        <c:majorTickMark val="in"/>
        <c:minorTickMark val="none"/>
        <c:tickLblPos val="nextTo"/>
        <c:spPr>
          <a:noFill/>
          <a:ln w="6350" cap="flat" cmpd="sng" algn="ctr">
            <a:solidFill>
              <a:schemeClr val="bg1"/>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Inter Tight" pitchFamily="2" charset="0"/>
                <a:ea typeface="Inter Tight" pitchFamily="2" charset="0"/>
                <a:cs typeface="Inter Tight" pitchFamily="2" charset="0"/>
              </a:defRPr>
            </a:pPr>
            <a:endParaRPr lang="fr-FR"/>
          </a:p>
        </c:txPr>
        <c:crossAx val="827071088"/>
        <c:crosses val="max"/>
        <c:crossBetween val="between"/>
      </c:valAx>
      <c:catAx>
        <c:axId val="827071088"/>
        <c:scaling>
          <c:orientation val="minMax"/>
        </c:scaling>
        <c:delete val="1"/>
        <c:axPos val="b"/>
        <c:numFmt formatCode="General" sourceLinked="1"/>
        <c:majorTickMark val="out"/>
        <c:minorTickMark val="none"/>
        <c:tickLblPos val="nextTo"/>
        <c:crossAx val="827069776"/>
        <c:crosses val="autoZero"/>
        <c:auto val="1"/>
        <c:lblAlgn val="ctr"/>
        <c:lblOffset val="100"/>
        <c:noMultiLvlLbl val="0"/>
      </c:catAx>
      <c:spPr>
        <a:noFill/>
        <a:ln>
          <a:solidFill>
            <a:srgbClr val="C8DBEE">
              <a:alpha val="50000"/>
            </a:srgbClr>
          </a:solidFill>
        </a:ln>
        <a:effectLst/>
      </c:spPr>
    </c:plotArea>
    <c:plotVisOnly val="1"/>
    <c:dispBlanksAs val="zero"/>
    <c:showDLblsOverMax val="0"/>
  </c:chart>
  <c:spPr>
    <a:noFill/>
    <a:ln w="12700" cap="flat" cmpd="sng" algn="ctr">
      <a:noFill/>
      <a:prstDash val="solid"/>
      <a:miter lim="800000"/>
    </a:ln>
    <a:effectLst/>
  </c:spPr>
  <c:txPr>
    <a:bodyPr/>
    <a:lstStyle/>
    <a:p>
      <a:pPr>
        <a:defRPr/>
      </a:pPr>
      <a:endParaRPr lang="fr-FR"/>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ln>
              <a:noFill/>
            </a:ln>
          </c:spPr>
          <c:dPt>
            <c:idx val="0"/>
            <c:bubble3D val="0"/>
            <c:spPr>
              <a:solidFill>
                <a:srgbClr val="0BA5D3"/>
              </a:solidFill>
              <a:ln w="19050">
                <a:noFill/>
              </a:ln>
              <a:effectLst/>
            </c:spPr>
            <c:extLst>
              <c:ext xmlns:c16="http://schemas.microsoft.com/office/drawing/2014/chart" uri="{C3380CC4-5D6E-409C-BE32-E72D297353CC}">
                <c16:uniqueId val="{00000001-41F8-1044-996D-CEEC57BB8CCB}"/>
              </c:ext>
            </c:extLst>
          </c:dPt>
          <c:dPt>
            <c:idx val="1"/>
            <c:bubble3D val="0"/>
            <c:spPr>
              <a:solidFill>
                <a:srgbClr val="9CB3CB"/>
              </a:solidFill>
              <a:ln w="19050">
                <a:noFill/>
              </a:ln>
              <a:effectLst/>
            </c:spPr>
            <c:extLst>
              <c:ext xmlns:c16="http://schemas.microsoft.com/office/drawing/2014/chart" uri="{C3380CC4-5D6E-409C-BE32-E72D297353CC}">
                <c16:uniqueId val="{00000003-41F8-1044-996D-CEEC57BB8CCB}"/>
              </c:ext>
            </c:extLst>
          </c:dPt>
          <c:dPt>
            <c:idx val="2"/>
            <c:bubble3D val="0"/>
            <c:spPr>
              <a:solidFill>
                <a:srgbClr val="0052A2"/>
              </a:solidFill>
              <a:ln w="19050">
                <a:noFill/>
              </a:ln>
              <a:effectLst/>
            </c:spPr>
            <c:extLst>
              <c:ext xmlns:c16="http://schemas.microsoft.com/office/drawing/2014/chart" uri="{C3380CC4-5D6E-409C-BE32-E72D297353CC}">
                <c16:uniqueId val="{00000005-41F8-1044-996D-CEEC57BB8CCB}"/>
              </c:ext>
            </c:extLst>
          </c:dPt>
          <c:dPt>
            <c:idx val="3"/>
            <c:bubble3D val="0"/>
            <c:spPr>
              <a:solidFill>
                <a:schemeClr val="accent4"/>
              </a:solidFill>
              <a:ln w="19050">
                <a:noFill/>
              </a:ln>
              <a:effectLst/>
            </c:spPr>
            <c:extLst>
              <c:ext xmlns:c16="http://schemas.microsoft.com/office/drawing/2014/chart" uri="{C3380CC4-5D6E-409C-BE32-E72D297353CC}">
                <c16:uniqueId val="{00000007-41F8-1044-996D-CEEC57BB8CCB}"/>
              </c:ext>
            </c:extLst>
          </c:dPt>
          <c:cat>
            <c:strRef>
              <c:f>Feuil1!$A$2:$A$5</c:f>
              <c:strCache>
                <c:ptCount val="2"/>
                <c:pt idx="0">
                  <c:v>1er trim.</c:v>
                </c:pt>
                <c:pt idx="1">
                  <c:v>2e trim.</c:v>
                </c:pt>
              </c:strCache>
            </c:strRef>
          </c:cat>
          <c:val>
            <c:numRef>
              <c:f>Feuil1!$B$2:$B$5</c:f>
              <c:numCache>
                <c:formatCode>General</c:formatCode>
                <c:ptCount val="4"/>
                <c:pt idx="0">
                  <c:v>105</c:v>
                </c:pt>
                <c:pt idx="1">
                  <c:v>55</c:v>
                </c:pt>
                <c:pt idx="2">
                  <c:v>67</c:v>
                </c:pt>
              </c:numCache>
            </c:numRef>
          </c:val>
          <c:extLst>
            <c:ext xmlns:c16="http://schemas.microsoft.com/office/drawing/2014/chart" uri="{C3380CC4-5D6E-409C-BE32-E72D297353CC}">
              <c16:uniqueId val="{00000008-41F8-1044-996D-CEEC57BB8CCB}"/>
            </c:ext>
          </c:extLst>
        </c:ser>
        <c:dLbls>
          <c:showLegendKey val="0"/>
          <c:showVal val="0"/>
          <c:showCatName val="0"/>
          <c:showSerName val="0"/>
          <c:showPercent val="0"/>
          <c:showBubbleSize val="0"/>
          <c:showLeaderLines val="1"/>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'[_Boite à outils.xlsx]Potentiel 2050'!$B$2:$B$95</cx:f>
        <cx:nf>'[_Boite à outils.xlsx]Potentiel 2050'!$B$1</cx:nf>
        <cx:lvl ptCount="94" name="Département français">
          <cx:pt idx="0">Ain</cx:pt>
          <cx:pt idx="1">Aisne</cx:pt>
          <cx:pt idx="2">Allier</cx:pt>
          <cx:pt idx="3">Alpes-de-Haute-Provence</cx:pt>
          <cx:pt idx="4">Alpes-Maritimes</cx:pt>
          <cx:pt idx="5">Ardèche</cx:pt>
          <cx:pt idx="6">Ardennes</cx:pt>
          <cx:pt idx="7">Ariège</cx:pt>
          <cx:pt idx="8">Département de l'Aube</cx:pt>
          <cx:pt idx="9">Aude</cx:pt>
          <cx:pt idx="10">Aveyron</cx:pt>
          <cx:pt idx="11">Bas-Rhin</cx:pt>
          <cx:pt idx="12">Bouches-du-Rhône</cx:pt>
          <cx:pt idx="13">Calvados</cx:pt>
          <cx:pt idx="14">Cantal</cx:pt>
          <cx:pt idx="15">Charente</cx:pt>
          <cx:pt idx="16">Charente-Maritime</cx:pt>
          <cx:pt idx="17">Département du Cher</cx:pt>
          <cx:pt idx="18">Corrèze</cx:pt>
          <cx:pt idx="19">Côte-d'Or</cx:pt>
          <cx:pt idx="20">Département des Côtes-d'Armor</cx:pt>
          <cx:pt idx="21">Creuse</cx:pt>
          <cx:pt idx="22">Deux-Sèvres</cx:pt>
          <cx:pt idx="23">Dordogne</cx:pt>
          <cx:pt idx="24">Doubs</cx:pt>
          <cx:pt idx="25">Drôme</cx:pt>
          <cx:pt idx="26">Essonne</cx:pt>
          <cx:pt idx="27">Eure</cx:pt>
          <cx:pt idx="28">Eure-et-Loir</cx:pt>
          <cx:pt idx="29">Finistère</cx:pt>
          <cx:pt idx="30">Gard</cx:pt>
          <cx:pt idx="31">Gers</cx:pt>
          <cx:pt idx="32">Gironde</cx:pt>
          <cx:pt idx="33">Haute-Garonne</cx:pt>
          <cx:pt idx="34">Haute-Loire</cx:pt>
          <cx:pt idx="35">Haute-Marne</cx:pt>
          <cx:pt idx="36">Hautes-Alpes</cx:pt>
          <cx:pt idx="37">Haute-Saône</cx:pt>
          <cx:pt idx="38">Haute-Savoie</cx:pt>
          <cx:pt idx="39">Hautes-Pyrénées</cx:pt>
          <cx:pt idx="40">Haute-Vienne</cx:pt>
          <cx:pt idx="41">Haut-Rhin</cx:pt>
          <cx:pt idx="42">Hauts-de-Seine</cx:pt>
          <cx:pt idx="43">Hérault</cx:pt>
          <cx:pt idx="44">Ille-et-Vilaine</cx:pt>
          <cx:pt idx="45">Indre</cx:pt>
          <cx:pt idx="46">Indre-et-Loire</cx:pt>
          <cx:pt idx="47">Isère</cx:pt>
          <cx:pt idx="48">Jura</cx:pt>
          <cx:pt idx="49">Landes</cx:pt>
          <cx:pt idx="50">Loire</cx:pt>
          <cx:pt idx="51">Loire-Atlantique</cx:pt>
          <cx:pt idx="52">Loiret</cx:pt>
          <cx:pt idx="53">Loir-et-Cher</cx:pt>
          <cx:pt idx="54">Lot</cx:pt>
          <cx:pt idx="55">Lot-et-Garonne</cx:pt>
          <cx:pt idx="56">Lozère</cx:pt>
          <cx:pt idx="57">Maine-et-Loire</cx:pt>
          <cx:pt idx="58">Manche</cx:pt>
          <cx:pt idx="59">Marne</cx:pt>
          <cx:pt idx="60">Mayenne</cx:pt>
          <cx:pt idx="61">Meurthe-et-Moselle</cx:pt>
          <cx:pt idx="62">Meuse</cx:pt>
          <cx:pt idx="63">Morbihan</cx:pt>
          <cx:pt idx="64">Moselle</cx:pt>
          <cx:pt idx="65">Nièvre</cx:pt>
          <cx:pt idx="66">Nord</cx:pt>
          <cx:pt idx="67">Oise</cx:pt>
          <cx:pt idx="68">Orne</cx:pt>
          <cx:pt idx="69">Paris</cx:pt>
          <cx:pt idx="70">Pas-de-Calais</cx:pt>
          <cx:pt idx="71">Puy-de-Dôme</cx:pt>
          <cx:pt idx="72">Pyrénées-Atlantiques</cx:pt>
          <cx:pt idx="73">Pyrénées-Orientales</cx:pt>
          <cx:pt idx="74">Rhône</cx:pt>
          <cx:pt idx="75">Saône-et-Loire</cx:pt>
          <cx:pt idx="76">Sarthe</cx:pt>
          <cx:pt idx="77">Savoie</cx:pt>
          <cx:pt idx="78">Seine-et-Marne</cx:pt>
          <cx:pt idx="79">Seine-Maritime</cx:pt>
          <cx:pt idx="80">Seine-Saint-Denis</cx:pt>
          <cx:pt idx="81">Somme</cx:pt>
          <cx:pt idx="82">Tarn</cx:pt>
          <cx:pt idx="83">Tarn-et-Garonne</cx:pt>
          <cx:pt idx="84">Territoire de Belfort</cx:pt>
          <cx:pt idx="85">Val-de-Marne</cx:pt>
          <cx:pt idx="86">Val-d'Oise</cx:pt>
          <cx:pt idx="87">Var</cx:pt>
          <cx:pt idx="88">Vaucluse</cx:pt>
          <cx:pt idx="89">Vendée</cx:pt>
          <cx:pt idx="90">Vienne</cx:pt>
          <cx:pt idx="91">Vosges</cx:pt>
          <cx:pt idx="92">Yonne</cx:pt>
          <cx:pt idx="93">Yvelines</cx:pt>
        </cx:lvl>
      </cx:strDim>
      <cx:numDim type="colorVal">
        <cx:f>'[_Boite à outils.xlsx]Potentiel 2050'!$M$2:$M$95</cx:f>
        <cx:nf>'[_Boite à outils.xlsx]Potentiel 2050'!$K$1</cx:nf>
        <cx:lvl ptCount="94" formatCode="0,0" name="Potentiel total de production méthane (GWh PCS)">
          <cx:pt idx="0">1.1759999999999999</cx:pt>
          <cx:pt idx="1">3.3860000000000001</cx:pt>
          <cx:pt idx="2">1.911</cx:pt>
          <cx:pt idx="3">0.27400000000000002</cx:pt>
          <cx:pt idx="4">0.214</cx:pt>
          <cx:pt idx="5">0.318</cx:pt>
          <cx:pt idx="6">1.2030000000000001</cx:pt>
          <cx:pt idx="7">0.35099999999999998</cx:pt>
          <cx:pt idx="8">1.712</cx:pt>
          <cx:pt idx="9">0.44</cx:pt>
          <cx:pt idx="10">1.4650000000000001</cx:pt>
          <cx:pt idx="11">1.0840000000000001</cx:pt>
          <cx:pt idx="12">0.55200000000000005</cx:pt>
          <cx:pt idx="13">2.3660000000000001</cx:pt>
          <cx:pt idx="14">0.68799999999999994</cx:pt>
          <cx:pt idx="15">2.089</cx:pt>
          <cx:pt idx="16">2.7080000000000002</cx:pt>
          <cx:pt idx="17">1.5740000000000001</cx:pt>
          <cx:pt idx="18">0.50800000000000001</cx:pt>
          <cx:pt idx="19">1.6399999999999999</cx:pt>
          <cx:pt idx="20">4.0199999999999996</cx:pt>
          <cx:pt idx="21">0.70799999999999996</cx:pt>
          <cx:pt idx="22">2.6909999999999998</cx:pt>
          <cx:pt idx="23">1.3460000000000001</cx:pt>
          <cx:pt idx="24">0.74099999999999999</cx:pt>
          <cx:pt idx="25">0.82499999999999996</cx:pt>
          <cx:pt idx="26">0.73299999999999998</cx:pt>
          <cx:pt idx="27">2.5470000000000002</cx:pt>
          <cx:pt idx="28">3.1720000000000002</cx:pt>
          <cx:pt idx="29">3.274</cx:pt>
          <cx:pt idx="30">0.44</cx:pt>
          <cx:pt idx="31">2.113</cx:pt>
          <cx:pt idx="32">0.79000000000000004</cx:pt>
          <cx:pt idx="33">2.0779999999999998</cx:pt>
          <cx:pt idx="34">0.79200000000000004</cx:pt>
          <cx:pt idx="35">1.101</cx:pt>
          <cx:pt idx="36">0.312</cx:pt>
          <cx:pt idx="37">1.02</cx:pt>
          <cx:pt idx="38">0.53100000000000003</cx:pt>
          <cx:pt idx="39">0.62</cx:pt>
          <cx:pt idx="40">0.90500000000000003</cx:pt>
          <cx:pt idx="41">1.887</cx:pt>
          <cx:pt idx="42">0.27800000000000002</cx:pt>
          <cx:pt idx="43">0.46700000000000003</cx:pt>
          <cx:pt idx="44">3.75</cx:pt>
          <cx:pt idx="45">1.385</cx:pt>
          <cx:pt idx="46">1.609</cx:pt>
          <cx:pt idx="47">1.1930000000000001</cx:pt>
          <cx:pt idx="48">0.73699999999999999</cx:pt>
          <cx:pt idx="49">1.3280000000000001</cx:pt>
          <cx:pt idx="50">0.68200000000000005</cx:pt>
          <cx:pt idx="51">1.762</cx:pt>
          <cx:pt idx="52">2.8700000000000001</cx:pt>
          <cx:pt idx="53">1.204</cx:pt>
          <cx:pt idx="54">0.61199999999999999</cx:pt>
          <cx:pt idx="55">2.339</cx:pt>
          <cx:pt idx="56">0.42499999999999999</cx:pt>
          <cx:pt idx="57">2.4889999999999999</cx:pt>
          <cx:pt idx="58">2.3500000000000001</cx:pt>
          <cx:pt idx="59">2.6869999999999998</cx:pt>
          <cx:pt idx="60">1.9039999999999999</cx:pt>
          <cx:pt idx="61">1.2070000000000001</cx:pt>
          <cx:pt idx="62">1.3320000000000001</cx:pt>
          <cx:pt idx="63">3.1019999999999999</cx:pt>
          <cx:pt idx="64">1.3420000000000001</cx:pt>
          <cx:pt idx="65">0.88</cx:pt>
          <cx:pt idx="66">3.0379999999999998</cx:pt>
          <cx:pt idx="67">2.8570000000000002</cx:pt>
          <cx:pt idx="68">1.627</cx:pt>
          <cx:pt idx="69">0.29399999999999998</cx:pt>
          <cx:pt idx="70">3.895</cx:pt>
          <cx:pt idx="71">1.5549999999999999</cx:pt>
          <cx:pt idx="72">1.53</cx:pt>
          <cx:pt idx="73">0.19</cx:pt>
          <cx:pt idx="74">0.747</cx:pt>
          <cx:pt idx="75">1.456</cx:pt>
          <cx:pt idx="76">2.2330000000000001</cx:pt>
          <cx:pt idx="77">0.38600000000000001</cx:pt>
          <cx:pt idx="78">2.6560000000000001</cx:pt>
          <cx:pt idx="79">2.6920000000000002</cx:pt>
          <cx:pt idx="80">0.21199999999999999</cx:pt>
          <cx:pt idx="81">3.6110000000000002</cx:pt>
          <cx:pt idx="82">1.389</cx:pt>
          <cx:pt idx="83">1.1930000000000001</cx:pt>
          <cx:pt idx="84">0.096000000000000002</cx:pt>
          <cx:pt idx="85">0.183</cx:pt>
          <cx:pt idx="86">0.55000000000000004</cx:pt>
          <cx:pt idx="87">0.45700000000000002</cx:pt>
          <cx:pt idx="88">0.28899999999999998</cx:pt>
          <cx:pt idx="89">3.0219999999999998</cx:pt>
          <cx:pt idx="90">2.556</cx:pt>
          <cx:pt idx="91">0.77900000000000003</cx:pt>
          <cx:pt idx="92">1.5580000000000001</cx:pt>
          <cx:pt idx="93">0.85199999999999998</cx:pt>
        </cx:lvl>
      </cx:numDim>
    </cx:data>
  </cx:chartData>
  <cx:chart>
    <cx:plotArea>
      <cx:plotAreaRegion>
        <cx:series layoutId="regionMap" uniqueId="{D2C6C3CE-3292-455F-B83B-6139EFA1234F}" formatIdx="8">
          <cx:tx>
            <cx:txData>
              <cx:f>'[_Boite à outils.xlsx]Potentiel 2050'!$L$1</cx:f>
              <cx:v>TWh</cx:v>
            </cx:txData>
          </cx:tx>
          <cx:dataLabels>
            <cx:txPr>
              <a:bodyPr spcFirstLastPara="1" vertOverflow="ellipsis" horzOverflow="overflow" wrap="square" lIns="0" tIns="0" rIns="0" bIns="0" anchor="ctr" anchorCtr="1"/>
              <a:lstStyle/>
              <a:p>
                <a:pPr algn="ctr" rtl="0">
                  <a:defRPr sz="700">
                    <a:solidFill>
                      <a:schemeClr val="tx1"/>
                    </a:solidFill>
                    <a:latin typeface="Avenir LT Std 35 Light" panose="020B0402020203020204" pitchFamily="34" charset="0"/>
                    <a:ea typeface="Avenir LT Std 35 Light" panose="020B0402020203020204" pitchFamily="34" charset="0"/>
                    <a:cs typeface="Avenir LT Std 35 Light" panose="020B0402020203020204" pitchFamily="34" charset="0"/>
                  </a:defRPr>
                </a:pPr>
                <a:endParaRPr lang="fr-FR" sz="700" b="0" i="0" u="none" strike="noStrike" baseline="0">
                  <a:solidFill>
                    <a:schemeClr val="tx1"/>
                  </a:solidFill>
                  <a:latin typeface="Avenir LT Std 35 Light" panose="020B0402020203020204" pitchFamily="34" charset="0"/>
                </a:endParaRPr>
              </a:p>
            </cx:txPr>
          </cx:dataLabels>
          <cx:dataId val="0"/>
          <cx:layoutPr>
            <cx:geography viewedRegionType="dataOnly" cultureLanguage="fr-FR" cultureRegion="FR" attribution="Avec Bing">
              <cx:geoCache provider="{E9337A44-BEBE-4D9F-B70C-5C5E7DAFC167}">
                <cx:binary>7H1ZctxI0uZVaHzplwILSyAAtLXaTEAu3BdRokp6gaWoFPZ9x9OcYN7nBl3vfQPdZE4yHxIJKgEm
k2QRNWZp9sO6TcVEpsMRX7iHb+Hxr/vyn/fuchEflJ7rJ/+8L98dmmka/vP335N7c+ktkiPPuo+D
JPiRHt0H3u/Bjx/W/fL37/GisHzjd57lyO/35iJOl+Xhv/8FasYyOA/uF6kV+DfZMq4+LJPMTZMd
97beOrgPMj9tfm6A0rvDWbzw75eHB0s/tdLqYxUu3x32vnJ48PuQ0KOHHrjgK82+47eEHlGeyKzC
S4cHbuAb68/5IyLKgkQUSVlf3TMvFx5+9zwfKy4W37/HyyQ5WP/763c9nn99bCWB1r6wFjTszT6s
3uf3/oD++1+DD/CGg082xnw4HM/dArOe5U+sJI2t+5R/d3gXJMYy6d6/HfP+d1476PIRp1BBJkRg
VxffG3t6JMgsq4gKbe+yuN3i3Y59y89vB3PMhe8H0yTtbm9lbTsOW2j0Xund4Qb13p2NAdkrEBfx
zmF6pdgIRwBPkjiBDqDjCeF5kRW6h60hW8S/HVzHQb6E9DLv3XCZMNrP/6bLg+//93/9n/d1tpu5
JzB8AdEedO8Or99r7w8fT/BmbPYLTJf5/o8rKxlowt7bQmpepwqVI1bmqSLLXKvyhhqRE1iZI+wT
GvFuAZ4AZsPVbwc//7e7ZL4vmW16csDlU+DuItcj8e7w5PtsG6q/KOwXvB8Xsc8sU2a+iAPfHxVj
AoxFGcvaWrdikmysetwRL/OCQBWyfdUbMPbbwdX9vZUufGs3j9sR3kVsgO/GY3p3oIsHVPYL6Nul
5S+Z24Xlp8xk6VsjL7IKB5ipIPYwhmUjySJhlb6GfsTKCDL8Apo9OJ8Q5Edk9gzkRR48IyCvVNQi
IJQknuf6GppiTeYpNLi43W66XTHy28H7LF/GBibeB/Pnf/HPajnuZsMrbKhn6A2gfeKpvW9Bnlui
+4XwnbUcWU3TI5HCiOI7Exjm1IaaZuGcKFiI1zDjH66Db21urRj67eAyANQuVuL3UQY9DWXTfe8V
MLdvt51YD713h9ue1/tKYzyvB2uf7K3bxUpQsCSfB1a8exBfKcvwPwmRiEyhjzcgJkci4WVW5JSn
ZLnH0W8HapDFRtBI9crkMpeMFnjpzz//AuCDt91Fuwfuu8Onmeh9cSXmPf73S95bvblzZF85C8Qj
WeLg88p8a3jJg8lACSsLMtcpdtI9uxX3lp/xFPsz9HpYvjt8oWLvBm2f5P5u6X//+efY8i5hlaZy
3/JmYHpj3Ya9hmmwuoYqvWUFXvSiSg6+LxHDOnheGW23vNevtY3WANvHD+t9oVHn3RDtE67XVfzz
Tx/IJsxVjPUoXbjjBrj4IxGCzAocUNzQ6viY53lJYJu7zQU534xsbeXrbV7W8yR7iL473OFrbaW1
X6r74zKOrbRZxBsZUpfujyDeHT98pSaXjqjAiYSyfCvGfTGnRwovyzzPDjT4VrZ2Lbyb8e8egHwb
fn8UeH71E3pUX7O0b33Sfs2S60U8ti8uixS6XepPB/5IILzCKkNdb8Fmb+bnio8RHPG7ZwgOsN4e
TuvR2C88x4+UIn6iSAInPKjxnpYnPFEoGURY2sDo8SJLkzdFRp+gM8Dw0XN697Fwt2OyT6v2beB5
o9piypEiyiwvdJ5038vmj3gJ6zSc6+0W2Yqd3w4eDfSrVfNThHqIvTt89KDe/canasdnnyC9CJIm
PtFZQVujEq9cgJHFECRR5GTkEJurr3HhblNOQPizs8AGQrpm6G3JxW1EemDtzC4+jMk+Afll7ESF
dCQTFon5NYoDGAXExwQo36eSUSt2RrWfnqU4APjloZD10O0T2neL7N7Nxs0+CkcKYpqUCH0tLB5x
sshzSqOKV9fAZepY+TvSy+1LPkt5gPxTOeZuyPYJ6IvlyCjLQJnjFE5e5x/7/rGIyg/YVFDZm17x
iok3auTmPXokBqDtqPZYj8E+wdZmzC7gxaTW2CYTFQkWV64vpdwRy1PYUcraIFYGy2qfoSaXEHso
3nkmLbY9erWD1gDUjaf07jS20irz+muE9gndq/iZPM4rLSYZJXCIWaDY7UHDbngz7BHHS/jCgxk8
TDY17LwN0UcUemg1aaWH2dK703gxq7HYJ/QuFtXY2UKU0xGJlyS5L5QMe0RFiQobeUJ8oadZW162
BYJf7cWs32sbrR5oKMJ6FMHufQGoPozRPgF7HqR/W9GOQCVFRtK/F01GGpiykjxQtX02tqdtXw3u
S4j2QHxZLrhPdr9iSk3ypcFbM5dxJ1Vj+K8IIHNUluGlbtPG3BHhJYX+qvEYhA43ufrtQAPQ8ZJB
aV4TTfyr6aIX0Bxgv/W5ve9AyDfJ7hf0F0H8zTIX/riwy6IAH0dcr8L9DDDDH8mo5IKDtF6jhwZW
xxJ83niZLlAHsJO57ZbVNiI91JAGeKDeu9Ho7IdB2S+ljVQQ8z51F9hQEGW7R+2VdpV0JFBU8KDM
vY1EDVZn7ohKyAWJ7LrcdgjpSlw3WNu2sv4FRd5/321Ee8i+ZLkecvpmae5vd9jcriEeSSiL4fiH
wE9vRSRHHCWiCDekm/1tgcSKwfHqI3aTGwzfC8sjVjTfPHCDXSB/776Qc3hw46bNEQNCeJYAwlbN
9TcXwJ6VZCKIstIFBYdp1JajsWye1ettJzbA+CV1b91o7ZN2hOP1vZOkEWwbERYrio8JhLQntsIR
35Q2IRXTPawV2+bxYyRYnqAzAPHZ/Eo7GvuE32kWL7ohHQE/bJaTeEWgiPS0Vz+3Ih5R5EQJ5Z9I
mDXcjBqTf47gAOCXh+TbcdsnpE+Sn/8ZtzBVPEJET1EQ+FmbnD2RFY8QL+J+VasNN3y1/Iy35D5D
b4D0C9fcbtD2CuimnBtuJ0o6nq3nfqW9ijCSCLeTk7ogbg9xVChiy6YsCGwXJxwEHk76nL3JE9lB
awD10w7JgMZ+2VbvreQZF+6V4CrImHLY2oWK8tXV9y+RTxVRmcaz3ZbbQVhhxc4YS/FThAaoPrsW
r8dnnyS3eSdsubFGDxs0+32aKOBG0F5C7YogYbMmXStvWNKtr9haVg+89HJir/Ymt5MZYLkjtfbw
+/0STmQE4xQ7LKCGH4o1dozdKyVVhpcjCyKCA62R1U+RUri4PEwwbBhprwGyj3l7G8TP0Hs51o8J
7Rno2JQ7angIqXCiyAo6Z2zDmRzxgswTnutW2yHODTtvhPYRiVeg2Y7GvulfFPw/v9vxlfJKUFJG
YDZx66BFP0lDYUaLnEDkzika+LiNCuy4QjBu5BYJr6I+QH97Hcsmxf0S4BXn42/gQ4ESj7YIaIWx
zScWmrg9T2VlvbFrGOTdYGo8Z+klRAdgv9Bj2qC8X+BfNM5Ss2Cv46zjLdeI8ssKsrCIOrdXzxBD
zBKWNeEQs17fVh4p8k3OtsXjd/D6RB6n97LbSA7Qf0lGfpPL/cK+nbR/QzMN4QjBaGzs6KDt+1Tc
EYd9vfCXn/Cpemy9bZPX06QGQO/Y3NWjsY8At9uWOz9njHAnUvFY2NFQodXsTYxrw8eiaKUCJ+tX
NmKwp6sd0JarUcOeLyU8wP7l4c/NB+zXTJgv42TMGSAgpM0rBBGxHvRNAwZkdruSZGj2QVVyw8fb
RPoRhQGaOyS5HYQ9NM1/7S8dF0O0URCadn7bDDSUNyKf8eBlNYt09/BfoRIY6L94exuuK9l6ktzL
QX5EZ78EdZqh7GJtjnXjPYbKlmGNyawgN6mL5houyehtJWNXSZfTGGC9ydVY1VMvoDlA/UXVU5tk
9wv668Vq/6O2QAJjTGXdZJdRf87B6toWUMF2PhTVAfjOWhtg32NrjFD3cwQHqDcC3dsY2ruPAqse
vf2CHLb3mHUEpNkrJMDhkreGXFAFhBJJQVK6kMugGqjh5m1K/BGFHlY7eyi0Q7FPi3OjacZU0coR
xwlNN5tWQzf+8IZVzQJaOFQQ4fXtob/csPO27QaPKAzQQ51Htzmldwcy2I7FPqE3iX/+d9wtQIh3
Ykcej05zLUL9JRbhMIrKAIntehUNMoktP+PFup6h1wPwxb2KukHbJ6Cvs6ppKzAZG+6m4hKtmJuy
u/bqiauArScsEdDqplMRrdW8yc14YL+I6l+DfJP0fi2uE1TJNY3fOgDGMKMhxSjzQDlIv8ILBZiE
Y+H6dhGRYcVex8v2qslXBzJ3kxsA/ZIizI7gfiG8ilmnY+IrHcFOliWKbUVbhLppS0NYTm5W4dU1
yFm1/IzlIO2kNsD4Ra5RN1z7pL017D9YuGNCLB41YQ8FNXoPGG6YWTySlsg9rxqUtWLZ6u2Wj/E0
9jP0BvC+MAvVDdY+Afzg3q12Ho8JtIwUI6eIKAppge7Xi8DthVcsSw8HWQwilX2+Rug19RzBAeRb
e031aeyXsm54XzLYWT7uioziTCzJiF51blPPDEOxLi+KaN/fubwDq3uDqbfVjDxFaIDqMzVfD+Oz
TxI8WWYlc/vzPzlOdBlTftHruSn2EtGKanXBkt5Q1EggoyJ31ZG/vf2o2fMmX2PZXRuvup3kAO8X
2V4bRPdLpKdJMnZ7I7npBErRhWoNat/ObpQ2OgNyD92PBuK8ZmgEbf0kpQHAW9X0w7jskxivzil5
UEA7XJJXloGhbFOCd8R3W3T7ZWA4dYEq6OeO3jftNViGN7kaAdbd5F6C7SaF/ZLWyc8/w+YgMg/Y
Ytt7crA6aAih9X+8j70gHlN1y9jPxrE8wtCtGPeluNm0jS0TSDsOUg19ht60UeJpUgOQn94n0Sex
X1ivijkbY2vV6GjUZRk5BsSoJbhQLbZ9s1qCOUaFRkOv5XlQ1TVgbPzKztc+YDAdthd3Doju11y4
tFa22Zjy3aAsSjyF7l5d/VA3Ns2wBJWfDxuiBjp9zdCotT8voDlA+uVlPw8DuE/L+XlQj73zEWdv
wOLGSr52qPtaHSffIUOFPTddYGVgm60ZeluCcRuRAa47CoAexmSfgFwtQ82pdqOu0BL65VAB3Zi3
1oMQ2Gx8k6rqwqAw2nrRsOaIwvZUO5xf+LQk7bAit1forl+2OS5vJ+EB5k9z0PsiEpWbD9gvNf4e
57J2KIyRykCGihXQAw09k1bXI7scZ1jilJ1uz+vAVGu4eZsoP6LQg2pnrUA7FPskxJigOC4Ytna2
PlxsXCRFeMWixHZ7KXqBEsS7ZYpuOt22uWFG8hFr49tkr3/EYC5st8oekd0vgdZwLDQU5MrlHr0f
KbLTEjbK4XSk1kp/FDzDMWroSIF9dutrYKc/Ym57uOv1Cn740tvpDvB/SRjtEcd7NhsWbr74Hozq
qqGiCFFRtMDs9kr2FEMTQaUcNml1uqjLdLWMNMA81Pu8Huf16/SoPEL1gX7vTrNMP4zGPmn5C5zB
bo66SDdHD6MqrKnMXV19ZxutJ5rQGcT4oeK+j2XLUA+DVyO5hUYPrZ1taLsR2ScU+3Gy7GD8RpYs
2s+i+926EqzvRiEgivpMnGvXdafF7RaztXiireZYFQbNmz1BawDxi+oL2oHaJ6hVlFyP3XkCXaPR
YEIUUWe7uvqxEQlJLZyAJa1PwWIfWWNrjt6Wjezeq0dlAOmOVGT38/1aQWcWDopOxw56yNinzio4
DKczlPprKM4NxwYa1AN1bScGftIvpt4Uzt5OZoDo06HsXz/fL0hvka8Yd0FFgRe6SzS7E9trWGSN
+l0UhfRVbsvFtu3Cr15MnyY1wPL5ncfd2OyTvl1VoHWDO0YQ43/angbfl+8OZx8Om6zsoMvpow/+
3ran7+PvP/8zsv2LQKTIw1bC0aCrq28rEQQxUYpL5K6mfmArdRyNV7b3LMWBGL+wcK8ju1/aua15
6s4t36ELX1kxgEOfm/aKAjJIW0DHgcDwh+DxbKzImwbyJlfbgws7ON0elX6e5AD2l8QrNonuF+5a
EMc//1OP6ujihCMkFJv+Xu263LeaORwDLiH1NDxipeNkJJx3k/sLGHcE9wvfuRUH6GA95jpNjmRI
LXp6rYW2n2xomsFIKPN7kOjHfQNalkbCef2C26n9BZgfBmyfbLH3rmuNe0IHPRLQBFmi3ZF0fRlG
vkkGyPxDw59B3LHlZ8SlevV+T9IbwPzShXo9aPsEdD+etTxw//E++zaqdKO5AI6khB22ttL6Ucrm
8AF0WMW+mnY5Hzanb7jpBSpevT4/ojAAd0eoox2KfYITtmJzTtbIiQKcrcMRVN62q29fPWNjK8KR
svRQoznwjzuO3gji+r16VF4B5MOw7BOYX/KliwZio4KJfS8cnCap2/LQT/3BlEIxLkyptawOTaqO
oxGKbZ8mNYB1axF19+v9sp1O/O+/GriMqmTRuliURQlyus1CxpF2qKHmH8LKj3ZD9Bl7Iur/as37
IqoDtF+US+gT3q85oMVjnw6LlmoKjrnCyc7tEtpfYPkj7EkVUK/VXYMwSMvPdmv31YjvIjYA+iVe
cDdW+6S022pg9BRoXfiuN+24/hJygAL2Ia8jW33A0TsX58XwvNw5TMMF2Q2bWqMhg+MX9jwxEs8+
aDBRtpf3PEF8v3TBSo+NOTNw1IwEUxv/37YMcI0jjRZAw1V9xcaoSv8JYgNkX67r9wtWHND5LKiD
aPxNtoyrD8skc9NVlNFYBufB/SK1Av+5Wwe9UW3KY9ZVVM/y0D8wDvH//geDE+TgoKO1xdaoK3vE
w2KE9/5wQSW1i0dXl9BWs421zKzfcDu53ni87EjVX0O2T0vN8c8/4wVmTDfWY+TMsD1DQg6UdEVF
/bUFvXtxMiMKv58oKeo4elvx71YqA1R3FPJ3P98vpfGrVebG6ZWjun44ME5sDgpEC4v26hcroE1N
U/CnPPQ8GLZn3c7hdhl8teX4GuKDqfASS3I7+f2aIe/zZYXY+5jSjvMycMRCU0K4bUqg3Ykk47Bs
hXTPbLX5mpG3Cfk2IgNgd8j4w1jsk75eNTFZnX8zfp8LyqNtutRFUftRHR6bMglE+6kypD5fI8R2
niM4wHlrhKdPY78kdRJk30ZV3dhSib7Z5KHjcj8Ei9QK4EeIp4vaDVz8FTuj7sR6luIAYWzGiI2m
3Rozi1dl0IwWeOnPPw8fGa/rodsnsX4fYw+tMWo4DxKLXdLQzVszovDjWHhx6KW+trcH1vaaoTfq
5/atekQGqO7Sz92Y7BOQH6GWu5VuHFsaDWqwF77rXtEvJ+QbmUZWTBG7Z7ara8NFb9RfbUs9ovBy
3Noh2CfQ2jDb7SIPrFFFEFFVEYdQYZNUz0ymRwRnW2BXRbedbpCo3mTnyfTyqxF9EdUByi9MWm+S
3q9V9v24h0I2YXRFwuaLraX5KEGCfYUmnk/lqS0I7RND/mq48WZPEvtrKK/G6v+rWD8d4HoINE0W
6WLqp1ZabcS4dt/tYlSDn66DTduVdjv8J9/fHaIDM3oswzpCOWwb62ro9CJVvxKLW362XCTpu0P0
mcK+KlT1QxOIMrqBHh4Uy+YGh8Y2q6NiJTQ4EZo264cHfoAi9XeHpNmrJWLLpSgSLAc8h1tJkK1u
oR8Ojl7gJOy2xvSSseWu4+46cCsj8B+GZP33gZ9514Hlp8m7Q+wVOjwI2+81ryixyN9iexBF0geP
w6OwvIT3iw+Wb+Dr3G+lWVac6duZ6mWVWhr8xM6KT0JVXxtOPiW+Uqs+ic+FuhBUplauK4ObhoV4
5Siep9lJehpzkaNWijDJdEKnTBx4+IGuqzqxbJW3FTJjBD/UOC+98C3mRIzrmUOsaWzppmb77lTJ
3XOOi2YiLXmVkPCTngSzUI8DVRCZqS3Xc5FjP7usf+YZOacaAXcv89ZFFkmzQgy5a9v1bTVIi0IV
fGFqitzciMmE8UmtckR2ZoxRTCTd42embjKzMOCSGVcLthbxgq8mVm6rceZciCSyTwzKu1otWFpu
WOxUd4yJFDpnQc5qNK8srfL1CcLlrmZ78jmfxJemnIRqKpOPYqx8NKgdTjjT/mRw9p3LGZchVzha
WZaGGpnWsS9EvmrQ+Izo7Aff8jRHFOepKR9LZvKVcd3TOPU+l6L+RSyymVUb0TQTpT8Ei/+m66mu
WaZ95cVipRqeJ2o8404YKllqmoWu6tRMOVECYeEwXKkKijSXLDITS+Dis645kUv+LqmN89IkKjGs
K0e3T8JCmcSZH2iRRe7qPFKmhaUcW5H3lfjFLGRkrRSYk9yItEAUT+XQYdWCF0/NsvSO9VqfeCHm
Ra58SfX8Q2lkF4bIf3Z0RXUEIqhFFJ6IbPzDKiNPtTglVmuL/OBJqMYGd5G7nKeS0J6xiU1U+KhE
rST7B17nXLfgCLCyNVXKQJg4OWdMxNSl01woFDXJq7lQC7IqWXTqs8xNUCu5GlLhrgjJfeAyqZaw
zpkv+ku9VK5DSi74WIzmXAYghcSe2Wl2bNmGo9aMfFNZDlVdU4lUK2VLLSjxdMrchknyB9b44CQz
E0u1SnqdBcEnInuzMgglzTGNY1mPeZXDSNmuc+pgU/TM8Y3z1GPKYyF0v+Qs7098+NdqQZjw2DFT
bmqa2RmOF/5aCMJ1wgfJSU5ZQ+UF82Nt2IUmJJaNd8zpia+nppZx9KNI3FBl47JSBSYuValklHlm
c3NbSK6ciDlNPVtU5UBxZrlYqpxsu1PDMy6iID4Jw9rTdF/xVYeh1UmA2Xdqh1X0ifG42zTKJraH
qa7LgVpymT01hMiYKrHFn4RZGH5wpcRQCatnmlIH13ISnemezk/KmnFuAsuypoyc3BAjPyepb6qp
X35leeciKnjjK2e71rSK7M9FZTpa4hofdd1INd0OT0OLfkgN60Yy3BtHqkqVGlV8VWQeM5PL6gtv
m4FaeIGs8Y45EUhdTCKdu5YiTIWIz2YsTW+TMKzUOiqOBVb6mBDTVO2cftULvRFX5UOYQhYzIjgq
JaKgRqzvq5nLzRyJO06jkPtELEmax1JwHRSVpkdBruopex1arnUcW1Y6CULTU13BN9RANirVCmpf
Y4zsYxDJU5uRvtCQv6l93TulUVBqCqlyoBLMc5ddZmH9JZZCRVMU/5so16HmFHyhcWYUTB0rcjS8
2qnNudCCfkLmrM4JmmzHhqrQWrmhTGHNOElXpp6cXVPqqrxZs1qhB+xp6NXWWcDbp25WTyNRqK7Y
XJn5qXHn6d6NK9gnsl5y01RnXM0UbE/VlfLYzWtWtRln6mX+vOTkWVKxlmob0lyWS1vLTHKSBomu
0jr4GKWCpmdCoBpp9KlkLUsrefNjxDv1RCh5SH8S2hOW+LmKk81/kNS+M53UwswzQ1VyJAvqQREn
RSWEal1DR+YFW0Jj4vt+LcfHkeWAYpSqFl+fRU6QqG4aJqruct8cOzFV0crmTgiZNm3jqx3FoRb4
yjRwYl/NTcmbBCTM1cThL4SKXKRKecYk7KmDxWFaBuJ5SQxJVVzD1ORQ+JQXgf0hFcFEnfqKlrqW
mlfZiVVKc9N0C63O/Q9RQCduzPyo4to5dWsxnAUhe0xFJlTdmNyEpM7UXKAYrTBINFbnc83MK0fl
EifFnAJDurnQeX/uZvTciF0trKRIdfNGTUYaWzIfyrg8KUN37prcVSZYtZoERakZgTuPcMClJtTu
seOYX1C7PnELf6pQ6EuuDK9Kszrly+IyLFPNJFmsyokvTZii+EIrSzhlM1lWRSVyZ6FTJaopW7lW
WlGsOnGRqTRggzksA33mVswPJfROIq66rtgaSLnmNyIIn9wsD1Q9cOZKIl5HjnVjUYhiIp4IrHFB
Ex4rbWSoPuWZiUKTDykvnNTUca5iN7gpyrS+YPwo0AhTasgKJCpf+xcks/kPGa1vbI77WnowHerS
/mzw0VTU3WkWpuSceiWrMYH0Sc4YRZNqelvpJYEmVu5qMfhSQY1i8nJfXLOMNblwbbWwfOXWVOxj
YoifFbGeFBH7zRVtaATinAqshXlXO7pWypIBlNjbhPHmmRCbmhvlx6YYRiqlvn6cS9GFIsZfEpGb
GbUQq0Fsy2pY+RgFxaRq5DhEjWBPqVGeu1OGBubUDaQvUmprgunANFD8H0UUTAoFmtghfDEzXKPQ
nEo/M0SSakbGcFrpipj4LDRhXcWmWukZlrriLizkdEIsxpwgDnddJ7Lqldbc43lOKwKJ13SPnlaR
yagJaxULHzpoUuv5scRmtko4/AfDVFpaFXcxG86KoJw03dO0JICcxkKpZVZ0bWXcTGYNTB7RuKz1
dGakxWkiUntilcKEWtw5zty7EnTWPS4qXpxltX5WBLkz0V3+kqTRB57PP8q+OFdoxmGQ9WPeyDUm
z2eCZ8F4IIWaJ3asUZkxLzY3jPWM0PsgrGLLMNPWJn34898fAw//W20y+/VhY2T/+mu+DJoIRzL8
UuMpPHwLdNeeQ2Oa9/545Cp0ZvLAGein0Qc3X+4poFcZ8h5Pewp3i+zezZKHoMPawWh/1noK2ICI
HWjwAzj0mObROR4RoNZVaKpm5abxBkVKDs1YCO50rgI2rgkcbvNo3KNgbUN0r3MVcLIiThQRZYLw
H+r9kJjpxqCHEqoHtrgK6I3bdxWQEBBpc/CbALeDoCln40psuAopIUEQs06iEjeeiBGja8QToonH
w8ZNncCcG74nXAqByaqMrhjTIBPYL37tBqrnVHemYmGFRVLCmThyBueh0KeMYVUal5r8zJPCUDMD
RZpUbpGf1iVjqSSV02ORd6maECVRDRKRqS669XHsZzxEy83UyqL2ccXoROVCUl3EQWGqXOxNM9e/
ThN65dn+InBzQ0tp+FHyaKLacXqameaV6EenEVs500AvM9WubVuLab5AIZWoMVl+6/L5iS/n/DFW
Gn/uoFOdmkt2cVxG8aUTyDND4p2paDmiKgT+NBCzBY/VJvPda5P6ZyxT21M9E6+TtOZP4AYdh7Sa
+FLgT1ImKCaBhbUurbPivKDSXWQKJ75dTwuJs9Tat4p5IOXOiaXrdx5RPhY5Y2pEsIVZaGTKxKVB
+iES6AeqV59LElFVEut6xnlGfCJzmXJh5RE3FUkgqBmlwR+ZGDiTMJOZmYWMwGUV25+USLn0HYh3
QaNrCmPl3OOKeBKUCavFOHhojvr8hROzp4mZ3PgRo6guY1/BAzjxE9OB2yGdywK0cCzB4jYVA3ZO
VM6ELDLnlE8dVY+cRnnaaqJX55ZdfhAZZkaK2oCzYn2RlbpQTY81bNVQXOuDQmB1VblXzjCmn0lg
ipqTCddO4odqwQa1llSyflmlkQyTENPHU/Tg2A+MReinx4UX/ogreyml0RLWsaslhu6oZc7MXbzu
RDf8y4KaZ0ERTXwj/47JZk7MxJtaRkBU2YST47EXSsRdSlZywgvSreEl1alu25yahVUKl9Sz8D4y
O2Uy78JDQZWaSb6oxpIeaEaaTV3obzUtgBy1/SvGSWONCeFylLxcnSpWyGkiW16Lle7Css1OktTT
sWYowbyGCz3l3Ng9S5O01BLIvSoz1TFfJfU0JSZ7RgDaqRXEzDEl7n0cO58ChjXnRAgYzah1zEhd
DO+zWoo0OeJTNUzMUrXyzD7xKL01avYqsAijsVx+rcvUOmEKp5qlLHHV2oRrBj/4vOl4P6Vhcm7B
/MYn1oXusXTCRLwWCf7UIua3Gi6lGjI8vVRqEsHZoKxWBvE9TR0XlohtzExO/gRPOlQF2bv1Ob6a
uHblYyH2vlQmHK4iDCQIaJjO8gizEY+xNVJaNzUbTE0rPzPt2LoVk+LU9co/LN+54L0AnMHN1lNq
/UES2/vGyGI0TawiwFQJoVICUbCmaVZfIlaRqVGVlnPW0xMthyJUM9k/5RUBvgRrGJpoYCIZBmW0
jFayJuXhacqFP0KR4p7kJidSITvHZhhmk4SV8znRnS+KFfBnoRDLcKXo90C0z5MoLC8ruMlQOt6P
nGOTiV46zoQnfnjsi9JZ4ufGRHYVeisrETvNGJEecwGVplzNE9X3qK2i5WWspqYjqVQPXDUXOV+V
MyLPMxrdCR4x1FAvfvCl7k8EPblkaf4lduPiJEtk4ziqGfGEN2l4SeQ8PhEk4ujTXCmqL5kSIo6R
RjS8iaFUoOOoM4lpcFy4MUImjGmpnpDfWrzFmmruElPzSSZ6apS5paemlcVdBrqImETlfYHld19y
oaBxkDL9g5U6gsaUfFBgGnsJjG8+OM2LDO9BYho6qihWfj5lRJsa8OoYb2KI2Tcrt2iu1omdz6Ig
Kv5wBRejZVtYJxAVmXC2nExNBKY+bqyoW5Yo5fEKRZtUF5XQwg4n3HGItW2uUB717EIp3URlOecu
Z5JbHQfTTsQgKVUnoDDQFGdSWQwEzj1nGb+eMyZ/E8f0Po4kdi4VWKCoYCqqGCCuovvF10jUDXg2
xUesat8dnpuJppNpYaafepAeldNzR4tCv9D0MLnhHPuL51YzEXGySFIKNbLZuyQWjoswcVQ2I5/i
kNyFoXzmUXlRmfEnK3Y+Bpwz553Sn9pCkWu6FEE6WayoZml+9e0i0lLFsM5YOfa0KqtvGc931ZgV
Z3btXvts9REm5m1tMolaBvK0sHVxImXVPUr/IWdCeZ15ma5aggVPMbtxSx1GHgsjOU+kRAsDJ53W
bm5Oq7j6ypmCM3EDIk4EN9BY06Iqw1IY1jX1tMK09VPBYP7Q+fhacWJ5ajmejOgELTWmIJ8dN74x
ScQvuDhxL2gNK7fO4HaminSb6XE2EXPG0ArFZtT/sSZFHrkkdmPuP4o73y3iLg3YGZKrX7SGJEUF
B8K5Cg5dpgqFJQmbsDUkRViEIvq0NuYkLJlfVqSAA25g2+GsdWy/o0hd/LIikV2W4ZqgHy9lCVF4
/jVWZBNO3gg382giiMoSlAvizHdJWRmymxKa5rVe2Kaeqk4iqbb5NYSwJsy3jbHYogdgeD9+CNo5
KGgbjQC3jOj55kOsiodLXcKJZjnz0nKYH3kkfd79iK3v8esRCtDafIRoc0zF+DRVE4lVE4RwE0E1
cr6d3G0yYcuLbH8KdJqA8QKczYtuWNx5EVk2LyaxCnhOxLo4JrF9zTrOfPfLcJgPwwHjCY9cVYOL
zDfobz4nS6I0YyQTwQ8jm5TMH2Edq5I7jcIzK5EmoT1VsvNQuaDBl90Pxtx5/GCkRxUZiTRMSXno
UshenrM6XrCoy0S1DO8sTMuLwslP6lw5Y03pxsuDYwExjoJjpimtJzSQrqK41mzHOg95chnnwR0h
yYnlMieWpMxz6p2LBTOVXfZqN7MCnKzhKBEWJ0BBcnBWDJEG08oPLVFXnCRRYwTopw6HuGkiXcWe
wsKmMJdGk+fA+1wqDvNZ15njgEV0izfmiA3c+mZ0ZfPWcV4YrirG8ilnUgQgnPxGd5lzps40Sfdv
KydZ1lH0w/GJqwVMYKqKWJ6lnuyoVqSf5BzC2Sw98yxzVhfmMeXsea1zE451jne/67YZQdB8H+c8
Y0rguI3BzPNrREgjLkrUqIT9G3nZVDD580Qh1yZhzxJLmvFVfOMp3KVJECk3Yi95Zu6TLVIMHxPr
OUEZudjond6krEOSFZ6UJcjjuOnEybhswpaurGWS8ZU69WkR0Ss3q845wnwz7cKYFL4VTmueOeED
epJZ9Sff8z/nWVqrkpcqE8sgCECXHwX5/3F3JkuO81qSfiKYcR62nCVKIcU8bGgxggRJEAQngE9f
rrrVZlW/Vd/e9yLNIjIyQ+KAAz/u36HYIdyZzFhF3+zKNiMBW7n25uMGU5HuPBuY9UiN6jhLF4vA
mtPO0S+B1/04osoHZ0WvpV+GDhpGujJ2Z5NFxLOnyDPqkzF5P94wFMrukn9/Tf6XYoBZjMC3Maxz
MwH+UXIq29vCSc0oBtpNd7d/CJr9oC3e/D9O/D8SwVuJBjAEBjAA3osa/Y81OTjj2qDDkFEFCdEt
B8Jzf8C5EJGa7TSQj//+sEBJ/C/l53+84j8WFnxS3sHDlhEM93Ta7dymRuQPcx8Zrjju9n4d6J7a
q/pztBVA0JJXX0+panm6S6HjNQibeK7QCY9yjnbHjwy1x8qoIHuXJ4P/4JNX731ux9xdoqlfE73x
Qhni4JmIASwblmAbsVbEDWIZ6juRXD+WvY96+HmzttJd/C2MRsGq44Zb0DRogHaS1LOAq+ydunpJ
l9FNbQ9WqBW55MVGL+WNT/DTo7p+q9t3Qt+Y/uFax2x4pZuPDAr5zi2C8pF8yJ9aPfDqS3RtJF0a
kXBKVpskO9VxzdgcWRviGr0yZDrddDbnHhYfqz5dT36GRKXzPh/sWmf9hN6bucup7/onHi5BsbT7
FNu+hdSjuXNCfdwgbGfLQ78utmRHzCsXETtNeL+E3ZVWIptx+LMTRrag0Ub9ZFnmyGuqyCIoUfV+
IPOYU+EmsmmTIIATbE0Hp+cH05KpsfJom/hx1zxe+LeoRcyr5YwQG2oW8ef+s8klk6M8zqvzbBoC
0Yi9x64y8oEHEacyoX5T7HTIa5fCydwLNN2XoP+gzTGsgthsjVQEdYz4MZGBm3hwXp1wSL29bJxD
SKxocEJ4rEfiHUaLI38+7rRNDftiiC4O3ZM3eRlvFEKtu8b5mCof1+OZEAo9vCKwQ27ihgnH2+dh
mFntIw+QhvlbVguCEGBLel14SMBH5AmCvbRbGuhzv/y56E+Xom9ixsoKNw6fxgh2tWedQ2eJd5k7
1imghwXbU3CssaE1Y3xL4Obxyx/DSAYOzHEdb/6jNTaR4C9+E+TcXvCfMrOlRWh2cV856cr2onfN
SOIGwPNvYmHUMG36VAYXC5doQVGONCk4S2Yzhs3k1UMit5wsL/VgwjHLF9m8u0KnDV5G70+MXOp5
THzndw0SuBEW3ppOcTURhJPFiUKSGtMSu9I9+QLGeIuMjd6WUOnUNzAgd9FUOQiid50YHlIkHSLH
w+G/kOUN52nWz1P9xsxsIm0Ujj+mTtj6NvgPwslb8zLgf64ulm9S90k/Xwbxu/Qezspvv8WO867J
RbuxggkYQGSReDZzgbjVzA0XjdbJseLALrE3uNPdoIpxsnAJexhYfdzZdmR4SyR3M3bkkbKYtn6s
/LNB3wKynUzl3xNWFzwMUoElUldmzIKTbxQCXxGLPk7T70pJWvvfCJ1jFXZRpx8Hc0Rt6CPKHxgC
aIce5OKi3W7yLhySlnux1f/0jTgM1WOrsOG7UajzUPw1yy/8rkSPTmF2zfFWAVY5JoGB1VhzhB0y
6jw4C7YTLcuXMyFq3l4aCVSicM0XG8IviLe5jsg0Z4t1DYYmUstlwvkQJ75MkB062e0X0mFOTNl3
VDZ3jIQfoh3Twe/Lijol8AU06Hvqe3tGpX5fZV8I5h2lsLJm8Fnk67rYw+dWNMlsmSd4jYnRrylv
/Ni3Ss+BGIHB6aX+eghg7TX9GNERkd+aBrOdSaO6KkrTZfjmjQ1nbce26idj0N0r6yo7Iw0aHtfq
sM9GZPZVZI8fAvEaAkId3K3WVy+bGGRHUoNyuOX9JKAlp3tU+07cMXp1OyOaKyyy34WdnAU3gWXn
e2c8tPZa8HWLPJS2G8YRdMeAf3fwepGfpwrunJ5xBHfufvSULtb2yn1y4B16/RUGVhNEgWNGSmVa
fFJxb44pt35NfYJnkWvz4u3vTBQC262B19SQc53MNKzMxqsze7ciw3g3/T3qjZNpPI1OXiEw6qrX
zkcC7ZS+PnutHQGxyOhQDMHJlEvscRte2cGf36n8cJ3TYr836wvEPjasp96+zBs2DpOdR20ldr3U
sXDb07TrctpEjZjZjLVLswoXNrjvwjUZwiVydF71c7q1h7E2E7rrvJsv8Dl8wy+dtrtrbvaLdINi
ZvLg7JLG0zRlkvQ3bALb1GMgD61msNL+2pkggD8QGLRDhzdN+kNfkXhFTlmZYbJMXgIvPNUtvej2
jPTnSIYTg3tRc3IYByuRsA4Ht83a2UGG60QKytjq7PduXaPVCvH9O9+GZLJopgMaI4o0jCEO5iDt
fAbI5tXaD7J9cfZYTCJ27Tlu52cX65uol+qW/NXrHXVkJgVSt22QsYFYTARAT5DYei5PTHSYY7jm
1LAPtnnt/dSejDIY/9Asnln4HLow3lZyNCXiW8tEHflQgZVquqHMq3Pg7mi5aFJV+BU1y8zhbCiR
zLsZccRrw2rF3MBOhoC1r/dHYcMlGtqu3FD7F1hx42pkjTysTdJOG6CbI16KjY+um1XcOq8z6SNw
Rp/milvWaFgVuXNYRzWZeeT2/HOzrR21QL9WwXgR1fDBRF8Evfvj1G5mzguEzDq+jqTmkQ1/k86y
inuNX8plsODem1hskO1Zm/Bf+XZd3BasgY1AHObgoXbtV6VEuY7Gr9GsJJoHZ4qImB6NZX0Xork6
gSwnPb34trhjBi2omtpYU8OPmqZ7Gmo1nhWcnkGOx9ppbwK4fwEB+6xknUiTxYh80gHSoK5ZvNo8
8XansK3pqkb3LGpl3gmOSjmEQ+mi9ogmLDsfFuXSKux9g5VKHwpOUbPLhso8orMuzBql2gkPmrEf
ppEFeUTrqNqFKirtvCnN7jy7OSrwJbDj1iM+dDu2qD5opSG1GnIlpn8Yt/AAx+Ru850kJOOp3dtP
i9BEEEidsO2HCE5eMfIp9uqb1uljzyGJJ9iI/qdN67nuYkM3w3H090f4Z/egY+aEGsjDvC1d17Uc
u+VdO2PctTViaEoiA2zC6MzQEJ6MhxrAAA7ShfdBL2h7Dp3loYx3pd04DyHtj91sPLemmVZVfWeg
/mFH17itq9eVyCtjzR8f9EcdzqUz9rjhKvln9oMBdCHoIgRosM37J+XLQrcCpbt+Awjy7TIVBy5q
A9abrfjHYrlvdijQtnmPJgPq4IH84EZzgIF7xAafaKZfAFU8YJklm2MdzQE4kSvKel6OeyiPRm/8
2oY6Ig0CB9KgUFT5NCHYMJeDtYMy2LBHdSP6Nt0aiRjRsCDvxP69qpSGGpqjS9tOXbYNchBKRXpz
MRIjM+SYkpXHUIupdJackSBTm/yyx+qCz2U+hA7yQjJeNQMQ1oXRyoGiGUbuMnatpi5pR4i5zYu5
ZbC4d/AVsiYsRat/I8NkJv0Uzok97BT1s8UqCbH3kglXO6wQGtbULwMfsh3xFdrZXh5d4f7NGzvD
aNCRoLsbb0ovaTOHuQYOGdXe9KoZ+Mjds1jERVvHqhLmAcuP4xcv7yYRpVzpaZt0nzHfc2LT9t+F
oaGrEJbE9hw8MyPI9Lxd91qmSjq4WdqSzvuD50xZ20KnOyt6AjJh81hbVOq51wnioRbBzHLumAE+
gg+v7ULfwsZ5aokAQND0Sy64UfTeUvqLiw5HkBcVsAkBp30OesNK6g48JPU/uUJ0pKh82LWxpaK2
CjI7LEZdHhMa+HsMQoCBRKgu0Oh9ZDXNxQo5fCH012oJIweJYRx4myosA+CnEww4HRIdaedORiK5
+w2bfos9Mb4DHK0zOYcHGDY/rcvvQl/pI5JgL1t1CDltGOdV7qhEzXLvr/LblE14Y1yqmAfBs9bq
1fSQJXFao0GChXhA1/NuS5rWZmPmivkvQReQBLcyg4DTuRuupbGbX1yuyTpst26LxpUzFVW7FpMM
rmysRN4pD1Y2QpQIkiJBjuqmq2EOhzEcFzTAy3298D7ttX3pEQHeTDTkGJWXSN0e58D6k4IeW1Oe
5mkSKcASHRu4KhFvEQpTPcPLn+DidD7eVNuNZ97Wx7W3+5hTMJxBH9jJtjkX15xyMqEykH0HjMjQ
YBq8V1FlQLWuKNAHhvA7bpX3PoT1XaCqJ21KnokxHKJlXqeSBp2d2tu0J0jl0Ap40o19rwPuFMgV
Bck9Gmwn2aAJ5DsFWuo1wDaFrbsThlLQczZDKBK37dDreBpqFNBIZPnzXwjBn20rNrbQpA+jQJRC
uZP1EqscztcLpQw1hIMCY3VzHlUzgyuEbB1q3RYyDPproMXFH7G/zwZBzu9fJ6YAnkogVZMlt8xv
epZ5mn3jfn7tLOM6el6GJ10hJKPr0Rm7t3Ze0bMv2jmtLXY5v933COSDSpZBf3uNSBi/NR52B41E
n/zRP2C5DVgtRpP4VuVl4aSrKAT3efJRm6N6C79GX75zPgHJugG+IhTmyaBDFXFLZaraSYR0VkcG
R8g6unvOmGRPVjepDzvETueBS6OYCImkxBFYgUTDTIJyd+YmFbSy0qa3qlJ2boWia/+YS3fpptDK
wcg+O9twqdvhvHqiTtq+26/c4fsrftF4lrV/Zitrc8RAa2wO1clHvs2QBw6QV9uMV2yB9R3YuJ9t
MmRwn09NG94NWrxZnjpXITt4FkeALqGryKJYukBUN1FrupCUg8pGMgCqBIaEjF106B7lnvtGY0OZ
AKICeoaCMLgZ1/UHgOm07nf32K7zH3LNJ9+ZX+p9euhkGJtdp4HELSxmNVJFSQXkWlXWur+XjpEF
5nocGiLicJ5KyELrsLRmGyHazAeCHnixo4GMJgil5mUejE/RY7ujugPyTaBJNFMKmTMpptrqEviA
ImoWGiT74rXPgDW6UzUsx8YPVsgdd4npSENQS8uW2gOrAe7OfU671jgDdH2p1r7cKgajAb5B0VTc
TWa/7xNG57vGkK8itDLS0JO5TV0q3cGOQ0Dxyeav49kahioxqaePHVHswkkbJtYOuRdYNWrGoBE2
95BfajGSjRlzumKpLby+DCBPsTWEfupP4tnqljdzrE7YnOCprRfanAzZHDnqwmEFcT17Y0SACOCW
b2B4DmHert0YIec8jpZFIuwFQ0Lb92ArCQjtmDZe6QMXDQI/HpYHa87DoXC3x4HwKPR76Mmcudst
2oVCTJ0d6TC+rKAOW/6F+yvy2pedfXN5tKp32ft3ZMPmPp+99XvdGHbDj8W9EC/X4mgZB2t+hN4H
hbNHM+3ewOXukVvdhPoWDcAoPPIxWuVC9kwIEbmqQ0ssUXmgbtYrozx2/GeygDYhkscT9nW/+yEb
O/jgAPTiR6PbpEb4DtwasnhMgJSetINeFCX6ui13QrjgAv2Edk60oj42aO7h8Er/MZgSsCstrr3h
NalFAEXW8oC9+tKiFQqDOcZMBdDVNjYXCDidEQagu4FpdfGRXq6kTTyrKWvUsmlCrEr/ZvhOC3ZR
13NhuMmiX2FxkSZRcxARuE26Y5nArbqMd768GKim5lTFljLwdhS63Tb1lh4q9sFF2edmutJDN2QN
6E1/X6MZvW3F3iub5PuoY73eSTIkbvVh9kYaDh8T0GV7erFvZCkhOBkiCpmX7JgAsMeSQS5OI/lt
zMLoggN1jcQ0dYEqDEsP/c+Yhx0iWRAqm5nt4Bub1Y1cJ0c5hkGPcgD/dBeJWt7n8WcZ/mpS9LA3
nN/dT9n07Tq/Ekn++ELcb0+eexRZgxxJnbvTA9BbR5ULXLih5DD72tNmn/bgnW4AxWlhUJCn+aRz
WT8Q+sBxyTFREeNaTMMberNoVmYUeK+7/SDNKYbDHLeNdfQavChULooq/SXro83cmE/N60bGdK+P
pllDe1h3FTfnaO6H+8DvonF+873t3q68whqyTbxTSDAv7BPsRatVzl6IqY1Pv0M1Cc6L981374Dn
1KTr8tytOLu1E9vO00a/m+AhIEGutx/b+x6s5mevangIhdqvsOMG760eQFKsLKsVvXO6HRv7kCDz
iyTw0XbNhKWzcDOTioiEAiFbnT0hdn8/OQJcFADemzvccVzvYgifWudxN8oFLpOAiZiE7jXcH0hY
mMxG7KWjHs409vjIm1LPLJ2pNPzCGU4LKelUdKQkZmkDfCNlyMogyDt9GknJpmyGV8makoln4Ze+
ddqAddhd4eq7PWxjlzwI9KjtxKLAiHv26a0f25hXqpyC4wifHX5WwNykkfcVOwZYmK6R2yPeN6gH
WNnz3mNaJjaN+8G/5wreukrVfOpC8Nf4F21CycXucTeegM95Y2rcsPr+swo/5x3dfeL4GEhZQZKZ
EdvSCeieh3hlm7EZo3To/TUkp74Crr8lGrJ4kTbQhi6Z1Zf27nt6qnTJQ6CGsGMxcgHYCLZ3ulWR
8lNPv+obpTJbQKwvCiM8k4YPks/QH/YxWJ7o8ijV99KeFidHyCyNP8dMLUoTy+Cgp66yuWzVeW4P
PfoNbHgsAbwSokwspzE44hQ5dtLTUvqfy/q7LkkV3qbUDRgA37XIKu/bak5qLltvjzngQG/2UV/v
tzntF3bXtxNQjjrrOOzeAStv/6LyjfHH8da3Ym5F1xYsdrg2/a8FI63q5nS2fjz+s7M77CLaeGqM
Lyd8tmFFj/D+gtdlqeGqiciCERvqAcv4iev7bVRJJXNFb3AzgUDtMDngR5StFzm4xw1IkiFE2q3v
E/20lp9leprkg+7fAnVp56JxjYhWT3XYpZ37yMUf5kuaNd8W8NlupMhW8FmB79qi1i1s7E8zO4dI
ujQlycRhFNpl0P/ZXqxMCqxriPxxOFYozDA7awv/zim6qTt4+scz7x3AJuxLsZMRqti1zqR/GOW5
5TtM4T1R3oMZInMw39eKR6Nj3y1NfxIYDbNgt/j+A8UZNvk5MFU8zjSd7Pk5hC7owm8D6B+MOEku
jXiZ2rcdcwzz6iZGWz+BQgdqFQc7kINhuTBDAUITiOz7UzeE0Cnu1VNr0qyq8PjqgWd63NpTp06L
+Uy7T2WCHWMPVpXwXUXBjvGfhLs/ocKsG+0SV7BzY9bnhqorWIS4DvYD9eUhtF47TIgsaOZlGEbe
srxPVliE/vyx4DDIsCROl/q3NgtB0KTKjRYLxIypOciiIdONevArG7Qd0ktjOoiefYXwlL0PR9y3
1clkG0Y8Tu6t1ahgNBllxXTs921Ww1pltjjUgUx8/TPPSAiYEdXtGFnSSCgvd0h8CAKMBcbevEVi
4RcvmKOuq867N2FWYXrqpjtiw8bD/NFm5Zt7Jd0r9+/3geHu+t2QOoA3LgwNG6spJUo48LIYsxEJ
YVW6WY91fR6ad9BrrLoCT8ysJYRs18uRyiCDv1mJB26tL9XmwGwqpXjqRmCSO3BzhBvN+oHRx+Tm
eTkLhjzEnVX/rc1TX30qLBViPiFHn6v+sIfLV9+k1Tae9vGOh86xCb/JuLxM9ZdEjOM9z9sXneEo
t1EAR7INMMeIjHCNuXjEJ5KfhlVF7pYo3wftcPuTjB2sWm1EFu6vbkG7mLE6C9wg2heEIwYClZi4
TbLRQxA8jg5MnXFNQ0CnfD8RM2F+0nqxBhXo92bJ6tRimUZxsPiOvra0tkPdXEVdIDBcZbmGoGXl
vYt8z39umzszPNKgRDQyqUTROQpUzgDUCnhj0IKz2+QM1mfvVy8Y6EHPIyFYYL18zCA7+2Q00H7Y
YIy/bf8OQ3PtgtmqLmrsIgBywOEMB022OE4i/Zc9NLB075iTmiTXHPbqA+alRldmBlbPKjBVFm2n
GrLDDBCpIW7+JrDtkY+JKWoVpjvGs+MdBflWIYYqzUThDJtmvLfgW9+qGUlgBlEhq4JgMul2Blr9
gcyNuzRHJ+xsdj7KBzhp8MKMFZNNQMopLLTXFVOOkUYRxV8x/MS3oVzRt8PvCScICgcqdOLxhhGr
rovpw9L9cnyBHysEYP4crxexlY74W/m93ryjzbJmI5GPVixuiumMBkjb31ph8LDRJyL26yZjnhp3
bI0X/RAcHZ2AJQkyNm65u311533C7+5KoJPRTcgoXlhZtxbtGgPURnrwKKeL3f7gaw2Vsh42hB9m
dd9XVzTBU1044nsdp1QMTQyLVwRDLLGJ7vWDs15giiJ2Hm4/4PjBNHxLo4/pH8chqvFtNYxIZp0w
UXxLU4WIhhLfgB2uHpQ4SHe9jAbaUNnBiY/sR4gw+7ElzeMQYHwKprsmaDUgmetr1SNgvKvbE4bo
kv1cYSvZXpz1hV5oBf8g2lEHFMZ9Ldy85AETNQFBmRN/twz8wQ6T7eSh0Ipohbl7p/xouJsw3/Yn
+N2QwQwQGRVnvAsCFfHM3OnUwxec7vdvRjLKAYo+jCHJ4eQExxkiaw8KTD0ZxmUil5spRC50uu8g
rozLSC5opvA3HCMu8MkaN2YUdSjnuPH28KtzEn/6Xr0fXKdaP7f9a2+mHnug+hnRxaaeuXypx1wu
b55471Uu2QPvCkoKYJEmnIUO053nhaIB/JTzxf9GeLXRHseFMzZki36txfu+HuzxxSOvHdycoX0m
8GHavB4zICZaHUxVgCXHF5tbzB2U3GGuDyaGo2h4gW7BqM2CsTi7jnc3s6fSdadM4w/GCXo3bZpE
I06Drh+RYn8Ix7rOCqjPko1ZZWTQM02+c2wrOVN5DUFDkX2ieYkDJ1c8sVQeGmdcR+rmdM/4VLDz
ivT1xUHusORTC1Qqgr83G12Mydyle24xvqefq/11wDyC/HEfJYu7Z1/++H7W60/r3pf43mKfQZNT
doYiqA4dL5lzrxeEYgGyc/DT6bylXvsYwgPFzUAwGyqSqQwQiCqCiifT28roPrb1pb4nbobBv8NU
+ttnT37cqQiSxvuhOfETCzrdC3I6AQc9KZ17oGf3r6Z73frf3jkTP110gmqxWifgxORtg1e9AVbH
ZsVBQH335hGQB/oTjFZVbsS3EhN2szzIKsIw5yRPVhqys6gO2xgkAoCCvSfiF/ZeEjyoMUGISvwI
KPLQJ06fY6DYaHM7uARNwZCaf2gcK27PKXJhJR9l9YAVDZ22/wS3uy3Hbj1YL+C44Hyye31kjzU7
4Umd2PLaJAQlNWWVW65t1uivwTsy5EH6agIvQJj+6qt0UBEIBcQaffvoWig5RWWmAYkxF2jy8obu
z03sjuCRsL+KNQXxu+Lox3hlCW0OO46WFe6XNSMxxeUoDAzYYwOQBW+L0D1qpHnIqKpUARAr2J5t
7NWQHcYVMq99U/Sg1gOGUREDVd7TYuA+eyabjEIDPz6rZokR0XRB2oIt6xF9wRjH4CNGctdsO2Gn
n//Q+7ifwL9NjBzgLMUK2r2kTeF9BDiO8OrgTUH+5zYyBEDyMUdEyPO5TaansDDmkqsct5Ljv5qv
FTm09cHYL2h7RigWTU6aly6MJNcoOSnIDl3ak9gx3wbwZ5thRwJJceVo+CEtxlGWKQ8WnfuVutHS
ETOdC3PohU+Q4zPsRZdgOlnvSc0/bvm4HBGEd86TV40YLMCAkq+xNfIVe/W9xMSzjVlXeN2n0XIO
xJNRD9afQYTzznlbJiANym1Lh6DOgofD0mO/qwveBc8/6CyOoBRSwUSkwZ0i6JrrslWYjzHzJVT5
CBrh1gYZMC442sKpe3bCLrcoxgcHf27joRFOxBr/lRrimw7qLwDnKcLFu2wUR+as9tu+7W0k/CB3
l7VcNOaeeLdsUSht3O5bVNVbQjCUTol1TzF6iYHDjOMESmln/f5btx9mIAo6VWm9duDftxeTqFKM
a6RagscmQB3y9ioNBfJmivdpzDVbsrVj11Zj6TvOB20tZDRtMbhzwcUT0cAz8O3MHp31sxfPrLmT
1nPoqVJhex8CN4bzhe4RvelsYLsMsi7wS7tzH0KLIvnDqQAsM3UYo8R+YDaflkMzNT3jofRRvY+R
3YDZMKFaup8F3YZ04MvOH/+eO/tfcTrwzvg0Ci8wvduw3X9nXtfVa+fRrAAJ9+IO8xc5YUYYNQTL
/9+/kPcPoA6zCAh2DNDTGJxzAxB8//OVem3pcQqBt9kCQzr+3vQ5ZnDuh3BFwIU5Gb+y7u2lLaul
L5UhT/UKdFn78xemn89T2xTmikKElqDCfFDH45Zbl8Ez/WRvLbgGno0TJeVlaeDnsCb1zek+0BqP
6dhPgdzvxw2Pu7BIKBPDGp8YUzCRHNg5G8Z9+2TdP21EU/UA0Sj2vEZ2zDx28p016Uac9iU8DHgY
h6b2dzVR1BTzeTSQMPR+e6Bb8IZHEjuY4waDtdoPnrEeqwnmoCCJazZwiCwMtgHirdyrNdlgAFw8
ukC9+FCN1ByX2Ghx/IJa/xox/b9y0+aNDf1vmPl/nvLAw4eQAGq+feLfP4hCfDgY9/tFAimeXyr9
vcNMUQjjnSZy2ye7nxG9fOCpE/G2vBH3+p/X+7/mTP+L2v7HQOs/vv3/cL4VH0H87ycSmtsnyfxj
KOFf/+lfQwn4rD3z9uG2+HhbKwQ5b2BB/msoAR/ZZWIk4PZQUQ8f7IVGwcXP/s98Kx5m6HvG7bGj
eEYNnkeO1TX916Nw8Aym/yDvvHajR5Kt+yrnBfiDTJokb8tXqYy8uyFkk94m7dOfVfNND2YG+A8w
13PTQLdaUqlMZsSOvVdcc6+BtF3LlLza/0kygZ/4bwZvfgXMHVbHWYFFNIG1gf/6QR0jMycAUeKy
LNszIXnuJYWi2qUVOm6mt6kTgkuIKBaZxvwaTq0XTdYeVNbeZC1j6cSVH5WM7yfXQg/ERbbq1Xzx
JEFLxNpLloSnpsiPdRq2C58eOBn9+6a9HqZKVNg/5Gl24/MU+09uwqTHNuJhmSHd2JWHIIzBMs2D
alubLd0+4mQ8T/rQF1XOSFJ8TIEgyZdxQMtYk9vGDUMKYk8gjCCZIS+pi3sPx+jjPIlF7yn0QEL3
IuiokLFPIDxWqrYXADzovRvIKsnAvKZsSJI5fga5oKEli/mH8Lt4nY7+LcCHg1mMv1EjvqucW3Ma
q696is5G3u+sHFLO5CRI77b7qwrqo75KboMxojbIMDFTwKSqO/LZ/S2CSXBF984q9LzwOLnyjcxW
uShojSV2nFTE/YIUG4UPSTLU9oInvih+Aw+/cIZ9cxnl8dNsxYdugE4RR8XWiZktlLqCUsDA36g3
/TB8a1X+dFa1Hwz3onxStrU8t6miovRxKYSpc/SD6FShvyWBtSjrfJ9RfoowfPFks5qwDlUzmU67
eh+44mTan4yp+PHr6TGIsourZvoA+3VK593YN5iAjU/pVZu5NRaRY58iCjji3yuGmftgCvdjUJ9z
e9xV7njgHFsKP1lNhdwP+iuxje8O/TNgTp/oCcdvufGT4NCgQRq5+TKZzWMRih32/XnR4zZZulaN
fomCEilMF5Y4ZZn5kBnhZxoTJm3zcz8UwJvybjGGtKazt1RF+F5n8VPYBMdImN+FEutKFkg67rSv
a/9e1+UDxhtsclb9a2kMtJ6NNDgOW6cOtiNrg+hWkNRLpcddXIwwQip7ZdrOxTP8U15iK2ysQ5My
4/YIwdXKX1uSbrfNtbcuTetJzmF2tjDZL2TjxWdd0uybsbOro8pf2VJ8Vn32HQmcZ2aKidWXqzhy
f0Rq8OZs+7Ph05PPke2ArhIXu8PoN+ZtvuQm/o0zxp2GMvQiCPX7OPWIA7N40SaNGBXrgDHYUGOy
Epl+c8pmSxN2GYzgM631S+9nWzPuviK7fB+vHBmrKLZebR6TyDqS1EE9UddNTHSi87OCXcM4icLV
ssxpIYPxp2Fl9MJMiJRW19n4qMznwoweqqonjxqRGmnnhk58YtrblfhVujB5xoeEiFJ7G6uSmzE2
GFIwmY+MUq+jIXYBVRnFMdfhSqhh3jhBupvb9L6xK/3hOzW1Mm7Q0Ke5L0nuL+KgX7oMd5u8GtZq
bIDw2OKjmOZ1mmYPrhZ8iKvqkkcFlhIM7F6L4ZzB58Im7Iox0cWVUwRvyht9OmRH3NiVDC9wg5qj
c81qZ14X4l11fiLLLEivR/5NUAwfg9VnjB0SvjuzHgCbHZyQGWeuNsIz1u3YFCsTt7mNVmqYwlzV
ts75EualJskNXHVDBy+nemm1QAfWVntJomJvN8kWGtK57vVPxUGJr88qcKcwJVaY7jvDtzhMMGC2
CdMzd5iXcH9oc8aWDspHQgXPtHez/JfncNk4FWbI6YbxA+1J8l4pvKdRghNo1PfY35d5ey347XVf
ukwxc+bBtd9vjFqKlSGiFyMfWmBIcXUu+p5Xo52PBSGexehMHFATp36GoaxwR+TD1kRT6Y9Fhg+7
7FAa21wdjGubC8OHYIO9yCesBzmueVgWnVqE3fQ+F/pkNuVjM2ZPmEVoq0V3bmLIKKLDHZ6J7Aad
eaOZfy3nAUfn3I/nmfzEQtvxfTghF/sGyknalGRGZ5xuM7VjKtWLb/PTmrok4U9sdG9X7Su3E8Pm
Ov2uaoXbLemex4CspwEsK0j+pujitrDS1F2prn/vrXxcZlKvYsN9El7LRG+ywTBNwwNJT7ny8Vfs
kime1hZmoV/ZZ3wx84ZVkOT1KggqmASgfobARKWMZ4OXDpkV7/Bn7GfuJvf9ZquM4c0q5SuogGQ5
VxzTUrZkveOD6JFuExdNBGIJpujyMrsDs0+NMJWPRydx0qWZMeowOh1uiMmQP+4YPRVxD/OEmWxx
vXUDSSs2CcXQZLIRlhqtl+N07TCtpFiNjuncmOGYnFVWXtqqbji8uUeD0TUoHK18FSmBTTBy+1U+
y5RcUDcS/7CRMfmsEszRahs6Rb3ojOYZmw/IB8Ou1m0Q2tgNx5VSStyl5fBV28Y6toprZy6+i2BA
3ZAttvu2HPduHLZ7nfbftjWIVTeX2FMLgl5zsLVnmW9Co2Ycw2HluIRhoB6VJCWMdqWi4tJ2dPR+
16zGPP0ae4t5WkUf5fix3rh+9pZmdN0xs/7IvI/8KQLKgBBFPs9eToDmeH8M57SXh9LFbgIEgCfL
5LnzHCySnh/vG0Pf5hbTATW9V3b1afZkYgoYB0U1c1BiToZrtbQUF/xsurARSsJD7nwU+UCl4z54
XfQTj84JKtKljgc0NVGse+18pzOTbE/C8nNnTGSx1xxKeFQUGwi5anCw//sPimLpUHoOHUvqr+u5
EDf5gDu/yRv4DzkWxSq8Gp4wkOfMAT3gFc3YIRDiPbBqwimBnm+IO+/lJF5HrKobXMjfTur2ywBf
39IT/K2GqF9diCGll9/Fln8O8v5m7KtjVF/V9JgrhUNDLho6RrTe6zOybqL5qW/NamvY3sVKSX4D
toowQ4hznhEfinCJzJPD/MjtTjgTvgHwPHiu0vts7I3nLEyCNZQNNPkotzcMzKhoOHdvDbzGnYmL
vnP5pFeiXJuQqNb5kHMaRVZI1+8/KkpRFWWHVHfBpo1NTkPlrOKOVF41YivouNrUNf9mdQjPduqg
e1WXyivXmdUS5c9eLdEe8O4ET95YF4/a5Sh221c4QvYGVMdOdKPP6eJuHIs3Xtgk1krOvtzOeXSn
21bdkZpiBsqBssjSCTNu4y06m4ou6cMvJ7XFWuY8mKYtnzGqpofJZdY6GUm8bLIMe5vyfpGHrVMx
4YvrJrCTo7TzRcu9uAAGeO+4VHnaYNRlpFcfUE9VRxxrMxX2jfTQD+LCvVZj+TosNZ7VEXW1tSfy
uK0BEqYKvCXuHpgAHVYC2HqhIMqgIn/vRUQ55ExaI5r11d35Y1dRuaws3tNGjDDaaVhOnnPRlX6e
W3vvNfN36xozM+3kLOzusxlHj9ls8mCRqcXyEOBjhF+K67lqVnYXFmvXRSgTXrHOxeStO1Hc1J1l
LAzdDpuSa8KI9NtsGNCWrJZil1zUFSp1KS3kgrnyaKVFQFlRTyt4DvdpgO9wAfPhIxzAEVZj+pxg
1NEtA9DRXZMMnt9n2Dixld80o/NT5e5HnJkvohBfXp/cd4rBBWpM3Faa2yf9cnxwXLHDQ8uDwN1E
di52qWXgJ5M4gLJv09eES/LsUIzTV+URA8W19cyrkp67OTtkMfbPzL5pIQ6EsO0Oloo/Jrymi3Jm
vjoxyJyGnM8fgmoY0eNY5vippUyXskUEGqVBNe23wDjTQ6ENfPDW+DiE3UXT7JRC38Gp4Gz2OLn7
0D5P1rXA9extYdKVBeGvOUJPGfA54nLiEI49clVlkDGkgzFpNWm1m6csI9InC1I40w6Cw7geZF3j
Gag/uynPENlx+9S9QfiEeOVKT9Yu1MF9q4anXLqneSqf4pZpVNEGdwPQnn6UHvx6JnixhE2aTgx1
E2S91EPtBZQCpfTZ6vW9ZGBgz0UDCA3mQaPwTyXMARY5k/40CoiOAi3MQGaOegq2EQbc1eRYMxEv
E1ye1f9anc3wJP0assHYJkPwPYb2Ld3ePQzY20pE95heTr1kgDOnQbvU6Yjty0geoSHdT111L1F+
ArXNEiI8ZrGjun4ZtfqsrIrrqRQ7aKc17ityEljDYbX0B63T96kcyXn26doIyk1tm99VF90ls7ce
3KBAFIZ0GoNuW+Qesaw4JoowdHa+DoZsBWbHXNRzfqsqpgJEm17E6J08f8LnWdPkjqZvUTtUHRxU
v30riR9Ts6n94FUvSrvr2omNtdu1qyAN3qorGYqYzPQYmUa5FKJuAR/54HqwvWHIM/ptm8kN1fCh
Co11bjfmTW7UhBHglxSt2tlJ+WYPuJ/LvEj4aIrPbJie9FxbAJqqj7Dv3lJftqu61j0RthKlv5UY
hI15N8SE3p1agAAy8VpOTf45znzN0l7I9YC7wkDHc6oZZ0ChUT65DkKnf0yU/xJaWBnqjneYHSEk
eHE6gTn4RJDycRjjFEqML+g22KWoiG3cM3H7XPbxhpTxyW3amw7PLZBbp8Swk3vbPu5fuyAyVlUJ
mK/Dx2PYzaXS+WcxzP6SnNeui/2z4/3yF4yLmsxfAx40d4rXAdXOwjET2QytB7JCTIMtmtxh1WHW
zZMkXGoSZia2E5EI5+C2cbGP25EZISZMb34fYwKFhTkOK3h4n1E2fQ+pfwbjsyKTWmMuJXtDfHzr
mMXAENH2d0FmfkhfnQrD2+ArZSZwhf+4Q0YQyFh0lU/XORJRHcbszmibJWiSXTDYH2bAJ+hvLZs1
4hSvGgMLg3EapHvjdpSYo+tcMGKc8HACn/JThighpU9OX2r09rcpC7x0+bAqQuVRC5HpqWJH/5Fx
/8tlPQpetLb/P7buz16Vhw/w0cbqp4j/safk79iRP9//R+FjAZB53SsaWKZrkk8X/8COwMBGb0L6
s6Xtw1Cw0Wv/0vdAXVviGjbHW4YIeI2b/6XvsX2YnwMuxPUD37nySv4Dfp1zRfH/syjMr+HnCHh4
8FV8AudX0fifaBqzFMrqnIg3q9N9JLhT+SvI1zjxOY35HKlmCVd2iT55MybhQ02kJPFeTTcwHymV
b1t3fDbH9Dbmig5s9RC60X1Dy58JRLam+0irYC2BcxUeQFkX9g5+tlCffAOV2Zvo2tqVjwFn7hAO
f1voT+6EMFJM9y1hwBxLrjvJY9SucDwvc+0yk+F4j6q1J+DViWUbjxRN3UpQ3cTuwaY059Bb+u1n
Wx6D+o5woU9YBtkjxyySJWR6khXdKJbeHyJbC8fel8a69+pVXUFUY5DmmHCwCIhmePdi+oeqhg/N
oKj3+nUf0XFa7d6I3owx2PSdhLoG0IiMryajE4ZnW5w7emkGxYXKjl1mLAAackvvFHmUwdt11kM2
G/sqUtsAt50enNM0iOXQftdeBgGqPNpWhM2jutRdvrcs7BHtqVD6aIbHkYikGizm7nm0VLICo9Uz
WczEqu/JT/TQICxz63urxJHvucT2NplbgKOXWbntatDc0LblkB6bngWinhyatxp3K5ZjlJ9Xm2Br
ElRvFUCAHmAfw0QDqenW8ymP0Xy7+REIxMod7HsJKG7Kn0fLWBb4p5ske6xG+qW8XJbu3sdCxChw
6Zlv7FPeKzvb9MxEi6924vyec+9dNhmT5fZo6OwmCtddcKhqGwEwP4zzs5jFhggrjKfNWN+YDTaU
+Jd8/0XO9sbK99Juz1XAy2JtCQQS7PeJhjBGFunHGNYLN6M89+dl7NJglvJQN+Mr0tpvHn8n8Krn
+omk0abuMQYqfdv3wXpWFsHVdD+qE6E2/Ma/PQPnPLQey5Ayi5DblujLu1k5P2arvgG+7nqLYEUK
VHg0uMg8icdAGBcZV9tO0fCWKkcJxugEMRCjxzxhWZzvQ6I4lc9bk7EkxNnCrF8G0ray8/ZmJT4o
Mwj64nPa5GDZCYMw7SXmHmLH8RaFwdy5Mrylb4gvX8dH1hjhwp3f/Hi4G5lAoxw4wH1Xcx5eKh7H
1F2u3hD2BpwdJ9mlCJiusp8b8Zor49ZruQtwSPjjPg6e7bAaQddi3HfnN3xDO44cGlwKAKCn9PCu
XsOaO7k0yb7hVcsumCG7fFQpY3fXv63D4qdqnb0ZSnTOSp2ywb/zSgtqTnwTCtSO5ErDAk3BeAmp
VBrYtQDGH1PH4M0jnc8If2IaQnc2QuPRUd0N9FY0o9kolmK6NTP3xU7ik+G9ONbWm4wbEpw5rvEA
bgS6K71xhPUcVe6p0QkFrosPN4b8O7YPgRHg4UcIb+xPwFt3zFYfhlZuiI+ITVHVG2mP1TXYtdZF
sDHCEkNDQUwMxa07NmP0IOKLhy9SpViU2357RdxKizRFv4xl/OBn4avpq21iWt+65m1VfeSzwk0Y
v/p1vCHtdOlLkxIuefC78pQx3Y28bhva7wXNVig3IBE3cR2tjcy8Va23hcxOgnw4MwpYKafYGIax
HyLjSJB7pZFDgtTdGnH4Y+ry0xIhqJyJdGhaS5AD7rZBOPDUxgEhnfLOF96t2SDal+VLo+4FFtuh
mE9a9ktbwC/L8oeZaXtTyTUm4WVbVVu/H3ZmhP3TxToSIMLDwt+QVnrhMlqWlHBqnh+vkrZd4ucC
7PjeFd5mmJw/5KX/7qKCi97h7v0/iop/Wb/zp5L4+zf9qSSY+fmIgfwc+PmecEyu6n8AzARLOSCS
2Z7pM1CHGvRXJeGCPQuYlJhsufDgi/1TJeGynofrn0pCSs/25H80KZTuvwFrTItCwrbMwL0OJJkU
Xr/+T5WELENipQmhQjvGKtP0gTqVju4WprbAbJTJdHWuMWSeAKmortnGfvlj07ksZ7+4ckhnUJQx
crzohbUMmxDSAlnmjWsw0yk7fz4mxWCubacSa4PSo4kCf+lAiN3XjN6CrrhjshXiqay+O8KPGymN
ByuM7wimkEkCl4QeTWvTd2RprnGmISqjUwc77DB5MU63XrxIDhW0w4p7ysNNGcagzGLU4bWs+Yhw
czsryyGU5IIWX8hRYssqAK/EHqwFSRDPbeGC4HehS5DcflLeVCO+t8HEAiRTmKLaciF5uBgB2ZFw
oyushaGJxBWU6WUWyWkQldjp2P5hVcerdEtrQ+mWbwzNQTwH7B/IrOaOLDdOSDOalsqruWivyZty
MH8lQ3/yd1G7TEWOSZUkOLmZ6FOK8UYlNbVIxnHsZxxo2rQ/1GT8NOl4DwGKP018DEZlYMjD0Zp2
3nfgXuUNGBtJ1yR7qqGcwaEK6VmmN3VNvduh4a0Kf36KwvS1Ba0zO1xEcRvsVBb2S9L3t4NdnNKB
PlrP8Ttbg2qMotOPJyJ/0VKIEaSJny0TI1I/tu/DhNM0otpADi+RggSInqBGTJqJHhqUDtrjhGrs
U3pFHoArxf/r9MTSY/LHgaxvvFmcxrnYzt50m02DWtsEj7hJMVk7Mvho4+kZ97miRHBO/ih/qwis
2NRfSpEVR99REWhinGAybXMKojLd5YIxV56hkJbpZC5iXw/bolDXMVb+HgSsHWjd9E6MNXVQHBFn
h7jM+Mvj6rPwhNYjQ6dcRI/g3HhdiOoGE2IpQMlykQ7uuLDA4j5MNTEMs6VZZg+aeQMmmduRhOJh
qC1jk6TMuYfeXEVR8xj6muSDW+xNg4rTqEJmCiLX29AoD6KebtjogIvNrV4zwv0bz49gtkyaqgan
lsgtdwH/qV1PE9K4n5IMCPCAYNhqVoEmGN0n9PBexJKAdmKFgZny11qqAksSU6Rm+q7PCE+GSbcO
FfCTQamrobl8VSF7DXQ6A3MF5g8OOrYATQ+7tnNCoENwCFzqizRBUYQcfPLsbtrMFk4mjiQcZuSp
miy0t20ij0ZD0E4E+LfyCCnB7uBRE1hP4gNlY7fPLUyKQV/TwSfAxeJ+dpk69OhAYz+sy36y76mC
N1U0vLaxdx342hbuxow9MFgKQ7NBNx5jKCEyWlsmYrwZ9HQ23XyJ2eMRNMVdjRoblJjIWhk+paOx
Ho3xtu2RLMIgrjFmZ2cFNDT1nX6ZR2QL8hwAHx6MR5o8Vqi4+t4iCrrosugiI4L1foUixksK3N5+
ngdgRSVkW0x83kuaY/RrRfVR2HJYag9NQgD4KrOiP1t8ApcWzt9AqUewIfjhErzUfZeDAx+abx/X
v5eWT9ou9UZk5Se8s+7eKkA2lRp6d2WhLNmzucKUKbA8M4jNZXQIIzSqdGoOEarkg46cGiN/Xq4g
JFzLNHkWBmavJrZuscI9k+Zl0tCydcKqSSTYaniE9Ee/Qubd0MZ7IjlSMa1jKUS73OWDeutSx3qo
tdHszSQLoBFWRzthJJmOHePULl9ZeTd8BZD8gTWhzBmdQbgsG0lRYwZWOTcA8AOsu0bFYLW7xLPo
bpglvw1W2q6FOUxcDpqtFf51kNHar74XYJzw7dva5Gkd7AF4gsaA6uartgw+vIajXLb+OjSG6gCn
j8QXnKeyKN1lZrakM2wyH43uJpwn4Ff8EU16mg3UqZi3Bkxqd1XP4re/AhLM0mZfxUgytkxfMA5g
zxeKMZgaz1cEYxoXX044b/0kPEtyFU2iYTCxcmCImb6S4CR4Zk3NhlVGT3XQegsyrV9T28Dhs/pN
k6ijsq/gtb85jMvW2zMVwmE55FumyIdMeSxGaLQA90SpOjpjtLESnvZKzG9EddiBUKT7oYdBE0Jb
yJt8ZejZXzURUPbib+yZF1S3e9eJjgyCj1ZGuT0bL0mmOB6ncj0U1k2Z+7to5rybCKUv7W6+JRJx
GDv1DXbl27e7fmXHvgnCggijy/Atc45zALLdlsdaR29Qjx8ZxUP1rUpm4vg6dRr9xvEA9cTl8BAG
SpXZ+duYtSwQrOS9WSfnzKme6RSpxZNzmIoep4p7xISIAIneuSilc8jVcGdGM/Mb41Axtl24zoyw
SUi0kd6jHabhTT+a3I6Y6p0M/U4UjPfrFn+0CKcZ6bA/sxuoXKa2exwc2PBRfHRndIUgHo/N1BFV
jszXHvUE43FDfMZOtPHgjRC6AbRna1bcHO2ehJqaK4lfqCVMaPLgmJRxXpYhwXj8IKsxoDi2AvL5
DQNaQMf3vnbMbaHsJ0djjc1gjsA9Np8gE79VcrwboWovDW8wD6jcBsZH41375Usd+fU+1N1dW5Cl
ZM8UKh7I9d1EfD6Y3WIDQLxa5AF8DMAR9i7MedKZUv5WQFqYchNvokiDXGBNN2w0+PWMiJu9vQDI
eYjG+ZTW7ou8bhvwNfNZwBU7DEgfQw5BvLeKZ+ZID43NwMqY2qdmdt5jT/36uc9f5N1BTUJSDUji
yG6eFo3FG0g6yUcfZGep5alp4Ea1WoNMdQZ3m1njmxBtBz4Z1HcoeKB8ZvkWzdIR1nbBMG2AUjkV
O7DYB5MZOQGQHP+OSeAzL4A1gb9fxGbQLZug56WUIzeG199SJ2PuxRmxAEbB+LnUX20YfMGiuHLp
1nMwXALZc5z3ZzdLMVRf7QKRM1+0D9eC63tr9o2zYEB3mEoHE5I3PsEu6Jikh49sxlpP0Vjy/6FB
ebmFF5a8dd1U+iZWyC7J2P06BKXihvB25alThHzL/iL4BGZLcBPwTcRyJ/umlnZ0yzaV53KqWXBk
T1dvPdDSjEJwzKnQ5vY6/fLrc+ImN4kJNcX1OL3TuG+p06Le2qmr0XtOSEfTI9t4q+KAcQSpoXPb
eduQ8qPvx71KdXoomYStvBrYpppwjcPZxx17BQAQn3t2wnI4dE3YL7zG+xjaK6cwD19SHSZrt1I0
vyEXyFy3X0GWnkpjeJiSucFKW73b1/sJX1W3C8zc3XjayTdmnPmc0G1MOG6S+6qIiaP2kl/lVvsw
lc9ZV95g/SmA4Rgfg1DJtmXb0VJzsHel/Ij5QKiSzETsj2ptZiBdSsG/6mvMEPrZqKky/UTs7bRF
ZSF/2MxYYAx7/pIpzgqNP2fpeI61xCP4OOcpT3FPhsKQ3k3eWEfBVqJq0C+zGicWSviPuT/qbZc7
+QqrHPdH1hyngCiopWqfSwA2G9OBYo8drF7GM6Ar2WKfkDnXt5J18jCRqE/ma0eMlNZOlkm6pAg+
GrPpT1xs416jitWj6A52w+wyKlhmpeQAv8TTLnltkra6MO6oTX7cYHiSo3qdYgY/gcqClWqBms+Y
wJ9L7bmHkUe3NN3yNorpm5SKbocciBTdus9gP7D2Vxs8e6D9dZcje6U8c8uMpWpt7Zd/CKv/3d04
u1rk/+ncffxpmlizceTnf75//mfxk/2yhPJfjbx//xn/aM4d23NNk3n2dfPM1Tn/pzn3rgtsMGxC
dGYVjemwV/6v3lz+Pzz2tOx4sT0686th+y+VX7LAhv+E8ZZG+koe/w9Efr7n30V+F14wfmBkA4EY
IP7N+V0xqI5VwMHc4HEU4HEU0CW/oXAM3UNb9xyiRXlM7WFYTtxoCiRlABqpLfgKWbybKncYnWO1
zeRvI8rXse0wceAtaMRxasRNb3lLhtIbx0zPgUl9MjFImGkjRnLZST/sq2ssrLz6g27i8qXDh1W5
ilh3+BQW7HfqekImrGzyvjVbN/LCem8Hn1QUQM5ITjV7OIoLT+JT43Hj5PYWPtHeZ/tbRMyRgxf3
SaIfPTE8xBbu2AgHnSlZzjDiELJCd181+bMFPnfjKGeno/hHI3WvrII1LCK8FwmGsy4O1ybiQ1n6
B+GVp9x3X/0sM5YWtxAFrHNxkvhiWvkSA/J6cqmY7OnUxTAfhWDvnryGmkdIed1wJ3JoWV78FQ4S
PTIYQUOVT1Vr7Mgt3zKK5c7FJjry2+KoZRlIvR7o6MvsCg+NXqISX6qWW4+D2Oyyk3/lb0J3q/U7
RtxVKsvjnCfrtDe3rfbObfEkwGC4IBw63GlI97sI6OLcHjrUDreuXmwDXhyopsY8lJFaS8aUhJSf
XAUwslliXt6lyZfvMo8s002WWpvaNFnW+caQc48OTKwVIJoTu6cgukZB6ZsA8cWYBySkWAfT4wSv
C/JvDdetG9RtaLFtQ7n2EivTjaHEK66dX9WzKI0tOYIMcsoL5usOWZahSfFbj+bCV3fX7Y95BjrT
h6qExsMWo73M54uT9WshQFKUJNASwqKPJaCSICTOT+Ltc4h+gOvvfSmA8FnfLljLLEM7cLsdeXz8
ZALwLx4Ku9zN3YjF8AXeDaYI/EM+UhVrzrSGZlCH5zCnOrXfKmSMliaqbx+G5ln2CdkR8WXGbHuj
K8V5vkgBmrHLZoi7x96uu3UzyZUXvELq/cY4BhXJ38+OvKi0feoNm0k2UaGWWtjHAtOvvYFAfszn
i7u/ekwBb+r+raPNGu0UJYSea/a/U9AFk22DEXqXVvolGk2YTR+xlt5nugBNGhxttiyV1HIlQ2yj
HRi5qYamQu8A6C2T/BsqED7IdhP0JejS/NHR5QtJmQMu5m2jTUwcF3BBa90TzYJYu7JpDwKC/DVk
j7AqPvl9d5G0dl7enzuZE3Ma3ijaVoEUy9QLt3aR7NkHx6q6kDq8XPUBTCAveWhSiB2DsrdJGZEC
HR/62XplCE7rz1rAooRPDlWGFpbok7WrRvMc5erCrKpwd72wTzH+6MDaysj7TjNc2F3yM7RFBAuY
OX8N2WNS+lJ7w00eCDifxLhlYa0KtmY69fjcuupQpsNt146PWWEta9+89Ib3iol7g7P+3h+LT88Z
nrJ6Z7jBDUzL7DA2t7oivVtzIqkXMAQXLP3buar2AYJiha/4WnwPzrfrZisJ7rtka2XINtxpHr7B
0dz32LBMy9+77YwzPppw4Q37MqPA8oLxBHDrJmqq28CYvpT2T1mTPtt9d1+p6dIHJkDMhuC3YI+i
hB8S5OFaFBmsjWEfMNq4xtAQ3TGbGd1DwSAnSZ3byO4A71AmiOA0lyWgGnUvsax7GPjxwtvbPicE
BbnxPA/ZC/CdT+XrgxEzBmFbaWWkmzxM90WEyvSl8mqt/QZjc7Qd0nqVMJtJVAcmMrnJASTYvQ3e
+dghjSahDzBM/8TXgomFvyt4bDB4qOmojrpqQeH6DLJql9iQX9t531vvY00+2O7OI16zypKbJIMC
abfdlXq4d3HP4g1T65idq/EwQhkgqdiOt1yNu9QsNrN4nytzlTGnVQ5jZJx7eRW9+DFSDZkAqizW
gjZk6dVH3+SLksc4gxtcVdfWJDAhNRShv3fAbS35Y0f4GbRsxdP/sndmO7IjV5b9oWKCpJE08rHD
53CP0T3GFyJGDsbJOJN/VO/9B/qxXpQqu1UJVDeqn5WAAEnIe29cH2jHzt577QlCr9EQpk3n/hRU
JmW7rvXQNfOFLxugy/y1DCinyQ3nPgQ6Wzg92UjdbiX4NmK4PUW5rFSmaaJXFjdr9gVW+3pZRVTl
tPUa5vgpevTKGUZI8xX19iZSmFuGZFVJ9lMy2U64+ByHDUgu9cVB/dQMh4MRnuw6vg78n8o2QHqQ
TAWEgiWsnEk0KPWa1zYbGeMkfOMecOPGUeZj0tdv7ix4hl8HWKkTmtgsP7urmnuQelC7Jy5j+gA/
DPDSjREchxYQ5VSsM3aMBvqQjP0d3Ag4MMzFZvPa2SFLyZL4ptgqPycq8mXG476E2Jzk+UpGyxaN
06kwqPShpIci3haMeSvjvVxKEoWdsN2VWFIKoFPpR+1QQE2TdVdu/PkrIIdthj9dOO97PGgEOtfJ
7P+G9U1EuF71yHkJC1tNLJNOM+Afm2ox32ch6WR/EyznajCg1FXkgPv9jDDvqPZQC/aXOWyUHDTF
6L0X9XzK0U9X/8qwuTTbuP8PXYq7z18ybP/xi/4x+pp/BAy8BNVcn50taVT3f8++hNjY87CFo8sE
j4nE7ELO88/xl9J2dtomqlUgHe/vdRr/Z/x1Pd9BVySQ5nr2f2v8pQfir+MvcpRjWb5pu0JatKr8
Z2XKZZxqHeVxn+5Cuhd5NpeLkaXH62ekeK3nnl1VblfkweWr7ugUlAYPAkvEzRYLzperJ/c4IQQR
vWbHzbf8nRXq2xgXuJPHKr9S3hJnD610jWE/OGjZfae1526cnPCYC8zn2BZihxFerC3b/MWsVa/T
FFJ3Xp0rqjMq1fB4SoCXsBEniCasdl+Z9VtQJQOrdr68fWafyfBclB8mG98uqV+dWceZEpKYl25J
uBDQ7/KndsR/Cdoh9n/gHeASIwaxxmm4E057zxo12DGt9jx0mWOiWluo5zy3tIgXYZyVBJgSXqr6
VofNveumpCTQ8WEeiRv2zAnO/PhmEsFD0nQpzjIMjq0N5ksRz6pm4y5n5Nt0ta3WJDBYOofWg9eV
Z3es32L4jz6AiiRWB5WmJxuzT8azpjHObnlxzXLPoVtiQW01hHyWBSTYz9NI0VqqSMe5DGpW497Y
M6wG6Y071MZu7Q/9ufFpjust2ONOpOhLKKCG4oaQQKSq2afOoN+XHs002n+TaXeb6g4H4kxPZUyi
IAECnKrxNvMVpgprCzHvKCImj/YbC+HeMVjydwWIp8b0ryEFw8PKFFlh4uAOww6Ndew/k1afQj3D
2JpxzwxwVyJTYK/w3YAjiXs9ksKTNRf5UQv+ozIsAoMkcZJc7Ly6r0sijqXcsfl7Z2s8Ls0T97Um
AUbpIS06ymMP3AEL9pnk8WhP8mjTicP9Kv7tDBbxIzG6yrsnwnTwK7gQvCVbNKcfXYkXrxZ0+IKO
pUK0pxl5VNu2pBAh7VIcW7Wx1Vb61mbevVDyni3cQWnESpLnm8r1HyETAXWc1ROXulsVEj+RISbV
EA2qF8cIqcLo7efZi6EeJ+7OLvxLP1gHU8IEHyp/vjMnrLitU7FRmfz4JWN7szKDYtz43njpBv/M
KfxqVGSvmJ02UVucSkdRyWgm4O1HxrJ6kzqoq548mV6EOwJQqYzUjrDVjqaX9egrf1t6zAiN07XA
cLtpM9kgOge0ESS1eQ97cw24BZL5EklzP1OdkQ81Uw/XZ8Fur4xojGjrL5zQw4U72Hm26TkJKBdV
xJfMqWb7mPDBt6D5FJ3+DQr1PZXsJL0l6Spdunewx2LttVzEqRE8ZQIYlcMHhoB/AUvOtaU1nuIZ
PuPQJ9NdN/DyO3W5sBqSkzeM5lpUMEFHm7gRAahH7GgnkkCA8jHoc3kpD5XWTwJUQoCp3vXNN5Le
n70Vjvsohmjr1NV1FEYPcG/AiUxPAitdHiVrC6I4jjHEcajie3MgeGPwCd7ksdYrz4GvMzI6lubA
YjE8RSN3BcSV64R9t2eSIMj1/JUN0Qd1H6c6ibNtPZifTeUM7NPN55Bt2ypU5AsDwpPAZEGmVh4u
unhG1amRyRe3M8CcPsMab17sureucoekPv7CXWIPNSe8iWeGvG1mTPcg4/dllu/cZOGcxM4HVUf1
IRVA/KNRSC63lCc2dnLIVV9uklK+OAU/pIPzdpzzx5rSQqC089EdAspXp8deqBe7AypKcrdvbMr9
4DSsBodVB3GhsjSOvG0rb45eo7RkYufqyTfKOvS+f2NkMNmzmGpYtRny5iFGhRniHNI+gy0xv/ck
7WD4d9N1I31qk9x1A4t8XoIYmdW/AEq9NWQ4bAq8vvwtR0UxdnYYoZ9ucx3sKwA2dlOR1SSyO7oC
IJN3nCl4ZYmJZB+JO+GFn23cvZRyvg9Nm7fRsO7YcVDzE2fvFiS6yZOvU68eKa48q2q+9VoUcOwF
CM3INFYDJlpX7a/Cx+bSFIBBe5+61XM6QpNrcr1N8vlBjBRfhOZCQtY/aJJrohXjOh/ncAcJ9n3M
1McQpRv61mmGGHim9pK/fxKjC7aaEoqoi1+CKN/ZJYIeb2i8HTr3NzQlZr3o0SDkM1iCuoDq2CY4
tfMxuDWH5KWuqI5oKxIGXDEk7onO3mPE+nLdvD1KCQytVfl7OxnI50r44GXGj6Cm3mHu+tvEqtdd
rqJV6rB8oNkjoLTnKjOzD8thcTBkdEL44XJtmvSTT9fVVT3VvOeNpl6Hm9XUIjtCM1TOeEMlJSOB
iG+1NcJJirn89gn3ST31sNPco01RO9Hv+NmG53AltDxOTf6c8v1GSL/NTPuaeo7PHpQhjjQu4Dnw
EC/kKWX3C1vPp+dEkXknGv1pLY84P+0DjC02JRIyv0vcnk4u4iIijPcZm36iuaBAKm5hjZdfgqCX
IG3YMo+ivCXWE6zTxPSukEvp04BO1kfywL792vLyV7cGslgnBy9tTpMXPM1Dibl11J8obk9u5m7C
ZLm0QN8mkO73YQRlFeE28wShj7REK4uGQ5Fnt23Y/bZZS/6PFAhm5ofUCx5zhGOEEqw8YqFfjEP1
4wQIdlOLZjDXDWzD0v9qDMGqCDM+nnvQwdyud8lU3OiyWRktxB1NoSy90t5mxO68Cdzp7LDtqkw4
hJaevso5HTEBZY9mMywSW/EU1OyXCkOv7FiukTTJ3ETBaZrK9h5S8nNDAIY+A/kxmdlbzSVSm35w
InYi4TFC+XLCYMcbC2ov3I8eMs7sZXdzP/s4QGCydrLbonGARffC4dBHFmNgubTKhgwhM9Qe6uNb
kouBu3xaJUakMNH5ClByg+gWc6tV80OC6rpLE4fcE+u/TEcn0/Z+oHRXa7tLyeIKGFCFhrOdl/GH
hIOtiUcnhTg1EnvFOD2NrsFo1H0Eo3p1ovHb9dV7AUaaTnDzWsM+Auxkr6UfJDcqQi2TuKBXVmrS
fJ8PxpY+FTTAAkJ06BBXosBBjv0ZmQrkDuJBwc8wzfM7meDyyjSGcD0PkPSiPDxgil5Zy37DTNWN
6STviu6rLLSITObQtcqmuXgeX62O1pFotiG0mdUVWJMZdwPOjZa2GN8OjhTdPhWG81wQbV/7SDqW
AaK98YlSxV30mBfw4X3mWi+ub122qFJFB9tOKD7KSlZU5mEakNV79mjraMIqgNEKqw+1LYGFzSeW
wZ2gWEX7brkj1roPyvDVNvVTVA7AVJroBcfBZy/VAGSy2suhOaqCsgygO8TwQVUFSh4MVVoHN2eF
2vY2BdiuAHTUF2twSh+xoggJkXWTzz12GfjrBFMoRsE4x2ZLGD9NF+WsE5ZBHwp+ErQHRJ+NIqUo
KnFyGC462b8R5zizPlgqaVgX1BopvSeyOgJSd2l0MbLXLuu/a0wwRzXWDjfogXZHO/tw2pinFJW8
GdXTXBueRdHtPQcPicgqCkN6eTMBkwBrwCzSNf0+LyV0+cTAEzxje0pfS3+kS0Lap3bmZA5E8YmF
wFw5qYuLidxy6CBjjqhwyrHV3bCEq3gy48jtrB6MHFIsdzdKEnS6IYz+VET0V2eRT3lbY7rrgt91
lxSOC8o1mTdhFuhrY4rOeca6QNt6n9e+ovEeDn8h+xblP+OU1OF1RNoe6fiUsuNZV1ZzUCoy1lGZ
/jgK6NgEjsxflOJ5GLH6RHyedRp/RIjVoXLLbVxPP/nIS5+2OchOiAvQWmNMcg62ZqMqxS6jyfjK
9hUCZRa/W1nEDDSBFKn6Y99DmRoslAoDgkbB+10Ortg7FoR2J+ts2uRFdTZNZ22ONnVdNfDcyc53
mSsO1sCGxgBJiVQNBGkAcsJfwBrc706L27osb10/ucQsN3hF7KdyuZvJ5RhrSwtGX13ctzkpnNLE
r6FDfIVD4l2XuKU4LaH6zJP17IxipZ0WL8Z4k4TqxgpmWkgkZ407FDuSSfc9BmBK9FJsfjCms0nf
TuHSlzK698NgfUSdeaTU6mPI2LSmQ8Lmv2zcY9Xx3wrRfNdAzJJa/iSt8VEL+eKn06aVprXBrV7V
EwXPAOWk3Tx2uPCRZB7/tSZxke4Ea4P/2r57P9V/+/fib//+0xj/o80+sNbr7ucvwaD/+E3+XJuY
duCb8H18gj7CdXG2/akZGtYfdEwygy8JH1A+ziIN/rk2EX/w/5jUEfueZ+O3Rez7c21i/yH5B5ER
s+B/f2+y2Ib/KRvkeh6kfFti5RWebeIs/gsNrMr7LvVdlm5mZGpK8ILnME3pLNdBsDIHq2GsmA5M
n0RlKpt42fSaGXhQR58PotNCeOHXccDw9EJRSTDjjc14XQM24JLkPUmX0OI8YlaJJx99sIPGHTK9
5/RxbCrS3H3gDDAthnc/tcK7GrCOMOpLNgSwTgFie4TGWee2Dn4Q8w7UL/fuKvsptfsTBqFzE+FK
UCbqRORy6OuojMgu0I8RxP02wzlyFVko9JWo8+1kB3fJ2KQ8mH1rayifBzfrhyCGdEM+gtjGXDNS
Bqzf+6ziBIMdiG/v3TIwtkUlq2I5lFSycMpmkUQ0LOF9NT7D0tDwUDJzvJgOTQbwkpsXIyMpM9Mt
0Ho1pwA8ZREyojY1Ef+UpiXi55V/ZULvYeLz6EyMSMJTabUOrDhZ14tlLMgHkB+4ShrThoZkUUlp
SvWLSxew7zA/zrb5JESCDiSzJ2tQh641EZcS67kvnOfYEfC2BwQxv9arzihvWovoVlk+lKFYGEfQ
l3VpPQwKi5yHBXNUWU8BQYc12Dbvi8a8dGk7AwBpD1XIiddYBvlOz4G7lAMzBxRez6w2ZgnFX11k
ivPXWCSioh76u6ydx11Y9fhTYtpl4jEygC5FjyCy1k0PZd4ZxnBrcIhtBrN96S17gALaJAwC7Idi
MwTIHhZ3bkJ6oSM7zoSCa8/36M0ce82ohMo3CvfWTBuStxEmkW5i7x1G5TmezWcL/MguD7m2Y0g8
TuMY/AQSSDO75X5TVoFFoMz5lhUtp4FdvWQAU0SoLzIbz6kfDBBEwdADbAmlzZTg0SDvsasI2odu
BD8eTi8DlCScfM9t278k6bCrVNfjnOL0w19202mcwnMcgR0s0PxAoCwtBupONpm/5nJ93bOeiDHW
spnIsK0ML3aSUxIRum8ppx50jG6bd/0ms92fvkYhFfYFrhs8WSed2fF4+6kmUWaEqsWANR3mVP44
Uf8aNqHalBSs5BWaOYc5kFtIg30bJGtbkfuo8gvJ0xM1hfGVLvjolIUADRN1TA4xjoExDVIWJQKQ
TEi9pP7RAx1Co9FT2ul4XLP6oXnsuXPQQIalWRfOdVj48GoTSXiMGc7wbXBSw3SxAA/gc3UvbabY
mmbSR01u9dVUc0oCmHbpabNPQKMePRMZJyrLmFddbOpKfxsGLiplz91uHJjDyfrlSYvfLLWuSQFx
yCKjRSI9xGyXaTFFqJZFsQCen7JoepjC8Usb/h6OwI5eGxzoFtApkMledlAdfM444g+05n5vW+nG
7JC7LAYyvhGJv4mgVtzKijof5R/CZvyEpHDlUjlDhOuK4Do3UgQdtOGFo9BedNe6u6mWAiKNCSDf
NDhze/jREfFw2x8gTWj0cLdvpgNGvmZlaru+xql3DCUGNQb2BFQZC2i2ube1SB0qYlk+zPWAj5JB
2RTCAL+hGXQNgpS19VKnwBLCIHgeeEZ7mNmvaCmyNwBTXtyWyXIpfQzC4u91BokGKKmZ40Og9Fsw
HIvL9KmmPoa6XXSxjApFi58g9J073dqPqRyuAS5CuhCIpaWztTwgs9jLnxqPkiyHqzLAqZblkk15
Fk69W5E33mbuhm1VtM/MztUm9D2FUlywgIw+5gIrPcvaHGp7wQMAyL9yxxcY9iz4atpzocVRrWpS
qwBBVufhxQro1skrAGqp69bk96LgUKnx3ExsF7HdxFvutEerHPwrmRr21inlU1M469gvzlkEyF+R
2F5BLVhWitW9ANex9iL5UI66WsMDyleDHLIVNI6WpwkRRPKdCOjR3VIlxRuFL3QrG9PcKlMdVTO+
qt54aa3MXf66JbIVUVBMbIiwXNu4bBLBqFrlrqLl8ZeV+s4bBhDm2L8w2JYZ98VZ0U6suHJoNlkr
bxzzbeHLN6cZnkHmf7VEFB8QjjlYcJytKW9D3/f6F09J+gmpOCMXwhctS0mYcQgWrGNYhLDSoOmb
eZ37ITckTWsVCYJ93kmIS5r3RUTvehL3tkENkz93r4lLcU0JQL7V2HMjDZeWu/tVAX1ka2lZrjoa
qvqBwIRBxYPhhDelh4kxViyDZ+c7m+ZrlShSrioHoaZ2hNQGjhr3KHz94XR2tvr7w3RAdaf3yN+a
qWjXoZ2h3ToLWF4aDLG5Z1/5DTu9usZoa24yPHlHp517UMhQlS12Syyx/ZNZybuMTC02W8NcHKlU
sH2ARrjrJPJOQtfbrWgEVcbtLJ7sFk+tqIfpsECjEKn1WxCqnzgOntuajXg/dz80sF0PgnitYRPO
KGwxHfyemjz0hpqocr4PJpfOmUnAacuqL57+u1S4E/1g0Rc/+q3pjfdWU7/CEsq40SztJkDJ+jL4
ypr2wif5mGQ2m7Ohuoxo2+xAoODPOwsacjpT4lp1pQm0hX+vDXt6eDo3ZfOueV9nO94JCnzcwDkq
gFV89qczIZiYfC4zRQxTl47k9MdNZ0Tx5HUoFFstcEltvzYaSvASq4S+iGyeu0C4zeBgRhYPi25f
qvp9VuoNeKF4noLwnnU4ZmGYKFf8rx0Ewz1+FLVKmui+sbBPuZrOXWMPBnZPnobHqb3pK+CmUUy0
lGtPOY98nC2U2jq3Ll7qYX6gn2nExY4Pp1jNTvDj5jYVe3LOVr0DUKhrunvqm+hYneGJhT0SMu1k
L908Um3eHZsJptnUNuex5TPSIAyATqJpiMXrDfvaszBMcz+2eUMbSQr+nsbcgzfG9CRAfqJPkonJ
5Giir8UZtuCB7llYsYeqqcI0WV1cuQFfO6kF7GeWYW0JTLobRbrBRf4az8az41Emklvce6dQntqJ
ppt6GN6GTgVw1aILUBOOycwcV5izg/dIYBNwxQSiJT222QDtW9B8U0TNJWny5J7OTKBR7nTngpKF
Z8gOxxNsc9teUxFnZnTQNZRbNwblCQ5hA2r84DkUrVbsJQeH/M/yJY17vW+q6SEXhrfJBhttSGD8
cah8WI0jS6Yezz/eKWdFNZ/cJD1Yi7bwgWM6MZd6VAhuj8m665127WH2pTcdT40cwnHdBB2s9q72
91OZPLh8D3DUMKmkKUOCLUx7JVIDv1FL1bRDVJtET4IHpali+cIX3+RQmiz3AyITCXKL7jkUWap1
bGsTz/JhmmkB6S2LKFr9PU+4P0KPFU9llPkmymiEcDBQXrkmhd7xRNVDZ4RQwAMiAdkxYfbcxMov
8DJAqpVmPuG9WZqrCo9vIdkiv5f0OgL84BZRbjmqg612K2bU0skPfHMIC6uZU5yNwT7nWoIcELyO
ZiiOnoHNKklpOtKzcdW3pY8rL3orK/A8WMBvp749AhdioZi41JFly1rZRAWuO5b1bVl+mDrUmzD3
Hkdz5HHsG3vNsna0wdgBT3SuzMwD0lUBCg+Ejk+CzdvN5IjrGmmV+op0V8LB3GYz1Hyn6e2rpPJI
7LqD2kbY4NZO41VrWTtHP00/VRoDOB/6m1xXONX8CNBUxpEuIoowbcv29yrR3ipZEi7LZ46SyIpI
DFF+K5MjsYaF+8jlaK15oeEcJTf1RDEZwPB7v+uaTV/TpRHNPPEG0GWuyzqt7+6sEp0upweeGFbH
vF2PpKncg2WWDHNNv/Y5R4AlcDT1RvxFWJ0vSjh7V14Puw8sBtMh0uyqNIN8U3H5PJdOLE5d7W2a
wt/r0qH2uqFxwweEXMXVtRoWpszsnb082hcd8jf0BT5tBHxWRU1fUt4BNqoj856KqXojk2D/b24b
ZmgDAOtaPkZVi2ahRVPuQmsYN2lu3XCuf1oJuWizC06lj5IGosW54nw4l3n43UPhBOruPE9FvCud
2twzC0YUs0W7PJHhdR5Gv00TkqLzeJ2kT8ijSidCXYGvCbYO91iz4o3CP4bw21f8ZTHF/FtcDd1s
DuS2oCL2y1IPR1bmO+vGp0jKm8V350iyj1b/ZMwdpjUeS5xiGEHt6B1P/rBKAnlskOa6Th7DAiN5
6IbnNp/hQFBXOLv2ikJhwiyZzCG9VB92XOhNxXJbGv698oeKy2rwYXBDhKjKO93KU+g3Zz68ty2H
IXgj5ihZ0MKrU3nn1PNv2omvPinCfxlnfDZCmEn+rxsh7pXfP8b6b/8z/6t95h+/9B97IPEHAPSF
8BwIF6MMPu0/t0D2H8L3rYDsIOwYjOKLb+XPJZD3BzYb6NOWZy2h7mU/9OcSyIUrswDc/7+840HA
7/RPSyDWghgZXJZfBL4ddlLWApD5p1i37TZBaqF8cxJq1Nn8aU7NO6Dhxn6a7KMXNf6JZsmfqete
NP4BEUz3PVvVwpJ3zL+0rvriFBcFCRp9r63WYPc5APQiomOG5sry+TrbuXhrdHcYMnliGqcQOpa/
rTCve9mvFSplN3qktJfMkeBfL8N8PUz9WUwVpzlGYCT8gpspfMNzbLjUaBDRZmhf9bk+GyLfVl2z
x6T/WREZmur2WjFJFP7w0fTZHi4MvJqqKnb0mH2Ojn6u4wbEO7GKbccTjvpl92AIE187+9gGaP0K
RuV7Omdfy+aocEOfNivj1Nal4mZWQT2jzKOyhicHPOzok+m0KnUxneqx1q63g8RW7gtjvJVdM23D
oHwLqEazfXBWgcVN368oterGJ23HD/PypIiWayE6skCW9cZwr7Pi3JdNd+XZFXUdWfALSDPggUL+
BmPmU59LnA8UVm1rW2cb8njr2cNNMHfcX2z7PgrEDSoYix2Ki2gqnSlKAEt617Bhjsr61U7QyQl1
k4GxEfidk8jzayPsTpVfPyaDdeeBCaOHCNso19izVsGxNHnFHTqgbSGPNR6r0IddZbQBsnAgKVU2
78qGJqjebuuNLez3sW1u2jjALOPmLrEpedNXlBGpzn9L0exoE6SWRqQQOYOt8PBZgJqt9ooclltD
noBXa2ZYi2oft27yDOriEfP/tVaG2MG+8ulnrIklUTBHLDL8GROXktmiV+s+9ixCAGwKY8bltcLC
3Ln4o/saGIvxhMecfmIBBU58OQhrSdtLcEFmtmlmD6ne6u8c1/yeUiZln85o7B8FB/dw7bXtk2Ng
6ZFcoQyybasGfOm6bMtfEeGl8QLvLq+YUAY/3Td2x+xZAdcWwqeuqqnuwDg/sGhdpQYnR9l3b1GT
H6ZqPDXldGcJYKfx6H+4o8aSPuxRqXKKlXwWHOaeP/EQdvnFjctTatUfSSDoKCiOFZk7M+zeIT1e
d6a7c+ffOlmIjhFkXvqn78xiuptKsRljtWcQ+7GsrDuKUr8Wif2BsThEHtYbywUaiGi390nFFpn3
1MbTYcjri23VoBZhMhdE+hKmLxzF65gvnVuy0BgRC4lzL2yE+TJ55m1fm8s0Lt7rQGN0mLgiZ938
XKT5lwyoFEJC4aWIg99u7D6iwP9GKX7kavOYmuVpnK3buTSW2imae8b5rDGvN3ATwqb6ViFtphXg
AIVIepWW6oLyRxtH+JwvMXEWyd9WzG4nmrP94JtrjECHvOm2EOWJTHVsqaZ4bdN6mCxmJ+1G78AP
qXzAhdLi4kI6hlTudvCE5aeCXbQdBu/khAzeBTa0ro2zzZjgwe31tTTMtzqNT0Qt8n00R29exfkM
VJdSIsi1I5m8MGUWi7PgxxFsjGPb2ScOCa8msijIbNPHxCt3XN76TRNGFvsp7ktm3H4bYghuuH91
+H/V4ziw1PPdJ9dpcIQ0oJKpz5qxNxHayJZetkU31nbwmtTdXRaFOcnTHiKEEtGhDFONYbZM7usq
7B+SJIoOfam+8rqioSlctorh75Q7t5aD+mtP7rvvc1dPiaEDW+IzPwl8ZDyhsh0fFvwTE0tirT2G
5GkArmWY3y3dfOkM+iiVGHW9hL7l0e+rjZhCdsVl9TuMJawPq/zwJLQekJHYs3Xe7p3BsI/UOQbM
rfIStc2tm+D9KxlnmIIv3uyhNIz9UzRbGqOL8T7mYIq8oPnGX3Mrjf495VoaOuad2UXDpu7Eu1MZ
mPrcbZ/TyVqCZB8FVR3WHVnGbewY97XAbVBz4Z8qY9enwW2bdfdlab6GnXfTR8Ulwtux1gmdW40e
n5K2ctattj4QRmAqWZ6Gf2pNOxMZdiM0bUly2ccM5itK5cBFgaQAIBAuH61F47bkwpswrXK7GG+t
2n1Sojvja7uYQ09p86DOVaOoBR1p+Qkj46mr4hQlgpd5tFjUOp59SLwAURfJ8Wp2lYS/DQa6H51P
ag1uR9f9sbKC6iwgwInZHTM2aFeEkc9YuI8ZtQRElOeLP9tAzToOMKf67kMs4nPrP48RLro+pcKW
1cKwJnv71iGxoLb2lzrixocR9KkDE271nb0dAZHjNVwHiwZZqvk67IxfOwLLO3gjcqVEXnFjb8sT
Bn3GSPwb12eLNlXzYfIlxaE143joEbAGbH/uguzTiZB2/YBSsYh+uoBdIVnXM7LRYzSU77HTTwSN
9vAYg51hGRdZcmPFYTbuWts+415b8U39kQ3eqpwUwZXpdu9942FwTFmumXZ4De7xocImvLJk/Sty
+cVj5lV5b0bOHrZtaKsaFrmXvfha8YC4zrX9UWqyOEE/bcZ6ULfatwZ42jq5LRoIypzXx2Qkk1XW
4ssqrA9AqqtuRlnKcla4uPpOlbSmd2FMXL9ZSq5SUzk8eBbgNz22mBinlR4SlP8CY0ADtDlkS7tV
NButYwyu/KLpOolReg2Tscck26XCKdqa2fSFnN9vvcTBypOKm78D5mdn0T9S+R425Usy0Ig0uFjk
UhIZRR/xeK2yQ106l3GMuZDW8cvEdmc1hmDI+BS851F1T8LhvhqLR6GCa3xB/GQJBAmF9fnKr8H4
tErt2mh6TC3yZlCAILUSiuQbgUKwSImrJBtDOPletrNyJ92JgUJdqjLGVdqpgwu5FUzQyuzcGd9E
iT6jeMqFlvNrGONba/K81g77Z66ZEY3AfsBEEn/oYlnNzwkoX+NmstrfYQnKRDZ/OhP1vrUkA5Ri
iTtrdY97yF1NMf2pQUZQW+u62U/EDlZqHNjF6yC7ivPmJCSvRVFma8QuvY0ycyfr4kuKxXSFmrPK
mgGtLce94cJ/hBlivjTDdKp73AQtYECyv/l2aOOj05ArBxVzrA2+5i39Zjyh47Vf5VsWLXQMmRlm
tdmNVlry/JdDBWp0xLnUle+GO1yrrj6ZneDmzedmFh4fMEUv11iYX/mQPkOBsvF9IqsUE93JNHE/
2qV9ml3oX+PcPlR59NDZ1retinfN+ecqA8CcjWM5CREa+jHNttJbYjZciLu8mDcVKI8VTBHgEAEY
Lw2W1imCbhuUU/QwmcOlkvF7FrNdjMCNKuyJfd8dpJkcmhDtbdb8GFZiQziX0c6fsPLYtat4sNhg
5JCmF+MVSS2ssoOvnw32G+3I1x/cLjklG2h5vfAV4dRzRI2ITXWQn4uqxWXGRAETh4jHwLOyoD1c
FVBqKXS5D1usT05hXrsRdlqNFuvN7i4OMM1MtbgeadsqVXedDu1DWdWnSIJ/qCa6gEPzDpffTaBG
wPxJRlWklHTYZdXaNGECQb5ZQaZ4T+3mpsnpWiuifVTb26B2DkMdtSsuRL+z2R9Jj7ISd8RFNuF3
s7jdomWkCNPHrqWLN8JwrePPPkFpHaf3iDppAocYbH0obxX/II6E1K+hzqXhMwfVLyH/m7EDP1QU
yRFCDHRwr7wLdf+ZixSX9+RQWS3rc8FCmLa5QV27Ja/YWGkIfNL76dr2wVTlvmaItl3WhN2yJil4
OOQW8A8e3K8JI/VV23q/qlNv0AT4QdIPOxVHMaYvftCci3g8jI117ObhPP4v9s5kx3Yky66/ItSc
ARp7AioN/Pad9/2E8O6xb4xmbEf6Df2evkSLkZGZFVlQQjlWARkJBF74ixful0Y7++y9duP6yP32
sQpd+CRinYMbjObhMUrtk+9Mb53VfAnDWbI242rO6h2G5+1oTZegHS/JaC9+mHZR1L7bobzx6GYB
fcXjLOSH6IfrIUaI8lLz7IJG6i33ThEq6gInZKGNZZ1ONdCaqS83MoCNp0N2GV3pN1esFrnmNj+u
OfxC3rrtRfCSBc1PgA+S3BeZ45gkEKt8eAp5n7+VpqxWPYztROqdr1uAd/qTDoZLO/DeLKXeIF9t
7dpA8LVNFioByl9ROkenM870UO9JSb8N2C+uYse4cS3EP2Jzb1Ja1y5ZfK6TEk9TyNoi308pgOzo
9+rlkrdZBsdFMNvCQX+DTeRtJqdIsIqGNIEm6Q5WFovhrtqpUO60cn6Q0js2WLjNksRxV4kaD06J
mG82hl5pnM5RH20BEewTLBKRwWNXVezDrORmBDYAyv5EB9+vsU2oC4rYxdgflld/Uhf47Rnte2+w
KfSFF+/ypZLeCJZdZvGYOPm94TYf42JQGlv7Q2G8Rgmy3AtvfMFPw9naKT4GRwx3SRVfCMEcOKse
wEO9Nkp9+3qMr7CHy52qmSLRHC/D4nKUjMrNTB8k6ZIpZm2JYmvN6bWVjr/Covk0O2zxLlnneGne
tWoO1QY6/6av6JK2OhrWXJkTVRGL5D23IRvA/hKxEkOKX8vSaO6Genoj3n2Jx/gjy4x02wfc0bo2
Pcoyvfem9N5x5i2G/YPRJtN2iIpfQO3fp5C3bJ0TBZgcBZUT146vXB6GimITEpLhPN6FZoebWHac
K3nTn3tvvp2MctgNBjCoocECULiHefTEigzIL2GE1amUVMfVgzqW03DKPHdewZmW/yWcgTC0iIr9
U+HsQy3C2eqj+EjVn5kLf3ztX5UzARrZxSNlmkK44ZL7Gn6U/vd/E7+5rssJDnQB4RuQMsCDP5Qz
V/yGkwTuQuA5dJt5/t+VM9eEukx8ma9yLHCJiGr/AnUBmhj/VX+WziwP9c7ndxP8n+Og7P1H6Yxj
rvP0FCxmm2xHY/XO7uVWT/2LF4z3DQ3ZQHbpDe5nBiTcxbxRecZMoAFjEd4DJb8OLTrbi2WroO4L
1KwrHRgPjSCGj6sZXam6HUhK+jL9SGqPZ3AYvdvBtR4q7T1qWoUxEXYCtFtwV6mcaYS9MDsSjmZD
rhvNRK6K+MbvLPKhisJCy2YbD1UR2hYMiIyupYaJ07UEjU7iFE/1d+CIW8uhSb4xS/7k4IzCxN80
CHJtnTwZ7lIQ09arntOPd5G9UZruGdvbGrHCwoTviySFHNyjRtq8GhcYcyfukBdxjtT3qPozJfOq
vMLMS/0YSFqaeeCPEbmWdvRREFmSBDf8VN37Rvw01fS2z7TqMvCV0JyjLntpkyji7OJ7a9fTdcJw
VFZ0k+L4xypE78fc3eeVewsNdzfZr1bubZypuGQ4zSEBXXVoE1ajNg1rG6aDS2mxVa5z58jGBYxs
bHFeKZp//NJ3Nr5lXsuufwtkcUbv2yE/rKM0/q7n6jVR8K+N+QAkcqOD/tjP/kPnGiuIVkB9GcoS
Oqk3GRU1Vyns4BkO1dVopd21T0jBCUekG7Yjkhurqsi+kjugE1csiHfz2kiyO9bnZzH0Dz2Jftp4
a/sULld9vzQ2oZzXXjazpde7PnY3/eRsGijMtcdHJrOyfeNa24aSzytGFuqzeQ/I2VHbJArf6zT7
Su14C1DqaDvWex2J4lxOLiw0S57HDgJBwtHZwdop57dGVKvWYdKrAmLkRvkaxnCmDHs/ZN3d5M4f
8wwZwymy4MoxYlSqEfwZDQYRdpc1V9qdmsN9TrlIafc3UVFrAPzeultiFDZNavuM0wAfAwX0Nu3N
3XSOE168IUuLfpDXOeEZfIH10WPjvQIqdxa1vIMJrbhwVjf57F0WQLTWSYLOMu7GwDxbxvhozv5t
Vxo7YqKvldvvuwFcUTaytmrOVaTt9RB2H00ZPFVy2cFAMGSLdWt2Ts1I7hK+LOtXwYxEE6EFhqma
t65Ny7PQdLn6zdarCTbmcwJdqxWrfEVEhh+t90bIlhdk7fGtpIa6RB0pKCEDRFFd6ERZ2648x7q7
DkJJFMjwt5MDS6Aq8RCp+lCmjC2lje6UUcAymM7eKtlNy45npcNsx4CBVVpkNxSWkJQ3Tnlh8m5m
7bvxu3wd58mKp3bdNBE+Dc98zrAvG5gMFylC4vZr0pqAVCHNFRtn3GoJr8PQo4YrE/d5E20o/b53
pvEx48/TB+a2p/p26q3VNOb3bkUOArPnhkjPSg9cG70JZvXQL6GtXr+Msffhz5oCm67+nE3/Mtre
sY/8vdU5N00DF6Bu5U6W/AnsOLiuPLgWumy2AZ/xlWhakoQRFTsEUrMVt96nXHExDcXGrwloNRCY
EWp7wYI+60ijViRA83zb4a8etfVABvGQl/WX7autbzq7uGloefeQqw3Z34FJfKoyPJ40aY57x2zf
QVS+1sh/wuonQN424PkGlnvyZA4JBxgr+7xT577VBEz95gK5UrG6z+S2tqKdTCGz4+97HWzrnGY4
rNgaosYZgrKPZPkXVyA4QvkUQUrJcgKJk289t2ayrwb7Z7TTu4hPCfb8+jhV/YEx8T4x2x2PzWvN
fzjfoU9/sI8I40+6JFZvev7W7sS0FXb4QPbjVrtL+VAc7jp6k7ZTMbAdFjZXMSDy2t6qioUJLVS3
2gu2fc/nS9WsvRWSeke1VGxNw9nVJI6MVrwbmIORY8o7MZjf3KVeKbp57FvogG1WE7Rikxr0Y3Qy
QzwEpi5ezFJ3j61bRd81Dt0dbW6r2yyj1yWIH2JES/K6+zJQT0bS3xZDSXd2E0HxGgSb1iybVzaS
cKVDuNzzbg6Cdy+wYCdI+kXzbZv327QvtwysP5KQChz5JXvLE0eelc652zpR1CSNVbEeE9u4JfXM
7mKJ5CZpUb75LCCQdDCI1iAhSie5tmiB70l6UCgittpx8O2EegivyiGUe2AMqwRKwxACRuz95rpn
L7LpdPFdYyFbF3kFqsv1nA2vl3bdTEsJU2WwqglFaq9KzYU2Jklk2TwQ9IvAosTlvDIYjVOFzw9L
Hd2u2xbyXCPTh5lcplBqE6gQnx8xsTzDTI0qQcPY7CE9GBMXcUS9DLJxJrNi3Rkaj7+xthrHIW6c
raqRpiCT57GNOWz05H23UntXReo8JUH4AU/pRDP1wagRgZNG7oX6qafXSckrs2YzRPvDTcbjTCwm
kDDyonyX19kHcShMCjHlKWH1BYL/CxMTR1uAqhL7mBucWjynLjEgsjnJNO2gRWAbUAcbmbW2xSVL
si8PP0CUdgf8RKu+mD8ldT0K1hTRcO/WDRMcsBEiA/6CNmp73BXFKWqTfVCTCpGj3Jam+UszWsON
MW9k75wokdkPsXee8uqhlP4DU9XGK9nMTYurDDUwdgDx1QFe8TL/UFG6yhtzG/uw3a0lJVwBcuZl
LcHKqqdZIfjVtf1dpriULBsaVZbfTqLJ9mNpu5sh8R6d1HruZX8KTH6ssvdxWCgDSyhuy7M7jQeZ
OXcEOQ/Efp/qkaIyrEgr3NY3wmieAwzZJ9OMiL27I/QPGEZpEk03ppHP57CD5h56YDSifUHxa9Ul
rMKaByI6L9JHru/pbMlNPL6KmvgJOCOe//RiLhh55JfAlSHmdHQJ1hu4CkT/M9Sx2FQp0pAKwPxB
2xu5itnvBPoUmnB7lCOXy2TA7tyXxsHPYaeQDNyOpr9P28Jb6cZ+KMj5iNg7zE1+XbCNMPpgeu/n
uuHGar2j0RUkSwe1xo5Ni4ILa4mQIiWCMT5e324Pbt7fgMSzD+wgU5x3cwpayJt3hSU3zoArOGlv
a7/HdGCoYyhxlYSN/zom7q+uMag3GgDd9yEsFMctMYN3XXcURdjeCM+JD07NqhU2X7X2TMuHuMcF
zrfJLrkT9Ri+hW/I1Gyp86caRq838+Jo0BgWmJmZOet+tHk2m2IhsNiovOEhrapTD7rG6IXedk3d
bLuBSs5sNn4sXe10XWyn2NwZJiXhZcAkrwt5KUu/uIQRllffWGtusk5d35T44jFWj0cuntHKyxYI
Z6zTUzYk8YoJ5nkqxg8+WvR71ANJquorTHtc76S2gEwxF5v1CII6eQuG4N4ZA7XpBOY9cucZJRXp
RiQmCs2U7QwZbqw05h+OeI1L78Pzxn1UI77CGWPzO15nfnZ0TY6mcCQfmz7WtFOR3YMoUEUZi6u6
hl7hxtzDm24pZGqzVq+HGuuhNxgKGc/oqGRYyp0HGeg7j+K2swYheewgxB186AN4lopri4dgl7MZ
2hdBNeAhS8wlxYDrvyP9QG1XVJjAdgE7Rj4eJdeIO2w2wWfaM+v0qtQkXsvLUPBCZxVFw0CC+W28
1MMrhzEH5mDhrepHxJ0Z+jdl7374M2KHNQIXW8ECoKnwFOrKOcnMPSB8PlnkrlZePFLXVp1iSeck
0JpizXfrl1n39SFpzG7X8yPcmKx8FoB8zxC5UrlZbpzK+BKNJ0/Y/rrb0QCI5pM/3sdjoS4TcU3E
i8cwTu/tmE2ZUt60qQr7oQ9Vup8b3lOKLTw12LtoGvah7JHl+nPn24+DGiiboSW+iU+4n8JdMfI6
0yF4bGVuFZ0475bBvqAW+l0F3SXTtHsEyfySgVJgS/Y4m+EnbAzWbExJu870xA5JjfM6z9iF+jqw
nxs7p7TZ+54C60Lbc0cIkc2Ao9gKRtY4XmV40EBH4+WK1K1RdmRc49xhYrIPdjA+iEF9Dpl3P3Rc
wKaKlm1qAcHqP/Zm0+07x4Ip4uyL0l8FMt5AAttlZXYeI7VOw+G6Kce9p/Q1sbpD6fEK8RpA8zqf
nsqkv9E4M8waAopjvs2jf5wBrmCRxsmVFc91DdE4iU9z1J4LiQqnx2sAYuHazCw0u7y/k26Gw5p8
71WPQxWUBwUB5ghMqgSLETJIb3v+S4fJhu+PhCn5oe/owe1fB7d7Jgf0Dl78NPkBknQ7fjZa3SYt
86zKzxbsDzdwzpGQP1HknIbUQoTC72h6FWAn934APlKanBi5EQ9bGY3viR5fumHkv7zsV8rmAKRZ
+Gj3ZrLBxLlqCoQz1+iw1S/VaHjjPvCKrFuRnmNX3Fajvs0SfTeBVs0q79Is2SSgJpDdE64A9Vvc
aGML86Uigs66VYfiU4O79iN9qURykiO1q9ZsHpWVIAVn4mUw7MfJaLZtZHySS7rPggG88/QQWywa
FWvKhtN9mdlHXj9lWB6a0IZQJWElyKj+YQt/mNzmyQfzgM8OV7HVl2cMIm8kMuOV54XfgwPOY7mw
F9lNNfMiEwGyOvg5eKabQTkHJvlNQBq8m+U5nL2jiRvfmMUJ/9khqh2mvu5YVSNY3OxT2BUSaNyS
5+D/WJbQiM6c51XjOTXi9IrI9KUDys41rDno2Leouuw/6tB7n4bhUjT9besYIQvNprviU5Jxo/W+
qNKjAwWKSYH5xC8zLPZVvJmrJt2bXNyVMs9A2Zd23U9ieEsNc36weR8UXOTjkqVF4ftwbOV97wl8
ebhP8hgcRUC2ybJf5DwfpeNG57D0nsy66e7sXG5HhxhCN47DJgCPSeHFKI5e3YvbpZ7Rj8I9WsMX
y/9Vm/oFaqkFeCA+Vr2H0phl+3JpCHKs21DJ29gg2WVjDy5aLsA1ibQc0/x2xBroDbXPqziBpGHN
jyOdMivF+rpmgUM8HWN/nJyKOiAel7wbrXOUOEqvdNzsmyDYFybxMTnuKzE8R4rAe+zc2x58a64Y
CzMdbm+hks3AriqLkQd8/Q62nzMppdg44iEes/rZ6iNKjWCcXHn2lK5r8ntQGyl+UkmJbKNvcSlx
0Z6SZ8Nq1Y3b+JyjtUe9k3PL7PeT2PMDsY1nr6sUHHoi6nrgZasW7vPk+7fCLXmlZ9yXmkuWiQLW
dfM14YcSzH5G2HJBHm9ZQ93XSNAr9gFskL1lF5lof09T96PV+2KtEGKcCq+GzPF0Rc6tm1l3EYdF
gPHEz8SNi0OSQtTkpxX+bS7czSj4l/YZH5MOE2WtZ2wx86FtQNx7w3M8opwwoZKUVuZzjBGFH/6z
5YSHsWS4T2pAap6Q9CtaHnyI1L+mIJOLs9+8NrLdOb54xWyanqrF+Z8MSDLh0neWu++NYlmUI/8M
JXGgJgxwlcTHyIig/0+Ecs00P7PO/qQD81vMwY1d5PYVXItdOxCzTk3nnqNvXHcDylrJsR67ZKrA
Bi51G9S291+NRWeVHgOITd62BO8DEilYR7YDWpFjvsv3lpF+As7bOYwWRLF3U8in2K7LZ/SPV5xN
S+cEYWw+6RvJkF70xcHpynNlye9MwWMN6/Y8a9M/h1n6wSuRlaMmU4550DhOE7CZIWxYIcI6lkiP
wnUX3LS/Z0NMaftrLnEJOaQdktnLrwMaXR7q3p2uEFDfk6QqNnMEKqjUvH+ZbfIqAIM3n8CufDdD
cTBF+5nW4kPmnr1y+uzU6/GXZ6U7YIlHNZPNDwSdM5SWZM1Id2N+maaRhiXeRk5ZqJc46O69zLrS
dXgQIYJOHHOEo95uNXPV0am5yovF07tMYF0b52/wv1FhKu+lxZSCk/nBSe0nHLi4vCbxNLpUf03O
V2oV56LHgRD1PgkEW/KBhnfq6uLS9OJIIG/Nw+0Bq9Gbqsovfo5aIhhzCms3akkVQ0MSfNG4sE01
BW23TgydQSW3zYAgyW3oCl7Gl3IYtYs8wJW1PDSiK6H31HtY29dMUcz6fn8DRh65EFb57wL8/98Q
aMt1A9T//3um+/mjML7/9//8Xzep+gcH7x9f+pc9hEUgm1cHPl0Pl65tm3+reBSUPwY2aDx8qay+
0Z3/todwwt8sR7hM+/wDIOuWX/qrgzf4LTQJd5PhDkyPL/T+lT2Ea/45xo2DF6twYHshKwhC5iY0
vT+tIZpMwQHpBjJTI5OrJhdLdmXWOKucyOH4Fg2KiUWmNU/SS6ATZw3asloJF12FlrfQ7nb0s6F8
tvKXtXTCxSpVp9B3y7XLgL4KYCaXVM1lAE85BuwDSwlxCRqkwL7yqEGZzO2cUoSEc6ha89tlWOTD
FytoQ7hqya0toJpn9OllM4JvScNekGbf8J9+8rJ9b2ngw12FqWbp5LMiDD1sia02RWIk5VNwi2tp
+WPuOEoMiwGxmMixt3Pp3AdeTFDdMtj9J93NnP5yXP+t7vV1EtfHGuzm3NHLKrpzNqfP+Ez3aV+f
itI+U7GIYNTcEGPjkqnxjBr6aeYgXsEu6+CTVVy1uv1s1Psh7w9j0D1NfdRuJRa+PdEyBOw+Ry3q
7nGHsGgALg1Q5LWr0i3KnIsdhylVa/1ZtO2e29Pj2KG/tfVhsobzrLpdSlwZz53aEkC4IwcID8Qi
iNtPl6EkymnIH0sYvwRt75BlbAl4fzjy/nls1HCdZu0JiR5XCjJcQgKUlqPncYLmmtKO1FQPOqSG
D6MZdQF9fDF6/Rn3JiHLvPsqmjrZ5WWmWKa3y1VGXKvUXDvzgu4Nhw1M/z1a7itGBcig7XVq4uTh
luCt4SdQpIgJYadSgFW9y19zQg1f1J9FaxIpI3F51dr9HuofkGcInfn0UBDkKWH7X83LDT8vgIQ6
6clJy27XKLd9txxyWhMZ6ZKodS3R95a/QpVc40m6amwwQLOPEB4A7GntH0aXD7ti8R9jYZm8X5VQ
iEF5Yq7m5c7oGuLk4sRZWGwCzw6hZZms/aFl8cCLvfPekiHnJ0ULO5Q45FkWYdhN1E+Z4kzy2oym
Rd1/1xaTvhNp9O8KNwMk1RVO6xhCjvxIO+tDMTSvw5l7SjEuYBDmziz64TfrQOEOhwUqUlRwtD0D
0XJqAfnTVtGstZtRW93qU0vry5WtCBIHdn7qsZqtads+2H28D5V1g7l0ZaIuYcIkrQ+SfQO16sGu
XNg1ugCeFd7RAnCckcKJQb3YIw+kzbiVmhfdFFS4eBtZ2BeJcY1CmcV+uzM0Frh4omYkV5e4GQBK
cUZEjfoBa5wcaaVGTSrDDcBHZq06wR8VBxE23sh9GFxdrZOYPOUMV5ZfqOSBwrJmS/fVw8QVNQkg
vBfBsJ98dT/Cd+OOCmXXjfQrsWK0fvO7prHDibw7PQpcroSrbFps4saNTpXlX0rH6WC2xB9qLIw1
QU8WPHO5auvytvDhSbk18hhdHgQKyPuMn1IV5x68Nnb7s3D9PSoql2kwlA7+m5BWJwKiRWTt2tAi
1z4Fb4bKoE+D2w5yEBbhBOee3FX5FTWWvIGHfEqmcTr4/fBpq/4xMEmOVxjjIZZvuDeaq9Ry30fL
fuqq6QPb3kPbZi9GM9xw9wS3JcRNLKcXvgtHy8z3tKjtnB4VBpsXUi6XzJ47fVa9RaSiFicZVvoo
P0YCsowb0L3mDe8GFRkrizpVn0gFH0SXXYP/3TQKNEdR7Wi7gsRV9euEowo30LHnGOlNrFSAIvYD
D8C6yNC88vK7NLOlXCW+0/60TyvQX6lHA3bfSBZaer5YArG1yCII5AAbWvJLWJd4brkxIZkdaoJ8
qEV4tGqC2tFAn5qU4bpU9NQYRnsaPf6gSWEtOb5jXMWgOPMnltD42fh4Ova4C2ux5zN7ouLq1ZmL
rRqGbxVyWhmJHxwbYTXrwR7NY2Ta5BtJe4DWuDWZqTauMaTbAtoPtPQgX/tOZm5TQrm0ODXHLKVg
CZcxHrNhQWKUSPpRWH0aogtXfTO/ZZH1M7L9hIDEQSAXZdQrq6PfWHcGiYVGBsyMw2PG9nY1oF1c
5TYBdXSCxQOZ6nWdFuk+1OZtKGv8RnJeGa68tVPf3yWsxJ4KUOmdMW8bExiD6yw2Qcdm/Vhi/oLk
cs8LlJEjDt9bh6UoKInHSQ5MKArztwGyi1pxA4PRpo3E7UzcENEUYykbJ2hfCfCudHjrWVuCA5ja
m6Blbq2S6k7F6V1YBPfQ5I9di3bRFvFjPyV8L2T2gpqVbhqqV97hnV7UYD/ZCypCSn1u4vmuAmy5
0YYs7oCOW2sVq1M017cEagHEWvxo665p7l1LWgfDQvcJYhelzoUfYRM6cBWCeykell6JpwlHP8FC
XnyZ4U0HmhNpK2Vjs2rq9jCEycWkG2czUx3k1yGtfLQxQTAIj70nb0rEYW80wl3bQ62bW1Y0BcUo
VzimH//rFospw7YwlvyTW2xaFL+3mNx+tP/op/nji/96j3UIoCF4mp4dAA4J/3aPpaqcy6q/oIrY
JZp2wK/8NYm2XFYt4Zket0ubq+Z/vMbiAfSAOFsAhJaQ2r9yjRUWbp5/cNNwXbf4I3Jftn0O7j9f
Y0XMCs/vZx4+iiedZGMN9Wc4mbz9zEOlXoMcBWBGel7NKf3OYkhIOmM9mMaGQgeHITNGzG9V+pNg
zMiN7pGGwktfUA3i8Z7Bf9i5CY6Jez+8drS3rcunEA2/LMkGmC+e9LGIBMYLhZ9HouiHqSYRnC7B
K4bBPPpFlAjtujPSU6yB7cbNaa586jJ7XnfOsDMsvccqWmwL88EY7WcfYyEa8wbliDO3OJoc6BzA
0d08uZsK1GgF+wmfAxbOjO7gRiLgyaXEVCA2EhsOtl13Hv3orvCiG+Eb37jiuL+L+7rIt4FR7ayx
PSR4t9VSiuzTjuwBSAEEB2E9UTjipt5TxOXFMzabDaGremNqZe60ae/KioE+zJNHlNNuCrcJJgkP
762CXaC6gNYHyXjccIRyzwBtYvl0YgbOUzTpQxhAMZrFzPVCICBaJtUG9j3IA+yZnDFzkOHSra+L
pbS0631CVap6NOPqMHbs2DouP5P/Wg8XLMmLoXNCPUjFh0ExVQR71Kc9uxslkQNQ5EuDk3FlT8n+
Xz8lLukXBN76l/7vy4j8VTcT989E/24H+/vfPdYl//vHf+RPX6H+x++/HP/U6w/98ae/2cAI09Nd
99NO9z+qK/7yu//xT/6//uJ/+/n9d3mcmp9//7cPFpUVd0Hdpl+ayfYvv/aXKmHHsex/2nj0n4fc
P77kb2Y7z3VtRtkwtHkILabMv5rtvCC0ODbswPxL+dHfD4fwN5DwDLM2/Hfb5Mv+fjqEv4EUc1yq
ykm/WQw5/9LpAErtPx8PvsvR5Lo+kQMG8j8fD6OD+zSZXBp4Utw9cQ29yEqksU15MeMu1vBBdXXt
ZjLaJy0m4Xyy9LL5WaqIpo92NH8ZoU3VR2TzvHjEuBtdffoBgfFxwbmmap8G07zKW+/G6rODWAwH
jn0tPd6aOWEiou5Dx6hJ+jthEQ+/rGmdH88uXrKQ556qsfcMaO6cei8B167KWuqTDBZlmrtP8Ivs
xrTunGJv6gxoZ5TejAK7Hon1AyaQta+pC3f8R9hhh1GyrZtLLHygKGcxrEnWbMq4u01nAER+dBmn
agNz9adFvbuqsvaJCXLb8X2Ias3AihO7NcmD2Lp5n4qkPApZXSqcWXwxB2eOWFq08a5i7DLH8qiL
eEeD3sEjGAPut13VLmTsqohoZMWVH1f0d3bukwGB2AZTWRfJo2PNlxkWSTlobp7mPotdRMvwZmDQ
NyaKxNsS5bRw+YPgAxZ9kF+RONiwySHdyQprKehMtb+xZmNv+u4OXP8JuflXjgyMuQOHUCLHbaCx
PrTGWYFCAgQ3nPAsX0ojBEiJLNmhvVy5+dNgsobLuF0NGgCca3D5KlnNOhFMOrkT7E2xnDnrRkb9
NRxSKE01BXAZESIjU/TdOdtxySdW/ZahaGcRUujK4uLSDCvJXohIQ/GdqJnythG2Yqwm2zEHt8Hh
jn0BJLuTAMBiSqYs+LOxQHIDAd/69UI47taVW38mfJ99tNJFa9DBeKPIV2fof50xsodG9h1xNAbs
JQexTVtIVqV739k2WQZ+bkDUyo/OSRZ3ZoovH/hzqMxjYAY7PpnX3Ka2Bmmujn4dwfamteNnY8Cl
BAGWpxO0Vw02OoQEK0lcODn6q/EYROFJZdEqqjOM6MZ8bCv7VXfiM+cjUg0J1o8U7dQx1uPgnCHK
HbKYiGxP514oLxaieA4crRI218Ya34VfRBgv+25XYtbGyY7ZzpLGIbXxNqXdJcrzfedj/x9KnCys
CMbmbBp6iea9L9RATFJXxKxWevpwgp7OBNKzqXFXFzEBZPxLDnljH+RpmI03Jn1Vhih2bdavaduE
txffVwTMMlljaR/8ZYjDY+ef3aQC11SrK+w6TKdZRdfgwCc5EJDfZz6uqaApzWXUBijOBm/CNlHu
hAj28wLSFLAVHGc76OnVSJxdVviME/jUG7Wn8u8xIri/EVV/4wUsNxxBH091J8L2x1bFNlX9zjLQ
ndv2EvqaxBjlssOMi8Dvzwi/19JXO5pBqRdS90PIq7hujzrovthtYqhpCFUb7iovwR+D9Or2TugD
1XelsRsNtXddPqm+0+yFftQefVqeYBGHwUP112b1C9UC+JI8hrYBF8faFmGwtXhKbQOHqD/iDgF2
IVGek868qzB7psayWGHBsSqddhtGxrXdQZQFP7ML+4b8WkyglTz7T8mFwW2iG6vI0NuwnEm/O40x
AskMhOgqLm29mQz2QBoGFice8WSrfhzK4LYdyx8YI2+DCQM1k6WFxbG7jgqYA15nlyvppoegouVa
Fh0QYUIKRfpo+skjqIoPRT+sHJwHOpdJ1QXBiQgoLhKw1FiYA/mTG/VdQxHEtinL58Afzy5Py5U7
Jt8hDsMrj0/aysTu0mMqdmNsY9VYYP8K8uNkzx88Cle+2wNwj9rhnDkurKoRI5fPksvu3Ot8om8O
Ww7HWjm+KAMKZtRi+zGhddvY2/jmkQXj1bxus2XfYM+0JkQ3BJUS9kj2PimTcD2M6DhCUTOX0VGh
A2cfsvMA0BL2v/eVo9mWFvZE9U3v0Ehyv6R5ggohGkocbNvajj+dLN47rruLZXkwEX9MQ7z7Y/45
JbTF5siepFiAJXTOnSUH4FJtcYdNBeSZ5SXbyk9AXQqeIuu5I4qmrPoriPKSCXdBwPUTFz1Tn2NB
/+ooYkqjc4NmVPdxHiwo4OOlAjfECjZ+XYwfsjNscoIzYRaiyA67fDn3u4leLkTPfd2PT3EXroOu
D7fp5PxUhnkif3yIR3FOen0MvKrf6Hzp1W5a8oQVFkWRts+4aPb4NXczbdlBNh0ZVOCRG4r9WIR4
BVbh0gXB8up2H5BYr5ui5/kIORRTfqOrGN4xhXVKrLTUJ6KZ+xmSOLbMMSU3WApKegHumO5w707J
JTe5Z7lR4eGxzx7GWDzkVXxUNKQZYzhRMIcZy1TEIwcnvniUVQSDs9U2KkYwF4TeIzqK4xIwhi6e
jcx87UJnHZNW4xlyVlpF9wQk94Qazp7PhzES9ZkEqEFHRnqMSVCC6cONZDv89Fur2SoLkpuj/Stm
ETxWrj673OnLYGTH7wl08KLfuayTGiEXODLEmSKM7lXo70dJVYuXgFozg/v/w96Z5MiOpNt5K4Lm
TLAxdgNNvG/C3cOjj5gQ0dLY941xRdqHNqaPma/0MrMKFyi8kSCNqpAXEe7hThrN/nPOd2RMBluF
lblMJwXhS0qCgupQcwYHljXC9uupt0r69CurrWaRa4x54ra/n8b4RVXqqQu1bWG4DcjS8ZFqxOeS
Mg+f8VMe1HD94PPEgrZ5vhYtl7tpgAkd50h7TvDGivFmh+kb02xqnU1/k8ECZCKZrbLaXrEFwZ0u
Lz2nlCA2L5VUH4B9lmaE3jtRYHGuJygEnokajqza1NkxbXzyR/KRoB469lAcqaTg2JTmhMxhLPoe
VqXxwaA6kk5XUEjtrgIYuWii4Mdw/PvRbm6TMvwSXHiWM65A1p1k2bgL5SdM/5q0Js9QvHLO2xkF
DuTE5u40Y4+5F+JoUPDFSIE+bNrksMNUXPXJfygxQ0ueCtACYGg75DpT5V17M1sWXf5ec6N1Ut/2
pU+hmR6VuJKCwzg5e6NmllOTX3XnfZxJoAGUFgD3pqbLHg1lhLxgRlw4LH9H1UfFKh3ltBSuBUWR
qXk9mYeeCSnz6bdKc14no3pr2vTTizRC12CQUvsp9+qzM1Bn22b2mr90gFKB4YIIl81QiuOmhLW7
xNbHojmKlU+NcCMI2oeqvHEIfi99ZUHPULe+qK6JyWTRRGdx0ulB0719WrgbzMAxiWDgndFw1Rob
Gl+fzVHU4qOwMDaQRPCS8Tgxl8LTj18mIK8wddFprJIHLsoN/uG9TFvevrGpU++QiPJadcmWt/2Y
xijyWcF02bLvnaT+Au20Gnt5aAcAjzyU4T99ApJadnG9L5X5pU39U2mIuzGUN2GlByR81Q2wTrKl
3ZtIy6d8zpnlAVN/nj6Y5cSOQINd2JeQ3niYrumCAP9JqHJL8Pi2d0cgSpV/j1kjOInS/AKxsYIc
pq8iyApI4OExqbWfhrjS0nT1fTAlu7Fryd7hddX86BMAJaWc/jPZ631NrLKiHSOEWct1yf4f3e4M
V+pOWJzABzjjlv5V6ea2jLiJ+gqjy5DSxCqJnNnGqWyjYdvVZIrAnELJHAOIkgLXIjrjobGydQVI
bsVM/TgV3oPOaRHTcW0feIQiEej13qU4Y5eXaC+RVbLjR7xjCBndGlOraM6xsasY7bfFu9jY83Yv
8z8LJ3iK2VYjKHXprhX9yVLhj+ypZyBL+cDPHNPo2mVQWan5Sw5+aJirQrcuCSqRF2LutxXffN3Q
ZW3lkbZOsoQjQBsFyyQkh2nr5YOKikeXsQLxHwM7v86XYImW7Gwf7vWAXQ0PNC0zYQqUD1qfPg4j
kMIhNflBwXoDYc+MGFEoei+16mDn+Y1dxyQlqC3CSUPJBZcWchkOMCB8g6wPWFmWDenxrRa3m94z
X+sSD2zcvtauaFY6dQ59TAl1lZQCTh2O8DaY2sNM11h2PjaZyvfWoFPuUpwNgTSKJzRPuS5GANdW
7i95LNJe1dTQ5auhJ1WlbpXVUAOW4Es3tRtTGtspwIs8+MO7VRUMvk1rwZz5q+mj8WJEcCymkraw
5ilhb7jOywx1L6OpmwVqM1vCy1atRErMCMtwa9RET3P0Ui8iKRrXG3pW3wMqYkM5PnpV+56y2Vul
HJSW3MAPNNZWS1dNZyZPHxUaTtTC3YjsHUVR9I3bJHAjLraMSO+yKCn2TYPii3IrwsmQg7fNyHGq
ANNKlkO9+3iyFgbbmkU0VP5SDaUFUE50a1sa3AhUHyrHu6lLFuhOkpyOB2TbLKrYqaUWj3qXugDH
m6C7JG22Mi1ylVbCmm/YSl+VrU/tZWudEpd9RlBAbMwq0I9tFx1VBwtqntR3o/9qpsGlsOh8kcBo
gALnPnVd4apGxliMsntVY/ESJPF5wjETBLxNzdsDwqXSPVw3MQliO6s5loJHDPDtLzJDrd3a3zSe
sU4z4qLCsZEKm4ARmRk9a4F2j2Fa22L8vKVTYZGF4rWe+BW1BDOeGKAsCQywUeifZacdiBwuygEh
ccIUr3cDSe9Rx4bG481gyhbiB9i6zB/VZP5kuY2LK+xxwjl3cY67VmbTQ6YoKZ6ICGPxfPWsfEVa
71BaamIc1pyhIjkP4ZxbafSXzK8e3FC8QbcFmh3FBwmwa8qCN93jw8JZfjOU9ceQjG/CZfRJPPym
TSHQtb0TgWq2H/MRdGwtx4urqVNW+6AxkRe0mpkrcWwvG+uV4xYmqXyXAy8kW22Cszt4BdsROiiy
aDtxKk9s74eaE56UXf0+jtNX7qtzoLHzwgb+OMYl5aQNeIvyS/KUwjnVr/uK+QMXKOMVY7rgLX8K
2nxfByQlkhjCVEDSVhBSwehVwOLNEtCU4z5vva/a1dZGYzxye9/YqXNjDsnMFw0YX2TWvgn5306d
5nRdCYd6UThiO9mk/bNQY/hbVYtMpe945nc0sR2ckSBW7rHOzp1vzaubkQrzxJfMKS1zh5kOffFo
kaMM/FPr2GYCp0gZTQc7qjeeevj2quGQx7jWnp1v6PdqvPdF9GobPpSMVqNMKhFrs1aPQcV+XmTj
3gia68SCDNuNRMVwVCw+1GNfBWHDBlEmtXNnY+b4tHF4c3j2iZdHMXWg3keNnrowfHKTNbyfZdWy
pjpd+Vqh6EOnnt4EUmKWez1x0+yQziqjP+uN+Sw8IkC2CJFNXq8G1F+8wcHWQKok5n3QSvWsC76I
WcuM2+7SIG7miJwYYTr4XRrd0BNSHQepVYYo6s7qqIlMCgbrI5x107zJjyZNZRcv+4wRVkeaS3TF
JTorrpMOUCTSXqtZi7V1A7PEeBwRaY3U2znenZq1Wx0Rt4psxjjYoxB3NQ1dj41aplB9MVEepbBx
1WdYe5GcOCJvPEbDcFbDdzP1OkRV9yT0SDuayMpy1pdHMZ2G0L+GbYgYpX8lCNHR0HQvNiXMbQ5R
AAPmHR7WXTujdqopOhK8vy9Du91MlM7t1ax1h7Pq3c/6d+5Wzj2lzQH7J26TbCyxzxKciwpHx3mo
TCJ8/bdRwLsY3PZl8toTO+4VUBTkXAR4aeM7dUW7NVHnZZvgVtVPPap9LO29+F3FZ/HgsiwzjbQd
ds2CmRkFcfeMHtajjz7f+BGBMwYW5OY2hJtfK6fe6xWDEJ+GH9w0cmHpDAgB4B2b2WqgZtMBbV7j
yp6NCMlsSWC4vq4ytVd+2bG/oakV90LZzAUIrCP1bGxwQvu9wukQVPyNGZu+qKYAwprtEMYAOWVo
B7mAaMGGOWKlN5hcVyD1+HgZaRAfuema1yBB18i7ZlXNBoyR1Njcdr1w8GakukXVJmYNTKnYNhyQ
3Hktf8JYvdJ6xVBLvBP6+OZWXCftjKTFA4LxgqU7Pjtxtspng4hZ2vuRsZox20cKO29IVWUSMot3
1oA+BQ6YNmn166zU7+PJuMmwpOQxN/7sUdFntwqNvcNNh4FlkoRcZ0fLOHtb9MkjLmP0Jm3ndB5Y
bG741nek0D8SrDG1BgVq9srUmGasWD/Hs4sGr/xsI5FyS1kviwVeGzcePvLZfQO7NuFLHbFglASa
iu2AUacvQKbXPHQw8BSzk0eZzTGLK0qwc5pyrYxF1oIfZ+ABMvECDV79FOMNmiiSQTJuoIxx7sM9
xDCnWMDb3VZhf6PR6kvj08HFb5TgOxojbiG/TSK67ZJ6gSHsSxkw9JM6/qpKdm84ozh+EY8UeXjk
qfga5SwoTbGCKThnrHwsFl10iwlpl7fB2SYvtiobk34D1a1FG3uXaHBCjv9Muac+oPRCOMXNoJrb
QWsvTh08m0V+UXn1xABHX/37Ks6/1mf+Iuhsv4vze/bd/N8h4mDkm82Fv9B6Z8fit3Z6r/N/ciz+
/qP/UHodlFmbGQ3K7ay/ICD/IebAHMV66BI7QmH5Dz33P5Vejx+zMF7APrV1F4XlPx2L9NGgvHDq
E7YHkeHfEXN4qX/Wcnzgh5ZlQ29wffE3qVeRy28aDhlwH59NCxRR72Ds9q6q2Ib10qeZFWtFgSXB
V7h5CQN3egjXGbA2nZYe1hoxF1awJbWtW05cm6gALTSaBO6Lo3BqZpAc45v2x6SfQFoNLXYsUI4X
XoOgW1mMRTsVXcxSnmBdkckq7toRyTH4Ulq9IH/3DUbqXJnNoYFLDvmBAG5+NqfSWJBF524a70Kn
eG9LnEBIu7DINZs3BNEsGLKDa46LcqSUtPe2hiJi0znvlochW37qTDxJDGL8t96M2GGL4zPiFbtW
1mt7fDOC4b5nepU12MqDkUX+0yKm0DsgUD0Wt2ZRa8MywVNPD+c50PU9W1Qe/s1WyuDQt/2Mj3ry
VbM3PeKVekB/+4/OEXPhuNkrfZ5b7JosTfmbKCBDoXuxe5oeyp6FThdLrdSeMzBCMMp2vs2pxoDO
6fc8IstymwJVbkqK02hlydLsnojKMo76OXTCSREYmn5NiuLZoHE8Mj18W8jJ8JEcHr/VxnHsbVq5
WyDP82CB/GLipB8hj5/StajyIiXac96X2k0Yhgcp8g0j7FVVd+eGgWxB82yYAQzF7GL1xc4MLhVc
7BYXf0ZW0jOzUy3i+zib1inrjZfJjcyjlw6BsCwx6wnA3eqrMQAFWu4L+IN7tArG5mtfa5ZEU7cy
MWAx08wZXZpR3usJ07qO+g64EhqdL6HHhI4CWBjLS8Y4m3IMTt7otoyQKD/SCTpGxtaO6VstHDT9
GDmDTePanMX+WfUHvEltu3UasANYhbcIsAfI4r6d3QIBtoEG+wBzuLkf0tlwUDsiFa7MRh7z8VRT
kRr8zNXzdjLBf437DbjWfdyEB4FZwZ1dC1H0kmNikCpchdOjjbWhLy6ufu2xOxTs/RnQUbsZPyGk
nFJsEWAm9w02iaim66Liw1LEYFpOVd0ErcTWQ9Dw2Ob7HA+UbNwl/U/3yvyeYnNHz+fKrN2Vq/n4
8CXX/Uqgz0PBkEDMSrUa7e4LiyRRAHddUyFHgvowp4A7chNO/5kY+PoqTCjEaLkX2KWfpWUQoEl4
LnIRAkrFe0QDlXM3IVXGFZcNyky+TxRwFD1kNQhrkndmdxiTU4VfM2Xr7ZhgD5ww2QsEFyK484QL
LW+TzHBNg1GDm3Yn+JYbK6FGMy1oiIq3TiZuEF/uOd7kOeci2m9MwYCQ5IoVBEe7FuueYtUkmVaT
253IEOnMHDrjSUzFZ+cAULQYsRN9IxcWGebrFGbxIRqOdWRRJYN3mB1CakWHCbhGxIQ281aG5MRL
sx6CY7WyxHdLTA8m0cFQOMbsWN6PpM+5nIHF9D75OmsT9xR0x/6iGmGwc4EU2zG2NyEfMMyCpcv+
Wq+HnCF6lRE+IP+c9QxHDP4zF8NI7KXG0jzbNwpVMYQM5Hp0ES2aPTsKGjYeTakdbe1ikAllzr9N
fZq2PZBW7sGyHCpfWXGCc88XYqBsR6rFw/rta+lthcqati+wAAT92CNb1KHiIGBhAcPH6k9Abd6m
jO2jYsGOud3zr57tsGKG46QVkw+iUIqqx3pcFvjbV04rVoiT0unBMZn0GfvrjhB+5c/NQALFluU+
tAtgihPVgfAPXyx7CinBsWeH6K4wnZ1NeaLJOUXa1UoE0EohuAxVvtbHainF2wAluh3WTut8wXp6
yKbx7HXJo2uiNnmMpvVwT6aTYDrdQsxa8e8uMntHMoa6cGoS+qtdjvjO6VpgyU2YUPfGRcypAp7l
/2+nMFCAxC+NKefof/3Pvv7bduY/fuqP7Yz4zbQM38GdZlkuRETr/3hTzN8IYLq42vD2eljXHOxp
/9jOuL/Z4KMwutkWCp3zZ+ea8xsWEvfP//RvgKDIbPx9O0MERGCgwwRlk841ZuvKnxDqem6Peeab
pHhG49POaE3poAwPjJhk72f7SuG+sthJd3bxmBBwDrCC2AM1zjGTyz6gZaEK3lltWGtrYIVaz2kq
Lx+Bvnhbr0ziu9IgiDB5s4YdP0rZQZUkWOtn/dtY9FThcmiyzOgNly/auZnugyBAt8jH6G7yiwvd
KAEdJ+GFUTRJuLhmmSYFlXf5M0xV8sgzODPos0XjuXdVnz6ZWIaP5qgXSJEUPAXFSa8gH/4OdjM5
ug2OyJeZlzEGddCVqq777tvYXLp99l11dM7C8MjnLuBhL5z+pXAgw4qeydJgvWttkGwqWntW/lz4
QkvKzVR0nHEFgwy2V6fEqZ6zyoEcgsOPEsZsh1vkUlNcA5UHqEx70HPvAHfgyq+VmDz6F7CX4Ddz
j2ho+Dnaw9NYcbCyiEn4431kW7usQDTUmjfytBSVFNR35MO4zSn9RQH4aiugW5aChiCvWQkdyaju
XL1k3G5tiLefO0uy8MlN6+AhtoKtTj5kJUJzp1Hiuuj0YWd4/hGw4jnFcbuQKRgWY9Q3XBNMoSrY
mVlxCaFNthnCUyMwF/i9AM3JRFrLi3lI5GydkK+lmx/cwdEQwbGePIQEDr7KIy2g25zXw5zkGfWk
h5BDfxyqjV3F587mCTiM/iVXDHBoaDe2NWTAIIGypMzxGufhG8BOZrkVGZuphMJfU7/VhXuLViE4
VfWZJ/fcWgRyfkrZU5tTQFrVD0K6Q4wjZSlwrPP6Pc38/uByqLzBQVahOonPiro0ymGHmyFqzjER
KUYRKti4TYOpgZ1rbEq1krJ6Ks1khlCQw6nYWzt35C6Zi5jUP0U8FqqEJz6q3yJOqusM8FWSUVvm
AnYaI+NG93SKAZpsl1jGq0LwcjTKc6Kp+HY8dewHHHcaHPdJjQ2bzv4jZ58o2kJfxXX1TAdbtPWB
RjF0Y/pSE6uoqcxregYpTpFcUw4nC03L34XlDDuG25epDnv645ujw8eygV9h4nSmTUSjcHGN3uZs
zSZm583hpDL8C+amOxEF3rIbabVJa3NaZgbyMCJ7DdWgfpQcdvCMkj/XJkzjqfWTeO7GCYwfzWS/
xXLyJqMeO5YTnofYxMMDgWyRSfVsN/YTBAq2unk2LeA08QUl4k5o6kFowlvk5fCuWxlU0ZrUhquY
s4p3ikckYgau9MlU58nIBWZ0ShBCo3p2GudOmfGlG3zeIKczOu7xsnm5tQgHbTv52q7UeE9iQAlz
nGOVAp9JK/MmT9khlJW+DRi5TXj08a1xT+e6wZLlUXXL/lNHAeWhznQQ0HC3LDJyAGN6ZztcPq7c
KK368frp0MjhMKWUVZInzmK1jSK6eGxmVFykS/zsOzL/eE7leDaV5F3SFdpRw/5kW91nwRfW25Sz
Dt3VGVGG4bW8RgJMiuxoTtemZ4zz2oMapzcAqR/NILHxDOjg8HWmZa4P6VpMHZs6u8VHZn4KHTgG
gHcMGL72RTQKs05GPA4425Ik61c1ldsoaVjrWkHwWQcqYIvqpAIo8YHT35MweIBpx86RN72YYvUW
2Szv7gRBQOg3iU5BQqWGcAWU/ewFGZ4Jrb+2E6ASmO2G594gpii+nzo++ApBbZyqh0oHiUffD/Yl
SbgWKMNj7oBQbYU6tHqxT5vplMf6s7DjjYEdLKzDz86n5E8HEl6Jdylx1k4wCGhUs18mozm4FRyY
ntJHILLQZnq1l71+8izzViY6dDJ7i7HzTgXZVxrD8dE0ROkY/QUw8m6McY/xbHtsZwit0TvrpJ/0
tUul4mLo8m8BitosOhumZz+up9aiSb5nK8+p1m7NV8OPNpNb3sA5/4hTh5hbOMwsNUQ/F0SUORnP
gdnrwPhujcCnaR7rnoy659wSMy8U/18MO2gw/AbUYXCx8I4EDYcsYbUPlB2xRaynXZwuxaiO7dwe
1JavYBNL8ihzzaHGu1Q1SMMhWbpGfXHVXMdVsis0EZDo7qbtWTu7lr+0u34vw+QSY5pcdal/Yu3y
l64XXYwx3zBaO5OC/uTmuO26EeWM1itD8yYMh8G70/Agiw3xUUCI7Wp9zanpicqplYb3EMcAamLS
XYe+iaGLRQ+ma587ZXoL4NmXNOWUmJsvU9g/lBkFqA4QiE03lj8dZX6DgTpkcbIMXKhMsePfUmx+
28fTtmK7Lgd5GJj2rYc46za8HS5EgwhxZcKUbqLyOpj5VcQ8bsYayYQQmrNKbaAXUYw7FL/oa5xm
5VafT6yBmquYdIQ8r3ZwXLRbrQjHG6BdzWIarefYYoSodGqtqiQ6BVV7Ha3wJrJa9tUy2oFUIJeo
rTm27rpq3EbDx6hZn2UjX+dLauq0R8estk4V3oXMk/lk4Eo3prjGVmbRg6Vmf47a0QCGSZUDOA2q
Hz7U7oMFOO4I66+D2tAcdORAzEMzJsAqPhMvKNaUcURApvhPfoVoGus3+GB2Y9oebLe/Tb3iBGFB
w60TcIFoC09ZV6AtSERFkiw97K60tWp3UW2+GCGTkqSJT9Aj3gQIYVAb0cVyTUzy+AgcM0aRzG+n
kr4A+BWmFO81l9kC2/DZVlm+KrPpiZuveVUoPxxI86fByKaDVvmX1LGNhR+nO0uySjrKBQAvevgJ
xTXyvBCVGunakFpJlh8DXOsU3qOC8ogJwm+PQ6gr9HKe/uNcwudKKmmHPIUU5vOkKcuBw9xg5+dm
jh4NGkP6PBDMgTEwDt4lcJ0HEQRPtJ+05Gmbq+7bj9SX0dQn0dkihYqq6agoJf805h+qoUWjsjmf
NwYxn6pI1pTGY3jq1aFR6WsHIyhxxzP3+MarO+95clKNsG58Q0AY5bNmhZeyodGGIkWIluhpOruS
SQ0uHMMpfdRdsKcOSALwQCtyJQ7ZRG9sV9D0jB23OUJYpQgeZEkktoFX51ztAyQdZXDhuUzP6q+s
8IJVMGoomBPmL6Va7lX7Ign0IZRg/Ry9kCdxpxIQ017ovjIGcnY6ZLUtpUApuBaQJcEYXwCbxcew
CThEo+q3gcZmCTxcF3JCx/y1LkyDWnc8ZeW6buzxyOJ8th0mGpYsGREOeFQNF3OsH+KKttz8zmxt
DW2bKXlvlIzsnCB3VxS46JdJ43EU+KNNi6JXfcSBA2ZTOVw8OUq9jQ+Fkor8SdWmBRFByn1sD9Wu
j4PqJu3YktVBFgCGKsNHLwYBPkxUFPoO3aoZB32fcc0GmRKilosHK/ZJK/uR451wU6dHL8NnUmKF
pxUw2U6x/d7Lojy2hqEzY+C83qUWOS2NElpKGfZuypl3aGx3rREH25RVUyL5k/T2tGajdVm44XLX
78sIhjuswy+/KIxVPChIFGkT3o+ER3d879pjQQFvZA7YuYuchoMwc5OjySEKzbywXooWeQ9G/jzo
iVwKdOzP1qr2kg+HYVvEPqJ7pkqF7wA1aTTkt593/kIfOrkZubDXRoljzdBrExIeSAxR46EvrT5a
m85UbPsW1RWNnUy0P34Z7EVWfUNzY9mH304R1RfToyMtZeCzoilF3BNng4dYb/Q+npu7r0SrxoVl
CcpRLdzJmcEc2W6TW8PNbwsNwg5nqC0WlUOS5VvIep+9Imir2rvUKu8qd3pwbHE3tN6dkTrIVrXX
c/SyxwP7kfT/0xs8DvToE7/SQk4FNBD5nv8tB/PHj/0xONDM33SLIzm1awzv2MLbpGb+EEI06zeX
nAvshjlMArLa4p/+MTrwfjMN3Td9etYcnXfyp1iL+xvzMpQVvnnXcFzf/beUkL8MDmzhUrxmEpCx
DGDUgrf618HBENohfr+WkSP9pq4oHstouvnTZ3JbpCos8v+Wd9ltEeVt8z/++19jM7+/xO9/3Twi
AUUxx3r+PJuYenIwLokwFLrsHGJUdsbp+F97ib//FU2Mdip4CUXwNPeDD7DK779+ib9mA//5r5gn
MH+asNQkF/XWrxk90B6nR6coPUtprXRUAX1c//q15rf7x+c4J6n+eC1Lp7bOhs8BAwtB7s+vRaI4
0oe6IvoykbR5ak2S50xq/2sv8jd0OL+wdBuLF4HE+erG/ZNXB0SbamP569f5Vx+cpfuu7grHscQ8
ifvzH5PFup4kGq9Td8Pe4tThElskrV8eyrhlDRu61a9f8F9+eiBNiIqiNLp/l/Y6jkNGKuYhkVfe
WEn2GA1ALDpsXL9+nTnu9U/fEjeQPtNDUCv/9i3hymhLe+B1kso968abr+5MN1mM1jgz3laZuPz6
9QTLwS9fcP73P12CY0OqS3LQ5GyFAaLM/TvNG86Go26m1P1w3JxCmMi7agZ8zcjEUGACU5Z2cSvN
2RKbE7CixzMbxucwtdaiVusa/mWMC1bPmlt/9Pe5brKJxvlkLYBkrlVaPfIpP1Z1TYFh7i6lLo88
JFclWz0sP2cPn2LNxBrqOL4TerF3Nk7A3As2mW9cQ0FO4tefAXia+WP91cf+t+vWjjoLjHvFQCZB
30tz99JOebagk6td1EmzbixahDRjumNagEQgfvwEI4PdBfBYXN4uH1tRGQdGIDjdMLSg1RCQH8p2
Mcj+y8vCDwqCb3A95bsht4l9FTaPdzZ0cWLuZYYr0xDjZ4vleFvm2Ufv+hryXlvROAFBS1AgJhMc
DWUGVMPsU5DvpXyYOp9QgTSQcmRxiVEHl6OT3TlJ5y7cdnjgaLbS8tnfbDPExQzObwFpuVCSE+uY
VM9As3X4W6SSBmOoN61rXSizwLyeDuSg1A9hvENtjVz0oA5OkRw/okzgeQFz7Dfdk7LlIbfAVkcJ
dNXCxuLmVkENIwMEmxYlxLXSq14UxVoGunarOusk2JMyrKBYKZMtX7mOJyRJim1sY+Lz9XDXKEqM
exRaSkiMNQMq0obJVXAMYet4TUqalR0+X4qcgtUEK5Eh0kxbBxjBl1BfOyd+ta0oX0ppklDJxQQO
TPspFBwI376tPPU5FfPO14Ce7hgfRcI4K5pRxql44hAPMyYbhg123dl6WZNtwSq0Ler0OTW9p4ZB
wXGqfbWz7O7VcIEBRnjiNpHQX+q+vOcyutavijs36QVGNnrsV6ljbpKRfqaGOc1G2f3Rmg3dfpxd
HQ0BNPfadl3qKNs+rR5V7e8CKldPuibTXUbcEcKzdlMkLQ3B+Ardrr6N+o+guMN5Bn9FPEGswIEU
q8cm6/DbWe2L8r3XlkrsMA73nHPVAo/aqo9KpggZANFh63bZcznoRHqgpSQa3e4qlnsgR0cljLe4
HoNtlFY4nWCcLCJTfOuadW6YXaDs90cxBi+NmdzabvUc692tZ4ES6bB8L30dvc4JJmNR9WG71xz/
1DWMepMY071ph1A3xztVkM9wGcKTH6JcyMPawC+MJKCyLvcAYWveWxQk57G1GEA63wqPe4KEPrUa
Ti7feBl64w49cMU9QuzDNL11CnEZu8Cm0tVDPw9WIku/HelIwrNzLpr8ywm8U8U53WX8piofanOW
Pk2onJwNDxheP9Ogfm6R/aUXrXtb3SjxO/cdNLbm0hAJcfTaaozbHuvkcRTv5hjd4Fd4rQZ7pfqG
1Lsojpx5dp3Ln0tD2Lpy6D/ya+Zoef7ZDIRXpOXd+375aIqMymhlPflat5wSZQD41PZxDdATV55T
ep9dp6GpRreDo5GgrLqfIcwYxCThxVTOa1ZP+8DH3Jyl8Q8YkYHyhuIdwwMTsnHdIFOcTKd5HlrS
Q3nor5gtMQbN3XYd6BE1fN4lLJ2zN6uZM3zk3k86mOsg9zHrR3RwesZDG9vw3Thz6xIw+OQ6tDzp
NT7iMUGJNY5V75GU8r71ort4XYTam2Oebqz8yyyLc10WOwt3Ar2zJWDZ8DJB0lnocVufUiCOi1DK
i62mcKe5RCnGNDrCJT5gUd51BZRr4Xrcyq6AatySYvTDo4Mty/AIFLX8xKKY2tfWKj8DFJulSMdH
mLkZSRODSUCHrYK0yE7CfU8V9i0hoye3C3/mHUlstx+2Ch/Q6g9tPt2PlCPigpC3zRh8FyNfXB+m
p7a1GP+Y2pznvY3G5hLY+PAnvxoOwADKte2OV28y0iNtRyxwAotzHTuQ3RElsHpA1SSqUWyyUsxm
9AY9WNPuUrQhQ7jor+zM6JbVTqMv6Z/IIQJw0eZUkts3iQiPAe5oUNvqBZDQtnb1+xF7L1XA7qrS
qq9hcIo1pm9KcSWcTTekLa4yKaccKQBXcf2gAuc9Nq2978AWzjjVa+7enLx1ZzDbE+hha8KiDOrC
zcj3dsZfutHYeIoquWHTs48C6gm08bHzqIkog/aRPMkmai2w4cCD13QiXtt8vCPqd2QGXG+byiLF
lBjJZghDccW10l3EaB2qaHxtUuNxojZkkRnabT9l2FBIcXSaYoDvtBdAYfey8HeOD/NFFjzZJKqN
G5lbqGx3RUApmR7dJcQDB7orAA2+uW4C97JiEZAuZRdM8jKUsCnwn6KGGZ7Zgsvo6/q2St2C/yMw
eXQJmya/PQRj/xIFzpMVscMJVV8sWqblYSEOGQxOjKfRycYwD/Myt2fR8TS5Bi27AL8WcZTPY0h0
BgEjt4jaCfWpO2JkB0XbNPsMDCW9S/23PXrrKCoOrsiyZcv5awk1LVsaRvsKaZ/ZmJOf+kE/SYH5
qClQ5oelZVXvjVaihdVogqPLNKywQ9bBOSvck7qZYvnkTT6tI1n/rpwhXiaGhXHErsOLnyWYKdIA
dS5NMYw02Co864kHCB4Qm4lHgoLJ94cnrlvWQ0pjRJNtTemMS4fiLQbbyB0ODXXnoGkKyEC9QW1c
+MakBNOZTio3kje+xvhUNx0+LTt5sYjUryrQ7WuV680yZtCwpgJmwwP1Q1dYL5K5QSNRZGRhV6XE
RiOCsfjol1YKXqN33HPTZ6Q1Mufnf5N3HsuVI1kS/SKMQQXE9mktqMkNLMlkQmsgEMDXz0GN6srq
qbZZz6bLutIqST5CxPXrftwyaCPrS3UFvvtg1xGOC7FDbrzS58nij80J+IFrxoFoyfuMKkJj4jFL
FSwX1ERYGQVcsW+KppY3uw6Vw+PkmAAQhqxRrWwvxZE9LKaSVG5mOtfBVxdB1cxqSomhhNmqqQNS
HgHfViYg96YDiqNu9i8uihJ86ngT93TczrlKlSS0zdf3psKEUtTZzSNPBLwVk3CW69jPPQKSCHm/
AIXoSLajsRJ+AMdKXDxsVRJXUEdulyMtzns+Oz+GYZuM2raIuLe1/ueQ4upPy3TjoiRO8fTCNXtp
u5JrsU9gchLLBCJNs9/g8mWnW9CjvzfCxDBkyWfqiA+VJg5NnrxPbXBG5wM9FppLoZy7MIOvSnBn
2C2kQKml8yd7aSIeWMRPy12uGS8Ep34YfZWsUj95mShBgVkmsC6WCNCBE2grhFb2kkXyVrPCWiI+
hGvDlb9aQjFZzioxCz6ExiM4j5o9jmL3UALpDwLXXnmBxsWdEC6qnBAfGtCrAT47PbB42cfCeM66
It3o01StSjts7lkzdlSS1PiAbJUcvaLDIlfkw03V7doxZitaUCd7exr2okpeWo4LWaDd8oY9gZ7b
H6GottTY1UtztH/FGkvfmLAmvgQ2sRap3WU5UcY+NDm8taS0VmEfOqyKseXoHQhUv2uf84n2CKPi
RZPq3q4ZMGL7era1kn5vcsvh0zK8Rc8zNvNGLN6WfUzdlDVUVNNRoqbdoLRr5XJwH2oNBqPlrvuS
eHXoTqBsw1soKWkPaYZZ6BUkwNbniRQY/Lu4DXZx3wMqUPY5TYxHWkT3hLxOeh4sO6t9Eu70Afro
6nflB/3iH8OQaNxhPk/qsMMfFCr03miLAR9+EHBzVT5kjnUtqiJaEgw40RCNebNEpCtCF3m0pmk4
tSxjVY/TAW7V9zTW4SJ32nulj99BZjXrsJgZH713zXr5i39+pkl2thOboK+RrlneUd0Vps+8tBp4
BB22CRm898BnBknw22kkmTLHXdEBwcrJHa7YM76mVO2dAfDZMA4Lo7FottOeUvoLVDtDfvE56L2z
IuOyKQx+rDFnzZmn/CYn+tsXfdR/hPOrmmNDu9RS8SmM/KsJorNbdFy8sAenTh672RYrcNnndfvR
Vxj8rByhv7afcicNV3ZSfTgZ5Q/KDUm5uBShYGB8tegDWwin4M9IPxoamPOkyM4yU2vm1ifNNo9e
PX5Q7MJAFMxxZTdOeFsnxGttOM887c5Z4zxE/vRV2M4pZqdFdOk0oWTDbDB41xJO8wvKjyqXW4U5
uCDmsbQqSrpqi9Ms6zfC9l26C6PcWJqlvCZme4M+H22gPrcrbixF1kGXi0qvrmZfP0R9yfOU9ma+
3+aZMNCS9fhRK6Nz03Yca53zpJyH1qm+GivL2PjbLFHq7gk2wWsu9OVQmYrsh/NTTPAkqkSCdVau
wseYH4V0nnBirrw0vYIJ5WpWLE+gbZPuYKHWthMHpPDelvLBHtiiTuH4E91gU07RjvrNa5ePJ7xP
+OjUVmJji2a/J5v5J930H80k2na+vyo8Lnc/oaALhrfq1ykEKszfOy4hwhMc/sCEriKIMKDtR0K/
qUNlMyI69e0gBrG0DSOaNdI8RzBFcZAQ4ZEc7IlAypKY6WmMKPFUzDFFw+qlH9Ivuy82Hg9/ZA5e
8k1xnlg5kR8P7pwMaIWFeW2b6tXl+kwqAqkhpelzb8olm9rHaJREhTLgJMGmmh26uC+swrtQ8Lrr
ofUcyiI6jkk/fsfza6VOylstHEV2WTvnrXbg+lj1QUdTq3/0vYKTVZE9VPpwqBz/M3MMABdMBFXR
8DBhgpKAwAO5zaV/IQ+/xrH56M4QbZOYZSTvgwJ0QcLM9ZGHXKtSf+wuNv6Ux48hm8Bnw9cGjh6E
cyqRj5hFdMc8NpbxoGQBVcbC9RyMFN8NHgnaqCOxLYAbEk5tNfZmtc3H15a7JNXZ0Hj1vvCcEyA8
0BA0iUBOCG6FCDZmK1b4hI8GtZkUUZGObaiHzQ8+FNHKGG/e6L/TCLiJreKNjdye+NGDhwdh0eCT
7FEXBObWVC+gTwcsvtEu5psJRw+YjFz/bs34omOcynmuKO2uc4vkPFpccriDW+CPAiZTgopJnDsB
+rXw2zU10JLTdb7tqhkDBh3JLLd5NR2rKDgqduqYcDaV+NVxZi/yYunGHDmCm9boaAo1DvJf1sAC
qoLol6pDPc4WjlAjw1XuQ2K6kTm8BvxtquAVZ/O3dcNhpHYsLVr6Sxn3DdLCBYeyvIUH1Me8ObSd
svsHu5Bnv+y3Wd88xZ04h1FGvJZ2cNs95FQTmamFAapedUpuE36lkQeNGwvGqICs4T/LOXMIctuW
A15GS6/mhHVulEu432uPrX1JEH+g0d2lNTQOtf1EnZOTqZ0RVwxXLK9ovCj5Z52KgwC4JosWA0vz
hMgE0gYOsF1dndBeDc0ENiBZAfk/m8P4kxXfSEmO/DFB35U67IZJgf52GvAlNH03NhyklE1vq9pn
5q6lwhGI/QO/T0rx7DKl9KvGrbG0HO8jl8O2i7Q7pJgnv3Z3ttYegZlup8F4qav6qMViLYBsQHK8
5zVm99Ien+heYq9uRBbG5ZxQkhdtcywpC702n0HQnDyTgBePRfC3q7hRyKT4GCTWPauT7FF91pl5
fvI00ott/kqdyquq9HU89PsuzlaDFRxqA4t2OmL/Y7MuslXbxysP5/Fk99tGNpsgcmB9YG6zsiXI
KMj1yZqTpse/mOg4h4xFbRAsg2ZXMyMILn1PTC+JxxbR17dkRugDgMpg9h9gGjAjwIqN601T+8/k
Li4QusgjpgNhp+IjKcPPQLNuXTACI9FXRSVv6OBLkhBXs5o2OavAmBT1lDZQquxVHvADBx0WM3wF
sywGFGmS7UvooYL442NldusWAu0cfAtJFmTdV+UQRHGld3dIDwe1zQieLFWXnkVtFcvC6deB3W51
mZ4tdCwIvitWv7BTgqNkYKKn6EIPHDlALT6zGU1Y/8pz1g8HWbVPreifnZQ8QJJuBcVJSN2wkosv
zXTVwnDHeyWtH8J0uaE9DGnBJUfD4D3xAmp6F1WUYRTulmfuoeHKpzRw7bMYqRJz/nYgq+qHShLe
rMEUsX6ttsoPcX9UZ1c01+CPuk6uKeq6W59MPA2lVZ/B/Mx3DTNCUhlLr2rPI2phTGOaZ467esDM
VKT0T+UXvVU72JB7P9bX4wxJg6gsp4oqSZ8KAIEHNbmWIf6swLx1hF0ZOpfZ6H5qvntniMIpUf7w
h+JXaIUgZ8UpaH5MY/7Ma2RXgVFNYntl5WoeiXaYQHpmPHUohmA9jA4EV+AsZarfXIkhx03x8oBt
DptvzRqeunnZrj0opl4+ma2IhIKB2AJn4TRDZWJiGRebshePzFHCW7TiRjg1zS97zL9No17lEbQ3
EDjjWB+AY6wlEV/KGi6GUi8ut7BlMYK7GCDMwuCoxtQ904g4QgAaMp4y7cmGlivzhipDkX5VvrbV
Bhe1+0vJjjAkZGDKUsdQHHMt5OzgbLzS3deWRRR14phlhs89lgtDSD5ObenaeNfnHyf0tliRzpUB
QDYkE86Cfk91x9UHGj5SUh3T4FBFhByd8dMo4mvjVD/6RIGMhUNkMYXhRFtqaOpVCtPdKs5+mN5Z
c65yytODIT7GlUUM23/U++6SN86xBWw2ONHejsJr1rKT98ebBJWrT+bRbhkSAnNTwMnFIHJJjMvI
rV3Re9lwWKnIk/sT6aCuPEktP4uKs1YtNzIsNtAQNgX+jnBiCGjauYAwfSADSpyBISEw5CFt6aYV
PvyQ5t1zi8fQximqcxN7hsOvVL/NJQ721KwVGpuyzSua1lKLHWhTU3xFWW8ZGDw6brpj7yW8ql+t
7NMIXcwQ4jn12cZk3XV0u01l51fKW94maqOcCcW/NsCkdLhr4SM4uEmCV94Qy0m9tHDxovRb0Xoe
cjIo9E1voN92DMVLt/IfCh2pIEzHF8xA8QLdAXS1VWF1w0LJrMdxv1P+Exl9l/CXfbQmqslawXnW
Trozrm5Yy/G71RIPxVE1tfCX4vCL+t29LuV6chx3MVlUsY8Yt1p6bz3lMLLWj7I3T9SX4aN1uYsF
X8tv1YeHIWYp4Aa6OgaxCijz4Mq7JyLUj/HbDQcURj/ahXX2lA0DHajpvVOU400t+shQEujSwosm
GOB8gkYcVf13qzM3g9WdzYxhLhsXHngVzepB5IQQJVqrJMDtzJpP9S5agAu+9PaWhenRxJdEWx8s
brVDqPyRVOFrYne7waGV18uQwE2wEL0OScPFU9iU1rZzzTsp6ouM7LsumzvHyKPhED2Wf9SxdfqV
uquNDLQ9Qelv+FSvhSY3fu+/IiG8xaN7CEaXo8101jOG0UzS+oRcMiXb2ugu7HSeokK8dk7+khNt
Xdg6FlkcqgvaYICcz9IplyzAaaLS9JDSlOYXh6bvvmxZvFlauorH7NMlvUusFno31ZqrrmlAVFXe
tZ00PsYpfEXcf/aDBJ1XvWoTtzFgm9c+iJ/NJPzhByVvdfNYFlT1mF7KIcqoj2VmnsYxPpFkuJGv
X4WmcylS81PF4Xc7WSc8SBsCbJCmx/QdNxop76nYA8RDeG8pCRX2NfT1l1wMG0ocMVJpv3BoEclW
pM2yE4n8g27aP5mPtjSn4AjWw42nkg9Mrs/9ILcFNMAs9g9dPIFOlOF7WzhrKWlbSEa6xuJ6HxqM
x4OMHkxJE6TWv2XC3GJJ49Hr6fjq0YdaWqY4UJjrIU62WRZ9tml4F2GzRq55qTr17Gj6EZMG/UBj
gVQcT0hmMWuw2hvQlDw8ia0pb54D61xyJw0ZvN1Mu09++FyQoCiUtZN6cZ+MdIdniVLf/kmr5DZm
QA1KY+3FzRr+CpyrChTapO/ZBWsLJeXZbulqxf9+CWjy9arqWLn62ZFjdyDHST4j5To2NfPXMFgm
EQt+BDkiesLPPqVmqw667OHm9Xdb9Q8DG1A+IoBvPV0+MdUGFEucfR+ds1Aec4kbjrtwqG5ZZI+b
hDKn+Q1bXCOZq43eI3x07daT6brr0w9OIpsM/G8Ey6tEub/2evlKiADsXhvuxhh2nQxJYWFk7bir
048RXBa88hC30yS2lZ/uXQfZo+xu8M8OIMuenR7obuCmr7XOQThT4S6YZkhJ49hLtvDacSRzCFPc
vCPRUbcgvIMURDMjJ+MdY+H8Baa5tuG5odp1J8NPP2obfh2/LUhHNpsWEvnluqUCEoQSds1RUDCk
GolK0vcOwIcEAhCxkDXLrItj5fcsc7FgFY9pTGbUdMn++dkxJ+q1K2oyXWCfv4KpuScp/bPMvIBT
TIED2Y2tV+mPxX/Qfwl94/O//dUPY/7TDTaeH8s3YGt7zm9ulRQwkEyJb3LajS5W2F7N2t6FeYll
vWnPQWxi1CfyIKX+lrYTsoesX22/vlVJby2HZuSZj4LbO8Fez+JnrhEssTGddGnymU3D5e837n98
N7/t2wUl8/jHId6Cv/ntu+2S2m1xJrKVMX5No34kf3CmBfwW28GDoz5H87Vntomt8jKy89BktPJF
flahCxvBhfLpbpIQSYrMY9meStFsRYWWILu1zLVXwg+byWYPPZTQgcDjSQaRsVwJ2It2y6hEkSIb
8V2KLZ95d53YmGMH5PRA1Uh+ahUhFQT9UxUZt0GUjxXkHJoC+iUVU/2C16/USQfG8arvi0OtGAid
7iFllu6nudXVJLhnHhLAfcpJ74WuPUQgeceo3gADIu3J0R9FdrC8zd9/qPY/uQSEC8rY0zlT++ih
f7ZyWHFFb7SJqIDQvW9qljuEtJd1gg5heHt+E29Y9sBizEbKwH0IvZrUeJ3wUWfPuY/nsWKxkw5U
yegnvZobXrvHtm7RctmlQnz5mAhiL5pMe/QSHsFNM22DkvRIY4SHpGP5WPlvTW9tfAfkStbeNOVt
9JCbuhwSxC3y3saY1rupbvRFGuFPdOPD338E/8SlIzwDS5Ct6w6p/9/cMxW+b46zGM9M410xfiaQ
UrXm4++/iCH++kF7hud5PqQX+rZM+zfblp41lHS5yIABzcWcXGqYLlYBpwkDM8dHFlldcAuBqS2n
yrhgluTzaBARGmAdT7ak1S91+mM8WBs6Fh+7QMBzrfNDyd6HsOjUL5MI1ozfa8suDe5anN8Ld3y2
hHYGt4N41MNUQg7M0+KIkTTmxUOcHg+r58ubX7L3FIpeSSHHZWviDgAUv+6kgaNdbSIWnoZP11Bn
H3wBOHV05bsW4kTVYgTrjO4L7G7vgxpuZi+31WT/FNZ04EjaLFjVsIZmUh1ZuzJ2/OAKeGXWOinS
UbEdUlWOCxwS0FUfJI1GxBi0WqPDxvmIZze0Z5P7pS5j3+U+QPoaT3W6pwX4GZvNXQQA0UptPd9P
rZVEOIfxGc0FL2PbvgVdsiqlfSni/iGlOZ1mmqPOAa5Al8cRvRoknDRlXmuj2YhAbEzpvUQ5/98P
T43moeHAPmTpfCZucs4TDweOso5tbi8aijfVaO1l3bK0xFftBvXPtJzuZpw0i0AUaKDhA+sM4F8Z
DdgYQ9xJ/Br08NVGJF+omiXn2HGyaiMTGrFrHW3Opct2TK5VQZUi9Bdp9o+qNOOFx5rFd8dTAsg7
TrqTm7+IKD36UxpvCrt70N1qT5zqo63iN36h/ZLvHwOSVJvSDr5KDaVDUplHKPHYOw13n7v/F9e2
+VdnnYcF1GQzYXIr8VD480OE9xxHvwEThV03y6r2YWyVBzPK6XZqgdhntwYZoW/AtDGEbiPFhpFg
ml6TSoQUS0pn0VS2DbgUPosWr3M/3BFJWHj8MAjiS1O9R6xJzY5PX7OXTtUg/3IUGYiChVwjKWZI
ZaPeRWLB1nMxIoA0448WN0Kph8g3TOvuSDIperfwnUXUbsxo7gvo4JfRrZ8lTUh5pHZj8l07/bYH
j9CGJRpCynRPvxU7Dj96tVtjaZkR8MSUPIFPefKb1jkvvfuktXcW324sdx0TG130axWO28z4laVi
3c2/wsFZdFO8r7vhrBooGdaqHDoc1e1mcH/lnrfpi3JPs+9Chd0tmN8klJVVUbNUdKBrORGhdtr6
LH8K1XJ/c6ZTP6Wh4VU3Hj1hrfs+OaY0gyfQHOp22kipzl467YxG7A2d71mHigac264vtnrxRbyd
85MaBOmxEIcB9nVsSuh23p4IG48EANLT0R1Y57CeQst/cfxdi/TdAcMJ2h95pf2HNff/edzbFwaP
+f8dYXP+MX4Xv9NrWFrP/9V/urb1f9Ntf8bX+ABnbE93SWD9t2/bIAzu8+c+OWskwT/C4P/j20bl
1T1++/yZbcwv/v8i2LjYvWf/Kw0HBn5w0/y/+LapRPmLD3KuUTEAntpztPz3U2SfAw+mIpoAQdTR
cB6N2yETh6wAOT2V2h5b0zFlAZFBp9vL3MI5lqaHwpbvBFeK0xhUlz4Bp5BYYNJZCdXSv1cdW2PJ
ELrqJ4DzZmjvEP9Zh6iKmHMeftR1uYS0tWFOJ9PHdM66k9166Dzz5mMcHaCONDJi3E3PTho/4BV7
9nOeAw0NWrC0XtiB1QdbodP1zrTJmvakZ8NHmmYbLxwOOKjSlW+w32WH5u3LGXcvR63cNLqJ3XB6
8qUAC5IMhyaK3aU7mus4tZsDKaJm4TZCzKvABf2B1oL87lZzYgrUS3PaewI4qW41e4VxA3YUFsu+
hlEx0YRJCo3JrmQYDpr4UQXmG/rIFUcXGbLR3/m2dmXty+IKtO6co19oisC7q5NfjyCRgdFzzz2X
Azs3jEIsJo+hY90Muz4rk+WyWeGN7MMHGO0tDwL9brX2vnXbtaGzYw+w7CzhcV96RLpu4m+RCFpL
Y/acVNgs9JgyWyxkj9KK1KoEl71K0GANO/6YYK5FXkdPuYg57vbBfhzADWpDsDIxdrFdrd5CahkX
blbeSFftLFM9Flp9ynG+ljaFU4CLt2mHFXFMXfLAHH5IbSn4uqDgF45UKDcxUJhsIDkWg/yjYZQ2
sM4EMDSn0TymR2pTA5W+dYP6MQrtvXL0584dtvVgnJp2egEtuI5y981imqPxtfc36FbR2jCdb0tN
4clOxYaDyI26th7GY1Bvo6Bogab1+ZKADc2qMY/VdGgvwTR9WANugh4dYI3ZYdgXGi4b1Q7lJhYg
VFrLWwB0vXZwWBZSRYdGJshx/jZK8IgRWKJCppj8HUebpdN2W2KSKyc0PtyUDmxnRt236VtEoPjW
W8EJ2addWpHLZ07mbRSEvpziOS3hJZZhBjS/VKta+T/9gAC6WYUfReTc/ZSt1hB56zGxvLUr+4yd
cwcXpzg3fRRwg9rmxmIJAF2N7stT1TUbbmOCptRbG2X7naQ9PsKKUzGkFCYhQrGWbt7HPNvS7kI2
OOh/BUl2C3t56BI2GalDNePYcpbzhjgCp06YEB9UpIYnHIEbWOLPsBe/tJD0NM7jp7iYjpNXrS3X
exFF9Ua78aGKocTX6WyjwFkTBQIIJ+3eK54e+B+a7WhyEVQFiAZW+fqTFTJqRuIh7yLgoVbAa07k
h0TIfWOXV34zjKXB5C+rxOFcYFWf1Wj3HMQ8dvzgoUUQUquIiQOofYXtJ0SXb+LPVDcPWd9fikbf
DjlXhMPyqAyKW2qhZNNuyb4GlIHmSSDi6U1HEVqUkPiA2XLcbeyR1jSS5P2ESTh0zFUKKqb1+W2Z
XXpXTY/EULx2GV6jblo3hSaOKva3fhz+KlLfXVfoFgQ7rJU7X+OWLn+lfqu98Sh8R854r0lnRam8
Wy6aodbHvyhwp/TNh1JvuX6/MDLWm5nHytCjXM5Pn+GzPKoJJC85LexiahV2WrO2Zwxy0YQRAUqc
Ay2Gtti/9V7svrW5WyxUp7+5RfQSV4p4aIYZRTYKNPNUfBrKe8w6Ok2whT0DoizRL0f+J2cBG801
A2S/BeSKhPJGSTepoaal4djTrmB1AxPBIH7RfMQQr9at7XwPfcjuKNrZDCbUhXB2pIb8Zjg57N2p
WXn+TKlvqd7Da+g7I2zWsfPWetKY694S1Mh47oNlaR/gFaylJeKr5lSvrggYhzQW5Mndq/KbILts
Ujs6OtrrNGA78jT3HgKGlVazQ79HUnDVi11JLtgRk4ahOOQLu7o0ZnDu3IReDg4/RPyYTjwmnpxw
MwmmdSEqeLQd2ncR7YnmP9OB0K1gwF71GvMS1ptwVn0XXRw9FEb1ym/u4Kj0ij/pXUdCdSghx/+9
QQU5sDXGkt3yd05rH64VhRZAJlnB5P4pgzxOaKk8xGUFByBjH16PZ0b6YuHk2rUZrC93NK4pqwX6
S3DQmuCEFU92lrpLbb44McZ3K0MWJgNNa/DsbLJli7C/jvT+JRIae4iZVZyCO6ISS38hx/FkFrxS
kdqNz8TP19AmHmwnPxS1hTmoHGjWLC0S7kl60nv5gpEcAhyjPtn9i+MCMNWjvQNSawrrT6TzbVe2
dyvoaSOLHDoW5Yw/ZoVA8etKa6tzWQ9PNLfwcrUx+cZ3x6WoFyM1nY9kJrTwiVmxWvBieYu75NKS
a8bXR4dJmVAuGF5tbcAfD52ePOqqpYwLkKp4EcjuG7Z+KLMygJ9pyJtZDA+DwJE/OfxMjvFsKnzR
LO2Ork1vLuuWeYtdofeAzxX1xeydS1cYW68FIwtNYdVH4gT0+Ejwg6wy+ZOFbSS/EllvwOycY2Pc
EXt+DAIYHXX1LXUaE4KuXiWJh63c2JDB+PKN6rHnVw+O76bbABYA2wCHKop9rOGLcZpo3Q+sxPvA
/khA02BHoI6C4YvOBdlFy5yVh9FxSKd7BRJ4JdaGEf5EoHvAWxevQmSOZeoXbIjJqBNGu0Cuw7Cg
1xadDV6KeUxjOTwQRbdecjuA7Ny17EMJfebxdJP4eQCeByut7J5NUFTKQLw0Q0IV9baqaOnEYQA0
MF+UDcUotv6J7fAzG6BqGWZ0nkWCwnV3moexCgsHvon8iO/8gxf6Tug9gDvQJ4DFprMB7Aw3Pj4B
LSzPHY2ilIEvvVYi8wyE3hP5rVvyKUmNg2foxzkDi4L2aCBQLgoowatk9j+DzI5Wplljf6jiENg1
dQpxLR5lA6cad/frEI8fIF2KDVPbQ2tgSclxwVUByGqsXMPUvHhh/56X9lM4Qa6vYAvpVfgZaXW1
TkJ4pn2PAazsjWDjtShT6MDJd1MGn5bGfUZzELYg+4jikZI/T1/RT8UKDWLtWfl3IKxnkbIO9G2e
pBhXDlXZ8oDnkrRyrFKB+aobqI/Uw3jVtI9Lj1bV4LHCKc61rXMUAKCdhAomK13SC1WJu2WHDw4U
twKRQFPZ1TQB/YbZayzs1yCY1hP7y7Kyf7LMuSVUO/BRma9u7mIiyhIKKyIoP/180VHwuqBpwF8m
dYJjS7n5ts57965j5FrIbMYEVzDqrEZdpcsKuqz1ZyrOfg4KRUIMpvXG9uoHta5PYVs+OklxCzC2
MejiPgQtfRYiJ7lVjEsILJtGo3BDibNuJQ7SIobOMpsgOXrYF+vYfErD4qLy4B5gOyFBiY9Tf0ZD
5UnvrxOneqn6epeF+UE51RN3y5Mew6NMmuQlmIYXClp5aJTrkYYNPt+3UjNOQwI7hDfxuEzJZS/A
Vq07Ub52ur93qOxZhLr1K2g5B+QdbO1MD5fCJYgWkpmAqclNURrJusv6V60ZH9wk9klm09xEC3i3
6Nz60a+YtbPax8gxCWtpdma/pIzwJvipKBxErFUNkwGpj2rkw6MsFgSTDc1wTNUK38M2b/VzE7Z7
NO8bYCEyB8GbDQdR6vYXJXMPneFuGo+iYM3WMdNn0So1je+cViXfH481fXvrzgXGzW5ta+XQvjEc
nxziKzsFzyVKXYhWISArGjRWpo67iEIjxJAutdGuErnGuU9/JKJZA3MeNgaWZY4nmHh1fB4+dYMT
bSGJaS0yg1xdarRrLzavPCp2PWJZkKcs/CErpyhe7aQ4NWZbSReZa04XodjDsxsh2qVtadUiTZ6P
aw8SKabpEhBNa0Fe1/KL3+gPVmNfc0/wIiS5x22lLe3U2ORNa69LHYMhha1vowLSibHh4pVWu1al
frXN/kup5lSOrb7qiOSUxGOypDx7Brpk3zfhohAuT/WKw01BIQOdvga+tka7QegBk4H9DdOYmQ0o
8RjThhLltUbdX/ptUWxsCncjE1ubpmVsFqA+KqY0PThXOY9qPVVvgRie7AJjL4yke1fSBwxNM/RI
2BVin7vJVzkpHFGhdRswCjS1sQ4jXGYg6BeVzUogpfHHUulWYSKKAxsnRLpKCFB1zHI8SMUaPxK+
IHUrI2et+cbPxoGG4cfWLa/lMUvTM7YjPjR37RbB1svYIJCr27iN+zNz64EoASdBTxkusIpu/YdK
8f9braEjT7Ab+Du1pviKvv8csf/P/+i/xRpy9GxT0Go8k9g0EPp/0GrYWom5OtIQjs0SAEHmv7Qa
qiNN13WgkPAHgmXM/2g13r/RZeUBTTJ1HHqW6f1ftJp5x/CnDRoCEmhAtg8WdD7P+02nNY3KjDG5
MkR14xK7RXGsC7u/u0Lptzb1qn8Rhv+LLGz7OsoVmpVnmSaB0T/Lwromk8azNHZLYDwSHnd9Pr1p
hr4fOw1TCyC2f/h1/JN95l9+PKLPlqDMw2CfOX/Mf/56WuI2QVeR7wxpjQxFu2qjB5H9TGhi/Psv
ZMwf1J8+yN++0vyT/0MAOsy7VkQl0yQv4WYRqeRV0taTQd3yq3JlGCO2dwOjGvejmSP62ARmxD6L
S+qscLv+/Xfz1wWWbnk21wYXF+iGuSH5H78ZWZL1C0yrIxoDoZCgVghnmF/+v9gW8zH+9QOe4QwG
+UgTaCQ07T9/pSArEJPNrOPIO+5s2Vg0yOVkE7LyvY3yM+Vq+6Yl+JR62os3ov1LWVHkrnoW3gFS
A7Y5HysZ/C4Wr+3wrHBKLlrBxBK63c98YmwbdDmtiVzcs5T+Q4NtL8rUGnPGJ07aBMe/+QmnBjS1
ywtd9WG/JheKX0ZHm+guvlE+mHCwVkze53AMfzhl/0q8hAX+EJ51WipwRg6nrMQXXUSQVCtMQ0Y9
7Sn9xPrH4LGINfHVoGwNlMKTkOpAQZHSXqL6/8C1WC7HkJLItH50tOnJJnjM0Fq8e3pJO2pV4KaF
MNsYvHMoVixJOKSvgKYPokrJ6XEgzjkZl3x/us72dz4yt5ydPc7QqLXbbj5UpzzVgfTtUfu3Dqzl
gdN3blOWruSzOR/L80ryOvEv0Vzd0M5H98APnwrGHVKpS0GRYiw5qHjzcb+ysEgPxXCB9kUTDTNB
2cMVTucxoWFeUJr/xZlyzU2sGAoZKcjFPrZwxHEnMG74ZEQpPdahUI/Z88QuDn441RkmHiWdd3vo
87LVI1KVbizii5EF29lFkekJzJ84TjdjQgkMkeuVy7VBZnNBnWa8knqqr4ycZWheJl9Fk60rKksX
ZDE3AX9zXCen2Mw5M8KUHLtZWHKKmMwPQUmaDBFAISTzmicKBUaQNeGZJCiQc//f2TuT3cqRdTu/
iuE5Cwwy2A082X2/tbXVTwgpJbHvGeye676BX8wf61zD51zANu7YnhRQqMyslMTNiH/9a30rufkj
x7Nww+Jky/HdlaCLdSVmCSzpMF6JV4eCGz2n2Mo1zlPzw32AZqBScItLMCBFw/THdxW77hxHC2y7
FZcWVGNawS9OFQMS9psUJLNaVcAdFoOeHzu3vxeOt5v4KwKlRp91iTKGCUZbvaNZtR5h+mCyG311
pk3hHLUDHYNRQgJ8CB87XQXsgNi6jrnRrWtP/k68KLs8onK7j5LjaImvLC8YSZjZCWC5GDiT5jDV
5S6wM5aYQgcXoO3Y/j47OJkbCojYyMINDHV9X+d+vJlCLjmUTH8qAMGLUlElW1moDZkjvqqBJZk5
85bMMsB3lVRb2KrjIYRIuUgj+V4Ndb8GN3WSufPKxZmoCXdbAsLT2veNnwShHs2kx8jkYGYNkST2
/hyc4bu+H8fwLBQfozJJBBnINNp0g/U1WdHd1s0dduijJmwdxTCgz7eiVQvZC7pqOF8s/aH542b1
IQFdJvryMZ3QbVTr+EtzJHyT1ZjTeOaOYxSs20l/F2bwTRboY0K/ZrYHNNo8W1r9bTs+t/Nh+mwh
ua2GiE177jf0T2AWclzEKVePGK7T8MzfBTc20fEMXuUyYwvJcOgNS9cdojV/e/Oxtn24DUMKryIO
7hGI/qoa9kXIHd+uzhhL96owgmv1d/1RkLyg0oLOLhz6dF0YCnJo4NIXqJFtoQ6Zlq9awbefT8w9
LyilKtVrP/9fx5pNXxS5F+rQIlJ+fKWWydze19UHWPXpJS0Rc2uT3abSIc8ariZWbjOuWlV/ibQY
f1zAZEsnS+9RIR/t0vo0GvgPpt3R+0nHTZJxAU7bfhEY7R8/ZBkN1e8pmsrPmlJf3JoFuc2M1DUb
xNL7E/T5H6hpTJnc6H0WskAr71ZFU1lSPI95sVU9g62vE0ISodJX/EjCfdthGErNnOs8GuNi0KgV
aPoRc+TgHHVPvLhajCKZOL9J6DZPcTuF58ry7l7edcRdKCeojGR2vJs6jZA6Aq0qDhivjMXkUzmq
uelz6Vof+IMhSSarMYtqgkLOQbdphM4CQWBqTACIaA1akADXCbSLjUn8ljkRNxKCwEuheDsqRfus
6e2dPPcB1anHesKUn5fhb6ZKiS+Rt4FtICPRRRan8ok13Hkgah6HHjBM1e0daPtHQyPj45sjsbn+
WFXlIcOOBD3yjVe2tybdtW3W05RfS85DnUwbw4y+0aX7UIM0y1OsPwkvMLfeSk1dpB58s406eqIC
Y5vTgGCkpKP+aLJExnWod8KJ2LKrwtDq22u6Ry8yN28QCYeVbQ07nwaDqklIiXm9XFuBRQQU72iR
kgqhRDH0wqcKtzi2XWdvVTTsuE53DGjiRVjaMW66mNXdpZyGPRzFPzYroiEBspBFTzo+GjyQ6a6I
eK1VpQLxkHHWlM2N3V19MIf+x0YuW7RNcEn0KWMSo4lFZe+JjH/ZXs165UMmyXryOmOVDkDEjK99
kf+GWbpyhv48jrjwRHTB88RGazpVrO7Y1mMHiILktYn4AlRXX2Pg7XBmBG1bmDZr2ZKVlNirdLKs
52Qg+KS68aXybWPbkE3TDU0/Wx4fIo3X4RzFO3cdZtuKWC84Khb8douHJEumRVvaR6cjbwuKrsSi
AgvXjLxTYCQDSz6qZe08Mw+wMbzyrKmeyglf8w3SCMI4BaEhDvw8jPVg0DJlpYBUdFs7cQXd1RLJ
zwyTQ6Wnz8Cc/+AeGEifmO9hN2C3zpyXsHB+Kr+nTb19SmgDznXv3aUKANiIWma5kocOV2jQttp5
NECAAHg/+yZ7vdASq7Qekh3uberThktm2XuMh5TkJrdpMp8LS8KpgUMwNPq8nGgeSorLeQqbbe+n
H3HIrMpC7Cy6dB1qHkwQSCKWS4etRcQIa3IwDJsar7nrU1lc+Rs9VI9TaF5NQSjQtg+d1uEy18jB
+Ku0AYGXiwfHpIuAVpyxIcGsuERVf1diplXL8+8SzKkmVnSDVhCWlEVwEFVXbHMnwd8paR/RcKw0
PUoRJSxvGkqHVk/nOu09PknJq3BsRLh6FyvvXkdQV8a4JYZdM+QbfA51w3rpazJPOH0qENTVulB0
MkTBsYhQeERNvn7q8a5rFeXCSTa7Ygt3OTrWL2nFRxIF+GATbW8FxCepvPpw4hHD/jRtnRqxwa7s
rbDaq0ft17YY2ELy9sOtYS/p/SOPlUYrcoDHLHxF3ly7cEcNyWKRUCsf/rNR1gevnh57LfttZ0eK
yzVmIvWqsZbRhPFkUcIVOrjoWPWGJjKkUS/7LN7n6XjLY8EWixVTErlnO+5PKPrrINAPIewMjWbf
NFMPgdZt6QTbVrh9xAzMKXIacZvRDXfuCBnREibNm8a77lj7Npgi2mWGcC1THJxGIW5Z39IUWob9
hq/6MM4iN14RlcNDoBp5mRbam4hczI+9/YTxZyOnKOUrm/oVish01SbDZ2PcAzepddaOMv0IS/sz
sJw3a7K+kq55xOS1K9L8WA71J3SmM8uEs5y0h7CosHd5xOcptDXxSmGI4EoCrSE0ikMmkiuj9UMi
wjWvmINegrTmztVA7AEeOWU7NbWYvMZznjl34SkOP+fQZ+2rrxX3AU+bO0tPsQzEkvl46Xtq60zV
m2yhpdhGuMdNdmMj/2Pr7D6mxH0aAhtarEVKZnr0SD9kpK0YWVj8D5x9XvUnSoGQ0KeF7ox1zSfC
MEyAJFtuPTl3feyibYuAh5VvW0BV3kbxGOFfHkBG9xOmwzm7mXvhVxSnSLoIaHnHFdZVWEMbbwh+
vDDoPnTfsE5BzHjChskDfMGqr0hpfsma6KjbQEaD+FRDL5roUHSk2McOtNywGc7U4IGYBL7suMVb
7tgftm2d2lmAgtNyNluGNFbi3ToZ4VMGMgVOY1Fa18G+JLE53aZIXI3Ef8NKANYlicZNrmqXIC8v
drbyLQtFy/bPgSReb2rQi+OEBFsXLI0YoyBfcESHJiNNm9p058arqJc0ZLmZuZ7I2l+0PnHewDEh
TJbWrgcFBjWA5kkRBv3Sjk2IJYXb8m3yBKEbpITOnStUYnJO+DSsZeDlG4NeZr/0L1Vl7lJs+fhh
vocM22Ad1296S6cd24Pi1dFYbOi5N+3qjgRqIqrXtmGhrJfYwVKuENJyjm4/PHsxTC90P7VzGvad
FjdGQQfqpvOi7KkmQpoWOM8tzPRxweFQpcjLekQODo+WWeFJKVwekfSzoN1s7uQB4mW7XKdax7kY
7D64HPuWfpFgtxedJ79lPHF/jts6uzFzgcavLQPnWq0xlWCTwWVOND3SQMrUVtTMlDxCj/5KuCR/
RH/UkuxBsMWFs4kEwM03Zg6N/dhfDSlxiowIV4r5osD7N0FgIdWCtXHmO+RCY7FK0QnhXbv5qIvq
6ibFOeNVvu6N+oZADVzI7BrgIbG7iCy3WWsx3ILSYXissMtVFzPRHqco24uheLCgFZMBMXjr2RSq
02PSD9wjFC5rmh2Ow6S28SDOVWLwFIwXYGm0cmPUBBKjObhtEuhSfJlsLoW/UFCpl6PQ3yU5XZ0l
tl/qEL/CZjsNFj+sJAzFfWz7V0uCFMiDKd+KjDoUSMKt7RxNZ1hLNjMuVZNxkp9x1Dwl1nBrW7Fv
e+0Wg/6xgijkf+Y/pBV3Rz8CgaE4R7q0nKtuDaKCRDpKUqJmme4M/ttTaAXTZuyxiFhhO289CDWR
ZKHHgNU/K1G1bSXPB5UOuAYH5Sw9n/MY6LKHw152GMxp3yRjzfvbUA91YzfbjovRRkbJM3G0cBVz
+EFgmbNEZS8WVtTzPmkwY3u2nrGrF0+WH/UMsp27Ycj5RjyG8996B1K33NdzNAqyw4shInE5RSx0
w9r8NGWokZPPwXYbjwwtb+7Ixz+md0lp4aFJ03sGyHYRd9Z6EgHqGSSYOGOGs8r2GOoVLOPujfro
nyBoqP2eH522ImuY9QRy4/xGAe8eys1Wy/w9cISDzTWAHeq6inusHDJX2KnwOHnGgPukMrI3f6b0
akLcMLFA4KISdBUpNPjG6zS8rxnGixYICAHQjMdCsescXzFueysvc9+10friYGf77O+nEhCONxWv
dcdL1cQkCk3X2Vl5h6WIMsMpLw8ufVidYb21LWO37SwTmsU9RdsVxpLcjfZKJ59Z14eSt4kdk0iX
mJzD6RQ3LkYtvEniq+TSZ9j3MqEf2YEtgekIihOAmRoCEVaQ6HdM6V+i5PTJrhwNNji/koXfl1Rw
0iY5F12zPRbpeORlzkmmD5ICHe4TjNmnIuauqTN5LPBljgu7jdZ5z2zolIQKAweHwd9y4f/j4j0b
kf9js875M8p/tJ8W7l30Hwt2rH/85n+I+DqeSt70SKnkiaUFqBqV8985ueIv0zKdWcO3MVR69lwL
+D81fOcvl/9gYbUUzOBwdP+Xhm//5aGMUC3jop26eCX/Mxr+v0rPjpRsATB26pahU10ozP9AMR1j
nDrj3GnBAdecgv+bmCx0+a96Mn9HcGkAfz2+RL4T8j+SeEWjGREmHFzteAeWA84tOemY8UqFpchO
MV9IXD7wczgkkwM9s/iPNd1YaQpamzReOCMOJjhwSnnTp8oN7xbZAdbJEOPGLQXSO98pBLRpfG0a
3s2lGXjfVitehe4cVdU+0+QeLFryv0ZTLzVWdAvRDV81qcwRykIfh4++x+xbkgjpIRQ28dRsq4m5
u/OUtZ/6/tuZRbuInTf6SPCizJQlI2UDEkoU0/8er/eN9cG2N9ih0nBDx4TLajKuQG9OoW6Q100Z
MKGkODOBBkr2cxzk60DjfpVbJ13S41FM08EU9ZfbNxK+VS+XmVNVuArdkxfB8UxKDNZcolJcdPO/
mt6PXZXjGtDfcx7AUhpY4ftsw3n14cXjRqaBoAu+elzmGjlGThrjVKkpwGAwl5k1IXng6per6HPS
ew9OUa7YulBxrKql9BU/gjqWy15zqOJqdcKZBb5XnhIe8ZzDJ43WVeQSsU6+La1iDi1wOiRJt7ZE
862BWIC5qMPAKEbUWtK9pNUBNRncOwKMM55vP4maBfTQvph2/+jFdvoIFu4QTXJvKgxFdLPcqLYN
n9uI6GHlptbVyId7n/F319v0XKEDZTxElBMwZYTfVdexnY+0GKCCuJYa5jv0FN6RjouD0BtYoyfb
UjgHTzZPMq7B1GE97yo2HF5TPwWKIvvMWxlJmL7bOsaHlO8DLWaYX2e2Pi5jZDzsli+dxbVjUk2+
DVqHFiH7IedgYHuw1QiLgG+onuyweqhtjxZdPLsRzUeL1uamGfRJTjkcEFqLI6zv0zdIqkwgMF6s
zhrWhUVbQIsBAyqQvq56WHQCDobOfDKXR3sbEDIHret+/dp9ig0b5d6vDZZDADdaZrrOQsrIMgBd
8WRwQ5IPVuriRQK0SsbHTECCZZW3hgOqvVRB2e4F7gxkAt/cDRPTBICwW97nH/iSHytt2HW9YdAL
NXeVZHjj4NO4/fg4Dt6rDLHR+lP8bMvuSiYbOqXJtVxgRM3Jsi1oofxpjfB3yquV7mjHqTCom3I6
dHcr3PV9dbUncxfJ8pMaFFxmwxzrCUjHMrKmA4ZaXx/8Y271j/yZR+WHFxqyW6RcPKTsXoBlBOoH
6DyewRF8j+YLd4uNfK5gjqO1GzCzkkqd69C1vVnkMbwWfWtB+1kWZcM9dY7k5poq5/IiCgRpCtN9
8x0BI951pdphrl7bPHVpYERIhfX4MtqgKVN+7lnQbQHA0L7uXP0G77jlJMugL+q1aCNQLzrDQWFn
+rJW+SnXwhcRZ99ku5pllAVsGyzk2agWL3AWjp4GKZJTiM4AP9w0taQRMGpOhtW9ibZ5xRtmIi5N
7/TuJOvaHN9KhkB8zF4AgQKRQGj6MkN0jn3mNi31fonPvuR6/RlAHFiFNsHE0E/OaYAGJurHguZT
fRQvoYL1yGH0O0T2obJxH/aIWdj4Boiqxl5r0gerQVkiw+xwyyOnF6X4dGImZtB8T01RXOBvXsLC
/XZA1U6lBYOAm0WpaDNVE8A/DYRD326GwtqXiT3jQLF7ZJ3ccvpQm2qWd1o44WMLcIfcksxdk+Nr
pwcUJcgYfx1p8MVxU4QKBBcxOOQi/kCuJuZkR0RLmey3fW6cE0yOIQMOPfchtUxOMov/+75zP/MB
zFhUjz/AuYpNKI1fdzS3XoxAWNnYLvoBy4WhQ2sq/T2bi4r0TPDDK9tfFaLZm5graF6WJ0lv/CTd
w1Ti/Ko7SBR8giTUDmpXFOvEPKWGM+78R7771cGu3XEd5xJfYDvN5RoWDIjAVeuCig9axtrnFG1o
7bs25qSY27cHisJPYV/1cUTbaRNi8eaHpklc1IWHLd2KrZ2vlQTlzPxLTZLUV+C86UH72eP33ipP
vjhWTJImYKaa8uG37JyzTMt07UhgDVSGcLNXL34ERRrk191qw+fBSD/9ecmsh5lccdaVxy7tvkmK
vTluPkdZUWrNdu+YxbH3MzKmVn83qvEdLuKKHeQphaqrutkb1e0Hg3uzyjHMKL7jQx/98qxD5JOA
KM0moeBXHw626UskVitcBZHgdB7tNy2vdxSFwhGb0xCDzYvDmhMShMHxraIf6+0Hhp2TYU7TJnDz
U6Cy5JAO4o16PONUz7gpQhhUkZ/jjJfbkMSbWMx+QwIbpSxhgs8ZjkHLDhWhjoq++ZqQh6+jyvAZ
LS9l4Pd/l+n0IZkQMpZQ3lrnFs95kV7vvUXaDeYpLtv3iWwJpVPuyirA5xUN6mzuncY0PCoLc9rI
mgmqEG9QQs5TYz5GqfWuK4lWnk/Nspvv8WFjzWArOB4qgF2hIV8tACCIlZNN3yVunLgpL0HuPkAC
ZF+LZ4d2JkIt9mZKxbIeEYt6tM5ZY5Gz3QfP+5otxHrAB5QFUA1GzpRAGF+5NGn4CKHL+o8KB5Gf
mDdRDrOpNn+mpeOtms1GuCTPES+DCRcS8u5XNNuSLLpAArulUni2pXezeYnLHK/8vx1N5WxuAgwO
2CXWoxUnVbVHo9eXseOnR+lXwCt1NMsMv9SMFVb4p8rZSCXop7JwVrX1eE1qHMROWl5c2zcW+MPe
89mORVRGrqU/bZrZqjXxAV2wZb22nKqmyQCmQpeBOLdJi/zt9yqnOQSAA4x1sZ2Dr4jIqmqDuMxq
FpPUNrHGzegw7xUTVXnYynxT0v3b7PRUv+pIztnsP4sworFqXcEM5bUMhlS0MKGDFJDQ0MXq0KXJ
d2eDWpldbenkQSOqB/Faz+438u/kHzDEjRjjnNkhZ3o1qHqOvtIAsN0E05Z7Gau92VQX5eNecFdj
jMdzp2b3HXV+t7h3sGdGz9RnPzReeAoT6uXJlbeVJCuDCeEEm7OE5Is7WdqUjTmvWlsEK55hfRMQ
8o5M59ZUnbEi4U/wIJNzBhdhuEUa30WZ9ycvqnZHHAphuisxN4TmRnTqyRKgsqCkmnT26Ouy1L8j
0CIlp8CmNjAsjvhnXTBuiQHZUBu/CIk/2jHbh7I375VjoEy2T03OdrvFiKcXLR0OLSe95akHO3e/
sdkSucxoGcPHCEKl4BJlNFhkMbseESx2UaOZX4aof6sm+80NRuOxwk1gQBSpoBGtDOXicfYj/OXY
NYKWVULacLdyMUEvxk5F3IpHjjxPL85xl+OL1p+NnJvxkBmHJMrddea+KJTH1JIH1YUH5XqHXCkg
KdWHaNyTFQ07ZYp7N46/XZ2vrKr/4pr1mCrzlGRwHgc3vCi8vFgm4Zqn075kwQEQZhnOMI7B6KCL
a3hobXg/oFqKzyGiMle17M4rN9swut2r3g9WnE4UcoZSXwKBfszbNtqpYRTrxnK+mAzJC6lKbbA8
EgpyaoYFD1NvSO2ZEvlP51ibxLIW1RjcSy98LNLs7CQ8eYFLx58Yix+N/S1JzQs5l1PmBCchhhW5
JkHuJMnYYrLekwRvVlVefGpK+6HKMlyWRknDpbA7TIYSqq8brhxVBkczqyKISqAqAt/5U1AHr3hn
rst2hlHE1o3nlt54tFS8D0PPPQT+WVgVRxOFZJH1AFTyxoC+leLZNwbzqvkWSD+WpWDyg6VuRuI2
YZp4LiTbOo+WVt80m52Tq288IcPKNH3ghJH1EpiCPRrpmUVnEjOiOVjHnEODg5G/RMAgNF9tMPVw
GdAfKV29YEy7NNX4lKT1W8UFcCG58RDzFkvR2pc+TM9e3d+gKt+9tv8dWTHZTnJic06koU8+I2mS
YTbIGfbxZxUPv1DM+FEa7aHRxCUzQFbQHoBU1lyCuPuWGlGAsuABKtv4NpoJXnNvNFeUN14Sk2Uy
zDYPuhmmXtZlzIsaW2vCffGOe/J+SPlsa5aXLaGZ4qJHwg6ijUy019Cbwacpw0rkiOtU0XrXtPNL
v12nbTfTI1/aKnhryuKDGm7smiMAElFtVeL/IngtcS+v3XzcpKbYyhKMoKYdq0bfVHwoe5jxWsMr
k6f4ZNCGY4NQJpSxbIfg13H1vTL1S+uM2zGyX0OWiew4bqGpnnXNxjKLiYGs5guXqldq4n8cswYS
nG0yrMTGAKS3SqZ3n5fKwumco1Xhgoo0zAkdA3En4FrJwD8Sq8xgkwgwibq91TM+rEIWpyDztvCh
udJUh9icrrLP43OQJc92jTnDyqJhw1E4LChSoBYtemyq7Nc3feLLYjpgZkA/0+nw1LCncOWBWj0G
iLeNS5GbJYK1zttmqby02aUtPyiviE8ib9hlxjuAjjSKU1k1yupHL5x6GTIPthMmHI199LIoRp7c
YIRWns8+fB8SU+tUNwea7NJLdawzWrHvPZOrWpBTywX5KjSP461g3bFAcF4GWvlQTsWbURb3DmDG
qnH6hyK2j7iAoHnxu5Ah1APuBHeRGmZ2lw0PSFTdRtRhrNJvZkQNiUZixInWUxbfK50LVS6mt7QK
qBuoL8qwNyaKSp3Eh1q631E3UkaX7lP29TB3GhKF5jLtNbJU+qeTjOeElTIkYdj0VsAojY2Mloiq
aTc1kJHa7T+xqIHj4sslqa1aCUTGfYT3njDmpKvCjDc4ng5T3N9Qe9YwZ2hil9uk6Y6887da2t/C
KNo3E+FaneD+mMLghsQA1SH9DYLqJYdC6HfVyendR2XKnWvfw1y/pbroFg6WijbjDkFi8OX/C5Tc
SJEM//4+/APPs/psP//LT95yo7h8Zj//7b/eP//7v/1vFcp//93/UCitv6Rt2fos/jkmiy8dX+0/
BErzL9ug3AvpzrKBjZAb/2d9Uli4hHQDUy4K5z97jO2/+PU4dQ2aF03bgQHzn6gAF3iT/8UdS0m9
NAz+OF2fmRCO9Tdz5p/csWDXhmYwCemY/ZyZtKDcaVW4d6f2j9YPArXQ4bQarAeVZuusq+dmGpgo
lOntw2roGWqCs/Im9PoEiQRXx23wrVM1R9bglMCperDb6St0kzc3Gp+1Sf9KUrjRpl2SaXMuDvVO
PWNEM49p1mTcgmg6sMPoIDqoQzggj1mpYjz1jJ9S47biOeIhn8ckhPllkTPdyDx7U71x0DvSmGgL
Cz8vH/yRQl/BbLVMY7YxrFpvOMHtTTnAmQxanT/QdtayrL7zORESGeWAXxHzioyH9WC32KHAfqGc
+g7UvwmMiCsxVtrxxcjNX5bsE2SjlvoG57PNKEAfubdVrFxWcK2uutA+IsfceZX+Do7uwQ7VFUfb
qvW6a94qMRvX9lPk7ahqtFcYE+FZSftKdTWLlADhs4owr/Y+UapkAObGcb8Y6YrkK+Mi0ygPPBrH
xAIWLZftktmMRP9VZtwFRkVltETNmS8RsE9cWDEluq0N4iiE1SsN+6Vpw0cnR7ftRkTDSePmmMMP
zz2T0Jz2VtJosRzK8dSgn3HC4ABzol9A9lBfhk8WPcGypWN2rMt72QTPeO8ES9ucxlHegKMHVQOf
4lHGzUa5VNdK8QRuHy9jxvAFbmajR1ax0/uCPXAPyjm5SkaqoMiCg6rAVsqKGs82nECItBfT1H48
akNWcTP9iTOyw5P0v/M5W24U+Q15hmAddqImyv5MNJg0qbuNfe0eGc4tZ7aNgRsY6cSFwrsxm1rb
yZl+zbB5T6LhN2rib/IlAVfS4ZjqKb3J6S1I53xdF/nbbuAYMVLDWjJOBNswa+0d8bXgxAXGvyS2
rF58mUx8i8rBvRoN3sa6sjsqMen3ImPNJryNW/8KGbLZtJFX7FraLJCIDXsxKL3f8DtejNDKl4Ga
3MVsC9+ZLmV3bv+Wt8NbQjhW96KPBFMJe774mloeoTwHJHacvdAaayG0kXR1OhIlnjdTUsgOOR9a
nO3Iye/ZqDMSGQP72QiPfdXhI7Zt5jYCPA/QUT80W1+T67zSMLLTvfQF7RzqS4tCgu8gXhFP4CMk
JvamnXpx8YUI5ydkrbdI2mf4n4+t7q7DkNJ2i7YOGM31MRMl81XN9a/LYJG1KFuABPSrKXV/I6hN
4TyjaxMkipSfeaJuXeDcdWR00F4CkwyZgFXd1k+VwvSYxQFWr7zYeFb+k6hkbzrqw4fxsJpaLMuR
zy4AsW4FKP/YUYveDO3HlObfUW7/cSNAP9Qf7TRmGHy4G0vTqxVxaIDcpGuXUQo/KpgR2RlR68kk
6djigE7QR8sy+LYhBy+aAPdV15ApzAl80NDQ8a+2MyIttAJjnr/jGLe2bhh+tE226dzm3kjv6nvz
aMwMsBxtk5+5LZ5KNfzok3MqjZwsHDYn1uSDppF/k3TTD6wFcBS5UEWrjpnd46JaRDFR99B61sI6
W9fB8NbPKr8FSLwyeb3qLv7W9GzCsQ+6EYp2sqvH5Obl03vQ4BQSJN4pYIR/qe0L3dhKO/nIPKYv
XpT2quzQtCBBgmNIqw+/Do1tXkPSloNXkj5Wd1uRl47RMutmoPvVJUVAabSFNct9pOGWSKn/VhfO
HOmtfmvI3AuRCW4w4Zc+zLb4pD2Y9CfzavZXzDHfUWKc0xG7NHrIPmRwTRuVbHwn3mYmSk5lxF9O
V994v+uswUN+ZqYxHVoI6UYx3ekUuxqBdula7VEJbEaeLNpNUA/9QjOSAzb+ezk4+6EYxnXSjM/k
fLcs5pB9q7eU5QE7MB5D6KSI58V7H8d3WeofdJIjTSYfvY4W7IuSNFfJncr37LPrW9ekxOtgYTxD
3bgpyUgQG7Ql1APU346pjHouZMZholxZ5NuwwwfTz497yKkHcvyQdc3JHBsaKiL2CFW+LmxtDhYf
+5IulLx4yEleqrmbNRPbzuftPyTvzhBuh15d6TikBSakUEullESUKGzaoRHFwyizt5FPaZ6kuFUa
UKFctNHt0VEhCINH2ePy4bodPCXoc1biXvq0XnkaGkxOH7Kf0DjQjC+FYgQl1c962xHfVlRCzp9G
Nl91ua3i6hTUuItdflMpmo0hwgd6mfmwdeWbnkSrzIz+hHrgzwrksWrtczOpehWxLOw7CE99KT5s
3WDVQiiiMJ/KrD575FUNSjFaNkVgM+9WN72DqidFV8QPkZ4rsAsS3bheyXw8Aor4TnBJ7LzSpJjG
XQoe/oXNfIZ7+kK+GqUxmR4qnXIMLAZLw0ClTzvBDKhvM34knuo3knYDmxWI27v4+SmRLJyNocNg
FkX2OODdjMeTciRQ3dxYNS5KSd9zntdrbD3vAHEe+OGu/d7f2HW5p348phwNSDmS4UWhDAO3nT6r
0UBxG7f0uK4yMumINbwNzeR3MJ3NoEhmcFW51MrZmYl1cGsMP7Kbj2QXfJsz8g+mkxreBSb5POXz
RGyBbugArEaVFsVSgjsjaFjcMfutSA08GC5HYNBOfzh4mH7qrybgmAmpHfMsO974Qv5mJkGGvGFl
FxQK33A+XoSFIAUeGpdNc65KiddLMbokebeLO/OhNXu+OFD1JZh5vFiflC3viIc+1Eo+Zrq8mpVi
t0fQciCKGhOOwi+kH1tDGdsBK/9KAnuGm+M8lFr1O2qN2DbGsCXl9BFRfbgAVMtD0H+4MaqmoYXH
agYQeUN11Vz/QpqFdDubrI7qgjmK7NjxD76pcNVh5cffQt9eNm0sx7nRmccNp2g57+JHgHwYbLz7
lPQzqH2lBdGTbbqnKNQfJkzgZBi8kxU690TY78qa3TFqE8fqrI/MoH5W+xuuG7BjUnvduijzLe0Y
i1B46zoJNjmAlqk0gLj6f6TjfOJvvfWZS06k4WVnts+1UMfAgEbRwx6NYr/bGLX+nHHL2dhDCsJf
aNe8gbyjE6RblC2VFm3htWvDaShTIR+1Q5B6zmRwjiEmrIKJURwFYkM3CaQZHSEzhUq9l9YsDg6Y
1AbWHxDG62XTkiWCY6CvkoYdJz50K5Aj6dIKkiBhIt8Euoo2g2uGs9qc4EVGaXgNZM4S3eFq1ZJ+
QNJtWSsk/vjAxeCTMt/5iq2vU1AXiyAKntoBND8i0UsPmLkSg73ojAJdJKNdKy3sZ3waQBHnmqwh
L/64bbrvc5bkof9hptUtsZOT1YNTCKrg1IpY/g/2ziw5cmy7shMSwoCL/tfd4T2dpNPZ/lwjg0H0
PXDRjKjmUROrhZclKSVZyex9lz4yLdMyGBl0orlnn73XZk3LnrDWYAZqY8ubAvFao4Jjm6aiXIsZ
NDCQbcWuDWd55B/tCA7/rOvPMD3B76Xxq5syEhNwYKaPub5oiLDShBoU2xSrwWo5duXmPu+wAhch
1BTKSjnbUuxL+vDOTwmgU+VGwtqWVBGM/ntsGeHa783uFPusLM2Q+7C2OTk2Bk1WJF9iZb50xdBR
ZsQy1o4EwB7KNEP3tWicuwyti23CzuPKy0am+BbXvW9o19LCRYS5TMs5dPj+uNE9Yx0K9ps4/RyZ
nl2XgcqZQnPVjUCzswE7Pxekj0FZl8QaYtu9aYssViJmhqH8tuzhHZ8MTR55+OZaw3umYHNzOQB0
QMnFna29cElcK9t6NXhHbawKc3HHYmUjqnwLaOMiSopjaAc+TejT69q1WSZP9MwTK7nz+4lAQO1/
tiXPFmAtX7KUyakHMLdyaB1aGy5SuXCMM22fWEHaiZUHF3PXs6IoclC0s7EFrAiykU+VlckwtLBy
irM9yXeBnlGkRoDWfRBh8S11cjBjUxM2NJ5yVx1T0d5NCcfvmaVaA8Z+NfTset3haUhpLbOq+CeF
DrASvE/XWmms0yh+Do30U3H5rhp7IIxl0HnQlOO56NVJGW19qnkoLncAiyGqhpRYmR2smgj6ST53
a9+p3qgy2QgDMdJW2rFJjL2J9B/UIW+WYagCbtwCy3b3Q78o3BPBATUvtasA0EhpLUkXA8V2XUTi
mlWyX/UFt3jhopaRinrJoulV5f21nNx7x+w/TFl8l054iWMV7px0/iAO4a74hx90wv3oe9+E15E6
W+vUta59qqbquSHVhAbJQoro+YyYqEmCDRg0o9a5Vnw391KGAWfXgwVZd5dEUxxUtcXk2NYC1pFP
21cZcz4ybZzsFto92Ge2LxERc2oOH9GRSFACTy3lP15sNOBoZvcTLqSqKIaHHTf1q9mV7KBZq1qt
+pqmsT0OHXVBZKq/nXI8RXP5B3cnM59e0GZivC+NpgbrRZw+xpKuiIilcKwKB/ZIaf0oK25yJyKV
iGxgi5kFbYvsXfTeNR3J49WGeYf8sCnrWa41WoE0xcQoEcWdtvVhcS0QUrY7m0IYcKkUg83YJ0jH
TZmd3cgbDmHRfBIZBfHTG6eUcXolYl6qU8bBF2sxJ1lp6oFRVZekYsBYoniQ5Q6YpQ4l2jJqMzHn
tCCXJsZHySUHgm4A7BMbO25GZMnZvVf2ZK1o9bqkIZhsSAGJke+qlAhXPOjuuu/gWyYtE5ulj/vI
Ss6a5p3irDyix27Ac+2GXsPZSg+aVJa5Skf62NqcQ5puh3+YWNalhLIhRn0bZxNjZByDaYisi114
TDnYSce4Wtmh2Hse2xXVQSpbOsjsaNtzTedxdAKKcSLARZtxfYVDHqRO9FibOO5T/8meqm80RshD
ww64A///gvvKcP03z7SfI/wCnaWeCooXDSwXkz28sI/7qgqiuKwN1l7avbltSllpMj62hnM0++5o
+2rf+hLHvH2fMLnt+4G2Q1mzI3LqV8xDd5nkVqZM1A1m4ZyljgDfmA35g7xJt6ACP0sv+7LI3bLd
795CMQ0HblbGW8uHqGkmfwaAqGg0dGUofwh8i9VJQ1OgKejRVl6I4E0SsRP1XR3xHp7KI6WnuFMh
BVP9Efd7jq9/XK8xNnQb9AGu2OwIwe4tIaVM+2BH+XUJ0g8brEEM9F2k06NhhREINg4Jcx/z8sUv
dZ4L54+D8xoUlPsVZj4STdFMG163iEGDQ5lQCxeiK0qIHyUJKSdhW6rCnIAXLsWd5zZvHYfejVfz
vgi17JXywjORM+5LL/E3k091sqh5CeppW4G2WB4I0/zheVDFc6J2a6MtH1PLglzmZUsUgODonMIB
HQS/opnlBEhCjkcjKh4ycDlEANx243dc2ZXJYR6N2930Y23uXP0vz10Iu2d4VBXxjaZWH9h53GsZ
QlLMLfrJGMv6rVaGrxyxlpKYdsDpB3RNkQ4sKCFxfBOweyNZwBXOpuiZgzPD2JQxGgyo97tU84nC
Zu6bZYzVycmXMLnLjs9KOd0MWQ1BWdSbJk1vrV9yMpqGZ6/2Dp2M/xjLYlL02ju71rsYR+HgsAUt
+8QOzIKSF9HVc6ABidxVjqXt8sGu99L3uFrj3xPxuliKD9qnkrVGW5IqPfAhaIFoS9FW64tN7plB
nZr3hUCvyMeeJjBK6XilPLJ5wEAAO3AVT9EG5SUi2tRxyEmS35mmfUA5uVZGBFNnqrE15D5hU489
pj1Fh2icwpMxwCavnXQtFNI+9i6WtLQDh2l0mpV9NdEYJ1O7KRQlqbh5im5tzphz3Okw4X5maHhW
gmYHsuGoLywJeOOpdid8nPn1QJSColP75HVeHcD3/nASiHdW02JSoEj5YI/Vk4+1hXVtxiTjeUd6
kGyg0EQVvN6mZ7pSHw6Bszs9SdxAS5v3NEQeaKOLsWDus6UKiPExOXAlUUrrQLljT0tvynydG3wZ
c/yUpPG7lrqPox9Xh7br+f87uOQjFwW0VvdDk/8eodA9/4spJlHbA/YGQ+jnyisOqfS3xZCQaPQp
YaB6Maujncmq7l/0nGivMVojA53g8NGyAkk/tVJ/+p99hW0b3uJu/n/TUM7l/L//1391Uv/jq/7a
U5i/fCqY2EZgp7ZttgH/Bq4Vv0hDui5/w13tsLD4257C+sXKgC9ziZ4ZOHn+xq21fhk6cFxc1mzk
ncVi/U/sKVzjP+JJXKGDYRG83HVnAdeyx/iPNAtT+QA6bDyyc8ShqEqbeGONBBuaGkSSQ4wa+6GB
h5D+Dc2MYHrSrAECFVuBk6e/8ZQucUPtYivvWfUcX0PLXjizXwktJj31emQG7D9kIHhxqeKrLFLy
OnWHEVVpSw/MEy/Z3/TUjoBs7VsRUmeJ9Yp6XghuXX4PLLQOmraC7Za+09pzEtJjWPPFN8apA9RA
VI8Gh7NmtgThEw47neN8jRVnCrMfWemNclz/oyPDsTn5Z0XyAvHjo2ChzGAueb+VameQzsxUsp1a
1KS4DZ2VUxT3Y2Z/xDnhv3EGNxjH3Zmn+BMTPc4kirkRsOdve4yeirY8TS1rhYJ0JgSliSl0jjiI
TWVIxiv1D4iYYGpL2+FQWP4huE+Jk5rOXDHp2k9mesT4fdaW7ZFZydSjK0mG6rW3G5N+X81il/O2
5I+UPs1+huxnsBaggw5GVWNGJ+qFH4aKp2nB5EaU3d9SkfYOZGdtMNzPNgcrAtaVoT9nrZ2x4Pb2
HbDUdvSpyEzu64ZWC3ehSpZgJvX73OwRqcbNmAh2xP6nqqvvzJBXTvE4+0J6oQSepoacymSbKqin
6mjpw08yQvEw9fGiRf2Zsg4aw2L3E1JIE0zwDExUCAsfbNd75zxO7guo9KtIyZ/U0S/jRAK4BEiC
pf8piuvfXeFSyhK/W+bwrHIYC3NESCzvc3okNOkGETF+eoO9r7SBC2dgIu09uLQj7sagbIAMzwuN
zckooJw3pZUepcBcl2jjWSLM063BkGYmJiYt/W2szG2eYz3NK/+xJXlSNVYIC5R0H23yGowKKw9i
z233hSYeZgtIB+0pa9RM8v8S7RCm5JqLn1UAuyS7wCVRYgkSPVaAyKQbjtret3RmDBATJIpU/8mX
bm/iSugys/FJgOADZRfHWD+fc3qAYKMseFaa3D0Gw0URtpJ3wyv3Y589jRSD5jKqOeVFj6J2yUZX
v2uVDqsmba9RJw90u7yF/ggws3uoxvgSltlDOqf72NFOiSk+ogTdOqJlpSbIHZEAB1tmPrh29zE2
6XnujG1k58CBNepacr3YVF49BpoeX+AFnIpCoaDq23zAGxr6+J4FZJEEpl0x4UBNSA7XLZh1RPAy
gyGZ1+FdieFvVdYZ5HZybKyLjvxIv+eQuE+fQT/2C+K7lEiRhDoYqbbXJuMp6/3TnNe4NjhRVOkd
9iZrgx+F7FNfPgnFT7Oj0Rqli6eTSa1cLn0qibun3lRbz1ic2T44C6ItXybVOYU+vRaTuoUNTnvB
Vod4Hm6xvPry42YP+aHh5mHet5rwiO/t2BbHsgMEZ3fjhefjPjHdie/Q9BZfz82q7CzwhX1Q0cR7
PMTf6HqPnY9h2WtqWkFnkHS2/gR+9KgGTJT2IA4YzKH+lEyPrQcHk7qTc9rwwai4PsmFYRd2j9UU
gXq13I2tN1tGtHNrzIeS51LRuwM/EXU0Ha0lth7Z96HGagDaA/MGeUdv1rcKSsjUY2mukZYJD8hT
0mV/TDKO7Bqsl3AsDxz9jpNo7jjDUYo2zV8EzH5g02BaiqYHhlmMS4b80Ptxh1PjxzAkaMQGgThG
VAJ40LDVqfUjudOHwegOYPn+TNK6dXr1SWidqWJEixuTeht13FTwjtMeZIjJrT6P+ZLUhPZi5vde
ob30fRi0ajqGVfPBW3APF/ZLwcdcGditNpFrBlFvdCtS3o+RQGxtZwanUrCtrdXarEEBcpOFsj1m
LFZXjfA2pUNFvBsiZaKFFqxPVqNkf1vMscdIYNE6Q+Nfa5KnKLQdbtIrtm8qossUPYOCQhX7NByG
GMsLB6WNLteNKHSaQlR5VTMZRh/iR7X0a41YTJRmxNe8NNWptNkXDCOEd85jIKKV86TpobX2VPsw
Va24oNoSPTayHa2BA1FIDZiFkT0KnWy6Pek82FvLPeTplOwAR3prp6TesGq1V1qUeLS2FwjIxU53
u2s1OFD7hvsWX3Eg9O5FF9SdAy0CUZmmchPPPr/A7g4Wby9nIrYqfZKBxbwwouakPOEn7wOaO6zX
kZrjJI0+WOSQsJtfIm2i5bloHlOcpUfsA/0ms7gsIUc+YgnCaB9Bmvejamt3/r1myWOfZrtR4Gf3
k8c6TzZ12dx0u//d86vIG03RllPsueyXQBGhHcysejR7B1OwEAzRk4BO4Su0E/IDUTEGVHqRCSf6
ie9q20z951xDSJrVEMM4se88Ad+XEuAmLfhmrbbcaQJpPU78SwWM26t8GO1/0tmCuS0IMZmWhJ4/
OhgD8qvZwHYS5IdWsZO9m2PJbmMprDZFc8/7C8m6y7RVVJHOjMvmu9DtoxspxlZe7h2do7zK4Lf3
k0xgi6lrlLXPfghdlM77TEBBsCx+CPHXnMQP0eC9Nnp9Y8iLl4vsDH18gI3V3ef1kKPhKHvVo/v0
ZfSuQ/DHnTDc8F1tQrZJ6MD5R5bH753w98ZQPmeYmTfCYpS3MUIG0E3+IDjtbH941Cs/xB5MmYVd
yufZ+RzNeOe2lb+bEoqSYYZCOFkoITTqLk5I8ZJX7FaH2PuU9byhcBuYV93w3s0K2D5G4j92CXjl
cIY1ZPkP/ejw4IqVBVhKTaeioZPJbRhLHGX+MJvT62aYMQYTau0yLs5jLeNr7zkeFg9ffMrGMYNO
euFZFslMVw/aHO1iN12nQoBnhnOPV/AgxfDYVOFb1UU3ms2O9bzUtpI4yQbOb2IW+WZIJcwbScgN
SukzscCjl6cHzR1R0zjQrTthgibzW3OfSkIy0oXuEmbsX1lVfjX+VK5lCJXTSvG3LjtDHgzvvjfA
kKi7x7xUecCA+ZxL+8HjsHBwTO6FHkov6b+V3XDRs7fqNlYt2WSmw3Me0Qarwx1aOZKP0x56ftlk
ncbWfwSLdLMccafxCuRFM3+Qc2bxrSyMNPwr5p/0Kuy+3JVFbCGY8TTC9kqWovzK2ybe5tQIPojc
+3QFODFi8fs4HCnNgpR0VDReU+zHhoA+uK0bJSeONM2ax9R9x41ENbGujv6EbgWE6lPTYIRFhvWs
qewczsOxowEMbYfrXtPOYWdbG+SELEht/aMyWPZMnOaZoyGDpO29mS2W/VZ/M1iiYt0p3zQqtg9x
ZdxyA+dk6yXuqfVxb7MsdlbeqPPwFYCnTWJX7BI5ZGbkCwOyweVmjFIICrXScI3jrM9cu7pEvUW1
ot0sVXaKz7VD9rKckcCISP9iL/5/nvIVhgHd8L8bSrsl47v7bMr/0qti//XFf82mxi8ifoLALmBN
3HCWz3D4f0O++i/DImD2t//0N1Kn9cvFe8ds6jqLU877G6mTcReKJ/V0tu06xj/povPEf8r5Cp0h
mNJPWzj03ZmeWFK6fzPRVTXXu4ZhejW62EPh0TGixmwSmY4xtNTZ0UmipVMzXwsbLkk91VfLpSYQ
JRtEBJYhIF88CY3uLdfbMqBsykZPGV56i+RPPd77VbxPiO+vtLqBVzvVQJ48WLgw5fwC05hkbMY/
2gWhLhdmzEes0h9NT5urkOqpVi3vd29rx8lDC2qijfXXyZi/qsjirYLWozmcL0e8N6FMAK3TcxCE
lXtAlcXLPXzZM+vpvgVCVU/9syQqsmbhq+9zAAupzN9sl1a8IX1N8QuTbMlNesVpAB7IExE1wOVv
9SNdek6e3Iqi/ebfwKIzfqyVrwLeAVfQ1c/KayALZTU1kWm3kb3/YA4QeGpXcQSr9GjTQESmpb2G
95cT1egs7w/vNWNl5u1NKHtrCSNQpvFKnhBGfDg+z6n/nA/hp3S0YNT0V/yB5xo4ITx0+kY6iNPO
UD5lvNtou02cAIE+3rSKbFOeVa8gXjZZ6mK90JvXDFLcauiMG8XRG72TP1S7jPuZcNzaMdTPTEDX
K7vvmf7PbTxVTPWdcYS1A1u7Gj4Im/Oy6PgQaYZKDsmg1ytbNV+mzQxvlZAmBUyHtTL0E/yS15ZJ
nvOBYI9iLM9oB0ejye8ZxpyI/PiIKUJnCBh2KRV1KzGUqNZceqWvnWzXox897sivOO3assSz0TR/
mCL3jjSMUxOSL677iY9wst/Rc7SA9F22DyfyPp4Na1yoe8vjSVxFW7Y1M27z+InT18gHb4KVNGnJ
Jd9nThISNdc1bkX11bgeukf8UlMauNJDtO0ucXXWbBwc5k48cMnvdGv6DKcp26veXs7+yW7saswQ
fcUDWUNCtFv9xYaSlYxVMMpwmdlSCtijBfqWM5Sguz7V4fAQDvE+ZFu8bfNivImpeh2kvWuz6eq6
8kIQrqHfYQ6D0MxQw3PxLtvohpm/IRUwvISsXAJFCI04Ga0RkLi2hG50dm8smulNcJVBv7eGYwhX
heyJDWjxDLTGZVXssIcuZe0GbdHgwzYolxmPUX4IF1/jPLMNSJv0MllZzxJoXHfhsOPap9cBKXqo
dbnpVb4dx3aXkXNfKZUek8a4OaI/NO7wOgv7Nk32HWM3FnE6vzzbuBo6Z8PQWWpeZs6FY8REgcDC
X7XYtso2A7dGIC5DmsKqqb9W4E5Wms7hUyv8Z2COQRy6u9KzMLMi5lrjbyrd9i4r9jBsbp2c9yKi
x4AyGdAx7WFu3PvITQ4oBpeqFN3eGhuAYD1+PUeOhCtiHYGo52UYTviHxGCTDxohjJiMThJbg5j9
a+GG34SGHoQ2vkjsIm5UdIHW5Weq93Y0d+ARka8K72aPzZ3Z5H2y02s6i+vsx3cs/I8SO/I2s6qt
1ZUXZx55607I8X5J1iil5A+n2jVLrZul9HYd6brJHk/cOCAz/GY980HSogGmKV3aCg+g8Fh8JAS+
9Gg3WBMruczYOc5iauA4Rjh75TUswWMFGYxsInEfthygqqhggtXmzDbLLtBU8ALZyDfI+SIFphTV
gDWjRhjLOtjckXxm289EG7huAnBvpMpDd+27sMLYWRrlBV7OtcmGl0TXA8VLDrsVFIKOVTH/VEd3
oMG9QOo4jvucPwW1Y37g9NrwQ6t9d42GgZeol+81yUXoRe0rWY4rgvvzmBdPmZY9DIoHVNsV1I8q
5hmNFWJixfUedCB1P5OTnNq+TlfMb5hUffsbF+mj60z3Xo+olU3m0yydfdKpT3eIHkyr2zemZvPw
0pKNLkx/TXOUF1e3lN7ERaB/mqbyoSHjTHVMg8qEUTTVoguQSMCwWXWf6s4mXSqZ5ByfW51sRj2w
hJqM3wz5XEN2/uMW2mOF/a6dvd/DMN9pQ/2FG9Rb+/p8cys7ChxjBDfqSwiDhIuJCa6SKuWAKrjH
k3h8stP+qgwGVXYWB2fgOChD73eTsSPh54f1lSbxPs4/Zx4Dq1Ik9skwJiSfKH+Wk3N04/R+QObY
OIqPx6yA6aUFN1Oc7XLXeQ8H7n7xNtgOoXd5yUI93XrOrG07bTy4TssQVd2x+UZPrW9Z590VUYtB
ZRIUxljMaew8EUOITaq+aakI4aQunPwxUWxkzdz68sPROuYxhSkOVYllVTx00hR7MVjg1Ar3LsSX
RLO8hn5G/EuOw3s7SlpokgGNgnWxwAnj6X3Ay5QFDD0FLBHB40JKpR63euGxnxGErAvj2rveG49N
duqlwGOUhhfcx/rGmlGZVPJWlOLDK5bWrIjkDc5xcDgZOo/i0dB7lBsBJGiDrq2PfA8eX99GaNLx
EYpW0EIMy7N+5gBSWzteQroz0qyQ4AGIHbbXXabf1aoo15WWPZYsd1dR2b3Z9USVh5THtsREOGlu
QPka5Wpt8pnMpIXwXhWE63Dy41+BpSjVWcuIGZdyfLWcYgu28Dq5GQIYDtey6H9sgdutMHK1lehz
5C8hhUm/frLojoPIf+jge491/zJPcD4a4CP0yGCBkIcya29AHdlrO1+9X/CcE9p3aXp7vUNPtEqW
tZbdvHL0cC86ZcCsy1lk9Zgcq74et5yJUPKbkYlu0BmQaQ1u07wAhgQJUC7nKTH8jpxMrp04RLlC
ObcyEktZirVKuKewMe4qCRhgpgDKSNuD1hTHCPFd1SGUjPxOH5oHq3Q/+2i+F1G3TSyweu5ybXeo
w8gDH36DS8FIlb/xZjVRqDHt8qS740V/zOsfp7F2ArnKdVxYmVH0Z5yifRrJuwivYj12uzTXODgx
RGGtnitakmO9Wpk2KA9uwNiKL1bt/laFru9U4eKB7vUP28Mh1pCjX9d1erMoGOp4ka38yGJuHfJA
ut4f9Ij3EtVDx+Hp4cts8UCJJvw0Ta878oiZV3ziKRZeQnC28HloC1XvJJH/+ybm/pWKH0rPmnxd
jhYvsOYsQLBqnnkTnP0CN9R2tltQ3NcD5Bt4BsBIQQU08D6uMn8p6e3ArUBxBvPXmA5rgU9q1J+q
xngOHWB1GXYIGMkJSDMPPGZVXjuv++7yfJfNxkPuJ3dDVj0ZSYHLokMRFbyUM/AElOly1HXMrWnm
53EanF3kpp/5jD4da+kubKv3ufdvBQFJWJQnTUis3DqFuiRALqR5uTa9cWd52kaWzXPIw4niPb6N
Rn5ks/2opeMBHDZYFyWeoibk3cTidtWn/Y6FyLCBXSnwr4t7Yc2kpyvT2cCiytZizL6NuuWwh6hr
pFG7jwH/cWZDVKxHHrhMsAenNz97yIqEO0HtigEBrBrwsphx2uzAqr93eqv2WsWFFdOLAiI4Bbql
YAWmns063IgcJNyl0I1eddoCi6SjvlfHuh+bsP08nUhGBicCkOTY1pzHnflt8MWX1LTt0PY7VIR3
1WC7ifvxLuwMrD0NBnxval48SfCdJ4O2NdP+NNjqYXaxf5Ra0e65d7MXiCNaQCrX+05yWwQDuL2V
Nph54DVLO7LrRS94oHtsJTrRS12P7jI35cmmN3/yuA83ycJ82pFxoGDH842Nypx7L0P65ZlxyJz4
d2cjwjn9YZ7lmRHuoceCEnNSwLCg7cxlDdeN8hLp1bH3taeQyp4tPlgM5HYHfqQob7AeroNnX8LR
eYqhxbBLUA9JmVPR3vJWAbOR4ZYLnwvbKwK7rJy3lrxqQESDuuecjVCf0jLjyWPDEMgkAlg6iu8i
OCrCJ+fgicndaEWfn5wyu9ajXW//Zy9u28Ky/1vQ2D/4Yt1/agn564v+dS1uCA+bpucJuGMeu+d/
lR6MX7aB9oDywJJSp1/hb2tx7xcqhUfqz3VofCVW9+94MfcXsHqaYQ3gYwKl4J+qCPEd1I2/dVu4
pAr5XdiME/sxhWM5S7rvb8KDxdncGrUFFxxhF4EGlexaikEB1skzxKmj9xfGneCtzX83HUD34QzF
XdOMaFPm6IJ8i7Qq+A7PnFAAISH0kZPYkF0pADK29BWmimO4SxU0fvJNBjUJZ/pWq52bFREZsYwT
xpNdqA+/57rnAOQS8rLvxmXItdqOccwE36xxoC7Yjs01u0sbh2Ng5wz/CU4bXD2zic+ak4aWIc17
la4Cgyt8RdiGDZKg+Dua4Q+5EuOxJzcTsXapIHA3JkCMQd9KOWFtLjywmmipDJRgF9eVK3lzWO4r
WEf8OVr0lFfOn3SQH8NyjIot4gve9Er4u1+XBmE4rfVfRVzVu6zTNKh+xc4v5xf6s3+HC84hDGll
K7Hcuqq+SHLDIKyHU1QXZ5XMm0nl+wzWAONAvMtZPgd5X4h9M7dsfsWIF3rkGF6eCupo86HeQvVY
WkhN0CTzfO/akDGAi/Dxj7d6edJTSKkuU4OVUU+0aTVhU+RF0lxQYnawB6Avx0fPGcA+2vU769Z8
r5cUdgBZf+jgT68yO/+OOsXc7qXi0CBMh33qr+ZWC0rIBCuhJE1d9Cxp4QOP9Cjg0XhvjtOdM3df
go1AjDdJj2kCd6vI21Qcsiq/F8cpY4HaYhnsI7IafV1UZ1eIYsvCZB8208irqDoU5gNKMSbGDs6X
gtWx6Sc7IGTyQW7pXTNydomYkx3lvzrSwkrV9ds+Dj+x45MD4YKKstiG8VnX4DcQYSuHJ6AzLT2J
GS2IJi2tZq8eSg0/qUmae8UfFgXa0l5ARH3xIv0a/Br4dfIIQ9nhOyfL1XRMrcnYbMvQ/HBAgW/z
qiBGPeIg68dLAbZkYw/JdQE4YIXxNtwqP4Qg17FLRF254nE0ZlATMJemZgaBTVKK1d+8LbCwOcME
KyeaTo1Z3mcRNJ5S156MtH6pqFlej56kdnF8EVZ2y5v8yV2cGn4I0bjwu40YGHFtrwG/EfvzhtiU
eWr84pndySGyGjIOySoccfpnzmht2TGATjZ30jLPpuJ8hl6F+bkD4Fd0mPsLVGrXiPlTOq27y7QI
1l3RI8tZGLCL7qNSlIFMZOpG/5QLsAlkOu7E0KY7iJ/VEyArDk94cQ5eDCteI6FVJ/Jnyv03+vvw
QebFTea0d7IieI9qWBlc/c9d5l4T03x20/o5DXsbUYsujZQkautWdGy4c6g2c9Ihj8SkcaSOhIDg
wVbc4Kmk9MRYGS0QbjTWtcsWH4lFd9ZmPu90Dgb8sNjVLh/DxI7JN2IeQhqCgKNeaQoJoMqdLAMK
kyxI1k9+TgVlG71Fdv3K6XzirsNso4Mis6DqZU9+63zaDa0CAy2Ua+w5d9zLb/roUQA/0HQztcic
cY+QMpXzD5mjaEdg+Wz5XbFGGX3sq+aOsNcCSzcfOEmdTEWoEIbeBWvpfA5jNr9DEl4XDnAjlrIA
v49ASZTxJQEHsGKtYZD7kzTYDOlwjAGJ3HKQTSxY5pvmqn7btnABK//cc+Qd/OLRqf3nxZkF8cai
lqHAtSIbcwaBzgJmNK3ASdk/sg/ytnqZ/Jk194rJ4GxM/UmCNO0jjAcuARG6DtdT6qlHSBh60E/O
NUYUWMGwwbGMjLPxLdqnB27uBjvOjMuyoWeeQs4DTTYm4EK4+rGz1qLizDfBT6NHc4i77JEM+d5T
AzwQDpay7VLi1nLeeBonebPxf/Jm9tbazCa007XnxAZXk1X+h6X6E7L3o90yQPWcklZFB12uCtlz
07MFVssfUFPt5zl2/3BY4voNr5oingoilqhZRtw8iR513b4WsW/xJsvvZYRAooGYXxcD8K/Qx/Ys
wIrJJP3xU/mpRnVRsrs6ujyCX2PJm8TrpMcx3JYxiVBitLgXGrLdEL1Dt2bgwwDeDntnbq4xzvFd
NSDm5oP8IqxxraigizR1iGHArtDUNnbsk2KEOLn0tlhgzlOnCcgkbNIO6dWAH7YtIPquW2BdWi4+
SrVcJi0QDaIg3ug8+KHur9t4xLdWcY0YnaK325jANLYxMWuSAzSwyvs0bmlYBlAMhfDWxRN3bxKM
qg56a3x1K+/gFPB8QRNdVeSCjuvBipTboa6faJnd0Cb2bRf51qQmQ7LnVROCFIK/peXPEWHoXdxj
M6vQR8gkc8XGbHbDvRrztYx7f1MlZFgdEb9ScxUdQq6YoPDq5yGZOZWzXH1kAScueWEMm8TuzmMV
X9osfi5k/wejMOFY334D4DaTgHPqR89ZoBjsVYIkrp9jHr3+0knQpBHW7OI0cKuNArNR6LwAArpU
yDKTa2F2ImBbgsi2zPhhTnw4M852bKe98u27KVWKIlYO2GaFS8aZPmIgIRh5ca7Y1m0smpNW1/d+
m93rkOEM7NZiCn9rjXGq0IrZESps9bTVq4JtY1VsyUddhgrkaWtdYle+x71hBTjCQIlN/WuGIobE
W68dM7kbSwZlm2IBWNffLVJSMJvtCSzTe/Z/2DuT5diRa8v+S80hczgc3aAm0Xckg30zgZG8JPq+
cQBfXwvKJyupntkr01xpGqTsJi/JCATgZ5+91+7pdSH1hb7kPRQsjEgU5gNBW30qjfa1ryUkdh76
OxJq7CWH+9j1610ngq2exs+Wfc4hHsGBtcv+wg/BiISpd3FTos4VoSW3Gi+zpCUhqYb4SaRztxa9
xgDmkWK1pv5bFCrbNJj90Ygt8pS+9wP9il6nMblFW6Yewv8U+AK4s7i7Kcofl4+QFfs92OeftrTw
WlVJscua/CknlVH1+YPhML62GXmMtMuprJfRHxkPV+H1NySY0Sr94UVpJFg/TurFXLio1S7UnPyx
s7lsmMohOlDqEM8cZkgTfHfhQIlXKK8lVpgzZUSXZEn9scd+Tu0lHt00jOGTc9MZ9h/sFddmgK8u
wurXLPE/sLXdj6yMnBRhnLPjHu/XOa1ASWQLKqKPLp0gI5e5JvjI/s4wyofZjWyeVu5zPFQ0jM4J
46qS294Fb57QIRF3Ctekw14vBT+EG8C7r7zQAZ8o4TUt77aO2wnsRXxmJrbB7nbdBqsqhebx2xD2
O4W3nBDn5xROmyYiHL+QMjdYTIAOdJ80u/OOLbdS2nNWI6Z/w59vMV5HnFr7qxVYSO1JSvy9xEJW
9OWdnfQXWS9ZVNxU64qNwHoYTe7+QZdvyobnQ56GRK6GD69dIFRcug35N4PfrIjIeOmO7QFIu86z
5E43WGldhTRnCKbqvBr+dEIYaxCX1cWbWRCsPE1obJYVjicSitDeQYgBFH8wO/gzSUp6sfNQjauI
ZgPIh2g77bYybURPgv4tdgYicHv6zBBoRcN5LDZvxoKiLrCrFU0VUARfRVa/UG9IHZtfnrSJqiqZ
l0nCb6Q0HmAyvNdR5p59jEuEP43HIVhK4fpjpnGpBOdqwECEE4OAt//kxrOFJGaVhMwK/xfFFS0h
QDJYG2wUH5zG3dsGPB4jy0l0OfHGH43uYdBeKNcmmsTWKavv2E+jndMRIeqlzWdIlflXieC/LlKb
SgiTKroA+sK6pY6VLc+DiEAAeKI++jEpGN4Y0rc0fA9xH9yAZcICSVoDtmq0cy31gQ0tZYXXbZe3
k7VPi71AQnAd2jMvHglI3w22eF55ZWM+MY216yFTrfuYgJXfb6whuGsmGljRLm3YQdKjhc+5wS64
XHj+XW9JZqU4/pqg9heyp+1APIuJTwbV7nWGaDr5r0nb/XKC2yLvX7l3fpY4vYwifBsy82lAdF6j
EB26xcBL3RukJnIpdVx+x4hWcS0/knD+GlR6Da3o18DGNy1wQT/CApzlBDxdtpgcFZqrFw2fSYp3
jibmJ7sEy2kT2mc2yJ7ZR2/KhVCSeOpSIh8q2uqcYrzwLh6saEiObsPSqO1lea+QbdZek0CI5RSM
cbndkPnHnmUYq6EIvgtV3HijcY5iDn1h5bDGxIZHOQkeGDlu87S9SQKMH76EQgWzmry2l6Ea6q+c
3peQEtuYWPjspHeR7+8cqlnAG2LV0ZWXIpwDgjK4FUvf2HaSHAv4YTQ2Pi+lE1T7iDee9ztODykn
WJNQmNG2Vzx5/LL4ZVZ+ZZ8AeauVEXBg7fIi2UVTdonoZPMHjNq0SaQroUN562fa2okCbMoQBIfR
JEcSclzf6Lp/N1pwhFq+WHFbMRMJvQ2GZfGitOJOUR3ygICwakOOwk6HH0DZ/UHUxEP6pLiJEmhn
VdE5FyPCl5aO8YMOR4CgPTjFyat2lk0W0dLD1YqQPXlhwF6AvQdLoh/nqvRXEOXyjRsH4rvg7L7H
Ffuc25B25/G7YnhK8v44CnUzwTzZ9L2HiTF5tAEmm0Z8sjnXYbI+dn6wc0fjirFsI7Ju3dbck2Rq
Xe2wASPOPhElsHn6j7S1SFvO/8dd89/R+X99zV/K1mKOEY4pTGE5yFEcHP+hbAGmwkIPZcyiFhfb
jeJP/gHOd/4mXYfPmsRJgCD2f3UtGxK/QArzTV8ttbj/VtwD8+f/q2spC/HMJNeC/KbAlfyrrpVH
Oa7ABGB+rRn1zCpc7Fn0LMcBD6rWaoBRlBnkW01/pc+BwFT9XhQEMEKOu3NAoCof5Ydt5X86t3lF
JPpiW36mU/0LHtF326RfRYDBouk0KfN6KXKa/HM9IoWNKr4CZHKXOUQzXrU2+TFaV6bJPw51cAVA
Em/GvmOn0Yl12DTRWhQmmIq+PtUUz8DmfsFwsSJ9tssIQK1zInJby6PtrihieY5zYsJua7+nFFiz
86oDdkksUemY25p+/mzkzF42ogahG7UrqZXbyZBvghekWocJIXh0GDTjLLU20mKR5FZxToiCZiq4
6t9BOA37ICLUG+XBeLBCije5B3zrznvtMxq3fedS0UK+sS2ZXbKkAi9X3xG7fcxKmFu+vBHSe8a6
e4h44m7Htv3QBXw+wp4s04N0xiHD0k5EDKBRz1wNGRYIvAOQtQ7sB3wxn8Yg5ms/y+eQUDDOA1rv
ZFuK3RSPt3OebUVMT/uYnP1cnGMTP2Xk7Spd3AoTIyPtBax/VI39cAReYBAeS0bj5AcM+qp5MZl9
nCUl3pH4WLlW9OQalJ+ouG83lONZ66r1EOTb6i2ey2M4k8ws64oTV9R9j2khjyY7agJ4xXOGtLtR
hPbLjDdUVcadu+ySQyBMNYqnipJy0xj2OW7IroYpCK1aEljrcHwIw/O2qQ8rPLCGOzcAfjJni8hU
ddW69xdqYB0cndC9Hzgns2PqI4R+CM+x/5B7Pln/ecQSMpCgjOPHMAue29p9HRLjOuScOb1C3OKh
xMijdHrWWm8B4TyARTQ44zh/4lwDjdQ0oLQk2VFPios1umDsKwOeg88GSVqYPaLmNHeju0u0ujFD
MhNxA9fAkXcQfYItrChGkaL9rVy6dM1aJ+RBjNvCyK/FvBShZoN3E1qG2OYEYiDv21BUF2+524qf
MrBG2vhILs7FFDH3il8wTSdjZBBp0/TWnafLXBqX2odrPxHnzyvjh+zPsxFYp5Tmg9AkczRAHCcb
kHCEtNFsXJC9nW398IRh1qvCnTP6ADXlCej1ZSjyl4wVUF5pY03u5syGtYIljJNJMf6HLvaoNEM3
jUf2frFpf8w2DXIwpbxtQ9tQLPGxhrDhNkXHtyatvM5hvx0KpMWlopU+XSPPDgUJ0tJBVfTCUO9K
kI5LqyHm4p6eAS1zvbY6xNUaJWvJo+C1MdIrHWFwlCIDMBPHD4zHiK+ICkYlxFEM4VtvhXdhXz0a
SeFv1Zjfy0hIQNH1gy8q1pU1/TZWmZ4AgqZr8KkfEpvq2u2ce4+t+EHJwOIUmLxKSWinaDCauK6P
10XgXRc0k4l5uUBbwg6FhfDrghjLWR23EjEmhMfCYtIHBKcvdiY2XuE+pGJk+gCLjef/UJUzlrAg
2VSzmazpJiWBZOfnnjFiJfK83aDje9zh+C+DLCYuT2ReRu90A740qAopmNncX46dIC5w47QTzj6U
4bYwPiPdfVDXAC6zrYig1O1Wzu6tjRvMrsaOw6y53HshsLON/2g5MJUFuZBkhkoQCLIj0A6I+rKe
1Va6dT2kSFwkMM4b0LtRmZ3Gma3A1NDbzf4bVsVYXRIKCfdmrAeE6oq0BKLRmKVsh5Pit2evv3ML
ZBCzNGYcCXiBHc1niWrHgtyFc/Jlfuyazt7Frv05xYW/gdHVbRIv/BL5dPJKpK6ExBqR8nc/Y/3v
Jvd5T61mTaw4aubPwato49LjSc3yHqORR16v/yr+zjpMgFzP4qt1hucYGKJj6y/t5tcOXBSodfiB
Nujk+L5ZKIpBi3I/jqjwC2GxA7WYDzhjZMpL04FhBE9yHRYuY9M1NCQH9Tf7hGMPfI42lJlI+xK/
1WH13ZDHNSP9xC2856A4tqtpCe02iX2fkuLth/DRUMaJ7c4DPZhoGaAEOE27m3iJAEdOTRg4miII
iMYN6ctDkBbP2K3f4OFBwTFqj948EsJVSqrYy9wLz+xuPVUkji2ix9OSQYZixQG3Kx7DvFWU1pUC
FBeHUt2UH+1IbHISo31GU0crXDLOAGbbvVxyz9gpWGktWeiJUPRMOHogJJ30SJHcegwWFAuWL9Y+
hR31WhCuVjJGCh7AMOkUfvli1kI1Fksa2xDqs5kRmgNvybfMAJbnJbg9LxHuDhhlvYS6lawebB1/
dir7DlNi392M24WWLuQoDsSaSB/Tc3g/ILWTgCc23rDTB0VwV5AoDwdEHwjaUx+ws9LtN1R28hU2
Xtg+VQ5IxI61xlh+eJy6iVDBzmlzCgXolWATTGVxxdpgrzqCXmPt83cZzb2iqppRrtfbuOlvqIxI
No0V18iVWchri8hHnvCFkAxLCr69roZLHaZHKbkWqs4Fh1SRfXCDAC9xcgvf5KyWSwk08hVn3g6Z
hPEUFZix6+AbM24fK7sJG+vXmJhuvImYQ1hNNDSw8loPnQ4OeRFQNyowy1g9gkQFq5oFSH2NBBFI
W4yMiYtFPxMfYZXcD4n7Xtnja6eItOIOcRrfpfaAD/rU8PqlbRju8n4+G7O5EeoNdaVmH67Xoe1e
cGpsGfBZzPgcJPDTRCuU/2zTNWgfc88KKUCOAkX1h40bCiaOIntc8vQRfRZO4b/w+8+4MgMy7vGP
PVk8LZHhC84eKU+5lTOQVE/Ua+8N39Rn8iMVPBz8FBHFY0511fCbJQx0yimqTa6rmmZmANk9MbNN
XGRUjcU2F1aeb/qweJKmutGghdusv2LgumU0xbXBf+BCi4uVcVU5oMaohLkGMEMvKVEOeHZl7ED3
fsw9vyyLZrhz5dbS00coklvbb/90qkKxCf0PEodLx8v4bM9OssbZ86QN55qlJAL1VN+W2n5yI+hH
lAkOp4w1xBHHRbsm7s0FbpafSDwgMcrqV07Ll3hUjMJqT7YFG4htMfiwkUR77A1BX4XmeVA7hFei
Ea93zQfJHKgc5uHakLTJiSg1wNm9DsKMOdkfQnEYqxt5m4zur86sH4Ar5CbL9DuKw/BIAeIAgaSM
wcgl4FZSKzzC4A3W7FQoeaqDe56Bd5X03yZSZKs5o3LZlOa7l0JCdIBU7xCZjJXl2c9auz908jxA
2UNNsrR/M0f4rk1aFpog5KMo5mEbsw4umughtRCgQLBMnOrUwbJQULLW+fETd1yXtvxjKZc7RCt5
E4B6uQ08ZnxTxzqJLoOe3tVQn8y5fA+Em0LvG/d6qPRq0A4NwU1G3FF90ch5q+H3o9wIjC2tROxm
Y1YF7xHGzRXNRjcBsSEsdLTAo+QUbb/LcCuGrEeiOTuAbkWLHOY/MqH/L5yDl8p1n8DpPdZLdjlz
kFyDDgRFW/3xQkGT43Q3j/OjTVU4EU4eH2pmn5HTpjI/KEc9cDL9kxvNZx35v4CvllUYEbGWrJMS
pM6jubvC4n4bAhsOXIl9Ux1im6OkUQKnyac7Bjyc0iPntzm47wHLk4LjSm1suUfkJr9LLWAsxwff
GKDa2vdsfPBYki4L+fch/CR8uR299pi07hcRu62MxaMKyj2NgL9c4RlWfuOLwzoFM4uRHjfC4Lxl
gwM5dPqabGOf2h1QE6RKHoJ03Brthx945CNNZxuMKKG5m8m1VTm/udC4Bc3kVOfhnkMMlO7xANHw
YGkit3rU54S0I/MlzLf0DFPokoOoXHUs/XxnJi0XuXsVo77b2BahBB058awVHvI6c5cl3TP8F9d7
AZWbSmefc/ZxUsrHM+qEWOP9Hbt7FH6oMSZ7CE0OyyAV7yk9ows5oxMyoP3TSKzVSNN2WqDc06ma
x8YPhSBHh8pNh83oJrCZt1LX3sy470ldRuDcJtJicleF5VGY8qXx6DKh3Soj9Bc/xdH4gdxbruYJ
hgEtMHvLC++U6bzbU10dYVy+itCI8UEgiMaduTRVs+/JQgT60nfddT2JHw+qMtHf/MVEiSL0JU8z
TVvkrjCShf595iavQA52VQURRdlHqYJfaclzPfvkgzkClvkHnsfviqkcgnB8aZoMIJYovopZPM3Q
ATkEbEtKTnWbfIEXuqE57LGXnDklpy2Xy0+Jcj8Y1o9J+nkIsv2whC5c7OiRZ++xrO5MaRy7yKvJ
6qeXgFS+1uGbH7gLT+uhNsN7T/fPgJfux9zlXaIkS/QvSvXbanJulcv6Gw+7tdNmH910Zf/ipzVo
P5iwm0EbzC/IkZgVZsYFD2W2M/laRD+7w/qNs97NyY3P1PlaokWRV/luMo3j1BXneBruDGs6j0uE
LYuxYfCSCtysMm1ebRmeoFLhrK3gTZWcytlA/YCJvIp2Psx+R2YiXB70abEN8vxtiFmoCzVo6neN
ndFEu0ykpyGJT2MbkBgO+r2TN3hXTDCX6VCcxtiV28ZIl7Ld+IFX1oZzJLcOp5U1mxR7A78Cq78V
n9wG7KJa7tGTGd/8R06zHalcvFP/Q1jts/jz0/6rU+y/vugvPY0kGvYEWh4F91VoJQhX/xDUDLxi
liUVVjG1OLX8f/aKKf5MEk9zBQEybGb/ElJTnqscj3gaarWS8t9BqDge8uA/ecVsomku//MVvjRP
COlAov9nr5iMAF5kmqOTKHjqNFbDPXaQD8bU1Ue3Dn4HYeyq2ShhTRnmwi70V1r3T1WDXI/UTaEu
Ur0792/BbAQbqog45iQfdj3cZiT/Nzxth0Mmab+y21xv/g6aSAU2mTLEmDnpEYZ6RkVXhyDNPLJz
U9pXmZexdPuwSHzX2WQzJWxthfk89Obv0JpekjZ4t8cx39UcthiAyNgbZTPt4pYjs25jDsc2A9fG
JhEaJTaA2bTiaYahFrkGanGapf4l7iJahxksV63Jrcpzo7esha9d5GeDpNJO8XHZdd2A82Mawjto
1+6K0WRPM2IHULj7tgio9oJTlzaHaoNN5166s4c+UyEVwppMy5IJshztR/q0HptCcXRXz0NDV2TV
th65d/s845TeoRnW6zIdH8swJKtqU6tH0i1b40xdymTD52pY4JiueVGFA8Ld6Tg80SiccILOnOKP
SKhmpErsMlRWgY5Rhp8dAy1riRSos1GhFA0vhRh3czc520KNtxJXAptKvP6WzOE1OxwpGnd4Fg73
3rZUO99qrmIwNc9A3Ci1ePA9dTdaGZ5lL7oLQjJsrMeeJ7ZHGMvCHZFp1q8sqzza9Son3zUaP7jq
+he36l+7sIdSTXJqFQL6C2CH0cGBbdiyXkkRnrHY4oMbo/DGNCCQUTqslx3AqrYStcOEdydIMwBw
E29OXR5gyR9I+JGsRno72bxB67jOqnOZ4gO3ZAkdk2GwADbiGgiT1oIVGxsXgzIFCnsj7J7aFn0q
RnThOYgJn5i/mZg3jijPaA2f2uXB3vqH3is+w0FsECEpMy9xk+e96TzMlK+sWRJyHvbf+h5XB74B
ceMPZBRlj5GZv+8Wo+XO64HPGNa8dpzqRWN5zF1BwL3d2mEPmqKCiuHxbvIBKY91FHzZKv2uqEcy
mBh8a9w3MZa3oHhKY+vdGoevNDCfcq9iZQQtXfGarb3cPc7pAJ5aOtUvhv0fDqe4w13sCaYVkTgL
dLbpXfXIACgRgodjCMeXkYVkXYRjJvJJk4xz+1bGxrRO2mY722R0tKbSOJ5OaRd/9VH7aEQoS2Ed
3MA9/cHama7tPj10Bn1R0tPZqiEN0xoNP6Xfrzkk7WZD8qvX9zQnXoN5oFHBTbZhQ3kMtw/Grd64
TBYtekUh7yeTe0/fOjANo2MqvaXvIT4OXfSFXnUiLbh2c8LgKsEEYWBsgQDnl8FGt8bKNfo/1JCh
aYM27D+qCNe3QyqFME211vb4pMnQBnoZ6bq3dOTA2Elk9qmMHkqLs2QzWKeAokjHGa9B6J8t/C3A
hDmq2gvdvkRtR6plQy62xWhjSU3cl0qY33OgyD6V7q0nQ4iugbktXJORxVIhnXgsxVorP04tMDnL
pzmPxz5OjUVEHn6GDsBBMsEoIdSxhnCxnsJF18WlAsiB4Ry+YtA0W8WKmGSdxjab0R5UsnLDBozf
3pNbXA0vMtsOHQBxVOfwZDfdYzaJ3waxdSfqXdO03zJxny32iitquDn42n3A0Q1LKrThW9oq/Wub
OtwUuiG4aWIYeO4E7WrZJrfJ+Dl3D1PnP9dFfTOE6U+2oFGMLGJ0GZtDG5qfY0NoJWp5Rf1y+Zp+
NF+GTKltkTu3cRHcSDG80eOnl4nhd0xM4mBJx1mvk89B4+Iyafpvy4hhBS/pwWGw7p0OyRcQ86rw
nUPr1kREqD0SqXpMKXmc6OqVpU/2rN3FDRk5L9tyJ/qO8vYwDXT35eYI5s65o3T+AUn1V7txechU
AINnNPmZJS/ZeF8uhnuVgXWubPud2Vztk8WWr6X3GCr31jKbB3Cy77m/iENDgJU/gtzX4e73ObH3
uP3VYvu3s+jgtBXGiGg6DsK5GsCCokpzFHY30ZBxDNZHBNWYMcO7K5dwQZpgkkj9JXEAezLcQD0g
hkAeIfUNwnAEFKy/ZxViiNwvXAqLvZMoQyhd4iFLvEEuQYfWh9DdJ4Qf+iIiYtyU/W1hzd6DJ/Jn
mdSI76w3CHOYm8nTyOU60SwfEugug87CszcI6GawOR+GxPF2qp543rdQTo/tQG1bDEjqlUZzmw9F
YT7HdnzvdjUO5N6kiqLkRam68Ax99G528aEllAIEOooOs+YhTEAkkogACAMfedvmLyLiBhHgMUkq
OBahb84TRlaQIskJBiMW6x+Lwd4WOjszaY5f0azHY593jLY9tXTrsrUfzc4JGPqQ7Wt77Ddu0lSP
lp8CnBghNxm1jc/WMn/CRj0A2bhQt/uhbOtaZLggFTjZ4zg4HyIP6z022mRXdSULltQr0u0suDrW
RAVKb62nuH7HGX0xHfHEsr1p+UXH7inF0oPgnVInaJOZlUmF0CC4OFe+ZeHAjruAVCTeiMLFUJW1
D5nJg7W3nVPkN/AkpChvS1Pkj8NCePONHZ5k41TW3F7yZYwekoHOwXRYE2+6mqC16QW8UVO/D1CH
sMGjeGRbPXymE04b/9hI+zxSgjcJPGEJOFWn0YS+TQ/h0x7kXtYwzXt3bU3K5ExGUGFt6XA/gLjj
Yjh0cXbvY5zzUi0PlUq+CFo9gbCnmiWl5RBDzANapkv9muVtjNg7d2hmq7pllrTLDwKr6w6oyomg
1pVx8+jnxbAXafRdUEG8xO/HpzIS+TWV+oAcb15g4R370X/OChd7Ay63AJ/attH0zHjpkydgesxy
WBNWe9PUbbKZPAZNv5FZhmIHcyj37XMXTjD6hn6fNzbDtoj6rRlToGETmr9nk2velJkrtoym17E3
XnLPoEBYqlMfmam9cS140RjI5pw94EBqP6mDVzlU00e0ZH0ds2+2cRZT6h1p5tqkeOt095Xl5VsL
twq10HIOver2Iqu+DZxxYEaRjmu7AUMmeAAh+wBLIiBpdBlmB1vAqEPCuoyhybQ1/rTNgJgR+WSZ
0p82qd/xN8LpLWiwaDQXVUdyFM6YenZxgZ2j1KhohWN9Z8fG3bTcaCPqTEA6dKMJdAhu1po/TQ6N
yVhYy3Jj0Qe5TsPaOzfdvFVRd0FWfLVamugcflBPZnj8VGZREk3aNR7tfGML4hk1WXecpDCqRx5c
2dQ+R655Y6QM956T4UvOr0nMpiid5tN/5kRoIgxy/9OceGz/O2jzv77orznR+RvuCP6BTMLQJ9US
6fkLZoIjQ5nW0kJl08qFywLKyD98F/bfPM9SAq1WuhjE/rkQTP3NIQ3ORAeogOcYX/VvgDY9c5kC
ywwdvzj++d//i7+DoJ5recJavo3gu/3rlGhoVgcZRGyIPvmdSFjeqMj5E7XS51nYfdQEvnepO72W
NtJh6zzPyNHEesrmwiaTlbtVvqZBYMIlgXYeKb/YGxVVofB92CDNZ0+D6eozlyrrEMjPwNMvj+mz
QhbDwe+4H1Yx3Bbs3ghzCjLgicTuWMT7ukWec02RPE+6/Krn9j0xGAbhkbXHCVw1/tEXP3ZYgy8G
dn9CTiW7f+2YdXZVPV26dnhGOKObMc4kK3mLRDAz8pko3nQX542xR8fZiNbq8BeM7tYpcFpzron3
gzXck5woPmnvghQy4A0cnU/L782NFCrZq0x6O8NunAOeR7ktaeRY5eBsNsZoTbDlZmgMdGuuU4Wx
Gox4tUoDBpKk5JwZDg491jlzRtmm1dbiMczaIbyJuV1tGlIzK2HjHglTF/6JLClSrnHvOlWLH7Mm
WSGyJDwluRo3TSl9TuRedWgSFDV7rH/i1m1XaUTR4Uw7QpAzhUdap2uizQcTVTjKm7usm59R2B+4
IVCR45J6iKroJcwaCFm5u6f86dNnwYQznw2HQ6H0gxJhDnNxfqAHdVgAIRTC2KXJMNqqYt06C4bB
wtoczzbeF9FCQ2jqX1wdPENzaB+iWBSIpOkPuVGwd0pjBxkO13JtuWxVmWHDMcLQY0y/fVV9SYnF
RTrDvhXNcBMQu/vsJlOwwnedVTqXuzn0dyX29HW59Ibhy/v0cmKlFHEcIk0C2gRmH3ocv0cwREeL
QXEluY0S38Bd6WbNpZs1BtvSz+l2WGyB6ehDMUECr3X3Sg7ks2h4wBmuA5h/aDdEnGlbCJ7CAUOi
zY2Y8HjMpdLJ73bGxctreGnkQJfObB1J57lopB7+9/HCR77aeBl8lGm0QtQL/i8pnS342c8q0Xdd
nZY0RRTJnrz5J4UUnGj7EquDeilocDlKxqsuRdjTpuMekxk0pRln3p2DL2MblcExtw3jQNrp7CBp
K6s3Gcsdb5M61cecsCtn5f0YZOmNqNvvDM4gHzG32LSmQhzIg1dlYbVyG+dTeg7lU0GpT33D2W4s
NUYVNvEsj3GSu7XzB2kRM3DapSc9jEcDs6hI7X1ph7eJT2GUmgr6rgjiJsY+4oyxsgkDHKARMyBV
Jdc4BE0IAXZydqgnhtqSnTtjwM9Tm+xhWv8orCbdFxOoOxZeFCpUyblSzpXe8INjdDmO1EmcqiKx
N37CLGVi/WHoD29IWjE9Gl3DZFR158HBBODmJos0AtzzMgg3bbwNQKDxUaW7dxqeUbeifSkGLjkE
G25BBnseqPM5oRTfGcmjk5+nd5d1UzncGqm4hMZSKSs4os7qGvdUcGk/oKoCzW3Fev8aURy0KvSM
r1UwJrceXl9egO5OC/OsJFSd0S3vdJmxf7BuxsYhjjcvGSLI8agw1FpIi8yZyhwSm7Ltl4nnfVLa
3nddh/k39CgQ7FxaF7NbTyWf1kRvMZfLhHmaew/mmnHVJM695zFnOeEvXQ8f4dw+Y5ujxCUJH/FX
v8AHZ68eJZ+GpamAF8lrVtuvfsUpC1M4Fe77pm1OBYWDZGrMelM7HBCD1ruHiU/moot/cELgQOOT
sqqNlPQjx12eAIRDiLsHtcJQnb46RnmJFA5wNvPloXat27x2nuH3vDP+rymcpPMpMN/yJHoxjezJ
HqabOshuLQ9TbNzbJ1pznpJYkf8mckYlPO699It2Etw1+j1XPnWL0VRhfDdvrNqF4jpnnGXMgX0w
ILzQPcgK9mSgovCgs45PH1vPlXaWu6nioVYjH/mQWfG158XO9Ur7kLeVezO3et5VKuSFiGOOqTIK
1m0+D9e2bcDjGK51Qn8KdrYOBYH9Wq/aRA63gUFkzkXoZNbozU9DtunByimNaej72nDkS3Z1RsEZ
EhV4xinZjYG/EBtrLI0L7QKvPHncqiBaMIr3VA5sMOj0wBsC7V+2w8Xw5Ku5UH2G/hAFuqKdr013
zIc7e0qSNRGKjVXNnyTMyrOqTfMzlLwQWReZN0MHjqykrHurlKLxIQdrzTOAhW62GX37oudx76Ls
wHu4Ytug5M55dCwgxUXmkPCwZQWti3aaLI/uMb6DjCYfPCTWLQRdvJJG8DLHaAfQuemUYO84dOMm
oTaa+rR+T7PMDmjZb1RGzypefEDZ3uiCg46HncianWNx3oVhraGCAKqIbPdF5jJjq8ITDIWVySwE
q0M9C0hqYb0KKzh5Bsa1hvN56ATvRZyw6c1qf+1bCh8SitouH+vvUVm3Tj1sDRqLcZaEn8pUv/GA
BhVEGmuQ/k0j5x11yALzBeSEqprjctyv5vkcJPEFpKa3a7Ay9CIJeG4kYDaYZD8IcuXXKJmIIhZZ
uZnd/s6q4jfwufEO3j2LXi+gcCf+wvS+S1PknN7umauzvlwT6ngGZm6vPIM9c4PpG22co0BpWzs+
/PcNvip6z2vSV2Nd0AKalz9jv5QGtf2c/Jlm0iUk/sa1ASodmvXM2jFpQUiaBlJ0403MrLCuaDB2
UfpU+hnECKQRWMMiqCEmhe6NNrsWirF7iUIrp0au86HMKXonougCvzTfzWCsdi3aJOpbCdTEx3jk
9969jxh3HHXMBA2LTJGfM4uYtCEUmwzn2QprQc8n2pNQHuvuYIyhsw/rjlLFVAYwZLkNr/GqmGe4
X1uyHAgtiS43tVDmTR5gEk95dG3GFtCp4WM9oQDmVPfhJcNHRpUU/vZQi2Fv6dFe4xykg+XbNZaL
cY7nZ5O7B4Pqq+/4AQyPcqICO5gOxPzOhcNUXuEv2sDS59BncU3nnXwZZn6qkLYftvniysc520RB
zl0yw3Xyf9g7j+XWtTRLv0pHzXFjwwODHhS9ESmS8pogZOGBDbPhnqvfoF+sP9zMjK5bFVUROc/Z
NdI5Eklss/61vuVxngWPN1NGgjurya8hC8Ey7qad42AmmmfUNHM8iYnwbSDkJfQwGUYSq0NefhZx
RUgY2oZRWmuSIC8jtDgs+cS3kqZ6UAERRY4tOpJksNan5hYLINoBYZ1T4ulI+rm1MXqGwqh6XPnN
PTLLvVCiOE3w5TG6hU8dH2hecdKS3qwlZB4lW7bN39oZiHxYTNAx2pp1IXZSa5GGLXrs7JyRtUuO
SBDEm9g6NqHTgw7Niseuao52CGx+pF4E7ZT7IvVHRLesGFQaDiI8F+MKxyZThrIBlNu9BBYC21gJ
sUiq0WJ5Hd4a9HOIWTU8LewlW0psCMppGOQmMbzFsbTR4cwjTLjr5BI26IaTDbAFoFZxHKrp1RPN
VXYkevxwl3Ovz2LrF4fuTRucZ3KmB/ZuHlMoAH3cb9u+u3FiDxdlqr6FSH/rKNuznz5GFvlDySZS
tA038mZcT51J23tSveLUeE2ScMCeMo9CCr+7di7hXUM8Oow3qqzpNg1hOJ0wu+I0iVeR24cZqgPt
YK9xpT1Rjc75s9QPUZJt2w7AP5WduEtrk+GBGJfuyMpU5NiXx/m14AkZ+HWSB8+DeSKQkHD4Fk+j
09kwWRKGI3G3bNj6jobmA28m3EMHZ4gI7bbtvm85HsBTEauR8/9DnWYkWqxQN656paLLAJuZ0ZWp
vdpDXW0U3WhLm/WEBykZNk0KQbudmOVoNabfgPUWY5ZbbkI8OlHNGYyaTVKdjsgPZqVF19HJD20y
N7xKIGr2XHETY9GxCmgJwKa+Cx3x3W+Jatf2yQwhDujCmGcN2gM3Hh5wZlggyInglNPU7FytaLlX
AdlLAe0CtUFMZ1ddWB1/qRVE2TYW41voNsV3I9nOzBICkQLP4IZoxeSfSMaZKZl1bZXZePpFi/Uh
DapTbsz2ZbTVfJTD+l+6BbKBp5PW+O/n2/+eZfFP/df59t+/6W+6hfUHQWr/zxm2YIJse4zL/6Zb
GGRCuHn7eHgQDXy0i/+vWzh/eMI2dWDKtrD+Ot22//BNgZJB2tfkO/9JEor4r4kR3dR1aC0zz9Wn
heKvuoUZRyTDWpJ0kJ9SAD8NNiFmbGVNofkQFatp9vZVs8svGMYvv3NesLk5iJ/2u8IUaM3uwASb
YOqG7xGVC2Ak/We3YmezZk9hi7nQCJl9NtgNlYb9i813ZVM/wmZRl6tEwyiaTUj4Q0cayompLcDC
iBy+9GKDWkd1De38bCuz3Uyz83GcPZDun27IoSC2nTwje7/02CVLmV1HzhyjNq6yBDmwNfRp7WKx
1D10dmt2XWLZ9BeEkvmRW2vbz77MZnZolhqen9RKcAiViQGh0Pz1VXEKZmenM43IqoxmwTScupwy
Zkyg9DPOzdHRUY3cJljkk9kvWs3OUSPTOhwr6d6NKmaU8bZISWpnVv7Ma01JxuxAbWYv6jC7Usek
Pw1UDK4hcmDlxbra/+lhNRLOgLOvNWYVd00a5evZ8yoUMqXHJQmjAGz92Rmr8r071M1RzIZZGVj1
upkbnBL4mWwbV7vJvjQM+iqL6l05tz4ZY5xup2K6UhA8YAqGWFAoGqKIDFXMZhgzUB6lK+1NzG1S
bLk/bHp7feyfhKvaNVGFR4sSGZbE6hLaLOqRanA4zD1VpeXIo051VTZ3WLm0u9+nRNM2dYDjYW67
irs+4CzgvJcUYWXdUJETjT8TDYmoUNy1ExG/1Ab9Wcz4ELw7ACU9GZ3Hhpot1yppTej7a0yVw8oT
TMKNPDG3+tzPxSg8Q6epsXf5cAMIOVoA/bMLtuzhALNuXA4GbV8mSI69PTeAaXpIyDe1fsws+jDq
huKBlsyC04FHNQZ16ryZ1OI18NXngrFxrhpDNGHq5Jt3ES1kmvSsUz03lPUhXWUOXY3YLbgXcLUd
j/ncadZZ7rdBxCFuq4dOetE6mreGKgs+OTxQ5hj6PyCLCygndKXFc2uaMfenOXpIqr9MslNHt1rd
tNYSG9SVYseE2hLrNbZldrDmSraiwuZW0tJWz3Vt4FxbOGeTRidbdTAHTkY5KfZj3WXPrefeREC+
tjNrbm9xfHLj7CUT9AV2CR3MLQzzZgzvefUCJi7FfThk8S0gEjWL5PtEcgKiL/g9LI2PseSlJ4L/
zrmciq5IHdw+ebJMRBtmIDtXpsnNzDR3GwNGSLWuYU8K33uzdZee6X6Uuc1+igxj9UBjqnFFjSFn
BsZzKr5UZgeYt9aZDytFt3TItNKMbtIbv4YoYmRVkxMoaygGRkYtcDkEt8p3brU7PWILubl6d6s9
d+uN3hfA0S3DoEOWNVupRaSc3eLitOmF3Bk1cDU5NGn11dY0TeqzGvmFVsyGGlgPtkSmCASE6Bj0
4T3q8/c0SpvI5ZCthD98V14IOqmdlQZnKjnndPHa4oO6ybHGLQxRA453rGDboq6tm4x73FCx8vh+
8N0LmtLmgI0CkOzZlMy1Zfkpyb0X0v5Kqxh4k9OTEGjnfB74gFfTs/C/d5rYJuOE8MTdCfEzCo8J
J90F8/Y9tUna05iF3k4DiPHgIfex8JHW4CF5omTxKJ32oDyslRX2gDujcA91pJ36ea6dxDA9cpOg
aZ7cB44RbXNrmnaWbuxGS53KUv+KVWXgoxeoW3GPIQNS9MZmho5so7lISREXqT8LrPmcuDb+hFC1
tOYI7WonTH/xOa5z4Bqsl52+zj0mWbiz7yhFeas5Kq4nO3Gg/NaP0K4oCNfCTyssrzowBUj3kJhi
e9OEzWWIxp9uTIHpKJiyDHBxHRZjDvC7fcc/xeKTa48KK4IB2nrpTNqDskd71XpiWMU5zcm4L+4D
afN2wRIdi4YDWtNVFF/jNAk8bL2OqMdLkpuHrImPIGNXBdPjLb5wMlOG2KWVec2mhid6OFFSoZZB
ygHLqYd5OAkCr700/dwl5QuIFnEbLvWp6BawvPYpXF3SHsZVNLH7MHj+fSazc92nJ+qLu/s8dSt4
scANooIYSqSz6nFpv5/ZiHWieXfh3NWopeNdrxORZKYb44zQ5kRVP6+2l24cWroeiI7oFENB4MAf
yaJeY7HvQgYEbhRSG1SdKgcPATXs96oMyb7kZybZFwdS81hZ78UU3eeNcwQ7IcEV01ZTGIN90jTq
tiujxWSOTNOTyDgzB6avQpJdtBudAlJ0kmbuzMLW1EM4UNeCZBPxPuo4ia10bQaA099VpUtLcH+h
jsDEV0TKB/SYvZs4tC/z1iXazT90HY5dGd31HuU4hvmQhwyRM9fM1rSbJguJUv/g5jRodCluKLek
6EL1gVx3UfhcquqkmmSXEu9ZdHl3akT4ETXxg1Gg7I3pRx+xGZc+KoatDlrhqm1Fd8Oy8kFJ1LKb
9pOpEb3C1KCnctpKH+dX7PuPIrNPsvc+EX+vGfU2RozYqFA+wON6d0HTR7Q36Fujzn4iDX/+ZPQ+
aow28oz7X243AG72WEfbBqG61lkHNPmkx/kqTigRQi5YkLq7TTRImUVyXwX9cciZP/Ox9HV67Ptp
HwDe4F6RvcdtzxLOsQCy646kxa5WPoWRhA4jcasgLhSGu3VcSmMsOf46fIFP0AtBdj3Uc98Dtmje
Q7nLbP8wtPpN73gBEkfb6UN1EirEJDZtoik5TYrpeRHrv/NtpfK7fTBY36bdd0vOgdASyGYU+R4Y
h7HQcv8JmfCasqTEib7NoohPOl6XNqtPbUdFhC3SZebWD9yulqSC70oXR5Beoi/ZR6OYLhWYCMJF
7UsDPo+olnfHr1iu2m561UNtISRMgqHW4r3MDYvpcHkqYN4R/Y9OY2RwQR3bH8MDI1w758x0ng2L
iFJrYz9zjUc3aLYsFO8ESlb0OR+4zG/KWnyR5n2b8DngA/BfBRy+MQBbGwfbqTUfUr16jgP8MANv
nE7Td9MOsNSqVcy741egZYT3jK+1ANxPv0BR8r0BLBtiWdivrbbfNaa1zahPB8z6WIJCIV4JDydN
rlOp9oAi7p0SIY7JSIlJrQ0krV8TdKNqDrIhCMwebsNYkuN57gvx5cFVhlvgvLoDeatJmVDs27vA
7g+5Vr23/kDLMycK6WLc06s63rPxMwunx1pVEu5tgoOkYcVgNnTkRAjLIUyOrcp5MvVvc4zWGtVY
lGaJu8kVL+3EClpUPAhRDTds4PIMBISaXq8uvkqlbzmvVRsBqAqdzXmM8+ZOkFrl+0l0w+UwlrKq
m52XYa/iEjFRqgz4xddNdXJ0575pwj1aVM8zxJnIL7QdcS1/lve5anT9L2OOE3m8tTMnDxA/P4CA
+ChCRggBjI6IiPkh3jTxlvfur0xDXEYdjnPPIR5Csy9H2pQ9K2VDjbCFuIO5FTkTxw6E9TbKhmDF
G2csmwoVWW9BOktn5Fagw3wbEnHjfLttgk5fZXVV4sOy+YSTY0ZV9Q++ym4ObVrgXS5T27+7gevT
BI74U5XWYyORUXKQgyZ4vM4mdxX1mWJtKF+cxH0fMR/Sd8Q1Z6x00OUWpclp322mbPxKgjHcFATo
dxYBSAJE5QfwkUMIOZ/R7JSuWCXwSpGeXcaiOMqebNFArGXZWeVdpTmYZXGCbaRZMvbTSNZmGY3Z
Q4ZdaK6yaSc8Wey8c+aewZz55YxWtPL0nHOq0nH9V/E5h4jBh4jstG5OWy/QR/wS2nfjDU8yrIND
wmq18npqvrvK/Wx1uU2bN4Izr25vfQm3/i0t6F+hVl4nIzhUcFSWuBa1DZHid5UF5DXx3e7aMf/R
WEXkIB7InA9bM6xKjrfR00Dqd+c3nAf7sKY1T+fgJx+c2aMbhvgOs5yvBUUSMMh2svohN7AAUdkU
QfCm0Wq0BJwMPnBFClVcVhbzVc3KDqDN3K2vtF9rHA5eBgquZXLhW9W97cfYA1X5XvQI9oHscMdG
tFhY1Zs+IiRNtm3eZa1CQ2q957qnVc6w5De3xC93Yh3qfaCUohhWQh+PZu0+2FzY+HCqY4hnV3BM
W7aj9yMGeXYz9zMw7PhQ1DSBK5dpRuSQS8YazxieAmoRM/8b1DAy8go5QwzA3pht42zr04epB8xN
A8djYioyTOaT0QznKk/h+LqMRdNWB+HFXB80EJ0Do8XGMcbj6+DiGwd49D5R5PsvtcfDpWIZ/yMc
ZF98/+c22L9/z9/EHiQdpBkQIPxX3yNPzp/2N7FH/IFFnM5vPKg+2p41987+w6TizkKQyf8zSUAY
+Ef+7X9xemyj//1vFq4XEhEgFZB8dCgS/1SUgWz3X00qgqgFf4VJsayje3hV/pPY0/rUHMJKpOIz
ZDJRjcQ8He5gkeM0q8BkiXCkd5nS+jPX6NAaoqfUb66JUqfMzg6GVr16EW2sqh3uPLf9morqIgz5
kvb9qYLZvc57O9uZBs+oEauvmM4pxuEbcmkbjUtNGGorvgxLW9cmxHn8de/lECyYriYY/6xcu8u1
8cLxdZ/7QKEMlueJhCythbP4UtD34uT2yfCS+yjjKNpyL8YuUXMIdeotMMy1JfDXY4R+wcHxRk4Q
o3e5V9Bq60ynaFsnPVyn7aNXewevq271WHz6g/BxVHhP3G62Zjkc/MzeABentrQ9GlV99cbhbii4
siVjuR+M4qfpyc7F1S0XtIXmhdB2gg6FRyfWqThJcgihENnKoV1VRnFvlv6V7pMbE+NT6w5nuyp2
vZ49jTJIl27ofnvenxnpp7il/UsmzUtrDqd6ZB5RMxVesPUHuyhHa9cTpJgc2o8z2vfM3/2cA0Pi
FuBjuc/jxK1WRUP/IZLQi2q5R0UDDpOuGllzyP4yv3kO8ubFgc9PAGwpaKBb5NiFAtu5S2PrLWnL
D4Pb08Kgeqr0moxghjbdqqyDlS5XDHDpJI8KirYroHfs6IZLMB9MPrY9sr5cR1nt7VXTE/6c53aO
uQ112qp1O1tZbvSoa82tH/3L6OirWNTLxvSfOhEdE1DJjHh92oJTn5ytXZ3og1llDJk3SvMQd6pX
t8SANDVFsZG+yinuJA+Hyg/GiqdxIWVdbA1Lecu2K/pVo2G/pw9xSYIsWivfxGhe/ZqKD7xmhZTh
FGtNdw4w45Hre4zyInGo55WBtq7bAXFNc96Kgi6YsGXVTX1ekiCorbXXpSlEZXHRXAg4ndDpMg7F
cEESGDeehZuWh2NeuTU4+bXaSs997XPzDF6dYTVVbhQZnxhvfRqCzHZjZrexRj+oCQnMVi5wl2Ff
XqwW5gNJG2tR9fatsVsDE4b+YhAgXfUSKrphbmsRblsjpudoCLlkCu7l3QxQGIpq4005m0mZo7wK
aBpdTbll1ttEFka59Q2q83qcMgs9zKLtEKkWc/F0U8oWXLK4u1Z4ohZmVB7GZATVaqt724E3kMuV
RfNc6bfb3AA/Z/TU70BULzdihn1S/UzteLMGFrdujOBiOYzgsRBs/IY5TZA2bJxFc3U6YnbBVL7K
nvajOvzt4rFfKz34qDz7Nmrlz6S74UqXjMuiNqZ60TnFqsxRXJJZdgPQkNeboAnOiiMfPzPFLCWI
Y+zk9qpw0mbZFx3VfzxeMIW1bLr3tHJHtfG4MWgWknF28h3zudEHB9uUBq+sNggb6CQ61jXr4sKr
xEvp0L3QKA9McTXxrNDWkfXjHSbD+pwFSbNh1n1wLQbsViTPlYPFPSsE5zpFbNYvaLEEzxZu6PaD
haxy+5BMOdiwgJ4bpurrTGT9BhO4dbacGIavjcW30qFQ5tHkLx1XA1/TAZ2Ix0TwPxSTV9EMizF0
dgSYd1bcjWB4yvWkBwpfsDilmF4XdY+rsJUxhpnSG4HtEAkNwl9l11e7Dfeo/t99w/3Bjr4tD8tz
EyGJ0CAa0QWwH/OB1wS53Bl//VZb23BKF9LQuRMo63fSx7M/wMyjpvooRLBRsyFkmjqaNKufPk8e
cJY/eInFnaAl89HiM4NGAR/g3KPprFhwdsrJ3/LO2Pc6Jn4ZjC+DPt4HZX4AvVasC6ldlSf2HdhS
3HAVNhg3utlmu4vaeueU9pEGkc9uLD8nR16rQav3zPv3GLEug1fteifmjN1a6E4ejbo1802cQ9Bn
8/wG9ALfioyZ3MF8WlQuysY0eniOoEgXNF3VWmheagvejzfifgoML8TOQQCOUBo06pHzmKrDguy9
g7Lq99+9GSdLU5+Bx1ZN42dNJCQm4IOmwljglrhsTAOL7jaMBnFg1D+dtaYW0G6LZEXST65jTZlX
brWQSlIS/IkJCrfXf43MpfQNYoScRuciTSc7B2GZf07WRGQ9i5+JzODf8axXN6R5rGESLwPbJa7i
vQkmPJz9mDJgIaV4s45YuKS/tWpOyH3BJdmrNkmtvUdRCD/XbtNVriG2K5HiJvLtnBeks9f0a5hb
RZfrpILoXYub9qxZU7rplH4TJZCiaIAExLMtzzoB/iFMHoZYbUMgyQufM/9j5ge3PgPLncb9g0WS
Cg9HQFe17I5y4Ioykf9EBCz7u5Dp8HUccMgxvh9f2S7dcx5LQPd6bu+DMAivFpe3ba3odDPKpLpp
YEgbd3jHpvFqCOfenfrpWOskKrWu/BJDQN6uSDUuS/CSx2SOsDdy1xs5pbZlzkXWUPdplz+XvXHW
JjapMUIJkS4jh1CHsm1JsGjA3ucOY7SNhKpgu43CdckphrESbTHs43JnNU4CkhEBynfJPYaWxOOi
iQM54h8B0H9jeXb123QmL7wJngyzZrisW1VseJi5bfftme5g+uD6flf8CV0aUOvS1CZk2ZorJBW7
x0Zb1/7HaLisvvmrETUfZswS0TXWTxejSkbpSnSldpDolZyJqmsSpc+yY15RWjAXYOFA+aTnZRs5
8WeNtPzW5c7eByu1pxcAWFg3YsCzK2TYEvSUi28vVtOVsP8G2RdtjuwlVrRwZRXgZbB3vjctRpK0
d16SjPVY6d1jNhxTz98aIYUIRuBwuwLR4BJ6avWYuITUUpabmR064gs1ojMc+olcFe28vEqMhip3
Z9WIWr3gjh7b3Pzm0LjhtsGiw1w/OiSxcvemJd54p7ODrbqy6dF68RPJUbv52CbMZjowVCFFPiHE
jhhpj13fPA0JS6fiLeYdOteChqdqyJ4IAj3SvsZIT7znLX1nmWDXQjwRy8mWJgkcAOu5hbCbhwdQ
WZyRpxo1YaKL3uzzLdmglUuX0aLn056DOkObn+5qF4huP8XyXIc1Z2gjesGvYqCc6t0mBtqmaJCm
jslYZ431CsZ66YruloTIuWXonfMkeR8YtJrpeKwsefRIW2KR+sWmsq88E87d0HRrOm5TZiUT4Qwb
QqszdxJpmBkxiK85zWuzJYcJTmRNC9m1P31dnOsp3cYUUYU0Ut3XoDfnlmMypb1iUeccPhYOsKUY
Yo0I4crjunY5ek9KAlfpi5VO9SPFzhsaIQ4lH7Qq0x/+FC6Klm6xghnMxiv6DxlF3jEEYfAMc+9H
5rwWtkW+FqGY5iGaJO77zjKOmj14X1XhvxmenfBhKTAK4Wi1G79Z1Z1zl7uQ+DKZnu2Bx6YpiwfY
f+vab98tyn6xhCSg3FiznATEcYK9JhjScVWK5l4LOaW0MSZzqPKnHOslNUb51fIQBTppbCcNnEfu
hCvaE9lnQTwQg5Z3aVAvtXDoOOnMCKlco8XDbs5obQwahq0T1feJ625d8CtB1p51x6qPU0Q5hjNC
7o/MilJiC0eSnPWlnsJqZLIZAGUA83ONU0XsD2M5j04nmDvmVvoEMOti6M1nCWEvL+VRShvPId0F
ui6xAXbJLXGCi+YVW7eq99GEI7xPf7049L/0bJx4EA2dHnIgppn/wEnnIfHqc+3397ZnXlSUm0vX
BPj0L0eHTb5/9jj8946O3Ydqf7SHj//7f4qfv/o6/v6t/8ijAMIVJu4N/jwHPgF/6N+u+vYf5tya
63seuTLb9f9Ds673B1d/CJ185xxXmVEC/7jpIwLYBnE3ANX/fBzlT9bof4yjYCYRwhS2oyMt/IlI
+Kutg200MruJpYop8hlM4ZuQ2caMMFvYJnte4Yi3fpiewYQ+lS2wmISRgGwfmTccOlLFpkJLVP6T
nibjCs8u9YIR8OtJhx/KwNiGVla0G48SsF6mH6oL9oUd/pRg4VYyrXFsY5+f4orHyr9QQX5o0+rd
rI07qZtHxyjeM+5DPvNXpnT3YQrnswn0HbjVq81UxPRkxgJebttcvxmN/Rq54lW47VXNgVJlWXeD
br4PST8zPqKtrSw8Cd1pSt2XRnBTGBg7eGW9G5vsElgDncK0qwJpc96tyF06Q/ZIt8rWKHmCLQWs
DCGeNj1uH0k2YB8PHto8OnLof9ezwd1nafMZmQniAkE5lXfAtNk9S0KNjXuIDE470Pt4Gbj7ARIF
7KRsnPdEJpMQ6pMRuQcjUJ+howDgZxfidYxmqMFcMwshruhcUpMsj9OrN7/oPwNl7IfSPptO1fNS
q99hMkFbaaBCO2xn1DJfhezPPhV7a/ofdiYVlI7Bdl1jW4DufGssd+9z/0NeND9aydy6MHcsMuuB
3pFSx/qHMJGkd6T01pjrOQgCa5y8Go6x8RP5znc4eiV3wQR3G9rDIrclsOPhfipSxn7ulTK3uySI
DFzl6Q4uLLcvVe5iyAImwX3PcjibN4eg8/cGsdhliylelSPsMBc3scmZc3TGHV5c4tPyEvnWWevi
J6lH3KjT4YNBuVyVMrrUYKznFfxXthV5ZAA0vRzfBquld7ZcdxagKrhATmHcCPvgMYfsbLnhHBEq
yfP1xX3sMLaO/R0C+gmbzh7uD3yDlh5LMwi2ZTvcRMp8nQRhueQuz5hWJT8q6xVjF7nNHYLyU8Ug
qWmfyBavwpYKyECMT/R9EtlRiDW5lWcLW3RvKte2WZJhZi/GDRvwpw8+csF+d9/KgtwlxSEKMqWW
WDdhoJQBdygzcfSj7K4xpgfgCOu2J6VqlvRQ9/1GteA/OTulu7KY1LLnEjRY1mzsAPHqlXKbhf5W
U87BaD1YisV2cOt7LiDMPkZ1Ybb/m6IdrEb6F5aVaneTru2dTL/osfeeE9hgZwXlXjvILfE4szPJ
ea0aI/1t5wIiC6wGsM+cr6JMQ7jjifwP+Y80ytelCxct1+84BI58wPrHaaAAxG4OVh6je3H1MQur
WqeptxIpzcwSmofXcGZKoYRyMIzemCp/DFX+1MVUjzoSXpjpQ1gaAtji1FwVWvAIFpN7U4AunjIE
C+y6XvkGPFpQ/o9GJrbClkfHsjaYwrejad2sicGJ5pZbJ03euNBL7oIM+/2a+/jU5xEn2Xxc9Kn7
0XWOvsRguelGcW+LMVtLKGGL1HEltREZVhQbS0FCuHrMqk1KKiCx40cKYtaT1/ymiUcoRfcwaRXh
Qy70dwSQx7iy/K1vM48aNO/NKijz6+xzljdISiHWcE9xNGvq8QgJk8BFrJ2SkalZWZd3WANZzXog
LtK0IfgrOmaFy8mlEsbcFjs4TJXq1Fi2NWuvRnyE/tI1uOFL0oE9cBhhFgOD1SiPEI+07tpU9j3Y
kGARFaPiw+6/pRpFlmHpnPB1yGXs2deghQhhgrRlzoNWmTPpLYqJG3XX3CxXbUTt/hoG9FioUiEC
4oiFqqTsL1TSXNeOmDZQ998MPyUxK3r8wbKZexk651BS+xtZqEqFvbdlvctEscHDxcAnIoYdhXfE
ePIdPotumZs163n6UQYM5nMjeIUqABYmRI2cOL/6EL8kN28qkfZMtTgtJrpHQKT5SGfhJ6ILs+Jd
P9dBQfy/wQKHLsrQ1Pce4p5hYxiF0xoeSbzsu9jZmS31A9PY38okr84C3zkjqWxaTrq3DxzLBQIH
CKHMdxBV/BWJiW8laR42LmqAxT/HGbSg0A8yC+EuDh4kP5vYVCarZxUDNXX7e39gQyxMc1t5eYwb
zDlRUHWp2hxpPUNJnAZnH6UD83VaIRKd+JYXSKpxspwRfvozwdU6aFW8wbeXY4PArNuOrCVOPz/1
Hb+7NzA+i6z2HE3kGQLa4Hj/kstQ1fepkeDYjLRmnuIPFMzHuwi7+Eblqj6NGjPbGUl+7nLvaPYV
7TyB9yT7pjjBSZgOiWoVFuiUjFricoDmEdSHC0UDjHEnJpKlUih/YgAnEc7X3qOkVi5I2dhgTzy2
ApAwsfoNSfriQNck8UwxHYrQCcHlj9Aeg9zH7sa8W0IAz1Swqvqo2IZJcPQG48GMinfinOOaxEwL
3ZjrYDewpVTG8JLSrb4E3RhsLL8LWJETGRGTmUjfVWyYgavONO9Rp+vPXcJBc+KN+zCReZcETx8J
Ohx7wZUJl9x5dFAV/Sr/lXNkDM8tvwHW+XBMvNXg2M9B4H0D77hmmvr07ODO1NGIRcqTOEXSIOFS
o5cj3i3CXj4nLPeLOIiYODBjm2N57PtpgOGMCh0R3ziRxTjt9X1pVdU6s/HKmr1W75ieIKn7GPqQ
0UvcCWnC6uZ1n7NZin9rz43ZvGAvOibeMDenOQs41avQxRiOGrFmBT260iZsYqDzxLRtO8P4mhfR
kxDg6DxNI2sBl7Gzhn2e4E3qq1NZdIA9mkcvMDbp5HwJ236pfBAYgBMaioGccGtZ4tFWYX3kQNnx
dJZbS4eEA5txKSnR2sfldPBS+vDKfgmgELuoS/st6VOcBFm0DKr4ybeZtEIl3mihBkQ6ip5prt63
VU9ps0Gy1EBTR5XbK98eV06AKRGXZMQPSflepb3WBkN+i9opvjUnADC5j70fnpicEswdmoehm2l3
FsMgo+kfkzACxFERErLR6isjwMylrk1ScGo0z1Nrv1bm6O57N0JGbKpNGLKK1qN1j0hFUZ12Y2Zx
NthKFzULV1RxZWP7XHpzdYxh3dE1vnHzBhdHfe0UncxMxZApq3Hjqpwl3azVumkciIcjGHPfUc+V
7+1GZRrrQbZnv58o8k6757TIwPgapC4ZZHny1ISMcIbiu8K86PTmC0rkkiKsOy8n16HHG45Xm4Fl
yg6xMZaYDSKMXDxdT84c7Aq5D0Y8Uy4/EPbpaBtw5a5bEOAUGeWbvB5fvcKiPQmK4tkRrblwBSyV
WLco0etxUfJjUBvmPRPE+u196Eld/uDYktBjUdCHjLdkLrrMtlmDmzewqOsZ29n73cc/fg74r8hP
Q2pfxGjcU0aNsyycjobEaaHT08NHYjyD3LzLdQ4KWZxloLpSpla4NUk+z3FJzsi5uKedYNokrrwy
jX+iU8kEr81BqrWrZBmW/UsZFt/Ar28aJNHFAG0Qaar4tqA/wLLPd7HPm5162CtHhiIcXETKMAQG
0gYXLG/m0PT0+8gg3HcccKsxeojcOr9QWkdKLSM4BiU+Xyat9wgCOtvoJiapgCn8ocunNW2e1K5n
YD8aoLQYcOwzJA+YsxklXHk+7V1JG07eNyYjieniYyAhI074WxV9tUzq5OAa7kOX95+daWxVom26
GrJ3XePHwT2ZotMOBgcZQ26YCzqgAKJxNdVW8qgP1qtn60hi86SrG6I9dcDTMtZp8xm7FqJXtPp/
7J3HcuRYmqVfZWzWjTTIe4Exm0W7liSdmtzAqAJaAxfiiWaeo1+sP0R2WkVG5URZ9Wxrl5aZpDvh
cNxfnPMdHLY6lF3jilKAWswxOMxja7pUdWqto4b/k61OvUL4cGukLORqBn3D6C7hSEW7Tp8T1c2L
69UXwgHQO2mwprx4lVrxtVaK13j27BJZFm50Pf8arCq5oBycwDYjlrBcg61C6mlnI8rXUY5DW3eM
JYvurZV5F4T6hEAR9osotMZoQiRXysMzFq9dkxyw3MKfNdKzr7vDMo89daCpOaQh/uav4FbXuz3G
5yejDO89ocET1SD7emjLBkUsW1Bc1QRZLeDPPKgy2DMdI7al1brlaOpPPugvri+xPo3C1eKTOyRb
j9oUpI7tnMh1zRflAHamMcWDmzDjsRzFDgqGNkL5FyeCzNAgY1oHRfwe2O24LukxFqNpL2XIBVYd
+Bx08dWqlmWLFM4ztpYYoO9apDRWfnYGu3RVFOpVy9VRklg8kfjFwo7AyfKemnmXAK73zXzbZf7B
ZsxjO8S/deWBRu+mBLznj8M6lUS1Ve5d6/UvaLcew1lJGhYPvLGrxk0+lGF8fpcTkhv3CRbt4pXd
tzzBJAphOLbt9z50VnjzlpZd7JnrbvusjBiCqY1Hn9ME4fxWKSjsZlgT3HX2kNo6dvbkDN1zWjIX
L1z7RgeoFMTmrarn5YsicUFHFpeZ/R0X6LZoxSWUzv7fRnaLKospTtv+lDvlxgVYahoP/5o6MXUC
vPzLqdN//N/6jdXZzxOn7z/2h5MIniXliXCkYTk6xqE/Jk4mLExc44TIoOtgSvKjuMT6zZOAB1Cj
ICGBY4mb6Y+Rk/WbaZiWhVQFN9F3bso/QUAxTBudyo8zJ2ZXgtcAdewYIDmdmcPyIyizZV9ChcuE
P6gMHp2WytqLaG9ZX9dgdeuQ8Ad5SPSbaMMI1nE2BQrd4Jm4zjunwL9uIizHwVviX2EbooQ7Lm23
t46YDdxTazjjg4fB+kWRnrLVyekkWyEx2V9MQJNAoy9Nc2mScFw/JtR9CTLWIqYBbpjtFMmS43En
q1fNDRFM80AbiMgMRmTf+qop6fwterup2Yv2yJyHGQ46xS3VIrHEZMmUZF3kz/PTsIERYCRElvKg
oHTRvuIBhdWqeolZAhLh0l/zvAjUqRhfY+MrZ7OFHSI5srRhA6Tfg3JecKJhXbbv42ancfbox34A
MDZ92t3BCa+TT0wQi8EjMoA0DQ4ohhqhtSmwNeY7z16pW9AM6GqUpP68dtVdWL1gqfS+QGZLH5fy
NgtexHjy1dtg3xYmUxSfXQeYy0uvjsMjfuZFdjsbk+oLqWR06gLhjOjLY2yxWc7mFXO8EV6zCbSt
7NoNKE+HCFhbndqQmAzvszqM7bnXrwHHIbbL3HsJxg9dCg4McjMeY2q4ACUBhk0kRVsJ/Jp1/uRt
3ekcTPYKHIbddaBZrsysIKgswqZP2Aii18Te23IHkUS0ZyUvZjksUVZyyaFmL0voTiyS9feM5ZeS
3qFBsiTxjeQTEJxqjcV4YRCjbKxLqGFauUn9dYe+u2Fao0gCwo8B5s3gL2CyVYJYm4wL6ANMvRgt
81WnV+upQL2MouDepxR9r1BvK7I5SwwIAPVAH/o4dhd1dFvZzsJz9oa15zNX3rtiqxDEeKusFnAb
+pnbEq0MrdzCZ24XQZvR+0MDqWyGI3grh2HHhJQwT+4tkk+R9jNFkkRFPKG83WdAQoZtOR9vaBvB
rYQvhbMfoDg0T6idDbjZDteDdXyPSx3N67MyNu5w1JmgBUZL0o17jBlF9unFJ5WJOx9iarKswTE4
tsfy5a4FSxu2Z1xJAgtO0DxycLbUNnlYcvH7Vep+okUFuDnuKUQBT5tE4BY6Pz5zq71oOJNdMUNG
Wb2DWmlgPKT2tmMfZY3UelnHMvnFC+9Dl8jaA1CeejgxwOUNY4nGrtHlT3x2cCrJhQB6oypu8Ihs
DoRQJSs0bFPRPub8eZPkUn24Ktpk6lHZ+7g+U52k2s4dy+mpG2KS5JzkyUYikbQ3iMBj50MxyCLq
LyIORbdWQ7+dt+zxq6DHR+FikipggBYvmreuejTwRWTOvNXv9pNg5W5rqwa4S+lvDO0tAaMfJvuo
fG7iE5mwLHKJrEm3HvKKoa3ZWWkwr98UH0FhXyPVumuqD63dI7FAOq8edLOmWqjxYZPbAQs9ebSm
J4YROTqNcDeQ68gicwqQ7TpfLtZ6Qt1AqG2ALK0nc9qg5meN+8Ak7aAP4lCRV1cPuwjPOsACzNkr
3T6mFncORVPqb8f8mlZ6KM5xfgCPcyjU9ahDoLJSGu5gNbTBSrTTLgdkVwQMAA0EzLPSID9hkaaU
OESxfq/V3irF5wkcbqn6O7dtyZlmDtgf9Wp4VO42QHJUIGHgu/0ZBPR7841PJ6Vca9VI62UwmSvV
yXSNM68Fnh6Fi7zMjzL6bGS3hpvPptbeT/pV5GwTOCZhdBOSjGQCyvM/XQu9z/UYXCr6aDI8PNqB
Q1ifregqalZB/NRXK9e/QlADJbNqTn2486c30gWo9a3+kvk3fYxy/zAlTMcZRPIIbFB8DafWvx4q
7A077I+Bc4VqvgG8NR1Uy9z7MoS3Zrar0yN8y9jZ1tZJ5PMrpOIDE8tSesXG4SO3aX/1gFiDajkn
ifAMGYyvmlyg5FtSrHOE04a5RBdezt85josSi4m15Rat+rcesiJgHPmWAdBLb5vhoShgkqNuv4qd
T8Iuw3afyQ4Q4NoKo5wfTvm2+Mk3YQHpuFFNeRdE3g2ch5uhf46LAmlkWF7nE/aKRWCV3KJew0ac
/JdBpXsm0EvGugLCE24/12kuyvcALBdnUEHywxwEvIQuu+17e0fDgAi7XxR1dBR9vawgcvAtS8W3
GMD2VssZUxmmv8LysR99bZ/a9YkcmOtJb1/RS7/DtDn1LP4Jhzw7bC0XqGaObsz2U40gG31cxW7k
kW1Y+Fe+8vmfBeuYphnbHV3/cHEDJzir3n5A/02Q6qSd8q7hIWuNySEhtRhsBOgeIAk+JhBXI2im
gpvD8XKDWfbgJJA2y+EGvdTLEBXWnrEEJsU5trdL1CsJkVemp8K9AvfF3per1deSAX89p5UYfbkS
Y/DuJO4LaXEI5o1hXKLqAcFcZQMJTdZHnE+3eWCcA5GHy3KE1ejb+jpK1M2Y4fgkSvbKKtsHt1Nb
rKZrDI4PcSwYkY9LItOfcs/b0rsEi4GECygYDE18kV9pER2V1s/Tec3QlyTdp9uM2RrePSSnJmqc
2GRoOELSbmP4MC2IQh/qCEQOD8RBB4xgzLWvvKk/nZ52eLLFySnIYnLYoRPnoZes/Yk3LyUsaGXR
tSnqKJyZ4V1e0HE46CiKqE/W8UDP0OJ7QgfjbvuJuxZoKe5qWz7gkISGrXFjdy1kGJthzFDp2xnl
cZSMxTeG5LOYjUzdAaMNGBpf7PzC/BY4Po1oHRdrUfLwKCZ/YaX9MpLxU24LRn3unERTQBn2PeQm
5LAs3d5FFuChmzTSOSgooTOU5i5StBiaiD5Lc/oMmKFvFDK6JWOrY6hEt8+z2XdVOMSDmsW9Qc4K
U+knJG37opcHpkbHrgdDHBTj2g3qN3QVm2yyfQ6Xiq2KZ5ZnG1nAwvG6p4DE4brz83XVT7i/heoP
NUkYjssjrGmY1VSwSI+dQdvl9yuIRifhoPHCPHrQadgESM3CHyGwTOFtN7XrCCH/OqtAwNBnRese
icKuVQ7PQ1wMqPxwAyGwPDBefA9d+MpJhLpJM010OH11tPL+DlJfskWohduq2GRJfwPFO1hoeXI3
5iWhNe4H2rYnSmwedUG3JijqeWRv1oQM8PL4JDTjPIz9PXcyiYAwpxHm+CPKZsdfkw2xEVl58V3E
1tK7qUr3pUTUXJtXJXMZ5FdugxktWXsh34gWhIbTOEej0zdhpJ7wb+xzEV+r1gnYaZk3YVsg+cgH
PP52iRABP6mx9BvnZWgJSMksjCpJVxJ9OBJBGc4UsmZoWsKs8JanQnvrIRGiXn5XpvdSWkG0LWzr
s1QI91yWG5UcjpmZXBu4XIfK2BIlmS2mpDnnZXrpS3Z6c7JaJinmtJ3pBKTCj9NRDS45McGbg1rS
GbxtwgGITPGQjWzNpLWydH3tCO2ekF3SZNVXZqBxcaZ+PxpsVjKGxgsHPc+16aQZxhJ2SlqCohjR
ESvDrN2HJdkj2D8wqFcjmUIiXod+2WNCD5GSlOxYU5gD7Cp55GcseEHHYgOOMWl2A0/JXqTulsHc
sNV1IjV0vWZ9wJp0l0Zht8sz6v6Si78Mc+u2CACw6AaZx0WsuxsiMk9jzRIwCiBcdRUyQD3AERbX
kb+QncYCo6Ddj6S9bcx4kzbWU0YWd0N7v0gH561Ip2wdQkpnihbf9Jp57XZ45ZCO79mmXAH/P5ba
8GkUtbmquvwSGVq5iBigLwjmMVe83VshIW+TbEfVbCPw8qT2FYTavmjpCQTYNZPxoYNRc1HipV7B
ScEDhlU9IhFwq7kksmQxUbvUCC8pYJytMtljOcZ1Qm+7rEfzHBr6u+u31DcGixJ6pUSj9O5MAFm4
TVeOH++LMWBN1g4dKikXjo9bJlt9UkziOywzduxC1yEfkmVeVuxC0ZE6hg6WQ5VpJwwGohZYMqbZ
dM+wMt3KpHkWZvEtMd0KdGD/Edjig13n9dB5R6x4/IxEX2cUl9iSztFJqE0NSQdoEeY19OWVxQVC
pUh4gq/PdKOqp7Ylqhv5Yw3lgYdvOpe5dUBrN3bldZujlk/6eu+Funkt3f6s1QbitUjHGlolb/bI
5yNblitIJNWZIam+KVpo8QjdmOVGWG69jvlnQ/GFDTBfjwYVmbLOiOqxwwq+jd59MbnPYW1/aa3O
PCdLwBARdjwE7tOUWB/UpuzVWosTajKPdV4YKyclqZ5VFpYsdqx76XYVYlVfLuvMJ6THDmdz2BVE
3lMllbcF2TcurGrc5jY8r0gE7FzzlmovvPUH56Vri5XuIvWKK31fBSZsG462LztOD+i5wlUPm03D
UAaF905Z9qG1mqvMDtnpNx92PBwlczyynF8TFpXrOCYtT/eICfU9gFyDlXX88nbHMcy6NxmZDdek
PZn2ZxO7X2hbL6oW14BM5dnKCtg4tGbMS2kRLbRqojkpj3K2dE4tOxrXGe4qmW+CZoJGwZ00BJxC
XlPfyQkGRjgVKxwox7xl+hiRH0FYg0lOWo1n25jksWKNhmCWjSlXyZvEojZgAPVT/a00nH4DWG8v
e6jUXmqtUt0lklEPWdrq9S1b7VVCdORm8sa9V6Qfwg32E0EApq49sBLbsAA/tB3WV1rCAlG5bEEM
Gb34qMISfbrfviRDaW1ajT2hrKfzpKXXXZCCXjaxg3acmkP1NJp8fQL2nPSGNt99rq2DuZpn+8nt
i+oJQ2l4BR+jOib49AWxB0C7gWf16PYXodmTnyjsD812BtznXKYwoBhzzf5xarYJ85FlZVh4u3ti
7ir/xYrGjW2POjit9MJMh6xqzoJlmvbaatIya6XREbQBFViDbx/HuDxxEjNHsNx5tdVfWWZ1Cw/u
GETki/lqrwpqs0mhnW1r8NoccKSlDyiYnLQm/zNSW1kwbJqc7LqeUn0dinET04NDDIR3WQ0vroLX
VpbcL6kDYWCwCHuVbBPUeCndMmCkjWvUklV5zS5MgdbVzryjpce6xwvESs/9Q1QmSBwkNu2mvEkr
68OfGkYaNMfKBbkudIDTqQ1OrU9Iu5osvN/RozkE9xH9m0HEPA6S5MnJ9HbfKl3eSGGFxPmCSFM1
6NGYrKt1TGseW94VoHgCF/VsaebhDWJsMooHn2iWVjJAKPXPIgW++BmeSubgzFvCe1uPPj0N42E8
w7VlVW2iKtiJnslYSfZ6WeuviVceG+4jKwMHSJhLtbfHwf6dW/0x/C+EWze/o47/R95lN0VEg/m/
/yccox+nfxbCZhpV0lRddGwGs8A/T/84JXtH1xy80JYALEfSwWiuE8eA85Bu/jUiZkRsznPbXwsT
G+0TbeJX9PfSxO8//IcL0bKY9LKCQZhoYfRj5vu7NNH8zbBxOTKhZUqMG9fAn/iHC9H9jbkt9H6b
PHId6hj/6Y9BsfubNAFASj5cVIWeLv4ZVPZ3ZeSPd4pu8K+IdUKoLKSjg1P9851i1apjOghYx2Z/
tahs6xQXD5ElHwFLLjprugabtXbq4IP0wpumbR/R3u5x0dJMNpveZUmTkluI/gWQqIPrnu2GcZYA
l/C9YwUfcQUaFFnJ2c9ZR2EFcZmDI/PBYo+VA/8JCQz4yrA38zWGaYoGEaQBW75t9D0vU7/Kwq5a
DFOZb4ayIVRYfWT8SAl6AdL0AV48dTqs6x44m9N9IlHD0GVq7JUKlF9u06+Qui0CahQZGW8pvTBm
MhJTclBPIn+JB+/QArdDZrCHg3GvFE/CbA5SwI+GXSQ9pNAE3Gw+S2rrVqIaRelkspGiqEfntehC
tddT+RCPmJainpFuWxbDkscljx41iX3beKusMQ+R2nU4MDFhsGO9J4yP2FND26RkO25RRNtozV5F
q10R7/Tkezf9pAHSywiqgBZ5ZNvzUKb1TYG6a2WM+ZOewrUs1LfO127i3L94maW2w5hO5EsjbPFz
orwT+am62QUSDBBCdHPZ4YCueO9EOflOniCXjh5pB4hINyUHclcP9aqS9kPsT+mKAokSGdbRwpDm
o0yss57JD1mHZ8HOkWkYbbx9V2AFXOkGncQQf2I3OCSZ9srRMZK+LlFpW/7IfEyyDgdTg+PIJV15
cgm8yRLOKLZj8ZNWfxYVUJDyJh6GOWwwfsRTuraZJ+WWd2OkX30PFMTuWUN6K1WpVYICZwpTkl/N
mGwU01g0Ubp3qjdvnFlbAIyYCDa6jiQEDGWUJgePM9rtUmhD9csU+htM5Mu+v0rzW7Qmgx1+Um7e
FgBD4f88tHp7JEVzQYDGLFyA71WQmm4T6JOTqRDbh9LCUCB5wOcafGXtbqyz82gmmMCc/N5z1HqI
Es6ZMTx343sYw21WYbujKiB5AbBDEq4yGbDiTLf+wN6+b9Y2w1E8V2uw44vcd5eBHz8KL7626uGe
PnWPvoRyUR36OENSmkMYOXU42DhlPiccTV4PihoyVefEZ9AAyzLwnvFjruJC/2bFw4vyKeJwrqF4
8H2QkoHU0OngvoeRj0SDLz8auWawV4BGrvAlgbSBTExRq91kJYS2ENniv44Njg1yEf7RsfHVaP+e
ll/Nz9vF7z/6+6Ehf6N3cw1vDswzvq8J/1Czf1ex6zrPa5BVnv2DnN35zaD2w+eO4c3id/1gXLd/
M1xBLWBJ/Z+nFLr6fCT8lK6A35vwa53zy9UFJ9qPq8VqIGUIzDsK6DB9I5mqWwYq4nEBmx95Kk42
BEQn0NLuwvPTj2LkUUTkunFFFmbKVEMfDmYlm1Mi9LfSk3vVT6/N7DxGEeiDWMbyPKFUBuZwahPd
paQU/cpx1T2C6weVBtNBGC0Sn8wmRNtqX8w2QZ4datU67EwqrzYcL2bdGntBdU7XJ/q7sBE31Si1
tZhgdunMXsxwzJdMhoDgtWkxM2uKVYldM2c1QotYNZSxg8ZqhBncAAcG4zdADMgcaF+1fqP05M6d
4A5Tq7L2MsWdoYdM8kT4LBiwUJJz+AF1RQqR20xzZUvliKWIoOMNkQUQX3xE/VpohNiT4wEwFLJ1
Zi0K6W1ImLZgUdAV6VsV+eadY1s8VaHcC8eMDqDIwneBwHUpbEE+Ta6STV8R0DCSQA/rhv0O5GF4
aZe8oloPpL6JgwndjPcq4OYhHzEavJXNi5/CL4G0RuGPqWDtE027YEB5NyDIXvf01XSeISsl9dHU
KExdzyZHyBiYy0fTsGk9rMcBIHsg/rDQkNyzj9I+SOMbAbm5H7nq7nqfQQnBuZXd8Jw0jfvCyqN9
aNnQMIZkkwcVVT0BRNVnQUELUFrhAjcKRDXCxVYQvHtadfI79nhpS3LNAGhQaPY7Fcl7VRWPnQSw
avhZuHbLbNuMxqMo2CFlscFhQhiPFen9pm78a3PM1jhHWcglDStqMJjrHMlIk/jvFhrNx2h++hZW
PUvkYSx3Y11tE+AAwo6OllXtu9mYUE2kyDVcyo0XQ8qXGXJaz20TVtKQCmpV48SX7S5x4nA56HjU
YwJyiwx5OE5LRGJVuc+S4r6IQFP6RMC1NjLLBA0LEmML2bFBPzj59dU4t0CTqUP7HQ+dbiKdZEQd
2zm6rcEGwVxbCxDoc3Zz/JAYGMQyC8ZwrmSziOvZfq67e0xt0xqN9LDW7YBbCc/qglAyd0UFRauf
eCcltZeqleW59icMXxqGwSxdgTSDZi+9DxWnezdKLvAr4lXBkn/UtGOg8GUOU3wzAemfIxBvtBh9
VmIhwc1l+KRG8WQg9lsNGUOfyLXI5zGDaUXeCtcX0ejKL8NoR7oP5aYb340l5aQI3mUmj4ZCBeq5
aloZBmIDy7A4vC3j5DjiyZbaXQ5YW1XZk5cVp7QZ6adiVmO1CNRSldQjTYRENCzk3WiL65IxjGNT
9RgtA0YObxjMbCI2pmBjwQ/nDG70rZng5rXHPNsQWv1GfwaRyexfKdahhSOXiJ16JviP2ylADRh6
Gejn7BKFCJwiOjDUyCRWdXAg134TvuKkvCCSrlYFJrxFX+SoIIcaZ4OB0EgjViGLDMZUgWfSHKqT
W9O+x533lQrQ+SK11QY/33uvRtzDLW6dskb1FTbZjhjqkdxFsRV20q2nOHzoR8deMu0h9EUSqNcW
NYnJaK/czkM7yC9G21rtRSmvNNIuMQAH9wJncg/zhCCEjgdfJL6Vko+uz/K7xG5uer3DepCIVdsQ
+dtFwTcvpb6J528CX3ICzBITzEOfoycpRobgAemoSAeCAx4Pl9mMgUKW0SZDOqRdqBw3EOLuRgsN
rI+8YycJ4EIk+jk2TgXQlTwHz843mhuo9RhRAmlm92IP45dGsgrmleoTHphaZBPlR16/J0a441Jh
hNemlyh0z3ncIhVVmHXbYt6KZCwuYFRsSxG6KztMnwWIDAj6+nVagAHvUwjuTvPOTO/M1X6eGvPR
c5hiNBW0PeI/PYMIFbdjZ1nJ40SazrKW4JFsiX7Gj/kuB004B+a5aywEZ/yCmIcbd5/UKXNMG4Gb
kdnvkcEX2u9GZJU4qpgPeA9WE3+Z0rtNo+J5GoYZxI5axIzuC9vmOWs86eaYLIdIaJjJEcgUJpZ/
Wkae0kTDrTBLtJwwHvZXG/0e1Iy12fNhBdOJKet1E3eMxsmE3Teh57Ie7W8mPabPz3udSjnbyH7k
7kgsc2dNyBBIv8BbDRuYxATTWAJ8gMgbd9rSAoCL2RtjWZQwFUyrrRxtkjnR1kMDJ3o+CXpjldts
/5QxBWcJJXDVVm6xQm+OCcKcliqjmiw7lwTAbqB984x9rviFA9SwZUA+WBTxe8y030PP9ZapNXGm
Dc7t5Kn7Vmu8hd8OL6bsnkOgJVynFL5rRHHqDsGzN8rXqXXeIJ9dCLcz1rJimxgyyAN7h9jFrrWe
jbwJ+bTVqdUdj86rckqwks6Lrdp64SUtwbxzVM8UE9rTAAHmcZiScBIn7JOH/Bsc73QXYb5lSULw
T1IiJ3cT1OxtOwZsSnBfQEKZs4JIDbLm+KCR8LvbwGoIEIaiEowGEZBzypBO3BDw0S1KD65GGZLk
iIOOTTEfKiFFCWFFAaFFeH+WuI13Rk0OkjfnGsmpQbxK1FFlsauF6ftVfU9BSoySkR7Y8SiD1pyY
QtuPc27SSArPUjBlRnlNqhIpwOE8h63Xms54KZ7Tl1wUH/acx0TYUknaJVJWtnUcFv6EtmROcApq
HqVNbxDgitYTGbTq6RuHFPaX0J6lG4tdUCl3g9aMSJ++hBfT0S8QFfVcDXADMNari5V64VYYBuBf
rZJr8PftdezpJBK5bEPEnE5Fuo041rI3NrWuQcmdU6zI3nnwpv5UWrrCtUAk3sRRnyfEGTIx+UJ9
DIWLWKx4zseC1AD1n8isyEvfNQAOD5WOuknMuVojemY2OCEco5jIcMK3tDmEC0vHImOEDqq9QbJB
VJdpINXXB+ojUOzHkDivoCLXK5oTvvw56yueU7/YYD7VBotgR9PjvWs3byy1Bfkq4sFOkLKPYf9F
mXJVuOxTU5sTg1ecYnkro8A/W5JIuqZK35lRM5keOUOwzJ+cpDxiaUqXmtYz1OefttAj9+TSHJte
3OSuOCmCkci3VXSZ7pb7ukd25INyDXvsEC62IWh7bCzY7Gm7QUQW6lBsY1LMie84qPAnCbbqvsBe
qpJ9gRmHee/MqiY6Eo3xuNVtkrUkz64yeyb7l61v5x81Cd57GO07UIwvcTbuCbOCeWfpAwUd+5vU
IXTXcBC7a7gaDe01YseNl80ZlrIHeRCrQK0g4BwdrTllIt87UR5drKT8BJtGEG/XohSX2BJUXYxk
fWK3PHp1xbcBI92s8OW72+kwyfmY+ew6ktVU/dHO4EjIVfI9iopgPahy3JFxyz1UWRAK4c2sLb7B
zGRiiwwjd9yiOS6oexrvVbPhsKkwvjJdDXMoybNMd898aWmxdTBCjR+fopTlYGfE4artWcnWVncX
Q/6gShXsw5IgxcAnEkbZqX6npgwpWMqGNVDvukSliAVtN+qa3Bkx2/ak51BLpcIjGxSEHYuRWXTX
fIyGUGtD9dQievwSptAzcGidRUx9o6oYEqzfv9gmIzMrYjyVxdMtONZzDLdkEYJFWPAJ4pNIO0TQ
ho4lGORX7aCBiQd3rXQIJHmQCT7ZFoM78UYiQvUd+6y/2kjwSAb2DQSyMzFs6KwQUvZV7sRpSXzm
1nZL5NfAqlTYHIK6tZZu1aDAq+JvntN+WRgme1+/D1Ow72EUPntm/oLR79vIM1RnJb/UJy1aF/qE
/a+V8zDw3Yj1C7HjzDPaEhmgC8Pa6Chqrda55BN1BGXcepTNWSv1dANwud7biXXTO2B/OYZCBujF
q/Kdk5k0T/qUEE9U0FY6kYDZAMwUjwC3JUYdvHk+oEpkcX30WrjVvkzL/RDg9kC4bf9rToEP3sLP
+Ks5xYbvaNP+x//5GbD3Xz/4+5RCs36zAOmR2yh0lgweNL0/Ztsa0wjbcKSObRK+nvM9aeFvw23p
2LpDGKR0mV+bP6ig5W+S8p7puyvmNAXjn0LsGX/WQDu2tG0hZ1m1adrQbPQ5JvLj7TbKA1Ymxr8F
UGXM1sxQBYb+KWmra5mqdZmPSyinQKFRphnJi1ZGnEThrpfDGgfmesiNoxYVbz9cvpu/X8j8Gfb3
x1uxBX+aYdtScKV+fCtWGE+Wq+GcnRIdypa9qviu9njd8ihE7JHc/vrl5l/3txHNHy/nGgyKuMyG
w5zox5cLTFB2dcHLmf7VWNWr0SWZa7gKZ8MMDFNyR7Lsd0DF/3Pl9Nd/4d9e8qeLLSyXUBarnxZu
eue1d31arVsejnHCzhrd8a//vnnE9Ku/j/3Ij3+fULFEEzSLpbpoYyukLWZ0gdF+/P97mZ9E9GCN
6gQOKLRUrYd7Kh6spNtkobr+b7zMnCFiIFWgPvjp0jWacEuIoYyWaoYn8IJM2nuL6vfXL/OXN8UP
L/PTX1M7boJukZdpxxstn22UB01/MdVZBLeQ5sdWrX/9gsaf80z+6zb84RV/mhR6LcvTwOEVYUov
7AQ7XLRJQ9iAyYEwLyb0HbtR4kW//fp1/+ruAKgpvO/IDZZbf747DGTQjk3QGDugGB0Ep2Dd7glZ
/AfX86+eLxg5XMmDTMz5uD9tWctQ2UiK6fUoYAzoxfbjwIo46IJbWIP3oT8efDM4J7Je25W9Nq1y
7cTlKcU9ZVnt8A/ezV/80dJiHutKaCO27f70lXDhD07UxbAAVLEh+uxQtebGrPN/cK/y9Pz77x4J
OfNj3WAGbMif/uoe1TY6r4SIQq+zFl48saQmO8bTsSA3yykKPuEsfYZNfWLG/dXqxmNveh+hqG7y
od5XHfwxLTrQmq5CI0Njzk7PjOVO4qESEQlwYwuP18re0tyHRW/WrPXiC7vyVVyWa1ngjsZuDt1q
2Uht5WfWpZ4vfOc8U83B/TH2WUf6omi2WkCdk+uHLJx/K+bSupoHM9GJnTqi9NA6tsp6EIF5MHu0
n1YNkD43CNpBcdI4+gWE2SKXZM0m+l3f4tsbx5MWidsxDnda7l7ZXbXRBhyMk8c4oH0owmYVN/SB
6JcoEQHvBepmSI3bseeNyfQbSapgGBgbDv6zkQe7UQimhCl+imydDiXt/3hJovxcxQyj59R4pR9i
kLBR5G5bmCy2W1zXabIhq/TS5+INrNylLhX4eTo3DzsFmEDMlWvyDQGMJ1cs8G4irbU3vbJoWmHK
64RGDsM9SA1oe+Lk6t1WldoVIwbij421FWQ3NYdTGqY3ba1mCNM+SmjmEAAtsqxvl7/+otp/cWi4
Ev2oybabc0qf//sPJ3TbKZDfamSJnHsUgIX2yFYLJJzZcUIxOQglep8KL2OPCMRrj+AMyciV9UqD
9BzwpsKwOYrEv4+8cBOW/gla4Vo16VXR1GfDnGY+VnGYhuir0pCVm9ZZ2tjk0oZQLjzZDEdPgT0s
x4HBOCIOyI9dvJc2srgqP0QEEU+03DbypYQwRVevoH4RChqqXQtXd4ysl7RtICNq//y5Q86UJAfb
1E3qq58uS9kVphAdLd0AXgHMgVqQo34r2M7/N57QyAiE4cyvNSdP/fkDgPlvwaaDydFqLCZOuUGM
6kElz3oZsCCUS4lE0EZz/OvP/e+fVbMsxfKQd/LpO5CU//Sxl41uyEQyDi04W2P9LjVpIYT6B69i
/HlRNR8/DoUk5adlC921fr6MSgq/7Oi2YNLJR9t3V0aq7ckL3vYD2qtcXGpYeLLKzt5QPScy2tt9
d6xtfCdpkL8oJ2GQzHO6Krz/5Os8mhtX0iX6ixABb7YkAHpKlG1pg2ipW7AFFDwKv/4dzmrMi7uY
mLvplpoEynyZefKYWObzP38G/88vx8HMwqRoukyz9ftn9G+PviBt5RvULFFILM+eWZwHShoqQlF4
+XdagplWBB///CPvK/N/npqcf/+R/9rP/v1HVoDNiaayL4KNAcfjIzIYJHZ40P75B/3va/2fP+i/
/m2aEBbIVY5n4+Q8FPZKPVC5d17TVCcSW+7++Yf977EGFw2br6vrOiuI918Pkw66NR0UFlDUvEOx
mGjoNqkQalQh7S4mOcLJjypqSf75x/7v5YLN1mXjR1hlHPU/S5ehfEdPyB6mvjy6S3t1PG3/zz/C
DLz/55PkeMG/zXN1k83d+s+npHcK08cKizNe2U/qbtUTavwu05oncn02nXqfmwxWvZzAH3MPwD6u
/K4N/2khg2hl83cAr2/10thq9dMd1WBq3WtqJBXCRhNsrLF9anUJwJNGk8T7JeYnKZh/TnYTUgpJ
7cQa5gFTgh7TMTU0MVCPXe7210IfnlHoQAmXR8ywkBhMDUpQ9+jmLfZyMUVUBZHT1vUNRbdMM5mO
Ap82iWzSjLnFZcjeXgHx0av21ZDDwa+hBlBWunODNFLmtJejGdcoRJSoamcFoKqb6N4J1m9n9J9M
JvkIMc29VpidySMruCR1zsgWXC87zmcC6tA25ctaq0hD68t0qJROBRPBdutPwAQCa2jyrjx93RiK
AtXOWJpNclcdkoQWXanuATtp7uu2//QcjWY3DqxTtpwUmLONtkxvmlEQTBXfneN9VQsdHZRytHw9
86c+4QISKb6nVcDbaei1AEDkxkal062kF9+KUuW+oLwu014QuU7lrOZNnjZHkXPe8KHYeBaVdg3E
mNDroElTDr2fGvHiad5HPQwV0oiOZpiWry4hCAqRKo6WNtpWV1zSyf8S4/TD/z80AgCrVlld1Orq
7+i0N12RFFGt+NupO0ykiZZFh7q9KFiWUOgZS+o9oO+m/eJ1w9MpQidXH0NanG3RHYDi7ALLiJqu
ByWXnnSS+l7bx1PyiNE64hNNVL+zpPeU3hHTMlptY5dh1Qqqt77PYj/TDw3T/nJ19pYlib7ww2GS
1gMj2X46tSkfVWbBHuafnGzr2f3Eq/s59G+BmR5x9D/MSNE9LTZIJVtX5yPMte1geGcXPeZueByb
5lTY5sXNPfLGEoKreSv6ZL/4Bpg85BcvEC8twrAhu5bCsOA5MP0NgQ7OzZwKRK92LaPVhq53qK7k
8jw/0ta/yMSRQ5EQjNKwIYdQtO170YlwnrLHDBZ0m1a/RJY/eAVSKfzlpDdDp6dPxrJPwlccKGrz
QH+Lz9HWf5xcUsTOzW8EvE+mxVwzyREnex1M5wYCFMlX5m5gTaLcqa5UNoZe4nBsHOACl4/ZmLob
IhBWKNI3VRZJaAQezAFqC1vj0PXFlqAVqzp76hTEY5LE3QxEU2WE4sRTr+mbHH/dNuGXWQnDpf6L
LZtto75rQKpJ7/3YU9FuG6g6rEyflae/MEgpNmvv7wVuM58OEI4jb3NOKNVsLgIjvY1tqKFgdkNw
MyYrxpC87aNCTy+oIHsvfcZiFVfYPpjsWxGO4BXjxyIdxNuUg19hu8VpdmeT5AZYuUb03a20bXzC
IO936WS+CKc44+qtz7jPh+0slRcmnbvLuhU+ztBcRaMrKvdYB4Ae7R1VmDsnG58Hh/KAsn9p8wbi
ktYwLaejgAb0n4IQVWVwJ0zLGeqsW30USXBCTiYzqPyRyElxxJ3pb7sMCneXPUMYn6Bw1L9KGofA
AJEAGsuAJrBqBWcuyXkEzch3Qyea0y1hF7B0ZSuokHkN9oDA8qdhJlqc1M3voXAfHd2Qj1LrdoYB
4RqsKksZy4dSeAFm5sJFrVbaVQx8dRXEWZMiMBxy7X4KzN9l4ZzssrkJhqmuOYdJH5x1h2NLoRm/
nModQ4jWMZf9UE20BbAOlH6wxyrAC93mkVFaAA+9x2wVYaBxFOKweRpoU+fIwU2OYoConRqqnTNJ
WeNwztOVV6n5UEPbh1hsdogfH4mbZRBy2t1UosOvHrKFWSn8kd3vCVgMVNibyP0ZxjFyEXUT1CN6
Doi1ieRuXV7sVsHgd2MFpcjyTW3rT0RTmjp5TS0sLI1dbwIIMETuXZd/Rb/nTxNztn6rIInhtrsv
i6uWvZ3dmy7SnHe7GLCftvMPZXwUfFrlHNd1MG6tuvxDtvqrhQ9SZtMzKxjA5hnIPB1BHYH1rdvi
F6GnYGfm7dmciwffaB2keZLoiaju3tRHQ0Kac/text2KcqHlWs8T4D5Z1uQfLB7RyeraSCPNQgSe
0MvSlZHvNjxudnsGcmtuels7mgVXN5POuJlIP0tPE+IYxo3aGbHKXQz0lf601s7V6B30XQVdGKKS
OxAB18sylisghmFRiDpEAocGPCd3VAxCXFKdRT+WQYBVtjrYgbia6/KlYaVQPdHUhco4jxC51w/H
hU2YdxRXQVCJjy73LmCDo8n1EP0tonVTtf7RLRJnmfxb2s2LSJszbWpA0YMHEfTUkiu6FFga8/lz
rjw0H0kN91ybkVe3X6Nl7A0ZnBYa5F1rPBuSHgJjCJCui2gK5CMZPqSNQJ2S4Y7eZjqTrAUCV0f0
r1vrx8V1jpWV7Gm6vztzfmdWeZwtJ6SN+rcw1hOKZ7jw2i9kMdaijmf+g2vK/FjcJ0qafZuc6jJ4
+bfmmOcKy+Td7avX+tfSNVcrcf5Oor241vqxMiIY9fTUJdOnLSVMjOoXEZsTztaPhttB6GnWV1Ja
t7mlpi6TxmPpWMg3df7FYXDddaN3VSna951iEOSIdDOw1GjKe1KJU/mV9OUL3I1Px0iyEJr5uK0d
xNp7+0Tf4t1YQEsM5kXPnMd7Gq1t1q1GXDatE8ol5yQcJzBtTvo6d/1bMng7S3M+HceIegDfHVRu
diWqcMnvY2QOyuVZ+t2hyMWjvUw73EqHJIfETRMrBtdi389eXDS0yjnjU5vrV63oXjIwDt3d/5V9
GVP9YJjpISWMPkkobQxHHGmehqT8JGZ6ZqJDBV8PSa768Zx8J3r7E7Qbjbr03hrkjvxpvCwoXBQM
zpg/jMOsDfzJ5g8O9qdetgbZegsTXerta8vZudUCvNLATRwcZn+5aHDYt6yucO1gZ2omVP7aP9r+
AhOjjtjXX92m/qi84E2f+3EjSva4xImGFd+1C3lqbGx45SaIcOKkVU7mnqZii1YOCo5706erivW5
LWJfY12kXjjFomguSK+cbRSAKs1Xz34/XUejviDzoWFCvm/Er6mfOUJmGO6ar2RKnya/OxodSWfx
WRJj8UZ5Wevu3RT26+TNYW5UZyeYdu3CKSTNcRJy/nkutMrdaJg7EAjLw+hznVxnuc/z+sFZvZ0g
k+X/Cz3GYi/Z9jsnLFzKPnqMxiOsC2OkN2TpThi+/kinTUPNtvD4pOMjRz2akz2NPrDkAg5m41jj
m2Goo2awJHblwadIruzmsNPFme8UkhfD+WLib/fG/Em0+CLccnjxe5yE9/fKKTdkvTeL15/oiw3H
gOxTg4pOM0UCO6mZrvOSPC8iCxOb9LkjL57jP1Sof0iiuJGJi/H1pIEbW4P8k9w94jDfXJpaLUsn
89f9ogbt2eka0s35e+W6+1zwcWDTR9L2ur2PMyNrlxBDfejgua9BT7nJ9JBZBoSmPPSbPgyIitVd
cWrXKvKC9ay0OvKSYOdVAy1iI+o5i78ryv1EBKlq2wc6nLGlWJEgEKwSG6RNJUMliuvg25tOzy6M
ppp77epzjX1GK03IWhR2LioeWK2pQoldRZOzM3bXodJ2IGfC2Vm5tahLbQzFvhVns/2de380/anB
ipBbFVHt/v7rVDBLZKeOdo/h2rDSJWyN0gx73z3VunPk5oSf0iY41ypqcS24vGN3ctYBa0pS/5aW
eih5dhINV3cOrgMo5rVTQ8TK322noIMyZeopWybrbAZerOe2UwL+g93xmVkmhTTE6WjMcemrXA5g
OLD88TlA1bTS4SJhKKTJ9DQMY2Q77eNgOV+VW54DMFkAUMPcBhqt9Jc5X3es7/tCyENOlwHa0YSF
wX1d8/Hm8uvo4NUDNe8LWrNdG7ydLcGvAxb7q/SEc7Qq9spf9gsRjTTxobkmwNYxC/mho1rKGdk3
QkWGOyFzqVX2YSnlbUyXK3TOp0JiDlBt9Qbf5L0wyH4GvTri7SVpylVUwNwjQYcH1JruCJpxY1qk
dV3urlw5jsEdUzjqHPy8/mjV/svc93EWACclWwdJpmbt7Kf0ShysYjLUJSz6eRR49HAlnkmhVvCQ
MdWGhNCBG5bpE/k2XIdz7NBsMlN1na45F6SF3RV7zdZrxJmBzl/yadG/9uEm3fWCPiGOBvs7gMes
rEfVqQtSfRz42bOs7L2TDe9yak6ycx4qf35WvrerUS03rr6AKm1yMi9zpEpmyfn80CXDI+0hFxs5
c13uGVX1RoUqDVHdds3cN9kXLw6XBUrPS5xxUxbNCUz+2vKO5Mw++1xcYFSKjdSDacuZ5m0SRE2Y
rPd2+yigjjfotfQlioe+6S5jbcZEEEY4Eum3k/O0Sis7Gx1EHpP88ca43yjKdNqXbnsuUnHSWqhQ
9ORhujHe6UM72JAWqB4vtrNeyl2q9Q+FXh0LGqwsLbM/CA5HVVngREs5MTYSFqZr2K9LltxGpVjH
16ekTD9L6e91H0uHvrYX00IZm9bY8BsrAh+sbSaXsk9m3O2wPokp/bNUzWflYiiyyh99KBEhOkyr
3fi3BYcBB/6aSo1aVxNLh4vpGcEkFWXNIivfgQwyd2Y+ti7ma+L5+3zVM/YXcumZ+pC69qsQ07EO
5BFKwp/6XuORuGgGvJ3dXL6VXJJHfTl3y/Bl6t0Fm/67P2IY6k37B4BNPFjDcWqG67z6kQIjnGKx
ZPQZYwIOF9JDpfVV58mWpA4B/SpOHM4hGLthC3qJu7EHymALLm7d1DAQBzNMm4bAmDO00x4n5bmY
721DUCaBfpcr7BrXP+QqYwY2nL1a5zV9zgOfQitMSByihCV21dCGJjKJi4tmre3NkNgEtOSlLKxb
YUznFWqurVmRXncIBt6J5OlPMXLQFnk0cukUi/5rsoHfATnEyhcF03iy+ThyUFsz6BHXwvFTVkdP
clipIeMFzVMr+2sjKKcEO7UYRTjAR1ZcqTKTI/DU7ektoQEquwyF3JlSPwbGdNG7lZ1PuzogZVP2
tJJ3NzFH1uJ+lwTzCSYSMzCsvpX9VNMRObHjiH4Ap5ye+qT9EBnVVJOE016U36XTQqSqdk2z/jQ0
Yadad7QMj2Je69zYy2Va5rPvItZ1bhzkPY7nNlp8HTuY/VvHhapQ/Hze+KbsfoFkxRjYbnWQvC6v
ZsD2Kstg447vjgXioXrIWv9FJmY0DhJYk3mcZPPmZd7e8aaTyDPq8/BQCXjOJhAoo9hXArY0NINx
WN9KRxxWeBM2itNEvKj2l3hQ1bdHsbZmmOehd25mLy6VTjcYQPnZ5Tdp80930XEEL5+UZIf2DMbR
d35WxDo9ESSOikf8snixs+A6TfmD4RtRKft9xTs9qmy/lnUkeYxGymnmHoTy1EZtz0xwTCOs0cRJ
iQhhlkidbpvkadxmWbx680fXUhQwNw+DSWpCBhexqB03tbDwilu3ziTQ+HnUZDJQuB/akn2yALCm
acNXDIFqQktuxr5DXoqi1+C15mjfm492zsySAVJKS+cglpfM5qRK8EKapMMC87kUw156vEukF+y+
fR+AlWSsmUae/xTM8IBkRpWVbWe8qVW2HMzi1Sv1k9u9i+bHhDoH2y5aEitszT5KfZPAxt+813CK
1ZzA0DNlv7WnJdIc+NEmy3zw1x0I9oPC0htvS7HUvhF/LfNJmtqld7B+ApDTyk9Zy70H8ByLXOgR
jJ5Tk7wJFHPRv7jV8KHV9cnFN1+u36NXhZlWPWvr8Dmk9m3I612lqecEc2lbjudFp39gCpyd2Uwv
s6ejUP44s/1q1V8ZjDyHfI1VP0/aeJwZZKaAeEbLiabOiSvIRo5m0cjLmXGk1ZvcsqNlnBxu2hBQ
d/ccKIqJGu22BmVoVVjiqyuk2nPXm/GUL3ufKjuumdQ8M6L1RH01aftzpvuw2Hiupl8Klham8NCX
bx2TO60lzUziAW4Ac9tC36qyv6BcxnZtUPZdXCC9HN27SVOk5g16/W/PobnWtJu9NZb0p3D1MBt8
auTodqbV9xdRrRctGZ9IEj3btX9LZ5J9bpntylTEpE4Jf1bWj6zm3/zZcPaAdRQmAUkvXMF9KFqE
ew3siLdchWldPaWBRM3eCJA+ET+KTWnHfePu8Kram6q78/rkLWv157XvvnRLXnN4HhvTwedazQY3
MDIKPglIzn/DmyfznWwMUAquOhYK2mefxGVfcF7SDxxH9tQOPYO34W4Ibu2Y9kD6cgeiEEUNR6dY
ucYigkVs0/oWgv0z904ANw7PbBKQRZRmLCvjdQ5k1Lsy4Hvk1NHMH3pNSTiAHjz+An+scGKK+yYA
BP2tKsf2MPh1ETu2y3DV8p4lzvutU/j7wps4ihhqP0qOIAqb3hwgizvq6GTUWva6W0XuJOCIUOpG
quj+73ZJYi3M93UQfdinYhcmwWrzUC9JRa7Xcqq9wMwXBmtgEKRgNMF29TlKfrdePw1V/y2YzbBD
L1G+TMsdbHK0dRx+xEOeBoorQbbIPfRVPPByeDfK4TjA52VWHTxCZZ93tXKZeywPTRtwSBh3YlRv
fd2gD8jjELi3ORPvfmLhrUxOvap2neFg9FUQw5dRx1ZwX7aovSYYE0y4pv2E6f16auRKo/X4Azv6
WA4AE2ef9s3kMDPl3tSu9V2WTApnKMWEttJobfn69VU8suYz2OpZzsER9Kwv5qgzMxuN9xHMU+Wk
O5JD4UInC8wRbh/G37XXroXqD6mw/ia8G8IzKGPoY6AxnxnW6mSdLh5dmXrVE7YuIP8qb8XbID4c
VqLcdniW5nfZ96fayA/Y3KcYKx5Vzjz3xh2PbNUfYzPeSAftzB5YuhX81egdHXo3HhWW/1o6l/qO
m2Gfi8oKQ34rmD0H/YqT3LWjRbmsCAHxppKRltNpdqh7Omx0PTiryXyofWao7cS7COvdD5KtK5LP
NvM/iFx84Y3lMEH0z3ccHs8ssi3it0GZLw9T5m771CtRVNxn4aznXKD0rsH641naRQO/vFFI6Qyp
h90QaAhRXfXhBCbhwWQJG/4u706AHBbc55iQsV21W+lZh7WW3wt94NzpoC9yGvgaRP4JIoYPzuII
aGzbtjxh5euODundMCMdwZjXvKO7s4e8glcyZFAxRgpANiSjCLsv8QK3L2fyNKvyNxAeONNCXXwT
24HXpbdAI8OB9H5vCJRsTOM+N9Kj1ZfnqiIHkifqloiZ1HcOnlJQGDqr5Ln1l1BDX9NGUD6e/Vhz
RDAbAj2wKS/UTD7a2HuTvDqVTvrRZPnZAXZn8P63UgtRoLnhWcWvFHaRneuMxRgq98rEBvzbNbDy
at8z7p4titCTQLTIi4Q+c8bwIvmTpPDDFz07YuXHfJIf8TK+DMphw2kv0+hctIw4cs85sGupe5fq
eQVz1FAOqazxpzVna+8uub4vIbOEGMAlx6YaNkaLAoDP9rUL9OuEW21LG1tBJAFjRuYXb3KpfG7s
Zrs1oCGE47j+apb+uxx8RsGofGT5Scip5aXM6EspmTmasMZaZ+stLyw9cTt+EQscO+aFHIo1t37J
FxrdnPtfSKAPrsnEp+tmpx4q9QAQXANgKEg+i7l7JIoClwpjcPen5WzRi2DvJ82e5HI8YHd3AHmk
y17NyJVN8mP1smEwUsNEMkxCUVVcGfLNSoDQtFm7adb0cO/44TnGYLzETjtx514gehUXBeNjU1i0
sjbTzrC6/eReSoLslTWEi6R+EYDYpYCDADSOGZ5DDZL23JOvUz3zHrhXQLmiwR1ugQmcVWt3dKh0
m7Lpbrku/q4SLFSZ79OkIQrHs+XX7Z5hbYgOzdoJQnt1p5/SYqLXYnXXqpvntNeupnOHHXWB8J6N
NIwk1oMAEzoZdbt1S+0tBzpim+ulY9DDHew84QFXPevybOvxCjNzWfZcDcgs8SGKIxCmUOQFMNzm
SH7E5fUJiDw8rKlgv+iKOEs0vrbUuMmSc1ldDaRt83fpchsia4vBdaYyjodxzpsnrxvepHdXWSwE
kmoc+f55pgNxykmMGTD70LEeTLke8M9TRPnowQQucCKhe28XOGylT+UKVClN52JPcx/Xy60DDNAz
NlrCsDRjhJ1Wgpd5NNLtbCFHDtULSfuPILVf4cXckrHd4ZkLdelfLYYXvk0otKF7hr9dZlUbZoX/
STEDLnzZNtuqpMRhFa92DsTB7OinId4guHDjJqZnIbCAXSjt5hId1Ggq0jLtyRm0Y+Ur7r+MlNo0
KjwyslNHh4Dxmpvzt7RBQcyTfDWb7EmbsPO3NM5tWtVHegO5PK3Oqwkgq/D7F1JgIN+IVcxj95Nb
wPiHcbxiiaNCuSaNZgczVXep8ctgGXeb5a8GSXGhqbJIeHEZQVaFvb1/OmnNIgmjzPf9fXMX772F
ywwrOltbNhlfIkjfCDlHvY8UvvQkfCY6CxLt5OTaLpjsUOjffUtWscjDRHdB9IIyogbJnLxDOsid
m44n0EvbYiYxQ9QT6Hp1HVYmArOimYdKQMT9vDMjdlkgr8OvYbJCfsG3gCNWnbDjVKp8KkwFSGEI
Ta6GJm0SKExRaZG1KplgACp9GC2IkzwqPp0q9uDf9Kb7XKvksfb8z9LmWkATssITiNUNXJaNXpqC
J8PNthJXFHNMt1STvtRkBgVpDkbFt063Tu0dfGaNkVHh+xbWOcnUMctHSspQVmgwS60e158Xp7R7
bpA1w5YrvdSLKB8QfjwyF4MfKlcLDZsQDcp035jb3tkX0xt7EkpyQtJc7JhG7hT/S7n7p7nceeYc
p5UWUwserSmwe9cLNUBuJItDd+IATjyx0GEwrIiBTWiAdnPQF4gObVq+ggIYvIGFMJfsIT6O0yTX
z9YwAIco47H4sRfz7R5S1mb/ycqRmAbGzi2rHnzcXdFT5VKML5Ogf9KBlspA8m/PqhpxrHhrmbHS
yPMlcWp7TQdZsQNIpu/A0ISyDa5GZhx9ZgYcxr7rxD4bo0+SNIv7gEBtyfWV/XeI69x5ApfGvpxv
6aqlBmBi9ssoMiM8DRFZ4xPttFsHBDu/b9k1QNj1ISEJFyiQYQvJnkLiTrrD2zxe58GmVS6Z5G9d
vU3Wd+v/cZKK/QAv+yyPSRFg9yw+MXXw146xnWlfNClgxvVvIM+Pa8tRO1mO6FbDm+l2CFvOWY1L
rKs6JtuIbjXFKC/h6vyiXlUZ9e/SknQWW7faaJ/zxn1K3ArseNJ/eXl/MjWL1nawcpW1pa4Ufqxp
Xmj+IcMOAmtRJAlLa/zQ7OqR+Azud5lr9ASlEVtn5EARIKV/U3bCfcKI54xT/2o4X5RC8B/Tcu0K
bsAk3Ivsji5hwWCguhBN4uUjQBZ8BOOCxCE+jMH/qVL7fSrwT6x3zCT6dUY7vOf6b6BfYpo/4N4E
zpvXcwUKWrYBkqvtSS5gUcnMRhQ+h10CrLQAo1yWFv9hYTCV1isJ8Zp5Z3oGN0Yf9h3kh6oK2PKl
coYCwlqHBN6Mp2odOIWk9S7r5W+70OO5A6JtGuR7BtIVhRbm61vlIlG26+tcN4cJcQymwbZD0w+G
6s0GnEsTySVzujsOvnrNJI0qnnrHBHMNWHHxi/5t86/AnW9rx9KK87Gf7DOEnjc79x9Ww3hM8AWB
23ycgDiY8GxDQ7d2tTbE9AFtJ5/MPclN2C9xBnzMl/Jh4YdPKv9eNTNK7fbbbP1D7zu7VbUvFsNl
LdGfJyViVdan+ye/wBdUtbdT5rIvJ0KFqnl0hXutSvapThK8X/xXo1wiys5wIyDQB4qrAkJQzUOa
8Y/VzzkOniHnDm821+QeWXKNi1feiZviM1UrthTrfXTWaB6tMPAQMI3iocqNGzxKn3xa/mio6pQS
Zub9YtBtuGcdPHGUdmzObrXX52kbSONVR1QYNDtyYdIhIXM3nHnsxghp7VWY2tUyupjA2hN5VAsA
QoC/yPwpcQMHQQITfEZVFcy3ixeaZihiE7tMcNti2ygalNaem7zWQpdL/eWpt5lpB+4QJTj5Ou6h
WtbfZktnsWeSIsaetkajo9FHZ/A5ekQYpzxSat4CZeX2HCwfsgR8MBIxZ03Pm+CEX+DSm8POd9Uf
zdE/CjzaRL2bM1wKbBf+a2ZasV6Ls3DME1HkT2mnV+lXxPZsOLVy1q59EzwYFp+77jN4siFZL+Ir
071f2tJeHFCfpS2ZCDNIToA6zdoF9fjT8Ob3XjjeFoTuTsOB5GFKw1/AlMrlZ+VDOOBSSd1h3yAx
uzJ3Li6axWEIWIhUzkY1osMHZgh3hM0HUrjvaFiCRpibRIXvFe/LbYTaArvXMOMhaexjP/QmwcCZ
C60RFM1bm2uPme+cpmx8qLg4IB/RDc0JVMmW8xGHWkMmh5WVJFndEw2gD5U2nJGsgfoPcD5dccHz
f+ql+ccZnW1bXbzuwJ+Nynu5VTauQKqmV1dxs7DNR9NqX5KUT4WGmo2hDw9onxeH7mlGHOw3ipGX
oW5YLZAULIKCjANkoImD1S/gDnCqRYnWYZKiBccc2oPhNi/koYeNVUxc6shvZsK+yTE7U7NL8bfV
1W966r2ud96EHvCABTtCA8eAsvDgR8f3GuTj1UrtjwAjerpWu4LwFYBbumLcuJFz3FcMknyLKHOT
VbdV+n+npsx3rlDvQ9fvVvKAW61qiZsGlP82/a3Q2OdEyzBQpB58o6rezynX+6Z/Vb6+NTMGoo4O
V8p+tG0Mgx2tKwANtxreHVdj8mqnqD9Z1LZDyBAUfL94g+y1bDKo/MpK6H7O26OZBRPlSvae2fgR
DvBBtNVhsDuOffNBOPpnqhmbHPBiGZQ7rKcnc9HZDxbGlk73YCOED2I8J7M6jHp2DYZki0/uYa7R
cdK0fR0KRd2Cr8WFE8S1gWUjwz9TWeKFVgGAKO4xt1AsRheBcgkdyNKzLDnHmnvp2xenY7brVg+p
5uWhqIevWnnHsRfnwKUR0RHew+xwBvHy07DW8VTizJRgrF3BkzjiN3I0BvhQAp6nmaH5qicA8F0G
M3cs95xw0Shl+Zyuvnkea5R71dyHi4l27hoEhCXJrkwf3toOFGMBY6ds8SU5AZy32TZZtIARPtN0
iarhM28z8opHaJKXIksvuBDZfSz/aS3L75WECwugbtJ4u7jbUSyoEwV9kYVfPxSdibwxYoVr1KVf
nGdrqP8wPrCOmFWPltk8MU/6qHnpahBkRYpxj/T/zsPBlRbDpUidF4sCoxBo+XfFC5z0dbRa1ZPG
OYQ7DpugRzsVsXbIvK32tXri5s8JxiBW0dF/mxf7WR/clx4FkLOz8Zm1iI/+Mr3WUhy7InspOuux
L6w/9Dj8Jh1zTJhwohudxbjuC8a7eopYR1H9Ovw2qvSReiZ7Y/g4uYh6g27zjy6FjTNf6NAnDSiT
4fcqm5unMvZrJ0oCj0ZHtfMDK1pz/5dd1+wCLQ2DBHOXhdJJ7GjXppJX7vQH3cCwuuhiCd0UE54b
UI9uHazZuQIFKberKmiXTJq3mUuTspYHwVeLQ5408OIy9dH8KiZ0sm5Tm680a0neYnXjehMUxC8Q
z0EqcwuHgjS8zLqKKOENqwFjnweXvMNSVAAzMEDcVS9alm+9O9eFPvkRpy0H2i1G3Z2aYPs5DNkg
5mbTiznhqaHy2wehqfc8w0DeTC1AGn5QA8Rum+F2asc1l5S1YjqMAUoqLBNceIB8r/Qfw+nGmVzH
Lap/ZRoxsuImXxB+DWgD2W6UxnGVt168ry0RwulNWrSBwA+QiK6poBBnmENZMF29gxQW/2zn6XkE
45pWausXv5MOKmCmo1EPJ4M3RnArJ07eu2mUFl5oIJglBVkgkjSNs8SqeGEp3RSldeh8gL3l33Q6
SEA75vou1M/dcEB0BQOWc8SeAwL3ILvmACsp7mHTjEF/8Of54KiPyq9vWlruGPttjTr44+KB+z/2
ziQ5diTLsltJyTm80CsgkpkiZX1HmtHYcwIh+Un0vQIKYEW1gNpBbqwO3MMz/HtIRFWMK2fxw0ka
aQ3w9L57z10LTe2jqIcggOQqm3iVdOPaYcvQlsFGw1IIQhpVs9r6U3aqaeS1QUclLYyqKH+byvah
JwQfRk+Gs4tasqFOuyEitGX8pDUi2bn5pyZMuCNvNLwRvcovBmciRQ0cbSDbrKo2U1mwOWdPTquH
PeTbrvwRu1tRw2YP0h0xom0dvZSZc2hi2iq0kif8w5PfVs9hiecWA/c6ENaNpZn3WYPsSNdLhS04
saJj51THqQrZDqGv+QiN3pfVYYYlQuhYWHhxYcGgYUPJkw9lkSAL76loVdmPFUcsj5mqFLeF4naM
FJmy6B6UvM4MlqK7Lcon3f5KG3/jO9Y+t03u68ahp4JYdclOozATDt4WKMYV7xRSkUdALLnPi/rN
ptLPqDY51YSpadBr6uAxNc+2iu/imZrjwWgomTeUVHsgb6tRC05zBmeX9d62qp1jlVZcsYwDHhlC
T7X6ysd0A3hnpbXWWdJpYYXQGLWoxhFWQdCdxDkM5DMvPy2SCMOjbT3BB3ly+YjZYbcJfGMtM/+x
tcScLXuw9eLcG801NfCUAWPeBMww04SK0sEamvTufqjGk5joXsrAKuG6vPPohpMtoaYuY30TUitu
V2sQsydfwg20Jhrm/nG24W+CDbRk/Zp+If+im579p2BDr+IgpuZQIeIxPxQUxNRPjHQsLSLw69n+
Hz/a34Rt5kcjCKTPqXTX0v+UCDW7OMNvw6M18Vs6bX3z08v2tG8u5/LkkNviP/twtj5nr03fEMLw
9fmP/0PQxmxlovGxAzWemkBSo50F6R0Yf4bNMVIbDTc32dTi4x8/6t/GbZ2fH3Z+Fv7wsHbbm6Wo
EcaRJhn4xHCppHUwIrFKUd0bBgV8Jc7r5A5PmWFH/5c/+m8CMTy65bvE9+cXlnq0nx+9aw01ssdA
4461a9lg8DfC669/4f/4KWTe/lp89gkVpgF7If/0z/94IOZQ5v82f89/fc3P3/Ef26/y9j3/av/8
RT99Dz/3L4+7epfvP/1jXchYjncdGYjrV0sR3O9VbPNX/r/+x3/5+vWnPIzV17//6/uPnLIYkApN
/CnNP5IfDZ1cj20Ravr7sOFr9J//+2fI8F+/6zcUA7gFYoKmrgvCSKTdXF7635CR9i+mbQnhu4w/
woCDwKP/DmJwf7F0IIH0zVmuaUFh/Stl2PnFJhIIz5IWO4eX1fhnKMPElXjt/5o8E3zs+MxROO9B
s/Qs888ZrUw3sp40scTw1hGjMcW4jKrxVvMTkg+Rn7XrXsdukAAV2U6OdIZFbejDcpokh7BuSn44
OYXYNClM3Q88v2CZdD099/bQLdwwv6Nk2t4MinMsmD/zNjWSUxRzjBBa99hJWpoC0lqL0KmwCznW
qso0HPzSUSsU65gtcPwS1eI+H+ChhAkA/cFR+UVYMn4zpxLkrJ3EyzbLXiwfFBJzzwnn0dGowyUk
KWOvGXJd9xYIFeW9Sm38xgi+T/qW7jUlvilrfm8sN1wJFgn+5Nx2ufyUcWVsAgvHoqGxik0aygvY
PrxZhdyn9oTcagUHGbrPY23VSw8P3M4otJBFGJQ/IzeRGmij4eAM4UFhEXJFwiSXNZuwVJtABjuD
w1SZow33rWTRGW8aSXAr5f/o5MDAj4zpYM8jEEh/gRY8VZkvVpjabrXMWGvzQ1V5ckfpMLPkQDUZ
/GF/Iax4WHjufUH134ojLFGQ5lXB3hl95ySUylYpWp6ZQwrMfNqtMtNfT2nvr3MZGTeRyX7Dqg3j
3S6r7GgZ1Iy0KBAG1o8xmqoV5aYv1HbGN9KhjyeJ8W67Ur5FrJsWEaUpSyvlTEsa7hRX6sOYoC9V
qfYR5cV0O/isURt49ssGpvQqqnN0+srwD2mEeqRXR3ssj44XvE6NuZvK9Ig4lSDejo44RqbzHBr6
V+5lB3D5N2UPRVI0xr6zQqS+dmipVlYVAejSXvJBehWjc6nM9h5sEVuAZFxi3npk/5bvjci/o4mW
U0E5V79XZKywHAOwqUHeAEfy5vrW4D7SsL6lE88m9R0hbercp2E00leX6t+xjMVBL5E+RPvdaFa4
9uMUoPKEolu4UMFisS/i0bzDYBVtGNGfXdfX17VLL5xVIOlL+ilxrLpYVdXwVGHR3paoqAs5TKg0
pcHfJLpk5VNnv3UGF5eGn7znUn2HWGqZof326E3ELizuIm/ORPdglCO2UIZA3i5vy20b1+QnpuzO
8eMfuDuPWUP0xzXCH1k8fNtR+4pH/hvgqbPNeu2Omx/Gb/cw5fnJtXiCApZilFboDZxFq/wEi7Lr
KQdZUIcGp1RasLmjrxTOxsKKzM8A7t2Kp+gbqfvWwsdO5ZFHhSM7rwi+5iFE7k5FftYqddTLgjOl
U4IvYx3MqRzzI/dazzYesG+fnaTd+J12wO1CRfvoYBo3inMGrQ5pNX6MVXPvzLkgtwBvmejvgdad
OYV8K8M7ypy8cgaurAaFuZwG7aUpfGrIA3XSWo3lMbYnr8BD1SJxW6b75BvqUhvm1kBDWNqZhzKI
a652RA9PljChnfvajG47836h50mwOzftuZHH5/LnF4xFA5aKRZAJKg7TAac0J8bQydUdNDLwU0U2
e7soRYj9HYFxoE+Q84awOw8FyICsPXtWfgG0+hoJa5em/pvrBuc4LFJMVs0DVyGxhPb53vNHk8iZ
5iHsmzQaTbegGSPO6bzbJmPpFRzrR1cCjQY8tR5hDSQmgCcWwRQhVvWP0XdhvrWVzi9t4MYTpHqU
e4eMMGeXqN8qfPml2OhC+GwWbdE8moF+IPH1UhTs4AKFNJ6Hcm927EizgvlB4qGSXg23T0PIaeqa
CbZUt0zGdx726qqIX0OTCpmhCG71MrmbclzvZfCuB+nBsTT3WJfWuxYGs5+ntbdKOJ+lxmCil9qE
2sxa2GyVtzGT4tt3adfobGM/ZXR5mrHqD8Qm0m3sFaeqbDz8yixvnA5rdlUrZrjeVWtl13Ds2o7z
VYoOWBQlc13bXoC9voHm02kyBfRmVwOGVodCQIchrCh2ZpTSuV6xrOy18cOhJDCPAa5XlkP8Se/Q
KPxRcu5pd3XXbUYG4sKMXgs6lSA90tDqWLPnHGda7WHHoZ4R8KcLBD8/IkSAFJ4AJlQBMn2iikWs
Nzu/qK/DRJC0iCeQFlCZUfx9cJjlN2VaGIOz/KbyXSSdgjWbkN1dO7Jv0ui7ApdH7DQo8eU2Rbth
0kW7ssJnsM7w1mJH7lzp3hmlqTBXpW+TRhDDLEnr6CUuoIFDiq7XV4NKHSzg5V2Q4CtXY3PfTfGZ
bqCXoNJ1jrVeSZcmhDJiTEeHFsw46vHSBvkln39jY+7spDmPU8Gs4xBe57hEcxGMQM/YijAk4+WW
nL9978m0ZkiGjQ80r1xolllT7aQLGEiSmVa6j8vcxnneac1J1HW17vFBASBx3sZYR4nAfL3i8EpR
ru5cgbAi77l6ReraORYIzMjJAYGD5Mk2ipNhufvUjBFYgHXGwZwVNL5gPO+1Pmnwq+PkhfaEOGLw
0FzIqTk3D2UVPebK+5q6fMu5jTtPqdF8o05Nmt6SlgNoa+UHTZu+tRqSbZeW+dKbN+19Zn35M4nS
xA26zGyqT+0J/F0fwgRMQroNRJhdFObKCo/AMktql6Br+x2MvIppmVC96prnMQY+r4fpiWIzKgAH
gTbSUpNu0cYUTwfHZc3bMA1imC9OjY97TFc0hkU5fr/cdH8A033JeY8veqXWka3SIy5kuYLmzzzD
tDAl/qWpxbOWBo9sCCh3MCHketPw1tHbtdQC9yo8Dae/76+63MFtEvt3dR3s8wZ7SBtW1dIa52ku
QOsN9OGcsl5c8uv766qnJ8JkTizrDvVH0VJfa84RpBaUlJS1jDFvvsl52JS0FBnb4zIitVyQix2s
4hHoeLQpRXzlOsbUF8nPogZWrY3QsZJZPLApi3FFB/NVstlz4q5dWS76uuUnD21f07hFghQhKjin
cffkBSkVADjJJ4GgZtdX3663Fh3dC0/6VL9jbUk075Jg5p9FMmm2O89snnvZwlql04sQLfz2pWA3
bdKMG+XTOMdE3bU2910wJzwGvT5dInd6rwKHpV4Zo7y7G88PHywRIYeYJz20jqFhUlwosEZ0Wm2s
GoOXrC/KFstu+8bAp63rrn6JLPsmLXvaxsf71MNGEmB8PpbQdam0oHEpK2kScJ+rvP0UQUGNEbhs
Atn5Q86EusBjH2/+vz/BefDXvZml8fcPcOfm5+Pbf33Lb6c3nVpw1wCWx7w4CxTA8X4/vmn6L56r
G3N/jC6YFH3A/389wHlzn7jjk25D3aB1D+BHW3Yy+vd/tT2Y/4hKnO34EsoC/jmSnv4r1emnE5xp
80tCUkFF4UTp/ElbgGCpw5IeCServt12MeCLVIwfSSkTmP6UAajM3+kp+qKBn2vRNOBTzbZZaujj
CxDJHpIYRUstjSbQ3DlR+BarQ9OFsOCHpyaJ97kfb0WcL3PsthuOpIQdizvXpZVG05HZwqqRK/jQ
71Lzn7poJvXRWrp0IswHNFtOe6N037gMrFuaR4o4PJq04iElTetBynWPYaDtc29VFd0uQNhfTj5L
RRovbBF/VFai9qpp7t3crxYCuWjBPu9WxXydX/knhDEsqgRLLI4RtJE6L/UkP+y2OBSyWOZezPxa
PGpgW1GSj2IEHhy5fCBT1hqrBs5ak5DGFVl6p0y5I8ZzwxJ1h1VihX8WUTJDWdd6LsUI+U5s/mDX
gpJZzd6LesXo8y2L4TDi4wrKydrYqXMuLZ99dkIdWWOB2DDY8hjwAAr2JVK1CBuS/EPA2rk/Cye4
1AlGBiPP+K9YszYmlg1WXwE0bG4AXZnUh4w+ZZijZPtIahrTmWERXkv6GrYtE2+8CbyQOh+c7URd
KOEyuGJVpbapBnKtKnCeipqmnWkIum1X98nOl9W9IvqDNE+TcsGVkyFEUcrpmccub3+o3ngcMDtD
WnavE1wraaozm/NrErXM3sDAVmGh7XsAlHteyB+JAZ1OZjopMsbDVT1yGe7S/kap8sGOs5e6xCKZ
GXjxwmKIML+FLGTGXxdSeMxKrpWhyzlFgtKPLFqUE4eJt5eEuf3GuuIvfVN5dOOwDJkXOkuyQvhi
4+yHzMDw5a1xhKZqLokL3cZWcM+hHQo1dqhFTZoCswl2DS9+soHqcLYk5DaJCiOUiX3AXEiDEqQu
ZBMeSQV7mlgWC+O7qYg6AmNE+qdKfXEDIgjYWflpGJmka8G7ocVbGeBRXBidW18np3AhMANRibxw
TdLp4EMNgfBbtOsym3NIoh2WVgK0TPP0H8AnpiU4xoJ+2uG9D9NoGRL6Z2TDEmP+ugCUd4ywzlKZ
vF0r+GMkitOTY7QGHUCaXDbKAkzvGd9elzO/aDx9sY/jyrdozCOmyODHXXJyjW1dFrtJ8ZYNLPE9
NCYv4EyUGEOokzU9VguzzYkqdaGFj3Q2dEXiHkMpTTeqOHZ2to/NKDmlWgTBfcYYFHVWzExzufQ6
Yd4w5laEntIntss5R8Lgxeh1+9bK+2xt+eWF48Jn4FWv06jfKvLM2SiWs+G2D6td4dFSCRJiXNmU
3Y9ZwWK/wXxl7pCf93Is3A2I6AN1s7d91vtMPQWhdLwAoGeaRSlLk7mRrJeY/YdhddNJ87UQFYJP
Hu8wN69qGvhuUpfqaco4mOOemhTfRaQxd7ksXdejFdJ8jQY05R5LT0vHH9Hi3JBz+bJHIP6UDOLG
qdlzF/i0MCRxhIxqfDymiYPCC/NxZQHGmCJt103pTifDwsXxU3SCT7f6oHLpZXZ35Hrw3Bv1Q677
402AToVLMAfgUWRLhxDaGhKPs2hV8u5m+nfRBelcyT2s67kGUGhZe681nr/o2ongVGK/N5o5rmSo
f1RuuEEzA/FBcfIlyUkrmR6Bslhpd3yQS1a/0P4dWX20ejoggfbxMsqsGatGTjDHyWXCFWJU3ua+
ji/HDZNz5YAQqYUBRqXMeNcX+2Kaqe8ZoTzOxxBQAlqsASWkzvjmUk31oZK6O+SOfx108pbpBJ9k
qqwWhWasFlYXX7QestCgdfG2TgHzu7SJOmLbJeaFuOGDZOBkiiMgWvXhMpu8+6IF+tDbGlO9yTXW
lqo6p374VfkksrPKmJYOAaPQN/eUSe+EX2PESMWHIcplN4+tfi5f3QzocqdogyEoVsXUWhq87Pin
rBE8cn2vbMDvFhWKRZ7vXao8hedtylDNBYvmZ2MnN40JQITdEcbD+DlQLg6fIbu2M6LH0bt3ihQ2
VpbRl1Xexmmordt07I7KS/eD0jdtTsyJz7S9GkjFFYa25aO2Gvg16XWcBgBnvOHCzHkbWIAv7V9Z
JRVeAruZTprWNmsrrW8mxUirSrm27YEdW5TSjW6dzNmA5zbxhqqDORnl00szUgVKXIXs6KcUpA71
YnxWTQ1cMw2+6RbhSY6PpcNVXLS70nROVccIyfls000qwfNN/J4iEDD+MAYCo3ukBWNNxmyXY73G
3d4zQvgh+PasK6mGsbSNqU/V1lEV+ewE2ooxwwh7dsJ8hnhvqj67NBXR1ibNi3XrOpiJhiQixkPv
igMWaI6sY/wCPQG7+zKkxb2bjpCRpnFp0rmZGPlW1eFdrtiETJEP9CS5kpK5KfFZuHQ7+6F+lzGk
6E7vLXnZcLeaz2Ygy2Ua5I++hYs8b3KmCQJ2efVGehsPBuclIDlOfVPqOV2jkMN7V8JTitp7UaNo
Dy3DOpXD+UE1br9NI5pFYjSyKk7lJveImpeuunAbvcF3vGlRrb2YsrOQ8lqO3Wg5SQtMJLOfvK48
dRwyZJQfq7no1gf7ooI2W7l1Eq4qRqZbIXu8hGyrVwg8J59qdGya+JHTFPJRMVL3Fwn4GR5FsMZN
2nk3XO3XRT8997bX7abO8NbCpv1irIgdeREokBHrWurHGM/Jn7sYogIKNvUmI8hdD+GqL3J9plzE
dK6xebZs3gGRSVBLj04+mUX26RuJpr+Yam7fU/gZYSPGY6ZNUKaAfWe5mGOGoC+6VZxyL54MkWAN
COccnzgMwtv2wAtuU50wZCnAnU21tjX4yVLGDce2hgtdPF6JpO0FNjPq2OlS843uIkGzDENxL6vo
s8z1TZx4t3nTQOPS42U65l9+kO88t72PK6gyurjhkLixjOS77XCDpM2A1h953KxckteMci0eS0ch
7nXubam3twIgAEC1co3xMCKC3p2rJD4agxYuB9d4zLz2HA3EWsx6vBZGf6FZzmWpTJ+KpHho06be
kwQ1h+8X6kxmz+oZeZk6pBE6exgMF70t6Xdxkd0Oyn7BVVphCk0eYJYwkWtihs9dhAjvkjBaBio8
UsVF32A4jA9BW930tWpheMzmZXpbUhBBi4blNMLqnVUjUIX1h8tY2OvR3hEO1UvmbW1gUadD/t6z
hyfINSe3Y4Gcl5BzSEhHUDgzaDLllZFgzQrG/Ahyyhu01n/o2sZ4Ymd9UCGZkdDR+mWod09plmjr
SeIIGYyIREQJ5MspXdj1rSzI8+CHrWhrn5+SusDaqveoO8o6t8r6dNPowr0SdxDhtSbT9/F8QYDr
dqhHcvulw2QUpmtHL/Z4m66RjeMho1S67DcOL3zqIZXCLIq7/Byn/UGE7TMtg1cVojH5UOxIjPDH
BuEdhzQC0Z18dIuI3T2zvYMhWddnMiNm4ZAMBonPmm4jMK8dm/raDG4AVd32Y0t7FgH5tZca67qy
T32mP5lklCEm1DsnsU5929z6vdUg5CSYiVsABenZr/ILV0WWBhreA3TlvH0WBhXr0Wixyojfe09c
GVXGlVeANlT0FkIWgtCENLzT3F2JAUPCpaX85WpzO4oIy1CTMV2Y4LiWUgfPBSXaEXrETe1+1VUV
wMOTb14yGlSl+ZtBD/WdbgzTstV7C3sQbfKF59zEHkumsGd3Znljyayfl2sjch+rouaNywwMr+eD
wshkw73dZNUxIIcU0RP525cmF7yvvVi8BLG4aKR0CovaJxVv2j65cdAWFnbPGGZRn6MxYaHGzxHy
/N424keabVaOPtzQqYnmJcDadn6qMWcWdF0YGn06DJpZIu9ix7x3OoEUzOgHzuPOkbnalTaZZ0Pv
HxPap9eRF38bLQUUBYpR3YzrNku3SZc9S7c9GDK98yKMvxmnJYg0KzmVGLmrGgeCoy50HzQLqY8e
1+vhrdCAMNbujAvonFMRFJfYc98H0BZZFN/i4cEqV+OiIRG/KJCgq7E/iSQByFhQIi0SFvKV6V3t
iQOmp6YbephgXiCRt4QFwrae38mchlq6qcKxfhQBB5A+c9LT4Gkwk1SggVOhVlkH45jjU02MZqV3
9I4MqSKKgGzrRr86yDkTOnr55oqGVaXfy6NnDZ/sIczdMCRiOZQ4uy2/rnaeSJ8DAoqpsJJNZfub
JjHW3gQLfPTPJMW+gxRtczJ4I7ZF9uiwWom66LmrQ1pwNPaGnUB8zBVJmIZPOQ0MCaun/L2wADAM
U7D1U4cUXOaS5qi/aIHol+YwrevCuJM55OQ2jBCvq6fAxLUSsI8JjIc4Ud9YvvxlCFBs5UjD4R7V
HkkFwGl174c+vbpl8KIztWhh9lYm5MvsiJqnhGx/REIrJGZousGHGVrnMUdV1XI2kgnWWaL3gVfQ
aDoWtyXlTlnt71RJyEOT2b4KOc9MOWZ9WiqSldmEr6nRP2s+N7BGa6C12fgQzWNR4l2uAEuScQje
QHCChMxNUij5ts/bu9HkKYjoBm+tG+V5N+2EGk4AD0PWhObt8EEotaOhkT8IkhDXPkkxw8E+GZsr
q+OoHhfPqWvSmKZFJuC4/GpRlm0VFMFEpXjONb2EE4BUkhOB1JQllrHFB6SnPnDvRPa7HffmSeE5
LaJpp1msCAaK0GNfbXUnXVd+mCz1cdhm9uxQb4hx64n1wDHqicxnsKpthHODOypOoG6iqbWZti3g
iC11cz+yEbpFrXS4YgWrTC88pSp8N3X1CQWVO95ExZ5Uh2jo2w1e8ZtKV9uxLNexSdIsb8hvNpVM
1pPiPEPT+Y4cVAxRsSmWWRgj15vf2C4v3POPYRBcrKY6aGHjLDsjGHam7XxIOb56dMY1BAzKun7M
snLP1Nxu7Ko+ymjcsc+/7W2BuE4Uh5vNQpkhxd2VVi0dBeOSueH031qmI2zzH5tRCGzRXff1Rw8L
hSK/fddvcqb5CzwJ2knZ+yFlu8RqflczjV/8uf3C94XuQydCnvyjlikQQXXdcDAQGbb+k5aJQczW
+aEgU2jv8v4ZMwpJ6T+bUWb29Pzz0FJtR/h/cmdx7lXSzwhXyYRTekpCfuGObn2XStbfUeu9+Ck2
58kcvlKZPqoqvmXfder8HnsJcZnbAN/M3ZCAzE308jFCD13rlhnt4zh7LpPYwLAKZQmK3FJyKBv8
ZBOaLrGLKj3XGP38ufDZLqrHvhIEmtGGoAWaYbmSSbbpJ+9Hj4EBVC9nVBygbAIJNO2Ksbk6hWKB
4dIobQ/PPgAYbIPrLsZam8SPg0mKOYvBobCo8CpTwF4JSPRRBb+OUsyYcMno0CwM9AAxV/sO3oVi
KWyH7U45LDiC3HxrjHw5Uayw1G1Uu3Rk4lJGu9JFu45zrsGFpNCjrpZGqt1pkFDr2bsaav1eRtQg
RfXVFOJDgnNg91VVBGfkVW/VzsMO3Mx2fA2zAVSBZkFLZLBsyvjVgvBORDnmKjAxD+rBoYnUVQ39
LTPuh+Yaw9rHi2Ob6sSc8QAU9rOIxTN1cP0yTiYu48CP2KVJtbG6YUfazSH0hcuRDWG3MAjh+T1B
6axm39o9qDxnwS8ScFjpGovn1p4TH31027iMjLU3vTfwO5YE0Xh+k+KmssHEsJ/EWpIFh7K3HYRt
rtdDjbMAadLc07NyL7PumE4h17VMAGsAxvvcaBN03Yi7Rpp7m1SzTrwGy65JTiOq3UIfaXNtLJ6v
qHrsYuhNJm/Hab4gF+GFcOGhM0lexw3wET+Y+AOF862V4k5VHGl1N73zbfajnktAI9LUwRV6hCoS
Xo2a6Sxs6jeZyBMEApZmytiltr6DhrP30ZVm3+FpNOxPGYF4piRv8uqNUtHb1Dm7vvaPFHO8W1hd
ljHYcjIg1JbObASAxBdh9I+U/d10VvJIC21AAF3fQVAWCPC8RVTR+FtSCc/tgGhYmd9mWd0l8OWX
pYrkZvAxi5cG6kBLtmYtGgYLMgrr0tVu3bS+jpTqUcxADrFaha7+Ukcka/oeN4jZz0L4c2lg8Bqz
4EevhpOHygyLYwSGwJ5Sy/mIxPE5oWZhoYrsYkfuGsJXuiLR+Io95uI242fNbWUpa/8qBwZfCoZX
Mp8ubcpBcYjRcGkfy9nKac95Dx7JRsBHcd61ItoHIJYoNiUuFp2T2iuRqIbbKTAfsmEA7gYRElPa
uhP2Gor2opbBATs6qQw81SX828C5mEXsgdGmEde3qwPa784i/9vUcfiQ0NGwqqr+PNkl5PfyYkb9
Voz1O11/qDj2i9/nqKOYY928vEqKLGHeX6qxxj7UdZAKQDnK6FBLsHxtytLDw4uWaDg+6/iFX/A4
BiibNGKIhUnobsHgytkj3+faRA8y/nW7gTNq5q9T1QznMdNfhRUstTG48vb/jJsM9kEtP5seM10r
UPUMrj019nSbY30MgS9Pncc2aUi0a5fM8j+4L6xNnUDLDHDls8IemJLoomJLpLfRnSdkdPUap1hp
XO03ZV1x8aCo3JggfXaAvvKBFjTazCMUO0OnC9UkfbFys4Gwbmgs2MOflR491brHYZLWNL3jjW7x
wdxmNBxpg38pneIL8/wRMgRsycn4LF3rqYBQBR3Ev3NjejesCdUpx+huzekQzgdrb6B1megArnHf
hG9VBNidotMgku/CtwlotMkMwkk2ikUDy9bpxgCH1JfGN9G3ZhF3NMfZevMNC3ofzck0zTafs7K9
GYQETea/CsefQfT5bjCdA/oEqCiH/4HoM1ravsaXD2Ju4zrJW4+nJ3eY7CsFyz62n9quIH2vPFob
k70VxmfJeVOS1GwL/anUM3rs5roSSq1oUnS5Zo0D5w39vS2xgTltzllOCAYxPPBRnju0Tjsj4cjo
7OMWXE7d9JHRW7NRIxsRnbIVFhvxBUPJwY1YJ0fwYxyCknW25KZy1ZzmmFuEg+Y2X7/Vw4WvWJDl
Rnir6ckTYv5jaBJgJkL9EEj9QYQwK435+JvnZ9svrNm5s6olMeGiJ1pIeaCfYpD0xYReHoOLA5jN
Ij/Zt10Ki4wTS2NaHL0VyIm6pL/aD0WwCSYSUH0aiw1kTHhDtU1bnMFvaa9tiu6Q8EnPe/39ZHQF
eFk9ORHY3Fi1fYrr7AE6Dh57ocMdb+G75UcWrM8aGB/b0eBc0UJtDhUgnYqIJw4VdMhN0Gd0xxCi
Dd2IDxnAE/gAvKH2ek6oqJ/5H7UJnkIYb12GQ85xwTG1GFSQqd314Fvz/jJdYBM+EHLPl3jrz0NI
qG7yLz20T4XotFBWc0Lv2UWOOhECfYopjfYr+xA0M+NF3gooCHXgEBOC4RU3igyofa3QdBWk8tz2
nzlX/fBDunGnzgTCI29bo8JLiBLhUmsIlXR4s2OqclrJLSacwuoWW+i9YQ/2Mm/dz8RV9bqaYLKI
HtyWU271ariV0MVCc1jbVXfoSv2HHUenKg+voZYTls2zeNX2kgMRrxswAlPRPdzYfblqxwFjBbjB
MnXvs5C8Rpkf7EiEh4Sk4wSXA9+rD8yX/HCvnDshyp0sqx2QFxAcPAWhcl/bqeE9Dv2WdHdhyuIa
eT3pXHtdVC+kUS5l8ZwhL4OZBr3sF0e6qJdexh5rpJI0juvH/577HR97NoPy3/cw/M/mx3/+r8/o
T4P/X77tt8Hf/gULiYntAC86c75jEbP4zYVuzS4G5nqPOd6nKfCPg7/ziwXAhO/glmAI+ur+amLA
vO7amB9YXAjLtWin+d2Jf/nNm/BbOCD8Kv/y73/hDk3dVCEp+MNP8fPgDwSXYIJDiYbJLwdy5k8p
ECNhrWr2LqCYQizaBv6Uo9gntB7u1TbssjUbwJHrfn0Fb4IKBeyfJbJH8Y/+UfsRDQ/mTJtjc7Mo
DMw+eM7upRtf6ct+6P15GcatjdVVz2hi49PHPIi/YSAKVTLBgUiLjE0d22vBwob78VylCUalAwJy
8nraUjyV7+biCmnFJ1XpLzQUU+kg8Sc1tob/eLSJGre3dXYdwak8iiSgqqkNf8gaw4JM+gOavs03
MKVjnlYADgDscBba96l1rgHHlXp84/fjc4/LamFEIdih8MExDGqpPNPauhVbyJwbeNBUN4Ol1pVt
/4gpSzxQ2iow+FKhI0brzRwyPtAO10/L0kiB6p9dioIx9NwWq7mhFoPHqe1cfxtjtaPcfLoaVf8d
9Xw+y67fd65yrlHFlivmnrqSntJXgyvGmyFP6zN+h4gbmEH7iAQSxPok22VWl6/0iUoD5dH9HPix
g3HcKdZ646p9KfP00E1zjyswtV3Z9tMaUiy4GzfeRw6nKt35+D/sncdy5EyabJ8IbQggIGKbWpKZ
lEVuYGSxCloENPD0czAzfa1vm81i9rPl38WuygQiPuF+HMWnjRtVH9lH4ghMh3JjxSHDugF7TAbT
xwCPAbpDlJtpoBiEdoeYQDTZFrLPayzjix59dpOj9dlPLfV2YA2wYxnE4L4j4cYMmeH4TPXR0vHL
IL6hWS42rg8G3vbL5EhUc7WRAfppI02ng2W11c7vXFzjSIhNkzvK9a0jx9uIVMblQEU9t6kjmGT5
CPDQYDLPlo8uKYvdZ8hItzH3P825fWLOw7g8W5R1zeQe/CS+1nP7DFAVdDn0GBbcksX68M1fpTmK
hGURnYN96o3xC7gCtIcSt24pEGymVi1uQLXnAwN5ayc10AlknzV+RsyMw0wBjt7gPgcYAy3aIp7t
a20AD+288Ga3qbNiDzdeQ2W85pXxlIOAquMso7VGIhsYGijLZLFSJ4ZwK7NZHxNn1AzAZ+oX5sxr
WJLOSzrZe9Wpj6wHYhrbpGKjxzR3YVVOUCoQiEaLWT/uquINrneza50ifkpxVF/zNniwHLe7Q77B
mhn41smeGGKGdpZsqtwBCBQ/obJlOu247wwSGyA0OChURPRG9hmj1OHh0bs+7uTOLnko6sqh1Cqe
i37a1R7kLOJpDiwgF6ujpsRQFpnJBnonQ4oziCTvlAsiuNNp6Liqsr2d4cfATlCa9XvlTHwf+kSd
aRNOD0aw9oEmZgzv+gj9KVXhHTG3v26h+hEIlw+YHQx3M8j4Vo0KnsqkzpNmeq5b9MXJhPO+rdNv
GGe/8yn8TjLrPA/mt9NX766d/yyPql3R/pamc9CZB+K19c+pgoebB+7JGCIs1Xj0V0nASq6biYPK
rDjZOKgAV75fXIGSFct2XXEoxCevzbEHWtmfNFQlWef62ijjXkqWObqy76aQH0HUdNhgcQ07GXvx
kt35aqg4F122OStNKs2qIDN4g94mw4SQ7yF4metBlKcuIfQkLIq3zHGAyZPKo33/Df0roG6+htRk
fo7PJmavQz/tD9+xaYwUxOBY7UifWfSz9hhq5Cvt3Uen4Q710anbZ39Knnmw2oNsmx82cPsopaML
J4fhMu9wOGsU6HX/GjeoH+s4fTMIyWTtgCOpiJrfhMV+s3C7Ohkwt8SdrljaAzZFubGx0SCtubQu
fg1OFkvnyinwHEjeLtz+T4S5W5tBOP0qb+fbGMUfahFPtbO46dw4pDYsUfbo4dqEGzSNkmPP+uMj
QPXRMc9peELY/OLMzY8jTEpRs66Ji+72uC3e8HL8yMAjJinF/2MMtCqEqWGyb29hF58Mqdkae75k
nx49A/9ON54V4+rhY1jhbYk2DpvIFenjGUAPXM0izXZpMj84gblTbomeWQGUdHIimVU4XGdKuJVl
i1uGJRiNIrKVLHp1iKupPb7uSGLAZuxLAk0V42KGDuSaErV3zKOrS0D0DlG/q9pzB87B7LUcauOU
ZuOPUbiwc/KUXIR0rNaxDqqjnQc74H3qXEwA/HXSIw93iHVXeAEEu6x8LC69m36BD5kPcwEm1x24
+8y8f0AQ/+DCrgJIbq/zyT7Ubva370GBhFkH2zvRL4MznLMK0CFoymdGUBJgC58rIvy3dkw/ajJD
knGJQUmBrldd2qz9dPxi43/qBvLGCeMG/3tvIrmrKYMAmgCQgN181o1NzEvKTAl/CPw/C62Ld6kM
HyW2N8FRqP6YXYf3Qh3SmuiWgdVkrE5e3L5mPe0cXASkjDdV85DMAs0SFgsVECTB6DyY/GNoUSo0
nXNrl/SaYGxZ5rlwI4byYRxLgx1LzTZmCPcYO94N36suIB+NNXQzsnR88TAaJZmH2LOqlqCPxiGQ
zQ79vy26PpZKztp2wlNLTwfW5021xMlXnksV7v4kWfLdo0Eg0oCn3h7NtVcUJu5yA+aXDD4av/4J
8/qxSQdvFVswZOH30L/NelOMmO06UzFtaHaagUA14XlHpMNF+Tbyzqw5Bl0MXqplBQZMuc0uXokm
RQQbZjsvs6A/j21i3Tw/OLRFf3CQiQwd1yGbsxJnURg/k1dA6uPyCmuU935cH5o5/x6diTQrr9+X
s5MwJO1f6lC8o3LDIuN8+yqeV01DAdTa/U5O/XMWqE3WqV9SBY9NwSjBYgiIcKR8Hn0GuUleyw3m
YXPdzv73aPS70VaHQIjjNEVYglRxtfryMoWIWru8/ykJPBnz6QMVG+z8cWZgEsXXIebLzExyphDP
kIiRcPFUs81b6fE+jgm6i+YcmLgKfA0udRlOaYDa+H3gjrQAo+r0UlT1Zz3bt3AIWJLHA0eUA7Fu
VsfYtj5jIKgJCjFZJbdyjIlEqm9ER93aMLqHbXDknHyq+hQdm7DOrMUfiNO6ZwHIwxxZnF2XZ9AJ
L6lhnUY7OAuPq4LBxYoKDi68vzNpC+euPkO6vjOc/F3CcWu6uD87LPZPrJ2/SlP/cq2x3ZYeI17S
92DMctKvvDH+mKpmkw0+3V6ooGLYVNjZffAi3svsrk3DXdkx2ISC7O5VP2UA8A0oYWPlGitllwlP
El+JzcJs3dTxYgObuk0lokeX7FXDzw9IAE4FY3FPN3JdypYYjgUk2lY3Gtx6AwNsayp+T2r4597w
wZY0+bA3PP56EYvxNTfdfZxwFPie9VePA26QmircMWncvc56yFVtHRzbeu8ha62Fpfurpb0/mWeB
OMm9jaoC8QvtSLT9v17TwVa8LGX+517z8NW1f4xLGf97/vx//8l/tpv0kjatoUSQLtz/XBn9s900
fQtH9KKax20s5L/smXA2oxpYllC+KWGRspz6p2Ze/oPEeHzKDnjk5T/8L5pNYS596796nuk2bdex
lv93kr1N5f+bH55UMsq4pYUURYN5b1p147HmINRRt+MauLdQGOVAuspyZEbL4ekbjNIjztMUm3Nc
Rp8C5gaFRgvtfTl8p+UYHjiPyZ3+ZrL3w/LjUKmBA1v1bx0nOEzqU8KJHrXEHQstXtzRrpm0cewH
ucg24Deou40HNdftjq2zgVWN68JNuveW+4OzHLz9cqUE3C0ADx+6GTU1FV2NFNe+GQtazoqDY98A
f4m5o2bEMFVoHwLuLieeWdSUJ3LGjwU1VcodZ3PXmZZ9jrj7/LF5BDjyZ+ROVCx+1gW3ZOjb+5xb
c1yuzylkHufm4aVartbeJOS55bb1VXqX3L4tt7AVIOS3569yuZ41VlBUf1zZRjXuGu7w2Gvf/OVS
H+elFeaeH80YZWE7nVGov4TOvIQrURRoqoOMKqGZFhsjdUNpZw7eZecMl5Vs9KKcD3VTfBVUHJFi
qJ7+ZxHSEyEgC7pf6hNk1uosqVhiYqWOcSdA4dYlTWNJYZP6808JH/pkUfPopfiRSxk06Tk9hiYa
TSQFattB2PCKPFhlmmw4rtSFeklRhUn1oKiy/KXcyqm7bOovVvcTV/F4dZfSDJYxRVqx/I+BTCTU
byZ1XLQUdM1S2rlLkVcs5R5GAoTcSwmIkDvd9FSFJrHsq1p0uDICcu6oHAOI7iRZkX/NBiPcGtSY
eupxILZ4IY1nW7BHdylHiTl5MSlP/UbtmxD7M2XrSPnaOO6hwqTE3JbKlojuY0OpiwYUpxvFL3SI
27hUw7bbw1syradqqZQz+ixwUoskpt7No3MxZYCwcLZTWige9pSS211q79a2rppinIzt3yi4QfUr
6nSjzt+ipXLvzPHVmCgEBJcav4zMMGVPh9ajWaPwt5YOABX0c1bg8KU18MviKmkVWre6tEvvYNFE
yArZcqkvU271q3SYv5NG7YKl6UBvApp9aUQwvuzY2QLqXnqUnGZFDtUbvj9G1EErGCj3H4LGJtGM
sGvTIYPNhHSkU+bRZY91TeJMX7Wk9u0o5hCddbgbGcB8uNq5l0GWw6uPnlLdXLOly+rz+g8bHLZl
LaHUFV9h2TesDJL4iW4Cjm8MmyfrixOb+CVwitF61BDROjUsUufwhFDylJSkvyYGnzMY9y7m7x44
ya80I+ahYfhsTHbPtOonNoYPJf1N3Ms/BS2bU6FHMnuUEyqPT3Zav7uthUWWDEeXvcBUF4Sdm+dk
6h8Rxp9HAWBd5tCAhgUFpH78PCVqLhU7z6GiRGm9K1t0gcxQ1gyF503pQ6Wfq/hvlqNxwVDQrzin
31K/sflKQKIH9s7x2NToyX0I7XZbICK04+xhymk1TFagQ/eqRXDz7O6pitzHfkBikwfn2ogvXeRz
UFmkPcfeARXW1p6mQ9fni+ul2I8dNDLD/oOBZ++n2S+xpBpYpK0kRvLMGOlaOuF32GSHCIoQJm8y
NacXyyy+69kzN+kAilXwHNXVb8ZNX9C58CdWF16TYz5HuE2lc9SVu2kiZ5d7yXsQuHeY37ggZ3lz
lvqqQkfoYGhQEV8tynBk5x5hKiGa9C735w1VFPh3hIN8ASjnbGm8yUnTHgn3wwuNB6tB4iMoKNEu
oI6Oxs+kjF/COszWjT8KEknMt3bKj51l7SATAwMIYY1xPiEOJ7wlFFe35WaJk3wNKOKYw9WLMsKT
i/Tg5fo0ZZTuYH8zJITsJjFxSKIOZPYUlPgNBU3hCqUTnwrfEzDeiAgQtbXc8NA0DoJtvDaQI1bj
YL1W2RL+iDUVubBuAFXxMK64V45xBN/LZYcNMIZTF6kvUcMXJIJnjzCPQkL7GoezNSyLvUkfGjke
qrk4TS3JD8taqjCHL1m5f608stZMM4hCmwCjBYj0HKP5rMh+y/rmE2wpZpo+2OfR8J327jnq3V/N
oDcJ7HpQ6te2Mr77cMi2fjj/dYJyb6nxuVHR1rbl9+A3x7g2NmEffsnAurdxc5rgIrWT8RoY/S2e
+6clcXCMebuNXuwJvu7W+eLbmObg7rjDpZ+WlJSK7KbK3yQOq+rMlYfYrcjqQGTJw6fG/tbH/ikv
ilujGNj2qfgcauTTs2s+JDgZwqZH1DtiRxb2jAS+QUNBrErsP9Qwv5ENyzUOECzK9Us1zMcyc19T
Dic3DQ+gZjHhe/VW2E6AwGCGvaF/WQLFQjImf1hzHtzM2pp6eAzc4VFOYb/qRbfsTP+2Jk1W7Zzm
oPvkR5vIzs4RO6xY1F8ZOMGBwgRVcs6r7yPnJVdqZBtFEvZzPPpflg1ju6mHx7kaL2WQHqu++yA2
kIH2yNxBeXfiNB9xVoIoCRExtxZBGTHrw0PuwhqoLWKga9SbngmhKvSx2UG+gp5heOspq18hR52M
tDooPyfOdsDM7jjmzyD6x7TAtjRD9dlqr+KaLeptmYrfkAQOcOa2fWa8YrIc8CvyoKo+Tjdlgvd+
iFyxywoozBPC0n1TBH8iAzFhnWJoCQebLygW486f3BejrPfwpmnBDOe9See7J6szuPFVlgt45mO+
w4g944rjHSb7Wrc2dFhPYdVyPoYKAbRKvOu4NHYdn+daZd3Vpn/D4FVjuXfERsXTI5G+u6RzFu5n
yEcUeB/C9s4ygVLfcC7UqTrbyP9tlOC4jVqEDnYAEs9g82icmbmtRJ+wMxxWLH+RFTvVe2+9ENf5
CmAFs2G5liBIiwA1qrJ4qlEB8Um/L6Rwe6iugYa65odlsxtyakckD6+uRf8dBDYmoUz9nUQM6U1A
1jVCG25e9eSNAcc5UXx8cVzOO8AzJErgXKotmIbd+Gpa4Xcg8pqqjQCr1M4gwU08yHGMEiXmH3S0
1eiSBlM8WVX6klWosRwveNRieK1df9/hJlpVpOZB/AzAzUh/K2s+6yD+nYji04THto46uI2BbQL8
l8c+aPptImzN+URKwjxXb1VufrdRvtcsz3t8PVX3NcoWKSMY0eC5Q8XkuOOj7ppDWg3ruhr/NlYW
rrXh5iuPAIYIIAxK8KNs2+cQDQ9QIzwIbgjiWo6Mgz3/EBbWj1Fja5qtxzHSf0qRfhh1+TsIxsX1
fco7cYkFMoy5jbBaTpKaTTF3IDlUzshg89T4krZ9pqjcZ8LfqEguMTwk73nlazpEdK5RgQwsfrTU
zHLFcfGCz2e/gzA2pimRrdWwYZu8TsbsGCQuKBpafEc2BzRJuxCAdpVlvwO3fHMcD5+6Za6mbv6J
nIi/8kStnbC/wSsPEphSJrbR26NtToaQtM32bqKv0VOyNwUXDxTGgyOzR2Ytv2rPBJViHSh+HhNi
AGEEAOznsIwbdjUpqc40cyskRS9lPYjV0IR/tSi/9QyzIEkjKryWr7cucnivKRGTRvBplCbo+EHv
cqvZgNV+8gVPYE8b4insXC5Bk4GNm3gQH3Mkb5EKxb5aPD8YrW86gGHRd5u+mS5FXp4NcgY6m1e+
ItYssFnwMIb5iFPvV4EJLAUcVPqwCUsPJmuFx8eaykdyIc6hnjA8lB80F2KVMbSYrHhvp3hzJy6l
VZvO7zwh7qqFbAWYj9264HQizcOEmNFPFqDJeVuZzY7EH/Zp0W/LKB7N2rk0sg7XAJ1jGBJdshNB
VqPmLRFLM2aPPAZe2oouHVDOOmGo2FsUEwkx3iOi48lNmrUZVhkpBhh+sMQB6CB9qxsZcWXvYwAd
wzbAoKBkd9mt2dlnBZbRFH24l3ZY4Z0pNpnScIHatwDZEBLER0xp+xYtlrDLnamLc05DWMPoJzgJ
76g1H7HL4h6Tktm2c21CY5XIGC2ve6p68q3s9q0aYQ46Sm5NYssJNQvfPd/aGmO5jw0fLnkerRZm
RusFm7Zpbm6XPJSIwPwkPXu85LlIru2gT0RCnGw3veUVeBJnIuWcTJS82oWL1XQJygbc1aT1lxyB
VUtjOmKBNw+ga6DLVPaHU3g/vYupC4XEp+8geHTn6rdbZc+lDt+HinreZTqOxYJ/jqA3RQ6kQByJ
J0kU4zpoSFmlEguZTc/PFh4N1NXP0uDQ7RrnwakRXJPaGfDVl5iUEwLvlqB27qpgy/HGqzaZNddO
8chE+hhBTry5dsVQU2EhnS3VPpAs81aHXU76SveIoebmy/opWlK/Slc/cI6chOG/O6VJaxeDusxQ
Re+dRhKoSKYmiiiD0abI7uBBuDeFMwCSz/aj0eAGrxrrweubW2DSm0UxnFJffxjauAHwMFDxEdfc
teFw7gzBJsxlL5TgQ60y+CIzZ0bWl0+iMGGXujLblG7wqVB44IinyuIwg6SkEfqQ7nIZZfiMq2KP
Lm0PywOOhuOsS2i0iMdzZFZkv65mg6Fp5sX3crauBiRMhy4BvE99ypjE1xY1SgK/O3a57+eaOAlK
gJnQ5bATLXole2vO3Mddjpg7F9U34tLDIMvPup9OXWdsvMJ4Y1dJwh5z7mnMec5b5rZtRNBbjM9M
7rCN7uqecszUPVD0vMH96r1o3/0Tpv2xxx2a+4KLnTcxirwFf8GdzSSCxdtY/zXtaR+I4HOQtGxd
NN3GBMVM3xp/zWD4jgKAT6NVwx+e2aWVRyaPbzVopFXcZn88xVrAlA3/wgb7BmiXMh1R99KJj3m8
M5aDmbQM5xE5LMbFDndr5w1MzgGBgpQLen3RyKLGuqSRzYEERf1dtYgTYn2u8TTjWYk/gGfhViJL
eDNKoKSENBxTD9kBlozNOArMKOWpccxnYA1y9X9zScfyfYtx4P88l3wu8/zfBDD//Wf+ayJp/wOW
KWnHprmAE00mfv81jxT/WAghzCMdhO2mxwD0/+neHfMfNt8Jy3s06TzBNn/on/NI9Q/HAyDKz+z/
5TSSX/T/TyNNDjKXX6UWHY40pbOI4v+FDaqYqnVBjZ7ED6dXf0o3MrXlElS2Vo3iwcPCB1MwJV2E
SNZVK9nXwunZTgJENBJrgv+8N5XqvYqJOYzL31zUdFnuR+xnn17NhGO2ThPYjZXt2V/ElM7rsY+p
65z+LGIp1y2ZNmVkuGuvIRlHAJBiWXx0yVTb1j0DAJOQ3Szxj7lgmWDG1WaolLmxtNg3LvyeUH/V
Hfu/yb8TWn2JHYYLomDHqccU+pvxYqTyDnmdJTKjX0LCp3DlMqoQCdw14m4LQEy1QB+ZY+9uMuzg
Bhd7u+ytOIuuM+t3p0yPjRH/tLK7ma569n1sp9U4NMh4SHqqSwZw+tLa40uo/FMCQRfAYrEdSCvK
h/Ic1DJet2X0WlnBvq3zM1ufszm7W+ZgVMm2jB/suIJVHSg2c9O3lZuP6PteCzci+JAAF70E9xIT
bIbZllXUjhx4AIi4nMiz+BQcxQXLsGkgiWxWjCsTGzBFIq8qBb9N+kW0JJrafOzSf+/D8XUg62nV
Au/T4fBmpxFRCONzQvW/gtYHzygrf5ACceAunNoGVRRljnnq6wh+ssFyNdQWMEzyYTqJhYiERQ52
404iwiGKWCsDYQPPRonvCuyF3bCv3eVU8kd23DiLXRwTWe7izpIt8nAL/4EFKlph2/QZqe2AgiG4
j9PTlHQGOUv6giuBGRuFUw4doRrC54KnpkxAhPcKYWdq/kraDASEf4kYUBKR4mybPH9q20UyiT2/
IW7VVaA/ZHj1e4x1KRYhpmGjR22CjsFps2ek1+7KhAy+iVnCnw2SsKSBsoQYv97Sb6yy10k5vI2i
e7KA2jWWwdBa3UvTO9c6OOdg4mvgSC4D13lOP2YzH7ZNShVbc3tV0wG50Nar9NvkRSOebWIFQkF/
MKT33A6fO2diCTb753nqiT+yRjZXMmZYhr41mvofBu9PqU2MTD0aH+M0s5AKXpqquhES8cfwkkdL
t0+segfSTHx20cQIRLn5rnC4j8xZgji++vFw7rNh62UEF+O/iY9FaH7wiILzMJDzkziKEkj7dyld
ea2MdN9n+V3PrPhUfKzaYMvHeE29SCAvoTMA54aDYd5YFel5Y3gIW7mNzOo24Ntzsgb5rmSUM7/G
ud4SL38dDeU/JjndA/q3g56I+kaurtz+G5vOjdyjVemr3wwh/6CEf4okJrgxS8+dGh46jX8uGPeG
9ujBSfzAX3YzDMKvfAZ+VL1rXzR3LcIbi01Sl6Se16UFcMXRK6XCb+0RlpUaBFEgDm0783uoGJDN
mCeiDgBn+8MMF/mOZ54zOV5YlK7bKtQXEQzvtZ1sorS+mZV39frUBzRT3EvbupEHdcpTtbc742vy
uz2z3nVnM9M1Rvh/5GK0kI7L+gQK/YjB5VGk1R8bkxqJwYRf4U7kw0p2vGWbSPUflmvtUK2A92h5
ruDomb1+HGgrFHq6lUPKnemYhzpDIVBBVmEWcSLVFi9EhJI+fov7ntIiWUwTVXQohJkAyycgMQp/
mIEnm941P0ZiAvhJ86Zs7AgNXtTGJM+6muxXiqr3sa4QF1bHgjpj8U2eXUu8xdUMWTdOZxw2/spK
ECCJ1rkYeSVXtmEe2yx8ZAWlVxOOn0bH5c42GQTnFIKMFe6pqSwGUhOumBpZdEkuggzkcz2MLmYA
Cye2Y3wi590y+bg5HdBWUQSnjp1CVSTQ6e2GVQDLIRZWue4eVOQ9aaRBq6R1fk0B6b+Sqg71gAeK
UFHLO/0TsIh3D38+wYmw/BlNThWmVzY7XtA+VgFyrK5yWF+Vh5GJD3Yk2vowrrf1snJApfg7D6Nu
pRnGOTq5TZJkG4Xio+sYsSUBQkb4DVOrn1VmMePgs46CbVmkVwfuS1dwqBk5GuxenEj6uXYmTUOH
rGSbGeoeWR27vOyC+ey3GlpCTcRrQVIF+CHIbsP4rCuE1a79HqhkYPo/JR82+xlqwQlmnWVRV7tA
LMkskAkJhZaS/PKSBT/eoMjvnlJzat7nevij5bRzm/Rqu+N4quRwaH1x9aP+yHF+0kGy79rxr9Mn
Z+0GuEFK8dVUHSao8DHv6k/FxMAMAxIjOGR1waMf6OXyYlAuvM9SgTpVSTE8x7ObPmCpJpMvSAky
+lVqJi5GdjQddjlOn4sDxuktWQUviRycrWVEwdHqUUFmfDlLktdng4PzEs2EKvDscNsUPyWuZkcs
pUKeJxuvhEXL2HyXRmjpjORtVuOwLSHUEIgXAGjPX/DRLNuSZy7RA/ovn45wOijp7Lg/KVXYWdpZ
/7tiUlvBZyl73nkGauxVRoYqk+1CXGAy7vj5nnwrm9gF/1H54R+m498YwS7k6BKI1cMWaqwBsXl5
JNjmFnq0nlOtf8pRPkV98a2GGOscTUsTOjucbwSLNFzxlHC/xNTsY6/61U1Cc/XZ7kNhW+5qpoxn
OzNzR2ecWKV/DHL3bXDpoOPpjTw/KhVCa/auyw0ddy9jOB8xycws1ez1kCDwEjy66SS3jfBubkAQ
aVS+Y2gDmCqTg0wsekDrhm7pC7kwEmCLTAqFDrWIihfTML3D7MJ859ilhWPhuY5s46mt5lsY1Cd8
Y0xts4cyZY2RModrzOoK8YtDKD+OnnfzZx/v/YCcN44BeVWFAtZVpLtqMN8yXzy3ffvHDtybXboH
kdCK153VPHZ+8ubq3GLZ0d+MaAoIAfElA18e4srKxT4Z1KlGWlsuxueR2VBQQZvx288UleZOdD25
SvNmaLG++TPVCsGGrHd98YSil7Z3eCuC/gDM5jktx0PTGdcW3DXjpJ+09D9HohidAPFJC/LI7NVT
XROJraz5hXRBvfGG0tu2ZkuGvCY2IcbmKQ3ktqxusDvrm2nLW4YNzTcT5tC9e7eARGHz2hoGc74p
btc2YmejNg6sVO9TnAryyUdxonBmGsbGYqsm5g1Wqndo5FuCYd1XbfTBpcYOKGL3Hd3IMQunG8FF
4QZD3GMpMOoQmnVJagajGbthRWbJPH9Z0WxDxJ4uImQNHM9waOow3maqWrZ1xdXMow9wsUv5MJ6a
hE02+yjElxLjRqXb2zwMV+C3n23rfSKHJw8pJoZNgRbtE+PqRtgrPPL3qlYcOsgimK1JNo1ZNGC0
EXzR41ccRLxojNlLeWRDcqiT+gyuDOKec+pnfVFK7CJmZ2Mjj0Yht2WpLlUyvnhBMm8kUZ/whXZk
odCciqNOvB+V+XwXufouMgW9AdCTHQbJ2ivjX1Bddl6gfuqOHfkc+dVOjtUjA9KHobP2DDo+Iuiy
TAFQ00G7yKsQZ7z6niFojob90trkQVFvM5q2TvXo2/gMIzgJzbVpGTBU8zdmQxKvdMKOYc5IZvT0
h/KjjSwc56UMgk0f+tfZGJ4p9V4cJ7+ZFtlwAs23zDfKMr5QZjCtKxkb+v3iSssRnxoA7xyeM0Ql
J1zEPpPImNwbzIkEF7/Xwfjpa7ffFSY0kzG1l9TPJ7OsjjJr12NMqE04pxcrg/clAZWTzndwZXod
8maTa5fMz+bG0ugvTty//QB6puHxduAeeGb3Afknhivs7di2IrEltMof0cLlExY0eEXExWeKPHf8
mJ5DRd5LwE7Cyh9R+5nXwZ6ybdO1L36ZXoVozpXBRzqxpK2LtzQaOD+CFDYiFHKIFUMtr9EM+86f
b67uXsppYLY3AkYwC/vo4Uhq3f6QUMFNAYnBXnpBar73tbHJqdva1qHRg8FsVt2h7uIXiZgqKWvG
LJ2Pkzot0QGDPusIsa97VfLj4jmqMBuE033Q/Tobs4IwVtSMiXxbnCWrtuP39mNzjeDo3vrS80H7
u4RW+rDQkA2wV2GyMzCFhpnRE3FEFVO+jFF7SEJiR0sH4ZcbJ/oa4g/dKkd9tj7Y4BgUTeBCKm8s
4pm4TiJxqksoJWpeGkUWn6jz2kPXBvbeEJVCJ+Hseteq9sjiszM8nWozeqC/qoK1ZmblAETiGyra
e2SP4lPmOr7YrsoOTqaYLrsz6QZz+cRO8B13L1iR3sfg5gs6CxvUXp3lz13vT++6cfwH7aaxjY/b
nve9ZtCwStu5O+dOOWzjAlE41rPGCP+yVxyJKveeurI/67A9p7zecw+Bz+2M16FZ5ujz8BZZ9mNe
TiQpFeDSnZ6iI9tgOfzpupRwKf2lHIx2aQHWKVLJh0h4J6tuURlRKbbSP2m5OCG73xaqXwdPQDyX
+8TpAABWJsldbI+xtit2hqxiBnxjxSXx1WaOg79BpdWGrBq9bLuxiDm7QRKgCDy5a/2XwJ2OOYj5
VecCskrZv2wlCva98hgwELyeF+JZJN0D6EUI/XEC1pjaqXOdc52Yt9Bi2g4QfYA41MLhGqv6rNHy
Yg0tEIVYXPAc8PnaG9NtZJvbihbej8UFiQ/IxgjufNkzCYS2JkD8plfPtX6Xc3pikc2mtVt7vruL
3EODhhB4/nwyO17sruBtM5e9TecdMLdRHHrmuBrEcLf89NsM4Aep1OaTrJEfenF0BzpCl671rshA
DDKz/KhKib9JPUCswIOnfPLqLW83TSMmUe/DSoT/BGPjBRrvkxN7W7furir3b3T9lCzS5KGX4QE9
ARGMEL5Sr2GGSLpUEEG9mNy92YI9Fy4ZYVbyXfY4PK2++IxMvXUD9c7A6qgRV3lshmoSJHSVlRtG
78NDKiM6ybR5KwdEI12F05ZH+ifsXWooXW7CYf6aAsB9nZz5ko3L2C5OarvZm+l0046JRb9Z4gKn
xY+cBOviP9g7jyXLkSuJ/svs0QYgEBCL2byHp1PrrA0sVUEGtAp8/RywyZkhaUYz7rnhhqxmdSaA
iOvX/fjss/CPKXwaspQBctBvERXmk4by3AeSzWtPz0a09OdqTrK9W48OMGXhbUwLNdWjCXvW4zvW
Cm5e8t2L2j2f6PwQt5QwQbNmmRsSt72rFwvkrAXC0lIQT5yWq1KJw3Woz3Ae0GxTn4jPjGHZPo6F
/cTGJt9GY/E8VzVZVcJBc/4ZNPk+Ty3gTggMgg3KJijGs4vezO4NrWpOK5SeUoYu9UnbTOVc9zDO
7Zq1uxWzBr9rvEQQplsUfXlb86UIizIvmCftDiTtfSfByRjZkyUzkFA6/p3MBGeGoTiWYk4PpRu9
DN23VWFjs1th7i2r/xl7ybJ+QQc2g/yO1CmQcVFTb1jDnBRdXx0JSpDr5qhcfFb3XVumXPL8p7I2
LjXV6aFpF1RD8gZ7UxnaMz7i2PUH1DkQfYVZT4dFgoJL2jAXFQ93A94pRXECzMHOFKpoK2+EMA9w
yh+EtG/qGcXdkHV+TCvB3wDEwpyczCV4jX2cbbr4yrjmbgosSQHW5NTX/EN1f8EVccxa47fTgyrz
qcoAJwl4silpIpPfi2qiazv3HgdvnjglUy7jzQHnxXWHyrUxyuCjp8awWN5ROo9GUp0Xnwu2slAu
Y1+9yGn45a7Nbt5yFZckhac4ucp19zHPxVHriMtsCwk3a0/J0G4xW34VFQwiG66sOT5pr/8G8ftI
9TLSHyAaVqzP7UCRo1PfCxGctYVTwBwhBA2nahJ73eRPUHWvl4hLFY/wDnQ/ewgHy2Esd/VqR2ja
z3H1qcfgtQ2sy/BuyIsEKXm2YvqZE3cfW/4JC9YTaEL6FXIKUJ3qfl06JCB9JUmArWHM9X8INmDg
BOHOf6Xibz/K/qP4e4DNX//Q32R84VnY031cc6btuCvs+k8h3/7DJNkh8A47fiBQ0/9PyHcwFvsC
GinVV+JPSs3/CvnOH67lrj5grK7/tpaP++/vtXyb2UEKiWJGls1y/eAfADYyB8QJ/b/cBM2Q76dg
ZL+a8vVOqNPpJuNcLxizGtxu29rEjeH0yzdYJ/MavypfSYebZ+HN3T6KsyOfPt6TqP3da8m50Glx
Z3FuHObRePEs45moz6OCH5X33jGywS93VN7YefAe9YTMChTpHl0qpPsVs5n/uhS4fgiiU+xanwMN
FQFw7vso4k84NctOlHg0RI/nx/f1Q6Zbn+gldHruI5GTH+PAVKE7ju5ay/KBZvTb0FSz+GQI8fek
5gNtmNFar/fgVP1AFDR+w+lSbwNnmi8u1Dl+BLTUi+HFWS8wBCivjIxyAiTFDyuNsCHkjO+TmYZi
pAqH7DGIgpqKlcq58oAJk/4/teW0Y2xlt+lc2qF+jN3mq/C9pxgm5sYAU+4aPtl72rwl+TH6DzBQ
JRV85+FztRI681rG4hK9AsdjuMPZU5RQZNRGhM4Y3SxVvaoizX1be/etYd5wtB6HwD+YgEv2ZTsc
XYMEBF6CO1fWw8krErQMxqEkoTcTzehZGcEe7u4NxNxjA9qPaLCzr13zGtIxa2uIlkv7q/Zg+dpL
+RLh7UTBfouGJN7hRAHWWSf4j537xuGXmyFAROlw61nzRyPEIS612i0tDaxQ2tkY/8qrlNLuGVdY
0424kuujB81sY1s6BtDTX8c1ad50OZo6OuSyu29te+v4BRXvsK3J43IS7Y2FcVlAX079/HUc1Xsq
9BP9sYdU589ww/Z2jd+4V3edHB+59/HMzLAWm1oBHQ++daxBKK7GjRqI/NxQ2tQkZJqwJ2ACKT7Y
x60+YuNCw990bMXQbPKENpmU1XKcwbpuaU8gvgsGMuXCjnZVzgb+QfHYVu3WLdU77AGkTPSc1brQ
04e7qOku5oIyuPWzgvNK1rRjpR+AH0DiNBGVY2xtjEGT3TzYqfxo4NGJgL9oossf00m/+g7mXh5d
ZUPD1IqhahgzWkyS9rsUkGnioTo2xvwcz/5N39tXrcffqHBoBY5OPAkHhSjfzly2SzU/Y3+A6Ms4
0OW2v8nhUh/6xSXU6mbX8Ek6PKbWfYlRMJTAMLH9lAUp8oppMOteaZh9chFatwUcihWnwbU+woqc
TAxSzoz/pn5FjLrKq5LyKmuBzFFfT63PDcVht1wvxc7G79QISz6kbsnbO2heOFAhElvtFlPBejNM
jkHsUqoeGR9RmX+l2YzfogvQSZun3Gd7o7BcTo1mKTNEeHAL9z2JeZ/yZgzuJ6udt2XDncqzHWtL
+wy5yehDRdiEzMx+MTOH2t4UvZBIEZmgrHXpHcFpBirkoN0PgIDPTcUCxDSzZE/T8L1UFNjG7g/N
6MZOOC0V8AU7JHuqnufMOCqVvnsQe3tD8fmqk0+zbgG/2Nl7BJY2sVfOKUv345T2OLj8aQuS/loo
C7a02TxZfvSqs5T6+fSzdhxaV4ZzbQ8vcytfaF16HqvxYdCsGsTqoq6h61G8lTwizcJJJB/sRv13
WjdkFHsSclr06EV2exvV/GCcGauVi9to8EkYN3nqbqPMJDisME+vNfdOdB9BMKBfxkm2iQZrFEU3
BNFZIDkEy/PF/M4C+803k7s4kNcjDfKhbiDrCoKMwiwjggJJaFChXdR6Fwy0yWkMMUfQSshKNhl0
Hj//ZAZynzbJuWZzAvOX8m6d7O2KfYrF1Md784T2FWZBdm+NzrXq1CGW0dlqjdsReMd+TrAXGpiI
m8G4w/qld63nDaHPwXB2yv4+pv4Mc9jywk42LM3sF+5RGuAL+ZrrYNj1VkdX22qqcezxQhMO5wvu
QuQJrDdR6d3EmMKo7BkeI1PdRrh0JrOntnssMO7oBXIVXh5t6uBQpzZrWGw+rijlLZ3Q5M9pj4DU
8+jhCepMrKhU3P1Ckl0Dsc63L813YzUSwaIxjxJvEZpIyUeh/dDeGOqAnQsuJOjyIKqNED9uSOXz
NZo9cinBFNxLIJivfdxM8FMvDmE0F4116Lq7DtdTXMdo1jVKG34owOQHDAm7ck5frdUwVazfH+3j
IpmC+wZP1Yy3ii9X6NsG4CR5Xfnuw7SasOLCOhWrLavDn1Xg0/KD6oLjdt/h32KIPNilug3wdRE7
f5mL7jBFKhSr8WtZLWBB3n5H2B4npzvbqtsZXXI14RmTffna4yGrZaw2OqY8DXeZX/CELqvhrFzj
xiUeNGy2fEmLMRxxp2mgZulqVytW41pq1qG9Wtkau8z29mpvQ6An5Zx6VwLnW4MDrlAEzenGAQy7
G3DI+aQe+AFc0XH7vOCgSybQbWI11c2T9bqsNjtnNdylbDXmuLwnq2ttRtG8V92yy/HoKfZoflTF
28qwr5r1hCinOVy8YJfh73Px+TWtw3Tc6HPMwmXhhwPO9oJIdNVhEWxmIqgWE+vqHcTKZB1M7IQK
W6Gz+guBSnv7GP1iGOWdT7lT65UPBVJKBXY/rvEoDoP/K8C0CFGuJ/JAFDVfHY3t6m10EwKpmB0r
uyOivdofa5DputunsFLClK/pLong/CvwNml8DLIs7LBSok28YcG6ZQt2tFavpQvMwcJ8aWHCJMFz
6lZXphV7d4Rdv6RInJDjqd5Q7bRPsXJqMRGwXnBcYvJUs3pBEPlieNrSDr13MYNiQUDqNr+INFA+
VtLVlPcfnQVoglPgogf/Yq320tbOb+fVcFrgPOV3/+yXOkWkk0cibySU1aHqqMjCs8r+rdv2q401
kMati7IjgmLmn4bVNcrFFenMs4EHNkvarxpPrCWpKcEj69mkNyPnGx3vCMKMrJZT3cCP3VEFGYo0
uJva6TVz520wE/ZPEuPBm8TR7uCYu0zlUWMYLNS6e3ZgO5r/jC0b57ugK26oE7iq+hzjr5C3g+0c
lmhCUbVObtq9Erz4oVrJv1q0fSEnGB1HpW+dVD03KHotH5ht7kra4vR0saqp47XmODSAC/Ek/TZn
19qCpDrN9bijdQBjn4GqOLlwl/N6vJINyarIHLz1h3k/ZPVNHyPR9V4nWXMNP4uD6EpC7Nh0DTT6
inV/VPyOu0TvFwLzDkF8yHYPrUofbI98VmXCkrRrgEZuTihweY7S6Q4Cw6F3EPysNn6lLsC6J18b
BtjPq2S4roosOFF3kvHk5GUoBp7FqSQqxW572KkgaLf0iNClIKl0twYAdrL9FNQ3iiW9sWQVLnHH
rRMlzV8OLUbqWRB/KoSCFcDxdfB7Ftk6Hc/dCIs8zpw7eC4ni11HrNW9Z6EPG4XYl2VvhQhpmAoo
pmCcFh+9GWEd7bqP1MkfZFA+JRTnbLrMfRdiidkPldOWAPEv10y+Vak+iYmc/NK8623jArTgty1j
ns/5pOzk1gssugz6Gpk4Dl2FC7Tiegwht/NX8FsOzift5pPl+IR2247lDw6Y09BR/G3VB08R1Cq5
ZnDA0g1RFTOYXU6TxLhrmwa1kBpBnbGbT0ZaAkfDv/W66r0U1svQ47aWkfM2xa1GW+MZNDpGMB+/
O9P7VeQVR9gKLUC67nbyBFpFvzWzlQkmbjLtHRyvvAWffg5y0CfRhIc7GQg4c6vnioRxpJhY5mSZ
d23CQ6+0dWVT8z7ykG0XA+vxsiDito+Vy1fTCt7kUrPgio8NvB6HcKOPu/7ge2VF/2aiQ1Cl5B3S
7Lcn07e+XZ1YuSm3IP0feVcqnJqB5D0ZB8Eb11L8kdnz7eQPv1SBKjf8pSonIUqkG1eDac6fsDy2
W4tBLGwnXKrVNLMkBAiOBWD1TA1sFe36V+BjHEoMFCisGEc/x7CdFIRS8rhDrpyzkRpddCENY8Bn
1Wg7/q8m5TjipgrUXoDNttvlnsYD+mamDONJWwjoNvzASzk/LQXs0bJOsY9n/TvCJLGDosupgSqe
TFc8qKLoQwCuT2MOY4jtV7wrRXsyJgO7U2DdsZ8+uRrYeGDwHLnixvOTn2JYiq2ViBsOzdvUhXIA
Sqix+zNjCSkMu9xZsmU3T6gKj021S6C9MobuY+1feW2zs8v+bYrg2Kjyzg6Y9bqkuHRyuMJiBFV6
fJqy4rtMsUTNoz9d4Ra814DVew8Ai6Win8W2H5p2Omkv+tIQ03jXGSNLtVOZdzdrakYSXF1SjdcJ
7KeFos9ceFdwPm/T3uAJn+iICTY0f6RITeOVMZkzH2n96pHm29glCnQGYamI88cFiu0WFWuXckFD
olWfnY2ByxvMx3Euj7klbzjHPxMpjtDJ9zApvqHwkF90olfHcH4HjfcCf5A8ontbMlX3s3PnjVhv
CFeDeolwVqUBJb/jQQIpxfR2rKYIul+znegBHCQ79CJu3uJE/U4jdhGmNdsHz8mfS2W8JB7vbJoe
1TRuo0WFJc5jvLmcQMvw5LuDwwIquZ4Db5f6Fr/tLF4RP86mqsSXo/pHPnt72hCoRlTxs50W5PuD
4TYfPO4NacY8OVbBtnW6B2k3jw7tByDDOSfM/NpIQSwE9W+VCpdoSz7s/FQaIZTEUNS4DxyqQYvx
TjgEvVaHBEhPz9lLqVnIUiRQK0Ir/lq2BBmISR/RfUrFrcH3I5ROW+xtSd9EPE0/w5xwf1oCmj/G
6wE8ql90xBfVuCWRAfRihLA00QW1aURzVJ77LXp35Xda11VvPtuG+WnawVNDvrMbuwPnyB7p+1cm
zZPTCBAiLSeIeSXK8aQn7xoA1YUphoGqKXYZBuRF2HXYpel5VNmjdIx32yzee91ecpfP/pyi5pTL
yZ30yfNwgEYFiCkm6eNQj4D6VPqtBy4jonafRlnB4Qt2vlDQBiNSzFnxu2vbRyHFBwLuupCyB1aJ
0WkWKTNOPYijldh8dJySo9vHu9iwsZ2XIN4UCSEJm4NGxSXeJUPtu0E9DHS6bqvavY7KHveWfUw7
OlHBpp2spvkPcMH/C3DhXzbM/wlcOHy0/4z2XpEL/Nk/lVH0T+yzFvqnD47PpkTmb8qo+YfjWOyp
+W98D5HU9MT/epwd8Udgc8YGqKoSyLeH+fhvHmf7DwRMsbK4XWmKAOz3v0NdEP+sjUIvWWnk0sJx
jTKPn/v/+5zp0Kpbyiowp8aR2KQWIgW2Gn2AfhDv53zuQkquu01lr/SumLhW776YaB6OHt6awniI
zf5nkM6CHoD+wmAIKX/qPpTojnYGnzRPuURPrTcdkpHGuzLOEZF6FYOy4nqazdWbNUh8zbkEB5z5
IDX13qppkC3qiUt2l1NXC3jzjPFjxbWyaeGKz//WYN0S85fnmzB72IXjYCP96iOK2ea1S2BTrT6Q
MvNR+WabriOt4HWapXzDadTjZyAM3uPRIsdK4DSh73vPAC5DTrr3jjRaPMV0DXgATdPpFPj5rpk9
bAzeGmk3YfO6fHMKeDns8gaGL799bgbWVw3nBvlIFDaLb3OINeiWXrkWvqpLLak3AEcpAaLahUWK
zNLDTpbxNc7MG83/6YpMSI+UrjtbDKtoEAWSACZede5AM1OWnQ57dChIBxZCsVXCTUNiyjn6J1qY
wDJvNWfoFtn5TbU9rSPlcIpTpINp0ivH1AJENH43pGxcuN6+x4XBd5hc6RO6ioWaoYp2yQ5i5Lec
liN4hzc6r2+CTt4u3XKgq+1IvwNEiYxCxNS/n9vmLpFDeSgL70LYDj8VNlfUWkvvBdKVMUCpoWvw
yAtwdkYs5V4dnCvsr+DJhttWUVyY5Ta8hma8jOXMfshCnu31wVaYpRvQEU5g3Pi1gW9wPOsEmafw
23NmkTurhWCI0GRtTOSVTelMT3XunJWmcy0xj/YKi2sBgU1OfqYGgktK5KiL1bkXezF/GlxBN1O1
3DRpZ+3SoX93BuI4fQpmL6vmJ6uUZ7Xk7OuzaI/TFfiaE/VHSxmHiBnh19wYh7QjJwr31Qg5xQHl
DNSzBZkl9yA9xFmscOl2jDBI5pTRBepGAIjazE5F3ThrLK2Co8E+MkQV3rV937BqJ4rp19GVmSCp
ptzmHyCmgRTL0vtMJSdZg0YZGyhpi6uKNxSRHlMKtn6SWNewAThMa6/nyWwHDE30pbsJy2kuKxCA
dRK22nuD3gX6u+a5UdqwGN0T3pL02OcWdySd1Kd0cVpglI1Nq1gcapl+la0/hm6g3oYsfk0c494W
yw1Qu0OghjuyWjvKMigR7HkymQKKOgaS0PODSXsgHG0/YIWay3f628et2STXSqi9NVpAhXluq+Su
lTW+G0vc2FYE2K7BxKbcgFc5yVOE8Qn7W5R/z9wMGVOHYF/MTFpIg2ezTi+Dzcq6F2sSK3BYajhW
WDvQma1iuV2Knr75GTZb/hcICi/pggsDrD7mjGEsH6NFfmoFSFzTRBlOZfDZmvVIe2l3cTRG+GXy
vwjuH51efnpEcXmck6O7KjoDrBZuKhzDlWpYRRd0dVamEWyj0ucyOwNIq/LbmBoEp6U2esL4WazU
trqzmEzTDzufvqh1uqQtxhnqKMFvEEzsEsC/fq9opqJsRFPBuXGsBYlG0aLuUdAH/VglWycWT1h0
0F0syw5NAcKkUnAx6sr75s3VFIt0Gm8vHqHIAT4TIE8yMLN1GYDN1RVzSLKW2Nfth2sSLmDGxzEM
KW83DG2/EWNa7hap5j39tY9VTwthoh9SHOWQDNWLO4oH+jgPNWbiUtV9aIuCZkFhDkcSXRfDoMl2
Jp6WEJdIK5js+j5fpULMyuDg6gnDTvBGrwmWLnVgb8x+ggv72fT5S5QyyN6iPhC7cVkes3n5hecc
8x9pLd9mdwfS8mqIIZL3/QIWJdYUrydee0j7dQbEc5g36gpXyhn/s3fqySQAhQueeV1HIOAITX/J
KNYjpeCax2SjuiThKYb2UOCvrhQfzBz3yrYmX7Dp8mjXLLiqHRzAoef1cZg1ASHxJCYR5OundMz1
nh3g04Bvf1rDgzAmLyi6Ea6p8qGzmR/yZnkta7896ri+68r599wxqDmRAS5aUoJTLPKkTOPGNKzL
JIz33EQHjnX+hF+RbdFKNeddjiumltKvfpl9fow8TCIL2AM+9fyFfW1wu8xpznD8CCsd8XSqcMrH
ac4OUQMBySwsfPt+/NjFwWqK/xwoZCN5eM1OmL60dHrI03Qfx/57Iuz4qseEt3FEYR0qWK94YKcY
Wga039QtfJ49+bC01aur570XFNe6Hi7F4D1Dfg34WedhbDD2e4V/Wjzcg2kUgxLUh8XADdMk4tmb
/avZ4Je+VPqqTeOHjHpFMKP904xatNNNYSJTBqE5L0++SHMu9e2vJcfYjFMN/R/ARYRhkr6C9NK0
0X1dTSgzKsBbLikoSP3+oGy8gmOhLZxU0RT2NoH3tonLMC8xhDs4NOeUZ6ldoCJPtBtnHu6DnttP
6Qsu/dH9KODhGMx5EIa6YWuDk/fjdO9CRttpZOstwhN1rUVP3yjFFbxkw9nqk7t0JmlKazuikQYZ
l49gN8eivvNrjL9FqZnpMVbpsrC4FIwSxAKCSGC4xiXAK8Ov1BE0PNQ/o0BOmGd4bIks9+hKCAVu
hUU1Hb5h2quLxkSzTRr3zhmtF0+Op6SisELb77PDjya1qXN3asVMhs0K5bz54pl4XffBdtHdYdg5
Yvp7s2PrJxLNfJDjcgosLFfCmHZZFIOviwhDZmyGNvbU8qa77q7Q8Btq73vCCRiavRcWs3md1YK7
k/PRZOWekqJDn0zPJDz11lvKY4eNk/boY4w6AXz0eeHjuZF1snV98MVUR+Z4YWjHrrfzCjMaHbpA
mE82ZtKcl6LdjTwyp7Ln6hLJ4jzZSKL8qWnnqHRn2sm1ASsQibwBFpEFj2Q8fCLe7kwQVt5FRsIO
l0Lj3Ty257bwoFb29vdIEyWmMVmwaUnr6z7H99vBE9l06KYgTZGMq9zgpU3ANDcNdcK+UudCLC1G
b++pzgi7KfPGYQm2J31obaj1ujcGDbLdl7STseZUTsdnceRPzZRalEZsQ1+dpjP4LN7SuJf7OqBu
JA+acScUAhIrsl3GhZgFquClt9eFlY3GiTcK1/dnkvjtVlmJx6JwClUEbBB1QZlNSoyd6FWQkZ7W
Myo2j2NwE2RdvDYAzuFMVSQoDTKB/fgqmKBBsbYVRkt4HJS2bnQXtEiC/bKrmHHpCgHQbRjtMW3E
oc6JuiwunXFJYAPbMDF+zbNL9qJSlFOy+d4y3H9YHdSEOmKlP07TI9H6WympAMgr7O/57B7pB4F6
nL975AXi3P+kzvSzLGE3BaqwbgtavFsnuZnL8XEebObbNH40++wBXNWmNtHEotkGAMfWXMFZdJHJ
8eCJ74UuMppsIETG2Cba/Jh4zuuc47b36vi1rfGmj05VhoGX5DtG4lXySe6doKbKkJ5uNdDBWFHd
V2t2QAUbLy5P1DbaUj2jPh8ICpAMQ3huag+ZGMsrGxMRGhOd0rlOwZNYHoZPxbJZyRs+e/gFbeuc
TGsvX1HdZsCcdpHBX8CdwYk7JZpkH5gscSZxKAf2XJHWmG3rYWs5xSvWJ3dDEeJjbyDjYlG+qofy
vEgtNlnJZRBu7a8FfSUok5DFLs8mJSfbKemeqTt+MMvmmeh5T3uw927O1VM/c8npfOOTVxiZ3/+J
WSf9LocsOS8lbSvulKHMlgjoQxV91hnLp3F5JFPP+TyueOkcz4BowP0O85eTNse8rH7W51fmNSnB
+jkVvH0icED3JLdr5/TGswj62D0qFyJRVI7vncOynGt0EloNt4uuD9QpjRpQa9lTXRU/U2PjskcW
i/jGcXXnjw4pc1M08XOO4/KaS86ho0URva/+mXIB2KqhBgcf6B3vNDxVqAjgnqTY0mR9nSbsCUva
FmuHzwkf7aS1oEXU01dFqBiJuUfoKkoUZIeBsNd05FBolHRgGWx+N17X3cczqa4ca/VgJOGQ6V2k
cQPO9O4ahXO/WP6VVQuuyfatLeddaQxspcoYEkz5ImVOYx27ZJPdcJ3LN+Ynllt2LanSWBdhM4vR
cmqjC7UzrxSQ2Ntstb7N9QdFr4fcrR+g3/hXVeWb5OXbD8OkUaSbyPHX04cnk6fJvAgng/XU2te4
lQoKn4DAl6kJL0Gd3UV/cS6v8zTBY53tGsv4VrmIL+40UPhgWxmfh4ZpryN9tSJsZvHWjGW/nczG
omDEb3dGoE89mJuwNamo8hm5uwnkFXXxdGpRLMTuH8VZXpdWsytZ/m19zjDuYkMXyrj6SO2FIkLV
02njZmAayYeBOLIveN6PSayJMMS/MqFtEiIJ6zghad5hvW14RocUUGHjI3KPReOmJGmXookebNHH
+xUzpzsX93XN/zqx8qeU5ZRjG0/LYtCZkn+kOb/troEg55rtwk1Q3ecqg45IX7UnEfmK/LjkHw2P
+x4+nbGRIntkvoSEOrzzMN8IMAJNubw0ooDOhAO5HhaKV/PuV+esXxt2lpbI3/uleTVlRNkJDWfA
BgTb5E6vDNPxNiDigMrIrTmPHxB9SS1YGSuuPj8oCYO7yTPCwB6rqIUQGUy2/DNuvPuAVoDR6C4U
geMWHj/TeRChrrqnsiQW5fXdl1xYXtpFhZvfZRDim9kekpguqk4M+DHTN237H2xUOz427Y+04id3
aZ+KLnlIJ9XvJtv/PZeENpzgjlF63g4eygbSO4kL3T/3afPQi/5OYojZqJFBoFcNV2RQh1VVqW0a
J48eDewbM7feCyhj7ixvGAzHY+vO/kGMxb6ryQy1tC7vUzO+iWX6SqEB7/M0MhqMH46jt4qxav0a
BZuxdgmeyG8vK18SIoXs30iBLepmUIqzhf/bHsoO0lGSkaseztB5kE8C+zJF5glvwV3MI0v2U0Vh
KxXhD9u8XSaXa4796uYOs3SrjIeMDjqoSBZBqty84nCxnzybRXFVNPWuUYAFIwM1dcrILEK4OCYl
PMRUQpoL1BerYMy9+VXDEcS/47ZTNCuZCEMsOH9bzBbLSsTO3eeo6wmVZmD2DV7X0kTGKhuiTxLt
KyvUbT1V154wf6CIQhYUZs3cNVKmO8zQ4qz8dUYx86nVfAcgIvERmvO91jwrLJE4i6zB/8yM6nVo
5ckI5ucGaZcBFro8M/MFUFK7bUmbkHw4TPDV6FBft+p9tde23tJ7k/Hr0De9Ng8tGy+GhjY9tB7s
TGsCTdTXxQFD4DtBuU/HsT/Y9745Mjb3Y5U80Uex/qZsIs/J6udpxH0EZuxSR7R+ZA3X78QQfGjq
d881CEeNJJ4byeItyUS3c319Qp8p9n2DiQRNam8G1ldNP5zX8oNwPCO6iyojfnfLoduLMoeOsqQ/
0TLb+wG0NZUd0cEYx+4ESR5oVevisx6W946pdTOOE86YMU/2fKxIXgXRA7I/6ZtOirV290zm6AVj
ckPWFTIxEjrNPcWElme0D4FHVoEKMAj7/vy5sMWEiBRsfSM/LaZ9jpGRrnCHojROESp8cKE6GGtA
DQ0p5xsLVR8DQ+Zj5qqWT3Ip977RjihzCx+MXoUTzW06nugaseeO/3CJMQvaohfNnb1ru5uqIGzX
xh9FT7vGElxH1FMXBr6aogAZvmTHoGpPfMt+90HVnUv6FWB4rukYx9sOU0rNxBwY7BDru6Be+Jcj
J8JX9Lopgp1Ll7AIoFLivGiOhVtRoJbGFJjM0VnE/Z1I2IkEPUEhaWCS9gv53lb+fkm8k3KKdz0g
JzRAWLgruOZV0kuKhywrO4gMGupQdN6xjcqja2HTm9tUMmMTiC/t+sNLdU+/c+scdNP/GpzspSgT
bgk9b6z3lmlUCBsOzyaJ6G4nysmEzR57U8Uq3tYMGkQdy+Smn6xLx+88bDz7PDW4ygwSJVOrT3FF
VIdjGb+JgUhEKi6ri0uu2ZfamTGccOvKcMK0zm2GMneVGhtOH5xXJEHxWZHtsiQ5J0hAngKNNxXD
/WKmBORbqmx8as5ITnFvGjBLbCFwzJe6x3U4Rox0PQT9JYEJKLk5mI6gbMtXxZkphLXmRP95OZj9
YewzP5SNBQWx7cW2nsaAZWWODG1w1/BNGc5l9fEfgIwEkWf/S4DM4aft/t54/tc/8ud6xYIfI0wT
bLUACYOTnX/Yn8Zzw/zD9jkkQFoH0g8C21zpMmXV9sl//5fj/GECnZGBKS1pwXn5f/sV8YeATR0A
2vLYwMBT/Hf2K39Cq/+sWjp9U6kE1NoEVeO5rhfAt7HFP1QoGQPiXIK3dmOAstoQ3GFCWb/6iLBy
Y/pN9Y6h8nGMy1eHG+spJZ4YEgCujwR7BbOV+Omr5jrnaCnWM6ZYT5tMeTG89uEj4yBS3sS4y9E0
QniiP30nObJKAsu8qtMF+Yr3m9MNCfcr47RL12OP1PhxXA/CYD0SCXhwVqzHJMhClBCJOqqnL8tE
GRIiiwDbcb7q2Cd/ypFrMBoLjuDShLmwrKeyMXA+d3l/N6EmQDe4GOsW3iQKO65nepKBupzWY349
7x0O/jnKCKCx7/VbRmQ3f9FcDwauCe16XyjWm4PgCmH59O1wpcCoCAcjL14TLhtw6od9Z7AAsbmI
NOuNBDoD8DdWFYrLSm6Kd+FhYk/z7LFe7zPwmfMwhwUeur3+dNdbT8f1Jym6h9kdn+P1XtSvN6TI
xliL7nbf5cPex40WMvxqLobZg8f9yvLSJ+UMP3KhiHLmBrZwE8v/h70z2XEcSbf0qzTuulkgaaSR
XPRGEjVLPsnDhw3hI+eZxunp+2MWCre6gK6Lu7+LDCCRERlyiTL7h3O+kwz7cCnNKrbK+V/VWq6T
zu5NeJJcarl8KeriXt2SpcyT1HtOOLC+ak/UARskmtgd0890OOcaLR/9QeIbOsiDLkRzmgAOCGku
hftC8upjIgl/6JinMhdaZ1SgPWZfnNZbbDKrmSq1XapVqtY8qB5Jd4CLRz1bL4VtvpS4DbVuQ80b
dxxko3k2qYXHPrla1MZ1LskI8oZpW5jvDdWzpIqGzsxpOkTngPp6KojcammGeWKQydP+fhAXclf2
3k06AkZjemPMOvkTGLPNki2jKA63EwA8lGT1KaPKp+s65kvZjxa6A7PO765mpEYe3UHPltJnuPZu
RG60FkKcsqWbIPREoXxEVBrXkFwlTce8dB+EEmUrwocUWbDELdGicHjvBlqWqaoX9DldTGcQmxMM
ld8TYgkbtNoEtDvm0veMSwfULL2QpdmvsUXTb9MmSa1BKMo4xFk6KDNT4amhqYrn1JfEJDLbRKkZ
9F/I4NlkgcT9qx9L0CwjzX5KOutRMvdXVg7FzzgMFWSf0EIZBV5u29PhVUurly1Nny4KzInVLh7H
aJWPqAviatoJObwQ+ELHuPSOwP64l5Z+Ul86y44VDo+lz8Cbxk5HYJiNXJBLSyroTTN6VJ1etQ/k
Ocyth850PrSlmTW5vFjGkR1Bn1sSetQb2U8eCSIpjAOhLNYq9OCGhD3q3sHBkRC3lJJJKe/6LH1q
DSYxAoMlRR8li8ivNHWACbkC0TSsZdNcpOxZ+pq7se38KXOv0hR+SKHMkfQSMNdaYblB8eI2G2OE
qZ3CNE0XbQxG322vB+4RDhE2zTl6DyfnxUF+FFg4Zxxg2FUevPS0ZpdYU6xdPc3ACto5PoK5CXUZ
Clod5NSq0Oufyi3vqB555MyA2It+AGsVtZy3wkxWAfzAFa48JCEieUH3lGwR7G4tgfURx7BvzH3o
G3g8FImUQPWsFzcjdWqyAOnKijHEnLg7RD4HVemHeRzXckI+3ri7FoPPqgT90ej6V5g8ESS1cpkC
kHtvxR3EXNJwXCAnAzSX1KoOSAeZkYYsLhLLe5lq82gE+UeeTwcm3ulKK927yFF7O++sVYNLBFck
HiL7NYrU/Ui9SJbcxnObFzQM+8aOdkmtIySP3sCf46EDIwb8H6n8sMuaCXOrS6pHVWvfmeposdqI
uGvjOXHTaod0bPYbbfhZxO+OjC9RNfgZ6EcAet6PHg1PSd5+55n47HX1NbSgiYbkkRX1pyOqx8Co
WP/nP3URtqBxiy8pBJ9PbJZbG5/UFjoEhNjyOW/goOVZvVEu+8fcvWLIbX0FPXhdYhcOQ1uteylf
LI+EBnN6ClhyrVjZAY+sm+SQd4CZLcE8qLW6dw1B/trqjCXrCXWZjlnGKbtv3KbAxNtfTZK9YLbm
uE/LiBEi389BF7e8ZHuHO/MlT51qPWkgw+z8pcPuxfTPi4F/oDPMmdHxpS+fVKcXq9wxn5sJMRI9
4LmbpxdPan4xhB+9I58rYGGT9DSirecX2zT8Rd3dhPWtiiryNDX7J81L1JUTWMc20MJ1V+nsXzlK
/cYMvXXeO/eMZDZjVrOUdLLRT6r5uQzE4+wovyiXrMCOyKKyaL8DJeGUD2280QKHRsomejAisGod
VZHYZLqWQXeOqR1mgnJZ0spxaySkV2veEiE+qWfkVgyiZt5Fw+o+Czc7R7QQcYSEwkoDLFxjQyhF
X2NISQ5TY9WrOBJHoJJ/ulh/abj9jTS6n5Hfc9RdSWZ7Co20eQRi9qvB/OA2+BA2inhdMt0OvWVb
Af7KUMy/GVb6YdMcCjdH6AioeqrHuxxjV+wMfyqb/hdwZukbRfOa5Wyb0oDk46Ewgd32xgvM4gfL
HZmN80mtnSR6kV6wKkfT9/L6d+y09zI2PL9v+aQ5UPmyQCFi1JOwVUJZJSX7KFXjhmNfsMEjvm2z
6FTWGGK05S90g6PpqB25uspPG+RkMqQVGSeFfUb3Y7PyrVHeqXw41IMWbwxZI8yIvpSb+RPnQla1
Wwz4C5LgmKBtLFMG141TY/Ko3X2cJDRdLLoSZTxkMYsNU4u5GM3my2scE3m3/qyx19t05Jmw+HR+
9XSpABBDTp17KXN5HTILb5UCSkm8Iw6N1uXLDDMVQp3xYbotvLmUre/C6mys/Kcxwp/MdnZOK9F8
VwBrM7YaQxE+tKj4V2XXB6w8ZP8ntD333m6dK8qkacOiEX2Dxi6+K5ntRuC6aFq/MPyWFtKUTT7p
v0sEhN5rh6q9HxCMfLnsgSNsGBEWcsQe5LR4IjzMRevAN4pZyjaNn9XFTut4kLvelNspm1Bx8Mzi
Kl8XeKaHDktSZPY/YUWsVM93k8Gzd5Yk9XK/HFKD5rmA1L2l00S6iBvQd8xwV3aYqRPdQ8sxfQ0W
vg+o9ptQ1323z8FNBOm48iKT7luLfEZo27x1To4kKMxogeIZx0JQl7L0f2hNmFfcwtj0vP5Vw9sV
4m3rUckqVhNrW7W+p2loQvt3mtZTA4m50Mwl2OMxCrxrVuivWhJc47zfpdjTkCO+U4Vs5RxTPQBt
yeKIyBcQ/gZHel6Y0FtQ68NgPdOqIPSG7gL3MfG9uXf8PPDux6B80DXzG4gNe0WPYE6teStM7iV3
IBUiJN5SqhR4NOvccuh+hsGFvAYFQ4wOuEm2+gLr3AovldzAECAXSpuAo7avWcZJa0UjuJ2qbhEx
dB9KsH/XoRXmpvnUBcSc6WKhNTgFWzh0KUScjD+FW4NRcSu18XI4uhrbdN1q+41qymMSGDdz7D/1
SX/zRHZrY4OxSffUtMusx0q/ZOt8JmJBvCpuPgUZ3JjqnqF662eOvgsNtsQSnkE7o2pQ1bcGDoMB
70M+kpLj9hyLU9HoFx7/kkPMe5375BvT+LzOlCEfK08267Zd8qBJ7uzcgvmttwcasCvouu2q/DN6
+qNO5kAfpZfQ6M1rCfzfH1O26XoTUxaYKS6EYe8tSya9Y0xuDvOfhgERUbmRn4JSUZHD2VluC4c9
OZZ/az1UfLgGA7kmAYErKINr0bDWbRGwI8vGKCTWSIIxWlnmj2kb9+wASB4Y0z/Et7+VJUWIZsth
13Yq2HaFmWyKgjoqJBg6LLg4rDw6qtE6pOYCzR1JLreohVJ5cCz2Da1yXoc6PGXM4aM5pt/ADbBS
jFHXZSjv55FsRUAfsk6/RkZOanZ4cjn5eqJtfJjO4HGNNrrOjfJW7J+sNckfBQ5XAP9VyP/IzdkW
OuUGITZ+ZdM6aeS5bV1D/6aXvMNnsmOMeyhZ+WOZQWhDbbOVGKVY04BwjKOdqauJVKNGY9OJNhpb
sw2ykMw/tRmTkCcBmojVaCx4OA5T10NsZUzv9VyAgy62ad39eqXYKS1kdciBF4kSxnRa7sLEOWEq
fJBdfZ9ktD0x1jWIaujnWaXi+1szEIz2kBseGgZjZa/7c549h12ps7Rq/YqQ9RCr1crOBSY2/nBf
k8NUGiaSk0h/YLt0ARvDHNUiGDJO6yNc0/2cRG/xjLN4Zvv/FBOfcqpk8j2I6lJEo+8OxHIUVbRT
MzMkLy0zJC7JZ9y54BrQANiEJ1jNCIPKrq+UUfVGGvNxGtR9hSMFEnrzrpnZJ6hEb9E0T0igEUNO
1IzjyBdTmd0e8JFvquYewjtuTmZZUwHdfCiuBbvFlVHLX7JJ4jsrUW9kbBKuOICY6SdCmGZBfRRd
ejEfmdZBTzStd2Pumq3yCpN/a/eqMViweWGBUKO72G17o76hVoqRLtI05sTU0ytqdI8YBGstOiWV
w1i9OYGaY85dOU96rvZ8RUm0H3VQssPTbCb5WtTNnwHyw8aCgrKudTaLWdh5/6M4dpkRyWV49f9H
KW9K9fmvo7C//5m/j8KchbRgSF1norXIiQ1mWn8fhdl/W8gMyyTM8AzTtYx/YjA4f7MJdvN04UoP
UIPHeOofQmP5N9sWzjK2gp9Acpjx3xmEufJfGAy8LJvAdI9+ShoM/QQS6X/WGZfTQg81EMMDOWET
iSSmZKsxWGwFsRqSJTDeJ7nlEfBA3q0MrJM9lPEesur93On2ORrRkop2QATfME7u3xBILPA4Yjyi
el235nOIy2Ge6gvWSlITBYNcg3K7WoMXfsg4SfwGe7fO1Hlnm6H7E882BDVDu+WxedeX3CYhWcfV
csCLOiQGVuwZBm/n1GQqUTiINIEX8+wXgpsSfWBYElaJRPvCcJ0+oRyY19N5pXp7Mlk3wWUu7w0W
0NtYatn7lDah76oeOjljIM6uwlxzeKVvoYpwkQSCzqyiH4AkPSMk0iNdO5aRKPZBP4Ys4QbzSU8Z
fCmFpyXi3TpS16A6ZUiIeyOn6GsZJa3TgeBXJGrGtSTRgtfXa7t58a9n0zjerBwZh8m8g6Vb4/ic
GIStVY+9xw/AO4ejAGUFHq4vc3F4QnlHr+fRbVoc3TxCR2qNdoUe8iHTJadkg7eIgAtyXFf1CP7f
bViF4v0xmXDmD14oPoORW9Aj71gVNnWcixs4s/WXOZdPmJfStaXadD/mpc3z4Dw3UVkvl/DP1EGo
LGaelYAYlzpJSIMn8qS1jXYDI+iMzgEsNiv6rQpd9nJFxKv1muHm9XJccJJfLGqolJvpVTOHL7tn
h7Fy0uarb1xMiTrvQqKKj0EL38k1uDltcQI5h/qIO2GLQunXzRj7GSRb9IMBI8OJ36M0edCCvrzv
0XCv83gwDnbvPAW2cdfmw94smnlvAdMlvax7IFGEmkFUx6JBMuM0breyvPE4NNW1ymHpOm54aqly
1olovL059+c4gCFLmbDmxH9vBJfoXKk/2ANAaQjSSWo0pHbdoCLKdcLtiTVrWkqSCf9JFM/EekxH
CVYMxD4WnqZAy96j0zGSrkacrO6MKnhF1uJrc5VtipnnLR6CnRgUcqEy2lBk2+dCm16k29z/xZYS
bPWdCr+YF6bXsUb0DTvpEyAqilVENVxzLLULOa+SsHlzmKetC8gbBO8BEYubKzXnA3OfmpoG6cSE
lXRqixiapCV3SN5iv4+9dyEZ4LG75tqIYA+JvP5slMv16hDATXg7efGCT0va9akgBMOU1PQE725k
M+0t7TPVy0sYie1Yl4fcDXH2tK8o5FmHNjDBRP2ag2EwkU7qTnPADHyfsuXGdBD+0XUUgBjXJcvl
8sNwvYu7gH+NhiraAmuykujSXLO9twOmDJ5Rloxpk+dRqxfraPGqiFNknlrySz8iRdLMe8sFVM7I
Do7gmLanOaWeKxr6YlFVxnmqiZRI1IwfEF65Yw/3UYiT1CBiDc/IsR2tXxueo9u3j2UxN0BP5+Si
hhTpIhYDssQbwuEIsyqKoybNimsWFIldztum895A6DB3EXQVkd76bivuBq3H2eqx9Q5RHTuN/mVJ
yh44Ck+kq5dgXmR1aKLkLg+xJFWoVAHVWs2hnlkSOwAvNasN/RoE/0rly5ydXS4VSA0RCumhAc/e
yKdq2zTTyS1p0MsJKQZe9midN87VhoY5aO5bRejdKqotbwc78JYn87tZIEMdbKzRCQQtLa5/DdhP
sR3fWnjic1ZvVdLhfa5tknAY2WfSqXynp3HoWzf2hwmXN4k8A19ngnuYbdYsGvtFqWi7WnCIhh7/
BZ4rfgnfSs0pd/YcbmNHPuojvVGgjF1K3k9gdrynOhkRczqCmaPbPo4xHkXlvIAHIHZqXiZ000xw
U6ctWroVr3Wry+i5nyi2ZP4kmBtT8KE7KS39TWbMgsAwMjfD4m0tD43ssK/KxrhAPsL1NZgXFTjR
eXamSyF6xKDir32q9QjLA61WPDx3dslMNZCgrrSKxCZNQ4XAsGAn+8ry564l1aa+MdM7eFHJcgid
PmpUQB1l8yRb6xljDLt4O6byzrZul9wcMGdYSRC1um8pHDlY+YwFvITotjZwoO/HzAPrHkpFB+Cs
5YcMu10RWk9d155qU549ovoQ115QSD+MMeHxkIM2uWnvNR0UTZDfyxD3RT30r0XHAChxUBR13iW1
xycnHglNDORXN+K+bEtxF5FtI5S46n23zQv7xtTpQVBnrmYoHADYaczM8GcgcAfAL4dhjLkR7eU6
6eu11/DdSPU7myZk0HOIkkQyAQqLpDjoXbRxRenz4xyxFmnAVsNzW3YnLtODTQhiPrRPzLUZmU4v
hoV4KouKcePCUESGuVxSJ1h9u1oWvrCj7QxknayizWjNV02Yv3xv+J621pmH8uqOBJlU0XeJx5ro
4z/Itq8KuHLI3KUz0armszyRtfagLXNfg2A8sH0AhgUah5Zdex66Bzdsj21lHyxa4djTbwvYJrPT
LdLRXV4aN1F57NhrCyW2/TBPLMQbIQ9NyIQC/2MGUSBBJ2J5H6WIPuoJFi2A+nAZfPQ5piU5Qp1N
z+3QbTKb6r4G5grwBgEmSKVhp4fyMuMo9rUo3fdy8GeHQBoPxoI9ZWtyxa5h7V4yHPu+25UtlCAU
o5lEPTZGQPQdpogS9AVMk32kd5/sSN5cAYxfyu6SqRIZB5aGjAoQHU98II79AnIZ5cWkjkmBpVrk
Q7xJteLGkgBkiPS+bZndUqnfbAQEhT1trTa/pyI6ci0guTKuOlG+jRe9O7HnHdLe+Yg9BLKTdwl5
fEXuPOM2MtHRwuH2GoZGXfuUuXJf8/jEOnqBMACg5WKoWU0k/tJ8bV3uOll72xaBF1/yW5P2F69B
fG1EqGNacs5S4723rDPWBp5op3ugL31lsfqqoKSopthx2IOo0fKN4RgPDiq7PV4MpMnirmqn+DNG
UZN3ioTO/Gy3LDkDR7s65P7hs+JwjUKWE0SUTqA/tNe8tGBG5B3cSeN7dG2qmYZ045Eh3Rho4Nj7
E0rD5xCcy2GujB0EWiTTtQ4SPz+ELVQkiB8qWgZMFh1f8tuCDuscnCQlahHEmJbPvDZCTTk+aI3y
yzni7TCvpmbc81H6oTtcBLYAobeIJPkuIp0/m/24KUzWNrGk6nZGDfCiwnDdOaivtD6+U9MCLCcg
ATlS6ccWCyisDVS0mv1mWY4AnNazcpyXCMdOzUcGrNRyVp8+iYIDQVfZmckdGzmWYRpq/l1U6gTP
6w6ymNLjyrbVsw6KYkVlYSFhjAkp1Pf64Bywps9+nKTFgaChR80Y2cRqCZIoR7wUEbsltmHfZlx/
QRSEa9V5v1Me09E25EAO0WGcLXfVu4vaD+QkQs7mjwjtp6bv/2Bt/0MsX8SwnKgI4hS0Er2MxbmQ
2MmjiXOt4hF0l2QMZgL7JCIkLsjse4OB08ZkYXrCRnDWnDH2C9ndorbhKA+9wyDJ2hhqe2doiQ9L
+Uv04sSDcHRlvdNyNN0FPJx8+jNoKK2JLUJ7WJP1wUh849azTe6rF13TrDmLVPtVerCr+oTQklM1
ph/4t3/TInrOCHxGQGxttcHbhVMTb0ZZvRdEcyZwW1qubSueF3xp6uz6tj6RTHDLdU8+1G76lVfl
r9DDyB8QKcE6YT8+BlULnnO4hhFXC1ulbRqyKp3L1mc8jifKpWoeOm794b7D2wX7DC9cZd7Q35Gs
GGWvOllNfmgGX4kJdqirHpm+JRs9FHtdBUhmuNL3Q5F6tz5kMGZkmK0sfdx1jkkS4ATZAFEHPucM
P2JohXwPo0+r1kx+54hpyIlPdT5jk9Sz01g7PvgQvxuyR9xsj1Nknsh0PQSz8THGk44LLU+Pscs8
yBRDdgKadzOr4jHxmtQ3QtVBLgnt4VcT5dXFqOprfS5/axfAUBjzPSY+xxJUDyzGkjL54xiwUwbJ
/qRHCFb074JNHFVi8mxo2ql3gbPoaBy70nx0MvldoXXkILoH4PkS18ZlYlX+UxlF+CVIJgnX/yMS
QiTEcPzfjUZ2MTbs759/1Qn99af+PhwhM8qwzCVnCtiqZ1qYrv8xHdHQEGGBtvhvtsV4QlrMQP6h
E7IZj+Dm1iUpUDikbfmf4xHrb2ArXcYi/AaURsiY/js+7EUG9J8yIVtKFxqehXWc+Y0jIGL+v9MR
F+Yg0p4KW58OD7+v8uwS9eMvSoDSnxrCNM05e2qqNtkXuuVsStM8Ber7n940rC0TG6X/hQfwniF2
1/6f/zCYN/3Ti3ANg7uPS9yzLdoOYXq8R/88onEca6jHCufHWKua6AcbVl2DLdaZ2zfV0zbGDJ6R
bTMIT4boN+xz347EaZRkRIGfyrZ6j4B2hZj24d+/Mj6G/+Kl/cv7o5dFHekueynlNfK+Ai18671E
2Ks4LIf16A7h1iNqWrTkxalBdWvXZfcsZvdxakp1LYqUxV8t62wvpgreud3fJ2N7CnE4bpvBQJdA
h+S63R+JLWzdx9bRncrPpIJIUgfj29gqhL5oVDzzU8j5tctHexticzGt7ETehbFCAwYxRxJGK4qk
2zWWCDY6Q5N1YkSMRTIXU2HZW8MB8XrKNNh1jwEh1quo1fu9Xs8A9ppmVw7suwKkP5Repc6eMMFP
rcRH0oM4EQTLNm22owza6eDeN8ybsoMd4osyzfJW6mW5JZ166wg6aGFx0xsBNclYor9gjbSBw49a
gbzQuMEsDwn4qZ0ZKYTZeGD+92A2wbtTc7ErxcrfM+8F3JHEHXe6x67DiRQBMTwDocCTTOl/SjDs
FoXDTVe94SffFTNWVq8tPqZpkDucHWdHiu3MZroK0DIEJmsGwrY1NJzFHmkxMLrsInQEo3R41Tx8
E8XzmAwErxNICYBGTNdIhsO6bkiEqdKdNPpTRTUMImeOmcFJ3B4hsBw9FxKXBWNzj1ROiosJT0Ca
nBsvfHKJ8wqQUvmBK26BRatYLRYDxk5rrc8Er592NHe0/M5OoRDpDuu3dtGFFEm26A7c7igQ7+po
YrzeOCyXW6gFV5W2b4Gu/YCO9N2ICq5NyEqzVLyu6vQmQpM1RbD0V0p/d5xAR1jA2guN8xcJoCzR
I9+yscTDfltpcFlYRL+H8MuyXMNo2O46/MUQxi7TFO3tKvh2Ja5jg1BHB8mtkj84A48iYz2ZD4gA
zBT1KUg0tgR18N4TOEapVeHstspjkCtkR/MdjIqPtu/uoWJeZiN+yczmZ5bagbKJxE0sgx7kFMwP
4mKZzmmOKhqprHziHobJEof3scwCFCzzF7rCgMZc37Ge4NPmLyI92Ly1zdLw1agHu2Qct6WC+q0P
03lWEBLrQHPYZ6uXUoBiMrp6ZF0e7B1T+wbMSk+ayk9JLWk16tbNxOHMON/zgQ2Ugx6gVn/GioTz
SB6EZv/xvPopmXrYqhrKnaTq+i3lLvm+hfpt4TFuRwePFx89x+k2iadim/M4h6YE9TZMnwqF3rpG
gA73esJcbSl+Lka2FZlcCm3lypiNbTr272PcZ9epZDaSk5O10j3rWCkwVKi2TfD0KH0JKrMFprIM
RC1DRVc78xVOGPY0+aFs8TfXldrXBcy71LPfTOyN9wjWwc3YQfw6NMkjMcYdfC02aubs9Mi3GOul
kDxXIgJAyblR+a09/VZe92AikFwnlQUeg8hnnxlav2mWbHAbpdLWIlN4Y+bALObYeZ3cmX3SxAQX
mR6BSqWR0yqPWEjHHJqCastN6TjHLgj1dR1qui+HjmBDhnOrgJqWKq0U1aNd6ReLSF56q+had/UR
1QeahoAiKCkezDa6MHtFGV/AARJe91oHus7ah2p9mWUmNvoqTmWcRiMb0XTiGsPLxUief0IiUldz
ExM2OM8Mi4KaYq/ACBxY55mG/hik0btVZDFGQktt69hNkMKbF9ZjJwyeRyNBaeSy79jQEvNj0Xjh
lP8o24Z5gdQzBOzZW6QgTYUNGCJbcHK1MCmyMjtXbjLumhqLJ6ReuCXqnOldusZDpq2DDuVXqsnU
t730pTaKflWU9oPTTnfBzBysd2sfxMh9vACEXfiaysVgHxXWF2iSn6Fo8eu2AXlGrrN18eytnY4o
03rBR4vWkgfXSegZzUrfdKpjJB9OAW7TGqEJcyAi1RmfFb3v1TVIONU9pRp2NxavF5DC1qrog4QH
Uzibmmt50/bN1WgoaamH38NaZ4U808NK+NCCKqKDisC7x4kbmQ4igTDRD5nbOatU5AEKCBveIXF2
GeesYXCnOzZqkamw+r2AV7z2iD0Kypz2Du0JHSnz0lCwKu9KzL69Nne/XUZktUN4oxhahn895n/Q
W3+l0NTIenBYpKL4iuYx3+d4ZtbgzRCa2FX9aAXlcQTKkQiICQIvK7D5Fic7TqirKVk61s3AhpTP
kUfJSPZDOiPa7+OfKQVE1ln1C1Pe2A9MSVTv1B0VDrKVpaHemmvX2MPR23d6f+daZePXmJXXudNs
LS3/xgcJ5JuGK4ZVh8sNm7NNT1Rjc1llVnfMqB0AwbAHGJLJ3hQNxn+zEHuUCsiRp9GA4IaJmGTF
cpqQp5Sub3HqyrXW5NalsYk1TNsqudNHMe7AR5PY4anhnAotOeck19xNM6xJ5v+MVosNply0hMS0
+4wWvINuanAaaTUIMySQagtzsH1KvBJTTEQqFb6KS5IlznNbuujN2kI9xxiz4fFis7C8kJg1Q03X
2kJXI724Og1epf20yGcY9/YxBMsuveZ2Nt5nQQaSNRmflBEYPCzTcxzL47DEg0oyx2f3O+Ij6U0C
zeZxHhNKpYBnKRjDHdzVp1CJF0kNJoDt4k93Btt9dwzAUn0pQq6biQwfno2DWSO/6juN28YtnuZC
wbycKu1DjP0MxEPHssG2aJulmfE41e5W14Nnr5Lp5zTjoa6CcNwG3jJFS4PfdLbuRyl+i6l77yYi
fUHvQN16KEqeGyLov5pwPge5Dd4nSD8621mbXXRH1nK5nW1MeR2mxtiCdtf1xzzJt3pJsk4xPWRz
A2ulPgCH3c9uvG0t+4LjRV+VqOgIq7+UOkwFvXYWBTpb+5Z53NruJAZDhCk7zSSsXeoauKFJDQ+5
IZmRRcy79ovQZMuzGa8ReIA1d7LazdfFEKU2Ch1XN/bJNDq5r8pwyi/444kbKY1eix8qB6GXHzgD
lW6fmr8c7NZnhVV2i1z70CBURYaCATYK2w83ddgdpXuehntbei891PaNF8Yo4E2YkpQLWph3TJIX
A3TDreoEbPnQ4HInb4e53DKcJwvdKt8cVz+bk7NnjAYUGtvzhkpvH6AZIL46PCrFTBKzNTIhtVOm
ezKJROfZG08SCqQrcWuTnbotk8ADZwF9REoULFnQovqrtYp1ilmhBmzfncn+UvVwGVPvmkZVvkEv
f4+JkpGy1T4XeO1WeuyS/8TfPihO0jSPHisxsKHqh7NI5ggsjXHywhBxe78dM4kdFAwL+PlyL5IQ
vkmgEXDZj9Ux6ObnxnZgYHP901SRiOE9TR4ONR0ZlMdJMYrkVNliWyHcggB7MFoEe0KjoQ8CHPz8
P+qWqL7YiNQmzhcsW46/qI3wiok5fUSCf+kNB67CPAINmWFItF5FmtGfJoxuS3U64Gu22leAt9sx
f6oHbpASqHaFpU+uU6iMTf1t0JZMQE6d4qeo3U3N7S+zaqNImewJw+StydSzCs+eerbrj8n6IjF5
6+RXRnnmgr5udBiY+1RpK/Q8a1Wl55zhlsPSYZATehtO79CFAtId3WBfm/ppNOZ91Z4hue46eRu0
CxwcdiA+46ZVZTxSe8HYAGUzAqlKiSXPDxUfj8b6kRAaddP6R12L1uCklv0EgmFDc3bVgHaFBNBK
RudsDs+5KO9wCJyc9tQFS6TsvI7qcj3CQmWk8pMX56lg/agk0lvHrzTu7cy6JRmfy0jsZax2kQqP
uqzB2T406MGQu3g2F8O6YiyH8bNYQDostouNnvv62N0ptSuJ9nZjDC/ZxakSaiKu2qOAwuKZyN7k
bvCmnabz/hKSs5DTi9M0sxAhS281WRbIHrVsaZ0dA9SLF2c/k+TUbJrOF3rXHWFLLQ5aU996VvLZ
OCjD2QxMClP7c5PWt0CNrMz6CLBEQuh6uEy48hLUv9utMybTJyTNx1qhRi/DhoPS6clPTkc6lTJ9
H4rKT5ryEuV0eKkCaah3Cl0TXv11GM/dYdAAhogR5oEMa9nt0wAvi0uFAMVYNqSnZfkhQeO0IUsb
J5uBQueHtTptYt9Oh6TCywsOvbtVdlC3a/wrN8/szqWuV+zJ+spd9/qgFevELVIfOykwAInaCVFW
QX516L3TlM2HBIABPgNxbzrau8ZORBfxHeivdNnYsagNMEmQiJdvZdJUT5U9qk1uMUslloI3vbWf
SGqZ112OtHkVzsN4AD07fiZKy4+xad8ncXa09DVr2QXmIyCJorPeGkHHvDWKN0Fr53/CwenejBSJ
C8W8SaycN0TRvnebJ/ifhBzF8V1JQE5WwmmZFLYe2dURBVP6wFbyGcCd1a6jvPJeGPhGx6ZV8UHU
8LhJv2t+S7JWf//93ILx0L8MVOj6benohrBQ3jjLVOPr4zFGE8/45X+HLEhahVVkNaMjZ4+b/V/2
ziNJdmy7slOhsY8siAvggsZiw7X20KoDCwmtNWbEcXBite77meTPLPtlxT47aZYWL17Ec3cA9+yz
99pwvCtuIhW/6V2FtPr//nH/t37zpx8n1a/zdz+usxuvsTiNkCbGXR/f5F29tIvNrx/yvz7Hfwm+
i99louaXlvVZlEjFQdj+5X//7YEO0SL7V/U9//ln/vwd/7b9Li7v2Xfz1z/0p+/h7/39567e2/c/
/c86b6N2uu2+6+nuu+nS9g91Tf3J/98v/tP3r7/lYSq///c/v39loKKiBvPIZ4s56m9fUyk9SSzY
1Hlz/rH7CtDHd5r+RWL8/bv+8F85lkcywsU5oFsOXqw/FEb7N3xVApeVh6zDhGdSP/OHwEhjPdRF
B16MTtO8ZSK5/eG/kr/ZpuM6LnFxlw8P1qw/XoI/vUn/9ab9Sduz/qLu8RmkQdp0pGlIPoyudP7y
6WgaXaLUEffN6GZDOsDw2TWkXLumLBczVX/7QmQ6LDWWZR7RDbZHcBtgfodL3yZE7EgSO7ZuV3AQ
mvJqkkwAn0Tlna11pwh63CqLspMbWclFRN23XxZf5HYI/MX+LjfcZl9rrFxYFbYLfwK0znHsux3l
2y9WXZiOz2XWeJCCNWuflCCsrVmnYhj6ftBRj0PbTO9M9Hp4VPUkKbgRLreCePYE24m4Ff0+9zVL
YtdDhXIr7dr1Lm6pcu+PuBA9yaJIo9uNOnIxnovCuG0oCT/oNobNunVPhVU85KZFrkCXxKTYR2cA
mBaxSbKvC2aQcYG+tzLJ2DbbL+UcYbewxDaqiluLvo1Fi/C20GiTaQAh4rmg+Jxl6Lacsges5th1
zPFG5GF4gTT9VevmU9Nw6COe8DHJ6VJU/ZtX1te2Tx+TNj4XU8QRl5IADgPsTxGOAQ3H+dGr7VMT
h86uAMa8KXuWixnkwGIsGHpL4FWO/sazgGkKAlqNr2qRULW47U1IBp5WqyB7qiOTccwDh2z98jfA
i8VlAcFpMTPoEI8BwDXFhU0WYoLWq9UvASxi6rifoxE/TpDyH5eeucour7TYllsjaX4hhJqF5ZgH
UxMR/tWo3jUFRlih+V+pN9PpPUJpbEL9A2MdLQN0nCWlHDY5i5tYw788R5QCJ/dZN+m73Le7TRBT
uslh9xaW0UvrpfcEabcQQnlSai8jEGwYK9jELFv+QNd7DGV2rCv90wv75FxSv3GanemxmrDzzQYT
tdMa2V7rsPA1MTRIzUKhilr/peelGUfLXFlFs0mrcRdK91yVSCj4gbfsEaAgV8/j3xBcOA0dQpCQ
yqgEr+fH3qd+pXbWNs68rAJeMEDplUP3Fbty41fRbijz3ZSGD/jaWV9BCCgbQryBN3/r7gC5zzuW
s4m6QxFoVDF5xhkbXE3fiCg66e18tj0FlEqv2PJxbQxP/QRGgqgDCv89O6gVPQLEHeN13QdHvfbX
s8OCIHLg/XrvszM8hpPGaUyHhNjtSWthY/PufLdE2OgzqBvhbqQ/k2gFAvWY37AbeXRybUvK7lzG
NfwT5UNuW3qgTJfhnMRO1ET5VsfYvpi4MWycjJRlbPEis9CXK0m2dOi6G6s3B7LOOrvmlM1vk8BQ
cG1rG3IcoA52S+KfHeM84iaig4SOguYGcP0prsRt52GmMZPkZLTJW68Qh03zEs8QjbC3gjqC/4d3
lP7xRLzYk6491CMniUkV3mcE+HQiKpzw3yhCp8OQQnYtDrw7Ysbte1/EHRtJQnEGIaFAQgNr8mod
C1/uJNcAAUY+HHN7Ef3YY6XJ4k1Z0rI7OBwaiJ1Aa8BYCjiFsU4h66kK/Kin0EYzQKjp3AnbNweX
RTGgTJkyfCA12O/GicUCub8b8idEt7DvL8p02Dtmgne68Yq1LTDqNE19sNN4S4n6eJTKXcXI8k2C
mTTBQA87AYTt0OCV1bPilATt1Rb5XeiNt4i6vBNlfAcoBr4BXojeGIZFlA8/jmD0NNxyXjewLZZ6
GO9tw3seUDK2RFK3rETqk1FZJHZmbd9oxY3Xtyz0E3NTywIk3QS/H/shKXE3eATjy8HMSU9p632X
A4E2aOTJDWGy6nkguBIbnffTSutKoxg17GH36MXiwYosNcgix5l1Bj67uLG0+WOKinQ357hBcey8
mKF4NYrwAzsrZKemvMyUseAuVKSscf4Jhqk6Jm5yT3c62xRqiZKaQRB4DWv9kJYqT1eh9bnZpllG
w1XnXzQRPOEM2KQ2yK65svfJHGAcnCej3IdIdaJTIQndwJaKGKrZZJ6nqnnEog+gaYA1zNYjX42G
CerR5mxO0ycVHiZda6GJ2FR6UNvi7CUpKtA8UYyZsMZKb6TWj58E9aFLcS8nkDzW89g2GE8L4kXE
5GGMIkTVFxWLyHMMPWP5oYj0FaVLfYtzE7PpUbP0CY2cpI3Ej7zNYyTEzi3WXUQdN6Eg81xo5c/M
sXMNHPa7iZOlp+LA6iyxMqPknIpmH/oMmwjxgEArFolRYW5i9iNTD83KAZCxaMvkm11esArZ5CPZ
09jVIvVDiwy2uKxP8RwzoqaDv0uH+aenedYz2HCETpMvLW16q90MMrE1HVzqCVpNvNccZuc2TDe9
bbME8PHiaCorrWEDvZL5PdUWnfR4UCUmun496JKegljyWmqXyWt+utR+DIuASKAMqXJnzOdfFG2Q
efKbVhevJsjW9QzqYwXpqD/kUUMxseu3W1fDUDLMLYEej8hpjut2oHgqKp2Ivj6cfiR8sXyQU9ty
0bpHwKucj4M8XdKaRBWCZ844dcpL1Fp4aTM4n2VIqRXtr/5unlCa2PN0B6NJaBBPKsAx8ZgQn8xf
8T3RNJea1T7VPD4UDlPlkCr4a2DDVYlIhyX+yi8KsbTG0l9mor41NMYMT3dZboEUBrYDq1ELL2Zv
h4uegWYx2vW0Cgc+CzYtCUsKbZDBtHvKGmoVz/6yC3+ppdFbGtCphduWV7rdVNKd93PYQrSva9rF
kojZHZAAtgZj41GqJrJxr/fyu4jdtaiJK0Mq+ilQSHCrqrKOqbgaLU7WyktZbDQZjwaZfQeR4O6F
yX3MHidqiVesLzdxalwQbe+cMABekKTazkHPBVpwh+8bVI8/eqs4Zya0xowjnhO9hop+Zu2tvr0M
k3HBt0W+pY0/9EYtF8bsGlraTeTxKBem8zp77h06T75sa+Oet/aYY7P10/yr96xP38UgFDQlHKKh
AMPUa8jluTJDE/p7MRFPlrXPfbXpUUVHzziOvL0Hz5y2AaXVRmtQHTiF2dYrQLBm4bi0p+I2kNqa
89V2ImvmifbW8oPD6JNqrKzsbIKwwVFHa2AW+t+tzz1eAvxeAkm8m5QdDnTOPSbCa2BP2RKAng9T
stigkm6TmLwuJxk4mlF3nINihVV/Zbb+qm3bi+eW59gVJzsixcDixvaqt9IuL7SjHE3amTw7OIkp
VDhKLV6WHfBJtzuYfQ24NSZkl8732kSQvxCbLAlw0sf0cHCaxgsHMIPu3EdXD2Z6plNqxzFzw8cW
ayodz50iaZtixQW8BAVJb+BQf3c1Dl2LBYNU2MugOE2ssImvUe5oYW2B15zYxpuDgWuZFx2gyxTK
cpjHINF4qiR4Lwh6um8ogNZiMuwLcbOHouajlU8os3q5pt5QYSEJKPXJRwXEbmF0zc/gzTjbwl0m
9GaRV2S6fMN6Iw/SX8cu4aU2jS+tdY5dbT3ACzApxK63IIc2ujveJxKCOxQVyhcarIFh+pZaxBG5
7oQN55BqvGfpR7feKC6tD8vBG/qbMexOeRZ8zilBMV4IQIkoXc2TV9I8F43iQOB4QO+MIK+UOI5z
zruNfxkIesWqc7foKbOxSASXS465V9vklyy1AY8SJoSozmI8uXCzCRn/pF6LQlxfRi+5C0V0VLEI
Bq1vA+NqEaW3wE3J2g7WvJvp0lMLv3EQh64Pewx7bL6owVtpYgbJVsJuxTYtl2M2P6eqwqnPxF5Y
o3YNAmzSQ64fCiRoCkCa+8nK2chq/DpzinvDMzlejXq5oXLzyD5/7YTyy6PdffbHfeSm7/SnLEPX
wq2ez5gLSvIndSlWReJy46l/WI2+2E74LqBMOdp8YiuIKjv3H9SSkdaE65Ln4hb7I0A7c8+iNIfg
geJF2Z0b9OVazkG3j63wzXdYe1B/srTr9CWPhpyx0HiramfpyIn0QMezitZTsGj8pNbJ5ToCRbmn
RsPDflKjNGevnR/gYNO6Bbr5VfedmzRu7yA87Xpu3V0ElczPvEOgikjKWXYgw7I7gjMwbptT2IV3
huOcJ6n6RsrgajsISxJaKX1z1kbX4vsiQKcas/Q5H9EzpQEATVa7ybUOtVa9uGCggM3GF4aOm0jH
tT0kBF/qoTmmlctR0S14UJPaxgIRvbWYdsOJ81o6PfXd4C8CDK2kguXKrzpaP/imGaIrDFce2S8A
2zYkFvBvj/y9cccwJ3WM1NZTNRIm95p7c2w/QoFndkzAbhRZdteM4SHAnk0onMVU2NYvfh7QRjhC
4KZ1/lXMaN/IpleUBXelE7UMYirIybG4WD9q7orJfW45l6AvPryI4JJfUQpjCLinbdjXy4H+5sjE
p5/JblzBpgkPJmpzgQm08Y6hm3GSH4wf1j5b6r42M94kUplqSeDpn7mHQxYHxQUBIEZboLEsw/9O
Yd94D6bufrZ6SrobeT9Y3ofstPfMK08tnV1JZxCs0cYDBwVBjl3fNIULklOwxglaY+FrBqsQ+laD
wccIG9ifCGug/KZPSg/hHPh2tghKul/c7EUEpnIMNzzEBETbsiRR0Plvfk5XN0/IOJ808B7TnR3D
tgsshGZD5WDTHexKDzN0T85FCz8TL7X3bWd8jM54bJz5kgSM+oi0t15MS7zLQBXmb53ENjtivXBL
bvugxJ4TDOij4sFVozhVCp/CS5pvoj67tqaEiMxHpbPbj4AhA6GeBj+7E8c4w9PUYqYHoN+k63Zi
25/MQEui/A3C0s5KeWoXknxmEHJfMN1wC4Jsq/HWeomGpK+c4GX1Nk5E2BgO6QvddcIRFJgVG7er
AbPPfIAKaMCIs6vRar4GMWxqnza/hE4Kf6oeNZ0GBm7PdcoaNOgAiGS+fmFFfnJiqg/q8RPSwH1Z
UghiZdHVCcJjb4lrV+10Gb+Fsdvjjg127lTuB1P5T2wA77DjA0AoVf/Vd6zGyWeB9wHEMiFyEEE/
jEn3UCtyXCemezPMXpPZv3IRHkoJn9WzfiwSU+A0TLByqkcgRuaBiLUxTG7M/hjdpRVJ6ST6rub0
Ds/NcwrCqDYJNAvdgntfVStfxzQxN+fRmlYp0NgiiwHte9FTNNEuwPFxMWB6WSbJjJ2tb7cqSkwZ
mgr9haAQEg54BVeu1ZPD9dmRjq56ATgpjF4/btpWfthEuEMW3ZVLhN03YOj07Wrknr4oK7k1yC20
EUuhVjFi+jHapB79ciDqvokU7COWQ6npPYEPTTCz1Q+1nZ/zIW6X7HHlOW5ZpVkivZ+xgA+Z/0X1
KRyZ6LEqrFXlBVCZU5s5g9sKsr4VJseqpSQksxGgjG0ZhLeVDl0+c4+2lx5Qg+7dSbxFAmK7rxcH
MnTYumxvZ/u4wkco8z1VeBrtDIyk/QmwcbSstBbTq7xvTUL4Y7OTMzsnozN3GQdigkHBAy9gww6A
G2kXp0++NuG75WztRFeKzBbWzCEpCSdAVGgTGqUDdNFRj80YTxoALOXWiUsgBgKUIy5+Tgx2e5dZ
AYOtLXZmP0J+re8QEJ5knJFUdIunrLZb5DamKlk69yASWFSG6zbgOImSJREJtVNaj09my35Xxh9N
Wt+XDHXcyjHZVTLczWG/KTEMzkQQiEmygyxDYw0c8UkOOUkKlmCpxZZOLxk4zZQiVK7iJmSvxdjN
39PbFCBUqDpjbb20QfZREDhbauTDgLFTD5zJqwH3BG4ga48a2b9ASRADXSEzBqYydD+0uQdnUHB0
GsJxhWmkeORs2d0MOmjqIdI+WOZzPJjmF9MdLrVnbmg3AXAP1SkR/plB4Y3QLBOEM1KZGPUnkw4I
5MPuNY/7g+F0CoUzAYvqnBtdK0Bx07Lq1/Nrm/X5kvLyc9gW/iJuyZqVYyuvdu5rG1yU3A517VHP
8hfKBg6EyVb+zPQkhH7rkX0ApII4Sc7gq4lsxpCi5q7l+IBrqxthIQwSD8XlgvOwjKkjsBgIpl41
zYS37YxAFM/NpvLafURLFcmN7n7uECAj1azDRvpopuAB8qy9QhCa2S+Gp9HKmeKY7JZwtfZBbhaH
qYNoX0NzfKgGybWrIVckUr/PRv/qxlwZ/7P8YGfkKDv0P15+rIr6qwjyv2w/fv+2v20/DNqssEGr
KLmAbaF7GHT/E8SoC45WfElaPA6xIph/R2K0fwOzKPgqaQPFSOT7/liACMzXOi1EOtsRj6ZX87+1
ANHFXxLopNgZGCxpIYUw8+tSff3v1mNRlssg7r0UaKGec7zNVywMAkR47aki3do7OA5ctzk7hhdu
baTctd5OGRkESp0NSLWU1EJqwUAHDNlGWEIMWglqfBBil24heDpig5lDUDWkqmZqjteDLZoNVzXT
Q3zX1MaPEROlpAMIAVo3yNqknwMe81VZgoBwQ/leevIN9tBx7Etu+yWDwRh8US7y1RbczKo6BT5N
trbHeZLX47nlOLwlUfMQAKLRWSUvZE+EG6oqqpvk6Y0DidWFyU1NC+C8JHHQo2qE8OXdID5oDQf/
GvBwUpY/k+7gVAyjq5y9W01l9KkLOBM1+yJh/AicL6GapDJoXTCNE7/EW1tzFPG6xL+XWriLC7kz
2A4TOsUt7DvF62hmVF5Nal6pBPRf75g1dbNuUfyJ1IJarr4xj6HzePmZw+EutHp9gwkSlMYQEXil
Dn3IGrkcHEgdicUMLuF44xLFIxanLnm/BtuDliJ5UGL2EMTiubCJLBspEUOdWzOMYG8vRu2pjOer
HbVoH/WbJcpbIdJ9kdoHzIQEpc23bhQfwnKfO5J/xKCfOoGhCj/JEUzuWZ+g0UUKdz2b+3wMB1hQ
pJoNA6hNz3llElCVJ3a8qWQ7FFURr9M4BJeSyWHNoLpzI5JxgTG8NkLOh2wgH9s3/s0k8sdCh+sh
OkHDTVINK7PC1aE3FevxkfKOUEJ+4zfnGwDMlI+uTUzM7a/tRHrNVp6Lzj6Lmcgzt3EeZV9tz/yW
G8kniTVjGwW9xmIHkagTHvAEu3gnD8Xj2Wpblgvus4CCJnHArn2bMliObFdM3j+555IZrAmUe/kN
EETUIsZNDYICU2iULfXEfA3n9iMKok87xDViEZu/1rX4cm1BUxp14o1Zc/ILP7oG1EDoCVA2LHI2
vCAE6vLSRX6cTl1Cws9jzcexKu8n88zD+yJz43nMuufOROkpCugKRYDlIwSZINt2OmS2Fd0YSWZe
gglXfSsm+KGRZy2MUuxrY7i1pKTzCNTxUro21L/GwX9S5xyEDFYonV8/RvxzToSOuJIiuj41+7PF
h7vQZXCOk+5sWt6Mp9ADPmN2b4leA5ksmuyai/qJDHu6ZrY5+qwfpzFv9k2Lb7IOKNqctZ5dkBmx
LZs+rTy8T3V50gL9YVbPUVcObFWEtoqEvu8M691kaLfwOpMBesnT9mEOqzu84Z910x+orMtXkzk+
JIl59QaqPAKCZMvRxI4/V3fYQBbsxs4xbpe5U5R3ez0YfcjWLd2PAnqEa8t1UPVnJ21vaj26jL13
6a3kmGaxznBoHSPbClZFQBqRlPA17LJvAvkDEdy4WkJz2whQ6oVhPYcTq6SuZyTUUrpJUvT1yqWZ
My1ihSzHaWCnzpveWLdjSRRRx5EBc3xc6aLDtzsXZIZH757UCgwvDFQot0srtbhEB2s/9MFnFNXs
JALstJ37Rsfo2fTDTQ/G0Wxr4rS++5SO5lMyRt8184+v0huYE9k508Ra8Lh3JNXTXb8faVHW+/in
7fp6ZfkWviW2cAtrGPZNYl8TH1wjvNB1jgy88TvzEX3Z3mUtgkAOYu4nCBN6qlhVeHF4km590Mzp
05XNnrzYmtd6h6qNKB1snHI8J3O383X/IDrrQFz1lrjFQ6mTx4Y9pwQBDjN9xLCLTzeGZWv91OCS
4Mb+RKGzqVJC+sThfjxZHIfKx/XmEjuoP505/jI7Jo+S5zWNI9FWeB1upmoFNWteRNHwFoc586Vs
T4YsWa+5kixzuS4kxAIxYbq2emoHEUt6bN0J5RfRfO0p6+I8VMLGHkNOpxofRb0Sy5ThNqAAOJWm
vczLOV/1ZrgxcvnIcI1AQGsS8uESBOJ+8uy9xINUmNn72OhUkON+TUAKWSN9GYO+abPopgzcaGlF
9ar2jWMFphL13mBPz6Mp4qO5mx32HTw+rV2QS7m0BVaCue8IwnYa+ENSOHjqcGFljsC1KwLSHpb9
3lLTQKz9e8jYqhR2ftvwtjG3WmsgxnCL8+xbVzpIQyVRnQqO1JyJgbbSDeA6BPk8n2Dt6OivVUpe
kNo+m24/lB2UNyupnzV2zv1c3mad2MUI4Mu8hR/JdrFY4/E9Yd08+n7IS5cCAsnhETeiOM242sEt
20+Jid0byx6gPcgfSC98CLNFk2tI+vAunHJXVfpj0lj3nqzeNM89od28ps6kRBzjwS6djQaeoyvr
Yy1p2LKq/rk1+NQ6dfpWJ+l3YEYnuy3foxpaPN15qNTwX/x0Qyv5iuz8LVvRd78g8mKK/qFrUR/n
yTr7cXr0MvOJnj4b54C+trhj4SOvXp2ejCY4c0zQ0c+M/xoSRLfL0uyZc8Cyd6sX05q+mwD2V+jf
anb6UOfeNdeEWI4Dqy7HC0aal/WAF5vfU7BnFIm5agk+TTHaA32Oi9aKbyPN3SV2uYtmLmwnOMWU
YPaJqy+tfDrFWfDN/fnHrbCNx91hbgbI9s14xop0dMR0wm7L7ZzBz3aNm8RkPBi1d134W9G0FjrI
uHVIaw9OZzFxovJhMz1ZFRQNiU05lRj32ZlbXMxnFqDqovQo65ggSXBrZAtRqle7YVHMINO3+vtg
m3vPmqiAn7ZDDSrMC2x2++LZCI1+VXJKsDQkCgAMCVq8aW4Nj71BSiQ11v1N1GYbN2QxmBqsz8LB
QrvUwbBa0Ir17mcIC45RmvVAsoycdYmfz5by3h+GJ37BeWVNlGQPMRY2UHoYcajm8WYG8hq9laet
gtN5WbKclabaKgm4G4R7pX7kp7NJ31IQsht9RE02OCu9c4elrnsLg6KCqkSbnG3OXqXAnYLNNV3o
2JqxNjMNVqNWrAAs3xuYCIOsPhVd8Jma+i07G8AC8YsIyUyHRgtso+YOi85GpIiIOxckQ6plbWA6
P+SWSYchIm2ohd664wHA+uTRNLgyg3SgdCRXOM+exqIkrA9u3X8VsY2zs/wsCirUWJ/dEO3dhLq+
B5jwUQ/BKar1JwAe8QbADgRhrT13pUZWxDYfB0PfcbfiDXWne82tj1qsPRGD4WaLxL9wOcoZlXgR
Lf0YOJOeHc0jpEHBShk89lXpYNzGq2vZySXq8kcNXYpI/aYP+mc9g8LX8y/aKRzbRmOrBQkTE5Mw
o2PiZc4SMEG45RwD3CS1rFWXsLB1Pc6iQSPPBPtQ5AL6AslvkmYZuDfPqgW31mjaihVVteGOJdr+
patxRLQDpLeIRstDQv3e0qrZ29Y2sLs8BjfXBU2wb8zi1HL34Q+8T0n44nr09FicBN1kXpEdRpEo
czjfQbqm2UwAh+b+magci9kPp5hgS6USLgW7yq09xafiV/rFay5aRR4mUMkYk4hMbsOOKMC14hUc
34l7XNOEvW0Dl3hl0027DKQiwbZHXtPz5MNABrPa0d7BNpwH4Ct7/fDQ5tbJUekdSBZvusrzaJNH
JoLknYqRwiHQ4Byp/E+vkkCDygQ1bG9vpt6b1lk2vIqqw2E2qKu+Cc8WuxFBysi2sJxpjEJ4yVFB
mv5GkEjCMQorn0cb/zp2/fC2KRZEN4vUjc6uabnIiTa5vzJOKu1UtnnMVhabLMLy0SmLaeOqZJRT
DZzgCEvRIY/llTLDFbsWAUip5mDD4lvJfQ6H8Q5Jjcx8SNB9WRDEamY0b+XXNdXKRnY2ER6V2zLn
cFg3KssVqFSXaNM70TTxix4Hxj7BwXYBfJssahUH44m4o+gj20KJyfaT3WUXA2zJMVFBMtCi0MvU
8dSH0M2CGbMXuTO9tg65CqJRlDyvJhVOi0mp6aTVuoJ/Y6Hya2DSfMmqK834KODDg+qq4m4juTfN
QE5LO6zwKhJX2+azn9JilPo99VZZBzsywqBaRvkympGv4iZ+TxF1UMiwzLEZQdLmxFNN9sJwqhf8
pYSBvJKAWop69IuXZHFDgv82LLNwx7tpb9MUck7MZ6Wbn4y6Okp13iyko9wu1SFgjl4TeeVyCvO9
BBN461SdyztjsfT0TJIyhflmyvSl0BOeOra+Svzwgu+Bm1gNBrp15UuZGzwmnFvN+U688gl250ua
0y8dqOe8CYMQPV9nvmm+wpi+qhjVjdKihLTj8ArDAoCDFd4NiQrJ+OFDN9AjZ9uaqZxDN1Vks3is
atCMLAZj1/ngRWdt7Ba3PYaXRdxgKSw15hRglDmZPXHb1wnnssm8gh03d2zTbqTnn6FqUGBfni27
u2EfsnedWduMKPUbN2BZKd31nA5waVznNcCW0wCUNEvsjk4fJ8e+ke0Ky8Y1S+WhDLPHMcDODjzU
PvZJhdsnyt47nO0NMMpVXiFseoH8tHk8LmIvZNTgEWjkw10Ujfe+GdbLqDfI7rieTtVAtcMtebAN
4Fd5ADJX6uBQMlNyNVYMxOO5nuVnNSRvWurdslr5oSyGw7ucPvOK8bMxuhv+ZHSKc8BTqvQkLa9+
HLaLJg0unEh5ECZgdckUH8apuHFb/V4fEwhlUfngmCH7j7kZyd5Zd3mfOEtTtDtPS7aN6T7Nwt8h
Ne+yyWLT62/ETDTbma66HG7JAnwBGFQ8PRJCycTLNDUBRKmGf1GAbZGjZXRqkppFTI9CmWjpjVeV
1EQOj6JM7zDXP3OwQ/4toDUEw/BeyYDzRqcNP7IldeDPPtCZrMFJMlQr1tbhCsPvAxlAgCyy+x9N
UaIoWgKb8z/WFHfvXfvdaDdT/R//nv/Hv3//BW35+/f/QW8AOiIQF11X8kLrUv69umiZABPU13QT
drXtYu3+w11t/eYYaI4MMfxXYRr+S1w0fwO0YZO1gnvp4rEW/x1x0dX/7PS34TcAgnAM2+SXw+oP
DeJP2iKxsqlOzAmNSg/bqwR0xB0zqk656IxdBq8NhxJYmcyBrjx3DwkdkmtvGFg5DdzUQzv/ngZ6
XOq4HdaFHjwRgTraIYpcNUPAEQAPlo5V4iYQAK/j8A1u9D0lHzy6lY8tH60bF7SMbbBF0FXV0Ujn
kfxVfqRqkDzDvplVMZKd61TKxVRJkDVfpE5+HG01KHv4fS1VrSRNTJAJbUtofdWG43K2DAf3c4Q7
Zqh6JuGp9AunbfJqTH/G0YW5f6lUqdMQVNQ7lTzHfVX51NYKq6BqoCK11hON/yI4S0CrObQ0RnHM
f0sM8uyOKpOqi+a9maSKmUWYTPMEN0BZ7tAr3J1b0PWas0zYGrR3YG6IjRNJOLFw+oqDQ1a85qPc
57230Q33tZ1CQiQ8SlgvmPFu1robmz4sAo5MjqoiKx8oyxKqNisyE+L2/hrF+NyX7h6isrOM/PKm
7ZvNOISnuq+x4nfjomra96alkSvJExi4BVtKj7auxml+GMD2NqDSjAd1onq9/CJ+4Ah0DpUnFXZA
IbCXDjRgToVHvwrzJA82oNh1h4fWbsrFYE0/BVVisYHQwl6uR+WxbiN9+EikfUc1q2SCVxUiqpPM
6QRrafJEDfHUBX3LEtGJCrNJNw86SCiN5C21fYTu5PjBFo/VjypAYxkEjWawV2bBorlSJ7SIhxtb
7vIplubBJpl+BjQ8oEKH93Wmuv5U4drAow6y6MhsQxsbdg0edC7FJG6J+BVWtrft+VsIFZibiT43
oYrdXFXxZiYwrwcQUTdaxCcCGfq9mcUnZWTJhqbkbdV3gCokNLvAo3UloxHVZOmzlIAA6L4pXzOO
m2POIj4dOKB68CKOJkg0nMP2osM5t5Sa7S3qLn4YMMBstNR8GWr7HdT0xyjdV7Mt0+0Ytq88FDhf
u1O07X0W3tjLKePRL6CYCaibE5o25pjSBSw6piiNQFN7oTHfxDGHaePY9rxNVAbhIs/0R99x9gn9
fGbh8yCcdPjHjsVOnYN5w5sN+NgNyidkNAoLyum+rSZsUPwhA1pyUrr3PeZohqP6yP8QiQOszEW5
0nAI8/jGAKeKJweeNj40ZmiVD7g/z5PCNHcptNwIcnPvgXA2Fcw5QoLBhsnIAOcZeOC5D81DB/+5
VCDojLT0CoPqeG9Cip65WqFKlRdHRqeQG0Jvg4sA6XVjQJnucXkzkptLp244m5M1qDnSgUQnCTDH
UK3pHjdGI1khZd64cKxhPfJYVMSwWffWghJYRpCQRlnWE2BivOWMfOUpRHZNn+polWdjyL4cGtKO
mquH97ECa+eG/8LGYodMeBjCGreVgnBTbHsuQv0WH5xiPwDqRqHBCAm7G785aXpo3rFDMlLhvacs
fRSjsW64gGVd3jZ5+mLa1IWDn7jrZiMgEHkb12jfMS3vWlV9TYDEoXocHVO8VAkJ7kmxxv0y2vkY
WWQ8kLjNKZEoj4iW8xsLg00aGfNxCOBAKd9uC9c8xr1IyYGG8g3yPKeqc1IQ9KpTsIVuMys8eqlA
6UMJug9oYexrV8/Qv2CiQGiBrR4NETx5Ua7ARYFdVwD2wsTjS/PoOlFw9pzmCmApIrspc7M7uGrU
C3/h3OG6G5O2I+b3GZfNRYf7TjvA/2HvPJJkN9JsvZw3Ag3ageELrSO1msBSQms4AMeKegG9g9rY
+0AWuy+rX5dZzWtCu6Qxb2ZGINx/cc53CL22mOvMSPiZ0YNYmYQjaPEd1HgvUtmcCUAzijjTk2qm
y9v7WatQKnS2EQD6BtP5Qs5Men0gESJ04dRjQX8n4yHjvIqfkhwRIYSkG9z/32WVvukBMqu8M9da
UUbLOKGf0msSTDTzlEoIOxx9CPsF7hQRa6gxa3ZeQysedI2kj7weHsSMFu2mliAIOxYLv/D4Xe2D
E5BLLO2xxk2TtndYXwpwolAgmfb1q5SlkZwz05W5HBIE5J5LODDFX7GiOdGWaPLdZZOxDEcoMnc2
QF/kTnakvAycBgwB4muOVnBZpOXZb+n9rLB/UYn4Hmy1FxbBVTymhFNymquMnO1CaL+LmB+GBkUX
GlrRdce4xZkxrwBTHhpFmLjhAG4ZXZuF1fRcB/nJR1m6mHjnENMdCo0xoVmnV1u1AZRpFlYKCuA6
6IMfaetnGAIBc0Bk2S1SpNqF0tP1z1PTPeEZQMNlQDww31LPjJcpYnZfmGtuO1pIZ1i6GZ/woH5I
2349xu2zWwWc76X5VQCSZKsU92tPkHpfu5H/3ckcmmBGLCKamaay2o1RqieCSO7zwiT5koCHJSYv
Aqo8i6NCImpRFaNUeKRIPoq1yaB4YcdEMLlBcc34IG3MtiHBOcJ4SarZsGER/5wMJb34wHQlyHWY
SCrZZ2N4lxn4z/WUgoIx2zWy2eel3TRuy2borxO6+lUhGBCAqHuw8gmjVzM9qEgcJi/dIa4+zJ6w
VRmgLp+8Zp93MOnINHvwTHXDpJy9htAkKGh3GZpFv4yL6dYQolrYvQ4rpixvxzG4kwUqbo8bSxvK
XWxb3OOF/ZTYag5ZSZegrGdR5KNp8RRpnXoMh+lOEyHhdnH849ADrrBuDUvljE9ePpiMk1BNjhZp
10mmAZPxvHXvYAFKExyrTIK4ueuiPXj23PRYpJyACHpvcRUjThmI0YjKJcncz+XosJuduP7GFjGk
FQUhu06MtMxFF2koyP8E8ESHyFmF7RiZeNVh6+EkcNMXmVXhPnMJOLAFq0PUZo+2LclQVRO3ed/f
i9ryluzsjVkpSxAgE8TSYsCPlgY0Z8y9M3rdpsMit6rCMlwOXk9wjR6AooSD10vBUjJiZmU4abjJ
VXFofeuub82J7CVTX3YIqCGfWyioui3KmgN/fqKJnSM68gTnUPXah+Fn20V7MmOZACXBV2qhX4EG
cJcT4URN41JUJTzU7Juz5D1iPby1svw11vkgN/M3CQ2vhTQwvRY2r388tBsHDz6ZgHa7CsIQRTKv
4cItWOGoVtzVRrSx4gTciea/OrnwVxpzuGG20XUFahvMikhvpDpPba8v0Ad+t2VYsq3FYu63460o
tWbrMlXwDfJnrYy12WC0LdsKTGzBWNo7xnPJMvAyrpKKAp6hpLm2Y6s8iCD+XaP+NaWaufEC7W2I
8nrZZ5G+cEbFFKy462Ke6ybl2h+sMVuMIXNfgxpipccDQlYgpQ4sFlyM8k0aU4sawErwGwhELl33
Wae5trMDpLN2Up91zCm72GTFbKeAXaeGSaKRNMkfrt+/mH5/9Y9adFG/WJl/b3BM3zQ9T9fB/rj6
P4gnnI7ViuxZ99opZWrpTxXFMO7R0dAj9vnDDdyIby3qc+SZFBu6Z14au42XXctWpAjCH+p2kPbU
Vr1KEKtVo9zVJfNgZT5Nct45SfHFxPm+CB0angar1ST9UzUzgt0h+yhww/nGMK45tkqSgMJk3aK0
/KUF/btr9i+/5YyR+28M35zWCQTPMS0ggCaUCs/6axsXVYOcuAFxW/pNgBrV+rQz86dJxBW6WUNo
DTZu+Bto1CLnonntvd+JU4G/YzH5/RLd6HvmDcj0iDuuM9L8cPCvlZ6/Ex4EAMRrXUp+AqqLeN3m
EyWvFj6YsiWith0OYiyBaOTMVQXBY1UqNK7O7pB03SOtx2zbxznKoIwaKHJWjo3kLO/7fvdvhZMj
gHL+02nEEo9D+4/6pj++6I8RBOMCg4+g7/mO/ncx0t/1TcZv4PQEAwjD0AVj5vkb/Tl/cH+zHYeh
p84P8EeW7H+JmwjlYIVJS2NZti142P6V+QPfie/y65OrG5YgztaHUSlIxMVL+Ncnt2m7wW7w5OLf
oabr+ihaDE336fXsbUDboeyVqImyeBa9FHt95HLAAfzuJu0lz3PIG6AEsWVfdEHzyCbqWvuIIqXb
Y1PEobiq0/A2Dvg3QY7OESY4pxxmvKUXVCcjq6ggS4GWqKsWJjl3uXB/QKZ1EAjDS5oHt3HELmmn
AVhyd9BJiiUi1C8lyPPIY5ucCOAijX42PSJQ0WJvS3vcy6E/VKN3N84Rm3lAr6bP/oSKxQ4+Q7rD
mEz3ukremxHnk0xfZQe2lfg8erLkhUE7LTVL7aA1n8HqbFj9kPvKPWWk5Y6y5ZaP2beq6tkAwDDT
6of0UEonWTahvEe7jx/aMeCTu+zzA7O+iiJ0yXmMj0qq/soskoGu+lEyfDZA2aIsp1Odu3kvEJtM
pymkaN2yanmTcbqXjE0scBZSNZumyl8Z+H40JcNV5prg8ItjM1DM9uV4hGv1EzIoWUI+3pcjq7Yi
3OlOeeylpGJN3hoSvZf0Xe91ACgG+Ryi6hratKsDEyFgvAz0K1OiB81twG5p7UkbiAMwEILK5lGB
scvmJExnYkBfcNHbIbwrxzhIwS510IfbQSrqc/6lQT8vBsPdmBrLRFkRulVW4NGj6r6WVG/6LEFC
a16ve6kTgamzN69MNmJBq22GvHuayu7HDuht8pHVfkc24cICk0Vya8zVTYSxGfOmWpqnLeza6Lee
HqMKkXvUvgd7iC45jyt2lPStFuohKFUIxcNHVwJppfWx6DBt4LmERbTs84JUVL3aeq4xpxtX2SYJ
WBBPCJRmidqILTRZWGnxZnb2V52HtzgGb3UnsNmWmifphHdW7O3ECBur0TpeHjnXMe4BLyTTmPYK
Mmpfp9ltXrn1GqTVTYf53+mGnds4dCpDra/LMjBXjiDq0NHJtJjNaE7fHUaprWOlaPkajF9sJXrv
fVDoMJJgvMUN/KR31r0TB0TkmiuiGD6R371oHhQXHA2vVaN/Uk9veJXZmBAZafZvXtBupa4/SMd/
sWzPgiviPumNe8krVpiq+47xNq9TRzuVGopwtyjPdc6WUDVavE8HVjhVjT67n16mwSVVJfNOXQcj
NJi658YmLznIjZvAcY4NIYgVBCTCH09ejLuZiLeOx1T2abGSWUPt4ayBFJib1KxBbCXphbtuUfj1
VidIBbHnI8hNbIVOyvCQFm9UqwSB0xIe71fj9/uB7Rkhjj86caDICKIztrqNQeTuCFspdbWd04hk
qTqWPLl3QAuzE4Cd+UWwnzv2sA7I/4TQDCNT/TAeHjAwAR51/GWZmneJ5p1b6Z+tdNyFudqJINy5
Fe+tm2VvkuQfZJI6FHGkgOTTDbkJdlodRZJdrQhJwKjfUciOAL3yQwXr3dOqx6gxfPJc2ec0hTNr
LcdnSchB7GhqTV/gA7/EaI2187tCKKC1A2dwB8zPaF/ViAkoL7SnKNVukSp/ePPePg0fO0hHvRjE
RvV47eTgsnxqjt2EXSxiE45+4TOX4qrpdblwdfHOQDld8Mx/CBSkuLZlv8JEgEkqms7CZ64SdLSe
gyc+m4QDC9Z7hMwjBls3g7PNMu64F0ySnqfiJ5cmNbmMYHrD7qff5q0thpVlSw//dVpslW7jnRBw
A92ODztXQs6sOCw2ZWcFy7qPX6UhtnlUgzuTCTE1fX12MNyzjA79Y8+WDqP4UQ/Dp0RnD+SYqNj9
G1Nr2dpFD9ZE1nlk+NsAk5ZutIDa6oMJwa6IyEx1TU7qb22ytx7YDl+bVpleXlo/vW+ox1hDEvRc
gFgvsv6uVwRLGp22NV3q+bQrWV7ar0HsnIoCQYQxQJvgYBCQR00ln13HeBIiXw21ig/xmMaMBUMq
0KR7Fvjft5iLMP5xCmObROxhx/1WRW+1YV27nJ5JGsm0yLLuFmEgUK05xZVmFT92iTODfq9caKJ7
9L141Vc2VNvZqWRkj25d7MZwuEyuRfWG/GSqtdvGLK62u6k6T194BUC92CD4OIK0hTdd2+UCCIar
FXdpGGPbLL7ZVe79jDkb+eIn2RBOEDTHoFAflVlecqhgVTyy/vP8HSqRD7+v73THPeAcemiqipR3
nXzIehY1dTSM7GFfQ0w4fdoy4FX+julcvin9GtKJLjCbjMiSvOQ6BNbJCRF1BYbktIvxAPqmT6gp
9mQzsvYy0G+cXDtpRoAPzoTw2WWHwi6SdWagnS5lOqwg9gKToV9hk2/xuc1VcuHPJ9ussFX4Y7Zz
jSFYZ8NwTpviWRX1TRX4H3YyEUSSi4VU5QsAw4NltOfWq2fz4WOhJXs6+Q+n8m4MQgDZi8bASYZ+
xRR5WqYlq+CsTj563ntTb4YVyTewAYu3SZgfzEXhwPgLJwXb67pkJIRG8W5L/8nzy2sWDpzv9ouR
uteqbM/c6PZaTgPa1R7Oh9WsITCv/NJb4TRcN6m3C6L+ZrK9TRcWTHSdY4qYONWifRbG5yiJN8ph
L+n6J+71tdvp5yYaDi5hLSQ++2j9QHBMzCEXHX6W1CBTUGSbFC/LqkWqBM8421vptAOccOiLEmga
PKNlKEPM2GvLFQ8NEtSBdmLRh8+90PZ+QFgu8RaffKCJiUV60KpBX8DeZ6yNxLoWwx131wbYjqXw
Mqno1kHakMX1XRrZZz4lRzuUoDJc51Dr2dqoukNZgc1s5aWDlCIS7cHPul3cAbfzxn0+WxtRHpam
e2x17O7WlN8mOoow3VQrfEXPede+N0TMxEZ3SSucMX6ho2DMW7Jk4jdHsYSGYIKQiiF9rIA8ePfT
UN0wtb3HX9Vxe5dvvhq+Itv6KAb7apewA83kkgyMGjJ0wGwLtn1FATTgsA3Mo+t4eyuJ4JiXW9Fk
W5PsJoqBdueTzoas5jO2x0uElHkz6fnrlKrnOhtovHoPsmlaGUvbIPIg07tNyGm29CZwQ4zSzshc
DyKZPsek/Ob7ItTOkBzZ0cHA7JXTxYsgOZqO3GkwNMNg+PI6Ztk+zR3RMzfTUN/5s6WHAbCRnLGO
XoPCuvFCUH0tWcas0ca3OCB8wPPz23AU3/Sp2zw3vlqfhQeiMMzZxo2Wo/CEIQoGyZDczLhc8bTP
jkQzR2DISavZ7smUXrRQWA0XNiRLs+a/NtoPux7S2tFZlv1HGgD87pU6qDrfxJFcJ5SaLdjBKETi
5sbhfUS+uxZAcIz8CWRBQ4GZ+2vUtsuoJwQqTzdWV311+UCWHHOMlqnXMh3La8ccdDn5TPGjkNMJ
Wyo20E3S9FyjLYJBA3fZwLC2R6oQdv2+MIMTfVKOTIOjGfYT/k81TxKnEW9jLHat9L51oT2PY/bT
Tdpx6Jk8KC99c339bLj4uszyrLUplAm5tEvxNGYKjEpzB35oz/CB7JoGq79TP7PKvVauhWLaVsl6
ahtO+yEftkmC1CjPxInYjavLzYQapZ45GUfRKVqNaGug0Ofd3ChUqcL0751o3FRhf7IifLOwscRi
3ifFRm6i/wv3KuKt67KNP4z3VKyfxIjB+LEqAH9MXhckoB7BTuyoF5lEptp1CquL52h7D6FKMGLr
VigOFGRUMV3MONkxW1wT234mFJDDAX6tSG5DC4E4OMGD4p6gcI1ORK5i2ndv5mfGM8/MxO+1JruM
SUN8yYjxwl43IFqLfPrCLbOX9nRjoVhbZLV1Y2Xlyum8XaINbzS7VFJ8XkpfrqeADiIcvvsACGrd
d98iV6840l81o2LcU4ulLuXFLuw1KD5cXMjlKCn8LSGwWyIML2EOkVwF2FwmaMZhBOVpTnRm/sWS
RrxlOfvbyWBxlk7wp1x5R67vTWCYTy3Tojh138t0YjBdmu0Gf6bctGFzB5oDWWM0HQK/osLXLm6G
5AdW0VOZIsKamhFpsMsqGlpNkljbiuxm/DPtC2ImtsLanoSau2YclgVybrMV6wjtuzTB68dFni0D
aAN4AGmLJvkZqAHPTQ+BV/JmQSj016noyPwek/eU9SImQeLdXf+brcUzSpdsAVr+lQH8g5hjprWy
5xM5jis5K9iZYKvlWE4/XLhnq1ViUTWQy2P30RTyFOUuxUgQ3kZhhdTR7CmMxm2oa8emkgV9Lz1r
PNGbhiIntAXdc6vKQwS+axPJ/mfsWZX2MiedDrx4pJ9alX9oLQGNA3udZemwd9HzKUcmp4hzbHmm
KisgT9d2r1M17qZY7sPBPbPiXKIXvFZS37uqQOzb96QC5vBpHfD5g9oRlnvJZA3Isr+YDbHX7eD9
0B0/tGP54aX2Np0mZrCl/d7G2FcmYPGeS4kaaSaBcogXoiRt1mZLxpGFjk1ziC2OiTAY7oe2u5lt
kW4+/JCFsa3wxIJ81i4TOs86iZodBkSwzQoQqddqx4iByMYpCyz9cAimwSEAHb/ukX3Rs2+KrUcY
2ZLJhb8IZvid03HvNqJ6iedMvxqvoJbXJAAGWEZg+z0auNmp8MLb1jXfe7P4qJzpg8xDc1l5/kMh
I3vnpv0HoctH6CXoIoG4rQsjpkKCnFipED4VPA3sBNlx6mscqnlHdgPDz4mDajMiHoBvhhJSASgl
Fp2+EN0UZLZYdCCb4vtSw3w0Tq9IpwGSFFv0ojc2C5ZlmtAz6a13qdHtsqc5VlygKnrG+c6qpcfc
W+mMqBMikWJEOnj5fX3lMT3hbZDVqqLjY69obvlh72MBC1y2Bm9zRzqEwxn/71kiIzvDQ/3zvyub
lmXT/O0/pn+cJv7xZX9OEx2TzaTv4UlktM7Q8E+3JGE0ptCBRdqu8MDNzkEof04TsUq64CM94A9M
p3FE/reayf7NN+f5JPIonnTd/Zeskr41q5X+MgafR4kMJj2TQTg/+D9wS7GCtVwrsxIobRWA/mq2
2Bt710CBYhjZV2n7w77Gjou92eczl6WvLgSHsGXOYaDt8xGG+yW+XxFgwgBBw/Dt6OsZHuTAOEfj
CJGxlCc1fwtsIMGqltMlB+exjgBC1pO/FTisYg/BaIzPgnkUC74cfHgsUCslWgQNIghBLTnqo9BA
ZFjUk6pWdyEubVqwpD810ulXThnelKx716rBJIABqJHN98Bd6CjttXG7ZWzIfWsMJxoQFuGe+xlM
vUFhBPA+S0IQhikXri+vxEe4y17Gj+hXpoVOuMHQ9PcFUbnM+y7hlF9bAylG5BkPCFrWVpmcBVKd
hXAGnBkxzQ8TMm3CJzBQh8Xxzq+mfYiGxI7a10i4BxM5kVWwWVVAt2ZL21Md0WuVTqkOPTksboZ0
FXI0soOdm7PtZl4GO+joWlibmIUwjPCA1o3uzcRBVvXudcSJiq/2KXTFDwrol8ZmLpB71Vc4zrxr
i1FR+aEP4kJ9vNMm874BR4XBvfqIUptkL71fF5Q1QKTSeytsr0ZRYi5MYAqkvXpmnIWygySiuPD4
Kh4Q+qvdrENXIJ0yS5wIdVwB3F25eX822nnswF4riP2bsMwRVs9ckNS9B0r+GbvjXnPsOxIsvlly
dTxUJYkV5q0Pdvs0+TRdY5J9WU3/QCVO6QlNLMqOBq54GqPqhpJkmRv9C4vddVkFp9ELNyEady8r
13YRT2vwlwYnb77uMlavsAAPCRBH1zZp4OorHewll+CTPC/6LkznEmjR1UGxvqAo3EMb2Nky2c/x
iXyQ8yW70720iJQZyKIj3i59YFreYQq17pgaPpSFnrKOLcJ1ofrXhhUo9O0YWICDn4/466WRdyRL
41dcdwU756A1bnsLrKU+wqp2NRyyyAXfkjoEGpHnH9Uktzj85WFkcL832NnudC0UG3qjkAsYmZIT
RvfkvL91ZQGcBtWFbnWfDM7llvbTXnlRqVGvpA+qU+9jMN4MuFg2QYPZPzBiFwmKfCum6Wo2NGpE
/0hGXXj1evPZxg/ddvK1SFnjRz5zYdfBMRUnP1QfA49BpFZtIOmuUosQyjqn6jO/pBlsM7d50HT/
hXzsk+F299M0PSmyX4Qkoc/Qhn1YWacWsTI72nM6IJWB5SCXjUU3pYWMaukMjlGCEkp55cERxbUo
3a2lO1BI7GPoONcxra8RdpCtJjAFhslJJ/4i7OKM4SKOEXvklSZE/CWY0MXghn2yRP1KLO3VcJJm
OSWwqVrhvPcdA0EY0rdxOd1T8OBRrPFCAfKqN5Od0TyyBYZelb06AIx4/zZuzKGkeaQrQ9hnWpzn
eJ18buLm5EYUACqzL5NyXgkKWRLJgBfGjG5CPpizg+a1zscdOuNTntuHyJs0sGIYB+1SSxBPi01R
d+t28DHZMrys+uHD65pzXHfbqS2uuIOgz/bpazB2r66NM1rlRrwBtYNzTW+/k1h7Tmr3xgBjDYD6
m3xlaNtIICIkmovKs/mHFjZrwwrva7QaI1kNSFD8VdupXWKLWwTnBKmr0wgdD8GOujQGyHk5/1I0
Naxdr7GZfDldc8TKTw0ZObdt2R9asHAMELda4eD3xNnZm9VnURqvWmwdMQo8wHddxp65Kn3n0bGN
AwFcYtNT5dUJUSU+eCN7TJ6txDrKrgcPaDJ/tyd+FjY9+mxry+blj5rXQEbn3nXshTDZ7GP2RIEh
SOuaN0djhK3S+Khh0rPjT768eclUfgu141xsNTI+TFZRxryTCkL7x+w1qma2VXwGoeuwwEqr8hTN
G61i3m31o28ekWey/WLxRUgn4w2CFnA/Uc2RA35tdXRUgTVeoHzSSrFBc1il+azU0hhjXDRv2Xw9
PPis3fSY5T83qbEuzfoTxheqBjsyFiLElFHNtdfvRZjDWJ79yL2X2dt6LtS8pKpW/ly8ybmMqxE4
wzOltMs4w9kkiKOYy7680yHOG3NtaC+TuUAsIS5i1qFmpHa07PS2oJYMVXxE5FT54bXqg25hmrCA
47n2nH6vQn+vR+fKVJ9r1AL9TgG1n3EfIRKzqTCYK9p6rm01itxyrnYLLGrrbGJIj+/6SILLRznX
xuxDH1ojMpddZ35AVf1IO+c9p5zG2zWnf9qP5lxp14qwuDEd3pO5Cm8px7OWyaYE8czYMWbUPlft
UeduM8p4utrxWBRGtRSU+EaKQ44wIXsjKP8rDasJz0K9iCVbAlw7G41moTOCZC1VuhVB/8KMZGV3
zY3Og8dbsOloN3LajsBG0DX3ISVHRjx3Jv7co/S1Dp/NzR8T2hcSh8BEl+GmFebW87MPoFgM+kbi
urGStjR7gC1OKKfuvTaoqFkYfHtERiPDCbzoqEGmtXp0WW1IYl6I0zQTM7AgfHUmqgauJzpo27QW
bQ3xD6rca16wKcrJ7Bn8m0KET72Wbf1sekB3BQZiiL9dVBToc6BTYwhmotU/OT7hLmwY6DVgPuBy
Jw1X764qRTEwGc07VngM6qN979juT5ATRYJYFyyeP/vYLCLyGv9Ta/I7A0L/goQbBOPqlnHAzjFw
YzVVvYnr9iHv+m1ocEwnCT6S0Y13qQUNzx6pb8YMiRGacGKxnBcEtDfupE6xQ/nHBQJSyU1/7Moo
VwSGXHs75ylEXOiyR2Kfwx64YIGJjfysZeINFgDUyvYjn/RlW/tr1U98rQ1FL3lzmZrkNF2Okz2n
Nn87ZueHvtL2qRntJC8F5QjhfJmOvBI7eYFwfIq8bOtOubEKWbftRqf6MIr6tdTcT3NKmODFA4tv
Pgm+l14bR781jUDDaJyCOta1BdA8YunRqDil/hIjEUb3s0sa8q6K8iUQYNl6RZI63mef7DrkQMMw
j2PZex+aqbg3xPhhcZawlXHlKkVVssMTeq7c7qsV4QsWR31Z2XG0L7Tq3Ub3izB/ugxd8xzhXkC1
GZ/LnnxVzDyAIjoNwZ0Akqy05gMKLoVVPSaHyhf9bea7mHcrJuIzuc31JsJvYgC/cT/dCaiYzJ4Y
6Q96x3w4g1uVdIiSJszHlYMouPI0AgiBVjniebDqef/3wcvlLXxLbJJqPNSz4z+dvf/VTAEwyRFc
tTMZQPnY5tAt7cLKeLa4Uia92SC/r5dy5gpkZvJtD83FHLnyE5w7q1HjPZxpBANYAn8SlxpMQVw0
N1rVn3tTrIcKqEPniWM/kw0M4c5Epm08TywsCOo6y134DAkMOqZfXq5fR3gJnuaSjAVBAQ3EZ4F6
tISskEJYMCEtSJbcHeSFmMo7n1EMLkwGZODEV0BpiHz3xEz7biiHz8CMX6ymwRINvZMzDMQDu9Nm
79OTAKo7etJL6SSqJ8KUKfwVswQEWG/9DI0wZnyE1bTnCZ5ENPDuxBAmWhYgw+zp85A9nHISkTCR
jGsFQhlcICe9mGEV3oytmDL6mt5UtzpEC0W/h45A1znXJgaMQJcuptPGN56RqgPiMXJm/WhX1olx
7kxBgouSCCBD37gTgOD4WfZyTI/RNJzGFuh7nfMZY59lbDBMoklVgkAiQB2gHPbeTO6gldhbsfhi
u2BeedJYC4H58PPhYwL70Zo52/UcX2EMEqSf2SDAW246Z4LMATaERhbIQQi8FJ5IyoG9LrPqeerE
c2zBHElm+ohbipea1RCt14y6KbV1BDljm0MtGSWgiAqOSVmgZrOi1SgdcrVYPI6Nt9EYRbkQUIwZ
hSLnWz5HMq2xWOWMBQ03j2ZbyP0ra+apFDNZZQSxIkGtMNaHczPTVzwdaSXcVmbeHgLRMb612/Ys
C61baa7/mPe8cN3wrEbn6NIa5Fq/rBrvI3C6R73Ona3rxtWSHI9bx/HuUBjs6e5JxkuilWH6pHOT
KtK13GqFp6e3o2V88VXlsfYmifMievfUtM7qdB8x/hTSOMWp/hybwIKS9tBr/sOY2cc+rPGt0SMv
TVP/NCLr1umdAyH1b4Dk3M1ga1dm7B9Z0d0loCrWfaJ2YEC/TMNmQgssUR/npHU8CGQU8nvLJrtz
goK/TgLmFlkH/4uaKh3RLOD3nGmazr0Foprgu0dvcuqFozkthRxkUH3E611ngOamObshlnnKG8TS
LMtrVrAq5MQ27M9/T42YzOjuP1eg/e0/Zz/c1//5v01eNn9NJ/n7F/8xO9KM334fzsykLbJGDIdh
z5+oLfxubLUEQSMzjMv2QWb91/TI+83zLHRq2DFsC1UaP82foC3vNx1EvyUInUUCiX7sX9Gi4an7
ZXbE32u7zI542jwTdJUt9L8K0ZSWA8RVEfVLbW0C1Plh+N0E1Ljo2yvSKfv4jynj/ypNnX/y//kd
BT8/tQoviZhFnb9wvco87R1becxAHOe7wnrWWzH8EDycVbUhEG05Blm06Bi+i77emNSUTWGf69C4
HdJxLc32DmzYXgLi9tLublDtRSthyQwINXT/lKTAWsv4BdTejcit81QGcD2LHRoT4t3MO7+3TmYM
OjRovKcoaW6CpHkoWOXHerrV4pRIy4G0LAWwWmNgYJhER7HgDqZ4m5C8a+XFfeXq118mjjd/jOp+
FbL+f18Swmh8RzBHBMf215ckDWSt5MhYaBCozofcBlkE07XWVtIsHhyC6v/59zN4c//nu2BQjpgW
mhAmh87skPzlXZhZYhNsCAk3Am19nNxPyryJ+XYMwdKFVvf7zHbPLRWm9jsnJzMe0Sq8+hEptDG9
pUlo7GqQxAVj4+VtUnTX9A/V1oqDoyzGu7h20F957dIExSZs/5CzUyHffSe43YOpoJo373piGBeJ
6u5NUJOdm51ttzlHCMvGNErPmhYzddHWzB23BeDJLA0QDaXZVbVzdlU2bis2+XHA2jon01B26pmU
yntPWWtim+mDS2wnOUROObPm/XDQIEH2D16uvRlVK1aZTVxzaPsL0ieRBzMfrX1E5oFLPA0qg8hk
15kWbOlxWlEdoDkpBXwIA3cCuVkTEZC1M2DYdrW5MlLWBl0CZju7L7ZNRbeB8QcQTQiYgcgDI8Pp
JNqmOQ1Vf2Pozh1eFcojYrYABNiPQwZqJg7zW4OmbOkyF6GXdU6NnZ8LNJVsroLvRNFGFE72mhbT
KWqSBxtyTG4738DbPhnUvaSKvalZdrTl/Y7PbkJVaaRk5uVnPRkO6I+uyunvVRpjP8HAYM7tKVTY
caO3/g376XJTBtOHk4KOmhx1kbB8FpRh5nqqnB/+52+3AdTfyS+/ZT6RT7fwtClYhc+tb4pX0Wtn
rYo3TaQfSINGUaksfYvydCuFBb++Bwed6HlPh5q8t544gLQ0l1nVHHB4fzU2JNLMr29VzUo+x/U4
6tp9iDrDxZrXQIojvGRYjz3urrLMLxrS38OQweRmNmxO9rUhrrkRNux9XEKwaoneJLsX+xISn3Mj
eCRCLuEFinHGEk5O3+SgEeLwiIOZWIbjV69BY7g64j98HKvESXBKGpVDcC6am3pU7Q2c9Ld6LjIN
W2z7lP9zYLTgdtYjXtBTJZFH+nJWRzhojwiFvBfl9FKK+Np6Ex7cmlWSGFc9IKtFHQMYgb7vLxsh
X6FxfzS6A4UdPDkydFRT3mg9O4hAvw1lrXSrroHpZp+A5hczn8QSY3posMqurGm61QDvEAuDFXYk
Gs+oK0Q4Fe2D8mqo53pxYnrxnCr7pdYJlevzEWWRK24cE+8LwGDKhcY9R1G0Bovcg4WH+iuzmtU3
RZbvwi7w42ZdNWJrtGSMF2qOzfyMteylCf4fe2eyGzmTZtlXadSef5PGGaiqhdzps7vkkksKaUMo
NNA4D8Z5Va/Rr9dPUoeZlYUcgETXvhPIRfwRoYhwkWbfcO+5/YOwDKxy4UC9NzGNKjJK3dFsAQ0X
r6bTTCdWv0lgdvGj6Os9jFMyfKf5dU5GIDlArlclxfd2TkfClQfn4C3x23ZzLUKmlONUsyN3xpXp
wPOm8p8JA6ChrODMrIkFx99apYuTV7JKy7N62zfdEGTpAGiwS57agjMJ/4pE41v13bMRx+dhKm4j
zwXNNyIrO7rqbTYeMhNtxuAZL/3c/iqZxwXZWD/nPDf70TAefDl8GBhwyGJSx9TuaqQaRHXn/hfz
+k1sevfESG8rgDDpRGOAzBln13QYOf7iuiADVAQuajWRWTgYs/UEPQPq1l2OMxG5cSjA+ZwR82xl
UkGruLX+RZuOTAqDRBdH32JUOhj8nyhspEoCa1rpgNsaA7ipT9G06/pr4e5GAlOLCB9KHsz+zQT5
GIb1gnRYNd50aOdHhWwwDR/d8qGqD0l80DTzNaoOBWEu0tVwRRLMoMFtSJ/o6SgmtTsSmjYN2KqG
cVZBdM4UHpzsFyPxdUmTI33okhg9+28F/paAqf1ANm0ikMkxx6bdr7B+p/qJ12Y1EmhhYwGq2je/
SR+w1+2kc9HTp6RI2SWne5ueZlZs02mrSWkZUR/VhzFGuyvYoTM7JMOnjOsnOWqHPjuHGvJQTEJ2
h8mabJ7Qs5+Fsq5GpHgwWAn7wLZ0SM4Irut4vHpMyEcZg9Igfqn4jpNzDiA+icnmnIPedzZ+rZ2H
pDpYaDuV/MomkloQV1/1GofkRDne7XUmMUs/ZMT9Qe+wws9RUFnppmW2G1nMj8mq90N3PY0eu35r
U5QTqyvySqZTKn+LJiGLI97KeNgKCRmYvt9nKtQmJNZD2qvsq1OJfTP2T3nPGj9DLaru0zr+EqOF
Rc0NivG1DRc9IC6q5ZOWDTFKqPZYpCMTQMeSGEfOuPsitXeRRuwD/9axfQ7Dn4k0cVJAfMtfGQWC
FN3dEi78bBCNAEdY+4Ddd8c6Z2/KexJs7gzzZy7O/jJTnTHjl/FJc9RB59uYzdini2i+L5vwUqNp
wpoH/uVraMuVlxOG0SHs1h8M9mCazjy7y/i00nWC3S3MYPbPT2brBGOO57W5hfp1Zshr0rsKFEtJ
gfsQSOR8NuffSQgCIT47brPkHayseiBXZ00284oFII0on5e55hZEfsI65q40v2Gbty1yOfGajQFK
8qAkdtlvy+2Y/0I/dzcqphOTT0WIoK8O3Gwv7V+uw4CdGAMS4h0SmVJ3Xg8hJsfsO9WmO9XbaweI
SzpcO/3Smq+ERq1TYC0jnqoyJyeVUsHXCVjnzXKn8xS7q55/kU5YBe7ZO2PJHh6RFbcRnxCLuRxX
Voji0pLEmbrmJhs4vCY32Xrmg8b9qHtZUGdBZROB3GMX7tDHRZBOMR2OEk0TvDRvxjLOCzBhf15x
AaDf9w4wy1Y6792wRA2vKuOBcsnnsOqDpVWdrUBIMLpjvEvcrRkh7yE9plX+xUiKS7EgcRDSVbNc
azPDMOZXOhmi2lfmgDNl+YSv885b6u+EPDjTCQYsbFgbMBMcK/O+zF/8iXdWL1n4NcbWHTZdfCzT
EhNxvDbs3zNhZh71AWCzGAPV3A3sldNr6fPnRwIlOEhOb7yanSJcHusx5l/BAe5HFc/L9wK9Mo3L
ZDEs5HKqq1Pv+oHLdjA1WFsaUwBovTDfYZovpAbWiucxefD6J4XXnTSoH483lmowaBv8EWjbQqNd
L1lXBG7cZlQZw7AeISq1GiBFiIA+YnLCrTheFN9NBB7SI4Y8cIktGirq34clY4M5ak1J5yXHMSI8
3jm0LAro1u5owqPqnJOrgPot2iOpWkPlWTG2ykxu5nJcW8reDulNsbRs9CB1lkosJMAhLV5V1e2S
+VFvXsphCmSTcnDD6dB38fhVOy+Mo2FtLfltT2qRc5O7OoA71vg0XHFTctrq5MG4ZXuqLJQrlrlt
SRVdvLw+OwinxVM9QrOQxV2r4xzCk4yEihzo7lIJhtnp1G1kjoueE612wpckrRHS8cVTVGxMv8Zx
3CTC2gqqoTnDfc1wkZxlWGoeaqp80/o3LeU8c4S9rysmrSbofK+BDNRXxl5Lbw2DZy89pXxpPnbo
89FE22O6iiF2Cnmis1KSMfIgmZu1wb+1IMOpdahOppymwJkJnpvv65a8npntVU613rYbm0EVBffN
N5IvVYkg1IsXUscetUUqq4alQ/GDpsndlRZPGrFZbflOZqLaAh9qYBVzuQF0PZWF8eF4PMUdaoVA
MkuP0PwkHRvCObwUqqcvDEGdxK690+PuwK2AN9+feNQBUpSChRFu6/Ch1JfBmMLDRLmYjglmmOFb
13MMo8U8cc6Ie5aePLIk2cwAVGFY96q5dzyX6rt1tEOY8KT28KhbelfalyKValeq8WL22o8kYiU1
8Xg7kxm9ahFe4N49281az1DuurhrCBrbdI5io80YdYZHog/ZihU6o+RI+z2HYROwLAAt1TNOHIf7
EWPIuhkGm5ZmPhhi+u2kRHSyY9/2JJAzuc7ie2uc602lpifIgd26K9NL2HuPDN8vrRy282IMtsnD
XGWjy9opH2+JZ77ErvVtEoBG2T1+O+ObY2tcjuYSS/WZ8s2x7eTahMkT+5Kd62OwJXGEGXhSbSmP
9ZUzuz+0Zvu6ZjrojMWAbcI7l8IORs3/ilHQTik4GTlcJ1+/LxyDpxr/XO8M366BWUSN6KjxUmQE
WiYj/vSENXZaflD2Pw6kkqBo+KRdZWmWsXa2Y48LcgZjwi4YRTF8iQm9/IygA/Sa6mBsADWF/cEq
QgjnmMftYyp89iz6S2r1Dw4UFrvlahwa8z4vkP5NwgFyxiWty+q3U06sz9rIAvzKmTqGmEIL/bnA
EYQz6gN33y6xDTax7Vnr55vXxE+6QNgymNYDYI1HJeL7XpO3NiNnxPUSos3hroqiu1meHngtL6ls
ftGxvOH+/rLg0iHBcY27rEigRY/u+1QiSMlS64W19SktknMnuN56ulQCC9XOCOXz1Nm/w8X4Ximx
cSL/4no1SANvfCuL9n5ukwT2YfPjyGFXFvMXeVSXsHFf2ILSJZpL2JyBuntiPQ7x4GRp5b7JEC6P
0wujrM8IHstq4sDOcMwHFqrRu0pHdmSasXiKfPEpQ+jX4VxfSWLajnUYdDUABip/LexuUxQhcOp5
yZqcW4omiTN+unc7j5Abzb82bnsJ2bMT+yQCIlbvpsoXwVCGn8LGAi3gaUNruukCsbuLvA9JF1ST
MN92DZpqERq30LBYMoOWmawfhs5B5OprTXlHQ/pvVJzczFB7GzPbNBHC6c4+JBF1n8Lc7rFfbypp
rfy03NSYMgAR7+xYuytcCh4vMp78uj+rnm/EYGZAA52vMbPXJCRxw1gYUoYKbs/YUG2oBGpBEs4g
adtt6FHH930iniaR8VeOxLV/ZXLvzpg1NENu+zo/hVRANqdgnGsBvLVsBcEOJbvBeTMSPnKXlBoZ
hyKCSpCAgs5+tKqJVq6ZPjcFvsGujvdFnGhMus0XB2J+FnKdatOeVZL3TN44rWzlHidXIVBRgYs9
siGKlG0l0ion5sYtp+pDus1JmxuYnIhnHKbNJOM9WQaYVNfp15BkA0TyhOxEh1abDqk+AUwtCiIs
y0PWIlIKS/KakGB9cTwAVO+TJ3arw52TAL6ZEL7c5aRK+bF+SnXxABUHGcBC66QTihXUhcVz5FZ1
0MSzRyPffOii0zdjbd+Xf2JdqF9jlf6CNYV6wn8gwfBetwhN9cSzn9rvIaV/q8w3LxYbC9T+8pm0
kE7NrTWTWzfKXZYz4Cji7gFBW77CGK6v40i9IGYu7gjIgbc6GVw19gFW5r0z8ZznSB44qZ68KPpC
UrcbBW3dOPqfluk+uBFiIGHtwsR6F2Z4r2BFrho6j3Vp9/lOH7mfhctRN8Ks9vX31h5fa0s0q8aR
2yyNvnsdqFaRH0QhbzST7+w1GB5lJMhZENBVPT6SYvk62FGFaV35666nFZp6c2eGbVDXRPKNgqoT
HyCROLAbdf9xnptluPopib2xPXW0SdcE/bQzCuOK6GPX+tZ9RL+kRV5geBPiC+MebNG9o0jP5Fad
DPdQzktBiIgQTqSfIJFW1aPLi9eGqLZbEnShOj/nYXFto/gb6cePLPJdL4yHsStOYeQG7ZLRUhT5
xSNSCMrWbnCwtUm2wXH0OOjppQYWYrblngSmUyNsambj1YHmi+i7pLKjg3GjkxIWiMRcsPOw/d9O
k15GWBialMDljfbeV+UnL8QCL3utlrLPVN20jvriAVH0S+pySKR0leTzrAlWfcK8PK6jxj7lWJK4
C/ZoPRIUbO3WKudPKGwvUo2nIqFINmV0Anr2PWNBCgv1zObxrcK/yhCGJqvt22veW1tLsqwr1BZg
3LYSHAF2zPZ3Flus1PuOXjWMuTJL3/jUtfrR4Si20EIaersLcYraKNPcOCZAJ9tOsE7nSOxoy3c5
U1PwNzs3l/vJsXZ6T+bKOOyELndW3m1zXlcfNQzGZMTziuBXmoQI5kg7nSsLpEcG7oAJBtQr8bL4
VAlRPmQyp5atkHQaUELCbj+gbJor89Pv53o78BAFtZlBVlWS8w7FIWNVCngzC1TknKLI20uHserQ
+ode9GgJuvqNLeyF6EECWzVshOlbllDW6zVeBSdCIZikJ8m2FYxHn6+US/eFovuid9bJZWQTjKBF
VsPAd9rokCEwmLEDpXdHGXcwjOsEfE96wAYP6DWddnih2jXzsierFp9MFlalggWs+R/wY7DsGnjv
s4pz2tDQVNlDT6idR4ag0WK4dT6bWd/6fNQLBf7Ol+N9abifWWrcu6Y8KlLkpEpekql/bPLoCzDa
L5lS0eq1cQL8Y+0se57XWkFbNQIu5TwpHnWsYiKZg6a2rj5CecStzTruR5sbA2eRKk9ci4EJvCiU
0+IaIhCVUNXlpDs27oynPhzOtk093I7ooNwFHYbJetWKzN5Uph3hVLEvZkR7o0ndZ7WS+EGY+uYe
v+qNHcNHgYyKOQeO9cjzEJVh1Bxcl7FbSwtozfI0DsVzpZODOXlITSQ7wzYSm2gsLrJIz3jUFH4P
YjA1I4Le6gb81dKjYDXbhXgQy+pDxMNjgeqLJ2u0VoZVbkObvCtySt9aoW/HtuYr+Nlb54inQlaH
KcX3109+UOUxpiqDpMsCK2hl4+oMS74V+YRlL9YDSB/6Ku29HXDvi++BTnbjLa7gcg3j6Jfnc5/7
yj/ZYoBNpM4Z8e1umexDK/o0dWLnLE5VkAHMZzqW1LpIqfWy8piNKcmmNmAds+G/WCXXTp4EKRHX
D6Xn3fyxe7K1AVENUi3fb1+6PnOOVuk8JSZz/dqrYAI4nLS2zAZw9iEjRQVVPE/wA88TlEVfk+/4
8AEbFdrjONoAWNJpVYbRORylYm6hvsC1Ik3jpCh164RO5eRa6pwbCe2yh7sw079qLJwrwyF2pGML
gr/zNDf+tTKi+8xvnnBGiW2szzu9YQxHIApoI2kcywUwlyCzkHG1D5nzRUaj7RtdgN9OYR2I/iGT
6kJfOG7g+JeInbMKEybaaLz4R4arJo1NdJg8N0YmLTFdTNXO0nIKDOW/ecWw4bnhpZx+8hT7+Zz+
Mrzw5rQS7lqR/PJdXlSf2Bs6BjAtUwEPqp/7ilg7+VIRWbauSvMWaQzOROVdet3/HlLAC4zgo3Xn
1sa6QD6iivyqF+5t0iwgFCiEQRZcUm98duwBDyEx4ZWx04vuNeoRURYxwLAotXaNmB+MngZWJbuK
ng6DGiMS9acJnt9epnh+MWlIAGhvqsxA32f631YDO9mLdh7J6bQcpL866UWXCCm6RXzmMqbCyvGA
I5UhAp+AmhyIRIP+I0pfQGwuAr+UPbxtnind7OP1XBYPDr0Q6Rblw0Ryz10ddvcZ4x5oM2Izdk6g
jc6916B0SG00P+0IoJz+rg+SkdsUBhFtApOukHGUcO4NqaF5FPVepwXASI0e1ot/2Xr1I2Ygj3yj
NoPvM4I35h3PHFmkPmU/nF7JSMhl0GYzggqbJVOivB9qd2fW8ms0vce2HO/n2ffvejBSOiouhrg+
UKCGNAtjhMcnCDDUtKWVnIDqKtU6aMSLX2zeFqYBR76nMS02vRw111QYq7FWz7VfyDXwhm7V++6h
9eedZ8EQFiMKkATZDK8c+pliMMtH8s0vqIIZc49sLTxnsA6EOl9dsmhXbu8EUjK0jMfywKn9EXbk
igj/5DL63MaWCHfTXNcP45LRlljzxqlnDmJdfdTCNNYNnVo3+6/wu1N8XhFTsRq/uq/ZW278rZ7X
L1CpmLqz/hor60o6xnUxO+sJad5qpPRjY4TJlgDuxHIyJplMvPkQIUoZBxXJTZVa32UUk5KDejHu
W9ytojsW8RL+GNKfDOjxkOBNdKHgzRgCENSoO2f2XgyT3cZf5V10zhTkrIGgVukxZHCSmQNJurfE
zd5hgpGNCUIxL/koEfY1JAdK5q9Yg+eSgrkq5ldc6PuCgU/tULcs81TYUJ9EXjTI5Nyfqk8OUylf
bJX8jMlws8PyEb7Cj6zmp8iqX//5gvkfVAWYJ1E16GziLdNDW/B32+XEk4TRaEx2wnmDzGabpOa1
HKpfqZ6cjcR5zxL18v91KIsOxf3n7qVFh6J9/d//+D/3zT+oUJbf+mcViv2HbXgu0bEOmWqQmS0s
Qn/Oe7P+0B0byy2YMLIsTH7NX2tQdNNAp0Hcm7voTPhNf9GgOH8sfGffN61FQ4B65X+iQWG5vcgN
/srCpBum54DxWrBMtm55/vJA/ZUcAe0VebmyHZCfDGe3zfaGV3+GcU6ZZ2LWy0vnWSLduxtgud45
vYEiTGKe7rIXycZ1pcnoRkZpdjf4Qg9k2bLq8z6Urz/EZDyuHfYqoWYfI+GtNRN/nkww7zYdBtXc
4ytlqzwDduTGIZHQcX1tMQgiLG+2yu8PZVzRNrpc32kMb87m7GwF3l3uDnAETSP3/Iv0u1pvehBk
mDrZarLWTyX6gghKr/6c+3MJcRipgCKUgCE0Yw6ioMDtD2G55tq5jwcsOVmV15tOF88yCfvNMMGc
FaK7UwbVbTQ8G9TnFnbYNeNBsD/hBxbXz6kSV3II0PKxgjSooUwEtZVgrRplTlAjlN76eRNu5gmv
hVmrc6R3G1TBx8Rw3lrPeho5RaG5N3eI3B5igpnCCA8st6YJi5JgqafOr25pmT2OZYuqgVxKu+8e
qfWJArGtN3dMAow7ENen/Jvp2Zmq7mgCY/Z0Wj7XiogGpyOOBYo/+LluoiBam9O745S3Oqx85GzD
u9Km7agpY+tb7U/kug9VXKktPTFe1Qg0S9haOnHYJoClCkAmyFcyLQ4R27AptIPIam3qYnKt9WQ7
gATMLcY0tPpjUR50mRzMsNJxB4tHowLGmAhutKwAoD1Ym3jG0hBLA71/Txc/te0tB3XJ8jobERvU
44c7e6SElIwVXDv7HeXi2JGOGTX5Saq0A+UdvpMtsjejEAML+tGkaffo7mCRJJqO1wRJomkx+GEv
vC1q1JfS32c1fB8DiC4Nm89Rr5InMs9I9rZ4GnV9YUxhgu1DhOoVxWtfwibSrV2q5g/MaYgZ/GGH
CgVKIeESZpftHUEkLh76Gx6nk/TMjehQ8Gs+EGn1aqVDHYSNBvJRb/aWzqKOmQkKDJg6DcmmKztk
zemylUlL+S4H29mSse0Fo2nhjMrpQkgcpGDEiVPumpbcAAuLV6YQ7RTdXtY5MRGxuDVJ/NLxTsJk
dpCC0sW6OU89HIhDAgjraLHPXRkV6/+Cm7MlIkfrWNWl0L/QIme/EogouiyfeSX3yMOfO3944xl+
kmV+RDYaoAAHvTA8CIb+qRZeQksjFbvY6swJq6LcjZG6GRqxG1aLW8Xeue5wLMr+HZbwpQY1QDlC
ZLpg/FfGaD95ofkGz2W9zntMNwYBeKtZWKt6qKY7LL7MwPTod0pVEWTZhLmhKlG34Bux7P7qp5qD
18pCgSoB/Jl83/NpOBmWfUqXbrj1TxRcDOapQlTjoyatYjbbQn+la0TE3wke/MZ+5495bxKi9qLy
QpRigCvTxZKE8c4hjGzsk1vqj6+h3R1QPGxNUx0apfcHwk7ALbbF2XJt7a5X6UFN5ntFIW60wyFz
yI0wM3TGEZDNudSutEZbj3GOYxG2oMfoGlQRXVx3Ak0qLVxjOWdRloj0OrMW7wmeYJg4FliuvffU
TO41D+W2lgQJq8YFtXh1Ivva6gqZaZ7sogZgadMQZudzBAzhY+mpZj0R0IsYNzMhK8T6FURrxWqO
CcxcGJeh4cB0a0kQDEIdKKT8fenG8oad8GS3E6esQXs7Wr/guPAhsHxgDjznuzEfqg1oM7EOqxHd
C84QUI5stPpE2ySdsZ2n9ndhmmxxAXpZJdFvblNupQmRjJ6uM8TOUfCNY+ZtDKwvRiq9gFXNLkOX
kzfVw2gpsK9OjPIZEWRMKpkLP2vHcfJkIWeCSkVi9nB0cYrNbPqVmwUIK16xj1xbr9w0RftWK7Hv
rG5eOT7qbtXMqFJk/AwG6EWK3oCpMe0tIog3vuaS3ccwkgG2x3tbJOiThtCAodFsKz8hjr1t14M9
XFqNm9EiVHQrcYdt2g7MlxToFCNrxBmUDGdWHEtqnW4H6aBrSwDL/ei4G83r6hXrM7htio2mRgjc
StOaNz+MTxYzcg2pNDgPXgK73dnEzytuxzydftse8A+wFraGXiIbhLGCcfriFt5Fo1S1YucWjeO5
jAF1GdlW6tYrMeRHDRtGx2pkqvDewNiOpX3jTw8sv7mYY7Kt2wQWZ2S9qsl6NuzxfVwAEFX4gO0m
qNvxngEXY8o+YAnF6J1hCZ9ctWYtdZwn4zThXLzrGK/rQ/WRyBnrTtS0GObS5yoL1a52sgCDwZbU
mk1mNjBbYehINW/n2n+P0uSjUvZ9qINFaElIH2bzQNYOzHSiXSm9a69eVwX6FXZbmu2+aIX1INvo
8KeFfVxoV9io6CyM9gl6CG8KfBkWewfHbR8jp/C3WZKBsBvwEUjjVpVw7An64u9bYL1VHXlkGSK2
rnBem0k7Thar/KmIp43RZegHBiY5YPe2ZAjsbTY9kV/slUTXPi89nKa0D1tznyu3ezC85ndVaWs8
2rh5p7Vh4TnS5MvM7GWDALm417pMgXKKF6zfVzc02xJ7a9Ij5FCaSVOR1Tvb+ej05Pc4Gus61Hds
+FZTHD81dv6BlQ/3XtZuTULnG9289rVV7obBeBARID6juc2R8cndfctJZyuLzD4WIx885/RDHQ7z
ymibFy3vP/uYk5Q3COh+YyAzSSQyCeGvhxhhD1cHnrVFlpSyZ3VrTtilf+ms1mD85x6zjHFYlB1a
GrjXurJCQPvRFjzGfSKzbt136aOd12dA89mdbSPl6yssPQkh65sZNf+uHNqOrUcht1UmRjKVyI+X
/WM6+phN8biopLwwSAkDUQzXEm+D3yALkBSB6DDrs4b2UPbJGhXyHZqdlaHS9yaOzr3sxl1YJC9d
CfphCMOXQbfONvFgmBIt4ojk/NbNknwLxrK3WtTzQeRM7Kb85hPbHvB56lfg7isVRRzh2ozpPvdA
0rboLQdDW2MSAWzde6eId3yV5bFJGBHWSGlEYDo952gqY5/4RRM0zNyCZmQmVQ+AgLwI1Wsv25fM
mgXyyEUP06Ym87I83gmJagmvjHV0S2h5oWn0+xRnFSpAj/RPHsBsxspnjEyK2hGPDRNtjS1uYuxU
YsRbW6NBvRMONQLqFW9jCzbUGGLlaupCua9y65bMVAbtEBcbmWFuHOdFGeyAi5kq68Zhxu0jdFLJ
jRIpFdF6J6pHhGF+8kQCwCuuyc+S6dBzXRqXfIjPltbKDSOGD70q9qnMMWL5iOg6O//ODQvjS0X1
nILZmcqXMiMhUBdo6oiLjp8UBB/ptc+DXcA9EcZ1MtGf6B17KTBOawNpohnr7zmLib2ohu86VxRi
ikIWaPGhqqpXMkZR0+AMLGusc8Il5iFJ0w8Xukk+Joh/m5thEC+M5stcWSpFkACS2+5SK4Dk+gjE
6ObrKJRrpys3PPe31vY+1WLYNH13w4r4EwTn1SowFEvPqtfDIgPTsvZXrOpqb9r1dIAuHO2iTNuP
WQyvvrqVLEcPFT73ZVcIvgaP0qlxDPIMWxhAdTW7e8+wnkNPOxG2/K11w09bcbgn0vuZffMj8aAC
6RNunWx+oFKF8Cm0Z8BIJe+Kl65tvf00bPHYtboD9hG+G0oGZatFno8Ihd6E1cHImlJA/evlspaT
qCqU435Vs3qIoCuveeO/pcHa1vS+GYe52P3nmu0hnjzidfu1IHt0iZj+JVnAzxluF2LMGAjm1bPJ
WOsObSAwhLF6aakMVyp11+ES19HKEBMjtqvIZF4/m3ApOyvUuAZZSmtGf2zq6FdkJN3WHObfpQ/i
MR3eitL63bG+EEmkgI3ZAAPq+bGvTBbUcMhC2aK9dNmUdpmOT68Yf0gEkavchhZY2LDAS+534SJh
xkMcpFaxd0d4ul5sXMpBAcMRrsOBAaqtZBmnERDYKeerC1lRMN4xtf7aGna7MUUxH50ZrQ1LPH4t
SlloWtN7GOHUc8uMbIPBu+aifRpk7AXKti9ICt3jiJKYMFRWT/rkfs1snqXen9HGVfs5tj5sHS6O
qZeALzTxqY/9OWKtT4VPAu48tD0NkBWu3ARJhJjqn06O7zoOVva582smNRrGDFor7gtgh7rfbiyz
+2zzJn7hcgqicPzoLWiNdcTuKIQhqrQUwlX24nb1/ZShIB26AyugQ5yXP4TnbiwH6V+XcBHOOz9D
Q9SiyYdriPwNru5d07pf05D1QS0yUmB6k7Qp9l5lEn94ZfocO9lK93mXCa1IBmyGUZL9lHVPsQg/
LYreR8yEheejT5qpqCdzOnp+fQ4rjvjeeGoh5XQDtkgjKr6WzbWLDtJIBoAU3ltdFKd+UMEUmQ/o
0N+aLA1ERA4fzKjLGGFYtYgBriKmnG6J/Wo0yfet8QXEE8wAFVP5lwDilEnk5TLZ5aH/wHGvrikR
ofkkgKy5cMRqgv5WiT4cQfHVBHI7F9IskFLZ45rDDkEFBgmWu1Q+OeuiIn4FcbTQAzVjm/a0QZ41
vPl59Iv1ssGMdngbSveLMISAFDMOrtG+zSE7LVv09xrjCpmORzWqaDNVlESOy2WE7OA0VcUKdNzW
wwxmlMm0DnO10QD9w7Ree4b26DEMgfaGag1jb1Jn21Sa92pZbosmfqw7kEm+mzyrgrNqSo2XbrR/
g1GdEaZqT3O9jAn8BE3iHHVHx2LdNI3+m3CbdCvpL4qSBQYdFvegas5EddAFwX6d/ZR6pKXZ57re
9RZejNqmRDcx4p09wWPR9V68NTXt00kp0Pv01XJZx2jN9GxJJsKO9A9zlVIRMj015pLROi7MVehO
w6aWbnUKkb3HBtg+Oer6VhkUU5ERHq1Bj7lM85PI6qsvw/d/PuS0F2/U3wytLN3wLIpqTBq2cK2/
m3LqbHXZIKLY9+rs5s4k1xKEEvAsyTuhw/oye7EjPOBoGlzvNuVE6FS/ckVSJ0vOpOl8plQCDaaL
sDMLWGDyMw3r3iZDHhePxzrWtr4WPc+59l2kabrO68JctWp22Oqy7SIMImimDkW6Ub8WOgGJukEQ
AQjHi8tHcmctf65giUKSyHZI3A0iaPRbTKWVm96jUPgwNYuwl0p7bU3uZaPE2tyl/iN6V2PNYFr7
s/frf/+N+Uv9+7/y48+SBOA44kX/2x/++5lU9FKVP+2/Lr/tv3/Z3/2q28IkyP/+l/zN7+AL/9cf
vP5oP/7mB9zUCKqv3XczPX6rLmv/9NWj73L5lf+vP/m/vv/0VW5T9f1v//LxlccFWpK2iT9bvs9/
/rn917/9i2d7mEWZV/4TxJT8aPgN39r5g1VDnP8da+q/fv+fJ7X6H7pOZJ7P//AgGqbtwWb9y7AW
M6Ht2K6BY1AYQmeMyl/lL7wpB7K9AXLRZ8y7mPpAyv9lWmv/oSOwMl3LcxlGMc/9n0xrbeMfvGMO
txTWQ3IldJ/R7cKj+qthbW6qJtZadHOeo67AoLcuKSa9MTLjcUAl+YGdpzcr+84G9G1Yc8byORXk
5I4G1uwiyug2GUQIzvPE91dSbYfeXPdOBWi1JKL+OywppT35QB+8MWvnrE36g7BhA1j1Y9l9RPhx
tCw/g3u6YhTY47bn4nnK3OrY1ZemHo5m0W+Uc5D5e8GgNjYb9AMQ0qXYIlk+ZKNF3V9NK6DAO1Zb
R11m6wFFucVsprMekKC0HFGdH9Cq33UIRvW9fcl7VNMYbFAnxfv6WWv/k7ozWY5cyZLsF6EEgGHc
usNnOp1O57yBcArMgAEwjF9fB6+6uutlZXdKLXuRIpF8jAgGieGaXtWj24JOOp71cqslW31ad3LP
NGFMd8W0nuXWvtGsWpWksPBgr5LXCOsTSZR072dHmAP0RkEKdlGfNg6RZYb2O3qmgyIimaUT22WB
xly04y1MrUTNpHIHiFUr3vLZX4/qGUrxxpp3Uuf4btgYDOHRdgOiL4krqlPx47HDzbpL+Vl5R11H
a7gg3fYwfa2fiNRJ2HaBgtniIBQ7X8TB4nLnZHej/2aU95546vIdTACn/s0Yl0HqM8itNZ1/wW1m
FQ6hbjd+ae1vqCh/rt2LGVbEc9S2hJao4Aa2sXbtHQdVmGX9H8MQu175B4qnUU3wg4Tk0fKEbyVt
AoGEKaiRg3J4+Wu0bZByqhDapymmhC2+i50Xc7ESme5j7u+85uQhjFsWeRx8TUZNg7wdafum0vaw
69eZiaXfA+Q9fIbhGwaETerkx4kgQdP0255WnVD01z5CNxtnLsC6B7COXYSHpXSoTAPegCF5HfqY
1iraAilrRGwafLE3RcID0n+0oYW0+DI7FLa+PHUERMGzXCaCqzx3uf0PENot3Jf9vGvI3tntH8f5
LljJZiT9hgT7YYaaEoJWQNWq42I99W/U4WB1NjlRArUIl5hDvaUG+5CrDzqU2EZLPoQDAoVoCH9H
mwQWugii2ro1mCcBlnevM3pIJrXrXPj3CTAzgMXG+OiKZ9sgaudtnFLBX9gX9JInyt/67ZmV4moY
z05ySnk/1uCN5q9pioKpzrez9M5uHgdui/8fkTiDHKsXx755nTJnL032zuzOY0MDBjnyrnbKfSJv
hG50GFYapJvTWD1yGlrlMZBGWC49JwbrKES6jeL4I8LeC8t3BUZ2G83FyrVQjtSAhNPvwAbv7CE9
RdZxSbjUmFgbqpYLRak8xiiIA1HJWJVUW1UXrzXki+SjqiTQ+3U7fpuNeiwSBI9BpxRqOa/M8Bgv
k2Vs3eZiKeeaR2YgcVgaVN3Ys/fbQm4Z8fxm9rR2cdN30cxb04ZDClc9Yl9TQxVvCR8RVTTDB0LG
FSbvcoYNQu16Hq7HuPkBD7KhpTzt3RdIU8EUjrRQ4QrHUF+QyUxqY+023sVbaqizBRs1bakuA+xF
qDQF50lpdP7XiUvsDFlRT+Yf6oYTgimfGsOGBMMXK4zk3m2im5zEORbDDhgPFBPou3W2w2R6qtwe
k5q7VEsBgTOVjhGk386F80Hum5IcuGf9oF6myrN3BZ9fWMlu7Eym3wGrh3gU5X2DyT+Z9Y3BYSIj
0ZbfuTJf+wBb2wqCeN7+SRH/dQIK+jtlXAyXYj9FO2Osb1MlHjmQgs3W/U3BM8wG6BZBeh7ERS9+
MXBw9zKn9dlhijQOBdFWt/F9q+iptcLA9CEYm2TMFqlB1x5qAr34O/nxW0vMg8eoF77KVpwcn3qU
qgZIXI/VWYjw1Z4lml9IAxGKvUY0oWypwIDF3t/zev1d8rRK+9Fx9qwHkkgrk3o+ZGYcOxPhXLIq
onyMQyoQWmg5vJnsvno04uLWjtMh1todL9cAySMY+Rxn4jITOX1u5IbzMT8UTv0q3PLcaPmxxu3s
ThNBEQhysH3C6asFE+dy7UejsfVcyiuTfl91L53okSOwoMVy04483E28+JETmJBZuOZdL94uaVXn
WNqET+2vIiMCwU1nWTD4IxPDQLhXONKTiTZJY/gXefR/9obHMiqE7jkgvpb17t/e8BzMmowTOz9x
J4LBPrXf00gEqXUvVmXdZSl0WosGkgDfHK4eE48wSEhjM0TFvsmn438Zlh7+ezp+Sb//nzEbRAFp
ERquLeE7nsMOZRlH/su4QSe05iTEDnBUzV9U6h44msMnarmtWsM5No0PUSli58qb7//9Nxv+Pxl1
bNgqlm9hYnAYsP7+d7taSaxFL/lG+P5ZIJSsevoANGwZjMp5IQLXAULdJyQ+TRTZlTsUZKPC+R5U
0EdBMktZECoT6C6ynB4qYRzTWh3boV5m8QdtslgKVivRdfcsyFe6k66tvrriqn4ePLEe+nIbiWnV
GA0rCPsjszpiIt7ZD+snbGvHRn8IqUbkdono0PN4PJtfCzk4r6pj5Lprj+O/Q75m8v09WWkaC3FL
zpPczfNLmXgAHoyDmcHfM4HZ0X3u+nNJVqC7GhhV1gadZXFcP7gO7BFFzHQh2B1kNF2tPv/TJPEl
QQ/KFIb1dtxXTn9fABs5Tm3O+sUW91T43cDmv4to+jDZwEF0O4HnIikmKrjGmMQTlxxLXxDf5G5J
dqrFAY1Ea68TGaLcwEgPEjfcOng1U+cW2UVA1oH0rICbpmPjB+hn4HvW1Eqz4YYj4NaXuWhOQqet
qx95Qqc9EVFGx7Hsd5qqu3Vc8WkKvuiQLZzkz0nkd3SgYz4HTRNMLRaqmCdi3EBrZGCSdaBKGHnV
s2K9GHrbFkN/Q6+Gk9IIbcuHVhswHy+N8Jh21dEdhhsj/Nbn6DampKRRy2JRDVAKeoeUX1Mf5mh2
OezJm7V0SNqtwjokPhQTHTZP56wb9SlEOGGUf6xkcS7G6M+sCGKDKh/OdbyggmPUXcn+GXvhyHYA
jBC00XadTf2ub990Twa6y/kaGYOyw41ogWMTD42oa8nAkLsak00OOF66vJvlXPMKp/jXzyvGWEpQ
8th4JDtBNbDKtB3EyK3DmFm48OG9iR+Ll+iBGElhqnEgjIHlYYyxDs64weliVechqv7Fffh3d8hf
TwDORCaAXcsxTdf8h4M2x2Y7jLMC8FKOu2NW99UMkNRimZUlyIz/4qZ3/P/G4+BOt4W1EH8dWCv/
eNfzemqIzxFkr8KJehrDeUxJi2rz4vpI6HPKY9cMdL8qAteO3EPicd86CrMYlS4YJPDg6S1ZY8bK
km9p9uuDqlVeyabVkugWGS/HLtZOWVvfmTBSD2nIQyT1FM45F9WpjrHTE/4hsijru7iP0lXfgApo
Ikss9ofnjHpEOHOEMJJFdNAwQqesy1ZdN58zHdBCnqhzZsR7TDck7wiG+blfbf3eZ34c4289TDPM
e4qGTzYMON0x1cwE1gaJA923WSxmvWNjYiFFC+yQbwHh94PmkwbEAcF5DCNob5MH0wFUNrSlkP0q
XumafcwmCJhz+KnR8BVU/I5VTivQypHEMXQLVF0n6GS0Ih5uCSQk38bggorAMUz/mvrpoyd5xj9W
e441yDA81n6mMjz3ndyZGk8Nvt13qYPKxSb3KWrCd0tv7tVQ0t1tdd9DZsybIS6/2toCnuBkuLvt
7HeGv13ZCvOvh3SUzgg2oHu//Sz+43URePTo3o8RzWJIptxxewFN6zS45re3VKSnBDxZU++ymiKh
JOsJWXYbkuVrGJw/1CJd87L84/Y+/F2lzt2CZve0xFzNarA2WQZ5XycZnmVbTbESyOgX9f0ZEFg2
JxtWUQUTXDRtRmowI2AS6dwfRNXCxFi6eOvMfwid7qLCfjVHbbnBffjkGsNz1DgpT4sFgNvoO7et
bxnc/Q5fTzUmUSD8lBt2zDm3uS5598Ktgel2QBmZi/QmRXga+1cCkQy1Mn7p2ho8L0W/IoztlZJk
2wr9BDkaI6s0jq5MD0inh0xCwm2LTdIzkA0LyU+8YQ99dXQtJs0Dr2dsfyFtxXudEAUBDBRuc7E9
s1M/+zmp1Wjk6O4N0atBDB+2GOMXG2EKuXsONo4nkmDEfcBdXliroUd7jfP81lJuEuqCLNpSmusa
gfDIrzEC7EWKXaKmijfgGHivObjFCjM8Fq75pueVBmIh4dKr5GlyPNggSASCl6lml68dpgA7m9oN
XTyknaGisR6VQd7at6ohY022alVO0y52StK1GQEtkxdOqIXUac3GztHT1wZxVh+htOInItkJVo/Y
tVxBfF1o0yUDrcfvF/w7LQLdTSW9bQaAlMu++BrTebpgAprBEvJtWXREsoViI1HCge3V1mZuEptS
tPgO66gyVsmAn5PW0l8pzYVnALyfwCbWaupX+MUljsndQcK4gjuQa6NLw00f0sI8eDEM0iznTSCr
WW0KK4928aD+OMN4ELn1qypFM+eiQIdxAru3wy6aJpUdZFakrbow/aobWnMmYyw2Yb1coCVlI76m
sYeZ7gDbGPQgQY5LKnzQut7jxOr0aMtMVhyirGLPO16KitltitiU4FcG9+M333BJoSWY50yhCwkb
jaiq6VCJhvHTowqon5tbNXovs5FcDZPwp2iLDHCbu014GK+ZjqHINUZ8nOgqdGv7LqLFXG+8+8Qy
rqkkjzAzpdsY91ajjf3Zced5W4f2sdSL97TGyV1h/M+E9gFailSvQdyHktdnTQp6IrB1VZBPgti0
3hWHoFRYI2t8cU6i6jMJfcSGFlbEbHG0qeI3CZKhsNLr3BbdA2eTszN2xroR2bcBtjrNPbUUOb4N
Tv/i+M47JTt2ULEf2YTwf2h4EfdGT/mhtMeLVPnZ9/pdA3BxQ9/NF6RdvqBciu3Q/li0oNEbQxHK
lDUfVaPuzaz/1JXxXPdatms7tBGXAHgbs6Gyt7EzPSsVAtp1o/dQtvXS5fHTpfqPbRi7wUw4TSxJ
vbTxxyM//eVe1LZZn70kId9JUKbNmDw6JM2bTJ3GnifvmOzKnIglWy/8fH526ZvKZITJx2D00lsr
nZtOTOLO4hHlamEUNDr7PZ+u7005dOyNXaSR0CV0ayNruSaxSO0oLcyBTs1CDw8Q4TuZaiEJFSvb
uLZHhQNVlDJLsdkAIcwhPELieevGijEIAf4oI6UF9ejBKnFDDNhOT2tZZ15BQMJO1F3u90ZuCBVQ
mNLOSFAsGKqc/cBULhU942qs8aSYNoGkyRoB6XEYoMmsYbEGknJjxOOP23fpgx3rbBA77xHn46o0
cEflZCUCnQUn7Eu4AIa21xxW/Xq596QpSaz1eA78Bv8NF9Us5XtcRt9d6j/McXJVpoX1uw8RHquK
LSqGFV1uDVCakL+GTTKyDdWNew4XV2JwL5qd/bhpTWigqV9d16VIEQODVbbYicAucutbxcE37JhG
rhpzeFXRfk6/sKal5wxqxIpTfNDXswx4hg3bgdbeVdkDI04KiFyjm56regqkjOQmTVhhVr7EcZ9w
v8XcfRqdlhN1z1giIuZ8IlWRpx3mftzzoonXUei6S5KWBhv8lbHt/3Qjjjjy/wQPUu2ajOkBR92+
rv0ew1l6n/TpzrXQoXi8GseZ9wBHlUaOJFRZ93p92T+gPM+X0s+cO0K3tIn5X2mREIVweKjZg1OD
PidZokzVb9q8GFeKrPXaiN2H0cV5lQ/JR2+G56wjXWAa9QSHUTz4he+tjDIfqO7K1bYru33s8kBi
DuLR70DzDLPiaA3hzzzId7tWz26sNk4anpxmxohsOHd1ymRujfLGNv+AK+fkdsO9rOW5i8QvsTdg
T8XBcatjQXh+jJl3EKBhNeohqF0dNE53lD3XlqXFv9nk3HeRdtBq7Sca6NEDKMp3bay+E9uedloK
OQN3DRmi3Dj3VjwSe0mY8WKFMyZ7K8r0SSbuL4MEuqstyTL0Notyes1KiFcHL+TgN7SGifRq/CjN
BnAUjzv6n+cbjlfIEySzBlyoUMEMCBNt/iRQSoXCAVIRzAsfNHghOZivjiUnmvEbzS5LzQIDhLf2
NGsHxODq5fUNHwYQ0/hUdGBNe9642M0SBy2N1N/YxOuqfDbH8kkqfIm5/qUDYCVXfqzdeOPOySWz
EfzzTcG6kn0Crc3tD8rRgwdcqK+oCQjNG6KZvfy8hWj3dvhHhu4p8aYHw2xf5h5sAFMuE2qxNmau
MI6DHhtTpQeOWPhYz7WP8TPC3FW1ALnYbGn19IIohLC3xJhpIeiPUf9EC4WkVkAAXlAVxmrrNMXP
mcfXfmnpaxKVt3WKDiXHFadClSeKUJ8FL06Ou+gw1NnFjTxYmvU8YJORlEX0vLKMp645SPPoMK3A
iRmNa0EtRns2iQTXJqHllu9p/Z3Duxk3Mr2606FxrnFMq+e7uWyIp0PFYE+ueWPTXEe29cnlv0bw
02V4I0bvGX9C97OvXgSMjzQxj+RFUPaPAoCT/1wt84nz7cDKzhJ7bZtHkqBEuOht4+0+EyJ3TxnE
82aHmi0jqjN37VfHYZjnGcRmqCZgIraavSKm6JdbXBmiIXJ/rtNLJvZgoEooRwRVaFKw8ufZg47M
562z5ugP56E9DzUIvLwPFhd36RJiITgjmi2RK0S4T2U8Vfqp+hj8VeHs6+GV0rUeW0I0K4Cmwaif
lwjgcCIeWzdXTduU7bZP1h5fxYtW/WjaqyiOYwl9oljFfRNoH2rSg8HdudeYJxIAhPoLN3tBad57
xY8aamoxvYj8Hi+ANu47deUFzW5p5LqNsttopceCr4X54J5qZWhYVlU9euJbAQiILegV2QEy2ZG1
aAUlBhkFh26QN5IF14bBmPz4iOUlRKSLYcNidWHuaekeHJJdk1gHl8X9VDFK6GTIJ8onXQshY9iQ
kmUl4b2k48Z71ioI2m9aAtcXR2t9w8tFAYK/GTMoDenRk08xmfccCg6t4nANsPunQ4DBfq16666O
qOXKe+aict1UW/KRtK+utDucO2sAl2v1aMtnmQYkKN7Kud2mEV8JztEsO1uRv+sBnpc0svyxHsmj
UsQA2IvJClGOYCyo8llDtzkJebXjRxXjYYe/Pyd3yvoeLJcn5VFgLYy1fTq+tayl3Vv70fovBqCm
2IHKcmLpP36hei5QBP5XefSNoPimMf92CWDuqyqxLqt3VYN6sHbUpmn9a7Z13Ju0UG4uVrnL63O8
c/gieE1HpryLpwfkpsK7JaxPgG+I4ZwimVrYjf2LTTXcfiHf++8YcGgliGAzcUDjNnd5c3rP/A21
fna7HUfhpbn+OKYBPog0iAWhQI3nhQrM0zgk1KStuofI2tBJh6HX5QAP0phZmfgAOP1nhOpW3KX7
kldqvUuf+XgM00x8NzID+rwNt95rkjfPfQQ4O8IhAWzbf2l+jR3c/X49Wzh2ghSwX5bdOCpxBOKe
GyjV4Cv9iwF0y7Zs5gCb3AiZyvkhbd5mHNh+HNGVCTOOz8NFYzr7dpeaALSuBChHoJodlivQ+Dr/
cdBRKXasOM/IBNzxzbbak7ldD2CsuKvcNUn5tccfaldPpJcp610iaOOfgiOfc+mmpygnK/Njtk8E
9OLssW2fzHtvW92Lw3Tnnq1HF9ocpdYr4jKcAxhjAWH88Nh2Y1osV0P69VlPX3xNuuLnNIIWLHhT
z5vKMDYM/X7pHoTwDiZVaLQbel253Oy1tNfdsijDNs/QKFlqwB1S/SNf0WGxd+wqPjRH8IP6dYq2
sPxS4WrEVe3iV7HmjQcujLdoG7BJZ+nGSqEl2I8y6gA7LanNwctt1CQRtqVx4H5SDG6pxiyNdzEo
SNxSK8hhYI3vcxXCksQtp+d/kEBLgKYHohwYE4dsn4bHv1A3wIhSqg77hEAFyxVfvOf1JYoB6njX
vrkt/kOjvbrLQ3FXGYFrPGbN3qgDo7mHyO86BCeAwAEdqwNv5PSGEFM227oAi8dFYQJm4pf9YCEc
bP7zo/wsaYcmfY+ackdXgccaWGJ+nLedQUOEg15qbl1P3/boFvyStp+tDpwLMhqqBxyBYOKXlpGx
BN7UfGT5JTY2Az5DUbHsJWJFKjaCGUfpUeozBvJREICkRfaa7+3Yz3njtBN+vVM6DLchOuDT9n4w
seX1E0GCTUNTAxt1Td82lb8OzYeih8K38Pvf+FIrTOLAZOy9pt3psPcX6pqb8oqib5CfGlWzNBdX
bJ9ymC6Lt6yjIAe7NHhi1GWLMlt74rlLSJnrJbcfbP9l0OS2bV8n69ARhcqiOzJDQ3WGlOJdcC6x
op9s0N0DaKj0FEq2PDyNkice5Lzk9GOfVidn6s+x4wb1DNpFzTTm9oSBeiALFUOmzbhmVRk11dOa
6fWuVM06WuA5qGneMAZUL97z8t55Xr3PHXMrY9pIy4J2cusQDz6IQu8TeeReF/l+jH14Rbzs9fpo
hFQ2FteepuyGiAZbv69YN9eWnQSq9n8MOX27mnXTE1bdizWYTfDYfJdAxquP1nnTwnyNv5TVXEUe
1DhCRd5OsbFtaEsINIOGZqtX7WGOwwO1VC+wdg5FS6IU+Q5LYW8Rka2pkB5wrwb2TKAax9AHHkey
Xp7c6tyhCJRnqx6XWy47U93UAo6W3OZpRHVxtK18VldDjbt16aIga/9WAAd2LLxnWg9YwOgd3BRh
kEXOQzkNz1mjbZHA/QDSTbKJTPdOSCitjuNVBztPb1plX7QW0d9BJj2lOOIXFMdL3fSw2Ka4uCRO
cZ6j/DEl9K2I6a5bsSBZw3yvpbQbxB5SbGc+616ztnINC7DW3+fQSMYaLmhW0kgUpjsqcFi4KbJ7
lmtcfVxBYc0BITGj+8hx3swEqJceKX4ei5+v1K2jnhrPkceq3HTuNVIfK0sYF8S9A0AbdkLe+EXX
wC3hwjm3tfGjGYb7SDMWwadWWIE+RoLcTnlNh4gwUeHi6hshHVhuN618r5sPZcTRYZizbktQt4L2
z3zddzMPc1zbIAGMvZ2RWzAGil5Sj/cM79xHnz7ydVE0bAWyr7aIP0qpvTnEDc7VJMyjyL2L6UCE
6nRMKDNNxxw4s13ejgG/KSDbtpWc2zsfkFjToVrGRXkyuwW5q0X2U+34rykRgKIYPjODGYMKVMgv
8bmFUkD/TM4F1BHNN/ZxNp/sWH2qTuxq135wKwHk0f6g+GE/pepkl9qePd5bqUirQYvahdZMKIrH
2tiWT0WHtjDWB+Ua+06b70cSeuSjD6mm7aHmIrYnoB2Twzw660xBFhhAeu9sEiSdxY8+1/v7KSKX
HiLLdUn+VAtYgUlRGtBr0XTxy4FQiAk8WN6PyWU2jsQU4iokBiDMK2LII8nC9cBW27bMTRbH28pR
L5E+L5cl6n3SEp7phPbUl/6bM9fV3nSM70lROgWjKPY9SrY1ri88LVE13I/D+BVmfI+zafg1YVit
Ir09dvN8MtCyQAIaJ5FhYinxplqpscbsv51Tc7F5u4Fi9tFEeAxrKiBaucuEaR7sjFncj5qAnuNy
kxpFiF7Em1Ov5iBkbdyIck+rlrwaws++aaq+4hh/mk3AF5OFw1uVdXw17d69KqdDu2LZkNuaAJUG
YTNvarmzB93YmNNoNOvSB1lplADKMHiSXBe8GBTvV7kId5mljlwy9So3Gp6ythUkBhZYR0XPKo2Z
jbTipzCXXYGinc4Do9jq/YUywv1Uc53gQETLy5mUM29SR4jhR7dMkg1YrNcxI0Hu9slvpJCIEogH
e0RiTif4apYGNw0NiS7TMqKCwZxHGO7gv9eDlRH5rI4qCuUjTWvhVnQZcS80Zgji8wRKMP/pmsiG
1sUBXaaVt+k6Mifm0LKUr+LnNucIxGWHTFrybCoLh3KGgeUPcpqkL9ow157QHmnwgP5ZWv3eseFB
60YSBxVkh8AZnPNc2PvWoCIq83iY4kzQH9mac48q/E+pIHbK8y3QCnrQhnm6y43ySv6rCjot4pHu
5l/9bEC7dOSXy9y4KRMErKlwzqkGgtea+ptX1+Fd3pT95q/11//Io/nP3Zd/s2vufqv7z+K3/f/D
omm6nsfS8P9u0Xz6bMq/uzr/12/5D1em+W8k3U3y7pSJugTmLXwC/5Gfx5EpyNbj1mQz6fnWYtb8
T0em9W+mbugs5GH6u3+F5P+3I1P8G/+f30AgSxiesP9HjkxX/N0igRWTv5w/xiJAL3wSX//Q4tD4
yo7LkgSTmIDK8Nbb67N9nDkR0viJMiFaYKNQydxIQ+op5l3ddFSzNyxTw3VZ17DzPVjFMQOUoVfG
obFK1jrzfIiRFQ7+MDyFinpaKUlVeqjETciUFEZEExOmPgBLr6WTXg2qaCB2E3qXtbWdFQ+wqWLU
ihP/U1iESHUDnJDv1f7eXFJxqoB+WZEsdqler5N4DtyK5j2/gEpWE3/00NOy4XvW0oHNm/0AfIQN
mqA6wgHxTe7L8IGeKaLGlja+6H2rgwWEeZt5nB9HuJqLNpPhBIs/PWK5FrkBu2y/zRw9curuB2Ed
KX+/zVEZRKkKcj4xqDC5maP8dcwCqS+rdUgEvIZ7VQUsIt61LH30SnVa4Parwpr4U+tpRzIbkwZL
wJ3JlEio5L5GAwB5FD5OVopaRgyTEk0bBs/i3XNyKPYtAwftOGwalfB39B5g/8jE9xR5r5GuSbaQ
c/YSdYDmGut3iLU3V7pPPUM+n44QK86ktX7YcdY8dHN9Rco4W9c+6kmcejAb6+iSFr2+rUdmWEdh
nxJw9FbkOj9xEgJ3MULr5HjD2WO2vKRDcxjLPAJmLC815QcsgNkZDSPf68xoj/1Yalu3HsBgLVWg
RTYgNnmhC4lL8qZtJRoBUrthFp+C0PbJN+qrkREY9cBUDZ1/Ash0iTr/G/jVtw6oEj9V9cfJ2jeH
ErkdWZwn1etLdLlddcvCmDwqNKdGdwMJ7m3PdBcuHbI+pAd2aF5sPBgqfJ87GHnZ/CM199J1On3N
lVGy+M4eiyF/xapkrcdGPtaqeg2XUpFpdCeWfH67KwYsrINdhNuu8r6GRuGdTPVxazWQmzLbxX/B
uV43QM1NFoUQMAWfFbH5VYiGS2Mc/IDKxzrqY3diK+2xBanDlj35cl+YE+aPZuGgeurslFYC3p7m
OW+Gy9wo21g5kceAOFbTnRW7NDo69kB8LDWw+trveSHni10Ml2mos7UhIAqnqrhvJsafOP12DP9s
iYVwEboxqQ/bvUwVy8lp8i6O4AzV6tzWDkIGzx5U65Z5yLeRlWJCpqAB8dTIsXJo3cPknHgkvVq2
CFDQnkxh4In21JGtK9xblR3jmhkWZxRn47nYCdu6xsX0YLUadgNa8Vr3HtP1nTSiu7kwd4znLFls
8UH4vNhmifjLpk140mTfTUnxRSdaeaCyCN9uAdzfytDkMosB0i1u6Zzf8t5zNqZhl3dV5BTBZOuP
5QyEy2KbalujdasoR72bDY6rDnviIC6t98SJH6lqTHZVzRRQkLg/lHH44BAc3VWxPQJhHFPCdRz7
M197bSTyv0iMKLBMUpqjeBxFDde4St9xiJ5N3DD7LnMPhW2CxWAlrorwlc68MCg4AH9XvCJwLXnn
XrIScyDvJGw6dziV0l1WgbgxARBVOmKmg0mxlqyWKCJZLH0IBXmNR8xEGXHsaz3P58qfrxCGh6uW
JUd6IA94Nz+ttOMEUtbj3VS1r11GOAn+ytnsi++2Yz6Y7Onm5Sjxlo9e3RKHUtT9Et9DaAetcjJi
JNaMs5maUbqLEn05LMWXj6W3qZfIsixPDv0IZpKdIA8V/AOpKRm7WWcKq1/6RJms1OsKU6n7PGsQ
1N2pwvqKeczVhteYYVkSdo47/0tkE3iyyttnFTKK1ch73/W2aTY0BEQLsj803OfTfMu0GUnYRkrT
Xeuvy+HH08SLM8WHXEjcavnCrUsILWOo/YolNJGuMlCqIXLG7dVxiLpwWT2BtpuDXq9cKn81Hiuc
XlbNDCBuDmmQMCr57hN9Q7bOIHMncMo9nh0rxxxpLYVyuRoj5mXf8D9K5aqNl9KfKmOemsJomg2J
2aOv2K9UyhivfE9VMM+Y75uuvbEbM9Z+PdwpwzsJtkmT4D04W0N80xVG2a6NLqKsZzwf2cYviAC3
HHNB0fg7ngevrBuvshje6BbZFVDpVgyPe5EUDnMgdyiJyQ8t7VgojpIHt268RT02Z1Axj3rqtfs+
aj+ilqdu14qBeJcd7VIWjlJOD25oIiPZ6CCz9hl78prbU7uHVhbeeZr2rjtdx1KMql6Z5HsgVS9T
IX5dDV8nqRM2v/q0nUct3aWLj2EgnuCFDQquNQ/YHIdHf1B3hRrIZXAJRGH3Oiljb+hCEYzo3wuX
+1ebZb83tba/1pn3I8vcw4PdAta2Hnwje6l4w6dW/lQMOPulwbNShK3c1k10D//ipXUWO2s6HHW3
fO4ssr2ZdTRB9bJTLUn5DmCqaRx4rvrxg3g024qZSpoa3X6Y3d1YkUTkINbsdT/GPFDQrAGy6+rQ
UTSm0RI36AEeq31Uy42WgmQx1K+dbjBPmaZ8UpP4bGYJXsbXHq1MG/nRm7iWw/zS9c0z5rB8NS17
nRlgW+JPD9M4IyXW7slYzMdy7mjiVHKCcuo3p0xylVYLoozAHt2M9H6K4nlU/WviVMHQQd8uCHcH
XkpqjyOrf08dI+UIHuGOkuKbdTgiwqa22Odh+AQFiRVN7G6iGNFCZNG3bDO2F7m1H4AHA3L8I5T9
FBc+qVsyombB2kH3gcblKdNKR2fOFsj7tOK6Go6FFqGNj/AZ8bMeWeBLZEGeT41nn8Nu4qESG1fT
5cUklFZs22YC0JmRELfZnQBid4viOFnSZU2wtBJnGupCg+1UzRx7mgS/8li4/kpoiTxHjY9kZ4bq
wTbnnzp32RKE8uj2RrSBg4gM3ImHuu7Hq10A1cERcWtp3uTNV+TrDPWPNqJN6/v/zt6ZLEeOZFn2
X3qPEAwKKLDojc0TSeM8bCCkO4l5UkAxfX0fRGR2RaZUt0hJL7tEchEZHnSSZjBA3333njtse5uP
SuDmJx7qIHkNErgTk5A/VCdOeqi7NnGKGuG9wxnJK2ffxjEFJqI4Aw+nO9Mfng3uKUkL5rLqD0YI
z13RsSGY1mMaAqeh4JGV72QkPg2FV4t9U4Zy3PPsZYYOf+Nl2+cOtMYBS1A5wLkhNcB4G6Iwy3ja
RiaP5j5vj4HTjPuimr5bK3nrgvJg5e0Vuxd76/J1qOPml9Fh0Rvc9CMmRrIZBI+EdLLfOxM3govj
q7deosa7jrWNpqLL4py7A0J7hr5tM/DWscsq1tN77SxgjLT9ntrFCjgSjvQNzzgLLrY1xjZ3C27D
AiWAqXe0FSCV2mI/q65pn/u7fiIwoDP/NSAljsOXPKlKryyLT9Ykd+4IjzbMOPqkSXex6q9ReBwp
6c+hDivZ2aODyaPUawfSIth7SBK2H94XPr6YgafU4pAk50+rEI/sPKNBHjLgwKXOq1XYZXZMJnsr
JfovWPf20rT+tz+F9yQTCAUNcAxJxqLcDBmPEg05s4+rHxFHGKWbJR5BqmVTNdgWhnI6O27Jdsnv
B3ZGwa5PaW8yhvAlj+3HWaRMEEJ9Y9xfDIRFsxe+js+NM1eP/z0pux4WW+yw/+dJ+Zjn38Z3Z7wk
+WdS/luU8R9f/dfQTFrRtDzCkYE0YdK6zuKj/WtqNuw/lmF5GZsFp1CHts3/GJv9PyRfJIAHeqYn
/vT7/zPIKP/wHE4xtAY6y9gNRu6fyc5/5Aj+SpuS9PxPcgWWuXyXv0ULfM6SZCjJMSIPSMH/W+bq
v0ULJoNWtkqz56PYwUTZcs8imV4M9rprv4g5Mgz4q9VEf4BtNlicTeuxaDgayLY6aafhjFr0A2NX
9JyULagOtyNkS+zxOLA9tguHGRcPA3vSodzZxgDCgMovJg33NDQliJ66wn5bDKXa9xRj7dPYeDfk
hIkFVXCoG3OH2cmn/XVgLekNHJk18/NsX+GR3BZW+JVlZA46jotg61JAmt34C4CcdSgXZkU7eAS9
4/Lox4vJTWUFbXjGp6f56DIx3w6tfAGP/lFg7tw5aO7rxg6PWYWdssyeZcUyholaEOMrJuVt24l5
YwBZNJnzyVD2PsunB1qDz0UORj6U7W29+BsH3d0RrUuOUW7tKbkXx7Dobwy05NXsR2evKy91EH37
TUefAl3cG8rR97CNN5VVv0Vq/p0rkJFi+lVhgKHiCB9xYLNyxSZ0Mf0GFHEqvzMTVEeX9MUOywfD
1mT9kiZOeL+8t+0OLHQx4uxnQ65a464glAEFv4Ax6wniDQ0reL/9ZUyQhrWZIJ5TQwaXCqgW65ql
sJv3BGKZMmBMDNFjDDEJjgoeXMCneKuzGaabF7H59clu2Ngd8e55PI9YmdcQXVROwt2j3p41Zbxv
+rzDRtZ8AKQ4lClzuzGizXYE7/oOcA05alpgq3Yyjq5B1K0L6qPVsAWb0osZt9eCHu68B2bUyF8u
p/gyiN5zr3kBzHhNp/QGd92FmXjvUtW74koZdnKMzs3Egdcfk8vQDJij4eKiModnnv9XW3oYHHmv
WLOSSgzrnkIY2TwSyyBHUbOb5q6JQNCbD/XIiT+SIP6C6EkQsuGnG6mQz82I80rNMwHqAZz8n6Ti
Ls/BgNrm6lVFBp02KcPp4uHuU7NcRbZzqVD7vQa4SFBvRZMcOKzT0pK+ZCVFPwCpnwIIbkVUnCyX
8IVX8wfhtgoduM/2s8SOU+jmwNh+T/b/toY4pzVZrTKnv4dpi8MDaIel4hMLmm6gAPHwm7FML1BC
V6twPc35bTZx+Ezqa9xWj2ERPY+e9+kNtvMWjbRTh5bzO5rt50Hy4glFaLDnsaroteM0DtCXrINk
r04FXG6hm1UD9UxDwTYzcFCOtQbSMQv1u89TvaL3UW4qab9miuCc4YprNFm/S9N9MUJcoZAgCKG8
UszKCiu/o15j34T9jRDRQ64kyBq86JOBv6PzsXu23rwGPMIy3CDvm8VPpGI+fWEe6VR+apNkMUm9
isJ7EotzoqnaZyDcp1DQoRrUTb42XOfZ7+tvqva2lQ2op6mzV0vwUkWBOGOgZgW6aNxMuLU202+g
HP6qgo27A7REN3SUUqthcIq26uhrzCN/FTXywgXNe6bfRQ0Hkckb541xKvhQtcHZmMcdd/8HvyAC
MSbTR5XXPwbdQBgf3MdADc0mN90l8GosPSn1oZ99dDKz5i038TRUkvLVcVYExuFSaVO9Zo19zjLr
ZDn9U+2P32UQsIIyNbZNRkjJCXd2F8O5SY7GN8Unq6ovoxjfSmzGrQV2chgcuVJLeMD0iltIRe8u
R8C1NOanNmseobCzMiDkpOPkM4LrsLZMQWWSABhDVcEmpRhcG5yOYmyua1eOx2nBSZolTDseL6fJ
HG4t2HIoFeGFEAuBoEC9xlP0GcXWjdMoFjNW9TAX3a1Kmy+3gOmPHT0AljzRPCXmL47HWMe98EdE
9SGKrGI1ym5fzYRNp3reasfkmsvU72TpO/LJObFx1YxNwYaSCYDcHgjRpc3GH/VjSojnKKewXfJU
L3jSG3Ds0bGLC/pz8nfgwthvwHFAsPsZ2dOs/ZrnVNoBgJq6eFuAEuDji83aspClEs++GALahoVp
fZ1EBADsfDrrgQePKbBg+OymuNy+JuIw5EylAZkuewKYDPtf5D9tHdf4Df1oXYC3UjjYNk1GO4P3
aENCtPAc9mGAB3m+2AJNNg3OzUDlnI/waKZ3lZ8cfcXHU7drX4D78eRad+CzMv8tEOmjWdaLz7Bc
W/mwsVp5EFjZV8Zo48Caq1dnxPqslhpgHmLh5H65dvgeIKPBI5peQ0s/apEUm7Ejk0o81qRU1rwx
l5d/Gjh5qsaDUm7y3MOqf28UHR9FLreRyMpYsRSdCvzSffYgJzlcLF0/edzKMuTrRiL3Wsa1mCm0
9HOadvn7PiyyGPezVTzFM2vW0cah1Fb7PsXpGkm10K+LOy65o2EKXBuZelX5/ME5iXx9Xx+6GG03
8UqAA22MyuFOh6CHAivo2SMFc4tfY51o98bW8U2gAzBU4OC68Ed34n6MjIeC4MUKSNBDAhCmtyBw
cVe/bYZ86bHcThVoPCC4V6EdMNMDdlClWGIL3rM8tMm1VIjrGhsVwthEwxrFZQx8RPBkIKl/QXEz
9Dk15ydLBdhsRii6kUZarTXdWZZ0f6zMufopXRyucQQb9ZLM3UOcuh96QN/wBvHj1eqctDFEtPg2
Jf1jmf3Gc52jYSU3biK+TLM7zjNGQq5xuqIYtMV1muXOj8prw6q5RX8DfojW5YP5ytCygvwWC8fO
ccEUtcymQ2M317LFfz9k3nNh04aBo84W2R23LoRA+wVG2geq+Kf2u7sk+kA9vtjD9DF78cZMQ5Ba
BWrzBG6ocW+jwcMVyqMUa46iragburvYGV5cHzP+wMUdVa6D+6l9jprio0iDz7Zq7wynPk4cpfA6
k9xyF4WXvcCWjTR0xvhYRRV+QKihGZ9EeqxLCkcbVZz48H1ILziI3P8uaQpOPP/AQMh7gm/P75bV
idvduegUK+JQy6+qbuJIQGhKr3ZcxNAG4F6GbnLq8K8Emh5mEe6TprnRARl8IirRJp7nS8ByFn4p
23ZzXXXcgrLmyzTaQ87jLHKjEzuhfVKyfNGwIE2rOCd98NU7fDLtP9dL6MxVKx6ChcgmJMRI56ut
eh9wPCnZRr/EdKUOtAQ7RfDbG6y71NVQNfglXQuRnnDH52BZV7tLc97n5rlcqljTQr31vvVS11By
5qWuVbnJPcWAmw571lqI+qn2sLH3+rnjnGrj7CDRs1dT/uhSS7OSyhzgGbNHdqP2d8BBrF9Vs2tv
ihxlyDIik44Jnd6WS9PsQOVsKoD+O666l5TRhgk3eK65FWVj3p7dPhnwukXrKsZXVLYMYAQf2aa/
DVTSUNuYMl+3+WuQtpyOeTvoO2KKd1RHo0Vf7Voqc5MpfWM4+MVB5eCmw75S5OPZjmPp4VHWWw8d
GRQMwwQKA01DCtSErTeKm3zp6lWeD1dfVOZ+qgq4GdT6Drp8rczy0rgFTdw1Fr2xz1FJlzbgDD6S
ix17RXbyyq2VMk5OACcObW8unkNYkb+sRQan82cDkFR8m7n1Oi4NxGmZDFuWDEClqSdupH6nu4i+
4qW5eEBnIbY0ESxod+2s+01lRHe+tl7irnuZXUwwoWZ+qrTPpt7qLrJznuuaKX8gSIShe6+WHuWW
QmW1NCsbi5sLUhp+tziwdqOCh2ggbBOyyPONpJ7ZbTyAmhQ2OxUSZe6SMqtKwbG3JdQ7gkxGy4AN
lbwlcBVIAnZvDn1rDa3Q2J7uJHwQy0IOtKmNxoSZ307YWhD3tyWC2QZo3BMxgfNkGo9Ekr11Z9W3
VpVjtcRQGdBPXYuauunuGFD3uYrN6hrQYp0sddYyZgTql4rryOXHmBxzT6K/3jf0YKc63Xn0YrNJ
eM9MQpt+yFYtz+mjxVxfOOq3VwLcTe3vvrd/YvqC2YEsNnv6t4mTRsge4xeFfdXOb+VVjguvAA/f
BmARLa042kbwLSR0HzvavQnLnbowuwGiShg3Yd6Ke7wzhMSxOAs+J9P4wYj9WptBgzWFJJRFH0yu
DNAuXbHu22FvUZOxTirYIr3PTxu74p2G9WvWMEWZqX0a6/InCrD8DBMQQWuILqJhVIYudzenWKNs
dr/axgZWJc8AAVi+DLzlFttdh/cSBMRdmJAfjZvilJXjWlT1oxeTf837/pVAMnmlhp6qlmGj8K2n
shPOhmwtUOfGIGw65f5TgktkbSz1x+T6AnqP/KXyo5v4IE8qO7PROLXtfG/X+n7s7NtqMvPbeoS1
kzTYLoL6eaxYcBgOZzQWfKiuUu7tKnmjPvSp7s0XDD18xIzhpYOzGrJu7RzjsZmqrZsnX61nQXJO
jsGM/4r0N17gaZc1DCBGTXotF+/O5LIXCiESFBPAubB99QqxzU1JOzD327hqX8I2e2xhy+ZFd+co
7hgGlw6Kyb4C8Db6zj3Plg9cZHvT0acGvlD6563Zfu6D+oPI7qlF/DToU+gHlpaShNdqTqJjWfi7
ga29bgFaOIitklBbAL+4iYcNXin2DwkOIDopN45An0Q7JIsRGReFB6xWlJOwHto2RrUVk76Blvmc
1zjqBewKk7Rsz5O+ybK91NhVwxHB25vsKwI8AL1EPwXNjx9faNj01hHrg3WXdf0+9nMeKkufczFT
uN2HBPjjwb+CgfrgIHu2Cv9dZlx+Dg7rcc5vSN19F12B30vZzJuRewX4s2+Q/wpcaqvexCInxA+Y
xoNbYhFFHC63gyHpRa3YR7meRVEYP2uj3vyoEttG9s/JVKMQTvYLEGh80u1G8fOUQ33NBaE7SKir
Ps2vPSV769EzqC6jWq/gi29q2BJun9/qEYPkCEf+3Ft5sPFyfe5ALUIojalY7oeDpZenAVxR7vLF
aftoGiR3De/a2N0H2ryx86fqw0y9L5O00Z6OmPziDfo9dab3Posx7bO3A6UQ4zTIAJp7WWFv8Ml+
ziFLvEVmtx2Hdsr8phoYLocq+sWq5n6eUrxXxk84NAh1/1vT+0+0sQXh9R/MjUUYQz+A7GWbDhwQ
Xy6J/L8JY2OSVT6AZL1Kva1F04u7PC57vft/+y5LDv9v34VPDkG6iu8yU0tnuMQ82HvEQ7//b6HW
tQNifn97uRe03T+wdIsx63/+j8dv5NlFqYU69+867T+++C+d1vnDpaHSXKByAubLnxUgf8m09h9O
YEObw1VkOaz3xd/MTcEf+FUl/8PyxH+yMBn+qdL6f1iYWRBpPf5e7EjWf02lNf8VwiKJ23ueZZlS
8uHl73WWP//bZRKNZPlwbWg+wikANBKFrnV2PeeqMI2sulrdTHX84MB2Y5wdLgl4xb03md+01xM2
qSZAGThWcB2M/o8jE7y8/U1vgKo2iLEjeSE8tN4nmZnHNBbb0QS8nGlc/Ag9kdu8Wm765hWNor5r
UNx8eIgAoT73oFZ9r38dYf6t7CC/Z4tzQHFYB4q8PKtcqA4N0IOY7dyMU7331p5hYrAqSU87zrxz
qxQbLuP1YPaoPTb4qaKdHQqibH/nKCe77VqOX1TXg1iJwiTBsIgVfypmkmnJR6RrZiM0WJd0bOXL
Mw/k9wgT5aoj3Lv2YCvz2iC7GgGABtshD2vN6Vngalhro5b0geHnQMiGn7enu1Nuaz6B9EuBV6NL
y6XGdQWT/mMYmHF8yTMcns2TxkV8CcRcb6doCA5AJqLtLNlw2hG4VtiiVGAr75RimfWd/uAXLiZS
xvGpxUMKGYIE6FhAkUDIIgR/T+H0ElcnBlUdel8lF9+jCcUKNaTRrqZgrqVMeyLn0bhQEsgAv0/p
8KkcYhpFysIa6nxDYpAsc9x627xVt0GCeE/pyLWacTAVIn7IOo19tz45nn/0h+YQVQZj/VwfWrvt
1x4abR0xLdaO9Hg0ao2BI4R43CVfvpcXDxOlBAW2C7b7OKvpZtlNbXwEFvaQJME1Ftmj7NXTYCTv
1ujch36dEmt0L2Q3fEzg2fOonWLj4LhnudcQEkzf1GA9Ep0iiA8mrkK/nWIO6aPTrUXBhIQ9xHWY
eIjhr/tEsmydjUda5mAi9sUdEs3VLXl8CAMBI/nFeoUC34HSSWgV5KxQMTykhYBe0zynpSxgEz6Z
GiXO42Rk3KvGWCWujaAeBohiihdRVg3QuvC7Hc3TZMOzMfpwO/sKdh77XlNQRGuzMjaKSxthAYvL
/KmDDkDV8wXmwqegMaTu04cuMSnnKu5SYtCToX9bfUht7ASGfbikdBGTmA7v68gDKDfrbeATAqQe
iswFTcIFsmXnfznBfDM1leCn7p/okt0aI0Icr/meHNAvXSXnALTkQAWpPbBUTsXVD9xdHwTnAcHT
LsIDSsR+okoOiC9JCPxM0nqcPStbWX+ucqWm3q6Kj9j5fDuIr7aWxVaO+QZUtbkarPZxohqh78nU
swHF4JxtMgmpX7vfs+FZ92U0fmPseAW6+DvL+h8xjK9qbE7sGV/rSGDkH9OdC9VvYzeUs+d+CRPc
oelRF0t2gRKPiVwQ8YR3d3RJAkw9eRsjEKc2V5jL2mKPxZpM5YIQSofh6PWltQnw4zDRU8dIde+T
PednTH3kuc2KIE+5LSz/kV81pR89j++A8Ma3Zuklu4Btgku/Clk7uaX7565f8pWee6tpRaRs7F4w
UKyKYLI3bhdjRMnm9zDDS9iBW0MK08QyLerkYsIYvWWDK/FtXO9wBWcb103XJC9ZkF1tC4FfAIJE
gSCjZddrgf+5Hr17jAZAuyaKVpRSuJZdQ+86aCgeIhoGxOxrWHgktQ5uXZlTw1pUWBHm8VP11rhu
BS5EGSMbSJe3PpHukxXXd6Nwnx2Z7ecKpXGm+QhE01IBYH9zPARu4pi/fVdCaiGasCHg+w1f+HZI
e8Zhb6TQYMZ+3SMQ9ISbK5mcWkdToQqRsazH7tgMQX6IOVcHc/TVzD+GdF8zu+RWhqnJ6/TRLUi/
0zb8hjF1LVlzbwIVYp2yKm8dWuC62AP2ZynoJmI6No6AtAiN0S1LylOc/Hz+3VriDaXrF3dvrBFm
NeJlYzII8AFQD7419HQeZ65JJQ9j64FRafXzPGO10RpSiBlfMbTdmYO4itAiz4gmCiHqJlWwU5KC
6zF69EJKMdwgPga6uE4Dn17DucrZuWspVwgKnHBkQj7RK0Pc5u07svlmFk6/maLmO8oJxrkj5km8
bcD8oBlNKXZcR7/UyXAY1bwvtWFuOn86G9Ax/Wz8BDDQ8NHxzWMW5PDDWts9EUUBVUZOfecExLnA
3OEP8Ypvw4baFmuMllmIIzTEzE5nkU3hRHsyfWNvR93T6LUMIon5bFghrbLsUMko7HsUL2RyfjNr
OsHA0fx44aUIKD1K7E85BPWeNhhG2Lh8mTL73Z7UFgvS4uJ4rH04rdARWYKiiI30O9A9wyr2QvHV
Dd6KHzUnt5hB17WtSnI29YshFaUREeoELSAwVeDSlvbbPLj+nW/TZt2AmSeMaEN7n8d963/SCZ5s
egnOyEhYbmjLTDbg9g/lGJyJk71Vyx1uUQn5dku7Zrh1jfoatvY27Sqo226LMJqe+oiQspBglyRe
o0kiQLqEUacDRO4NC+ejO2O2ZRd6jgvElDAAYp+Hx9IVE5dZoTC+gdfN9LEOw10W52yp2wc74wLL
clY6vJord8pvZhyaJ9HVH70KcD+SgVrpQB164ja5VLtUVs89AhaiXP6thmzLqQzYXptuTerbuw61
UfJzFQUF71H45LP1prZygyH42DciYmJI6SUSWEtjV24NxXvOv95PTZOtvLb7AB1Nk/m0cDgX3yKa
Cao2ggRGsp3y2nOSVoskWpvbVncHWEXYXPzgghfly8HQCz2VzGYUOtmBR9YPKvhnmyiALjnKRaQa
NgFZEh5InJS0fAbtNl1iRBm+9QG8PQSfMNyrQZibuWxenKq8o2TyVdDc3aNCOXTHX4wCwV3RzwEc
woDd3aX+nUk4i5QXQ2/FMqLqwtumAneok2vto3ZHKsrXqgWrXtbvdTm8W11363AvYTGDcAi4Z+Ob
0e9EBj9mF/9GNtpYDdwfuVjUK/RaGB1orVPSuYciZp9DpWy4VTmdZqF66FPPBhgz0YQdEKAffP0c
2d2xhzbCzuIw6/yBsm8SscJny++oZ78jS9pRkeqbtwzHN049beNAQBOrzt2gDm1k8v6BOo4tVjJY
JO5Se3qtQKr1dfnU9O3e6XDiDM5DZXN8CeJN6Jo7SOZg78BTJUH9PpjOR+1iTjdVvVO9s+vdPP9J
5eQQJibii36LKan1cPWM1F9T5AdexbFvkgaDH7d+lHoKQ2WTXpxU3FNVlm3amUbqWeit48NHaIDY
GhjclHUMp8Xx2bg3qQ4vQzSdjMC+KVnNZdplfTdsHA+l0SaoX1vU/Dp/ItEUWcahGM8mfd04JW+8
xsaJzeHU5/lGfdND6Bj3Zmv9msfsytaHD5YbmE8iYxkBR3tXhuHrWAbuSjczKe2Jg7/pWG8DVS6r
RGdnpRe7lsn6PILkF4YGFtr5SDXJbe4WR4OgtgkJAUzqnQhGcnXWsxMZT6Eu8dv6WLhwmHe0DEHq
wuQXp4QCwxIgj0Fjeh+PD9UwgG8HyppXuDfjmDG5SL7ppdoHunqowQRbdXyD1AZCIwv2iQNNiK5e
1UHKyRLuEJAnR50jak7Fqp4aSa0Y2WmriG84LAdrwEXXAbjlZmz8nW6Ch0bjUnfV9GsKJ5SL4X1G
1tiMONYiP7nPqMFdBdq/TYFZdOznWheihanIRephvCRa/oaLMyBXNq8FvlSuUwfnmr3B2/DG4qpe
98BBas+4FRJDveIyaWF6bUtL0i7vcLQoUWzJcMmSrcN063GkIVQ//aSJoMo+DfYNW+Ft/+ca158O
9UDmsHPSZ9DdWCm6Z44z0ZUAyBGf9LHRPsTdMP5zb/bJb3c2YsyTEa5Yv9nBPtm2MX3kcOCEKC9+
DArE9vQxFeYhyijuo6kedpS+GE3zQe84Xt05ekgM1meRMZxauqQ3vkB1br3kvq+hTKrSvR9ZcdXY
BRcUCM/lflq6xLzTXEZXwzMZ8RK96mBb227x3DjNg9nbvPrBMOGQiy8RKbW2si+t4e1kDEe5Meb5
pEY7fx3x2W/zOUICH1mTmPFt2KTtiRsqkZ+lXJHDBG57eEgt4dB1JcKcVRhkx9RLSmxBXGke6mTj
QbLyLOPGzaK1bMBzJRiWvTk99kXx2FXDk86br7px1iZ+f19PelWEDZVc0BZwaPL8r7phV1RAwqwm
K+lj8hIOugDYwhCmbZBdpF3fRZLxya2afd2ZeiXQg9cGJXzFYI/rUC2/foarlpgeTfKuWM2m+yBS
49r3OR7zWhxCkhHEDaOHTFjHCcQNdTHPfgC2KPDZUkUNrXY85Tc2DgXYcguKKYmYvvXZdTxERRwI
nH5ewpk9FGYinqMq+MkkSyCK7MwNtDtIZDH+18zSt008HyhgvIcZRarcXTLAsrviin6aKKlYm2V5
dMrxNNXUckj3DjIUfISovkmQwYnJBtSPtWyvQi0eRh6SW5bSIAGBurG4Wdk1XPiOrZ5GfaYZBKS1
unAne/CH6NtaupoTOlc2WKq3+Ejw4giSEhnxetJQooG9QNdzYhqovuU9xSA7pw6olg/uQpBUFNSU
0ROkJzTv5OK1xOxHatdPvPdQwaH6kvXuOaVnVXKLM29xsGr7VBKw6dPowYhZLoEWnC/aSv6idf7/
nSCUBG3+rwnC/af6/a8Jwn98yV8im/iDphDhYHh0HE8uitk/vZDOH7ZnmwRHeE8E4pb/N5FN/AGE
1LMD8x/dvPgX/ymyOX8ID/OiFFI4nms74r8isgXuv2lsJAghblHZjBDo0ffrin/V2Cjkm2DdKWaD
Elq/VMI7m0ZPEKdmtijqWxX2/pZG8Ok+6fr+bNY2IK6abKFwKQpqCR3B+IL9MY7qVcCMdgyyx6l6
TgMex9aMz2/uggO9ptktRpLyRBnYezm21WEy6US0dPc2VM64skjq7Cq+2Qp9A0cmWlcS5KdIgWzL
oe5Z2nOe+pSdJ9aBFq9xdj82HRqTDVwT4CQH9hlnWy1SZmAJugYX/MrBQbyxLOFteA47Bym52QPr
dVDdx/bYAYx6SDojW/GHkKw02bYhkvwrCEL1ANcrJ1E1FpaxrZkPrzpBMQotvEHJUvJpt627a7G5
4s5KrW0oCIlpyWYSoZ+mBFE5O6Mmzx1D1gPt0ELFKHX5ObFkIEWTLz9KG0RHd4L3yfQN50ESCRtQ
GosRK9No8Xx1CARy3+7XJXrIAVDsY6HKX5NtvJdtmO0H/Btx7MIhssdTxqp9BYaQRjbbwZNA959l
UA6WFM9lX67LBAtT0zTWiyk7/6FJEKcAlxK5r8PP2TKG26jpHoZEqGOosgZYTeUdtZ9SdtDNUMXq
6V250KrHsKTfeP5RCbsnnXVUQwl/r0JRgnpkcuhhbfPA4wFQFbBKbbpVV3blyW1vgAwJApDSMGm9
x66kHLdy5dkRZX0wRlpumAtcjB0MoHPhQAHi6LOv3fQCSe03QX58BCDx9r4T0W4n02Gf1DV0AmII
B49D5DFn7Fxrq/5xIg5f8CrWceQZay9iN5mHFqtXRRtgGfBPMT30G1w5yUlMwC/A50JODJLtXOek
G4BuRhjk3GaLVxUtwjQh10UW+uwSxSgh+GTRHOyLrr20uZBrK2WT0Zg8zVXozntnzPGJxtaHhBu9
SRqPbXpQGierpwyLpTNcwhs7kV9YtsC++bazR64m9KKiJ5fTwLBooGE/sapNwD4vxTzO3VTYx4pj
MG2NigVbR4WH8gAx6bQ/saLCnGYHv4xZcHaIRPncUpcmflmVviVnvnEGn/aEkTCFYeIsZMp8wwqM
scuGdVMesoBiZDQlVD4DxLeHWImTDE5cIrZ9ae9mWb+AK8DEPIeefXB9bCt64OrMDGKUqCAUVXVs
UDkRPdhz9Dh39LpaiifqHGEeodGA9mzT/MpC7yyKxWyFJXETZhxlWf5tgayjp0f8dJYec7bfmIe6
kteshnXGhJFeBzPfN4FiacoqV3L0dhr5bdtNf8NJ0AUCZ7+WgbIPvrZvgw452FX8elWBztjn3nVJ
jwXS/pkmYnS0kNxb5kz/JJWOzALFsB8Mv1u3xHvMMOeClWprRrXaCF1ep6XHSzATMW8JTlfj66D8
UxQUB88Ld40Vg8WHwW01vXnAC/ghYgNq0UyKIXSqRYVnNFh4mKthAlaFATbCr204W2UaHrv58h5F
alPG5X0ROw+G4f+O4xiG3lLYMSbvVVbhr3aXE7skeiNtZKKorN7K1Pq00pbdKbekszCKe8eqf5k+
FRWgQNu+3hJD2k0W9BmMhHjZkWOd8Jwb9snsw6dCcraX+Ws+EGxr0scRW3JYx+8KMJCTmxdvHtZ2
x1xKovTccVLIA3R8wnIfIHA/gygzzqHiAdBm5g+x3mM6h5wtsgjtjOOmo2mCGMbu7EGPWPPJX2pW
fK4o9r9omsapTIN1M8dUNBJmIxZyRWZsD3UiwO9pA6lT8UmvlIgOCtFCl/KeYKyzCXqxowb0LdUl
wqYZSJQzc8vB/IImQCoL+MNgA4ELsg3OkKdKYt7Newi1BSXHOzMPflKFm3Yc/C9uUy07W8hluS70
eooNGDYVCGnHAV9aJ+9tKT+ipPkVB9Mj++9tw4l/nXvmLbuqn4ruG9ow47u0DnDsTTtpJNvSaPxt
3tvvOfxckLr6YpsjGXks5xwrf6a4OuVyso4Cp/1KpNHZ74nHu9GjburfZRR8dgIdVo0b3Q0XOhHu
Ym6zqQS5E4xviZ3embO8a9EMYTcfMonpmnzvM/Gxqx6C3SioO/GdrQ3hzUmmtygId4Wt2NyStF8Z
IrsOyonPHrLlKrGQjswgDzeyzB7LSYVUXIOFTfVhbnyCUR2szKy7d1xi8NSyQiRMZ6Zr08JEI4aL
mMwGbljxrbQFHa9M4R1qn0gtrFs0X9j7xJtZMsSsfWbaVrHWw1Ma40dbD78FFakrCfqD7pP4MWkV
1dn4PbzR63dT7n7IsrwjJ+fxlU25jVWyG23WaBWQbkZYShT5BdxCfHATfmn+F3vn1Ru5kibRX8QB
k8mkeS3vVE5eL4Ra6qb3nr9+D3vcvTu7O9jnXWAgjNDdV6UqkpkZX8QJUM+LaUIPTCK2DdqgfnCH
fDAWOYhKf2XjznEsNX9EWJnwX5DPrnjzFjRKYHkYejRL41t60OSCWh357ehvxuec0plu9vGFct7V
aAHYYSO0ySzjyapNks+B+ipU96i12lGg7G2zLEZt7LIfYe+hlATyZ0tilac/7Okm/aFJdYf+ATq0
c57rzj3bevPdTiWXtbOz0/iLOQMSV5EAhjF5a3RGHwvfh+yd5CPPJFh4porjtaAQdqUl86VVpExA
h7niBmm4Kjhqh6rCt9Oa2YplrThHhCsI3KYahQZxtsJ9myP42OHaLiAtm6KoKSXsJzY9ukM+sQAs
4FYlfvPIPhJAvYRwI4H/od322o0SWAZ7A0n7mI7GpIVNRc/fS1ezsdIK97FxnWE9GNQsTkxTu76n
kAZY7JYhyiPeSa6NzkHziUpyYnrz4tAsRLKWjHfREeJtrehejs6TI4PX0mquFFJKwG2EEzqHTcBU
gJrLlqp18Q/L5gYJw9lrU/CiUfSrud4reVqOtSWbVzDyW5Cp30PUPUw9kwry3PTPF3wwBFUmXfvI
TBbFuCjpwRbYmyXum1U0E819RpYrJ8GWbPQsq2lqfGj+FJ0TvB/LxMOEzgwPP0odbqfCfoat1q0i
Bo4r4Tdgpo0iQ+zQkP1DapiTCkB0QAA7sdJ81QTChBxZAgmYKBPuRE26o3hsjfLOj9lkWf4zBpQp
rfajtnVCugk6q01E2zv4Xvcz5nZrwvDZ1PW1QYKFBB82tIRk7eCuynE6QnCaWxZdJpvurXA1FAy4
jEV2Y0V7aEsP2QZvrq6LfTuml8KmO5JKCHg4n71dsEGTfrhtDfcdReBHLsp9bJESop1qoSdFs3Bt
dC8nRQZwOigMCcnlRT/rP4Zjv2cGfaa5hmJgE9VAHjJRt73IuFa/Py0ruhR+zhbbfq0T9pFut2tL
fYWMyuzdfyO2esimhFlgfe8dOlUbefAc+cFp6Zo6+rVMwWOpBLwYpbK1ucGrsIjT7ORW7RPVmQ/9
GJzolAdyqTHcyN4oQVjbfUR40FKv9Kp+oRifaUh5HEoGQEncX90h35gNpSNtUQB/t7ZTTZ4e9GUt
9VOisAlRfWMv6qKmzisSt2DkQRaNhzDk+iU8gCXUsT4hcft7VN1wnc5yvNWxf0lFu8Ysfzd8/qap
O6+Iy+h/xV5RAQLRN9wmU3diKITvmpnP5BMwoj5+6ZrcC+XQH92QqG7RQxrWWPHXgYchrRheVctg
qHMNJAed/pI0JN2cl9kG+NNnXhILqOjQmwz9aGT+MW99xij6Lx8Kni/zJ7ByyItpT4kupoe92TrH
doBTYQbjuGka47saku+gU8UmJp3E4n2nKIUiaFfrl04fxCuZUHfmRWJTz0PzEsbkKjUtpGQ7eo34
SyXxhIUqGAiAcFprpldh059+0Ru6q5UbcUQM2kOAGMTTPVLhRgPnfmyCaYtMwf7VpKalc9FJZQ3r
M/CeuzIkew5VDBna2RbOSHXWYOb7nhHuekAR5UQDTFwEmPZxUU4oQuuc63Y39ZraTqVf4l8kB2Tm
gOskPdpmzxh+EjmZaednzEZpJRw6s/nX1m5seOsH034JbbkNaQLnSYTCBBwaFlQigb+x4yxm4JLX
ExvxYIzRCjDAwcYITzwa+MKUQ/JI3Vl9DUngsGmLrGVOfDyPkrXddtto7J6LLD4PaYqWEw1XUDFq
3dftlh4CKj2y6SHMpnsk5ZdWpMMmHRF+YloJoW5h2xC6925N8atTE/w1Kg4kXWWzJcuZl7Y6+1Th
dgGCpzo3cffhzfqkFWPc6MNc7tu8fY/L7mrGPhUI2UHL/ass8SVOjhatstKif7ppODLnDr5tjnwe
LBBc5N6knUY3AKyQGc8ujm9wxWZ/a+qx2eHwB8zSedVpaHLvbOlhe0zsfjmo3tzpCe3TxbTMPW8p
7ODiO826qhrGUx3PQ8Pa21p8cIviYDo6O5dky3nqgky3R21ftoDJwSZuWgZEMZ6G3kgCVPHgXNj9
2snCVe1n275o9tyLoNXsnUzbn9wXnHnyc0ejGINbh5yO16vdQLqU+gR8JPyu/vRKWWOrB/+vczl4
vH7X4fzDK/gvtrJz/p91rr/9k7/rXIacxSzkJJeKIhed6e9esllisnTd0oVA0/qDzKUICnNC03UQ
WwZ/xUV8+rvM5f6FulIOe3iqTdtR4n+X+LX0Wcf6p7Fx9pLZEoKXC49rhm8Zs/HxD14yrxUtTzFm
T1VhbPoI/sYEXYe0ownl/ScYQbJII0dfxLofcUp7R8wDYMGA5rMJvRcXCgHLgP5eesVrHTvvWRW8
qCG7lFbwKVMtZbMebwnVwhnxb3E63g2rfk1inUBU32/HcVAH2WdPrJi0SSZgTcfCO2metnctqkno
8l32Tl1i7R22dKWcUVgYSOLI8n1jmKPv2Xryeub1RYF8TURxmwryNUwYKblobOxFljiaekN306i6
5VxlgWcOEJEP/iWl81lGnI/L4RrNqnztM7dsSS345lgeNRww+BXwRkAaYKOhap7u0lyPPCzY4APf
FVb55SZzylX23TruZv8yg1p6CznMEBFeqGpGrEf1VrA58j3zGkuXob1dswkkj2gTp7Lh4gkXoHsn
AMdoETHIfN9Bj3eyQAMNSuZa6k99X7Mxp4smKQjXirMie1NZrdoSebB3rVujr6fOG9B38tBYePhV
4oo5GqneRH/QmNAtdX94txPsCvn0HsC3oEN7G1njpYQYj0rTflC182TM7wAGFyrBeuLFHPgxONd3
nzMBdP+nKGrZsxnVsRH+g6S/fUk+eO1DKiHfCS86aqItprjLEOEaq3Q6JOl8xCSWp2uLJtRaeASZ
aE+dEFzg/aHTwM1ZCnXLPPvDHDAmdMG7QcQGMwAzLs29jxheFn5GC1RizaFvG95jDcLAb35JrjH0
hORg2ZyMkV2Dpa3X7tII+LitYOBIJFFQGxz/q7rFAeMy1ZDWejCp1WTrGFkCgwI6id5sjMR/S/Af
Nbp84CF/SPLmXPTWh1EHB0Bs9cKmDxwipDxnUfaWxkz+ohoZpaXEJY1lQ5Nj8JOY3QswVlx3+jFq
hm/4Sh64zY5SoRHLcMiuO0HtXnoNszK7/DA6Pmkzex1DYy9SpqrAX/Sse2hy7rC+re51BnCiwbhD
3Q5/ZFavhg8St1EfxhBoS5cq+WVKUlxo8TU0W/KKsYubx2Uzm6ppj2Zao09kDNI0tIfO0aDNYNKO
zAwwdYZShWD7Fjc6QXlHM7YTuqJX9ceibl/oD2U0DGM7SDZdwEVradWbPloEQOP4xEtYC7+42jjG
+qE7lWP95Afur7BTp850v7yRKyJlxqOoXmPfz9RM40DmxFw0xgWJAUtd0DzXVfyOB+uld8Qpaedo
MGdEkbQaTpECrCsyu7Rikzrc6KtLhp0cTI41DG2Ig6zaqdpP9niPs+Y+QBgAs7FBjmNE7nHk1LN+
mbIr8jHhu3DfFrrIP/lNuaWEekF6/qypMlt03gTOV+Lb0p6Gxp9FxeIcdN64i4L+RY32h6RxBneP
/6lpCLD1aO0S+PBKBwNalBCHqIgih6Ktei3Y9AMlEcT4zaY6WqYhLwEvmi5otQvLeVGvUG8N36C2
q9XejNLbeDla0ExhzSn6S63uViQTk8k0PLU0vJEMp5G3YhuMUQV2DdwYJlk0Ceex4K0NJ8wS9CdH
kvShKMp0HaT9gjCEs/HMcWcwZhvP/kzl0VzgBmx+dXKoURodnTn2PMprE/4cmvI0cKBUY1kc9bJ/
kj2wl9Gk4ozlaV309NmG+MgAwQA5Sj+cyVrnvU/CtVuzzGySaYTpZB1LX+92YQcnNAHtIDiMrOoq
UgsgjTCc27dcTbh5zQjiMKWiscxeEPCeEBIqin78gYE6dFVKowhUGMarpqKdbmlsS0uKP6Yaq8+g
V7tBwvy0EM4zkZ9kMKKDNiZW3gZAtKu6S5F1d9NvV6WTvZj55KIU9C6rBE7pBHZxq4ubbyEwZSMm
UisbqEPr5LPlQTg06NFrMijO/t3rx288g6wWXgpSf6SuKMKrM40bz0svUBSPBdvuovIuViFJEGtY
p4CxLbWo3MgupQiA40AQ1ysvlC94kdkPT/XEKaulb4q59ELv+luggpvM/IvLjtC3oONPlcYDy4U2
wO2HybL312YCe7aHlYFVhPxd0D4NhsHwnKUydqz3BM8zifZDHtK2LLoHVUCspA8wsybwQtTJh/2T
wA+0nIJ877dYG0Urb6XBdNpP/bvrYpkpkx0XbrHqFJE9E9ydcvFu+qXJiptVl6YdT4ZX/4hdz7s4
ZmjsdM5/ML4VbuNy39XVh17a/oZ0uL8qSgOZuClsMhmhsTDo8KySOZxYSg5fBcoJSL8thiEH8n7/
VRpZdk203Fu7Iwl8TLItRyxO+UW+D5N25bo0xyjjStk1/mVwo4shmQ5cYryi6FEULeqGTdAOsyJz
gUo8Ev8rCDgrqGfepxoqdxnp/SlvQRGEJnW/TYCEF1B4+2B5RE3DavhyxPAYD/6dVjDIAHU4HSx3
Nl+XWbY0fNBYyvJfwrje1imhZAScX83IacRMHmv6nYd2WFue3Nu29+CbrbHOo2ntiRSKQN89VwM/
Lg+Gn+zwyEmK4SHIi3U8WT+igDBLBvZgiQ54GwIjWhtZe6C8qN/yvFpj0WWaAGasUMRTm4hSiVGl
X5BCjkHCLRpMsMpgZA20qyaUD05qXXnGQGWd7x6CQVCrMmKh87jCSTSl3w5R7gU96a9B1R6l5ebH
qJJXKywrZNPUX44ceSYhHww3PYX1uJaReM+n6AfFnPsay55rw/32g5e2sz6c0DwPOqyr3GQ2GBps
sQyzI07q+M3eLhMAwEEKhLCGLl6CT/aiNxUm6dtEPSOSQLWhXPegx8YLTMi1m2WfaCtI8cQAVwVQ
ipPRkMfqSjxKCbAyq+vPVZ/ttawDapBJ4ztzfP6CQELD6crihBQATw1kcCYf476LDlox+TuUIn3R
quGY5fVjjMZvTkzE8M+6gvLSxk5InY2gLrPxwKu79m67oX9+aYV0MMQ5gbObzaiSBTVtxrWXNlua
krbMh9YdOOnBWmfodctQG6GqooFNw8AGIdA+As8hBwDNfK3RD5Og6AP2cLg4x2Jd+lW4B9H3Qt/Q
KY/apRmGl4iAJ0aVRzH4MN7BPMypjg2HPehP2jL1Zva8HyClA7pj24lI7VzreZZQ3GFimXP/AnEw
17xVSXHqWC6tPHy17Vn3Q2B2+dSNfuUHm2Y8CMz6hicCulPCU+Cdtexr7vOorRK+iZGzYzDp5oTW
T5wvJ4xRx2IF06ZJ73b72WLEjMd0NSf0ZmaZSLftLEGNYL0zNpxIffErItQan+CqSO0XR+DW8N6T
4WSk9lKZdFOn9IVB6FzjicW41n00OmaMAoOzr/YWhTX+MG7M4V06n1rGAcPzd6rsGS4WyRdYQGx+
JSm1VzDVxyyBpZKqXttYiFd12R7j9m6GDbMQjXUNetkoaBzIzwx5Iu/qtqvMnmyGxurVNfCfa/i7
pzzdutkILGSazxFPgekdaqilU1TXhyh9C3Fs7priXTiHOV+MnMsHHnI74iNsdqGQ1nLKx0NDkBlL
n2dtczfZ5Fp/gU64HzDzLnynjO8NBW4rPaczpkIFK7GpIn0/BJOK+BzQtNtBFvxMc1VUFS1/NATA
PxLyTeWEXfyfAzY5h92efUkoWa7fMaiwq6nXdOSqAtg1EQLSsoa347TB5StLugvHmEGfbtj7kSDg
SnIVnHTLpH4icasLxcrtQTIqWLZsToGO0QJKqHOeLBq/nMJ+c8q5XKitDhkhDp6BzVX25mGgtMeA
ebrV8dkv6843DxMGxz20yDPU5APrFqMshglsVJghRQWb9pDwwCqwVMKFaDAiy4s7lonxo6APRi/i
s+Fb+yHW12y/HsOotFgUOMnkPe3GEw0/hrv359kBOVU8TmZ9iBsslFUuPoo4H6hMwb2chx4TEwZQ
60Z0P6sEsGA4smXWHXg9IfU2+AMJPHThA4mYfIHTloINtdc7dH0LMnrsua91XpFuRlhJ0p05ebtK
qk2RmFtQn9MpCLzxktuMeEe0vbgg2+1oTo0TpHgpTKq6Aoh0fmVsyGw8U628LzBukuyFkVzXJ0uF
xMQ7OqNskBwMwfsj3rSXLrCe+hSO3iCKaOdG8VVI7zkJW8wIufwea578UVQ/56Iv0cOgtokC54fG
FjEq9E3jhVB10s/Mob4DSWwJsXA7gQxhfciWqTOtk9J+5ID7SH/6KdXotOEsH1XjpU4xVyQ6BmGj
2kCWpnzWCHfUtR5Lj6FYgovNoGe+k6cyhWHIFu+xCshUg0a6Tkr8oKht6Ybt3mZeCCjsK5PiAejc
zlT1HmYh7/REawHx207fyhyC3wT/VmupsHPjahOWtCzrOQ7UIX4t0B1HbMNgqKJPYSbIipwEWUqo
1DG94eI0fF66JpeNcUwkxzwkriwkedw36T7JxDHpqLYPzWcZo8+xFsK4KXgK8wbRBU8TuInnUxTw
jrvJm41x32EZJVwdxbefZQnmB3Gjy4NLFfM2gzLaOjQyJgs9184YWNZ6Oq7KMnxE9z4Ai9xMjnnJ
FYklbVlht2umoVmSksGyLDmomGB1E7iAbAozoGcowxjWoIJhEcz8lWjJpni4M/E7Y3yIXAMEQFwN
y9Yuzp1LjJpj82Yc6bjt3XI3ug2b1qDDfevqeJaxnC9kmzwDWXigLWuEB0FVlozGixvL5N3zZlMb
mhH3sec/NlCrmZwz1Ws7D1UDPlYz7HUaryQ7S+weCyhqPwNAYZpH8QsgN60tAXB335aef0Bapi2p
2w1RNC1VN/jLGqoym1FYYVHUXH2Z7hqMwAZ/B37aHRAS9y6a5iG0pL5pq6z95Qi6aOowes0m7RfH
Bf3Ute6p8xP+Ez0rJj4TiizLVRd633qvf9defvNgxmMDkB9mQzgf7gYDHqs6TFGHYyfn0KIZIKcs
Z2PyIqoMvOU0mRv8rQ8RmHZbB0+V9q2xGQYVbGHN3jy3vurSZbgqQLqCO6lT+JAF5ljNE4cspweN
8qk0Lt58ut5aq7uHqtlXIj24VcNwQPq3Seo/az3YhYPOFtBhxaEog4KE5y7LX+OEATK0vIbJCLW8
2PexbxAEZA1/G2nwxTBFOxCsqQ0ug3ozTOaRcA2M8Lam4ZqNoUOFVmR3t1jD3F1GKYDkrmN9jerd
xPCWbq7+OSqbG2FNWHY1Pw1pbztx48ZD8gXMhcSW/miI6p5TSkJdBxwaLGVRMC1FVq09OjIrr8Qq
b15SflO8ZhHtksE302HoDMbcmVVh+8UlRfGccy7SfMaultu88GvOCeal9exdkygwTvZDElY/rIlq
SZpZPpuuee06aS9DYiiLuifdDj+bUVWtMSYebsMQ30shOEkbuymkWsmRWzkOT7E13lmDALKKe8Cf
c8NTKGVo7D3HRCenwSsI0e5aL1lHOgyLjHKqfnxxdZzC0gxJGFBsyNFI12wY9onuLH2qKNvG2Yci
uoRTCjSpmsCF1nTqpdh/U7026URGf/IVZUfsO/DX7SdeTzif4PA3cF1gHzaz/myo8sRRmQUr4yCF
IlI7HRUepRcsjdaskTFLQFibVDsZyXo+h8cKM/9YVhw/7WLTicY+Jjl3UDZtmsksFnqBD5fUGe4O
m5bQSMuvQW6+RbbXYRNwnvOq/ky9Rq4yvTq5EU+DMN9H6AVh7r2RS9xOk30V2vDUO1hPKrW1qE5e
CgqwMfhe7NirNjKLb1XvJ+tYUO8RoatFKP+tq6qF0zI2xfJKFe2KMvY3qBGcdacHvcQojlzH0x4y
KQ33zSrVh0uELbxOGb0P5bbFM7aC+sgOoSRYAQzbLMga6KhDfCbDJ9reLZ1QTdlXBlr6FmX5V21i
omvQMgpgz7ClX8JAbUTMeM8oT23PrhOzfwLMyvgwRHuIpL/pG/+L7uCPMBhrQnga4DCGmaIaEGcV
V00V7gqLWZo7xpupww/sqzV9tFuObQ9OOa0yKp0Zg1IW02jGEaIKny6nOTTkEzitm+7pZ70YKX4j
aLue66dDX8jl5Dk7IsErcOnrJmza8+jSUQi85YoxDU06xrNSjDmocgivKYdauMqPqhkOcPvXtTZh
pisBNSEBqvDbdbkoObMxh2E8NLzjaj3LOlCMZmO1QqFu13mKsRym+yExiH1ojvMgOkSRol43mNYm
h2MopQEQBR8k27ZBvlm+3OqZvHZTi2ksQJXAM9PSZhxCKbIb3Ig9O6ouhG3GSfUVW8yiMvVLlxRz
zerR0vxn6l/uRa4dFedGINSfA73rBSQcBHFgWb0fLMHfALeryunEmfkux+Rud/I26tT8ZdxspScP
FjDgqeMkG9AJLq2NTmFDOvpYtAxFRaRHJGGqnkvKYaYZTpuDm/AE830nSOhyR3VYBDJda3790k9F
vmP78e7XGTEhGX7TK7FLBeV7YKyDHbdQCx8jftEUA7LeXKX4Qs2YTjOMkcdJ6bu5AcjBPLiI0a9s
y+dMPLQ+hXhiNWbmbJHCNFWQ18Yi9S20kouHLPPIy4L7sVGoBBhJc9bqzl6ntgToXHLoqQL6Jbl7
IO+Y8jXv1WOlvE3Bpj7OnGyR4gozbJ7S7iR7OMPChXFHqoVvSX+C7l5A3MDd218cYG+LtFMHNn/P
Pnjt1rMYYopkJzJrZUl+qNUcdLvZ8Gy9VtBQVr3kXGY4HdE2q+FdH0oq+0ztoKDMnEnSCU5J1omA
QXdiRgD7vE52jmuteirVyVuw2DNoahZ9MktKaqRPKDjLpHpwCgKSdBCfq1h/6IGhOVZtrCyb9oEU
RjPeiG1ZIZFrBlDgscgfsSseCiukbqkTRzbslB+m7ta0wp2W8eiLLeu5MxucVlSTc3BkoavpuaUq
gUU6pwJO0JUo8qcmw61Up/m1V1WHEAbcDbv/iP0R1Y8A76vbpf7ZjI0C68OYwFOFnQfKOt0CZ3qQ
DlVmTV8RY3Pj9ZxcQ26klgDGmoXSKoP1UFMpT/amunp+6xxKzfIo3sawlRmkCpKJZQMM+DqsONwU
vJSogQ7kZ8GOXME8OEfLFskrkU8W1g61AgpjtQqqblv5Di6iHEtUix61S3ITgaQ90rdo3FTuXOjk
TTZUkVBoF3DoHcqq/VU07Ld7qou8Efy6HNxmM6a8G+WAcwaZa6Wy8EVngZ87efuXpmIIYTj91mjT
4/8RjsdX3lL+N95/+mH+55ohxpP//ah1U31mX38mLPP3/zpndf+iKPsxcewrhq26K2GB/I2trP4i
gHiA+HB0IBwW5I5/sJV/T1p1nRSbEjQPWfYfqB3iL3j5bMsxLWAfRLD+d5PWPwNkFKkE07F1aWFI
0vnO4eX9cc4al8qrgAmB8Un7cddJVCSIuHhowLqf+rAJcNtUcpO3dvdIAdfQZx8yAqKwcBqFvDZN
43kYC/TMCbPsH97E/4JtI/7ltfGEMwSjF8NmFwme+s+vTU8x/4Ph6xYZjtKF37bZSgGsL4NRv+Xs
2/NwZH8b9ZJWQGOyT25J5WNWVYygRrB8nQ4lvmlVfPJRalb/84ubP7c/DKh5q5SpHGEqPt75f/Z/
gp3kpWJHpMctdkykGrNGTNanrsLG5LASvfcN4a+Iseo6LoZx5Rea+RhrapWpZ2JobIeqz4K45UZz
UnGq1IGxg3zOvTBf2YKeJyQTufKgH+6HohLLug/a9ZRwVgtHvd7iLISH2lsHOQTVloLrfTfR8Gx1
KVsEQfhIij64/P7iIr6S1cMDDtRV/Zs3QcyfwD+n9POb4GIS0HUDP4JkVD9zu/8wpZd5iwHVl0wt
fv9o3df3Ml8NPTjPwKYApEIUpfP+yXB9+exE4ijS0tlDZJr2v3+btMY03wDlu8URAysViPv//DEp
bpQ/v0LmLtwmQHK5mVzb4sb84ysMW8uOgopm47FTlOv0YetufT9/8AuTZhejMjeF7axK3QEsh+33
nCYiWXcKsEGi4n4zJCNaX8L+NZrAiE81gsYwkP3P4lE9BmH6w62sC3iqq0libl+5o/2gtOQq40Tc
XRls/T4dqQcmwBtPfn3pKZZiJgRwseZwEeAFO9XRFMNJjuSzLrIDnkWUt7Yx9r454bflrOvLRPwg
//ZcB1l3aQAXYukPN56ELVa4Krq7sRvskCgq4H8Glvk2fZKUFl7+zVv5L1e8xXvIO0n4CJSQlPNb
/YcPm1lSnvYWlOQgAJ6sJ829VmHDwkihxjQKsnfq6mUiu1ZVgC80zn2YXfUvvfT6S2uBpYwbzlKp
G2WMc917oefVQ2q5H/xbWI3QdR9AePwAAlk/kPeR66krKWqF/onkY2oPeU5T8j8+jl7yFrkRWI2k
xK08GE3BgtieTFO7JF7PGC5UV78ijKnys2JAazveU9bJ8p3hrKQKZjY9E9zZ9IWB4IC+uImzvU4g
+W5b1a2jSevCFOIxnOg9sIaQ8WudfbvJ8JwQzTj4qvVP/+b9dZ0/X6w24S5p6GTMLBtzm+QA+ed3
mCYzyx3wGDNIiKbVSHHRomrcM6jBWxkzZKQVlpn1qAC4OszxjMBdU7rpxXPKvjmFuYnPWFjyhJn6
A62RjUuXPgBkqWwzfPAY7+C3s214uZCtQ5cDdM3QshUIz+wcf1S+AUaCSpiVFQA4nG/kCQTvAD/J
tqf2OAmOIoGKt5DAiTfoI03NhVudGH0vZMCOyosKbMBCnHJZcfZJ2qffVn3SE4jS6u5EFHlHpL9j
7aMk07ErcsNZDVX0XEHz9YvyINt1nFrBWpGjW2QqPbfFWvXwhAhdL8Kgutt6/BASUV6R0DuatTGn
Etih1ndGzDhqaSEep/KElydZmRDJZez8SKKIjyx5jAP/VfOGlSB8o7F3dVyB9umL5zquHmf4TEFH
L34kb5kIAYCzbZfKiG5Mvz/z8V4zbGknHrvMH4ZLCreO6NULCiFGGcEQ31THyRVXR9OiPaRDIiAd
E50+nCCY5Kp5qJC7NkEiqXXOayoksweDmkyQUAx1aCC5IkETlhEKm0vaWRjbM14ETwHSoVpIG5nl
eNNC0cwh/D6/wrLHc6l9kgp3N9TAXOJ4pByuyP72BVwc3gkax/LCyHcMXac3w4XDU7bBCj6NeTAp
alu5PhTzmlqfdetCbLFHP9rKUqiTyGt3l5Xwi2hU3PYtnljVFt7VwcCNXzCpX9GSfwWJ43z36Dci
2ajUMs41Tu3L7y9u45nbYeRdpguO3qbOYwrk+XifMtNa8x/AXYAqyNs8P3Jz/N3FEJs/TQTYHH7q
wkiLfTyM/nfhwcAmRU9amGIWjX0waMCQYjlT9Y8O3cRGFlonzMz1WWeOM2QAm+tKw55fuAZnlIMg
8PUU6N07XSXDWXSW8Zwqh625PNru0F0brWmfQuA+hlWasMuLTeg304a4XbktOSY+a7b7UsMA3prV
VBEsDILrxHpPoFjdKtVMlw5ca+MP+ZlUvrlsFP3IVhWTTaG3zO1INacOwLAkZDiAxBNs2rEwHqsG
YkvANfRsev7nYBv5h1caqGoiugJ4o41W69xDnrVijWnj1+/varqDGVjPf4DR28uYf0x6QNtpXkvt
8NcvhnYupZ8GPDuUuaLP0X4Aox8SZsluUJmuBq7sCwJAeSpNrE4lANdX1zsnQ+yu9aLx1r47HXLl
NhdyWRhkvZwmqyEbN7I2Oi7sAcNv2HEksnFOn/76RVnOMpDLMkLaze1lU7bNwz+/1IYX77o8oJGw
5MMhibAF/d+/EVaydhEvhfhUYBywDHmn2Azkxk1Ah9uGONHmq98inV/QmIkZRgIH2XbNl1DctLD5
aad+BbE+vmX9WF3stLSOKp6DNYE4iVIYn2RUwGR0P8LS8Zj/T6remNwA20rq8akoTHUwo3rx+7ss
aL1VAXP12jJm0aKuvjmUz52iTmEaGKtbU5rHGmFxH0JXAPc90g2lJiZ/bW5gk4t+1alhzBucfOmU
6jUPg0eAnMMyM83xraCOhBknUGUOjmzQdL2l2LBqmkNHcucgnG7c6SnxTq3GcKGm/l5TdLHyG1Pf
DsyHExgeetP/FFVNPKKvAVezW6F+j92joScHbCXmkqCJcUPKOBRD1dzj0EI9r7YuWY97jG+pbtx7
4jOelWa5Dt28uXa+jmY9Ers1PCZ1RB7dA9NFSjLgWtH/BsGfQ9JyGtOvnEX4NESesTdwQur5QR9F
yjGbQXTS0WqgVJQtNUiieLTniii0nLeECcIHKHYSqzTK6esJeySELb6NUyoa8smx7+4Y/uxaPr10
mrZotP7cgPKod8V4/P2FeK6xFXmZvMjGRVpL2/w0VEmDllrVK9+mxN50x2zVDZKNRW92tCGGATqB
433qjswfJq1hp2eF2Ebgd6ytPkO1GdlSjZXZ3Q17zA8VdB0yLGl31yI/Pflu8topq73jn27vdsrW
HZMGbL4Oc2VnBvQiero6jjHxCeRx8o9sPo991Q3bMWC5ZuYcHSlToXVZm//v7+//g6TzWG5cyYLo
FyEC3mxJgJ6URHltEC11CwWPQsF//Ry8WU3HPCeRQNU1mSf/+5NfEcfk/6eO75PHYkR7+t+vBmK2
uLT2e2vJ4Q82QRLv/HEHzohZfWteUM/gvklzFOcUL2HsG+bBktSbvB3E+/0X7m1M2q6xFqpVLqNd
meHvi4t5vJBK3+4Td3b+X3surH/8wiS1XEcxgNP3SqXT7pe+fJMxvj1tWrynoPCd9ab7+9/vidAS
0bpfPnpcJPD7Wp1NmwfQdMjL0JZib5jQZ+TYWK+oSGgiK5AwMCAfAihvhiN3acHARHp+dRlg/rDH
GU6aLAG16xUHLLkO7NxF9RJLyYJgJQImkFp3iZesCaKQCkuWx8/osGbTMu4o8f0QBwdnOzLHNuXV
Fi9LW1+40oZ7tiwIInykaVnmPzUTM1iENtVRSPb2coEfNgbLrW305gnd3Fm5fX8h3C9asqT5XId7
zhBZ5vA6V2Rb2yiJd53vlOCRJTexbxU3lvXOptGaaie6+TmgXbjyNtb3pPrXNYb7ntsLsItpKh5b
s2nChTn/M8PDNKym5K/ujO3uv7+9bM30BF2P6kON372xpBcJ6/45zY2vek6HSwB65Lkvkx2iTCek
val3vV8/6ZSkYT+S+rHg/GQVwjJsepCrgtOlReZWaeZS/ZBH/tcaa/FiOYh/BavGRPbOSc3DrR1Y
MHtG418hotWXNufqogEpEiF3yeh9sjIjHcaExYnb+5GRa3BeMBJinqgIWGvvNhcpO/WGtYSq2UYN
+UUPGuB1PsJjkl4AVMHQT58zewugExEYSMPRxBrmpZSIzdKlbF0eLIB129qj1YLZE2ZlmV71gNKU
OeEosvx17oarGuonhXyUeYNaOCys3cSONqxl/pYZbE0U3TVTPOaejjKf3cx6s3jqz3x2w8JgbCIU
PsMdIgn+xarD4I3lbwMefp6vFhyvCMU5qR3L8L0SwpNkIA3SJ41PsKpCHA6Nh0QhwBsDwSd4gq+z
iyhIpyf0+nJg60HSTtpNc7Q084PrUzDbi8bCJHMPdg9U2+sqXDVEII9oKSeFlJzIEI6GYLr1yT3t
jXhnBhpFbIVNuDK1c2P5076uCV7V2Rer5KnwynHrSEdR77WR1T9PyVDzbP1qmQ6/qUD8IS6GZZBk
S3EXzoRiBQtK8Tgf2FjM85ee69ndKvcaFn9m6QwBPFAOlonDlx8FNiDJpuz/Gqs5d3mz68zYP7np
WrPp+4ANGIK06oFWhNuwNbGxnmWqD1FKUBPtfFiZEArSKX52Ky04aIuxSxpWNojUvpwqQFhTFv9I
XrjZ6H6QZcHbmnqCtewExUoVpk3rsKXTlwOmpiVoCOcQOgLs5UUkTn2QLPjDaeAM6ybWTnNx6WcE
3SWPpbfqlX2xWl8yRIS9AvWNHY67BTlqY5LHbvsHGH/vxKqM2yEA/58LypgcRcrYfrUWcYUpGbDc
h5901pySI/yzFNbDUsz/WOlM23HUt6VuvDmkUW0zTGZnoTXXXvefzFGH5GnFDUrb8prkwRV13yus
fLYxtQP5UmUPGeEZEY7MXwhNfiTMAX1zS7U2G5+oxIhtUtkH4G3iPGqn383NcrJ8Ld4hLWA7bi8n
XJXj2psOl7kYH1X+M7rtjQ1h+TDn3xoxo3vquum5rPQv/RU7pnUIxqnYCoJbK8T2OyJ5eGJZoFzj
wQynmLiXHo0JQbXuA7qz+uLP+B/tbPn2WbghsoojQyoftmfinCajisjKmZnY0ELl3bZonByVtZzQ
oFp3Y6ZBy3EbzQVpS2VTORyX3XEUOI0r1hxgFiv9luX+VRnNixMMcudK6+Y0vUSdhaZo4HG2Wlya
zUA2VWUwaSQjMEm66eJx1OvuqtkD9DvO878szZEko1+wOwxoelNyiQSY5S3CgyXFZGZp9ZEp32ta
2gR+NgsJSBax4nXwL5vxhwEFInqlTPbVC1tlizWw+ZXUpK9IKdwwRt+og25beiAgpBL7p2ZeiA4b
PPLYUTmYbgLJlxazWJqXBAlJGZO53VjKh8uYD/S4WYs2NVOU+qeyHPp92WSvSCeD5wDpnJvp6o5v
EnGc2wWRX36jA7Q3KlkXCgRTnKaZQKIA+t/aE2Ua1FBERnz5GS9Jrm0ZCoPAQw2Np5ZHOOA4Qi8f
I5/j8naT+I4+bzm7BC5unGY6tAPnv+j1eu8F2p8qQUeCsIyMEUk+pbJW3xsMZaanvymzBVB+Dmi5
Sdt6uX9BE7JwG1hnIMPxU9W4TxRVuqnVf3zbf5ro4NDgvS+195QpOPLW5EDZ89pqP/tUI75Vsdu3
qyv57Ux2YBttq5FmagGrgTudYSAkSzHIn5pgvdCkoeKZRDDeY3uo4rbBqgzyLfX6/OoG/hhRBiEM
g6ZQrvjXmK2zIClPErHDgYDf1SNBeWlKO1T+zclKewOw869uOPeE/PpNhWMPsVlihz5e74ihXbF1
DIo73Qgn4oC3PCHQ7gI+VhGbBBHXl1otHBFVTgh3Vh6HdR4Ru6Ses+chMVnwb3I9UuoqeTWyWD8s
eX5Go28TCsN3BoHNOFi6gwnJMckhS6qT1TmfDAVIm1u+FMA+UCEFLNVEO0LUKbfSQT2mkG+PCD8j
MrMPyOnze1W7UdO/526CcXqsFfoX58mPKZMR2czbySTF3Ddj+lsH12UjDc5Gw9mixSZ2SyiE/esg
wkS3ta10PoOSnXnYGSn6XVALBWlBJHXYA0KolXwwzniXpoMxpAS6l7ToqxW99eeWkL2W72BOP1rW
pMPQfHcxXvxeQ0c2GBKXfB3sGir0CfDpUbPUEdjX56CRO+b8m1NSAxwC69BAun5xhAhRI/V99hZB
CzMiJDAGeAoWAqYGwYwUo3nsnXegiikMMnDKua/2mU792qMVGSUSNX+Gi+BmeBMYLNy9Zn5KMtLm
fXLjMSVwJJhV5oRLzFnGPlT0GWpnOW1FHmOBHhmxO5KryNdrkoSnZdvVFiIoxd2NtPcIzbSCNWpz
j9k6dpQJBYfRuOBNMO24cywOZuwcwd4/uK5gAsm6gRjB+LQSahtHFK8jyN1WIQn0Ccfe60Lm4Sjq
PlxgPehjc23V3jQMtRtXL/9ELAJNAQq9NHCvjIXBmXRIAc1656DYCMmFOnW+wPRvTO9zwAXfVHx2
q0bNIhmSZxG8QeOlSLUWrhTTvSx2Noa6xaK1BU4b5r05Rw5l7WjwVviNj/a9RUOD9pwLDglPsT6V
blVOEdFcX2YJiMQsvvBQdLu60vgJHAAohbSvwoY/AMpx6wP9mY1VzkR4m/LBbK6iE7VEwlkPNIbm
tqlYGfvDtoWts83eXUd8o4LpwzTtXsrZe+56+SaqPt5ANGoimqTQmfmGnQUleVKToQQGEVfa1eZ+
2PnxdPC7kViwCkzf7FQI0Bz922T0FcqWWGLlrmWdzpib0LLnbmArrhsA/9xAIxCY3mGhDiJo0Adn
yPq0HYkAc1IfXG86h3iLZg7/hF6LtD3I7XBSPYQUCNMwpFXy4mfmK85mpKsNetd89KprqVvbua/M
0NDg60iP2LwBpTvTJxwJI5g4NcFFcRNYMdXgadsY/iv49CQiPDoHuWvoOxyFp0EbXll+dyeR8F45
ixGx0YahWdLqSkTLiYMSk3/+oMBipjkpi6MJJ6gmzWUlJ5sXNtg3BYyUI90aWObwX19qbYmcaYlK
PblR6TMOtDnaRw9vyhqVUnLwjQs3YeccGosBTtNMDXNdxX+hg/M0iNBu5k/pj486WKZjwkyXSYzz
pObpQfg5TniQUI1myoh6c461fWEKDzm1jUuhP7MkcDjScCD4KYAKx0atAslf7Qx3sW+M8SPa2ZfA
8BfmadwlPEpSanuWaW0oPaYk9HsoGFFjYjBBQNr6iXuqEMoSRkISkGr96mygZzk7XkwKaMIB2EKx
T4htPIx911LCgPGJPVoxM56irPb9MNfbYFfgmtbbrACaKyGETOI6WT0QeHEkwLDep5owyeFZtsNc
ZqdWNWFiyM9ualchOmSxxi156XVW9Zpxoo2c36zWdkKvQaPj0F7GPQcwOmPtkfYyPeROLVB6Q+xF
wuFpiXFbA5TrYB4wnwKqYpf0OLmP+TLholPdb7ISZjtX3BwTo5gzfmtOe6M5CHWE+LV/C3wuP8iv
f5QOpaD1rRuFxgbXxC7orqK3P5Rs/hDnPm+mnTvGDtyVKBPezzTzf1kohX13Pvr9CD+Ck9qtX3rp
/FCN3dG5mlzs4JX+xeog2Ax8NjzgON5AOQ1vyol18rY8BLayo1Lgl5RT9cKKBysXBh2XoK3tpC8E
LsTeZzbnBDTimeic7B8pT/dZmhcDf1hcES3rRAPCHSWCjE0mNoiG2aT704z2txoM1pZEN+IYq5nX
Vvf5B7EqXsFieodh7W4pGV46RdvizEdzhihPF4+dHv4IYXXjxi35NfPA+CtQXCHYfGEExnPHOU6g
VIQsu9riGsJv5vJDZjPJW4pLqCPLdJ57A8FbE4cMTWSuv3Y1DiBHX1+M9MF+HGqyCeN4dcUWwGms
DHK+1z2AaiIcgsp2bIl+DDJnl/mDc4yl/lzk1VvhaYySJ6B7QLJR0qcLpR9tRa+11ka3lY23tvvJ
JdC1lLwJhkzr5WdzrgzP0C7aq2NqBwEqb2d5OAz9YmCHYlhq12vw5QanPo0K80U9GL9BiiuUgQus
Dy/0RrXLWaipdtJZfwFFR+jWM/1eYxyHJEJ266w4hm9qnQkx5TfrpMga0Qp7P8pZJy1uZx8FY/lw
Bixas35BLU5dCoCY+zVDqzekx2xkB1dxu2wmZPQhccmY6IIpvqVl/a9bYsAa6qoRa5SNzlvH/Jyf
p2nhjozEM+RkrGZ6DC4X9+pU1sktxv4f6RxgT42MYWU/znrdX4sEs7Dkn+1mbN5KlKSVGqGeyi8S
R0G++epBX1nOk13AL2acoOd/YtpTivPpo6E/3fgK2VHFnj6KlV2u5FiQtmmJgjqdri2z8G3i0pTj
HWEtb87nUsXaO0hqzCuKGoyIuJPjju/2OJwDb0YMV4t0hQCqJ2l1d1CwDTAMJJ4ZFF0UZKK6qOGV
uzw5qNrfdVgQve67U+mri73ijqCeFN0kf5MKH/livlWgTB90McPoHkCSZorPpBDgH8Z5SpEIA1go
DKL2JO0rFLkHptkpjtc/dss8tW9zorIEyH22EF4l6YniMQ1ZGPOQmUpeLNcKSweqxxC5aTd+k/sF
TQPcbZEgy8L0/hybvDiqyQhF1mv/2fOKv8pHSyCL5SMr4jOuBhBP49mvT1jNOTw77zKZ2cc0W4yD
22e0tnpoGvmuTqX2aC/o31VPGW7P8V2Z/XBu6wr0NAuAQPnVFs9by1u6nYdyxPM17W2jW3HbBJiB
QEXdjZCNQn2kE8z7E+qRLJQOD5bl2SVRYeIUAOLZlMZ4Gzz95PbEW2O9MPLFQZLmc3gmAZMFn2Jp
6EKCtzzkz6jUJSMVMLifIytjUDsDYv3mz7pnjG2i5Zr0YNrARAAe7pCzvUsPNWduFmuZiOcmCH47
EdSHctZeTcI5wSYlZ5buMP0rWoSqsB5a7WrhUJG9vkvwkMhm0vGRksQSo/+HGN+w89u4Hq1H6SWQ
o+OPwhNrxRz/YlrcjsDvNsOqiUSD9uJQqerGE9K8jxqQ7JaGghiFrsUJ5jQUABmVOuOzmMSM2YAV
6D/hx4U/b3AI8eXeZ4CyFC/Zp+tR+/MTB8R1oQyUaK4t4C9O/GEr5pbu1Ujh8LsS8hTJaNd5qWAK
EJE7zqPDSGLcmZ3/TkT3TyHbt9xvkBMoPIWMjraTb6r9SAIzpiYCC7oyTOOMzmKgOpnG/DwM2Ysb
qzs1KQnTWOWkjkoRqT+27Caq1v4J5SjUTXOgirPY9I2jGWFSryhHYLcELfIH0/KGEB/lGv/S1xFW
JTINOhTSSYOYCI7i+JA0FdMxFI25OZPr7jOTqTh0pyXLL5bKbvXqOtVnorORiiJ7bMgrhhKQM1rd
kHyN22xjj0ibE28odoUORRK7ofCePIj8h5qRBGMJcv/MsabIxOu5CaDvtYb5jAAiOZUam0q7SF4C
mrHQcbABL2tcAfzY0CCKg/i9DFOoReojQhzeX3wduvJAy+N20DnmrwaDPU0wxs3R7G9Gv54em0rt
kym+L17DhyTLXdbguCoYVwdGurxru1KhNGHmZyjhbWlH7krzvlyz++Vo8LYckghtGWltgtL4IJyZ
QWFXoTzPzobHXhn3MG4eRkn6y+yBLtUYBbiznQO76j9XtJGDevxhRVlnc3BhEFpxVWFGqbmusKuk
cYyb9duEcbZvnPrXHXDP9poeR3JKnnqORFWwXw08QK9dt7Yurn4ECagd2IhuELPBpMtTzs3yZGjL
oXDS38TiFtZTRnBQPbdjxumU0opNonMPS6NQIU68/LLEwmUtTU/XwS4lfhzNGGsP+zKvZowG0w2C
RYKtO1HjF1nlUT+y7fMd2Z2KJT+ruQDmwONwwv56qhfbPGV2Gu8z2Kz17O49kqcvxgxTR5h/eg2X
LtCgt9glnIOJ35jAGB/UUVb8JHP3gwJuYC4ROIx9+1fBm+EYVHmeOZtX0youIsRr/FWwmX4TpXyU
qiTszcAJkTG4xDcB8Ku3MKolurvPp5QVocdBk3vmLamNtTb+dCytOg6PcZdn+5kZ12bq2hcqfpuL
2iWhU7ntFnucfmxgEbNgmviXVdot0YOH3EFvbi3ocAM3IgIeyZX4rdksKZyym8TSNqrt7OfKlmeP
4L3//ndaiF/i0VkTXt41WdCJ2TDDOoPF3VB2JwcsCMZDQlhF9pTnkDvBbzJmU20EjdSIjKDTdssZ
9xnjLITqPPhoLTJW6T2ynDbIFX0Q2Sq4wPKTKt+poKpzPw6n0tahaLFE5eXNdsu4QrGWP049jJsE
oF0ONwr3V1La5Ueu2APn5o2OXg7BtaB5NNzkR4BoxxMxRbGL/CDl3gv71kh3bLERmwsfJVRj80SW
FCr2P1ruUK08fUYhtfYk3Y8sMZDrxqg8gGM6D1NCNoPNh66n8S7AwOBBtxUlAyHXA4216vgIKFMH
vecmJ3tlq3ztpYtxf/hBPUBZGcWWDrUKm6L91xSSUZrsN2nCVjFgIs3f/mF0fh0Zubbsex/rZ1Mj
gsgICPPZ9x7bl4aUlavZQKYqWuy4PZptniYOkz+kBD36cEC21TDSbLX08rnL28YIMwoc3pRcCdQa
1eTuHSGv6MK0y+h/SCWTi7lat0RMuEUu+4diRMcRuH+JdfdOHp6OJHgWNWgNZKX+CeydfnX08o00
MTNMMXWjzxDDzQ6SJ+TH3C56D7rTLBG/m4eiaep90LHxbR5t6q7tWMMjpFr+C69QSPddYSIxgZvA
z3BOZrOsbsbsAhY3Ef03WCoKuRgBXCr4k4rTv+C3MsLXwOG4DY35cOb+uRSV24V6zlm9olmc2f5t
hS+O6PaTiK3HVgbNVsO5eKscuFESCG3Sj4+tDpnAI154502acSDk59z0Y3u0q4lVJgoAy3mouln7
M+OOxwpKPZWXTvI0QQLzOe5ZEBOG1abDSZCQElnTFPVYZkwvOJW9sakHE2GErd7ditnxUpMEtXQ3
RHA7nEnWrupTK/QTVPIsMclhrZgIAz2EX2oPqNR9vXoykOgA5KlcYnXGjomTtms12o4c+2Bki+Da
eRzlFgjDMMXNppS30ia19Fj5n5IV47mbvaMF737bmGIK66yOXAxsRZY+GrPYjzzYO12qQ7awZwM5
zLsBqI/xmbXpJkNsFhxER/b122VcJj5EsKdEMu0ggTT59MVxBQayMJ+qQHIP5Hi2ipqcoVz65lWp
/JYXHT9qt+shX4x40ulrKQNAsONUjbnaM2paBZ5tO0854WHmtGOSEIfqdc7clzkovnH7qo3bO1eL
SV6IzAm1FDPi7bBOZbVcLQz3iQT2u6Nw5leSsmbcbgRlA6DU/GAT+5GqkBwWmfYNXgXDjnDZxNLS
CRlQFcwEUwhWFzk2a4PwBV706Ulo3SN7Y3NvSnJ/F7JnGTsxokmY1prsnknlqO3+Cs8iJetWIj4p
mJy6+vdEVvpcwzMf6fgQFtMO6hbgsozMoFjvr4tNHZoE7U3X9LOe9SdP2KyvArO8aE58Qyl1twQQ
ktyl7HKXD4z8u1ro+ib48NZeto16ibHMJtL2WrlDiifdBEy5tqqdyt+6brnJQoZ1zUzKHNtXbTkR
0PTGMUEEeWtGHStEeAxpTpnUrwmIHFZpD7eivdp2cCqAAuLDb7nG5mtnNJ+wiy9QDpqIhd/LMmTV
yZbtuZ+z4Ojm3l9pZ+jhsCZtSmblm6H09C0CEYUyrH93zZlOVXL/ZqkvtnU7IcmL0dck1nCsdMbi
aU6qrnCDPdJK5MWafXfws4Fc3MxLzPC36Q+1Kg+wFTmTkG0d6H9xBYMiFpOlyE5D2qPPZQs7Baa6
ndaPjo6fpA3+UJwtm9FtArYkJWIjiq5NIrkHANQ3uxKGdy60nWbrbojrctn0tvmvcFPtkLboC9vg
c5Sr9mydnKL8Jh6H7qlHlFehg+EyAhvmlT33lKc9ti4e/gkZpFg5pjn3GBKCk8UYiXGjdlbAjZLk
PwQvzKlyJfwuAJ4ddDApAU1IgeJjShhqBW+U/oL6rAw6gdbSOVji4BdIFUup/dTCI0HQbPZT5pwZ
7sR0AtxoElX9ZhzrB4OxZ5xWwbavYTxmDAcwaaRvfPkV0y9dROZg30fHxb4COIUpub11kD7QfpDo
wcmb1SticCrEnuVoDD0MS+ckA9bnKS+pXZ7L8er0yAHc5V+ZGlfOY4zEcJR5B75y5b13zrKN/eQ/
6zxpvkYWJUqCKRtLKkDx7NtJE/pN9UNO5GOKfzkcFEsnYLAdwdw3qWVPQ7c0uwDCCgpDppCFtuQ4
xu6lTuwtwKjH1dAivX3JurTQKKTxJUfGAChxzR6KnZuvg5oqc3bNJTcHUBSsYFnc7udKUSCihzLj
gRfeMy+ZA3GrcxPoWN0LeLE/pCr9YwUDwFur8Gx1sC8L40QfBQN8xBGqJ9Vf2bov3tSwQyYjacPS
cy/En8BGipD2Opv8wgf34SX9IXOtyDcYyy1l88AYfJgduW+LEm2PFSN0zaF6/+stc+dVeI4612Bb
4feAC/ws35hMEdn9MIwI9JarJiAecn1dbSn52hipuXETIT/nDh3ganr8zORZvbrJ2Eae4PSWbNe1
MX7KTAO11Vqc2v43Tp2LWNvVAAV15PXLodbbc74Uv6m08IqO3W7pzgp6hmiQTCNx+Vv19Rpl+klh
hkQJdhJAr4oKUjFNk0/4qL+TdVbAdVRsZhRNYYztthfBzUzpW5H9sPfJibcLJhjh7dK854wZdVID
dg5xW0w4+qi3AuCXnY1GwSRgyx7eCY2JI/Ta+KRq0ujTAOeSVZ+nlLK0ZIHUefoQxuQWbMreJNNt
vEOJ66Oma2fC5+XnHLCOamYgwWTEXjS8E0pj7qlhVMoH902u8Y9J8kHCtdlNyWEcudIH8T2rpSZh
AHOF5cU/vIjOPl6ByAFx6XjLgcJoc/4rgbKHonb3pT08ANIMkd2eodCVu8np71wZHHT5+nVhT3Ub
62cm43xDY0PPiwJ9sifUHkdtWHfP/fJadqInGh1gqyPEx2zbDcbljqoMWhTqo84U/3qhQTIm5CYr
vN/K2zgtD0Lf9QiM7Rqtgkk7P3E5hKx9g429DpH16seuntq30v6HmOm1HbHYEnHBAhIUNCibP6z0
xkCgo836r7kLKFWnAqm9zAlrbLF4DWPORgOQoAisPMwsF01tfmYEFSWxz0vTOn8CQamJHemQza7Y
+lp6hUvAdgxK/W7s+pZvafrNB4EqLs4/SAV3Dztv4Qf+D100JsCDAvnt2/qnahNtX1nY+OcmiLIJ
yVrtut85yyOcs8s7gKVyOzHl0vACIgEBLg5R/k8/dQ8xUkSj9VpCuFBdMQYi8sEgCqgHxIPyKdR4
P1XM+qWfJ/g+rNGwlqjojsT5ozLiYFM4Xr6TE9o9b2LsOus2JkWR3tJMu5tTCkiFz5M87vj9v304
SQnPRjd9AZAHN5V5gJv79h/b/zc+tSLs0N8QxNuSa5JBJXZ06E9k1Rrb7fTWWMEDGSA34eXergoY
31WNc6wtiJQ1S7WNVQOfXVwaWla8oDAIGdUSllzUrSbFTM06QOdgIwnpaObZW5XzRIiASODUt3vi
E+ZyD14YbSLo9oLAyqDQ8u3E6VcP+kvV1n8HLnBcu/5Ta9Km98H4th61m/nqW/m6jHC4FdntWF73
bgI7jAwfMjeJXH59Nzvma31ZfWp1j2R46P8uLU3XYhb1XnLUXGtZn5cF++qo2VPYWD0XK2DjuO4n
IIK3zE9+3aT9Zlp4H3vAEcmqLW4t/M9aaWkHedWtbB0Nx6SBOC6xUS6hukShbKH3cY3U9rdjvIw1
QAvDU09stODE9OM99feO7SYX33d3MT05UmzauxzPZDxWr543PZoKYoLfxUDg0/PYo7iucsGrQj4N
OI8o197Lqnr2a8Nj6gyQGnVtaMXkaC0zGhkrsj1+A1lyrEp5qZJkFVsCEc5Vd2iT/AxB/ag3lnkw
G7kmodFTqkAGGzg8W6QEj/qMtIb18wnWH5Iw96S7U7ILKiA0k8HM15LyVbXWNyowjlbxnwO1Yv9a
sjVy2UXEsKmiNCtDVkGMTjWgoHj8QSel8jKglusGeCVasMLwDVYwrfFEoIrYBsQW73X6ECNL+31C
+U9knXsX1cTcAgr2hmCWxwrtvW2bWWiDIOCklK8M4JmZLrzWg/stOxKwralFlieNF5wCVBlZFrZ5
dseSdU95iqjfW6aIy0tsWtHQOAkXLNMTXEqYc+EkD6TmsGFk1CCBfxP+4O7GabmlTfZW5xH70eKI
n4doV98/tys3y2Dk5uJToFbhcnV9eS6xD8/aAltjIlgEA1W6Vf3ShKZXtOe6Qh7ba4DxkPXvEI1z
/GknJameHH1+MfledA+SCe8S0KekSm6rHrr2UL62pGpBRaaI4R4c6KBmgaCfa1vZhLoYOesgk4Yy
qPpvw1rcPc7kajvNyOIHqlCu9kJHdz0npNza/pdMSMbLtIqxd06Is+YhB8iM/ugzZzq5jn61wcfV
M7t7GZThmIlv10Le0qyNVWt2j51B0+WzngTFTEJcqdhadc3Fs6ZP05vGQ4/PbUi6+Vg58gO++80t
AmK4e8iJYkexR8TEtbHXjDAtw0hILFE2A8VGKjJhUmm/mlXZj8YXxEMCYtJRzW5FdAm/D4tgjsyl
nOHuvdlWNe6GjA8aq8Gj27qQDL1BhVb1V+Huwb5Uvjr+8qxGghUB/m77RQcTSROHoNE7DvN4oIN+
6WzzeVnaZLvkFDrQTt+7OdhPafuQSvwcXAlRPBpvwhneBylZ20HLnRKtOUoQqNFAPpAnvDfPLH+F
vXwyIwdNlXekIuJFj6GDoSPeYSGKtz4PJAEQfAkS5bsDdCOmaNvqI4WsbE9x2787njNcUUUE2wXX
/sb3BtIs6kNdLsRmBDZE8QVTuFDpfUA7zF+fI+KfqFPxiPqUEJvZ7kOXkx5s4bLKcYiCsTFkZFxk
TcJtOuiIt+GSkrc2wXJUxi+LN46pNEeoZb9PWK8118oQSY13I2XYybioupRWcBiDm9ay43J73Hf6
tyiqJ3dNEbFHpowDmXXt3M5bjZVhFNdAYtpCe3dxN+1sr/4OBKsby8+uwpfHFdt7CRimHJyJ1f9C
iPfEZcwICWSFJ+EkOPaVfKFh07U9IsGSZPrApdJweYDA2hpeZmwGRavaO7xgQ016Z+UCSnM9rIEd
UiLK1aU5VAgJEm1cqUJrJ2dZP1ZHPGTPI+0SZGSz7ahQhSKxRIiG9DT0JIVyTbDHvlhvbVyF+RZR
KDMIwN2kHyGBsHJm7ouCZ+UOj2xv0k3M7G4LH3oXaKZJrlTJ7LX/mfCw7iqt+bbKgUv+F/Y0ICwF
eqONBfnhTaoBnBE9c31Kp7V8LjV6JW1ik9Fn6clvwM73xczc1/7BxqJdSzUBHLKp1JPylcUNiyUv
6roccWLxKEZ1E51DFagD/ZgAEvvFU76kT3OV2Zjws+dBu4Evgx4313RA6VmsALm5ivf0DN6xqdOP
EXELCDCCvdr8OkNb3spW6Dv0FmQO1WScz7bSNvUq6dEsYqdFtafc3DdVF2EwvEDsbwpQt2C5bgXC
xsjJxevg5ivVlZmM8wYhVeyLgvM6SJMt4MAE59z0kCLt5DBqvgEB2F3C6+guYRsjrHTc7AAmZAht
bIobu4QSQUzYvSS0N/QyrGzC+8oK62ADsmYQhNxr9pfrNFrDtp+mb9jEgIyGc1Ikp5Fh+vrs3+00
SZ+YBPH+EQZDLCjRzYWXtbs4YGDTZ2/TkqrIH2G32BBtev9iTYirCh828IDMhqUlDBColzAL9hr0
1r2Hkw2hqbf1VcofjCJ5TtCTz+4c6gDTQBCCJBTkGc/1awrThlWfG0KTlpcZEaDRC1By7X+G7Qeo
LNXedvhdO5DFLl2U62aAItw8ShVIN8IMimhqyqOwqwN/D01kNrTQPohAjVd1McwDe1cYXPYZbBNJ
tb7KYuxTs64FmqF/ygWKWZap67YUvg9nwGbQMEpYBNbNeHEQV5jUrgbRWX38VaH/2dqa+4npJUA0
PgW/nlNabx3rNSvzQjnOzr7okQ8AlrgCdHwsdchATZsS0l6OD1PvgMsuiRTxO30XeMlzWfyPrzPZ
jRzpsvS79LoJ0DgYyUVvfJ4nTaHYEKEMBefBOJNPXx898CML1UBtCLmHMiW5O82u3XvOdxK5N0vq
m8L8lUQu7QahaxthWQrJUbTP8IquY7U2oPevCEFG6dznyuO+a9VC44yR6JssACvZRDcQmgBfSFhj
Xskb5kpeaOxg4lKUv/Te/k3KZYPOfgKtZaVHfie0lTZUCUkHn0M+cQ0AButB39VG2R1RnmxzL/9H
4VbfD5W5DqwZgCPhMurlo6HCg5cNY1OnwLa19lfprKZunq1XTo2seRDrztPQDg8UyIIeyWLMXpmj
4dOfZ5lqrL6qrEAMCqSDMorqxCRGheDTcinGL9fg0BXhjVooVAlME8ZPG3gZoq4KDhQeDR+qy5Kd
eWezaRcNzo6CJvi6tgktiyfmjGTOwatNI/+YUWliyUcCHGrwcBpOYB4dWMSE5jbvxQbgANgUOFnr
UFj6RiumzVSzM5QNmXdTDddFztC+wuGHmZRUBnpTQy9+8dOsAEhMAPvDD4ad7tU4dEZCTEN+2kKY
0RlvS1qiaTQS+OSBAmLkH3IWHT5rsArNW0G3j/4SGF00FP2mbMO3tpJ/wkTdEGDoQ4xIXuuqywSW
smRV0HoEpt5wVD1niKjCiGStw5qxhgwTnblOc9Zr47Ps+PDofNsUtyciFUgwNaprqunk10tKsaSp
foiC3KnKiwBek1wTFy0cUTp57vAqqPXILaR+01z1MBg3AM0jMxBj5ivuvO/YtMK9hW+Ks7CxHQ2a
6zRTcR/2vXuNE/Po0f7f4Xj41JCOISdyjfiS0AZZukSbrcnlSi6BYGQ7JOFNaIFtwXLB2lLNrtGJ
mA8CwuiqJHUVXnPJVpOQ9mJ3Be+rR/Ja3+EVaTr9q+OgSfMoPKA2AXHXgh1MLHXvfRcS9JjcC6s5
+wOc/NJv6pINZnxtLaUx3ac/wqj2wBardqD88ZSgExpFcySjpzh4ucYEKTCmHIdeQ4RRNWT2Om/i
7yxxor3tTcN8okx2po28IG+6B6eeCllAD33QEtFPlfQQ5HtruErM6ZekMX9ajMXz9MRnOd27SfUP
usBgP9rDCaIMRMMi/SrlgKVmftSRAzDahncsklI/15EXbDo62z6DlR0JlSeiZxBN2iXSLOCLqxDB
7ZoOCArFJB7XMDrzQ1MUYHUsO0h3SOK9DVMMII2JKi7mfHl+1Qk9OFSdf/73+Uqzsi1GfBIrz5yy
6hclsfhMKPiXLcIXgQjnYQ0oiRJ92NadhZa/MQIwTAwIw9DzYQxW4VZ5VA+o0LGogoRYZcJobwgK
XayvfB/OIyYuSfyr9mxjTckv1hpNUpIjNReXIinwekPNPbjDHkLCivs5+0L1z1qHAC4hUfJ1zCb0
8oC5l3nt2K9G7v2somiuf4zp3UwZGBAKFl1Ip5zewe/s+igjLrR35Jvhbp9SPsab0d0Ey/H8TwpX
uKceqiF9WZAwMA22RmnnB8dGhSgAJr79t4dsexdNOe9Va3T3rNqbgcgJcueCoIMQa4xchLyszLG1
Lr7uFkdz7LddMAN4hXdsNRlc2qxxLp1pAsUYfKCRjTz6uWftE0N/zZLJJJwtIy8qzNHiT0569hpy
aJSwj2Ly7SN3PC/snHsapY5z/PcydIl77GJCmYQTTWs8E/QoXavZY8qzHnnSyotwCPJUmbHMs6rf
RTJP30rc7Yk/mA8I9ekbQBUgSL0J9TsNL9Lo3tXIGw9PSeyqRhseRDWXZCF8JOM0POoR0peVDfVm
NGLnDKQXSy9mjrpzH6Wd+SWVvv9bcPe6VpodSKvBzD2B5naUm26AHjZrabv+zp6lTA66kXVDdbKL
00R9ljEboVtlHxjMDkXn2SDZNfTIYSQ+I8ziiwKiE65a2Ksj2b3o62pmV1FNkrP7z5OhgUBvtvm+
RUmBURVIgYORmNb/6CG5TAw736lQxLu2sfTT80Jil/j71fOhYASwiKJyJ2iG7Uio8JBCoUQG1v/m
jWFwdj2mXTbShxX8PRv5np5ssEboiGlk/24ocqJ7Num9tJp12JbtEaSqOv97cXw+1Lma/958D4Ze
oBH5zyWY5am9p5/hZGn7/GmRRxlbczSCZiAtM1xipIJHPFss075pTmiWwLrxmU6idv5zyyMIUdYx
nQDwpe2hGEcalYYnmdU7LOnBzjKVfdDqkHyM55ddBJwVP+2y9gBGiL5IRhZBNggbHAuY0fuYIr/L
yzE79DOnBcTVFxShcissVxzdfhLHmNCAEnLC2ut6/42NXVtwLzd3DmzoWOIZFoSkqjzZ43H08xxQ
Is1ZfTD0JfEBydUx6Z0BZxOC3eY5SVBRc8hwK2/INTshrG+/DdM+O5kl74U+/SgMQJu0dPSHy/qG
PN0lgnfStoZ9cfAPvfPHtVgyhv5k08slVvRDJK2OZxX816i16I4VnVM390DQhdHRxjbOcGFkVOgD
+Mujcd9hIaBsCDnGQNCaXSx7UD/I7QZhXcsyd3dGRiWeYetbOnmG/m5+HZ6XQEeC06phU1s65cds
Fu4MeUZRb+yt2QMe+PRoowh7nhATiXX4VTZJ8/l3sQAZBpWE2HMrTt+ZwNAnmCkwCkXBSp/Kbvl8
5/WpbuGLR5K30ETgj5VIHZldVfXOqAQpEjazddfMbgwarXXOLUlFJNUqGUw84kl+jrU4XIOOHo46
vhvYanRca8azSE28I1pf/ygMXK9TnA+r2NCxCCftAwH5DBu1gweKuf0wBGzg3pSdi1ATZH440VFD
VdG3DpGI1baUF1mJ6v730hflNXIK5MN5jwRA3Xp6ILe4mnT62RGpbtP0KUtp7hrbz7cGpR+dMueW
1Q6SXr0lacCfyhMJVAUr2bCPSzN9540KD4FBvgWegGyXKnHoTVN/X1lZYx/JA51gbfvxaSiIDrRG
6zMpexqEkkhfOBCvlQy6t9KpYjLeqCsbYHsiqvAKsqVaBGFtQQoUL8JmbMRkIWq09t2BPkyiTobm
BXS8OZhyVddlureb+D0yJxAQo/FSiT66pHyIAngvX1Nq3WLatftAMN1xkz75sKix1toIAhCZ3DKY
pvRoTm7KQZRcmhbCDkpzHkLvU7upb3bWYC4LYCtQ2jkDIXdn1S7wyLQ5OdP+aKwSx7FvhbLoCfc1
mQOFAh2LEvySIvK8YCLhd2n13yCspjU2BIQuHBFWjMwzQvlKdElODWB8hkslqRvcaOvhKKXRtZ3s
0X6tokEuXRfbVjZmyUlpgPiqyKFUyoajBYBrze3IUAu23SVx3zEv9udct7Vl2iMTzRJNnLgLay98
b/RCO1OIdq+m1nKoLu/d6BprGkbUJjK0MfWMfUJ8QS2Wz4+9SKeW4Vrzy9Ya+8WKf/ctxa9NY7pE
dAHdB6+cgRCSdQIGqZfFHHSL+KxmwAM+VOP4d/FJwC+QwdY8aBy+0nSllej3NWqcsLhaAtV5Yerw
J4vxp0TyYZheuq7mowQwRxAClHYHPpokKmK3Esxj+n2YJfot15rfIkWWVQamOFVRoVMxVvaLoZJz
iPMaYRbYBgvrqqNs3B7ekBzABuQ3YLgpMH5MNSH0wYUtmj9OCTWx4a88j3qenVuIEbsqMx+dge2o
rnL8QkXnH8Pe3EcyfdqQaeR1wEykq0OHKWzK+NzDRCujdR9h/S/QmCywkBmr5xvru93D1Ht88Iqk
dl+O5hbzZEaV5phrFmwfA5HHEThstVNokl7F4kAbVK/H00A4Ch4bH8lEXf5TG2zyAYeA5wrVshZu
qID/GCLyiCNxwZVMDl6DxvX3IsxJ886ziaK4xwABQDxYhNFnAOHipQhoYFP8OXsiha2l3pkC5gMX
LZuDSRCqwLXqECVd3drjwMXSp3lmilNc2CuRpvphSOmQl1DVhhBwBVG3i+fiP4ZTsrRr7gM3RWoR
eK04Pi+DMXL+9rKcJoxHmZyIiDl9pdnb0Op/oOHAHAZM8dB7NnQkQlfQ7xjiQLyjtx7lAJN0vhCe
UR8aWp22D52Bc7QzHuK5pZeY8UXSu5MaNVHAZOjKRl8vBl1WADizHymMsjPukvyQo/VZ1KbUuUnD
jF6d6thkUVDYuP22aV1PF0ivbBR9cAP2422LQFh/zz41N+lbDvxiNjW+Azewz52Q9T2fdhWo9/Vz
yRnC+mC3jVrnIr36o9/sbbOnMUhc8UXvY/TELEXbpnHdLfhq9B1z95h2GKMYP0tWbSLGXRuUJ4Ue
4IEEXFuWfNc2MNGhVzlRnAQSLlICCRHCx83JG2TPWSx9yVh4Vhia+ncKGrVJqymkOyVh6XTjCbOL
ti392gYcHjuPzmWBmJL5TG9HHDaJDZPSiLZGKleN3+2sqgsfuU/9UOMuLmKHtJaoOtWVFW7MmX7x
9zcfov7nMK+AyHdBwRvUmCMHHNARIaCducTTkAerGJNbXpXDSp9vGYGRY5fOD820C7ejFqklUhP/
yBcKzXqyqlQeg71A1SzsuqXiK2CX1T7azYamYATKHdHjtJUkvlMZVeRO0Z7aByr/KCwalUPommQ1
yPjE/5Hjryqti062x8pJmwEzUPbu4pTb4RZMOfqDwXFHlPOlPwXnGIKXJ9NT13/2U+tc7YL+hU6n
MsCod33ec45RCrDPjXP2eys/hLrxVsXGodcG/aNHULVpWusFE211tehUG1KC+aIqJasAvI1MMyin
qphVvHhFMhTIIgt+ZqCuN7aXTjtXByM/csPSEIyH0/OrOjwN8mv2Ak0yiK64vuRNUJbeZIKqT+XH
AX47Mp//PI08DjAT2LV0gLycDPY6Tqrs0KZwe3vTJlpD17Z6JM2LbBiMcVIwd3HnmTdRq83I4exM
F21bq7g8xTMzDwuCf3Sqdmc5FSUPbItV3kF598wgOWtoBFnOVpM5yle96Nwjph+5jOhjf46ds2Kv
W2deLu8kiRnbtsEsUMmSrKEx8k+j3aqjMVXdzY2LbO9SyxNtF3S350WRPRPo2beeTncrc5h5U1x6
Yril/uQfu7GGQ2WjtPHG8hjJ5ljEdn6s4ta727LfPDeDflKEBD7vshbKNmyzq6HxcRBNkrwq2+HN
CAx3hRbY2tZFm+xNz7ZXAwAodM0jdKKK8KGyt49Gm0LWIRVrPeF9OhalYGTu1RR/0POQSxr5Iy4m
7ZPuJzMLWwZbmRPZ5WeYqVQFqBgsUHB5XqQpAkI8rPFQJdWeoau+KsoKukvcw/2MzAGxhhFrd+48
aonEf3gCiZ5o0foWzqQYGOKZjpWYVlrgaWuti5KHab2mAONQeENdn2lBpJFwNxcuzZRSJZTQiSWO
rWDkEwv2ajInFiN0b38TjprcOCzai3D+TOOBBdwAAmMtKTuqoKoPUzSkp2G+yDb9ZFEY2HKi5Fg6
hdp45YS5Gx3G60jV0NqkJMvBrTdl33o7bDd3SbjfkTwJb2khvT7UeE8X0fyTzFmEp4i7ywHNHW2z
DV8i3OZLZWThrus6QDaIp0h3ZKoR6Q4+dlpNGwcEENJXk3AeaZFmmtprm9j5TeXX6c0T8vIEQSXd
0G6iTh+PUYtoq4gsZ9skzARkWsNYq/J31ao+2Nt26aKr6Ipl1qTFEZFYsOq8qV9qnJ0WZdt0m5LO
aV4Y2SXL7O6O7anczmgYpEPG2Y/sOy2e+sWc6GVEcfpN6dt/wqgmPStNAeJ57KzQlDQxcvYyUnUQ
vfcnHs3q1ITKwXHB3Ir57rSHqoyDpBLhSoyuulm17mx1/JmHSobALmbCdkT0jxbn2TX3bXelxQbA
rsoFMT3/6i0NbdqUabh6PsRgw4qWh/R5G6QVCJAS8MMcDFuJrYnf6YznmHa74a0gXFvHRDgF/mkT
KazU0E77QLoTxzcvLLugHxSwxS7DZhsPWn3rGohiZoDTo2y8d9OirGg47a3E5KJOmBX1S9Oo5Ily
TZ5s04/2Q5i9SFXsCFaJblMuglezJ6hwqmNtK1Ikg4WYqqMeNmpD8gDzeJd8RN2IfqAiBUyBQPMy
DtqvWJIlkNl2fuudcPtcUDWwk4mQPQ2Ie0kS/FE6U3LSQkmsOVm9f//KCNOJzZ6y0gTCkKk169cn
XUml+94brAukJOuEFgzOhGMFZ8uImO17TItRpTaE+VkyMa+EmPo29OtF1ROUoJH3F7UXITI6Vg2v
JAZChi6cXmipmOZhrI9lFkvQkXqLyeKutx1T0LmrxallQcdEu4i2efFKP2HBtH/Ucpz2dojrmP9j
x6B8z7mWpL/nQcvICb6hUYD7xQu2lZvOmk0v63eCueVxMFw2NdZpmsngGs3p5ziB1XhioFrDu5Wm
Hhwz3w4PMqVUD2q5N4L0W7VEj9oxOmkQsvXaTpOOgW3hXQ0/is9eRLTMfPStDOJrOmva1R6qHITx
xYqglujw5LYBMf9UE1kHLW7sda3c5gRx9D3EAHmJ54us5XWwqvyg4ImYQb81ndS+cgP0IIbmRiY+
vuygaknLUcnftVGAW0j68GX8arFzbNKc79T0djoKsladjj2mnMP+GqG9K5MeGcyngDmoeCfZIrgB
SYo+iMHCeaEqMk4MRAebjPSD5dOKTCxseG5Z19L8lwPdoxFoK5e1iNzrvw8zZXVw5hvvL/ks0Ttv
WzLGxckzx4PJZd425Zsw0N7amjaSUwRpKI8swsL1xt0aHptvnSBLLuaCoktUAIogxvUalW96MB20
MEYVlr7MitULBv/o9rwkIwWBTErziCdZe0McRE7FTWuc8AtgKyPYoP42EryJnZaQDFsMtNmsbdgH
9I9gXEERwPa38nO8mUQYqXWhdQTEtCUN92lsu4P/rfqiO1SqaX4woeZedX84NcZTwl+yF88tT1IP
OYcTtL3xE9LQfVdVO5tMpHuarwZHzOeUUf8sdJP3y4sebsaQ36m71yTpdmS6ALNTSALc0K4PrUuO
eans8cyxK9gEFng4X7b+AVE4ZhwHqqFJbmgVtN3eR191jTgcL1PI7ZtssKZjEvl/6FShGfc8SGss
mizG6M9EF7poh9r8og0Hu9cJE5tBy5qWMhuiGtYWmmWcLA2mRybkr9xR04PkrAuYVesqUPYLqLh/
H6UYZE2RFhsdOgExdA9aqM5nbus0U4e035hD7Xy29IZgT9pv9NOwqVofYPDItxwd8yWLoRpqjM+P
UAzAwDLzbKP009RGta8w8RAb7qxzKD8vGj6o1fOrKGZQ+Pyqp+WHP7dfWw0yZQLfjfvzYkUVikEH
FdP8VDu46WWey1bSZUipmiPFIkGS2aTfInbsNq4BmrKDUy1XI8CBTkcnNl8m0s5X9KKbJTXFvZeZ
vrES5v9w7AokOljyXTQDJyRGziK2QDTIPvT2WTgJnDScCJreZP6r9efCHU5iQtBpGZRDQ7vncBof
rbmaUD3HHq9KXiXEo08YJB/4jDWKARAVpBw052Sk+u6Zz+9SsNMbW6FgN6GkYIVwvhUWm1tHKV0G
v2k9RvfnhbGttQvnX8jJTe+m/xkcLJ+RFnR328STGNKxv6Na5nQ5V2XJAF+lEMMiDuLsnwQtLD32
OrkqzAQrzrX/9IUsXzutXaOWAz6d+h70MCk3eBtvNsozJ+1aRM3FatK9b9Iv8pPpBOXHymopphCs
ug/Z8CISZBMti/kmKRJ153gVfHUd9VgFBwp9Qr117DJ7UzGTexQHAhl1hKgQXIU+Neth0DAt1I4r
6DNaEGAmm89pAL6gGZF/pB24wQ7l4Bryqn0aSvTniaN+JLjblmb4XaFmPlZUCHZd3XMd/++zDu6K
+gINmQOA1noW4q1SslFy4NLdX9iWke06qE7pvfnrbtDjoxq8GDW9g9C4Z5XuyuxIzXFkJLSBEevt
w7lbJogE3T03jjpC4uJTea+J4jx0aT/+sPS8WdYkHh5xuy4TDVJzPemEOZDydpgsD+E5xvIDFiyD
n/+tK0Ah/eBVrzZqScgm2dEQmQaLey1V0C9SHT3AOBbi1cGcRNZVLTbPh52Rw1AjuBMMFzxEl2m6
HQ7ulyq7a2R2xXtfl9W21lxk2FUTv4bu+MushX2pEztb4D+zLtmIuylHU7MrJiR7q7YYSMMZ9TOz
YJwhc19UFXV9n0EynBt5TrOD+j4YMj3AJgJMFjl8S9Bouy7j7cy09mR4wwhYkF5oljb2Lz0ev6hP
1aNB1exN9ZXlrtwB8MyQEpf1tXZYYLQpKreZQW+cRhSO5RkybtUcyIAh40Ic6Tz3k/sea+a5nWT2
Tw01K7CMDUgg/UHdLh6IKZD56yivLY+JggNj4F4VswxSeckvUbTbTlE06ibTB7cimq6zCCaf5pc1
c4Zj5wIZMpHQIYdtjU1pqi9sITgDi2DP0uMeQsa8q2Byuhedvk2FifeDIS4CFoFFPqhjYtZsJ1tP
uHFvQ/ntMgJbwgnpPygCYFM7jrK27sAbHBVFu2mNIjoDOIrOrl8wKf33sdnGLxVNi93zqX+ff35V
hA0zFQ2skpf5/QaYjY27SZ8u/14cQnYujvR/x1rQ7J7Ph7IbGBKIb91oEm030oQ+DqiXj6Osjb3f
WuIBg7R7a39VBgpBHAQ4NatmvPFKM61z9XTBqlZd/Rxkktd40Y8OPBKxmFayJzLVhIpd7zB97fSB
0gIiiv3wff/M5jD+6BiEUmcI4GOF91LESHkM83dh4qsI9NZ6M2I2+Kivd1KA/nqeV5HkW/t2cDYF
c1tuN1RztUfL8NmUUDrcjxFPzEOZWnNP/K0gKiRu/ylH0S2NmG6CkEV6RErBx0HChezo1T0vvT7A
2UBgywv+Rltg7xWtd3bmi0ZYnL4aauMPn0sL7L5R6Ku//4JDelv3xGv++93gviZwARNlSFeXt8GZ
ftPwMPbPR8+LAhm9YzskVaUrRIkdCi1XJYejFFWxskxclwShWsgHKvNA2/xeJ751fT71vKRFKLj5
we38j39w/OZNSHWtStDbbhOGZ20yA4gr6Yc7qfbQ6Z215tWdKLSMP308qk/cS3T/J8IilZ1ln+Mq
neeXhSXF3qnKG8UqnWHHsB612XH6noT1jmKGT5iml2+Rkz+myt0UbTn+7KVXr7FqM9iG17eHTbcZ
cfS+TH3BHu2P5uZZXcf5EZX0sogC89CkCr1jkxKkOlY+2XkVSzq9qt+WG3ICM/JmF4zIJODI/YFj
NRvvKhIOS7P60HV9rwXAs2pRvEBkqZckBWawNCuG3oCaGKFPWMYWcWXdyIheKt38M8gPWv8cTQ0n
3qYNLkDqS6TJVkwoaEy4rWkgndb06uDM7mNGWqRbp8SlUdcbk0MboQo/OVboWPJt2sEWCWtYwFGC
+KsMHhpG0KnaaPGXySR4Z0YuoDsm44hWVqEDSVWSqYUakjsdzRzDbQwdJTBF0CzFUTfrm983SJrq
kDidEW11ww1S9OR1OQRsC1szF6PyhgVDZHOJWjKBszDb0+jSIXtv7tJXDMPn/zAH+UmLIll7mvsP
ib6PyCKBM2XEv2xFBbeDg+Fa1dRsYcgZuQ9+D/S/berMJf5gpjRAiqsuVxccVzCNae/53nU0tRgg
puvudZnsIwtkCQPQ8pDa5taFqbJ0KwWiZDjRw+yuGea1IrbUQpVTgzHVMdARZuF6sjlat8jRPFED
xMTwImMKKHayX4FP2yagH4sUYrZ+WuOnj/xtkeuiPI8lUuXAarpdgx057bGF0oA8DLWV3aeG5YLE
rq/SohU2W+A9K953fnaq2/ykgrpfNtTpi8k0oWBE7JH031Zj+135JI5QUwPYLYJbq5neSSdgpHRb
gCodp/yoxKlNNUPHUifGrMXGGzrIzlui5IS+LQaCTyzS6TeFrYP1iQbFgo+py4ZGv2wy9VPXAUik
nQL0YpQEqlkl30FrUxOXyEnKZRigYZWopAdpWj81vVuSrBgv6ykGHizqfYaSY1dEODQ78xYyu31z
Q4nvYmzptSFdNx1Ei3bj39AK0/yeiaKTr83SK3Y0DkEbPem9veqMKz2YdMswcqGB5N/7RRTtO6Wt
Ks40K5ecAYxe4NemFAjI6LufYZUtG8tsSH62nF1UrsLw28c3/vAhXPZtGe2nFlaA5fInN9gDDzkB
UwzPiHyfZd94ZewG+xQQ2lWXO8mph8hYBQ3tUkxHamzBvQTOALiV8fO4qIqhQj2RPKAbMLnKut9g
7H4C4SAPNjObTamG61BiksMgms4cS4EyazU6w6drhZARE8edVc4H107eEOxZa4hnrEUdhWtvf3OI
WhuG/VuiiVh5cqKkGTbWlIiN2dXNPCRNVpJDMJHqpYWVLNvoZucffIVoMgUYx6QP3CIIQkZ9E0Wc
mb0lGqPj3Aw+cajSaiy+yWMhKLM32quJjtSxoCVOZfON49x+L1koC88kcdD/iDPMotXIoNL2gvIw
RMan5mCjK6R9CyKRYZrDgK2F1nfkOLzSpF57NEo3+dDunLC7l1CFKYvTTVLhszgIx0uuHiekcvJO
gmP/TzNstnETO2vB2gsqis+bpb5JW/z2E6aQZIa0yy4gE6Mc1Ra0wK/Qyb8GO51BIDMYCer6MkTN
dS7mW8HVTbG24ckieumqPTDgj4ltuSNkYt06ryX9g6sZQ+APDFALUOw3RlhYpyjyEU5XAwAVEmvY
AFiqjBKyjQnvS6HTliOOCL1L00VdkBnRk544dctall9Ew1wiU5Y3yOr0jGMAR3Q1AEVWye96BvtI
5oh0cYVaicpBgm3vG11rD20vr6TVnUqBDJ4Z0c0l831heVO0bwwZzfLu2a9MyQEUFKVBd27Jplok
MdJvvcseJOjgeffLn51ChzEqTKD+1KlVaBjrqcqtA/RDRM/xMQc9Pqt5LoOTk33dEGgog2OixB+N
1s8678td0qfaoRpd/yC59WjqTNMKA39PZ4ccYFX0CL9b1MiA1/9owB9Bf3lH1bgRmnT9g0/Sh4rg
FqKd27gSDopVC4dbrc/Bs/KK1aJaFQYqPqtAkabZ8ETa7DfMNViF0TJXAWZqYYDbfa9LgLJp1r4k
SvMOjX9VFU5rfCLlElUpKiSbCYaXgBwcejKwFUSaMejRwLHubMybVrN30GMKHpWHVtJgIE+9Z+zN
Wkv3mAxx8YfVSU9z70LgU7T2XcIarEcbkAABWf08GdxrohrjszZof4a0uZa4z7YlkXO0A8SfMs8/
6Lygi/KTP2XbveXV9KOajIsZ4mXHolNayJ+pCGfSqQn3xuOQnUAyrtTn0ICmafX+hxqlcxA13rSe
5zHWwrVNqRgnMSfGEzd496aCQXyj57vM4f5wmh0T9jXZg+LIrfUC0IdTRlpzyBoxFECIQzy/jUmk
PsRIwtw4l3vw0yfp9BeJ+v+ATgEuuB8dMm8goSLAadJoKj+0UdRuspzPUjKnZY6cM3yVXZJebjAy
/J4C/dZ05VUEhXF26+SgqmAno1x8uLM8BJlOilw6+knsJb9UpK1i/u2l94OcphXLOpo5gxbuotCi
eDOYBHAa49soRsSl4cl2dMSJBWuwYWJRMiz0IvDTNf2BDw/vepsEuyHKvzw4PrHWOmu7yZa6Tkwi
ptdm6xpUHkrr9aU/BujLGkI2cTefrZLzew4OSlYGchEkI12RfdMi7C5dg7bVIkOBBtbSm+34iCyJ
RrbukyT+YnLie4cJzB9OU/OVl4RIZNLa1Jm+LdPgp6+Xv3N7QM0EFoHWO1wIEV9y3Up2DBQWibbV
tJYGr0b8qoH/Ysuk5d5pxjuUutgtvoy4/BkN3T/lYKOswZKzoVlLWGIwnvsKRKyTln9w5P2JzfyO
GwonAjOBnTtQEXaNx3jfi8qDGKryQM3ECPms8L8sSg/Cj1mRL4AQ0d64zCpey8H4ENCFsXLn1Yru
cuoD3s6TwsfyPD0Q1+KgTvJdEgEmDTv3HqeIor3CA8kEjGJNNCEiMBsFmW21y6Yc9llHd9YR5MP4
FIKPymJ2IHR4lsMqibGVM7q6RwIcQkv7dGnbwbGpamvfa91W1s5SVu50qrIEdVXlyatd0r2driEi
2d9dr90xgK974mjeGlauagZQGvKVj3V9UcjspxTKr+zcTf+nCUSzNiygDg0qkgKlcNN5JRncmFWs
ITzFdcFFBVsHe+yEX+vsUVwtmqQj36KUm8rOADRq+i83KMW1zHz9Cr67cbVg58GQPIg82aCmovQZ
p/dwgjBKjPhPLD/aiyXqZh8gdlkMvvxoGNutEl88aCBIxGh2ukNpYu/G2gWnQCSOw12yY1AL3biE
TOKbpIJmuFqzrDEPHJf/b9gzGLKSGaHS5Buwlv1e4UWNA1J9Rp0uGIy5CFO7RkPE7hGqExOTBeUF
q5/5Kovy2DnQsAZzhbrHMJHzDuI65GG8yyNnz1l6U6QewxVGmbsgIUWhmB4y8TnIW/Qcx83/np8l
JOlYRToGRb7//f/+D/0h1zQkJCVPOIYN+W7+9/+WT4bwygG/h0G7mkiacVvAOWFiOWuXRB2mX+hK
HHZERINBvq55qVE3oxDIW/fFGO2voF66RmQyNEN5kkTD5X//7Yz/L9vLNW2dHyD+i70z25EcSbPz
qzTqniXSjKSRg+m58H2P8NgjbohYue87n14fs6bVqIJa0gC6ESCgkejMyojw9MXsX875jsQOabOC
/fOjAxVD7zM2PDqfeyOOBmj9fuJdW2uDuZCnslbhxkr1dRqb450hG5QN4bNlBGeuHW1TF1D1mL6d
sA4YoFk4STLBZDnVdsR/6M8TPh68yMX/JpTMNOaAvD89q66j245QiqR0XTFG+/Pjrmob9E/Sgt77
tTCBQxtf8HujP3NH+4ROK73jcHrHSprtJiqsPzQx8HLgg2kmyUG451hcWz1zuGrcaGNlH3rHrQ/V
0K1RI8UPpogffHdMN+Rmf7G0ajec4i16x1S/w+Ko37UYu7QaBt2EWZsUC8gIeukAaUyeOt3qTm0W
9XiJawH7wQpWVgMSFLMSMEiTOIM8By/gOeEJwXd69PNpWJW4KCiU5Lr1yvy2aY36nifABNxFAoRW
APqqo4JduMGEMtGz8BjCPVyin7OwTvYhR/YAk6aJQk5FaG27GiwXDDm8T2XhOLy6FlS2Ehs6vVZz
7DLIRHFozAteuJu5265BsHE2iNg9+BgCIc6CtOV7CHxOQttGuazPk50HWzMY/WWQmM0GPX15sAoN
Bv/8y6/fglF/itAxbv75R0mQBRtmZ0+wGtiLNTFjNC4J8qjmr/r19b++VAU2OQbkxpjeFNzY8y9l
hgVYiPY0VQUWjJzW1ADTvXLGjPUmaybOAPFZ9rVzi+B/Uc7DxMrvnXumQ4R7GMDOBd1P3DUjkHR+
SWq4E62FMh8D2+XX6Ksw5Lg3OqQkPoOM9aBlCSV4SxRJKJgq5Hhzf/1iG/YjemRzi1cqWuPmySGt
lGrn1tpnHXUpPmRIH4Re5odfvzXj8GZkHePU+nCY0vSubaxyx6yWOap2mRpysSYpzp2LFBSC2ItB
LbgfAwmx3SCPeYQ/vRzq0b6KqkC64ZD0AHbCO/36JSsTIBWqBmtqBtop1XNqYr0hOYY661r1hXwM
ASq6WjTdT1kmEBROYuVTSxmBr958V/T4tkCgSJ+MHjGwamrKfmkTKHxKmHiz40ThP/JauJN5K4pz
7LjOTSNy87YeLyo2tY3VNi5Z3wgK+qoBXCvtgZbakgfSaKC8F9V4uh14V57wKFeonC0ffkBdkQBc
Vh5J9io0Tw19mTYvS7F6JYdfOkwuWyYw03HQ/OxCoFjJ+rD6BjpKlqlKGzwZxVKUvXEYpIuXVIza
HdMS1qJMQ5eMKCMG1cQpZKUxLOP5c9LMn45s7fp2siPJL3/uioywbtZbskqLOxOsIJyMiSiFGSTA
Rsk9WRgg1j3HOYlaJWR8MsYA6+ovjgH4wuwE9iw41reJj1sgz3K1Cuy5hwkTaH21Qsg2pfVSqaE6
COy2C5IX6rSGLls5GKkj9BWsY8PD6PhfNTcE6pTxNE0mSl5Y9UKUBGXY+b5xomov3ILSnOnXThvD
+hJ6NV7SHCWZV7psTOY/izhvyC/DelLVDq0KJTQKUKcseV01eVSaeyFoLubRFsEJDcWnZ8UDy+wz
RYN58kwL+WqSvbKHt47K631oRxWGwLgmC97EEjnSe3pzIqwsTNoTPavXISlc2yHNEGBoxjdqivEl
mHHpbp6asAV7FjgwgmtrwGqMGjxFSoXO03GDH1y7YsfestinUCRXPcfNsh41mJ69XtxGcvJ3WGaP
KnHrGxlWFsVqET+2AR8RrTnkZpqcEBdGm6529IumGHPAZkoOUqHiNfP+LHGBY0mVhLrkEWQbEsqd
KHptZ4DzGLeKGAODqQZ6B+zoaDmE13788gER+DotIu2ZuIEBRtXBGREFwY+12ifUvkcGbu7OTQe1
DfXmpwu69BomQ3nJDF0tGinbCwpGcz02MjxZfTzuOtG95h2Tj67HLDyoYZVizBw9u36us5fQRLLr
S3qMqk9y6hMImEl3aax23q5o+Ra7Rnfj2O7BC4xzSITKjeeZ2n7MnIpAkWChe5LaAWrWhVqKjdxE
12H0mYb/reo2ad7OT+i8qpQY0zTCFJj/218FbKFT1EONany/P1TzLyYTtGXbEVUPzYQbVJXGjmVb
+jBB594pGg6ygSgVpQeaKREwhkBj7kPyMVYa44IPrduB2MmOzGrKbWp509IfUSsx40dpnaZnk2fh
Oe09gKaeNxxY1Io/En//2+fwb/53fvvHxV//x7/z+8+8GKuQweFffvsfD3nK//59/pr/8Xf+/BX/
cQ4/q7zOf5r/5d/afueX9/S7/utf+tN35qf/56NbvTfvf/oN7ruwGa8MHInsrtuk+fUo+HfMf/P/
9D/+7fvXd3kYi++///b+lYZ4K4Hthp8Nlc4f/20uLx1LKEeRf/yvY8Af3qtM+2607TvM4+zPeeD/
+Oo/QsGN313GCrbrGsKCt0DB+tt/hoLrvytY3w5TeIO+RhAX9M9QcNP8XbrScXWJpcVy+Xu//Q1R
YBP8/TdT/q6oKdnhCuu3fzwLf3o1//nq/i1r09s8zJr6778Z/KC/1nsWj8x0BJc514xjuH+u94zR
6wvNQFOCCWo6hSjLPoZaA+0zJddQWRXdAxkeoqv6RYy6hikwOu3mJ5tiaDLiJRvTR1d+oJ18alu2
EiNqoeXMoyVZHPTeQJE4eo+DB/vGp34rayolHLfghRyDvHGMn/Ucy9i6+o2VFS1lBnonqaErbOs8
g6Yn9t1Qv+WJeEonr1q1omvmaPCFcOYbPTgzHg7W4YSftMrwwk0jPN465pw3GDUzwI+XrSD+Tss2
RWc8q3H4NJ0C6sDY2VsCOTKcy2zrRI05OC7E65BFVz2ocBCLMV23JtblsoBQpenhczN3Tr4yn1Gj
4gjSOYUZW3VmciESgp1epr5IJSnZNtmE7qVM0zJoglidb/XQv29KD8ZM1t1nnCwxcWAD7dhNmTK0
izrnM2yAEo5e/ArG5C6fpt3I5GamghBlnZikjZbPiXJoZrm2YPzwgRzzetnz3WnYQPpxJKGttSRk
sgGh9WSynJ4Ysm+7DntHJK4ei5JFzfR6MfQWbLT0NjZ6FthQuxej9B6jDswPkbHABh3wDrVSL/0t
PupvL4qXbKBIBy73fuhCFifnbbKao15Oj0yrMM7DRFqolsQcaWggIgAAb2KMh/eN6b96Bm6DQH/r
UVwwO8nPqQc5SoIIoZXv9igh2FgU+X0kx/sOi9XCq4OXrmmvA6lspTNeRBpexpqZChuYq0v+DFD1
DvDdeOly79phZgc68TXa+TkOJGVS+ORh1Y4iSol0+MUSw5FtuFyJOdUvC2b/XfOB5deM4jSDl6oW
AMwHq1wzVD2lbnVbI7XHyjBuIW/8KJl+VCUa7AnwFK7pYi3r8L11YM+6LKpSu/gsCu+oZywdkIBu
XCnIWCUCNwBntyod59V3imsyaWCItbV0iHznJL6VEqLpqEdbqwWxqlWMANFcvaUupAJXxRcp1LHo
+8cc2gpQBtA+GcRIUW6KDNd5PqAEgc4CJQwhhoLNlAZgv2XVr4YofkmM7KkXKQAGKCIb9tvBwkmn
16wFo+DhMnNL7awElaXpDzFSSfiV+O5fa18cHVu/r7i95s3YtQhYkicRGMhoMs/INe4b3/tOcvhj
A7ws9MrNHo35mVmzRjOWYikht0mzuT97T/dW/lC9MlcVqDRJ2BqFTTItjO75TSsdO97YaUeEE1Ib
gDpIg9yyMxeyiK+1S5UBCRB7gk6svBNosMp9+0FEYNhs0e9Sy/+S6fAJs/RqtiWUYlFClMH/FFsm
DRkDI3LbkVDHRfalGnGjp0G+8MYKX32df5oNqzCOAWhvk3FKYoQ0wAJpXDr4iTLXP/QywHKqwWTW
OobA7fCYSYgeo8hRjY+7GesxCQBqEQRVK86hoeimt24jn1zQdjqMots6ijgPPwvPoq4Am87IlCJW
n2TEGYsR95AVOd+WrW7x5u40jdeqiqpLQvsrG0z0thBEDNbRbtL5MEkLYFY81E8sKDBTlA4TtGbN
kAySVzGeCz1W67CdrWrNTASG9eGvW7+tP5EOkTSn68U1dodtn8gX6K/ONU1GdimR2kAS3+IXJtbL
xZsk/P7Z8cBrEHBdQ/YFIysM/zuYmLjH8Wfm9y9FVb77kD79wLgJYYjJtIyXXcAL6oeBWlATkc0H
FJW3LCMoPQntTYHGqp7U+5R1X2gAIPtbymKDos+s+hSce0+7R8DEqpsTmxx72rpFuk1SNKAd/jrs
mvs4Db5zw3jASr0yEoY3ntrngXWTsz9MstKjyWvejcR7aDMJ9nAwPnphQxt1niRKcM3fQCVhDRlx
pvibNG6PGnLFRU5xvKkyAqnAk9DEg16BS+Qv2xAAXTHJuyqWp1YrXpqcVA47egwiHnjdj18gwhjO
mHeFk3+b5nQr4xmpNzEN0RVuTxy4KxGaP2wD7lTpTHv4fdYeid1ZI4GvbQG6tIC+FiIyuxUTBvKk
gHpszWq8jepwFRTVfsJ3lEi2zag2XcynpHom8UI2JJpD2nxvotF4qvrxXo+ip7Frbqeu32EpAeiq
2lu2cQg3/cZe+s70aNLusgVOWKrPSTekaB5yBNJaX92Q/seHGB0G1uuG2JzwxfD9DWL/vcB+Q+YU
FKp02BE8jwXF/awS5zrW/pfXtK+GUayUpAMb8PDkabQCNvlEEPJRReTmUILHerxFeQ8QyYi/GQme
4gYPg98jjwAlicLYL57Ill4X/rQmYLLYqGiwDjrtrNFCGeZNsasj+7WhVkaR17M1Caxl7HPKhchM
ufnaclH08qmu7UsbZws5sk0I8voh7nkPmnj+OA7jDYJHAOfRA07Vo2N4Sz4HBdiiih9qosHwPVh2
hY/sBArvsrcq9niRdx+U3RV0UbSECr7DH3Tsw3w7cjFZMCPxsxzTsEc0aCliy2rjiTEOvqq+5lDN
v4OeWV/m55QIxT07t5092pd5YsDu7ieg6QlN4jHszPiwIx3YvMmTDfjRJRAFDbHVsZeunbE59kb0
ZozNA41PT+CQMo8l9lLYV+yGEPwc2lJ+RU7IJKK2DyxvXlLDuZZ6s6ptZ5sLawtpQ6EulV/UGPC6
unWsq/vJRjfuYm9wwSjn4q4umvekLtZ6rTjxovLNS5o3D/aaD7CJHGQBu5R4tEVs1J8sIlAQDASw
YBhhHe0bIcBSpElZpQBIiB9mxEgiW3lT5+6wNEMQETwwXEGO50HrR4BNqbK34uS11n0BUqt9YJ3D
Jy6oXxq4HwvXCYlzgVoVpe0h1+2zHqM5ibMTU1yyEBUrC52PN14DqM1sMsKVBhoeleaw65DsL6IS
qWpXc90x0dXC2dufkEAyRAUpx/EMC84NMEi4tyIKIcKmMDm1FF4mn4yVMbTMQBLvAjtwjwUVq3q9
H+e8Nhlk+2Icd4FfPXSYiUJr2BXm8Jki9vOJeox8DB8VrFbPfvTgXXN1IFhx+GddC7+8MDBw2BpY
ePq7SGxwwZPjVxIO5mPdzwn42uj6YK+UxWzfCmHJ+DF7Mcx+nXzAmfLMwH+fxdNDO6cWk2dNZlm1
bbqUNwxB5ron3lJvqNdFMeDzG4jlTlASVcxtJ5fUNWzBSMe3RMLApzvorbxUWbUP2dNs9BzsjRdO
2cZtkVBXUUMImGLd1hnvJjzWKmZ11tmYfy1UAJx4C+X3PUn2plwHcfsUG6w600y7b1LxyohnBJ/b
cPVYQbWU0r+pwx5gm7UF3viMsSbdjLEGBAEutI+Wm71o+I59CNtjQukHZxaUHXgCuJnr0fPViuUm
imUuunB8iohDX+QOC6a+IS+jKKItDQc45ZjZ02SO73arkawgkH8E/qqOFOW5z5FZOICSMBg9aRKB
tN991BXPh+qBoRbugMEayZnlM41SGG1DUE0l0DkONX9jsZEarAaaePEVjKW2BWuY7DyMF+sulK9V
S+5Mp8jTsDwDcVwd7tyi+Ziq9C2QMBxIn1nbCmBynntHoTfRQnSkVLJ4XfhRt7VgW+OqCA+mYTyL
FotFZ4AdQqG1Q0bezKcyiKTYf66C6cicG0pn5eFQzIe7ibtgYYoOxhI7cEDchB/Y4lOA4+czp8B4
pc5FlN5LRtVONJh6irLq0a1LMpezaBONDjGEzFWWssw+e7g9CwDc17BqHl2jeOns6i5K3I92TO66
2ueGT0yoZR0qlfrLcZp7T7rfltEWBPv2DLARXwqN6Cza9jDlVLVc0gNq4zFP/G3couvJS+3LHiy2
dhXPWBtjtXdhJTe8CYqSZK7g3DnuLnXQEPOWtpGE2RH4EMIEbutCvjgg1ch53fITWTF0SN0K52YK
8VO0krOkjt9tUz+EpvvcORMgArcdIe4W+7yJbl3R8iqnB8KMgDVzq7jTe2Q8cuWXuv7JFXJfkYmG
+I0UkzLbZoD8mkLfO3hWpGXzdoKBN5h4g3UFnFbrWcKVMzs8DJ/0ieStoiYUVxr4rAm7iGvEzYaM
nkdLqRltzSZY8uSKoRsWFbOqxcDgF09YBVpUQzGml99TMSCIYoK56Bw53CRRprAvAlgIyKPn8mkn
amvzSdnJS4/0iXLMnn1qK21Qz3akvVpuoNatTpozZNJNXQPajFKUiMipwQpWKxN1/KINefeowH3W
6m6BnXWmX196kuddS98bGQXEhI0PMhjxF9sEcykTvUvS2Ts+G2pRZ7RIbRLfhznSEZP0nA4zGoNb
hn1JBKOHoNMu0X78bKJ4d5uj6Ub3elG9+TXyJZ+2jEDNdyid6dIBLMmBTCJFp4O/7aboavtQjDUC
hmz74LA0x082jMyLNRxCaAshcXEJefKtD9KUQNP8jUkHHarpwaf0z/4kxlUVjWjhoqllq6mD5sR0
jcs1XvceKhI1B1DBc1Qs4L2QDC+SC1N4nTIaieJGe2Ub9HAlS+1I15B0dzYvWrAu1fRMfhJiPXSJ
UwAQbVDJskxG5C42qMIuqFbwAW5CTidQpNugm+7TUnCAedymFtvnuVevkzFY/xox/d8eyP2/NWpz
WJIyl/rXo7Zl8F4xm/vLjO0/v+yPGZv+u2sq3WXQJimVDNudJ1n9d938/TdN/91km6n4b45r2aZl
mMz6MtT68yjN/t3giLWgMivbUMR1/HPKZv3Ob1ntwyQVtmtJ4782a/vrTpgZn03nZDhM9Ux+lM0Y
8E8ba9WEOhYaMrvKgZPQrt4m1T93Nrtp0ao5c96Rq6SNnAsE7WALhIgwc2xrR1QBF48lBtcHwM3W
pKPSQ2TkVT08a+yLPMG0u1L3SdNTFoUt2SRD+Ei04drS2FQmybPPKHFF4tuLwwJaGSTN2BW3jB9r
T75THQc13gcpTTF2+l0X4kAqEAH0sjunrJ3XMNQjwsnEE6KTkx81H5wS+3Qm2YTNbZ8jrfDb4pOG
Y2tX3Vc81gfTgjbbQsbBEYSmRRppCsK0f+yKfEcqp7suWejkUiRHyzQfJkguG6sBaaKZxprgO6QF
VUFJpU8bv0ZzBM5wRiqD1zPLgx9Fn0FanQofiYSU96URF6veoC7SLYS/9LNcOnPvos3/D/M3jb1j
fBDnS2uh+uUU4LDnNTqnebdrIQQzJyx/mt5UN3UPwSzDtcbAKIXMGnL2lSbdxeBF1VLMd0uvj9RD
bbgTI0R36jXsk3FxjIV5bULtXhRZid3NVGfW9HcwR/JloLc/qJhJY2CD5o7ILg0nhHSG2CVo0k2m
tE0TKB49NbNeuWKrs/RfqBgJZCPtg1USEDVJ+1lzfEjkSXjJAtRMLhnolthHvnzX8SJAgkVXTkDL
0cjEPhkVEaNtwBbb1KoFKpr4XLnFZqAQa+bFxQSzQKuzU9FDzRjsVi7DQqxlOGytukHQGPo7zLfv
etztTWXcDswdxnEijL3TT0Adj0MpBiiEPbOyDqlnu3Ac4glS/7uCw9TGVF+dkd/kQL9HixhNvCqR
pnatpAUPCBwacOIWwl5KiCU9sskygY1tuAwCWi8eUb2hQ8k1kz4q0W4iP3/wAu/q6NDR5Pit8uYF
nhT/LX3G5rDLfEdbjhrMf80BpNtpBIvWr9VAsoFnIrAYpMWtIJ7cKDmOI96Xmh2wNLsHN6/wUqbB
BwXxtQNVRSbHxkKQAHd1HVWQJceWOFTiKZ8JDof0WwlY4NWwrRS3itmbH30s11Q1e0Zxt8GcpNQ5
5kak3slLk6cCkS7g74OLvh/0cb+1xzhd6GPJAjNAH+zDjgRBzhQl8CGDutWr1qTUstqprCiKPRhB
udgmNjE4RtJee0EghhQda34pcN/MVgRyeYqo3HN67ZjEMtOCBr/vjRq/k2fQm86QPzolwlWXNfdq
1HZbzyqJQWb+2dYn1yJUWrhHvtkLO+oze/UHmfto46dgxxPzHc0SLNlvJBZT5MDBk2F1ADpowxeQ
tg+1VoADCt4ofr1lXkxfZRIc4oFoMQ8NLfUgACtzXJZEIBKl2oMctWFV2Un2LMv4i0el1jji0g0E
APoQk+yBYNJ50hwGFgOI4kaYSDu9g18Zt4aTOwDg2Lnb5Z2FnHDhdAILtT6QhOOTdstn31uZgrLa
dPy3rJFgKqeLVQK6mfzEBRpvnBAhSqjy8lXY6SaxB6bADEdcrftShelitBY/VZvu3Mk9ajwhi6kY
+dhqezdBfukrPkk1OtMyQT/uyKNT97P39D72NAwWPvFCRhE+zqpJy5IrI+U9bVfV29D1d+zpTd4M
5Ic3RrJWVr/jLiPEocKUkBGROxaAZXq6Ote4Aai8ypFom6FASNB1hzaubwhZeQwqWrLRQuUAHq6A
97Fu9EFhFnDXyo32aq42SVg9alj8qsJ4aPVMX0UtxAfGTSCtmcaij/hQsMtjG1kC6imkzBWSUN3Z
Vr6+dYxuQ7O5SvDdEbZkE92T2V8iTF861aDi7fcwkneF00OTHnauL5gxtN1GhN0Z0+zTlFiPRTqT
MjOCRp2jX4UndOhkTLmItPptT4aWn3JVGTxQq8MAYLFuUHZwUoSb9swC00B7jY32GJbjk6epl1CJ
O3y3Z0f3ltSe5z70vrpB3XkZQC6Y+mkNUcSJu7PJcMiTxVsJVTKMnLNS7Iqq4CVldtI78Z4Y4YUx
1us69c9abKIJgJFC+LS9MFvrEjg9+H28Q0axhwL1zXbjy9PKDYCDZdEU51xrI7Ss2bbrORR0EFGN
pz2kGpb/wrGbtdbEP3LIgLklMllOhktKFl+DJ4ML1GoYoSMvsgvr1QsG71Qy5l6l7kjmr2v/8IKd
vA7iM2Bib4CHW1UBdyrbIyGtH2ZN0TIIqLX9rNuNpnYm/OGzcQQQ8EJxJPZLMoJ+OuQvxhjehwwT
11qeQdpMWspRVedsZ2SEgKKhF0bjk2SNDoUEcUhpVQgfg4t02zsBSlZlUCXHUSwIkSPjmZ1B76e8
h4AbxJq/r3WH6y4b/dWcOxRnpATCxXhj087cWz7Epbixc9zIfZU2K5aOybYUFXwoJCCy6F7gJ+nL
pjHEQpjZ1Rfenlwm8geYCZYwxJYoguBiT1Dc/LHnB/XZDWN3RD/CvQtQ/6xMShggZPImKPq3ro7h
NjT6geLgwBhtDu1qPjUTQEpWdcDGwr7djuG4NZCPLUDEzA1nl67AmsAXdfh2qWWvCNCkCe3ll1DZ
T8AScdE6Mf/+qGdAY2Tn0TJv3IEgz0GB9XPd81QQMWOF+WvuaK+GxWbG6+U7ife7KanhRyfXvqfT
5A9t4Ovg8sm63bAQ5tpvgAybaGUd/wxQ971rpIPdnVGRYzpbDJSMNSN2hwL/00SUIA6l7DvNkL6M
IcVdbE9vKRTgXmkfZHEiYAlPQCHvjGlkSsXjCCgKuco8tUqzwj5GhruPhF1u3T51bwPX3JVu9wke
ptgGTvOVa5raSM/8AjDC+zVz5rlo+CBm+HqumLqQxbLCHbdrLKYMXq7arUnfeopG/30yjJ3hVWfH
wvRMUi/xuIjmMye4yj4T67rF5pDmHp20+6ZJgNAkHC6CIbrxmbGtqy65Q1Xh48yKm0WILp4fka2L
pt3bcEkQ3NzbDuujeMKtYfZURbbd1iiO7YeB8LdlniLBUEA4nJEZGTQrNGT4Z10dUwt/SsUQ0PQv
eLRPrVNl21YnuQDiBUYbODRmrhHUiPLDMfWPth6+pOt+sgomg6+MXuvGC9a+PT5mPS/UqJ2dkau+
rY42CuPt1BiP7Vi/F1VzCfX8zfbAc+I6NLa5+5kkmIiioKZ4rQzMR5W7rqJ+Xwlrl8fuVbRVuvL6
/Axo1luGJhFtdjkpsojtVzMen/wEN6grCETspnUp4087mXA2xPpZyzl4EzO6Nqp95g54HlxdEGOY
2JtwcBhI5u9ti4xFYvmwUvvGF+Yr5123qlRwx0GD51xnB65baCQJrmcklB+7ERx2rqevFf5pfAHT
ZrQK5EddAhevRg45ChM0FYPSVFyTxvyMesT6qsZtAKyLMlyNHCUKxQ1eu8S2Z5uRXAkRkC1o+Ndi
wGJsNvcttAfk8MjFSzDbkxVAObJkupdhc9Ly2fTSPVcenj3M3yyu9MJg7q19QYlOQQN0pKIgrV/a
ASvhFI7TWjcYsrvY1TqbVJ/JSfZeOpCwXiKlGSEcVtVcIFgUYVUYmLiJs9vOQgta1TjDQbxUgNwY
RwWs+NdmYn5b/YDnpfxpCX4jPhnrvCplWVB9BBwEXlcuh8RFAF2ZBZCQ4uoHbC26qb0ZJGFq2CEW
qFKBNNWkMndJSMJBEr5ihpzpxzh+SBb3T8xpzA1vi4GKYMhW9eySsVL83zaRGLFjt4fRTNtLNduf
eSO4q0LUbPrYJVoiXfGOZ9QADJqAyENgM7IoY72iYYh+RIZRJWMyVzXUsK1DCLPbYgXDWZ/yeCNw
8yTclAxuYbdw8HAVgCJnI0DLx1yutu7bOiugD2W3GNRwPWZ1zTmewf5MnlMpRwRw5j3KwNd4cPAE
JqAWcLu8JMI7qJ5JR8GutUD7tsL3yJAogWsmHPBwDqk9Tt2thWVcqrE9KpOdk2OxA+vUDfh6EzMv
cSOWA7sf93QEhciDyB8U1NkDSncn8Z6CoaABbGk3rLo4G0HRUYhx0GCzYlpmOcHO1sVXbGmMjkCS
O5H16OWSnWOHMrXBuFjInRa6+07Gey3Wr6FLtkBrG8eao1HMHGqdKAYSLKpjWgRPUqOOhHDyrLc4
ezKPfpGx3LPkdJqHO+FSJGHD0iRqCO/DWZD6YIHDOb/ZeQItmmxU534qQxLaaPSPph49dGmarYOR
vFG7vRljdZsqIg8jHbFoOHV7INcrvtEdBueRWFOb4pHMinVQkbMaTt5+Mrj9fZY3FWj6tHeebOEH
myYOmFkhqVikpX2ss4hwsIT3TdWZF0szfpDxojNHZD3nXQLoIV25A2SXnnQfiDJDu084PeJY5uHO
T1nFhIilI5mcqKHWbqKjKJM3PM2fZct7jDQ2hCWjt6eJIUqqwvobTuSKhEO67oLsw8+IZepNHOMF
z4jUq4uv/LdBRoDc/B3GGKpRII5VEB3GoE+XkYlBItQvQ4M3QuDAXBpp9MYCGzWub7zpg/5B9MoH
ibnTrpEAN4IG6QYqd3cz6J0C+4+draE8BM7Vf/aVfla29tDL4JlpAvPJaST0txxvoGtBf/CNmyyy
05vEG1i11gaxMrRta/iwFu9FnuUOiude9tHGTTCoTGkoF2wuiKoBibjohuDT6bi0kUfn1IBkJfYS
YgrOGOYdZ06R6/8f6lmI2QQjuH891Hv9n6jm/viaPyZ6yN+4flGn2Xwr3TR0hnZ/DPTE7xRFtnBd
JnlK6ZbOzO4f4zzndxMxnUXX6uq0aza+i3+I5tTv0gDooutMynFm2OK/Ns6z/yKdY5znWMoQhqE7
ApeH+ReLRw/rhnYV24xkWVkUzsuIGQ4pJkFInnBf2jz67MD6M8D71Gf6FdG9jd88e9pwg6xlzwbw
kNtTsCg69zEmZokpO5VcoTPE7qfyARMgsN58evHxC6/paacFzu3dwMaWm6e/D4WyuYcRlrqhcenE
mLGiKfYgQ5p1O6EpiHNadUtsMiuaIKKUaG7nVgGZ8UrMl5YnEBCNfXJB0o5j0XUeuomTEPUrPtIk
2yCq+6Cfes0njrdYfJh2SR2otT8VbXlpmRnysCDBBcwtbNJvIpIjC5JcSqouXJNNTIEzDbQcqnpi
JEFfHmgm+9bqkVAL2qiEOI9wBHPh2y9ct3R/PJm00ORMlVzMFH2sH9pe+/aZ0U929a15Tr0qp/rW
GbwvRNjuGqA3T39fcidRblsGgzulmFBUVj2i3fGvINggIlDrUwPfJWX/6Q94PkbNyHeWxjhDxERQ
4lRFm7CexuCrU5yguivfO+X9tAW9m8qnn1SF3zRCYEbsRxvrCAk6JWbdnIQr+D89FB3OU4RfABVw
nx8Cv35I3OjsG/7BHgjdUQNtaVSXxX4yy5dBYNltAq+EkcfSs2/1Kx3+p+mix4mILAG9+KmK6CHL
ekK9RsnyHeHagrTiO7ONTYplp9nAdLgxRFKv3Vgvtn1YPUDnuWI5+OGf/J6mbEuLUiD1asCBOxDW
ieZ4Vjy4vB5Yr0L22Y9JcejrQTuaof4WsIq2/cha6XqLF1laH5UprybApWUT94/TZN9EYX2MGj/e
AWpBgjaXaH4TO+tOod3Ky/E9hg9pyfA5wdC3iouq5cXM9k1jv8eNDh5/cu/Zv198VPWPget/JSBU
eZ7ujcEhGiqdwCERwrdQYbJnB/bf2TuT3ci5K1s/EX+QPOzONILR9+qlCSEplWwP+/6N7nPcF7tf
lG240sAtwIMaFFATD+xMp0LB5uy11/rWFebOCAgiMZckL56S0Il9M/N0zsUY61pHMtKVKbkEvJci
snQ/p2rk/mVeyR5gIvXSaRMnM/sYb6fF5hUfFqVXd6u1DGe+LqsMGLz0SxVyitNDN/cFb36KXNxl
344XM+svQ9lDwO8YSfR8GYzmj0zLXWMM3DsNQ0iIB3MFKvvaptO1E7Ri4moCod5PtPrlVAuF9WvY
mrxM6YRuOtVQ0clppIoJ+WKiiJS7Cdgikjbedrwlka8hzFpz85x2w0eaii+wKfRLdBjU52s4adc0
JzIhIYFsU1fDaU7tqw8eUe2Kuw0LITmj2JPVH9DCDXUjv9pIo9NX+4xb/ZFcz0utsRIbPGVu3MK4
0pd6Z3XgqsHMKWrIixh3x7Vmkiy0deeTBx9JVTQujrP0c0vu53BGFNPhpS0rymp1o9fYohEx7B3x
IQf3I+8TKoC9PXmBfRtZa6cIX0fsPgsuzHsAD2rFQNZhz2lpAKqAJNrUOxU7xzEEeK5LNoihqS0D
nSrFoVw7HnyyGZQJpdJkASpYQ2R2yf13r+HdxDtk73Y8GPQa6fkalC/t7K76ZQfagzH0Nx4CJr9c
8yGK7SerGj+mMX7I+PR+Z6Evd+rdGdxNX0qJQ8NooacWb4ZdHeE97W1V5pvMrrduB7Kpj964tiz8
ufyrQ0r0rkuCU2CxoRzKUG49m8kJ0CSV8fHedRKworM65i5THUDZJqtWtsyhkY0VUYLIcFd15Vw7
Q7h+kmH3cVpxymua13JlbpPCg/Kaj9yjA3N9Xv2MJqmieGKnLIOPohhyqnOktrH11NyIpKQduwp1
PnGJ8Bas+2ya6WS+2/LgJa9swt/+2ItnOrRA0DcSR3KnH4g8yFsj7JmuxZEIbj3a2/sgDifPV3D3
/Uno1bkccroupdvRGBiGdIRSBndGBl6XCQAVKjOAxhcmhiJjOvAs2mc6HZjsqd66qPMHDTKznr7X
Rnls0cgV8KxSwpgBbEhRL965vRVEKQuv+TIicO+lEtybAzPKJCCrBgOlqWl7wbOwEmN/yky1GdwC
16wTLycn2TtNZSARN7vGSx8nz3qrvP6CVRJ7Y/KCTRZ8qSQkGekPzli+RKU69fiWlpUs+G+t0KUI
qqQs3Ow5Y86MHlEzbsGr3dPLRn6TjZWhpCLbWmMCiuTOZchW8GTXiSVxjFNZusrj4EEVJBXDuHHW
zRhW205Tg0/qNV5V/VwvmgoVCAWAVd5h1ruHAO+0wkey0Lkeso7Hcoq12EQmEVmO8WuYfox6QKVo
42/b0vx2So6dk19F0m5FQ3g91LXH2cIpolUJfcCmWgnHvg2AIo2gYbXVtZwSqmNMsIqCKrEhzvWY
BdR6mtSgJ2wH2oYCvDrNn5U3uiTIK5jKZbIqB+MWjuG709dP0CAeaee8Zvb0MDfRjogvFTbkrlRo
IqarmkIyJ3tQbfxV6gHSWoprLxhZbKo84Q0MZtvLC0AVlBFG98ppij22luPthrLYZy3pf1O7lTOz
NvuV68gnWaqGCaJxVh49vAtc6NRNhqrk5sS2NCfDp1YhV9iMS9Gkk93rMrGO2/KNjFGNzRNaf93H
MZ8a1x1SLQ80Bq3ppmVAvYdR+RUFmYuYDo1FR2n4wqXqKW26bUzaK7djB1L/WGCtZykjAl5dLJT8
MRzktpQt3KlJmMfMTp8A5CMPDIAKglndtIRcAMvT1xLmGwetDsAsC428Dzetq/YytG6UULk7Atfk
qecEz+BdwQyM+04S+4qbMmLYLSwKTJEUy8WCil93l07pPsy9t+JOSOWy/JC1nA4UG254TyFH0ySE
1kJfoz7wtOyoSxcF8aqQzjnbS6ZlEVnRXtjdu1QTNkmVPwUuwQr4BU+ODCEkJNnGi9iAKccSO0rN
mW87l+qLoUk3Q5lxn02wsUegX1OxltAVO6v/YFLHxKso3ga6guBDuD0PeDNzbKNoLW8pxSsQ4qyS
nY/Zx2cVm8eWQGcwUBPhwP+hj5I7HBeUMZZPcymRJ/JnQQXLYYzhKFlejV2mRWuVuWx9L4Rm9x/K
AWSI2Q3e5m4kLBYcJRyhJd0sLzn3gXC7yi8bwOuaGA/2MJ1YNPrAdOb1aPGgq9je2KmDfwxJOHH0
G156PIY9j+e6+F1WVENQPooMET24NEH71CCfK6ohsxICLn+EBHyI9WSs6nVbsxXVsMfpwsJwHyQ3
HtOrdLa/miD88gAT48jGgQKUABpDwTWMKdcco32E6fT+KCCgicUIOySBMRmTpEPzsylx0Q+lRr9r
MMgPizsj1ubER0947diw+IEBXi513qNS/+hgkvE9cQZKkDTrOp4WSXM1EwYJSET3RCCdrVVeHllx
174b4nZCztq1iTL3Vd79FsJ1QQLitkz6dt9JCNJh/WWN04lmxUvBKL2aIoxcdbkD6wMrmoeNRjF2
1GF818yZqEFqYt6jFVLZ6ldpd8C3PZv+kAEY2VyxNauKd9dhvh+dcA/ubz/pM+yc+uxoNomUu2V0
rAcciZwbzqXhDb5md0+xB9/d5TXD1zZfZG6fZYWtWxn1Wk3zUzIVB6DIS90cjxz9Zxz7xKuz0ixX
RRhvuFtgFzj5tktmHyT/sbOGA3NDvB0p5DkrQeYSouBSK8Q2Lcxvr5hf6kJt0pYwxmhbtl+K+BA0
8jUHZsforzr+rPFqxxacMoDtyRB8dIP4YVp49IJGLGijejVJfnITEmFYYJz34Ui+NAFvJZih6lnU
hguKJKs3oslfUUSrQ2cpbR97/PQFy67e5VgG4N57xSS+Ts35rLRxl0bFu9ZNe/BjwGyhutSUMC74
NVdIjKhq85h/QXq81a3V8c3fCzIGmuEzvHTk+h5YQNzw07YrEQQvceJW/mDVu1APOQnfeRQOrdrn
FvERCy71mCbVIZx3adObSS8vVMcjLCU/u7Q5cRzmmouPkEL+IulAYnbitqoNfG7Ua5IMERVk8v5n
Yq3qw52MFjY70xQWAsOSdgm7ngREVb6U8CV5yqjxHUvlS4v27QPPPHMKArsfWZ9VDCg+jJex0i91
YzP+kVY2XfNQjumFbKt2JEPwYc/yKXUZB5PaJL0QPcoQsyTpHQ44NC/7jW7fKG/gy9IOyGScLNgX
Om5/pZGOVWC/xVZ7pDFpkzQ4rtuckyy0yBV9et9NSu8tuGIFAqPZJ7NDrKxSxcELKRyh/OteSUch
CneaCr2J9++06YtI+JOiHtUs8aOa2YzsFD6wiN9oInqJa9I7MngD9fxdRV/IUhslYuqWQwym87mC
wip0Vs9ikEdVUZfUsA7S2YnHAha6Ju3XKKuRh6Oqo82q28gaj4Q+EFHglbK0C4yfYm6XPdToDVf8
cx3zRkrtlFpAOTj+APr5KBKDdZg9PJhRcqssWGOJY54bI7vpGrCCrh2diyP7MwSjfeVO9/+fTdyV
19iRV9FxZrETC4gWoJ5w/qCmj3eP+KXnEzsDRRptHAMm05GuG/tatyymW3RHZ8pObDxfxoZYl91Z
R63MepAI3OyxtZKmBJjNboT1cl+6X3ZD9Xutqk84BPPS0eVN1Tz5Kb2/jnr4C1PMiZKItWuJS1t2
me8Z1UPvTqWPmWBXlSMPcw6nsxmQWtQ5wlGUg5s/PbPIgrxNHMPDohckFEHrbv1KSxIioze8D1F3
b13ajw7/aJWO+P49fED9QZTlbyMTjy5R7naaMMZKLgWO0DyGMF0CfnnVyK+Xumr3mncNKjwGvSzw
cXnhq+F1KDd98WW4QGIQBsBS9ON73dtbq5/8PCcz0s/9uIKeei+cJSTf5T8OkXmW/sVANLFeAwxD
p9T15wGMOS6EaosE6gca+4804ZIaA/UL2xu+XLCabIUwrV6Zok9OP+0oWdl1FZc1G6V6+b/CJCcl
Yf+Xwd7tZ9f+aI+ffRH/i+Pw73/1b/qk+xdiomNJR9elh9CI/Pc3edL+y9MtrlrXtW1LmMAr/ylP
On9ZtmOYmP8c1+KP8YP8Q560/4K7Yli6sDlDQKRz/x15ks3Zn8FeNFDPsnEpo3OSH+bk+KfZEGgF
HIOJoa1o+kce/r9KvbMWoyeunoN9x3Hst8ljHnco8Vxwp75oVsSlO1fNSk3JezSbGEni4aJr5SXM
FAuJ2X0Zp6E9xA5Q75mDhOCOINmGU7AerPk3f4DKt7E7Wgm6QJqWxzSg0b2a82YHo9l8BPX/zum5
W5c0ZHAHuawFtegz1gX7P6wNA3TEJ0yKV0GgcEEAk5ms0l9EJK4guhARAg+CGrV0fQoAdpwCaod6
izVVQoFg4YHgciOWfAhmgijoAkY5RcB4C/J2Slc6kKyFkcfdAxj2r0YU7T259+yRTGvt4lfXKZrW
E+4jilRSWD3hk4k4hNoKgj+DtheaISKO4/lK4CFs0vwzUfp8GSbvNff4zU5DwAHN01+MhNquUIT7
Xmv9LkouejTf/d39w6yDaMOv/0QxACCUuNib7eCuh4iFqBnvKEM8QzWr6Gtlq0XDzxUL3qrG+OMV
cKDLpngZ6wyAaXzzmJnv0PUl1r8ae0K0CtDD71ltJJDAIGaajXx2QRNbj/8L3+IbM8Z6aALx0I/G
sJoGk7gEtD38Yxb94j3FF6ZbNf7Uly31kbWGn32Sd/PjGYSvtSipvG2z/DiF5rszyV2GwOXPXftG
CHdYymC61RExsW5GPhN2op3KXB451UJptMMvW/CwEvhLeOnVQKfACkcifMwNVq2F670mOt5TsGJP
VW2xA4uGbQYce2HV2sETuu5zsxGy4nrocQadLKuAPJoZzMv29J331c1ranNdVAl6ccsYbTX6hIwh
d0Tv953lMa6P2UPbA1WTDvXfhIo0jYVQnWnyyaVO7iXsvGkNzeUWSoOEMXWNvRP+blmGQ5zACDo5
KEHWSre7x8gYDro2/qIrlJ9dW0MVPIbN+GT2geY7mtdsg4rqGA64kkSrOqqoLTaaO2ETSnjLlSEl
OYz2D+VIsVZXF599J7/6CV+ipC5sHhk2TPS1OD91FuapxKTYx6Rdb9sFeOUh0VJCcWprC6xrj6sk
KuhZisuOQtmOzhMzRCpxQ855NgiddaG5p1haH5gwSj4F82GGQ84vo+KxxCbtJzl9PLXZVH6rBw+j
SMOVMba/UpGf3Nm0zhAev+PZ2ItU9QetgKtI61mzyLvIPUVj9aLrBFGJfho7elVw3ObYleoeVnIL
AnlRZ6ZcJZr3Ibru6ngBtKUItydlWYIWDXOl3Jr9weweIt0OIe+iCNCAdhQRp8zWzU5WXpyDMCEX
YWVLGVnkO+U2mfRzKek4b+gHXDSMsWuRqGDZ00NEWQXgMw9PwoBkH5jqo1ZUFjYFU0uaKKAiYt7x
pfwejX5VR3aKioaz2AMFDB25qputVYTtb49g8irNMuPdk8yWe0Qp06RnO7ag36Q1lqOhPuKE/FQo
w3Jhz+gHJBJTLltsXdaCyM/0q+JQXEb0rnv0z5K2oVyG8ziY5tlEd80Ct1vI0rgFDPXxEIFJircJ
cvAyUra7zkDwbYVQx7Sn5UK0DZQdoiIWCHweboy0tYPjiyp0NTTAuIKdNpJzaghsIbDCPi0t7WpY
4ktvmuEVKEJ3ofYjo8yUvihZjh+Gcd+C4PcCCbfUJmzTdUsjUHpnlFKIbKnhKWjpMICxg3yTZP3K
oiEcg/24DJLsmGrot4Ku1r3e8yUQoOQxh9wIyEFcC2nGiHzdXQloY8TWrtw6M3RZTChUOKiMSMiE
flip8ZVXzRlU2s4Khwu+AACqJQCjtqX1VkvA7eqNmplaAUNwtS6MUHvT7hRbh7dFZ9k7mIe/gR+d
m6l4c43ghskk9Xn2sfxq9KUjLSiygsVvIugNbKPrzGkJgo4zbShBphpMDfCduFDzzH22AWGSIe2W
MqGPqguUPDFTU8dUuRglqCmaCgaXtMouacESge1xuUhsfmTlGa9kzX8NYwtP2TOPcZESLtTK/aTY
lDFztCvDHb0FC803p6TSukjSu7se7nzLfyydbiABIE38hQYpLS1BQNZshvocdj81vPmyIJK4SIR9
zBKbMzWvI3NkJC/RvXmnwaIVWVyvR6N86GgAWnIyDg5W7TpP1Cn4JJQPRoFvYHIl/CzY5eFwy12L
5Q/shcgji8CFzYxk9owgEbgdku1d+Wuqkt3QujD8iEHNnbcJ6LLFUcLNGQGbx7QQ/WbTisipoTrc
O72M0HhyXJxUwj1qRrWEXHH0xngz0jxmxp6+8EK99/HP/GotjFfcDaDidI2JkuUla8Ztn99ho/kK
mULxKAhpstUgueX3YqwfXgsPuurfSYOtg3amv1Rhq+oCY0eplF/l4LbvAajCnN9tgFHbwUKpboxc
ko2AUoHJmuHQHvfDALBoxIo9FAS95EQLqGbilu6tCGgcDliNkg4tar5LkrXYvLvnNrdr9pxo6myX
56VFhXSVtC1Vb2rlJvemQGMDhvSb8RbpajwPLW8YzII2FNv0NZbt61yIbAMQMcQMPf/OgtL2RVjT
7zyjirijA6IQl+N71XZ4PAQwCBtsJyForo4UCS6VLh5CbSgRvWGSUwNAklV+Sjx1/z3En/9ZASPT
cuz/MmD08pP/+r//519O+3//W3877RMisgHxAPHBPWDbpv5PO4JmAuqRjotXgeSRTYXyf4oXMSV4
2BR01CBO/ZYHb/EfB37nL6aGP5JH/w7Kx/jTjmBbri0NQxqMD57FT/qvJB9Vt5zEZ4zBYyfXuh1v
s77ZjF7qF27oT2W6j4uvrKIo08tOdWdurVocVWd/TYhQ1IKsNagNeAte4pLH7TQQxQPqUZUw2khT
Drmx7pFzGr2Yl8GASpY2mkBZFYEfgWIPPfNbb4xDW1TdErEAeAAOKduCL5Cb3t2GdHVpZJ84pDY0
ueZsioc7DRajFyC6Q6PRYDM4PA3IueKVxhy+yLx5VRjyguMJ2bXEc4QJsLfxHncNrwiv+2ajehms
4SUNTWZ/mp6gUWNgvk5xfm1ndmphc+69aRPc0aCDdgbzSCeBnHai6LYytj9KbVwVPHFtNzyhT5/K
iL42Vy76UFJNCFQWvSOnH9as8EyJ4TEpIyi2clfEcl8G2kqP5HvTOSeDLFakAkqhYJ00BuAgUvbZ
yBHcnAEeziB8qqW06lVXW8eyvZNOMELAEZfKA/YMG5u0lGw8coXu7j95av6OfPoD8cQl8MckyIXh
3DNsFktmCdbK+tcLw+nHZMoFOO9Gub/Noaa3mirrwJlPWZ2t+iFfx3n1ADO5P8YmT1tbo2bBOZtN
dgLTs+l4qzglewwOK7GS74bo35F5jmYKNsDSmmYZwKQ/1MVMsarAqV6PzavWp5eGdtJQ6K8NOIol
Ro8fjVGG1/G2T+p3a4p50tcSAsP8OJTAd0zjbSimDS976sBTD2F2clZFVdX7Pqw2eODhBrvt/JhG
QFbGId9bzvATo4Ru0e7ZgnBt72xcXwsKFXbSvQf68a1vvZRFMnGoL5oKOdOoN8coz6MkTJw0I/2a
oXFlVv/qic/4dVN2m8rLvpsRx5/W038QkF7uhnCfAHEQGhiSntHUMvo9W9Rd4mlrSPX047aYcrI5
29husRdmjvuNhlzb/imq8iTK6Ry22iGdxl1h1o8l1Aacjd4xdVl65JTdpWX3lUz1zcvkvrDdXzJV
e3LtlHxBZPCpD6EdSnbbfKTZtscQfmfXALxS8ZHF7bSmjJg4gBmc0oEhraxm3s/2VZlkuCqD1sUG
QbAx237Vdo7JC41ueMvB3wrjv8P7G3AbDyi/ef4b/urBsruMN49aN3ETLyobjwUbgnKhLPMFdP+P
y4lvqXABL2TmiOfEpYKpEeWvprW+RmO+ws5B8XRIDJTisZ0dDOZ2fLPi8Y2g9o7V0c1xi2ddondO
rGLsNhS4uBVFR2CMjByvIr0g6qkNAfK4VJovsZPciCJfWDBOK3pY1An1t9zie6YqOse/V7oBlkaw
m7rGSIx7Ek5BCuBf5vkj+Ka3IUvgP1IZsRo5QJ9LO/seouzclPBnO+NZ6zjD15YGExg/eTRyztX7
J8LE6alsGTJ7a7Bx1Kr1nU+0xF1wnFyAaXqa1ajtMl66YfQZSt7hgcMyI4Ya5VP9Wy2UrUHGz2CD
xwm+aFq1UFV+rGA8UOXZLBx2w02sv2RFd4LYwwa3xw9LkOEtRlbW+2JdVewDWeewiOGSCek99geJ
c6tCm3F7Zr+4BNbO+UU343s4ghRKN3DT0to11sGWdNA6LwAgVuVbI/QdESeXlN28Ih3zRCr8Gkbz
mrzL0urx6OszXdt8HJL+HQ23NruwbDpQpAGaur7n0KdDRHBnOzpRuYEZfQS2gl2rKGEDutVKGe4n
pgGCBs651TIDhZ1BwnQ8zo2m8dRbvdgMo3k3fDIVfgdmjhPBtY8y0i8A7V/4sriiSswIChx1mavf
MW5c8G6EqAg5ESbHfEydSV2/UbBKHY077HUtfUxt2NRluGLK5vhY/gzOCBdbo+GpvXeOT3jXElbQ
siX/VhfVTc/0Nw2wh+RulHqKoNt8DtJ71GA0LtKezXMYF4Qfh6e8NH+yVJ+4fqeEdUpxi6KG+IjF
iroIOKzO7TmnHiqf+vv9tKKYDjwJNdgVZUYL2kKqpdWJEAt7/czVt/CiBmALbpZUbw+eJplUIn0l
DcD4Y9lf2no6EzDvFnWV+D2tb3xWij5T1kd6/jM3xR0Q4ixdwo610l8tOlOj8V7GZWmPuf4jyu6n
BZrRAGcNAnKDXXEsldraDcwMR6Pmq+KLWzYqaDZ5HqIKiNs8zeBCKgB5VtPeYKA96HQyLESl3pDZ
qoXbup+gorYSVwOg5HtSQJ9OmKDge2XDaXYzVviCDoU8Pbei3KdteZFJeSgF7zidhW+hu48azSTc
CXDW7iWCqGtnV3f4Z410m+etIr6Fj1GT4JiLBOkrWWlDvxuT3qdBF5GPkj3YaudxIkM4DmwV5jbi
1eI+q8jY5MSJGzGxJ+FdG7PImofwUObBykmhustxF5bzgxzG30aMA8rW/oPGXEQEpXrnzRroWC3U
kVATQYrqBQj8bycIaN1wnir+/VqHbtLO1hYf1C5Uw610201jtYe8sTdZbG6Z/nFCMEux68xoHQF5
yD5JOTgaBb+zapWofKeV3acIxbXk2d0qeR4VFDQjeKClZutlxK3wqcHEs062iyOFzWtlG88z7hh+
gVCai+EJHuh7GVmER4JNThhIjfW5rCIOFsElHkYEgSpjFx6vGqc5A9s/w3l4c4JkO8Qs6rSUugSh
Ht2p9qjw6K59KlFtVQSaN8FH7nXXwZLCp7btMVPqLYIYOwFKGiZDW9CGdey18oVj3WWUPMgYznbk
/whfFhSbiqR7muBqLdOcyTANJ6LivJr9miAxnmzGmBgmlqGlHl4X/UT6ir2Mru30KXyYLFZNc+r+
pEnyIHkVHIoMJVkoubfr6MJL6nluqxeYu6PvdBzcaH5f4V1huhX289hTR2QlIUkxbKw47WY/CaPn
vAv3IKivuQDuZ+JQWOR47VMbQQJ72JdmlPu8doDTOPUhDcCYO6paRDUmk6FFGBD2T5g0XxMWF+yr
3RqQ4dEAkrOo03bfFD3AD+xQQSwXnRu/0MVGECZG0fFwarL6IYUdt8UnE/6qjh3kWLPyTeeetjZ5
IkvwTZSpEXKHCsOXlvHyH4zsF77Hk6c5h8lTD33s4mZLeSBMwR6nGi/FwPNdcz6NakJrGVKWgMMb
hJG3wqves5bTeN1LIH29uOhUhaVB81gI9yI5hyRz7XuYEdHWGzQG92JF+tp1LJJY9MKm+JyEuLAu
8a0k+tIojkEe7AABUhaY1d0zNQb1Eg2BwC7EyHXDHdWYxducmf2qlwNM7IL3rDHe9DsvF3PNuBJt
fC3TbDNlXBdW9DZF8SGa52FLuNJd0g+HzUkYP2RbSp6KwQ/uuHvza+YuqRt86GUlfdI2vBsa8wI8
+4oUdasLkw9NRI1Hjs2gIZnscUqIbZXysTAcPcS5++pp49scx8SJp/ckNzMw12z9Wh7CyyoVMKUs
tU4J2W+6wXgK7bRj0yHfRd18gVo4QgxzcL9yOKpcgLy9xk3Vz/Iz5YW3EE56EkFzyVXJBUuhyWKI
OYiUffkNrwXRY1B0Enmntgw+sGJEbAWzLf2ERzKnrDnbFN5Ctga59zgnxSpLxgKEP31loDQ10HnD
qZzwI0xxuspLGhLRD5j0dQOiS0+G3zC+iknfak750FrDuVK4Xcex+M4o/yLU03+kwsQVJo0C3hF9
V3QVsTkVzF1NR0g9D8sNXUPJouHcCtlO0r1qJ6jTFUqeO2d+5mEjUgZiVxNMBIdCB29sDTqL9Ul0
KwsShcnofrda+HuugcnMjfuTgHMjvcQWKOqMnznU3lskyaSCtDJaB9vAzdYoXlOJEXxjlP7VeIqX
JAm1xLajlS7KC/8LTVYoqbvagxqlmfVzo9fePRTSbGmLzAiOE7uom3arKdKJds3flrWeLuB6bjxa
q4EVjgdErDWtdX41pdeeEdaMm52Dyu9Aiwcf+9oSMppiLletu7gFFUij9lBxPlwkkbn1AFS5sn+u
c+9MT/u6TvVnPvNrmjnb4g4liEZYnGFPn0GRQctRVUVoC9tzjUc3oYGDVBfuGnUCQCP9qYEmR28o
ghTBbhFn2tKBpEQwbGvENPJOtrjhRpN7ePBU3heaeIAAOd4SwVVl5flz5RA2jmNCRtCzN0BBQUIb
SGbG3ZrGlro/VxpwQNtuHie7X/CQ0/rfTN3O3c9dhck+tOlEtUrK2g1veoZeBXmO+sodaxxnUxnF
R+p9VrWxp0aAIICzyp3h8b6ddyirohBbdcekqFez+55wd0rrS6UvQ+ewNSEIpKjl8hAeveE0Os2B
c+rKVhnNhPdnWJSv3L4n5U3jeWMcgaE2nvdlJu6TN8Qgd4iAxtVKq1FBx0cONvjkKJhWV8aqq6MF
2HWuwz1u5LoseBqt43QFAwJeAcjZ/EL8x68n95jklEGSiI9onElQmhXqM08Tbw0yeFeAOSknSm1j
W3s1S80PZbTVx0eP53I4s2bBKN001DcIPFrixN52icq+kvXFmL8aKOqFfk5TnhiO8TWW9WnqScbz
JEIOXbkAMQPuVzmqZUMRY0rJqpU+9XngBxP1zZMsttM4Ay2PVnDkEl/pNP467lF41bJooXhpEPdR
FUGZ4AdwwTDYD3SAD8XZkozgp6A48XLs83Ovn93+M5Jr+CyrEiIxYEDU+qdSe8ycb7v6NdGFyE6E
oK8O3KRf1EGwuOuulnhKx+/a2vNdmtO4rpraN6jIwUvkB3ybOdWKXfrV1yeTtrwWCxp+Eu516hvu
vL1IvwnF1EsRD8KjGC5NYmz62fC9VG4gK838svlpKt7/OveAn0R0y2Wsb4l9oP+4BjhyNwTRldEY
11NxwHPAAVFTJc2KJo17OO93ks1H1asDxrS1clryqfmuwO/TGY8zZiYrobv53tNl8YzuMdiH5P0c
MCJ3SNaQrwgCAs4UKwOHvJulG+65k2IzEkXMWhUoA5aQTfpjySMNvOt6GFdBMV403DGGNT42RuJi
YJqGkz6l8OsjlO4MnDLHzumpwZ4OeR8vZ0sKzjaxpLghaxZydbs2ohsBKgCEksl6aKypuDiOFj2T
lih3eZreDC9xdnpmGNeJDiflF5PNQ0KItN2hFMTryZqc6+gEDptd60Ko+5P18U85AAKbuR6zrt/o
snoYIpI4kPix3uw5ze3Z9zyN9rilIhBxPNxTIBItEbWBIFPauCmsSPIxQvCbk0mPXohhDrIOB5F4
XDeaszFGnpCDhXOPx+C+oRyEXWrb+5oTnsfAexvvSZthjqyzk/bPtjKqvR7WgKBHNaxlEWoLWlSm
pdmwp+C1nWEL64Nlg9XEhplDw0UIv9OjzlXOHxzVl+xaD5Wndq47k/42CkiMED1mAEQF+2Cw4weM
qNQJ/+7CetNJ82DxxIWiM+xoefdTz2ZCcLYiA+TlwV8U2jH3yo2kP1aPjZPq+hejKigQpRG7BIov
p2tgJop+iwgxJk3J3eQYAiv8m5MW3ZCSul0/CDzH1tJCv8gDdS7gwi942a3inAMFm58rJ9U9yQ1w
hfVbC7+XwSusqACYgBKGOG0F/tapCw+EhPay6DcVsRO7itdzEWiUfxJGyHWZb2qjuFYtg4x+F/Xn
YI+Sz0ZzKj69pj2zVdS3tA30D6WqLxHLn9CJ0keHNsT7KA5zDuWIE8u8NluTVZdiFZQF6tvjTPk8
zoV3dK1yuCTz9GmNY0x3ERsnvauOrl24i0i24d71+lvbax5+xsrBH9QYvjTvsc1YS7Ojq+n2Ola9
ddJlZu60qhsO+dzuynaoDpMONsDqCv1qujUw7bCg7IMQvQ79vcbaSLSgf/1fTxE2AkOg7P//w45L
mtP/7Bf4+1/523ZB/AWezGG5YJtCmnew/z/MRMZfrivsO9eMMKPhMAT+00zk/kUI0jSkbtsGrNn7
X/rnbsEy+a89SXMuDCxb/jtmIox1f0jILp/OvqvHQrd0TzehCP1pJuIxWetGh0VxDDANUtax4PL5
f+yd2W7rWJql36Wvm4HNmWygLlqiqMmyLdvHw7khPHIe9ubM5+o36BfrjxlVqEAgO4G6r4tEJCLi
hCWZIve//rW+tezdJKqDqknftZm9+uxC2IKEiHsGCvEecelLr3h4EOveU/32blaUw7bpYyfi97Ec
LkIwRw4wrseyvZh2fTdTUbDTYKfRgyzji1Ma/gHsj3y0quXkOzyH1QATWatwfxjmI7zHI04LTgY8
jWb8SEUH1aLg/7hWS5zFkl7gTInJgDfeN7X7CEzqAJEy7AuEPo3kQDl3gV72V72hdUAtmFGkYzCm
cg5hHE4ZCNmw11GPD2J1zDvZ+KpSXEsZ5QyXRZQUTGYNyJHWOddrr5Lr/HaBqeqOuCewcFv66afB
6l05HTYXvWWnEL+S8+GAo8oy8CDAiIT7wKJbjCP0ZM0ASVn/38OOODceBgGZ+BAAbI9JvB9vmA3w
f7o4JJyyBNiz3KU6pnNdmtQorHyBKsf3K7JpAGSGeJlVt52j3fGbcx/r3LjmbDB3AAOONtmCjcwm
Frm+oLBAkewe5uE+Jd42yZHtc04DgpbhhEymC6PUl1D2dTbEoSoWtt7TgDU1gVStZee0NE+pYxCA
G+f6VC1E72AjyD2ur9UAkj2VrV+EiQHlQAwsm2jW0s2lD+1Fe+wzXOrdInZVqT3lBlNFJ9XvllKJ
zejokHt6Pp1+hr9WNMO3itv72Whs0hdA1SCLm3F9xUjwkRXcCgeCK4NsnICnANbuYXhrenXDeKNv
0zbrgrHgaEaTCibZwt7pNBT6eRw/6N3csWwndjg0xbHqfDA5Kt0LYBlBZ4AeIUYbhw48mS1HeD41
nFO7ODI/J6u/IEQeCouyhjwx8Ad0nK20+C1NBciqxXueIgC0AobRPbwW3MIONTv5eHaS+c0UxWM/
R+1J8vYfoW33IWAP1CMP2xO1Sg3Ab7sIa6FRaFcQ20Dl4sDkwU0b4+rGYs69AwATM9gO5qsU9RlK
OAE1GOTneCBV0A5WfI/Dkdo5KqpJ73TUMGkRC2eeW37G4txMm/hXG5XRrlkj9EpU6ia3R3mIrSQ5
LsowAU4j/eQQEKBV0/c5O/MtlCbjGuOAiDk8IdYKLWE1gCf3zuVbD4avaTnE5UYMrNzWTrZJ93nn
x8mTqVM1qDg57DJP3joOT26vb25ZZ6ArlwurpKGiDJ7lZbvrAB+Wsw8GdUzfZx6tFsdIYkYpH540
OAO005aiZgqLeq3bd9JyDrgSXJi8Q3/VehhfsVeZVzPVON2W5rAr+hVxLXFy1/RIZhopfyh4F8uc
FBYYmsTkAm6ZXJgWtYcRCMIirP3Ix2hzGo8V8JmsCgEeBmlc9xTKCGD6+QCZvQUv39UGvefF1xzj
YrASF8M8coIpuJTqFZXB+jEJrAh6ieGgujg2Rx+0RVoYizQUZMeNxL/pOo+bgMMelN9LtvaNqCfO
O+TuVIwvx77v5AJetsD8XSeBN2n30wryqBVOvDIwAITg6w46M3uMejdYOq74zjUuedkfC8bGaJk+
CQCeh0L+UvjM914aCaAVVRmIpvahXoyPNfZqwOmMTFaSVYduKYZ7yxaHKKGUeHLLZT/F06kgREnc
rd7LqnNuUkgvayzloksgtojCB7dzEIv6SX7pCVtcmykXE0dz8DTuB9rg4WOw+3Fn4Vynx0Q8E5AN
Jtm/qSUzz94QRQcQgu1JH1nq9opfVGKSGudo/p3OxU1CRjl0SbtipuuAZhmdhfWEXYeh1kyyZivc
oLUTeHphUJaZ/Z6cjkBNMifc09rHBr7/TV4ZbpAPLHUWu9pLKhLYAo7ji4s565CNVnTVI60OAfJB
hE6bCnywBoLPc0js6WJXG5V7VyWUXbckird89MuG+PoLVlZWjtpQbqRFgc5oy9NgEZeVRvKi/G5v
qWwKXZeuPa26UXCvd1ai3uCAwSXx3OyoaxkAjsXkGeBq+O12zcROKkozQRZtiEJD+lYwUK/7iJhN
5w2onbayevpk2KQsS6oObYIc1YFemtua4Cv9Ozbio+d2bMHSE5nMMwzB01Bbr3af7dJBO0BHDyYh
e5btGAXLwUlJOhEnA6P3A/5gq+T8RuKKJX5i3NPN+N00Jfu8eDwS8w+zrnkzFtaROZi4rVt7J1HU
L4itw29GAPdasXNKu/hidskYEJb+djDymFyC/LtadDNQbUH3muOFroSr1c5EXO0Kk17WYJ8BWvyO
xonRBQxCP7omWJxmN6YJz4Z2toPBwCeg7OljGXH3ltjoQr9q8pe+1K5intkMY4pdxug6+wPdb1Bx
LtrikHOf0yDWKkpSe5IURaut9p1aIGVw269oNNuQ17uaM4I3YGLChVQVIHgfMoNONUFgpiv7r9Yy
uk2n4upYzRMq20QP5bCe5H3DA3QydyqU1uQy9KP8I/0R4iDRJmZvrVmCcqpjBI7tug5TYuMbUZYP
bBQxKsOW9HL92Jg8j8bEKHrS2vLA8H1P0u8oTZzUoI6uWak+ur76kMKEDa4OltkBJteu6h/9rXBC
+X2yS6n8q2UhGUeG+sTnd9dJ/WXQIwFk0zyyY33jsX2Y+kGxbmLfMaWsY2mOpcncCwahvQ1989xH
HdS95HGlVc/L8NWx6g5E54cl0T1jZhMk9PmWGzYnF7u44M/lecL/iE/++A4x63iE+eSsSnibTAGo
ga1vw1lo5c60va/CTY6dra5FOuNi1e3QonRt0zZpDgLOtg6aFCQxcut5qByewEa1I4631vUshwlc
ZJczmqcT0DTsfNjYUz6xVCAvADXyt42uI1jqrDtMJ2XcNIR1m4tiDK0JgD2uxi5Ml3KfysE+aWPP
A9/ytF0iM+2ElSY6CreRXCbEsEeC+CYyOsqUfmpaX4VYLtStbY83OcJt33SYDEu7odtkygNfipfB
BQJuEKNHNMdG0GiogmCesCdwH3kuWGLroPoXmPl01MvD6BImhUP9K6aIo3Ry2mm7aS10wiRSJtWv
gbQ3DxIEpca5x2ABdgBMp2zJW8eadfG9+KSE0Ilj5d2OevSw8eyHPkXxa3BqUq818iwaPspEvZLY
Rfov02VvjFFoOoMZtkZ8NQaaP1IEG9+5FmSQQ8hp+mVJpBsag72nSOhdlU3QyfK3awPBwobLQbA8
qRJpFlMzPXY9MXhLLKgZpJAFxcX7waC2PdFbxDRH7qcEY3CvFnfbiiylpQeLTatzjhwmjih9w36l
xIw4TNQPJUrDYSji/dga+1FjT+3bbJun5UXZnUEy3X5g7jcpl87noI/H+r5IfbWTGvr8pFha5Hr2
oLPTDspUfsjSRfrS71yQuJuhNG+L3n4ltUyNlDZCY4VRlZvseca0U3tePl98l/UuyGJx76kYykSk
rF3eADFhuUZRMl6ooxjsPmxr9EkHvf4Yq+yjBNBBcCF6jwR3rkj5d1P5WfBr2kwUZG/MSp270Tlk
lXg2cIBscs8Z/zuz49F+B2PnX83X/ztt/17B9+9/5s8B2/rDgEfIjE3fHrIhVXf/MWAbf/g2f594
hOlbSOR/SevY4g8MfzYDtmX4jufa/zlfe3+QqDF1jykbMhGmv//KfI1ZfE3j/KV2WeiG73omxAde
nw4n/G9pHY/OC48maHI1CtzsEFNWkc81XghveHQUQTdKlTi4LCb6KpW1dL+mgUV9+TYqYIfm5YKB
yWHABVMLPvYTZHV1oBH420q6t2wYoSZMUPJLkwBrQ9yG6CdJ/tGckkAfkIFTMAPWYCGEAgtn56hD
RHTJ9XmePEfCv1+M8srQW2AOx2A99/mDk4r5SokI7oy0lSHsSmpejIgndJaywpwgalWUbp85O90V
hvyGagQG0aUBBQyKa4yXYZ18wdIq7n2ENFoMFXnr9gT8m+pcDw6zOAu7MJ9hdhVR7e2TmufrqLFJ
bdkLgDttGiLHxnAxJLumhUPlxqJ0jwgK3FrojBTjuBgWovw2NyadI1r0lWq1eIm63Dp08zizkuCs
Zaybf2B1ZkSrQYQzezsP+R6/3PLqdWm2lcQgg7r1zkUhP60qe8lymipGZ1+bHrRpj+69OiHGkPb2
Yb2Z6A7L3ULTP4ktAVruvQM1pFTSxSeDSivH8VincKdxvIqtYbN2itG8ULYxmdwOggilTrfG7D1O
aeLtnDb5Usi/i+V2m7onGCxx3ZHlJXsqM3WHNwNuaO/+NpUM2bjdEyJwQOiBbxgGvEKIv9RWL5dy
Lo42grvwWcn7Mn60LexJQqQsbRzwNO5+/eti26/NyG0aCXaw3b1XSs5c4nvMWpPrLLopo/6UyNnY
lzK5ytUB1js2O+sqObYrErpV0Ssd2rRgTdaHW7nvINBdgiW8ppJuuwGyUJhX0aXLjECa+NcFx86L
tRpDrYl95EgRJeMqVRuT7r1btBUjSEcr9k3uRSqeKGPbpHFur6JqykMrglMFxgOHGi2NaLys0Wma
tZcEnBO98BRXxswK6mkmqYJUWmw1iaFv6bepzTE4jsltgrHb6hPUFeBD0tLvFpNPmtXTD8T0Y8ff
1HLnQQPcT60rezi3WJ4j6d2owtoZ65IA3tMQKqsKo77eN6LD0N7X7Z4tJXT78eKgopPt7eKAB8LD
MrF+BY5ODWC1yI09KTJmQ4WR3n6nqTfdYWJbl0TWKfFrfUcqpMYe5NKfg21gP5dsf7pkCEdJmEas
KAfd78LKmK+ygu2VLlqYRa57mdw0D0vENnPJz6D+trThHMt6ucxqwrgxR7/nJXkuMwuKkkSTLixz
Sw3GgJytp0G7jKcFqK8sWYSomHuC62oP1aLvsta42oPJGyO0HdFqu+TMuX01XDKhfvBUtV8NrYZ9
mlehCVkjjqDaGhgXAxBFnCxzm65ct772nf/uWvEdFQNXOq4pPlqJRq7Adph5ODq0GAKTnA7KzM8R
VJwYtMacjQe7trdxrG2Txj87yj53OGoaZX6X7Spkmf5tzwZ6nLQ3YgfB1NSfnIx2fdeebW4rqii+
5cRIA7j4JouLS4V/Ls8wBs8e6qHz5i/VOaP4fWNpExjR5K2znXettu/YuLIMLD1z37NH2XqVeISc
ROSrezbH/OxL6tn94gl4Jkyzvn7My/KJl30dR9DDMGHRB/P6Vtoigz/b39MO8cyaJFjwbQQLZk8W
6d+Rn1xToR/iqL/LNH8f4zTe6B0YUI/BCvD+HrsYJtp6qW+6hDYptE/WHT5HxWWnc+jcGB6ETt/A
RKhlLs4saAjRcgHmvuytUdxPmbov4bJILgevrd/maOaSc4LWLn6XYgXHqA8Cpb/QlEBdTv4HNSqc
ZIR/h0jx0rU46Ag1YRlIx2cxxh2nKnaMKEW3jSIeY9TRh+/p+dbzwczEFSuU2rnMmv1S1y29kmTa
2SOu+cx9GsG6T70IYCmtoYJbE+WPVBjlhXHyVlIBZIQ3a2ixqvVNCGn3uBz7KnF2kVESgZluHYy8
uwjH6oaoi791PFpjqqx/1TsI0srjrKpygK5ZuhsaSuQgja4EE1icREwDPx4BUumwucrsnSKuvRZx
p1j5KwvjJXykxOUCYA9lVpUZ5D2EJ7dtKqgvvPlFS5uty1UM+PpOg4yzQUg+Q0vaT8rzzk1qE/Vu
WZC6CtEjL8RVRMvD0HG0n2jX2BQllCEIlx/jvH5KIEIC6X3lg3WOPECVuKkc0OvLM0xxvBJ8GM9A
MmhZj7RfOVkUnrsc3KMcv+bEFz/Kp+W2MPGD+PpyKPCB/rSJXu5d5cC+61zqNWvvrrcc/Wo5/bms
+TFGXx2MWuc7xhJsl6phz+gO8Um1FVcpQ0KjFy9j4/E2WfGNUwrKEwqMZGdF4MQ4TvgGyqVrCNkQ
4a8LnweW5kR7Le69E6OqvHY1JY41ekegzaLe5RFcsy7FR+9Efr7jrKC2dIiTwUoukV2gYlczxxmk
nSCOe9TnhidC7YJTmejamIw1mGZyyIhVBU20rO8bVMtNpddPFE2VgJawthh6bB+EgJma+uKSKfWa
T9avrKTiy3bSw+i5+0lnV2wN+lk6qX6uveS0YHej0R4XtULD8+S87DPAvNIsQt9paaXosJEStXez
FIANRiyLTX3PiwOK9EUxfbfji8xDmfsOkzpXDQmRQCR4Gq10Be6Nw01e2jfkTfVdZ5n2baWSczpJ
HMYuRgnTo2loMg0YKGVHeAlpuzXasEIinpkZwXMEmU7bmDcuF9ll93O+3JW+yZa28jY6SDiHrxOf
HSwha3HZlOco+CagU7sdxz0TXrqrNOOUp5QhyXpen3Z7ZqbHonBe2niosFb0+o6YNQ45LNKMeBRP
ZUyTju5KLuIqhPaDTLnWGALCZ8f5taTQjVhZrgckihwBVPu9jjk9MsJ0NHkNogGfVaMDm5xB/QNl
SgSuHSP0u+4NET/whzRMJfIudEtcfF72aMN3k7F75w7psbZb4tA8aZzqOGlTGOkiMNHBqQbZG71G
1JJfY+ueJkO/RUkILTyGB71xLxQn37cg7u25f0lso7kxiatxlL6xXb6cPR5AufYmM7plBa0ia+ZN
GzqyU6savUV/vQDkzra2jN4FnJq68Q5RWVLXXnJMa/SYnmR5HU2YEVlKQ2g83GYYV+RohIrTWDBF
tO7J9ool7hYE/znGlbiFO/EA6/ib7fenhaWn85kjneGjsHEXArgjv3NweviDdTqG1eJ6x9mcLgkH
rixZfrGsPRJH2E5286zPin48e8ey5mAURGHJQ45TE+ipMjeRjWKjTPtS86gYqKpM2uLYF+WVGrI9
oCKLDwcdzu4K9sz8woYVc+fk8Yf0Uu/gFAK3PLxLH129V/FlhuQ89esxRLx4i31wG/Jsc5x8V2Zx
KzJwVbLxvj1Z3c9z9IQ+cW152noF2wMsaQ/xTI2Gg3gNXp0hfBwJ4/AITOi/6+x59Yikj9pYXqld
LKi/4aGuKOl0Gvk8LorWgvnQKHVWef0xi5KI+pK/8SZDOZVPZVfvcA6dK+Ge89G9KoNNnunsRr1/
0PzuWV+gCxry2Ro4StoLGyI8Vq5+wMmpc3READfbgUUbRXOt7M5O1OpbLer1vTNh9cTBg6xn08ui
de3FKqIXO2KZoHqqOkGGuREO6t7xxo2bzacq5aKBXIjvJ1yMNjCG8cuaVwuCXhrbhhrCHYW6wy4e
upNVmTd9nWNPEhgCrG+3hzVndVFQGdmxdbA5zxDSaEJqloHflx+Ype1tJn06Nr1GFRSSVqbHr4vB
V7xyhgu/v5AN8lOa4MuQ4KmpVQ6Hzn3GmnCTWKt31E9+hIyorVPFz+DXoVaPv6cZiKubPFLBkIQq
7Zn3VHal0BrqsWhvlEO8gVJeHlJ2FZLv/hD98hu/16mmOcOEJTna0b7Jo3cI6z9UQNVBNwB761DD
JRAIf6UMkA8Cd0At6sOQJbhK4D4M52KAyGTgiTN4vlC5ieuGaz0o+PiK1WKY2voFl+ulzSzsixCA
t95Eb4vy0gJ5enpZDFaDTf9gAbvYMpaAB+qBVzrYcOIuXm7Nhg0ylSkIwXP66VYetB+toSDROc6V
y15Pw3DsW2CaHLd6993pBr/Os4QlHoqovKL2yO+0XkmdDUU3VuWeu4IlcKqMR0U+dhnzd91NnjDz
0pyk8wO0+tTY6bGFm75VEfHUUo1MjjBf2KHbVPNmHBVKj3m5fnKpbWqGgaeSBMaqFSZsphJHaD95
0L9Mr9v6iodoL/j6JD4qsoBxl3rowUtZHiPLyYJUZCCsONQ5dUFKnR2VEOZuWnN58bAl9hJMgHTj
KP5p3KlEKc8hC3VB7nvhVHKpoO9phjyBpmfwGZInxjG6q42jF3Xptkme6Ox7bGUfGj47JTy/B/CX
GvarbjmVlB9wYIEpGGGBml1iAQ11kdjFPxOrOXn+wJuo4lvTHW4wE2HPXgQo3SWDbdp8Z2VxbS0d
I3CGe591dEM1xBA5j01Dv6W1mrUx7bniNZvNMKr9M2aWQ2Und8XkBRhBawiFaUFTOEuzrCWB4vv4
iayEvgwtS7SwTayHJZfX0rMDfcFwaPS7KJvuoloKiFbem8nKHDVkp8X+lWhXtq3q5beudff91FC3
Ep2SCmN0Zqo9POSD12Arj9Y62d42+j2byojjZl1TxYFpdEyPEcv7vDRvCCuDQ45pZK+p4s3YJzbO
/CGX9KU31Z1coxzJaC+B6r4mm4Zkw5fcBD26Y+qzo9OpUUZ0RSVblk7PCdi7bhb7WpANQbLaNy7d
NTYCeR5n/razknMzxK/+iFFhoK4TQLv9kCmLegpQTGN7NmiLM3zsU4xj1OneTfZyZ3TiGK+LqDGd
w44LjPta/hFZ2ffSLzJk8Y/ljkVvQheJTtrOiLpjWnI3gcz9pKMJiyF9yZfp0KV4pPuBqgPfqEcE
fitoANuQAsm4NmB+saOOt1wfIVIU5XQkHmx9vJTjeIbJSOl8PuKDiNFujL6+H1z5U8nivDDMcq8+
JB361jT/lmRZN35qBZ61oIxDedkYCccqQklQ9rLsZFv9PZ56A5SASdiwuY+Jq8U2ajOLKEpCCfgv
tvFa/gNXmBx6cq9BqsNN4qjt7X0/P0E4oI9tLFnP2/w3jWoGfmJ7d1ZlvObmGqSurHsoxBAsXbVN
i+q5oAps2xFN5Pd6S3jhJ3PUZVTzTSQT9u31JW7VBWsy9y8JoaBrHqchfZtIpAgSZrnx5pr5c68X
5dYZ/WYPBeg90u2nhOAYpgaiq42NIuOhM3QOF1uMV1FfF5jGLwKsGBbj7qnFWDoBVM1aPGiarwua
0rCgdyAJI0ODxZfm3xlz8Mbw1yCZqvKwLXGapK1hnzK/qNjoeITtGszKhszfo1rfTqM4c4dYDRAL
IUfnyBLwl+DEtC1J2OFZlJvCr160HNForqvv2cI3bzrr8k2+mbxECiC0d6+cII5RjD4YOk1V5n2K
3OHh5gXsf8QBx03DyR/HtPyp2LEZdXrpuTUFy2jd1/aAxUcjx0cIMWZq7DyfiYOTSCeqnWOqY5Ky
7cnjqNokWjcFXTNYZMT0T6WvxYXjl8ZN2ef0yu6Geem/fWmoA8JAtf7/+9JQDT+T75YMq/aQ/N//
83cN/d///J8auv0HjZuW6XuWI0w8m2uW/U/iFeo6AHwH4pWJGE5KHhbWfwD5zT+osMM7hoBuCxsp
/z9FdPMP3XYtw3MtJApbuN5/RUTnbf1VQTcEAXzL0r0Ve2WDNln/+ec74Y+4/bf/of/PlrTX0hbI
R037VE9PVvdKwurPa+Rz+l/xd/1PwtS8wX/yMzx39cHhgnN4L3/9GVaJD8+L+RkViaZOR707/+XD
/yc/QP+b0e7Pd2HTX+qwp/jT7ffXn5AI4cHs8iRyI/D3rLVuUuhRgcvSMq70hyRh6Q3o9+zmZNYs
bpfNQk6wmm6s2tn969di/9N3+5fX8jfTX800pBsa46DCAJBlmOrzhSxVuat66ric5NZwSbpjuxAK
Eo7hnCsru7gJw9YS462BBNQpJ5xV+Sum+rsnrie78RbKAsOOCRiye+zY2NPOxFhpVL/YgO8jUtta
Bu54Eff+ZCKWtjumkI1TWmc3ag4pCOae1COIKUmY13t3nMXaUb4jeYDpXzZVo5Vf3NHWfbVGWmaw
3s8FLOfJvB3WoZVSHRevmG5hSo+xKv/rT0x3XZZSf7tCPLqgfdcEuiZWb+bfrhA/W4jX0V+Spelp
MaZXvdBPqaYw1uTpzsb14CYjE/wEdEtDf9qqITnUExvmEiI8OWsFlQS/iGXc2x7QwGLCD9bX3E3x
kdEwBhYwj6JiC4QK1qEybHrjFnE2XPuuNgQJ+TS+kIt6W/r2aUiB81u0k0Mrz+4WwznFKWV1cy8C
VBlCNZjVNzlbKoRiUk+1lvvAc2nqMmJnPkUipU7RL+QlmgCptXaNLN/MxS4DkyJ9I3S07sV0+tve
xcsoe1QMJHLW8oAX6d3U3oSfuAfX8zhmTV25bxXpJqQPQGqCnqOWhsgE5zLXwXDytWY5SWwHm55j
/42MyxWzxrOwwwMRSE07LBnb8Fwb4NnPhYY4jceBfox3K0qfG03qKyJq02jeKXI5wOY6z2b0j+OE
56VJtQZkcH9qLRHqU34F8XRTSfWcJ+C4HHMGr9VlGcSo8Rng3XNJ15hXjz9d4tkngyJ4lea/2cWF
BRV9aOlFBdzIQHqeeI7mXV4EaqzdrdKIHBKkD2scit1cXiIqejicQ1/YiXT4sRq6ojVqGslFXqq5
eSX6ctu54sbCa6ThcvcauAFx7hsQMaC7OnXglc1PQtmQI4m9gjnLoRa5F/rd5IW5dnnhlL3cK6sn
c57XaADyrq3iZ9vITRST4s6azK9qWghogLK6Mc1p3gmrS3eLiM41yElgNyztWndEmukngDvICc+s
OoAN9KZ4U42FRILgQ7zENW6TMkn2kdOvbrScSBXd1ih5cnqxC6PdJbrK+ebSqmSPcRsQtB5fRZsN
YcZGCtib3X+4MSHi2MkcYLT2zIRsKwf+6jjiv2fDZ9QnR5TtKRGYWLerA4HDbVRHDzB94FQ56Ued
i68msjlWTXl9H+XVx5Q21u+aBkc8QQWZ8IzADBPV3D0mGlLrVCicS0N1YG7m1c04E6tETUg1Dc60
0R8xN7nguXda0z2YtQ4v2HDfVZxUT3PO1Mox13tIC188uxmKBtX1275qnlj+HSHXxTvTnanKzcVT
RjaUQMl40k3RACIr7ty2KPak3d/oLfocTPVIwyWtCvqwzTo2gJ2BTFJM7HXjueW/4/qBjwC+zXvS
TzEmzKMOxTXZuAxeBzQF7wEqNwAnLyW76v+DEUWHcp31LIgsAn9zRpMrlhPGI4t3qRoaYzAU2luW
MnZIHbU4L9pwO7sYp4qk8O9JHHjbkgrJPS/5O+nYFsW+9TAiyaBhcMtwUqaS3mqLa7/0zUlNpRku
iIR9qYubpIocYBnIhUVvvtcWvRvSAD0RJbeJwzJGR+rZdk5DgotGqi1mC+08mJ14nZGOtWICDNVg
4R1Y6grzrbdtWLG5f1tG2dngH6PtLXhK8Kqk7MFC5eeokAXMEK2qTvyK8lsMSIcuAjgnANjmPl7S
CaaEodHSVkLFL5qXtio/EsvjVQqFhkHjo94iYrfaJFmjALNTnQPP0W2tA9ERb2dqM+bW+R+f042W
DM4ZK9irJcmjSxnlh7R8YvXNH1gh3gK+HB0uKVqZqCv4kA8sx5Hl7rG84s+Mg5qakrLUGWXvK5ci
CRJKfUoGJb5DHd53HS5thlqDlHyi8ocegh88QlZ4P602BrRAsMR+zzQ9wAMpMo+d/5ORXk32F7N4
HOd3jUpXrXxu0Qg5wAd2TpawCkBbk6Vmb26xbRleodkHi/syuV8N4pvDyp6GzNJgtHEhaKRNIN0u
bN07I12lhe4qVWfcEAPZ8m3fGJERNMsvn6jMxCQZ8R2WYtlZ80IOjsiMB3rfDPnN4SWzqwObw+1S
RN/2UhF9/nFFsyvkSL11TPas2HGmgXwuN1peHmgPO5jsY236ytt52BEGBJPTBojaJ+hnx5S0l+um
ZxBMp3GKbwQ4k3rS7+iEOxLbhu7CoAjMsIQZMyJ/Su3HybsgzVgqlMNWh48FaRAPeryxjPyacgyA
DRw4jfNgDqYfpKmnPvvRMb6dZsAkX+XTqQcXB9Ur17fGhI2VxThYonb5RmN+SpL+czKMX3mGAKeJ
+Twk85XLjqdmMx6TeNx37KGCBjhYO3jnMc2etGygjWxdyEVtjSCryTyUuZzOymKcU5PQmXaSq67u
k+Qjb28wwQWDeaYxd5BlmLm3mP03ScyClfrzQQ9j+8aSz1PibiP3LMVHWe8XwvzK/5HxfddeKcsh
5gfr+SkV7w695VUcevQ8kpOgy1OjDVqrc/xP2OLcfFd3ihDBxMbc/5x7HvyNsfwe8MttSnchsWbq
u9wARbCcXFy76kEbD3X9M+W3urMvxkc7vzVJGXmPfnNDsNRzbzVOMObbEuUUFTv2Z7XY03M09v0D
wIKcwDN+KdnQX0GTHdG7/KA0DNmRE/q4Mqa53cAZZBVyjl3jIBXSSgf8RVhHdzSxD7dL6Iw0wMf9
8jJZQzB3Nbl6ekc48Aa2KkCgj+p+XMr7TI6ncklO0bLW2BK/zXhWddApBnego733zq0fhbpGPmS2
on6HXTt96Pni/C5zbrLRCjaAo24WvxR3N5NTjMY9Mo8wi7jOrds0Z9WOnMNsJ5hVckMrMmQYwHgV
wHyn2lvZnQ0YZ8RVaXvHaH7Rki/ZmVvhJTuDu6rf9hAuGzaQXJC5tnV178O1i586jbVd432Vlgei
zgykPzxQp4gD1fuJzfol0qegz9If3OccaqIsQKV/RkIPNTN9TbD+VppL65H7mXDvISq2lQQ9llsR
yx00p8CrPvzeHPc1wbjHqjXJRY74dR8o2z4S19+uOpYa81M7x48LrV1mF7G5EFyGeR4gVV911pwz
mxDTEV9GXr72rXeLHwopEsOkrX/O3MTKSDzO7WWM1izL0HAu8JFHiQlQQiWICpa/R0oeI/X/yDuz
3uixK8v+IlaTlzPQqIeIYMwRkkLTJ71caOR0Oc/89b1ol6udBqob9dhowIAz7VRKX4jDPfvsvTZo
FF7LMcciU3zrxita5MroJ+YE68uFo6A7OeEdzHg8Sqfa3uCOuIYoj/wGn43oqiHk6thXfe3B6F6n
Lpo4zZ9mwN3gMRXeWQ2hfsI7HDb0nZOLFWwAQnoKOR8AIsJ2RNGl82Ii+T6Z5X3fQgseH6WGjCep
dKTapRGvwjybMXKzXdqCtcbsXid25lQonkQzPxNMklsAP7t8/iBfA+w0rl/sul62opgrCq12cLVQ
P27x3+SDqF2BHLPX2y1r/V84pUfTAl8uOG5qBQnv9HOIoHUCJnHbQ6h8ID/wI6NyWYsQakTETNDi
PMpdU5f7eq5xFypzbY+wObG2I6qj2lGoBmcTPNBqIhwtVfc6Nywitasg48pANFKNVuqbaKDgtVGs
isbqUineAD4BTKiyD6XQn6zCPybWH71y1pLDSdbN+7klNx6jHFIby2nASf5gqEV6dvchF8SYRp/N
4spVJtQqP20RXocNt2fR94cocij0fgBiyo53JsLpfSx0f2mRrNlgfPAxD4kF6go91eIe5g5PhqDx
PwhdE5oZ5etgvHGnlv2zacDapJoeyAX9LC4QVSgjoMjcA5ndzjjmxlEU63Y4JTmHHBJI/K8p7IE3
Gp9w8FNjz+6W7SiVzDg0LEjWBBxHQXSWuAZmcNAQa3/kPUfxCw/BHOgOsInILsGbPFgNP+BzBRAy
nG6+xa0o5AaPNK4m8dn7yJgdgKXG7A/wCNhuGrwEdkl6suufWb00S0+PM2wUpUI8bcDbXfpkiQSx
2jlP/LZbz77UqVhztNzVnVhbVsJxBPxH0t5JnR831tl+VldD6Ou+u7eya7ccQpwFLNltR/URkpD2
vxNC1CRb24yJ2cYBndxq0DULamiuaaxpy33RXDvmaI1/23AaoMy6Lo1mg4dPyNlhEt+2LJJQ9RI4
IftJQJ1UxEjFiIOHY09OM1j6EPY/GrWiPcRgGkzXcTp+xNYr8wP1uNVvk6SXWb6GDjMHjxs2atOS
RQPk671aeCyKrrmVC6YnrZdqgV3ZMq4mkcLDJx9GfLYhC/9KuvddBRqAnthGwxaeAAFpweYP+meu
3eOCDqCUxRBnbAOpXQvE9K3JIJkIHlJZLxkZCXUdFy+gx19r0S9rzYF5YpQ15JmgZArkFEjGbjvx
7LGSPwNeYzwgLJAo3qbShP0qajtNqjqUbpZW3M8DporMO844jspnK+K3Q+0FIYkIElzm0n414lR2
row3W729DjI6hMaLmceBz7dpy3Y7yhd6vlbaOAR59EQWncnkNLClRu3fLI05Gr9yJ/4Je8A/4SYd
6mBk8VmwL9AJEmEN1HUYwsZK5dbR0F7qng9XO4Up3qA82g7yUIX2TiYEAQYoAM2aqMgG9BvpJXIi
9YvIJkDTyalkuOF82HKGpPKXQw20b2Jr5atR3kpoPyhN64yzaVU+JzO7+3rb0/HNRZLYIHLNE1OS
zZ8BTPieJMLK0m8G4Q9OTFsLRSjj5wzV+9jd1+0LYZ4DFJ9a7Ez2pp4RaOaL9MQafy7tj+bGBRvY
lvkmzKAzHhOoux6zoDc+FclTBxla1Le5is8VAliWaGeT55mj3ceY5TDRL7bRVcqZUdM/h/7D8OKd
xMuU0zEGo90eeOwcsXRy6iDZwBGaKRk3Piah74IFjenrYOe1k4aQbfKyKMrkpFm3jDj+REsDjD4T
Tr649wboKPVTnhEu44KoSLiPDo7tQ8eeCThQony6zn5LHfaegdt1IXekPZY67nf6kDDCB5F/Uu1N
q8BPJc8cfSiCGUAiHWQMrzD6Q0Qi8np0GD1w0BlG+2Ibv/pIMW0e5M0u0m6CNBG8gKz5NHnZ2Tkh
DYz+Qh3pDA2oIMGrxF4mkxyC+CB5x0KriueDjP4U7aMpXtMu3hoZl6jVYqAftiovyAuci+qUoz0Z
ZNvmvfSfXP0+Q7woLz0WUvN7SJ5F+TKaT65/l/gbx/yhU2plLzfJzI9DxoiDQx+fYgyJIEa2nX4r
zGM23hQLg/HRcZ9iubP6D52AfeGdLL0/WtAqxjLdawuxoqwPYIbdaG+n/LoSN0j8o5HfOephKG+N
9yjgQGE6jvMK2JfFEX06llpK82e0c4eLkOyFtT34mcPsHwSXTaR+vB53GX8JHnThwifq1+XnbKJn
N36uIQlQv9yPh1rfDs6F/q5IgKl5G+s/xFCk+2z0j7HZcCV/etqHHItgNk6yBPHxlvLCE2wpBn0b
c8uJhQTRlZtl+UMPEWdM6ip1/KCi2nq5ujc5l+W5OhVU7ISh++x26Jvj75Sm31Rr8ei01oLJIUlZ
wwI8AcaTXZ3k2qgj3jCop3SLfNIAWiYSxWqB4Lxynlon2sUYnmamnKSsHnta8uzcebKwxjLJ3hX9
R5YCEpBb2xpYoBNHsh/UzPPG9a9J6B1a1wqSov1j5QuK0QniuA4iVR+t8o3xdjVUL55zX1HHxMJy
Kr/K+AXLyl4P233YSc5gxxaxshrF2uwvlnjIWcqkEbnHwVjZHfifU+w9g5cbxFNsfFYKLIIQO92h
sSdd9pADnzaq/BJS2auC90F8r/qjbr4T2tjhMjoL3HeT4OwZqTtabo9lMX704nWiumgCIOObXwPc
0Cr/GbXonbBmYHYXsAy19zmonyKFsq9zpq1VilM0+oVZsbd52sLG4i0WF496Rilb86D7Tz0fRMdb
t+ahrSILDjaWeBein3vFZ7g2tRsWpbWuHChTvC7md/Bca2rcVy63EPIBuS0Wi/rEXg05rFrnqXGr
+LwVRic93zkerRnbXJ5cmw4bg6bpQNnRaeygL9XFwbJ+rHxvY0Sz6eJlC+g/5MRwiwocp+4e7fJ7
OXfJ9IXce0wgE2zOXH5VvONixM6xuCNU+wuTm+JuXPvq3VZ5IDjaZUN7NAyqovhheyQXqW0MyDMx
1ous1IM20vdF4liblmu2tpBS850NBSaT433l7lNpXJrx0eS1V7WCVGF9NdpzW72W1X4s6Im8Ua02
VOm+aQ4a1XVoixVfjHWkxBvg02wFxd980p3hkkTeEQsZgXmrX9ETsbMquukV6H0QmMeOrV4zjBdc
5iu/iQKK0KB743icymqduCWBg3t3JPJeLy5eZgDC9CY3hQSuz7X22vA4TrqPXIIc6idCYu0k6sCI
PYCBkLSodcMUX7dTTawf0/Q6Wq7touQjpVMQ6xMWRHJk3Llq7dSvc6dTn3AQBrYw/szwTrcu5q3M
vqNtDgH2jezfHprtIQ2jk+Z2pFB5N5Ua3jfmo9p8x51Jo8Cin+rJqs9/anmaOJrV0QOeGcuCcwo7
Nfzu9fvOGvddesnbL1NLgyr/1rEylLw0ESWhoF0pIsSYBF2FzT5+qwSWsM9CfvJuI8GLYed7J40f
xu6NvUC8snDNQq5e8RLIeZQ4xHUBPOPHo1rUoHQ6h2iAp72hgSVydzACGrkDJ4vAHrc3Sz1MySXS
SLxywhIAEzv9WSZAJE1xajLqNI1HnfbTNtzZvFjluEJd3RZ1+dal+jbDD0qmd535AKIZPkSlNlQo
rqzpxelEsDgH4/ihnaA6YQt6U2yUI9CzY/4b1eeJ+pHhXHeUggL0Ky6q+TZ4ts1Yv6I522r8Rp3x
S+nu2mUbjRPBzuYgo8Vv0P6okGfm8ClUzyEOeM20d6kek2OP6W/aGLm17hyEqcqnytDeE8FcZazF
nKzYtgWGC/Uup+QOOX9rkDLETGdr4SYzDt5wDA1jL0nQuz5xM/JcH07FSxHrSdgYzWqqG9TH7oBf
MWBPEaSeSTSF10xFTIIe0X3vaIHlNj+TkW99NyS6bLyUZsl6vXqalH0i53esHSJgdvdA0n8fscZB
vQqPU2zTvUFRA77gvYETUKsWjSMG1G8fhhDsXChIcJfJvWhD4znu8PexXEk8rs6wkufQNLbKnX/7
qfn29OIh9Jw/tZWee9iV1NbtMiMHKl3fpNJoJGt58utLQVibZYuXk41Ho7atIR9VKrcRo7EeYi8v
JkY0H6Ax/JfhXA36q+2cFQtHs/st7OEe7ZIyUu0tayA1jPzybYNl39hGTwSRtxAAefR37SWufUEG
tI+QmjhI13p7IUcFarO/lT0Oy7jglrUAhGgmpCaOltVY81TTLTKaSWr7hxi9rqsJTagCYun/ZUf3
Vxq2y4aVSg7LNF14CoZHAvqvG7q8sHpySGzorKzdpzGJxc7c9bZ9lGOzBfQKfYftRoyVfQCnJj//
z9/+X3Je//rd3WXn+k9baskmxvcjDSlUcLKXNx+7j10Ne9g/KwIgf/tm/+Mv++rmb9D4r6Kk5S+M
2n/5239/KjL+8z+Xr/nPf+avX/Hv/2+x/F3Tt7EX/NeWBiDqP39F7fzHl/zdxWDQziX47fts1z0B
UQejwN9dDPq/EcKDv4NXgcAfvH4unX+4GPx/szzb0HErGN5fc4AOq3rLpbPLcYSh/7c4Oxga+ZP8
8/5YNwS4HpumAEeYjgnQ/6/XR9TMcRplfbNyLQvqfc5C2yzA7TS2Za8cL3zyZX4dySAcpeYS7vIq
uOMJQkiaRgfHm566wb4jY3WQJq5InDeMpgXb1KIqfqLcHFb6xKlUcK6DjHvC0kuKCHRbUMPHtC1A
AGkdHWJ3njcCmJbMpwUohVt7UpLoNc9MO8Jpbs+Vc7QqA69qR6Vrp7ckvOBBENXSHmx9ilZZMxAh
bMwzS6AaTp11Z2nhfej6n0QXHtyUr5ox2sLb8/Fko6lpbKUQdmFKooEv8H/3voip8s0FZDSePU0l
vwtpHwdktvXg50e49cDD4rdkmZ8t9zQX7a9f27ukEm8aGcOswqJvdwEY740FHzpx2o90gi9f93tK
ZRh+ypNpIjH14fzHCsfnkFUAu0OfkBUoz7UGMtDIkKB7j7dx1BSs+nzvIR0ogp1cs2GzWb0jf/20
zP4R1ZCmZHiaoTqHiXaYCkfR/OLALNYAg9MLBqXPoXswzx4hhEzo5tCxy8b4GRP9qW5t/UIbIDMY
U+LKVtMW33qzHkxqpxpot0J91l6zI0NsrnxPmZtIdv7eVUjr6CoYLbL42etpfk9Hs9u5wvr1U3Yl
40jNTm8PDtMasXIGmzBSH6pozcCnTQH/Ct/N1Vhry05dI6u/sVj3DrX0eVXGk2D/OG9T3WAgcvQb
JypybGJE8WtYgnMyWMShUT/q4CXw+Y1pMGtE8TMdaTxP5F04ApixF+1NDkj5fovDfPRRP7N9kzdf
JpQ10JIUsYDga9YFS4ojg0UUVAY7REngxo5RCGjHrXw3PdJJ9kuqaJO36hZHCuiv6+2GqTtEHJf1
NvfXcuoRxqyGc3xpEmUC4mb4noPbwjwrWRd0qU3Hzh9PWAYX2e1SVBnk38jNNiWq1MqCW5DP6Nfg
2t+9hQ9oxd2uyeudpRknmOZ0CHDIdDr8vNRynYjfrTAH8OKcvXpf+BX/skEHSyrgDY8TTt6wSlgl
5BqMeF5liLsECc02efGE98sBGEtr3cFT9BzO63GFH9RDzxVA/6K2gktPQtbhcGPPxVNTNBJelTi4
RIXgHbs7feBTHwwkPFHsQL0FZWLqGGXBddsZn6nUeOnHlkEFsjoIWeCCiV50wfteON495tHANfRD
XbM3RwQcj6CPGFQGUu9jaK5rt/7TDe25NMTeIkRm4AVfgY9mN5c9F1208+P6GLOyVi5K3Dy3tIPp
5UaV4w5wME04Bff13JyqfL6G0n8BXXmQgGE1C8gP0OxiYzvhj2kwCeFluLhUPvHBlhiNyNagxep7
0sl35JXgO7jFdwazNjI5qFtjeT/oKa78ZjqbNl3ZrbH1UxgHbk6cNcdv7dj+98Syqq+AUpsG57yJ
GFtuBEzjb7GJJtuEkrSyCpHYF/KTBa7UNzk8+dEu1yoIhZpMAuKKzpbtLTU8aXK16BQTPSrucNIy
uTNx5I9aBzcTinwFbiBLhmdpplYwpcxklHDggVlMoUb+LHrdpuszISgUO89D575EjtxTTkGcGkLT
GtrLVyOSgGPgXWP3AAq9R2N2v72s+wiz5k3k6UbPvV2lmlOHKx8kPThd9dFX1Qr6gHcdzJDFAbND
1k0XPY921ACS9SUm2CTjxo6LTew4u1aKe0c55AfVmUqI54YcatF631YyHpTO1rCVFtQby4BNbcoZ
ASLZAb99rMZoN0Xtw5xJeztULgYFr6dLwhEvqbFUCSf9Ne/rdVdUG0HVjJjYYKgMG7pitugAq4H+
dHwSAK7NszNd+vTijIhyXD66AyTT1sv9zUj9hpGF+7Yef/OFnG97JI/gjiRRFfjV9OCLdofkjJ/Z
u/gaPlCCPQYLrslSwZhYdLNML2nDyX2eRpZz7WaGscJDdKPV3jWf4A45ABpsi8jngI2UYlmeopTX
kWb1V0nVXeRsMtAiDZOGxxiFX/+uNUklQ624UePEKqnhMui0txFKOtau55DFuBUPXxPm9I1lDkGl
RHie9N65UU1pba1SEYoB+S4yeU1b67ebYIKJ6Q5sxrsAiLoOUZIhowHWrRJ6gHkc1lP12vs9c5dR
v1KP/TGV2rbVmwd02bVt1rj2mXzKkiWtNZjeSiounC6hKsMjNAGHs771wOVW7mDdsZ46T1koV7iC
utNctiigyURIbpy3eIAAx8Xdd2kBXXUy7wKylYUGkeqwhYel17zEMcHwEdru2ajp6UbRXuVOsy/q
7lpmhLSl7h0ib6AbHpFcobdhARCSbaA9wKMzvY2XlO3akzH6vHtNs+o0ioEVoAbgKOxvustxYxQ9
I39Y7euadT8CmA3/UiTNDqBWULXee7uEVn3vPbVxjZdLtrP69pnBs5KhtTFeE8c7pd3iIxMpC79K
bUs7/2JLSAMvD/wh7IPBkUTyqb5s30MhoLeFxVs7GEct5zGHjSeW4d6nqQNj2bmFxwFHewiI9tB3
nJOMAb0fDENx17oC+aPg88Yddss8ttmNJrZjMd6TfL14PltjVL23ukWGi/n4iHt/QVAu+NVUT2ML
Y2/OFHUu4MdQrqGn4hbZSbjVRKaHR7LpW9fyn6Rw0CMZk0jcY+MAFRXXTKsjb1zY28mqhAu+pqX4
oCLth9T2Ye60PyCjP6AOXWubikXP/8oj67HHxLpGqKFoupPrtuvehdFctRHmsZKnLrO2di0++gRU
W9tP+Xp0R7xWfuAvMTecVQXAO5cfKy3O/RA5K9lVb3QZjtuEQP8m1008HeSDhbSpzIBTs3boDscr
Nv+JRPUZFRTZE81YIT/zUB98QHQjU+zo+Y91aN4kr5Lc0HaR2X3xlD95FV+Ms+rbrvQ3TiTn0qXd
tKp+ec+crSG5k6zU6yZ9jGv9RzoGiGVL6RRj5nuvigNwPTnhp+QFKzxFps195vEsrvTkMWJVAbyJ
abLV5ieXem/HpIh8wqrWi+FVmRY4RlJra+nUIXBy+nt43hI4fk+UfnagP65j4qN4SUkil3DVZdiU
XLIWbMWBYJvNOzpsmn3KJQTaKI4OXmzdl9rcb6pkBo+B6WUnGtixnVU6sJW41Z0MynmCJljL6UZg
FEdcbukHZ+oBg/Get1O5JvaTY84LId5B5Ydy/t2HCWkorGSDDCYbnd3O+VVyWYGdAOO9HCfolLpx
tvjwKb206hqQc+itloeYVbrI6uAJGtIXs61bZKosAuUsZF3PJYCUsTaihu7JzCBC2zQDBW3FyT3p
dCLytv+aNcV3srQ/VVSrhFV5HJtyCEibpkGrpiM9Q9tKOuPa8KLums7ce9Vo0KiT9/uqq9q95oJL
n2atpQZSEDIiowV3viSQFrsRV8g8UTLDkilqbrFBQXYPL5mCwzDm0+jb+lSWgw/5U38vPfNsReLe
0NkKcMrYhq72NVciOTMsEYZpU+JOJTJ87KxHTbGF89lRc9bc4i7qTrUTOwe3yx87lrFjTwDLyTow
QqPM91JZ71qRfDQ1G6i6R/RVA27FiMAMaVwY9sRLVvwLjlEanRTLhJTFmaLL7LlVCfJi1EJnNOLl
bAIVxEKCiRPet5TIlw3PGa+O4m2Sz28u4MMtPSk3abFM1opbWy3dH7P/B7bnn4SU2Xacom/VZvSP
LGKwNSCb+QNzoOG2F37y0xihwtuq0lbdUGynWf66sXffd91TO0R7yswz3LKgrvV0vOaoXjvdbq9I
DzPJbbkbzBrlicYztOTkzaz0rUqnU5J0hxq+SCDT8FTWw8Uby0/k2DWxxcfRxIE94sHQk29R8cDH
mUg/ZUlf6Izbti4j5Nms+E4tvo+NeTUxOQ7YBllJjkoeeZCxWu64hXYviT533Lxj/jrhMc2G4sj1
d5ohxHlUKpC1BCxZgfnKKXpgftFBSjs+9gL11EDpDGhVFVQFWbvZp+jdacSX4TSfdR4buJeiMyzz
B722PrtMMq7pJ8L2+TopoqdZLi1zgoAbDPXRVVtvcjcir+8m/KrfBcDnlRxZDJaEK2XHMqc7DulM
tE0nOh9Pj/ncXWrNu5tHbo8wXHZK5FtM12YYzFHXGdfXxmQ8z072PXSTuUFAhdypYyTp6Ihdtw0K
ZeJEgRfGv7Ezaxdh2SAx6OnykzZoW/HmFPklcwniY27/zttCYOFratqLIMAOhLVB9OMaQAPIqKVt
Jk6ockJNDMVeOE1QOOMrO6ZpU/tk2Woj32f8+nQ1ueti+JwoztW88q101VftVfci64kv8ZpYAs1v
YcaDULOyl5HeCX7lLiMSeOn1cjI/sFOLcLqWALNElJxbSx1IGZ3cirOu6VqPXQVYXxILYk3CVRrr
i5k99FitAL9Zc3wL2aJZvxMQ1hWc8v3kGDuf+CAXT0upJpkBam9DGATaeEppuDs68fwLkKBd6Dbt
2jIwI1TcR8Qg6WIVGHZqfIdr4bYPMox2OmiKYzf1XMMUukC7Lr4IoiUbvLB40T39myrklFUP2FCc
LM6uljkEtQEJPwPzFnrkBDtdbWbYeHg/2aXQSRhtxYxFoCaCzobC3fgS9wxnF/qCVN7up3IgCT1W
+ymPOsg4zWMf1e3GQ4ahjo1btkOwIfOyVoM4TfjAWh8QouG8TAVuWceoyr+HD/7/FvsQ5Bbg9X8t
9j3+xPmPdvmo4zbO/kX2+48v/ofsh+Dr0oNI6bkQNsmo/y376UiBYkFscyfipCF/8J/C34IAc4W9
xH1MofOlqIX/YGz7MMV0l1yJY9Lx6Zv/rfiSJ/4l+oP0t0h+tnBsQnWmqfOd/lkaHkvqm/pUtmzE
IzKyGrST5aQ4LWdGo2DF6HOM7JfzpJmH3wkHzJrKEMI//cmZ3fe0xZhou9MlttvnwSe2UBnPmepP
Xj3d1HJsNcf+s1PjQxpaDqQ9zrY9ZeMRzVbBaxQNnN61M4jBzVTEoETDYKY0l7qcYzGqt8HxROBl
WfceVuzOVmZPQ3Y/lAGIlLe2q75MTt4dkyonBg7jWidPnmW+5pzS7Tl8xP363WomFIJmn/n9n9wa
d1RtvXc668OmBVGDb5rTv2nzUmcagFParXJqqMgehSyeW/9aZPOVf/wsZXHXDx4hjHoOvJJG3env
U8cygPDGdNguzu8+s0m1DCn86a4TBuh1OSU3CsPPjgLu1xQEsbWGQcctaHqs5+obGz1uovlaDLxT
0/Y22sM3nQ6UdNezt5v1n7pWBL8wknt12Z3GZbBCGjx7TFpz3ZGemNqb+7chLKIliohIEgztoiHB
kl43kfOhYkVjBjNczixXGt3DzGxXN+NHGHWvSYdvrWL6MywfzvkcXfAsMBiy9RRGOVMUVL4PzI49
M2STu78GM6UVaUTgGTLHZdx0Jte5lcsIajKLjstQWljTF2znba7NZEuLPybTK9fTtVzG2cQ1WMrl
m7KggSdj2p2IEwEwRS3MU5uIkWmeOcWeBxVaRzqpT5jT0GKt8JPwKm9KxuouaimR4smqgNMwdifL
/N3P+otfOI8VSTGdAT1i/x1NzjEKqYxngEc22cFbeWhM+zslrqHZ4jOPEyzFxkOdpnjMmbf17uZw
2gvwteic0OrHCMUA17WFe4SzeoVLnFcDTWPQqmiueK8aHr4GyoPUmB9VvXFJ9QM1vc6ty8qzfEUO
fnaRPPOJtZQ/XY1CfJtd/VH2wl8p26MRnnBv6iwjKX7k2iofFSfvrZD+OYlquhxEvYmi5mfWqk8V
VaBjaz/wtOkCjORudjBVhz5KbaeB0FIYDIamPA8OONkxHd9LGiuXkf5geLz09Exygfp72n6OJQVJ
3E3Ge+5XT0CG/kQYLWRkryJ910T1tU1xtugYZFJUSurU3/TRn4J8koHfGE9g/ojJNNat8kL4Xbm9
n2fx6/XhrchSZ2eOtr/FA0Tt/YhRMJ4/J2de+9iWVya8B17qJ6PpX82C0VnPZporvHGTQ5ajN8p6
cx2Bf9q/ty2psawD1x6p15w5eof9t96UPjSkdrF2pd5WGRPtl51azcpib0miJ5Uor6SXAoYd+m+w
TTkSjgDEQoh8jqz+gNl80xxWEiGhv2aIsOZnBGIGF9xSI3yUB8PcjzzrYN8j0OKeEkPdbGQZwyUU
LkSMzL6okVODsCcdKxaNF1z5zRGmFI9Nz6KOiOtkHQ+UDRNimdb9ImTK0EDmLDFPOKM8T90A3Twy
9nUzdQEKkRlMBpsI24SDRYcH62dIWRWtwvvZI+9eMUsUSduCDYB9ZOv1d1nq6VU5GnZEaBa5gMjH
HsZcjbG9r7AHldxijvA/tdZYmtUBZqSECjJFIU9KeGE6qSojyhn7G7dqPzQWEX7rXGHTfkSmcHdl
lX0uk6DB9Ao2xmXNQPhDZ2tKd16z1Uvx1lo6tJ/FFwE9hMZA+96J3aA04xswviczMbybV7pvnF73
Pm526rWQeEUIbpznR1VY90Y2vBWKk7mhAH0XKc73OHkA2sTF2+LjMWSJ78vDq6x3bJp1djTslNj1
ujQYYgjNoWsZHXL36OtHvt2vgehKSHcHi0Jz8bcBNRpgts7p0XOAU+IU1T0Ad2WPHW+OEAWLkUHM
p1Yd7fgcm3rQEzQkjIwzV3AstRZQRl0troiyPkVusifBs9ZMF/VMUGmvExjt933Nb0iT6V1WcPIs
LXnNc+OxbrynkR/QNks8tgiDex1QCB6i/q5vvSd3cA+jNQYagYQ8NK74g6q1VmKgzAv3N/V8vgUU
QBMf7th0m750Dzn2Wa3Uv1Kbp74L2NHHmc/mFzMz7ktyiKCEKMlg9p9KjKijhcm9zt5Urio+Iboa
NL/6kJRZD7H/rQzoKHZPy0uOqRwKiQGFMNSHF0uNPFSV/6yNk7+iTeGkI+0LqkPRhskb4USDjoNH
AbMyxIdNn83UpoILJ0vB9GloVK3ZcJgu1jz0r73lIQt7KYachQMeVyT62B5h3hhlB6+qAhjlqSXm
AGHAYBei4Bpv3D5RBxQqdtQmsOSQjeXEn9j3DzbeGChV0Ikt6pBmKIHaINaNr7dBr2XFNWYRv4Kx
oZ+7FGb2EA42V7sATFKiPwKxHo2gIM26b2j6OCTFkLxLCszAfRKRKFzsXaPReW+zC/9NFhPrI5eX
I6cN70ta4sc3fUVEw033XT937+ZEJSN+KJo25sNA6XNZhvtoHHci5imfZMBB8hr2aBUlAc1rS19Z
ylPGM/gl5NE8BlmBy3WRH6M5YmmkSTQQ3/itnTF+lR6ootEGDGp3IkWjSKvp1DoRZLjOxk5Zg2Cn
mo3kQzat2ShRR9cJ9qoZdpJNlCCnk6R1qcau8T8bBzXUxR1+b+yUlqHoX84BQPCGu+gKDBegl1WV
209dljJq9o9DmG5Diw5kE/973k0HF0u7ZrImDUvid6MNrtV3ZHdKTHIUwOPao62h6kq4IPMA2yGN
yET1Ho9rLld6AkyM/pW9C9sS2nFp3URjPlAlTJtj55wcEESoUScGf/z9+oTQNRCTZlyPchfu9eBL
BijFiNM30drsJjCsPiZ5DWNVLaI/AxRxnQfIyk3lu4rHnyR1Xhc50SMtUXdsheNt0dt7y4IDGGoP
MHt/piwSa7ILN+UW90nHqFq5/damADy0s+aZ/mmsYFr94xfVTvlwWhozpKFEEBcwOug3g4okY18H
1o1Z8tj4ZRJgOIxhP6E+lk6boUmp8NoueqpL5HnmPCEp1B3a5pa7OqpTrAsUqBixsYtKaM4m2dNM
p7R8/JteJRfpqlxErHGkhbdr5pH/u7VvwqgJCRDSMIy221tk8sGjlEc7zOYt8MZnToTvZpS/aRZW
yQ7FeBXGmK57kLPkB9STb2O4hjuMiwsXvrkIcvpgUT7SJ5zN7Y4jhVPvzEW6W/YQhputJy+8NLwA
i1LeaR3IO3uR/YZFALRDZgScAXcTjeoOGiGT+2OHZtjYMdoh54Na+EexvEzwHq6rvwmNKI7xFBqH
bBEhK9TIfpEl+eCB8eruE/pOz0i/FF8tMma5CJr4KvuNi8apl0l60CiPWduLAFoCPcJC25/YCuIc
IG7PuZsgKbpp7IFOj824J1tonOfJe0+ITc9orf4iuuaL/JouQixGq1eCEtSJctrx0GobNNt4EW9V
FDb7Gj03X4TdbGYR3rdUOvs9XYGqnKKdVjQnQ2+f5DS8soG4Iyt7TvGeLYJgqGIqWZx2z7D+IaR2
LeoWVd/Qvu2GJW7rkzl1nT++FxW7HPDuzDkCgGN175XlrWo5ELE44MOeNFh1SIJAUhy6hSowdX7z
VoDV3ad5lwYjinlvhPiWHbJjkAUDAwJks8jrwyK0K3v+6BflffBOEiU+c6trhzL/v9g7s+TIkXNL
b6UX0ChzDO4AHjvmkTOZJF9gHJKYZ8AxrKgX0Du4G+sPJVXrSmZ9ze67niSlipXBiIAP5z/nO9ki
0XOIOMEnxNPvAzHK1SMm/G+D/UGh7Kel9zGh9AsU/0pFP7QlHAFB6LVuGYRly3hAG8zneyYGlvZZ
ey1GCJ3zrEf3KWC2YPndo78MG/7tMYJFgsvnv5IdEBz+FZXy95/5C5UibN8V0LhMQBDSdP+f2mD/
YfsYhsCNK/AQtqf4e/6TyUi40nXBlyiH6zHAjb+0Bu8PaUoTNUQST1CoEH96uP5BLfmb7esf//t/
FCB3yrjoFvgJPiO0hH/CjSMvLH+Np5Tj8sr/xYbmJLpKhhnKaM00nq3jYQLLaErj0WgN6v0otbMT
HDPlznP8Y0kbFdrkVnbiELk1mpjABZz07a+CSfwKZiudXOG49sCBtD5jHe5Opj1e8m442MJ+qEr3
nU1kE3QaU/RknMrApCsyPomSTuiouLEqughqBhlMG7hWMMxM/IDWlQhPnDOewUyeGU9ge5XOV9vU
Z2BEl8DBEkveh82W0Y0rl9yjS45rXgAaNoRof+n6iIw7ow3mvW2rlzQncDco+6hmbxMhNFBsdGik
lTzIoIGjXJgOIIy+PGcB9e3sL0to6LnPfVZgwbvkqDW4fnjpjIdglL9TtkVotZ23dph++w4CYzCA
wMxGAmQULnCppnQkeulMLh1oIJzgUZ9j56nz8ntI14fSm2+k6B+9jDLSSLLmzRm6PoCurLQxwzdp
s+3b6C5JaRNhSlxdxqz73Uj7WPSct+wKAEhmPmKrPONpeqq9HJ/RRENY7ModjaknzwlcrL8FnwoT
a1tGziEcSWtRQgivPXy2w/acuvFOJ5jK04HyrSTcYdB5LSskCBW5DheC8CU1RLZLSeJvhtrTW9fO
jVvJHcHuMIGT33Wf8KpvJ3yVez9v4QIUzpnbbYoc5OyS0U9hOI3jBf4hQ5R5M1mwbHKUGD7ypQZl
Ksn7hjaEorB4LEpLnn3f9C7WhDPEjvLfytGf2Ny+7XLgCk1/VxWkT1lE5K/PbAGwhMS8kDZykr2N
wv6dOgpjxZWYv7VnZ54Vg7DqI8wwHxXhT0QxndN1N1jvNlbOFcQqTmYVX6ZBGzAXBJM9SNlchgGM
F5xFDJ/sQmrP+9koth2UFap1HllSz1Zkvid0i0fpfGxU/QhMGVRdnu4y2/jVmvGr3xr7xqi/5nY8
i5l+G1Hzmqi+vjKuX5UdlIwuAYNsVv1PyBFUdRFp/pQTpQ03V9gOmNsuYezjUNo4Sxy6PEkNyZm4
fmwSSQK8GQh3cU3lVI3HvQamLMR92A7B1fzTcaTcfMddiYAI6Ecj2w2tfeqr5ttzy4uU0iCEGFEI
VvZgBXKqYrzwpWvMl75rb3JJt1RUgscA+czyxXUgxCwyP4mJu4VVMweIMq53yd4M2G09vAzlXP+y
uDJuLce/Kk8Tr48p34bYgOtjL4LwV57F1xbDiTtFv+lceMRJVKxM8u2NgipKmmYW2VfMY7qb1SKO
aMA4NpeyeTkavg6L98CntvywyJiSPZYtTm/6CqRF2U+3jq69U8sHx8APOqNnjfcCQXhXN4w4+/EN
r9vehsOT1ExBu0wAsex5rE3ZkvclJN0MnwaG9JUYa3NDcp3oUbuxI/EgIaiC9LkEnnxXlfFuB41/
yCpktSDzZ0DTGftvP+48V+857mckC/Oj4HAARgVYb++E76NtoLjYHBxyZXY7M2xgsjJtcqP2qxaY
3UDZkx7rJvtgiuS1mmW8HfzuU+gg5f4ZAhgxGEcAsWsarnu4k8D1yHwXaJ7a2eBgPfnQTyIe7mkE
8VpTBARLhPKpNoqt7aQx5Cl663dAJclCAroelHiNlXdrpRMaSLyz+nxXWUw+aFrbxdKHPFGf1Xhn
6Ioix/gE+IE1QmD4jIl9YNdLt9GE3z1v9+U8bENb7sJSA3DtECbK4cPW6VY7yJxGe26C6hq5Ee6y
Ig2Y5ZXWvPemktF4sORUEguzu/JeZei+NtkH4KSXeMrh6YT7ZkRUyKp2V5XJMfOHJ9p1+a4H2Pxs
1R4LUR+DfnrDuAqSBFh+XGQ3ylAQp4v+lNhlSQSl4GRWfrmV/9QXdOuMNbkUJCiG3fl9CNGYIBCf
35xdiA/QnDxnUGYt6JpA7slTC27YYojrlSoXuCGmps7kOl9R/BSLbQx5UQ1Ah1L7yHWCXKHtXcmv
vqtcXXrU1KaPD7Tw3JVhcFPy9rJSYbwqaJucIwR+bU6fs5iwzmf7lmVqPQj6uQv7zQh5NKak2Ztp
c5xGWnME/n7Fkg/u6VPSUxYP3r5P/C8nxCKsCnKi9AMc/TCEEO7dtAhQDaFj0y9+ROLU5zQYieII
q4d9bMWnDt8Y34HAWwkwkwCOjxYTO0EtJODJJL+qErqPiiSQqB7VexrpRxfMJYiPR/axgpYItmFO
5PPcxe9GJ+CFhnW2LzXRX2GQAWrk0mMoyKlQ/pVzLRBQcwfjt1DdAJ8pPAN+nLe4E8gaiMA9VKM6
27J+coBOmQW15xCt3/1R3lkh41+df+clZMIq2oZGeG/TtO1VyS/LIpxQxO4NI4ONGhBKO8tGgGq3
BWeWKxQXAV1MdNzKiaZM9PCt21a8gYLeBcXw0hpAnRE2niyn3mRBtQbtNG0iXHeSUhU0wvA1tpLu
aMXg6XGSnzN6jXNtgZVEDNLNLq3drefy5LrwG6cg/2VAuVbGxJNPHIisBVnbIQbQbzaPve9cMFXx
EC23grRvKfeFFL+AdPideXhr/41OPIoR/H3Nt92JdHxpk/Iaox5stRjQYHR0SzuK3Ho28GqcEt6R
0jD4xjhJt6TH5ZqiSNzFQMFjustWqrY5MjBkbkjXyzo8ayjKRQ6WUVvpEfeovYKJtEuN6nUegOzD
uN7Gc7Wb/ADnTHNGlVnVpvNNovmT6NIqLIPu0Kj+ARvtL16RRGOjB35OzHVYyRcU3APjrbORJhdL
EEz3JU9AOhKncxml3wd+jBksOg2gRGk//BVo119IO/ra+azTRs00qca5DWbIhqAKzh9wS3A/06Jd
e9ktB8QFIYHRsMO2msiZHghvbUK9+hyS7gKbjw2K2hxu4ESCEiYZfXhMveKqQFBxtZXHOhIXbxS7
1qk+/Co6mnP2axrDvcmSWkJmuRiTpgky6Tl5WObi4BACQjdBJ/7GTzMOabucG3x9GktyiimnnM2X
emmbwaxSbOyehq80Zg2kD3S2MEA0+8pYNnbkpzD4caR7tp34ES43t8GYuztW8kM/YKhk4lBxXKKg
Kjezc2EAeZM1Eolo7UPWR5Qd0j+1nYNRIsUkOUjt+uTkZGskU7i6LTxOCfoAH/gYwaqQXDdPWo7u
NYjpBCGXBA1huBfYlXe18jFi9HeR1+3mnPxusVSLQIfAOL/UjSzApW1Y+s2hKjHAtTYoM3IpYrQ+
8h4LJ+dnQO/ygjZVs5kJg/+LUpNYjQfR5QFG0x4mLrwGYxZH3uR2Xwv22yCnaJGWlHKpS7FazSR9
aVCR9lMu8ekES8EK2N6HlsYVIPrHtjF/pqWKhSjCbcwfVpl56JayFnfy2DhY3gPVrRvm8qGP5XMp
eEFDe8qWypeqJOzvEBYWLamwZimGATRWbHJweGnjsnJpTncxyaMb10DeoFkmQk/dzwRqQ4OZ40T7
DHEvmxs1hTRh5OBEX0pqgEcZ1zql0jgEWVt37a2b0uEHgZKaSWqKzE67OPucj9Y3P6X003Xqs6ct
1Tj9UpJDM+ZDbMEfzGvjLlyKdDIsJlbvXUIW/bUwxt8u5xfuSvuOfpQlZGYX3itawy4Rar/8pxii
nbOU93g1vJY/63y6/JjR71N54qqXwh/V1CXAyPhRmkt1Eq1Abl7tElqCkFSR0ekNkkuBkOacrFX5
WSy9QtPSMKSL+CSpHKLvz9vmnXrURntjZ3AYJ7f7xuZJZdICneXq+uKGgGdJjR4C0g6ahiPwRAdr
qTwaqU9NuFCVVfqW5cOaAA2yCw1JRlMNOLxoTaKRCy9vd7WpU0Jl+SLncGZmMW08+pzXxZBar8zJ
abiAIUlxqkWBO7DvsH4JWxqb5FAzbBo9+5AsfU69Q4dK1DOaxKYdWdOuzrBp9RZ3KKeg0GaSiPA0
iIT82y1ap5feqGZpkCqZMGI+puwjX/qlWkctNm2ldsNkgWjkWntOWqpjuqWbquws0GNGc+iX3ioK
Ia413+4NDHV4esV9SsVVGUZ3uU/nFT3tMGgGVJxO0VlpeKCA3aUlK1PVL1cl5tNIg5YD/nFj205G
Xjq9Nwi8t0N7zpnps9mwh6RmDHVnKeVSXnQROszXA0f5DegpIscTM648rFjCh6mjuacuGZzWbxCR
fg+jkR8CWsBQXgtI285jOhGeFEVyCBuOxpaGh5+AOty1JHQwyoUXuVSM9Xb3mMqU0WPR6nOQV2Qa
zRIXHegfSqXSmN1qWPuTejUNo93Irj+2ed3sMqtY1uxfzfwjw+CDZpbXZvCzwxxX3bEkLr8WeXKk
zJZaiPEmaSJUBxuKGo8Cny4OKTPTN3IKvqNm5iEb7aUhWnyD2oN/UnWogsHMd61jnpiIZD858pnx
3S0WAflEvOtLAZJbt9bIKq9NKltz8WHlwLsdl6OLifWYUzT/JjP9lLQgM49JdkOX6512ckH1D77o
soADXY6Kmgfn6kkL/xPljOGU7tBWmBMEMaSu8GUCoUXcuj9JD6lzDoZ462SOSyusu0vm2qfIyaRh
uE17orXVt9NFEH78iTKRqHJRX8V9oKJjYtg3fUlXU19TrsNgy7TUHRozcW+6bRO8tjcDX4JbN6QU
1tLqsWdWOQiyrEvk0gopRapY6UyXJp9+aRlMQ+PV197OdmrCzFSbrhsrOUSiQjYo5xvL4CMlSwB8
S3Df85EFdqHvbWtl035CR/mlLZGmKdAaOEU0yVp1kkcZNHXXmqdZxRcSeT9UziDLTON96ykI+V7+
UKFuRzZvD9OZI5/jGxGVx9qdvrwEYgWehpUXpgnVNpye6yS+s4r6lkvWUnXtqe4zdDiVeF57aiJ7
a4AjKJvoBD96Hcbzg9YdCbb2mCxtpb47POcduGxX3g3ZsPHoM8WTmq5xUp2wTWxtzoU8I+tkqJeD
3blK2Lexl1KXdM6G+spFdBsAwgn7hPEvK9PonVQG20vWD67ZbUOWeqRSqomY1SiPwRJnL17Wvx1a
2J5IUKJT/v8dWv+rif/jf4f/Ys36+0/9TSy1/qDDzJI+xmSpUCMd7Fd/JTIJ6GLL4qK+CKIkdxEy
/1JLUVKXlKRwXdu3yHISlfxLLbX+kLiyFrPXX0Lqf0Mude1/cWYxurXYpExeBTF4bGD/AkIOiTX4
oyO5rzM7jdbBbMHDWPQey2lv5wWUWfUVDiMG1xhu8a1X7KscRIOf3MUWahbZdz3jdLEihrZTwb5f
5UNApAqwKbIvobqp3OPjvbMcPOSjaf2WfkXLnrTGFWMoBChqoA6lMXuryHKu0u1++tDlWiSjkxlH
B9+h89lLs6cUz1FgU0qtQre8SThhMBAKLXYGBfmiYMDCnyUrsG47CRGiDfmTKfRgejVceFy//eGA
jpDb5zTY9fEGw+RuaguYeoJTFvzvZ+0TndS+9bsffX629dW5rVUOoQ6wfEh52Lr0k4/Y9vxdZiS3
YcPBvUHSnJuB/ErjhJy7OpdybP+hNOLz2NFlMXfZ8MwIcqm15HBky+BTcgxGBX9RAYyuiKnTOiST
tTYEVLGp+4Ahizfceg+aNsdQKwdq8vite9d31wACP/pW/5ieUxzjiKk+cK64x0+SNcOZJu/fzFbF
OkzGS0bJxTZKQEDUFtCxFFPEKtWVenZcg9FhE9+LrPtl9Eg2+GaPsQEdhKYS0rR+/WiI/mbW9O1Y
E643n7M5oYDsmUrxCOpQ3mNEY8owbNrKTrdDBmVZ0fZAIhBDMe3RXLMqoF5G1lMJZs0GsFVfY6Eb
ggftDbdlNd6zkXCEKfOT1VbXrOMWw50NU4EBJDFlmcNT9m5TQAl51gWekDXY2GcX9KLdUbrhX4KC
+szC3wUjY/4qrDgKjcMPOcL31GY5ndLhPgyDBY9129ic0xr44m56KyY8BCWc3qUNd+9G1VvK1PEp
qDgohWbb7qkKwi6EaWKvOv1m8FH6NUIo9EuuyrhQyiZ+66F544f23wbud60zlmsZNRixYs7TE432
cT/j1qHrEr3qh4LjnJ6T6WWurONQxAtBBmakrA8VpUZsSuz8TaoezT4JUC2QlmTW4R1W4qnOVLYe
HJ/zAS/d76xDk7rvUx7surA6Rr36oobs5LYQIFlfHuhIgJvnxsaxlj21m2V7l1XdHTodGKT8zemy
kwdkl3+WO6A5Y6spk2jd+fWr2XDoNnixDiUv1FlG8rab469Cma9ZlL87DsJX04AzVdHFVLAMg5Ax
iE3MYaWmkMRm2+zTDCG0l6dC1R+p60WHsAq/u4hcle8IWHr+XR1Ph1QbNyHf/7K0X7SdVas4X/bS
xjIhPtU3zDvqtbKmzcCdZpsDok5c/ZvZyql3u8+MEbjOo1fpw0qkVfTozbYkL80XpI3oASuGxjxP
Q3MSIr0kAdqgjzeGi0Szn2fwZ20361UXcqXjMcwwXcxXFmicZ1lypG/ufZjnR4wmzraUfvKaGjSW
kh+fKfbovFU11D+QMD4Le4EWKZhRapruy8JG2xyYG7WdBf5i9qevmCq2hGv0oeoQiRkuULno2EfT
6pjyeOKV8C2QIy+9T/P+oETxwKSp2UHGZ1kdPAhtCmxI42jMWEs2B/fUTxnYX7qCXWESgQV4NRzF
gLbpSWxR3ljswrFaVKUYTsjgfFc5gLMibgCzJvTLDxKRypHiSS7DdZI8EOGou13QGflNFzFnTnlp
UFWA2KAJ8ggwqhmwetH28pJjbhsngIzALJjFT94uquKbrjOuXcof1OiBLF7cy1MwHBz6l1+YOQn5
xxaYLq/KYdxO/dTykKZfsuUqPXhf/tAFwOxgEaH54MgEH+NKRiiNcrhM8D7VQfZV1kW+qu0ABXnE
X+FHNYw7RWginr33JgnvJ2v21oWBra9hxL+xjRjYkJeeenRZAUiayGiDP2UadghEGWdn9aWD3Dzg
Mco2ZYTQ2lQhUlIH4dzXkhrLyt9w8aXSNQCRg1dZbNop27UKc6czjuQs6ld6PbqLn3KUnOxpmfmH
8BkN9zkMzJuyz3uSOCxoDLSCKacqCcaI5d8z03rJ5/zDBB0Al274RTZ/E0bE7uF5G/ftzNYQU/lX
Vjnp94JWeLdgUxN5tKm68MUiwb4ZhWrWeL9vo0R+RC7KDd8jJOaB93YOp9vZWE7zZCy3MuDrO4wB
nIOcuxaP2NFL4nvUwGWGQBFBLYgAzSJHsWXopbX1A6TkGBaANsfcx/Ufu8sjfjvMHPJjszvHqbWt
dYCXyphZRap5OtlRBnDWNXwgQfW+GYavISJW6KU1a75vfIu58z+bev6OC4c048hmVhpabnUASiEX
8jbWFXcthxyjXYF7sbN13w63fZnUu3DorkXbg8jJG95Y915aS8CQMlYrcPIzh/l+LREvkcPJWw8k
Wytzn03tXZ1SbDX2T3PDWCfqPQp6iYWu28bJKSwoX8hM0G1KoaI33w0Yib2Z57hySu7w6Xfb25/x
EmeuWVtw4vBFQAwlWzlzfEcewmRwmrSgK1n+CfIdCTJ5NK77NO9hRzq7tgnVOGnP+HWBwcf1sI2o
dSCWuh9r99Ya5Y3ljC9d6R/qrvzJED+3hpWPp7g0LsJF+nJdF80xzx9jvz46uf6uO7HFWwGlPsf/
EuJo5nfRFFVQM4nbOtdXJbG3BkX12JgD/uHWJta2fPJRnxlYXrkd2crLTjPTYlJFHkTQjGcMvF98
gD2Zr9OaJ3nAK2q1/dam9AymfJRtoUKpbaiI+re6a5h8s3VCk98MCSfFSsIerIhEr2ZRPfcND6cc
erlGMoPFSKQFZsK4qkbIUp6H5zkeoG5UOxwcy6QPRrJvvrUiQMme4dx5PjFW6ML6tSzUXdayn9fz
mDC18X7qzDuVHZ8gpY+sLDreoPqpNYbfl8GqP/JBf6OchFvTkw80Q6OL8jshj5QAeErxNRQwJgqH
4GFhXqmMLZn35WcPnEDhewOLj8Qym7XTym4SijbSu8zKH5HpUEclbDzdM3btDeetczt6Xa0ouoGS
8dtt4i/HdyNujPaC5B1g+fZEXiTOvhNU/ooHML+hVOxRjShoDBKJ9XT57yBOMfLJxjt4WjSX2NMZ
HcSoQLSGkK2q/IcuUz8qjs19KQuxh+gGq7wnrDD2zJJtK+VcE9r0bJv1XaEcZ+XSE7Wy+/LO7jtG
EBK+3VwbYNNbsu5CPmC6UJSoMD3FPPflNhV2uUB6+8LnDOYxRcEOveo7JOLZ9VE0BwO/BI5JO6HF
lLHui5yzu6wp8SQ7ASKkWT4PszRXKa59MGkc6fjZ5MTST/E4LPwaqusmICZKZLUwcSi3B1lV+TaI
oLTMunBQH32KgUsQ5zHnBK4MeDRJO62ZId0DDjjVU8wWTyUdZTszCNGWzt+FyjXRyg0Iutebxoc8
3Druofa8fteHIRjmmNR1MRNpyNMTkyoCcZ0KjrluCGM1s4RxDVcMiyrUhhS3oJfP7w5hhlWXgcLr
Ruj0VARXN9ZQkbwYcnj2f/7F0OszdCCSvQBd59d/e4uw3TjWf+kt2jT/8X/+Ncr09x/6y1zkEZZz
ABgRFJLAKbiv/u2+7PyhuCRzUZWOS9wJjtA/rsvyD7qbCDKRnlMSd9J/ui47f5imBIlkozb6CjrW
f8ddhIXon81FXJfpYOJLqgApuZai1umfgkzlGNMwO+H46yymQLoeP7KMrOTYpcEX33JxRVEvOfnN
oGIw+awBvfaomihucR3/HmgqXUc+HkPltBsIE3vtlR0xcoc9sS4/Zdo8N6HAjDzmq9gJjmaNXd6b
PtJ+vvXEHK316OAoj+orWdFjEqnn0Su/dceA05p5HVlcitsi7UlJWoW1sTL/SHx3OhhJ6p7HplHM
10ATqqa7U2Ny0p24nXLgHXOe3hrSLi59CL2jtRgLzfVxgIZYVyVTL/2ip5BYRpCjd1Vcz+3KuIb4
+LjnhD+Ni+QZ28bvIZCXQTfvuIppUCaovS9Tecdq1xwTetB35D2vTmfC5pg5M2j33uphLNoePPoo
APSEFx/MXSLue6/9dJ0O+LtA5hJgQx0D1B+2EJj0C0HP/Qms4s3vk1fSUCyymf1ExOs2kN3vuk5+
hOZERWbRXg9Ri/GQZ1p61b01+8yM6E91UvApgyNqSGgc3pMBwaMntbrWNqZ+N8auQoyq3ui03o2k
VLbNGCdrIIDeFg5TuaOg4ZXvKjWzvbOO2m4i38HJNE0YeKkhuRbJ/IDpJQAniIw91GzuE16ptRH1
1zibyZYk+Rt+GfoPJgqLh779kgqINt2AegPuKr6ISdyVeQw3ShLYLsr+MLse5UYhBhFFO2ETlUe7
th57ldJ7z0ELepHiwJxG+HFbG9+25zVrrKhEl7MIomSQXAaB49UR2NlqSYO5FsSKGKH0UULJIc5m
o1X+u483ZrGRTfuaxAjEkxmUy2SIbV3bxiHTpTpLT7ScsgeXaJX/+Xnb40Cz0v6rLCaD4U33HKq0
gsEMELirKUHk5SWrKarVGX84in7tQQmP+i7Yg5/HtZKWDvK5mZ3ysjr6Zn+pqnThV+mNjmmyjA0f
UpjlgFbRVIQpY4QzDbrA6jW02kw7fO2ZyBsCf3zDl8JWj8RexzVOEnQCTOSFVb6yI+1mpzpgKWBs
5wTbdMEHMd4C7U5XxpECz7faZD9oYXytFKP8FZu6v5TzMO+wQ7jXchu21VdCA7mEcxCDibXv5C21
l/u4inDEzt6lG9SdH5nnpXHBghsBAHoY99phcOgI9wl72CVul4sHE27em+yTm3K+10DCrkXhP3iF
vomq+d0TaPlkOu/naPgdCHLO+WD6p8ys3zsoXpCA1be3vLOiTW/pWxq3og83hcUoobXaq9ml9Byl
2lp3OtikdvreNCJAsoZK7vTYbpIxwmndVauIdoFvlQ5veTW2AHRRp/SYr6UTwr7WFk0HqbK3jTB3
nlF0+2qeYaRMLhQAhUjhW/xbHRE9kTvVRyfk/FA38lqDLtuUZv+eBs23zZybD9yBU+/Tg9sw92gT
zAPUS0JZM6L7OuW/EEdeinvZxx1f/mYwwSNNanXdoiq15ghAYIS5xDuHc5lFlzzgMG60Rs0A5UX1
Z5mFbxNJqZ2sZHTncEy6b9MM93PtC/GYSS2A8CiOCm632GQQ2mtbB0zOYm5vzJTPPv5tlgmGsoUj
j56untu0MlcosxkLWfLoypKaVcM9NrOt9zzLnzmVxKtUsY4YLMpcn0smopgvS9UfOzfZN6V56vqQ
tDQAGj/nJ6XxWkcOQNu6jvdMKD+qdpE2y9sma/WO336b1O5LYgUX6kv0fVCIYQsbAwtMNL3mSf0q
6BnaDtSM2W0Qsb+YD0WFGWCw+3Ng2K/2TPGyG/0MXfPd2Xw+7aCZxPV7JKBgM2Tma9uZpCjth6g0
f6BmnZLY+ZWK+n6q51ffys7EWONV1yQwsdtXZfNPCDG+TUYdQQSfnG0l43HPQVTvu9Lgbo1Exiwl
3SEaf+cGo3oOa7/6kek6BetbF67jZqrLjyhsrFXusJDEEeGusUHX6xJUiSTozkRbnrg6kqaaychA
uyeySNBw7ZKJWqTAapUobJZjz+xnBA3mTVA3Fq6R1UAwtaeaN6CFimr38bMwQ4A+WN+urO8M0Zg1
cw6lfY4oA850aEks3YyLromAiczj8uCqgN8K84wOqJ9K2/pRLmKFck1zV9VLfNDBlkPrvaZlwHUt
GH14C8vunq0OQ7pV3Jkz77RnOc/Y+SF9ltZHoueDY6toLdv8nuj/1cBdkc5TuR4ybDFmWPzOGiW2
ZS/uGEdKgEUqWFmxeKEpjDuMbtXZnByyQopbc6fHc5QHYLH8crpU4xTcFYX+ZWlwWHM8PxsJhtZU
fxWJByKnRRCrOr3H6kYRBBWt66YPaT5ITjQpL/Q/7oFClckmwOu6iafevBKLLjepGptTTn8sm495
VhHA6czCmQH/FtQ0/SrV3h68/GZMvOihrJN2F/VV8aIzc0fZY7x2/PpqlOW0n91SQDNbPHqajcvr
/TfuSXvVC+dJZg41CN7S6SbH+s7OOGOMgddv6VQP1maI7SLpaBszTFhfk0ELVddqisK6UN65gjex
c8O72mBX4k6FD3P01sYMRBsCtp7HYeMnprOJfDx1RjKbm1nNaFIqnQ9t6lYQhdVP0bfhQz+wxwMi
oX+pAjsRVk11rFJiWF4ctpyXemC8k7Pv5vaG3zTeE6V9bNvw2uGDPaQTPUtuSgGDNzQPQ+69G1Lc
USp+a6YwgZsYSdKq53xtxwwVvbGnFUIyqTeXGjJmq8dZ9IgWpb60DhVIqIL4F1pvPNj0Ke1la1Os
7OGRkl7JqHhs8NrERcORxJA4TVyTXhNKo/LBhQrlodJj0yQn3xbvrceTQ9by4kfhc+nl2daOyXVN
srB5pGHSBbh/AHYQxXYHwH1xiKXPp08ononPKG2yOjvNsRlYdmHBfJoi3Rn0gUdz563Dupq32pTz
oZuLnpA3N625UcNxdGnFCjrf2QwtnpPUGTizmchYzmyzVMCab6yRfcqg9o/9FIL9IKtbHZjWyZS5
d+m9Cntjek3z8dVph5Of2PEj9tizzT2aITVHtoQfJIy2EhV1E1SlAKeLEOmlyt/ShBFKbiIYUxj8
OJUhc1DTezZHUrGS9kJOseWX8JQgpOXUNNhY6obPz11Rnvlo+1iUeISuddx6K1m1uGA55oy1vNgp
k3luIMx2MIbAq4yTI7D6Owf0/BrR/dYyvMdI98mxE2ffMTdTBIwnWChJSVjh+QDXsgpFx/wnRPbv
bYZdqoBOpOYxuxaeNXM6YHBLrdihYVVZtS03BJGhvE5+zok4q/dF5aXvYQk+rhOk4Rwx3gVxZa4L
L4KLFeh7uylvpsYnH1Y266nIbquJEyR4+OUgh5gzAeHUS2dfZSAWBn1+hZrHquNC8OgYcK96bTCz
6ZPpZNruYzF2R68mJJoL4DghkfaS+mrKh0QXsdmE+lvazVYxuJbSups9r9v4EpdsiLuCqQ4jNArn
izr/rWl29Kf+kJfhRz/mFdlVlbL91t5dQ6DzRgtGg0nLNUR08s4uI7ku4uLXqHN8xs6f3JQxhi0n
QnyK/YDWNsdvRV9BEpd6rzRSi8ZFCBI7/akpgF41QxLtPQ26yQ9LCgf9FC0OylTbuxeoWrw8Sx6x
29w2rQsgP2rvKQA+mTSsGpNDmD2U1zLNP4qxFXR4aJ/5uQ63/zNXcA/9kUn+6CfIxJoYtA6aftP7
BKEGLBnu7Fprz0/Tq7PqUs/8wG9z3/jql2NAi0pSjjlRN3JlsJq7REdvY5QEsKUsHDMWtkjhZopj
EeMjDj0bOsYgPE3lfc6yzXdpoHSvddt17OvH3qE63jOGewag+06iGQl7vJMhTwU3l8dWRNg+Sm9r
cKhb5ZH/mLjiSY/FnTOEG597ENvn/AjIE6S7H4KCx02wzqL03dCCY5yLQsT+pv8ve2e23DiSZdsf
ukjDDPjj5QAOIkWKmvUCkxQKzKNjcOCP+jv6x3qhsut2Vl/rNqv3ypdKK8uIjBQJx/F99l57TeHw
O+k2dmEi3xHSeHLr7jl3/U8qku6a2n6BFPw81JKfeWvt3c58adqYhcQsriwBg3rO32HZvloQKkkn
ttk6FIO1Iv917HQNqoBpBHYV/+Lr+dQ6tLNBZvjIS0QsSkhoJ+rZymgRxkQYTN9hTNeXRb6kl/lJ
JdodM/4mY3BedTYRUTMzcA5r8hEu4su/pBmiVbZFEup/9jJcp/bf/63893/7kdqlTX7K7jP/kf/I
mv7P3+NPpYaCa8/zHfwLvm5whtr/T6kx/vBIWsKaNuDK4DgwoL383dhg/sH/i76DVuM7jr20TP+X
scGyqHT3TXNpuEbl+WeUGmf51/81BoZSY4FA549AYTFCp73ExP5CI28puittg6K0WhTn2RIfgFlZ
rjEbalH87jdQxCpdfJrj9C2z5iRr7EZcGXZAhoGkWpQLWWkNSsY95GZm70Y/7AK/0U4Uw6AJVPKU
lNN6Qu6mTxLNlPaPXxapKbZq3k82e2tDb34yod8M3/9NfxSuCrp8Vib7j51TTvdhHYUbjN70quns
z5lcX3U/xCSE+96iaKzMLFgtFklTZ4mbD2xNjyNer60cu+cimp+zvlb0BsG+SFPhBokekSrLX1xu
7WtrhHQGf+FbCu/OHd2JPRqVraP2DpiWIdVKv1SrzlqPfVW4MWc8C2qCseHaLDr/SEb+VoXjCN2A
XZiisZI6z4p/kaHukjD5JfqROIhJA2nfLeFXd3ppVcno1TjOUWTJIZtLUrCpvynqHG9kPzDd6+WT
btKh5sMfbXMO/QECat+ig+WuQZiJ+W7bCdKd2hjZdy2UvWMjEYaw91KrU8bfjHQ3WyGn6b0JEqOK
r7DmEjoMGm7R3A79wvrdJAZggYi1VZmziMiwMmKJtPnY6z3nPD4JG3FatE+JL2+iZxi2+BSrlBVH
G37FevR7UIz/7dzecvUGHfNStfk26kEDz/23IeFxOxhjSJD0v6ijeCq1iYQd+Rct36UyW4tWu4UG
5QF+e+iqLOC+g4WW8UQ3N/lQHr2eMibOU0dhx2Ir+d4ZlFBm5aHRo3dDq+8MT2y1pPgcMyBnGKbP
joRQ0OJKx8M3aMeWakNvKk6Y8RRJwuFcsIPQmeexrLyQLLzz9OzilN05suMDT8C+0byvsDGDWLfX
TWUG9Mi/zG60IX/76Q/eZ6eHe02PHqXp1vhnFxA6Pn63rrdjgyEzrxy2W77iqljcJyMVNzYD7LK3
FOFB8zDsJPlPU7OZ8xqAsJF1T2Pe9I06dUv87gs/8aXuQZHCRhpomRJulxxSyRKcjGJZQdCjT88y
tY3nYj/U7dw6aIN9qqqovHbAlIJEGnce6YcEb5GfN0GFsX1mFdgQg5TE/1XmOGAexvnq9kwAbqLp
Oydyl/64+DWzvSoASHOkyOkSYZGH1QCKuYnbL1UY/X1eUQhoN1755bIVZ4sC2m9sdHfDRegtt6ZL
5bM1733Adg3jh5Y2tBINrAKJkPU70AQDlPaifiGNo4H8LYsH3zGad7/L8OPP5Kdr3lZRWdfryG5v
nckama8RHmBIcVYRCbokNaq7NGQmsgksbv3S3vFIsHWbh+KgWSZ2Ea2f4V4N4qdzrftSUX8aax23
yJDwArQAVKoZ07yVvVDt3JHYsd+Ttv1MvdbYtBGiTmMn6pDO/juXVWLi+D8HhyrETLERy06FUs6J
uxX1mz3dUmJpcMpUcjBbe7zMyyUUBGIQFdXR52qz7UOv3Wia+9uKVBhYM0lH6hJxwwg/3XRjde96
dX6aGq4iM7H8c+JD46cDdZvOnMQcrfG2aJ3fsseY4bYKd7vqz0onvJqA9lq5kXZn6+PLxCZyPZul
t4cBFGSLXUvg2+IyOXIwNr8TKTnFeiIu3WLzEg4xOVcE1lKLw5oJijPxHAj52MM6dntrf0jKswOo
6Y7W7es0y3CPY+/MZhLOLZLUfl6caH3F3cin/myXlzjait5rqF6kjbspd1knaDC0xuduaC9KNreI
xMB2Xvxuvcpxvi1sHP4M8HpjH+wU1jgxVeHaT6hXy3t8UXiFCZdlKPW90V+SkENdW8x2k6Yhz9Jj
uaNE5a3LxG50+kcce8eiZp2dTDQiDUnCi4WV9Nat9GntEh0xlLlACPxoh2hOljg0blytbm5RAHid
8SzlpGpGSUrWaYBS267xMEmssIDu/Yd60ukDnTnpgP6hkU8sE43IpNyXRcSc6z4LUvicqaGlG1G4
T1ZjPSTatMXImB4n3b2Ek5ate7e75EZ+sHg1KS187PtRHBpTJ9dEZKLtxc0mgrrtRzMONM+7tqbV
gzvE+IU+zKM8cTAYQN2qmMq4Psk4W1pg6oKLUWcPkNtJeLApcL65a1z6WODcQoTBK8QOvX8jssLJ
NwJJZed+amJu5JbVjZD+sdkvRXVdjHbXjISGea5+pm4+1377QuLxc2bnSInsYjkUzSkUhlqNplFh
MUGIrjLWNjRHZZu2R+C3sD6rgm6zaoYIlIRvHBLnbFb+DiP9FWV6bxvTRYJbDz2XmIUaiVH1n+1k
bvslJOr5LcVfMU3E9VIYg8+B9U31i8spSyAgylwD562bzueOhA63nqUdwI8j9qMkabXY+rKc6ewP
2JnZg7N3yTxtYyrylZWa37MWnljY/C0nOyqolHbIDUZ4B1jXyTGkhInwbOSsZeZsrIHC0rGGktp0
dNkuPIzYzRHPwJNum3Ex9dCZONMOoQTvE1149aqAgHfEI2Hu/0+b2bVdF3wI5Rj2L47t5HjbhXmP
i4XWpK79iMPmuSnMF1fPXvhBoasgz1LmOwRcy77HDlqvmbZXZL4PEfd40l0yCCPehz5ZunU746Es
2vj6r1keX/JSxvK/zPL/t//6/0zJf/slf47u9h++C7l0gUIKkIzc7v++ZMV37JPVFWIZ4Fmair+M
7v4f+I55wg1Gd52/+cuS1ftDmJbLrM0/8Of+9Z/wJPsLC+Kvo7sOxhJvtG+5nuuCmYAI8Q+ju+ml
yqt1RZR56X8utZCqZ9ZD3B9jfWvpKDnKYfMFAOoChoDAyVJL6rMdFW5NvSbZuQBoLnIhbgZ4g6mR
YEpOMX61DJqSfApwM63cODpAImFAam8MFnspcpDA3XewFqvmUI32HRs1UkYYEtjoZhY9FwqBScxv
RcYVeIw7kkKTtaW5EzAE/CBC7RaeHgfHjCmNAxW0CwANAOuA2055LCG1zjPWfhGeBotW3iHnYeYO
HG1Ajp2G2oH5F6H3T5SW6Gkr3qPRb1BgiycbFhnRs4JCZAI/XOSpoIZOTdqWSlUKEu3Q/rI4WYOy
DgesOv5npDgt5siunkgm4RBLgWBVPaiG2pL1EYLPQjFGP0BVuPRNuoN/bWIABocwyoRgr0VGgnQS
c36vk6OMiLT5hdnuQjTmbQNAa+dG+Fns1h/WZiUeDUry1NRHAZ+quckwyVWIqSal0JMTW3sPeWRV
DYi7iBY7o9UvfMBwGLVheTfRZw9fWz+PsUOEh2asVV/rp3AWQBwjf610/RARKcEBMicb0+At74zM
v6MgrmHZdhYoXFjrtsIA2xjeM8zyralTNKA18wu7nDs3QiDhbGLHwNzdDXqy1sqiO1cRNRNF0+gb
S1bU1ep8vsKpXnJUrlz6r4P07vrWAyaF2UlTxDDGiS4WjcztpqwnjD7deJYSQxdMEig4g1rXrn5f
G8ljnC0MAkaRJgWsAF6X7+adCzd5svlHO1LHBFTnF61ZKmcW8i+hPmtvssi9twqi9zmLXY7IZyol
WKXiX8N1UEGwSN+bxiXGNFPNMtJxwDj1RtlYf85z+tFH0mqrvg0rFh/w1jSV7fjJXIuyY4/GnTWb
5DeReOYu4GlEn/g9TPHDenpLEKHYdnVzkEu3RAy+2qSP05IFFCy4rbLWUXOc5WdhGkerKF6zsDD5
kTd3nUFyM4tCeBXK71dpm+ObDYmAJjq7VyS2/NTBjChgR2QwJLJl8pFQJXLqaDMoE9zAP0aoEzP0
idjxLjya2xwqhWAwXtWStqNc6ZuyEJcidL9xB8CxiEuNdtTkFIvkUId6QPqPEjh/b7XZM4vaZ1er
jrYRf2reSDqGOt5+2sWO21G6x/3Xw9eVjSZpK17Cs0uowSuzQzG3JSXN2VNEOVrJXyTPCHARyr4l
uf2bTRMtpnwruJ0A8oA39wgB502MRfZMZl6e0skMn1oPMtuEY3/lJOQ+VoAVAo8vDsHH5jVcECK4
nwYI8fpW5I73ZC+gEThKa39Bj4wwHTGigSPJOhDexKRfulhQzsSgvSqgl9RUIucLFyGhZCqHb9LC
zLOa5DlPuyBWMBLsBYUinfQtgbqHQltoOwkvJS3tL+kaaN3c9rt2eCqwdfJJPUqCxjMesJVFOV8G
wZA6Yr4nczoE8C2uhea127plHKZOif0dCa1y4bnI1lq7ev8IX/VeAXyBcv3QAYCJZBO/6nMTHUOg
bYyqCblI3Bz1XtlLewE4mcrLNn4Hp6O23be5TYm313owUHqkxawIcW3upgVO0wzrYqHV2Au3xuvZ
IlDNRFohadObLgHBN/qx0b1N1ZqHvOAKwc7tZfJZl7l5XZ3senI+MkM71dUIN0e5alOD0zGwJmwm
SmrTisR02N6FqfltjkQoBkPcRY66I9zIHQhIT7PQejKwPeYApy3FYjHP/mM9VPt2lPc1oB+6do5i
If9oPX8OUEBglm8laCDk2RObkUfd67YCdFCI0pCJuYRpSTPOkDSvhFE+/aXMzIU85DTQWiARZbXP
Z1AFmsk2AVKRO/l7bRaPZst7r2mOvUq3hYL9vYS4DNJcEw5rjXTXWNvrUpd0sjY3TKtcq/w7AQpv
LJJdgW+XFccWY9I5JTWGC3eVu9NOI2ZRtnXgzlQyzVHH6UoTtDHDA6NZZx65KWZLRE3jMKyRHmY/
fxB8pKVTP9l1fZcaNQ5TnqQ2P9ItyzDOn55tUwDRcptTv+kDDtH04bNp8aWIJS9XNlDUUw3YDSHF
PTZksCQ4b1qHO4ERtx8p0TtdI6DqqOEamepspXSeLLtamiWObd8E0GES9iljuSb7PG67Jd03tbRp
z05LFYeX2YE+V3ggM9oO0xQwRNRNv4YiTPZMN8M68rpPc2mKMWgc1psJm1UHEYoXfVDk+c536f5u
MsM+esSqsYdMrykWjrVJpyUZvR27jejOIXW4c0yqU1AojA1xCpzURhZUEUiI0S1fQacfrVG92kny
YKIvxYbzi1zRK7dnfBCSRa1LDir34p3BdQgcQE3Vt/HMeuykDPkI7YFMKvU5oW5wMJsivgo9POpL
4bKeWw7BTGC0rM8g30xsOaq3ufbvtRnMXhHClemPxM3vpGUHfmpfQ608VsLdhkX21FXJXVs731Ea
womPjDXB162fDk+Aem0MzlyROv+rBjbrtuOvNpo3Pr8FYZF+W0XuYvwMH7Qm93BOYmRp1NGhoQZG
y6+Et79vZxeZ6Me8i2/R6Owmx/7MlHeKUU3yrnxqI7hzJG1OmlkH2Sh32ZKisAn/i5hXYpaax9qI
f7tVQ+bahJls6/15lOI4tmQUIHWmdB+Tciz41DZVEt5CpMRtYgti4bMX6AMsKK0OIjMLQr8FRwSc
407NRvmQzuBC8mjcY2ino8wcRBBxZG9n5QILF5VPQwffmaguzklVvsAiuIUp4KEcxSjP0xfTUQ+N
oy7KRziB5ITHhh7PwiD+kBwrmCNrPvVtZha7tlHnpgTSmHUXJjQqzS333h8NCgYKqq1HoJjHxctn
A97cGGCrj2nhaovDBP7uTAXENBzKtj2FevY+0iJRaP3GyvI3tv45vcjyaMeKMjJsVjX1bjuRMgq1
XYSzSR/vHWbHle/14z4vbZbPytKb+3xMK9CY7SKgcPArZw+wajEgOSDH5yx8aBLzDtDrwhDJy2Ac
rGfDZhCdVTVuJ8hfmBameUOhGO6f9pY2kX4z09qjqzczd+yntR2N2jBVRfgBjnuZD7yPqGx+Emse
sQlOW2vgPV4UJn0NacVLw8ABp0VwJ0DcMstc9djwtrT/EkgpOB7aHEqAn/4UXvLmiuzkuqlaQzc+
DjOBHMkkxWksyAWij4e1fx4yx0fGoBV7zGKu6Yn26vf5wemavU3MeyddedSd5lTozZvXABBasBzg
eRheLY+2WEx2aB/Md5aFOS4PX+ueWXsmyRvJjOSI+hCu+YSv8iYdCShuQllwihPc6BuQp1+Ryixq
Ljg/RN8aAKBBYoJS8brxtTPttWwwivsaS2uK7hDZjP4HiTAwVbnxFF8xlQsW8/AeoyUw03cHKX32
6Xws07hzDWvcDFZtH02g3MTEeo2mlJnQvBAvMrYDnD/HMObtziPnj95HWxsfMwbytWgoSPMpc2Nb
DSnJ6hlYG/JIxKbGYzxjXbF193OuY8Y7XijYMzqmTAjnq7KyrnbRm7tGa4eVN5UvSTU9Yu36jNuQ
H1v5K3ccTj+cmIVHC19Z8BWZR1kc+pJWST9J4Tfg9dzLrqe8UmlXEc5XEHcXTeb3aWZ9AaX8sGb5
zEUUwyNlh6QRLYqKtU1UeLsuRTts6LgfbPPB1xcoNhYucCRWkEbtq1yQnKUNdc5zFFtpVqUym66w
l65aM1WAw0kakIWg9Qdzidk4Pw1ddxz7/ePYKOg6w2Xs1CVOWr7BJOd1AbiojbDAY7i8qFKFO2ra
ee0bKS3gSztp7jdE5uET75qCCbvKzWuheF+VecocN7IGxzW5NFfP239JF44wsXv/r9JFXrOB/PWj
7T/77ke7ttXwU37/dzXjz9/lTzXD/YNrnufpuskbXCf3gFzwp2Xc+YMchk4mAyCpaQGEZEf490Uk
dnJHCEcHw2vZnrvU7v59EWn94bq+bSE8IEEIXsH/zCLSW8znf1UziFQbBuKIILCNo93Bgf4PaoY7
djL2cgGUJGSghq2W7Q0l7T25nI7ba3qebDrHgEqwZSutF+jGjPJ0TrtYMeHER7doNlH4k5K4gzH+
NmtFd5PC8WZn0AZdSepNRhL+msj9/ETVZn/W3WJBq5AjBFhRrrEPXAT1UxvelZDiaXnioYEYbI5y
3mhebm27bpB3Fa3fK8XyjxtL+DSm0X2q3PfEbqgg7yoAXOS/sV/zTNhmjD6f2XhsJS+Trmt3w2hf
MmaiDTC0YpN28HwLEAZ5DqIgLDAsSG718US2rw07Fo4meys/xktLcpOmjbZjAxsdpW/+Rq4+9kbq
UZPt+5scy4o5OBcoMsW2qhtzI4xQQ5Cg9qn34sDpDSxfPO8UczevbetfRTbwdpAYqvTrlM8fnWmC
DFfqLo30XWvxZ/FdQjVdL7CvJTS0q+pNJeM7VfHhAYIJFcBuyrJiUq9T191RPr8z7egzN4ybXLxD
dFWvG+y2si8uBbnWLg9RneMmptkDyJzbAtvXbBvfYigxhxvhQ2UuaI6muXLlJafjU2ihptZd59jB
t6JEhekg6a+8AdOcsU2X9XBeJbfWtK01wYdjq+KcOyA7U4oPMEDnIOBDjzhQ5YwEvPKoLLeyk4j7
Ul4QorhyuoVYlp67ZDYz9GKgQaQCnJ3mF09pXR3HqnNXpW/Ya0KU46Yu2junoCl9jBkDIZWgVphv
Ro4mnpdmUCPjr51uOibMwoHGwifoNRpJkiLv1mBSaDBQptzrHX4zUZT3WcNPnqfb4bWx9uMR2g0A
tZx6PfS1N7eXVyONXwuJf48uokc1NyZXoCnm+80EE+finahRcYzHHmNznOKdn/qLRMxYyzJ98S2d
AdSn70gvDBlg8L51M7EuldOjq+sexjIcjC0ih157yZ3tKnnyjfbs5J5DpliHEZB35t2gMwsKV33g
8YFu2bVPc681qIDjsI/BF2wkV9M1y7OXObIUNyuSf+58cbMkgGRH5qtOUKCqyN8P+vDkYms8Z3Rx
5AbCOHvnTVYZ0UZPw70cxyD202mjfMzCqeH4a28entMC0KYz8LH3w4NmkcA2/Uxb9xVdBVbdfhkR
V7QWqccvgJ6NwrhD/gTEHd4SlX+alF+uaIXF8BWT583DJe9QCEzUqGFxOPLqc419H8ovnjRFrmB4
i0Tvbqjd2aI4lsgwmFpDepnXSTY8SptL4YyMKq3GpwiysAKzWrAJdfGFGku1ixl9Wr06j66JfbEJ
jY8oBGKGgoxZlm6soI57UHiDhkvbATIa6h5mTpseHvCH9GLV0c2oW38jOoiExUSuK9YEVIN6QrNB
nsWetx1N90wPawxSpuUCZOndAYdZSHPJJI9TaH5zrQnXpE7EnZHxH00VQM9pAn4UTIKzy134eHVR
r806ffQjrHJuTGRWXwq/hT4sm15x6VHjEGgfKaLJVwQW6Y0sqACNcXOQaxed+uT845rFrjV2TfA3
Sz5nRgMNwtarlrvrF6ElGqFD9qcMc1PP9aixz5mdT+sR6o0+low9XVquvSK0V1Eacf52/MwcOR2Q
kGps/3Q9OKW8TXn1nLAkWVhrO3Nkz5/yEgN1iY2fdfsDieB3rUVli1GvyC+AaMvbh0Fi6TPz/qOb
CApHkY9XIC4CK5spU2b7nfULedRdHiR2P/Bf0rdY4l9jRsu3c63o4ZbFdrbdS1J5j33tfTkO3zte
IKQDJU72OMd0Uqvi1DfF66zRReBpj11nvxqRfrINi9Eqw8cLloxrgWKGKyfnbijDT3ziL46fPrZt
Oqx6x4n36TIDOuiZ9zGvWrLVlr+uAZFv0sJ+Lbz41QfGj2US3EY2axercaJ1Z8TXyMrJCjbhXenq
Ox9fO0z27MEz0oOee9+DYXG7q7ON4yAHWUOxdgdVn8u5eKKo+8HIGRpnpBrCMlgdGR004MYcJVkU
zdtR9w+WPw6kTrCulBabMTm15abq0+fBFxBOfQyzhsIYb8MvUlzsOUjNO32YjrpJCsaz540etvfQ
A4vt1OjY4ImH8vI1+m2dhItbtXnS9KYmUkLFCWv+nabo79Rbm0ME4sIUe93e7PrHnoXKgRMgC8C7
GXs/ZQ0mO2cKJhyx+57l6WquQXMU8V0K6nNA58CYhCW8XjAoqa3hMUxUgsLtfbVFfta7MNy2gl6X
oUXOCRUtszK8wA1oaF9FIca/s3Iq9uztZLxkSQ65togh/xILwf30YpV06LQmddHi2x3MX7C08ERr
zalLws8y9eB0oS4r2forohfhjVbLTcHHoTzrXNOgewhN46mlonxVI0BXxHqroX9sbP8bw+uEYCO+
s7FePmp9F7tad+gFWEGZLE4JQzk7A4/TurTqzy4evlHJmVem+NMoS7VNSTiDIaEgXimy6zFBDZHP
7MRN+e7mvAW8pbbJt7SPLII8bQx7QLUxp1B4NSyegiQSH5GH6aB0ceVMiRFvJ4LRawjn0Rdvv2lX
w7YJRGEeXVeZjwDxP2UaV3SiuEsVIOZG4odXVkvQJl1cMAMWtqCJ4t8KbEjA3gBjFA7H2qmOdOwM
K4kRZeXg0ULp0l6JfE3IC/WHneRfYCgKHNa0vfIyJS4PcW+I2CDwIulbtR41ciotVmwWrQu6qvIX
jzPkl41bUvOe9hBTrRjovtTsgLOt3CQViTomwKvOOgIyHu9bo+2MQ9LF00OEWQreNW82UkEEm6v2
HUglcTgYlFuLue4Y8U5OzexKEJD0uSnJB+uQCi0zsFLU46xoAI6kUmBuon5LRBvDVO+z7RytxmPx
runqaMwRxVtEuO7HHEBY3KTfHtLQSvPxynHmcK3UcLqNCj5aNMfwGvhZJWPyiaHDPvSzv48orqXQ
ObtMtebj6J0uEcyEipMVmMoT6xIErL9lGKWn9uydD3LJN6ZORTH4knkMvRHzfbuER+YWZJ77PBKQ
rAlKjktiUizZSWwYl4wwJa/G+zgnUKcLHhUX32pevU8DU+Ik5VdZY4Zw4P6KWR82owETKCa6SU8B
i7klzVmUIClE1ddUZpH1pF0U0nthiG+SB8s7r/+Mx+6rYLUBK8m7B63wjKalQ4fwqbt2qmxTDFX9
JuLcWsUDyq8+ZuKM14zAZVZra64SvDJy++IKde/O9k1FQpJErgREvdQKSMuBY5yatalpT3EYvpTe
kl/ra+CznoFbK4eTAcmWV/qLnPvxBAoE/msHtpCNJPA/DjAjFXuZIJz3g3XNOPu22M7vijq9GlN/
sN2w2Gk9LSSOP//MqQ9/U+NrNJJL3/FUmPuMvJc3q8dpAOLRuMNnaRLPgb/Sk9icyPyXiNUiuSRt
d4QXzEMTyacSW/W6MOpPKXGQpPVVYaFpKraTem1PZywkxHzwPewNL+9Xo2+k69xupoMMw++KAWHd
LiwcMdYLeNenplIxbah8HI5APb1N7mG0wqxuQhvtvubCeW7Htv6g5rZ46hui/hnoXWr+Jmqv5uV9
OAYz2FfEt9o4ed7y+o2ZSGuvfTey6NvNueTXshYnRC7Cc2boBpK6EYrGW6CNgDzk2DzEenazMmrW
nKTedNX0DaFDbTQFr7fPoCCrfrJPGcvIjdXkb0iC7RadYuFgXbNUf6We+9tNijRoEVSCumWmb1OA
QjSOX6WuBW6D9u1N9eVf0oLjYyrmgv8/O5xXn1K7cU/+R1Pzf/6yP7UE/w8YaNiTHUzLlHh5C/7t
Ty0BlYGEpilwOfA/DsvE/9ISBD2anmd7rJrRGwCp/ZeW4P9B6Sbyg+W4RNCXy/8/4YzwzP+mJSAh
MK7AkYMlZ8CnMxfT819MzSPht0w3OvB/eU7xIqyc7dj1HSpc9buupb5FThaB8C3vt1Wl0aXO/Sgg
DNQQrHHhhsge+bJ0e7GRmc5izuDECjuu2VZnpt+m0dsLMww93JsXsqEt4yAsTevQwuYyU+x1WxKC
7i9bSp3VZj/foFwXQWdAJ/EtuJEREdXAtcfiaJdifi6SZEZ94M2KtT/96UXnn6yJ6GtlsZOjOK8J
BuW0v1VnjsmJfLFEcRyhyFCpDjjcF9u6DNO7ISRe0mkNcbJEb/ZlxdCl9eTX+O8Ru6zsvhk40g0f
/bLTldthdNKXpE6Gh1jW80/ll2SimRFhuaX9OL3E1JesyQGKz5BpwbCwCw8dEXY5E+vsKMXV5vrU
p+Yv8nqf7DseUWKY/XvnRzObW+FND4kzzmuibtvIY0OmQ5BfGi7CDS+9347WgiIGHgzaxasNmK6a
uiVE8qsFSSTyY4WfunW6fe6O105EJ4+QyH7QzIuc8G00DseeD6myz65ELu5yw/o9u9lPrAOuDftS
28Ccg/KSgYVJRf2rahVAu+K+TqYNGb/z5M87D/cc4i6rAe9cqimwlH0oi+QmovAttigKsCPxRijp
4OkOdsFoeKJn8lHnljPoS5yc2TkydTJslaS+A76IZz/ldfZskh2pi/69sKlVqPITCUo3wGLHRVHn
yMWW6rkRWBawObz6zMAs2UUWoVlcMsVbwRVVx7os/TCd/OIiA21oOPRWONTGwMT2vYJ/HAEWIeWG
saBa0SVHX4CR7sYZ7ww0EBL2tfEajtNPniECcP/d4CnclMyYK58ca6uRn7Rk8iEcsLQyV8+JJ19n
FpV+Phx1e/xVRwhnA9Vkdu+y5Q994AC4gKh2CTqX+Dk0oBjZu2Lb0/UpD0JWVwHyGpdm94pMfLAN
sFcqFjNkUZtf19kYAMVrrsvvLPeTQ9T4sJtn7ymr8oB1N1luRfjVjYMGZ+NN+ksI2Tn18fjiRP4D
Ykd5Qg1klez6O3T6beOzLkl140cUUx0AdVj22elOCnkEuMuqQ4qKpWDGJc/sDwkP3MoruLbldn0F
+MpoArxnb/kxS71k3BXZcPVTaLSjENamcTOK2EQs+FrV2IxZoWFHGkCpjS6dov2AUbNIAvSvYZ1l
7mlWDhMs3HpqxnNuImPFHZWJFQH8Bo4YIliV9lvdJU0SZRGGz4GLG1XkbPuNR8/9TatrtUX7dDah
5a6lUoc8LLWnMLPfIlB66ySHxoYBc43HSl8ZUr61uoUW6n3lVscEgREya+wHU2WnJJZXXFO/S1vS
BEHgm9RZBfaoJcIQTqfe4Wsd09jGdZLFk+r7qyjnF6cGPTMMPP8g5V1MsRkP58BFC9hDRa0WPkWQ
H/cSFY5xbuj2ZAFucxqenVLbOcp8dqb86ppcp2LFErQmJDsUtP0UsM98RV09d5MBSrqXiaNyKQUu
jAuhzzeCAZ+aQeNPlG/zTB4kXteSgjcLGEefQ6DGHjTCvMai95AUDvd9/8B08OLZJNUddbVFHfDN
OVsJCFtn5hRW39lk0j4XjsVG66qz4Y14tTL10zDkoQPQWqBpw+eIDoawmOziOf32RUgQhVxplyZB
DT3Hq/I3W5pBBZBoZYwNHG66SasOh3DTV09h50DBAxq7SLSSnO2oLBOHmo2rdLryEWbEGEtjNzWA
uUNsaOdJ+SYidfqILzk+dcR7Tnln/8yOd5xF/Jxrzu9JzD/w4D6MbuKaODxQgkHVR3ffzdEblFBK
N61866loIFVDBgHHDIAF33qc5uSNwvcrdN+t1A3uSpRdcO1DrY71r5GCxZUCrhRUlf+rhenISeU1
e5Biydp0zWNnQEPXM8rVdcKhu5rYqSb5tf2gH3ILyWuWb5Hy9+5EwD5zH8ZpghM5d84moQRyo/kd
tG4Lb/2U0ptXzQk3PG4ScVP/B3vn0Rs9km7p/zLr4QcygnYxi5s+lSmXcp+0IWTpyaALml8/D6u6
pw3ubaBn3asCCqWS0jDiNec8x+PyqU0KRc0RRODQGiepv5sMiOQIJpBCU6BGlv5xioDTt8r3wuAu
ZU2MxCSkj+FJ2agsAf5pyTN73BNfnMW4CaFzoVozT0kmAunz61bnT/7sYHeGNEfc7meHx3xdmfLF
5ELoZanRkbt7K0245FEJ0jTu5UhUEgsRsmgtQEnYJVZBNrsrTOXnsZLH3rJ+wpZv7BTXT45uvzrW
C+hyArrEBDc0msBL1qjXmCy4XeuVy1z1qcOCR8YgbVwdtye3A2hgFc4NAgFmHkbTbntGaAu85Agl
fme0i1SrZNKvnXtSAW5bNmUNbezGtyaUvjGvMUultR7qjsgjkJdVHp47He3FjEslVQRdytyQx7zO
Qa06/UseMcCOI/ctHVtUwha+DxPXoNUOfDzQSI9FX+m1Un65UkX3AbW/YnFANnQJ2NDsm8d4itXG
Ut25XOoaoTFk6yBWt3lLklyC+G9VdDSu7tLaOSHabfmHnCDBY2jPvr4SeUGr2OL0L4cCh3YIWkIt
U14XHxErigf+XOwzg4/lNqo6JKmVok5hgurOGnVUPPABl+W80ZP1NJb5g4Wg35np8cStY+4QQLB/
dHYDm5ku7a/KUUyEIUD78MNnzsjblohUwC5biw7NEzGTymhYW13EjZ7w9dUMPyxmFKGcz0Y6XWwS
ubNMrSwfjFtVAKZc4qQYguG7HfjzU/3WLGh9U1wBSSDNpXjSlEym7J+bovkpdPvQUgVf0RnuGZgf
kLpzEDfDo2qmeDGn3GKo6yESwN/TiXweZ9KsvXTnNe2z0mgtFqTu0DJl8SwFbcb07sfe+4FcTpRL
RGiGYQGq85ckWp22JBJNFB79mWCdCwVwRFPIlNolEIUEaDdgdG5VXndH2gJBxHyvtD2nV9QmYlWP
HEng7whzlzV2dQzgAQtvpp7Gb6M3vTUziitSlYdtzRALSFhzP1DKr6shOolMPYxV/cIS6grN40Gn
lCgAiFCELmseN4++s5ahbeyX905LnDoEzJ8+bV5w9GEms/Cuz5rxCA68JCRNpksi+CdZ9JAiKVtT
hTy0xIyuPHxhDMZpNgMGUbz6Y6RD5pjlOa2dXdVT/Y4YWQq/u9CNToS1mKfaccazE1M74gG5BWoh
EVimzvXYK3A1/QIsG0lrHUP8e9rQ1hUe5K2Q6okkSYu9TnQzB8PAu6ZO7AS3LoUZSPJ78Fl4qEPj
MJVldkIP666TaJ6eTO1fR31j4nEornXV3YJoP+WOAMlY2RfphpQM7bVvuS/hHJ4k8c31WO41U5ol
xmxgeDPek622wTl5M7Nw3WIW+OrDCniFaoC8Mtad/rMcBxDuC/9fLseXnfh/08L+5ef+bGG9X66w
PGvp8fgi4g39f+J+9xdbcLbePvtyx3ToH//WwvoAxy0hces6wnQQiP+thfV+2cgWXZPgc3rOf9OX
ay8v6O/X4azGXFsEaF+BuPk2TfY/trCUop3uhgYErnLyjd9T3KQiHQ7jVNyXmflT9PYDw5hHg+mU
V9XyqBT9rhch/iHPwsFWgsMG/ABCftjYDWYuElOjTaKqw2xBhQo9U+CHKw7NTNQeAsaE4bbeBgqS
FA7Qa9zuMCAkXZsbPU7UbuuZDFPEo9FWdChCRuVfiVo3tDS9TW8EH7MFcAKplCSaNHD2lfDdhyE2
3noNCawS+t1GUbhp1PhuW+lrB4J13abJaQ7KesNYDEYvtXVYg0/ySH8tSFXYsFz+XfrGpnY4pfu5
O3glEBbDKZ/7LtqG2t67HbFvRvZjjUyLw54RfRvFh5IWilAE19xg3GfE5ERyzSb0PrcghdputBvH
6KPVsiCpKkRdlzjGG+LxR3g3GJq7gu7KdNhYAeQ6pZNXIuYsTDIF5uwGpArhH3Ek5DlW7O0Cm/0B
sN/sYGbAsHyn9t9LQLQrwBLuzqj9LxVXUCEtco1Ws9tH634mpQ5aAPHUaSk3WeIiZwqov+MKZXVP
3PM+m+k68OWBzsLkcG562KGRg0Bn6IaY2i10mOnOjHJh8sb3Uqf3sTWlu3n2uEQVe34EB+AyIi8O
zhGk9IehVfddn4nrEqL8MXILMON/nDnU+HSAnEMyMNytzck0jvwlnFQz3XanXNpjWXk7dsHvISiY
NgleiH679mIcdY2Lqxf4NsqME6vyW8W5SNWCsbpKnukvpifWci5aCI5RczlQBSdrzAmb1Ex3OXFj
vwZBzBFccRYXy6EsOZ1DTulhOa6n5eAuDT5BcznMGQUDR1gOeILd5arkzLeXwx+R93QuuA8G3542
dDiXHM/AWnFnZNwdFndIzF1S93hFpynaIi9A8sl10y0Xj80NlC1XUcOd1P9xOSUWSbzLhRVard6z
ujgL7jLNnWYb7Y+7XHIJt12WZtMxCtBpa1QGmCuAZzexzTAav+lIuXk0QhMicUC0u18esHeDTasJ
nAkn90V34skjCwTN/QxUbxixYdM8UCgBS9XjewiCeR0kxHf3on0rTf5vjBoeSUu7OGymocbbD46g
kmuEeko0sKAaZ8hsOt/C6J8xjt8l/Kq7yrduLD1fmZGCIDeQM9rZwPe6fJk+e5RxY4SGFIzznVWl
50DHzmPo6UsH0pBJCc2j1CRguo3kBptZZYhnc2bZXrUE2Q9mci9HK76aZt6r3KCYCSJ1rsxeHYlj
dDZjaLClKxkZd5lCfS1dtZ6WKHlkg/lap9X9mMyfIrKfXCmvROQcITxttWKXy8mzM33juvXtR7NJ
7+Kk2k8yfYtUf997qNJi1b3YmThbVQIrbr6jhTo6ZnwpMODSgacn/HiH0DRs1KTpkhQAGhntEEbf
rr43Rznc1qS5qlJdxszgqPTnR4nWAbBZfRKLkVpaHABu+sWO6VaVEYkOVXPyaWYJPn0vI4HtUBg4
hmb4eH2o4Bss6ngil5N91wHyqwXQaGukFtaFD/jAri9NNl8nRdmuQdfLTcHuKmuhDodOcCIzCylF
0FzKyD8BAvf4eYJ1y2y4a5UBwnB8TvykI+oqtKiwYcBgsMaQ0UfdWhA2vg266g4BkNo7EkmBZim+
buPxwaH7PKmuu401TiDUV+iNKnKjvNK8JKkMWIHFxZZ7jU01O7JJt7tOVDue+0cF834VjcxDBzN4
yRBDBON08Z3uXJDD7XSsKNmm85lb7QENz2uMFZa94VMuK8y23reRtk+1SgQjtuprmMJ9ymRpG/nN
YyHHkxW3ORMH3FaOcd/oiEEH1b2TlJ8U0Sk9nzhTJJKQ0x1cFNQqtr4ICXm0K+QQ0q/3PnZnYmfC
va47ZlDOCbHKuclgOCC13I5kvVl9fWx8aW9t9sCIqOYLO9RVHFpgD93rsEL6W4t+S/dFB+CUjykr
T26lt6K4zYePuMTMQGLUthT9uSVcE6oWgUdZT8ecnkGb/WggGSu2gVsjSt/DMnzwRXrt1DiHYldu
1Bw+TgNbFOEhqRBLYNQIBF+p6gn/yVZaaJ2sgou0cjVyeJug+i4B1+O6glnJaN+OZgotFMLyXlSM
gp1FqZOjItqV8NIId1ji0gQqg7lvm98yA3FgptVWOR59hoVN22BYfBP52V1V5NGVmuzfhJbodVc0
8jj6ec+T6EDYQfoTIToWNCqrtJ4+/7eq+Z7VOTzO3kxwjJiPfqAppNunyXEPMjNO2hWv/1m0OBAu
lhib/3nRcq6AFX5Dt4q/m39ctvzlR/+sVMUvAcqXJBtpcs24RIf/ddli/gIhSlI5+46FskuQ+N/B
flmpAIrBuUqkDsXk4g79q3LT+2X57rJl4YdZ3lDF/hvblmARpv5jqcphbIKiCVjvWBTF/6zc1J01
t4GD9S/WzjFPlL2x7RKdl/KHN3fseehNP7lPi2k46waPeN6TOhoUSp8yxzjJSHc7JsQPVcL5G8fx
gz9jETNcmxVk0pN/mj8op7/xkHjfWKIk0rSiHBx669IULlRF9pg3E+bWtxBJn+Mbcs9YgijIGL1M
Z0K4GhI87JnvESETE6HG0Pedxu8YePlxGFCEZYa3DxoG2tJkpjKo4WemDWDGHb52QPA2yN2ZlzfF
IQpwNrg14hWdPU82UiI828VHJd38pponoKYMRRgxeOu8tn8StPkkAvHqYKEx/xiGGIZl8FYWtrqm
KgDNilLrPk2xvU3Td1/FFyvNynWmwhp6fxgT9cc13TrjR+oze4kCCcAhzwq0Y/VWWDhryuWk8dkB
uI3zjvZJrryxQ23Q9etmmujOa2RflBv+ruZMoWLOnbvZUTW3IArFevoWXUzUQpZcU6lxLNT+vQWD
7m3Oq5fSC67SuHRRnxWAJzr1Gprm5yj8Y2cM36UhvotY3NnjsHTL5qsgq8EexA+TPipujxyzAmwH
OdTIr9K82tR+dOx6Qo0r+3eFv4Px1MmXCZXJ8CBhKgO9rM9IjLhMidqI4ZHhH20O1QQBrSvt/oGq
jFU4aIw0qsYH4SbOpkPkitONAIpqtI2P0rZzxEazJCEw9np52yKGOIZ4ak/20L2inB2QdhVn34tv
7Qg+qpEzcRPxy2Cj/h+d+qrGJoFgQJPL6xfRhoTLF/IyCJVtkRI1Vt2uB8d3iehEO2BSg1ZZynTe
GssrmAojGc5GtbP92STxBBQxL214cUM325ooAnL2bevM8bAYdDnI3ax90KlAb+FO6aKShVkLSSM3
3LtJ2QLaTtE+DDZok4wNy2FqpX0OB+qZ2HcRC6CyY9qAU6tr7xQaldxFAFfRhiRseKCKhWo/jR7N
YBYeVB6gaGKeumsNYiMUeIkMTPCYKN71JR2FBIcdZM/btCouBADsyiJ+WVZVsGT4BZ4EmrxkP4fI
esKmvva4opSFQKpKZzy2yr21UhsJmR+cKru8noPoC30K8muyrw23bjfjONq7Nkv2SCMsKl5R3RtV
QDRzrMm3Y7rsleN5qOtNiR64zOW5LEl4sZOUhWv+hDMCTIhj4qAOsseygDBh6va9QRpBU4fuxKyJ
h2ZcxHJRQCEOw1M1ZD+Dnd2VpvWR1uINneA77/qn6bQsUoZu22PpWjHbRIxMFMAcTo9RFf0eRL83
hPsuJXpljG16qn/UFLy4EdvbdjqAG90jZHmqRH89l+jz/PxFxQhuSVu/bcVEfeba15Ee/C38WGej
LU40ocPb0dMbIdNDF7AainKBnIsc515DIzatcBtkFEMJzVAP63MVO8mHhJfKnd9t655tBlXM2xjF
TK9hW4N9JT0r6cPruKr1Lmv4toaJc5ul7ZGqqtj5sr34AW9xCX3EteDOgBdP1pGAdGwSJvXRj2Gw
Ro3HIB2M9Q4A7eeYMQ8fBj/iW2TP3UVgzt7YpYtouOvfUZDuHe3NF6OBAZvpnKeE5yv4EZmsWJTz
rhdF9NTEzotKOUupd3V4cqjusrR8NZuYVZZ2902ce6dI1K9SGBftxaCbGJ4NYLxY1l0lqe9xdtbP
Sde/WBP2eR7uqTRoY8V1YBKmZSj6YMtf4o7RXi4b6M52tx4Qr67PEzJ0Vcx2Kb2TcRZvRMcW0FTT
RYuFfzxygJoCNaRp+civ52U67DF+PvemaaxLpb/mOhVUtJwdFZwPsAehwCIjPkB0Elq7rDt1QubK
wFTZ727aGir4ML3lGeLRErYsg4aCRZDlE4aJwLvVlMN9zTFmp/3ZG4tbuyIqXCBxJimRSrBlLgDN
tlzouOlqKMgMVXIXm+O2JaeLaJvxS+XhOkkw5WkFzEEPyHEix2KO6pMsUrSYt9OMDtIL2xcbi17s
MS3GFP9sR8Zn5QfPmRs9N6hBJfFuSc/owRvQnVZl/JWM4qUMg73Q6jDb/jPVNGocAkgaQYaVI/1d
Z2TWOZpKvq4lm86p8I/26DkrKooMjaI3nAO7u+R5Zq1BEx9BUe2IYwXDlnreLnbMs8gC1EOWQXTZ
9KYI9C3EcGZrym7X2Pfsf3F5zf4uNMYH3gG0ewvkqdZ9wHiVHUM+Jp+xNT8msnjytDWwKmJ6rqoS
HyyIncktPu0UHac3ebvKbq7bsXkdA5Kxjcg7lT5DE0JE0SWjhU2nIyjEXWpzYcTxYe4QabTiuW7E
KfXNj94P0lNjpqeukzc2n4OPPmAX+XDZqhLxdtEuKxJLPLjl8MMD82nX5NmUbNVpg6vfJMju5USD
7CnvogZcwInrXqUORObIg/wPmnPbxiCD7Sqfj3XMDrFk13IaModqpxfPEY1IETtv2iSyJRzQZ0bd
V9mYxY1tJ1unqvLruK8BdPTMDxrlvSsDwaljW7vGzw6t5+zcmNOy9kPkUeVGh059VFK2u7DX9V5N
/HoneCaaBHswBor3vLeOpb0EuZMRyzSFNXoQ4u8vUG9JjqcB+y3Nqd0cJmtEYFaPjxJI/5JZVG8a
Xb6DFuKgqrdTWYAdtrvM3Ex+5u8wE3PSdwvxYs8TyLQrWgKiPXYtcI5YZzKouw+ZGqyjojjGXXnO
tUkUEPOExo1+h7XLLnx8TI052MTEIQagvEiP8eOXkV+3nolWWA16JOJhkBbvq3WMM+/RbN395Mbo
8l372Sj0TZY5p6pVR6PTrynaZtSm3g34yyeGcQTNWu5F2tE2I5OP2ap1TCmJ2ty9cwtwh42BUjqU
axZLjEtGiBk5I87MY1njwNTcKiVfIOl/O6jiPAVSmMHpMVLuXTLKa/i+bzoxlkKOLLqmHg6awKRV
23ifeaauHKU+SiauiBIhqKKjZ0ibenek4+p1Axhoqjxi373roirv4kY+qImUB9kCEHAWCQmRPLaY
aML+AF3EIKctZrYYIxHZsyULQ91hz6CE8mq1Cyp4XHkG/3Mk6z1L2O5kYHolWy9q1+DgB4xd3C+/
jE/YsnZOkZ6TbIRcN+6jsD1OHtSUrEaOX6r2pnWdV+VGWxNabRC7b0aUfYfUvl5Y7+0MXlGPsJVs
uZhKuu0euBJ8+tM33x33/cA0ULTOdc76UvOHrtjISPy67pohwriqzRFjNwHu2yRpGKvO3tYIfQTb
nBcmKAL4X1uQ26+c1A9laN0bE4kZYc0PhXldbzsruPXd+lMpRm9TY4BmkQtMo0q2U4qyeBDzKchY
eQ2GhNa7mDCcFDfZov+QTStOdUlEjhNhFQMKSQ44x/zamcbpMEatt1Yxgq18CjCNe++CuLR2GllQ
BuFj0ZsEE7SYoCqiamVclZApLHDZeQafYcDAMlL4Hz18IShS3wltnMFrFesRtMl2noPvBO8qlw46
ftcPt2MffLNYD3YwwPpDU43fUHShHbY9roU5YE5aQIF3exaTKXP9pC+tc2xFzlkoyPnSw4fl6em3
FZbnxBxvUBdFK0wx0RqiyvXAJmwl4ubMFLxYA6Kt9rGlUagPCEndkvp/sMeSyxUXyCxh7U7Toq6o
GRN6DjcQAWF7RD6XnOEO6E/P2Na2AftN4levq8cIBIZlqZteRHuY8DA0zeCuWdZcUXD0wux2zrpr
McIHE5k45XPwjEjjOJeI0zh5S8B/1qEGl9ejt51TMz+ZXf+aVnG2M0sYDgCRy1Np1+QkCUIpA1sf
ZGu+jcI72Q2uEtVmjzZaBSsyTlmVbpmjEYLi32fe/OF38OXCxWeTdZobYmKoLpLPsOfTqKhdVzxq
zifqNYw4NpiEBI702lPAgV2C9eIGHwBRkGcLKQMZZg9BA0ao61KKsmDeOIZ6NFXx3M1shOfkxRqI
c4hg53VJg++uf3EVMh3JHrTJcAIMiAvqqYx4CuKYD9RcmiRIObX03lKHYb20e3/TkkLZdi5P88SQ
lRA3q44DgsH1DUiR8xgMRKdpihimuQ+EsjMF7MGwjQHOR9HhZZYWoqehB+Td8AtqB/173i6wOls+
AEa7I83jKUMszXC8u5AXgEKgYiaPn+VIHgEZIoWxs0R1RPmARpgL3JmoQweg53YV7icDOYyqPAXi
JvtOod1v+mi8sqP8SpQ4VMyJJadvED3oVrd9xNniNl92h2YoqOMlMIfalhSOI+zkr8T3nkAf/ThT
kazH0r+LqvkaMbEJ6UMsMbYiO+X9dENGjtzEEfNVV+mPLg3IfQ8bFDHlgyXiU9MCkco8ZmrOi2OS
8GBCdTTcylmVzshgMIONqEsT0ZIDWT0IeOWevtNBUK8nq8C45CXnsMVu6QlggIAC4t+9iZImCBNI
zsHpP3Muxj7ogP/VnOu/+q9/Nib/+SN/zrck8y3TYYRkIUz2zT/2rX+Kia1f7hIfBWaNf5gLcO1v
m1j5y3ZNFrdsRxl7ODaTr7+OtwQRWPSajKP8/w9jsm3+43hr0SUHwrJMTGWWsC2XQdrfi4nzKInB
8y2IFKHI7QkmBMG5/8MqEUYuvlHqqAoDsYn6T9UISxexXF3P+Zk45xsziDOQNzANBHCivVh4oI27
NE5xi4+0kltbKFADFhnFgdow5vFuVZcfe+GaXD3Jj79AR8sFP4q682zBIx0c+zemOwClkEqNxHh1
52LeG914aheQqSYOlYjQ5t2DcRovsFOSNJ5xIaKyX0CosfC+rJCRg+dBxGB0eBNDTU2h+VyHf5BU
YQoXx27Bq+YVG9Za63rrOdTlkc59EgRywpYWNGvkAWlthXdtu93FKHAVhIhRVmpBugawXT3Hql/V
gnstw3o6p7EfbYop6e7w2bnHhh3MVo/aROMUILBYyLGBIgqKrMcnTF33AWZjKMKqv6qVCO8IvKw+
aPJJupuM/oa4zY8opxcD+QaOPo7vGCUixEkUIVfxS2eik3P+oNz28G6HhXxLwU2hudBwrcQbm63t
GCEpyok4x7Lfm429TkSVv8SBkX6xQPqKe01OzALltcQ6Gvx9YvcvUtDQkoFoQZazNnKCpCLNvF1j
ux+fpgn118qzQnkYXH01jjPiJrm36gbxKaRJE1NSB4J64pY0p2lvyeTFMcp7r7Ie0NJvil6REWsY
Ts8mY0ak1dHKdP5W91TW0ONJBmRH4FyNS8o4ZYp9ZdLzJ6gb75LKJyg8DckUY5sQsklvsOFtdEuz
qxYaiKFxAltoXlfzDQmBlLjK/PJqXETYnqFMS7vAEcoUg8DTtRHM79rzbhhkPGRj1iAodzumH91X
PMgds+V4iz7Qo2bGfCq4/ETF9eaO7pU1Ro+JkzxPHUR7HDsHhVhmjdoS+TE3KxarauOF6rNrmjtb
hsCZVXaVucZVGLncas3vMWj2UdHo85xH6ha+4szkUEXIR6f7HEbUAWSvJI8rdx4TpTaB9s5RM766
FYW1YetLYMwgW/H2GFZ1KyevwcuVaKIi82Y9NkvR0dJ3jyl5unFV7JrFNWxDKCZqeWfb80kgXWdS
DJ/Z17hZ1EKX8+BILx07IyLuifxkDLHcjENtbJBaOut6nDrYc/m9bWEtsJNpByztFW0EYxqiWLYw
xD/LPzS6Tgnm204thn/iMxKDj0qRXmFKGPyFdv45yehgK9+48snrvmFWVL8ADDy7/nzMtT5VAi+l
bTEmmSa8qFhLX9JCIDAQ6M/ZbptGfisz67o3uPKB5cldr5vXCc4Xbjz56XaFvxqMcGvpAcwboDAA
TO6M66AJnkhW3U7aOMRm8jkF0zEHJbmT3bzpRnXxzThbU6Rk26BncwmQ8USA+rG2UKSPc/NTziST
UxS5K7LoEciHV40xX4nZO7GqrSkSBEp8vI8vKO0h8WBI3/mz8Uqz+NAlGqWayvaDicYwsut9KmdQ
i9Btep/Jl9uehSyfM0mzhSSNhLuiurb7BAP+QMIL7qCbxkNoZubvuseon8yWwFM0HepOLco+/E+y
6DdG0JobKwDfwi9mAx/XOUOjpn5Kya5EBDkGK6+BGcnHzqgBjzyJpfLONNJhrXX3Wfv5gzfEN16k
j73Bl8LWwPaKvku2AiDRVoUJdEM6slW/hBAnSfDullZElwfOyHEZ6hgQLq9VY38hwb13pvglqcY9
iUfDTRuyz6sQhBIuZ6wLBuwocXoGHx6cBXOejxBhXrhZrGND7uc2nC17l/rVMZkJAxK04WbzVS03
gEHBP2fw4NpCvyLdwJarmiPPwE3ceehp/YAUlfDcyLnCuYmTdAb8eZUYxGuhCPw2bY4OJgkP5I49
ew29t58wFl6ACTaJ9hCjyf9qhjfg7e7OLWknEZ94S2W1Sav8p5L5V4IIcxO61QGKElk+FjoeEB0Y
4XPjmxSQlsm7Ye5cU27LnOVj5hR6Y1gjK/j5vRUNQ1YH6KZJZwxNyYIdEHdrlEt7gn6DnYilwEiC
MrAo5EmEs9yYZZXBMFuiVaL+Da5yu/GkvwEmbcJpanEJFN2jLBFhDIP/zn5tMxgLw891z/Q4T9IF
RGFkRPiVtEoeO4iygREhI8h7ICvWOPkPpm29uUEOfWTamU31IiPnkoKWYEUhcfPg6kBbwOskNtra
QzCkhpYiOleD84qCeyeN7kIvh/6wDW/62DnD0vhoouB2tMNLtoyOQVuaa8YdfL0dOOJ2B36tKcfn
OgP11NBUcfy5K7OlYsV0wya2yw5eU7wZxFttwHZxbZbxm/TLG8gPj1A2Sw5z47VtzFNv07pms3MM
qGxWMjRQzeIvJWLpJ0nQhgB6PmThwG6/4Pn0x0e/ASeSJeoEeVqsiDHbdr55gDv0ODnBuEPJ+yhi
XkxW4zB0qR/QI/jGWs30in4UbCuD5Dngedk6avmjHdOHVSahknVutB8Vp1Kl+dyHRaGKkI0Jdwu5
i+76iZkT8mqCmK80orgVIzeHJig8EFbKIiihyjL7eM3y7yPo9FXi6e+c2HvOjRL61h/IQnyPfnXj
MZza8sd2pDdBbrAD8zlKshNvQrb2bfODSRxjOyP5Smm+DgXpuqYPDyGXezet987EuEjMEaDxyFYP
c4LAw23L67rR24gdxmocq7fCtX6zH/3Mo9i5lUuaWZ4Rr7OcAyun7n63tUWCqTx3kDpoXhb2guhX
VVhcBZAKejM4xJW+yyv2Ng5GloHMqmNv0ra2ln1xW83Hj9Qm6t3PsSf4qwh3dea9+Z04zEaCagU7
CalUvMWxfETfDOBmstgw9enyH7oP6BY83ma4bUmvDh7jAl2yRNKueQzbAWVQWSDsm348a7iZRqpC
Y2wiLsTEIepG3WfLOD6SHYu74BXzD8Vnk7wKAzZh1Gr/qCpiHdzgkgS4m0d73HcNBaphtu0+UJB6
2nKIHt1Yveqk25cuRwrawKc4CR6cxroYSAkio7olEOx6zIb7tqnJJG7DN1d2P+RSAbDn5mPjhZa2
93dzGZzDdO4whTvPbs96synwFxtu8jsbJJk4w6keKlZ3EuOd0i2zkFZdS6AojAUAzVf6HnP4rWj9
C6BBi3vZx24d5mBCRyXMtWRJAAmPIhRsC/Qsk8c3o9TfzpY/kP1g1/z5Y42BH4nbkx8C8eknRvoQ
FWAnTpq+nmHfykt4FGH0JjDJ1THsrW43590Lzp17ACSPzZy+mBPWOLCL0YMSXC45eIpFGc9UuNVn
YsI4Aoz4G+34Ke6RERVSHycXSCNJT8eu1Vj/qnc0mtDKEOyspWtgvG64N6zsXbdonPXUvadAVyOo
GesopTKfUoE8Jfafg6qEoBJ+CAVeLVUCh4iW7mM4miSqDtWVMaZPWLEBfTV2tJuaoV4zsmCKVue3
GXFQsfSDXRlg8WO6txaDwnZW4xGsCqs56SVYw8vM726YorXpJRa+EMy4nelc/ad3BlEOn+Vf9s7N
13dZfrf/qA/5y4/92T+T6hzIxXKL/kN6Jgrkv+pD7F8m0hEQ9KiJ/9pZ/wXs5Zi/LKBduHodaf29
NiT4JRYliWnaLlxeBNL/jjbEd5b4oCqfGJQdv/7P/+IXI+lEYS1denuOcO+fnLgMWZmkFIiSmbv+
sPdCYVll21HwHbPrTRCUjyBOPb6s86NZe0wW699zyI4xTgpWfS1NZcreB4AyBGme1u2YCfBKKAys
Pti6VXEu/IoHS6UvIscIYYR3g8IUMsvwgiGFR2zHQ0Mw++jcOV72ZpaY2yVGPeHUj9Xonir+aDpK
gTTEky9gVsVmbLyIcZt1DCb1yrJqRqrA7tkPGjh4JtsL4U3JEXPwQHQ7UEujcM5WxByeG2ebBuTf
enWz7RBHtjHG4DgUhAPVtIJt+taZsK4iSGubLuFAQFXwqPMZmCs66IjRVrssH8qY+XnspmfCRLdD
7ZirpLHhYDJX3pBPbG6GyTpSC4B15o1wYqxzPR1IFkYUxRZKNUbZTH6j7RL2EdcoZEcHBCFSjpdU
1heJk2YqnD1a1+NkTTu/MLHykue5MqRxywQi3Fg9G7hkjHb5xEvh33z2ztDsi/Y9HcU3Gc/31FwX
nfi0Ti0RR5jq3HEg3rJgTIDxEApuzrB6NNxbQ4s3t7dey5CjgbzvEelbegNM4GA3rImTksQ0L0PX
O3VsfQzvVggbAFh5VwbZA4mqh7YI7ku3OHmdePMRV7Yx8j7HO3jaeZxq7zUL2L01qUuNhJ+a6zFc
N5E1rLsS3vtYn1yghiy+/L3Vlke78D+wrQva8WwftSGSAiG3BmJepH43cjTSlfJD91DQmmmhDd4E
b1rnYNE2oxpv6Xc2JQjadGJtPejfYW+7x26eaFzqqVk4p3L9f9k7k+XIkSzL/lAjBDMUW5snGo3z
sIGQdHco5hmqwNf3QXSGSFWWVIvUvna5SKeHG2GKp/fdey6BzU+DDgtL4c+01WONYG6W8Z88BDQe
2WjsDUylhu1Qbk13oaRxKh3jZ7Aj19z0XwJHvw2mOLctGZeWJXrSoPSOuyKJ95JY9DGOausVTN0f
0wUu3QbBPdiUc+awCS+TfKsokep7hA1/oBIyMJMXWwKmb4aHGnMu9sfyRGEuHXij9aqz4Rp5w9cQ
E2aygp0T27sii3YsWa++rjRPNFppolgskf4E0sprpciNB9WXv4FtbNpysHemTh/mtngfBvu7jdxf
QvPLbMjaBPZHIsN3YC13QeJ8UEdPxeHyouiOZs1b0+t0vWEQeKaBkeZOkQj+8mWQyZMTts+1ymi/
MPvGvs8xslJnKo8juhqTtAtLu7nMY7imZ3s3epKr2ERZLkJYvIVzwtPfmgqLcHv1pKg2MYb8PT2o
FBdY/Q/wjx8/KEmHGu9Asf2bYRrOoSSjvQ4mmmaaYXbo0Em+y8yaMXgN9z0L4knDnybUybuR708G
OG5c9QhH7E2CFy9ooYEAypF2SgtXmr7LsQ1vNMOZv/K0+YAuChwwiF6B/u6I390b0fAsPJhZpS9R
RrCWZLK9ljGPOni+XkVHLfsP2q6elriwCNn0LYeKRwRiMGHWZW5/rGq3WsvOsg99IoDpB4+yhBej
AraLkTddu7T7bhP8zXyR150b2qBNAUKT/d21bqHXSW+yGAhjKNQNWciZO5CVTsSQBsDm3XiOTACt
LWuFNXrI28gctiZg4MIu1a/WzN9tjYzxBClvZcqiVxXmUxXbj3lofPntcknxaBunceDFCZvHOsbl
Hqj2BeYMzyYye++pYafc4h27r/ESFLF1o7qQadkW9boKrA8zTG+wU+21V8RfWB+X4trgkewgbeO1
H7AWdX4JbzzEko7lZPLuk25Kz3FXARcM5mWXhsWnG+OXSok3obuf0M9nbszxr67oX4BT46dtabWI
+AqwTEW8KPQ8UTuzBOl9rj90zxdpfoYFNB7Mzky3/ZinK0xy3/FY4esfi2fYgPBIdHxw8uEdmiFh
iSG8G6BVBsMwYa7GdNGXTFQamu6uxXG1dypc95ni3tZM+j7qR7x1y9JyrvGiZfI7yWt8XgHESSM9
kIZ9x9ZxZk1BRlCdScrnt8TuI1q2ARvMeJXKZObYHxVJCSSwWprhKyFaDt0UYvEwcXGZesq+UkgS
0+LWmOL63Z0aDDShRoxJbKfj3Wc0x5QSJ0IE+jrwDG7rmFsBWiy/kKyXmzLvrgUrKEIa2Roq/Vua
RzMmCANiS66uwA2vfRNpKm/FQ+rhaLBYwtLfiStnVu2GOzgs8TkekC3ViY4xYDZW9OE5+nWI3ARN
W3zyFMn7jIQzLpAk2sLz4jkOm2NmFa8+K/8NT4bFidaRLxnzOxtSI2kQbR5JEr0ZORhBlQl/Fwhg
R1WsaQlIEb6mggX+VPpPuh5YcHP0C9iCm8zAldeK3tjUKa/cXHBxjWP6RfmlcCg6/FekOSdCK/lt
S4gPTiJZVzdWe0Kqjk9zGtzFIBrqJqVUiX1vbRR42U12h+w+Ie9Ufofs/J1P3bSCQ454nH/1E81O
9Jg8VJXut3YapHgHbQKiaUJXiLEbscftq6Btd7m5CJQEf2EvjIo0jL3vOuPBC7MrccLV2DjR9nTy
0/KcmVz4SYY9ZL53Qqr8Vacg5HD/Ih/D94f+59f72ZHsWNFadLEDkPdoF+1XQnEHIQrsQwSwVuYM
ABU7x4ftkjQFGcRQlVMEOKVht4WvrNaxZRYr14fQbLdbS3WPXEJeG6BrANKxO1Tud1qJP8ItqO+C
kJ82UMr62X/NovwDkNU6KuN9Eo2P8dg+21OJ/dAmTaA0A9J8V4bTBt6DfycFNdrxAFPeWZiPERzT
FJmVFgbwcRv6TWn2LdyRNiqKPYyyc/Y4ElhVRlufrA1PeHkcIr2vZXBx6uopy4rfZeL9Ei7kcY/X
F7nmF68abhziMK2z6spSu1754dJ356N6FnTH4DWAqXrvuOFdq/W9oFHAbmMuxO5T1hoXkUxPlTVg
LhvAZiUgu9CJp8fO878MV37EhFPhueATiEFFTf4HrN81TDlGjhksTHFXwFFqnEmg+HJHHVW6xbFz
dnxsREH8rXN7PWrjY6ALuUeCt+GWM6Cav+En7KQvr20bXlDPzr4zHKQ3ELZDOXCyM13Hh8YLN76H
acFQUbn2F750mRTm1jTaS86fCXX/xl7/IVaYytAWIYabs71xJRA4W8odex2983J1KAxP/ZQxcey+
HO+mjEBy61f7LJow+0p9SDr7oZitrR8YSBYSN3dkOutG5juzcPYVzZcnzNwoOq5HIK2+r9DzNkVj
v6jIvEwd6YNIFOkV9QJEGFqSTBRj7lz0LPAtmp2nNrcPKXaCfQGTvVgUHDmRy4hoKuwVahMgGg5+
zhmb3yzDQ4aHmBKaAOOD1w+wNNjmUwIMEGFTtfMBShceUyxKc0bsuiS848fTrZVcY6cW+jnMiHnV
Web3KBWCCeYmu0igs6TDUnMZMOAt4KKL6/UbFYcfogYBWpRfgUbNZLdVEzfx5ZQgopXUp0k8Zx5g
RgubVgRG1ikgqmb2cYFXfqMc45OA2dmO7TqaKHOvBbL9iF+avrqx1Tb5LwdmpFFg4WpUvZVOAqqW
BfYd+6nogk/xbSzcTTamJyNkeT5X5WOSeYr/hZWqSXD7NUF96WV9GWV4cOfglSQ4aTJalwZTsQQb
1VvlD4+VtvvDTM/TGPHeiaxfCVpKbbbnRsa7Zqh2XufeJYujvW/OlMEhIYprQ0eQbfK6MOr3oG93
0DxB81GtWhRYjeah3rpNfM6MHJlBXEkzALsz7hITx4pmoI4bRqy6pr0e9MdMUxEq65hv+HiaI2Kp
ezR7/PBdgy81z91rMaQE48MKp19aIcKWxtlLrb3vhvvYGr6SJvxwahvUey22QykWclH3Es3a2JYB
Kk/XOVdPu4/Exl3WaLQn97Y4U/AJz2nKNhzlb74VHTKFvyDl/ukjPNVA7WzX2ReMP0MjzhZ7v2Ww
41fG7u9/RQ3PtklU//9Ejdeqi/9d0vjXH/onnL0Es4GHLfFs32Wd/4+k8bfYAZE8FBgCWKqGCAr/
sMrFXx5agwd7DCh5YJm4Bf6xBAR/CYuSZcLZQriB7/n/E1WDn/RfIi8kctBHQpux2UeQ/rd0dmgg
BVICCNOlIZoFGnyDSw3ifmiCuG0eU3ZEKxKav2E9OdtuiQNiJkr21hIRLJq+J1cZWdvWTDDEURSz
8lmAmNZ815AxZBkBPILUodTFr7QlebLEEVNyiXNHUSrO+Ge2fyAvyS42NCibTaLvW1KNWvPu7TXH
P+FTzE0icFcmKciUNCTv8fky+glStnWzyUyqwLkkZCg5EJYw5fDgl8VnQspS1PmtF+5zZ8urSwoz
pRZ3bZHLLNQCEBEni7xm7lo/NGY8jBDIVqjkRGCXcKc3KiLZPqlxhoV5h97jbWJ2+MeIXKjEos0N
gm1HmkTy5JrZA5vpZtX1kbdySZa2s3lKOfuYGEFSkFXkLOeeE9EzQp+xB8QxuwRhcevjMN27AuPT
sMRYhyXQmi3RVgDILNZJuyrHuU5tU928OLg55GHHXvxuyccmPVjNxq5fwoAtYNv6LLsqhj5IXq07
Hmk1XasyfsumAaBZDLWD7K3kGVjbUwsouc7vfI/4ROebNyZutr7LJt6JDcIhtvsyGOLNHBOi5y7T
tlHWh4nsbxvTyG7ZxFLpD6FkQnhXi334Kh1ATboAljcBDA3sHwtGOQb/uQA2TEgbVktLjNm9FXX7
VEPi0H8jOWBzQGYKl1KPkaM2OAUWEV0JySP6G+nhc8sfRMucB+6jXcAfbgUChIRhekqggvgm18G6
K4Ybkw8stFzTLE3qvcMMskBFXOgibdRdbGgjadFCmRrDDZUONJ+4NQ7lBU7CefwnscMHsWBL3CTA
0OZLbAOG3nhUs6R+RiYYyl7vvdKpw45tyMdDDw8l5KlaCz09zzaolMHIDjnslH6BqJRj92QY/R8L
usoCpgOM8WJBXcmgr2C2PlrQWBKvHaGm9Pga0qtvfJR6fM2D7N3xjLWDYb7Cm1eZI5qY/5WScB3k
dLEBvgQL+YWvEwkdYDC1T/NTGxx1xK1K6jrdY3KjgS6HD42G9qmRFUEDE2hpSUrFwEToBZyzo23M
FoJEbF/wDLG6FxoaAxRzH/6pl5zmYJiWLyM4DweWd9ZFf5RyztrF5B5AB075TTdzcvJmyMB2Q3rI
jlg2QoyVmvVcRqxp5RvZkwpnSkLm25RiKO2q9E5INwBkLy6TY7Lgw6cNEfFWBsniZLEvpcPdJTCl
e6KivGWByPyjeM2y01HJIYBxhB14ehzCGdY2NmPDPAUkz/F/Cibodt5DA2BQ7plQKTWj8o7zKIaQ
wi3DOEYGpo0QuWaThvrVTjUVhGnxxMYJxlNdzFdGFSgt4V2Xi26bzHO36QqBRSDAxVuH4XDsKyDu
Pk9wFHGvsNiV6/Bp8ORXGXonvwcLJYvbDDfKkprdGkm90cjlbiRSSJhBXZwyPNHA81JPHJaJBv3p
xv5uHAkM1WQhyjqYt3mNT8E1XnKbTZvvFL/pDJo2ok/1HWwATDjL5iMRTyk3DDsUO+qx1hEs3qFB
hLW7kNUPYzOIx/xHueMOE8BZhAREKOOj0odWAUgNG+XjjWysdTUhDkRBoTYsXZ9s5eOwqf3PIl74
G2FHfgZTOwnFQxZU74Pv/zQKRcbkuF6bRSX3XmWVuEBHPLu9rw4kcNm6F9tyCL8HksO7kWlkVcXW
HWt8BpsRhwnGDT6niHURXTUlahx98x7ILjI5z/GSuwcztRZ5vE5pf2KvtvXq4hHf0sCcrI4sIt8q
ZWE1Kl4S5a9tb9lcz1V081kW5fOsOEyC+9BWT1Omf/JGGjyNvYQhi9qtRvkV9gmBoa6/62rrgDxt
r7Xwz7oPk41vyXsPbQ9beXfp9fAj6b8uWn0y4u7E6H1EivsYfepfbOuDpesDjWLUejbw3dQi0HsY
jrXVDweh1WbAozRH7qnKBS5of6u0pNgo+yzD8U+umPZr/zXXw0tiFA+TEZJc6g+oqWjzwbtbFE9W
IRFeJwMbODmqsot/Sju9bwZWwhbnfT45B9McHuz41W75IBCMqq3f6UPWemsnLkiF4aCwGf8ij9D8
dG+SI4HN+25DaN7QJ8ULKRbEi4gO6jh/SBF2yojrFQLuzq75IUXPt1PZ6hws3rS5Hxek9tUIi2Ns
NT950O4TnR7mbia2Hp3nPt/FZXVpIvtYGMY+wNgmpuklpQxDBjFSAsVzq1jmBwuZKemnjSeSX2q2
v+oWVxh76nUOOdS3eNuIcdjVloqWC/+9FaGU9CJcuZLbI3Vh0Ofz4sFln0xa466dpx3AoUuA9XDs
WZNPzrJvzQ5aGNQcjkYBJrH4k5XTRcfk20f/zuugA3gtkZVkJnJVzcR4MqqZiYIBd7OGjc46tuLh
Bx5B2lKn6k8/GN++oX9RzP5Hxu13287nBMpJocYPY+Q7xVR/rEPnjLdKspyoDRhp6uSHdAjYvNEn
L7tBbIR055qHoKGJZKL9y6OFfLSKnUmaRQEEZKmziY3kDkfCtJpCwbSETWnt5wWwzThluhjrbZii
Khh5vVdBg0RGm+AU+/cc0lsgkoc6sEo0PIMkxnTtO/3j8STOEbaQMEBrwiGJ2jaJV+bUBrwcW84a
FaJLs0ueuQfc47h3evvLaw2PF514m3oLE2P8ggWQ36DKX2jbsFhRYyxKs27Yx0EdbWDpUL+dG08o
Ks4p64fvhp7Zo3S5zE78n2qjZlPMVidV82tcdD+JogEqyXLvIOzmMNbJbqrnC94Xa2cXYOzGrAhW
EMm8O0tnP44I+LulC9rPHD9sXd+jm+JlMd3VWNESMdLC62r926RzZ2szuaaQUVD6OAool6Zfxe7g
tNkRr7EG608PYG0fquErht5jpWaIRFGikHb8IyYVH/BknMs0vPfyJWKIi3Trqcq6L0hlgEb8KuS4
EZLwgk3ksKoKMNl4OOzyZXE5nl2dnT3PsLdRQJ5i0IsoYjZib48Lb0jULLlHVjz0CxPd7jhp4imM
9jqIdnmc49mO6AdrWetZBno2w5axA+nNX5hZ5drNl/qzGLcqd3DunCESPY67tadcc41XpNklVntV
LX+xW3jPWSLEuugAhKj4ZyywnIUuv29wv3BuCBJ19J1YYX1r8/IpHJtL6VryoGXwh5cxhbJNF24C
t4YOqAiYSGTgjXTxqRr9HY/JwWJ8VNF4Y2lEXMYUn9ziP6x6KNYuYxq8QKcgO5Zn+7xliWe3xBSp
S8Hrx9mr/ce8bw5IRufJJ0LvBtW9HtjH056G+ubJ28JqE7x/V9oPeOxpbb5zXRICYszQV3T7MtkB
rpsasS6zF3AtrTVxq6iq+DHCDDgKnlfWAfQIDb6cd7FXX7GC0O6V5+/sXm5pmxXrpgzm/XIjYnYh
3sHyl4+o8nh2CLSgp4jo0C6//smxXzjV7KOn8mjvEEDa/M3oNhtQgV4g0AgNU22CGH3ZmwzCPqVj
HJIZHjjvwq9oHlFbkWJYXCT5UjFf33Oak9ooYVt6BSuEpOq/wojTUZtg3mPztzl37R4PBhmDiCkL
+x1Gn2mka3H+M+JnmdXwbbgFgZARvZ8XOqNRxwNjA7WovS8T8nmcWK+xxdVt0OxrIjd+cFq1BfTM
p2HtYzAtOahTF5M1sgbPD4kgwOMYOUh24iqhPilCTJyhMLttdYjs6r7z5nMz0WM0j9u2EFshadEE
cEuEVP+aQyo5IvOBHoCFAFRsWQpgg8TnlfCOQJej3BbHt6D50WbsjceLR6H0tnDVNSWQJEsJViov
z0GHQEGV3cZANBGZ/hzTDPxB3LCRNNJ8g6JMiJ/BnH91tRNa41ga+6/aNMYVZdDW3VwM7S7i56Ll
Gvetzi2YMvElSyxqsMr0Je75KXPv/ABMYhHnv5SYz4CGNneVM7Ewi/WO7bm8RJOg0s8ioOaF9TM9
n6+dC7a+B96P9Zb9MnjVruW5g3uyFLS8YmG8Fhhv0aQ3mTe+ZzWJ9GakhEBMQ7rj3/Mr6Z2PiVUK
rXs/SbEAQGtxw8377cI9oRLG/DYpM58Xwg25FEphLoE3Xm2uM1ze2o9oEHLVpN2nFmyDMnKpMdc2
wzOORAvOTtGVe9DUUEArg4FxbqBCEGcGnuJshkaBeJqOqZSv3ghRwSnLfCtA29tT9mJTQ7rmosND
hkFREURfZqJnx4F921T070jw95FZ7qXsx4PLivXsGvZz5Uq5x7jfrZJmZGdfiLesDn8QutnDD894
+g5F3dFBAsChhO/Z8Sbk1n9n2iS2yLo+Mr7DpgY0xv4D1YtDLS7zcwokaFuBuelDn+skRdOCwIJX
DOfW6d4kc4UbD5izquxhrsLPwGDTEVp0zXJqNtRcAyU6oCDSr2aqhr506+h3YlELk0dR6EMxGvuq
os94XpirNCm1+2bK2YdU3h+3N2Ymq/aIO5l1kjIl9VvFlRfzV6Fse2sm4SUzhm9UiIcwEr/C0XnF
ciQ2Q8r3IIKLyYasw0lZ/OHkijeO4V9HE244uIvz4IzP89gs7UvMWi5wpXXONfdkw7aRDc/eRCUv
dl8TTJnCPLHXFjUc6USmPzXrd724VPFpYz9xElxkARM0we9PtuVPsWuca8X3EbRetMF5f8MWf5RR
Ea4jUkob3v2SNN184odR9IrT8mTV1q7D9rXqov6Z/jSslMz7IFjOcuIDiiFAlAOjEElVZpgl52jp
W9665NpISegsWo1ZMLx7dWWeuAmXd30kXuZsBPFaoDM2pX31XS9Y2xmB5nyq8KbBiE6YosiNG7yk
bTBlqmnv60newrlJaAnhPR+7/dWMfE7H0aITWGGz7KZy2sXo9mgc7HxqMznloaOOvpv9huRNsR3l
UZfEApM1cM+JiZUw1h9jHHWkDnDlFmF/o7QCMZtq5CD29jho6G0J1H1UOhBKmlcf8XadajrWgExz
g4hKdv5pwh0AJMP/qqSei9UQp9Z/jwe6+z10/5ab+tef+cf3JbhY0eoZBHgpXMtGhPx/uSn3LyEQ
ToHyBGYghLcQef4RScO/fCuw7dD1LZ/+UxvD1j8iqfjLXcJUIbZnvPy2/z8USW301v/s/QI/hBwL
UAHaO06yJVj1H1oYRldVdL0H5opul5JmYt5yXZ7+lMxXHW5hlJXguYIbAeyrvRqCloM8C5EODfI0
cSTW9jKyFZFkeFvGOFpFaCj1onHTLEOeuYx7BvAZsQyAVYqb0e29E/ZNk/IVsGO11dCqVaAnxikz
1iBZ7vN2FftxGTF1y+nRDksuPyvOzTKISiZScxhO1VwekmVUDZhZh3TYjMyw+JlWPSa2Y871IkiS
36QEk63lzwuphclX6vO8TMIDjjCubagvkRuu6wi4ZeJ4VOVY+tOynJSBXNbURcFQdxXx19Evn8uB
upMCtj5LU2Rjqs+lLp1jl5IJyJkHMFoFpyrO3pxEdZBFcjbvDBYdnofWXIgWk8QvgrSgFZ+f4cM+
izkOWOCuwpD4GS8agfzL+TJtzL7NNvTI8J/FntkLCHo3+cyKtVDttxqAXPcd81FT0ezWgVkal9qH
3qKizVT9zvS59VAZVzX51c77vUrNS4JsSExfQVUoUpoB8hGzFOrrVrvK4Szr1I6fBoAmKPvdkAnk
wKhgY+4JAhKJFSQH0oHtsahtvY4TOtGsVOyrFLFwOWEs+rE3bsACurXR73LBUN80+S+zCs8TK0E7
cWi+Q4ClLyyGWO59J4m84gqk9ZG1WzmmMMcDnHEgCijj6OWzbw/wNqT54Ir0NHnRS8kSGvgPlW4s
4WysBZ1bTBunRZuOVLzT+NxXyeKmzRTwcCfZQXVRdCU1H7C+/+RN9BylwZtupq0EchILPW5MZDvu
gH/SsXgLmu7TJmGC5Vg+ZUN8VaY2V3GFfh1Y7aMK4ld3GM8tfs1DkM18UEN8iC37Z7Dsl9FJ8NZ5
POCDy92Ju+vasrqB3BBPSdUGBogT3hhV5i8+j2+YVz9kvPa2ye88WLqC1XBMYwVhvuEX2kaQ9hEE
aOde6YzF8eD435VRXmuz2bUtJecJIb0+hTYCIm6mAZR92OgQ8aXazGbl2sLNWkGVPTHQ4t3C3YET
6pUv8bKOwPbQpOTzuxxzM7uKCopjFV66kARJixkuxZMlpvZh1s1rzuIic0HkFR1ysmiOpQVGkakg
cN3tlDsfvppY6Usal+z0bDeiOGYqA62yzPhsuceuX0aUPUQcRK7MeKPc72jStcTWW54T0AEpyBni
ZmpvFt2tKdp9iinOrNj4JxAY+zn7MJzcw+CRbx0X1g/dV8iRzn3eL0YZKp4j6ZzqkKYMS0ywgtz8
UFn6rPFhrZ0GNspYHmc3+Oyt8mL0lBWJmrRAPeA5iRbQt0tRQNjCuChbnGL2dJmVu5OO83sSZBEa
2bBtIaDnUJqkMmdC3himldfihwhnTG5mD3DG79/jyXlK0vlqyuDB6v3HxGBsJY6gJM7+dmDh6fiX
CjGGbx+zomsMT5GPcabNr4bkejwEPXgH1sRIe7eGzdimrTFpmlqcWOZ8F7m/VzYHRcCWAuNofHOT
8a5ffP9+hy3PLfo3fH8bFDYNLADIWJntddWB95V7ouAVMS2XVYfz4LvTqUYVdhNglEl5DET7mybK
dWU0z54MrwO2OZ2hJgMUPzVZ+1kO+e9W9RvZVJ91p86T4R/qvjq0hfMwJxnGKQ2syfbT8NQptM7A
2krLus+84Smco0cbMse68Yr3qixeRa4fRyfdhbW+QnI7RD51gQFHNZ+8vkwWz70xkLMcbibfwtXU
kxupphQ2vgXtaWogTqBuFh3qc2dXb0M9wGSo9qNT7nxVbWVINxd6e4a5h7tZL+yzaNghy9a7+JIV
IIUOgi8T0Ykxi+4TChCTIaDOnWeAEj52VFHlAFdI70l/HYceMIcVJwnP2XRhdF1WzE8tWYOFzo7D
91c019M6HHvK3NtTHlBb2TL5inB41SrLt3HvPwkTPqXJ9VTDj2MExFFFonM79hmmohmkZoWPN1OK
l2qYUFpeckj7wrwvZcldqhqOZa/OtYfOGdLy6PEoWBStM/eF7XrSJU7h5EnnFKtnAriRhA+ku/Qc
Yepiz7GWHiY96vKmte08TYHY+ibJmaHEDpCitVeqPMnC805uSjOwLV/GxtUXVJ0zzodtl0S0UJa7
yqshGIeswgIXTJ1S7SNrXVp+SzNec9TRwSaN79nvbpjv1rlJdz18uCfLinfsgHcsB7aBzYDPdgcH
XAHgOmb3I/vEX6cCrw+oQcI/2IM6K/ztpvP3ULc7FJ6DqayT53EGmnL4rjQ3U9cAq4pMe+Als9S5
0y8nIgjEc1FhE7IK3mi63RUcYmwvUvg1/CNl1zRIQvE3JsQlBgjEJIwzwhk11E9BbKfwycNQZu0d
7VqF66bFIU3ka7qL0Yzn2LjNkius1es/bh5erM4xt5TkgegYWbEF2nmBlUJbie5vcSFRAiP7Mvvm
zorrx2IwqnUImyVW1mvaNWLb95ifQ3Z/eTM8OFh+yz5+IbeUQodALtHYggvswZma/G2i9dkJF2IY
szw9nn9cV5iveJTInddYbrAb+9iOa6wSHTZk2/Ah9em3Ansy7O9rhl2ZwzHfFxiYW4zMRss3KTbw
NheYnC3Mzg2mZxzi9uKB5p27Vk71mVjsUbm0UVHR4nqJJPvkOO3f+byIP1ovmAE30CGA6+G2Thff
tVoc2EPLR7d4st3FnT2X0V0clg+wTLfY9ej7wMg9xjbxNqzdJhbvEstmYXclFfTducMEjnmN4WHx
hWeAKpwKO36G6IAnP/hwKod8YHfrFdu1mRUqgj/13Q9zHGM/Sp6A+98Kx7710r+XRhluJkPoHXG5
vQJgVeJiDwJ57RZbe7EY3D2c7hGOd7U43x02xU6HGV5JSD6oyii+bYtaF3X7edlI8Qn1iXygp+H3
PBXFoZsC2mvw+Q49S6hIo9R5ZBVSP0SUWSwrNi5I+hOOjfJZFli7BDu/RZ2OWvz98eL0d/sIZhFi
Oc9HbrJohIAEJEXip3Z50/XNUjoM0VYTIZBTNPPLJVXQEFHajEvSwEg0VmCVYvQUAIR9mrWXtZPo
5MKme+Q7+NQtyQWD4MkGMzk9JCL+JIl7iJecQytJPDBePACe3CZLFgKGy9Zc0hGpci5thWAMSoBN
j98kR2tJU2SkvlYDW4G1ydbmJAhdJHo+hpmmngHs1sYdWF2xkV/T0AFM2IyCQwIGez0Ld97i+7VO
YCV+I5Gptckw7TvNlVQwU6bt0FhVRPm2Aui2z2PKtaN+udD3yWc3p95LFeIWWrU5LZBmGHOAcsTt
3IHaME8i+jclkcMuLeiJr3hlMp+t8FTz0pdngD4hI5I/7gK2Dyd21OzzIySXmdnpXGf5nwaHXRdS
veFH5O1BDBbu0StNn7Nx1Gs4Jj8SpECIKk+/6XeHfwkvnv/egM22s/aIgWuPJZ6kssP6zLRO3cj+
UI75fvTn3Vxb35NElhDLv5qulSe4mC0U/uiKF/xGxPzQM7gglF4KP/0sI//O9RAqw8w5TpF/kpDo
AihqZl0ehY3jrOQ93KjhTlSon9p0qPzt5rtBxb8HWnZXfiWCM0tqvSPkeNESY5uRBTAnswcvwjOR
SyjFCGtHvw6fsyn/cSjidUxZ7Wu7OyUKvWqU02NuZeHGdZsLhM2PtKiPtk8WIO/wytHGtdL28Bxa
2TGru12jYcklYXrsm/4jxPBmkl3o/QOvmK3hiXe/w5bm8XVFQsM0PrBl2gdkHAmg80Kkebu+q5Bn
MaavWcFsp0p95XO9TCrjQTGIlZi86E3bx1MMmkzik9Vmsk9NwsETic5Kp6ehik45q/XeIVNErwxT
pzviSgsINFtDsZsaDJPBfJG+uHe76V25sCBIkSJ+RslOjwzHLffQLR5CRJW2wwTOonMNTYSyN1rV
13AsVuGInZd2gR3W73jVtIIFXt1iTeazC4ME8SvKWL1nb5yO/ZYY9nuKi/hAIzlAnJnlnpDdj9tz
r4SR84BwxP49VVebp3LV+xIDuQZk2/tXYq7jmWv0FlAS8Rt0nih1vnxzeBmADliQr+iNqNdYqzBO
GmuvafaGGW4jt9vBTlzjVCrWwHO3U9GegrQ+BX3/AgntQacjVSp0T7OEGPFCefEH2yC18sK4IPSV
JJsBheIeyvw9MECDb4/zNS3Usigm6Yq/PsO5wUuWEPOvJAbwLxpKKyI/+WU2431msQOCUnH+W3bj
urQlO3007GA7TcnnLIv40QuDs88rR/LdDzW+YmCxZ2GbybbNIyD3k/OosvQIKhwTJ9kjHOH0Bvi4
EdxhumQDeXDP9/ckM1jfmmRmashhu4od5Jl5sKPxON07zgiit7xzPLBMJRQKNC8+wTTg5rggPsMR
cy6EjXDjJc6dKttHXvvmQ4bkjzw7zVtSHj08beeoPL4uFLKaYDdg2lVt/RN28jKgL2KXmveyxLge
sr1yONs4wx2/4ewfbCZIr9tmluiOYdQ8qKHfhCKAIEPoOGgrFjsxDekmfNMVpah8faE5rpxQ8f1m
T+XU9RMtvjecjBDAG3H/fwQ3+DB1BBZdlqzAA2dCTck7mCoSpuwgbRb2/5e9M0mOHMm27FZKao4Q
9AoMamJ9Q6OxJ50TCBsn+l6hgGJFtY/aWB1EZtWP/CmSIjlPiZF7eEejmeLpffee60UsQWwFlREx
npVBe65LEAM4B3js+eV8Z0JhaAfYi5Fx4wFlXmUJEVwjq/4T/USUY8L6l/rfduh+L3jwBRP+j/HP
v//Wv8mA1h9Qqxwr5GEqhOUGLmLf32RA8w/hLbpbyEfAQYSB4v9fOmBAUauFOggJ3HTYYfO//p8O
KP4A6MTkjAZo+SKEuvTv4MFdvqh/lAHJ09H6TQIUihJuTkhNf5UBy2ngHpvVLCbNwbqp8Cbs2I24
ZPbUEc4z0ergxYJDWsIjTSb7tcipmU9K66xq9CNuxXBLcTkYaXEsAJrW+PM8AKcUp76gFHFggD81
igiQ8kJETQLYqCEQFmwYcYmuj5aRLAzV2as280RcPo8IcsYgOULl7hS8T7kAWAej2nD77ODFTUcE
12SVedat7t1zu6CY8mapnWNrDvHmY7DotegTuLs+Zv+8rT9G5bF2AYQXpW+hQ2rfl3IzzzzMJdtt
hdHkvsIij5BJeIKbjE8l+xjcpzm+mlnBUJbkqXBPUVxPVh9IFB94J98lAA7WSobPGvs3+RTCXPF4
LYX1An06Q7YH21h0VINCGypt9zwbcHpzOHCWIgw7uPtmAHs7x81PlSkGSVvf9Yb33XruJe86l7Ya
SKKhtFjo4Xyp8/ymDjr0BXJcd32s1lk+fiXImjxcAG1QHMFSVsitSspHwjJ3Ue0FPCnKloU38bu8
1i/p4oKfg+FiJ9NdYiff5thjdCVBiUUN11I9lA889bccjU8MyNWuo+N26/vfdor+GdNcMy1/uCL7
v2wMXSv8KKLuWiJndK6Pucs2fhM1YK6yRLgiklGwjRu+lIczdh64ZYGVkkxSPDodD1Of30zw+yjt
W3reBpdiXSyh7TYX9nM24e3v2Qse4sL86M1o2/bUXjauuu91srVIwu/KBaJYGf3rTH17F5Vqiyt8
YtkRPZjhtJ+wVq6k4fyquuFMjpkGHXf+9gveaX11F/BsxESHgDtbIY312s9AKvNwzyuOySXGWEfB
OavlbYHXPoCvglRcn1xL7a0IFSru4axW9A33UGvC8hr1xXWu+quuujOU/ifR6G6TUFdad9a73VSn
UGMq1vz+3RjiA3HJPdg+EB/WYqZ5KT2j2czs+EDWE3YI5QvGnl/NqAlkRChXISPbWB0yLe6diY1+
0uUZl64sOUmACiztbxvwEo5NtBZC5toQZr3B6ABdxqqOaGlM8uO7Lot0M8ZjdYZ38+ClyY2qze9Y
qFMCNJym0D2W0dsiafeBmp7a2WCmVu9FHdIh1ftfozYwK4Tdgb6aR1Z7zW1OvesqlmG8FWp6b2fu
LywvBt663WNfyFsj5Wkfg/o17ey7csNX/HBb7jP4Rv2HrBsPdp+BrY28e8KbuC3lbUSjadS4p7Zt
n9QUvEiFSdSfDqOUN1PVYtz28ifMXinbAo+lWjowRMx3JPyedUzNp89bOTASKpAM/ECI3FhHFjC0
Ij8LT7GNDpOEkWBO/t6x1ZMn24eSVqCpVvlmoEIJh6HHs94sDp5pXCEm3KSju5Ee745EjicDnqbt
xbdmh5iWDdYOS8OdMeo1Zgw25zOwNKK5m8prd4MeXwJyFFz98M9BAOHdNh0gmaaYMKfxQ3ccWEbp
n6Za2EsmxEGDDXdmD7JVBHfw0TBDjwF2Wle+zNFAew25XNPE8VNEFgP3sCTxPZc9dRXj347Rb/tw
3GFu5JZAE5fkA7NWmbszeu+I3ZIjQvzKCgIcnVLFlkGQcWsyNLcYdtLgL1HlFZN+3QDikp61i7zu
V5c1F0Gl5KFIJLzgVh2UA+NCGuWefPGjDsTiVqTGoRNoq52bnzzFEmhqzU9Ego0Xe69SpwdW0O1T
Y4DiaXoL9HZk/UoVpgpVd7+qVPD1waBXg/sYDka4znT4zHUPLnbtihtwn1vXbLZkmUHHFTQel+67
9Of7sVP2gzVXFz9msvJYxGbjUDPIyxnHa33PPiTH9eQdI79/yBRVZXkAqhkTO39efDGFjxm6uO/w
O0y9uDNqyMgm5Z6e4zznhUSNr/aS02yGILrSpnlHEcKx1MaPuyBQRG3WmIHYrIQd5wEkVEXiGQOP
H7bFjggaa4FW6lM768ewr8SG+Y4obEm2mdoDe7jViT7ZmL8in0rWRpXbnGygqbNf9lzAxWIHZ1TF
Hi4OQTAHKGqZWFfdFHvdTUdrMh7cqVtj31+3QIVXI1ifcvBvQrvax2P+AcZrY/f4cVOlc6wvlMvQ
As2Wml07xR2Ns9EJBrzRsg6AYVqYVYC2Slp5iYn62Ki5NYbJ1pUxALjOo/otY9NHQTCk66r/qrri
MNGWiEmuvwwLFrvzKDMeG+C7WcQA3xPYDIDUCz+/M32FZW8uHobOnI6uwAihg/EhL3ywZA0rFdTQ
YIfDpAYW6l0MFLp16Q2KInK7uI9gR2mwSzx3IQRzJnt3ESVq+1qlWBgopEglczt+0ULzfk4EMDMn
sH5yvjF7ZM9x7bqIgJ0nVgGUtlUaDeGhWThpoacdUEb9vsiyTwLsz16ZexsfQ/oUQpGhFyndqk6B
6M3Mp7q3fvczTj56vfUetvaj5wcnFdAChTIOzScxs532ZyyjcwxbjcWeGxl3jBb7ofdvZz39zlX7
3jZTvytGSRVm4FN4xyFiF+bOsNJ2m9Et28smWitNP57L857swvRMl/wbCVGMbmFzNqGByQ7xEkUp
9+WH2xibniUjifNthXg7M17lrQ3Y0d0bQ/sTE7tTWEgimf6a0/I4hdVpTLF1k4lDzBHf2h/uaptL
aDpwPgTiDiW+guzDm6/Cq9E6fI+oF1yMq8RkxlDej6X4dBNQhJF7XZ5x3IgdRC2WqD7oRBZXpOTb
itJPH8aUHiQpuxbjQ0Gd66mA47Aa8aSDzKi2CdyD9SBaTuKB8K8aZpgKCdE70tcs+XamAFqlUn5L
0sxnI8WYyTrtWTr4IGka/J3bcUCyp6T2YuJTW+AcjbSDvj8+FXly9DSMhCEAYcQHjDgJhY7Poxtd
+wKYpZsW33ApKVwzedc0czWvQms4D0sYyCkTCCYALs+5tKAnedM5b0jbWm55KzSYxywFwMFB5a6G
Br8SabgKbEnB/ax+knQ9NYI4/5jYaEyFKbbQMOkaq/rvAabLMXbiUybYQqZJH699nT0M9nit4upq
Fi7IftKPCr01z5l/vHI6knTMCOClwB2IDBNJwcczNdVj6VUk0DvgmGXbjwtY/sXqof/XtbFLB3Tk
foxOUcvqKQxii5tgsjO6/ibyy8+mDy9aW9fBGCk7wxLjZ3sJwvPktY7YGAZtkZn9RPXiZirrdOe5
BtwgDxQi2s4dzSLXyAxuWvo0ZntAVVSDvXjg6Xxw5sXoubS6eQLWoXctx543R2e+JzYzsJI/hWw2
TOt0b+D6rOxIvVbMPTFMeQ8zDd6Cy5J6DIr8nj4hUvbpeCKxYKyh9rOXX/xNtTOfsyrazyJ/roL0
UMpq7fXVSRvtZ944b66r611hFe95wVQcNeENy1kLSoK+Bd7EifNngqJqHqUS6uiI9NPUHIahs7Mn
fl1dDQdOORJHSXdi6NiWw7yNIKXj+4vPmBwO9P8QqAneEWvnI+Fch0M0m/ibiMdOpnjJsuKDn5ab
iCvXOvVqOqSt6n52wm3hTemOs3PN1mdvWPGxDKmaoej7ANdkncsed0KDCbJyYXg6LovlLKwtni/s
+vqu2Dca0dS3k1OeJz9B5lsbS8yYb53kpR+YP2QXPqUGnis/nZcRrqXL298A3aSk0+ed2CAu6OWt
HFT5Nwv/H3wPORewdDfrDu4VnU5gpRNshfq9KuZHZTji2qvsXLj1l1fHi2GAY2k0AYcpM+hPju19
Fj2D+hC8x7pk4gTOLvmX+L2ItqY/IE53iXxtZ5syAkly12mdswrzD7H0FWQobTumoic/JQ0Rybg/
jGD4wATSdKACUL0p5QeI+UwW1CHwTFvoY9jfqOj4MBNS+H0ev7aUKNjabhleo36HFMO+egaWYIU7
ACPzKjBRFKvy4FLKgM7MHGa74LIwYKZLc0Mho/ziUebQpXASMPZ/28sDbfYW5Jr37nKCWa77QvcQ
lxjH6c5NQktEreV87JbmCEmFRJzwiqQe0ZC2J4MHjR6xVTyIBn8LDNn96LVv5dJJAea25ovKv9JB
/mQjndvA9JaKb1yNYlmwL+0WDtder/Zu26X2Yum/oDXokyzbuUzNFwDsNMMae3gWmxHrZWCOx5wi
DTRZBlA2JF3vnUlTd+eqzNtjzRk6UccBdBGlvcLaAHBi6y+dHShYz/R2sAMtvuK4hinUsgkZwCdv
uHQjbufmIyUftI3ErFNyOgJ9CkIiY7iB/4672Hyv6oQGap5NMdbNwkiC3RigDI+5sXXJ+ud/9o8I
BYwgn4hnczqNHT58qOLBESLDzphoMPmPG80jwvqvy+o2v4fJePw//1t1/z25+/ff+jc1yvzDJrpL
PjcUlkUc1wMg9nc5yjD/CIFo8798bGahA/L7L+Fd8YdlBr4tULIoVw6dvzQre3+gQUEkg/ECr9F2
3H9Hj4Lbzd/yF0EKVDjmbFNYfMWuYyOLIX39VZBqiKrFiZ5pTXIr69PMw9NI+JEup3RNfoKP99By
fdDVHoAN7SxcNguXpjevwRxknyjT5BMNXT8W5WvqZfea6oBNG/pPbPN7XKgYx0x/RKF2sLZVJr0x
o3nMbDd65ExfgDnVQ83aGKBkdhUwJbMlutKHXIIpPsPXh+dhrOxtGST3/mScLL8DtsT2OXHkxUic
Q6rjD7dT3Y1R4/Txkhm3f+MfaOSAyzc3ez8Pko3otL3hbMWiCe+bMi6xA1z+HZYOv0DrL5rsDrT8
hsBkfJT+3DgWVeOfyzISG6tkn+5Ui11m1le7Hh68Kb+JaMurR9oTenynLju8vR0R1Qpy73ug8WCg
AXMtsRVH6bQxYVxggCvPoYsuZycBvmIqc9zqzQhilIFpE9RU+wIKoKk0uB2pbK7HmeJoL/uMnO7q
KUIUEgMDDV3GZkzVW2iW/j6p3ZqjFcurNOQZNNEFy/POTfuX3kruuDYhqTa7JDO+3AltApPkSmm2
DTE5Eio6sMu0y97Zmqm3Wc5yOjwqTX9JWsnbeGIsqjufWc5mFdVH2HJmAhMcYZ8mtF0PbgHNq2kv
NmVvHagHiYkKEyDQLv6JPEskbXHDr6LvPyh4tu5QRJ9p+P4cmw6k6IiTEUzYr7KPD7RlfVUGLqKB
Pr1zC5U1GedT3gc7tjaKjBL3pNIPjCM0jn4jO1GvW/JyT1IhIk1J9tHySudAtLfmTK/PSIYotElj
+kH/CygDgREzALXGM2vtQwND9XKpzype+VXGppvLu3iABx6N1K8OTrnNUmDglT+RpPNwzbEuDp8m
L+QOSYcivR/3nYOAEzHxsEeb6wkZTebvuhnQw8Z6pVk2uEpjUqwBUYVUPEg//ADrenaLgirxEnSV
L4IH38ie2H+CGx3xMmB6i1a+VV+km6Fp1ncjYXYdOXf5GH6DEjRYhORfCaTjVvQ/s4K+nQqCnums
zY002nAv6fiGixc+EIGCJszlJAz4dsbIorx5aJ4aZcfapd1NWlGqq14mTWpF5v45wZGFHgghOifU
ISvSspNg2uiIDwzGPW4KQmR++1wIj32ofg5l+OBF9kEseGE851hR2BOjxMiCmbZFhOBdVdjWtI0a
faBWtt5XJiNZAgP3QPc1OHaiAgmOinXn+8i4UYjvaOqKczebD0XtnKwMFrM1A0HzvNta8Yp2Phq1
7MqCcN/0VEsjIqiS46/itSuGBPdGoplYGZFWc634iJnTp+2jlGk0fybCttyWDKlumN/M05J9VsY7
cJUFGD99hQWp5Ab4CIsaSsvz27qRL2w6h60orS/bLk9gs7mPq/q70eK9sIzbQg/2AUXa36UGoDkv
QEupdP7lI6itgknH++BhrsX9ELpfWWG+Fp74oFTkd2aVZ0WWwhz0/M72e9v37W+nI2yKbdBAPFxn
HfVyYYeC0Pv1Q9DqjbWU+CobIEtjQfbShXcNpHJx6o1yZRqQD7JJ/Wq8CYUbb2k6eNTbNM2ZJjYg
WR7W+sIFf9/k9XZkl7ppCU5CmYGPkhi2R0oje+yniSS7M3wKK7mVHgEG3xy/m9Li5B62no1FalYv
re9ebUe/RKno1lZp6vU8FUyNk/5d4/VaE7XRa0y8RzAR7AAt/2ke7NsojbnGJCmmTNnMlzxmQJuW
bbZRw0sOcj5xFYNfgLkRNwsga4DsmZLNpYtIYg4GT5YRjuLWCtIHtvrMzIbPo2pq1VZAOlh3oWFd
xtj/6Qt6RmcyNWtWGzRIcqU59X394uTA2Guci3wskm/laHutdUfK1lZvtdPwIXFKCHZuoci/ZDTH
1zYcn3beORaL6iTyUZYm6Eb4NRDi0l3j9W+8xhsxtdWTF3bBeeyxY3o9zsu0RndH4Yu4LhtHkbTE
xPqnmDouhHixz3BsO7N7l0hBlKVYptQZcypxu1d7zkED9UTcwyG3VrjHHV5ZGf0QwFicpfug756o
xxx32iPh62Ud18X+Cdn/VPTZPgynO3oLiKMu9KrWiLGj6fmqWy/b0jhJpCHIvocmY9mCx7PCzmVl
l9gHnulU02MbCxfZLmjJYTv97YiDsAyTB0E0ewX198je9MTnoXhwfVSkqiP/E2+iyH+iCcRa+VmG
3bV0edkK6q282dhLs8XS1fjvvtUvtX18lCbnRuZlxDsv/9bC340lb0/6QqjcjNAxU78kVCtpLg3D
q82TbU0vgLNtmD1UJ6geqJsNkec7mlSeTV39VH1yGgL+/d3A7avoGvsmlgIrH1yfNvqYXG0cOCsA
OFp0exSyv5SxT0vaXD57baO3mRP+dvB9r2BvFXjmObGjlB9Os39DTWEL0R00KXhsd5OlzWczz6fO
5Otow+aeorH4OSD7QaId9qAsrk5P0FNF+NuoSaCYkewKKe7aJvjWfwewdkTlXU3NAgbuxdNiceRU
+MxEiUYmMXWxm/nOptI78jwaKaDmrBqKGp8vJeVjYhBSmn6M0bm11QRsz6a5zAMKWNtXrfSJIOBt
mXbPpA+ABsyvbhx+5yFDlBNCju9MO9hqIEu5GHehY63hMT36dfbk2iyyspkittR7gUJ2wedmb2wP
rXYGpWR2ZBHzxCIwFOe3SDjNBrGB7H0tnt0ZQLoz5ztUtO9oIC0aWOa+NC21GmpjT5r2psKbazlc
Qe3E/kJG+QUd4XFkWSbImnmV/ehI55uG7nuMNUddOduwNbZkZ8/w+zDYUxowyfSQsYdo2nrvSPez
BdQwjqBcCwPlDxUAR5u/laWJxEpd6FLcG43qaNCp29TZKY541XMeZFlOyBlAAxsBf1oT2cY7jN2+
8NDhO5ZslSkeg1CdakeKVeO050w216buTjxybyfHvjVMDqJYDpeEHQ5bW32Z48TcBYNRbpoSu5/v
fiQN4UPh1G+BohRnmryHuO/ux5YlT5W505q11L1Q0U2fOFgo4IGvSSTZOywplOkKkuZueRNG9p53
1bqPBe+56Xdp/p5d4zGerGQTOwXwfvO1SgxAj5a/1j3rBrP67eft2YyxykJWXlVDuskZRWBZjLdj
o67QsYmM5tZWkGndBJXiYosvQST9t4yYF1r57OB3WRP9xLs5iXkFr2XDrVqt3WDkmalw2827sQue
6yk4ZC4mnnhxacZueW94khWNL56CND1R83CKbfWp2uGJXrVDTh8dTAlGytj1HxkJPlBuT0znx4hK
SApJ3tq6vQ8kjww/w7vPjvXbkXa2aTNP7xTf99lg0Mf/7KO45tp6CrLqUYnxVKUueciwfsuZ8vrA
e/MmQFU5X3VKwynu55+oyHCfAycPqooQeDe/4JcjD+ktWj1wIY7ULzXZ2CcHV0HMs62nqLeC/URP
1zoJDHo1Q59vvXko6wjdIum2Zt18xXUPMrAWNyPfvz38lezQdfpc6+nSSGMpLWj3dlLQajGvuBVC
j8PQNM/QFcM2gz1QjVuaCe+U1TyZ4bytKTEngTgfrbB8o3ntxhtGXunoQDkvFI5hvDh46bla8KNC
DIhSdnVQct429gDWs2GjH3fAXJvF6DKxD+lacezNZpcVM10T7Zs34vyqW+HBIeovQW+/eC3pb4eF
CU0zZ/Y5v2UwHZMsvo8LpAw+Ee0ml2hYSeNXGztwko0RILX7cfJhR3jm57zoqBpdbORVdBO1TCGO
ke8Gd/TWIVMP14s2vwSmehqDpt8bnbmiG+8zAvIP9NF6DibxrbLkzvbk++j28y3U6HKTY2nFP9e8
NX3z6DPS7bXlu6sZKsK6h5S5ljxppoB+ysERISMTfhvNaUkq1Jiokq6vWWrdG248r7205DIm/fJp
qlI2KoSo6whwHQQTlkppB04jZNjlIWCb6t5v5qOXTm/Ki+89WtYYknBvS+MAOzKh7XOmRMn6lE7z
XSmqrqPCd54ji4J0JbGfV9hUbWm+hOmS8vFwJpiLnd8q+HQ6M3OepyokfYK3ouS6GPqfEOGii2ea
NHZ2wXDneGwXRQcyCOKvZj6aRLOtFkrr5HBuxSywdJViYCDoLduRXh5JWroVT13DZ70suARYOBJR
XvlEG/ldnbrk0MMMy3XGqSSMI6FGKphVfEhdkiAQJw9Jgo9V0pGKVxfjcxqVWysv+WsZNEkrXpJS
865XDGTU72EPpBJql9HDtDEBS2RLF0FXpzQ60/JrVPWREGTHftFItjmEjKOqZ8AhVW/tmqy+dYYk
3Nhd+4oJMNtTkffNXvrFa+J7ywOU4xpbpbk+Nm5+rEK5yRGzVF1v68EroKO4uCCT9N7OxJ3U4adu
ml/E/9jZ5O8Lc3VK7H4vGrvZhwbZcn+8jG0o9zkPJsm9g/X9ZK1baFymjh78xCzWjvKyO68dvvOK
huQpnGxOXax8AxugjdS4NvqBXnAUsm+YUS4XY0TicDrytfKDDo6fKcj125SIj4N9b9d4cTVf8U0z
UQhQx7BTkTmCk5xqtuI9oNrC41vBlpBW9G0NQ4Dcko2fz823dWZEuzznQr3SxEX3YewTMQrjMxHC
x85CmnUi8WXl4qYch2A3LemfSgPwU3x7N441PnPmejfBEDwuFcYUy0yboatJ2SUZidS8BbTBtcnB
vT4qVuwhWZEi35VZeNNO6UMxBne+F92aRfrSZ8YuSiLQ3l04nbjo8fZeMLWuZe3/IxR6RFBDgqb/
MrbayeRP59ql7n8XxT9nWJc/4G9yIaqfTRZ1Ufd4QgibzOnf1ULvDxdflRVCzfZEaJnWX7xr4R/U
Vdk2zjVhwTxDEPz/3rXgD2r6QoElDtsbdjP739IK/ynByr8Nbii2Sc9ecrb/LcH6XyZJKi1OMLs5
axebY2AllwbfI7XsK4cWrmsLW+w4FjZ8GlGfm8UuWRat2PQjoCkfL2VAMsjqeBanhf1sLY7Lv7zE
d38rVPgf1VByplWy/1//85/+oa6wgsVmh/iKkGstvMK/RG29GAIN2TJQ0r1rXUqf3riJAYfAYStb
BlUjXVSTflPV4eu//psRdZFm/6KnEsjjteHTwfeLrK/Nf//4l5tMu12es+KtWn+AScXxzDQEHAhK
UItV11+wQTz9qg0HOVdXAgGkUXMIQ4o2PZxwOeZ66EN6DHeZyd3IqboTA/gNIdddD68oDomHwi+q
F5CR5I2EqSWkLDgBcJcF13bBHoXwj9qe07nEK9h1OOxqGEl16eH7Lr4T2EkmDKXazg7tn1ClBa+U
wlnqW84W+AgJiY90HA8AZ240XKbZCs4aTpPPsJrDbcJo8RWF5dEX0a1m26paCvomezxTIhatrAX+
1A8kk0ZPby2ngRtf3UtjmDbETY+BEz50uRVTwAxISrvqzWKNIlvzahIppP6Aru7kLVlwVNYCprLl
C//a+xKnt+9DlvE7c1suDmoHRpiLxCW1wAwOZtmBegVp7q3hjqzM4TBBxdJGfS+M4KNuSHwA89qE
XCLI7G1dap7HlJ2r12L50fdNmVyGASw/e/Cd5Pq6IgcDE4Ql6Y6cG7wMeF2dbdEDJDepsH/VlAgx
Dp/sQJ9SOF/9hPUO7ldjAbvwIIGNCxKMW9iZ+Ii9zsP54PfyEiz4MDY6H8FI4CNb0GINmQg2+dNX
YI+PdkWAOiUk0OJN6An33YHn+6E5chM6+TMLn1cMea8iGo6O67JZB25mpXwLauAIbPBUyiWvTQBC
BaDbwieHQpHedTL0WcyfriCYazXAQfhoeYhmJjJg+EXp82HuZhQXP3Z3Io2/4gXChuxWlel0AFi4
gBMhteWFSvbmjDrYLBw3PIZfBCMRsruGMcPc0kqyZiB0VxYbW2uhwdkBdKCFD1ctpDiQN0Rvkr3O
nKtIuHZZJbBvwVK0j84K2lyU1l+N79HqtIDoIgM9gzU/hwvgKujl6zY1CCHiMk9jf98PcrqQcKZ/
0qaSKehKuouS9CVnlY3thQDgAsUboOPV1AdZ84Bznu8Et/BnXuWTRa267Eyyigtjzw5pMDLB7qky
P9tg+FoL+AxYvrLLP2owfQQWSM9glXci+dgD8kOsGI50aFLpFWFwmfEgkTdI5RYcAUoj3ps6T25Z
Wy/Bvup5pG44ZoGfZZGxw0f724nJV/Xd5yDRRQcPf6ScyfnpyX+fHeMx6OlVnvFTOCEcusR/EW3y
iNgYrJ1ayp00nfQw2mwyOU2GLcREqvaa2T2VCwIx6c0bhuZ47wSor+PYPDR0ojbp7IHDSK9s9blF
Tv3F0v2DMsPx7DoMibyhMBNq89GgMGMttHsTz95d4ZTViqdWv4zgGXSy7HYoom8F5jF3lyICFDkt
Di09jZvZ5YvCk8rGI1mIZdPBRdjhIUFzAsmGFC9ddQMI/F3T4b7z7ZEr5QKdJHNB5aLEPWDEVypo
yF21wF/FdQiilyC+Rip/6hYsV5RFz5I7TracOHCcFwKeuWBTsuyRKphnv6pmvB7AuvXgWAenxL/B
TYDKGg5RZFUYLVUk9k5WEJoqkpuedgE8VqW8OgVb+FK9uqn/4yRWhA+N0HSRJi+Apg8GdOfGmJag
k3eCCncDvZwLTpbty5h6LDvIYI/E3R7jDl83L1g9cTMV/GzlR682oFnVJ0fLYIGmRuMdVuuPMWPK
cBdOtC1PVlm9lVRPqhEEddE6C7iLwh+Nu2/nGFwqU1ZASKnmZSi5WvAzv+aBxFnel5/54N8NCfms
yaCnAFrAqUiHX44P/6rpJTfWiT/ImhYqTPSrcKOLnekttkJrCWXtHDHeaj2/TSGNY0DlPydzgdsI
c7hTVJ09z2PCwY2AvRqSaBf27mc0W4hp7ggv3LQOSZfiLUX6tNvpyqr5usgaXQJuvzHRihOZfSJo
vlUF17qxiGmXL0ibyiRifdUgdSXFo9X4OOIFJEY58pqjON60bv3SJhYqBOOouVQu1sT2qkDukLAO
KQrlCq9gRdPecm0EAgHk4a2fk0tLqXw82D9AhphQiPGLIV/3KngMOoNWkQ5ySzCVL/mQ2qu+TF86
3Tw4Chtu57mHyol3dC8+lAH+l9Ht8LQKyAfBmMX7GXA832K2n3EQDTe9D0ggQaLrJEANwFxImfE1
Cyh/H6aTyoqXKvMj2oaKfkUn4hO9cxX0NPsAhZg43dSzcgwesil6TBOFxEAgEgKnuulaFoSwiOqU
FCC6OEzG4FAnPCbsoiWuJ6gg0XBZ8+GRKsaT61OPs3SMxdm9Y9C6CFcp7fkUJ/m5Mptf0GwQa8m0
6zKmOcrBK2s8jVS7xwo7GpYd1y0e4RQ2eIZdcanHTK6x3VwmhAqHpqAt89t7lqVIQexoIv1dhkxu
s4UIh7dpRYMVzPaCulwWjiUIeA7uZWOXg7ngLMFEtnNLxFoZfMq6mfgBMmuXsLdQ5MJm34B4155l
hf+elTgWzAJ/2UK5qPxilxD4WnnzKFYtijhLr6XdPX1x5eIjg71QVvU2ZIEZyek+m+E5CH3oWJit
FPGGsshpOw9eicA9BG6/J5J7LFv/aHAFsm3+4Abwo1wSSDZAdeK4sICoXhKh89MG5jmovFMxR1cV
R5Dw1FOrS7oruvEJRNCp1AIeqoc/ts7P40CuN2zVt54a3FPNyzxjMraHHSuooyJ/T3RDHrXy7pvh
MDruVcN3xSV9bRtWDKUnHnGYfqVm+Z6HjHmReVtn3rShRdDbOEP/k5GEojMHPqBlEmUa73BZ77TT
f9tLp3E70u/DnJKbYqOW4swipAVorGBV+86WXfbGGqKHsWlp5wAjF+XGPsKsTHZz7wguiCbrTz5R
fFQKiXfH7Q5OWr33ISuSrvO3rVkW28HIBFoP6zp/cM9jREg9aZDc7KL7dFDkwAQEz77OgfDlhBhY
sq+6yYXWZlBKUrRH+hdeVWI45ApRvcrZuTHgTtmCVSIc3qGayGjzyMfmftA+TylffwawtI+DkXxl
qXKhs7RQFoPioMSf7lpwJRkIAVc/OC3lgwAqtjb+pnKI3s2mIUWjXfJX7A4P8egcRd28IWp96zQs
V5bXUqoqHibXv8d0fJC2IHzKu2Cu/AfDoK3QhfFiuFjfEbv1Nm1MXk4Xu6UxnZCxLOop4ecAKsWR
+BFn4rOkT8V0FN6FvH5kJvvw4XGsvcqFzUPtFOP/vFR8seYMza/ZGGHUdM3/Ze88liU3si37K201
BxsOjbauZ/YiEPKGuFpNYFelQ2uH+vpeINllZE1ev3mb1SSLeZPJEI7j++y9drumgWU7UIhNXcav
2IWxMuaGf4PBAXOAnmXDjvXatTUl+X3Doz5MpTsVQXngWzryyiNGcyjSvOVmn6XpXOwpfuAtPMZp
4q6GvC/xHQiaUH03GEvtai5qAxyANypSoHnAIGI13b06ht2A7Kn9VTdGxyrP76cUW1RsQbKibuaT
wpOHOvT3mW0+uwkLPMpbuhD3ZmEuZtJJxwWSvxp8cfN5CCK7g62e3Khx2DBy5kglXEaigdrRyWKJ
7R28Nn5XdDWtarfM8VVF6VZL1E2fons5OcDDuYlvmyS5eBHJkqrGGa959b417buSyDiZUPnU1ZjO
IUteptjY2i2oGirrv/1K8oUC9BPp3jkbknvehZNjm7umz+99KWEhxCbLmdw/5g4f2QFnWT+pfZ50
9224UPSMk0Z5FvpHeE0n1n1LTtuzZ7qD+vqgnMLb5DqkjKQKX0s1ksQE38LlyllrMnp3aj5bTpO9
Nt0sl+T/Zsir+xg2nPDktHck5FWlH5t2gGm05DqTYimyOYBMCsrCIsKfkpC1orts7j+dirQPeyoQ
h/RRVdr7qLevmt/8ko1HP3VlBX3D0r3kfaD/A1YD0bDEpfMZj1yolY+1HX5bHudxVN7MogwMJ2U7
TkwcSa/kvEA/XleFYl5y1KEkM25JhkfbHLWrIplNlJsP6yReuoFIk0Wn/Eracxq0S3dwBEmy73li
TYN1zCBh6I0MdKOf92UH6xBmEURhm8tQ/hPm9o80mwsg1B3RoV9O7m2rvjrq2EFWQ0+BaWbPx7oa
j0bZnKMB+HerUQpUDVwIsmX48kcOXUfnxkyHqx6kScuKAPcK8qjwiAoSEsL9Dz9TxGcAtxwrLRAe
G3tmO2ZB6ouE+I2JGaDdxlNIxAu8XDClBIBz59jk9LQJ9n/SGj98WDgl/doBpBZ0VBV/2u54O6Rw
XQqiqQ1zDjvoL0cB2W7rPVrLkbUpuyqpvzgok61rR3iFIm2V6MbGbcShxcAFjId1bturG7M3T2NN
s1UY+gFCz96vAfEX8Y07shbNsafoTXJuJucyEKVYh20x7riRYsJN5QN1XMlJhZCBfQkmuIP2HWvH
rlEt/k6xnzo6loVT3sKEupEFxDnd4enok/ZfDc3w7OfJtxu63JSRA5wDoRnmD79ACq64Xg1UTq1M
A/h1z+SIISPfszZAv1hQIF5HxzArChwkgjSht++ghlj98FkZHfZH3OtLFdJjHn+GHU8nLvOw5x0m
piLu9/5U7yXDrztjBcvdfuMBKtGRBeoiw+nIa9WAMultdauDNhkyAA0RhSrr2pNt0ENVIdoxQ9Qb
UWdzECle6Z37dML7Nd2ENlxOMYo0GKbpBTnoyL7ePtLpdixLRHomim0ER9YEjA8liAfhwPsTQ/Od
ILb4kFsGCC5+QThIcjIOC9ylcNOH2K9ejDJuMZYwZaSDDd9C58bN362ED0PR5I0Annpws3Ibi/gS
llMIQSdm/0cryp75NAxiEd1jC8IaUywlR8jmUNzwN8CnsYAGJfXw2XshSgQIm8bw6qAc46PO6hcQ
B+3j3fQz1PmuBoEDaOSpar0DLTYnfWHkGH6BU6yNDxP4nG7h6GAthGUzFVdic4+RLdu1BnppY2um
R6GO9aiX6cF1K75acHqQf5O9s6B76KghOdOT54DqIxDSOyg/jVG+GD3X4BidIklAM6BEfhQLGmhc
IEEtH3DwB+q2C9s7R/jIaP1parjxjZHcs3S7NHMMaWi8lyPTe5u+ioVLZJsS2Lx6IKt/RbrbpMum
mfv9Ql7WGTlYYGqpuCuXdd9k70vwR8LO3mswDDlYJGcu3wWYJD9nvdMBTspy91IBUuqp6TXT6gcy
xGGQE0KCCXgL2DoTgE7GRlcWbmNRbpRdwBmzdrEwPkizjpw7IM2AOcUxka2Rs408QX8m04VvDhg3
fxOa0cBBZJCAWs05mooXkEnACaasv7UWghRUFZRzmFLeNHzSqvFg9zzrKbUGdEn+3Ro46Q3QVFEG
1AUIRBKNB2nr31pIFX1DsItL3gArNB+27QK7suIRHGcJDcvSsf303U8dg9fuQv2nqM0tReMnvBdY
IaBombzVocJXLAqW0y7vNw+jbALtU1Dl7r5LvzwYULkGF2MdxvGDmsVBx87PFpEhDt/kUn5BRhWF
sG5wFMEBcYce+B0aGek01DuIYLPB12DmXNTGkbsNxWmww2JbUVzG0VxbpM2gi6UNHxN++8E1vRcL
HtUKLwx4seYwe8QMUhhlCayynMkQugbeavLFALEZrAz9TcPk0TFv5PDObFXR792ij0BCq5SHPFE/
uxDSXJEFChExVRVBFD92LxnT+ioTA5dQJ/sxeTKyzOYK6PfGQ59zXxwAsk2A2frE4Rzs3aPncdsr
7Wyth40DnLQnQu3HC8YKxJvZLG2G1RaQ7yVs/E9uX2yCmwGBAQwjGjMvSkbuTMPmYJrdU+dGVInb
R3PhyjUzzd6R/zXV9Zmt0rVd6lqqhUUHUhjfW1lyRKoYUp2efI1+FkBL4ULY6k+abnyBwt0Xej8y
dUz+XrodSDX5PI1wlxCxfqmYb2mi5EVk2r1YsHnYed7jPn8J4em1MjtrS7TFt1zMd2S4E/fFjr3H
WuP8dhziwHBMNwxEj50kpIgBQ67yTsObQ98cWBNsQDzwau3i1zFaLZPUXA/Q/8KnoY2PPVRAe8ED
kvJ9iOlS5IbOMsydPXebEGIjD5w+pObCGEwiFsnczkz4g7WRXgU8Qhm76XcOmmaRENdl2/KIWy52
tsoysBL91bZ5J3S25EUF7NCb++YQLQBE/jMlitpCRSTzww58QSVOyFMrseATtci1yMA3XP2cagxy
guAUXvL2sO9zcWpMJwGLkXvsJYXNmA75ScP+uLUxMqoF3yhbws/VQnTU2LSRgkKV1MLmk4lSwgNB
9wTTuQf3zqs3zRm9roAiW+j/Fe/2SETf4TI9djjypGsffI03z5ppCIT07K89vY4ONQkxTzevOVhK
V6O6jihCR+x7esHwEB8Vntc1ufStHOFahgvhMgZ1iS9B8TUB6qFnj3GGd1QzsNP4EMRX+sLKtIBm
8rv91dCxNE0WFH2rNb84hFDFdIYU/FRMlwONz4qL7NxCsy9r/WdSPGkHQPcjY5A5I2wJUpBeMr3l
cLDxhhG8o4LdPqs/qPnYILzWFNsRpD6VTVtuK/upwCIdRyzTkcPB78/PPC86yN/FgzNB6EfRYbWj
7EOSzNwluije2xqSS6tiIj4pz8QF9j8s2H8gBMSjaAIYMI3iL5ZPMx0Bsxu+iIxUh5T2x4AeB5Xe
3nf0CoilYAAY/rpOiBhTbfvcEtgMhplVt0fKfEfZcqBoKigz/TKO0V1MsnHr0mVg8F7GiXUtSaoN
FgIxVjOMUDi7HLwcXctlAedIwquoELnaiOZosECpad10WhIkdX+q42gX2Y5PkRr3u5ESBh9CyMox
521JPQOxIm2DUY25rOThCgMxXLoclDa+RZQ7ELy+6dryMxHDL1sbv1tKIGJHbsa5vnMbPjIlFRFD
2r7+/00r4FzcHX9ZxgUf3cf/+Ck67KqXj/znn//4z/5nasri72yQP3/qj/Wq+ZtlC5e0g+A+ajqu
868eNfEbOyeXxR0Xf5sVnvOXKIa1oEFMR7dckzWrJ/6CCDZ/Y8dHeYRr2N4SovD+O+tVKCR/3xwa
QEEgj/BHwfUDUfLvSYwRgZYLzVhgWbe5lilIhmy3DmnjxEGcO+ZqkgzpuAguY2Pe6FN/w+j92TfW
OXEcvkEGKxXTem0ayLsI1G85PbQYNkxGLCAHhxH73ciTaAU7PwyApZN75w6gOeh1WNWucpRHLne/
sGZQ6FGPReC6MbXzrntf1LmxeL0IunlMuo6qeDAMVCjzoa6T9EYr8kvZmgdfYU1BgLzip7+NaeMA
bsuyK4vd6xRXz7ocfhVgPUbLfiErvk1ca8cGGRk4zsKgqGiLwVu3pC9DICCL0Do2ZbXLzeRUAKNi
C9ngbJdmt5GFed91EHABJg+rNI7UvinIws160/GUSbx9xmm5w2Ph7VVMBRDPzk2Rmn1QTtx2LW3f
UhoAZp3Rwk0RQZPWpjFXZ8ovRN7tQq4seKtcm3NcHcbGwwOyDAVAqioUpCwP+PPba2FpxNBGdmhT
5A2HlhTojFzmZeYzeI53xJtDWZSQrekxMur71GweBtGeMhMQIaVnGDY6VK6RvCGNIC1qvJycbRlX
26zi78uEzgSiD3Do6rEJEkmPhzRqFUSquSuke0sQAIE/zh5yhZNFRnNyKXLj3RxgDxC8B8oIrT9A
vGxWFszMgBgn82OR08+WEEnhufyRMJGlVfFJCrE86kM0HKekP499/m1AjmZ8pBjZRIlpRu9F+vp+
rjVWZ0yUhdnd+Z3NgApcsEAxH7yam9oiHPidiWW/u/XN6KWZvEfDy+7rPuKcVTSMphYaJX+R5z4h
OuMKjkFjad9w7OaBjaDcuYOZ7uqOATAjZa1b6kav2oPfY1tm0wJALMkDYYTPVUbnazdQ2KyVxnfv
ZCWZuei+in3qBFr/S3bRbSHsGAq/+ShrxycF3bwairlHauOrlQFQwS59jShTDSicJyXaZ49gW96Z
RrNN1DGrUAt1MmJctzJ+0hNMWO5cbjRIWAgCM8uFKt0NY9Mf1VjRHeqOV80gSmDq6U2XuvjGbOpL
Jbv7RCKZGo21NwHqrQw7/CjcsrstWhzlaso+uxj8lxbyEexDzF1mUe5kk97bGjXjXg2sVLdw2vVC
TO+yafdWRB+WEz52JDScybrx88nA1zbiHK+iDvthrQWqm9g4InT5I/coMSMqaK1mcEOR7645P1dR
EYSWOgzCYAZnm4roUWHHb/q7kHXHIWmaN8+mGNuwUnqSabUwsQmua7v4BOKVEZ/MWJfGDMmDrZv7
eugFxIShCEA+u2gP6QGx6qi11lM/EcxgZTtSqFJ2a8csKD5tE2j883TIIVGs9Dy8hELdwUU+0HhF
ZRPa9zYt6uyxFfO7ViQzlKQ8OmkNmnbH9+mj9xxvQ0jgPtfd7jhGYbIuhBkfymaSgZ1Pd9i1X+PS
TU/+4NwUqv9OvH664e6LKDM60yaz/FvT14NM0eszou6vonyog8wjONa14GRoXJus+QvE7xcGqY9Q
OpTyzPG+NBYPAqnjtT2Rt1KIXg5Bp3VjCvveFP3BiG1oH5NfBxwcGyolwP8IbnolOM52OLGgfFHW
+FmB/GTY4GXpWFClLUc0pAAAq3PH5U69aFY5bdOxyPZU4YSUeOkz/GJ6qyVh05U1Zmc18xEeqS3w
ekgWXWrAV8MBUUjNDcp8fGrHmeEaq4jo3R3sx4M72uwxgVd2Bv2z3sUx+qdIlXvXLyBmW9133yf8
xFBhPqVQIwYQtAxWXiK/4qn4oYSOk2BQz0A9P0Bw3usVXwnTDC8UsXH78h1YgyWtewY5djAG1VNp
0VY+tPtKS3eOb200DM4phSHrySjf6ESD3G0+uEl0M2jZIaHYFx9JuDabyiG4Nh7DsRjWVadb3LaL
YQ/n9cZ0CfAkI/XhFbojK8yL37rUZy2Ps77p0tWSb1OZ+x17cU69C0zKFoSlrncPYZffGtiJ7Tnf
1nX8pE3erh6GR1emb84QvwhrDEFhaXtZgUsuFK3y3cn2sjsTebW18Ct7uNvjeT84HYtcLPN9KS/w
8yFVJ+W+gs9sJj62+RI/HY6Kd51oucZWgdRyvnE6Y9cn/Ueet9c0N33iLtFj2y/zbcSCRJqwttwl
V+K/Kq7XYFaeS5fSMnIw71QCBDOf1S6az9pobutl24rgvu/y9sKNYOv7CfxBkP5GauxFJH4olXcP
kdPe0uzJLldr9zpm/q2a3R2bkz1u+otZ2HcWLmytRlYx+/BSCL69Tu7YVIOoY+/jkA4h/FmpB4k9
ezVwKtgZ2quHWcRi18/pOa7j0LmbDYnx3vLYx4ePLJU+VNLcVYAHE79ntdhvwmk6FMgLWmmdbJYU
YPawS3hoqQPQA4JDqPaTZQcJy5Mw0VhUgIIuDZ6SFf2X4BQP8RxR6zkX480gy4pVkHzFBAG3oi3u
mzjnYK74wGYG/TD6IcTxuMom91eUZh8uNEICQ/p11szngdHGVlyAAJpWtri2idqYGgFs35vu4WE1
q4QH8drCRb+tx4UrPRBdMNmFxNURaO5Jz0oBesBB6Yjxv1Y9oDN8oSouXszUf+tMi7Yzkv9Z5+4L
UqFelTwUWvTsV/BJuWM9WOBy10ZWmLdqsiFLhM2vysbiq8lkH8HF3FYkVpDBdXxFc62fyWl8i9CU
m7qCOcnZwKPd9481aNkgggKHWqR2XCibraucZ18gDy7e0FHrVyU97lxIx50l/Ed3BvvlWUdOsFc3
5dT23P5+8pLb2h+eBte487C2T3omVlEj3yy3BhE30sVoG28Y/GYGStL/RmoeEyFRQnq+hU0Bv7av
bXKAljr3UqqgKDjOIHuBN1K6/oTHw93SmWQcSArdU0F979uo0A2dOWsK+2jQCqM3eAyCStUQHVsX
L1aj1at5IYJMYVOs4e+M+0IT2i5Bjr53s5n7JAcwPiFiQW0Xw8UB57WbK0g5cRgmgWzyN0wyCaJM
a7IiURf6Et7iNqZsQkAam1MNS2D6bggft/JiOVBa/iyTlGoolL7UG/BPJQ0RaHB6J5etLNzf8tK4
zqnwo6sD2ym2whug3ndNxmtrDPuwI9XGg5sYW4UhHHRQWZjbJI23icGY4AGSyfx5l8ceN/bOCqoh
PUeG9YDSxmNDeV/03qJclnQIZRCs9lHcl0eqHFq23cNTrTsHBvAwmFN8zFVt3FPXda3aqGH3VwaV
IdghjO9oyE+tZiGriQ7WVBx9sMkjji3DwOjNjOZGT8Pr5qVUsQ3A+oRLw3dfTeeIYOFK9mRzLOVx
Fx7xJLQYtalxVr3Z7/I2wVg2agF2d9wcyXSvldUlZAoCL9thyXNv/dr+mfCdmf0keJpZtC6wU1B9
4a8qjBpnXXJnMfrdrOYjceoBmKoVUjVSskpK0nQ7GWKL1+A0+fZbKDDDZ2p8Qm6tSPRB4iA5tjLK
pSwenxupWax4KbHCsDJPFA+yoTIRAKO4+fKnBqM/W68Vp+01qYrvfoLmVPQujCvbSjD8zBfXANBj
GSlY2Ta9yyvkSNZPbYCBRq1gZ9frzEluy0h/t8YOlh3bXl2KLmgA6azHrH+WBMjRleIHVRje1nOh
MIzFJSldsESC1oqc1BSe7K9uDHfkYA7arF7yAkuNnFlc0u+2MWf/yRlZ0cIGYtec1c8C3ASvlUPt
W0xMQ+oLhqtEf4yeozDseOLh/1BcC1ZQWEWQhji8qDpdjdl8Y+kAwmyfeLSdk2qqG3ULXvtdH8yn
UQjWOsvqNx/Dcxjx0tW6ejGLejyZiUKZCv2P2GYySJvkGYjkHXPwHUme21xOfD0QlbhNHTKQOnzn
cQDFspxWkyH3doMKplc2bv4QJKwmqXIkhLHKtOqVGIoKVNiwvDcH2h3z8EWloMgyVqyhDgBeb2rc
9+KcmdnbYBIYzkfznss35RyOxIxZkmr1tZcwI19dGCOjXQSH0u5qY5dH4S1PupavRM01YxLxLra0
O1lYb4DQYJUxyaN6ltrJskbrgZR9GOTEvEdbJ/jM/UMIuziljI8bTSUPtZk+gHO+TwlMMABWd5Nd
+8GcTfUBENLVpnAS1ShP1jrhBnAkiymlFO9OntOhkhu7UoCCG5uTXfiXeoiOhPduOSruyE3l3HN5
JmaG+oy79IjmBjnOw+hlUiRHVuSxJXjqQMfezwpzXDmWzh73LC0lPjgU4liQ1TLmbz1huJfOmARh
jzpom/1lnLzrSMnPutIB/5QhfE6aBjpqdfyzJrKvIhHMkvlFBzpBGqymAtT0Tqao9KsT22+WIrzf
OPawNSPXD9RYsmmWHsTlzhZccVLSKNz8FgtDvHb0/jw0Lp5iHD67wm8paKzDdt2zWAVOSDWDZRg2
HyvcKmynyC64c468uVizTB/bHSzcQ5UwqZps+3A2aP2h08eHrvQ+i4YKVoODJhvycFdRZ7zDNDcF
ucsdEf7oS6aae7NECOD2/ZKI9H7ChHrulE75MBD6CpjyH97x//k1/i/5U/5pHm9/R7h+leCyYhl1
//bL/3gsc/73v5ef+dfv+ftP/Mfup1xkp/bff9PffoY/989/76JW/e0Xm9+Vqzv100z3P2Rnu/8L
lV1+5//rP/xT/3qcKvSvj+88LgIWc0381SFS/aGNHb7/+Q8PNNp/IZ7tP1T3o50/muLf8gl//uQf
Apr9m+cTMoBoots+n13jX3Bd6zfHcC1yC8RJYe9SpfVXtq6D3MZKW/BTxAeQvVqsetE//2G5v4Fa
Wai8/HEGIaz/loAGy2Tx1v8RB1j+O11UcJ9YggB26lm6b/zuzf+L8b+HU+REFgYzgS9+62XZc1im
T13DEjk2MLwa9Tyz0aKNwcA+o7xyW/rtXV+KF2iKm4m+7z4lLJ0MN5wN77Jqdn0OsUT1KSZHrPty
CAC0EWgPuy/PC9+YSbYehcQ66aVNNOGbx5znVMT9ZgsVvCDWk3NzDkJjOYYlkn6OSncmn03knc0D
9OrkkvRWA3/NvbQTphwlLQOLfd1SK6xv/MjxAfrrA/OtnlF67D02HSmBPmzsVRZRWCHdJr+lAe9B
/S6Vh5I/01anxOX7vwKDup0JSu7Q0emOMi7Q1NixUxhb5NnerNnmNG7xPXCCrBJ0oZX/Ox6i+Jb6
9GJ7IOqKDtJbTnHsqrKi59it7tBP5q2XGNclDgYwGC9GjuZdpOm+KqioygRcyxGOqrkQwPyU1oeq
89e2jWYm6WLgr3HNUve2KvIz5P1fkzF+DSPEM81CKhylpq9cuH67psI2HS0Rzinr2BP0+QOZi3OU
+L8o/2KdpppslQhwnD3dPPB0UZ0G1yGfGYU8Uw3JwmSKi22/VKf4evHM8yDaaXW/5hlzIjvJ0hJ5
c46mVykA2jS8XqIQj/Ag1jp9OYXN5mPAY65XJz4dNAaJF4ytR57132003vleda5dohE5jk4zP9Jc
+Bz5Rrcaqu4SzwAHKt/b0xn1bM30cDet43BSjtw3mM3WWT1tVU1LSeMJvF16c+dR2YLOt6Xc7uTF
02XAOtstEzYd91S/p6iAs3WxBu0evnzQTtY1WkqKQlg4o4t9z0ldsAKu+5pY9gV7V9Bk6m4ix1H3
AqOrvUTpu5hN8PSoLL/Ef8Oc2o7tA5NFuFaDewCE/J16wuTcH3gFBcZphKRXYNKs1RztEMHeywBP
0R0Ww6tu3+l35sFjNDRYqw/i0XcphaPdzMzQdde2Jb8/65+2IjBssQVxKmJnBQCUifJSpxy3k6+/
uSr8aqmV2Ta/95ym+KaRcF9DKlBJ4GEADS9JPD0XIENbOiCBPMfbqcGYEnXGplv6VCtpPWdp++gt
Tatc6Rmeyig+NQhWlgHgXqT1OVPtQ1gkHzhv3/1p7vYDPa76bFPY04TgQyQd1XS9akvpq84KbgvK
i+lkIRsA0fvwx5GQSZhvsZPSFOAVAoaEpE1q1FC/lnpZ+jneQ/pmbXB7Vm5+DhRYEIw/9GMGjl+A
3mOrpXx1SYo53LRJdvQosdVHPCQDnwtFtW0PFa/AnSGhRY5U31K9tomXLtzJn+56KPQhJbkaeaGV
T01nTX0uS+4NDZl4WOcbKDtXu0HJmXgeL9brfin7jMuWWx/ND6zTdVhL3GzD8V656SWiwlcz/K2F
JyW0wluUIGKIQG+tReCHIvjsxWJHRpV1Ag30lmBznmY35RJSaEi7YmwaPx0jP7tw1SqKheOciT9e
uoZdpkYe/XOzq2zjRwMbzDDDG0ZFcaszqNcZvyqX/mKhhWcdrmJA1EhSgFYBkLSs6KOWLf9w6UCe
WFVcFQEpvrQZIrnrUOhKy/Ca6zclykudcrMUK2PLeurlGAME1HEiVOkVGjdhAdOnktlcypm9ehmN
GTj3GtaxVajGO9xYr2zfzIX/wPhfmSE+bex41DtBEw9pgbbFF6avUw9+Anc0LKilhWZemqPneT7z
m23e/nHctl5dniewISvaypDkARm4ZnI7RkB4JoUZtLTq6zSm5KSprB7x2NJNej9PnHcW+2+Tcmu7
NGiFcei7dpH7DvbSgR0NE05TarG9DGCNzg2XMAB/KuZsCrTT3oEkia4Mkodt5QhDVjNxBRr+6AeI
UfznDuZLrAsai7nlkbjGYU0yBMZTjIuElgSx9CWEFCfIsQ2qsASQSqMCZMt2Q5bJ2DRme62X9Bb1
C4M7BDF1DLIUO0pXxNY2aYylsCGkeJlLTYw7YPFS5xmX/aXfoTSLLKBWQQbUI+t3IzUQvmudXQ+i
SYgmg6n227Ix2kfx1hsg4JekhFaCVwtrZvbgCmgblE0AiACZsPRPsP7FbTogCuVLOwVV0Ds8Wpzt
rD0iRBNWL+kVAQaU4NJuIc0IJKl53y69F/7SgKFQpIAWUCQ+Z48uJRk9NMgZQNYdRb7vDXpyyweF
Xq5Nx3KN5ZB24+VoaoLqDSOV3/SPE86ZZUeWOvq2lp4O5XWoxE7yCwMiEax8fs5ETTwuVPRnJtfl
EnXtMj8KMne5rIXNsAIn+2ot5SBEcOBBL4UhOc0hBVKsl1RHkICHbnl5swG9hW9sHnZbKXw4LvXO
QdtupLExloKS3pR7MhpPTN8f4MpptSImk9Np4kXRcFN3UHAbwTjvthA2gAXrpbrMNW8RN9p6n3go
H5O5UBBKMiGszFbC4YvpJBQLCJVtUZp3YzmQ5c7ot0G/2OaAGLeJTP19bXnvRmO+V2N+cjQKojhV
igHdtyGxlmaCNZXAb2t1n1ZcfBp2e1KKDiI74sqb1rDOXL6M5hTtPDW+ccCwlIcZ6RvjXWUAyen4
C27KOfKOeH6voW3aaN6cl/Sj1BiiPj0t5RtUOCQoFPAEOd/LhmcFjkNWC/sozUsSM/EXnVDrPnJ+
9B51wWS20n39oXDD76bzvo1OnkUoX5wOh3BRHDE5Q5zy+p9cc89KjxMeXvVLGyqJn511B3bnnZ7g
f6i6+TEnAO/RMUtGA+/TlL1lttwBkbmoRjzbnnzmYXw3lAp0RcLD1bIXYJBbnnKpvrFbHoek4FkS
PUg3ocld5Fs7dWMiPUN4nnX9LjG1blVDSOJZyPkMO3AX0kBWNw1VpuY9rxWbG+NQdtwAhcmle+D/
iQTeIrdDFYrmcWNU6pdti5BNqdsEaHcrH+omhWrELGbq5Uyrv4Hp+4XkVR5oj2GAkxzgPZuKlYFX
b5VQywYQWqDklTBGqpjYXJ6/9IY4uosrZjbhWhs+0oTLACyqmir0fqNai04a43FOy0Nb1Qecsfmm
SuCOG/4PCWe4CbZ2HhW6ZTK1X03JJ2Ou9JXys1sKo3ZtUfJMBu2+k6JcKPbcbIFeGneJKj8LJd7l
nMbUX7MfpuTrTU0WJLaqPCZwT9amJNTjLNWPfFhDX5su5gwhMEVFoEiTMSucWHv5xNhGC5QNsPoA
wY56TJSXZOl/s3LmCw34PJqAo1+kTiKuMhdkUuvvRZgM56QYORXTJWlR0IyNPLMmwlSzcaOjzrRv
bCt8SSGcAGh6LilXxOdV0pDO9BawCgG3R87s3Pa8DrO2/GtZq0+6E291r7gJ6/k5T1saT2W7qVv7
qZBUfXciIltjWenWkiZqguzJcMz6cyPlVmTOr3TBZwkUVs5/j5PNp3d+OhVp9y1yklYOkHSesPrZ
dAbJN5wnja+6jDTBxMK/2BV92WPnxpEz2rxWIsmPEu0j8zu4poYR+EUptzp8hTxxH0xyJvBapL8i
spkA+OBB4ecY/BjsER6V3m41kjUURTqoQR6FS0XNSaINFsBiIBCuNlyxJwF8r2z4NQmezgp+03pu
MFMVnfVpayhVk7TKRw0IOBE07wNhmNNXMFvhUfjM0nnX1rkESU9zxOQ1VDGpgaM0f2RRg8lYqXPF
Le+Yz3wK86j2IAbPb+yDuA2Qb1voIOc+DJ8xK75FXXVsxjA+azVb3jZ9D2PIEotxeooDGTKuF2V9
jjXc+g2TtpVr76IY7ojThJsGwgU51nHVFgSJov4eeWdTZvjYQkpfdzSIqeNUePq+iLmDJDRzIASx
nbBziMJCledBpfd8F4DeA6fpLbmrKitctbVhvqgxPxJWvsaWe2N0Jo0ISgHXYD6orYbUau+ULBy6
bZllyU2jsKvrGl4ouxFP3FKLZTuGISzvv+ykeq7CpTy+zG9zdvObosjsm9AtbmKreJykIObbPQop
CVfMt4rI3V6bxB2NVkhP3Y4H1ASbOP0Y4xilLIdirmPq1oM8ij4t5yMZmz2MKLZHdVWsikJu4pAr
As0OlWnFu5k04oZOhOKKz73asup/0lm6sg2DM5UGC3iDFNFn57W3w4jxoK2CsNU+tI68gVc79o1s
qoNPqijxbPxb1o61NEQPBZkUvsu0rR1H7voiOoWz9xKN+iN++BS1Lps2YwRrXhh8UTNneizs8JQm
3Os0ZLpdbDf3hqmOpgM/U7ojtQX9Q9uGODkq7AMLxYUn9lGW1q2bhs99mV46UR8qfNq5QaF0a+ym
YQqGzD62ZLUWyhHlk+5VS5KPwnbeGV53PeFovt31USZgTWbeXV584RI3Ynh/imSDnLrs1vUw/+Bp
t4V7Y7JRn0+TNt9kUby8EsJfL3DOuadmBXdj1Y1X38OjVoW3HR4G3R7fW9d5clvnZQKzzFie7hDC
L9NcberSfSRj9H/YO7Pl2I1r2/6QsSOBRKJ5vKy+IVnsmxcEyc2Nvkv0+Po7IFk+lnyPI/x8/SCF
FfIWyWJVItdcc44Jko0QCIw6nRirpBKnUNgv2Fl3vHx7Gx6fjMH0yYCdNMvgqXhOBxDaPjLxKibc
2Uacrun0qWWBT8e4LVRLNECvtfYJJY9LvjM9h2HzNpN2XyX9ok/l/bRiyOFK6LjbCHWSuRe9ZezU
Jp0TFj26uzbkSFbWQlptOuzgYeRgLmiJQjVGS39I0N2gH7UcEPGNzRgRitTa+Iiw8J6SMy6pjvGm
NRcvI5y+WE+H//rnFL5EhfL2v5NK/k9WfTeLBBi3McLmnwXEv//pPzAlaICW8B3XFJZQAt/b3zEl
zg+HywgFWw7ymw/7AoGOa9BvWp/9Qzqm5biEOD1buvRi/aEC4svDDUszF448gSvZ/E9sdIsf7581
QIvqPlvgGLLx85k2xr0/8zcGKISGKhmLXOXzGYA9NTDRr0SFIlelPRFG0JpXGq8uuCGGaQL7a892
uJAl5cc/vYB/l5L/mUNiYh/8l+/GltRf0FGGT5dV0OL5+4ciaf1N5GFGfRQfX6c/6GNrbv/GNSLR
hUYoz9xj67+walfVA/OvpOm0erKtu6g9MRj77mMt3+Jy32JB5a4loOlR/Ky7vUBLGTey/PQBXXW4
gV98k6ZLNBkn42K483GuUFt3ZVNdHW36YkuCPHEP83QOmgtdvnjvK+Og1dYotq23c62NgWlImG+5
2vfZlkfIyq5Oodfdp/pL0OmnzpFxECRf7Vev/M76Qxzv2vbQeTdan8buBoONG7611cG2Hrv4IoyL
jFNyZeyrWfFXBKQYP1TynNYYFKJH03hsykszV9zhnqr4XHGq9/0rPceA340VuZ+Vq/qNBsM4Sm4n
/nuOaxGJJEAp1JdcvNrOPWvXUh/K6DVu+dPUrzpU5C6BXvcIkpSKp+C6rMqD7Z3D+BzElPGKwzAg
Xuif3nhpmwePKxudI8xTuL+8xyy5p4WSKNjREk/8M3TJo5NA8qQdShbVQWkuimzfEvMywM5cSqkM
lqUvYjpr4xp0sWM8zNFzYs68vi45u7uxvI8GAssT0g2CQqO3GSlaNzs1/b0Xxyupkr01hEeVkhKI
ZU7F2h3Nh0R8NdeG8lIUr+OEdNZ9+YzO8zkovjPI/eY1ImFec/g5q7QH89F9OO2phepqy69xfA5Q
ZvPrXr/79pOP6Z9eIbM6RF1NKbA/FVfpCNOf0JtpIQWAsm8pnaUgNT0FFWW/2XWcv4bkFKmvNfvr
Um7j8magC3llmR+D2JBzReptDRx8Lf6Hmzogu29fQRbGT3ZV9PFhMev76Qkjo9/sCK5eZdlDi4Wd
ofZZ9Bju8SzW1OxwdSAJZ/e3He+KKLgxp9M039RLBHAb5g9u9lAKMCmbNPqZ1JLKir05XEcdTiH2
jhhkWP3jFS94XTOm6G3EZyzOH9vhxsHkOS9S9i/iOlLj+saG06dby3tv07cy2Qv1MU1vQXzhqZ4Z
5za4lUS9fUAib0N9Lks4+gCjMUt1my4FgyyOabVTNsEUXhRaN69qPmdm150qc5+bhwmeMetU4bMp
3+Kkovbi7LfHkDBCSwFp7+mHJDkmXOgE2cY+zXdppTfSgrXrzRQS+aeuCc9OP2+tNqACQdxR7Mdr
aWHVwSnnEGvPseGkdCKvfA93RJ/E9a1PpsoQ+VvpT1vVu7e13+61qQyUb5rgWgyrnoEfFr8PMjc1
9y29AoYR3kQthEevPNIC/6iVfrNRx/l/0x0ebEaac7w5SblrUCxm9t5nLsdj5TY7KtjXU8gQ5I0P
lQEnqCcNBFmTPiLKH2ihWqWjIDAdiYfJG0+0NptYatMHKmLvU5vFeza2IyZ5X1AhbK3ikO0FLnjq
lBMNZhTsrREfWBHchwrgIGpHMTNhpyU4WYxtRrxSUDSlEazZiF7IUp8i0b7Ltr9lYLmJsA2eOVMZ
XWpKJirH3KCP0NKlgC1hXjYln7zs7MJpGQKuttRbbAcmeNR6kg7BjAstI0jS93T39BlJBOJxPt23
9UDfUlRRLZukGzdCeSWY+pC34+tcy4fG658bO0dazZ+ArR9HCW9BG+Fb1M8EVxNsJPkoGLdoK9tL
SLJbdsaKCgwwf4mBZ6iR87UKAJho/+LRUQTU0zxXuCdWepgS4jveCEpUPJeGfmmjnuOcU4SMy6cB
G6Tok1+ZG166bjqBEbp4DNE+01nH/DpnIR83J7XIHQ1vRpteJsq96Ac2z5Il1JXwwt1gj5sJqNM4
p4+CpfVqUt6BbpOXPjBu0pmktTflN75jXNk18XvcPlTFI93rejeS9Uet3Pqlt6M14zyAKWEycbfW
FNmbqurPGPLEalbZAz7253Zhx6f1CKCgY2mDDVUXDsu3KNrM2I2jOHnspfXl8M2ELR08RmTnFAMW
Z1prSeJkcCciUvEVvS0mlg6Pz7SnX3Tj7pD5o20fkiDX3RHiVbRy/OaN3QVop3ldZgpLXvLo6vIg
WW5vVUxQbRpZE5m1A0ZvJNahY+tMl2/BhM+NOJbQvM1yaetjHRU4nwrkuh9pYJCctXOAaxHPO2yh
VMPF5modu5DEAuYRr2H2F11+lTXuKR4hVRmV/OUC19o3BGoRccWrxQeS4D2S9wyqoM06gBa+jQdk
yJF3zEtjYfFwFQVQTSX6tZ2VO7LdqMWcJROqsi/dn55s3iCecWAqbhOJ8dKrJl/3uTlTQ8npYWc5
pnlBMjAeshdAMRth+Pd+qzmGe8cmulTfgqikQ4ub/cyJXaluq/MESLW8Nq1eUHDD92UF9keL/LAe
Y3/DvEn97VgjjHMvhH5QE9+phl+ZwWKqtTFphVb4ymp4xr2crSs2JnTlEWt07eS6H2FHd/3y4JxX
vKxbFywOPm4ybt0cHVqcQ1gH3Gcp8herHWl7mADbt9zr4TrcWC0JdwRapABUgAGfOlzmijAgPNTE
6UcaWwJ9NrGTbWgje0mpUmCe97ZAorjnxYTfo9nFY2h/DfhC1hUBp3WQMn5GLCMzoAqeGz1rTFFQ
Hly1421OR+qYX6BRXAY+ml7nfMmMuBtFpOOm12QN3JBuoKyaSal7/iUR02PdjeO6lv0nnKqftd0O
R6SYs12LX46RPiimQB5pxH9B2R/T3NvXPh4PPaLNpS0r1yGk2HiAo3TlK3FJ4sjeevFSR+TX706n
rA1Mm09zbp89J363p+HLMUS9Zst9U6nqKWhKHqBwLgYb0DUR7+ww1+nR6m1MeqKg/CnUPFdQRL2q
+mkp+UFCalyU/8caYxcP3uxi0Li9KqX/VCXuN4cQlFij2encfZzS/o7VxVejPL1JFvlbZDPVDlN0
F/n+ZWnDOkbMahwSPdTZlMUIrHdMhyNlVakkQ6/q+4JfyVVkZTa8ufiQsD/AyAGiwtU3eeHXKygo
kh0GB7PBcuBK2SFM85gjGLw0x6AgfFzVNDUxL/dco8sIYg19X15hoG/RLsfThAuXT1T7qBc6iMiT
cdPkXOn87Lpvw1OVNw9lzYd8MPC2C3NXNrQURSZLJqR73ltWQKOO0/zsB310PMoEUYVu3a6M1n6s
H7N44HPbWy9z69zXEuZVlXzEXv1LyuIMxeKT6ffAw7BYdU12yoF1sha3IpJtEFa0DfoijEBwV/4C
T30sdPOSzOI6YklCyVd2sCbrBR/6ey+xxIVx1iHgWP21ssIPDyVnDRXws+MgYwAwrG3qUqKdUCBa
KoFVM+0fgpoj1bbah9gj2IHDidKfxLwG8cCTM+xfoTfgMA+aT1k75j4OBpATyRZ+Eg3mSeayH0Vj
dZCpYAOD8uZLfoS2d89PsC9RDCAm0Kc14fCxwmmXWOWC8dH8Q2isAsnCwGjbu9wkqdKP6oQD+yk2
ucD7LlbsbAzG9eCPH149hOvEGtYp2Rn4Z9VLracOmb1/xELt7QlEwAMSsJIV+93IH28jfG1TKBlz
4vE5ikA3sAwy1rKB+hZFJR/YVj9SAYJS5Izv3XJ1t/3EOmUWHiNwzGrDRQ3Rc2zOc+XGJ6WRnKNO
njIh3GPpVMRbuahQSHE/892zwWtQ8j1IQ7pInrUxYpki4MN2iDO9J1qLi4n7RYbF1wzZUtZY/4e5
tva9HT3kueWtRBK9sOu+eNJ8TZNxSynlzsXiv1VlRSmIGOpVUotLbepzgma8Aurc4N+uYWgpVkqW
I9NVWIFphQ43bJ12AiWLSaGwg+0wMKXV3kdBp4nUAO8925fgUpx1nesT+S3qHrPRZtoCWthRg5PM
4au2c7WzUP+vJjaPa93AUfdjdozsi7ZtX9+mATY7m+AmiJGOYHlHJ4Sr3QouEvt9xOGrLGVSdmeW
bfWIxcNjV+6TD1lZ8/zowNu/oTNuFWXQ7lWEqjsiJm4GyhVWM5jbbWqOw2qo60thARYKoUsSayFh
DFiKGZx+DZvRiAD3hJ2EVcWlK9xLUCf30VieRBwfsH6zT3WoAoKq4qett0o4j/FbjtNRJ86+mqnB
nR2AHo7dvEFVHVZ1ob5S1Yj1pOn+KpdIeJBhSfUHTh1Zsk0LugkZoHLAbhcbM45vG8WefKzsOxfD
ByeQS7TH4smnKQNj/LD2dVPh3KRJVERo82Wrb91cQhPVoP9c40iP9dYdip+Qvvd+GntXEHkXPdB4
5vAm4+90JwziMJXybpeGVGuXeEb7HOu626T3sh4MzvLumvJV/KhtPq0NHlKrBFKKXNChdjbQjZTg
6I3yJ1jJpyxXqwkk+dgOl5hMnNVyG7ML+gDEREK1CN6M0bCpbpoIOQD/tUDLkS5e0z59UgqZtiRU
ZSXBs4SXOVGGTFphJYjyZE4FqwmOuOzW8AhyDt1Xnz2cbOzjbOQdR3++Cn0E9aWiI9a7uZSPceLt
honfpQ+3edUw7noZl3fXP6RhslZ2dG2SW4rbm9x+igdFFucVNvhqEneBC6pcYLXu5Z4p4FTZL+5S
Q+J6+6r31lRSwwEgBWgl9PagvJqfGZlcvsn7zHA3JDbA4IDPBqJZbCbYBC4tJyW536y9F1mEF8Lk
989PqgYQ2MV2YmMEgFUgpsbQUPkZaNntWU04K7rXrkmZ7mUrVn7C6qVKX3EMrOv6Niucg2u+m8Rl
eHRuOwBxbf4RMrRn/hL3mzdhi6HuH6Lb/0Mz+gu7Fvnqz4LRX9i1NkJwP8zIOlb95XAoE57JzM+4
OI6alWn/WNGI/u+/4lLw9U+mub9+Rf8vwNrEM5ZFBpO5ZkfLKokIJ/IUcW67XbtVO6z+/ZdD6PuX
L2cruFP8BQxrcQr+jyJm/i2kFC9yF5pC7b8kPoFCuXHjz9++xv/fJk48lBYv1j/eTP+agI7/mn7+
/U/8rto6PxZbpuIeju3WkgsmevhuWlyYP1zLXayb6K/Ksfh9/SHZOj8wDOOoJOCuPJ6L6Lx/aLbq
B3ZO3wPYQ2xLIvn+J5qt4/xFtOXJ7kkFpcu2XQ8Xp1pk1H/IpObfpszjYZrZUEVSDxnBC5bW0gk2
b4GDoQtaWk+9/LruS7kPVKE3cclGO6DpBzNYeNY6LPYZzy/SuiaTW0uSMPJgdnk4iOP4Q5qzwWFD
GRJVVeIqaaePzqkCCCJNctAS2n/aN8e0TeS2kPZ12yQcPP149DUuhsAx6zVb3HBVDiVZ5gmGqVFT
YSPZE/MUT4MlFHq2K0J/cdtgpKQe6KEncLIZqmz2rioA1Rv8emQxZtbes3HGHNrg0ojPtukQUclj
ZmLaoEAl8YwThKqK0np17dJ/FQM90nGgYiIpqXFVmxBZosZ7tVw6idwWqkRMd91WcnFNliD14Fnn
EjbjIQvC7660X4zKGSE5zWxMfAro6vhiCLJX1Sxtnr8AgbG1+deVGqESGFm3aufoQ3f+k9UoqH75
cNYR4tooIxCE5simObTBuiaSdSAmA5pcseyP5o3n5yhUVAHcxvQGXzWMZThlms2UWJdQqhWnPYAL
xODAx98TL8/JsndoGZXwtdJmZXoDHepe3MHNoVpipEMIVseVX7FkUh6m2nLQD5lTc2rwVMTJpo9F
L75gRb9afN9worigqtLeUrN2Y+LjrarsQHsmjrp6owYa2BcktInvhnbWJUBLP/WNG/s3xoA5bxjN
17ZhU2aB7Pcd5zg5eh34YgvyWB2NmOe+q9SuBq9CB0/83eTqAuyfuuUGzEWTPVUBW2wRyUdbkmYh
pvZSaH2LXapYm6X+mtzgG0LUOq+H92mMv5kBHs1mugQC6toY27dZvdBMh4YeW6arOkAV8Q5ydK9b
yzsbNHP3yIJAxdyv2Y42FBl+TOZAzRrWSKAcuXXWfnP0FG7Mrsn7G4bp4cm1mrNssNQWA5V24L/O
ucio5FvMBxPoulVCTQwmxbJf+T06VZC7lzmqFaC0GcZZyrqB9x2icZNdJ51/qHxsNH7PTiGtLoPC
zLBQ1kFcxWiUOYKlq+af5GhoEikBDWU5PjEk/R3Lzl8CcQ4hmrYFAh57QDEkghi+zUCA1+0OeM2p
bvQzlL9gpJzVktvGHsNnaEiAym0mFScIqkMHrQuDMPDe0ORilmI2fwq5V61Mcgq76rdQg0u8nrga
qNrBfhEz1+kMeNpGuZW7l6NdPRmF9y6EfWtXBArIDK1qw6uOc5c/+gzzxJtdUiUSl5SYRMfNDkSM
b/e/CFumOFIN88iF4xyP7bvlVvG+SKk9EYF66VxqfItZUnhmFfi2+nE9C4fAYUNFrrEU6pqaTi+W
y+7a6hoQoGG1cjuXaaxrb/3ZuE/nel8HRIdSjWLfGPcWuaGNcLHuWYQXc3lHQ0TyTKwRfBStOtBQ
2w3x4Cf2SUxhSyVyLBQ3JH+XNJg7u3pjIn6HsoMD7aZccRgVKmaXkDDoXHnBVT6ltKsVQ38fxRkc
P5MCStmbEvDPvK1G69MU9HyVAsyD9TNzmhxybbW0I5rDZhxn4wrGGeEejF15wS4oyas3gN94zFr0
qaL+MvHrZDEYfiwD94Okz9PULDTwCJxAib7aVnjjU1DkNOErsfkjCUB/5bogiuhEthAJ5n1qNBeI
gOy2Q2qQO6gsXFPF0YAaqEYUYQhLG1hXz16aPRoIS1dsGfP9GHTrCueCofVD39pq5/f+3hg5gQaW
ROtB0SyT5DOZ9CZpFoBfBE6IC0k2+18JqSeAEVukeiba3IiQvYuQC6t8A0bcrioDv+ZvCkzOYZW4
5Z7jdu/HIIWSwvkSWfEzjYf3gdDYOCQneDfrJGBAMnBik6BKwrXtdu9Zlx54jn1X+MCyhH/jDDxV
akbazEXun9sxQqIh55W49kOedndeZn3kARd0uDVRXWDOa4OtLKdbYo/0Q+fUNw+aUF8X0trnlPrE
vEQ/zJjTJyUgSZTufdI+8f7B/d98izJ5L/ru2eKjsSjdyRU3g6UmjdOWmUFvsZI9S/rBvaq7DV1B
MqJ8Lzx1wZiPitF7MQmdlMJt2QYQsHW0duPpkKh0L4X7PoMvY/7DvYCD0I352IAYW41J/tzGvHhV
jkVPJbdZRAug6cfvoiteFlEdgsbrHGc3XcxIMIxQ6HKHC2mq/KehE8MWqRsmLfeRq6ozyz22O7j8
WRzcJg7TVG2KEy9ZCmUcwf8gqWW5zU3YgFdd4stHHv7lpcJte/LpDePdwMlkZhQgxom4DaxJH2HU
NujBNchb1yzPjle8Nq3H7JiqYOdOUBNEbC4pe9Gc7AJ0UDe3v0Y/+bBHR+AQSq0dFaYmpEyv31TL
s66UDSWqZj9hBxmf6WYe14307RUMU2TjqsUuDl9m45TBM1Wu0VYPuXUHAO+QO/X3OIOx8OJ0oICM
OXcw+18MXA+sb9yjmYpfnc/ymtR6is7ZhVSuQlQ2qzakCJpq3db86i3yWZku7hX6wLGrZ/qoZ7QD
R1sE3Kf5mNU6wPoMJHvEAiu7mNIOw30K+OSAlkdNsBrYTupSF+Zb0CdksJIW8DORgVUrqSZ3tEmo
W+EEsafrzMuOgzd+h5Z6GZXLMvEVS+yJPObeb7w3OZWnQFSnJJpOcRH4bGpo86TJbeZwqfgla/rY
Q7+l4dSBQpB2uAjrdzHPSyP59Nm0wXlOMICErRcTDkUNm4L+PY6x6TYMtSAnR4/RlhdhUzver2Gc
HvOpllC5CXb2NQEyNDW5zSP5JqvCWblLSAUpUtEdAWB/CAhEhFztYBfCVlee/d4k5EK7roEyNtA0
ZoEjxXDpmx99YdmrKiuesFlPG2yKIE0YxvHWleKAayLYFk5qH1PIvwdRBz2+RugNZRx3cHgRYbi5
wrvTaXDreKWiOjdfwJYyXIc1z+nadn6WnhWtPZM3T5+RJ2jpMd9lGC9u/TR09/4QwWgI8srxmBHd
8HoOzGsnmoDGUHC6dp32DZmB6S39pBvqU88TT/984ulABRpFiz5vm366Vln5WCTRsxmYr6NkA0+w
kqqi/C2rnaeYvC7YsXKPdXLZ0pdnl3rnrnPuy2Tm/dK0a2UgrBppvuchQeScIWFNsOU7nLRe8Ru/
qx2C3jA0gJUbVvwkocn8d8ZTjktY8t/NeIfip/6tTQi4rUZa+FPK7/c//Pu4Z2K3cXi7+R65uiUA
+I8uIfFDKGux2zDaecTuTNP7pzYh94eLs4ehjxGR8c7lu/lj5nN+gMDiRFKWaWGxYYL8I7T4d13j
9xzl/8Qs/9kbwxD5ZyGAMU8qhzsQRC4Kzfl+/jzzpZmI6D1DxcmdhbsRF/T1OMhJGdvIkpsWYBGW
JQPwG9hESIyTRXa7eMrxANPCYCjc3RPvwE0UFbjkXbaTauq2XWr/clw3W+dsJMEf92b/aORtvhae
hzUXAzl2x/ehIZ5q1DaomHjwkHPJty07p968Ex6QY2OgK8IcqApQ/XQZgPVw8eyyw5A7h76Q1Vvs
xJ89p9+uAT61IYeUbVoTp7Ws82c3r+/8jPyF2ZfGceZDCYdnPTT2tx3DgQnm7gOE/mufD7fm3H9a
s11RSAZRhxRGZLgAH0f6+FzDwa1CB09DpPIQD+2Nk+AU7z3BnQGoB0cKm6hUu6xSZKV/1QqmRZkv
qTFBV6Yhq/fRY5NNTtLfy8bBbGLE9R53IKtkcEx3foxhM0ngUiSSJlLS/SmDJG4aqs978HqMcKCP
Gdvm+shS9cazy2da02+zBlzVaOXVFtQlZMA5PJLfSbhJMqEKlpKrJNNfkkqbtXSIJvHrv51k/tq6
47sbeVcS3Ph9g+17pQgU7EjiRM9Uqp/6Doem5Sj55VmYDI2mzQAnxufZ5Lsb/GVT5PaXnrIrhnDR
o/YVYs1jnuKaOLxpZ5VuHa5tp6yXL4RVn+pGbyxUzzDNHuA7vo5ggzdu1X+2AgKJn3TLGDzceATG
Ty4p5Ec3S8Wh7MdrjLsXk9/Zqgqh73suQ0P/M56q8VAxswZ1FOzDgLizGLufOSz/yaqXeQJoywQM
gu97VWLhJY90TI2oWhsq/caQCSYoHrmQU5BLOeyKvk9MV21EQ+cYryyrPCQ5XWxxM121o32YyoVh
0jjHgGDcVd2195kz85PH9lOVRRdhy4e8sVtcn/iL3IVGBStKrFyr2phtDTsropwhNDWF8WrK12En
HkS/kPH9QW0IcZxDkxw5Edq7ChNDZzM/t63DbdHfM40hwCoUWC3d997F5B5DiIWRzM5+KrhjDAMX
R1WU/DJ19QIqici/flmK7z2VnzO24taAz8QL0hceg8/NXD5T6/CIOSbYRqSjoKcFDxPYtBTndaxN
sKZz+YUvG3KXIt5q2AEjRpbgCicG+oBnX29jGl3h0wcsZWFKToQK29wipjilRO4c72a2saaVVO35
S1JJ1piS0v6rIC2jUsqNoMs4ndy3NXXQJnZXmM11cQKXkqwL10m2Ztu9Cfq2TgGlCppPsu3M+97z
OSb8QS+om0NVus/dIE7w/wn9pC3u2eSWul0mdW+thX8h5syqzQp3wqxuBrIzRFEe84JcWdwFO89Z
phXqDUw1fc44CQou8+6EItMpoCk16ad5sqlkHtniaDMgBmizhHELqm0nUiPsQghAGolNaVFB9bWM
NO08E+Xumbh2G3aYvbks8MR4E1X5uYi5ToM2QhJYxIWAWGnSFSYw1AxintPRzKBYbo3p7G9iR38M
RlgcCHJ+j1bUAbnSVGd1/rcaMAaVVR+ukja4E7P/PTkUrJjczEdJgjRvy49lRZnFoOT1wNYv7+wn
Q5oXC3ZIFHfXltk9WnzkAD/1Z4Sm8KogKcAy1Dj3EJSuzDJgjCnvRguwb05hZoGZIsRBAHEgPup6
2mWjT9eujfLdNt/m7O8BW+0gjNFKS5upx6aGFK56hZy/TpeDO/OCeAPl/FGH4sEeAcVw0aY6Sug3
N+zavW3BfG3JaACZT6JjTe1UERcPaUIZQ7DEmCzxKzYca90VcpcF/nSSOU8ImbJW1G5Hdkj4h5CR
m2nbyFbA36gYjjiN4qIBAdS/I6sSW05y4htRpU4uzjwho2brGCaSYcZKRITRr8zikpwR/g4Sq8Dt
RAl1CZUZzkt/GAP3rZjd+67SGGGa+7Cf1uxM5x33XpzU+bxppPuStMZHot1v2uSemDZ+cgOkN7zk
9TMU/yss+XRHMZuP2DqNg/mhRnWZAyZsBdFm8seTLI0cv2LGQ0PaF7/Md5DSbiyjJYzO3jfI/F+S
tBWGEHQkk5Zbtq077YP9ywp2mLIaXgXKCFy0+a12eoAQcf2SN+1r39TnJuS3A2ro2DYOnXZK7Cpp
QYan2jrS5KQUIbaaIAVWdqShqgVST0Sg7orzUMQYxQSp2xEv0a6ku3VD9dzKGhbDRALyovSfBEfU
LqY+eTt2Tv+Sa5QssMBLSn/j+s3ez6noBZ30hmWd5YYZHnLojYgj/Cx22+OPtUhNUHO0m303vpsd
QqK89BsBHGDdjkm8sWESQj7svF1uSFDWMlpaFLrvgO9lzU/I55oOjTXZQIY0TTh24PdVBuzZqFZr
cR964CzXSF2az2hNRLb4ULPch6K8JW0D67xB2XBmfmW6e5yKel35wbcZ2N+5sjnPBcmOgPrpKwsr
Fm3myETJUwkQ8YoL0IvXDveBiQmyjIlYNXqtKsyzNIK/gskcNo0a78zZSnYYdxinzfLoqu6aXhSO
mgg7YUDpdtaJG/6KtiIl9QI74VZXbbWro/lJolD3MXN03OxgEoGSJAfD80hgtuyrs3KGU2J6N7ZD
aBTToUaIBRVNBVtM1t+e+bS5uf7p0w5OC471ipp48Nr5VPWsfGsQO/XYQfyOmruyGNFloGNe+b9h
Sdsc95X+zgZelmourJM7Be5mKKyPkDQKIqfzYNS8MAUa3tDji44cnFAQGa+Uy3Y1mc0JWpn7c5Dl
pp6tekts/Launesp5ykMgMuqpvt+MIGpl8VOSmeDCKsxH3B3wcg5L2isvAKAGtRcQ2X1GYTTu+XU
N7XRXpQX457giBoXrxeLE9Q0BnyiD+6xyKabcUH1KK7kKwhLmDE8XAI92UjStMcsi8DJJ2+SlwiN
cyIQFAuLnLaHx7peewuL3U5J/dSUUNDEgDHMYsQTtQuck56gJOP2N83+jh9z185gyOZCW+sm7X/a
cdAczKYcD04gikNOfRZ2Pfsnopa7rUiECn/6Mui2oVxkXGs/kPAh/GpDr9uEu1I/+zY9ENaAJiIW
oLxyHNR0bY9nS3OxnZhi1+ydS74/M1+r0TdQvlkTes6gt0NU35L/TG6wYdlctyEPkH2+D5umxijE
XAsdDgKG67I8X7BFOaHRqynGq0g91jGx9PPQ4j7gChNsZ3rmN0MJowor15kQWsVDPDjYvfcaq4XS
2XPvKKidK3OjIXDk3pKtWdg87itVxW+Z5+ld5GVqS4b6s4UBsaHwgqJhKL6AHdnF1G21weRV88wX
AxY/1tqUPJtvywb0YA9hvHN0Pmz8jidVVNOAGPmv7RDcoAtxCcrCnMpShPwyJk3qJbKnpyMht2qh
UCv9LKzQoaUMi0sXzjDeuRfVhZgOdY2VmXhNTo42fO49+Iew8e11ostTWhq4nyYcEo2M7wFWLB+w
8WYa4CU1khDabFN4wKNpO5mmTUMEaM/Si9SVDsSRDzJAW+OeHClbKBbH1ADoo+0T8AwSbzo3uXsf
K7HGUnD57/TNDtJVrEX/9w3r6iPrP36WfwnH/P2P/T53ix/go1m0skwFQCM8c/kv/r5oNcwf3AAZ
nVml8jdlWqw5/9i1+j9saSvUS+GQPbQ8tvB/zN3eD5d/Ybs+tjbTIznzH4zdnvizwUDZ/LdsIbET
+abHLCtY6v5p1RqLGMwuAbKy5CKILQ+Ggai6g1WRx4v1Ym3Juwe0MW8no/KAw04cci/R1yyV4/2c
jtaCu6d3m/oQtq1HNfUlFxKsiPlUrrrZehmy7sZUvbca3WBFPA5rTfpQEdGU83jNmxQwVgvAtQ7v
7Lj/aRlyWilSZn5ZPSgaOGBiIlgvhLoOUg/0a8r1zJClh6OgTgEF3Mgs9I4RecaLJRruRSOZyiqg
R5y0NvdvVlA8y7CE+L6xHUxBHZpPZrUJJqzcBYUQKipOhew28P+fWjLUDijGj7lN+3U7D8mudMqt
vzTvouyeI7yVhRrg7aUnoA+PjcEFtscdBL9zehkReom2hj/JBFPR3XxVlg94sVJy7TiwfU0C8e6k
zgoRQNq41dK+a2lOQnsHS5IkrLJbllp2yIwFP5K6niQcVkaq3oG8cuZrNW6ygu7kzgooImBf6Uo2
hBxJ/EfEFlfjIa1cYANpaGwMq75h/8ktqdtmxfihJxY6kSjuIeBCxJPpywAdFEhbfiXDGPia9QUz
GgHZ87bq/7J3JsutM1mSfiKkYQZiS4IEZ1Ki5g1MI+Z5CuDp+0N1p1VmWXeZ1b53v2XavdKVQMQJ
P+6fW9Jn9bzXoboOJpg5Skvvc8aakGxpsOoGh17Xxt4G9QCagI14pA/vXV0HexVtpBrNL3qY2Ej2
+U5x9b3oRlIOZGFKyLIrV01+7W5uLopSdbey5b5HUJrgCLcKe0GGtRYZ9bB9GlgXx4lA7ZyfYmbs
UeljvwnZv1LIdNMDnGPKoLT7ZE7QcbhUgJQTjya6z2GaavUrrWk8m41kBanxTytHsHfsAtjdMXC4
5V6Z8l3jcIRlFEaSpGqSa1/Sf1ZkdOJRG5zHIxJKr+mrPLfPkvAWdSEkA7qo/XJa8Kl5y30lBjKt
uXp3GljAYOzr2hu6GXYzm+rIUP1iWzZ5WYKDup1VL2hguCqE3e9x3xo0FU5yM7tFdrIy9a8Zk8+I
N8WyIYs2AmLGGkqwTwoINrtWzOdeq5+CMHpzaG5otfhNi/svu3dOasQqmCOrm9PdwJU9YZpysPF7
gcpIxHFebKsSoFueO5DSdBzZMdvktqDy2EKwJQsQ5fCqRXukr3NB2oSfdpSSEWB/TKOiEBtLgTAT
p9lrUJsTDGqhM2nxJ0dhGJ5qwweftGeYsmujoKfDnqTYmCodPiV76aKykk2ruNdy7s9BQSZEpTVw
HNQl23kAOHoLa04oVxyril/W3JT1Dy3XV/Z0njCGXZGwiBpVxVeD2Fe65GkucNe2qX4ccrInhvZl
5u6D3SYnIyi1rW63X1NsMeEQ0HIr088Mwk7NUGUbtnhPGS/dNT+gxflGRiid14MtLfox2VmrzfQL
ueYYhPVhNsONUIla1GBp0SYcBY1BI6og4vwvNQaG8ZkWZ4PhAeCsp5ThdRD1D6CtwotmLV01Sss6
wnXXsUVQSNb5D8Uyl4k6CV5896ap10JWXyKZzkoaHtE4Gkp7+32eTgRmZkaLkdpOaTAMjWCb5Bip
K83qLknfiW0v5hsRfNwQQGdXVGNvE2184ub7SRyHW2EE1toZp4euHUCTyu+c3jGvz8ldoX024Iqi
n7TA9O9iKolnEMO142xATDzybXiEYh6jAQLHaMMndhwAKBHa4LisIeeCW13vZuc2Nv2eeuJtWvEr
hmAcvqhT8Zg36raTyqG1mcp6HmWg3bsO8dqTKoSRgqIykCezvglxTQsj2WhaE+2l1l/SAq/pRH4b
53B3Lubqzt9h780wzTfcKfehqz3SS7eNqOdYZ3Q2b2zQY4sLgqFHdhblPkTZOsVFn3ABlkb6LZst
OEo1ET5apwj+/zq8kAACOMp57tsHq5Agd5OSnzAeqYnd/9Q78N4sy/Yb5Bkga2gCpmUbT5OuqHf8
Q2seo+9Qn7YVOSBXz+Nz0lbVmRsG1oGssJybEtIxwL10OkKkwBOvJGLjWhXGYJL2lomzIq/cYm9W
egteYSTs13QZN4IIh4Z61evi1sTBsC+K5G2I7Y1EPV6e3eKU0Fd8LbqxeewCWFBcyEO/0GSwjavE
/eGJme98DIA8zVPn92OeHdg/ohmngd5AacDe3dQrSqnwaMjW+jM6UzER7TL1OE5k/2rXxuFbDzWq
Bb1IpYzK96HlxmG98o4lDElBfNvV9pPjuE8sYM+aZu+iYjwGffCGse+nmiaX+jBoc9BRwB881WR5
ntPMvI2m8l7KQvFs5MHntiptz+zRA+1gxhZUtIQ1dd7udmY8QOhg3ObxSruefvrIM0cOLbB3Gwf0
jjdGA85UqQ8bAB4R+0xamoTCprfvZ8oTsr+qL6ZdH461nzozdCEreY/w/PD2rIlo9uPgF3OsUd0O
smNorqRkORLD9NWZImJucUQP+jSf2tr2e8rc6tA52HI8awilYVz/tZSs5T0VUGrX0CihYCmKHgK4
LImZ/PHXvHd9uWfYwtwyBWerK4CnyPE3MtLmgCr60Oa0yyw7XPL22Pa7fNeOrs2+Pn7KytSr7WYT
uMl3mI37Cu8X+F4627JqRycHvtz+CD9o7cxa4allsMOpvBdufqH8Wmc2ik/SpnXJLs4gMI5muNA3
R3NjW/RNgdcFuCd3qQrtyIRFzETyUFjc1+PMIdTIQ5jG4NMxCoHqyYASWDgbuIBq2Qh1Ifmhz4x0
YuPHKe2jhnGog/pESPrW2NN2Ji/DiKPt6yREkph8bQrFJlAgxRFlqOrqkFNlN4zMDhr1cAVo7YW/
vx+wKUMHpMqsN89xZqLOlR7Ioa3m9oRK+wrKexVBUsoWkBjcz4rBA6V2P/TBpipGHKm5wWG9lJIk
WfQGjLpbzVRy8d7V1yKjuicLcXO1YVdsit45yDyG0ONmnmoNeyKRH4GbPU+BKpBT6XdTRE4TiErw
wM1Vmh5olTJrDGKRAtW7scRdIdl5doeyexKB+FMFeZBZaC+FdI6tTmPFqBB/MJdaxRTu0JqJiF4o
eKN7NephZCR5usspyztI2hwA4jxnZrSfsvReYJlZh2zQKf86KEPxbSnKt1JTXcwuZp7yNwUQ7yqO
ik8ohU96inxrhg1voQrhtsAoYofTK3PgYx/DoiSU9IZ0e8OrdYwtJWYlYspfyy4ZWZgHeuDagwog
naIwzn3XbXniy/mFEfZDA8OxaiO05KQjMpjEqOgcU6yHOPVq0bzi1fXs2b73C28KxrlXGS1xLnYF
6BPDWpMmX19VKSiHAeCxpfNFlb9UuuUQQwij6ywU2MHVucDrWKiElJJqx1Nzn8pqp+pITL0SZF9p
jlfSjC257pcv3Dd08jmqufsPxJCZRWehIjS7UGrWSDU6RKz2ThMY0k9Q0xCojJ8263FCWdXPlLfP
YJE9dXQOVDy/0wvxHaXTO7+WTZ1Hx578zNqcWGY4Frx4xiDmuaZ/p8xpw6Xok3zdQcj2u+txtth1
uk8pNOMvPTpjeAPOqxI3Tkj64VkX6b2X1ldnWdOxLyHxldCsY0c5YXtCgkGJnzvguqasyl04YW9M
OpdAo2H9JjVxPaXl9cuvg/nJeU0hWVcS1S6Nzfesw1yiqOl8kFNa+04QnRqyVOtqAW5SQ/U1LZw8
UlfJusswIRqF+DTYNlB9GCTYifR9CngGNzchTuocvBg5jydtP2ggJC2SkUMI5iVpD0bgtpCk2W70
Mb5VuzO/5NiwDHNYXUyteuZddXf59XfGsm5Dfl4PVnWK3cD7/2ICGhkq2X8nJhz6Bp7Evy3w//cf
+adfm54AU8djbbk267f/pGxY/9At1HKMqLZpApXQ0Ar+KSM4/4BHRQIUs7ZhYyz+FxnB/oduo0e4
pquZGPA1/X+iI/y7igBj11Qt0+WrkKuBMakhcvyrimCQWqut0aAORHH2UsZ+qjbLBCz8po6ekkBs
uz7fq7p6+pcf0f+xEfyrbQCi43+1DfCVLbzipmpqjkrs4t+/stZFSk8hqVzRZtOeaMkiBlco3BMi
nKDJ4glVVNyhostcv1sco3ZS1NSlgsmy8BRjwQrCl3zxmNZNNm1tbKcRpj7o/P2+rZkVZqypxpSc
u8WrSghsrfY1YoTV/c0krn056H6VAz0KJZdBcFY/Nl3O2NrAbTE/8g4gyLTWFsyYUKEQKyIgHVic
dUKBpEcndh6Zqa4Hh2pZSGW3rGE/VWcWRh8XExi5mR8thgcYVsXBLsazqFxnJ0sVVJf9IDn4YCB2
71gXn8nrvcDKmr+nIsUgUVg0Xs2BXt9o9SA6XvSWr9Ud7/XUxZyj98Md1REEaMa+HNpmrQP9imMI
V4lxrrP+FYbaLSOKw9v0B/X3sVLZQoxuvrNUGEta8kxQcvFtf5AW80LosxtgBt1DWiYvPR4GirQ6
c9kAdb3XuIigc6/bfxh5nQ1KxKV1S/mXpGNJDWPF8MUom27ytnoMU+OpN63smLjIpG2Xp4cpBjKl
zBrkVcaMTmWnHz+y6H60ejx0Uee7UXpscvbhVOcc9QwzvMW1ewUu7kvVONSCFvaRK0AVTab70TvM
OJXspK9n7jc9WuyVilQ8ZTJ18bRa+HI7czeBwPd6DHOp3t8jPfhWLQgCNKK+KRr7nrrSn8oMUm4a
DaskHxn8sVjCSNtosthS53ZIB4ABNVLuNorMZxJYF4JJy0abOy44LXdrsvXb6HHz17jpt15UgBNp
sU2s8ugEqeNb8VxvWioCABgeG3O4T3b1YY5j7FFo4htFYm1ZhD5kRfRclcZfljAgaPtR32IG2Jmp
8kd862RiujmJ2WYAwf4ODo/WTL0BeaeMkl/m8JLBXZ4V50mdKr8aogOCyDEuy29dYXeu2r4ENLlS
2Wpn7Zh5YeoyKxvAM/P4FNpV61uDQm63KbhdGrc0irjuw4VHFeA20SkYL8XBTKzkcTDyTWPp7y3f
oE7mWuta4u20NxZZ95Lkzl1g3MVPDm3WJaE6zZCpkzHC/KjuAbu2/G3ir5u4DcWxg+fWKW68DpON
0NOXnGEzrcxrYzbthkbIx0lxUMJqDHkaIOMWS+6khVcmWJM2njrl09s/56VgjaE67P8V9AkCjrE/
kHtBwpEPc5+dsLbhCzGHFLYDnT7UXc0HrqWUwxAbg0DhGGe3d9+ziBmEzJ7GvbXa8CibBH9zG2dy
fuvaXPuZVNAyTov90sAGLqF6pRho6aGniiSLv/C5YsaON4ai3VJhXMo6XodE6MhkP0SA7phKmOPV
sV+4wOhvdfI1GslfPUGug4Q4ucZr1JY7qjdBj6BDCurrlEn3I0cGyLUFkqY8jvlwIE/xAOc1Xnel
GniGM/0ojANkMJlFVOUtl3TYx2FAzQO9aaQ7cQPQgnCxW1QD6IunjA9yTGS/bqf4C3Dd1eh64A3q
OVeG8wCwMlf0h7GQz/kYnUZjuqM1fui97ktL3Oo0/6XcYk/w6GIr9pGICroRm2zhTCDIxFbCiVlY
qlwRvZRxHHL8FnSty8VFSNL5znMDfQZDwbYP2mtedU/cH3ZVR/1tIZ7xn7+MKnASLTpT1/vXZBUt
2xU47gELAimVd17Rv0NfXAp9BJTCM6AMuTc2dM6ZyvyoaeELgPubXMxMQHTfui59DRLbw5L0GJrh
ZdSCiztQoxsEgZ+LYVsuE6eZ0/hilntBSZKMLJbAzlcqh3UTM2qD3KSp5hSH4WF2SWdiTjiMLXGe
FMjUkYVMcaBJt9hNfc9cDsiCOieQdMpzEetPBOD5BxSUDRYkXei04kZkLqOn4uvSPZHSWSFv3UYD
a1Ao3U2XTLaPo+eOnr4pjKz3RRJo7LQxw5VB9pOpzT4gXrQey7reFHb1Sk/UY+CwR3WNLQ5TOOkW
AhJeGirp9o4VTN6MLSkQ405CW1gl7fzJGbyz9Ol9CCqVO+gItQ3JYWVMub62y+ieVPZE7DeJ93mt
k7mIxN5pslvdhv7s1CHMS+pbKjagG4ZiyMQJngLoHQBHubo1GXW5AoypDD6AKXXrUUtPXZL46OQI
fclX2HL5HwLYlIbRf2ZB0+EbsmkGkl33lOqEtJKImTaasV80VGQDfPGGBHLNGC5OKOIMHvntg9Dz
Q++mvt7wWHHBhm+5TuJlGaj3YqXGha8MsP0Hl8A6S2WFgp2enFSuJbsM+LeWaxu2oOvWwONGPOKW
FMOuTGuFTBHA0HGsz4GmcMesjJ1sx8tYMAghxRFtrilFCxxw+WHi/GntpHl62D1ERfeBkgdZmoNE
ieTNyOj3rMu7QTbcq7KSkj0A9zBJQxbrKjMWDkp4BZD+OTSROLNF5zQGGAYOyxHP0e1D3Ts7x+4v
2QiIbzKcbSaLv4nspl5CYHIFpFMp/YoGgKLWPztkEjhBxiUNiFWkVoolWNBdW4mtLedNWug3Xa2B
IRG0G8f7UsYlnULHiWxecfSdREOEIH/kcouJOra3EqhAWjvbSemuxmA/SaBh2Zww0Ex+OnAbYiuB
7w2OqoqfikTJYzMPPxhLLr1DpVGA320T1gE/TOH+GsV05MTinYCDSy16T6miW2oTYTeH+b1xx7vV
JKCWYIw7uY9XAPOz9pSr3JRU/QoG40MOQGDj2t11c994sWqeOWCOsRoGXHTCb9LtnjtUb40FI003
lGvGFhuyIN+ilX9OHS++pvL1CAMnhZC8X5P5J7Rs3JB90UHIVV+UdMCBgutF4Q8NVMBTkXaBS3mI
0/ApAnQEPwXmssM71z00M0XwdND5ebqAK0lXzLJ5q0vwTWZ4bDQS9Hz+ukxZlwQTMeGNV5uiAlcS
cQ5svjndB/foOZCxyM/fhgolN3GPhc0zVxebKNY9TLSYnob2lOfFIVQopsQcRaMa0mpOt5Ds2LhF
WY47vXSo5TNOqd4lpLsoQuN9+gBoKFol0CJBATzUlZNcLD5qgrcpTG7UXwT+D2kUnlGpH7jE7lQx
vNsJQlqTmIhoC4O9qd+mQd/WVgEkeXwWeTNtSuns0frugZ4eKDYYoRaU3VZvVO6bnfIYpOKSRLzZ
i+YpSlo2T/NB64piF8gZhkMxVA/Uin/lzUBsTI39iCLGbWjwHje7eR+ZGu1u+lkLG1YHVFzBf1ql
c3OYZcwxlk57wohcdVVAMO1Q/LUl/gMdR1wJPD7CyB4KnsdecuLXrcSDnPCBtRtzI8F14XDgf2n4
OASRrflWVn/IuAWZlrbkhbBleHkKvNOgRQzDFbhbZT8m+XbWXD7QDYVpxUzigUlNTXdcVj5JG6xg
hp3pDXusDOuE6ERRkKlv6pAeUhtZp40bUM5x6ByTGcrKVII+UIUR7LtIRpsQro0Wa142Zk/a7JyE
1v+i6zzNtlEiyRIRVQTBHDbL195FG0HSN9ruM3OCrRN13SZYolF44p7KOX+pcSGSJgRUS4pKlvOh
W2JVRchI3i1RqzZsbtiUd+0SwrKXOFb5H8GsAkkzKh8U/HEGyS1tosPNybtrOYhug0v6EamEU1wx
WF3W36QqwKCQBotJhXF3ABW4BMUqMvzjEh1zrGHccGlg9F6CZRUJM0HSjKWHB2r8qyeB1mitcZiX
UBorGXrdsIw86imv92kJr41zs7OWOFtErs1ZAm5lN+JX4SgYm82g6X5KEq4GH8ZXl5DxGSQT0nK2
C1d+ic+lS5BOiDlmINUeYrT4maydHvaE7kjfYU/fkkhjoVRUO5d8nkVOrzASuZdLdK9vemBUhPmY
Agy4g0pFri7ttoZdmC857xvQMQQB5966dEs0cMwJEmoa7urW1FueH/Q2bDonnfcqRX9a6lFX8FcE
JoaU3KF8cIkg0mVDfROWrvVEPhHqdn2ggp1+WbKLM0dVQJZRl4QazSXeWPUd9cNL5DFP9Vc1IgT5
39+9/0tyn4sTMTDsA9xaMTioGBH+7c6v8s+KkfwkCWf9Duvhsxtaqh314/9XgywCGCYk0v+3tWT3
Hw1ML4R//y8VTMsf/WesQ/DzX2iiixlEt81/iXXYunAsSlYdQ0cTcgTRjX/KQvY/WL6aTFPISKi6
/+ktsbCd2K5Ojt/Ac8L/8z/wlmj4YHkE/oUlQabD5t+J8CUsbDCO+19y/DVOklw2fNAXH+0qMCtI
4vkz6f4duJF3jOEPpjI9s1ck32T782IoCMGGkTzQ8mhXW5G77gY04M6g9dqF3UIZE5uDicXzAA9g
NWgxDCwKPS13xp8BXnI9i/orFbZ5xPg9PGB/SQ7cHHmtz/1XD7UPHymWNp2yQa9sOGVjGZ/FFAim
yOa10rSLqVVs3GT7KcwaIlmFy7VxwrdMjj94s86uomHZhLvuOYI6D92RX4ZR3cN4CA7jREhA5Bym
JHfFNhnBfBO6aTDe129po3ruJOgocH1+lG802jmr2hFnbcJsGCiZrzH2El3TH6ww4e3TYR4X8qLN
1M6UmvhWC2Ywq/oyB74DSms1T2XNB7Zveh8D8EMVmpFWWdu+qRnX4TXNltgrif3kBvSVoKi80nmz
tmLtGIjsw6jM41Tpf00tNhnzsZFjaujTU5A5HyjKZ6rbGbTzEXtM1pzrNtgmLP67Xu4MzeBHHbw5
YXgdO7v0MIr8ub2wVzZNkKu6VmGsZjeRuW9ZotJBTRlDSeaOo4TpZrTjXZwsf0WK9SbrBujZ/RNH
JWu1qfasgOWPNk0P/GtoeWryR4i2ivFtyvEibYcwCYifdQCjbMWH4a8x7LtoabuftOZTpnBlS7W7
1mHN9cjFmkSBkLI2hbw1MqMSOwcoOA1G4lUjn7yyinygv5/pKG6tqp5jtEqs8ArYa5vLusVeWOuh
/URJyMYgeDJDZrmqDWnFJtxBDphNJSzCGd0MTgwer3PfAcfp9Htgi9NcS0YEu0L8y4YfC9YvvHy2
COlwiWggSNL6koh518uMRZa7MR20OGeit4Oq1P3EJEThMyAvc9nn7WnO2yUUYQsrylm2uXB4MEmv
NKoMD2VCNGcI6Q2agVFB3Km+GIdOBRWefQWTcxpg1fbDXzzb1TZN6gOdebD78miDOxbAohx3LBTg
aiviSMEypH6df7hDv1YQ3OLcxuggx9MU288CoI7ZQldLkvnMNvVvoPN1PRh1vA0tqHdODnKDlBEh
WYYLq4BOxc8gsqrX1ha/FRQ72EfwDGXCMNJhBi9wliAMT6vGFM8KW5GNnPvvNE3h3eDYimMoXVio
HV/MpJBbB0UqODA74mnCxhShpAbuDTvOW5eQA14M+5IMF8GViVj6cKhSZpG2sV4mB85lPeGXEqgL
ozwoKpSILmweVVL125xs67ZcDClJan8i9HKeqy+9W9xmu390p8BTAYuu83wQ9Ic5H0jqbMgJdpSd
xjBAbRqxL65k7KtHySwUC79F+s7Y+rD344NhFSA/qpEsvLNO0g5HRz6/F7r6Xg3dL3SfjkrR8ZdG
zUNQCkhYQ7fDQrKOlfFDkPHU6TqyaiIUs22CWJxvCa2zjdB+2qzf1wR4hCFPU9IQGSoubRHfwRKf
C+2n0s0bjjTkLgUecYzpa4CwaSypXyd5SKXh6dq0pS/5TOwAtBqVw4Z2mabgGSLJTk/0gwD77ljK
XsHx3MfRTcNURGS83vW8RtKCcFJqVAPjTIjJLja+o3a4F122rc3Zt0l2J1qub8quJIrFEtBZNgRZ
3Z3MSG45vu713PzKrtrqdb9hFe+7HcCrQTk4df3r0GCy4pxi426dipKCvohgu6+2Te0FYZeQ7DWi
NQmUK1TBV9wQ2yDhrsPNZm/r3eOEmB8G5ktcT4dc09dAm3x22ndb18+yNe4pS2Iu+a7ftuN9dpTX
tlB+cSnuAhVwVh2X7108Dl6xoHM5eLeZKAjv0RKjt3wutXL2JJqErfXwqUIcJhGMutETM97DkRS3
w214q3Zg1eqeJX7H0GYBz9W76qfN062Ya6Qp+qwRcja13lAuBmgsJ04WN83ZicO75iznXgiCu62X
mvoNBqIt+fVDaiIuEm74qoYaRZVYR6v8aeA4x2ygh4rn2uhdLnCje0J/97gJY0GfQWYoG5sR3nU7
OjxjTtIipcwlnW/NqJ9UhR92gVjpcMGJJBES6p+SANVehvQKMPzziI8lCRjr1jjJteyyc2la60h+
TWP9mEljPxBJMbidYivx3HL03TD4CeP+W2niY4Fgrg505k7yIhIWH+UIjkxrjoOlfTdqeiAydOaX
j6WciQU2d7flNk7RBqbBdT0srpal/VlNp1cVyDF3tW4bzzN6QfoCFcuThrFPA/kVdeHVbTLfYFGa
NLHPo4uOz1MSTJcBkOlYibPrGFyTRXQxa+VajuZVdzk2RG1/NGr2oRFmXoVNfS+G5qZm9l1nIEHz
8jhXjvYICS8J4g9LwL1NUahTfeJ63Zb7gu6oXuk/mche2XF4xTBwIZ7Th06tiLI37jHPRuJ6rof7
aZ90qCSy37nJwj5vkarGS1VRlFdBZ9PyjWpbh3CQy0lIgDEyz1baPrqpG28sOO2VMz7mEg1l7gOQ
yZxQWYBZq8DfSC3IN5sY8rOuepU61ekt97Jgjt4mOJTkVneuozxbVfDSF6Wzmcz8oKfzbppYzhk8
umgfUJaMBZMiECd4LwX0X1gixOMyB/7UQ9c2JnlwOhXx2+IbFSesnKs4ibfsNc5qm+zpcfHm2DkS
J/NYtzDSydtg2DvKyjayFMQAlXW+dIoN7R43sbPKVS7a1Iifq9i9snZ+iyrptzYhSkt54fb46dCH
AeAbYbwqxaqXnImO/mV0xQepp7WhNiN43IHcHR+ZBrLraohygASucWvFeE3d5uKk7b1plHtYqC9W
oWtrPZtgAtNj9Ia8tZS5WE9hppNnghWX8aJOjKcopS/E5AYZoIWvBI1DZd17Xa+9uy1fQ2R4RUae
rLWRELCw9Mr0yjbhS1HSGFMPCsmn9TrTlewKGCy0AvqGg+FjPUzkYSqDY1nJuosbDA+FtIFD4kcK
pR+1nKZKfVHxArZmIbd1krNYgrEedfm5CRXInCp8zarS6L3JnL++0n0gEywK3PQBllCzyuPsLYuh
6IYjIebI1S/hSOwL3ke3MafspDW2Ce3T3o61vTWJU0N0bsQLuyabsuvy3GZxyjtawyTBSogfU3Qf
Q5Uqc26pKhDrnRHxaxuy4VfVVGCoFoIRLZpwQ9v5RWa5p2RLq9b0EkfaqQaJjxXOn9SiYGDJP6is
/W7Swk/q7jVsnC8moOsY1r6u1+88K4kHAeughTEvVgKkGMinaUCZ6puPMCJ0lGQWI0Ri/iGG5+um
I45W9PoV3JK5CgW9c3U7XAKNLWoUWb+hcKgJ7P1Y56kTZvxj8uQ0EVucVNd3bckubkjH+CJVJkpI
+9mlUDGyKjmQoDks17HgPxpjV2i64RFTO/S9sbUU9wwx6+pW7DBopCOZmNFg3TTGarJ0Z/FvU1w8
+haRx8LGncHzwrezFHS3CLukPx8na9p3Zor12g6eo4y1GaXQz0oefKQ9EyNjjQxJo1A1dqPw8+Iq
cpMqwVdV6/cOvxRMIy/I5waGFYtW263WmAcQgCVIV6d7CnL11Yj4ByfiEFH6mnYQHqjL62VwjA2F
0rGvuXD2mpt4GqxSUYyHzJC7LKkuTDv7dhj2MbJWOGP/Mg0+1TCdGB71UvnSsupl5pXBpuytqaa9
lSXXNMV7qhEJz2Cqm4yrgZ289dJ5VCzz00SrcFRY1G17tg31MccvaCsD1QgY2mT0MdAuYxMPxMV/
Mq2ebc0ce/xtNDSFlBrFyIgz7nE++PnC9q7jk5XyNg2KY5kPj2Qnnq3MeaFv75zE5bB1Q506G9og
3PGSNZTQhsO+d7ob3Z9vYWH/pBogsWiAfGrXyKgaWU9j8lW8qV0TAgLiOr02ZpZAjfKFMoulj/Eu
7iPV61QinbSkPgXuuJVte7QNvkkAGnvVEpuIWAhCmsF/OYGxMQrjRSzZBCd4zqP+ShpnOBi0po0y
fgaBQZeacY3HxpfVdIAmx2ymFsZqFmKrsyGQimDE4vcbR+wstbZ/rJ3yQ83BEgmCqEVSofSGz3CQ
Yi9d0kedW3MRGg+g4o5GnRGLMrH3oFJbsUMND3WtA11lYU9yzJ3FcUiyHZPQn9LPbF2U4Qf8jLKC
vPCV60xvmfaO2QeFv1BPRR6S1jQtRr0U4sKgXc02eDdjbuS2kIFXuVrtF6oUh7ain1JUooajXD9y
I7irbunyCp0hBQExG41tIhVMS66C0jbC0jGxVPQVNmlzwPA+dFbs63X6U8vqlXgHS4moUnfU+Sbb
soPGxWslg9Dfr9vC8pssOpTT+DNIIdZ6rLw3SrUhkHgoUlLOlUa1WR41Z/zQ8ZaD8ge++C6pBacZ
l5MI17Vo7DdNF8eI4xqyy6k1v3AEhl7aD37azJg+Ms6bfA267JQHoP/KHGmWGE23z9yFedy5OyUt
/YHFyLJ62beGfnBUhGGTZRlPL+mTcK4B6C7jzFhfq2a8FVFwSvjht6J511LBdZIInqmT6gS/gU6S
5xjyRi55zTSS1ZxxHEs8aFyjlTx76Qf3lGBVEQOhQ52OrnpCDkmNzehqvEcpWp9ByG/T0T0PNBpY
TntQMpfla/ZrNdlHq/H86PXwqhjLcFmhlI6k5SsbwtP0lNrQuLI5ew+Ec2Kn9pEwJlOA+iztajdW
tt9h4R0H9jJmyRNXZGJX1cLL9GKrDs7LJEkONGZ5SiysnpY67wOT55AiXYAI8ZU6bNdzcA6S3llW
IpGxg/nwQEMszs3m1dFo7GNJKfnNpR9VFh+zZnqHTBJ58Oh59ai17UXLhrRI5txzW9cDPRQdINf/
mqJ3D4VVPJROSfgzkb+tWV3izPiscI/74UDfXJSSpB7SSVnLgUIwwFXzus8mYk9RJNYp8vtuIgwE
BnzgMVHaJ5MXBh47OjmNyTiaGNizhOKJNo9vHVEbh8M30c2PItPZC2XGb1lWn21MUltYeyVy93PI
E9Tk26QISW0W7vM8hducCKtnzY61VqJwU/WW14cdACt7eEjG7L1KlVuZLEdrx9SVCv1ahQzp+v+i
7ux64zauMPxfcq8BOR8cskB60TSJ3SRoUsRp0xvBkGVVlnbXlndl77/PczjDNWfLGHaGQE8HSC68
grQ8PN/nPe9YJoKP9t2vdBQc0/v/cD3sER6Uu9j+C1goXST45+A05maaQAflcffdjlztYtP6v0Jf
d/kXrgq6pg93BQXK949vLp8B2P+OXcqXr+8bKBk7D1PQ4SWIFSpj9/LiAgIkcvirx7eSdt9t2GRp
WEofhsdn23fHH/2eK8WpwklbnrSP9DBopN09kvEc758AZ/+648rY/pY1IvjHn27t5ikruhjyzd1P
R7amn0cbv7ncvet+uHm9D082m+bZq5tb/83xFSDd+8v3Xz3chb+/QoxvelT1YU8Uf3t4fODWs1cv
h83ND28ADt/ePxAOwOL7y9c7SDWbb9/cbv/9sHn/y7ANvwJu+SfstbCGHvffX1JMMlTeXHx7COFv
e894h3IVZoTjAaYvpiCU6MBb+1/Abzx8dXjE9+3idvd/g2fMDLlCDfv1dn+7P/50uH44/uP67eF+
f2LnkU9/3N1u9z/v/tgPTT3i5V+UIY0/H19ff/nF8xcbufWNFO/2ak9D+nr8Vk9ffPlFD40QE9mz
nvj4vcYv/dFfc/+chzu84A/43rBjaWNsWauUAx6QHamb/HFrek+13jYufdoAiKQJP5PT70ni4w+Z
RPrxn/noExSCgEjgfDjw+YLoTAdelGthkOlMAmydWmh/YfidJKRSBAFwarUucJOcd6iCkF3NRADy
1cOrBSxb48sPQd5YMRn6/Jc/mKa3HWDhkdeL7eNCANa0Duivb1h5TUelIFDRakGwLB3ZBbJyAaGc
c0H4bnB2aLOYBraf9bkD5mZ87UqN8GgERIXsoSfPV3oFnEJvYbdgpzwfnYJYwTSciX3AJ0yvvPQN
mEYHkt0NCauvLDAI+Xq1JvRmoHkM0x6/auYVrfEIBjvR+OZ58HoTGAyvNrR9e54TNJbGQxwYo6ej
UALkKz45p6v3f4JS8ZRrfVZyxHgfQVoyreLVAwcgUyBehJwVpQCkS/kdyPt6CUQDISBXo/X5VZfW
3xhrrROYgrIoQK4GuMMl26zTABaEGq5qsEkASHTmA7zpPPdBkEFnRWCPR5kk+gAnskvfq0YQ1oCN
GRroTgsJ8M+oAAha+VSOxoyANbAcnyokEBqDIZD6CPmMnHNBCApIrm1OchA+VnWqgNty9WUCXDs8
ZwS3kh61tAniomWrzet8fqh5x/dSqQiEfi4XwapmzsAZK36gz0W5rmhA9SZftzIpdhIN+EWuzAiC
aaUdMcLnRpXQ6ARsD5FztQQGI3f5YEUxOYFSENZYgRDiG9KnKtsl3vMOqwURTQugVRCUS07AmcB+
qWfNPHtDjRrhocmor5hpHcB7RpoMGZicslCkqwTmhjJhio8q3WLPrnO1RtA66LmGCthqEkQZH+X+
LAv/OX8qHTJJdfERBLDsiVd6yd50NnryxiyIcx8B+LhtLVCPfBQKwg9Q5q0gCFwAveW+lMBFQ2EZ
Ya5PeiL/5wfUKUNoYAtcQQbUTz0Dx8Ws0RvKJ8tsbPKTGq0CpsUV+utQK/SAt2EQOKn9LHlCJ1hM
9ZjMKX9WKQrbSjek0kF44zrQ7vQWigSSAqNrkJBCW6C/5+ptIXBVYhhopE3dhOLxncFGqNl1OgNG
IOnFVFQOPnLtI3SQZATJBsrKqaVyivCBnNpKKSbrKiSC9V29BYgmYOr2NFEpNMGTK/iAo9AZFvqw
Rh3BQKl1cMCkUyZLDB1lygKkW3Pa2Fkv9DKVzpCakhQZSp38qPzGMi5QaovHmCTVaOyxwSX0X2xF
nz+F7LCKgRx5GraXpUQwNC8cRYvm4tK6ONQXl9ycy0gfE8jDN/zATCeIk6QKUwUu9qPRUQJ8dGku
UBMxIKuCahpu6DyPJQbNJBFMYFj7AZqgMnQKrKJeEBHWLplDyk1XcsrQSUVBZ5aFytPRqBJMjG19
7ASxAzta08bSPVjj6HM3uZDXlTR07MamF1JjCzSVhMTdT0GzjJmOpLoXiIbqkNnbVRoMUiYF2ilJ
3UtB0IRkUNHHYSq0NPbeZGm6vh8dMQXJlqVmmrlFfAWUBVQTU4tFYynJOs0Kbdhg2Ep33Ceamyml
TwCmQoqJRWge1SOIUF9aMYrtPCgVrogYT1laC3ljkHR7yp1SQNLlJYEZ2HpBYBOU0ePdFKN3KDUC
H9o5tOFUeKU/qEsQaETugtSFC8oGQuXUUCozBi4ToUfruD0xpwwaEwbfd319rQmASRB73FO6FC4C
fTn6ERoNIrLknIJXjR54A1QPStep6VJ6Bmk8RkZ6Jw+pE8IgJpFeUY0oGNRCU+JB8yVNOPcNfQOq
iYCSXKhKCAMGK2y5lU0HxnLeY/9dmTh4EyA9gQGYEe54dFrFGoNsR8UEC3AUjNQsdZLamrL7lEPr
tAawJxl3WWMNvTA6QyJ8Mv1CEhcggLnSirHNlEVqDJV8wRVmM4FHxT3SSTip/UwnLKkVE6wR+qVu
Sse6Qlc/megMikBixPRhPOcVFaNAWKGydMYZvz5BMKOp78YOwDqcIBpzCCi7sQ2ZBPkUNjFFCI2V
Ff2mFZCfvSAboVmZhYLCJiyoSlqxU1taZfrIe6yPlQJncGB9phF1mUc3pBSRHzhBnlQ2Y0l9VwB/
UTzx0mFSnhKkImDgRNnxZlVsUgmN0ytuaLT17pJiG8Af5rGIiibLpOfLduKEitZoGxFOwfragkcF
4taGrsykG8PzNyRSk/NQiQml7GvqZzWMcsHJIILFDhQbAuyO9sob87A0rTDdZ2ol6DcWElOiUE6t
KDQde0SyMTblERrtYgDBWj+jYKhL7KHOXMynBDsK2QfB80OWoS6fwoWtkFj23FkL3KOlzkqnCBnM
+Tt4KuhCTcFVY41B6h/T96qptoC60X2VHuySJKgxIkGa+Y5C9BMRfRVV8AQFy8Qi2X8ZMi6s6dEF
PLJGFWB+lzd7alSAUBHBO7Ix9TsOkqE/+Abgkvn8r6qLq91huxfih5vb3bZgXfjEdPrsF8z4Fug8
WbrzuNnCE7A1I/dns288PbtCOwD7tUKzgZXCloyhAwKZzpkguPyScluKzPGobMFxD1h9rU3nnQ0K
wcwnOZSFFdQb7J6yUqYxS8h3tld2YWk2gN0BIj5Fv0ITJGHqAHWkLF3XhEp2KuvLKDbGQHK0nu7a
giXw/Lx+HO8Hn6BRFGQ2K+Ahe6ZQDGEIgcu2ANUCN+996Dsp9I7isuozZ7otIBcCcOslQURKDGop
rjbOR2OPAXDKCgvH0cDaCvaTkDPFgaL/RtnNJuIJBagyTFBgp+9VkzXJ0iWBYiBxHE+ZOICVBjOO
tkzIBpUawa5DfacB9Dx9SHYksvaXCXRnBlnxtCrxwWQ8qwysKBRZF5ryZzKDmUkIar51TGmm/qPG
Uoo59gq1JFU1fTdCwjSmKAQBZtaGQNNpMgmNGRSC8GtkEDK4k9JhyUnSmwdMftotE++hMG5itm09
yKUzDuh87GT/Wk6ZTLNb1IPyYN83faqSpkJab59YX57zAs4KTNwAk0zKqxw3SycxcrnBaANjUzpJ
B3Vl10CVfH3c9CZCbEjkWbQNz7IVbXvfT0MKlQkEV0TX15mRR+VeIbKE9MpL00BM7Ogyq5nKcY0a
AQXTCtMawgZCIKVc1Ag8iBQYLCjm3FqjRoDRWIHVyZIrSStyGRLXQt4Afe1p+0ZlB4JNh1XmFFCb
sojO0uV4ytyaphxcmIDBJmepMXzKek192cnqWSSz5L8lH4FGEFfRCY2ZFNFiFVIjVnNbNpUWNWEk
+oJX8kR8qdFJDjJoHRO8mnJzACFOGQFcfkkTgEAEEjbYK7KT1KgRkLGsghsOzGuhQs2Pimhn1RZc
uWChWD7RLAiKjJA0tUYjAMdBL8xUu0wcYEF0UENz7UFSFJU5tUggdU1rJEDngUiAa8hKj7+dqQLy
4RIkiBs0F97gXYTAtLJjz+QebLA/1ZRlvCSDgvmGTcycX6lEvXioBerjpWyeydwm5NFFaRoyzKUI
oyGcTUNn4e0YLlSrhEBnYUkOcbFhzYwLJiSQUH/ANj6hKIWUX37q6v76+cOffwMAAP//</cx:binary>
              </cx:geoCache>
            </cx:geography>
          </cx:layoutPr>
          <cx:valueColors>
            <cx:minColor>
              <a:schemeClr val="tx2">
                <a:lumMod val="20000"/>
                <a:lumOff val="80000"/>
              </a:schemeClr>
            </cx:minColor>
            <cx:maxColor>
              <a:schemeClr val="accent1"/>
            </cx:maxColor>
          </cx:valueColors>
        </cx:series>
      </cx:plotAreaRegion>
    </cx:plotArea>
    <cx:legend pos="b" align="ctr" overlay="0">
      <cx:txPr>
        <a:bodyPr spcFirstLastPara="1" vertOverflow="ellipsis" horzOverflow="overflow" wrap="square" lIns="0" tIns="0" rIns="0" bIns="0" anchor="ctr" anchorCtr="1"/>
        <a:lstStyle/>
        <a:p>
          <a:pPr algn="ctr" rtl="0">
            <a:defRPr sz="1200" b="1">
              <a:latin typeface="Avenir LT Std 35 Light" panose="020B0402020203020204" pitchFamily="34" charset="0"/>
              <a:ea typeface="Avenir LT Std 35 Light" panose="020B0402020203020204" pitchFamily="34" charset="0"/>
              <a:cs typeface="Avenir LT Std 35 Light" panose="020B0402020203020204" pitchFamily="34" charset="0"/>
            </a:defRPr>
          </a:pPr>
          <a:endParaRPr lang="fr-FR" sz="1200" b="1" i="0" u="none" strike="noStrike" baseline="0">
            <a:solidFill>
              <a:srgbClr val="000000">
                <a:lumMod val="65000"/>
                <a:lumOff val="35000"/>
              </a:srgbClr>
            </a:solidFill>
            <a:latin typeface="Avenir LT Std 35 Light" panose="020B0402020203020204" pitchFamily="34" charset="0"/>
          </a:endParaRPr>
        </a:p>
      </cx:txPr>
    </cx:legend>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E44B_6D4CB7F2.xml><?xml version="1.0" encoding="utf-8"?>
<p188:cmLst xmlns:a="http://schemas.openxmlformats.org/drawingml/2006/main" xmlns:r="http://schemas.openxmlformats.org/officeDocument/2006/relationships" xmlns:p188="http://schemas.microsoft.com/office/powerpoint/2018/8/main">
  <p188:cm id="{E1FF3F1D-E97D-4C4E-ACA5-3E7D01194CD0}" authorId="{5ACF652C-13A6-EF2C-4009-5D360EAC24F6}" created="2024-05-15T13:57:55.029">
    <pc:sldMkLst xmlns:pc="http://schemas.microsoft.com/office/powerpoint/2013/main/command">
      <pc:docMk/>
      <pc:sldMk cId="1833744370" sldId="2147476555"/>
    </pc:sldMkLst>
    <p188:txBody>
      <a:bodyPr/>
      <a:lstStyle/>
      <a:p>
        <a:r>
          <a:rPr lang="fr-FR"/>
          <a:t>Avoir le chiffre de la conso cible - cf. perspectives gaz 
+ développer à l'oral sur "en quoi ça transforme nos métiers"</a:t>
        </a:r>
      </a:p>
    </p188:txBody>
  </p188:cm>
</p188:cmLst>
</file>

<file path=ppt/drawings/drawing1.xml><?xml version="1.0" encoding="utf-8"?>
<c:userShapes xmlns:c="http://schemas.openxmlformats.org/drawingml/2006/chart">
  <cdr:relSizeAnchor xmlns:cdr="http://schemas.openxmlformats.org/drawingml/2006/chartDrawing">
    <cdr:from>
      <cdr:x>0.28787</cdr:x>
      <cdr:y>0.87142</cdr:y>
    </cdr:from>
    <cdr:to>
      <cdr:x>0.47555</cdr:x>
      <cdr:y>0.98232</cdr:y>
    </cdr:to>
    <cdr:sp macro="" textlink="">
      <cdr:nvSpPr>
        <cdr:cNvPr id="3" name="ZoneTexte 2">
          <a:extLst xmlns:a="http://schemas.openxmlformats.org/drawingml/2006/main">
            <a:ext uri="{FF2B5EF4-FFF2-40B4-BE49-F238E27FC236}">
              <a16:creationId xmlns:a16="http://schemas.microsoft.com/office/drawing/2014/main" id="{68F1E914-3755-B2E0-ABFC-A8DD23C8122F}"/>
            </a:ext>
          </a:extLst>
        </cdr:cNvPr>
        <cdr:cNvSpPr txBox="1"/>
      </cdr:nvSpPr>
      <cdr:spPr>
        <a:xfrm xmlns:a="http://schemas.openxmlformats.org/drawingml/2006/main">
          <a:off x="2761854" y="4989759"/>
          <a:ext cx="1800617" cy="635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0.28787</cdr:x>
      <cdr:y>0.87142</cdr:y>
    </cdr:from>
    <cdr:to>
      <cdr:x>0.47555</cdr:x>
      <cdr:y>0.98232</cdr:y>
    </cdr:to>
    <cdr:sp macro="" textlink="">
      <cdr:nvSpPr>
        <cdr:cNvPr id="2" name="ZoneTexte 2">
          <a:extLst xmlns:a="http://schemas.openxmlformats.org/drawingml/2006/main">
            <a:ext uri="{FF2B5EF4-FFF2-40B4-BE49-F238E27FC236}">
              <a16:creationId xmlns:a16="http://schemas.microsoft.com/office/drawing/2014/main" id="{68F1E914-3755-B2E0-ABFC-A8DD23C8122F}"/>
            </a:ext>
          </a:extLst>
        </cdr:cNvPr>
        <cdr:cNvSpPr txBox="1"/>
      </cdr:nvSpPr>
      <cdr:spPr>
        <a:xfrm xmlns:a="http://schemas.openxmlformats.org/drawingml/2006/main">
          <a:off x="2761854" y="4989759"/>
          <a:ext cx="1800617" cy="635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0.28787</cdr:x>
      <cdr:y>0.87142</cdr:y>
    </cdr:from>
    <cdr:to>
      <cdr:x>0.47555</cdr:x>
      <cdr:y>0.98232</cdr:y>
    </cdr:to>
    <cdr:sp macro="" textlink="">
      <cdr:nvSpPr>
        <cdr:cNvPr id="4" name="ZoneTexte 2">
          <a:extLst xmlns:a="http://schemas.openxmlformats.org/drawingml/2006/main">
            <a:ext uri="{FF2B5EF4-FFF2-40B4-BE49-F238E27FC236}">
              <a16:creationId xmlns:a16="http://schemas.microsoft.com/office/drawing/2014/main" id="{68F1E914-3755-B2E0-ABFC-A8DD23C8122F}"/>
            </a:ext>
          </a:extLst>
        </cdr:cNvPr>
        <cdr:cNvSpPr txBox="1"/>
      </cdr:nvSpPr>
      <cdr:spPr>
        <a:xfrm xmlns:a="http://schemas.openxmlformats.org/drawingml/2006/main">
          <a:off x="2761854" y="4989759"/>
          <a:ext cx="1800617" cy="635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0.28787</cdr:x>
      <cdr:y>0.87142</cdr:y>
    </cdr:from>
    <cdr:to>
      <cdr:x>0.47555</cdr:x>
      <cdr:y>0.98232</cdr:y>
    </cdr:to>
    <cdr:sp macro="" textlink="">
      <cdr:nvSpPr>
        <cdr:cNvPr id="5" name="ZoneTexte 2">
          <a:extLst xmlns:a="http://schemas.openxmlformats.org/drawingml/2006/main">
            <a:ext uri="{FF2B5EF4-FFF2-40B4-BE49-F238E27FC236}">
              <a16:creationId xmlns:a16="http://schemas.microsoft.com/office/drawing/2014/main" id="{68F1E914-3755-B2E0-ABFC-A8DD23C8122F}"/>
            </a:ext>
          </a:extLst>
        </cdr:cNvPr>
        <cdr:cNvSpPr txBox="1"/>
      </cdr:nvSpPr>
      <cdr:spPr>
        <a:xfrm xmlns:a="http://schemas.openxmlformats.org/drawingml/2006/main">
          <a:off x="2761854" y="4989759"/>
          <a:ext cx="1800617" cy="635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0.28787</cdr:x>
      <cdr:y>0.87142</cdr:y>
    </cdr:from>
    <cdr:to>
      <cdr:x>0.47555</cdr:x>
      <cdr:y>0.98232</cdr:y>
    </cdr:to>
    <cdr:sp macro="" textlink="">
      <cdr:nvSpPr>
        <cdr:cNvPr id="6" name="ZoneTexte 2">
          <a:extLst xmlns:a="http://schemas.openxmlformats.org/drawingml/2006/main">
            <a:ext uri="{FF2B5EF4-FFF2-40B4-BE49-F238E27FC236}">
              <a16:creationId xmlns:a16="http://schemas.microsoft.com/office/drawing/2014/main" id="{68F1E914-3755-B2E0-ABFC-A8DD23C8122F}"/>
            </a:ext>
          </a:extLst>
        </cdr:cNvPr>
        <cdr:cNvSpPr txBox="1"/>
      </cdr:nvSpPr>
      <cdr:spPr>
        <a:xfrm xmlns:a="http://schemas.openxmlformats.org/drawingml/2006/main">
          <a:off x="2761854" y="4989759"/>
          <a:ext cx="1800617" cy="635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0.28787</cdr:x>
      <cdr:y>0.87142</cdr:y>
    </cdr:from>
    <cdr:to>
      <cdr:x>0.47555</cdr:x>
      <cdr:y>0.98232</cdr:y>
    </cdr:to>
    <cdr:sp macro="" textlink="">
      <cdr:nvSpPr>
        <cdr:cNvPr id="7" name="ZoneTexte 2">
          <a:extLst xmlns:a="http://schemas.openxmlformats.org/drawingml/2006/main">
            <a:ext uri="{FF2B5EF4-FFF2-40B4-BE49-F238E27FC236}">
              <a16:creationId xmlns:a16="http://schemas.microsoft.com/office/drawing/2014/main" id="{68F1E914-3755-B2E0-ABFC-A8DD23C8122F}"/>
            </a:ext>
          </a:extLst>
        </cdr:cNvPr>
        <cdr:cNvSpPr txBox="1"/>
      </cdr:nvSpPr>
      <cdr:spPr>
        <a:xfrm xmlns:a="http://schemas.openxmlformats.org/drawingml/2006/main">
          <a:off x="2761854" y="4989759"/>
          <a:ext cx="1800617" cy="635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0.82927</cdr:x>
      <cdr:y>0.51811</cdr:y>
    </cdr:from>
    <cdr:to>
      <cdr:x>0.92779</cdr:x>
      <cdr:y>0.62733</cdr:y>
    </cdr:to>
    <cdr:sp macro="" textlink="">
      <cdr:nvSpPr>
        <cdr:cNvPr id="8" name="ZoneTexte 7">
          <a:extLst xmlns:a="http://schemas.openxmlformats.org/drawingml/2006/main">
            <a:ext uri="{FF2B5EF4-FFF2-40B4-BE49-F238E27FC236}">
              <a16:creationId xmlns:a16="http://schemas.microsoft.com/office/drawing/2014/main" id="{D148C4CC-7861-EAA2-BFCF-54922A6C60CA}"/>
            </a:ext>
          </a:extLst>
        </cdr:cNvPr>
        <cdr:cNvSpPr txBox="1"/>
      </cdr:nvSpPr>
      <cdr:spPr>
        <a:xfrm xmlns:a="http://schemas.openxmlformats.org/drawingml/2006/main">
          <a:off x="4896619" y="1380509"/>
          <a:ext cx="581734" cy="2910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200" dirty="0">
              <a:latin typeface="Inter Tight" pitchFamily="2" charset="0"/>
              <a:ea typeface="Inter Tight" pitchFamily="2" charset="0"/>
              <a:cs typeface="Inter Tight" pitchFamily="2" charset="0"/>
            </a:rPr>
            <a:t>2295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b="0" i="0">
                <a:latin typeface="Inter Tight" pitchFamily="2" charset="0"/>
              </a:defRPr>
            </a:lvl1pPr>
          </a:lstStyle>
          <a:p>
            <a:endParaRPr lang="fr-FR" dirty="0"/>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b="0" i="0">
                <a:latin typeface="Inter Tight" pitchFamily="2" charset="0"/>
              </a:defRPr>
            </a:lvl1pPr>
          </a:lstStyle>
          <a:p>
            <a:fld id="{678DE1E5-565E-F64B-BDD1-81C61A5E7DF1}" type="datetimeFigureOut">
              <a:rPr lang="fr-FR" smtClean="0"/>
              <a:pPr/>
              <a:t>17/05/2024</a:t>
            </a:fld>
            <a:endParaRPr lang="fr-FR" dirty="0"/>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b="0" i="0">
                <a:latin typeface="Inter Tight" pitchFamily="2" charset="0"/>
              </a:defRPr>
            </a:lvl1pPr>
          </a:lstStyle>
          <a:p>
            <a:endParaRPr lang="fr-FR" dirty="0"/>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b="0" i="0">
                <a:latin typeface="Inter Tight" pitchFamily="2" charset="0"/>
              </a:defRPr>
            </a:lvl1pPr>
          </a:lstStyle>
          <a:p>
            <a:fld id="{266DC85A-8A78-1A47-9949-DCBFF1FE1D64}" type="slidenum">
              <a:rPr lang="fr-FR" smtClean="0"/>
              <a:pPr/>
              <a:t>‹N°›</a:t>
            </a:fld>
            <a:endParaRPr lang="fr-FR" dirty="0"/>
          </a:p>
        </p:txBody>
      </p:sp>
    </p:spTree>
    <p:extLst>
      <p:ext uri="{BB962C8B-B14F-4D97-AF65-F5344CB8AC3E}">
        <p14:creationId xmlns:p14="http://schemas.microsoft.com/office/powerpoint/2010/main" val="412748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Tight" pitchFamily="2" charset="0"/>
        <a:ea typeface="+mn-ea"/>
        <a:cs typeface="+mn-cs"/>
      </a:defRPr>
    </a:lvl1pPr>
    <a:lvl2pPr marL="457200" algn="l" defTabSz="914400" rtl="0" eaLnBrk="1" latinLnBrk="0" hangingPunct="1">
      <a:defRPr sz="1200" b="0" i="0" kern="1200">
        <a:solidFill>
          <a:schemeClr val="tx1"/>
        </a:solidFill>
        <a:latin typeface="Inter Tight" pitchFamily="2" charset="0"/>
        <a:ea typeface="+mn-ea"/>
        <a:cs typeface="+mn-cs"/>
      </a:defRPr>
    </a:lvl2pPr>
    <a:lvl3pPr marL="914400" algn="l" defTabSz="914400" rtl="0" eaLnBrk="1" latinLnBrk="0" hangingPunct="1">
      <a:defRPr sz="1200" b="0" i="0" kern="1200">
        <a:solidFill>
          <a:schemeClr val="tx1"/>
        </a:solidFill>
        <a:latin typeface="Inter Tight" pitchFamily="2" charset="0"/>
        <a:ea typeface="+mn-ea"/>
        <a:cs typeface="+mn-cs"/>
      </a:defRPr>
    </a:lvl3pPr>
    <a:lvl4pPr marL="1371600" algn="l" defTabSz="914400" rtl="0" eaLnBrk="1" latinLnBrk="0" hangingPunct="1">
      <a:defRPr sz="1200" b="0" i="0" kern="1200">
        <a:solidFill>
          <a:schemeClr val="tx1"/>
        </a:solidFill>
        <a:latin typeface="Inter Tight" pitchFamily="2" charset="0"/>
        <a:ea typeface="+mn-ea"/>
        <a:cs typeface="+mn-cs"/>
      </a:defRPr>
    </a:lvl4pPr>
    <a:lvl5pPr marL="1828800" algn="l" defTabSz="914400" rtl="0" eaLnBrk="1" latinLnBrk="0" hangingPunct="1">
      <a:defRPr sz="1200" b="0" i="0" kern="1200">
        <a:solidFill>
          <a:schemeClr val="tx1"/>
        </a:solidFill>
        <a:latin typeface="Inter Tight"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Sans-Serif"/>
              <a:buChar char="•"/>
            </a:pPr>
            <a:endParaRPr lang="fr-FR" dirty="0"/>
          </a:p>
        </p:txBody>
      </p:sp>
      <p:sp>
        <p:nvSpPr>
          <p:cNvPr id="4" name="Espace réservé du numéro de diapositive 3"/>
          <p:cNvSpPr>
            <a:spLocks noGrp="1"/>
          </p:cNvSpPr>
          <p:nvPr>
            <p:ph type="sldNum" sz="quarter" idx="5"/>
          </p:nvPr>
        </p:nvSpPr>
        <p:spPr/>
        <p:txBody>
          <a:bodyPr/>
          <a:lstStyle/>
          <a:p>
            <a:fld id="{BEFDC1FD-B8DE-49ED-800D-F1C595739BA2}" type="slidenum">
              <a:rPr lang="fr-FR" smtClean="0"/>
              <a:t>1</a:t>
            </a:fld>
            <a:endParaRPr lang="fr-FR"/>
          </a:p>
        </p:txBody>
      </p:sp>
    </p:spTree>
    <p:extLst>
      <p:ext uri="{BB962C8B-B14F-4D97-AF65-F5344CB8AC3E}">
        <p14:creationId xmlns:p14="http://schemas.microsoft.com/office/powerpoint/2010/main" val="177790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10</a:t>
            </a:fld>
            <a:endParaRPr lang="fr-FR" dirty="0"/>
          </a:p>
        </p:txBody>
      </p:sp>
    </p:spTree>
    <p:extLst>
      <p:ext uri="{BB962C8B-B14F-4D97-AF65-F5344CB8AC3E}">
        <p14:creationId xmlns:p14="http://schemas.microsoft.com/office/powerpoint/2010/main" val="45342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Nos clients quels sont-ils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Chiffres nationaux : 10,3 millions de clients résidentiels/ 40 000 sites industriels/ 400 000 bâtiments tertiaires/ 38 000 véhicules qui roulent au BioGNV.</a:t>
            </a:r>
            <a:r>
              <a:rPr lang="fr-FR" sz="1200" i="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1" i="1" kern="100" dirty="0">
                <a:effectLst/>
                <a:latin typeface="Calibri" panose="020F0502020204030204" pitchFamily="34" charset="0"/>
                <a:ea typeface="Calibri" panose="020F0502020204030204" pitchFamily="34" charset="0"/>
                <a:cs typeface="Times New Roman" panose="02020603050405020304" pitchFamily="18" charset="0"/>
              </a:rPr>
              <a:t>AURA représente 10% du nombre de clients nationaux</a:t>
            </a:r>
            <a:endParaRPr lang="fr-FR"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Sur chacun de ces segments on a des solutions qui s’appuient sur plusieurs leviers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 sobriété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L’efficacité énergétique / la performance des équipements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 consommation de gaz vert ;</a:t>
            </a:r>
            <a:endPar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captage de CO2.</a:t>
            </a:r>
          </a:p>
          <a:p>
            <a:pPr marL="0" lvl="0" indent="0">
              <a:lnSpc>
                <a:spcPct val="107000"/>
              </a:lnSpc>
              <a:spcAft>
                <a:spcPts val="800"/>
              </a:spcAft>
              <a:buFont typeface="Calibri" panose="020F0502020204030204" pitchFamily="34" charset="0"/>
              <a:buNone/>
            </a:pPr>
            <a:endPar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r>
              <a:rPr lang="fr-FR" sz="1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noter : en 2008 &gt; 11,1 millions de consommateurs, en 2020 &gt;10,9 millions clients = stabilité du portefeuille</a:t>
            </a:r>
          </a:p>
          <a:p>
            <a:pPr marL="0" lvl="0" indent="0">
              <a:lnSpc>
                <a:spcPct val="107000"/>
              </a:lnSpc>
              <a:spcAft>
                <a:spcPts val="800"/>
              </a:spcAft>
              <a:buFont typeface="Calibri" panose="020F0502020204030204" pitchFamily="34" charset="0"/>
              <a:buNone/>
            </a:pPr>
            <a:endParaRPr lang="fr-FR" sz="1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r>
              <a:rPr lang="fr-FR" sz="1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Baisse de 6% de la consommation clients / 2022</a:t>
            </a:r>
          </a:p>
          <a:p>
            <a:pPr marL="0" lvl="0" indent="0">
              <a:lnSpc>
                <a:spcPct val="107000"/>
              </a:lnSpc>
              <a:spcAft>
                <a:spcPts val="800"/>
              </a:spcAft>
              <a:buFont typeface="Calibri" panose="020F0502020204030204" pitchFamily="34" charset="0"/>
              <a:buNone/>
            </a:pPr>
            <a:r>
              <a:rPr lang="fr-FR" sz="1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Baisse de 1% du nombre de PCE / 2022</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C9F2E74-13D9-6542-A2BD-D84C6EE3210E}" type="slidenum">
              <a:rPr lang="fr-FR" smtClean="0"/>
              <a:t>11</a:t>
            </a:fld>
            <a:endParaRPr lang="fr-FR"/>
          </a:p>
        </p:txBody>
      </p:sp>
    </p:spTree>
    <p:extLst>
      <p:ext uri="{BB962C8B-B14F-4D97-AF65-F5344CB8AC3E}">
        <p14:creationId xmlns:p14="http://schemas.microsoft.com/office/powerpoint/2010/main" val="344128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Depuis 2 ans, suite à la guerre en Ukraine et aux mesures de sobriété demandées par le gouvernement, GRDF a pris la décision d’accompagner ses clients pour les aider à maitriser leurs consommations de gaz.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500 000 d’</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entre-eux</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ont été identifiés (en surconsommations de 20% par rapport à la « moyenne ») et contactés. 30 000 ont décidé d’être accompagnés.</a:t>
            </a:r>
          </a:p>
          <a:p>
            <a:pPr marL="342900" lvl="0" indent="-342900">
              <a:lnSpc>
                <a:spcPct val="107000"/>
              </a:lnSpc>
              <a:spcAft>
                <a:spcPts val="800"/>
              </a:spcAft>
              <a:buFont typeface="Calibri" panose="020F0502020204030204" pitchFamily="34" charset="0"/>
              <a:buChar char="•"/>
            </a:pP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Résultat : alors que les clients français ont réduit en moyenne leur consommation de 6 %, les clients accompagnés par GRDF ont réduit leur consommation d’environ 14%.</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Nous sommes en mesure d’accompagner cette baisse des volumes, c’est souhaitable. Nous nous engageons à la fois sur l’optimisation des matériels et sur la sobriété.</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C9F2E74-13D9-6542-A2BD-D84C6EE3210E}" type="slidenum">
              <a:rPr lang="fr-FR" smtClean="0"/>
              <a:t>12</a:t>
            </a:fld>
            <a:endParaRPr lang="fr-FR"/>
          </a:p>
        </p:txBody>
      </p:sp>
    </p:spTree>
    <p:extLst>
      <p:ext uri="{BB962C8B-B14F-4D97-AF65-F5344CB8AC3E}">
        <p14:creationId xmlns:p14="http://schemas.microsoft.com/office/powerpoint/2010/main" val="2280444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GAZPAR</a:t>
            </a:r>
          </a:p>
          <a:p>
            <a:r>
              <a:rPr lang="fr-FR" sz="2000" dirty="0">
                <a:effectLst/>
                <a:latin typeface="Calibri" panose="020F0502020204030204" pitchFamily="34" charset="0"/>
                <a:ea typeface="Calibri" panose="020F0502020204030204" pitchFamily="34" charset="0"/>
              </a:rPr>
              <a:t>1 241 147 compteurs déployés à date en AURA</a:t>
            </a:r>
          </a:p>
          <a:p>
            <a:r>
              <a:rPr lang="fr-FR" sz="2000" dirty="0">
                <a:effectLst/>
                <a:latin typeface="Calibri" panose="020F0502020204030204" pitchFamily="34" charset="0"/>
                <a:ea typeface="Calibri" panose="020F0502020204030204" pitchFamily="34" charset="0"/>
              </a:rPr>
              <a:t>Soit 98,13 %</a:t>
            </a:r>
          </a:p>
          <a:p>
            <a:endParaRPr lang="fr-FR" dirty="0"/>
          </a:p>
        </p:txBody>
      </p:sp>
      <p:sp>
        <p:nvSpPr>
          <p:cNvPr id="4" name="Espace réservé du numéro de diapositive 3"/>
          <p:cNvSpPr>
            <a:spLocks noGrp="1"/>
          </p:cNvSpPr>
          <p:nvPr>
            <p:ph type="sldNum" sz="quarter" idx="5"/>
          </p:nvPr>
        </p:nvSpPr>
        <p:spPr/>
        <p:txBody>
          <a:bodyPr/>
          <a:lstStyle/>
          <a:p>
            <a:fld id="{0C9F2E74-13D9-6542-A2BD-D84C6EE3210E}" type="slidenum">
              <a:rPr lang="fr-FR" smtClean="0"/>
              <a:t>13</a:t>
            </a:fld>
            <a:endParaRPr lang="fr-FR"/>
          </a:p>
        </p:txBody>
      </p:sp>
    </p:spTree>
    <p:extLst>
      <p:ext uri="{BB962C8B-B14F-4D97-AF65-F5344CB8AC3E}">
        <p14:creationId xmlns:p14="http://schemas.microsoft.com/office/powerpoint/2010/main" val="56050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14</a:t>
            </a:fld>
            <a:endParaRPr lang="fr-FR" dirty="0"/>
          </a:p>
        </p:txBody>
      </p:sp>
    </p:spTree>
    <p:extLst>
      <p:ext uri="{BB962C8B-B14F-4D97-AF65-F5344CB8AC3E}">
        <p14:creationId xmlns:p14="http://schemas.microsoft.com/office/powerpoint/2010/main" val="1029032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EFDC1FD-B8DE-49ED-800D-F1C595739BA2}" type="slidenum">
              <a:rPr lang="fr-FR" smtClean="0"/>
              <a:t>15</a:t>
            </a:fld>
            <a:endParaRPr lang="fr-FR"/>
          </a:p>
        </p:txBody>
      </p:sp>
    </p:spTree>
    <p:extLst>
      <p:ext uri="{BB962C8B-B14F-4D97-AF65-F5344CB8AC3E}">
        <p14:creationId xmlns:p14="http://schemas.microsoft.com/office/powerpoint/2010/main" val="71750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EFDC1FD-B8DE-49ED-800D-F1C595739BA2}" type="slidenum">
              <a:rPr lang="fr-FR" smtClean="0"/>
              <a:t>16</a:t>
            </a:fld>
            <a:endParaRPr lang="fr-FR"/>
          </a:p>
        </p:txBody>
      </p:sp>
    </p:spTree>
    <p:extLst>
      <p:ext uri="{BB962C8B-B14F-4D97-AF65-F5344CB8AC3E}">
        <p14:creationId xmlns:p14="http://schemas.microsoft.com/office/powerpoint/2010/main" val="105778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lnSpc>
                <a:spcPct val="107000"/>
              </a:lnSpc>
              <a:buFont typeface="Arial" panose="020B060402020202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Aujourd’hui on a une filière agricole autonome, c’est la majorité, mais on a aussi des unités plutôt détenues par des industriels, mais qui sont sur les autres intrants : les déchets.</a:t>
            </a:r>
          </a:p>
          <a:p>
            <a:pPr marL="171450" lvl="0" indent="-171450">
              <a:lnSpc>
                <a:spcPct val="107000"/>
              </a:lnSpc>
              <a:spcAft>
                <a:spcPts val="800"/>
              </a:spcAft>
              <a:buFont typeface="Arial" panose="020B060402020202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Ces filières complémentaires vont se développer.</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17</a:t>
            </a:fld>
            <a:endParaRPr lang="fr-FR" dirty="0"/>
          </a:p>
        </p:txBody>
      </p:sp>
    </p:spTree>
    <p:extLst>
      <p:ext uri="{BB962C8B-B14F-4D97-AF65-F5344CB8AC3E}">
        <p14:creationId xmlns:p14="http://schemas.microsoft.com/office/powerpoint/2010/main" val="388772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0" algn="l" defTabSz="914400" rtl="0" eaLnBrk="1" fontAlgn="auto" latinLnBrk="0" hangingPunct="1">
              <a:lnSpc>
                <a:spcPct val="107000"/>
              </a:lnSpc>
              <a:spcBef>
                <a:spcPts val="0"/>
              </a:spcBef>
              <a:spcAft>
                <a:spcPts val="800"/>
              </a:spcAft>
              <a:buClrTx/>
              <a:buSzTx/>
              <a:buFontTx/>
              <a:buNone/>
              <a:tabLst/>
              <a:defRP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Vous voyez ici le développement exponentiel de la méthanisation depuis 2018. Vous l’aurez compris, le développement est très fort. 12 TWh c’est l’équivalent de deux réacteurs nucléaires. </a:t>
            </a:r>
          </a:p>
          <a:p>
            <a:pPr marL="228600">
              <a:lnSpc>
                <a:spcPct val="107000"/>
              </a:lnSpc>
              <a:spcAft>
                <a:spcPts val="800"/>
              </a:spcAft>
            </a:pP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18</a:t>
            </a:fld>
            <a:endParaRPr lang="fr-FR" dirty="0"/>
          </a:p>
        </p:txBody>
      </p:sp>
    </p:spTree>
    <p:extLst>
      <p:ext uri="{BB962C8B-B14F-4D97-AF65-F5344CB8AC3E}">
        <p14:creationId xmlns:p14="http://schemas.microsoft.com/office/powerpoint/2010/main" val="256240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R="269875" algn="just">
              <a:lnSpc>
                <a:spcPct val="120000"/>
              </a:lnSpc>
            </a:pPr>
            <a:endParaRPr lang="fr-FR" sz="1200" b="0" dirty="0">
              <a:solidFill>
                <a:schemeClr val="tx1"/>
              </a:solidFill>
              <a:effectLst/>
              <a:ea typeface="MS PGothic" panose="020B0600070205080204" pitchFamily="34" charset="-128"/>
              <a:cs typeface="Arial" panose="020B0604020202020204" pitchFamily="34" charset="0"/>
            </a:endParaRPr>
          </a:p>
          <a:p>
            <a:pPr marR="269875" algn="just">
              <a:lnSpc>
                <a:spcPct val="120000"/>
              </a:lnSpc>
            </a:pPr>
            <a:r>
              <a:rPr lang="fr-FR" sz="1200" b="0" dirty="0">
                <a:solidFill>
                  <a:schemeClr val="tx1"/>
                </a:solidFill>
                <a:effectLst/>
                <a:ea typeface="MS PGothic" panose="020B0600070205080204" pitchFamily="34" charset="-128"/>
                <a:cs typeface="Arial" panose="020B0604020202020204" pitchFamily="34" charset="0"/>
              </a:rPr>
              <a:t>Potentiel basé </a:t>
            </a:r>
            <a:r>
              <a:rPr lang="fr-FR" sz="1200" dirty="0"/>
              <a:t>sur des hypothèses raisonnables de mobilisation de la biomasse</a:t>
            </a:r>
            <a:endParaRPr lang="fr-FR" sz="1200" b="0" dirty="0">
              <a:solidFill>
                <a:schemeClr val="tx1"/>
              </a:solidFill>
              <a:effectLst/>
              <a:ea typeface="MS PGothic" panose="020B0600070205080204" pitchFamily="34" charset="-128"/>
              <a:cs typeface="Arial" panose="020B0604020202020204" pitchFamily="34" charset="0"/>
            </a:endParaRPr>
          </a:p>
          <a:p>
            <a:pPr marR="269875" algn="just">
              <a:lnSpc>
                <a:spcPct val="120000"/>
              </a:lnSpc>
            </a:pPr>
            <a:endParaRPr lang="fr-FR" sz="1200" b="0" dirty="0">
              <a:solidFill>
                <a:schemeClr val="tx1"/>
              </a:solidFill>
              <a:effectLst/>
              <a:ea typeface="MS PGothic" panose="020B0600070205080204" pitchFamily="34" charset="-128"/>
              <a:cs typeface="Arial" panose="020B0604020202020204" pitchFamily="34" charset="0"/>
            </a:endParaRPr>
          </a:p>
          <a:p>
            <a:pPr marR="269875" algn="just">
              <a:lnSpc>
                <a:spcPct val="120000"/>
              </a:lnSpc>
            </a:pPr>
            <a:r>
              <a:rPr lang="fr-FR" sz="1200" b="0" dirty="0">
                <a:solidFill>
                  <a:schemeClr val="tx1"/>
                </a:solidFill>
                <a:effectLst/>
                <a:ea typeface="MS PGothic" panose="020B0600070205080204" pitchFamily="34" charset="-128"/>
                <a:cs typeface="Arial" panose="020B0604020202020204" pitchFamily="34" charset="0"/>
              </a:rPr>
              <a:t>CIVE :  Ce gisement est d’autant plus prudent qu’il est basé sur un potentiel méthanogène des CIVE de 218 Nm3 CH</a:t>
            </a:r>
            <a:r>
              <a:rPr lang="fr-FR" sz="1200" b="0" baseline="-25000" dirty="0">
                <a:solidFill>
                  <a:schemeClr val="tx1"/>
                </a:solidFill>
                <a:effectLst/>
                <a:ea typeface="MS PGothic" panose="020B0600070205080204" pitchFamily="34" charset="-128"/>
                <a:cs typeface="Arial" panose="020B0604020202020204" pitchFamily="34" charset="0"/>
              </a:rPr>
              <a:t>4</a:t>
            </a:r>
            <a:r>
              <a:rPr lang="fr-FR" sz="1200" b="0" dirty="0">
                <a:solidFill>
                  <a:schemeClr val="tx1"/>
                </a:solidFill>
                <a:effectLst/>
                <a:ea typeface="MS PGothic" panose="020B0600070205080204" pitchFamily="34" charset="-128"/>
                <a:cs typeface="Arial" panose="020B0604020202020204" pitchFamily="34" charset="0"/>
              </a:rPr>
              <a:t>/t MS alors que la filière compte désormais 300 Nm</a:t>
            </a:r>
            <a:r>
              <a:rPr lang="fr-FR" sz="1200" b="0" baseline="30000" dirty="0">
                <a:solidFill>
                  <a:schemeClr val="tx1"/>
                </a:solidFill>
                <a:effectLst/>
                <a:ea typeface="MS PGothic" panose="020B0600070205080204" pitchFamily="34" charset="-128"/>
                <a:cs typeface="Arial" panose="020B0604020202020204" pitchFamily="34" charset="0"/>
              </a:rPr>
              <a:t>3</a:t>
            </a:r>
            <a:r>
              <a:rPr lang="fr-FR" sz="1200" b="0" dirty="0">
                <a:solidFill>
                  <a:schemeClr val="tx1"/>
                </a:solidFill>
                <a:effectLst/>
                <a:ea typeface="MS PGothic" panose="020B0600070205080204" pitchFamily="34" charset="-128"/>
                <a:cs typeface="Arial" panose="020B0604020202020204" pitchFamily="34" charset="0"/>
              </a:rPr>
              <a:t>/t MS (source : </a:t>
            </a:r>
            <a:r>
              <a:rPr lang="fr-FR" sz="1200" b="0" dirty="0" err="1">
                <a:solidFill>
                  <a:schemeClr val="tx1"/>
                </a:solidFill>
                <a:effectLst/>
                <a:ea typeface="MS PGothic" panose="020B0600070205080204" pitchFamily="34" charset="-128"/>
                <a:cs typeface="Arial" panose="020B0604020202020204" pitchFamily="34" charset="0"/>
              </a:rPr>
              <a:t>Artaim</a:t>
            </a:r>
            <a:r>
              <a:rPr lang="fr-FR" sz="1200" b="0" dirty="0">
                <a:solidFill>
                  <a:schemeClr val="tx1"/>
                </a:solidFill>
                <a:effectLst/>
                <a:ea typeface="MS PGothic" panose="020B0600070205080204" pitchFamily="34" charset="-128"/>
                <a:cs typeface="Arial" panose="020B0604020202020204" pitchFamily="34" charset="0"/>
              </a:rPr>
              <a:t>), ce qui augmenterait le potentiel de 38% (+19 TWh).</a:t>
            </a:r>
          </a:p>
          <a:p>
            <a:pPr marR="269875" algn="just">
              <a:lnSpc>
                <a:spcPct val="120000"/>
              </a:lnSpc>
            </a:pPr>
            <a:endParaRPr lang="fr-FR" sz="1200" b="0" dirty="0">
              <a:solidFill>
                <a:schemeClr val="tx1"/>
              </a:solidFill>
              <a:effectLst/>
              <a:ea typeface="MS PGothic" panose="020B0600070205080204" pitchFamily="34" charset="-128"/>
              <a:cs typeface="Arial" panose="020B0604020202020204" pitchFamily="34" charset="0"/>
            </a:endParaRPr>
          </a:p>
          <a:p>
            <a:pPr marR="269875" algn="just">
              <a:lnSpc>
                <a:spcPct val="120000"/>
              </a:lnSpc>
            </a:pPr>
            <a:r>
              <a:rPr lang="fr-FR" sz="1200" b="0" dirty="0">
                <a:solidFill>
                  <a:schemeClr val="tx1"/>
                </a:solidFill>
                <a:effectLst/>
                <a:ea typeface="MS PGothic" panose="020B0600070205080204" pitchFamily="34" charset="-128"/>
                <a:cs typeface="Arial" panose="020B0604020202020204" pitchFamily="34" charset="0"/>
              </a:rPr>
              <a:t>Résidus de cultures : Ici aussi, ce taux de mobilisation est prudent. Ainsi l’Imperial </a:t>
            </a:r>
            <a:r>
              <a:rPr lang="fr-FR" sz="1200" b="0" dirty="0" err="1">
                <a:solidFill>
                  <a:schemeClr val="tx1"/>
                </a:solidFill>
                <a:effectLst/>
                <a:ea typeface="MS PGothic" panose="020B0600070205080204" pitchFamily="34" charset="-128"/>
                <a:cs typeface="Arial" panose="020B0604020202020204" pitchFamily="34" charset="0"/>
              </a:rPr>
              <a:t>College</a:t>
            </a:r>
            <a:r>
              <a:rPr lang="fr-FR" sz="1200" b="0" dirty="0">
                <a:solidFill>
                  <a:schemeClr val="tx1"/>
                </a:solidFill>
                <a:effectLst/>
                <a:ea typeface="MS PGothic" panose="020B0600070205080204" pitchFamily="34" charset="-128"/>
                <a:cs typeface="Arial" panose="020B0604020202020204" pitchFamily="34" charset="0"/>
              </a:rPr>
              <a:t> selon son étude de 2021, considère des taux de mobilisation des résidus de culture entre 40% et 50%, ce qui reviendrait à doubler le gisement mobilisable (+31 à +46 TWh)</a:t>
            </a:r>
          </a:p>
          <a:p>
            <a:pPr marR="269875" lvl="0" algn="just">
              <a:lnSpc>
                <a:spcPct val="120000"/>
              </a:lnSpc>
            </a:pPr>
            <a:endParaRPr lang="fr-FR" sz="1200" dirty="0">
              <a:ea typeface="MS PGothic" panose="020B0600070205080204" pitchFamily="34" charset="-128"/>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96B36F42-0CD8-40FE-8C50-7BEDD7A0642B}" type="slidenum">
              <a:rPr lang="fr-FR" smtClean="0"/>
              <a:t>19</a:t>
            </a:fld>
            <a:endParaRPr lang="fr-FR"/>
          </a:p>
        </p:txBody>
      </p:sp>
    </p:spTree>
    <p:extLst>
      <p:ext uri="{BB962C8B-B14F-4D97-AF65-F5344CB8AC3E}">
        <p14:creationId xmlns:p14="http://schemas.microsoft.com/office/powerpoint/2010/main" val="410655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DC85A-8A78-1A47-9949-DCBFF1FE1D64}" type="slidenum">
              <a:rPr kumimoji="0" lang="fr-FR" sz="1200" b="0" i="0" u="none" strike="noStrike" kern="1200" cap="none" spc="0" normalizeH="0" baseline="0" noProof="0" smtClean="0">
                <a:ln>
                  <a:noFill/>
                </a:ln>
                <a:solidFill>
                  <a:prstClr val="black"/>
                </a:solidFill>
                <a:effectLst/>
                <a:uLnTx/>
                <a:uFillTx/>
                <a:latin typeface="Inter T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Inter Tight" pitchFamily="2" charset="0"/>
              <a:ea typeface="+mn-ea"/>
              <a:cs typeface="+mn-cs"/>
            </a:endParaRPr>
          </a:p>
        </p:txBody>
      </p:sp>
    </p:spTree>
    <p:extLst>
      <p:ext uri="{BB962C8B-B14F-4D97-AF65-F5344CB8AC3E}">
        <p14:creationId xmlns:p14="http://schemas.microsoft.com/office/powerpoint/2010/main" val="2791288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Partage d’expérience entre acteurs , ancrage social : </a:t>
            </a:r>
          </a:p>
          <a:p>
            <a:r>
              <a:rPr lang="fr-FR" dirty="0"/>
              <a:t>Contribution à la sensibilisation et à la valorisation des gestes de tri de biodéchets, auprès des particuliers comme des acteurs économiques. Déploiement de synergies et des chaines de valeurs entre les zones urbaines et rurales du territoire. Matérialisation auprès du grand public et des plus jeunes de la logique d’économie circulaire et de chaines de valeur locales.</a:t>
            </a:r>
          </a:p>
          <a:p>
            <a:endParaRPr lang="fr-FR" dirty="0"/>
          </a:p>
          <a:p>
            <a:r>
              <a:rPr lang="fr-FR" b="1" dirty="0"/>
              <a:t>Amélioration de la qualité environnementale (eau, air…)</a:t>
            </a:r>
          </a:p>
          <a:p>
            <a:r>
              <a:rPr lang="fr-FR" dirty="0"/>
              <a:t>Contribution à la transition agroécologique et à la réduction des impacts environnementaux (limitation du recours aux herbicides pesticides, substitution aux engrais de synthèse, autonomisation sur les intrants agricoles). Solution technico-économique éprouvée et complémentaire aux actions de compostage, permettant la valorisation des biodéchets ménagers des collectivités (loi AGEC - entrée en vigueur le 1er janvier 2024)</a:t>
            </a:r>
          </a:p>
          <a:p>
            <a:endParaRPr lang="fr-FR" dirty="0"/>
          </a:p>
          <a:p>
            <a:r>
              <a:rPr lang="fr-FR" b="1" dirty="0"/>
              <a:t>Transition énergétique et décarbonation du territoire</a:t>
            </a:r>
          </a:p>
          <a:p>
            <a:r>
              <a:rPr lang="fr-FR" dirty="0"/>
              <a:t>Participation au développement des énergies renouvelables locales en valorisant la biomasse du territoire et en plaçant le monde agricole au cœur de la transition et du système énergétique de demain. Réduction de l’empreinte carbone de l’agriculture en remplaçant les engrais azotés issus du gaz naturel fossile et en traitant les déchets (effluents d’élevage…) ainsi que la réduction de l’empreinte carbone de la mobilité et des bâtiments</a:t>
            </a:r>
          </a:p>
          <a:p>
            <a:endParaRPr lang="fr-FR" dirty="0"/>
          </a:p>
          <a:p>
            <a:r>
              <a:rPr lang="fr-FR" b="1" dirty="0"/>
              <a:t>Développement économique, résilience et économie circulaire du territoire</a:t>
            </a:r>
          </a:p>
          <a:p>
            <a:endParaRPr lang="fr-FR" dirty="0"/>
          </a:p>
          <a:p>
            <a:r>
              <a:rPr lang="fr-FR" dirty="0"/>
              <a:t>Maintien et développement d’un emploi local constituant une vitrine pour le made in France et la réindustrialisation, notamment sur le volet énergétique. Renforcement de la résilience de l’agriculture face aux durcissements économiques, en diminuant la dépendance aux intrants issus de ressources fossiles (engrais, énergie) tout en générant un complément de revenus pour les agriculteurs. Création de liens et de synergies entre acteurs émetteurs de déchets, utilisateurs de ressources et consommateurs d’énergie, au bénéfice de la performance du tissu économique territorial et de la production d’une énergie locale, fiable et compétitive.</a:t>
            </a:r>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20</a:t>
            </a:fld>
            <a:endParaRPr lang="fr-FR" dirty="0"/>
          </a:p>
        </p:txBody>
      </p:sp>
    </p:spTree>
    <p:extLst>
      <p:ext uri="{BB962C8B-B14F-4D97-AF65-F5344CB8AC3E}">
        <p14:creationId xmlns:p14="http://schemas.microsoft.com/office/powerpoint/2010/main" val="289201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1" dirty="0">
                <a:solidFill>
                  <a:schemeClr val="tx1"/>
                </a:solidFill>
                <a:latin typeface="Ubuntu" panose="020B0504030602030204" pitchFamily="34" charset="0"/>
              </a:rPr>
              <a:t>Cuivre</a:t>
            </a:r>
            <a:r>
              <a:rPr lang="fr-FR" sz="1200" dirty="0">
                <a:solidFill>
                  <a:schemeClr val="tx1"/>
                </a:solidFill>
                <a:latin typeface="Ubuntu" panose="020B0504030602030204" pitchFamily="34" charset="0"/>
              </a:rPr>
              <a:t> : </a:t>
            </a:r>
            <a:r>
              <a:rPr lang="fr-FR" sz="1200" b="1" dirty="0">
                <a:solidFill>
                  <a:schemeClr val="accent5">
                    <a:lumMod val="75000"/>
                  </a:schemeClr>
                </a:solidFill>
                <a:latin typeface="Ubuntu" panose="020B0504030602030204" pitchFamily="34" charset="0"/>
              </a:rPr>
              <a:t>90% des ressources connues </a:t>
            </a:r>
            <a:r>
              <a:rPr lang="fr-FR" sz="1200" dirty="0">
                <a:solidFill>
                  <a:schemeClr val="tx1"/>
                </a:solidFill>
                <a:latin typeface="Ubuntu" panose="020B0504030602030204" pitchFamily="34" charset="0"/>
              </a:rPr>
              <a:t>en cuivre seraient </a:t>
            </a:r>
            <a:r>
              <a:rPr lang="fr-FR" sz="1200" b="1" dirty="0">
                <a:solidFill>
                  <a:schemeClr val="accent5">
                    <a:lumMod val="75000"/>
                  </a:schemeClr>
                </a:solidFill>
                <a:latin typeface="Ubuntu" panose="020B0504030602030204" pitchFamily="34" charset="0"/>
              </a:rPr>
              <a:t>extraites</a:t>
            </a:r>
            <a:r>
              <a:rPr lang="fr-FR" sz="1200" dirty="0">
                <a:solidFill>
                  <a:schemeClr val="tx1"/>
                </a:solidFill>
                <a:latin typeface="Ubuntu" panose="020B0504030602030204" pitchFamily="34" charset="0"/>
              </a:rPr>
              <a:t> d’ici 2050 </a:t>
            </a:r>
            <a:r>
              <a:rPr lang="fr-FR" sz="1050" i="1" dirty="0">
                <a:solidFill>
                  <a:schemeClr val="tx1"/>
                </a:solidFill>
                <a:latin typeface="Ubuntu" panose="020B0504030602030204" pitchFamily="34" charset="0"/>
              </a:rPr>
              <a:t>IFPEN – Les métaux dans la transition énergétique</a:t>
            </a:r>
          </a:p>
          <a:p>
            <a:pPr algn="l"/>
            <a:r>
              <a:rPr lang="fr-FR" sz="1050" b="1" dirty="0">
                <a:solidFill>
                  <a:schemeClr val="tx1"/>
                </a:solidFill>
                <a:latin typeface="Ubuntu" panose="020B0504030602030204" pitchFamily="34" charset="0"/>
              </a:rPr>
              <a:t>Cobalt</a:t>
            </a:r>
            <a:r>
              <a:rPr lang="fr-FR" sz="1050" dirty="0">
                <a:solidFill>
                  <a:schemeClr val="tx1"/>
                </a:solidFill>
                <a:latin typeface="Ubuntu" panose="020B0504030602030204" pitchFamily="34" charset="0"/>
              </a:rPr>
              <a:t> :Les besoins de la France pour les véhicules électriques représentent </a:t>
            </a:r>
            <a:r>
              <a:rPr lang="fr-FR" sz="1050" b="1" dirty="0">
                <a:solidFill>
                  <a:schemeClr val="accent5">
                    <a:lumMod val="75000"/>
                  </a:schemeClr>
                </a:solidFill>
                <a:latin typeface="Ubuntu" panose="020B0504030602030204" pitchFamily="34" charset="0"/>
              </a:rPr>
              <a:t>8,5% de la production mondiale </a:t>
            </a:r>
            <a:r>
              <a:rPr lang="fr-FR" sz="900" i="1" dirty="0">
                <a:solidFill>
                  <a:schemeClr val="tx1"/>
                </a:solidFill>
                <a:latin typeface="Ubuntu" panose="020B0504030602030204" pitchFamily="34" charset="0"/>
              </a:rPr>
              <a:t>RTE – Futurs Energétiques - </a:t>
            </a:r>
            <a:r>
              <a:rPr lang="fr-FR" sz="900" dirty="0">
                <a:solidFill>
                  <a:schemeClr val="tx1"/>
                </a:solidFill>
                <a:latin typeface="Ubuntu" panose="020B0504030602030204" pitchFamily="34" charset="0"/>
              </a:rPr>
              <a:t>72% de la production en République Démocratique du </a:t>
            </a:r>
            <a:r>
              <a:rPr lang="fr-FR" sz="900" b="1" dirty="0">
                <a:solidFill>
                  <a:schemeClr val="accent5">
                    <a:lumMod val="75000"/>
                  </a:schemeClr>
                </a:solidFill>
                <a:latin typeface="Ubuntu" panose="020B0504030602030204" pitchFamily="34" charset="0"/>
              </a:rPr>
              <a:t>Congo, </a:t>
            </a:r>
            <a:r>
              <a:rPr lang="fr-FR" sz="900" dirty="0">
                <a:solidFill>
                  <a:schemeClr val="tx1"/>
                </a:solidFill>
                <a:latin typeface="Ubuntu" panose="020B0504030602030204" pitchFamily="34" charset="0"/>
              </a:rPr>
              <a:t>100% du raffinage en </a:t>
            </a:r>
            <a:r>
              <a:rPr lang="fr-FR" sz="900" b="1" dirty="0">
                <a:solidFill>
                  <a:schemeClr val="accent5">
                    <a:lumMod val="75000"/>
                  </a:schemeClr>
                </a:solidFill>
                <a:latin typeface="Ubuntu" panose="020B0504030602030204" pitchFamily="34" charset="0"/>
              </a:rPr>
              <a:t>Chine</a:t>
            </a:r>
          </a:p>
          <a:p>
            <a:pPr algn="l"/>
            <a:r>
              <a:rPr lang="fr-FR" sz="900" b="1" dirty="0">
                <a:solidFill>
                  <a:schemeClr val="tx1"/>
                </a:solidFill>
                <a:latin typeface="Ubuntu" panose="020B0504030602030204" pitchFamily="34" charset="0"/>
              </a:rPr>
              <a:t>Lithium</a:t>
            </a:r>
            <a:r>
              <a:rPr lang="fr-FR" sz="900" dirty="0">
                <a:solidFill>
                  <a:schemeClr val="tx1"/>
                </a:solidFill>
                <a:latin typeface="Ubuntu" panose="020B0504030602030204" pitchFamily="34" charset="0"/>
              </a:rPr>
              <a:t> : </a:t>
            </a:r>
            <a:r>
              <a:rPr lang="fr-FR" sz="900" b="1" dirty="0">
                <a:solidFill>
                  <a:schemeClr val="accent5">
                    <a:lumMod val="75000"/>
                  </a:schemeClr>
                </a:solidFill>
                <a:latin typeface="Ubuntu" panose="020B0504030602030204" pitchFamily="34" charset="0"/>
              </a:rPr>
              <a:t>5 acteurs </a:t>
            </a:r>
            <a:r>
              <a:rPr lang="fr-FR" sz="900" dirty="0">
                <a:solidFill>
                  <a:schemeClr val="tx1"/>
                </a:solidFill>
                <a:latin typeface="Ubuntu" panose="020B0504030602030204" pitchFamily="34" charset="0"/>
              </a:rPr>
              <a:t>contrôlent 90% du marché</a:t>
            </a:r>
          </a:p>
          <a:p>
            <a:pPr algn="l"/>
            <a:endParaRPr lang="fr-FR" sz="900" b="1" baseline="30000" dirty="0">
              <a:solidFill>
                <a:schemeClr val="accent5">
                  <a:lumMod val="75000"/>
                </a:schemeClr>
              </a:solidFill>
              <a:latin typeface="Ubuntu" panose="020B0504030602030204" pitchFamily="34" charset="0"/>
            </a:endParaRPr>
          </a:p>
          <a:p>
            <a:pPr algn="l"/>
            <a:endParaRPr lang="fr-FR" sz="900" i="1" dirty="0">
              <a:solidFill>
                <a:schemeClr val="tx1"/>
              </a:solidFill>
              <a:latin typeface="Ubuntu" panose="020B0504030602030204" pitchFamily="34" charset="0"/>
            </a:endParaRPr>
          </a:p>
          <a:p>
            <a:pPr algn="l"/>
            <a:endParaRPr lang="fr-FR" sz="1050" i="1" dirty="0">
              <a:solidFill>
                <a:schemeClr val="tx1"/>
              </a:solidFill>
              <a:latin typeface="Ubuntu" panose="020B0504030602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21</a:t>
            </a:fld>
            <a:endParaRPr lang="fr-FR" dirty="0"/>
          </a:p>
        </p:txBody>
      </p:sp>
    </p:spTree>
    <p:extLst>
      <p:ext uri="{BB962C8B-B14F-4D97-AF65-F5344CB8AC3E}">
        <p14:creationId xmlns:p14="http://schemas.microsoft.com/office/powerpoint/2010/main" val="3691044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lnSpc>
                <a:spcPct val="107000"/>
              </a:lnSpc>
              <a:buFont typeface="Arial" panose="020B060402020202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Demain, en 2030, pour multiplier par cinq la production de gaz verts. C’est évidemment encore beaucoup de méthanisation, on passe de 12 à 50 TWh.</a:t>
            </a:r>
          </a:p>
          <a:p>
            <a:pPr marL="171450" lvl="0" indent="-171450">
              <a:lnSpc>
                <a:spcPct val="107000"/>
              </a:lnSpc>
              <a:spcAft>
                <a:spcPts val="800"/>
              </a:spcAft>
              <a:buFont typeface="Arial" panose="020B060402020202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Mais c’est aussi de la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pyrogazéification</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la GHT, le power-to-</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methane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On est sur des nouvelles filières qui vont se construire, avec de nouveaux acteurs, qu’il nous faut aller chercher et animer pour les entraîner dans cette dynamique.</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22</a:t>
            </a:fld>
            <a:endParaRPr lang="fr-FR" dirty="0"/>
          </a:p>
        </p:txBody>
      </p:sp>
    </p:spTree>
    <p:extLst>
      <p:ext uri="{BB962C8B-B14F-4D97-AF65-F5344CB8AC3E}">
        <p14:creationId xmlns:p14="http://schemas.microsoft.com/office/powerpoint/2010/main" val="206018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lnSpc>
                <a:spcPct val="107000"/>
              </a:lnSpc>
              <a:buFont typeface="Arial" panose="020B0604020202020204" pitchFamily="34" charset="0"/>
              <a:buChar char="•"/>
            </a:pPr>
            <a:r>
              <a:rPr lang="fr-FR" sz="1200" kern="100" dirty="0">
                <a:effectLst/>
                <a:latin typeface="Calibri" panose="020F0502020204030204" pitchFamily="34" charset="0"/>
                <a:ea typeface="Calibri" panose="020F0502020204030204" pitchFamily="34" charset="0"/>
                <a:cs typeface="Calibri" panose="020F0502020204030204" pitchFamily="34" charset="0"/>
              </a:rPr>
              <a:t>Cette montée en puissance du gaz vert nécessite de transformer profondément notre manière d’exploiter le réseau &gt; exploitation dynamique. </a:t>
            </a:r>
            <a:r>
              <a:rPr lang="fr-FR" sz="1200" b="1" kern="100" dirty="0">
                <a:effectLst/>
                <a:latin typeface="Calibri" panose="020F0502020204030204" pitchFamily="34" charset="0"/>
                <a:ea typeface="Calibri" panose="020F0502020204030204" pitchFamily="34" charset="0"/>
                <a:cs typeface="Calibri" panose="020F0502020204030204" pitchFamily="34" charset="0"/>
              </a:rPr>
              <a:t>Nous devons favoriser l’injection du gaz vert, c’est notre priorité.</a:t>
            </a:r>
            <a:r>
              <a:rPr lang="fr-FR" sz="1200" kern="100" dirty="0">
                <a:effectLst/>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fr-FR" sz="1200" kern="100" dirty="0">
                <a:effectLst/>
                <a:latin typeface="Calibri" panose="020F0502020204030204" pitchFamily="34" charset="0"/>
                <a:ea typeface="Calibri" panose="020F0502020204030204" pitchFamily="34" charset="0"/>
                <a:cs typeface="Calibri" panose="020F0502020204030204" pitchFamily="34" charset="0"/>
              </a:rPr>
              <a:t>Les maillages et les rebours vont être deux outils qui vont le permettre, à des coûts maitrisés. Nous investissons environ 150 millions d’euros par an pour le développement du biométhane (sur la prochaine période tarifaire) </a:t>
            </a:r>
            <a:r>
              <a:rPr lang="fr-FR" sz="1200" b="1" dirty="0">
                <a:effectLst/>
                <a:latin typeface="Calibri" panose="020F0502020204030204" pitchFamily="34" charset="0"/>
                <a:ea typeface="Calibri" panose="020F0502020204030204" pitchFamily="34" charset="0"/>
                <a:cs typeface="Calibri" panose="020F0502020204030204" pitchFamily="34" charset="0"/>
              </a:rPr>
              <a:t>soit 14% de nos investissements prévisionnels d’environ 1 milliard/an. C’est beaucoup moins que les montants estimés pour adapter les réseaux électriques.</a:t>
            </a:r>
            <a:endParaRPr lang="fr-FR" sz="1200" kern="100" dirty="0">
              <a:effectLst/>
              <a:latin typeface="Calibri" panose="020F0502020204030204" pitchFamily="34" charset="0"/>
              <a:ea typeface="Calibri" panose="020F0502020204030204" pitchFamily="34" charset="0"/>
              <a:cs typeface="Calibri" panose="020F0502020204030204" pitchFamily="34" charset="0"/>
            </a:endParaRPr>
          </a:p>
          <a:p>
            <a:pPr marL="171450" lvl="0" indent="-171450">
              <a:lnSpc>
                <a:spcPct val="107000"/>
              </a:lnSpc>
              <a:spcAft>
                <a:spcPts val="800"/>
              </a:spcAft>
              <a:buFont typeface="Arial" panose="020B0604020202020204" pitchFamily="34" charset="0"/>
              <a:buChar char="•"/>
            </a:pPr>
            <a:r>
              <a:rPr lang="fr-FR" sz="1200" b="1" kern="100" dirty="0">
                <a:effectLst/>
                <a:latin typeface="Calibri" panose="020F0502020204030204" pitchFamily="34" charset="0"/>
                <a:ea typeface="Calibri" panose="020F0502020204030204" pitchFamily="34" charset="0"/>
                <a:cs typeface="Calibri" panose="020F0502020204030204" pitchFamily="34" charset="0"/>
              </a:rPr>
              <a:t>Pour adapter nos réseaux, c’est optimal et maîtrisé.</a:t>
            </a:r>
            <a:r>
              <a:rPr lang="fr-FR" sz="1200" kern="100" dirty="0">
                <a:effectLst/>
                <a:latin typeface="Calibri" panose="020F0502020204030204" pitchFamily="34" charset="0"/>
                <a:ea typeface="Calibri" panose="020F0502020204030204" pitchFamily="34" charset="0"/>
                <a:cs typeface="Calibri" panose="020F0502020204030204" pitchFamily="34" charset="0"/>
              </a:rPr>
              <a:t> </a:t>
            </a:r>
          </a:p>
          <a:p>
            <a:endParaRPr lang="fr-FR" sz="1200" dirty="0">
              <a:latin typeface="Calibri" panose="020F0502020204030204" pitchFamily="34" charset="0"/>
              <a:ea typeface="Calibri" panose="020F0502020204030204" pitchFamily="34" charset="0"/>
              <a:cs typeface="Calibri" panose="020F0502020204030204" pitchFamily="34" charset="0"/>
            </a:endParaRPr>
          </a:p>
          <a:p>
            <a:r>
              <a:rPr lang="fr-FR" sz="1200" i="1" dirty="0">
                <a:effectLst/>
                <a:latin typeface="Calibri" panose="020F0502020204030204" pitchFamily="34" charset="0"/>
                <a:ea typeface="Calibri" panose="020F0502020204030204" pitchFamily="34" charset="0"/>
                <a:cs typeface="Calibri" panose="020F0502020204030204" pitchFamily="34" charset="0"/>
              </a:rPr>
              <a:t>Des éléments de comparaison avec les électriciens : </a:t>
            </a:r>
          </a:p>
          <a:p>
            <a:pPr marL="342900" lvl="0" indent="-342900">
              <a:buFont typeface="Calibri" panose="020F0502020204030204" pitchFamily="34" charset="0"/>
              <a:buChar char="-"/>
            </a:pPr>
            <a:r>
              <a:rPr lang="fr-FR" sz="1200" i="1" dirty="0">
                <a:effectLst/>
                <a:latin typeface="Calibri" panose="020F0502020204030204" pitchFamily="34" charset="0"/>
                <a:ea typeface="Calibri" panose="020F0502020204030204" pitchFamily="34" charset="0"/>
                <a:cs typeface="Calibri" panose="020F0502020204030204" pitchFamily="34" charset="0"/>
              </a:rPr>
              <a:t>A l’horizon 2050, pour développer 320 TWh de gaz renouvelables, les investissements de réseau (GRD+GRT) sont de 6 à 9 Mds€, la moitié globalement en Distribution (raccordements, postes d’injection, maillages) et l’autre en Transport (rebours notamment). Source : rapport CRE, « Avenir des Infrastructures », avril 2023. Ce qui fait environ 300 MEUR/an en moyenne. </a:t>
            </a:r>
          </a:p>
          <a:p>
            <a:pPr marL="342900" lvl="0" indent="-342900">
              <a:buFont typeface="Calibri" panose="020F0502020204030204" pitchFamily="34" charset="0"/>
              <a:buChar char="-"/>
            </a:pPr>
            <a:r>
              <a:rPr lang="fr-FR" sz="1200" i="1" dirty="0">
                <a:effectLst/>
                <a:latin typeface="Calibri" panose="020F0502020204030204" pitchFamily="34" charset="0"/>
                <a:ea typeface="Calibri" panose="020F0502020204030204" pitchFamily="34" charset="0"/>
                <a:cs typeface="Calibri" panose="020F0502020204030204" pitchFamily="34" charset="0"/>
              </a:rPr>
              <a:t>Ceci est </a:t>
            </a:r>
            <a:r>
              <a:rPr lang="fr-FR" sz="1200" b="1" i="1" dirty="0">
                <a:effectLst/>
                <a:latin typeface="Calibri" panose="020F0502020204030204" pitchFamily="34" charset="0"/>
                <a:ea typeface="Calibri" panose="020F0502020204030204" pitchFamily="34" charset="0"/>
                <a:cs typeface="Calibri" panose="020F0502020204030204" pitchFamily="34" charset="0"/>
              </a:rPr>
              <a:t>30 fois inférieur</a:t>
            </a:r>
            <a:r>
              <a:rPr lang="fr-FR" sz="1200" i="1" dirty="0">
                <a:effectLst/>
                <a:latin typeface="Calibri" panose="020F0502020204030204" pitchFamily="34" charset="0"/>
                <a:ea typeface="Calibri" panose="020F0502020204030204" pitchFamily="34" charset="0"/>
                <a:cs typeface="Calibri" panose="020F0502020204030204" pitchFamily="34" charset="0"/>
              </a:rPr>
              <a:t> aux 250/300 Mds€ annoncés par Enedis et RTE pour 2050.</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23</a:t>
            </a:fld>
            <a:endParaRPr lang="fr-FR" dirty="0"/>
          </a:p>
        </p:txBody>
      </p:sp>
    </p:spTree>
    <p:extLst>
      <p:ext uri="{BB962C8B-B14F-4D97-AF65-F5344CB8AC3E}">
        <p14:creationId xmlns:p14="http://schemas.microsoft.com/office/powerpoint/2010/main" val="417750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cs typeface="Calibri"/>
              </a:rPr>
              <a:t>Guide ADEME / GRDF paru en mars 2023 sur les mécanismes de conso d GV et exemples concrets (SYDEV, Energie </a:t>
            </a:r>
            <a:r>
              <a:rPr lang="fr-FR" err="1">
                <a:cs typeface="Calibri"/>
              </a:rPr>
              <a:t>Sprong</a:t>
            </a:r>
            <a:r>
              <a:rPr lang="fr-FR">
                <a:cs typeface="Calibri"/>
              </a:rPr>
              <a:t> …)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C1FD-B8DE-49ED-800D-F1C595739BA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039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Comment on pense pouvoir y arriver ? au travers de 3 leviers majeurs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L’accompagnement de nos clients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Continuant à développer massivement les gaz verts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Nous ne pouvons pas demander aux autres de faire des efforts, sans en faire nous-mêmes. Nous accélérons donc la décarbonation de nos activités</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25</a:t>
            </a:fld>
            <a:endParaRPr lang="fr-FR" dirty="0"/>
          </a:p>
        </p:txBody>
      </p:sp>
    </p:spTree>
    <p:extLst>
      <p:ext uri="{BB962C8B-B14F-4D97-AF65-F5344CB8AC3E}">
        <p14:creationId xmlns:p14="http://schemas.microsoft.com/office/powerpoint/2010/main" val="3769926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Nos postes d’émissions sont au nombre de quatre (hors usage du gaz):</a:t>
            </a:r>
          </a:p>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les émissions de méthane liées principalement aux DO</a:t>
            </a:r>
          </a:p>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les travaux et modernisation du réseau </a:t>
            </a:r>
          </a:p>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les achats</a:t>
            </a:r>
          </a:p>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la vie de l’entreprise : déplacements professionnels, numérique, consommation des bâtiments…</a:t>
            </a:r>
          </a:p>
          <a:p>
            <a:pPr>
              <a:lnSpc>
                <a:spcPct val="107000"/>
              </a:lnSpc>
              <a:spcAft>
                <a:spcPts val="800"/>
              </a:spcAft>
            </a:pPr>
            <a:r>
              <a:rPr lang="fr-FR" sz="1100" b="1" kern="100" dirty="0">
                <a:effectLst/>
                <a:latin typeface="Calibri" panose="020F0502020204030204" pitchFamily="34" charset="0"/>
                <a:ea typeface="Calibri" panose="020F0502020204030204" pitchFamily="34" charset="0"/>
                <a:cs typeface="Times New Roman" panose="02020603050405020304" pitchFamily="18" charset="0"/>
              </a:rPr>
              <a:t>Vous voyez que les émissions de méthane sont les plus impactantes, d’autant que le CH4 est plus impactant pour le climat que pour le C02. C’est donc un axe majeur sur lequel nous allons nous concentrer.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26</a:t>
            </a:fld>
            <a:endParaRPr lang="fr-FR" dirty="0"/>
          </a:p>
        </p:txBody>
      </p:sp>
    </p:spTree>
    <p:extLst>
      <p:ext uri="{BB962C8B-B14F-4D97-AF65-F5344CB8AC3E}">
        <p14:creationId xmlns:p14="http://schemas.microsoft.com/office/powerpoint/2010/main" val="3851134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fr-FR" sz="1200" b="1"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Pour réduire les émissions de méthane, nos 1ères actions vont porter sur la réduction de dommages aux ouvrages.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quasi-totalité des émissions de méthane de GRDF sont dites « incidentelles », elles résultent des dommages aux ouvrages (DO ~ 20%), des incidents d’exploitation, des appels d’urgence liés à une odeur de gaz etc. </a:t>
            </a:r>
          </a:p>
          <a:p>
            <a:pPr marL="171450" indent="-171450">
              <a:lnSpc>
                <a:spcPct val="107000"/>
              </a:lnSpc>
              <a:spcAft>
                <a:spcPts val="800"/>
              </a:spcAft>
              <a:buFont typeface="Arial" panose="020B0604020202020204" pitchFamily="34" charset="0"/>
              <a:buChar char="•"/>
            </a:pPr>
            <a:r>
              <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Vous voyez la dynamique de la courbe du nombre de dommages. Notre travail avec les prestataires externes porte ses fruits.</a:t>
            </a:r>
          </a:p>
          <a:p>
            <a:pPr marL="0" indent="0">
              <a:lnSpc>
                <a:spcPct val="107000"/>
              </a:lnSpc>
              <a:spcAft>
                <a:spcPts val="800"/>
              </a:spcAft>
              <a:buFont typeface="Arial" panose="020B0604020202020204" pitchFamily="34" charset="0"/>
              <a:buNone/>
            </a:pPr>
            <a:endPar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Nous innovons également pour réduire ces émissions : adapter la pression, poursuivre la modernisation des ouvrages, intelligence artificielle,…</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27</a:t>
            </a:fld>
            <a:endParaRPr lang="fr-FR" dirty="0"/>
          </a:p>
        </p:txBody>
      </p:sp>
    </p:spTree>
    <p:extLst>
      <p:ext uri="{BB962C8B-B14F-4D97-AF65-F5344CB8AC3E}">
        <p14:creationId xmlns:p14="http://schemas.microsoft.com/office/powerpoint/2010/main" val="275727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C9F2E74-13D9-6542-A2BD-D84C6EE3210E}" type="slidenum">
              <a:rPr lang="fr-FR" smtClean="0"/>
              <a:t>28</a:t>
            </a:fld>
            <a:endParaRPr lang="fr-FR"/>
          </a:p>
        </p:txBody>
      </p:sp>
    </p:spTree>
    <p:extLst>
      <p:ext uri="{BB962C8B-B14F-4D97-AF65-F5344CB8AC3E}">
        <p14:creationId xmlns:p14="http://schemas.microsoft.com/office/powerpoint/2010/main" val="2190367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130 TWh de stockage</a:t>
            </a:r>
          </a:p>
          <a:p>
            <a:r>
              <a:rPr lang="fr-FR"/>
              <a:t>Rôle de GRDF</a:t>
            </a:r>
          </a:p>
        </p:txBody>
      </p:sp>
      <p:sp>
        <p:nvSpPr>
          <p:cNvPr id="4" name="Espace réservé du numéro de diapositive 3"/>
          <p:cNvSpPr>
            <a:spLocks noGrp="1"/>
          </p:cNvSpPr>
          <p:nvPr>
            <p:ph type="sldNum" sz="quarter" idx="5"/>
          </p:nvPr>
        </p:nvSpPr>
        <p:spPr/>
        <p:txBody>
          <a:bodyPr/>
          <a:lstStyle/>
          <a:p>
            <a:fld id="{B8962589-2883-EF4C-AFDB-F46E7ED593D2}" type="slidenum">
              <a:rPr lang="fr-FR" smtClean="0"/>
              <a:t>32</a:t>
            </a:fld>
            <a:endParaRPr lang="fr-FR"/>
          </a:p>
        </p:txBody>
      </p:sp>
    </p:spTree>
    <p:extLst>
      <p:ext uri="{BB962C8B-B14F-4D97-AF65-F5344CB8AC3E}">
        <p14:creationId xmlns:p14="http://schemas.microsoft.com/office/powerpoint/2010/main" val="1375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3</a:t>
            </a:fld>
            <a:endParaRPr lang="fr-FR" dirty="0"/>
          </a:p>
        </p:txBody>
      </p:sp>
    </p:spTree>
    <p:extLst>
      <p:ext uri="{BB962C8B-B14F-4D97-AF65-F5344CB8AC3E}">
        <p14:creationId xmlns:p14="http://schemas.microsoft.com/office/powerpoint/2010/main" val="3414081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Nos clients quels sont-ils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10,3 millions de clients résidentiels/ 40 000 sites industriels/ 400 000 bâtiments tertiaires/ 38 000 véhicules qui roulent au BioGNV.</a:t>
            </a:r>
            <a:r>
              <a:rPr lang="fr-FR" sz="1200" i="1" kern="100" dirty="0">
                <a:effectLst/>
                <a:latin typeface="Calibri" panose="020F0502020204030204" pitchFamily="34" charset="0"/>
                <a:ea typeface="Calibri" panose="020F0502020204030204" pitchFamily="34" charset="0"/>
                <a:cs typeface="Times New Roman" panose="02020603050405020304" pitchFamily="18" charset="0"/>
              </a:rPr>
              <a:t> Si question : très légère érosion du portefeuille (-0,7%)</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Sur chacun de ces segments on a des solutions qui s’appuient sur plusieurs leviers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 sobriété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L’efficacité énergétique / la performance des équipements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 consommation de gaz vert ;</a:t>
            </a:r>
            <a:endPar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captage de CO2.</a:t>
            </a:r>
          </a:p>
          <a:p>
            <a:pPr marL="0" lvl="0" indent="0">
              <a:lnSpc>
                <a:spcPct val="107000"/>
              </a:lnSpc>
              <a:spcAft>
                <a:spcPts val="800"/>
              </a:spcAft>
              <a:buFont typeface="Calibri" panose="020F0502020204030204" pitchFamily="34" charset="0"/>
              <a:buNone/>
            </a:pPr>
            <a:endParaRPr lang="fr-FR"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r>
              <a:rPr lang="fr-FR" sz="1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noter : en 2008 &gt; 11,1 millions de consommateurs, en 2020 &gt;10,9 millions clients = stabilité du portefeuille</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33</a:t>
            </a:fld>
            <a:endParaRPr lang="fr-FR" dirty="0"/>
          </a:p>
        </p:txBody>
      </p:sp>
    </p:spTree>
    <p:extLst>
      <p:ext uri="{BB962C8B-B14F-4D97-AF65-F5344CB8AC3E}">
        <p14:creationId xmlns:p14="http://schemas.microsoft.com/office/powerpoint/2010/main" val="481380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Pour les clients résidentiels qui sont les plus importants en termes de volume et donc en termes d’impact :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D’abord, on les a équipés de 11 millions de compteurs, brique essentielle car grâce à nos compteurs communicants on a la capacité de mieux connaître les consommations et donc de proposer des solutions pour les maîtriser.</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On a mis en place des actions d’accompagnement vers la sobriété, j’y reviendrais plus tard.</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On soutient le développement du gaz vert, notamment auprès des bailleurs sociaux, avec une vingtaine de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conventioans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signée, représentant plus de 2 millions de logements. Et le lancement de l’appel à projets « bailleurs sociaux engagés gaz vert » qui vise à favoriser la reconnaissance du gaz vert dans le logement.</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Solutions et équipements : 60% des chaudières françaises sont d’anciennes technologies de chaudières. On peut donc très facilement réduire l’empreinte carbone du parc, avec des solutions plus récentes (30% THPE ou PAC hybride).</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4 500 PAC hybrides installées en France en 2023. 300 en AURA et 100 en PACA.</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14 200 chaudières THPE installées en Sud-Est (renouvellement chaudières anciennes générations) : 10 700 en AURA &amp; 3500 en PACA</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C’est un levier très important de réduction des émissions, et nous en faisons la promotion.</a:t>
            </a:r>
          </a:p>
          <a:p>
            <a:endParaRPr lang="fr-FR" dirty="0"/>
          </a:p>
          <a:p>
            <a:r>
              <a:rPr lang="fr-FR" dirty="0"/>
              <a:t>GAZPAR</a:t>
            </a:r>
          </a:p>
          <a:p>
            <a:r>
              <a:rPr lang="fr-FR" sz="2000" dirty="0">
                <a:effectLst/>
                <a:latin typeface="Calibri" panose="020F0502020204030204" pitchFamily="34" charset="0"/>
                <a:ea typeface="Calibri" panose="020F0502020204030204" pitchFamily="34" charset="0"/>
              </a:rPr>
              <a:t>1 241 147 compteurs déployés à date en AURA</a:t>
            </a:r>
          </a:p>
          <a:p>
            <a:r>
              <a:rPr lang="fr-FR" sz="2000" dirty="0">
                <a:effectLst/>
                <a:latin typeface="Calibri" panose="020F0502020204030204" pitchFamily="34" charset="0"/>
                <a:ea typeface="Calibri" panose="020F0502020204030204" pitchFamily="34" charset="0"/>
              </a:rPr>
              <a:t>Soit 98,13 %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C9F2E74-13D9-6542-A2BD-D84C6EE3210E}" type="slidenum">
              <a:rPr lang="fr-FR" smtClean="0"/>
              <a:t>34</a:t>
            </a:fld>
            <a:endParaRPr lang="fr-FR"/>
          </a:p>
        </p:txBody>
      </p:sp>
    </p:spTree>
    <p:extLst>
      <p:ext uri="{BB962C8B-B14F-4D97-AF65-F5344CB8AC3E}">
        <p14:creationId xmlns:p14="http://schemas.microsoft.com/office/powerpoint/2010/main" val="260604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dirty="0"/>
              <a:t>Accompagnement « </a:t>
            </a:r>
            <a:r>
              <a:rPr lang="fr-FR" sz="1100" dirty="0" err="1"/>
              <a:t>sobrièté</a:t>
            </a:r>
            <a:r>
              <a:rPr lang="fr-FR" sz="1100" dirty="0"/>
              <a:t> » accentué notamment depuis la guerre en Ukraine. </a:t>
            </a:r>
          </a:p>
          <a:p>
            <a:r>
              <a:rPr lang="fr-FR" sz="1100" b="1" dirty="0"/>
              <a:t>Typologie de clients industriels ? </a:t>
            </a:r>
            <a:r>
              <a:rPr lang="fr-FR" sz="1100" b="1" dirty="0">
                <a:sym typeface="Wingdings" panose="05000000000000000000" pitchFamily="2" charset="2"/>
              </a:rPr>
              <a:t> A voir avec Etienne.</a:t>
            </a:r>
            <a:endParaRPr lang="fr-FR" sz="1100" b="1" dirty="0"/>
          </a:p>
          <a:p>
            <a:pPr marL="0" lvl="0" indent="0">
              <a:lnSpc>
                <a:spcPct val="107000"/>
              </a:lnSpc>
              <a:buFont typeface="Symbol" panose="05050102010706020507" pitchFamily="18" charset="2"/>
              <a:buNone/>
            </a:pPr>
            <a:endParaRPr lang="fr-FR"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fr-FR"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b="1" kern="100" dirty="0">
                <a:effectLst/>
                <a:latin typeface="Calibri" panose="020F0502020204030204" pitchFamily="34" charset="0"/>
                <a:ea typeface="Calibri" panose="020F0502020204030204" pitchFamily="34" charset="0"/>
                <a:cs typeface="Times New Roman" panose="02020603050405020304" pitchFamily="18" charset="0"/>
              </a:rPr>
              <a:t>70 % des procédés thermiques industriels ne pourront pas être électrifiés avant 2035, </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voire au-delà.</a:t>
            </a:r>
          </a:p>
          <a:p>
            <a:pPr marL="342900" lvl="0" indent="-342900">
              <a:lnSpc>
                <a:spcPct val="107000"/>
              </a:lnSpc>
              <a:buFont typeface="Symbol" panose="05050102010706020507" pitchFamily="18" charset="2"/>
              <a:buChar char=""/>
            </a:pPr>
            <a:r>
              <a:rPr lang="fr-FR" sz="1100" b="1" kern="100" dirty="0">
                <a:effectLst/>
                <a:latin typeface="Calibri" panose="020F0502020204030204" pitchFamily="34" charset="0"/>
                <a:ea typeface="Calibri" panose="020F0502020204030204" pitchFamily="34" charset="0"/>
                <a:cs typeface="Times New Roman" panose="02020603050405020304" pitchFamily="18" charset="0"/>
              </a:rPr>
              <a:t>Pour autant il existe des solutions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Remplacer ses équipements est très efficace, à faible coût, on le voit par exemple au travers du remplacement des brûleurs qui permettent de faire </a:t>
            </a:r>
            <a:r>
              <a:rPr lang="fr-FR" sz="1100" b="1" kern="100" dirty="0">
                <a:effectLst/>
                <a:latin typeface="Calibri" panose="020F0502020204030204" pitchFamily="34" charset="0"/>
                <a:ea typeface="Calibri" panose="020F0502020204030204" pitchFamily="34" charset="0"/>
                <a:cs typeface="Times New Roman" panose="02020603050405020304" pitchFamily="18" charset="0"/>
              </a:rPr>
              <a:t>immédiatement 60% d’économie d’énergie.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Le gaz vert également, parce que ce gaz vert les industriels peuvent y avoir accès. De nouvelles formes de contractualisation se développent, notamment avec </a:t>
            </a:r>
            <a:r>
              <a:rPr lang="fr-FR" sz="1100" b="1" kern="100" dirty="0">
                <a:effectLst/>
                <a:latin typeface="Calibri" panose="020F0502020204030204" pitchFamily="34" charset="0"/>
                <a:ea typeface="Calibri" panose="020F0502020204030204" pitchFamily="34" charset="0"/>
                <a:cs typeface="Times New Roman" panose="02020603050405020304" pitchFamily="18" charset="0"/>
              </a:rPr>
              <a:t>les BPA,</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auxquels les industriels portent un intérêt grandissant. ARKEMA / SAINT GOBAIN</a:t>
            </a:r>
          </a:p>
          <a:p>
            <a:pPr marL="742950" lvl="1" indent="-285750">
              <a:lnSpc>
                <a:spcPct val="107000"/>
              </a:lnSpc>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On s’inscrit dans des dynamiques très fortes auprès du gouvernement, au travers de la plateforme </a:t>
            </a:r>
            <a:r>
              <a:rPr lang="fr-FR" sz="1100" b="1" kern="100" dirty="0">
                <a:effectLst/>
                <a:latin typeface="Calibri" panose="020F0502020204030204" pitchFamily="34" charset="0"/>
                <a:ea typeface="Calibri" panose="020F0502020204030204" pitchFamily="34" charset="0"/>
                <a:cs typeface="Times New Roman" panose="02020603050405020304" pitchFamily="18" charset="0"/>
              </a:rPr>
              <a:t>« Je décarbone ». On a rejoint également France Industrie parce que le gaz a des atouts à faire valoir pour accompagner </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les entreprises vers la neutralité carbone. </a:t>
            </a:r>
          </a:p>
          <a:p>
            <a:pPr marL="742950" lvl="1" indent="-285750">
              <a:lnSpc>
                <a:spcPct val="107000"/>
              </a:lnSpc>
              <a:spcAft>
                <a:spcPts val="80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Néanmoins, comme nous l’avons évoqué tout à l’heure, il restera encore des procédés qu’on ne pourra pas décarboner. Il faudra alors capturer le carbone lorsqu’il est émis pour le réutiliser, ce qui est pertinent.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C9F2E74-13D9-6542-A2BD-D84C6EE3210E}" type="slidenum">
              <a:rPr lang="fr-FR" smtClean="0"/>
              <a:t>35</a:t>
            </a:fld>
            <a:endParaRPr lang="fr-FR"/>
          </a:p>
        </p:txBody>
      </p:sp>
    </p:spTree>
    <p:extLst>
      <p:ext uri="{BB962C8B-B14F-4D97-AF65-F5344CB8AC3E}">
        <p14:creationId xmlns:p14="http://schemas.microsoft.com/office/powerpoint/2010/main" val="3888556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Enfin la mobilité qui est le plus petit segment, qui est pourtant un segment en pleine croissance et répondent aux besoins de décarbonation des collectivités. C’est également la technologie la plus mature pour décarboner les transports lourds.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Inter Tight" pitchFamily="2" charset="0"/>
                <a:ea typeface="Inter Tight" pitchFamily="2" charset="0"/>
                <a:cs typeface="Inter Tight" pitchFamily="2" charset="0"/>
              </a:rPr>
              <a:t>Tous les véhicules qui roulent au BioGNV/GNV </a:t>
            </a:r>
            <a:r>
              <a:rPr lang="fr-FR" sz="1200" b="1" dirty="0">
                <a:effectLst/>
                <a:latin typeface="Inter Tight SemiBold" pitchFamily="2" charset="0"/>
                <a:ea typeface="Inter Tight SemiBold" pitchFamily="2" charset="0"/>
                <a:cs typeface="Inter Tight SemiBold" pitchFamily="2" charset="0"/>
              </a:rPr>
              <a:t>bénéficient de la vignette </a:t>
            </a:r>
            <a:r>
              <a:rPr lang="fr-FR" sz="1200" b="1" dirty="0" err="1">
                <a:effectLst/>
                <a:latin typeface="Inter Tight SemiBold" pitchFamily="2" charset="0"/>
                <a:ea typeface="Inter Tight SemiBold" pitchFamily="2" charset="0"/>
                <a:cs typeface="Inter Tight SemiBold" pitchFamily="2" charset="0"/>
              </a:rPr>
              <a:t>Crit'AIR</a:t>
            </a:r>
            <a:r>
              <a:rPr lang="fr-FR" sz="1200" b="1" dirty="0">
                <a:effectLst/>
                <a:latin typeface="Inter Tight SemiBold" pitchFamily="2" charset="0"/>
                <a:ea typeface="Inter Tight SemiBold" pitchFamily="2" charset="0"/>
                <a:cs typeface="Inter Tight SemiBold" pitchFamily="2" charset="0"/>
              </a:rPr>
              <a:t> 1.</a:t>
            </a:r>
          </a:p>
          <a:p>
            <a:r>
              <a:rPr lang="fr-FR" sz="1050" dirty="0">
                <a:effectLst/>
                <a:latin typeface="Inter Tight" pitchFamily="2" charset="0"/>
                <a:ea typeface="Inter Tight" pitchFamily="2" charset="0"/>
                <a:cs typeface="Inter Tight" pitchFamily="2" charset="0"/>
              </a:rPr>
              <a:t>Le BioGNV représente </a:t>
            </a:r>
            <a:r>
              <a:rPr lang="fr-FR" sz="1050" b="1" dirty="0">
                <a:effectLst/>
                <a:latin typeface="Inter Tight" pitchFamily="2" charset="0"/>
                <a:ea typeface="Inter Tight" pitchFamily="2" charset="0"/>
                <a:cs typeface="Inter Tight" pitchFamily="2" charset="0"/>
              </a:rPr>
              <a:t>39 %</a:t>
            </a:r>
            <a:r>
              <a:rPr lang="fr-FR" sz="1050" dirty="0">
                <a:effectLst/>
                <a:latin typeface="Inter Tight" pitchFamily="2" charset="0"/>
                <a:ea typeface="Inter Tight" pitchFamily="2" charset="0"/>
                <a:cs typeface="Inter Tight" pitchFamily="2" charset="0"/>
              </a:rPr>
              <a:t> de la consommation de GNV en 2023.</a:t>
            </a:r>
            <a:br>
              <a:rPr lang="fr-FR" sz="1050" dirty="0">
                <a:effectLst/>
                <a:latin typeface="Inter Tight" pitchFamily="2" charset="0"/>
                <a:ea typeface="Inter Tight" pitchFamily="2" charset="0"/>
                <a:cs typeface="Inter Tight" pitchFamily="2" charset="0"/>
              </a:rPr>
            </a:br>
            <a:r>
              <a:rPr lang="fr-FR" sz="1400" dirty="0">
                <a:solidFill>
                  <a:srgbClr val="000000"/>
                </a:solidFill>
                <a:effectLst/>
                <a:latin typeface="Inter Tight" pitchFamily="2" charset="0"/>
                <a:ea typeface="Inter Tight" pitchFamily="2" charset="0"/>
                <a:cs typeface="Inter Tight" pitchFamily="2" charset="0"/>
              </a:rPr>
              <a:t>Les atouts du BioGNV :</a:t>
            </a:r>
          </a:p>
          <a:p>
            <a:r>
              <a:rPr lang="fr-FR" sz="1400" dirty="0">
                <a:solidFill>
                  <a:srgbClr val="000000"/>
                </a:solidFill>
                <a:effectLst/>
                <a:latin typeface="Inter Tight" pitchFamily="2" charset="0"/>
                <a:ea typeface="Inter Tight" pitchFamily="2" charset="0"/>
                <a:cs typeface="Inter Tight" pitchFamily="2" charset="0"/>
              </a:rPr>
              <a:t>• - 80 % d'émissions de CO</a:t>
            </a:r>
            <a:r>
              <a:rPr lang="fr-FR" sz="1400" baseline="-25000" dirty="0">
                <a:solidFill>
                  <a:srgbClr val="000000"/>
                </a:solidFill>
                <a:effectLst/>
                <a:latin typeface="Inter Tight" pitchFamily="2" charset="0"/>
                <a:ea typeface="Inter Tight" pitchFamily="2" charset="0"/>
                <a:cs typeface="Inter Tight" pitchFamily="2" charset="0"/>
              </a:rPr>
              <a:t>2</a:t>
            </a:r>
            <a:br>
              <a:rPr lang="fr-FR" sz="1400" dirty="0">
                <a:solidFill>
                  <a:srgbClr val="000000"/>
                </a:solidFill>
                <a:effectLst/>
                <a:latin typeface="Inter Tight" pitchFamily="2" charset="0"/>
                <a:ea typeface="Inter Tight" pitchFamily="2" charset="0"/>
                <a:cs typeface="Inter Tight" pitchFamily="2" charset="0"/>
              </a:rPr>
            </a:br>
            <a:r>
              <a:rPr lang="fr-FR" sz="1400" dirty="0">
                <a:solidFill>
                  <a:srgbClr val="000000"/>
                </a:solidFill>
                <a:effectLst/>
                <a:latin typeface="Inter Tight" pitchFamily="2" charset="0"/>
                <a:ea typeface="Inter Tight" pitchFamily="2" charset="0"/>
                <a:cs typeface="Inter Tight" pitchFamily="2" charset="0"/>
              </a:rPr>
              <a:t>   par rapport au diesel</a:t>
            </a:r>
          </a:p>
          <a:p>
            <a:r>
              <a:rPr lang="fr-FR" sz="1400" dirty="0">
                <a:solidFill>
                  <a:srgbClr val="000000"/>
                </a:solidFill>
                <a:effectLst/>
                <a:latin typeface="Inter Tight" pitchFamily="2" charset="0"/>
                <a:ea typeface="Inter Tight" pitchFamily="2" charset="0"/>
                <a:cs typeface="Inter Tight" pitchFamily="2" charset="0"/>
              </a:rPr>
              <a:t>• - 95 % de particules fines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50" dirty="0">
              <a:latin typeface="Inter Tight" pitchFamily="2" charset="0"/>
              <a:ea typeface="Inter Tight" pitchFamily="2" charset="0"/>
              <a:cs typeface="Inter T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u="none" strike="noStrike" dirty="0">
                <a:solidFill>
                  <a:srgbClr val="000000"/>
                </a:solidFill>
                <a:effectLst/>
                <a:latin typeface="Calibri" panose="020F0502020204030204" pitchFamily="34" charset="0"/>
              </a:rPr>
              <a:t>Répartition des stations publiques par département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dirty="0">
                <a:solidFill>
                  <a:srgbClr val="000000"/>
                </a:solidFill>
                <a:effectLst/>
                <a:latin typeface="Calibri" panose="020F0502020204030204" pitchFamily="34" charset="0"/>
              </a:rPr>
              <a:t>Ain</a:t>
            </a:r>
            <a:r>
              <a:rPr lang="fr-FR" sz="1400" dirty="0"/>
              <a:t> </a:t>
            </a:r>
            <a:r>
              <a:rPr lang="fr-FR" sz="1800" b="0" i="0" u="none" strike="noStrike" dirty="0">
                <a:solidFill>
                  <a:srgbClr val="000000"/>
                </a:solidFill>
                <a:effectLst/>
                <a:latin typeface="Calibri" panose="020F0502020204030204" pitchFamily="34" charset="0"/>
              </a:rPr>
              <a:t>3</a:t>
            </a:r>
            <a:r>
              <a:rPr lang="fr-FR" sz="1400" dirty="0"/>
              <a:t> </a:t>
            </a:r>
            <a:r>
              <a:rPr lang="fr-FR" sz="1800" b="0" i="0" u="none" strike="noStrike" dirty="0">
                <a:solidFill>
                  <a:srgbClr val="000000"/>
                </a:solidFill>
                <a:effectLst/>
                <a:latin typeface="Calibri" panose="020F0502020204030204" pitchFamily="34" charset="0"/>
              </a:rPr>
              <a:t>Allier</a:t>
            </a:r>
            <a:r>
              <a:rPr lang="fr-FR" sz="1400" dirty="0"/>
              <a:t> </a:t>
            </a:r>
            <a:r>
              <a:rPr lang="fr-FR" sz="1800" b="0" i="0" u="none" strike="noStrike" dirty="0">
                <a:solidFill>
                  <a:srgbClr val="000000"/>
                </a:solidFill>
                <a:effectLst/>
                <a:latin typeface="Calibri" panose="020F0502020204030204" pitchFamily="34" charset="0"/>
              </a:rPr>
              <a:t>2</a:t>
            </a:r>
            <a:r>
              <a:rPr lang="fr-FR" sz="1400" dirty="0"/>
              <a:t> </a:t>
            </a:r>
            <a:r>
              <a:rPr lang="fr-FR" sz="1800" b="0" i="0" u="none" strike="noStrike" dirty="0">
                <a:solidFill>
                  <a:srgbClr val="000000"/>
                </a:solidFill>
                <a:effectLst/>
                <a:latin typeface="Calibri" panose="020F0502020204030204" pitchFamily="34" charset="0"/>
              </a:rPr>
              <a:t>Cantal</a:t>
            </a:r>
            <a:r>
              <a:rPr lang="fr-FR" sz="1400" dirty="0"/>
              <a:t> </a:t>
            </a:r>
            <a:r>
              <a:rPr lang="fr-FR" sz="1800" b="0" i="0" u="none" strike="noStrike" dirty="0">
                <a:solidFill>
                  <a:srgbClr val="000000"/>
                </a:solidFill>
                <a:effectLst/>
                <a:latin typeface="Calibri" panose="020F0502020204030204" pitchFamily="34" charset="0"/>
              </a:rPr>
              <a:t>1</a:t>
            </a:r>
            <a:r>
              <a:rPr lang="fr-FR" sz="1400" dirty="0"/>
              <a:t> </a:t>
            </a:r>
            <a:r>
              <a:rPr lang="fr-FR" sz="1800" b="0" i="0" u="none" strike="noStrike" dirty="0">
                <a:solidFill>
                  <a:srgbClr val="000000"/>
                </a:solidFill>
                <a:effectLst/>
                <a:latin typeface="Calibri" panose="020F0502020204030204" pitchFamily="34" charset="0"/>
              </a:rPr>
              <a:t>Drôme</a:t>
            </a:r>
            <a:r>
              <a:rPr lang="fr-FR" sz="1400" dirty="0"/>
              <a:t> </a:t>
            </a:r>
            <a:r>
              <a:rPr lang="fr-FR" sz="1800" b="0" i="0" u="none" strike="noStrike" dirty="0">
                <a:solidFill>
                  <a:srgbClr val="000000"/>
                </a:solidFill>
                <a:effectLst/>
                <a:latin typeface="Calibri" panose="020F0502020204030204" pitchFamily="34" charset="0"/>
              </a:rPr>
              <a:t>4</a:t>
            </a:r>
            <a:r>
              <a:rPr lang="fr-FR" sz="1400" dirty="0"/>
              <a:t> </a:t>
            </a:r>
            <a:r>
              <a:rPr lang="fr-FR" sz="1800" b="0" i="0" u="none" strike="noStrike" dirty="0">
                <a:solidFill>
                  <a:srgbClr val="000000"/>
                </a:solidFill>
                <a:effectLst/>
                <a:latin typeface="Calibri" panose="020F0502020204030204" pitchFamily="34" charset="0"/>
              </a:rPr>
              <a:t>Haute-Savoie</a:t>
            </a:r>
            <a:r>
              <a:rPr lang="fr-FR" sz="1400" dirty="0"/>
              <a:t> </a:t>
            </a:r>
            <a:r>
              <a:rPr lang="fr-FR" sz="1800" b="0" i="0" u="none" strike="noStrike" dirty="0">
                <a:solidFill>
                  <a:srgbClr val="000000"/>
                </a:solidFill>
                <a:effectLst/>
                <a:latin typeface="Calibri" panose="020F0502020204030204" pitchFamily="34" charset="0"/>
              </a:rPr>
              <a:t>3</a:t>
            </a:r>
            <a:r>
              <a:rPr lang="fr-FR" sz="1400" dirty="0"/>
              <a:t> </a:t>
            </a:r>
            <a:r>
              <a:rPr lang="fr-FR" sz="1800" b="0" i="0" u="none" strike="noStrike" dirty="0">
                <a:solidFill>
                  <a:srgbClr val="000000"/>
                </a:solidFill>
                <a:effectLst/>
                <a:latin typeface="Calibri" panose="020F0502020204030204" pitchFamily="34" charset="0"/>
              </a:rPr>
              <a:t>Isère</a:t>
            </a:r>
            <a:r>
              <a:rPr lang="fr-FR" sz="1400" dirty="0"/>
              <a:t> </a:t>
            </a:r>
            <a:r>
              <a:rPr lang="fr-FR" sz="1800" b="0" i="0" u="none" strike="noStrike" dirty="0">
                <a:solidFill>
                  <a:srgbClr val="000000"/>
                </a:solidFill>
                <a:effectLst/>
                <a:latin typeface="Calibri" panose="020F0502020204030204" pitchFamily="34" charset="0"/>
              </a:rPr>
              <a:t>7</a:t>
            </a:r>
            <a:r>
              <a:rPr lang="fr-FR" sz="1400" dirty="0"/>
              <a:t> </a:t>
            </a:r>
            <a:r>
              <a:rPr lang="fr-FR" sz="1800" b="0" i="0" u="none" strike="noStrike" dirty="0">
                <a:solidFill>
                  <a:srgbClr val="000000"/>
                </a:solidFill>
                <a:effectLst/>
                <a:latin typeface="Calibri" panose="020F0502020204030204" pitchFamily="34" charset="0"/>
              </a:rPr>
              <a:t>Loire</a:t>
            </a:r>
            <a:r>
              <a:rPr lang="fr-FR" sz="1400" dirty="0"/>
              <a:t> </a:t>
            </a:r>
            <a:r>
              <a:rPr lang="fr-FR" sz="1800" b="0" i="0" u="none" strike="noStrike" dirty="0">
                <a:solidFill>
                  <a:srgbClr val="000000"/>
                </a:solidFill>
                <a:effectLst/>
                <a:latin typeface="Calibri" panose="020F0502020204030204" pitchFamily="34" charset="0"/>
              </a:rPr>
              <a:t>4</a:t>
            </a:r>
            <a:r>
              <a:rPr lang="fr-FR" sz="1400" dirty="0"/>
              <a:t> </a:t>
            </a:r>
            <a:r>
              <a:rPr lang="fr-FR" sz="1800" b="0" i="0" u="none" strike="noStrike" dirty="0">
                <a:solidFill>
                  <a:srgbClr val="000000"/>
                </a:solidFill>
                <a:effectLst/>
                <a:latin typeface="Calibri" panose="020F0502020204030204" pitchFamily="34" charset="0"/>
              </a:rPr>
              <a:t>Puy-de-Dôme</a:t>
            </a:r>
            <a:r>
              <a:rPr lang="fr-FR" sz="1400" dirty="0"/>
              <a:t> </a:t>
            </a:r>
            <a:r>
              <a:rPr lang="fr-FR" sz="1800" b="0" i="0" u="none" strike="noStrike" dirty="0">
                <a:solidFill>
                  <a:srgbClr val="000000"/>
                </a:solidFill>
                <a:effectLst/>
                <a:latin typeface="Calibri" panose="020F0502020204030204" pitchFamily="34" charset="0"/>
              </a:rPr>
              <a:t>3</a:t>
            </a:r>
            <a:r>
              <a:rPr lang="fr-FR" sz="1400" dirty="0"/>
              <a:t> </a:t>
            </a:r>
            <a:r>
              <a:rPr lang="fr-FR" sz="1800" b="0" i="0" u="none" strike="noStrike" dirty="0">
                <a:solidFill>
                  <a:srgbClr val="000000"/>
                </a:solidFill>
                <a:effectLst/>
                <a:latin typeface="Calibri" panose="020F0502020204030204" pitchFamily="34" charset="0"/>
              </a:rPr>
              <a:t>Rhône</a:t>
            </a:r>
            <a:r>
              <a:rPr lang="fr-FR" sz="1400" dirty="0"/>
              <a:t> </a:t>
            </a:r>
            <a:r>
              <a:rPr lang="fr-FR" sz="1800" b="0" i="0" u="none" strike="noStrike" dirty="0">
                <a:solidFill>
                  <a:srgbClr val="000000"/>
                </a:solidFill>
                <a:effectLst/>
                <a:latin typeface="Calibri" panose="020F0502020204030204" pitchFamily="34" charset="0"/>
              </a:rPr>
              <a:t>9</a:t>
            </a:r>
            <a:r>
              <a:rPr lang="fr-FR" sz="1400" dirty="0"/>
              <a:t> </a:t>
            </a:r>
            <a:r>
              <a:rPr lang="fr-FR" sz="1800" b="0" i="0" u="none" strike="noStrike" dirty="0">
                <a:solidFill>
                  <a:srgbClr val="000000"/>
                </a:solidFill>
                <a:effectLst/>
                <a:latin typeface="Calibri" panose="020F0502020204030204" pitchFamily="34" charset="0"/>
              </a:rPr>
              <a:t>Savoie</a:t>
            </a:r>
            <a:r>
              <a:rPr lang="fr-FR" sz="1400" dirty="0"/>
              <a:t> </a:t>
            </a:r>
            <a:r>
              <a:rPr lang="fr-FR" sz="1800" b="0" i="0" u="none" strike="noStrike" dirty="0">
                <a:solidFill>
                  <a:srgbClr val="000000"/>
                </a:solidFill>
                <a:effectLst/>
                <a:latin typeface="Calibri" panose="020F0502020204030204" pitchFamily="34" charset="0"/>
              </a:rPr>
              <a:t>1</a:t>
            </a:r>
            <a:r>
              <a:rPr lang="fr-FR" sz="14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u="none" strike="noStrike" dirty="0">
                <a:solidFill>
                  <a:srgbClr val="000000"/>
                </a:solidFill>
                <a:effectLst/>
                <a:latin typeface="Calibri" panose="020F0502020204030204" pitchFamily="34" charset="0"/>
              </a:rPr>
              <a:t>Total général</a:t>
            </a:r>
            <a:r>
              <a:rPr lang="fr-FR" sz="1400" dirty="0"/>
              <a:t> </a:t>
            </a:r>
            <a:r>
              <a:rPr lang="fr-FR" sz="1800" b="1" i="0" u="none" strike="noStrike" dirty="0">
                <a:solidFill>
                  <a:srgbClr val="000000"/>
                </a:solidFill>
                <a:effectLst/>
                <a:latin typeface="Calibri" panose="020F0502020204030204" pitchFamily="34" charset="0"/>
              </a:rPr>
              <a:t>37</a:t>
            </a:r>
            <a:r>
              <a:rPr lang="fr-FR" sz="1400" dirty="0"/>
              <a:t> </a:t>
            </a:r>
            <a:endParaRPr lang="fr-FR" sz="1050" dirty="0">
              <a:latin typeface="Inter Tight" pitchFamily="2" charset="0"/>
              <a:ea typeface="Inter Tight" pitchFamily="2" charset="0"/>
              <a:cs typeface="Inter T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C9F2E74-13D9-6542-A2BD-D84C6EE3210E}" type="slidenum">
              <a:rPr lang="fr-FR" smtClean="0"/>
              <a:t>36</a:t>
            </a:fld>
            <a:endParaRPr lang="fr-FR"/>
          </a:p>
        </p:txBody>
      </p:sp>
    </p:spTree>
    <p:extLst>
      <p:ext uri="{BB962C8B-B14F-4D97-AF65-F5344CB8AC3E}">
        <p14:creationId xmlns:p14="http://schemas.microsoft.com/office/powerpoint/2010/main" val="3580205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Cette croissance a été rendue possible grâce à un maillage et un réseau d’avitaillement important, qui aujourd’hui couvre toute la France. Plus de 650 stations publiques et privées.</a:t>
            </a:r>
          </a:p>
          <a:p>
            <a:pPr marL="342900" lvl="0" indent="-342900">
              <a:lnSpc>
                <a:spcPct val="107000"/>
              </a:lnSpc>
              <a:spcAft>
                <a:spcPts val="800"/>
              </a:spcAft>
              <a:buFont typeface="Symbol" panose="05050102010706020507" pitchFamily="18" charset="2"/>
              <a:buChar char=""/>
            </a:pP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Aujourd’hui pour décarboner la mobilité des poids lourds c’est le réseau le plus prêt, et la technologie la plus mature.</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37</a:t>
            </a:fld>
            <a:endParaRPr lang="fr-FR" dirty="0"/>
          </a:p>
        </p:txBody>
      </p:sp>
    </p:spTree>
    <p:extLst>
      <p:ext uri="{BB962C8B-B14F-4D97-AF65-F5344CB8AC3E}">
        <p14:creationId xmlns:p14="http://schemas.microsoft.com/office/powerpoint/2010/main" val="1668132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volume de gaz alloué à la production d’électricité a été ajusté pour coïncider avec les prévisions de RTE (Bilan Prévisionnel 2030, paru en 2021)</a:t>
            </a:r>
          </a:p>
        </p:txBody>
      </p:sp>
      <p:sp>
        <p:nvSpPr>
          <p:cNvPr id="4" name="Espace réservé du numéro de diapositive 3"/>
          <p:cNvSpPr>
            <a:spLocks noGrp="1"/>
          </p:cNvSpPr>
          <p:nvPr>
            <p:ph type="sldNum" sz="quarter" idx="5"/>
          </p:nvPr>
        </p:nvSpPr>
        <p:spPr/>
        <p:txBody>
          <a:bodyPr/>
          <a:lstStyle/>
          <a:p>
            <a:fld id="{B8962589-2883-EF4C-AFDB-F46E7ED593D2}" type="slidenum">
              <a:rPr lang="fr-FR" smtClean="0"/>
              <a:t>38</a:t>
            </a:fld>
            <a:endParaRPr lang="fr-FR"/>
          </a:p>
        </p:txBody>
      </p:sp>
    </p:spTree>
    <p:extLst>
      <p:ext uri="{BB962C8B-B14F-4D97-AF65-F5344CB8AC3E}">
        <p14:creationId xmlns:p14="http://schemas.microsoft.com/office/powerpoint/2010/main" val="1421434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Pour réduire nos autres émissions, nous travaillons également sur les 3 autres leviers :</a:t>
            </a:r>
          </a:p>
          <a:p>
            <a:pPr marL="342900" lvl="0" indent="-342900">
              <a:lnSpc>
                <a:spcPct val="107000"/>
              </a:lnSpc>
              <a:spcAft>
                <a:spcPts val="800"/>
              </a:spcAft>
              <a:buFont typeface="Symbol" panose="05050102010706020507" pitchFamily="18" charset="2"/>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les travaux, au travers notamment des chantiers responsables en collaboration également avec les prestataires, pour privilégier des manières de faire moins impactantes et des matériaux plus vertueux.</a:t>
            </a:r>
          </a:p>
          <a:p>
            <a:pPr marL="342900" lvl="0" indent="-342900">
              <a:lnSpc>
                <a:spcPct val="107000"/>
              </a:lnSpc>
              <a:spcAft>
                <a:spcPts val="800"/>
              </a:spcAft>
              <a:buFont typeface="Symbol" panose="05050102010706020507" pitchFamily="18" charset="2"/>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les achats sont également un levier important : GRDF a obtenu un label en 2021. Nous avons renforcé la place des critères de RSE dans nos consultations et marchés et former nos acheteurs et prescripteurs aux démarches d’achats durables et d’écoconception. Nous accompagnons également nos fournisseurs pour mettre en œuvre d’un accompagnement à la décarbonation adapté.</a:t>
            </a:r>
          </a:p>
          <a:p>
            <a:pPr marL="342900" lvl="0" indent="-342900">
              <a:lnSpc>
                <a:spcPct val="107000"/>
              </a:lnSpc>
              <a:spcAft>
                <a:spcPts val="800"/>
              </a:spcAft>
              <a:buFont typeface="Symbol" panose="05050102010706020507" pitchFamily="18" charset="2"/>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Les salariés ont tous un rôle un jouer dans cette ambition, au quotidien dans leurs déplacements, leurs usages des outils numériques, la sobriété dans nos bâtiments…</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39</a:t>
            </a:fld>
            <a:endParaRPr lang="fr-FR" dirty="0"/>
          </a:p>
        </p:txBody>
      </p:sp>
    </p:spTree>
    <p:extLst>
      <p:ext uri="{BB962C8B-B14F-4D97-AF65-F5344CB8AC3E}">
        <p14:creationId xmlns:p14="http://schemas.microsoft.com/office/powerpoint/2010/main" val="303330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3C3C3B"/>
                </a:solidFill>
                <a:effectLst/>
                <a:latin typeface="Helvetica" panose="020B0604020202020204" pitchFamily="34" charset="0"/>
              </a:rPr>
              <a:t>En 2023, la consommation française de gaz a baissé de 11,4 % par rapport à 2022, avec un total de 381 TWh consommés (430 TWh en 2022). </a:t>
            </a:r>
          </a:p>
          <a:p>
            <a:r>
              <a:rPr lang="fr-FR" b="0" i="0" dirty="0">
                <a:solidFill>
                  <a:srgbClr val="3C3C3B"/>
                </a:solidFill>
                <a:effectLst/>
                <a:latin typeface="Helvetica" panose="020B0604020202020204" pitchFamily="34" charset="0"/>
              </a:rPr>
              <a:t>La consommation des distributions publiques (ménages, tertiaire et petite industrie), corrigée du climat, est en baisse de 6,5 % par rapport à 2022 à 253 TWh (-13,2 % par rapport à 2021).</a:t>
            </a:r>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4</a:t>
            </a:fld>
            <a:endParaRPr lang="fr-FR" dirty="0"/>
          </a:p>
        </p:txBody>
      </p:sp>
    </p:spTree>
    <p:extLst>
      <p:ext uri="{BB962C8B-B14F-4D97-AF65-F5344CB8AC3E}">
        <p14:creationId xmlns:p14="http://schemas.microsoft.com/office/powerpoint/2010/main" val="2138527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1200" dirty="0">
                <a:latin typeface="+mj-lt"/>
              </a:rPr>
              <a:t>Le gaz couvre 40% des besoins de chaleur en France, et en période de pointe hivernale fournit 50% des besoins de puissance</a:t>
            </a:r>
          </a:p>
          <a:p>
            <a:pPr lvl="1"/>
            <a:r>
              <a:rPr lang="fr-FR" sz="1200" dirty="0"/>
              <a:t>Part modeste dans le mix énergétique, mais complémentaire des énergies électriques, le gaz est essentiel à l’équilibre du système</a:t>
            </a:r>
            <a:br>
              <a:rPr lang="fr-FR" sz="1200" dirty="0"/>
            </a:br>
            <a:r>
              <a:rPr lang="fr-FR" sz="1200" dirty="0"/>
              <a:t>énergétique en hiver.</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5</a:t>
            </a:fld>
            <a:endParaRPr lang="fr-FR" dirty="0"/>
          </a:p>
        </p:txBody>
      </p:sp>
    </p:spTree>
    <p:extLst>
      <p:ext uri="{BB962C8B-B14F-4D97-AF65-F5344CB8AC3E}">
        <p14:creationId xmlns:p14="http://schemas.microsoft.com/office/powerpoint/2010/main" val="266136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Monde d’avant : modèle linéaire – extraction de gaz fossile, on importe, on utilise et on recommence </a:t>
            </a:r>
          </a:p>
          <a:p>
            <a:r>
              <a:rPr lang="fr-FR" dirty="0"/>
              <a:t>Comment dans un monde qui doit nécessairement évoluer vers décarbonation mais aussi la prise en compte des autres limite planétaires une entreprise comme la notre peut elle repenser son positionnement ? Comment le gaz renouvelable va il contribuer à cette transformation ?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DC85A-8A78-1A47-9949-DCBFF1FE1D64}" type="slidenum">
              <a:rPr kumimoji="0" lang="fr-FR" sz="1200" b="0" i="0" u="none" strike="noStrike" kern="1200" cap="none" spc="0" normalizeH="0" baseline="0" noProof="0" smtClean="0">
                <a:ln>
                  <a:noFill/>
                </a:ln>
                <a:solidFill>
                  <a:prstClr val="black"/>
                </a:solidFill>
                <a:effectLst/>
                <a:uLnTx/>
                <a:uFillTx/>
                <a:latin typeface="Inter T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Inter Tight" pitchFamily="2" charset="0"/>
              <a:ea typeface="+mn-ea"/>
              <a:cs typeface="+mn-cs"/>
            </a:endParaRPr>
          </a:p>
        </p:txBody>
      </p:sp>
    </p:spTree>
    <p:extLst>
      <p:ext uri="{BB962C8B-B14F-4D97-AF65-F5344CB8AC3E}">
        <p14:creationId xmlns:p14="http://schemas.microsoft.com/office/powerpoint/2010/main" val="274995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Face au dérèglement climatique, les émissions de méthane et l’usage des énergies fossiles associé aux activités humaines, doivent être limités, au profit des énergies renouvelables et bas carbone.</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nécessité pour atteindre l'objectif « Accord de Paris » de limiter à 2°C au maximum et si possible bien en-dessous la hausse des températures d'ici la fin du siècle.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nécessité de cette transition hors des énergies fossiles a été validée à Dubaï lors de la COP28.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buFont typeface="Symbol" panose="05050102010706020507" pitchFamily="18" charset="2"/>
              <a:buChar char=""/>
            </a:pP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 niveau européen les textes climatiques du paquet « Fit for 55 » visent la réduction de 55% des émissions de GES en 2030 par rapport à 1990. Et 2030, c’est demain. On ne peut donc plus attendre.</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responsabilité des acteurs économiques est engagée, au-delà des Etats, en particulier dans le secteur de l'énergie, pour sortir des énergies fossiles.</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est pour l’instant sur une solution unique, qui est l’électrification</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Dans ce contexte, certains pensent que la </a:t>
            </a:r>
            <a:r>
              <a:rPr lang="fr-FR" sz="1200" b="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seule solution est l’électrification</a:t>
            </a:r>
            <a:r>
              <a:rPr lang="fr-FR" sz="12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tous les usages et au plus vite.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a:p>
            <a:endParaRPr lang="fr-FR" dirty="0"/>
          </a:p>
          <a:p>
            <a:r>
              <a:rPr lang="fr-FR" dirty="0"/>
              <a:t>Notre conviction : </a:t>
            </a:r>
          </a:p>
          <a:p>
            <a:endParaRPr lang="fr-FR" dirty="0"/>
          </a:p>
          <a:p>
            <a:pPr marL="342900" lvl="0" indent="-342900">
              <a:lnSpc>
                <a:spcPct val="107000"/>
              </a:lnSpc>
              <a:buFont typeface="Calibri" panose="020F0502020204030204" pitchFamily="34" charset="0"/>
              <a:buChar char="•"/>
            </a:pPr>
            <a:r>
              <a:rPr lang="fr-FR"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Pour atteindre les objectifs de réduction des émissions de GES à 2030 et 2050, un scenario de mix équilibré apparaît plus efficace et pragmatique :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FR"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résilience du système avec une meilleure gestion de la pointe (journée du 10 janvier – 83,5 MWh </a:t>
            </a:r>
            <a:r>
              <a:rPr lang="fr-FR" sz="1100"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elec</a:t>
            </a:r>
            <a:r>
              <a:rPr lang="fr-FR"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vs 110 gaz) (135 GW de capacité)</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FR"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investissements maîtrisés dans les infrastructures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FR"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investissements maîtrisés pour les consommateurs/industriels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100" b="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 lieu d’électrifier massivement nous pouvons décarboner les usages du gaz</a:t>
            </a:r>
          </a:p>
          <a:p>
            <a:pPr>
              <a:lnSpc>
                <a:spcPct val="107000"/>
              </a:lnSpc>
              <a:spcAft>
                <a:spcPts val="800"/>
              </a:spcAft>
            </a:pPr>
            <a:r>
              <a:rPr lang="fr-FR" sz="1100" b="1"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Evidemment, ce gaz dont nous aurons encore besoin demain, il faut réduire l’impact de son utilisation et le verdir.</a:t>
            </a:r>
            <a:endParaRPr lang="fr-FR" sz="1100" dirty="0">
              <a:solidFill>
                <a:srgbClr val="000000"/>
              </a:solidFill>
              <a:effectLst/>
              <a:latin typeface="Liberation Sans"/>
              <a:ea typeface="MS Mincho" panose="02020609040205080304" pitchFamily="49" charset="-128"/>
              <a:cs typeface="Liberation Sans"/>
            </a:endParaRPr>
          </a:p>
          <a:p>
            <a:pPr marL="342900" lvl="0" indent="-342900">
              <a:buFont typeface="Calibri" panose="020F0502020204030204" pitchFamily="34" charset="0"/>
              <a:buChar char="•"/>
            </a:pPr>
            <a:r>
              <a:rPr lang="fr-FR" sz="1100" dirty="0">
                <a:solidFill>
                  <a:srgbClr val="000000"/>
                </a:solidFill>
                <a:effectLst/>
                <a:latin typeface="Calibri" panose="020F0502020204030204" pitchFamily="34" charset="0"/>
                <a:ea typeface="Times New Roman" panose="02020603050405020304" pitchFamily="18" charset="0"/>
                <a:cs typeface="Liberation Sans"/>
              </a:rPr>
              <a:t>Et pour ça nous avons un plan. Parce que nous pensons que distribuer du gaz et décarboner, c’est possible !</a:t>
            </a:r>
            <a:endParaRPr lang="fr-FR" sz="1100" dirty="0">
              <a:solidFill>
                <a:srgbClr val="000000"/>
              </a:solidFill>
              <a:effectLst/>
              <a:latin typeface="Liberation Sans"/>
              <a:ea typeface="Calibri" panose="020F0502020204030204" pitchFamily="34" charset="0"/>
              <a:cs typeface="Liberation Sans"/>
            </a:endParaRPr>
          </a:p>
          <a:p>
            <a:pPr marL="342900" lvl="0" indent="-342900">
              <a:lnSpc>
                <a:spcPct val="107000"/>
              </a:lnSpc>
              <a:buFont typeface="Calibri" panose="020F0502020204030204" pitchFamily="34" charset="0"/>
              <a:buChar char="•"/>
            </a:pPr>
            <a:r>
              <a:rPr lang="fr-FR"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Nous allons vous présenter notre vision et nos engagements. Nous avons une </a:t>
            </a:r>
            <a:r>
              <a:rPr lang="fr-FR"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approche pragmatique de la décarbonation, s’appuyant sur un réseau, des pratiques et des savoir-faire que nous maîtrisons pleinement et qui ont fait leurs preuves.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F2E74-13D9-6542-A2BD-D84C6EE3210E}"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821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Calibri" panose="020F0502020204030204" pitchFamily="34" charset="0"/>
              <a:buChar char="•"/>
            </a:pPr>
            <a:r>
              <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Pour cela GRDF s’est fixé des objectifs ambitieux de réduction de ses émissions directes, et participe activement à réduire ses émissions indirectes.</a:t>
            </a:r>
          </a:p>
          <a:p>
            <a:pPr marL="342900" lvl="0" indent="-342900">
              <a:buFont typeface="Calibri" panose="020F0502020204030204" pitchFamily="34" charset="0"/>
              <a:buChar char="•"/>
            </a:pPr>
            <a:r>
              <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Alors voici ce à quoi ressemble le bilan carbone de GRDF (scopes 1, 2 et 3). On le détaillera un peu plus loin plus en détail.</a:t>
            </a:r>
          </a:p>
          <a:p>
            <a:pPr marL="342900" lvl="0" indent="-342900">
              <a:buFont typeface="Calibri" panose="020F0502020204030204" pitchFamily="34" charset="0"/>
              <a:buChar char="•"/>
            </a:pPr>
            <a:r>
              <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 que l’on souhaite vous montrer ici, c’est que </a:t>
            </a:r>
            <a:r>
              <a:rPr lang="fr-FR"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l’impact de nos activités est très majoritairement lié au scope 3, qui correspond à l’usage du gaz distribué, le reste étant minime.</a:t>
            </a:r>
            <a:endPar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Calibri" panose="020F0502020204030204" pitchFamily="34" charset="0"/>
              <a:buChar char="•"/>
            </a:pPr>
            <a:r>
              <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C’est donc tout naturellement le plus grand levier de décarbonation, et c’est donc là que vont se concentrer nos efforts.</a:t>
            </a:r>
          </a:p>
          <a:p>
            <a:pPr marL="342900" lvl="0" indent="-342900">
              <a:buFont typeface="Calibri" panose="020F0502020204030204" pitchFamily="34" charset="0"/>
              <a:buChar char="•"/>
            </a:pPr>
            <a:endPar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fr-FR" sz="1200" dirty="0">
                <a:solidFill>
                  <a:srgbClr val="116A88"/>
                </a:solidFill>
                <a:latin typeface="+mn-lt"/>
              </a:rPr>
              <a:t>GRDF, distributeur engagé pour ses clients et pour les territoires,</a:t>
            </a:r>
          </a:p>
          <a:p>
            <a:r>
              <a:rPr lang="fr-FR" sz="1200" dirty="0">
                <a:solidFill>
                  <a:srgbClr val="116A88"/>
                </a:solidFill>
                <a:latin typeface="+mn-lt"/>
              </a:rPr>
              <a:t>inscrit sa trajectoire de décarbonation </a:t>
            </a:r>
            <a:r>
              <a:rPr lang="fr-FR" sz="1200" dirty="0">
                <a:solidFill>
                  <a:srgbClr val="00B1AE"/>
                </a:solidFill>
                <a:latin typeface="+mn-lt"/>
              </a:rPr>
              <a:t>en adéquation avec l’Accord de Paris </a:t>
            </a:r>
          </a:p>
          <a:p>
            <a:r>
              <a:rPr lang="fr-FR" sz="1200" dirty="0">
                <a:solidFill>
                  <a:srgbClr val="116A88"/>
                </a:solidFill>
                <a:latin typeface="+mn-lt"/>
              </a:rPr>
              <a:t>&lt; +2 degrés en 2100</a:t>
            </a:r>
          </a:p>
          <a:p>
            <a:r>
              <a:rPr lang="fr-FR" sz="1200" dirty="0">
                <a:solidFill>
                  <a:srgbClr val="116A88"/>
                </a:solidFill>
                <a:latin typeface="+mn-lt"/>
              </a:rPr>
              <a:t>En agissant sur l’ensemble de ses activités y compris la consommation gaz de ses clients.</a:t>
            </a:r>
          </a:p>
          <a:p>
            <a:endParaRPr lang="fr-FR" sz="1200" dirty="0">
              <a:solidFill>
                <a:srgbClr val="116A88"/>
              </a:solidFill>
              <a:latin typeface="+mn-lt"/>
            </a:endParaRPr>
          </a:p>
          <a:p>
            <a:endParaRPr lang="fr-FR" sz="1200" dirty="0">
              <a:solidFill>
                <a:srgbClr val="116A88"/>
              </a:solidFill>
              <a:latin typeface="+mn-lt"/>
            </a:endParaRPr>
          </a:p>
          <a:p>
            <a:endParaRPr lang="fr-FR" sz="1200" dirty="0">
              <a:solidFill>
                <a:srgbClr val="116A88"/>
              </a:solidFill>
              <a:latin typeface="+mn-lt"/>
            </a:endParaRPr>
          </a:p>
          <a:p>
            <a:r>
              <a:rPr lang="fr-FR" sz="1200" dirty="0">
                <a:solidFill>
                  <a:srgbClr val="116A88"/>
                </a:solidFill>
                <a:latin typeface="+mn-lt"/>
              </a:rPr>
              <a:t>=&gt; l’empreinte carbone de nos clients à déjà diminué de </a:t>
            </a:r>
          </a:p>
          <a:p>
            <a:pPr marL="342900" lvl="0" indent="-342900">
              <a:buFont typeface="Calibri" panose="020F0502020204030204" pitchFamily="34" charset="0"/>
              <a:buChar char="•"/>
            </a:pPr>
            <a:endPar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F2E74-13D9-6542-A2BD-D84C6EE3210E}"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35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Comment on pense pouvoir y arriver ? au travers de 3 leviers majeurs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L’accompagnement de nos clients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Continuant à développer massivement les gaz verts </a:t>
            </a:r>
          </a:p>
          <a:p>
            <a:pPr marL="342900" lvl="0" indent="-342900">
              <a:lnSpc>
                <a:spcPct val="107000"/>
              </a:lnSpc>
              <a:spcAft>
                <a:spcPts val="800"/>
              </a:spcAft>
              <a:buFont typeface="Calibri" panose="020F0502020204030204" pitchFamily="34" charset="0"/>
              <a:buChar cha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Nous ne pouvons pas demander aux autres de faire des efforts, sans en faire nous-mêmes. Nous accélérons donc la décarbonation de nos activités</a:t>
            </a:r>
          </a:p>
          <a:p>
            <a:endParaRPr lang="fr-FR" dirty="0"/>
          </a:p>
        </p:txBody>
      </p:sp>
      <p:sp>
        <p:nvSpPr>
          <p:cNvPr id="4" name="Espace réservé du numéro de diapositive 3"/>
          <p:cNvSpPr>
            <a:spLocks noGrp="1"/>
          </p:cNvSpPr>
          <p:nvPr>
            <p:ph type="sldNum" sz="quarter" idx="5"/>
          </p:nvPr>
        </p:nvSpPr>
        <p:spPr/>
        <p:txBody>
          <a:bodyPr/>
          <a:lstStyle/>
          <a:p>
            <a:fld id="{266DC85A-8A78-1A47-9949-DCBFF1FE1D64}" type="slidenum">
              <a:rPr lang="fr-FR" smtClean="0"/>
              <a:pPr/>
              <a:t>9</a:t>
            </a:fld>
            <a:endParaRPr lang="fr-FR" dirty="0"/>
          </a:p>
        </p:txBody>
      </p:sp>
    </p:spTree>
    <p:extLst>
      <p:ext uri="{BB962C8B-B14F-4D97-AF65-F5344CB8AC3E}">
        <p14:creationId xmlns:p14="http://schemas.microsoft.com/office/powerpoint/2010/main" val="710960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A82A1C-6117-CB9F-14B4-4C7CE997CD04}"/>
              </a:ext>
            </a:extLst>
          </p:cNvPr>
          <p:cNvSpPr>
            <a:spLocks noGrp="1"/>
          </p:cNvSpPr>
          <p:nvPr>
            <p:ph type="ctrTitle"/>
          </p:nvPr>
        </p:nvSpPr>
        <p:spPr>
          <a:xfrm>
            <a:off x="1524000" y="1122363"/>
            <a:ext cx="9144000" cy="2387600"/>
          </a:xfrm>
        </p:spPr>
        <p:txBody>
          <a:bodyPr anchor="b"/>
          <a:lstStyle>
            <a:lvl1pPr algn="ctr">
              <a:defRPr sz="6000">
                <a:latin typeface="Inter Tight" pitchFamily="2" charset="0"/>
                <a:ea typeface="Inter Tight" pitchFamily="2" charset="0"/>
                <a:cs typeface="Inter Tight" pitchFamily="2" charset="0"/>
              </a:defRPr>
            </a:lvl1pPr>
          </a:lstStyle>
          <a:p>
            <a:r>
              <a:rPr lang="fr-FR" dirty="0"/>
              <a:t>Modifiez le style du titre</a:t>
            </a:r>
          </a:p>
        </p:txBody>
      </p:sp>
      <p:sp>
        <p:nvSpPr>
          <p:cNvPr id="3" name="Sous-titre 2">
            <a:extLst>
              <a:ext uri="{FF2B5EF4-FFF2-40B4-BE49-F238E27FC236}">
                <a16:creationId xmlns:a16="http://schemas.microsoft.com/office/drawing/2014/main" id="{42A5C16D-498A-2386-EFA3-7056992937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0" name="Espace réservé du numéro de diapositive 5">
            <a:extLst>
              <a:ext uri="{FF2B5EF4-FFF2-40B4-BE49-F238E27FC236}">
                <a16:creationId xmlns:a16="http://schemas.microsoft.com/office/drawing/2014/main" id="{C3D17050-7517-A7F6-3A7A-A6DDE39D9CE1}"/>
              </a:ext>
            </a:extLst>
          </p:cNvPr>
          <p:cNvSpPr>
            <a:spLocks noGrp="1"/>
          </p:cNvSpPr>
          <p:nvPr>
            <p:ph type="sldNum" sz="quarter" idx="4"/>
          </p:nvPr>
        </p:nvSpPr>
        <p:spPr>
          <a:xfrm>
            <a:off x="192088" y="6381328"/>
            <a:ext cx="503237" cy="365125"/>
          </a:xfrm>
          <a:prstGeom prst="rect">
            <a:avLst/>
          </a:prstGeom>
        </p:spPr>
        <p:txBody>
          <a:bodyPr vert="horz" lIns="0" tIns="0" rIns="0" bIns="0" rtlCol="0" anchor="ctr"/>
          <a:lstStyle>
            <a:lvl1pPr algn="l">
              <a:defRPr sz="1200">
                <a:solidFill>
                  <a:schemeClr val="tx1"/>
                </a:solidFill>
                <a:latin typeface="Inter Tight" pitchFamily="2" charset="0"/>
                <a:ea typeface="Inter Tight" pitchFamily="2" charset="0"/>
                <a:cs typeface="Inter Tight" pitchFamily="2" charset="0"/>
              </a:defRPr>
            </a:lvl1pPr>
          </a:lstStyle>
          <a:p>
            <a:fld id="{2C0F483E-095F-CB46-A5F6-8D3A2E8640DC}" type="slidenum">
              <a:rPr lang="fr-FR" smtClean="0"/>
              <a:pPr/>
              <a:t>‹N°›</a:t>
            </a:fld>
            <a:endParaRPr lang="fr-FR" dirty="0"/>
          </a:p>
        </p:txBody>
      </p:sp>
      <p:sp>
        <p:nvSpPr>
          <p:cNvPr id="11" name="Espace réservé du pied de page 4">
            <a:extLst>
              <a:ext uri="{FF2B5EF4-FFF2-40B4-BE49-F238E27FC236}">
                <a16:creationId xmlns:a16="http://schemas.microsoft.com/office/drawing/2014/main" id="{128D343B-CFB8-3166-6C6C-A69763A21965}"/>
              </a:ext>
            </a:extLst>
          </p:cNvPr>
          <p:cNvSpPr>
            <a:spLocks noGrp="1"/>
          </p:cNvSpPr>
          <p:nvPr>
            <p:ph type="ftr" sz="quarter" idx="3"/>
          </p:nvPr>
        </p:nvSpPr>
        <p:spPr>
          <a:xfrm>
            <a:off x="4038600" y="6484709"/>
            <a:ext cx="4114800" cy="196131"/>
          </a:xfrm>
          <a:prstGeom prst="rect">
            <a:avLst/>
          </a:prstGeom>
        </p:spPr>
        <p:txBody>
          <a:bodyPr vert="horz" lIns="0" tIns="0" rIns="0" bIns="0" rtlCol="0" anchor="ctr"/>
          <a:lstStyle>
            <a:lvl1pPr algn="ctr">
              <a:defRPr sz="1200">
                <a:solidFill>
                  <a:schemeClr val="tx1"/>
                </a:solidFill>
                <a:latin typeface="Inter Tight" pitchFamily="2" charset="0"/>
                <a:ea typeface="Inter Tight" pitchFamily="2" charset="0"/>
                <a:cs typeface="Inter Tight" pitchFamily="2" charset="0"/>
              </a:defRPr>
            </a:lvl1pPr>
          </a:lstStyle>
          <a:p>
            <a:r>
              <a:rPr lang="fr-FR" dirty="0"/>
              <a:t>PIED DE PAGE</a:t>
            </a:r>
          </a:p>
        </p:txBody>
      </p:sp>
      <p:pic>
        <p:nvPicPr>
          <p:cNvPr id="4" name="Image 3" descr="Une image contenant Graphique, logo, Police, graphisme&#10;&#10;Description générée automatiquement">
            <a:extLst>
              <a:ext uri="{FF2B5EF4-FFF2-40B4-BE49-F238E27FC236}">
                <a16:creationId xmlns:a16="http://schemas.microsoft.com/office/drawing/2014/main" id="{A27FC61D-4E36-8CA5-FB3D-6353514E22A5}"/>
              </a:ext>
            </a:extLst>
          </p:cNvPr>
          <p:cNvPicPr>
            <a:picLocks noChangeAspect="1"/>
          </p:cNvPicPr>
          <p:nvPr userDrawn="1"/>
        </p:nvPicPr>
        <p:blipFill>
          <a:blip r:embed="rId2"/>
          <a:stretch>
            <a:fillRect/>
          </a:stretch>
        </p:blipFill>
        <p:spPr>
          <a:xfrm>
            <a:off x="11300076" y="6309320"/>
            <a:ext cx="699836" cy="287338"/>
          </a:xfrm>
          <a:prstGeom prst="rect">
            <a:avLst/>
          </a:prstGeom>
        </p:spPr>
      </p:pic>
    </p:spTree>
    <p:extLst>
      <p:ext uri="{BB962C8B-B14F-4D97-AF65-F5344CB8AC3E}">
        <p14:creationId xmlns:p14="http://schemas.microsoft.com/office/powerpoint/2010/main" val="339590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OCKUP">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2DB2F9C-E71B-B545-B257-E1C65CA446D5}" type="slidenum">
              <a:rPr lang="fr-FR" smtClean="0"/>
              <a:t>‹N°›</a:t>
            </a:fld>
            <a:endParaRPr lang="fr-FR"/>
          </a:p>
        </p:txBody>
      </p:sp>
      <p:sp>
        <p:nvSpPr>
          <p:cNvPr id="7" name="Espace réservé du titre 1"/>
          <p:cNvSpPr>
            <a:spLocks noGrp="1"/>
          </p:cNvSpPr>
          <p:nvPr>
            <p:ph type="title"/>
          </p:nvPr>
        </p:nvSpPr>
        <p:spPr>
          <a:xfrm>
            <a:off x="486920" y="225425"/>
            <a:ext cx="11189144" cy="1016539"/>
          </a:xfrm>
          <a:prstGeom prst="rect">
            <a:avLst/>
          </a:prstGeom>
        </p:spPr>
        <p:txBody>
          <a:bodyPr vert="horz" lIns="72000" tIns="45720" rIns="72000" bIns="45720" rtlCol="0" anchor="t">
            <a:noAutofit/>
          </a:bodyPr>
          <a:lstStyle/>
          <a:p>
            <a:r>
              <a:rPr lang="fr-FR"/>
              <a:t>Modifiez le style du titre</a:t>
            </a:r>
          </a:p>
        </p:txBody>
      </p:sp>
      <p:sp>
        <p:nvSpPr>
          <p:cNvPr id="9" name="Rectangle 8"/>
          <p:cNvSpPr/>
          <p:nvPr userDrawn="1"/>
        </p:nvSpPr>
        <p:spPr>
          <a:xfrm>
            <a:off x="392658" y="1196245"/>
            <a:ext cx="412972" cy="45719"/>
          </a:xfrm>
          <a:prstGeom prst="rect">
            <a:avLst/>
          </a:prstGeom>
          <a:solidFill>
            <a:srgbClr val="F9B200"/>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pour une image  2"/>
          <p:cNvSpPr>
            <a:spLocks noGrp="1"/>
          </p:cNvSpPr>
          <p:nvPr>
            <p:ph type="pic" sz="quarter" idx="13"/>
          </p:nvPr>
        </p:nvSpPr>
        <p:spPr>
          <a:xfrm>
            <a:off x="4175918" y="2250281"/>
            <a:ext cx="3840163" cy="2357437"/>
          </a:xfrm>
          <a:pattFill prst="ltDnDiag">
            <a:fgClr>
              <a:schemeClr val="accent1"/>
            </a:fgClr>
            <a:bgClr>
              <a:schemeClr val="bg1"/>
            </a:bgClr>
          </a:pattFill>
        </p:spPr>
        <p:txBody>
          <a:bodyPr/>
          <a:lstStyle/>
          <a:p>
            <a:r>
              <a:rPr lang="fr-FR"/>
              <a:t>Cliquez sur l'icône pour ajouter une image</a:t>
            </a:r>
          </a:p>
        </p:txBody>
      </p:sp>
      <p:sp>
        <p:nvSpPr>
          <p:cNvPr id="10" name="Espace réservé du texte 10"/>
          <p:cNvSpPr>
            <a:spLocks noGrp="1"/>
          </p:cNvSpPr>
          <p:nvPr>
            <p:ph type="body" sz="quarter" idx="14" hasCustomPrompt="1"/>
          </p:nvPr>
        </p:nvSpPr>
        <p:spPr>
          <a:xfrm>
            <a:off x="479424" y="1808163"/>
            <a:ext cx="3365182" cy="1133475"/>
          </a:xfrm>
        </p:spPr>
        <p:txBody>
          <a:bodyPr/>
          <a:lstStyle>
            <a:lvl1pPr>
              <a:defRPr/>
            </a:lvl1pPr>
          </a:lstStyle>
          <a:p>
            <a:pPr lvl="0"/>
            <a:r>
              <a:rPr lang="fr-FR"/>
              <a:t>Cliquez pour modifier les styles du texte du masque</a:t>
            </a:r>
          </a:p>
          <a:p>
            <a:pPr lvl="0"/>
            <a:r>
              <a:rPr lang="fr-FR"/>
              <a:t>Deuxième niveau</a:t>
            </a:r>
          </a:p>
          <a:p>
            <a:pPr lvl="0"/>
            <a:r>
              <a:rPr lang="fr-FR"/>
              <a:t>Troisième niveau</a:t>
            </a:r>
          </a:p>
        </p:txBody>
      </p:sp>
      <p:sp>
        <p:nvSpPr>
          <p:cNvPr id="11" name="Espace réservé du texte 10"/>
          <p:cNvSpPr>
            <a:spLocks noGrp="1"/>
          </p:cNvSpPr>
          <p:nvPr>
            <p:ph type="body" sz="quarter" idx="15" hasCustomPrompt="1"/>
          </p:nvPr>
        </p:nvSpPr>
        <p:spPr>
          <a:xfrm>
            <a:off x="479424" y="4965460"/>
            <a:ext cx="3365182" cy="1133475"/>
          </a:xfrm>
        </p:spPr>
        <p:txBody>
          <a:bodyPr/>
          <a:lstStyle>
            <a:lvl1pPr>
              <a:defRPr/>
            </a:lvl1pPr>
          </a:lstStyle>
          <a:p>
            <a:pPr lvl="0"/>
            <a:r>
              <a:rPr lang="fr-FR"/>
              <a:t>Cliquez pour modifier les styles du texte du masque</a:t>
            </a:r>
          </a:p>
          <a:p>
            <a:pPr lvl="0"/>
            <a:r>
              <a:rPr lang="fr-FR"/>
              <a:t>Deuxième niveau</a:t>
            </a:r>
          </a:p>
          <a:p>
            <a:pPr lvl="0"/>
            <a:r>
              <a:rPr lang="fr-FR"/>
              <a:t>Troisième niveau</a:t>
            </a:r>
          </a:p>
        </p:txBody>
      </p:sp>
      <p:sp>
        <p:nvSpPr>
          <p:cNvPr id="12" name="Espace réservé du texte 10"/>
          <p:cNvSpPr>
            <a:spLocks noGrp="1"/>
          </p:cNvSpPr>
          <p:nvPr>
            <p:ph type="body" sz="quarter" idx="16" hasCustomPrompt="1"/>
          </p:nvPr>
        </p:nvSpPr>
        <p:spPr>
          <a:xfrm>
            <a:off x="8310880" y="1808163"/>
            <a:ext cx="3365182" cy="1133475"/>
          </a:xfrm>
        </p:spPr>
        <p:txBody>
          <a:bodyPr/>
          <a:lstStyle>
            <a:lvl1pPr>
              <a:defRPr/>
            </a:lvl1pPr>
          </a:lstStyle>
          <a:p>
            <a:pPr lvl="0"/>
            <a:r>
              <a:rPr lang="fr-FR"/>
              <a:t>Cliquez pour modifier les styles du texte du masque</a:t>
            </a:r>
          </a:p>
          <a:p>
            <a:pPr lvl="0"/>
            <a:r>
              <a:rPr lang="fr-FR"/>
              <a:t>Deuxième niveau</a:t>
            </a:r>
          </a:p>
          <a:p>
            <a:pPr lvl="0"/>
            <a:r>
              <a:rPr lang="fr-FR"/>
              <a:t>Troisième niveau</a:t>
            </a:r>
          </a:p>
        </p:txBody>
      </p:sp>
      <p:sp>
        <p:nvSpPr>
          <p:cNvPr id="13" name="Espace réservé du texte 10"/>
          <p:cNvSpPr>
            <a:spLocks noGrp="1"/>
          </p:cNvSpPr>
          <p:nvPr>
            <p:ph type="body" sz="quarter" idx="17" hasCustomPrompt="1"/>
          </p:nvPr>
        </p:nvSpPr>
        <p:spPr>
          <a:xfrm>
            <a:off x="8310880" y="4965460"/>
            <a:ext cx="3365182" cy="1133475"/>
          </a:xfrm>
        </p:spPr>
        <p:txBody>
          <a:bodyPr/>
          <a:lstStyle>
            <a:lvl1pPr>
              <a:defRPr/>
            </a:lvl1pPr>
          </a:lstStyle>
          <a:p>
            <a:pPr lvl="0"/>
            <a:r>
              <a:rPr lang="fr-FR"/>
              <a:t>Cliquez pour modifier les styles du texte du masque</a:t>
            </a:r>
          </a:p>
          <a:p>
            <a:pPr lvl="0"/>
            <a:r>
              <a:rPr lang="fr-FR"/>
              <a:t>Deuxième niveau</a:t>
            </a:r>
          </a:p>
          <a:p>
            <a:pPr lvl="0"/>
            <a:r>
              <a:rPr lang="fr-FR"/>
              <a:t>Troisième niveau</a:t>
            </a:r>
          </a:p>
        </p:txBody>
      </p:sp>
    </p:spTree>
    <p:extLst>
      <p:ext uri="{BB962C8B-B14F-4D97-AF65-F5344CB8AC3E}">
        <p14:creationId xmlns:p14="http://schemas.microsoft.com/office/powerpoint/2010/main" val="3349486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DB2F9C-E71B-B545-B257-E1C65CA446D5}" type="slidenum">
              <a:rPr lang="fr-FR" smtClean="0"/>
              <a:t>‹N°›</a:t>
            </a:fld>
            <a:endParaRPr lang="fr-FR"/>
          </a:p>
        </p:txBody>
      </p:sp>
      <p:sp>
        <p:nvSpPr>
          <p:cNvPr id="7" name="Espace réservé du titre 1"/>
          <p:cNvSpPr>
            <a:spLocks noGrp="1"/>
          </p:cNvSpPr>
          <p:nvPr>
            <p:ph type="title"/>
          </p:nvPr>
        </p:nvSpPr>
        <p:spPr>
          <a:xfrm>
            <a:off x="486920" y="225425"/>
            <a:ext cx="11189144" cy="1016539"/>
          </a:xfrm>
          <a:prstGeom prst="rect">
            <a:avLst/>
          </a:prstGeom>
        </p:spPr>
        <p:txBody>
          <a:bodyPr vert="horz" lIns="72000" tIns="45720" rIns="72000" bIns="45720" rtlCol="0" anchor="t">
            <a:noAutofit/>
          </a:bodyPr>
          <a:lstStyle/>
          <a:p>
            <a:r>
              <a:rPr lang="fr-FR"/>
              <a:t>Modifiez le style du titre</a:t>
            </a:r>
          </a:p>
        </p:txBody>
      </p:sp>
      <p:sp>
        <p:nvSpPr>
          <p:cNvPr id="9" name="Espace réservé du texte 8"/>
          <p:cNvSpPr>
            <a:spLocks noGrp="1"/>
          </p:cNvSpPr>
          <p:nvPr>
            <p:ph type="body" sz="quarter" idx="13" hasCustomPrompt="1"/>
          </p:nvPr>
        </p:nvSpPr>
        <p:spPr>
          <a:xfrm>
            <a:off x="486920" y="1808163"/>
            <a:ext cx="11189144" cy="4284662"/>
          </a:xfrm>
        </p:spPr>
        <p:txBody>
          <a:bodyPr lIns="72000" rIns="72000"/>
          <a:lstStyle>
            <a:lvl1pPr>
              <a:buClr>
                <a:schemeClr val="accent2"/>
              </a:buClr>
              <a:defRPr/>
            </a:lvl1pPr>
          </a:lstStyle>
          <a:p>
            <a:pPr lvl="0"/>
            <a:r>
              <a:rPr lang="fr-FR"/>
              <a:t>Cliquez pour modifier les styles du texte du masque</a:t>
            </a:r>
          </a:p>
          <a:p>
            <a:pPr lvl="0"/>
            <a:r>
              <a:rPr lang="fr-FR"/>
              <a:t>Deuxième niveau</a:t>
            </a:r>
          </a:p>
          <a:p>
            <a:pPr lvl="0"/>
            <a:r>
              <a:rPr lang="fr-FR"/>
              <a:t>Troisième niveau</a:t>
            </a:r>
          </a:p>
          <a:p>
            <a:pPr lvl="0"/>
            <a:r>
              <a:rPr lang="fr-FR"/>
              <a:t>Quatrième niveau</a:t>
            </a:r>
          </a:p>
          <a:p>
            <a:pPr lvl="0"/>
            <a:r>
              <a:rPr lang="fr-FR"/>
              <a:t>Cinquième niveau</a:t>
            </a:r>
          </a:p>
        </p:txBody>
      </p:sp>
      <p:sp>
        <p:nvSpPr>
          <p:cNvPr id="11" name="Rectangle 10"/>
          <p:cNvSpPr/>
          <p:nvPr userDrawn="1"/>
        </p:nvSpPr>
        <p:spPr>
          <a:xfrm>
            <a:off x="392658" y="1196245"/>
            <a:ext cx="412972" cy="45719"/>
          </a:xfrm>
          <a:prstGeom prst="rect">
            <a:avLst/>
          </a:prstGeom>
          <a:solidFill>
            <a:srgbClr val="F9B200"/>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2143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Vid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1A4A64D3-F417-1A58-808D-FD34BC14AD0F}"/>
              </a:ext>
            </a:extLst>
          </p:cNvPr>
          <p:cNvSpPr>
            <a:spLocks noGrp="1"/>
          </p:cNvSpPr>
          <p:nvPr>
            <p:ph type="title" hasCustomPrompt="1"/>
          </p:nvPr>
        </p:nvSpPr>
        <p:spPr>
          <a:xfrm>
            <a:off x="359181" y="654530"/>
            <a:ext cx="11353393" cy="921406"/>
          </a:xfrm>
        </p:spPr>
        <p:txBody>
          <a:bodyPr anchor="t">
            <a:normAutofit/>
          </a:bodyPr>
          <a:lstStyle>
            <a:lvl1pPr>
              <a:defRPr sz="3200"/>
            </a:lvl1pPr>
          </a:lstStyle>
          <a:p>
            <a:r>
              <a:rPr lang="fr-FR" dirty="0" err="1"/>
              <a:t>Grdf</a:t>
            </a:r>
            <a:r>
              <a:rPr lang="fr-FR" dirty="0"/>
              <a:t> titre slide</a:t>
            </a:r>
          </a:p>
        </p:txBody>
      </p:sp>
      <p:sp>
        <p:nvSpPr>
          <p:cNvPr id="2" name="Espace réservé du pied de page 2">
            <a:extLst>
              <a:ext uri="{FF2B5EF4-FFF2-40B4-BE49-F238E27FC236}">
                <a16:creationId xmlns:a16="http://schemas.microsoft.com/office/drawing/2014/main" id="{D61C6583-6AF1-2DFD-04BC-7D08E4F818C9}"/>
              </a:ext>
            </a:extLst>
          </p:cNvPr>
          <p:cNvSpPr>
            <a:spLocks noGrp="1"/>
          </p:cNvSpPr>
          <p:nvPr>
            <p:ph type="ftr" sz="quarter" idx="11"/>
          </p:nvPr>
        </p:nvSpPr>
        <p:spPr>
          <a:xfrm>
            <a:off x="1137919" y="6313487"/>
            <a:ext cx="4114800" cy="365125"/>
          </a:xfrm>
          <a:prstGeom prst="rect">
            <a:avLst/>
          </a:prstGeom>
        </p:spPr>
        <p:txBody>
          <a:bodyPr anchor="ctr"/>
          <a:lstStyle>
            <a:lvl1pPr algn="l">
              <a:defRPr sz="1050" b="0" i="0" cap="none" baseline="0">
                <a:solidFill>
                  <a:srgbClr val="00473C"/>
                </a:solidFill>
                <a:latin typeface="Signika" pitchFamily="2" charset="77"/>
                <a:ea typeface="Inter Tight" pitchFamily="2" charset="0"/>
                <a:cs typeface="Inter Tight" pitchFamily="2" charset="0"/>
              </a:defRPr>
            </a:lvl1pPr>
          </a:lstStyle>
          <a:p>
            <a:r>
              <a:rPr lang="fr-FR"/>
              <a:t>Conférence de presse 2024</a:t>
            </a:r>
            <a:endParaRPr lang="fr-FR" dirty="0"/>
          </a:p>
        </p:txBody>
      </p:sp>
      <p:sp>
        <p:nvSpPr>
          <p:cNvPr id="3" name="Espace réservé du numéro de diapositive 3">
            <a:extLst>
              <a:ext uri="{FF2B5EF4-FFF2-40B4-BE49-F238E27FC236}">
                <a16:creationId xmlns:a16="http://schemas.microsoft.com/office/drawing/2014/main" id="{0E8654D0-F6CC-02E1-EBF8-6CE9338A3A8D}"/>
              </a:ext>
            </a:extLst>
          </p:cNvPr>
          <p:cNvSpPr>
            <a:spLocks noGrp="1"/>
          </p:cNvSpPr>
          <p:nvPr>
            <p:ph type="sldNum" sz="quarter" idx="4"/>
          </p:nvPr>
        </p:nvSpPr>
        <p:spPr>
          <a:xfrm>
            <a:off x="9188993" y="6313487"/>
            <a:ext cx="2743200" cy="365124"/>
          </a:xfrm>
          <a:prstGeom prst="rect">
            <a:avLst/>
          </a:prstGeom>
        </p:spPr>
        <p:txBody>
          <a:bodyPr anchor="ctr"/>
          <a:lstStyle>
            <a:lvl1pPr algn="r">
              <a:defRPr lang="fr-FR" sz="800" kern="1200" smtClean="0">
                <a:solidFill>
                  <a:srgbClr val="00473C"/>
                </a:solidFill>
                <a:latin typeface="Signika" pitchFamily="2" charset="77"/>
                <a:ea typeface="+mj-ea"/>
                <a:cs typeface="+mj-cs"/>
              </a:defRPr>
            </a:lvl1pPr>
          </a:lstStyle>
          <a:p>
            <a:fld id="{4E5EF812-EDFD-BC43-BC77-221FBBFA9DD2}" type="slidenum">
              <a:rPr lang="fr-FR" smtClean="0"/>
              <a:pPr/>
              <a:t>‹N°›</a:t>
            </a:fld>
            <a:endParaRPr lang="fr-FR" dirty="0"/>
          </a:p>
        </p:txBody>
      </p:sp>
    </p:spTree>
    <p:extLst>
      <p:ext uri="{BB962C8B-B14F-4D97-AF65-F5344CB8AC3E}">
        <p14:creationId xmlns:p14="http://schemas.microsoft.com/office/powerpoint/2010/main" val="1481558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663">
          <p15:clr>
            <a:srgbClr val="FBAE40"/>
          </p15:clr>
        </p15:guide>
        <p15:guide id="5" orient="horz" pos="414">
          <p15:clr>
            <a:srgbClr val="FBAE40"/>
          </p15:clr>
        </p15:guide>
        <p15:guide id="6" pos="7355">
          <p15:clr>
            <a:srgbClr val="FBAE40"/>
          </p15:clr>
        </p15:guide>
        <p15:guide id="7" orient="horz" pos="3861">
          <p15:clr>
            <a:srgbClr val="FBAE40"/>
          </p15:clr>
        </p15:guide>
        <p15:guide id="8" orient="horz" pos="41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Vide">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61C6583-6AF1-2DFD-04BC-7D08E4F818C9}"/>
              </a:ext>
            </a:extLst>
          </p:cNvPr>
          <p:cNvSpPr>
            <a:spLocks noGrp="1"/>
          </p:cNvSpPr>
          <p:nvPr>
            <p:ph type="ftr" sz="quarter" idx="11"/>
          </p:nvPr>
        </p:nvSpPr>
        <p:spPr>
          <a:xfrm>
            <a:off x="1137919" y="6313487"/>
            <a:ext cx="4114800" cy="365125"/>
          </a:xfrm>
          <a:prstGeom prst="rect">
            <a:avLst/>
          </a:prstGeom>
        </p:spPr>
        <p:txBody>
          <a:bodyPr anchor="ctr"/>
          <a:lstStyle>
            <a:lvl1pPr algn="l">
              <a:defRPr sz="1050" b="0" i="0" cap="none" baseline="0">
                <a:solidFill>
                  <a:srgbClr val="00473C"/>
                </a:solidFill>
                <a:latin typeface="Signika" pitchFamily="2" charset="77"/>
                <a:ea typeface="Inter Tight" pitchFamily="2" charset="0"/>
                <a:cs typeface="Inter Tight" pitchFamily="2" charset="0"/>
              </a:defRPr>
            </a:lvl1pPr>
          </a:lstStyle>
          <a:p>
            <a:r>
              <a:rPr lang="fr-FR"/>
              <a:t>Conférence de presse 2024</a:t>
            </a:r>
            <a:endParaRPr lang="fr-FR" dirty="0"/>
          </a:p>
        </p:txBody>
      </p:sp>
      <p:sp>
        <p:nvSpPr>
          <p:cNvPr id="3" name="Espace réservé du numéro de diapositive 3">
            <a:extLst>
              <a:ext uri="{FF2B5EF4-FFF2-40B4-BE49-F238E27FC236}">
                <a16:creationId xmlns:a16="http://schemas.microsoft.com/office/drawing/2014/main" id="{F4152771-B423-2F28-20D1-10CBCE36920D}"/>
              </a:ext>
            </a:extLst>
          </p:cNvPr>
          <p:cNvSpPr>
            <a:spLocks noGrp="1"/>
          </p:cNvSpPr>
          <p:nvPr>
            <p:ph type="sldNum" sz="quarter" idx="4"/>
          </p:nvPr>
        </p:nvSpPr>
        <p:spPr>
          <a:xfrm>
            <a:off x="9188993" y="6313487"/>
            <a:ext cx="2743200" cy="365124"/>
          </a:xfrm>
          <a:prstGeom prst="rect">
            <a:avLst/>
          </a:prstGeom>
        </p:spPr>
        <p:txBody>
          <a:bodyPr anchor="ctr"/>
          <a:lstStyle>
            <a:lvl1pPr algn="r">
              <a:defRPr lang="fr-FR" sz="800" kern="1200" smtClean="0">
                <a:solidFill>
                  <a:srgbClr val="00473C"/>
                </a:solidFill>
                <a:latin typeface="Signika" pitchFamily="2" charset="77"/>
                <a:ea typeface="+mj-ea"/>
                <a:cs typeface="+mj-cs"/>
              </a:defRPr>
            </a:lvl1pPr>
          </a:lstStyle>
          <a:p>
            <a:fld id="{4E5EF812-EDFD-BC43-BC77-221FBBFA9DD2}" type="slidenum">
              <a:rPr lang="fr-FR" smtClean="0"/>
              <a:pPr/>
              <a:t>‹N°›</a:t>
            </a:fld>
            <a:endParaRPr lang="fr-FR" dirty="0"/>
          </a:p>
        </p:txBody>
      </p:sp>
    </p:spTree>
    <p:extLst>
      <p:ext uri="{BB962C8B-B14F-4D97-AF65-F5344CB8AC3E}">
        <p14:creationId xmlns:p14="http://schemas.microsoft.com/office/powerpoint/2010/main" val="1461805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663">
          <p15:clr>
            <a:srgbClr val="FBAE40"/>
          </p15:clr>
        </p15:guide>
        <p15:guide id="5" orient="horz" pos="414">
          <p15:clr>
            <a:srgbClr val="FBAE40"/>
          </p15:clr>
        </p15:guide>
        <p15:guide id="6" pos="7355">
          <p15:clr>
            <a:srgbClr val="FBAE40"/>
          </p15:clr>
        </p15:guide>
        <p15:guide id="7" orient="horz" pos="3861">
          <p15:clr>
            <a:srgbClr val="FBAE40"/>
          </p15:clr>
        </p15:guide>
        <p15:guide id="8" orient="horz" pos="41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Vide">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C73E8D86-276A-075B-1F9F-B00BCD08B9B5}"/>
              </a:ext>
            </a:extLst>
          </p:cNvPr>
          <p:cNvSpPr>
            <a:spLocks noGrp="1"/>
          </p:cNvSpPr>
          <p:nvPr>
            <p:ph type="sldNum" sz="quarter" idx="4"/>
          </p:nvPr>
        </p:nvSpPr>
        <p:spPr>
          <a:xfrm>
            <a:off x="9188993" y="6313487"/>
            <a:ext cx="2743200" cy="365124"/>
          </a:xfrm>
          <a:prstGeom prst="rect">
            <a:avLst/>
          </a:prstGeom>
        </p:spPr>
        <p:txBody>
          <a:bodyPr anchor="ctr"/>
          <a:lstStyle>
            <a:lvl1pPr algn="r">
              <a:defRPr lang="fr-FR" sz="800" kern="1200" smtClean="0">
                <a:solidFill>
                  <a:srgbClr val="00473C"/>
                </a:solidFill>
                <a:latin typeface="Signika" pitchFamily="2" charset="77"/>
                <a:ea typeface="+mj-ea"/>
                <a:cs typeface="+mj-cs"/>
              </a:defRPr>
            </a:lvl1pPr>
          </a:lstStyle>
          <a:p>
            <a:fld id="{4E5EF812-EDFD-BC43-BC77-221FBBFA9DD2}" type="slidenum">
              <a:rPr lang="fr-FR" smtClean="0"/>
              <a:pPr/>
              <a:t>‹N°›</a:t>
            </a:fld>
            <a:endParaRPr lang="fr-FR" dirty="0"/>
          </a:p>
        </p:txBody>
      </p:sp>
    </p:spTree>
    <p:extLst>
      <p:ext uri="{BB962C8B-B14F-4D97-AF65-F5344CB8AC3E}">
        <p14:creationId xmlns:p14="http://schemas.microsoft.com/office/powerpoint/2010/main" val="3581901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663">
          <p15:clr>
            <a:srgbClr val="FBAE40"/>
          </p15:clr>
        </p15:guide>
        <p15:guide id="5" orient="horz" pos="414">
          <p15:clr>
            <a:srgbClr val="FBAE40"/>
          </p15:clr>
        </p15:guide>
        <p15:guide id="6" pos="7355">
          <p15:clr>
            <a:srgbClr val="FBAE40"/>
          </p15:clr>
        </p15:guide>
        <p15:guide id="7" orient="horz" pos="3861">
          <p15:clr>
            <a:srgbClr val="FBAE40"/>
          </p15:clr>
        </p15:guide>
        <p15:guide id="8" orient="horz" pos="41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ogo blanc]">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925E0201-9F3F-A234-FE50-1715BAF1AEB9}"/>
              </a:ext>
            </a:extLst>
          </p:cNvPr>
          <p:cNvSpPr>
            <a:spLocks noGrp="1"/>
          </p:cNvSpPr>
          <p:nvPr>
            <p:ph type="sldNum" sz="quarter" idx="4"/>
          </p:nvPr>
        </p:nvSpPr>
        <p:spPr>
          <a:xfrm>
            <a:off x="9188993" y="6313487"/>
            <a:ext cx="2743200" cy="365124"/>
          </a:xfrm>
          <a:prstGeom prst="rect">
            <a:avLst/>
          </a:prstGeom>
        </p:spPr>
        <p:txBody>
          <a:bodyPr anchor="ctr"/>
          <a:lstStyle>
            <a:lvl1pPr algn="r">
              <a:defRPr lang="fr-FR" sz="800" kern="1200" smtClean="0">
                <a:solidFill>
                  <a:srgbClr val="00473C"/>
                </a:solidFill>
                <a:latin typeface="Signika" pitchFamily="2" charset="77"/>
                <a:ea typeface="+mj-ea"/>
                <a:cs typeface="+mj-cs"/>
              </a:defRPr>
            </a:lvl1pPr>
          </a:lstStyle>
          <a:p>
            <a:fld id="{4E5EF812-EDFD-BC43-BC77-221FBBFA9DD2}" type="slidenum">
              <a:rPr lang="fr-FR" smtClean="0"/>
              <a:pPr/>
              <a:t>‹N°›</a:t>
            </a:fld>
            <a:endParaRPr lang="fr-FR" dirty="0"/>
          </a:p>
        </p:txBody>
      </p:sp>
      <p:sp>
        <p:nvSpPr>
          <p:cNvPr id="3" name="Rectangle 2">
            <a:extLst>
              <a:ext uri="{FF2B5EF4-FFF2-40B4-BE49-F238E27FC236}">
                <a16:creationId xmlns:a16="http://schemas.microsoft.com/office/drawing/2014/main" id="{0CF451B6-3853-8F20-B063-06979AD37562}"/>
              </a:ext>
            </a:extLst>
          </p:cNvPr>
          <p:cNvSpPr/>
          <p:nvPr userDrawn="1"/>
        </p:nvSpPr>
        <p:spPr>
          <a:xfrm>
            <a:off x="154379" y="6115792"/>
            <a:ext cx="11863450" cy="653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388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e]">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6009DA1B-A66E-3F79-AF17-AEAD0C9C73AC}"/>
              </a:ext>
            </a:extLst>
          </p:cNvPr>
          <p:cNvSpPr>
            <a:spLocks noGrp="1"/>
          </p:cNvSpPr>
          <p:nvPr>
            <p:ph type="title"/>
          </p:nvPr>
        </p:nvSpPr>
        <p:spPr>
          <a:xfrm>
            <a:off x="695325" y="476250"/>
            <a:ext cx="10801350" cy="1216800"/>
          </a:xfrm>
          <a:prstGeom prst="rect">
            <a:avLst/>
          </a:prstGeom>
        </p:spPr>
        <p:txBody>
          <a:bodyPr vert="horz" lIns="0" tIns="0" rIns="0" bIns="0" rtlCol="0" anchor="t">
            <a:normAutofit/>
          </a:bodyPr>
          <a:lstStyle>
            <a:lvl1pPr>
              <a:lnSpc>
                <a:spcPct val="100000"/>
              </a:lnSpc>
              <a:defRPr sz="3000"/>
            </a:lvl1pPr>
          </a:lstStyle>
          <a:p>
            <a:r>
              <a:rPr lang="fr-FR" dirty="0"/>
              <a:t>Modifiez le style du titre</a:t>
            </a:r>
          </a:p>
        </p:txBody>
      </p:sp>
      <p:sp>
        <p:nvSpPr>
          <p:cNvPr id="5" name="Espace réservé du texte 2">
            <a:extLst>
              <a:ext uri="{FF2B5EF4-FFF2-40B4-BE49-F238E27FC236}">
                <a16:creationId xmlns:a16="http://schemas.microsoft.com/office/drawing/2014/main" id="{1E6216CC-C08E-3BBA-60A0-8F0466C24A02}"/>
              </a:ext>
            </a:extLst>
          </p:cNvPr>
          <p:cNvSpPr>
            <a:spLocks noGrp="1"/>
          </p:cNvSpPr>
          <p:nvPr>
            <p:ph idx="1"/>
          </p:nvPr>
        </p:nvSpPr>
        <p:spPr>
          <a:xfrm>
            <a:off x="695324" y="1825625"/>
            <a:ext cx="10801351" cy="4352400"/>
          </a:xfrm>
          <a:prstGeom prst="rect">
            <a:avLst/>
          </a:prstGeom>
        </p:spPr>
        <p:txBody>
          <a:bodyPr vert="horz" lIns="0" tIns="0" rIns="0" bIns="0" rtlCol="0">
            <a:normAutofit/>
          </a:bodyPr>
          <a:lstStyle>
            <a:lvl1pPr>
              <a:defRPr sz="24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a:extLst>
              <a:ext uri="{FF2B5EF4-FFF2-40B4-BE49-F238E27FC236}">
                <a16:creationId xmlns:a16="http://schemas.microsoft.com/office/drawing/2014/main" id="{77828D2A-7FD9-3BF1-9ABD-74F23B5BD772}"/>
              </a:ext>
            </a:extLst>
          </p:cNvPr>
          <p:cNvSpPr>
            <a:spLocks noGrp="1"/>
          </p:cNvSpPr>
          <p:nvPr>
            <p:ph type="ftr" sz="quarter" idx="3"/>
          </p:nvPr>
        </p:nvSpPr>
        <p:spPr>
          <a:xfrm>
            <a:off x="4038600" y="6452914"/>
            <a:ext cx="4114800" cy="196131"/>
          </a:xfrm>
          <a:prstGeom prst="rect">
            <a:avLst/>
          </a:prstGeom>
        </p:spPr>
        <p:txBody>
          <a:bodyPr vert="horz" lIns="0" tIns="0" rIns="0" bIns="0" rtlCol="0" anchor="ctr"/>
          <a:lstStyle>
            <a:lvl1pPr algn="ctr">
              <a:defRPr sz="1200">
                <a:solidFill>
                  <a:schemeClr val="tx1"/>
                </a:solidFill>
                <a:latin typeface="Inter Tight" pitchFamily="2" charset="0"/>
                <a:ea typeface="Inter Tight" pitchFamily="2" charset="0"/>
                <a:cs typeface="Inter Tight" pitchFamily="2" charset="0"/>
              </a:defRPr>
            </a:lvl1pPr>
          </a:lstStyle>
          <a:p>
            <a:r>
              <a:rPr lang="fr-FR" dirty="0"/>
              <a:t>PIED DE PAGE</a:t>
            </a:r>
          </a:p>
        </p:txBody>
      </p:sp>
      <p:sp>
        <p:nvSpPr>
          <p:cNvPr id="7" name="Espace réservé du numéro de diapositive 5">
            <a:extLst>
              <a:ext uri="{FF2B5EF4-FFF2-40B4-BE49-F238E27FC236}">
                <a16:creationId xmlns:a16="http://schemas.microsoft.com/office/drawing/2014/main" id="{CFEAF7F3-2125-BCB4-6538-1522E7DA9B65}"/>
              </a:ext>
            </a:extLst>
          </p:cNvPr>
          <p:cNvSpPr>
            <a:spLocks noGrp="1"/>
          </p:cNvSpPr>
          <p:nvPr>
            <p:ph type="sldNum" sz="quarter" idx="4"/>
          </p:nvPr>
        </p:nvSpPr>
        <p:spPr>
          <a:xfrm>
            <a:off x="192088" y="6349533"/>
            <a:ext cx="503237" cy="365125"/>
          </a:xfrm>
          <a:prstGeom prst="rect">
            <a:avLst/>
          </a:prstGeom>
        </p:spPr>
        <p:txBody>
          <a:bodyPr vert="horz" lIns="0" tIns="0" rIns="0" bIns="0" rtlCol="0" anchor="ctr"/>
          <a:lstStyle>
            <a:lvl1pPr algn="l">
              <a:defRPr sz="1200">
                <a:solidFill>
                  <a:schemeClr val="tx1"/>
                </a:solidFill>
                <a:latin typeface="Inter Tight" pitchFamily="2" charset="0"/>
                <a:ea typeface="Inter Tight" pitchFamily="2" charset="0"/>
                <a:cs typeface="Inter Tight" pitchFamily="2" charset="0"/>
              </a:defRPr>
            </a:lvl1pPr>
          </a:lstStyle>
          <a:p>
            <a:fld id="{2C0F483E-095F-CB46-A5F6-8D3A2E8640DC}" type="slidenum">
              <a:rPr lang="fr-FR" smtClean="0"/>
              <a:pPr/>
              <a:t>‹N°›</a:t>
            </a:fld>
            <a:endParaRPr lang="fr-FR" dirty="0"/>
          </a:p>
        </p:txBody>
      </p:sp>
      <p:pic>
        <p:nvPicPr>
          <p:cNvPr id="8" name="Image 7" descr="Une image contenant Graphique, logo, Police, graphisme&#10;&#10;Description générée automatiquement">
            <a:extLst>
              <a:ext uri="{FF2B5EF4-FFF2-40B4-BE49-F238E27FC236}">
                <a16:creationId xmlns:a16="http://schemas.microsoft.com/office/drawing/2014/main" id="{3B2523AD-C806-9BAF-9AE4-7AD68C68885C}"/>
              </a:ext>
            </a:extLst>
          </p:cNvPr>
          <p:cNvPicPr>
            <a:picLocks noChangeAspect="1"/>
          </p:cNvPicPr>
          <p:nvPr userDrawn="1"/>
        </p:nvPicPr>
        <p:blipFill>
          <a:blip r:embed="rId2"/>
          <a:stretch>
            <a:fillRect/>
          </a:stretch>
        </p:blipFill>
        <p:spPr>
          <a:xfrm>
            <a:off x="11300076" y="6309320"/>
            <a:ext cx="699836" cy="287338"/>
          </a:xfrm>
          <a:prstGeom prst="rect">
            <a:avLst/>
          </a:prstGeom>
        </p:spPr>
      </p:pic>
    </p:spTree>
    <p:extLst>
      <p:ext uri="{BB962C8B-B14F-4D97-AF65-F5344CB8AC3E}">
        <p14:creationId xmlns:p14="http://schemas.microsoft.com/office/powerpoint/2010/main" val="3131511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d gris]">
    <p:bg>
      <p:bgPr>
        <a:solidFill>
          <a:srgbClr val="C8DBEE"/>
        </a:solidFill>
        <a:effectLst/>
      </p:bgPr>
    </p:bg>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6009DA1B-A66E-3F79-AF17-AEAD0C9C73AC}"/>
              </a:ext>
            </a:extLst>
          </p:cNvPr>
          <p:cNvSpPr>
            <a:spLocks noGrp="1"/>
          </p:cNvSpPr>
          <p:nvPr>
            <p:ph type="title"/>
          </p:nvPr>
        </p:nvSpPr>
        <p:spPr>
          <a:xfrm>
            <a:off x="695325" y="476250"/>
            <a:ext cx="10801350" cy="1216800"/>
          </a:xfrm>
          <a:prstGeom prst="rect">
            <a:avLst/>
          </a:prstGeom>
        </p:spPr>
        <p:txBody>
          <a:bodyPr vert="horz" lIns="0" tIns="0" rIns="0" bIns="0" rtlCol="0" anchor="t">
            <a:normAutofit/>
          </a:bodyPr>
          <a:lstStyle>
            <a:lvl1pPr>
              <a:lnSpc>
                <a:spcPct val="100000"/>
              </a:lnSpc>
              <a:defRPr sz="3000"/>
            </a:lvl1pPr>
          </a:lstStyle>
          <a:p>
            <a:r>
              <a:rPr lang="fr-FR" dirty="0"/>
              <a:t>Modifiez le style du titre</a:t>
            </a:r>
          </a:p>
        </p:txBody>
      </p:sp>
      <p:sp>
        <p:nvSpPr>
          <p:cNvPr id="5" name="Espace réservé du texte 2">
            <a:extLst>
              <a:ext uri="{FF2B5EF4-FFF2-40B4-BE49-F238E27FC236}">
                <a16:creationId xmlns:a16="http://schemas.microsoft.com/office/drawing/2014/main" id="{1E6216CC-C08E-3BBA-60A0-8F0466C24A02}"/>
              </a:ext>
            </a:extLst>
          </p:cNvPr>
          <p:cNvSpPr>
            <a:spLocks noGrp="1"/>
          </p:cNvSpPr>
          <p:nvPr>
            <p:ph idx="1"/>
          </p:nvPr>
        </p:nvSpPr>
        <p:spPr>
          <a:xfrm>
            <a:off x="695324" y="1825625"/>
            <a:ext cx="10801351" cy="4352400"/>
          </a:xfrm>
          <a:prstGeom prst="rect">
            <a:avLst/>
          </a:prstGeom>
        </p:spPr>
        <p:txBody>
          <a:bodyPr vert="horz" lIns="0" tIns="0" rIns="0" bIns="0" rtlCol="0">
            <a:normAutofit/>
          </a:bodyPr>
          <a:lstStyle>
            <a:lvl1pPr>
              <a:defRPr sz="24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a:extLst>
              <a:ext uri="{FF2B5EF4-FFF2-40B4-BE49-F238E27FC236}">
                <a16:creationId xmlns:a16="http://schemas.microsoft.com/office/drawing/2014/main" id="{77828D2A-7FD9-3BF1-9ABD-74F23B5BD772}"/>
              </a:ext>
            </a:extLst>
          </p:cNvPr>
          <p:cNvSpPr>
            <a:spLocks noGrp="1"/>
          </p:cNvSpPr>
          <p:nvPr>
            <p:ph type="ftr" sz="quarter" idx="3"/>
          </p:nvPr>
        </p:nvSpPr>
        <p:spPr>
          <a:xfrm>
            <a:off x="4038600" y="6452914"/>
            <a:ext cx="4114800" cy="196131"/>
          </a:xfrm>
          <a:prstGeom prst="rect">
            <a:avLst/>
          </a:prstGeom>
        </p:spPr>
        <p:txBody>
          <a:bodyPr vert="horz" lIns="0" tIns="0" rIns="0" bIns="0" rtlCol="0" anchor="ctr"/>
          <a:lstStyle>
            <a:lvl1pPr algn="ctr">
              <a:defRPr sz="1200">
                <a:solidFill>
                  <a:schemeClr val="tx1"/>
                </a:solidFill>
                <a:latin typeface="Inter Tight" pitchFamily="2" charset="0"/>
                <a:ea typeface="Inter Tight" pitchFamily="2" charset="0"/>
                <a:cs typeface="Inter Tight" pitchFamily="2" charset="0"/>
              </a:defRPr>
            </a:lvl1pPr>
          </a:lstStyle>
          <a:p>
            <a:r>
              <a:rPr lang="fr-FR" dirty="0"/>
              <a:t>PIED DE PAGE</a:t>
            </a:r>
          </a:p>
        </p:txBody>
      </p:sp>
      <p:sp>
        <p:nvSpPr>
          <p:cNvPr id="7" name="Espace réservé du numéro de diapositive 5">
            <a:extLst>
              <a:ext uri="{FF2B5EF4-FFF2-40B4-BE49-F238E27FC236}">
                <a16:creationId xmlns:a16="http://schemas.microsoft.com/office/drawing/2014/main" id="{CFEAF7F3-2125-BCB4-6538-1522E7DA9B65}"/>
              </a:ext>
            </a:extLst>
          </p:cNvPr>
          <p:cNvSpPr>
            <a:spLocks noGrp="1"/>
          </p:cNvSpPr>
          <p:nvPr>
            <p:ph type="sldNum" sz="quarter" idx="4"/>
          </p:nvPr>
        </p:nvSpPr>
        <p:spPr>
          <a:xfrm>
            <a:off x="192088" y="6349533"/>
            <a:ext cx="503237" cy="365125"/>
          </a:xfrm>
          <a:prstGeom prst="rect">
            <a:avLst/>
          </a:prstGeom>
        </p:spPr>
        <p:txBody>
          <a:bodyPr vert="horz" lIns="0" tIns="0" rIns="0" bIns="0" rtlCol="0" anchor="ctr"/>
          <a:lstStyle>
            <a:lvl1pPr algn="l">
              <a:defRPr sz="1200">
                <a:solidFill>
                  <a:schemeClr val="tx1"/>
                </a:solidFill>
                <a:latin typeface="Inter Tight" pitchFamily="2" charset="0"/>
                <a:ea typeface="Inter Tight" pitchFamily="2" charset="0"/>
                <a:cs typeface="Inter Tight" pitchFamily="2" charset="0"/>
              </a:defRPr>
            </a:lvl1pPr>
          </a:lstStyle>
          <a:p>
            <a:fld id="{2C0F483E-095F-CB46-A5F6-8D3A2E8640DC}" type="slidenum">
              <a:rPr lang="fr-FR" smtClean="0"/>
              <a:pPr/>
              <a:t>‹N°›</a:t>
            </a:fld>
            <a:endParaRPr lang="fr-FR" dirty="0"/>
          </a:p>
        </p:txBody>
      </p:sp>
      <p:pic>
        <p:nvPicPr>
          <p:cNvPr id="8" name="Image 7" descr="Une image contenant Graphique, logo, Police, graphisme&#10;&#10;Description générée automatiquement">
            <a:extLst>
              <a:ext uri="{FF2B5EF4-FFF2-40B4-BE49-F238E27FC236}">
                <a16:creationId xmlns:a16="http://schemas.microsoft.com/office/drawing/2014/main" id="{3B2523AD-C806-9BAF-9AE4-7AD68C68885C}"/>
              </a:ext>
            </a:extLst>
          </p:cNvPr>
          <p:cNvPicPr>
            <a:picLocks noChangeAspect="1"/>
          </p:cNvPicPr>
          <p:nvPr userDrawn="1"/>
        </p:nvPicPr>
        <p:blipFill>
          <a:blip r:embed="rId2"/>
          <a:stretch>
            <a:fillRect/>
          </a:stretch>
        </p:blipFill>
        <p:spPr>
          <a:xfrm>
            <a:off x="11300076" y="6309320"/>
            <a:ext cx="699836" cy="287338"/>
          </a:xfrm>
          <a:prstGeom prst="rect">
            <a:avLst/>
          </a:prstGeom>
        </p:spPr>
      </p:pic>
    </p:spTree>
    <p:extLst>
      <p:ext uri="{BB962C8B-B14F-4D97-AF65-F5344CB8AC3E}">
        <p14:creationId xmlns:p14="http://schemas.microsoft.com/office/powerpoint/2010/main" val="257638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lanc]">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6009DA1B-A66E-3F79-AF17-AEAD0C9C73AC}"/>
              </a:ext>
            </a:extLst>
          </p:cNvPr>
          <p:cNvSpPr>
            <a:spLocks noGrp="1"/>
          </p:cNvSpPr>
          <p:nvPr>
            <p:ph type="title"/>
          </p:nvPr>
        </p:nvSpPr>
        <p:spPr>
          <a:xfrm>
            <a:off x="695325" y="476250"/>
            <a:ext cx="10801350" cy="1216800"/>
          </a:xfrm>
          <a:prstGeom prst="rect">
            <a:avLst/>
          </a:prstGeom>
        </p:spPr>
        <p:txBody>
          <a:bodyPr vert="horz" lIns="0" tIns="0" rIns="0" bIns="0" rtlCol="0" anchor="t">
            <a:normAutofit/>
          </a:bodyPr>
          <a:lstStyle>
            <a:lvl1pPr>
              <a:defRPr sz="3000"/>
            </a:lvl1pPr>
          </a:lstStyle>
          <a:p>
            <a:r>
              <a:rPr lang="fr-FR" dirty="0"/>
              <a:t>Modifiez le style du titre</a:t>
            </a:r>
          </a:p>
        </p:txBody>
      </p:sp>
      <p:sp>
        <p:nvSpPr>
          <p:cNvPr id="5" name="Espace réservé du texte 2">
            <a:extLst>
              <a:ext uri="{FF2B5EF4-FFF2-40B4-BE49-F238E27FC236}">
                <a16:creationId xmlns:a16="http://schemas.microsoft.com/office/drawing/2014/main" id="{1E6216CC-C08E-3BBA-60A0-8F0466C24A02}"/>
              </a:ext>
            </a:extLst>
          </p:cNvPr>
          <p:cNvSpPr>
            <a:spLocks noGrp="1"/>
          </p:cNvSpPr>
          <p:nvPr>
            <p:ph idx="1"/>
          </p:nvPr>
        </p:nvSpPr>
        <p:spPr>
          <a:xfrm>
            <a:off x="695324" y="1825625"/>
            <a:ext cx="10801351" cy="4352400"/>
          </a:xfrm>
          <a:prstGeom prst="rect">
            <a:avLst/>
          </a:prstGeom>
        </p:spPr>
        <p:txBody>
          <a:bodyPr vert="horz" lIns="0" tIns="0" rIns="0" bIns="0" rtlCol="0">
            <a:normAutofit/>
          </a:bodyPr>
          <a:lstStyle>
            <a:lvl1pPr>
              <a:defRPr sz="2400">
                <a:latin typeface="Inter Tight" pitchFamily="2" charset="0"/>
                <a:ea typeface="Inter Tight" pitchFamily="2" charset="0"/>
                <a:cs typeface="Inter Tight" pitchFamily="2" charset="0"/>
              </a:defRPr>
            </a:lvl1pPr>
            <a:lvl2pPr>
              <a:defRPr>
                <a:latin typeface="Inter Tight" pitchFamily="2" charset="0"/>
                <a:ea typeface="Inter Tight" pitchFamily="2" charset="0"/>
                <a:cs typeface="Inter Tight" pitchFamily="2" charset="0"/>
              </a:defRPr>
            </a:lvl2pPr>
            <a:lvl3pPr>
              <a:defRPr>
                <a:latin typeface="Inter Tight" pitchFamily="2" charset="0"/>
                <a:ea typeface="Inter Tight" pitchFamily="2" charset="0"/>
                <a:cs typeface="Inter Tight" pitchFamily="2" charset="0"/>
              </a:defRPr>
            </a:lvl3pPr>
            <a:lvl4pPr>
              <a:defRPr>
                <a:latin typeface="Inter Tight" pitchFamily="2" charset="0"/>
                <a:ea typeface="Inter Tight" pitchFamily="2" charset="0"/>
                <a:cs typeface="Inter Tight" pitchFamily="2" charset="0"/>
              </a:defRPr>
            </a:lvl4pPr>
            <a:lvl5pPr>
              <a:defRPr>
                <a:latin typeface="Inter Tight" pitchFamily="2" charset="0"/>
                <a:ea typeface="Inter Tight" pitchFamily="2" charset="0"/>
                <a:cs typeface="Inter Tight" pitchFamily="2"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a:extLst>
              <a:ext uri="{FF2B5EF4-FFF2-40B4-BE49-F238E27FC236}">
                <a16:creationId xmlns:a16="http://schemas.microsoft.com/office/drawing/2014/main" id="{77828D2A-7FD9-3BF1-9ABD-74F23B5BD772}"/>
              </a:ext>
            </a:extLst>
          </p:cNvPr>
          <p:cNvSpPr>
            <a:spLocks noGrp="1"/>
          </p:cNvSpPr>
          <p:nvPr>
            <p:ph type="ftr" sz="quarter" idx="3"/>
          </p:nvPr>
        </p:nvSpPr>
        <p:spPr>
          <a:xfrm>
            <a:off x="4038600" y="6452914"/>
            <a:ext cx="4114800" cy="196131"/>
          </a:xfrm>
          <a:prstGeom prst="rect">
            <a:avLst/>
          </a:prstGeom>
        </p:spPr>
        <p:txBody>
          <a:bodyPr vert="horz" lIns="0" tIns="0" rIns="0" bIns="0" rtlCol="0" anchor="ctr"/>
          <a:lstStyle>
            <a:lvl1pPr algn="ctr">
              <a:defRPr sz="1200">
                <a:solidFill>
                  <a:schemeClr val="tx1"/>
                </a:solidFill>
                <a:latin typeface="Inter Tight" pitchFamily="2" charset="0"/>
                <a:ea typeface="Inter Tight" pitchFamily="2" charset="0"/>
                <a:cs typeface="Inter Tight" pitchFamily="2" charset="0"/>
              </a:defRPr>
            </a:lvl1pPr>
          </a:lstStyle>
          <a:p>
            <a:r>
              <a:rPr lang="fr-FR" dirty="0"/>
              <a:t>PIED DE PAGE</a:t>
            </a:r>
          </a:p>
        </p:txBody>
      </p:sp>
      <p:sp>
        <p:nvSpPr>
          <p:cNvPr id="7" name="Espace réservé du numéro de diapositive 5">
            <a:extLst>
              <a:ext uri="{FF2B5EF4-FFF2-40B4-BE49-F238E27FC236}">
                <a16:creationId xmlns:a16="http://schemas.microsoft.com/office/drawing/2014/main" id="{CFEAF7F3-2125-BCB4-6538-1522E7DA9B65}"/>
              </a:ext>
            </a:extLst>
          </p:cNvPr>
          <p:cNvSpPr>
            <a:spLocks noGrp="1"/>
          </p:cNvSpPr>
          <p:nvPr>
            <p:ph type="sldNum" sz="quarter" idx="4"/>
          </p:nvPr>
        </p:nvSpPr>
        <p:spPr>
          <a:xfrm>
            <a:off x="192088" y="6349533"/>
            <a:ext cx="503237" cy="365125"/>
          </a:xfrm>
          <a:prstGeom prst="rect">
            <a:avLst/>
          </a:prstGeom>
        </p:spPr>
        <p:txBody>
          <a:bodyPr vert="horz" lIns="0" tIns="0" rIns="0" bIns="0" rtlCol="0" anchor="ctr"/>
          <a:lstStyle>
            <a:lvl1pPr algn="l">
              <a:defRPr sz="1200">
                <a:solidFill>
                  <a:schemeClr val="tx1"/>
                </a:solidFill>
                <a:latin typeface="Inter Tight" pitchFamily="2" charset="0"/>
                <a:ea typeface="Inter Tight" pitchFamily="2" charset="0"/>
                <a:cs typeface="Inter Tight" pitchFamily="2" charset="0"/>
              </a:defRPr>
            </a:lvl1pPr>
          </a:lstStyle>
          <a:p>
            <a:fld id="{2C0F483E-095F-CB46-A5F6-8D3A2E8640DC}" type="slidenum">
              <a:rPr lang="fr-FR" smtClean="0"/>
              <a:pPr/>
              <a:t>‹N°›</a:t>
            </a:fld>
            <a:endParaRPr lang="fr-FR" dirty="0"/>
          </a:p>
        </p:txBody>
      </p:sp>
      <p:pic>
        <p:nvPicPr>
          <p:cNvPr id="2" name="Image 1" descr="Une image contenant logo, Police, symbole, Graphique&#10;&#10;Description générée automatiquement">
            <a:extLst>
              <a:ext uri="{FF2B5EF4-FFF2-40B4-BE49-F238E27FC236}">
                <a16:creationId xmlns:a16="http://schemas.microsoft.com/office/drawing/2014/main" id="{266A2635-5CF7-0406-FD3F-01F27BDCE032}"/>
              </a:ext>
            </a:extLst>
          </p:cNvPr>
          <p:cNvPicPr>
            <a:picLocks noChangeAspect="1"/>
          </p:cNvPicPr>
          <p:nvPr userDrawn="1"/>
        </p:nvPicPr>
        <p:blipFill>
          <a:blip r:embed="rId2"/>
          <a:stretch>
            <a:fillRect/>
          </a:stretch>
        </p:blipFill>
        <p:spPr>
          <a:xfrm>
            <a:off x="11302256" y="6308658"/>
            <a:ext cx="698400" cy="288000"/>
          </a:xfrm>
          <a:prstGeom prst="rect">
            <a:avLst/>
          </a:prstGeom>
        </p:spPr>
      </p:pic>
    </p:spTree>
    <p:extLst>
      <p:ext uri="{BB962C8B-B14F-4D97-AF65-F5344CB8AC3E}">
        <p14:creationId xmlns:p14="http://schemas.microsoft.com/office/powerpoint/2010/main" val="186349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Vid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1A4A64D3-F417-1A58-808D-FD34BC14AD0F}"/>
              </a:ext>
            </a:extLst>
          </p:cNvPr>
          <p:cNvSpPr>
            <a:spLocks noGrp="1"/>
          </p:cNvSpPr>
          <p:nvPr>
            <p:ph type="title" hasCustomPrompt="1"/>
          </p:nvPr>
        </p:nvSpPr>
        <p:spPr>
          <a:xfrm>
            <a:off x="359181" y="654530"/>
            <a:ext cx="11353393" cy="921406"/>
          </a:xfrm>
        </p:spPr>
        <p:txBody>
          <a:bodyPr anchor="t">
            <a:normAutofit/>
          </a:bodyPr>
          <a:lstStyle>
            <a:lvl1pPr>
              <a:defRPr sz="3200"/>
            </a:lvl1pPr>
          </a:lstStyle>
          <a:p>
            <a:r>
              <a:rPr lang="fr-FR" dirty="0" err="1"/>
              <a:t>Grdf</a:t>
            </a:r>
            <a:r>
              <a:rPr lang="fr-FR" dirty="0"/>
              <a:t> titre slide</a:t>
            </a:r>
          </a:p>
        </p:txBody>
      </p:sp>
      <p:sp>
        <p:nvSpPr>
          <p:cNvPr id="2" name="Espace réservé du pied de page 2">
            <a:extLst>
              <a:ext uri="{FF2B5EF4-FFF2-40B4-BE49-F238E27FC236}">
                <a16:creationId xmlns:a16="http://schemas.microsoft.com/office/drawing/2014/main" id="{D61C6583-6AF1-2DFD-04BC-7D08E4F818C9}"/>
              </a:ext>
            </a:extLst>
          </p:cNvPr>
          <p:cNvSpPr>
            <a:spLocks noGrp="1"/>
          </p:cNvSpPr>
          <p:nvPr>
            <p:ph type="ftr" sz="quarter" idx="11"/>
          </p:nvPr>
        </p:nvSpPr>
        <p:spPr>
          <a:xfrm>
            <a:off x="1137919" y="6313487"/>
            <a:ext cx="4114800" cy="365125"/>
          </a:xfrm>
          <a:prstGeom prst="rect">
            <a:avLst/>
          </a:prstGeom>
        </p:spPr>
        <p:txBody>
          <a:bodyPr anchor="ctr"/>
          <a:lstStyle>
            <a:lvl1pPr algn="l">
              <a:defRPr sz="1050" b="0" i="0" cap="none" baseline="0">
                <a:solidFill>
                  <a:srgbClr val="00473C"/>
                </a:solidFill>
                <a:latin typeface="Signika" pitchFamily="2" charset="77"/>
                <a:ea typeface="Inter Tight" pitchFamily="2" charset="0"/>
                <a:cs typeface="Inter Tight" pitchFamily="2" charset="0"/>
              </a:defRPr>
            </a:lvl1pPr>
          </a:lstStyle>
          <a:p>
            <a:r>
              <a:rPr lang="fr-FR"/>
              <a:t>Conférence de presse 2024</a:t>
            </a:r>
            <a:endParaRPr lang="fr-FR" dirty="0"/>
          </a:p>
        </p:txBody>
      </p:sp>
      <p:sp>
        <p:nvSpPr>
          <p:cNvPr id="3" name="Espace réservé du numéro de diapositive 3">
            <a:extLst>
              <a:ext uri="{FF2B5EF4-FFF2-40B4-BE49-F238E27FC236}">
                <a16:creationId xmlns:a16="http://schemas.microsoft.com/office/drawing/2014/main" id="{0E8654D0-F6CC-02E1-EBF8-6CE9338A3A8D}"/>
              </a:ext>
            </a:extLst>
          </p:cNvPr>
          <p:cNvSpPr>
            <a:spLocks noGrp="1"/>
          </p:cNvSpPr>
          <p:nvPr>
            <p:ph type="sldNum" sz="quarter" idx="4"/>
          </p:nvPr>
        </p:nvSpPr>
        <p:spPr>
          <a:xfrm>
            <a:off x="9188993" y="6313487"/>
            <a:ext cx="2743200" cy="365124"/>
          </a:xfrm>
          <a:prstGeom prst="rect">
            <a:avLst/>
          </a:prstGeom>
        </p:spPr>
        <p:txBody>
          <a:bodyPr anchor="ctr"/>
          <a:lstStyle>
            <a:lvl1pPr algn="r">
              <a:defRPr lang="fr-FR" sz="800" kern="1200" smtClean="0">
                <a:solidFill>
                  <a:srgbClr val="00473C"/>
                </a:solidFill>
                <a:latin typeface="Signika" pitchFamily="2" charset="77"/>
                <a:ea typeface="+mj-ea"/>
                <a:cs typeface="+mj-cs"/>
              </a:defRPr>
            </a:lvl1pPr>
          </a:lstStyle>
          <a:p>
            <a:fld id="{4E5EF812-EDFD-BC43-BC77-221FBBFA9DD2}" type="slidenum">
              <a:rPr lang="fr-FR" smtClean="0"/>
              <a:pPr/>
              <a:t>‹N°›</a:t>
            </a:fld>
            <a:endParaRPr lang="fr-FR" dirty="0"/>
          </a:p>
        </p:txBody>
      </p:sp>
    </p:spTree>
    <p:extLst>
      <p:ext uri="{BB962C8B-B14F-4D97-AF65-F5344CB8AC3E}">
        <p14:creationId xmlns:p14="http://schemas.microsoft.com/office/powerpoint/2010/main" val="2916761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663">
          <p15:clr>
            <a:srgbClr val="FBAE40"/>
          </p15:clr>
        </p15:guide>
        <p15:guide id="5" orient="horz" pos="414">
          <p15:clr>
            <a:srgbClr val="FBAE40"/>
          </p15:clr>
        </p15:guide>
        <p15:guide id="6" pos="7355">
          <p15:clr>
            <a:srgbClr val="FBAE40"/>
          </p15:clr>
        </p15:guide>
        <p15:guide id="7" orient="horz" pos="3861">
          <p15:clr>
            <a:srgbClr val="FBAE40"/>
          </p15:clr>
        </p15:guide>
        <p15:guide id="8" orient="horz" pos="41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uverture_A_visuel">
    <p:bg bwMode="gray">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p:txBody>
          <a:bodyPr/>
          <a:lstStyle>
            <a:lvl1pPr>
              <a:defRPr sz="100">
                <a:solidFill>
                  <a:schemeClr val="bg1">
                    <a:alpha val="0"/>
                  </a:schemeClr>
                </a:solidFill>
              </a:defRPr>
            </a:lvl1pPr>
          </a:lstStyle>
          <a:p>
            <a:fld id="{C4487BE9-0A5C-4321-8679-5969B12A5692}" type="datetime1">
              <a:rPr lang="fr-FR" smtClean="0"/>
              <a:pPr/>
              <a:t>17/05/2024</a:t>
            </a:fld>
            <a:endParaRPr lang="fr-FR"/>
          </a:p>
        </p:txBody>
      </p:sp>
      <p:sp>
        <p:nvSpPr>
          <p:cNvPr id="5" name="Espace réservé du pied de page 4"/>
          <p:cNvSpPr>
            <a:spLocks noGrp="1"/>
          </p:cNvSpPr>
          <p:nvPr>
            <p:ph type="ftr" sz="quarter" idx="11"/>
          </p:nvPr>
        </p:nvSpPr>
        <p:spPr bwMode="gray">
          <a:xfrm>
            <a:off x="11760200" y="6705600"/>
            <a:ext cx="431296" cy="152116"/>
          </a:xfrm>
        </p:spPr>
        <p:txBody>
          <a:bodyPr/>
          <a:lstStyle>
            <a:lvl1pPr>
              <a:defRPr sz="100">
                <a:solidFill>
                  <a:schemeClr val="bg1">
                    <a:alpha val="0"/>
                  </a:schemeClr>
                </a:solidFill>
              </a:defRPr>
            </a:lvl1pPr>
          </a:lstStyle>
          <a:p>
            <a:r>
              <a:rPr lang="fr-FR"/>
              <a:t>Titre de la présentation</a:t>
            </a:r>
          </a:p>
        </p:txBody>
      </p:sp>
      <p:sp>
        <p:nvSpPr>
          <p:cNvPr id="6" name="Espace réservé du numéro de diapositive 5"/>
          <p:cNvSpPr>
            <a:spLocks noGrp="1"/>
          </p:cNvSpPr>
          <p:nvPr>
            <p:ph type="sldNum" sz="quarter" idx="12"/>
          </p:nvPr>
        </p:nvSpPr>
        <p:spPr bwMode="gray">
          <a:xfrm>
            <a:off x="11760200" y="6705603"/>
            <a:ext cx="431296" cy="152117"/>
          </a:xfrm>
        </p:spPr>
        <p:txBody>
          <a:bodyPr/>
          <a:lstStyle>
            <a:lvl1pPr>
              <a:defRPr sz="100">
                <a:solidFill>
                  <a:schemeClr val="bg1">
                    <a:alpha val="0"/>
                  </a:schemeClr>
                </a:solidFill>
              </a:defRPr>
            </a:lvl1pPr>
          </a:lstStyle>
          <a:p>
            <a:fld id="{10C140CD-8AED-46FF-A9A2-77308F3F39AE}" type="slidenum">
              <a:rPr lang="fr-FR" smtClean="0"/>
              <a:pPr/>
              <a:t>‹N°›</a:t>
            </a:fld>
            <a:endParaRPr lang="fr-FR"/>
          </a:p>
        </p:txBody>
      </p:sp>
      <p:sp>
        <p:nvSpPr>
          <p:cNvPr id="8" name="Espace réservé du texte 7"/>
          <p:cNvSpPr>
            <a:spLocks noGrp="1"/>
          </p:cNvSpPr>
          <p:nvPr>
            <p:ph type="body" sz="quarter" idx="13" hasCustomPrompt="1"/>
          </p:nvPr>
        </p:nvSpPr>
        <p:spPr bwMode="gray">
          <a:xfrm>
            <a:off x="874184" y="5714396"/>
            <a:ext cx="6998013" cy="1143604"/>
          </a:xfrm>
        </p:spPr>
        <p:txBody>
          <a:bodyPr/>
          <a:lstStyle>
            <a:lvl1pPr>
              <a:lnSpc>
                <a:spcPct val="95000"/>
              </a:lnSpc>
              <a:spcBef>
                <a:spcPts val="0"/>
              </a:spcBef>
              <a:spcAft>
                <a:spcPts val="0"/>
              </a:spcAft>
              <a:defRPr sz="3050">
                <a:solidFill>
                  <a:schemeClr val="accent6"/>
                </a:solidFill>
                <a:latin typeface="+mn-lt"/>
              </a:defRPr>
            </a:lvl1pPr>
            <a:lvl2pPr>
              <a:lnSpc>
                <a:spcPct val="100000"/>
              </a:lnSpc>
              <a:spcBef>
                <a:spcPts val="0"/>
              </a:spcBef>
              <a:spcAft>
                <a:spcPts val="0"/>
              </a:spcAft>
              <a:defRPr sz="2100"/>
            </a:lvl2pPr>
            <a:lvl3pPr marL="0">
              <a:lnSpc>
                <a:spcPct val="100000"/>
              </a:lnSpc>
              <a:spcBef>
                <a:spcPts val="600"/>
              </a:spcBef>
              <a:spcAft>
                <a:spcPts val="0"/>
              </a:spcAft>
              <a:defRPr sz="1600">
                <a:solidFill>
                  <a:schemeClr val="accent6"/>
                </a:solidFill>
                <a:latin typeface="+mn-lt"/>
              </a:defRPr>
            </a:lvl3pPr>
          </a:lstStyle>
          <a:p>
            <a:pPr lvl="0"/>
            <a:r>
              <a:rPr lang="fr-FR" noProof="0"/>
              <a:t>Texte de niveau 1</a:t>
            </a:r>
          </a:p>
        </p:txBody>
      </p:sp>
      <p:sp>
        <p:nvSpPr>
          <p:cNvPr id="11" name="Titre 10"/>
          <p:cNvSpPr>
            <a:spLocks noGrp="1"/>
          </p:cNvSpPr>
          <p:nvPr>
            <p:ph type="title"/>
          </p:nvPr>
        </p:nvSpPr>
        <p:spPr>
          <a:xfrm>
            <a:off x="874184" y="5104044"/>
            <a:ext cx="6998013" cy="576064"/>
          </a:xfrm>
        </p:spPr>
        <p:txBody>
          <a:bodyPr anchor="b" anchorCtr="0"/>
          <a:lstStyle>
            <a:lvl1pPr>
              <a:defRPr sz="2000">
                <a:solidFill>
                  <a:schemeClr val="accent6"/>
                </a:solidFill>
              </a:defRPr>
            </a:lvl1pPr>
          </a:lstStyle>
          <a:p>
            <a:r>
              <a:rPr lang="fr-FR"/>
              <a:t>Modifiez le style du titre</a:t>
            </a:r>
          </a:p>
        </p:txBody>
      </p:sp>
      <p:sp>
        <p:nvSpPr>
          <p:cNvPr id="16" name="Forme libre 15"/>
          <p:cNvSpPr/>
          <p:nvPr userDrawn="1"/>
        </p:nvSpPr>
        <p:spPr>
          <a:xfrm>
            <a:off x="0" y="4496851"/>
            <a:ext cx="12192000" cy="1023534"/>
          </a:xfrm>
          <a:custGeom>
            <a:avLst/>
            <a:gdLst>
              <a:gd name="connsiteX0" fmla="*/ 9144000 w 9144000"/>
              <a:gd name="connsiteY0" fmla="*/ 0 h 1023534"/>
              <a:gd name="connsiteX1" fmla="*/ 9144000 w 9144000"/>
              <a:gd name="connsiteY1" fmla="*/ 1023534 h 1023534"/>
              <a:gd name="connsiteX2" fmla="*/ 8684276 w 9144000"/>
              <a:gd name="connsiteY2" fmla="*/ 563811 h 1023534"/>
              <a:gd name="connsiteX3" fmla="*/ 1511300 w 9144000"/>
              <a:gd name="connsiteY3" fmla="*/ 563811 h 1023534"/>
              <a:gd name="connsiteX4" fmla="*/ 459723 w 9144000"/>
              <a:gd name="connsiteY4" fmla="*/ 563811 h 1023534"/>
              <a:gd name="connsiteX5" fmla="*/ 0 w 9144000"/>
              <a:gd name="connsiteY5" fmla="*/ 563811 h 1023534"/>
              <a:gd name="connsiteX6" fmla="*/ 0 w 9144000"/>
              <a:gd name="connsiteY6" fmla="*/ 481948 h 1023534"/>
              <a:gd name="connsiteX7" fmla="*/ 481948 w 9144000"/>
              <a:gd name="connsiteY7" fmla="*/ 481948 h 1023534"/>
              <a:gd name="connsiteX8" fmla="*/ 1003300 w 9144000"/>
              <a:gd name="connsiteY8" fmla="*/ 481948 h 1023534"/>
              <a:gd name="connsiteX9" fmla="*/ 8662052 w 9144000"/>
              <a:gd name="connsiteY9" fmla="*/ 481948 h 1023534"/>
              <a:gd name="connsiteX10" fmla="*/ 9144000 w 9144000"/>
              <a:gd name="connsiteY10" fmla="*/ 0 h 10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1023534">
                <a:moveTo>
                  <a:pt x="9144000" y="0"/>
                </a:moveTo>
                <a:lnTo>
                  <a:pt x="9144000" y="1023534"/>
                </a:lnTo>
                <a:cubicBezTo>
                  <a:pt x="9144000" y="769636"/>
                  <a:pt x="8938176" y="563811"/>
                  <a:pt x="8684276" y="563811"/>
                </a:cubicBezTo>
                <a:lnTo>
                  <a:pt x="1511300" y="563811"/>
                </a:lnTo>
                <a:lnTo>
                  <a:pt x="459723" y="563811"/>
                </a:lnTo>
                <a:lnTo>
                  <a:pt x="0" y="563811"/>
                </a:lnTo>
                <a:lnTo>
                  <a:pt x="0" y="481948"/>
                </a:lnTo>
                <a:lnTo>
                  <a:pt x="481948" y="481948"/>
                </a:lnTo>
                <a:lnTo>
                  <a:pt x="1003300" y="481948"/>
                </a:lnTo>
                <a:lnTo>
                  <a:pt x="8662052" y="481948"/>
                </a:lnTo>
                <a:cubicBezTo>
                  <a:pt x="8928224" y="481948"/>
                  <a:pt x="9144000" y="266173"/>
                  <a:pt x="9144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2" name="Espace réservé pour une image  44"/>
          <p:cNvSpPr>
            <a:spLocks noGrp="1"/>
          </p:cNvSpPr>
          <p:nvPr>
            <p:ph type="pic" sz="quarter" idx="18"/>
          </p:nvPr>
        </p:nvSpPr>
        <p:spPr>
          <a:xfrm>
            <a:off x="0" y="3"/>
            <a:ext cx="12192000" cy="4978111"/>
          </a:xfrm>
          <a:custGeom>
            <a:avLst/>
            <a:gdLst>
              <a:gd name="connsiteX0" fmla="*/ 0 w 9144000"/>
              <a:gd name="connsiteY0" fmla="*/ 0 h 4978111"/>
              <a:gd name="connsiteX1" fmla="*/ 458235 w 9144000"/>
              <a:gd name="connsiteY1" fmla="*/ 0 h 4978111"/>
              <a:gd name="connsiteX2" fmla="*/ 1143000 w 9144000"/>
              <a:gd name="connsiteY2" fmla="*/ 0 h 4978111"/>
              <a:gd name="connsiteX3" fmla="*/ 7327900 w 9144000"/>
              <a:gd name="connsiteY3" fmla="*/ 0 h 4978111"/>
              <a:gd name="connsiteX4" fmla="*/ 8685765 w 9144000"/>
              <a:gd name="connsiteY4" fmla="*/ 0 h 4978111"/>
              <a:gd name="connsiteX5" fmla="*/ 9144000 w 9144000"/>
              <a:gd name="connsiteY5" fmla="*/ 0 h 4978111"/>
              <a:gd name="connsiteX6" fmla="*/ 9144000 w 9144000"/>
              <a:gd name="connsiteY6" fmla="*/ 458235 h 4978111"/>
              <a:gd name="connsiteX7" fmla="*/ 9144000 w 9144000"/>
              <a:gd name="connsiteY7" fmla="*/ 1447800 h 4978111"/>
              <a:gd name="connsiteX8" fmla="*/ 9144000 w 9144000"/>
              <a:gd name="connsiteY8" fmla="*/ 4519876 h 4978111"/>
              <a:gd name="connsiteX9" fmla="*/ 8685765 w 9144000"/>
              <a:gd name="connsiteY9" fmla="*/ 4978111 h 4978111"/>
              <a:gd name="connsiteX10" fmla="*/ 1422400 w 9144000"/>
              <a:gd name="connsiteY10" fmla="*/ 4978111 h 4978111"/>
              <a:gd name="connsiteX11" fmla="*/ 458235 w 9144000"/>
              <a:gd name="connsiteY11" fmla="*/ 4978111 h 4978111"/>
              <a:gd name="connsiteX12" fmla="*/ 0 w 9144000"/>
              <a:gd name="connsiteY12" fmla="*/ 4978111 h 4978111"/>
              <a:gd name="connsiteX13" fmla="*/ 0 w 9144000"/>
              <a:gd name="connsiteY13" fmla="*/ 4519876 h 4978111"/>
              <a:gd name="connsiteX14" fmla="*/ 0 w 9144000"/>
              <a:gd name="connsiteY14" fmla="*/ 4006561 h 4978111"/>
              <a:gd name="connsiteX15" fmla="*/ 0 w 9144000"/>
              <a:gd name="connsiteY15" fmla="*/ 1006475 h 4978111"/>
              <a:gd name="connsiteX16" fmla="*/ 0 w 9144000"/>
              <a:gd name="connsiteY16" fmla="*/ 458235 h 497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0" h="4978111">
                <a:moveTo>
                  <a:pt x="0" y="0"/>
                </a:moveTo>
                <a:lnTo>
                  <a:pt x="458235" y="0"/>
                </a:lnTo>
                <a:lnTo>
                  <a:pt x="1143000" y="0"/>
                </a:lnTo>
                <a:lnTo>
                  <a:pt x="7327900" y="0"/>
                </a:lnTo>
                <a:lnTo>
                  <a:pt x="8685765" y="0"/>
                </a:lnTo>
                <a:lnTo>
                  <a:pt x="9144000" y="0"/>
                </a:lnTo>
                <a:lnTo>
                  <a:pt x="9144000" y="458235"/>
                </a:lnTo>
                <a:lnTo>
                  <a:pt x="9144000" y="1447800"/>
                </a:lnTo>
                <a:lnTo>
                  <a:pt x="9144000" y="4519876"/>
                </a:lnTo>
                <a:cubicBezTo>
                  <a:pt x="9144000" y="4772952"/>
                  <a:pt x="8938841" y="4978111"/>
                  <a:pt x="8685765" y="4978111"/>
                </a:cubicBezTo>
                <a:lnTo>
                  <a:pt x="1422400" y="4978111"/>
                </a:lnTo>
                <a:lnTo>
                  <a:pt x="458235" y="4978111"/>
                </a:lnTo>
                <a:lnTo>
                  <a:pt x="0" y="4978111"/>
                </a:lnTo>
                <a:lnTo>
                  <a:pt x="0" y="4519876"/>
                </a:lnTo>
                <a:lnTo>
                  <a:pt x="0" y="4006561"/>
                </a:lnTo>
                <a:lnTo>
                  <a:pt x="0" y="1006475"/>
                </a:lnTo>
                <a:lnTo>
                  <a:pt x="0" y="458235"/>
                </a:lnTo>
                <a:close/>
              </a:path>
            </a:pathLst>
          </a:custGeom>
          <a:noFill/>
          <a:ln>
            <a:noFill/>
          </a:ln>
        </p:spPr>
        <p:txBody>
          <a:bodyPr wrap="square" anchor="ctr" anchorCtr="0">
            <a:noAutofit/>
          </a:bodyPr>
          <a:lstStyle>
            <a:lvl1pPr algn="ctr">
              <a:defRPr>
                <a:solidFill>
                  <a:schemeClr val="tx1"/>
                </a:solidFill>
              </a:defRPr>
            </a:lvl1pPr>
          </a:lstStyle>
          <a:p>
            <a:r>
              <a:rPr lang="fr-FR"/>
              <a:t>Cliquez sur l'icône pour ajouter une image</a:t>
            </a:r>
          </a:p>
        </p:txBody>
      </p:sp>
    </p:spTree>
    <p:extLst>
      <p:ext uri="{BB962C8B-B14F-4D97-AF65-F5344CB8AC3E}">
        <p14:creationId xmlns:p14="http://schemas.microsoft.com/office/powerpoint/2010/main" val="138502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10C49F-7031-45C7-81AD-040625E0D146}"/>
              </a:ext>
            </a:extLst>
          </p:cNvPr>
          <p:cNvSpPr>
            <a:spLocks noGrp="1"/>
          </p:cNvSpPr>
          <p:nvPr>
            <p:ph type="title" hasCustomPrompt="1"/>
          </p:nvPr>
        </p:nvSpPr>
        <p:spPr>
          <a:xfrm>
            <a:off x="695325" y="476250"/>
            <a:ext cx="3955052" cy="432000"/>
          </a:xfrm>
        </p:spPr>
        <p:txBody>
          <a:bodyPr/>
          <a:lstStyle>
            <a:lvl1pPr>
              <a:defRPr>
                <a:solidFill>
                  <a:schemeClr val="bg2"/>
                </a:solidFill>
              </a:defRPr>
            </a:lvl1pPr>
          </a:lstStyle>
          <a:p>
            <a:r>
              <a:rPr lang="fr-FR"/>
              <a:t>[Slide de sommaire]</a:t>
            </a:r>
          </a:p>
        </p:txBody>
      </p:sp>
      <p:sp>
        <p:nvSpPr>
          <p:cNvPr id="13" name="Espace réservé du numéro de diapositive 12">
            <a:extLst>
              <a:ext uri="{FF2B5EF4-FFF2-40B4-BE49-F238E27FC236}">
                <a16:creationId xmlns:a16="http://schemas.microsoft.com/office/drawing/2014/main" id="{5A0CB360-764E-40B4-9F5E-A36F960BC5CB}"/>
              </a:ext>
            </a:extLst>
          </p:cNvPr>
          <p:cNvSpPr>
            <a:spLocks noGrp="1"/>
          </p:cNvSpPr>
          <p:nvPr>
            <p:ph type="sldNum" sz="quarter" idx="12"/>
          </p:nvPr>
        </p:nvSpPr>
        <p:spPr/>
        <p:txBody>
          <a:bodyPr/>
          <a:lstStyle/>
          <a:p>
            <a:fld id="{4373F302-3333-4E3B-832E-E5498DC430A4}" type="slidenum">
              <a:rPr lang="fr-FR" smtClean="0"/>
              <a:pPr/>
              <a:t>‹N°›</a:t>
            </a:fld>
            <a:endParaRPr lang="fr-FR"/>
          </a:p>
        </p:txBody>
      </p:sp>
    </p:spTree>
    <p:extLst>
      <p:ext uri="{BB962C8B-B14F-4D97-AF65-F5344CB8AC3E}">
        <p14:creationId xmlns:p14="http://schemas.microsoft.com/office/powerpoint/2010/main" val="402177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CFB01-BAB8-485D-9ACB-D74A839C7E9F}"/>
              </a:ext>
            </a:extLst>
          </p:cNvPr>
          <p:cNvSpPr>
            <a:spLocks noGrp="1"/>
          </p:cNvSpPr>
          <p:nvPr>
            <p:ph type="title" hasCustomPrompt="1"/>
          </p:nvPr>
        </p:nvSpPr>
        <p:spPr>
          <a:xfrm>
            <a:off x="695325" y="476250"/>
            <a:ext cx="10801350" cy="432000"/>
          </a:xfrm>
        </p:spPr>
        <p:txBody>
          <a:bodyPr/>
          <a:lstStyle/>
          <a:p>
            <a:r>
              <a:rPr lang="fr-FR"/>
              <a:t>Titre de la slide</a:t>
            </a:r>
          </a:p>
        </p:txBody>
      </p:sp>
      <p:sp>
        <p:nvSpPr>
          <p:cNvPr id="5" name="Espace réservé du numéro de diapositive 4">
            <a:extLst>
              <a:ext uri="{FF2B5EF4-FFF2-40B4-BE49-F238E27FC236}">
                <a16:creationId xmlns:a16="http://schemas.microsoft.com/office/drawing/2014/main" id="{A0DCE0F2-604D-4590-BAD7-293519B92E8C}"/>
              </a:ext>
            </a:extLst>
          </p:cNvPr>
          <p:cNvSpPr>
            <a:spLocks noGrp="1"/>
          </p:cNvSpPr>
          <p:nvPr>
            <p:ph type="sldNum" sz="quarter" idx="12"/>
          </p:nvPr>
        </p:nvSpPr>
        <p:spPr/>
        <p:txBody>
          <a:bodyPr/>
          <a:lstStyle/>
          <a:p>
            <a:fld id="{4373F302-3333-4E3B-832E-E5498DC430A4}" type="slidenum">
              <a:rPr lang="fr-FR" smtClean="0"/>
              <a:pPr/>
              <a:t>‹N°›</a:t>
            </a:fld>
            <a:endParaRPr lang="fr-FR"/>
          </a:p>
        </p:txBody>
      </p:sp>
      <p:sp>
        <p:nvSpPr>
          <p:cNvPr id="10" name="Espace réservé du texte 9">
            <a:extLst>
              <a:ext uri="{FF2B5EF4-FFF2-40B4-BE49-F238E27FC236}">
                <a16:creationId xmlns:a16="http://schemas.microsoft.com/office/drawing/2014/main" id="{373DBE89-58C4-4449-8FA9-AF790C023C6E}"/>
              </a:ext>
            </a:extLst>
          </p:cNvPr>
          <p:cNvSpPr>
            <a:spLocks noGrp="1"/>
          </p:cNvSpPr>
          <p:nvPr>
            <p:ph type="body" sz="quarter" idx="15"/>
          </p:nvPr>
        </p:nvSpPr>
        <p:spPr>
          <a:xfrm>
            <a:off x="727075" y="1233488"/>
            <a:ext cx="10769600" cy="4824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1" name="Espace réservé du texte 9">
            <a:extLst>
              <a:ext uri="{FF2B5EF4-FFF2-40B4-BE49-F238E27FC236}">
                <a16:creationId xmlns:a16="http://schemas.microsoft.com/office/drawing/2014/main" id="{0A35B113-A0C6-4216-9EC6-8EFA9110869C}"/>
              </a:ext>
            </a:extLst>
          </p:cNvPr>
          <p:cNvSpPr>
            <a:spLocks noGrp="1"/>
          </p:cNvSpPr>
          <p:nvPr>
            <p:ph type="body" sz="quarter" idx="14" hasCustomPrompt="1"/>
          </p:nvPr>
        </p:nvSpPr>
        <p:spPr>
          <a:xfrm>
            <a:off x="583649" y="861311"/>
            <a:ext cx="288000" cy="72000"/>
          </a:xfrm>
          <a:prstGeom prst="roundRect">
            <a:avLst>
              <a:gd name="adj" fmla="val 16913"/>
            </a:avLst>
          </a:prstGeom>
          <a:solidFill>
            <a:schemeClr val="accent1"/>
          </a:solidFill>
        </p:spPr>
        <p:txBody>
          <a:bodyPr>
            <a:normAutofit/>
          </a:bodyPr>
          <a:lstStyle>
            <a:lvl1pPr>
              <a:defRPr sz="100">
                <a:solidFill>
                  <a:schemeClr val="bg2"/>
                </a:solidFill>
              </a:defRPr>
            </a:lvl1pPr>
          </a:lstStyle>
          <a:p>
            <a:pPr lvl="0"/>
            <a:r>
              <a:rPr lang="fr-FR"/>
              <a:t>.</a:t>
            </a:r>
          </a:p>
        </p:txBody>
      </p:sp>
    </p:spTree>
    <p:extLst>
      <p:ext uri="{BB962C8B-B14F-4D97-AF65-F5344CB8AC3E}">
        <p14:creationId xmlns:p14="http://schemas.microsoft.com/office/powerpoint/2010/main" val="204402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2DB2F9C-E71B-B545-B257-E1C65CA446D5}" type="slidenum">
              <a:rPr lang="fr-FR" smtClean="0"/>
              <a:t>‹N°›</a:t>
            </a:fld>
            <a:endParaRPr lang="fr-FR"/>
          </a:p>
        </p:txBody>
      </p:sp>
      <p:sp>
        <p:nvSpPr>
          <p:cNvPr id="7" name="Espace réservé du titre 1"/>
          <p:cNvSpPr>
            <a:spLocks noGrp="1"/>
          </p:cNvSpPr>
          <p:nvPr>
            <p:ph type="title"/>
          </p:nvPr>
        </p:nvSpPr>
        <p:spPr>
          <a:xfrm>
            <a:off x="486920" y="225425"/>
            <a:ext cx="11189144" cy="1016539"/>
          </a:xfrm>
          <a:prstGeom prst="rect">
            <a:avLst/>
          </a:prstGeom>
        </p:spPr>
        <p:txBody>
          <a:bodyPr vert="horz" lIns="72000" tIns="45720" rIns="72000" bIns="45720" rtlCol="0" anchor="t">
            <a:noAutofit/>
          </a:bodyPr>
          <a:lstStyle/>
          <a:p>
            <a:r>
              <a:rPr lang="fr-FR"/>
              <a:t>Modifiez le style du titre</a:t>
            </a:r>
          </a:p>
        </p:txBody>
      </p:sp>
      <p:sp>
        <p:nvSpPr>
          <p:cNvPr id="9" name="Rectangle 8"/>
          <p:cNvSpPr/>
          <p:nvPr userDrawn="1"/>
        </p:nvSpPr>
        <p:spPr>
          <a:xfrm>
            <a:off x="392658" y="1196245"/>
            <a:ext cx="412972" cy="45719"/>
          </a:xfrm>
          <a:prstGeom prst="rect">
            <a:avLst/>
          </a:prstGeom>
          <a:solidFill>
            <a:srgbClr val="F9B200"/>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5225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A3CFA9D-05B0-3AA0-327A-DCEFA71E5F73}"/>
              </a:ext>
            </a:extLst>
          </p:cNvPr>
          <p:cNvSpPr>
            <a:spLocks noGrp="1"/>
          </p:cNvSpPr>
          <p:nvPr>
            <p:ph type="title"/>
          </p:nvPr>
        </p:nvSpPr>
        <p:spPr>
          <a:xfrm>
            <a:off x="695325" y="476250"/>
            <a:ext cx="10801350" cy="1216800"/>
          </a:xfrm>
          <a:prstGeom prst="rect">
            <a:avLst/>
          </a:prstGeom>
        </p:spPr>
        <p:txBody>
          <a:bodyPr vert="horz" lIns="0" tIns="0" rIns="0" bIns="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A68B664-80FF-7361-891C-A9CA0D190F90}"/>
              </a:ext>
            </a:extLst>
          </p:cNvPr>
          <p:cNvSpPr>
            <a:spLocks noGrp="1"/>
          </p:cNvSpPr>
          <p:nvPr>
            <p:ph type="body" idx="1"/>
          </p:nvPr>
        </p:nvSpPr>
        <p:spPr>
          <a:xfrm>
            <a:off x="695324" y="1825625"/>
            <a:ext cx="10801351" cy="435240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23E019E4-2E8B-5182-65C4-5C707033A497}"/>
              </a:ext>
            </a:extLst>
          </p:cNvPr>
          <p:cNvSpPr>
            <a:spLocks noGrp="1"/>
          </p:cNvSpPr>
          <p:nvPr>
            <p:ph type="ftr" sz="quarter" idx="3"/>
          </p:nvPr>
        </p:nvSpPr>
        <p:spPr>
          <a:xfrm>
            <a:off x="4038600" y="6452914"/>
            <a:ext cx="4114800" cy="196131"/>
          </a:xfrm>
          <a:prstGeom prst="rect">
            <a:avLst/>
          </a:prstGeom>
        </p:spPr>
        <p:txBody>
          <a:bodyPr vert="horz" lIns="0" tIns="0" rIns="0" bIns="0" rtlCol="0" anchor="ctr"/>
          <a:lstStyle>
            <a:lvl1pPr algn="ctr">
              <a:defRPr sz="1200">
                <a:solidFill>
                  <a:schemeClr val="tx1"/>
                </a:solidFill>
                <a:latin typeface="Inter Tight" pitchFamily="2" charset="0"/>
                <a:ea typeface="Inter Tight" pitchFamily="2" charset="0"/>
                <a:cs typeface="Inter Tight" pitchFamily="2" charset="0"/>
              </a:defRPr>
            </a:lvl1pPr>
          </a:lstStyle>
          <a:p>
            <a:r>
              <a:rPr lang="fr-FR" dirty="0"/>
              <a:t>PIED DE PAGE</a:t>
            </a:r>
          </a:p>
        </p:txBody>
      </p:sp>
      <p:sp>
        <p:nvSpPr>
          <p:cNvPr id="6" name="Espace réservé du numéro de diapositive 5">
            <a:extLst>
              <a:ext uri="{FF2B5EF4-FFF2-40B4-BE49-F238E27FC236}">
                <a16:creationId xmlns:a16="http://schemas.microsoft.com/office/drawing/2014/main" id="{A746BFE2-E357-EB8C-1DB9-B9BAB13FEB13}"/>
              </a:ext>
            </a:extLst>
          </p:cNvPr>
          <p:cNvSpPr>
            <a:spLocks noGrp="1"/>
          </p:cNvSpPr>
          <p:nvPr>
            <p:ph type="sldNum" sz="quarter" idx="4"/>
          </p:nvPr>
        </p:nvSpPr>
        <p:spPr>
          <a:xfrm>
            <a:off x="192088" y="6349533"/>
            <a:ext cx="503237" cy="365125"/>
          </a:xfrm>
          <a:prstGeom prst="rect">
            <a:avLst/>
          </a:prstGeom>
        </p:spPr>
        <p:txBody>
          <a:bodyPr vert="horz" lIns="0" tIns="0" rIns="0" bIns="0" rtlCol="0" anchor="ctr"/>
          <a:lstStyle>
            <a:lvl1pPr algn="l">
              <a:defRPr sz="1200">
                <a:solidFill>
                  <a:schemeClr val="tx1"/>
                </a:solidFill>
                <a:latin typeface="Inter Tight" pitchFamily="2" charset="0"/>
                <a:ea typeface="Inter Tight" pitchFamily="2" charset="0"/>
                <a:cs typeface="Inter Tight" pitchFamily="2" charset="0"/>
              </a:defRPr>
            </a:lvl1pPr>
          </a:lstStyle>
          <a:p>
            <a:fld id="{2C0F483E-095F-CB46-A5F6-8D3A2E8640DC}" type="slidenum">
              <a:rPr lang="fr-FR" smtClean="0"/>
              <a:pPr/>
              <a:t>‹N°›</a:t>
            </a:fld>
            <a:endParaRPr lang="fr-FR" dirty="0"/>
          </a:p>
        </p:txBody>
      </p:sp>
    </p:spTree>
    <p:extLst>
      <p:ext uri="{BB962C8B-B14F-4D97-AF65-F5344CB8AC3E}">
        <p14:creationId xmlns:p14="http://schemas.microsoft.com/office/powerpoint/2010/main" val="4252306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9" r:id="rId5"/>
    <p:sldLayoutId id="2147483660" r:id="rId6"/>
    <p:sldLayoutId id="2147483661" r:id="rId7"/>
    <p:sldLayoutId id="2147483662" r:id="rId8"/>
    <p:sldLayoutId id="2147483663" r:id="rId9"/>
    <p:sldLayoutId id="2147483664" r:id="rId10"/>
    <p:sldLayoutId id="2147483665"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Inter Tight" pitchFamily="2" charset="0"/>
          <a:ea typeface="Inter Tight" pitchFamily="2" charset="0"/>
          <a:cs typeface="Inter T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Tight" pitchFamily="2" charset="0"/>
          <a:ea typeface="Inter Tight" pitchFamily="2" charset="0"/>
          <a:cs typeface="Inter T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Tight" pitchFamily="2" charset="0"/>
          <a:ea typeface="Inter Tight" pitchFamily="2" charset="0"/>
          <a:cs typeface="Inter T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Tight" pitchFamily="2" charset="0"/>
          <a:ea typeface="Inter Tight" pitchFamily="2" charset="0"/>
          <a:cs typeface="Inter T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Tight" pitchFamily="2" charset="0"/>
          <a:ea typeface="Inter Tight" pitchFamily="2" charset="0"/>
          <a:cs typeface="Inter T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Tight" pitchFamily="2" charset="0"/>
          <a:ea typeface="Inter Tight" pitchFamily="2" charset="0"/>
          <a:cs typeface="Inter T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7559" userDrawn="1">
          <p15:clr>
            <a:srgbClr val="F26B43"/>
          </p15:clr>
        </p15:guide>
        <p15:guide id="5" pos="438">
          <p15:clr>
            <a:srgbClr val="F26B43"/>
          </p15:clr>
        </p15:guide>
        <p15:guide id="6" pos="7242">
          <p15:clr>
            <a:srgbClr val="F26B43"/>
          </p15:clr>
        </p15:guide>
        <p15:guide id="7" orient="horz" pos="300">
          <p15:clr>
            <a:srgbClr val="F26B43"/>
          </p15:clr>
        </p15:guide>
        <p15:guide id="8" orient="horz" pos="4201" userDrawn="1">
          <p15:clr>
            <a:srgbClr val="F26B43"/>
          </p15:clr>
        </p15:guide>
        <p15:guide id="9" pos="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ECC99"/>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A3CFA9D-05B0-3AA0-327A-DCEFA71E5F73}"/>
              </a:ext>
            </a:extLst>
          </p:cNvPr>
          <p:cNvSpPr>
            <a:spLocks noGrp="1"/>
          </p:cNvSpPr>
          <p:nvPr>
            <p:ph type="title"/>
          </p:nvPr>
        </p:nvSpPr>
        <p:spPr>
          <a:xfrm>
            <a:off x="695325" y="476250"/>
            <a:ext cx="10801350" cy="1216800"/>
          </a:xfrm>
          <a:prstGeom prst="rect">
            <a:avLst/>
          </a:prstGeom>
        </p:spPr>
        <p:txBody>
          <a:bodyPr vert="horz" lIns="0" tIns="0" rIns="0" bIns="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A68B664-80FF-7361-891C-A9CA0D190F90}"/>
              </a:ext>
            </a:extLst>
          </p:cNvPr>
          <p:cNvSpPr>
            <a:spLocks noGrp="1"/>
          </p:cNvSpPr>
          <p:nvPr>
            <p:ph type="body" idx="1"/>
          </p:nvPr>
        </p:nvSpPr>
        <p:spPr>
          <a:xfrm>
            <a:off x="695324" y="1825625"/>
            <a:ext cx="10801351" cy="435240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23E019E4-2E8B-5182-65C4-5C707033A497}"/>
              </a:ext>
            </a:extLst>
          </p:cNvPr>
          <p:cNvSpPr>
            <a:spLocks noGrp="1"/>
          </p:cNvSpPr>
          <p:nvPr>
            <p:ph type="ftr" sz="quarter" idx="3"/>
          </p:nvPr>
        </p:nvSpPr>
        <p:spPr>
          <a:xfrm>
            <a:off x="4038600" y="6452914"/>
            <a:ext cx="4114800" cy="196131"/>
          </a:xfrm>
          <a:prstGeom prst="rect">
            <a:avLst/>
          </a:prstGeom>
        </p:spPr>
        <p:txBody>
          <a:bodyPr vert="horz" lIns="0" tIns="0" rIns="0" bIns="0" rtlCol="0" anchor="ctr"/>
          <a:lstStyle>
            <a:lvl1pPr algn="ctr">
              <a:defRPr sz="1200">
                <a:solidFill>
                  <a:schemeClr val="tx1"/>
                </a:solidFill>
                <a:latin typeface="Inter Tight" pitchFamily="2" charset="0"/>
                <a:ea typeface="Inter Tight" pitchFamily="2" charset="0"/>
                <a:cs typeface="Inter Tight" pitchFamily="2" charset="0"/>
              </a:defRPr>
            </a:lvl1pPr>
          </a:lstStyle>
          <a:p>
            <a:r>
              <a:rPr lang="fr-FR" dirty="0"/>
              <a:t>PIED DE PAGE</a:t>
            </a:r>
          </a:p>
        </p:txBody>
      </p:sp>
      <p:sp>
        <p:nvSpPr>
          <p:cNvPr id="6" name="Espace réservé du numéro de diapositive 5">
            <a:extLst>
              <a:ext uri="{FF2B5EF4-FFF2-40B4-BE49-F238E27FC236}">
                <a16:creationId xmlns:a16="http://schemas.microsoft.com/office/drawing/2014/main" id="{A746BFE2-E357-EB8C-1DB9-B9BAB13FEB13}"/>
              </a:ext>
            </a:extLst>
          </p:cNvPr>
          <p:cNvSpPr>
            <a:spLocks noGrp="1"/>
          </p:cNvSpPr>
          <p:nvPr>
            <p:ph type="sldNum" sz="quarter" idx="4"/>
          </p:nvPr>
        </p:nvSpPr>
        <p:spPr>
          <a:xfrm>
            <a:off x="192088" y="6349533"/>
            <a:ext cx="503237" cy="365125"/>
          </a:xfrm>
          <a:prstGeom prst="rect">
            <a:avLst/>
          </a:prstGeom>
        </p:spPr>
        <p:txBody>
          <a:bodyPr vert="horz" lIns="0" tIns="0" rIns="0" bIns="0" rtlCol="0" anchor="ctr"/>
          <a:lstStyle>
            <a:lvl1pPr algn="l">
              <a:defRPr sz="1200">
                <a:solidFill>
                  <a:schemeClr val="tx1"/>
                </a:solidFill>
                <a:latin typeface="Inter Tight" pitchFamily="2" charset="0"/>
                <a:ea typeface="Inter Tight" pitchFamily="2" charset="0"/>
                <a:cs typeface="Inter Tight" pitchFamily="2" charset="0"/>
              </a:defRPr>
            </a:lvl1pPr>
          </a:lstStyle>
          <a:p>
            <a:fld id="{2C0F483E-095F-CB46-A5F6-8D3A2E8640DC}" type="slidenum">
              <a:rPr lang="fr-FR" smtClean="0"/>
              <a:pPr/>
              <a:t>‹N°›</a:t>
            </a:fld>
            <a:endParaRPr lang="fr-FR" dirty="0"/>
          </a:p>
        </p:txBody>
      </p:sp>
      <p:pic>
        <p:nvPicPr>
          <p:cNvPr id="7" name="Image 6" descr="Une image contenant logo, Police, symbole, Graphique&#10;&#10;Description générée automatiquement">
            <a:extLst>
              <a:ext uri="{FF2B5EF4-FFF2-40B4-BE49-F238E27FC236}">
                <a16:creationId xmlns:a16="http://schemas.microsoft.com/office/drawing/2014/main" id="{BB80AF9C-AD60-2451-DD7D-EBFC8CF8014D}"/>
              </a:ext>
            </a:extLst>
          </p:cNvPr>
          <p:cNvPicPr>
            <a:picLocks noChangeAspect="1"/>
          </p:cNvPicPr>
          <p:nvPr userDrawn="1"/>
        </p:nvPicPr>
        <p:blipFill>
          <a:blip r:embed="rId2"/>
          <a:stretch>
            <a:fillRect/>
          </a:stretch>
        </p:blipFill>
        <p:spPr>
          <a:xfrm>
            <a:off x="11302256" y="6308658"/>
            <a:ext cx="698400" cy="288000"/>
          </a:xfrm>
          <a:prstGeom prst="rect">
            <a:avLst/>
          </a:prstGeom>
        </p:spPr>
      </p:pic>
    </p:spTree>
    <p:extLst>
      <p:ext uri="{BB962C8B-B14F-4D97-AF65-F5344CB8AC3E}">
        <p14:creationId xmlns:p14="http://schemas.microsoft.com/office/powerpoint/2010/main" val="3004449250"/>
      </p:ext>
    </p:extLst>
  </p:cSld>
  <p:clrMap bg1="dk1" tx1="lt1" bg2="dk2" tx2="lt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3200" kern="1200">
          <a:solidFill>
            <a:schemeClr val="tx1"/>
          </a:solidFill>
          <a:latin typeface="Inter Tight" pitchFamily="2" charset="0"/>
          <a:ea typeface="Inter Tight" pitchFamily="2" charset="0"/>
          <a:cs typeface="Inter T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Tight" pitchFamily="2" charset="0"/>
          <a:ea typeface="Inter Tight" pitchFamily="2" charset="0"/>
          <a:cs typeface="Inter T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Tight" pitchFamily="2" charset="0"/>
          <a:ea typeface="Inter Tight" pitchFamily="2" charset="0"/>
          <a:cs typeface="Inter T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Tight" pitchFamily="2" charset="0"/>
          <a:ea typeface="Inter Tight" pitchFamily="2" charset="0"/>
          <a:cs typeface="Inter T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Tight" pitchFamily="2" charset="0"/>
          <a:ea typeface="Inter Tight" pitchFamily="2" charset="0"/>
          <a:cs typeface="Inter T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Tight" pitchFamily="2" charset="0"/>
          <a:ea typeface="Inter Tight" pitchFamily="2" charset="0"/>
          <a:cs typeface="Inter T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7559">
          <p15:clr>
            <a:srgbClr val="F26B43"/>
          </p15:clr>
        </p15:guide>
        <p15:guide id="5" pos="438">
          <p15:clr>
            <a:srgbClr val="F26B43"/>
          </p15:clr>
        </p15:guide>
        <p15:guide id="6" pos="7242">
          <p15:clr>
            <a:srgbClr val="F26B43"/>
          </p15:clr>
        </p15:guide>
        <p15:guide id="7" orient="horz" pos="300">
          <p15:clr>
            <a:srgbClr val="F26B43"/>
          </p15:clr>
        </p15:guide>
        <p15:guide id="8" orient="horz" pos="4201">
          <p15:clr>
            <a:srgbClr val="F26B43"/>
          </p15:clr>
        </p15:guide>
        <p15:guide id="9" pos="1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6E9FDD7-AB60-216F-C837-BB6262AEA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22C1134F-93EB-5F3A-1617-9CE4BD838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numéro de diapositive 3">
            <a:extLst>
              <a:ext uri="{FF2B5EF4-FFF2-40B4-BE49-F238E27FC236}">
                <a16:creationId xmlns:a16="http://schemas.microsoft.com/office/drawing/2014/main" id="{7283322E-9FB6-0097-0315-E6CA3B2D8D35}"/>
              </a:ext>
            </a:extLst>
          </p:cNvPr>
          <p:cNvSpPr>
            <a:spLocks noGrp="1"/>
          </p:cNvSpPr>
          <p:nvPr>
            <p:ph type="sldNum" sz="quarter" idx="4"/>
          </p:nvPr>
        </p:nvSpPr>
        <p:spPr>
          <a:xfrm>
            <a:off x="9188993" y="6313487"/>
            <a:ext cx="2743200" cy="365124"/>
          </a:xfrm>
          <a:prstGeom prst="rect">
            <a:avLst/>
          </a:prstGeom>
        </p:spPr>
        <p:txBody>
          <a:bodyPr anchor="ctr"/>
          <a:lstStyle>
            <a:lvl1pPr algn="r">
              <a:defRPr lang="fr-FR" sz="800" kern="1200" smtClean="0">
                <a:solidFill>
                  <a:srgbClr val="00473C"/>
                </a:solidFill>
                <a:latin typeface="Signika" pitchFamily="2" charset="77"/>
                <a:ea typeface="+mj-ea"/>
                <a:cs typeface="+mj-cs"/>
              </a:defRPr>
            </a:lvl1pPr>
          </a:lstStyle>
          <a:p>
            <a:fld id="{4E5EF812-EDFD-BC43-BC77-221FBBFA9DD2}" type="slidenum">
              <a:rPr lang="fr-FR" smtClean="0"/>
              <a:pPr/>
              <a:t>‹N°›</a:t>
            </a:fld>
            <a:endParaRPr lang="fr-FR" dirty="0"/>
          </a:p>
        </p:txBody>
      </p:sp>
      <p:pic>
        <p:nvPicPr>
          <p:cNvPr id="5" name="Image 4" descr="Une image contenant Graphique, logo, Police, graphisme&#10;&#10;Description générée automatiquement">
            <a:extLst>
              <a:ext uri="{FF2B5EF4-FFF2-40B4-BE49-F238E27FC236}">
                <a16:creationId xmlns:a16="http://schemas.microsoft.com/office/drawing/2014/main" id="{90B3F2A4-FAA6-7921-4863-C1B5449C848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08002" y="6385629"/>
            <a:ext cx="537878" cy="220841"/>
          </a:xfrm>
          <a:prstGeom prst="rect">
            <a:avLst/>
          </a:prstGeom>
        </p:spPr>
      </p:pic>
      <p:sp>
        <p:nvSpPr>
          <p:cNvPr id="6" name="Espace réservé du pied de page 2">
            <a:extLst>
              <a:ext uri="{FF2B5EF4-FFF2-40B4-BE49-F238E27FC236}">
                <a16:creationId xmlns:a16="http://schemas.microsoft.com/office/drawing/2014/main" id="{6FD2FB6F-4AB4-7524-B31E-1A0E4A67AD86}"/>
              </a:ext>
            </a:extLst>
          </p:cNvPr>
          <p:cNvSpPr>
            <a:spLocks noGrp="1"/>
          </p:cNvSpPr>
          <p:nvPr>
            <p:ph type="ftr" sz="quarter" idx="3"/>
          </p:nvPr>
        </p:nvSpPr>
        <p:spPr>
          <a:xfrm>
            <a:off x="1137919" y="6313487"/>
            <a:ext cx="4114800" cy="365125"/>
          </a:xfrm>
          <a:prstGeom prst="rect">
            <a:avLst/>
          </a:prstGeom>
        </p:spPr>
        <p:txBody>
          <a:bodyPr anchor="ctr"/>
          <a:lstStyle>
            <a:lvl1pPr algn="l">
              <a:defRPr sz="1050" b="0" i="0" cap="none" baseline="0">
                <a:solidFill>
                  <a:srgbClr val="00473C"/>
                </a:solidFill>
                <a:latin typeface="Signika" pitchFamily="2" charset="77"/>
                <a:ea typeface="Inter Tight" pitchFamily="2" charset="0"/>
                <a:cs typeface="Inter Tight" pitchFamily="2" charset="0"/>
              </a:defRPr>
            </a:lvl1pPr>
          </a:lstStyle>
          <a:p>
            <a:r>
              <a:rPr lang="fr-FR"/>
              <a:t>Conférence de presse 2024</a:t>
            </a:r>
            <a:endParaRPr lang="fr-FR" dirty="0"/>
          </a:p>
        </p:txBody>
      </p:sp>
    </p:spTree>
    <p:extLst>
      <p:ext uri="{BB962C8B-B14F-4D97-AF65-F5344CB8AC3E}">
        <p14:creationId xmlns:p14="http://schemas.microsoft.com/office/powerpoint/2010/main" val="155884148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3600" kern="1200">
          <a:solidFill>
            <a:srgbClr val="00473C"/>
          </a:solidFill>
          <a:latin typeface="Signika"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00000"/>
          </a:solidFill>
          <a:latin typeface="Inter Tight" pitchFamily="2" charset="0"/>
          <a:ea typeface="Inter Tight" pitchFamily="2" charset="0"/>
          <a:cs typeface="Inter Tight"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rgbClr val="000000"/>
          </a:solidFill>
          <a:latin typeface="Inter Tight" pitchFamily="2" charset="0"/>
          <a:ea typeface="Inter Tight" pitchFamily="2" charset="0"/>
          <a:cs typeface="Inter Tight"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rgbClr val="000000"/>
          </a:solidFill>
          <a:latin typeface="Inter Tight" pitchFamily="2" charset="0"/>
          <a:ea typeface="Inter Tight" pitchFamily="2" charset="0"/>
          <a:cs typeface="Inter Tight"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rgbClr val="000000"/>
          </a:solidFill>
          <a:latin typeface="Inter Tight" pitchFamily="2" charset="0"/>
          <a:ea typeface="Inter Tight" pitchFamily="2" charset="0"/>
          <a:cs typeface="Inter Tight"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rgbClr val="000000"/>
          </a:solidFill>
          <a:latin typeface="Inter Tight" pitchFamily="2" charset="0"/>
          <a:ea typeface="Inter Tight" pitchFamily="2" charset="0"/>
          <a:cs typeface="Inter T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2.xml"/><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g"/><Relationship Id="rId18" Type="http://schemas.openxmlformats.org/officeDocument/2006/relationships/image" Target="../media/image43.svg"/><Relationship Id="rId3" Type="http://schemas.microsoft.com/office/2018/10/relationships/comments" Target="../comments/modernComment_7FFFE44B_6D4CB7F2.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1.jpg"/><Relationship Id="rId20"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jp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g"/><Relationship Id="rId22"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notesSlide" Target="../notesSlides/notesSlide19.xml"/><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emf"/><Relationship Id="rId15" Type="http://schemas.openxmlformats.org/officeDocument/2006/relationships/image" Target="../media/image480.png"/><Relationship Id="rId10" Type="http://schemas.openxmlformats.org/officeDocument/2006/relationships/image" Target="../media/image65.png"/><Relationship Id="rId4" Type="http://schemas.openxmlformats.org/officeDocument/2006/relationships/oleObject" Target="../embeddings/oleObject1.bin"/><Relationship Id="rId9" Type="http://schemas.openxmlformats.org/officeDocument/2006/relationships/image" Target="../media/image64.svg"/><Relationship Id="rId14" Type="http://schemas.microsoft.com/office/2014/relationships/chartEx" Target="../charts/chartEx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image" Target="../media/image12.png"/><Relationship Id="rId21" Type="http://schemas.openxmlformats.org/officeDocument/2006/relationships/tags" Target="../tags/tag22.xml"/><Relationship Id="rId34" Type="http://schemas.openxmlformats.org/officeDocument/2006/relationships/slideLayout" Target="../slideLayouts/slideLayout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image" Target="../media/image74.sv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image" Target="../media/image73.png"/><Relationship Id="rId40" Type="http://schemas.openxmlformats.org/officeDocument/2006/relationships/image" Target="../media/image13.sv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chart" Target="../charts/chart5.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notesSlide" Target="../notesSlides/notesSlide22.xml"/><Relationship Id="rId8" Type="http://schemas.openxmlformats.org/officeDocument/2006/relationships/tags" Target="../tags/tag9.xml"/><Relationship Id="rId3" Type="http://schemas.openxmlformats.org/officeDocument/2006/relationships/tags" Target="../tags/tag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4.xml"/><Relationship Id="rId7" Type="http://schemas.openxmlformats.org/officeDocument/2006/relationships/image" Target="../media/image77.png"/><Relationship Id="rId2" Type="http://schemas.openxmlformats.org/officeDocument/2006/relationships/slideLayout" Target="../slideLayouts/slideLayout11.xml"/><Relationship Id="rId1" Type="http://schemas.openxmlformats.org/officeDocument/2006/relationships/tags" Target="../tags/tag35.xml"/><Relationship Id="rId6" Type="http://schemas.openxmlformats.org/officeDocument/2006/relationships/hyperlink" Target="https://librairie.ademe.fr/mobilite-et-transport/6275-guide-sur-les-usages-des-gaz-renouvelables.html#/44-type_de_produit-format_electronique" TargetMode="External"/><Relationship Id="rId5" Type="http://schemas.openxmlformats.org/officeDocument/2006/relationships/image" Target="../media/image60.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2.png"/><Relationship Id="rId3" Type="http://schemas.openxmlformats.org/officeDocument/2006/relationships/chart" Target="../charts/chart6.xml"/><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1.png"/><Relationship Id="rId9" Type="http://schemas.openxmlformats.org/officeDocument/2006/relationships/image" Target="../media/image83.png"/><Relationship Id="rId14"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9.pn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chart" Target="../charts/chart7.xml"/><Relationship Id="rId4" Type="http://schemas.openxmlformats.org/officeDocument/2006/relationships/image" Target="../media/image87.sv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hyperlink" Target="https://justdecarb.grdf.fr/system/files/document_download/file/2024-04/ser-panoramagazrenouvelables2023_web_0.pdf" TargetMode="External"/><Relationship Id="rId7" Type="http://schemas.openxmlformats.org/officeDocument/2006/relationships/hyperlink" Target="https://www.ifpenergiesnouvelles.fr/article/analyse-du-cycle-vie-acv-des-vehicules-fonctionnant-au-gnv-et-biognv" TargetMode="External"/><Relationship Id="rId2" Type="http://schemas.openxmlformats.org/officeDocument/2006/relationships/hyperlink" Target="https://www.statistiques.developpement-durable.gouv.fr/edition-numerique/chiffres-cles-energie-2023/" TargetMode="External"/><Relationship Id="rId1" Type="http://schemas.openxmlformats.org/officeDocument/2006/relationships/slideLayout" Target="../slideLayouts/slideLayout9.xml"/><Relationship Id="rId6" Type="http://schemas.openxmlformats.org/officeDocument/2006/relationships/hyperlink" Target="https://institut-economie-circulaire.fr/strategie-nationale-bas-carbone-sous-contrainte-de-ressources/" TargetMode="External"/><Relationship Id="rId5" Type="http://schemas.openxmlformats.org/officeDocument/2006/relationships/hyperlink" Target="https://librairie.ademe.fr/changement-climatique-et-energie/1548-mix-de-gaz-100-renouvelable-en-2050-.html" TargetMode="External"/><Relationship Id="rId4" Type="http://schemas.openxmlformats.org/officeDocument/2006/relationships/hyperlink" Target="https://librairie.ademe.fr/ged/7889/Guide-sur-les-usages-de-gaz-renouvelable-012147.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20.svg"/><Relationship Id="rId12"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chart" Target="../charts/chart8.xml"/><Relationship Id="rId10" Type="http://schemas.openxmlformats.org/officeDocument/2006/relationships/image" Target="../media/image23.png"/><Relationship Id="rId4" Type="http://schemas.openxmlformats.org/officeDocument/2006/relationships/image" Target="../media/image26.svg"/><Relationship Id="rId9" Type="http://schemas.openxmlformats.org/officeDocument/2006/relationships/image" Target="../media/image22.svg"/><Relationship Id="rId14"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28.sv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png"/><Relationship Id="rId7"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22.sv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6.svg"/><Relationship Id="rId9" Type="http://schemas.openxmlformats.org/officeDocument/2006/relationships/image" Target="../media/image13.sv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06.png"/><Relationship Id="rId5" Type="http://schemas.openxmlformats.org/officeDocument/2006/relationships/hyperlink" Target="https://www.grtgaz.com/medias/actualites/perspectives-gaz-2022" TargetMode="Externa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2.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13.svg"/><Relationship Id="rId5" Type="http://schemas.openxmlformats.org/officeDocument/2006/relationships/image" Target="../media/image84.svg"/><Relationship Id="rId10" Type="http://schemas.openxmlformats.org/officeDocument/2006/relationships/image" Target="../media/image12.png"/><Relationship Id="rId4" Type="http://schemas.openxmlformats.org/officeDocument/2006/relationships/image" Target="../media/image83.png"/><Relationship Id="rId9" Type="http://schemas.openxmlformats.org/officeDocument/2006/relationships/image" Target="../media/image86.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1113A0-CD37-4F9F-A788-8DAFF4451D2F}"/>
              </a:ext>
            </a:extLst>
          </p:cNvPr>
          <p:cNvSpPr>
            <a:spLocks noGrp="1"/>
          </p:cNvSpPr>
          <p:nvPr>
            <p:ph type="ftr" sz="quarter" idx="11"/>
          </p:nvPr>
        </p:nvSpPr>
        <p:spPr/>
        <p:txBody>
          <a:bodyPr/>
          <a:lstStyle/>
          <a:p>
            <a:r>
              <a:rPr lang="fr-FR"/>
              <a:t>Conférence Réduction du coûts des utilités – 7 décembre 2017</a:t>
            </a:r>
          </a:p>
        </p:txBody>
      </p:sp>
      <p:sp>
        <p:nvSpPr>
          <p:cNvPr id="3" name="Espace réservé du numéro de diapositive 2">
            <a:extLst>
              <a:ext uri="{FF2B5EF4-FFF2-40B4-BE49-F238E27FC236}">
                <a16:creationId xmlns:a16="http://schemas.microsoft.com/office/drawing/2014/main" id="{AEA95638-B754-4D80-9864-DDC60478CE3E}"/>
              </a:ext>
            </a:extLst>
          </p:cNvPr>
          <p:cNvSpPr>
            <a:spLocks noGrp="1"/>
          </p:cNvSpPr>
          <p:nvPr>
            <p:ph type="sldNum" sz="quarter" idx="12"/>
          </p:nvPr>
        </p:nvSpPr>
        <p:spPr/>
        <p:txBody>
          <a:bodyPr/>
          <a:lstStyle/>
          <a:p>
            <a:fld id="{10C140CD-8AED-46FF-A9A2-77308F3F39AE}" type="slidenum">
              <a:rPr lang="fr-FR" smtClean="0"/>
              <a:pPr/>
              <a:t>1</a:t>
            </a:fld>
            <a:endParaRPr lang="fr-FR"/>
          </a:p>
        </p:txBody>
      </p:sp>
      <p:sp>
        <p:nvSpPr>
          <p:cNvPr id="6" name="Titre 5">
            <a:extLst>
              <a:ext uri="{FF2B5EF4-FFF2-40B4-BE49-F238E27FC236}">
                <a16:creationId xmlns:a16="http://schemas.microsoft.com/office/drawing/2014/main" id="{36F04EE0-234D-47D8-9C39-2C75B58B4D0D}"/>
              </a:ext>
            </a:extLst>
          </p:cNvPr>
          <p:cNvSpPr>
            <a:spLocks noGrp="1"/>
          </p:cNvSpPr>
          <p:nvPr>
            <p:ph type="title"/>
          </p:nvPr>
        </p:nvSpPr>
        <p:spPr>
          <a:xfrm>
            <a:off x="263351" y="5104044"/>
            <a:ext cx="10379247" cy="989252"/>
          </a:xfrm>
        </p:spPr>
        <p:txBody>
          <a:bodyPr>
            <a:normAutofit/>
          </a:bodyPr>
          <a:lstStyle/>
          <a:p>
            <a:r>
              <a:rPr lang="fr-FR" sz="3600" dirty="0"/>
              <a:t>Circularité dans le domaine énergétique</a:t>
            </a:r>
          </a:p>
        </p:txBody>
      </p:sp>
      <p:pic>
        <p:nvPicPr>
          <p:cNvPr id="9" name="Espace réservé pour une image  8" descr="Une image contenant nuage, ciel, plein air, herbe&#10;&#10;Description générée automatiquement">
            <a:extLst>
              <a:ext uri="{FF2B5EF4-FFF2-40B4-BE49-F238E27FC236}">
                <a16:creationId xmlns:a16="http://schemas.microsoft.com/office/drawing/2014/main" id="{0EE469DF-CFB0-D0A3-E4E9-E44ACC4D65BB}"/>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36382" b="36382"/>
          <a:stretch>
            <a:fillRect/>
          </a:stretch>
        </p:blipFill>
        <p:spPr/>
      </p:pic>
      <p:pic>
        <p:nvPicPr>
          <p:cNvPr id="2050" name="Picture 2">
            <a:extLst>
              <a:ext uri="{FF2B5EF4-FFF2-40B4-BE49-F238E27FC236}">
                <a16:creationId xmlns:a16="http://schemas.microsoft.com/office/drawing/2014/main" id="{AD61ED2D-2C83-0944-B981-CFCB13C1B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2599" y="5465031"/>
            <a:ext cx="977901" cy="498730"/>
          </a:xfrm>
          <a:prstGeom prst="rect">
            <a:avLst/>
          </a:prstGeom>
          <a:noFill/>
          <a:extLst>
            <a:ext uri="{909E8E84-426E-40DD-AFC4-6F175D3DCCD1}">
              <a14:hiddenFill xmlns:a14="http://schemas.microsoft.com/office/drawing/2010/main">
                <a:solidFill>
                  <a:srgbClr val="FFFFFF"/>
                </a:solidFill>
              </a14:hiddenFill>
            </a:ext>
          </a:extLst>
        </p:spPr>
      </p:pic>
      <p:sp>
        <p:nvSpPr>
          <p:cNvPr id="11" name="Sous-titre 2">
            <a:extLst>
              <a:ext uri="{FF2B5EF4-FFF2-40B4-BE49-F238E27FC236}">
                <a16:creationId xmlns:a16="http://schemas.microsoft.com/office/drawing/2014/main" id="{483C9E71-5871-3D9F-42D3-FBA2CC36D2AD}"/>
              </a:ext>
            </a:extLst>
          </p:cNvPr>
          <p:cNvSpPr txBox="1">
            <a:spLocks/>
          </p:cNvSpPr>
          <p:nvPr/>
        </p:nvSpPr>
        <p:spPr>
          <a:xfrm>
            <a:off x="119336" y="6251416"/>
            <a:ext cx="10729192" cy="705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Tight" pitchFamily="2" charset="0"/>
                <a:ea typeface="Inter Tight" pitchFamily="2" charset="0"/>
                <a:cs typeface="Inter T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Tight" pitchFamily="2" charset="0"/>
                <a:ea typeface="Inter Tight" pitchFamily="2" charset="0"/>
                <a:cs typeface="Inter T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Tight" pitchFamily="2" charset="0"/>
                <a:ea typeface="Inter Tight" pitchFamily="2" charset="0"/>
                <a:cs typeface="Inter T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Tight" pitchFamily="2" charset="0"/>
                <a:ea typeface="Inter Tight" pitchFamily="2" charset="0"/>
                <a:cs typeface="Inter T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Tight" pitchFamily="2" charset="0"/>
                <a:ea typeface="Inter Tight" pitchFamily="2" charset="0"/>
                <a:cs typeface="Inter T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i="1" dirty="0"/>
              <a:t>Jihane LOUDIYI - Intervention IHE date -  Session 4 – 17 mai 2024</a:t>
            </a:r>
          </a:p>
        </p:txBody>
      </p:sp>
    </p:spTree>
    <p:extLst>
      <p:ext uri="{BB962C8B-B14F-4D97-AF65-F5344CB8AC3E}">
        <p14:creationId xmlns:p14="http://schemas.microsoft.com/office/powerpoint/2010/main" val="211176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DE53-BF16-2C52-5047-BE4062C6ACD1}"/>
              </a:ext>
            </a:extLst>
          </p:cNvPr>
          <p:cNvSpPr>
            <a:spLocks noGrp="1"/>
          </p:cNvSpPr>
          <p:nvPr>
            <p:ph type="title"/>
          </p:nvPr>
        </p:nvSpPr>
        <p:spPr/>
        <p:txBody>
          <a:bodyPr/>
          <a:lstStyle/>
          <a:p>
            <a:r>
              <a:rPr lang="fr-FR" dirty="0">
                <a:effectLst/>
              </a:rPr>
              <a:t>Trois leviers majeurs</a:t>
            </a:r>
            <a:endParaRPr lang="fr-FR" dirty="0">
              <a:solidFill>
                <a:schemeClr val="accent1"/>
              </a:solidFill>
            </a:endParaRPr>
          </a:p>
        </p:txBody>
      </p:sp>
      <p:sp>
        <p:nvSpPr>
          <p:cNvPr id="3" name="Rectangle : coins arrondis 2">
            <a:extLst>
              <a:ext uri="{FF2B5EF4-FFF2-40B4-BE49-F238E27FC236}">
                <a16:creationId xmlns:a16="http://schemas.microsoft.com/office/drawing/2014/main" id="{075936E8-991A-0951-B24C-9EE4EBEEAA0A}"/>
              </a:ext>
            </a:extLst>
          </p:cNvPr>
          <p:cNvSpPr/>
          <p:nvPr/>
        </p:nvSpPr>
        <p:spPr>
          <a:xfrm>
            <a:off x="695325" y="1693050"/>
            <a:ext cx="3384451" cy="3888000"/>
          </a:xfrm>
          <a:prstGeom prst="roundRect">
            <a:avLst>
              <a:gd name="adj" fmla="val 6976"/>
            </a:avLst>
          </a:prstGeom>
          <a:solidFill>
            <a:srgbClr val="C8DBEE"/>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251999" rIns="251999" bIns="251999" rtlCol="0" anchor="t"/>
          <a:lstStyle/>
          <a:p>
            <a:r>
              <a:rPr lang="fr-FR" sz="5400" dirty="0">
                <a:solidFill>
                  <a:srgbClr val="1583C1"/>
                </a:solidFill>
                <a:latin typeface="Inter Tight" pitchFamily="2" charset="0"/>
                <a:ea typeface="Inter Tight" pitchFamily="2" charset="0"/>
                <a:cs typeface="Inter Tight" pitchFamily="2" charset="0"/>
              </a:rPr>
              <a:t>01.</a:t>
            </a:r>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r>
              <a:rPr lang="fr-FR" sz="2000" b="1" dirty="0">
                <a:solidFill>
                  <a:schemeClr val="tx1"/>
                </a:solidFill>
                <a:latin typeface="Inter Tight SemiBold" pitchFamily="2" charset="0"/>
                <a:ea typeface="Inter Tight SemiBold" pitchFamily="2" charset="0"/>
                <a:cs typeface="Inter Tight SemiBold" pitchFamily="2" charset="0"/>
              </a:rPr>
              <a:t>GRDF accompagne </a:t>
            </a:r>
            <a:r>
              <a:rPr lang="fr-FR" sz="2000" dirty="0">
                <a:solidFill>
                  <a:schemeClr val="tx1"/>
                </a:solidFill>
                <a:latin typeface="Inter Tight" pitchFamily="2" charset="0"/>
                <a:ea typeface="Inter Tight" pitchFamily="2" charset="0"/>
                <a:cs typeface="Inter Tight" pitchFamily="2" charset="0"/>
              </a:rPr>
              <a:t>tous les consommateurs de gaz pour réduire leur empreinte carbone</a:t>
            </a:r>
          </a:p>
          <a:p>
            <a:endParaRPr lang="fr-FR" sz="2000" dirty="0">
              <a:solidFill>
                <a:schemeClr val="tx1"/>
              </a:solidFill>
              <a:latin typeface="Inter Tight" pitchFamily="2" charset="0"/>
              <a:ea typeface="Inter Tight" pitchFamily="2" charset="0"/>
              <a:cs typeface="Inter Tight" pitchFamily="2" charset="0"/>
            </a:endParaRPr>
          </a:p>
          <a:p>
            <a:endParaRPr lang="fr-FR" sz="2000" dirty="0">
              <a:solidFill>
                <a:schemeClr val="tx1"/>
              </a:solidFill>
              <a:latin typeface="Inter Tight" pitchFamily="2" charset="0"/>
              <a:ea typeface="Inter Tight" pitchFamily="2" charset="0"/>
              <a:cs typeface="Inter Tight" pitchFamily="2" charset="0"/>
            </a:endParaRPr>
          </a:p>
        </p:txBody>
      </p:sp>
      <p:sp>
        <p:nvSpPr>
          <p:cNvPr id="8" name="Espace réservé du numéro de diapositive 7">
            <a:extLst>
              <a:ext uri="{FF2B5EF4-FFF2-40B4-BE49-F238E27FC236}">
                <a16:creationId xmlns:a16="http://schemas.microsoft.com/office/drawing/2014/main" id="{50DAA5D2-0FB4-A88D-37B2-9AAF8DD002DC}"/>
              </a:ext>
            </a:extLst>
          </p:cNvPr>
          <p:cNvSpPr>
            <a:spLocks noGrp="1"/>
          </p:cNvSpPr>
          <p:nvPr>
            <p:ph type="sldNum" sz="quarter" idx="4"/>
          </p:nvPr>
        </p:nvSpPr>
        <p:spPr/>
        <p:txBody>
          <a:bodyPr/>
          <a:lstStyle/>
          <a:p>
            <a:fld id="{2C0F483E-095F-CB46-A5F6-8D3A2E8640DC}" type="slidenum">
              <a:rPr lang="fr-FR" smtClean="0"/>
              <a:pPr/>
              <a:t>10</a:t>
            </a:fld>
            <a:endParaRPr lang="fr-FR" dirty="0"/>
          </a:p>
        </p:txBody>
      </p:sp>
      <p:pic>
        <p:nvPicPr>
          <p:cNvPr id="4" name="Graphique 3">
            <a:extLst>
              <a:ext uri="{FF2B5EF4-FFF2-40B4-BE49-F238E27FC236}">
                <a16:creationId xmlns:a16="http://schemas.microsoft.com/office/drawing/2014/main" id="{8A633D2A-042D-A975-A7BA-050769C92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5" y="1082812"/>
            <a:ext cx="503237" cy="113940"/>
          </a:xfrm>
          <a:prstGeom prst="rect">
            <a:avLst/>
          </a:prstGeom>
        </p:spPr>
      </p:pic>
    </p:spTree>
    <p:extLst>
      <p:ext uri="{BB962C8B-B14F-4D97-AF65-F5344CB8AC3E}">
        <p14:creationId xmlns:p14="http://schemas.microsoft.com/office/powerpoint/2010/main" val="3069062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 coins arrondis 43">
            <a:extLst>
              <a:ext uri="{FF2B5EF4-FFF2-40B4-BE49-F238E27FC236}">
                <a16:creationId xmlns:a16="http://schemas.microsoft.com/office/drawing/2014/main" id="{84C00909-CDBC-D1C8-7422-FA3FA640E273}"/>
              </a:ext>
            </a:extLst>
          </p:cNvPr>
          <p:cNvSpPr/>
          <p:nvPr/>
        </p:nvSpPr>
        <p:spPr>
          <a:xfrm>
            <a:off x="7764201" y="3564009"/>
            <a:ext cx="5529943" cy="3707648"/>
          </a:xfrm>
          <a:prstGeom prst="roundRect">
            <a:avLst>
              <a:gd name="adj" fmla="val 10971"/>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Signika" pitchFamily="2" charset="77"/>
            </a:endParaRPr>
          </a:p>
        </p:txBody>
      </p:sp>
      <p:sp>
        <p:nvSpPr>
          <p:cNvPr id="5" name="Titre 4">
            <a:extLst>
              <a:ext uri="{FF2B5EF4-FFF2-40B4-BE49-F238E27FC236}">
                <a16:creationId xmlns:a16="http://schemas.microsoft.com/office/drawing/2014/main" id="{F6210A70-8A2B-C9AA-5326-1F62F5E029E5}"/>
              </a:ext>
            </a:extLst>
          </p:cNvPr>
          <p:cNvSpPr>
            <a:spLocks noGrp="1"/>
          </p:cNvSpPr>
          <p:nvPr>
            <p:ph type="title"/>
          </p:nvPr>
        </p:nvSpPr>
        <p:spPr/>
        <p:txBody>
          <a:bodyPr>
            <a:noAutofit/>
          </a:bodyPr>
          <a:lstStyle/>
          <a:p>
            <a:r>
              <a:rPr lang="fr-FR" dirty="0">
                <a:solidFill>
                  <a:srgbClr val="0AA5D3"/>
                </a:solidFill>
                <a:effectLst/>
                <a:latin typeface="Signika Medium" pitchFamily="2" charset="77"/>
              </a:rPr>
              <a:t>1,3 million de clients gaz </a:t>
            </a:r>
            <a:r>
              <a:rPr lang="fr-FR" dirty="0">
                <a:effectLst/>
                <a:latin typeface="Signika Medium" pitchFamily="2" charset="77"/>
              </a:rPr>
              <a:t>raccordés au réseau</a:t>
            </a:r>
            <a:br>
              <a:rPr lang="fr-FR" dirty="0">
                <a:effectLst/>
                <a:latin typeface="Signika Medium" pitchFamily="2" charset="77"/>
              </a:rPr>
            </a:br>
            <a:r>
              <a:rPr lang="fr-FR" dirty="0">
                <a:effectLst/>
                <a:latin typeface="Signika Medium" pitchFamily="2" charset="77"/>
              </a:rPr>
              <a:t>exploité par GRDF en Auvergne-Rhône-Alpes</a:t>
            </a:r>
            <a:endParaRPr lang="fr-FR" dirty="0">
              <a:latin typeface="Signika Medium" pitchFamily="2" charset="77"/>
            </a:endParaRPr>
          </a:p>
        </p:txBody>
      </p:sp>
      <p:cxnSp>
        <p:nvCxnSpPr>
          <p:cNvPr id="6" name="Connecteur droit 5">
            <a:extLst>
              <a:ext uri="{FF2B5EF4-FFF2-40B4-BE49-F238E27FC236}">
                <a16:creationId xmlns:a16="http://schemas.microsoft.com/office/drawing/2014/main" id="{06D762EC-53ED-45BF-2F96-CC098EDEAEAB}"/>
              </a:ext>
            </a:extLst>
          </p:cNvPr>
          <p:cNvCxnSpPr/>
          <p:nvPr/>
        </p:nvCxnSpPr>
        <p:spPr>
          <a:xfrm>
            <a:off x="479425" y="1800288"/>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50FC4BFF-DF90-ECD6-FC38-2B87D86D5E87}"/>
              </a:ext>
            </a:extLst>
          </p:cNvPr>
          <p:cNvSpPr txBox="1"/>
          <p:nvPr/>
        </p:nvSpPr>
        <p:spPr>
          <a:xfrm>
            <a:off x="8124112" y="4308265"/>
            <a:ext cx="3450485" cy="1891800"/>
          </a:xfrm>
          <a:prstGeom prst="rect">
            <a:avLst/>
          </a:prstGeom>
          <a:noFill/>
        </p:spPr>
        <p:txBody>
          <a:bodyPr wrap="square" rtlCol="0">
            <a:spAutoFit/>
          </a:bodyPr>
          <a:lstStyle/>
          <a:p>
            <a:pPr>
              <a:spcBef>
                <a:spcPts val="500"/>
              </a:spcBef>
            </a:pPr>
            <a:r>
              <a:rPr lang="fr-FR" sz="2000" dirty="0">
                <a:solidFill>
                  <a:srgbClr val="00473C"/>
                </a:solidFill>
                <a:latin typeface="Signika" pitchFamily="2" charset="77"/>
                <a:ea typeface="Inter Tight SemiBold" pitchFamily="2" charset="0"/>
                <a:cs typeface="Inter Tight SemiBold" pitchFamily="2" charset="0"/>
              </a:rPr>
              <a:t>Pour chaque usage, GRDF propose </a:t>
            </a:r>
            <a:r>
              <a:rPr lang="fr-FR" sz="2000" dirty="0">
                <a:solidFill>
                  <a:srgbClr val="0AA5D3"/>
                </a:solidFill>
                <a:latin typeface="Signika" pitchFamily="2" charset="77"/>
                <a:ea typeface="Inter Tight SemiBold" pitchFamily="2" charset="0"/>
                <a:cs typeface="Inter Tight SemiBold" pitchFamily="2" charset="0"/>
              </a:rPr>
              <a:t>des solutions pragmatiques </a:t>
            </a:r>
            <a:r>
              <a:rPr lang="fr-FR" sz="2000" dirty="0">
                <a:solidFill>
                  <a:srgbClr val="00473C"/>
                </a:solidFill>
                <a:latin typeface="Signika" pitchFamily="2" charset="77"/>
                <a:ea typeface="Inter Tight SemiBold" pitchFamily="2" charset="0"/>
                <a:cs typeface="Inter Tight SemiBold" pitchFamily="2" charset="0"/>
              </a:rPr>
              <a:t>pour réduire l’empreinte carbone de ses clients gaz.</a:t>
            </a:r>
          </a:p>
          <a:p>
            <a:pPr marL="36000">
              <a:lnSpc>
                <a:spcPct val="90000"/>
              </a:lnSpc>
              <a:spcBef>
                <a:spcPts val="500"/>
              </a:spcBef>
            </a:pPr>
            <a:endParaRPr lang="fr-FR" sz="1400" dirty="0">
              <a:solidFill>
                <a:srgbClr val="00473C"/>
              </a:solidFill>
              <a:latin typeface="Signika Light" pitchFamily="2" charset="77"/>
              <a:ea typeface="Inter Tight" pitchFamily="2" charset="0"/>
              <a:cs typeface="Inter Tight" pitchFamily="2" charset="0"/>
            </a:endParaRPr>
          </a:p>
        </p:txBody>
      </p:sp>
      <p:graphicFrame>
        <p:nvGraphicFramePr>
          <p:cNvPr id="2" name="Graphique 1">
            <a:extLst>
              <a:ext uri="{FF2B5EF4-FFF2-40B4-BE49-F238E27FC236}">
                <a16:creationId xmlns:a16="http://schemas.microsoft.com/office/drawing/2014/main" id="{9C1AE6AE-4B65-D918-4C2C-1C0B25A7F6E1}"/>
              </a:ext>
            </a:extLst>
          </p:cNvPr>
          <p:cNvGraphicFramePr/>
          <p:nvPr/>
        </p:nvGraphicFramePr>
        <p:xfrm>
          <a:off x="2256253" y="2380474"/>
          <a:ext cx="3338102" cy="312847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 coins arrondis 6">
            <a:extLst>
              <a:ext uri="{FF2B5EF4-FFF2-40B4-BE49-F238E27FC236}">
                <a16:creationId xmlns:a16="http://schemas.microsoft.com/office/drawing/2014/main" id="{0D46C807-08B8-A159-8F12-40E66B245472}"/>
              </a:ext>
            </a:extLst>
          </p:cNvPr>
          <p:cNvSpPr/>
          <p:nvPr/>
        </p:nvSpPr>
        <p:spPr>
          <a:xfrm>
            <a:off x="-217725" y="3310263"/>
            <a:ext cx="2179707" cy="126862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216000" bIns="108000" rtlCol="0" anchor="t">
            <a:spAutoFit/>
          </a:bodyPr>
          <a:lstStyle/>
          <a:p>
            <a:pPr algn="r">
              <a:spcBef>
                <a:spcPts val="500"/>
              </a:spcBef>
            </a:pPr>
            <a:r>
              <a:rPr lang="fr-FR" sz="1600" dirty="0">
                <a:solidFill>
                  <a:srgbClr val="00473C"/>
                </a:solidFill>
                <a:effectLst/>
                <a:latin typeface="Signika Medium" pitchFamily="2" charset="77"/>
                <a:ea typeface="Inter Tight SemiBold" pitchFamily="2" charset="0"/>
                <a:cs typeface="Inter Tight SemiBold" pitchFamily="2" charset="0"/>
              </a:rPr>
              <a:t>Résidentiel</a:t>
            </a:r>
          </a:p>
          <a:p>
            <a:pPr algn="r">
              <a:spcBef>
                <a:spcPts val="500"/>
              </a:spcBef>
            </a:pPr>
            <a:r>
              <a:rPr lang="fr-FR" dirty="0">
                <a:ln>
                  <a:solidFill>
                    <a:srgbClr val="0AA5D3"/>
                  </a:solidFill>
                </a:ln>
                <a:noFill/>
                <a:latin typeface="Signika Medium" pitchFamily="2" charset="77"/>
                <a:ea typeface="Inter Tight" pitchFamily="2" charset="0"/>
                <a:cs typeface="Inter Tight" pitchFamily="2" charset="0"/>
              </a:rPr>
              <a:t>1,25 million</a:t>
            </a:r>
          </a:p>
          <a:p>
            <a:pPr algn="r">
              <a:spcBef>
                <a:spcPts val="500"/>
              </a:spcBef>
            </a:pPr>
            <a:r>
              <a:rPr lang="fr-FR" sz="1200" dirty="0">
                <a:solidFill>
                  <a:srgbClr val="00473C"/>
                </a:solidFill>
                <a:latin typeface="Signika Light" pitchFamily="2" charset="77"/>
                <a:ea typeface="Inter Tight" pitchFamily="2" charset="0"/>
                <a:cs typeface="Inter Tight" pitchFamily="2" charset="0"/>
              </a:rPr>
              <a:t>11,5 TWh</a:t>
            </a:r>
          </a:p>
        </p:txBody>
      </p:sp>
      <p:grpSp>
        <p:nvGrpSpPr>
          <p:cNvPr id="16" name="Groupe 15">
            <a:extLst>
              <a:ext uri="{FF2B5EF4-FFF2-40B4-BE49-F238E27FC236}">
                <a16:creationId xmlns:a16="http://schemas.microsoft.com/office/drawing/2014/main" id="{3EDB155B-EB02-4C15-B482-1B266C7F44A5}"/>
              </a:ext>
            </a:extLst>
          </p:cNvPr>
          <p:cNvGrpSpPr/>
          <p:nvPr/>
        </p:nvGrpSpPr>
        <p:grpSpPr>
          <a:xfrm>
            <a:off x="1893188" y="3872334"/>
            <a:ext cx="1360679" cy="144000"/>
            <a:chOff x="3967559" y="4419168"/>
            <a:chExt cx="1360679" cy="144000"/>
          </a:xfrm>
        </p:grpSpPr>
        <p:sp>
          <p:nvSpPr>
            <p:cNvPr id="20" name="Rectangle : coins arrondis 19">
              <a:extLst>
                <a:ext uri="{FF2B5EF4-FFF2-40B4-BE49-F238E27FC236}">
                  <a16:creationId xmlns:a16="http://schemas.microsoft.com/office/drawing/2014/main" id="{824B9658-D36B-003D-08E1-9457472B0454}"/>
                </a:ext>
              </a:extLst>
            </p:cNvPr>
            <p:cNvSpPr>
              <a:spLocks noChangeAspect="1"/>
            </p:cNvSpPr>
            <p:nvPr/>
          </p:nvSpPr>
          <p:spPr>
            <a:xfrm rot="18900000">
              <a:off x="3967559" y="4419168"/>
              <a:ext cx="145066" cy="144000"/>
            </a:xfrm>
            <a:prstGeom prst="roundRect">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77765D13-6624-B7C0-75B3-AC6F3942DF0F}"/>
                </a:ext>
              </a:extLst>
            </p:cNvPr>
            <p:cNvCxnSpPr>
              <a:cxnSpLocks/>
            </p:cNvCxnSpPr>
            <p:nvPr/>
          </p:nvCxnSpPr>
          <p:spPr>
            <a:xfrm rot="5400000">
              <a:off x="4683419" y="3846726"/>
              <a:ext cx="0" cy="1289638"/>
            </a:xfrm>
            <a:prstGeom prst="line">
              <a:avLst/>
            </a:prstGeom>
            <a:ln>
              <a:solidFill>
                <a:srgbClr val="0AA5D3"/>
              </a:solidFill>
            </a:ln>
          </p:spPr>
          <p:style>
            <a:lnRef idx="2">
              <a:schemeClr val="accent1"/>
            </a:lnRef>
            <a:fillRef idx="0">
              <a:schemeClr val="accent1"/>
            </a:fillRef>
            <a:effectRef idx="1">
              <a:schemeClr val="accent1"/>
            </a:effectRef>
            <a:fontRef idx="minor">
              <a:schemeClr val="tx1"/>
            </a:fontRef>
          </p:style>
        </p:cxnSp>
      </p:grpSp>
      <p:grpSp>
        <p:nvGrpSpPr>
          <p:cNvPr id="22" name="Groupe 21">
            <a:extLst>
              <a:ext uri="{FF2B5EF4-FFF2-40B4-BE49-F238E27FC236}">
                <a16:creationId xmlns:a16="http://schemas.microsoft.com/office/drawing/2014/main" id="{F7E27817-7E39-2D96-C34B-F47D80766826}"/>
              </a:ext>
            </a:extLst>
          </p:cNvPr>
          <p:cNvGrpSpPr/>
          <p:nvPr/>
        </p:nvGrpSpPr>
        <p:grpSpPr>
          <a:xfrm flipH="1">
            <a:off x="4247872" y="2772912"/>
            <a:ext cx="1305915" cy="144000"/>
            <a:chOff x="4022323" y="4419545"/>
            <a:chExt cx="1305915" cy="144000"/>
          </a:xfrm>
        </p:grpSpPr>
        <p:sp>
          <p:nvSpPr>
            <p:cNvPr id="23" name="Rectangle : coins arrondis 22">
              <a:extLst>
                <a:ext uri="{FF2B5EF4-FFF2-40B4-BE49-F238E27FC236}">
                  <a16:creationId xmlns:a16="http://schemas.microsoft.com/office/drawing/2014/main" id="{20AE4663-130A-9A0C-2882-5D3F7F399236}"/>
                </a:ext>
              </a:extLst>
            </p:cNvPr>
            <p:cNvSpPr>
              <a:spLocks noChangeAspect="1"/>
            </p:cNvSpPr>
            <p:nvPr/>
          </p:nvSpPr>
          <p:spPr>
            <a:xfrm rot="18900000">
              <a:off x="4022323" y="4419545"/>
              <a:ext cx="144000" cy="144000"/>
            </a:xfrm>
            <a:prstGeom prst="roundRect">
              <a:avLst/>
            </a:prstGeom>
            <a:solidFill>
              <a:srgbClr val="9C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7229E957-4EFF-5CF5-7906-194B647DEBDE}"/>
                </a:ext>
              </a:extLst>
            </p:cNvPr>
            <p:cNvCxnSpPr>
              <a:cxnSpLocks/>
            </p:cNvCxnSpPr>
            <p:nvPr/>
          </p:nvCxnSpPr>
          <p:spPr>
            <a:xfrm rot="5400000">
              <a:off x="4683419" y="3846726"/>
              <a:ext cx="0" cy="1289638"/>
            </a:xfrm>
            <a:prstGeom prst="line">
              <a:avLst/>
            </a:prstGeom>
            <a:ln>
              <a:solidFill>
                <a:srgbClr val="9CB4CC"/>
              </a:solidFill>
            </a:ln>
          </p:spPr>
          <p:style>
            <a:lnRef idx="2">
              <a:schemeClr val="accent1"/>
            </a:lnRef>
            <a:fillRef idx="0">
              <a:schemeClr val="accent1"/>
            </a:fillRef>
            <a:effectRef idx="1">
              <a:schemeClr val="accent1"/>
            </a:effectRef>
            <a:fontRef idx="minor">
              <a:schemeClr val="tx1"/>
            </a:fontRef>
          </p:style>
        </p:cxnSp>
      </p:grpSp>
      <p:grpSp>
        <p:nvGrpSpPr>
          <p:cNvPr id="25" name="Groupe 24">
            <a:extLst>
              <a:ext uri="{FF2B5EF4-FFF2-40B4-BE49-F238E27FC236}">
                <a16:creationId xmlns:a16="http://schemas.microsoft.com/office/drawing/2014/main" id="{56D61452-B763-2711-27E3-59E3C2751F8A}"/>
              </a:ext>
            </a:extLst>
          </p:cNvPr>
          <p:cNvGrpSpPr/>
          <p:nvPr/>
        </p:nvGrpSpPr>
        <p:grpSpPr>
          <a:xfrm flipH="1">
            <a:off x="4247872" y="4618964"/>
            <a:ext cx="1305915" cy="144000"/>
            <a:chOff x="4022323" y="4419544"/>
            <a:chExt cx="1305915" cy="144000"/>
          </a:xfrm>
        </p:grpSpPr>
        <p:sp>
          <p:nvSpPr>
            <p:cNvPr id="26" name="Rectangle : coins arrondis 25">
              <a:extLst>
                <a:ext uri="{FF2B5EF4-FFF2-40B4-BE49-F238E27FC236}">
                  <a16:creationId xmlns:a16="http://schemas.microsoft.com/office/drawing/2014/main" id="{DC4AC994-8ECE-3073-8767-74678B336EF6}"/>
                </a:ext>
              </a:extLst>
            </p:cNvPr>
            <p:cNvSpPr>
              <a:spLocks noChangeAspect="1"/>
            </p:cNvSpPr>
            <p:nvPr/>
          </p:nvSpPr>
          <p:spPr>
            <a:xfrm rot="18900000">
              <a:off x="4022323" y="4419544"/>
              <a:ext cx="144000" cy="144000"/>
            </a:xfrm>
            <a:prstGeom prst="roundRect">
              <a:avLst/>
            </a:prstGeom>
            <a:solidFill>
              <a:srgbClr val="0052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941BC234-D7CC-542F-C617-88268339E85E}"/>
                </a:ext>
              </a:extLst>
            </p:cNvPr>
            <p:cNvCxnSpPr>
              <a:cxnSpLocks/>
            </p:cNvCxnSpPr>
            <p:nvPr/>
          </p:nvCxnSpPr>
          <p:spPr>
            <a:xfrm rot="5400000">
              <a:off x="4683419" y="3846726"/>
              <a:ext cx="0" cy="1289638"/>
            </a:xfrm>
            <a:prstGeom prst="line">
              <a:avLst/>
            </a:prstGeom>
            <a:ln>
              <a:solidFill>
                <a:srgbClr val="0052A3"/>
              </a:solidFill>
            </a:ln>
          </p:spPr>
          <p:style>
            <a:lnRef idx="2">
              <a:schemeClr val="accent1"/>
            </a:lnRef>
            <a:fillRef idx="0">
              <a:schemeClr val="accent1"/>
            </a:fillRef>
            <a:effectRef idx="1">
              <a:schemeClr val="accent1"/>
            </a:effectRef>
            <a:fontRef idx="minor">
              <a:schemeClr val="tx1"/>
            </a:fontRef>
          </p:style>
        </p:cxnSp>
      </p:grpSp>
      <p:sp>
        <p:nvSpPr>
          <p:cNvPr id="28" name="Rectangle : coins arrondis 27">
            <a:extLst>
              <a:ext uri="{FF2B5EF4-FFF2-40B4-BE49-F238E27FC236}">
                <a16:creationId xmlns:a16="http://schemas.microsoft.com/office/drawing/2014/main" id="{728F3C6C-0152-5773-0218-A825059DF0FC}"/>
              </a:ext>
            </a:extLst>
          </p:cNvPr>
          <p:cNvSpPr/>
          <p:nvPr/>
        </p:nvSpPr>
        <p:spPr>
          <a:xfrm>
            <a:off x="5617262" y="2201606"/>
            <a:ext cx="2605435" cy="130132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216000" bIns="108000" rtlCol="0" anchor="t">
            <a:spAutoFit/>
          </a:bodyPr>
          <a:lstStyle/>
          <a:p>
            <a:pPr>
              <a:spcBef>
                <a:spcPts val="500"/>
              </a:spcBef>
            </a:pPr>
            <a:r>
              <a:rPr lang="fr-FR" sz="1600" dirty="0">
                <a:solidFill>
                  <a:srgbClr val="00473C"/>
                </a:solidFill>
                <a:effectLst/>
                <a:latin typeface="Signika Medium" pitchFamily="2" charset="77"/>
                <a:ea typeface="Inter Tight SemiBold" pitchFamily="2" charset="0"/>
                <a:cs typeface="Inter Tight SemiBold" pitchFamily="2" charset="0"/>
              </a:rPr>
              <a:t>Industriel</a:t>
            </a:r>
          </a:p>
          <a:p>
            <a:pPr>
              <a:spcBef>
                <a:spcPts val="500"/>
              </a:spcBef>
            </a:pPr>
            <a:r>
              <a:rPr lang="fr-FR" dirty="0">
                <a:ln>
                  <a:solidFill>
                    <a:srgbClr val="0AA5D3"/>
                  </a:solidFill>
                </a:ln>
                <a:noFill/>
                <a:latin typeface="Signika Medium" pitchFamily="2" charset="77"/>
                <a:ea typeface="Inter Tight" pitchFamily="2" charset="0"/>
                <a:cs typeface="Inter Tight" pitchFamily="2" charset="0"/>
              </a:rPr>
              <a:t>16 000 sites</a:t>
            </a:r>
          </a:p>
          <a:p>
            <a:pPr>
              <a:spcBef>
                <a:spcPts val="500"/>
              </a:spcBef>
            </a:pPr>
            <a:r>
              <a:rPr lang="fr-FR" sz="1200" dirty="0">
                <a:solidFill>
                  <a:srgbClr val="00473C"/>
                </a:solidFill>
                <a:latin typeface="Signika Light" pitchFamily="2" charset="77"/>
                <a:ea typeface="Inter Tight" pitchFamily="2" charset="0"/>
                <a:cs typeface="Inter Tight" pitchFamily="2" charset="0"/>
              </a:rPr>
              <a:t>9,1 TWh</a:t>
            </a:r>
          </a:p>
        </p:txBody>
      </p:sp>
      <p:sp>
        <p:nvSpPr>
          <p:cNvPr id="29" name="Rectangle : coins arrondis 28">
            <a:extLst>
              <a:ext uri="{FF2B5EF4-FFF2-40B4-BE49-F238E27FC236}">
                <a16:creationId xmlns:a16="http://schemas.microsoft.com/office/drawing/2014/main" id="{6B01B126-64A1-22D1-52F9-27721AB4F7E0}"/>
              </a:ext>
            </a:extLst>
          </p:cNvPr>
          <p:cNvSpPr/>
          <p:nvPr/>
        </p:nvSpPr>
        <p:spPr>
          <a:xfrm>
            <a:off x="5557030" y="3943374"/>
            <a:ext cx="2259208" cy="1466094"/>
          </a:xfrm>
          <a:prstGeom prst="roundRect">
            <a:avLst>
              <a:gd name="adj" fmla="val 1574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144000" bIns="72000" rtlCol="0" anchor="t">
            <a:spAutoFit/>
          </a:bodyPr>
          <a:lstStyle/>
          <a:p>
            <a:pPr>
              <a:spcBef>
                <a:spcPts val="500"/>
              </a:spcBef>
            </a:pPr>
            <a:r>
              <a:rPr lang="fr-FR" sz="1600" dirty="0">
                <a:solidFill>
                  <a:srgbClr val="00473C"/>
                </a:solidFill>
                <a:effectLst/>
                <a:latin typeface="Signika Medium" pitchFamily="2" charset="77"/>
                <a:ea typeface="Inter Tight SemiBold" pitchFamily="2" charset="0"/>
                <a:cs typeface="Inter Tight SemiBold" pitchFamily="2" charset="0"/>
              </a:rPr>
              <a:t>Bâtiments </a:t>
            </a:r>
            <a:br>
              <a:rPr lang="fr-FR" sz="1600" dirty="0">
                <a:solidFill>
                  <a:srgbClr val="00473C"/>
                </a:solidFill>
                <a:effectLst/>
                <a:latin typeface="Signika Medium" pitchFamily="2" charset="77"/>
                <a:ea typeface="Inter Tight SemiBold" pitchFamily="2" charset="0"/>
                <a:cs typeface="Inter Tight SemiBold" pitchFamily="2" charset="0"/>
              </a:rPr>
            </a:br>
            <a:r>
              <a:rPr lang="fr-FR" sz="1600" dirty="0">
                <a:solidFill>
                  <a:srgbClr val="00473C"/>
                </a:solidFill>
                <a:effectLst/>
                <a:latin typeface="Signika Medium" pitchFamily="2" charset="77"/>
                <a:ea typeface="Inter Tight SemiBold" pitchFamily="2" charset="0"/>
                <a:cs typeface="Inter Tight SemiBold" pitchFamily="2" charset="0"/>
              </a:rPr>
              <a:t>tertiaires &amp; PME </a:t>
            </a:r>
          </a:p>
          <a:p>
            <a:pPr>
              <a:spcBef>
                <a:spcPts val="500"/>
              </a:spcBef>
            </a:pPr>
            <a:r>
              <a:rPr lang="fr-FR" dirty="0">
                <a:ln>
                  <a:solidFill>
                    <a:srgbClr val="0AA5D3"/>
                  </a:solidFill>
                </a:ln>
                <a:noFill/>
                <a:latin typeface="Signika Medium" pitchFamily="2" charset="77"/>
                <a:ea typeface="Inter Tight" pitchFamily="2" charset="0"/>
                <a:cs typeface="Inter Tight" pitchFamily="2" charset="0"/>
              </a:rPr>
              <a:t>~ 72 000 sites</a:t>
            </a:r>
          </a:p>
          <a:p>
            <a:pPr>
              <a:spcBef>
                <a:spcPts val="500"/>
              </a:spcBef>
            </a:pPr>
            <a:r>
              <a:rPr lang="fr-FR" sz="1200" dirty="0">
                <a:solidFill>
                  <a:srgbClr val="00473C"/>
                </a:solidFill>
                <a:latin typeface="Signika Light" pitchFamily="2" charset="77"/>
                <a:ea typeface="Inter Tight" pitchFamily="2" charset="0"/>
                <a:cs typeface="Inter Tight" pitchFamily="2" charset="0"/>
              </a:rPr>
              <a:t>7,3 TWh</a:t>
            </a:r>
          </a:p>
        </p:txBody>
      </p:sp>
      <p:sp>
        <p:nvSpPr>
          <p:cNvPr id="30" name="ZoneTexte 29">
            <a:extLst>
              <a:ext uri="{FF2B5EF4-FFF2-40B4-BE49-F238E27FC236}">
                <a16:creationId xmlns:a16="http://schemas.microsoft.com/office/drawing/2014/main" id="{E70693CC-0BBC-3824-A56A-30633309EA8C}"/>
              </a:ext>
            </a:extLst>
          </p:cNvPr>
          <p:cNvSpPr txBox="1"/>
          <p:nvPr/>
        </p:nvSpPr>
        <p:spPr>
          <a:xfrm>
            <a:off x="381420" y="5846380"/>
            <a:ext cx="7300059" cy="369332"/>
          </a:xfrm>
          <a:prstGeom prst="rect">
            <a:avLst/>
          </a:prstGeom>
          <a:noFill/>
        </p:spPr>
        <p:txBody>
          <a:bodyPr wrap="square" rtlCol="0">
            <a:spAutoFit/>
          </a:bodyPr>
          <a:lstStyle/>
          <a:p>
            <a:r>
              <a:rPr lang="fr-FR" sz="900" i="1" dirty="0">
                <a:solidFill>
                  <a:srgbClr val="00473C"/>
                </a:solidFill>
                <a:effectLst/>
                <a:latin typeface="Signika Light" pitchFamily="2" charset="77"/>
                <a:ea typeface="Inter Tight" pitchFamily="2" charset="0"/>
                <a:cs typeface="Inter Tight" pitchFamily="2" charset="0"/>
              </a:rPr>
              <a:t>Répartition des consommations de gaz par secteur et nombre de clients AURA (2023)</a:t>
            </a:r>
          </a:p>
          <a:p>
            <a:r>
              <a:rPr lang="fr-FR" sz="900" i="1" dirty="0">
                <a:solidFill>
                  <a:srgbClr val="00473C"/>
                </a:solidFill>
                <a:latin typeface="Signika Light" pitchFamily="2" charset="77"/>
                <a:ea typeface="Inter Tight" pitchFamily="2" charset="0"/>
                <a:cs typeface="Inter Tight" pitchFamily="2" charset="0"/>
              </a:rPr>
              <a:t>S</a:t>
            </a:r>
            <a:r>
              <a:rPr lang="fr-FR" sz="900" i="1" dirty="0">
                <a:solidFill>
                  <a:srgbClr val="00473C"/>
                </a:solidFill>
                <a:effectLst/>
                <a:latin typeface="Signika Light" pitchFamily="2" charset="77"/>
                <a:ea typeface="Inter Tight" pitchFamily="2" charset="0"/>
                <a:cs typeface="Inter Tight" pitchFamily="2" charset="0"/>
              </a:rPr>
              <a:t>ource GRDF</a:t>
            </a:r>
            <a:endParaRPr lang="fr-FR" sz="900" i="1" dirty="0">
              <a:solidFill>
                <a:srgbClr val="00473C"/>
              </a:solidFill>
              <a:latin typeface="Signika Light" pitchFamily="2" charset="77"/>
              <a:ea typeface="Inter Tight" pitchFamily="2" charset="0"/>
              <a:cs typeface="Inter Tight" pitchFamily="2" charset="0"/>
            </a:endParaRPr>
          </a:p>
        </p:txBody>
      </p:sp>
      <p:pic>
        <p:nvPicPr>
          <p:cNvPr id="31" name="Graphique 30">
            <a:extLst>
              <a:ext uri="{FF2B5EF4-FFF2-40B4-BE49-F238E27FC236}">
                <a16:creationId xmlns:a16="http://schemas.microsoft.com/office/drawing/2014/main" id="{337A8E6C-C13F-F871-65C9-6EF1F3148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6123" y="3727731"/>
            <a:ext cx="428400" cy="428400"/>
          </a:xfrm>
          <a:prstGeom prst="rect">
            <a:avLst/>
          </a:prstGeom>
        </p:spPr>
      </p:pic>
      <p:pic>
        <p:nvPicPr>
          <p:cNvPr id="32" name="Graphique 31">
            <a:extLst>
              <a:ext uri="{FF2B5EF4-FFF2-40B4-BE49-F238E27FC236}">
                <a16:creationId xmlns:a16="http://schemas.microsoft.com/office/drawing/2014/main" id="{A31BE863-015B-B855-91C8-BFDFD3CD1EE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82344" y="3003315"/>
            <a:ext cx="428400" cy="428400"/>
          </a:xfrm>
          <a:prstGeom prst="rect">
            <a:avLst/>
          </a:prstGeom>
        </p:spPr>
      </p:pic>
      <p:pic>
        <p:nvPicPr>
          <p:cNvPr id="33" name="Graphique 32">
            <a:extLst>
              <a:ext uri="{FF2B5EF4-FFF2-40B4-BE49-F238E27FC236}">
                <a16:creationId xmlns:a16="http://schemas.microsoft.com/office/drawing/2014/main" id="{50B46E3F-93ED-028E-6E77-C9411CED892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350111" y="4227979"/>
            <a:ext cx="428400" cy="428400"/>
          </a:xfrm>
          <a:prstGeom prst="rect">
            <a:avLst/>
          </a:prstGeom>
        </p:spPr>
      </p:pic>
      <p:sp>
        <p:nvSpPr>
          <p:cNvPr id="34" name="Ellipse 33">
            <a:extLst>
              <a:ext uri="{FF2B5EF4-FFF2-40B4-BE49-F238E27FC236}">
                <a16:creationId xmlns:a16="http://schemas.microsoft.com/office/drawing/2014/main" id="{02D9DC43-3026-BE75-957D-A81A7D56E7AB}"/>
              </a:ext>
            </a:extLst>
          </p:cNvPr>
          <p:cNvSpPr/>
          <p:nvPr/>
        </p:nvSpPr>
        <p:spPr>
          <a:xfrm>
            <a:off x="3538747" y="3535472"/>
            <a:ext cx="769086" cy="769086"/>
          </a:xfrm>
          <a:prstGeom prst="ellipse">
            <a:avLst/>
          </a:prstGeom>
          <a:solidFill>
            <a:srgbClr val="C8DBE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200" b="1" dirty="0">
                <a:solidFill>
                  <a:srgbClr val="00473C"/>
                </a:solidFill>
                <a:latin typeface="Signika" pitchFamily="2" charset="77"/>
                <a:ea typeface="Inter Tight SemiBold" pitchFamily="2" charset="0"/>
                <a:cs typeface="Inter Tight SemiBold" pitchFamily="2" charset="0"/>
              </a:rPr>
              <a:t>27,9</a:t>
            </a:r>
            <a:br>
              <a:rPr lang="fr-FR" sz="1200" dirty="0">
                <a:solidFill>
                  <a:srgbClr val="00473C"/>
                </a:solidFill>
                <a:latin typeface="Signika" pitchFamily="2" charset="77"/>
              </a:rPr>
            </a:br>
            <a:r>
              <a:rPr lang="fr-FR" sz="1200" dirty="0">
                <a:solidFill>
                  <a:srgbClr val="00473C"/>
                </a:solidFill>
                <a:latin typeface="Signika" pitchFamily="2" charset="77"/>
                <a:ea typeface="Inter Tight" pitchFamily="2" charset="0"/>
                <a:cs typeface="Inter Tight" pitchFamily="2" charset="0"/>
              </a:rPr>
              <a:t>TWh</a:t>
            </a:r>
          </a:p>
        </p:txBody>
      </p:sp>
      <p:grpSp>
        <p:nvGrpSpPr>
          <p:cNvPr id="43" name="Groupe 42">
            <a:extLst>
              <a:ext uri="{FF2B5EF4-FFF2-40B4-BE49-F238E27FC236}">
                <a16:creationId xmlns:a16="http://schemas.microsoft.com/office/drawing/2014/main" id="{05222E5C-36C7-662F-0873-324228EB7FD5}"/>
              </a:ext>
            </a:extLst>
          </p:cNvPr>
          <p:cNvGrpSpPr/>
          <p:nvPr/>
        </p:nvGrpSpPr>
        <p:grpSpPr>
          <a:xfrm>
            <a:off x="7694731" y="1656908"/>
            <a:ext cx="3981332" cy="1201362"/>
            <a:chOff x="7420447" y="1975841"/>
            <a:chExt cx="3981332" cy="1201362"/>
          </a:xfrm>
        </p:grpSpPr>
        <p:sp>
          <p:nvSpPr>
            <p:cNvPr id="42" name="Rectangle : coins arrondis 41">
              <a:extLst>
                <a:ext uri="{FF2B5EF4-FFF2-40B4-BE49-F238E27FC236}">
                  <a16:creationId xmlns:a16="http://schemas.microsoft.com/office/drawing/2014/main" id="{E6848138-8C47-D205-EC04-40126B4EB967}"/>
                </a:ext>
              </a:extLst>
            </p:cNvPr>
            <p:cNvSpPr/>
            <p:nvPr/>
          </p:nvSpPr>
          <p:spPr>
            <a:xfrm>
              <a:off x="7420447" y="2314222"/>
              <a:ext cx="3981332" cy="862981"/>
            </a:xfrm>
            <a:prstGeom prst="roundRect">
              <a:avLst>
                <a:gd name="adj" fmla="val 20591"/>
              </a:avLst>
            </a:prstGeom>
            <a:noFill/>
            <a:ln>
              <a:solidFill>
                <a:srgbClr val="C8DC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Graphique 36">
              <a:extLst>
                <a:ext uri="{FF2B5EF4-FFF2-40B4-BE49-F238E27FC236}">
                  <a16:creationId xmlns:a16="http://schemas.microsoft.com/office/drawing/2014/main" id="{018F57A0-F614-801E-C9E7-019119FC39C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561038" y="2454822"/>
              <a:ext cx="584736" cy="584736"/>
            </a:xfrm>
            <a:prstGeom prst="rect">
              <a:avLst/>
            </a:prstGeom>
          </p:spPr>
        </p:pic>
        <p:sp>
          <p:nvSpPr>
            <p:cNvPr id="38" name="Ellipse 37">
              <a:extLst>
                <a:ext uri="{FF2B5EF4-FFF2-40B4-BE49-F238E27FC236}">
                  <a16:creationId xmlns:a16="http://schemas.microsoft.com/office/drawing/2014/main" id="{EF1D1B4E-D067-B522-B2E1-B7070F62E5A0}"/>
                </a:ext>
              </a:extLst>
            </p:cNvPr>
            <p:cNvSpPr/>
            <p:nvPr/>
          </p:nvSpPr>
          <p:spPr>
            <a:xfrm>
              <a:off x="8067519" y="2149764"/>
              <a:ext cx="360040" cy="360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Signika" pitchFamily="2" charset="77"/>
              </a:endParaRPr>
            </a:p>
          </p:txBody>
        </p:sp>
        <p:sp>
          <p:nvSpPr>
            <p:cNvPr id="39" name="ZoneTexte 38">
              <a:extLst>
                <a:ext uri="{FF2B5EF4-FFF2-40B4-BE49-F238E27FC236}">
                  <a16:creationId xmlns:a16="http://schemas.microsoft.com/office/drawing/2014/main" id="{2DB9F2D8-B58A-F3A9-2369-AB674BD2C57B}"/>
                </a:ext>
              </a:extLst>
            </p:cNvPr>
            <p:cNvSpPr txBox="1"/>
            <p:nvPr/>
          </p:nvSpPr>
          <p:spPr>
            <a:xfrm>
              <a:off x="8025435" y="1975841"/>
              <a:ext cx="680579" cy="707886"/>
            </a:xfrm>
            <a:prstGeom prst="rect">
              <a:avLst/>
            </a:prstGeom>
            <a:noFill/>
          </p:spPr>
          <p:txBody>
            <a:bodyPr wrap="square">
              <a:spAutoFit/>
            </a:bodyPr>
            <a:lstStyle/>
            <a:p>
              <a:r>
                <a:rPr lang="fr-FR" sz="4000" dirty="0">
                  <a:solidFill>
                    <a:srgbClr val="1583C1"/>
                  </a:solidFill>
                  <a:effectLst/>
                  <a:latin typeface="Signika" pitchFamily="2" charset="77"/>
                  <a:ea typeface="Inter Tight" pitchFamily="2" charset="0"/>
                  <a:cs typeface="Inter Tight" pitchFamily="2" charset="0"/>
                </a:rPr>
                <a:t>+</a:t>
              </a:r>
              <a:endParaRPr lang="fr-FR" sz="4000" dirty="0">
                <a:solidFill>
                  <a:srgbClr val="1583C1"/>
                </a:solidFill>
                <a:latin typeface="Signika" pitchFamily="2" charset="77"/>
                <a:ea typeface="Inter Tight" pitchFamily="2" charset="0"/>
                <a:cs typeface="Inter Tight" pitchFamily="2" charset="0"/>
              </a:endParaRPr>
            </a:p>
          </p:txBody>
        </p:sp>
        <p:sp>
          <p:nvSpPr>
            <p:cNvPr id="41" name="ZoneTexte 40">
              <a:extLst>
                <a:ext uri="{FF2B5EF4-FFF2-40B4-BE49-F238E27FC236}">
                  <a16:creationId xmlns:a16="http://schemas.microsoft.com/office/drawing/2014/main" id="{BA1A1047-A0CE-517D-86C7-20D86D4C2449}"/>
                </a:ext>
              </a:extLst>
            </p:cNvPr>
            <p:cNvSpPr txBox="1"/>
            <p:nvPr/>
          </p:nvSpPr>
          <p:spPr>
            <a:xfrm>
              <a:off x="8222697" y="2420178"/>
              <a:ext cx="2987382" cy="654025"/>
            </a:xfrm>
            <a:prstGeom prst="rect">
              <a:avLst/>
            </a:prstGeom>
            <a:noFill/>
          </p:spPr>
          <p:txBody>
            <a:bodyPr wrap="square">
              <a:spAutoFit/>
            </a:bodyPr>
            <a:lstStyle/>
            <a:p>
              <a:pPr>
                <a:spcBef>
                  <a:spcPts val="300"/>
                </a:spcBef>
              </a:pPr>
              <a:r>
                <a:rPr lang="fr-FR" dirty="0">
                  <a:ln>
                    <a:solidFill>
                      <a:srgbClr val="0AA5D3"/>
                    </a:solidFill>
                  </a:ln>
                  <a:noFill/>
                  <a:latin typeface="Signika Medium" pitchFamily="2" charset="77"/>
                  <a:ea typeface="Inter Tight" pitchFamily="2" charset="0"/>
                  <a:cs typeface="Inter Tight" pitchFamily="2" charset="0"/>
                </a:rPr>
                <a:t> 5 700 </a:t>
              </a:r>
              <a:r>
                <a:rPr lang="fr-FR" sz="1600" dirty="0">
                  <a:solidFill>
                    <a:srgbClr val="00473C"/>
                  </a:solidFill>
                  <a:latin typeface="Signika Medium" pitchFamily="2" charset="77"/>
                  <a:ea typeface="Inter Tight SemiBold" pitchFamily="2" charset="0"/>
                  <a:cs typeface="Inter Tight SemiBold" pitchFamily="2" charset="0"/>
                </a:rPr>
                <a:t>véhicules BioGNV/GNV</a:t>
              </a:r>
            </a:p>
            <a:p>
              <a:pPr>
                <a:spcBef>
                  <a:spcPts val="300"/>
                </a:spcBef>
              </a:pPr>
              <a:r>
                <a:rPr lang="fr-FR" sz="1600" dirty="0">
                  <a:solidFill>
                    <a:srgbClr val="00473C"/>
                  </a:solidFill>
                  <a:latin typeface="Signika Medium" pitchFamily="2" charset="77"/>
                  <a:ea typeface="Inter Tight SemiBold" pitchFamily="2" charset="0"/>
                  <a:cs typeface="Inter Tight SemiBold" pitchFamily="2" charset="0"/>
                </a:rPr>
                <a:t>0,38 TWh en AURA</a:t>
              </a:r>
            </a:p>
          </p:txBody>
        </p:sp>
      </p:grpSp>
      <p:sp>
        <p:nvSpPr>
          <p:cNvPr id="4" name="Espace réservé du numéro de diapositive 5">
            <a:extLst>
              <a:ext uri="{FF2B5EF4-FFF2-40B4-BE49-F238E27FC236}">
                <a16:creationId xmlns:a16="http://schemas.microsoft.com/office/drawing/2014/main" id="{62C532BD-9946-D65C-2F2A-FD896874A42E}"/>
              </a:ext>
            </a:extLst>
          </p:cNvPr>
          <p:cNvSpPr>
            <a:spLocks noGrp="1"/>
          </p:cNvSpPr>
          <p:nvPr>
            <p:ph type="sldNum" sz="quarter" idx="4"/>
          </p:nvPr>
        </p:nvSpPr>
        <p:spPr>
          <a:xfrm>
            <a:off x="9188993" y="6313487"/>
            <a:ext cx="2743200" cy="365124"/>
          </a:xfrm>
        </p:spPr>
        <p:txBody>
          <a:bodyPr/>
          <a:lstStyle/>
          <a:p>
            <a:fld id="{2C0F483E-095F-CB46-A5F6-8D3A2E8640DC}" type="slidenum">
              <a:rPr lang="fr-FR" smtClean="0"/>
              <a:pPr/>
              <a:t>11</a:t>
            </a:fld>
            <a:endParaRPr lang="fr-FR" dirty="0"/>
          </a:p>
        </p:txBody>
      </p:sp>
    </p:spTree>
    <p:extLst>
      <p:ext uri="{BB962C8B-B14F-4D97-AF65-F5344CB8AC3E}">
        <p14:creationId xmlns:p14="http://schemas.microsoft.com/office/powerpoint/2010/main" val="131795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CB2CCE-6CEA-8839-8F10-1EA183150431}"/>
              </a:ext>
            </a:extLst>
          </p:cNvPr>
          <p:cNvSpPr/>
          <p:nvPr/>
        </p:nvSpPr>
        <p:spPr>
          <a:xfrm>
            <a:off x="6096000" y="-1"/>
            <a:ext cx="6095997" cy="6858001"/>
          </a:xfrm>
          <a:prstGeom prst="rect">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7B7EF880-A851-6D5F-F83C-934FAB8290B8}"/>
              </a:ext>
            </a:extLst>
          </p:cNvPr>
          <p:cNvSpPr/>
          <p:nvPr/>
        </p:nvSpPr>
        <p:spPr>
          <a:xfrm>
            <a:off x="9181131" y="6059082"/>
            <a:ext cx="1345805" cy="43788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7" name="Graphique 26">
            <a:extLst>
              <a:ext uri="{FF2B5EF4-FFF2-40B4-BE49-F238E27FC236}">
                <a16:creationId xmlns:a16="http://schemas.microsoft.com/office/drawing/2014/main" id="{390D2FDE-EB69-A977-FB7F-8A0CBA43BADF}"/>
              </a:ext>
            </a:extLst>
          </p:cNvPr>
          <p:cNvGraphicFramePr/>
          <p:nvPr/>
        </p:nvGraphicFramePr>
        <p:xfrm>
          <a:off x="7621301" y="3253332"/>
          <a:ext cx="3045394" cy="3168352"/>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 coins arrondis 33">
            <a:extLst>
              <a:ext uri="{FF2B5EF4-FFF2-40B4-BE49-F238E27FC236}">
                <a16:creationId xmlns:a16="http://schemas.microsoft.com/office/drawing/2014/main" id="{4E3F37E3-58DE-EB58-57FB-A9548BDE69CD}"/>
              </a:ext>
            </a:extLst>
          </p:cNvPr>
          <p:cNvSpPr/>
          <p:nvPr/>
        </p:nvSpPr>
        <p:spPr>
          <a:xfrm>
            <a:off x="7771431" y="4585882"/>
            <a:ext cx="1345805" cy="43788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67A98A9-FAEA-346E-C4FB-47E330513CF8}"/>
              </a:ext>
            </a:extLst>
          </p:cNvPr>
          <p:cNvSpPr>
            <a:spLocks noGrp="1"/>
          </p:cNvSpPr>
          <p:nvPr>
            <p:ph type="title"/>
          </p:nvPr>
        </p:nvSpPr>
        <p:spPr>
          <a:xfrm>
            <a:off x="359181" y="654530"/>
            <a:ext cx="6312883" cy="921406"/>
          </a:xfrm>
        </p:spPr>
        <p:txBody>
          <a:bodyPr>
            <a:noAutofit/>
          </a:bodyPr>
          <a:lstStyle/>
          <a:p>
            <a:r>
              <a:rPr lang="fr-FR" dirty="0"/>
              <a:t>Un </a:t>
            </a:r>
            <a:r>
              <a:rPr lang="fr-FR" dirty="0">
                <a:effectLst/>
              </a:rPr>
              <a:t>accompagnement sur la sobriété dans les usages</a:t>
            </a:r>
            <a:br>
              <a:rPr lang="fr-FR" dirty="0">
                <a:effectLst/>
              </a:rPr>
            </a:br>
            <a:endParaRPr lang="fr-FR" dirty="0"/>
          </a:p>
        </p:txBody>
      </p:sp>
      <p:sp>
        <p:nvSpPr>
          <p:cNvPr id="5" name="Rectangle : avec coin arrondi 4">
            <a:extLst>
              <a:ext uri="{FF2B5EF4-FFF2-40B4-BE49-F238E27FC236}">
                <a16:creationId xmlns:a16="http://schemas.microsoft.com/office/drawing/2014/main" id="{8CFC4A21-8F6C-5E13-CE61-CF08DC38B8B3}"/>
              </a:ext>
            </a:extLst>
          </p:cNvPr>
          <p:cNvSpPr/>
          <p:nvPr/>
        </p:nvSpPr>
        <p:spPr>
          <a:xfrm rot="10800000">
            <a:off x="9448798" y="0"/>
            <a:ext cx="2743199" cy="700766"/>
          </a:xfrm>
          <a:prstGeom prst="round1Rect">
            <a:avLst>
              <a:gd name="adj" fmla="val 35723"/>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13">
            <a:extLst>
              <a:ext uri="{FF2B5EF4-FFF2-40B4-BE49-F238E27FC236}">
                <a16:creationId xmlns:a16="http://schemas.microsoft.com/office/drawing/2014/main" id="{6B0B3859-4B24-7954-8138-33C45FFB1A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4257" y="130840"/>
            <a:ext cx="439086" cy="439086"/>
          </a:xfrm>
          <a:prstGeom prst="rect">
            <a:avLst/>
          </a:prstGeom>
        </p:spPr>
      </p:pic>
      <p:sp>
        <p:nvSpPr>
          <p:cNvPr id="16" name="ZoneTexte 15">
            <a:extLst>
              <a:ext uri="{FF2B5EF4-FFF2-40B4-BE49-F238E27FC236}">
                <a16:creationId xmlns:a16="http://schemas.microsoft.com/office/drawing/2014/main" id="{512AE228-CCA6-7014-DC33-23D83639C0B2}"/>
              </a:ext>
            </a:extLst>
          </p:cNvPr>
          <p:cNvSpPr txBox="1"/>
          <p:nvPr/>
        </p:nvSpPr>
        <p:spPr>
          <a:xfrm>
            <a:off x="10214402" y="165717"/>
            <a:ext cx="2018676" cy="369332"/>
          </a:xfrm>
          <a:prstGeom prst="rect">
            <a:avLst/>
          </a:prstGeom>
          <a:noFill/>
        </p:spPr>
        <p:txBody>
          <a:bodyPr wrap="square">
            <a:spAutoFit/>
          </a:bodyPr>
          <a:lstStyle/>
          <a:p>
            <a:r>
              <a:rPr lang="fr-FR" dirty="0">
                <a:solidFill>
                  <a:schemeClr val="bg1"/>
                </a:solidFill>
                <a:effectLst/>
                <a:latin typeface="Signika" pitchFamily="2" charset="77"/>
              </a:rPr>
              <a:t> Sobriété</a:t>
            </a:r>
            <a:endParaRPr lang="fr-FR" dirty="0">
              <a:solidFill>
                <a:schemeClr val="bg1"/>
              </a:solidFill>
              <a:latin typeface="Signika" pitchFamily="2" charset="77"/>
            </a:endParaRPr>
          </a:p>
        </p:txBody>
      </p:sp>
      <p:sp>
        <p:nvSpPr>
          <p:cNvPr id="17" name="Rectangle : coins arrondis 16">
            <a:extLst>
              <a:ext uri="{FF2B5EF4-FFF2-40B4-BE49-F238E27FC236}">
                <a16:creationId xmlns:a16="http://schemas.microsoft.com/office/drawing/2014/main" id="{4E2222C9-63E4-031D-64A0-1270CA802F96}"/>
              </a:ext>
            </a:extLst>
          </p:cNvPr>
          <p:cNvSpPr/>
          <p:nvPr/>
        </p:nvSpPr>
        <p:spPr>
          <a:xfrm>
            <a:off x="479425" y="5316594"/>
            <a:ext cx="5137150" cy="821561"/>
          </a:xfrm>
          <a:prstGeom prst="roundRect">
            <a:avLst>
              <a:gd name="adj" fmla="val 50000"/>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dirty="0">
                <a:solidFill>
                  <a:schemeClr val="bg1"/>
                </a:solidFill>
                <a:latin typeface="Signika Light" pitchFamily="2" charset="77"/>
                <a:ea typeface="+mj-ea"/>
                <a:cs typeface="+mj-cs"/>
              </a:rPr>
              <a:t>30 000 (dont 2 500 en AURA) d'entre eux ont reçu </a:t>
            </a:r>
            <a:br>
              <a:rPr lang="fr-FR" sz="1600" dirty="0">
                <a:solidFill>
                  <a:schemeClr val="bg1"/>
                </a:solidFill>
                <a:latin typeface="Signika Light" pitchFamily="2" charset="77"/>
                <a:ea typeface="+mj-ea"/>
                <a:cs typeface="+mj-cs"/>
              </a:rPr>
            </a:br>
            <a:r>
              <a:rPr lang="fr-FR" sz="1600" dirty="0">
                <a:solidFill>
                  <a:schemeClr val="bg1"/>
                </a:solidFill>
                <a:latin typeface="Signika Light" pitchFamily="2" charset="77"/>
                <a:ea typeface="+mj-ea"/>
                <a:cs typeface="+mj-cs"/>
              </a:rPr>
              <a:t>un accompagnement personnalisé de la part de GRDF.</a:t>
            </a:r>
          </a:p>
        </p:txBody>
      </p:sp>
      <p:cxnSp>
        <p:nvCxnSpPr>
          <p:cNvPr id="10" name="Connecteur droit 9">
            <a:extLst>
              <a:ext uri="{FF2B5EF4-FFF2-40B4-BE49-F238E27FC236}">
                <a16:creationId xmlns:a16="http://schemas.microsoft.com/office/drawing/2014/main" id="{B97772CD-C2B1-A29B-1BE7-73D280B51687}"/>
              </a:ext>
            </a:extLst>
          </p:cNvPr>
          <p:cNvCxnSpPr/>
          <p:nvPr/>
        </p:nvCxnSpPr>
        <p:spPr>
          <a:xfrm>
            <a:off x="479425" y="1800288"/>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8FCC5B01-F4E5-9BEB-FF40-2C060B8C0EFD}"/>
              </a:ext>
            </a:extLst>
          </p:cNvPr>
          <p:cNvSpPr txBox="1"/>
          <p:nvPr/>
        </p:nvSpPr>
        <p:spPr>
          <a:xfrm>
            <a:off x="479425" y="2099854"/>
            <a:ext cx="5616575" cy="2954655"/>
          </a:xfrm>
          <a:prstGeom prst="rect">
            <a:avLst/>
          </a:prstGeom>
          <a:noFill/>
        </p:spPr>
        <p:txBody>
          <a:bodyPr wrap="square" lIns="0" tIns="0" rIns="0" bIns="0" rtlCol="0">
            <a:spAutoFit/>
          </a:bodyPr>
          <a:lstStyle/>
          <a:p>
            <a:r>
              <a:rPr lang="fr-FR" sz="1600" dirty="0">
                <a:solidFill>
                  <a:srgbClr val="00473C"/>
                </a:solidFill>
                <a:latin typeface="Signika Light" pitchFamily="2" charset="77"/>
                <a:ea typeface="+mj-ea"/>
                <a:cs typeface="+mj-cs"/>
              </a:rPr>
              <a:t>Les consommations de nos 1,25 million de clients </a:t>
            </a:r>
            <a:br>
              <a:rPr lang="fr-FR" sz="1600" dirty="0">
                <a:solidFill>
                  <a:srgbClr val="00473C"/>
                </a:solidFill>
                <a:latin typeface="Signika Light" pitchFamily="2" charset="77"/>
                <a:ea typeface="+mj-ea"/>
                <a:cs typeface="+mj-cs"/>
              </a:rPr>
            </a:br>
            <a:r>
              <a:rPr lang="fr-FR" sz="1600" dirty="0">
                <a:solidFill>
                  <a:srgbClr val="00473C"/>
                </a:solidFill>
                <a:latin typeface="Signika Light" pitchFamily="2" charset="77"/>
                <a:ea typeface="+mj-ea"/>
                <a:cs typeface="+mj-cs"/>
              </a:rPr>
              <a:t>résidentiels s’inscrivent en baisse grâce aux efforts </a:t>
            </a:r>
            <a:br>
              <a:rPr lang="fr-FR" sz="1600" dirty="0">
                <a:solidFill>
                  <a:srgbClr val="00473C"/>
                </a:solidFill>
                <a:latin typeface="Signika Light" pitchFamily="2" charset="77"/>
                <a:ea typeface="+mj-ea"/>
                <a:cs typeface="+mj-cs"/>
              </a:rPr>
            </a:br>
            <a:r>
              <a:rPr lang="fr-FR" sz="1600" dirty="0">
                <a:solidFill>
                  <a:srgbClr val="00473C"/>
                </a:solidFill>
                <a:latin typeface="Signika Light" pitchFamily="2" charset="77"/>
                <a:ea typeface="+mj-ea"/>
                <a:cs typeface="+mj-cs"/>
              </a:rPr>
              <a:t>de sobriété, aux équipements performants </a:t>
            </a:r>
            <a:br>
              <a:rPr lang="fr-FR" sz="1600" dirty="0">
                <a:solidFill>
                  <a:srgbClr val="00473C"/>
                </a:solidFill>
                <a:latin typeface="Signika Light" pitchFamily="2" charset="77"/>
                <a:ea typeface="+mj-ea"/>
                <a:cs typeface="+mj-cs"/>
              </a:rPr>
            </a:br>
            <a:r>
              <a:rPr lang="fr-FR" sz="1600" dirty="0">
                <a:solidFill>
                  <a:srgbClr val="00473C"/>
                </a:solidFill>
                <a:latin typeface="Signika Light" pitchFamily="2" charset="77"/>
                <a:ea typeface="+mj-ea"/>
                <a:cs typeface="+mj-cs"/>
              </a:rPr>
              <a:t>et des hivers plus doux.</a:t>
            </a:r>
          </a:p>
          <a:p>
            <a:endParaRPr lang="fr-FR" sz="1600" dirty="0">
              <a:solidFill>
                <a:srgbClr val="00473C"/>
              </a:solidFill>
              <a:latin typeface="Signika Light" pitchFamily="2" charset="77"/>
              <a:ea typeface="+mj-ea"/>
              <a:cs typeface="+mj-cs"/>
            </a:endParaRPr>
          </a:p>
          <a:p>
            <a:r>
              <a:rPr lang="fr-FR" sz="1600" dirty="0">
                <a:solidFill>
                  <a:srgbClr val="00473C"/>
                </a:solidFill>
                <a:latin typeface="Signika Light" pitchFamily="2" charset="77"/>
                <a:ea typeface="+mj-ea"/>
                <a:cs typeface="+mj-cs"/>
              </a:rPr>
              <a:t>Un dispositif de maîtrise de la demande </a:t>
            </a:r>
            <a:br>
              <a:rPr lang="fr-FR" sz="1600" dirty="0">
                <a:solidFill>
                  <a:srgbClr val="00473C"/>
                </a:solidFill>
                <a:latin typeface="Signika Light" pitchFamily="2" charset="77"/>
                <a:ea typeface="+mj-ea"/>
                <a:cs typeface="+mj-cs"/>
              </a:rPr>
            </a:br>
            <a:r>
              <a:rPr lang="fr-FR" sz="1600" dirty="0">
                <a:solidFill>
                  <a:srgbClr val="00473C"/>
                </a:solidFill>
                <a:latin typeface="Signika Light" pitchFamily="2" charset="77"/>
                <a:ea typeface="+mj-ea"/>
                <a:cs typeface="+mj-cs"/>
              </a:rPr>
              <a:t>en énergie a été déployé auprès de 500 000 clients </a:t>
            </a:r>
            <a:br>
              <a:rPr lang="fr-FR" sz="1600" dirty="0">
                <a:solidFill>
                  <a:srgbClr val="00473C"/>
                </a:solidFill>
                <a:latin typeface="Signika Light" pitchFamily="2" charset="77"/>
                <a:ea typeface="+mj-ea"/>
                <a:cs typeface="+mj-cs"/>
              </a:rPr>
            </a:br>
            <a:r>
              <a:rPr lang="fr-FR" sz="1600" dirty="0">
                <a:solidFill>
                  <a:srgbClr val="00473C"/>
                </a:solidFill>
                <a:latin typeface="Signika Light" pitchFamily="2" charset="77"/>
                <a:ea typeface="+mj-ea"/>
                <a:cs typeface="+mj-cs"/>
              </a:rPr>
              <a:t>(dont près de </a:t>
            </a:r>
            <a:r>
              <a:rPr lang="fr-FR" sz="1600" b="1" dirty="0">
                <a:solidFill>
                  <a:srgbClr val="00473C"/>
                </a:solidFill>
                <a:latin typeface="Signika Light" pitchFamily="2" charset="77"/>
                <a:ea typeface="+mj-ea"/>
                <a:cs typeface="+mj-cs"/>
              </a:rPr>
              <a:t>40 000 en AURA</a:t>
            </a:r>
            <a:r>
              <a:rPr lang="fr-FR" sz="1600" dirty="0">
                <a:solidFill>
                  <a:srgbClr val="00473C"/>
                </a:solidFill>
                <a:latin typeface="Signika Light" pitchFamily="2" charset="77"/>
                <a:ea typeface="+mj-ea"/>
                <a:cs typeface="+mj-cs"/>
              </a:rPr>
              <a:t>). </a:t>
            </a:r>
            <a:br>
              <a:rPr lang="fr-FR" sz="1600" dirty="0">
                <a:solidFill>
                  <a:srgbClr val="00473C"/>
                </a:solidFill>
                <a:latin typeface="Signika Light" pitchFamily="2" charset="77"/>
                <a:ea typeface="+mj-ea"/>
                <a:cs typeface="+mj-cs"/>
              </a:rPr>
            </a:br>
            <a:endParaRPr lang="fr-FR" sz="1600" dirty="0">
              <a:solidFill>
                <a:srgbClr val="00473C"/>
              </a:solidFill>
              <a:latin typeface="Signika Light" pitchFamily="2" charset="77"/>
              <a:ea typeface="+mj-ea"/>
              <a:cs typeface="+mj-cs"/>
            </a:endParaRPr>
          </a:p>
          <a:p>
            <a:r>
              <a:rPr lang="fr-FR" sz="1600" dirty="0">
                <a:solidFill>
                  <a:srgbClr val="00473C"/>
                </a:solidFill>
                <a:latin typeface="Signika Light" pitchFamily="2" charset="77"/>
                <a:ea typeface="+mj-ea"/>
                <a:cs typeface="+mj-cs"/>
              </a:rPr>
              <a:t>Il sera également proposé aux : </a:t>
            </a:r>
          </a:p>
          <a:p>
            <a:r>
              <a:rPr lang="fr-FR" sz="1600" dirty="0">
                <a:solidFill>
                  <a:srgbClr val="00473C"/>
                </a:solidFill>
                <a:latin typeface="Signika Medium" pitchFamily="2" charset="77"/>
                <a:ea typeface="+mj-ea"/>
                <a:cs typeface="+mj-cs"/>
              </a:rPr>
              <a:t>- bailleurs sociaux</a:t>
            </a:r>
          </a:p>
          <a:p>
            <a:r>
              <a:rPr lang="fr-FR" sz="1600" dirty="0">
                <a:solidFill>
                  <a:srgbClr val="00473C"/>
                </a:solidFill>
                <a:latin typeface="Signika Medium" pitchFamily="2" charset="77"/>
                <a:ea typeface="+mj-ea"/>
                <a:cs typeface="+mj-cs"/>
              </a:rPr>
              <a:t>- écoles et hôtels (tertiaire)</a:t>
            </a:r>
          </a:p>
        </p:txBody>
      </p:sp>
      <p:sp>
        <p:nvSpPr>
          <p:cNvPr id="23" name="ZoneTexte 22">
            <a:extLst>
              <a:ext uri="{FF2B5EF4-FFF2-40B4-BE49-F238E27FC236}">
                <a16:creationId xmlns:a16="http://schemas.microsoft.com/office/drawing/2014/main" id="{9CAEF50C-9E29-EBD6-9EFF-720CFB8D7316}"/>
              </a:ext>
            </a:extLst>
          </p:cNvPr>
          <p:cNvSpPr txBox="1"/>
          <p:nvPr/>
        </p:nvSpPr>
        <p:spPr>
          <a:xfrm>
            <a:off x="6096000" y="1336576"/>
            <a:ext cx="6096000" cy="1015663"/>
          </a:xfrm>
          <a:prstGeom prst="rect">
            <a:avLst/>
          </a:prstGeom>
          <a:noFill/>
        </p:spPr>
        <p:txBody>
          <a:bodyPr wrap="square" rtlCol="0">
            <a:spAutoFit/>
          </a:bodyPr>
          <a:lstStyle/>
          <a:p>
            <a:pPr algn="ctr"/>
            <a:r>
              <a:rPr lang="fr-FR" sz="2000" dirty="0">
                <a:solidFill>
                  <a:srgbClr val="00473C"/>
                </a:solidFill>
                <a:latin typeface="Signika Medium" pitchFamily="2" charset="77"/>
                <a:ea typeface="+mj-ea"/>
                <a:cs typeface="+mj-cs"/>
              </a:rPr>
              <a:t>Un accompagnement personnalisé : </a:t>
            </a:r>
            <a:br>
              <a:rPr lang="fr-FR" sz="2000" dirty="0">
                <a:solidFill>
                  <a:srgbClr val="00473C"/>
                </a:solidFill>
                <a:latin typeface="Signika Medium" pitchFamily="2" charset="77"/>
                <a:ea typeface="+mj-ea"/>
                <a:cs typeface="+mj-cs"/>
              </a:rPr>
            </a:br>
            <a:r>
              <a:rPr lang="fr-FR" sz="2000" dirty="0">
                <a:solidFill>
                  <a:srgbClr val="00473C"/>
                </a:solidFill>
                <a:latin typeface="Signika Medium" pitchFamily="2" charset="77"/>
                <a:ea typeface="+mj-ea"/>
                <a:cs typeface="+mj-cs"/>
              </a:rPr>
              <a:t>une baisse significative </a:t>
            </a:r>
            <a:br>
              <a:rPr lang="fr-FR" sz="2000" dirty="0">
                <a:solidFill>
                  <a:srgbClr val="00473C"/>
                </a:solidFill>
                <a:latin typeface="Signika Medium" pitchFamily="2" charset="77"/>
                <a:ea typeface="+mj-ea"/>
                <a:cs typeface="+mj-cs"/>
              </a:rPr>
            </a:br>
            <a:r>
              <a:rPr lang="fr-FR" sz="2000" dirty="0">
                <a:solidFill>
                  <a:srgbClr val="00473C"/>
                </a:solidFill>
                <a:latin typeface="Signika Medium" pitchFamily="2" charset="77"/>
                <a:ea typeface="+mj-ea"/>
                <a:cs typeface="+mj-cs"/>
              </a:rPr>
              <a:t>des consommations</a:t>
            </a:r>
          </a:p>
        </p:txBody>
      </p:sp>
      <p:cxnSp>
        <p:nvCxnSpPr>
          <p:cNvPr id="26" name="Connecteur droit 25">
            <a:extLst>
              <a:ext uri="{FF2B5EF4-FFF2-40B4-BE49-F238E27FC236}">
                <a16:creationId xmlns:a16="http://schemas.microsoft.com/office/drawing/2014/main" id="{F1AA3845-9A41-C903-0EB3-7AF90BA6E9E7}"/>
              </a:ext>
            </a:extLst>
          </p:cNvPr>
          <p:cNvCxnSpPr>
            <a:cxnSpLocks/>
          </p:cNvCxnSpPr>
          <p:nvPr/>
        </p:nvCxnSpPr>
        <p:spPr>
          <a:xfrm>
            <a:off x="8860773" y="2499184"/>
            <a:ext cx="566455" cy="0"/>
          </a:xfrm>
          <a:prstGeom prst="line">
            <a:avLst/>
          </a:prstGeom>
          <a:ln w="57150" cap="rnd">
            <a:solidFill>
              <a:schemeClr val="bg1"/>
            </a:solidFill>
            <a:round/>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22EFABB0-0FC9-DE27-1851-01DE79387C57}"/>
              </a:ext>
            </a:extLst>
          </p:cNvPr>
          <p:cNvSpPr txBox="1"/>
          <p:nvPr/>
        </p:nvSpPr>
        <p:spPr>
          <a:xfrm>
            <a:off x="7899981" y="4604767"/>
            <a:ext cx="1088705" cy="400110"/>
          </a:xfrm>
          <a:prstGeom prst="rect">
            <a:avLst/>
          </a:prstGeom>
          <a:noFill/>
          <a:ln>
            <a:noFill/>
          </a:ln>
        </p:spPr>
        <p:txBody>
          <a:bodyPr wrap="square" rtlCol="0">
            <a:spAutoFit/>
          </a:bodyPr>
          <a:lstStyle/>
          <a:p>
            <a:pPr algn="ctr"/>
            <a:r>
              <a:rPr lang="fr-FR" sz="2000" dirty="0">
                <a:ln>
                  <a:solidFill>
                    <a:srgbClr val="0052A3"/>
                  </a:solidFill>
                </a:ln>
                <a:noFill/>
                <a:latin typeface="Signika Medium" pitchFamily="2" charset="77"/>
                <a:ea typeface="Inter Tight" pitchFamily="2" charset="0"/>
                <a:cs typeface="Inter Tight" pitchFamily="2" charset="0"/>
              </a:rPr>
              <a:t>- 6,0 %</a:t>
            </a:r>
          </a:p>
        </p:txBody>
      </p:sp>
      <p:sp>
        <p:nvSpPr>
          <p:cNvPr id="29" name="ZoneTexte 28">
            <a:extLst>
              <a:ext uri="{FF2B5EF4-FFF2-40B4-BE49-F238E27FC236}">
                <a16:creationId xmlns:a16="http://schemas.microsoft.com/office/drawing/2014/main" id="{55009501-9EEF-E468-39D0-D2018206E999}"/>
              </a:ext>
            </a:extLst>
          </p:cNvPr>
          <p:cNvSpPr txBox="1"/>
          <p:nvPr/>
        </p:nvSpPr>
        <p:spPr>
          <a:xfrm>
            <a:off x="9222887" y="6087776"/>
            <a:ext cx="1277321" cy="400110"/>
          </a:xfrm>
          <a:prstGeom prst="rect">
            <a:avLst/>
          </a:prstGeom>
          <a:noFill/>
          <a:ln>
            <a:noFill/>
          </a:ln>
        </p:spPr>
        <p:txBody>
          <a:bodyPr wrap="square" rtlCol="0">
            <a:spAutoFit/>
          </a:bodyPr>
          <a:lstStyle/>
          <a:p>
            <a:pPr algn="ctr"/>
            <a:r>
              <a:rPr lang="fr-FR" sz="2000" dirty="0">
                <a:ln>
                  <a:solidFill>
                    <a:srgbClr val="0AA5D3"/>
                  </a:solidFill>
                </a:ln>
                <a:noFill/>
                <a:latin typeface="Signika Medium" pitchFamily="2" charset="77"/>
                <a:ea typeface="Inter Tight" pitchFamily="2" charset="0"/>
                <a:cs typeface="Inter Tight" pitchFamily="2" charset="0"/>
              </a:rPr>
              <a:t>- 14,4 %</a:t>
            </a:r>
          </a:p>
        </p:txBody>
      </p:sp>
      <p:cxnSp>
        <p:nvCxnSpPr>
          <p:cNvPr id="31" name="Connecteur droit 30">
            <a:extLst>
              <a:ext uri="{FF2B5EF4-FFF2-40B4-BE49-F238E27FC236}">
                <a16:creationId xmlns:a16="http://schemas.microsoft.com/office/drawing/2014/main" id="{337E582F-37B7-C4D8-0B60-F91672E3BEAA}"/>
              </a:ext>
            </a:extLst>
          </p:cNvPr>
          <p:cNvCxnSpPr/>
          <p:nvPr/>
        </p:nvCxnSpPr>
        <p:spPr>
          <a:xfrm>
            <a:off x="7498080" y="3391626"/>
            <a:ext cx="3322317"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B3D5F7CF-EDDC-0A70-2B37-F0279B33BE8D}"/>
              </a:ext>
            </a:extLst>
          </p:cNvPr>
          <p:cNvSpPr txBox="1"/>
          <p:nvPr/>
        </p:nvSpPr>
        <p:spPr>
          <a:xfrm>
            <a:off x="7596313" y="2788126"/>
            <a:ext cx="1626064" cy="461665"/>
          </a:xfrm>
          <a:prstGeom prst="rect">
            <a:avLst/>
          </a:prstGeom>
          <a:noFill/>
        </p:spPr>
        <p:txBody>
          <a:bodyPr wrap="square" rtlCol="0">
            <a:spAutoFit/>
          </a:bodyPr>
          <a:lstStyle/>
          <a:p>
            <a:pPr algn="ctr"/>
            <a:r>
              <a:rPr lang="fr-FR" sz="1200" dirty="0">
                <a:solidFill>
                  <a:srgbClr val="00473C"/>
                </a:solidFill>
                <a:latin typeface="Signika Light" pitchFamily="2" charset="77"/>
                <a:ea typeface="Inter Tight" pitchFamily="2" charset="0"/>
                <a:cs typeface="Inter Tight" pitchFamily="2" charset="0"/>
              </a:rPr>
              <a:t>Clients AURA</a:t>
            </a:r>
            <a:br>
              <a:rPr lang="fr-FR" sz="1200" dirty="0">
                <a:solidFill>
                  <a:srgbClr val="00473C"/>
                </a:solidFill>
                <a:latin typeface="Signika Light" pitchFamily="2" charset="77"/>
                <a:ea typeface="Inter Tight" pitchFamily="2" charset="0"/>
                <a:cs typeface="Inter Tight" pitchFamily="2" charset="0"/>
              </a:rPr>
            </a:br>
            <a:r>
              <a:rPr lang="fr-FR" sz="1200" dirty="0">
                <a:solidFill>
                  <a:srgbClr val="00473C"/>
                </a:solidFill>
                <a:latin typeface="Signika Light" pitchFamily="2" charset="77"/>
                <a:ea typeface="Inter Tight" pitchFamily="2" charset="0"/>
                <a:cs typeface="Inter Tight" pitchFamily="2" charset="0"/>
              </a:rPr>
              <a:t>non accompagnés</a:t>
            </a:r>
          </a:p>
        </p:txBody>
      </p:sp>
      <p:sp>
        <p:nvSpPr>
          <p:cNvPr id="33" name="ZoneTexte 32">
            <a:extLst>
              <a:ext uri="{FF2B5EF4-FFF2-40B4-BE49-F238E27FC236}">
                <a16:creationId xmlns:a16="http://schemas.microsoft.com/office/drawing/2014/main" id="{B057D9C4-1FA3-0D6F-B307-31F4E36B76AB}"/>
              </a:ext>
            </a:extLst>
          </p:cNvPr>
          <p:cNvSpPr txBox="1"/>
          <p:nvPr/>
        </p:nvSpPr>
        <p:spPr>
          <a:xfrm>
            <a:off x="9091242" y="2788126"/>
            <a:ext cx="1514484" cy="461665"/>
          </a:xfrm>
          <a:prstGeom prst="rect">
            <a:avLst/>
          </a:prstGeom>
          <a:noFill/>
        </p:spPr>
        <p:txBody>
          <a:bodyPr wrap="square" rtlCol="0">
            <a:spAutoFit/>
          </a:bodyPr>
          <a:lstStyle/>
          <a:p>
            <a:pPr algn="ctr"/>
            <a:r>
              <a:rPr lang="fr-FR" sz="1200" dirty="0">
                <a:solidFill>
                  <a:srgbClr val="00473C"/>
                </a:solidFill>
                <a:latin typeface="Signika Light" pitchFamily="2" charset="77"/>
                <a:ea typeface="Inter Tight" pitchFamily="2" charset="0"/>
                <a:cs typeface="Inter Tight" pitchFamily="2" charset="0"/>
              </a:rPr>
              <a:t>Clients AURA accompagnés</a:t>
            </a:r>
          </a:p>
        </p:txBody>
      </p:sp>
      <p:sp>
        <p:nvSpPr>
          <p:cNvPr id="4" name="Espace réservé du numéro de diapositive 5">
            <a:extLst>
              <a:ext uri="{FF2B5EF4-FFF2-40B4-BE49-F238E27FC236}">
                <a16:creationId xmlns:a16="http://schemas.microsoft.com/office/drawing/2014/main" id="{4180C8E3-D296-25B7-B765-DEF695CD8091}"/>
              </a:ext>
            </a:extLst>
          </p:cNvPr>
          <p:cNvSpPr>
            <a:spLocks noGrp="1"/>
          </p:cNvSpPr>
          <p:nvPr>
            <p:ph type="sldNum" sz="quarter" idx="4"/>
          </p:nvPr>
        </p:nvSpPr>
        <p:spPr>
          <a:xfrm>
            <a:off x="9188993" y="6313487"/>
            <a:ext cx="2743200" cy="365124"/>
          </a:xfrm>
        </p:spPr>
        <p:txBody>
          <a:bodyPr/>
          <a:lstStyle/>
          <a:p>
            <a:fld id="{2C0F483E-095F-CB46-A5F6-8D3A2E8640DC}" type="slidenum">
              <a:rPr lang="fr-FR" smtClean="0"/>
              <a:pPr/>
              <a:t>12</a:t>
            </a:fld>
            <a:endParaRPr lang="fr-FR" dirty="0"/>
          </a:p>
        </p:txBody>
      </p:sp>
    </p:spTree>
    <p:extLst>
      <p:ext uri="{BB962C8B-B14F-4D97-AF65-F5344CB8AC3E}">
        <p14:creationId xmlns:p14="http://schemas.microsoft.com/office/powerpoint/2010/main" val="3650312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17">
            <a:extLst>
              <a:ext uri="{FF2B5EF4-FFF2-40B4-BE49-F238E27FC236}">
                <a16:creationId xmlns:a16="http://schemas.microsoft.com/office/drawing/2014/main" id="{603C9385-BF53-5AB5-1AEE-2AE0CB5C375C}"/>
              </a:ext>
            </a:extLst>
          </p:cNvPr>
          <p:cNvSpPr/>
          <p:nvPr/>
        </p:nvSpPr>
        <p:spPr>
          <a:xfrm>
            <a:off x="479425" y="4858991"/>
            <a:ext cx="5258766" cy="1272964"/>
          </a:xfrm>
          <a:prstGeom prst="roundRect">
            <a:avLst>
              <a:gd name="adj" fmla="val 10947"/>
            </a:avLst>
          </a:prstGeom>
          <a:solidFill>
            <a:srgbClr val="C9DCE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r-FR" sz="1600" b="0" i="0" u="none" strike="noStrike" kern="1200" cap="none" spc="0" normalizeH="0" baseline="0" noProof="0" dirty="0">
                <a:ln>
                  <a:noFill/>
                </a:ln>
                <a:solidFill>
                  <a:srgbClr val="1583C1"/>
                </a:solidFill>
                <a:effectLst/>
                <a:uLnTx/>
                <a:uFillTx/>
                <a:latin typeface="Signika Medium" pitchFamily="2" charset="77"/>
                <a:ea typeface="Inter Tight SemiBold" pitchFamily="2" charset="0"/>
                <a:cs typeface="Inter Tight SemiBold" pitchFamily="2" charset="0"/>
              </a:rPr>
              <a:t>Ecole primaire de Vallon en Sully</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r-FR" sz="12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Accompagnement sur hybridation de la chaufferie. Mise en service prévue hiver 2024.</a:t>
            </a:r>
          </a:p>
        </p:txBody>
      </p:sp>
      <p:sp>
        <p:nvSpPr>
          <p:cNvPr id="48" name="Ellipse 47">
            <a:extLst>
              <a:ext uri="{FF2B5EF4-FFF2-40B4-BE49-F238E27FC236}">
                <a16:creationId xmlns:a16="http://schemas.microsoft.com/office/drawing/2014/main" id="{A74C486F-51C5-1EBB-CC4E-5C09E5073CE7}"/>
              </a:ext>
            </a:extLst>
          </p:cNvPr>
          <p:cNvSpPr/>
          <p:nvPr/>
        </p:nvSpPr>
        <p:spPr>
          <a:xfrm>
            <a:off x="5224424" y="4952688"/>
            <a:ext cx="373846" cy="37384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067EC5E1-28AC-EABC-03CC-666573760963}"/>
              </a:ext>
            </a:extLst>
          </p:cNvPr>
          <p:cNvSpPr/>
          <p:nvPr/>
        </p:nvSpPr>
        <p:spPr>
          <a:xfrm>
            <a:off x="479425" y="3455641"/>
            <a:ext cx="5258766" cy="1272964"/>
          </a:xfrm>
          <a:prstGeom prst="roundRect">
            <a:avLst>
              <a:gd name="adj" fmla="val 10947"/>
            </a:avLst>
          </a:prstGeom>
          <a:solidFill>
            <a:srgbClr val="C9DCE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r-FR" sz="1600" b="0" i="0" u="none" strike="noStrike" kern="1200" cap="none" spc="0" normalizeH="0" baseline="0" noProof="0" dirty="0">
                <a:ln>
                  <a:noFill/>
                </a:ln>
                <a:solidFill>
                  <a:srgbClr val="1583C1"/>
                </a:solidFill>
                <a:effectLst/>
                <a:uLnTx/>
                <a:uFillTx/>
                <a:latin typeface="Signika Medium" pitchFamily="2" charset="77"/>
                <a:ea typeface="Inter Tight SemiBold" pitchFamily="2" charset="0"/>
                <a:cs typeface="Inter Tight SemiBold" pitchFamily="2" charset="0"/>
              </a:rPr>
              <a:t>Mairie de </a:t>
            </a:r>
            <a:r>
              <a:rPr kumimoji="0" lang="fr-FR" sz="1600" b="0" i="0" u="none" strike="noStrike" kern="1200" cap="none" spc="0" normalizeH="0" baseline="0" noProof="0" dirty="0" err="1">
                <a:ln>
                  <a:noFill/>
                </a:ln>
                <a:solidFill>
                  <a:srgbClr val="1583C1"/>
                </a:solidFill>
                <a:effectLst/>
                <a:uLnTx/>
                <a:uFillTx/>
                <a:latin typeface="Signika Medium" pitchFamily="2" charset="77"/>
                <a:ea typeface="Inter Tight SemiBold" pitchFamily="2" charset="0"/>
                <a:cs typeface="Inter Tight SemiBold" pitchFamily="2" charset="0"/>
              </a:rPr>
              <a:t>Satolas</a:t>
            </a:r>
            <a:r>
              <a:rPr kumimoji="0" lang="fr-FR" sz="1600" b="0" i="0" u="none" strike="noStrike" kern="1200" cap="none" spc="0" normalizeH="0" baseline="0" noProof="0" dirty="0">
                <a:ln>
                  <a:noFill/>
                </a:ln>
                <a:solidFill>
                  <a:srgbClr val="1583C1"/>
                </a:solidFill>
                <a:effectLst/>
                <a:uLnTx/>
                <a:uFillTx/>
                <a:latin typeface="Signika Medium" pitchFamily="2" charset="77"/>
                <a:ea typeface="Inter Tight SemiBold" pitchFamily="2" charset="0"/>
                <a:cs typeface="Inter Tight SemiBold" pitchFamily="2" charset="0"/>
              </a:rPr>
              <a:t> &amp; </a:t>
            </a:r>
            <a:r>
              <a:rPr kumimoji="0" lang="fr-FR" sz="1600" b="0" i="0" u="none" strike="noStrike" kern="1200" cap="none" spc="0" normalizeH="0" baseline="0" noProof="0" dirty="0" err="1">
                <a:ln>
                  <a:noFill/>
                </a:ln>
                <a:solidFill>
                  <a:srgbClr val="1583C1"/>
                </a:solidFill>
                <a:effectLst/>
                <a:uLnTx/>
                <a:uFillTx/>
                <a:latin typeface="Signika Medium" pitchFamily="2" charset="77"/>
                <a:ea typeface="Inter Tight SemiBold" pitchFamily="2" charset="0"/>
                <a:cs typeface="Inter Tight SemiBold" pitchFamily="2" charset="0"/>
              </a:rPr>
              <a:t>Bonce</a:t>
            </a:r>
            <a:endParaRPr kumimoji="0" lang="fr-FR" sz="1600" b="0" i="0" u="none" strike="noStrike" kern="1200" cap="none" spc="0" normalizeH="0" baseline="0" noProof="0" dirty="0">
              <a:ln>
                <a:noFill/>
              </a:ln>
              <a:solidFill>
                <a:srgbClr val="1583C1"/>
              </a:solidFill>
              <a:effectLst/>
              <a:uLnTx/>
              <a:uFillTx/>
              <a:latin typeface="Signika Medium" pitchFamily="2" charset="77"/>
              <a:ea typeface="Inter Tight SemiBold" pitchFamily="2" charset="0"/>
              <a:cs typeface="Inter Tight SemiBold" pitchFamily="2"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r-FR" sz="12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Accompagnement de la mairie pour convertir les </a:t>
            </a:r>
            <a:r>
              <a:rPr kumimoji="0" lang="fr-FR" sz="1200" b="0" i="0" u="none" strike="noStrike" kern="1200" cap="none" spc="0" normalizeH="0" baseline="0" noProof="0" dirty="0">
                <a:ln>
                  <a:noFill/>
                </a:ln>
                <a:solidFill>
                  <a:srgbClr val="00473C"/>
                </a:solidFill>
                <a:effectLst/>
                <a:uLnTx/>
                <a:uFillTx/>
                <a:latin typeface="Signika Medium" pitchFamily="2" charset="77"/>
                <a:ea typeface="Inter Tight SemiBold" pitchFamily="2" charset="0"/>
                <a:cs typeface="Inter Tight SemiBold" pitchFamily="2" charset="0"/>
              </a:rPr>
              <a:t>9 bâtiments publics</a:t>
            </a:r>
            <a:r>
              <a:rPr kumimoji="0" lang="fr-FR" sz="1200" b="0" i="0" u="none" strike="noStrike" kern="1200" cap="none" spc="0" normalizeH="0" baseline="0" noProof="0" dirty="0">
                <a:ln>
                  <a:noFill/>
                </a:ln>
                <a:solidFill>
                  <a:prstClr val="black"/>
                </a:solidFill>
                <a:effectLst/>
                <a:uLnTx/>
                <a:uFillTx/>
                <a:latin typeface="Signika" pitchFamily="2" charset="77"/>
                <a:ea typeface="Inter Tight" pitchFamily="2" charset="0"/>
                <a:cs typeface="Inter Tight" pitchFamily="2" charset="0"/>
              </a:rPr>
              <a:t> </a:t>
            </a:r>
            <a:r>
              <a:rPr kumimoji="0" lang="fr-FR" sz="12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du fioul au gaz vert </a:t>
            </a:r>
            <a:r>
              <a:rPr kumimoji="0" lang="fr-FR" sz="1200" b="0" i="0" u="none" strike="noStrike" kern="1200" cap="none" spc="0" normalizeH="0" baseline="0" noProof="0" dirty="0">
                <a:ln>
                  <a:noFill/>
                </a:ln>
                <a:solidFill>
                  <a:prstClr val="black"/>
                </a:solidFill>
                <a:effectLst/>
                <a:uLnTx/>
                <a:uFillTx/>
                <a:latin typeface="Signika" pitchFamily="2" charset="77"/>
                <a:ea typeface="Inter Tight" pitchFamily="2" charset="0"/>
                <a:cs typeface="Inter Tight" pitchFamily="2" charset="0"/>
              </a:rPr>
              <a:t>– </a:t>
            </a:r>
            <a:r>
              <a:rPr kumimoji="0" lang="fr-FR" sz="1200" b="0" i="0" u="none" strike="noStrike" kern="1200" cap="none" spc="0" normalizeH="0" baseline="0" noProof="0" dirty="0">
                <a:ln>
                  <a:noFill/>
                </a:ln>
                <a:solidFill>
                  <a:srgbClr val="00473C"/>
                </a:solidFill>
                <a:effectLst/>
                <a:uLnTx/>
                <a:uFillTx/>
                <a:latin typeface="Signika Medium" pitchFamily="2" charset="77"/>
                <a:ea typeface="Inter Tight SemiBold" pitchFamily="2" charset="0"/>
                <a:cs typeface="Inter Tight SemiBold" pitchFamily="2" charset="0"/>
              </a:rPr>
              <a:t>Gain 390 </a:t>
            </a:r>
            <a:r>
              <a:rPr kumimoji="0" lang="fr-FR" sz="1200" b="0" i="0" u="none" strike="noStrike" kern="1200" cap="none" spc="0" normalizeH="0" baseline="0" noProof="0" dirty="0" err="1">
                <a:ln>
                  <a:noFill/>
                </a:ln>
                <a:solidFill>
                  <a:srgbClr val="00473C"/>
                </a:solidFill>
                <a:effectLst/>
                <a:uLnTx/>
                <a:uFillTx/>
                <a:latin typeface="Signika Medium" pitchFamily="2" charset="77"/>
                <a:ea typeface="Inter Tight SemiBold" pitchFamily="2" charset="0"/>
                <a:cs typeface="Inter Tight SemiBold" pitchFamily="2" charset="0"/>
              </a:rPr>
              <a:t>T</a:t>
            </a:r>
            <a:r>
              <a:rPr kumimoji="0" lang="fr-FR" sz="1200" b="0" i="0" u="none" strike="noStrike" kern="1200" cap="none" spc="0" normalizeH="0" baseline="0" noProof="0" dirty="0">
                <a:ln>
                  <a:noFill/>
                </a:ln>
                <a:solidFill>
                  <a:srgbClr val="00473C"/>
                </a:solidFill>
                <a:effectLst/>
                <a:uLnTx/>
                <a:uFillTx/>
                <a:latin typeface="Signika Medium" pitchFamily="2" charset="77"/>
                <a:ea typeface="Inter Tight SemiBold" pitchFamily="2" charset="0"/>
                <a:cs typeface="Inter Tight SemiBold" pitchFamily="2" charset="0"/>
              </a:rPr>
              <a:t> CO2eq / an</a:t>
            </a:r>
          </a:p>
        </p:txBody>
      </p:sp>
      <p:pic>
        <p:nvPicPr>
          <p:cNvPr id="45" name="Image 44">
            <a:extLst>
              <a:ext uri="{FF2B5EF4-FFF2-40B4-BE49-F238E27FC236}">
                <a16:creationId xmlns:a16="http://schemas.microsoft.com/office/drawing/2014/main" id="{935F8167-295B-FAE9-E625-8069648A81FA}"/>
              </a:ext>
            </a:extLst>
          </p:cNvPr>
          <p:cNvPicPr>
            <a:picLocks noChangeAspect="1"/>
          </p:cNvPicPr>
          <p:nvPr/>
        </p:nvPicPr>
        <p:blipFill rotWithShape="1">
          <a:blip r:embed="rId4"/>
          <a:srcRect l="34394" t="8284" r="36141" b="48698"/>
          <a:stretch/>
        </p:blipFill>
        <p:spPr>
          <a:xfrm>
            <a:off x="5311775" y="3454189"/>
            <a:ext cx="191513" cy="279611"/>
          </a:xfrm>
          <a:prstGeom prst="rect">
            <a:avLst/>
          </a:prstGeom>
        </p:spPr>
      </p:pic>
      <p:pic>
        <p:nvPicPr>
          <p:cNvPr id="46" name="Image 45">
            <a:extLst>
              <a:ext uri="{FF2B5EF4-FFF2-40B4-BE49-F238E27FC236}">
                <a16:creationId xmlns:a16="http://schemas.microsoft.com/office/drawing/2014/main" id="{E9C2F327-28B3-DBF2-FBDB-F970E2A4D804}"/>
              </a:ext>
            </a:extLst>
          </p:cNvPr>
          <p:cNvPicPr>
            <a:picLocks noChangeAspect="1"/>
          </p:cNvPicPr>
          <p:nvPr/>
        </p:nvPicPr>
        <p:blipFill rotWithShape="1">
          <a:blip r:embed="rId4"/>
          <a:srcRect l="14735" t="22638" r="17128" b="8164"/>
          <a:stretch/>
        </p:blipFill>
        <p:spPr>
          <a:xfrm>
            <a:off x="5224471" y="3532747"/>
            <a:ext cx="368088" cy="373846"/>
          </a:xfrm>
          <a:prstGeom prst="ellipse">
            <a:avLst/>
          </a:prstGeom>
        </p:spPr>
      </p:pic>
      <p:sp>
        <p:nvSpPr>
          <p:cNvPr id="8" name="Rectangle : coins arrondis 7">
            <a:extLst>
              <a:ext uri="{FF2B5EF4-FFF2-40B4-BE49-F238E27FC236}">
                <a16:creationId xmlns:a16="http://schemas.microsoft.com/office/drawing/2014/main" id="{7081EA2D-3D90-5719-783F-9CC5A58EB9BE}"/>
              </a:ext>
            </a:extLst>
          </p:cNvPr>
          <p:cNvSpPr/>
          <p:nvPr/>
        </p:nvSpPr>
        <p:spPr>
          <a:xfrm>
            <a:off x="479425" y="2052291"/>
            <a:ext cx="5258766" cy="1272964"/>
          </a:xfrm>
          <a:prstGeom prst="roundRect">
            <a:avLst>
              <a:gd name="adj" fmla="val 10947"/>
            </a:avLst>
          </a:prstGeom>
          <a:solidFill>
            <a:srgbClr val="C9DCE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600" dirty="0">
                <a:solidFill>
                  <a:srgbClr val="1583C1"/>
                </a:solidFill>
                <a:effectLst/>
                <a:latin typeface="Signika Medium" pitchFamily="2" charset="77"/>
                <a:ea typeface="Inter Tight SemiBold" pitchFamily="2" charset="0"/>
                <a:cs typeface="Inter Tight SemiBold" pitchFamily="2" charset="0"/>
              </a:rPr>
              <a:t>Ecole privée – OGEC La Favorite</a:t>
            </a:r>
          </a:p>
          <a:p>
            <a:pPr>
              <a:spcBef>
                <a:spcPts val="1000"/>
              </a:spcBef>
            </a:pPr>
            <a:r>
              <a:rPr lang="fr-FR" sz="1400" dirty="0">
                <a:solidFill>
                  <a:srgbClr val="00473C"/>
                </a:solidFill>
                <a:latin typeface="Signika Light" pitchFamily="2" charset="77"/>
                <a:ea typeface="Inter Tight SemiBold" pitchFamily="2" charset="0"/>
                <a:cs typeface="Inter Tight SemiBold" pitchFamily="2" charset="0"/>
              </a:rPr>
              <a:t>Accompagnement avec partenaire « </a:t>
            </a:r>
            <a:r>
              <a:rPr lang="fr-FR" sz="1400" dirty="0" err="1">
                <a:solidFill>
                  <a:srgbClr val="00473C"/>
                </a:solidFill>
                <a:latin typeface="Signika Light" pitchFamily="2" charset="77"/>
                <a:ea typeface="Inter Tight SemiBold" pitchFamily="2" charset="0"/>
                <a:cs typeface="Inter Tight SemiBold" pitchFamily="2" charset="0"/>
              </a:rPr>
              <a:t>Walterre</a:t>
            </a:r>
            <a:r>
              <a:rPr lang="fr-FR" sz="1400" dirty="0">
                <a:solidFill>
                  <a:srgbClr val="00473C"/>
                </a:solidFill>
                <a:latin typeface="Signika Light" pitchFamily="2" charset="77"/>
                <a:ea typeface="Inter Tight SemiBold" pitchFamily="2" charset="0"/>
                <a:cs typeface="Inter Tight SemiBold" pitchFamily="2" charset="0"/>
              </a:rPr>
              <a:t> » </a:t>
            </a:r>
            <a:br>
              <a:rPr lang="fr-FR" sz="1400" dirty="0">
                <a:solidFill>
                  <a:srgbClr val="00473C"/>
                </a:solidFill>
                <a:latin typeface="Signika Light" pitchFamily="2" charset="77"/>
                <a:ea typeface="Inter Tight SemiBold" pitchFamily="2" charset="0"/>
                <a:cs typeface="Inter Tight SemiBold" pitchFamily="2" charset="0"/>
              </a:rPr>
            </a:br>
            <a:r>
              <a:rPr lang="fr-FR" sz="1400" dirty="0">
                <a:solidFill>
                  <a:srgbClr val="00473C"/>
                </a:solidFill>
                <a:latin typeface="Signika Light" pitchFamily="2" charset="77"/>
                <a:ea typeface="Inter Tight SemiBold" pitchFamily="2" charset="0"/>
                <a:cs typeface="Inter Tight SemiBold" pitchFamily="2" charset="0"/>
              </a:rPr>
              <a:t>- </a:t>
            </a:r>
            <a:r>
              <a:rPr lang="fr-FR" sz="1400" dirty="0">
                <a:solidFill>
                  <a:srgbClr val="00473C"/>
                </a:solidFill>
                <a:latin typeface="Signika Medium" pitchFamily="2" charset="77"/>
                <a:ea typeface="Inter Tight SemiBold" pitchFamily="2" charset="0"/>
                <a:cs typeface="Inter Tight SemiBold" pitchFamily="2" charset="0"/>
              </a:rPr>
              <a:t>Gain 39% économie d’énergie</a:t>
            </a:r>
            <a:endParaRPr lang="fr-FR" sz="1400" dirty="0">
              <a:solidFill>
                <a:srgbClr val="00473C"/>
              </a:solidFill>
              <a:latin typeface="Signika Medium" pitchFamily="2" charset="77"/>
              <a:ea typeface="Inter Tight" pitchFamily="2" charset="0"/>
              <a:cs typeface="Inter Tight" pitchFamily="2" charset="0"/>
            </a:endParaRPr>
          </a:p>
        </p:txBody>
      </p:sp>
      <p:sp>
        <p:nvSpPr>
          <p:cNvPr id="44" name="Rectangle : coins arrondis 43">
            <a:extLst>
              <a:ext uri="{FF2B5EF4-FFF2-40B4-BE49-F238E27FC236}">
                <a16:creationId xmlns:a16="http://schemas.microsoft.com/office/drawing/2014/main" id="{54CFD070-E979-4D49-83E3-006A1AE6F375}"/>
              </a:ext>
            </a:extLst>
          </p:cNvPr>
          <p:cNvSpPr/>
          <p:nvPr/>
        </p:nvSpPr>
        <p:spPr>
          <a:xfrm>
            <a:off x="4114800" y="2181225"/>
            <a:ext cx="1454150" cy="34375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2CB2CCE-6CEA-8839-8F10-1EA183150431}"/>
              </a:ext>
            </a:extLst>
          </p:cNvPr>
          <p:cNvSpPr/>
          <p:nvPr/>
        </p:nvSpPr>
        <p:spPr>
          <a:xfrm>
            <a:off x="6096003" y="-16535"/>
            <a:ext cx="6095997" cy="6891069"/>
          </a:xfrm>
          <a:prstGeom prst="rect">
            <a:avLst/>
          </a:prstGeom>
          <a:solidFill>
            <a:srgbClr val="C9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67A98A9-FAEA-346E-C4FB-47E330513CF8}"/>
              </a:ext>
            </a:extLst>
          </p:cNvPr>
          <p:cNvSpPr>
            <a:spLocks noGrp="1"/>
          </p:cNvSpPr>
          <p:nvPr>
            <p:ph type="title"/>
          </p:nvPr>
        </p:nvSpPr>
        <p:spPr>
          <a:xfrm>
            <a:off x="359181" y="654530"/>
            <a:ext cx="11573012" cy="650399"/>
          </a:xfrm>
        </p:spPr>
        <p:txBody>
          <a:bodyPr>
            <a:noAutofit/>
          </a:bodyPr>
          <a:lstStyle/>
          <a:p>
            <a:r>
              <a:rPr lang="fr-FR" dirty="0">
                <a:effectLst/>
              </a:rPr>
              <a:t>Quelques exemples de </a:t>
            </a:r>
            <a:r>
              <a:rPr lang="fr-FR" dirty="0">
                <a:solidFill>
                  <a:srgbClr val="0CA5D3"/>
                </a:solidFill>
              </a:rPr>
              <a:t>réalisations concrètes </a:t>
            </a:r>
            <a:r>
              <a:rPr lang="fr-FR" dirty="0"/>
              <a:t>en 2023</a:t>
            </a:r>
            <a:endParaRPr lang="fr-FR" dirty="0">
              <a:solidFill>
                <a:srgbClr val="239EA0"/>
              </a:solidFill>
            </a:endParaRPr>
          </a:p>
        </p:txBody>
      </p:sp>
      <p:sp>
        <p:nvSpPr>
          <p:cNvPr id="32" name="Rectangle : coins arrondis 31">
            <a:extLst>
              <a:ext uri="{FF2B5EF4-FFF2-40B4-BE49-F238E27FC236}">
                <a16:creationId xmlns:a16="http://schemas.microsoft.com/office/drawing/2014/main" id="{FC1B346C-53CA-21BF-4692-8405B8383229}"/>
              </a:ext>
            </a:extLst>
          </p:cNvPr>
          <p:cNvSpPr/>
          <p:nvPr/>
        </p:nvSpPr>
        <p:spPr>
          <a:xfrm>
            <a:off x="6482661" y="2052291"/>
            <a:ext cx="5258766" cy="1272964"/>
          </a:xfrm>
          <a:prstGeom prst="roundRect">
            <a:avLst>
              <a:gd name="adj" fmla="val 109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600" dirty="0">
                <a:solidFill>
                  <a:srgbClr val="1583C1"/>
                </a:solidFill>
                <a:latin typeface="Signika Medium" pitchFamily="2" charset="77"/>
                <a:ea typeface="Inter Tight SemiBold" pitchFamily="2" charset="0"/>
                <a:cs typeface="Inter Tight SemiBold" pitchFamily="2" charset="0"/>
              </a:rPr>
              <a:t>Signature 13 conventions </a:t>
            </a:r>
            <a:br>
              <a:rPr lang="fr-FR" sz="1600" dirty="0">
                <a:solidFill>
                  <a:srgbClr val="1583C1"/>
                </a:solidFill>
                <a:latin typeface="Signika Medium" pitchFamily="2" charset="77"/>
                <a:ea typeface="Inter Tight SemiBold" pitchFamily="2" charset="0"/>
                <a:cs typeface="Inter Tight SemiBold" pitchFamily="2" charset="0"/>
              </a:rPr>
            </a:br>
            <a:r>
              <a:rPr lang="fr-FR" sz="1600" dirty="0">
                <a:solidFill>
                  <a:srgbClr val="1583C1"/>
                </a:solidFill>
                <a:latin typeface="Signika Medium" pitchFamily="2" charset="77"/>
                <a:ea typeface="Inter Tight SemiBold" pitchFamily="2" charset="0"/>
                <a:cs typeface="Inter Tight SemiBold" pitchFamily="2" charset="0"/>
              </a:rPr>
              <a:t>« Transition énergétique » en 2023</a:t>
            </a:r>
          </a:p>
          <a:p>
            <a:pPr>
              <a:spcBef>
                <a:spcPts val="1000"/>
              </a:spcBef>
            </a:pPr>
            <a:r>
              <a:rPr lang="fr-FR" sz="1400" dirty="0">
                <a:solidFill>
                  <a:srgbClr val="00473C"/>
                </a:solidFill>
                <a:latin typeface="Signika Light" pitchFamily="2" charset="77"/>
                <a:ea typeface="Inter Tight SemiBold" pitchFamily="2" charset="0"/>
                <a:cs typeface="Inter Tight SemiBold" pitchFamily="2" charset="0"/>
              </a:rPr>
              <a:t>Accompagnement technique sur l’ensemble </a:t>
            </a:r>
            <a:br>
              <a:rPr lang="fr-FR" sz="1400" dirty="0">
                <a:solidFill>
                  <a:srgbClr val="00473C"/>
                </a:solidFill>
                <a:latin typeface="Signika Light" pitchFamily="2" charset="77"/>
                <a:ea typeface="Inter Tight SemiBold" pitchFamily="2" charset="0"/>
                <a:cs typeface="Inter Tight SemiBold" pitchFamily="2" charset="0"/>
              </a:rPr>
            </a:br>
            <a:r>
              <a:rPr lang="fr-FR" sz="1400" dirty="0">
                <a:solidFill>
                  <a:srgbClr val="00473C"/>
                </a:solidFill>
                <a:latin typeface="Signika Light" pitchFamily="2" charset="77"/>
                <a:ea typeface="Inter Tight SemiBold" pitchFamily="2" charset="0"/>
                <a:cs typeface="Inter Tight SemiBold" pitchFamily="2" charset="0"/>
              </a:rPr>
              <a:t>du patrimoine et achat de gaz vert.</a:t>
            </a:r>
          </a:p>
        </p:txBody>
      </p:sp>
      <p:sp>
        <p:nvSpPr>
          <p:cNvPr id="4" name="Espace réservé du numéro de diapositive 5">
            <a:extLst>
              <a:ext uri="{FF2B5EF4-FFF2-40B4-BE49-F238E27FC236}">
                <a16:creationId xmlns:a16="http://schemas.microsoft.com/office/drawing/2014/main" id="{378823EC-6232-3BC7-CE9D-98A21B487D8A}"/>
              </a:ext>
            </a:extLst>
          </p:cNvPr>
          <p:cNvSpPr>
            <a:spLocks noGrp="1"/>
          </p:cNvSpPr>
          <p:nvPr>
            <p:ph type="sldNum" sz="quarter" idx="4"/>
          </p:nvPr>
        </p:nvSpPr>
        <p:spPr>
          <a:xfrm>
            <a:off x="9188993" y="6313487"/>
            <a:ext cx="2743200" cy="365124"/>
          </a:xfrm>
        </p:spPr>
        <p:txBody>
          <a:bodyPr/>
          <a:lstStyle/>
          <a:p>
            <a:fld id="{2C0F483E-095F-CB46-A5F6-8D3A2E8640DC}" type="slidenum">
              <a:rPr lang="fr-FR" smtClean="0"/>
              <a:pPr/>
              <a:t>13</a:t>
            </a:fld>
            <a:endParaRPr lang="fr-FR" dirty="0"/>
          </a:p>
        </p:txBody>
      </p:sp>
      <p:cxnSp>
        <p:nvCxnSpPr>
          <p:cNvPr id="14" name="Connecteur droit 13">
            <a:extLst>
              <a:ext uri="{FF2B5EF4-FFF2-40B4-BE49-F238E27FC236}">
                <a16:creationId xmlns:a16="http://schemas.microsoft.com/office/drawing/2014/main" id="{BE1A0A1A-4480-89AF-826D-2C77055CEAA4}"/>
              </a:ext>
            </a:extLst>
          </p:cNvPr>
          <p:cNvCxnSpPr/>
          <p:nvPr/>
        </p:nvCxnSpPr>
        <p:spPr>
          <a:xfrm>
            <a:off x="479425" y="1304929"/>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sp>
        <p:nvSpPr>
          <p:cNvPr id="19" name="Rectangle : coins arrondis 18">
            <a:extLst>
              <a:ext uri="{FF2B5EF4-FFF2-40B4-BE49-F238E27FC236}">
                <a16:creationId xmlns:a16="http://schemas.microsoft.com/office/drawing/2014/main" id="{011DEA44-236B-9F39-E38A-06CFB478F662}"/>
              </a:ext>
            </a:extLst>
          </p:cNvPr>
          <p:cNvSpPr/>
          <p:nvPr/>
        </p:nvSpPr>
        <p:spPr>
          <a:xfrm rot="18900000">
            <a:off x="8965994" y="3180151"/>
            <a:ext cx="292100" cy="292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EB19DF07-6393-68F3-4922-F50EEB973CF9}"/>
              </a:ext>
            </a:extLst>
          </p:cNvPr>
          <p:cNvSpPr/>
          <p:nvPr/>
        </p:nvSpPr>
        <p:spPr>
          <a:xfrm>
            <a:off x="7835898" y="37338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040E1EBE-8F4A-7A4B-E88C-13D1002A829B}"/>
              </a:ext>
            </a:extLst>
          </p:cNvPr>
          <p:cNvSpPr/>
          <p:nvPr/>
        </p:nvSpPr>
        <p:spPr>
          <a:xfrm>
            <a:off x="8756648" y="37338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EC922F32-A532-2D2C-B567-0AE7E1088BFC}"/>
              </a:ext>
            </a:extLst>
          </p:cNvPr>
          <p:cNvSpPr/>
          <p:nvPr/>
        </p:nvSpPr>
        <p:spPr>
          <a:xfrm>
            <a:off x="9677398" y="37338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8593E300-10B4-FD0C-C6D4-B39C76C84BB4}"/>
              </a:ext>
            </a:extLst>
          </p:cNvPr>
          <p:cNvSpPr/>
          <p:nvPr/>
        </p:nvSpPr>
        <p:spPr>
          <a:xfrm>
            <a:off x="6917062" y="45974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CA78BD54-5732-97F7-CBAC-2763C6BEE26C}"/>
              </a:ext>
            </a:extLst>
          </p:cNvPr>
          <p:cNvSpPr/>
          <p:nvPr/>
        </p:nvSpPr>
        <p:spPr>
          <a:xfrm>
            <a:off x="7835695" y="45974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342D4808-8F2A-023E-57AF-DEACF4487660}"/>
              </a:ext>
            </a:extLst>
          </p:cNvPr>
          <p:cNvSpPr/>
          <p:nvPr/>
        </p:nvSpPr>
        <p:spPr>
          <a:xfrm>
            <a:off x="8754328" y="45974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5641AFAF-855D-DB0F-49F9-F1D89FACCE18}"/>
              </a:ext>
            </a:extLst>
          </p:cNvPr>
          <p:cNvSpPr/>
          <p:nvPr/>
        </p:nvSpPr>
        <p:spPr>
          <a:xfrm>
            <a:off x="9672962" y="45974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873BC14B-E3CA-B7EF-ABC7-9443283EB714}"/>
              </a:ext>
            </a:extLst>
          </p:cNvPr>
          <p:cNvSpPr/>
          <p:nvPr/>
        </p:nvSpPr>
        <p:spPr>
          <a:xfrm>
            <a:off x="6917062" y="54356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764316A2-A162-6684-A7A1-1A9C3793D65B}"/>
              </a:ext>
            </a:extLst>
          </p:cNvPr>
          <p:cNvSpPr/>
          <p:nvPr/>
        </p:nvSpPr>
        <p:spPr>
          <a:xfrm>
            <a:off x="7835695" y="54356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90D72C82-62B5-C202-B8F6-3E1F5BD9A2CE}"/>
              </a:ext>
            </a:extLst>
          </p:cNvPr>
          <p:cNvSpPr/>
          <p:nvPr/>
        </p:nvSpPr>
        <p:spPr>
          <a:xfrm>
            <a:off x="8754328" y="54356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E5CAE201-989E-2BA1-C892-258E3930CD73}"/>
              </a:ext>
            </a:extLst>
          </p:cNvPr>
          <p:cNvSpPr/>
          <p:nvPr/>
        </p:nvSpPr>
        <p:spPr>
          <a:xfrm>
            <a:off x="9672962" y="54356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Image 38">
            <a:extLst>
              <a:ext uri="{FF2B5EF4-FFF2-40B4-BE49-F238E27FC236}">
                <a16:creationId xmlns:a16="http://schemas.microsoft.com/office/drawing/2014/main" id="{7D272D58-E33A-FE9D-CD7E-D1B30E309527}"/>
              </a:ext>
            </a:extLst>
          </p:cNvPr>
          <p:cNvPicPr>
            <a:picLocks noChangeAspect="1"/>
          </p:cNvPicPr>
          <p:nvPr/>
        </p:nvPicPr>
        <p:blipFill>
          <a:blip r:embed="rId5"/>
          <a:stretch>
            <a:fillRect/>
          </a:stretch>
        </p:blipFill>
        <p:spPr>
          <a:xfrm>
            <a:off x="4220247" y="2208405"/>
            <a:ext cx="1243256" cy="289399"/>
          </a:xfrm>
          <a:prstGeom prst="rect">
            <a:avLst/>
          </a:prstGeom>
        </p:spPr>
      </p:pic>
      <p:pic>
        <p:nvPicPr>
          <p:cNvPr id="47" name="Image 46">
            <a:extLst>
              <a:ext uri="{FF2B5EF4-FFF2-40B4-BE49-F238E27FC236}">
                <a16:creationId xmlns:a16="http://schemas.microsoft.com/office/drawing/2014/main" id="{DA58E39C-12CA-C54D-AFA6-9ACB796A5DAF}"/>
              </a:ext>
            </a:extLst>
          </p:cNvPr>
          <p:cNvPicPr>
            <a:picLocks noChangeAspect="1"/>
          </p:cNvPicPr>
          <p:nvPr/>
        </p:nvPicPr>
        <p:blipFill>
          <a:blip r:embed="rId6"/>
          <a:stretch>
            <a:fillRect/>
          </a:stretch>
        </p:blipFill>
        <p:spPr>
          <a:xfrm>
            <a:off x="5294669" y="5011311"/>
            <a:ext cx="233356" cy="256601"/>
          </a:xfrm>
          <a:prstGeom prst="rect">
            <a:avLst/>
          </a:prstGeom>
        </p:spPr>
      </p:pic>
      <p:pic>
        <p:nvPicPr>
          <p:cNvPr id="50" name="Image 49">
            <a:extLst>
              <a:ext uri="{FF2B5EF4-FFF2-40B4-BE49-F238E27FC236}">
                <a16:creationId xmlns:a16="http://schemas.microsoft.com/office/drawing/2014/main" id="{81BCB706-0267-7290-4206-F9EF8B790B4C}"/>
              </a:ext>
            </a:extLst>
          </p:cNvPr>
          <p:cNvPicPr>
            <a:picLocks noChangeAspect="1"/>
          </p:cNvPicPr>
          <p:nvPr/>
        </p:nvPicPr>
        <p:blipFill>
          <a:blip r:embed="rId7"/>
          <a:stretch>
            <a:fillRect/>
          </a:stretch>
        </p:blipFill>
        <p:spPr>
          <a:xfrm>
            <a:off x="7957639" y="3995629"/>
            <a:ext cx="442318" cy="162142"/>
          </a:xfrm>
          <a:prstGeom prst="rect">
            <a:avLst/>
          </a:prstGeom>
        </p:spPr>
      </p:pic>
      <p:pic>
        <p:nvPicPr>
          <p:cNvPr id="51" name="Image 50">
            <a:extLst>
              <a:ext uri="{FF2B5EF4-FFF2-40B4-BE49-F238E27FC236}">
                <a16:creationId xmlns:a16="http://schemas.microsoft.com/office/drawing/2014/main" id="{08D85D81-3304-DFA2-496B-D61EFF58178E}"/>
              </a:ext>
            </a:extLst>
          </p:cNvPr>
          <p:cNvPicPr>
            <a:picLocks noChangeAspect="1"/>
          </p:cNvPicPr>
          <p:nvPr/>
        </p:nvPicPr>
        <p:blipFill>
          <a:blip r:embed="rId8"/>
          <a:srcRect/>
          <a:stretch/>
        </p:blipFill>
        <p:spPr>
          <a:xfrm>
            <a:off x="8848024" y="3951890"/>
            <a:ext cx="475466" cy="249620"/>
          </a:xfrm>
          <a:prstGeom prst="rect">
            <a:avLst/>
          </a:prstGeom>
        </p:spPr>
      </p:pic>
      <p:pic>
        <p:nvPicPr>
          <p:cNvPr id="52" name="Image 51">
            <a:extLst>
              <a:ext uri="{FF2B5EF4-FFF2-40B4-BE49-F238E27FC236}">
                <a16:creationId xmlns:a16="http://schemas.microsoft.com/office/drawing/2014/main" id="{3E35F130-9B9B-0071-7F14-33FD49633E4F}"/>
              </a:ext>
            </a:extLst>
          </p:cNvPr>
          <p:cNvPicPr>
            <a:picLocks noChangeAspect="1"/>
          </p:cNvPicPr>
          <p:nvPr/>
        </p:nvPicPr>
        <p:blipFill>
          <a:blip r:embed="rId9"/>
          <a:srcRect/>
          <a:stretch/>
        </p:blipFill>
        <p:spPr>
          <a:xfrm>
            <a:off x="9754863" y="3974779"/>
            <a:ext cx="530870" cy="203842"/>
          </a:xfrm>
          <a:prstGeom prst="rect">
            <a:avLst/>
          </a:prstGeom>
        </p:spPr>
      </p:pic>
      <p:pic>
        <p:nvPicPr>
          <p:cNvPr id="53" name="Image 52">
            <a:extLst>
              <a:ext uri="{FF2B5EF4-FFF2-40B4-BE49-F238E27FC236}">
                <a16:creationId xmlns:a16="http://schemas.microsoft.com/office/drawing/2014/main" id="{99331148-A941-99D8-2834-16480DA39BC1}"/>
              </a:ext>
            </a:extLst>
          </p:cNvPr>
          <p:cNvPicPr>
            <a:picLocks noChangeAspect="1"/>
          </p:cNvPicPr>
          <p:nvPr/>
        </p:nvPicPr>
        <p:blipFill>
          <a:blip r:embed="rId10"/>
          <a:srcRect/>
          <a:stretch/>
        </p:blipFill>
        <p:spPr>
          <a:xfrm>
            <a:off x="7007867" y="4838379"/>
            <a:ext cx="504190" cy="203842"/>
          </a:xfrm>
          <a:prstGeom prst="rect">
            <a:avLst/>
          </a:prstGeom>
        </p:spPr>
      </p:pic>
      <p:pic>
        <p:nvPicPr>
          <p:cNvPr id="54" name="Image 53">
            <a:extLst>
              <a:ext uri="{FF2B5EF4-FFF2-40B4-BE49-F238E27FC236}">
                <a16:creationId xmlns:a16="http://schemas.microsoft.com/office/drawing/2014/main" id="{3BC0D81C-64A1-713C-0507-09172C2231C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24983" y="4869289"/>
            <a:ext cx="507224" cy="142022"/>
          </a:xfrm>
          <a:prstGeom prst="rect">
            <a:avLst/>
          </a:prstGeom>
        </p:spPr>
      </p:pic>
      <p:pic>
        <p:nvPicPr>
          <p:cNvPr id="55" name="Image 54">
            <a:extLst>
              <a:ext uri="{FF2B5EF4-FFF2-40B4-BE49-F238E27FC236}">
                <a16:creationId xmlns:a16="http://schemas.microsoft.com/office/drawing/2014/main" id="{9E9A863F-EB28-BBF3-2663-F67CF885D468}"/>
              </a:ext>
            </a:extLst>
          </p:cNvPr>
          <p:cNvPicPr>
            <a:picLocks noChangeAspect="1"/>
          </p:cNvPicPr>
          <p:nvPr/>
        </p:nvPicPr>
        <p:blipFill>
          <a:blip r:embed="rId13"/>
          <a:srcRect/>
          <a:stretch/>
        </p:blipFill>
        <p:spPr>
          <a:xfrm>
            <a:off x="8877679" y="4725958"/>
            <a:ext cx="439098" cy="428684"/>
          </a:xfrm>
          <a:prstGeom prst="rect">
            <a:avLst/>
          </a:prstGeom>
        </p:spPr>
      </p:pic>
      <p:pic>
        <p:nvPicPr>
          <p:cNvPr id="56" name="Image 55">
            <a:extLst>
              <a:ext uri="{FF2B5EF4-FFF2-40B4-BE49-F238E27FC236}">
                <a16:creationId xmlns:a16="http://schemas.microsoft.com/office/drawing/2014/main" id="{C90248E2-7BF6-0CDD-5E65-9D943D2D0385}"/>
              </a:ext>
            </a:extLst>
          </p:cNvPr>
          <p:cNvPicPr>
            <a:picLocks noChangeAspect="1"/>
          </p:cNvPicPr>
          <p:nvPr/>
        </p:nvPicPr>
        <p:blipFill>
          <a:blip r:embed="rId14"/>
          <a:srcRect/>
          <a:stretch/>
        </p:blipFill>
        <p:spPr>
          <a:xfrm>
            <a:off x="9724147" y="4772572"/>
            <a:ext cx="567080" cy="335456"/>
          </a:xfrm>
          <a:prstGeom prst="rect">
            <a:avLst/>
          </a:prstGeom>
        </p:spPr>
      </p:pic>
      <p:pic>
        <p:nvPicPr>
          <p:cNvPr id="57" name="Image 56">
            <a:extLst>
              <a:ext uri="{FF2B5EF4-FFF2-40B4-BE49-F238E27FC236}">
                <a16:creationId xmlns:a16="http://schemas.microsoft.com/office/drawing/2014/main" id="{9371838A-CFE8-C494-C917-A280DB4E3ABC}"/>
              </a:ext>
            </a:extLst>
          </p:cNvPr>
          <p:cNvPicPr>
            <a:picLocks noChangeAspect="1"/>
          </p:cNvPicPr>
          <p:nvPr/>
        </p:nvPicPr>
        <p:blipFill>
          <a:blip r:embed="rId15"/>
          <a:srcRect/>
          <a:stretch/>
        </p:blipFill>
        <p:spPr>
          <a:xfrm>
            <a:off x="7007866" y="5651451"/>
            <a:ext cx="504192" cy="254098"/>
          </a:xfrm>
          <a:prstGeom prst="rect">
            <a:avLst/>
          </a:prstGeom>
        </p:spPr>
      </p:pic>
      <p:pic>
        <p:nvPicPr>
          <p:cNvPr id="58" name="Image 57">
            <a:extLst>
              <a:ext uri="{FF2B5EF4-FFF2-40B4-BE49-F238E27FC236}">
                <a16:creationId xmlns:a16="http://schemas.microsoft.com/office/drawing/2014/main" id="{F5A20DA5-C998-7750-2378-42EA437FA967}"/>
              </a:ext>
            </a:extLst>
          </p:cNvPr>
          <p:cNvPicPr>
            <a:picLocks noChangeAspect="1"/>
          </p:cNvPicPr>
          <p:nvPr/>
        </p:nvPicPr>
        <p:blipFill>
          <a:blip r:embed="rId16"/>
          <a:srcRect/>
          <a:stretch/>
        </p:blipFill>
        <p:spPr>
          <a:xfrm>
            <a:off x="7893935" y="5620407"/>
            <a:ext cx="569320" cy="316186"/>
          </a:xfrm>
          <a:prstGeom prst="rect">
            <a:avLst/>
          </a:prstGeom>
        </p:spPr>
      </p:pic>
      <p:pic>
        <p:nvPicPr>
          <p:cNvPr id="59" name="Image 58">
            <a:extLst>
              <a:ext uri="{FF2B5EF4-FFF2-40B4-BE49-F238E27FC236}">
                <a16:creationId xmlns:a16="http://schemas.microsoft.com/office/drawing/2014/main" id="{4FC5931F-4A62-5439-AAC6-86738461A316}"/>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850645" y="5676579"/>
            <a:ext cx="493166" cy="203842"/>
          </a:xfrm>
          <a:prstGeom prst="rect">
            <a:avLst/>
          </a:prstGeom>
        </p:spPr>
      </p:pic>
      <p:pic>
        <p:nvPicPr>
          <p:cNvPr id="60" name="Image 59">
            <a:extLst>
              <a:ext uri="{FF2B5EF4-FFF2-40B4-BE49-F238E27FC236}">
                <a16:creationId xmlns:a16="http://schemas.microsoft.com/office/drawing/2014/main" id="{CC46CD13-5ADD-8AF4-EF4E-BED2770FD417}"/>
              </a:ext>
            </a:extLst>
          </p:cNvPr>
          <p:cNvPicPr>
            <a:picLocks noChangeAspect="1"/>
          </p:cNvPicPr>
          <p:nvPr/>
        </p:nvPicPr>
        <p:blipFill rotWithShape="1">
          <a:blip r:embed="rId19"/>
          <a:srcRect l="1301" t="14327" r="472" b="21380"/>
          <a:stretch/>
        </p:blipFill>
        <p:spPr>
          <a:xfrm>
            <a:off x="9707972" y="5651450"/>
            <a:ext cx="617333" cy="228971"/>
          </a:xfrm>
          <a:prstGeom prst="rect">
            <a:avLst/>
          </a:prstGeom>
        </p:spPr>
      </p:pic>
      <p:sp>
        <p:nvSpPr>
          <p:cNvPr id="61" name="Ellipse 60">
            <a:extLst>
              <a:ext uri="{FF2B5EF4-FFF2-40B4-BE49-F238E27FC236}">
                <a16:creationId xmlns:a16="http://schemas.microsoft.com/office/drawing/2014/main" id="{96434305-8E60-690A-3F49-AC219BCBB79A}"/>
              </a:ext>
            </a:extLst>
          </p:cNvPr>
          <p:cNvSpPr/>
          <p:nvPr/>
        </p:nvSpPr>
        <p:spPr>
          <a:xfrm>
            <a:off x="10483190" y="45974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976D28B8-A84C-42B3-7C1C-EEACEF7DFAA3}"/>
              </a:ext>
            </a:extLst>
          </p:cNvPr>
          <p:cNvSpPr/>
          <p:nvPr/>
        </p:nvSpPr>
        <p:spPr>
          <a:xfrm>
            <a:off x="10483190" y="5435600"/>
            <a:ext cx="685800" cy="685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3" name="Image 62">
            <a:extLst>
              <a:ext uri="{FF2B5EF4-FFF2-40B4-BE49-F238E27FC236}">
                <a16:creationId xmlns:a16="http://schemas.microsoft.com/office/drawing/2014/main" id="{A71D6388-5A9C-7A82-E0B2-487C520F5800}"/>
              </a:ext>
            </a:extLst>
          </p:cNvPr>
          <p:cNvPicPr>
            <a:picLocks noChangeAspect="1"/>
          </p:cNvPicPr>
          <p:nvPr/>
        </p:nvPicPr>
        <p:blipFill>
          <a:blip r:embed="rId20"/>
          <a:srcRect/>
          <a:stretch/>
        </p:blipFill>
        <p:spPr>
          <a:xfrm>
            <a:off x="10604477" y="4725958"/>
            <a:ext cx="437258" cy="428684"/>
          </a:xfrm>
          <a:prstGeom prst="rect">
            <a:avLst/>
          </a:prstGeom>
        </p:spPr>
      </p:pic>
      <p:pic>
        <p:nvPicPr>
          <p:cNvPr id="64" name="Image 63">
            <a:extLst>
              <a:ext uri="{FF2B5EF4-FFF2-40B4-BE49-F238E27FC236}">
                <a16:creationId xmlns:a16="http://schemas.microsoft.com/office/drawing/2014/main" id="{4F8CD5D2-0797-5D3D-D2B6-EFC083992C60}"/>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0641662" y="5620407"/>
            <a:ext cx="362888" cy="399178"/>
          </a:xfrm>
          <a:prstGeom prst="rect">
            <a:avLst/>
          </a:prstGeom>
        </p:spPr>
      </p:pic>
      <p:pic>
        <p:nvPicPr>
          <p:cNvPr id="7" name="Image 6" descr="Une image contenant texte, Police, conception, capture d’écran&#10;&#10;Description générée automatiquement">
            <a:extLst>
              <a:ext uri="{FF2B5EF4-FFF2-40B4-BE49-F238E27FC236}">
                <a16:creationId xmlns:a16="http://schemas.microsoft.com/office/drawing/2014/main" id="{0F310C24-80DB-9015-E465-1DCCA028C8A2}"/>
              </a:ext>
            </a:extLst>
          </p:cNvPr>
          <p:cNvPicPr>
            <a:picLocks noChangeAspect="1"/>
          </p:cNvPicPr>
          <p:nvPr/>
        </p:nvPicPr>
        <p:blipFill>
          <a:blip r:embed="rId23"/>
          <a:stretch>
            <a:fillRect/>
          </a:stretch>
        </p:blipFill>
        <p:spPr>
          <a:xfrm>
            <a:off x="10214402" y="2037366"/>
            <a:ext cx="1272964" cy="1272964"/>
          </a:xfrm>
          <a:prstGeom prst="rect">
            <a:avLst/>
          </a:prstGeom>
        </p:spPr>
      </p:pic>
    </p:spTree>
    <p:extLst>
      <p:ext uri="{BB962C8B-B14F-4D97-AF65-F5344CB8AC3E}">
        <p14:creationId xmlns:p14="http://schemas.microsoft.com/office/powerpoint/2010/main" val="183374437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DE53-BF16-2C52-5047-BE4062C6ACD1}"/>
              </a:ext>
            </a:extLst>
          </p:cNvPr>
          <p:cNvSpPr>
            <a:spLocks noGrp="1"/>
          </p:cNvSpPr>
          <p:nvPr>
            <p:ph type="title"/>
          </p:nvPr>
        </p:nvSpPr>
        <p:spPr/>
        <p:txBody>
          <a:bodyPr/>
          <a:lstStyle/>
          <a:p>
            <a:r>
              <a:rPr lang="fr-FR" dirty="0">
                <a:effectLst/>
              </a:rPr>
              <a:t>Trois leviers majeurs</a:t>
            </a:r>
            <a:endParaRPr lang="fr-FR" dirty="0">
              <a:solidFill>
                <a:schemeClr val="accent1"/>
              </a:solidFill>
            </a:endParaRPr>
          </a:p>
        </p:txBody>
      </p:sp>
      <p:sp>
        <p:nvSpPr>
          <p:cNvPr id="5" name="Rectangle : coins arrondis 4">
            <a:extLst>
              <a:ext uri="{FF2B5EF4-FFF2-40B4-BE49-F238E27FC236}">
                <a16:creationId xmlns:a16="http://schemas.microsoft.com/office/drawing/2014/main" id="{FE484FE6-A84B-D33C-9CD9-C0996CF06643}"/>
              </a:ext>
            </a:extLst>
          </p:cNvPr>
          <p:cNvSpPr/>
          <p:nvPr/>
        </p:nvSpPr>
        <p:spPr>
          <a:xfrm>
            <a:off x="4403774" y="1693050"/>
            <a:ext cx="3384451" cy="3888000"/>
          </a:xfrm>
          <a:prstGeom prst="roundRect">
            <a:avLst>
              <a:gd name="adj" fmla="val 69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251999" rIns="251999" bIns="251999" rtlCol="0" anchor="t"/>
          <a:lstStyle/>
          <a:p>
            <a:r>
              <a:rPr lang="fr-FR" sz="5400" dirty="0">
                <a:solidFill>
                  <a:srgbClr val="5A7E64"/>
                </a:solidFill>
                <a:latin typeface="Inter Tight" pitchFamily="2" charset="0"/>
                <a:ea typeface="Inter Tight" pitchFamily="2" charset="0"/>
                <a:cs typeface="Inter Tight" pitchFamily="2" charset="0"/>
              </a:rPr>
              <a:t>02.</a:t>
            </a:r>
            <a:endParaRPr lang="fr-FR" sz="2400" dirty="0">
              <a:solidFill>
                <a:srgbClr val="5A7E64"/>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r>
              <a:rPr lang="fr-FR" sz="2000" b="1" dirty="0">
                <a:solidFill>
                  <a:schemeClr val="tx1"/>
                </a:solidFill>
                <a:latin typeface="Inter Tight SemiBold" pitchFamily="2" charset="0"/>
                <a:ea typeface="Inter Tight SemiBold" pitchFamily="2" charset="0"/>
                <a:cs typeface="Inter Tight SemiBold" pitchFamily="2" charset="0"/>
              </a:rPr>
              <a:t>GRDF se mobilise</a:t>
            </a:r>
            <a:br>
              <a:rPr lang="fr-FR" sz="2000" b="1" dirty="0">
                <a:solidFill>
                  <a:schemeClr val="tx1"/>
                </a:solidFill>
                <a:latin typeface="Inter Tight SemiBold" pitchFamily="2" charset="0"/>
                <a:ea typeface="Inter Tight SemiBold" pitchFamily="2" charset="0"/>
                <a:cs typeface="Inter Tight SemiBold" pitchFamily="2" charset="0"/>
              </a:rPr>
            </a:br>
            <a:r>
              <a:rPr lang="fr-FR" sz="2000" dirty="0">
                <a:solidFill>
                  <a:schemeClr val="tx1"/>
                </a:solidFill>
                <a:latin typeface="Inter Tight" pitchFamily="2" charset="0"/>
                <a:ea typeface="Inter Tight" pitchFamily="2" charset="0"/>
                <a:cs typeface="Inter Tight" pitchFamily="2" charset="0"/>
              </a:rPr>
              <a:t>pour atteindre l’objectif de 20 %</a:t>
            </a:r>
            <a:br>
              <a:rPr lang="fr-FR" sz="2000" dirty="0">
                <a:solidFill>
                  <a:schemeClr val="tx1"/>
                </a:solidFill>
                <a:latin typeface="Inter Tight" pitchFamily="2" charset="0"/>
                <a:ea typeface="Inter Tight" pitchFamily="2" charset="0"/>
                <a:cs typeface="Inter Tight" pitchFamily="2" charset="0"/>
              </a:rPr>
            </a:br>
            <a:r>
              <a:rPr lang="fr-FR" sz="2000" dirty="0">
                <a:solidFill>
                  <a:schemeClr val="tx1"/>
                </a:solidFill>
                <a:latin typeface="Inter Tight" pitchFamily="2" charset="0"/>
                <a:ea typeface="Inter Tight" pitchFamily="2" charset="0"/>
                <a:cs typeface="Inter Tight" pitchFamily="2" charset="0"/>
              </a:rPr>
              <a:t>de gaz verts dans les réseaux en 2030</a:t>
            </a:r>
          </a:p>
          <a:p>
            <a:endParaRPr lang="fr-FR" sz="2000" dirty="0">
              <a:solidFill>
                <a:schemeClr val="tx1"/>
              </a:solidFill>
              <a:latin typeface="Inter Tight" pitchFamily="2" charset="0"/>
              <a:ea typeface="Inter Tight" pitchFamily="2" charset="0"/>
              <a:cs typeface="Inter Tight" pitchFamily="2" charset="0"/>
            </a:endParaRPr>
          </a:p>
        </p:txBody>
      </p:sp>
      <p:sp>
        <p:nvSpPr>
          <p:cNvPr id="8" name="Espace réservé du numéro de diapositive 7">
            <a:extLst>
              <a:ext uri="{FF2B5EF4-FFF2-40B4-BE49-F238E27FC236}">
                <a16:creationId xmlns:a16="http://schemas.microsoft.com/office/drawing/2014/main" id="{50DAA5D2-0FB4-A88D-37B2-9AAF8DD002DC}"/>
              </a:ext>
            </a:extLst>
          </p:cNvPr>
          <p:cNvSpPr>
            <a:spLocks noGrp="1"/>
          </p:cNvSpPr>
          <p:nvPr>
            <p:ph type="sldNum" sz="quarter" idx="4"/>
          </p:nvPr>
        </p:nvSpPr>
        <p:spPr/>
        <p:txBody>
          <a:bodyPr/>
          <a:lstStyle/>
          <a:p>
            <a:fld id="{2C0F483E-095F-CB46-A5F6-8D3A2E8640DC}" type="slidenum">
              <a:rPr lang="fr-FR" smtClean="0"/>
              <a:pPr/>
              <a:t>14</a:t>
            </a:fld>
            <a:endParaRPr lang="fr-FR" dirty="0"/>
          </a:p>
        </p:txBody>
      </p:sp>
      <p:pic>
        <p:nvPicPr>
          <p:cNvPr id="4" name="Graphique 3">
            <a:extLst>
              <a:ext uri="{FF2B5EF4-FFF2-40B4-BE49-F238E27FC236}">
                <a16:creationId xmlns:a16="http://schemas.microsoft.com/office/drawing/2014/main" id="{8A633D2A-042D-A975-A7BA-050769C92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5" y="1082812"/>
            <a:ext cx="503237" cy="113940"/>
          </a:xfrm>
          <a:prstGeom prst="rect">
            <a:avLst/>
          </a:prstGeom>
        </p:spPr>
      </p:pic>
    </p:spTree>
    <p:extLst>
      <p:ext uri="{BB962C8B-B14F-4D97-AF65-F5344CB8AC3E}">
        <p14:creationId xmlns:p14="http://schemas.microsoft.com/office/powerpoint/2010/main" val="3963898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E21AEA33-781A-4819-A809-D12785049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977" y="2298034"/>
            <a:ext cx="3384376" cy="4393812"/>
          </a:xfrm>
          <a:prstGeom prst="rect">
            <a:avLst/>
          </a:prstGeom>
          <a:ln>
            <a:noFill/>
          </a:ln>
          <a:effectLst>
            <a:softEdge rad="112500"/>
          </a:effectLst>
        </p:spPr>
      </p:pic>
      <p:sp>
        <p:nvSpPr>
          <p:cNvPr id="2" name="Espace réservé du numéro de diapositive 1">
            <a:extLst>
              <a:ext uri="{FF2B5EF4-FFF2-40B4-BE49-F238E27FC236}">
                <a16:creationId xmlns:a16="http://schemas.microsoft.com/office/drawing/2014/main" id="{4F2CB41B-BFD1-469B-8683-99F47B4B9D66}"/>
              </a:ext>
            </a:extLst>
          </p:cNvPr>
          <p:cNvSpPr>
            <a:spLocks noGrp="1"/>
          </p:cNvSpPr>
          <p:nvPr>
            <p:ph type="sldNum" sz="quarter" idx="12"/>
          </p:nvPr>
        </p:nvSpPr>
        <p:spPr/>
        <p:txBody>
          <a:bodyPr/>
          <a:lstStyle/>
          <a:p>
            <a:fld id="{82DB2F9C-E71B-B545-B257-E1C65CA446D5}" type="slidenum">
              <a:rPr lang="fr-FR" smtClean="0"/>
              <a:t>15</a:t>
            </a:fld>
            <a:endParaRPr lang="fr-FR"/>
          </a:p>
        </p:txBody>
      </p:sp>
      <p:sp>
        <p:nvSpPr>
          <p:cNvPr id="3" name="Titre 2">
            <a:extLst>
              <a:ext uri="{FF2B5EF4-FFF2-40B4-BE49-F238E27FC236}">
                <a16:creationId xmlns:a16="http://schemas.microsoft.com/office/drawing/2014/main" id="{A5E1B36A-5627-4E7D-B07F-C994CF9C9EB0}"/>
              </a:ext>
            </a:extLst>
          </p:cNvPr>
          <p:cNvSpPr>
            <a:spLocks noGrp="1"/>
          </p:cNvSpPr>
          <p:nvPr>
            <p:ph type="title"/>
          </p:nvPr>
        </p:nvSpPr>
        <p:spPr>
          <a:xfrm>
            <a:off x="318976" y="376523"/>
            <a:ext cx="11105615" cy="365124"/>
          </a:xfrm>
        </p:spPr>
        <p:txBody>
          <a:bodyPr vert="horz" lIns="0" tIns="0" rIns="0" bIns="0" rtlCol="0" anchor="t" anchorCtr="0">
            <a:noAutofit/>
          </a:bodyPr>
          <a:lstStyle/>
          <a:p>
            <a:r>
              <a:rPr lang="fr-FR" sz="3600" dirty="0">
                <a:solidFill>
                  <a:schemeClr val="tx1"/>
                </a:solidFill>
              </a:rPr>
              <a:t>Gaz vert, renouvelable, décarboné : de quoi parle-t-on ?</a:t>
            </a:r>
          </a:p>
        </p:txBody>
      </p:sp>
      <p:sp>
        <p:nvSpPr>
          <p:cNvPr id="5" name="ZoneTexte 4">
            <a:extLst>
              <a:ext uri="{FF2B5EF4-FFF2-40B4-BE49-F238E27FC236}">
                <a16:creationId xmlns:a16="http://schemas.microsoft.com/office/drawing/2014/main" id="{1D1C953E-0B5F-45F2-B337-D67D5C56403F}"/>
              </a:ext>
            </a:extLst>
          </p:cNvPr>
          <p:cNvSpPr txBox="1"/>
          <p:nvPr/>
        </p:nvSpPr>
        <p:spPr>
          <a:xfrm>
            <a:off x="476235" y="3151121"/>
            <a:ext cx="1080120" cy="461665"/>
          </a:xfrm>
          <a:prstGeom prst="rect">
            <a:avLst/>
          </a:prstGeom>
          <a:noFill/>
          <a:ln>
            <a:noFill/>
          </a:ln>
        </p:spPr>
        <p:txBody>
          <a:bodyPr wrap="square" rtlCol="0" anchor="ctr">
            <a:spAutoFit/>
          </a:bodyPr>
          <a:lstStyle/>
          <a:p>
            <a:pPr algn="ctr"/>
            <a:r>
              <a:rPr lang="fr-FR" sz="1200">
                <a:solidFill>
                  <a:srgbClr val="CC0099"/>
                </a:solidFill>
              </a:rPr>
              <a:t>Exploration</a:t>
            </a:r>
          </a:p>
          <a:p>
            <a:pPr algn="ctr"/>
            <a:r>
              <a:rPr lang="fr-FR" sz="1200">
                <a:solidFill>
                  <a:srgbClr val="CC0099"/>
                </a:solidFill>
              </a:rPr>
              <a:t>Production</a:t>
            </a:r>
          </a:p>
        </p:txBody>
      </p:sp>
      <p:cxnSp>
        <p:nvCxnSpPr>
          <p:cNvPr id="6" name="Connecteur droit 5">
            <a:extLst>
              <a:ext uri="{FF2B5EF4-FFF2-40B4-BE49-F238E27FC236}">
                <a16:creationId xmlns:a16="http://schemas.microsoft.com/office/drawing/2014/main" id="{AC554A70-7CF1-4C6B-8834-7B36D3B10B86}"/>
              </a:ext>
            </a:extLst>
          </p:cNvPr>
          <p:cNvCxnSpPr/>
          <p:nvPr/>
        </p:nvCxnSpPr>
        <p:spPr>
          <a:xfrm>
            <a:off x="1556356" y="3428470"/>
            <a:ext cx="513999" cy="205518"/>
          </a:xfrm>
          <a:prstGeom prst="line">
            <a:avLst/>
          </a:prstGeom>
          <a:ln>
            <a:solidFill>
              <a:srgbClr val="CC0099"/>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3D5BE976-DD46-4BDC-BF2C-81A656F5956E}"/>
              </a:ext>
            </a:extLst>
          </p:cNvPr>
          <p:cNvSpPr txBox="1"/>
          <p:nvPr/>
        </p:nvSpPr>
        <p:spPr>
          <a:xfrm>
            <a:off x="2099254" y="1299851"/>
            <a:ext cx="1377300" cy="369332"/>
          </a:xfrm>
          <a:prstGeom prst="rect">
            <a:avLst/>
          </a:prstGeom>
          <a:noFill/>
        </p:spPr>
        <p:txBody>
          <a:bodyPr wrap="none" rtlCol="0">
            <a:spAutoFit/>
          </a:bodyPr>
          <a:lstStyle/>
          <a:p>
            <a:r>
              <a:rPr lang="fr-FR">
                <a:solidFill>
                  <a:schemeClr val="accent3"/>
                </a:solidFill>
              </a:rPr>
              <a:t>Gaz naturel</a:t>
            </a:r>
          </a:p>
        </p:txBody>
      </p:sp>
      <p:pic>
        <p:nvPicPr>
          <p:cNvPr id="13" name="Image 12">
            <a:extLst>
              <a:ext uri="{FF2B5EF4-FFF2-40B4-BE49-F238E27FC236}">
                <a16:creationId xmlns:a16="http://schemas.microsoft.com/office/drawing/2014/main" id="{BA937B1C-FBB3-4E23-9809-18BFB25636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7600" y="2655823"/>
            <a:ext cx="833562" cy="785930"/>
          </a:xfrm>
          <a:prstGeom prst="rect">
            <a:avLst/>
          </a:prstGeom>
        </p:spPr>
      </p:pic>
      <p:sp>
        <p:nvSpPr>
          <p:cNvPr id="14" name="ZoneTexte 13">
            <a:extLst>
              <a:ext uri="{FF2B5EF4-FFF2-40B4-BE49-F238E27FC236}">
                <a16:creationId xmlns:a16="http://schemas.microsoft.com/office/drawing/2014/main" id="{BC9664FB-28E9-4B2D-9B66-C142F7F9881F}"/>
              </a:ext>
            </a:extLst>
          </p:cNvPr>
          <p:cNvSpPr txBox="1"/>
          <p:nvPr/>
        </p:nvSpPr>
        <p:spPr>
          <a:xfrm>
            <a:off x="6566419" y="1838830"/>
            <a:ext cx="5373939" cy="46166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defPPr>
              <a:defRPr lang="fr-FR"/>
            </a:defPPr>
            <a:lvl1pPr algn="ctr">
              <a:defRPr sz="1200">
                <a:solidFill>
                  <a:srgbClr val="CC0099"/>
                </a:solidFill>
              </a:defRPr>
            </a:lvl1pPr>
          </a:lstStyle>
          <a:p>
            <a:r>
              <a:rPr lang="fr-FR" dirty="0">
                <a:solidFill>
                  <a:schemeClr val="accent4"/>
                </a:solidFill>
              </a:rPr>
              <a:t>Produit à partir ressources renouvelables, de biomasse</a:t>
            </a:r>
          </a:p>
          <a:p>
            <a:r>
              <a:rPr lang="fr-FR" dirty="0">
                <a:solidFill>
                  <a:schemeClr val="accent4"/>
                </a:solidFill>
              </a:rPr>
              <a:t>La combustion de biogaz / biométhane libère du C biogénique (cycle court)</a:t>
            </a:r>
          </a:p>
        </p:txBody>
      </p:sp>
      <p:sp>
        <p:nvSpPr>
          <p:cNvPr id="15" name="ZoneTexte 14">
            <a:extLst>
              <a:ext uri="{FF2B5EF4-FFF2-40B4-BE49-F238E27FC236}">
                <a16:creationId xmlns:a16="http://schemas.microsoft.com/office/drawing/2014/main" id="{26F94060-66D4-449B-AD4A-2B2005353989}"/>
              </a:ext>
            </a:extLst>
          </p:cNvPr>
          <p:cNvSpPr txBox="1"/>
          <p:nvPr/>
        </p:nvSpPr>
        <p:spPr>
          <a:xfrm>
            <a:off x="318977" y="1836369"/>
            <a:ext cx="5306605" cy="46166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fr-FR" sz="1200" dirty="0">
                <a:solidFill>
                  <a:schemeClr val="accent3"/>
                </a:solidFill>
              </a:rPr>
              <a:t>Ressources finies</a:t>
            </a:r>
          </a:p>
          <a:p>
            <a:pPr algn="ctr"/>
            <a:r>
              <a:rPr lang="fr-FR" sz="1200" dirty="0">
                <a:solidFill>
                  <a:schemeClr val="accent3"/>
                </a:solidFill>
              </a:rPr>
              <a:t>La combustion du gaz fossile libère du C fossile dans l’atmosphère</a:t>
            </a:r>
          </a:p>
        </p:txBody>
      </p:sp>
      <p:cxnSp>
        <p:nvCxnSpPr>
          <p:cNvPr id="17" name="Connecteur droit 16">
            <a:extLst>
              <a:ext uri="{FF2B5EF4-FFF2-40B4-BE49-F238E27FC236}">
                <a16:creationId xmlns:a16="http://schemas.microsoft.com/office/drawing/2014/main" id="{8F565688-6C26-4D91-8061-23F11626E975}"/>
              </a:ext>
            </a:extLst>
          </p:cNvPr>
          <p:cNvCxnSpPr/>
          <p:nvPr/>
        </p:nvCxnSpPr>
        <p:spPr>
          <a:xfrm>
            <a:off x="6096000" y="1700808"/>
            <a:ext cx="0" cy="4392488"/>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050874-C789-4966-8598-C5E92CB24892}"/>
              </a:ext>
            </a:extLst>
          </p:cNvPr>
          <p:cNvSpPr txBox="1"/>
          <p:nvPr/>
        </p:nvSpPr>
        <p:spPr>
          <a:xfrm>
            <a:off x="6240558" y="1299851"/>
            <a:ext cx="5699803" cy="369332"/>
          </a:xfrm>
          <a:prstGeom prst="rect">
            <a:avLst/>
          </a:prstGeom>
          <a:noFill/>
        </p:spPr>
        <p:txBody>
          <a:bodyPr wrap="square" rtlCol="0">
            <a:spAutoFit/>
          </a:bodyPr>
          <a:lstStyle/>
          <a:p>
            <a:pPr algn="ctr"/>
            <a:r>
              <a:rPr lang="fr-FR">
                <a:solidFill>
                  <a:schemeClr val="accent4"/>
                </a:solidFill>
              </a:rPr>
              <a:t>Gaz renouvelable (Biogaz ou Biométhane) </a:t>
            </a:r>
          </a:p>
        </p:txBody>
      </p:sp>
      <p:pic>
        <p:nvPicPr>
          <p:cNvPr id="24" name="Image 23">
            <a:extLst>
              <a:ext uri="{FF2B5EF4-FFF2-40B4-BE49-F238E27FC236}">
                <a16:creationId xmlns:a16="http://schemas.microsoft.com/office/drawing/2014/main" id="{22E423F6-A1B3-454D-A414-04018215CF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5345" y="2556923"/>
            <a:ext cx="1300597" cy="975448"/>
          </a:xfrm>
          <a:prstGeom prst="rect">
            <a:avLst/>
          </a:prstGeom>
        </p:spPr>
      </p:pic>
      <p:pic>
        <p:nvPicPr>
          <p:cNvPr id="25" name="Image 24">
            <a:extLst>
              <a:ext uri="{FF2B5EF4-FFF2-40B4-BE49-F238E27FC236}">
                <a16:creationId xmlns:a16="http://schemas.microsoft.com/office/drawing/2014/main" id="{8FF5E1EC-E4CA-44C5-B5C6-84E3CCD199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0624" y="2572638"/>
            <a:ext cx="987249" cy="975449"/>
          </a:xfrm>
          <a:prstGeom prst="rect">
            <a:avLst/>
          </a:prstGeom>
        </p:spPr>
      </p:pic>
      <p:pic>
        <p:nvPicPr>
          <p:cNvPr id="26" name="Espace réservé pour une image  6">
            <a:extLst>
              <a:ext uri="{FF2B5EF4-FFF2-40B4-BE49-F238E27FC236}">
                <a16:creationId xmlns:a16="http://schemas.microsoft.com/office/drawing/2014/main" id="{B7A7DF36-91BB-4A4A-BA05-3B4FF418B9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50249" y="4447671"/>
            <a:ext cx="1622353" cy="1754946"/>
          </a:xfrm>
          <a:custGeom>
            <a:avLst/>
            <a:gdLst>
              <a:gd name="connsiteX0" fmla="*/ 630000 w 7231070"/>
              <a:gd name="connsiteY0" fmla="*/ 0 h 1998000"/>
              <a:gd name="connsiteX1" fmla="*/ 899593 w 7231070"/>
              <a:gd name="connsiteY1" fmla="*/ 0 h 1998000"/>
              <a:gd name="connsiteX2" fmla="*/ 1260000 w 7231070"/>
              <a:gd name="connsiteY2" fmla="*/ 0 h 1998000"/>
              <a:gd name="connsiteX3" fmla="*/ 7230692 w 7231070"/>
              <a:gd name="connsiteY3" fmla="*/ 0 h 1998000"/>
              <a:gd name="connsiteX4" fmla="*/ 7230692 w 7231070"/>
              <a:gd name="connsiteY4" fmla="*/ 917880 h 1998000"/>
              <a:gd name="connsiteX5" fmla="*/ 7231070 w 7231070"/>
              <a:gd name="connsiteY5" fmla="*/ 917880 h 1998000"/>
              <a:gd name="connsiteX6" fmla="*/ 7231070 w 7231070"/>
              <a:gd name="connsiteY6" fmla="*/ 1998000 h 1998000"/>
              <a:gd name="connsiteX7" fmla="*/ 7230692 w 7231070"/>
              <a:gd name="connsiteY7" fmla="*/ 1998000 h 1998000"/>
              <a:gd name="connsiteX8" fmla="*/ 899593 w 7231070"/>
              <a:gd name="connsiteY8" fmla="*/ 1998000 h 1998000"/>
              <a:gd name="connsiteX9" fmla="*/ 1 w 7231070"/>
              <a:gd name="connsiteY9" fmla="*/ 1998000 h 1998000"/>
              <a:gd name="connsiteX10" fmla="*/ 1 w 7231070"/>
              <a:gd name="connsiteY10" fmla="*/ 1260000 h 1998000"/>
              <a:gd name="connsiteX11" fmla="*/ 0 w 7231070"/>
              <a:gd name="connsiteY11" fmla="*/ 1260000 h 1998000"/>
              <a:gd name="connsiteX12" fmla="*/ 0 w 7231070"/>
              <a:gd name="connsiteY12" fmla="*/ 630000 h 1998000"/>
              <a:gd name="connsiteX13" fmla="*/ 630000 w 7231070"/>
              <a:gd name="connsiteY13" fmla="*/ 0 h 199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070" h="1998000">
                <a:moveTo>
                  <a:pt x="630000" y="0"/>
                </a:moveTo>
                <a:lnTo>
                  <a:pt x="899593" y="0"/>
                </a:lnTo>
                <a:lnTo>
                  <a:pt x="1260000" y="0"/>
                </a:lnTo>
                <a:lnTo>
                  <a:pt x="7230692" y="0"/>
                </a:lnTo>
                <a:lnTo>
                  <a:pt x="7230692" y="917880"/>
                </a:lnTo>
                <a:lnTo>
                  <a:pt x="7231070" y="917880"/>
                </a:lnTo>
                <a:lnTo>
                  <a:pt x="7231070" y="1998000"/>
                </a:lnTo>
                <a:lnTo>
                  <a:pt x="7230692" y="1998000"/>
                </a:lnTo>
                <a:lnTo>
                  <a:pt x="899593" y="1998000"/>
                </a:lnTo>
                <a:lnTo>
                  <a:pt x="1" y="1998000"/>
                </a:lnTo>
                <a:lnTo>
                  <a:pt x="1" y="1260000"/>
                </a:lnTo>
                <a:lnTo>
                  <a:pt x="0" y="1260000"/>
                </a:lnTo>
                <a:lnTo>
                  <a:pt x="0" y="630000"/>
                </a:lnTo>
                <a:cubicBezTo>
                  <a:pt x="0" y="282061"/>
                  <a:pt x="282061" y="0"/>
                  <a:pt x="630000" y="0"/>
                </a:cubicBezTo>
                <a:close/>
              </a:path>
            </a:pathLst>
          </a:custGeom>
        </p:spPr>
      </p:pic>
      <p:pic>
        <p:nvPicPr>
          <p:cNvPr id="27" name="Image 26">
            <a:extLst>
              <a:ext uri="{FF2B5EF4-FFF2-40B4-BE49-F238E27FC236}">
                <a16:creationId xmlns:a16="http://schemas.microsoft.com/office/drawing/2014/main" id="{E453C879-9E0B-44C1-917D-826A778C43A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10066" y="4589539"/>
            <a:ext cx="1268124" cy="768800"/>
          </a:xfrm>
          <a:prstGeom prst="rect">
            <a:avLst/>
          </a:prstGeom>
        </p:spPr>
      </p:pic>
      <p:sp>
        <p:nvSpPr>
          <p:cNvPr id="28" name="Flèche droite 10">
            <a:extLst>
              <a:ext uri="{FF2B5EF4-FFF2-40B4-BE49-F238E27FC236}">
                <a16:creationId xmlns:a16="http://schemas.microsoft.com/office/drawing/2014/main" id="{4CB6383B-4358-4C35-A3AD-1894DA9C6182}"/>
              </a:ext>
            </a:extLst>
          </p:cNvPr>
          <p:cNvSpPr/>
          <p:nvPr/>
        </p:nvSpPr>
        <p:spPr>
          <a:xfrm rot="5400000">
            <a:off x="8833209" y="3798676"/>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Avenir LT Std 55 Roman"/>
            </a:endParaRPr>
          </a:p>
        </p:txBody>
      </p:sp>
      <p:sp>
        <p:nvSpPr>
          <p:cNvPr id="29" name="Flèche droite 11">
            <a:extLst>
              <a:ext uri="{FF2B5EF4-FFF2-40B4-BE49-F238E27FC236}">
                <a16:creationId xmlns:a16="http://schemas.microsoft.com/office/drawing/2014/main" id="{2283EFEF-0A94-421A-9FBB-6CD5773ABF72}"/>
              </a:ext>
            </a:extLst>
          </p:cNvPr>
          <p:cNvSpPr/>
          <p:nvPr/>
        </p:nvSpPr>
        <p:spPr>
          <a:xfrm rot="20174274">
            <a:off x="10084603" y="4828109"/>
            <a:ext cx="413461"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Avenir LT Std 55 Roman"/>
            </a:endParaRPr>
          </a:p>
        </p:txBody>
      </p:sp>
      <p:sp>
        <p:nvSpPr>
          <p:cNvPr id="30" name="Flèche droite 11">
            <a:extLst>
              <a:ext uri="{FF2B5EF4-FFF2-40B4-BE49-F238E27FC236}">
                <a16:creationId xmlns:a16="http://schemas.microsoft.com/office/drawing/2014/main" id="{5CD79821-E4AC-49A3-980A-5C98B14E0987}"/>
              </a:ext>
            </a:extLst>
          </p:cNvPr>
          <p:cNvSpPr/>
          <p:nvPr/>
        </p:nvSpPr>
        <p:spPr>
          <a:xfrm rot="491963">
            <a:off x="10135075" y="5633973"/>
            <a:ext cx="413461"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Avenir LT Std 55 Roman"/>
            </a:endParaRPr>
          </a:p>
        </p:txBody>
      </p:sp>
      <p:pic>
        <p:nvPicPr>
          <p:cNvPr id="31" name="Image 30">
            <a:extLst>
              <a:ext uri="{FF2B5EF4-FFF2-40B4-BE49-F238E27FC236}">
                <a16:creationId xmlns:a16="http://schemas.microsoft.com/office/drawing/2014/main" id="{213D2A1F-BF12-4FAF-8D84-18C337BD07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15994" y="5910757"/>
            <a:ext cx="1283228" cy="721816"/>
          </a:xfrm>
          <a:prstGeom prst="rect">
            <a:avLst/>
          </a:prstGeom>
        </p:spPr>
      </p:pic>
      <p:sp>
        <p:nvSpPr>
          <p:cNvPr id="32" name="Espace réservé du contenu 4">
            <a:extLst>
              <a:ext uri="{FF2B5EF4-FFF2-40B4-BE49-F238E27FC236}">
                <a16:creationId xmlns:a16="http://schemas.microsoft.com/office/drawing/2014/main" id="{C16AC66E-C358-4DD4-8772-5A5DC5EE5DAB}"/>
              </a:ext>
            </a:extLst>
          </p:cNvPr>
          <p:cNvSpPr txBox="1"/>
          <p:nvPr/>
        </p:nvSpPr>
        <p:spPr>
          <a:xfrm>
            <a:off x="3763683" y="6313259"/>
            <a:ext cx="4588966" cy="338554"/>
          </a:xfrm>
          <a:prstGeom prst="rect">
            <a:avLst/>
          </a:prstGeom>
          <a:solidFill>
            <a:schemeClr val="bg1"/>
          </a:solidFill>
        </p:spPr>
        <p:txBody>
          <a:bodyPr vert="horz" lIns="72000" tIns="45720" rIns="72000" bIns="45720" rtlCol="0" anchor="t">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Book" panose="02000503020000020003"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fr-FR" sz="1600">
                <a:ln w="0"/>
                <a:effectLst>
                  <a:outerShdw blurRad="38100" dist="19050" dir="2700000" algn="tl" rotWithShape="0">
                    <a:schemeClr val="dk1">
                      <a:alpha val="40000"/>
                    </a:schemeClr>
                  </a:outerShdw>
                </a:effectLst>
                <a:latin typeface="Avenir LT Std 55 Roman"/>
              </a:rPr>
              <a:t>Facteur d’émission en gCO</a:t>
            </a:r>
            <a:r>
              <a:rPr lang="fr-FR" sz="1600" baseline="-25000">
                <a:ln w="0"/>
                <a:effectLst>
                  <a:outerShdw blurRad="38100" dist="19050" dir="2700000" algn="tl" rotWithShape="0">
                    <a:schemeClr val="dk1">
                      <a:alpha val="40000"/>
                    </a:schemeClr>
                  </a:outerShdw>
                </a:effectLst>
                <a:latin typeface="Avenir LT Std 55 Roman"/>
              </a:rPr>
              <a:t>2</a:t>
            </a:r>
            <a:r>
              <a:rPr lang="fr-FR" sz="1600">
                <a:ln w="0"/>
                <a:effectLst>
                  <a:outerShdw blurRad="38100" dist="19050" dir="2700000" algn="tl" rotWithShape="0">
                    <a:schemeClr val="dk1">
                      <a:alpha val="40000"/>
                    </a:schemeClr>
                  </a:outerShdw>
                </a:effectLst>
                <a:latin typeface="Avenir LT Std 55 Roman"/>
              </a:rPr>
              <a:t>eq / kWh</a:t>
            </a:r>
          </a:p>
          <a:p>
            <a:pPr marL="0" indent="0" algn="ctr">
              <a:spcBef>
                <a:spcPts val="0"/>
              </a:spcBef>
              <a:buNone/>
            </a:pPr>
            <a:r>
              <a:rPr lang="fr-FR" sz="1600">
                <a:ln w="0"/>
                <a:effectLst>
                  <a:outerShdw blurRad="38100" dist="19050" dir="2700000" algn="tl" rotWithShape="0">
                    <a:schemeClr val="dk1">
                      <a:alpha val="40000"/>
                    </a:schemeClr>
                  </a:outerShdw>
                </a:effectLst>
                <a:latin typeface="Avenir LT Std 55 Roman"/>
              </a:rPr>
              <a:t>Base Empreinte de l’ADEME</a:t>
            </a:r>
            <a:endParaRPr lang="fr-FR" sz="1600">
              <a:ln w="0"/>
              <a:effectLst>
                <a:outerShdw blurRad="38100" dist="19050" dir="2700000" algn="tl" rotWithShape="0">
                  <a:srgbClr val="000000">
                    <a:alpha val="40000"/>
                  </a:srgbClr>
                </a:outerShdw>
              </a:effectLst>
              <a:latin typeface="Avenir LT Std 55 Roman"/>
            </a:endParaRPr>
          </a:p>
        </p:txBody>
      </p:sp>
      <p:sp>
        <p:nvSpPr>
          <p:cNvPr id="33" name="Rectangle 32">
            <a:extLst>
              <a:ext uri="{FF2B5EF4-FFF2-40B4-BE49-F238E27FC236}">
                <a16:creationId xmlns:a16="http://schemas.microsoft.com/office/drawing/2014/main" id="{B0942143-6FE3-40DB-9EFA-B2B771ADF2CF}"/>
              </a:ext>
            </a:extLst>
          </p:cNvPr>
          <p:cNvSpPr/>
          <p:nvPr/>
        </p:nvSpPr>
        <p:spPr>
          <a:xfrm>
            <a:off x="4658215" y="3177659"/>
            <a:ext cx="427874" cy="2630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897538ED-5D35-49F5-A871-6129FFC288CA}"/>
              </a:ext>
            </a:extLst>
          </p:cNvPr>
          <p:cNvSpPr/>
          <p:nvPr/>
        </p:nvSpPr>
        <p:spPr>
          <a:xfrm>
            <a:off x="6987879" y="5065667"/>
            <a:ext cx="427874" cy="7258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itre 1">
            <a:extLst>
              <a:ext uri="{FF2B5EF4-FFF2-40B4-BE49-F238E27FC236}">
                <a16:creationId xmlns:a16="http://schemas.microsoft.com/office/drawing/2014/main" id="{C0C4061C-AA7E-4C95-B958-A37BF3B098DE}"/>
              </a:ext>
            </a:extLst>
          </p:cNvPr>
          <p:cNvSpPr txBox="1"/>
          <p:nvPr/>
        </p:nvSpPr>
        <p:spPr>
          <a:xfrm>
            <a:off x="6397844" y="5752896"/>
            <a:ext cx="1607944" cy="83041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accent1"/>
                </a:solidFill>
                <a:latin typeface="AntagometricaBTW01-Bold" panose="020B0806020202040206" pitchFamily="34" charset="0"/>
                <a:ea typeface="+mj-ea"/>
                <a:cs typeface="+mj-cs"/>
              </a:defRPr>
            </a:lvl1pPr>
          </a:lstStyle>
          <a:p>
            <a:pPr algn="ctr"/>
            <a:r>
              <a:rPr lang="fr-FR" sz="2800">
                <a:solidFill>
                  <a:schemeClr val="accent4"/>
                </a:solidFill>
              </a:rPr>
              <a:t>44</a:t>
            </a:r>
          </a:p>
        </p:txBody>
      </p:sp>
      <p:sp>
        <p:nvSpPr>
          <p:cNvPr id="36" name="Titre 1">
            <a:extLst>
              <a:ext uri="{FF2B5EF4-FFF2-40B4-BE49-F238E27FC236}">
                <a16:creationId xmlns:a16="http://schemas.microsoft.com/office/drawing/2014/main" id="{3D2808A8-038C-441F-B31B-A3F7BB55685B}"/>
              </a:ext>
            </a:extLst>
          </p:cNvPr>
          <p:cNvSpPr txBox="1"/>
          <p:nvPr/>
        </p:nvSpPr>
        <p:spPr>
          <a:xfrm>
            <a:off x="4101787" y="5759141"/>
            <a:ext cx="1536457" cy="83041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accent1"/>
                </a:solidFill>
                <a:latin typeface="AntagometricaBTW01-Bold" panose="020B0806020202040206" pitchFamily="34" charset="0"/>
                <a:ea typeface="+mj-ea"/>
                <a:cs typeface="+mj-cs"/>
              </a:defRPr>
            </a:lvl1pPr>
          </a:lstStyle>
          <a:p>
            <a:pPr algn="ctr"/>
            <a:r>
              <a:rPr lang="fr-FR" sz="2800">
                <a:solidFill>
                  <a:schemeClr val="accent3"/>
                </a:solidFill>
              </a:rPr>
              <a:t>239</a:t>
            </a:r>
          </a:p>
        </p:txBody>
      </p:sp>
      <p:cxnSp>
        <p:nvCxnSpPr>
          <p:cNvPr id="8" name="Connecteur droit 7">
            <a:extLst>
              <a:ext uri="{FF2B5EF4-FFF2-40B4-BE49-F238E27FC236}">
                <a16:creationId xmlns:a16="http://schemas.microsoft.com/office/drawing/2014/main" id="{E4412747-1F07-9101-FAFD-E9DF8A1FC8C2}"/>
              </a:ext>
            </a:extLst>
          </p:cNvPr>
          <p:cNvCxnSpPr/>
          <p:nvPr/>
        </p:nvCxnSpPr>
        <p:spPr>
          <a:xfrm>
            <a:off x="479425" y="1304929"/>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0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P spid="28" grpId="0" animBg="1"/>
      <p:bldP spid="29" grpId="0" animBg="1"/>
      <p:bldP spid="30" grpId="0" animBg="1"/>
      <p:bldP spid="34"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Le processus de méthanisation</a:t>
            </a:r>
          </a:p>
        </p:txBody>
      </p:sp>
      <p:sp>
        <p:nvSpPr>
          <p:cNvPr id="3" name="Espace réservé du numéro de diapositive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73F302-3333-4E3B-832E-E5498DC430A4}" type="slidenum">
              <a:rPr kumimoji="0" lang="fr-FR" sz="1000" b="0" i="0" u="none" strike="noStrike" kern="1200" cap="none" spc="0" normalizeH="0" baseline="0" noProof="0" smtClean="0">
                <a:ln>
                  <a:noFill/>
                </a:ln>
                <a:solidFill>
                  <a:srgbClr val="9896A3"/>
                </a:solidFill>
                <a:effectLst/>
                <a:uLnTx/>
                <a:uFillTx/>
                <a:latin typeface="Avenir LT Std 55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fr-FR" sz="1000" b="0" i="0" u="none" strike="noStrike" kern="1200" cap="none" spc="0" normalizeH="0" baseline="0" noProof="0">
              <a:ln>
                <a:noFill/>
              </a:ln>
              <a:solidFill>
                <a:srgbClr val="9896A3"/>
              </a:solidFill>
              <a:effectLst/>
              <a:uLnTx/>
              <a:uFillTx/>
              <a:latin typeface="Avenir LT Std 55 Roman"/>
              <a:ea typeface="+mn-ea"/>
              <a:cs typeface="+mn-cs"/>
            </a:endParaRPr>
          </a:p>
        </p:txBody>
      </p:sp>
      <p:sp>
        <p:nvSpPr>
          <p:cNvPr id="4" name="Espace réservé du texte 3"/>
          <p:cNvSpPr>
            <a:spLocks noGrp="1"/>
          </p:cNvSpPr>
          <p:nvPr>
            <p:ph type="body" sz="quarter" idx="15"/>
          </p:nvPr>
        </p:nvSpPr>
        <p:spPr>
          <a:xfrm>
            <a:off x="1015139" y="5804707"/>
            <a:ext cx="10481536" cy="720000"/>
          </a:xfrm>
        </p:spPr>
        <p:txBody>
          <a:bodyPr>
            <a:normAutofit fontScale="85000" lnSpcReduction="20000"/>
          </a:bodyPr>
          <a:lstStyle/>
          <a:p>
            <a:pPr lvl="1"/>
            <a:r>
              <a:rPr lang="fr-FR" dirty="0">
                <a:latin typeface="+mj-lt"/>
              </a:rPr>
              <a:t>La méthanisation est un processus biologique naturel de fermentation de matières organiques en absence d’oxygène</a:t>
            </a:r>
            <a:br>
              <a:rPr lang="fr-FR" dirty="0">
                <a:latin typeface="+mj-lt"/>
              </a:rPr>
            </a:br>
            <a:r>
              <a:rPr lang="fr-FR" dirty="0"/>
              <a:t>(anaérobie)</a:t>
            </a:r>
            <a:r>
              <a:rPr lang="fr-FR" dirty="0">
                <a:latin typeface="+mj-lt"/>
              </a:rPr>
              <a:t> et sous l’effet de la chaleur </a:t>
            </a:r>
            <a:r>
              <a:rPr lang="fr-FR" dirty="0"/>
              <a:t>(38 °C)</a:t>
            </a:r>
            <a:r>
              <a:rPr lang="fr-FR" dirty="0">
                <a:latin typeface="+mj-lt"/>
              </a:rPr>
              <a:t>.</a:t>
            </a:r>
          </a:p>
        </p:txBody>
      </p:sp>
      <p:pic>
        <p:nvPicPr>
          <p:cNvPr id="17" name="Image 16">
            <a:extLst>
              <a:ext uri="{FF2B5EF4-FFF2-40B4-BE49-F238E27FC236}">
                <a16:creationId xmlns:a16="http://schemas.microsoft.com/office/drawing/2014/main" id="{D4C52782-9435-B936-B74D-E9FCD47511B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7791" y="1700808"/>
            <a:ext cx="11676418" cy="4103899"/>
          </a:xfrm>
          <a:prstGeom prst="rect">
            <a:avLst/>
          </a:prstGeom>
        </p:spPr>
      </p:pic>
      <p:cxnSp>
        <p:nvCxnSpPr>
          <p:cNvPr id="5" name="Connecteur droit 4">
            <a:extLst>
              <a:ext uri="{FF2B5EF4-FFF2-40B4-BE49-F238E27FC236}">
                <a16:creationId xmlns:a16="http://schemas.microsoft.com/office/drawing/2014/main" id="{E4B898EA-09F9-855F-770A-B825D9165D7D}"/>
              </a:ext>
            </a:extLst>
          </p:cNvPr>
          <p:cNvCxnSpPr/>
          <p:nvPr/>
        </p:nvCxnSpPr>
        <p:spPr>
          <a:xfrm>
            <a:off x="479425" y="1304929"/>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643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7D2CC815-FD3F-FDF6-3DDC-BFF3C6BE4363}"/>
              </a:ext>
            </a:extLst>
          </p:cNvPr>
          <p:cNvSpPr/>
          <p:nvPr/>
        </p:nvSpPr>
        <p:spPr>
          <a:xfrm>
            <a:off x="-1016224" y="1460653"/>
            <a:ext cx="7488830" cy="6408712"/>
          </a:xfrm>
          <a:prstGeom prst="roundRect">
            <a:avLst>
              <a:gd name="adj" fmla="val 1338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graphicFrame>
        <p:nvGraphicFramePr>
          <p:cNvPr id="32" name="Graphique 31">
            <a:extLst>
              <a:ext uri="{FF2B5EF4-FFF2-40B4-BE49-F238E27FC236}">
                <a16:creationId xmlns:a16="http://schemas.microsoft.com/office/drawing/2014/main" id="{601AFA64-4F06-6EB7-F716-9A8E597AA128}"/>
              </a:ext>
            </a:extLst>
          </p:cNvPr>
          <p:cNvGraphicFramePr/>
          <p:nvPr>
            <p:extLst>
              <p:ext uri="{D42A27DB-BD31-4B8C-83A1-F6EECF244321}">
                <p14:modId xmlns:p14="http://schemas.microsoft.com/office/powerpoint/2010/main" val="3035718228"/>
              </p:ext>
            </p:extLst>
          </p:nvPr>
        </p:nvGraphicFramePr>
        <p:xfrm>
          <a:off x="1031072" y="1936502"/>
          <a:ext cx="4176949" cy="399151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re 3">
            <a:extLst>
              <a:ext uri="{FF2B5EF4-FFF2-40B4-BE49-F238E27FC236}">
                <a16:creationId xmlns:a16="http://schemas.microsoft.com/office/drawing/2014/main" id="{AD2DE7E5-39D0-5E01-8CA8-7CA4709F2EEE}"/>
              </a:ext>
            </a:extLst>
          </p:cNvPr>
          <p:cNvSpPr>
            <a:spLocks noGrp="1"/>
          </p:cNvSpPr>
          <p:nvPr>
            <p:ph type="title"/>
          </p:nvPr>
        </p:nvSpPr>
        <p:spPr>
          <a:xfrm>
            <a:off x="695325" y="476250"/>
            <a:ext cx="10801350" cy="461665"/>
          </a:xfrm>
        </p:spPr>
        <p:txBody>
          <a:bodyPr wrap="square">
            <a:spAutoFit/>
          </a:bodyPr>
          <a:lstStyle/>
          <a:p>
            <a:pPr>
              <a:lnSpc>
                <a:spcPct val="100000"/>
              </a:lnSpc>
            </a:pPr>
            <a:r>
              <a:rPr lang="fr-FR" dirty="0">
                <a:effectLst/>
              </a:rPr>
              <a:t>2023 : méthanisation, </a:t>
            </a:r>
            <a:r>
              <a:rPr lang="fr-FR" dirty="0">
                <a:solidFill>
                  <a:srgbClr val="5A7E64"/>
                </a:solidFill>
                <a:effectLst/>
              </a:rPr>
              <a:t>une technologie mature</a:t>
            </a:r>
            <a:r>
              <a:rPr lang="fr-FR" dirty="0">
                <a:effectLst/>
              </a:rPr>
              <a:t> qui se généralise</a:t>
            </a:r>
            <a:endParaRPr lang="fr-FR" dirty="0"/>
          </a:p>
        </p:txBody>
      </p:sp>
      <p:sp>
        <p:nvSpPr>
          <p:cNvPr id="13" name="ZoneTexte 12">
            <a:extLst>
              <a:ext uri="{FF2B5EF4-FFF2-40B4-BE49-F238E27FC236}">
                <a16:creationId xmlns:a16="http://schemas.microsoft.com/office/drawing/2014/main" id="{D8787D6D-3F2C-E1C1-8B64-818BF3F3B8D9}"/>
              </a:ext>
            </a:extLst>
          </p:cNvPr>
          <p:cNvSpPr txBox="1"/>
          <p:nvPr/>
        </p:nvSpPr>
        <p:spPr>
          <a:xfrm>
            <a:off x="7163151" y="1484784"/>
            <a:ext cx="4333524" cy="646331"/>
          </a:xfrm>
          <a:prstGeom prst="rect">
            <a:avLst/>
          </a:prstGeom>
          <a:noFill/>
        </p:spPr>
        <p:txBody>
          <a:bodyPr wrap="square" lIns="0" tIns="0" rIns="0" bIns="0" rtlCol="0">
            <a:spAutoFit/>
          </a:bodyPr>
          <a:lstStyle/>
          <a:p>
            <a:r>
              <a:rPr lang="fr-FR" sz="1400" i="1" dirty="0">
                <a:effectLst/>
                <a:latin typeface="Inter Tight" pitchFamily="2" charset="0"/>
                <a:ea typeface="Inter Tight" pitchFamily="2" charset="0"/>
                <a:cs typeface="Inter Tight" pitchFamily="2" charset="0"/>
              </a:rPr>
              <a:t>Répartition des sites de production de biométhane par capacité totale de production en fonction des acteurs à fin 2023</a:t>
            </a:r>
            <a:endParaRPr lang="fr-FR" sz="1400" i="1" dirty="0">
              <a:latin typeface="Inter Tight" pitchFamily="2" charset="0"/>
              <a:ea typeface="Inter Tight" pitchFamily="2" charset="0"/>
              <a:cs typeface="Inter Tight" pitchFamily="2" charset="0"/>
            </a:endParaRPr>
          </a:p>
        </p:txBody>
      </p:sp>
      <p:grpSp>
        <p:nvGrpSpPr>
          <p:cNvPr id="15" name="Groupe 14">
            <a:extLst>
              <a:ext uri="{FF2B5EF4-FFF2-40B4-BE49-F238E27FC236}">
                <a16:creationId xmlns:a16="http://schemas.microsoft.com/office/drawing/2014/main" id="{BA22FAF5-551B-DD11-787F-8538810CE6F5}"/>
              </a:ext>
            </a:extLst>
          </p:cNvPr>
          <p:cNvGrpSpPr/>
          <p:nvPr/>
        </p:nvGrpSpPr>
        <p:grpSpPr>
          <a:xfrm>
            <a:off x="7163150" y="2348880"/>
            <a:ext cx="1676301" cy="1392741"/>
            <a:chOff x="7163150" y="2833558"/>
            <a:chExt cx="1676301" cy="1392741"/>
          </a:xfrm>
        </p:grpSpPr>
        <p:sp>
          <p:nvSpPr>
            <p:cNvPr id="14" name="Rectangle : coins arrondis 13">
              <a:extLst>
                <a:ext uri="{FF2B5EF4-FFF2-40B4-BE49-F238E27FC236}">
                  <a16:creationId xmlns:a16="http://schemas.microsoft.com/office/drawing/2014/main" id="{4AB344A7-9B07-BBEB-3306-8577796F7108}"/>
                </a:ext>
              </a:extLst>
            </p:cNvPr>
            <p:cNvSpPr/>
            <p:nvPr/>
          </p:nvSpPr>
          <p:spPr>
            <a:xfrm>
              <a:off x="7163151" y="3174729"/>
              <a:ext cx="1676300" cy="105157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500"/>
                </a:spcBef>
              </a:pPr>
              <a:r>
                <a:rPr lang="fr-FR" sz="1400" b="1" dirty="0">
                  <a:solidFill>
                    <a:schemeClr val="tx1"/>
                  </a:solidFill>
                  <a:effectLst/>
                  <a:latin typeface="Inter Tight SemiBold" pitchFamily="2" charset="0"/>
                  <a:ea typeface="Inter Tight SemiBold" pitchFamily="2" charset="0"/>
                  <a:cs typeface="Inter Tight SemiBold" pitchFamily="2" charset="0"/>
                </a:rPr>
                <a:t>Filière stations d’épuration urbaine </a:t>
              </a:r>
            </a:p>
            <a:p>
              <a:pPr>
                <a:spcBef>
                  <a:spcPts val="500"/>
                </a:spcBef>
              </a:pPr>
              <a:r>
                <a:rPr lang="fr-FR" sz="1200" dirty="0">
                  <a:solidFill>
                    <a:schemeClr val="tx1"/>
                  </a:solidFill>
                  <a:latin typeface="Inter Tight" pitchFamily="2" charset="0"/>
                  <a:ea typeface="Inter Tight" pitchFamily="2" charset="0"/>
                  <a:cs typeface="Inter Tight" pitchFamily="2" charset="0"/>
                </a:rPr>
                <a:t>47 unités</a:t>
              </a:r>
            </a:p>
            <a:p>
              <a:pPr>
                <a:spcBef>
                  <a:spcPts val="500"/>
                </a:spcBef>
              </a:pPr>
              <a:r>
                <a:rPr lang="fr-FR" dirty="0">
                  <a:solidFill>
                    <a:schemeClr val="tx1"/>
                  </a:solidFill>
                  <a:latin typeface="Inter Tight" pitchFamily="2" charset="0"/>
                  <a:ea typeface="Inter Tight" pitchFamily="2" charset="0"/>
                  <a:cs typeface="Inter Tight" pitchFamily="2" charset="0"/>
                </a:rPr>
                <a:t>691 GWh/an</a:t>
              </a:r>
            </a:p>
          </p:txBody>
        </p:sp>
        <p:sp>
          <p:nvSpPr>
            <p:cNvPr id="23" name="Ellipse 22">
              <a:extLst>
                <a:ext uri="{FF2B5EF4-FFF2-40B4-BE49-F238E27FC236}">
                  <a16:creationId xmlns:a16="http://schemas.microsoft.com/office/drawing/2014/main" id="{8B86C3C0-633F-CA47-D44F-A2C25B32E251}"/>
                </a:ext>
              </a:extLst>
            </p:cNvPr>
            <p:cNvSpPr/>
            <p:nvPr/>
          </p:nvSpPr>
          <p:spPr>
            <a:xfrm>
              <a:off x="7163150" y="2833558"/>
              <a:ext cx="216024" cy="216024"/>
            </a:xfrm>
            <a:prstGeom prst="ellipse">
              <a:avLst/>
            </a:prstGeom>
            <a:solidFill>
              <a:srgbClr val="559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a:extLst>
              <a:ext uri="{FF2B5EF4-FFF2-40B4-BE49-F238E27FC236}">
                <a16:creationId xmlns:a16="http://schemas.microsoft.com/office/drawing/2014/main" id="{E3E03A24-A324-A9A0-7994-E4495FF80F27}"/>
              </a:ext>
            </a:extLst>
          </p:cNvPr>
          <p:cNvGrpSpPr/>
          <p:nvPr/>
        </p:nvGrpSpPr>
        <p:grpSpPr>
          <a:xfrm>
            <a:off x="9659012" y="2348880"/>
            <a:ext cx="1681362" cy="1361963"/>
            <a:chOff x="9659012" y="2833558"/>
            <a:chExt cx="1681362" cy="1361963"/>
          </a:xfrm>
        </p:grpSpPr>
        <p:sp>
          <p:nvSpPr>
            <p:cNvPr id="17" name="Rectangle : coins arrondis 16">
              <a:extLst>
                <a:ext uri="{FF2B5EF4-FFF2-40B4-BE49-F238E27FC236}">
                  <a16:creationId xmlns:a16="http://schemas.microsoft.com/office/drawing/2014/main" id="{FA6729A6-C1DC-F537-9BB2-496F87CE7292}"/>
                </a:ext>
              </a:extLst>
            </p:cNvPr>
            <p:cNvSpPr/>
            <p:nvPr/>
          </p:nvSpPr>
          <p:spPr>
            <a:xfrm>
              <a:off x="9664074" y="3174729"/>
              <a:ext cx="1676300" cy="10207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500"/>
                </a:spcBef>
              </a:pPr>
              <a:r>
                <a:rPr lang="fr-FR" sz="1400" b="1" dirty="0">
                  <a:solidFill>
                    <a:schemeClr val="tx1"/>
                  </a:solidFill>
                  <a:effectLst/>
                  <a:latin typeface="Inter Tight SemiBold" pitchFamily="2" charset="0"/>
                  <a:ea typeface="Inter Tight SemiBold" pitchFamily="2" charset="0"/>
                  <a:cs typeface="Inter Tight SemiBold" pitchFamily="2" charset="0"/>
                </a:rPr>
                <a:t>Filière méthanisation territoriale**</a:t>
              </a:r>
            </a:p>
            <a:p>
              <a:pPr>
                <a:spcBef>
                  <a:spcPts val="500"/>
                </a:spcBef>
              </a:pPr>
              <a:r>
                <a:rPr lang="fr-FR" sz="1200" dirty="0">
                  <a:solidFill>
                    <a:schemeClr val="tx1"/>
                  </a:solidFill>
                  <a:latin typeface="Inter Tight" pitchFamily="2" charset="0"/>
                  <a:ea typeface="Inter Tight" pitchFamily="2" charset="0"/>
                  <a:cs typeface="Inter Tight" pitchFamily="2" charset="0"/>
                </a:rPr>
                <a:t>21 unités</a:t>
              </a:r>
            </a:p>
            <a:p>
              <a:pPr>
                <a:spcBef>
                  <a:spcPts val="500"/>
                </a:spcBef>
              </a:pPr>
              <a:r>
                <a:rPr lang="fr-FR" dirty="0">
                  <a:solidFill>
                    <a:schemeClr val="tx1"/>
                  </a:solidFill>
                  <a:latin typeface="Inter Tight" pitchFamily="2" charset="0"/>
                  <a:ea typeface="Inter Tight" pitchFamily="2" charset="0"/>
                  <a:cs typeface="Inter Tight" pitchFamily="2" charset="0"/>
                </a:rPr>
                <a:t>565 GWh/an</a:t>
              </a:r>
            </a:p>
          </p:txBody>
        </p:sp>
        <p:sp>
          <p:nvSpPr>
            <p:cNvPr id="24" name="Ellipse 23">
              <a:extLst>
                <a:ext uri="{FF2B5EF4-FFF2-40B4-BE49-F238E27FC236}">
                  <a16:creationId xmlns:a16="http://schemas.microsoft.com/office/drawing/2014/main" id="{447AE57D-9D89-38A1-228A-BF9A0B98AD21}"/>
                </a:ext>
              </a:extLst>
            </p:cNvPr>
            <p:cNvSpPr/>
            <p:nvPr/>
          </p:nvSpPr>
          <p:spPr>
            <a:xfrm>
              <a:off x="9659012" y="2833558"/>
              <a:ext cx="216024" cy="216024"/>
            </a:xfrm>
            <a:prstGeom prst="ellipse">
              <a:avLst/>
            </a:prstGeom>
            <a:solidFill>
              <a:srgbClr val="6B83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573D881F-3A8A-FD35-8DF8-22DEE894B64C}"/>
              </a:ext>
            </a:extLst>
          </p:cNvPr>
          <p:cNvGrpSpPr/>
          <p:nvPr/>
        </p:nvGrpSpPr>
        <p:grpSpPr>
          <a:xfrm>
            <a:off x="9659012" y="4072319"/>
            <a:ext cx="1681362" cy="1146003"/>
            <a:chOff x="9659012" y="4556997"/>
            <a:chExt cx="1681362" cy="1146003"/>
          </a:xfrm>
        </p:grpSpPr>
        <p:sp>
          <p:nvSpPr>
            <p:cNvPr id="20" name="Rectangle : coins arrondis 19">
              <a:extLst>
                <a:ext uri="{FF2B5EF4-FFF2-40B4-BE49-F238E27FC236}">
                  <a16:creationId xmlns:a16="http://schemas.microsoft.com/office/drawing/2014/main" id="{5EB92F30-32B5-C6D5-EFBC-AE04884DB05C}"/>
                </a:ext>
              </a:extLst>
            </p:cNvPr>
            <p:cNvSpPr/>
            <p:nvPr/>
          </p:nvSpPr>
          <p:spPr>
            <a:xfrm>
              <a:off x="9664074" y="4897651"/>
              <a:ext cx="1676300" cy="80534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500"/>
                </a:spcBef>
              </a:pPr>
              <a:r>
                <a:rPr lang="fr-FR" sz="1400" b="1" dirty="0">
                  <a:solidFill>
                    <a:schemeClr val="tx1"/>
                  </a:solidFill>
                  <a:effectLst/>
                  <a:latin typeface="Inter Tight SemiBold" pitchFamily="2" charset="0"/>
                  <a:ea typeface="Inter Tight SemiBold" pitchFamily="2" charset="0"/>
                  <a:cs typeface="Inter Tight SemiBold" pitchFamily="2" charset="0"/>
                </a:rPr>
                <a:t>Filière biodéchets</a:t>
              </a:r>
            </a:p>
            <a:p>
              <a:pPr>
                <a:spcBef>
                  <a:spcPts val="500"/>
                </a:spcBef>
              </a:pPr>
              <a:r>
                <a:rPr lang="fr-FR" sz="1200" dirty="0">
                  <a:solidFill>
                    <a:schemeClr val="tx1"/>
                  </a:solidFill>
                  <a:latin typeface="Inter Tight" pitchFamily="2" charset="0"/>
                  <a:ea typeface="Inter Tight" pitchFamily="2" charset="0"/>
                  <a:cs typeface="Inter Tight" pitchFamily="2" charset="0"/>
                </a:rPr>
                <a:t>7 unités</a:t>
              </a:r>
            </a:p>
            <a:p>
              <a:pPr>
                <a:spcBef>
                  <a:spcPts val="500"/>
                </a:spcBef>
              </a:pPr>
              <a:r>
                <a:rPr lang="fr-FR" dirty="0">
                  <a:solidFill>
                    <a:schemeClr val="tx1"/>
                  </a:solidFill>
                  <a:latin typeface="Inter Tight" pitchFamily="2" charset="0"/>
                  <a:ea typeface="Inter Tight" pitchFamily="2" charset="0"/>
                  <a:cs typeface="Inter Tight" pitchFamily="2" charset="0"/>
                </a:rPr>
                <a:t>238 GWh/an</a:t>
              </a:r>
            </a:p>
          </p:txBody>
        </p:sp>
        <p:sp>
          <p:nvSpPr>
            <p:cNvPr id="25" name="Ellipse 24">
              <a:extLst>
                <a:ext uri="{FF2B5EF4-FFF2-40B4-BE49-F238E27FC236}">
                  <a16:creationId xmlns:a16="http://schemas.microsoft.com/office/drawing/2014/main" id="{168568CB-43C8-C26A-7DC7-5448C3D25779}"/>
                </a:ext>
              </a:extLst>
            </p:cNvPr>
            <p:cNvSpPr/>
            <p:nvPr/>
          </p:nvSpPr>
          <p:spPr>
            <a:xfrm>
              <a:off x="9659012" y="4556997"/>
              <a:ext cx="216024" cy="216024"/>
            </a:xfrm>
            <a:prstGeom prst="ellipse">
              <a:avLst/>
            </a:prstGeom>
            <a:solidFill>
              <a:srgbClr val="C1C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A60DF976-D4E1-EEF0-6925-7E2A431677C8}"/>
              </a:ext>
            </a:extLst>
          </p:cNvPr>
          <p:cNvGrpSpPr/>
          <p:nvPr/>
        </p:nvGrpSpPr>
        <p:grpSpPr>
          <a:xfrm>
            <a:off x="7160361" y="4072319"/>
            <a:ext cx="1815958" cy="1576890"/>
            <a:chOff x="7160361" y="4556997"/>
            <a:chExt cx="1815958" cy="1576890"/>
          </a:xfrm>
        </p:grpSpPr>
        <p:sp>
          <p:nvSpPr>
            <p:cNvPr id="18" name="Rectangle : coins arrondis 17">
              <a:extLst>
                <a:ext uri="{FF2B5EF4-FFF2-40B4-BE49-F238E27FC236}">
                  <a16:creationId xmlns:a16="http://schemas.microsoft.com/office/drawing/2014/main" id="{8990852A-3488-9EB5-18E7-B820C34150A2}"/>
                </a:ext>
              </a:extLst>
            </p:cNvPr>
            <p:cNvSpPr/>
            <p:nvPr/>
          </p:nvSpPr>
          <p:spPr>
            <a:xfrm>
              <a:off x="7163150" y="4897651"/>
              <a:ext cx="1813169" cy="123623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500"/>
                </a:spcBef>
              </a:pPr>
              <a:r>
                <a:rPr lang="fr-FR" sz="1400" b="1" dirty="0">
                  <a:solidFill>
                    <a:schemeClr val="tx1"/>
                  </a:solidFill>
                  <a:effectLst/>
                  <a:latin typeface="Inter Tight SemiBold" pitchFamily="2" charset="0"/>
                  <a:ea typeface="Inter Tight SemiBold" pitchFamily="2" charset="0"/>
                  <a:cs typeface="Inter Tight SemiBold" pitchFamily="2" charset="0"/>
                </a:rPr>
                <a:t>Filière installations de stockage des déchets non dangereux</a:t>
              </a:r>
            </a:p>
            <a:p>
              <a:pPr>
                <a:spcBef>
                  <a:spcPts val="500"/>
                </a:spcBef>
              </a:pPr>
              <a:r>
                <a:rPr lang="fr-FR" sz="1200" dirty="0">
                  <a:solidFill>
                    <a:schemeClr val="tx1"/>
                  </a:solidFill>
                  <a:latin typeface="Inter Tight" pitchFamily="2" charset="0"/>
                  <a:ea typeface="Inter Tight" pitchFamily="2" charset="0"/>
                  <a:cs typeface="Inter Tight" pitchFamily="2" charset="0"/>
                </a:rPr>
                <a:t>18 unités</a:t>
              </a:r>
            </a:p>
            <a:p>
              <a:pPr>
                <a:spcBef>
                  <a:spcPts val="500"/>
                </a:spcBef>
              </a:pPr>
              <a:r>
                <a:rPr lang="fr-FR" dirty="0">
                  <a:solidFill>
                    <a:schemeClr val="tx1"/>
                  </a:solidFill>
                  <a:latin typeface="Inter Tight" pitchFamily="2" charset="0"/>
                  <a:ea typeface="Inter Tight" pitchFamily="2" charset="0"/>
                  <a:cs typeface="Inter Tight" pitchFamily="2" charset="0"/>
                </a:rPr>
                <a:t>391 GWh/an</a:t>
              </a:r>
            </a:p>
          </p:txBody>
        </p:sp>
        <p:sp>
          <p:nvSpPr>
            <p:cNvPr id="29" name="Ellipse 28">
              <a:extLst>
                <a:ext uri="{FF2B5EF4-FFF2-40B4-BE49-F238E27FC236}">
                  <a16:creationId xmlns:a16="http://schemas.microsoft.com/office/drawing/2014/main" id="{5277D9FA-62C0-06B0-A794-7DF48443D33B}"/>
                </a:ext>
              </a:extLst>
            </p:cNvPr>
            <p:cNvSpPr/>
            <p:nvPr/>
          </p:nvSpPr>
          <p:spPr>
            <a:xfrm>
              <a:off x="7160361" y="4556997"/>
              <a:ext cx="216024" cy="216024"/>
            </a:xfrm>
            <a:prstGeom prst="ellipse">
              <a:avLst/>
            </a:prstGeom>
            <a:solidFill>
              <a:srgbClr val="9DBD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Rectangle : coins arrondis 36">
            <a:extLst>
              <a:ext uri="{FF2B5EF4-FFF2-40B4-BE49-F238E27FC236}">
                <a16:creationId xmlns:a16="http://schemas.microsoft.com/office/drawing/2014/main" id="{A649EB5A-6559-3690-5D63-AF2F5287F585}"/>
              </a:ext>
            </a:extLst>
          </p:cNvPr>
          <p:cNvSpPr/>
          <p:nvPr/>
        </p:nvSpPr>
        <p:spPr>
          <a:xfrm>
            <a:off x="4701780" y="4465457"/>
            <a:ext cx="1898276" cy="1772968"/>
          </a:xfrm>
          <a:prstGeom prst="roundRect">
            <a:avLst>
              <a:gd name="adj" fmla="val 1875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216000" bIns="108000" rtlCol="0" anchor="t">
            <a:spAutoFit/>
          </a:bodyPr>
          <a:lstStyle/>
          <a:p>
            <a:pPr>
              <a:spcBef>
                <a:spcPts val="500"/>
              </a:spcBef>
            </a:pPr>
            <a:r>
              <a:rPr lang="fr-FR" sz="1400" b="1" dirty="0">
                <a:solidFill>
                  <a:schemeClr val="tx1"/>
                </a:solidFill>
                <a:effectLst/>
                <a:latin typeface="Inter Tight SemiBold" pitchFamily="2" charset="0"/>
                <a:ea typeface="Inter Tight SemiBold" pitchFamily="2" charset="0"/>
                <a:cs typeface="Inter Tight SemiBold" pitchFamily="2" charset="0"/>
              </a:rPr>
              <a:t>Filière agricole territoriale*</a:t>
            </a:r>
          </a:p>
          <a:p>
            <a:pPr>
              <a:spcBef>
                <a:spcPts val="500"/>
              </a:spcBef>
            </a:pPr>
            <a:r>
              <a:rPr lang="fr-FR" sz="1200" dirty="0">
                <a:solidFill>
                  <a:schemeClr val="tx1"/>
                </a:solidFill>
                <a:latin typeface="Inter Tight" pitchFamily="2" charset="0"/>
                <a:ea typeface="Inter Tight" pitchFamily="2" charset="0"/>
                <a:cs typeface="Inter Tight" pitchFamily="2" charset="0"/>
              </a:rPr>
              <a:t>136 unités</a:t>
            </a:r>
          </a:p>
          <a:p>
            <a:pPr>
              <a:spcBef>
                <a:spcPts val="500"/>
              </a:spcBef>
            </a:pPr>
            <a:r>
              <a:rPr lang="fr-FR" dirty="0">
                <a:solidFill>
                  <a:schemeClr val="tx1"/>
                </a:solidFill>
                <a:latin typeface="Inter Tight" pitchFamily="2" charset="0"/>
                <a:ea typeface="Inter Tight" pitchFamily="2" charset="0"/>
                <a:cs typeface="Inter Tight" pitchFamily="2" charset="0"/>
              </a:rPr>
              <a:t>3 249 GWh/an</a:t>
            </a:r>
          </a:p>
        </p:txBody>
      </p:sp>
      <p:sp>
        <p:nvSpPr>
          <p:cNvPr id="40" name="Rectangle : coins arrondis 39">
            <a:extLst>
              <a:ext uri="{FF2B5EF4-FFF2-40B4-BE49-F238E27FC236}">
                <a16:creationId xmlns:a16="http://schemas.microsoft.com/office/drawing/2014/main" id="{12403918-5B1B-A5BE-975D-DD9729A7CA30}"/>
              </a:ext>
            </a:extLst>
          </p:cNvPr>
          <p:cNvSpPr/>
          <p:nvPr/>
        </p:nvSpPr>
        <p:spPr>
          <a:xfrm>
            <a:off x="192088" y="1685345"/>
            <a:ext cx="2185564" cy="1772968"/>
          </a:xfrm>
          <a:prstGeom prst="roundRect">
            <a:avLst>
              <a:gd name="adj" fmla="val 1875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216000" bIns="108000" rtlCol="0" anchor="t">
            <a:spAutoFit/>
          </a:bodyPr>
          <a:lstStyle/>
          <a:p>
            <a:pPr>
              <a:spcBef>
                <a:spcPts val="500"/>
              </a:spcBef>
            </a:pPr>
            <a:r>
              <a:rPr lang="fr-FR" sz="1400" b="1" dirty="0">
                <a:solidFill>
                  <a:schemeClr val="tx1"/>
                </a:solidFill>
                <a:effectLst/>
                <a:latin typeface="Inter Tight SemiBold" pitchFamily="2" charset="0"/>
                <a:ea typeface="Inter Tight SemiBold" pitchFamily="2" charset="0"/>
                <a:cs typeface="Inter Tight SemiBold" pitchFamily="2" charset="0"/>
              </a:rPr>
              <a:t>Filière agricole autonome</a:t>
            </a:r>
          </a:p>
          <a:p>
            <a:pPr>
              <a:spcBef>
                <a:spcPts val="500"/>
              </a:spcBef>
            </a:pPr>
            <a:r>
              <a:rPr lang="fr-FR" sz="1200" dirty="0">
                <a:solidFill>
                  <a:schemeClr val="tx1"/>
                </a:solidFill>
                <a:latin typeface="Inter Tight" pitchFamily="2" charset="0"/>
                <a:ea typeface="Inter Tight" pitchFamily="2" charset="0"/>
                <a:cs typeface="Inter Tight" pitchFamily="2" charset="0"/>
              </a:rPr>
              <a:t>423 unités</a:t>
            </a:r>
          </a:p>
          <a:p>
            <a:pPr>
              <a:spcBef>
                <a:spcPts val="500"/>
              </a:spcBef>
            </a:pPr>
            <a:r>
              <a:rPr lang="fr-FR" dirty="0">
                <a:solidFill>
                  <a:schemeClr val="tx1"/>
                </a:solidFill>
                <a:latin typeface="Inter Tight" pitchFamily="2" charset="0"/>
                <a:ea typeface="Inter Tight" pitchFamily="2" charset="0"/>
                <a:cs typeface="Inter Tight" pitchFamily="2" charset="0"/>
              </a:rPr>
              <a:t>6 657</a:t>
            </a:r>
            <a:br>
              <a:rPr lang="fr-FR" dirty="0">
                <a:solidFill>
                  <a:schemeClr val="tx1"/>
                </a:solidFill>
                <a:latin typeface="Inter Tight" pitchFamily="2" charset="0"/>
                <a:ea typeface="Inter Tight" pitchFamily="2" charset="0"/>
                <a:cs typeface="Inter Tight" pitchFamily="2" charset="0"/>
              </a:rPr>
            </a:br>
            <a:r>
              <a:rPr lang="fr-FR" dirty="0">
                <a:solidFill>
                  <a:schemeClr val="tx1"/>
                </a:solidFill>
                <a:latin typeface="Inter Tight" pitchFamily="2" charset="0"/>
                <a:ea typeface="Inter Tight" pitchFamily="2" charset="0"/>
                <a:cs typeface="Inter Tight" pitchFamily="2" charset="0"/>
              </a:rPr>
              <a:t>GWh/an</a:t>
            </a:r>
          </a:p>
        </p:txBody>
      </p:sp>
      <p:sp>
        <p:nvSpPr>
          <p:cNvPr id="3" name="Espace réservé du numéro de diapositive 2">
            <a:extLst>
              <a:ext uri="{FF2B5EF4-FFF2-40B4-BE49-F238E27FC236}">
                <a16:creationId xmlns:a16="http://schemas.microsoft.com/office/drawing/2014/main" id="{6AE4B523-138B-A439-A35D-3D4C5ED660F3}"/>
              </a:ext>
            </a:extLst>
          </p:cNvPr>
          <p:cNvSpPr>
            <a:spLocks noGrp="1"/>
          </p:cNvSpPr>
          <p:nvPr>
            <p:ph type="sldNum" sz="quarter" idx="4"/>
          </p:nvPr>
        </p:nvSpPr>
        <p:spPr/>
        <p:txBody>
          <a:bodyPr/>
          <a:lstStyle/>
          <a:p>
            <a:fld id="{2C0F483E-095F-CB46-A5F6-8D3A2E8640DC}" type="slidenum">
              <a:rPr lang="fr-FR" smtClean="0"/>
              <a:pPr/>
              <a:t>17</a:t>
            </a:fld>
            <a:endParaRPr lang="fr-FR" dirty="0"/>
          </a:p>
        </p:txBody>
      </p:sp>
      <p:sp>
        <p:nvSpPr>
          <p:cNvPr id="7" name="Ellipse 6">
            <a:extLst>
              <a:ext uri="{FF2B5EF4-FFF2-40B4-BE49-F238E27FC236}">
                <a16:creationId xmlns:a16="http://schemas.microsoft.com/office/drawing/2014/main" id="{44E82B60-E9D8-F336-A191-F3AC951DC0E5}"/>
              </a:ext>
            </a:extLst>
          </p:cNvPr>
          <p:cNvSpPr/>
          <p:nvPr/>
        </p:nvSpPr>
        <p:spPr>
          <a:xfrm>
            <a:off x="5017072" y="4397518"/>
            <a:ext cx="216024" cy="216024"/>
          </a:xfrm>
          <a:prstGeom prst="ellipse">
            <a:avLst/>
          </a:prstGeom>
          <a:solidFill>
            <a:srgbClr val="5A7E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C5C5FD02-7F64-C262-5660-372D3F5EFD57}"/>
              </a:ext>
            </a:extLst>
          </p:cNvPr>
          <p:cNvSpPr/>
          <p:nvPr/>
        </p:nvSpPr>
        <p:spPr>
          <a:xfrm>
            <a:off x="473718" y="1628800"/>
            <a:ext cx="216024" cy="216024"/>
          </a:xfrm>
          <a:prstGeom prst="ellipse">
            <a:avLst/>
          </a:prstGeom>
          <a:solidFill>
            <a:srgbClr val="1D48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CADCD6A-16CD-DB94-2159-FD8C102973B0}"/>
              </a:ext>
            </a:extLst>
          </p:cNvPr>
          <p:cNvSpPr txBox="1"/>
          <p:nvPr/>
        </p:nvSpPr>
        <p:spPr>
          <a:xfrm>
            <a:off x="4909634" y="6415200"/>
            <a:ext cx="2372764"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se mobilise pour atteindre son objectif</a:t>
            </a:r>
            <a:endParaRPr lang="fr-FR" sz="900" dirty="0">
              <a:latin typeface="Inter Tight" pitchFamily="2" charset="0"/>
              <a:ea typeface="Inter Tight" pitchFamily="2" charset="0"/>
              <a:cs typeface="Inter Tight" pitchFamily="2" charset="0"/>
            </a:endParaRPr>
          </a:p>
        </p:txBody>
      </p:sp>
      <p:pic>
        <p:nvPicPr>
          <p:cNvPr id="10" name="Graphique 9">
            <a:extLst>
              <a:ext uri="{FF2B5EF4-FFF2-40B4-BE49-F238E27FC236}">
                <a16:creationId xmlns:a16="http://schemas.microsoft.com/office/drawing/2014/main" id="{2694E7D3-D964-5954-535A-5CFD3645B9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325" y="1082812"/>
            <a:ext cx="503237" cy="113940"/>
          </a:xfrm>
          <a:prstGeom prst="rect">
            <a:avLst/>
          </a:prstGeom>
        </p:spPr>
      </p:pic>
      <p:sp>
        <p:nvSpPr>
          <p:cNvPr id="12" name="ZoneTexte 11">
            <a:extLst>
              <a:ext uri="{FF2B5EF4-FFF2-40B4-BE49-F238E27FC236}">
                <a16:creationId xmlns:a16="http://schemas.microsoft.com/office/drawing/2014/main" id="{4721D95F-A823-6CD5-0F15-01D334F4EB6F}"/>
              </a:ext>
            </a:extLst>
          </p:cNvPr>
          <p:cNvSpPr txBox="1"/>
          <p:nvPr/>
        </p:nvSpPr>
        <p:spPr>
          <a:xfrm>
            <a:off x="7068106" y="5772815"/>
            <a:ext cx="5004557" cy="369332"/>
          </a:xfrm>
          <a:prstGeom prst="rect">
            <a:avLst/>
          </a:prstGeom>
          <a:noFill/>
        </p:spPr>
        <p:txBody>
          <a:bodyPr wrap="square" rtlCol="0">
            <a:spAutoFit/>
          </a:bodyPr>
          <a:lstStyle/>
          <a:p>
            <a:r>
              <a:rPr lang="fr-FR" sz="900" b="0" i="1" u="none" strike="noStrike" dirty="0">
                <a:solidFill>
                  <a:srgbClr val="000000"/>
                </a:solidFill>
                <a:effectLst/>
                <a:latin typeface="Inter Tight" pitchFamily="2" charset="0"/>
                <a:ea typeface="Inter Tight" pitchFamily="2" charset="0"/>
                <a:cs typeface="Inter Tight" pitchFamily="2" charset="0"/>
              </a:rPr>
              <a:t>*Projets portés par des agriculteurs. **projets portés par des groupements d’agriculteurs, développeurs d’ENR, ou industriels</a:t>
            </a:r>
            <a:endParaRPr lang="fr-FR" sz="900" i="1" dirty="0">
              <a:latin typeface="Inter Tight" pitchFamily="2" charset="0"/>
              <a:ea typeface="Inter Tight" pitchFamily="2" charset="0"/>
              <a:cs typeface="Inter Tight" pitchFamily="2" charset="0"/>
            </a:endParaRPr>
          </a:p>
        </p:txBody>
      </p:sp>
    </p:spTree>
    <p:extLst>
      <p:ext uri="{BB962C8B-B14F-4D97-AF65-F5344CB8AC3E}">
        <p14:creationId xmlns:p14="http://schemas.microsoft.com/office/powerpoint/2010/main" val="62627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54F63C40-A0EF-C1C0-A884-873575817FE4}"/>
              </a:ext>
            </a:extLst>
          </p:cNvPr>
          <p:cNvSpPr txBox="1"/>
          <p:nvPr/>
        </p:nvSpPr>
        <p:spPr>
          <a:xfrm>
            <a:off x="4909634" y="6415200"/>
            <a:ext cx="2372764"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se mobilise pour atteindre son objectif</a:t>
            </a:r>
            <a:endParaRPr lang="fr-FR" sz="900" dirty="0">
              <a:latin typeface="Inter Tight" pitchFamily="2" charset="0"/>
              <a:ea typeface="Inter Tight" pitchFamily="2" charset="0"/>
              <a:cs typeface="Inter Tight" pitchFamily="2" charset="0"/>
            </a:endParaRPr>
          </a:p>
        </p:txBody>
      </p:sp>
      <p:sp>
        <p:nvSpPr>
          <p:cNvPr id="4" name="Titre 3">
            <a:extLst>
              <a:ext uri="{FF2B5EF4-FFF2-40B4-BE49-F238E27FC236}">
                <a16:creationId xmlns:a16="http://schemas.microsoft.com/office/drawing/2014/main" id="{AD2DE7E5-39D0-5E01-8CA8-7CA4709F2EEE}"/>
              </a:ext>
            </a:extLst>
          </p:cNvPr>
          <p:cNvSpPr>
            <a:spLocks noGrp="1"/>
          </p:cNvSpPr>
          <p:nvPr>
            <p:ph type="title"/>
          </p:nvPr>
        </p:nvSpPr>
        <p:spPr>
          <a:xfrm>
            <a:off x="695325" y="476250"/>
            <a:ext cx="10801350" cy="923330"/>
          </a:xfrm>
        </p:spPr>
        <p:txBody>
          <a:bodyPr wrap="square">
            <a:spAutoFit/>
          </a:bodyPr>
          <a:lstStyle/>
          <a:p>
            <a:pPr>
              <a:lnSpc>
                <a:spcPct val="100000"/>
              </a:lnSpc>
            </a:pPr>
            <a:r>
              <a:rPr lang="fr-FR" dirty="0">
                <a:effectLst/>
              </a:rPr>
              <a:t>La France dispose du </a:t>
            </a:r>
            <a:r>
              <a:rPr lang="fr-FR" dirty="0">
                <a:solidFill>
                  <a:srgbClr val="5A7E64"/>
                </a:solidFill>
                <a:effectLst/>
              </a:rPr>
              <a:t>plus grand parc de sites de </a:t>
            </a:r>
            <a:br>
              <a:rPr lang="fr-FR" dirty="0">
                <a:solidFill>
                  <a:srgbClr val="5A7E64"/>
                </a:solidFill>
                <a:effectLst/>
              </a:rPr>
            </a:br>
            <a:r>
              <a:rPr lang="fr-FR" dirty="0">
                <a:solidFill>
                  <a:srgbClr val="5A7E64"/>
                </a:solidFill>
                <a:effectLst/>
              </a:rPr>
              <a:t>méthanisation</a:t>
            </a:r>
            <a:r>
              <a:rPr lang="fr-FR" dirty="0">
                <a:effectLst/>
              </a:rPr>
              <a:t> en injection en Europe et dans le monde</a:t>
            </a:r>
            <a:endParaRPr lang="fr-FR" dirty="0"/>
          </a:p>
        </p:txBody>
      </p:sp>
      <p:grpSp>
        <p:nvGrpSpPr>
          <p:cNvPr id="9" name="Groupe 8">
            <a:extLst>
              <a:ext uri="{FF2B5EF4-FFF2-40B4-BE49-F238E27FC236}">
                <a16:creationId xmlns:a16="http://schemas.microsoft.com/office/drawing/2014/main" id="{274352A0-EC92-102E-194B-04EA97A57D9C}"/>
              </a:ext>
            </a:extLst>
          </p:cNvPr>
          <p:cNvGrpSpPr/>
          <p:nvPr/>
        </p:nvGrpSpPr>
        <p:grpSpPr>
          <a:xfrm>
            <a:off x="695325" y="1909074"/>
            <a:ext cx="3384451" cy="3320126"/>
            <a:chOff x="695325" y="1693050"/>
            <a:chExt cx="3384451" cy="3320126"/>
          </a:xfrm>
        </p:grpSpPr>
        <p:sp>
          <p:nvSpPr>
            <p:cNvPr id="2" name="Rectangle : coins arrondis 1">
              <a:extLst>
                <a:ext uri="{FF2B5EF4-FFF2-40B4-BE49-F238E27FC236}">
                  <a16:creationId xmlns:a16="http://schemas.microsoft.com/office/drawing/2014/main" id="{463C03C7-8C34-3FBC-0D60-D2152BDC1CFB}"/>
                </a:ext>
              </a:extLst>
            </p:cNvPr>
            <p:cNvSpPr/>
            <p:nvPr/>
          </p:nvSpPr>
          <p:spPr>
            <a:xfrm>
              <a:off x="695325" y="1693050"/>
              <a:ext cx="3384451" cy="3320126"/>
            </a:xfrm>
            <a:prstGeom prst="roundRect">
              <a:avLst>
                <a:gd name="adj" fmla="val 69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fr-FR" sz="1200" dirty="0">
                  <a:solidFill>
                    <a:schemeClr val="tx1"/>
                  </a:solidFill>
                  <a:latin typeface="Inter Tight" pitchFamily="2" charset="0"/>
                  <a:ea typeface="Inter Tight" pitchFamily="2" charset="0"/>
                  <a:cs typeface="Inter Tight" pitchFamily="2" charset="0"/>
                </a:rPr>
                <a:t>DÉCEMBRE 2018</a:t>
              </a: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r>
                <a:rPr lang="fr-FR" sz="2400" dirty="0">
                  <a:solidFill>
                    <a:schemeClr val="tx1"/>
                  </a:solidFill>
                  <a:latin typeface="Inter Tight" pitchFamily="2" charset="0"/>
                  <a:ea typeface="Inter Tight" pitchFamily="2" charset="0"/>
                  <a:cs typeface="Inter Tight" pitchFamily="2" charset="0"/>
                </a:rPr>
                <a:t>76 </a:t>
              </a:r>
              <a:r>
                <a:rPr lang="fr-FR" sz="1200" dirty="0">
                  <a:solidFill>
                    <a:schemeClr val="tx1"/>
                  </a:solidFill>
                  <a:latin typeface="Inter Tight" pitchFamily="2" charset="0"/>
                  <a:ea typeface="Inter Tight" pitchFamily="2" charset="0"/>
                  <a:cs typeface="Inter Tight" pitchFamily="2" charset="0"/>
                </a:rPr>
                <a:t>sites</a:t>
              </a:r>
            </a:p>
          </p:txBody>
        </p:sp>
        <p:sp>
          <p:nvSpPr>
            <p:cNvPr id="7" name="Ellipse 6">
              <a:extLst>
                <a:ext uri="{FF2B5EF4-FFF2-40B4-BE49-F238E27FC236}">
                  <a16:creationId xmlns:a16="http://schemas.microsoft.com/office/drawing/2014/main" id="{5201E145-E7AE-D7D4-F06C-B27DF35D9161}"/>
                </a:ext>
              </a:extLst>
            </p:cNvPr>
            <p:cNvSpPr/>
            <p:nvPr/>
          </p:nvSpPr>
          <p:spPr>
            <a:xfrm>
              <a:off x="2135560" y="1959069"/>
              <a:ext cx="144016" cy="144016"/>
            </a:xfrm>
            <a:prstGeom prst="ellipse">
              <a:avLst/>
            </a:prstGeom>
            <a:solidFill>
              <a:srgbClr val="F8BB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849EB658-B6A7-6688-B50C-8CA6D73ED66E}"/>
              </a:ext>
            </a:extLst>
          </p:cNvPr>
          <p:cNvGrpSpPr/>
          <p:nvPr/>
        </p:nvGrpSpPr>
        <p:grpSpPr>
          <a:xfrm>
            <a:off x="8112224" y="1909074"/>
            <a:ext cx="3384451" cy="3320126"/>
            <a:chOff x="8112224" y="1693050"/>
            <a:chExt cx="3384451" cy="3320126"/>
          </a:xfrm>
        </p:grpSpPr>
        <p:sp>
          <p:nvSpPr>
            <p:cNvPr id="19" name="Rectangle : coins arrondis 18">
              <a:extLst>
                <a:ext uri="{FF2B5EF4-FFF2-40B4-BE49-F238E27FC236}">
                  <a16:creationId xmlns:a16="http://schemas.microsoft.com/office/drawing/2014/main" id="{075D9FA3-FED4-2DBA-61FD-694552959D04}"/>
                </a:ext>
              </a:extLst>
            </p:cNvPr>
            <p:cNvSpPr/>
            <p:nvPr/>
          </p:nvSpPr>
          <p:spPr>
            <a:xfrm>
              <a:off x="8112224" y="1693050"/>
              <a:ext cx="3384451" cy="3320126"/>
            </a:xfrm>
            <a:prstGeom prst="roundRect">
              <a:avLst>
                <a:gd name="adj" fmla="val 69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fr-FR" sz="1200" dirty="0">
                  <a:solidFill>
                    <a:schemeClr val="tx1"/>
                  </a:solidFill>
                  <a:latin typeface="Inter Tight" pitchFamily="2" charset="0"/>
                  <a:ea typeface="Inter Tight" pitchFamily="2" charset="0"/>
                  <a:cs typeface="Inter Tight" pitchFamily="2" charset="0"/>
                </a:rPr>
                <a:t>PRÉVISIONS 2024</a:t>
              </a: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r>
                <a:rPr lang="fr-FR" sz="2400" dirty="0">
                  <a:solidFill>
                    <a:schemeClr val="tx1"/>
                  </a:solidFill>
                  <a:latin typeface="Inter Tight" pitchFamily="2" charset="0"/>
                  <a:ea typeface="Inter Tight" pitchFamily="2" charset="0"/>
                  <a:cs typeface="Inter Tight" pitchFamily="2" charset="0"/>
                </a:rPr>
                <a:t>744 </a:t>
              </a:r>
              <a:r>
                <a:rPr lang="fr-FR" sz="1200" dirty="0">
                  <a:solidFill>
                    <a:schemeClr val="tx1"/>
                  </a:solidFill>
                  <a:latin typeface="Inter Tight" pitchFamily="2" charset="0"/>
                  <a:ea typeface="Inter Tight" pitchFamily="2" charset="0"/>
                  <a:cs typeface="Inter Tight" pitchFamily="2" charset="0"/>
                </a:rPr>
                <a:t>sites</a:t>
              </a:r>
            </a:p>
            <a:p>
              <a:endParaRPr lang="fr-FR" sz="1200" dirty="0">
                <a:solidFill>
                  <a:schemeClr val="tx1"/>
                </a:solidFill>
                <a:latin typeface="Inter Tight" pitchFamily="2" charset="0"/>
                <a:ea typeface="Inter Tight" pitchFamily="2" charset="0"/>
                <a:cs typeface="Inter Tight" pitchFamily="2" charset="0"/>
              </a:endParaRPr>
            </a:p>
          </p:txBody>
        </p:sp>
        <p:sp>
          <p:nvSpPr>
            <p:cNvPr id="28" name="Ellipse 27">
              <a:extLst>
                <a:ext uri="{FF2B5EF4-FFF2-40B4-BE49-F238E27FC236}">
                  <a16:creationId xmlns:a16="http://schemas.microsoft.com/office/drawing/2014/main" id="{42CA7EED-B256-623F-FCE1-EB02C6AE9FD6}"/>
                </a:ext>
              </a:extLst>
            </p:cNvPr>
            <p:cNvSpPr/>
            <p:nvPr/>
          </p:nvSpPr>
          <p:spPr>
            <a:xfrm>
              <a:off x="9624392" y="1959069"/>
              <a:ext cx="144016" cy="144016"/>
            </a:xfrm>
            <a:prstGeom prst="ellipse">
              <a:avLst/>
            </a:prstGeom>
            <a:solidFill>
              <a:srgbClr val="9E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4" name="Groupe 33">
            <a:extLst>
              <a:ext uri="{FF2B5EF4-FFF2-40B4-BE49-F238E27FC236}">
                <a16:creationId xmlns:a16="http://schemas.microsoft.com/office/drawing/2014/main" id="{E6B63F49-8D6B-859A-516D-8145A9C21DBE}"/>
              </a:ext>
            </a:extLst>
          </p:cNvPr>
          <p:cNvGrpSpPr/>
          <p:nvPr/>
        </p:nvGrpSpPr>
        <p:grpSpPr>
          <a:xfrm>
            <a:off x="4403774" y="1909074"/>
            <a:ext cx="3384451" cy="3320126"/>
            <a:chOff x="4403774" y="1693050"/>
            <a:chExt cx="3384451" cy="3320126"/>
          </a:xfrm>
        </p:grpSpPr>
        <p:sp>
          <p:nvSpPr>
            <p:cNvPr id="12" name="Rectangle : coins arrondis 11">
              <a:extLst>
                <a:ext uri="{FF2B5EF4-FFF2-40B4-BE49-F238E27FC236}">
                  <a16:creationId xmlns:a16="http://schemas.microsoft.com/office/drawing/2014/main" id="{4F2BE2C7-5B98-5685-1538-76ED99A7C821}"/>
                </a:ext>
              </a:extLst>
            </p:cNvPr>
            <p:cNvSpPr/>
            <p:nvPr/>
          </p:nvSpPr>
          <p:spPr>
            <a:xfrm>
              <a:off x="4403774" y="1693050"/>
              <a:ext cx="3384451" cy="3320126"/>
            </a:xfrm>
            <a:prstGeom prst="roundRect">
              <a:avLst>
                <a:gd name="adj" fmla="val 69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fr-FR" sz="1200" dirty="0">
                  <a:solidFill>
                    <a:schemeClr val="tx1"/>
                  </a:solidFill>
                  <a:latin typeface="Inter Tight" pitchFamily="2" charset="0"/>
                  <a:ea typeface="Inter Tight" pitchFamily="2" charset="0"/>
                  <a:cs typeface="Inter Tight" pitchFamily="2" charset="0"/>
                </a:rPr>
                <a:t>DÉCEMBRE 2023</a:t>
              </a: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r>
                <a:rPr lang="fr-FR" sz="2400" dirty="0">
                  <a:solidFill>
                    <a:schemeClr val="tx1"/>
                  </a:solidFill>
                  <a:latin typeface="Inter Tight" pitchFamily="2" charset="0"/>
                  <a:ea typeface="Inter Tight" pitchFamily="2" charset="0"/>
                  <a:cs typeface="Inter Tight" pitchFamily="2" charset="0"/>
                </a:rPr>
                <a:t>652 </a:t>
              </a:r>
              <a:r>
                <a:rPr lang="fr-FR" sz="1200" dirty="0">
                  <a:solidFill>
                    <a:schemeClr val="tx1"/>
                  </a:solidFill>
                  <a:latin typeface="Inter Tight" pitchFamily="2" charset="0"/>
                  <a:ea typeface="Inter Tight" pitchFamily="2" charset="0"/>
                  <a:cs typeface="Inter Tight" pitchFamily="2" charset="0"/>
                </a:rPr>
                <a:t>sites</a:t>
              </a:r>
            </a:p>
            <a:p>
              <a:endParaRPr lang="fr-FR" sz="1400" dirty="0">
                <a:solidFill>
                  <a:schemeClr val="tx1"/>
                </a:solidFill>
                <a:latin typeface="Inter Tight" pitchFamily="2" charset="0"/>
                <a:ea typeface="Inter Tight" pitchFamily="2" charset="0"/>
                <a:cs typeface="Inter Tight" pitchFamily="2" charset="0"/>
              </a:endParaRPr>
            </a:p>
            <a:p>
              <a:endParaRPr lang="fr-FR" sz="1400" dirty="0">
                <a:solidFill>
                  <a:schemeClr val="tx1"/>
                </a:solidFill>
                <a:latin typeface="Inter Tight" pitchFamily="2" charset="0"/>
                <a:ea typeface="Inter Tight" pitchFamily="2" charset="0"/>
                <a:cs typeface="Inter Tight" pitchFamily="2" charset="0"/>
              </a:endParaRPr>
            </a:p>
          </p:txBody>
        </p:sp>
        <p:sp>
          <p:nvSpPr>
            <p:cNvPr id="15" name="Ellipse 14">
              <a:extLst>
                <a:ext uri="{FF2B5EF4-FFF2-40B4-BE49-F238E27FC236}">
                  <a16:creationId xmlns:a16="http://schemas.microsoft.com/office/drawing/2014/main" id="{1C9C63E4-82D2-A7C8-B4B1-AA396B09B3CD}"/>
                </a:ext>
              </a:extLst>
            </p:cNvPr>
            <p:cNvSpPr/>
            <p:nvPr/>
          </p:nvSpPr>
          <p:spPr>
            <a:xfrm>
              <a:off x="5879976" y="1959069"/>
              <a:ext cx="144016" cy="144016"/>
            </a:xfrm>
            <a:prstGeom prst="ellipse">
              <a:avLst/>
            </a:prstGeom>
            <a:solidFill>
              <a:srgbClr val="009A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Rectangle : coins arrondis 2">
            <a:extLst>
              <a:ext uri="{FF2B5EF4-FFF2-40B4-BE49-F238E27FC236}">
                <a16:creationId xmlns:a16="http://schemas.microsoft.com/office/drawing/2014/main" id="{63F83C06-107A-B4B9-56E0-9761D084F43D}"/>
              </a:ext>
            </a:extLst>
          </p:cNvPr>
          <p:cNvSpPr/>
          <p:nvPr/>
        </p:nvSpPr>
        <p:spPr>
          <a:xfrm>
            <a:off x="695325" y="5107386"/>
            <a:ext cx="10801274" cy="1347345"/>
          </a:xfrm>
          <a:prstGeom prst="roundRect">
            <a:avLst>
              <a:gd name="adj" fmla="val 3162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spAutoFit/>
          </a:bodyPr>
          <a:lstStyle/>
          <a:p>
            <a:pPr algn="ctr"/>
            <a:r>
              <a:rPr lang="fr-FR" sz="2400" dirty="0">
                <a:solidFill>
                  <a:schemeClr val="tx1"/>
                </a:solidFill>
                <a:latin typeface="Inter Tight" pitchFamily="2" charset="0"/>
                <a:ea typeface="Inter Tight" pitchFamily="2" charset="0"/>
                <a:cs typeface="Inter Tight" pitchFamily="2" charset="0"/>
              </a:rPr>
              <a:t>Fin 2023, une capacité de production de 12 TWh/an de biométhane</a:t>
            </a:r>
            <a:br>
              <a:rPr lang="fr-FR" sz="2400" dirty="0">
                <a:solidFill>
                  <a:schemeClr val="tx1"/>
                </a:solidFill>
                <a:latin typeface="Inter Tight" pitchFamily="2" charset="0"/>
                <a:ea typeface="Inter Tight" pitchFamily="2" charset="0"/>
                <a:cs typeface="Inter Tight" pitchFamily="2" charset="0"/>
              </a:rPr>
            </a:br>
            <a:r>
              <a:rPr lang="fr-FR" sz="2400" dirty="0">
                <a:solidFill>
                  <a:srgbClr val="5A7E64"/>
                </a:solidFill>
                <a:latin typeface="Inter Tight" pitchFamily="2" charset="0"/>
                <a:ea typeface="Inter Tight" pitchFamily="2" charset="0"/>
                <a:cs typeface="Inter Tight" pitchFamily="2" charset="0"/>
              </a:rPr>
              <a:t>équivalente à celle de 2 réacteurs nucléaires.</a:t>
            </a:r>
          </a:p>
        </p:txBody>
      </p:sp>
      <p:sp>
        <p:nvSpPr>
          <p:cNvPr id="8" name="Espace réservé du numéro de diapositive 7">
            <a:extLst>
              <a:ext uri="{FF2B5EF4-FFF2-40B4-BE49-F238E27FC236}">
                <a16:creationId xmlns:a16="http://schemas.microsoft.com/office/drawing/2014/main" id="{CF947E7D-8130-1243-3665-65FFB9295B3B}"/>
              </a:ext>
            </a:extLst>
          </p:cNvPr>
          <p:cNvSpPr>
            <a:spLocks noGrp="1"/>
          </p:cNvSpPr>
          <p:nvPr>
            <p:ph type="sldNum" sz="quarter" idx="4"/>
          </p:nvPr>
        </p:nvSpPr>
        <p:spPr/>
        <p:txBody>
          <a:bodyPr/>
          <a:lstStyle/>
          <a:p>
            <a:fld id="{2C0F483E-095F-CB46-A5F6-8D3A2E8640DC}" type="slidenum">
              <a:rPr lang="fr-FR" smtClean="0"/>
              <a:pPr/>
              <a:t>18</a:t>
            </a:fld>
            <a:endParaRPr lang="fr-FR" dirty="0"/>
          </a:p>
        </p:txBody>
      </p:sp>
      <p:pic>
        <p:nvPicPr>
          <p:cNvPr id="14" name="Image 13" descr="Une image contenant carte, texte&#10;&#10;Description générée automatiquement">
            <a:extLst>
              <a:ext uri="{FF2B5EF4-FFF2-40B4-BE49-F238E27FC236}">
                <a16:creationId xmlns:a16="http://schemas.microsoft.com/office/drawing/2014/main" id="{DC2FE9FA-E9BB-9D3B-EEB6-99A77A2242A7}"/>
              </a:ext>
            </a:extLst>
          </p:cNvPr>
          <p:cNvPicPr>
            <a:picLocks noChangeAspect="1"/>
          </p:cNvPicPr>
          <p:nvPr/>
        </p:nvPicPr>
        <p:blipFill>
          <a:blip r:embed="rId3"/>
          <a:stretch>
            <a:fillRect/>
          </a:stretch>
        </p:blipFill>
        <p:spPr>
          <a:xfrm>
            <a:off x="1415480" y="2336553"/>
            <a:ext cx="2561966" cy="2579966"/>
          </a:xfrm>
          <a:prstGeom prst="rect">
            <a:avLst/>
          </a:prstGeom>
        </p:spPr>
      </p:pic>
      <p:pic>
        <p:nvPicPr>
          <p:cNvPr id="17" name="Image 16" descr="Une image contenant carte, art&#10;&#10;Description générée automatiquement">
            <a:extLst>
              <a:ext uri="{FF2B5EF4-FFF2-40B4-BE49-F238E27FC236}">
                <a16:creationId xmlns:a16="http://schemas.microsoft.com/office/drawing/2014/main" id="{7E62DF87-BE5A-A0C3-D2D2-AB2CDAF935FE}"/>
              </a:ext>
            </a:extLst>
          </p:cNvPr>
          <p:cNvPicPr>
            <a:picLocks noChangeAspect="1"/>
          </p:cNvPicPr>
          <p:nvPr/>
        </p:nvPicPr>
        <p:blipFill>
          <a:blip r:embed="rId4"/>
          <a:stretch>
            <a:fillRect/>
          </a:stretch>
        </p:blipFill>
        <p:spPr>
          <a:xfrm>
            <a:off x="5087888" y="2333553"/>
            <a:ext cx="2561966" cy="2582966"/>
          </a:xfrm>
          <a:prstGeom prst="rect">
            <a:avLst/>
          </a:prstGeom>
        </p:spPr>
      </p:pic>
      <p:pic>
        <p:nvPicPr>
          <p:cNvPr id="20" name="Image 19" descr="Une image contenant carte, art&#10;&#10;Description générée automatiquement">
            <a:extLst>
              <a:ext uri="{FF2B5EF4-FFF2-40B4-BE49-F238E27FC236}">
                <a16:creationId xmlns:a16="http://schemas.microsoft.com/office/drawing/2014/main" id="{A5C6D06C-50CC-1BCC-8A84-4006DDEC62D4}"/>
              </a:ext>
            </a:extLst>
          </p:cNvPr>
          <p:cNvPicPr>
            <a:picLocks noChangeAspect="1"/>
          </p:cNvPicPr>
          <p:nvPr/>
        </p:nvPicPr>
        <p:blipFill>
          <a:blip r:embed="rId5"/>
          <a:stretch>
            <a:fillRect/>
          </a:stretch>
        </p:blipFill>
        <p:spPr>
          <a:xfrm>
            <a:off x="8862626" y="2333553"/>
            <a:ext cx="2561966" cy="2582966"/>
          </a:xfrm>
          <a:prstGeom prst="rect">
            <a:avLst/>
          </a:prstGeom>
        </p:spPr>
      </p:pic>
      <p:pic>
        <p:nvPicPr>
          <p:cNvPr id="21" name="Graphique 20">
            <a:extLst>
              <a:ext uri="{FF2B5EF4-FFF2-40B4-BE49-F238E27FC236}">
                <a16:creationId xmlns:a16="http://schemas.microsoft.com/office/drawing/2014/main" id="{765C3463-A13B-682E-B725-CAC37EB887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325" y="1514860"/>
            <a:ext cx="503237" cy="113940"/>
          </a:xfrm>
          <a:prstGeom prst="rect">
            <a:avLst/>
          </a:prstGeom>
        </p:spPr>
      </p:pic>
    </p:spTree>
    <p:extLst>
      <p:ext uri="{BB962C8B-B14F-4D97-AF65-F5344CB8AC3E}">
        <p14:creationId xmlns:p14="http://schemas.microsoft.com/office/powerpoint/2010/main" val="1285437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9E9A6332-C8AD-4DAA-A3A3-5D91073237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95" imgH="394" progId="TCLayout.ActiveDocument.1">
                  <p:embed/>
                </p:oleObj>
              </mc:Choice>
              <mc:Fallback>
                <p:oleObj name="Diapositive think-cell" r:id="rId4" imgW="395" imgH="394" progId="TCLayout.ActiveDocument.1">
                  <p:embed/>
                  <p:pic>
                    <p:nvPicPr>
                      <p:cNvPr id="5" name="Objet 4" hidden="1">
                        <a:extLst>
                          <a:ext uri="{FF2B5EF4-FFF2-40B4-BE49-F238E27FC236}">
                            <a16:creationId xmlns:a16="http://schemas.microsoft.com/office/drawing/2014/main" id="{9E9A6332-C8AD-4DAA-A3A3-5D91073237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Espace réservé du numéro de diapositive 5">
            <a:extLst>
              <a:ext uri="{FF2B5EF4-FFF2-40B4-BE49-F238E27FC236}">
                <a16:creationId xmlns:a16="http://schemas.microsoft.com/office/drawing/2014/main" id="{235EF43C-DB59-F16A-1B8A-CB3C1FC80AEB}"/>
              </a:ext>
            </a:extLst>
          </p:cNvPr>
          <p:cNvSpPr>
            <a:spLocks noGrp="1"/>
          </p:cNvSpPr>
          <p:nvPr>
            <p:ph type="sldNum" sz="quarter" idx="12"/>
          </p:nvPr>
        </p:nvSpPr>
        <p:spPr/>
        <p:txBody>
          <a:bodyPr/>
          <a:lstStyle/>
          <a:p>
            <a:fld id="{C2D54FB5-B998-454B-B030-605AB1A8E1F5}" type="slidenum">
              <a:rPr lang="fr-FR" smtClean="0"/>
              <a:t>19</a:t>
            </a:fld>
            <a:endParaRPr lang="fr-FR"/>
          </a:p>
        </p:txBody>
      </p:sp>
      <p:sp>
        <p:nvSpPr>
          <p:cNvPr id="16" name="Titre 1">
            <a:extLst>
              <a:ext uri="{FF2B5EF4-FFF2-40B4-BE49-F238E27FC236}">
                <a16:creationId xmlns:a16="http://schemas.microsoft.com/office/drawing/2014/main" id="{83EDAC84-CF9A-2EB7-28F5-8A1690B4AACD}"/>
              </a:ext>
            </a:extLst>
          </p:cNvPr>
          <p:cNvSpPr txBox="1">
            <a:spLocks/>
          </p:cNvSpPr>
          <p:nvPr/>
        </p:nvSpPr>
        <p:spPr>
          <a:xfrm>
            <a:off x="718397" y="1044560"/>
            <a:ext cx="10635403" cy="359244"/>
          </a:xfrm>
          <a:prstGeom prst="rect">
            <a:avLst/>
          </a:prstGeom>
        </p:spPr>
        <p:txBody>
          <a:bodyPr vert="horz" lIns="0" tIns="0" rIns="0" bIns="0" rtlCol="0" anchor="t">
            <a:normAutofit/>
          </a:bodyPr>
          <a:lstStyle>
            <a:lvl1pPr algn="l" defTabSz="914406" rtl="0" eaLnBrk="1" latinLnBrk="0" hangingPunct="1">
              <a:lnSpc>
                <a:spcPct val="90000"/>
              </a:lnSpc>
              <a:spcBef>
                <a:spcPct val="0"/>
              </a:spcBef>
              <a:buNone/>
              <a:defRPr sz="2359" b="1" kern="1200">
                <a:solidFill>
                  <a:schemeClr val="accent1"/>
                </a:solidFill>
                <a:latin typeface="+mj-lt"/>
                <a:ea typeface="+mj-ea"/>
                <a:cs typeface="+mj-cs"/>
              </a:defRPr>
            </a:lvl1pPr>
          </a:lstStyle>
          <a:p>
            <a:endParaRPr lang="fr-FR"/>
          </a:p>
        </p:txBody>
      </p:sp>
      <p:sp>
        <p:nvSpPr>
          <p:cNvPr id="83" name="Titre 82">
            <a:extLst>
              <a:ext uri="{FF2B5EF4-FFF2-40B4-BE49-F238E27FC236}">
                <a16:creationId xmlns:a16="http://schemas.microsoft.com/office/drawing/2014/main" id="{7F78038E-06B2-4D36-AAB8-E24BBF878848}"/>
              </a:ext>
            </a:extLst>
          </p:cNvPr>
          <p:cNvSpPr>
            <a:spLocks noGrp="1"/>
          </p:cNvSpPr>
          <p:nvPr>
            <p:ph type="title"/>
          </p:nvPr>
        </p:nvSpPr>
        <p:spPr>
          <a:xfrm>
            <a:off x="486920" y="225425"/>
            <a:ext cx="11443144" cy="997001"/>
          </a:xfrm>
        </p:spPr>
        <p:txBody>
          <a:bodyPr vert="horz"/>
          <a:lstStyle/>
          <a:p>
            <a:r>
              <a:rPr lang="fr-FR" sz="3000" dirty="0"/>
              <a:t>A horizon 2050, un </a:t>
            </a:r>
            <a:r>
              <a:rPr lang="fr-FR" sz="3000" dirty="0">
                <a:solidFill>
                  <a:srgbClr val="5A7E64"/>
                </a:solidFill>
              </a:rPr>
              <a:t>potentiel de la méthanisation estimé à 130 TWh</a:t>
            </a:r>
            <a:endParaRPr lang="fr-FR" sz="3000" dirty="0"/>
          </a:p>
        </p:txBody>
      </p:sp>
      <p:sp>
        <p:nvSpPr>
          <p:cNvPr id="24" name="Forme libre : forme 23">
            <a:extLst>
              <a:ext uri="{FF2B5EF4-FFF2-40B4-BE49-F238E27FC236}">
                <a16:creationId xmlns:a16="http://schemas.microsoft.com/office/drawing/2014/main" id="{601C37F6-8AA7-A2B8-2061-FFD854C8E244}"/>
              </a:ext>
            </a:extLst>
          </p:cNvPr>
          <p:cNvSpPr>
            <a:spLocks noChangeAspect="1"/>
          </p:cNvSpPr>
          <p:nvPr/>
        </p:nvSpPr>
        <p:spPr>
          <a:xfrm>
            <a:off x="8462021" y="1889134"/>
            <a:ext cx="1767680" cy="1767680"/>
          </a:xfrm>
          <a:custGeom>
            <a:avLst/>
            <a:gdLst>
              <a:gd name="connsiteX0" fmla="*/ 1166925 w 1767680"/>
              <a:gd name="connsiteY0" fmla="*/ 142132 h 1767680"/>
              <a:gd name="connsiteX1" fmla="*/ 1062653 w 1767680"/>
              <a:gd name="connsiteY1" fmla="*/ 158596 h 1767680"/>
              <a:gd name="connsiteX2" fmla="*/ 985822 w 1767680"/>
              <a:gd name="connsiteY2" fmla="*/ 235427 h 1767680"/>
              <a:gd name="connsiteX3" fmla="*/ 995426 w 1767680"/>
              <a:gd name="connsiteY3" fmla="*/ 272471 h 1767680"/>
              <a:gd name="connsiteX4" fmla="*/ 1014359 w 1767680"/>
              <a:gd name="connsiteY4" fmla="*/ 253812 h 1767680"/>
              <a:gd name="connsiteX5" fmla="*/ 1068964 w 1767680"/>
              <a:gd name="connsiteY5" fmla="*/ 209085 h 1767680"/>
              <a:gd name="connsiteX6" fmla="*/ 1072532 w 1767680"/>
              <a:gd name="connsiteY6" fmla="*/ 207713 h 1767680"/>
              <a:gd name="connsiteX7" fmla="*/ 1078020 w 1767680"/>
              <a:gd name="connsiteY7" fmla="*/ 213201 h 1767680"/>
              <a:gd name="connsiteX8" fmla="*/ 1075824 w 1767680"/>
              <a:gd name="connsiteY8" fmla="*/ 217591 h 1767680"/>
              <a:gd name="connsiteX9" fmla="*/ 997072 w 1767680"/>
              <a:gd name="connsiteY9" fmla="*/ 287014 h 1767680"/>
              <a:gd name="connsiteX10" fmla="*/ 992682 w 1767680"/>
              <a:gd name="connsiteY10" fmla="*/ 291953 h 1767680"/>
              <a:gd name="connsiteX11" fmla="*/ 972102 w 1767680"/>
              <a:gd name="connsiteY11" fmla="*/ 328997 h 1767680"/>
              <a:gd name="connsiteX12" fmla="*/ 988566 w 1767680"/>
              <a:gd name="connsiteY12" fmla="*/ 328997 h 1767680"/>
              <a:gd name="connsiteX13" fmla="*/ 1012713 w 1767680"/>
              <a:gd name="connsiteY13" fmla="*/ 294148 h 1767680"/>
              <a:gd name="connsiteX14" fmla="*/ 1062653 w 1767680"/>
              <a:gd name="connsiteY14" fmla="*/ 312533 h 1767680"/>
              <a:gd name="connsiteX15" fmla="*/ 1100795 w 1767680"/>
              <a:gd name="connsiteY15" fmla="*/ 302380 h 1767680"/>
              <a:gd name="connsiteX16" fmla="*/ 1166925 w 1767680"/>
              <a:gd name="connsiteY16" fmla="*/ 142132 h 1767680"/>
              <a:gd name="connsiteX17" fmla="*/ 828469 w 1767680"/>
              <a:gd name="connsiteY17" fmla="*/ 136960 h 1767680"/>
              <a:gd name="connsiteX18" fmla="*/ 728681 w 1767680"/>
              <a:gd name="connsiteY18" fmla="*/ 236748 h 1767680"/>
              <a:gd name="connsiteX19" fmla="*/ 789627 w 1767680"/>
              <a:gd name="connsiteY19" fmla="*/ 328694 h 1767680"/>
              <a:gd name="connsiteX20" fmla="*/ 823269 w 1767680"/>
              <a:gd name="connsiteY20" fmla="*/ 335486 h 1767680"/>
              <a:gd name="connsiteX21" fmla="*/ 836134 w 1767680"/>
              <a:gd name="connsiteY21" fmla="*/ 396062 h 1767680"/>
              <a:gd name="connsiteX22" fmla="*/ 803023 w 1767680"/>
              <a:gd name="connsiteY22" fmla="*/ 418386 h 1767680"/>
              <a:gd name="connsiteX23" fmla="*/ 770873 w 1767680"/>
              <a:gd name="connsiteY23" fmla="*/ 496003 h 1767680"/>
              <a:gd name="connsiteX24" fmla="*/ 779499 w 1767680"/>
              <a:gd name="connsiteY24" fmla="*/ 538730 h 1767680"/>
              <a:gd name="connsiteX25" fmla="*/ 788938 w 1767680"/>
              <a:gd name="connsiteY25" fmla="*/ 552730 h 1767680"/>
              <a:gd name="connsiteX26" fmla="*/ 739337 w 1767680"/>
              <a:gd name="connsiteY26" fmla="*/ 602331 h 1767680"/>
              <a:gd name="connsiteX27" fmla="*/ 712478 w 1767680"/>
              <a:gd name="connsiteY27" fmla="*/ 584222 h 1767680"/>
              <a:gd name="connsiteX28" fmla="*/ 673636 w 1767680"/>
              <a:gd name="connsiteY28" fmla="*/ 576380 h 1767680"/>
              <a:gd name="connsiteX29" fmla="*/ 573848 w 1767680"/>
              <a:gd name="connsiteY29" fmla="*/ 676168 h 1767680"/>
              <a:gd name="connsiteX30" fmla="*/ 673636 w 1767680"/>
              <a:gd name="connsiteY30" fmla="*/ 775956 h 1767680"/>
              <a:gd name="connsiteX31" fmla="*/ 773424 w 1767680"/>
              <a:gd name="connsiteY31" fmla="*/ 676168 h 1767680"/>
              <a:gd name="connsiteX32" fmla="*/ 765582 w 1767680"/>
              <a:gd name="connsiteY32" fmla="*/ 637326 h 1767680"/>
              <a:gd name="connsiteX33" fmla="*/ 764165 w 1767680"/>
              <a:gd name="connsiteY33" fmla="*/ 635225 h 1767680"/>
              <a:gd name="connsiteX34" fmla="*/ 816610 w 1767680"/>
              <a:gd name="connsiteY34" fmla="*/ 582781 h 1767680"/>
              <a:gd name="connsiteX35" fmla="*/ 837914 w 1767680"/>
              <a:gd name="connsiteY35" fmla="*/ 597144 h 1767680"/>
              <a:gd name="connsiteX36" fmla="*/ 880640 w 1767680"/>
              <a:gd name="connsiteY36" fmla="*/ 605770 h 1767680"/>
              <a:gd name="connsiteX37" fmla="*/ 923366 w 1767680"/>
              <a:gd name="connsiteY37" fmla="*/ 597144 h 1767680"/>
              <a:gd name="connsiteX38" fmla="*/ 937419 w 1767680"/>
              <a:gd name="connsiteY38" fmla="*/ 587670 h 1767680"/>
              <a:gd name="connsiteX39" fmla="*/ 998884 w 1767680"/>
              <a:gd name="connsiteY39" fmla="*/ 649135 h 1767680"/>
              <a:gd name="connsiteX40" fmla="*/ 982922 w 1767680"/>
              <a:gd name="connsiteY40" fmla="*/ 672810 h 1767680"/>
              <a:gd name="connsiteX41" fmla="*/ 974296 w 1767680"/>
              <a:gd name="connsiteY41" fmla="*/ 715536 h 1767680"/>
              <a:gd name="connsiteX42" fmla="*/ 1084063 w 1767680"/>
              <a:gd name="connsiteY42" fmla="*/ 825303 h 1767680"/>
              <a:gd name="connsiteX43" fmla="*/ 1193830 w 1767680"/>
              <a:gd name="connsiteY43" fmla="*/ 715536 h 1767680"/>
              <a:gd name="connsiteX44" fmla="*/ 1084063 w 1767680"/>
              <a:gd name="connsiteY44" fmla="*/ 605769 h 1767680"/>
              <a:gd name="connsiteX45" fmla="*/ 1041337 w 1767680"/>
              <a:gd name="connsiteY45" fmla="*/ 614395 h 1767680"/>
              <a:gd name="connsiteX46" fmla="*/ 1029707 w 1767680"/>
              <a:gd name="connsiteY46" fmla="*/ 622236 h 1767680"/>
              <a:gd name="connsiteX47" fmla="*/ 967452 w 1767680"/>
              <a:gd name="connsiteY47" fmla="*/ 559982 h 1767680"/>
              <a:gd name="connsiteX48" fmla="*/ 981781 w 1767680"/>
              <a:gd name="connsiteY48" fmla="*/ 538730 h 1767680"/>
              <a:gd name="connsiteX49" fmla="*/ 990407 w 1767680"/>
              <a:gd name="connsiteY49" fmla="*/ 496003 h 1767680"/>
              <a:gd name="connsiteX50" fmla="*/ 989021 w 1767680"/>
              <a:gd name="connsiteY50" fmla="*/ 489138 h 1767680"/>
              <a:gd name="connsiteX51" fmla="*/ 1046875 w 1767680"/>
              <a:gd name="connsiteY51" fmla="*/ 457327 h 1767680"/>
              <a:gd name="connsiteX52" fmla="*/ 1062081 w 1767680"/>
              <a:gd name="connsiteY52" fmla="*/ 467579 h 1767680"/>
              <a:gd name="connsiteX53" fmla="*/ 1086199 w 1767680"/>
              <a:gd name="connsiteY53" fmla="*/ 472448 h 1767680"/>
              <a:gd name="connsiteX54" fmla="*/ 1148159 w 1767680"/>
              <a:gd name="connsiteY54" fmla="*/ 410487 h 1767680"/>
              <a:gd name="connsiteX55" fmla="*/ 1086199 w 1767680"/>
              <a:gd name="connsiteY55" fmla="*/ 348526 h 1767680"/>
              <a:gd name="connsiteX56" fmla="*/ 1024239 w 1767680"/>
              <a:gd name="connsiteY56" fmla="*/ 410487 h 1767680"/>
              <a:gd name="connsiteX57" fmla="*/ 1026548 w 1767680"/>
              <a:gd name="connsiteY57" fmla="*/ 421925 h 1767680"/>
              <a:gd name="connsiteX58" fmla="*/ 978468 w 1767680"/>
              <a:gd name="connsiteY58" fmla="*/ 448363 h 1767680"/>
              <a:gd name="connsiteX59" fmla="*/ 958257 w 1767680"/>
              <a:gd name="connsiteY59" fmla="*/ 418386 h 1767680"/>
              <a:gd name="connsiteX60" fmla="*/ 880640 w 1767680"/>
              <a:gd name="connsiteY60" fmla="*/ 386236 h 1767680"/>
              <a:gd name="connsiteX61" fmla="*/ 875973 w 1767680"/>
              <a:gd name="connsiteY61" fmla="*/ 387178 h 1767680"/>
              <a:gd name="connsiteX62" fmla="*/ 863707 w 1767680"/>
              <a:gd name="connsiteY62" fmla="*/ 329422 h 1767680"/>
              <a:gd name="connsiteX63" fmla="*/ 867311 w 1767680"/>
              <a:gd name="connsiteY63" fmla="*/ 328694 h 1767680"/>
              <a:gd name="connsiteX64" fmla="*/ 928257 w 1767680"/>
              <a:gd name="connsiteY64" fmla="*/ 236748 h 1767680"/>
              <a:gd name="connsiteX65" fmla="*/ 828469 w 1767680"/>
              <a:gd name="connsiteY65" fmla="*/ 136960 h 1767680"/>
              <a:gd name="connsiteX66" fmla="*/ 883840 w 1767680"/>
              <a:gd name="connsiteY66" fmla="*/ 0 h 1767680"/>
              <a:gd name="connsiteX67" fmla="*/ 1767680 w 1767680"/>
              <a:gd name="connsiteY67" fmla="*/ 883840 h 1767680"/>
              <a:gd name="connsiteX68" fmla="*/ 883840 w 1767680"/>
              <a:gd name="connsiteY68" fmla="*/ 1767680 h 1767680"/>
              <a:gd name="connsiteX69" fmla="*/ 0 w 1767680"/>
              <a:gd name="connsiteY69" fmla="*/ 883840 h 1767680"/>
              <a:gd name="connsiteX70" fmla="*/ 883840 w 1767680"/>
              <a:gd name="connsiteY70" fmla="*/ 0 h 176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767680" h="1767680">
                <a:moveTo>
                  <a:pt x="1166925" y="142132"/>
                </a:moveTo>
                <a:cubicBezTo>
                  <a:pt x="1166925" y="142132"/>
                  <a:pt x="1102990" y="159693"/>
                  <a:pt x="1062653" y="158596"/>
                </a:cubicBezTo>
                <a:cubicBezTo>
                  <a:pt x="1020122" y="158596"/>
                  <a:pt x="985822" y="192896"/>
                  <a:pt x="985822" y="235427"/>
                </a:cubicBezTo>
                <a:cubicBezTo>
                  <a:pt x="985822" y="248873"/>
                  <a:pt x="989389" y="261495"/>
                  <a:pt x="995426" y="272471"/>
                </a:cubicBezTo>
                <a:cubicBezTo>
                  <a:pt x="1001188" y="266434"/>
                  <a:pt x="1007499" y="260398"/>
                  <a:pt x="1014359" y="253812"/>
                </a:cubicBezTo>
                <a:cubicBezTo>
                  <a:pt x="1031646" y="237622"/>
                  <a:pt x="1051952" y="221159"/>
                  <a:pt x="1068964" y="209085"/>
                </a:cubicBezTo>
                <a:cubicBezTo>
                  <a:pt x="1070062" y="208262"/>
                  <a:pt x="1071160" y="207713"/>
                  <a:pt x="1072532" y="207713"/>
                </a:cubicBezTo>
                <a:cubicBezTo>
                  <a:pt x="1075550" y="207713"/>
                  <a:pt x="1078020" y="210183"/>
                  <a:pt x="1078020" y="213201"/>
                </a:cubicBezTo>
                <a:cubicBezTo>
                  <a:pt x="1078020" y="215122"/>
                  <a:pt x="1077196" y="216494"/>
                  <a:pt x="1075824" y="217591"/>
                </a:cubicBezTo>
                <a:cubicBezTo>
                  <a:pt x="1051403" y="235153"/>
                  <a:pt x="1019024" y="262318"/>
                  <a:pt x="997072" y="287014"/>
                </a:cubicBezTo>
                <a:cubicBezTo>
                  <a:pt x="997072" y="287014"/>
                  <a:pt x="994054" y="290307"/>
                  <a:pt x="992682" y="291953"/>
                </a:cubicBezTo>
                <a:cubicBezTo>
                  <a:pt x="980334" y="306496"/>
                  <a:pt x="972102" y="319667"/>
                  <a:pt x="972102" y="328997"/>
                </a:cubicBezTo>
                <a:lnTo>
                  <a:pt x="988566" y="328997"/>
                </a:lnTo>
                <a:cubicBezTo>
                  <a:pt x="988566" y="322960"/>
                  <a:pt x="998170" y="309789"/>
                  <a:pt x="1012713" y="294148"/>
                </a:cubicBezTo>
                <a:cubicBezTo>
                  <a:pt x="1026158" y="305673"/>
                  <a:pt x="1043445" y="312533"/>
                  <a:pt x="1062653" y="312533"/>
                </a:cubicBezTo>
                <a:cubicBezTo>
                  <a:pt x="1076373" y="312533"/>
                  <a:pt x="1089544" y="308966"/>
                  <a:pt x="1100795" y="302380"/>
                </a:cubicBezTo>
                <a:cubicBezTo>
                  <a:pt x="1159516" y="269727"/>
                  <a:pt x="1166925" y="209634"/>
                  <a:pt x="1166925" y="142132"/>
                </a:cubicBezTo>
                <a:close/>
                <a:moveTo>
                  <a:pt x="828469" y="136960"/>
                </a:moveTo>
                <a:cubicBezTo>
                  <a:pt x="773358" y="136960"/>
                  <a:pt x="728681" y="181637"/>
                  <a:pt x="728681" y="236748"/>
                </a:cubicBezTo>
                <a:cubicBezTo>
                  <a:pt x="728681" y="278081"/>
                  <a:pt x="753812" y="313545"/>
                  <a:pt x="789627" y="328694"/>
                </a:cubicBezTo>
                <a:lnTo>
                  <a:pt x="823269" y="335486"/>
                </a:lnTo>
                <a:lnTo>
                  <a:pt x="836134" y="396062"/>
                </a:lnTo>
                <a:lnTo>
                  <a:pt x="803023" y="418386"/>
                </a:lnTo>
                <a:cubicBezTo>
                  <a:pt x="783159" y="438250"/>
                  <a:pt x="770873" y="465692"/>
                  <a:pt x="770873" y="496003"/>
                </a:cubicBezTo>
                <a:cubicBezTo>
                  <a:pt x="770873" y="511159"/>
                  <a:pt x="773945" y="525597"/>
                  <a:pt x="779499" y="538730"/>
                </a:cubicBezTo>
                <a:lnTo>
                  <a:pt x="788938" y="552730"/>
                </a:lnTo>
                <a:lnTo>
                  <a:pt x="739337" y="602331"/>
                </a:lnTo>
                <a:lnTo>
                  <a:pt x="712478" y="584222"/>
                </a:lnTo>
                <a:cubicBezTo>
                  <a:pt x="700539" y="579172"/>
                  <a:pt x="687414" y="576380"/>
                  <a:pt x="673636" y="576380"/>
                </a:cubicBezTo>
                <a:cubicBezTo>
                  <a:pt x="618525" y="576380"/>
                  <a:pt x="573848" y="621057"/>
                  <a:pt x="573848" y="676168"/>
                </a:cubicBezTo>
                <a:cubicBezTo>
                  <a:pt x="573848" y="731279"/>
                  <a:pt x="618525" y="775956"/>
                  <a:pt x="673636" y="775956"/>
                </a:cubicBezTo>
                <a:cubicBezTo>
                  <a:pt x="728747" y="775956"/>
                  <a:pt x="773424" y="731279"/>
                  <a:pt x="773424" y="676168"/>
                </a:cubicBezTo>
                <a:cubicBezTo>
                  <a:pt x="773424" y="662390"/>
                  <a:pt x="770632" y="649265"/>
                  <a:pt x="765582" y="637326"/>
                </a:cubicBezTo>
                <a:lnTo>
                  <a:pt x="764165" y="635225"/>
                </a:lnTo>
                <a:lnTo>
                  <a:pt x="816610" y="582781"/>
                </a:lnTo>
                <a:lnTo>
                  <a:pt x="837914" y="597144"/>
                </a:lnTo>
                <a:cubicBezTo>
                  <a:pt x="851046" y="602699"/>
                  <a:pt x="865484" y="605770"/>
                  <a:pt x="880640" y="605770"/>
                </a:cubicBezTo>
                <a:cubicBezTo>
                  <a:pt x="895796" y="605770"/>
                  <a:pt x="910234" y="602699"/>
                  <a:pt x="923366" y="597144"/>
                </a:cubicBezTo>
                <a:lnTo>
                  <a:pt x="937419" y="587670"/>
                </a:lnTo>
                <a:lnTo>
                  <a:pt x="998884" y="649135"/>
                </a:lnTo>
                <a:lnTo>
                  <a:pt x="982922" y="672810"/>
                </a:lnTo>
                <a:cubicBezTo>
                  <a:pt x="977368" y="685942"/>
                  <a:pt x="974296" y="700380"/>
                  <a:pt x="974296" y="715536"/>
                </a:cubicBezTo>
                <a:cubicBezTo>
                  <a:pt x="974296" y="776159"/>
                  <a:pt x="1023440" y="825303"/>
                  <a:pt x="1084063" y="825303"/>
                </a:cubicBezTo>
                <a:cubicBezTo>
                  <a:pt x="1144686" y="825303"/>
                  <a:pt x="1193830" y="776159"/>
                  <a:pt x="1193830" y="715536"/>
                </a:cubicBezTo>
                <a:cubicBezTo>
                  <a:pt x="1193830" y="654913"/>
                  <a:pt x="1144686" y="605769"/>
                  <a:pt x="1084063" y="605769"/>
                </a:cubicBezTo>
                <a:cubicBezTo>
                  <a:pt x="1068907" y="605769"/>
                  <a:pt x="1054469" y="608841"/>
                  <a:pt x="1041337" y="614395"/>
                </a:cubicBezTo>
                <a:lnTo>
                  <a:pt x="1029707" y="622236"/>
                </a:lnTo>
                <a:lnTo>
                  <a:pt x="967452" y="559982"/>
                </a:lnTo>
                <a:lnTo>
                  <a:pt x="981781" y="538730"/>
                </a:lnTo>
                <a:cubicBezTo>
                  <a:pt x="987336" y="525597"/>
                  <a:pt x="990407" y="511159"/>
                  <a:pt x="990407" y="496003"/>
                </a:cubicBezTo>
                <a:lnTo>
                  <a:pt x="989021" y="489138"/>
                </a:lnTo>
                <a:lnTo>
                  <a:pt x="1046875" y="457327"/>
                </a:lnTo>
                <a:lnTo>
                  <a:pt x="1062081" y="467579"/>
                </a:lnTo>
                <a:cubicBezTo>
                  <a:pt x="1069494" y="470714"/>
                  <a:pt x="1077644" y="472448"/>
                  <a:pt x="1086199" y="472448"/>
                </a:cubicBezTo>
                <a:cubicBezTo>
                  <a:pt x="1120419" y="472448"/>
                  <a:pt x="1148159" y="444707"/>
                  <a:pt x="1148159" y="410487"/>
                </a:cubicBezTo>
                <a:cubicBezTo>
                  <a:pt x="1148159" y="376267"/>
                  <a:pt x="1120419" y="348526"/>
                  <a:pt x="1086199" y="348526"/>
                </a:cubicBezTo>
                <a:cubicBezTo>
                  <a:pt x="1051979" y="348526"/>
                  <a:pt x="1024239" y="376267"/>
                  <a:pt x="1024239" y="410487"/>
                </a:cubicBezTo>
                <a:lnTo>
                  <a:pt x="1026548" y="421925"/>
                </a:lnTo>
                <a:lnTo>
                  <a:pt x="978468" y="448363"/>
                </a:lnTo>
                <a:lnTo>
                  <a:pt x="958257" y="418386"/>
                </a:lnTo>
                <a:cubicBezTo>
                  <a:pt x="938393" y="398522"/>
                  <a:pt x="910952" y="386236"/>
                  <a:pt x="880640" y="386236"/>
                </a:cubicBezTo>
                <a:lnTo>
                  <a:pt x="875973" y="387178"/>
                </a:lnTo>
                <a:lnTo>
                  <a:pt x="863707" y="329422"/>
                </a:lnTo>
                <a:lnTo>
                  <a:pt x="867311" y="328694"/>
                </a:lnTo>
                <a:cubicBezTo>
                  <a:pt x="903126" y="313545"/>
                  <a:pt x="928257" y="278081"/>
                  <a:pt x="928257" y="236748"/>
                </a:cubicBezTo>
                <a:cubicBezTo>
                  <a:pt x="928257" y="181637"/>
                  <a:pt x="883580" y="136960"/>
                  <a:pt x="828469" y="136960"/>
                </a:cubicBezTo>
                <a:close/>
                <a:moveTo>
                  <a:pt x="883840" y="0"/>
                </a:moveTo>
                <a:cubicBezTo>
                  <a:pt x="1371971" y="0"/>
                  <a:pt x="1767680" y="395709"/>
                  <a:pt x="1767680" y="883840"/>
                </a:cubicBezTo>
                <a:cubicBezTo>
                  <a:pt x="1767680" y="1371971"/>
                  <a:pt x="1371971" y="1767680"/>
                  <a:pt x="883840" y="1767680"/>
                </a:cubicBezTo>
                <a:cubicBezTo>
                  <a:pt x="395709" y="1767680"/>
                  <a:pt x="0" y="1371971"/>
                  <a:pt x="0" y="883840"/>
                </a:cubicBezTo>
                <a:cubicBezTo>
                  <a:pt x="0" y="395709"/>
                  <a:pt x="395709" y="0"/>
                  <a:pt x="883840" y="0"/>
                </a:cubicBezTo>
                <a:close/>
              </a:path>
            </a:pathLst>
          </a:custGeom>
          <a:solidFill>
            <a:srgbClr val="70B856"/>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a:ln>
                <a:noFill/>
              </a:ln>
              <a:solidFill>
                <a:srgbClr val="FFFFFF"/>
              </a:solidFill>
              <a:effectLst/>
              <a:uLnTx/>
              <a:uFillTx/>
              <a:latin typeface="Avenir LT Std 65 Medium" panose="020B080302020302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a:ln>
                <a:noFill/>
              </a:ln>
              <a:solidFill>
                <a:srgbClr val="FFFFFF"/>
              </a:solidFill>
              <a:effectLst/>
              <a:uLnTx/>
              <a:uFillTx/>
              <a:latin typeface="Avenir LT Std 65 Medium" panose="020B080302020302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a:ln>
                  <a:noFill/>
                </a:ln>
                <a:solidFill>
                  <a:srgbClr val="FFFFFF"/>
                </a:solidFill>
                <a:effectLst/>
                <a:uLnTx/>
                <a:uFillTx/>
                <a:latin typeface="Avenir LT Std 65 Medium" panose="020B0803020203020204" pitchFamily="34" charset="0"/>
                <a:ea typeface="+mn-ea"/>
                <a:cs typeface="+mn-cs"/>
              </a:rPr>
              <a:t>142 </a:t>
            </a:r>
            <a:r>
              <a:rPr kumimoji="0" lang="fr-FR" sz="2000" b="1" i="0" u="none" strike="noStrike" kern="0" cap="none" spc="0" normalizeH="0" baseline="0" noProof="0" err="1">
                <a:ln>
                  <a:noFill/>
                </a:ln>
                <a:solidFill>
                  <a:srgbClr val="FFFFFF"/>
                </a:solidFill>
                <a:effectLst/>
                <a:uLnTx/>
                <a:uFillTx/>
                <a:latin typeface="Avenir LT Std 65 Medium" panose="020B0803020203020204" pitchFamily="34" charset="0"/>
                <a:ea typeface="+mn-ea"/>
                <a:cs typeface="+mn-cs"/>
              </a:rPr>
              <a:t>TWh</a:t>
            </a:r>
            <a:r>
              <a:rPr kumimoji="0" lang="fr-FR" sz="2000" b="1" i="0" u="none" strike="noStrike" kern="0" cap="none" spc="0" normalizeH="0" baseline="-25000" noProof="0" err="1">
                <a:ln>
                  <a:noFill/>
                </a:ln>
                <a:solidFill>
                  <a:srgbClr val="FFFFFF"/>
                </a:solidFill>
                <a:effectLst/>
                <a:uLnTx/>
                <a:uFillTx/>
                <a:latin typeface="Avenir LT Std 65 Medium" panose="020B0803020203020204" pitchFamily="34" charset="0"/>
                <a:ea typeface="+mn-ea"/>
                <a:cs typeface="+mn-cs"/>
              </a:rPr>
              <a:t>PCS</a:t>
            </a:r>
            <a:r>
              <a:rPr kumimoji="0" lang="fr-FR" sz="2000" b="1" i="0" u="none" strike="noStrike" kern="0" cap="none" spc="0" normalizeH="0" baseline="-25000" noProof="0">
                <a:ln>
                  <a:noFill/>
                </a:ln>
                <a:solidFill>
                  <a:srgbClr val="FFFFFF"/>
                </a:solidFill>
                <a:effectLst/>
                <a:uLnTx/>
                <a:uFillTx/>
                <a:latin typeface="Avenir LT Std 65 Medium" panose="020B0803020203020204" pitchFamily="34"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FFFFFF"/>
                </a:solidFill>
                <a:effectLst/>
                <a:uLnTx/>
                <a:uFillTx/>
                <a:latin typeface="Avenir LT Std 65 Medium" panose="020B0803020203020204" pitchFamily="34" charset="0"/>
                <a:ea typeface="+mn-ea"/>
                <a:cs typeface="+mn-cs"/>
              </a:rPr>
              <a:t>mobilisables</a:t>
            </a:r>
            <a:endParaRPr kumimoji="0" lang="fr-FR" sz="1200" b="0" i="0" u="none" strike="noStrike" kern="0" cap="none" spc="0" normalizeH="0" baseline="0" noProof="0">
              <a:ln>
                <a:noFill/>
              </a:ln>
              <a:solidFill>
                <a:srgbClr val="FFFFFF"/>
              </a:solidFill>
              <a:effectLst/>
              <a:uLnTx/>
              <a:uFillTx/>
              <a:latin typeface="Avenir LT Std 65 Medium" panose="020B0803020203020204" pitchFamily="34" charset="0"/>
              <a:ea typeface="+mn-ea"/>
              <a:cs typeface="+mn-cs"/>
            </a:endParaRPr>
          </a:p>
        </p:txBody>
      </p:sp>
      <p:sp>
        <p:nvSpPr>
          <p:cNvPr id="25" name="Titre 1">
            <a:extLst>
              <a:ext uri="{FF2B5EF4-FFF2-40B4-BE49-F238E27FC236}">
                <a16:creationId xmlns:a16="http://schemas.microsoft.com/office/drawing/2014/main" id="{ECA16380-3846-22AB-E8B6-9C9D4851970D}"/>
              </a:ext>
            </a:extLst>
          </p:cNvPr>
          <p:cNvSpPr txBox="1">
            <a:spLocks/>
          </p:cNvSpPr>
          <p:nvPr/>
        </p:nvSpPr>
        <p:spPr>
          <a:xfrm>
            <a:off x="718397" y="1044560"/>
            <a:ext cx="10635403" cy="359244"/>
          </a:xfrm>
          <a:prstGeom prst="rect">
            <a:avLst/>
          </a:prstGeom>
        </p:spPr>
        <p:txBody>
          <a:bodyPr vert="horz" lIns="0" tIns="0" rIns="0" bIns="0" rtlCol="0" anchor="t">
            <a:normAutofit/>
          </a:bodyPr>
          <a:lstStyle>
            <a:lvl1pPr algn="l" defTabSz="914406" rtl="0" eaLnBrk="1" latinLnBrk="0" hangingPunct="1">
              <a:lnSpc>
                <a:spcPct val="90000"/>
              </a:lnSpc>
              <a:spcBef>
                <a:spcPct val="0"/>
              </a:spcBef>
              <a:buNone/>
              <a:defRPr sz="2359" b="1" kern="1200">
                <a:solidFill>
                  <a:schemeClr val="accent1"/>
                </a:solidFill>
                <a:latin typeface="+mj-lt"/>
                <a:ea typeface="+mj-ea"/>
                <a:cs typeface="+mj-cs"/>
              </a:defRPr>
            </a:lvl1pPr>
          </a:lstStyle>
          <a:p>
            <a:endParaRPr lang="fr-FR">
              <a:solidFill>
                <a:srgbClr val="70B856"/>
              </a:solidFill>
              <a:latin typeface="Arial"/>
            </a:endParaRPr>
          </a:p>
        </p:txBody>
      </p:sp>
      <p:sp>
        <p:nvSpPr>
          <p:cNvPr id="26" name="ZoneTexte 25">
            <a:extLst>
              <a:ext uri="{FF2B5EF4-FFF2-40B4-BE49-F238E27FC236}">
                <a16:creationId xmlns:a16="http://schemas.microsoft.com/office/drawing/2014/main" id="{B3A27042-078C-9AD2-00D8-F08C95E480DE}"/>
              </a:ext>
            </a:extLst>
          </p:cNvPr>
          <p:cNvSpPr txBox="1"/>
          <p:nvPr/>
        </p:nvSpPr>
        <p:spPr>
          <a:xfrm>
            <a:off x="513484" y="5990448"/>
            <a:ext cx="10582277" cy="276999"/>
          </a:xfrm>
          <a:prstGeom prst="rect">
            <a:avLst/>
          </a:prstGeom>
          <a:noFill/>
        </p:spPr>
        <p:txBody>
          <a:bodyPr wrap="square" rtlCol="0">
            <a:spAutoFit/>
          </a:bodyPr>
          <a:lstStyle/>
          <a:p>
            <a:r>
              <a:rPr lang="fr-FR" sz="1200">
                <a:solidFill>
                  <a:srgbClr val="000000">
                    <a:lumMod val="65000"/>
                    <a:lumOff val="35000"/>
                  </a:srgbClr>
                </a:solidFill>
                <a:latin typeface="Avenir LT Std 35 Light" panose="020B0402020203020204" pitchFamily="34" charset="0"/>
              </a:rPr>
              <a:t>Sources: </a:t>
            </a:r>
            <a:r>
              <a:rPr lang="fr-FR" sz="1200" err="1">
                <a:solidFill>
                  <a:srgbClr val="000000">
                    <a:lumMod val="65000"/>
                    <a:lumOff val="35000"/>
                  </a:srgbClr>
                </a:solidFill>
                <a:latin typeface="Avenir LT Std 35 Light" panose="020B0402020203020204" pitchFamily="34" charset="0"/>
              </a:rPr>
              <a:t>Solagro</a:t>
            </a:r>
            <a:r>
              <a:rPr lang="fr-FR" sz="1200">
                <a:solidFill>
                  <a:srgbClr val="000000">
                    <a:lumMod val="65000"/>
                    <a:lumOff val="35000"/>
                  </a:srgbClr>
                </a:solidFill>
                <a:latin typeface="Avenir LT Std 35 Light" panose="020B0402020203020204" pitchFamily="34" charset="0"/>
              </a:rPr>
              <a:t> – Scénario Afterres2050 ; </a:t>
            </a:r>
            <a:r>
              <a:rPr lang="fr-FR" sz="1200" err="1">
                <a:solidFill>
                  <a:srgbClr val="000000">
                    <a:lumMod val="65000"/>
                    <a:lumOff val="35000"/>
                  </a:srgbClr>
                </a:solidFill>
                <a:latin typeface="Avenir LT Std 35 Light" panose="020B0402020203020204" pitchFamily="34" charset="0"/>
              </a:rPr>
              <a:t>Ademe</a:t>
            </a:r>
            <a:r>
              <a:rPr lang="fr-FR" sz="1200">
                <a:solidFill>
                  <a:srgbClr val="000000">
                    <a:lumMod val="65000"/>
                    <a:lumOff val="35000"/>
                  </a:srgbClr>
                </a:solidFill>
                <a:latin typeface="Avenir LT Std 35 Light" panose="020B0402020203020204" pitchFamily="34" charset="0"/>
              </a:rPr>
              <a:t> – Rapport Transitions 2050, France stratégie</a:t>
            </a:r>
          </a:p>
        </p:txBody>
      </p:sp>
      <p:sp>
        <p:nvSpPr>
          <p:cNvPr id="30" name="Forme libre : forme 29">
            <a:extLst>
              <a:ext uri="{FF2B5EF4-FFF2-40B4-BE49-F238E27FC236}">
                <a16:creationId xmlns:a16="http://schemas.microsoft.com/office/drawing/2014/main" id="{298FD784-AE62-DD30-2EE2-80C29D92D249}"/>
              </a:ext>
            </a:extLst>
          </p:cNvPr>
          <p:cNvSpPr/>
          <p:nvPr/>
        </p:nvSpPr>
        <p:spPr>
          <a:xfrm>
            <a:off x="4610361" y="5092198"/>
            <a:ext cx="3132691" cy="628804"/>
          </a:xfrm>
          <a:custGeom>
            <a:avLst/>
            <a:gdLst>
              <a:gd name="connsiteX0" fmla="*/ 0 w 5764053"/>
              <a:gd name="connsiteY0" fmla="*/ 0 h 628803"/>
              <a:gd name="connsiteX1" fmla="*/ 5449652 w 5764053"/>
              <a:gd name="connsiteY1" fmla="*/ 0 h 628803"/>
              <a:gd name="connsiteX2" fmla="*/ 5764053 w 5764053"/>
              <a:gd name="connsiteY2" fmla="*/ 314402 h 628803"/>
              <a:gd name="connsiteX3" fmla="*/ 5449652 w 5764053"/>
              <a:gd name="connsiteY3" fmla="*/ 628803 h 628803"/>
              <a:gd name="connsiteX4" fmla="*/ 0 w 5764053"/>
              <a:gd name="connsiteY4" fmla="*/ 628803 h 628803"/>
              <a:gd name="connsiteX5" fmla="*/ 0 w 5764053"/>
              <a:gd name="connsiteY5" fmla="*/ 0 h 6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4053" h="628803">
                <a:moveTo>
                  <a:pt x="5764053" y="628802"/>
                </a:moveTo>
                <a:lnTo>
                  <a:pt x="314401" y="628802"/>
                </a:lnTo>
                <a:lnTo>
                  <a:pt x="0" y="314401"/>
                </a:lnTo>
                <a:lnTo>
                  <a:pt x="314401" y="1"/>
                </a:lnTo>
                <a:lnTo>
                  <a:pt x="5764053" y="1"/>
                </a:lnTo>
                <a:lnTo>
                  <a:pt x="5764053" y="628802"/>
                </a:lnTo>
                <a:close/>
              </a:path>
            </a:pathLst>
          </a:custGeom>
          <a:solidFill>
            <a:srgbClr val="70B856">
              <a:lumMod val="40000"/>
              <a:lumOff val="60000"/>
            </a:srgbClr>
          </a:solidFill>
          <a:ln w="3175" cap="flat" cmpd="sng" algn="ctr">
            <a:noFill/>
            <a:prstDash val="solid"/>
            <a:miter lim="800000"/>
          </a:ln>
          <a:effectLst/>
        </p:spPr>
        <p:txBody>
          <a:bodyPr spcFirstLastPara="0" vert="horz" wrap="square" lIns="434486" tIns="45721" rIns="85344" bIns="45720" numCol="1" spcCol="1270" anchor="ctr" anchorCtr="0">
            <a:noAutofit/>
          </a:bodyPr>
          <a:lstStyle/>
          <a:p>
            <a:pPr marL="0" marR="0" lvl="0" indent="0" defTabSz="533400" eaLnBrk="1" fontAlgn="auto" latinLnBrk="0" hangingPunct="1">
              <a:lnSpc>
                <a:spcPct val="90000"/>
              </a:lnSpc>
              <a:spcBef>
                <a:spcPct val="0"/>
              </a:spcBef>
              <a:spcAft>
                <a:spcPct val="35000"/>
              </a:spcAft>
              <a:buClrTx/>
              <a:buSzTx/>
              <a:buFontTx/>
              <a:buNone/>
              <a:tabLst/>
              <a:defRPr/>
            </a:pPr>
            <a:r>
              <a:rPr kumimoji="0" lang="fr-FR" sz="1400" b="0" i="0" u="none" strike="noStrike" kern="0" cap="none" spc="0" normalizeH="0" baseline="0" noProof="0">
                <a:ln>
                  <a:noFill/>
                </a:ln>
                <a:solidFill>
                  <a:srgbClr val="000000"/>
                </a:solidFill>
                <a:effectLst/>
                <a:uLnTx/>
                <a:uFillTx/>
                <a:latin typeface="Avenir LT Std 65 Medium" panose="020B0803020203020204" pitchFamily="34" charset="0"/>
                <a:ea typeface="MS PGothic" panose="020B0600070205080204" pitchFamily="34" charset="-128"/>
                <a:cs typeface="Arial" panose="020B0604020202020204" pitchFamily="34" charset="0"/>
              </a:rPr>
              <a:t>20 TWh </a:t>
            </a:r>
            <a:r>
              <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Déchets de collectivités </a:t>
            </a:r>
          </a:p>
        </p:txBody>
      </p:sp>
      <p:pic>
        <p:nvPicPr>
          <p:cNvPr id="31" name="Graphique 30" descr="Peau de banane avec un remplissage uni">
            <a:extLst>
              <a:ext uri="{FF2B5EF4-FFF2-40B4-BE49-F238E27FC236}">
                <a16:creationId xmlns:a16="http://schemas.microsoft.com/office/drawing/2014/main" id="{8E08F5B7-D47E-C260-5B86-6914649F4F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8318" y="5028749"/>
            <a:ext cx="755703" cy="755703"/>
          </a:xfrm>
          <a:prstGeom prst="rect">
            <a:avLst/>
          </a:prstGeom>
        </p:spPr>
      </p:pic>
      <p:sp>
        <p:nvSpPr>
          <p:cNvPr id="32" name="Forme libre : forme 31">
            <a:extLst>
              <a:ext uri="{FF2B5EF4-FFF2-40B4-BE49-F238E27FC236}">
                <a16:creationId xmlns:a16="http://schemas.microsoft.com/office/drawing/2014/main" id="{A0920A54-1525-FC9B-97DC-89F0F4E37FB5}"/>
              </a:ext>
            </a:extLst>
          </p:cNvPr>
          <p:cNvSpPr/>
          <p:nvPr/>
        </p:nvSpPr>
        <p:spPr>
          <a:xfrm>
            <a:off x="4610361" y="4275692"/>
            <a:ext cx="3132691" cy="628804"/>
          </a:xfrm>
          <a:custGeom>
            <a:avLst/>
            <a:gdLst>
              <a:gd name="connsiteX0" fmla="*/ 0 w 5764053"/>
              <a:gd name="connsiteY0" fmla="*/ 0 h 628803"/>
              <a:gd name="connsiteX1" fmla="*/ 5449652 w 5764053"/>
              <a:gd name="connsiteY1" fmla="*/ 0 h 628803"/>
              <a:gd name="connsiteX2" fmla="*/ 5764053 w 5764053"/>
              <a:gd name="connsiteY2" fmla="*/ 314402 h 628803"/>
              <a:gd name="connsiteX3" fmla="*/ 5449652 w 5764053"/>
              <a:gd name="connsiteY3" fmla="*/ 628803 h 628803"/>
              <a:gd name="connsiteX4" fmla="*/ 0 w 5764053"/>
              <a:gd name="connsiteY4" fmla="*/ 628803 h 628803"/>
              <a:gd name="connsiteX5" fmla="*/ 0 w 5764053"/>
              <a:gd name="connsiteY5" fmla="*/ 0 h 6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4053" h="628803">
                <a:moveTo>
                  <a:pt x="5764053" y="628802"/>
                </a:moveTo>
                <a:lnTo>
                  <a:pt x="314401" y="628802"/>
                </a:lnTo>
                <a:lnTo>
                  <a:pt x="0" y="314401"/>
                </a:lnTo>
                <a:lnTo>
                  <a:pt x="314401" y="1"/>
                </a:lnTo>
                <a:lnTo>
                  <a:pt x="5764053" y="1"/>
                </a:lnTo>
                <a:lnTo>
                  <a:pt x="5764053" y="628802"/>
                </a:lnTo>
                <a:close/>
              </a:path>
            </a:pathLst>
          </a:custGeom>
          <a:solidFill>
            <a:srgbClr val="70B856">
              <a:lumMod val="40000"/>
              <a:lumOff val="60000"/>
            </a:srgbClr>
          </a:solidFill>
          <a:ln w="3175" cap="flat" cmpd="sng" algn="ctr">
            <a:noFill/>
            <a:prstDash val="solid"/>
            <a:miter lim="800000"/>
          </a:ln>
          <a:effectLst/>
        </p:spPr>
        <p:txBody>
          <a:bodyPr spcFirstLastPara="0" vert="horz" wrap="square" lIns="434486" tIns="45721" rIns="85344" bIns="45720" numCol="1" spcCol="1270" anchor="ctr" anchorCtr="0">
            <a:noAutofit/>
          </a:bodyPr>
          <a:lstStyle/>
          <a:p>
            <a:pPr marL="0" marR="0" lvl="0" indent="0" defTabSz="533400" eaLnBrk="1" fontAlgn="auto" latinLnBrk="0" hangingPunct="1">
              <a:lnSpc>
                <a:spcPct val="90000"/>
              </a:lnSpc>
              <a:spcBef>
                <a:spcPct val="0"/>
              </a:spcBef>
              <a:spcAft>
                <a:spcPct val="35000"/>
              </a:spcAft>
              <a:buClrTx/>
              <a:buSzTx/>
              <a:buFontTx/>
              <a:buNone/>
              <a:tabLst/>
              <a:defRPr/>
            </a:pPr>
            <a:r>
              <a:rPr kumimoji="0" lang="fr-FR" sz="1400" b="0" i="0" u="none" strike="noStrike" kern="0" cap="none" spc="0" normalizeH="0" baseline="0" noProof="0">
                <a:ln>
                  <a:noFill/>
                </a:ln>
                <a:solidFill>
                  <a:srgbClr val="000000"/>
                </a:solidFill>
                <a:effectLst/>
                <a:uLnTx/>
                <a:uFillTx/>
                <a:latin typeface="Avenir LT Std 65 Medium" panose="020B0803020203020204" pitchFamily="34" charset="0"/>
                <a:ea typeface="MS PGothic" panose="020B0600070205080204" pitchFamily="34" charset="-128"/>
                <a:cs typeface="Arial" panose="020B0604020202020204" pitchFamily="34" charset="0"/>
              </a:rPr>
              <a:t>27 TWh </a:t>
            </a:r>
            <a:r>
              <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Effluents d’élevage. </a:t>
            </a:r>
          </a:p>
        </p:txBody>
      </p:sp>
      <p:pic>
        <p:nvPicPr>
          <p:cNvPr id="33" name="Graphique 32" descr="Vache avec un remplissage uni">
            <a:extLst>
              <a:ext uri="{FF2B5EF4-FFF2-40B4-BE49-F238E27FC236}">
                <a16:creationId xmlns:a16="http://schemas.microsoft.com/office/drawing/2014/main" id="{8D966213-1B59-919B-61DF-3AB78ABD92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8318" y="4254200"/>
            <a:ext cx="755703" cy="755703"/>
          </a:xfrm>
          <a:prstGeom prst="rect">
            <a:avLst/>
          </a:prstGeom>
        </p:spPr>
      </p:pic>
      <p:sp>
        <p:nvSpPr>
          <p:cNvPr id="34" name="Forme libre : forme 33">
            <a:extLst>
              <a:ext uri="{FF2B5EF4-FFF2-40B4-BE49-F238E27FC236}">
                <a16:creationId xmlns:a16="http://schemas.microsoft.com/office/drawing/2014/main" id="{30F5B0B5-3877-2BA8-277D-053C15B4D3F0}"/>
              </a:ext>
            </a:extLst>
          </p:cNvPr>
          <p:cNvSpPr/>
          <p:nvPr/>
        </p:nvSpPr>
        <p:spPr>
          <a:xfrm>
            <a:off x="4610361" y="2642680"/>
            <a:ext cx="3132691" cy="628805"/>
          </a:xfrm>
          <a:custGeom>
            <a:avLst/>
            <a:gdLst>
              <a:gd name="connsiteX0" fmla="*/ 0 w 5764053"/>
              <a:gd name="connsiteY0" fmla="*/ 0 h 628803"/>
              <a:gd name="connsiteX1" fmla="*/ 5449652 w 5764053"/>
              <a:gd name="connsiteY1" fmla="*/ 0 h 628803"/>
              <a:gd name="connsiteX2" fmla="*/ 5764053 w 5764053"/>
              <a:gd name="connsiteY2" fmla="*/ 314402 h 628803"/>
              <a:gd name="connsiteX3" fmla="*/ 5449652 w 5764053"/>
              <a:gd name="connsiteY3" fmla="*/ 628803 h 628803"/>
              <a:gd name="connsiteX4" fmla="*/ 0 w 5764053"/>
              <a:gd name="connsiteY4" fmla="*/ 628803 h 628803"/>
              <a:gd name="connsiteX5" fmla="*/ 0 w 5764053"/>
              <a:gd name="connsiteY5" fmla="*/ 0 h 6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4053" h="628803">
                <a:moveTo>
                  <a:pt x="5764053" y="628802"/>
                </a:moveTo>
                <a:lnTo>
                  <a:pt x="314401" y="628802"/>
                </a:lnTo>
                <a:lnTo>
                  <a:pt x="0" y="314401"/>
                </a:lnTo>
                <a:lnTo>
                  <a:pt x="314401" y="1"/>
                </a:lnTo>
                <a:lnTo>
                  <a:pt x="5764053" y="1"/>
                </a:lnTo>
                <a:lnTo>
                  <a:pt x="5764053" y="628802"/>
                </a:lnTo>
                <a:close/>
              </a:path>
            </a:pathLst>
          </a:custGeom>
          <a:solidFill>
            <a:srgbClr val="70B856">
              <a:lumMod val="40000"/>
              <a:lumOff val="60000"/>
            </a:srgbClr>
          </a:solidFill>
          <a:ln w="3175" cap="flat" cmpd="sng" algn="ctr">
            <a:noFill/>
            <a:prstDash val="solid"/>
            <a:miter lim="800000"/>
          </a:ln>
          <a:effectLst/>
        </p:spPr>
        <p:txBody>
          <a:bodyPr spcFirstLastPara="0" vert="horz" wrap="square" lIns="434486" tIns="45721" rIns="85344" bIns="45721" numCol="1" spcCol="1270" anchor="ctr" anchorCtr="0">
            <a:noAutofit/>
          </a:bodyPr>
          <a:lstStyle/>
          <a:p>
            <a:pPr marL="0" marR="0" lvl="0" indent="0" defTabSz="533400" eaLnBrk="1" fontAlgn="auto" latinLnBrk="0" hangingPunct="1">
              <a:lnSpc>
                <a:spcPct val="90000"/>
              </a:lnSpc>
              <a:spcBef>
                <a:spcPct val="0"/>
              </a:spcBef>
              <a:spcAft>
                <a:spcPct val="35000"/>
              </a:spcAft>
              <a:buClrTx/>
              <a:buSzTx/>
              <a:buFontTx/>
              <a:buNone/>
              <a:tabLst/>
              <a:defRPr/>
            </a:pPr>
            <a:r>
              <a:rPr kumimoji="0" lang="fr-FR" sz="1400" b="0" i="0" u="none" strike="noStrike" kern="0" cap="none" spc="0" normalizeH="0" baseline="0" noProof="0">
                <a:ln>
                  <a:noFill/>
                </a:ln>
                <a:solidFill>
                  <a:srgbClr val="000000"/>
                </a:solidFill>
                <a:effectLst/>
                <a:uLnTx/>
                <a:uFillTx/>
                <a:latin typeface="Avenir LT Std 65 Medium" panose="020B0803020203020204" pitchFamily="34" charset="0"/>
                <a:ea typeface="MS PGothic" panose="020B0600070205080204" pitchFamily="34" charset="-128"/>
                <a:cs typeface="Arial" panose="020B0604020202020204" pitchFamily="34" charset="0"/>
              </a:rPr>
              <a:t>31 TWh </a:t>
            </a:r>
            <a:r>
              <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Résidus de cultures</a:t>
            </a:r>
            <a:br>
              <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br>
            <a:r>
              <a:rPr kumimoji="0" lang="fr-FR" sz="1200" b="0" i="1"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Mobilisation à 20% de 62 Mt de matière sèche en 2050</a:t>
            </a:r>
            <a:endParaRPr kumimoji="0" lang="fr-FR" sz="1400" b="0" i="1" u="none" strike="noStrike" kern="0" cap="none" spc="0" normalizeH="0" baseline="0" noProof="0">
              <a:ln>
                <a:noFill/>
              </a:ln>
              <a:solidFill>
                <a:srgbClr val="000000"/>
              </a:solidFill>
              <a:effectLst/>
              <a:uLnTx/>
              <a:uFillTx/>
              <a:latin typeface="Avenir LT Std 35 Light" panose="020B0402020203020204" pitchFamily="34" charset="0"/>
              <a:ea typeface="+mn-ea"/>
              <a:cs typeface="+mn-cs"/>
            </a:endParaRPr>
          </a:p>
        </p:txBody>
      </p:sp>
      <p:pic>
        <p:nvPicPr>
          <p:cNvPr id="35" name="Graphique 34" descr="Tracteur avec un remplissage uni">
            <a:extLst>
              <a:ext uri="{FF2B5EF4-FFF2-40B4-BE49-F238E27FC236}">
                <a16:creationId xmlns:a16="http://schemas.microsoft.com/office/drawing/2014/main" id="{229267D5-F541-5894-28C6-ED8748B332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98318" y="2595878"/>
            <a:ext cx="755703" cy="755703"/>
          </a:xfrm>
          <a:prstGeom prst="rect">
            <a:avLst/>
          </a:prstGeom>
        </p:spPr>
      </p:pic>
      <p:sp>
        <p:nvSpPr>
          <p:cNvPr id="36" name="Forme libre : forme 35">
            <a:extLst>
              <a:ext uri="{FF2B5EF4-FFF2-40B4-BE49-F238E27FC236}">
                <a16:creationId xmlns:a16="http://schemas.microsoft.com/office/drawing/2014/main" id="{657FC398-09D1-EAC7-C707-968FF76A4973}"/>
              </a:ext>
            </a:extLst>
          </p:cNvPr>
          <p:cNvSpPr/>
          <p:nvPr/>
        </p:nvSpPr>
        <p:spPr>
          <a:xfrm>
            <a:off x="4645770" y="1861305"/>
            <a:ext cx="3097565" cy="643540"/>
          </a:xfrm>
          <a:custGeom>
            <a:avLst/>
            <a:gdLst>
              <a:gd name="connsiteX0" fmla="*/ 0 w 5594936"/>
              <a:gd name="connsiteY0" fmla="*/ 0 h 589402"/>
              <a:gd name="connsiteX1" fmla="*/ 5300235 w 5594936"/>
              <a:gd name="connsiteY1" fmla="*/ 0 h 589402"/>
              <a:gd name="connsiteX2" fmla="*/ 5594936 w 5594936"/>
              <a:gd name="connsiteY2" fmla="*/ 294701 h 589402"/>
              <a:gd name="connsiteX3" fmla="*/ 5300235 w 5594936"/>
              <a:gd name="connsiteY3" fmla="*/ 589402 h 589402"/>
              <a:gd name="connsiteX4" fmla="*/ 0 w 5594936"/>
              <a:gd name="connsiteY4" fmla="*/ 589402 h 589402"/>
              <a:gd name="connsiteX5" fmla="*/ 0 w 5594936"/>
              <a:gd name="connsiteY5" fmla="*/ 0 h 58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4936" h="589402">
                <a:moveTo>
                  <a:pt x="5594936" y="589401"/>
                </a:moveTo>
                <a:lnTo>
                  <a:pt x="294701" y="589401"/>
                </a:lnTo>
                <a:lnTo>
                  <a:pt x="0" y="294701"/>
                </a:lnTo>
                <a:lnTo>
                  <a:pt x="294701" y="1"/>
                </a:lnTo>
                <a:lnTo>
                  <a:pt x="5594936" y="1"/>
                </a:lnTo>
                <a:lnTo>
                  <a:pt x="5594936" y="589401"/>
                </a:lnTo>
                <a:close/>
              </a:path>
            </a:pathLst>
          </a:custGeom>
          <a:solidFill>
            <a:srgbClr val="70B856">
              <a:lumMod val="40000"/>
              <a:lumOff val="60000"/>
            </a:srgbClr>
          </a:solidFill>
          <a:ln w="3175" cap="flat" cmpd="sng" algn="ctr">
            <a:noFill/>
            <a:prstDash val="solid"/>
            <a:miter lim="800000"/>
          </a:ln>
          <a:effectLst/>
        </p:spPr>
        <p:txBody>
          <a:bodyPr spcFirstLastPara="0" vert="horz" wrap="square" lIns="424635" tIns="45721" rIns="85344" bIns="45721" numCol="1" spcCol="1270" anchor="ctr" anchorCtr="0">
            <a:noAutofit/>
          </a:bodyPr>
          <a:lstStyle/>
          <a:p>
            <a:pPr marL="0" marR="0" lvl="0" indent="0" defTabSz="533400" eaLnBrk="1" fontAlgn="auto" latinLnBrk="0" hangingPunct="1">
              <a:lnSpc>
                <a:spcPct val="90000"/>
              </a:lnSpc>
              <a:spcBef>
                <a:spcPct val="0"/>
              </a:spcBef>
              <a:spcAft>
                <a:spcPct val="35000"/>
              </a:spcAft>
              <a:buClrTx/>
              <a:buSzTx/>
              <a:buFontTx/>
              <a:buNone/>
              <a:tabLst/>
              <a:defRPr/>
            </a:pPr>
            <a:r>
              <a:rPr kumimoji="0" lang="fr-FR" sz="1400" b="0" i="0" u="none" strike="noStrike" kern="0" cap="none" spc="0" normalizeH="0" baseline="0" noProof="0">
                <a:ln>
                  <a:noFill/>
                </a:ln>
                <a:solidFill>
                  <a:srgbClr val="000000"/>
                </a:solidFill>
                <a:effectLst/>
                <a:uLnTx/>
                <a:uFillTx/>
                <a:latin typeface="Avenir LT Std 65 Medium" panose="020B0803020203020204" pitchFamily="34" charset="0"/>
                <a:ea typeface="MS PGothic" panose="020B0600070205080204" pitchFamily="34" charset="-128"/>
                <a:cs typeface="Arial" panose="020B0604020202020204" pitchFamily="34" charset="0"/>
              </a:rPr>
              <a:t>51 TWh </a:t>
            </a:r>
            <a:r>
              <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CIVE</a:t>
            </a:r>
            <a:br>
              <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br>
            <a:r>
              <a:rPr kumimoji="0" lang="fr-FR" sz="1200" b="0" i="1"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Mobilisation à 50% de 41 Mt de matière sèche en 2050 sur 10,8 </a:t>
            </a:r>
            <a:r>
              <a:rPr kumimoji="0" lang="fr-FR" sz="1200" b="0" i="1" u="none" strike="noStrike" kern="0" cap="none" spc="0" normalizeH="0" baseline="0" noProof="0" err="1">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Mha</a:t>
            </a:r>
            <a:r>
              <a:rPr kumimoji="0" lang="fr-FR" sz="1200" b="0" i="1"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 </a:t>
            </a:r>
            <a:endParaRPr kumimoji="0" lang="fr-FR" sz="1200" b="0" i="1" u="none" strike="noStrike" kern="0" cap="none" spc="0" normalizeH="0" baseline="0" noProof="0">
              <a:ln>
                <a:noFill/>
              </a:ln>
              <a:solidFill>
                <a:srgbClr val="000000"/>
              </a:solidFill>
              <a:effectLst/>
              <a:uLnTx/>
              <a:uFillTx/>
              <a:latin typeface="Avenir LT Std 35 Light" panose="020B0402020203020204" pitchFamily="34" charset="0"/>
              <a:ea typeface="+mn-ea"/>
              <a:cs typeface="+mn-cs"/>
            </a:endParaRPr>
          </a:p>
        </p:txBody>
      </p:sp>
      <p:pic>
        <p:nvPicPr>
          <p:cNvPr id="37" name="Graphique 36" descr="Cultures avec un remplissage uni">
            <a:extLst>
              <a:ext uri="{FF2B5EF4-FFF2-40B4-BE49-F238E27FC236}">
                <a16:creationId xmlns:a16="http://schemas.microsoft.com/office/drawing/2014/main" id="{ADC160C8-6F50-8E5E-F338-726A75F431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98318" y="1777737"/>
            <a:ext cx="755703" cy="755703"/>
          </a:xfrm>
          <a:prstGeom prst="rect">
            <a:avLst/>
          </a:prstGeom>
        </p:spPr>
      </p:pic>
      <p:sp>
        <p:nvSpPr>
          <p:cNvPr id="38" name="Forme libre : forme 37">
            <a:extLst>
              <a:ext uri="{FF2B5EF4-FFF2-40B4-BE49-F238E27FC236}">
                <a16:creationId xmlns:a16="http://schemas.microsoft.com/office/drawing/2014/main" id="{676F02F6-67C5-1672-6FAC-45CAA25219AF}"/>
              </a:ext>
            </a:extLst>
          </p:cNvPr>
          <p:cNvSpPr/>
          <p:nvPr/>
        </p:nvSpPr>
        <p:spPr>
          <a:xfrm>
            <a:off x="4610361" y="3459186"/>
            <a:ext cx="3132691" cy="628804"/>
          </a:xfrm>
          <a:custGeom>
            <a:avLst/>
            <a:gdLst>
              <a:gd name="connsiteX0" fmla="*/ 0 w 5764053"/>
              <a:gd name="connsiteY0" fmla="*/ 0 h 628803"/>
              <a:gd name="connsiteX1" fmla="*/ 5449652 w 5764053"/>
              <a:gd name="connsiteY1" fmla="*/ 0 h 628803"/>
              <a:gd name="connsiteX2" fmla="*/ 5764053 w 5764053"/>
              <a:gd name="connsiteY2" fmla="*/ 314402 h 628803"/>
              <a:gd name="connsiteX3" fmla="*/ 5449652 w 5764053"/>
              <a:gd name="connsiteY3" fmla="*/ 628803 h 628803"/>
              <a:gd name="connsiteX4" fmla="*/ 0 w 5764053"/>
              <a:gd name="connsiteY4" fmla="*/ 628803 h 628803"/>
              <a:gd name="connsiteX5" fmla="*/ 0 w 5764053"/>
              <a:gd name="connsiteY5" fmla="*/ 0 h 6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4053" h="628803">
                <a:moveTo>
                  <a:pt x="5764053" y="628802"/>
                </a:moveTo>
                <a:lnTo>
                  <a:pt x="314401" y="628802"/>
                </a:lnTo>
                <a:lnTo>
                  <a:pt x="0" y="314401"/>
                </a:lnTo>
                <a:lnTo>
                  <a:pt x="314401" y="1"/>
                </a:lnTo>
                <a:lnTo>
                  <a:pt x="5764053" y="1"/>
                </a:lnTo>
                <a:lnTo>
                  <a:pt x="5764053" y="628802"/>
                </a:lnTo>
                <a:close/>
              </a:path>
            </a:pathLst>
          </a:custGeom>
          <a:solidFill>
            <a:srgbClr val="70B856">
              <a:lumMod val="40000"/>
              <a:lumOff val="60000"/>
            </a:srgbClr>
          </a:solidFill>
          <a:ln w="3175" cap="flat" cmpd="sng" algn="ctr">
            <a:noFill/>
            <a:prstDash val="solid"/>
            <a:miter lim="800000"/>
          </a:ln>
          <a:effectLst/>
        </p:spPr>
        <p:txBody>
          <a:bodyPr spcFirstLastPara="0" vert="horz" wrap="square" lIns="434486" tIns="45721" rIns="85344" bIns="45720" numCol="1" spcCol="1270" anchor="ctr" anchorCtr="0">
            <a:noAutofit/>
          </a:bodyPr>
          <a:lstStyle/>
          <a:p>
            <a:pPr marL="0" marR="0" lvl="0" indent="0" defTabSz="533400" eaLnBrk="1" fontAlgn="auto" latinLnBrk="0" hangingPunct="1">
              <a:lnSpc>
                <a:spcPct val="90000"/>
              </a:lnSpc>
              <a:spcBef>
                <a:spcPct val="0"/>
              </a:spcBef>
              <a:spcAft>
                <a:spcPct val="35000"/>
              </a:spcAft>
              <a:buClrTx/>
              <a:buSzTx/>
              <a:buFontTx/>
              <a:buNone/>
              <a:tabLst/>
              <a:defRPr/>
            </a:pPr>
            <a:r>
              <a:rPr kumimoji="0" lang="fr-FR" sz="1400" b="0" i="0" u="none" strike="noStrike" kern="0" cap="none" spc="0" normalizeH="0" baseline="0" noProof="0">
                <a:ln>
                  <a:noFill/>
                </a:ln>
                <a:solidFill>
                  <a:srgbClr val="000000"/>
                </a:solidFill>
                <a:effectLst/>
                <a:uLnTx/>
                <a:uFillTx/>
                <a:latin typeface="Avenir LT Std 65 Medium" panose="020B0803020203020204" pitchFamily="34" charset="0"/>
                <a:ea typeface="MS PGothic" panose="020B0600070205080204" pitchFamily="34" charset="-128"/>
                <a:cs typeface="Arial" panose="020B0604020202020204" pitchFamily="34" charset="0"/>
              </a:rPr>
              <a:t>13 TWh</a:t>
            </a:r>
            <a:r>
              <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S PGothic" panose="020B0600070205080204" pitchFamily="34" charset="-128"/>
                <a:cs typeface="Arial" panose="020B0604020202020204" pitchFamily="34" charset="0"/>
              </a:rPr>
              <a:t> Herbes et fourrages </a:t>
            </a:r>
            <a:endParaRPr kumimoji="0" lang="fr-FR" sz="1400" b="0" i="0" u="none" strike="noStrike" kern="0" cap="none" spc="0" normalizeH="0" baseline="0" noProof="0">
              <a:ln>
                <a:noFill/>
              </a:ln>
              <a:solidFill>
                <a:srgbClr val="000000"/>
              </a:solidFill>
              <a:effectLst/>
              <a:uLnTx/>
              <a:uFillTx/>
              <a:latin typeface="Avenir LT Std 35 Light" panose="020B0402020203020204" pitchFamily="34" charset="0"/>
              <a:ea typeface="+mn-ea"/>
              <a:cs typeface="+mn-cs"/>
            </a:endParaRPr>
          </a:p>
        </p:txBody>
      </p:sp>
      <p:sp>
        <p:nvSpPr>
          <p:cNvPr id="39" name="Forme libre : forme 38">
            <a:extLst>
              <a:ext uri="{FF2B5EF4-FFF2-40B4-BE49-F238E27FC236}">
                <a16:creationId xmlns:a16="http://schemas.microsoft.com/office/drawing/2014/main" id="{7E1DE633-A754-8B00-D2CC-65FF0DAB6F4D}"/>
              </a:ext>
            </a:extLst>
          </p:cNvPr>
          <p:cNvSpPr/>
          <p:nvPr/>
        </p:nvSpPr>
        <p:spPr>
          <a:xfrm>
            <a:off x="3950623" y="3512416"/>
            <a:ext cx="615440" cy="472338"/>
          </a:xfrm>
          <a:custGeom>
            <a:avLst/>
            <a:gdLst>
              <a:gd name="connsiteX0" fmla="*/ 47 w 819150"/>
              <a:gd name="connsiteY0" fmla="*/ 508016 h 571529"/>
              <a:gd name="connsiteX1" fmla="*/ 68627 w 819150"/>
              <a:gd name="connsiteY1" fmla="*/ 516036 h 571529"/>
              <a:gd name="connsiteX2" fmla="*/ 80676 w 819150"/>
              <a:gd name="connsiteY2" fmla="*/ 517732 h 571529"/>
              <a:gd name="connsiteX3" fmla="*/ 70713 w 819150"/>
              <a:gd name="connsiteY3" fmla="*/ 524694 h 571529"/>
              <a:gd name="connsiteX4" fmla="*/ 8191 w 819150"/>
              <a:gd name="connsiteY4" fmla="*/ 570576 h 571529"/>
              <a:gd name="connsiteX5" fmla="*/ 6915 w 819150"/>
              <a:gd name="connsiteY5" fmla="*/ 571529 h 571529"/>
              <a:gd name="connsiteX6" fmla="*/ 47 w 819150"/>
              <a:gd name="connsiteY6" fmla="*/ 571529 h 571529"/>
              <a:gd name="connsiteX7" fmla="*/ 819149 w 819150"/>
              <a:gd name="connsiteY7" fmla="*/ 504254 h 571529"/>
              <a:gd name="connsiteX8" fmla="*/ 819149 w 819150"/>
              <a:gd name="connsiteY8" fmla="*/ 571529 h 571529"/>
              <a:gd name="connsiteX9" fmla="*/ 560612 w 819150"/>
              <a:gd name="connsiteY9" fmla="*/ 571529 h 571529"/>
              <a:gd name="connsiteX10" fmla="*/ 588797 w 819150"/>
              <a:gd name="connsiteY10" fmla="*/ 562242 h 571529"/>
              <a:gd name="connsiteX11" fmla="*/ 813548 w 819150"/>
              <a:gd name="connsiteY11" fmla="*/ 505206 h 571529"/>
              <a:gd name="connsiteX12" fmla="*/ 0 w 819150"/>
              <a:gd name="connsiteY12" fmla="*/ 395802 h 571529"/>
              <a:gd name="connsiteX13" fmla="*/ 204597 w 819150"/>
              <a:gd name="connsiteY13" fmla="*/ 431321 h 571529"/>
              <a:gd name="connsiteX14" fmla="*/ 216427 w 819150"/>
              <a:gd name="connsiteY14" fmla="*/ 434178 h 571529"/>
              <a:gd name="connsiteX15" fmla="*/ 205816 w 819150"/>
              <a:gd name="connsiteY15" fmla="*/ 440131 h 571529"/>
              <a:gd name="connsiteX16" fmla="*/ 105366 w 819150"/>
              <a:gd name="connsiteY16" fmla="*/ 501215 h 571529"/>
              <a:gd name="connsiteX17" fmla="*/ 103823 w 819150"/>
              <a:gd name="connsiteY17" fmla="*/ 502225 h 571529"/>
              <a:gd name="connsiteX18" fmla="*/ 102032 w 819150"/>
              <a:gd name="connsiteY18" fmla="*/ 501930 h 571529"/>
              <a:gd name="connsiteX19" fmla="*/ 0 w 819150"/>
              <a:gd name="connsiteY19" fmla="*/ 488814 h 571529"/>
              <a:gd name="connsiteX20" fmla="*/ 819150 w 819150"/>
              <a:gd name="connsiteY20" fmla="*/ 386801 h 571529"/>
              <a:gd name="connsiteX21" fmla="*/ 819150 w 819150"/>
              <a:gd name="connsiteY21" fmla="*/ 484909 h 571529"/>
              <a:gd name="connsiteX22" fmla="*/ 815216 w 819150"/>
              <a:gd name="connsiteY22" fmla="*/ 485604 h 571529"/>
              <a:gd name="connsiteX23" fmla="*/ 506835 w 819150"/>
              <a:gd name="connsiteY23" fmla="*/ 571215 h 571529"/>
              <a:gd name="connsiteX24" fmla="*/ 506006 w 819150"/>
              <a:gd name="connsiteY24" fmla="*/ 571529 h 571529"/>
              <a:gd name="connsiteX25" fmla="*/ 275720 w 819150"/>
              <a:gd name="connsiteY25" fmla="*/ 571529 h 571529"/>
              <a:gd name="connsiteX26" fmla="*/ 292417 w 819150"/>
              <a:gd name="connsiteY26" fmla="*/ 562575 h 571529"/>
              <a:gd name="connsiteX27" fmla="*/ 813644 w 819150"/>
              <a:gd name="connsiteY27" fmla="*/ 387668 h 571529"/>
              <a:gd name="connsiteX28" fmla="*/ 0 w 819150"/>
              <a:gd name="connsiteY28" fmla="*/ 281664 h 571529"/>
              <a:gd name="connsiteX29" fmla="*/ 350101 w 819150"/>
              <a:gd name="connsiteY29" fmla="*/ 358978 h 571529"/>
              <a:gd name="connsiteX30" fmla="*/ 361712 w 819150"/>
              <a:gd name="connsiteY30" fmla="*/ 362865 h 571529"/>
              <a:gd name="connsiteX31" fmla="*/ 350491 w 819150"/>
              <a:gd name="connsiteY31" fmla="*/ 367808 h 571529"/>
              <a:gd name="connsiteX32" fmla="*/ 242506 w 819150"/>
              <a:gd name="connsiteY32" fmla="*/ 420138 h 571529"/>
              <a:gd name="connsiteX33" fmla="*/ 240868 w 819150"/>
              <a:gd name="connsiteY33" fmla="*/ 421005 h 571529"/>
              <a:gd name="connsiteX34" fmla="*/ 239078 w 819150"/>
              <a:gd name="connsiteY34" fmla="*/ 420539 h 571529"/>
              <a:gd name="connsiteX35" fmla="*/ 0 w 819150"/>
              <a:gd name="connsiteY35" fmla="*/ 376647 h 571529"/>
              <a:gd name="connsiteX36" fmla="*/ 686190 w 819150"/>
              <a:gd name="connsiteY36" fmla="*/ 99337 h 571529"/>
              <a:gd name="connsiteX37" fmla="*/ 712612 w 819150"/>
              <a:gd name="connsiteY37" fmla="*/ 148657 h 571529"/>
              <a:gd name="connsiteX38" fmla="*/ 695324 w 819150"/>
              <a:gd name="connsiteY38" fmla="*/ 185805 h 571529"/>
              <a:gd name="connsiteX39" fmla="*/ 695324 w 819150"/>
              <a:gd name="connsiteY39" fmla="*/ 199359 h 571529"/>
              <a:gd name="connsiteX40" fmla="*/ 705640 w 819150"/>
              <a:gd name="connsiteY40" fmla="*/ 183805 h 571529"/>
              <a:gd name="connsiteX41" fmla="*/ 756960 w 819150"/>
              <a:gd name="connsiteY41" fmla="*/ 171032 h 571529"/>
              <a:gd name="connsiteX42" fmla="*/ 742254 w 819150"/>
              <a:gd name="connsiteY42" fmla="*/ 221819 h 571529"/>
              <a:gd name="connsiteX43" fmla="*/ 695324 w 819150"/>
              <a:gd name="connsiteY43" fmla="*/ 237059 h 571529"/>
              <a:gd name="connsiteX44" fmla="*/ 695324 w 819150"/>
              <a:gd name="connsiteY44" fmla="*/ 288151 h 571529"/>
              <a:gd name="connsiteX45" fmla="*/ 813758 w 819150"/>
              <a:gd name="connsiteY45" fmla="*/ 267777 h 571529"/>
              <a:gd name="connsiteX46" fmla="*/ 819149 w 819150"/>
              <a:gd name="connsiteY46" fmla="*/ 267063 h 571529"/>
              <a:gd name="connsiteX47" fmla="*/ 819149 w 819150"/>
              <a:gd name="connsiteY47" fmla="*/ 367618 h 571529"/>
              <a:gd name="connsiteX48" fmla="*/ 815110 w 819150"/>
              <a:gd name="connsiteY48" fmla="*/ 368237 h 571529"/>
              <a:gd name="connsiteX49" fmla="*/ 238353 w 819150"/>
              <a:gd name="connsiteY49" fmla="*/ 570853 h 571529"/>
              <a:gd name="connsiteX50" fmla="*/ 237248 w 819150"/>
              <a:gd name="connsiteY50" fmla="*/ 571491 h 571529"/>
              <a:gd name="connsiteX51" fmla="*/ 54463 w 819150"/>
              <a:gd name="connsiteY51" fmla="*/ 571491 h 571529"/>
              <a:gd name="connsiteX52" fmla="*/ 66579 w 819150"/>
              <a:gd name="connsiteY52" fmla="*/ 562852 h 571529"/>
              <a:gd name="connsiteX53" fmla="*/ 676274 w 819150"/>
              <a:gd name="connsiteY53" fmla="*/ 292152 h 571529"/>
              <a:gd name="connsiteX54" fmla="*/ 676274 w 819150"/>
              <a:gd name="connsiteY54" fmla="*/ 237059 h 571529"/>
              <a:gd name="connsiteX55" fmla="*/ 629344 w 819150"/>
              <a:gd name="connsiteY55" fmla="*/ 221895 h 571529"/>
              <a:gd name="connsiteX56" fmla="*/ 614638 w 819150"/>
              <a:gd name="connsiteY56" fmla="*/ 171108 h 571529"/>
              <a:gd name="connsiteX57" fmla="*/ 665959 w 819150"/>
              <a:gd name="connsiteY57" fmla="*/ 183805 h 571529"/>
              <a:gd name="connsiteX58" fmla="*/ 676274 w 819150"/>
              <a:gd name="connsiteY58" fmla="*/ 199359 h 571529"/>
              <a:gd name="connsiteX59" fmla="*/ 676274 w 819150"/>
              <a:gd name="connsiteY59" fmla="*/ 184976 h 571529"/>
              <a:gd name="connsiteX60" fmla="*/ 659767 w 819150"/>
              <a:gd name="connsiteY60" fmla="*/ 148648 h 571529"/>
              <a:gd name="connsiteX61" fmla="*/ 686190 w 819150"/>
              <a:gd name="connsiteY61" fmla="*/ 99337 h 571529"/>
              <a:gd name="connsiteX62" fmla="*/ 171841 w 819150"/>
              <a:gd name="connsiteY62" fmla="*/ 0 h 571529"/>
              <a:gd name="connsiteX63" fmla="*/ 198263 w 819150"/>
              <a:gd name="connsiteY63" fmla="*/ 49320 h 571529"/>
              <a:gd name="connsiteX64" fmla="*/ 180975 w 819150"/>
              <a:gd name="connsiteY64" fmla="*/ 86468 h 571529"/>
              <a:gd name="connsiteX65" fmla="*/ 180975 w 819150"/>
              <a:gd name="connsiteY65" fmla="*/ 100022 h 571529"/>
              <a:gd name="connsiteX66" fmla="*/ 191291 w 819150"/>
              <a:gd name="connsiteY66" fmla="*/ 84468 h 571529"/>
              <a:gd name="connsiteX67" fmla="*/ 242611 w 819150"/>
              <a:gd name="connsiteY67" fmla="*/ 71742 h 571529"/>
              <a:gd name="connsiteX68" fmla="*/ 227905 w 819150"/>
              <a:gd name="connsiteY68" fmla="*/ 122520 h 571529"/>
              <a:gd name="connsiteX69" fmla="*/ 180975 w 819150"/>
              <a:gd name="connsiteY69" fmla="*/ 137760 h 571529"/>
              <a:gd name="connsiteX70" fmla="*/ 180975 w 819150"/>
              <a:gd name="connsiteY70" fmla="*/ 193824 h 571529"/>
              <a:gd name="connsiteX71" fmla="*/ 507292 w 819150"/>
              <a:gd name="connsiteY71" fmla="*/ 299123 h 571529"/>
              <a:gd name="connsiteX72" fmla="*/ 518722 w 819150"/>
              <a:gd name="connsiteY72" fmla="*/ 304143 h 571529"/>
              <a:gd name="connsiteX73" fmla="*/ 506892 w 819150"/>
              <a:gd name="connsiteY73" fmla="*/ 308000 h 571529"/>
              <a:gd name="connsiteX74" fmla="*/ 389182 w 819150"/>
              <a:gd name="connsiteY74" fmla="*/ 351358 h 571529"/>
              <a:gd name="connsiteX75" fmla="*/ 387487 w 819150"/>
              <a:gd name="connsiteY75" fmla="*/ 352034 h 571529"/>
              <a:gd name="connsiteX76" fmla="*/ 385763 w 819150"/>
              <a:gd name="connsiteY76" fmla="*/ 351415 h 571529"/>
              <a:gd name="connsiteX77" fmla="*/ 0 w 819150"/>
              <a:gd name="connsiteY77" fmla="*/ 262538 h 571529"/>
              <a:gd name="connsiteX78" fmla="*/ 0 w 819150"/>
              <a:gd name="connsiteY78" fmla="*/ 165783 h 571529"/>
              <a:gd name="connsiteX79" fmla="*/ 161925 w 819150"/>
              <a:gd name="connsiteY79" fmla="*/ 189852 h 571529"/>
              <a:gd name="connsiteX80" fmla="*/ 161925 w 819150"/>
              <a:gd name="connsiteY80" fmla="*/ 137760 h 571529"/>
              <a:gd name="connsiteX81" fmla="*/ 114995 w 819150"/>
              <a:gd name="connsiteY81" fmla="*/ 122520 h 571529"/>
              <a:gd name="connsiteX82" fmla="*/ 100289 w 819150"/>
              <a:gd name="connsiteY82" fmla="*/ 71742 h 571529"/>
              <a:gd name="connsiteX83" fmla="*/ 151609 w 819150"/>
              <a:gd name="connsiteY83" fmla="*/ 84430 h 571529"/>
              <a:gd name="connsiteX84" fmla="*/ 161925 w 819150"/>
              <a:gd name="connsiteY84" fmla="*/ 99984 h 571529"/>
              <a:gd name="connsiteX85" fmla="*/ 161925 w 819150"/>
              <a:gd name="connsiteY85" fmla="*/ 85611 h 571529"/>
              <a:gd name="connsiteX86" fmla="*/ 145418 w 819150"/>
              <a:gd name="connsiteY86" fmla="*/ 49320 h 571529"/>
              <a:gd name="connsiteX87" fmla="*/ 171841 w 819150"/>
              <a:gd name="connsiteY87" fmla="*/ 0 h 5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19150" h="571529">
                <a:moveTo>
                  <a:pt x="47" y="508016"/>
                </a:moveTo>
                <a:cubicBezTo>
                  <a:pt x="25917" y="510559"/>
                  <a:pt x="47920" y="513121"/>
                  <a:pt x="68627" y="516036"/>
                </a:cubicBezTo>
                <a:lnTo>
                  <a:pt x="80676" y="517732"/>
                </a:lnTo>
                <a:lnTo>
                  <a:pt x="70713" y="524694"/>
                </a:lnTo>
                <a:cubicBezTo>
                  <a:pt x="52254" y="537486"/>
                  <a:pt x="32384" y="552069"/>
                  <a:pt x="8191" y="570576"/>
                </a:cubicBezTo>
                <a:lnTo>
                  <a:pt x="6915" y="571529"/>
                </a:lnTo>
                <a:lnTo>
                  <a:pt x="47" y="571529"/>
                </a:lnTo>
                <a:close/>
                <a:moveTo>
                  <a:pt x="819149" y="504254"/>
                </a:moveTo>
                <a:lnTo>
                  <a:pt x="819149" y="571529"/>
                </a:lnTo>
                <a:lnTo>
                  <a:pt x="560612" y="571529"/>
                </a:lnTo>
                <a:lnTo>
                  <a:pt x="588797" y="562242"/>
                </a:lnTo>
                <a:cubicBezTo>
                  <a:pt x="662285" y="537986"/>
                  <a:pt x="737387" y="518927"/>
                  <a:pt x="813548" y="505206"/>
                </a:cubicBezTo>
                <a:close/>
                <a:moveTo>
                  <a:pt x="0" y="395802"/>
                </a:moveTo>
                <a:cubicBezTo>
                  <a:pt x="68869" y="403392"/>
                  <a:pt x="137200" y="415255"/>
                  <a:pt x="204597" y="431321"/>
                </a:cubicBezTo>
                <a:lnTo>
                  <a:pt x="216427" y="434178"/>
                </a:lnTo>
                <a:lnTo>
                  <a:pt x="205816" y="440131"/>
                </a:lnTo>
                <a:cubicBezTo>
                  <a:pt x="171698" y="459305"/>
                  <a:pt x="137893" y="479841"/>
                  <a:pt x="105366" y="501215"/>
                </a:cubicBezTo>
                <a:lnTo>
                  <a:pt x="103823" y="502225"/>
                </a:lnTo>
                <a:lnTo>
                  <a:pt x="102032" y="501930"/>
                </a:lnTo>
                <a:cubicBezTo>
                  <a:pt x="68370" y="496538"/>
                  <a:pt x="34080" y="492176"/>
                  <a:pt x="0" y="488814"/>
                </a:cubicBezTo>
                <a:close/>
                <a:moveTo>
                  <a:pt x="819150" y="386801"/>
                </a:moveTo>
                <a:lnTo>
                  <a:pt x="819150" y="484909"/>
                </a:lnTo>
                <a:lnTo>
                  <a:pt x="815216" y="485604"/>
                </a:lnTo>
                <a:cubicBezTo>
                  <a:pt x="709913" y="504179"/>
                  <a:pt x="606643" y="532849"/>
                  <a:pt x="506835" y="571215"/>
                </a:cubicBezTo>
                <a:lnTo>
                  <a:pt x="506006" y="571529"/>
                </a:lnTo>
                <a:lnTo>
                  <a:pt x="275720" y="571529"/>
                </a:lnTo>
                <a:lnTo>
                  <a:pt x="292417" y="562575"/>
                </a:lnTo>
                <a:cubicBezTo>
                  <a:pt x="455066" y="475327"/>
                  <a:pt x="631289" y="416192"/>
                  <a:pt x="813644" y="387668"/>
                </a:cubicBezTo>
                <a:close/>
                <a:moveTo>
                  <a:pt x="0" y="281664"/>
                </a:moveTo>
                <a:cubicBezTo>
                  <a:pt x="119139" y="294783"/>
                  <a:pt x="236517" y="320704"/>
                  <a:pt x="350101" y="358978"/>
                </a:cubicBezTo>
                <a:lnTo>
                  <a:pt x="361712" y="362865"/>
                </a:lnTo>
                <a:lnTo>
                  <a:pt x="350491" y="367808"/>
                </a:lnTo>
                <a:cubicBezTo>
                  <a:pt x="314154" y="383839"/>
                  <a:pt x="277825" y="401441"/>
                  <a:pt x="242506" y="420138"/>
                </a:cubicBezTo>
                <a:lnTo>
                  <a:pt x="240868" y="421005"/>
                </a:lnTo>
                <a:lnTo>
                  <a:pt x="239078" y="420539"/>
                </a:lnTo>
                <a:cubicBezTo>
                  <a:pt x="160540" y="400199"/>
                  <a:pt x="80642" y="385530"/>
                  <a:pt x="0" y="376647"/>
                </a:cubicBezTo>
                <a:close/>
                <a:moveTo>
                  <a:pt x="686190" y="99337"/>
                </a:moveTo>
                <a:cubicBezTo>
                  <a:pt x="686190" y="99337"/>
                  <a:pt x="712612" y="123359"/>
                  <a:pt x="712612" y="148657"/>
                </a:cubicBezTo>
                <a:cubicBezTo>
                  <a:pt x="711533" y="162724"/>
                  <a:pt x="705390" y="175922"/>
                  <a:pt x="695324" y="185805"/>
                </a:cubicBezTo>
                <a:lnTo>
                  <a:pt x="695324" y="199359"/>
                </a:lnTo>
                <a:cubicBezTo>
                  <a:pt x="697690" y="193538"/>
                  <a:pt x="701197" y="188249"/>
                  <a:pt x="705640" y="183805"/>
                </a:cubicBezTo>
                <a:cubicBezTo>
                  <a:pt x="723899" y="166269"/>
                  <a:pt x="756960" y="171032"/>
                  <a:pt x="756960" y="171032"/>
                </a:cubicBezTo>
                <a:cubicBezTo>
                  <a:pt x="756960" y="171032"/>
                  <a:pt x="760494" y="204293"/>
                  <a:pt x="742254" y="221819"/>
                </a:cubicBezTo>
                <a:cubicBezTo>
                  <a:pt x="728995" y="234602"/>
                  <a:pt x="706592" y="236802"/>
                  <a:pt x="695324" y="237059"/>
                </a:cubicBezTo>
                <a:lnTo>
                  <a:pt x="695324" y="288151"/>
                </a:lnTo>
                <a:cubicBezTo>
                  <a:pt x="734538" y="279988"/>
                  <a:pt x="774020" y="273063"/>
                  <a:pt x="813758" y="267777"/>
                </a:cubicBezTo>
                <a:lnTo>
                  <a:pt x="819149" y="267063"/>
                </a:lnTo>
                <a:lnTo>
                  <a:pt x="819149" y="367618"/>
                </a:lnTo>
                <a:lnTo>
                  <a:pt x="815110" y="368237"/>
                </a:lnTo>
                <a:cubicBezTo>
                  <a:pt x="611947" y="399386"/>
                  <a:pt x="416360" y="468095"/>
                  <a:pt x="238353" y="570853"/>
                </a:cubicBezTo>
                <a:lnTo>
                  <a:pt x="237248" y="571491"/>
                </a:lnTo>
                <a:lnTo>
                  <a:pt x="54463" y="571491"/>
                </a:lnTo>
                <a:lnTo>
                  <a:pt x="66579" y="562852"/>
                </a:lnTo>
                <a:cubicBezTo>
                  <a:pt x="249572" y="432595"/>
                  <a:pt x="456928" y="340531"/>
                  <a:pt x="676274" y="292152"/>
                </a:cubicBezTo>
                <a:lnTo>
                  <a:pt x="676274" y="237059"/>
                </a:lnTo>
                <a:cubicBezTo>
                  <a:pt x="665006" y="236840"/>
                  <a:pt x="642603" y="234640"/>
                  <a:pt x="629344" y="221895"/>
                </a:cubicBezTo>
                <a:cubicBezTo>
                  <a:pt x="611104" y="204369"/>
                  <a:pt x="614638" y="171108"/>
                  <a:pt x="614638" y="171108"/>
                </a:cubicBezTo>
                <a:cubicBezTo>
                  <a:pt x="614638" y="171108"/>
                  <a:pt x="647728" y="166269"/>
                  <a:pt x="665959" y="183805"/>
                </a:cubicBezTo>
                <a:cubicBezTo>
                  <a:pt x="670401" y="188249"/>
                  <a:pt x="673908" y="193538"/>
                  <a:pt x="676274" y="199359"/>
                </a:cubicBezTo>
                <a:lnTo>
                  <a:pt x="676274" y="184976"/>
                </a:lnTo>
                <a:cubicBezTo>
                  <a:pt x="666612" y="175226"/>
                  <a:pt x="660757" y="162339"/>
                  <a:pt x="659767" y="148648"/>
                </a:cubicBezTo>
                <a:cubicBezTo>
                  <a:pt x="659767" y="123359"/>
                  <a:pt x="686190" y="99337"/>
                  <a:pt x="686190" y="99337"/>
                </a:cubicBezTo>
                <a:close/>
                <a:moveTo>
                  <a:pt x="171841" y="0"/>
                </a:moveTo>
                <a:cubicBezTo>
                  <a:pt x="171841" y="0"/>
                  <a:pt x="198263" y="24032"/>
                  <a:pt x="198263" y="49320"/>
                </a:cubicBezTo>
                <a:cubicBezTo>
                  <a:pt x="197186" y="63387"/>
                  <a:pt x="191043" y="76586"/>
                  <a:pt x="180975" y="86468"/>
                </a:cubicBezTo>
                <a:lnTo>
                  <a:pt x="180975" y="100022"/>
                </a:lnTo>
                <a:cubicBezTo>
                  <a:pt x="183343" y="94202"/>
                  <a:pt x="186851" y="88914"/>
                  <a:pt x="191291" y="84468"/>
                </a:cubicBezTo>
                <a:cubicBezTo>
                  <a:pt x="209550" y="66942"/>
                  <a:pt x="242611" y="71742"/>
                  <a:pt x="242611" y="71742"/>
                </a:cubicBezTo>
                <a:cubicBezTo>
                  <a:pt x="242611" y="71742"/>
                  <a:pt x="246145" y="104994"/>
                  <a:pt x="227905" y="122520"/>
                </a:cubicBezTo>
                <a:cubicBezTo>
                  <a:pt x="214646" y="135312"/>
                  <a:pt x="192243" y="137503"/>
                  <a:pt x="180975" y="137760"/>
                </a:cubicBezTo>
                <a:lnTo>
                  <a:pt x="180975" y="193824"/>
                </a:lnTo>
                <a:cubicBezTo>
                  <a:pt x="293092" y="217561"/>
                  <a:pt x="402447" y="252850"/>
                  <a:pt x="507292" y="299123"/>
                </a:cubicBezTo>
                <a:lnTo>
                  <a:pt x="518722" y="304143"/>
                </a:lnTo>
                <a:lnTo>
                  <a:pt x="506892" y="308000"/>
                </a:lnTo>
                <a:cubicBezTo>
                  <a:pt x="467287" y="320878"/>
                  <a:pt x="427711" y="335509"/>
                  <a:pt x="389182" y="351358"/>
                </a:cubicBezTo>
                <a:lnTo>
                  <a:pt x="387487" y="352034"/>
                </a:lnTo>
                <a:lnTo>
                  <a:pt x="385763" y="351415"/>
                </a:lnTo>
                <a:cubicBezTo>
                  <a:pt x="261105" y="306765"/>
                  <a:pt x="131628" y="276935"/>
                  <a:pt x="0" y="262538"/>
                </a:cubicBezTo>
                <a:lnTo>
                  <a:pt x="0" y="165783"/>
                </a:lnTo>
                <a:cubicBezTo>
                  <a:pt x="54521" y="171161"/>
                  <a:pt x="108496" y="179184"/>
                  <a:pt x="161925" y="189852"/>
                </a:cubicBezTo>
                <a:lnTo>
                  <a:pt x="161925" y="137760"/>
                </a:lnTo>
                <a:cubicBezTo>
                  <a:pt x="150657" y="137503"/>
                  <a:pt x="128254" y="135312"/>
                  <a:pt x="114995" y="122520"/>
                </a:cubicBezTo>
                <a:cubicBezTo>
                  <a:pt x="96755" y="104994"/>
                  <a:pt x="100289" y="71742"/>
                  <a:pt x="100289" y="71742"/>
                </a:cubicBezTo>
                <a:cubicBezTo>
                  <a:pt x="100289" y="71742"/>
                  <a:pt x="133379" y="66904"/>
                  <a:pt x="151609" y="84430"/>
                </a:cubicBezTo>
                <a:cubicBezTo>
                  <a:pt x="156049" y="88876"/>
                  <a:pt x="159557" y="94164"/>
                  <a:pt x="161925" y="99984"/>
                </a:cubicBezTo>
                <a:lnTo>
                  <a:pt x="161925" y="85611"/>
                </a:lnTo>
                <a:cubicBezTo>
                  <a:pt x="152271" y="75870"/>
                  <a:pt x="146416" y="62998"/>
                  <a:pt x="145418" y="49320"/>
                </a:cubicBezTo>
                <a:cubicBezTo>
                  <a:pt x="145418" y="24032"/>
                  <a:pt x="171841" y="0"/>
                  <a:pt x="171841" y="0"/>
                </a:cubicBezTo>
                <a:close/>
              </a:path>
            </a:pathLst>
          </a:custGeom>
          <a:solidFill>
            <a:srgbClr val="70B856">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ndParaRPr>
          </a:p>
        </p:txBody>
      </p:sp>
      <p:sp>
        <p:nvSpPr>
          <p:cNvPr id="40" name="Espace réservé du texte 9">
            <a:extLst>
              <a:ext uri="{FF2B5EF4-FFF2-40B4-BE49-F238E27FC236}">
                <a16:creationId xmlns:a16="http://schemas.microsoft.com/office/drawing/2014/main" id="{04B6180A-50D8-0139-23F1-4AFD8321C7D2}"/>
              </a:ext>
            </a:extLst>
          </p:cNvPr>
          <p:cNvSpPr txBox="1">
            <a:spLocks/>
          </p:cNvSpPr>
          <p:nvPr/>
        </p:nvSpPr>
        <p:spPr>
          <a:xfrm>
            <a:off x="7893795" y="3429000"/>
            <a:ext cx="3980705" cy="3004573"/>
          </a:xfrm>
          <a:prstGeom prst="rect">
            <a:avLst/>
          </a:prstGeom>
        </p:spPr>
        <p:txBody>
          <a:bodyPr anchor="ct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Clr>
                <a:srgbClr val="70B856"/>
              </a:buClr>
              <a:buFont typeface="Arial" panose="020B0604020202020204" pitchFamily="34" charset="0"/>
              <a:buNone/>
              <a:defRPr/>
            </a:pPr>
            <a:r>
              <a:rPr lang="fr-FR" b="1">
                <a:solidFill>
                  <a:srgbClr val="000000"/>
                </a:solidFill>
                <a:latin typeface="Avenir LT Std 65 Medium" panose="020B0803020203020204" pitchFamily="34" charset="0"/>
              </a:rPr>
              <a:t>En intégrant des hypothèses réalistes et prudentes:</a:t>
            </a:r>
          </a:p>
          <a:p>
            <a:pPr marL="269875" indent="-182563" algn="l">
              <a:spcBef>
                <a:spcPts val="0"/>
              </a:spcBef>
              <a:buClr>
                <a:srgbClr val="70B856"/>
              </a:buClr>
              <a:defRPr/>
            </a:pPr>
            <a:r>
              <a:rPr lang="en-US" b="1">
                <a:solidFill>
                  <a:srgbClr val="000000"/>
                </a:solidFill>
                <a:latin typeface="Avenir LT Std 35 Light" panose="020B0402020203020204" pitchFamily="34" charset="0"/>
              </a:rPr>
              <a:t>Pas de </a:t>
            </a:r>
            <a:r>
              <a:rPr lang="en-US" b="1" err="1">
                <a:solidFill>
                  <a:srgbClr val="000000"/>
                </a:solidFill>
                <a:latin typeface="Avenir LT Std 35 Light" panose="020B0402020203020204" pitchFamily="34" charset="0"/>
              </a:rPr>
              <a:t>pari</a:t>
            </a:r>
            <a:r>
              <a:rPr lang="en-US" b="1">
                <a:solidFill>
                  <a:srgbClr val="000000"/>
                </a:solidFill>
                <a:latin typeface="Avenir LT Std 35 Light" panose="020B0402020203020204" pitchFamily="34" charset="0"/>
              </a:rPr>
              <a:t> </a:t>
            </a:r>
            <a:r>
              <a:rPr lang="en-US">
                <a:solidFill>
                  <a:srgbClr val="000000"/>
                </a:solidFill>
                <a:latin typeface="Avenir LT Std 35 Light" panose="020B0402020203020204" pitchFamily="34" charset="0"/>
              </a:rPr>
              <a:t>de rupture </a:t>
            </a:r>
            <a:r>
              <a:rPr lang="en-US" err="1">
                <a:solidFill>
                  <a:srgbClr val="000000"/>
                </a:solidFill>
                <a:latin typeface="Avenir LT Std 35 Light" panose="020B0402020203020204" pitchFamily="34" charset="0"/>
              </a:rPr>
              <a:t>technologique</a:t>
            </a:r>
            <a:r>
              <a:rPr lang="en-US">
                <a:solidFill>
                  <a:srgbClr val="000000"/>
                </a:solidFill>
                <a:latin typeface="Avenir LT Std 35 Light" panose="020B0402020203020204" pitchFamily="34" charset="0"/>
              </a:rPr>
              <a:t> </a:t>
            </a:r>
          </a:p>
          <a:p>
            <a:pPr marL="269875" indent="-182563" algn="l">
              <a:spcBef>
                <a:spcPts val="0"/>
              </a:spcBef>
              <a:buClr>
                <a:srgbClr val="70B856"/>
              </a:buClr>
              <a:defRPr/>
            </a:pPr>
            <a:r>
              <a:rPr lang="en-US" b="1">
                <a:solidFill>
                  <a:srgbClr val="000000"/>
                </a:solidFill>
                <a:latin typeface="Avenir LT Std 35 Light" panose="020B0402020203020204" pitchFamily="34" charset="0"/>
              </a:rPr>
              <a:t>Pas de concurrence </a:t>
            </a:r>
            <a:r>
              <a:rPr lang="en-US" b="1" err="1">
                <a:solidFill>
                  <a:srgbClr val="000000"/>
                </a:solidFill>
                <a:latin typeface="Avenir LT Std 35 Light" panose="020B0402020203020204" pitchFamily="34" charset="0"/>
              </a:rPr>
              <a:t>énergétique</a:t>
            </a:r>
            <a:r>
              <a:rPr lang="en-US">
                <a:solidFill>
                  <a:srgbClr val="000000"/>
                </a:solidFill>
                <a:latin typeface="Avenir LT Std 35 Light" panose="020B0402020203020204" pitchFamily="34" charset="0"/>
              </a:rPr>
              <a:t> </a:t>
            </a:r>
            <a:r>
              <a:rPr lang="en-US" err="1">
                <a:solidFill>
                  <a:srgbClr val="000000"/>
                </a:solidFill>
                <a:latin typeface="Avenir LT Std 35 Light" panose="020B0402020203020204" pitchFamily="34" charset="0"/>
              </a:rPr>
              <a:t>ou</a:t>
            </a:r>
            <a:r>
              <a:rPr lang="en-US">
                <a:solidFill>
                  <a:srgbClr val="000000"/>
                </a:solidFill>
                <a:latin typeface="Avenir LT Std 35 Light" panose="020B0402020203020204" pitchFamily="34" charset="0"/>
              </a:rPr>
              <a:t> </a:t>
            </a:r>
            <a:r>
              <a:rPr lang="en-US" b="1" err="1">
                <a:solidFill>
                  <a:srgbClr val="000000"/>
                </a:solidFill>
                <a:latin typeface="Avenir LT Std 35 Light" panose="020B0402020203020204" pitchFamily="34" charset="0"/>
              </a:rPr>
              <a:t>alimentaires</a:t>
            </a:r>
            <a:r>
              <a:rPr lang="en-US">
                <a:solidFill>
                  <a:srgbClr val="000000"/>
                </a:solidFill>
                <a:latin typeface="Avenir LT Std 35 Light" panose="020B0402020203020204" pitchFamily="34" charset="0"/>
              </a:rPr>
              <a:t> sur les </a:t>
            </a:r>
            <a:r>
              <a:rPr lang="en-US" err="1">
                <a:solidFill>
                  <a:srgbClr val="000000"/>
                </a:solidFill>
                <a:latin typeface="Avenir LT Std 35 Light" panose="020B0402020203020204" pitchFamily="34" charset="0"/>
              </a:rPr>
              <a:t>gisements</a:t>
            </a:r>
            <a:r>
              <a:rPr lang="en-US">
                <a:solidFill>
                  <a:srgbClr val="000000"/>
                </a:solidFill>
                <a:latin typeface="Avenir LT Std 35 Light" panose="020B0402020203020204" pitchFamily="34" charset="0"/>
              </a:rPr>
              <a:t> </a:t>
            </a:r>
            <a:r>
              <a:rPr lang="en-US" err="1">
                <a:solidFill>
                  <a:srgbClr val="000000"/>
                </a:solidFill>
                <a:latin typeface="Avenir LT Std 35 Light" panose="020B0402020203020204" pitchFamily="34" charset="0"/>
              </a:rPr>
              <a:t>mobilisés</a:t>
            </a:r>
            <a:endParaRPr lang="en-US">
              <a:solidFill>
                <a:srgbClr val="000000"/>
              </a:solidFill>
              <a:latin typeface="Avenir LT Std 35 Light" panose="020B0402020203020204" pitchFamily="34" charset="0"/>
            </a:endParaRPr>
          </a:p>
          <a:p>
            <a:pPr marL="269875" indent="-182563" algn="l">
              <a:spcBef>
                <a:spcPts val="0"/>
              </a:spcBef>
              <a:buClr>
                <a:srgbClr val="70B856"/>
              </a:buClr>
              <a:defRPr/>
            </a:pPr>
            <a:r>
              <a:rPr lang="en-US" b="1" err="1">
                <a:solidFill>
                  <a:srgbClr val="000000"/>
                </a:solidFill>
                <a:latin typeface="Avenir LT Std 35 Light" panose="020B0402020203020204" pitchFamily="34" charset="0"/>
              </a:rPr>
              <a:t>Prise</a:t>
            </a:r>
            <a:r>
              <a:rPr lang="en-US" b="1">
                <a:solidFill>
                  <a:srgbClr val="000000"/>
                </a:solidFill>
                <a:latin typeface="Avenir LT Std 35 Light" panose="020B0402020203020204" pitchFamily="34" charset="0"/>
              </a:rPr>
              <a:t> </a:t>
            </a:r>
            <a:r>
              <a:rPr lang="en-US" b="1" err="1">
                <a:solidFill>
                  <a:srgbClr val="000000"/>
                </a:solidFill>
                <a:latin typeface="Avenir LT Std 35 Light" panose="020B0402020203020204" pitchFamily="34" charset="0"/>
              </a:rPr>
              <a:t>en</a:t>
            </a:r>
            <a:r>
              <a:rPr lang="en-US" b="1">
                <a:solidFill>
                  <a:srgbClr val="000000"/>
                </a:solidFill>
                <a:latin typeface="Avenir LT Std 35 Light" panose="020B0402020203020204" pitchFamily="34" charset="0"/>
              </a:rPr>
              <a:t> </a:t>
            </a:r>
            <a:r>
              <a:rPr lang="en-US" b="1" err="1">
                <a:solidFill>
                  <a:srgbClr val="000000"/>
                </a:solidFill>
                <a:latin typeface="Avenir LT Std 35 Light" panose="020B0402020203020204" pitchFamily="34" charset="0"/>
              </a:rPr>
              <a:t>compte</a:t>
            </a:r>
            <a:r>
              <a:rPr lang="en-US">
                <a:solidFill>
                  <a:srgbClr val="000000"/>
                </a:solidFill>
                <a:latin typeface="Avenir LT Std 35 Light" panose="020B0402020203020204" pitchFamily="34" charset="0"/>
              </a:rPr>
              <a:t> des impacts du </a:t>
            </a:r>
            <a:r>
              <a:rPr lang="en-US" err="1">
                <a:solidFill>
                  <a:srgbClr val="000000"/>
                </a:solidFill>
                <a:latin typeface="Avenir LT Std 35 Light" panose="020B0402020203020204" pitchFamily="34" charset="0"/>
              </a:rPr>
              <a:t>dérèglement</a:t>
            </a:r>
            <a:r>
              <a:rPr lang="en-US">
                <a:solidFill>
                  <a:srgbClr val="000000"/>
                </a:solidFill>
                <a:latin typeface="Avenir LT Std 35 Light" panose="020B0402020203020204" pitchFamily="34" charset="0"/>
              </a:rPr>
              <a:t> </a:t>
            </a:r>
            <a:r>
              <a:rPr lang="en-US" err="1">
                <a:solidFill>
                  <a:srgbClr val="000000"/>
                </a:solidFill>
                <a:latin typeface="Avenir LT Std 35 Light" panose="020B0402020203020204" pitchFamily="34" charset="0"/>
              </a:rPr>
              <a:t>climatique</a:t>
            </a:r>
            <a:r>
              <a:rPr lang="en-US">
                <a:solidFill>
                  <a:srgbClr val="000000"/>
                </a:solidFill>
                <a:latin typeface="Avenir LT Std 35 Light" panose="020B0402020203020204" pitchFamily="34" charset="0"/>
              </a:rPr>
              <a:t> sur les cultures, de la diminution du </a:t>
            </a:r>
            <a:r>
              <a:rPr lang="en-US" err="1">
                <a:solidFill>
                  <a:srgbClr val="000000"/>
                </a:solidFill>
                <a:latin typeface="Avenir LT Std 35 Light" panose="020B0402020203020204" pitchFamily="34" charset="0"/>
              </a:rPr>
              <a:t>cheptel</a:t>
            </a:r>
            <a:r>
              <a:rPr lang="en-US">
                <a:solidFill>
                  <a:srgbClr val="000000"/>
                </a:solidFill>
                <a:latin typeface="Avenir LT Std 35 Light" panose="020B0402020203020204" pitchFamily="34" charset="0"/>
              </a:rPr>
              <a:t> (↘ </a:t>
            </a:r>
            <a:r>
              <a:rPr lang="en-US" err="1">
                <a:solidFill>
                  <a:srgbClr val="000000"/>
                </a:solidFill>
                <a:latin typeface="Avenir LT Std 35 Light" panose="020B0402020203020204" pitchFamily="34" charset="0"/>
              </a:rPr>
              <a:t>conso</a:t>
            </a:r>
            <a:r>
              <a:rPr lang="en-US">
                <a:solidFill>
                  <a:srgbClr val="000000"/>
                </a:solidFill>
                <a:latin typeface="Avenir LT Std 35 Light" panose="020B0402020203020204" pitchFamily="34" charset="0"/>
              </a:rPr>
              <a:t>. </a:t>
            </a:r>
            <a:r>
              <a:rPr lang="en-US" err="1">
                <a:solidFill>
                  <a:srgbClr val="000000"/>
                </a:solidFill>
                <a:latin typeface="Avenir LT Std 35 Light" panose="020B0402020203020204" pitchFamily="34" charset="0"/>
              </a:rPr>
              <a:t>viande</a:t>
            </a:r>
            <a:r>
              <a:rPr lang="en-US">
                <a:solidFill>
                  <a:srgbClr val="000000"/>
                </a:solidFill>
                <a:latin typeface="Avenir LT Std 35 Light" panose="020B0402020203020204" pitchFamily="34" charset="0"/>
              </a:rPr>
              <a:t>), et transition </a:t>
            </a:r>
            <a:r>
              <a:rPr lang="en-US" err="1">
                <a:solidFill>
                  <a:srgbClr val="000000"/>
                </a:solidFill>
                <a:latin typeface="Avenir LT Std 35 Light" panose="020B0402020203020204" pitchFamily="34" charset="0"/>
              </a:rPr>
              <a:t>vers</a:t>
            </a:r>
            <a:r>
              <a:rPr lang="en-US">
                <a:solidFill>
                  <a:srgbClr val="000000"/>
                </a:solidFill>
                <a:latin typeface="Avenir LT Std 35 Light" panose="020B0402020203020204" pitchFamily="34" charset="0"/>
              </a:rPr>
              <a:t> </a:t>
            </a:r>
            <a:r>
              <a:rPr lang="en-US" err="1">
                <a:solidFill>
                  <a:srgbClr val="000000"/>
                </a:solidFill>
                <a:latin typeface="Avenir LT Std 35 Light" panose="020B0402020203020204" pitchFamily="34" charset="0"/>
              </a:rPr>
              <a:t>une</a:t>
            </a:r>
            <a:r>
              <a:rPr lang="en-US">
                <a:solidFill>
                  <a:srgbClr val="000000"/>
                </a:solidFill>
                <a:latin typeface="Avenir LT Std 35 Light" panose="020B0402020203020204" pitchFamily="34" charset="0"/>
              </a:rPr>
              <a:t> agriculture + extensive</a:t>
            </a:r>
          </a:p>
        </p:txBody>
      </p:sp>
      <p:sp>
        <p:nvSpPr>
          <p:cNvPr id="41" name="Accolade ouvrante 40">
            <a:extLst>
              <a:ext uri="{FF2B5EF4-FFF2-40B4-BE49-F238E27FC236}">
                <a16:creationId xmlns:a16="http://schemas.microsoft.com/office/drawing/2014/main" id="{316284F4-F388-3E51-1BF1-777E049FED7A}"/>
              </a:ext>
            </a:extLst>
          </p:cNvPr>
          <p:cNvSpPr/>
          <p:nvPr/>
        </p:nvSpPr>
        <p:spPr>
          <a:xfrm rot="10800000">
            <a:off x="7780152" y="1845294"/>
            <a:ext cx="169226" cy="3939157"/>
          </a:xfrm>
          <a:prstGeom prst="leftBrace">
            <a:avLst>
              <a:gd name="adj1" fmla="val 8333"/>
              <a:gd name="adj2" fmla="val 73034"/>
            </a:avLst>
          </a:prstGeom>
          <a:noFill/>
          <a:ln w="635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a typeface="+mn-ea"/>
              <a:cs typeface="+mn-cs"/>
            </a:endParaRPr>
          </a:p>
        </p:txBody>
      </p:sp>
      <p:grpSp>
        <p:nvGrpSpPr>
          <p:cNvPr id="2" name="Groupe 1">
            <a:extLst>
              <a:ext uri="{FF2B5EF4-FFF2-40B4-BE49-F238E27FC236}">
                <a16:creationId xmlns:a16="http://schemas.microsoft.com/office/drawing/2014/main" id="{BF13B228-7D84-B981-4B46-D9C717B9EC7D}"/>
              </a:ext>
            </a:extLst>
          </p:cNvPr>
          <p:cNvGrpSpPr/>
          <p:nvPr/>
        </p:nvGrpSpPr>
        <p:grpSpPr>
          <a:xfrm>
            <a:off x="141567" y="1309728"/>
            <a:ext cx="4934299" cy="4503712"/>
            <a:chOff x="80064" y="1304183"/>
            <a:chExt cx="5057015" cy="4411335"/>
          </a:xfrm>
        </p:grpSpPr>
        <mc:AlternateContent xmlns:mc="http://schemas.openxmlformats.org/markup-compatibility/2006" xmlns:cx4="http://schemas.microsoft.com/office/drawing/2016/5/10/chartex">
          <mc:Choice Requires="cx4">
            <p:graphicFrame>
              <p:nvGraphicFramePr>
                <p:cNvPr id="3" name="Graphique 2">
                  <a:extLst>
                    <a:ext uri="{FF2B5EF4-FFF2-40B4-BE49-F238E27FC236}">
                      <a16:creationId xmlns:a16="http://schemas.microsoft.com/office/drawing/2014/main" id="{E3795DA4-6B7C-15AF-7FA8-05FB8061C9EB}"/>
                    </a:ext>
                  </a:extLst>
                </p:cNvPr>
                <p:cNvGraphicFramePr/>
                <p:nvPr/>
              </p:nvGraphicFramePr>
              <p:xfrm>
                <a:off x="80064" y="1814370"/>
                <a:ext cx="3915382" cy="3901148"/>
              </p:xfrm>
              <a:graphic>
                <a:graphicData uri="http://schemas.microsoft.com/office/drawing/2014/chartex">
                  <cx:chart xmlns:cx="http://schemas.microsoft.com/office/drawing/2014/chartex" xmlns:r="http://schemas.openxmlformats.org/officeDocument/2006/relationships" r:id="rId14"/>
                </a:graphicData>
              </a:graphic>
            </p:graphicFrame>
          </mc:Choice>
          <mc:Fallback xmlns="">
            <p:pic>
              <p:nvPicPr>
                <p:cNvPr id="3" name="Graphique 2">
                  <a:extLst>
                    <a:ext uri="{FF2B5EF4-FFF2-40B4-BE49-F238E27FC236}">
                      <a16:creationId xmlns:a16="http://schemas.microsoft.com/office/drawing/2014/main" id="{E3795DA4-6B7C-15AF-7FA8-05FB8061C9EB}"/>
                    </a:ext>
                  </a:extLst>
                </p:cNvPr>
                <p:cNvPicPr>
                  <a:picLocks noGrp="1" noRot="1" noChangeAspect="1" noMove="1" noResize="1" noEditPoints="1" noAdjustHandles="1" noChangeArrowheads="1" noChangeShapeType="1"/>
                </p:cNvPicPr>
                <p:nvPr/>
              </p:nvPicPr>
              <p:blipFill>
                <a:blip r:embed="rId15"/>
                <a:stretch>
                  <a:fillRect/>
                </a:stretch>
              </p:blipFill>
              <p:spPr>
                <a:xfrm>
                  <a:off x="141567" y="1830599"/>
                  <a:ext cx="3820369" cy="3982841"/>
                </a:xfrm>
                <a:prstGeom prst="rect">
                  <a:avLst/>
                </a:prstGeom>
              </p:spPr>
            </p:pic>
          </mc:Fallback>
        </mc:AlternateContent>
        <p:sp>
          <p:nvSpPr>
            <p:cNvPr id="4" name="ZoneTexte 3">
              <a:extLst>
                <a:ext uri="{FF2B5EF4-FFF2-40B4-BE49-F238E27FC236}">
                  <a16:creationId xmlns:a16="http://schemas.microsoft.com/office/drawing/2014/main" id="{A2184663-18D6-0E38-0533-CB7BB1B2E37D}"/>
                </a:ext>
              </a:extLst>
            </p:cNvPr>
            <p:cNvSpPr txBox="1"/>
            <p:nvPr/>
          </p:nvSpPr>
          <p:spPr>
            <a:xfrm>
              <a:off x="357647" y="1304183"/>
              <a:ext cx="4779432"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lumMod val="85000"/>
                      <a:lumOff val="15000"/>
                    </a:srgbClr>
                  </a:solidFill>
                  <a:effectLst/>
                  <a:uLnTx/>
                  <a:uFillTx/>
                  <a:latin typeface="Avenir LT Std 65 Medium" panose="020B0803020203020204" pitchFamily="34" charset="0"/>
                </a:rPr>
                <a:t>Potentiel de méthanisation par département en 2050</a:t>
              </a:r>
              <a:endParaRPr kumimoji="0" lang="fr-FR" sz="1600" b="0" i="0" u="none" strike="noStrike" kern="0" cap="none" spc="0" normalizeH="0" baseline="0" noProof="0" dirty="0">
                <a:ln>
                  <a:noFill/>
                </a:ln>
                <a:solidFill>
                  <a:srgbClr val="000000">
                    <a:lumMod val="85000"/>
                    <a:lumOff val="15000"/>
                  </a:srgbClr>
                </a:solidFill>
                <a:effectLst/>
                <a:uLnTx/>
                <a:uFillTx/>
                <a:latin typeface="Avenir LT Std 65 Medium" panose="020B0803020203020204" pitchFamily="34" charset="0"/>
              </a:endParaRPr>
            </a:p>
          </p:txBody>
        </p:sp>
      </p:grpSp>
    </p:spTree>
    <p:extLst>
      <p:ext uri="{BB962C8B-B14F-4D97-AF65-F5344CB8AC3E}">
        <p14:creationId xmlns:p14="http://schemas.microsoft.com/office/powerpoint/2010/main" val="236148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E"/>
        </a:solidFill>
        <a:effectLst/>
      </p:bgPr>
    </p:bg>
    <p:spTree>
      <p:nvGrpSpPr>
        <p:cNvPr id="1" name=""/>
        <p:cNvGrpSpPr/>
        <p:nvPr/>
      </p:nvGrpSpPr>
      <p:grpSpPr>
        <a:xfrm>
          <a:off x="0" y="0"/>
          <a:ext cx="0" cy="0"/>
          <a:chOff x="0" y="0"/>
          <a:chExt cx="0" cy="0"/>
        </a:xfrm>
      </p:grpSpPr>
      <p:pic>
        <p:nvPicPr>
          <p:cNvPr id="13" name="Image 12" descr="Une image contenant logo, Police, symbole, Graphique&#10;&#10;Description générée automatiquement">
            <a:extLst>
              <a:ext uri="{FF2B5EF4-FFF2-40B4-BE49-F238E27FC236}">
                <a16:creationId xmlns:a16="http://schemas.microsoft.com/office/drawing/2014/main" id="{26DB898E-55D6-6844-9277-8182DDB7D710}"/>
              </a:ext>
            </a:extLst>
          </p:cNvPr>
          <p:cNvPicPr>
            <a:picLocks noChangeAspect="1"/>
          </p:cNvPicPr>
          <p:nvPr/>
        </p:nvPicPr>
        <p:blipFill>
          <a:blip r:embed="rId3"/>
          <a:stretch>
            <a:fillRect/>
          </a:stretch>
        </p:blipFill>
        <p:spPr>
          <a:xfrm>
            <a:off x="11302256" y="6308658"/>
            <a:ext cx="698400" cy="288000"/>
          </a:xfrm>
          <a:prstGeom prst="rect">
            <a:avLst/>
          </a:prstGeom>
        </p:spPr>
      </p:pic>
      <p:sp>
        <p:nvSpPr>
          <p:cNvPr id="16" name="ZoneTexte 15">
            <a:extLst>
              <a:ext uri="{FF2B5EF4-FFF2-40B4-BE49-F238E27FC236}">
                <a16:creationId xmlns:a16="http://schemas.microsoft.com/office/drawing/2014/main" id="{7BAD6691-5751-7B2F-2209-CDF600583AEE}"/>
              </a:ext>
            </a:extLst>
          </p:cNvPr>
          <p:cNvSpPr txBox="1"/>
          <p:nvPr/>
        </p:nvSpPr>
        <p:spPr>
          <a:xfrm>
            <a:off x="623392" y="2276872"/>
            <a:ext cx="511256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dirty="0">
                <a:solidFill>
                  <a:srgbClr val="000000"/>
                </a:solidFill>
                <a:latin typeface="Inter Tight" pitchFamily="2" charset="0"/>
                <a:ea typeface="Inter Tight" pitchFamily="2" charset="0"/>
                <a:cs typeface="Inter Tight" pitchFamily="2" charset="0"/>
              </a:rPr>
              <a:t>Qui sommes-nous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0000"/>
                </a:solidFill>
                <a:effectLst/>
                <a:uLnTx/>
                <a:uFillTx/>
                <a:latin typeface="Inter Tight" pitchFamily="2" charset="0"/>
                <a:ea typeface="Inter Tight" pitchFamily="2" charset="0"/>
                <a:cs typeface="Inter Tight" pitchFamily="2" charset="0"/>
              </a:rPr>
              <a:t>Rôle du gaz en France</a:t>
            </a:r>
          </a:p>
        </p:txBody>
      </p:sp>
      <p:pic>
        <p:nvPicPr>
          <p:cNvPr id="22" name="Image 21" descr="Une image contenant habits, Visage humain, personne, homme&#10;&#10;Description générée automatiquement">
            <a:extLst>
              <a:ext uri="{FF2B5EF4-FFF2-40B4-BE49-F238E27FC236}">
                <a16:creationId xmlns:a16="http://schemas.microsoft.com/office/drawing/2014/main" id="{F85E34DD-32C1-A9FB-7E64-E8EE3DA378C7}"/>
              </a:ext>
            </a:extLst>
          </p:cNvPr>
          <p:cNvPicPr>
            <a:picLocks noChangeAspect="1"/>
          </p:cNvPicPr>
          <p:nvPr/>
        </p:nvPicPr>
        <p:blipFill>
          <a:blip r:embed="rId4"/>
          <a:stretch>
            <a:fillRect/>
          </a:stretch>
        </p:blipFill>
        <p:spPr>
          <a:xfrm>
            <a:off x="6232864" y="0"/>
            <a:ext cx="5959136" cy="6858000"/>
          </a:xfrm>
          <a:prstGeom prst="rect">
            <a:avLst/>
          </a:prstGeom>
        </p:spPr>
      </p:pic>
      <p:pic>
        <p:nvPicPr>
          <p:cNvPr id="23" name="Image 22" descr="Une image contenant logo, Police, symbole, Graphique&#10;&#10;Description générée automatiquement">
            <a:extLst>
              <a:ext uri="{FF2B5EF4-FFF2-40B4-BE49-F238E27FC236}">
                <a16:creationId xmlns:a16="http://schemas.microsoft.com/office/drawing/2014/main" id="{B6C613A5-38DD-74BF-F2B0-8E6EEDCF1001}"/>
              </a:ext>
            </a:extLst>
          </p:cNvPr>
          <p:cNvPicPr>
            <a:picLocks noChangeAspect="1"/>
          </p:cNvPicPr>
          <p:nvPr/>
        </p:nvPicPr>
        <p:blipFill>
          <a:blip r:embed="rId3"/>
          <a:stretch>
            <a:fillRect/>
          </a:stretch>
        </p:blipFill>
        <p:spPr>
          <a:xfrm>
            <a:off x="11300400" y="6310800"/>
            <a:ext cx="698400" cy="288000"/>
          </a:xfrm>
          <a:prstGeom prst="rect">
            <a:avLst/>
          </a:prstGeom>
        </p:spPr>
      </p:pic>
      <p:sp>
        <p:nvSpPr>
          <p:cNvPr id="3" name="Espace réservé du numéro de diapositive 2">
            <a:extLst>
              <a:ext uri="{FF2B5EF4-FFF2-40B4-BE49-F238E27FC236}">
                <a16:creationId xmlns:a16="http://schemas.microsoft.com/office/drawing/2014/main" id="{616875AD-3072-D9AA-9A8D-38F1B29E897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F483E-095F-CB46-A5F6-8D3A2E8640DC}" type="slidenum">
              <a:rPr kumimoji="0" lang="fr-FR" sz="1200" b="0" i="0" u="none" strike="noStrike" kern="1200" cap="none" spc="0" normalizeH="0" baseline="0" noProof="0" smtClean="0">
                <a:ln>
                  <a:noFill/>
                </a:ln>
                <a:solidFill>
                  <a:srgbClr val="000000"/>
                </a:solidFill>
                <a:effectLst/>
                <a:uLnTx/>
                <a:uFillTx/>
                <a:latin typeface="Inter Tight"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srgbClr val="000000"/>
              </a:solidFill>
              <a:effectLst/>
              <a:uLnTx/>
              <a:uFillTx/>
              <a:latin typeface="Inter Tight" pitchFamily="2" charset="0"/>
            </a:endParaRPr>
          </a:p>
        </p:txBody>
      </p:sp>
    </p:spTree>
    <p:extLst>
      <p:ext uri="{BB962C8B-B14F-4D97-AF65-F5344CB8AC3E}">
        <p14:creationId xmlns:p14="http://schemas.microsoft.com/office/powerpoint/2010/main" val="1176728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50FD85-EBBC-565A-9212-E97C30172FC6}"/>
              </a:ext>
            </a:extLst>
          </p:cNvPr>
          <p:cNvSpPr>
            <a:spLocks noGrp="1"/>
          </p:cNvSpPr>
          <p:nvPr>
            <p:ph type="title"/>
          </p:nvPr>
        </p:nvSpPr>
        <p:spPr>
          <a:xfrm>
            <a:off x="695324" y="476250"/>
            <a:ext cx="11233323" cy="1216800"/>
          </a:xfrm>
        </p:spPr>
        <p:txBody>
          <a:bodyPr/>
          <a:lstStyle/>
          <a:p>
            <a:r>
              <a:rPr lang="fr-FR" dirty="0"/>
              <a:t>Quels bénéfices en matière </a:t>
            </a:r>
            <a:r>
              <a:rPr lang="fr-FR" dirty="0">
                <a:solidFill>
                  <a:srgbClr val="5A7E64"/>
                </a:solidFill>
              </a:rPr>
              <a:t>d’économie circulaire et pour le territoire </a:t>
            </a:r>
            <a:r>
              <a:rPr lang="fr-FR" dirty="0"/>
              <a:t>? </a:t>
            </a:r>
          </a:p>
        </p:txBody>
      </p:sp>
      <p:sp>
        <p:nvSpPr>
          <p:cNvPr id="4" name="Espace réservé du numéro de diapositive 3">
            <a:extLst>
              <a:ext uri="{FF2B5EF4-FFF2-40B4-BE49-F238E27FC236}">
                <a16:creationId xmlns:a16="http://schemas.microsoft.com/office/drawing/2014/main" id="{6C0852E1-CF5B-7C93-55C5-0AE7F536E8DB}"/>
              </a:ext>
            </a:extLst>
          </p:cNvPr>
          <p:cNvSpPr>
            <a:spLocks noGrp="1"/>
          </p:cNvSpPr>
          <p:nvPr>
            <p:ph type="sldNum" sz="quarter" idx="4"/>
          </p:nvPr>
        </p:nvSpPr>
        <p:spPr/>
        <p:txBody>
          <a:bodyPr/>
          <a:lstStyle/>
          <a:p>
            <a:fld id="{2C0F483E-095F-CB46-A5F6-8D3A2E8640DC}" type="slidenum">
              <a:rPr lang="fr-FR" smtClean="0"/>
              <a:pPr/>
              <a:t>20</a:t>
            </a:fld>
            <a:endParaRPr lang="fr-FR" dirty="0"/>
          </a:p>
        </p:txBody>
      </p:sp>
      <p:grpSp>
        <p:nvGrpSpPr>
          <p:cNvPr id="10" name="Groupe 9">
            <a:extLst>
              <a:ext uri="{FF2B5EF4-FFF2-40B4-BE49-F238E27FC236}">
                <a16:creationId xmlns:a16="http://schemas.microsoft.com/office/drawing/2014/main" id="{E5E71EC1-A3C2-E6B2-1C49-809F119775D9}"/>
              </a:ext>
            </a:extLst>
          </p:cNvPr>
          <p:cNvGrpSpPr/>
          <p:nvPr/>
        </p:nvGrpSpPr>
        <p:grpSpPr>
          <a:xfrm>
            <a:off x="983432" y="1844824"/>
            <a:ext cx="10513243" cy="4314922"/>
            <a:chOff x="983432" y="1844824"/>
            <a:chExt cx="10513243" cy="4314922"/>
          </a:xfrm>
        </p:grpSpPr>
        <p:sp>
          <p:nvSpPr>
            <p:cNvPr id="7" name="Rectangle 6">
              <a:extLst>
                <a:ext uri="{FF2B5EF4-FFF2-40B4-BE49-F238E27FC236}">
                  <a16:creationId xmlns:a16="http://schemas.microsoft.com/office/drawing/2014/main" id="{4455E7AC-EAAA-A028-7036-F8DA425415A4}"/>
                </a:ext>
              </a:extLst>
            </p:cNvPr>
            <p:cNvSpPr/>
            <p:nvPr/>
          </p:nvSpPr>
          <p:spPr>
            <a:xfrm>
              <a:off x="983432" y="1844824"/>
              <a:ext cx="4608512" cy="1296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56294CB-3F4E-7B35-AE65-428412053FE5}"/>
                </a:ext>
              </a:extLst>
            </p:cNvPr>
            <p:cNvSpPr/>
            <p:nvPr/>
          </p:nvSpPr>
          <p:spPr>
            <a:xfrm>
              <a:off x="6859335" y="5085606"/>
              <a:ext cx="4637340" cy="1074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Graphique 8">
            <a:extLst>
              <a:ext uri="{FF2B5EF4-FFF2-40B4-BE49-F238E27FC236}">
                <a16:creationId xmlns:a16="http://schemas.microsoft.com/office/drawing/2014/main" id="{25B7EDEC-13B8-EDAE-E4C7-6DB7BF5DC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965" y="1465731"/>
            <a:ext cx="503237" cy="113940"/>
          </a:xfrm>
          <a:prstGeom prst="rect">
            <a:avLst/>
          </a:prstGeom>
        </p:spPr>
      </p:pic>
      <p:grpSp>
        <p:nvGrpSpPr>
          <p:cNvPr id="17" name="Groupe 16">
            <a:extLst>
              <a:ext uri="{FF2B5EF4-FFF2-40B4-BE49-F238E27FC236}">
                <a16:creationId xmlns:a16="http://schemas.microsoft.com/office/drawing/2014/main" id="{AA8E67FD-9C6D-B71C-3EEC-85E8A1772900}"/>
              </a:ext>
            </a:extLst>
          </p:cNvPr>
          <p:cNvGrpSpPr/>
          <p:nvPr/>
        </p:nvGrpSpPr>
        <p:grpSpPr>
          <a:xfrm>
            <a:off x="378605" y="1579671"/>
            <a:ext cx="11434790" cy="4580075"/>
            <a:chOff x="378605" y="1579671"/>
            <a:chExt cx="11434790" cy="4580075"/>
          </a:xfrm>
        </p:grpSpPr>
        <p:pic>
          <p:nvPicPr>
            <p:cNvPr id="14" name="Image 13">
              <a:extLst>
                <a:ext uri="{FF2B5EF4-FFF2-40B4-BE49-F238E27FC236}">
                  <a16:creationId xmlns:a16="http://schemas.microsoft.com/office/drawing/2014/main" id="{776E0B4D-5557-A9D4-E6F1-49B9CEA2234D}"/>
                </a:ext>
              </a:extLst>
            </p:cNvPr>
            <p:cNvPicPr>
              <a:picLocks noChangeAspect="1"/>
            </p:cNvPicPr>
            <p:nvPr/>
          </p:nvPicPr>
          <p:blipFill rotWithShape="1">
            <a:blip r:embed="rId5"/>
            <a:srcRect t="6197"/>
            <a:stretch/>
          </p:blipFill>
          <p:spPr>
            <a:xfrm>
              <a:off x="378605" y="2204864"/>
              <a:ext cx="11434790" cy="3803427"/>
            </a:xfrm>
            <a:prstGeom prst="rect">
              <a:avLst/>
            </a:prstGeom>
          </p:spPr>
        </p:pic>
        <p:sp>
          <p:nvSpPr>
            <p:cNvPr id="15" name="Rectangle 14">
              <a:extLst>
                <a:ext uri="{FF2B5EF4-FFF2-40B4-BE49-F238E27FC236}">
                  <a16:creationId xmlns:a16="http://schemas.microsoft.com/office/drawing/2014/main" id="{93B4025E-CE8D-C9FE-45E5-D66B9D5122D0}"/>
                </a:ext>
              </a:extLst>
            </p:cNvPr>
            <p:cNvSpPr/>
            <p:nvPr/>
          </p:nvSpPr>
          <p:spPr>
            <a:xfrm>
              <a:off x="407368" y="1579671"/>
              <a:ext cx="6120680" cy="1561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3D2BBDE-7933-9ED1-7047-C4DE360A0219}"/>
                </a:ext>
              </a:extLst>
            </p:cNvPr>
            <p:cNvSpPr/>
            <p:nvPr/>
          </p:nvSpPr>
          <p:spPr>
            <a:xfrm>
              <a:off x="5904790" y="5153361"/>
              <a:ext cx="5447794" cy="1006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99460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0494F4-904F-8BA1-C82D-4EA95397DF1D}"/>
              </a:ext>
            </a:extLst>
          </p:cNvPr>
          <p:cNvSpPr>
            <a:spLocks noGrp="1"/>
          </p:cNvSpPr>
          <p:nvPr>
            <p:ph type="title"/>
          </p:nvPr>
        </p:nvSpPr>
        <p:spPr/>
        <p:txBody>
          <a:bodyPr>
            <a:normAutofit fontScale="90000"/>
          </a:bodyPr>
          <a:lstStyle/>
          <a:p>
            <a:r>
              <a:rPr lang="fr-FR" dirty="0"/>
              <a:t>Une filière dont le développement permet de diminuer la pression sur certaines ressources critiques nécessaires à la transition écologique</a:t>
            </a:r>
          </a:p>
        </p:txBody>
      </p:sp>
      <p:sp>
        <p:nvSpPr>
          <p:cNvPr id="4" name="Espace réservé du numéro de diapositive 3">
            <a:extLst>
              <a:ext uri="{FF2B5EF4-FFF2-40B4-BE49-F238E27FC236}">
                <a16:creationId xmlns:a16="http://schemas.microsoft.com/office/drawing/2014/main" id="{4A947C8C-23B4-3B5D-99C5-E5A289ED1F9C}"/>
              </a:ext>
            </a:extLst>
          </p:cNvPr>
          <p:cNvSpPr>
            <a:spLocks noGrp="1"/>
          </p:cNvSpPr>
          <p:nvPr>
            <p:ph type="sldNum" sz="quarter" idx="4"/>
          </p:nvPr>
        </p:nvSpPr>
        <p:spPr>
          <a:xfrm>
            <a:off x="-215145" y="4901418"/>
            <a:ext cx="503237" cy="365125"/>
          </a:xfrm>
        </p:spPr>
        <p:txBody>
          <a:bodyPr/>
          <a:lstStyle/>
          <a:p>
            <a:fld id="{2C0F483E-095F-CB46-A5F6-8D3A2E8640DC}" type="slidenum">
              <a:rPr lang="fr-FR" smtClean="0"/>
              <a:pPr/>
              <a:t>21</a:t>
            </a:fld>
            <a:endParaRPr lang="fr-FR" dirty="0"/>
          </a:p>
        </p:txBody>
      </p:sp>
      <p:pic>
        <p:nvPicPr>
          <p:cNvPr id="5" name="Image 4">
            <a:extLst>
              <a:ext uri="{FF2B5EF4-FFF2-40B4-BE49-F238E27FC236}">
                <a16:creationId xmlns:a16="http://schemas.microsoft.com/office/drawing/2014/main" id="{1F6FBAD8-355F-6935-6891-1F8F0A648B21}"/>
              </a:ext>
            </a:extLst>
          </p:cNvPr>
          <p:cNvPicPr>
            <a:picLocks noChangeAspect="1"/>
          </p:cNvPicPr>
          <p:nvPr/>
        </p:nvPicPr>
        <p:blipFill>
          <a:blip r:embed="rId3"/>
          <a:stretch>
            <a:fillRect/>
          </a:stretch>
        </p:blipFill>
        <p:spPr>
          <a:xfrm>
            <a:off x="725118" y="1793692"/>
            <a:ext cx="3403338" cy="4814216"/>
          </a:xfrm>
          <a:prstGeom prst="rect">
            <a:avLst/>
          </a:prstGeom>
        </p:spPr>
      </p:pic>
      <p:pic>
        <p:nvPicPr>
          <p:cNvPr id="6" name="Graphique 5">
            <a:extLst>
              <a:ext uri="{FF2B5EF4-FFF2-40B4-BE49-F238E27FC236}">
                <a16:creationId xmlns:a16="http://schemas.microsoft.com/office/drawing/2014/main" id="{4CB7C15D-BC09-3920-E2A9-47E605C40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965" y="1465731"/>
            <a:ext cx="503237" cy="113940"/>
          </a:xfrm>
          <a:prstGeom prst="rect">
            <a:avLst/>
          </a:prstGeom>
        </p:spPr>
      </p:pic>
      <p:sp>
        <p:nvSpPr>
          <p:cNvPr id="12" name="Organigramme : Alternative 11">
            <a:extLst>
              <a:ext uri="{FF2B5EF4-FFF2-40B4-BE49-F238E27FC236}">
                <a16:creationId xmlns:a16="http://schemas.microsoft.com/office/drawing/2014/main" id="{13AAD56F-0C94-EAB3-F12F-727B555DA9BB}"/>
              </a:ext>
            </a:extLst>
          </p:cNvPr>
          <p:cNvSpPr/>
          <p:nvPr/>
        </p:nvSpPr>
        <p:spPr>
          <a:xfrm>
            <a:off x="4727848" y="1793692"/>
            <a:ext cx="3625903" cy="2581900"/>
          </a:xfrm>
          <a:prstGeom prst="flowChartAlternateProcess">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1333" dirty="0">
                <a:solidFill>
                  <a:schemeClr val="tx1"/>
                </a:solidFill>
                <a:latin typeface="Ubuntu" panose="020B0504030602030204" pitchFamily="34" charset="0"/>
              </a:rPr>
              <a:t>Dans un scenario d’atteinte de la neutralité carbone, </a:t>
            </a:r>
            <a:r>
              <a:rPr lang="fr-FR" sz="1333" b="1" dirty="0">
                <a:solidFill>
                  <a:schemeClr val="accent5">
                    <a:lumMod val="75000"/>
                  </a:schemeClr>
                </a:solidFill>
                <a:latin typeface="Ubuntu" panose="020B0504030602030204" pitchFamily="34" charset="0"/>
              </a:rPr>
              <a:t>multiplication par 6</a:t>
            </a:r>
            <a:r>
              <a:rPr lang="fr-FR" sz="1333" dirty="0">
                <a:solidFill>
                  <a:schemeClr val="tx1"/>
                </a:solidFill>
                <a:latin typeface="Ubuntu" panose="020B0504030602030204" pitchFamily="34" charset="0"/>
              </a:rPr>
              <a:t> du besoin en métaux entre 2020 et 2040</a:t>
            </a:r>
          </a:p>
          <a:p>
            <a:pPr algn="ctr"/>
            <a:endParaRPr lang="fr-FR" sz="533" i="1" dirty="0">
              <a:solidFill>
                <a:schemeClr val="tx1"/>
              </a:solidFill>
              <a:latin typeface="Ubuntu" panose="020B0504030602030204" pitchFamily="34" charset="0"/>
            </a:endParaRPr>
          </a:p>
          <a:p>
            <a:pPr algn="ctr"/>
            <a:endParaRPr lang="fr-FR" sz="1333" i="1" dirty="0">
              <a:solidFill>
                <a:schemeClr val="tx1"/>
              </a:solidFill>
              <a:latin typeface="Ubuntu" panose="020B0504030602030204" pitchFamily="34" charset="0"/>
            </a:endParaRPr>
          </a:p>
          <a:p>
            <a:pPr algn="ctr"/>
            <a:endParaRPr lang="fr-FR" sz="1333" i="1" dirty="0">
              <a:solidFill>
                <a:schemeClr val="tx1"/>
              </a:solidFill>
              <a:latin typeface="Ubuntu" panose="020B0504030602030204" pitchFamily="34" charset="0"/>
            </a:endParaRPr>
          </a:p>
          <a:p>
            <a:pPr algn="ctr"/>
            <a:endParaRPr lang="fr-FR" sz="1333" i="1" dirty="0">
              <a:solidFill>
                <a:schemeClr val="tx1"/>
              </a:solidFill>
              <a:latin typeface="Ubuntu" panose="020B0504030602030204" pitchFamily="34" charset="0"/>
            </a:endParaRPr>
          </a:p>
          <a:p>
            <a:pPr algn="ctr"/>
            <a:endParaRPr lang="fr-FR" sz="1333" i="1" dirty="0">
              <a:solidFill>
                <a:schemeClr val="tx1"/>
              </a:solidFill>
              <a:latin typeface="Ubuntu" panose="020B0504030602030204" pitchFamily="34" charset="0"/>
            </a:endParaRPr>
          </a:p>
          <a:p>
            <a:pPr marL="304815" indent="-304815" algn="ctr">
              <a:buAutoNum type="arabicPlain" startAt="2020"/>
            </a:pPr>
            <a:r>
              <a:rPr lang="fr-FR" sz="1333" i="1" dirty="0">
                <a:solidFill>
                  <a:schemeClr val="tx1"/>
                </a:solidFill>
                <a:latin typeface="Ubuntu" panose="020B0504030602030204" pitchFamily="34" charset="0"/>
              </a:rPr>
              <a:t>                                  2040</a:t>
            </a:r>
          </a:p>
          <a:p>
            <a:pPr algn="ctr"/>
            <a:endParaRPr lang="fr-FR" sz="1333" i="1" dirty="0">
              <a:solidFill>
                <a:schemeClr val="tx1"/>
              </a:solidFill>
              <a:latin typeface="Ubuntu" panose="020B0504030602030204" pitchFamily="34" charset="0"/>
            </a:endParaRPr>
          </a:p>
          <a:p>
            <a:pPr algn="ctr"/>
            <a:r>
              <a:rPr lang="fr-FR" sz="933" dirty="0">
                <a:solidFill>
                  <a:schemeClr val="tx1"/>
                </a:solidFill>
                <a:latin typeface="Ubuntu" panose="020B0504030602030204" pitchFamily="34" charset="0"/>
              </a:rPr>
              <a:t>IEA (International Energy Agency) – The </a:t>
            </a:r>
            <a:r>
              <a:rPr lang="fr-FR" sz="933" dirty="0" err="1">
                <a:solidFill>
                  <a:schemeClr val="tx1"/>
                </a:solidFill>
                <a:latin typeface="Ubuntu" panose="020B0504030602030204" pitchFamily="34" charset="0"/>
              </a:rPr>
              <a:t>role</a:t>
            </a:r>
            <a:r>
              <a:rPr lang="fr-FR" sz="933" dirty="0">
                <a:solidFill>
                  <a:schemeClr val="tx1"/>
                </a:solidFill>
                <a:latin typeface="Ubuntu" panose="020B0504030602030204" pitchFamily="34" charset="0"/>
              </a:rPr>
              <a:t> of </a:t>
            </a:r>
            <a:r>
              <a:rPr lang="fr-FR" sz="933" dirty="0" err="1">
                <a:solidFill>
                  <a:schemeClr val="tx1"/>
                </a:solidFill>
                <a:latin typeface="Ubuntu" panose="020B0504030602030204" pitchFamily="34" charset="0"/>
              </a:rPr>
              <a:t>critical</a:t>
            </a:r>
            <a:r>
              <a:rPr lang="fr-FR" sz="933" dirty="0">
                <a:solidFill>
                  <a:schemeClr val="tx1"/>
                </a:solidFill>
                <a:latin typeface="Ubuntu" panose="020B0504030602030204" pitchFamily="34" charset="0"/>
              </a:rPr>
              <a:t> </a:t>
            </a:r>
            <a:r>
              <a:rPr lang="fr-FR" sz="933" dirty="0" err="1">
                <a:solidFill>
                  <a:schemeClr val="tx1"/>
                </a:solidFill>
                <a:latin typeface="Ubuntu" panose="020B0504030602030204" pitchFamily="34" charset="0"/>
              </a:rPr>
              <a:t>minerals</a:t>
            </a:r>
            <a:r>
              <a:rPr lang="fr-FR" sz="933" dirty="0">
                <a:solidFill>
                  <a:schemeClr val="tx1"/>
                </a:solidFill>
                <a:latin typeface="Ubuntu" panose="020B0504030602030204" pitchFamily="34" charset="0"/>
              </a:rPr>
              <a:t> in clean </a:t>
            </a:r>
            <a:r>
              <a:rPr lang="fr-FR" sz="933" dirty="0" err="1">
                <a:solidFill>
                  <a:schemeClr val="tx1"/>
                </a:solidFill>
                <a:latin typeface="Ubuntu" panose="020B0504030602030204" pitchFamily="34" charset="0"/>
              </a:rPr>
              <a:t>energy</a:t>
            </a:r>
            <a:r>
              <a:rPr lang="fr-FR" sz="933" dirty="0">
                <a:solidFill>
                  <a:schemeClr val="tx1"/>
                </a:solidFill>
                <a:latin typeface="Ubuntu" panose="020B0504030602030204" pitchFamily="34" charset="0"/>
              </a:rPr>
              <a:t> transitions - 2021</a:t>
            </a:r>
          </a:p>
        </p:txBody>
      </p:sp>
      <p:pic>
        <p:nvPicPr>
          <p:cNvPr id="13" name="Picture 30" descr="Mine icone images vectorielles, Mine icone vecteurs libres de droits |  Depositphotos">
            <a:extLst>
              <a:ext uri="{FF2B5EF4-FFF2-40B4-BE49-F238E27FC236}">
                <a16:creationId xmlns:a16="http://schemas.microsoft.com/office/drawing/2014/main" id="{C4B8DF27-68F3-9613-DAA2-A7065BD9EF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6579" y="2960383"/>
            <a:ext cx="428079" cy="36069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9F6FA6C6-EF84-3B7D-D7F4-DEC548E3E182}"/>
              </a:ext>
            </a:extLst>
          </p:cNvPr>
          <p:cNvGrpSpPr/>
          <p:nvPr/>
        </p:nvGrpSpPr>
        <p:grpSpPr>
          <a:xfrm>
            <a:off x="7062482" y="2610167"/>
            <a:ext cx="737258" cy="836965"/>
            <a:chOff x="3579796" y="4483537"/>
            <a:chExt cx="949982" cy="1136387"/>
          </a:xfrm>
        </p:grpSpPr>
        <p:grpSp>
          <p:nvGrpSpPr>
            <p:cNvPr id="15" name="Groupe 14">
              <a:extLst>
                <a:ext uri="{FF2B5EF4-FFF2-40B4-BE49-F238E27FC236}">
                  <a16:creationId xmlns:a16="http://schemas.microsoft.com/office/drawing/2014/main" id="{0F2463A6-537A-1172-1A22-89308226BB74}"/>
                </a:ext>
              </a:extLst>
            </p:cNvPr>
            <p:cNvGrpSpPr/>
            <p:nvPr/>
          </p:nvGrpSpPr>
          <p:grpSpPr>
            <a:xfrm>
              <a:off x="3590947" y="5207990"/>
              <a:ext cx="938831" cy="411934"/>
              <a:chOff x="3590947" y="5207990"/>
              <a:chExt cx="938831" cy="411934"/>
            </a:xfrm>
          </p:grpSpPr>
          <p:pic>
            <p:nvPicPr>
              <p:cNvPr id="22" name="Picture 30" descr="Mine icone images vectorielles, Mine icone vecteurs libres de droits |  Depositphotos">
                <a:extLst>
                  <a:ext uri="{FF2B5EF4-FFF2-40B4-BE49-F238E27FC236}">
                    <a16:creationId xmlns:a16="http://schemas.microsoft.com/office/drawing/2014/main" id="{3C0C9E4F-877A-7BA0-5ECA-EF7F963BB6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0947" y="5215000"/>
                <a:ext cx="480566" cy="4049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0" descr="Mine icone images vectorielles, Mine icone vecteurs libres de droits |  Depositphotos">
                <a:extLst>
                  <a:ext uri="{FF2B5EF4-FFF2-40B4-BE49-F238E27FC236}">
                    <a16:creationId xmlns:a16="http://schemas.microsoft.com/office/drawing/2014/main" id="{A7630693-C977-FF18-BCBC-E573785639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9212" y="5207990"/>
                <a:ext cx="480566" cy="404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e 15">
              <a:extLst>
                <a:ext uri="{FF2B5EF4-FFF2-40B4-BE49-F238E27FC236}">
                  <a16:creationId xmlns:a16="http://schemas.microsoft.com/office/drawing/2014/main" id="{02413265-8168-2D2B-2AD8-436D8FDC4F24}"/>
                </a:ext>
              </a:extLst>
            </p:cNvPr>
            <p:cNvGrpSpPr/>
            <p:nvPr/>
          </p:nvGrpSpPr>
          <p:grpSpPr>
            <a:xfrm>
              <a:off x="3579796" y="4852684"/>
              <a:ext cx="938831" cy="411934"/>
              <a:chOff x="3590947" y="5207990"/>
              <a:chExt cx="938831" cy="411934"/>
            </a:xfrm>
          </p:grpSpPr>
          <p:pic>
            <p:nvPicPr>
              <p:cNvPr id="20" name="Picture 30" descr="Mine icone images vectorielles, Mine icone vecteurs libres de droits |  Depositphotos">
                <a:extLst>
                  <a:ext uri="{FF2B5EF4-FFF2-40B4-BE49-F238E27FC236}">
                    <a16:creationId xmlns:a16="http://schemas.microsoft.com/office/drawing/2014/main" id="{5A67A410-91CD-67BC-39A5-B670E839B6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0947" y="5215000"/>
                <a:ext cx="480566" cy="4049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Mine icone images vectorielles, Mine icone vecteurs libres de droits |  Depositphotos">
                <a:extLst>
                  <a:ext uri="{FF2B5EF4-FFF2-40B4-BE49-F238E27FC236}">
                    <a16:creationId xmlns:a16="http://schemas.microsoft.com/office/drawing/2014/main" id="{ECC91A6E-6AC8-005B-ECE7-7E952CE017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9212" y="5207990"/>
                <a:ext cx="480566" cy="404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a:extLst>
                <a:ext uri="{FF2B5EF4-FFF2-40B4-BE49-F238E27FC236}">
                  <a16:creationId xmlns:a16="http://schemas.microsoft.com/office/drawing/2014/main" id="{9590D127-86EB-7FFE-ABDC-95E088F85CB6}"/>
                </a:ext>
              </a:extLst>
            </p:cNvPr>
            <p:cNvGrpSpPr/>
            <p:nvPr/>
          </p:nvGrpSpPr>
          <p:grpSpPr>
            <a:xfrm>
              <a:off x="3579796" y="4483537"/>
              <a:ext cx="938831" cy="411934"/>
              <a:chOff x="3590947" y="5207990"/>
              <a:chExt cx="938831" cy="411934"/>
            </a:xfrm>
          </p:grpSpPr>
          <p:pic>
            <p:nvPicPr>
              <p:cNvPr id="18" name="Picture 30" descr="Mine icone images vectorielles, Mine icone vecteurs libres de droits |  Depositphotos">
                <a:extLst>
                  <a:ext uri="{FF2B5EF4-FFF2-40B4-BE49-F238E27FC236}">
                    <a16:creationId xmlns:a16="http://schemas.microsoft.com/office/drawing/2014/main" id="{408C6948-D60B-9B3C-8910-7E92193827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0947" y="5215000"/>
                <a:ext cx="480566" cy="4049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Mine icone images vectorielles, Mine icone vecteurs libres de droits |  Depositphotos">
                <a:extLst>
                  <a:ext uri="{FF2B5EF4-FFF2-40B4-BE49-F238E27FC236}">
                    <a16:creationId xmlns:a16="http://schemas.microsoft.com/office/drawing/2014/main" id="{C0B41763-2CF3-A09A-D963-CC35336806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9212" y="5207990"/>
                <a:ext cx="480566" cy="40492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Ellipse 23">
            <a:extLst>
              <a:ext uri="{FF2B5EF4-FFF2-40B4-BE49-F238E27FC236}">
                <a16:creationId xmlns:a16="http://schemas.microsoft.com/office/drawing/2014/main" id="{160F086B-853F-5666-7C32-4B4F3568C854}"/>
              </a:ext>
            </a:extLst>
          </p:cNvPr>
          <p:cNvSpPr/>
          <p:nvPr/>
        </p:nvSpPr>
        <p:spPr>
          <a:xfrm>
            <a:off x="6197437" y="2791293"/>
            <a:ext cx="573833" cy="59451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b="1">
                <a:latin typeface="Ubuntu" panose="020B0504030602030204" pitchFamily="34" charset="0"/>
              </a:rPr>
              <a:t>x 6</a:t>
            </a:r>
          </a:p>
        </p:txBody>
      </p:sp>
      <p:sp>
        <p:nvSpPr>
          <p:cNvPr id="26" name="ZoneTexte 25">
            <a:extLst>
              <a:ext uri="{FF2B5EF4-FFF2-40B4-BE49-F238E27FC236}">
                <a16:creationId xmlns:a16="http://schemas.microsoft.com/office/drawing/2014/main" id="{B1C21DA6-96D5-2F56-45CD-C726454955CF}"/>
              </a:ext>
            </a:extLst>
          </p:cNvPr>
          <p:cNvSpPr txBox="1"/>
          <p:nvPr/>
        </p:nvSpPr>
        <p:spPr>
          <a:xfrm>
            <a:off x="8363554" y="1856238"/>
            <a:ext cx="3541639" cy="2862322"/>
          </a:xfrm>
          <a:prstGeom prst="rect">
            <a:avLst/>
          </a:prstGeom>
          <a:noFill/>
        </p:spPr>
        <p:txBody>
          <a:bodyPr wrap="square">
            <a:spAutoFit/>
          </a:bodyPr>
          <a:lstStyle/>
          <a:p>
            <a:pPr marL="285750" indent="-285750" algn="just">
              <a:buFont typeface="Arial" panose="020B0604020202020204" pitchFamily="34" charset="0"/>
              <a:buChar char="•"/>
            </a:pPr>
            <a:r>
              <a:rPr lang="fr-FR" sz="2000" dirty="0">
                <a:latin typeface="Inter Tight" pitchFamily="2" charset="0"/>
              </a:rPr>
              <a:t>La filière des gaz verts produits à partir de biomasse, mobilisant majoritairement des ressources non préoccupantes (telles que béton ou acier), </a:t>
            </a:r>
            <a:r>
              <a:rPr lang="fr-FR" sz="2000" dirty="0">
                <a:solidFill>
                  <a:schemeClr val="accent1"/>
                </a:solidFill>
                <a:latin typeface="Inter Tight" pitchFamily="2" charset="0"/>
              </a:rPr>
              <a:t>a une intensité en métaux et minéraux critiques faible</a:t>
            </a:r>
            <a:r>
              <a:rPr lang="fr-FR" sz="2000" dirty="0">
                <a:latin typeface="Inter Tight" pitchFamily="2" charset="0"/>
              </a:rPr>
              <a:t>.</a:t>
            </a:r>
          </a:p>
        </p:txBody>
      </p:sp>
      <p:sp>
        <p:nvSpPr>
          <p:cNvPr id="28" name="ZoneTexte 27">
            <a:extLst>
              <a:ext uri="{FF2B5EF4-FFF2-40B4-BE49-F238E27FC236}">
                <a16:creationId xmlns:a16="http://schemas.microsoft.com/office/drawing/2014/main" id="{87107F3C-E2A2-177C-044C-D070864C5248}"/>
              </a:ext>
            </a:extLst>
          </p:cNvPr>
          <p:cNvSpPr txBox="1"/>
          <p:nvPr/>
        </p:nvSpPr>
        <p:spPr>
          <a:xfrm>
            <a:off x="4579317" y="4901418"/>
            <a:ext cx="7006909" cy="1323439"/>
          </a:xfrm>
          <a:prstGeom prst="rect">
            <a:avLst/>
          </a:prstGeom>
          <a:noFill/>
        </p:spPr>
        <p:txBody>
          <a:bodyPr wrap="square">
            <a:spAutoFit/>
          </a:bodyPr>
          <a:lstStyle/>
          <a:p>
            <a:r>
              <a:rPr lang="fr-FR" sz="2000" dirty="0">
                <a:latin typeface="Inter Tight" pitchFamily="2" charset="0"/>
              </a:rPr>
              <a:t>Un scenario alternatif à celui proposé par la SNBC 2, a + forte circularité en termes d’usage et s’appuyant  + fortement sur le développement des gaz renouvelables et la mobilité GNV/BioGNV </a:t>
            </a:r>
            <a:r>
              <a:rPr lang="fr-FR" sz="2000" dirty="0">
                <a:solidFill>
                  <a:schemeClr val="accent1"/>
                </a:solidFill>
                <a:latin typeface="Inter Tight" pitchFamily="2" charset="0"/>
              </a:rPr>
              <a:t>divise par quatre la pression sur les ressources critiques</a:t>
            </a:r>
          </a:p>
        </p:txBody>
      </p:sp>
    </p:spTree>
    <p:extLst>
      <p:ext uri="{BB962C8B-B14F-4D97-AF65-F5344CB8AC3E}">
        <p14:creationId xmlns:p14="http://schemas.microsoft.com/office/powerpoint/2010/main" val="13616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2DE7E5-39D0-5E01-8CA8-7CA4709F2EEE}"/>
              </a:ext>
            </a:extLst>
          </p:cNvPr>
          <p:cNvSpPr>
            <a:spLocks noGrp="1"/>
          </p:cNvSpPr>
          <p:nvPr>
            <p:ph type="title"/>
          </p:nvPr>
        </p:nvSpPr>
        <p:spPr>
          <a:xfrm>
            <a:off x="695325" y="476250"/>
            <a:ext cx="10801350" cy="923330"/>
          </a:xfrm>
        </p:spPr>
        <p:txBody>
          <a:bodyPr wrap="square">
            <a:spAutoFit/>
          </a:bodyPr>
          <a:lstStyle/>
          <a:p>
            <a:pPr>
              <a:lnSpc>
                <a:spcPct val="100000"/>
              </a:lnSpc>
            </a:pPr>
            <a:r>
              <a:rPr lang="fr-FR" dirty="0">
                <a:effectLst/>
              </a:rPr>
              <a:t>2030 : diversifier les acteurs et les filières, </a:t>
            </a:r>
            <a:br>
              <a:rPr lang="fr-FR" dirty="0">
                <a:effectLst/>
              </a:rPr>
            </a:br>
            <a:r>
              <a:rPr lang="fr-FR" dirty="0">
                <a:effectLst/>
              </a:rPr>
              <a:t>le préalable à </a:t>
            </a:r>
            <a:r>
              <a:rPr lang="fr-FR" dirty="0">
                <a:solidFill>
                  <a:srgbClr val="5A7E64"/>
                </a:solidFill>
                <a:effectLst/>
              </a:rPr>
              <a:t>100 % de gaz vert en 2050</a:t>
            </a:r>
            <a:endParaRPr lang="fr-FR" dirty="0">
              <a:solidFill>
                <a:srgbClr val="5A7E64"/>
              </a:solidFill>
            </a:endParaRPr>
          </a:p>
        </p:txBody>
      </p:sp>
      <p:sp>
        <p:nvSpPr>
          <p:cNvPr id="3" name="Rectangle 2">
            <a:extLst>
              <a:ext uri="{FF2B5EF4-FFF2-40B4-BE49-F238E27FC236}">
                <a16:creationId xmlns:a16="http://schemas.microsoft.com/office/drawing/2014/main" id="{BBDAD4B8-C8DB-2C42-6939-8B56CA09EFC8}"/>
              </a:ext>
            </a:extLst>
          </p:cNvPr>
          <p:cNvSpPr/>
          <p:nvPr>
            <p:custDataLst>
              <p:tags r:id="rId1"/>
            </p:custDataLst>
          </p:nvPr>
        </p:nvSpPr>
        <p:spPr bwMode="auto">
          <a:xfrm>
            <a:off x="4728810" y="3951988"/>
            <a:ext cx="931863" cy="1910352"/>
          </a:xfrm>
          <a:prstGeom prst="rect">
            <a:avLst/>
          </a:prstGeom>
          <a:solidFill>
            <a:srgbClr val="1D482A"/>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05CD004-B231-039A-D721-B6E798031B7D}"/>
              </a:ext>
            </a:extLst>
          </p:cNvPr>
          <p:cNvSpPr/>
          <p:nvPr>
            <p:custDataLst>
              <p:tags r:id="rId2"/>
            </p:custDataLst>
          </p:nvPr>
        </p:nvSpPr>
        <p:spPr bwMode="auto">
          <a:xfrm>
            <a:off x="4728810" y="3561215"/>
            <a:ext cx="931863" cy="385763"/>
          </a:xfrm>
          <a:prstGeom prst="rect">
            <a:avLst/>
          </a:prstGeom>
          <a:solidFill>
            <a:schemeClr val="accent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450CCC5-16F3-E072-5E7A-9D709B3FD460}"/>
              </a:ext>
            </a:extLst>
          </p:cNvPr>
          <p:cNvSpPr/>
          <p:nvPr>
            <p:custDataLst>
              <p:tags r:id="rId3"/>
            </p:custDataLst>
          </p:nvPr>
        </p:nvSpPr>
        <p:spPr bwMode="auto">
          <a:xfrm>
            <a:off x="4728810" y="3434215"/>
            <a:ext cx="931863" cy="127000"/>
          </a:xfrm>
          <a:prstGeom prst="rect">
            <a:avLst/>
          </a:prstGeom>
          <a:solidFill>
            <a:srgbClr val="9FBFBF"/>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A2CE3B1-A2FD-5CAC-B68F-4758A8ED2805}"/>
              </a:ext>
            </a:extLst>
          </p:cNvPr>
          <p:cNvSpPr/>
          <p:nvPr>
            <p:custDataLst>
              <p:tags r:id="rId4"/>
            </p:custDataLst>
          </p:nvPr>
        </p:nvSpPr>
        <p:spPr bwMode="auto">
          <a:xfrm>
            <a:off x="4728810" y="3309370"/>
            <a:ext cx="931863" cy="128588"/>
          </a:xfrm>
          <a:prstGeom prst="rect">
            <a:avLst/>
          </a:prstGeom>
          <a:solidFill>
            <a:srgbClr val="D5E1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14A1E96-751F-1EAB-00A1-DAAC1685C715}"/>
              </a:ext>
            </a:extLst>
          </p:cNvPr>
          <p:cNvSpPr/>
          <p:nvPr>
            <p:custDataLst>
              <p:tags r:id="rId5"/>
            </p:custDataLst>
          </p:nvPr>
        </p:nvSpPr>
        <p:spPr bwMode="auto">
          <a:xfrm>
            <a:off x="1951224" y="5301207"/>
            <a:ext cx="931863" cy="561133"/>
          </a:xfrm>
          <a:prstGeom prst="rect">
            <a:avLst/>
          </a:prstGeom>
          <a:solidFill>
            <a:srgbClr val="1D482A"/>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2">
            <a:extLst>
              <a:ext uri="{FF2B5EF4-FFF2-40B4-BE49-F238E27FC236}">
                <a16:creationId xmlns:a16="http://schemas.microsoft.com/office/drawing/2014/main" id="{8832B5C5-A489-93AC-8685-66F3175948BB}"/>
              </a:ext>
            </a:extLst>
          </p:cNvPr>
          <p:cNvSpPr>
            <a:spLocks noGrp="1"/>
          </p:cNvSpPr>
          <p:nvPr>
            <p:custDataLst>
              <p:tags r:id="rId6"/>
            </p:custDataLst>
          </p:nvPr>
        </p:nvSpPr>
        <p:spPr bwMode="gray">
          <a:xfrm>
            <a:off x="2268186" y="5468592"/>
            <a:ext cx="260350"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8895C95-B52E-4F61-A195-B24D834CC4EB}" type="datetime'''''''''''''''''''1''''''''''''''''''2'''''">
              <a:rPr lang="fr-FR" altLang="en-US" smtClean="0">
                <a:solidFill>
                  <a:schemeClr val="bg1"/>
                </a:solidFill>
                <a:latin typeface="Inter Tight" pitchFamily="2" charset="0"/>
                <a:ea typeface="Inter Tight" pitchFamily="2" charset="0"/>
                <a:cs typeface="Inter Tight" pitchFamily="2" charset="0"/>
              </a:rPr>
              <a:pPr/>
              <a:t>12</a:t>
            </a:fld>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10" name="Espace réservé du texte 2">
            <a:extLst>
              <a:ext uri="{FF2B5EF4-FFF2-40B4-BE49-F238E27FC236}">
                <a16:creationId xmlns:a16="http://schemas.microsoft.com/office/drawing/2014/main" id="{3CDE4950-3311-199D-7A6A-1301FB63C745}"/>
              </a:ext>
            </a:extLst>
          </p:cNvPr>
          <p:cNvSpPr>
            <a:spLocks noGrp="1"/>
          </p:cNvSpPr>
          <p:nvPr>
            <p:custDataLst>
              <p:tags r:id="rId7"/>
            </p:custDataLst>
          </p:nvPr>
        </p:nvSpPr>
        <p:spPr bwMode="auto">
          <a:xfrm>
            <a:off x="2201510" y="5952579"/>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6460980-2539-46F2-979D-6188FA4979B4}" type="datetime'''''''''''''''''''''2''''0''''''''2''''''''3'''''''''">
              <a:rPr lang="fr-FR" altLang="en-US" smtClean="0">
                <a:latin typeface="Inter Tight" pitchFamily="2" charset="0"/>
                <a:ea typeface="Inter Tight" pitchFamily="2" charset="0"/>
                <a:cs typeface="Inter Tight" pitchFamily="2" charset="0"/>
              </a:rPr>
              <a:pPr/>
              <a:t>2023</a:t>
            </a:fld>
            <a:endParaRPr lang="fr-FR" dirty="0">
              <a:latin typeface="Inter Tight" pitchFamily="2" charset="0"/>
              <a:ea typeface="Inter Tight" pitchFamily="2" charset="0"/>
              <a:cs typeface="Inter Tight" pitchFamily="2" charset="0"/>
            </a:endParaRPr>
          </a:p>
        </p:txBody>
      </p:sp>
      <p:sp>
        <p:nvSpPr>
          <p:cNvPr id="12" name="Espace réservé du texte 2">
            <a:extLst>
              <a:ext uri="{FF2B5EF4-FFF2-40B4-BE49-F238E27FC236}">
                <a16:creationId xmlns:a16="http://schemas.microsoft.com/office/drawing/2014/main" id="{DAC24F7F-70F4-1852-2868-D86F0C4C8D7B}"/>
              </a:ext>
            </a:extLst>
          </p:cNvPr>
          <p:cNvSpPr>
            <a:spLocks noGrp="1"/>
          </p:cNvSpPr>
          <p:nvPr>
            <p:custDataLst>
              <p:tags r:id="rId8"/>
            </p:custDataLst>
          </p:nvPr>
        </p:nvSpPr>
        <p:spPr bwMode="gray">
          <a:xfrm>
            <a:off x="5051756" y="4743815"/>
            <a:ext cx="2603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4D3437F-A2F6-4AB9-9F44-A377FE13C269}" type="datetime'''''''''''''''''''''5''''''''''''''''''''''''''''0'''">
              <a:rPr lang="fr-FR" altLang="en-US" smtClean="0">
                <a:solidFill>
                  <a:schemeClr val="bg1"/>
                </a:solidFill>
                <a:latin typeface="Inter Tight" pitchFamily="2" charset="0"/>
                <a:ea typeface="Inter Tight" pitchFamily="2" charset="0"/>
                <a:cs typeface="Inter Tight" pitchFamily="2" charset="0"/>
              </a:rPr>
              <a:pPr/>
              <a:t>50</a:t>
            </a:fld>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13" name="Espace réservé du texte 2">
            <a:extLst>
              <a:ext uri="{FF2B5EF4-FFF2-40B4-BE49-F238E27FC236}">
                <a16:creationId xmlns:a16="http://schemas.microsoft.com/office/drawing/2014/main" id="{55DE5F42-8067-89D3-07F7-FE632158E1BC}"/>
              </a:ext>
            </a:extLst>
          </p:cNvPr>
          <p:cNvSpPr>
            <a:spLocks noGrp="1"/>
          </p:cNvSpPr>
          <p:nvPr>
            <p:custDataLst>
              <p:tags r:id="rId9"/>
            </p:custDataLst>
          </p:nvPr>
        </p:nvSpPr>
        <p:spPr bwMode="gray">
          <a:xfrm>
            <a:off x="5116160" y="3679141"/>
            <a:ext cx="155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85C04A4-687B-44D3-BBAC-C26420E64FE2}" type="datetime'''''''''''''''''''6'''''''''''''''''''''''''''''''">
              <a:rPr lang="fr-FR" altLang="en-US" smtClean="0">
                <a:solidFill>
                  <a:schemeClr val="bg1"/>
                </a:solidFill>
                <a:latin typeface="Inter Tight" pitchFamily="2" charset="0"/>
                <a:ea typeface="Inter Tight" pitchFamily="2" charset="0"/>
                <a:cs typeface="Inter Tight" pitchFamily="2" charset="0"/>
              </a:rPr>
              <a:pPr/>
              <a:t>6</a:t>
            </a:fld>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14" name="Espace réservé du texte 2">
            <a:extLst>
              <a:ext uri="{FF2B5EF4-FFF2-40B4-BE49-F238E27FC236}">
                <a16:creationId xmlns:a16="http://schemas.microsoft.com/office/drawing/2014/main" id="{3506B227-AB8F-A2E9-FDF8-29DE0A8A84EF}"/>
              </a:ext>
            </a:extLst>
          </p:cNvPr>
          <p:cNvSpPr>
            <a:spLocks noGrp="1"/>
          </p:cNvSpPr>
          <p:nvPr>
            <p:custDataLst>
              <p:tags r:id="rId10"/>
            </p:custDataLst>
          </p:nvPr>
        </p:nvSpPr>
        <p:spPr bwMode="gray">
          <a:xfrm>
            <a:off x="5120417" y="3434214"/>
            <a:ext cx="155575" cy="212725"/>
          </a:xfrm>
          <a:prstGeom prst="rect">
            <a:avLst/>
          </a:prstGeom>
          <a:solidFill>
            <a:srgbClr val="9FBFBF"/>
          </a:solidFill>
          <a:ln>
            <a:noFill/>
          </a:ln>
          <a:effec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DD2232-6F6E-491D-BEBC-6551104BF923}" type="datetime'''''''''''''''''''''2'''''''''''''''''''''''''''''''''''">
              <a:rPr lang="fr-FR" altLang="en-US" smtClean="0">
                <a:solidFill>
                  <a:schemeClr val="bg1"/>
                </a:solidFill>
                <a:effectLst/>
                <a:latin typeface="Inter Tight" pitchFamily="2" charset="0"/>
                <a:ea typeface="Inter Tight" pitchFamily="2" charset="0"/>
                <a:cs typeface="Inter Tight" pitchFamily="2" charset="0"/>
              </a:rPr>
              <a:pPr/>
              <a:t>2</a:t>
            </a:fld>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15" name="Espace réservé du texte 2">
            <a:extLst>
              <a:ext uri="{FF2B5EF4-FFF2-40B4-BE49-F238E27FC236}">
                <a16:creationId xmlns:a16="http://schemas.microsoft.com/office/drawing/2014/main" id="{46310652-43F5-4C4E-463A-D69101CDCDE6}"/>
              </a:ext>
            </a:extLst>
          </p:cNvPr>
          <p:cNvSpPr>
            <a:spLocks noGrp="1"/>
          </p:cNvSpPr>
          <p:nvPr>
            <p:custDataLst>
              <p:tags r:id="rId11"/>
            </p:custDataLst>
          </p:nvPr>
        </p:nvSpPr>
        <p:spPr bwMode="gray">
          <a:xfrm>
            <a:off x="5121715" y="3250623"/>
            <a:ext cx="155575" cy="212725"/>
          </a:xfrm>
          <a:prstGeom prst="rect">
            <a:avLst/>
          </a:prstGeom>
          <a:solidFill>
            <a:srgbClr val="D5E1E1"/>
          </a:solidFill>
          <a:ln>
            <a:noFill/>
          </a:ln>
          <a:effec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C30C068-61CF-4A5E-A3A1-6E74D504867B}" type="datetime'''''''''''''''''''''''''''''''''''''''''''''''''''''2'''''''">
              <a:rPr lang="fr-FR" altLang="en-US" smtClean="0">
                <a:solidFill>
                  <a:schemeClr val="bg1"/>
                </a:solidFill>
                <a:effectLst/>
                <a:latin typeface="Inter Tight" pitchFamily="2" charset="0"/>
                <a:ea typeface="Inter Tight" pitchFamily="2" charset="0"/>
                <a:cs typeface="Inter Tight" pitchFamily="2" charset="0"/>
              </a:rPr>
              <a:pPr/>
              <a:t>2</a:t>
            </a:fld>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16" name="Espace réservé du texte 2">
            <a:extLst>
              <a:ext uri="{FF2B5EF4-FFF2-40B4-BE49-F238E27FC236}">
                <a16:creationId xmlns:a16="http://schemas.microsoft.com/office/drawing/2014/main" id="{CAF8615A-D359-FB5E-AFFD-1D9D567394F9}"/>
              </a:ext>
            </a:extLst>
          </p:cNvPr>
          <p:cNvSpPr>
            <a:spLocks noGrp="1"/>
          </p:cNvSpPr>
          <p:nvPr>
            <p:custDataLst>
              <p:tags r:id="rId12"/>
            </p:custDataLst>
          </p:nvPr>
        </p:nvSpPr>
        <p:spPr bwMode="auto">
          <a:xfrm>
            <a:off x="4997891" y="5952579"/>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6F901F-F462-45FE-9FCD-25EC09DBEC6F}" type="datetime'''''''''''''''''''''''''''''''''2''''''''''030'''''''''">
              <a:rPr lang="fr-FR" altLang="en-US" smtClean="0">
                <a:latin typeface="Inter Tight" pitchFamily="2" charset="0"/>
                <a:ea typeface="Inter Tight" pitchFamily="2" charset="0"/>
                <a:cs typeface="Inter Tight" pitchFamily="2" charset="0"/>
              </a:rPr>
              <a:pPr/>
              <a:t>2030</a:t>
            </a:fld>
            <a:endParaRPr lang="fr-FR" dirty="0">
              <a:latin typeface="Inter Tight" pitchFamily="2" charset="0"/>
              <a:ea typeface="Inter Tight" pitchFamily="2" charset="0"/>
              <a:cs typeface="Inter Tight" pitchFamily="2" charset="0"/>
            </a:endParaRPr>
          </a:p>
        </p:txBody>
      </p:sp>
      <p:sp>
        <p:nvSpPr>
          <p:cNvPr id="17" name="Espace réservé du texte 2">
            <a:extLst>
              <a:ext uri="{FF2B5EF4-FFF2-40B4-BE49-F238E27FC236}">
                <a16:creationId xmlns:a16="http://schemas.microsoft.com/office/drawing/2014/main" id="{43AB437C-3D42-BCA5-47E6-D08FA26F8CFD}"/>
              </a:ext>
            </a:extLst>
          </p:cNvPr>
          <p:cNvSpPr>
            <a:spLocks noGrp="1"/>
          </p:cNvSpPr>
          <p:nvPr>
            <p:custDataLst>
              <p:tags r:id="rId13"/>
            </p:custDataLst>
          </p:nvPr>
        </p:nvSpPr>
        <p:spPr bwMode="gray">
          <a:xfrm>
            <a:off x="2001485" y="4944938"/>
            <a:ext cx="793750" cy="24447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8575" tIns="0" rIns="28575" bIns="0" rtlCol="0" anchor="b">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F5AEFC-BB6E-4BE3-A71D-7FB7C6B04745}" type="datetime'''''''''''''''''''1''''''''''''''2'''''''''''''''''''''">
              <a:rPr lang="fr-FR" altLang="en-US" sz="1800" smtClean="0">
                <a:latin typeface="Inter Tight" pitchFamily="2" charset="0"/>
                <a:ea typeface="Inter Tight" pitchFamily="2" charset="0"/>
                <a:cs typeface="Inter Tight" pitchFamily="2" charset="0"/>
              </a:rPr>
              <a:pPr/>
              <a:t>12</a:t>
            </a:fld>
            <a:r>
              <a:rPr lang="fr-FR" altLang="en-US" sz="1800" dirty="0">
                <a:latin typeface="Inter Tight" pitchFamily="2" charset="0"/>
                <a:ea typeface="Inter Tight" pitchFamily="2" charset="0"/>
                <a:cs typeface="Inter Tight" pitchFamily="2" charset="0"/>
                <a:sym typeface="Avenir LT Std 65 Medium" panose="020B0803020203020204" pitchFamily="34" charset="0"/>
              </a:rPr>
              <a:t> TWh</a:t>
            </a:r>
            <a:endParaRPr lang="fr-FR" sz="1800" dirty="0">
              <a:latin typeface="Inter Tight" pitchFamily="2" charset="0"/>
              <a:ea typeface="Inter Tight" pitchFamily="2" charset="0"/>
              <a:cs typeface="Inter Tight" pitchFamily="2" charset="0"/>
              <a:sym typeface="Avenir LT Std 65 Medium" panose="020B0803020203020204" pitchFamily="34" charset="0"/>
            </a:endParaRPr>
          </a:p>
        </p:txBody>
      </p:sp>
      <p:sp>
        <p:nvSpPr>
          <p:cNvPr id="18" name="Espace réservé du texte 2">
            <a:extLst>
              <a:ext uri="{FF2B5EF4-FFF2-40B4-BE49-F238E27FC236}">
                <a16:creationId xmlns:a16="http://schemas.microsoft.com/office/drawing/2014/main" id="{84BBCAF2-E40C-E568-4781-568BB946B8E2}"/>
              </a:ext>
            </a:extLst>
          </p:cNvPr>
          <p:cNvSpPr>
            <a:spLocks noGrp="1"/>
          </p:cNvSpPr>
          <p:nvPr>
            <p:custDataLst>
              <p:tags r:id="rId14"/>
            </p:custDataLst>
          </p:nvPr>
        </p:nvSpPr>
        <p:spPr bwMode="gray">
          <a:xfrm>
            <a:off x="4797072" y="2924944"/>
            <a:ext cx="793750"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628DEF-6DAB-4071-8E76-8C389F447184}" type="datetime'''''''6''''''''''''''''''''''''''0'">
              <a:rPr lang="fr-FR" altLang="en-US" sz="1800" smtClean="0">
                <a:latin typeface="Inter Tight" pitchFamily="2" charset="0"/>
                <a:ea typeface="Inter Tight" pitchFamily="2" charset="0"/>
                <a:cs typeface="Inter Tight" pitchFamily="2" charset="0"/>
              </a:rPr>
              <a:pPr/>
              <a:t>60</a:t>
            </a:fld>
            <a:r>
              <a:rPr lang="fr-FR" altLang="en-US" sz="1800" dirty="0">
                <a:latin typeface="Inter Tight" pitchFamily="2" charset="0"/>
                <a:ea typeface="Inter Tight" pitchFamily="2" charset="0"/>
                <a:cs typeface="Inter Tight" pitchFamily="2" charset="0"/>
                <a:sym typeface="Avenir LT Std 65 Medium" panose="020B0803020203020204" pitchFamily="34" charset="0"/>
              </a:rPr>
              <a:t> TWh</a:t>
            </a:r>
            <a:endParaRPr lang="fr-FR" sz="1800" dirty="0">
              <a:latin typeface="Inter Tight" pitchFamily="2" charset="0"/>
              <a:ea typeface="Inter Tight" pitchFamily="2" charset="0"/>
              <a:cs typeface="Inter Tight" pitchFamily="2" charset="0"/>
              <a:sym typeface="Avenir LT Std 65 Medium" panose="020B0803020203020204" pitchFamily="34" charset="0"/>
            </a:endParaRPr>
          </a:p>
        </p:txBody>
      </p:sp>
      <p:sp>
        <p:nvSpPr>
          <p:cNvPr id="19" name="Espace réservé du texte 2">
            <a:extLst>
              <a:ext uri="{FF2B5EF4-FFF2-40B4-BE49-F238E27FC236}">
                <a16:creationId xmlns:a16="http://schemas.microsoft.com/office/drawing/2014/main" id="{EBE58A25-2418-22D3-3867-2B167BA5221D}"/>
              </a:ext>
            </a:extLst>
          </p:cNvPr>
          <p:cNvSpPr>
            <a:spLocks noGrp="1"/>
          </p:cNvSpPr>
          <p:nvPr>
            <p:custDataLst>
              <p:tags r:id="rId15"/>
            </p:custDataLst>
          </p:nvPr>
        </p:nvSpPr>
        <p:spPr bwMode="auto">
          <a:xfrm>
            <a:off x="5904656" y="4547504"/>
            <a:ext cx="167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3F2B6713-7310-4D50-BEBD-A676A46A2FA9}" type="datetime'M''''é''thanisa''tio''n'' ''(in''''''j''''ec''''ti''on'')'''">
              <a:rPr lang="fr-FR" altLang="en-US" sz="1200" smtClean="0">
                <a:latin typeface="Inter Tight" pitchFamily="2" charset="0"/>
                <a:ea typeface="Inter Tight" pitchFamily="2" charset="0"/>
                <a:cs typeface="Inter Tight" pitchFamily="2" charset="0"/>
              </a:rPr>
              <a:pPr/>
              <a:t>Méthanisation (injection)</a:t>
            </a:fld>
            <a:endParaRPr lang="fr-FR" sz="1200" dirty="0">
              <a:latin typeface="Inter Tight" pitchFamily="2" charset="0"/>
              <a:ea typeface="Inter Tight" pitchFamily="2" charset="0"/>
              <a:cs typeface="Inter Tight" pitchFamily="2" charset="0"/>
            </a:endParaRPr>
          </a:p>
        </p:txBody>
      </p:sp>
      <p:sp>
        <p:nvSpPr>
          <p:cNvPr id="20" name="Espace réservé du texte 2">
            <a:extLst>
              <a:ext uri="{FF2B5EF4-FFF2-40B4-BE49-F238E27FC236}">
                <a16:creationId xmlns:a16="http://schemas.microsoft.com/office/drawing/2014/main" id="{E0E4A325-59E2-F915-AD14-E87B9A5EC165}"/>
              </a:ext>
            </a:extLst>
          </p:cNvPr>
          <p:cNvSpPr>
            <a:spLocks noGrp="1"/>
          </p:cNvSpPr>
          <p:nvPr>
            <p:custDataLst>
              <p:tags r:id="rId16"/>
            </p:custDataLst>
          </p:nvPr>
        </p:nvSpPr>
        <p:spPr bwMode="auto">
          <a:xfrm>
            <a:off x="5904656" y="3673653"/>
            <a:ext cx="1168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6D46C2F1-2A81-45AB-8F17-D528AF6A55B7}" type="datetime'P''''''y''''r''''''''''o''ga''zéi''''''f''''''i''cat''io''n'''">
              <a:rPr lang="fr-FR" altLang="en-US" sz="1200" smtClean="0">
                <a:latin typeface="Inter Tight" pitchFamily="2" charset="0"/>
                <a:ea typeface="Inter Tight" pitchFamily="2" charset="0"/>
                <a:cs typeface="Inter Tight" pitchFamily="2" charset="0"/>
              </a:rPr>
              <a:pPr/>
              <a:t>Pyrogazéification</a:t>
            </a:fld>
            <a:endParaRPr lang="fr-FR" sz="1200" dirty="0">
              <a:latin typeface="Inter Tight" pitchFamily="2" charset="0"/>
              <a:ea typeface="Inter Tight" pitchFamily="2" charset="0"/>
              <a:cs typeface="Inter Tight" pitchFamily="2" charset="0"/>
            </a:endParaRPr>
          </a:p>
        </p:txBody>
      </p:sp>
      <p:sp>
        <p:nvSpPr>
          <p:cNvPr id="21" name="Espace réservé du texte 2">
            <a:extLst>
              <a:ext uri="{FF2B5EF4-FFF2-40B4-BE49-F238E27FC236}">
                <a16:creationId xmlns:a16="http://schemas.microsoft.com/office/drawing/2014/main" id="{03E014FF-7003-8AE7-5061-8AC5587AF880}"/>
              </a:ext>
            </a:extLst>
          </p:cNvPr>
          <p:cNvSpPr>
            <a:spLocks noGrp="1"/>
          </p:cNvSpPr>
          <p:nvPr>
            <p:custDataLst>
              <p:tags r:id="rId17"/>
            </p:custDataLst>
          </p:nvPr>
        </p:nvSpPr>
        <p:spPr bwMode="auto">
          <a:xfrm>
            <a:off x="5879976" y="3459547"/>
            <a:ext cx="1930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7EDE396D-E359-4FA0-94C7-97EF3142654C}" type="datetime'Ga''z''''é''if''icati''''o''''n'' hydr''''''oth''er''m''al''e'">
              <a:rPr lang="fr-FR" altLang="en-US" sz="1200" smtClean="0">
                <a:latin typeface="Inter Tight" pitchFamily="2" charset="0"/>
                <a:ea typeface="Inter Tight" pitchFamily="2" charset="0"/>
                <a:cs typeface="Inter Tight" pitchFamily="2" charset="0"/>
              </a:rPr>
              <a:pPr/>
              <a:t>Gazéification hydrothermale</a:t>
            </a:fld>
            <a:endParaRPr lang="fr-FR" sz="1200" dirty="0">
              <a:latin typeface="Inter Tight" pitchFamily="2" charset="0"/>
              <a:ea typeface="Inter Tight" pitchFamily="2" charset="0"/>
              <a:cs typeface="Inter Tight" pitchFamily="2" charset="0"/>
            </a:endParaRPr>
          </a:p>
        </p:txBody>
      </p:sp>
      <p:sp>
        <p:nvSpPr>
          <p:cNvPr id="22" name="Espace réservé du texte 2">
            <a:extLst>
              <a:ext uri="{FF2B5EF4-FFF2-40B4-BE49-F238E27FC236}">
                <a16:creationId xmlns:a16="http://schemas.microsoft.com/office/drawing/2014/main" id="{26AD6094-5028-CFE2-2CCA-95DA3BBF16D7}"/>
              </a:ext>
            </a:extLst>
          </p:cNvPr>
          <p:cNvSpPr>
            <a:spLocks noGrp="1"/>
          </p:cNvSpPr>
          <p:nvPr>
            <p:custDataLst>
              <p:tags r:id="rId18"/>
            </p:custDataLst>
          </p:nvPr>
        </p:nvSpPr>
        <p:spPr bwMode="auto">
          <a:xfrm>
            <a:off x="5904656" y="3243523"/>
            <a:ext cx="12700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BA81607D-0A34-4744-802F-F903D36CC3B1}" type="datetime'''''Pow''er''''-to''''''''''-''''''m''etha''n''''''''e'">
              <a:rPr lang="fr-FR" altLang="en-US" sz="1200" smtClean="0">
                <a:latin typeface="Inter Tight" pitchFamily="2" charset="0"/>
                <a:ea typeface="Inter Tight" pitchFamily="2" charset="0"/>
                <a:cs typeface="Inter Tight" pitchFamily="2" charset="0"/>
              </a:rPr>
              <a:pPr/>
              <a:t>Power-to-methane</a:t>
            </a:fld>
            <a:endParaRPr lang="fr-FR" sz="1200" dirty="0">
              <a:latin typeface="Inter Tight" pitchFamily="2" charset="0"/>
              <a:ea typeface="Inter Tight" pitchFamily="2" charset="0"/>
              <a:cs typeface="Inter Tight" pitchFamily="2" charset="0"/>
            </a:endParaRPr>
          </a:p>
        </p:txBody>
      </p:sp>
      <p:graphicFrame>
        <p:nvGraphicFramePr>
          <p:cNvPr id="25" name="Graphique 24">
            <a:extLst>
              <a:ext uri="{FF2B5EF4-FFF2-40B4-BE49-F238E27FC236}">
                <a16:creationId xmlns:a16="http://schemas.microsoft.com/office/drawing/2014/main" id="{75CD4AE2-F9A8-9862-0D90-28B8E11B5F44}"/>
              </a:ext>
            </a:extLst>
          </p:cNvPr>
          <p:cNvGraphicFramePr>
            <a:graphicFrameLocks/>
          </p:cNvGraphicFramePr>
          <p:nvPr>
            <p:extLst>
              <p:ext uri="{D42A27DB-BD31-4B8C-83A1-F6EECF244321}">
                <p14:modId xmlns:p14="http://schemas.microsoft.com/office/powerpoint/2010/main" val="1849301832"/>
              </p:ext>
            </p:extLst>
          </p:nvPr>
        </p:nvGraphicFramePr>
        <p:xfrm>
          <a:off x="7835326" y="476672"/>
          <a:ext cx="2586316" cy="5522322"/>
        </p:xfrm>
        <a:graphic>
          <a:graphicData uri="http://schemas.openxmlformats.org/drawingml/2006/chart">
            <c:chart xmlns:c="http://schemas.openxmlformats.org/drawingml/2006/chart" xmlns:r="http://schemas.openxmlformats.org/officeDocument/2006/relationships" r:id="rId36"/>
          </a:graphicData>
        </a:graphic>
      </p:graphicFrame>
      <p:sp>
        <p:nvSpPr>
          <p:cNvPr id="28" name="Espace réservé du texte 2">
            <a:extLst>
              <a:ext uri="{FF2B5EF4-FFF2-40B4-BE49-F238E27FC236}">
                <a16:creationId xmlns:a16="http://schemas.microsoft.com/office/drawing/2014/main" id="{FDD17260-850C-2C71-A4A8-AF0787B00E9A}"/>
              </a:ext>
            </a:extLst>
          </p:cNvPr>
          <p:cNvSpPr>
            <a:spLocks noGrp="1"/>
          </p:cNvSpPr>
          <p:nvPr>
            <p:custDataLst>
              <p:tags r:id="rId19"/>
            </p:custDataLst>
          </p:nvPr>
        </p:nvSpPr>
        <p:spPr bwMode="auto">
          <a:xfrm>
            <a:off x="9792277" y="4887765"/>
            <a:ext cx="1677988" cy="20804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3F2B6713-7310-4D50-BEBD-A676A46A2FA9}" type="datetime'M''''é''thanisa''tio''n'' ''(in''''''j''''ec''''ti''on'')'''">
              <a:rPr lang="fr-FR" altLang="en-US" sz="1200" smtClean="0">
                <a:latin typeface="Inter Tight" pitchFamily="2" charset="0"/>
                <a:ea typeface="Inter Tight" pitchFamily="2" charset="0"/>
                <a:cs typeface="Inter Tight" pitchFamily="2" charset="0"/>
              </a:rPr>
              <a:pPr/>
              <a:t>Méthanisation (injection)</a:t>
            </a:fld>
            <a:endParaRPr lang="fr-FR" sz="1200" dirty="0">
              <a:latin typeface="Inter Tight" pitchFamily="2" charset="0"/>
              <a:ea typeface="Inter Tight" pitchFamily="2" charset="0"/>
              <a:cs typeface="Inter Tight" pitchFamily="2" charset="0"/>
            </a:endParaRPr>
          </a:p>
        </p:txBody>
      </p:sp>
      <p:sp>
        <p:nvSpPr>
          <p:cNvPr id="29" name="Espace réservé du texte 2">
            <a:extLst>
              <a:ext uri="{FF2B5EF4-FFF2-40B4-BE49-F238E27FC236}">
                <a16:creationId xmlns:a16="http://schemas.microsoft.com/office/drawing/2014/main" id="{B25C1FB9-7F3F-4A81-E243-5F1A914AF928}"/>
              </a:ext>
            </a:extLst>
          </p:cNvPr>
          <p:cNvSpPr>
            <a:spLocks noGrp="1"/>
          </p:cNvSpPr>
          <p:nvPr>
            <p:custDataLst>
              <p:tags r:id="rId20"/>
            </p:custDataLst>
          </p:nvPr>
        </p:nvSpPr>
        <p:spPr bwMode="gray">
          <a:xfrm>
            <a:off x="9014581" y="4956540"/>
            <a:ext cx="260350" cy="24241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FR" altLang="en-US" dirty="0">
                <a:solidFill>
                  <a:schemeClr val="bg1"/>
                </a:solidFill>
                <a:latin typeface="Inter Tight" pitchFamily="2" charset="0"/>
                <a:ea typeface="Inter Tight" pitchFamily="2" charset="0"/>
                <a:cs typeface="Inter Tight" pitchFamily="2" charset="0"/>
              </a:rPr>
              <a:t>130</a:t>
            </a:r>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30" name="Espace réservé du texte 2">
            <a:extLst>
              <a:ext uri="{FF2B5EF4-FFF2-40B4-BE49-F238E27FC236}">
                <a16:creationId xmlns:a16="http://schemas.microsoft.com/office/drawing/2014/main" id="{E83E48D5-522E-2DCF-6B38-A7AF0D39E2FA}"/>
              </a:ext>
            </a:extLst>
          </p:cNvPr>
          <p:cNvSpPr>
            <a:spLocks noGrp="1"/>
          </p:cNvSpPr>
          <p:nvPr>
            <p:custDataLst>
              <p:tags r:id="rId21"/>
            </p:custDataLst>
          </p:nvPr>
        </p:nvSpPr>
        <p:spPr bwMode="gray">
          <a:xfrm>
            <a:off x="9014581" y="3672926"/>
            <a:ext cx="260350" cy="24241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FR" altLang="en-US" dirty="0">
                <a:solidFill>
                  <a:schemeClr val="bg1"/>
                </a:solidFill>
                <a:latin typeface="Inter Tight" pitchFamily="2" charset="0"/>
                <a:ea typeface="Inter Tight" pitchFamily="2" charset="0"/>
                <a:cs typeface="Inter Tight" pitchFamily="2" charset="0"/>
              </a:rPr>
              <a:t>90</a:t>
            </a:r>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31" name="Espace réservé du texte 2">
            <a:extLst>
              <a:ext uri="{FF2B5EF4-FFF2-40B4-BE49-F238E27FC236}">
                <a16:creationId xmlns:a16="http://schemas.microsoft.com/office/drawing/2014/main" id="{48FA321B-66B2-4CAC-8DD2-B9449A00ACE7}"/>
              </a:ext>
            </a:extLst>
          </p:cNvPr>
          <p:cNvSpPr>
            <a:spLocks noGrp="1"/>
          </p:cNvSpPr>
          <p:nvPr>
            <p:custDataLst>
              <p:tags r:id="rId22"/>
            </p:custDataLst>
          </p:nvPr>
        </p:nvSpPr>
        <p:spPr bwMode="gray">
          <a:xfrm>
            <a:off x="9014581" y="2876698"/>
            <a:ext cx="260350" cy="24241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FR" altLang="en-US" dirty="0">
                <a:solidFill>
                  <a:schemeClr val="bg1"/>
                </a:solidFill>
                <a:latin typeface="Inter Tight" pitchFamily="2" charset="0"/>
                <a:ea typeface="Inter Tight" pitchFamily="2" charset="0"/>
                <a:cs typeface="Inter Tight" pitchFamily="2" charset="0"/>
              </a:rPr>
              <a:t>50</a:t>
            </a:r>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32" name="Espace réservé du texte 2">
            <a:extLst>
              <a:ext uri="{FF2B5EF4-FFF2-40B4-BE49-F238E27FC236}">
                <a16:creationId xmlns:a16="http://schemas.microsoft.com/office/drawing/2014/main" id="{41994D16-AA7F-0411-A2A5-B318CD815781}"/>
              </a:ext>
            </a:extLst>
          </p:cNvPr>
          <p:cNvSpPr>
            <a:spLocks noGrp="1"/>
          </p:cNvSpPr>
          <p:nvPr>
            <p:custDataLst>
              <p:tags r:id="rId23"/>
            </p:custDataLst>
          </p:nvPr>
        </p:nvSpPr>
        <p:spPr bwMode="gray">
          <a:xfrm>
            <a:off x="9014581" y="2302909"/>
            <a:ext cx="260350" cy="24241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FR" altLang="en-US" dirty="0">
                <a:solidFill>
                  <a:schemeClr val="bg1"/>
                </a:solidFill>
                <a:latin typeface="Inter Tight" pitchFamily="2" charset="0"/>
                <a:ea typeface="Inter Tight" pitchFamily="2" charset="0"/>
                <a:cs typeface="Inter Tight" pitchFamily="2" charset="0"/>
              </a:rPr>
              <a:t>50</a:t>
            </a:r>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33" name="Espace réservé du texte 2">
            <a:extLst>
              <a:ext uri="{FF2B5EF4-FFF2-40B4-BE49-F238E27FC236}">
                <a16:creationId xmlns:a16="http://schemas.microsoft.com/office/drawing/2014/main" id="{7E0D2DA3-861D-A65A-EBAA-255521EDE9CA}"/>
              </a:ext>
            </a:extLst>
          </p:cNvPr>
          <p:cNvSpPr>
            <a:spLocks noGrp="1"/>
          </p:cNvSpPr>
          <p:nvPr>
            <p:custDataLst>
              <p:tags r:id="rId24"/>
            </p:custDataLst>
          </p:nvPr>
        </p:nvSpPr>
        <p:spPr bwMode="gray">
          <a:xfrm>
            <a:off x="9014581" y="1441495"/>
            <a:ext cx="260350" cy="24241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FR" altLang="en-US" dirty="0">
                <a:solidFill>
                  <a:schemeClr val="bg1"/>
                </a:solidFill>
                <a:latin typeface="Inter Tight" pitchFamily="2" charset="0"/>
                <a:ea typeface="Inter Tight" pitchFamily="2" charset="0"/>
                <a:cs typeface="Inter Tight" pitchFamily="2" charset="0"/>
              </a:rPr>
              <a:t>100</a:t>
            </a:r>
            <a:endParaRPr lang="fr-FR" dirty="0">
              <a:solidFill>
                <a:schemeClr val="bg1"/>
              </a:solidFill>
              <a:latin typeface="Inter Tight" pitchFamily="2" charset="0"/>
              <a:ea typeface="Inter Tight" pitchFamily="2" charset="0"/>
              <a:cs typeface="Inter Tight" pitchFamily="2" charset="0"/>
              <a:sym typeface="Avenir LT Std 65 Medium" panose="020B0803020203020204" pitchFamily="34" charset="0"/>
            </a:endParaRPr>
          </a:p>
        </p:txBody>
      </p:sp>
      <p:sp>
        <p:nvSpPr>
          <p:cNvPr id="34" name="Espace réservé du texte 2">
            <a:extLst>
              <a:ext uri="{FF2B5EF4-FFF2-40B4-BE49-F238E27FC236}">
                <a16:creationId xmlns:a16="http://schemas.microsoft.com/office/drawing/2014/main" id="{F057C95A-B3CC-7E5C-B8C3-EE0BC0F5C027}"/>
              </a:ext>
            </a:extLst>
          </p:cNvPr>
          <p:cNvSpPr>
            <a:spLocks noGrp="1"/>
          </p:cNvSpPr>
          <p:nvPr>
            <p:custDataLst>
              <p:tags r:id="rId25"/>
            </p:custDataLst>
          </p:nvPr>
        </p:nvSpPr>
        <p:spPr bwMode="auto">
          <a:xfrm>
            <a:off x="9795604" y="3690111"/>
            <a:ext cx="1168400" cy="20804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6D46C2F1-2A81-45AB-8F17-D528AF6A55B7}" type="datetime'P''''''y''''r''''''''''o''ga''zéi''''''f''''''i''cat''io''n'''">
              <a:rPr lang="fr-FR" altLang="en-US" sz="1200" smtClean="0">
                <a:latin typeface="Inter Tight" pitchFamily="2" charset="0"/>
                <a:ea typeface="Inter Tight" pitchFamily="2" charset="0"/>
                <a:cs typeface="Inter Tight" pitchFamily="2" charset="0"/>
              </a:rPr>
              <a:pPr/>
              <a:t>Pyrogazéification</a:t>
            </a:fld>
            <a:endParaRPr lang="fr-FR" sz="1200" dirty="0">
              <a:latin typeface="Inter Tight" pitchFamily="2" charset="0"/>
              <a:ea typeface="Inter Tight" pitchFamily="2" charset="0"/>
              <a:cs typeface="Inter Tight" pitchFamily="2" charset="0"/>
            </a:endParaRPr>
          </a:p>
        </p:txBody>
      </p:sp>
      <p:sp>
        <p:nvSpPr>
          <p:cNvPr id="36" name="Espace réservé du texte 2">
            <a:extLst>
              <a:ext uri="{FF2B5EF4-FFF2-40B4-BE49-F238E27FC236}">
                <a16:creationId xmlns:a16="http://schemas.microsoft.com/office/drawing/2014/main" id="{E3FB86A5-D9B0-3F1A-F29F-13AB2BBF57F1}"/>
              </a:ext>
            </a:extLst>
          </p:cNvPr>
          <p:cNvSpPr>
            <a:spLocks noGrp="1"/>
          </p:cNvSpPr>
          <p:nvPr>
            <p:custDataLst>
              <p:tags r:id="rId26"/>
            </p:custDataLst>
          </p:nvPr>
        </p:nvSpPr>
        <p:spPr bwMode="auto">
          <a:xfrm>
            <a:off x="9788821" y="2893883"/>
            <a:ext cx="1930400" cy="20804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7EDE396D-E359-4FA0-94C7-97EF3142654C}" type="datetime'Ga''z''''é''if''icati''''o''''n'' hydr''''''oth''er''m''al''e'">
              <a:rPr lang="fr-FR" altLang="en-US" sz="1200" smtClean="0">
                <a:latin typeface="Inter Tight" pitchFamily="2" charset="0"/>
                <a:ea typeface="Inter Tight" pitchFamily="2" charset="0"/>
                <a:cs typeface="Inter Tight" pitchFamily="2" charset="0"/>
              </a:rPr>
              <a:pPr/>
              <a:t>Gazéification hydrothermale</a:t>
            </a:fld>
            <a:endParaRPr lang="fr-FR" sz="1200" dirty="0">
              <a:latin typeface="Inter Tight" pitchFamily="2" charset="0"/>
              <a:ea typeface="Inter Tight" pitchFamily="2" charset="0"/>
              <a:cs typeface="Inter Tight" pitchFamily="2" charset="0"/>
            </a:endParaRPr>
          </a:p>
        </p:txBody>
      </p:sp>
      <p:sp>
        <p:nvSpPr>
          <p:cNvPr id="37" name="Espace réservé du texte 2">
            <a:extLst>
              <a:ext uri="{FF2B5EF4-FFF2-40B4-BE49-F238E27FC236}">
                <a16:creationId xmlns:a16="http://schemas.microsoft.com/office/drawing/2014/main" id="{2E1FEF4D-B947-F187-B9D5-3CD528E2F129}"/>
              </a:ext>
            </a:extLst>
          </p:cNvPr>
          <p:cNvSpPr>
            <a:spLocks noGrp="1"/>
          </p:cNvSpPr>
          <p:nvPr>
            <p:custDataLst>
              <p:tags r:id="rId27"/>
            </p:custDataLst>
          </p:nvPr>
        </p:nvSpPr>
        <p:spPr bwMode="auto">
          <a:xfrm>
            <a:off x="9788821" y="2310888"/>
            <a:ext cx="1270000" cy="20804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fld id="{BA81607D-0A34-4744-802F-F903D36CC3B1}" type="datetime'''''Pow''er''''-to''''''''''-''''''m''etha''n''''''''e'">
              <a:rPr lang="fr-FR" altLang="en-US" sz="1200" smtClean="0">
                <a:latin typeface="Inter Tight" pitchFamily="2" charset="0"/>
                <a:ea typeface="Inter Tight" pitchFamily="2" charset="0"/>
                <a:cs typeface="Inter Tight" pitchFamily="2" charset="0"/>
              </a:rPr>
              <a:pPr/>
              <a:t>Power-to-methane</a:t>
            </a:fld>
            <a:endParaRPr lang="fr-FR" sz="1200" dirty="0">
              <a:latin typeface="Inter Tight" pitchFamily="2" charset="0"/>
              <a:ea typeface="Inter Tight" pitchFamily="2" charset="0"/>
              <a:cs typeface="Inter Tight" pitchFamily="2" charset="0"/>
            </a:endParaRPr>
          </a:p>
        </p:txBody>
      </p:sp>
      <p:sp>
        <p:nvSpPr>
          <p:cNvPr id="38" name="Espace réservé du texte 2">
            <a:extLst>
              <a:ext uri="{FF2B5EF4-FFF2-40B4-BE49-F238E27FC236}">
                <a16:creationId xmlns:a16="http://schemas.microsoft.com/office/drawing/2014/main" id="{E02BBD45-3B10-5599-AC8E-EB10161C08CA}"/>
              </a:ext>
            </a:extLst>
          </p:cNvPr>
          <p:cNvSpPr>
            <a:spLocks noGrp="1"/>
          </p:cNvSpPr>
          <p:nvPr>
            <p:custDataLst>
              <p:tags r:id="rId28"/>
            </p:custDataLst>
          </p:nvPr>
        </p:nvSpPr>
        <p:spPr bwMode="auto">
          <a:xfrm>
            <a:off x="9795604" y="1458680"/>
            <a:ext cx="1270000" cy="20804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ct val="0"/>
              </a:spcBef>
              <a:spcAft>
                <a:spcPct val="0"/>
              </a:spcAft>
              <a:buNone/>
            </a:pPr>
            <a:r>
              <a:rPr lang="fr-FR" altLang="en-US" sz="1200" dirty="0">
                <a:latin typeface="Inter Tight" pitchFamily="2" charset="0"/>
                <a:ea typeface="Inter Tight" pitchFamily="2" charset="0"/>
                <a:cs typeface="Inter Tight" pitchFamily="2" charset="0"/>
              </a:rPr>
              <a:t>Hydrogène</a:t>
            </a:r>
            <a:endParaRPr lang="fr-FR" sz="1200" dirty="0">
              <a:latin typeface="Inter Tight" pitchFamily="2" charset="0"/>
              <a:ea typeface="Inter Tight" pitchFamily="2" charset="0"/>
              <a:cs typeface="Inter Tight" pitchFamily="2" charset="0"/>
            </a:endParaRPr>
          </a:p>
        </p:txBody>
      </p:sp>
      <p:sp>
        <p:nvSpPr>
          <p:cNvPr id="39" name="Espace réservé du texte 2">
            <a:extLst>
              <a:ext uri="{FF2B5EF4-FFF2-40B4-BE49-F238E27FC236}">
                <a16:creationId xmlns:a16="http://schemas.microsoft.com/office/drawing/2014/main" id="{476E56D6-DD63-33A2-25B0-A9DE5944F344}"/>
              </a:ext>
            </a:extLst>
          </p:cNvPr>
          <p:cNvSpPr>
            <a:spLocks noGrp="1"/>
          </p:cNvSpPr>
          <p:nvPr>
            <p:custDataLst>
              <p:tags r:id="rId29"/>
            </p:custDataLst>
          </p:nvPr>
        </p:nvSpPr>
        <p:spPr bwMode="gray">
          <a:xfrm>
            <a:off x="8636362" y="585750"/>
            <a:ext cx="984245" cy="276999"/>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sp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FR" altLang="en-US" sz="1800" dirty="0">
                <a:latin typeface="Inter Tight" pitchFamily="2" charset="0"/>
                <a:ea typeface="Inter Tight" pitchFamily="2" charset="0"/>
                <a:cs typeface="Inter Tight" pitchFamily="2" charset="0"/>
                <a:sym typeface="Avenir LT Std 65 Medium" panose="020B0803020203020204" pitchFamily="34" charset="0"/>
              </a:rPr>
              <a:t>420 TWh</a:t>
            </a:r>
            <a:endParaRPr lang="fr-FR" sz="1800" dirty="0">
              <a:latin typeface="Inter Tight" pitchFamily="2" charset="0"/>
              <a:ea typeface="Inter Tight" pitchFamily="2" charset="0"/>
              <a:cs typeface="Inter Tight" pitchFamily="2" charset="0"/>
              <a:sym typeface="Avenir LT Std 65 Medium" panose="020B0803020203020204" pitchFamily="34" charset="0"/>
            </a:endParaRPr>
          </a:p>
        </p:txBody>
      </p:sp>
      <p:cxnSp>
        <p:nvCxnSpPr>
          <p:cNvPr id="43" name="Connecteur droit 42">
            <a:extLst>
              <a:ext uri="{FF2B5EF4-FFF2-40B4-BE49-F238E27FC236}">
                <a16:creationId xmlns:a16="http://schemas.microsoft.com/office/drawing/2014/main" id="{91E1B2C9-4A6A-81E7-C1BC-99AAB5099576}"/>
              </a:ext>
            </a:extLst>
          </p:cNvPr>
          <p:cNvCxnSpPr>
            <a:cxnSpLocks/>
          </p:cNvCxnSpPr>
          <p:nvPr>
            <p:custDataLst>
              <p:tags r:id="rId30"/>
            </p:custDataLst>
          </p:nvPr>
        </p:nvCxnSpPr>
        <p:spPr bwMode="auto">
          <a:xfrm>
            <a:off x="695325" y="5859565"/>
            <a:ext cx="5400675" cy="0"/>
          </a:xfrm>
          <a:prstGeom prst="line">
            <a:avLst/>
          </a:prstGeom>
          <a:ln w="25400" cap="flat" cmpd="sng" algn="ctr">
            <a:solidFill>
              <a:srgbClr val="1D482A"/>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pSp>
        <p:nvGrpSpPr>
          <p:cNvPr id="50" name="Groupe 49">
            <a:extLst>
              <a:ext uri="{FF2B5EF4-FFF2-40B4-BE49-F238E27FC236}">
                <a16:creationId xmlns:a16="http://schemas.microsoft.com/office/drawing/2014/main" id="{793167D0-5B16-445D-AAA4-5B89BA59462E}"/>
              </a:ext>
            </a:extLst>
          </p:cNvPr>
          <p:cNvGrpSpPr/>
          <p:nvPr/>
        </p:nvGrpSpPr>
        <p:grpSpPr>
          <a:xfrm rot="19800000">
            <a:off x="2631856" y="3531851"/>
            <a:ext cx="1707188" cy="734782"/>
            <a:chOff x="7078815" y="963669"/>
            <a:chExt cx="1707188" cy="702541"/>
          </a:xfrm>
        </p:grpSpPr>
        <p:pic>
          <p:nvPicPr>
            <p:cNvPr id="48" name="Graphique 47">
              <a:extLst>
                <a:ext uri="{FF2B5EF4-FFF2-40B4-BE49-F238E27FC236}">
                  <a16:creationId xmlns:a16="http://schemas.microsoft.com/office/drawing/2014/main" id="{CA1B1333-14B5-B4D8-CB00-88F1B0AEB3B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20750076">
              <a:off x="7078815" y="963669"/>
              <a:ext cx="1707188" cy="702541"/>
            </a:xfrm>
            <a:prstGeom prst="rect">
              <a:avLst/>
            </a:prstGeom>
          </p:spPr>
        </p:pic>
        <p:sp>
          <p:nvSpPr>
            <p:cNvPr id="49" name="ZoneTexte 48">
              <a:extLst>
                <a:ext uri="{FF2B5EF4-FFF2-40B4-BE49-F238E27FC236}">
                  <a16:creationId xmlns:a16="http://schemas.microsoft.com/office/drawing/2014/main" id="{A8F168A1-5D08-53FE-2C62-06CC58C5DF08}"/>
                </a:ext>
              </a:extLst>
            </p:cNvPr>
            <p:cNvSpPr txBox="1"/>
            <p:nvPr/>
          </p:nvSpPr>
          <p:spPr>
            <a:xfrm rot="1800000">
              <a:off x="7680348" y="1132440"/>
              <a:ext cx="426720" cy="369332"/>
            </a:xfrm>
            <a:prstGeom prst="rect">
              <a:avLst/>
            </a:prstGeom>
            <a:noFill/>
          </p:spPr>
          <p:txBody>
            <a:bodyPr wrap="square" rtlCol="0">
              <a:spAutoFit/>
            </a:bodyPr>
            <a:lstStyle/>
            <a:p>
              <a:pPr algn="ctr"/>
              <a:r>
                <a:rPr lang="fr-FR" dirty="0">
                  <a:solidFill>
                    <a:schemeClr val="bg1"/>
                  </a:solidFill>
                  <a:latin typeface="Inter Tight" pitchFamily="2" charset="0"/>
                  <a:ea typeface="Inter Tight" pitchFamily="2" charset="0"/>
                  <a:cs typeface="Inter Tight" pitchFamily="2" charset="0"/>
                </a:rPr>
                <a:t>x5</a:t>
              </a:r>
            </a:p>
          </p:txBody>
        </p:sp>
      </p:grpSp>
      <p:cxnSp>
        <p:nvCxnSpPr>
          <p:cNvPr id="52" name="Connecteur droit 51">
            <a:extLst>
              <a:ext uri="{FF2B5EF4-FFF2-40B4-BE49-F238E27FC236}">
                <a16:creationId xmlns:a16="http://schemas.microsoft.com/office/drawing/2014/main" id="{97B87A34-4647-CF7B-96E5-C383788DA182}"/>
              </a:ext>
            </a:extLst>
          </p:cNvPr>
          <p:cNvCxnSpPr>
            <a:cxnSpLocks/>
          </p:cNvCxnSpPr>
          <p:nvPr>
            <p:custDataLst>
              <p:tags r:id="rId31"/>
            </p:custDataLst>
          </p:nvPr>
        </p:nvCxnSpPr>
        <p:spPr bwMode="auto">
          <a:xfrm>
            <a:off x="6096000" y="5859565"/>
            <a:ext cx="1944216" cy="0"/>
          </a:xfrm>
          <a:prstGeom prst="line">
            <a:avLst/>
          </a:prstGeom>
          <a:ln w="25400" cap="rnd" cmpd="sng" algn="ctr">
            <a:solidFill>
              <a:srgbClr val="1D482A"/>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2C15F4C1-B496-8847-AE7B-C51FADF7EA1C}"/>
              </a:ext>
            </a:extLst>
          </p:cNvPr>
          <p:cNvCxnSpPr>
            <a:cxnSpLocks/>
          </p:cNvCxnSpPr>
          <p:nvPr>
            <p:custDataLst>
              <p:tags r:id="rId32"/>
            </p:custDataLst>
          </p:nvPr>
        </p:nvCxnSpPr>
        <p:spPr bwMode="auto">
          <a:xfrm>
            <a:off x="8007937" y="5859565"/>
            <a:ext cx="3488738" cy="0"/>
          </a:xfrm>
          <a:prstGeom prst="line">
            <a:avLst/>
          </a:prstGeom>
          <a:ln w="25400" cap="flat" cmpd="sng" algn="ctr">
            <a:solidFill>
              <a:srgbClr val="1D482A"/>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6" name="Espace réservé du texte 2">
            <a:extLst>
              <a:ext uri="{FF2B5EF4-FFF2-40B4-BE49-F238E27FC236}">
                <a16:creationId xmlns:a16="http://schemas.microsoft.com/office/drawing/2014/main" id="{9E3BB30B-77FB-C2A8-A730-CD537E2C3AC5}"/>
              </a:ext>
            </a:extLst>
          </p:cNvPr>
          <p:cNvSpPr>
            <a:spLocks noGrp="1"/>
          </p:cNvSpPr>
          <p:nvPr>
            <p:custDataLst>
              <p:tags r:id="rId33"/>
            </p:custDataLst>
          </p:nvPr>
        </p:nvSpPr>
        <p:spPr bwMode="auto">
          <a:xfrm>
            <a:off x="8937431" y="5952579"/>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just"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1"/>
                </a:solidFill>
                <a:latin typeface="Avenir LT Std 55 Roman" panose="020B05030202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FR" altLang="en-US" dirty="0">
                <a:latin typeface="Inter Tight" pitchFamily="2" charset="0"/>
                <a:ea typeface="Inter Tight" pitchFamily="2" charset="0"/>
                <a:cs typeface="Inter Tight" pitchFamily="2" charset="0"/>
              </a:rPr>
              <a:t>2050</a:t>
            </a:r>
            <a:endParaRPr lang="fr-FR" dirty="0">
              <a:latin typeface="Inter Tight" pitchFamily="2" charset="0"/>
              <a:ea typeface="Inter Tight" pitchFamily="2" charset="0"/>
              <a:cs typeface="Inter Tight" pitchFamily="2" charset="0"/>
            </a:endParaRPr>
          </a:p>
        </p:txBody>
      </p:sp>
      <p:sp>
        <p:nvSpPr>
          <p:cNvPr id="57" name="ZoneTexte 56">
            <a:extLst>
              <a:ext uri="{FF2B5EF4-FFF2-40B4-BE49-F238E27FC236}">
                <a16:creationId xmlns:a16="http://schemas.microsoft.com/office/drawing/2014/main" id="{0DF31103-BCC1-1B4C-E85A-789D4FC4B395}"/>
              </a:ext>
            </a:extLst>
          </p:cNvPr>
          <p:cNvSpPr txBox="1"/>
          <p:nvPr/>
        </p:nvSpPr>
        <p:spPr>
          <a:xfrm>
            <a:off x="683553" y="2081199"/>
            <a:ext cx="2586316" cy="990015"/>
          </a:xfrm>
          <a:prstGeom prst="rect">
            <a:avLst/>
          </a:prstGeom>
          <a:noFill/>
        </p:spPr>
        <p:txBody>
          <a:bodyPr wrap="square" lIns="0" tIns="0" rIns="0" bIns="0" rtlCol="0">
            <a:spAutoFit/>
          </a:bodyPr>
          <a:lstStyle/>
          <a:p>
            <a:pPr>
              <a:spcBef>
                <a:spcPts val="1000"/>
              </a:spcBef>
            </a:pPr>
            <a:r>
              <a:rPr lang="fr-FR" sz="1400" i="1" dirty="0">
                <a:effectLst/>
                <a:latin typeface="Inter Tight" pitchFamily="2" charset="0"/>
                <a:ea typeface="Inter Tight" pitchFamily="2" charset="0"/>
                <a:cs typeface="Inter Tight" pitchFamily="2" charset="0"/>
              </a:rPr>
              <a:t>Capacité annuelle de production</a:t>
            </a:r>
            <a:r>
              <a:rPr lang="fr-FR" sz="1400" i="1" dirty="0">
                <a:latin typeface="Inter Tight" pitchFamily="2" charset="0"/>
                <a:ea typeface="Inter Tight" pitchFamily="2" charset="0"/>
                <a:cs typeface="Inter Tight" pitchFamily="2" charset="0"/>
              </a:rPr>
              <a:t> (2023, 2030)</a:t>
            </a:r>
          </a:p>
          <a:p>
            <a:pPr>
              <a:spcBef>
                <a:spcPts val="1000"/>
              </a:spcBef>
            </a:pPr>
            <a:r>
              <a:rPr lang="fr-FR" sz="1400" i="1" dirty="0">
                <a:latin typeface="Inter Tight" pitchFamily="2" charset="0"/>
                <a:ea typeface="Inter Tight" pitchFamily="2" charset="0"/>
                <a:cs typeface="Inter Tight" pitchFamily="2" charset="0"/>
              </a:rPr>
              <a:t>Potentiel annuel de production (2050)</a:t>
            </a:r>
            <a:endParaRPr lang="fr-FR" sz="1400" i="1" dirty="0">
              <a:effectLst/>
              <a:latin typeface="Inter Tight" pitchFamily="2" charset="0"/>
              <a:ea typeface="Inter Tight" pitchFamily="2" charset="0"/>
              <a:cs typeface="Inter Tight" pitchFamily="2" charset="0"/>
            </a:endParaRPr>
          </a:p>
        </p:txBody>
      </p:sp>
      <p:sp>
        <p:nvSpPr>
          <p:cNvPr id="58" name="ZoneTexte 57">
            <a:extLst>
              <a:ext uri="{FF2B5EF4-FFF2-40B4-BE49-F238E27FC236}">
                <a16:creationId xmlns:a16="http://schemas.microsoft.com/office/drawing/2014/main" id="{6CC64285-6F99-32F7-9835-A8BE5A0A8F66}"/>
              </a:ext>
            </a:extLst>
          </p:cNvPr>
          <p:cNvSpPr txBox="1"/>
          <p:nvPr/>
        </p:nvSpPr>
        <p:spPr>
          <a:xfrm rot="16200000">
            <a:off x="-699786" y="4836527"/>
            <a:ext cx="1907577" cy="138499"/>
          </a:xfrm>
          <a:prstGeom prst="rect">
            <a:avLst/>
          </a:prstGeom>
          <a:noFill/>
        </p:spPr>
        <p:txBody>
          <a:bodyPr wrap="square" lIns="0" tIns="0" rIns="0" bIns="0" rtlCol="0">
            <a:spAutoFit/>
          </a:bodyPr>
          <a:lstStyle/>
          <a:p>
            <a:r>
              <a:rPr lang="fr-FR" sz="900" dirty="0">
                <a:effectLst/>
                <a:latin typeface="Inter Tight" pitchFamily="2" charset="0"/>
                <a:ea typeface="Inter Tight" pitchFamily="2" charset="0"/>
                <a:cs typeface="Inter Tight" pitchFamily="2" charset="0"/>
              </a:rPr>
              <a:t>Source : GRDF, GRTgaz</a:t>
            </a:r>
          </a:p>
        </p:txBody>
      </p:sp>
      <p:sp>
        <p:nvSpPr>
          <p:cNvPr id="11" name="Espace réservé du numéro de diapositive 10">
            <a:extLst>
              <a:ext uri="{FF2B5EF4-FFF2-40B4-BE49-F238E27FC236}">
                <a16:creationId xmlns:a16="http://schemas.microsoft.com/office/drawing/2014/main" id="{1258B31D-D870-AC86-3036-6BC8B1028A77}"/>
              </a:ext>
            </a:extLst>
          </p:cNvPr>
          <p:cNvSpPr>
            <a:spLocks noGrp="1"/>
          </p:cNvSpPr>
          <p:nvPr>
            <p:ph type="sldNum" sz="quarter" idx="4"/>
          </p:nvPr>
        </p:nvSpPr>
        <p:spPr/>
        <p:txBody>
          <a:bodyPr/>
          <a:lstStyle/>
          <a:p>
            <a:fld id="{2C0F483E-095F-CB46-A5F6-8D3A2E8640DC}" type="slidenum">
              <a:rPr lang="fr-FR" smtClean="0"/>
              <a:pPr/>
              <a:t>22</a:t>
            </a:fld>
            <a:endParaRPr lang="fr-FR" dirty="0"/>
          </a:p>
        </p:txBody>
      </p:sp>
      <p:sp>
        <p:nvSpPr>
          <p:cNvPr id="24" name="ZoneTexte 23">
            <a:extLst>
              <a:ext uri="{FF2B5EF4-FFF2-40B4-BE49-F238E27FC236}">
                <a16:creationId xmlns:a16="http://schemas.microsoft.com/office/drawing/2014/main" id="{9E708363-774A-8444-D64A-1DED50932F06}"/>
              </a:ext>
            </a:extLst>
          </p:cNvPr>
          <p:cNvSpPr txBox="1"/>
          <p:nvPr/>
        </p:nvSpPr>
        <p:spPr>
          <a:xfrm>
            <a:off x="4909634" y="6415200"/>
            <a:ext cx="2372764"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se mobilise pour atteindre son objectif</a:t>
            </a:r>
            <a:endParaRPr lang="fr-FR" sz="900" dirty="0">
              <a:latin typeface="Inter Tight" pitchFamily="2" charset="0"/>
              <a:ea typeface="Inter Tight" pitchFamily="2" charset="0"/>
              <a:cs typeface="Inter Tight" pitchFamily="2" charset="0"/>
            </a:endParaRPr>
          </a:p>
        </p:txBody>
      </p:sp>
      <p:pic>
        <p:nvPicPr>
          <p:cNvPr id="35" name="Graphique 34">
            <a:extLst>
              <a:ext uri="{FF2B5EF4-FFF2-40B4-BE49-F238E27FC236}">
                <a16:creationId xmlns:a16="http://schemas.microsoft.com/office/drawing/2014/main" id="{B9CD5F9F-3F65-F958-7F88-026C3DF0BB7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95325" y="1514860"/>
            <a:ext cx="503237" cy="113940"/>
          </a:xfrm>
          <a:prstGeom prst="rect">
            <a:avLst/>
          </a:prstGeom>
        </p:spPr>
      </p:pic>
    </p:spTree>
    <p:extLst>
      <p:ext uri="{BB962C8B-B14F-4D97-AF65-F5344CB8AC3E}">
        <p14:creationId xmlns:p14="http://schemas.microsoft.com/office/powerpoint/2010/main" val="394190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2DE7E5-39D0-5E01-8CA8-7CA4709F2EEE}"/>
              </a:ext>
            </a:extLst>
          </p:cNvPr>
          <p:cNvSpPr>
            <a:spLocks noGrp="1"/>
          </p:cNvSpPr>
          <p:nvPr>
            <p:ph type="title"/>
          </p:nvPr>
        </p:nvSpPr>
        <p:spPr>
          <a:xfrm>
            <a:off x="695324" y="476250"/>
            <a:ext cx="11496675" cy="923330"/>
          </a:xfrm>
        </p:spPr>
        <p:txBody>
          <a:bodyPr wrap="square">
            <a:spAutoFit/>
          </a:bodyPr>
          <a:lstStyle/>
          <a:p>
            <a:pPr>
              <a:lnSpc>
                <a:spcPct val="100000"/>
              </a:lnSpc>
            </a:pPr>
            <a:r>
              <a:rPr lang="fr-FR" dirty="0">
                <a:effectLst/>
              </a:rPr>
              <a:t>Les infrastructures gaz </a:t>
            </a:r>
            <a:r>
              <a:rPr lang="fr-FR" dirty="0">
                <a:solidFill>
                  <a:srgbClr val="5A7E64"/>
                </a:solidFill>
                <a:effectLst/>
              </a:rPr>
              <a:t>nécessitent peu d’adaptations </a:t>
            </a:r>
            <a:br>
              <a:rPr lang="fr-FR" dirty="0">
                <a:solidFill>
                  <a:srgbClr val="5A7E64"/>
                </a:solidFill>
                <a:effectLst/>
              </a:rPr>
            </a:br>
            <a:r>
              <a:rPr lang="fr-FR" dirty="0">
                <a:effectLst/>
              </a:rPr>
              <a:t>pour accueillir toujours plus de gaz verts</a:t>
            </a:r>
            <a:endParaRPr lang="fr-FR" dirty="0"/>
          </a:p>
        </p:txBody>
      </p:sp>
      <p:sp>
        <p:nvSpPr>
          <p:cNvPr id="2" name="ZoneTexte 1">
            <a:extLst>
              <a:ext uri="{FF2B5EF4-FFF2-40B4-BE49-F238E27FC236}">
                <a16:creationId xmlns:a16="http://schemas.microsoft.com/office/drawing/2014/main" id="{0FEAA302-94E9-494E-1978-11E227FC396D}"/>
              </a:ext>
            </a:extLst>
          </p:cNvPr>
          <p:cNvSpPr txBox="1"/>
          <p:nvPr/>
        </p:nvSpPr>
        <p:spPr>
          <a:xfrm>
            <a:off x="684188" y="2010906"/>
            <a:ext cx="6707955" cy="553998"/>
          </a:xfrm>
          <a:prstGeom prst="rect">
            <a:avLst/>
          </a:prstGeom>
          <a:noFill/>
        </p:spPr>
        <p:txBody>
          <a:bodyPr wrap="square" lIns="0" tIns="0" rIns="0" bIns="0" rtlCol="0">
            <a:spAutoFit/>
          </a:bodyPr>
          <a:lstStyle/>
          <a:p>
            <a:r>
              <a:rPr lang="fr-FR" sz="1800" dirty="0">
                <a:effectLst/>
                <a:latin typeface="Inter Tight" pitchFamily="2" charset="0"/>
                <a:ea typeface="Inter Tight" pitchFamily="2" charset="0"/>
                <a:cs typeface="Inter Tight" pitchFamily="2" charset="0"/>
              </a:rPr>
              <a:t>Investissements GRDF – environ 150 M€/an selon la CRE pour accompagner l’arrivée des gaz verts = un investissement maîtrisé</a:t>
            </a:r>
            <a:endParaRPr lang="fr-FR" sz="1800" dirty="0">
              <a:latin typeface="Inter Tight" pitchFamily="2" charset="0"/>
              <a:ea typeface="Inter Tight" pitchFamily="2" charset="0"/>
              <a:cs typeface="Inter Tight" pitchFamily="2" charset="0"/>
            </a:endParaRPr>
          </a:p>
        </p:txBody>
      </p:sp>
      <p:sp>
        <p:nvSpPr>
          <p:cNvPr id="6" name="Espace réservé du numéro de diapositive 5">
            <a:extLst>
              <a:ext uri="{FF2B5EF4-FFF2-40B4-BE49-F238E27FC236}">
                <a16:creationId xmlns:a16="http://schemas.microsoft.com/office/drawing/2014/main" id="{98D07ADF-A9E8-80AC-1029-E11F84360E2B}"/>
              </a:ext>
            </a:extLst>
          </p:cNvPr>
          <p:cNvSpPr>
            <a:spLocks noGrp="1"/>
          </p:cNvSpPr>
          <p:nvPr>
            <p:ph type="sldNum" sz="quarter" idx="4"/>
          </p:nvPr>
        </p:nvSpPr>
        <p:spPr/>
        <p:txBody>
          <a:bodyPr/>
          <a:lstStyle/>
          <a:p>
            <a:fld id="{2C0F483E-095F-CB46-A5F6-8D3A2E8640DC}" type="slidenum">
              <a:rPr lang="fr-FR" smtClean="0"/>
              <a:pPr/>
              <a:t>23</a:t>
            </a:fld>
            <a:endParaRPr lang="fr-FR" dirty="0"/>
          </a:p>
        </p:txBody>
      </p:sp>
      <p:sp>
        <p:nvSpPr>
          <p:cNvPr id="8" name="Rectangle 7">
            <a:extLst>
              <a:ext uri="{FF2B5EF4-FFF2-40B4-BE49-F238E27FC236}">
                <a16:creationId xmlns:a16="http://schemas.microsoft.com/office/drawing/2014/main" id="{BC9C2D51-D0B5-757F-FA56-E8DEF9E6508B}"/>
              </a:ext>
            </a:extLst>
          </p:cNvPr>
          <p:cNvSpPr/>
          <p:nvPr/>
        </p:nvSpPr>
        <p:spPr>
          <a:xfrm>
            <a:off x="1127448" y="5373216"/>
            <a:ext cx="1296144" cy="376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4B3BCC0-CDFC-AE41-7377-79D9E0241F4A}"/>
              </a:ext>
            </a:extLst>
          </p:cNvPr>
          <p:cNvSpPr txBox="1"/>
          <p:nvPr/>
        </p:nvSpPr>
        <p:spPr>
          <a:xfrm>
            <a:off x="4909634" y="6415200"/>
            <a:ext cx="2372764"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se mobilise pour atteindre son objectif</a:t>
            </a:r>
            <a:endParaRPr lang="fr-FR" sz="900" dirty="0">
              <a:latin typeface="Inter Tight" pitchFamily="2" charset="0"/>
              <a:ea typeface="Inter Tight" pitchFamily="2" charset="0"/>
              <a:cs typeface="Inter Tight" pitchFamily="2" charset="0"/>
            </a:endParaRPr>
          </a:p>
        </p:txBody>
      </p:sp>
      <p:pic>
        <p:nvPicPr>
          <p:cNvPr id="18" name="Graphique 17">
            <a:extLst>
              <a:ext uri="{FF2B5EF4-FFF2-40B4-BE49-F238E27FC236}">
                <a16:creationId xmlns:a16="http://schemas.microsoft.com/office/drawing/2014/main" id="{4EE55E52-CE83-1A95-6D6D-FE6509D654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5" y="1514860"/>
            <a:ext cx="503237" cy="113940"/>
          </a:xfrm>
          <a:prstGeom prst="rect">
            <a:avLst/>
          </a:prstGeom>
        </p:spPr>
      </p:pic>
      <p:pic>
        <p:nvPicPr>
          <p:cNvPr id="9" name="Graphique 8">
            <a:extLst>
              <a:ext uri="{FF2B5EF4-FFF2-40B4-BE49-F238E27FC236}">
                <a16:creationId xmlns:a16="http://schemas.microsoft.com/office/drawing/2014/main" id="{0044D3E9-C0DF-6B91-AA3A-668E7F6179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708" y="2982260"/>
            <a:ext cx="11158583" cy="3015584"/>
          </a:xfrm>
          <a:prstGeom prst="rect">
            <a:avLst/>
          </a:prstGeom>
        </p:spPr>
      </p:pic>
    </p:spTree>
    <p:extLst>
      <p:ext uri="{BB962C8B-B14F-4D97-AF65-F5344CB8AC3E}">
        <p14:creationId xmlns:p14="http://schemas.microsoft.com/office/powerpoint/2010/main" val="54996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DD934B6-6C30-33AB-5F48-A8F29AEDB2D0}"/>
              </a:ext>
            </a:extLst>
          </p:cNvPr>
          <p:cNvSpPr/>
          <p:nvPr/>
        </p:nvSpPr>
        <p:spPr>
          <a:xfrm>
            <a:off x="10328333" y="6064570"/>
            <a:ext cx="1619275" cy="663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venir LT Std 55 Roman"/>
              <a:ea typeface="+mn-ea"/>
              <a:cs typeface="+mn-cs"/>
            </a:endParaRPr>
          </a:p>
        </p:txBody>
      </p:sp>
      <p:graphicFrame>
        <p:nvGraphicFramePr>
          <p:cNvPr id="7" name="Objet 6" hidden="1">
            <a:extLst>
              <a:ext uri="{FF2B5EF4-FFF2-40B4-BE49-F238E27FC236}">
                <a16:creationId xmlns:a16="http://schemas.microsoft.com/office/drawing/2014/main" id="{FB51E5EC-855D-4145-ABCF-49CBBA05C5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95" imgH="394" progId="TCLayout.ActiveDocument.1">
                  <p:embed/>
                </p:oleObj>
              </mc:Choice>
              <mc:Fallback>
                <p:oleObj name="Diapositive think-cell" r:id="rId4" imgW="395" imgH="394" progId="TCLayout.ActiveDocument.1">
                  <p:embed/>
                  <p:pic>
                    <p:nvPicPr>
                      <p:cNvPr id="7" name="Objet 6" hidden="1">
                        <a:extLst>
                          <a:ext uri="{FF2B5EF4-FFF2-40B4-BE49-F238E27FC236}">
                            <a16:creationId xmlns:a16="http://schemas.microsoft.com/office/drawing/2014/main" id="{FB51E5EC-855D-4145-ABCF-49CBBA05C5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re 3">
            <a:extLst>
              <a:ext uri="{FF2B5EF4-FFF2-40B4-BE49-F238E27FC236}">
                <a16:creationId xmlns:a16="http://schemas.microsoft.com/office/drawing/2014/main" id="{3884D789-064D-462A-9162-EF5A9EC6A672}"/>
              </a:ext>
            </a:extLst>
          </p:cNvPr>
          <p:cNvSpPr>
            <a:spLocks noGrp="1"/>
          </p:cNvSpPr>
          <p:nvPr>
            <p:ph type="title"/>
          </p:nvPr>
        </p:nvSpPr>
        <p:spPr/>
        <p:txBody>
          <a:bodyPr vert="horz"/>
          <a:lstStyle/>
          <a:p>
            <a:r>
              <a:rPr lang="fr-FR" sz="3000" dirty="0"/>
              <a:t>Pour aller plus loin….</a:t>
            </a:r>
          </a:p>
        </p:txBody>
      </p:sp>
      <p:pic>
        <p:nvPicPr>
          <p:cNvPr id="9" name="Image 8">
            <a:hlinkClick r:id="rId6"/>
            <a:extLst>
              <a:ext uri="{FF2B5EF4-FFF2-40B4-BE49-F238E27FC236}">
                <a16:creationId xmlns:a16="http://schemas.microsoft.com/office/drawing/2014/main" id="{0D855ABB-23D8-EE7C-F06B-8635462B8761}"/>
              </a:ext>
            </a:extLst>
          </p:cNvPr>
          <p:cNvPicPr>
            <a:picLocks noChangeAspect="1"/>
          </p:cNvPicPr>
          <p:nvPr/>
        </p:nvPicPr>
        <p:blipFill>
          <a:blip r:embed="rId7"/>
          <a:stretch>
            <a:fillRect/>
          </a:stretch>
        </p:blipFill>
        <p:spPr>
          <a:xfrm rot="16200000">
            <a:off x="-433787" y="2139533"/>
            <a:ext cx="5270956" cy="3715128"/>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726E6E73-8A0A-8C48-9978-841BFACA54F2}"/>
              </a:ext>
            </a:extLst>
          </p:cNvPr>
          <p:cNvSpPr txBox="1"/>
          <p:nvPr/>
        </p:nvSpPr>
        <p:spPr>
          <a:xfrm>
            <a:off x="4806950" y="2395560"/>
            <a:ext cx="62103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Avenir LT Std 55 Roman"/>
                <a:ea typeface="+mn-ea"/>
                <a:cs typeface="+mn-cs"/>
              </a:rPr>
              <a:t>L’ADEME et GRDF ont édité un guide sur les usages des gaz renouvelables, apportant des explications complémentaires sur tous ces mécanismes.</a:t>
            </a:r>
          </a:p>
        </p:txBody>
      </p:sp>
      <p:sp>
        <p:nvSpPr>
          <p:cNvPr id="53" name="ZoneTexte 52">
            <a:extLst>
              <a:ext uri="{FF2B5EF4-FFF2-40B4-BE49-F238E27FC236}">
                <a16:creationId xmlns:a16="http://schemas.microsoft.com/office/drawing/2014/main" id="{C46B7880-8D94-F467-2D2C-E51BCFFBD45E}"/>
              </a:ext>
            </a:extLst>
          </p:cNvPr>
          <p:cNvSpPr txBox="1"/>
          <p:nvPr/>
        </p:nvSpPr>
        <p:spPr>
          <a:xfrm>
            <a:off x="4806950" y="1588049"/>
            <a:ext cx="6223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053A1"/>
                </a:solidFill>
                <a:effectLst/>
                <a:uLnTx/>
                <a:uFillTx/>
                <a:latin typeface="Work Sans" pitchFamily="2" charset="0"/>
                <a:ea typeface="+mn-ea"/>
                <a:cs typeface="+mn-cs"/>
              </a:rPr>
              <a:t>Un guide ADEME / GRDF pour accompagner les acteurs souhaitant valoriser les gaz renouvelables </a:t>
            </a:r>
            <a:endParaRPr kumimoji="0" lang="fr-FR" sz="1800" b="0" i="0" u="none" strike="noStrike" kern="1200" cap="none" spc="0" normalizeH="0" baseline="0" noProof="0">
              <a:ln>
                <a:noFill/>
              </a:ln>
              <a:solidFill>
                <a:srgbClr val="0053A1"/>
              </a:solidFill>
              <a:effectLst/>
              <a:uLnTx/>
              <a:uFillTx/>
              <a:latin typeface="Avenir LT Std 55 Roman"/>
              <a:ea typeface="+mn-ea"/>
              <a:cs typeface="+mn-cs"/>
            </a:endParaRPr>
          </a:p>
        </p:txBody>
      </p:sp>
      <p:pic>
        <p:nvPicPr>
          <p:cNvPr id="56" name="Image 55" descr="Une image contenant capture d’écran, motif, noir et blanc, carré&#10;&#10;Description générée automatiquement">
            <a:extLst>
              <a:ext uri="{FF2B5EF4-FFF2-40B4-BE49-F238E27FC236}">
                <a16:creationId xmlns:a16="http://schemas.microsoft.com/office/drawing/2014/main" id="{6D8A9527-3130-C0EE-75C6-345FE02C53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318890"/>
            <a:ext cx="3170811" cy="3170811"/>
          </a:xfrm>
          <a:prstGeom prst="rect">
            <a:avLst/>
          </a:prstGeom>
        </p:spPr>
      </p:pic>
    </p:spTree>
    <p:extLst>
      <p:ext uri="{BB962C8B-B14F-4D97-AF65-F5344CB8AC3E}">
        <p14:creationId xmlns:p14="http://schemas.microsoft.com/office/powerpoint/2010/main" val="1283677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DE53-BF16-2C52-5047-BE4062C6ACD1}"/>
              </a:ext>
            </a:extLst>
          </p:cNvPr>
          <p:cNvSpPr>
            <a:spLocks noGrp="1"/>
          </p:cNvSpPr>
          <p:nvPr>
            <p:ph type="title"/>
          </p:nvPr>
        </p:nvSpPr>
        <p:spPr/>
        <p:txBody>
          <a:bodyPr/>
          <a:lstStyle/>
          <a:p>
            <a:r>
              <a:rPr lang="fr-FR" dirty="0">
                <a:effectLst/>
              </a:rPr>
              <a:t>Trois leviers majeurs</a:t>
            </a:r>
            <a:endParaRPr lang="fr-FR" dirty="0">
              <a:solidFill>
                <a:schemeClr val="accent1"/>
              </a:solidFill>
            </a:endParaRPr>
          </a:p>
        </p:txBody>
      </p:sp>
      <p:sp>
        <p:nvSpPr>
          <p:cNvPr id="6" name="Rectangle : coins arrondis 5">
            <a:extLst>
              <a:ext uri="{FF2B5EF4-FFF2-40B4-BE49-F238E27FC236}">
                <a16:creationId xmlns:a16="http://schemas.microsoft.com/office/drawing/2014/main" id="{1743FEBC-F82F-6ACE-27AA-B592930E3E49}"/>
              </a:ext>
            </a:extLst>
          </p:cNvPr>
          <p:cNvSpPr/>
          <p:nvPr/>
        </p:nvSpPr>
        <p:spPr>
          <a:xfrm>
            <a:off x="8112224" y="1693050"/>
            <a:ext cx="3384451" cy="3888000"/>
          </a:xfrm>
          <a:prstGeom prst="roundRect">
            <a:avLst>
              <a:gd name="adj" fmla="val 6976"/>
            </a:avLst>
          </a:prstGeom>
          <a:solidFill>
            <a:srgbClr val="D5E1E1"/>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251999" rIns="251999" bIns="251999" rtlCol="0" anchor="t"/>
          <a:lstStyle/>
          <a:p>
            <a:r>
              <a:rPr lang="fr-FR" sz="5400" dirty="0">
                <a:solidFill>
                  <a:srgbClr val="249EA0"/>
                </a:solidFill>
                <a:latin typeface="Inter Tight" pitchFamily="2" charset="0"/>
                <a:ea typeface="Inter Tight" pitchFamily="2" charset="0"/>
                <a:cs typeface="Inter Tight" pitchFamily="2" charset="0"/>
              </a:rPr>
              <a:t>03.</a:t>
            </a:r>
          </a:p>
          <a:p>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r>
              <a:rPr lang="fr-FR" sz="2000" b="1" dirty="0">
                <a:solidFill>
                  <a:schemeClr val="tx1"/>
                </a:solidFill>
                <a:latin typeface="Inter Tight SemiBold" pitchFamily="2" charset="0"/>
                <a:ea typeface="Inter Tight SemiBold" pitchFamily="2" charset="0"/>
                <a:cs typeface="Inter Tight SemiBold" pitchFamily="2" charset="0"/>
              </a:rPr>
              <a:t>GRDF accélère</a:t>
            </a:r>
            <a:br>
              <a:rPr lang="fr-FR" sz="2000" b="1" dirty="0">
                <a:solidFill>
                  <a:schemeClr val="tx1"/>
                </a:solidFill>
                <a:latin typeface="Inter Tight SemiBold" pitchFamily="2" charset="0"/>
                <a:ea typeface="Inter Tight SemiBold" pitchFamily="2" charset="0"/>
                <a:cs typeface="Inter Tight SemiBold" pitchFamily="2" charset="0"/>
              </a:rPr>
            </a:br>
            <a:r>
              <a:rPr lang="fr-FR" sz="2000" dirty="0">
                <a:solidFill>
                  <a:schemeClr val="tx1"/>
                </a:solidFill>
                <a:latin typeface="Inter Tight" pitchFamily="2" charset="0"/>
                <a:ea typeface="Inter Tight" pitchFamily="2" charset="0"/>
                <a:cs typeface="Inter Tight" pitchFamily="2" charset="0"/>
              </a:rPr>
              <a:t>sa propre décarbonation, en divisant par deux ses émissions de gaz à effet de serre en 2030</a:t>
            </a:r>
          </a:p>
        </p:txBody>
      </p:sp>
      <p:sp>
        <p:nvSpPr>
          <p:cNvPr id="8" name="Espace réservé du numéro de diapositive 7">
            <a:extLst>
              <a:ext uri="{FF2B5EF4-FFF2-40B4-BE49-F238E27FC236}">
                <a16:creationId xmlns:a16="http://schemas.microsoft.com/office/drawing/2014/main" id="{50DAA5D2-0FB4-A88D-37B2-9AAF8DD002DC}"/>
              </a:ext>
            </a:extLst>
          </p:cNvPr>
          <p:cNvSpPr>
            <a:spLocks noGrp="1"/>
          </p:cNvSpPr>
          <p:nvPr>
            <p:ph type="sldNum" sz="quarter" idx="4"/>
          </p:nvPr>
        </p:nvSpPr>
        <p:spPr/>
        <p:txBody>
          <a:bodyPr/>
          <a:lstStyle/>
          <a:p>
            <a:fld id="{2C0F483E-095F-CB46-A5F6-8D3A2E8640DC}" type="slidenum">
              <a:rPr lang="fr-FR" smtClean="0"/>
              <a:pPr/>
              <a:t>25</a:t>
            </a:fld>
            <a:endParaRPr lang="fr-FR" dirty="0"/>
          </a:p>
        </p:txBody>
      </p:sp>
      <p:pic>
        <p:nvPicPr>
          <p:cNvPr id="4" name="Graphique 3">
            <a:extLst>
              <a:ext uri="{FF2B5EF4-FFF2-40B4-BE49-F238E27FC236}">
                <a16:creationId xmlns:a16="http://schemas.microsoft.com/office/drawing/2014/main" id="{8A633D2A-042D-A975-A7BA-050769C92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5" y="1082812"/>
            <a:ext cx="503237" cy="113940"/>
          </a:xfrm>
          <a:prstGeom prst="rect">
            <a:avLst/>
          </a:prstGeom>
        </p:spPr>
      </p:pic>
    </p:spTree>
    <p:extLst>
      <p:ext uri="{BB962C8B-B14F-4D97-AF65-F5344CB8AC3E}">
        <p14:creationId xmlns:p14="http://schemas.microsoft.com/office/powerpoint/2010/main" val="3778045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id="{A4667B7B-F2C1-A795-8993-FF98F15341FC}"/>
              </a:ext>
            </a:extLst>
          </p:cNvPr>
          <p:cNvGraphicFramePr/>
          <p:nvPr>
            <p:extLst>
              <p:ext uri="{D42A27DB-BD31-4B8C-83A1-F6EECF244321}">
                <p14:modId xmlns:p14="http://schemas.microsoft.com/office/powerpoint/2010/main" val="1450122699"/>
              </p:ext>
            </p:extLst>
          </p:nvPr>
        </p:nvGraphicFramePr>
        <p:xfrm>
          <a:off x="5015880" y="1700808"/>
          <a:ext cx="4456312"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a:extLst>
              <a:ext uri="{FF2B5EF4-FFF2-40B4-BE49-F238E27FC236}">
                <a16:creationId xmlns:a16="http://schemas.microsoft.com/office/drawing/2014/main" id="{5F5EDE53-BF16-2C52-5047-BE4062C6ACD1}"/>
              </a:ext>
            </a:extLst>
          </p:cNvPr>
          <p:cNvSpPr>
            <a:spLocks noGrp="1"/>
          </p:cNvSpPr>
          <p:nvPr>
            <p:ph type="title"/>
          </p:nvPr>
        </p:nvSpPr>
        <p:spPr/>
        <p:txBody>
          <a:bodyPr/>
          <a:lstStyle/>
          <a:p>
            <a:r>
              <a:rPr lang="fr-FR" dirty="0">
                <a:effectLst/>
              </a:rPr>
              <a:t>Bilan carbone de GRDF 2023 : </a:t>
            </a:r>
            <a:r>
              <a:rPr lang="fr-FR" dirty="0">
                <a:solidFill>
                  <a:srgbClr val="249EA0"/>
                </a:solidFill>
                <a:effectLst/>
              </a:rPr>
              <a:t>les 4 grands postes d’émissions </a:t>
            </a:r>
            <a:r>
              <a:rPr lang="fr-FR" dirty="0">
                <a:effectLst/>
              </a:rPr>
              <a:t>hors usage du gaz </a:t>
            </a:r>
            <a:endParaRPr lang="fr-FR" dirty="0"/>
          </a:p>
        </p:txBody>
      </p:sp>
      <p:sp>
        <p:nvSpPr>
          <p:cNvPr id="11" name="ZoneTexte 10">
            <a:extLst>
              <a:ext uri="{FF2B5EF4-FFF2-40B4-BE49-F238E27FC236}">
                <a16:creationId xmlns:a16="http://schemas.microsoft.com/office/drawing/2014/main" id="{D91EEFD9-DE31-7667-26B5-C1F9D24A4B7B}"/>
              </a:ext>
            </a:extLst>
          </p:cNvPr>
          <p:cNvSpPr txBox="1"/>
          <p:nvPr/>
        </p:nvSpPr>
        <p:spPr>
          <a:xfrm>
            <a:off x="660734" y="4838785"/>
            <a:ext cx="2092924" cy="861774"/>
          </a:xfrm>
          <a:prstGeom prst="rect">
            <a:avLst/>
          </a:prstGeom>
          <a:noFill/>
        </p:spPr>
        <p:txBody>
          <a:bodyPr wrap="square" lIns="0" tIns="0" rIns="0" bIns="0" rtlCol="0">
            <a:spAutoFit/>
          </a:bodyPr>
          <a:lstStyle/>
          <a:p>
            <a:r>
              <a:rPr lang="fr-FR" sz="1400" i="1" dirty="0">
                <a:effectLst/>
                <a:latin typeface="Inter Tight" pitchFamily="2" charset="0"/>
                <a:ea typeface="Inter Tight" pitchFamily="2" charset="0"/>
                <a:cs typeface="Inter Tight" pitchFamily="2" charset="0"/>
              </a:rPr>
              <a:t>Émissions directes et indirectes de gaz à effet de serre en 2023 (hors usage du gaz)</a:t>
            </a:r>
            <a:endParaRPr lang="fr-FR" sz="1400" b="1" dirty="0">
              <a:latin typeface="Inter Tight SemiBold" pitchFamily="2" charset="0"/>
              <a:ea typeface="Inter Tight SemiBold" pitchFamily="2" charset="0"/>
              <a:cs typeface="Inter Tight SemiBold" pitchFamily="2" charset="0"/>
            </a:endParaRPr>
          </a:p>
        </p:txBody>
      </p:sp>
      <p:pic>
        <p:nvPicPr>
          <p:cNvPr id="3" name="Image 2" descr="Une image contenant Graphique, logo, Police, graphisme&#10;&#10;Description générée automatiquement">
            <a:extLst>
              <a:ext uri="{FF2B5EF4-FFF2-40B4-BE49-F238E27FC236}">
                <a16:creationId xmlns:a16="http://schemas.microsoft.com/office/drawing/2014/main" id="{4F9BC223-A1DB-B1BA-D139-B76019DB53EB}"/>
              </a:ext>
            </a:extLst>
          </p:cNvPr>
          <p:cNvPicPr>
            <a:picLocks noChangeAspect="1"/>
          </p:cNvPicPr>
          <p:nvPr/>
        </p:nvPicPr>
        <p:blipFill>
          <a:blip r:embed="rId4"/>
          <a:stretch>
            <a:fillRect/>
          </a:stretch>
        </p:blipFill>
        <p:spPr>
          <a:xfrm>
            <a:off x="11300076" y="6309320"/>
            <a:ext cx="699836" cy="287338"/>
          </a:xfrm>
          <a:prstGeom prst="rect">
            <a:avLst/>
          </a:prstGeom>
        </p:spPr>
      </p:pic>
      <p:sp>
        <p:nvSpPr>
          <p:cNvPr id="33" name="Rectangle : coins arrondis 32">
            <a:extLst>
              <a:ext uri="{FF2B5EF4-FFF2-40B4-BE49-F238E27FC236}">
                <a16:creationId xmlns:a16="http://schemas.microsoft.com/office/drawing/2014/main" id="{D0080BD8-30BE-5D35-3A9A-929BE601D34A}"/>
              </a:ext>
            </a:extLst>
          </p:cNvPr>
          <p:cNvSpPr/>
          <p:nvPr/>
        </p:nvSpPr>
        <p:spPr>
          <a:xfrm>
            <a:off x="2719808" y="1996576"/>
            <a:ext cx="2635757" cy="920508"/>
          </a:xfrm>
          <a:prstGeom prst="roundRect">
            <a:avLst>
              <a:gd name="adj" fmla="val 1260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90000" rtlCol="0" anchor="t">
            <a:spAutoFit/>
          </a:bodyPr>
          <a:lstStyle/>
          <a:p>
            <a:pPr>
              <a:spcBef>
                <a:spcPts val="500"/>
              </a:spcBef>
            </a:pPr>
            <a:r>
              <a:rPr lang="fr-FR" sz="2000" b="1" dirty="0">
                <a:solidFill>
                  <a:srgbClr val="249EA0"/>
                </a:solidFill>
                <a:effectLst/>
                <a:latin typeface="Inter Tight SemiBold" pitchFamily="2" charset="0"/>
                <a:ea typeface="Inter Tight SemiBold" pitchFamily="2" charset="0"/>
                <a:cs typeface="Inter Tight SemiBold" pitchFamily="2" charset="0"/>
              </a:rPr>
              <a:t>Émissions de CH</a:t>
            </a:r>
            <a:r>
              <a:rPr lang="fr-FR" sz="2000" b="1" baseline="-25000" dirty="0">
                <a:solidFill>
                  <a:srgbClr val="249EA0"/>
                </a:solidFill>
                <a:effectLst/>
                <a:latin typeface="Inter Tight SemiBold" pitchFamily="2" charset="0"/>
                <a:ea typeface="Inter Tight SemiBold" pitchFamily="2" charset="0"/>
                <a:cs typeface="Inter Tight SemiBold" pitchFamily="2" charset="0"/>
              </a:rPr>
              <a:t>4</a:t>
            </a:r>
          </a:p>
          <a:p>
            <a:pPr>
              <a:spcBef>
                <a:spcPts val="500"/>
              </a:spcBef>
            </a:pPr>
            <a:r>
              <a:rPr lang="fr-FR" sz="1600" dirty="0">
                <a:solidFill>
                  <a:schemeClr val="tx1"/>
                </a:solidFill>
                <a:effectLst/>
                <a:latin typeface="Inter Tight" pitchFamily="2" charset="0"/>
                <a:ea typeface="Inter Tight" pitchFamily="2" charset="0"/>
                <a:cs typeface="Inter Tight" pitchFamily="2" charset="0"/>
              </a:rPr>
              <a:t>67 %</a:t>
            </a:r>
            <a:r>
              <a:rPr lang="fr-FR" sz="1600" dirty="0">
                <a:solidFill>
                  <a:schemeClr val="tx1"/>
                </a:solidFill>
                <a:latin typeface="Inter Tight" pitchFamily="2" charset="0"/>
                <a:ea typeface="Inter Tight" pitchFamily="2" charset="0"/>
                <a:cs typeface="Inter Tight" pitchFamily="2" charset="0"/>
              </a:rPr>
              <a:t> - 444 kt </a:t>
            </a:r>
            <a:r>
              <a:rPr lang="fr-FR" sz="1600" dirty="0" err="1">
                <a:solidFill>
                  <a:schemeClr val="tx1"/>
                </a:solidFill>
                <a:latin typeface="Inter Tight" pitchFamily="2" charset="0"/>
                <a:ea typeface="Inter Tight" pitchFamily="2" charset="0"/>
                <a:cs typeface="Inter Tight" pitchFamily="2" charset="0"/>
              </a:rPr>
              <a:t>CO₂eq</a:t>
            </a:r>
            <a:endParaRPr lang="fr-FR" sz="1600" dirty="0">
              <a:solidFill>
                <a:schemeClr val="tx1"/>
              </a:solidFill>
              <a:latin typeface="Inter Tight" pitchFamily="2" charset="0"/>
              <a:ea typeface="Inter Tight" pitchFamily="2" charset="0"/>
              <a:cs typeface="Inter Tight" pitchFamily="2" charset="0"/>
            </a:endParaRPr>
          </a:p>
        </p:txBody>
      </p:sp>
      <p:pic>
        <p:nvPicPr>
          <p:cNvPr id="34" name="Graphique 33">
            <a:extLst>
              <a:ext uri="{FF2B5EF4-FFF2-40B4-BE49-F238E27FC236}">
                <a16:creationId xmlns:a16="http://schemas.microsoft.com/office/drawing/2014/main" id="{93748479-C650-8837-E0CA-C88390C3F95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872452" y="1625630"/>
            <a:ext cx="450670" cy="450670"/>
          </a:xfrm>
          <a:prstGeom prst="rect">
            <a:avLst/>
          </a:prstGeom>
        </p:spPr>
      </p:pic>
      <p:pic>
        <p:nvPicPr>
          <p:cNvPr id="42" name="Graphique 41">
            <a:extLst>
              <a:ext uri="{FF2B5EF4-FFF2-40B4-BE49-F238E27FC236}">
                <a16:creationId xmlns:a16="http://schemas.microsoft.com/office/drawing/2014/main" id="{C7B8A99E-5F8F-E76F-163C-879A8D62DCA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01240" y="4325115"/>
            <a:ext cx="450670" cy="450670"/>
          </a:xfrm>
          <a:prstGeom prst="rect">
            <a:avLst/>
          </a:prstGeom>
        </p:spPr>
      </p:pic>
      <p:sp>
        <p:nvSpPr>
          <p:cNvPr id="43" name="ZoneTexte 42">
            <a:extLst>
              <a:ext uri="{FF2B5EF4-FFF2-40B4-BE49-F238E27FC236}">
                <a16:creationId xmlns:a16="http://schemas.microsoft.com/office/drawing/2014/main" id="{E9F8F286-408D-3F18-3122-8DBBD266D52C}"/>
              </a:ext>
            </a:extLst>
          </p:cNvPr>
          <p:cNvSpPr txBox="1"/>
          <p:nvPr/>
        </p:nvSpPr>
        <p:spPr>
          <a:xfrm>
            <a:off x="5193355" y="6415200"/>
            <a:ext cx="1805301"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accélère sa décarbonation</a:t>
            </a:r>
            <a:endParaRPr lang="fr-FR" sz="900" dirty="0">
              <a:latin typeface="Inter Tight" pitchFamily="2" charset="0"/>
              <a:ea typeface="Inter Tight" pitchFamily="2" charset="0"/>
              <a:cs typeface="Inter Tight" pitchFamily="2" charset="0"/>
            </a:endParaRPr>
          </a:p>
        </p:txBody>
      </p:sp>
      <p:sp>
        <p:nvSpPr>
          <p:cNvPr id="6" name="Espace réservé du numéro de diapositive 5">
            <a:extLst>
              <a:ext uri="{FF2B5EF4-FFF2-40B4-BE49-F238E27FC236}">
                <a16:creationId xmlns:a16="http://schemas.microsoft.com/office/drawing/2014/main" id="{998141F9-9582-77A4-A0C7-F3D7260B0973}"/>
              </a:ext>
            </a:extLst>
          </p:cNvPr>
          <p:cNvSpPr>
            <a:spLocks noGrp="1"/>
          </p:cNvSpPr>
          <p:nvPr>
            <p:ph type="sldNum" sz="quarter" idx="4"/>
          </p:nvPr>
        </p:nvSpPr>
        <p:spPr/>
        <p:txBody>
          <a:bodyPr/>
          <a:lstStyle/>
          <a:p>
            <a:fld id="{2C0F483E-095F-CB46-A5F6-8D3A2E8640DC}" type="slidenum">
              <a:rPr lang="fr-FR" smtClean="0"/>
              <a:pPr/>
              <a:t>26</a:t>
            </a:fld>
            <a:endParaRPr lang="fr-FR" dirty="0"/>
          </a:p>
        </p:txBody>
      </p:sp>
      <p:cxnSp>
        <p:nvCxnSpPr>
          <p:cNvPr id="16" name="Connecteur droit 15">
            <a:extLst>
              <a:ext uri="{FF2B5EF4-FFF2-40B4-BE49-F238E27FC236}">
                <a16:creationId xmlns:a16="http://schemas.microsoft.com/office/drawing/2014/main" id="{1608FD59-97AE-09E5-DA6C-5ACECB8540C3}"/>
              </a:ext>
            </a:extLst>
          </p:cNvPr>
          <p:cNvCxnSpPr/>
          <p:nvPr/>
        </p:nvCxnSpPr>
        <p:spPr>
          <a:xfrm>
            <a:off x="5195111" y="2416082"/>
            <a:ext cx="1783963" cy="0"/>
          </a:xfrm>
          <a:prstGeom prst="line">
            <a:avLst/>
          </a:prstGeom>
          <a:ln>
            <a:solidFill>
              <a:srgbClr val="249EA0"/>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AF76D1B6-777E-FCD1-1A1C-E87BF93D71C8}"/>
              </a:ext>
            </a:extLst>
          </p:cNvPr>
          <p:cNvCxnSpPr>
            <a:cxnSpLocks/>
          </p:cNvCxnSpPr>
          <p:nvPr/>
        </p:nvCxnSpPr>
        <p:spPr>
          <a:xfrm>
            <a:off x="8723503" y="2996952"/>
            <a:ext cx="777737" cy="0"/>
          </a:xfrm>
          <a:prstGeom prst="line">
            <a:avLst/>
          </a:prstGeom>
          <a:ln>
            <a:solidFill>
              <a:srgbClr val="0DA5D3"/>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C1415EF5-1E91-2AF1-BED5-8129534EC9E9}"/>
              </a:ext>
            </a:extLst>
          </p:cNvPr>
          <p:cNvCxnSpPr>
            <a:cxnSpLocks/>
          </p:cNvCxnSpPr>
          <p:nvPr/>
        </p:nvCxnSpPr>
        <p:spPr>
          <a:xfrm>
            <a:off x="8507479" y="5085184"/>
            <a:ext cx="928720" cy="0"/>
          </a:xfrm>
          <a:prstGeom prst="line">
            <a:avLst/>
          </a:prstGeom>
          <a:ln>
            <a:solidFill>
              <a:srgbClr val="728A88"/>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781D715C-5BAF-772F-EAA2-FB51563FBB61}"/>
              </a:ext>
            </a:extLst>
          </p:cNvPr>
          <p:cNvCxnSpPr>
            <a:cxnSpLocks/>
          </p:cNvCxnSpPr>
          <p:nvPr/>
        </p:nvCxnSpPr>
        <p:spPr>
          <a:xfrm>
            <a:off x="5195111" y="5247969"/>
            <a:ext cx="2232248" cy="0"/>
          </a:xfrm>
          <a:prstGeom prst="line">
            <a:avLst/>
          </a:prstGeom>
          <a:ln>
            <a:solidFill>
              <a:srgbClr val="9DBDBD"/>
            </a:solidFill>
          </a:ln>
        </p:spPr>
        <p:style>
          <a:lnRef idx="2">
            <a:schemeClr val="accent1"/>
          </a:lnRef>
          <a:fillRef idx="0">
            <a:schemeClr val="accent1"/>
          </a:fillRef>
          <a:effectRef idx="1">
            <a:schemeClr val="accent1"/>
          </a:effectRef>
          <a:fontRef idx="minor">
            <a:schemeClr val="tx1"/>
          </a:fontRef>
        </p:style>
      </p:cxnSp>
      <p:sp>
        <p:nvSpPr>
          <p:cNvPr id="25" name="Rectangle : coins arrondis 24">
            <a:extLst>
              <a:ext uri="{FF2B5EF4-FFF2-40B4-BE49-F238E27FC236}">
                <a16:creationId xmlns:a16="http://schemas.microsoft.com/office/drawing/2014/main" id="{D7EB22CD-28A4-0C10-69E8-214E18073D33}"/>
              </a:ext>
            </a:extLst>
          </p:cNvPr>
          <p:cNvSpPr/>
          <p:nvPr/>
        </p:nvSpPr>
        <p:spPr>
          <a:xfrm>
            <a:off x="3559282" y="4550450"/>
            <a:ext cx="2355909" cy="1252097"/>
          </a:xfrm>
          <a:prstGeom prst="roundRect">
            <a:avLst>
              <a:gd name="adj" fmla="val 1260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90000" rtlCol="0" anchor="t">
            <a:spAutoFit/>
          </a:bodyPr>
          <a:lstStyle/>
          <a:p>
            <a:pPr>
              <a:spcBef>
                <a:spcPts val="500"/>
              </a:spcBef>
            </a:pPr>
            <a:r>
              <a:rPr lang="fr-FR" sz="2000" b="1" dirty="0">
                <a:solidFill>
                  <a:srgbClr val="9DBDBD"/>
                </a:solidFill>
                <a:effectLst/>
                <a:latin typeface="Inter Tight SemiBold" pitchFamily="2" charset="0"/>
                <a:ea typeface="Inter Tight SemiBold" pitchFamily="2" charset="0"/>
                <a:cs typeface="Inter Tight SemiBold" pitchFamily="2" charset="0"/>
              </a:rPr>
              <a:t>Vie de l’entreprise</a:t>
            </a:r>
            <a:endParaRPr lang="fr-FR" sz="2000" b="1" baseline="-25000" dirty="0">
              <a:solidFill>
                <a:srgbClr val="9DBDBD"/>
              </a:solidFill>
              <a:effectLst/>
              <a:latin typeface="Inter Tight SemiBold" pitchFamily="2" charset="0"/>
              <a:ea typeface="Inter Tight SemiBold" pitchFamily="2" charset="0"/>
              <a:cs typeface="Inter Tight SemiBold" pitchFamily="2" charset="0"/>
            </a:endParaRPr>
          </a:p>
          <a:p>
            <a:pPr>
              <a:spcBef>
                <a:spcPts val="500"/>
              </a:spcBef>
            </a:pPr>
            <a:r>
              <a:rPr lang="fr-FR" sz="1600" dirty="0">
                <a:solidFill>
                  <a:schemeClr val="tx1"/>
                </a:solidFill>
                <a:effectLst/>
                <a:latin typeface="Inter Tight" pitchFamily="2" charset="0"/>
                <a:ea typeface="Inter Tight" pitchFamily="2" charset="0"/>
                <a:cs typeface="Inter Tight" pitchFamily="2" charset="0"/>
              </a:rPr>
              <a:t>8,5 %</a:t>
            </a:r>
            <a:r>
              <a:rPr lang="fr-FR" sz="1600" dirty="0">
                <a:solidFill>
                  <a:schemeClr val="tx1"/>
                </a:solidFill>
                <a:latin typeface="Inter Tight" pitchFamily="2" charset="0"/>
                <a:ea typeface="Inter Tight" pitchFamily="2" charset="0"/>
                <a:cs typeface="Inter Tight" pitchFamily="2" charset="0"/>
              </a:rPr>
              <a:t> - 62 kt </a:t>
            </a:r>
            <a:r>
              <a:rPr lang="fr-FR" sz="1600" dirty="0" err="1">
                <a:solidFill>
                  <a:schemeClr val="tx1"/>
                </a:solidFill>
                <a:latin typeface="Inter Tight" pitchFamily="2" charset="0"/>
                <a:ea typeface="Inter Tight" pitchFamily="2" charset="0"/>
                <a:cs typeface="Inter Tight" pitchFamily="2" charset="0"/>
              </a:rPr>
              <a:t>CO₂eq</a:t>
            </a:r>
            <a:endParaRPr lang="fr-FR" sz="1600" dirty="0">
              <a:solidFill>
                <a:schemeClr val="tx1"/>
              </a:solidFill>
              <a:latin typeface="Inter Tight" pitchFamily="2" charset="0"/>
              <a:ea typeface="Inter Tight" pitchFamily="2" charset="0"/>
              <a:cs typeface="Inter Tight" pitchFamily="2" charset="0"/>
            </a:endParaRPr>
          </a:p>
        </p:txBody>
      </p:sp>
      <p:pic>
        <p:nvPicPr>
          <p:cNvPr id="26" name="Graphique 25">
            <a:extLst>
              <a:ext uri="{FF2B5EF4-FFF2-40B4-BE49-F238E27FC236}">
                <a16:creationId xmlns:a16="http://schemas.microsoft.com/office/drawing/2014/main" id="{ED76FC4C-70A4-BD20-5D17-6B9EB9C0A25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730533" y="4233599"/>
            <a:ext cx="450670" cy="450670"/>
          </a:xfrm>
          <a:prstGeom prst="rect">
            <a:avLst/>
          </a:prstGeom>
        </p:spPr>
      </p:pic>
      <p:sp>
        <p:nvSpPr>
          <p:cNvPr id="27" name="Rectangle : coins arrondis 26">
            <a:extLst>
              <a:ext uri="{FF2B5EF4-FFF2-40B4-BE49-F238E27FC236}">
                <a16:creationId xmlns:a16="http://schemas.microsoft.com/office/drawing/2014/main" id="{37690C9B-4B38-F730-EE34-FA420E02B9F8}"/>
              </a:ext>
            </a:extLst>
          </p:cNvPr>
          <p:cNvSpPr/>
          <p:nvPr/>
        </p:nvSpPr>
        <p:spPr>
          <a:xfrm>
            <a:off x="9393855" y="1986602"/>
            <a:ext cx="2355909" cy="1583686"/>
          </a:xfrm>
          <a:prstGeom prst="roundRect">
            <a:avLst>
              <a:gd name="adj" fmla="val 1260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90000" rtlCol="0" anchor="t">
            <a:spAutoFit/>
          </a:bodyPr>
          <a:lstStyle/>
          <a:p>
            <a:pPr>
              <a:spcBef>
                <a:spcPts val="500"/>
              </a:spcBef>
            </a:pPr>
            <a:r>
              <a:rPr lang="fr-FR" sz="2000" b="1" dirty="0">
                <a:solidFill>
                  <a:srgbClr val="0DA5D3"/>
                </a:solidFill>
                <a:effectLst/>
                <a:latin typeface="Inter Tight SemiBold" pitchFamily="2" charset="0"/>
                <a:ea typeface="Inter Tight SemiBold" pitchFamily="2" charset="0"/>
                <a:cs typeface="Inter Tight SemiBold" pitchFamily="2" charset="0"/>
              </a:rPr>
              <a:t>Travaux et modernisation du réseau</a:t>
            </a:r>
            <a:endParaRPr lang="fr-FR" sz="2000" b="1" baseline="-25000" dirty="0">
              <a:solidFill>
                <a:srgbClr val="0DA5D3"/>
              </a:solidFill>
              <a:effectLst/>
              <a:latin typeface="Inter Tight SemiBold" pitchFamily="2" charset="0"/>
              <a:ea typeface="Inter Tight SemiBold" pitchFamily="2" charset="0"/>
              <a:cs typeface="Inter Tight SemiBold" pitchFamily="2" charset="0"/>
            </a:endParaRPr>
          </a:p>
          <a:p>
            <a:pPr>
              <a:spcBef>
                <a:spcPts val="500"/>
              </a:spcBef>
            </a:pPr>
            <a:r>
              <a:rPr lang="fr-FR" sz="1600" dirty="0">
                <a:solidFill>
                  <a:schemeClr val="tx1"/>
                </a:solidFill>
                <a:effectLst/>
                <a:latin typeface="Inter Tight" pitchFamily="2" charset="0"/>
                <a:ea typeface="Inter Tight" pitchFamily="2" charset="0"/>
                <a:cs typeface="Inter Tight" pitchFamily="2" charset="0"/>
              </a:rPr>
              <a:t>13,5 %</a:t>
            </a:r>
            <a:r>
              <a:rPr lang="fr-FR" sz="1600" dirty="0">
                <a:solidFill>
                  <a:schemeClr val="tx1"/>
                </a:solidFill>
                <a:latin typeface="Inter Tight" pitchFamily="2" charset="0"/>
                <a:ea typeface="Inter Tight" pitchFamily="2" charset="0"/>
                <a:cs typeface="Inter Tight" pitchFamily="2" charset="0"/>
              </a:rPr>
              <a:t> - 90 kt </a:t>
            </a:r>
            <a:r>
              <a:rPr lang="fr-FR" sz="1600" dirty="0" err="1">
                <a:solidFill>
                  <a:schemeClr val="tx1"/>
                </a:solidFill>
                <a:latin typeface="Inter Tight" pitchFamily="2" charset="0"/>
                <a:ea typeface="Inter Tight" pitchFamily="2" charset="0"/>
                <a:cs typeface="Inter Tight" pitchFamily="2" charset="0"/>
              </a:rPr>
              <a:t>CO₂eq</a:t>
            </a:r>
            <a:endParaRPr lang="fr-FR" sz="1600" dirty="0">
              <a:solidFill>
                <a:schemeClr val="tx1"/>
              </a:solidFill>
              <a:latin typeface="Inter Tight" pitchFamily="2" charset="0"/>
              <a:ea typeface="Inter Tight" pitchFamily="2" charset="0"/>
              <a:cs typeface="Inter Tight" pitchFamily="2" charset="0"/>
            </a:endParaRPr>
          </a:p>
        </p:txBody>
      </p:sp>
      <p:pic>
        <p:nvPicPr>
          <p:cNvPr id="28" name="Graphique 27">
            <a:extLst>
              <a:ext uri="{FF2B5EF4-FFF2-40B4-BE49-F238E27FC236}">
                <a16:creationId xmlns:a16="http://schemas.microsoft.com/office/drawing/2014/main" id="{0F75BE40-4CF6-6386-8553-FF66EC5C490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604446" y="1677101"/>
            <a:ext cx="450670" cy="450670"/>
          </a:xfrm>
          <a:prstGeom prst="rect">
            <a:avLst/>
          </a:prstGeom>
        </p:spPr>
      </p:pic>
      <p:sp>
        <p:nvSpPr>
          <p:cNvPr id="44" name="Rectangle : coins arrondis 43">
            <a:extLst>
              <a:ext uri="{FF2B5EF4-FFF2-40B4-BE49-F238E27FC236}">
                <a16:creationId xmlns:a16="http://schemas.microsoft.com/office/drawing/2014/main" id="{A74C6050-56EC-DBF1-BA71-EDC74553845C}"/>
              </a:ext>
            </a:extLst>
          </p:cNvPr>
          <p:cNvSpPr/>
          <p:nvPr/>
        </p:nvSpPr>
        <p:spPr>
          <a:xfrm>
            <a:off x="9393855" y="4684269"/>
            <a:ext cx="2355909" cy="920508"/>
          </a:xfrm>
          <a:prstGeom prst="roundRect">
            <a:avLst>
              <a:gd name="adj" fmla="val 1260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90000" rtlCol="0" anchor="t">
            <a:spAutoFit/>
          </a:bodyPr>
          <a:lstStyle/>
          <a:p>
            <a:pPr>
              <a:spcBef>
                <a:spcPts val="500"/>
              </a:spcBef>
            </a:pPr>
            <a:r>
              <a:rPr lang="fr-FR" sz="2000" b="1" dirty="0">
                <a:solidFill>
                  <a:srgbClr val="728A88"/>
                </a:solidFill>
                <a:effectLst/>
                <a:latin typeface="Inter Tight SemiBold" pitchFamily="2" charset="0"/>
                <a:ea typeface="Inter Tight SemiBold" pitchFamily="2" charset="0"/>
                <a:cs typeface="Inter Tight SemiBold" pitchFamily="2" charset="0"/>
              </a:rPr>
              <a:t>Achats</a:t>
            </a:r>
            <a:endParaRPr lang="fr-FR" sz="2000" b="1" baseline="-25000" dirty="0">
              <a:solidFill>
                <a:srgbClr val="728A88"/>
              </a:solidFill>
              <a:effectLst/>
              <a:latin typeface="Inter Tight SemiBold" pitchFamily="2" charset="0"/>
              <a:ea typeface="Inter Tight SemiBold" pitchFamily="2" charset="0"/>
              <a:cs typeface="Inter Tight SemiBold" pitchFamily="2" charset="0"/>
            </a:endParaRPr>
          </a:p>
          <a:p>
            <a:pPr>
              <a:spcBef>
                <a:spcPts val="500"/>
              </a:spcBef>
            </a:pPr>
            <a:r>
              <a:rPr lang="fr-FR" sz="1600" dirty="0">
                <a:solidFill>
                  <a:schemeClr val="tx1"/>
                </a:solidFill>
                <a:effectLst/>
                <a:latin typeface="Inter Tight" pitchFamily="2" charset="0"/>
                <a:ea typeface="Inter Tight" pitchFamily="2" charset="0"/>
                <a:cs typeface="Inter Tight" pitchFamily="2" charset="0"/>
              </a:rPr>
              <a:t>11 %</a:t>
            </a:r>
            <a:r>
              <a:rPr lang="fr-FR" sz="1600" dirty="0">
                <a:solidFill>
                  <a:schemeClr val="tx1"/>
                </a:solidFill>
                <a:latin typeface="Inter Tight" pitchFamily="2" charset="0"/>
                <a:ea typeface="Inter Tight" pitchFamily="2" charset="0"/>
                <a:cs typeface="Inter Tight" pitchFamily="2" charset="0"/>
              </a:rPr>
              <a:t> - 72 kt </a:t>
            </a:r>
            <a:r>
              <a:rPr lang="fr-FR" sz="1600" dirty="0" err="1">
                <a:solidFill>
                  <a:schemeClr val="tx1"/>
                </a:solidFill>
                <a:latin typeface="Inter Tight" pitchFamily="2" charset="0"/>
                <a:ea typeface="Inter Tight" pitchFamily="2" charset="0"/>
                <a:cs typeface="Inter Tight" pitchFamily="2" charset="0"/>
              </a:rPr>
              <a:t>CO₂eq</a:t>
            </a:r>
            <a:endParaRPr lang="fr-FR" sz="1600" dirty="0">
              <a:solidFill>
                <a:schemeClr val="tx1"/>
              </a:solidFill>
              <a:latin typeface="Inter Tight" pitchFamily="2" charset="0"/>
              <a:ea typeface="Inter Tight" pitchFamily="2" charset="0"/>
              <a:cs typeface="Inter Tight" pitchFamily="2" charset="0"/>
            </a:endParaRPr>
          </a:p>
        </p:txBody>
      </p:sp>
      <p:pic>
        <p:nvPicPr>
          <p:cNvPr id="47" name="Graphique 46">
            <a:extLst>
              <a:ext uri="{FF2B5EF4-FFF2-40B4-BE49-F238E27FC236}">
                <a16:creationId xmlns:a16="http://schemas.microsoft.com/office/drawing/2014/main" id="{0959B3C5-F2FF-4E54-8EF6-85D80E6415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5325" y="1514860"/>
            <a:ext cx="503237" cy="113940"/>
          </a:xfrm>
          <a:prstGeom prst="rect">
            <a:avLst/>
          </a:prstGeom>
        </p:spPr>
      </p:pic>
    </p:spTree>
    <p:extLst>
      <p:ext uri="{BB962C8B-B14F-4D97-AF65-F5344CB8AC3E}">
        <p14:creationId xmlns:p14="http://schemas.microsoft.com/office/powerpoint/2010/main" val="4282484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 coins arrondis 22">
            <a:extLst>
              <a:ext uri="{FF2B5EF4-FFF2-40B4-BE49-F238E27FC236}">
                <a16:creationId xmlns:a16="http://schemas.microsoft.com/office/drawing/2014/main" id="{C3BE8D79-5074-D7CD-02DC-08F69DBBDEB1}"/>
              </a:ext>
            </a:extLst>
          </p:cNvPr>
          <p:cNvSpPr/>
          <p:nvPr/>
        </p:nvSpPr>
        <p:spPr>
          <a:xfrm>
            <a:off x="6203938" y="1844824"/>
            <a:ext cx="5795974" cy="3166436"/>
          </a:xfrm>
          <a:prstGeom prst="roundRect">
            <a:avLst>
              <a:gd name="adj" fmla="val 5887"/>
            </a:avLst>
          </a:prstGeom>
          <a:solidFill>
            <a:schemeClr val="bg1"/>
          </a:solidFill>
          <a:ln w="12700">
            <a:solidFill>
              <a:srgbClr val="C8DBEE"/>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ctr">
            <a:noAutofit/>
          </a:bodyPr>
          <a:lstStyle/>
          <a:p>
            <a:pPr>
              <a:spcBef>
                <a:spcPts val="1000"/>
              </a:spcBef>
            </a:pPr>
            <a:endParaRPr lang="fr-FR" sz="1600" dirty="0">
              <a:solidFill>
                <a:srgbClr val="249EA0"/>
              </a:solidFill>
              <a:effectLst/>
              <a:latin typeface="Inter Tight" pitchFamily="2" charset="0"/>
              <a:ea typeface="Inter Tight" pitchFamily="2" charset="0"/>
              <a:cs typeface="Inter Tight" pitchFamily="2" charset="0"/>
            </a:endParaRPr>
          </a:p>
        </p:txBody>
      </p:sp>
      <p:sp>
        <p:nvSpPr>
          <p:cNvPr id="10" name="Titre 9">
            <a:extLst>
              <a:ext uri="{FF2B5EF4-FFF2-40B4-BE49-F238E27FC236}">
                <a16:creationId xmlns:a16="http://schemas.microsoft.com/office/drawing/2014/main" id="{8F106A08-303F-98CA-249A-91A0D43644D1}"/>
              </a:ext>
            </a:extLst>
          </p:cNvPr>
          <p:cNvSpPr>
            <a:spLocks noGrp="1"/>
          </p:cNvSpPr>
          <p:nvPr>
            <p:ph type="title"/>
          </p:nvPr>
        </p:nvSpPr>
        <p:spPr/>
        <p:txBody>
          <a:bodyPr/>
          <a:lstStyle/>
          <a:p>
            <a:r>
              <a:rPr lang="fr-FR" dirty="0">
                <a:effectLst/>
              </a:rPr>
              <a:t>       </a:t>
            </a:r>
            <a:r>
              <a:rPr lang="fr-FR" dirty="0">
                <a:solidFill>
                  <a:srgbClr val="249EA0"/>
                </a:solidFill>
                <a:effectLst/>
              </a:rPr>
              <a:t>Émissions de CH</a:t>
            </a:r>
            <a:r>
              <a:rPr lang="fr-FR" baseline="-25000" dirty="0">
                <a:solidFill>
                  <a:srgbClr val="249EA0"/>
                </a:solidFill>
                <a:effectLst/>
              </a:rPr>
              <a:t>4</a:t>
            </a:r>
            <a:r>
              <a:rPr lang="fr-FR" dirty="0">
                <a:solidFill>
                  <a:srgbClr val="249EA0"/>
                </a:solidFill>
                <a:effectLst/>
              </a:rPr>
              <a:t> : </a:t>
            </a:r>
            <a:r>
              <a:rPr lang="fr-FR" dirty="0">
                <a:effectLst/>
              </a:rPr>
              <a:t>GRDF pleinement engagé </a:t>
            </a:r>
            <a:br>
              <a:rPr lang="fr-FR" dirty="0">
                <a:effectLst/>
              </a:rPr>
            </a:br>
            <a:r>
              <a:rPr lang="fr-FR" dirty="0">
                <a:effectLst/>
              </a:rPr>
              <a:t>pour réduire les émissions de méthane</a:t>
            </a:r>
            <a:endParaRPr lang="fr-FR" dirty="0"/>
          </a:p>
        </p:txBody>
      </p:sp>
      <p:pic>
        <p:nvPicPr>
          <p:cNvPr id="13" name="Graphique 12">
            <a:extLst>
              <a:ext uri="{FF2B5EF4-FFF2-40B4-BE49-F238E27FC236}">
                <a16:creationId xmlns:a16="http://schemas.microsoft.com/office/drawing/2014/main" id="{A5C01BD6-1E3A-D9CC-42E9-6DF8BB37732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400" y="397626"/>
            <a:ext cx="439086" cy="439086"/>
          </a:xfrm>
          <a:prstGeom prst="rect">
            <a:avLst/>
          </a:prstGeom>
        </p:spPr>
      </p:pic>
      <p:sp>
        <p:nvSpPr>
          <p:cNvPr id="4" name="Rectangle : coins arrondis 3">
            <a:extLst>
              <a:ext uri="{FF2B5EF4-FFF2-40B4-BE49-F238E27FC236}">
                <a16:creationId xmlns:a16="http://schemas.microsoft.com/office/drawing/2014/main" id="{6F9ADE8D-809E-F097-7099-A9A7F67B2203}"/>
              </a:ext>
            </a:extLst>
          </p:cNvPr>
          <p:cNvSpPr/>
          <p:nvPr/>
        </p:nvSpPr>
        <p:spPr>
          <a:xfrm>
            <a:off x="695325" y="5517232"/>
            <a:ext cx="5112644" cy="727674"/>
          </a:xfrm>
          <a:prstGeom prst="roundRect">
            <a:avLst>
              <a:gd name="adj" fmla="val 28515"/>
            </a:avLst>
          </a:prstGeom>
          <a:solidFill>
            <a:schemeClr val="bg1"/>
          </a:solidFill>
          <a:ln w="12700">
            <a:solidFill>
              <a:srgbClr val="C8DBEE"/>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ctr">
            <a:spAutoFit/>
          </a:bodyPr>
          <a:lstStyle/>
          <a:p>
            <a:pPr>
              <a:spcBef>
                <a:spcPts val="1000"/>
              </a:spcBef>
            </a:pPr>
            <a:r>
              <a:rPr lang="fr-FR" sz="1600" dirty="0">
                <a:solidFill>
                  <a:schemeClr val="tx1"/>
                </a:solidFill>
                <a:effectLst/>
                <a:latin typeface="Inter Tight" pitchFamily="2" charset="0"/>
                <a:ea typeface="Inter Tight" pitchFamily="2" charset="0"/>
                <a:cs typeface="Inter Tight" pitchFamily="2" charset="0"/>
              </a:rPr>
              <a:t>Surveillance du réseau : robot autonome</a:t>
            </a:r>
          </a:p>
        </p:txBody>
      </p:sp>
      <p:sp>
        <p:nvSpPr>
          <p:cNvPr id="12" name="Rectangle : coins arrondis 11">
            <a:extLst>
              <a:ext uri="{FF2B5EF4-FFF2-40B4-BE49-F238E27FC236}">
                <a16:creationId xmlns:a16="http://schemas.microsoft.com/office/drawing/2014/main" id="{26A4416F-B93A-403D-0CA5-466317F9F006}"/>
              </a:ext>
            </a:extLst>
          </p:cNvPr>
          <p:cNvSpPr/>
          <p:nvPr/>
        </p:nvSpPr>
        <p:spPr>
          <a:xfrm>
            <a:off x="695325" y="3140968"/>
            <a:ext cx="5112643" cy="709984"/>
          </a:xfrm>
          <a:prstGeom prst="roundRect">
            <a:avLst>
              <a:gd name="adj" fmla="val 25480"/>
            </a:avLst>
          </a:prstGeom>
          <a:solidFill>
            <a:schemeClr val="bg1"/>
          </a:solidFill>
          <a:ln w="12700">
            <a:solidFill>
              <a:srgbClr val="C8DBEE"/>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ctr">
            <a:spAutoFit/>
          </a:bodyPr>
          <a:lstStyle/>
          <a:p>
            <a:pPr>
              <a:spcBef>
                <a:spcPts val="1000"/>
              </a:spcBef>
            </a:pPr>
            <a:r>
              <a:rPr lang="fr-FR" sz="1600" dirty="0">
                <a:solidFill>
                  <a:schemeClr val="tx1"/>
                </a:solidFill>
                <a:effectLst/>
                <a:latin typeface="Inter Tight" pitchFamily="2" charset="0"/>
                <a:ea typeface="Inter Tight" pitchFamily="2" charset="0"/>
                <a:cs typeface="Inter Tight" pitchFamily="2" charset="0"/>
              </a:rPr>
              <a:t>Poursuite de la modernisation des ouvrages</a:t>
            </a:r>
          </a:p>
        </p:txBody>
      </p:sp>
      <p:sp>
        <p:nvSpPr>
          <p:cNvPr id="17" name="Rectangle : coins arrondis 16">
            <a:extLst>
              <a:ext uri="{FF2B5EF4-FFF2-40B4-BE49-F238E27FC236}">
                <a16:creationId xmlns:a16="http://schemas.microsoft.com/office/drawing/2014/main" id="{7946B450-7344-C349-94A5-B64D5A258972}"/>
              </a:ext>
            </a:extLst>
          </p:cNvPr>
          <p:cNvSpPr/>
          <p:nvPr/>
        </p:nvSpPr>
        <p:spPr>
          <a:xfrm>
            <a:off x="695325" y="4725144"/>
            <a:ext cx="5112643" cy="715881"/>
          </a:xfrm>
          <a:prstGeom prst="roundRect">
            <a:avLst>
              <a:gd name="adj" fmla="val 26497"/>
            </a:avLst>
          </a:prstGeom>
          <a:solidFill>
            <a:schemeClr val="bg1"/>
          </a:solidFill>
          <a:ln w="12700">
            <a:solidFill>
              <a:srgbClr val="C8DBEE"/>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ctr">
            <a:spAutoFit/>
          </a:bodyPr>
          <a:lstStyle/>
          <a:p>
            <a:pPr>
              <a:spcBef>
                <a:spcPts val="1000"/>
              </a:spcBef>
            </a:pPr>
            <a:r>
              <a:rPr lang="fr-FR" sz="1600" dirty="0">
                <a:solidFill>
                  <a:schemeClr val="tx1"/>
                </a:solidFill>
                <a:effectLst/>
                <a:latin typeface="Inter Tight" pitchFamily="2" charset="0"/>
                <a:ea typeface="Inter Tight" pitchFamily="2" charset="0"/>
                <a:cs typeface="Inter Tight" pitchFamily="2" charset="0"/>
              </a:rPr>
              <a:t>Maintenance prédictive grâce à l’intégration de l’IA</a:t>
            </a:r>
          </a:p>
        </p:txBody>
      </p:sp>
      <p:sp>
        <p:nvSpPr>
          <p:cNvPr id="18" name="Rectangle : coins arrondis 17">
            <a:extLst>
              <a:ext uri="{FF2B5EF4-FFF2-40B4-BE49-F238E27FC236}">
                <a16:creationId xmlns:a16="http://schemas.microsoft.com/office/drawing/2014/main" id="{D0F1552A-A332-FB7E-6595-DCB19F4F2BA8}"/>
              </a:ext>
            </a:extLst>
          </p:cNvPr>
          <p:cNvSpPr/>
          <p:nvPr/>
        </p:nvSpPr>
        <p:spPr>
          <a:xfrm>
            <a:off x="695326" y="1844824"/>
            <a:ext cx="5112642" cy="1216800"/>
          </a:xfrm>
          <a:prstGeom prst="roundRect">
            <a:avLst>
              <a:gd name="adj" fmla="val 15396"/>
            </a:avLst>
          </a:prstGeom>
          <a:solidFill>
            <a:srgbClr val="C7DCEE"/>
          </a:solidFill>
          <a:ln w="12700">
            <a:solidFill>
              <a:srgbClr val="C8DBEE"/>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ctr">
            <a:noAutofit/>
          </a:bodyPr>
          <a:lstStyle/>
          <a:p>
            <a:pPr>
              <a:spcBef>
                <a:spcPts val="1000"/>
              </a:spcBef>
            </a:pPr>
            <a:r>
              <a:rPr lang="fr-FR" sz="1600" dirty="0">
                <a:solidFill>
                  <a:schemeClr val="tx1"/>
                </a:solidFill>
                <a:effectLst/>
                <a:latin typeface="Inter Tight" pitchFamily="2" charset="0"/>
                <a:ea typeface="Inter Tight" pitchFamily="2" charset="0"/>
                <a:cs typeface="Inter Tight" pitchFamily="2" charset="0"/>
              </a:rPr>
              <a:t>Réduction des dommages aux ouvrages et de leurs impacts en </a:t>
            </a:r>
            <a:r>
              <a:rPr lang="fr-FR" sz="1600" dirty="0">
                <a:solidFill>
                  <a:srgbClr val="249EA0"/>
                </a:solidFill>
                <a:latin typeface="Inter Tight" pitchFamily="2" charset="0"/>
                <a:ea typeface="Inter Tight" pitchFamily="2" charset="0"/>
                <a:cs typeface="Inter Tight" pitchFamily="2" charset="0"/>
              </a:rPr>
              <a:t>a</a:t>
            </a:r>
            <a:r>
              <a:rPr lang="fr-FR" sz="1600" dirty="0">
                <a:solidFill>
                  <a:srgbClr val="249EA0"/>
                </a:solidFill>
                <a:effectLst/>
                <a:latin typeface="Inter Tight" pitchFamily="2" charset="0"/>
                <a:ea typeface="Inter Tight" pitchFamily="2" charset="0"/>
                <a:cs typeface="Inter Tight" pitchFamily="2" charset="0"/>
              </a:rPr>
              <a:t>ccompagnant les acteurs des travaux publics et les maîtres d’ouvrages.</a:t>
            </a:r>
          </a:p>
        </p:txBody>
      </p:sp>
      <p:graphicFrame>
        <p:nvGraphicFramePr>
          <p:cNvPr id="19" name="Graphique 18">
            <a:extLst>
              <a:ext uri="{FF2B5EF4-FFF2-40B4-BE49-F238E27FC236}">
                <a16:creationId xmlns:a16="http://schemas.microsoft.com/office/drawing/2014/main" id="{5F5A396D-99B1-F4BD-BE82-C5F99E306B61}"/>
              </a:ext>
            </a:extLst>
          </p:cNvPr>
          <p:cNvGraphicFramePr>
            <a:graphicFrameLocks/>
          </p:cNvGraphicFramePr>
          <p:nvPr>
            <p:extLst>
              <p:ext uri="{D42A27DB-BD31-4B8C-83A1-F6EECF244321}">
                <p14:modId xmlns:p14="http://schemas.microsoft.com/office/powerpoint/2010/main" val="3002442380"/>
              </p:ext>
            </p:extLst>
          </p:nvPr>
        </p:nvGraphicFramePr>
        <p:xfrm>
          <a:off x="6381408" y="1660016"/>
          <a:ext cx="5485750" cy="2198884"/>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Groupe 5">
            <a:extLst>
              <a:ext uri="{FF2B5EF4-FFF2-40B4-BE49-F238E27FC236}">
                <a16:creationId xmlns:a16="http://schemas.microsoft.com/office/drawing/2014/main" id="{8A2C1081-E1EA-F002-1B3A-06D02F3F359A}"/>
              </a:ext>
            </a:extLst>
          </p:cNvPr>
          <p:cNvGrpSpPr/>
          <p:nvPr/>
        </p:nvGrpSpPr>
        <p:grpSpPr>
          <a:xfrm>
            <a:off x="6924092" y="4134031"/>
            <a:ext cx="4079776" cy="663121"/>
            <a:chOff x="914943" y="5157192"/>
            <a:chExt cx="4079776" cy="663121"/>
          </a:xfrm>
        </p:grpSpPr>
        <p:sp>
          <p:nvSpPr>
            <p:cNvPr id="21" name="Ellipse 20">
              <a:extLst>
                <a:ext uri="{FF2B5EF4-FFF2-40B4-BE49-F238E27FC236}">
                  <a16:creationId xmlns:a16="http://schemas.microsoft.com/office/drawing/2014/main" id="{84A3ABDD-0314-5659-B233-51BFECD2FCC0}"/>
                </a:ext>
              </a:extLst>
            </p:cNvPr>
            <p:cNvSpPr/>
            <p:nvPr/>
          </p:nvSpPr>
          <p:spPr>
            <a:xfrm>
              <a:off x="914943" y="5211878"/>
              <a:ext cx="216024" cy="216024"/>
            </a:xfrm>
            <a:prstGeom prst="ellipse">
              <a:avLst/>
            </a:prstGeom>
            <a:solidFill>
              <a:srgbClr val="C8D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403E69D7-DD63-66CF-1985-957CE2BD7A08}"/>
                </a:ext>
              </a:extLst>
            </p:cNvPr>
            <p:cNvSpPr txBox="1"/>
            <p:nvPr/>
          </p:nvSpPr>
          <p:spPr>
            <a:xfrm>
              <a:off x="1154031" y="5157192"/>
              <a:ext cx="3840688" cy="307777"/>
            </a:xfrm>
            <a:prstGeom prst="rect">
              <a:avLst/>
            </a:prstGeom>
            <a:noFill/>
          </p:spPr>
          <p:txBody>
            <a:bodyPr wrap="square" rtlCol="0">
              <a:spAutoFit/>
            </a:bodyPr>
            <a:lstStyle/>
            <a:p>
              <a:r>
                <a:rPr lang="fr-FR" sz="1400" i="1" dirty="0">
                  <a:effectLst/>
                  <a:latin typeface="Inter Tight" pitchFamily="2" charset="0"/>
                  <a:ea typeface="Inter Tight" pitchFamily="2" charset="0"/>
                  <a:cs typeface="Inter Tight" pitchFamily="2" charset="0"/>
                </a:rPr>
                <a:t>Déclarations travaux à proximité de réseaux</a:t>
              </a:r>
            </a:p>
          </p:txBody>
        </p:sp>
        <p:sp>
          <p:nvSpPr>
            <p:cNvPr id="25" name="Ellipse 24">
              <a:extLst>
                <a:ext uri="{FF2B5EF4-FFF2-40B4-BE49-F238E27FC236}">
                  <a16:creationId xmlns:a16="http://schemas.microsoft.com/office/drawing/2014/main" id="{A6A649E6-4B3A-F558-BD18-7F1D60768B88}"/>
                </a:ext>
              </a:extLst>
            </p:cNvPr>
            <p:cNvSpPr/>
            <p:nvPr/>
          </p:nvSpPr>
          <p:spPr>
            <a:xfrm>
              <a:off x="914943" y="5567222"/>
              <a:ext cx="216024" cy="216024"/>
            </a:xfrm>
            <a:prstGeom prst="ellipse">
              <a:avLst/>
            </a:prstGeom>
            <a:solidFill>
              <a:srgbClr val="249E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E5A41D0E-751C-5D92-281D-7F46E9175EE6}"/>
                </a:ext>
              </a:extLst>
            </p:cNvPr>
            <p:cNvSpPr txBox="1"/>
            <p:nvPr/>
          </p:nvSpPr>
          <p:spPr>
            <a:xfrm>
              <a:off x="1154031" y="5512536"/>
              <a:ext cx="3648600" cy="307777"/>
            </a:xfrm>
            <a:prstGeom prst="rect">
              <a:avLst/>
            </a:prstGeom>
            <a:noFill/>
          </p:spPr>
          <p:txBody>
            <a:bodyPr wrap="square" rtlCol="0">
              <a:spAutoFit/>
            </a:bodyPr>
            <a:lstStyle/>
            <a:p>
              <a:r>
                <a:rPr lang="fr-FR" sz="1400" i="1" dirty="0">
                  <a:effectLst/>
                  <a:latin typeface="Inter Tight" pitchFamily="2" charset="0"/>
                  <a:ea typeface="Inter Tight" pitchFamily="2" charset="0"/>
                  <a:cs typeface="Inter Tight" pitchFamily="2" charset="0"/>
                </a:rPr>
                <a:t>Dommages aux ouvrages avec fuites</a:t>
              </a:r>
            </a:p>
          </p:txBody>
        </p:sp>
      </p:grpSp>
      <p:sp>
        <p:nvSpPr>
          <p:cNvPr id="3" name="Espace réservé du numéro de diapositive 2">
            <a:extLst>
              <a:ext uri="{FF2B5EF4-FFF2-40B4-BE49-F238E27FC236}">
                <a16:creationId xmlns:a16="http://schemas.microsoft.com/office/drawing/2014/main" id="{59513941-0666-AA9E-658C-9C3AB12A0EAE}"/>
              </a:ext>
            </a:extLst>
          </p:cNvPr>
          <p:cNvSpPr>
            <a:spLocks noGrp="1"/>
          </p:cNvSpPr>
          <p:nvPr>
            <p:ph type="sldNum" sz="quarter" idx="4"/>
          </p:nvPr>
        </p:nvSpPr>
        <p:spPr/>
        <p:txBody>
          <a:bodyPr/>
          <a:lstStyle/>
          <a:p>
            <a:fld id="{2C0F483E-095F-CB46-A5F6-8D3A2E8640DC}" type="slidenum">
              <a:rPr lang="fr-FR" smtClean="0"/>
              <a:pPr/>
              <a:t>27</a:t>
            </a:fld>
            <a:endParaRPr lang="fr-FR" dirty="0"/>
          </a:p>
        </p:txBody>
      </p:sp>
      <p:sp>
        <p:nvSpPr>
          <p:cNvPr id="7" name="Rectangle : coins arrondis 6">
            <a:extLst>
              <a:ext uri="{FF2B5EF4-FFF2-40B4-BE49-F238E27FC236}">
                <a16:creationId xmlns:a16="http://schemas.microsoft.com/office/drawing/2014/main" id="{F1DA56DC-A9AB-25C3-6280-F21B883E7042}"/>
              </a:ext>
            </a:extLst>
          </p:cNvPr>
          <p:cNvSpPr/>
          <p:nvPr/>
        </p:nvSpPr>
        <p:spPr>
          <a:xfrm>
            <a:off x="695325" y="3933056"/>
            <a:ext cx="5112643" cy="709984"/>
          </a:xfrm>
          <a:prstGeom prst="roundRect">
            <a:avLst>
              <a:gd name="adj" fmla="val 25480"/>
            </a:avLst>
          </a:prstGeom>
          <a:solidFill>
            <a:schemeClr val="bg1"/>
          </a:solidFill>
          <a:ln w="12700">
            <a:solidFill>
              <a:srgbClr val="C8DBEE"/>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t">
            <a:spAutoFit/>
          </a:bodyPr>
          <a:lstStyle/>
          <a:p>
            <a:pPr>
              <a:spcBef>
                <a:spcPts val="1000"/>
              </a:spcBef>
            </a:pPr>
            <a:r>
              <a:rPr lang="fr-FR" sz="1600" dirty="0">
                <a:solidFill>
                  <a:schemeClr val="tx1"/>
                </a:solidFill>
                <a:effectLst/>
                <a:latin typeface="Inter Tight" pitchFamily="2" charset="0"/>
                <a:ea typeface="Inter Tight" pitchFamily="2" charset="0"/>
                <a:cs typeface="Inter Tight" pitchFamily="2" charset="0"/>
              </a:rPr>
              <a:t>Adaptation de la pression du réseau</a:t>
            </a:r>
          </a:p>
        </p:txBody>
      </p:sp>
      <p:pic>
        <p:nvPicPr>
          <p:cNvPr id="8" name="Image 7" descr="Une image contenant Graphique, logo, Police, graphisme&#10;&#10;Description générée automatiquement">
            <a:extLst>
              <a:ext uri="{FF2B5EF4-FFF2-40B4-BE49-F238E27FC236}">
                <a16:creationId xmlns:a16="http://schemas.microsoft.com/office/drawing/2014/main" id="{496CAC1C-7824-8CB7-9134-7E8B7CDC44FA}"/>
              </a:ext>
            </a:extLst>
          </p:cNvPr>
          <p:cNvPicPr>
            <a:picLocks noChangeAspect="1"/>
          </p:cNvPicPr>
          <p:nvPr/>
        </p:nvPicPr>
        <p:blipFill>
          <a:blip r:embed="rId6"/>
          <a:stretch>
            <a:fillRect/>
          </a:stretch>
        </p:blipFill>
        <p:spPr>
          <a:xfrm>
            <a:off x="11300076" y="6309320"/>
            <a:ext cx="699836" cy="287338"/>
          </a:xfrm>
          <a:prstGeom prst="rect">
            <a:avLst/>
          </a:prstGeom>
        </p:spPr>
      </p:pic>
      <p:sp>
        <p:nvSpPr>
          <p:cNvPr id="11" name="ZoneTexte 10">
            <a:extLst>
              <a:ext uri="{FF2B5EF4-FFF2-40B4-BE49-F238E27FC236}">
                <a16:creationId xmlns:a16="http://schemas.microsoft.com/office/drawing/2014/main" id="{E1515AEE-1B31-F3F0-6099-AC2579F1EAA1}"/>
              </a:ext>
            </a:extLst>
          </p:cNvPr>
          <p:cNvSpPr txBox="1"/>
          <p:nvPr/>
        </p:nvSpPr>
        <p:spPr>
          <a:xfrm>
            <a:off x="6924092" y="3700576"/>
            <a:ext cx="504056" cy="246221"/>
          </a:xfrm>
          <a:prstGeom prst="rect">
            <a:avLst/>
          </a:prstGeom>
          <a:noFill/>
        </p:spPr>
        <p:txBody>
          <a:bodyPr wrap="square" rtlCol="0">
            <a:spAutoFit/>
          </a:bodyPr>
          <a:lstStyle/>
          <a:p>
            <a:r>
              <a:rPr lang="fr-FR" sz="1000" dirty="0">
                <a:effectLst/>
                <a:latin typeface="Inter Tight" pitchFamily="2" charset="0"/>
                <a:ea typeface="Inter Tight" pitchFamily="2" charset="0"/>
                <a:cs typeface="Inter Tight" pitchFamily="2" charset="0"/>
              </a:rPr>
              <a:t>2011</a:t>
            </a:r>
            <a:endParaRPr lang="fr-FR" sz="1000" dirty="0"/>
          </a:p>
        </p:txBody>
      </p:sp>
      <p:sp>
        <p:nvSpPr>
          <p:cNvPr id="16" name="ZoneTexte 15">
            <a:extLst>
              <a:ext uri="{FF2B5EF4-FFF2-40B4-BE49-F238E27FC236}">
                <a16:creationId xmlns:a16="http://schemas.microsoft.com/office/drawing/2014/main" id="{54BCB8FF-41B1-20B8-0E42-2C380CAF3382}"/>
              </a:ext>
            </a:extLst>
          </p:cNvPr>
          <p:cNvSpPr txBox="1"/>
          <p:nvPr/>
        </p:nvSpPr>
        <p:spPr>
          <a:xfrm>
            <a:off x="11064552" y="3672702"/>
            <a:ext cx="504056" cy="246221"/>
          </a:xfrm>
          <a:prstGeom prst="rect">
            <a:avLst/>
          </a:prstGeom>
          <a:noFill/>
        </p:spPr>
        <p:txBody>
          <a:bodyPr wrap="square" rtlCol="0">
            <a:spAutoFit/>
          </a:bodyPr>
          <a:lstStyle/>
          <a:p>
            <a:r>
              <a:rPr lang="fr-FR" sz="1000" dirty="0">
                <a:effectLst/>
                <a:latin typeface="Inter Tight" pitchFamily="2" charset="0"/>
                <a:ea typeface="Inter Tight" pitchFamily="2" charset="0"/>
                <a:cs typeface="Inter Tight" pitchFamily="2" charset="0"/>
              </a:rPr>
              <a:t>2024</a:t>
            </a:r>
            <a:endParaRPr lang="fr-FR" sz="1000" dirty="0"/>
          </a:p>
        </p:txBody>
      </p:sp>
      <p:cxnSp>
        <p:nvCxnSpPr>
          <p:cNvPr id="22" name="Connecteur droit 21">
            <a:extLst>
              <a:ext uri="{FF2B5EF4-FFF2-40B4-BE49-F238E27FC236}">
                <a16:creationId xmlns:a16="http://schemas.microsoft.com/office/drawing/2014/main" id="{302051B5-68DF-E8C4-751D-5A16BB30AE6C}"/>
              </a:ext>
            </a:extLst>
          </p:cNvPr>
          <p:cNvCxnSpPr>
            <a:cxnSpLocks/>
            <a:stCxn id="18" idx="3"/>
          </p:cNvCxnSpPr>
          <p:nvPr/>
        </p:nvCxnSpPr>
        <p:spPr>
          <a:xfrm>
            <a:off x="5807968" y="2453224"/>
            <a:ext cx="395970" cy="0"/>
          </a:xfrm>
          <a:prstGeom prst="line">
            <a:avLst/>
          </a:prstGeom>
          <a:ln w="12700">
            <a:solidFill>
              <a:srgbClr val="D5E1E1"/>
            </a:solidFill>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1F8BAEA4-3803-8942-5B03-49DBAF21633C}"/>
              </a:ext>
            </a:extLst>
          </p:cNvPr>
          <p:cNvSpPr txBox="1"/>
          <p:nvPr/>
        </p:nvSpPr>
        <p:spPr>
          <a:xfrm>
            <a:off x="264096" y="3238911"/>
            <a:ext cx="359296" cy="461665"/>
          </a:xfrm>
          <a:prstGeom prst="rect">
            <a:avLst/>
          </a:prstGeom>
          <a:noFill/>
        </p:spPr>
        <p:txBody>
          <a:bodyPr wrap="square" rtlCol="0">
            <a:spAutoFit/>
          </a:bodyPr>
          <a:lstStyle/>
          <a:p>
            <a:r>
              <a:rPr lang="fr-FR" sz="2400" dirty="0">
                <a:solidFill>
                  <a:srgbClr val="C7DCEE"/>
                </a:solidFill>
              </a:rPr>
              <a:t>+</a:t>
            </a:r>
          </a:p>
        </p:txBody>
      </p:sp>
      <p:sp>
        <p:nvSpPr>
          <p:cNvPr id="30" name="ZoneTexte 29">
            <a:extLst>
              <a:ext uri="{FF2B5EF4-FFF2-40B4-BE49-F238E27FC236}">
                <a16:creationId xmlns:a16="http://schemas.microsoft.com/office/drawing/2014/main" id="{4E07072B-92CD-A1A3-1EBA-56EF9928393F}"/>
              </a:ext>
            </a:extLst>
          </p:cNvPr>
          <p:cNvSpPr txBox="1"/>
          <p:nvPr/>
        </p:nvSpPr>
        <p:spPr>
          <a:xfrm>
            <a:off x="264096" y="4013081"/>
            <a:ext cx="359296" cy="461665"/>
          </a:xfrm>
          <a:prstGeom prst="rect">
            <a:avLst/>
          </a:prstGeom>
          <a:noFill/>
        </p:spPr>
        <p:txBody>
          <a:bodyPr wrap="square" rtlCol="0">
            <a:spAutoFit/>
          </a:bodyPr>
          <a:lstStyle/>
          <a:p>
            <a:r>
              <a:rPr lang="fr-FR" sz="2400" dirty="0">
                <a:solidFill>
                  <a:srgbClr val="C7DCEE"/>
                </a:solidFill>
              </a:rPr>
              <a:t>+</a:t>
            </a:r>
          </a:p>
        </p:txBody>
      </p:sp>
      <p:sp>
        <p:nvSpPr>
          <p:cNvPr id="31" name="ZoneTexte 30">
            <a:extLst>
              <a:ext uri="{FF2B5EF4-FFF2-40B4-BE49-F238E27FC236}">
                <a16:creationId xmlns:a16="http://schemas.microsoft.com/office/drawing/2014/main" id="{B2B59B76-9880-626A-BBE5-096F623D95A9}"/>
              </a:ext>
            </a:extLst>
          </p:cNvPr>
          <p:cNvSpPr txBox="1"/>
          <p:nvPr/>
        </p:nvSpPr>
        <p:spPr>
          <a:xfrm>
            <a:off x="264058" y="4852251"/>
            <a:ext cx="359296" cy="461665"/>
          </a:xfrm>
          <a:prstGeom prst="rect">
            <a:avLst/>
          </a:prstGeom>
          <a:noFill/>
        </p:spPr>
        <p:txBody>
          <a:bodyPr wrap="square" rtlCol="0">
            <a:spAutoFit/>
          </a:bodyPr>
          <a:lstStyle/>
          <a:p>
            <a:r>
              <a:rPr lang="fr-FR" sz="2400" dirty="0">
                <a:solidFill>
                  <a:srgbClr val="C7DCEE"/>
                </a:solidFill>
              </a:rPr>
              <a:t>+</a:t>
            </a:r>
          </a:p>
        </p:txBody>
      </p:sp>
      <p:sp>
        <p:nvSpPr>
          <p:cNvPr id="32" name="ZoneTexte 31">
            <a:extLst>
              <a:ext uri="{FF2B5EF4-FFF2-40B4-BE49-F238E27FC236}">
                <a16:creationId xmlns:a16="http://schemas.microsoft.com/office/drawing/2014/main" id="{2AED0E56-6D3E-341B-66A6-638F10B15EC3}"/>
              </a:ext>
            </a:extLst>
          </p:cNvPr>
          <p:cNvSpPr txBox="1"/>
          <p:nvPr/>
        </p:nvSpPr>
        <p:spPr>
          <a:xfrm>
            <a:off x="264058" y="5626421"/>
            <a:ext cx="359296" cy="461665"/>
          </a:xfrm>
          <a:prstGeom prst="rect">
            <a:avLst/>
          </a:prstGeom>
          <a:noFill/>
        </p:spPr>
        <p:txBody>
          <a:bodyPr wrap="square" rtlCol="0">
            <a:spAutoFit/>
          </a:bodyPr>
          <a:lstStyle/>
          <a:p>
            <a:r>
              <a:rPr lang="fr-FR" sz="2400" dirty="0">
                <a:solidFill>
                  <a:srgbClr val="C7DCEE"/>
                </a:solidFill>
              </a:rPr>
              <a:t>+</a:t>
            </a:r>
          </a:p>
        </p:txBody>
      </p:sp>
      <p:sp>
        <p:nvSpPr>
          <p:cNvPr id="33" name="ZoneTexte 32">
            <a:extLst>
              <a:ext uri="{FF2B5EF4-FFF2-40B4-BE49-F238E27FC236}">
                <a16:creationId xmlns:a16="http://schemas.microsoft.com/office/drawing/2014/main" id="{04B8444C-66E8-D174-1957-813AEDEA131D}"/>
              </a:ext>
            </a:extLst>
          </p:cNvPr>
          <p:cNvSpPr txBox="1"/>
          <p:nvPr/>
        </p:nvSpPr>
        <p:spPr>
          <a:xfrm>
            <a:off x="5193355" y="6415200"/>
            <a:ext cx="1805301"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accélère sa décarbonation</a:t>
            </a:r>
            <a:endParaRPr lang="fr-FR" sz="900" dirty="0">
              <a:latin typeface="Inter Tight" pitchFamily="2" charset="0"/>
              <a:ea typeface="Inter Tight" pitchFamily="2" charset="0"/>
              <a:cs typeface="Inter Tight" pitchFamily="2" charset="0"/>
            </a:endParaRPr>
          </a:p>
        </p:txBody>
      </p:sp>
      <p:pic>
        <p:nvPicPr>
          <p:cNvPr id="34" name="Graphique 33">
            <a:extLst>
              <a:ext uri="{FF2B5EF4-FFF2-40B4-BE49-F238E27FC236}">
                <a16:creationId xmlns:a16="http://schemas.microsoft.com/office/drawing/2014/main" id="{5FAA150C-4BA0-D200-86B9-E7A7A590D6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325" y="1514860"/>
            <a:ext cx="503237" cy="113940"/>
          </a:xfrm>
          <a:prstGeom prst="rect">
            <a:avLst/>
          </a:prstGeom>
        </p:spPr>
      </p:pic>
    </p:spTree>
    <p:extLst>
      <p:ext uri="{BB962C8B-B14F-4D97-AF65-F5344CB8AC3E}">
        <p14:creationId xmlns:p14="http://schemas.microsoft.com/office/powerpoint/2010/main" val="139857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8E68E3B-2EAC-51C0-9189-F7036D6883BA}"/>
              </a:ext>
            </a:extLst>
          </p:cNvPr>
          <p:cNvSpPr>
            <a:spLocks noGrp="1"/>
          </p:cNvSpPr>
          <p:nvPr>
            <p:ph type="title"/>
          </p:nvPr>
        </p:nvSpPr>
        <p:spPr>
          <a:xfrm>
            <a:off x="-1" y="851903"/>
            <a:ext cx="6096001" cy="921406"/>
          </a:xfrm>
        </p:spPr>
        <p:txBody>
          <a:bodyPr>
            <a:noAutofit/>
          </a:bodyPr>
          <a:lstStyle/>
          <a:p>
            <a:pPr algn="ctr"/>
            <a:r>
              <a:rPr lang="fr-FR" sz="2400" dirty="0">
                <a:solidFill>
                  <a:schemeClr val="bg1"/>
                </a:solidFill>
              </a:rPr>
              <a:t>Notre conviction</a:t>
            </a:r>
          </a:p>
        </p:txBody>
      </p:sp>
      <p:pic>
        <p:nvPicPr>
          <p:cNvPr id="7" name="Image 6">
            <a:extLst>
              <a:ext uri="{FF2B5EF4-FFF2-40B4-BE49-F238E27FC236}">
                <a16:creationId xmlns:a16="http://schemas.microsoft.com/office/drawing/2014/main" id="{9822F3B2-3731-105C-8C55-EAC58CCDF2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56" b="22481"/>
          <a:stretch/>
        </p:blipFill>
        <p:spPr>
          <a:xfrm>
            <a:off x="6468207" y="0"/>
            <a:ext cx="6095999" cy="6857607"/>
          </a:xfrm>
          <a:prstGeom prst="rect">
            <a:avLst/>
          </a:prstGeom>
        </p:spPr>
      </p:pic>
      <p:sp>
        <p:nvSpPr>
          <p:cNvPr id="8" name="ZoneTexte 7">
            <a:extLst>
              <a:ext uri="{FF2B5EF4-FFF2-40B4-BE49-F238E27FC236}">
                <a16:creationId xmlns:a16="http://schemas.microsoft.com/office/drawing/2014/main" id="{B000EE2A-89E7-33F6-8FFA-6A864AB099F9}"/>
              </a:ext>
            </a:extLst>
          </p:cNvPr>
          <p:cNvSpPr txBox="1"/>
          <p:nvPr/>
        </p:nvSpPr>
        <p:spPr>
          <a:xfrm>
            <a:off x="-1" y="817781"/>
            <a:ext cx="6240017" cy="6370975"/>
          </a:xfrm>
          <a:prstGeom prst="rect">
            <a:avLst/>
          </a:prstGeom>
          <a:noFill/>
        </p:spPr>
        <p:txBody>
          <a:bodyPr wrap="square" rtlCol="0">
            <a:spAutoFit/>
          </a:bodyPr>
          <a:lstStyle/>
          <a:p>
            <a:pPr algn="ctr"/>
            <a:endParaRPr lang="fr-FR" sz="2400" dirty="0">
              <a:solidFill>
                <a:srgbClr val="00473C"/>
              </a:solidFill>
              <a:latin typeface="Signika Medium" pitchFamily="2" charset="77"/>
              <a:ea typeface="+mj-ea"/>
              <a:cs typeface="+mj-cs"/>
            </a:endParaRPr>
          </a:p>
          <a:p>
            <a:pPr algn="ctr"/>
            <a:endParaRPr lang="fr-FR" sz="2400" dirty="0">
              <a:solidFill>
                <a:srgbClr val="00473C"/>
              </a:solidFill>
              <a:latin typeface="Signika Medium" pitchFamily="2" charset="77"/>
              <a:ea typeface="+mj-ea"/>
              <a:cs typeface="+mj-cs"/>
            </a:endParaRPr>
          </a:p>
          <a:p>
            <a:pPr marL="342900" indent="-342900">
              <a:buFont typeface="Arial" panose="020B0604020202020204" pitchFamily="34" charset="0"/>
              <a:buChar char="•"/>
            </a:pPr>
            <a:r>
              <a:rPr lang="fr-FR" sz="2400" dirty="0">
                <a:solidFill>
                  <a:srgbClr val="00473C"/>
                </a:solidFill>
                <a:latin typeface="Signika Medium" pitchFamily="2" charset="77"/>
                <a:ea typeface="+mj-ea"/>
                <a:cs typeface="+mj-cs"/>
              </a:rPr>
              <a:t>La décarbonation de nos usages de l’énergie  : un impératif dans lequel GRDF s’inscrit avec une trajectoire en adéquation avec l’accord de Paris</a:t>
            </a:r>
          </a:p>
          <a:p>
            <a:endParaRPr lang="fr-FR" sz="2400" dirty="0">
              <a:solidFill>
                <a:srgbClr val="00473C"/>
              </a:solidFill>
              <a:latin typeface="Signika Medium" pitchFamily="2" charset="77"/>
              <a:ea typeface="+mj-ea"/>
              <a:cs typeface="+mj-cs"/>
            </a:endParaRPr>
          </a:p>
          <a:p>
            <a:pPr marL="342900" indent="-342900">
              <a:buFont typeface="Arial" panose="020B0604020202020204" pitchFamily="34" charset="0"/>
              <a:buChar char="•"/>
            </a:pPr>
            <a:r>
              <a:rPr lang="fr-FR" sz="2400" dirty="0">
                <a:solidFill>
                  <a:srgbClr val="00473C"/>
                </a:solidFill>
                <a:latin typeface="Signika Medium" pitchFamily="2" charset="77"/>
                <a:ea typeface="+mj-ea"/>
                <a:cs typeface="+mj-cs"/>
              </a:rPr>
              <a:t>La réussite des stratégies de décarbonation passera entre autres + de circularité dans nos modèles</a:t>
            </a:r>
          </a:p>
          <a:p>
            <a:pPr marL="342900" indent="-342900">
              <a:buFont typeface="Arial" panose="020B0604020202020204" pitchFamily="34" charset="0"/>
              <a:buChar char="•"/>
            </a:pPr>
            <a:endParaRPr lang="fr-FR" sz="2400" dirty="0">
              <a:solidFill>
                <a:srgbClr val="00473C"/>
              </a:solidFill>
              <a:latin typeface="Signika Medium" pitchFamily="2" charset="77"/>
              <a:ea typeface="+mj-ea"/>
              <a:cs typeface="+mj-cs"/>
            </a:endParaRPr>
          </a:p>
          <a:p>
            <a:pPr marL="342900" indent="-342900">
              <a:buFont typeface="Arial" panose="020B0604020202020204" pitchFamily="34" charset="0"/>
              <a:buChar char="•"/>
            </a:pPr>
            <a:r>
              <a:rPr lang="fr-FR" sz="2400" dirty="0">
                <a:solidFill>
                  <a:srgbClr val="00473C"/>
                </a:solidFill>
                <a:latin typeface="Signika Medium" pitchFamily="2" charset="77"/>
                <a:ea typeface="+mj-ea"/>
                <a:cs typeface="+mj-cs"/>
              </a:rPr>
              <a:t>Un mix énergétique diversifié, et s’appuyant sur le développement des gaz vert - filière d’économie circulaire :  une nécessité pour réussir cette transition </a:t>
            </a:r>
          </a:p>
          <a:p>
            <a:endParaRPr lang="fr-FR" sz="2400" dirty="0">
              <a:solidFill>
                <a:srgbClr val="00473C"/>
              </a:solidFill>
              <a:latin typeface="Signika Medium" pitchFamily="2" charset="77"/>
              <a:ea typeface="+mj-ea"/>
              <a:cs typeface="+mj-cs"/>
            </a:endParaRPr>
          </a:p>
          <a:p>
            <a:endParaRPr lang="fr-FR" sz="2400" dirty="0">
              <a:solidFill>
                <a:srgbClr val="00473C"/>
              </a:solidFill>
              <a:latin typeface="Signika Medium" pitchFamily="2" charset="77"/>
              <a:ea typeface="+mj-ea"/>
              <a:cs typeface="+mj-cs"/>
            </a:endParaRPr>
          </a:p>
        </p:txBody>
      </p:sp>
      <p:cxnSp>
        <p:nvCxnSpPr>
          <p:cNvPr id="10" name="Connecteur droit 9">
            <a:extLst>
              <a:ext uri="{FF2B5EF4-FFF2-40B4-BE49-F238E27FC236}">
                <a16:creationId xmlns:a16="http://schemas.microsoft.com/office/drawing/2014/main" id="{86AB508E-D010-8922-08F0-7F14A49ECBF9}"/>
              </a:ext>
            </a:extLst>
          </p:cNvPr>
          <p:cNvCxnSpPr>
            <a:cxnSpLocks/>
          </p:cNvCxnSpPr>
          <p:nvPr/>
        </p:nvCxnSpPr>
        <p:spPr>
          <a:xfrm>
            <a:off x="695325" y="1124744"/>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pic>
        <p:nvPicPr>
          <p:cNvPr id="11" name="Image 10" descr="Une image contenant Graphique, logo, Police, graphisme&#10;&#10;Description générée automatiquement">
            <a:extLst>
              <a:ext uri="{FF2B5EF4-FFF2-40B4-BE49-F238E27FC236}">
                <a16:creationId xmlns:a16="http://schemas.microsoft.com/office/drawing/2014/main" id="{B183B2D4-4F97-6D73-70BA-9E19B4A760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002" y="6385629"/>
            <a:ext cx="537878" cy="220841"/>
          </a:xfrm>
          <a:prstGeom prst="rect">
            <a:avLst/>
          </a:prstGeom>
        </p:spPr>
      </p:pic>
      <p:sp>
        <p:nvSpPr>
          <p:cNvPr id="12" name="Rectangle 11">
            <a:extLst>
              <a:ext uri="{FF2B5EF4-FFF2-40B4-BE49-F238E27FC236}">
                <a16:creationId xmlns:a16="http://schemas.microsoft.com/office/drawing/2014/main" id="{07289084-9314-965F-4457-775D12C129D5}"/>
              </a:ext>
            </a:extLst>
          </p:cNvPr>
          <p:cNvSpPr/>
          <p:nvPr/>
        </p:nvSpPr>
        <p:spPr>
          <a:xfrm>
            <a:off x="117987" y="1312606"/>
            <a:ext cx="1091381" cy="383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5">
            <a:extLst>
              <a:ext uri="{FF2B5EF4-FFF2-40B4-BE49-F238E27FC236}">
                <a16:creationId xmlns:a16="http://schemas.microsoft.com/office/drawing/2014/main" id="{B5FB29E2-5002-B7D4-8F0D-1B785847D746}"/>
              </a:ext>
            </a:extLst>
          </p:cNvPr>
          <p:cNvSpPr>
            <a:spLocks noGrp="1"/>
          </p:cNvSpPr>
          <p:nvPr>
            <p:ph type="sldNum" sz="quarter" idx="4"/>
          </p:nvPr>
        </p:nvSpPr>
        <p:spPr>
          <a:xfrm>
            <a:off x="9188993" y="6313487"/>
            <a:ext cx="2743200" cy="365124"/>
          </a:xfrm>
        </p:spPr>
        <p:txBody>
          <a:bodyPr/>
          <a:lstStyle/>
          <a:p>
            <a:fld id="{2C0F483E-095F-CB46-A5F6-8D3A2E8640DC}" type="slidenum">
              <a:rPr lang="fr-FR" smtClean="0">
                <a:solidFill>
                  <a:schemeClr val="bg1"/>
                </a:solidFill>
              </a:rPr>
              <a:pPr/>
              <a:t>28</a:t>
            </a:fld>
            <a:endParaRPr lang="fr-FR" dirty="0">
              <a:solidFill>
                <a:schemeClr val="bg1"/>
              </a:solidFill>
            </a:endParaRPr>
          </a:p>
        </p:txBody>
      </p:sp>
      <p:sp>
        <p:nvSpPr>
          <p:cNvPr id="5" name="Titre 9">
            <a:extLst>
              <a:ext uri="{FF2B5EF4-FFF2-40B4-BE49-F238E27FC236}">
                <a16:creationId xmlns:a16="http://schemas.microsoft.com/office/drawing/2014/main" id="{76F49070-F445-94B7-E7EC-9D5130DACD84}"/>
              </a:ext>
            </a:extLst>
          </p:cNvPr>
          <p:cNvSpPr txBox="1">
            <a:spLocks/>
          </p:cNvSpPr>
          <p:nvPr/>
        </p:nvSpPr>
        <p:spPr>
          <a:xfrm>
            <a:off x="695325" y="476250"/>
            <a:ext cx="10801350" cy="12168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a:solidFill>
                  <a:schemeClr val="tx1"/>
                </a:solidFill>
                <a:latin typeface="Inter Tight" pitchFamily="2" charset="0"/>
                <a:ea typeface="Inter Tight" pitchFamily="2" charset="0"/>
                <a:cs typeface="Inter Tight" pitchFamily="2" charset="0"/>
              </a:defRPr>
            </a:lvl1pPr>
          </a:lstStyle>
          <a:p>
            <a:r>
              <a:rPr lang="fr-FR" dirty="0"/>
              <a:t>Conclusion </a:t>
            </a:r>
          </a:p>
        </p:txBody>
      </p:sp>
    </p:spTree>
    <p:extLst>
      <p:ext uri="{BB962C8B-B14F-4D97-AF65-F5344CB8AC3E}">
        <p14:creationId xmlns:p14="http://schemas.microsoft.com/office/powerpoint/2010/main" val="1994362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8A73B9-3141-1BBA-D9DB-56C2908A6CA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D6453B1-67B1-F08E-D183-717A3DAE2EED}"/>
              </a:ext>
            </a:extLst>
          </p:cNvPr>
          <p:cNvSpPr>
            <a:spLocks noGrp="1"/>
          </p:cNvSpPr>
          <p:nvPr>
            <p:ph idx="1"/>
          </p:nvPr>
        </p:nvSpPr>
        <p:spPr/>
        <p:txBody>
          <a:bodyPr/>
          <a:lstStyle/>
          <a:p>
            <a:pPr marL="0" indent="0" algn="ctr">
              <a:buNone/>
            </a:pPr>
            <a:endParaRPr lang="fr-FR" dirty="0"/>
          </a:p>
          <a:p>
            <a:pPr marL="0" indent="0" algn="ctr">
              <a:buNone/>
            </a:pPr>
            <a:endParaRPr lang="fr-FR" dirty="0"/>
          </a:p>
          <a:p>
            <a:pPr marL="0" indent="0" algn="ctr">
              <a:buNone/>
            </a:pPr>
            <a:endParaRPr lang="fr-FR" sz="2800" dirty="0"/>
          </a:p>
          <a:p>
            <a:pPr marL="0" indent="0" algn="ctr">
              <a:buNone/>
            </a:pPr>
            <a:r>
              <a:rPr lang="fr-FR" sz="2800" dirty="0"/>
              <a:t>Merci de votre attention</a:t>
            </a:r>
          </a:p>
          <a:p>
            <a:pPr marL="0" indent="0" algn="ctr">
              <a:buNone/>
            </a:pPr>
            <a:r>
              <a:rPr lang="fr-FR" sz="2800" dirty="0"/>
              <a:t>Questions -réponses</a:t>
            </a:r>
          </a:p>
        </p:txBody>
      </p:sp>
      <p:sp>
        <p:nvSpPr>
          <p:cNvPr id="4" name="Espace réservé du numéro de diapositive 3">
            <a:extLst>
              <a:ext uri="{FF2B5EF4-FFF2-40B4-BE49-F238E27FC236}">
                <a16:creationId xmlns:a16="http://schemas.microsoft.com/office/drawing/2014/main" id="{B4FFABCC-267D-0C99-3F32-4A0CFD71DB71}"/>
              </a:ext>
            </a:extLst>
          </p:cNvPr>
          <p:cNvSpPr>
            <a:spLocks noGrp="1"/>
          </p:cNvSpPr>
          <p:nvPr>
            <p:ph type="sldNum" sz="quarter" idx="4"/>
          </p:nvPr>
        </p:nvSpPr>
        <p:spPr/>
        <p:txBody>
          <a:bodyPr/>
          <a:lstStyle/>
          <a:p>
            <a:fld id="{2C0F483E-095F-CB46-A5F6-8D3A2E8640DC}" type="slidenum">
              <a:rPr lang="fr-FR" smtClean="0"/>
              <a:pPr/>
              <a:t>29</a:t>
            </a:fld>
            <a:endParaRPr lang="fr-FR" dirty="0"/>
          </a:p>
        </p:txBody>
      </p:sp>
    </p:spTree>
    <p:extLst>
      <p:ext uri="{BB962C8B-B14F-4D97-AF65-F5344CB8AC3E}">
        <p14:creationId xmlns:p14="http://schemas.microsoft.com/office/powerpoint/2010/main" val="4250188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D78FDD-4A37-3705-9EEE-E2454EF41D46}"/>
              </a:ext>
            </a:extLst>
          </p:cNvPr>
          <p:cNvSpPr>
            <a:spLocks noGrp="1"/>
          </p:cNvSpPr>
          <p:nvPr>
            <p:ph type="title"/>
          </p:nvPr>
        </p:nvSpPr>
        <p:spPr/>
        <p:txBody>
          <a:bodyPr/>
          <a:lstStyle/>
          <a:p>
            <a:r>
              <a:rPr lang="fr-FR" dirty="0"/>
              <a:t>GRDF : principal distributeur de gaz en France </a:t>
            </a:r>
          </a:p>
        </p:txBody>
      </p:sp>
      <p:sp>
        <p:nvSpPr>
          <p:cNvPr id="4" name="Espace réservé du numéro de diapositive 3">
            <a:extLst>
              <a:ext uri="{FF2B5EF4-FFF2-40B4-BE49-F238E27FC236}">
                <a16:creationId xmlns:a16="http://schemas.microsoft.com/office/drawing/2014/main" id="{E55CC427-32AA-3961-F4E6-99522AD58CE2}"/>
              </a:ext>
            </a:extLst>
          </p:cNvPr>
          <p:cNvSpPr>
            <a:spLocks noGrp="1"/>
          </p:cNvSpPr>
          <p:nvPr>
            <p:ph type="sldNum" sz="quarter" idx="4"/>
          </p:nvPr>
        </p:nvSpPr>
        <p:spPr/>
        <p:txBody>
          <a:bodyPr/>
          <a:lstStyle/>
          <a:p>
            <a:fld id="{2C0F483E-095F-CB46-A5F6-8D3A2E8640DC}" type="slidenum">
              <a:rPr lang="fr-FR" smtClean="0"/>
              <a:pPr/>
              <a:t>3</a:t>
            </a:fld>
            <a:endParaRPr lang="fr-FR" dirty="0"/>
          </a:p>
        </p:txBody>
      </p:sp>
      <p:pic>
        <p:nvPicPr>
          <p:cNvPr id="6" name="Image 5">
            <a:extLst>
              <a:ext uri="{FF2B5EF4-FFF2-40B4-BE49-F238E27FC236}">
                <a16:creationId xmlns:a16="http://schemas.microsoft.com/office/drawing/2014/main" id="{161DF8E0-8C50-898D-897E-F4C793228657}"/>
              </a:ext>
            </a:extLst>
          </p:cNvPr>
          <p:cNvPicPr>
            <a:picLocks noChangeAspect="1"/>
          </p:cNvPicPr>
          <p:nvPr/>
        </p:nvPicPr>
        <p:blipFill>
          <a:blip r:embed="rId3"/>
          <a:stretch>
            <a:fillRect/>
          </a:stretch>
        </p:blipFill>
        <p:spPr>
          <a:xfrm>
            <a:off x="443706" y="1196752"/>
            <a:ext cx="7251227" cy="3024336"/>
          </a:xfrm>
          <a:prstGeom prst="rect">
            <a:avLst/>
          </a:prstGeom>
        </p:spPr>
      </p:pic>
      <p:pic>
        <p:nvPicPr>
          <p:cNvPr id="8" name="Image 7">
            <a:extLst>
              <a:ext uri="{FF2B5EF4-FFF2-40B4-BE49-F238E27FC236}">
                <a16:creationId xmlns:a16="http://schemas.microsoft.com/office/drawing/2014/main" id="{A8B12D22-3893-CE2B-8825-99B98908BD68}"/>
              </a:ext>
            </a:extLst>
          </p:cNvPr>
          <p:cNvPicPr>
            <a:picLocks noChangeAspect="1"/>
          </p:cNvPicPr>
          <p:nvPr/>
        </p:nvPicPr>
        <p:blipFill>
          <a:blip r:embed="rId4"/>
          <a:stretch>
            <a:fillRect/>
          </a:stretch>
        </p:blipFill>
        <p:spPr>
          <a:xfrm>
            <a:off x="549715" y="3986487"/>
            <a:ext cx="7236470" cy="2626937"/>
          </a:xfrm>
          <a:prstGeom prst="rect">
            <a:avLst/>
          </a:prstGeom>
        </p:spPr>
      </p:pic>
      <p:pic>
        <p:nvPicPr>
          <p:cNvPr id="10" name="Image 9">
            <a:extLst>
              <a:ext uri="{FF2B5EF4-FFF2-40B4-BE49-F238E27FC236}">
                <a16:creationId xmlns:a16="http://schemas.microsoft.com/office/drawing/2014/main" id="{7A7FACC6-B0B5-6FB0-5054-1B7FD7AF9429}"/>
              </a:ext>
            </a:extLst>
          </p:cNvPr>
          <p:cNvPicPr>
            <a:picLocks noChangeAspect="1"/>
          </p:cNvPicPr>
          <p:nvPr/>
        </p:nvPicPr>
        <p:blipFill>
          <a:blip r:embed="rId5"/>
          <a:stretch>
            <a:fillRect/>
          </a:stretch>
        </p:blipFill>
        <p:spPr>
          <a:xfrm>
            <a:off x="8051665" y="2106253"/>
            <a:ext cx="1435174" cy="1530429"/>
          </a:xfrm>
          <a:prstGeom prst="rect">
            <a:avLst/>
          </a:prstGeom>
        </p:spPr>
      </p:pic>
      <p:pic>
        <p:nvPicPr>
          <p:cNvPr id="12" name="Image 11">
            <a:extLst>
              <a:ext uri="{FF2B5EF4-FFF2-40B4-BE49-F238E27FC236}">
                <a16:creationId xmlns:a16="http://schemas.microsoft.com/office/drawing/2014/main" id="{E2D9BB70-DB16-47FB-74AA-6FB199D21BE1}"/>
              </a:ext>
            </a:extLst>
          </p:cNvPr>
          <p:cNvPicPr>
            <a:picLocks noChangeAspect="1"/>
          </p:cNvPicPr>
          <p:nvPr/>
        </p:nvPicPr>
        <p:blipFill>
          <a:blip r:embed="rId6"/>
          <a:stretch>
            <a:fillRect/>
          </a:stretch>
        </p:blipFill>
        <p:spPr>
          <a:xfrm>
            <a:off x="9691938" y="2009367"/>
            <a:ext cx="1435174" cy="1736681"/>
          </a:xfrm>
          <a:prstGeom prst="rect">
            <a:avLst/>
          </a:prstGeom>
        </p:spPr>
      </p:pic>
      <p:pic>
        <p:nvPicPr>
          <p:cNvPr id="14" name="Image 13">
            <a:extLst>
              <a:ext uri="{FF2B5EF4-FFF2-40B4-BE49-F238E27FC236}">
                <a16:creationId xmlns:a16="http://schemas.microsoft.com/office/drawing/2014/main" id="{C49E061C-5A6A-D682-4C31-15CAE205814D}"/>
              </a:ext>
            </a:extLst>
          </p:cNvPr>
          <p:cNvPicPr>
            <a:picLocks noChangeAspect="1"/>
          </p:cNvPicPr>
          <p:nvPr/>
        </p:nvPicPr>
        <p:blipFill>
          <a:blip r:embed="rId7"/>
          <a:stretch>
            <a:fillRect/>
          </a:stretch>
        </p:blipFill>
        <p:spPr>
          <a:xfrm>
            <a:off x="8051665" y="4549399"/>
            <a:ext cx="1511378" cy="1739989"/>
          </a:xfrm>
          <a:prstGeom prst="rect">
            <a:avLst/>
          </a:prstGeom>
        </p:spPr>
      </p:pic>
      <p:pic>
        <p:nvPicPr>
          <p:cNvPr id="15" name="Graphique 14">
            <a:extLst>
              <a:ext uri="{FF2B5EF4-FFF2-40B4-BE49-F238E27FC236}">
                <a16:creationId xmlns:a16="http://schemas.microsoft.com/office/drawing/2014/main" id="{C2B6B696-B277-B7B1-1CE6-B1F9506816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4339" y="1082812"/>
            <a:ext cx="503237" cy="113940"/>
          </a:xfrm>
          <a:prstGeom prst="rect">
            <a:avLst/>
          </a:prstGeom>
        </p:spPr>
      </p:pic>
    </p:spTree>
    <p:extLst>
      <p:ext uri="{BB962C8B-B14F-4D97-AF65-F5344CB8AC3E}">
        <p14:creationId xmlns:p14="http://schemas.microsoft.com/office/powerpoint/2010/main" val="2526693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2C25C89-88E2-A5DD-F2F9-9AD75558BFD5}"/>
              </a:ext>
            </a:extLst>
          </p:cNvPr>
          <p:cNvSpPr>
            <a:spLocks noGrp="1"/>
          </p:cNvSpPr>
          <p:nvPr>
            <p:ph type="sldNum" sz="quarter" idx="12"/>
          </p:nvPr>
        </p:nvSpPr>
        <p:spPr/>
        <p:txBody>
          <a:bodyPr/>
          <a:lstStyle/>
          <a:p>
            <a:fld id="{82DB2F9C-E71B-B545-B257-E1C65CA446D5}" type="slidenum">
              <a:rPr lang="fr-FR" smtClean="0"/>
              <a:t>30</a:t>
            </a:fld>
            <a:endParaRPr lang="fr-FR"/>
          </a:p>
        </p:txBody>
      </p:sp>
      <p:sp>
        <p:nvSpPr>
          <p:cNvPr id="3" name="Titre 2">
            <a:extLst>
              <a:ext uri="{FF2B5EF4-FFF2-40B4-BE49-F238E27FC236}">
                <a16:creationId xmlns:a16="http://schemas.microsoft.com/office/drawing/2014/main" id="{1C607176-8B09-3729-956F-F64FEE6DC5AB}"/>
              </a:ext>
            </a:extLst>
          </p:cNvPr>
          <p:cNvSpPr>
            <a:spLocks noGrp="1"/>
          </p:cNvSpPr>
          <p:nvPr>
            <p:ph type="title"/>
          </p:nvPr>
        </p:nvSpPr>
        <p:spPr/>
        <p:txBody>
          <a:bodyPr/>
          <a:lstStyle/>
          <a:p>
            <a:r>
              <a:rPr lang="fr-FR" dirty="0"/>
              <a:t>Quelques sources / liens</a:t>
            </a:r>
          </a:p>
        </p:txBody>
      </p:sp>
      <p:sp>
        <p:nvSpPr>
          <p:cNvPr id="4" name="ZoneTexte 3">
            <a:extLst>
              <a:ext uri="{FF2B5EF4-FFF2-40B4-BE49-F238E27FC236}">
                <a16:creationId xmlns:a16="http://schemas.microsoft.com/office/drawing/2014/main" id="{53DF3DCA-36E8-B128-3641-27063D094EAD}"/>
              </a:ext>
            </a:extLst>
          </p:cNvPr>
          <p:cNvSpPr txBox="1"/>
          <p:nvPr/>
        </p:nvSpPr>
        <p:spPr>
          <a:xfrm>
            <a:off x="486920" y="1556792"/>
            <a:ext cx="11297712" cy="3970318"/>
          </a:xfrm>
          <a:prstGeom prst="rect">
            <a:avLst/>
          </a:prstGeom>
          <a:noFill/>
        </p:spPr>
        <p:txBody>
          <a:bodyPr wrap="square" rtlCol="0">
            <a:spAutoFit/>
          </a:bodyPr>
          <a:lstStyle/>
          <a:p>
            <a:r>
              <a:rPr lang="fr-FR" dirty="0">
                <a:hlinkClick r:id="rId2"/>
              </a:rPr>
              <a:t>Accueil | Chiffres clés de l'énergie - Édition 2023 (developpement-durable.gouv.fr)</a:t>
            </a:r>
            <a:endParaRPr lang="fr-FR" dirty="0"/>
          </a:p>
          <a:p>
            <a:endParaRPr lang="fr-FR" dirty="0"/>
          </a:p>
          <a:p>
            <a:r>
              <a:rPr lang="fr-FR" dirty="0">
                <a:hlinkClick r:id="rId3"/>
              </a:rPr>
              <a:t>ser-panoramagazrenouvelables2023_web_0.pdf (grdf.fr)</a:t>
            </a:r>
            <a:endParaRPr lang="fr-FR" dirty="0"/>
          </a:p>
          <a:p>
            <a:endParaRPr lang="fr-FR" dirty="0"/>
          </a:p>
          <a:p>
            <a:r>
              <a:rPr lang="fr-FR" dirty="0">
                <a:hlinkClick r:id="rId4"/>
              </a:rPr>
              <a:t>Guide-sur-les-usages-de-gaz-renouvelable-012147.pdf (ademe.fr)</a:t>
            </a:r>
            <a:endParaRPr lang="fr-FR" dirty="0"/>
          </a:p>
          <a:p>
            <a:endParaRPr lang="fr-FR" dirty="0"/>
          </a:p>
          <a:p>
            <a:r>
              <a:rPr lang="fr-FR" dirty="0">
                <a:hlinkClick r:id="rId5"/>
              </a:rPr>
              <a:t>Mix de gaz 100 % renouvelable en 2050 ? - La librairie ADEME</a:t>
            </a:r>
            <a:endParaRPr lang="fr-FR" dirty="0"/>
          </a:p>
          <a:p>
            <a:endParaRPr lang="fr-FR" dirty="0"/>
          </a:p>
          <a:p>
            <a:r>
              <a:rPr lang="fr-FR" dirty="0">
                <a:hlinkClick r:id="rId6"/>
              </a:rPr>
              <a:t>Stratégie Nationale Bas Carbone sous contrainte de ressources - Institut National de l'Économie Circulaire (institut-economie-circulaire.fr)</a:t>
            </a:r>
            <a:endParaRPr lang="fr-FR" dirty="0"/>
          </a:p>
          <a:p>
            <a:endParaRPr lang="fr-FR" dirty="0"/>
          </a:p>
          <a:p>
            <a:r>
              <a:rPr lang="fr-FR" dirty="0">
                <a:hlinkClick r:id="rId7"/>
              </a:rPr>
              <a:t>Analyse du cycle de vie (ACV) des véhicules fonctionnant au GNV et bioGNV | IFPEN (ifpenergiesnouvelles.fr)</a:t>
            </a:r>
            <a:endParaRPr lang="fr-FR" dirty="0"/>
          </a:p>
          <a:p>
            <a:endParaRPr lang="fr-FR" dirty="0"/>
          </a:p>
          <a:p>
            <a:endParaRPr lang="fr-FR" dirty="0"/>
          </a:p>
        </p:txBody>
      </p:sp>
    </p:spTree>
    <p:extLst>
      <p:ext uri="{BB962C8B-B14F-4D97-AF65-F5344CB8AC3E}">
        <p14:creationId xmlns:p14="http://schemas.microsoft.com/office/powerpoint/2010/main" val="3768505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80984E4-B7C8-5F65-C392-E814EF4D64F6}"/>
              </a:ext>
            </a:extLst>
          </p:cNvPr>
          <p:cNvSpPr>
            <a:spLocks noGrp="1"/>
          </p:cNvSpPr>
          <p:nvPr>
            <p:ph type="sldNum" sz="quarter" idx="12"/>
          </p:nvPr>
        </p:nvSpPr>
        <p:spPr/>
        <p:txBody>
          <a:bodyPr/>
          <a:lstStyle/>
          <a:p>
            <a:fld id="{2C0F483E-095F-CB46-A5F6-8D3A2E8640DC}" type="slidenum">
              <a:rPr lang="fr-FR" smtClean="0"/>
              <a:pPr/>
              <a:t>31</a:t>
            </a:fld>
            <a:endParaRPr lang="fr-FR" dirty="0"/>
          </a:p>
        </p:txBody>
      </p:sp>
      <p:sp>
        <p:nvSpPr>
          <p:cNvPr id="2" name="Titre 1">
            <a:extLst>
              <a:ext uri="{FF2B5EF4-FFF2-40B4-BE49-F238E27FC236}">
                <a16:creationId xmlns:a16="http://schemas.microsoft.com/office/drawing/2014/main" id="{85EB703F-F964-1742-4BFE-F9327D198BFB}"/>
              </a:ext>
            </a:extLst>
          </p:cNvPr>
          <p:cNvSpPr>
            <a:spLocks noGrp="1"/>
          </p:cNvSpPr>
          <p:nvPr>
            <p:ph type="title"/>
          </p:nvPr>
        </p:nvSpPr>
        <p:spPr/>
        <p:txBody>
          <a:bodyPr/>
          <a:lstStyle/>
          <a:p>
            <a:r>
              <a:rPr lang="fr-FR" dirty="0"/>
              <a:t>Annexes</a:t>
            </a:r>
            <a:br>
              <a:rPr lang="fr-FR" dirty="0"/>
            </a:br>
            <a:endParaRPr lang="fr-FR" dirty="0"/>
          </a:p>
        </p:txBody>
      </p:sp>
    </p:spTree>
    <p:extLst>
      <p:ext uri="{BB962C8B-B14F-4D97-AF65-F5344CB8AC3E}">
        <p14:creationId xmlns:p14="http://schemas.microsoft.com/office/powerpoint/2010/main" val="2657969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CDDB2F3-1479-49A9-A377-9311925FCF78}"/>
              </a:ext>
            </a:extLst>
          </p:cNvPr>
          <p:cNvSpPr>
            <a:spLocks noGrp="1"/>
          </p:cNvSpPr>
          <p:nvPr>
            <p:ph type="sldNum" sz="quarter" idx="12"/>
          </p:nvPr>
        </p:nvSpPr>
        <p:spPr/>
        <p:txBody>
          <a:bodyPr/>
          <a:lstStyle/>
          <a:p>
            <a:fld id="{82DB2F9C-E71B-B545-B257-E1C65CA446D5}" type="slidenum">
              <a:rPr lang="fr-FR" smtClean="0"/>
              <a:t>32</a:t>
            </a:fld>
            <a:endParaRPr lang="fr-FR"/>
          </a:p>
        </p:txBody>
      </p:sp>
      <p:pic>
        <p:nvPicPr>
          <p:cNvPr id="4" name="Image 3">
            <a:extLst>
              <a:ext uri="{FF2B5EF4-FFF2-40B4-BE49-F238E27FC236}">
                <a16:creationId xmlns:a16="http://schemas.microsoft.com/office/drawing/2014/main" id="{FA9AB364-284F-FA7A-8456-F1EA0A3D3B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5993" y="0"/>
            <a:ext cx="7180013" cy="6858000"/>
          </a:xfrm>
          <a:prstGeom prst="rect">
            <a:avLst/>
          </a:prstGeom>
        </p:spPr>
      </p:pic>
    </p:spTree>
    <p:extLst>
      <p:ext uri="{BB962C8B-B14F-4D97-AF65-F5344CB8AC3E}">
        <p14:creationId xmlns:p14="http://schemas.microsoft.com/office/powerpoint/2010/main" val="289770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C01CF14B-1290-3982-0F02-66126113BFEF}"/>
              </a:ext>
            </a:extLst>
          </p:cNvPr>
          <p:cNvSpPr/>
          <p:nvPr/>
        </p:nvSpPr>
        <p:spPr>
          <a:xfrm>
            <a:off x="6298770" y="3701677"/>
            <a:ext cx="7488830" cy="6408712"/>
          </a:xfrm>
          <a:prstGeom prst="roundRect">
            <a:avLst>
              <a:gd name="adj" fmla="val 13384"/>
            </a:avLst>
          </a:prstGeom>
          <a:solidFill>
            <a:srgbClr val="C8D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C8DBEE"/>
              </a:solidFill>
            </a:endParaRPr>
          </a:p>
        </p:txBody>
      </p:sp>
      <p:sp>
        <p:nvSpPr>
          <p:cNvPr id="2" name="Titre 1">
            <a:extLst>
              <a:ext uri="{FF2B5EF4-FFF2-40B4-BE49-F238E27FC236}">
                <a16:creationId xmlns:a16="http://schemas.microsoft.com/office/drawing/2014/main" id="{5F5EDE53-BF16-2C52-5047-BE4062C6ACD1}"/>
              </a:ext>
            </a:extLst>
          </p:cNvPr>
          <p:cNvSpPr>
            <a:spLocks noGrp="1"/>
          </p:cNvSpPr>
          <p:nvPr>
            <p:ph type="title"/>
          </p:nvPr>
        </p:nvSpPr>
        <p:spPr>
          <a:xfrm>
            <a:off x="695326" y="476672"/>
            <a:ext cx="10873282" cy="923330"/>
          </a:xfrm>
        </p:spPr>
        <p:txBody>
          <a:bodyPr wrap="square">
            <a:spAutoFit/>
          </a:bodyPr>
          <a:lstStyle/>
          <a:p>
            <a:pPr>
              <a:lnSpc>
                <a:spcPct val="100000"/>
              </a:lnSpc>
            </a:pPr>
            <a:r>
              <a:rPr lang="fr-FR" dirty="0">
                <a:solidFill>
                  <a:srgbClr val="1583C1"/>
                </a:solidFill>
                <a:effectLst/>
              </a:rPr>
              <a:t>10,7 millions de clients gaz </a:t>
            </a:r>
            <a:r>
              <a:rPr lang="fr-FR" dirty="0">
                <a:effectLst/>
              </a:rPr>
              <a:t>raccordés au réseau</a:t>
            </a:r>
            <a:br>
              <a:rPr lang="fr-FR" dirty="0">
                <a:effectLst/>
              </a:rPr>
            </a:br>
            <a:r>
              <a:rPr lang="fr-FR" dirty="0">
                <a:effectLst/>
              </a:rPr>
              <a:t>exploité par GRDF</a:t>
            </a:r>
            <a:endParaRPr lang="fr-FR" dirty="0">
              <a:solidFill>
                <a:schemeClr val="accent1"/>
              </a:solidFill>
            </a:endParaRPr>
          </a:p>
        </p:txBody>
      </p:sp>
      <p:sp>
        <p:nvSpPr>
          <p:cNvPr id="26" name="ZoneTexte 25">
            <a:extLst>
              <a:ext uri="{FF2B5EF4-FFF2-40B4-BE49-F238E27FC236}">
                <a16:creationId xmlns:a16="http://schemas.microsoft.com/office/drawing/2014/main" id="{54F63C40-A0EF-C1C0-A884-873575817FE4}"/>
              </a:ext>
            </a:extLst>
          </p:cNvPr>
          <p:cNvSpPr txBox="1"/>
          <p:nvPr/>
        </p:nvSpPr>
        <p:spPr>
          <a:xfrm>
            <a:off x="4901617" y="6415200"/>
            <a:ext cx="2388795"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accompagne tous les consommateurs</a:t>
            </a:r>
            <a:endParaRPr lang="fr-FR" sz="900" dirty="0">
              <a:latin typeface="Inter Tight" pitchFamily="2" charset="0"/>
              <a:ea typeface="Inter Tight" pitchFamily="2" charset="0"/>
              <a:cs typeface="Inter Tight" pitchFamily="2" charset="0"/>
            </a:endParaRPr>
          </a:p>
        </p:txBody>
      </p:sp>
      <p:sp>
        <p:nvSpPr>
          <p:cNvPr id="6" name="ZoneTexte 5">
            <a:extLst>
              <a:ext uri="{FF2B5EF4-FFF2-40B4-BE49-F238E27FC236}">
                <a16:creationId xmlns:a16="http://schemas.microsoft.com/office/drawing/2014/main" id="{09B684CE-61F8-C417-601D-5B7D231EC3F2}"/>
              </a:ext>
            </a:extLst>
          </p:cNvPr>
          <p:cNvSpPr txBox="1"/>
          <p:nvPr/>
        </p:nvSpPr>
        <p:spPr>
          <a:xfrm>
            <a:off x="6868627" y="4305460"/>
            <a:ext cx="4158338" cy="923330"/>
          </a:xfrm>
          <a:prstGeom prst="rect">
            <a:avLst/>
          </a:prstGeom>
          <a:noFill/>
        </p:spPr>
        <p:txBody>
          <a:bodyPr wrap="square">
            <a:spAutoFit/>
          </a:bodyPr>
          <a:lstStyle/>
          <a:p>
            <a:r>
              <a:rPr lang="fr-FR" dirty="0">
                <a:effectLst/>
                <a:latin typeface="Inter Tight" pitchFamily="2" charset="0"/>
                <a:ea typeface="Inter Tight" pitchFamily="2" charset="0"/>
                <a:cs typeface="Inter Tight" pitchFamily="2" charset="0"/>
              </a:rPr>
              <a:t>Pour chaque usage, GRDF propose des </a:t>
            </a:r>
            <a:r>
              <a:rPr lang="fr-FR" dirty="0">
                <a:solidFill>
                  <a:srgbClr val="1583C1"/>
                </a:solidFill>
                <a:effectLst/>
                <a:latin typeface="Inter Tight" pitchFamily="2" charset="0"/>
                <a:ea typeface="Inter Tight" pitchFamily="2" charset="0"/>
                <a:cs typeface="Inter Tight" pitchFamily="2" charset="0"/>
              </a:rPr>
              <a:t>solutions pragmatiques</a:t>
            </a:r>
            <a:r>
              <a:rPr lang="fr-FR" dirty="0">
                <a:effectLst/>
                <a:latin typeface="Inter Tight" pitchFamily="2" charset="0"/>
                <a:ea typeface="Inter Tight" pitchFamily="2" charset="0"/>
                <a:cs typeface="Inter Tight" pitchFamily="2" charset="0"/>
              </a:rPr>
              <a:t> pour réduire l’empreinte carbone de ses clients gaz.</a:t>
            </a:r>
            <a:endParaRPr lang="fr-FR" dirty="0">
              <a:latin typeface="Inter Tight" pitchFamily="2" charset="0"/>
              <a:ea typeface="Inter Tight" pitchFamily="2" charset="0"/>
              <a:cs typeface="Inter Tight" pitchFamily="2" charset="0"/>
            </a:endParaRPr>
          </a:p>
        </p:txBody>
      </p:sp>
      <p:sp>
        <p:nvSpPr>
          <p:cNvPr id="7" name="ZoneTexte 6">
            <a:extLst>
              <a:ext uri="{FF2B5EF4-FFF2-40B4-BE49-F238E27FC236}">
                <a16:creationId xmlns:a16="http://schemas.microsoft.com/office/drawing/2014/main" id="{09AC1F5F-76B8-2EA3-8E6E-9F4C04AD5B0B}"/>
              </a:ext>
            </a:extLst>
          </p:cNvPr>
          <p:cNvSpPr txBox="1"/>
          <p:nvPr/>
        </p:nvSpPr>
        <p:spPr>
          <a:xfrm>
            <a:off x="443706" y="5411986"/>
            <a:ext cx="5592448" cy="738664"/>
          </a:xfrm>
          <a:prstGeom prst="rect">
            <a:avLst/>
          </a:prstGeom>
          <a:noFill/>
        </p:spPr>
        <p:txBody>
          <a:bodyPr wrap="square" rtlCol="0">
            <a:spAutoFit/>
          </a:bodyPr>
          <a:lstStyle/>
          <a:p>
            <a:r>
              <a:rPr lang="fr-FR" sz="1400" i="1" dirty="0">
                <a:effectLst/>
                <a:latin typeface="Inter Tight" pitchFamily="2" charset="0"/>
                <a:ea typeface="Inter Tight" pitchFamily="2" charset="0"/>
                <a:cs typeface="Inter Tight" pitchFamily="2" charset="0"/>
              </a:rPr>
              <a:t>Répartition des consommations de gaz</a:t>
            </a:r>
            <a:br>
              <a:rPr lang="fr-FR" sz="1400" i="1" dirty="0">
                <a:effectLst/>
                <a:latin typeface="Inter Tight" pitchFamily="2" charset="0"/>
                <a:ea typeface="Inter Tight" pitchFamily="2" charset="0"/>
                <a:cs typeface="Inter Tight" pitchFamily="2" charset="0"/>
              </a:rPr>
            </a:br>
            <a:r>
              <a:rPr lang="fr-FR" sz="1400" i="1" dirty="0">
                <a:effectLst/>
                <a:latin typeface="Inter Tight" pitchFamily="2" charset="0"/>
                <a:ea typeface="Inter Tight" pitchFamily="2" charset="0"/>
                <a:cs typeface="Inter Tight" pitchFamily="2" charset="0"/>
              </a:rPr>
              <a:t>par secteur et nombre de clients (2023)</a:t>
            </a:r>
          </a:p>
          <a:p>
            <a:r>
              <a:rPr lang="fr-FR" sz="1400" i="1" dirty="0">
                <a:latin typeface="Inter Tight" pitchFamily="2" charset="0"/>
                <a:ea typeface="Inter Tight" pitchFamily="2" charset="0"/>
                <a:cs typeface="Inter Tight" pitchFamily="2" charset="0"/>
              </a:rPr>
              <a:t>S</a:t>
            </a:r>
            <a:r>
              <a:rPr lang="fr-FR" sz="1400" i="1" dirty="0">
                <a:effectLst/>
                <a:latin typeface="Inter Tight" pitchFamily="2" charset="0"/>
                <a:ea typeface="Inter Tight" pitchFamily="2" charset="0"/>
                <a:cs typeface="Inter Tight" pitchFamily="2" charset="0"/>
              </a:rPr>
              <a:t>ource GRDF</a:t>
            </a:r>
            <a:endParaRPr lang="fr-FR" sz="1400" i="1" dirty="0">
              <a:latin typeface="Inter Tight" pitchFamily="2" charset="0"/>
              <a:ea typeface="Inter Tight" pitchFamily="2" charset="0"/>
              <a:cs typeface="Inter Tight" pitchFamily="2" charset="0"/>
            </a:endParaRPr>
          </a:p>
        </p:txBody>
      </p:sp>
      <p:grpSp>
        <p:nvGrpSpPr>
          <p:cNvPr id="17" name="Groupe 16">
            <a:extLst>
              <a:ext uri="{FF2B5EF4-FFF2-40B4-BE49-F238E27FC236}">
                <a16:creationId xmlns:a16="http://schemas.microsoft.com/office/drawing/2014/main" id="{D796B7EB-CCB5-1CA6-B2F0-7634A88B37B3}"/>
              </a:ext>
            </a:extLst>
          </p:cNvPr>
          <p:cNvGrpSpPr/>
          <p:nvPr/>
        </p:nvGrpSpPr>
        <p:grpSpPr>
          <a:xfrm>
            <a:off x="6361960" y="2342290"/>
            <a:ext cx="3656021" cy="953698"/>
            <a:chOff x="7412353" y="4983398"/>
            <a:chExt cx="3656021" cy="953698"/>
          </a:xfrm>
        </p:grpSpPr>
        <p:sp>
          <p:nvSpPr>
            <p:cNvPr id="9" name="Rectangle : coins arrondis 8">
              <a:extLst>
                <a:ext uri="{FF2B5EF4-FFF2-40B4-BE49-F238E27FC236}">
                  <a16:creationId xmlns:a16="http://schemas.microsoft.com/office/drawing/2014/main" id="{0BB63C59-325C-606C-21E7-154E33522B2F}"/>
                </a:ext>
              </a:extLst>
            </p:cNvPr>
            <p:cNvSpPr/>
            <p:nvPr/>
          </p:nvSpPr>
          <p:spPr>
            <a:xfrm>
              <a:off x="7412353" y="4983398"/>
              <a:ext cx="3656021" cy="953698"/>
            </a:xfrm>
            <a:prstGeom prst="roundRect">
              <a:avLst>
                <a:gd name="adj" fmla="val 22791"/>
              </a:avLst>
            </a:prstGeom>
            <a:noFill/>
            <a:ln>
              <a:solidFill>
                <a:srgbClr val="C8DCEE"/>
              </a:solidFill>
            </a:ln>
          </p:spPr>
          <p:style>
            <a:lnRef idx="2">
              <a:schemeClr val="accent1">
                <a:shade val="15000"/>
              </a:schemeClr>
            </a:lnRef>
            <a:fillRef idx="1">
              <a:schemeClr val="accent1"/>
            </a:fillRef>
            <a:effectRef idx="0">
              <a:schemeClr val="accent1"/>
            </a:effectRef>
            <a:fontRef idx="minor">
              <a:schemeClr val="lt1"/>
            </a:fontRef>
          </p:style>
          <p:txBody>
            <a:bodyPr wrap="square" lIns="288000" tIns="180000" rIns="288000" bIns="180000" rtlCol="0" anchor="t">
              <a:spAutoFit/>
            </a:bodyPr>
            <a:lstStyle/>
            <a:p>
              <a:pPr>
                <a:spcBef>
                  <a:spcPts val="300"/>
                </a:spcBef>
              </a:pPr>
              <a:r>
                <a:rPr lang="fr-FR" sz="1400" dirty="0">
                  <a:solidFill>
                    <a:schemeClr val="tx1"/>
                  </a:solidFill>
                  <a:effectLst/>
                  <a:latin typeface="Inter Tight" pitchFamily="2" charset="0"/>
                  <a:ea typeface="Inter Tight" pitchFamily="2" charset="0"/>
                  <a:cs typeface="Inter Tight" pitchFamily="2" charset="0"/>
                </a:rPr>
                <a:t>        </a:t>
              </a:r>
              <a:r>
                <a:rPr lang="fr-FR" sz="1400" dirty="0">
                  <a:solidFill>
                    <a:srgbClr val="1583C1"/>
                  </a:solidFill>
                  <a:effectLst/>
                  <a:latin typeface="Inter Tight" pitchFamily="2" charset="0"/>
                  <a:ea typeface="Inter Tight" pitchFamily="2" charset="0"/>
                  <a:cs typeface="Inter Tight" pitchFamily="2" charset="0"/>
                </a:rPr>
                <a:t>38 000 </a:t>
              </a:r>
              <a:r>
                <a:rPr lang="fr-FR" sz="1400" dirty="0">
                  <a:solidFill>
                    <a:schemeClr val="tx1"/>
                  </a:solidFill>
                  <a:effectLst/>
                  <a:latin typeface="Inter Tight" pitchFamily="2" charset="0"/>
                  <a:ea typeface="Inter Tight" pitchFamily="2" charset="0"/>
                  <a:cs typeface="Inter Tight" pitchFamily="2" charset="0"/>
                </a:rPr>
                <a:t>véhicules BioGNV/GNV</a:t>
              </a:r>
            </a:p>
            <a:p>
              <a:pPr>
                <a:spcBef>
                  <a:spcPts val="300"/>
                </a:spcBef>
              </a:pPr>
              <a:r>
                <a:rPr lang="fr-FR" sz="1400" dirty="0">
                  <a:solidFill>
                    <a:schemeClr val="tx1"/>
                  </a:solidFill>
                  <a:latin typeface="Inter Tight" pitchFamily="2" charset="0"/>
                  <a:ea typeface="Inter Tight" pitchFamily="2" charset="0"/>
                  <a:cs typeface="Inter Tight" pitchFamily="2" charset="0"/>
                </a:rPr>
                <a:t>        3 TWh en France</a:t>
              </a:r>
            </a:p>
          </p:txBody>
        </p:sp>
        <p:pic>
          <p:nvPicPr>
            <p:cNvPr id="12" name="Graphique 11">
              <a:extLst>
                <a:ext uri="{FF2B5EF4-FFF2-40B4-BE49-F238E27FC236}">
                  <a16:creationId xmlns:a16="http://schemas.microsoft.com/office/drawing/2014/main" id="{963992F3-7C98-289D-CD81-55DEB88456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11991" y="5228843"/>
              <a:ext cx="428226" cy="428226"/>
            </a:xfrm>
            <a:prstGeom prst="rect">
              <a:avLst/>
            </a:prstGeom>
          </p:spPr>
        </p:pic>
      </p:grpSp>
      <p:sp>
        <p:nvSpPr>
          <p:cNvPr id="4" name="Espace réservé du numéro de diapositive 3">
            <a:extLst>
              <a:ext uri="{FF2B5EF4-FFF2-40B4-BE49-F238E27FC236}">
                <a16:creationId xmlns:a16="http://schemas.microsoft.com/office/drawing/2014/main" id="{4AC129D5-2B4A-5681-6362-DE475A33027A}"/>
              </a:ext>
            </a:extLst>
          </p:cNvPr>
          <p:cNvSpPr>
            <a:spLocks noGrp="1"/>
          </p:cNvSpPr>
          <p:nvPr>
            <p:ph type="sldNum" sz="quarter" idx="4"/>
          </p:nvPr>
        </p:nvSpPr>
        <p:spPr/>
        <p:txBody>
          <a:bodyPr/>
          <a:lstStyle/>
          <a:p>
            <a:fld id="{2C0F483E-095F-CB46-A5F6-8D3A2E8640DC}" type="slidenum">
              <a:rPr lang="fr-FR" smtClean="0"/>
              <a:pPr/>
              <a:t>33</a:t>
            </a:fld>
            <a:endParaRPr lang="fr-FR" dirty="0"/>
          </a:p>
        </p:txBody>
      </p:sp>
      <p:grpSp>
        <p:nvGrpSpPr>
          <p:cNvPr id="21" name="Groupe 20">
            <a:extLst>
              <a:ext uri="{FF2B5EF4-FFF2-40B4-BE49-F238E27FC236}">
                <a16:creationId xmlns:a16="http://schemas.microsoft.com/office/drawing/2014/main" id="{EA74BECE-7A29-CF46-277A-4B474E2CADC3}"/>
              </a:ext>
            </a:extLst>
          </p:cNvPr>
          <p:cNvGrpSpPr/>
          <p:nvPr/>
        </p:nvGrpSpPr>
        <p:grpSpPr>
          <a:xfrm>
            <a:off x="-33145" y="2100315"/>
            <a:ext cx="6143401" cy="3344909"/>
            <a:chOff x="-33145" y="2659937"/>
            <a:chExt cx="6143401" cy="3344909"/>
          </a:xfrm>
        </p:grpSpPr>
        <p:grpSp>
          <p:nvGrpSpPr>
            <p:cNvPr id="5" name="Groupe 4">
              <a:extLst>
                <a:ext uri="{FF2B5EF4-FFF2-40B4-BE49-F238E27FC236}">
                  <a16:creationId xmlns:a16="http://schemas.microsoft.com/office/drawing/2014/main" id="{0E2FDA64-4863-13AE-394E-2C3A7DFAF16B}"/>
                </a:ext>
              </a:extLst>
            </p:cNvPr>
            <p:cNvGrpSpPr/>
            <p:nvPr/>
          </p:nvGrpSpPr>
          <p:grpSpPr>
            <a:xfrm>
              <a:off x="-33145" y="2659937"/>
              <a:ext cx="6143401" cy="3344909"/>
              <a:chOff x="5850607" y="894462"/>
              <a:chExt cx="6143401" cy="3344909"/>
            </a:xfrm>
          </p:grpSpPr>
          <p:graphicFrame>
            <p:nvGraphicFramePr>
              <p:cNvPr id="28" name="Graphique 27">
                <a:extLst>
                  <a:ext uri="{FF2B5EF4-FFF2-40B4-BE49-F238E27FC236}">
                    <a16:creationId xmlns:a16="http://schemas.microsoft.com/office/drawing/2014/main" id="{89E056C5-7DB6-DF0F-9A87-F8EF79A2211C}"/>
                  </a:ext>
                </a:extLst>
              </p:cNvPr>
              <p:cNvGraphicFramePr/>
              <p:nvPr>
                <p:extLst>
                  <p:ext uri="{D42A27DB-BD31-4B8C-83A1-F6EECF244321}">
                    <p14:modId xmlns:p14="http://schemas.microsoft.com/office/powerpoint/2010/main" val="3980681772"/>
                  </p:ext>
                </p:extLst>
              </p:nvPr>
            </p:nvGraphicFramePr>
            <p:xfrm>
              <a:off x="7155926" y="894462"/>
              <a:ext cx="3338102" cy="3128475"/>
            </p:xfrm>
            <a:graphic>
              <a:graphicData uri="http://schemas.openxmlformats.org/drawingml/2006/chart">
                <c:chart xmlns:c="http://schemas.openxmlformats.org/drawingml/2006/chart" xmlns:r="http://schemas.openxmlformats.org/officeDocument/2006/relationships" r:id="rId5"/>
              </a:graphicData>
            </a:graphic>
          </p:graphicFrame>
          <p:sp>
            <p:nvSpPr>
              <p:cNvPr id="29" name="Ellipse 28">
                <a:extLst>
                  <a:ext uri="{FF2B5EF4-FFF2-40B4-BE49-F238E27FC236}">
                    <a16:creationId xmlns:a16="http://schemas.microsoft.com/office/drawing/2014/main" id="{031A6133-D22D-A196-E966-E59AE59F60CE}"/>
                  </a:ext>
                </a:extLst>
              </p:cNvPr>
              <p:cNvSpPr/>
              <p:nvPr/>
            </p:nvSpPr>
            <p:spPr>
              <a:xfrm>
                <a:off x="8472259" y="2060281"/>
                <a:ext cx="769086" cy="769086"/>
              </a:xfrm>
              <a:prstGeom prst="ellipse">
                <a:avLst/>
              </a:prstGeom>
              <a:solidFill>
                <a:srgbClr val="C8DBE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600" b="1" dirty="0">
                    <a:solidFill>
                      <a:schemeClr val="tx1"/>
                    </a:solidFill>
                    <a:latin typeface="Inter Tight SemiBold" pitchFamily="2" charset="0"/>
                    <a:ea typeface="Inter Tight SemiBold" pitchFamily="2" charset="0"/>
                    <a:cs typeface="Inter Tight SemiBold" pitchFamily="2" charset="0"/>
                  </a:rPr>
                  <a:t>227</a:t>
                </a:r>
                <a:br>
                  <a:rPr lang="fr-FR" sz="1600" dirty="0">
                    <a:solidFill>
                      <a:schemeClr val="tx1"/>
                    </a:solidFill>
                  </a:rPr>
                </a:br>
                <a:r>
                  <a:rPr lang="fr-FR" sz="1600" dirty="0">
                    <a:solidFill>
                      <a:schemeClr val="tx1"/>
                    </a:solidFill>
                    <a:latin typeface="Inter Tight" pitchFamily="2" charset="0"/>
                    <a:ea typeface="Inter Tight" pitchFamily="2" charset="0"/>
                    <a:cs typeface="Inter Tight" pitchFamily="2" charset="0"/>
                  </a:rPr>
                  <a:t>TWh</a:t>
                </a:r>
              </a:p>
            </p:txBody>
          </p:sp>
          <p:sp>
            <p:nvSpPr>
              <p:cNvPr id="32" name="Rectangle : coins arrondis 31">
                <a:extLst>
                  <a:ext uri="{FF2B5EF4-FFF2-40B4-BE49-F238E27FC236}">
                    <a16:creationId xmlns:a16="http://schemas.microsoft.com/office/drawing/2014/main" id="{3CDD4DCA-D8CB-4876-0368-01B4B6053F39}"/>
                  </a:ext>
                </a:extLst>
              </p:cNvPr>
              <p:cNvSpPr/>
              <p:nvPr/>
            </p:nvSpPr>
            <p:spPr>
              <a:xfrm>
                <a:off x="10053699" y="1065264"/>
                <a:ext cx="1745648" cy="1230240"/>
              </a:xfrm>
              <a:prstGeom prst="roundRect">
                <a:avLst>
                  <a:gd name="adj" fmla="val 2372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216000" bIns="108000" rtlCol="0" anchor="t">
                <a:spAutoFit/>
              </a:bodyPr>
              <a:lstStyle/>
              <a:p>
                <a:pPr>
                  <a:spcBef>
                    <a:spcPts val="500"/>
                  </a:spcBef>
                </a:pPr>
                <a:r>
                  <a:rPr lang="fr-FR" sz="1600" b="1" dirty="0">
                    <a:solidFill>
                      <a:schemeClr val="tx1"/>
                    </a:solidFill>
                    <a:effectLst/>
                    <a:latin typeface="Inter Tight SemiBold" pitchFamily="2" charset="0"/>
                    <a:ea typeface="Inter Tight SemiBold" pitchFamily="2" charset="0"/>
                    <a:cs typeface="Inter Tight SemiBold" pitchFamily="2" charset="0"/>
                  </a:rPr>
                  <a:t>Industriel</a:t>
                </a:r>
              </a:p>
              <a:p>
                <a:pPr>
                  <a:spcBef>
                    <a:spcPts val="500"/>
                  </a:spcBef>
                </a:pPr>
                <a:r>
                  <a:rPr lang="fr-FR" sz="1400" b="1" dirty="0">
                    <a:solidFill>
                      <a:srgbClr val="1583C1"/>
                    </a:solidFill>
                    <a:latin typeface="Inter Tight" pitchFamily="2" charset="0"/>
                    <a:ea typeface="Inter Tight" pitchFamily="2" charset="0"/>
                    <a:cs typeface="Inter Tight" pitchFamily="2" charset="0"/>
                  </a:rPr>
                  <a:t>40 000 sites</a:t>
                </a:r>
              </a:p>
              <a:p>
                <a:pPr>
                  <a:spcBef>
                    <a:spcPts val="500"/>
                  </a:spcBef>
                </a:pPr>
                <a:r>
                  <a:rPr lang="fr-FR" sz="1200" dirty="0">
                    <a:solidFill>
                      <a:schemeClr val="tx1"/>
                    </a:solidFill>
                    <a:latin typeface="Inter Tight" pitchFamily="2" charset="0"/>
                    <a:ea typeface="Inter Tight" pitchFamily="2" charset="0"/>
                    <a:cs typeface="Inter Tight" pitchFamily="2" charset="0"/>
                  </a:rPr>
                  <a:t>55 TWh</a:t>
                </a:r>
              </a:p>
            </p:txBody>
          </p:sp>
          <p:sp>
            <p:nvSpPr>
              <p:cNvPr id="36" name="Rectangle : coins arrondis 35">
                <a:extLst>
                  <a:ext uri="{FF2B5EF4-FFF2-40B4-BE49-F238E27FC236}">
                    <a16:creationId xmlns:a16="http://schemas.microsoft.com/office/drawing/2014/main" id="{0E97C7A8-3889-797D-B43C-473ADCCED822}"/>
                  </a:ext>
                </a:extLst>
              </p:cNvPr>
              <p:cNvSpPr/>
              <p:nvPr/>
            </p:nvSpPr>
            <p:spPr>
              <a:xfrm>
                <a:off x="9993466" y="2807032"/>
                <a:ext cx="2000542" cy="1432339"/>
              </a:xfrm>
              <a:prstGeom prst="roundRect">
                <a:avLst>
                  <a:gd name="adj" fmla="val 1574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144000" bIns="72000" rtlCol="0" anchor="t">
                <a:spAutoFit/>
              </a:bodyPr>
              <a:lstStyle/>
              <a:p>
                <a:pPr>
                  <a:spcBef>
                    <a:spcPts val="500"/>
                  </a:spcBef>
                </a:pPr>
                <a:r>
                  <a:rPr lang="fr-FR" sz="1600" b="1" dirty="0">
                    <a:solidFill>
                      <a:schemeClr val="tx1"/>
                    </a:solidFill>
                    <a:effectLst/>
                    <a:latin typeface="Inter Tight SemiBold" pitchFamily="2" charset="0"/>
                    <a:ea typeface="Inter Tight SemiBold" pitchFamily="2" charset="0"/>
                    <a:cs typeface="Inter Tight SemiBold" pitchFamily="2" charset="0"/>
                  </a:rPr>
                  <a:t>Bâtiments tertiaires &amp; PME </a:t>
                </a:r>
              </a:p>
              <a:p>
                <a:pPr>
                  <a:spcBef>
                    <a:spcPts val="500"/>
                  </a:spcBef>
                </a:pPr>
                <a:r>
                  <a:rPr lang="fr-FR" sz="1400" b="1" dirty="0">
                    <a:solidFill>
                      <a:srgbClr val="1583C1"/>
                    </a:solidFill>
                    <a:latin typeface="Inter Tight" pitchFamily="2" charset="0"/>
                    <a:ea typeface="Inter Tight" pitchFamily="2" charset="0"/>
                    <a:cs typeface="Inter Tight" pitchFamily="2" charset="0"/>
                  </a:rPr>
                  <a:t>~ 400 000 sites</a:t>
                </a:r>
              </a:p>
              <a:p>
                <a:pPr>
                  <a:spcBef>
                    <a:spcPts val="500"/>
                  </a:spcBef>
                </a:pPr>
                <a:r>
                  <a:rPr lang="fr-FR" sz="1200" dirty="0">
                    <a:solidFill>
                      <a:schemeClr val="tx1"/>
                    </a:solidFill>
                    <a:latin typeface="Inter Tight" pitchFamily="2" charset="0"/>
                    <a:ea typeface="Inter Tight" pitchFamily="2" charset="0"/>
                    <a:cs typeface="Inter Tight" pitchFamily="2" charset="0"/>
                  </a:rPr>
                  <a:t>67 TWh</a:t>
                </a:r>
              </a:p>
            </p:txBody>
          </p:sp>
          <p:sp>
            <p:nvSpPr>
              <p:cNvPr id="39" name="Rectangle : coins arrondis 38">
                <a:extLst>
                  <a:ext uri="{FF2B5EF4-FFF2-40B4-BE49-F238E27FC236}">
                    <a16:creationId xmlns:a16="http://schemas.microsoft.com/office/drawing/2014/main" id="{9501B75A-3D85-8641-BEBD-96660F686A6C}"/>
                  </a:ext>
                </a:extLst>
              </p:cNvPr>
              <p:cNvSpPr/>
              <p:nvPr/>
            </p:nvSpPr>
            <p:spPr>
              <a:xfrm>
                <a:off x="5850607" y="1900741"/>
                <a:ext cx="1676300" cy="1233976"/>
              </a:xfrm>
              <a:prstGeom prst="roundRect">
                <a:avLst>
                  <a:gd name="adj" fmla="val 19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216000" bIns="108000" rtlCol="0" anchor="t">
                <a:spAutoFit/>
              </a:bodyPr>
              <a:lstStyle/>
              <a:p>
                <a:pPr algn="r">
                  <a:spcBef>
                    <a:spcPts val="500"/>
                  </a:spcBef>
                </a:pPr>
                <a:r>
                  <a:rPr lang="fr-FR" sz="1600" b="1" dirty="0">
                    <a:solidFill>
                      <a:schemeClr val="tx1"/>
                    </a:solidFill>
                    <a:effectLst/>
                    <a:latin typeface="Inter Tight SemiBold" pitchFamily="2" charset="0"/>
                    <a:ea typeface="Inter Tight SemiBold" pitchFamily="2" charset="0"/>
                    <a:cs typeface="Inter Tight SemiBold" pitchFamily="2" charset="0"/>
                  </a:rPr>
                  <a:t>Résidentiel</a:t>
                </a:r>
              </a:p>
              <a:p>
                <a:pPr algn="r">
                  <a:spcBef>
                    <a:spcPts val="500"/>
                  </a:spcBef>
                </a:pPr>
                <a:r>
                  <a:rPr lang="fr-FR" sz="1400" b="1" dirty="0">
                    <a:solidFill>
                      <a:srgbClr val="1583C1"/>
                    </a:solidFill>
                    <a:latin typeface="Inter Tight" pitchFamily="2" charset="0"/>
                    <a:ea typeface="Inter Tight" pitchFamily="2" charset="0"/>
                    <a:cs typeface="Inter Tight" pitchFamily="2" charset="0"/>
                  </a:rPr>
                  <a:t>10,3 millions</a:t>
                </a:r>
              </a:p>
              <a:p>
                <a:pPr algn="r">
                  <a:spcBef>
                    <a:spcPts val="500"/>
                  </a:spcBef>
                </a:pPr>
                <a:r>
                  <a:rPr lang="fr-FR" sz="1200" dirty="0">
                    <a:solidFill>
                      <a:schemeClr val="tx1"/>
                    </a:solidFill>
                    <a:latin typeface="Inter Tight" pitchFamily="2" charset="0"/>
                    <a:ea typeface="Inter Tight" pitchFamily="2" charset="0"/>
                    <a:cs typeface="Inter Tight" pitchFamily="2" charset="0"/>
                  </a:rPr>
                  <a:t>105 TWh</a:t>
                </a:r>
              </a:p>
            </p:txBody>
          </p:sp>
          <p:pic>
            <p:nvPicPr>
              <p:cNvPr id="41" name="Graphique 40">
                <a:extLst>
                  <a:ext uri="{FF2B5EF4-FFF2-40B4-BE49-F238E27FC236}">
                    <a16:creationId xmlns:a16="http://schemas.microsoft.com/office/drawing/2014/main" id="{B94388B5-4F7C-65D5-F533-03449477C6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5594" y="2230624"/>
                <a:ext cx="428400" cy="428400"/>
              </a:xfrm>
              <a:prstGeom prst="rect">
                <a:avLst/>
              </a:prstGeom>
            </p:spPr>
          </p:pic>
          <p:pic>
            <p:nvPicPr>
              <p:cNvPr id="42" name="Graphique 41">
                <a:extLst>
                  <a:ext uri="{FF2B5EF4-FFF2-40B4-BE49-F238E27FC236}">
                    <a16:creationId xmlns:a16="http://schemas.microsoft.com/office/drawing/2014/main" id="{CCBEE9CB-46F7-FDB2-B4DF-0271AE608A1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035682" y="1472341"/>
                <a:ext cx="428400" cy="428400"/>
              </a:xfrm>
              <a:prstGeom prst="rect">
                <a:avLst/>
              </a:prstGeom>
            </p:spPr>
          </p:pic>
          <p:pic>
            <p:nvPicPr>
              <p:cNvPr id="43" name="Graphique 42">
                <a:extLst>
                  <a:ext uri="{FF2B5EF4-FFF2-40B4-BE49-F238E27FC236}">
                    <a16:creationId xmlns:a16="http://schemas.microsoft.com/office/drawing/2014/main" id="{5399DBDA-CBA7-5BF4-04A2-0C8B7D346F1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292160" y="2640560"/>
                <a:ext cx="428400" cy="428400"/>
              </a:xfrm>
              <a:prstGeom prst="rect">
                <a:avLst/>
              </a:prstGeom>
            </p:spPr>
          </p:pic>
        </p:grpSp>
        <p:cxnSp>
          <p:nvCxnSpPr>
            <p:cNvPr id="16" name="Connecteur droit 15">
              <a:extLst>
                <a:ext uri="{FF2B5EF4-FFF2-40B4-BE49-F238E27FC236}">
                  <a16:creationId xmlns:a16="http://schemas.microsoft.com/office/drawing/2014/main" id="{DA7A6810-4580-58AB-4A96-95FF07AF493E}"/>
                </a:ext>
              </a:extLst>
            </p:cNvPr>
            <p:cNvCxnSpPr/>
            <p:nvPr/>
          </p:nvCxnSpPr>
          <p:spPr>
            <a:xfrm flipH="1">
              <a:off x="3935760" y="4941168"/>
              <a:ext cx="391541" cy="0"/>
            </a:xfrm>
            <a:prstGeom prst="line">
              <a:avLst/>
            </a:prstGeom>
            <a:ln w="12700">
              <a:solidFill>
                <a:srgbClr val="0053A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B38DE5C3-053E-9923-B110-E4BD492DAF91}"/>
                </a:ext>
              </a:extLst>
            </p:cNvPr>
            <p:cNvCxnSpPr>
              <a:cxnSpLocks/>
            </p:cNvCxnSpPr>
            <p:nvPr/>
          </p:nvCxnSpPr>
          <p:spPr>
            <a:xfrm flipH="1">
              <a:off x="3836808" y="3237816"/>
              <a:ext cx="548624" cy="0"/>
            </a:xfrm>
            <a:prstGeom prst="line">
              <a:avLst/>
            </a:prstGeom>
            <a:ln w="12700">
              <a:solidFill>
                <a:srgbClr val="9CB4CC"/>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7C9F20AD-13F2-AE83-A351-B1A1EB6E8A7C}"/>
                </a:ext>
              </a:extLst>
            </p:cNvPr>
            <p:cNvCxnSpPr/>
            <p:nvPr/>
          </p:nvCxnSpPr>
          <p:spPr>
            <a:xfrm flipH="1">
              <a:off x="1394842" y="4077072"/>
              <a:ext cx="391541" cy="0"/>
            </a:xfrm>
            <a:prstGeom prst="line">
              <a:avLst/>
            </a:prstGeom>
            <a:ln w="12700">
              <a:solidFill>
                <a:srgbClr val="0DA5D3"/>
              </a:solidFill>
            </a:ln>
          </p:spPr>
          <p:style>
            <a:lnRef idx="2">
              <a:schemeClr val="accent1"/>
            </a:lnRef>
            <a:fillRef idx="0">
              <a:schemeClr val="accent1"/>
            </a:fillRef>
            <a:effectRef idx="1">
              <a:schemeClr val="accent1"/>
            </a:effectRef>
            <a:fontRef idx="minor">
              <a:schemeClr val="tx1"/>
            </a:fontRef>
          </p:style>
        </p:cxnSp>
      </p:grpSp>
      <p:pic>
        <p:nvPicPr>
          <p:cNvPr id="22" name="Image 21" descr="Une image contenant Graphique, logo, Police, graphisme&#10;&#10;Description générée automatiquement">
            <a:extLst>
              <a:ext uri="{FF2B5EF4-FFF2-40B4-BE49-F238E27FC236}">
                <a16:creationId xmlns:a16="http://schemas.microsoft.com/office/drawing/2014/main" id="{F9B24FC9-5AA1-1AAF-3F2A-38B5CC92FDAF}"/>
              </a:ext>
            </a:extLst>
          </p:cNvPr>
          <p:cNvPicPr>
            <a:picLocks noChangeAspect="1"/>
          </p:cNvPicPr>
          <p:nvPr/>
        </p:nvPicPr>
        <p:blipFill>
          <a:blip r:embed="rId12"/>
          <a:stretch>
            <a:fillRect/>
          </a:stretch>
        </p:blipFill>
        <p:spPr>
          <a:xfrm>
            <a:off x="11300076" y="6309320"/>
            <a:ext cx="699836" cy="287338"/>
          </a:xfrm>
          <a:prstGeom prst="rect">
            <a:avLst/>
          </a:prstGeom>
        </p:spPr>
      </p:pic>
      <p:pic>
        <p:nvPicPr>
          <p:cNvPr id="23" name="Graphique 22">
            <a:extLst>
              <a:ext uri="{FF2B5EF4-FFF2-40B4-BE49-F238E27FC236}">
                <a16:creationId xmlns:a16="http://schemas.microsoft.com/office/drawing/2014/main" id="{B2740433-75EA-891A-0C69-1B88F6AE7A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5325" y="1514860"/>
            <a:ext cx="503237" cy="113940"/>
          </a:xfrm>
          <a:prstGeom prst="rect">
            <a:avLst/>
          </a:prstGeom>
        </p:spPr>
      </p:pic>
      <p:sp>
        <p:nvSpPr>
          <p:cNvPr id="3" name="Ellipse 2">
            <a:extLst>
              <a:ext uri="{FF2B5EF4-FFF2-40B4-BE49-F238E27FC236}">
                <a16:creationId xmlns:a16="http://schemas.microsoft.com/office/drawing/2014/main" id="{01773ECF-C44E-DCC2-7352-45E09D39F52D}"/>
              </a:ext>
            </a:extLst>
          </p:cNvPr>
          <p:cNvSpPr/>
          <p:nvPr/>
        </p:nvSpPr>
        <p:spPr>
          <a:xfrm>
            <a:off x="6989824" y="2135489"/>
            <a:ext cx="360040" cy="360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2729CD05-8255-2D10-6890-96F0F082A54E}"/>
              </a:ext>
            </a:extLst>
          </p:cNvPr>
          <p:cNvSpPr txBox="1"/>
          <p:nvPr/>
        </p:nvSpPr>
        <p:spPr>
          <a:xfrm>
            <a:off x="6947740" y="1961566"/>
            <a:ext cx="680579" cy="707886"/>
          </a:xfrm>
          <a:prstGeom prst="rect">
            <a:avLst/>
          </a:prstGeom>
          <a:noFill/>
        </p:spPr>
        <p:txBody>
          <a:bodyPr wrap="square">
            <a:spAutoFit/>
          </a:bodyPr>
          <a:lstStyle/>
          <a:p>
            <a:r>
              <a:rPr lang="fr-FR" sz="4000" dirty="0">
                <a:solidFill>
                  <a:srgbClr val="1583C1"/>
                </a:solidFill>
                <a:effectLst/>
                <a:latin typeface="Inter Tight" pitchFamily="2" charset="0"/>
                <a:ea typeface="Inter Tight" pitchFamily="2" charset="0"/>
                <a:cs typeface="Inter Tight" pitchFamily="2" charset="0"/>
              </a:rPr>
              <a:t>+</a:t>
            </a:r>
            <a:endParaRPr lang="fr-FR" sz="4000" dirty="0">
              <a:solidFill>
                <a:srgbClr val="1583C1"/>
              </a:solidFill>
              <a:latin typeface="Inter Tight" pitchFamily="2" charset="0"/>
              <a:ea typeface="Inter Tight" pitchFamily="2" charset="0"/>
              <a:cs typeface="Inter Tight" pitchFamily="2" charset="0"/>
            </a:endParaRPr>
          </a:p>
        </p:txBody>
      </p:sp>
    </p:spTree>
    <p:extLst>
      <p:ext uri="{BB962C8B-B14F-4D97-AF65-F5344CB8AC3E}">
        <p14:creationId xmlns:p14="http://schemas.microsoft.com/office/powerpoint/2010/main" val="3208318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8DB2C97-6338-E0B1-7B70-437E0D1125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914" r="3665"/>
          <a:stretch/>
        </p:blipFill>
        <p:spPr>
          <a:xfrm>
            <a:off x="6095999" y="0"/>
            <a:ext cx="6095999" cy="6857607"/>
          </a:xfrm>
          <a:prstGeom prst="rect">
            <a:avLst/>
          </a:prstGeom>
        </p:spPr>
      </p:pic>
      <p:sp>
        <p:nvSpPr>
          <p:cNvPr id="18" name="Rectangle : coins arrondis 17">
            <a:extLst>
              <a:ext uri="{FF2B5EF4-FFF2-40B4-BE49-F238E27FC236}">
                <a16:creationId xmlns:a16="http://schemas.microsoft.com/office/drawing/2014/main" id="{F91A9BFE-0C5F-853F-F7A1-4CA7521DAD64}"/>
              </a:ext>
            </a:extLst>
          </p:cNvPr>
          <p:cNvSpPr/>
          <p:nvPr/>
        </p:nvSpPr>
        <p:spPr>
          <a:xfrm>
            <a:off x="6738470" y="2696949"/>
            <a:ext cx="4392487" cy="1254997"/>
          </a:xfrm>
          <a:prstGeom prst="roundRect">
            <a:avLst>
              <a:gd name="adj" fmla="val 14889"/>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Le gaz vert</a:t>
            </a:r>
            <a:br>
              <a:rPr lang="fr-FR" sz="1800" dirty="0">
                <a:solidFill>
                  <a:srgbClr val="1583C1"/>
                </a:solidFill>
                <a:latin typeface="Signika Medium" pitchFamily="2" charset="77"/>
                <a:ea typeface="Inter Tight SemiBold" pitchFamily="2" charset="0"/>
                <a:cs typeface="Inter Tight SemiBold" pitchFamily="2" charset="0"/>
              </a:rPr>
            </a:br>
            <a:r>
              <a:rPr lang="fr-FR" sz="1200" dirty="0">
                <a:solidFill>
                  <a:srgbClr val="00473C"/>
                </a:solidFill>
                <a:latin typeface="Signika Light" pitchFamily="2" charset="77"/>
                <a:ea typeface="Inter Tight" pitchFamily="2" charset="0"/>
                <a:cs typeface="Inter Tight" pitchFamily="2" charset="0"/>
              </a:rPr>
              <a:t>Tous les clients peuvent souscrire à une offre</a:t>
            </a:r>
            <a:br>
              <a:rPr lang="fr-FR" sz="1200" dirty="0">
                <a:solidFill>
                  <a:srgbClr val="00473C"/>
                </a:solidFill>
                <a:latin typeface="Signika Light" pitchFamily="2" charset="77"/>
                <a:ea typeface="Inter Tight" pitchFamily="2" charset="0"/>
                <a:cs typeface="Inter Tight" pitchFamily="2" charset="0"/>
              </a:rPr>
            </a:br>
            <a:r>
              <a:rPr lang="fr-FR" sz="1200" dirty="0">
                <a:solidFill>
                  <a:srgbClr val="00473C"/>
                </a:solidFill>
                <a:latin typeface="Signika Light" pitchFamily="2" charset="77"/>
                <a:ea typeface="Inter Tight" pitchFamily="2" charset="0"/>
                <a:cs typeface="Inter Tight" pitchFamily="2" charset="0"/>
              </a:rPr>
              <a:t>gaz vert déjà proposée par une dizaine de fournisseurs.</a:t>
            </a:r>
          </a:p>
        </p:txBody>
      </p:sp>
      <p:sp>
        <p:nvSpPr>
          <p:cNvPr id="19" name="Rectangle : coins arrondis 18">
            <a:extLst>
              <a:ext uri="{FF2B5EF4-FFF2-40B4-BE49-F238E27FC236}">
                <a16:creationId xmlns:a16="http://schemas.microsoft.com/office/drawing/2014/main" id="{6E234BB7-601E-4F2A-3213-394A4C4B848A}"/>
              </a:ext>
            </a:extLst>
          </p:cNvPr>
          <p:cNvSpPr/>
          <p:nvPr/>
        </p:nvSpPr>
        <p:spPr>
          <a:xfrm>
            <a:off x="6738470" y="4172255"/>
            <a:ext cx="4392487" cy="1254997"/>
          </a:xfrm>
          <a:prstGeom prst="roundRect">
            <a:avLst>
              <a:gd name="adj" fmla="val 14889"/>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La sobriété</a:t>
            </a:r>
          </a:p>
          <a:p>
            <a:r>
              <a:rPr lang="fr-FR" sz="1200" dirty="0">
                <a:solidFill>
                  <a:srgbClr val="00473C"/>
                </a:solidFill>
                <a:latin typeface="Signika Light" pitchFamily="2" charset="77"/>
                <a:ea typeface="Inter Tight" pitchFamily="2" charset="0"/>
                <a:cs typeface="Inter Tight" pitchFamily="2" charset="0"/>
              </a:rPr>
              <a:t>30 000 clients accompagnés par un </a:t>
            </a:r>
            <a:r>
              <a:rPr lang="fr-FR" sz="1200" b="1" dirty="0">
                <a:solidFill>
                  <a:srgbClr val="00473C"/>
                </a:solidFill>
                <a:latin typeface="Signika Light" pitchFamily="2" charset="77"/>
                <a:ea typeface="Inter Tight" pitchFamily="2" charset="0"/>
                <a:cs typeface="Inter Tight" pitchFamily="2" charset="0"/>
              </a:rPr>
              <a:t>dispositif inédit</a:t>
            </a:r>
            <a:r>
              <a:rPr lang="fr-FR" sz="1200" dirty="0">
                <a:solidFill>
                  <a:srgbClr val="00473C"/>
                </a:solidFill>
                <a:latin typeface="Signika Light" pitchFamily="2" charset="77"/>
                <a:ea typeface="Inter Tight" pitchFamily="2" charset="0"/>
                <a:cs typeface="Inter Tight" pitchFamily="2" charset="0"/>
              </a:rPr>
              <a:t>.</a:t>
            </a:r>
          </a:p>
          <a:p>
            <a:r>
              <a:rPr lang="fr-FR" sz="1200" dirty="0">
                <a:solidFill>
                  <a:srgbClr val="00473C"/>
                </a:solidFill>
                <a:latin typeface="Signika Medium" pitchFamily="2" charset="77"/>
                <a:ea typeface="Inter Tight SemiBold" pitchFamily="2" charset="0"/>
                <a:cs typeface="Inter Tight SemiBold" pitchFamily="2" charset="0"/>
              </a:rPr>
              <a:t>CIVIGAZ – </a:t>
            </a:r>
            <a:r>
              <a:rPr lang="fr-FR" sz="1200" dirty="0">
                <a:solidFill>
                  <a:srgbClr val="00473C"/>
                </a:solidFill>
                <a:latin typeface="Signika Light" pitchFamily="2" charset="77"/>
                <a:ea typeface="Inter Tight" pitchFamily="2" charset="0"/>
                <a:cs typeface="Inter Tight" pitchFamily="2" charset="0"/>
              </a:rPr>
              <a:t>Renouvellement de la convention avec FACE Grand Lyon (Sensibilisation aux écogestes)</a:t>
            </a:r>
          </a:p>
        </p:txBody>
      </p:sp>
      <p:sp>
        <p:nvSpPr>
          <p:cNvPr id="2" name="Titre 1">
            <a:extLst>
              <a:ext uri="{FF2B5EF4-FFF2-40B4-BE49-F238E27FC236}">
                <a16:creationId xmlns:a16="http://schemas.microsoft.com/office/drawing/2014/main" id="{267A98A9-FAEA-346E-C4FB-47E330513CF8}"/>
              </a:ext>
            </a:extLst>
          </p:cNvPr>
          <p:cNvSpPr>
            <a:spLocks noGrp="1"/>
          </p:cNvSpPr>
          <p:nvPr>
            <p:ph type="title"/>
          </p:nvPr>
        </p:nvSpPr>
        <p:spPr>
          <a:xfrm>
            <a:off x="359181" y="654530"/>
            <a:ext cx="11573012" cy="921406"/>
          </a:xfrm>
        </p:spPr>
        <p:txBody>
          <a:bodyPr>
            <a:noAutofit/>
          </a:bodyPr>
          <a:lstStyle/>
          <a:p>
            <a:r>
              <a:rPr lang="fr-FR" dirty="0"/>
              <a:t>Des solutions disponibles </a:t>
            </a:r>
            <a:br>
              <a:rPr lang="fr-FR" dirty="0"/>
            </a:br>
            <a:r>
              <a:rPr lang="fr-FR" dirty="0"/>
              <a:t>pour répondre dès maintenant </a:t>
            </a:r>
            <a:br>
              <a:rPr lang="fr-FR" dirty="0"/>
            </a:br>
            <a:r>
              <a:rPr lang="fr-FR" dirty="0"/>
              <a:t>aux enjeux de décarbonation </a:t>
            </a:r>
            <a:br>
              <a:rPr lang="fr-FR" dirty="0"/>
            </a:br>
            <a:r>
              <a:rPr lang="fr-FR" dirty="0"/>
              <a:t>des clients particuliers</a:t>
            </a:r>
          </a:p>
        </p:txBody>
      </p:sp>
      <p:sp>
        <p:nvSpPr>
          <p:cNvPr id="5" name="Rectangle : avec coin arrondi 4">
            <a:extLst>
              <a:ext uri="{FF2B5EF4-FFF2-40B4-BE49-F238E27FC236}">
                <a16:creationId xmlns:a16="http://schemas.microsoft.com/office/drawing/2014/main" id="{8CFC4A21-8F6C-5E13-CE61-CF08DC38B8B3}"/>
              </a:ext>
            </a:extLst>
          </p:cNvPr>
          <p:cNvSpPr/>
          <p:nvPr/>
        </p:nvSpPr>
        <p:spPr>
          <a:xfrm rot="10800000">
            <a:off x="9448798" y="0"/>
            <a:ext cx="2743199" cy="700766"/>
          </a:xfrm>
          <a:prstGeom prst="round1Rect">
            <a:avLst>
              <a:gd name="adj" fmla="val 35723"/>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47E92E10-57C3-4C4F-609E-265C752029D0}"/>
              </a:ext>
            </a:extLst>
          </p:cNvPr>
          <p:cNvSpPr/>
          <p:nvPr/>
        </p:nvSpPr>
        <p:spPr>
          <a:xfrm>
            <a:off x="1077898" y="2696949"/>
            <a:ext cx="4392487" cy="1254997"/>
          </a:xfrm>
          <a:prstGeom prst="roundRect">
            <a:avLst>
              <a:gd name="adj" fmla="val 14889"/>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dirty="0">
                <a:solidFill>
                  <a:srgbClr val="1583C1"/>
                </a:solidFill>
                <a:effectLst/>
                <a:latin typeface="Signika Medium" pitchFamily="2" charset="77"/>
                <a:ea typeface="Inter Tight SemiBold" pitchFamily="2" charset="0"/>
                <a:cs typeface="Inter Tight SemiBold" pitchFamily="2" charset="0"/>
              </a:rPr>
              <a:t>Les compteurs communicants</a:t>
            </a:r>
            <a:br>
              <a:rPr lang="fr-FR" dirty="0">
                <a:solidFill>
                  <a:srgbClr val="1583C1"/>
                </a:solidFill>
                <a:effectLst/>
                <a:latin typeface="Signika Medium" pitchFamily="2" charset="77"/>
                <a:ea typeface="Inter Tight SemiBold" pitchFamily="2" charset="0"/>
                <a:cs typeface="Inter Tight SemiBold" pitchFamily="2" charset="0"/>
              </a:rPr>
            </a:br>
            <a:r>
              <a:rPr lang="fr-FR" sz="1200" dirty="0">
                <a:solidFill>
                  <a:srgbClr val="00473C"/>
                </a:solidFill>
                <a:latin typeface="Signika Medium" pitchFamily="2" charset="77"/>
                <a:ea typeface="Inter Tight SemiBold" pitchFamily="2" charset="0"/>
                <a:cs typeface="Inter Tight SemiBold" pitchFamily="2" charset="0"/>
              </a:rPr>
              <a:t>1,25 million de compteurs déjà déployés (100%) : </a:t>
            </a:r>
            <a:r>
              <a:rPr lang="fr-FR" sz="1200" dirty="0">
                <a:solidFill>
                  <a:srgbClr val="00473C"/>
                </a:solidFill>
                <a:latin typeface="Signika Light" pitchFamily="2" charset="77"/>
                <a:ea typeface="Inter Tight" pitchFamily="2" charset="0"/>
                <a:cs typeface="Inter Tight" pitchFamily="2" charset="0"/>
              </a:rPr>
              <a:t>déploiement terminé</a:t>
            </a:r>
          </a:p>
        </p:txBody>
      </p:sp>
      <p:sp>
        <p:nvSpPr>
          <p:cNvPr id="8" name="Rectangle : coins arrondis 7">
            <a:extLst>
              <a:ext uri="{FF2B5EF4-FFF2-40B4-BE49-F238E27FC236}">
                <a16:creationId xmlns:a16="http://schemas.microsoft.com/office/drawing/2014/main" id="{BF9B4872-E510-8E0A-0B76-121E2848F146}"/>
              </a:ext>
            </a:extLst>
          </p:cNvPr>
          <p:cNvSpPr/>
          <p:nvPr/>
        </p:nvSpPr>
        <p:spPr>
          <a:xfrm>
            <a:off x="1077898" y="4172255"/>
            <a:ext cx="4392487" cy="1254997"/>
          </a:xfrm>
          <a:prstGeom prst="roundRect">
            <a:avLst>
              <a:gd name="adj" fmla="val 14889"/>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Les équipements</a:t>
            </a:r>
            <a:br>
              <a:rPr lang="fr-FR" sz="1800" dirty="0">
                <a:solidFill>
                  <a:srgbClr val="1583C1"/>
                </a:solidFill>
                <a:latin typeface="Signika Medium" pitchFamily="2" charset="77"/>
                <a:ea typeface="Inter Tight SemiBold" pitchFamily="2" charset="0"/>
                <a:cs typeface="Inter Tight SemiBold" pitchFamily="2" charset="0"/>
              </a:rPr>
            </a:br>
            <a:r>
              <a:rPr lang="fr-FR" sz="1200" dirty="0">
                <a:solidFill>
                  <a:srgbClr val="00473C"/>
                </a:solidFill>
                <a:latin typeface="Signika Medium" pitchFamily="2" charset="77"/>
                <a:ea typeface="Inter Tight SemiBold" pitchFamily="2" charset="0"/>
                <a:cs typeface="Inter Tight SemiBold" pitchFamily="2" charset="0"/>
              </a:rPr>
              <a:t>300 PAC hybrides </a:t>
            </a:r>
            <a:r>
              <a:rPr lang="fr-FR" sz="1200" dirty="0">
                <a:solidFill>
                  <a:srgbClr val="00473C"/>
                </a:solidFill>
                <a:latin typeface="Signika Light" pitchFamily="2" charset="77"/>
                <a:ea typeface="Inter Tight" pitchFamily="2" charset="0"/>
                <a:cs typeface="Inter Tight" pitchFamily="2" charset="0"/>
              </a:rPr>
              <a:t>installées en AURA en 2023</a:t>
            </a:r>
            <a:br>
              <a:rPr lang="fr-FR" sz="1200" dirty="0">
                <a:solidFill>
                  <a:schemeClr val="tx1"/>
                </a:solidFill>
                <a:latin typeface="Signika" pitchFamily="2" charset="77"/>
                <a:ea typeface="Inter Tight" pitchFamily="2" charset="0"/>
                <a:cs typeface="Inter Tight" pitchFamily="2" charset="0"/>
              </a:rPr>
            </a:br>
            <a:r>
              <a:rPr lang="fr-FR" sz="1200" dirty="0">
                <a:solidFill>
                  <a:srgbClr val="00473C"/>
                </a:solidFill>
                <a:latin typeface="Signika Medium" pitchFamily="2" charset="77"/>
                <a:ea typeface="Inter Tight SemiBold" pitchFamily="2" charset="0"/>
                <a:cs typeface="Inter Tight SemiBold" pitchFamily="2" charset="0"/>
              </a:rPr>
              <a:t>10 700 chaudières </a:t>
            </a:r>
            <a:r>
              <a:rPr lang="fr-FR" sz="1200" dirty="0">
                <a:solidFill>
                  <a:srgbClr val="00473C"/>
                </a:solidFill>
                <a:latin typeface="Signika Light" pitchFamily="2" charset="77"/>
                <a:ea typeface="Inter Tight" pitchFamily="2" charset="0"/>
                <a:cs typeface="Inter Tight" pitchFamily="2" charset="0"/>
              </a:rPr>
              <a:t>« anciennes générations » </a:t>
            </a:r>
            <a:br>
              <a:rPr lang="fr-FR" sz="1200" dirty="0">
                <a:solidFill>
                  <a:srgbClr val="00473C"/>
                </a:solidFill>
                <a:latin typeface="Signika Light" pitchFamily="2" charset="77"/>
                <a:ea typeface="Inter Tight" pitchFamily="2" charset="0"/>
                <a:cs typeface="Inter Tight" pitchFamily="2" charset="0"/>
              </a:rPr>
            </a:br>
            <a:r>
              <a:rPr lang="fr-FR" sz="1200" dirty="0">
                <a:solidFill>
                  <a:srgbClr val="00473C"/>
                </a:solidFill>
                <a:latin typeface="Signika Light" pitchFamily="2" charset="77"/>
                <a:ea typeface="Inter Tight" pitchFamily="2" charset="0"/>
                <a:cs typeface="Inter Tight" pitchFamily="2" charset="0"/>
              </a:rPr>
              <a:t>renouvelées en très haute performance énergétique </a:t>
            </a:r>
            <a:r>
              <a:rPr lang="fr-FR" sz="1200" dirty="0">
                <a:solidFill>
                  <a:srgbClr val="00473C"/>
                </a:solidFill>
                <a:latin typeface="Signika Medium" pitchFamily="2" charset="77"/>
                <a:ea typeface="Inter Tight SemiBold" pitchFamily="2" charset="0"/>
                <a:cs typeface="Inter Tight SemiBold" pitchFamily="2" charset="0"/>
              </a:rPr>
              <a:t>(THPE) </a:t>
            </a:r>
            <a:r>
              <a:rPr lang="fr-FR" sz="1200" dirty="0">
                <a:solidFill>
                  <a:schemeClr val="tx1"/>
                </a:solidFill>
                <a:latin typeface="Signika" pitchFamily="2" charset="77"/>
                <a:ea typeface="Inter Tight" pitchFamily="2" charset="0"/>
                <a:cs typeface="Inter Tight" pitchFamily="2" charset="0"/>
              </a:rPr>
              <a:t>: </a:t>
            </a:r>
            <a:r>
              <a:rPr lang="fr-FR" sz="1200" dirty="0">
                <a:solidFill>
                  <a:srgbClr val="00473C"/>
                </a:solidFill>
                <a:latin typeface="Signika Light" pitchFamily="2" charset="77"/>
                <a:ea typeface="Inter Tight" pitchFamily="2" charset="0"/>
                <a:cs typeface="Inter Tight" pitchFamily="2" charset="0"/>
              </a:rPr>
              <a:t>30 % d’économies d’énergie. </a:t>
            </a:r>
          </a:p>
        </p:txBody>
      </p:sp>
      <p:pic>
        <p:nvPicPr>
          <p:cNvPr id="14" name="Graphique 13">
            <a:extLst>
              <a:ext uri="{FF2B5EF4-FFF2-40B4-BE49-F238E27FC236}">
                <a16:creationId xmlns:a16="http://schemas.microsoft.com/office/drawing/2014/main" id="{6B0B3859-4B24-7954-8138-33C45FFB1A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4257" y="130840"/>
            <a:ext cx="439086" cy="439086"/>
          </a:xfrm>
          <a:prstGeom prst="rect">
            <a:avLst/>
          </a:prstGeom>
        </p:spPr>
      </p:pic>
      <p:sp>
        <p:nvSpPr>
          <p:cNvPr id="16" name="ZoneTexte 15">
            <a:extLst>
              <a:ext uri="{FF2B5EF4-FFF2-40B4-BE49-F238E27FC236}">
                <a16:creationId xmlns:a16="http://schemas.microsoft.com/office/drawing/2014/main" id="{512AE228-CCA6-7014-DC33-23D83639C0B2}"/>
              </a:ext>
            </a:extLst>
          </p:cNvPr>
          <p:cNvSpPr txBox="1"/>
          <p:nvPr/>
        </p:nvSpPr>
        <p:spPr>
          <a:xfrm>
            <a:off x="10214402" y="165717"/>
            <a:ext cx="2018676" cy="369332"/>
          </a:xfrm>
          <a:prstGeom prst="rect">
            <a:avLst/>
          </a:prstGeom>
          <a:noFill/>
        </p:spPr>
        <p:txBody>
          <a:bodyPr wrap="square">
            <a:spAutoFit/>
          </a:bodyPr>
          <a:lstStyle/>
          <a:p>
            <a:r>
              <a:rPr lang="fr-FR" dirty="0">
                <a:solidFill>
                  <a:schemeClr val="bg1"/>
                </a:solidFill>
                <a:effectLst/>
                <a:latin typeface="Signika" pitchFamily="2" charset="77"/>
              </a:rPr>
              <a:t> Résidentiel </a:t>
            </a:r>
            <a:endParaRPr lang="fr-FR" dirty="0">
              <a:solidFill>
                <a:schemeClr val="bg1"/>
              </a:solidFill>
              <a:latin typeface="Signika" pitchFamily="2" charset="77"/>
            </a:endParaRPr>
          </a:p>
        </p:txBody>
      </p:sp>
      <p:sp>
        <p:nvSpPr>
          <p:cNvPr id="17" name="Rectangle : coins arrondis 16">
            <a:extLst>
              <a:ext uri="{FF2B5EF4-FFF2-40B4-BE49-F238E27FC236}">
                <a16:creationId xmlns:a16="http://schemas.microsoft.com/office/drawing/2014/main" id="{4E2222C9-63E4-031D-64A0-1270CA802F96}"/>
              </a:ext>
            </a:extLst>
          </p:cNvPr>
          <p:cNvSpPr/>
          <p:nvPr/>
        </p:nvSpPr>
        <p:spPr>
          <a:xfrm>
            <a:off x="2499241" y="5647562"/>
            <a:ext cx="7195016" cy="782739"/>
          </a:xfrm>
          <a:prstGeom prst="roundRect">
            <a:avLst>
              <a:gd name="adj" fmla="val 50000"/>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Signika Light" pitchFamily="2" charset="77"/>
                <a:ea typeface="+mj-ea"/>
                <a:cs typeface="+mj-cs"/>
              </a:rPr>
              <a:t>Mixer un contrat gaz vert et une chaudière THPE </a:t>
            </a:r>
            <a:br>
              <a:rPr lang="fr-FR" dirty="0">
                <a:solidFill>
                  <a:schemeClr val="bg1"/>
                </a:solidFill>
                <a:latin typeface="Signika Light" pitchFamily="2" charset="77"/>
                <a:ea typeface="+mj-ea"/>
                <a:cs typeface="+mj-cs"/>
              </a:rPr>
            </a:br>
            <a:r>
              <a:rPr lang="fr-FR" dirty="0">
                <a:solidFill>
                  <a:schemeClr val="bg1"/>
                </a:solidFill>
                <a:latin typeface="Signika Light" pitchFamily="2" charset="77"/>
                <a:ea typeface="+mj-ea"/>
                <a:cs typeface="+mj-cs"/>
              </a:rPr>
              <a:t>permet de diviser par 8 ses émissions de gaz à effet de serre</a:t>
            </a:r>
          </a:p>
        </p:txBody>
      </p:sp>
      <p:sp>
        <p:nvSpPr>
          <p:cNvPr id="21" name="Ellipse 20">
            <a:extLst>
              <a:ext uri="{FF2B5EF4-FFF2-40B4-BE49-F238E27FC236}">
                <a16:creationId xmlns:a16="http://schemas.microsoft.com/office/drawing/2014/main" id="{94E0DED5-44CE-3EB3-F757-91463362BF3B}"/>
              </a:ext>
            </a:extLst>
          </p:cNvPr>
          <p:cNvSpPr/>
          <p:nvPr/>
        </p:nvSpPr>
        <p:spPr>
          <a:xfrm>
            <a:off x="4800914" y="4273611"/>
            <a:ext cx="526143" cy="5261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16B689B-BC36-94C5-58C4-09200AC4B48D}"/>
              </a:ext>
            </a:extLst>
          </p:cNvPr>
          <p:cNvSpPr/>
          <p:nvPr/>
        </p:nvSpPr>
        <p:spPr>
          <a:xfrm>
            <a:off x="10490514" y="2798304"/>
            <a:ext cx="526143" cy="5261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descr="Une image contenant texte, Police, logo, Graphique&#10;&#10;Description générée automatiquement">
            <a:extLst>
              <a:ext uri="{FF2B5EF4-FFF2-40B4-BE49-F238E27FC236}">
                <a16:creationId xmlns:a16="http://schemas.microsoft.com/office/drawing/2014/main" id="{7F4158A1-5C07-044A-8D29-C814A666BD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88528" y="4384707"/>
            <a:ext cx="349126" cy="302400"/>
          </a:xfrm>
          <a:prstGeom prst="rect">
            <a:avLst/>
          </a:prstGeom>
        </p:spPr>
      </p:pic>
      <p:pic>
        <p:nvPicPr>
          <p:cNvPr id="25" name="Image 24" descr="Une image contenant texte, Police, Graphique, logo&#10;&#10;Description générée automatiquement">
            <a:extLst>
              <a:ext uri="{FF2B5EF4-FFF2-40B4-BE49-F238E27FC236}">
                <a16:creationId xmlns:a16="http://schemas.microsoft.com/office/drawing/2014/main" id="{B327985F-6959-A19E-6400-A59310F2B2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72738" y="2910175"/>
            <a:ext cx="361694" cy="302400"/>
          </a:xfrm>
          <a:prstGeom prst="rect">
            <a:avLst/>
          </a:prstGeom>
        </p:spPr>
      </p:pic>
      <p:sp>
        <p:nvSpPr>
          <p:cNvPr id="4" name="Espace réservé du numéro de diapositive 5">
            <a:extLst>
              <a:ext uri="{FF2B5EF4-FFF2-40B4-BE49-F238E27FC236}">
                <a16:creationId xmlns:a16="http://schemas.microsoft.com/office/drawing/2014/main" id="{EB213406-F7DB-5B2D-396F-046C6B8E4647}"/>
              </a:ext>
            </a:extLst>
          </p:cNvPr>
          <p:cNvSpPr>
            <a:spLocks noGrp="1"/>
          </p:cNvSpPr>
          <p:nvPr>
            <p:ph type="sldNum" sz="quarter" idx="4"/>
          </p:nvPr>
        </p:nvSpPr>
        <p:spPr>
          <a:xfrm>
            <a:off x="9188993" y="6313487"/>
            <a:ext cx="2743200" cy="365124"/>
          </a:xfrm>
        </p:spPr>
        <p:txBody>
          <a:bodyPr/>
          <a:lstStyle/>
          <a:p>
            <a:fld id="{2C0F483E-095F-CB46-A5F6-8D3A2E8640DC}" type="slidenum">
              <a:rPr lang="fr-FR" smtClean="0"/>
              <a:pPr/>
              <a:t>34</a:t>
            </a:fld>
            <a:endParaRPr lang="fr-FR" dirty="0"/>
          </a:p>
        </p:txBody>
      </p:sp>
    </p:spTree>
    <p:extLst>
      <p:ext uri="{BB962C8B-B14F-4D97-AF65-F5344CB8AC3E}">
        <p14:creationId xmlns:p14="http://schemas.microsoft.com/office/powerpoint/2010/main" val="3735430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CB2CCE-6CEA-8839-8F10-1EA183150431}"/>
              </a:ext>
            </a:extLst>
          </p:cNvPr>
          <p:cNvSpPr/>
          <p:nvPr/>
        </p:nvSpPr>
        <p:spPr>
          <a:xfrm>
            <a:off x="0" y="2525278"/>
            <a:ext cx="12191997" cy="4332722"/>
          </a:xfrm>
          <a:prstGeom prst="rect">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E0927DA4-704B-6E9C-B368-848B5CD2BB20}"/>
              </a:ext>
            </a:extLst>
          </p:cNvPr>
          <p:cNvSpPr/>
          <p:nvPr/>
        </p:nvSpPr>
        <p:spPr>
          <a:xfrm>
            <a:off x="8364350" y="2809215"/>
            <a:ext cx="3311714" cy="3241757"/>
          </a:xfrm>
          <a:prstGeom prst="roundRect">
            <a:avLst>
              <a:gd name="adj" fmla="val 6593"/>
            </a:avLst>
          </a:prstGeom>
          <a:solidFill>
            <a:srgbClr val="E4EEF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t"/>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Chaudière </a:t>
            </a:r>
            <a:br>
              <a:rPr lang="fr-FR" sz="1800" dirty="0">
                <a:solidFill>
                  <a:srgbClr val="1583C1"/>
                </a:solidFill>
                <a:latin typeface="Signika Medium" pitchFamily="2" charset="77"/>
                <a:ea typeface="Inter Tight SemiBold" pitchFamily="2" charset="0"/>
                <a:cs typeface="Inter Tight SemiBold" pitchFamily="2" charset="0"/>
              </a:rPr>
            </a:br>
            <a:r>
              <a:rPr lang="fr-FR" sz="1800" dirty="0">
                <a:solidFill>
                  <a:srgbClr val="1583C1"/>
                </a:solidFill>
                <a:latin typeface="Signika Medium" pitchFamily="2" charset="77"/>
                <a:ea typeface="Inter Tight SemiBold" pitchFamily="2" charset="0"/>
                <a:cs typeface="Inter Tight SemiBold" pitchFamily="2" charset="0"/>
              </a:rPr>
              <a:t>Ch0c</a:t>
            </a:r>
            <a:endParaRPr lang="fr-FR" sz="1200" dirty="0">
              <a:solidFill>
                <a:srgbClr val="00473C"/>
              </a:solidFill>
              <a:latin typeface="Signika Light" pitchFamily="2" charset="77"/>
              <a:ea typeface="Inter Tight" pitchFamily="2" charset="0"/>
              <a:cs typeface="Inter Tight" pitchFamily="2" charset="0"/>
            </a:endParaRPr>
          </a:p>
        </p:txBody>
      </p:sp>
      <p:grpSp>
        <p:nvGrpSpPr>
          <p:cNvPr id="22" name="Groupe 21">
            <a:extLst>
              <a:ext uri="{FF2B5EF4-FFF2-40B4-BE49-F238E27FC236}">
                <a16:creationId xmlns:a16="http://schemas.microsoft.com/office/drawing/2014/main" id="{111A76A8-68D9-5855-7A95-C6D915B341EA}"/>
              </a:ext>
            </a:extLst>
          </p:cNvPr>
          <p:cNvGrpSpPr/>
          <p:nvPr/>
        </p:nvGrpSpPr>
        <p:grpSpPr>
          <a:xfrm>
            <a:off x="5035660" y="2809216"/>
            <a:ext cx="3162409" cy="3241757"/>
            <a:chOff x="1077898" y="2892342"/>
            <a:chExt cx="4392487" cy="3016934"/>
          </a:xfrm>
        </p:grpSpPr>
        <p:sp>
          <p:nvSpPr>
            <p:cNvPr id="24" name="Rectangle : coins arrondis 23">
              <a:extLst>
                <a:ext uri="{FF2B5EF4-FFF2-40B4-BE49-F238E27FC236}">
                  <a16:creationId xmlns:a16="http://schemas.microsoft.com/office/drawing/2014/main" id="{2E98CDB8-9042-7295-F4E7-2CC6431F9651}"/>
                </a:ext>
              </a:extLst>
            </p:cNvPr>
            <p:cNvSpPr/>
            <p:nvPr/>
          </p:nvSpPr>
          <p:spPr>
            <a:xfrm>
              <a:off x="1077898" y="2892342"/>
              <a:ext cx="4392487" cy="1440382"/>
            </a:xfrm>
            <a:prstGeom prst="roundRect">
              <a:avLst>
                <a:gd name="adj" fmla="val 14889"/>
              </a:avLst>
            </a:prstGeom>
            <a:solidFill>
              <a:srgbClr val="E4EEF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Capter, stocker </a:t>
              </a:r>
              <a:br>
                <a:rPr lang="fr-FR" sz="1800" dirty="0">
                  <a:solidFill>
                    <a:srgbClr val="1583C1"/>
                  </a:solidFill>
                  <a:latin typeface="Signika Medium" pitchFamily="2" charset="77"/>
                  <a:ea typeface="Inter Tight SemiBold" pitchFamily="2" charset="0"/>
                  <a:cs typeface="Inter Tight SemiBold" pitchFamily="2" charset="0"/>
                </a:rPr>
              </a:br>
              <a:r>
                <a:rPr lang="fr-FR" sz="1800" dirty="0">
                  <a:solidFill>
                    <a:srgbClr val="1583C1"/>
                  </a:solidFill>
                  <a:latin typeface="Signika Medium" pitchFamily="2" charset="77"/>
                  <a:ea typeface="Inter Tight SemiBold" pitchFamily="2" charset="0"/>
                  <a:cs typeface="Inter Tight SemiBold" pitchFamily="2" charset="0"/>
                </a:rPr>
                <a:t>et valoriser le CO₂</a:t>
              </a:r>
              <a:br>
                <a:rPr lang="fr-FR" sz="1800" dirty="0">
                  <a:solidFill>
                    <a:srgbClr val="1583C1"/>
                  </a:solidFill>
                  <a:latin typeface="Signika Medium" pitchFamily="2" charset="77"/>
                  <a:ea typeface="Inter Tight SemiBold" pitchFamily="2" charset="0"/>
                  <a:cs typeface="Inter Tight SemiBold" pitchFamily="2" charset="0"/>
                </a:rPr>
              </a:br>
              <a:r>
                <a:rPr lang="fr-FR" sz="1200" dirty="0">
                  <a:solidFill>
                    <a:srgbClr val="00473C"/>
                  </a:solidFill>
                  <a:latin typeface="Signika Light" pitchFamily="2" charset="77"/>
                  <a:ea typeface="Inter Tight" pitchFamily="2" charset="0"/>
                  <a:cs typeface="Inter Tight" pitchFamily="2" charset="0"/>
                </a:rPr>
                <a:t>Technologies Carbon Capture, </a:t>
              </a:r>
              <a:br>
                <a:rPr lang="fr-FR" sz="1200" dirty="0">
                  <a:solidFill>
                    <a:srgbClr val="00473C"/>
                  </a:solidFill>
                  <a:latin typeface="Signika Light" pitchFamily="2" charset="77"/>
                  <a:ea typeface="Inter Tight" pitchFamily="2" charset="0"/>
                  <a:cs typeface="Inter Tight" pitchFamily="2" charset="0"/>
                </a:rPr>
              </a:br>
              <a:r>
                <a:rPr lang="fr-FR" sz="1200" dirty="0">
                  <a:solidFill>
                    <a:srgbClr val="00473C"/>
                  </a:solidFill>
                  <a:latin typeface="Signika Light" pitchFamily="2" charset="77"/>
                  <a:ea typeface="Inter Tight" pitchFamily="2" charset="0"/>
                  <a:cs typeface="Inter Tight" pitchFamily="2" charset="0"/>
                </a:rPr>
                <a:t>Use and Storage (CCUS)</a:t>
              </a:r>
            </a:p>
          </p:txBody>
        </p:sp>
        <p:sp>
          <p:nvSpPr>
            <p:cNvPr id="25" name="Rectangle : coins arrondis 24">
              <a:extLst>
                <a:ext uri="{FF2B5EF4-FFF2-40B4-BE49-F238E27FC236}">
                  <a16:creationId xmlns:a16="http://schemas.microsoft.com/office/drawing/2014/main" id="{BD96ADAF-1573-BA49-0E10-2F5DB229302C}"/>
                </a:ext>
              </a:extLst>
            </p:cNvPr>
            <p:cNvSpPr/>
            <p:nvPr/>
          </p:nvSpPr>
          <p:spPr>
            <a:xfrm>
              <a:off x="1077898" y="4468894"/>
              <a:ext cx="4392487" cy="1440382"/>
            </a:xfrm>
            <a:prstGeom prst="roundRect">
              <a:avLst>
                <a:gd name="adj" fmla="val 14889"/>
              </a:avLst>
            </a:prstGeom>
            <a:solidFill>
              <a:srgbClr val="E4EEF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t"/>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GRDF, partenaire de</a:t>
              </a:r>
              <a:endParaRPr lang="fr-FR" sz="1200" dirty="0">
                <a:solidFill>
                  <a:srgbClr val="00473C"/>
                </a:solidFill>
                <a:latin typeface="Signika Light" pitchFamily="2" charset="77"/>
                <a:ea typeface="Inter Tight" pitchFamily="2" charset="0"/>
                <a:cs typeface="Inter Tight" pitchFamily="2" charset="0"/>
              </a:endParaRPr>
            </a:p>
          </p:txBody>
        </p:sp>
      </p:grpSp>
      <p:sp>
        <p:nvSpPr>
          <p:cNvPr id="37" name="Rectangle : coins arrondis 36">
            <a:extLst>
              <a:ext uri="{FF2B5EF4-FFF2-40B4-BE49-F238E27FC236}">
                <a16:creationId xmlns:a16="http://schemas.microsoft.com/office/drawing/2014/main" id="{AF13300E-FFF4-0751-243B-A68B1C6D5906}"/>
              </a:ext>
            </a:extLst>
          </p:cNvPr>
          <p:cNvSpPr/>
          <p:nvPr/>
        </p:nvSpPr>
        <p:spPr>
          <a:xfrm>
            <a:off x="5351337" y="5135988"/>
            <a:ext cx="2062337" cy="7315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avec coin arrondi 4">
            <a:extLst>
              <a:ext uri="{FF2B5EF4-FFF2-40B4-BE49-F238E27FC236}">
                <a16:creationId xmlns:a16="http://schemas.microsoft.com/office/drawing/2014/main" id="{8CFC4A21-8F6C-5E13-CE61-CF08DC38B8B3}"/>
              </a:ext>
            </a:extLst>
          </p:cNvPr>
          <p:cNvSpPr/>
          <p:nvPr/>
        </p:nvSpPr>
        <p:spPr>
          <a:xfrm rot="10800000">
            <a:off x="9448798" y="0"/>
            <a:ext cx="2743199" cy="700766"/>
          </a:xfrm>
          <a:prstGeom prst="round1Rect">
            <a:avLst>
              <a:gd name="adj" fmla="val 35723"/>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0E7B63C6-B493-6B05-973C-39165B2D4E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718872" y="136183"/>
            <a:ext cx="428400" cy="428400"/>
          </a:xfrm>
          <a:prstGeom prst="rect">
            <a:avLst/>
          </a:prstGeom>
        </p:spPr>
      </p:pic>
      <p:sp>
        <p:nvSpPr>
          <p:cNvPr id="16" name="ZoneTexte 15">
            <a:extLst>
              <a:ext uri="{FF2B5EF4-FFF2-40B4-BE49-F238E27FC236}">
                <a16:creationId xmlns:a16="http://schemas.microsoft.com/office/drawing/2014/main" id="{512AE228-CCA6-7014-DC33-23D83639C0B2}"/>
              </a:ext>
            </a:extLst>
          </p:cNvPr>
          <p:cNvSpPr txBox="1"/>
          <p:nvPr/>
        </p:nvSpPr>
        <p:spPr>
          <a:xfrm>
            <a:off x="10214402" y="165717"/>
            <a:ext cx="2018676" cy="369332"/>
          </a:xfrm>
          <a:prstGeom prst="rect">
            <a:avLst/>
          </a:prstGeom>
          <a:noFill/>
        </p:spPr>
        <p:txBody>
          <a:bodyPr wrap="square">
            <a:spAutoFit/>
          </a:bodyPr>
          <a:lstStyle/>
          <a:p>
            <a:r>
              <a:rPr lang="fr-FR" dirty="0">
                <a:solidFill>
                  <a:schemeClr val="bg1"/>
                </a:solidFill>
                <a:effectLst/>
                <a:latin typeface="Signika" pitchFamily="2" charset="77"/>
              </a:rPr>
              <a:t>Industrie</a:t>
            </a:r>
            <a:endParaRPr lang="fr-FR" dirty="0">
              <a:solidFill>
                <a:schemeClr val="bg1"/>
              </a:solidFill>
              <a:latin typeface="Signika" pitchFamily="2" charset="77"/>
            </a:endParaRPr>
          </a:p>
        </p:txBody>
      </p:sp>
      <p:sp>
        <p:nvSpPr>
          <p:cNvPr id="2" name="Titre 1">
            <a:extLst>
              <a:ext uri="{FF2B5EF4-FFF2-40B4-BE49-F238E27FC236}">
                <a16:creationId xmlns:a16="http://schemas.microsoft.com/office/drawing/2014/main" id="{267A98A9-FAEA-346E-C4FB-47E330513CF8}"/>
              </a:ext>
            </a:extLst>
          </p:cNvPr>
          <p:cNvSpPr>
            <a:spLocks noGrp="1"/>
          </p:cNvSpPr>
          <p:nvPr>
            <p:ph type="title"/>
          </p:nvPr>
        </p:nvSpPr>
        <p:spPr>
          <a:xfrm>
            <a:off x="359181" y="654530"/>
            <a:ext cx="11573012" cy="650399"/>
          </a:xfrm>
        </p:spPr>
        <p:txBody>
          <a:bodyPr>
            <a:noAutofit/>
          </a:bodyPr>
          <a:lstStyle/>
          <a:p>
            <a:r>
              <a:rPr lang="fr-FR" dirty="0">
                <a:effectLst/>
              </a:rPr>
              <a:t>Le gaz, un incontournable pour la décarbonation</a:t>
            </a:r>
            <a:endParaRPr lang="fr-FR" dirty="0"/>
          </a:p>
        </p:txBody>
      </p:sp>
      <p:cxnSp>
        <p:nvCxnSpPr>
          <p:cNvPr id="10" name="Connecteur droit 9">
            <a:extLst>
              <a:ext uri="{FF2B5EF4-FFF2-40B4-BE49-F238E27FC236}">
                <a16:creationId xmlns:a16="http://schemas.microsoft.com/office/drawing/2014/main" id="{B97772CD-C2B1-A29B-1BE7-73D280B51687}"/>
              </a:ext>
            </a:extLst>
          </p:cNvPr>
          <p:cNvCxnSpPr/>
          <p:nvPr/>
        </p:nvCxnSpPr>
        <p:spPr>
          <a:xfrm>
            <a:off x="479425" y="1327217"/>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8FCC5B01-F4E5-9BEB-FF40-2C060B8C0EFD}"/>
              </a:ext>
            </a:extLst>
          </p:cNvPr>
          <p:cNvSpPr txBox="1"/>
          <p:nvPr/>
        </p:nvSpPr>
        <p:spPr>
          <a:xfrm>
            <a:off x="479425" y="1694281"/>
            <a:ext cx="11196638" cy="830997"/>
          </a:xfrm>
          <a:prstGeom prst="rect">
            <a:avLst/>
          </a:prstGeom>
          <a:noFill/>
        </p:spPr>
        <p:txBody>
          <a:bodyPr wrap="square" lIns="0" tIns="0" rIns="0" bIns="0" rtlCol="0">
            <a:spAutoFit/>
          </a:bodyPr>
          <a:lstStyle/>
          <a:p>
            <a:r>
              <a:rPr lang="fr-FR" dirty="0">
                <a:solidFill>
                  <a:srgbClr val="00473C"/>
                </a:solidFill>
                <a:latin typeface="Signika Light" pitchFamily="2" charset="77"/>
                <a:ea typeface="+mj-ea"/>
                <a:cs typeface="+mj-cs"/>
              </a:rPr>
              <a:t>70 % des procédés thermiques industriels ne pourront pas être électrifiés*, </a:t>
            </a:r>
            <a:br>
              <a:rPr lang="fr-FR" dirty="0">
                <a:solidFill>
                  <a:srgbClr val="00473C"/>
                </a:solidFill>
                <a:latin typeface="Signika Light" pitchFamily="2" charset="77"/>
                <a:ea typeface="+mj-ea"/>
                <a:cs typeface="+mj-cs"/>
              </a:rPr>
            </a:br>
            <a:r>
              <a:rPr lang="fr-FR" dirty="0">
                <a:solidFill>
                  <a:srgbClr val="00473C"/>
                </a:solidFill>
                <a:latin typeface="Signika Light" pitchFamily="2" charset="77"/>
                <a:ea typeface="+mj-ea"/>
                <a:cs typeface="+mj-cs"/>
              </a:rPr>
              <a:t>d’où la nécessité d’avoir des équipements industriels au gaz toujours plus performants.</a:t>
            </a:r>
          </a:p>
          <a:p>
            <a:endParaRPr lang="fr-FR" dirty="0">
              <a:solidFill>
                <a:srgbClr val="00473C"/>
              </a:solidFill>
              <a:latin typeface="Signika Medium" pitchFamily="2" charset="77"/>
              <a:ea typeface="+mj-ea"/>
              <a:cs typeface="+mj-cs"/>
            </a:endParaRPr>
          </a:p>
        </p:txBody>
      </p:sp>
      <p:sp>
        <p:nvSpPr>
          <p:cNvPr id="7" name="Rectangle : coins arrondis 6">
            <a:extLst>
              <a:ext uri="{FF2B5EF4-FFF2-40B4-BE49-F238E27FC236}">
                <a16:creationId xmlns:a16="http://schemas.microsoft.com/office/drawing/2014/main" id="{18D24602-D32D-53FC-2AC6-660060EEFEB7}"/>
              </a:ext>
            </a:extLst>
          </p:cNvPr>
          <p:cNvSpPr/>
          <p:nvPr/>
        </p:nvSpPr>
        <p:spPr>
          <a:xfrm rot="18900000">
            <a:off x="368813" y="2409895"/>
            <a:ext cx="221225" cy="2212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7081EA2D-3D90-5719-783F-9CC5A58EB9BE}"/>
              </a:ext>
            </a:extLst>
          </p:cNvPr>
          <p:cNvSpPr/>
          <p:nvPr/>
        </p:nvSpPr>
        <p:spPr>
          <a:xfrm>
            <a:off x="479425" y="2809216"/>
            <a:ext cx="4392487" cy="1547720"/>
          </a:xfrm>
          <a:prstGeom prst="roundRect">
            <a:avLst>
              <a:gd name="adj" fmla="val 14889"/>
            </a:avLst>
          </a:prstGeom>
          <a:solidFill>
            <a:srgbClr val="E4EEF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Les équipements</a:t>
            </a:r>
            <a:br>
              <a:rPr lang="fr-FR" sz="1800" dirty="0">
                <a:solidFill>
                  <a:srgbClr val="1583C1"/>
                </a:solidFill>
                <a:latin typeface="Signika Medium" pitchFamily="2" charset="77"/>
                <a:ea typeface="Inter Tight SemiBold" pitchFamily="2" charset="0"/>
                <a:cs typeface="Inter Tight SemiBold" pitchFamily="2" charset="0"/>
              </a:rPr>
            </a:br>
            <a:r>
              <a:rPr lang="fr-FR" sz="1200" dirty="0">
                <a:solidFill>
                  <a:srgbClr val="00473C"/>
                </a:solidFill>
                <a:latin typeface="Signika Medium" pitchFamily="2" charset="77"/>
                <a:ea typeface="Inter Tight SemiBold" pitchFamily="2" charset="0"/>
                <a:cs typeface="Inter Tight SemiBold" pitchFamily="2" charset="0"/>
              </a:rPr>
              <a:t>Remplacer ses équipements : </a:t>
            </a:r>
            <a:br>
              <a:rPr lang="fr-FR" sz="1200" dirty="0">
                <a:solidFill>
                  <a:srgbClr val="00473C"/>
                </a:solidFill>
                <a:latin typeface="Signika Medium" pitchFamily="2" charset="77"/>
                <a:ea typeface="Inter Tight SemiBold" pitchFamily="2" charset="0"/>
                <a:cs typeface="Inter Tight SemiBold" pitchFamily="2" charset="0"/>
              </a:rPr>
            </a:br>
            <a:r>
              <a:rPr lang="fr-FR" sz="1200" dirty="0">
                <a:solidFill>
                  <a:srgbClr val="00473C"/>
                </a:solidFill>
                <a:latin typeface="Signika Light" pitchFamily="2" charset="77"/>
                <a:ea typeface="Inter Tight" pitchFamily="2" charset="0"/>
                <a:cs typeface="Inter Tight" pitchFamily="2" charset="0"/>
              </a:rPr>
              <a:t>les brûleurs nouvelles générations = - 60 % d’énergie.</a:t>
            </a:r>
            <a:br>
              <a:rPr lang="fr-FR" sz="1200" dirty="0">
                <a:solidFill>
                  <a:srgbClr val="00473C"/>
                </a:solidFill>
                <a:latin typeface="Signika Light" pitchFamily="2" charset="77"/>
                <a:ea typeface="Inter Tight" pitchFamily="2" charset="0"/>
                <a:cs typeface="Inter Tight" pitchFamily="2" charset="0"/>
              </a:rPr>
            </a:br>
            <a:r>
              <a:rPr lang="fr-FR" sz="1200" dirty="0">
                <a:solidFill>
                  <a:srgbClr val="00473C"/>
                </a:solidFill>
                <a:latin typeface="Signika Medium" pitchFamily="2" charset="77"/>
                <a:ea typeface="Inter Tight SemiBold" pitchFamily="2" charset="0"/>
                <a:cs typeface="Inter Tight SemiBold" pitchFamily="2" charset="0"/>
              </a:rPr>
              <a:t>Améliorer les rendements des process : </a:t>
            </a:r>
            <a:r>
              <a:rPr lang="fr-FR" sz="1200" dirty="0">
                <a:solidFill>
                  <a:srgbClr val="00473C"/>
                </a:solidFill>
                <a:latin typeface="Signika Light" pitchFamily="2" charset="77"/>
                <a:ea typeface="Inter Tight" pitchFamily="2" charset="0"/>
                <a:cs typeface="Inter Tight" pitchFamily="2" charset="0"/>
              </a:rPr>
              <a:t>un potentiel</a:t>
            </a:r>
            <a:br>
              <a:rPr lang="fr-FR" sz="1200" dirty="0">
                <a:solidFill>
                  <a:srgbClr val="00473C"/>
                </a:solidFill>
                <a:latin typeface="Signika Light" pitchFamily="2" charset="77"/>
                <a:ea typeface="Inter Tight" pitchFamily="2" charset="0"/>
                <a:cs typeface="Inter Tight" pitchFamily="2" charset="0"/>
              </a:rPr>
            </a:br>
            <a:r>
              <a:rPr lang="fr-FR" sz="1200" dirty="0">
                <a:solidFill>
                  <a:srgbClr val="00473C"/>
                </a:solidFill>
                <a:latin typeface="Signika Light" pitchFamily="2" charset="77"/>
                <a:ea typeface="Inter Tight" pitchFamily="2" charset="0"/>
                <a:cs typeface="Inter Tight" pitchFamily="2" charset="0"/>
              </a:rPr>
              <a:t>de chaleur fatale valorisable de 109,5 TWh.</a:t>
            </a:r>
          </a:p>
        </p:txBody>
      </p:sp>
      <p:sp>
        <p:nvSpPr>
          <p:cNvPr id="19" name="Rectangle : coins arrondis 18">
            <a:extLst>
              <a:ext uri="{FF2B5EF4-FFF2-40B4-BE49-F238E27FC236}">
                <a16:creationId xmlns:a16="http://schemas.microsoft.com/office/drawing/2014/main" id="{4736F8C2-BFC8-510F-7212-CD9351766828}"/>
              </a:ext>
            </a:extLst>
          </p:cNvPr>
          <p:cNvSpPr/>
          <p:nvPr/>
        </p:nvSpPr>
        <p:spPr>
          <a:xfrm>
            <a:off x="479425" y="4503253"/>
            <a:ext cx="4392487" cy="1547720"/>
          </a:xfrm>
          <a:prstGeom prst="roundRect">
            <a:avLst>
              <a:gd name="adj" fmla="val 14889"/>
            </a:avLst>
          </a:prstGeom>
          <a:solidFill>
            <a:srgbClr val="E4EEF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spcBef>
                <a:spcPts val="1000"/>
              </a:spcBef>
            </a:pPr>
            <a:r>
              <a:rPr lang="fr-FR" sz="1800" dirty="0">
                <a:solidFill>
                  <a:srgbClr val="1583C1"/>
                </a:solidFill>
                <a:latin typeface="Signika Medium" pitchFamily="2" charset="77"/>
                <a:ea typeface="Inter Tight SemiBold" pitchFamily="2" charset="0"/>
                <a:cs typeface="Inter Tight SemiBold" pitchFamily="2" charset="0"/>
              </a:rPr>
              <a:t>Le gaz vert</a:t>
            </a:r>
            <a:br>
              <a:rPr lang="fr-FR" sz="1800" dirty="0">
                <a:solidFill>
                  <a:srgbClr val="1583C1"/>
                </a:solidFill>
                <a:latin typeface="Signika Medium" pitchFamily="2" charset="77"/>
                <a:ea typeface="Inter Tight SemiBold" pitchFamily="2" charset="0"/>
                <a:cs typeface="Inter Tight SemiBold" pitchFamily="2" charset="0"/>
              </a:rPr>
            </a:br>
            <a:r>
              <a:rPr lang="fr-FR" sz="1200" dirty="0">
                <a:solidFill>
                  <a:srgbClr val="00473C"/>
                </a:solidFill>
                <a:latin typeface="Signika Light" pitchFamily="2" charset="77"/>
                <a:ea typeface="Inter Tight" pitchFamily="2" charset="0"/>
                <a:cs typeface="Inter Tight" pitchFamily="2" charset="0"/>
              </a:rPr>
              <a:t>Intégrer le gaz vert à leur consommation notamment via le recours au </a:t>
            </a:r>
            <a:r>
              <a:rPr lang="fr-FR" sz="1200" dirty="0" err="1">
                <a:solidFill>
                  <a:srgbClr val="00473C"/>
                </a:solidFill>
                <a:latin typeface="Signika Light" pitchFamily="2" charset="77"/>
                <a:ea typeface="Inter Tight" pitchFamily="2" charset="0"/>
                <a:cs typeface="Inter Tight" pitchFamily="2" charset="0"/>
              </a:rPr>
              <a:t>Biogas</a:t>
            </a:r>
            <a:r>
              <a:rPr lang="fr-FR" sz="1200" dirty="0">
                <a:solidFill>
                  <a:srgbClr val="00473C"/>
                </a:solidFill>
                <a:latin typeface="Signika Light" pitchFamily="2" charset="77"/>
                <a:ea typeface="Inter Tight" pitchFamily="2" charset="0"/>
                <a:cs typeface="Inter Tight" pitchFamily="2" charset="0"/>
              </a:rPr>
              <a:t> </a:t>
            </a:r>
            <a:r>
              <a:rPr lang="fr-FR" sz="1200" dirty="0" err="1">
                <a:solidFill>
                  <a:srgbClr val="00473C"/>
                </a:solidFill>
                <a:latin typeface="Signika Light" pitchFamily="2" charset="77"/>
                <a:ea typeface="Inter Tight" pitchFamily="2" charset="0"/>
                <a:cs typeface="Inter Tight" pitchFamily="2" charset="0"/>
              </a:rPr>
              <a:t>Purchase</a:t>
            </a:r>
            <a:r>
              <a:rPr lang="fr-FR" sz="1200" dirty="0">
                <a:solidFill>
                  <a:srgbClr val="00473C"/>
                </a:solidFill>
                <a:latin typeface="Signika Light" pitchFamily="2" charset="77"/>
                <a:ea typeface="Inter Tight" pitchFamily="2" charset="0"/>
                <a:cs typeface="Inter Tight" pitchFamily="2" charset="0"/>
              </a:rPr>
              <a:t> Agreement (BPA)</a:t>
            </a:r>
            <a:br>
              <a:rPr lang="fr-FR" sz="1200" dirty="0">
                <a:solidFill>
                  <a:srgbClr val="00473C"/>
                </a:solidFill>
                <a:latin typeface="Signika Light" pitchFamily="2" charset="77"/>
                <a:ea typeface="Inter Tight" pitchFamily="2" charset="0"/>
                <a:cs typeface="Inter Tight" pitchFamily="2" charset="0"/>
              </a:rPr>
            </a:br>
            <a:r>
              <a:rPr lang="fr-FR" sz="1200" dirty="0">
                <a:solidFill>
                  <a:srgbClr val="00473C"/>
                </a:solidFill>
                <a:latin typeface="Signika Light" pitchFamily="2" charset="77"/>
                <a:ea typeface="Inter Tight" pitchFamily="2" charset="0"/>
                <a:cs typeface="Inter Tight" pitchFamily="2" charset="0"/>
              </a:rPr>
              <a:t>Par exemple : </a:t>
            </a:r>
            <a:r>
              <a:rPr lang="fr-FR" sz="1200" dirty="0" err="1">
                <a:solidFill>
                  <a:srgbClr val="00473C"/>
                </a:solidFill>
                <a:latin typeface="Signika Light" pitchFamily="2" charset="77"/>
                <a:ea typeface="Inter Tight" pitchFamily="2" charset="0"/>
                <a:cs typeface="Inter Tight" pitchFamily="2" charset="0"/>
              </a:rPr>
              <a:t>Arkéma</a:t>
            </a:r>
            <a:r>
              <a:rPr lang="fr-FR" sz="1200" dirty="0">
                <a:solidFill>
                  <a:srgbClr val="00473C"/>
                </a:solidFill>
                <a:latin typeface="Signika Light" pitchFamily="2" charset="77"/>
                <a:ea typeface="Inter Tight" pitchFamily="2" charset="0"/>
                <a:cs typeface="Inter Tight" pitchFamily="2" charset="0"/>
              </a:rPr>
              <a:t> et Saint-Gobain</a:t>
            </a:r>
          </a:p>
        </p:txBody>
      </p:sp>
      <p:pic>
        <p:nvPicPr>
          <p:cNvPr id="36" name="Image 35" descr="Une image contenant Police, texte, Graphique, logo&#10;&#10;Description générée automatiquement">
            <a:extLst>
              <a:ext uri="{FF2B5EF4-FFF2-40B4-BE49-F238E27FC236}">
                <a16:creationId xmlns:a16="http://schemas.microsoft.com/office/drawing/2014/main" id="{1ADFD4F8-BF8B-F3EC-2B15-172353D96B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0691"/>
          <a:stretch/>
        </p:blipFill>
        <p:spPr>
          <a:xfrm>
            <a:off x="5446529" y="5522637"/>
            <a:ext cx="1080120" cy="333210"/>
          </a:xfrm>
          <a:prstGeom prst="rect">
            <a:avLst/>
          </a:prstGeom>
        </p:spPr>
      </p:pic>
      <p:pic>
        <p:nvPicPr>
          <p:cNvPr id="30" name="Image 29">
            <a:extLst>
              <a:ext uri="{FF2B5EF4-FFF2-40B4-BE49-F238E27FC236}">
                <a16:creationId xmlns:a16="http://schemas.microsoft.com/office/drawing/2014/main" id="{596BF90A-88F2-803C-94D1-75A13ABDDF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6529" y="5187933"/>
            <a:ext cx="1717171" cy="282759"/>
          </a:xfrm>
          <a:prstGeom prst="rect">
            <a:avLst/>
          </a:prstGeom>
        </p:spPr>
      </p:pic>
      <p:grpSp>
        <p:nvGrpSpPr>
          <p:cNvPr id="44" name="Groupe 43">
            <a:extLst>
              <a:ext uri="{FF2B5EF4-FFF2-40B4-BE49-F238E27FC236}">
                <a16:creationId xmlns:a16="http://schemas.microsoft.com/office/drawing/2014/main" id="{D644170C-37D1-BFAE-0FC6-C7F4E600AB70}"/>
              </a:ext>
            </a:extLst>
          </p:cNvPr>
          <p:cNvGrpSpPr/>
          <p:nvPr/>
        </p:nvGrpSpPr>
        <p:grpSpPr>
          <a:xfrm>
            <a:off x="9899375" y="2951409"/>
            <a:ext cx="1620851" cy="985100"/>
            <a:chOff x="9568948" y="3608388"/>
            <a:chExt cx="1916567" cy="1164827"/>
          </a:xfrm>
        </p:grpSpPr>
        <p:sp>
          <p:nvSpPr>
            <p:cNvPr id="40" name="Rectangle : coins arrondis 39">
              <a:extLst>
                <a:ext uri="{FF2B5EF4-FFF2-40B4-BE49-F238E27FC236}">
                  <a16:creationId xmlns:a16="http://schemas.microsoft.com/office/drawing/2014/main" id="{0F1BFD9A-6008-0A61-6D8B-E3C83343C267}"/>
                </a:ext>
              </a:extLst>
            </p:cNvPr>
            <p:cNvSpPr/>
            <p:nvPr/>
          </p:nvSpPr>
          <p:spPr>
            <a:xfrm>
              <a:off x="9568948" y="3608388"/>
              <a:ext cx="1916567" cy="116482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Image 38" descr="Une image contenant bleu, train&#10;&#10;Description générée automatiquement">
              <a:extLst>
                <a:ext uri="{FF2B5EF4-FFF2-40B4-BE49-F238E27FC236}">
                  <a16:creationId xmlns:a16="http://schemas.microsoft.com/office/drawing/2014/main" id="{671EE37F-2081-5AEB-1DE2-EBE82B57BE4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0523"/>
            <a:stretch/>
          </p:blipFill>
          <p:spPr>
            <a:xfrm>
              <a:off x="9779153" y="3662055"/>
              <a:ext cx="1496156" cy="1057492"/>
            </a:xfrm>
            <a:prstGeom prst="rect">
              <a:avLst/>
            </a:prstGeom>
          </p:spPr>
        </p:pic>
      </p:grpSp>
      <p:sp>
        <p:nvSpPr>
          <p:cNvPr id="41" name="ZoneTexte 40">
            <a:extLst>
              <a:ext uri="{FF2B5EF4-FFF2-40B4-BE49-F238E27FC236}">
                <a16:creationId xmlns:a16="http://schemas.microsoft.com/office/drawing/2014/main" id="{AF2FB5E7-FD28-A70B-02E8-6916F8729E63}"/>
              </a:ext>
            </a:extLst>
          </p:cNvPr>
          <p:cNvSpPr txBox="1"/>
          <p:nvPr/>
        </p:nvSpPr>
        <p:spPr>
          <a:xfrm>
            <a:off x="8729354" y="3688076"/>
            <a:ext cx="2382733" cy="769441"/>
          </a:xfrm>
          <a:prstGeom prst="rect">
            <a:avLst/>
          </a:prstGeom>
          <a:noFill/>
        </p:spPr>
        <p:txBody>
          <a:bodyPr wrap="square" lIns="0" tIns="0" rIns="0" bIns="0" rtlCol="0">
            <a:spAutoFit/>
          </a:bodyPr>
          <a:lstStyle/>
          <a:p>
            <a:r>
              <a:rPr lang="fr-FR" sz="2400" dirty="0">
                <a:ln>
                  <a:solidFill>
                    <a:srgbClr val="0AA5D3"/>
                  </a:solidFill>
                </a:ln>
                <a:noFill/>
                <a:latin typeface="Signika Medium" pitchFamily="2" charset="77"/>
                <a:ea typeface="Inter Tight SemiBold" pitchFamily="2" charset="0"/>
                <a:cs typeface="Inter Tight SemiBold" pitchFamily="2" charset="0"/>
              </a:rPr>
              <a:t>&gt; 90 %</a:t>
            </a:r>
            <a:br>
              <a:rPr lang="fr-FR" dirty="0">
                <a:solidFill>
                  <a:srgbClr val="1583C1"/>
                </a:solidFill>
                <a:latin typeface="Signika Medium" pitchFamily="2" charset="77"/>
                <a:ea typeface="Inter Tight SemiBold" pitchFamily="2" charset="0"/>
                <a:cs typeface="Inter Tight SemiBold" pitchFamily="2" charset="0"/>
              </a:rPr>
            </a:br>
            <a:r>
              <a:rPr lang="fr-FR" sz="1300" dirty="0">
                <a:solidFill>
                  <a:srgbClr val="00473C"/>
                </a:solidFill>
                <a:latin typeface="Signika Light" pitchFamily="2" charset="77"/>
                <a:ea typeface="Inter Tight" pitchFamily="2" charset="0"/>
                <a:cs typeface="Inter Tight" pitchFamily="2" charset="0"/>
              </a:rPr>
              <a:t>réduction des émissions</a:t>
            </a:r>
            <a:br>
              <a:rPr lang="fr-FR" sz="1300" dirty="0">
                <a:solidFill>
                  <a:srgbClr val="00473C"/>
                </a:solidFill>
                <a:latin typeface="Signika Light" pitchFamily="2" charset="77"/>
                <a:ea typeface="Inter Tight" pitchFamily="2" charset="0"/>
                <a:cs typeface="Inter Tight" pitchFamily="2" charset="0"/>
              </a:rPr>
            </a:br>
            <a:r>
              <a:rPr lang="fr-FR" sz="1300" dirty="0">
                <a:solidFill>
                  <a:srgbClr val="00473C"/>
                </a:solidFill>
                <a:latin typeface="Signika Light" pitchFamily="2" charset="77"/>
                <a:ea typeface="Inter Tight" pitchFamily="2" charset="0"/>
                <a:cs typeface="Inter Tight" pitchFamily="2" charset="0"/>
              </a:rPr>
              <a:t> directes de CO₂</a:t>
            </a:r>
          </a:p>
        </p:txBody>
      </p:sp>
      <p:sp>
        <p:nvSpPr>
          <p:cNvPr id="42" name="ZoneTexte 41">
            <a:extLst>
              <a:ext uri="{FF2B5EF4-FFF2-40B4-BE49-F238E27FC236}">
                <a16:creationId xmlns:a16="http://schemas.microsoft.com/office/drawing/2014/main" id="{66DABAD9-8B1E-536A-0A82-079AC01A2470}"/>
              </a:ext>
            </a:extLst>
          </p:cNvPr>
          <p:cNvSpPr txBox="1"/>
          <p:nvPr/>
        </p:nvSpPr>
        <p:spPr>
          <a:xfrm>
            <a:off x="8729354" y="4466800"/>
            <a:ext cx="2670765" cy="769441"/>
          </a:xfrm>
          <a:prstGeom prst="rect">
            <a:avLst/>
          </a:prstGeom>
          <a:noFill/>
        </p:spPr>
        <p:txBody>
          <a:bodyPr wrap="square" lIns="0" tIns="0" rIns="0" bIns="0" rtlCol="0">
            <a:spAutoFit/>
          </a:bodyPr>
          <a:lstStyle/>
          <a:p>
            <a:r>
              <a:rPr lang="fr-FR" sz="2400" dirty="0">
                <a:ln>
                  <a:solidFill>
                    <a:srgbClr val="0AA5D3"/>
                  </a:solidFill>
                </a:ln>
                <a:noFill/>
                <a:latin typeface="Signika Medium" pitchFamily="2" charset="77"/>
                <a:ea typeface="Inter Tight SemiBold" pitchFamily="2" charset="0"/>
                <a:cs typeface="Inter Tight SemiBold" pitchFamily="2" charset="0"/>
              </a:rPr>
              <a:t>2 000</a:t>
            </a:r>
            <a:br>
              <a:rPr lang="fr-FR" sz="2400" dirty="0">
                <a:ln>
                  <a:solidFill>
                    <a:srgbClr val="0AA5D3"/>
                  </a:solidFill>
                </a:ln>
                <a:noFill/>
                <a:latin typeface="Signika Medium" pitchFamily="2" charset="77"/>
                <a:ea typeface="Inter Tight SemiBold" pitchFamily="2" charset="0"/>
                <a:cs typeface="Inter Tight SemiBold" pitchFamily="2" charset="0"/>
              </a:rPr>
            </a:br>
            <a:r>
              <a:rPr lang="fr-FR" sz="1300" dirty="0">
                <a:solidFill>
                  <a:srgbClr val="00473C"/>
                </a:solidFill>
                <a:latin typeface="Signika Light" pitchFamily="2" charset="77"/>
                <a:ea typeface="Inter Tight" pitchFamily="2" charset="0"/>
                <a:cs typeface="Inter Tight" pitchFamily="2" charset="0"/>
              </a:rPr>
              <a:t>chaudières industrielles </a:t>
            </a:r>
            <a:br>
              <a:rPr lang="fr-FR" sz="1300" dirty="0">
                <a:solidFill>
                  <a:srgbClr val="00473C"/>
                </a:solidFill>
                <a:latin typeface="Signika Light" pitchFamily="2" charset="77"/>
                <a:ea typeface="Inter Tight" pitchFamily="2" charset="0"/>
                <a:cs typeface="Inter Tight" pitchFamily="2" charset="0"/>
              </a:rPr>
            </a:br>
            <a:r>
              <a:rPr lang="fr-FR" sz="1300" dirty="0">
                <a:solidFill>
                  <a:srgbClr val="00473C"/>
                </a:solidFill>
                <a:latin typeface="Signika Light" pitchFamily="2" charset="77"/>
                <a:ea typeface="Inter Tight" pitchFamily="2" charset="0"/>
                <a:cs typeface="Inter Tight" pitchFamily="2" charset="0"/>
              </a:rPr>
              <a:t>concernées en France</a:t>
            </a:r>
          </a:p>
        </p:txBody>
      </p:sp>
      <p:sp>
        <p:nvSpPr>
          <p:cNvPr id="43" name="ZoneTexte 42">
            <a:extLst>
              <a:ext uri="{FF2B5EF4-FFF2-40B4-BE49-F238E27FC236}">
                <a16:creationId xmlns:a16="http://schemas.microsoft.com/office/drawing/2014/main" id="{5E54C85F-E61F-236A-5194-0B8F83077B35}"/>
              </a:ext>
            </a:extLst>
          </p:cNvPr>
          <p:cNvSpPr txBox="1"/>
          <p:nvPr/>
        </p:nvSpPr>
        <p:spPr>
          <a:xfrm>
            <a:off x="8729354" y="5245524"/>
            <a:ext cx="2944215" cy="569387"/>
          </a:xfrm>
          <a:prstGeom prst="rect">
            <a:avLst/>
          </a:prstGeom>
          <a:noFill/>
        </p:spPr>
        <p:txBody>
          <a:bodyPr wrap="square" lIns="0" tIns="0" rIns="0" bIns="0" rtlCol="0">
            <a:spAutoFit/>
          </a:bodyPr>
          <a:lstStyle/>
          <a:p>
            <a:r>
              <a:rPr lang="fr-FR" sz="2400" dirty="0">
                <a:ln>
                  <a:solidFill>
                    <a:srgbClr val="0AA5D3"/>
                  </a:solidFill>
                </a:ln>
                <a:noFill/>
                <a:latin typeface="Signika Medium" pitchFamily="2" charset="77"/>
                <a:ea typeface="Inter Tight SemiBold" pitchFamily="2" charset="0"/>
                <a:cs typeface="Inter Tight SemiBold" pitchFamily="2" charset="0"/>
              </a:rPr>
              <a:t>8 millions de tonnes</a:t>
            </a:r>
            <a:br>
              <a:rPr lang="fr-FR" sz="2400" dirty="0">
                <a:ln>
                  <a:solidFill>
                    <a:srgbClr val="0AA5D3"/>
                  </a:solidFill>
                </a:ln>
                <a:noFill/>
                <a:latin typeface="Signika Medium" pitchFamily="2" charset="77"/>
                <a:ea typeface="Inter Tight SemiBold" pitchFamily="2" charset="0"/>
                <a:cs typeface="Inter Tight SemiBold" pitchFamily="2" charset="0"/>
              </a:rPr>
            </a:br>
            <a:r>
              <a:rPr lang="fr-FR" sz="1300" dirty="0">
                <a:solidFill>
                  <a:srgbClr val="00473C"/>
                </a:solidFill>
                <a:latin typeface="Signika Light" pitchFamily="2" charset="77"/>
                <a:ea typeface="Inter Tight" pitchFamily="2" charset="0"/>
                <a:cs typeface="Inter Tight" pitchFamily="2" charset="0"/>
              </a:rPr>
              <a:t>de CO₂/an évité</a:t>
            </a:r>
          </a:p>
        </p:txBody>
      </p:sp>
      <p:sp>
        <p:nvSpPr>
          <p:cNvPr id="46" name="ZoneTexte 45">
            <a:extLst>
              <a:ext uri="{FF2B5EF4-FFF2-40B4-BE49-F238E27FC236}">
                <a16:creationId xmlns:a16="http://schemas.microsoft.com/office/drawing/2014/main" id="{4B39B323-3506-46CF-6BA0-DDC54E4B5F49}"/>
              </a:ext>
            </a:extLst>
          </p:cNvPr>
          <p:cNvSpPr txBox="1"/>
          <p:nvPr/>
        </p:nvSpPr>
        <p:spPr>
          <a:xfrm>
            <a:off x="479425" y="6173228"/>
            <a:ext cx="7570302" cy="215444"/>
          </a:xfrm>
          <a:prstGeom prst="rect">
            <a:avLst/>
          </a:prstGeom>
          <a:noFill/>
        </p:spPr>
        <p:txBody>
          <a:bodyPr wrap="square">
            <a:spAutoFit/>
          </a:bodyPr>
          <a:lstStyle/>
          <a:p>
            <a:r>
              <a:rPr lang="fr-FR" sz="800" dirty="0">
                <a:solidFill>
                  <a:srgbClr val="00473C"/>
                </a:solidFill>
                <a:effectLst/>
                <a:latin typeface="Signika Light" pitchFamily="2" charset="77"/>
                <a:ea typeface="Inter Tight" pitchFamily="2" charset="0"/>
                <a:cs typeface="Inter Tight" pitchFamily="2" charset="0"/>
              </a:rPr>
              <a:t>*source : l’étude Potentiel d’électrification des procédés thermiques industriels, juin 2021. ALLICE - Travaux collectifs (alliance-</a:t>
            </a:r>
            <a:r>
              <a:rPr lang="fr-FR" sz="800" dirty="0" err="1">
                <a:solidFill>
                  <a:srgbClr val="00473C"/>
                </a:solidFill>
                <a:effectLst/>
                <a:latin typeface="Signika Light" pitchFamily="2" charset="77"/>
                <a:ea typeface="Inter Tight" pitchFamily="2" charset="0"/>
                <a:cs typeface="Inter Tight" pitchFamily="2" charset="0"/>
              </a:rPr>
              <a:t>allice.com</a:t>
            </a:r>
            <a:r>
              <a:rPr lang="fr-FR" sz="800" dirty="0">
                <a:solidFill>
                  <a:srgbClr val="00473C"/>
                </a:solidFill>
                <a:effectLst/>
                <a:latin typeface="Signika Light" pitchFamily="2" charset="77"/>
                <a:ea typeface="Inter Tight" pitchFamily="2" charset="0"/>
                <a:cs typeface="Inter Tight" pitchFamily="2" charset="0"/>
              </a:rPr>
              <a:t>)</a:t>
            </a:r>
            <a:endParaRPr lang="fr-FR" sz="800" dirty="0">
              <a:solidFill>
                <a:srgbClr val="00473C"/>
              </a:solidFill>
              <a:latin typeface="Signika Light" pitchFamily="2" charset="77"/>
              <a:ea typeface="Inter Tight" pitchFamily="2" charset="0"/>
              <a:cs typeface="Inter Tight" pitchFamily="2" charset="0"/>
            </a:endParaRPr>
          </a:p>
        </p:txBody>
      </p:sp>
      <p:pic>
        <p:nvPicPr>
          <p:cNvPr id="11" name="Image 10" descr="Une image contenant Graphique, logo, Police, graphisme&#10;&#10;Description générée automatiquement">
            <a:extLst>
              <a:ext uri="{FF2B5EF4-FFF2-40B4-BE49-F238E27FC236}">
                <a16:creationId xmlns:a16="http://schemas.microsoft.com/office/drawing/2014/main" id="{AA7CF59D-1496-E32C-9A72-A0AC87A4E6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002" y="6385629"/>
            <a:ext cx="537878" cy="220841"/>
          </a:xfrm>
          <a:prstGeom prst="rect">
            <a:avLst/>
          </a:prstGeom>
        </p:spPr>
      </p:pic>
      <p:sp>
        <p:nvSpPr>
          <p:cNvPr id="3" name="Espace réservé du pied de page 4">
            <a:extLst>
              <a:ext uri="{FF2B5EF4-FFF2-40B4-BE49-F238E27FC236}">
                <a16:creationId xmlns:a16="http://schemas.microsoft.com/office/drawing/2014/main" id="{C266BC14-268B-35A9-ACE6-F3FE535174E5}"/>
              </a:ext>
            </a:extLst>
          </p:cNvPr>
          <p:cNvSpPr>
            <a:spLocks noGrp="1"/>
          </p:cNvSpPr>
          <p:nvPr>
            <p:ph type="ftr" sz="quarter" idx="11"/>
          </p:nvPr>
        </p:nvSpPr>
        <p:spPr>
          <a:xfrm>
            <a:off x="1137919" y="6313487"/>
            <a:ext cx="4114800" cy="365125"/>
          </a:xfrm>
        </p:spPr>
        <p:txBody>
          <a:bodyPr/>
          <a:lstStyle/>
          <a:p>
            <a:r>
              <a:rPr lang="fr-FR" dirty="0"/>
              <a:t>Conférence de presse 2024</a:t>
            </a:r>
          </a:p>
        </p:txBody>
      </p:sp>
      <p:sp>
        <p:nvSpPr>
          <p:cNvPr id="4" name="Espace réservé du numéro de diapositive 5">
            <a:extLst>
              <a:ext uri="{FF2B5EF4-FFF2-40B4-BE49-F238E27FC236}">
                <a16:creationId xmlns:a16="http://schemas.microsoft.com/office/drawing/2014/main" id="{4B1A09D1-AF22-DB35-16A9-52FFDD84FF43}"/>
              </a:ext>
            </a:extLst>
          </p:cNvPr>
          <p:cNvSpPr>
            <a:spLocks noGrp="1"/>
          </p:cNvSpPr>
          <p:nvPr>
            <p:ph type="sldNum" sz="quarter" idx="4"/>
          </p:nvPr>
        </p:nvSpPr>
        <p:spPr>
          <a:xfrm>
            <a:off x="9188993" y="6313487"/>
            <a:ext cx="2743200" cy="365124"/>
          </a:xfrm>
        </p:spPr>
        <p:txBody>
          <a:bodyPr/>
          <a:lstStyle/>
          <a:p>
            <a:fld id="{2C0F483E-095F-CB46-A5F6-8D3A2E8640DC}" type="slidenum">
              <a:rPr lang="fr-FR" smtClean="0"/>
              <a:pPr/>
              <a:t>35</a:t>
            </a:fld>
            <a:endParaRPr lang="fr-FR" dirty="0"/>
          </a:p>
        </p:txBody>
      </p:sp>
    </p:spTree>
    <p:extLst>
      <p:ext uri="{BB962C8B-B14F-4D97-AF65-F5344CB8AC3E}">
        <p14:creationId xmlns:p14="http://schemas.microsoft.com/office/powerpoint/2010/main" val="3170966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F9E096FD-AA3C-E10E-54CD-27B9E853C452}"/>
              </a:ext>
            </a:extLst>
          </p:cNvPr>
          <p:cNvSpPr/>
          <p:nvPr/>
        </p:nvSpPr>
        <p:spPr>
          <a:xfrm>
            <a:off x="6096000" y="697791"/>
            <a:ext cx="6974112" cy="6794813"/>
          </a:xfrm>
          <a:prstGeom prst="roundRect">
            <a:avLst>
              <a:gd name="adj" fmla="val 6079"/>
            </a:avLst>
          </a:prstGeom>
          <a:solidFill>
            <a:srgbClr val="C8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Signika" pitchFamily="2" charset="77"/>
            </a:endParaRPr>
          </a:p>
        </p:txBody>
      </p:sp>
      <p:pic>
        <p:nvPicPr>
          <p:cNvPr id="7" name="Image 6">
            <a:extLst>
              <a:ext uri="{FF2B5EF4-FFF2-40B4-BE49-F238E27FC236}">
                <a16:creationId xmlns:a16="http://schemas.microsoft.com/office/drawing/2014/main" id="{F323A6BB-4255-25FC-4D2A-09EFBCA1E9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413" t="-5704" r="-10265"/>
          <a:stretch/>
        </p:blipFill>
        <p:spPr>
          <a:xfrm>
            <a:off x="0" y="2499184"/>
            <a:ext cx="6096000" cy="3630151"/>
          </a:xfrm>
          <a:prstGeom prst="rect">
            <a:avLst/>
          </a:prstGeom>
          <a:solidFill>
            <a:srgbClr val="E8E2DD"/>
          </a:solidFill>
        </p:spPr>
      </p:pic>
      <p:sp>
        <p:nvSpPr>
          <p:cNvPr id="5" name="Rectangle : avec coin arrondi 4">
            <a:extLst>
              <a:ext uri="{FF2B5EF4-FFF2-40B4-BE49-F238E27FC236}">
                <a16:creationId xmlns:a16="http://schemas.microsoft.com/office/drawing/2014/main" id="{8CFC4A21-8F6C-5E13-CE61-CF08DC38B8B3}"/>
              </a:ext>
            </a:extLst>
          </p:cNvPr>
          <p:cNvSpPr/>
          <p:nvPr/>
        </p:nvSpPr>
        <p:spPr>
          <a:xfrm rot="10800000">
            <a:off x="9448798" y="0"/>
            <a:ext cx="2743199" cy="700766"/>
          </a:xfrm>
          <a:prstGeom prst="round1Rect">
            <a:avLst>
              <a:gd name="adj" fmla="val 35723"/>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9A0CBCD6-5694-419A-0677-4B577C4E84B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89326" y="152873"/>
            <a:ext cx="439086" cy="439086"/>
          </a:xfrm>
          <a:prstGeom prst="rect">
            <a:avLst/>
          </a:prstGeom>
        </p:spPr>
      </p:pic>
      <p:sp>
        <p:nvSpPr>
          <p:cNvPr id="2" name="Titre 1">
            <a:extLst>
              <a:ext uri="{FF2B5EF4-FFF2-40B4-BE49-F238E27FC236}">
                <a16:creationId xmlns:a16="http://schemas.microsoft.com/office/drawing/2014/main" id="{267A98A9-FAEA-346E-C4FB-47E330513CF8}"/>
              </a:ext>
            </a:extLst>
          </p:cNvPr>
          <p:cNvSpPr>
            <a:spLocks noGrp="1"/>
          </p:cNvSpPr>
          <p:nvPr>
            <p:ph type="title"/>
          </p:nvPr>
        </p:nvSpPr>
        <p:spPr/>
        <p:txBody>
          <a:bodyPr>
            <a:noAutofit/>
          </a:bodyPr>
          <a:lstStyle/>
          <a:p>
            <a:r>
              <a:rPr lang="fr-FR" dirty="0"/>
              <a:t>La </a:t>
            </a:r>
            <a:r>
              <a:rPr lang="fr-FR" dirty="0">
                <a:effectLst/>
              </a:rPr>
              <a:t>solution immédiate </a:t>
            </a:r>
            <a:br>
              <a:rPr lang="fr-FR" dirty="0">
                <a:effectLst/>
              </a:rPr>
            </a:br>
            <a:r>
              <a:rPr lang="fr-FR" dirty="0">
                <a:effectLst/>
              </a:rPr>
              <a:t>de décarbonation de la </a:t>
            </a:r>
            <a:br>
              <a:rPr lang="fr-FR" dirty="0">
                <a:effectLst/>
              </a:rPr>
            </a:br>
            <a:r>
              <a:rPr lang="fr-FR" dirty="0">
                <a:effectLst/>
              </a:rPr>
              <a:t>mobilité lourde</a:t>
            </a:r>
            <a:endParaRPr lang="fr-FR" dirty="0"/>
          </a:p>
        </p:txBody>
      </p:sp>
      <p:sp>
        <p:nvSpPr>
          <p:cNvPr id="16" name="ZoneTexte 15">
            <a:extLst>
              <a:ext uri="{FF2B5EF4-FFF2-40B4-BE49-F238E27FC236}">
                <a16:creationId xmlns:a16="http://schemas.microsoft.com/office/drawing/2014/main" id="{512AE228-CCA6-7014-DC33-23D83639C0B2}"/>
              </a:ext>
            </a:extLst>
          </p:cNvPr>
          <p:cNvSpPr txBox="1"/>
          <p:nvPr/>
        </p:nvSpPr>
        <p:spPr>
          <a:xfrm>
            <a:off x="10214402" y="165717"/>
            <a:ext cx="2018676" cy="369332"/>
          </a:xfrm>
          <a:prstGeom prst="rect">
            <a:avLst/>
          </a:prstGeom>
          <a:noFill/>
        </p:spPr>
        <p:txBody>
          <a:bodyPr wrap="square">
            <a:spAutoFit/>
          </a:bodyPr>
          <a:lstStyle/>
          <a:p>
            <a:r>
              <a:rPr lang="fr-FR" dirty="0">
                <a:solidFill>
                  <a:schemeClr val="bg1"/>
                </a:solidFill>
                <a:effectLst/>
                <a:latin typeface="Signika" pitchFamily="2" charset="77"/>
              </a:rPr>
              <a:t> Le BioGNV</a:t>
            </a:r>
            <a:endParaRPr lang="fr-FR" dirty="0">
              <a:solidFill>
                <a:schemeClr val="bg1"/>
              </a:solidFill>
              <a:latin typeface="Signika" pitchFamily="2" charset="77"/>
            </a:endParaRPr>
          </a:p>
        </p:txBody>
      </p:sp>
      <p:sp>
        <p:nvSpPr>
          <p:cNvPr id="17" name="Rectangle : coins arrondis 16">
            <a:extLst>
              <a:ext uri="{FF2B5EF4-FFF2-40B4-BE49-F238E27FC236}">
                <a16:creationId xmlns:a16="http://schemas.microsoft.com/office/drawing/2014/main" id="{4E2222C9-63E4-031D-64A0-1270CA802F96}"/>
              </a:ext>
            </a:extLst>
          </p:cNvPr>
          <p:cNvSpPr/>
          <p:nvPr/>
        </p:nvSpPr>
        <p:spPr>
          <a:xfrm>
            <a:off x="1137919" y="2352237"/>
            <a:ext cx="4114800" cy="333579"/>
          </a:xfrm>
          <a:prstGeom prst="roundRect">
            <a:avLst>
              <a:gd name="adj" fmla="val 50000"/>
            </a:avLst>
          </a:prstGeom>
          <a:solidFill>
            <a:srgbClr val="0AA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latin typeface="Signika Light" pitchFamily="2" charset="77"/>
                <a:ea typeface="+mj-ea"/>
                <a:cs typeface="+mj-cs"/>
              </a:rPr>
              <a:t>37 stations publiques en service en AURA</a:t>
            </a:r>
          </a:p>
        </p:txBody>
      </p:sp>
      <p:cxnSp>
        <p:nvCxnSpPr>
          <p:cNvPr id="10" name="Connecteur droit 9">
            <a:extLst>
              <a:ext uri="{FF2B5EF4-FFF2-40B4-BE49-F238E27FC236}">
                <a16:creationId xmlns:a16="http://schemas.microsoft.com/office/drawing/2014/main" id="{B97772CD-C2B1-A29B-1BE7-73D280B51687}"/>
              </a:ext>
            </a:extLst>
          </p:cNvPr>
          <p:cNvCxnSpPr/>
          <p:nvPr/>
        </p:nvCxnSpPr>
        <p:spPr>
          <a:xfrm>
            <a:off x="479425" y="2168778"/>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grpSp>
        <p:nvGrpSpPr>
          <p:cNvPr id="24" name="Groupe 23">
            <a:extLst>
              <a:ext uri="{FF2B5EF4-FFF2-40B4-BE49-F238E27FC236}">
                <a16:creationId xmlns:a16="http://schemas.microsoft.com/office/drawing/2014/main" id="{358B9A6C-97C2-3A96-5EFE-508C5521FB78}"/>
              </a:ext>
            </a:extLst>
          </p:cNvPr>
          <p:cNvGrpSpPr/>
          <p:nvPr/>
        </p:nvGrpSpPr>
        <p:grpSpPr>
          <a:xfrm>
            <a:off x="6913744" y="1269829"/>
            <a:ext cx="5278253" cy="4979467"/>
            <a:chOff x="6759886" y="1045559"/>
            <a:chExt cx="5278253" cy="4979467"/>
          </a:xfrm>
        </p:grpSpPr>
        <p:sp>
          <p:nvSpPr>
            <p:cNvPr id="11" name="ZoneTexte 10">
              <a:extLst>
                <a:ext uri="{FF2B5EF4-FFF2-40B4-BE49-F238E27FC236}">
                  <a16:creationId xmlns:a16="http://schemas.microsoft.com/office/drawing/2014/main" id="{A4BE54D8-7212-9856-65B3-8DD95BAE6085}"/>
                </a:ext>
              </a:extLst>
            </p:cNvPr>
            <p:cNvSpPr txBox="1"/>
            <p:nvPr/>
          </p:nvSpPr>
          <p:spPr>
            <a:xfrm>
              <a:off x="6759887" y="1045559"/>
              <a:ext cx="4434974" cy="1323439"/>
            </a:xfrm>
            <a:prstGeom prst="rect">
              <a:avLst/>
            </a:prstGeom>
            <a:noFill/>
          </p:spPr>
          <p:txBody>
            <a:bodyPr wrap="square">
              <a:spAutoFit/>
            </a:bodyPr>
            <a:lstStyle/>
            <a:p>
              <a:r>
                <a:rPr lang="fr-FR" sz="4800" b="1" dirty="0">
                  <a:ln>
                    <a:solidFill>
                      <a:srgbClr val="0052A3"/>
                    </a:solidFill>
                  </a:ln>
                  <a:noFill/>
                  <a:latin typeface="Signika SemiBold" pitchFamily="2" charset="77"/>
                  <a:ea typeface="Inter Tight" pitchFamily="2" charset="0"/>
                  <a:cs typeface="Inter Tight" pitchFamily="2" charset="0"/>
                </a:rPr>
                <a:t>5 750 </a:t>
              </a:r>
              <a:r>
                <a:rPr lang="fr-FR" dirty="0">
                  <a:solidFill>
                    <a:srgbClr val="1583C1"/>
                  </a:solidFill>
                  <a:latin typeface="Signika" pitchFamily="2" charset="77"/>
                  <a:ea typeface="Inter Tight" pitchFamily="2" charset="0"/>
                  <a:cs typeface="Inter Tight" pitchFamily="2" charset="0"/>
                </a:rPr>
                <a:t>(+ 400 par rapport à 2022)</a:t>
              </a:r>
            </a:p>
            <a:p>
              <a:r>
                <a:rPr lang="fr-FR" sz="1600" dirty="0">
                  <a:solidFill>
                    <a:srgbClr val="00473C"/>
                  </a:solidFill>
                  <a:latin typeface="Signika Medium" pitchFamily="2" charset="77"/>
                  <a:ea typeface="Inter Tight SemiBold" pitchFamily="2" charset="0"/>
                  <a:cs typeface="Inter Tight SemiBold" pitchFamily="2" charset="0"/>
                </a:rPr>
                <a:t>véhicules roulent au BioGNV/GNV en AURA, </a:t>
              </a:r>
              <a:r>
                <a:rPr lang="fr-FR" sz="1600" dirty="0">
                  <a:solidFill>
                    <a:srgbClr val="00473C"/>
                  </a:solidFill>
                  <a:latin typeface="Signika Light" pitchFamily="2" charset="77"/>
                  <a:ea typeface="Inter Tight" pitchFamily="2" charset="0"/>
                  <a:cs typeface="Inter Tight" pitchFamily="2" charset="0"/>
                </a:rPr>
                <a:t>dont la moitié sont des poids lourds.</a:t>
              </a:r>
            </a:p>
          </p:txBody>
        </p:sp>
        <p:sp>
          <p:nvSpPr>
            <p:cNvPr id="12" name="ZoneTexte 11">
              <a:extLst>
                <a:ext uri="{FF2B5EF4-FFF2-40B4-BE49-F238E27FC236}">
                  <a16:creationId xmlns:a16="http://schemas.microsoft.com/office/drawing/2014/main" id="{75FD4337-D026-3072-3F13-AA6492EA04D2}"/>
                </a:ext>
              </a:extLst>
            </p:cNvPr>
            <p:cNvSpPr txBox="1"/>
            <p:nvPr/>
          </p:nvSpPr>
          <p:spPr>
            <a:xfrm>
              <a:off x="6759887" y="4555155"/>
              <a:ext cx="1913702" cy="984885"/>
            </a:xfrm>
            <a:prstGeom prst="rect">
              <a:avLst/>
            </a:prstGeom>
            <a:noFill/>
          </p:spPr>
          <p:txBody>
            <a:bodyPr wrap="square">
              <a:spAutoFit/>
            </a:bodyPr>
            <a:lstStyle/>
            <a:p>
              <a:r>
                <a:rPr lang="fr-FR" sz="4000" b="1" dirty="0">
                  <a:ln>
                    <a:solidFill>
                      <a:srgbClr val="0052A3"/>
                    </a:solidFill>
                  </a:ln>
                  <a:noFill/>
                  <a:latin typeface="Signika SemiBold" pitchFamily="2" charset="77"/>
                  <a:ea typeface="Inter Tight" pitchFamily="2" charset="0"/>
                  <a:cs typeface="Inter Tight" pitchFamily="2" charset="0"/>
                </a:rPr>
                <a:t>44 %</a:t>
              </a:r>
            </a:p>
            <a:p>
              <a:r>
                <a:rPr lang="fr-FR" sz="1600" dirty="0">
                  <a:solidFill>
                    <a:srgbClr val="00473C"/>
                  </a:solidFill>
                  <a:latin typeface="Signika Medium" pitchFamily="2" charset="77"/>
                  <a:ea typeface="Inter Tight" pitchFamily="2" charset="0"/>
                  <a:cs typeface="Inter Tight" pitchFamily="2" charset="0"/>
                </a:rPr>
                <a:t>des bus urbains</a:t>
              </a:r>
            </a:p>
          </p:txBody>
        </p:sp>
        <p:sp>
          <p:nvSpPr>
            <p:cNvPr id="15" name="ZoneTexte 14">
              <a:extLst>
                <a:ext uri="{FF2B5EF4-FFF2-40B4-BE49-F238E27FC236}">
                  <a16:creationId xmlns:a16="http://schemas.microsoft.com/office/drawing/2014/main" id="{61DCA52E-3713-F9F9-1E4B-3DC5F9D25A2C}"/>
                </a:ext>
              </a:extLst>
            </p:cNvPr>
            <p:cNvSpPr txBox="1"/>
            <p:nvPr/>
          </p:nvSpPr>
          <p:spPr>
            <a:xfrm>
              <a:off x="6759888" y="2805858"/>
              <a:ext cx="1627539" cy="954107"/>
            </a:xfrm>
            <a:prstGeom prst="rect">
              <a:avLst/>
            </a:prstGeom>
            <a:noFill/>
          </p:spPr>
          <p:txBody>
            <a:bodyPr wrap="square">
              <a:spAutoFit/>
            </a:bodyPr>
            <a:lstStyle/>
            <a:p>
              <a:pPr>
                <a:spcBef>
                  <a:spcPts val="500"/>
                </a:spcBef>
              </a:pPr>
              <a:r>
                <a:rPr lang="fr-FR" sz="4000" b="1" dirty="0">
                  <a:ln>
                    <a:solidFill>
                      <a:srgbClr val="0052A3"/>
                    </a:solidFill>
                  </a:ln>
                  <a:noFill/>
                  <a:latin typeface="Signika SemiBold" pitchFamily="2" charset="77"/>
                  <a:ea typeface="Inter Tight" pitchFamily="2" charset="0"/>
                  <a:cs typeface="Inter Tight" pitchFamily="2" charset="0"/>
                </a:rPr>
                <a:t>+ 108</a:t>
              </a:r>
              <a:br>
                <a:rPr lang="fr-FR" b="1" dirty="0">
                  <a:solidFill>
                    <a:srgbClr val="1583C1"/>
                  </a:solidFill>
                  <a:latin typeface="Signika" pitchFamily="2" charset="77"/>
                  <a:ea typeface="Inter Tight" pitchFamily="2" charset="0"/>
                  <a:cs typeface="Inter Tight" pitchFamily="2" charset="0"/>
                </a:rPr>
              </a:br>
              <a:r>
                <a:rPr lang="fr-FR" sz="1600" dirty="0">
                  <a:solidFill>
                    <a:srgbClr val="00473C"/>
                  </a:solidFill>
                  <a:latin typeface="Signika Light" pitchFamily="2" charset="77"/>
                  <a:ea typeface="Inter Tight" pitchFamily="2" charset="0"/>
                  <a:cs typeface="Inter Tight" pitchFamily="2" charset="0"/>
                </a:rPr>
                <a:t>bus et autocars   </a:t>
              </a:r>
              <a:endParaRPr lang="fr-FR" dirty="0">
                <a:solidFill>
                  <a:srgbClr val="00473C"/>
                </a:solidFill>
                <a:latin typeface="Signika Light" pitchFamily="2" charset="77"/>
                <a:ea typeface="Inter Tight" pitchFamily="2" charset="0"/>
                <a:cs typeface="Inter Tight" pitchFamily="2" charset="0"/>
              </a:endParaRPr>
            </a:p>
          </p:txBody>
        </p:sp>
        <p:sp>
          <p:nvSpPr>
            <p:cNvPr id="18" name="ZoneTexte 17">
              <a:extLst>
                <a:ext uri="{FF2B5EF4-FFF2-40B4-BE49-F238E27FC236}">
                  <a16:creationId xmlns:a16="http://schemas.microsoft.com/office/drawing/2014/main" id="{18C8403D-9284-663F-1F52-378C76298942}"/>
                </a:ext>
              </a:extLst>
            </p:cNvPr>
            <p:cNvSpPr txBox="1"/>
            <p:nvPr/>
          </p:nvSpPr>
          <p:spPr>
            <a:xfrm>
              <a:off x="6759887" y="5655694"/>
              <a:ext cx="5278252" cy="369332"/>
            </a:xfrm>
            <a:prstGeom prst="rect">
              <a:avLst/>
            </a:prstGeom>
            <a:noFill/>
          </p:spPr>
          <p:txBody>
            <a:bodyPr wrap="square">
              <a:spAutoFit/>
            </a:bodyPr>
            <a:lstStyle/>
            <a:p>
              <a:r>
                <a:rPr lang="fr-FR" dirty="0">
                  <a:solidFill>
                    <a:srgbClr val="00473C"/>
                  </a:solidFill>
                  <a:latin typeface="Signika Light" pitchFamily="2" charset="77"/>
                  <a:ea typeface="Inter Tight" pitchFamily="2" charset="0"/>
                  <a:cs typeface="Inter Tight" pitchFamily="2" charset="0"/>
                </a:rPr>
                <a:t>immatriculés en 2023 utilisent du BioGNV/GNV</a:t>
              </a:r>
            </a:p>
          </p:txBody>
        </p:sp>
        <p:sp>
          <p:nvSpPr>
            <p:cNvPr id="19" name="ZoneTexte 18">
              <a:extLst>
                <a:ext uri="{FF2B5EF4-FFF2-40B4-BE49-F238E27FC236}">
                  <a16:creationId xmlns:a16="http://schemas.microsoft.com/office/drawing/2014/main" id="{045B2333-3A0B-14C6-7A85-43D147BA03BA}"/>
                </a:ext>
              </a:extLst>
            </p:cNvPr>
            <p:cNvSpPr txBox="1"/>
            <p:nvPr/>
          </p:nvSpPr>
          <p:spPr>
            <a:xfrm>
              <a:off x="6759886" y="2484650"/>
              <a:ext cx="3008177" cy="369332"/>
            </a:xfrm>
            <a:prstGeom prst="rect">
              <a:avLst/>
            </a:prstGeom>
            <a:noFill/>
          </p:spPr>
          <p:txBody>
            <a:bodyPr wrap="square">
              <a:spAutoFit/>
            </a:bodyPr>
            <a:lstStyle/>
            <a:p>
              <a:pPr>
                <a:spcBef>
                  <a:spcPts val="500"/>
                </a:spcBef>
              </a:pPr>
              <a:r>
                <a:rPr lang="fr-FR" dirty="0">
                  <a:solidFill>
                    <a:srgbClr val="00473C"/>
                  </a:solidFill>
                  <a:latin typeface="Signika Medium" pitchFamily="2" charset="77"/>
                  <a:ea typeface="Inter Tight SemiBold" pitchFamily="2" charset="0"/>
                  <a:cs typeface="Inter Tight SemiBold" pitchFamily="2" charset="0"/>
                </a:rPr>
                <a:t>Par rapport à 2022</a:t>
              </a:r>
            </a:p>
          </p:txBody>
        </p:sp>
        <p:sp>
          <p:nvSpPr>
            <p:cNvPr id="22" name="ZoneTexte 21">
              <a:extLst>
                <a:ext uri="{FF2B5EF4-FFF2-40B4-BE49-F238E27FC236}">
                  <a16:creationId xmlns:a16="http://schemas.microsoft.com/office/drawing/2014/main" id="{9D168A9A-D958-EE28-CB7A-5136D1815376}"/>
                </a:ext>
              </a:extLst>
            </p:cNvPr>
            <p:cNvSpPr txBox="1"/>
            <p:nvPr/>
          </p:nvSpPr>
          <p:spPr>
            <a:xfrm>
              <a:off x="6759887" y="4233947"/>
              <a:ext cx="1781308" cy="369332"/>
            </a:xfrm>
            <a:prstGeom prst="rect">
              <a:avLst/>
            </a:prstGeom>
            <a:noFill/>
          </p:spPr>
          <p:txBody>
            <a:bodyPr wrap="square">
              <a:spAutoFit/>
            </a:bodyPr>
            <a:lstStyle/>
            <a:p>
              <a:r>
                <a:rPr lang="fr-FR" dirty="0">
                  <a:solidFill>
                    <a:srgbClr val="00473C"/>
                  </a:solidFill>
                  <a:latin typeface="Signika Medium" pitchFamily="2" charset="77"/>
                  <a:ea typeface="Inter Tight SemiBold" pitchFamily="2" charset="0"/>
                  <a:cs typeface="Inter Tight SemiBold" pitchFamily="2" charset="0"/>
                </a:rPr>
                <a:t>En France</a:t>
              </a:r>
            </a:p>
          </p:txBody>
        </p:sp>
        <p:sp>
          <p:nvSpPr>
            <p:cNvPr id="25" name="ZoneTexte 24">
              <a:extLst>
                <a:ext uri="{FF2B5EF4-FFF2-40B4-BE49-F238E27FC236}">
                  <a16:creationId xmlns:a16="http://schemas.microsoft.com/office/drawing/2014/main" id="{B1ABD481-B810-2E9D-4E2A-236D6FC09666}"/>
                </a:ext>
              </a:extLst>
            </p:cNvPr>
            <p:cNvSpPr txBox="1"/>
            <p:nvPr/>
          </p:nvSpPr>
          <p:spPr>
            <a:xfrm>
              <a:off x="8438561" y="4555155"/>
              <a:ext cx="3083643" cy="954107"/>
            </a:xfrm>
            <a:prstGeom prst="rect">
              <a:avLst/>
            </a:prstGeom>
            <a:noFill/>
          </p:spPr>
          <p:txBody>
            <a:bodyPr wrap="square">
              <a:spAutoFit/>
            </a:bodyPr>
            <a:lstStyle/>
            <a:p>
              <a:r>
                <a:rPr lang="fr-FR" sz="4000" b="1" dirty="0">
                  <a:ln>
                    <a:solidFill>
                      <a:srgbClr val="0052A3"/>
                    </a:solidFill>
                  </a:ln>
                  <a:noFill/>
                  <a:latin typeface="Signika SemiBold" pitchFamily="2" charset="77"/>
                  <a:ea typeface="Inter Tight" pitchFamily="2" charset="0"/>
                  <a:cs typeface="Inter Tight" pitchFamily="2" charset="0"/>
                </a:rPr>
                <a:t>25 %</a:t>
              </a:r>
            </a:p>
            <a:p>
              <a:r>
                <a:rPr lang="fr-FR" sz="1600" dirty="0">
                  <a:solidFill>
                    <a:srgbClr val="00473C"/>
                  </a:solidFill>
                  <a:latin typeface="Signika Medium" pitchFamily="2" charset="77"/>
                  <a:ea typeface="Inter Tight" pitchFamily="2" charset="0"/>
                  <a:cs typeface="Inter Tight" pitchFamily="2" charset="0"/>
                </a:rPr>
                <a:t>des bennes à ordures ménagères</a:t>
              </a:r>
            </a:p>
          </p:txBody>
        </p:sp>
        <p:sp>
          <p:nvSpPr>
            <p:cNvPr id="30" name="ZoneTexte 29">
              <a:extLst>
                <a:ext uri="{FF2B5EF4-FFF2-40B4-BE49-F238E27FC236}">
                  <a16:creationId xmlns:a16="http://schemas.microsoft.com/office/drawing/2014/main" id="{14852C2C-E670-A1A0-31C8-F98852AA9A26}"/>
                </a:ext>
              </a:extLst>
            </p:cNvPr>
            <p:cNvSpPr txBox="1"/>
            <p:nvPr/>
          </p:nvSpPr>
          <p:spPr>
            <a:xfrm>
              <a:off x="8438563" y="2805858"/>
              <a:ext cx="1535991" cy="984885"/>
            </a:xfrm>
            <a:prstGeom prst="rect">
              <a:avLst/>
            </a:prstGeom>
            <a:noFill/>
          </p:spPr>
          <p:txBody>
            <a:bodyPr wrap="square">
              <a:spAutoFit/>
            </a:bodyPr>
            <a:lstStyle/>
            <a:p>
              <a:pPr>
                <a:spcBef>
                  <a:spcPts val="500"/>
                </a:spcBef>
              </a:pPr>
              <a:r>
                <a:rPr lang="fr-FR" sz="4000" b="1" dirty="0">
                  <a:ln>
                    <a:solidFill>
                      <a:srgbClr val="0052A3"/>
                    </a:solidFill>
                  </a:ln>
                  <a:noFill/>
                  <a:latin typeface="Signika SemiBold" pitchFamily="2" charset="77"/>
                  <a:ea typeface="Inter Tight" pitchFamily="2" charset="0"/>
                  <a:cs typeface="Inter Tight" pitchFamily="2" charset="0"/>
                </a:rPr>
                <a:t>+ 250</a:t>
              </a:r>
              <a:br>
                <a:rPr lang="fr-FR" b="1" dirty="0">
                  <a:solidFill>
                    <a:srgbClr val="1583C1"/>
                  </a:solidFill>
                  <a:latin typeface="Signika" pitchFamily="2" charset="77"/>
                  <a:ea typeface="Inter Tight" pitchFamily="2" charset="0"/>
                  <a:cs typeface="Inter Tight" pitchFamily="2" charset="0"/>
                </a:rPr>
              </a:br>
              <a:r>
                <a:rPr lang="fr-FR" sz="1600" dirty="0">
                  <a:solidFill>
                    <a:srgbClr val="00473C"/>
                  </a:solidFill>
                  <a:latin typeface="Signika Light" pitchFamily="2" charset="77"/>
                  <a:ea typeface="Inter Tight" pitchFamily="2" charset="0"/>
                  <a:cs typeface="Inter Tight" pitchFamily="2" charset="0"/>
                </a:rPr>
                <a:t>poids lourds</a:t>
              </a:r>
              <a:endParaRPr lang="fr-FR" dirty="0">
                <a:solidFill>
                  <a:srgbClr val="00473C"/>
                </a:solidFill>
                <a:latin typeface="Signika Light" pitchFamily="2" charset="77"/>
                <a:ea typeface="Inter Tight" pitchFamily="2" charset="0"/>
                <a:cs typeface="Inter Tight" pitchFamily="2" charset="0"/>
              </a:endParaRPr>
            </a:p>
          </p:txBody>
        </p:sp>
        <p:sp>
          <p:nvSpPr>
            <p:cNvPr id="9" name="ZoneTexte 8">
              <a:extLst>
                <a:ext uri="{FF2B5EF4-FFF2-40B4-BE49-F238E27FC236}">
                  <a16:creationId xmlns:a16="http://schemas.microsoft.com/office/drawing/2014/main" id="{472B9E7A-712C-4B91-8F44-B2D35E05BC85}"/>
                </a:ext>
              </a:extLst>
            </p:cNvPr>
            <p:cNvSpPr txBox="1"/>
            <p:nvPr/>
          </p:nvSpPr>
          <p:spPr>
            <a:xfrm>
              <a:off x="7982977" y="4728042"/>
              <a:ext cx="558218" cy="369332"/>
            </a:xfrm>
            <a:prstGeom prst="rect">
              <a:avLst/>
            </a:prstGeom>
            <a:noFill/>
          </p:spPr>
          <p:txBody>
            <a:bodyPr wrap="square">
              <a:spAutoFit/>
            </a:bodyPr>
            <a:lstStyle/>
            <a:p>
              <a:pPr algn="ctr"/>
              <a:r>
                <a:rPr lang="fr-FR" dirty="0">
                  <a:solidFill>
                    <a:srgbClr val="00473C"/>
                  </a:solidFill>
                  <a:latin typeface="Signika Light" pitchFamily="2" charset="77"/>
                  <a:ea typeface="Inter Tight" pitchFamily="2" charset="0"/>
                  <a:cs typeface="Inter Tight" pitchFamily="2" charset="0"/>
                </a:rPr>
                <a:t>&amp;</a:t>
              </a:r>
            </a:p>
          </p:txBody>
        </p:sp>
      </p:grpSp>
      <p:cxnSp>
        <p:nvCxnSpPr>
          <p:cNvPr id="37" name="Connecteur droit 36">
            <a:extLst>
              <a:ext uri="{FF2B5EF4-FFF2-40B4-BE49-F238E27FC236}">
                <a16:creationId xmlns:a16="http://schemas.microsoft.com/office/drawing/2014/main" id="{001829F6-C927-33D8-5441-58DF7C2D9AAC}"/>
              </a:ext>
            </a:extLst>
          </p:cNvPr>
          <p:cNvCxnSpPr/>
          <p:nvPr/>
        </p:nvCxnSpPr>
        <p:spPr>
          <a:xfrm>
            <a:off x="7011664" y="4244454"/>
            <a:ext cx="3630306" cy="0"/>
          </a:xfrm>
          <a:prstGeom prst="line">
            <a:avLst/>
          </a:prstGeom>
          <a:ln w="9525">
            <a:solidFill>
              <a:srgbClr val="0052A3"/>
            </a:solidFill>
          </a:ln>
        </p:spPr>
        <p:style>
          <a:lnRef idx="2">
            <a:schemeClr val="accent1"/>
          </a:lnRef>
          <a:fillRef idx="0">
            <a:schemeClr val="accent1"/>
          </a:fillRef>
          <a:effectRef idx="1">
            <a:schemeClr val="accent1"/>
          </a:effectRef>
          <a:fontRef idx="minor">
            <a:schemeClr val="tx1"/>
          </a:fontRef>
        </p:style>
      </p:cxnSp>
      <p:pic>
        <p:nvPicPr>
          <p:cNvPr id="38" name="Picture 2">
            <a:extLst>
              <a:ext uri="{FF2B5EF4-FFF2-40B4-BE49-F238E27FC236}">
                <a16:creationId xmlns:a16="http://schemas.microsoft.com/office/drawing/2014/main" id="{B93A5F85-F088-068C-39D5-59596D2A8DE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184196" y="1446529"/>
            <a:ext cx="330471" cy="33267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e 38">
            <a:extLst>
              <a:ext uri="{FF2B5EF4-FFF2-40B4-BE49-F238E27FC236}">
                <a16:creationId xmlns:a16="http://schemas.microsoft.com/office/drawing/2014/main" id="{02CC2268-9170-719D-0569-7F7CAC1A13AE}"/>
              </a:ext>
            </a:extLst>
          </p:cNvPr>
          <p:cNvGrpSpPr/>
          <p:nvPr/>
        </p:nvGrpSpPr>
        <p:grpSpPr>
          <a:xfrm>
            <a:off x="9921921" y="2965937"/>
            <a:ext cx="442823" cy="340551"/>
            <a:chOff x="4731541" y="3442663"/>
            <a:chExt cx="974570" cy="749489"/>
          </a:xfrm>
        </p:grpSpPr>
        <p:sp>
          <p:nvSpPr>
            <p:cNvPr id="40" name="Ellipse 39">
              <a:extLst>
                <a:ext uri="{FF2B5EF4-FFF2-40B4-BE49-F238E27FC236}">
                  <a16:creationId xmlns:a16="http://schemas.microsoft.com/office/drawing/2014/main" id="{B58A7CE4-9768-48AB-BE24-BACC68266441}"/>
                </a:ext>
              </a:extLst>
            </p:cNvPr>
            <p:cNvSpPr/>
            <p:nvPr/>
          </p:nvSpPr>
          <p:spPr>
            <a:xfrm>
              <a:off x="4844082" y="3442663"/>
              <a:ext cx="749489" cy="749489"/>
            </a:xfrm>
            <a:prstGeom prst="ellipse">
              <a:avLst/>
            </a:prstGeom>
            <a:solidFill>
              <a:schemeClr val="bg1"/>
            </a:solidFill>
            <a:ln>
              <a:solidFill>
                <a:srgbClr val="A5C2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descr="Une image contenant Police, Graphique, logo, graphisme&#10;&#10;Description générée automatiquement">
              <a:extLst>
                <a:ext uri="{FF2B5EF4-FFF2-40B4-BE49-F238E27FC236}">
                  <a16:creationId xmlns:a16="http://schemas.microsoft.com/office/drawing/2014/main" id="{E15B4A56-703F-769C-ED00-C4E3494323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1541" y="3499856"/>
              <a:ext cx="974570" cy="635101"/>
            </a:xfrm>
            <a:prstGeom prst="rect">
              <a:avLst/>
            </a:prstGeom>
          </p:spPr>
        </p:pic>
      </p:grpSp>
      <p:sp>
        <p:nvSpPr>
          <p:cNvPr id="3" name="Espace réservé du pied de page 4">
            <a:extLst>
              <a:ext uri="{FF2B5EF4-FFF2-40B4-BE49-F238E27FC236}">
                <a16:creationId xmlns:a16="http://schemas.microsoft.com/office/drawing/2014/main" id="{B5DC468E-976A-35B7-0B5D-96E37CD14D69}"/>
              </a:ext>
            </a:extLst>
          </p:cNvPr>
          <p:cNvSpPr>
            <a:spLocks noGrp="1"/>
          </p:cNvSpPr>
          <p:nvPr>
            <p:ph type="ftr" sz="quarter" idx="11"/>
          </p:nvPr>
        </p:nvSpPr>
        <p:spPr>
          <a:xfrm>
            <a:off x="1137919" y="6313487"/>
            <a:ext cx="4114800" cy="365125"/>
          </a:xfrm>
        </p:spPr>
        <p:txBody>
          <a:bodyPr/>
          <a:lstStyle/>
          <a:p>
            <a:r>
              <a:rPr lang="fr-FR" dirty="0"/>
              <a:t>Conférence de presse 2024</a:t>
            </a:r>
          </a:p>
        </p:txBody>
      </p:sp>
      <p:sp>
        <p:nvSpPr>
          <p:cNvPr id="4" name="Espace réservé du numéro de diapositive 5">
            <a:extLst>
              <a:ext uri="{FF2B5EF4-FFF2-40B4-BE49-F238E27FC236}">
                <a16:creationId xmlns:a16="http://schemas.microsoft.com/office/drawing/2014/main" id="{EB98F2B0-45AB-A275-EBA6-45CA442632E1}"/>
              </a:ext>
            </a:extLst>
          </p:cNvPr>
          <p:cNvSpPr>
            <a:spLocks noGrp="1"/>
          </p:cNvSpPr>
          <p:nvPr>
            <p:ph type="sldNum" sz="quarter" idx="4"/>
          </p:nvPr>
        </p:nvSpPr>
        <p:spPr>
          <a:xfrm>
            <a:off x="9188993" y="6313487"/>
            <a:ext cx="2743200" cy="365124"/>
          </a:xfrm>
        </p:spPr>
        <p:txBody>
          <a:bodyPr/>
          <a:lstStyle/>
          <a:p>
            <a:fld id="{2C0F483E-095F-CB46-A5F6-8D3A2E8640DC}" type="slidenum">
              <a:rPr lang="fr-FR" smtClean="0"/>
              <a:pPr/>
              <a:t>36</a:t>
            </a:fld>
            <a:endParaRPr lang="fr-FR" dirty="0"/>
          </a:p>
        </p:txBody>
      </p:sp>
    </p:spTree>
    <p:extLst>
      <p:ext uri="{BB962C8B-B14F-4D97-AF65-F5344CB8AC3E}">
        <p14:creationId xmlns:p14="http://schemas.microsoft.com/office/powerpoint/2010/main" val="1666776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2DE7E5-39D0-5E01-8CA8-7CA4709F2EEE}"/>
              </a:ext>
            </a:extLst>
          </p:cNvPr>
          <p:cNvSpPr>
            <a:spLocks noGrp="1"/>
          </p:cNvSpPr>
          <p:nvPr>
            <p:ph type="title"/>
          </p:nvPr>
        </p:nvSpPr>
        <p:spPr>
          <a:xfrm>
            <a:off x="1127298" y="476250"/>
            <a:ext cx="10801350" cy="461665"/>
          </a:xfrm>
        </p:spPr>
        <p:txBody>
          <a:bodyPr wrap="square">
            <a:spAutoFit/>
          </a:bodyPr>
          <a:lstStyle/>
          <a:p>
            <a:pPr>
              <a:lnSpc>
                <a:spcPct val="100000"/>
              </a:lnSpc>
            </a:pPr>
            <a:r>
              <a:rPr lang="fr-FR" dirty="0">
                <a:solidFill>
                  <a:srgbClr val="249EA0"/>
                </a:solidFill>
                <a:effectLst/>
              </a:rPr>
              <a:t> </a:t>
            </a:r>
            <a:r>
              <a:rPr lang="fr-FR" dirty="0">
                <a:solidFill>
                  <a:srgbClr val="1583C1"/>
                </a:solidFill>
                <a:effectLst/>
              </a:rPr>
              <a:t>Un réseau de 650 stations </a:t>
            </a:r>
            <a:r>
              <a:rPr lang="fr-FR" dirty="0">
                <a:effectLst/>
              </a:rPr>
              <a:t>qui couvre les grands axes routiers</a:t>
            </a:r>
            <a:endParaRPr lang="fr-FR" dirty="0"/>
          </a:p>
        </p:txBody>
      </p:sp>
      <p:pic>
        <p:nvPicPr>
          <p:cNvPr id="5" name="Graphique 4">
            <a:extLst>
              <a:ext uri="{FF2B5EF4-FFF2-40B4-BE49-F238E27FC236}">
                <a16:creationId xmlns:a16="http://schemas.microsoft.com/office/drawing/2014/main" id="{EB24D5C4-9ACA-8CDA-5113-D41D261766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400" y="469634"/>
            <a:ext cx="439086" cy="439086"/>
          </a:xfrm>
          <a:prstGeom prst="rect">
            <a:avLst/>
          </a:prstGeom>
        </p:spPr>
      </p:pic>
      <p:grpSp>
        <p:nvGrpSpPr>
          <p:cNvPr id="9" name="Groupe 8">
            <a:extLst>
              <a:ext uri="{FF2B5EF4-FFF2-40B4-BE49-F238E27FC236}">
                <a16:creationId xmlns:a16="http://schemas.microsoft.com/office/drawing/2014/main" id="{274352A0-EC92-102E-194B-04EA97A57D9C}"/>
              </a:ext>
            </a:extLst>
          </p:cNvPr>
          <p:cNvGrpSpPr/>
          <p:nvPr/>
        </p:nvGrpSpPr>
        <p:grpSpPr>
          <a:xfrm>
            <a:off x="695325" y="1995017"/>
            <a:ext cx="3384451" cy="3608158"/>
            <a:chOff x="695325" y="1693050"/>
            <a:chExt cx="3384451" cy="3608158"/>
          </a:xfrm>
        </p:grpSpPr>
        <p:sp>
          <p:nvSpPr>
            <p:cNvPr id="2" name="Rectangle : coins arrondis 1">
              <a:extLst>
                <a:ext uri="{FF2B5EF4-FFF2-40B4-BE49-F238E27FC236}">
                  <a16:creationId xmlns:a16="http://schemas.microsoft.com/office/drawing/2014/main" id="{463C03C7-8C34-3FBC-0D60-D2152BDC1CFB}"/>
                </a:ext>
              </a:extLst>
            </p:cNvPr>
            <p:cNvSpPr/>
            <p:nvPr/>
          </p:nvSpPr>
          <p:spPr>
            <a:xfrm>
              <a:off x="695325" y="1693050"/>
              <a:ext cx="3384451" cy="3608158"/>
            </a:xfrm>
            <a:prstGeom prst="roundRect">
              <a:avLst>
                <a:gd name="adj" fmla="val 6976"/>
              </a:avLst>
            </a:prstGeom>
            <a:solidFill>
              <a:srgbClr val="C9DCEE"/>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fr-FR" sz="1200" dirty="0">
                  <a:solidFill>
                    <a:schemeClr val="tx1"/>
                  </a:solidFill>
                  <a:latin typeface="Inter Tight" pitchFamily="2" charset="0"/>
                  <a:ea typeface="Inter Tight" pitchFamily="2" charset="0"/>
                  <a:cs typeface="Inter Tight" pitchFamily="2" charset="0"/>
                </a:rPr>
                <a:t>DÉCEMBRE 2018</a:t>
              </a: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r>
                <a:rPr lang="fr-FR" sz="2400" dirty="0">
                  <a:solidFill>
                    <a:schemeClr val="tx1"/>
                  </a:solidFill>
                  <a:latin typeface="Inter Tight" pitchFamily="2" charset="0"/>
                  <a:ea typeface="Inter Tight" pitchFamily="2" charset="0"/>
                  <a:cs typeface="Inter Tight" pitchFamily="2" charset="0"/>
                </a:rPr>
                <a:t>103</a:t>
              </a:r>
            </a:p>
          </p:txBody>
        </p:sp>
        <p:sp>
          <p:nvSpPr>
            <p:cNvPr id="7" name="Ellipse 6">
              <a:extLst>
                <a:ext uri="{FF2B5EF4-FFF2-40B4-BE49-F238E27FC236}">
                  <a16:creationId xmlns:a16="http://schemas.microsoft.com/office/drawing/2014/main" id="{5201E145-E7AE-D7D4-F06C-B27DF35D9161}"/>
                </a:ext>
              </a:extLst>
            </p:cNvPr>
            <p:cNvSpPr/>
            <p:nvPr/>
          </p:nvSpPr>
          <p:spPr>
            <a:xfrm>
              <a:off x="2135560" y="1959069"/>
              <a:ext cx="144016" cy="144016"/>
            </a:xfrm>
            <a:prstGeom prst="ellipse">
              <a:avLst/>
            </a:prstGeom>
            <a:solidFill>
              <a:srgbClr val="F8BB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1" name="Groupe 30">
            <a:extLst>
              <a:ext uri="{FF2B5EF4-FFF2-40B4-BE49-F238E27FC236}">
                <a16:creationId xmlns:a16="http://schemas.microsoft.com/office/drawing/2014/main" id="{849EB658-B6A7-6688-B50C-8CA6D73ED66E}"/>
              </a:ext>
            </a:extLst>
          </p:cNvPr>
          <p:cNvGrpSpPr/>
          <p:nvPr/>
        </p:nvGrpSpPr>
        <p:grpSpPr>
          <a:xfrm>
            <a:off x="8112224" y="2002775"/>
            <a:ext cx="3384451" cy="3608158"/>
            <a:chOff x="8112224" y="1700808"/>
            <a:chExt cx="3384451" cy="3608158"/>
          </a:xfrm>
        </p:grpSpPr>
        <p:sp>
          <p:nvSpPr>
            <p:cNvPr id="19" name="Rectangle : coins arrondis 18">
              <a:extLst>
                <a:ext uri="{FF2B5EF4-FFF2-40B4-BE49-F238E27FC236}">
                  <a16:creationId xmlns:a16="http://schemas.microsoft.com/office/drawing/2014/main" id="{075D9FA3-FED4-2DBA-61FD-694552959D04}"/>
                </a:ext>
              </a:extLst>
            </p:cNvPr>
            <p:cNvSpPr/>
            <p:nvPr/>
          </p:nvSpPr>
          <p:spPr>
            <a:xfrm>
              <a:off x="8112224" y="1700808"/>
              <a:ext cx="3384451" cy="3608158"/>
            </a:xfrm>
            <a:prstGeom prst="roundRect">
              <a:avLst>
                <a:gd name="adj" fmla="val 6976"/>
              </a:avLst>
            </a:prstGeom>
            <a:solidFill>
              <a:srgbClr val="C9DCEE"/>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fr-FR" sz="1200" dirty="0">
                  <a:solidFill>
                    <a:schemeClr val="tx1"/>
                  </a:solidFill>
                  <a:latin typeface="Inter Tight" pitchFamily="2" charset="0"/>
                  <a:ea typeface="Inter Tight" pitchFamily="2" charset="0"/>
                  <a:cs typeface="Inter Tight" pitchFamily="2" charset="0"/>
                </a:rPr>
                <a:t>PRÉVISIONS 2024</a:t>
              </a: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r>
                <a:rPr lang="fr-FR" sz="2400" dirty="0">
                  <a:solidFill>
                    <a:schemeClr val="tx1"/>
                  </a:solidFill>
                  <a:latin typeface="Inter Tight" pitchFamily="2" charset="0"/>
                  <a:ea typeface="Inter Tight" pitchFamily="2" charset="0"/>
                  <a:cs typeface="Inter Tight" pitchFamily="2" charset="0"/>
                </a:rPr>
                <a:t>400</a:t>
              </a:r>
            </a:p>
          </p:txBody>
        </p:sp>
        <p:sp>
          <p:nvSpPr>
            <p:cNvPr id="28" name="Ellipse 27">
              <a:extLst>
                <a:ext uri="{FF2B5EF4-FFF2-40B4-BE49-F238E27FC236}">
                  <a16:creationId xmlns:a16="http://schemas.microsoft.com/office/drawing/2014/main" id="{42CA7EED-B256-623F-FCE1-EB02C6AE9FD6}"/>
                </a:ext>
              </a:extLst>
            </p:cNvPr>
            <p:cNvSpPr/>
            <p:nvPr/>
          </p:nvSpPr>
          <p:spPr>
            <a:xfrm>
              <a:off x="9624392" y="1959069"/>
              <a:ext cx="144016" cy="144016"/>
            </a:xfrm>
            <a:prstGeom prst="ellipse">
              <a:avLst/>
            </a:prstGeom>
            <a:solidFill>
              <a:srgbClr val="9E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 name="Groupe 33">
            <a:extLst>
              <a:ext uri="{FF2B5EF4-FFF2-40B4-BE49-F238E27FC236}">
                <a16:creationId xmlns:a16="http://schemas.microsoft.com/office/drawing/2014/main" id="{E6B63F49-8D6B-859A-516D-8145A9C21DBE}"/>
              </a:ext>
            </a:extLst>
          </p:cNvPr>
          <p:cNvGrpSpPr/>
          <p:nvPr/>
        </p:nvGrpSpPr>
        <p:grpSpPr>
          <a:xfrm>
            <a:off x="4403774" y="1995017"/>
            <a:ext cx="3384451" cy="3608158"/>
            <a:chOff x="4403774" y="1693050"/>
            <a:chExt cx="3384451" cy="3608158"/>
          </a:xfrm>
        </p:grpSpPr>
        <p:sp>
          <p:nvSpPr>
            <p:cNvPr id="12" name="Rectangle : coins arrondis 11">
              <a:extLst>
                <a:ext uri="{FF2B5EF4-FFF2-40B4-BE49-F238E27FC236}">
                  <a16:creationId xmlns:a16="http://schemas.microsoft.com/office/drawing/2014/main" id="{4F2BE2C7-5B98-5685-1538-76ED99A7C821}"/>
                </a:ext>
              </a:extLst>
            </p:cNvPr>
            <p:cNvSpPr/>
            <p:nvPr/>
          </p:nvSpPr>
          <p:spPr>
            <a:xfrm>
              <a:off x="4403774" y="1693050"/>
              <a:ext cx="3384451" cy="3608158"/>
            </a:xfrm>
            <a:prstGeom prst="roundRect">
              <a:avLst>
                <a:gd name="adj" fmla="val 6976"/>
              </a:avLst>
            </a:prstGeom>
            <a:solidFill>
              <a:srgbClr val="C9DCEE"/>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fr-FR" sz="1200" dirty="0">
                  <a:solidFill>
                    <a:schemeClr val="tx1"/>
                  </a:solidFill>
                  <a:latin typeface="Inter Tight" pitchFamily="2" charset="0"/>
                  <a:ea typeface="Inter Tight" pitchFamily="2" charset="0"/>
                  <a:cs typeface="Inter Tight" pitchFamily="2" charset="0"/>
                </a:rPr>
                <a:t>DÉCEMBRE 2023</a:t>
              </a: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endParaRPr lang="fr-FR" sz="1200" dirty="0">
                <a:solidFill>
                  <a:schemeClr val="tx1"/>
                </a:solidFill>
                <a:latin typeface="Inter Tight" pitchFamily="2" charset="0"/>
                <a:ea typeface="Inter Tight" pitchFamily="2" charset="0"/>
                <a:cs typeface="Inter Tight" pitchFamily="2" charset="0"/>
              </a:endParaRPr>
            </a:p>
            <a:p>
              <a:r>
                <a:rPr lang="fr-FR" sz="2400" dirty="0">
                  <a:solidFill>
                    <a:schemeClr val="tx1"/>
                  </a:solidFill>
                  <a:latin typeface="Inter Tight" pitchFamily="2" charset="0"/>
                  <a:ea typeface="Inter Tight" pitchFamily="2" charset="0"/>
                  <a:cs typeface="Inter Tight" pitchFamily="2" charset="0"/>
                </a:rPr>
                <a:t>350</a:t>
              </a:r>
              <a:endParaRPr lang="fr-FR" sz="1200" dirty="0">
                <a:solidFill>
                  <a:schemeClr val="tx1"/>
                </a:solidFill>
                <a:latin typeface="Inter Tight" pitchFamily="2" charset="0"/>
                <a:ea typeface="Inter Tight" pitchFamily="2" charset="0"/>
                <a:cs typeface="Inter Tight" pitchFamily="2" charset="0"/>
              </a:endParaRPr>
            </a:p>
            <a:p>
              <a:endParaRPr lang="fr-FR" sz="1400" dirty="0">
                <a:solidFill>
                  <a:schemeClr val="tx1"/>
                </a:solidFill>
                <a:latin typeface="Inter Tight" pitchFamily="2" charset="0"/>
                <a:ea typeface="Inter Tight" pitchFamily="2" charset="0"/>
                <a:cs typeface="Inter Tight" pitchFamily="2" charset="0"/>
              </a:endParaRPr>
            </a:p>
            <a:p>
              <a:endParaRPr lang="fr-FR" sz="1400" dirty="0">
                <a:solidFill>
                  <a:schemeClr val="tx1"/>
                </a:solidFill>
                <a:latin typeface="Inter Tight" pitchFamily="2" charset="0"/>
                <a:ea typeface="Inter Tight" pitchFamily="2" charset="0"/>
                <a:cs typeface="Inter Tight" pitchFamily="2" charset="0"/>
              </a:endParaRPr>
            </a:p>
            <a:p>
              <a:endParaRPr lang="fr-FR" sz="1400" dirty="0">
                <a:solidFill>
                  <a:schemeClr val="tx1"/>
                </a:solidFill>
                <a:latin typeface="Inter Tight" pitchFamily="2" charset="0"/>
                <a:ea typeface="Inter Tight" pitchFamily="2" charset="0"/>
                <a:cs typeface="Inter Tight" pitchFamily="2" charset="0"/>
              </a:endParaRPr>
            </a:p>
          </p:txBody>
        </p:sp>
        <p:sp>
          <p:nvSpPr>
            <p:cNvPr id="15" name="Ellipse 14">
              <a:extLst>
                <a:ext uri="{FF2B5EF4-FFF2-40B4-BE49-F238E27FC236}">
                  <a16:creationId xmlns:a16="http://schemas.microsoft.com/office/drawing/2014/main" id="{1C9C63E4-82D2-A7C8-B4B1-AA396B09B3CD}"/>
                </a:ext>
              </a:extLst>
            </p:cNvPr>
            <p:cNvSpPr/>
            <p:nvPr/>
          </p:nvSpPr>
          <p:spPr>
            <a:xfrm>
              <a:off x="5879976" y="1959069"/>
              <a:ext cx="144016" cy="144016"/>
            </a:xfrm>
            <a:prstGeom prst="ellipse">
              <a:avLst/>
            </a:prstGeom>
            <a:solidFill>
              <a:srgbClr val="009A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u numéro de diapositive 7">
            <a:extLst>
              <a:ext uri="{FF2B5EF4-FFF2-40B4-BE49-F238E27FC236}">
                <a16:creationId xmlns:a16="http://schemas.microsoft.com/office/drawing/2014/main" id="{EF8FA2B8-2B4A-8904-C4AB-A62D84B557D1}"/>
              </a:ext>
            </a:extLst>
          </p:cNvPr>
          <p:cNvSpPr>
            <a:spLocks noGrp="1"/>
          </p:cNvSpPr>
          <p:nvPr>
            <p:ph type="sldNum" sz="quarter" idx="4"/>
          </p:nvPr>
        </p:nvSpPr>
        <p:spPr/>
        <p:txBody>
          <a:bodyPr/>
          <a:lstStyle/>
          <a:p>
            <a:fld id="{2C0F483E-095F-CB46-A5F6-8D3A2E8640DC}" type="slidenum">
              <a:rPr lang="fr-FR" smtClean="0"/>
              <a:pPr/>
              <a:t>37</a:t>
            </a:fld>
            <a:endParaRPr lang="fr-FR" dirty="0"/>
          </a:p>
        </p:txBody>
      </p:sp>
      <p:grpSp>
        <p:nvGrpSpPr>
          <p:cNvPr id="13" name="Groupe 12">
            <a:extLst>
              <a:ext uri="{FF2B5EF4-FFF2-40B4-BE49-F238E27FC236}">
                <a16:creationId xmlns:a16="http://schemas.microsoft.com/office/drawing/2014/main" id="{5E0CDB66-7A5F-C2A7-F0A1-E25E948F6C98}"/>
              </a:ext>
            </a:extLst>
          </p:cNvPr>
          <p:cNvGrpSpPr/>
          <p:nvPr/>
        </p:nvGrpSpPr>
        <p:grpSpPr>
          <a:xfrm>
            <a:off x="5256295" y="5383000"/>
            <a:ext cx="2693930" cy="566280"/>
            <a:chOff x="6966114" y="4193106"/>
            <a:chExt cx="2693930" cy="566280"/>
          </a:xfrm>
        </p:grpSpPr>
        <p:sp>
          <p:nvSpPr>
            <p:cNvPr id="16" name="Rectangle 15">
              <a:extLst>
                <a:ext uri="{FF2B5EF4-FFF2-40B4-BE49-F238E27FC236}">
                  <a16:creationId xmlns:a16="http://schemas.microsoft.com/office/drawing/2014/main" id="{1C7A62C1-6D70-BA3C-CCF1-98459316E703}"/>
                </a:ext>
              </a:extLst>
            </p:cNvPr>
            <p:cNvSpPr/>
            <p:nvPr/>
          </p:nvSpPr>
          <p:spPr>
            <a:xfrm>
              <a:off x="6966114" y="4193106"/>
              <a:ext cx="290498" cy="290498"/>
            </a:xfrm>
            <a:prstGeom prst="rect">
              <a:avLst/>
            </a:prstGeom>
            <a:solidFill>
              <a:srgbClr val="F9B3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Inter Tight" pitchFamily="2" charset="0"/>
              </a:endParaRPr>
            </a:p>
          </p:txBody>
        </p:sp>
        <p:sp>
          <p:nvSpPr>
            <p:cNvPr id="14" name="Rectangle : coins arrondis 13">
              <a:extLst>
                <a:ext uri="{FF2B5EF4-FFF2-40B4-BE49-F238E27FC236}">
                  <a16:creationId xmlns:a16="http://schemas.microsoft.com/office/drawing/2014/main" id="{A15C5F8F-B1D4-696D-EBAA-6694675AB926}"/>
                </a:ext>
              </a:extLst>
            </p:cNvPr>
            <p:cNvSpPr/>
            <p:nvPr/>
          </p:nvSpPr>
          <p:spPr>
            <a:xfrm>
              <a:off x="6966115" y="4193106"/>
              <a:ext cx="2693929" cy="566280"/>
            </a:xfrm>
            <a:prstGeom prst="roundRect">
              <a:avLst>
                <a:gd name="adj" fmla="val 17171"/>
              </a:avLst>
            </a:prstGeom>
            <a:solidFill>
              <a:srgbClr val="F9B32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216000" bIns="144000" rtlCol="0" anchor="t">
              <a:spAutoFit/>
            </a:bodyPr>
            <a:lstStyle/>
            <a:p>
              <a:r>
                <a:rPr lang="fr-FR" sz="1200" dirty="0">
                  <a:solidFill>
                    <a:schemeClr val="tx1"/>
                  </a:solidFill>
                  <a:latin typeface="Inter Tight" pitchFamily="2" charset="0"/>
                  <a:ea typeface="Inter Tight" pitchFamily="2" charset="0"/>
                  <a:cs typeface="Inter Tight" pitchFamily="2" charset="0"/>
                </a:rPr>
                <a:t>+ 300 stations privées en 2023</a:t>
              </a:r>
            </a:p>
          </p:txBody>
        </p:sp>
      </p:grpSp>
      <p:pic>
        <p:nvPicPr>
          <p:cNvPr id="21" name="Image 20" descr="Une image contenant carte&#10;&#10;Description générée automatiquement">
            <a:extLst>
              <a:ext uri="{FF2B5EF4-FFF2-40B4-BE49-F238E27FC236}">
                <a16:creationId xmlns:a16="http://schemas.microsoft.com/office/drawing/2014/main" id="{E368EED0-D420-DB0C-5158-7AF0EDA54617}"/>
              </a:ext>
            </a:extLst>
          </p:cNvPr>
          <p:cNvPicPr>
            <a:picLocks noChangeAspect="1"/>
          </p:cNvPicPr>
          <p:nvPr/>
        </p:nvPicPr>
        <p:blipFill>
          <a:blip r:embed="rId5"/>
          <a:stretch>
            <a:fillRect/>
          </a:stretch>
        </p:blipFill>
        <p:spPr>
          <a:xfrm>
            <a:off x="1134486" y="2534215"/>
            <a:ext cx="2761526" cy="2780928"/>
          </a:xfrm>
          <a:prstGeom prst="rect">
            <a:avLst/>
          </a:prstGeom>
        </p:spPr>
      </p:pic>
      <p:pic>
        <p:nvPicPr>
          <p:cNvPr id="23" name="Image 22" descr="Une image contenant carte&#10;&#10;Description générée automatiquement">
            <a:extLst>
              <a:ext uri="{FF2B5EF4-FFF2-40B4-BE49-F238E27FC236}">
                <a16:creationId xmlns:a16="http://schemas.microsoft.com/office/drawing/2014/main" id="{6C423FF5-E0AE-9C5F-02F4-06F0D02B3D4E}"/>
              </a:ext>
            </a:extLst>
          </p:cNvPr>
          <p:cNvPicPr>
            <a:picLocks noChangeAspect="1"/>
          </p:cNvPicPr>
          <p:nvPr/>
        </p:nvPicPr>
        <p:blipFill>
          <a:blip r:embed="rId6"/>
          <a:stretch>
            <a:fillRect/>
          </a:stretch>
        </p:blipFill>
        <p:spPr>
          <a:xfrm>
            <a:off x="4943872" y="2530982"/>
            <a:ext cx="2761526" cy="2784161"/>
          </a:xfrm>
          <a:prstGeom prst="rect">
            <a:avLst/>
          </a:prstGeom>
        </p:spPr>
      </p:pic>
      <p:pic>
        <p:nvPicPr>
          <p:cNvPr id="25" name="Image 24" descr="Une image contenant carte&#10;&#10;Description générée automatiquement">
            <a:extLst>
              <a:ext uri="{FF2B5EF4-FFF2-40B4-BE49-F238E27FC236}">
                <a16:creationId xmlns:a16="http://schemas.microsoft.com/office/drawing/2014/main" id="{ACA25E9E-5416-66F1-4F05-EBBEFAADD37E}"/>
              </a:ext>
            </a:extLst>
          </p:cNvPr>
          <p:cNvPicPr>
            <a:picLocks noChangeAspect="1"/>
          </p:cNvPicPr>
          <p:nvPr/>
        </p:nvPicPr>
        <p:blipFill>
          <a:blip r:embed="rId7"/>
          <a:stretch>
            <a:fillRect/>
          </a:stretch>
        </p:blipFill>
        <p:spPr>
          <a:xfrm>
            <a:off x="8544272" y="2530981"/>
            <a:ext cx="2761526" cy="2784161"/>
          </a:xfrm>
          <a:prstGeom prst="rect">
            <a:avLst/>
          </a:prstGeom>
        </p:spPr>
      </p:pic>
      <p:sp>
        <p:nvSpPr>
          <p:cNvPr id="29" name="ZoneTexte 28">
            <a:extLst>
              <a:ext uri="{FF2B5EF4-FFF2-40B4-BE49-F238E27FC236}">
                <a16:creationId xmlns:a16="http://schemas.microsoft.com/office/drawing/2014/main" id="{FFFCB8A4-4119-8CF1-70CA-C73E5D585597}"/>
              </a:ext>
            </a:extLst>
          </p:cNvPr>
          <p:cNvSpPr txBox="1"/>
          <p:nvPr/>
        </p:nvSpPr>
        <p:spPr>
          <a:xfrm>
            <a:off x="4901617" y="6415200"/>
            <a:ext cx="2388795"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accompagne tous les consommateurs</a:t>
            </a:r>
            <a:endParaRPr lang="fr-FR" sz="900" dirty="0">
              <a:latin typeface="Inter Tight" pitchFamily="2" charset="0"/>
              <a:ea typeface="Inter Tight" pitchFamily="2" charset="0"/>
              <a:cs typeface="Inter Tight" pitchFamily="2" charset="0"/>
            </a:endParaRPr>
          </a:p>
        </p:txBody>
      </p:sp>
      <p:pic>
        <p:nvPicPr>
          <p:cNvPr id="32" name="Graphique 31">
            <a:extLst>
              <a:ext uri="{FF2B5EF4-FFF2-40B4-BE49-F238E27FC236}">
                <a16:creationId xmlns:a16="http://schemas.microsoft.com/office/drawing/2014/main" id="{50EB04DC-040E-A832-3331-FA18EC705F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325" y="1082812"/>
            <a:ext cx="503237" cy="113940"/>
          </a:xfrm>
          <a:prstGeom prst="rect">
            <a:avLst/>
          </a:prstGeom>
        </p:spPr>
      </p:pic>
      <p:sp>
        <p:nvSpPr>
          <p:cNvPr id="6" name="ZoneTexte 5">
            <a:extLst>
              <a:ext uri="{FF2B5EF4-FFF2-40B4-BE49-F238E27FC236}">
                <a16:creationId xmlns:a16="http://schemas.microsoft.com/office/drawing/2014/main" id="{92B5C859-E7DE-167C-28EC-21C9349ABBE1}"/>
              </a:ext>
            </a:extLst>
          </p:cNvPr>
          <p:cNvSpPr txBox="1"/>
          <p:nvPr/>
        </p:nvSpPr>
        <p:spPr>
          <a:xfrm>
            <a:off x="695325" y="1567825"/>
            <a:ext cx="2512235" cy="276999"/>
          </a:xfrm>
          <a:prstGeom prst="rect">
            <a:avLst/>
          </a:prstGeom>
          <a:noFill/>
        </p:spPr>
        <p:txBody>
          <a:bodyPr wrap="square">
            <a:spAutoFit/>
          </a:bodyPr>
          <a:lstStyle/>
          <a:p>
            <a:r>
              <a:rPr lang="fr-FR" sz="1200" i="1" dirty="0">
                <a:solidFill>
                  <a:srgbClr val="000000"/>
                </a:solidFill>
                <a:effectLst/>
                <a:latin typeface="Inter Tight" pitchFamily="2" charset="0"/>
                <a:ea typeface="Inter Tight" pitchFamily="2" charset="0"/>
                <a:cs typeface="Inter Tight" pitchFamily="2" charset="0"/>
              </a:rPr>
              <a:t>Points d'avitaillement publics</a:t>
            </a:r>
          </a:p>
        </p:txBody>
      </p:sp>
    </p:spTree>
    <p:extLst>
      <p:ext uri="{BB962C8B-B14F-4D97-AF65-F5344CB8AC3E}">
        <p14:creationId xmlns:p14="http://schemas.microsoft.com/office/powerpoint/2010/main" val="3507013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CC3986-B96B-44CD-8EDA-7445E622FC94}"/>
              </a:ext>
            </a:extLst>
          </p:cNvPr>
          <p:cNvSpPr/>
          <p:nvPr/>
        </p:nvSpPr>
        <p:spPr>
          <a:xfrm>
            <a:off x="10762598" y="5994400"/>
            <a:ext cx="913466" cy="762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 name="Espace réservé du numéro de diapositive 1">
            <a:extLst>
              <a:ext uri="{FF2B5EF4-FFF2-40B4-BE49-F238E27FC236}">
                <a16:creationId xmlns:a16="http://schemas.microsoft.com/office/drawing/2014/main" id="{DAFC68A5-1B72-4013-B874-1DC37019BB8C}"/>
              </a:ext>
            </a:extLst>
          </p:cNvPr>
          <p:cNvSpPr>
            <a:spLocks noGrp="1"/>
          </p:cNvSpPr>
          <p:nvPr>
            <p:ph type="sldNum" sz="quarter" idx="12"/>
          </p:nvPr>
        </p:nvSpPr>
        <p:spPr/>
        <p:txBody>
          <a:bodyPr/>
          <a:lstStyle/>
          <a:p>
            <a:fld id="{82DB2F9C-E71B-B545-B257-E1C65CA446D5}" type="slidenum">
              <a:rPr lang="fr-FR" smtClean="0"/>
              <a:t>38</a:t>
            </a:fld>
            <a:endParaRPr lang="fr-FR"/>
          </a:p>
        </p:txBody>
      </p:sp>
      <p:pic>
        <p:nvPicPr>
          <p:cNvPr id="4" name="Image 3">
            <a:extLst>
              <a:ext uri="{FF2B5EF4-FFF2-40B4-BE49-F238E27FC236}">
                <a16:creationId xmlns:a16="http://schemas.microsoft.com/office/drawing/2014/main" id="{6F3CD31F-7E4A-4C88-B790-B9B92538E13A}"/>
              </a:ext>
            </a:extLst>
          </p:cNvPr>
          <p:cNvPicPr>
            <a:picLocks noChangeAspect="1"/>
          </p:cNvPicPr>
          <p:nvPr/>
        </p:nvPicPr>
        <p:blipFill rotWithShape="1">
          <a:blip r:embed="rId3"/>
          <a:srcRect t="1816"/>
          <a:stretch/>
        </p:blipFill>
        <p:spPr>
          <a:xfrm>
            <a:off x="4574067" y="295835"/>
            <a:ext cx="7555180" cy="6336738"/>
          </a:xfrm>
          <a:prstGeom prst="rect">
            <a:avLst/>
          </a:prstGeom>
        </p:spPr>
      </p:pic>
      <p:sp>
        <p:nvSpPr>
          <p:cNvPr id="13" name="ZoneTexte 12">
            <a:extLst>
              <a:ext uri="{FF2B5EF4-FFF2-40B4-BE49-F238E27FC236}">
                <a16:creationId xmlns:a16="http://schemas.microsoft.com/office/drawing/2014/main" id="{742DC391-0134-468E-B01C-5703AD189CEF}"/>
              </a:ext>
            </a:extLst>
          </p:cNvPr>
          <p:cNvSpPr txBox="1"/>
          <p:nvPr/>
        </p:nvSpPr>
        <p:spPr>
          <a:xfrm>
            <a:off x="0" y="6267448"/>
            <a:ext cx="4840864" cy="553998"/>
          </a:xfrm>
          <a:prstGeom prst="rect">
            <a:avLst/>
          </a:prstGeom>
          <a:noFill/>
        </p:spPr>
        <p:txBody>
          <a:bodyPr wrap="square" lIns="0" tIns="0" rIns="0" bIns="0" rtlCol="0">
            <a:spAutoFit/>
          </a:bodyPr>
          <a:lstStyle/>
          <a:p>
            <a:r>
              <a:rPr lang="fr-FR" sz="1400" b="1">
                <a:solidFill>
                  <a:srgbClr val="0053A2"/>
                </a:solidFill>
                <a:latin typeface="Arial" panose="020B0604020202020204" pitchFamily="34" charset="0"/>
                <a:cs typeface="Arial" panose="020B0604020202020204" pitchFamily="34" charset="0"/>
              </a:rPr>
              <a:t>Source : Perspectives Gaz – Edition 2022</a:t>
            </a:r>
          </a:p>
          <a:p>
            <a:r>
              <a:rPr lang="fr-FR" sz="1100" b="1">
                <a:solidFill>
                  <a:srgbClr val="0053A2"/>
                </a:solidFill>
                <a:latin typeface="Arial" panose="020B0604020202020204" pitchFamily="34" charset="0"/>
                <a:cs typeface="Arial" panose="020B0604020202020204" pitchFamily="34" charset="0"/>
              </a:rPr>
              <a:t>GH = gazéification hydrothermale</a:t>
            </a:r>
          </a:p>
          <a:p>
            <a:r>
              <a:rPr lang="fr-FR" sz="1100" b="1" err="1">
                <a:solidFill>
                  <a:srgbClr val="0053A2"/>
                </a:solidFill>
                <a:latin typeface="Arial" panose="020B0604020202020204" pitchFamily="34" charset="0"/>
                <a:cs typeface="Arial" panose="020B0604020202020204" pitchFamily="34" charset="0"/>
              </a:rPr>
              <a:t>Pyro</a:t>
            </a:r>
            <a:r>
              <a:rPr lang="fr-FR" sz="1100" b="1">
                <a:solidFill>
                  <a:srgbClr val="0053A2"/>
                </a:solidFill>
                <a:latin typeface="Arial" panose="020B0604020202020204" pitchFamily="34" charset="0"/>
                <a:cs typeface="Arial" panose="020B0604020202020204" pitchFamily="34" charset="0"/>
              </a:rPr>
              <a:t> = </a:t>
            </a:r>
            <a:r>
              <a:rPr lang="fr-FR" sz="1100" b="1" err="1">
                <a:solidFill>
                  <a:srgbClr val="0053A2"/>
                </a:solidFill>
                <a:latin typeface="Arial" panose="020B0604020202020204" pitchFamily="34" charset="0"/>
                <a:cs typeface="Arial" panose="020B0604020202020204" pitchFamily="34" charset="0"/>
              </a:rPr>
              <a:t>pyrogazéification</a:t>
            </a:r>
            <a:endParaRPr lang="fr-FR" sz="1100" b="1">
              <a:solidFill>
                <a:srgbClr val="0053A2"/>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3062F4C3-7559-4EAA-B61D-6C97B0B3FA1F}"/>
              </a:ext>
            </a:extLst>
          </p:cNvPr>
          <p:cNvPicPr>
            <a:picLocks noChangeAspect="1"/>
          </p:cNvPicPr>
          <p:nvPr/>
        </p:nvPicPr>
        <p:blipFill>
          <a:blip r:embed="rId4"/>
          <a:stretch>
            <a:fillRect/>
          </a:stretch>
        </p:blipFill>
        <p:spPr>
          <a:xfrm>
            <a:off x="137462" y="1336020"/>
            <a:ext cx="4010089" cy="4401879"/>
          </a:xfrm>
          <a:prstGeom prst="rect">
            <a:avLst/>
          </a:prstGeom>
        </p:spPr>
      </p:pic>
      <p:sp>
        <p:nvSpPr>
          <p:cNvPr id="9" name="Titre 1">
            <a:extLst>
              <a:ext uri="{FF2B5EF4-FFF2-40B4-BE49-F238E27FC236}">
                <a16:creationId xmlns:a16="http://schemas.microsoft.com/office/drawing/2014/main" id="{8A85B137-7189-3C97-1710-A32FF4403DDE}"/>
              </a:ext>
            </a:extLst>
          </p:cNvPr>
          <p:cNvSpPr txBox="1">
            <a:spLocks/>
          </p:cNvSpPr>
          <p:nvPr/>
        </p:nvSpPr>
        <p:spPr>
          <a:xfrm>
            <a:off x="695325" y="476250"/>
            <a:ext cx="10801350" cy="757238"/>
          </a:xfrm>
          <a:prstGeom prst="rect">
            <a:avLst/>
          </a:prstGeom>
        </p:spPr>
        <p:txBody>
          <a:bodyPr vert="horz" lIns="0" tIns="0" rIns="0" bIns="0" rtlCol="0" anchor="t" anchorCtr="0">
            <a:normAutofit/>
          </a:bodyPr>
          <a:lstStyle>
            <a:lvl1pPr algn="l" defTabSz="914400" rtl="0" eaLnBrk="1" latinLnBrk="0" hangingPunct="1">
              <a:lnSpc>
                <a:spcPct val="80000"/>
              </a:lnSpc>
              <a:spcBef>
                <a:spcPct val="0"/>
              </a:spcBef>
              <a:buNone/>
              <a:tabLst>
                <a:tab pos="10763885" algn="r"/>
              </a:tabLst>
              <a:defRPr sz="2800" b="1" kern="1200" spc="-80" baseline="0">
                <a:solidFill>
                  <a:schemeClr val="accent1"/>
                </a:solidFill>
                <a:latin typeface="Antagometrica BT" panose="020B0506020202040206"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tab pos="10763885" algn="r"/>
              </a:tabLst>
              <a:defRPr/>
            </a:pPr>
            <a:r>
              <a:rPr lang="fr-FR">
                <a:solidFill>
                  <a:schemeClr val="accent2"/>
                </a:solidFill>
                <a:latin typeface="AntagometricaBTW01-Bold" panose="020B0806020202040206" pitchFamily="34" charset="0"/>
              </a:rPr>
              <a:t>En 2050</a:t>
            </a:r>
          </a:p>
          <a:p>
            <a:pPr marL="0" marR="0" lvl="0" indent="0" algn="l" defTabSz="914400" rtl="0" eaLnBrk="1" fontAlgn="auto" latinLnBrk="0" hangingPunct="1">
              <a:lnSpc>
                <a:spcPct val="80000"/>
              </a:lnSpc>
              <a:spcBef>
                <a:spcPct val="0"/>
              </a:spcBef>
              <a:spcAft>
                <a:spcPts val="0"/>
              </a:spcAft>
              <a:buClrTx/>
              <a:buSzTx/>
              <a:buFontTx/>
              <a:buNone/>
              <a:tabLst>
                <a:tab pos="10763885" algn="r"/>
              </a:tabLst>
              <a:defRPr/>
            </a:pPr>
            <a:r>
              <a:rPr lang="fr-FR">
                <a:solidFill>
                  <a:schemeClr val="accent2"/>
                </a:solidFill>
                <a:latin typeface="AntagometricaBTW01-Bold" panose="020B0806020202040206" pitchFamily="34" charset="0"/>
              </a:rPr>
              <a:t>100% de gaz renouvelables</a:t>
            </a:r>
          </a:p>
        </p:txBody>
      </p:sp>
      <p:pic>
        <p:nvPicPr>
          <p:cNvPr id="3" name="Image 2">
            <a:hlinkClick r:id="rId5"/>
            <a:extLst>
              <a:ext uri="{FF2B5EF4-FFF2-40B4-BE49-F238E27FC236}">
                <a16:creationId xmlns:a16="http://schemas.microsoft.com/office/drawing/2014/main" id="{74E560B2-7D31-FC06-8EF4-486DB95501C1}"/>
              </a:ext>
            </a:extLst>
          </p:cNvPr>
          <p:cNvPicPr>
            <a:picLocks noChangeAspect="1"/>
          </p:cNvPicPr>
          <p:nvPr/>
        </p:nvPicPr>
        <p:blipFill>
          <a:blip r:embed="rId6"/>
          <a:stretch>
            <a:fillRect/>
          </a:stretch>
        </p:blipFill>
        <p:spPr>
          <a:xfrm>
            <a:off x="10304640" y="854869"/>
            <a:ext cx="1632163" cy="1988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9356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DE53-BF16-2C52-5047-BE4062C6ACD1}"/>
              </a:ext>
            </a:extLst>
          </p:cNvPr>
          <p:cNvSpPr>
            <a:spLocks noGrp="1"/>
          </p:cNvSpPr>
          <p:nvPr>
            <p:ph type="title"/>
          </p:nvPr>
        </p:nvSpPr>
        <p:spPr>
          <a:xfrm>
            <a:off x="695325" y="476250"/>
            <a:ext cx="10801350" cy="715616"/>
          </a:xfrm>
        </p:spPr>
        <p:txBody>
          <a:bodyPr/>
          <a:lstStyle/>
          <a:p>
            <a:r>
              <a:rPr lang="fr-FR" dirty="0">
                <a:effectLst/>
              </a:rPr>
              <a:t>GRDF pleinement engagé pour </a:t>
            </a:r>
            <a:r>
              <a:rPr lang="fr-FR" dirty="0">
                <a:solidFill>
                  <a:srgbClr val="249EA0"/>
                </a:solidFill>
                <a:effectLst/>
              </a:rPr>
              <a:t>améliorer son bilan carbone</a:t>
            </a:r>
            <a:endParaRPr lang="fr-FR" dirty="0">
              <a:solidFill>
                <a:srgbClr val="249EA0"/>
              </a:solidFill>
            </a:endParaRPr>
          </a:p>
        </p:txBody>
      </p:sp>
      <p:pic>
        <p:nvPicPr>
          <p:cNvPr id="3" name="Image 2" descr="Une image contenant Graphique, logo, Police, graphisme&#10;&#10;Description générée automatiquement">
            <a:extLst>
              <a:ext uri="{FF2B5EF4-FFF2-40B4-BE49-F238E27FC236}">
                <a16:creationId xmlns:a16="http://schemas.microsoft.com/office/drawing/2014/main" id="{4F9BC223-A1DB-B1BA-D139-B76019DB53EB}"/>
              </a:ext>
            </a:extLst>
          </p:cNvPr>
          <p:cNvPicPr>
            <a:picLocks noChangeAspect="1"/>
          </p:cNvPicPr>
          <p:nvPr/>
        </p:nvPicPr>
        <p:blipFill>
          <a:blip r:embed="rId3"/>
          <a:stretch>
            <a:fillRect/>
          </a:stretch>
        </p:blipFill>
        <p:spPr>
          <a:xfrm>
            <a:off x="11300076" y="6309320"/>
            <a:ext cx="699836" cy="287338"/>
          </a:xfrm>
          <a:prstGeom prst="rect">
            <a:avLst/>
          </a:prstGeom>
        </p:spPr>
      </p:pic>
      <p:sp>
        <p:nvSpPr>
          <p:cNvPr id="8" name="Rectangle : coins arrondis 7">
            <a:extLst>
              <a:ext uri="{FF2B5EF4-FFF2-40B4-BE49-F238E27FC236}">
                <a16:creationId xmlns:a16="http://schemas.microsoft.com/office/drawing/2014/main" id="{8F507E7E-7795-723E-0DE4-B4B50B61F37B}"/>
              </a:ext>
            </a:extLst>
          </p:cNvPr>
          <p:cNvSpPr/>
          <p:nvPr/>
        </p:nvSpPr>
        <p:spPr>
          <a:xfrm>
            <a:off x="695325" y="1505991"/>
            <a:ext cx="5256660" cy="4624065"/>
          </a:xfrm>
          <a:prstGeom prst="roundRect">
            <a:avLst>
              <a:gd name="adj" fmla="val 8016"/>
            </a:avLst>
          </a:prstGeom>
          <a:solidFill>
            <a:schemeClr val="bg1"/>
          </a:solidFill>
          <a:ln w="12700">
            <a:solidFill>
              <a:srgbClr val="0DA5D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ctr">
            <a:spAutoFit/>
          </a:bodyPr>
          <a:lstStyle/>
          <a:p>
            <a:pPr>
              <a:spcBef>
                <a:spcPts val="1000"/>
              </a:spcBef>
            </a:pPr>
            <a:endParaRPr lang="fr-FR" b="1" dirty="0">
              <a:solidFill>
                <a:srgbClr val="0DA5D3"/>
              </a:solidFill>
              <a:effectLst/>
              <a:latin typeface="Inter Tight SemiBold" pitchFamily="2" charset="0"/>
              <a:ea typeface="Inter Tight SemiBold" pitchFamily="2" charset="0"/>
              <a:cs typeface="Inter Tight SemiBold" pitchFamily="2" charset="0"/>
            </a:endParaRPr>
          </a:p>
          <a:p>
            <a:pPr>
              <a:spcBef>
                <a:spcPts val="1000"/>
              </a:spcBef>
            </a:pPr>
            <a:r>
              <a:rPr lang="fr-FR" b="1" dirty="0">
                <a:solidFill>
                  <a:srgbClr val="0DA5D3"/>
                </a:solidFill>
                <a:effectLst/>
                <a:latin typeface="Inter Tight SemiBold" pitchFamily="2" charset="0"/>
                <a:ea typeface="Inter Tight SemiBold" pitchFamily="2" charset="0"/>
                <a:cs typeface="Inter Tight SemiBold" pitchFamily="2" charset="0"/>
              </a:rPr>
              <a:t>Travaux et modernisation du réseau</a:t>
            </a:r>
          </a:p>
          <a:p>
            <a:pPr>
              <a:spcBef>
                <a:spcPts val="1000"/>
              </a:spcBef>
            </a:pPr>
            <a:r>
              <a:rPr lang="fr-FR" sz="1200" dirty="0">
                <a:solidFill>
                  <a:schemeClr val="tx1"/>
                </a:solidFill>
                <a:effectLst/>
                <a:latin typeface="Inter Tight" pitchFamily="2" charset="0"/>
                <a:ea typeface="Inter Tight" pitchFamily="2" charset="0"/>
                <a:cs typeface="Inter Tight" pitchFamily="2" charset="0"/>
              </a:rPr>
              <a:t>13,5 % </a:t>
            </a:r>
            <a:r>
              <a:rPr lang="fr-FR" sz="1200" dirty="0">
                <a:solidFill>
                  <a:schemeClr val="tx1"/>
                </a:solidFill>
                <a:latin typeface="Inter Tight" pitchFamily="2" charset="0"/>
                <a:ea typeface="Inter Tight" pitchFamily="2" charset="0"/>
                <a:cs typeface="Inter Tight" pitchFamily="2" charset="0"/>
              </a:rPr>
              <a:t>- 90 kt </a:t>
            </a:r>
            <a:r>
              <a:rPr lang="fr-FR" sz="1200" dirty="0" err="1">
                <a:solidFill>
                  <a:schemeClr val="tx1"/>
                </a:solidFill>
                <a:latin typeface="Inter Tight" pitchFamily="2" charset="0"/>
                <a:ea typeface="Inter Tight" pitchFamily="2" charset="0"/>
                <a:cs typeface="Inter Tight" pitchFamily="2" charset="0"/>
              </a:rPr>
              <a:t>CO₂eq</a:t>
            </a:r>
            <a:endParaRPr lang="fr-FR" sz="1200" dirty="0">
              <a:solidFill>
                <a:schemeClr val="tx1"/>
              </a:solidFill>
              <a:effectLst/>
              <a:latin typeface="Inter Tight" pitchFamily="2" charset="0"/>
              <a:ea typeface="Inter Tight" pitchFamily="2" charset="0"/>
              <a:cs typeface="Inter Tight" pitchFamily="2" charset="0"/>
            </a:endParaRPr>
          </a:p>
          <a:p>
            <a:pPr>
              <a:spcBef>
                <a:spcPts val="1000"/>
              </a:spcBef>
            </a:pPr>
            <a:r>
              <a:rPr lang="fr-FR" sz="1400" b="1" dirty="0">
                <a:solidFill>
                  <a:schemeClr val="tx1"/>
                </a:solidFill>
                <a:effectLst/>
                <a:latin typeface="Inter Tight SemiBold" pitchFamily="2" charset="0"/>
                <a:ea typeface="Inter Tight SemiBold" pitchFamily="2" charset="0"/>
                <a:cs typeface="Inter Tight SemiBold" pitchFamily="2" charset="0"/>
              </a:rPr>
              <a:t>Mise en œuvre d’un programme « chantiers écoresponsables » avec les prestataires de travaux</a:t>
            </a:r>
          </a:p>
          <a:p>
            <a:pPr marL="285750" indent="-285750">
              <a:spcBef>
                <a:spcPts val="1000"/>
              </a:spcBef>
              <a:buFont typeface="Arial" panose="020B0604020202020204" pitchFamily="34" charset="0"/>
              <a:buChar char="•"/>
            </a:pPr>
            <a:r>
              <a:rPr lang="fr-FR" sz="1400" dirty="0">
                <a:solidFill>
                  <a:schemeClr val="tx1"/>
                </a:solidFill>
                <a:effectLst/>
                <a:latin typeface="Inter Tight" pitchFamily="2" charset="0"/>
                <a:ea typeface="Inter Tight" pitchFamily="2" charset="0"/>
                <a:cs typeface="Inter Tight" pitchFamily="2" charset="0"/>
              </a:rPr>
              <a:t>Mise en œuvre de techniques pour réduire l’impact des chantiers :  enrubannage, tubage</a:t>
            </a:r>
          </a:p>
          <a:p>
            <a:pPr marL="285750" indent="-285750">
              <a:spcBef>
                <a:spcPts val="1000"/>
              </a:spcBef>
              <a:buFont typeface="Arial" panose="020B0604020202020204" pitchFamily="34" charset="0"/>
              <a:buChar char="•"/>
            </a:pPr>
            <a:r>
              <a:rPr lang="fr-FR" sz="1400" dirty="0">
                <a:solidFill>
                  <a:schemeClr val="tx1"/>
                </a:solidFill>
                <a:effectLst/>
                <a:latin typeface="Inter Tight" pitchFamily="2" charset="0"/>
                <a:ea typeface="Inter Tight" pitchFamily="2" charset="0"/>
                <a:cs typeface="Inter Tight" pitchFamily="2" charset="0"/>
              </a:rPr>
              <a:t>Développement de matériaux biosourcés : une première mondiale à Clermont-Ferrand en 2023</a:t>
            </a:r>
          </a:p>
          <a:p>
            <a:pPr marL="285750" indent="-285750">
              <a:spcBef>
                <a:spcPts val="1000"/>
              </a:spcBef>
              <a:buFont typeface="Arial" panose="020B0604020202020204" pitchFamily="34" charset="0"/>
              <a:buChar char="•"/>
            </a:pPr>
            <a:r>
              <a:rPr lang="fr-FR" sz="1400" dirty="0">
                <a:solidFill>
                  <a:schemeClr val="tx1"/>
                </a:solidFill>
                <a:effectLst/>
                <a:latin typeface="Inter Tight" pitchFamily="2" charset="0"/>
                <a:ea typeface="Inter Tight" pitchFamily="2" charset="0"/>
                <a:cs typeface="Inter Tight" pitchFamily="2" charset="0"/>
              </a:rPr>
              <a:t>Enrobés bas-carbone</a:t>
            </a:r>
          </a:p>
          <a:p>
            <a:pPr>
              <a:spcBef>
                <a:spcPts val="1000"/>
              </a:spcBef>
            </a:pPr>
            <a:endParaRPr lang="fr-FR" sz="1400" dirty="0">
              <a:solidFill>
                <a:schemeClr val="tx1"/>
              </a:solidFill>
              <a:effectLst/>
              <a:latin typeface="Inter Tight" pitchFamily="2" charset="0"/>
              <a:ea typeface="Inter Tight" pitchFamily="2" charset="0"/>
              <a:cs typeface="Inter Tight" pitchFamily="2" charset="0"/>
            </a:endParaRPr>
          </a:p>
          <a:p>
            <a:pPr>
              <a:spcBef>
                <a:spcPts val="1000"/>
              </a:spcBef>
            </a:pPr>
            <a:endParaRPr lang="fr-FR" sz="1400" dirty="0">
              <a:solidFill>
                <a:schemeClr val="tx1"/>
              </a:solidFill>
              <a:effectLst/>
              <a:latin typeface="Inter Tight" pitchFamily="2" charset="0"/>
              <a:ea typeface="Inter Tight" pitchFamily="2" charset="0"/>
              <a:cs typeface="Inter Tight" pitchFamily="2" charset="0"/>
            </a:endParaRPr>
          </a:p>
          <a:p>
            <a:pPr>
              <a:spcBef>
                <a:spcPts val="1000"/>
              </a:spcBef>
            </a:pPr>
            <a:endParaRPr lang="fr-FR" sz="1400" dirty="0">
              <a:solidFill>
                <a:schemeClr val="tx1"/>
              </a:solidFill>
              <a:effectLst/>
              <a:latin typeface="Inter Tight" pitchFamily="2" charset="0"/>
              <a:ea typeface="Inter Tight" pitchFamily="2" charset="0"/>
              <a:cs typeface="Inter Tight" pitchFamily="2" charset="0"/>
            </a:endParaRPr>
          </a:p>
        </p:txBody>
      </p:sp>
      <p:grpSp>
        <p:nvGrpSpPr>
          <p:cNvPr id="11" name="Groupe 10">
            <a:extLst>
              <a:ext uri="{FF2B5EF4-FFF2-40B4-BE49-F238E27FC236}">
                <a16:creationId xmlns:a16="http://schemas.microsoft.com/office/drawing/2014/main" id="{6DFC4C1C-22DB-8B92-AD2A-8F764C86DFB0}"/>
              </a:ext>
            </a:extLst>
          </p:cNvPr>
          <p:cNvGrpSpPr/>
          <p:nvPr/>
        </p:nvGrpSpPr>
        <p:grpSpPr>
          <a:xfrm>
            <a:off x="6239147" y="4073661"/>
            <a:ext cx="5473476" cy="2056207"/>
            <a:chOff x="695325" y="1601903"/>
            <a:chExt cx="5473476" cy="2056207"/>
          </a:xfrm>
        </p:grpSpPr>
        <p:sp>
          <p:nvSpPr>
            <p:cNvPr id="4" name="Rectangle : coins arrondis 3">
              <a:extLst>
                <a:ext uri="{FF2B5EF4-FFF2-40B4-BE49-F238E27FC236}">
                  <a16:creationId xmlns:a16="http://schemas.microsoft.com/office/drawing/2014/main" id="{0494EA35-5D92-D1DE-FBDE-BF83A02A0475}"/>
                </a:ext>
              </a:extLst>
            </p:cNvPr>
            <p:cNvSpPr/>
            <p:nvPr/>
          </p:nvSpPr>
          <p:spPr>
            <a:xfrm>
              <a:off x="695325" y="1601903"/>
              <a:ext cx="5473476" cy="2056207"/>
            </a:xfrm>
            <a:prstGeom prst="roundRect">
              <a:avLst>
                <a:gd name="adj" fmla="val 10730"/>
              </a:avLst>
            </a:prstGeom>
            <a:solidFill>
              <a:schemeClr val="bg1"/>
            </a:solidFill>
            <a:ln w="12700">
              <a:solidFill>
                <a:srgbClr val="9DBDBD"/>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t">
              <a:spAutoFit/>
            </a:bodyPr>
            <a:lstStyle/>
            <a:p>
              <a:pPr>
                <a:spcBef>
                  <a:spcPts val="1000"/>
                </a:spcBef>
              </a:pPr>
              <a:r>
                <a:rPr lang="fr-FR" b="1" dirty="0">
                  <a:solidFill>
                    <a:srgbClr val="9DBDBD"/>
                  </a:solidFill>
                  <a:effectLst/>
                  <a:latin typeface="Inter Tight SemiBold" pitchFamily="2" charset="0"/>
                  <a:ea typeface="Inter Tight SemiBold" pitchFamily="2" charset="0"/>
                  <a:cs typeface="Inter Tight SemiBold" pitchFamily="2" charset="0"/>
                </a:rPr>
                <a:t>Vie de l’entreprise</a:t>
              </a:r>
            </a:p>
            <a:p>
              <a:pPr>
                <a:spcBef>
                  <a:spcPts val="1000"/>
                </a:spcBef>
              </a:pPr>
              <a:r>
                <a:rPr lang="fr-FR" sz="1200" dirty="0">
                  <a:solidFill>
                    <a:schemeClr val="tx1"/>
                  </a:solidFill>
                  <a:effectLst/>
                  <a:latin typeface="Inter Tight" pitchFamily="2" charset="0"/>
                  <a:ea typeface="Inter Tight" pitchFamily="2" charset="0"/>
                  <a:cs typeface="Inter Tight" pitchFamily="2" charset="0"/>
                </a:rPr>
                <a:t>8,5 % </a:t>
              </a:r>
              <a:r>
                <a:rPr lang="fr-FR" sz="1200" dirty="0">
                  <a:solidFill>
                    <a:schemeClr val="tx1"/>
                  </a:solidFill>
                  <a:latin typeface="Inter Tight" pitchFamily="2" charset="0"/>
                  <a:ea typeface="Inter Tight" pitchFamily="2" charset="0"/>
                  <a:cs typeface="Inter Tight" pitchFamily="2" charset="0"/>
                </a:rPr>
                <a:t>- </a:t>
              </a:r>
              <a:r>
                <a:rPr lang="fr-FR" sz="1200" dirty="0">
                  <a:solidFill>
                    <a:schemeClr val="tx1"/>
                  </a:solidFill>
                  <a:effectLst/>
                  <a:latin typeface="Inter Tight" pitchFamily="2" charset="0"/>
                  <a:ea typeface="Inter Tight" pitchFamily="2" charset="0"/>
                  <a:cs typeface="Inter Tight" pitchFamily="2" charset="0"/>
                </a:rPr>
                <a:t>62 kt </a:t>
              </a:r>
              <a:r>
                <a:rPr lang="fr-FR" sz="1200" dirty="0" err="1">
                  <a:solidFill>
                    <a:schemeClr val="tx1"/>
                  </a:solidFill>
                  <a:effectLst/>
                  <a:latin typeface="Inter Tight" pitchFamily="2" charset="0"/>
                  <a:ea typeface="Inter Tight" pitchFamily="2" charset="0"/>
                  <a:cs typeface="Inter Tight" pitchFamily="2" charset="0"/>
                </a:rPr>
                <a:t>CO₂</a:t>
              </a:r>
              <a:r>
                <a:rPr lang="fr-FR" sz="1200" dirty="0" err="1">
                  <a:solidFill>
                    <a:schemeClr val="tx1"/>
                  </a:solidFill>
                  <a:latin typeface="Inter Tight" pitchFamily="2" charset="0"/>
                  <a:ea typeface="Inter Tight" pitchFamily="2" charset="0"/>
                  <a:cs typeface="Inter Tight" pitchFamily="2" charset="0"/>
                </a:rPr>
                <a:t>eq</a:t>
              </a:r>
              <a:endParaRPr lang="fr-FR" sz="1200" dirty="0">
                <a:solidFill>
                  <a:schemeClr val="tx1"/>
                </a:solidFill>
                <a:effectLst/>
                <a:latin typeface="Inter Tight" pitchFamily="2" charset="0"/>
                <a:ea typeface="Inter Tight" pitchFamily="2" charset="0"/>
                <a:cs typeface="Inter Tight" pitchFamily="2" charset="0"/>
              </a:endParaRPr>
            </a:p>
            <a:p>
              <a:pPr>
                <a:spcBef>
                  <a:spcPts val="1000"/>
                </a:spcBef>
              </a:pPr>
              <a:r>
                <a:rPr lang="fr-FR" sz="1400" b="1" dirty="0">
                  <a:solidFill>
                    <a:schemeClr val="tx1"/>
                  </a:solidFill>
                  <a:effectLst/>
                  <a:latin typeface="Inter Tight SemiBold" pitchFamily="2" charset="0"/>
                  <a:ea typeface="Inter Tight SemiBold" pitchFamily="2" charset="0"/>
                  <a:cs typeface="Inter Tight SemiBold" pitchFamily="2" charset="0"/>
                </a:rPr>
                <a:t>Des actions à tous les niveaux</a:t>
              </a:r>
              <a:br>
                <a:rPr lang="fr-FR" sz="1400" b="1" dirty="0">
                  <a:solidFill>
                    <a:schemeClr val="tx1"/>
                  </a:solidFill>
                  <a:latin typeface="Inter Tight SemiBold" pitchFamily="2" charset="0"/>
                  <a:ea typeface="Inter Tight SemiBold" pitchFamily="2" charset="0"/>
                  <a:cs typeface="Inter Tight SemiBold" pitchFamily="2" charset="0"/>
                </a:rPr>
              </a:br>
              <a:r>
                <a:rPr lang="fr-FR" sz="1400" b="1" dirty="0">
                  <a:solidFill>
                    <a:schemeClr val="tx1"/>
                  </a:solidFill>
                  <a:latin typeface="Inter Tight SemiBold" pitchFamily="2" charset="0"/>
                  <a:ea typeface="Inter Tight SemiBold" pitchFamily="2" charset="0"/>
                  <a:cs typeface="Inter Tight SemiBold" pitchFamily="2" charset="0"/>
                </a:rPr>
                <a:t>• </a:t>
              </a:r>
              <a:r>
                <a:rPr lang="fr-FR" sz="1400" dirty="0">
                  <a:solidFill>
                    <a:schemeClr val="tx1"/>
                  </a:solidFill>
                  <a:effectLst/>
                  <a:latin typeface="Inter Tight" pitchFamily="2" charset="0"/>
                  <a:ea typeface="Inter Tight" pitchFamily="2" charset="0"/>
                  <a:cs typeface="Inter Tight" pitchFamily="2" charset="0"/>
                </a:rPr>
                <a:t>10 000 salariés sensibilisés : avec la fresque carbone de GRDF</a:t>
              </a:r>
              <a:br>
                <a:rPr lang="fr-FR" sz="1400" dirty="0">
                  <a:solidFill>
                    <a:schemeClr val="tx1"/>
                  </a:solidFill>
                  <a:effectLst/>
                  <a:latin typeface="Inter Tight" pitchFamily="2" charset="0"/>
                  <a:ea typeface="Inter Tight" pitchFamily="2" charset="0"/>
                  <a:cs typeface="Inter Tight" pitchFamily="2" charset="0"/>
                </a:rPr>
              </a:br>
              <a:r>
                <a:rPr lang="fr-FR" sz="1400" dirty="0">
                  <a:solidFill>
                    <a:schemeClr val="tx1"/>
                  </a:solidFill>
                  <a:effectLst/>
                  <a:latin typeface="Inter Tight" pitchFamily="2" charset="0"/>
                  <a:ea typeface="Inter Tight" pitchFamily="2" charset="0"/>
                  <a:cs typeface="Inter Tight" pitchFamily="2" charset="0"/>
                </a:rPr>
                <a:t>• Plan de sobriété pour nos bâtiments</a:t>
              </a:r>
              <a:br>
                <a:rPr lang="fr-FR" sz="1400" dirty="0">
                  <a:solidFill>
                    <a:schemeClr val="tx1"/>
                  </a:solidFill>
                  <a:effectLst/>
                  <a:latin typeface="Inter Tight" pitchFamily="2" charset="0"/>
                  <a:ea typeface="Inter Tight" pitchFamily="2" charset="0"/>
                  <a:cs typeface="Inter Tight" pitchFamily="2" charset="0"/>
                </a:rPr>
              </a:br>
              <a:r>
                <a:rPr lang="fr-FR" sz="1400" dirty="0">
                  <a:solidFill>
                    <a:schemeClr val="tx1"/>
                  </a:solidFill>
                  <a:effectLst/>
                  <a:latin typeface="Inter Tight" pitchFamily="2" charset="0"/>
                  <a:ea typeface="Inter Tight" pitchFamily="2" charset="0"/>
                  <a:cs typeface="Inter Tight" pitchFamily="2" charset="0"/>
                </a:rPr>
                <a:t>• Plan de verdissement de la flotte de véhicules</a:t>
              </a:r>
            </a:p>
          </p:txBody>
        </p:sp>
        <p:pic>
          <p:nvPicPr>
            <p:cNvPr id="13" name="Graphique 12">
              <a:extLst>
                <a:ext uri="{FF2B5EF4-FFF2-40B4-BE49-F238E27FC236}">
                  <a16:creationId xmlns:a16="http://schemas.microsoft.com/office/drawing/2014/main" id="{0D0B4A7D-9528-EE8D-0701-C5F8F304E05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03912" y="1848472"/>
              <a:ext cx="428400" cy="428400"/>
            </a:xfrm>
            <a:prstGeom prst="rect">
              <a:avLst/>
            </a:prstGeom>
          </p:spPr>
        </p:pic>
      </p:grpSp>
      <p:grpSp>
        <p:nvGrpSpPr>
          <p:cNvPr id="14" name="Groupe 13">
            <a:extLst>
              <a:ext uri="{FF2B5EF4-FFF2-40B4-BE49-F238E27FC236}">
                <a16:creationId xmlns:a16="http://schemas.microsoft.com/office/drawing/2014/main" id="{7395CD5C-F096-E7AE-D220-2F49EAB74B6E}"/>
              </a:ext>
            </a:extLst>
          </p:cNvPr>
          <p:cNvGrpSpPr/>
          <p:nvPr/>
        </p:nvGrpSpPr>
        <p:grpSpPr>
          <a:xfrm>
            <a:off x="6239146" y="1484784"/>
            <a:ext cx="5473477" cy="2075003"/>
            <a:chOff x="695323" y="4437248"/>
            <a:chExt cx="5473477" cy="2075003"/>
          </a:xfrm>
        </p:grpSpPr>
        <p:sp>
          <p:nvSpPr>
            <p:cNvPr id="7" name="Rectangle : coins arrondis 6">
              <a:extLst>
                <a:ext uri="{FF2B5EF4-FFF2-40B4-BE49-F238E27FC236}">
                  <a16:creationId xmlns:a16="http://schemas.microsoft.com/office/drawing/2014/main" id="{15778E65-8C79-0BD2-DDEA-1ECD73720E13}"/>
                </a:ext>
              </a:extLst>
            </p:cNvPr>
            <p:cNvSpPr/>
            <p:nvPr/>
          </p:nvSpPr>
          <p:spPr>
            <a:xfrm>
              <a:off x="695323" y="4437248"/>
              <a:ext cx="5473477" cy="2075003"/>
            </a:xfrm>
            <a:prstGeom prst="roundRect">
              <a:avLst>
                <a:gd name="adj" fmla="val 11135"/>
              </a:avLst>
            </a:prstGeom>
            <a:solidFill>
              <a:schemeClr val="bg1"/>
            </a:solidFill>
            <a:ln w="12700">
              <a:solidFill>
                <a:srgbClr val="728A88"/>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108000" bIns="180000" rtlCol="0" anchor="t">
              <a:spAutoFit/>
            </a:bodyPr>
            <a:lstStyle/>
            <a:p>
              <a:pPr>
                <a:spcBef>
                  <a:spcPts val="1000"/>
                </a:spcBef>
              </a:pPr>
              <a:r>
                <a:rPr lang="fr-FR" b="1" dirty="0">
                  <a:solidFill>
                    <a:srgbClr val="728A88"/>
                  </a:solidFill>
                  <a:effectLst/>
                  <a:latin typeface="Inter Tight SemiBold" pitchFamily="2" charset="0"/>
                  <a:ea typeface="Inter Tight SemiBold" pitchFamily="2" charset="0"/>
                  <a:cs typeface="Inter Tight SemiBold" pitchFamily="2" charset="0"/>
                </a:rPr>
                <a:t>Achats</a:t>
              </a:r>
            </a:p>
            <a:p>
              <a:pPr>
                <a:spcBef>
                  <a:spcPts val="1000"/>
                </a:spcBef>
              </a:pPr>
              <a:r>
                <a:rPr lang="fr-FR" sz="1200" dirty="0">
                  <a:solidFill>
                    <a:schemeClr val="tx1"/>
                  </a:solidFill>
                  <a:effectLst/>
                  <a:latin typeface="Inter Tight" pitchFamily="2" charset="0"/>
                  <a:ea typeface="Inter Tight" pitchFamily="2" charset="0"/>
                  <a:cs typeface="Inter Tight" pitchFamily="2" charset="0"/>
                </a:rPr>
                <a:t>11  % </a:t>
              </a:r>
              <a:r>
                <a:rPr lang="fr-FR" sz="1200" dirty="0">
                  <a:solidFill>
                    <a:schemeClr val="tx1"/>
                  </a:solidFill>
                  <a:latin typeface="Inter Tight" pitchFamily="2" charset="0"/>
                  <a:ea typeface="Inter Tight" pitchFamily="2" charset="0"/>
                  <a:cs typeface="Inter Tight" pitchFamily="2" charset="0"/>
                </a:rPr>
                <a:t>- </a:t>
              </a:r>
              <a:r>
                <a:rPr lang="fr-FR" sz="1200" dirty="0">
                  <a:solidFill>
                    <a:schemeClr val="tx1"/>
                  </a:solidFill>
                  <a:effectLst/>
                  <a:latin typeface="Inter Tight" pitchFamily="2" charset="0"/>
                  <a:ea typeface="Inter Tight" pitchFamily="2" charset="0"/>
                  <a:cs typeface="Inter Tight" pitchFamily="2" charset="0"/>
                </a:rPr>
                <a:t>72 kt </a:t>
              </a:r>
              <a:r>
                <a:rPr lang="fr-FR" sz="1200" dirty="0" err="1">
                  <a:solidFill>
                    <a:schemeClr val="tx1"/>
                  </a:solidFill>
                  <a:effectLst/>
                  <a:latin typeface="Inter Tight" pitchFamily="2" charset="0"/>
                  <a:ea typeface="Inter Tight" pitchFamily="2" charset="0"/>
                  <a:cs typeface="Inter Tight" pitchFamily="2" charset="0"/>
                </a:rPr>
                <a:t>CO₂</a:t>
              </a:r>
              <a:r>
                <a:rPr lang="fr-FR" sz="1200" dirty="0" err="1">
                  <a:solidFill>
                    <a:schemeClr val="tx1"/>
                  </a:solidFill>
                  <a:latin typeface="Inter Tight" pitchFamily="2" charset="0"/>
                  <a:ea typeface="Inter Tight" pitchFamily="2" charset="0"/>
                  <a:cs typeface="Inter Tight" pitchFamily="2" charset="0"/>
                </a:rPr>
                <a:t>eq</a:t>
              </a:r>
              <a:endParaRPr lang="fr-FR" sz="1200" dirty="0">
                <a:solidFill>
                  <a:schemeClr val="tx1"/>
                </a:solidFill>
                <a:effectLst/>
                <a:latin typeface="Inter Tight" pitchFamily="2" charset="0"/>
                <a:ea typeface="Inter Tight" pitchFamily="2" charset="0"/>
                <a:cs typeface="Inter Tight" pitchFamily="2" charset="0"/>
              </a:endParaRPr>
            </a:p>
            <a:p>
              <a:pPr>
                <a:spcBef>
                  <a:spcPts val="1000"/>
                </a:spcBef>
              </a:pPr>
              <a:r>
                <a:rPr lang="fr-FR" sz="1400" b="1" dirty="0">
                  <a:solidFill>
                    <a:schemeClr val="tx1"/>
                  </a:solidFill>
                  <a:effectLst/>
                  <a:latin typeface="Inter Tight" pitchFamily="2" charset="0"/>
                  <a:ea typeface="Inter Tight" pitchFamily="2" charset="0"/>
                  <a:cs typeface="Inter Tight" pitchFamily="2" charset="0"/>
                </a:rPr>
                <a:t>Une politique d’achats responsables exemplaire</a:t>
              </a:r>
            </a:p>
            <a:p>
              <a:r>
                <a:rPr lang="fr-FR" sz="1400" dirty="0">
                  <a:solidFill>
                    <a:srgbClr val="000000"/>
                  </a:solidFill>
                  <a:latin typeface="Inter Tight" pitchFamily="2" charset="0"/>
                  <a:ea typeface="Inter Tight" pitchFamily="2" charset="0"/>
                  <a:cs typeface="Inter Tight" pitchFamily="2" charset="0"/>
                </a:rPr>
                <a:t>• L</a:t>
              </a:r>
              <a:r>
                <a:rPr lang="fr-FR" sz="1400" dirty="0">
                  <a:solidFill>
                    <a:srgbClr val="000000"/>
                  </a:solidFill>
                  <a:effectLst/>
                  <a:latin typeface="Inter Tight" pitchFamily="2" charset="0"/>
                  <a:ea typeface="Inter Tight" pitchFamily="2" charset="0"/>
                  <a:cs typeface="Inter Tight" pitchFamily="2" charset="0"/>
                </a:rPr>
                <a:t>abel achats responsables obtenu en 2021</a:t>
              </a:r>
            </a:p>
            <a:p>
              <a:r>
                <a:rPr lang="fr-FR" sz="1400" dirty="0">
                  <a:solidFill>
                    <a:srgbClr val="000000"/>
                  </a:solidFill>
                  <a:latin typeface="Inter Tight" pitchFamily="2" charset="0"/>
                  <a:ea typeface="Inter Tight" pitchFamily="2" charset="0"/>
                  <a:cs typeface="Inter Tight" pitchFamily="2" charset="0"/>
                </a:rPr>
                <a:t>• M</a:t>
              </a:r>
              <a:r>
                <a:rPr lang="fr-FR" sz="1400" dirty="0">
                  <a:solidFill>
                    <a:srgbClr val="000000"/>
                  </a:solidFill>
                  <a:effectLst/>
                  <a:latin typeface="Inter Tight" pitchFamily="2" charset="0"/>
                  <a:ea typeface="Inter Tight" pitchFamily="2" charset="0"/>
                  <a:cs typeface="Inter Tight" pitchFamily="2" charset="0"/>
                </a:rPr>
                <a:t>ise en place de critères RSE dans nos consultations et marchés</a:t>
              </a:r>
            </a:p>
            <a:p>
              <a:r>
                <a:rPr lang="fr-FR" sz="1400" dirty="0">
                  <a:solidFill>
                    <a:srgbClr val="000000"/>
                  </a:solidFill>
                  <a:latin typeface="Inter Tight" pitchFamily="2" charset="0"/>
                  <a:ea typeface="Inter Tight" pitchFamily="2" charset="0"/>
                  <a:cs typeface="Inter Tight" pitchFamily="2" charset="0"/>
                </a:rPr>
                <a:t>• A</a:t>
              </a:r>
              <a:r>
                <a:rPr lang="fr-FR" sz="1400" dirty="0">
                  <a:solidFill>
                    <a:srgbClr val="000000"/>
                  </a:solidFill>
                  <a:effectLst/>
                  <a:latin typeface="Inter Tight" pitchFamily="2" charset="0"/>
                  <a:ea typeface="Inter Tight" pitchFamily="2" charset="0"/>
                  <a:cs typeface="Inter Tight" pitchFamily="2" charset="0"/>
                </a:rPr>
                <a:t>ccompagnement des fournisseurs</a:t>
              </a:r>
            </a:p>
          </p:txBody>
        </p:sp>
        <p:pic>
          <p:nvPicPr>
            <p:cNvPr id="16" name="Graphique 15">
              <a:extLst>
                <a:ext uri="{FF2B5EF4-FFF2-40B4-BE49-F238E27FC236}">
                  <a16:creationId xmlns:a16="http://schemas.microsoft.com/office/drawing/2014/main" id="{74A78087-F013-F0E9-E3D3-91BD7ED0F82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03912" y="4584776"/>
              <a:ext cx="428400" cy="428400"/>
            </a:xfrm>
            <a:prstGeom prst="rect">
              <a:avLst/>
            </a:prstGeom>
          </p:spPr>
        </p:pic>
      </p:grpSp>
      <p:sp>
        <p:nvSpPr>
          <p:cNvPr id="6" name="Espace réservé du numéro de diapositive 5">
            <a:extLst>
              <a:ext uri="{FF2B5EF4-FFF2-40B4-BE49-F238E27FC236}">
                <a16:creationId xmlns:a16="http://schemas.microsoft.com/office/drawing/2014/main" id="{6C6EC423-1377-6379-771D-F672C547740A}"/>
              </a:ext>
            </a:extLst>
          </p:cNvPr>
          <p:cNvSpPr>
            <a:spLocks noGrp="1"/>
          </p:cNvSpPr>
          <p:nvPr>
            <p:ph type="sldNum" sz="quarter" idx="4"/>
          </p:nvPr>
        </p:nvSpPr>
        <p:spPr/>
        <p:txBody>
          <a:bodyPr/>
          <a:lstStyle/>
          <a:p>
            <a:fld id="{2C0F483E-095F-CB46-A5F6-8D3A2E8640DC}" type="slidenum">
              <a:rPr lang="fr-FR" smtClean="0"/>
              <a:pPr/>
              <a:t>39</a:t>
            </a:fld>
            <a:endParaRPr lang="fr-FR" dirty="0"/>
          </a:p>
        </p:txBody>
      </p:sp>
      <p:pic>
        <p:nvPicPr>
          <p:cNvPr id="15" name="Graphique 14">
            <a:extLst>
              <a:ext uri="{FF2B5EF4-FFF2-40B4-BE49-F238E27FC236}">
                <a16:creationId xmlns:a16="http://schemas.microsoft.com/office/drawing/2014/main" id="{F378FB9F-7B2C-9499-BD03-67B8C3576E1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015880" y="2064496"/>
            <a:ext cx="428400" cy="428400"/>
          </a:xfrm>
          <a:prstGeom prst="rect">
            <a:avLst/>
          </a:prstGeom>
        </p:spPr>
      </p:pic>
      <p:sp>
        <p:nvSpPr>
          <p:cNvPr id="17" name="ZoneTexte 16">
            <a:extLst>
              <a:ext uri="{FF2B5EF4-FFF2-40B4-BE49-F238E27FC236}">
                <a16:creationId xmlns:a16="http://schemas.microsoft.com/office/drawing/2014/main" id="{7055A499-B8FD-D6F9-98A3-EC324F1249E0}"/>
              </a:ext>
            </a:extLst>
          </p:cNvPr>
          <p:cNvSpPr txBox="1"/>
          <p:nvPr/>
        </p:nvSpPr>
        <p:spPr>
          <a:xfrm>
            <a:off x="5193355" y="6415200"/>
            <a:ext cx="1805301" cy="230832"/>
          </a:xfrm>
          <a:prstGeom prst="rect">
            <a:avLst/>
          </a:prstGeom>
          <a:noFill/>
        </p:spPr>
        <p:txBody>
          <a:bodyPr wrap="none" rtlCol="0">
            <a:spAutoFit/>
          </a:bodyPr>
          <a:lstStyle/>
          <a:p>
            <a:pPr algn="ctr"/>
            <a:r>
              <a:rPr lang="fr-FR" sz="900" dirty="0">
                <a:effectLst/>
                <a:latin typeface="Inter Tight" pitchFamily="2" charset="0"/>
                <a:ea typeface="Inter Tight" pitchFamily="2" charset="0"/>
                <a:cs typeface="Inter Tight" pitchFamily="2" charset="0"/>
              </a:rPr>
              <a:t>GRDF accélère sa décarbonation</a:t>
            </a:r>
            <a:endParaRPr lang="fr-FR" sz="900" dirty="0">
              <a:latin typeface="Inter Tight" pitchFamily="2" charset="0"/>
              <a:ea typeface="Inter Tight" pitchFamily="2" charset="0"/>
              <a:cs typeface="Inter Tight" pitchFamily="2" charset="0"/>
            </a:endParaRPr>
          </a:p>
        </p:txBody>
      </p:sp>
      <p:pic>
        <p:nvPicPr>
          <p:cNvPr id="18" name="Graphique 17">
            <a:extLst>
              <a:ext uri="{FF2B5EF4-FFF2-40B4-BE49-F238E27FC236}">
                <a16:creationId xmlns:a16="http://schemas.microsoft.com/office/drawing/2014/main" id="{20322896-51A9-E965-F253-E4B6252A0D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5325" y="1082812"/>
            <a:ext cx="503237" cy="113940"/>
          </a:xfrm>
          <a:prstGeom prst="rect">
            <a:avLst/>
          </a:prstGeom>
        </p:spPr>
      </p:pic>
    </p:spTree>
    <p:extLst>
      <p:ext uri="{BB962C8B-B14F-4D97-AF65-F5344CB8AC3E}">
        <p14:creationId xmlns:p14="http://schemas.microsoft.com/office/powerpoint/2010/main" val="280563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B69392-E6B8-F052-0464-61AF66AA25CA}"/>
              </a:ext>
            </a:extLst>
          </p:cNvPr>
          <p:cNvSpPr>
            <a:spLocks noGrp="1"/>
          </p:cNvSpPr>
          <p:nvPr>
            <p:ph type="title"/>
          </p:nvPr>
        </p:nvSpPr>
        <p:spPr/>
        <p:txBody>
          <a:bodyPr/>
          <a:lstStyle/>
          <a:p>
            <a:r>
              <a:rPr lang="fr-FR" dirty="0"/>
              <a:t>Le gaz assure 18 % de la consommation énergétique finale en France</a:t>
            </a:r>
          </a:p>
        </p:txBody>
      </p:sp>
      <p:sp>
        <p:nvSpPr>
          <p:cNvPr id="4" name="Espace réservé du numéro de diapositive 3">
            <a:extLst>
              <a:ext uri="{FF2B5EF4-FFF2-40B4-BE49-F238E27FC236}">
                <a16:creationId xmlns:a16="http://schemas.microsoft.com/office/drawing/2014/main" id="{CFC43867-C72F-FE08-B6DF-01357F1BDBA1}"/>
              </a:ext>
            </a:extLst>
          </p:cNvPr>
          <p:cNvSpPr>
            <a:spLocks noGrp="1"/>
          </p:cNvSpPr>
          <p:nvPr>
            <p:ph type="sldNum" sz="quarter" idx="4"/>
          </p:nvPr>
        </p:nvSpPr>
        <p:spPr/>
        <p:txBody>
          <a:bodyPr/>
          <a:lstStyle/>
          <a:p>
            <a:fld id="{2C0F483E-095F-CB46-A5F6-8D3A2E8640DC}" type="slidenum">
              <a:rPr lang="fr-FR" smtClean="0"/>
              <a:pPr/>
              <a:t>4</a:t>
            </a:fld>
            <a:endParaRPr lang="fr-FR" dirty="0"/>
          </a:p>
        </p:txBody>
      </p:sp>
      <p:pic>
        <p:nvPicPr>
          <p:cNvPr id="5" name="Graphique 4">
            <a:extLst>
              <a:ext uri="{FF2B5EF4-FFF2-40B4-BE49-F238E27FC236}">
                <a16:creationId xmlns:a16="http://schemas.microsoft.com/office/drawing/2014/main" id="{126C3774-2415-1A98-8373-7A53E70A5D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339" y="1082812"/>
            <a:ext cx="503237" cy="113940"/>
          </a:xfrm>
          <a:prstGeom prst="rect">
            <a:avLst/>
          </a:prstGeom>
        </p:spPr>
      </p:pic>
      <p:pic>
        <p:nvPicPr>
          <p:cNvPr id="7" name="Image 6">
            <a:extLst>
              <a:ext uri="{FF2B5EF4-FFF2-40B4-BE49-F238E27FC236}">
                <a16:creationId xmlns:a16="http://schemas.microsoft.com/office/drawing/2014/main" id="{CBB4B37B-5497-9940-1D45-A15F7D85995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13505"/>
          <a:stretch/>
        </p:blipFill>
        <p:spPr>
          <a:xfrm>
            <a:off x="443706" y="1608698"/>
            <a:ext cx="10908878" cy="4922908"/>
          </a:xfrm>
          <a:prstGeom prst="rect">
            <a:avLst/>
          </a:prstGeom>
        </p:spPr>
      </p:pic>
    </p:spTree>
    <p:extLst>
      <p:ext uri="{BB962C8B-B14F-4D97-AF65-F5344CB8AC3E}">
        <p14:creationId xmlns:p14="http://schemas.microsoft.com/office/powerpoint/2010/main" val="299799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7F5EB43-774B-DCCA-F33A-599E0AFE681F}"/>
              </a:ext>
            </a:extLst>
          </p:cNvPr>
          <p:cNvSpPr>
            <a:spLocks noGrp="1"/>
          </p:cNvSpPr>
          <p:nvPr>
            <p:ph type="sldNum" sz="quarter" idx="4"/>
          </p:nvPr>
        </p:nvSpPr>
        <p:spPr/>
        <p:txBody>
          <a:bodyPr/>
          <a:lstStyle/>
          <a:p>
            <a:fld id="{2C0F483E-095F-CB46-A5F6-8D3A2E8640DC}" type="slidenum">
              <a:rPr lang="fr-FR" smtClean="0"/>
              <a:pPr/>
              <a:t>5</a:t>
            </a:fld>
            <a:endParaRPr lang="fr-FR" dirty="0"/>
          </a:p>
        </p:txBody>
      </p:sp>
      <p:pic>
        <p:nvPicPr>
          <p:cNvPr id="6" name="Image 5">
            <a:extLst>
              <a:ext uri="{FF2B5EF4-FFF2-40B4-BE49-F238E27FC236}">
                <a16:creationId xmlns:a16="http://schemas.microsoft.com/office/drawing/2014/main" id="{54A8E206-129A-5D8F-96EC-107DE95973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023" y="1376492"/>
            <a:ext cx="7154567" cy="4379824"/>
          </a:xfrm>
          <a:prstGeom prst="rect">
            <a:avLst/>
          </a:prstGeom>
        </p:spPr>
      </p:pic>
      <p:sp>
        <p:nvSpPr>
          <p:cNvPr id="7" name="Titre 1">
            <a:extLst>
              <a:ext uri="{FF2B5EF4-FFF2-40B4-BE49-F238E27FC236}">
                <a16:creationId xmlns:a16="http://schemas.microsoft.com/office/drawing/2014/main" id="{C4F77939-6AEF-65AF-6BAE-6347A2D3093C}"/>
              </a:ext>
            </a:extLst>
          </p:cNvPr>
          <p:cNvSpPr>
            <a:spLocks noGrp="1"/>
          </p:cNvSpPr>
          <p:nvPr>
            <p:ph type="title"/>
          </p:nvPr>
        </p:nvSpPr>
        <p:spPr>
          <a:xfrm>
            <a:off x="723684" y="56852"/>
            <a:ext cx="10801350" cy="1216800"/>
          </a:xfrm>
        </p:spPr>
        <p:txBody>
          <a:bodyPr/>
          <a:lstStyle/>
          <a:p>
            <a:r>
              <a:rPr lang="fr-FR" dirty="0"/>
              <a:t>Les infrastructures gazières apportent résilience et flexibilité au système énergétique </a:t>
            </a:r>
          </a:p>
        </p:txBody>
      </p:sp>
      <p:pic>
        <p:nvPicPr>
          <p:cNvPr id="8" name="Graphique 7">
            <a:extLst>
              <a:ext uri="{FF2B5EF4-FFF2-40B4-BE49-F238E27FC236}">
                <a16:creationId xmlns:a16="http://schemas.microsoft.com/office/drawing/2014/main" id="{680DF827-383B-AACA-5565-E89AB0C7E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339" y="1082812"/>
            <a:ext cx="503237" cy="113940"/>
          </a:xfrm>
          <a:prstGeom prst="rect">
            <a:avLst/>
          </a:prstGeom>
        </p:spPr>
      </p:pic>
      <p:pic>
        <p:nvPicPr>
          <p:cNvPr id="11" name="Image 10">
            <a:extLst>
              <a:ext uri="{FF2B5EF4-FFF2-40B4-BE49-F238E27FC236}">
                <a16:creationId xmlns:a16="http://schemas.microsoft.com/office/drawing/2014/main" id="{A1CCEC67-4894-E9CA-AF30-17B2EA26E6C9}"/>
              </a:ext>
            </a:extLst>
          </p:cNvPr>
          <p:cNvPicPr>
            <a:picLocks noChangeAspect="1"/>
          </p:cNvPicPr>
          <p:nvPr/>
        </p:nvPicPr>
        <p:blipFill>
          <a:blip r:embed="rId7"/>
          <a:stretch>
            <a:fillRect/>
          </a:stretch>
        </p:blipFill>
        <p:spPr>
          <a:xfrm>
            <a:off x="7140947" y="1911272"/>
            <a:ext cx="4864729" cy="3533952"/>
          </a:xfrm>
          <a:prstGeom prst="rect">
            <a:avLst/>
          </a:prstGeom>
        </p:spPr>
      </p:pic>
    </p:spTree>
    <p:extLst>
      <p:ext uri="{BB962C8B-B14F-4D97-AF65-F5344CB8AC3E}">
        <p14:creationId xmlns:p14="http://schemas.microsoft.com/office/powerpoint/2010/main" val="596266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 name="Image 12" descr="Une image contenant logo, Police, symbole, Graphique&#10;&#10;Description générée automatiquement">
            <a:extLst>
              <a:ext uri="{FF2B5EF4-FFF2-40B4-BE49-F238E27FC236}">
                <a16:creationId xmlns:a16="http://schemas.microsoft.com/office/drawing/2014/main" id="{26DB898E-55D6-6844-9277-8182DDB7D710}"/>
              </a:ext>
            </a:extLst>
          </p:cNvPr>
          <p:cNvPicPr>
            <a:picLocks noChangeAspect="1"/>
          </p:cNvPicPr>
          <p:nvPr/>
        </p:nvPicPr>
        <p:blipFill>
          <a:blip r:embed="rId3"/>
          <a:stretch>
            <a:fillRect/>
          </a:stretch>
        </p:blipFill>
        <p:spPr>
          <a:xfrm>
            <a:off x="11302256" y="6308658"/>
            <a:ext cx="698400" cy="288000"/>
          </a:xfrm>
          <a:prstGeom prst="rect">
            <a:avLst/>
          </a:prstGeom>
        </p:spPr>
      </p:pic>
      <p:sp>
        <p:nvSpPr>
          <p:cNvPr id="16" name="ZoneTexte 15">
            <a:extLst>
              <a:ext uri="{FF2B5EF4-FFF2-40B4-BE49-F238E27FC236}">
                <a16:creationId xmlns:a16="http://schemas.microsoft.com/office/drawing/2014/main" id="{7BAD6691-5751-7B2F-2209-CDF600583AEE}"/>
              </a:ext>
            </a:extLst>
          </p:cNvPr>
          <p:cNvSpPr txBox="1"/>
          <p:nvPr/>
        </p:nvSpPr>
        <p:spPr>
          <a:xfrm>
            <a:off x="136865" y="2276872"/>
            <a:ext cx="595913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0000"/>
                </a:solidFill>
                <a:effectLst/>
                <a:uLnTx/>
                <a:uFillTx/>
                <a:latin typeface="Inter Tight" pitchFamily="2" charset="0"/>
                <a:ea typeface="Inter Tight" pitchFamily="2" charset="0"/>
                <a:cs typeface="Inter Tight" pitchFamily="2" charset="0"/>
              </a:rPr>
              <a:t>Décarboner et contribuer à l’économie circulaire avec du gaz, est-ce possible  ? </a:t>
            </a:r>
          </a:p>
        </p:txBody>
      </p:sp>
      <p:pic>
        <p:nvPicPr>
          <p:cNvPr id="22" name="Image 21">
            <a:extLst>
              <a:ext uri="{FF2B5EF4-FFF2-40B4-BE49-F238E27FC236}">
                <a16:creationId xmlns:a16="http://schemas.microsoft.com/office/drawing/2014/main" id="{F85E34DD-32C1-A9FB-7E64-E8EE3DA378C7}"/>
              </a:ext>
            </a:extLst>
          </p:cNvPr>
          <p:cNvPicPr>
            <a:picLocks noChangeAspect="1"/>
          </p:cNvPicPr>
          <p:nvPr/>
        </p:nvPicPr>
        <p:blipFill>
          <a:blip r:embed="rId4"/>
          <a:srcRect/>
          <a:stretch/>
        </p:blipFill>
        <p:spPr>
          <a:xfrm>
            <a:off x="6232864" y="0"/>
            <a:ext cx="5959135" cy="6858000"/>
          </a:xfrm>
          <a:prstGeom prst="rect">
            <a:avLst/>
          </a:prstGeom>
        </p:spPr>
      </p:pic>
      <p:pic>
        <p:nvPicPr>
          <p:cNvPr id="2" name="Image 1" descr="Une image contenant logo, Police, symbole, Graphique&#10;&#10;Description générée automatiquement">
            <a:extLst>
              <a:ext uri="{FF2B5EF4-FFF2-40B4-BE49-F238E27FC236}">
                <a16:creationId xmlns:a16="http://schemas.microsoft.com/office/drawing/2014/main" id="{4466E649-3F94-B09E-A7BB-AC7A975F1DD4}"/>
              </a:ext>
            </a:extLst>
          </p:cNvPr>
          <p:cNvPicPr>
            <a:picLocks noChangeAspect="1"/>
          </p:cNvPicPr>
          <p:nvPr/>
        </p:nvPicPr>
        <p:blipFill>
          <a:blip r:embed="rId3"/>
          <a:stretch>
            <a:fillRect/>
          </a:stretch>
        </p:blipFill>
        <p:spPr>
          <a:xfrm>
            <a:off x="11300400" y="6310800"/>
            <a:ext cx="698400" cy="288000"/>
          </a:xfrm>
          <a:prstGeom prst="rect">
            <a:avLst/>
          </a:prstGeom>
        </p:spPr>
      </p:pic>
      <p:sp>
        <p:nvSpPr>
          <p:cNvPr id="4" name="Espace réservé du numéro de diapositive 3">
            <a:extLst>
              <a:ext uri="{FF2B5EF4-FFF2-40B4-BE49-F238E27FC236}">
                <a16:creationId xmlns:a16="http://schemas.microsoft.com/office/drawing/2014/main" id="{18648688-591C-5DAA-5A8C-442263411F1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F483E-095F-CB46-A5F6-8D3A2E8640DC}" type="slidenum">
              <a:rPr kumimoji="0" lang="fr-FR" sz="1200" b="0" i="0" u="none" strike="noStrike" kern="1200" cap="none" spc="0" normalizeH="0" baseline="0" noProof="0" smtClean="0">
                <a:ln>
                  <a:noFill/>
                </a:ln>
                <a:solidFill>
                  <a:srgbClr val="000000"/>
                </a:solidFill>
                <a:effectLst/>
                <a:uLnTx/>
                <a:uFillTx/>
                <a:latin typeface="Inter Tight"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srgbClr val="000000"/>
              </a:solidFill>
              <a:effectLst/>
              <a:uLnTx/>
              <a:uFillTx/>
              <a:latin typeface="Inter Tight" pitchFamily="2" charset="0"/>
            </a:endParaRPr>
          </a:p>
        </p:txBody>
      </p:sp>
    </p:spTree>
    <p:extLst>
      <p:ext uri="{BB962C8B-B14F-4D97-AF65-F5344CB8AC3E}">
        <p14:creationId xmlns:p14="http://schemas.microsoft.com/office/powerpoint/2010/main" val="339448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822F3B2-3731-105C-8C55-EAC58CCDF2EA}"/>
              </a:ext>
            </a:extLst>
          </p:cNvPr>
          <p:cNvPicPr>
            <a:picLocks noChangeAspect="1"/>
          </p:cNvPicPr>
          <p:nvPr/>
        </p:nvPicPr>
        <p:blipFill>
          <a:blip r:embed="rId3" cstate="screen">
            <a:extLst>
              <a:ext uri="{28A0092B-C50C-407E-A947-70E740481C1C}">
                <a14:useLocalDpi xmlns:a14="http://schemas.microsoft.com/office/drawing/2010/main"/>
              </a:ext>
            </a:extLst>
          </a:blip>
          <a:srcRect l="20361" r="20361"/>
          <a:stretch/>
        </p:blipFill>
        <p:spPr>
          <a:xfrm>
            <a:off x="6095999" y="0"/>
            <a:ext cx="6095999" cy="6857607"/>
          </a:xfrm>
          <a:prstGeom prst="rect">
            <a:avLst/>
          </a:prstGeom>
        </p:spPr>
      </p:pic>
      <p:pic>
        <p:nvPicPr>
          <p:cNvPr id="11" name="Image 10" descr="Une image contenant Graphique, logo, Police, graphisme&#10;&#10;Description générée automatiquement">
            <a:extLst>
              <a:ext uri="{FF2B5EF4-FFF2-40B4-BE49-F238E27FC236}">
                <a16:creationId xmlns:a16="http://schemas.microsoft.com/office/drawing/2014/main" id="{B183B2D4-4F97-6D73-70BA-9E19B4A760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002" y="6385629"/>
            <a:ext cx="537878" cy="220841"/>
          </a:xfrm>
          <a:prstGeom prst="rect">
            <a:avLst/>
          </a:prstGeom>
        </p:spPr>
      </p:pic>
      <p:sp>
        <p:nvSpPr>
          <p:cNvPr id="9" name="Rectangle : coins arrondis 8">
            <a:extLst>
              <a:ext uri="{FF2B5EF4-FFF2-40B4-BE49-F238E27FC236}">
                <a16:creationId xmlns:a16="http://schemas.microsoft.com/office/drawing/2014/main" id="{7325654F-5877-8FDB-E8A7-9A18CBFAEC9B}"/>
              </a:ext>
            </a:extLst>
          </p:cNvPr>
          <p:cNvSpPr/>
          <p:nvPr/>
        </p:nvSpPr>
        <p:spPr>
          <a:xfrm>
            <a:off x="3229898" y="833572"/>
            <a:ext cx="5733702" cy="437881"/>
          </a:xfrm>
          <a:prstGeom prst="roundRect">
            <a:avLst>
              <a:gd name="adj" fmla="val 50000"/>
            </a:avLst>
          </a:prstGeom>
          <a:solidFill>
            <a:srgbClr val="004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re 3">
            <a:extLst>
              <a:ext uri="{FF2B5EF4-FFF2-40B4-BE49-F238E27FC236}">
                <a16:creationId xmlns:a16="http://schemas.microsoft.com/office/drawing/2014/main" id="{48E68E3B-2EAC-51C0-9189-F7036D6883BA}"/>
              </a:ext>
            </a:extLst>
          </p:cNvPr>
          <p:cNvSpPr>
            <a:spLocks noGrp="1"/>
          </p:cNvSpPr>
          <p:nvPr>
            <p:ph type="title" idx="4294967295"/>
          </p:nvPr>
        </p:nvSpPr>
        <p:spPr>
          <a:xfrm>
            <a:off x="0" y="604609"/>
            <a:ext cx="12192000" cy="920750"/>
          </a:xfrm>
        </p:spPr>
        <p:txBody>
          <a:bodyPr>
            <a:noAutofit/>
          </a:bodyPr>
          <a:lstStyle/>
          <a:p>
            <a:pPr algn="ctr"/>
            <a:r>
              <a:rPr lang="fr-FR" sz="2400" dirty="0">
                <a:solidFill>
                  <a:schemeClr val="bg1"/>
                </a:solidFill>
              </a:rPr>
              <a:t>Un contexte d’urgence climatique</a:t>
            </a:r>
          </a:p>
        </p:txBody>
      </p:sp>
      <p:cxnSp>
        <p:nvCxnSpPr>
          <p:cNvPr id="10" name="Connecteur droit 9">
            <a:extLst>
              <a:ext uri="{FF2B5EF4-FFF2-40B4-BE49-F238E27FC236}">
                <a16:creationId xmlns:a16="http://schemas.microsoft.com/office/drawing/2014/main" id="{86AB508E-D010-8922-08F0-7F14A49ECBF9}"/>
              </a:ext>
            </a:extLst>
          </p:cNvPr>
          <p:cNvCxnSpPr>
            <a:cxnSpLocks/>
          </p:cNvCxnSpPr>
          <p:nvPr/>
        </p:nvCxnSpPr>
        <p:spPr>
          <a:xfrm>
            <a:off x="5813521" y="1714013"/>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sp>
        <p:nvSpPr>
          <p:cNvPr id="2" name="Rectangle : coins arrondis 1">
            <a:extLst>
              <a:ext uri="{FF2B5EF4-FFF2-40B4-BE49-F238E27FC236}">
                <a16:creationId xmlns:a16="http://schemas.microsoft.com/office/drawing/2014/main" id="{E15F01DF-0DB1-4DED-7FE4-6A84B08D7CFB}"/>
              </a:ext>
            </a:extLst>
          </p:cNvPr>
          <p:cNvSpPr/>
          <p:nvPr/>
        </p:nvSpPr>
        <p:spPr>
          <a:xfrm>
            <a:off x="1077898" y="2026521"/>
            <a:ext cx="4392487" cy="1254997"/>
          </a:xfrm>
          <a:prstGeom prst="roundRect">
            <a:avLst>
              <a:gd name="adj" fmla="val 14889"/>
            </a:avLst>
          </a:prstGeom>
          <a:solidFill>
            <a:srgbClr val="EEEDD3"/>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t>L’objectif de décarbonation</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t>mettre en œuvre </a:t>
            </a:r>
            <a:r>
              <a:rPr kumimoji="0" lang="fr-FR" sz="2000" b="0" i="0" u="none" strike="noStrike" kern="1200" cap="none" spc="0" normalizeH="0" baseline="0" noProof="0" dirty="0">
                <a:ln>
                  <a:noFill/>
                </a:ln>
                <a:solidFill>
                  <a:srgbClr val="00473C"/>
                </a:solidFill>
                <a:effectLst/>
                <a:uLnTx/>
                <a:uFillTx/>
                <a:latin typeface="Signika Medium" pitchFamily="2" charset="77"/>
                <a:ea typeface="+mn-ea"/>
                <a:cs typeface="+mn-cs"/>
              </a:rPr>
              <a:t>l’Accord de Paris</a:t>
            </a:r>
          </a:p>
        </p:txBody>
      </p:sp>
      <p:sp>
        <p:nvSpPr>
          <p:cNvPr id="5" name="Rectangle : coins arrondis 4">
            <a:extLst>
              <a:ext uri="{FF2B5EF4-FFF2-40B4-BE49-F238E27FC236}">
                <a16:creationId xmlns:a16="http://schemas.microsoft.com/office/drawing/2014/main" id="{42CDB5C9-AD72-EE5B-8C9E-388AAF88C44B}"/>
              </a:ext>
            </a:extLst>
          </p:cNvPr>
          <p:cNvSpPr/>
          <p:nvPr/>
        </p:nvSpPr>
        <p:spPr>
          <a:xfrm>
            <a:off x="1077898" y="3530856"/>
            <a:ext cx="4392487" cy="1254997"/>
          </a:xfrm>
          <a:prstGeom prst="roundRect">
            <a:avLst>
              <a:gd name="adj" fmla="val 14889"/>
            </a:avLst>
          </a:prstGeom>
          <a:solidFill>
            <a:srgbClr val="D5E2E3"/>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a:noFill/>
                </a:ln>
                <a:solidFill>
                  <a:srgbClr val="00473C"/>
                </a:solidFill>
                <a:effectLst/>
                <a:uLnTx/>
                <a:uFillTx/>
                <a:latin typeface="Signika Medium" pitchFamily="2" charset="77"/>
                <a:ea typeface="+mn-ea"/>
                <a:cs typeface="+mn-cs"/>
              </a:rPr>
              <a:t>Limiter de 2°C (max) </a:t>
            </a:r>
            <a: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t>la hausse </a:t>
            </a:r>
            <a:b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br>
            <a: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t>des températures d’ici 2100</a:t>
            </a:r>
          </a:p>
        </p:txBody>
      </p:sp>
      <p:sp>
        <p:nvSpPr>
          <p:cNvPr id="16" name="Rectangle : coins arrondis 15">
            <a:extLst>
              <a:ext uri="{FF2B5EF4-FFF2-40B4-BE49-F238E27FC236}">
                <a16:creationId xmlns:a16="http://schemas.microsoft.com/office/drawing/2014/main" id="{BFC8277B-1832-D461-09E2-7CC960391B22}"/>
              </a:ext>
            </a:extLst>
          </p:cNvPr>
          <p:cNvSpPr/>
          <p:nvPr/>
        </p:nvSpPr>
        <p:spPr>
          <a:xfrm>
            <a:off x="6741278" y="2026521"/>
            <a:ext cx="4392487" cy="1254997"/>
          </a:xfrm>
          <a:prstGeom prst="roundRect">
            <a:avLst>
              <a:gd name="adj" fmla="val 14889"/>
            </a:avLst>
          </a:prstGeom>
          <a:solidFill>
            <a:srgbClr val="D5E2E3"/>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a:noFill/>
                </a:ln>
                <a:solidFill>
                  <a:srgbClr val="00473C"/>
                </a:solidFill>
                <a:effectLst/>
                <a:uLnTx/>
                <a:uFillTx/>
                <a:latin typeface="Signika Medium" pitchFamily="2" charset="77"/>
                <a:ea typeface="+mn-ea"/>
                <a:cs typeface="+mn-cs"/>
              </a:rPr>
              <a:t>Fit for 55</a:t>
            </a:r>
            <a: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t>, une réglementation européenne ambitieuse en matière de politique environnementale</a:t>
            </a:r>
          </a:p>
        </p:txBody>
      </p:sp>
      <p:sp>
        <p:nvSpPr>
          <p:cNvPr id="17" name="Rectangle : coins arrondis 16">
            <a:extLst>
              <a:ext uri="{FF2B5EF4-FFF2-40B4-BE49-F238E27FC236}">
                <a16:creationId xmlns:a16="http://schemas.microsoft.com/office/drawing/2014/main" id="{4D5E76D6-D26B-7CFC-E029-EC3AC00AB068}"/>
              </a:ext>
            </a:extLst>
          </p:cNvPr>
          <p:cNvSpPr/>
          <p:nvPr/>
        </p:nvSpPr>
        <p:spPr>
          <a:xfrm>
            <a:off x="6741278" y="3530856"/>
            <a:ext cx="4392487" cy="1254997"/>
          </a:xfrm>
          <a:prstGeom prst="roundRect">
            <a:avLst>
              <a:gd name="adj" fmla="val 14889"/>
            </a:avLst>
          </a:prstGeom>
          <a:solidFill>
            <a:srgbClr val="EEEDD3"/>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a:noFill/>
                </a:ln>
                <a:solidFill>
                  <a:srgbClr val="00473C"/>
                </a:solidFill>
                <a:effectLst/>
                <a:uLnTx/>
                <a:uFillTx/>
                <a:latin typeface="Signika Medium" pitchFamily="2" charset="77"/>
                <a:ea typeface="+mn-ea"/>
                <a:cs typeface="+mn-cs"/>
              </a:rPr>
              <a:t>Réduire de 55% </a:t>
            </a:r>
            <a: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t>les émissions </a:t>
            </a:r>
            <a:b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br>
            <a:r>
              <a:rPr kumimoji="0" lang="fr-FR" sz="2000" b="0" i="0" u="none" strike="noStrike" kern="1200" cap="none" spc="0" normalizeH="0" baseline="0" noProof="0" dirty="0">
                <a:ln>
                  <a:noFill/>
                </a:ln>
                <a:solidFill>
                  <a:srgbClr val="00473C"/>
                </a:solidFill>
                <a:effectLst/>
                <a:uLnTx/>
                <a:uFillTx/>
                <a:latin typeface="Signika Light" pitchFamily="2" charset="77"/>
                <a:ea typeface="+mn-ea"/>
                <a:cs typeface="+mn-cs"/>
              </a:rPr>
              <a:t>de GES en 2030 par rapport à 1990</a:t>
            </a:r>
          </a:p>
        </p:txBody>
      </p:sp>
      <p:sp>
        <p:nvSpPr>
          <p:cNvPr id="13" name="Espace réservé du numéro de diapositive 12">
            <a:extLst>
              <a:ext uri="{FF2B5EF4-FFF2-40B4-BE49-F238E27FC236}">
                <a16:creationId xmlns:a16="http://schemas.microsoft.com/office/drawing/2014/main" id="{F8EE4E39-350E-C232-ED8D-CA791548A500}"/>
              </a:ext>
            </a:extLst>
          </p:cNvPr>
          <p:cNvSpPr>
            <a:spLocks noGrp="1"/>
          </p:cNvSpPr>
          <p:nvPr>
            <p:ph type="sldNum" sz="quarter" idx="4"/>
          </p:nvPr>
        </p:nvSpPr>
        <p:spPr>
          <a:xfrm>
            <a:off x="9188993" y="6313487"/>
            <a:ext cx="2743200" cy="3651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F812-EDFD-BC43-BC77-221FBBFA9DD2}" type="slidenum">
              <a:rPr kumimoji="0" lang="fr-FR" sz="800" b="0" i="0" u="none" strike="noStrike" kern="1200" cap="none" spc="0" normalizeH="0" baseline="0" noProof="0" smtClean="0">
                <a:ln>
                  <a:noFill/>
                </a:ln>
                <a:solidFill>
                  <a:prstClr val="white"/>
                </a:solidFill>
                <a:effectLst/>
                <a:uLnTx/>
                <a:uFillTx/>
                <a:latin typeface="Signika" pitchFamily="2" charset="77"/>
                <a:ea typeface="+mj-ea"/>
                <a:cs typeface="+mj-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800" b="0" i="0" u="none" strike="noStrike" kern="1200" cap="none" spc="0" normalizeH="0" baseline="0" noProof="0" dirty="0">
              <a:ln>
                <a:noFill/>
              </a:ln>
              <a:solidFill>
                <a:prstClr val="white"/>
              </a:solidFill>
              <a:effectLst/>
              <a:uLnTx/>
              <a:uFillTx/>
              <a:latin typeface="Signika" pitchFamily="2" charset="77"/>
              <a:ea typeface="+mj-ea"/>
              <a:cs typeface="+mj-cs"/>
            </a:endParaRPr>
          </a:p>
        </p:txBody>
      </p:sp>
      <p:sp>
        <p:nvSpPr>
          <p:cNvPr id="3" name="Rectangle : coins arrondis 2">
            <a:extLst>
              <a:ext uri="{FF2B5EF4-FFF2-40B4-BE49-F238E27FC236}">
                <a16:creationId xmlns:a16="http://schemas.microsoft.com/office/drawing/2014/main" id="{6187EF96-7345-E129-9E72-C37A27F36BCD}"/>
              </a:ext>
            </a:extLst>
          </p:cNvPr>
          <p:cNvSpPr/>
          <p:nvPr/>
        </p:nvSpPr>
        <p:spPr>
          <a:xfrm>
            <a:off x="4157592" y="5214875"/>
            <a:ext cx="3876810" cy="1116000"/>
          </a:xfrm>
          <a:prstGeom prst="roundRect">
            <a:avLst>
              <a:gd name="adj" fmla="val 27816"/>
            </a:avLst>
          </a:prstGeom>
          <a:solidFill>
            <a:srgbClr val="EEEDD3"/>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16000" rIns="216000" bIns="251999" rtlCol="0" anchor="ctr"/>
          <a:lstStyle/>
          <a:p>
            <a:pPr algn="ctr">
              <a:spcBef>
                <a:spcPts val="300"/>
              </a:spcBef>
            </a:pPr>
            <a:r>
              <a:rPr lang="fr-FR" sz="2000" dirty="0">
                <a:solidFill>
                  <a:srgbClr val="00473C"/>
                </a:solidFill>
                <a:latin typeface="Signika Light" pitchFamily="2" charset="77"/>
              </a:rPr>
              <a:t>Enjeu de souveraineté &amp; de circularité dans nos modèles </a:t>
            </a:r>
          </a:p>
        </p:txBody>
      </p:sp>
    </p:spTree>
    <p:extLst>
      <p:ext uri="{BB962C8B-B14F-4D97-AF65-F5344CB8AC3E}">
        <p14:creationId xmlns:p14="http://schemas.microsoft.com/office/powerpoint/2010/main" val="3913889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6210A70-8A2B-C9AA-5326-1F62F5E029E5}"/>
              </a:ext>
            </a:extLst>
          </p:cNvPr>
          <p:cNvSpPr>
            <a:spLocks noGrp="1"/>
          </p:cNvSpPr>
          <p:nvPr>
            <p:ph type="title"/>
          </p:nvPr>
        </p:nvSpPr>
        <p:spPr/>
        <p:txBody>
          <a:bodyPr>
            <a:noAutofit/>
          </a:bodyPr>
          <a:lstStyle/>
          <a:p>
            <a:r>
              <a:rPr lang="fr-FR" dirty="0">
                <a:effectLst/>
                <a:latin typeface="Signika Medium" pitchFamily="2" charset="77"/>
              </a:rPr>
              <a:t>GRDF se fixe </a:t>
            </a:r>
            <a:r>
              <a:rPr lang="fr-FR" dirty="0">
                <a:solidFill>
                  <a:srgbClr val="9ECC9A"/>
                </a:solidFill>
                <a:effectLst/>
                <a:latin typeface="Signika Medium" pitchFamily="2" charset="77"/>
              </a:rPr>
              <a:t>des objectifs de diminution </a:t>
            </a:r>
            <a:br>
              <a:rPr lang="fr-FR" dirty="0">
                <a:solidFill>
                  <a:schemeClr val="accent1"/>
                </a:solidFill>
                <a:effectLst/>
                <a:latin typeface="Signika Medium" pitchFamily="2" charset="77"/>
              </a:rPr>
            </a:br>
            <a:r>
              <a:rPr lang="fr-FR" dirty="0">
                <a:effectLst/>
                <a:latin typeface="Signika Medium" pitchFamily="2" charset="77"/>
              </a:rPr>
              <a:t>sur ses émissions GES</a:t>
            </a:r>
            <a:endParaRPr lang="fr-FR" dirty="0">
              <a:latin typeface="Signika Medium" pitchFamily="2" charset="77"/>
            </a:endParaRPr>
          </a:p>
        </p:txBody>
      </p:sp>
      <p:cxnSp>
        <p:nvCxnSpPr>
          <p:cNvPr id="6" name="Connecteur droit 5">
            <a:extLst>
              <a:ext uri="{FF2B5EF4-FFF2-40B4-BE49-F238E27FC236}">
                <a16:creationId xmlns:a16="http://schemas.microsoft.com/office/drawing/2014/main" id="{06D762EC-53ED-45BF-2F96-CC098EDEAEAB}"/>
              </a:ext>
            </a:extLst>
          </p:cNvPr>
          <p:cNvCxnSpPr/>
          <p:nvPr/>
        </p:nvCxnSpPr>
        <p:spPr>
          <a:xfrm>
            <a:off x="479425" y="1800288"/>
            <a:ext cx="566455" cy="0"/>
          </a:xfrm>
          <a:prstGeom prst="line">
            <a:avLst/>
          </a:prstGeom>
          <a:ln w="57150" cap="rnd">
            <a:solidFill>
              <a:srgbClr val="FAB200"/>
            </a:solidFill>
            <a:round/>
          </a:ln>
        </p:spPr>
        <p:style>
          <a:lnRef idx="2">
            <a:schemeClr val="accent1"/>
          </a:lnRef>
          <a:fillRef idx="0">
            <a:schemeClr val="accent1"/>
          </a:fillRef>
          <a:effectRef idx="1">
            <a:schemeClr val="accent1"/>
          </a:effectRef>
          <a:fontRef idx="minor">
            <a:schemeClr val="tx1"/>
          </a:fontRef>
        </p:style>
      </p:cxnSp>
      <p:graphicFrame>
        <p:nvGraphicFramePr>
          <p:cNvPr id="9" name="Graphique 8">
            <a:extLst>
              <a:ext uri="{FF2B5EF4-FFF2-40B4-BE49-F238E27FC236}">
                <a16:creationId xmlns:a16="http://schemas.microsoft.com/office/drawing/2014/main" id="{34EFE11B-2162-A98B-6701-9BB16B70E20C}"/>
              </a:ext>
            </a:extLst>
          </p:cNvPr>
          <p:cNvGraphicFramePr>
            <a:graphicFrameLocks noChangeAspect="1"/>
          </p:cNvGraphicFramePr>
          <p:nvPr/>
        </p:nvGraphicFramePr>
        <p:xfrm>
          <a:off x="4284000" y="2750366"/>
          <a:ext cx="3644141" cy="3482358"/>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a:extLst>
              <a:ext uri="{FF2B5EF4-FFF2-40B4-BE49-F238E27FC236}">
                <a16:creationId xmlns:a16="http://schemas.microsoft.com/office/drawing/2014/main" id="{EE8735FA-7B31-FB7E-193B-39328B853DD5}"/>
              </a:ext>
            </a:extLst>
          </p:cNvPr>
          <p:cNvSpPr txBox="1"/>
          <p:nvPr/>
        </p:nvSpPr>
        <p:spPr>
          <a:xfrm>
            <a:off x="230390" y="3134251"/>
            <a:ext cx="3450485" cy="2714589"/>
          </a:xfrm>
          <a:prstGeom prst="rect">
            <a:avLst/>
          </a:prstGeom>
          <a:noFill/>
        </p:spPr>
        <p:txBody>
          <a:bodyPr wrap="square" rtlCol="0">
            <a:spAutoFit/>
          </a:bodyPr>
          <a:lstStyle/>
          <a:p>
            <a:pPr marL="36000" marR="0" lvl="0" indent="0" algn="r" defTabSz="914400" rtl="0" eaLnBrk="1" fontAlgn="auto" latinLnBrk="0" hangingPunct="1">
              <a:lnSpc>
                <a:spcPct val="90000"/>
              </a:lnSpc>
              <a:spcBef>
                <a:spcPts val="500"/>
              </a:spcBef>
              <a:spcAft>
                <a:spcPts val="0"/>
              </a:spcAft>
              <a:buClrTx/>
              <a:buSzTx/>
              <a:buFontTx/>
              <a:buNone/>
              <a:tabLst/>
              <a:defRPr/>
            </a:pPr>
            <a:r>
              <a:rPr kumimoji="0" lang="fr-FR" sz="2000" b="0" i="0" u="none" strike="noStrike" kern="1200" cap="none" spc="0" normalizeH="0" baseline="0" noProof="0" dirty="0">
                <a:ln>
                  <a:noFill/>
                </a:ln>
                <a:solidFill>
                  <a:srgbClr val="00473C"/>
                </a:solidFill>
                <a:effectLst/>
                <a:uLnTx/>
                <a:uFillTx/>
                <a:latin typeface="Signika" pitchFamily="2" charset="77"/>
                <a:ea typeface="Inter Tight SemiBold" pitchFamily="2" charset="0"/>
                <a:cs typeface="Inter Tight SemiBold" pitchFamily="2" charset="0"/>
              </a:rPr>
              <a:t>Nos propres </a:t>
            </a:r>
            <a:br>
              <a:rPr kumimoji="0" lang="fr-FR" sz="2000" b="0" i="0" u="none" strike="noStrike" kern="1200" cap="none" spc="0" normalizeH="0" baseline="0" noProof="0" dirty="0">
                <a:ln>
                  <a:noFill/>
                </a:ln>
                <a:solidFill>
                  <a:srgbClr val="00473C"/>
                </a:solidFill>
                <a:effectLst/>
                <a:uLnTx/>
                <a:uFillTx/>
                <a:latin typeface="Signika" pitchFamily="2" charset="77"/>
                <a:ea typeface="Inter Tight SemiBold" pitchFamily="2" charset="0"/>
                <a:cs typeface="Inter Tight SemiBold" pitchFamily="2" charset="0"/>
              </a:rPr>
            </a:br>
            <a:r>
              <a:rPr kumimoji="0" lang="fr-FR" sz="2000" b="0" i="0" u="none" strike="noStrike" kern="1200" cap="none" spc="0" normalizeH="0" baseline="0" noProof="0" dirty="0">
                <a:ln>
                  <a:noFill/>
                </a:ln>
                <a:solidFill>
                  <a:srgbClr val="00473C"/>
                </a:solidFill>
                <a:effectLst/>
                <a:uLnTx/>
                <a:uFillTx/>
                <a:latin typeface="Signika" pitchFamily="2" charset="77"/>
                <a:ea typeface="Inter Tight SemiBold" pitchFamily="2" charset="0"/>
                <a:cs typeface="Inter Tight SemiBold" pitchFamily="2" charset="0"/>
              </a:rPr>
              <a:t>émissions </a:t>
            </a:r>
          </a:p>
          <a:p>
            <a:pPr marL="36000" marR="0" lvl="0" indent="0" algn="r" defTabSz="914400" rtl="0" eaLnBrk="1" fontAlgn="auto" latinLnBrk="0" hangingPunct="1">
              <a:lnSpc>
                <a:spcPct val="90000"/>
              </a:lnSpc>
              <a:spcBef>
                <a:spcPts val="500"/>
              </a:spcBef>
              <a:spcAft>
                <a:spcPts val="0"/>
              </a:spcAft>
              <a:buClrTx/>
              <a:buSzTx/>
              <a:buFontTx/>
              <a:buNone/>
              <a:tabLst/>
              <a:defRPr/>
            </a:pP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Emission </a:t>
            </a:r>
            <a:b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b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de méthane</a:t>
            </a:r>
          </a:p>
          <a:p>
            <a:pPr marL="36000" marR="0" lvl="0" indent="0" algn="r" defTabSz="914400" rtl="0" eaLnBrk="1" fontAlgn="auto" latinLnBrk="0" hangingPunct="1">
              <a:lnSpc>
                <a:spcPct val="90000"/>
              </a:lnSpc>
              <a:spcBef>
                <a:spcPts val="500"/>
              </a:spcBef>
              <a:spcAft>
                <a:spcPts val="0"/>
              </a:spcAft>
              <a:buClrTx/>
              <a:buSzTx/>
              <a:buFontTx/>
              <a:buNone/>
              <a:tabLst/>
              <a:defRPr/>
            </a:pP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Travaux et </a:t>
            </a:r>
            <a:b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b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modernisation </a:t>
            </a:r>
            <a:b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b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du réseau</a:t>
            </a:r>
          </a:p>
          <a:p>
            <a:pPr marL="36000" marR="0" lvl="0" indent="0" algn="r" defTabSz="914400" rtl="0" eaLnBrk="1" fontAlgn="auto" latinLnBrk="0" hangingPunct="1">
              <a:lnSpc>
                <a:spcPct val="90000"/>
              </a:lnSpc>
              <a:spcBef>
                <a:spcPts val="500"/>
              </a:spcBef>
              <a:spcAft>
                <a:spcPts val="0"/>
              </a:spcAft>
              <a:buClrTx/>
              <a:buSzTx/>
              <a:buFontTx/>
              <a:buNone/>
              <a:tabLst/>
              <a:defRPr/>
            </a:pP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Achats</a:t>
            </a:r>
          </a:p>
          <a:p>
            <a:pPr marL="36000" marR="0" lvl="0" indent="0" algn="r" defTabSz="914400" rtl="0" eaLnBrk="1" fontAlgn="auto" latinLnBrk="0" hangingPunct="1">
              <a:lnSpc>
                <a:spcPct val="90000"/>
              </a:lnSpc>
              <a:spcBef>
                <a:spcPts val="500"/>
              </a:spcBef>
              <a:spcAft>
                <a:spcPts val="0"/>
              </a:spcAft>
              <a:buClrTx/>
              <a:buSzTx/>
              <a:buFontTx/>
              <a:buNone/>
              <a:tabLst/>
              <a:defRPr/>
            </a:pP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Vie de l’entreprise</a:t>
            </a:r>
            <a:endParaRPr kumimoji="0" lang="fr-FR" sz="1400" b="0" i="0" u="none" strike="noStrike" kern="1200" cap="none" spc="0" normalizeH="0" baseline="0" noProof="0" dirty="0">
              <a:ln>
                <a:noFill/>
              </a:ln>
              <a:solidFill>
                <a:srgbClr val="00473C"/>
              </a:solidFill>
              <a:effectLst/>
              <a:uLnTx/>
              <a:uFillTx/>
              <a:latin typeface="Signika Light" pitchFamily="2" charset="77"/>
              <a:ea typeface="Inter Tight" pitchFamily="2" charset="0"/>
              <a:cs typeface="Inter Tight" pitchFamily="2" charset="0"/>
            </a:endParaRPr>
          </a:p>
          <a:p>
            <a:pPr marL="36000" marR="0" lvl="0" indent="0" algn="r" defTabSz="914400" rtl="0" eaLnBrk="1" fontAlgn="auto" latinLnBrk="0" hangingPunct="1">
              <a:lnSpc>
                <a:spcPct val="90000"/>
              </a:lnSpc>
              <a:spcBef>
                <a:spcPts val="500"/>
              </a:spcBef>
              <a:spcAft>
                <a:spcPts val="0"/>
              </a:spcAft>
              <a:buClrTx/>
              <a:buSzTx/>
              <a:buFontTx/>
              <a:buNone/>
              <a:tabLst/>
              <a:defRPr/>
            </a:pPr>
            <a:r>
              <a:rPr kumimoji="0" lang="fr-FR" sz="14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0,668</a:t>
            </a:r>
            <a:r>
              <a:rPr kumimoji="0" lang="fr-FR" sz="1400" b="0" i="0" u="none" strike="noStrike" kern="1200" cap="none" spc="0" normalizeH="0" baseline="0" noProof="0" dirty="0">
                <a:ln>
                  <a:noFill/>
                </a:ln>
                <a:solidFill>
                  <a:srgbClr val="00473C"/>
                </a:solidFill>
                <a:effectLst/>
                <a:uLnTx/>
                <a:uFillTx/>
                <a:latin typeface="Signika Light" pitchFamily="2" charset="77"/>
                <a:ea typeface="Inter Tight" pitchFamily="2" charset="0"/>
                <a:cs typeface="Inter Tight" pitchFamily="2" charset="0"/>
              </a:rPr>
              <a:t> Mt </a:t>
            </a:r>
            <a:r>
              <a:rPr kumimoji="0" lang="fr-FR" sz="1400" b="0" i="0" u="none" strike="noStrike" kern="1200" cap="none" spc="0" normalizeH="0" baseline="0" noProof="0" dirty="0" err="1">
                <a:ln>
                  <a:noFill/>
                </a:ln>
                <a:solidFill>
                  <a:srgbClr val="00473C"/>
                </a:solidFill>
                <a:effectLst/>
                <a:uLnTx/>
                <a:uFillTx/>
                <a:latin typeface="Signika Light" pitchFamily="2" charset="77"/>
                <a:ea typeface="Inter Tight" pitchFamily="2" charset="0"/>
                <a:cs typeface="Inter Tight" pitchFamily="2" charset="0"/>
              </a:rPr>
              <a:t>CO₂eq</a:t>
            </a:r>
            <a:endParaRPr kumimoji="0" lang="fr-FR" sz="1400" b="0" i="0" u="none" strike="noStrike" kern="1200" cap="none" spc="0" normalizeH="0" baseline="0" noProof="0" dirty="0">
              <a:ln>
                <a:noFill/>
              </a:ln>
              <a:solidFill>
                <a:srgbClr val="00473C"/>
              </a:solidFill>
              <a:effectLst/>
              <a:uLnTx/>
              <a:uFillTx/>
              <a:latin typeface="Signika Light" pitchFamily="2" charset="77"/>
              <a:ea typeface="Inter Tight" pitchFamily="2" charset="0"/>
              <a:cs typeface="Inter Tight" pitchFamily="2" charset="0"/>
            </a:endParaRPr>
          </a:p>
        </p:txBody>
      </p:sp>
      <p:sp>
        <p:nvSpPr>
          <p:cNvPr id="13" name="Rectangle : coins arrondis 12">
            <a:extLst>
              <a:ext uri="{FF2B5EF4-FFF2-40B4-BE49-F238E27FC236}">
                <a16:creationId xmlns:a16="http://schemas.microsoft.com/office/drawing/2014/main" id="{08274F7C-0A68-98B4-4A1F-541B61408482}"/>
              </a:ext>
            </a:extLst>
          </p:cNvPr>
          <p:cNvSpPr/>
          <p:nvPr/>
        </p:nvSpPr>
        <p:spPr>
          <a:xfrm>
            <a:off x="8153400" y="3564009"/>
            <a:ext cx="5529943" cy="3707648"/>
          </a:xfrm>
          <a:prstGeom prst="roundRect">
            <a:avLst>
              <a:gd name="adj" fmla="val 10971"/>
            </a:avLst>
          </a:prstGeom>
          <a:solidFill>
            <a:srgbClr val="EEED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ignika" pitchFamily="2" charset="77"/>
              <a:ea typeface="+mn-ea"/>
              <a:cs typeface="+mn-cs"/>
            </a:endParaRPr>
          </a:p>
        </p:txBody>
      </p:sp>
      <p:grpSp>
        <p:nvGrpSpPr>
          <p:cNvPr id="15" name="Groupe 14">
            <a:extLst>
              <a:ext uri="{FF2B5EF4-FFF2-40B4-BE49-F238E27FC236}">
                <a16:creationId xmlns:a16="http://schemas.microsoft.com/office/drawing/2014/main" id="{BE150AE6-2833-5A50-84E5-1165EA90A177}"/>
              </a:ext>
            </a:extLst>
          </p:cNvPr>
          <p:cNvGrpSpPr/>
          <p:nvPr/>
        </p:nvGrpSpPr>
        <p:grpSpPr>
          <a:xfrm>
            <a:off x="3983709" y="4380933"/>
            <a:ext cx="4261210" cy="221225"/>
            <a:chOff x="4016959" y="3932050"/>
            <a:chExt cx="4261210" cy="221225"/>
          </a:xfrm>
        </p:grpSpPr>
        <p:sp>
          <p:nvSpPr>
            <p:cNvPr id="11" name="Rectangle : coins arrondis 10">
              <a:extLst>
                <a:ext uri="{FF2B5EF4-FFF2-40B4-BE49-F238E27FC236}">
                  <a16:creationId xmlns:a16="http://schemas.microsoft.com/office/drawing/2014/main" id="{4D3685C0-4277-A11F-2573-D0720EC493A8}"/>
                </a:ext>
              </a:extLst>
            </p:cNvPr>
            <p:cNvSpPr/>
            <p:nvPr/>
          </p:nvSpPr>
          <p:spPr>
            <a:xfrm rot="18900000">
              <a:off x="4016959" y="3932050"/>
              <a:ext cx="221225" cy="221225"/>
            </a:xfrm>
            <a:prstGeom prst="roundRect">
              <a:avLst/>
            </a:prstGeom>
            <a:solidFill>
              <a:srgbClr val="9ECC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 coins arrondis 13">
              <a:extLst>
                <a:ext uri="{FF2B5EF4-FFF2-40B4-BE49-F238E27FC236}">
                  <a16:creationId xmlns:a16="http://schemas.microsoft.com/office/drawing/2014/main" id="{B804102B-AF90-B78D-723D-A93E8F0ED159}"/>
                </a:ext>
              </a:extLst>
            </p:cNvPr>
            <p:cNvSpPr/>
            <p:nvPr/>
          </p:nvSpPr>
          <p:spPr>
            <a:xfrm rot="18900000">
              <a:off x="8056944" y="3932050"/>
              <a:ext cx="221225" cy="221225"/>
            </a:xfrm>
            <a:prstGeom prst="roundRect">
              <a:avLst/>
            </a:prstGeom>
            <a:solidFill>
              <a:srgbClr val="004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7" name="Connecteur droit 16">
            <a:extLst>
              <a:ext uri="{FF2B5EF4-FFF2-40B4-BE49-F238E27FC236}">
                <a16:creationId xmlns:a16="http://schemas.microsoft.com/office/drawing/2014/main" id="{93B16395-4BC6-2CC6-94DE-6FF752629157}"/>
              </a:ext>
            </a:extLst>
          </p:cNvPr>
          <p:cNvCxnSpPr>
            <a:cxnSpLocks/>
          </p:cNvCxnSpPr>
          <p:nvPr/>
        </p:nvCxnSpPr>
        <p:spPr>
          <a:xfrm rot="5400000">
            <a:off x="4683419" y="3846726"/>
            <a:ext cx="0" cy="1289638"/>
          </a:xfrm>
          <a:prstGeom prst="line">
            <a:avLst/>
          </a:prstGeom>
          <a:ln>
            <a:solidFill>
              <a:srgbClr val="9ECC9A"/>
            </a:solidFill>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50FC4BFF-DF90-ECD6-FC38-2B87D86D5E87}"/>
              </a:ext>
            </a:extLst>
          </p:cNvPr>
          <p:cNvSpPr txBox="1"/>
          <p:nvPr/>
        </p:nvSpPr>
        <p:spPr>
          <a:xfrm>
            <a:off x="8515996" y="4345587"/>
            <a:ext cx="3450485" cy="1278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fr-FR" sz="2000" b="0" i="0" u="none" strike="noStrike" kern="1200" cap="none" spc="0" normalizeH="0" baseline="0" noProof="0" dirty="0">
                <a:ln>
                  <a:noFill/>
                </a:ln>
                <a:solidFill>
                  <a:srgbClr val="00473C"/>
                </a:solidFill>
                <a:effectLst/>
                <a:uLnTx/>
                <a:uFillTx/>
                <a:latin typeface="Signika" pitchFamily="2" charset="77"/>
                <a:ea typeface="Inter Tight SemiBold" pitchFamily="2" charset="0"/>
                <a:cs typeface="Inter Tight SemiBold" pitchFamily="2" charset="0"/>
              </a:rPr>
              <a:t>Consommation gaz </a:t>
            </a:r>
            <a:br>
              <a:rPr kumimoji="0" lang="fr-FR" sz="2000" b="0" i="0" u="none" strike="noStrike" kern="1200" cap="none" spc="0" normalizeH="0" baseline="0" noProof="0" dirty="0">
                <a:ln>
                  <a:noFill/>
                </a:ln>
                <a:solidFill>
                  <a:srgbClr val="00473C"/>
                </a:solidFill>
                <a:effectLst/>
                <a:uLnTx/>
                <a:uFillTx/>
                <a:latin typeface="Signika" pitchFamily="2" charset="77"/>
                <a:ea typeface="Inter Tight SemiBold" pitchFamily="2" charset="0"/>
                <a:cs typeface="Inter Tight SemiBold" pitchFamily="2" charset="0"/>
              </a:rPr>
            </a:br>
            <a:r>
              <a:rPr kumimoji="0" lang="fr-FR" sz="2000" b="0" i="0" u="none" strike="noStrike" kern="1200" cap="none" spc="0" normalizeH="0" baseline="0" noProof="0" dirty="0">
                <a:ln>
                  <a:noFill/>
                </a:ln>
                <a:solidFill>
                  <a:srgbClr val="00473C"/>
                </a:solidFill>
                <a:effectLst/>
                <a:uLnTx/>
                <a:uFillTx/>
                <a:latin typeface="Signika" pitchFamily="2" charset="77"/>
                <a:ea typeface="Inter Tight SemiBold" pitchFamily="2" charset="0"/>
                <a:cs typeface="Inter Tight SemiBold" pitchFamily="2" charset="0"/>
              </a:rPr>
              <a:t>de nos clients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rPr>
              <a:t>47,3 Mt </a:t>
            </a:r>
            <a:r>
              <a:rPr kumimoji="0" lang="fr-FR" sz="1600" b="0" i="0" u="none" strike="noStrike" kern="1200" cap="none" spc="0" normalizeH="0" baseline="0" noProof="0" dirty="0" err="1">
                <a:ln>
                  <a:noFill/>
                </a:ln>
                <a:solidFill>
                  <a:srgbClr val="00473C"/>
                </a:solidFill>
                <a:effectLst/>
                <a:uLnTx/>
                <a:uFillTx/>
                <a:latin typeface="Signika Light" pitchFamily="2" charset="77"/>
                <a:ea typeface="Inter Tight SemiBold" pitchFamily="2" charset="0"/>
                <a:cs typeface="Inter Tight SemiBold" pitchFamily="2" charset="0"/>
              </a:rPr>
              <a:t>CO₂eq</a:t>
            </a:r>
            <a:endParaRPr kumimoji="0" lang="fr-FR" sz="1600" b="0" i="0" u="none" strike="noStrike" kern="1200" cap="none" spc="0" normalizeH="0" baseline="0" noProof="0" dirty="0">
              <a:ln>
                <a:noFill/>
              </a:ln>
              <a:solidFill>
                <a:srgbClr val="00473C"/>
              </a:solidFill>
              <a:effectLst/>
              <a:uLnTx/>
              <a:uFillTx/>
              <a:latin typeface="Signika Light" pitchFamily="2" charset="77"/>
              <a:ea typeface="Inter Tight SemiBold" pitchFamily="2" charset="0"/>
              <a:cs typeface="Inter Tight SemiBold" pitchFamily="2" charset="0"/>
            </a:endParaRPr>
          </a:p>
          <a:p>
            <a:pPr marL="36000" marR="0" lvl="0" indent="0" algn="l" defTabSz="914400" rtl="0" eaLnBrk="1" fontAlgn="auto" latinLnBrk="0" hangingPunct="1">
              <a:lnSpc>
                <a:spcPct val="90000"/>
              </a:lnSpc>
              <a:spcBef>
                <a:spcPts val="500"/>
              </a:spcBef>
              <a:spcAft>
                <a:spcPts val="0"/>
              </a:spcAft>
              <a:buClrTx/>
              <a:buSzTx/>
              <a:buFontTx/>
              <a:buNone/>
              <a:tabLst/>
              <a:defRPr/>
            </a:pPr>
            <a:endParaRPr kumimoji="0" lang="fr-FR" sz="1400" b="0" i="0" u="none" strike="noStrike" kern="1200" cap="none" spc="0" normalizeH="0" baseline="0" noProof="0" dirty="0">
              <a:ln>
                <a:noFill/>
              </a:ln>
              <a:solidFill>
                <a:srgbClr val="00473C"/>
              </a:solidFill>
              <a:effectLst/>
              <a:uLnTx/>
              <a:uFillTx/>
              <a:latin typeface="Signika Light" pitchFamily="2" charset="77"/>
              <a:ea typeface="Inter Tight" pitchFamily="2" charset="0"/>
              <a:cs typeface="Inter Tight" pitchFamily="2" charset="0"/>
            </a:endParaRPr>
          </a:p>
        </p:txBody>
      </p:sp>
      <p:cxnSp>
        <p:nvCxnSpPr>
          <p:cNvPr id="19" name="Connecteur droit 18">
            <a:extLst>
              <a:ext uri="{FF2B5EF4-FFF2-40B4-BE49-F238E27FC236}">
                <a16:creationId xmlns:a16="http://schemas.microsoft.com/office/drawing/2014/main" id="{A14F1A9F-1D45-23EE-5C38-69127C53AA6C}"/>
              </a:ext>
            </a:extLst>
          </p:cNvPr>
          <p:cNvCxnSpPr>
            <a:cxnSpLocks/>
          </p:cNvCxnSpPr>
          <p:nvPr/>
        </p:nvCxnSpPr>
        <p:spPr>
          <a:xfrm rot="5400000">
            <a:off x="7526372" y="3846726"/>
            <a:ext cx="0" cy="1289638"/>
          </a:xfrm>
          <a:prstGeom prst="line">
            <a:avLst/>
          </a:prstGeom>
          <a:ln>
            <a:solidFill>
              <a:srgbClr val="00473C"/>
            </a:solidFill>
          </a:ln>
        </p:spPr>
        <p:style>
          <a:lnRef idx="2">
            <a:schemeClr val="accent1"/>
          </a:lnRef>
          <a:fillRef idx="0">
            <a:schemeClr val="accent1"/>
          </a:fillRef>
          <a:effectRef idx="1">
            <a:schemeClr val="accent1"/>
          </a:effectRef>
          <a:fontRef idx="minor">
            <a:schemeClr val="tx1"/>
          </a:fontRef>
        </p:style>
      </p:cxnSp>
      <p:sp>
        <p:nvSpPr>
          <p:cNvPr id="8" name="Rectangle : coins arrondis 7">
            <a:extLst>
              <a:ext uri="{FF2B5EF4-FFF2-40B4-BE49-F238E27FC236}">
                <a16:creationId xmlns:a16="http://schemas.microsoft.com/office/drawing/2014/main" id="{76D6982C-85AA-D5BF-AE12-409E32AFE84E}"/>
              </a:ext>
            </a:extLst>
          </p:cNvPr>
          <p:cNvSpPr/>
          <p:nvPr/>
        </p:nvSpPr>
        <p:spPr>
          <a:xfrm>
            <a:off x="4706112" y="1823632"/>
            <a:ext cx="2779776" cy="926734"/>
          </a:xfrm>
          <a:prstGeom prst="roundRect">
            <a:avLst>
              <a:gd name="adj" fmla="val 50000"/>
            </a:avLst>
          </a:prstGeom>
          <a:solidFill>
            <a:srgbClr val="D5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73C"/>
                </a:solidFill>
                <a:effectLst/>
                <a:uLnTx/>
                <a:uFillTx/>
                <a:latin typeface="Signika" pitchFamily="2" charset="77"/>
                <a:ea typeface="Inter Tight" pitchFamily="2" charset="0"/>
                <a:cs typeface="Inter Tight" pitchFamily="2" charset="0"/>
              </a:rPr>
              <a:t>Bilan carbone </a:t>
            </a:r>
            <a:br>
              <a:rPr kumimoji="0" lang="fr-FR" sz="1800" b="0" i="0" u="none" strike="noStrike" kern="1200" cap="none" spc="0" normalizeH="0" baseline="0" noProof="0" dirty="0">
                <a:ln>
                  <a:noFill/>
                </a:ln>
                <a:solidFill>
                  <a:srgbClr val="00473C"/>
                </a:solidFill>
                <a:effectLst/>
                <a:uLnTx/>
                <a:uFillTx/>
                <a:latin typeface="Signika" pitchFamily="2" charset="77"/>
                <a:ea typeface="Inter Tight" pitchFamily="2" charset="0"/>
                <a:cs typeface="Inter Tight" pitchFamily="2" charset="0"/>
              </a:rPr>
            </a:br>
            <a:r>
              <a:rPr kumimoji="0" lang="fr-FR" sz="1800" b="0" i="0" u="none" strike="noStrike" kern="1200" cap="none" spc="0" normalizeH="0" baseline="0" noProof="0" dirty="0">
                <a:ln>
                  <a:noFill/>
                </a:ln>
                <a:solidFill>
                  <a:srgbClr val="00473C"/>
                </a:solidFill>
                <a:effectLst/>
                <a:uLnTx/>
                <a:uFillTx/>
                <a:latin typeface="Signika" pitchFamily="2" charset="77"/>
                <a:ea typeface="Inter Tight" pitchFamily="2" charset="0"/>
                <a:cs typeface="Inter Tight" pitchFamily="2" charset="0"/>
              </a:rPr>
              <a:t>de GRDF en 2023</a:t>
            </a:r>
          </a:p>
        </p:txBody>
      </p:sp>
      <p:sp>
        <p:nvSpPr>
          <p:cNvPr id="2" name="Espace réservé du pied de page 4">
            <a:extLst>
              <a:ext uri="{FF2B5EF4-FFF2-40B4-BE49-F238E27FC236}">
                <a16:creationId xmlns:a16="http://schemas.microsoft.com/office/drawing/2014/main" id="{E5417BC1-23A7-A8DF-F7CA-B99026158F26}"/>
              </a:ext>
            </a:extLst>
          </p:cNvPr>
          <p:cNvSpPr>
            <a:spLocks noGrp="1"/>
          </p:cNvSpPr>
          <p:nvPr>
            <p:ph type="ftr" sz="quarter" idx="11"/>
          </p:nvPr>
        </p:nvSpPr>
        <p:spPr>
          <a:xfrm>
            <a:off x="1137919" y="6313487"/>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473C"/>
                </a:solidFill>
                <a:effectLst/>
                <a:uLnTx/>
                <a:uFillTx/>
                <a:latin typeface="Signika" pitchFamily="2" charset="77"/>
              </a:rPr>
              <a:t>Conférence de presse 2024</a:t>
            </a:r>
          </a:p>
        </p:txBody>
      </p:sp>
      <p:sp>
        <p:nvSpPr>
          <p:cNvPr id="3" name="Espace réservé du numéro de diapositive 5">
            <a:extLst>
              <a:ext uri="{FF2B5EF4-FFF2-40B4-BE49-F238E27FC236}">
                <a16:creationId xmlns:a16="http://schemas.microsoft.com/office/drawing/2014/main" id="{C0666211-A058-589E-810F-48F28BAB5A06}"/>
              </a:ext>
            </a:extLst>
          </p:cNvPr>
          <p:cNvSpPr>
            <a:spLocks noGrp="1"/>
          </p:cNvSpPr>
          <p:nvPr>
            <p:ph type="sldNum" sz="quarter" idx="4"/>
          </p:nvPr>
        </p:nvSpPr>
        <p:spPr>
          <a:xfrm>
            <a:off x="9188993" y="6313487"/>
            <a:ext cx="2743200" cy="3651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F483E-095F-CB46-A5F6-8D3A2E8640DC}" type="slidenum">
              <a:rPr kumimoji="0" lang="fr-FR" sz="800" b="0" i="0" u="none" strike="noStrike" kern="1200" cap="none" spc="0" normalizeH="0" baseline="0" noProof="0" smtClean="0">
                <a:ln>
                  <a:noFill/>
                </a:ln>
                <a:solidFill>
                  <a:srgbClr val="00473C"/>
                </a:solidFill>
                <a:effectLst/>
                <a:uLnTx/>
                <a:uFillTx/>
                <a:latin typeface="Signika" pitchFamily="2" charset="77"/>
                <a:ea typeface="+mj-ea"/>
                <a:cs typeface="+mj-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800" b="0" i="0" u="none" strike="noStrike" kern="1200" cap="none" spc="0" normalizeH="0" baseline="0" noProof="0" dirty="0">
              <a:ln>
                <a:noFill/>
              </a:ln>
              <a:solidFill>
                <a:srgbClr val="00473C"/>
              </a:solidFill>
              <a:effectLst/>
              <a:uLnTx/>
              <a:uFillTx/>
              <a:latin typeface="Signika" pitchFamily="2" charset="77"/>
              <a:ea typeface="+mj-ea"/>
              <a:cs typeface="+mj-cs"/>
            </a:endParaRPr>
          </a:p>
        </p:txBody>
      </p:sp>
    </p:spTree>
    <p:extLst>
      <p:ext uri="{BB962C8B-B14F-4D97-AF65-F5344CB8AC3E}">
        <p14:creationId xmlns:p14="http://schemas.microsoft.com/office/powerpoint/2010/main" val="34369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DE53-BF16-2C52-5047-BE4062C6ACD1}"/>
              </a:ext>
            </a:extLst>
          </p:cNvPr>
          <p:cNvSpPr>
            <a:spLocks noGrp="1"/>
          </p:cNvSpPr>
          <p:nvPr>
            <p:ph type="title"/>
          </p:nvPr>
        </p:nvSpPr>
        <p:spPr/>
        <p:txBody>
          <a:bodyPr/>
          <a:lstStyle/>
          <a:p>
            <a:r>
              <a:rPr lang="fr-FR" dirty="0">
                <a:effectLst/>
              </a:rPr>
              <a:t>Trois leviers majeurs</a:t>
            </a:r>
            <a:endParaRPr lang="fr-FR" dirty="0">
              <a:solidFill>
                <a:schemeClr val="accent1"/>
              </a:solidFill>
            </a:endParaRPr>
          </a:p>
        </p:txBody>
      </p:sp>
      <p:sp>
        <p:nvSpPr>
          <p:cNvPr id="3" name="Rectangle : coins arrondis 2">
            <a:extLst>
              <a:ext uri="{FF2B5EF4-FFF2-40B4-BE49-F238E27FC236}">
                <a16:creationId xmlns:a16="http://schemas.microsoft.com/office/drawing/2014/main" id="{075936E8-991A-0951-B24C-9EE4EBEEAA0A}"/>
              </a:ext>
            </a:extLst>
          </p:cNvPr>
          <p:cNvSpPr/>
          <p:nvPr/>
        </p:nvSpPr>
        <p:spPr>
          <a:xfrm>
            <a:off x="695325" y="1693050"/>
            <a:ext cx="3384451" cy="3888000"/>
          </a:xfrm>
          <a:prstGeom prst="roundRect">
            <a:avLst>
              <a:gd name="adj" fmla="val 6976"/>
            </a:avLst>
          </a:prstGeom>
          <a:solidFill>
            <a:srgbClr val="C8DBEE"/>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251999" rIns="251999" bIns="251999" rtlCol="0" anchor="t"/>
          <a:lstStyle/>
          <a:p>
            <a:r>
              <a:rPr lang="fr-FR" sz="5400" dirty="0">
                <a:solidFill>
                  <a:srgbClr val="1583C1"/>
                </a:solidFill>
                <a:latin typeface="Inter Tight" pitchFamily="2" charset="0"/>
                <a:ea typeface="Inter Tight" pitchFamily="2" charset="0"/>
                <a:cs typeface="Inter Tight" pitchFamily="2" charset="0"/>
              </a:rPr>
              <a:t>01.</a:t>
            </a:r>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r>
              <a:rPr lang="fr-FR" sz="2000" b="1" dirty="0">
                <a:solidFill>
                  <a:schemeClr val="tx1"/>
                </a:solidFill>
                <a:latin typeface="Inter Tight SemiBold" pitchFamily="2" charset="0"/>
                <a:ea typeface="Inter Tight SemiBold" pitchFamily="2" charset="0"/>
                <a:cs typeface="Inter Tight SemiBold" pitchFamily="2" charset="0"/>
              </a:rPr>
              <a:t>GRDF accompagne </a:t>
            </a:r>
            <a:r>
              <a:rPr lang="fr-FR" sz="2000" dirty="0">
                <a:solidFill>
                  <a:schemeClr val="tx1"/>
                </a:solidFill>
                <a:latin typeface="Inter Tight" pitchFamily="2" charset="0"/>
                <a:ea typeface="Inter Tight" pitchFamily="2" charset="0"/>
                <a:cs typeface="Inter Tight" pitchFamily="2" charset="0"/>
              </a:rPr>
              <a:t>tous les consommateurs de gaz pour réduire leur empreinte carbone</a:t>
            </a:r>
          </a:p>
          <a:p>
            <a:endParaRPr lang="fr-FR" sz="2000" dirty="0">
              <a:solidFill>
                <a:schemeClr val="tx1"/>
              </a:solidFill>
              <a:latin typeface="Inter Tight" pitchFamily="2" charset="0"/>
              <a:ea typeface="Inter Tight" pitchFamily="2" charset="0"/>
              <a:cs typeface="Inter Tight" pitchFamily="2" charset="0"/>
            </a:endParaRPr>
          </a:p>
          <a:p>
            <a:endParaRPr lang="fr-FR" sz="2000" dirty="0">
              <a:solidFill>
                <a:schemeClr val="tx1"/>
              </a:solidFill>
              <a:latin typeface="Inter Tight" pitchFamily="2" charset="0"/>
              <a:ea typeface="Inter Tight" pitchFamily="2" charset="0"/>
              <a:cs typeface="Inter Tight" pitchFamily="2" charset="0"/>
            </a:endParaRPr>
          </a:p>
        </p:txBody>
      </p:sp>
      <p:sp>
        <p:nvSpPr>
          <p:cNvPr id="5" name="Rectangle : coins arrondis 4">
            <a:extLst>
              <a:ext uri="{FF2B5EF4-FFF2-40B4-BE49-F238E27FC236}">
                <a16:creationId xmlns:a16="http://schemas.microsoft.com/office/drawing/2014/main" id="{FE484FE6-A84B-D33C-9CD9-C0996CF06643}"/>
              </a:ext>
            </a:extLst>
          </p:cNvPr>
          <p:cNvSpPr/>
          <p:nvPr/>
        </p:nvSpPr>
        <p:spPr>
          <a:xfrm>
            <a:off x="4403774" y="1693050"/>
            <a:ext cx="3384451" cy="3888000"/>
          </a:xfrm>
          <a:prstGeom prst="roundRect">
            <a:avLst>
              <a:gd name="adj" fmla="val 69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251999" rIns="251999" bIns="251999" rtlCol="0" anchor="t"/>
          <a:lstStyle/>
          <a:p>
            <a:r>
              <a:rPr lang="fr-FR" sz="5400" dirty="0">
                <a:solidFill>
                  <a:srgbClr val="5A7E64"/>
                </a:solidFill>
                <a:latin typeface="Inter Tight" pitchFamily="2" charset="0"/>
                <a:ea typeface="Inter Tight" pitchFamily="2" charset="0"/>
                <a:cs typeface="Inter Tight" pitchFamily="2" charset="0"/>
              </a:rPr>
              <a:t>02.</a:t>
            </a:r>
            <a:endParaRPr lang="fr-FR" sz="2400" dirty="0">
              <a:solidFill>
                <a:srgbClr val="5A7E64"/>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r>
              <a:rPr lang="fr-FR" sz="2000" b="1" dirty="0">
                <a:solidFill>
                  <a:schemeClr val="tx1"/>
                </a:solidFill>
                <a:latin typeface="Inter Tight SemiBold" pitchFamily="2" charset="0"/>
                <a:ea typeface="Inter Tight SemiBold" pitchFamily="2" charset="0"/>
                <a:cs typeface="Inter Tight SemiBold" pitchFamily="2" charset="0"/>
              </a:rPr>
              <a:t>GRDF se mobilise</a:t>
            </a:r>
            <a:br>
              <a:rPr lang="fr-FR" sz="2000" b="1" dirty="0">
                <a:solidFill>
                  <a:schemeClr val="tx1"/>
                </a:solidFill>
                <a:latin typeface="Inter Tight SemiBold" pitchFamily="2" charset="0"/>
                <a:ea typeface="Inter Tight SemiBold" pitchFamily="2" charset="0"/>
                <a:cs typeface="Inter Tight SemiBold" pitchFamily="2" charset="0"/>
              </a:rPr>
            </a:br>
            <a:r>
              <a:rPr lang="fr-FR" sz="2000" dirty="0">
                <a:solidFill>
                  <a:schemeClr val="tx1"/>
                </a:solidFill>
                <a:latin typeface="Inter Tight" pitchFamily="2" charset="0"/>
                <a:ea typeface="Inter Tight" pitchFamily="2" charset="0"/>
                <a:cs typeface="Inter Tight" pitchFamily="2" charset="0"/>
              </a:rPr>
              <a:t>pour atteindre l’objectif de 20 %</a:t>
            </a:r>
            <a:br>
              <a:rPr lang="fr-FR" sz="2000" dirty="0">
                <a:solidFill>
                  <a:schemeClr val="tx1"/>
                </a:solidFill>
                <a:latin typeface="Inter Tight" pitchFamily="2" charset="0"/>
                <a:ea typeface="Inter Tight" pitchFamily="2" charset="0"/>
                <a:cs typeface="Inter Tight" pitchFamily="2" charset="0"/>
              </a:rPr>
            </a:br>
            <a:r>
              <a:rPr lang="fr-FR" sz="2000" dirty="0">
                <a:solidFill>
                  <a:schemeClr val="tx1"/>
                </a:solidFill>
                <a:latin typeface="Inter Tight" pitchFamily="2" charset="0"/>
                <a:ea typeface="Inter Tight" pitchFamily="2" charset="0"/>
                <a:cs typeface="Inter Tight" pitchFamily="2" charset="0"/>
              </a:rPr>
              <a:t>de gaz verts dans les réseaux en 2030</a:t>
            </a:r>
          </a:p>
          <a:p>
            <a:endParaRPr lang="fr-FR" sz="2000" dirty="0">
              <a:solidFill>
                <a:schemeClr val="tx1"/>
              </a:solidFill>
              <a:latin typeface="Inter Tight" pitchFamily="2" charset="0"/>
              <a:ea typeface="Inter Tight" pitchFamily="2" charset="0"/>
              <a:cs typeface="Inter Tight" pitchFamily="2" charset="0"/>
            </a:endParaRPr>
          </a:p>
        </p:txBody>
      </p:sp>
      <p:sp>
        <p:nvSpPr>
          <p:cNvPr id="6" name="Rectangle : coins arrondis 5">
            <a:extLst>
              <a:ext uri="{FF2B5EF4-FFF2-40B4-BE49-F238E27FC236}">
                <a16:creationId xmlns:a16="http://schemas.microsoft.com/office/drawing/2014/main" id="{1743FEBC-F82F-6ACE-27AA-B592930E3E49}"/>
              </a:ext>
            </a:extLst>
          </p:cNvPr>
          <p:cNvSpPr/>
          <p:nvPr/>
        </p:nvSpPr>
        <p:spPr>
          <a:xfrm>
            <a:off x="8112224" y="1693050"/>
            <a:ext cx="3384451" cy="3888000"/>
          </a:xfrm>
          <a:prstGeom prst="roundRect">
            <a:avLst>
              <a:gd name="adj" fmla="val 6976"/>
            </a:avLst>
          </a:prstGeom>
          <a:solidFill>
            <a:srgbClr val="D5E1E1"/>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251999" rIns="251999" bIns="251999" rtlCol="0" anchor="t"/>
          <a:lstStyle/>
          <a:p>
            <a:r>
              <a:rPr lang="fr-FR" sz="5400" dirty="0">
                <a:solidFill>
                  <a:srgbClr val="249EA0"/>
                </a:solidFill>
                <a:latin typeface="Inter Tight" pitchFamily="2" charset="0"/>
                <a:ea typeface="Inter Tight" pitchFamily="2" charset="0"/>
                <a:cs typeface="Inter Tight" pitchFamily="2" charset="0"/>
              </a:rPr>
              <a:t>03.</a:t>
            </a:r>
          </a:p>
          <a:p>
            <a:endParaRPr lang="fr-FR" sz="2400" dirty="0">
              <a:solidFill>
                <a:schemeClr val="tx1"/>
              </a:solidFill>
              <a:latin typeface="Inter Tight" pitchFamily="2" charset="0"/>
              <a:ea typeface="Inter Tight" pitchFamily="2" charset="0"/>
              <a:cs typeface="Inter Tight" pitchFamily="2" charset="0"/>
            </a:endParaRPr>
          </a:p>
          <a:p>
            <a:endParaRPr lang="fr-FR" sz="2400" dirty="0">
              <a:solidFill>
                <a:schemeClr val="tx1"/>
              </a:solidFill>
              <a:latin typeface="Inter Tight" pitchFamily="2" charset="0"/>
              <a:ea typeface="Inter Tight" pitchFamily="2" charset="0"/>
              <a:cs typeface="Inter Tight" pitchFamily="2" charset="0"/>
            </a:endParaRPr>
          </a:p>
          <a:p>
            <a:r>
              <a:rPr lang="fr-FR" sz="2000" b="1" dirty="0">
                <a:solidFill>
                  <a:schemeClr val="tx1"/>
                </a:solidFill>
                <a:latin typeface="Inter Tight SemiBold" pitchFamily="2" charset="0"/>
                <a:ea typeface="Inter Tight SemiBold" pitchFamily="2" charset="0"/>
                <a:cs typeface="Inter Tight SemiBold" pitchFamily="2" charset="0"/>
              </a:rPr>
              <a:t>GRDF accélère</a:t>
            </a:r>
            <a:br>
              <a:rPr lang="fr-FR" sz="2000" b="1" dirty="0">
                <a:solidFill>
                  <a:schemeClr val="tx1"/>
                </a:solidFill>
                <a:latin typeface="Inter Tight SemiBold" pitchFamily="2" charset="0"/>
                <a:ea typeface="Inter Tight SemiBold" pitchFamily="2" charset="0"/>
                <a:cs typeface="Inter Tight SemiBold" pitchFamily="2" charset="0"/>
              </a:rPr>
            </a:br>
            <a:r>
              <a:rPr lang="fr-FR" sz="2000" dirty="0">
                <a:solidFill>
                  <a:schemeClr val="tx1"/>
                </a:solidFill>
                <a:latin typeface="Inter Tight" pitchFamily="2" charset="0"/>
                <a:ea typeface="Inter Tight" pitchFamily="2" charset="0"/>
                <a:cs typeface="Inter Tight" pitchFamily="2" charset="0"/>
              </a:rPr>
              <a:t>sa propre décarbonation, en divisant par deux ses émissions de gaz à effet de serre en 2030</a:t>
            </a:r>
          </a:p>
        </p:txBody>
      </p:sp>
      <p:sp>
        <p:nvSpPr>
          <p:cNvPr id="8" name="Espace réservé du numéro de diapositive 7">
            <a:extLst>
              <a:ext uri="{FF2B5EF4-FFF2-40B4-BE49-F238E27FC236}">
                <a16:creationId xmlns:a16="http://schemas.microsoft.com/office/drawing/2014/main" id="{50DAA5D2-0FB4-A88D-37B2-9AAF8DD002DC}"/>
              </a:ext>
            </a:extLst>
          </p:cNvPr>
          <p:cNvSpPr>
            <a:spLocks noGrp="1"/>
          </p:cNvSpPr>
          <p:nvPr>
            <p:ph type="sldNum" sz="quarter" idx="4"/>
          </p:nvPr>
        </p:nvSpPr>
        <p:spPr/>
        <p:txBody>
          <a:bodyPr/>
          <a:lstStyle/>
          <a:p>
            <a:fld id="{2C0F483E-095F-CB46-A5F6-8D3A2E8640DC}" type="slidenum">
              <a:rPr lang="fr-FR" smtClean="0"/>
              <a:pPr/>
              <a:t>9</a:t>
            </a:fld>
            <a:endParaRPr lang="fr-FR" dirty="0"/>
          </a:p>
        </p:txBody>
      </p:sp>
      <p:pic>
        <p:nvPicPr>
          <p:cNvPr id="4" name="Graphique 3">
            <a:extLst>
              <a:ext uri="{FF2B5EF4-FFF2-40B4-BE49-F238E27FC236}">
                <a16:creationId xmlns:a16="http://schemas.microsoft.com/office/drawing/2014/main" id="{8A633D2A-042D-A975-A7BA-050769C92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5" y="1082812"/>
            <a:ext cx="503237" cy="113940"/>
          </a:xfrm>
          <a:prstGeom prst="rect">
            <a:avLst/>
          </a:prstGeom>
        </p:spPr>
      </p:pic>
    </p:spTree>
    <p:extLst>
      <p:ext uri="{BB962C8B-B14F-4D97-AF65-F5344CB8AC3E}">
        <p14:creationId xmlns:p14="http://schemas.microsoft.com/office/powerpoint/2010/main" val="1681466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W5EbjHYTWg_nv_SRix6c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j2nQgjClAgX96p.hvqa6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YE0K7OTmGQpYdcm0f0ktP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KB4I4tINYDTaMsv_CuG.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XeN5sB.XAWKxMVTA6O3KA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eTKpT08K3EYke5obPxCh8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NoGzxTe3jjI7fF41ISFjB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QQZAm3cDkxG39y8P9wIDP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3n8DktnF2Zjrbv.BBRr_U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yH9j6YpyJUNjFpni0yQ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ls0_tmyJXyHgaTqloYSR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NoGzxTe3jjI7fF41ISFjB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u98WBk0ULEhZGNEi8uvUo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u98WBk0ULEhZGNEi8uvU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98WBk0ULEhZGNEi8uvUo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u98WBk0ULEhZGNEi8uvUo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98WBk0ULEhZGNEi8uvUo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QQZAm3cDkxG39y8P9wIDP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3n8DktnF2Zjrbv.BBRr_U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ryH9j6YpyJUNjFpni0yQU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ryH9j6YpyJUNjFpni0yQU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50uVpmNbmLFBLRdtSf1KU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eTKpT08K3EYke5obPxCh8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0GXe.6Zq.VAR5X4F_tiZr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0GXe.6Zq.VAR5X4F_tiZr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0GXe.6Zq.VAR5X4F_tiZr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KB4I4tINYDTaMsv_CuG.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m3wlPYAJ.f3FewRXzf4i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e.sj8J2J7bbRvJG3Jdoi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Ly17aHxK4WeBwJyrX7CW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Kn2HJJQRzxk4eUsYBSxK3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toDFsLDwuxwq7evSymm9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u98WBk0ULEhZGNEi8uvUoA"/>
</p:tagLst>
</file>

<file path=ppt/theme/theme1.xml><?xml version="1.0" encoding="utf-8"?>
<a:theme xmlns:a="http://schemas.openxmlformats.org/drawingml/2006/main" name="Thème Office">
  <a:themeElements>
    <a:clrScheme name="Personnalisé 1">
      <a:dk1>
        <a:srgbClr val="000000"/>
      </a:dk1>
      <a:lt1>
        <a:srgbClr val="FFFFFF"/>
      </a:lt1>
      <a:dk2>
        <a:srgbClr val="0E2841"/>
      </a:dk2>
      <a:lt2>
        <a:srgbClr val="E8E8E8"/>
      </a:lt2>
      <a:accent1>
        <a:srgbClr val="569963"/>
      </a:accent1>
      <a:accent2>
        <a:srgbClr val="EDECD3"/>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Personnalisé 1">
      <a:dk1>
        <a:srgbClr val="000000"/>
      </a:dk1>
      <a:lt1>
        <a:srgbClr val="FFFFFF"/>
      </a:lt1>
      <a:dk2>
        <a:srgbClr val="0E2841"/>
      </a:dk2>
      <a:lt2>
        <a:srgbClr val="E8E8E8"/>
      </a:lt2>
      <a:accent1>
        <a:srgbClr val="569963"/>
      </a:accent1>
      <a:accent2>
        <a:srgbClr val="EDECD3"/>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nalisé 5">
    <a:dk1>
      <a:srgbClr val="000000"/>
    </a:dk1>
    <a:lt1>
      <a:srgbClr val="FFFFFF"/>
    </a:lt1>
    <a:dk2>
      <a:srgbClr val="70B856"/>
    </a:dk2>
    <a:lt2>
      <a:srgbClr val="E7E6E6"/>
    </a:lt2>
    <a:accent1>
      <a:srgbClr val="70B856"/>
    </a:accent1>
    <a:accent2>
      <a:srgbClr val="1B92BA"/>
    </a:accent2>
    <a:accent3>
      <a:srgbClr val="F9B200"/>
    </a:accent3>
    <a:accent4>
      <a:srgbClr val="00B1AE"/>
    </a:accent4>
    <a:accent5>
      <a:srgbClr val="70B856"/>
    </a:accent5>
    <a:accent6>
      <a:srgbClr val="70B856"/>
    </a:accent6>
    <a:hlink>
      <a:srgbClr val="70B856"/>
    </a:hlink>
    <a:folHlink>
      <a:srgbClr val="003B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711D80-0A95-4EBF-A4D5-1BEE3D0A87EA}"/>
</file>

<file path=customXml/itemProps2.xml><?xml version="1.0" encoding="utf-8"?>
<ds:datastoreItem xmlns:ds="http://schemas.openxmlformats.org/officeDocument/2006/customXml" ds:itemID="{73202438-2CE1-4492-BE8D-AB63C6875FBF}"/>
</file>

<file path=docProps/app.xml><?xml version="1.0" encoding="utf-8"?>
<Properties xmlns="http://schemas.openxmlformats.org/officeDocument/2006/extended-properties" xmlns:vt="http://schemas.openxmlformats.org/officeDocument/2006/docPropsVTypes">
  <Template/>
  <TotalTime>5382</TotalTime>
  <Words>5532</Words>
  <Application>Microsoft Macintosh PowerPoint</Application>
  <PresentationFormat>Grand écran</PresentationFormat>
  <Paragraphs>642</Paragraphs>
  <Slides>39</Slides>
  <Notes>36</Notes>
  <HiddenSlides>1</HiddenSlides>
  <MMClips>0</MMClips>
  <ScaleCrop>false</ScaleCrop>
  <HeadingPairs>
    <vt:vector size="8" baseType="variant">
      <vt:variant>
        <vt:lpstr>Polices utilisées</vt:lpstr>
      </vt:variant>
      <vt:variant>
        <vt:i4>22</vt:i4>
      </vt:variant>
      <vt:variant>
        <vt:lpstr>Thème</vt:lpstr>
      </vt:variant>
      <vt:variant>
        <vt:i4>3</vt:i4>
      </vt:variant>
      <vt:variant>
        <vt:lpstr>Serveurs OLE incorporés</vt:lpstr>
      </vt:variant>
      <vt:variant>
        <vt:i4>1</vt:i4>
      </vt:variant>
      <vt:variant>
        <vt:lpstr>Titres des diapositives</vt:lpstr>
      </vt:variant>
      <vt:variant>
        <vt:i4>39</vt:i4>
      </vt:variant>
    </vt:vector>
  </HeadingPairs>
  <TitlesOfParts>
    <vt:vector size="65" baseType="lpstr">
      <vt:lpstr>MS PGothic</vt:lpstr>
      <vt:lpstr>AntagometricaBTW01-Bold</vt:lpstr>
      <vt:lpstr>Aptos</vt:lpstr>
      <vt:lpstr>Arial</vt:lpstr>
      <vt:lpstr>Arial,Sans-Serif</vt:lpstr>
      <vt:lpstr>Avenir LT Std 35 Light</vt:lpstr>
      <vt:lpstr>Avenir LT Std 55 Roman</vt:lpstr>
      <vt:lpstr>Avenir LT Std 65 Medium</vt:lpstr>
      <vt:lpstr>Calibri</vt:lpstr>
      <vt:lpstr>Courier New</vt:lpstr>
      <vt:lpstr>Helvetica</vt:lpstr>
      <vt:lpstr>Inter Tight</vt:lpstr>
      <vt:lpstr>Inter Tight SemiBold</vt:lpstr>
      <vt:lpstr>Liberation Sans</vt:lpstr>
      <vt:lpstr>Signika</vt:lpstr>
      <vt:lpstr>Signika Light</vt:lpstr>
      <vt:lpstr>Signika Medium</vt:lpstr>
      <vt:lpstr>Signika SemiBold</vt:lpstr>
      <vt:lpstr>Symbol</vt:lpstr>
      <vt:lpstr>Ubuntu</vt:lpstr>
      <vt:lpstr>Wingdings</vt:lpstr>
      <vt:lpstr>Work Sans</vt:lpstr>
      <vt:lpstr>Thème Office</vt:lpstr>
      <vt:lpstr>1_Thème Office</vt:lpstr>
      <vt:lpstr>2_Thème Office</vt:lpstr>
      <vt:lpstr>Diapositive think-cell</vt:lpstr>
      <vt:lpstr>Circularité dans le domaine énergétique</vt:lpstr>
      <vt:lpstr>Présentation PowerPoint</vt:lpstr>
      <vt:lpstr>GRDF : principal distributeur de gaz en France </vt:lpstr>
      <vt:lpstr>Le gaz assure 18 % de la consommation énergétique finale en France</vt:lpstr>
      <vt:lpstr>Les infrastructures gazières apportent résilience et flexibilité au système énergétique </vt:lpstr>
      <vt:lpstr>Présentation PowerPoint</vt:lpstr>
      <vt:lpstr>Un contexte d’urgence climatique</vt:lpstr>
      <vt:lpstr>GRDF se fixe des objectifs de diminution  sur ses émissions GES</vt:lpstr>
      <vt:lpstr>Trois leviers majeurs</vt:lpstr>
      <vt:lpstr>Trois leviers majeurs</vt:lpstr>
      <vt:lpstr>1,3 million de clients gaz raccordés au réseau exploité par GRDF en Auvergne-Rhône-Alpes</vt:lpstr>
      <vt:lpstr>Un accompagnement sur la sobriété dans les usages </vt:lpstr>
      <vt:lpstr>Quelques exemples de réalisations concrètes en 2023</vt:lpstr>
      <vt:lpstr>Trois leviers majeurs</vt:lpstr>
      <vt:lpstr>Gaz vert, renouvelable, décarboné : de quoi parle-t-on ?</vt:lpstr>
      <vt:lpstr>Le processus de méthanisation</vt:lpstr>
      <vt:lpstr>2023 : méthanisation, une technologie mature qui se généralise</vt:lpstr>
      <vt:lpstr>La France dispose du plus grand parc de sites de  méthanisation en injection en Europe et dans le monde</vt:lpstr>
      <vt:lpstr>A horizon 2050, un potentiel de la méthanisation estimé à 130 TWh</vt:lpstr>
      <vt:lpstr>Quels bénéfices en matière d’économie circulaire et pour le territoire ? </vt:lpstr>
      <vt:lpstr>Une filière dont le développement permet de diminuer la pression sur certaines ressources critiques nécessaires à la transition écologique</vt:lpstr>
      <vt:lpstr>2030 : diversifier les acteurs et les filières,  le préalable à 100 % de gaz vert en 2050</vt:lpstr>
      <vt:lpstr>Les infrastructures gaz nécessitent peu d’adaptations  pour accueillir toujours plus de gaz verts</vt:lpstr>
      <vt:lpstr>Pour aller plus loin….</vt:lpstr>
      <vt:lpstr>Trois leviers majeurs</vt:lpstr>
      <vt:lpstr>Bilan carbone de GRDF 2023 : les 4 grands postes d’émissions hors usage du gaz </vt:lpstr>
      <vt:lpstr>       Émissions de CH4 : GRDF pleinement engagé  pour réduire les émissions de méthane</vt:lpstr>
      <vt:lpstr>Notre conviction</vt:lpstr>
      <vt:lpstr>Présentation PowerPoint</vt:lpstr>
      <vt:lpstr>Quelques sources / liens</vt:lpstr>
      <vt:lpstr>Annexes </vt:lpstr>
      <vt:lpstr>Présentation PowerPoint</vt:lpstr>
      <vt:lpstr>10,7 millions de clients gaz raccordés au réseau exploité par GRDF</vt:lpstr>
      <vt:lpstr>Des solutions disponibles  pour répondre dès maintenant  aux enjeux de décarbonation  des clients particuliers</vt:lpstr>
      <vt:lpstr>Le gaz, un incontournable pour la décarbonation</vt:lpstr>
      <vt:lpstr>La solution immédiate  de décarbonation de la  mobilité lourde</vt:lpstr>
      <vt:lpstr> Un réseau de 650 stations qui couvre les grands axes routiers</vt:lpstr>
      <vt:lpstr>Présentation PowerPoint</vt:lpstr>
      <vt:lpstr>GRDF pleinement engagé pour améliorer son bilan carbone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alicelemairepro@gmail.com</dc:creator>
  <cp:lastModifiedBy>Anne MATTIOLI</cp:lastModifiedBy>
  <cp:revision>98</cp:revision>
  <cp:lastPrinted>2024-04-03T16:09:23Z</cp:lastPrinted>
  <dcterms:created xsi:type="dcterms:W3CDTF">2024-03-31T11:41:31Z</dcterms:created>
  <dcterms:modified xsi:type="dcterms:W3CDTF">2024-05-17T08:38:07Z</dcterms:modified>
</cp:coreProperties>
</file>