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3" r:id="rId3"/>
    <p:sldId id="284" r:id="rId4"/>
    <p:sldId id="258" r:id="rId5"/>
    <p:sldId id="285" r:id="rId6"/>
    <p:sldId id="259" r:id="rId7"/>
    <p:sldId id="260" r:id="rId8"/>
    <p:sldId id="261" r:id="rId9"/>
    <p:sldId id="262" r:id="rId10"/>
    <p:sldId id="310" r:id="rId11"/>
    <p:sldId id="264" r:id="rId12"/>
    <p:sldId id="299" r:id="rId13"/>
    <p:sldId id="279" r:id="rId14"/>
    <p:sldId id="265" r:id="rId15"/>
    <p:sldId id="266" r:id="rId16"/>
    <p:sldId id="267" r:id="rId17"/>
    <p:sldId id="280" r:id="rId18"/>
    <p:sldId id="268" r:id="rId19"/>
    <p:sldId id="269" r:id="rId20"/>
    <p:sldId id="270" r:id="rId21"/>
    <p:sldId id="281" r:id="rId22"/>
    <p:sldId id="271" r:id="rId23"/>
    <p:sldId id="272" r:id="rId24"/>
    <p:sldId id="273" r:id="rId25"/>
    <p:sldId id="300" r:id="rId26"/>
    <p:sldId id="301" r:id="rId27"/>
    <p:sldId id="302" r:id="rId28"/>
    <p:sldId id="303" r:id="rId29"/>
    <p:sldId id="304" r:id="rId30"/>
    <p:sldId id="309" r:id="rId31"/>
    <p:sldId id="295" r:id="rId32"/>
    <p:sldId id="286" r:id="rId33"/>
    <p:sldId id="288" r:id="rId34"/>
    <p:sldId id="287" r:id="rId35"/>
    <p:sldId id="297" r:id="rId36"/>
    <p:sldId id="294" r:id="rId37"/>
    <p:sldId id="290" r:id="rId38"/>
    <p:sldId id="291" r:id="rId39"/>
    <p:sldId id="296" r:id="rId40"/>
    <p:sldId id="305" r:id="rId41"/>
    <p:sldId id="306" r:id="rId42"/>
    <p:sldId id="307" r:id="rId43"/>
    <p:sldId id="308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14-2A7B-43CC-B634-E5A4C4E44A0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50E-7178-4A07-986C-CF4FE16E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48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14-2A7B-43CC-B634-E5A4C4E44A0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50E-7178-4A07-986C-CF4FE16E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44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14-2A7B-43CC-B634-E5A4C4E44A0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50E-7178-4A07-986C-CF4FE16E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93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14-2A7B-43CC-B634-E5A4C4E44A0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50E-7178-4A07-986C-CF4FE16E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89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14-2A7B-43CC-B634-E5A4C4E44A0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50E-7178-4A07-986C-CF4FE16E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25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14-2A7B-43CC-B634-E5A4C4E44A0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50E-7178-4A07-986C-CF4FE16E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77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14-2A7B-43CC-B634-E5A4C4E44A0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50E-7178-4A07-986C-CF4FE16E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56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14-2A7B-43CC-B634-E5A4C4E44A0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50E-7178-4A07-986C-CF4FE16E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73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14-2A7B-43CC-B634-E5A4C4E44A0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50E-7178-4A07-986C-CF4FE16E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14-2A7B-43CC-B634-E5A4C4E44A0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50E-7178-4A07-986C-CF4FE16E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76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14-2A7B-43CC-B634-E5A4C4E44A0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50E-7178-4A07-986C-CF4FE16E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98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5D14-2A7B-43CC-B634-E5A4C4E44A01}" type="datetimeFigureOut">
              <a:rPr lang="fr-FR" smtClean="0"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450E-7178-4A07-986C-CF4FE16E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0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3285" y="57924"/>
            <a:ext cx="8324716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IHEDATE</a:t>
            </a:r>
          </a:p>
          <a:p>
            <a:pPr algn="ctr"/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:</a:t>
            </a:r>
          </a:p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géographiques spécifiques ?</a:t>
            </a:r>
          </a:p>
          <a:p>
            <a:pPr algn="ctr"/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Hervé Le Bras</a:t>
            </a:r>
          </a:p>
          <a:p>
            <a:pPr algn="ctr"/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février 2021</a:t>
            </a:r>
          </a:p>
        </p:txBody>
      </p:sp>
    </p:spTree>
    <p:extLst>
      <p:ext uri="{BB962C8B-B14F-4D97-AF65-F5344CB8AC3E}">
        <p14:creationId xmlns:p14="http://schemas.microsoft.com/office/powerpoint/2010/main" val="240430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60432" cy="6184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5752" y="70474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Évolution de </a:t>
            </a:r>
          </a:p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l’épidémie</a:t>
            </a:r>
          </a:p>
        </p:txBody>
      </p:sp>
    </p:spTree>
    <p:extLst>
      <p:ext uri="{BB962C8B-B14F-4D97-AF65-F5344CB8AC3E}">
        <p14:creationId xmlns:p14="http://schemas.microsoft.com/office/powerpoint/2010/main" val="321301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" y="692696"/>
            <a:ext cx="9144000" cy="40324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6201" y="53012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L’effet du confinement</a:t>
            </a:r>
          </a:p>
        </p:txBody>
      </p:sp>
    </p:spTree>
    <p:extLst>
      <p:ext uri="{BB962C8B-B14F-4D97-AF65-F5344CB8AC3E}">
        <p14:creationId xmlns:p14="http://schemas.microsoft.com/office/powerpoint/2010/main" val="45148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112791"/>
            <a:ext cx="816717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Adobe Garamond Pro" pitchFamily="18" charset="0"/>
              </a:rPr>
              <a:t>    1/ Patients zéro : lien avec aéroports internationaux</a:t>
            </a:r>
          </a:p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Roissy          Creil,  Genève        La Balme, Bâle        Mulhouse</a:t>
            </a:r>
          </a:p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Ajaccio</a:t>
            </a:r>
          </a:p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    </a:t>
            </a:r>
            <a:r>
              <a:rPr lang="fr-FR" sz="2400" b="1" dirty="0">
                <a:latin typeface="Adobe Garamond Pro" pitchFamily="18" charset="0"/>
              </a:rPr>
              <a:t>2/ Clusters</a:t>
            </a:r>
          </a:p>
          <a:p>
            <a:r>
              <a:rPr lang="fr-FR" sz="2400" b="1" dirty="0">
                <a:latin typeface="Adobe Garamond Pro" pitchFamily="18" charset="0"/>
              </a:rPr>
              <a:t>		A/ se développent silencieusement : </a:t>
            </a:r>
          </a:p>
          <a:p>
            <a:r>
              <a:rPr lang="fr-FR" sz="2400" b="1" dirty="0">
                <a:latin typeface="Adobe Garamond Pro" pitchFamily="18" charset="0"/>
              </a:rPr>
              <a:t>	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Croissance exponentielle : Mulhouse, Creil</a:t>
            </a:r>
          </a:p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		</a:t>
            </a:r>
            <a:r>
              <a:rPr lang="fr-FR" sz="2400" b="1" dirty="0">
                <a:latin typeface="Adobe Garamond Pro" pitchFamily="18" charset="0"/>
              </a:rPr>
              <a:t>B/ sont repérés vite :</a:t>
            </a:r>
          </a:p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	Contrôle : Ajaccio, Auray, La Balme </a:t>
            </a:r>
          </a:p>
          <a:p>
            <a:endParaRPr lang="fr-FR" sz="2400" b="1" dirty="0">
              <a:solidFill>
                <a:schemeClr val="accent6">
                  <a:lumMod val="50000"/>
                </a:schemeClr>
              </a:solidFill>
              <a:latin typeface="Adobe Garamond Pro" pitchFamily="18" charset="0"/>
            </a:endParaRPr>
          </a:p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    </a:t>
            </a:r>
            <a:r>
              <a:rPr lang="fr-FR" sz="2400" b="1" dirty="0">
                <a:latin typeface="Adobe Garamond Pro" pitchFamily="18" charset="0"/>
              </a:rPr>
              <a:t>3/ Contrôle des croissances exponentielles : </a:t>
            </a:r>
          </a:p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0"/>
              </a:rPr>
              <a:t>    limite les déplacements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619672" y="1695903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4161561" y="172652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6732240" y="172652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4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696456"/>
            <a:ext cx="6246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L’épidémie de covid-19</a:t>
            </a:r>
          </a:p>
          <a:p>
            <a:pPr algn="ctr"/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Espagne</a:t>
            </a:r>
          </a:p>
        </p:txBody>
      </p:sp>
    </p:spTree>
    <p:extLst>
      <p:ext uri="{BB962C8B-B14F-4D97-AF65-F5344CB8AC3E}">
        <p14:creationId xmlns:p14="http://schemas.microsoft.com/office/powerpoint/2010/main" val="16162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7768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1296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5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56084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17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696456"/>
            <a:ext cx="6246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L’épidémie de covid-19</a:t>
            </a:r>
          </a:p>
          <a:p>
            <a:pPr algn="ctr"/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Italie</a:t>
            </a:r>
          </a:p>
        </p:txBody>
      </p:sp>
    </p:spTree>
    <p:extLst>
      <p:ext uri="{BB962C8B-B14F-4D97-AF65-F5344CB8AC3E}">
        <p14:creationId xmlns:p14="http://schemas.microsoft.com/office/powerpoint/2010/main" val="1435708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3" y="260648"/>
            <a:ext cx="6840760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6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346"/>
            <a:ext cx="756084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1988839"/>
            <a:ext cx="6420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première vague Covid-19</a:t>
            </a:r>
          </a:p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France</a:t>
            </a:r>
          </a:p>
        </p:txBody>
      </p:sp>
    </p:spTree>
    <p:extLst>
      <p:ext uri="{BB962C8B-B14F-4D97-AF65-F5344CB8AC3E}">
        <p14:creationId xmlns:p14="http://schemas.microsoft.com/office/powerpoint/2010/main" val="2952470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9" y="188640"/>
            <a:ext cx="712879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11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696456"/>
            <a:ext cx="6246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L’épidémie de covid-19</a:t>
            </a:r>
          </a:p>
          <a:p>
            <a:pPr algn="ctr"/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Suisse</a:t>
            </a:r>
          </a:p>
        </p:txBody>
      </p:sp>
    </p:spTree>
    <p:extLst>
      <p:ext uri="{BB962C8B-B14F-4D97-AF65-F5344CB8AC3E}">
        <p14:creationId xmlns:p14="http://schemas.microsoft.com/office/powerpoint/2010/main" val="1435708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70485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45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5" y="476672"/>
            <a:ext cx="756084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62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928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35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23757" y="1943138"/>
            <a:ext cx="44902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latin typeface="Adobe Garamond Pro" pitchFamily="18" charset="0"/>
              </a:rPr>
              <a:t>Différences sociales</a:t>
            </a:r>
          </a:p>
          <a:p>
            <a:pPr algn="ctr"/>
            <a:r>
              <a:rPr lang="fr-FR" sz="3200" b="1" dirty="0">
                <a:latin typeface="Adobe Garamond Pro" pitchFamily="18" charset="0"/>
              </a:rPr>
              <a:t>de mortalité par covid-19</a:t>
            </a:r>
          </a:p>
          <a:p>
            <a:pPr algn="ctr"/>
            <a:endParaRPr lang="fr-FR" sz="3200" b="1" dirty="0">
              <a:latin typeface="Adobe Garamond Pro" pitchFamily="18" charset="0"/>
            </a:endParaRPr>
          </a:p>
          <a:p>
            <a:pPr algn="ctr"/>
            <a:r>
              <a:rPr lang="fr-FR" sz="3200" b="1" dirty="0">
                <a:latin typeface="Adobe Garamond Pro" pitchFamily="18" charset="0"/>
              </a:rPr>
              <a:t>A/ Logement</a:t>
            </a:r>
          </a:p>
          <a:p>
            <a:pPr algn="ctr"/>
            <a:r>
              <a:rPr lang="fr-FR" sz="3200" b="1" dirty="0">
                <a:latin typeface="Adobe Garamond Pro" pitchFamily="18" charset="0"/>
              </a:rPr>
              <a:t>B/ profession</a:t>
            </a:r>
          </a:p>
        </p:txBody>
      </p:sp>
    </p:spTree>
    <p:extLst>
      <p:ext uri="{BB962C8B-B14F-4D97-AF65-F5344CB8AC3E}">
        <p14:creationId xmlns:p14="http://schemas.microsoft.com/office/powerpoint/2010/main" val="2160640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260648"/>
            <a:ext cx="771403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dobe Garamond Pro Bold" pitchFamily="18" charset="0"/>
              </a:rPr>
              <a:t>Nombre moyen de pièces par personne selon la CS </a:t>
            </a:r>
            <a:r>
              <a:rPr lang="fr-FR" sz="2400" dirty="0">
                <a:latin typeface="Adobe Garamond Pro Bold" pitchFamily="18" charset="0"/>
              </a:rPr>
              <a:t>: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</a:rPr>
              <a:t>Cadres, prof. lib.          1,85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</a:rPr>
              <a:t>Prof. intermédiaires     1,76      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</a:rPr>
              <a:t>Employé(e)s                  1,65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</a:rPr>
              <a:t>Ouvriers                        1,65</a:t>
            </a:r>
          </a:p>
          <a:p>
            <a:endParaRPr lang="fr-FR" sz="2400" dirty="0">
              <a:latin typeface="Adobe Garamond Pro Bold" pitchFamily="18" charset="0"/>
            </a:endParaRPr>
          </a:p>
          <a:p>
            <a:endParaRPr lang="fr-FR" sz="2400" dirty="0">
              <a:latin typeface="Adobe Garamond Pro Bold" pitchFamily="18" charset="0"/>
            </a:endParaRPr>
          </a:p>
          <a:p>
            <a:r>
              <a:rPr lang="fr-FR" sz="2800" dirty="0">
                <a:latin typeface="Adobe Garamond Pro Bold" pitchFamily="18" charset="0"/>
              </a:rPr>
              <a:t>Dimension urbaine </a:t>
            </a:r>
            <a:r>
              <a:rPr lang="fr-FR" sz="2400" dirty="0">
                <a:latin typeface="Adobe Garamond Pro Bold" pitchFamily="18" charset="0"/>
              </a:rPr>
              <a:t>: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</a:rPr>
              <a:t>Paris                                1,42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</a:rPr>
              <a:t>Villes moyennes             1,90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</a:rPr>
              <a:t>Communes &lt; 1 000 h.   2,20</a:t>
            </a:r>
          </a:p>
          <a:p>
            <a:endParaRPr lang="fr-FR" sz="2400" dirty="0">
              <a:latin typeface="Adobe Garamond Pro Bold" pitchFamily="18" charset="0"/>
            </a:endParaRPr>
          </a:p>
          <a:p>
            <a:endParaRPr lang="fr-FR" sz="2400" dirty="0">
              <a:latin typeface="Adobe Garamond Pro Bold" pitchFamily="18" charset="0"/>
            </a:endParaRPr>
          </a:p>
          <a:p>
            <a:r>
              <a:rPr lang="fr-FR" sz="2800" dirty="0">
                <a:latin typeface="Adobe Garamond Pro Bold" pitchFamily="18" charset="0"/>
              </a:rPr>
              <a:t>Type de logement :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</a:rPr>
              <a:t>Appartement                   1,58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Adobe Garamond Pro Bold" pitchFamily="18" charset="0"/>
              </a:rPr>
              <a:t>Maison                             2,03</a:t>
            </a:r>
          </a:p>
        </p:txBody>
      </p:sp>
    </p:spTree>
    <p:extLst>
      <p:ext uri="{BB962C8B-B14F-4D97-AF65-F5344CB8AC3E}">
        <p14:creationId xmlns:p14="http://schemas.microsoft.com/office/powerpoint/2010/main" val="2235747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778"/>
            <a:ext cx="9144000" cy="35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25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57"/>
            <a:ext cx="9144000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7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8" y="0"/>
            <a:ext cx="7079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3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968080" cy="64096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188640"/>
            <a:ext cx="1059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Décès</a:t>
            </a:r>
          </a:p>
        </p:txBody>
      </p:sp>
    </p:spTree>
    <p:extLst>
      <p:ext uri="{BB962C8B-B14F-4D97-AF65-F5344CB8AC3E}">
        <p14:creationId xmlns:p14="http://schemas.microsoft.com/office/powerpoint/2010/main" val="443063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2204863"/>
            <a:ext cx="6874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>
                <a:latin typeface="Adobe Garamond Pro Bold" pitchFamily="18" charset="0"/>
              </a:rPr>
              <a:t>Mortalité Covid-19 par profession :</a:t>
            </a:r>
          </a:p>
          <a:p>
            <a:pPr algn="ctr"/>
            <a:r>
              <a:rPr lang="fr-FR" sz="3600" dirty="0">
                <a:latin typeface="Adobe Garamond Pro Bold" pitchFamily="18" charset="0"/>
              </a:rPr>
              <a:t>une explication</a:t>
            </a:r>
          </a:p>
        </p:txBody>
      </p:sp>
    </p:spTree>
    <p:extLst>
      <p:ext uri="{BB962C8B-B14F-4D97-AF65-F5344CB8AC3E}">
        <p14:creationId xmlns:p14="http://schemas.microsoft.com/office/powerpoint/2010/main" val="2815131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8" y="0"/>
            <a:ext cx="7312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50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3080" y="1988839"/>
            <a:ext cx="6526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deuxième vague Covid-19</a:t>
            </a:r>
          </a:p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France</a:t>
            </a:r>
          </a:p>
        </p:txBody>
      </p:sp>
    </p:spTree>
    <p:extLst>
      <p:ext uri="{BB962C8B-B14F-4D97-AF65-F5344CB8AC3E}">
        <p14:creationId xmlns:p14="http://schemas.microsoft.com/office/powerpoint/2010/main" val="3142496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59" y="332656"/>
            <a:ext cx="654583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48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8" y="0"/>
            <a:ext cx="7311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" y="1159686"/>
            <a:ext cx="8892480" cy="44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61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2" y="0"/>
            <a:ext cx="7612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5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2" y="0"/>
            <a:ext cx="7612095" cy="685800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2267744" y="1700808"/>
            <a:ext cx="58326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420144" y="5157192"/>
            <a:ext cx="58326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09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2" y="0"/>
            <a:ext cx="7612095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563744" y="932816"/>
            <a:ext cx="360040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012160" y="932816"/>
            <a:ext cx="360040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878628" y="4437112"/>
            <a:ext cx="360040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159404" y="4415800"/>
            <a:ext cx="360040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553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2" y="0"/>
            <a:ext cx="7612095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411760" y="2420888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5796136" y="2420888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564160" y="5949280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40152" y="5949280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49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4536504" cy="6408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6016" y="24595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de la</a:t>
            </a:r>
          </a:p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d’âge</a:t>
            </a:r>
          </a:p>
        </p:txBody>
      </p:sp>
      <p:sp>
        <p:nvSpPr>
          <p:cNvPr id="4" name="Ellipse 3"/>
          <p:cNvSpPr/>
          <p:nvPr/>
        </p:nvSpPr>
        <p:spPr>
          <a:xfrm>
            <a:off x="3419872" y="4509120"/>
            <a:ext cx="413792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085090" y="5085184"/>
            <a:ext cx="413792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21543" y="5733256"/>
            <a:ext cx="413792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629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3728" y="1844824"/>
            <a:ext cx="5336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dobe Garamond Pro Bold" pitchFamily="18" charset="0"/>
              </a:rPr>
              <a:t>Mortalité ou morbidité ?</a:t>
            </a:r>
          </a:p>
        </p:txBody>
      </p:sp>
    </p:spTree>
    <p:extLst>
      <p:ext uri="{BB962C8B-B14F-4D97-AF65-F5344CB8AC3E}">
        <p14:creationId xmlns:p14="http://schemas.microsoft.com/office/powerpoint/2010/main" val="3094212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980728"/>
            <a:ext cx="671478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dobe Garamond Pro Bold" pitchFamily="18" charset="0"/>
              </a:rPr>
              <a:t>Hausse du nombre de décès :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En 2020 :                                       7,3 %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Entre 1/9/2020 et 4/1/2021 :       16 %</a:t>
            </a:r>
          </a:p>
          <a:p>
            <a:r>
              <a:rPr lang="fr-FR" sz="2400" dirty="0">
                <a:latin typeface="Adobe Garamond Pro Bold" pitchFamily="18" charset="0"/>
              </a:rPr>
              <a:t>                                                         </a:t>
            </a:r>
            <a:r>
              <a:rPr lang="fr-FR" sz="2400" dirty="0">
                <a:solidFill>
                  <a:srgbClr val="C00000"/>
                </a:solidFill>
                <a:latin typeface="Adobe Garamond Pro Bold" pitchFamily="18" charset="0"/>
              </a:rPr>
              <a:t>(source : INSEE)</a:t>
            </a:r>
          </a:p>
          <a:p>
            <a:endParaRPr lang="fr-FR" sz="2400" dirty="0">
              <a:latin typeface="Adobe Garamond Pro Bold" pitchFamily="18" charset="0"/>
            </a:endParaRPr>
          </a:p>
          <a:p>
            <a:r>
              <a:rPr lang="fr-FR" sz="2800" dirty="0">
                <a:latin typeface="Adobe Garamond Pro Bold" pitchFamily="18" charset="0"/>
              </a:rPr>
              <a:t>Hausse par âge entre 1/9/2020 et 4/1/2021 :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0-24 ans        -9 %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25-49              0 %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50-64              4 %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65-74            13 %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75-84            18 %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85 et +           20 %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                                                            </a:t>
            </a:r>
            <a:r>
              <a:rPr lang="fr-FR" sz="2400" dirty="0">
                <a:solidFill>
                  <a:srgbClr val="C00000"/>
                </a:solidFill>
                <a:latin typeface="Adobe Garamond Pro Bold" pitchFamily="18" charset="0"/>
              </a:rPr>
              <a:t>(source : INSEE)</a:t>
            </a:r>
          </a:p>
        </p:txBody>
      </p:sp>
    </p:spTree>
    <p:extLst>
      <p:ext uri="{BB962C8B-B14F-4D97-AF65-F5344CB8AC3E}">
        <p14:creationId xmlns:p14="http://schemas.microsoft.com/office/powerpoint/2010/main" val="2986730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3262" y="480378"/>
            <a:ext cx="8950720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Adobe Garamond Pro Bold" pitchFamily="18" charset="0"/>
              </a:rPr>
              <a:t>% décès  des plus de 80 ans dans les décès totaux: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Par Covid-19 :                              59 %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En 2019 (sans Covid-19)             61 %     </a:t>
            </a:r>
            <a:r>
              <a:rPr lang="fr-FR" sz="2400" dirty="0">
                <a:solidFill>
                  <a:srgbClr val="C00000"/>
                </a:solidFill>
                <a:latin typeface="Adobe Garamond Pro Bold" pitchFamily="18" charset="0"/>
              </a:rPr>
              <a:t>(Santé-publique-France)</a:t>
            </a:r>
          </a:p>
          <a:p>
            <a:endParaRPr lang="fr-FR" sz="2400" dirty="0">
              <a:latin typeface="Adobe Garamond Pro Bold" pitchFamily="18" charset="0"/>
            </a:endParaRPr>
          </a:p>
          <a:p>
            <a:r>
              <a:rPr lang="fr-FR" sz="2800" dirty="0">
                <a:latin typeface="Adobe Garamond Pro Bold" pitchFamily="18" charset="0"/>
              </a:rPr>
              <a:t>Espérance de vie à la naissance :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 en 2019                           82,70 ans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 en 2020                           82,15 ans                </a:t>
            </a:r>
            <a:r>
              <a:rPr lang="fr-FR" sz="2400" dirty="0">
                <a:solidFill>
                  <a:srgbClr val="C00000"/>
                </a:solidFill>
                <a:latin typeface="Adobe Garamond Pro Bold" pitchFamily="18" charset="0"/>
              </a:rPr>
              <a:t>(INSEE)</a:t>
            </a:r>
          </a:p>
          <a:p>
            <a:endParaRPr lang="fr-FR" sz="2400" dirty="0">
              <a:solidFill>
                <a:schemeClr val="accent1">
                  <a:lumMod val="75000"/>
                </a:schemeClr>
              </a:solidFill>
              <a:latin typeface="Adobe Garamond Pro Bold" pitchFamily="18" charset="0"/>
            </a:endParaRPr>
          </a:p>
          <a:p>
            <a:endParaRPr lang="fr-FR" sz="2400" dirty="0">
              <a:solidFill>
                <a:schemeClr val="accent1">
                  <a:lumMod val="75000"/>
                </a:schemeClr>
              </a:solidFill>
              <a:latin typeface="Adobe Garamond Pro Bold" pitchFamily="18" charset="0"/>
            </a:endParaRPr>
          </a:p>
          <a:p>
            <a:r>
              <a:rPr lang="fr-FR" sz="2400" dirty="0">
                <a:latin typeface="Adobe Garamond Pro Bold" pitchFamily="18" charset="0"/>
              </a:rPr>
              <a:t>A partir de 50 ans, le risque annuel de décès augmente de 12 % par an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7,3 % de décès supplémentaires décalent donc les risques de 0,6 an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en moyenne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de 0,7 an au-delà de 75 ans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de 0,5 an entre 65 et 74 ans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Pas de décalage au-dessous de 65 an</a:t>
            </a:r>
          </a:p>
        </p:txBody>
      </p:sp>
    </p:spTree>
    <p:extLst>
      <p:ext uri="{BB962C8B-B14F-4D97-AF65-F5344CB8AC3E}">
        <p14:creationId xmlns:p14="http://schemas.microsoft.com/office/powerpoint/2010/main" val="438222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1556792"/>
            <a:ext cx="709591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L’épidémie soulève un problème de morbidité 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(durée des soins en hôpital et en réanimation)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plus qu’un problème de mortalité </a:t>
            </a:r>
          </a:p>
          <a:p>
            <a:endParaRPr lang="fr-FR" sz="2800" dirty="0">
              <a:solidFill>
                <a:schemeClr val="accent1">
                  <a:lumMod val="75000"/>
                </a:schemeClr>
              </a:solidFill>
              <a:latin typeface="Adobe Garamond Pro Bold" pitchFamily="18" charset="0"/>
            </a:endParaRP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Territorialement, cela signifie la nécessité d’une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coordination des services régionaux de santé</a:t>
            </a:r>
          </a:p>
        </p:txBody>
      </p:sp>
    </p:spTree>
    <p:extLst>
      <p:ext uri="{BB962C8B-B14F-4D97-AF65-F5344CB8AC3E}">
        <p14:creationId xmlns:p14="http://schemas.microsoft.com/office/powerpoint/2010/main" val="230563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52528" cy="3747383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8920"/>
            <a:ext cx="4824536" cy="38164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96136" y="836712"/>
            <a:ext cx="2406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 la</a:t>
            </a:r>
          </a:p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5" y="4399607"/>
            <a:ext cx="2406428" cy="22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38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94436"/>
            <a:ext cx="6840760" cy="5832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05" y="327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Personnes âgées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9" y="2852936"/>
            <a:ext cx="2406428" cy="22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23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85" y="332656"/>
            <a:ext cx="7344815" cy="5832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08520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Pauvreté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2406428" cy="22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0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84" y="462795"/>
            <a:ext cx="7344816" cy="56886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24544" y="472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Immigrés du Maghreb et de Turquie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2406428" cy="22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7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136904" cy="6237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0260" y="20608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de </a:t>
            </a:r>
          </a:p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l’épidémie</a:t>
            </a:r>
          </a:p>
        </p:txBody>
      </p:sp>
    </p:spTree>
    <p:extLst>
      <p:ext uri="{BB962C8B-B14F-4D97-AF65-F5344CB8AC3E}">
        <p14:creationId xmlns:p14="http://schemas.microsoft.com/office/powerpoint/2010/main" val="33060104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406</Words>
  <Application>Microsoft Macintosh PowerPoint</Application>
  <PresentationFormat>Affichage à l'écran (4:3)</PresentationFormat>
  <Paragraphs>103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9" baseType="lpstr">
      <vt:lpstr>Adobe Garamond Pro</vt:lpstr>
      <vt:lpstr>Adobe Garamond Pro Bold</vt:lpstr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Hervé Le Bras</dc:creator>
  <cp:lastModifiedBy>Anne Mattioli</cp:lastModifiedBy>
  <cp:revision>34</cp:revision>
  <dcterms:created xsi:type="dcterms:W3CDTF">2020-09-29T20:26:35Z</dcterms:created>
  <dcterms:modified xsi:type="dcterms:W3CDTF">2021-02-23T16:03:24Z</dcterms:modified>
</cp:coreProperties>
</file>