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 id="2147483800" r:id="rId5"/>
  </p:sldMasterIdLst>
  <p:notesMasterIdLst>
    <p:notesMasterId r:id="rId18"/>
  </p:notesMasterIdLst>
  <p:sldIdLst>
    <p:sldId id="303" r:id="rId6"/>
    <p:sldId id="350" r:id="rId7"/>
    <p:sldId id="354" r:id="rId8"/>
    <p:sldId id="355" r:id="rId9"/>
    <p:sldId id="356" r:id="rId10"/>
    <p:sldId id="357" r:id="rId11"/>
    <p:sldId id="361" r:id="rId12"/>
    <p:sldId id="362" r:id="rId13"/>
    <p:sldId id="363" r:id="rId14"/>
    <p:sldId id="358" r:id="rId15"/>
    <p:sldId id="359" r:id="rId16"/>
    <p:sldId id="360" r:id="rId17"/>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emi GALUSZKA" initials="NG" lastIdx="1" clrIdx="0">
    <p:extLst>
      <p:ext uri="{19B8F6BF-5375-455C-9EA6-DF929625EA0E}">
        <p15:presenceInfo xmlns:p15="http://schemas.microsoft.com/office/powerpoint/2012/main" userId="S-1-5-21-3144641956-327632109-2741495702-311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B6354A-32DF-4CED-BF55-1AE235C2730A}" v="1" dt="2024-04-03T13:52:55.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17" autoAdjust="0"/>
  </p:normalViewPr>
  <p:slideViewPr>
    <p:cSldViewPr snapToGrid="0">
      <p:cViewPr varScale="1">
        <p:scale>
          <a:sx n="107" d="100"/>
          <a:sy n="107" d="100"/>
        </p:scale>
        <p:origin x="714"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avier DAIRAINE" userId="98a71b89-1234-4f7d-a015-7e8501380c88" providerId="ADAL" clId="{67B6354A-32DF-4CED-BF55-1AE235C2730A}"/>
    <pc:docChg chg="custSel addSld modSld">
      <pc:chgData name="Xavier DAIRAINE" userId="98a71b89-1234-4f7d-a015-7e8501380c88" providerId="ADAL" clId="{67B6354A-32DF-4CED-BF55-1AE235C2730A}" dt="2024-04-03T13:53:40.318" v="105" actId="13822"/>
      <pc:docMkLst>
        <pc:docMk/>
      </pc:docMkLst>
      <pc:sldChg chg="modSp mod">
        <pc:chgData name="Xavier DAIRAINE" userId="98a71b89-1234-4f7d-a015-7e8501380c88" providerId="ADAL" clId="{67B6354A-32DF-4CED-BF55-1AE235C2730A}" dt="2024-04-03T13:51:45.756" v="51" actId="1076"/>
        <pc:sldMkLst>
          <pc:docMk/>
          <pc:sldMk cId="1957860384" sldId="362"/>
        </pc:sldMkLst>
        <pc:spChg chg="mod">
          <ac:chgData name="Xavier DAIRAINE" userId="98a71b89-1234-4f7d-a015-7e8501380c88" providerId="ADAL" clId="{67B6354A-32DF-4CED-BF55-1AE235C2730A}" dt="2024-04-03T13:51:33.686" v="48" actId="1076"/>
          <ac:spMkLst>
            <pc:docMk/>
            <pc:sldMk cId="1957860384" sldId="362"/>
            <ac:spMk id="5" creationId="{1BFC8CAF-F035-B58C-A67A-8224B2BDD094}"/>
          </ac:spMkLst>
        </pc:spChg>
        <pc:picChg chg="mod">
          <ac:chgData name="Xavier DAIRAINE" userId="98a71b89-1234-4f7d-a015-7e8501380c88" providerId="ADAL" clId="{67B6354A-32DF-4CED-BF55-1AE235C2730A}" dt="2024-04-03T13:51:45.756" v="51" actId="1076"/>
          <ac:picMkLst>
            <pc:docMk/>
            <pc:sldMk cId="1957860384" sldId="362"/>
            <ac:picMk id="4" creationId="{6EDBF1BD-8D38-65F5-5BCC-C8250013F605}"/>
          </ac:picMkLst>
        </pc:picChg>
      </pc:sldChg>
      <pc:sldChg chg="addSp delSp modSp add mod">
        <pc:chgData name="Xavier DAIRAINE" userId="98a71b89-1234-4f7d-a015-7e8501380c88" providerId="ADAL" clId="{67B6354A-32DF-4CED-BF55-1AE235C2730A}" dt="2024-04-03T13:53:40.318" v="105" actId="13822"/>
        <pc:sldMkLst>
          <pc:docMk/>
          <pc:sldMk cId="2582758689" sldId="363"/>
        </pc:sldMkLst>
        <pc:spChg chg="mod">
          <ac:chgData name="Xavier DAIRAINE" userId="98a71b89-1234-4f7d-a015-7e8501380c88" providerId="ADAL" clId="{67B6354A-32DF-4CED-BF55-1AE235C2730A}" dt="2024-04-03T13:53:12.183" v="101" actId="20577"/>
          <ac:spMkLst>
            <pc:docMk/>
            <pc:sldMk cId="2582758689" sldId="363"/>
            <ac:spMk id="2" creationId="{36806A3D-4838-7527-1350-620592CD334A}"/>
          </ac:spMkLst>
        </pc:spChg>
        <pc:spChg chg="add mod">
          <ac:chgData name="Xavier DAIRAINE" userId="98a71b89-1234-4f7d-a015-7e8501380c88" providerId="ADAL" clId="{67B6354A-32DF-4CED-BF55-1AE235C2730A}" dt="2024-04-03T13:53:30.782" v="102" actId="13822"/>
          <ac:spMkLst>
            <pc:docMk/>
            <pc:sldMk cId="2582758689" sldId="363"/>
            <ac:spMk id="3" creationId="{C0165A90-CC35-BF01-43EB-EE6861FF7D76}"/>
          </ac:spMkLst>
        </pc:spChg>
        <pc:spChg chg="del">
          <ac:chgData name="Xavier DAIRAINE" userId="98a71b89-1234-4f7d-a015-7e8501380c88" providerId="ADAL" clId="{67B6354A-32DF-4CED-BF55-1AE235C2730A}" dt="2024-04-03T13:52:54.159" v="54" actId="478"/>
          <ac:spMkLst>
            <pc:docMk/>
            <pc:sldMk cId="2582758689" sldId="363"/>
            <ac:spMk id="5" creationId="{23AD784E-8A7E-0C06-9206-B379B9CFACCB}"/>
          </ac:spMkLst>
        </pc:spChg>
        <pc:spChg chg="add mod">
          <ac:chgData name="Xavier DAIRAINE" userId="98a71b89-1234-4f7d-a015-7e8501380c88" providerId="ADAL" clId="{67B6354A-32DF-4CED-BF55-1AE235C2730A}" dt="2024-04-03T13:53:36.237" v="103" actId="13822"/>
          <ac:spMkLst>
            <pc:docMk/>
            <pc:sldMk cId="2582758689" sldId="363"/>
            <ac:spMk id="6" creationId="{7964CC10-70C8-793D-80E8-6D64905FF638}"/>
          </ac:spMkLst>
        </pc:spChg>
        <pc:spChg chg="add mod">
          <ac:chgData name="Xavier DAIRAINE" userId="98a71b89-1234-4f7d-a015-7e8501380c88" providerId="ADAL" clId="{67B6354A-32DF-4CED-BF55-1AE235C2730A}" dt="2024-04-03T13:53:38.216" v="104" actId="13822"/>
          <ac:spMkLst>
            <pc:docMk/>
            <pc:sldMk cId="2582758689" sldId="363"/>
            <ac:spMk id="7" creationId="{C518BE9F-FEB6-FBD2-1113-CAC72C4FCF36}"/>
          </ac:spMkLst>
        </pc:spChg>
        <pc:spChg chg="add mod">
          <ac:chgData name="Xavier DAIRAINE" userId="98a71b89-1234-4f7d-a015-7e8501380c88" providerId="ADAL" clId="{67B6354A-32DF-4CED-BF55-1AE235C2730A}" dt="2024-04-03T13:53:40.318" v="105" actId="13822"/>
          <ac:spMkLst>
            <pc:docMk/>
            <pc:sldMk cId="2582758689" sldId="363"/>
            <ac:spMk id="9" creationId="{83BDD82D-4379-B3C9-1EE8-7B39AABE902E}"/>
          </ac:spMkLst>
        </pc:spChg>
        <pc:picChg chg="del">
          <ac:chgData name="Xavier DAIRAINE" userId="98a71b89-1234-4f7d-a015-7e8501380c88" providerId="ADAL" clId="{67B6354A-32DF-4CED-BF55-1AE235C2730A}" dt="2024-04-03T13:52:48.923" v="53" actId="478"/>
          <ac:picMkLst>
            <pc:docMk/>
            <pc:sldMk cId="2582758689" sldId="363"/>
            <ac:picMk id="4" creationId="{FA48FC48-5B20-9827-B341-907B834E47D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6C033567-46BE-4526-A1E8-D77BFCA8CBA9}" type="datetimeFigureOut">
              <a:rPr lang="fr-FR" smtClean="0"/>
              <a:t>03/04/2024</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363655D3-4204-4EAB-BEA6-B2CEE188FCC0}" type="slidenum">
              <a:rPr lang="fr-FR" smtClean="0"/>
              <a:t>‹N°›</a:t>
            </a:fld>
            <a:endParaRPr lang="fr-FR"/>
          </a:p>
        </p:txBody>
      </p:sp>
    </p:spTree>
    <p:extLst>
      <p:ext uri="{BB962C8B-B14F-4D97-AF65-F5344CB8AC3E}">
        <p14:creationId xmlns:p14="http://schemas.microsoft.com/office/powerpoint/2010/main" val="3270243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007AAF0-9634-40E2-8700-2BD48FEEE883}" type="datetimeFigureOut">
              <a:rPr lang="fr-FR" smtClean="0"/>
              <a:pPr/>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3DCF66-8919-4AF5-AE42-677A72114676}" type="slidenum">
              <a:rPr lang="fr-FR" smtClean="0"/>
              <a:pPr/>
              <a:t>‹N°›</a:t>
            </a:fld>
            <a:endParaRPr lang="fr-FR"/>
          </a:p>
        </p:txBody>
      </p:sp>
    </p:spTree>
    <p:extLst>
      <p:ext uri="{BB962C8B-B14F-4D97-AF65-F5344CB8AC3E}">
        <p14:creationId xmlns:p14="http://schemas.microsoft.com/office/powerpoint/2010/main" val="1144654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007AAF0-9634-40E2-8700-2BD48FEEE883}" type="datetimeFigureOut">
              <a:rPr lang="fr-FR" smtClean="0"/>
              <a:pPr/>
              <a:t>03/04/2024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3DCF66-8919-4AF5-AE42-677A72114676}" type="slidenum">
              <a:rPr lang="fr-FR" smtClean="0"/>
              <a:pPr/>
              <a:t>‹N°›</a:t>
            </a:fld>
            <a:endParaRPr lang="fr-FR"/>
          </a:p>
        </p:txBody>
      </p:sp>
    </p:spTree>
    <p:extLst>
      <p:ext uri="{BB962C8B-B14F-4D97-AF65-F5344CB8AC3E}">
        <p14:creationId xmlns:p14="http://schemas.microsoft.com/office/powerpoint/2010/main" val="1058326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1_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9"/>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007AAF0-9634-40E2-8700-2BD48FEEE883}" type="datetimeFigureOut">
              <a:rPr lang="fr-FR" smtClean="0"/>
              <a:pPr/>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3DCF66-8919-4AF5-AE42-677A72114676}" type="slidenum">
              <a:rPr lang="fr-FR" smtClean="0"/>
              <a:pPr/>
              <a:t>‹N°›</a:t>
            </a:fld>
            <a:endParaRPr lang="fr-FR"/>
          </a:p>
        </p:txBody>
      </p:sp>
    </p:spTree>
    <p:extLst>
      <p:ext uri="{BB962C8B-B14F-4D97-AF65-F5344CB8AC3E}">
        <p14:creationId xmlns:p14="http://schemas.microsoft.com/office/powerpoint/2010/main" val="192492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741537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rotWithShape="1">
          <a:blip r:embed="rId2">
            <a:extLst>
              <a:ext uri="{28A0092B-C50C-407E-A947-70E740481C1C}">
                <a14:useLocalDpi xmlns:a14="http://schemas.microsoft.com/office/drawing/2010/main" val="0"/>
              </a:ext>
            </a:extLst>
          </a:blip>
          <a:srcRect r="54223" b="9218"/>
          <a:stretch/>
        </p:blipFill>
        <p:spPr>
          <a:xfrm>
            <a:off x="758990" y="188642"/>
            <a:ext cx="1040799" cy="709151"/>
          </a:xfrm>
          <a:prstGeom prst="rect">
            <a:avLst/>
          </a:prstGeom>
        </p:spPr>
      </p:pic>
      <p:sp>
        <p:nvSpPr>
          <p:cNvPr id="2" name="Titre 1"/>
          <p:cNvSpPr>
            <a:spLocks noGrp="1"/>
          </p:cNvSpPr>
          <p:nvPr>
            <p:ph type="title"/>
          </p:nvPr>
        </p:nvSpPr>
        <p:spPr>
          <a:xfrm>
            <a:off x="857214" y="1214425"/>
            <a:ext cx="10191823" cy="633407"/>
          </a:xfrm>
        </p:spPr>
        <p:txBody>
          <a:bodyPr>
            <a:noAutofit/>
          </a:bodyPr>
          <a:lstStyle>
            <a:lvl1pPr algn="l">
              <a:defRPr sz="2000" baseline="0">
                <a:solidFill>
                  <a:schemeClr val="tx1">
                    <a:lumMod val="75000"/>
                    <a:lumOff val="25000"/>
                  </a:schemeClr>
                </a:solidFill>
              </a:defRPr>
            </a:lvl1pPr>
          </a:lstStyle>
          <a:p>
            <a:r>
              <a:rPr lang="fr-FR"/>
              <a:t>Modifiez le style du titre</a:t>
            </a:r>
            <a:endParaRPr lang="fr-FR" dirty="0"/>
          </a:p>
        </p:txBody>
      </p:sp>
      <p:sp>
        <p:nvSpPr>
          <p:cNvPr id="8" name="Espace réservé du texte 7"/>
          <p:cNvSpPr>
            <a:spLocks noGrp="1"/>
          </p:cNvSpPr>
          <p:nvPr>
            <p:ph type="body" sz="quarter" idx="13"/>
          </p:nvPr>
        </p:nvSpPr>
        <p:spPr>
          <a:xfrm>
            <a:off x="851440" y="1928804"/>
            <a:ext cx="10197595" cy="4071965"/>
          </a:xfrm>
        </p:spPr>
        <p:txBody>
          <a:bodyPr/>
          <a:lstStyle>
            <a:lvl1pPr>
              <a:buClr>
                <a:schemeClr val="accent2"/>
              </a:buClr>
              <a:buSzPct val="135000"/>
              <a:buFont typeface="Calibri" pitchFamily="34" charset="0"/>
              <a:buChar char="›"/>
              <a:defRPr baseline="0">
                <a:solidFill>
                  <a:schemeClr val="tx1">
                    <a:lumMod val="75000"/>
                    <a:lumOff val="25000"/>
                  </a:schemeClr>
                </a:solidFill>
              </a:defRPr>
            </a:lvl1pPr>
            <a:lvl2pPr>
              <a:buClr>
                <a:schemeClr val="accent2"/>
              </a:buClr>
              <a:buSzPct val="115000"/>
              <a:buFont typeface="Calibri" pitchFamily="34" charset="0"/>
              <a:buChar char="›"/>
              <a:defRPr baseline="0">
                <a:solidFill>
                  <a:schemeClr val="tx1">
                    <a:lumMod val="75000"/>
                    <a:lumOff val="25000"/>
                  </a:schemeClr>
                </a:solidFill>
              </a:defRPr>
            </a:lvl2pPr>
            <a:lvl3pPr>
              <a:buClr>
                <a:schemeClr val="accent2"/>
              </a:buClr>
              <a:buFont typeface="Calibri" pitchFamily="34" charset="0"/>
              <a:buChar char="›"/>
              <a:defRPr baseline="0">
                <a:solidFill>
                  <a:schemeClr val="tx1">
                    <a:lumMod val="75000"/>
                    <a:lumOff val="25000"/>
                  </a:schemeClr>
                </a:solidFill>
              </a:defRPr>
            </a:lvl3pPr>
            <a:lvl4pPr>
              <a:buClr>
                <a:schemeClr val="accent2"/>
              </a:buClr>
              <a:buFont typeface="Calibri" pitchFamily="34" charset="0"/>
              <a:buChar char="›"/>
              <a:defRPr baseline="0">
                <a:solidFill>
                  <a:schemeClr val="tx1">
                    <a:lumMod val="75000"/>
                    <a:lumOff val="25000"/>
                  </a:schemeClr>
                </a:solidFill>
              </a:defRPr>
            </a:lvl4pPr>
            <a:lvl5pPr>
              <a:buClr>
                <a:schemeClr val="accent2"/>
              </a:buClr>
              <a:buFont typeface="Calibri" pitchFamily="34" charset="0"/>
              <a:buChar char="›"/>
              <a:defRPr baseline="0">
                <a:solidFill>
                  <a:schemeClr val="tx1">
                    <a:lumMod val="75000"/>
                    <a:lumOff val="25000"/>
                  </a:schemeClr>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numéro de diapositive 4"/>
          <p:cNvSpPr>
            <a:spLocks noGrp="1"/>
          </p:cNvSpPr>
          <p:nvPr>
            <p:ph type="sldNum" sz="quarter" idx="12"/>
          </p:nvPr>
        </p:nvSpPr>
        <p:spPr>
          <a:xfrm>
            <a:off x="5238745" y="6455323"/>
            <a:ext cx="1809763" cy="402679"/>
          </a:xfrm>
          <a:prstGeom prst="rect">
            <a:avLst/>
          </a:prstGeom>
        </p:spPr>
        <p:txBody>
          <a:bodyPr/>
          <a:lstStyle>
            <a:lvl1pPr algn="ctr">
              <a:defRPr sz="1200" baseline="0">
                <a:solidFill>
                  <a:schemeClr val="tx1">
                    <a:lumMod val="75000"/>
                    <a:lumOff val="25000"/>
                  </a:schemeClr>
                </a:solidFill>
                <a:latin typeface="+mj-lt"/>
              </a:defRPr>
            </a:lvl1pPr>
          </a:lstStyle>
          <a:p>
            <a:fld id="{CAB6D1FE-7BE2-45D5-B063-E644AFB9C3F4}" type="slidenum">
              <a:rPr lang="fr-FR" smtClean="0"/>
              <a:pPr/>
              <a:t>‹N°›</a:t>
            </a:fld>
            <a:endParaRPr lang="fr-FR" dirty="0"/>
          </a:p>
        </p:txBody>
      </p:sp>
      <p:sp>
        <p:nvSpPr>
          <p:cNvPr id="15" name="Espace réservé du texte 14"/>
          <p:cNvSpPr>
            <a:spLocks noGrp="1"/>
          </p:cNvSpPr>
          <p:nvPr>
            <p:ph type="body" sz="quarter" idx="14" hasCustomPrompt="1"/>
          </p:nvPr>
        </p:nvSpPr>
        <p:spPr>
          <a:xfrm>
            <a:off x="1809721" y="357167"/>
            <a:ext cx="9239315" cy="500063"/>
          </a:xfrm>
        </p:spPr>
        <p:txBody>
          <a:bodyPr anchor="ctr">
            <a:noAutofit/>
          </a:bodyPr>
          <a:lstStyle>
            <a:lvl1pPr marL="0" indent="0" algn="l">
              <a:buNone/>
              <a:defRPr sz="2800" b="1" baseline="0">
                <a:solidFill>
                  <a:schemeClr val="tx1">
                    <a:lumMod val="75000"/>
                    <a:lumOff val="25000"/>
                  </a:schemeClr>
                </a:solidFill>
                <a:latin typeface="+mn-lt"/>
              </a:defRPr>
            </a:lvl1pPr>
            <a:lvl5pPr>
              <a:defRPr/>
            </a:lvl5pPr>
          </a:lstStyle>
          <a:p>
            <a:pPr lvl="0"/>
            <a:r>
              <a:rPr lang="fr-FR" dirty="0"/>
              <a:t>Texte</a:t>
            </a:r>
          </a:p>
        </p:txBody>
      </p:sp>
      <p:sp>
        <p:nvSpPr>
          <p:cNvPr id="12" name="ZoneTexte 11"/>
          <p:cNvSpPr txBox="1"/>
          <p:nvPr userDrawn="1"/>
        </p:nvSpPr>
        <p:spPr>
          <a:xfrm>
            <a:off x="761964" y="6484316"/>
            <a:ext cx="4286280" cy="230832"/>
          </a:xfrm>
          <a:prstGeom prst="rect">
            <a:avLst/>
          </a:prstGeom>
          <a:noFill/>
        </p:spPr>
        <p:txBody>
          <a:bodyPr wrap="square" rtlCol="0">
            <a:spAutoFit/>
          </a:bodyPr>
          <a:lstStyle/>
          <a:p>
            <a:r>
              <a:rPr lang="fr-FR" sz="900" b="0" kern="1200" dirty="0">
                <a:solidFill>
                  <a:schemeClr val="tx1">
                    <a:lumMod val="75000"/>
                    <a:lumOff val="25000"/>
                  </a:schemeClr>
                </a:solidFill>
                <a:latin typeface="Y2K Neophyte" pitchFamily="34" charset="0"/>
                <a:ea typeface="+mn-ea"/>
                <a:cs typeface="+mn-cs"/>
              </a:rPr>
              <a:t>DKEC - GPECT</a:t>
            </a:r>
          </a:p>
        </p:txBody>
      </p:sp>
      <p:cxnSp>
        <p:nvCxnSpPr>
          <p:cNvPr id="23" name="Connecteur droit 22"/>
          <p:cNvCxnSpPr/>
          <p:nvPr userDrawn="1"/>
        </p:nvCxnSpPr>
        <p:spPr>
          <a:xfrm>
            <a:off x="857214" y="6381328"/>
            <a:ext cx="1019182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851440" y="1000778"/>
            <a:ext cx="10197595" cy="110657"/>
          </a:xfrm>
          <a:prstGeom prst="rect">
            <a:avLst/>
          </a:prstGeom>
          <a:gradFill flip="none" rotWithShape="1">
            <a:gsLst>
              <a:gs pos="0">
                <a:srgbClr val="40FF66"/>
              </a:gs>
              <a:gs pos="50000">
                <a:srgbClr val="15DEC8"/>
              </a:gs>
              <a:gs pos="100000">
                <a:srgbClr val="549EE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1800"/>
          </a:p>
        </p:txBody>
      </p:sp>
    </p:spTree>
    <p:extLst>
      <p:ext uri="{BB962C8B-B14F-4D97-AF65-F5344CB8AC3E}">
        <p14:creationId xmlns:p14="http://schemas.microsoft.com/office/powerpoint/2010/main" val="2591493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CC37CC3C-9CDD-4BAD-A850-1123382439BE}" type="datetimeFigureOut">
              <a:rPr lang="fr-FR" smtClean="0"/>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EE10F4-A96B-4BE1-A7D1-2F32D76B7674}"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8" y="0"/>
            <a:ext cx="12192000" cy="6850407"/>
          </a:xfrm>
          <a:prstGeom prst="rect">
            <a:avLst/>
          </a:prstGeom>
        </p:spPr>
      </p:pic>
    </p:spTree>
    <p:extLst>
      <p:ext uri="{BB962C8B-B14F-4D97-AF65-F5344CB8AC3E}">
        <p14:creationId xmlns:p14="http://schemas.microsoft.com/office/powerpoint/2010/main" val="84068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CC37CC3C-9CDD-4BAD-A850-1123382439BE}" type="datetimeFigureOut">
              <a:rPr lang="fr-FR" smtClean="0"/>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EE10F4-A96B-4BE1-A7D1-2F32D76B7674}"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8" y="0"/>
            <a:ext cx="12192000" cy="6850407"/>
          </a:xfrm>
          <a:prstGeom prst="rect">
            <a:avLst/>
          </a:prstGeom>
        </p:spPr>
      </p:pic>
    </p:spTree>
    <p:extLst>
      <p:ext uri="{BB962C8B-B14F-4D97-AF65-F5344CB8AC3E}">
        <p14:creationId xmlns:p14="http://schemas.microsoft.com/office/powerpoint/2010/main" val="4281177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C37CC3C-9CDD-4BAD-A850-1123382439BE}" type="datetimeFigureOut">
              <a:rPr lang="fr-FR" smtClean="0"/>
              <a:t>03/04/2024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3EE10F4-A96B-4BE1-A7D1-2F32D76B7674}" type="slidenum">
              <a:rPr lang="fr-FR" smtClean="0"/>
              <a:t>‹N°›</a:t>
            </a:fld>
            <a:endParaRPr lang="fr-FR"/>
          </a:p>
        </p:txBody>
      </p:sp>
    </p:spTree>
    <p:extLst>
      <p:ext uri="{BB962C8B-B14F-4D97-AF65-F5344CB8AC3E}">
        <p14:creationId xmlns:p14="http://schemas.microsoft.com/office/powerpoint/2010/main" val="1004413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C37CC3C-9CDD-4BAD-A850-1123382439BE}" type="datetimeFigureOut">
              <a:rPr lang="fr-FR" smtClean="0"/>
              <a:t>03/04/2024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3EE10F4-A96B-4BE1-A7D1-2F32D76B7674}" type="slidenum">
              <a:rPr lang="fr-FR" smtClean="0"/>
              <a:t>‹N°›</a:t>
            </a:fld>
            <a:endParaRPr lang="fr-FR"/>
          </a:p>
        </p:txBody>
      </p:sp>
    </p:spTree>
    <p:extLst>
      <p:ext uri="{BB962C8B-B14F-4D97-AF65-F5344CB8AC3E}">
        <p14:creationId xmlns:p14="http://schemas.microsoft.com/office/powerpoint/2010/main" val="299023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9"/>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007AAF0-9634-40E2-8700-2BD48FEEE883}" type="datetimeFigureOut">
              <a:rPr lang="fr-FR" smtClean="0"/>
              <a:pPr/>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3DCF66-8919-4AF5-AE42-677A72114676}" type="slidenum">
              <a:rPr lang="fr-FR" smtClean="0"/>
              <a:pPr/>
              <a:t>‹N°›</a:t>
            </a:fld>
            <a:endParaRPr lang="fr-FR"/>
          </a:p>
        </p:txBody>
      </p:sp>
    </p:spTree>
    <p:extLst>
      <p:ext uri="{BB962C8B-B14F-4D97-AF65-F5344CB8AC3E}">
        <p14:creationId xmlns:p14="http://schemas.microsoft.com/office/powerpoint/2010/main" val="3796691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DC5877-36DB-2BCB-745D-73DEFF757785}"/>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A2C10B50-E977-EFB5-C13C-FC11F04FB6C9}"/>
              </a:ext>
            </a:extLst>
          </p:cNvPr>
          <p:cNvSpPr>
            <a:spLocks noGrp="1"/>
          </p:cNvSpPr>
          <p:nvPr>
            <p:ph type="dt" sz="half" idx="10"/>
          </p:nvPr>
        </p:nvSpPr>
        <p:spPr/>
        <p:txBody>
          <a:bodyPr/>
          <a:lstStyle/>
          <a:p>
            <a:fld id="{7007AAF0-9634-40E2-8700-2BD48FEEE883}" type="datetimeFigureOut">
              <a:rPr lang="fr-FR" smtClean="0"/>
              <a:pPr/>
              <a:t>03/04/2024</a:t>
            </a:fld>
            <a:endParaRPr lang="fr-FR"/>
          </a:p>
        </p:txBody>
      </p:sp>
      <p:sp>
        <p:nvSpPr>
          <p:cNvPr id="4" name="Espace réservé du pied de page 3">
            <a:extLst>
              <a:ext uri="{FF2B5EF4-FFF2-40B4-BE49-F238E27FC236}">
                <a16:creationId xmlns:a16="http://schemas.microsoft.com/office/drawing/2014/main" id="{DAFD370A-D911-E10A-8730-6CD72F2B1F1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9E888B6-941A-6AA1-65D3-FED1C4FBF664}"/>
              </a:ext>
            </a:extLst>
          </p:cNvPr>
          <p:cNvSpPr>
            <a:spLocks noGrp="1"/>
          </p:cNvSpPr>
          <p:nvPr>
            <p:ph type="sldNum" sz="quarter" idx="12"/>
          </p:nvPr>
        </p:nvSpPr>
        <p:spPr/>
        <p:txBody>
          <a:bodyPr/>
          <a:lstStyle/>
          <a:p>
            <a:fld id="{2E3DCF66-8919-4AF5-AE42-677A72114676}" type="slidenum">
              <a:rPr lang="fr-FR" smtClean="0"/>
              <a:pPr/>
              <a:t>‹N°›</a:t>
            </a:fld>
            <a:endParaRPr lang="fr-FR"/>
          </a:p>
        </p:txBody>
      </p:sp>
    </p:spTree>
    <p:extLst>
      <p:ext uri="{BB962C8B-B14F-4D97-AF65-F5344CB8AC3E}">
        <p14:creationId xmlns:p14="http://schemas.microsoft.com/office/powerpoint/2010/main" val="3519583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007AAF0-9634-40E2-8700-2BD48FEEE883}" type="datetimeFigureOut">
              <a:rPr lang="fr-FR" smtClean="0"/>
              <a:pPr/>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3DCF66-8919-4AF5-AE42-677A72114676}" type="slidenum">
              <a:rPr lang="fr-FR" smtClean="0"/>
              <a:pPr/>
              <a:t>‹N°›</a:t>
            </a:fld>
            <a:endParaRPr lang="fr-FR"/>
          </a:p>
        </p:txBody>
      </p:sp>
    </p:spTree>
    <p:extLst>
      <p:ext uri="{BB962C8B-B14F-4D97-AF65-F5344CB8AC3E}">
        <p14:creationId xmlns:p14="http://schemas.microsoft.com/office/powerpoint/2010/main" val="686489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9"/>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9"/>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007AAF0-9634-40E2-8700-2BD48FEEE883}" type="datetimeFigureOut">
              <a:rPr lang="fr-FR" smtClean="0"/>
              <a:pPr/>
              <a:t>03/04/2024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3DCF66-8919-4AF5-AE42-677A72114676}" type="slidenum">
              <a:rPr lang="fr-FR" smtClean="0"/>
              <a:pPr/>
              <a:t>‹N°›</a:t>
            </a:fld>
            <a:endParaRPr lang="fr-FR"/>
          </a:p>
        </p:txBody>
      </p:sp>
    </p:spTree>
    <p:extLst>
      <p:ext uri="{BB962C8B-B14F-4D97-AF65-F5344CB8AC3E}">
        <p14:creationId xmlns:p14="http://schemas.microsoft.com/office/powerpoint/2010/main" val="2606644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007AAF0-9634-40E2-8700-2BD48FEEE883}" type="datetimeFigureOut">
              <a:rPr lang="fr-FR" smtClean="0"/>
              <a:pPr/>
              <a:t>03/04/2024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E3DCF66-8919-4AF5-AE42-677A72114676}" type="slidenum">
              <a:rPr lang="fr-FR" smtClean="0"/>
              <a:pPr/>
              <a:t>‹N°›</a:t>
            </a:fld>
            <a:endParaRPr lang="fr-FR"/>
          </a:p>
        </p:txBody>
      </p:sp>
    </p:spTree>
    <p:extLst>
      <p:ext uri="{BB962C8B-B14F-4D97-AF65-F5344CB8AC3E}">
        <p14:creationId xmlns:p14="http://schemas.microsoft.com/office/powerpoint/2010/main" val="45377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007AAF0-9634-40E2-8700-2BD48FEEE883}" type="datetimeFigureOut">
              <a:rPr lang="fr-FR" smtClean="0"/>
              <a:pPr/>
              <a:t>03/04/2024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E3DCF66-8919-4AF5-AE42-677A72114676}" type="slidenum">
              <a:rPr lang="fr-FR" smtClean="0"/>
              <a:pPr/>
              <a:t>‹N°›</a:t>
            </a:fld>
            <a:endParaRPr lang="fr-FR"/>
          </a:p>
        </p:txBody>
      </p:sp>
    </p:spTree>
    <p:extLst>
      <p:ext uri="{BB962C8B-B14F-4D97-AF65-F5344CB8AC3E}">
        <p14:creationId xmlns:p14="http://schemas.microsoft.com/office/powerpoint/2010/main" val="1958524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007AAF0-9634-40E2-8700-2BD48FEEE883}" type="datetimeFigureOut">
              <a:rPr lang="fr-FR" smtClean="0"/>
              <a:pPr/>
              <a:t>03/04/2024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E3DCF66-8919-4AF5-AE42-677A72114676}" type="slidenum">
              <a:rPr lang="fr-FR" smtClean="0"/>
              <a:pPr/>
              <a:t>‹N°›</a:t>
            </a:fld>
            <a:endParaRPr lang="fr-FR"/>
          </a:p>
        </p:txBody>
      </p:sp>
    </p:spTree>
    <p:extLst>
      <p:ext uri="{BB962C8B-B14F-4D97-AF65-F5344CB8AC3E}">
        <p14:creationId xmlns:p14="http://schemas.microsoft.com/office/powerpoint/2010/main" val="204959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007AAF0-9634-40E2-8700-2BD48FEEE883}" type="datetimeFigureOut">
              <a:rPr lang="fr-FR" smtClean="0"/>
              <a:pPr/>
              <a:t>03/04/2024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3DCF66-8919-4AF5-AE42-677A72114676}" type="slidenum">
              <a:rPr lang="fr-FR" smtClean="0"/>
              <a:pPr/>
              <a:t>‹N°›</a:t>
            </a:fld>
            <a:endParaRPr lang="fr-FR"/>
          </a:p>
        </p:txBody>
      </p:sp>
    </p:spTree>
    <p:extLst>
      <p:ext uri="{BB962C8B-B14F-4D97-AF65-F5344CB8AC3E}">
        <p14:creationId xmlns:p14="http://schemas.microsoft.com/office/powerpoint/2010/main" val="693007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CCB89F3-3ADD-F869-9F09-66D0EE101138}"/>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C89A09B9-BBE1-7CAB-2A4B-0FF64BD2B247}"/>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BBE097D-617B-73F6-46A5-D6ADB3FCF3E9}"/>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33A033F-7881-4AB6-975E-0F51B4CF0B30}" type="datetimeFigureOut">
              <a:rPr lang="fr-FR" smtClean="0"/>
              <a:t>03/04/2024</a:t>
            </a:fld>
            <a:endParaRPr lang="fr-FR"/>
          </a:p>
        </p:txBody>
      </p:sp>
      <p:sp>
        <p:nvSpPr>
          <p:cNvPr id="5" name="Espace réservé du pied de page 4">
            <a:extLst>
              <a:ext uri="{FF2B5EF4-FFF2-40B4-BE49-F238E27FC236}">
                <a16:creationId xmlns:a16="http://schemas.microsoft.com/office/drawing/2014/main" id="{CFDB1AD8-98F7-F9AC-8336-F61DC8C505F3}"/>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25EF72F-D306-CB5B-AEC4-9EFC4C21478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F70265DF-880F-498D-B6EA-E2D7DD6565F4}" type="slidenum">
              <a:rPr lang="fr-FR" smtClean="0"/>
              <a:t>‹N°›</a:t>
            </a:fld>
            <a:endParaRPr lang="fr-FR"/>
          </a:p>
        </p:txBody>
      </p:sp>
    </p:spTree>
    <p:extLst>
      <p:ext uri="{BB962C8B-B14F-4D97-AF65-F5344CB8AC3E}">
        <p14:creationId xmlns:p14="http://schemas.microsoft.com/office/powerpoint/2010/main" val="108652422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xStyles>
    <p:titleStyle>
      <a:lvl1pPr algn="l" defTabSz="1219170" rtl="0" eaLnBrk="1" latinLnBrk="0" hangingPunct="1">
        <a:lnSpc>
          <a:spcPct val="90000"/>
        </a:lnSpc>
        <a:spcBef>
          <a:spcPct val="0"/>
        </a:spcBef>
        <a:buNone/>
        <a:defRPr sz="4267" kern="1200">
          <a:solidFill>
            <a:schemeClr val="tx1"/>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37CC3C-9CDD-4BAD-A850-1123382439BE}" type="datetimeFigureOut">
              <a:rPr lang="fr-FR" smtClean="0"/>
              <a:t>03/04/2024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E10F4-A96B-4BE1-A7D1-2F32D76B7674}" type="slidenum">
              <a:rPr lang="fr-FR" smtClean="0"/>
              <a:t>‹N°›</a:t>
            </a:fld>
            <a:endParaRPr lang="fr-FR"/>
          </a:p>
        </p:txBody>
      </p:sp>
      <p:pic>
        <p:nvPicPr>
          <p:cNvPr id="8" name="Imag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081745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dkbus2018.com/images2/bus.jpg" TargetMode="Externa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87316" y="4136354"/>
            <a:ext cx="7898038" cy="755743"/>
          </a:xfrm>
        </p:spPr>
        <p:txBody>
          <a:bodyPr>
            <a:normAutofit/>
          </a:bodyPr>
          <a:lstStyle/>
          <a:p>
            <a:pPr>
              <a:lnSpc>
                <a:spcPct val="100000"/>
              </a:lnSpc>
            </a:pPr>
            <a:r>
              <a:rPr lang="fr-FR" sz="2000" b="1" dirty="0">
                <a:solidFill>
                  <a:srgbClr val="56B999"/>
                </a:solidFill>
              </a:rPr>
              <a:t>Communauté urbaine de Dunkerque</a:t>
            </a:r>
            <a:br>
              <a:rPr lang="fr-FR" sz="2000" b="1" dirty="0">
                <a:solidFill>
                  <a:srgbClr val="56B999"/>
                </a:solidFill>
              </a:rPr>
            </a:br>
            <a:r>
              <a:rPr lang="fr-FR" sz="2000" b="1" dirty="0">
                <a:solidFill>
                  <a:srgbClr val="56B999"/>
                </a:solidFill>
              </a:rPr>
              <a:t>Stratégie de décarbonation</a:t>
            </a:r>
          </a:p>
        </p:txBody>
      </p:sp>
      <p:sp>
        <p:nvSpPr>
          <p:cNvPr id="4" name="ZoneTexte 3">
            <a:extLst>
              <a:ext uri="{FF2B5EF4-FFF2-40B4-BE49-F238E27FC236}">
                <a16:creationId xmlns:a16="http://schemas.microsoft.com/office/drawing/2014/main" id="{0ECAA587-C39B-4F37-2169-D66409287833}"/>
              </a:ext>
            </a:extLst>
          </p:cNvPr>
          <p:cNvSpPr txBox="1"/>
          <p:nvPr/>
        </p:nvSpPr>
        <p:spPr>
          <a:xfrm>
            <a:off x="0" y="6497755"/>
            <a:ext cx="6096000" cy="194990"/>
          </a:xfrm>
          <a:prstGeom prst="rect">
            <a:avLst/>
          </a:prstGeom>
          <a:noFill/>
        </p:spPr>
        <p:txBody>
          <a:bodyPr wrap="square">
            <a:spAutoFit/>
          </a:bodyPr>
          <a:lstStyle/>
          <a:p>
            <a:pPr defTabSz="914377"/>
            <a:r>
              <a:rPr lang="fr-FR" sz="667" dirty="0">
                <a:solidFill>
                  <a:prstClr val="black"/>
                </a:solidFill>
                <a:latin typeface="Arial" pitchFamily="34" charset="0"/>
                <a:cs typeface="Arial" pitchFamily="34" charset="0"/>
              </a:rPr>
              <a:t>© </a:t>
            </a:r>
            <a:r>
              <a:rPr lang="fr-FR" sz="667" dirty="0" err="1">
                <a:solidFill>
                  <a:prstClr val="black"/>
                </a:solidFill>
                <a:latin typeface="Arial" pitchFamily="34" charset="0"/>
                <a:cs typeface="Arial" pitchFamily="34" charset="0"/>
              </a:rPr>
              <a:t>A.Pequin</a:t>
            </a:r>
            <a:r>
              <a:rPr lang="fr-FR" sz="667" dirty="0">
                <a:solidFill>
                  <a:prstClr val="black"/>
                </a:solidFill>
                <a:latin typeface="Arial" pitchFamily="34" charset="0"/>
                <a:cs typeface="Arial" pitchFamily="34" charset="0"/>
              </a:rPr>
              <a:t> - Crédit photo obligatoire - Arial 5 noir</a:t>
            </a:r>
          </a:p>
        </p:txBody>
      </p:sp>
      <p:sp>
        <p:nvSpPr>
          <p:cNvPr id="7" name="ZoneTexte 6"/>
          <p:cNvSpPr txBox="1"/>
          <p:nvPr/>
        </p:nvSpPr>
        <p:spPr>
          <a:xfrm>
            <a:off x="1758481" y="2657187"/>
            <a:ext cx="8155710" cy="1384995"/>
          </a:xfrm>
          <a:prstGeom prst="rect">
            <a:avLst/>
          </a:prstGeom>
          <a:noFill/>
        </p:spPr>
        <p:txBody>
          <a:bodyPr wrap="square" rtlCol="0">
            <a:spAutoFit/>
          </a:bodyPr>
          <a:lstStyle/>
          <a:p>
            <a:pPr algn="ctr"/>
            <a:r>
              <a:rPr lang="fr-FR" sz="2800" b="1" dirty="0" err="1">
                <a:solidFill>
                  <a:schemeClr val="accent2">
                    <a:lumMod val="60000"/>
                    <a:lumOff val="40000"/>
                  </a:schemeClr>
                </a:solidFill>
              </a:rPr>
              <a:t>Ihédate</a:t>
            </a:r>
            <a:r>
              <a:rPr lang="fr-FR" sz="2800" b="1" dirty="0">
                <a:solidFill>
                  <a:schemeClr val="accent2">
                    <a:lumMod val="60000"/>
                    <a:lumOff val="40000"/>
                  </a:schemeClr>
                </a:solidFill>
              </a:rPr>
              <a:t>, comment territorialiser la transition énergétique ?</a:t>
            </a:r>
          </a:p>
          <a:p>
            <a:pPr algn="ctr"/>
            <a:r>
              <a:rPr lang="fr-FR" sz="2800" b="1" dirty="0">
                <a:solidFill>
                  <a:schemeClr val="accent2">
                    <a:lumMod val="60000"/>
                    <a:lumOff val="40000"/>
                  </a:schemeClr>
                </a:solidFill>
              </a:rPr>
              <a:t>4 avril 2024</a:t>
            </a:r>
            <a:endParaRPr lang="fr-FR" sz="2000" b="1" dirty="0">
              <a:solidFill>
                <a:schemeClr val="accent2">
                  <a:lumMod val="60000"/>
                  <a:lumOff val="40000"/>
                </a:schemeClr>
              </a:solidFill>
            </a:endParaRPr>
          </a:p>
        </p:txBody>
      </p:sp>
      <p:pic>
        <p:nvPicPr>
          <p:cNvPr id="11" name="Image 10" descr="http://www.dkbus2018.com/images2/bus.jpg">
            <a:hlinkClick r:id="rId2"/>
            <a:extLst>
              <a:ext uri="{FF2B5EF4-FFF2-40B4-BE49-F238E27FC236}">
                <a16:creationId xmlns:a16="http://schemas.microsoft.com/office/drawing/2014/main" id="{B0F64E26-6EE7-4B2A-405E-9B01E10E111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31018" y="-1947"/>
            <a:ext cx="4410635" cy="2157674"/>
          </a:xfrm>
          <a:prstGeom prst="rect">
            <a:avLst/>
          </a:prstGeom>
          <a:noFill/>
          <a:ln>
            <a:noFill/>
          </a:ln>
        </p:spPr>
      </p:pic>
      <p:pic>
        <p:nvPicPr>
          <p:cNvPr id="12" name="Image 11">
            <a:extLst>
              <a:ext uri="{FF2B5EF4-FFF2-40B4-BE49-F238E27FC236}">
                <a16:creationId xmlns:a16="http://schemas.microsoft.com/office/drawing/2014/main" id="{AA0461FB-4971-1FDB-3405-15519E27D6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946"/>
            <a:ext cx="3239584" cy="2157674"/>
          </a:xfrm>
          <a:prstGeom prst="rect">
            <a:avLst/>
          </a:prstGeom>
        </p:spPr>
      </p:pic>
      <p:pic>
        <p:nvPicPr>
          <p:cNvPr id="14" name="Image 13">
            <a:extLst>
              <a:ext uri="{FF2B5EF4-FFF2-40B4-BE49-F238E27FC236}">
                <a16:creationId xmlns:a16="http://schemas.microsoft.com/office/drawing/2014/main" id="{7C7D1377-73AF-8CA6-32E1-64F7FEB69C99}"/>
              </a:ext>
            </a:extLst>
          </p:cNvPr>
          <p:cNvPicPr>
            <a:picLocks noChangeAspect="1"/>
          </p:cNvPicPr>
          <p:nvPr/>
        </p:nvPicPr>
        <p:blipFill>
          <a:blip r:embed="rId5"/>
          <a:stretch>
            <a:fillRect/>
          </a:stretch>
        </p:blipFill>
        <p:spPr>
          <a:xfrm>
            <a:off x="8379181" y="0"/>
            <a:ext cx="3812817" cy="2155727"/>
          </a:xfrm>
          <a:prstGeom prst="rect">
            <a:avLst/>
          </a:prstGeom>
        </p:spPr>
      </p:pic>
    </p:spTree>
    <p:extLst>
      <p:ext uri="{BB962C8B-B14F-4D97-AF65-F5344CB8AC3E}">
        <p14:creationId xmlns:p14="http://schemas.microsoft.com/office/powerpoint/2010/main" val="1908002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C9D53-71CB-3D73-2F55-EB950E277468}"/>
            </a:ext>
          </a:extLst>
        </p:cNvPr>
        <p:cNvGrpSpPr/>
        <p:nvPr/>
      </p:nvGrpSpPr>
      <p:grpSpPr>
        <a:xfrm>
          <a:off x="0" y="0"/>
          <a:ext cx="0" cy="0"/>
          <a:chOff x="0" y="0"/>
          <a:chExt cx="0" cy="0"/>
        </a:xfrm>
      </p:grpSpPr>
      <p:pic>
        <p:nvPicPr>
          <p:cNvPr id="8" name="Image 7" descr="Une image contenant logo, Police, texte, Graphique&#10;&#10;Description générée automatiquement">
            <a:extLst>
              <a:ext uri="{FF2B5EF4-FFF2-40B4-BE49-F238E27FC236}">
                <a16:creationId xmlns:a16="http://schemas.microsoft.com/office/drawing/2014/main" id="{BBD17EA4-80D4-CBBE-5169-7E7F5FCFEE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5165" y="6023129"/>
            <a:ext cx="2406835" cy="834871"/>
          </a:xfrm>
          <a:prstGeom prst="rect">
            <a:avLst/>
          </a:prstGeom>
        </p:spPr>
      </p:pic>
      <p:sp>
        <p:nvSpPr>
          <p:cNvPr id="2" name="Titre 1">
            <a:extLst>
              <a:ext uri="{FF2B5EF4-FFF2-40B4-BE49-F238E27FC236}">
                <a16:creationId xmlns:a16="http://schemas.microsoft.com/office/drawing/2014/main" id="{234CC4D2-C3A0-6237-9CED-0D4DC92C9117}"/>
              </a:ext>
            </a:extLst>
          </p:cNvPr>
          <p:cNvSpPr>
            <a:spLocks noGrp="1"/>
          </p:cNvSpPr>
          <p:nvPr>
            <p:ph type="title"/>
          </p:nvPr>
        </p:nvSpPr>
        <p:spPr>
          <a:xfrm>
            <a:off x="1676400" y="0"/>
            <a:ext cx="10515600" cy="1325563"/>
          </a:xfrm>
        </p:spPr>
        <p:txBody>
          <a:bodyPr anchor="ctr">
            <a:normAutofit/>
          </a:bodyPr>
          <a:lstStyle/>
          <a:p>
            <a:r>
              <a:rPr lang="fr-FR" sz="3600" b="1" dirty="0">
                <a:solidFill>
                  <a:schemeClr val="accent6">
                    <a:lumMod val="50000"/>
                  </a:schemeClr>
                </a:solidFill>
                <a:latin typeface="Calibri"/>
                <a:cs typeface="Calibri Light"/>
              </a:rPr>
              <a:t>Accompagner les habitants vers la transition</a:t>
            </a:r>
            <a:endParaRPr lang="fr-FR" sz="3600" b="1" dirty="0">
              <a:solidFill>
                <a:schemeClr val="accent6"/>
              </a:solidFill>
              <a:latin typeface="Calibri"/>
              <a:cs typeface="Calibri Light"/>
            </a:endParaRPr>
          </a:p>
        </p:txBody>
      </p:sp>
      <p:sp>
        <p:nvSpPr>
          <p:cNvPr id="12" name="ZoneTexte 11">
            <a:extLst>
              <a:ext uri="{FF2B5EF4-FFF2-40B4-BE49-F238E27FC236}">
                <a16:creationId xmlns:a16="http://schemas.microsoft.com/office/drawing/2014/main" id="{8DA42875-89AC-38F6-F202-92C97658F613}"/>
              </a:ext>
            </a:extLst>
          </p:cNvPr>
          <p:cNvSpPr txBox="1"/>
          <p:nvPr/>
        </p:nvSpPr>
        <p:spPr>
          <a:xfrm>
            <a:off x="331646" y="1258300"/>
            <a:ext cx="11385224" cy="4585871"/>
          </a:xfrm>
          <a:prstGeom prst="rect">
            <a:avLst/>
          </a:prstGeom>
          <a:noFill/>
        </p:spPr>
        <p:txBody>
          <a:bodyPr wrap="square" rtlCol="0">
            <a:spAutoFit/>
          </a:bodyPr>
          <a:lstStyle/>
          <a:p>
            <a:pPr algn="just" defTabSz="781918">
              <a:spcAft>
                <a:spcPts val="900"/>
              </a:spcAft>
              <a:defRPr/>
            </a:pPr>
            <a:r>
              <a:rPr lang="fr-FR" sz="2000" dirty="0"/>
              <a:t>Un programme « </a:t>
            </a:r>
            <a:r>
              <a:rPr lang="fr-FR" sz="2000" b="1" dirty="0">
                <a:solidFill>
                  <a:schemeClr val="accent6">
                    <a:lumMod val="50000"/>
                  </a:schemeClr>
                </a:solidFill>
              </a:rPr>
              <a:t>éco-gagnant</a:t>
            </a:r>
            <a:r>
              <a:rPr lang="fr-FR" sz="2000" dirty="0"/>
              <a:t> » pour inciter massivement les habitants à changer de manière positive en favorisant leur pouvoir d’achat et leur qualité de vie.</a:t>
            </a:r>
          </a:p>
          <a:p>
            <a:pPr marL="0" marR="0" lvl="0" indent="0" algn="l" defTabSz="781918" rtl="0" eaLnBrk="1" fontAlgn="auto" latinLnBrk="0" hangingPunct="1">
              <a:lnSpc>
                <a:spcPct val="100000"/>
              </a:lnSpc>
              <a:spcBef>
                <a:spcPts val="0"/>
              </a:spcBef>
              <a:spcAft>
                <a:spcPts val="900"/>
              </a:spcAft>
              <a:buClrTx/>
              <a:buSzTx/>
              <a:buFontTx/>
              <a:buNone/>
              <a:tabLst/>
              <a:defRPr/>
            </a:pPr>
            <a:r>
              <a:rPr lang="fr-FR" sz="2000" b="1" dirty="0">
                <a:solidFill>
                  <a:schemeClr val="accent6">
                    <a:lumMod val="50000"/>
                  </a:schemeClr>
                </a:solidFill>
                <a:latin typeface="Calibri" panose="020F0502020204030204"/>
              </a:rPr>
              <a:t>Des politiques coordonnées</a:t>
            </a:r>
            <a:r>
              <a:rPr kumimoji="0" lang="fr-FR" sz="20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 </a:t>
            </a:r>
          </a:p>
          <a:p>
            <a:pPr marL="214319" indent="-214319" defTabSz="781918">
              <a:spcAft>
                <a:spcPts val="900"/>
              </a:spcAft>
              <a:buBlip>
                <a:blip r:embed="rId3"/>
              </a:buBlip>
              <a:defRPr/>
            </a:pPr>
            <a:r>
              <a:rPr lang="fr-FR" sz="2000" b="1" dirty="0">
                <a:solidFill>
                  <a:schemeClr val="accent6"/>
                </a:solidFill>
                <a:latin typeface="Calibri" panose="020F0502020204030204"/>
                <a:cs typeface="Calibri"/>
              </a:rPr>
              <a:t>Pour la mobilité, l’eau, l’habitat, l’énergie, la biodiversité, le recyclage, la réutilisation,</a:t>
            </a:r>
            <a:r>
              <a:rPr kumimoji="0" lang="fr-FR" sz="2000" b="1" i="0" u="none" strike="noStrike" kern="1200" cap="none" spc="0" normalizeH="0" baseline="0" noProof="0" dirty="0">
                <a:ln>
                  <a:noFill/>
                </a:ln>
                <a:solidFill>
                  <a:schemeClr val="accent6"/>
                </a:solidFill>
                <a:effectLst/>
                <a:uLnTx/>
                <a:uFillTx/>
                <a:latin typeface="Calibri" panose="020F0502020204030204"/>
                <a:ea typeface="+mn-ea"/>
                <a:cs typeface="Calibri"/>
              </a:rPr>
              <a:t> </a:t>
            </a:r>
            <a:r>
              <a:rPr lang="fr-FR" sz="2000" dirty="0"/>
              <a:t>qui incitent au changement de comportement tout en favorisant le pouvoir d’achat </a:t>
            </a:r>
          </a:p>
          <a:p>
            <a:pPr defTabSz="781918">
              <a:spcAft>
                <a:spcPts val="900"/>
              </a:spcAf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14319" indent="-214319" defTabSz="781918">
              <a:spcAft>
                <a:spcPts val="900"/>
              </a:spcAft>
              <a:buBlip>
                <a:blip r:embed="rId3"/>
              </a:buBlip>
              <a:defRPr/>
            </a:pPr>
            <a:r>
              <a:rPr lang="fr-FR" sz="2000" b="1" dirty="0">
                <a:solidFill>
                  <a:srgbClr val="70AD47"/>
                </a:solidFill>
                <a:latin typeface="Calibri" panose="020F0502020204030204"/>
              </a:rPr>
              <a:t>Pour une transition juste et efficace</a:t>
            </a:r>
            <a:r>
              <a:rPr kumimoji="0" lang="fr-FR" sz="20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lang="fr-FR" sz="2000" dirty="0"/>
              <a:t>avec des actions concrètes, répondant aux besoins exprimés et levant les freins </a:t>
            </a:r>
          </a:p>
          <a:p>
            <a:pPr defTabSz="781918">
              <a:spcAft>
                <a:spcPts val="900"/>
              </a:spcAft>
              <a:defRPr/>
            </a:pPr>
            <a:endParaRPr kumimoji="0" lang="fr-FR" sz="2000" i="0" u="none" strike="noStrike" kern="1200" cap="none" spc="0" normalizeH="0" baseline="0" noProof="0" dirty="0">
              <a:ln>
                <a:noFill/>
              </a:ln>
              <a:effectLst/>
              <a:uLnTx/>
              <a:uFillTx/>
              <a:latin typeface="Calibri" panose="020F0502020204030204"/>
              <a:ea typeface="+mn-ea"/>
              <a:cs typeface="+mn-cs"/>
            </a:endParaRPr>
          </a:p>
          <a:p>
            <a:pPr marL="214319" indent="-214319" defTabSz="781918">
              <a:spcAft>
                <a:spcPts val="900"/>
              </a:spcAft>
              <a:buBlip>
                <a:blip r:embed="rId3"/>
              </a:buBlip>
              <a:defRPr/>
            </a:pPr>
            <a:r>
              <a:rPr lang="fr-FR" sz="2000" b="1" dirty="0">
                <a:solidFill>
                  <a:schemeClr val="accent6"/>
                </a:solidFill>
                <a:latin typeface="Calibri" panose="020F0502020204030204"/>
              </a:rPr>
              <a:t>En accompagnant les habitants au plus près </a:t>
            </a:r>
            <a:r>
              <a:rPr lang="fr-FR" sz="2000" dirty="0"/>
              <a:t>avec des « éco-influenceurs » </a:t>
            </a:r>
            <a:endParaRPr lang="fr-FR" sz="2000" dirty="0">
              <a:latin typeface="Calibri" panose="020F0502020204030204"/>
            </a:endParaRPr>
          </a:p>
          <a:p>
            <a:pPr defTabSz="781918">
              <a:spcAft>
                <a:spcPts val="900"/>
              </a:spcAft>
              <a:defRPr/>
            </a:pPr>
            <a:endParaRPr kumimoji="0" lang="fr-FR" sz="1600" i="0" u="none" strike="noStrike" kern="1200" cap="none" spc="0" normalizeH="0" baseline="0" noProof="0" dirty="0">
              <a:ln>
                <a:noFill/>
              </a:ln>
              <a:effectLst/>
              <a:uLnTx/>
              <a:uFillTx/>
              <a:latin typeface="Calibri" panose="020F0502020204030204"/>
              <a:ea typeface="+mn-ea"/>
              <a:cs typeface="+mn-cs"/>
            </a:endParaRPr>
          </a:p>
          <a:p>
            <a:pPr defTabSz="781918">
              <a:spcAft>
                <a:spcPts val="900"/>
              </a:spcAft>
              <a:defRPr/>
            </a:pPr>
            <a:endParaRPr kumimoji="0" lang="fr-FR" sz="1600" i="0" u="none" strike="noStrike" kern="1200" cap="none" spc="0" normalizeH="0" baseline="0" noProof="0" dirty="0">
              <a:ln>
                <a:noFill/>
              </a:ln>
              <a:effectLst/>
              <a:uLnTx/>
              <a:uFillTx/>
              <a:latin typeface="Calibri" panose="020F0502020204030204"/>
              <a:ea typeface="+mn-ea"/>
              <a:cs typeface="+mn-cs"/>
            </a:endParaRPr>
          </a:p>
        </p:txBody>
      </p:sp>
      <p:pic>
        <p:nvPicPr>
          <p:cNvPr id="3" name="Image 2" descr="Une image contenant texte, Police, Graphique, graphisme&#10;&#10;Description générée automatiquement">
            <a:extLst>
              <a:ext uri="{FF2B5EF4-FFF2-40B4-BE49-F238E27FC236}">
                <a16:creationId xmlns:a16="http://schemas.microsoft.com/office/drawing/2014/main" id="{F624E744-E244-6217-84E4-74BC21BA00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5165" y="4233809"/>
            <a:ext cx="1815164" cy="1610362"/>
          </a:xfrm>
          <a:prstGeom prst="rect">
            <a:avLst/>
          </a:prstGeom>
        </p:spPr>
      </p:pic>
    </p:spTree>
    <p:extLst>
      <p:ext uri="{BB962C8B-B14F-4D97-AF65-F5344CB8AC3E}">
        <p14:creationId xmlns:p14="http://schemas.microsoft.com/office/powerpoint/2010/main" val="928934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7D61B-577A-19C0-9C35-B447EA805506}"/>
            </a:ext>
          </a:extLst>
        </p:cNvPr>
        <p:cNvGrpSpPr/>
        <p:nvPr/>
      </p:nvGrpSpPr>
      <p:grpSpPr>
        <a:xfrm>
          <a:off x="0" y="0"/>
          <a:ext cx="0" cy="0"/>
          <a:chOff x="0" y="0"/>
          <a:chExt cx="0" cy="0"/>
        </a:xfrm>
      </p:grpSpPr>
      <p:pic>
        <p:nvPicPr>
          <p:cNvPr id="8" name="Image 7" descr="Une image contenant logo, Police, texte, Graphique&#10;&#10;Description générée automatiquement">
            <a:extLst>
              <a:ext uri="{FF2B5EF4-FFF2-40B4-BE49-F238E27FC236}">
                <a16:creationId xmlns:a16="http://schemas.microsoft.com/office/drawing/2014/main" id="{FDCD3CFF-833C-21BD-BA13-59DBB8F78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5165" y="6023129"/>
            <a:ext cx="2406835" cy="834871"/>
          </a:xfrm>
          <a:prstGeom prst="rect">
            <a:avLst/>
          </a:prstGeom>
        </p:spPr>
      </p:pic>
      <p:sp>
        <p:nvSpPr>
          <p:cNvPr id="2" name="Titre 1">
            <a:extLst>
              <a:ext uri="{FF2B5EF4-FFF2-40B4-BE49-F238E27FC236}">
                <a16:creationId xmlns:a16="http://schemas.microsoft.com/office/drawing/2014/main" id="{1E55F8DD-4151-BE41-EF22-CFA0A932B2A9}"/>
              </a:ext>
            </a:extLst>
          </p:cNvPr>
          <p:cNvSpPr>
            <a:spLocks noGrp="1"/>
          </p:cNvSpPr>
          <p:nvPr>
            <p:ph type="title"/>
          </p:nvPr>
        </p:nvSpPr>
        <p:spPr>
          <a:xfrm>
            <a:off x="1676400" y="0"/>
            <a:ext cx="10515600" cy="1325563"/>
          </a:xfrm>
        </p:spPr>
        <p:txBody>
          <a:bodyPr anchor="ctr">
            <a:normAutofit/>
          </a:bodyPr>
          <a:lstStyle/>
          <a:p>
            <a:r>
              <a:rPr lang="fr-FR" sz="3600" b="1" dirty="0">
                <a:solidFill>
                  <a:schemeClr val="accent6">
                    <a:lumMod val="50000"/>
                  </a:schemeClr>
                </a:solidFill>
                <a:latin typeface="Calibri"/>
                <a:cs typeface="Calibri Light"/>
              </a:rPr>
              <a:t>Mobilité : réduire la dépendance à la voiture individuelle</a:t>
            </a:r>
            <a:endParaRPr lang="fr-FR" sz="3600" b="1" dirty="0">
              <a:solidFill>
                <a:schemeClr val="accent6"/>
              </a:solidFill>
              <a:latin typeface="Calibri"/>
              <a:cs typeface="Calibri Light"/>
            </a:endParaRPr>
          </a:p>
        </p:txBody>
      </p:sp>
      <p:sp>
        <p:nvSpPr>
          <p:cNvPr id="12" name="ZoneTexte 11">
            <a:extLst>
              <a:ext uri="{FF2B5EF4-FFF2-40B4-BE49-F238E27FC236}">
                <a16:creationId xmlns:a16="http://schemas.microsoft.com/office/drawing/2014/main" id="{4D3B73B6-D84C-D29C-6903-E2C53A9264E7}"/>
              </a:ext>
            </a:extLst>
          </p:cNvPr>
          <p:cNvSpPr txBox="1"/>
          <p:nvPr/>
        </p:nvSpPr>
        <p:spPr>
          <a:xfrm>
            <a:off x="331646" y="1258300"/>
            <a:ext cx="11385224" cy="3777957"/>
          </a:xfrm>
          <a:prstGeom prst="rect">
            <a:avLst/>
          </a:prstGeom>
          <a:noFill/>
        </p:spPr>
        <p:txBody>
          <a:bodyPr wrap="square" rtlCol="0">
            <a:spAutoFit/>
          </a:bodyPr>
          <a:lstStyle/>
          <a:p>
            <a:pPr algn="just" defTabSz="781918">
              <a:spcAft>
                <a:spcPts val="900"/>
              </a:spcAft>
              <a:defRPr/>
            </a:pPr>
            <a:r>
              <a:rPr lang="fr-FR" dirty="0"/>
              <a:t>Après la refonte du réseau de transport public urbain en 2018 (en accès libre), il s’agit d’aller plus loin avec le concept des « </a:t>
            </a:r>
            <a:r>
              <a:rPr lang="fr-FR" b="1" dirty="0">
                <a:solidFill>
                  <a:schemeClr val="accent6">
                    <a:lumMod val="50000"/>
                  </a:schemeClr>
                </a:solidFill>
              </a:rPr>
              <a:t>usines sans parking </a:t>
            </a:r>
            <a:r>
              <a:rPr lang="fr-FR" dirty="0"/>
              <a:t>» pour les salariés</a:t>
            </a:r>
          </a:p>
          <a:p>
            <a:pPr marL="0" marR="0" lvl="0" indent="0" algn="l" defTabSz="781918" rtl="0" eaLnBrk="1" fontAlgn="auto" latinLnBrk="0" hangingPunct="1">
              <a:lnSpc>
                <a:spcPct val="100000"/>
              </a:lnSpc>
              <a:spcBef>
                <a:spcPts val="0"/>
              </a:spcBef>
              <a:spcAft>
                <a:spcPts val="900"/>
              </a:spcAft>
              <a:buClrTx/>
              <a:buSzTx/>
              <a:buFontTx/>
              <a:buNone/>
              <a:tabLst/>
              <a:defRPr/>
            </a:pPr>
            <a:r>
              <a:rPr kumimoji="0" lang="fr-FR"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Plusieurs enjeux : </a:t>
            </a:r>
          </a:p>
          <a:p>
            <a:pPr marL="214319" indent="-214319" defTabSz="781918">
              <a:spcAft>
                <a:spcPts val="900"/>
              </a:spcAft>
              <a:buBlip>
                <a:blip r:embed="rId3"/>
              </a:buBlip>
              <a:defRPr/>
            </a:pPr>
            <a:r>
              <a:rPr lang="fr-FR" sz="2000" b="1" dirty="0">
                <a:solidFill>
                  <a:schemeClr val="accent6"/>
                </a:solidFill>
                <a:latin typeface="Calibri" panose="020F0502020204030204"/>
                <a:cs typeface="Calibri"/>
              </a:rPr>
              <a:t>Economique :</a:t>
            </a:r>
            <a:r>
              <a:rPr kumimoji="0" lang="fr-FR" sz="2000" b="1" i="0" u="none" strike="noStrike" kern="1200" cap="none" spc="0" normalizeH="0" baseline="0" noProof="0" dirty="0">
                <a:ln>
                  <a:noFill/>
                </a:ln>
                <a:solidFill>
                  <a:schemeClr val="accent6"/>
                </a:solidFill>
                <a:effectLst/>
                <a:uLnTx/>
                <a:uFillTx/>
                <a:latin typeface="Calibri" panose="020F0502020204030204"/>
                <a:ea typeface="+mn-ea"/>
                <a:cs typeface="Calibri"/>
              </a:rPr>
              <a:t> </a:t>
            </a:r>
            <a:r>
              <a:rPr lang="fr-FR" dirty="0">
                <a:effectLst/>
                <a:latin typeface="Arial" panose="020B0604020202020204" pitchFamily="34" charset="0"/>
                <a:ea typeface="Times New Roman" panose="02020603050405020304" pitchFamily="18" charset="0"/>
                <a:cs typeface="Arial" panose="020B0604020202020204" pitchFamily="34" charset="0"/>
              </a:rPr>
              <a:t>l</a:t>
            </a:r>
            <a:r>
              <a:rPr lang="fr-FR" sz="1800" dirty="0">
                <a:effectLst/>
                <a:latin typeface="Arial" panose="020B0604020202020204" pitchFamily="34" charset="0"/>
                <a:ea typeface="Times New Roman" panose="02020603050405020304" pitchFamily="18" charset="0"/>
                <a:cs typeface="Arial" panose="020B0604020202020204" pitchFamily="34" charset="0"/>
              </a:rPr>
              <a:t>ibérer les salariés de la charge financière que représente la voiture individuelle en leur offrant une solution « éco-gagnante ».</a:t>
            </a:r>
          </a:p>
          <a:p>
            <a:pPr marL="214319" indent="-214319" defTabSz="781918">
              <a:spcAft>
                <a:spcPts val="900"/>
              </a:spcAft>
              <a:buBlip>
                <a:blip r:embed="rId3"/>
              </a:buBlip>
              <a:defRPr/>
            </a:pPr>
            <a:r>
              <a:rPr kumimoji="0" lang="fr-FR" sz="2000" b="1" i="0" u="none" strike="noStrike" kern="1200" cap="none" spc="0" normalizeH="0" baseline="0" noProof="0" dirty="0">
                <a:ln>
                  <a:noFill/>
                </a:ln>
                <a:solidFill>
                  <a:schemeClr val="accent6"/>
                </a:solidFill>
                <a:effectLst/>
                <a:uLnTx/>
                <a:uFillTx/>
                <a:latin typeface="Calibri" panose="020F0502020204030204"/>
                <a:ea typeface="+mn-ea"/>
                <a:cs typeface="Calibri"/>
              </a:rPr>
              <a:t>Social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fr-FR" sz="1800" dirty="0">
                <a:effectLst/>
                <a:latin typeface="Arial" panose="020B0604020202020204" pitchFamily="34" charset="0"/>
                <a:ea typeface="Times New Roman" panose="02020603050405020304" pitchFamily="18" charset="0"/>
                <a:cs typeface="Arial" panose="020B0604020202020204" pitchFamily="34" charset="0"/>
              </a:rPr>
              <a:t>permettre un accès à l’emploi à tous les salariés y compris ceux qui n’ont pas le permis ou pas les moyens d’acquérir une voiture particulière</a:t>
            </a:r>
            <a:endParaRPr kumimoji="0" lang="fr-FR"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14319" indent="-214319" defTabSz="781918">
              <a:spcAft>
                <a:spcPts val="900"/>
              </a:spcAft>
              <a:buBlip>
                <a:blip r:embed="rId3"/>
              </a:buBlip>
              <a:defRPr/>
            </a:pPr>
            <a:r>
              <a:rPr kumimoji="0" lang="fr-FR" sz="2000" b="1" i="0" u="none" strike="noStrike" kern="1200" cap="none" spc="0" normalizeH="0" baseline="0" noProof="0" dirty="0">
                <a:ln>
                  <a:noFill/>
                </a:ln>
                <a:solidFill>
                  <a:srgbClr val="70AD47"/>
                </a:solidFill>
                <a:effectLst/>
                <a:uLnTx/>
                <a:uFillTx/>
                <a:latin typeface="Calibri" panose="020F0502020204030204"/>
                <a:ea typeface="+mn-ea"/>
                <a:cs typeface="+mn-cs"/>
              </a:rPr>
              <a:t>Environnemental : </a:t>
            </a:r>
            <a:r>
              <a:rPr lang="fr-FR" sz="1800" dirty="0">
                <a:effectLst/>
                <a:latin typeface="Arial" panose="020B0604020202020204" pitchFamily="34" charset="0"/>
                <a:ea typeface="Times New Roman" panose="02020603050405020304" pitchFamily="18" charset="0"/>
                <a:cs typeface="Arial" panose="020B0604020202020204" pitchFamily="34" charset="0"/>
              </a:rPr>
              <a:t>favoriser les modes alternatifs à la voiture individuelle, réduire le trafic et donc la taille des infrastructures et des espaces de stationnement. Moins d’émission, moins de pollution, plus de sobriété foncière pour préserver la biodiversité et l’activité agricole</a:t>
            </a:r>
            <a:endParaRPr kumimoji="0" lang="fr-FR" i="0" u="none" strike="noStrike" kern="1200" cap="none" spc="0" normalizeH="0" baseline="0" noProof="0" dirty="0">
              <a:ln>
                <a:noFill/>
              </a:ln>
              <a:effectLst/>
              <a:uLnTx/>
              <a:uFillTx/>
              <a:latin typeface="Calibri" panose="020F0502020204030204"/>
              <a:ea typeface="+mn-ea"/>
              <a:cs typeface="+mn-cs"/>
            </a:endParaRPr>
          </a:p>
          <a:p>
            <a:pPr defTabSz="781918">
              <a:spcAft>
                <a:spcPts val="900"/>
              </a:spcAft>
              <a:defRPr/>
            </a:pPr>
            <a:endParaRPr kumimoji="0" lang="fr-FR" sz="160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997304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6753D-ED58-ECE6-EB61-2DF87F38B43F}"/>
            </a:ext>
          </a:extLst>
        </p:cNvPr>
        <p:cNvGrpSpPr/>
        <p:nvPr/>
      </p:nvGrpSpPr>
      <p:grpSpPr>
        <a:xfrm>
          <a:off x="0" y="0"/>
          <a:ext cx="0" cy="0"/>
          <a:chOff x="0" y="0"/>
          <a:chExt cx="0" cy="0"/>
        </a:xfrm>
      </p:grpSpPr>
      <p:pic>
        <p:nvPicPr>
          <p:cNvPr id="8" name="Image 7" descr="Une image contenant logo, Police, texte, Graphique&#10;&#10;Description générée automatiquement">
            <a:extLst>
              <a:ext uri="{FF2B5EF4-FFF2-40B4-BE49-F238E27FC236}">
                <a16:creationId xmlns:a16="http://schemas.microsoft.com/office/drawing/2014/main" id="{8130870D-9D8E-9DEF-44FF-CB5A3CF3A7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5165" y="6023129"/>
            <a:ext cx="2406835" cy="834871"/>
          </a:xfrm>
          <a:prstGeom prst="rect">
            <a:avLst/>
          </a:prstGeom>
        </p:spPr>
      </p:pic>
      <p:sp>
        <p:nvSpPr>
          <p:cNvPr id="2" name="Titre 1">
            <a:extLst>
              <a:ext uri="{FF2B5EF4-FFF2-40B4-BE49-F238E27FC236}">
                <a16:creationId xmlns:a16="http://schemas.microsoft.com/office/drawing/2014/main" id="{9D4CE507-0231-1A0D-99C3-572035E721F0}"/>
              </a:ext>
            </a:extLst>
          </p:cNvPr>
          <p:cNvSpPr>
            <a:spLocks noGrp="1"/>
          </p:cNvSpPr>
          <p:nvPr>
            <p:ph type="title"/>
          </p:nvPr>
        </p:nvSpPr>
        <p:spPr>
          <a:xfrm>
            <a:off x="472982" y="2465294"/>
            <a:ext cx="10515600" cy="1325563"/>
          </a:xfrm>
        </p:spPr>
        <p:txBody>
          <a:bodyPr anchor="ctr">
            <a:normAutofit/>
          </a:bodyPr>
          <a:lstStyle/>
          <a:p>
            <a:r>
              <a:rPr lang="fr-FR" sz="3600" b="1" dirty="0">
                <a:solidFill>
                  <a:schemeClr val="accent6">
                    <a:lumMod val="50000"/>
                  </a:schemeClr>
                </a:solidFill>
                <a:latin typeface="Calibri"/>
                <a:cs typeface="Calibri Light"/>
              </a:rPr>
              <a:t>Merci pour votre attention</a:t>
            </a:r>
            <a:endParaRPr lang="fr-FR" sz="3600" b="1" dirty="0">
              <a:solidFill>
                <a:schemeClr val="accent6"/>
              </a:solidFill>
              <a:latin typeface="Calibri"/>
              <a:cs typeface="Calibri Light"/>
            </a:endParaRPr>
          </a:p>
        </p:txBody>
      </p:sp>
    </p:spTree>
    <p:extLst>
      <p:ext uri="{BB962C8B-B14F-4D97-AF65-F5344CB8AC3E}">
        <p14:creationId xmlns:p14="http://schemas.microsoft.com/office/powerpoint/2010/main" val="1309341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821E4D9-6993-263D-8DD7-A9704BC847A3}"/>
              </a:ext>
            </a:extLst>
          </p:cNvPr>
          <p:cNvPicPr>
            <a:picLocks noChangeAspect="1"/>
          </p:cNvPicPr>
          <p:nvPr/>
        </p:nvPicPr>
        <p:blipFill rotWithShape="1">
          <a:blip r:embed="rId2"/>
          <a:srcRect b="18164"/>
          <a:stretch/>
        </p:blipFill>
        <p:spPr>
          <a:xfrm>
            <a:off x="6096000" y="8386"/>
            <a:ext cx="6102690" cy="6860311"/>
          </a:xfrm>
          <a:prstGeom prst="rect">
            <a:avLst/>
          </a:prstGeom>
        </p:spPr>
      </p:pic>
      <p:sp>
        <p:nvSpPr>
          <p:cNvPr id="2" name="Titre 1">
            <a:extLst>
              <a:ext uri="{FF2B5EF4-FFF2-40B4-BE49-F238E27FC236}">
                <a16:creationId xmlns:a16="http://schemas.microsoft.com/office/drawing/2014/main" id="{61A639E6-A3AC-5EC9-2B19-0C91CBEE255E}"/>
              </a:ext>
            </a:extLst>
          </p:cNvPr>
          <p:cNvSpPr>
            <a:spLocks noGrp="1"/>
          </p:cNvSpPr>
          <p:nvPr>
            <p:ph type="title"/>
          </p:nvPr>
        </p:nvSpPr>
        <p:spPr>
          <a:xfrm>
            <a:off x="1676400" y="0"/>
            <a:ext cx="10515600" cy="1325563"/>
          </a:xfrm>
        </p:spPr>
        <p:txBody>
          <a:bodyPr anchor="ctr">
            <a:normAutofit/>
          </a:bodyPr>
          <a:lstStyle/>
          <a:p>
            <a:r>
              <a:rPr lang="fr-FR" sz="3600" b="1" dirty="0">
                <a:solidFill>
                  <a:schemeClr val="accent6">
                    <a:lumMod val="50000"/>
                  </a:schemeClr>
                </a:solidFill>
                <a:latin typeface="Calibri"/>
                <a:cs typeface="Calibri Light"/>
              </a:rPr>
              <a:t>La Communauté urbaine de Dunkerque</a:t>
            </a:r>
            <a:endParaRPr lang="fr-FR" sz="3600" b="1" dirty="0">
              <a:solidFill>
                <a:schemeClr val="accent6"/>
              </a:solidFill>
              <a:latin typeface="Calibri"/>
              <a:cs typeface="Calibri Light"/>
            </a:endParaRPr>
          </a:p>
        </p:txBody>
      </p:sp>
      <p:sp>
        <p:nvSpPr>
          <p:cNvPr id="12" name="ZoneTexte 11">
            <a:extLst>
              <a:ext uri="{FF2B5EF4-FFF2-40B4-BE49-F238E27FC236}">
                <a16:creationId xmlns:a16="http://schemas.microsoft.com/office/drawing/2014/main" id="{862D420F-B847-E594-27F7-815442C16DDF}"/>
              </a:ext>
            </a:extLst>
          </p:cNvPr>
          <p:cNvSpPr txBox="1"/>
          <p:nvPr/>
        </p:nvSpPr>
        <p:spPr>
          <a:xfrm>
            <a:off x="349577" y="1078099"/>
            <a:ext cx="5191909" cy="4231928"/>
          </a:xfrm>
          <a:prstGeom prst="rect">
            <a:avLst/>
          </a:prstGeom>
          <a:noFill/>
        </p:spPr>
        <p:txBody>
          <a:bodyPr wrap="square" rtlCol="0">
            <a:spAutoFit/>
          </a:bodyPr>
          <a:lstStyle/>
          <a:p>
            <a:pPr marL="0" marR="0" lvl="0" indent="0" algn="l" defTabSz="781918" rtl="0" eaLnBrk="1" fontAlgn="auto" latinLnBrk="0" hangingPunct="1">
              <a:lnSpc>
                <a:spcPct val="100000"/>
              </a:lnSpc>
              <a:spcBef>
                <a:spcPts val="0"/>
              </a:spcBef>
              <a:spcAft>
                <a:spcPts val="90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9" indent="-214319" defTabSz="781918">
              <a:spcAft>
                <a:spcPts val="900"/>
              </a:spcAft>
              <a:buBlip>
                <a:blip r:embed="rId3"/>
              </a:buBlip>
              <a:defRPr/>
            </a:pPr>
            <a:r>
              <a:rPr lang="fr-FR" sz="1600" b="1" dirty="0">
                <a:solidFill>
                  <a:srgbClr val="70AD47"/>
                </a:solidFill>
                <a:latin typeface="Calibri" panose="020F0502020204030204"/>
              </a:rPr>
              <a:t>197 000</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Calibri"/>
              </a:rPr>
              <a:t> habitants</a:t>
            </a:r>
          </a:p>
          <a:p>
            <a:pPr marL="214319" indent="-214319" defTabSz="781918">
              <a:spcAft>
                <a:spcPts val="900"/>
              </a:spcAft>
              <a:buBlip>
                <a:blip r:embed="rId3"/>
              </a:buBlip>
              <a:defRPr/>
            </a:pPr>
            <a:r>
              <a:rPr kumimoji="0" lang="fr-FR" sz="1600" b="1" i="0" u="none" strike="noStrike" kern="1200" cap="none" spc="0" normalizeH="0" baseline="0" noProof="0" dirty="0">
                <a:ln>
                  <a:noFill/>
                </a:ln>
                <a:solidFill>
                  <a:srgbClr val="70AD47"/>
                </a:solidFill>
                <a:effectLst/>
                <a:uLnTx/>
                <a:uFillTx/>
                <a:latin typeface="Calibri" panose="020F0502020204030204"/>
                <a:ea typeface="+mn-ea"/>
                <a:cs typeface="+mn-cs"/>
              </a:rPr>
              <a:t>17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Calibri"/>
              </a:rPr>
              <a:t>communes</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9" indent="-214319" defTabSz="781918">
              <a:spcAft>
                <a:spcPts val="900"/>
              </a:spcAft>
              <a:buBlip>
                <a:blip r:embed="rId3"/>
              </a:buBlip>
              <a:defRPr/>
            </a:pPr>
            <a:r>
              <a:rPr lang="fr-FR" sz="1600" b="1" dirty="0">
                <a:solidFill>
                  <a:srgbClr val="70AD47"/>
                </a:solidFill>
                <a:latin typeface="Calibri" panose="020F0502020204030204"/>
              </a:rPr>
              <a:t>306</a:t>
            </a:r>
            <a:r>
              <a:rPr kumimoji="0" lang="fr-FR" sz="16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Calibri"/>
              </a:rPr>
              <a:t>km²</a:t>
            </a:r>
          </a:p>
          <a:p>
            <a:pPr marL="214319" indent="-214319" defTabSz="781918">
              <a:spcAft>
                <a:spcPts val="900"/>
              </a:spcAft>
              <a:buBlip>
                <a:blip r:embed="rId3"/>
              </a:buBlip>
              <a:defRPr/>
            </a:pPr>
            <a:r>
              <a:rPr lang="fr-FR" sz="1600" b="1" dirty="0">
                <a:solidFill>
                  <a:srgbClr val="70AD47"/>
                </a:solidFill>
                <a:latin typeface="Calibri" panose="020F0502020204030204"/>
              </a:rPr>
              <a:t>61</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Calibri"/>
              </a:rPr>
              <a:t> élus communautaires</a:t>
            </a:r>
          </a:p>
          <a:p>
            <a:pPr lvl="4" defTabSz="781918">
              <a:spcAft>
                <a:spcPts val="900"/>
              </a:spcAf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Calibri"/>
              </a:rPr>
              <a:t>Compétences</a:t>
            </a:r>
            <a:r>
              <a:rPr lang="fr-FR" sz="1600" dirty="0">
                <a:solidFill>
                  <a:prstClr val="black"/>
                </a:solidFill>
                <a:latin typeface="Calibri" panose="020F0502020204030204"/>
                <a:cs typeface="Calibri"/>
              </a:rPr>
              <a:t> :</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043119" lvl="4" indent="-214319" defTabSz="781918">
              <a:buBlip>
                <a:blip r:embed="rId3"/>
              </a:buBlip>
              <a:defRPr/>
            </a:pPr>
            <a:r>
              <a:rPr kumimoji="0" lang="fr-FR" sz="1600" b="1" i="0" u="none" strike="noStrike" kern="1200" cap="none" spc="0" normalizeH="0" baseline="0" noProof="0" dirty="0">
                <a:ln>
                  <a:noFill/>
                </a:ln>
                <a:solidFill>
                  <a:srgbClr val="70AD47"/>
                </a:solidFill>
                <a:effectLst/>
                <a:uLnTx/>
                <a:uFillTx/>
                <a:latin typeface="Calibri" panose="020F0502020204030204"/>
                <a:ea typeface="+mn-ea"/>
                <a:cs typeface="+mn-cs"/>
              </a:rPr>
              <a:t>Eau, assainissement et déchets</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043119" lvl="4" indent="-214319" defTabSz="781918">
              <a:buBlip>
                <a:blip r:embed="rId3"/>
              </a:buBlip>
              <a:defRPr/>
            </a:pPr>
            <a:r>
              <a:rPr lang="fr-FR" sz="1600" b="1" dirty="0">
                <a:solidFill>
                  <a:srgbClr val="70AD47"/>
                </a:solidFill>
                <a:latin typeface="Calibri" panose="020F0502020204030204"/>
              </a:rPr>
              <a:t>Habitat, logement, urbanisme</a:t>
            </a:r>
          </a:p>
          <a:p>
            <a:pPr marL="2043119" lvl="4" indent="-214319" defTabSz="781918">
              <a:buBlip>
                <a:blip r:embed="rId3"/>
              </a:buBlip>
              <a:defRPr/>
            </a:pPr>
            <a:r>
              <a:rPr kumimoji="0" lang="fr-FR" sz="1600" b="1" i="0" u="none" strike="noStrike" kern="1200" cap="none" spc="0" normalizeH="0" baseline="0" noProof="0" dirty="0">
                <a:ln>
                  <a:noFill/>
                </a:ln>
                <a:solidFill>
                  <a:srgbClr val="70AD47"/>
                </a:solidFill>
                <a:effectLst/>
                <a:uLnTx/>
                <a:uFillTx/>
                <a:latin typeface="Calibri" panose="020F0502020204030204"/>
                <a:ea typeface="+mn-ea"/>
                <a:cs typeface="+mn-cs"/>
              </a:rPr>
              <a:t>Economie et attractivité</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043119" lvl="4" indent="-214319" defTabSz="781918">
              <a:buBlip>
                <a:blip r:embed="rId3"/>
              </a:buBlip>
              <a:defRPr/>
            </a:pPr>
            <a:r>
              <a:rPr lang="fr-FR" sz="1600" b="1" dirty="0">
                <a:solidFill>
                  <a:srgbClr val="70AD47"/>
                </a:solidFill>
                <a:latin typeface="Calibri" panose="020F0502020204030204"/>
              </a:rPr>
              <a:t>Transition énergétique</a:t>
            </a:r>
          </a:p>
          <a:p>
            <a:pPr marL="2043119" lvl="4" indent="-214319" defTabSz="781918">
              <a:buBlip>
                <a:blip r:embed="rId3"/>
              </a:buBlip>
              <a:defRPr/>
            </a:pPr>
            <a:r>
              <a:rPr kumimoji="0" lang="fr-FR" sz="1600" b="1" i="0" u="none" strike="noStrike" kern="1200" cap="none" spc="0" normalizeH="0" baseline="0" noProof="0" dirty="0">
                <a:ln>
                  <a:noFill/>
                </a:ln>
                <a:solidFill>
                  <a:srgbClr val="70AD47"/>
                </a:solidFill>
                <a:effectLst/>
                <a:uLnTx/>
                <a:uFillTx/>
                <a:latin typeface="Calibri" panose="020F0502020204030204"/>
                <a:ea typeface="+mn-ea"/>
                <a:cs typeface="+mn-cs"/>
              </a:rPr>
              <a:t>Transport, mobilité et accessibilité</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043119" lvl="4" indent="-214319" defTabSz="781918">
              <a:buBlip>
                <a:blip r:embed="rId3"/>
              </a:buBlip>
              <a:defRPr/>
            </a:pPr>
            <a:r>
              <a:rPr lang="fr-FR" sz="1600" b="1" dirty="0">
                <a:solidFill>
                  <a:srgbClr val="70AD47"/>
                </a:solidFill>
                <a:latin typeface="Calibri" panose="020F0502020204030204"/>
              </a:rPr>
              <a:t>Routes et espaces publics</a:t>
            </a:r>
          </a:p>
          <a:p>
            <a:pPr marL="2043119" lvl="4" indent="-214319" defTabSz="781918">
              <a:buBlip>
                <a:blip r:embed="rId3"/>
              </a:buBlip>
              <a:defRPr/>
            </a:pPr>
            <a:r>
              <a:rPr kumimoji="0" lang="fr-FR" sz="1600" b="1" i="0" u="none" strike="noStrike" kern="1200" cap="none" spc="0" normalizeH="0" baseline="0" noProof="0" dirty="0">
                <a:ln>
                  <a:noFill/>
                </a:ln>
                <a:solidFill>
                  <a:srgbClr val="70AD47"/>
                </a:solidFill>
                <a:effectLst/>
                <a:uLnTx/>
                <a:uFillTx/>
                <a:latin typeface="Calibri" panose="020F0502020204030204"/>
                <a:ea typeface="+mn-ea"/>
                <a:cs typeface="+mn-cs"/>
              </a:rPr>
              <a:t>Tourisme, sport et culture</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043119" lvl="4" indent="-214319" defTabSz="781918">
              <a:buBlip>
                <a:blip r:embed="rId3"/>
              </a:buBlip>
              <a:defRPr/>
            </a:pPr>
            <a:r>
              <a:rPr lang="fr-FR" sz="1600" b="1" dirty="0">
                <a:solidFill>
                  <a:srgbClr val="70AD47"/>
                </a:solidFill>
                <a:latin typeface="Calibri" panose="020F0502020204030204"/>
              </a:rPr>
              <a:t>Environnement et biodiversité</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18" name="Picture 2" descr="carte france vierge">
            <a:extLst>
              <a:ext uri="{FF2B5EF4-FFF2-40B4-BE49-F238E27FC236}">
                <a16:creationId xmlns:a16="http://schemas.microsoft.com/office/drawing/2014/main" id="{DCE002DA-82E2-6F6E-97F9-FB00E94C0836}"/>
              </a:ext>
            </a:extLst>
          </p:cNvPr>
          <p:cNvPicPr/>
          <p:nvPr/>
        </p:nvPicPr>
        <p:blipFill>
          <a:blip r:embed="rId4"/>
          <a:srcRect l="1123" t="986" r="1330" b="1714"/>
          <a:stretch/>
        </p:blipFill>
        <p:spPr>
          <a:xfrm>
            <a:off x="733190" y="4388519"/>
            <a:ext cx="1362695" cy="1325562"/>
          </a:xfrm>
          <a:prstGeom prst="rect">
            <a:avLst/>
          </a:prstGeom>
          <a:ln w="0">
            <a:noFill/>
          </a:ln>
        </p:spPr>
      </p:pic>
      <p:pic>
        <p:nvPicPr>
          <p:cNvPr id="19" name="Image 18" descr="Une image contenant texte&#10;&#10;Description générée automatiquement">
            <a:extLst>
              <a:ext uri="{FF2B5EF4-FFF2-40B4-BE49-F238E27FC236}">
                <a16:creationId xmlns:a16="http://schemas.microsoft.com/office/drawing/2014/main" id="{1376DF1E-8667-AD27-3937-EE3A4EBDC481}"/>
              </a:ext>
            </a:extLst>
          </p:cNvPr>
          <p:cNvPicPr/>
          <p:nvPr/>
        </p:nvPicPr>
        <p:blipFill>
          <a:blip r:embed="rId5"/>
          <a:stretch/>
        </p:blipFill>
        <p:spPr>
          <a:xfrm>
            <a:off x="501977" y="3282265"/>
            <a:ext cx="1257226" cy="822989"/>
          </a:xfrm>
          <a:prstGeom prst="rect">
            <a:avLst/>
          </a:prstGeom>
          <a:ln w="0">
            <a:noFill/>
          </a:ln>
        </p:spPr>
      </p:pic>
      <p:sp>
        <p:nvSpPr>
          <p:cNvPr id="20" name="Flèche vers le bas 20">
            <a:extLst>
              <a:ext uri="{FF2B5EF4-FFF2-40B4-BE49-F238E27FC236}">
                <a16:creationId xmlns:a16="http://schemas.microsoft.com/office/drawing/2014/main" id="{DF168D30-25A5-E9D3-5D1A-918D327C00D7}"/>
              </a:ext>
            </a:extLst>
          </p:cNvPr>
          <p:cNvSpPr/>
          <p:nvPr/>
        </p:nvSpPr>
        <p:spPr>
          <a:xfrm rot="20586600">
            <a:off x="1256059" y="3971693"/>
            <a:ext cx="93628" cy="412114"/>
          </a:xfrm>
          <a:prstGeom prst="downArrow">
            <a:avLst>
              <a:gd name="adj1" fmla="val 50000"/>
              <a:gd name="adj2" fmla="val 50000"/>
            </a:avLst>
          </a:prstGeom>
          <a:solidFill>
            <a:srgbClr val="0070C0"/>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fr-FR" sz="989"/>
          </a:p>
        </p:txBody>
      </p:sp>
      <p:sp>
        <p:nvSpPr>
          <p:cNvPr id="21" name="Ellipse 20">
            <a:extLst>
              <a:ext uri="{FF2B5EF4-FFF2-40B4-BE49-F238E27FC236}">
                <a16:creationId xmlns:a16="http://schemas.microsoft.com/office/drawing/2014/main" id="{E8E7DA46-79D9-2324-946D-5980D9C9D5CF}"/>
              </a:ext>
            </a:extLst>
          </p:cNvPr>
          <p:cNvSpPr/>
          <p:nvPr/>
        </p:nvSpPr>
        <p:spPr>
          <a:xfrm flipH="1" flipV="1">
            <a:off x="1383339" y="4445916"/>
            <a:ext cx="31199" cy="31199"/>
          </a:xfrm>
          <a:prstGeom prst="ellipse">
            <a:avLst/>
          </a:prstGeom>
          <a:solidFill>
            <a:srgbClr val="FF0000"/>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fr-FR" sz="989"/>
          </a:p>
        </p:txBody>
      </p:sp>
      <p:pic>
        <p:nvPicPr>
          <p:cNvPr id="22" name="Image 21" descr="Une image contenant logo, Police, texte, Graphique&#10;&#10;Description générée automatiquement">
            <a:extLst>
              <a:ext uri="{FF2B5EF4-FFF2-40B4-BE49-F238E27FC236}">
                <a16:creationId xmlns:a16="http://schemas.microsoft.com/office/drawing/2014/main" id="{20DE8D1E-765E-4F5B-9F69-49AD06017D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5187"/>
            <a:ext cx="1613526" cy="559692"/>
          </a:xfrm>
          <a:prstGeom prst="rect">
            <a:avLst/>
          </a:prstGeom>
        </p:spPr>
      </p:pic>
    </p:spTree>
    <p:extLst>
      <p:ext uri="{BB962C8B-B14F-4D97-AF65-F5344CB8AC3E}">
        <p14:creationId xmlns:p14="http://schemas.microsoft.com/office/powerpoint/2010/main" val="1026757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44D6F-3414-D284-7A65-6C9CA7D00951}"/>
            </a:ext>
          </a:extLst>
        </p:cNvPr>
        <p:cNvGrpSpPr/>
        <p:nvPr/>
      </p:nvGrpSpPr>
      <p:grpSpPr>
        <a:xfrm>
          <a:off x="0" y="0"/>
          <a:ext cx="0" cy="0"/>
          <a:chOff x="0" y="0"/>
          <a:chExt cx="0" cy="0"/>
        </a:xfrm>
      </p:grpSpPr>
      <p:pic>
        <p:nvPicPr>
          <p:cNvPr id="8" name="Image 7" descr="Une image contenant logo, Police, texte, Graphique&#10;&#10;Description générée automatiquement">
            <a:extLst>
              <a:ext uri="{FF2B5EF4-FFF2-40B4-BE49-F238E27FC236}">
                <a16:creationId xmlns:a16="http://schemas.microsoft.com/office/drawing/2014/main" id="{91805563-168F-322D-5CFE-C1FED144AD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5165" y="6023129"/>
            <a:ext cx="2406835" cy="834871"/>
          </a:xfrm>
          <a:prstGeom prst="rect">
            <a:avLst/>
          </a:prstGeom>
        </p:spPr>
      </p:pic>
      <p:pic>
        <p:nvPicPr>
          <p:cNvPr id="3" name="Image 2">
            <a:extLst>
              <a:ext uri="{FF2B5EF4-FFF2-40B4-BE49-F238E27FC236}">
                <a16:creationId xmlns:a16="http://schemas.microsoft.com/office/drawing/2014/main" id="{828E218E-04C7-E0B3-2637-5F425FEFFB3D}"/>
              </a:ext>
            </a:extLst>
          </p:cNvPr>
          <p:cNvPicPr>
            <a:picLocks noChangeAspect="1"/>
          </p:cNvPicPr>
          <p:nvPr/>
        </p:nvPicPr>
        <p:blipFill rotWithShape="1">
          <a:blip r:embed="rId3">
            <a:clrChange>
              <a:clrFrom>
                <a:srgbClr val="FFFFFF"/>
              </a:clrFrom>
              <a:clrTo>
                <a:srgbClr val="FFFFFF">
                  <a:alpha val="0"/>
                </a:srgbClr>
              </a:clrTo>
            </a:clrChange>
            <a:alphaModFix amt="47000"/>
          </a:blip>
          <a:srcRect l="34055" t="4729" r="3900" b="4562"/>
          <a:stretch/>
        </p:blipFill>
        <p:spPr>
          <a:xfrm>
            <a:off x="-261861" y="3642"/>
            <a:ext cx="12453862" cy="7007597"/>
          </a:xfrm>
          <a:prstGeom prst="rect">
            <a:avLst/>
          </a:prstGeom>
        </p:spPr>
      </p:pic>
      <p:sp>
        <p:nvSpPr>
          <p:cNvPr id="2" name="Titre 1">
            <a:extLst>
              <a:ext uri="{FF2B5EF4-FFF2-40B4-BE49-F238E27FC236}">
                <a16:creationId xmlns:a16="http://schemas.microsoft.com/office/drawing/2014/main" id="{4FD24CF3-777D-8FEB-FA3F-2C77C9AA9E4B}"/>
              </a:ext>
            </a:extLst>
          </p:cNvPr>
          <p:cNvSpPr>
            <a:spLocks noGrp="1"/>
          </p:cNvSpPr>
          <p:nvPr>
            <p:ph type="title"/>
          </p:nvPr>
        </p:nvSpPr>
        <p:spPr>
          <a:xfrm>
            <a:off x="1676400" y="0"/>
            <a:ext cx="10515600" cy="1325563"/>
          </a:xfrm>
        </p:spPr>
        <p:txBody>
          <a:bodyPr anchor="ctr">
            <a:normAutofit/>
          </a:bodyPr>
          <a:lstStyle/>
          <a:p>
            <a:r>
              <a:rPr lang="fr-FR" sz="3600" b="1" dirty="0">
                <a:solidFill>
                  <a:schemeClr val="accent6">
                    <a:lumMod val="50000"/>
                  </a:schemeClr>
                </a:solidFill>
                <a:latin typeface="Calibri"/>
                <a:cs typeface="Calibri Light"/>
              </a:rPr>
              <a:t>Une plate-forme industrielle portuaire</a:t>
            </a:r>
            <a:endParaRPr lang="fr-FR" sz="3600" b="1" dirty="0">
              <a:solidFill>
                <a:schemeClr val="accent6"/>
              </a:solidFill>
              <a:latin typeface="Calibri"/>
              <a:cs typeface="Calibri Light"/>
            </a:endParaRPr>
          </a:p>
        </p:txBody>
      </p:sp>
      <p:sp>
        <p:nvSpPr>
          <p:cNvPr id="12" name="ZoneTexte 11">
            <a:extLst>
              <a:ext uri="{FF2B5EF4-FFF2-40B4-BE49-F238E27FC236}">
                <a16:creationId xmlns:a16="http://schemas.microsoft.com/office/drawing/2014/main" id="{9A67460A-30D8-4040-9595-A64E98C5CC90}"/>
              </a:ext>
            </a:extLst>
          </p:cNvPr>
          <p:cNvSpPr txBox="1"/>
          <p:nvPr/>
        </p:nvSpPr>
        <p:spPr>
          <a:xfrm>
            <a:off x="349576" y="1078099"/>
            <a:ext cx="11734847" cy="4162678"/>
          </a:xfrm>
          <a:prstGeom prst="rect">
            <a:avLst/>
          </a:prstGeom>
          <a:noFill/>
        </p:spPr>
        <p:txBody>
          <a:bodyPr wrap="square" rtlCol="0">
            <a:spAutoFit/>
          </a:bodyPr>
          <a:lstStyle/>
          <a:p>
            <a:pPr marL="0" marR="0" lvl="0" indent="0" algn="l" defTabSz="781918" rtl="0" eaLnBrk="1" fontAlgn="auto" latinLnBrk="0" hangingPunct="1">
              <a:lnSpc>
                <a:spcPct val="100000"/>
              </a:lnSpc>
              <a:spcBef>
                <a:spcPts val="0"/>
              </a:spcBef>
              <a:spcAft>
                <a:spcPts val="90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9" indent="-214319" defTabSz="781918">
              <a:spcAft>
                <a:spcPts val="900"/>
              </a:spcAft>
              <a:buBlip>
                <a:blip r:embed="rId4"/>
              </a:buBlip>
              <a:defRPr/>
            </a:pPr>
            <a:r>
              <a:rPr kumimoji="0" lang="fr-FR" sz="2800" b="1" i="0" u="none" strike="noStrike" kern="1200" cap="none" spc="0" normalizeH="0" baseline="0" noProof="0" dirty="0">
                <a:ln>
                  <a:noFill/>
                </a:ln>
                <a:solidFill>
                  <a:srgbClr val="70AD47"/>
                </a:solidFill>
                <a:effectLst/>
                <a:uLnTx/>
                <a:uFillTx/>
                <a:latin typeface="Calibri" panose="020F0502020204030204"/>
                <a:ea typeface="+mn-ea"/>
                <a:cs typeface="Calibri"/>
              </a:rPr>
              <a:t>3</a:t>
            </a:r>
            <a:r>
              <a:rPr kumimoji="0" lang="fr-FR" sz="2800" b="1" i="0" u="none" strike="noStrike" kern="1200" cap="none" spc="0" normalizeH="0" baseline="30000" noProof="0" dirty="0">
                <a:ln>
                  <a:noFill/>
                </a:ln>
                <a:solidFill>
                  <a:srgbClr val="70AD47"/>
                </a:solidFill>
                <a:effectLst/>
                <a:uLnTx/>
                <a:uFillTx/>
                <a:latin typeface="Calibri" panose="020F0502020204030204"/>
                <a:ea typeface="+mn-ea"/>
                <a:cs typeface="Calibri"/>
              </a:rPr>
              <a:t>ème</a:t>
            </a:r>
            <a:r>
              <a:rPr kumimoji="0" lang="fr-FR" sz="2800" b="1" i="0" u="none" strike="noStrike" kern="1200" cap="none" spc="0" normalizeH="0" baseline="0" noProof="0" dirty="0">
                <a:ln>
                  <a:noFill/>
                </a:ln>
                <a:solidFill>
                  <a:srgbClr val="70AD47"/>
                </a:solidFill>
                <a:effectLst/>
                <a:uLnTx/>
                <a:uFillTx/>
                <a:latin typeface="Calibri" panose="020F0502020204030204"/>
                <a:ea typeface="+mn-ea"/>
                <a:cs typeface="Calibri"/>
              </a:rPr>
              <a:t> </a:t>
            </a:r>
            <a:r>
              <a:rPr kumimoji="0" lang="fr-FR" sz="2800" i="0" u="none" strike="noStrike" kern="1200" cap="none" spc="0" normalizeH="0" baseline="0" noProof="0" dirty="0">
                <a:ln>
                  <a:noFill/>
                </a:ln>
                <a:effectLst/>
                <a:uLnTx/>
                <a:uFillTx/>
                <a:latin typeface="Calibri" panose="020F0502020204030204"/>
                <a:ea typeface="+mn-ea"/>
                <a:cs typeface="Calibri"/>
              </a:rPr>
              <a:t>port commercial de France</a:t>
            </a:r>
          </a:p>
          <a:p>
            <a:pPr defTabSz="781918">
              <a:spcAft>
                <a:spcPts val="900"/>
              </a:spcAf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14319" indent="-214319" defTabSz="781918">
              <a:spcAft>
                <a:spcPts val="900"/>
              </a:spcAft>
              <a:buBlip>
                <a:blip r:embed="rId4"/>
              </a:buBlip>
              <a:defRPr/>
            </a:pPr>
            <a:r>
              <a:rPr kumimoji="0" lang="fr-FR" sz="2800" b="1" i="0" u="none" strike="noStrike" kern="1200" cap="none" spc="0" normalizeH="0" baseline="0" noProof="0" dirty="0">
                <a:ln>
                  <a:noFill/>
                </a:ln>
                <a:solidFill>
                  <a:srgbClr val="70AD47"/>
                </a:solidFill>
                <a:effectLst/>
                <a:uLnTx/>
                <a:uFillTx/>
                <a:latin typeface="Calibri" panose="020F0502020204030204"/>
                <a:ea typeface="+mn-ea"/>
                <a:cs typeface="+mn-cs"/>
              </a:rPr>
              <a:t>1</a:t>
            </a:r>
            <a:r>
              <a:rPr kumimoji="0" lang="fr-FR" sz="2800" b="1" i="0" u="none" strike="noStrike" kern="1200" cap="none" spc="0" normalizeH="0" baseline="30000" noProof="0" dirty="0">
                <a:ln>
                  <a:noFill/>
                </a:ln>
                <a:solidFill>
                  <a:srgbClr val="70AD47"/>
                </a:solidFill>
                <a:effectLst/>
                <a:uLnTx/>
                <a:uFillTx/>
                <a:latin typeface="Calibri" panose="020F0502020204030204"/>
                <a:ea typeface="+mn-ea"/>
                <a:cs typeface="+mn-cs"/>
              </a:rPr>
              <a:t>ère</a:t>
            </a:r>
            <a:r>
              <a:rPr kumimoji="0" lang="fr-FR" sz="28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fr-FR" sz="2800" i="0" u="none" strike="noStrike" kern="1200" cap="none" spc="0" normalizeH="0" baseline="0" noProof="0" dirty="0">
                <a:ln>
                  <a:noFill/>
                </a:ln>
                <a:effectLst/>
                <a:uLnTx/>
                <a:uFillTx/>
                <a:latin typeface="Calibri" panose="020F0502020204030204"/>
                <a:ea typeface="+mn-ea"/>
                <a:cs typeface="+mn-cs"/>
              </a:rPr>
              <a:t>plateforme énergétique européenne</a:t>
            </a:r>
          </a:p>
          <a:p>
            <a:pPr defTabSz="781918">
              <a:spcAft>
                <a:spcPts val="900"/>
              </a:spcAf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9" indent="-214319" defTabSz="781918">
              <a:spcAft>
                <a:spcPts val="900"/>
              </a:spcAft>
              <a:buBlip>
                <a:blip r:embed="rId4"/>
              </a:buBlip>
              <a:defRPr/>
            </a:pPr>
            <a:r>
              <a:rPr kumimoji="0" lang="fr-FR" sz="2800" b="1" i="0" u="none" strike="noStrike" kern="1200" cap="none" spc="0" normalizeH="0" baseline="0" noProof="0" dirty="0">
                <a:ln>
                  <a:noFill/>
                </a:ln>
                <a:solidFill>
                  <a:srgbClr val="70AD47"/>
                </a:solidFill>
                <a:effectLst/>
                <a:uLnTx/>
                <a:uFillTx/>
                <a:latin typeface="Calibri" panose="020F0502020204030204"/>
                <a:ea typeface="+mn-ea"/>
                <a:cs typeface="Calibri"/>
              </a:rPr>
              <a:t>2</a:t>
            </a:r>
            <a:r>
              <a:rPr lang="fr-FR" sz="2800" b="1" dirty="0">
                <a:solidFill>
                  <a:srgbClr val="70AD47"/>
                </a:solidFill>
                <a:latin typeface="Calibri" panose="020F0502020204030204"/>
                <a:cs typeface="Calibri"/>
              </a:rPr>
              <a:t>0 % </a:t>
            </a:r>
            <a:r>
              <a:rPr lang="fr-FR" sz="2800" dirty="0">
                <a:latin typeface="Calibri" panose="020F0502020204030204"/>
                <a:cs typeface="Calibri"/>
              </a:rPr>
              <a:t>des émissions industrielles de France</a:t>
            </a:r>
          </a:p>
          <a:p>
            <a:pPr defTabSz="781918">
              <a:spcAft>
                <a:spcPts val="900"/>
              </a:spcAft>
              <a:defRPr/>
            </a:pPr>
            <a:endParaRPr kumimoji="0" lang="fr-FR" sz="28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14319" indent="-214319" defTabSz="781918">
              <a:spcAft>
                <a:spcPts val="900"/>
              </a:spcAft>
              <a:buBlip>
                <a:blip r:embed="rId4"/>
              </a:buBlip>
              <a:defRPr/>
            </a:pPr>
            <a:r>
              <a:rPr kumimoji="0" lang="fr-FR" sz="2800" b="1" i="0" u="none" strike="noStrike" kern="1200" cap="none" spc="0" normalizeH="0" baseline="0" noProof="0" dirty="0">
                <a:ln>
                  <a:noFill/>
                </a:ln>
                <a:solidFill>
                  <a:srgbClr val="70AD47"/>
                </a:solidFill>
                <a:effectLst/>
                <a:uLnTx/>
                <a:uFillTx/>
                <a:latin typeface="Calibri" panose="020F0502020204030204"/>
                <a:ea typeface="+mn-ea"/>
                <a:cs typeface="Calibri"/>
              </a:rPr>
              <a:t>23 % </a:t>
            </a:r>
            <a:r>
              <a:rPr lang="fr-FR" sz="2800" dirty="0">
                <a:latin typeface="Calibri" panose="020F0502020204030204"/>
                <a:cs typeface="Calibri"/>
              </a:rPr>
              <a:t>c’est la part des emplois dans l’industrie (moyenne nationale : 12,6 %)</a:t>
            </a:r>
            <a:endParaRPr kumimoji="0" lang="fr-FR" sz="2800" i="0" u="none" strike="noStrike" kern="1200" cap="none" spc="0" normalizeH="0" baseline="0" noProof="0" dirty="0">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4165708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379E7-0BEA-D53F-7BDB-CF83C231AD50}"/>
            </a:ext>
          </a:extLst>
        </p:cNvPr>
        <p:cNvGrpSpPr/>
        <p:nvPr/>
      </p:nvGrpSpPr>
      <p:grpSpPr>
        <a:xfrm>
          <a:off x="0" y="0"/>
          <a:ext cx="0" cy="0"/>
          <a:chOff x="0" y="0"/>
          <a:chExt cx="0" cy="0"/>
        </a:xfrm>
      </p:grpSpPr>
      <p:pic>
        <p:nvPicPr>
          <p:cNvPr id="8" name="Image 7" descr="Une image contenant logo, Police, texte, Graphique&#10;&#10;Description générée automatiquement">
            <a:extLst>
              <a:ext uri="{FF2B5EF4-FFF2-40B4-BE49-F238E27FC236}">
                <a16:creationId xmlns:a16="http://schemas.microsoft.com/office/drawing/2014/main" id="{279411E1-7D27-050B-762D-8661B4AE78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5165" y="6023129"/>
            <a:ext cx="2406835" cy="834871"/>
          </a:xfrm>
          <a:prstGeom prst="rect">
            <a:avLst/>
          </a:prstGeom>
        </p:spPr>
      </p:pic>
      <p:sp>
        <p:nvSpPr>
          <p:cNvPr id="2" name="Titre 1">
            <a:extLst>
              <a:ext uri="{FF2B5EF4-FFF2-40B4-BE49-F238E27FC236}">
                <a16:creationId xmlns:a16="http://schemas.microsoft.com/office/drawing/2014/main" id="{E6C569B9-B97F-5ACE-063A-ABE28F2C0787}"/>
              </a:ext>
            </a:extLst>
          </p:cNvPr>
          <p:cNvSpPr>
            <a:spLocks noGrp="1"/>
          </p:cNvSpPr>
          <p:nvPr>
            <p:ph type="title"/>
          </p:nvPr>
        </p:nvSpPr>
        <p:spPr>
          <a:xfrm>
            <a:off x="1676400" y="0"/>
            <a:ext cx="10515600" cy="1325563"/>
          </a:xfrm>
        </p:spPr>
        <p:txBody>
          <a:bodyPr anchor="ctr">
            <a:normAutofit/>
          </a:bodyPr>
          <a:lstStyle/>
          <a:p>
            <a:r>
              <a:rPr lang="fr-FR" sz="3600" b="1" dirty="0">
                <a:solidFill>
                  <a:schemeClr val="accent6">
                    <a:lumMod val="50000"/>
                  </a:schemeClr>
                </a:solidFill>
                <a:latin typeface="Calibri"/>
                <a:cs typeface="Calibri Light"/>
              </a:rPr>
              <a:t>Un territoire engagé</a:t>
            </a:r>
            <a:endParaRPr lang="fr-FR" sz="3600" b="1" dirty="0">
              <a:solidFill>
                <a:schemeClr val="accent6"/>
              </a:solidFill>
              <a:latin typeface="Calibri"/>
              <a:cs typeface="Calibri Light"/>
            </a:endParaRPr>
          </a:p>
        </p:txBody>
      </p:sp>
      <p:sp>
        <p:nvSpPr>
          <p:cNvPr id="12" name="ZoneTexte 11">
            <a:extLst>
              <a:ext uri="{FF2B5EF4-FFF2-40B4-BE49-F238E27FC236}">
                <a16:creationId xmlns:a16="http://schemas.microsoft.com/office/drawing/2014/main" id="{0D9F2F39-413E-B8C9-6D0E-1A9440EFAFBD}"/>
              </a:ext>
            </a:extLst>
          </p:cNvPr>
          <p:cNvSpPr txBox="1"/>
          <p:nvPr/>
        </p:nvSpPr>
        <p:spPr>
          <a:xfrm>
            <a:off x="349576" y="1175658"/>
            <a:ext cx="7700452" cy="3993401"/>
          </a:xfrm>
          <a:prstGeom prst="rect">
            <a:avLst/>
          </a:prstGeom>
          <a:noFill/>
        </p:spPr>
        <p:txBody>
          <a:bodyPr wrap="square" rtlCol="0">
            <a:spAutoFit/>
          </a:bodyPr>
          <a:lstStyle/>
          <a:p>
            <a:pPr marL="0" marR="0" lvl="0" indent="0" algn="l" defTabSz="781918" rtl="0" eaLnBrk="1" fontAlgn="auto" latinLnBrk="0" hangingPunct="1">
              <a:lnSpc>
                <a:spcPct val="100000"/>
              </a:lnSpc>
              <a:spcBef>
                <a:spcPts val="0"/>
              </a:spcBef>
              <a:spcAft>
                <a:spcPts val="90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9" indent="-214319" defTabSz="781918">
              <a:spcAft>
                <a:spcPts val="900"/>
              </a:spcAft>
              <a:buBlip>
                <a:blip r:embed="rId3"/>
              </a:buBlip>
              <a:defRPr/>
            </a:pPr>
            <a:r>
              <a:rPr kumimoji="0" lang="fr-FR" sz="2000" b="1" i="0" u="none" strike="noStrike" kern="1200" cap="none" spc="0" normalizeH="0" baseline="0" noProof="0" dirty="0">
                <a:ln>
                  <a:noFill/>
                </a:ln>
                <a:solidFill>
                  <a:schemeClr val="accent6"/>
                </a:solidFill>
                <a:effectLst/>
                <a:uLnTx/>
                <a:uFillTx/>
                <a:latin typeface="Calibri" panose="020F0502020204030204"/>
                <a:ea typeface="+mn-ea"/>
                <a:cs typeface="Calibri"/>
              </a:rPr>
              <a:t>Territoire d’innovation </a:t>
            </a:r>
            <a:r>
              <a:rPr kumimoji="0" lang="fr-FR" sz="2000" i="0" u="none" strike="noStrike" kern="1200" cap="none" spc="0" normalizeH="0" baseline="0" noProof="0" dirty="0">
                <a:ln>
                  <a:noFill/>
                </a:ln>
                <a:effectLst/>
                <a:uLnTx/>
                <a:uFillTx/>
                <a:latin typeface="Calibri" panose="020F0502020204030204"/>
                <a:ea typeface="+mn-ea"/>
                <a:cs typeface="Calibri"/>
              </a:rPr>
              <a:t>avec le projet « Dunkerque l’énergie créative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14319" indent="-214319" defTabSz="781918">
              <a:spcAft>
                <a:spcPts val="900"/>
              </a:spcAft>
              <a:buBlip>
                <a:blip r:embed="rId3"/>
              </a:buBlip>
              <a:defRPr/>
            </a:pPr>
            <a:r>
              <a:rPr kumimoji="0" lang="fr-FR" sz="2000" b="1" i="0" u="none" strike="noStrike" kern="1200" cap="none" spc="0" normalizeH="0" baseline="0" noProof="0" dirty="0">
                <a:ln>
                  <a:noFill/>
                </a:ln>
                <a:solidFill>
                  <a:srgbClr val="70AD47"/>
                </a:solidFill>
                <a:effectLst/>
                <a:uLnTx/>
                <a:uFillTx/>
                <a:latin typeface="Calibri" panose="020F0502020204030204"/>
                <a:ea typeface="+mn-ea"/>
                <a:cs typeface="+mn-cs"/>
              </a:rPr>
              <a:t>1</a:t>
            </a:r>
            <a:r>
              <a:rPr kumimoji="0" lang="fr-FR" sz="2000" b="1" i="0" u="none" strike="noStrike" kern="1200" cap="none" spc="0" normalizeH="0" baseline="30000" noProof="0" dirty="0">
                <a:ln>
                  <a:noFill/>
                </a:ln>
                <a:solidFill>
                  <a:srgbClr val="70AD47"/>
                </a:solidFill>
                <a:effectLst/>
                <a:uLnTx/>
                <a:uFillTx/>
                <a:latin typeface="Calibri" panose="020F0502020204030204"/>
                <a:ea typeface="+mn-ea"/>
                <a:cs typeface="+mn-cs"/>
              </a:rPr>
              <a:t>ère</a:t>
            </a:r>
            <a:r>
              <a:rPr kumimoji="0" lang="fr-FR" sz="20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fr-FR" sz="2000" i="0" u="none" strike="noStrike" kern="1200" cap="none" spc="0" normalizeH="0" baseline="0" noProof="0" dirty="0">
                <a:ln>
                  <a:noFill/>
                </a:ln>
                <a:effectLst/>
                <a:uLnTx/>
                <a:uFillTx/>
                <a:latin typeface="Calibri" panose="020F0502020204030204"/>
                <a:ea typeface="+mn-ea"/>
                <a:cs typeface="+mn-cs"/>
              </a:rPr>
              <a:t>agglomération labellisée par l’ADEME « territoire engagé transition écologique – 5 étoiles »</a:t>
            </a:r>
          </a:p>
          <a:p>
            <a:pPr marL="214319" indent="-214319" defTabSz="781918">
              <a:spcAft>
                <a:spcPts val="900"/>
              </a:spcAft>
              <a:buBlip>
                <a:blip r:embed="rId3"/>
              </a:buBlip>
              <a:defRPr/>
            </a:pPr>
            <a:r>
              <a:rPr lang="fr-FR" sz="2000" dirty="0">
                <a:latin typeface="Calibri" panose="020F0502020204030204"/>
              </a:rPr>
              <a:t>Créateur des </a:t>
            </a:r>
            <a:r>
              <a:rPr lang="fr-FR" sz="2000" b="1" dirty="0">
                <a:solidFill>
                  <a:schemeClr val="accent6"/>
                </a:solidFill>
                <a:latin typeface="Calibri" panose="020F0502020204030204"/>
              </a:rPr>
              <a:t>assises européennes de la transition énergétique </a:t>
            </a:r>
            <a:r>
              <a:rPr lang="fr-FR" sz="2000" dirty="0">
                <a:latin typeface="Calibri" panose="020F0502020204030204"/>
              </a:rPr>
              <a:t>(1999) et des rencontres européennes « </a:t>
            </a:r>
            <a:r>
              <a:rPr lang="fr-FR" sz="2000" b="1" dirty="0">
                <a:solidFill>
                  <a:schemeClr val="accent6"/>
                </a:solidFill>
                <a:latin typeface="Calibri" panose="020F0502020204030204"/>
              </a:rPr>
              <a:t>décarbonation, industrie et territoire </a:t>
            </a:r>
            <a:r>
              <a:rPr lang="fr-FR" sz="2000" dirty="0">
                <a:latin typeface="Calibri" panose="020F0502020204030204"/>
              </a:rPr>
              <a:t>»</a:t>
            </a:r>
          </a:p>
          <a:p>
            <a:pPr marL="214319" indent="-214319" defTabSz="781918">
              <a:spcAft>
                <a:spcPts val="900"/>
              </a:spcAft>
              <a:buBlip>
                <a:blip r:embed="rId3"/>
              </a:buBlip>
              <a:defRPr/>
            </a:pPr>
            <a:r>
              <a:rPr kumimoji="0" lang="fr-FR" sz="2000" i="0" u="none" strike="noStrike" kern="1200" cap="none" spc="0" normalizeH="0" baseline="0" noProof="0" dirty="0">
                <a:ln>
                  <a:noFill/>
                </a:ln>
                <a:effectLst/>
                <a:uLnTx/>
                <a:uFillTx/>
                <a:latin typeface="Calibri" panose="020F0502020204030204"/>
                <a:ea typeface="+mn-ea"/>
                <a:cs typeface="+mn-cs"/>
              </a:rPr>
              <a:t>Lauréat de l’AMI de l’Union européenne </a:t>
            </a:r>
            <a:r>
              <a:rPr kumimoji="0" lang="fr-FR" sz="2000" b="1" i="0" u="none" strike="noStrike" kern="1200" cap="none" spc="0" normalizeH="0" baseline="0" noProof="0" dirty="0">
                <a:ln>
                  <a:noFill/>
                </a:ln>
                <a:solidFill>
                  <a:schemeClr val="accent6"/>
                </a:solidFill>
                <a:effectLst/>
                <a:uLnTx/>
                <a:uFillTx/>
                <a:latin typeface="Calibri" panose="020F0502020204030204"/>
                <a:ea typeface="+mn-ea"/>
                <a:cs typeface="+mn-cs"/>
              </a:rPr>
              <a:t>100 villes climatiquement neutres et intelligentes en 2030</a:t>
            </a:r>
            <a:r>
              <a:rPr kumimoji="0" lang="fr-FR" sz="2000" i="0" u="none" strike="noStrike" kern="1200" cap="none" spc="0" normalizeH="0" baseline="0" noProof="0" dirty="0">
                <a:ln>
                  <a:noFill/>
                </a:ln>
                <a:effectLst/>
                <a:uLnTx/>
                <a:uFillTx/>
                <a:latin typeface="Calibri" panose="020F0502020204030204"/>
                <a:ea typeface="+mn-ea"/>
                <a:cs typeface="+mn-cs"/>
              </a:rPr>
              <a:t> (avril 2022)</a:t>
            </a:r>
          </a:p>
          <a:p>
            <a:pPr marL="214319" indent="-214319" defTabSz="781918">
              <a:spcAft>
                <a:spcPts val="900"/>
              </a:spcAft>
              <a:buBlip>
                <a:blip r:embed="rId3"/>
              </a:buBlip>
              <a:defRPr/>
            </a:pPr>
            <a:r>
              <a:rPr lang="fr-FR" sz="2000" dirty="0">
                <a:latin typeface="Calibri" panose="020F0502020204030204"/>
              </a:rPr>
              <a:t>Lauréat au dispositif national « </a:t>
            </a:r>
            <a:r>
              <a:rPr lang="fr-FR" sz="2000" b="1" dirty="0">
                <a:solidFill>
                  <a:schemeClr val="accent6"/>
                </a:solidFill>
                <a:latin typeface="Calibri" panose="020F0502020204030204"/>
              </a:rPr>
              <a:t>territoires engagés pour la nature </a:t>
            </a:r>
            <a:r>
              <a:rPr lang="fr-FR" sz="2000" dirty="0">
                <a:latin typeface="Calibri" panose="020F0502020204030204"/>
              </a:rPr>
              <a:t>» en 2021</a:t>
            </a:r>
            <a:endParaRPr kumimoji="0" lang="fr-FR" sz="2000" i="0" u="none" strike="noStrike" kern="1200" cap="none" spc="0" normalizeH="0" baseline="0" noProof="0" dirty="0">
              <a:ln>
                <a:noFill/>
              </a:ln>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583CC46A-5657-6905-026A-1749F1DC21B6}"/>
              </a:ext>
            </a:extLst>
          </p:cNvPr>
          <p:cNvPicPr>
            <a:picLocks noChangeAspect="1"/>
          </p:cNvPicPr>
          <p:nvPr/>
        </p:nvPicPr>
        <p:blipFill>
          <a:blip r:embed="rId4"/>
          <a:stretch>
            <a:fillRect/>
          </a:stretch>
        </p:blipFill>
        <p:spPr>
          <a:xfrm>
            <a:off x="8050028" y="761251"/>
            <a:ext cx="4141972" cy="4921091"/>
          </a:xfrm>
          <a:prstGeom prst="rect">
            <a:avLst/>
          </a:prstGeom>
        </p:spPr>
      </p:pic>
    </p:spTree>
    <p:extLst>
      <p:ext uri="{BB962C8B-B14F-4D97-AF65-F5344CB8AC3E}">
        <p14:creationId xmlns:p14="http://schemas.microsoft.com/office/powerpoint/2010/main" val="403898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9DF60-2AA9-01E2-D8B7-C1E041312D6D}"/>
            </a:ext>
          </a:extLst>
        </p:cNvPr>
        <p:cNvGrpSpPr/>
        <p:nvPr/>
      </p:nvGrpSpPr>
      <p:grpSpPr>
        <a:xfrm>
          <a:off x="0" y="0"/>
          <a:ext cx="0" cy="0"/>
          <a:chOff x="0" y="0"/>
          <a:chExt cx="0" cy="0"/>
        </a:xfrm>
      </p:grpSpPr>
      <p:pic>
        <p:nvPicPr>
          <p:cNvPr id="8" name="Image 7" descr="Une image contenant logo, Police, texte, Graphique&#10;&#10;Description générée automatiquement">
            <a:extLst>
              <a:ext uri="{FF2B5EF4-FFF2-40B4-BE49-F238E27FC236}">
                <a16:creationId xmlns:a16="http://schemas.microsoft.com/office/drawing/2014/main" id="{77B422A3-FC69-45C2-AD61-132DCBA75D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5165" y="6023129"/>
            <a:ext cx="2406835" cy="834871"/>
          </a:xfrm>
          <a:prstGeom prst="rect">
            <a:avLst/>
          </a:prstGeom>
        </p:spPr>
      </p:pic>
      <p:sp>
        <p:nvSpPr>
          <p:cNvPr id="2" name="Titre 1">
            <a:extLst>
              <a:ext uri="{FF2B5EF4-FFF2-40B4-BE49-F238E27FC236}">
                <a16:creationId xmlns:a16="http://schemas.microsoft.com/office/drawing/2014/main" id="{3FF8A810-912D-47C8-852D-42B98DB99EBE}"/>
              </a:ext>
            </a:extLst>
          </p:cNvPr>
          <p:cNvSpPr>
            <a:spLocks noGrp="1"/>
          </p:cNvSpPr>
          <p:nvPr>
            <p:ph type="title"/>
          </p:nvPr>
        </p:nvSpPr>
        <p:spPr>
          <a:xfrm>
            <a:off x="1676400" y="0"/>
            <a:ext cx="10515600" cy="1325563"/>
          </a:xfrm>
        </p:spPr>
        <p:txBody>
          <a:bodyPr anchor="ctr">
            <a:normAutofit/>
          </a:bodyPr>
          <a:lstStyle/>
          <a:p>
            <a:r>
              <a:rPr lang="fr-FR" sz="3600" b="1" dirty="0">
                <a:solidFill>
                  <a:schemeClr val="accent6">
                    <a:lumMod val="50000"/>
                  </a:schemeClr>
                </a:solidFill>
                <a:latin typeface="Calibri"/>
                <a:cs typeface="Calibri Light"/>
              </a:rPr>
              <a:t>Un territoire qui décarbone et développe l’industrie</a:t>
            </a:r>
            <a:endParaRPr lang="fr-FR" sz="3600" b="1" dirty="0">
              <a:solidFill>
                <a:schemeClr val="accent6"/>
              </a:solidFill>
              <a:latin typeface="Calibri"/>
              <a:cs typeface="Calibri Light"/>
            </a:endParaRPr>
          </a:p>
        </p:txBody>
      </p:sp>
      <p:pic>
        <p:nvPicPr>
          <p:cNvPr id="4" name="Image 3">
            <a:extLst>
              <a:ext uri="{FF2B5EF4-FFF2-40B4-BE49-F238E27FC236}">
                <a16:creationId xmlns:a16="http://schemas.microsoft.com/office/drawing/2014/main" id="{856FEE81-D7A8-A14C-6E47-E778E29F18F2}"/>
              </a:ext>
            </a:extLst>
          </p:cNvPr>
          <p:cNvPicPr>
            <a:picLocks noChangeAspect="1"/>
          </p:cNvPicPr>
          <p:nvPr/>
        </p:nvPicPr>
        <p:blipFill>
          <a:blip r:embed="rId3"/>
          <a:stretch>
            <a:fillRect/>
          </a:stretch>
        </p:blipFill>
        <p:spPr>
          <a:xfrm>
            <a:off x="2857959" y="883760"/>
            <a:ext cx="8152482" cy="5139369"/>
          </a:xfrm>
          <a:prstGeom prst="rect">
            <a:avLst/>
          </a:prstGeom>
        </p:spPr>
      </p:pic>
      <p:pic>
        <p:nvPicPr>
          <p:cNvPr id="5" name="Image 4">
            <a:extLst>
              <a:ext uri="{FF2B5EF4-FFF2-40B4-BE49-F238E27FC236}">
                <a16:creationId xmlns:a16="http://schemas.microsoft.com/office/drawing/2014/main" id="{EF117FA6-1ECC-3EBE-C956-2D9CC27457C0}"/>
              </a:ext>
            </a:extLst>
          </p:cNvPr>
          <p:cNvPicPr>
            <a:picLocks noChangeAspect="1"/>
          </p:cNvPicPr>
          <p:nvPr/>
        </p:nvPicPr>
        <p:blipFill>
          <a:blip r:embed="rId4"/>
          <a:stretch>
            <a:fillRect/>
          </a:stretch>
        </p:blipFill>
        <p:spPr>
          <a:xfrm>
            <a:off x="213743" y="883760"/>
            <a:ext cx="2115239" cy="2368627"/>
          </a:xfrm>
          <a:prstGeom prst="rect">
            <a:avLst/>
          </a:prstGeom>
        </p:spPr>
      </p:pic>
      <p:pic>
        <p:nvPicPr>
          <p:cNvPr id="6" name="Image 5">
            <a:extLst>
              <a:ext uri="{FF2B5EF4-FFF2-40B4-BE49-F238E27FC236}">
                <a16:creationId xmlns:a16="http://schemas.microsoft.com/office/drawing/2014/main" id="{708CA4EF-8471-2F8E-91AC-A743B2DA8BD4}"/>
              </a:ext>
            </a:extLst>
          </p:cNvPr>
          <p:cNvPicPr>
            <a:picLocks noChangeAspect="1"/>
          </p:cNvPicPr>
          <p:nvPr/>
        </p:nvPicPr>
        <p:blipFill>
          <a:blip r:embed="rId5"/>
          <a:stretch>
            <a:fillRect/>
          </a:stretch>
        </p:blipFill>
        <p:spPr>
          <a:xfrm>
            <a:off x="213743" y="3242720"/>
            <a:ext cx="2115239" cy="2412694"/>
          </a:xfrm>
          <a:prstGeom prst="rect">
            <a:avLst/>
          </a:prstGeom>
        </p:spPr>
      </p:pic>
      <p:pic>
        <p:nvPicPr>
          <p:cNvPr id="7" name="Image 6">
            <a:extLst>
              <a:ext uri="{FF2B5EF4-FFF2-40B4-BE49-F238E27FC236}">
                <a16:creationId xmlns:a16="http://schemas.microsoft.com/office/drawing/2014/main" id="{BCA5675C-F625-BCA1-7111-660509254431}"/>
              </a:ext>
            </a:extLst>
          </p:cNvPr>
          <p:cNvPicPr>
            <a:picLocks noChangeAspect="1"/>
          </p:cNvPicPr>
          <p:nvPr/>
        </p:nvPicPr>
        <p:blipFill>
          <a:blip r:embed="rId6"/>
          <a:stretch>
            <a:fillRect/>
          </a:stretch>
        </p:blipFill>
        <p:spPr>
          <a:xfrm>
            <a:off x="9173378" y="4478357"/>
            <a:ext cx="3018622" cy="2379643"/>
          </a:xfrm>
          <a:prstGeom prst="rect">
            <a:avLst/>
          </a:prstGeom>
        </p:spPr>
      </p:pic>
    </p:spTree>
    <p:extLst>
      <p:ext uri="{BB962C8B-B14F-4D97-AF65-F5344CB8AC3E}">
        <p14:creationId xmlns:p14="http://schemas.microsoft.com/office/powerpoint/2010/main" val="115998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639AD-1CFB-6FC9-0704-FD428E1B663E}"/>
            </a:ext>
          </a:extLst>
        </p:cNvPr>
        <p:cNvGrpSpPr/>
        <p:nvPr/>
      </p:nvGrpSpPr>
      <p:grpSpPr>
        <a:xfrm>
          <a:off x="0" y="0"/>
          <a:ext cx="0" cy="0"/>
          <a:chOff x="0" y="0"/>
          <a:chExt cx="0" cy="0"/>
        </a:xfrm>
      </p:grpSpPr>
      <p:pic>
        <p:nvPicPr>
          <p:cNvPr id="8" name="Image 7" descr="Une image contenant logo, Police, texte, Graphique&#10;&#10;Description générée automatiquement">
            <a:extLst>
              <a:ext uri="{FF2B5EF4-FFF2-40B4-BE49-F238E27FC236}">
                <a16:creationId xmlns:a16="http://schemas.microsoft.com/office/drawing/2014/main" id="{CE8B5F68-C82A-C702-4C39-E62DBC7B3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5165" y="6023129"/>
            <a:ext cx="2406835" cy="834871"/>
          </a:xfrm>
          <a:prstGeom prst="rect">
            <a:avLst/>
          </a:prstGeom>
        </p:spPr>
      </p:pic>
      <p:sp>
        <p:nvSpPr>
          <p:cNvPr id="2" name="Titre 1">
            <a:extLst>
              <a:ext uri="{FF2B5EF4-FFF2-40B4-BE49-F238E27FC236}">
                <a16:creationId xmlns:a16="http://schemas.microsoft.com/office/drawing/2014/main" id="{15CC8752-09F8-DBE3-0E08-D3757E0624A6}"/>
              </a:ext>
            </a:extLst>
          </p:cNvPr>
          <p:cNvSpPr>
            <a:spLocks noGrp="1"/>
          </p:cNvSpPr>
          <p:nvPr>
            <p:ph type="title"/>
          </p:nvPr>
        </p:nvSpPr>
        <p:spPr>
          <a:xfrm>
            <a:off x="1676400" y="0"/>
            <a:ext cx="10515600" cy="1325563"/>
          </a:xfrm>
        </p:spPr>
        <p:txBody>
          <a:bodyPr anchor="ctr">
            <a:normAutofit/>
          </a:bodyPr>
          <a:lstStyle/>
          <a:p>
            <a:r>
              <a:rPr lang="fr-FR" sz="3600" b="1" dirty="0">
                <a:solidFill>
                  <a:schemeClr val="accent6">
                    <a:lumMod val="50000"/>
                  </a:schemeClr>
                </a:solidFill>
                <a:latin typeface="Calibri"/>
                <a:cs typeface="Calibri Light"/>
              </a:rPr>
              <a:t>Notre stratégie pour atteindre la neutralité carbone</a:t>
            </a:r>
            <a:endParaRPr lang="fr-FR" sz="3600" b="1" dirty="0">
              <a:solidFill>
                <a:schemeClr val="accent6"/>
              </a:solidFill>
              <a:latin typeface="Calibri"/>
              <a:cs typeface="Calibri Light"/>
            </a:endParaRPr>
          </a:p>
        </p:txBody>
      </p:sp>
      <p:sp>
        <p:nvSpPr>
          <p:cNvPr id="12" name="ZoneTexte 11">
            <a:extLst>
              <a:ext uri="{FF2B5EF4-FFF2-40B4-BE49-F238E27FC236}">
                <a16:creationId xmlns:a16="http://schemas.microsoft.com/office/drawing/2014/main" id="{7E3DAA3F-1173-FAC2-7B95-40A5A446D9E0}"/>
              </a:ext>
            </a:extLst>
          </p:cNvPr>
          <p:cNvSpPr txBox="1"/>
          <p:nvPr/>
        </p:nvSpPr>
        <p:spPr>
          <a:xfrm>
            <a:off x="331646" y="1258300"/>
            <a:ext cx="11385224" cy="4832092"/>
          </a:xfrm>
          <a:prstGeom prst="rect">
            <a:avLst/>
          </a:prstGeom>
          <a:noFill/>
        </p:spPr>
        <p:txBody>
          <a:bodyPr wrap="square" rtlCol="0">
            <a:spAutoFit/>
          </a:bodyPr>
          <a:lstStyle/>
          <a:p>
            <a:pPr algn="just" defTabSz="781918">
              <a:spcAft>
                <a:spcPts val="900"/>
              </a:spcAft>
              <a:defRPr/>
            </a:pPr>
            <a:r>
              <a:rPr lang="fr-FR" dirty="0"/>
              <a:t>Notre ambition est d’accélérer la transition écologique dans nos politiques publiques en expérimentant de nouveaux modèles de développement urbain en lien avec d’autres expériences mises en œuvre sur le territoire européen. Nous voulons améliorer la qualité de vie sur le territoire en conjuguant préservation de l’environnement, développement économique et cohésion sociale.</a:t>
            </a:r>
          </a:p>
          <a:p>
            <a:pPr marL="0" marR="0" lvl="0" indent="0" algn="l" defTabSz="781918" rtl="0" eaLnBrk="1" fontAlgn="auto" latinLnBrk="0" hangingPunct="1">
              <a:lnSpc>
                <a:spcPct val="100000"/>
              </a:lnSpc>
              <a:spcBef>
                <a:spcPts val="0"/>
              </a:spcBef>
              <a:spcAft>
                <a:spcPts val="900"/>
              </a:spcAft>
              <a:buClrTx/>
              <a:buSzTx/>
              <a:buFontTx/>
              <a:buNone/>
              <a:tabLst/>
              <a:defRPr/>
            </a:pPr>
            <a:r>
              <a:rPr kumimoji="0" lang="fr-FR"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Nos principales orientations : </a:t>
            </a:r>
          </a:p>
          <a:p>
            <a:pPr marL="214319" indent="-214319" defTabSz="781918">
              <a:spcAft>
                <a:spcPts val="900"/>
              </a:spcAft>
              <a:buBlip>
                <a:blip r:embed="rId3"/>
              </a:buBlip>
              <a:defRPr/>
            </a:pPr>
            <a:r>
              <a:rPr lang="fr-FR" b="1" dirty="0">
                <a:solidFill>
                  <a:schemeClr val="accent6"/>
                </a:solidFill>
                <a:latin typeface="Calibri" panose="020F0502020204030204"/>
                <a:cs typeface="Calibri"/>
              </a:rPr>
              <a:t>La mobilité,</a:t>
            </a:r>
            <a:r>
              <a:rPr kumimoji="0" lang="fr-FR" b="1" i="0" u="none" strike="noStrike" kern="1200" cap="none" spc="0" normalizeH="0" baseline="0" noProof="0" dirty="0">
                <a:ln>
                  <a:noFill/>
                </a:ln>
                <a:solidFill>
                  <a:schemeClr val="accent6"/>
                </a:solidFill>
                <a:effectLst/>
                <a:uLnTx/>
                <a:uFillTx/>
                <a:latin typeface="Calibri" panose="020F0502020204030204"/>
                <a:ea typeface="+mn-ea"/>
                <a:cs typeface="Calibri"/>
              </a:rPr>
              <a:t> </a:t>
            </a:r>
            <a:r>
              <a:rPr lang="fr-FR" dirty="0"/>
              <a:t>premier levier urbain pour une ville sobre, résiliente, créative et inclusive : un réseau de bus efficace et performant en accès libre à Dunkerque depuis 2018 </a:t>
            </a:r>
            <a:endParaRPr kumimoji="0" lang="fr-FR"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14319" indent="-214319" defTabSz="781918">
              <a:spcAft>
                <a:spcPts val="900"/>
              </a:spcAft>
              <a:buBlip>
                <a:blip r:embed="rId3"/>
              </a:buBlip>
              <a:defRPr/>
            </a:pPr>
            <a:r>
              <a:rPr kumimoji="0" lang="fr-FR" b="1" i="0" u="none" strike="noStrike" kern="1200" cap="none" spc="0" normalizeH="0" baseline="0" noProof="0" dirty="0">
                <a:ln>
                  <a:noFill/>
                </a:ln>
                <a:solidFill>
                  <a:srgbClr val="70AD47"/>
                </a:solidFill>
                <a:effectLst/>
                <a:uLnTx/>
                <a:uFillTx/>
                <a:latin typeface="Calibri" panose="020F0502020204030204"/>
                <a:ea typeface="+mn-ea"/>
                <a:cs typeface="+mn-cs"/>
              </a:rPr>
              <a:t>La décarbonation de l’industrie : </a:t>
            </a:r>
            <a:r>
              <a:rPr lang="fr-FR" dirty="0"/>
              <a:t>l’industrie dunkerquoise est le premier fournisseur de solutions à l’interface industrie-ville </a:t>
            </a:r>
            <a:endParaRPr kumimoji="0" lang="fr-FR" i="0" u="none" strike="noStrike" kern="1200" cap="none" spc="0" normalizeH="0" baseline="0" noProof="0" dirty="0">
              <a:ln>
                <a:noFill/>
              </a:ln>
              <a:effectLst/>
              <a:uLnTx/>
              <a:uFillTx/>
              <a:latin typeface="Calibri" panose="020F0502020204030204"/>
              <a:ea typeface="+mn-ea"/>
              <a:cs typeface="+mn-cs"/>
            </a:endParaRPr>
          </a:p>
          <a:p>
            <a:pPr marL="214319" indent="-214319" defTabSz="781918">
              <a:spcAft>
                <a:spcPts val="900"/>
              </a:spcAft>
              <a:buBlip>
                <a:blip r:embed="rId3"/>
              </a:buBlip>
              <a:defRPr/>
            </a:pPr>
            <a:r>
              <a:rPr lang="fr-FR" b="1" dirty="0">
                <a:solidFill>
                  <a:schemeClr val="accent6"/>
                </a:solidFill>
                <a:latin typeface="Calibri" panose="020F0502020204030204"/>
              </a:rPr>
              <a:t>La mobilisation de tous les acteurs </a:t>
            </a:r>
            <a:r>
              <a:rPr lang="fr-FR" dirty="0"/>
              <a:t>autour d’une nouvelle gouvernance public-privé-citoyen </a:t>
            </a:r>
            <a:endParaRPr lang="fr-FR" dirty="0">
              <a:latin typeface="Calibri" panose="020F0502020204030204"/>
            </a:endParaRPr>
          </a:p>
          <a:p>
            <a:pPr marL="214319" indent="-214319" defTabSz="781918">
              <a:spcAft>
                <a:spcPts val="900"/>
              </a:spcAft>
              <a:buBlip>
                <a:blip r:embed="rId3"/>
              </a:buBlip>
              <a:defRPr/>
            </a:pPr>
            <a:r>
              <a:rPr lang="fr-FR" b="1" dirty="0">
                <a:solidFill>
                  <a:schemeClr val="accent6"/>
                </a:solidFill>
                <a:latin typeface="Calibri" panose="020F0502020204030204"/>
              </a:rPr>
              <a:t>Le citoyen au cœur de la transition écologique, </a:t>
            </a:r>
            <a:r>
              <a:rPr lang="fr-FR" dirty="0"/>
              <a:t>gagnant en pouvoir d’achat et en qualité de vie </a:t>
            </a:r>
          </a:p>
          <a:p>
            <a:pPr marL="214319" indent="-214319" defTabSz="781918">
              <a:spcAft>
                <a:spcPts val="900"/>
              </a:spcAft>
              <a:buBlip>
                <a:blip r:embed="rId3"/>
              </a:buBlip>
              <a:defRPr/>
            </a:pPr>
            <a:r>
              <a:rPr lang="fr-FR" b="1" dirty="0">
                <a:solidFill>
                  <a:schemeClr val="accent6"/>
                </a:solidFill>
                <a:latin typeface="Calibri" panose="020F0502020204030204"/>
              </a:rPr>
              <a:t>La ville résiliente et sobre, </a:t>
            </a:r>
            <a:r>
              <a:rPr lang="fr-FR" dirty="0"/>
              <a:t>avec un </a:t>
            </a:r>
            <a:r>
              <a:rPr lang="fr-FR" dirty="0" err="1"/>
              <a:t>PLUiHD</a:t>
            </a:r>
            <a:r>
              <a:rPr lang="fr-FR" dirty="0"/>
              <a:t> ambitieux</a:t>
            </a:r>
            <a:endParaRPr lang="fr-FR" dirty="0">
              <a:latin typeface="Calibri" panose="020F0502020204030204"/>
            </a:endParaRPr>
          </a:p>
          <a:p>
            <a:pPr marL="214319" indent="-214319" defTabSz="781918">
              <a:spcAft>
                <a:spcPts val="900"/>
              </a:spcAft>
              <a:buBlip>
                <a:blip r:embed="rId3"/>
              </a:buBlip>
              <a:defRPr/>
            </a:pPr>
            <a:endParaRPr kumimoji="0" lang="fr-FR" sz="1600" i="0" u="none" strike="noStrike" kern="1200" cap="none" spc="0" normalizeH="0" baseline="0" noProof="0" dirty="0">
              <a:ln>
                <a:noFill/>
              </a:ln>
              <a:effectLst/>
              <a:uLnTx/>
              <a:uFillTx/>
              <a:latin typeface="Calibri" panose="020F0502020204030204"/>
              <a:ea typeface="+mn-ea"/>
              <a:cs typeface="+mn-cs"/>
            </a:endParaRPr>
          </a:p>
          <a:p>
            <a:pPr defTabSz="781918">
              <a:spcAft>
                <a:spcPts val="900"/>
              </a:spcAft>
              <a:defRPr/>
            </a:pPr>
            <a:endParaRPr kumimoji="0" lang="fr-FR" sz="160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463813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A9CB-CA59-EFED-6D5C-C3417B51BE42}"/>
            </a:ext>
          </a:extLst>
        </p:cNvPr>
        <p:cNvGrpSpPr/>
        <p:nvPr/>
      </p:nvGrpSpPr>
      <p:grpSpPr>
        <a:xfrm>
          <a:off x="0" y="0"/>
          <a:ext cx="0" cy="0"/>
          <a:chOff x="0" y="0"/>
          <a:chExt cx="0" cy="0"/>
        </a:xfrm>
      </p:grpSpPr>
      <p:pic>
        <p:nvPicPr>
          <p:cNvPr id="8" name="Image 7" descr="Une image contenant logo, Police, texte, Graphique&#10;&#10;Description générée automatiquement">
            <a:extLst>
              <a:ext uri="{FF2B5EF4-FFF2-40B4-BE49-F238E27FC236}">
                <a16:creationId xmlns:a16="http://schemas.microsoft.com/office/drawing/2014/main" id="{DC290C15-8B03-438A-502B-852369A18E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5165" y="6023129"/>
            <a:ext cx="2406835" cy="834871"/>
          </a:xfrm>
          <a:prstGeom prst="rect">
            <a:avLst/>
          </a:prstGeom>
        </p:spPr>
      </p:pic>
      <p:sp>
        <p:nvSpPr>
          <p:cNvPr id="2" name="Titre 1">
            <a:extLst>
              <a:ext uri="{FF2B5EF4-FFF2-40B4-BE49-F238E27FC236}">
                <a16:creationId xmlns:a16="http://schemas.microsoft.com/office/drawing/2014/main" id="{D52110F1-4C6D-8F77-91F0-4337732B0BB0}"/>
              </a:ext>
            </a:extLst>
          </p:cNvPr>
          <p:cNvSpPr>
            <a:spLocks noGrp="1"/>
          </p:cNvSpPr>
          <p:nvPr>
            <p:ph type="title"/>
          </p:nvPr>
        </p:nvSpPr>
        <p:spPr>
          <a:xfrm>
            <a:off x="1676400" y="0"/>
            <a:ext cx="10515600" cy="1325563"/>
          </a:xfrm>
        </p:spPr>
        <p:txBody>
          <a:bodyPr anchor="ctr">
            <a:normAutofit/>
          </a:bodyPr>
          <a:lstStyle/>
          <a:p>
            <a:r>
              <a:rPr lang="fr-FR" sz="3600" b="1" dirty="0" err="1">
                <a:solidFill>
                  <a:schemeClr val="accent6">
                    <a:lumMod val="50000"/>
                  </a:schemeClr>
                </a:solidFill>
                <a:latin typeface="Calibri"/>
                <a:cs typeface="Calibri Light"/>
              </a:rPr>
              <a:t>DKarbonation</a:t>
            </a:r>
            <a:r>
              <a:rPr lang="fr-FR" sz="3600" b="1" dirty="0">
                <a:solidFill>
                  <a:schemeClr val="accent6">
                    <a:lumMod val="50000"/>
                  </a:schemeClr>
                </a:solidFill>
                <a:latin typeface="Calibri"/>
                <a:cs typeface="Calibri Light"/>
              </a:rPr>
              <a:t>, notre projet de décarbonation industrielle</a:t>
            </a:r>
            <a:endParaRPr lang="fr-FR" sz="3600" b="1" dirty="0">
              <a:solidFill>
                <a:schemeClr val="accent6"/>
              </a:solidFill>
              <a:latin typeface="Calibri"/>
              <a:cs typeface="Calibri Light"/>
            </a:endParaRPr>
          </a:p>
        </p:txBody>
      </p:sp>
      <p:pic>
        <p:nvPicPr>
          <p:cNvPr id="3" name="Image 2">
            <a:extLst>
              <a:ext uri="{FF2B5EF4-FFF2-40B4-BE49-F238E27FC236}">
                <a16:creationId xmlns:a16="http://schemas.microsoft.com/office/drawing/2014/main" id="{0B0251A1-D443-2D3D-1CF3-0158A9077996}"/>
              </a:ext>
            </a:extLst>
          </p:cNvPr>
          <p:cNvPicPr>
            <a:picLocks noChangeAspect="1"/>
          </p:cNvPicPr>
          <p:nvPr/>
        </p:nvPicPr>
        <p:blipFill>
          <a:blip r:embed="rId3"/>
          <a:stretch>
            <a:fillRect/>
          </a:stretch>
        </p:blipFill>
        <p:spPr>
          <a:xfrm>
            <a:off x="833104" y="1129005"/>
            <a:ext cx="10734372" cy="5075852"/>
          </a:xfrm>
          <a:prstGeom prst="rect">
            <a:avLst/>
          </a:prstGeom>
        </p:spPr>
      </p:pic>
    </p:spTree>
    <p:extLst>
      <p:ext uri="{BB962C8B-B14F-4D97-AF65-F5344CB8AC3E}">
        <p14:creationId xmlns:p14="http://schemas.microsoft.com/office/powerpoint/2010/main" val="631918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5EF1A-13C9-71EF-02B8-7EFE0BC84A81}"/>
            </a:ext>
          </a:extLst>
        </p:cNvPr>
        <p:cNvGrpSpPr/>
        <p:nvPr/>
      </p:nvGrpSpPr>
      <p:grpSpPr>
        <a:xfrm>
          <a:off x="0" y="0"/>
          <a:ext cx="0" cy="0"/>
          <a:chOff x="0" y="0"/>
          <a:chExt cx="0" cy="0"/>
        </a:xfrm>
      </p:grpSpPr>
      <p:pic>
        <p:nvPicPr>
          <p:cNvPr id="8" name="Image 7" descr="Une image contenant logo, Police, texte, Graphique&#10;&#10;Description générée automatiquement">
            <a:extLst>
              <a:ext uri="{FF2B5EF4-FFF2-40B4-BE49-F238E27FC236}">
                <a16:creationId xmlns:a16="http://schemas.microsoft.com/office/drawing/2014/main" id="{78874681-931F-5C9E-4173-1E9A61AF4C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5165" y="6023129"/>
            <a:ext cx="2406835" cy="834871"/>
          </a:xfrm>
          <a:prstGeom prst="rect">
            <a:avLst/>
          </a:prstGeom>
        </p:spPr>
      </p:pic>
      <p:sp>
        <p:nvSpPr>
          <p:cNvPr id="2" name="Titre 1">
            <a:extLst>
              <a:ext uri="{FF2B5EF4-FFF2-40B4-BE49-F238E27FC236}">
                <a16:creationId xmlns:a16="http://schemas.microsoft.com/office/drawing/2014/main" id="{55530D18-9498-B696-FD7E-A88032D88AD5}"/>
              </a:ext>
            </a:extLst>
          </p:cNvPr>
          <p:cNvSpPr>
            <a:spLocks noGrp="1"/>
          </p:cNvSpPr>
          <p:nvPr>
            <p:ph type="title"/>
          </p:nvPr>
        </p:nvSpPr>
        <p:spPr>
          <a:xfrm>
            <a:off x="1676400" y="0"/>
            <a:ext cx="10515600" cy="1325563"/>
          </a:xfrm>
        </p:spPr>
        <p:txBody>
          <a:bodyPr anchor="ctr">
            <a:normAutofit/>
          </a:bodyPr>
          <a:lstStyle/>
          <a:p>
            <a:r>
              <a:rPr lang="fr-FR" sz="3600" b="1" dirty="0">
                <a:solidFill>
                  <a:schemeClr val="accent6">
                    <a:lumMod val="50000"/>
                  </a:schemeClr>
                </a:solidFill>
                <a:latin typeface="Calibri"/>
                <a:cs typeface="Calibri Light"/>
              </a:rPr>
              <a:t>Les leviers de la décarbonation</a:t>
            </a:r>
            <a:endParaRPr lang="fr-FR" sz="3600" b="1" dirty="0">
              <a:solidFill>
                <a:schemeClr val="accent6"/>
              </a:solidFill>
              <a:latin typeface="Calibri"/>
              <a:cs typeface="Calibri Light"/>
            </a:endParaRPr>
          </a:p>
        </p:txBody>
      </p:sp>
      <p:pic>
        <p:nvPicPr>
          <p:cNvPr id="4" name="Image 3">
            <a:extLst>
              <a:ext uri="{FF2B5EF4-FFF2-40B4-BE49-F238E27FC236}">
                <a16:creationId xmlns:a16="http://schemas.microsoft.com/office/drawing/2014/main" id="{6EDBF1BD-8D38-65F5-5BCC-C8250013F6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06344" y="908127"/>
            <a:ext cx="7989995" cy="5532437"/>
          </a:xfrm>
          <a:prstGeom prst="rect">
            <a:avLst/>
          </a:prstGeom>
        </p:spPr>
      </p:pic>
      <p:sp>
        <p:nvSpPr>
          <p:cNvPr id="5" name="ZoneTexte 4">
            <a:extLst>
              <a:ext uri="{FF2B5EF4-FFF2-40B4-BE49-F238E27FC236}">
                <a16:creationId xmlns:a16="http://schemas.microsoft.com/office/drawing/2014/main" id="{1BFC8CAF-F035-B58C-A67A-8224B2BDD094}"/>
              </a:ext>
            </a:extLst>
          </p:cNvPr>
          <p:cNvSpPr txBox="1"/>
          <p:nvPr/>
        </p:nvSpPr>
        <p:spPr>
          <a:xfrm>
            <a:off x="848243" y="2310113"/>
            <a:ext cx="4529318" cy="3139321"/>
          </a:xfrm>
          <a:prstGeom prst="rect">
            <a:avLst/>
          </a:prstGeom>
          <a:noFill/>
        </p:spPr>
        <p:txBody>
          <a:bodyPr wrap="square" rtlCol="0">
            <a:spAutoFit/>
          </a:bodyPr>
          <a:lstStyle/>
          <a:p>
            <a:pPr marL="214319" indent="-214319" defTabSz="781918">
              <a:buBlip>
                <a:blip r:embed="rId4"/>
              </a:buBlip>
              <a:defRPr/>
            </a:pPr>
            <a:r>
              <a:rPr kumimoji="0" lang="fr-FR" b="1" i="0" u="none" strike="noStrike" kern="1200" cap="none" spc="0" normalizeH="0" baseline="0" noProof="0" dirty="0">
                <a:ln>
                  <a:noFill/>
                </a:ln>
                <a:solidFill>
                  <a:srgbClr val="70AD47"/>
                </a:solidFill>
                <a:effectLst/>
                <a:uLnTx/>
                <a:uFillTx/>
                <a:latin typeface="Calibri" panose="020F0502020204030204"/>
                <a:ea typeface="+mn-ea"/>
                <a:cs typeface="+mn-cs"/>
              </a:rPr>
              <a:t>L’efficacité et la sobriété énergétique en énergie / matières</a:t>
            </a:r>
            <a:endParaRPr kumimoji="0" lang="fr-FR"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14319" indent="-214319" defTabSz="781918">
              <a:buBlip>
                <a:blip r:embed="rId4"/>
              </a:buBlip>
              <a:defRPr/>
            </a:pPr>
            <a:r>
              <a:rPr lang="fr-FR" b="1" dirty="0">
                <a:solidFill>
                  <a:srgbClr val="70AD47"/>
                </a:solidFill>
                <a:latin typeface="Calibri" panose="020F0502020204030204"/>
              </a:rPr>
              <a:t>L’économie circulaire</a:t>
            </a:r>
          </a:p>
          <a:p>
            <a:pPr marL="214319" indent="-214319" defTabSz="781918">
              <a:buBlip>
                <a:blip r:embed="rId4"/>
              </a:buBlip>
              <a:defRPr/>
            </a:pPr>
            <a:r>
              <a:rPr kumimoji="0" lang="fr-FR" b="1" i="0" u="none" strike="noStrike" kern="1200" cap="none" spc="0" normalizeH="0" baseline="0" noProof="0" dirty="0">
                <a:ln>
                  <a:noFill/>
                </a:ln>
                <a:solidFill>
                  <a:srgbClr val="70AD47"/>
                </a:solidFill>
                <a:effectLst/>
                <a:uLnTx/>
                <a:uFillTx/>
                <a:latin typeface="Calibri" panose="020F0502020204030204"/>
                <a:ea typeface="+mn-ea"/>
                <a:cs typeface="+mn-cs"/>
              </a:rPr>
              <a:t>L’électrification et la transformation des procédés</a:t>
            </a:r>
            <a:endParaRPr kumimoji="0" lang="fr-FR"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14319" indent="-214319" defTabSz="781918">
              <a:buBlip>
                <a:blip r:embed="rId4"/>
              </a:buBlip>
              <a:defRPr/>
            </a:pPr>
            <a:r>
              <a:rPr lang="fr-FR" b="1" dirty="0">
                <a:solidFill>
                  <a:srgbClr val="70AD47"/>
                </a:solidFill>
                <a:latin typeface="Calibri" panose="020F0502020204030204"/>
              </a:rPr>
              <a:t>L’utilisation de l’hydrogène ou de biogaz pour remplacer les énergies fossiles</a:t>
            </a:r>
          </a:p>
          <a:p>
            <a:pPr marL="214319" indent="-214319" defTabSz="781918">
              <a:buBlip>
                <a:blip r:embed="rId4"/>
              </a:buBlip>
              <a:defRPr/>
            </a:pPr>
            <a:r>
              <a:rPr kumimoji="0" lang="fr-FR" b="1" i="0" u="none" strike="noStrike" kern="1200" cap="none" spc="0" normalizeH="0" baseline="0" noProof="0" dirty="0">
                <a:ln>
                  <a:noFill/>
                </a:ln>
                <a:solidFill>
                  <a:srgbClr val="70AD47"/>
                </a:solidFill>
                <a:effectLst/>
                <a:uLnTx/>
                <a:uFillTx/>
                <a:latin typeface="Calibri" panose="020F0502020204030204"/>
                <a:ea typeface="+mn-ea"/>
                <a:cs typeface="+mn-cs"/>
              </a:rPr>
              <a:t>Le captage, le transport, stockage de CO2</a:t>
            </a:r>
            <a:endParaRPr kumimoji="0" lang="fr-FR"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14319" indent="-214319" defTabSz="781918">
              <a:buBlip>
                <a:blip r:embed="rId4"/>
              </a:buBlip>
              <a:defRPr/>
            </a:pPr>
            <a:r>
              <a:rPr lang="fr-FR" b="1" dirty="0">
                <a:solidFill>
                  <a:srgbClr val="70AD47"/>
                </a:solidFill>
                <a:latin typeface="Calibri" panose="020F0502020204030204"/>
              </a:rPr>
              <a:t>L’utilisation et la valorisation du CO2</a:t>
            </a:r>
          </a:p>
          <a:p>
            <a:endParaRPr lang="fr-FR" b="1" dirty="0">
              <a:solidFill>
                <a:srgbClr val="00B0F0"/>
              </a:solidFill>
              <a:cs typeface="Arial" panose="020B0604020202020204" pitchFamily="34" charset="0"/>
            </a:endParaRPr>
          </a:p>
          <a:p>
            <a:pPr marL="285750" indent="-285750">
              <a:buFont typeface="Wingdings" panose="05000000000000000000" pitchFamily="2" charset="2"/>
              <a:buChar char="Ø"/>
            </a:pPr>
            <a:endParaRPr lang="fr-FR" dirty="0"/>
          </a:p>
        </p:txBody>
      </p:sp>
    </p:spTree>
    <p:extLst>
      <p:ext uri="{BB962C8B-B14F-4D97-AF65-F5344CB8AC3E}">
        <p14:creationId xmlns:p14="http://schemas.microsoft.com/office/powerpoint/2010/main" val="195786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46659-A58D-668A-171C-E666B31C4762}"/>
            </a:ext>
          </a:extLst>
        </p:cNvPr>
        <p:cNvGrpSpPr/>
        <p:nvPr/>
      </p:nvGrpSpPr>
      <p:grpSpPr>
        <a:xfrm>
          <a:off x="0" y="0"/>
          <a:ext cx="0" cy="0"/>
          <a:chOff x="0" y="0"/>
          <a:chExt cx="0" cy="0"/>
        </a:xfrm>
      </p:grpSpPr>
      <p:pic>
        <p:nvPicPr>
          <p:cNvPr id="8" name="Image 7" descr="Une image contenant logo, Police, texte, Graphique&#10;&#10;Description générée automatiquement">
            <a:extLst>
              <a:ext uri="{FF2B5EF4-FFF2-40B4-BE49-F238E27FC236}">
                <a16:creationId xmlns:a16="http://schemas.microsoft.com/office/drawing/2014/main" id="{45779DD2-2BE5-C57F-2EA9-8BF50493EC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5165" y="6023129"/>
            <a:ext cx="2406835" cy="834871"/>
          </a:xfrm>
          <a:prstGeom prst="rect">
            <a:avLst/>
          </a:prstGeom>
        </p:spPr>
      </p:pic>
      <p:sp>
        <p:nvSpPr>
          <p:cNvPr id="2" name="Titre 1">
            <a:extLst>
              <a:ext uri="{FF2B5EF4-FFF2-40B4-BE49-F238E27FC236}">
                <a16:creationId xmlns:a16="http://schemas.microsoft.com/office/drawing/2014/main" id="{36806A3D-4838-7527-1350-620592CD334A}"/>
              </a:ext>
            </a:extLst>
          </p:cNvPr>
          <p:cNvSpPr>
            <a:spLocks noGrp="1"/>
          </p:cNvSpPr>
          <p:nvPr>
            <p:ph type="title"/>
          </p:nvPr>
        </p:nvSpPr>
        <p:spPr>
          <a:xfrm>
            <a:off x="1676400" y="0"/>
            <a:ext cx="10515600" cy="1325563"/>
          </a:xfrm>
        </p:spPr>
        <p:txBody>
          <a:bodyPr anchor="ctr">
            <a:normAutofit/>
          </a:bodyPr>
          <a:lstStyle/>
          <a:p>
            <a:r>
              <a:rPr lang="fr-FR" sz="3600" b="1" dirty="0">
                <a:solidFill>
                  <a:schemeClr val="accent6">
                    <a:lumMod val="50000"/>
                  </a:schemeClr>
                </a:solidFill>
                <a:latin typeface="Calibri"/>
                <a:cs typeface="Calibri Light"/>
              </a:rPr>
              <a:t>Synthèse des enjeux par macro-vecteurs</a:t>
            </a:r>
            <a:endParaRPr lang="fr-FR" sz="3600" b="1" dirty="0">
              <a:solidFill>
                <a:schemeClr val="accent6"/>
              </a:solidFill>
              <a:latin typeface="Calibri"/>
              <a:cs typeface="Calibri Light"/>
            </a:endParaRPr>
          </a:p>
        </p:txBody>
      </p:sp>
      <p:sp>
        <p:nvSpPr>
          <p:cNvPr id="3" name="Rectangle : coins arrondis 2">
            <a:extLst>
              <a:ext uri="{FF2B5EF4-FFF2-40B4-BE49-F238E27FC236}">
                <a16:creationId xmlns:a16="http://schemas.microsoft.com/office/drawing/2014/main" id="{C0165A90-CC35-BF01-43EB-EE6861FF7D76}"/>
              </a:ext>
            </a:extLst>
          </p:cNvPr>
          <p:cNvSpPr/>
          <p:nvPr/>
        </p:nvSpPr>
        <p:spPr>
          <a:xfrm>
            <a:off x="334978" y="923452"/>
            <a:ext cx="5423026" cy="2505548"/>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t"/>
          <a:lstStyle/>
          <a:p>
            <a:pPr algn="ctr"/>
            <a:r>
              <a:rPr lang="fr-FR" sz="2000" b="1" dirty="0">
                <a:solidFill>
                  <a:schemeClr val="tx1"/>
                </a:solidFill>
              </a:rPr>
              <a:t>Electricité</a:t>
            </a:r>
          </a:p>
          <a:p>
            <a:pPr algn="ctr"/>
            <a:endParaRPr lang="fr-FR" sz="2000" b="1" dirty="0">
              <a:solidFill>
                <a:schemeClr val="tx1"/>
              </a:solidFill>
            </a:endParaRPr>
          </a:p>
          <a:p>
            <a:pPr marL="342900" indent="-342900">
              <a:buFont typeface="Arial" panose="020B0604020202020204" pitchFamily="34" charset="0"/>
              <a:buChar char="•"/>
            </a:pPr>
            <a:r>
              <a:rPr lang="fr-FR" sz="2000" dirty="0">
                <a:solidFill>
                  <a:schemeClr val="tx1"/>
                </a:solidFill>
              </a:rPr>
              <a:t>Disponibilité de la ressource pour l’électrification des process « bas carbone » et la production d’hydrogène</a:t>
            </a:r>
          </a:p>
          <a:p>
            <a:pPr marL="342900" indent="-342900">
              <a:buFont typeface="Arial" panose="020B0604020202020204" pitchFamily="34" charset="0"/>
              <a:buChar char="•"/>
            </a:pPr>
            <a:r>
              <a:rPr lang="fr-FR" sz="2000" dirty="0">
                <a:solidFill>
                  <a:schemeClr val="tx1"/>
                </a:solidFill>
              </a:rPr>
              <a:t>Renforcement des infrastructures de distribution</a:t>
            </a:r>
          </a:p>
        </p:txBody>
      </p:sp>
      <p:sp>
        <p:nvSpPr>
          <p:cNvPr id="6" name="Rectangle : coins arrondis 5">
            <a:extLst>
              <a:ext uri="{FF2B5EF4-FFF2-40B4-BE49-F238E27FC236}">
                <a16:creationId xmlns:a16="http://schemas.microsoft.com/office/drawing/2014/main" id="{7964CC10-70C8-793D-80E8-6D64905FF638}"/>
              </a:ext>
            </a:extLst>
          </p:cNvPr>
          <p:cNvSpPr/>
          <p:nvPr/>
        </p:nvSpPr>
        <p:spPr>
          <a:xfrm>
            <a:off x="6163901" y="923452"/>
            <a:ext cx="5423026" cy="2505548"/>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t"/>
          <a:lstStyle/>
          <a:p>
            <a:pPr algn="ctr"/>
            <a:r>
              <a:rPr lang="fr-FR" sz="2000" b="1" dirty="0">
                <a:solidFill>
                  <a:schemeClr val="tx1"/>
                </a:solidFill>
              </a:rPr>
              <a:t>Hydrogène</a:t>
            </a:r>
          </a:p>
          <a:p>
            <a:pPr algn="ctr"/>
            <a:endParaRPr lang="fr-FR" sz="2000" b="1" dirty="0">
              <a:solidFill>
                <a:schemeClr val="tx1"/>
              </a:solidFill>
            </a:endParaRPr>
          </a:p>
          <a:p>
            <a:pPr marL="342900" indent="-342900">
              <a:buFont typeface="Arial" panose="020B0604020202020204" pitchFamily="34" charset="0"/>
              <a:buChar char="•"/>
            </a:pPr>
            <a:r>
              <a:rPr lang="fr-FR" sz="2000" dirty="0">
                <a:solidFill>
                  <a:schemeClr val="tx1"/>
                </a:solidFill>
              </a:rPr>
              <a:t>Disponibilité de la ressource en eau nécessaire à la production d’H2</a:t>
            </a:r>
          </a:p>
          <a:p>
            <a:pPr marL="342900" indent="-342900">
              <a:buFont typeface="Arial" panose="020B0604020202020204" pitchFamily="34" charset="0"/>
              <a:buChar char="•"/>
            </a:pPr>
            <a:r>
              <a:rPr lang="fr-FR" sz="2000" dirty="0">
                <a:solidFill>
                  <a:schemeClr val="tx1"/>
                </a:solidFill>
              </a:rPr>
              <a:t>Création d’infrastructures de transport et de distribution d’H2</a:t>
            </a:r>
          </a:p>
        </p:txBody>
      </p:sp>
      <p:sp>
        <p:nvSpPr>
          <p:cNvPr id="7" name="Rectangle : coins arrondis 6">
            <a:extLst>
              <a:ext uri="{FF2B5EF4-FFF2-40B4-BE49-F238E27FC236}">
                <a16:creationId xmlns:a16="http://schemas.microsoft.com/office/drawing/2014/main" id="{C518BE9F-FEB6-FBD2-1113-CAC72C4FCF36}"/>
              </a:ext>
            </a:extLst>
          </p:cNvPr>
          <p:cNvSpPr/>
          <p:nvPr/>
        </p:nvSpPr>
        <p:spPr>
          <a:xfrm>
            <a:off x="334978" y="3610906"/>
            <a:ext cx="5423026" cy="2505548"/>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t"/>
          <a:lstStyle/>
          <a:p>
            <a:pPr algn="ctr"/>
            <a:r>
              <a:rPr lang="fr-FR" sz="2000" b="1" dirty="0">
                <a:solidFill>
                  <a:schemeClr val="tx1"/>
                </a:solidFill>
              </a:rPr>
              <a:t>Biomasse</a:t>
            </a:r>
          </a:p>
          <a:p>
            <a:pPr marL="342900" indent="-342900">
              <a:buFont typeface="Arial" panose="020B0604020202020204" pitchFamily="34" charset="0"/>
              <a:buChar char="•"/>
            </a:pPr>
            <a:r>
              <a:rPr lang="fr-FR" sz="2000" dirty="0">
                <a:solidFill>
                  <a:schemeClr val="tx1"/>
                </a:solidFill>
              </a:rPr>
              <a:t>Disponibilité des intrants pour la production de gaz « bas carbone»</a:t>
            </a:r>
          </a:p>
          <a:p>
            <a:pPr marL="342900" indent="-342900">
              <a:buFont typeface="Arial" panose="020B0604020202020204" pitchFamily="34" charset="0"/>
              <a:buChar char="•"/>
            </a:pPr>
            <a:r>
              <a:rPr lang="fr-FR" sz="2000" dirty="0">
                <a:solidFill>
                  <a:schemeClr val="tx1"/>
                </a:solidFill>
              </a:rPr>
              <a:t>Benchmark des technologies disponibles pour leur production (</a:t>
            </a:r>
            <a:r>
              <a:rPr lang="fr-FR" sz="2000" dirty="0" err="1">
                <a:solidFill>
                  <a:schemeClr val="tx1"/>
                </a:solidFill>
              </a:rPr>
              <a:t>pyrogazéification</a:t>
            </a:r>
            <a:r>
              <a:rPr lang="fr-FR" sz="2000" dirty="0">
                <a:solidFill>
                  <a:schemeClr val="tx1"/>
                </a:solidFill>
              </a:rPr>
              <a:t>..)</a:t>
            </a:r>
          </a:p>
        </p:txBody>
      </p:sp>
      <p:sp>
        <p:nvSpPr>
          <p:cNvPr id="9" name="Rectangle : coins arrondis 8">
            <a:extLst>
              <a:ext uri="{FF2B5EF4-FFF2-40B4-BE49-F238E27FC236}">
                <a16:creationId xmlns:a16="http://schemas.microsoft.com/office/drawing/2014/main" id="{83BDD82D-4379-B3C9-1EE8-7B39AABE902E}"/>
              </a:ext>
            </a:extLst>
          </p:cNvPr>
          <p:cNvSpPr/>
          <p:nvPr/>
        </p:nvSpPr>
        <p:spPr>
          <a:xfrm>
            <a:off x="6163901" y="3610906"/>
            <a:ext cx="5423026" cy="2505548"/>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t"/>
          <a:lstStyle/>
          <a:p>
            <a:pPr algn="ctr"/>
            <a:r>
              <a:rPr lang="fr-FR" sz="2000" b="1" dirty="0">
                <a:solidFill>
                  <a:schemeClr val="tx1"/>
                </a:solidFill>
              </a:rPr>
              <a:t>CCUS</a:t>
            </a:r>
          </a:p>
          <a:p>
            <a:pPr marL="342900" indent="-342900">
              <a:buFont typeface="Arial" panose="020B0604020202020204" pitchFamily="34" charset="0"/>
              <a:buChar char="•"/>
            </a:pPr>
            <a:r>
              <a:rPr lang="fr-FR" sz="2000" dirty="0">
                <a:solidFill>
                  <a:schemeClr val="tx1"/>
                </a:solidFill>
              </a:rPr>
              <a:t>Etudes individuelles des technologies de capture envisageables</a:t>
            </a:r>
          </a:p>
          <a:p>
            <a:pPr marL="342900" indent="-342900">
              <a:buFont typeface="Arial" panose="020B0604020202020204" pitchFamily="34" charset="0"/>
              <a:buChar char="•"/>
            </a:pPr>
            <a:r>
              <a:rPr lang="fr-FR" sz="2000" dirty="0">
                <a:solidFill>
                  <a:schemeClr val="tx1"/>
                </a:solidFill>
              </a:rPr>
              <a:t>Création d’infrastructures de transport de CO2</a:t>
            </a:r>
          </a:p>
          <a:p>
            <a:pPr marL="342900" indent="-342900">
              <a:buFont typeface="Arial" panose="020B0604020202020204" pitchFamily="34" charset="0"/>
              <a:buChar char="•"/>
            </a:pPr>
            <a:r>
              <a:rPr lang="fr-FR" sz="2000" dirty="0">
                <a:solidFill>
                  <a:schemeClr val="tx1"/>
                </a:solidFill>
              </a:rPr>
              <a:t>Création d’un Hub visant au stockage et à l’export de CO2 par voie maritime</a:t>
            </a:r>
          </a:p>
          <a:p>
            <a:pPr marL="342900" indent="-342900">
              <a:buFont typeface="Arial" panose="020B0604020202020204" pitchFamily="34" charset="0"/>
              <a:buChar char="•"/>
            </a:pPr>
            <a:endParaRPr lang="fr-FR" sz="2000" dirty="0">
              <a:solidFill>
                <a:schemeClr val="tx1"/>
              </a:solidFill>
            </a:endParaRPr>
          </a:p>
          <a:p>
            <a:pPr algn="ctr"/>
            <a:endParaRPr lang="fr-FR" sz="2000" b="1" dirty="0">
              <a:solidFill>
                <a:schemeClr val="tx1"/>
              </a:solidFill>
            </a:endParaRPr>
          </a:p>
        </p:txBody>
      </p:sp>
    </p:spTree>
    <p:extLst>
      <p:ext uri="{BB962C8B-B14F-4D97-AF65-F5344CB8AC3E}">
        <p14:creationId xmlns:p14="http://schemas.microsoft.com/office/powerpoint/2010/main" val="2582758689"/>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C3B4F3-91CC-41F0-AB6B-E3EE123549FE}">
  <ds:schemaRefs>
    <ds:schemaRef ds:uri="http://purl.org/dc/terms/"/>
    <ds:schemaRef ds:uri="3f377e23-c0ac-4831-934f-64a98e10f63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d023e4f-e7c1-461a-8035-f0965c3f7752"/>
    <ds:schemaRef ds:uri="http://www.w3.org/XML/1998/namespace"/>
    <ds:schemaRef ds:uri="http://purl.org/dc/dcmitype/"/>
  </ds:schemaRefs>
</ds:datastoreItem>
</file>

<file path=customXml/itemProps2.xml><?xml version="1.0" encoding="utf-8"?>
<ds:datastoreItem xmlns:ds="http://schemas.openxmlformats.org/officeDocument/2006/customXml" ds:itemID="{F52DB20D-18F9-4F8A-B9EA-A2F994E03D25}">
  <ds:schemaRefs>
    <ds:schemaRef ds:uri="http://schemas.microsoft.com/sharepoint/v3/contenttype/forms"/>
  </ds:schemaRefs>
</ds:datastoreItem>
</file>

<file path=customXml/itemProps3.xml><?xml version="1.0" encoding="utf-8"?>
<ds:datastoreItem xmlns:ds="http://schemas.openxmlformats.org/officeDocument/2006/customXml" ds:itemID="{CAA1DDF2-43E9-45E2-A7AA-4D2E3B8848FC}"/>
</file>

<file path=docProps/app.xml><?xml version="1.0" encoding="utf-8"?>
<Properties xmlns="http://schemas.openxmlformats.org/officeDocument/2006/extended-properties" xmlns:vt="http://schemas.openxmlformats.org/officeDocument/2006/docPropsVTypes">
  <TotalTime>1152</TotalTime>
  <Words>746</Words>
  <Application>Microsoft Office PowerPoint</Application>
  <PresentationFormat>Grand écran</PresentationFormat>
  <Paragraphs>83</Paragraphs>
  <Slides>12</Slides>
  <Notes>0</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12</vt:i4>
      </vt:variant>
    </vt:vector>
  </HeadingPairs>
  <TitlesOfParts>
    <vt:vector size="19" baseType="lpstr">
      <vt:lpstr>Arial</vt:lpstr>
      <vt:lpstr>Calibri</vt:lpstr>
      <vt:lpstr>Calibri Light</vt:lpstr>
      <vt:lpstr>Wingdings</vt:lpstr>
      <vt:lpstr>Y2K Neophyte</vt:lpstr>
      <vt:lpstr>Conception personnalisée</vt:lpstr>
      <vt:lpstr>5_Thème Office</vt:lpstr>
      <vt:lpstr>Communauté urbaine de Dunkerque Stratégie de décarbonation</vt:lpstr>
      <vt:lpstr>La Communauté urbaine de Dunkerque</vt:lpstr>
      <vt:lpstr>Une plate-forme industrielle portuaire</vt:lpstr>
      <vt:lpstr>Un territoire engagé</vt:lpstr>
      <vt:lpstr>Un territoire qui décarbone et développe l’industrie</vt:lpstr>
      <vt:lpstr>Notre stratégie pour atteindre la neutralité carbone</vt:lpstr>
      <vt:lpstr>DKarbonation, notre projet de décarbonation industrielle</vt:lpstr>
      <vt:lpstr>Les leviers de la décarbonation</vt:lpstr>
      <vt:lpstr>Synthèse des enjeux par macro-vecteurs</vt:lpstr>
      <vt:lpstr>Accompagner les habitants vers la transition</vt:lpstr>
      <vt:lpstr>Mobilité : réduire la dépendance à la voiture individuelle</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Emmanuelle LEROY</dc:creator>
  <cp:lastModifiedBy>Xavier DAIRAINE</cp:lastModifiedBy>
  <cp:revision>694</cp:revision>
  <cp:lastPrinted>2023-09-27T11:58:57Z</cp:lastPrinted>
  <dcterms:created xsi:type="dcterms:W3CDTF">2023-03-13T07:01:45Z</dcterms:created>
  <dcterms:modified xsi:type="dcterms:W3CDTF">2024-04-03T13:53:49Z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0x010100C1CAFC13596C894B84D0844F01183F57</vt:lpwstr>
  </property>
</Properties>
</file>