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drawings/drawing1.xml" ContentType="application/vnd.openxmlformats-officedocument.drawingml.chartshapes+xml"/>
  <Override PartName="/ppt/drawings/drawing2.xml" ContentType="application/vnd.openxmlformats-officedocument.drawingml.chartshapes+xml"/>
  <Override PartName="/ppt/drawings/drawing3.xml" ContentType="application/vnd.openxmlformats-officedocument.drawingml.chartshapes+xml"/>
  <Override PartName="/ppt/drawings/drawing4.xml" ContentType="application/vnd.openxmlformats-officedocument.drawingml.chartshapes+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notesSlides/notesSlide1.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olors11.xml" ContentType="application/vnd.ms-office.chartcolorstyle+xml"/>
  <Override PartName="/ppt/theme/themeOverride10.xml" ContentType="application/vnd.openxmlformats-officedocument.themeOverride+xml"/>
  <Override PartName="/ppt/theme/themeOverride7.xml" ContentType="application/vnd.openxmlformats-officedocument.themeOverr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1.xml" ContentType="application/vnd.openxmlformats-officedocument.themeOverride+xml"/>
  <Override PartName="/ppt/charts/colors9.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2.xml" ContentType="application/vnd.openxmlformats-officedocument.themeOverr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3.xml" ContentType="application/vnd.openxmlformats-officedocument.themeOverride+xml"/>
  <Override PartName="/ppt/charts/colors15.xml" ContentType="application/vnd.ms-office.chartcolorstyle+xml"/>
  <Override PartName="/ppt/theme/themeOverride14.xml" ContentType="application/vnd.openxmlformats-officedocument.themeOverride+xml"/>
  <Override PartName="/ppt/charts/chart9.xml" ContentType="application/vnd.openxmlformats-officedocument.drawingml.chart+xml"/>
  <Override PartName="/ppt/charts/style15.xml" ContentType="application/vnd.ms-office.chartstyle+xml"/>
  <Override PartName="/ppt/charts/style9.xml" ContentType="application/vnd.ms-office.chart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9.xml" ContentType="application/vnd.openxmlformats-officedocument.themeOverride+xml"/>
  <Override PartName="/ppt/theme/themeOverride8.xml" ContentType="application/vnd.openxmlformats-officedocument.themeOverride+xml"/>
  <Override PartName="/ppt/charts/chart11.xml" ContentType="application/vnd.openxmlformats-officedocument.drawingml.chart+xml"/>
  <Override PartName="/ppt/charts/chart15.xml" ContentType="application/vnd.openxmlformats-officedocument.drawingml.chart+xml"/>
  <Override PartName="/ppt/charts/style11.xml" ContentType="application/vnd.ms-office.chartstyl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3" r:id="rId1"/>
  </p:sldMasterIdLst>
  <p:notesMasterIdLst>
    <p:notesMasterId r:id="rId29"/>
  </p:notesMasterIdLst>
  <p:handoutMasterIdLst>
    <p:handoutMasterId r:id="rId30"/>
  </p:handoutMasterIdLst>
  <p:sldIdLst>
    <p:sldId id="596" r:id="rId2"/>
    <p:sldId id="3175" r:id="rId3"/>
    <p:sldId id="3177" r:id="rId4"/>
    <p:sldId id="3176" r:id="rId5"/>
    <p:sldId id="3124" r:id="rId6"/>
    <p:sldId id="3179" r:id="rId7"/>
    <p:sldId id="3178" r:id="rId8"/>
    <p:sldId id="3161" r:id="rId9"/>
    <p:sldId id="3127" r:id="rId10"/>
    <p:sldId id="3128" r:id="rId11"/>
    <p:sldId id="3163" r:id="rId12"/>
    <p:sldId id="3164" r:id="rId13"/>
    <p:sldId id="3157" r:id="rId14"/>
    <p:sldId id="3171" r:id="rId15"/>
    <p:sldId id="3150" r:id="rId16"/>
    <p:sldId id="3134" r:id="rId17"/>
    <p:sldId id="3137" r:id="rId18"/>
    <p:sldId id="3165" r:id="rId19"/>
    <p:sldId id="3139" r:id="rId20"/>
    <p:sldId id="3166" r:id="rId21"/>
    <p:sldId id="3169" r:id="rId22"/>
    <p:sldId id="3170" r:id="rId23"/>
    <p:sldId id="3168" r:id="rId24"/>
    <p:sldId id="3148" r:id="rId25"/>
    <p:sldId id="3149" r:id="rId26"/>
    <p:sldId id="3180" r:id="rId27"/>
    <p:sldId id="3172" r:id="rId28"/>
  </p:sldIdLst>
  <p:sldSz cx="9906000" cy="6858000" type="A4"/>
  <p:notesSz cx="7104063" cy="102346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RMOUS Adel" initials="KA" lastIdx="2" clrIdx="0">
    <p:extLst>
      <p:ext uri="{19B8F6BF-5375-455C-9EA6-DF929625EA0E}">
        <p15:presenceInfo xmlns:p15="http://schemas.microsoft.com/office/powerpoint/2012/main" userId="S-1-5-21-500917610-2061445037-1232828436-8876" providerId="AD"/>
      </p:ext>
    </p:extLst>
  </p:cmAuthor>
  <p:cmAuthor id="2" name="GAUTHEY Mélanie" initials="GM" lastIdx="7" clrIdx="1">
    <p:extLst>
      <p:ext uri="{19B8F6BF-5375-455C-9EA6-DF929625EA0E}">
        <p15:presenceInfo xmlns:p15="http://schemas.microsoft.com/office/powerpoint/2012/main" userId="S-1-5-21-500917610-2061445037-1232828436-1260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0021"/>
    <a:srgbClr val="A45200"/>
    <a:srgbClr val="C3941F"/>
    <a:srgbClr val="FEF1BA"/>
    <a:srgbClr val="F8FBC5"/>
    <a:srgbClr val="FFD961"/>
    <a:srgbClr val="FDC500"/>
    <a:srgbClr val="E46C0A"/>
    <a:srgbClr val="8064A2"/>
    <a:srgbClr val="EC8F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12C8C85-51F0-491E-9774-3900AFEF0FD7}" styleName="Style léger 2 - Accentuation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4493" autoAdjust="0"/>
    <p:restoredTop sz="96433" autoAdjust="0"/>
  </p:normalViewPr>
  <p:slideViewPr>
    <p:cSldViewPr>
      <p:cViewPr varScale="1">
        <p:scale>
          <a:sx n="107" d="100"/>
          <a:sy n="107" d="100"/>
        </p:scale>
        <p:origin x="2040" y="102"/>
      </p:cViewPr>
      <p:guideLst>
        <p:guide orient="horz" pos="2160"/>
        <p:guide pos="3120"/>
      </p:guideLst>
    </p:cSldViewPr>
  </p:slideViewPr>
  <p:notesTextViewPr>
    <p:cViewPr>
      <p:scale>
        <a:sx n="1" d="1"/>
        <a:sy n="1" d="1"/>
      </p:scale>
      <p:origin x="0" y="0"/>
    </p:cViewPr>
  </p:notesTextViewPr>
  <p:notesViewPr>
    <p:cSldViewPr>
      <p:cViewPr varScale="1">
        <p:scale>
          <a:sx n="73" d="100"/>
          <a:sy n="73" d="100"/>
        </p:scale>
        <p:origin x="3996" y="6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38"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10.xml"/><Relationship Id="rId1" Type="http://schemas.microsoft.com/office/2011/relationships/chartStyle" Target="style10.xml"/><Relationship Id="rId5" Type="http://schemas.openxmlformats.org/officeDocument/2006/relationships/chartUserShapes" Target="../drawings/drawing3.xml"/><Relationship Id="rId4" Type="http://schemas.openxmlformats.org/officeDocument/2006/relationships/package" Target="../embeddings/Microsoft_Excel_Worksheet2.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3.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2.xml"/><Relationship Id="rId1" Type="http://schemas.microsoft.com/office/2011/relationships/chartStyle" Target="style12.xml"/><Relationship Id="rId5" Type="http://schemas.openxmlformats.org/officeDocument/2006/relationships/chartUserShapes" Target="../drawings/drawing4.xml"/><Relationship Id="rId4" Type="http://schemas.openxmlformats.org/officeDocument/2006/relationships/oleObject" Target="file:///C:\Users\jean-\Documents\Sauvegarde%2002012026\Autres%20soci&#233;t&#233;s\Activit&#233;%20professionnelle%20Stratorial\Autres\Loisel\Base%20VM%20retrait&#233;e3.xlsx" TargetMode="External"/></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oleObject" Target="file:///C:\Users\jean-\Documents\Sauvegarde%2002012026\Autres%20soci&#233;t&#233;s\Activit&#233;%20professionnelle%20Stratorial\Autres\Loisel\Base%20VM%20retrait&#233;e3.xlsx" TargetMode="External"/></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oleObject" Target="file:///C:\Users\jean-\Documents\Sauvegarde%2002012026\Autres%20soci&#233;t&#233;s\Activit&#233;%20professionnelle%20Stratorial\Autres\Loisel\Classeur1.xlsx" TargetMode="External"/></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oleObject" Target="file:///C:\Users\jean-\Documents\Sauvegarde%2002012026\Autres%20soci&#233;t&#233;s\Activit&#233;%20professionnelle%20Stratorial\Autres\Loisel\Classeur1.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C:\Users\jean-\Documents\Sauvegarde%2002012026\Autres%20soci&#233;t&#233;s\Activit&#233;%20professionnelle%20Stratorial\Autres\Loisel\Classeur1.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C:\Users\jean-\Documents\Sauvegarde%2002012026\Autres%20soci&#233;t&#233;s\Activit&#233;%20professionnelle%20Stratorial\Autres\Loisel\Classeur1.xlsx"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1.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file:///C:\Users\jean-\Documents\Sauvegarde%2002012026\Autres%20soci&#233;t&#233;s\Activit&#233;%20professionnelle%20Stratorial\Autres\Loisel\Classeur1.xlsx" TargetMode="Externa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file:///C:\Users\jean-\Documents\Sauvegarde%2002012026\Autres%20soci&#233;t&#233;s\Activit&#233;%20professionnelle%20Stratorial\Autres\Loisel\Base%20VM%20retrait&#233;e3.xlsx" TargetMode="External"/></Relationships>
</file>

<file path=ppt/charts/_rels/chart7.xml.rels><?xml version="1.0" encoding="UTF-8" standalone="yes"?>
<Relationships xmlns="http://schemas.openxmlformats.org/package/2006/relationships"><Relationship Id="rId3" Type="http://schemas.openxmlformats.org/officeDocument/2006/relationships/oleObject" Target="file:///C:\Users\jean-\Documents\Sauvegarde%2002012026\Autres%20soci&#233;t&#233;s\Activit&#233;%20professionnelle%20Stratorial\Autres\Loisel\Classeur1.xlsx" TargetMode="Externa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1.xm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file:///C:\Users\jean-\Documents\Sauvegarde%2002012026\Autres%20soci&#233;t&#233;s\Activit&#233;%20professionnelle%20Stratorial\Autres\Loisel\Classeur1.xlsx" TargetMode="Externa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9.xml"/><Relationship Id="rId1" Type="http://schemas.microsoft.com/office/2011/relationships/chartStyle" Target="style9.xml"/><Relationship Id="rId5" Type="http://schemas.openxmlformats.org/officeDocument/2006/relationships/chartUserShapes" Target="../drawings/drawing2.xml"/><Relationship Id="rId4" Type="http://schemas.openxmlformats.org/officeDocument/2006/relationships/oleObject" Target="file:///C:\Users\jean-\Documents\Sauvegarde%2002012026\Autres%20soci&#233;t&#233;s\Activit&#233;%20professionnelle%20Stratorial\Autres\Loisel\Base%20VM%20retrait&#233;e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BDE-41E0-9B4C-4E50F9BDFD1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BDE-41E0-9B4C-4E50F9BDFD1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BDE-41E0-9B4C-4E50F9BDFD1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BDE-41E0-9B4C-4E50F9BDFD19}"/>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FBDE-41E0-9B4C-4E50F9BDFD19}"/>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FBDE-41E0-9B4C-4E50F9BDFD19}"/>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FBDE-41E0-9B4C-4E50F9BDFD19}"/>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FBDE-41E0-9B4C-4E50F9BDFD19}"/>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FBDE-41E0-9B4C-4E50F9BDFD19}"/>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FBDE-41E0-9B4C-4E50F9BDFD19}"/>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FBDE-41E0-9B4C-4E50F9BDFD19}"/>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FBDE-41E0-9B4C-4E50F9BDFD19}"/>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9-FBDE-41E0-9B4C-4E50F9BDFD19}"/>
              </c:ext>
            </c:extLst>
          </c:dPt>
          <c:dLbls>
            <c:dLbl>
              <c:idx val="4"/>
              <c:layout>
                <c:manualLayout>
                  <c:x val="-6.5100104004160164E-2"/>
                  <c:y val="-7.9995200051993384E-2"/>
                </c:manualLayout>
              </c:layout>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BDE-41E0-9B4C-4E50F9BDFD19}"/>
                </c:ext>
              </c:extLst>
            </c:dLbl>
            <c:dLbl>
              <c:idx val="5"/>
              <c:layout>
                <c:manualLayout>
                  <c:x val="-6.5286474472677533E-2"/>
                  <c:y val="-6.6858156271711183E-2"/>
                </c:manualLayout>
              </c:layout>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FBDE-41E0-9B4C-4E50F9BDFD19}"/>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Feuil1!$A$23:$A$35</c:f>
              <c:strCache>
                <c:ptCount val="13"/>
                <c:pt idx="0">
                  <c:v>Cotisation foncière des entreprises</c:v>
                </c:pt>
                <c:pt idx="1">
                  <c:v>Taxe sur le foncier bâti</c:v>
                </c:pt>
                <c:pt idx="2">
                  <c:v>Tascom</c:v>
                </c:pt>
                <c:pt idx="3">
                  <c:v>Versement mobilité</c:v>
                </c:pt>
                <c:pt idx="4">
                  <c:v>IFER</c:v>
                </c:pt>
                <c:pt idx="5">
                  <c:v>Taxe sur les bureaux IDF</c:v>
                </c:pt>
                <c:pt idx="6">
                  <c:v>Taxe sur les salaires assurances et secteur financier</c:v>
                </c:pt>
                <c:pt idx="7">
                  <c:v>Taxe d'apprentissage</c:v>
                </c:pt>
                <c:pt idx="8">
                  <c:v>Forfait social</c:v>
                </c:pt>
                <c:pt idx="9">
                  <c:v>Contribution sociale de solidarité des sociétés </c:v>
                </c:pt>
                <c:pt idx="10">
                  <c:v>CVAE</c:v>
                </c:pt>
                <c:pt idx="11">
                  <c:v>Allocations de quotas de carbone</c:v>
                </c:pt>
                <c:pt idx="12">
                  <c:v>Divers</c:v>
                </c:pt>
              </c:strCache>
            </c:strRef>
          </c:cat>
          <c:val>
            <c:numRef>
              <c:f>Feuil1!$B$23:$B$35</c:f>
              <c:numCache>
                <c:formatCode>General</c:formatCode>
                <c:ptCount val="13"/>
                <c:pt idx="0">
                  <c:v>7.7</c:v>
                </c:pt>
                <c:pt idx="1">
                  <c:v>15</c:v>
                </c:pt>
                <c:pt idx="2">
                  <c:v>1</c:v>
                </c:pt>
                <c:pt idx="3">
                  <c:v>9.5</c:v>
                </c:pt>
                <c:pt idx="4">
                  <c:v>2.1</c:v>
                </c:pt>
                <c:pt idx="5">
                  <c:v>1.8</c:v>
                </c:pt>
                <c:pt idx="6">
                  <c:v>6.5</c:v>
                </c:pt>
                <c:pt idx="7">
                  <c:v>10</c:v>
                </c:pt>
                <c:pt idx="8">
                  <c:v>5</c:v>
                </c:pt>
                <c:pt idx="9">
                  <c:v>5.2</c:v>
                </c:pt>
                <c:pt idx="10">
                  <c:v>3.9</c:v>
                </c:pt>
                <c:pt idx="11">
                  <c:v>2.1</c:v>
                </c:pt>
                <c:pt idx="12">
                  <c:v>17.2</c:v>
                </c:pt>
              </c:numCache>
            </c:numRef>
          </c:val>
          <c:extLst>
            <c:ext xmlns:c16="http://schemas.microsoft.com/office/drawing/2014/chart" uri="{C3380CC4-5D6E-409C-BE32-E72D297353CC}">
              <c16:uniqueId val="{0000001A-FBDE-41E0-9B4C-4E50F9BDFD19}"/>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'VM hab'!$B$32</c:f>
              <c:strCache>
                <c:ptCount val="1"/>
                <c:pt idx="0">
                  <c:v> Point de VM/hab </c:v>
                </c:pt>
              </c:strCache>
            </c:strRef>
          </c:tx>
          <c:spPr>
            <a:solidFill>
              <a:schemeClr val="accent1"/>
            </a:solidFill>
            <a:ln>
              <a:noFill/>
            </a:ln>
            <a:effectLst/>
          </c:spPr>
          <c:invertIfNegative val="0"/>
          <c:dLbls>
            <c:numFmt formatCode="#,##0" sourceLinked="0"/>
            <c:spPr>
              <a:solidFill>
                <a:sysClr val="windowText" lastClr="000000"/>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'VM hab'!$A$33:$A$60</c:f>
              <c:strCache>
                <c:ptCount val="28"/>
                <c:pt idx="0">
                  <c:v>ILE DE France</c:v>
                </c:pt>
                <c:pt idx="1">
                  <c:v>NANTES</c:v>
                </c:pt>
                <c:pt idx="2">
                  <c:v>RENNES</c:v>
                </c:pt>
                <c:pt idx="3">
                  <c:v>TOULOUSE</c:v>
                </c:pt>
                <c:pt idx="4">
                  <c:v>LYON</c:v>
                </c:pt>
                <c:pt idx="5">
                  <c:v>CLERMONT-FERRAND</c:v>
                </c:pt>
                <c:pt idx="6">
                  <c:v>CAEN</c:v>
                </c:pt>
                <c:pt idx="7">
                  <c:v>BORDEAUX</c:v>
                </c:pt>
                <c:pt idx="8">
                  <c:v>DIJON</c:v>
                </c:pt>
                <c:pt idx="9">
                  <c:v>BREST</c:v>
                </c:pt>
                <c:pt idx="10">
                  <c:v>NANCY</c:v>
                </c:pt>
                <c:pt idx="11">
                  <c:v>ORLEANS</c:v>
                </c:pt>
                <c:pt idx="12">
                  <c:v>LE MANS</c:v>
                </c:pt>
                <c:pt idx="13">
                  <c:v>STRASBOURG</c:v>
                </c:pt>
                <c:pt idx="14">
                  <c:v>GRENOBLE</c:v>
                </c:pt>
                <c:pt idx="15">
                  <c:v>TOURS</c:v>
                </c:pt>
                <c:pt idx="16">
                  <c:v>LILLE</c:v>
                </c:pt>
                <c:pt idx="17">
                  <c:v>ROUEN</c:v>
                </c:pt>
                <c:pt idx="18">
                  <c:v>MONTPELLIER</c:v>
                </c:pt>
                <c:pt idx="19">
                  <c:v>AVIGNON</c:v>
                </c:pt>
                <c:pt idx="20">
                  <c:v>LE HAVRE</c:v>
                </c:pt>
                <c:pt idx="21">
                  <c:v>ANGERS</c:v>
                </c:pt>
                <c:pt idx="22">
                  <c:v>AIX MARSEILLE</c:v>
                </c:pt>
                <c:pt idx="23">
                  <c:v>BESANCON</c:v>
                </c:pt>
                <c:pt idx="24">
                  <c:v>REIMS</c:v>
                </c:pt>
                <c:pt idx="25">
                  <c:v>MULHOUSE</c:v>
                </c:pt>
                <c:pt idx="26">
                  <c:v>SAINT-ETIENNE</c:v>
                </c:pt>
                <c:pt idx="27">
                  <c:v>NICE</c:v>
                </c:pt>
              </c:strCache>
            </c:strRef>
          </c:cat>
          <c:val>
            <c:numRef>
              <c:f>'VM hab'!$B$33:$B$60</c:f>
              <c:numCache>
                <c:formatCode>_-* #\ ##0.0_-;\-* #\ ##0.0_-;_-* "-"??_-;_-@_-</c:formatCode>
                <c:ptCount val="28"/>
                <c:pt idx="0">
                  <c:v>188.42420701678472</c:v>
                </c:pt>
                <c:pt idx="1">
                  <c:v>153.88457055413252</c:v>
                </c:pt>
                <c:pt idx="2">
                  <c:v>152.5389933340094</c:v>
                </c:pt>
                <c:pt idx="3">
                  <c:v>151.86946507071232</c:v>
                </c:pt>
                <c:pt idx="4">
                  <c:v>148.42105263157896</c:v>
                </c:pt>
                <c:pt idx="5">
                  <c:v>146.41075685091263</c:v>
                </c:pt>
                <c:pt idx="6">
                  <c:v>143.58714576163243</c:v>
                </c:pt>
                <c:pt idx="7">
                  <c:v>140.89126563689766</c:v>
                </c:pt>
                <c:pt idx="8">
                  <c:v>136.26187554992566</c:v>
                </c:pt>
                <c:pt idx="9">
                  <c:v>136.17004286161034</c:v>
                </c:pt>
                <c:pt idx="10">
                  <c:v>134.32083208444396</c:v>
                </c:pt>
                <c:pt idx="11">
                  <c:v>131.59543204518749</c:v>
                </c:pt>
                <c:pt idx="12">
                  <c:v>130</c:v>
                </c:pt>
                <c:pt idx="13">
                  <c:v>128.47494595059982</c:v>
                </c:pt>
                <c:pt idx="14">
                  <c:v>128.45628864557395</c:v>
                </c:pt>
                <c:pt idx="15">
                  <c:v>126.96593904351174</c:v>
                </c:pt>
                <c:pt idx="16">
                  <c:v>125.96736562870394</c:v>
                </c:pt>
                <c:pt idx="17">
                  <c:v>117.87365217254272</c:v>
                </c:pt>
                <c:pt idx="18">
                  <c:v>115.09453185664938</c:v>
                </c:pt>
                <c:pt idx="19">
                  <c:v>114.52541275352735</c:v>
                </c:pt>
                <c:pt idx="20">
                  <c:v>114.22192365582252</c:v>
                </c:pt>
                <c:pt idx="21">
                  <c:v>110.75711799565043</c:v>
                </c:pt>
                <c:pt idx="22">
                  <c:v>110.38691507942018</c:v>
                </c:pt>
                <c:pt idx="23">
                  <c:v>107.75112544182262</c:v>
                </c:pt>
                <c:pt idx="24">
                  <c:v>98.986949819141273</c:v>
                </c:pt>
                <c:pt idx="25">
                  <c:v>96.016226227388515</c:v>
                </c:pt>
                <c:pt idx="26">
                  <c:v>92.284160740135448</c:v>
                </c:pt>
                <c:pt idx="27">
                  <c:v>88.891613644120341</c:v>
                </c:pt>
              </c:numCache>
            </c:numRef>
          </c:val>
          <c:extLst>
            <c:ext xmlns:c16="http://schemas.microsoft.com/office/drawing/2014/chart" uri="{C3380CC4-5D6E-409C-BE32-E72D297353CC}">
              <c16:uniqueId val="{00000000-F0AF-4F37-8593-F3E82E75600A}"/>
            </c:ext>
          </c:extLst>
        </c:ser>
        <c:dLbls>
          <c:showLegendKey val="0"/>
          <c:showVal val="0"/>
          <c:showCatName val="0"/>
          <c:showSerName val="0"/>
          <c:showPercent val="0"/>
          <c:showBubbleSize val="0"/>
        </c:dLbls>
        <c:gapWidth val="219"/>
        <c:overlap val="-27"/>
        <c:axId val="1469727328"/>
        <c:axId val="1469745568"/>
      </c:barChart>
      <c:lineChart>
        <c:grouping val="standard"/>
        <c:varyColors val="0"/>
        <c:ser>
          <c:idx val="3"/>
          <c:order val="1"/>
          <c:tx>
            <c:strRef>
              <c:f>'VM hab'!$E$32</c:f>
              <c:strCache>
                <c:ptCount val="1"/>
                <c:pt idx="0">
                  <c:v>Point VM moyen</c:v>
                </c:pt>
              </c:strCache>
            </c:strRef>
          </c:tx>
          <c:spPr>
            <a:ln w="28575" cap="rnd">
              <a:solidFill>
                <a:schemeClr val="accent4"/>
              </a:solidFill>
              <a:round/>
            </a:ln>
            <a:effectLst/>
          </c:spPr>
          <c:marker>
            <c:symbol val="none"/>
          </c:marker>
          <c:cat>
            <c:strRef>
              <c:f>'VM hab'!$A$33:$A$60</c:f>
              <c:strCache>
                <c:ptCount val="28"/>
                <c:pt idx="0">
                  <c:v>ILE DE France</c:v>
                </c:pt>
                <c:pt idx="1">
                  <c:v>NANTES</c:v>
                </c:pt>
                <c:pt idx="2">
                  <c:v>RENNES</c:v>
                </c:pt>
                <c:pt idx="3">
                  <c:v>TOULOUSE</c:v>
                </c:pt>
                <c:pt idx="4">
                  <c:v>LYON</c:v>
                </c:pt>
                <c:pt idx="5">
                  <c:v>CLERMONT-FERRAND</c:v>
                </c:pt>
                <c:pt idx="6">
                  <c:v>CAEN</c:v>
                </c:pt>
                <c:pt idx="7">
                  <c:v>BORDEAUX</c:v>
                </c:pt>
                <c:pt idx="8">
                  <c:v>DIJON</c:v>
                </c:pt>
                <c:pt idx="9">
                  <c:v>BREST</c:v>
                </c:pt>
                <c:pt idx="10">
                  <c:v>NANCY</c:v>
                </c:pt>
                <c:pt idx="11">
                  <c:v>ORLEANS</c:v>
                </c:pt>
                <c:pt idx="12">
                  <c:v>LE MANS</c:v>
                </c:pt>
                <c:pt idx="13">
                  <c:v>STRASBOURG</c:v>
                </c:pt>
                <c:pt idx="14">
                  <c:v>GRENOBLE</c:v>
                </c:pt>
                <c:pt idx="15">
                  <c:v>TOURS</c:v>
                </c:pt>
                <c:pt idx="16">
                  <c:v>LILLE</c:v>
                </c:pt>
                <c:pt idx="17">
                  <c:v>ROUEN</c:v>
                </c:pt>
                <c:pt idx="18">
                  <c:v>MONTPELLIER</c:v>
                </c:pt>
                <c:pt idx="19">
                  <c:v>AVIGNON</c:v>
                </c:pt>
                <c:pt idx="20">
                  <c:v>LE HAVRE</c:v>
                </c:pt>
                <c:pt idx="21">
                  <c:v>ANGERS</c:v>
                </c:pt>
                <c:pt idx="22">
                  <c:v>AIX MARSEILLE</c:v>
                </c:pt>
                <c:pt idx="23">
                  <c:v>BESANCON</c:v>
                </c:pt>
                <c:pt idx="24">
                  <c:v>REIMS</c:v>
                </c:pt>
                <c:pt idx="25">
                  <c:v>MULHOUSE</c:v>
                </c:pt>
                <c:pt idx="26">
                  <c:v>SAINT-ETIENNE</c:v>
                </c:pt>
                <c:pt idx="27">
                  <c:v>NICE</c:v>
                </c:pt>
              </c:strCache>
            </c:strRef>
          </c:cat>
          <c:val>
            <c:numRef>
              <c:f>'VM hab'!$E$33:$E$60</c:f>
              <c:numCache>
                <c:formatCode>0.00</c:formatCode>
                <c:ptCount val="28"/>
                <c:pt idx="0">
                  <c:v>153.77199123832614</c:v>
                </c:pt>
                <c:pt idx="1">
                  <c:v>153.77199123832614</c:v>
                </c:pt>
                <c:pt idx="2">
                  <c:v>153.77199123832614</c:v>
                </c:pt>
                <c:pt idx="3">
                  <c:v>153.77199123832614</c:v>
                </c:pt>
                <c:pt idx="4">
                  <c:v>153.77199123832614</c:v>
                </c:pt>
                <c:pt idx="5">
                  <c:v>153.77199123832614</c:v>
                </c:pt>
                <c:pt idx="6">
                  <c:v>153.77199123832614</c:v>
                </c:pt>
                <c:pt idx="7">
                  <c:v>153.77199123832614</c:v>
                </c:pt>
                <c:pt idx="8">
                  <c:v>153.77199123832614</c:v>
                </c:pt>
                <c:pt idx="9">
                  <c:v>153.77199123832614</c:v>
                </c:pt>
                <c:pt idx="10">
                  <c:v>153.77199123832614</c:v>
                </c:pt>
                <c:pt idx="11">
                  <c:v>153.77199123832614</c:v>
                </c:pt>
                <c:pt idx="12">
                  <c:v>153.77199123832614</c:v>
                </c:pt>
                <c:pt idx="13">
                  <c:v>153.77199123832614</c:v>
                </c:pt>
                <c:pt idx="14">
                  <c:v>153.77199123832614</c:v>
                </c:pt>
                <c:pt idx="15">
                  <c:v>153.77199123832614</c:v>
                </c:pt>
                <c:pt idx="16">
                  <c:v>153.77199123832614</c:v>
                </c:pt>
                <c:pt idx="17">
                  <c:v>153.77199123832614</c:v>
                </c:pt>
                <c:pt idx="18">
                  <c:v>153.77199123832614</c:v>
                </c:pt>
                <c:pt idx="19">
                  <c:v>153.77199123832614</c:v>
                </c:pt>
                <c:pt idx="20">
                  <c:v>153.77199123832614</c:v>
                </c:pt>
                <c:pt idx="21">
                  <c:v>153.77199123832614</c:v>
                </c:pt>
                <c:pt idx="22">
                  <c:v>153.77199123832614</c:v>
                </c:pt>
                <c:pt idx="23">
                  <c:v>153.77199123832614</c:v>
                </c:pt>
                <c:pt idx="24">
                  <c:v>153.77199123832614</c:v>
                </c:pt>
                <c:pt idx="25">
                  <c:v>153.77199123832614</c:v>
                </c:pt>
                <c:pt idx="26">
                  <c:v>153.77199123832614</c:v>
                </c:pt>
                <c:pt idx="27">
                  <c:v>153.77199123832614</c:v>
                </c:pt>
              </c:numCache>
            </c:numRef>
          </c:val>
          <c:smooth val="0"/>
          <c:extLst>
            <c:ext xmlns:c16="http://schemas.microsoft.com/office/drawing/2014/chart" uri="{C3380CC4-5D6E-409C-BE32-E72D297353CC}">
              <c16:uniqueId val="{00000001-F0AF-4F37-8593-F3E82E75600A}"/>
            </c:ext>
          </c:extLst>
        </c:ser>
        <c:ser>
          <c:idx val="4"/>
          <c:order val="2"/>
          <c:tx>
            <c:strRef>
              <c:f>'VM hab'!$F$32</c:f>
              <c:strCache>
                <c:ptCount val="1"/>
                <c:pt idx="0">
                  <c:v>Point VM moyen hors IDF</c:v>
                </c:pt>
              </c:strCache>
            </c:strRef>
          </c:tx>
          <c:spPr>
            <a:ln w="28575" cap="rnd">
              <a:solidFill>
                <a:schemeClr val="accent5"/>
              </a:solidFill>
              <a:round/>
            </a:ln>
            <a:effectLst/>
          </c:spPr>
          <c:marker>
            <c:symbol val="none"/>
          </c:marker>
          <c:cat>
            <c:strRef>
              <c:f>'VM hab'!$A$33:$A$60</c:f>
              <c:strCache>
                <c:ptCount val="28"/>
                <c:pt idx="0">
                  <c:v>ILE DE France</c:v>
                </c:pt>
                <c:pt idx="1">
                  <c:v>NANTES</c:v>
                </c:pt>
                <c:pt idx="2">
                  <c:v>RENNES</c:v>
                </c:pt>
                <c:pt idx="3">
                  <c:v>TOULOUSE</c:v>
                </c:pt>
                <c:pt idx="4">
                  <c:v>LYON</c:v>
                </c:pt>
                <c:pt idx="5">
                  <c:v>CLERMONT-FERRAND</c:v>
                </c:pt>
                <c:pt idx="6">
                  <c:v>CAEN</c:v>
                </c:pt>
                <c:pt idx="7">
                  <c:v>BORDEAUX</c:v>
                </c:pt>
                <c:pt idx="8">
                  <c:v>DIJON</c:v>
                </c:pt>
                <c:pt idx="9">
                  <c:v>BREST</c:v>
                </c:pt>
                <c:pt idx="10">
                  <c:v>NANCY</c:v>
                </c:pt>
                <c:pt idx="11">
                  <c:v>ORLEANS</c:v>
                </c:pt>
                <c:pt idx="12">
                  <c:v>LE MANS</c:v>
                </c:pt>
                <c:pt idx="13">
                  <c:v>STRASBOURG</c:v>
                </c:pt>
                <c:pt idx="14">
                  <c:v>GRENOBLE</c:v>
                </c:pt>
                <c:pt idx="15">
                  <c:v>TOURS</c:v>
                </c:pt>
                <c:pt idx="16">
                  <c:v>LILLE</c:v>
                </c:pt>
                <c:pt idx="17">
                  <c:v>ROUEN</c:v>
                </c:pt>
                <c:pt idx="18">
                  <c:v>MONTPELLIER</c:v>
                </c:pt>
                <c:pt idx="19">
                  <c:v>AVIGNON</c:v>
                </c:pt>
                <c:pt idx="20">
                  <c:v>LE HAVRE</c:v>
                </c:pt>
                <c:pt idx="21">
                  <c:v>ANGERS</c:v>
                </c:pt>
                <c:pt idx="22">
                  <c:v>AIX MARSEILLE</c:v>
                </c:pt>
                <c:pt idx="23">
                  <c:v>BESANCON</c:v>
                </c:pt>
                <c:pt idx="24">
                  <c:v>REIMS</c:v>
                </c:pt>
                <c:pt idx="25">
                  <c:v>MULHOUSE</c:v>
                </c:pt>
                <c:pt idx="26">
                  <c:v>SAINT-ETIENNE</c:v>
                </c:pt>
                <c:pt idx="27">
                  <c:v>NICE</c:v>
                </c:pt>
              </c:strCache>
            </c:strRef>
          </c:cat>
          <c:val>
            <c:numRef>
              <c:f>'VM hab'!$F$33:$F$60</c:f>
              <c:numCache>
                <c:formatCode>0.00</c:formatCode>
                <c:ptCount val="28"/>
                <c:pt idx="1">
                  <c:v>127.66903749101279</c:v>
                </c:pt>
                <c:pt idx="2">
                  <c:v>127.66903749101279</c:v>
                </c:pt>
                <c:pt idx="3">
                  <c:v>127.66903749101279</c:v>
                </c:pt>
                <c:pt idx="4">
                  <c:v>127.66903749101279</c:v>
                </c:pt>
                <c:pt idx="5">
                  <c:v>127.66903749101279</c:v>
                </c:pt>
                <c:pt idx="6">
                  <c:v>127.66903749101279</c:v>
                </c:pt>
                <c:pt idx="7">
                  <c:v>127.66903749101279</c:v>
                </c:pt>
                <c:pt idx="8">
                  <c:v>127.66903749101279</c:v>
                </c:pt>
                <c:pt idx="9">
                  <c:v>127.66903749101279</c:v>
                </c:pt>
                <c:pt idx="10">
                  <c:v>127.66903749101279</c:v>
                </c:pt>
                <c:pt idx="11">
                  <c:v>127.66903749101279</c:v>
                </c:pt>
                <c:pt idx="12">
                  <c:v>127.66903749101279</c:v>
                </c:pt>
                <c:pt idx="13">
                  <c:v>127.66903749101279</c:v>
                </c:pt>
                <c:pt idx="14">
                  <c:v>127.66903749101279</c:v>
                </c:pt>
                <c:pt idx="15">
                  <c:v>127.66903749101279</c:v>
                </c:pt>
                <c:pt idx="16">
                  <c:v>127.66903749101279</c:v>
                </c:pt>
                <c:pt idx="17">
                  <c:v>127.66903749101279</c:v>
                </c:pt>
                <c:pt idx="18">
                  <c:v>127.66903749101279</c:v>
                </c:pt>
                <c:pt idx="19">
                  <c:v>127.66903749101279</c:v>
                </c:pt>
                <c:pt idx="20">
                  <c:v>127.66903749101279</c:v>
                </c:pt>
                <c:pt idx="21">
                  <c:v>127.66903749101279</c:v>
                </c:pt>
                <c:pt idx="22">
                  <c:v>127.66903749101279</c:v>
                </c:pt>
                <c:pt idx="23">
                  <c:v>127.66903749101279</c:v>
                </c:pt>
                <c:pt idx="24">
                  <c:v>127.66903749101279</c:v>
                </c:pt>
                <c:pt idx="25">
                  <c:v>127.66903749101279</c:v>
                </c:pt>
                <c:pt idx="26">
                  <c:v>127.66903749101279</c:v>
                </c:pt>
                <c:pt idx="27">
                  <c:v>127.66903749101279</c:v>
                </c:pt>
              </c:numCache>
            </c:numRef>
          </c:val>
          <c:smooth val="0"/>
          <c:extLst>
            <c:ext xmlns:c16="http://schemas.microsoft.com/office/drawing/2014/chart" uri="{C3380CC4-5D6E-409C-BE32-E72D297353CC}">
              <c16:uniqueId val="{00000002-F0AF-4F37-8593-F3E82E75600A}"/>
            </c:ext>
          </c:extLst>
        </c:ser>
        <c:dLbls>
          <c:showLegendKey val="0"/>
          <c:showVal val="0"/>
          <c:showCatName val="0"/>
          <c:showSerName val="0"/>
          <c:showPercent val="0"/>
          <c:showBubbleSize val="0"/>
        </c:dLbls>
        <c:marker val="1"/>
        <c:smooth val="0"/>
        <c:axId val="1469727328"/>
        <c:axId val="1469745568"/>
      </c:lineChart>
      <c:catAx>
        <c:axId val="1469727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469745568"/>
        <c:crosses val="autoZero"/>
        <c:auto val="1"/>
        <c:lblAlgn val="ctr"/>
        <c:lblOffset val="100"/>
        <c:noMultiLvlLbl val="0"/>
      </c:catAx>
      <c:valAx>
        <c:axId val="14697455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469727328"/>
        <c:crosses val="autoZero"/>
        <c:crossBetween val="between"/>
        <c:majorUnit val="10"/>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4">
    <c:autoUpdate val="0"/>
  </c:externalData>
  <c:userShapes r:id="rId5"/>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'VM hab'!$B$32</c:f>
              <c:strCache>
                <c:ptCount val="1"/>
                <c:pt idx="0">
                  <c:v> Point de VM/hab </c:v>
                </c:pt>
              </c:strCache>
            </c:strRef>
          </c:tx>
          <c:spPr>
            <a:solidFill>
              <a:schemeClr val="accent1"/>
            </a:solidFill>
            <a:ln>
              <a:noFill/>
            </a:ln>
            <a:effectLst/>
          </c:spPr>
          <c:invertIfNegative val="0"/>
          <c:cat>
            <c:strRef>
              <c:f>'VM hab'!$A$33:$A$60</c:f>
              <c:strCache>
                <c:ptCount val="28"/>
                <c:pt idx="0">
                  <c:v>ILE DE France</c:v>
                </c:pt>
                <c:pt idx="1">
                  <c:v>NANTES</c:v>
                </c:pt>
                <c:pt idx="2">
                  <c:v>RENNES</c:v>
                </c:pt>
                <c:pt idx="3">
                  <c:v>TOULOUSE</c:v>
                </c:pt>
                <c:pt idx="4">
                  <c:v>LYON</c:v>
                </c:pt>
                <c:pt idx="5">
                  <c:v>CLERMONT-FERRAND</c:v>
                </c:pt>
                <c:pt idx="6">
                  <c:v>CAEN</c:v>
                </c:pt>
                <c:pt idx="7">
                  <c:v>BORDEAUX</c:v>
                </c:pt>
                <c:pt idx="8">
                  <c:v>DIJON</c:v>
                </c:pt>
                <c:pt idx="9">
                  <c:v>BREST</c:v>
                </c:pt>
                <c:pt idx="10">
                  <c:v>NANCY</c:v>
                </c:pt>
                <c:pt idx="11">
                  <c:v>ORLEANS</c:v>
                </c:pt>
                <c:pt idx="12">
                  <c:v>LE MANS</c:v>
                </c:pt>
                <c:pt idx="13">
                  <c:v>STRASBOURG</c:v>
                </c:pt>
                <c:pt idx="14">
                  <c:v>GRENOBLE</c:v>
                </c:pt>
                <c:pt idx="15">
                  <c:v>TOURS</c:v>
                </c:pt>
                <c:pt idx="16">
                  <c:v>LILLE</c:v>
                </c:pt>
                <c:pt idx="17">
                  <c:v>ROUEN</c:v>
                </c:pt>
                <c:pt idx="18">
                  <c:v>MONTPELLIER</c:v>
                </c:pt>
                <c:pt idx="19">
                  <c:v>AVIGNON</c:v>
                </c:pt>
                <c:pt idx="20">
                  <c:v>LE HAVRE</c:v>
                </c:pt>
                <c:pt idx="21">
                  <c:v>ANGERS</c:v>
                </c:pt>
                <c:pt idx="22">
                  <c:v>AIX MARSEILLE</c:v>
                </c:pt>
                <c:pt idx="23">
                  <c:v>BESANCON</c:v>
                </c:pt>
                <c:pt idx="24">
                  <c:v>REIMS</c:v>
                </c:pt>
                <c:pt idx="25">
                  <c:v>MULHOUSE</c:v>
                </c:pt>
                <c:pt idx="26">
                  <c:v>SAINT-ETIENNE</c:v>
                </c:pt>
                <c:pt idx="27">
                  <c:v>NICE</c:v>
                </c:pt>
              </c:strCache>
            </c:strRef>
          </c:cat>
          <c:val>
            <c:numRef>
              <c:f>'VM hab'!$B$33:$B$60</c:f>
              <c:numCache>
                <c:formatCode>_-* #\ ##0.0_-;\-* #\ ##0.0_-;_-* "-"??_-;_-@_-</c:formatCode>
                <c:ptCount val="28"/>
                <c:pt idx="0">
                  <c:v>188.42420701678472</c:v>
                </c:pt>
                <c:pt idx="1">
                  <c:v>153.88457055413252</c:v>
                </c:pt>
                <c:pt idx="2">
                  <c:v>152.5389933340094</c:v>
                </c:pt>
                <c:pt idx="3">
                  <c:v>151.86946507071232</c:v>
                </c:pt>
                <c:pt idx="4">
                  <c:v>148.42105263157896</c:v>
                </c:pt>
                <c:pt idx="5">
                  <c:v>146.41075685091263</c:v>
                </c:pt>
                <c:pt idx="6">
                  <c:v>143.58714576163243</c:v>
                </c:pt>
                <c:pt idx="7">
                  <c:v>140.89126563689766</c:v>
                </c:pt>
                <c:pt idx="8">
                  <c:v>136.26187554992566</c:v>
                </c:pt>
                <c:pt idx="9">
                  <c:v>136.17004286161034</c:v>
                </c:pt>
                <c:pt idx="10">
                  <c:v>134.32083208444396</c:v>
                </c:pt>
                <c:pt idx="11">
                  <c:v>131.59543204518749</c:v>
                </c:pt>
                <c:pt idx="12">
                  <c:v>130</c:v>
                </c:pt>
                <c:pt idx="13">
                  <c:v>128.47494595059982</c:v>
                </c:pt>
                <c:pt idx="14">
                  <c:v>128.45628864557395</c:v>
                </c:pt>
                <c:pt idx="15">
                  <c:v>126.96593904351174</c:v>
                </c:pt>
                <c:pt idx="16">
                  <c:v>125.96736562870394</c:v>
                </c:pt>
                <c:pt idx="17">
                  <c:v>117.87365217254272</c:v>
                </c:pt>
                <c:pt idx="18">
                  <c:v>115.09453185664938</c:v>
                </c:pt>
                <c:pt idx="19">
                  <c:v>114.52541275352735</c:v>
                </c:pt>
                <c:pt idx="20">
                  <c:v>114.22192365582252</c:v>
                </c:pt>
                <c:pt idx="21">
                  <c:v>110.75711799565043</c:v>
                </c:pt>
                <c:pt idx="22">
                  <c:v>110.38691507942018</c:v>
                </c:pt>
                <c:pt idx="23">
                  <c:v>107.75112544182262</c:v>
                </c:pt>
                <c:pt idx="24">
                  <c:v>98.986949819141273</c:v>
                </c:pt>
                <c:pt idx="25">
                  <c:v>96.016226227388515</c:v>
                </c:pt>
                <c:pt idx="26">
                  <c:v>92.284160740135448</c:v>
                </c:pt>
                <c:pt idx="27">
                  <c:v>88.891613644120341</c:v>
                </c:pt>
              </c:numCache>
            </c:numRef>
          </c:val>
          <c:extLst>
            <c:ext xmlns:c16="http://schemas.microsoft.com/office/drawing/2014/chart" uri="{C3380CC4-5D6E-409C-BE32-E72D297353CC}">
              <c16:uniqueId val="{00000000-7BC0-4F15-9CF9-33D305289E80}"/>
            </c:ext>
          </c:extLst>
        </c:ser>
        <c:dLbls>
          <c:showLegendKey val="0"/>
          <c:showVal val="0"/>
          <c:showCatName val="0"/>
          <c:showSerName val="0"/>
          <c:showPercent val="0"/>
          <c:showBubbleSize val="0"/>
        </c:dLbls>
        <c:gapWidth val="219"/>
        <c:overlap val="-27"/>
        <c:axId val="1469727328"/>
        <c:axId val="1469745568"/>
      </c:barChart>
      <c:lineChart>
        <c:grouping val="standard"/>
        <c:varyColors val="0"/>
        <c:ser>
          <c:idx val="4"/>
          <c:order val="3"/>
          <c:tx>
            <c:strRef>
              <c:f>'VM hab'!$F$32</c:f>
              <c:strCache>
                <c:ptCount val="1"/>
                <c:pt idx="0">
                  <c:v>Point VM moyen hors IDF</c:v>
                </c:pt>
              </c:strCache>
            </c:strRef>
          </c:tx>
          <c:spPr>
            <a:ln w="28575" cap="rnd">
              <a:solidFill>
                <a:srgbClr val="4F81BD">
                  <a:lumMod val="75000"/>
                </a:srgbClr>
              </a:solidFill>
              <a:round/>
            </a:ln>
            <a:effectLst/>
          </c:spPr>
          <c:marker>
            <c:symbol val="none"/>
          </c:marker>
          <c:cat>
            <c:strRef>
              <c:f>'VM hab'!$A$33:$A$60</c:f>
              <c:strCache>
                <c:ptCount val="28"/>
                <c:pt idx="0">
                  <c:v>ILE DE France</c:v>
                </c:pt>
                <c:pt idx="1">
                  <c:v>NANTES</c:v>
                </c:pt>
                <c:pt idx="2">
                  <c:v>RENNES</c:v>
                </c:pt>
                <c:pt idx="3">
                  <c:v>TOULOUSE</c:v>
                </c:pt>
                <c:pt idx="4">
                  <c:v>LYON</c:v>
                </c:pt>
                <c:pt idx="5">
                  <c:v>CLERMONT-FERRAND</c:v>
                </c:pt>
                <c:pt idx="6">
                  <c:v>CAEN</c:v>
                </c:pt>
                <c:pt idx="7">
                  <c:v>BORDEAUX</c:v>
                </c:pt>
                <c:pt idx="8">
                  <c:v>DIJON</c:v>
                </c:pt>
                <c:pt idx="9">
                  <c:v>BREST</c:v>
                </c:pt>
                <c:pt idx="10">
                  <c:v>NANCY</c:v>
                </c:pt>
                <c:pt idx="11">
                  <c:v>ORLEANS</c:v>
                </c:pt>
                <c:pt idx="12">
                  <c:v>LE MANS</c:v>
                </c:pt>
                <c:pt idx="13">
                  <c:v>STRASBOURG</c:v>
                </c:pt>
                <c:pt idx="14">
                  <c:v>GRENOBLE</c:v>
                </c:pt>
                <c:pt idx="15">
                  <c:v>TOURS</c:v>
                </c:pt>
                <c:pt idx="16">
                  <c:v>LILLE</c:v>
                </c:pt>
                <c:pt idx="17">
                  <c:v>ROUEN</c:v>
                </c:pt>
                <c:pt idx="18">
                  <c:v>MONTPELLIER</c:v>
                </c:pt>
                <c:pt idx="19">
                  <c:v>AVIGNON</c:v>
                </c:pt>
                <c:pt idx="20">
                  <c:v>LE HAVRE</c:v>
                </c:pt>
                <c:pt idx="21">
                  <c:v>ANGERS</c:v>
                </c:pt>
                <c:pt idx="22">
                  <c:v>AIX MARSEILLE</c:v>
                </c:pt>
                <c:pt idx="23">
                  <c:v>BESANCON</c:v>
                </c:pt>
                <c:pt idx="24">
                  <c:v>REIMS</c:v>
                </c:pt>
                <c:pt idx="25">
                  <c:v>MULHOUSE</c:v>
                </c:pt>
                <c:pt idx="26">
                  <c:v>SAINT-ETIENNE</c:v>
                </c:pt>
                <c:pt idx="27">
                  <c:v>NICE</c:v>
                </c:pt>
              </c:strCache>
            </c:strRef>
          </c:cat>
          <c:val>
            <c:numRef>
              <c:f>'VM hab'!$F$33:$F$60</c:f>
              <c:numCache>
                <c:formatCode>0.00</c:formatCode>
                <c:ptCount val="28"/>
                <c:pt idx="1">
                  <c:v>127.66903749101279</c:v>
                </c:pt>
                <c:pt idx="2">
                  <c:v>127.66903749101279</c:v>
                </c:pt>
                <c:pt idx="3">
                  <c:v>127.66903749101279</c:v>
                </c:pt>
                <c:pt idx="4">
                  <c:v>127.66903749101279</c:v>
                </c:pt>
                <c:pt idx="5">
                  <c:v>127.66903749101279</c:v>
                </c:pt>
                <c:pt idx="6">
                  <c:v>127.66903749101279</c:v>
                </c:pt>
                <c:pt idx="7">
                  <c:v>127.66903749101279</c:v>
                </c:pt>
                <c:pt idx="8">
                  <c:v>127.66903749101279</c:v>
                </c:pt>
                <c:pt idx="9">
                  <c:v>127.66903749101279</c:v>
                </c:pt>
                <c:pt idx="10">
                  <c:v>127.66903749101279</c:v>
                </c:pt>
                <c:pt idx="11">
                  <c:v>127.66903749101279</c:v>
                </c:pt>
                <c:pt idx="12">
                  <c:v>127.66903749101279</c:v>
                </c:pt>
                <c:pt idx="13">
                  <c:v>127.66903749101279</c:v>
                </c:pt>
                <c:pt idx="14">
                  <c:v>127.66903749101279</c:v>
                </c:pt>
                <c:pt idx="15">
                  <c:v>127.66903749101279</c:v>
                </c:pt>
                <c:pt idx="16">
                  <c:v>127.66903749101279</c:v>
                </c:pt>
                <c:pt idx="17">
                  <c:v>127.66903749101279</c:v>
                </c:pt>
                <c:pt idx="18">
                  <c:v>127.66903749101279</c:v>
                </c:pt>
                <c:pt idx="19">
                  <c:v>127.66903749101279</c:v>
                </c:pt>
                <c:pt idx="20">
                  <c:v>127.66903749101279</c:v>
                </c:pt>
                <c:pt idx="21">
                  <c:v>127.66903749101279</c:v>
                </c:pt>
                <c:pt idx="22">
                  <c:v>127.66903749101279</c:v>
                </c:pt>
                <c:pt idx="23">
                  <c:v>127.66903749101279</c:v>
                </c:pt>
                <c:pt idx="24">
                  <c:v>127.66903749101279</c:v>
                </c:pt>
                <c:pt idx="25">
                  <c:v>127.66903749101279</c:v>
                </c:pt>
                <c:pt idx="26">
                  <c:v>127.66903749101279</c:v>
                </c:pt>
                <c:pt idx="27">
                  <c:v>127.66903749101279</c:v>
                </c:pt>
              </c:numCache>
            </c:numRef>
          </c:val>
          <c:smooth val="0"/>
          <c:extLst>
            <c:ext xmlns:c16="http://schemas.microsoft.com/office/drawing/2014/chart" uri="{C3380CC4-5D6E-409C-BE32-E72D297353CC}">
              <c16:uniqueId val="{00000001-7BC0-4F15-9CF9-33D305289E80}"/>
            </c:ext>
          </c:extLst>
        </c:ser>
        <c:dLbls>
          <c:showLegendKey val="0"/>
          <c:showVal val="0"/>
          <c:showCatName val="0"/>
          <c:showSerName val="0"/>
          <c:showPercent val="0"/>
          <c:showBubbleSize val="0"/>
        </c:dLbls>
        <c:marker val="1"/>
        <c:smooth val="0"/>
        <c:axId val="1469727328"/>
        <c:axId val="1469745568"/>
      </c:lineChart>
      <c:lineChart>
        <c:grouping val="standard"/>
        <c:varyColors val="0"/>
        <c:ser>
          <c:idx val="1"/>
          <c:order val="1"/>
          <c:tx>
            <c:strRef>
              <c:f>'VM hab'!$C$32</c:f>
              <c:strCache>
                <c:ptCount val="1"/>
                <c:pt idx="0">
                  <c:v>Potentiel fiscal/hab</c:v>
                </c:pt>
              </c:strCache>
            </c:strRef>
          </c:tx>
          <c:spPr>
            <a:ln w="28575" cap="rnd">
              <a:solidFill>
                <a:schemeClr val="accent2"/>
              </a:solidFill>
              <a:round/>
            </a:ln>
            <a:effectLst/>
          </c:spPr>
          <c:marker>
            <c:symbol val="none"/>
          </c:marker>
          <c:cat>
            <c:strRef>
              <c:f>'VM hab'!$A$33:$A$60</c:f>
              <c:strCache>
                <c:ptCount val="28"/>
                <c:pt idx="0">
                  <c:v>ILE DE France</c:v>
                </c:pt>
                <c:pt idx="1">
                  <c:v>NANTES</c:v>
                </c:pt>
                <c:pt idx="2">
                  <c:v>RENNES</c:v>
                </c:pt>
                <c:pt idx="3">
                  <c:v>TOULOUSE</c:v>
                </c:pt>
                <c:pt idx="4">
                  <c:v>LYON</c:v>
                </c:pt>
                <c:pt idx="5">
                  <c:v>CLERMONT-FERRAND</c:v>
                </c:pt>
                <c:pt idx="6">
                  <c:v>CAEN</c:v>
                </c:pt>
                <c:pt idx="7">
                  <c:v>BORDEAUX</c:v>
                </c:pt>
                <c:pt idx="8">
                  <c:v>DIJON</c:v>
                </c:pt>
                <c:pt idx="9">
                  <c:v>BREST</c:v>
                </c:pt>
                <c:pt idx="10">
                  <c:v>NANCY</c:v>
                </c:pt>
                <c:pt idx="11">
                  <c:v>ORLEANS</c:v>
                </c:pt>
                <c:pt idx="12">
                  <c:v>LE MANS</c:v>
                </c:pt>
                <c:pt idx="13">
                  <c:v>STRASBOURG</c:v>
                </c:pt>
                <c:pt idx="14">
                  <c:v>GRENOBLE</c:v>
                </c:pt>
                <c:pt idx="15">
                  <c:v>TOURS</c:v>
                </c:pt>
                <c:pt idx="16">
                  <c:v>LILLE</c:v>
                </c:pt>
                <c:pt idx="17">
                  <c:v>ROUEN</c:v>
                </c:pt>
                <c:pt idx="18">
                  <c:v>MONTPELLIER</c:v>
                </c:pt>
                <c:pt idx="19">
                  <c:v>AVIGNON</c:v>
                </c:pt>
                <c:pt idx="20">
                  <c:v>LE HAVRE</c:v>
                </c:pt>
                <c:pt idx="21">
                  <c:v>ANGERS</c:v>
                </c:pt>
                <c:pt idx="22">
                  <c:v>AIX MARSEILLE</c:v>
                </c:pt>
                <c:pt idx="23">
                  <c:v>BESANCON</c:v>
                </c:pt>
                <c:pt idx="24">
                  <c:v>REIMS</c:v>
                </c:pt>
                <c:pt idx="25">
                  <c:v>MULHOUSE</c:v>
                </c:pt>
                <c:pt idx="26">
                  <c:v>SAINT-ETIENNE</c:v>
                </c:pt>
                <c:pt idx="27">
                  <c:v>NICE</c:v>
                </c:pt>
              </c:strCache>
            </c:strRef>
          </c:cat>
          <c:val>
            <c:numRef>
              <c:f>'VM hab'!$C$33:$C$60</c:f>
              <c:numCache>
                <c:formatCode>_-* #\ ##0_-;\-* #\ ##0_-;_-* "-"??_-;_-@_-</c:formatCode>
                <c:ptCount val="28"/>
                <c:pt idx="0" formatCode="General">
                  <c:v>548.75244557277051</c:v>
                </c:pt>
                <c:pt idx="1">
                  <c:v>638.75677599999995</c:v>
                </c:pt>
                <c:pt idx="2">
                  <c:v>558.91496800000004</c:v>
                </c:pt>
                <c:pt idx="3" formatCode="General">
                  <c:v>678.11143448691382</c:v>
                </c:pt>
                <c:pt idx="4">
                  <c:v>717.62566600000002</c:v>
                </c:pt>
                <c:pt idx="5">
                  <c:v>591.56862899999999</c:v>
                </c:pt>
                <c:pt idx="6">
                  <c:v>537.88331300000004</c:v>
                </c:pt>
                <c:pt idx="7">
                  <c:v>697.3569</c:v>
                </c:pt>
                <c:pt idx="8">
                  <c:v>561.66068700000005</c:v>
                </c:pt>
                <c:pt idx="9">
                  <c:v>518.18436199999996</c:v>
                </c:pt>
                <c:pt idx="10">
                  <c:v>720.45872599999996</c:v>
                </c:pt>
                <c:pt idx="11">
                  <c:v>618.50798899999995</c:v>
                </c:pt>
                <c:pt idx="12">
                  <c:v>655.55170099999998</c:v>
                </c:pt>
                <c:pt idx="13">
                  <c:v>698.57442900000001</c:v>
                </c:pt>
                <c:pt idx="14" formatCode="General">
                  <c:v>716.96662941074464</c:v>
                </c:pt>
                <c:pt idx="15">
                  <c:v>514.76727700000004</c:v>
                </c:pt>
                <c:pt idx="16">
                  <c:v>583.39057200000002</c:v>
                </c:pt>
                <c:pt idx="17">
                  <c:v>583.99142400000005</c:v>
                </c:pt>
                <c:pt idx="18">
                  <c:v>476.17555800000002</c:v>
                </c:pt>
                <c:pt idx="19">
                  <c:v>641.22234700000001</c:v>
                </c:pt>
                <c:pt idx="20">
                  <c:v>787.76906199999996</c:v>
                </c:pt>
                <c:pt idx="21">
                  <c:v>408.15166199999999</c:v>
                </c:pt>
                <c:pt idx="22">
                  <c:v>731.73130700000002</c:v>
                </c:pt>
                <c:pt idx="23">
                  <c:v>482.21067799999997</c:v>
                </c:pt>
                <c:pt idx="24">
                  <c:v>576.41349400000001</c:v>
                </c:pt>
                <c:pt idx="25">
                  <c:v>584.974559</c:v>
                </c:pt>
                <c:pt idx="26">
                  <c:v>524.95071399999995</c:v>
                </c:pt>
                <c:pt idx="27">
                  <c:v>464.84587699999997</c:v>
                </c:pt>
              </c:numCache>
            </c:numRef>
          </c:val>
          <c:smooth val="0"/>
          <c:extLst>
            <c:ext xmlns:c16="http://schemas.microsoft.com/office/drawing/2014/chart" uri="{C3380CC4-5D6E-409C-BE32-E72D297353CC}">
              <c16:uniqueId val="{00000002-7BC0-4F15-9CF9-33D305289E80}"/>
            </c:ext>
          </c:extLst>
        </c:ser>
        <c:ser>
          <c:idx val="2"/>
          <c:order val="2"/>
          <c:tx>
            <c:strRef>
              <c:f>'VM hab'!$D$32</c:f>
              <c:strCache>
                <c:ptCount val="1"/>
                <c:pt idx="0">
                  <c:v>PF moyen</c:v>
                </c:pt>
              </c:strCache>
            </c:strRef>
          </c:tx>
          <c:spPr>
            <a:ln w="28575" cap="rnd">
              <a:solidFill>
                <a:schemeClr val="accent2">
                  <a:lumMod val="75000"/>
                </a:schemeClr>
              </a:solidFill>
              <a:round/>
            </a:ln>
            <a:effectLst/>
          </c:spPr>
          <c:marker>
            <c:symbol val="none"/>
          </c:marker>
          <c:cat>
            <c:strRef>
              <c:f>'VM hab'!$A$33:$A$60</c:f>
              <c:strCache>
                <c:ptCount val="28"/>
                <c:pt idx="0">
                  <c:v>ILE DE France</c:v>
                </c:pt>
                <c:pt idx="1">
                  <c:v>NANTES</c:v>
                </c:pt>
                <c:pt idx="2">
                  <c:v>RENNES</c:v>
                </c:pt>
                <c:pt idx="3">
                  <c:v>TOULOUSE</c:v>
                </c:pt>
                <c:pt idx="4">
                  <c:v>LYON</c:v>
                </c:pt>
                <c:pt idx="5">
                  <c:v>CLERMONT-FERRAND</c:v>
                </c:pt>
                <c:pt idx="6">
                  <c:v>CAEN</c:v>
                </c:pt>
                <c:pt idx="7">
                  <c:v>BORDEAUX</c:v>
                </c:pt>
                <c:pt idx="8">
                  <c:v>DIJON</c:v>
                </c:pt>
                <c:pt idx="9">
                  <c:v>BREST</c:v>
                </c:pt>
                <c:pt idx="10">
                  <c:v>NANCY</c:v>
                </c:pt>
                <c:pt idx="11">
                  <c:v>ORLEANS</c:v>
                </c:pt>
                <c:pt idx="12">
                  <c:v>LE MANS</c:v>
                </c:pt>
                <c:pt idx="13">
                  <c:v>STRASBOURG</c:v>
                </c:pt>
                <c:pt idx="14">
                  <c:v>GRENOBLE</c:v>
                </c:pt>
                <c:pt idx="15">
                  <c:v>TOURS</c:v>
                </c:pt>
                <c:pt idx="16">
                  <c:v>LILLE</c:v>
                </c:pt>
                <c:pt idx="17">
                  <c:v>ROUEN</c:v>
                </c:pt>
                <c:pt idx="18">
                  <c:v>MONTPELLIER</c:v>
                </c:pt>
                <c:pt idx="19">
                  <c:v>AVIGNON</c:v>
                </c:pt>
                <c:pt idx="20">
                  <c:v>LE HAVRE</c:v>
                </c:pt>
                <c:pt idx="21">
                  <c:v>ANGERS</c:v>
                </c:pt>
                <c:pt idx="22">
                  <c:v>AIX MARSEILLE</c:v>
                </c:pt>
                <c:pt idx="23">
                  <c:v>BESANCON</c:v>
                </c:pt>
                <c:pt idx="24">
                  <c:v>REIMS</c:v>
                </c:pt>
                <c:pt idx="25">
                  <c:v>MULHOUSE</c:v>
                </c:pt>
                <c:pt idx="26">
                  <c:v>SAINT-ETIENNE</c:v>
                </c:pt>
                <c:pt idx="27">
                  <c:v>NICE</c:v>
                </c:pt>
              </c:strCache>
            </c:strRef>
          </c:cat>
          <c:val>
            <c:numRef>
              <c:f>'VM hab'!$D$33:$D$60</c:f>
              <c:numCache>
                <c:formatCode>_-* #\ ##0_-;\-* #\ ##0_-;_-* "-"??_-;_-@_-</c:formatCode>
                <c:ptCount val="28"/>
                <c:pt idx="0">
                  <c:v>602.95343618028733</c:v>
                </c:pt>
                <c:pt idx="1">
                  <c:v>602.95343618028733</c:v>
                </c:pt>
                <c:pt idx="2">
                  <c:v>602.95343618028733</c:v>
                </c:pt>
                <c:pt idx="3">
                  <c:v>602.95343618028733</c:v>
                </c:pt>
                <c:pt idx="4">
                  <c:v>602.95343618028733</c:v>
                </c:pt>
                <c:pt idx="5">
                  <c:v>602.95343618028733</c:v>
                </c:pt>
                <c:pt idx="6">
                  <c:v>602.95343618028733</c:v>
                </c:pt>
                <c:pt idx="7">
                  <c:v>602.95343618028733</c:v>
                </c:pt>
                <c:pt idx="8">
                  <c:v>602.95343618028733</c:v>
                </c:pt>
                <c:pt idx="9">
                  <c:v>602.95343618028733</c:v>
                </c:pt>
                <c:pt idx="10">
                  <c:v>602.95343618028733</c:v>
                </c:pt>
                <c:pt idx="11">
                  <c:v>602.95343618028733</c:v>
                </c:pt>
                <c:pt idx="12">
                  <c:v>602.95343618028733</c:v>
                </c:pt>
                <c:pt idx="13">
                  <c:v>602.95343618028733</c:v>
                </c:pt>
                <c:pt idx="14">
                  <c:v>602.95343618028733</c:v>
                </c:pt>
                <c:pt idx="15">
                  <c:v>602.95343618028733</c:v>
                </c:pt>
                <c:pt idx="16">
                  <c:v>602.95343618028733</c:v>
                </c:pt>
                <c:pt idx="17">
                  <c:v>602.95343618028733</c:v>
                </c:pt>
                <c:pt idx="18">
                  <c:v>602.95343618028733</c:v>
                </c:pt>
                <c:pt idx="19">
                  <c:v>602.95343618028733</c:v>
                </c:pt>
                <c:pt idx="20">
                  <c:v>602.95343618028733</c:v>
                </c:pt>
                <c:pt idx="21">
                  <c:v>602.95343618028733</c:v>
                </c:pt>
                <c:pt idx="22">
                  <c:v>602.95343618028733</c:v>
                </c:pt>
                <c:pt idx="23">
                  <c:v>602.95343618028733</c:v>
                </c:pt>
                <c:pt idx="24">
                  <c:v>602.95343618028733</c:v>
                </c:pt>
                <c:pt idx="25">
                  <c:v>602.95343618028733</c:v>
                </c:pt>
                <c:pt idx="26">
                  <c:v>602.95343618028733</c:v>
                </c:pt>
                <c:pt idx="27">
                  <c:v>602.95343618028733</c:v>
                </c:pt>
              </c:numCache>
            </c:numRef>
          </c:val>
          <c:smooth val="0"/>
          <c:extLst>
            <c:ext xmlns:c16="http://schemas.microsoft.com/office/drawing/2014/chart" uri="{C3380CC4-5D6E-409C-BE32-E72D297353CC}">
              <c16:uniqueId val="{00000003-7BC0-4F15-9CF9-33D305289E80}"/>
            </c:ext>
          </c:extLst>
        </c:ser>
        <c:dLbls>
          <c:showLegendKey val="0"/>
          <c:showVal val="0"/>
          <c:showCatName val="0"/>
          <c:showSerName val="0"/>
          <c:showPercent val="0"/>
          <c:showBubbleSize val="0"/>
        </c:dLbls>
        <c:marker val="1"/>
        <c:smooth val="0"/>
        <c:axId val="1462860432"/>
        <c:axId val="1462872432"/>
      </c:lineChart>
      <c:catAx>
        <c:axId val="1469727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469745568"/>
        <c:crosses val="autoZero"/>
        <c:auto val="1"/>
        <c:lblAlgn val="ctr"/>
        <c:lblOffset val="100"/>
        <c:noMultiLvlLbl val="0"/>
      </c:catAx>
      <c:valAx>
        <c:axId val="14697455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469727328"/>
        <c:crosses val="autoZero"/>
        <c:crossBetween val="between"/>
        <c:majorUnit val="10"/>
      </c:valAx>
      <c:valAx>
        <c:axId val="1462872432"/>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462860432"/>
        <c:crosses val="max"/>
        <c:crossBetween val="between"/>
      </c:valAx>
      <c:catAx>
        <c:axId val="1462860432"/>
        <c:scaling>
          <c:orientation val="minMax"/>
        </c:scaling>
        <c:delete val="1"/>
        <c:axPos val="b"/>
        <c:numFmt formatCode="General" sourceLinked="1"/>
        <c:majorTickMark val="out"/>
        <c:minorTickMark val="none"/>
        <c:tickLblPos val="nextTo"/>
        <c:crossAx val="1462872432"/>
        <c:crosses val="autoZero"/>
        <c:auto val="1"/>
        <c:lblAlgn val="ctr"/>
        <c:lblOffset val="100"/>
        <c:noMultiLvlLbl val="0"/>
      </c:catAx>
      <c:spPr>
        <a:noFill/>
        <a:ln>
          <a:noFill/>
        </a:ln>
        <a:effectLst/>
      </c:spPr>
    </c:plotArea>
    <c:legend>
      <c:legendPos val="b"/>
      <c:layout>
        <c:manualLayout>
          <c:xMode val="edge"/>
          <c:yMode val="edge"/>
          <c:x val="0.2326300818529331"/>
          <c:y val="0.92386309225697449"/>
          <c:w val="0.54772879383926587"/>
          <c:h val="5.616667439792498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'VM hab'!$B$144</c:f>
              <c:strCache>
                <c:ptCount val="1"/>
                <c:pt idx="0">
                  <c:v>Point de VM</c:v>
                </c:pt>
              </c:strCache>
            </c:strRef>
          </c:tx>
          <c:spPr>
            <a:solidFill>
              <a:schemeClr val="accent1"/>
            </a:solidFill>
            <a:ln>
              <a:noFill/>
            </a:ln>
            <a:effectLst/>
          </c:spPr>
          <c:invertIfNegative val="0"/>
          <c:cat>
            <c:strRef>
              <c:f>'VM hab'!$A$145:$A$172</c:f>
              <c:strCache>
                <c:ptCount val="28"/>
                <c:pt idx="0">
                  <c:v>ILE DE France</c:v>
                </c:pt>
                <c:pt idx="1">
                  <c:v>NANTES</c:v>
                </c:pt>
                <c:pt idx="2">
                  <c:v>RENNES</c:v>
                </c:pt>
                <c:pt idx="3">
                  <c:v>TOULOUSE</c:v>
                </c:pt>
                <c:pt idx="4">
                  <c:v>LYON</c:v>
                </c:pt>
                <c:pt idx="5">
                  <c:v>CLERMONT-FERRAND</c:v>
                </c:pt>
                <c:pt idx="6">
                  <c:v>CAEN</c:v>
                </c:pt>
                <c:pt idx="7">
                  <c:v>BORDEAUX</c:v>
                </c:pt>
                <c:pt idx="8">
                  <c:v>DIJON</c:v>
                </c:pt>
                <c:pt idx="9">
                  <c:v>BREST</c:v>
                </c:pt>
                <c:pt idx="10">
                  <c:v>NANCY</c:v>
                </c:pt>
                <c:pt idx="11">
                  <c:v>ORLEANS</c:v>
                </c:pt>
                <c:pt idx="12">
                  <c:v>LE MANS</c:v>
                </c:pt>
                <c:pt idx="13">
                  <c:v>STRASBOURG</c:v>
                </c:pt>
                <c:pt idx="14">
                  <c:v>GRENOBLE</c:v>
                </c:pt>
                <c:pt idx="15">
                  <c:v>TOURS</c:v>
                </c:pt>
                <c:pt idx="16">
                  <c:v>LILLE</c:v>
                </c:pt>
                <c:pt idx="17">
                  <c:v>ROUEN</c:v>
                </c:pt>
                <c:pt idx="18">
                  <c:v>MONTPELLIER</c:v>
                </c:pt>
                <c:pt idx="19">
                  <c:v>AVIGNON</c:v>
                </c:pt>
                <c:pt idx="20">
                  <c:v>LE HAVRE</c:v>
                </c:pt>
                <c:pt idx="21">
                  <c:v>ANGERS</c:v>
                </c:pt>
                <c:pt idx="22">
                  <c:v>AIX MARSEILLE</c:v>
                </c:pt>
                <c:pt idx="23">
                  <c:v>BESANCON</c:v>
                </c:pt>
                <c:pt idx="24">
                  <c:v>REIMS</c:v>
                </c:pt>
                <c:pt idx="25">
                  <c:v>MULHOUSE</c:v>
                </c:pt>
                <c:pt idx="26">
                  <c:v>SAINT-ETIENNE</c:v>
                </c:pt>
                <c:pt idx="27">
                  <c:v>NICE</c:v>
                </c:pt>
              </c:strCache>
            </c:strRef>
          </c:cat>
          <c:val>
            <c:numRef>
              <c:f>'VM hab'!$B$145:$B$172</c:f>
              <c:numCache>
                <c:formatCode>_-* #\ ##0.0_-;\-* #\ ##0.0_-;_-* "-"??_-;_-@_-</c:formatCode>
                <c:ptCount val="28"/>
                <c:pt idx="0">
                  <c:v>188.42420701678472</c:v>
                </c:pt>
                <c:pt idx="1">
                  <c:v>153.88457055413252</c:v>
                </c:pt>
                <c:pt idx="2">
                  <c:v>152.5389933340094</c:v>
                </c:pt>
                <c:pt idx="3">
                  <c:v>151.86946507071232</c:v>
                </c:pt>
                <c:pt idx="4">
                  <c:v>148.42105263157896</c:v>
                </c:pt>
                <c:pt idx="5">
                  <c:v>146.41075685091263</c:v>
                </c:pt>
                <c:pt idx="6">
                  <c:v>143.58714576163243</c:v>
                </c:pt>
                <c:pt idx="7">
                  <c:v>140.89126563689766</c:v>
                </c:pt>
                <c:pt idx="8">
                  <c:v>136.26187554992566</c:v>
                </c:pt>
                <c:pt idx="9">
                  <c:v>136.17004286161034</c:v>
                </c:pt>
                <c:pt idx="10">
                  <c:v>134.32083208444396</c:v>
                </c:pt>
                <c:pt idx="11">
                  <c:v>131.59543204518749</c:v>
                </c:pt>
                <c:pt idx="12">
                  <c:v>130</c:v>
                </c:pt>
                <c:pt idx="13">
                  <c:v>128.47494595059982</c:v>
                </c:pt>
                <c:pt idx="14">
                  <c:v>128.45628864557395</c:v>
                </c:pt>
                <c:pt idx="15">
                  <c:v>126.96593904351174</c:v>
                </c:pt>
                <c:pt idx="16">
                  <c:v>125.96736562870394</c:v>
                </c:pt>
                <c:pt idx="17">
                  <c:v>117.87365217254272</c:v>
                </c:pt>
                <c:pt idx="18">
                  <c:v>115.09453185664938</c:v>
                </c:pt>
                <c:pt idx="19">
                  <c:v>114.52541275352735</c:v>
                </c:pt>
                <c:pt idx="20">
                  <c:v>114.22192365582252</c:v>
                </c:pt>
                <c:pt idx="21">
                  <c:v>110.75711799565043</c:v>
                </c:pt>
                <c:pt idx="22">
                  <c:v>110.38691507942018</c:v>
                </c:pt>
                <c:pt idx="23">
                  <c:v>107.75112544182262</c:v>
                </c:pt>
                <c:pt idx="24">
                  <c:v>98.986949819141273</c:v>
                </c:pt>
                <c:pt idx="25">
                  <c:v>96.016226227388515</c:v>
                </c:pt>
                <c:pt idx="26">
                  <c:v>92.284160740135448</c:v>
                </c:pt>
                <c:pt idx="27">
                  <c:v>88.891613644120341</c:v>
                </c:pt>
              </c:numCache>
            </c:numRef>
          </c:val>
          <c:extLst>
            <c:ext xmlns:c16="http://schemas.microsoft.com/office/drawing/2014/chart" uri="{C3380CC4-5D6E-409C-BE32-E72D297353CC}">
              <c16:uniqueId val="{00000000-F55F-4FEF-BB00-5F63C721DB8D}"/>
            </c:ext>
          </c:extLst>
        </c:ser>
        <c:dLbls>
          <c:showLegendKey val="0"/>
          <c:showVal val="0"/>
          <c:showCatName val="0"/>
          <c:showSerName val="0"/>
          <c:showPercent val="0"/>
          <c:showBubbleSize val="0"/>
        </c:dLbls>
        <c:gapWidth val="219"/>
        <c:overlap val="-27"/>
        <c:axId val="1211453695"/>
        <c:axId val="1211454175"/>
      </c:barChart>
      <c:lineChart>
        <c:grouping val="standard"/>
        <c:varyColors val="0"/>
        <c:ser>
          <c:idx val="3"/>
          <c:order val="3"/>
          <c:tx>
            <c:strRef>
              <c:f>'VM hab'!$E$144</c:f>
              <c:strCache>
                <c:ptCount val="1"/>
                <c:pt idx="0">
                  <c:v>Point VM moyen hors IDF</c:v>
                </c:pt>
              </c:strCache>
            </c:strRef>
          </c:tx>
          <c:spPr>
            <a:ln w="28575" cap="rnd">
              <a:solidFill>
                <a:schemeClr val="accent4"/>
              </a:solidFill>
              <a:round/>
            </a:ln>
            <a:effectLst/>
          </c:spPr>
          <c:marker>
            <c:symbol val="none"/>
          </c:marker>
          <c:cat>
            <c:strRef>
              <c:f>'VM hab'!$A$145:$A$172</c:f>
              <c:strCache>
                <c:ptCount val="28"/>
                <c:pt idx="0">
                  <c:v>ILE DE France</c:v>
                </c:pt>
                <c:pt idx="1">
                  <c:v>NANTES</c:v>
                </c:pt>
                <c:pt idx="2">
                  <c:v>RENNES</c:v>
                </c:pt>
                <c:pt idx="3">
                  <c:v>TOULOUSE</c:v>
                </c:pt>
                <c:pt idx="4">
                  <c:v>LYON</c:v>
                </c:pt>
                <c:pt idx="5">
                  <c:v>CLERMONT-FERRAND</c:v>
                </c:pt>
                <c:pt idx="6">
                  <c:v>CAEN</c:v>
                </c:pt>
                <c:pt idx="7">
                  <c:v>BORDEAUX</c:v>
                </c:pt>
                <c:pt idx="8">
                  <c:v>DIJON</c:v>
                </c:pt>
                <c:pt idx="9">
                  <c:v>BREST</c:v>
                </c:pt>
                <c:pt idx="10">
                  <c:v>NANCY</c:v>
                </c:pt>
                <c:pt idx="11">
                  <c:v>ORLEANS</c:v>
                </c:pt>
                <c:pt idx="12">
                  <c:v>LE MANS</c:v>
                </c:pt>
                <c:pt idx="13">
                  <c:v>STRASBOURG</c:v>
                </c:pt>
                <c:pt idx="14">
                  <c:v>GRENOBLE</c:v>
                </c:pt>
                <c:pt idx="15">
                  <c:v>TOURS</c:v>
                </c:pt>
                <c:pt idx="16">
                  <c:v>LILLE</c:v>
                </c:pt>
                <c:pt idx="17">
                  <c:v>ROUEN</c:v>
                </c:pt>
                <c:pt idx="18">
                  <c:v>MONTPELLIER</c:v>
                </c:pt>
                <c:pt idx="19">
                  <c:v>AVIGNON</c:v>
                </c:pt>
                <c:pt idx="20">
                  <c:v>LE HAVRE</c:v>
                </c:pt>
                <c:pt idx="21">
                  <c:v>ANGERS</c:v>
                </c:pt>
                <c:pt idx="22">
                  <c:v>AIX MARSEILLE</c:v>
                </c:pt>
                <c:pt idx="23">
                  <c:v>BESANCON</c:v>
                </c:pt>
                <c:pt idx="24">
                  <c:v>REIMS</c:v>
                </c:pt>
                <c:pt idx="25">
                  <c:v>MULHOUSE</c:v>
                </c:pt>
                <c:pt idx="26">
                  <c:v>SAINT-ETIENNE</c:v>
                </c:pt>
                <c:pt idx="27">
                  <c:v>NICE</c:v>
                </c:pt>
              </c:strCache>
            </c:strRef>
          </c:cat>
          <c:val>
            <c:numRef>
              <c:f>'VM hab'!$E$145:$E$172</c:f>
              <c:numCache>
                <c:formatCode>0.00</c:formatCode>
                <c:ptCount val="28"/>
                <c:pt idx="1">
                  <c:v>127.66903749101279</c:v>
                </c:pt>
                <c:pt idx="2">
                  <c:v>127.66903749101279</c:v>
                </c:pt>
                <c:pt idx="3">
                  <c:v>127.66903749101279</c:v>
                </c:pt>
                <c:pt idx="4">
                  <c:v>127.66903749101279</c:v>
                </c:pt>
                <c:pt idx="5">
                  <c:v>127.66903749101279</c:v>
                </c:pt>
                <c:pt idx="6">
                  <c:v>127.66903749101279</c:v>
                </c:pt>
                <c:pt idx="7">
                  <c:v>127.66903749101279</c:v>
                </c:pt>
                <c:pt idx="8">
                  <c:v>127.66903749101279</c:v>
                </c:pt>
                <c:pt idx="9">
                  <c:v>127.66903749101279</c:v>
                </c:pt>
                <c:pt idx="10">
                  <c:v>127.66903749101279</c:v>
                </c:pt>
                <c:pt idx="11">
                  <c:v>127.66903749101279</c:v>
                </c:pt>
                <c:pt idx="12">
                  <c:v>127.66903749101279</c:v>
                </c:pt>
                <c:pt idx="13">
                  <c:v>127.66903749101279</c:v>
                </c:pt>
                <c:pt idx="14">
                  <c:v>127.66903749101279</c:v>
                </c:pt>
                <c:pt idx="15">
                  <c:v>127.66903749101279</c:v>
                </c:pt>
                <c:pt idx="16">
                  <c:v>127.66903749101279</c:v>
                </c:pt>
                <c:pt idx="17">
                  <c:v>127.66903749101279</c:v>
                </c:pt>
                <c:pt idx="18">
                  <c:v>127.66903749101279</c:v>
                </c:pt>
                <c:pt idx="19">
                  <c:v>127.66903749101279</c:v>
                </c:pt>
                <c:pt idx="20">
                  <c:v>127.66903749101279</c:v>
                </c:pt>
                <c:pt idx="21">
                  <c:v>127.66903749101279</c:v>
                </c:pt>
                <c:pt idx="22">
                  <c:v>127.66903749101279</c:v>
                </c:pt>
                <c:pt idx="23">
                  <c:v>127.66903749101279</c:v>
                </c:pt>
                <c:pt idx="24">
                  <c:v>127.66903749101279</c:v>
                </c:pt>
                <c:pt idx="25">
                  <c:v>127.66903749101279</c:v>
                </c:pt>
                <c:pt idx="26">
                  <c:v>127.66903749101279</c:v>
                </c:pt>
                <c:pt idx="27">
                  <c:v>127.66903749101279</c:v>
                </c:pt>
              </c:numCache>
            </c:numRef>
          </c:val>
          <c:smooth val="0"/>
          <c:extLst>
            <c:ext xmlns:c16="http://schemas.microsoft.com/office/drawing/2014/chart" uri="{C3380CC4-5D6E-409C-BE32-E72D297353CC}">
              <c16:uniqueId val="{00000001-F55F-4FEF-BB00-5F63C721DB8D}"/>
            </c:ext>
          </c:extLst>
        </c:ser>
        <c:dLbls>
          <c:showLegendKey val="0"/>
          <c:showVal val="0"/>
          <c:showCatName val="0"/>
          <c:showSerName val="0"/>
          <c:showPercent val="0"/>
          <c:showBubbleSize val="0"/>
        </c:dLbls>
        <c:marker val="1"/>
        <c:smooth val="0"/>
        <c:axId val="1211453695"/>
        <c:axId val="1211454175"/>
      </c:lineChart>
      <c:lineChart>
        <c:grouping val="standard"/>
        <c:varyColors val="0"/>
        <c:ser>
          <c:idx val="1"/>
          <c:order val="1"/>
          <c:tx>
            <c:strRef>
              <c:f>'VM hab'!$C$144</c:f>
              <c:strCache>
                <c:ptCount val="1"/>
                <c:pt idx="0">
                  <c:v>Potentiel CFE</c:v>
                </c:pt>
              </c:strCache>
            </c:strRef>
          </c:tx>
          <c:spPr>
            <a:ln w="28575" cap="rnd">
              <a:solidFill>
                <a:schemeClr val="accent2"/>
              </a:solidFill>
              <a:round/>
            </a:ln>
            <a:effectLst/>
          </c:spPr>
          <c:marker>
            <c:symbol val="none"/>
          </c:marker>
          <c:cat>
            <c:strRef>
              <c:f>'VM hab'!$A$145:$A$172</c:f>
              <c:strCache>
                <c:ptCount val="28"/>
                <c:pt idx="0">
                  <c:v>ILE DE France</c:v>
                </c:pt>
                <c:pt idx="1">
                  <c:v>NANTES</c:v>
                </c:pt>
                <c:pt idx="2">
                  <c:v>RENNES</c:v>
                </c:pt>
                <c:pt idx="3">
                  <c:v>TOULOUSE</c:v>
                </c:pt>
                <c:pt idx="4">
                  <c:v>LYON</c:v>
                </c:pt>
                <c:pt idx="5">
                  <c:v>CLERMONT-FERRAND</c:v>
                </c:pt>
                <c:pt idx="6">
                  <c:v>CAEN</c:v>
                </c:pt>
                <c:pt idx="7">
                  <c:v>BORDEAUX</c:v>
                </c:pt>
                <c:pt idx="8">
                  <c:v>DIJON</c:v>
                </c:pt>
                <c:pt idx="9">
                  <c:v>BREST</c:v>
                </c:pt>
                <c:pt idx="10">
                  <c:v>NANCY</c:v>
                </c:pt>
                <c:pt idx="11">
                  <c:v>ORLEANS</c:v>
                </c:pt>
                <c:pt idx="12">
                  <c:v>LE MANS</c:v>
                </c:pt>
                <c:pt idx="13">
                  <c:v>STRASBOURG</c:v>
                </c:pt>
                <c:pt idx="14">
                  <c:v>GRENOBLE</c:v>
                </c:pt>
                <c:pt idx="15">
                  <c:v>TOURS</c:v>
                </c:pt>
                <c:pt idx="16">
                  <c:v>LILLE</c:v>
                </c:pt>
                <c:pt idx="17">
                  <c:v>ROUEN</c:v>
                </c:pt>
                <c:pt idx="18">
                  <c:v>MONTPELLIER</c:v>
                </c:pt>
                <c:pt idx="19">
                  <c:v>AVIGNON</c:v>
                </c:pt>
                <c:pt idx="20">
                  <c:v>LE HAVRE</c:v>
                </c:pt>
                <c:pt idx="21">
                  <c:v>ANGERS</c:v>
                </c:pt>
                <c:pt idx="22">
                  <c:v>AIX MARSEILLE</c:v>
                </c:pt>
                <c:pt idx="23">
                  <c:v>BESANCON</c:v>
                </c:pt>
                <c:pt idx="24">
                  <c:v>REIMS</c:v>
                </c:pt>
                <c:pt idx="25">
                  <c:v>MULHOUSE</c:v>
                </c:pt>
                <c:pt idx="26">
                  <c:v>SAINT-ETIENNE</c:v>
                </c:pt>
                <c:pt idx="27">
                  <c:v>NICE</c:v>
                </c:pt>
              </c:strCache>
            </c:strRef>
          </c:cat>
          <c:val>
            <c:numRef>
              <c:f>'VM hab'!$C$145:$C$172</c:f>
              <c:numCache>
                <c:formatCode>_-* #\ ##0_-;\-* #\ ##0_-;_-* "-"??_-;_-@_-</c:formatCode>
                <c:ptCount val="28"/>
                <c:pt idx="0">
                  <c:v>165.7765310209721</c:v>
                </c:pt>
                <c:pt idx="1">
                  <c:v>124.67730138687739</c:v>
                </c:pt>
                <c:pt idx="2">
                  <c:v>107.22217492868155</c:v>
                </c:pt>
                <c:pt idx="3">
                  <c:v>145.0025027176651</c:v>
                </c:pt>
                <c:pt idx="4">
                  <c:v>153.29537834210527</c:v>
                </c:pt>
                <c:pt idx="5">
                  <c:v>140.44946016045841</c:v>
                </c:pt>
                <c:pt idx="6">
                  <c:v>108.96000312087367</c:v>
                </c:pt>
                <c:pt idx="7">
                  <c:v>130.32223106521676</c:v>
                </c:pt>
                <c:pt idx="8">
                  <c:v>122.35416682631453</c:v>
                </c:pt>
                <c:pt idx="9">
                  <c:v>95.685445952226786</c:v>
                </c:pt>
                <c:pt idx="10">
                  <c:v>106.81673955572334</c:v>
                </c:pt>
                <c:pt idx="11">
                  <c:v>142.73362395991347</c:v>
                </c:pt>
                <c:pt idx="12">
                  <c:v>74.890515145746477</c:v>
                </c:pt>
                <c:pt idx="13">
                  <c:v>153.23922189131957</c:v>
                </c:pt>
                <c:pt idx="14">
                  <c:v>126.17601985516198</c:v>
                </c:pt>
                <c:pt idx="15">
                  <c:v>115.1977352538412</c:v>
                </c:pt>
                <c:pt idx="16">
                  <c:v>96.964566957297336</c:v>
                </c:pt>
                <c:pt idx="17">
                  <c:v>104.34224520648316</c:v>
                </c:pt>
                <c:pt idx="18">
                  <c:v>103.49795529979411</c:v>
                </c:pt>
                <c:pt idx="19">
                  <c:v>131.21711540577382</c:v>
                </c:pt>
                <c:pt idx="20">
                  <c:v>173.73398402171543</c:v>
                </c:pt>
                <c:pt idx="21">
                  <c:v>91.520424858594524</c:v>
                </c:pt>
                <c:pt idx="22">
                  <c:v>122.64323751432855</c:v>
                </c:pt>
                <c:pt idx="23">
                  <c:v>120.69378840388995</c:v>
                </c:pt>
                <c:pt idx="24">
                  <c:v>112.36106414852237</c:v>
                </c:pt>
                <c:pt idx="25">
                  <c:v>120.27588143198049</c:v>
                </c:pt>
                <c:pt idx="26">
                  <c:v>104.88323739900245</c:v>
                </c:pt>
                <c:pt idx="27">
                  <c:v>155.62265732886169</c:v>
                </c:pt>
              </c:numCache>
            </c:numRef>
          </c:val>
          <c:smooth val="0"/>
          <c:extLst>
            <c:ext xmlns:c16="http://schemas.microsoft.com/office/drawing/2014/chart" uri="{C3380CC4-5D6E-409C-BE32-E72D297353CC}">
              <c16:uniqueId val="{00000002-F55F-4FEF-BB00-5F63C721DB8D}"/>
            </c:ext>
          </c:extLst>
        </c:ser>
        <c:ser>
          <c:idx val="2"/>
          <c:order val="2"/>
          <c:tx>
            <c:strRef>
              <c:f>'VM hab'!$D$144</c:f>
              <c:strCache>
                <c:ptCount val="1"/>
                <c:pt idx="0">
                  <c:v>Moyenne CFE hors idf</c:v>
                </c:pt>
              </c:strCache>
            </c:strRef>
          </c:tx>
          <c:spPr>
            <a:ln w="28575" cap="rnd">
              <a:solidFill>
                <a:schemeClr val="accent2">
                  <a:lumMod val="75000"/>
                </a:schemeClr>
              </a:solidFill>
              <a:round/>
            </a:ln>
            <a:effectLst/>
          </c:spPr>
          <c:marker>
            <c:symbol val="none"/>
          </c:marker>
          <c:cat>
            <c:strRef>
              <c:f>'VM hab'!$A$145:$A$172</c:f>
              <c:strCache>
                <c:ptCount val="28"/>
                <c:pt idx="0">
                  <c:v>ILE DE France</c:v>
                </c:pt>
                <c:pt idx="1">
                  <c:v>NANTES</c:v>
                </c:pt>
                <c:pt idx="2">
                  <c:v>RENNES</c:v>
                </c:pt>
                <c:pt idx="3">
                  <c:v>TOULOUSE</c:v>
                </c:pt>
                <c:pt idx="4">
                  <c:v>LYON</c:v>
                </c:pt>
                <c:pt idx="5">
                  <c:v>CLERMONT-FERRAND</c:v>
                </c:pt>
                <c:pt idx="6">
                  <c:v>CAEN</c:v>
                </c:pt>
                <c:pt idx="7">
                  <c:v>BORDEAUX</c:v>
                </c:pt>
                <c:pt idx="8">
                  <c:v>DIJON</c:v>
                </c:pt>
                <c:pt idx="9">
                  <c:v>BREST</c:v>
                </c:pt>
                <c:pt idx="10">
                  <c:v>NANCY</c:v>
                </c:pt>
                <c:pt idx="11">
                  <c:v>ORLEANS</c:v>
                </c:pt>
                <c:pt idx="12">
                  <c:v>LE MANS</c:v>
                </c:pt>
                <c:pt idx="13">
                  <c:v>STRASBOURG</c:v>
                </c:pt>
                <c:pt idx="14">
                  <c:v>GRENOBLE</c:v>
                </c:pt>
                <c:pt idx="15">
                  <c:v>TOURS</c:v>
                </c:pt>
                <c:pt idx="16">
                  <c:v>LILLE</c:v>
                </c:pt>
                <c:pt idx="17">
                  <c:v>ROUEN</c:v>
                </c:pt>
                <c:pt idx="18">
                  <c:v>MONTPELLIER</c:v>
                </c:pt>
                <c:pt idx="19">
                  <c:v>AVIGNON</c:v>
                </c:pt>
                <c:pt idx="20">
                  <c:v>LE HAVRE</c:v>
                </c:pt>
                <c:pt idx="21">
                  <c:v>ANGERS</c:v>
                </c:pt>
                <c:pt idx="22">
                  <c:v>AIX MARSEILLE</c:v>
                </c:pt>
                <c:pt idx="23">
                  <c:v>BESANCON</c:v>
                </c:pt>
                <c:pt idx="24">
                  <c:v>REIMS</c:v>
                </c:pt>
                <c:pt idx="25">
                  <c:v>MULHOUSE</c:v>
                </c:pt>
                <c:pt idx="26">
                  <c:v>SAINT-ETIENNE</c:v>
                </c:pt>
                <c:pt idx="27">
                  <c:v>NICE</c:v>
                </c:pt>
              </c:strCache>
            </c:strRef>
          </c:cat>
          <c:val>
            <c:numRef>
              <c:f>'VM hab'!$D$145:$D$172</c:f>
              <c:numCache>
                <c:formatCode>0</c:formatCode>
                <c:ptCount val="28"/>
                <c:pt idx="1">
                  <c:v>125.48366065955335</c:v>
                </c:pt>
                <c:pt idx="2">
                  <c:v>125.48366065955335</c:v>
                </c:pt>
                <c:pt idx="3">
                  <c:v>125.48366065955335</c:v>
                </c:pt>
                <c:pt idx="4">
                  <c:v>125.48366065955335</c:v>
                </c:pt>
                <c:pt idx="5">
                  <c:v>125.48366065955335</c:v>
                </c:pt>
                <c:pt idx="6">
                  <c:v>125.48366065955335</c:v>
                </c:pt>
                <c:pt idx="7">
                  <c:v>125.48366065955335</c:v>
                </c:pt>
                <c:pt idx="8">
                  <c:v>125.48366065955335</c:v>
                </c:pt>
                <c:pt idx="9">
                  <c:v>125.48366065955335</c:v>
                </c:pt>
                <c:pt idx="10">
                  <c:v>125.48366065955335</c:v>
                </c:pt>
                <c:pt idx="11">
                  <c:v>125.48366065955335</c:v>
                </c:pt>
                <c:pt idx="12">
                  <c:v>125.48366065955335</c:v>
                </c:pt>
                <c:pt idx="13">
                  <c:v>125.48366065955335</c:v>
                </c:pt>
                <c:pt idx="14">
                  <c:v>125.48366065955335</c:v>
                </c:pt>
                <c:pt idx="15">
                  <c:v>125.48366065955335</c:v>
                </c:pt>
                <c:pt idx="16">
                  <c:v>125.48366065955335</c:v>
                </c:pt>
                <c:pt idx="17">
                  <c:v>125.48366065955335</c:v>
                </c:pt>
                <c:pt idx="18">
                  <c:v>125.48366065955335</c:v>
                </c:pt>
                <c:pt idx="19">
                  <c:v>125.48366065955335</c:v>
                </c:pt>
                <c:pt idx="20">
                  <c:v>125.48366065955335</c:v>
                </c:pt>
                <c:pt idx="21">
                  <c:v>125.48366065955335</c:v>
                </c:pt>
                <c:pt idx="22">
                  <c:v>125.48366065955335</c:v>
                </c:pt>
                <c:pt idx="23">
                  <c:v>125.48366065955335</c:v>
                </c:pt>
                <c:pt idx="24">
                  <c:v>125.48366065955335</c:v>
                </c:pt>
                <c:pt idx="25">
                  <c:v>125.48366065955335</c:v>
                </c:pt>
                <c:pt idx="26">
                  <c:v>125.48366065955335</c:v>
                </c:pt>
                <c:pt idx="27">
                  <c:v>125.48366065955335</c:v>
                </c:pt>
              </c:numCache>
            </c:numRef>
          </c:val>
          <c:smooth val="0"/>
          <c:extLst>
            <c:ext xmlns:c16="http://schemas.microsoft.com/office/drawing/2014/chart" uri="{C3380CC4-5D6E-409C-BE32-E72D297353CC}">
              <c16:uniqueId val="{00000003-F55F-4FEF-BB00-5F63C721DB8D}"/>
            </c:ext>
          </c:extLst>
        </c:ser>
        <c:dLbls>
          <c:showLegendKey val="0"/>
          <c:showVal val="0"/>
          <c:showCatName val="0"/>
          <c:showSerName val="0"/>
          <c:showPercent val="0"/>
          <c:showBubbleSize val="0"/>
        </c:dLbls>
        <c:marker val="1"/>
        <c:smooth val="0"/>
        <c:axId val="1371822304"/>
        <c:axId val="1371817984"/>
      </c:lineChart>
      <c:catAx>
        <c:axId val="12114536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211454175"/>
        <c:crosses val="autoZero"/>
        <c:auto val="1"/>
        <c:lblAlgn val="ctr"/>
        <c:lblOffset val="100"/>
        <c:noMultiLvlLbl val="0"/>
      </c:catAx>
      <c:valAx>
        <c:axId val="121145417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211453695"/>
        <c:crosses val="autoZero"/>
        <c:crossBetween val="between"/>
      </c:valAx>
      <c:valAx>
        <c:axId val="1371817984"/>
        <c:scaling>
          <c:orientation val="minMax"/>
        </c:scaling>
        <c:delete val="0"/>
        <c:axPos val="r"/>
        <c:numFmt formatCode="_-* #\ ##0_-;\-* #\ ##0_-;_-* &quot;-&quot;??_-;_-@_-"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371822304"/>
        <c:crosses val="max"/>
        <c:crossBetween val="between"/>
      </c:valAx>
      <c:catAx>
        <c:axId val="1371822304"/>
        <c:scaling>
          <c:orientation val="minMax"/>
        </c:scaling>
        <c:delete val="1"/>
        <c:axPos val="b"/>
        <c:numFmt formatCode="General" sourceLinked="1"/>
        <c:majorTickMark val="out"/>
        <c:minorTickMark val="none"/>
        <c:tickLblPos val="nextTo"/>
        <c:crossAx val="1371817984"/>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4">
    <c:autoUpdate val="0"/>
  </c:externalData>
  <c:userShapes r:id="rId5"/>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'VM hab'!$B$68</c:f>
              <c:strCache>
                <c:ptCount val="1"/>
                <c:pt idx="0">
                  <c:v> Point de VM/hab </c:v>
                </c:pt>
              </c:strCache>
            </c:strRef>
          </c:tx>
          <c:spPr>
            <a:solidFill>
              <a:schemeClr val="accent1"/>
            </a:solidFill>
            <a:ln>
              <a:noFill/>
            </a:ln>
            <a:effectLst/>
          </c:spPr>
          <c:invertIfNegative val="0"/>
          <c:cat>
            <c:strRef>
              <c:f>'VM hab'!$A$69:$A$95</c:f>
              <c:strCache>
                <c:ptCount val="27"/>
                <c:pt idx="0">
                  <c:v>ILE DE France</c:v>
                </c:pt>
                <c:pt idx="1">
                  <c:v>NANTES</c:v>
                </c:pt>
                <c:pt idx="2">
                  <c:v>RENNES</c:v>
                </c:pt>
                <c:pt idx="3">
                  <c:v>TOULOUSE</c:v>
                </c:pt>
                <c:pt idx="4">
                  <c:v>LYON</c:v>
                </c:pt>
                <c:pt idx="5">
                  <c:v>CLERMONT-FERRAND</c:v>
                </c:pt>
                <c:pt idx="6">
                  <c:v>CAEN</c:v>
                </c:pt>
                <c:pt idx="7">
                  <c:v>BORDEAUX</c:v>
                </c:pt>
                <c:pt idx="8">
                  <c:v>DIJON</c:v>
                </c:pt>
                <c:pt idx="9">
                  <c:v>BREST</c:v>
                </c:pt>
                <c:pt idx="10">
                  <c:v>NANCY</c:v>
                </c:pt>
                <c:pt idx="11">
                  <c:v>ORLEANS</c:v>
                </c:pt>
                <c:pt idx="12">
                  <c:v>LE MANS</c:v>
                </c:pt>
                <c:pt idx="13">
                  <c:v>STRASBOURG</c:v>
                </c:pt>
                <c:pt idx="14">
                  <c:v>GRENOBLE</c:v>
                </c:pt>
                <c:pt idx="15">
                  <c:v>TOURS</c:v>
                </c:pt>
                <c:pt idx="16">
                  <c:v>LILLE</c:v>
                </c:pt>
                <c:pt idx="17">
                  <c:v>ROUEN</c:v>
                </c:pt>
                <c:pt idx="18">
                  <c:v>MONTPELLIER</c:v>
                </c:pt>
                <c:pt idx="19">
                  <c:v>AVIGNON</c:v>
                </c:pt>
                <c:pt idx="20">
                  <c:v>LE HAVRE</c:v>
                </c:pt>
                <c:pt idx="21">
                  <c:v>ANGERS</c:v>
                </c:pt>
                <c:pt idx="22">
                  <c:v>AIX MARSEILLE</c:v>
                </c:pt>
                <c:pt idx="23">
                  <c:v>BESANCON</c:v>
                </c:pt>
                <c:pt idx="24">
                  <c:v>REIMS</c:v>
                </c:pt>
                <c:pt idx="25">
                  <c:v>MULHOUSE</c:v>
                </c:pt>
                <c:pt idx="26">
                  <c:v>SAINT-ETIENNE</c:v>
                </c:pt>
              </c:strCache>
            </c:strRef>
          </c:cat>
          <c:val>
            <c:numRef>
              <c:f>'VM hab'!$B$69:$B$95</c:f>
              <c:numCache>
                <c:formatCode>_-* #\ ##0.0_-;\-* #\ ##0.0_-;_-* "-"??_-;_-@_-</c:formatCode>
                <c:ptCount val="27"/>
                <c:pt idx="0">
                  <c:v>188.42420701678472</c:v>
                </c:pt>
                <c:pt idx="1">
                  <c:v>153.88457055413252</c:v>
                </c:pt>
                <c:pt idx="2">
                  <c:v>152.5389933340094</c:v>
                </c:pt>
                <c:pt idx="3">
                  <c:v>151.86946507071232</c:v>
                </c:pt>
                <c:pt idx="4">
                  <c:v>148.42105263157896</c:v>
                </c:pt>
                <c:pt idx="5">
                  <c:v>146.41075685091263</c:v>
                </c:pt>
                <c:pt idx="6">
                  <c:v>143.58714576163243</c:v>
                </c:pt>
                <c:pt idx="7">
                  <c:v>140.89126563689766</c:v>
                </c:pt>
                <c:pt idx="8">
                  <c:v>136.26187554992566</c:v>
                </c:pt>
                <c:pt idx="9">
                  <c:v>136.17004286161034</c:v>
                </c:pt>
                <c:pt idx="10">
                  <c:v>134.32083208444396</c:v>
                </c:pt>
                <c:pt idx="11">
                  <c:v>131.59543204518749</c:v>
                </c:pt>
                <c:pt idx="12">
                  <c:v>130</c:v>
                </c:pt>
                <c:pt idx="13">
                  <c:v>128.47494595059982</c:v>
                </c:pt>
                <c:pt idx="14">
                  <c:v>128.45628864557395</c:v>
                </c:pt>
                <c:pt idx="15">
                  <c:v>126.96593904351174</c:v>
                </c:pt>
                <c:pt idx="16">
                  <c:v>125.96736562870394</c:v>
                </c:pt>
                <c:pt idx="17">
                  <c:v>117.87365217254272</c:v>
                </c:pt>
                <c:pt idx="18">
                  <c:v>115.09453185664938</c:v>
                </c:pt>
                <c:pt idx="19">
                  <c:v>114.52541275352735</c:v>
                </c:pt>
                <c:pt idx="20">
                  <c:v>114.22192365582252</c:v>
                </c:pt>
                <c:pt idx="21">
                  <c:v>110.75711799565043</c:v>
                </c:pt>
                <c:pt idx="22">
                  <c:v>110.38691507942018</c:v>
                </c:pt>
                <c:pt idx="23">
                  <c:v>107.75112544182262</c:v>
                </c:pt>
                <c:pt idx="24">
                  <c:v>98.986949819141273</c:v>
                </c:pt>
                <c:pt idx="25">
                  <c:v>96.016226227388515</c:v>
                </c:pt>
                <c:pt idx="26">
                  <c:v>92.284160740135448</c:v>
                </c:pt>
              </c:numCache>
            </c:numRef>
          </c:val>
          <c:extLst>
            <c:ext xmlns:c16="http://schemas.microsoft.com/office/drawing/2014/chart" uri="{C3380CC4-5D6E-409C-BE32-E72D297353CC}">
              <c16:uniqueId val="{00000000-0745-4E8B-8A7C-AD57F56FC2A1}"/>
            </c:ext>
          </c:extLst>
        </c:ser>
        <c:dLbls>
          <c:showLegendKey val="0"/>
          <c:showVal val="0"/>
          <c:showCatName val="0"/>
          <c:showSerName val="0"/>
          <c:showPercent val="0"/>
          <c:showBubbleSize val="0"/>
        </c:dLbls>
        <c:gapWidth val="219"/>
        <c:overlap val="-27"/>
        <c:axId val="1999824271"/>
        <c:axId val="1999822351"/>
      </c:barChart>
      <c:lineChart>
        <c:grouping val="standard"/>
        <c:varyColors val="0"/>
        <c:ser>
          <c:idx val="3"/>
          <c:order val="3"/>
          <c:tx>
            <c:strRef>
              <c:f>'VM hab'!$E$68</c:f>
              <c:strCache>
                <c:ptCount val="1"/>
                <c:pt idx="0">
                  <c:v>Point VM moyen hors IDF</c:v>
                </c:pt>
              </c:strCache>
            </c:strRef>
          </c:tx>
          <c:spPr>
            <a:ln w="28575" cap="rnd">
              <a:solidFill>
                <a:schemeClr val="accent4"/>
              </a:solidFill>
              <a:round/>
            </a:ln>
            <a:effectLst/>
          </c:spPr>
          <c:marker>
            <c:symbol val="none"/>
          </c:marker>
          <c:cat>
            <c:strRef>
              <c:f>'VM hab'!$A$69:$A$95</c:f>
              <c:strCache>
                <c:ptCount val="27"/>
                <c:pt idx="0">
                  <c:v>ILE DE France</c:v>
                </c:pt>
                <c:pt idx="1">
                  <c:v>NANTES</c:v>
                </c:pt>
                <c:pt idx="2">
                  <c:v>RENNES</c:v>
                </c:pt>
                <c:pt idx="3">
                  <c:v>TOULOUSE</c:v>
                </c:pt>
                <c:pt idx="4">
                  <c:v>LYON</c:v>
                </c:pt>
                <c:pt idx="5">
                  <c:v>CLERMONT-FERRAND</c:v>
                </c:pt>
                <c:pt idx="6">
                  <c:v>CAEN</c:v>
                </c:pt>
                <c:pt idx="7">
                  <c:v>BORDEAUX</c:v>
                </c:pt>
                <c:pt idx="8">
                  <c:v>DIJON</c:v>
                </c:pt>
                <c:pt idx="9">
                  <c:v>BREST</c:v>
                </c:pt>
                <c:pt idx="10">
                  <c:v>NANCY</c:v>
                </c:pt>
                <c:pt idx="11">
                  <c:v>ORLEANS</c:v>
                </c:pt>
                <c:pt idx="12">
                  <c:v>LE MANS</c:v>
                </c:pt>
                <c:pt idx="13">
                  <c:v>STRASBOURG</c:v>
                </c:pt>
                <c:pt idx="14">
                  <c:v>GRENOBLE</c:v>
                </c:pt>
                <c:pt idx="15">
                  <c:v>TOURS</c:v>
                </c:pt>
                <c:pt idx="16">
                  <c:v>LILLE</c:v>
                </c:pt>
                <c:pt idx="17">
                  <c:v>ROUEN</c:v>
                </c:pt>
                <c:pt idx="18">
                  <c:v>MONTPELLIER</c:v>
                </c:pt>
                <c:pt idx="19">
                  <c:v>AVIGNON</c:v>
                </c:pt>
                <c:pt idx="20">
                  <c:v>LE HAVRE</c:v>
                </c:pt>
                <c:pt idx="21">
                  <c:v>ANGERS</c:v>
                </c:pt>
                <c:pt idx="22">
                  <c:v>AIX MARSEILLE</c:v>
                </c:pt>
                <c:pt idx="23">
                  <c:v>BESANCON</c:v>
                </c:pt>
                <c:pt idx="24">
                  <c:v>REIMS</c:v>
                </c:pt>
                <c:pt idx="25">
                  <c:v>MULHOUSE</c:v>
                </c:pt>
                <c:pt idx="26">
                  <c:v>SAINT-ETIENNE</c:v>
                </c:pt>
              </c:strCache>
            </c:strRef>
          </c:cat>
          <c:val>
            <c:numRef>
              <c:f>'VM hab'!$E$69:$E$95</c:f>
              <c:numCache>
                <c:formatCode>0.00</c:formatCode>
                <c:ptCount val="27"/>
                <c:pt idx="1">
                  <c:v>127.66903749101279</c:v>
                </c:pt>
                <c:pt idx="2">
                  <c:v>127.66903749101279</c:v>
                </c:pt>
                <c:pt idx="3">
                  <c:v>127.66903749101279</c:v>
                </c:pt>
                <c:pt idx="4">
                  <c:v>127.66903749101279</c:v>
                </c:pt>
                <c:pt idx="5">
                  <c:v>127.66903749101279</c:v>
                </c:pt>
                <c:pt idx="6">
                  <c:v>127.66903749101279</c:v>
                </c:pt>
                <c:pt idx="7">
                  <c:v>127.66903749101279</c:v>
                </c:pt>
                <c:pt idx="8">
                  <c:v>127.66903749101279</c:v>
                </c:pt>
                <c:pt idx="9">
                  <c:v>127.66903749101279</c:v>
                </c:pt>
                <c:pt idx="10">
                  <c:v>127.66903749101279</c:v>
                </c:pt>
                <c:pt idx="11">
                  <c:v>127.66903749101279</c:v>
                </c:pt>
                <c:pt idx="12">
                  <c:v>127.66903749101279</c:v>
                </c:pt>
                <c:pt idx="13">
                  <c:v>127.66903749101279</c:v>
                </c:pt>
                <c:pt idx="14">
                  <c:v>127.66903749101279</c:v>
                </c:pt>
                <c:pt idx="15">
                  <c:v>127.66903749101279</c:v>
                </c:pt>
                <c:pt idx="16">
                  <c:v>127.66903749101279</c:v>
                </c:pt>
                <c:pt idx="17">
                  <c:v>127.66903749101279</c:v>
                </c:pt>
                <c:pt idx="18">
                  <c:v>127.66903749101279</c:v>
                </c:pt>
                <c:pt idx="19">
                  <c:v>127.66903749101279</c:v>
                </c:pt>
                <c:pt idx="20">
                  <c:v>127.66903749101279</c:v>
                </c:pt>
                <c:pt idx="21">
                  <c:v>127.66903749101279</c:v>
                </c:pt>
                <c:pt idx="22">
                  <c:v>127.66903749101279</c:v>
                </c:pt>
                <c:pt idx="23">
                  <c:v>127.66903749101279</c:v>
                </c:pt>
                <c:pt idx="24">
                  <c:v>127.66903749101279</c:v>
                </c:pt>
                <c:pt idx="25">
                  <c:v>127.66903749101279</c:v>
                </c:pt>
                <c:pt idx="26">
                  <c:v>127.66903749101279</c:v>
                </c:pt>
              </c:numCache>
            </c:numRef>
          </c:val>
          <c:smooth val="0"/>
          <c:extLst>
            <c:ext xmlns:c16="http://schemas.microsoft.com/office/drawing/2014/chart" uri="{C3380CC4-5D6E-409C-BE32-E72D297353CC}">
              <c16:uniqueId val="{00000001-0745-4E8B-8A7C-AD57F56FC2A1}"/>
            </c:ext>
          </c:extLst>
        </c:ser>
        <c:dLbls>
          <c:showLegendKey val="0"/>
          <c:showVal val="0"/>
          <c:showCatName val="0"/>
          <c:showSerName val="0"/>
          <c:showPercent val="0"/>
          <c:showBubbleSize val="0"/>
        </c:dLbls>
        <c:marker val="1"/>
        <c:smooth val="0"/>
        <c:axId val="1999824271"/>
        <c:axId val="1999822351"/>
      </c:lineChart>
      <c:lineChart>
        <c:grouping val="standard"/>
        <c:varyColors val="0"/>
        <c:ser>
          <c:idx val="1"/>
          <c:order val="1"/>
          <c:tx>
            <c:strRef>
              <c:f>'VM hab'!$C$68</c:f>
              <c:strCache>
                <c:ptCount val="1"/>
                <c:pt idx="0">
                  <c:v>Revenu par hab</c:v>
                </c:pt>
              </c:strCache>
            </c:strRef>
          </c:tx>
          <c:spPr>
            <a:ln w="28575" cap="rnd">
              <a:solidFill>
                <a:schemeClr val="accent2"/>
              </a:solidFill>
              <a:round/>
            </a:ln>
            <a:effectLst/>
          </c:spPr>
          <c:marker>
            <c:symbol val="none"/>
          </c:marker>
          <c:cat>
            <c:strRef>
              <c:f>'VM hab'!$A$69:$A$95</c:f>
              <c:strCache>
                <c:ptCount val="27"/>
                <c:pt idx="0">
                  <c:v>ILE DE France</c:v>
                </c:pt>
                <c:pt idx="1">
                  <c:v>NANTES</c:v>
                </c:pt>
                <c:pt idx="2">
                  <c:v>RENNES</c:v>
                </c:pt>
                <c:pt idx="3">
                  <c:v>TOULOUSE</c:v>
                </c:pt>
                <c:pt idx="4">
                  <c:v>LYON</c:v>
                </c:pt>
                <c:pt idx="5">
                  <c:v>CLERMONT-FERRAND</c:v>
                </c:pt>
                <c:pt idx="6">
                  <c:v>CAEN</c:v>
                </c:pt>
                <c:pt idx="7">
                  <c:v>BORDEAUX</c:v>
                </c:pt>
                <c:pt idx="8">
                  <c:v>DIJON</c:v>
                </c:pt>
                <c:pt idx="9">
                  <c:v>BREST</c:v>
                </c:pt>
                <c:pt idx="10">
                  <c:v>NANCY</c:v>
                </c:pt>
                <c:pt idx="11">
                  <c:v>ORLEANS</c:v>
                </c:pt>
                <c:pt idx="12">
                  <c:v>LE MANS</c:v>
                </c:pt>
                <c:pt idx="13">
                  <c:v>STRASBOURG</c:v>
                </c:pt>
                <c:pt idx="14">
                  <c:v>GRENOBLE</c:v>
                </c:pt>
                <c:pt idx="15">
                  <c:v>TOURS</c:v>
                </c:pt>
                <c:pt idx="16">
                  <c:v>LILLE</c:v>
                </c:pt>
                <c:pt idx="17">
                  <c:v>ROUEN</c:v>
                </c:pt>
                <c:pt idx="18">
                  <c:v>MONTPELLIER</c:v>
                </c:pt>
                <c:pt idx="19">
                  <c:v>AVIGNON</c:v>
                </c:pt>
                <c:pt idx="20">
                  <c:v>LE HAVRE</c:v>
                </c:pt>
                <c:pt idx="21">
                  <c:v>ANGERS</c:v>
                </c:pt>
                <c:pt idx="22">
                  <c:v>AIX MARSEILLE</c:v>
                </c:pt>
                <c:pt idx="23">
                  <c:v>BESANCON</c:v>
                </c:pt>
                <c:pt idx="24">
                  <c:v>REIMS</c:v>
                </c:pt>
                <c:pt idx="25">
                  <c:v>MULHOUSE</c:v>
                </c:pt>
                <c:pt idx="26">
                  <c:v>SAINT-ETIENNE</c:v>
                </c:pt>
              </c:strCache>
            </c:strRef>
          </c:cat>
          <c:val>
            <c:numRef>
              <c:f>'VM hab'!$C$69:$C$95</c:f>
              <c:numCache>
                <c:formatCode>_-* #\ ##0_-;\-* #\ ##0_-;_-* "-"??_-;_-@_-</c:formatCode>
                <c:ptCount val="27"/>
                <c:pt idx="0">
                  <c:v>23190.945966988907</c:v>
                </c:pt>
                <c:pt idx="1">
                  <c:v>18640.108659000001</c:v>
                </c:pt>
                <c:pt idx="2">
                  <c:v>17559.250777000001</c:v>
                </c:pt>
                <c:pt idx="3">
                  <c:v>17977.298861159321</c:v>
                </c:pt>
                <c:pt idx="4" formatCode="0">
                  <c:v>19085.766218000001</c:v>
                </c:pt>
                <c:pt idx="5">
                  <c:v>16676.758869000001</c:v>
                </c:pt>
                <c:pt idx="6">
                  <c:v>16552.566598000001</c:v>
                </c:pt>
                <c:pt idx="7">
                  <c:v>19044.026172000002</c:v>
                </c:pt>
                <c:pt idx="8">
                  <c:v>16589.85367</c:v>
                </c:pt>
                <c:pt idx="9">
                  <c:v>15931.490742</c:v>
                </c:pt>
                <c:pt idx="10">
                  <c:v>16287.347057999999</c:v>
                </c:pt>
                <c:pt idx="11">
                  <c:v>16712.132443999999</c:v>
                </c:pt>
                <c:pt idx="12">
                  <c:v>15609.320252</c:v>
                </c:pt>
                <c:pt idx="13">
                  <c:v>16720.309126</c:v>
                </c:pt>
                <c:pt idx="14">
                  <c:v>18450.57316204589</c:v>
                </c:pt>
                <c:pt idx="15">
                  <c:v>17442.436504000001</c:v>
                </c:pt>
                <c:pt idx="16">
                  <c:v>16128.070748</c:v>
                </c:pt>
                <c:pt idx="17">
                  <c:v>15519.683553999999</c:v>
                </c:pt>
                <c:pt idx="18">
                  <c:v>16496.554381999998</c:v>
                </c:pt>
                <c:pt idx="19" formatCode="0">
                  <c:v>16298.838269</c:v>
                </c:pt>
                <c:pt idx="20">
                  <c:v>16231.657574999999</c:v>
                </c:pt>
                <c:pt idx="21">
                  <c:v>16505.292384</c:v>
                </c:pt>
                <c:pt idx="22">
                  <c:v>18768.326986</c:v>
                </c:pt>
                <c:pt idx="23">
                  <c:v>16025.92801</c:v>
                </c:pt>
                <c:pt idx="24">
                  <c:v>17120.039710000001</c:v>
                </c:pt>
                <c:pt idx="25">
                  <c:v>17023.951536</c:v>
                </c:pt>
                <c:pt idx="26" formatCode="0.0">
                  <c:v>14307.081190999999</c:v>
                </c:pt>
              </c:numCache>
            </c:numRef>
          </c:val>
          <c:smooth val="0"/>
          <c:extLst>
            <c:ext xmlns:c16="http://schemas.microsoft.com/office/drawing/2014/chart" uri="{C3380CC4-5D6E-409C-BE32-E72D297353CC}">
              <c16:uniqueId val="{00000002-0745-4E8B-8A7C-AD57F56FC2A1}"/>
            </c:ext>
          </c:extLst>
        </c:ser>
        <c:ser>
          <c:idx val="2"/>
          <c:order val="2"/>
          <c:tx>
            <c:strRef>
              <c:f>'VM hab'!$D$68</c:f>
              <c:strCache>
                <c:ptCount val="1"/>
                <c:pt idx="0">
                  <c:v>Revenu moyen hors IDF</c:v>
                </c:pt>
              </c:strCache>
            </c:strRef>
          </c:tx>
          <c:spPr>
            <a:ln w="28575" cap="rnd">
              <a:solidFill>
                <a:schemeClr val="accent2">
                  <a:lumMod val="75000"/>
                </a:schemeClr>
              </a:solidFill>
              <a:round/>
            </a:ln>
            <a:effectLst/>
          </c:spPr>
          <c:marker>
            <c:symbol val="none"/>
          </c:marker>
          <c:cat>
            <c:strRef>
              <c:f>'VM hab'!$A$69:$A$95</c:f>
              <c:strCache>
                <c:ptCount val="27"/>
                <c:pt idx="0">
                  <c:v>ILE DE France</c:v>
                </c:pt>
                <c:pt idx="1">
                  <c:v>NANTES</c:v>
                </c:pt>
                <c:pt idx="2">
                  <c:v>RENNES</c:v>
                </c:pt>
                <c:pt idx="3">
                  <c:v>TOULOUSE</c:v>
                </c:pt>
                <c:pt idx="4">
                  <c:v>LYON</c:v>
                </c:pt>
                <c:pt idx="5">
                  <c:v>CLERMONT-FERRAND</c:v>
                </c:pt>
                <c:pt idx="6">
                  <c:v>CAEN</c:v>
                </c:pt>
                <c:pt idx="7">
                  <c:v>BORDEAUX</c:v>
                </c:pt>
                <c:pt idx="8">
                  <c:v>DIJON</c:v>
                </c:pt>
                <c:pt idx="9">
                  <c:v>BREST</c:v>
                </c:pt>
                <c:pt idx="10">
                  <c:v>NANCY</c:v>
                </c:pt>
                <c:pt idx="11">
                  <c:v>ORLEANS</c:v>
                </c:pt>
                <c:pt idx="12">
                  <c:v>LE MANS</c:v>
                </c:pt>
                <c:pt idx="13">
                  <c:v>STRASBOURG</c:v>
                </c:pt>
                <c:pt idx="14">
                  <c:v>GRENOBLE</c:v>
                </c:pt>
                <c:pt idx="15">
                  <c:v>TOURS</c:v>
                </c:pt>
                <c:pt idx="16">
                  <c:v>LILLE</c:v>
                </c:pt>
                <c:pt idx="17">
                  <c:v>ROUEN</c:v>
                </c:pt>
                <c:pt idx="18">
                  <c:v>MONTPELLIER</c:v>
                </c:pt>
                <c:pt idx="19">
                  <c:v>AVIGNON</c:v>
                </c:pt>
                <c:pt idx="20">
                  <c:v>LE HAVRE</c:v>
                </c:pt>
                <c:pt idx="21">
                  <c:v>ANGERS</c:v>
                </c:pt>
                <c:pt idx="22">
                  <c:v>AIX MARSEILLE</c:v>
                </c:pt>
                <c:pt idx="23">
                  <c:v>BESANCON</c:v>
                </c:pt>
                <c:pt idx="24">
                  <c:v>REIMS</c:v>
                </c:pt>
                <c:pt idx="25">
                  <c:v>MULHOUSE</c:v>
                </c:pt>
                <c:pt idx="26">
                  <c:v>SAINT-ETIENNE</c:v>
                </c:pt>
              </c:strCache>
            </c:strRef>
          </c:cat>
          <c:val>
            <c:numRef>
              <c:f>'VM hab'!$D$69:$D$95</c:f>
              <c:numCache>
                <c:formatCode>General</c:formatCode>
                <c:ptCount val="27"/>
                <c:pt idx="1">
                  <c:v>17603.771209026247</c:v>
                </c:pt>
                <c:pt idx="2">
                  <c:v>17603.771209026247</c:v>
                </c:pt>
                <c:pt idx="3">
                  <c:v>17603.771209026247</c:v>
                </c:pt>
                <c:pt idx="4">
                  <c:v>17603.771209026247</c:v>
                </c:pt>
                <c:pt idx="5">
                  <c:v>17603.771209026247</c:v>
                </c:pt>
                <c:pt idx="6">
                  <c:v>17603.771209026247</c:v>
                </c:pt>
                <c:pt idx="7">
                  <c:v>17603.771209026247</c:v>
                </c:pt>
                <c:pt idx="8">
                  <c:v>17603.771209026247</c:v>
                </c:pt>
                <c:pt idx="9">
                  <c:v>17603.771209026247</c:v>
                </c:pt>
                <c:pt idx="10">
                  <c:v>17603.771209026247</c:v>
                </c:pt>
                <c:pt idx="11">
                  <c:v>17603.771209026247</c:v>
                </c:pt>
                <c:pt idx="12">
                  <c:v>17603.771209026247</c:v>
                </c:pt>
                <c:pt idx="13">
                  <c:v>17603.771209026247</c:v>
                </c:pt>
                <c:pt idx="14">
                  <c:v>17603.771209026247</c:v>
                </c:pt>
                <c:pt idx="15">
                  <c:v>17603.771209026247</c:v>
                </c:pt>
                <c:pt idx="16">
                  <c:v>17603.771209026247</c:v>
                </c:pt>
                <c:pt idx="17">
                  <c:v>17603.771209026247</c:v>
                </c:pt>
                <c:pt idx="18">
                  <c:v>17603.771209026247</c:v>
                </c:pt>
                <c:pt idx="19">
                  <c:v>17603.771209026247</c:v>
                </c:pt>
                <c:pt idx="20">
                  <c:v>17603.771209026247</c:v>
                </c:pt>
                <c:pt idx="21">
                  <c:v>17603.771209026247</c:v>
                </c:pt>
                <c:pt idx="22">
                  <c:v>17603.771209026247</c:v>
                </c:pt>
                <c:pt idx="23">
                  <c:v>17603.771209026247</c:v>
                </c:pt>
                <c:pt idx="24">
                  <c:v>17603.771209026247</c:v>
                </c:pt>
                <c:pt idx="25">
                  <c:v>17603.771209026247</c:v>
                </c:pt>
                <c:pt idx="26">
                  <c:v>17603.771209026247</c:v>
                </c:pt>
              </c:numCache>
            </c:numRef>
          </c:val>
          <c:smooth val="0"/>
          <c:extLst>
            <c:ext xmlns:c16="http://schemas.microsoft.com/office/drawing/2014/chart" uri="{C3380CC4-5D6E-409C-BE32-E72D297353CC}">
              <c16:uniqueId val="{00000003-0745-4E8B-8A7C-AD57F56FC2A1}"/>
            </c:ext>
          </c:extLst>
        </c:ser>
        <c:dLbls>
          <c:showLegendKey val="0"/>
          <c:showVal val="0"/>
          <c:showCatName val="0"/>
          <c:showSerName val="0"/>
          <c:showPercent val="0"/>
          <c:showBubbleSize val="0"/>
        </c:dLbls>
        <c:marker val="1"/>
        <c:smooth val="0"/>
        <c:axId val="1145853615"/>
        <c:axId val="1145858415"/>
      </c:lineChart>
      <c:catAx>
        <c:axId val="19998242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999822351"/>
        <c:crosses val="autoZero"/>
        <c:auto val="1"/>
        <c:lblAlgn val="ctr"/>
        <c:lblOffset val="100"/>
        <c:noMultiLvlLbl val="0"/>
      </c:catAx>
      <c:valAx>
        <c:axId val="199982235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999824271"/>
        <c:crosses val="autoZero"/>
        <c:crossBetween val="between"/>
      </c:valAx>
      <c:valAx>
        <c:axId val="1145858415"/>
        <c:scaling>
          <c:orientation val="minMax"/>
        </c:scaling>
        <c:delete val="0"/>
        <c:axPos val="r"/>
        <c:numFmt formatCode="_-* #\ ##0_-;\-* #\ ##0_-;_-* &quot;-&quot;??_-;_-@_-"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145853615"/>
        <c:crosses val="max"/>
        <c:crossBetween val="between"/>
      </c:valAx>
      <c:catAx>
        <c:axId val="1145853615"/>
        <c:scaling>
          <c:orientation val="minMax"/>
        </c:scaling>
        <c:delete val="1"/>
        <c:axPos val="b"/>
        <c:numFmt formatCode="General" sourceLinked="1"/>
        <c:majorTickMark val="out"/>
        <c:minorTickMark val="none"/>
        <c:tickLblPos val="nextTo"/>
        <c:crossAx val="1145858415"/>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Salaire</a:t>
            </a:r>
            <a:r>
              <a:rPr lang="en-US" baseline="0"/>
              <a:t> par tête par taille d'établissement</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strRef>
              <c:f>Feuil10!$F$23:$F$30</c:f>
              <c:strCache>
                <c:ptCount val="8"/>
                <c:pt idx="0">
                  <c:v>&lt;10 salariés</c:v>
                </c:pt>
                <c:pt idx="1">
                  <c:v>10 à 19</c:v>
                </c:pt>
                <c:pt idx="2">
                  <c:v>20 à 49</c:v>
                </c:pt>
                <c:pt idx="3">
                  <c:v>50 à 99</c:v>
                </c:pt>
                <c:pt idx="4">
                  <c:v>100 à 249</c:v>
                </c:pt>
                <c:pt idx="5">
                  <c:v>250 à 499</c:v>
                </c:pt>
                <c:pt idx="6">
                  <c:v>500 à 1 999</c:v>
                </c:pt>
                <c:pt idx="7">
                  <c:v>&gt; 2000</c:v>
                </c:pt>
              </c:strCache>
            </c:strRef>
          </c:cat>
          <c:val>
            <c:numRef>
              <c:f>Feuil10!$G$23:$G$30</c:f>
              <c:numCache>
                <c:formatCode>_-* #\ ##0_-;\-* #\ ##0_-;_-* "-"??_-;_-@_-</c:formatCode>
                <c:ptCount val="8"/>
                <c:pt idx="0">
                  <c:v>2367.5034867503487</c:v>
                </c:pt>
                <c:pt idx="1">
                  <c:v>2696.4769647696476</c:v>
                </c:pt>
                <c:pt idx="2">
                  <c:v>2845.8681522748375</c:v>
                </c:pt>
                <c:pt idx="3">
                  <c:v>2959.1194968553459</c:v>
                </c:pt>
                <c:pt idx="4">
                  <c:v>3176.3698630136987</c:v>
                </c:pt>
                <c:pt idx="5">
                  <c:v>3408.6345381526112</c:v>
                </c:pt>
                <c:pt idx="6">
                  <c:v>4197.1544715447153</c:v>
                </c:pt>
                <c:pt idx="7">
                  <c:v>4766.081871345029</c:v>
                </c:pt>
              </c:numCache>
            </c:numRef>
          </c:val>
          <c:extLst>
            <c:ext xmlns:c16="http://schemas.microsoft.com/office/drawing/2014/chart" uri="{C3380CC4-5D6E-409C-BE32-E72D297353CC}">
              <c16:uniqueId val="{00000000-02A7-43D2-8D61-A7FCA13DA77E}"/>
            </c:ext>
          </c:extLst>
        </c:ser>
        <c:dLbls>
          <c:showLegendKey val="0"/>
          <c:showVal val="0"/>
          <c:showCatName val="0"/>
          <c:showSerName val="0"/>
          <c:showPercent val="0"/>
          <c:showBubbleSize val="0"/>
        </c:dLbls>
        <c:gapWidth val="219"/>
        <c:overlap val="-27"/>
        <c:axId val="973369760"/>
        <c:axId val="973367840"/>
      </c:barChart>
      <c:catAx>
        <c:axId val="973369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973367840"/>
        <c:crosses val="autoZero"/>
        <c:auto val="1"/>
        <c:lblAlgn val="ctr"/>
        <c:lblOffset val="100"/>
        <c:noMultiLvlLbl val="0"/>
      </c:catAx>
      <c:valAx>
        <c:axId val="973367840"/>
        <c:scaling>
          <c:orientation val="minMax"/>
        </c:scaling>
        <c:delete val="0"/>
        <c:axPos val="l"/>
        <c:majorGridlines>
          <c:spPr>
            <a:ln w="9525" cap="flat" cmpd="sng" algn="ctr">
              <a:solidFill>
                <a:schemeClr val="tx1">
                  <a:lumMod val="15000"/>
                  <a:lumOff val="85000"/>
                </a:schemeClr>
              </a:solidFill>
              <a:round/>
            </a:ln>
            <a:effectLst/>
          </c:spPr>
        </c:majorGridlines>
        <c:numFmt formatCode="_-* #\ ##0_-;\-* #\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9733697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Salaires</a:t>
            </a:r>
            <a:r>
              <a:rPr lang="en-US" baseline="0"/>
              <a:t> par tête par taille d'entreprise</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Feuil10!$G$36</c:f>
              <c:strCache>
                <c:ptCount val="1"/>
              </c:strCache>
            </c:strRef>
          </c:tx>
          <c:spPr>
            <a:solidFill>
              <a:schemeClr val="accent1"/>
            </a:solidFill>
            <a:ln>
              <a:noFill/>
            </a:ln>
            <a:effectLst/>
          </c:spPr>
          <c:invertIfNegative val="0"/>
          <c:cat>
            <c:strRef>
              <c:f>Feuil10!$F$37:$F$44</c:f>
              <c:strCache>
                <c:ptCount val="8"/>
                <c:pt idx="0">
                  <c:v>&lt;10 salariés</c:v>
                </c:pt>
                <c:pt idx="1">
                  <c:v>10 à 19</c:v>
                </c:pt>
                <c:pt idx="2">
                  <c:v>20 à 49</c:v>
                </c:pt>
                <c:pt idx="3">
                  <c:v>50 à 99</c:v>
                </c:pt>
                <c:pt idx="4">
                  <c:v>100 à 249</c:v>
                </c:pt>
                <c:pt idx="5">
                  <c:v>250 à 499</c:v>
                </c:pt>
                <c:pt idx="6">
                  <c:v>500 à 1 999</c:v>
                </c:pt>
                <c:pt idx="7">
                  <c:v>&gt; 2000</c:v>
                </c:pt>
              </c:strCache>
            </c:strRef>
          </c:cat>
          <c:val>
            <c:numRef>
              <c:f>Feuil10!$G$37:$G$44</c:f>
              <c:numCache>
                <c:formatCode>_-* #\ ##0_-;\-* #\ ##0_-;_-* "-"??_-;_-@_-</c:formatCode>
                <c:ptCount val="8"/>
                <c:pt idx="0">
                  <c:v>2262</c:v>
                </c:pt>
                <c:pt idx="1">
                  <c:v>2620</c:v>
                </c:pt>
                <c:pt idx="2">
                  <c:v>2829</c:v>
                </c:pt>
                <c:pt idx="3">
                  <c:v>2956</c:v>
                </c:pt>
                <c:pt idx="4">
                  <c:v>3180</c:v>
                </c:pt>
                <c:pt idx="5">
                  <c:v>3302</c:v>
                </c:pt>
                <c:pt idx="6">
                  <c:v>3458</c:v>
                </c:pt>
                <c:pt idx="7">
                  <c:v>3431</c:v>
                </c:pt>
              </c:numCache>
            </c:numRef>
          </c:val>
          <c:extLst>
            <c:ext xmlns:c16="http://schemas.microsoft.com/office/drawing/2014/chart" uri="{C3380CC4-5D6E-409C-BE32-E72D297353CC}">
              <c16:uniqueId val="{00000000-76ED-4772-AFA1-7808D1A4BA05}"/>
            </c:ext>
          </c:extLst>
        </c:ser>
        <c:dLbls>
          <c:showLegendKey val="0"/>
          <c:showVal val="0"/>
          <c:showCatName val="0"/>
          <c:showSerName val="0"/>
          <c:showPercent val="0"/>
          <c:showBubbleSize val="0"/>
        </c:dLbls>
        <c:gapWidth val="219"/>
        <c:overlap val="-27"/>
        <c:axId val="973368800"/>
        <c:axId val="973370240"/>
      </c:barChart>
      <c:catAx>
        <c:axId val="973368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973370240"/>
        <c:crosses val="autoZero"/>
        <c:auto val="1"/>
        <c:lblAlgn val="ctr"/>
        <c:lblOffset val="100"/>
        <c:noMultiLvlLbl val="0"/>
      </c:catAx>
      <c:valAx>
        <c:axId val="973370240"/>
        <c:scaling>
          <c:orientation val="minMax"/>
        </c:scaling>
        <c:delete val="0"/>
        <c:axPos val="l"/>
        <c:majorGridlines>
          <c:spPr>
            <a:ln w="9525" cap="flat" cmpd="sng" algn="ctr">
              <a:solidFill>
                <a:schemeClr val="tx1">
                  <a:lumMod val="15000"/>
                  <a:lumOff val="85000"/>
                </a:schemeClr>
              </a:solidFill>
              <a:round/>
            </a:ln>
            <a:effectLst/>
          </c:spPr>
        </c:majorGridlines>
        <c:numFmt formatCode="_-* #\ ##0_-;\-* #\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9733688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545-447A-AFA1-919564E0100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545-447A-AFA1-919564E0100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545-447A-AFA1-919564E0100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545-447A-AFA1-919564E0100F}"/>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3545-447A-AFA1-919564E0100F}"/>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3545-447A-AFA1-919564E0100F}"/>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3545-447A-AFA1-919564E0100F}"/>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3545-447A-AFA1-919564E0100F}"/>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3545-447A-AFA1-919564E0100F}"/>
              </c:ext>
            </c:extLst>
          </c:dPt>
          <c:dPt>
            <c:idx val="9"/>
            <c:bubble3D val="0"/>
            <c:spPr>
              <a:solidFill>
                <a:srgbClr val="FF0000"/>
              </a:solidFill>
              <a:ln w="19050">
                <a:solidFill>
                  <a:schemeClr val="lt1"/>
                </a:solidFill>
              </a:ln>
              <a:effectLst/>
            </c:spPr>
            <c:extLst>
              <c:ext xmlns:c16="http://schemas.microsoft.com/office/drawing/2014/chart" uri="{C3380CC4-5D6E-409C-BE32-E72D297353CC}">
                <c16:uniqueId val="{00000013-3545-447A-AFA1-919564E0100F}"/>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3545-447A-AFA1-919564E0100F}"/>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3545-447A-AFA1-919564E0100F}"/>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9-3545-447A-AFA1-919564E0100F}"/>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Feuil16!$A$47:$A$59</c:f>
              <c:strCache>
                <c:ptCount val="13"/>
                <c:pt idx="0">
                  <c:v>TH</c:v>
                </c:pt>
                <c:pt idx="1">
                  <c:v>Foncier bâti (FB)</c:v>
                </c:pt>
                <c:pt idx="2">
                  <c:v>Foncier non bâti (FnB)</c:v>
                </c:pt>
                <c:pt idx="3">
                  <c:v>CFE</c:v>
                </c:pt>
                <c:pt idx="4">
                  <c:v>IFER</c:v>
                </c:pt>
                <c:pt idx="5">
                  <c:v>TASCOM</c:v>
                </c:pt>
                <c:pt idx="6">
                  <c:v>TEOM</c:v>
                </c:pt>
                <c:pt idx="7">
                  <c:v>GEMAPI et TASA</c:v>
                </c:pt>
                <c:pt idx="8">
                  <c:v>DMTO</c:v>
                </c:pt>
                <c:pt idx="9">
                  <c:v>Versement mobilité (VM)</c:v>
                </c:pt>
                <c:pt idx="10">
                  <c:v>Taxe de séjour</c:v>
                </c:pt>
                <c:pt idx="11">
                  <c:v>Pylônes électriques</c:v>
                </c:pt>
                <c:pt idx="12">
                  <c:v>Divers </c:v>
                </c:pt>
              </c:strCache>
            </c:strRef>
          </c:cat>
          <c:val>
            <c:numRef>
              <c:f>Feuil16!$B$47:$B$59</c:f>
              <c:numCache>
                <c:formatCode>General</c:formatCode>
                <c:ptCount val="13"/>
                <c:pt idx="0">
                  <c:v>4.4417204498589109E-2</c:v>
                </c:pt>
                <c:pt idx="1">
                  <c:v>0.50039341878861432</c:v>
                </c:pt>
                <c:pt idx="2">
                  <c:v>1.5569876516530849E-2</c:v>
                </c:pt>
                <c:pt idx="3">
                  <c:v>9.5804283376353008E-2</c:v>
                </c:pt>
                <c:pt idx="4">
                  <c:v>1.0017512652475578E-2</c:v>
                </c:pt>
                <c:pt idx="5">
                  <c:v>1.2389393312788356E-2</c:v>
                </c:pt>
                <c:pt idx="6">
                  <c:v>0.10725098912401804</c:v>
                </c:pt>
                <c:pt idx="7">
                  <c:v>6.5084272052596303E-3</c:v>
                </c:pt>
                <c:pt idx="8">
                  <c:v>4.8668514419500229E-2</c:v>
                </c:pt>
                <c:pt idx="9">
                  <c:v>0.13727099864043885</c:v>
                </c:pt>
                <c:pt idx="10">
                  <c:v>1.180437361999988E-2</c:v>
                </c:pt>
                <c:pt idx="11">
                  <c:v>4.1070423533383143E-3</c:v>
                </c:pt>
                <c:pt idx="12">
                  <c:v>5.7979654920937143E-3</c:v>
                </c:pt>
              </c:numCache>
            </c:numRef>
          </c:val>
          <c:extLst>
            <c:ext xmlns:c16="http://schemas.microsoft.com/office/drawing/2014/chart" uri="{C3380CC4-5D6E-409C-BE32-E72D297353CC}">
              <c16:uniqueId val="{0000001A-3545-447A-AFA1-919564E0100F}"/>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Feuil16!$B$70</c:f>
              <c:strCache>
                <c:ptCount val="1"/>
                <c:pt idx="0">
                  <c:v>Montants</c:v>
                </c:pt>
              </c:strCache>
            </c:strRef>
          </c:tx>
          <c:spPr>
            <a:solidFill>
              <a:schemeClr val="accent1"/>
            </a:solidFill>
            <a:ln>
              <a:noFill/>
            </a:ln>
            <a:effectLst/>
          </c:spPr>
          <c:invertIfNegative val="0"/>
          <c:cat>
            <c:strRef>
              <c:f>Feuil16!$A$71:$A$83</c:f>
              <c:strCache>
                <c:ptCount val="13"/>
                <c:pt idx="0">
                  <c:v>Foncier bâti (FB)</c:v>
                </c:pt>
                <c:pt idx="1">
                  <c:v>Versement mobilité (VM)</c:v>
                </c:pt>
                <c:pt idx="2">
                  <c:v>TEOM</c:v>
                </c:pt>
                <c:pt idx="3">
                  <c:v>CFE</c:v>
                </c:pt>
                <c:pt idx="4">
                  <c:v>DMTO</c:v>
                </c:pt>
                <c:pt idx="5">
                  <c:v>TH</c:v>
                </c:pt>
                <c:pt idx="6">
                  <c:v>Foncier non bâti (FnB)</c:v>
                </c:pt>
                <c:pt idx="7">
                  <c:v>TASCOM</c:v>
                </c:pt>
                <c:pt idx="8">
                  <c:v>Taxe de séjour</c:v>
                </c:pt>
                <c:pt idx="9">
                  <c:v>IFER</c:v>
                </c:pt>
                <c:pt idx="10">
                  <c:v>GEMAPI et TASA</c:v>
                </c:pt>
                <c:pt idx="11">
                  <c:v>Divers </c:v>
                </c:pt>
                <c:pt idx="12">
                  <c:v>Pylônes électriques</c:v>
                </c:pt>
              </c:strCache>
            </c:strRef>
          </c:cat>
          <c:val>
            <c:numRef>
              <c:f>Feuil16!$B$71:$B$83</c:f>
              <c:numCache>
                <c:formatCode>#,##0</c:formatCode>
                <c:ptCount val="13"/>
                <c:pt idx="0">
                  <c:v>41946.023399999998</c:v>
                </c:pt>
                <c:pt idx="1">
                  <c:v>11506.890987999999</c:v>
                </c:pt>
                <c:pt idx="2">
                  <c:v>8990.4309899999989</c:v>
                </c:pt>
                <c:pt idx="3">
                  <c:v>8030.8984120000005</c:v>
                </c:pt>
                <c:pt idx="4">
                  <c:v>4079.6912349999998</c:v>
                </c:pt>
                <c:pt idx="5">
                  <c:v>3723.3205500000004</c:v>
                </c:pt>
                <c:pt idx="6">
                  <c:v>1305.161859</c:v>
                </c:pt>
                <c:pt idx="7">
                  <c:v>1038.55439</c:v>
                </c:pt>
                <c:pt idx="8">
                  <c:v>989.51447699999994</c:v>
                </c:pt>
                <c:pt idx="9">
                  <c:v>839.72891000000004</c:v>
                </c:pt>
                <c:pt idx="10">
                  <c:v>545.57600000000002</c:v>
                </c:pt>
                <c:pt idx="11">
                  <c:v>486.02077300000076</c:v>
                </c:pt>
                <c:pt idx="12">
                  <c:v>344.27729899999997</c:v>
                </c:pt>
              </c:numCache>
            </c:numRef>
          </c:val>
          <c:extLst>
            <c:ext xmlns:c16="http://schemas.microsoft.com/office/drawing/2014/chart" uri="{C3380CC4-5D6E-409C-BE32-E72D297353CC}">
              <c16:uniqueId val="{00000000-9FC3-4F7D-81A9-D89001A7CB71}"/>
            </c:ext>
          </c:extLst>
        </c:ser>
        <c:dLbls>
          <c:showLegendKey val="0"/>
          <c:showVal val="0"/>
          <c:showCatName val="0"/>
          <c:showSerName val="0"/>
          <c:showPercent val="0"/>
          <c:showBubbleSize val="0"/>
        </c:dLbls>
        <c:gapWidth val="219"/>
        <c:overlap val="-27"/>
        <c:axId val="1211886415"/>
        <c:axId val="1211878735"/>
      </c:barChart>
      <c:catAx>
        <c:axId val="12118864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211878735"/>
        <c:crosses val="autoZero"/>
        <c:auto val="1"/>
        <c:lblAlgn val="ctr"/>
        <c:lblOffset val="100"/>
        <c:noMultiLvlLbl val="0"/>
      </c:catAx>
      <c:valAx>
        <c:axId val="121187873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21188641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accent1"/>
            </a:solidFill>
            <a:ln>
              <a:noFill/>
            </a:ln>
            <a:effectLst/>
          </c:spPr>
          <c:invertIfNegative val="0"/>
          <c:cat>
            <c:strRef>
              <c:f>Feuil16!$A$95:$A$105</c:f>
              <c:strCache>
                <c:ptCount val="11"/>
                <c:pt idx="0">
                  <c:v>Versement mobilité (VM)</c:v>
                </c:pt>
                <c:pt idx="1">
                  <c:v>TEOM</c:v>
                </c:pt>
                <c:pt idx="2">
                  <c:v>CFE</c:v>
                </c:pt>
                <c:pt idx="3">
                  <c:v>Foncier bâti (FB)</c:v>
                </c:pt>
                <c:pt idx="4">
                  <c:v>TH</c:v>
                </c:pt>
                <c:pt idx="5">
                  <c:v>TASCOM</c:v>
                </c:pt>
                <c:pt idx="6">
                  <c:v>IFER</c:v>
                </c:pt>
                <c:pt idx="7">
                  <c:v>GEMAPI et TASA</c:v>
                </c:pt>
                <c:pt idx="8">
                  <c:v>Taxe de séjour</c:v>
                </c:pt>
                <c:pt idx="9">
                  <c:v>Foncier non bâti (FnB)</c:v>
                </c:pt>
                <c:pt idx="10">
                  <c:v>DMTO</c:v>
                </c:pt>
              </c:strCache>
            </c:strRef>
          </c:cat>
          <c:val>
            <c:numRef>
              <c:f>Feuil16!$B$95:$B$105</c:f>
              <c:numCache>
                <c:formatCode>#,##0</c:formatCode>
                <c:ptCount val="11"/>
                <c:pt idx="0">
                  <c:v>11500</c:v>
                </c:pt>
                <c:pt idx="1">
                  <c:v>8432.2700899999982</c:v>
                </c:pt>
                <c:pt idx="2">
                  <c:v>7456.7758120000008</c:v>
                </c:pt>
                <c:pt idx="3">
                  <c:v>2726.4334000000017</c:v>
                </c:pt>
                <c:pt idx="4">
                  <c:v>1060.8555500000002</c:v>
                </c:pt>
                <c:pt idx="5">
                  <c:v>1015.977</c:v>
                </c:pt>
                <c:pt idx="6">
                  <c:v>747.59</c:v>
                </c:pt>
                <c:pt idx="7">
                  <c:v>545.57600000000002</c:v>
                </c:pt>
                <c:pt idx="8">
                  <c:v>465.55224999999996</c:v>
                </c:pt>
                <c:pt idx="9">
                  <c:v>292.09685899999999</c:v>
                </c:pt>
                <c:pt idx="10">
                  <c:v>276.58433999999988</c:v>
                </c:pt>
              </c:numCache>
            </c:numRef>
          </c:val>
          <c:extLst>
            <c:ext xmlns:c16="http://schemas.microsoft.com/office/drawing/2014/chart" uri="{C3380CC4-5D6E-409C-BE32-E72D297353CC}">
              <c16:uniqueId val="{00000000-6B0E-4F04-AB34-ABB99A1AE7E6}"/>
            </c:ext>
          </c:extLst>
        </c:ser>
        <c:dLbls>
          <c:showLegendKey val="0"/>
          <c:showVal val="0"/>
          <c:showCatName val="0"/>
          <c:showSerName val="0"/>
          <c:showPercent val="0"/>
          <c:showBubbleSize val="0"/>
        </c:dLbls>
        <c:gapWidth val="219"/>
        <c:overlap val="-27"/>
        <c:axId val="1208798271"/>
        <c:axId val="1208797791"/>
      </c:barChart>
      <c:catAx>
        <c:axId val="12087982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208797791"/>
        <c:crosses val="autoZero"/>
        <c:auto val="1"/>
        <c:lblAlgn val="ctr"/>
        <c:lblOffset val="100"/>
        <c:noMultiLvlLbl val="0"/>
      </c:catAx>
      <c:valAx>
        <c:axId val="120879779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20879827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133-42D3-A701-F12BA8F5C50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133-42D3-A701-F12BA8F5C50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133-42D3-A701-F12BA8F5C50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133-42D3-A701-F12BA8F5C502}"/>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7133-42D3-A701-F12BA8F5C502}"/>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7133-42D3-A701-F12BA8F5C502}"/>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7133-42D3-A701-F12BA8F5C502}"/>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7133-42D3-A701-F12BA8F5C502}"/>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7133-42D3-A701-F12BA8F5C502}"/>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7133-42D3-A701-F12BA8F5C502}"/>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7133-42D3-A701-F12BA8F5C502}"/>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Feuil16!$A$114:$A$124</c:f>
              <c:strCache>
                <c:ptCount val="11"/>
                <c:pt idx="0">
                  <c:v>TH</c:v>
                </c:pt>
                <c:pt idx="1">
                  <c:v>Foncier bâti (FB)</c:v>
                </c:pt>
                <c:pt idx="2">
                  <c:v>Foncier non bâti (FnB)</c:v>
                </c:pt>
                <c:pt idx="3">
                  <c:v>CFE</c:v>
                </c:pt>
                <c:pt idx="4">
                  <c:v>IFER</c:v>
                </c:pt>
                <c:pt idx="5">
                  <c:v>TASCOM</c:v>
                </c:pt>
                <c:pt idx="6">
                  <c:v>TEOM</c:v>
                </c:pt>
                <c:pt idx="7">
                  <c:v>GEMAPI et TASA</c:v>
                </c:pt>
                <c:pt idx="8">
                  <c:v>DMTO</c:v>
                </c:pt>
                <c:pt idx="9">
                  <c:v>Versement mobilité (VM)</c:v>
                </c:pt>
                <c:pt idx="10">
                  <c:v>Taxe de séjour</c:v>
                </c:pt>
              </c:strCache>
            </c:strRef>
          </c:cat>
          <c:val>
            <c:numRef>
              <c:f>Feuil16!$B$114:$B$124</c:f>
              <c:numCache>
                <c:formatCode>General</c:formatCode>
                <c:ptCount val="11"/>
                <c:pt idx="0">
                  <c:v>3.0939665613650906E-2</c:v>
                </c:pt>
                <c:pt idx="1">
                  <c:v>7.9515950794516149E-2</c:v>
                </c:pt>
                <c:pt idx="2">
                  <c:v>8.5189535410902413E-3</c:v>
                </c:pt>
                <c:pt idx="3">
                  <c:v>0.2174755556298312</c:v>
                </c:pt>
                <c:pt idx="4">
                  <c:v>2.1803330921075236E-2</c:v>
                </c:pt>
                <c:pt idx="5">
                  <c:v>2.9630790592706235E-2</c:v>
                </c:pt>
                <c:pt idx="6">
                  <c:v>0.24592567475241084</c:v>
                </c:pt>
                <c:pt idx="7">
                  <c:v>1.5911628125839756E-2</c:v>
                </c:pt>
                <c:pt idx="8">
                  <c:v>8.0665336516100861E-3</c:v>
                </c:pt>
                <c:pt idx="9">
                  <c:v>0.3353954782599623</c:v>
                </c:pt>
                <c:pt idx="10">
                  <c:v>1.357774952554361E-2</c:v>
                </c:pt>
              </c:numCache>
            </c:numRef>
          </c:val>
          <c:extLst>
            <c:ext xmlns:c16="http://schemas.microsoft.com/office/drawing/2014/chart" uri="{C3380CC4-5D6E-409C-BE32-E72D297353CC}">
              <c16:uniqueId val="{00000016-7133-42D3-A701-F12BA8F5C502}"/>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1.8178297949365291E-2"/>
          <c:y val="2.5216706067769899E-2"/>
          <c:w val="0.97981113436134126"/>
          <c:h val="0.95212499146826501"/>
        </c:manualLayout>
      </c:layout>
      <c:barChart>
        <c:barDir val="col"/>
        <c:grouping val="clustered"/>
        <c:varyColors val="0"/>
        <c:ser>
          <c:idx val="0"/>
          <c:order val="0"/>
          <c:spPr>
            <a:solidFill>
              <a:schemeClr val="accent1"/>
            </a:solidFill>
            <a:ln>
              <a:noFill/>
            </a:ln>
            <a:effectLst/>
          </c:spPr>
          <c:invertIfNegative val="0"/>
          <c:val>
            <c:numRef>
              <c:f>'VM ts EPCI'!$E$1:$E$279</c:f>
              <c:numCache>
                <c:formatCode>General</c:formatCode>
                <c:ptCount val="279"/>
                <c:pt idx="0">
                  <c:v>0</c:v>
                </c:pt>
                <c:pt idx="1">
                  <c:v>541.49348612483584</c:v>
                </c:pt>
                <c:pt idx="2">
                  <c:v>307.76914110826505</c:v>
                </c:pt>
                <c:pt idx="3">
                  <c:v>305.07798666801881</c:v>
                </c:pt>
                <c:pt idx="4">
                  <c:v>303.73893014142465</c:v>
                </c:pt>
                <c:pt idx="5">
                  <c:v>296.84210526315792</c:v>
                </c:pt>
                <c:pt idx="6">
                  <c:v>292.82151370182527</c:v>
                </c:pt>
                <c:pt idx="7">
                  <c:v>281.78253127379531</c:v>
                </c:pt>
                <c:pt idx="8">
                  <c:v>272.52375109985132</c:v>
                </c:pt>
                <c:pt idx="9">
                  <c:v>272.34008572322068</c:v>
                </c:pt>
                <c:pt idx="10">
                  <c:v>271.03011955657723</c:v>
                </c:pt>
                <c:pt idx="11">
                  <c:v>268.64166416888798</c:v>
                </c:pt>
                <c:pt idx="12">
                  <c:v>263.19086409037493</c:v>
                </c:pt>
                <c:pt idx="13">
                  <c:v>263.14090947456219</c:v>
                </c:pt>
                <c:pt idx="14">
                  <c:v>258.45686237093838</c:v>
                </c:pt>
                <c:pt idx="15">
                  <c:v>257.23721241976415</c:v>
                </c:pt>
                <c:pt idx="16">
                  <c:v>256.94989190119963</c:v>
                </c:pt>
                <c:pt idx="17">
                  <c:v>256.9125772911479</c:v>
                </c:pt>
                <c:pt idx="18">
                  <c:v>253.93187808702348</c:v>
                </c:pt>
                <c:pt idx="19">
                  <c:v>251.93473125740792</c:v>
                </c:pt>
                <c:pt idx="20">
                  <c:v>241.1680520007518</c:v>
                </c:pt>
                <c:pt idx="21">
                  <c:v>235.74730434508544</c:v>
                </c:pt>
                <c:pt idx="22">
                  <c:v>231.24733943685771</c:v>
                </c:pt>
                <c:pt idx="23">
                  <c:v>230.18906371329876</c:v>
                </c:pt>
                <c:pt idx="24">
                  <c:v>228.44384731164504</c:v>
                </c:pt>
                <c:pt idx="25">
                  <c:v>227.16582570768836</c:v>
                </c:pt>
                <c:pt idx="26">
                  <c:v>221.51423599130084</c:v>
                </c:pt>
                <c:pt idx="27">
                  <c:v>220.77383015884038</c:v>
                </c:pt>
                <c:pt idx="28">
                  <c:v>206.14574295634921</c:v>
                </c:pt>
                <c:pt idx="29">
                  <c:v>203.34270515217023</c:v>
                </c:pt>
                <c:pt idx="30">
                  <c:v>197.97389963828252</c:v>
                </c:pt>
                <c:pt idx="31">
                  <c:v>196.0198283579962</c:v>
                </c:pt>
                <c:pt idx="32">
                  <c:v>194.37280320643569</c:v>
                </c:pt>
                <c:pt idx="33">
                  <c:v>193.95202579528069</c:v>
                </c:pt>
                <c:pt idx="34">
                  <c:v>184.59757226071397</c:v>
                </c:pt>
                <c:pt idx="35">
                  <c:v>184.5683214802709</c:v>
                </c:pt>
                <c:pt idx="36">
                  <c:v>182.22687271301621</c:v>
                </c:pt>
                <c:pt idx="37">
                  <c:v>181.47066756976429</c:v>
                </c:pt>
                <c:pt idx="38">
                  <c:v>177.78322728824068</c:v>
                </c:pt>
                <c:pt idx="39">
                  <c:v>167.73329392076502</c:v>
                </c:pt>
                <c:pt idx="40">
                  <c:v>166.1213604302354</c:v>
                </c:pt>
                <c:pt idx="41">
                  <c:v>164.27640318957179</c:v>
                </c:pt>
                <c:pt idx="42">
                  <c:v>164.04386694320962</c:v>
                </c:pt>
                <c:pt idx="43">
                  <c:v>154.76156138952697</c:v>
                </c:pt>
                <c:pt idx="44">
                  <c:v>153.43572146478871</c:v>
                </c:pt>
                <c:pt idx="45">
                  <c:v>150.4864431641904</c:v>
                </c:pt>
                <c:pt idx="46">
                  <c:v>150.13110575432069</c:v>
                </c:pt>
                <c:pt idx="47">
                  <c:v>148.11889904201374</c:v>
                </c:pt>
                <c:pt idx="48">
                  <c:v>147.39631543049211</c:v>
                </c:pt>
                <c:pt idx="49">
                  <c:v>144.99578599335902</c:v>
                </c:pt>
                <c:pt idx="50">
                  <c:v>139.82989297257282</c:v>
                </c:pt>
                <c:pt idx="51">
                  <c:v>139.31842956333614</c:v>
                </c:pt>
                <c:pt idx="52">
                  <c:v>135.3869775618399</c:v>
                </c:pt>
                <c:pt idx="53">
                  <c:v>132.87309729923092</c:v>
                </c:pt>
                <c:pt idx="54">
                  <c:v>132.05970411303861</c:v>
                </c:pt>
                <c:pt idx="55">
                  <c:v>129.11031655513116</c:v>
                </c:pt>
                <c:pt idx="56">
                  <c:v>125.96976681653884</c:v>
                </c:pt>
                <c:pt idx="57">
                  <c:v>125.4708915018609</c:v>
                </c:pt>
                <c:pt idx="58">
                  <c:v>118.06877446843045</c:v>
                </c:pt>
                <c:pt idx="59">
                  <c:v>110.70546744461609</c:v>
                </c:pt>
                <c:pt idx="60">
                  <c:v>106.79440182593754</c:v>
                </c:pt>
                <c:pt idx="61">
                  <c:v>105.83941331390297</c:v>
                </c:pt>
                <c:pt idx="62">
                  <c:v>105.16537877225736</c:v>
                </c:pt>
                <c:pt idx="63">
                  <c:v>103.14854028411278</c:v>
                </c:pt>
                <c:pt idx="64">
                  <c:v>103.11412344784989</c:v>
                </c:pt>
                <c:pt idx="65">
                  <c:v>101.97902566966731</c:v>
                </c:pt>
                <c:pt idx="66">
                  <c:v>101.54632989500055</c:v>
                </c:pt>
                <c:pt idx="67">
                  <c:v>101.1263756161843</c:v>
                </c:pt>
                <c:pt idx="68">
                  <c:v>99.43542020009528</c:v>
                </c:pt>
                <c:pt idx="69">
                  <c:v>98.988968102258937</c:v>
                </c:pt>
                <c:pt idx="70">
                  <c:v>97.91042574637612</c:v>
                </c:pt>
                <c:pt idx="71">
                  <c:v>96.20126722000029</c:v>
                </c:pt>
                <c:pt idx="72">
                  <c:v>94.592016208642491</c:v>
                </c:pt>
                <c:pt idx="73">
                  <c:v>93.994100215982712</c:v>
                </c:pt>
                <c:pt idx="74">
                  <c:v>91.493214648084447</c:v>
                </c:pt>
                <c:pt idx="75">
                  <c:v>90.388962932846468</c:v>
                </c:pt>
                <c:pt idx="76">
                  <c:v>89.377559698311472</c:v>
                </c:pt>
                <c:pt idx="77">
                  <c:v>89.348892151970915</c:v>
                </c:pt>
                <c:pt idx="78">
                  <c:v>88.076514306949093</c:v>
                </c:pt>
                <c:pt idx="79">
                  <c:v>87.680448353586826</c:v>
                </c:pt>
                <c:pt idx="80">
                  <c:v>87.477440997830797</c:v>
                </c:pt>
                <c:pt idx="81">
                  <c:v>86.247911101028834</c:v>
                </c:pt>
                <c:pt idx="82">
                  <c:v>86.034600269827507</c:v>
                </c:pt>
                <c:pt idx="83">
                  <c:v>86.034600269827507</c:v>
                </c:pt>
                <c:pt idx="84">
                  <c:v>84.923330898957374</c:v>
                </c:pt>
                <c:pt idx="85">
                  <c:v>84.183004603416165</c:v>
                </c:pt>
                <c:pt idx="86">
                  <c:v>81.704342898049276</c:v>
                </c:pt>
                <c:pt idx="87">
                  <c:v>81.322080580573342</c:v>
                </c:pt>
                <c:pt idx="88">
                  <c:v>80.700896810563577</c:v>
                </c:pt>
                <c:pt idx="89">
                  <c:v>79.811304266619032</c:v>
                </c:pt>
                <c:pt idx="90">
                  <c:v>79.557190986218274</c:v>
                </c:pt>
                <c:pt idx="91">
                  <c:v>78.432160143412005</c:v>
                </c:pt>
                <c:pt idx="92">
                  <c:v>78.284486914567452</c:v>
                </c:pt>
                <c:pt idx="93">
                  <c:v>76.870790619589741</c:v>
                </c:pt>
                <c:pt idx="94">
                  <c:v>75.035203986353025</c:v>
                </c:pt>
                <c:pt idx="95">
                  <c:v>74.707802594877862</c:v>
                </c:pt>
                <c:pt idx="96">
                  <c:v>74.356384568027906</c:v>
                </c:pt>
                <c:pt idx="97">
                  <c:v>73.419481064533656</c:v>
                </c:pt>
                <c:pt idx="98">
                  <c:v>72.176376964743611</c:v>
                </c:pt>
                <c:pt idx="99">
                  <c:v>69.581499589189946</c:v>
                </c:pt>
                <c:pt idx="100">
                  <c:v>69.504675877416659</c:v>
                </c:pt>
                <c:pt idx="101">
                  <c:v>68.147388823942009</c:v>
                </c:pt>
                <c:pt idx="102">
                  <c:v>66.872566501023101</c:v>
                </c:pt>
                <c:pt idx="103">
                  <c:v>66.258450657397603</c:v>
                </c:pt>
                <c:pt idx="104">
                  <c:v>66.001565611118252</c:v>
                </c:pt>
                <c:pt idx="105">
                  <c:v>65.882088541336216</c:v>
                </c:pt>
                <c:pt idx="106">
                  <c:v>65.815340655904322</c:v>
                </c:pt>
                <c:pt idx="107">
                  <c:v>65.795202160894135</c:v>
                </c:pt>
                <c:pt idx="108">
                  <c:v>64.342983068240116</c:v>
                </c:pt>
                <c:pt idx="109">
                  <c:v>63.951635958822727</c:v>
                </c:pt>
                <c:pt idx="110">
                  <c:v>63.561583185867256</c:v>
                </c:pt>
                <c:pt idx="111">
                  <c:v>63.561583185867256</c:v>
                </c:pt>
                <c:pt idx="112">
                  <c:v>63.395327855683831</c:v>
                </c:pt>
                <c:pt idx="113">
                  <c:v>63.214911884712215</c:v>
                </c:pt>
                <c:pt idx="114">
                  <c:v>62.894031771025382</c:v>
                </c:pt>
                <c:pt idx="115">
                  <c:v>62.181863632456071</c:v>
                </c:pt>
                <c:pt idx="116">
                  <c:v>61.697777674139019</c:v>
                </c:pt>
                <c:pt idx="117">
                  <c:v>61.69256804830669</c:v>
                </c:pt>
                <c:pt idx="118">
                  <c:v>61.386352169168184</c:v>
                </c:pt>
                <c:pt idx="119">
                  <c:v>61.188200012633708</c:v>
                </c:pt>
                <c:pt idx="120">
                  <c:v>60.892711246845735</c:v>
                </c:pt>
                <c:pt idx="121">
                  <c:v>60.64982386989098</c:v>
                </c:pt>
                <c:pt idx="122">
                  <c:v>60.293111819415984</c:v>
                </c:pt>
                <c:pt idx="123">
                  <c:v>60.170259127894845</c:v>
                </c:pt>
                <c:pt idx="124">
                  <c:v>59.624709006417348</c:v>
                </c:pt>
                <c:pt idx="125">
                  <c:v>58.892997680303665</c:v>
                </c:pt>
                <c:pt idx="126">
                  <c:v>58.842128602692981</c:v>
                </c:pt>
                <c:pt idx="127">
                  <c:v>58.542709276307924</c:v>
                </c:pt>
                <c:pt idx="128">
                  <c:v>58.542709276307924</c:v>
                </c:pt>
                <c:pt idx="129">
                  <c:v>58.231333262941959</c:v>
                </c:pt>
                <c:pt idx="130">
                  <c:v>58.189432866770346</c:v>
                </c:pt>
                <c:pt idx="131">
                  <c:v>58.039376713517264</c:v>
                </c:pt>
                <c:pt idx="132">
                  <c:v>57.855891680724497</c:v>
                </c:pt>
                <c:pt idx="133">
                  <c:v>57.579683847728624</c:v>
                </c:pt>
                <c:pt idx="134">
                  <c:v>57.105065152521448</c:v>
                </c:pt>
                <c:pt idx="135">
                  <c:v>56.431123499142366</c:v>
                </c:pt>
                <c:pt idx="136">
                  <c:v>54.608278689598258</c:v>
                </c:pt>
                <c:pt idx="137">
                  <c:v>54.391968883156743</c:v>
                </c:pt>
                <c:pt idx="138">
                  <c:v>53.331048376671802</c:v>
                </c:pt>
                <c:pt idx="139">
                  <c:v>52.987150534294237</c:v>
                </c:pt>
                <c:pt idx="140">
                  <c:v>52.770939791157524</c:v>
                </c:pt>
                <c:pt idx="141">
                  <c:v>52.591484178318289</c:v>
                </c:pt>
                <c:pt idx="142">
                  <c:v>51.891548695207227</c:v>
                </c:pt>
                <c:pt idx="143">
                  <c:v>51.380137203166228</c:v>
                </c:pt>
                <c:pt idx="144">
                  <c:v>51.150948260697483</c:v>
                </c:pt>
                <c:pt idx="145">
                  <c:v>50.668140257482747</c:v>
                </c:pt>
                <c:pt idx="146">
                  <c:v>50.662633690612466</c:v>
                </c:pt>
                <c:pt idx="147">
                  <c:v>50.618250770946787</c:v>
                </c:pt>
                <c:pt idx="148">
                  <c:v>50.102954111834059</c:v>
                </c:pt>
                <c:pt idx="149">
                  <c:v>49.929041964746659</c:v>
                </c:pt>
                <c:pt idx="150">
                  <c:v>49.840537152145451</c:v>
                </c:pt>
                <c:pt idx="151">
                  <c:v>49.821677850074558</c:v>
                </c:pt>
                <c:pt idx="152">
                  <c:v>49.630706516214289</c:v>
                </c:pt>
                <c:pt idx="153">
                  <c:v>49.260668148485884</c:v>
                </c:pt>
                <c:pt idx="154">
                  <c:v>47.99193551370179</c:v>
                </c:pt>
                <c:pt idx="155">
                  <c:v>47.404406666468788</c:v>
                </c:pt>
                <c:pt idx="156">
                  <c:v>47.223226440665023</c:v>
                </c:pt>
                <c:pt idx="157">
                  <c:v>46.131912218323954</c:v>
                </c:pt>
                <c:pt idx="158">
                  <c:v>45.819074790529037</c:v>
                </c:pt>
                <c:pt idx="159">
                  <c:v>45.442599737947866</c:v>
                </c:pt>
                <c:pt idx="160">
                  <c:v>45.189047854982832</c:v>
                </c:pt>
                <c:pt idx="161">
                  <c:v>44.932777097505671</c:v>
                </c:pt>
                <c:pt idx="162">
                  <c:v>44.242342217925696</c:v>
                </c:pt>
                <c:pt idx="163">
                  <c:v>43.935173208001586</c:v>
                </c:pt>
                <c:pt idx="164">
                  <c:v>43.769341646577296</c:v>
                </c:pt>
                <c:pt idx="165">
                  <c:v>43.548091798575896</c:v>
                </c:pt>
                <c:pt idx="166">
                  <c:v>42.801265550487251</c:v>
                </c:pt>
                <c:pt idx="167">
                  <c:v>42.15738174100396</c:v>
                </c:pt>
                <c:pt idx="168">
                  <c:v>42.154518834718793</c:v>
                </c:pt>
                <c:pt idx="169">
                  <c:v>42.146829920601753</c:v>
                </c:pt>
                <c:pt idx="170">
                  <c:v>42.086996484591822</c:v>
                </c:pt>
                <c:pt idx="171">
                  <c:v>41.891443218890785</c:v>
                </c:pt>
                <c:pt idx="172">
                  <c:v>40.87237752797958</c:v>
                </c:pt>
                <c:pt idx="173">
                  <c:v>40.537721556324243</c:v>
                </c:pt>
                <c:pt idx="174">
                  <c:v>40.281041872142019</c:v>
                </c:pt>
                <c:pt idx="175">
                  <c:v>40.281041872142019</c:v>
                </c:pt>
                <c:pt idx="176">
                  <c:v>39.520361995437867</c:v>
                </c:pt>
                <c:pt idx="177">
                  <c:v>39.29411996510543</c:v>
                </c:pt>
                <c:pt idx="178">
                  <c:v>38.945470041781498</c:v>
                </c:pt>
                <c:pt idx="179">
                  <c:v>38.587151672694397</c:v>
                </c:pt>
                <c:pt idx="180">
                  <c:v>38.129378945664492</c:v>
                </c:pt>
                <c:pt idx="181">
                  <c:v>38.090000178265825</c:v>
                </c:pt>
                <c:pt idx="182">
                  <c:v>37.773488242917978</c:v>
                </c:pt>
                <c:pt idx="183">
                  <c:v>37.016199771711584</c:v>
                </c:pt>
                <c:pt idx="184">
                  <c:v>36.885131198419977</c:v>
                </c:pt>
                <c:pt idx="185">
                  <c:v>36.750992934131737</c:v>
                </c:pt>
                <c:pt idx="186">
                  <c:v>36.698048297836664</c:v>
                </c:pt>
                <c:pt idx="187">
                  <c:v>36.084432270055323</c:v>
                </c:pt>
                <c:pt idx="188">
                  <c:v>35.511598704170311</c:v>
                </c:pt>
                <c:pt idx="189">
                  <c:v>35.115351964995057</c:v>
                </c:pt>
                <c:pt idx="190">
                  <c:v>35.038864786777836</c:v>
                </c:pt>
                <c:pt idx="191">
                  <c:v>34.81768963451168</c:v>
                </c:pt>
                <c:pt idx="192">
                  <c:v>34.538509108501266</c:v>
                </c:pt>
                <c:pt idx="193">
                  <c:v>34.030801671236453</c:v>
                </c:pt>
                <c:pt idx="194">
                  <c:v>33.87741851605491</c:v>
                </c:pt>
                <c:pt idx="195">
                  <c:v>33.714564630330976</c:v>
                </c:pt>
                <c:pt idx="196">
                  <c:v>33.516679452054795</c:v>
                </c:pt>
                <c:pt idx="197">
                  <c:v>33.507420504385962</c:v>
                </c:pt>
                <c:pt idx="198">
                  <c:v>32.894763516690169</c:v>
                </c:pt>
                <c:pt idx="199">
                  <c:v>32.853224195259997</c:v>
                </c:pt>
                <c:pt idx="200">
                  <c:v>32.780059591733234</c:v>
                </c:pt>
                <c:pt idx="201">
                  <c:v>32.7560102149899</c:v>
                </c:pt>
                <c:pt idx="202">
                  <c:v>32.672314341685279</c:v>
                </c:pt>
                <c:pt idx="203">
                  <c:v>32.322170021663844</c:v>
                </c:pt>
                <c:pt idx="204">
                  <c:v>32.322170021663844</c:v>
                </c:pt>
                <c:pt idx="205">
                  <c:v>32.196621058893513</c:v>
                </c:pt>
                <c:pt idx="206">
                  <c:v>32.118531399529616</c:v>
                </c:pt>
                <c:pt idx="207">
                  <c:v>32.032589896718889</c:v>
                </c:pt>
                <c:pt idx="208">
                  <c:v>32.010950763629907</c:v>
                </c:pt>
                <c:pt idx="209">
                  <c:v>31.811484102346569</c:v>
                </c:pt>
                <c:pt idx="210">
                  <c:v>31.595822166332642</c:v>
                </c:pt>
                <c:pt idx="211">
                  <c:v>31.40618239813023</c:v>
                </c:pt>
                <c:pt idx="212">
                  <c:v>31.240077415722428</c:v>
                </c:pt>
                <c:pt idx="213">
                  <c:v>31.073616743789422</c:v>
                </c:pt>
                <c:pt idx="214">
                  <c:v>30.927595272140525</c:v>
                </c:pt>
                <c:pt idx="215">
                  <c:v>30.57121960384347</c:v>
                </c:pt>
                <c:pt idx="216">
                  <c:v>30.43683997665676</c:v>
                </c:pt>
                <c:pt idx="217">
                  <c:v>30.325734384207422</c:v>
                </c:pt>
                <c:pt idx="218">
                  <c:v>30.325734384207422</c:v>
                </c:pt>
                <c:pt idx="219">
                  <c:v>30.016137030516429</c:v>
                </c:pt>
                <c:pt idx="220">
                  <c:v>29.68364378809045</c:v>
                </c:pt>
                <c:pt idx="221">
                  <c:v>29.55043002990616</c:v>
                </c:pt>
                <c:pt idx="222">
                  <c:v>29.210498564613061</c:v>
                </c:pt>
                <c:pt idx="223">
                  <c:v>28.323050644638307</c:v>
                </c:pt>
                <c:pt idx="224">
                  <c:v>28.285187485753362</c:v>
                </c:pt>
                <c:pt idx="225">
                  <c:v>27.34249397052255</c:v>
                </c:pt>
                <c:pt idx="226">
                  <c:v>27.310807474406122</c:v>
                </c:pt>
                <c:pt idx="227">
                  <c:v>26.963444026986629</c:v>
                </c:pt>
                <c:pt idx="228">
                  <c:v>26.549056589266495</c:v>
                </c:pt>
                <c:pt idx="229">
                  <c:v>26.239651824885655</c:v>
                </c:pt>
                <c:pt idx="230">
                  <c:v>26.134629272225343</c:v>
                </c:pt>
                <c:pt idx="231">
                  <c:v>26.089910620399582</c:v>
                </c:pt>
                <c:pt idx="232">
                  <c:v>25.833535646960662</c:v>
                </c:pt>
                <c:pt idx="233">
                  <c:v>25.731753862359547</c:v>
                </c:pt>
                <c:pt idx="234">
                  <c:v>25.6994684573428</c:v>
                </c:pt>
                <c:pt idx="235">
                  <c:v>25.208234417257607</c:v>
                </c:pt>
                <c:pt idx="236">
                  <c:v>24.143817973784053</c:v>
                </c:pt>
                <c:pt idx="237">
                  <c:v>23.075840490372627</c:v>
                </c:pt>
                <c:pt idx="238">
                  <c:v>22.609120620768511</c:v>
                </c:pt>
                <c:pt idx="239">
                  <c:v>22.460732580078506</c:v>
                </c:pt>
                <c:pt idx="240">
                  <c:v>21.653346767422335</c:v>
                </c:pt>
                <c:pt idx="241">
                  <c:v>20.084440498802543</c:v>
                </c:pt>
                <c:pt idx="242">
                  <c:v>19.597787822878232</c:v>
                </c:pt>
                <c:pt idx="243">
                  <c:v>19.255074332282813</c:v>
                </c:pt>
                <c:pt idx="244">
                  <c:v>18.683214696325919</c:v>
                </c:pt>
                <c:pt idx="245">
                  <c:v>18.232915950821432</c:v>
                </c:pt>
                <c:pt idx="246">
                  <c:v>17.470708537235893</c:v>
                </c:pt>
                <c:pt idx="247">
                  <c:v>17.44241794367364</c:v>
                </c:pt>
                <c:pt idx="248">
                  <c:v>17.397496841725321</c:v>
                </c:pt>
                <c:pt idx="249">
                  <c:v>16.313615274742293</c:v>
                </c:pt>
                <c:pt idx="250">
                  <c:v>15.902829803521307</c:v>
                </c:pt>
                <c:pt idx="251">
                  <c:v>15.706421423189227</c:v>
                </c:pt>
                <c:pt idx="252">
                  <c:v>15.286921453816531</c:v>
                </c:pt>
                <c:pt idx="253">
                  <c:v>13.860996031691917</c:v>
                </c:pt>
                <c:pt idx="254">
                  <c:v>13.705060155081888</c:v>
                </c:pt>
                <c:pt idx="255">
                  <c:v>13.38779953847088</c:v>
                </c:pt>
                <c:pt idx="256">
                  <c:v>13.083201517749092</c:v>
                </c:pt>
                <c:pt idx="257">
                  <c:v>12.919901920863946</c:v>
                </c:pt>
                <c:pt idx="258">
                  <c:v>12.509798107166132</c:v>
                </c:pt>
                <c:pt idx="259">
                  <c:v>11.79492773019272</c:v>
                </c:pt>
                <c:pt idx="260">
                  <c:v>10.128041333178029</c:v>
                </c:pt>
                <c:pt idx="261">
                  <c:v>9.05417900231026</c:v>
                </c:pt>
                <c:pt idx="262">
                  <c:v>9.05417900231026</c:v>
                </c:pt>
                <c:pt idx="263">
                  <c:v>5.6094892411713646</c:v>
                </c:pt>
                <c:pt idx="264">
                  <c:v>4.6844523335883705</c:v>
                </c:pt>
                <c:pt idx="265">
                  <c:v>4.4114307774798922</c:v>
                </c:pt>
                <c:pt idx="266">
                  <c:v>4.4114307774798922</c:v>
                </c:pt>
                <c:pt idx="267">
                  <c:v>3.5021048875583096</c:v>
                </c:pt>
                <c:pt idx="268">
                  <c:v>3.4660721568111557</c:v>
                </c:pt>
                <c:pt idx="269">
                  <c:v>2.1783223004264896</c:v>
                </c:pt>
                <c:pt idx="270">
                  <c:v>1.918450130689787</c:v>
                </c:pt>
                <c:pt idx="271">
                  <c:v>1.2612268316861426</c:v>
                </c:pt>
                <c:pt idx="272">
                  <c:v>1.2040663156715583</c:v>
                </c:pt>
                <c:pt idx="273">
                  <c:v>0.43971324683133989</c:v>
                </c:pt>
                <c:pt idx="274">
                  <c:v>0.31147869005535916</c:v>
                </c:pt>
                <c:pt idx="275">
                  <c:v>9.2531966175088853E-2</c:v>
                </c:pt>
                <c:pt idx="276">
                  <c:v>1.2184315463003987E-2</c:v>
                </c:pt>
                <c:pt idx="277">
                  <c:v>9.7726761197389142E-3</c:v>
                </c:pt>
                <c:pt idx="278">
                  <c:v>4.4933022714036108E-3</c:v>
                </c:pt>
              </c:numCache>
            </c:numRef>
          </c:val>
          <c:extLst>
            <c:ext xmlns:c16="http://schemas.microsoft.com/office/drawing/2014/chart" uri="{C3380CC4-5D6E-409C-BE32-E72D297353CC}">
              <c16:uniqueId val="{00000000-AE8F-4A52-AEE5-FC28BDC6D6A7}"/>
            </c:ext>
          </c:extLst>
        </c:ser>
        <c:dLbls>
          <c:showLegendKey val="0"/>
          <c:showVal val="0"/>
          <c:showCatName val="0"/>
          <c:showSerName val="0"/>
          <c:showPercent val="0"/>
          <c:showBubbleSize val="0"/>
        </c:dLbls>
        <c:gapWidth val="219"/>
        <c:axId val="1500470128"/>
        <c:axId val="1500473008"/>
      </c:barChart>
      <c:lineChart>
        <c:grouping val="standard"/>
        <c:varyColors val="0"/>
        <c:ser>
          <c:idx val="1"/>
          <c:order val="1"/>
          <c:spPr>
            <a:ln w="28575" cap="rnd">
              <a:solidFill>
                <a:schemeClr val="accent2"/>
              </a:solidFill>
              <a:round/>
            </a:ln>
            <a:effectLst/>
          </c:spPr>
          <c:marker>
            <c:symbol val="none"/>
          </c:marker>
          <c:val>
            <c:numRef>
              <c:f>'VM ts EPCI'!$F$1:$F$279</c:f>
              <c:numCache>
                <c:formatCode>General</c:formatCode>
                <c:ptCount val="279"/>
                <c:pt idx="1">
                  <c:v>50</c:v>
                </c:pt>
                <c:pt idx="2">
                  <c:v>50</c:v>
                </c:pt>
                <c:pt idx="3">
                  <c:v>50</c:v>
                </c:pt>
                <c:pt idx="4">
                  <c:v>50</c:v>
                </c:pt>
                <c:pt idx="5">
                  <c:v>50</c:v>
                </c:pt>
                <c:pt idx="6">
                  <c:v>50</c:v>
                </c:pt>
                <c:pt idx="7">
                  <c:v>50</c:v>
                </c:pt>
                <c:pt idx="8">
                  <c:v>50</c:v>
                </c:pt>
                <c:pt idx="9">
                  <c:v>50</c:v>
                </c:pt>
                <c:pt idx="10">
                  <c:v>50</c:v>
                </c:pt>
                <c:pt idx="11">
                  <c:v>50</c:v>
                </c:pt>
                <c:pt idx="12">
                  <c:v>50</c:v>
                </c:pt>
                <c:pt idx="13">
                  <c:v>50</c:v>
                </c:pt>
                <c:pt idx="14">
                  <c:v>50</c:v>
                </c:pt>
                <c:pt idx="15">
                  <c:v>50</c:v>
                </c:pt>
                <c:pt idx="16">
                  <c:v>50</c:v>
                </c:pt>
                <c:pt idx="17">
                  <c:v>50</c:v>
                </c:pt>
                <c:pt idx="18">
                  <c:v>50</c:v>
                </c:pt>
                <c:pt idx="19">
                  <c:v>50</c:v>
                </c:pt>
                <c:pt idx="20">
                  <c:v>50</c:v>
                </c:pt>
                <c:pt idx="21">
                  <c:v>50</c:v>
                </c:pt>
                <c:pt idx="22">
                  <c:v>50</c:v>
                </c:pt>
                <c:pt idx="23">
                  <c:v>50</c:v>
                </c:pt>
                <c:pt idx="24">
                  <c:v>50</c:v>
                </c:pt>
                <c:pt idx="25">
                  <c:v>50</c:v>
                </c:pt>
                <c:pt idx="26">
                  <c:v>50</c:v>
                </c:pt>
                <c:pt idx="27">
                  <c:v>50</c:v>
                </c:pt>
                <c:pt idx="28">
                  <c:v>50</c:v>
                </c:pt>
                <c:pt idx="29">
                  <c:v>50</c:v>
                </c:pt>
                <c:pt idx="30">
                  <c:v>50</c:v>
                </c:pt>
                <c:pt idx="31">
                  <c:v>50</c:v>
                </c:pt>
                <c:pt idx="32">
                  <c:v>50</c:v>
                </c:pt>
                <c:pt idx="33">
                  <c:v>50</c:v>
                </c:pt>
                <c:pt idx="34">
                  <c:v>50</c:v>
                </c:pt>
                <c:pt idx="35">
                  <c:v>50</c:v>
                </c:pt>
                <c:pt idx="36">
                  <c:v>50</c:v>
                </c:pt>
                <c:pt idx="37">
                  <c:v>50</c:v>
                </c:pt>
                <c:pt idx="38">
                  <c:v>50</c:v>
                </c:pt>
                <c:pt idx="39">
                  <c:v>50</c:v>
                </c:pt>
                <c:pt idx="40">
                  <c:v>50</c:v>
                </c:pt>
                <c:pt idx="41">
                  <c:v>50</c:v>
                </c:pt>
                <c:pt idx="42">
                  <c:v>50</c:v>
                </c:pt>
                <c:pt idx="43">
                  <c:v>50</c:v>
                </c:pt>
                <c:pt idx="44">
                  <c:v>50</c:v>
                </c:pt>
                <c:pt idx="45">
                  <c:v>50</c:v>
                </c:pt>
                <c:pt idx="46">
                  <c:v>50</c:v>
                </c:pt>
                <c:pt idx="47">
                  <c:v>50</c:v>
                </c:pt>
                <c:pt idx="48">
                  <c:v>50</c:v>
                </c:pt>
                <c:pt idx="49">
                  <c:v>50</c:v>
                </c:pt>
                <c:pt idx="50">
                  <c:v>50</c:v>
                </c:pt>
                <c:pt idx="51">
                  <c:v>50</c:v>
                </c:pt>
                <c:pt idx="52">
                  <c:v>50</c:v>
                </c:pt>
                <c:pt idx="53">
                  <c:v>50</c:v>
                </c:pt>
                <c:pt idx="54">
                  <c:v>50</c:v>
                </c:pt>
                <c:pt idx="55">
                  <c:v>50</c:v>
                </c:pt>
                <c:pt idx="56">
                  <c:v>50</c:v>
                </c:pt>
                <c:pt idx="57">
                  <c:v>50</c:v>
                </c:pt>
                <c:pt idx="58">
                  <c:v>50</c:v>
                </c:pt>
                <c:pt idx="59">
                  <c:v>50</c:v>
                </c:pt>
                <c:pt idx="60">
                  <c:v>50</c:v>
                </c:pt>
                <c:pt idx="61">
                  <c:v>50</c:v>
                </c:pt>
                <c:pt idx="62">
                  <c:v>50</c:v>
                </c:pt>
                <c:pt idx="63">
                  <c:v>50</c:v>
                </c:pt>
                <c:pt idx="64">
                  <c:v>50</c:v>
                </c:pt>
                <c:pt idx="65">
                  <c:v>50</c:v>
                </c:pt>
                <c:pt idx="66">
                  <c:v>50</c:v>
                </c:pt>
                <c:pt idx="67">
                  <c:v>50</c:v>
                </c:pt>
                <c:pt idx="68">
                  <c:v>50</c:v>
                </c:pt>
                <c:pt idx="69">
                  <c:v>50</c:v>
                </c:pt>
                <c:pt idx="70">
                  <c:v>50</c:v>
                </c:pt>
                <c:pt idx="71">
                  <c:v>50</c:v>
                </c:pt>
                <c:pt idx="72">
                  <c:v>50</c:v>
                </c:pt>
                <c:pt idx="73">
                  <c:v>50</c:v>
                </c:pt>
                <c:pt idx="74">
                  <c:v>50</c:v>
                </c:pt>
                <c:pt idx="75">
                  <c:v>50</c:v>
                </c:pt>
                <c:pt idx="76">
                  <c:v>50</c:v>
                </c:pt>
                <c:pt idx="77">
                  <c:v>50</c:v>
                </c:pt>
                <c:pt idx="78">
                  <c:v>50</c:v>
                </c:pt>
                <c:pt idx="79">
                  <c:v>50</c:v>
                </c:pt>
                <c:pt idx="80">
                  <c:v>50</c:v>
                </c:pt>
                <c:pt idx="81">
                  <c:v>50</c:v>
                </c:pt>
                <c:pt idx="82">
                  <c:v>50</c:v>
                </c:pt>
                <c:pt idx="83">
                  <c:v>50</c:v>
                </c:pt>
                <c:pt idx="84">
                  <c:v>50</c:v>
                </c:pt>
                <c:pt idx="85">
                  <c:v>50</c:v>
                </c:pt>
                <c:pt idx="86">
                  <c:v>50</c:v>
                </c:pt>
                <c:pt idx="87">
                  <c:v>50</c:v>
                </c:pt>
                <c:pt idx="88">
                  <c:v>50</c:v>
                </c:pt>
                <c:pt idx="89">
                  <c:v>50</c:v>
                </c:pt>
                <c:pt idx="90">
                  <c:v>50</c:v>
                </c:pt>
                <c:pt idx="91">
                  <c:v>50</c:v>
                </c:pt>
                <c:pt idx="92">
                  <c:v>50</c:v>
                </c:pt>
                <c:pt idx="93">
                  <c:v>50</c:v>
                </c:pt>
                <c:pt idx="94">
                  <c:v>50</c:v>
                </c:pt>
                <c:pt idx="95">
                  <c:v>50</c:v>
                </c:pt>
                <c:pt idx="96">
                  <c:v>50</c:v>
                </c:pt>
                <c:pt idx="97">
                  <c:v>50</c:v>
                </c:pt>
                <c:pt idx="98">
                  <c:v>50</c:v>
                </c:pt>
                <c:pt idx="99">
                  <c:v>50</c:v>
                </c:pt>
                <c:pt idx="100">
                  <c:v>50</c:v>
                </c:pt>
                <c:pt idx="101">
                  <c:v>50</c:v>
                </c:pt>
                <c:pt idx="102">
                  <c:v>50</c:v>
                </c:pt>
                <c:pt idx="103">
                  <c:v>50</c:v>
                </c:pt>
                <c:pt idx="104">
                  <c:v>50</c:v>
                </c:pt>
                <c:pt idx="105">
                  <c:v>50</c:v>
                </c:pt>
                <c:pt idx="106">
                  <c:v>50</c:v>
                </c:pt>
                <c:pt idx="107">
                  <c:v>50</c:v>
                </c:pt>
                <c:pt idx="108">
                  <c:v>50</c:v>
                </c:pt>
                <c:pt idx="109">
                  <c:v>50</c:v>
                </c:pt>
                <c:pt idx="110">
                  <c:v>50</c:v>
                </c:pt>
                <c:pt idx="111">
                  <c:v>50</c:v>
                </c:pt>
                <c:pt idx="112">
                  <c:v>50</c:v>
                </c:pt>
                <c:pt idx="113">
                  <c:v>50</c:v>
                </c:pt>
                <c:pt idx="114">
                  <c:v>50</c:v>
                </c:pt>
                <c:pt idx="115">
                  <c:v>50</c:v>
                </c:pt>
                <c:pt idx="116">
                  <c:v>50</c:v>
                </c:pt>
                <c:pt idx="117">
                  <c:v>50</c:v>
                </c:pt>
                <c:pt idx="118">
                  <c:v>50</c:v>
                </c:pt>
                <c:pt idx="119">
                  <c:v>50</c:v>
                </c:pt>
                <c:pt idx="120">
                  <c:v>50</c:v>
                </c:pt>
                <c:pt idx="121">
                  <c:v>50</c:v>
                </c:pt>
                <c:pt idx="122">
                  <c:v>50</c:v>
                </c:pt>
                <c:pt idx="123">
                  <c:v>50</c:v>
                </c:pt>
                <c:pt idx="124">
                  <c:v>50</c:v>
                </c:pt>
                <c:pt idx="125">
                  <c:v>50</c:v>
                </c:pt>
                <c:pt idx="126">
                  <c:v>50</c:v>
                </c:pt>
                <c:pt idx="127">
                  <c:v>50</c:v>
                </c:pt>
                <c:pt idx="128">
                  <c:v>50</c:v>
                </c:pt>
                <c:pt idx="129">
                  <c:v>50</c:v>
                </c:pt>
                <c:pt idx="130">
                  <c:v>50</c:v>
                </c:pt>
                <c:pt idx="131">
                  <c:v>50</c:v>
                </c:pt>
                <c:pt idx="132">
                  <c:v>50</c:v>
                </c:pt>
                <c:pt idx="133">
                  <c:v>50</c:v>
                </c:pt>
                <c:pt idx="134">
                  <c:v>50</c:v>
                </c:pt>
                <c:pt idx="135">
                  <c:v>50</c:v>
                </c:pt>
                <c:pt idx="136">
                  <c:v>50</c:v>
                </c:pt>
                <c:pt idx="137">
                  <c:v>50</c:v>
                </c:pt>
                <c:pt idx="138">
                  <c:v>50</c:v>
                </c:pt>
                <c:pt idx="139">
                  <c:v>50</c:v>
                </c:pt>
                <c:pt idx="140">
                  <c:v>50</c:v>
                </c:pt>
                <c:pt idx="141">
                  <c:v>50</c:v>
                </c:pt>
                <c:pt idx="142">
                  <c:v>50</c:v>
                </c:pt>
                <c:pt idx="143">
                  <c:v>50</c:v>
                </c:pt>
                <c:pt idx="144">
                  <c:v>50</c:v>
                </c:pt>
                <c:pt idx="145">
                  <c:v>50</c:v>
                </c:pt>
                <c:pt idx="146">
                  <c:v>50</c:v>
                </c:pt>
                <c:pt idx="147">
                  <c:v>50</c:v>
                </c:pt>
                <c:pt idx="148">
                  <c:v>50</c:v>
                </c:pt>
                <c:pt idx="149">
                  <c:v>50</c:v>
                </c:pt>
                <c:pt idx="150">
                  <c:v>50</c:v>
                </c:pt>
                <c:pt idx="151">
                  <c:v>50</c:v>
                </c:pt>
                <c:pt idx="152">
                  <c:v>50</c:v>
                </c:pt>
                <c:pt idx="153">
                  <c:v>50</c:v>
                </c:pt>
                <c:pt idx="154">
                  <c:v>50</c:v>
                </c:pt>
                <c:pt idx="155">
                  <c:v>50</c:v>
                </c:pt>
                <c:pt idx="156">
                  <c:v>50</c:v>
                </c:pt>
                <c:pt idx="157">
                  <c:v>50</c:v>
                </c:pt>
                <c:pt idx="158">
                  <c:v>50</c:v>
                </c:pt>
                <c:pt idx="159">
                  <c:v>50</c:v>
                </c:pt>
                <c:pt idx="160">
                  <c:v>50</c:v>
                </c:pt>
                <c:pt idx="161">
                  <c:v>50</c:v>
                </c:pt>
                <c:pt idx="162">
                  <c:v>50</c:v>
                </c:pt>
                <c:pt idx="163">
                  <c:v>50</c:v>
                </c:pt>
                <c:pt idx="164">
                  <c:v>50</c:v>
                </c:pt>
                <c:pt idx="165">
                  <c:v>50</c:v>
                </c:pt>
                <c:pt idx="166">
                  <c:v>50</c:v>
                </c:pt>
                <c:pt idx="167">
                  <c:v>50</c:v>
                </c:pt>
                <c:pt idx="168">
                  <c:v>50</c:v>
                </c:pt>
                <c:pt idx="169">
                  <c:v>50</c:v>
                </c:pt>
                <c:pt idx="170">
                  <c:v>50</c:v>
                </c:pt>
                <c:pt idx="171">
                  <c:v>50</c:v>
                </c:pt>
                <c:pt idx="172">
                  <c:v>50</c:v>
                </c:pt>
                <c:pt idx="173">
                  <c:v>50</c:v>
                </c:pt>
                <c:pt idx="174">
                  <c:v>50</c:v>
                </c:pt>
                <c:pt idx="175">
                  <c:v>50</c:v>
                </c:pt>
                <c:pt idx="176">
                  <c:v>50</c:v>
                </c:pt>
                <c:pt idx="177">
                  <c:v>50</c:v>
                </c:pt>
                <c:pt idx="178">
                  <c:v>50</c:v>
                </c:pt>
                <c:pt idx="179">
                  <c:v>50</c:v>
                </c:pt>
                <c:pt idx="180">
                  <c:v>50</c:v>
                </c:pt>
                <c:pt idx="181">
                  <c:v>50</c:v>
                </c:pt>
                <c:pt idx="182">
                  <c:v>50</c:v>
                </c:pt>
                <c:pt idx="183">
                  <c:v>50</c:v>
                </c:pt>
                <c:pt idx="184">
                  <c:v>50</c:v>
                </c:pt>
                <c:pt idx="185">
                  <c:v>50</c:v>
                </c:pt>
                <c:pt idx="186">
                  <c:v>50</c:v>
                </c:pt>
                <c:pt idx="187">
                  <c:v>50</c:v>
                </c:pt>
                <c:pt idx="188">
                  <c:v>50</c:v>
                </c:pt>
                <c:pt idx="189">
                  <c:v>50</c:v>
                </c:pt>
                <c:pt idx="190">
                  <c:v>50</c:v>
                </c:pt>
                <c:pt idx="191">
                  <c:v>50</c:v>
                </c:pt>
                <c:pt idx="192">
                  <c:v>50</c:v>
                </c:pt>
                <c:pt idx="193">
                  <c:v>50</c:v>
                </c:pt>
                <c:pt idx="194">
                  <c:v>50</c:v>
                </c:pt>
                <c:pt idx="195">
                  <c:v>50</c:v>
                </c:pt>
                <c:pt idx="196">
                  <c:v>50</c:v>
                </c:pt>
                <c:pt idx="197">
                  <c:v>50</c:v>
                </c:pt>
                <c:pt idx="198">
                  <c:v>50</c:v>
                </c:pt>
                <c:pt idx="199">
                  <c:v>50</c:v>
                </c:pt>
                <c:pt idx="200">
                  <c:v>50</c:v>
                </c:pt>
                <c:pt idx="201">
                  <c:v>50</c:v>
                </c:pt>
                <c:pt idx="202">
                  <c:v>50</c:v>
                </c:pt>
                <c:pt idx="203">
                  <c:v>50</c:v>
                </c:pt>
                <c:pt idx="204">
                  <c:v>50</c:v>
                </c:pt>
                <c:pt idx="205">
                  <c:v>50</c:v>
                </c:pt>
                <c:pt idx="206">
                  <c:v>50</c:v>
                </c:pt>
                <c:pt idx="207">
                  <c:v>50</c:v>
                </c:pt>
                <c:pt idx="208">
                  <c:v>50</c:v>
                </c:pt>
                <c:pt idx="209">
                  <c:v>50</c:v>
                </c:pt>
                <c:pt idx="210">
                  <c:v>50</c:v>
                </c:pt>
                <c:pt idx="211">
                  <c:v>50</c:v>
                </c:pt>
                <c:pt idx="212">
                  <c:v>50</c:v>
                </c:pt>
                <c:pt idx="213">
                  <c:v>50</c:v>
                </c:pt>
                <c:pt idx="214">
                  <c:v>50</c:v>
                </c:pt>
                <c:pt idx="215">
                  <c:v>50</c:v>
                </c:pt>
                <c:pt idx="216">
                  <c:v>50</c:v>
                </c:pt>
                <c:pt idx="217">
                  <c:v>50</c:v>
                </c:pt>
                <c:pt idx="218">
                  <c:v>50</c:v>
                </c:pt>
                <c:pt idx="219">
                  <c:v>50</c:v>
                </c:pt>
                <c:pt idx="220">
                  <c:v>50</c:v>
                </c:pt>
                <c:pt idx="221">
                  <c:v>50</c:v>
                </c:pt>
                <c:pt idx="222">
                  <c:v>50</c:v>
                </c:pt>
                <c:pt idx="223">
                  <c:v>50</c:v>
                </c:pt>
                <c:pt idx="224">
                  <c:v>50</c:v>
                </c:pt>
                <c:pt idx="225">
                  <c:v>50</c:v>
                </c:pt>
                <c:pt idx="226">
                  <c:v>50</c:v>
                </c:pt>
                <c:pt idx="227">
                  <c:v>50</c:v>
                </c:pt>
                <c:pt idx="228">
                  <c:v>50</c:v>
                </c:pt>
                <c:pt idx="229">
                  <c:v>50</c:v>
                </c:pt>
                <c:pt idx="230">
                  <c:v>50</c:v>
                </c:pt>
                <c:pt idx="231">
                  <c:v>50</c:v>
                </c:pt>
                <c:pt idx="232">
                  <c:v>50</c:v>
                </c:pt>
                <c:pt idx="233">
                  <c:v>50</c:v>
                </c:pt>
                <c:pt idx="234">
                  <c:v>50</c:v>
                </c:pt>
                <c:pt idx="235">
                  <c:v>50</c:v>
                </c:pt>
                <c:pt idx="236">
                  <c:v>50</c:v>
                </c:pt>
                <c:pt idx="237">
                  <c:v>50</c:v>
                </c:pt>
                <c:pt idx="238">
                  <c:v>50</c:v>
                </c:pt>
                <c:pt idx="239">
                  <c:v>50</c:v>
                </c:pt>
                <c:pt idx="240">
                  <c:v>50</c:v>
                </c:pt>
                <c:pt idx="241">
                  <c:v>50</c:v>
                </c:pt>
                <c:pt idx="242">
                  <c:v>50</c:v>
                </c:pt>
                <c:pt idx="243">
                  <c:v>50</c:v>
                </c:pt>
                <c:pt idx="244">
                  <c:v>50</c:v>
                </c:pt>
                <c:pt idx="245">
                  <c:v>50</c:v>
                </c:pt>
                <c:pt idx="246">
                  <c:v>50</c:v>
                </c:pt>
                <c:pt idx="247">
                  <c:v>50</c:v>
                </c:pt>
                <c:pt idx="248">
                  <c:v>50</c:v>
                </c:pt>
                <c:pt idx="249">
                  <c:v>50</c:v>
                </c:pt>
                <c:pt idx="250">
                  <c:v>50</c:v>
                </c:pt>
                <c:pt idx="251">
                  <c:v>50</c:v>
                </c:pt>
                <c:pt idx="252">
                  <c:v>50</c:v>
                </c:pt>
                <c:pt idx="253">
                  <c:v>50</c:v>
                </c:pt>
                <c:pt idx="254">
                  <c:v>50</c:v>
                </c:pt>
                <c:pt idx="255">
                  <c:v>50</c:v>
                </c:pt>
                <c:pt idx="256">
                  <c:v>50</c:v>
                </c:pt>
                <c:pt idx="257">
                  <c:v>50</c:v>
                </c:pt>
                <c:pt idx="258">
                  <c:v>50</c:v>
                </c:pt>
                <c:pt idx="259">
                  <c:v>50</c:v>
                </c:pt>
                <c:pt idx="260">
                  <c:v>50</c:v>
                </c:pt>
                <c:pt idx="261">
                  <c:v>50</c:v>
                </c:pt>
                <c:pt idx="262">
                  <c:v>50</c:v>
                </c:pt>
                <c:pt idx="263">
                  <c:v>50</c:v>
                </c:pt>
                <c:pt idx="264">
                  <c:v>50</c:v>
                </c:pt>
                <c:pt idx="265">
                  <c:v>50</c:v>
                </c:pt>
                <c:pt idx="266">
                  <c:v>50</c:v>
                </c:pt>
                <c:pt idx="267">
                  <c:v>50</c:v>
                </c:pt>
                <c:pt idx="268">
                  <c:v>50</c:v>
                </c:pt>
                <c:pt idx="269">
                  <c:v>50</c:v>
                </c:pt>
                <c:pt idx="270">
                  <c:v>50</c:v>
                </c:pt>
                <c:pt idx="271">
                  <c:v>50</c:v>
                </c:pt>
                <c:pt idx="272">
                  <c:v>50</c:v>
                </c:pt>
                <c:pt idx="273">
                  <c:v>50</c:v>
                </c:pt>
                <c:pt idx="274">
                  <c:v>50</c:v>
                </c:pt>
              </c:numCache>
            </c:numRef>
          </c:val>
          <c:smooth val="0"/>
          <c:extLst>
            <c:ext xmlns:c16="http://schemas.microsoft.com/office/drawing/2014/chart" uri="{C3380CC4-5D6E-409C-BE32-E72D297353CC}">
              <c16:uniqueId val="{00000001-AE8F-4A52-AEE5-FC28BDC6D6A7}"/>
            </c:ext>
          </c:extLst>
        </c:ser>
        <c:ser>
          <c:idx val="2"/>
          <c:order val="2"/>
          <c:spPr>
            <a:ln w="28575" cap="rnd">
              <a:solidFill>
                <a:schemeClr val="accent3"/>
              </a:solidFill>
              <a:round/>
            </a:ln>
            <a:effectLst/>
          </c:spPr>
          <c:marker>
            <c:symbol val="none"/>
          </c:marker>
          <c:val>
            <c:numRef>
              <c:f>'VM ts EPCI'!$G$1:$G$279</c:f>
              <c:numCache>
                <c:formatCode>General</c:formatCode>
                <c:ptCount val="279"/>
                <c:pt idx="1">
                  <c:v>100</c:v>
                </c:pt>
                <c:pt idx="2">
                  <c:v>100</c:v>
                </c:pt>
                <c:pt idx="3">
                  <c:v>100</c:v>
                </c:pt>
                <c:pt idx="4">
                  <c:v>100</c:v>
                </c:pt>
                <c:pt idx="5">
                  <c:v>100</c:v>
                </c:pt>
                <c:pt idx="6">
                  <c:v>100</c:v>
                </c:pt>
                <c:pt idx="7">
                  <c:v>100</c:v>
                </c:pt>
                <c:pt idx="8">
                  <c:v>100</c:v>
                </c:pt>
                <c:pt idx="9">
                  <c:v>100</c:v>
                </c:pt>
                <c:pt idx="10">
                  <c:v>100</c:v>
                </c:pt>
                <c:pt idx="11">
                  <c:v>100</c:v>
                </c:pt>
                <c:pt idx="12">
                  <c:v>100</c:v>
                </c:pt>
                <c:pt idx="13">
                  <c:v>100</c:v>
                </c:pt>
                <c:pt idx="14">
                  <c:v>100</c:v>
                </c:pt>
                <c:pt idx="15">
                  <c:v>100</c:v>
                </c:pt>
                <c:pt idx="16">
                  <c:v>100</c:v>
                </c:pt>
                <c:pt idx="17">
                  <c:v>100</c:v>
                </c:pt>
                <c:pt idx="18">
                  <c:v>100</c:v>
                </c:pt>
                <c:pt idx="19">
                  <c:v>100</c:v>
                </c:pt>
                <c:pt idx="20">
                  <c:v>100</c:v>
                </c:pt>
                <c:pt idx="21">
                  <c:v>100</c:v>
                </c:pt>
                <c:pt idx="22">
                  <c:v>100</c:v>
                </c:pt>
                <c:pt idx="23">
                  <c:v>100</c:v>
                </c:pt>
                <c:pt idx="24">
                  <c:v>100</c:v>
                </c:pt>
                <c:pt idx="25">
                  <c:v>100</c:v>
                </c:pt>
                <c:pt idx="26">
                  <c:v>100</c:v>
                </c:pt>
                <c:pt idx="27">
                  <c:v>100</c:v>
                </c:pt>
                <c:pt idx="28">
                  <c:v>100</c:v>
                </c:pt>
                <c:pt idx="29">
                  <c:v>100</c:v>
                </c:pt>
                <c:pt idx="30">
                  <c:v>100</c:v>
                </c:pt>
                <c:pt idx="31">
                  <c:v>100</c:v>
                </c:pt>
                <c:pt idx="32">
                  <c:v>100</c:v>
                </c:pt>
                <c:pt idx="33">
                  <c:v>100</c:v>
                </c:pt>
                <c:pt idx="34">
                  <c:v>100</c:v>
                </c:pt>
                <c:pt idx="35">
                  <c:v>100</c:v>
                </c:pt>
                <c:pt idx="36">
                  <c:v>100</c:v>
                </c:pt>
                <c:pt idx="37">
                  <c:v>100</c:v>
                </c:pt>
                <c:pt idx="38">
                  <c:v>100</c:v>
                </c:pt>
                <c:pt idx="39">
                  <c:v>100</c:v>
                </c:pt>
                <c:pt idx="40">
                  <c:v>100</c:v>
                </c:pt>
                <c:pt idx="41">
                  <c:v>100</c:v>
                </c:pt>
                <c:pt idx="42">
                  <c:v>100</c:v>
                </c:pt>
                <c:pt idx="43">
                  <c:v>100</c:v>
                </c:pt>
                <c:pt idx="44">
                  <c:v>100</c:v>
                </c:pt>
                <c:pt idx="45">
                  <c:v>100</c:v>
                </c:pt>
                <c:pt idx="46">
                  <c:v>100</c:v>
                </c:pt>
                <c:pt idx="47">
                  <c:v>100</c:v>
                </c:pt>
                <c:pt idx="48">
                  <c:v>100</c:v>
                </c:pt>
                <c:pt idx="49">
                  <c:v>100</c:v>
                </c:pt>
                <c:pt idx="50">
                  <c:v>100</c:v>
                </c:pt>
                <c:pt idx="51">
                  <c:v>100</c:v>
                </c:pt>
                <c:pt idx="52">
                  <c:v>100</c:v>
                </c:pt>
                <c:pt idx="53">
                  <c:v>100</c:v>
                </c:pt>
                <c:pt idx="54">
                  <c:v>100</c:v>
                </c:pt>
                <c:pt idx="55">
                  <c:v>100</c:v>
                </c:pt>
                <c:pt idx="56">
                  <c:v>100</c:v>
                </c:pt>
                <c:pt idx="57">
                  <c:v>100</c:v>
                </c:pt>
                <c:pt idx="58">
                  <c:v>100</c:v>
                </c:pt>
                <c:pt idx="59">
                  <c:v>100</c:v>
                </c:pt>
                <c:pt idx="60">
                  <c:v>100</c:v>
                </c:pt>
                <c:pt idx="61">
                  <c:v>100</c:v>
                </c:pt>
                <c:pt idx="62">
                  <c:v>100</c:v>
                </c:pt>
                <c:pt idx="63">
                  <c:v>100</c:v>
                </c:pt>
                <c:pt idx="64">
                  <c:v>100</c:v>
                </c:pt>
                <c:pt idx="65">
                  <c:v>100</c:v>
                </c:pt>
                <c:pt idx="66">
                  <c:v>100</c:v>
                </c:pt>
                <c:pt idx="67">
                  <c:v>100</c:v>
                </c:pt>
                <c:pt idx="68">
                  <c:v>100</c:v>
                </c:pt>
                <c:pt idx="69">
                  <c:v>100</c:v>
                </c:pt>
                <c:pt idx="70">
                  <c:v>100</c:v>
                </c:pt>
                <c:pt idx="71">
                  <c:v>100</c:v>
                </c:pt>
                <c:pt idx="72">
                  <c:v>100</c:v>
                </c:pt>
                <c:pt idx="73">
                  <c:v>100</c:v>
                </c:pt>
                <c:pt idx="74">
                  <c:v>100</c:v>
                </c:pt>
                <c:pt idx="75">
                  <c:v>100</c:v>
                </c:pt>
                <c:pt idx="76">
                  <c:v>100</c:v>
                </c:pt>
                <c:pt idx="77">
                  <c:v>100</c:v>
                </c:pt>
                <c:pt idx="78">
                  <c:v>100</c:v>
                </c:pt>
                <c:pt idx="79">
                  <c:v>100</c:v>
                </c:pt>
                <c:pt idx="80">
                  <c:v>100</c:v>
                </c:pt>
                <c:pt idx="81">
                  <c:v>100</c:v>
                </c:pt>
                <c:pt idx="82">
                  <c:v>100</c:v>
                </c:pt>
                <c:pt idx="83">
                  <c:v>100</c:v>
                </c:pt>
                <c:pt idx="84">
                  <c:v>100</c:v>
                </c:pt>
                <c:pt idx="85">
                  <c:v>100</c:v>
                </c:pt>
                <c:pt idx="86">
                  <c:v>100</c:v>
                </c:pt>
                <c:pt idx="87">
                  <c:v>100</c:v>
                </c:pt>
                <c:pt idx="88">
                  <c:v>100</c:v>
                </c:pt>
                <c:pt idx="89">
                  <c:v>100</c:v>
                </c:pt>
                <c:pt idx="90">
                  <c:v>100</c:v>
                </c:pt>
                <c:pt idx="91">
                  <c:v>100</c:v>
                </c:pt>
                <c:pt idx="92">
                  <c:v>100</c:v>
                </c:pt>
                <c:pt idx="93">
                  <c:v>100</c:v>
                </c:pt>
                <c:pt idx="94">
                  <c:v>100</c:v>
                </c:pt>
                <c:pt idx="95">
                  <c:v>100</c:v>
                </c:pt>
                <c:pt idx="96">
                  <c:v>100</c:v>
                </c:pt>
                <c:pt idx="97">
                  <c:v>100</c:v>
                </c:pt>
                <c:pt idx="98">
                  <c:v>100</c:v>
                </c:pt>
                <c:pt idx="99">
                  <c:v>100</c:v>
                </c:pt>
                <c:pt idx="100">
                  <c:v>100</c:v>
                </c:pt>
                <c:pt idx="101">
                  <c:v>100</c:v>
                </c:pt>
                <c:pt idx="102">
                  <c:v>100</c:v>
                </c:pt>
                <c:pt idx="103">
                  <c:v>100</c:v>
                </c:pt>
                <c:pt idx="104">
                  <c:v>100</c:v>
                </c:pt>
                <c:pt idx="105">
                  <c:v>100</c:v>
                </c:pt>
                <c:pt idx="106">
                  <c:v>100</c:v>
                </c:pt>
                <c:pt idx="107">
                  <c:v>100</c:v>
                </c:pt>
                <c:pt idx="108">
                  <c:v>100</c:v>
                </c:pt>
                <c:pt idx="109">
                  <c:v>100</c:v>
                </c:pt>
                <c:pt idx="110">
                  <c:v>100</c:v>
                </c:pt>
                <c:pt idx="111">
                  <c:v>100</c:v>
                </c:pt>
                <c:pt idx="112">
                  <c:v>100</c:v>
                </c:pt>
                <c:pt idx="113">
                  <c:v>100</c:v>
                </c:pt>
                <c:pt idx="114">
                  <c:v>100</c:v>
                </c:pt>
                <c:pt idx="115">
                  <c:v>100</c:v>
                </c:pt>
                <c:pt idx="116">
                  <c:v>100</c:v>
                </c:pt>
                <c:pt idx="117">
                  <c:v>100</c:v>
                </c:pt>
                <c:pt idx="118">
                  <c:v>100</c:v>
                </c:pt>
                <c:pt idx="119">
                  <c:v>100</c:v>
                </c:pt>
                <c:pt idx="120">
                  <c:v>100</c:v>
                </c:pt>
                <c:pt idx="121">
                  <c:v>100</c:v>
                </c:pt>
                <c:pt idx="122">
                  <c:v>100</c:v>
                </c:pt>
                <c:pt idx="123">
                  <c:v>100</c:v>
                </c:pt>
                <c:pt idx="124">
                  <c:v>100</c:v>
                </c:pt>
                <c:pt idx="125">
                  <c:v>100</c:v>
                </c:pt>
                <c:pt idx="126">
                  <c:v>100</c:v>
                </c:pt>
                <c:pt idx="127">
                  <c:v>100</c:v>
                </c:pt>
                <c:pt idx="128">
                  <c:v>100</c:v>
                </c:pt>
                <c:pt idx="129">
                  <c:v>100</c:v>
                </c:pt>
                <c:pt idx="130">
                  <c:v>100</c:v>
                </c:pt>
                <c:pt idx="131">
                  <c:v>100</c:v>
                </c:pt>
                <c:pt idx="132">
                  <c:v>100</c:v>
                </c:pt>
                <c:pt idx="133">
                  <c:v>100</c:v>
                </c:pt>
                <c:pt idx="134">
                  <c:v>100</c:v>
                </c:pt>
                <c:pt idx="135">
                  <c:v>100</c:v>
                </c:pt>
                <c:pt idx="136">
                  <c:v>100</c:v>
                </c:pt>
                <c:pt idx="137">
                  <c:v>100</c:v>
                </c:pt>
                <c:pt idx="138">
                  <c:v>100</c:v>
                </c:pt>
                <c:pt idx="139">
                  <c:v>100</c:v>
                </c:pt>
                <c:pt idx="140">
                  <c:v>100</c:v>
                </c:pt>
                <c:pt idx="141">
                  <c:v>100</c:v>
                </c:pt>
                <c:pt idx="142">
                  <c:v>100</c:v>
                </c:pt>
                <c:pt idx="143">
                  <c:v>100</c:v>
                </c:pt>
                <c:pt idx="144">
                  <c:v>100</c:v>
                </c:pt>
                <c:pt idx="145">
                  <c:v>100</c:v>
                </c:pt>
                <c:pt idx="146">
                  <c:v>100</c:v>
                </c:pt>
                <c:pt idx="147">
                  <c:v>100</c:v>
                </c:pt>
                <c:pt idx="148">
                  <c:v>100</c:v>
                </c:pt>
                <c:pt idx="149">
                  <c:v>100</c:v>
                </c:pt>
                <c:pt idx="150">
                  <c:v>100</c:v>
                </c:pt>
                <c:pt idx="151">
                  <c:v>100</c:v>
                </c:pt>
                <c:pt idx="152">
                  <c:v>100</c:v>
                </c:pt>
                <c:pt idx="153">
                  <c:v>100</c:v>
                </c:pt>
                <c:pt idx="154">
                  <c:v>100</c:v>
                </c:pt>
                <c:pt idx="155">
                  <c:v>100</c:v>
                </c:pt>
                <c:pt idx="156">
                  <c:v>100</c:v>
                </c:pt>
                <c:pt idx="157">
                  <c:v>100</c:v>
                </c:pt>
                <c:pt idx="158">
                  <c:v>100</c:v>
                </c:pt>
                <c:pt idx="159">
                  <c:v>100</c:v>
                </c:pt>
                <c:pt idx="160">
                  <c:v>100</c:v>
                </c:pt>
                <c:pt idx="161">
                  <c:v>100</c:v>
                </c:pt>
                <c:pt idx="162">
                  <c:v>100</c:v>
                </c:pt>
                <c:pt idx="163">
                  <c:v>100</c:v>
                </c:pt>
                <c:pt idx="164">
                  <c:v>100</c:v>
                </c:pt>
                <c:pt idx="165">
                  <c:v>100</c:v>
                </c:pt>
                <c:pt idx="166">
                  <c:v>100</c:v>
                </c:pt>
                <c:pt idx="167">
                  <c:v>100</c:v>
                </c:pt>
                <c:pt idx="168">
                  <c:v>100</c:v>
                </c:pt>
                <c:pt idx="169">
                  <c:v>100</c:v>
                </c:pt>
                <c:pt idx="170">
                  <c:v>100</c:v>
                </c:pt>
                <c:pt idx="171">
                  <c:v>100</c:v>
                </c:pt>
                <c:pt idx="172">
                  <c:v>100</c:v>
                </c:pt>
                <c:pt idx="173">
                  <c:v>100</c:v>
                </c:pt>
                <c:pt idx="174">
                  <c:v>100</c:v>
                </c:pt>
                <c:pt idx="175">
                  <c:v>100</c:v>
                </c:pt>
                <c:pt idx="176">
                  <c:v>100</c:v>
                </c:pt>
                <c:pt idx="177">
                  <c:v>100</c:v>
                </c:pt>
                <c:pt idx="178">
                  <c:v>100</c:v>
                </c:pt>
                <c:pt idx="179">
                  <c:v>100</c:v>
                </c:pt>
                <c:pt idx="180">
                  <c:v>100</c:v>
                </c:pt>
                <c:pt idx="181">
                  <c:v>100</c:v>
                </c:pt>
                <c:pt idx="182">
                  <c:v>100</c:v>
                </c:pt>
                <c:pt idx="183">
                  <c:v>100</c:v>
                </c:pt>
                <c:pt idx="184">
                  <c:v>100</c:v>
                </c:pt>
                <c:pt idx="185">
                  <c:v>100</c:v>
                </c:pt>
                <c:pt idx="186">
                  <c:v>100</c:v>
                </c:pt>
                <c:pt idx="187">
                  <c:v>100</c:v>
                </c:pt>
                <c:pt idx="188">
                  <c:v>100</c:v>
                </c:pt>
                <c:pt idx="189">
                  <c:v>100</c:v>
                </c:pt>
                <c:pt idx="190">
                  <c:v>100</c:v>
                </c:pt>
                <c:pt idx="191">
                  <c:v>100</c:v>
                </c:pt>
                <c:pt idx="192">
                  <c:v>100</c:v>
                </c:pt>
                <c:pt idx="193">
                  <c:v>100</c:v>
                </c:pt>
                <c:pt idx="194">
                  <c:v>100</c:v>
                </c:pt>
                <c:pt idx="195">
                  <c:v>100</c:v>
                </c:pt>
                <c:pt idx="196">
                  <c:v>100</c:v>
                </c:pt>
                <c:pt idx="197">
                  <c:v>100</c:v>
                </c:pt>
                <c:pt idx="198">
                  <c:v>100</c:v>
                </c:pt>
                <c:pt idx="199">
                  <c:v>100</c:v>
                </c:pt>
                <c:pt idx="200">
                  <c:v>100</c:v>
                </c:pt>
                <c:pt idx="201">
                  <c:v>100</c:v>
                </c:pt>
                <c:pt idx="202">
                  <c:v>100</c:v>
                </c:pt>
                <c:pt idx="203">
                  <c:v>100</c:v>
                </c:pt>
                <c:pt idx="204">
                  <c:v>100</c:v>
                </c:pt>
                <c:pt idx="205">
                  <c:v>100</c:v>
                </c:pt>
                <c:pt idx="206">
                  <c:v>100</c:v>
                </c:pt>
                <c:pt idx="207">
                  <c:v>100</c:v>
                </c:pt>
                <c:pt idx="208">
                  <c:v>100</c:v>
                </c:pt>
                <c:pt idx="209">
                  <c:v>100</c:v>
                </c:pt>
                <c:pt idx="210">
                  <c:v>100</c:v>
                </c:pt>
                <c:pt idx="211">
                  <c:v>100</c:v>
                </c:pt>
                <c:pt idx="212">
                  <c:v>100</c:v>
                </c:pt>
                <c:pt idx="213">
                  <c:v>100</c:v>
                </c:pt>
                <c:pt idx="214">
                  <c:v>100</c:v>
                </c:pt>
                <c:pt idx="215">
                  <c:v>100</c:v>
                </c:pt>
                <c:pt idx="216">
                  <c:v>100</c:v>
                </c:pt>
                <c:pt idx="217">
                  <c:v>100</c:v>
                </c:pt>
                <c:pt idx="218">
                  <c:v>100</c:v>
                </c:pt>
                <c:pt idx="219">
                  <c:v>100</c:v>
                </c:pt>
                <c:pt idx="220">
                  <c:v>100</c:v>
                </c:pt>
                <c:pt idx="221">
                  <c:v>100</c:v>
                </c:pt>
                <c:pt idx="222">
                  <c:v>100</c:v>
                </c:pt>
                <c:pt idx="223">
                  <c:v>100</c:v>
                </c:pt>
                <c:pt idx="224">
                  <c:v>100</c:v>
                </c:pt>
                <c:pt idx="225">
                  <c:v>100</c:v>
                </c:pt>
                <c:pt idx="226">
                  <c:v>100</c:v>
                </c:pt>
                <c:pt idx="227">
                  <c:v>100</c:v>
                </c:pt>
                <c:pt idx="228">
                  <c:v>100</c:v>
                </c:pt>
                <c:pt idx="229">
                  <c:v>100</c:v>
                </c:pt>
                <c:pt idx="230">
                  <c:v>100</c:v>
                </c:pt>
                <c:pt idx="231">
                  <c:v>100</c:v>
                </c:pt>
                <c:pt idx="232">
                  <c:v>100</c:v>
                </c:pt>
                <c:pt idx="233">
                  <c:v>100</c:v>
                </c:pt>
                <c:pt idx="234">
                  <c:v>100</c:v>
                </c:pt>
                <c:pt idx="235">
                  <c:v>100</c:v>
                </c:pt>
                <c:pt idx="236">
                  <c:v>100</c:v>
                </c:pt>
                <c:pt idx="237">
                  <c:v>100</c:v>
                </c:pt>
                <c:pt idx="238">
                  <c:v>100</c:v>
                </c:pt>
                <c:pt idx="239">
                  <c:v>100</c:v>
                </c:pt>
                <c:pt idx="240">
                  <c:v>100</c:v>
                </c:pt>
                <c:pt idx="241">
                  <c:v>100</c:v>
                </c:pt>
                <c:pt idx="242">
                  <c:v>100</c:v>
                </c:pt>
                <c:pt idx="243">
                  <c:v>100</c:v>
                </c:pt>
                <c:pt idx="244">
                  <c:v>100</c:v>
                </c:pt>
                <c:pt idx="245">
                  <c:v>100</c:v>
                </c:pt>
                <c:pt idx="246">
                  <c:v>100</c:v>
                </c:pt>
                <c:pt idx="247">
                  <c:v>100</c:v>
                </c:pt>
                <c:pt idx="248">
                  <c:v>100</c:v>
                </c:pt>
                <c:pt idx="249">
                  <c:v>100</c:v>
                </c:pt>
                <c:pt idx="250">
                  <c:v>100</c:v>
                </c:pt>
                <c:pt idx="251">
                  <c:v>100</c:v>
                </c:pt>
                <c:pt idx="252">
                  <c:v>100</c:v>
                </c:pt>
                <c:pt idx="253">
                  <c:v>100</c:v>
                </c:pt>
                <c:pt idx="254">
                  <c:v>100</c:v>
                </c:pt>
                <c:pt idx="255">
                  <c:v>100</c:v>
                </c:pt>
                <c:pt idx="256">
                  <c:v>100</c:v>
                </c:pt>
                <c:pt idx="257">
                  <c:v>100</c:v>
                </c:pt>
                <c:pt idx="258">
                  <c:v>100</c:v>
                </c:pt>
                <c:pt idx="259">
                  <c:v>100</c:v>
                </c:pt>
                <c:pt idx="260">
                  <c:v>100</c:v>
                </c:pt>
                <c:pt idx="261">
                  <c:v>100</c:v>
                </c:pt>
                <c:pt idx="262">
                  <c:v>100</c:v>
                </c:pt>
                <c:pt idx="263">
                  <c:v>100</c:v>
                </c:pt>
                <c:pt idx="264">
                  <c:v>100</c:v>
                </c:pt>
                <c:pt idx="265">
                  <c:v>100</c:v>
                </c:pt>
                <c:pt idx="266">
                  <c:v>100</c:v>
                </c:pt>
                <c:pt idx="267">
                  <c:v>100</c:v>
                </c:pt>
                <c:pt idx="268">
                  <c:v>100</c:v>
                </c:pt>
                <c:pt idx="269">
                  <c:v>100</c:v>
                </c:pt>
                <c:pt idx="270">
                  <c:v>100</c:v>
                </c:pt>
                <c:pt idx="271">
                  <c:v>100</c:v>
                </c:pt>
                <c:pt idx="272">
                  <c:v>100</c:v>
                </c:pt>
                <c:pt idx="273">
                  <c:v>100</c:v>
                </c:pt>
                <c:pt idx="274">
                  <c:v>100</c:v>
                </c:pt>
              </c:numCache>
            </c:numRef>
          </c:val>
          <c:smooth val="0"/>
          <c:extLst>
            <c:ext xmlns:c16="http://schemas.microsoft.com/office/drawing/2014/chart" uri="{C3380CC4-5D6E-409C-BE32-E72D297353CC}">
              <c16:uniqueId val="{00000002-AE8F-4A52-AEE5-FC28BDC6D6A7}"/>
            </c:ext>
          </c:extLst>
        </c:ser>
        <c:ser>
          <c:idx val="3"/>
          <c:order val="3"/>
          <c:spPr>
            <a:ln w="28575" cap="rnd">
              <a:solidFill>
                <a:schemeClr val="accent4"/>
              </a:solidFill>
              <a:round/>
            </a:ln>
            <a:effectLst/>
          </c:spPr>
          <c:marker>
            <c:symbol val="none"/>
          </c:marker>
          <c:val>
            <c:numRef>
              <c:f>'VM ts EPCI'!$H$1:$H$279</c:f>
              <c:numCache>
                <c:formatCode>General</c:formatCode>
                <c:ptCount val="279"/>
                <c:pt idx="1">
                  <c:v>150</c:v>
                </c:pt>
                <c:pt idx="2">
                  <c:v>150</c:v>
                </c:pt>
                <c:pt idx="3">
                  <c:v>150</c:v>
                </c:pt>
                <c:pt idx="4">
                  <c:v>150</c:v>
                </c:pt>
                <c:pt idx="5">
                  <c:v>150</c:v>
                </c:pt>
                <c:pt idx="6">
                  <c:v>150</c:v>
                </c:pt>
                <c:pt idx="7">
                  <c:v>150</c:v>
                </c:pt>
                <c:pt idx="8">
                  <c:v>150</c:v>
                </c:pt>
                <c:pt idx="9">
                  <c:v>150</c:v>
                </c:pt>
                <c:pt idx="10">
                  <c:v>150</c:v>
                </c:pt>
                <c:pt idx="11">
                  <c:v>150</c:v>
                </c:pt>
                <c:pt idx="12">
                  <c:v>150</c:v>
                </c:pt>
                <c:pt idx="13">
                  <c:v>150</c:v>
                </c:pt>
                <c:pt idx="14">
                  <c:v>150</c:v>
                </c:pt>
                <c:pt idx="15">
                  <c:v>150</c:v>
                </c:pt>
                <c:pt idx="16">
                  <c:v>150</c:v>
                </c:pt>
                <c:pt idx="17">
                  <c:v>150</c:v>
                </c:pt>
                <c:pt idx="18">
                  <c:v>150</c:v>
                </c:pt>
                <c:pt idx="19">
                  <c:v>150</c:v>
                </c:pt>
                <c:pt idx="20">
                  <c:v>150</c:v>
                </c:pt>
                <c:pt idx="21">
                  <c:v>150</c:v>
                </c:pt>
                <c:pt idx="22">
                  <c:v>150</c:v>
                </c:pt>
                <c:pt idx="23">
                  <c:v>150</c:v>
                </c:pt>
                <c:pt idx="24">
                  <c:v>150</c:v>
                </c:pt>
                <c:pt idx="25">
                  <c:v>150</c:v>
                </c:pt>
                <c:pt idx="26">
                  <c:v>150</c:v>
                </c:pt>
                <c:pt idx="27">
                  <c:v>150</c:v>
                </c:pt>
                <c:pt idx="28">
                  <c:v>150</c:v>
                </c:pt>
                <c:pt idx="29">
                  <c:v>150</c:v>
                </c:pt>
                <c:pt idx="30">
                  <c:v>150</c:v>
                </c:pt>
                <c:pt idx="31">
                  <c:v>150</c:v>
                </c:pt>
                <c:pt idx="32">
                  <c:v>150</c:v>
                </c:pt>
                <c:pt idx="33">
                  <c:v>150</c:v>
                </c:pt>
                <c:pt idx="34">
                  <c:v>150</c:v>
                </c:pt>
                <c:pt idx="35">
                  <c:v>150</c:v>
                </c:pt>
                <c:pt idx="36">
                  <c:v>150</c:v>
                </c:pt>
                <c:pt idx="37">
                  <c:v>150</c:v>
                </c:pt>
                <c:pt idx="38">
                  <c:v>150</c:v>
                </c:pt>
                <c:pt idx="39">
                  <c:v>150</c:v>
                </c:pt>
                <c:pt idx="40">
                  <c:v>150</c:v>
                </c:pt>
                <c:pt idx="41">
                  <c:v>150</c:v>
                </c:pt>
                <c:pt idx="42">
                  <c:v>150</c:v>
                </c:pt>
                <c:pt idx="43">
                  <c:v>150</c:v>
                </c:pt>
                <c:pt idx="44">
                  <c:v>150</c:v>
                </c:pt>
                <c:pt idx="45">
                  <c:v>150</c:v>
                </c:pt>
                <c:pt idx="46">
                  <c:v>150</c:v>
                </c:pt>
                <c:pt idx="47">
                  <c:v>150</c:v>
                </c:pt>
                <c:pt idx="48">
                  <c:v>150</c:v>
                </c:pt>
                <c:pt idx="49">
                  <c:v>150</c:v>
                </c:pt>
                <c:pt idx="50">
                  <c:v>150</c:v>
                </c:pt>
                <c:pt idx="51">
                  <c:v>150</c:v>
                </c:pt>
                <c:pt idx="52">
                  <c:v>150</c:v>
                </c:pt>
                <c:pt idx="53">
                  <c:v>150</c:v>
                </c:pt>
                <c:pt idx="54">
                  <c:v>150</c:v>
                </c:pt>
                <c:pt idx="55">
                  <c:v>150</c:v>
                </c:pt>
                <c:pt idx="56">
                  <c:v>150</c:v>
                </c:pt>
                <c:pt idx="57">
                  <c:v>150</c:v>
                </c:pt>
                <c:pt idx="58">
                  <c:v>150</c:v>
                </c:pt>
                <c:pt idx="59">
                  <c:v>150</c:v>
                </c:pt>
                <c:pt idx="60">
                  <c:v>150</c:v>
                </c:pt>
                <c:pt idx="61">
                  <c:v>150</c:v>
                </c:pt>
                <c:pt idx="62">
                  <c:v>150</c:v>
                </c:pt>
                <c:pt idx="63">
                  <c:v>150</c:v>
                </c:pt>
                <c:pt idx="64">
                  <c:v>150</c:v>
                </c:pt>
                <c:pt idx="65">
                  <c:v>150</c:v>
                </c:pt>
                <c:pt idx="66">
                  <c:v>150</c:v>
                </c:pt>
                <c:pt idx="67">
                  <c:v>150</c:v>
                </c:pt>
                <c:pt idx="68">
                  <c:v>150</c:v>
                </c:pt>
                <c:pt idx="69">
                  <c:v>150</c:v>
                </c:pt>
                <c:pt idx="70">
                  <c:v>150</c:v>
                </c:pt>
                <c:pt idx="71">
                  <c:v>150</c:v>
                </c:pt>
                <c:pt idx="72">
                  <c:v>150</c:v>
                </c:pt>
                <c:pt idx="73">
                  <c:v>150</c:v>
                </c:pt>
                <c:pt idx="74">
                  <c:v>150</c:v>
                </c:pt>
                <c:pt idx="75">
                  <c:v>150</c:v>
                </c:pt>
                <c:pt idx="76">
                  <c:v>150</c:v>
                </c:pt>
                <c:pt idx="77">
                  <c:v>150</c:v>
                </c:pt>
                <c:pt idx="78">
                  <c:v>150</c:v>
                </c:pt>
                <c:pt idx="79">
                  <c:v>150</c:v>
                </c:pt>
                <c:pt idx="80">
                  <c:v>150</c:v>
                </c:pt>
                <c:pt idx="81">
                  <c:v>150</c:v>
                </c:pt>
                <c:pt idx="82">
                  <c:v>150</c:v>
                </c:pt>
                <c:pt idx="83">
                  <c:v>150</c:v>
                </c:pt>
                <c:pt idx="84">
                  <c:v>150</c:v>
                </c:pt>
                <c:pt idx="85">
                  <c:v>150</c:v>
                </c:pt>
                <c:pt idx="86">
                  <c:v>150</c:v>
                </c:pt>
                <c:pt idx="87">
                  <c:v>150</c:v>
                </c:pt>
                <c:pt idx="88">
                  <c:v>150</c:v>
                </c:pt>
                <c:pt idx="89">
                  <c:v>150</c:v>
                </c:pt>
                <c:pt idx="90">
                  <c:v>150</c:v>
                </c:pt>
                <c:pt idx="91">
                  <c:v>150</c:v>
                </c:pt>
                <c:pt idx="92">
                  <c:v>150</c:v>
                </c:pt>
                <c:pt idx="93">
                  <c:v>150</c:v>
                </c:pt>
                <c:pt idx="94">
                  <c:v>150</c:v>
                </c:pt>
                <c:pt idx="95">
                  <c:v>150</c:v>
                </c:pt>
                <c:pt idx="96">
                  <c:v>150</c:v>
                </c:pt>
                <c:pt idx="97">
                  <c:v>150</c:v>
                </c:pt>
                <c:pt idx="98">
                  <c:v>150</c:v>
                </c:pt>
                <c:pt idx="99">
                  <c:v>150</c:v>
                </c:pt>
                <c:pt idx="100">
                  <c:v>150</c:v>
                </c:pt>
                <c:pt idx="101">
                  <c:v>150</c:v>
                </c:pt>
                <c:pt idx="102">
                  <c:v>150</c:v>
                </c:pt>
                <c:pt idx="103">
                  <c:v>150</c:v>
                </c:pt>
                <c:pt idx="104">
                  <c:v>150</c:v>
                </c:pt>
                <c:pt idx="105">
                  <c:v>150</c:v>
                </c:pt>
                <c:pt idx="106">
                  <c:v>150</c:v>
                </c:pt>
                <c:pt idx="107">
                  <c:v>150</c:v>
                </c:pt>
                <c:pt idx="108">
                  <c:v>150</c:v>
                </c:pt>
                <c:pt idx="109">
                  <c:v>150</c:v>
                </c:pt>
                <c:pt idx="110">
                  <c:v>150</c:v>
                </c:pt>
                <c:pt idx="111">
                  <c:v>150</c:v>
                </c:pt>
                <c:pt idx="112">
                  <c:v>150</c:v>
                </c:pt>
                <c:pt idx="113">
                  <c:v>150</c:v>
                </c:pt>
                <c:pt idx="114">
                  <c:v>150</c:v>
                </c:pt>
                <c:pt idx="115">
                  <c:v>150</c:v>
                </c:pt>
                <c:pt idx="116">
                  <c:v>150</c:v>
                </c:pt>
                <c:pt idx="117">
                  <c:v>150</c:v>
                </c:pt>
                <c:pt idx="118">
                  <c:v>150</c:v>
                </c:pt>
                <c:pt idx="119">
                  <c:v>150</c:v>
                </c:pt>
                <c:pt idx="120">
                  <c:v>150</c:v>
                </c:pt>
                <c:pt idx="121">
                  <c:v>150</c:v>
                </c:pt>
                <c:pt idx="122">
                  <c:v>150</c:v>
                </c:pt>
                <c:pt idx="123">
                  <c:v>150</c:v>
                </c:pt>
                <c:pt idx="124">
                  <c:v>150</c:v>
                </c:pt>
                <c:pt idx="125">
                  <c:v>150</c:v>
                </c:pt>
                <c:pt idx="126">
                  <c:v>150</c:v>
                </c:pt>
                <c:pt idx="127">
                  <c:v>150</c:v>
                </c:pt>
                <c:pt idx="128">
                  <c:v>150</c:v>
                </c:pt>
                <c:pt idx="129">
                  <c:v>150</c:v>
                </c:pt>
                <c:pt idx="130">
                  <c:v>150</c:v>
                </c:pt>
                <c:pt idx="131">
                  <c:v>150</c:v>
                </c:pt>
                <c:pt idx="132">
                  <c:v>150</c:v>
                </c:pt>
                <c:pt idx="133">
                  <c:v>150</c:v>
                </c:pt>
                <c:pt idx="134">
                  <c:v>150</c:v>
                </c:pt>
                <c:pt idx="135">
                  <c:v>150</c:v>
                </c:pt>
                <c:pt idx="136">
                  <c:v>150</c:v>
                </c:pt>
                <c:pt idx="137">
                  <c:v>150</c:v>
                </c:pt>
                <c:pt idx="138">
                  <c:v>150</c:v>
                </c:pt>
                <c:pt idx="139">
                  <c:v>150</c:v>
                </c:pt>
                <c:pt idx="140">
                  <c:v>150</c:v>
                </c:pt>
                <c:pt idx="141">
                  <c:v>150</c:v>
                </c:pt>
                <c:pt idx="142">
                  <c:v>150</c:v>
                </c:pt>
                <c:pt idx="143">
                  <c:v>150</c:v>
                </c:pt>
                <c:pt idx="144">
                  <c:v>150</c:v>
                </c:pt>
                <c:pt idx="145">
                  <c:v>150</c:v>
                </c:pt>
                <c:pt idx="146">
                  <c:v>150</c:v>
                </c:pt>
                <c:pt idx="147">
                  <c:v>150</c:v>
                </c:pt>
                <c:pt idx="148">
                  <c:v>150</c:v>
                </c:pt>
                <c:pt idx="149">
                  <c:v>150</c:v>
                </c:pt>
                <c:pt idx="150">
                  <c:v>150</c:v>
                </c:pt>
                <c:pt idx="151">
                  <c:v>150</c:v>
                </c:pt>
                <c:pt idx="152">
                  <c:v>150</c:v>
                </c:pt>
                <c:pt idx="153">
                  <c:v>150</c:v>
                </c:pt>
                <c:pt idx="154">
                  <c:v>150</c:v>
                </c:pt>
                <c:pt idx="155">
                  <c:v>150</c:v>
                </c:pt>
                <c:pt idx="156">
                  <c:v>150</c:v>
                </c:pt>
                <c:pt idx="157">
                  <c:v>150</c:v>
                </c:pt>
                <c:pt idx="158">
                  <c:v>150</c:v>
                </c:pt>
                <c:pt idx="159">
                  <c:v>150</c:v>
                </c:pt>
                <c:pt idx="160">
                  <c:v>150</c:v>
                </c:pt>
                <c:pt idx="161">
                  <c:v>150</c:v>
                </c:pt>
                <c:pt idx="162">
                  <c:v>150</c:v>
                </c:pt>
                <c:pt idx="163">
                  <c:v>150</c:v>
                </c:pt>
                <c:pt idx="164">
                  <c:v>150</c:v>
                </c:pt>
                <c:pt idx="165">
                  <c:v>150</c:v>
                </c:pt>
                <c:pt idx="166">
                  <c:v>150</c:v>
                </c:pt>
                <c:pt idx="167">
                  <c:v>150</c:v>
                </c:pt>
                <c:pt idx="168">
                  <c:v>150</c:v>
                </c:pt>
                <c:pt idx="169">
                  <c:v>150</c:v>
                </c:pt>
                <c:pt idx="170">
                  <c:v>150</c:v>
                </c:pt>
                <c:pt idx="171">
                  <c:v>150</c:v>
                </c:pt>
                <c:pt idx="172">
                  <c:v>150</c:v>
                </c:pt>
                <c:pt idx="173">
                  <c:v>150</c:v>
                </c:pt>
                <c:pt idx="174">
                  <c:v>150</c:v>
                </c:pt>
                <c:pt idx="175">
                  <c:v>150</c:v>
                </c:pt>
                <c:pt idx="176">
                  <c:v>150</c:v>
                </c:pt>
                <c:pt idx="177">
                  <c:v>150</c:v>
                </c:pt>
                <c:pt idx="178">
                  <c:v>150</c:v>
                </c:pt>
                <c:pt idx="179">
                  <c:v>150</c:v>
                </c:pt>
                <c:pt idx="180">
                  <c:v>150</c:v>
                </c:pt>
                <c:pt idx="181">
                  <c:v>150</c:v>
                </c:pt>
                <c:pt idx="182">
                  <c:v>150</c:v>
                </c:pt>
                <c:pt idx="183">
                  <c:v>150</c:v>
                </c:pt>
                <c:pt idx="184">
                  <c:v>150</c:v>
                </c:pt>
                <c:pt idx="185">
                  <c:v>150</c:v>
                </c:pt>
                <c:pt idx="186">
                  <c:v>150</c:v>
                </c:pt>
                <c:pt idx="187">
                  <c:v>150</c:v>
                </c:pt>
                <c:pt idx="188">
                  <c:v>150</c:v>
                </c:pt>
                <c:pt idx="189">
                  <c:v>150</c:v>
                </c:pt>
                <c:pt idx="190">
                  <c:v>150</c:v>
                </c:pt>
                <c:pt idx="191">
                  <c:v>150</c:v>
                </c:pt>
                <c:pt idx="192">
                  <c:v>150</c:v>
                </c:pt>
                <c:pt idx="193">
                  <c:v>150</c:v>
                </c:pt>
                <c:pt idx="194">
                  <c:v>150</c:v>
                </c:pt>
                <c:pt idx="195">
                  <c:v>150</c:v>
                </c:pt>
                <c:pt idx="196">
                  <c:v>150</c:v>
                </c:pt>
                <c:pt idx="197">
                  <c:v>150</c:v>
                </c:pt>
                <c:pt idx="198">
                  <c:v>150</c:v>
                </c:pt>
                <c:pt idx="199">
                  <c:v>150</c:v>
                </c:pt>
                <c:pt idx="200">
                  <c:v>150</c:v>
                </c:pt>
                <c:pt idx="201">
                  <c:v>150</c:v>
                </c:pt>
                <c:pt idx="202">
                  <c:v>150</c:v>
                </c:pt>
                <c:pt idx="203">
                  <c:v>150</c:v>
                </c:pt>
                <c:pt idx="204">
                  <c:v>150</c:v>
                </c:pt>
                <c:pt idx="205">
                  <c:v>150</c:v>
                </c:pt>
                <c:pt idx="206">
                  <c:v>150</c:v>
                </c:pt>
                <c:pt idx="207">
                  <c:v>150</c:v>
                </c:pt>
                <c:pt idx="208">
                  <c:v>150</c:v>
                </c:pt>
                <c:pt idx="209">
                  <c:v>150</c:v>
                </c:pt>
                <c:pt idx="210">
                  <c:v>150</c:v>
                </c:pt>
                <c:pt idx="211">
                  <c:v>150</c:v>
                </c:pt>
                <c:pt idx="212">
                  <c:v>150</c:v>
                </c:pt>
                <c:pt idx="213">
                  <c:v>150</c:v>
                </c:pt>
                <c:pt idx="214">
                  <c:v>150</c:v>
                </c:pt>
                <c:pt idx="215">
                  <c:v>150</c:v>
                </c:pt>
                <c:pt idx="216">
                  <c:v>150</c:v>
                </c:pt>
                <c:pt idx="217">
                  <c:v>150</c:v>
                </c:pt>
                <c:pt idx="218">
                  <c:v>150</c:v>
                </c:pt>
                <c:pt idx="219">
                  <c:v>150</c:v>
                </c:pt>
                <c:pt idx="220">
                  <c:v>150</c:v>
                </c:pt>
                <c:pt idx="221">
                  <c:v>150</c:v>
                </c:pt>
                <c:pt idx="222">
                  <c:v>150</c:v>
                </c:pt>
                <c:pt idx="223">
                  <c:v>150</c:v>
                </c:pt>
                <c:pt idx="224">
                  <c:v>150</c:v>
                </c:pt>
                <c:pt idx="225">
                  <c:v>150</c:v>
                </c:pt>
                <c:pt idx="226">
                  <c:v>150</c:v>
                </c:pt>
                <c:pt idx="227">
                  <c:v>150</c:v>
                </c:pt>
                <c:pt idx="228">
                  <c:v>150</c:v>
                </c:pt>
                <c:pt idx="229">
                  <c:v>150</c:v>
                </c:pt>
                <c:pt idx="230">
                  <c:v>150</c:v>
                </c:pt>
                <c:pt idx="231">
                  <c:v>150</c:v>
                </c:pt>
                <c:pt idx="232">
                  <c:v>150</c:v>
                </c:pt>
                <c:pt idx="233">
                  <c:v>150</c:v>
                </c:pt>
                <c:pt idx="234">
                  <c:v>150</c:v>
                </c:pt>
                <c:pt idx="235">
                  <c:v>150</c:v>
                </c:pt>
                <c:pt idx="236">
                  <c:v>150</c:v>
                </c:pt>
                <c:pt idx="237">
                  <c:v>150</c:v>
                </c:pt>
                <c:pt idx="238">
                  <c:v>150</c:v>
                </c:pt>
                <c:pt idx="239">
                  <c:v>150</c:v>
                </c:pt>
                <c:pt idx="240">
                  <c:v>150</c:v>
                </c:pt>
                <c:pt idx="241">
                  <c:v>150</c:v>
                </c:pt>
                <c:pt idx="242">
                  <c:v>150</c:v>
                </c:pt>
                <c:pt idx="243">
                  <c:v>150</c:v>
                </c:pt>
                <c:pt idx="244">
                  <c:v>150</c:v>
                </c:pt>
                <c:pt idx="245">
                  <c:v>150</c:v>
                </c:pt>
                <c:pt idx="246">
                  <c:v>150</c:v>
                </c:pt>
                <c:pt idx="247">
                  <c:v>150</c:v>
                </c:pt>
                <c:pt idx="248">
                  <c:v>150</c:v>
                </c:pt>
                <c:pt idx="249">
                  <c:v>150</c:v>
                </c:pt>
                <c:pt idx="250">
                  <c:v>150</c:v>
                </c:pt>
                <c:pt idx="251">
                  <c:v>150</c:v>
                </c:pt>
                <c:pt idx="252">
                  <c:v>150</c:v>
                </c:pt>
                <c:pt idx="253">
                  <c:v>150</c:v>
                </c:pt>
                <c:pt idx="254">
                  <c:v>150</c:v>
                </c:pt>
                <c:pt idx="255">
                  <c:v>150</c:v>
                </c:pt>
                <c:pt idx="256">
                  <c:v>150</c:v>
                </c:pt>
                <c:pt idx="257">
                  <c:v>150</c:v>
                </c:pt>
                <c:pt idx="258">
                  <c:v>150</c:v>
                </c:pt>
                <c:pt idx="259">
                  <c:v>150</c:v>
                </c:pt>
                <c:pt idx="260">
                  <c:v>150</c:v>
                </c:pt>
                <c:pt idx="261">
                  <c:v>150</c:v>
                </c:pt>
                <c:pt idx="262">
                  <c:v>150</c:v>
                </c:pt>
                <c:pt idx="263">
                  <c:v>150</c:v>
                </c:pt>
                <c:pt idx="264">
                  <c:v>150</c:v>
                </c:pt>
                <c:pt idx="265">
                  <c:v>150</c:v>
                </c:pt>
                <c:pt idx="266">
                  <c:v>150</c:v>
                </c:pt>
                <c:pt idx="267">
                  <c:v>150</c:v>
                </c:pt>
                <c:pt idx="268">
                  <c:v>150</c:v>
                </c:pt>
                <c:pt idx="269">
                  <c:v>150</c:v>
                </c:pt>
                <c:pt idx="270">
                  <c:v>150</c:v>
                </c:pt>
                <c:pt idx="271">
                  <c:v>150</c:v>
                </c:pt>
                <c:pt idx="272">
                  <c:v>150</c:v>
                </c:pt>
                <c:pt idx="273">
                  <c:v>150</c:v>
                </c:pt>
                <c:pt idx="274">
                  <c:v>150</c:v>
                </c:pt>
              </c:numCache>
            </c:numRef>
          </c:val>
          <c:smooth val="0"/>
          <c:extLst>
            <c:ext xmlns:c16="http://schemas.microsoft.com/office/drawing/2014/chart" uri="{C3380CC4-5D6E-409C-BE32-E72D297353CC}">
              <c16:uniqueId val="{00000003-AE8F-4A52-AEE5-FC28BDC6D6A7}"/>
            </c:ext>
          </c:extLst>
        </c:ser>
        <c:ser>
          <c:idx val="4"/>
          <c:order val="4"/>
          <c:spPr>
            <a:ln w="28575" cap="rnd">
              <a:solidFill>
                <a:schemeClr val="accent5"/>
              </a:solidFill>
              <a:round/>
            </a:ln>
            <a:effectLst/>
          </c:spPr>
          <c:marker>
            <c:symbol val="none"/>
          </c:marker>
          <c:val>
            <c:numRef>
              <c:f>'VM ts EPCI'!$I$1:$I$279</c:f>
              <c:numCache>
                <c:formatCode>General</c:formatCode>
                <c:ptCount val="279"/>
                <c:pt idx="1">
                  <c:v>200</c:v>
                </c:pt>
                <c:pt idx="2">
                  <c:v>200</c:v>
                </c:pt>
                <c:pt idx="3">
                  <c:v>200</c:v>
                </c:pt>
                <c:pt idx="4">
                  <c:v>200</c:v>
                </c:pt>
                <c:pt idx="5">
                  <c:v>200</c:v>
                </c:pt>
                <c:pt idx="6">
                  <c:v>200</c:v>
                </c:pt>
                <c:pt idx="7">
                  <c:v>200</c:v>
                </c:pt>
                <c:pt idx="8">
                  <c:v>200</c:v>
                </c:pt>
                <c:pt idx="9">
                  <c:v>200</c:v>
                </c:pt>
                <c:pt idx="10">
                  <c:v>200</c:v>
                </c:pt>
                <c:pt idx="11">
                  <c:v>200</c:v>
                </c:pt>
                <c:pt idx="12">
                  <c:v>200</c:v>
                </c:pt>
                <c:pt idx="13">
                  <c:v>200</c:v>
                </c:pt>
                <c:pt idx="14">
                  <c:v>200</c:v>
                </c:pt>
                <c:pt idx="15">
                  <c:v>200</c:v>
                </c:pt>
                <c:pt idx="16">
                  <c:v>200</c:v>
                </c:pt>
                <c:pt idx="17">
                  <c:v>200</c:v>
                </c:pt>
                <c:pt idx="18">
                  <c:v>200</c:v>
                </c:pt>
                <c:pt idx="19">
                  <c:v>200</c:v>
                </c:pt>
                <c:pt idx="20">
                  <c:v>200</c:v>
                </c:pt>
                <c:pt idx="21">
                  <c:v>200</c:v>
                </c:pt>
                <c:pt idx="22">
                  <c:v>200</c:v>
                </c:pt>
                <c:pt idx="23">
                  <c:v>200</c:v>
                </c:pt>
                <c:pt idx="24">
                  <c:v>200</c:v>
                </c:pt>
                <c:pt idx="25">
                  <c:v>200</c:v>
                </c:pt>
                <c:pt idx="26">
                  <c:v>200</c:v>
                </c:pt>
                <c:pt idx="27">
                  <c:v>200</c:v>
                </c:pt>
                <c:pt idx="28">
                  <c:v>200</c:v>
                </c:pt>
                <c:pt idx="29">
                  <c:v>200</c:v>
                </c:pt>
                <c:pt idx="30">
                  <c:v>200</c:v>
                </c:pt>
                <c:pt idx="31">
                  <c:v>200</c:v>
                </c:pt>
                <c:pt idx="32">
                  <c:v>200</c:v>
                </c:pt>
                <c:pt idx="33">
                  <c:v>200</c:v>
                </c:pt>
                <c:pt idx="34">
                  <c:v>200</c:v>
                </c:pt>
                <c:pt idx="35">
                  <c:v>200</c:v>
                </c:pt>
                <c:pt idx="36">
                  <c:v>200</c:v>
                </c:pt>
                <c:pt idx="37">
                  <c:v>200</c:v>
                </c:pt>
                <c:pt idx="38">
                  <c:v>200</c:v>
                </c:pt>
                <c:pt idx="39">
                  <c:v>200</c:v>
                </c:pt>
                <c:pt idx="40">
                  <c:v>200</c:v>
                </c:pt>
                <c:pt idx="41">
                  <c:v>200</c:v>
                </c:pt>
                <c:pt idx="42">
                  <c:v>200</c:v>
                </c:pt>
                <c:pt idx="43">
                  <c:v>200</c:v>
                </c:pt>
                <c:pt idx="44">
                  <c:v>200</c:v>
                </c:pt>
                <c:pt idx="45">
                  <c:v>200</c:v>
                </c:pt>
                <c:pt idx="46">
                  <c:v>200</c:v>
                </c:pt>
                <c:pt idx="47">
                  <c:v>200</c:v>
                </c:pt>
                <c:pt idx="48">
                  <c:v>200</c:v>
                </c:pt>
                <c:pt idx="49">
                  <c:v>200</c:v>
                </c:pt>
                <c:pt idx="50">
                  <c:v>200</c:v>
                </c:pt>
                <c:pt idx="51">
                  <c:v>200</c:v>
                </c:pt>
                <c:pt idx="52">
                  <c:v>200</c:v>
                </c:pt>
                <c:pt idx="53">
                  <c:v>200</c:v>
                </c:pt>
                <c:pt idx="54">
                  <c:v>200</c:v>
                </c:pt>
                <c:pt idx="55">
                  <c:v>200</c:v>
                </c:pt>
                <c:pt idx="56">
                  <c:v>200</c:v>
                </c:pt>
                <c:pt idx="57">
                  <c:v>200</c:v>
                </c:pt>
                <c:pt idx="58">
                  <c:v>200</c:v>
                </c:pt>
                <c:pt idx="59">
                  <c:v>200</c:v>
                </c:pt>
                <c:pt idx="60">
                  <c:v>200</c:v>
                </c:pt>
                <c:pt idx="61">
                  <c:v>200</c:v>
                </c:pt>
                <c:pt idx="62">
                  <c:v>200</c:v>
                </c:pt>
                <c:pt idx="63">
                  <c:v>200</c:v>
                </c:pt>
                <c:pt idx="64">
                  <c:v>200</c:v>
                </c:pt>
                <c:pt idx="65">
                  <c:v>200</c:v>
                </c:pt>
                <c:pt idx="66">
                  <c:v>200</c:v>
                </c:pt>
                <c:pt idx="67">
                  <c:v>200</c:v>
                </c:pt>
                <c:pt idx="68">
                  <c:v>200</c:v>
                </c:pt>
                <c:pt idx="69">
                  <c:v>200</c:v>
                </c:pt>
                <c:pt idx="70">
                  <c:v>200</c:v>
                </c:pt>
                <c:pt idx="71">
                  <c:v>200</c:v>
                </c:pt>
                <c:pt idx="72">
                  <c:v>200</c:v>
                </c:pt>
                <c:pt idx="73">
                  <c:v>200</c:v>
                </c:pt>
                <c:pt idx="74">
                  <c:v>200</c:v>
                </c:pt>
                <c:pt idx="75">
                  <c:v>200</c:v>
                </c:pt>
                <c:pt idx="76">
                  <c:v>200</c:v>
                </c:pt>
                <c:pt idx="77">
                  <c:v>200</c:v>
                </c:pt>
                <c:pt idx="78">
                  <c:v>200</c:v>
                </c:pt>
                <c:pt idx="79">
                  <c:v>200</c:v>
                </c:pt>
                <c:pt idx="80">
                  <c:v>200</c:v>
                </c:pt>
                <c:pt idx="81">
                  <c:v>200</c:v>
                </c:pt>
                <c:pt idx="82">
                  <c:v>200</c:v>
                </c:pt>
                <c:pt idx="83">
                  <c:v>200</c:v>
                </c:pt>
                <c:pt idx="84">
                  <c:v>200</c:v>
                </c:pt>
                <c:pt idx="85">
                  <c:v>200</c:v>
                </c:pt>
                <c:pt idx="86">
                  <c:v>200</c:v>
                </c:pt>
                <c:pt idx="87">
                  <c:v>200</c:v>
                </c:pt>
                <c:pt idx="88">
                  <c:v>200</c:v>
                </c:pt>
                <c:pt idx="89">
                  <c:v>200</c:v>
                </c:pt>
                <c:pt idx="90">
                  <c:v>200</c:v>
                </c:pt>
                <c:pt idx="91">
                  <c:v>200</c:v>
                </c:pt>
                <c:pt idx="92">
                  <c:v>200</c:v>
                </c:pt>
                <c:pt idx="93">
                  <c:v>200</c:v>
                </c:pt>
                <c:pt idx="94">
                  <c:v>200</c:v>
                </c:pt>
                <c:pt idx="95">
                  <c:v>200</c:v>
                </c:pt>
                <c:pt idx="96">
                  <c:v>200</c:v>
                </c:pt>
                <c:pt idx="97">
                  <c:v>200</c:v>
                </c:pt>
                <c:pt idx="98">
                  <c:v>200</c:v>
                </c:pt>
                <c:pt idx="99">
                  <c:v>200</c:v>
                </c:pt>
                <c:pt idx="100">
                  <c:v>200</c:v>
                </c:pt>
                <c:pt idx="101">
                  <c:v>200</c:v>
                </c:pt>
                <c:pt idx="102">
                  <c:v>200</c:v>
                </c:pt>
                <c:pt idx="103">
                  <c:v>200</c:v>
                </c:pt>
                <c:pt idx="104">
                  <c:v>200</c:v>
                </c:pt>
                <c:pt idx="105">
                  <c:v>200</c:v>
                </c:pt>
                <c:pt idx="106">
                  <c:v>200</c:v>
                </c:pt>
                <c:pt idx="107">
                  <c:v>200</c:v>
                </c:pt>
                <c:pt idx="108">
                  <c:v>200</c:v>
                </c:pt>
                <c:pt idx="109">
                  <c:v>200</c:v>
                </c:pt>
                <c:pt idx="110">
                  <c:v>200</c:v>
                </c:pt>
                <c:pt idx="111">
                  <c:v>200</c:v>
                </c:pt>
                <c:pt idx="112">
                  <c:v>200</c:v>
                </c:pt>
                <c:pt idx="113">
                  <c:v>200</c:v>
                </c:pt>
                <c:pt idx="114">
                  <c:v>200</c:v>
                </c:pt>
                <c:pt idx="115">
                  <c:v>200</c:v>
                </c:pt>
                <c:pt idx="116">
                  <c:v>200</c:v>
                </c:pt>
                <c:pt idx="117">
                  <c:v>200</c:v>
                </c:pt>
                <c:pt idx="118">
                  <c:v>200</c:v>
                </c:pt>
                <c:pt idx="119">
                  <c:v>200</c:v>
                </c:pt>
                <c:pt idx="120">
                  <c:v>200</c:v>
                </c:pt>
                <c:pt idx="121">
                  <c:v>200</c:v>
                </c:pt>
                <c:pt idx="122">
                  <c:v>200</c:v>
                </c:pt>
                <c:pt idx="123">
                  <c:v>200</c:v>
                </c:pt>
                <c:pt idx="124">
                  <c:v>200</c:v>
                </c:pt>
                <c:pt idx="125">
                  <c:v>200</c:v>
                </c:pt>
                <c:pt idx="126">
                  <c:v>200</c:v>
                </c:pt>
                <c:pt idx="127">
                  <c:v>200</c:v>
                </c:pt>
                <c:pt idx="128">
                  <c:v>200</c:v>
                </c:pt>
                <c:pt idx="129">
                  <c:v>200</c:v>
                </c:pt>
                <c:pt idx="130">
                  <c:v>200</c:v>
                </c:pt>
                <c:pt idx="131">
                  <c:v>200</c:v>
                </c:pt>
                <c:pt idx="132">
                  <c:v>200</c:v>
                </c:pt>
                <c:pt idx="133">
                  <c:v>200</c:v>
                </c:pt>
                <c:pt idx="134">
                  <c:v>200</c:v>
                </c:pt>
                <c:pt idx="135">
                  <c:v>200</c:v>
                </c:pt>
                <c:pt idx="136">
                  <c:v>200</c:v>
                </c:pt>
                <c:pt idx="137">
                  <c:v>200</c:v>
                </c:pt>
                <c:pt idx="138">
                  <c:v>200</c:v>
                </c:pt>
                <c:pt idx="139">
                  <c:v>200</c:v>
                </c:pt>
                <c:pt idx="140">
                  <c:v>200</c:v>
                </c:pt>
                <c:pt idx="141">
                  <c:v>200</c:v>
                </c:pt>
                <c:pt idx="142">
                  <c:v>200</c:v>
                </c:pt>
                <c:pt idx="143">
                  <c:v>200</c:v>
                </c:pt>
                <c:pt idx="144">
                  <c:v>200</c:v>
                </c:pt>
                <c:pt idx="145">
                  <c:v>200</c:v>
                </c:pt>
                <c:pt idx="146">
                  <c:v>200</c:v>
                </c:pt>
                <c:pt idx="147">
                  <c:v>200</c:v>
                </c:pt>
                <c:pt idx="148">
                  <c:v>200</c:v>
                </c:pt>
                <c:pt idx="149">
                  <c:v>200</c:v>
                </c:pt>
                <c:pt idx="150">
                  <c:v>200</c:v>
                </c:pt>
                <c:pt idx="151">
                  <c:v>200</c:v>
                </c:pt>
                <c:pt idx="152">
                  <c:v>200</c:v>
                </c:pt>
                <c:pt idx="153">
                  <c:v>200</c:v>
                </c:pt>
                <c:pt idx="154">
                  <c:v>200</c:v>
                </c:pt>
                <c:pt idx="155">
                  <c:v>200</c:v>
                </c:pt>
                <c:pt idx="156">
                  <c:v>200</c:v>
                </c:pt>
                <c:pt idx="157">
                  <c:v>200</c:v>
                </c:pt>
                <c:pt idx="158">
                  <c:v>200</c:v>
                </c:pt>
                <c:pt idx="159">
                  <c:v>200</c:v>
                </c:pt>
                <c:pt idx="160">
                  <c:v>200</c:v>
                </c:pt>
                <c:pt idx="161">
                  <c:v>200</c:v>
                </c:pt>
                <c:pt idx="162">
                  <c:v>200</c:v>
                </c:pt>
                <c:pt idx="163">
                  <c:v>200</c:v>
                </c:pt>
                <c:pt idx="164">
                  <c:v>200</c:v>
                </c:pt>
                <c:pt idx="165">
                  <c:v>200</c:v>
                </c:pt>
                <c:pt idx="166">
                  <c:v>200</c:v>
                </c:pt>
                <c:pt idx="167">
                  <c:v>200</c:v>
                </c:pt>
                <c:pt idx="168">
                  <c:v>200</c:v>
                </c:pt>
                <c:pt idx="169">
                  <c:v>200</c:v>
                </c:pt>
                <c:pt idx="170">
                  <c:v>200</c:v>
                </c:pt>
                <c:pt idx="171">
                  <c:v>200</c:v>
                </c:pt>
                <c:pt idx="172">
                  <c:v>200</c:v>
                </c:pt>
                <c:pt idx="173">
                  <c:v>200</c:v>
                </c:pt>
                <c:pt idx="174">
                  <c:v>200</c:v>
                </c:pt>
                <c:pt idx="175">
                  <c:v>200</c:v>
                </c:pt>
                <c:pt idx="176">
                  <c:v>200</c:v>
                </c:pt>
                <c:pt idx="177">
                  <c:v>200</c:v>
                </c:pt>
                <c:pt idx="178">
                  <c:v>200</c:v>
                </c:pt>
                <c:pt idx="179">
                  <c:v>200</c:v>
                </c:pt>
                <c:pt idx="180">
                  <c:v>200</c:v>
                </c:pt>
                <c:pt idx="181">
                  <c:v>200</c:v>
                </c:pt>
                <c:pt idx="182">
                  <c:v>200</c:v>
                </c:pt>
                <c:pt idx="183">
                  <c:v>200</c:v>
                </c:pt>
                <c:pt idx="184">
                  <c:v>200</c:v>
                </c:pt>
                <c:pt idx="185">
                  <c:v>200</c:v>
                </c:pt>
                <c:pt idx="186">
                  <c:v>200</c:v>
                </c:pt>
                <c:pt idx="187">
                  <c:v>200</c:v>
                </c:pt>
                <c:pt idx="188">
                  <c:v>200</c:v>
                </c:pt>
                <c:pt idx="189">
                  <c:v>200</c:v>
                </c:pt>
                <c:pt idx="190">
                  <c:v>200</c:v>
                </c:pt>
                <c:pt idx="191">
                  <c:v>200</c:v>
                </c:pt>
                <c:pt idx="192">
                  <c:v>200</c:v>
                </c:pt>
                <c:pt idx="193">
                  <c:v>200</c:v>
                </c:pt>
                <c:pt idx="194">
                  <c:v>200</c:v>
                </c:pt>
                <c:pt idx="195">
                  <c:v>200</c:v>
                </c:pt>
                <c:pt idx="196">
                  <c:v>200</c:v>
                </c:pt>
                <c:pt idx="197">
                  <c:v>200</c:v>
                </c:pt>
                <c:pt idx="198">
                  <c:v>200</c:v>
                </c:pt>
                <c:pt idx="199">
                  <c:v>200</c:v>
                </c:pt>
                <c:pt idx="200">
                  <c:v>200</c:v>
                </c:pt>
                <c:pt idx="201">
                  <c:v>200</c:v>
                </c:pt>
                <c:pt idx="202">
                  <c:v>200</c:v>
                </c:pt>
                <c:pt idx="203">
                  <c:v>200</c:v>
                </c:pt>
                <c:pt idx="204">
                  <c:v>200</c:v>
                </c:pt>
                <c:pt idx="205">
                  <c:v>200</c:v>
                </c:pt>
                <c:pt idx="206">
                  <c:v>200</c:v>
                </c:pt>
                <c:pt idx="207">
                  <c:v>200</c:v>
                </c:pt>
                <c:pt idx="208">
                  <c:v>200</c:v>
                </c:pt>
                <c:pt idx="209">
                  <c:v>200</c:v>
                </c:pt>
                <c:pt idx="210">
                  <c:v>200</c:v>
                </c:pt>
                <c:pt idx="211">
                  <c:v>200</c:v>
                </c:pt>
                <c:pt idx="212">
                  <c:v>200</c:v>
                </c:pt>
                <c:pt idx="213">
                  <c:v>200</c:v>
                </c:pt>
                <c:pt idx="214">
                  <c:v>200</c:v>
                </c:pt>
                <c:pt idx="215">
                  <c:v>200</c:v>
                </c:pt>
                <c:pt idx="216">
                  <c:v>200</c:v>
                </c:pt>
                <c:pt idx="217">
                  <c:v>200</c:v>
                </c:pt>
                <c:pt idx="218">
                  <c:v>200</c:v>
                </c:pt>
                <c:pt idx="219">
                  <c:v>200</c:v>
                </c:pt>
                <c:pt idx="220">
                  <c:v>200</c:v>
                </c:pt>
                <c:pt idx="221">
                  <c:v>200</c:v>
                </c:pt>
                <c:pt idx="222">
                  <c:v>200</c:v>
                </c:pt>
                <c:pt idx="223">
                  <c:v>200</c:v>
                </c:pt>
                <c:pt idx="224">
                  <c:v>200</c:v>
                </c:pt>
                <c:pt idx="225">
                  <c:v>200</c:v>
                </c:pt>
                <c:pt idx="226">
                  <c:v>200</c:v>
                </c:pt>
                <c:pt idx="227">
                  <c:v>200</c:v>
                </c:pt>
                <c:pt idx="228">
                  <c:v>200</c:v>
                </c:pt>
                <c:pt idx="229">
                  <c:v>200</c:v>
                </c:pt>
                <c:pt idx="230">
                  <c:v>200</c:v>
                </c:pt>
                <c:pt idx="231">
                  <c:v>200</c:v>
                </c:pt>
                <c:pt idx="232">
                  <c:v>200</c:v>
                </c:pt>
                <c:pt idx="233">
                  <c:v>200</c:v>
                </c:pt>
                <c:pt idx="234">
                  <c:v>200</c:v>
                </c:pt>
                <c:pt idx="235">
                  <c:v>200</c:v>
                </c:pt>
                <c:pt idx="236">
                  <c:v>200</c:v>
                </c:pt>
                <c:pt idx="237">
                  <c:v>200</c:v>
                </c:pt>
                <c:pt idx="238">
                  <c:v>200</c:v>
                </c:pt>
                <c:pt idx="239">
                  <c:v>200</c:v>
                </c:pt>
                <c:pt idx="240">
                  <c:v>200</c:v>
                </c:pt>
                <c:pt idx="241">
                  <c:v>200</c:v>
                </c:pt>
                <c:pt idx="242">
                  <c:v>200</c:v>
                </c:pt>
                <c:pt idx="243">
                  <c:v>200</c:v>
                </c:pt>
                <c:pt idx="244">
                  <c:v>200</c:v>
                </c:pt>
                <c:pt idx="245">
                  <c:v>200</c:v>
                </c:pt>
                <c:pt idx="246">
                  <c:v>200</c:v>
                </c:pt>
                <c:pt idx="247">
                  <c:v>200</c:v>
                </c:pt>
                <c:pt idx="248">
                  <c:v>200</c:v>
                </c:pt>
                <c:pt idx="249">
                  <c:v>200</c:v>
                </c:pt>
                <c:pt idx="250">
                  <c:v>200</c:v>
                </c:pt>
                <c:pt idx="251">
                  <c:v>200</c:v>
                </c:pt>
                <c:pt idx="252">
                  <c:v>200</c:v>
                </c:pt>
                <c:pt idx="253">
                  <c:v>200</c:v>
                </c:pt>
                <c:pt idx="254">
                  <c:v>200</c:v>
                </c:pt>
                <c:pt idx="255">
                  <c:v>200</c:v>
                </c:pt>
                <c:pt idx="256">
                  <c:v>200</c:v>
                </c:pt>
                <c:pt idx="257">
                  <c:v>200</c:v>
                </c:pt>
                <c:pt idx="258">
                  <c:v>200</c:v>
                </c:pt>
                <c:pt idx="259">
                  <c:v>200</c:v>
                </c:pt>
                <c:pt idx="260">
                  <c:v>200</c:v>
                </c:pt>
                <c:pt idx="261">
                  <c:v>200</c:v>
                </c:pt>
                <c:pt idx="262">
                  <c:v>200</c:v>
                </c:pt>
                <c:pt idx="263">
                  <c:v>200</c:v>
                </c:pt>
                <c:pt idx="264">
                  <c:v>200</c:v>
                </c:pt>
                <c:pt idx="265">
                  <c:v>200</c:v>
                </c:pt>
                <c:pt idx="266">
                  <c:v>200</c:v>
                </c:pt>
                <c:pt idx="267">
                  <c:v>200</c:v>
                </c:pt>
                <c:pt idx="268">
                  <c:v>200</c:v>
                </c:pt>
                <c:pt idx="269">
                  <c:v>200</c:v>
                </c:pt>
                <c:pt idx="270">
                  <c:v>200</c:v>
                </c:pt>
                <c:pt idx="271">
                  <c:v>200</c:v>
                </c:pt>
                <c:pt idx="272">
                  <c:v>200</c:v>
                </c:pt>
                <c:pt idx="273">
                  <c:v>200</c:v>
                </c:pt>
                <c:pt idx="274">
                  <c:v>200</c:v>
                </c:pt>
              </c:numCache>
            </c:numRef>
          </c:val>
          <c:smooth val="0"/>
          <c:extLst>
            <c:ext xmlns:c16="http://schemas.microsoft.com/office/drawing/2014/chart" uri="{C3380CC4-5D6E-409C-BE32-E72D297353CC}">
              <c16:uniqueId val="{00000004-AE8F-4A52-AEE5-FC28BDC6D6A7}"/>
            </c:ext>
          </c:extLst>
        </c:ser>
        <c:ser>
          <c:idx val="5"/>
          <c:order val="5"/>
          <c:spPr>
            <a:ln w="28575" cap="rnd">
              <a:solidFill>
                <a:schemeClr val="accent6"/>
              </a:solidFill>
              <a:round/>
            </a:ln>
            <a:effectLst/>
          </c:spPr>
          <c:marker>
            <c:symbol val="none"/>
          </c:marker>
          <c:val>
            <c:numRef>
              <c:f>'VM ts EPCI'!$J$1:$J$279</c:f>
              <c:numCache>
                <c:formatCode>General</c:formatCode>
                <c:ptCount val="279"/>
                <c:pt idx="1">
                  <c:v>250</c:v>
                </c:pt>
                <c:pt idx="2">
                  <c:v>250</c:v>
                </c:pt>
                <c:pt idx="3">
                  <c:v>250</c:v>
                </c:pt>
                <c:pt idx="4">
                  <c:v>250</c:v>
                </c:pt>
                <c:pt idx="5">
                  <c:v>250</c:v>
                </c:pt>
                <c:pt idx="6">
                  <c:v>250</c:v>
                </c:pt>
                <c:pt idx="7">
                  <c:v>250</c:v>
                </c:pt>
                <c:pt idx="8">
                  <c:v>250</c:v>
                </c:pt>
                <c:pt idx="9">
                  <c:v>250</c:v>
                </c:pt>
                <c:pt idx="10">
                  <c:v>250</c:v>
                </c:pt>
                <c:pt idx="11">
                  <c:v>250</c:v>
                </c:pt>
                <c:pt idx="12">
                  <c:v>250</c:v>
                </c:pt>
                <c:pt idx="13">
                  <c:v>250</c:v>
                </c:pt>
                <c:pt idx="14">
                  <c:v>250</c:v>
                </c:pt>
                <c:pt idx="15">
                  <c:v>250</c:v>
                </c:pt>
                <c:pt idx="16">
                  <c:v>250</c:v>
                </c:pt>
                <c:pt idx="17">
                  <c:v>250</c:v>
                </c:pt>
                <c:pt idx="18">
                  <c:v>250</c:v>
                </c:pt>
                <c:pt idx="19">
                  <c:v>250</c:v>
                </c:pt>
                <c:pt idx="20">
                  <c:v>250</c:v>
                </c:pt>
                <c:pt idx="21">
                  <c:v>250</c:v>
                </c:pt>
                <c:pt idx="22">
                  <c:v>250</c:v>
                </c:pt>
                <c:pt idx="23">
                  <c:v>250</c:v>
                </c:pt>
                <c:pt idx="24">
                  <c:v>250</c:v>
                </c:pt>
                <c:pt idx="25">
                  <c:v>250</c:v>
                </c:pt>
                <c:pt idx="26">
                  <c:v>250</c:v>
                </c:pt>
                <c:pt idx="27">
                  <c:v>250</c:v>
                </c:pt>
                <c:pt idx="28">
                  <c:v>250</c:v>
                </c:pt>
                <c:pt idx="29">
                  <c:v>250</c:v>
                </c:pt>
                <c:pt idx="30">
                  <c:v>250</c:v>
                </c:pt>
                <c:pt idx="31">
                  <c:v>250</c:v>
                </c:pt>
                <c:pt idx="32">
                  <c:v>250</c:v>
                </c:pt>
                <c:pt idx="33">
                  <c:v>250</c:v>
                </c:pt>
                <c:pt idx="34">
                  <c:v>250</c:v>
                </c:pt>
                <c:pt idx="35">
                  <c:v>250</c:v>
                </c:pt>
                <c:pt idx="36">
                  <c:v>250</c:v>
                </c:pt>
                <c:pt idx="37">
                  <c:v>250</c:v>
                </c:pt>
                <c:pt idx="38">
                  <c:v>250</c:v>
                </c:pt>
                <c:pt idx="39">
                  <c:v>250</c:v>
                </c:pt>
                <c:pt idx="40">
                  <c:v>250</c:v>
                </c:pt>
                <c:pt idx="41">
                  <c:v>250</c:v>
                </c:pt>
                <c:pt idx="42">
                  <c:v>250</c:v>
                </c:pt>
                <c:pt idx="43">
                  <c:v>250</c:v>
                </c:pt>
                <c:pt idx="44">
                  <c:v>250</c:v>
                </c:pt>
                <c:pt idx="45">
                  <c:v>250</c:v>
                </c:pt>
                <c:pt idx="46">
                  <c:v>250</c:v>
                </c:pt>
                <c:pt idx="47">
                  <c:v>250</c:v>
                </c:pt>
                <c:pt idx="48">
                  <c:v>250</c:v>
                </c:pt>
                <c:pt idx="49">
                  <c:v>250</c:v>
                </c:pt>
                <c:pt idx="50">
                  <c:v>250</c:v>
                </c:pt>
                <c:pt idx="51">
                  <c:v>250</c:v>
                </c:pt>
                <c:pt idx="52">
                  <c:v>250</c:v>
                </c:pt>
                <c:pt idx="53">
                  <c:v>250</c:v>
                </c:pt>
                <c:pt idx="54">
                  <c:v>250</c:v>
                </c:pt>
                <c:pt idx="55">
                  <c:v>250</c:v>
                </c:pt>
                <c:pt idx="56">
                  <c:v>250</c:v>
                </c:pt>
                <c:pt idx="57">
                  <c:v>250</c:v>
                </c:pt>
                <c:pt idx="58">
                  <c:v>250</c:v>
                </c:pt>
                <c:pt idx="59">
                  <c:v>250</c:v>
                </c:pt>
                <c:pt idx="60">
                  <c:v>250</c:v>
                </c:pt>
                <c:pt idx="61">
                  <c:v>250</c:v>
                </c:pt>
                <c:pt idx="62">
                  <c:v>250</c:v>
                </c:pt>
                <c:pt idx="63">
                  <c:v>250</c:v>
                </c:pt>
                <c:pt idx="64">
                  <c:v>250</c:v>
                </c:pt>
                <c:pt idx="65">
                  <c:v>250</c:v>
                </c:pt>
                <c:pt idx="66">
                  <c:v>250</c:v>
                </c:pt>
                <c:pt idx="67">
                  <c:v>250</c:v>
                </c:pt>
                <c:pt idx="68">
                  <c:v>250</c:v>
                </c:pt>
                <c:pt idx="69">
                  <c:v>250</c:v>
                </c:pt>
                <c:pt idx="70">
                  <c:v>250</c:v>
                </c:pt>
                <c:pt idx="71">
                  <c:v>250</c:v>
                </c:pt>
                <c:pt idx="72">
                  <c:v>250</c:v>
                </c:pt>
                <c:pt idx="73">
                  <c:v>250</c:v>
                </c:pt>
                <c:pt idx="74">
                  <c:v>250</c:v>
                </c:pt>
                <c:pt idx="75">
                  <c:v>250</c:v>
                </c:pt>
                <c:pt idx="76">
                  <c:v>250</c:v>
                </c:pt>
                <c:pt idx="77">
                  <c:v>250</c:v>
                </c:pt>
                <c:pt idx="78">
                  <c:v>250</c:v>
                </c:pt>
                <c:pt idx="79">
                  <c:v>250</c:v>
                </c:pt>
                <c:pt idx="80">
                  <c:v>250</c:v>
                </c:pt>
                <c:pt idx="81">
                  <c:v>250</c:v>
                </c:pt>
                <c:pt idx="82">
                  <c:v>250</c:v>
                </c:pt>
                <c:pt idx="83">
                  <c:v>250</c:v>
                </c:pt>
                <c:pt idx="84">
                  <c:v>250</c:v>
                </c:pt>
                <c:pt idx="85">
                  <c:v>250</c:v>
                </c:pt>
                <c:pt idx="86">
                  <c:v>250</c:v>
                </c:pt>
                <c:pt idx="87">
                  <c:v>250</c:v>
                </c:pt>
                <c:pt idx="88">
                  <c:v>250</c:v>
                </c:pt>
                <c:pt idx="89">
                  <c:v>250</c:v>
                </c:pt>
                <c:pt idx="90">
                  <c:v>250</c:v>
                </c:pt>
                <c:pt idx="91">
                  <c:v>250</c:v>
                </c:pt>
                <c:pt idx="92">
                  <c:v>250</c:v>
                </c:pt>
                <c:pt idx="93">
                  <c:v>250</c:v>
                </c:pt>
                <c:pt idx="94">
                  <c:v>250</c:v>
                </c:pt>
                <c:pt idx="95">
                  <c:v>250</c:v>
                </c:pt>
                <c:pt idx="96">
                  <c:v>250</c:v>
                </c:pt>
                <c:pt idx="97">
                  <c:v>250</c:v>
                </c:pt>
                <c:pt idx="98">
                  <c:v>250</c:v>
                </c:pt>
                <c:pt idx="99">
                  <c:v>250</c:v>
                </c:pt>
                <c:pt idx="100">
                  <c:v>250</c:v>
                </c:pt>
                <c:pt idx="101">
                  <c:v>250</c:v>
                </c:pt>
                <c:pt idx="102">
                  <c:v>250</c:v>
                </c:pt>
                <c:pt idx="103">
                  <c:v>250</c:v>
                </c:pt>
                <c:pt idx="104">
                  <c:v>250</c:v>
                </c:pt>
                <c:pt idx="105">
                  <c:v>250</c:v>
                </c:pt>
                <c:pt idx="106">
                  <c:v>250</c:v>
                </c:pt>
                <c:pt idx="107">
                  <c:v>250</c:v>
                </c:pt>
                <c:pt idx="108">
                  <c:v>250</c:v>
                </c:pt>
                <c:pt idx="109">
                  <c:v>250</c:v>
                </c:pt>
                <c:pt idx="110">
                  <c:v>250</c:v>
                </c:pt>
                <c:pt idx="111">
                  <c:v>250</c:v>
                </c:pt>
                <c:pt idx="112">
                  <c:v>250</c:v>
                </c:pt>
                <c:pt idx="113">
                  <c:v>250</c:v>
                </c:pt>
                <c:pt idx="114">
                  <c:v>250</c:v>
                </c:pt>
                <c:pt idx="115">
                  <c:v>250</c:v>
                </c:pt>
                <c:pt idx="116">
                  <c:v>250</c:v>
                </c:pt>
                <c:pt idx="117">
                  <c:v>250</c:v>
                </c:pt>
                <c:pt idx="118">
                  <c:v>250</c:v>
                </c:pt>
                <c:pt idx="119">
                  <c:v>250</c:v>
                </c:pt>
                <c:pt idx="120">
                  <c:v>250</c:v>
                </c:pt>
                <c:pt idx="121">
                  <c:v>250</c:v>
                </c:pt>
                <c:pt idx="122">
                  <c:v>250</c:v>
                </c:pt>
                <c:pt idx="123">
                  <c:v>250</c:v>
                </c:pt>
                <c:pt idx="124">
                  <c:v>250</c:v>
                </c:pt>
                <c:pt idx="125">
                  <c:v>250</c:v>
                </c:pt>
                <c:pt idx="126">
                  <c:v>250</c:v>
                </c:pt>
                <c:pt idx="127">
                  <c:v>250</c:v>
                </c:pt>
                <c:pt idx="128">
                  <c:v>250</c:v>
                </c:pt>
                <c:pt idx="129">
                  <c:v>250</c:v>
                </c:pt>
                <c:pt idx="130">
                  <c:v>250</c:v>
                </c:pt>
                <c:pt idx="131">
                  <c:v>250</c:v>
                </c:pt>
                <c:pt idx="132">
                  <c:v>250</c:v>
                </c:pt>
                <c:pt idx="133">
                  <c:v>250</c:v>
                </c:pt>
                <c:pt idx="134">
                  <c:v>250</c:v>
                </c:pt>
                <c:pt idx="135">
                  <c:v>250</c:v>
                </c:pt>
                <c:pt idx="136">
                  <c:v>250</c:v>
                </c:pt>
                <c:pt idx="137">
                  <c:v>250</c:v>
                </c:pt>
                <c:pt idx="138">
                  <c:v>250</c:v>
                </c:pt>
                <c:pt idx="139">
                  <c:v>250</c:v>
                </c:pt>
                <c:pt idx="140">
                  <c:v>250</c:v>
                </c:pt>
                <c:pt idx="141">
                  <c:v>250</c:v>
                </c:pt>
                <c:pt idx="142">
                  <c:v>250</c:v>
                </c:pt>
                <c:pt idx="143">
                  <c:v>250</c:v>
                </c:pt>
                <c:pt idx="144">
                  <c:v>250</c:v>
                </c:pt>
                <c:pt idx="145">
                  <c:v>250</c:v>
                </c:pt>
                <c:pt idx="146">
                  <c:v>250</c:v>
                </c:pt>
                <c:pt idx="147">
                  <c:v>250</c:v>
                </c:pt>
                <c:pt idx="148">
                  <c:v>250</c:v>
                </c:pt>
                <c:pt idx="149">
                  <c:v>250</c:v>
                </c:pt>
                <c:pt idx="150">
                  <c:v>250</c:v>
                </c:pt>
                <c:pt idx="151">
                  <c:v>250</c:v>
                </c:pt>
                <c:pt idx="152">
                  <c:v>250</c:v>
                </c:pt>
                <c:pt idx="153">
                  <c:v>250</c:v>
                </c:pt>
                <c:pt idx="154">
                  <c:v>250</c:v>
                </c:pt>
                <c:pt idx="155">
                  <c:v>250</c:v>
                </c:pt>
                <c:pt idx="156">
                  <c:v>250</c:v>
                </c:pt>
                <c:pt idx="157">
                  <c:v>250</c:v>
                </c:pt>
                <c:pt idx="158">
                  <c:v>250</c:v>
                </c:pt>
                <c:pt idx="159">
                  <c:v>250</c:v>
                </c:pt>
                <c:pt idx="160">
                  <c:v>250</c:v>
                </c:pt>
                <c:pt idx="161">
                  <c:v>250</c:v>
                </c:pt>
                <c:pt idx="162">
                  <c:v>250</c:v>
                </c:pt>
                <c:pt idx="163">
                  <c:v>250</c:v>
                </c:pt>
                <c:pt idx="164">
                  <c:v>250</c:v>
                </c:pt>
                <c:pt idx="165">
                  <c:v>250</c:v>
                </c:pt>
                <c:pt idx="166">
                  <c:v>250</c:v>
                </c:pt>
                <c:pt idx="167">
                  <c:v>250</c:v>
                </c:pt>
                <c:pt idx="168">
                  <c:v>250</c:v>
                </c:pt>
                <c:pt idx="169">
                  <c:v>250</c:v>
                </c:pt>
                <c:pt idx="170">
                  <c:v>250</c:v>
                </c:pt>
                <c:pt idx="171">
                  <c:v>250</c:v>
                </c:pt>
                <c:pt idx="172">
                  <c:v>250</c:v>
                </c:pt>
                <c:pt idx="173">
                  <c:v>250</c:v>
                </c:pt>
                <c:pt idx="174">
                  <c:v>250</c:v>
                </c:pt>
                <c:pt idx="175">
                  <c:v>250</c:v>
                </c:pt>
                <c:pt idx="176">
                  <c:v>250</c:v>
                </c:pt>
                <c:pt idx="177">
                  <c:v>250</c:v>
                </c:pt>
                <c:pt idx="178">
                  <c:v>250</c:v>
                </c:pt>
                <c:pt idx="179">
                  <c:v>250</c:v>
                </c:pt>
                <c:pt idx="180">
                  <c:v>250</c:v>
                </c:pt>
                <c:pt idx="181">
                  <c:v>250</c:v>
                </c:pt>
                <c:pt idx="182">
                  <c:v>250</c:v>
                </c:pt>
                <c:pt idx="183">
                  <c:v>250</c:v>
                </c:pt>
                <c:pt idx="184">
                  <c:v>250</c:v>
                </c:pt>
                <c:pt idx="185">
                  <c:v>250</c:v>
                </c:pt>
                <c:pt idx="186">
                  <c:v>250</c:v>
                </c:pt>
                <c:pt idx="187">
                  <c:v>250</c:v>
                </c:pt>
                <c:pt idx="188">
                  <c:v>250</c:v>
                </c:pt>
                <c:pt idx="189">
                  <c:v>250</c:v>
                </c:pt>
                <c:pt idx="190">
                  <c:v>250</c:v>
                </c:pt>
                <c:pt idx="191">
                  <c:v>250</c:v>
                </c:pt>
                <c:pt idx="192">
                  <c:v>250</c:v>
                </c:pt>
                <c:pt idx="193">
                  <c:v>250</c:v>
                </c:pt>
                <c:pt idx="194">
                  <c:v>250</c:v>
                </c:pt>
                <c:pt idx="195">
                  <c:v>250</c:v>
                </c:pt>
                <c:pt idx="196">
                  <c:v>250</c:v>
                </c:pt>
                <c:pt idx="197">
                  <c:v>250</c:v>
                </c:pt>
                <c:pt idx="198">
                  <c:v>250</c:v>
                </c:pt>
                <c:pt idx="199">
                  <c:v>250</c:v>
                </c:pt>
                <c:pt idx="200">
                  <c:v>250</c:v>
                </c:pt>
                <c:pt idx="201">
                  <c:v>250</c:v>
                </c:pt>
                <c:pt idx="202">
                  <c:v>250</c:v>
                </c:pt>
                <c:pt idx="203">
                  <c:v>250</c:v>
                </c:pt>
                <c:pt idx="204">
                  <c:v>250</c:v>
                </c:pt>
                <c:pt idx="205">
                  <c:v>250</c:v>
                </c:pt>
                <c:pt idx="206">
                  <c:v>250</c:v>
                </c:pt>
                <c:pt idx="207">
                  <c:v>250</c:v>
                </c:pt>
                <c:pt idx="208">
                  <c:v>250</c:v>
                </c:pt>
                <c:pt idx="209">
                  <c:v>250</c:v>
                </c:pt>
                <c:pt idx="210">
                  <c:v>250</c:v>
                </c:pt>
                <c:pt idx="211">
                  <c:v>250</c:v>
                </c:pt>
                <c:pt idx="212">
                  <c:v>250</c:v>
                </c:pt>
                <c:pt idx="213">
                  <c:v>250</c:v>
                </c:pt>
                <c:pt idx="214">
                  <c:v>250</c:v>
                </c:pt>
                <c:pt idx="215">
                  <c:v>250</c:v>
                </c:pt>
                <c:pt idx="216">
                  <c:v>250</c:v>
                </c:pt>
                <c:pt idx="217">
                  <c:v>250</c:v>
                </c:pt>
                <c:pt idx="218">
                  <c:v>250</c:v>
                </c:pt>
                <c:pt idx="219">
                  <c:v>250</c:v>
                </c:pt>
                <c:pt idx="220">
                  <c:v>250</c:v>
                </c:pt>
                <c:pt idx="221">
                  <c:v>250</c:v>
                </c:pt>
                <c:pt idx="222">
                  <c:v>250</c:v>
                </c:pt>
                <c:pt idx="223">
                  <c:v>250</c:v>
                </c:pt>
                <c:pt idx="224">
                  <c:v>250</c:v>
                </c:pt>
                <c:pt idx="225">
                  <c:v>250</c:v>
                </c:pt>
                <c:pt idx="226">
                  <c:v>250</c:v>
                </c:pt>
                <c:pt idx="227">
                  <c:v>250</c:v>
                </c:pt>
                <c:pt idx="228">
                  <c:v>250</c:v>
                </c:pt>
                <c:pt idx="229">
                  <c:v>250</c:v>
                </c:pt>
                <c:pt idx="230">
                  <c:v>250</c:v>
                </c:pt>
                <c:pt idx="231">
                  <c:v>250</c:v>
                </c:pt>
                <c:pt idx="232">
                  <c:v>250</c:v>
                </c:pt>
                <c:pt idx="233">
                  <c:v>250</c:v>
                </c:pt>
                <c:pt idx="234">
                  <c:v>250</c:v>
                </c:pt>
                <c:pt idx="235">
                  <c:v>250</c:v>
                </c:pt>
                <c:pt idx="236">
                  <c:v>250</c:v>
                </c:pt>
                <c:pt idx="237">
                  <c:v>250</c:v>
                </c:pt>
                <c:pt idx="238">
                  <c:v>250</c:v>
                </c:pt>
                <c:pt idx="239">
                  <c:v>250</c:v>
                </c:pt>
                <c:pt idx="240">
                  <c:v>250</c:v>
                </c:pt>
                <c:pt idx="241">
                  <c:v>250</c:v>
                </c:pt>
                <c:pt idx="242">
                  <c:v>250</c:v>
                </c:pt>
                <c:pt idx="243">
                  <c:v>250</c:v>
                </c:pt>
                <c:pt idx="244">
                  <c:v>250</c:v>
                </c:pt>
                <c:pt idx="245">
                  <c:v>250</c:v>
                </c:pt>
                <c:pt idx="246">
                  <c:v>250</c:v>
                </c:pt>
                <c:pt idx="247">
                  <c:v>250</c:v>
                </c:pt>
                <c:pt idx="248">
                  <c:v>250</c:v>
                </c:pt>
                <c:pt idx="249">
                  <c:v>250</c:v>
                </c:pt>
                <c:pt idx="250">
                  <c:v>250</c:v>
                </c:pt>
                <c:pt idx="251">
                  <c:v>250</c:v>
                </c:pt>
                <c:pt idx="252">
                  <c:v>250</c:v>
                </c:pt>
                <c:pt idx="253">
                  <c:v>250</c:v>
                </c:pt>
                <c:pt idx="254">
                  <c:v>250</c:v>
                </c:pt>
                <c:pt idx="255">
                  <c:v>250</c:v>
                </c:pt>
                <c:pt idx="256">
                  <c:v>250</c:v>
                </c:pt>
                <c:pt idx="257">
                  <c:v>250</c:v>
                </c:pt>
                <c:pt idx="258">
                  <c:v>250</c:v>
                </c:pt>
                <c:pt idx="259">
                  <c:v>250</c:v>
                </c:pt>
                <c:pt idx="260">
                  <c:v>250</c:v>
                </c:pt>
                <c:pt idx="261">
                  <c:v>250</c:v>
                </c:pt>
                <c:pt idx="262">
                  <c:v>250</c:v>
                </c:pt>
                <c:pt idx="263">
                  <c:v>250</c:v>
                </c:pt>
                <c:pt idx="264">
                  <c:v>250</c:v>
                </c:pt>
                <c:pt idx="265">
                  <c:v>250</c:v>
                </c:pt>
                <c:pt idx="266">
                  <c:v>250</c:v>
                </c:pt>
                <c:pt idx="267">
                  <c:v>250</c:v>
                </c:pt>
                <c:pt idx="268">
                  <c:v>250</c:v>
                </c:pt>
                <c:pt idx="269">
                  <c:v>250</c:v>
                </c:pt>
                <c:pt idx="270">
                  <c:v>250</c:v>
                </c:pt>
                <c:pt idx="271">
                  <c:v>250</c:v>
                </c:pt>
                <c:pt idx="272">
                  <c:v>250</c:v>
                </c:pt>
                <c:pt idx="273">
                  <c:v>250</c:v>
                </c:pt>
                <c:pt idx="274">
                  <c:v>250</c:v>
                </c:pt>
              </c:numCache>
            </c:numRef>
          </c:val>
          <c:smooth val="0"/>
          <c:extLst>
            <c:ext xmlns:c16="http://schemas.microsoft.com/office/drawing/2014/chart" uri="{C3380CC4-5D6E-409C-BE32-E72D297353CC}">
              <c16:uniqueId val="{00000005-AE8F-4A52-AEE5-FC28BDC6D6A7}"/>
            </c:ext>
          </c:extLst>
        </c:ser>
        <c:ser>
          <c:idx val="6"/>
          <c:order val="6"/>
          <c:spPr>
            <a:ln w="28575" cap="rnd">
              <a:solidFill>
                <a:schemeClr val="accent1">
                  <a:lumMod val="60000"/>
                </a:schemeClr>
              </a:solidFill>
              <a:round/>
            </a:ln>
            <a:effectLst/>
          </c:spPr>
          <c:marker>
            <c:symbol val="none"/>
          </c:marker>
          <c:val>
            <c:numRef>
              <c:f>'VM ts EPCI'!$K$1:$K$279</c:f>
              <c:numCache>
                <c:formatCode>General</c:formatCode>
                <c:ptCount val="279"/>
                <c:pt idx="1">
                  <c:v>300</c:v>
                </c:pt>
                <c:pt idx="2">
                  <c:v>300</c:v>
                </c:pt>
                <c:pt idx="3">
                  <c:v>300</c:v>
                </c:pt>
                <c:pt idx="4">
                  <c:v>300</c:v>
                </c:pt>
                <c:pt idx="5">
                  <c:v>300</c:v>
                </c:pt>
                <c:pt idx="6">
                  <c:v>300</c:v>
                </c:pt>
                <c:pt idx="7">
                  <c:v>300</c:v>
                </c:pt>
                <c:pt idx="8">
                  <c:v>300</c:v>
                </c:pt>
                <c:pt idx="9">
                  <c:v>300</c:v>
                </c:pt>
                <c:pt idx="10">
                  <c:v>300</c:v>
                </c:pt>
                <c:pt idx="11">
                  <c:v>300</c:v>
                </c:pt>
                <c:pt idx="12">
                  <c:v>300</c:v>
                </c:pt>
                <c:pt idx="13">
                  <c:v>300</c:v>
                </c:pt>
                <c:pt idx="14">
                  <c:v>300</c:v>
                </c:pt>
                <c:pt idx="15">
                  <c:v>300</c:v>
                </c:pt>
                <c:pt idx="16">
                  <c:v>300</c:v>
                </c:pt>
                <c:pt idx="17">
                  <c:v>300</c:v>
                </c:pt>
                <c:pt idx="18">
                  <c:v>300</c:v>
                </c:pt>
                <c:pt idx="19">
                  <c:v>300</c:v>
                </c:pt>
                <c:pt idx="20">
                  <c:v>300</c:v>
                </c:pt>
                <c:pt idx="21">
                  <c:v>300</c:v>
                </c:pt>
                <c:pt idx="22">
                  <c:v>300</c:v>
                </c:pt>
                <c:pt idx="23">
                  <c:v>300</c:v>
                </c:pt>
                <c:pt idx="24">
                  <c:v>300</c:v>
                </c:pt>
                <c:pt idx="25">
                  <c:v>300</c:v>
                </c:pt>
                <c:pt idx="26">
                  <c:v>300</c:v>
                </c:pt>
                <c:pt idx="27">
                  <c:v>300</c:v>
                </c:pt>
                <c:pt idx="28">
                  <c:v>300</c:v>
                </c:pt>
                <c:pt idx="29">
                  <c:v>300</c:v>
                </c:pt>
                <c:pt idx="30">
                  <c:v>300</c:v>
                </c:pt>
                <c:pt idx="31">
                  <c:v>300</c:v>
                </c:pt>
                <c:pt idx="32">
                  <c:v>300</c:v>
                </c:pt>
                <c:pt idx="33">
                  <c:v>300</c:v>
                </c:pt>
                <c:pt idx="34">
                  <c:v>300</c:v>
                </c:pt>
                <c:pt idx="35">
                  <c:v>300</c:v>
                </c:pt>
                <c:pt idx="36">
                  <c:v>300</c:v>
                </c:pt>
                <c:pt idx="37">
                  <c:v>300</c:v>
                </c:pt>
                <c:pt idx="38">
                  <c:v>300</c:v>
                </c:pt>
                <c:pt idx="39">
                  <c:v>300</c:v>
                </c:pt>
                <c:pt idx="40">
                  <c:v>300</c:v>
                </c:pt>
                <c:pt idx="41">
                  <c:v>300</c:v>
                </c:pt>
                <c:pt idx="42">
                  <c:v>300</c:v>
                </c:pt>
                <c:pt idx="43">
                  <c:v>300</c:v>
                </c:pt>
                <c:pt idx="44">
                  <c:v>300</c:v>
                </c:pt>
                <c:pt idx="45">
                  <c:v>300</c:v>
                </c:pt>
                <c:pt idx="46">
                  <c:v>300</c:v>
                </c:pt>
                <c:pt idx="47">
                  <c:v>300</c:v>
                </c:pt>
                <c:pt idx="48">
                  <c:v>300</c:v>
                </c:pt>
                <c:pt idx="49">
                  <c:v>300</c:v>
                </c:pt>
                <c:pt idx="50">
                  <c:v>300</c:v>
                </c:pt>
                <c:pt idx="51">
                  <c:v>300</c:v>
                </c:pt>
                <c:pt idx="52">
                  <c:v>300</c:v>
                </c:pt>
                <c:pt idx="53">
                  <c:v>300</c:v>
                </c:pt>
                <c:pt idx="54">
                  <c:v>300</c:v>
                </c:pt>
                <c:pt idx="55">
                  <c:v>300</c:v>
                </c:pt>
                <c:pt idx="56">
                  <c:v>300</c:v>
                </c:pt>
                <c:pt idx="57">
                  <c:v>300</c:v>
                </c:pt>
                <c:pt idx="58">
                  <c:v>300</c:v>
                </c:pt>
                <c:pt idx="59">
                  <c:v>300</c:v>
                </c:pt>
                <c:pt idx="60">
                  <c:v>300</c:v>
                </c:pt>
                <c:pt idx="61">
                  <c:v>300</c:v>
                </c:pt>
                <c:pt idx="62">
                  <c:v>300</c:v>
                </c:pt>
                <c:pt idx="63">
                  <c:v>300</c:v>
                </c:pt>
                <c:pt idx="64">
                  <c:v>300</c:v>
                </c:pt>
                <c:pt idx="65">
                  <c:v>300</c:v>
                </c:pt>
                <c:pt idx="66">
                  <c:v>300</c:v>
                </c:pt>
                <c:pt idx="67">
                  <c:v>300</c:v>
                </c:pt>
                <c:pt idx="68">
                  <c:v>300</c:v>
                </c:pt>
                <c:pt idx="69">
                  <c:v>300</c:v>
                </c:pt>
                <c:pt idx="70">
                  <c:v>300</c:v>
                </c:pt>
                <c:pt idx="71">
                  <c:v>300</c:v>
                </c:pt>
                <c:pt idx="72">
                  <c:v>300</c:v>
                </c:pt>
                <c:pt idx="73">
                  <c:v>300</c:v>
                </c:pt>
                <c:pt idx="74">
                  <c:v>300</c:v>
                </c:pt>
                <c:pt idx="75">
                  <c:v>300</c:v>
                </c:pt>
                <c:pt idx="76">
                  <c:v>300</c:v>
                </c:pt>
                <c:pt idx="77">
                  <c:v>300</c:v>
                </c:pt>
                <c:pt idx="78">
                  <c:v>300</c:v>
                </c:pt>
                <c:pt idx="79">
                  <c:v>300</c:v>
                </c:pt>
                <c:pt idx="80">
                  <c:v>300</c:v>
                </c:pt>
                <c:pt idx="81">
                  <c:v>300</c:v>
                </c:pt>
                <c:pt idx="82">
                  <c:v>300</c:v>
                </c:pt>
                <c:pt idx="83">
                  <c:v>300</c:v>
                </c:pt>
                <c:pt idx="84">
                  <c:v>300</c:v>
                </c:pt>
                <c:pt idx="85">
                  <c:v>300</c:v>
                </c:pt>
                <c:pt idx="86">
                  <c:v>300</c:v>
                </c:pt>
                <c:pt idx="87">
                  <c:v>300</c:v>
                </c:pt>
                <c:pt idx="88">
                  <c:v>300</c:v>
                </c:pt>
                <c:pt idx="89">
                  <c:v>300</c:v>
                </c:pt>
                <c:pt idx="90">
                  <c:v>300</c:v>
                </c:pt>
                <c:pt idx="91">
                  <c:v>300</c:v>
                </c:pt>
                <c:pt idx="92">
                  <c:v>300</c:v>
                </c:pt>
                <c:pt idx="93">
                  <c:v>300</c:v>
                </c:pt>
                <c:pt idx="94">
                  <c:v>300</c:v>
                </c:pt>
                <c:pt idx="95">
                  <c:v>300</c:v>
                </c:pt>
                <c:pt idx="96">
                  <c:v>300</c:v>
                </c:pt>
                <c:pt idx="97">
                  <c:v>300</c:v>
                </c:pt>
                <c:pt idx="98">
                  <c:v>300</c:v>
                </c:pt>
                <c:pt idx="99">
                  <c:v>300</c:v>
                </c:pt>
                <c:pt idx="100">
                  <c:v>300</c:v>
                </c:pt>
                <c:pt idx="101">
                  <c:v>300</c:v>
                </c:pt>
                <c:pt idx="102">
                  <c:v>300</c:v>
                </c:pt>
                <c:pt idx="103">
                  <c:v>300</c:v>
                </c:pt>
                <c:pt idx="104">
                  <c:v>300</c:v>
                </c:pt>
                <c:pt idx="105">
                  <c:v>300</c:v>
                </c:pt>
                <c:pt idx="106">
                  <c:v>300</c:v>
                </c:pt>
                <c:pt idx="107">
                  <c:v>300</c:v>
                </c:pt>
                <c:pt idx="108">
                  <c:v>300</c:v>
                </c:pt>
                <c:pt idx="109">
                  <c:v>300</c:v>
                </c:pt>
                <c:pt idx="110">
                  <c:v>300</c:v>
                </c:pt>
                <c:pt idx="111">
                  <c:v>300</c:v>
                </c:pt>
                <c:pt idx="112">
                  <c:v>300</c:v>
                </c:pt>
                <c:pt idx="113">
                  <c:v>300</c:v>
                </c:pt>
                <c:pt idx="114">
                  <c:v>300</c:v>
                </c:pt>
                <c:pt idx="115">
                  <c:v>300</c:v>
                </c:pt>
                <c:pt idx="116">
                  <c:v>300</c:v>
                </c:pt>
                <c:pt idx="117">
                  <c:v>300</c:v>
                </c:pt>
                <c:pt idx="118">
                  <c:v>300</c:v>
                </c:pt>
                <c:pt idx="119">
                  <c:v>300</c:v>
                </c:pt>
                <c:pt idx="120">
                  <c:v>300</c:v>
                </c:pt>
                <c:pt idx="121">
                  <c:v>300</c:v>
                </c:pt>
                <c:pt idx="122">
                  <c:v>300</c:v>
                </c:pt>
                <c:pt idx="123">
                  <c:v>300</c:v>
                </c:pt>
                <c:pt idx="124">
                  <c:v>300</c:v>
                </c:pt>
                <c:pt idx="125">
                  <c:v>300</c:v>
                </c:pt>
                <c:pt idx="126">
                  <c:v>300</c:v>
                </c:pt>
                <c:pt idx="127">
                  <c:v>300</c:v>
                </c:pt>
                <c:pt idx="128">
                  <c:v>300</c:v>
                </c:pt>
                <c:pt idx="129">
                  <c:v>300</c:v>
                </c:pt>
                <c:pt idx="130">
                  <c:v>300</c:v>
                </c:pt>
                <c:pt idx="131">
                  <c:v>300</c:v>
                </c:pt>
                <c:pt idx="132">
                  <c:v>300</c:v>
                </c:pt>
                <c:pt idx="133">
                  <c:v>300</c:v>
                </c:pt>
                <c:pt idx="134">
                  <c:v>300</c:v>
                </c:pt>
                <c:pt idx="135">
                  <c:v>300</c:v>
                </c:pt>
                <c:pt idx="136">
                  <c:v>300</c:v>
                </c:pt>
                <c:pt idx="137">
                  <c:v>300</c:v>
                </c:pt>
                <c:pt idx="138">
                  <c:v>300</c:v>
                </c:pt>
                <c:pt idx="139">
                  <c:v>300</c:v>
                </c:pt>
                <c:pt idx="140">
                  <c:v>300</c:v>
                </c:pt>
                <c:pt idx="141">
                  <c:v>300</c:v>
                </c:pt>
                <c:pt idx="142">
                  <c:v>300</c:v>
                </c:pt>
                <c:pt idx="143">
                  <c:v>300</c:v>
                </c:pt>
                <c:pt idx="144">
                  <c:v>300</c:v>
                </c:pt>
                <c:pt idx="145">
                  <c:v>300</c:v>
                </c:pt>
                <c:pt idx="146">
                  <c:v>300</c:v>
                </c:pt>
                <c:pt idx="147">
                  <c:v>300</c:v>
                </c:pt>
                <c:pt idx="148">
                  <c:v>300</c:v>
                </c:pt>
                <c:pt idx="149">
                  <c:v>300</c:v>
                </c:pt>
                <c:pt idx="150">
                  <c:v>300</c:v>
                </c:pt>
                <c:pt idx="151">
                  <c:v>300</c:v>
                </c:pt>
                <c:pt idx="152">
                  <c:v>300</c:v>
                </c:pt>
                <c:pt idx="153">
                  <c:v>300</c:v>
                </c:pt>
                <c:pt idx="154">
                  <c:v>300</c:v>
                </c:pt>
                <c:pt idx="155">
                  <c:v>300</c:v>
                </c:pt>
                <c:pt idx="156">
                  <c:v>300</c:v>
                </c:pt>
                <c:pt idx="157">
                  <c:v>300</c:v>
                </c:pt>
                <c:pt idx="158">
                  <c:v>300</c:v>
                </c:pt>
                <c:pt idx="159">
                  <c:v>300</c:v>
                </c:pt>
                <c:pt idx="160">
                  <c:v>300</c:v>
                </c:pt>
                <c:pt idx="161">
                  <c:v>300</c:v>
                </c:pt>
                <c:pt idx="162">
                  <c:v>300</c:v>
                </c:pt>
                <c:pt idx="163">
                  <c:v>300</c:v>
                </c:pt>
                <c:pt idx="164">
                  <c:v>300</c:v>
                </c:pt>
                <c:pt idx="165">
                  <c:v>300</c:v>
                </c:pt>
                <c:pt idx="166">
                  <c:v>300</c:v>
                </c:pt>
                <c:pt idx="167">
                  <c:v>300</c:v>
                </c:pt>
                <c:pt idx="168">
                  <c:v>300</c:v>
                </c:pt>
                <c:pt idx="169">
                  <c:v>300</c:v>
                </c:pt>
                <c:pt idx="170">
                  <c:v>300</c:v>
                </c:pt>
                <c:pt idx="171">
                  <c:v>300</c:v>
                </c:pt>
                <c:pt idx="172">
                  <c:v>300</c:v>
                </c:pt>
                <c:pt idx="173">
                  <c:v>300</c:v>
                </c:pt>
                <c:pt idx="174">
                  <c:v>300</c:v>
                </c:pt>
                <c:pt idx="175">
                  <c:v>300</c:v>
                </c:pt>
                <c:pt idx="176">
                  <c:v>300</c:v>
                </c:pt>
                <c:pt idx="177">
                  <c:v>300</c:v>
                </c:pt>
                <c:pt idx="178">
                  <c:v>300</c:v>
                </c:pt>
                <c:pt idx="179">
                  <c:v>300</c:v>
                </c:pt>
                <c:pt idx="180">
                  <c:v>300</c:v>
                </c:pt>
                <c:pt idx="181">
                  <c:v>300</c:v>
                </c:pt>
                <c:pt idx="182">
                  <c:v>300</c:v>
                </c:pt>
                <c:pt idx="183">
                  <c:v>300</c:v>
                </c:pt>
                <c:pt idx="184">
                  <c:v>300</c:v>
                </c:pt>
                <c:pt idx="185">
                  <c:v>300</c:v>
                </c:pt>
                <c:pt idx="186">
                  <c:v>300</c:v>
                </c:pt>
                <c:pt idx="187">
                  <c:v>300</c:v>
                </c:pt>
                <c:pt idx="188">
                  <c:v>300</c:v>
                </c:pt>
                <c:pt idx="189">
                  <c:v>300</c:v>
                </c:pt>
                <c:pt idx="190">
                  <c:v>300</c:v>
                </c:pt>
                <c:pt idx="191">
                  <c:v>300</c:v>
                </c:pt>
                <c:pt idx="192">
                  <c:v>300</c:v>
                </c:pt>
                <c:pt idx="193">
                  <c:v>300</c:v>
                </c:pt>
                <c:pt idx="194">
                  <c:v>300</c:v>
                </c:pt>
                <c:pt idx="195">
                  <c:v>300</c:v>
                </c:pt>
                <c:pt idx="196">
                  <c:v>300</c:v>
                </c:pt>
                <c:pt idx="197">
                  <c:v>300</c:v>
                </c:pt>
                <c:pt idx="198">
                  <c:v>300</c:v>
                </c:pt>
                <c:pt idx="199">
                  <c:v>300</c:v>
                </c:pt>
                <c:pt idx="200">
                  <c:v>300</c:v>
                </c:pt>
                <c:pt idx="201">
                  <c:v>300</c:v>
                </c:pt>
                <c:pt idx="202">
                  <c:v>300</c:v>
                </c:pt>
                <c:pt idx="203">
                  <c:v>300</c:v>
                </c:pt>
                <c:pt idx="204">
                  <c:v>300</c:v>
                </c:pt>
                <c:pt idx="205">
                  <c:v>300</c:v>
                </c:pt>
                <c:pt idx="206">
                  <c:v>300</c:v>
                </c:pt>
                <c:pt idx="207">
                  <c:v>300</c:v>
                </c:pt>
                <c:pt idx="208">
                  <c:v>300</c:v>
                </c:pt>
                <c:pt idx="209">
                  <c:v>300</c:v>
                </c:pt>
                <c:pt idx="210">
                  <c:v>300</c:v>
                </c:pt>
                <c:pt idx="211">
                  <c:v>300</c:v>
                </c:pt>
                <c:pt idx="212">
                  <c:v>300</c:v>
                </c:pt>
                <c:pt idx="213">
                  <c:v>300</c:v>
                </c:pt>
                <c:pt idx="214">
                  <c:v>300</c:v>
                </c:pt>
                <c:pt idx="215">
                  <c:v>300</c:v>
                </c:pt>
                <c:pt idx="216">
                  <c:v>300</c:v>
                </c:pt>
                <c:pt idx="217">
                  <c:v>300</c:v>
                </c:pt>
                <c:pt idx="218">
                  <c:v>300</c:v>
                </c:pt>
                <c:pt idx="219">
                  <c:v>300</c:v>
                </c:pt>
                <c:pt idx="220">
                  <c:v>300</c:v>
                </c:pt>
                <c:pt idx="221">
                  <c:v>300</c:v>
                </c:pt>
                <c:pt idx="222">
                  <c:v>300</c:v>
                </c:pt>
                <c:pt idx="223">
                  <c:v>300</c:v>
                </c:pt>
                <c:pt idx="224">
                  <c:v>300</c:v>
                </c:pt>
                <c:pt idx="225">
                  <c:v>300</c:v>
                </c:pt>
                <c:pt idx="226">
                  <c:v>300</c:v>
                </c:pt>
                <c:pt idx="227">
                  <c:v>300</c:v>
                </c:pt>
                <c:pt idx="228">
                  <c:v>300</c:v>
                </c:pt>
                <c:pt idx="229">
                  <c:v>300</c:v>
                </c:pt>
                <c:pt idx="230">
                  <c:v>300</c:v>
                </c:pt>
                <c:pt idx="231">
                  <c:v>300</c:v>
                </c:pt>
                <c:pt idx="232">
                  <c:v>300</c:v>
                </c:pt>
                <c:pt idx="233">
                  <c:v>300</c:v>
                </c:pt>
                <c:pt idx="234">
                  <c:v>300</c:v>
                </c:pt>
                <c:pt idx="235">
                  <c:v>300</c:v>
                </c:pt>
                <c:pt idx="236">
                  <c:v>300</c:v>
                </c:pt>
                <c:pt idx="237">
                  <c:v>300</c:v>
                </c:pt>
                <c:pt idx="238">
                  <c:v>300</c:v>
                </c:pt>
                <c:pt idx="239">
                  <c:v>300</c:v>
                </c:pt>
                <c:pt idx="240">
                  <c:v>300</c:v>
                </c:pt>
                <c:pt idx="241">
                  <c:v>300</c:v>
                </c:pt>
                <c:pt idx="242">
                  <c:v>300</c:v>
                </c:pt>
                <c:pt idx="243">
                  <c:v>300</c:v>
                </c:pt>
                <c:pt idx="244">
                  <c:v>300</c:v>
                </c:pt>
                <c:pt idx="245">
                  <c:v>300</c:v>
                </c:pt>
                <c:pt idx="246">
                  <c:v>300</c:v>
                </c:pt>
                <c:pt idx="247">
                  <c:v>300</c:v>
                </c:pt>
                <c:pt idx="248">
                  <c:v>300</c:v>
                </c:pt>
                <c:pt idx="249">
                  <c:v>300</c:v>
                </c:pt>
                <c:pt idx="250">
                  <c:v>300</c:v>
                </c:pt>
                <c:pt idx="251">
                  <c:v>300</c:v>
                </c:pt>
                <c:pt idx="252">
                  <c:v>300</c:v>
                </c:pt>
                <c:pt idx="253">
                  <c:v>300</c:v>
                </c:pt>
                <c:pt idx="254">
                  <c:v>300</c:v>
                </c:pt>
                <c:pt idx="255">
                  <c:v>300</c:v>
                </c:pt>
                <c:pt idx="256">
                  <c:v>300</c:v>
                </c:pt>
                <c:pt idx="257">
                  <c:v>300</c:v>
                </c:pt>
                <c:pt idx="258">
                  <c:v>300</c:v>
                </c:pt>
                <c:pt idx="259">
                  <c:v>300</c:v>
                </c:pt>
                <c:pt idx="260">
                  <c:v>300</c:v>
                </c:pt>
                <c:pt idx="261">
                  <c:v>300</c:v>
                </c:pt>
                <c:pt idx="262">
                  <c:v>300</c:v>
                </c:pt>
                <c:pt idx="263">
                  <c:v>300</c:v>
                </c:pt>
                <c:pt idx="264">
                  <c:v>300</c:v>
                </c:pt>
                <c:pt idx="265">
                  <c:v>300</c:v>
                </c:pt>
                <c:pt idx="266">
                  <c:v>300</c:v>
                </c:pt>
                <c:pt idx="267">
                  <c:v>300</c:v>
                </c:pt>
                <c:pt idx="268">
                  <c:v>300</c:v>
                </c:pt>
                <c:pt idx="269">
                  <c:v>300</c:v>
                </c:pt>
                <c:pt idx="270">
                  <c:v>300</c:v>
                </c:pt>
                <c:pt idx="271">
                  <c:v>300</c:v>
                </c:pt>
                <c:pt idx="272">
                  <c:v>300</c:v>
                </c:pt>
                <c:pt idx="273">
                  <c:v>300</c:v>
                </c:pt>
                <c:pt idx="274">
                  <c:v>300</c:v>
                </c:pt>
              </c:numCache>
            </c:numRef>
          </c:val>
          <c:smooth val="0"/>
          <c:extLst>
            <c:ext xmlns:c16="http://schemas.microsoft.com/office/drawing/2014/chart" uri="{C3380CC4-5D6E-409C-BE32-E72D297353CC}">
              <c16:uniqueId val="{00000006-AE8F-4A52-AEE5-FC28BDC6D6A7}"/>
            </c:ext>
          </c:extLst>
        </c:ser>
        <c:dLbls>
          <c:showLegendKey val="0"/>
          <c:showVal val="0"/>
          <c:showCatName val="0"/>
          <c:showSerName val="0"/>
          <c:showPercent val="0"/>
          <c:showBubbleSize val="0"/>
        </c:dLbls>
        <c:marker val="1"/>
        <c:smooth val="0"/>
        <c:axId val="1500470128"/>
        <c:axId val="1500473008"/>
      </c:lineChart>
      <c:catAx>
        <c:axId val="1500470128"/>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600" b="0" i="0" u="none" strike="noStrike" kern="1200" baseline="0">
                <a:solidFill>
                  <a:schemeClr val="tx1">
                    <a:lumMod val="65000"/>
                    <a:lumOff val="35000"/>
                  </a:schemeClr>
                </a:solidFill>
                <a:latin typeface="+mn-lt"/>
                <a:ea typeface="+mn-ea"/>
                <a:cs typeface="+mn-cs"/>
              </a:defRPr>
            </a:pPr>
            <a:endParaRPr lang="fr-FR"/>
          </a:p>
        </c:txPr>
        <c:crossAx val="1500473008"/>
        <c:crosses val="autoZero"/>
        <c:auto val="1"/>
        <c:lblAlgn val="ctr"/>
        <c:lblOffset val="100"/>
        <c:noMultiLvlLbl val="0"/>
      </c:catAx>
      <c:valAx>
        <c:axId val="1500473008"/>
        <c:scaling>
          <c:orientation val="minMax"/>
          <c:max val="56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fr-FR"/>
          </a:p>
        </c:txPr>
        <c:crossAx val="1500470128"/>
        <c:crosses val="autoZero"/>
        <c:crossBetween val="between"/>
        <c:majorUnit val="2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600"/>
      </a:pPr>
      <a:endParaRPr lang="fr-FR"/>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0220286826367953E-2"/>
          <c:y val="0.10664331295929248"/>
          <c:w val="0.92951516589329619"/>
          <c:h val="0.83733062001611036"/>
        </c:manualLayout>
      </c:layout>
      <c:barChart>
        <c:barDir val="col"/>
        <c:grouping val="stacked"/>
        <c:varyColors val="0"/>
        <c:ser>
          <c:idx val="0"/>
          <c:order val="0"/>
          <c:tx>
            <c:strRef>
              <c:f>Feuil8!$A$2</c:f>
              <c:strCache>
                <c:ptCount val="1"/>
                <c:pt idx="0">
                  <c:v>Versement mobilité</c:v>
                </c:pt>
              </c:strCache>
            </c:strRef>
          </c:tx>
          <c:spPr>
            <a:solidFill>
              <a:schemeClr val="accent1"/>
            </a:solidFill>
            <a:ln>
              <a:noFill/>
            </a:ln>
            <a:effectLst/>
          </c:spPr>
          <c:invertIfNegative val="0"/>
          <c:dLbls>
            <c:numFmt formatCode="#,##0\ &quot;€&quot;"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Feuil8!$B$1:$I$1</c:f>
              <c:strCache>
                <c:ptCount val="8"/>
                <c:pt idx="0">
                  <c:v>Tous réseaux</c:v>
                </c:pt>
                <c:pt idx="1">
                  <c:v>IDF</c:v>
                </c:pt>
                <c:pt idx="2">
                  <c:v>Hors IDF</c:v>
                </c:pt>
                <c:pt idx="3">
                  <c:v>Lyon</c:v>
                </c:pt>
                <c:pt idx="4">
                  <c:v>A+</c:v>
                </c:pt>
                <c:pt idx="5">
                  <c:v>A</c:v>
                </c:pt>
                <c:pt idx="6">
                  <c:v>B</c:v>
                </c:pt>
                <c:pt idx="7">
                  <c:v>C</c:v>
                </c:pt>
              </c:strCache>
            </c:strRef>
          </c:cat>
          <c:val>
            <c:numRef>
              <c:f>Feuil8!$B$2:$I$2</c:f>
              <c:numCache>
                <c:formatCode>General</c:formatCode>
                <c:ptCount val="8"/>
                <c:pt idx="0">
                  <c:v>185</c:v>
                </c:pt>
                <c:pt idx="1">
                  <c:v>385</c:v>
                </c:pt>
                <c:pt idx="2">
                  <c:v>120</c:v>
                </c:pt>
                <c:pt idx="3">
                  <c:v>243</c:v>
                </c:pt>
                <c:pt idx="4">
                  <c:v>214</c:v>
                </c:pt>
                <c:pt idx="5">
                  <c:v>108</c:v>
                </c:pt>
                <c:pt idx="6">
                  <c:v>27</c:v>
                </c:pt>
                <c:pt idx="7">
                  <c:v>21</c:v>
                </c:pt>
              </c:numCache>
            </c:numRef>
          </c:val>
          <c:extLst>
            <c:ext xmlns:c16="http://schemas.microsoft.com/office/drawing/2014/chart" uri="{C3380CC4-5D6E-409C-BE32-E72D297353CC}">
              <c16:uniqueId val="{00000000-1403-4509-B76A-91A1736C5517}"/>
            </c:ext>
          </c:extLst>
        </c:ser>
        <c:ser>
          <c:idx val="1"/>
          <c:order val="1"/>
          <c:tx>
            <c:strRef>
              <c:f>Feuil8!$A$3</c:f>
              <c:strCache>
                <c:ptCount val="1"/>
                <c:pt idx="0">
                  <c:v>Recettes tarifaires</c:v>
                </c:pt>
              </c:strCache>
            </c:strRef>
          </c:tx>
          <c:spPr>
            <a:solidFill>
              <a:schemeClr val="accent2"/>
            </a:solidFill>
            <a:ln>
              <a:noFill/>
            </a:ln>
            <a:effectLst/>
          </c:spPr>
          <c:invertIfNegative val="0"/>
          <c:dLbls>
            <c:dLbl>
              <c:idx val="6"/>
              <c:layout>
                <c:manualLayout>
                  <c:x val="5.0774007557929698E-2"/>
                  <c:y val="5.8737151248164461E-3"/>
                </c:manualLayout>
              </c:layout>
              <c:numFmt formatCode="#,##0\ &quot;€&quot;" sourceLinked="0"/>
              <c:spPr>
                <a:solidFill>
                  <a:schemeClr val="accent2"/>
                </a:solid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403-4509-B76A-91A1736C5517}"/>
                </c:ext>
              </c:extLst>
            </c:dLbl>
            <c:dLbl>
              <c:idx val="7"/>
              <c:layout>
                <c:manualLayout>
                  <c:x val="4.8192764311100665E-2"/>
                  <c:y val="1.9579050416054823E-3"/>
                </c:manualLayout>
              </c:layout>
              <c:numFmt formatCode="#,##0\ &quot;€&quot;" sourceLinked="0"/>
              <c:spPr>
                <a:solidFill>
                  <a:schemeClr val="accent2"/>
                </a:solid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403-4509-B76A-91A1736C5517}"/>
                </c:ext>
              </c:extLst>
            </c:dLbl>
            <c:numFmt formatCode="#,##0\ &quot;€&quot;"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Feuil8!$B$1:$I$1</c:f>
              <c:strCache>
                <c:ptCount val="8"/>
                <c:pt idx="0">
                  <c:v>Tous réseaux</c:v>
                </c:pt>
                <c:pt idx="1">
                  <c:v>IDF</c:v>
                </c:pt>
                <c:pt idx="2">
                  <c:v>Hors IDF</c:v>
                </c:pt>
                <c:pt idx="3">
                  <c:v>Lyon</c:v>
                </c:pt>
                <c:pt idx="4">
                  <c:v>A+</c:v>
                </c:pt>
                <c:pt idx="5">
                  <c:v>A</c:v>
                </c:pt>
                <c:pt idx="6">
                  <c:v>B</c:v>
                </c:pt>
                <c:pt idx="7">
                  <c:v>C</c:v>
                </c:pt>
              </c:strCache>
            </c:strRef>
          </c:cat>
          <c:val>
            <c:numRef>
              <c:f>Feuil8!$B$3:$I$3</c:f>
              <c:numCache>
                <c:formatCode>General</c:formatCode>
                <c:ptCount val="8"/>
                <c:pt idx="0">
                  <c:v>110</c:v>
                </c:pt>
                <c:pt idx="1">
                  <c:v>306</c:v>
                </c:pt>
                <c:pt idx="2">
                  <c:v>40</c:v>
                </c:pt>
                <c:pt idx="3">
                  <c:v>178</c:v>
                </c:pt>
                <c:pt idx="4">
                  <c:v>96</c:v>
                </c:pt>
                <c:pt idx="5">
                  <c:v>19</c:v>
                </c:pt>
                <c:pt idx="6">
                  <c:v>6</c:v>
                </c:pt>
                <c:pt idx="7">
                  <c:v>3</c:v>
                </c:pt>
              </c:numCache>
            </c:numRef>
          </c:val>
          <c:extLst>
            <c:ext xmlns:c16="http://schemas.microsoft.com/office/drawing/2014/chart" uri="{C3380CC4-5D6E-409C-BE32-E72D297353CC}">
              <c16:uniqueId val="{00000003-1403-4509-B76A-91A1736C5517}"/>
            </c:ext>
          </c:extLst>
        </c:ser>
        <c:ser>
          <c:idx val="2"/>
          <c:order val="2"/>
          <c:tx>
            <c:strRef>
              <c:f>Feuil8!$A$4</c:f>
              <c:strCache>
                <c:ptCount val="1"/>
                <c:pt idx="0">
                  <c:v>Soutien public</c:v>
                </c:pt>
              </c:strCache>
            </c:strRef>
          </c:tx>
          <c:spPr>
            <a:solidFill>
              <a:schemeClr val="accent3"/>
            </a:solidFill>
            <a:ln>
              <a:noFill/>
            </a:ln>
            <a:effectLst/>
          </c:spPr>
          <c:invertIfNegative val="0"/>
          <c:dLbls>
            <c:numFmt formatCode="#,##0\ &quot;€&quot;"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Feuil8!$B$1:$I$1</c:f>
              <c:strCache>
                <c:ptCount val="8"/>
                <c:pt idx="0">
                  <c:v>Tous réseaux</c:v>
                </c:pt>
                <c:pt idx="1">
                  <c:v>IDF</c:v>
                </c:pt>
                <c:pt idx="2">
                  <c:v>Hors IDF</c:v>
                </c:pt>
                <c:pt idx="3">
                  <c:v>Lyon</c:v>
                </c:pt>
                <c:pt idx="4">
                  <c:v>A+</c:v>
                </c:pt>
                <c:pt idx="5">
                  <c:v>A</c:v>
                </c:pt>
                <c:pt idx="6">
                  <c:v>B</c:v>
                </c:pt>
                <c:pt idx="7">
                  <c:v>C</c:v>
                </c:pt>
              </c:strCache>
            </c:strRef>
          </c:cat>
          <c:val>
            <c:numRef>
              <c:f>Feuil8!$B$4:$I$4</c:f>
              <c:numCache>
                <c:formatCode>General</c:formatCode>
                <c:ptCount val="8"/>
                <c:pt idx="0">
                  <c:v>96</c:v>
                </c:pt>
                <c:pt idx="1">
                  <c:v>159</c:v>
                </c:pt>
                <c:pt idx="2">
                  <c:v>25</c:v>
                </c:pt>
                <c:pt idx="3">
                  <c:v>173</c:v>
                </c:pt>
                <c:pt idx="4">
                  <c:v>136</c:v>
                </c:pt>
                <c:pt idx="5">
                  <c:v>58</c:v>
                </c:pt>
                <c:pt idx="6">
                  <c:v>33</c:v>
                </c:pt>
                <c:pt idx="7">
                  <c:v>18</c:v>
                </c:pt>
              </c:numCache>
            </c:numRef>
          </c:val>
          <c:extLst>
            <c:ext xmlns:c16="http://schemas.microsoft.com/office/drawing/2014/chart" uri="{C3380CC4-5D6E-409C-BE32-E72D297353CC}">
              <c16:uniqueId val="{00000004-1403-4509-B76A-91A1736C5517}"/>
            </c:ext>
          </c:extLst>
        </c:ser>
        <c:dLbls>
          <c:showLegendKey val="0"/>
          <c:showVal val="0"/>
          <c:showCatName val="0"/>
          <c:showSerName val="0"/>
          <c:showPercent val="0"/>
          <c:showBubbleSize val="0"/>
        </c:dLbls>
        <c:gapWidth val="150"/>
        <c:overlap val="100"/>
        <c:axId val="823319648"/>
        <c:axId val="823324928"/>
      </c:barChart>
      <c:catAx>
        <c:axId val="823319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823324928"/>
        <c:crosses val="autoZero"/>
        <c:auto val="1"/>
        <c:lblAlgn val="ctr"/>
        <c:lblOffset val="100"/>
        <c:noMultiLvlLbl val="0"/>
      </c:catAx>
      <c:valAx>
        <c:axId val="8233249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823319648"/>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Feuil8!$C$46</c:f>
              <c:strCache>
                <c:ptCount val="1"/>
                <c:pt idx="0">
                  <c:v>Recettes tarifaires</c:v>
                </c:pt>
              </c:strCache>
            </c:strRef>
          </c:tx>
          <c:spPr>
            <a:solidFill>
              <a:schemeClr val="accent5">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Feuil8!$D$45:$H$45</c:f>
              <c:strCache>
                <c:ptCount val="5"/>
                <c:pt idx="0">
                  <c:v>1996-2001</c:v>
                </c:pt>
                <c:pt idx="1">
                  <c:v>2002-2007</c:v>
                </c:pt>
                <c:pt idx="2">
                  <c:v>2008-2013</c:v>
                </c:pt>
                <c:pt idx="3">
                  <c:v>2014-2019</c:v>
                </c:pt>
                <c:pt idx="4">
                  <c:v>2020-2022</c:v>
                </c:pt>
              </c:strCache>
            </c:strRef>
          </c:cat>
          <c:val>
            <c:numRef>
              <c:f>Feuil8!$D$46:$H$46</c:f>
              <c:numCache>
                <c:formatCode>0%</c:formatCode>
                <c:ptCount val="5"/>
                <c:pt idx="0" formatCode="0.00%">
                  <c:v>0.19900000000000001</c:v>
                </c:pt>
                <c:pt idx="1">
                  <c:v>0.18</c:v>
                </c:pt>
                <c:pt idx="2">
                  <c:v>0.18</c:v>
                </c:pt>
                <c:pt idx="3">
                  <c:v>0.18099999999999999</c:v>
                </c:pt>
                <c:pt idx="4" formatCode="0.00%">
                  <c:v>0.17799999999999999</c:v>
                </c:pt>
              </c:numCache>
            </c:numRef>
          </c:val>
          <c:extLst>
            <c:ext xmlns:c16="http://schemas.microsoft.com/office/drawing/2014/chart" uri="{C3380CC4-5D6E-409C-BE32-E72D297353CC}">
              <c16:uniqueId val="{00000000-BF9B-4F61-A3CE-33EF3F73CCC2}"/>
            </c:ext>
          </c:extLst>
        </c:ser>
        <c:ser>
          <c:idx val="1"/>
          <c:order val="1"/>
          <c:tx>
            <c:strRef>
              <c:f>Feuil8!$C$47</c:f>
              <c:strCache>
                <c:ptCount val="1"/>
                <c:pt idx="0">
                  <c:v>Versement mobilité</c:v>
                </c:pt>
              </c:strCache>
            </c:strRef>
          </c:tx>
          <c:spPr>
            <a:solidFill>
              <a:schemeClr val="accent1">
                <a:lumMod val="40000"/>
                <a:lumOff val="60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Feuil8!$D$45:$H$45</c:f>
              <c:strCache>
                <c:ptCount val="5"/>
                <c:pt idx="0">
                  <c:v>1996-2001</c:v>
                </c:pt>
                <c:pt idx="1">
                  <c:v>2002-2007</c:v>
                </c:pt>
                <c:pt idx="2">
                  <c:v>2008-2013</c:v>
                </c:pt>
                <c:pt idx="3">
                  <c:v>2014-2019</c:v>
                </c:pt>
                <c:pt idx="4">
                  <c:v>2020-2022</c:v>
                </c:pt>
              </c:strCache>
            </c:strRef>
          </c:cat>
          <c:val>
            <c:numRef>
              <c:f>Feuil8!$D$47:$H$47</c:f>
              <c:numCache>
                <c:formatCode>0%</c:formatCode>
                <c:ptCount val="5"/>
                <c:pt idx="0">
                  <c:v>0.4</c:v>
                </c:pt>
                <c:pt idx="1">
                  <c:v>0.41</c:v>
                </c:pt>
                <c:pt idx="2" formatCode="0.00%">
                  <c:v>0.41</c:v>
                </c:pt>
                <c:pt idx="3" formatCode="0.00%">
                  <c:v>0.42899999999999999</c:v>
                </c:pt>
                <c:pt idx="4" formatCode="0.00%">
                  <c:v>0.502</c:v>
                </c:pt>
              </c:numCache>
            </c:numRef>
          </c:val>
          <c:extLst>
            <c:ext xmlns:c16="http://schemas.microsoft.com/office/drawing/2014/chart" uri="{C3380CC4-5D6E-409C-BE32-E72D297353CC}">
              <c16:uniqueId val="{00000001-BF9B-4F61-A3CE-33EF3F73CCC2}"/>
            </c:ext>
          </c:extLst>
        </c:ser>
        <c:ser>
          <c:idx val="2"/>
          <c:order val="2"/>
          <c:tx>
            <c:strRef>
              <c:f>Feuil8!$C$48</c:f>
              <c:strCache>
                <c:ptCount val="1"/>
                <c:pt idx="0">
                  <c:v>Ressources publiques</c:v>
                </c:pt>
              </c:strCache>
            </c:strRef>
          </c:tx>
          <c:spPr>
            <a:solidFill>
              <a:schemeClr val="accent2"/>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Feuil8!$D$45:$H$45</c:f>
              <c:strCache>
                <c:ptCount val="5"/>
                <c:pt idx="0">
                  <c:v>1996-2001</c:v>
                </c:pt>
                <c:pt idx="1">
                  <c:v>2002-2007</c:v>
                </c:pt>
                <c:pt idx="2">
                  <c:v>2008-2013</c:v>
                </c:pt>
                <c:pt idx="3">
                  <c:v>2014-2019</c:v>
                </c:pt>
                <c:pt idx="4">
                  <c:v>2020-2022</c:v>
                </c:pt>
              </c:strCache>
            </c:strRef>
          </c:cat>
          <c:val>
            <c:numRef>
              <c:f>Feuil8!$D$48:$H$48</c:f>
              <c:numCache>
                <c:formatCode>0.00%</c:formatCode>
                <c:ptCount val="5"/>
                <c:pt idx="0">
                  <c:v>0.40099999999999991</c:v>
                </c:pt>
                <c:pt idx="1">
                  <c:v>0.41000000000000009</c:v>
                </c:pt>
                <c:pt idx="2">
                  <c:v>0.41000000000000009</c:v>
                </c:pt>
                <c:pt idx="3">
                  <c:v>0.38999999999999996</c:v>
                </c:pt>
                <c:pt idx="4">
                  <c:v>0.32000000000000006</c:v>
                </c:pt>
              </c:numCache>
            </c:numRef>
          </c:val>
          <c:extLst>
            <c:ext xmlns:c16="http://schemas.microsoft.com/office/drawing/2014/chart" uri="{C3380CC4-5D6E-409C-BE32-E72D297353CC}">
              <c16:uniqueId val="{00000002-BF9B-4F61-A3CE-33EF3F73CCC2}"/>
            </c:ext>
          </c:extLst>
        </c:ser>
        <c:dLbls>
          <c:showLegendKey val="0"/>
          <c:showVal val="0"/>
          <c:showCatName val="0"/>
          <c:showSerName val="0"/>
          <c:showPercent val="0"/>
          <c:showBubbleSize val="0"/>
        </c:dLbls>
        <c:gapWidth val="150"/>
        <c:overlap val="100"/>
        <c:axId val="1067157296"/>
        <c:axId val="1067168816"/>
      </c:barChart>
      <c:catAx>
        <c:axId val="10671572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067168816"/>
        <c:crosses val="autoZero"/>
        <c:auto val="1"/>
        <c:lblAlgn val="ctr"/>
        <c:lblOffset val="100"/>
        <c:noMultiLvlLbl val="0"/>
      </c:catAx>
      <c:valAx>
        <c:axId val="106716881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0671572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'VM hab'!$B$104</c:f>
              <c:strCache>
                <c:ptCount val="1"/>
                <c:pt idx="0">
                  <c:v>VM/hab</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'VM hab'!$A$105:$A$132</c:f>
              <c:strCache>
                <c:ptCount val="28"/>
                <c:pt idx="0">
                  <c:v>ILE DE France</c:v>
                </c:pt>
                <c:pt idx="1">
                  <c:v>NANTES</c:v>
                </c:pt>
                <c:pt idx="2">
                  <c:v>RENNES</c:v>
                </c:pt>
                <c:pt idx="3">
                  <c:v>TOULOUSE</c:v>
                </c:pt>
                <c:pt idx="4">
                  <c:v>LYON</c:v>
                </c:pt>
                <c:pt idx="5">
                  <c:v>CLERMONT-FERRAND</c:v>
                </c:pt>
                <c:pt idx="6">
                  <c:v>BORDEAUX</c:v>
                </c:pt>
                <c:pt idx="7">
                  <c:v>DIJON</c:v>
                </c:pt>
                <c:pt idx="8">
                  <c:v>BREST</c:v>
                </c:pt>
                <c:pt idx="9">
                  <c:v>NANCY</c:v>
                </c:pt>
                <c:pt idx="10">
                  <c:v>ORLEANS</c:v>
                </c:pt>
                <c:pt idx="11">
                  <c:v>CAEN</c:v>
                </c:pt>
                <c:pt idx="12">
                  <c:v>STRASBOURG</c:v>
                </c:pt>
                <c:pt idx="13">
                  <c:v>GRENOBLE</c:v>
                </c:pt>
                <c:pt idx="14">
                  <c:v>TOURS</c:v>
                </c:pt>
                <c:pt idx="15">
                  <c:v>LILLE</c:v>
                </c:pt>
                <c:pt idx="16">
                  <c:v>ROUEN</c:v>
                </c:pt>
                <c:pt idx="17">
                  <c:v>MONTPELLIER</c:v>
                </c:pt>
                <c:pt idx="18">
                  <c:v>LE HAVRE</c:v>
                </c:pt>
                <c:pt idx="19">
                  <c:v>ANGERS</c:v>
                </c:pt>
                <c:pt idx="20">
                  <c:v>AIX MARSEILLE</c:v>
                </c:pt>
                <c:pt idx="21">
                  <c:v>AVIGNON</c:v>
                </c:pt>
                <c:pt idx="22">
                  <c:v>REIMS</c:v>
                </c:pt>
                <c:pt idx="23">
                  <c:v>BESANCON</c:v>
                </c:pt>
                <c:pt idx="24">
                  <c:v>SAINT-ETIENNE</c:v>
                </c:pt>
                <c:pt idx="25">
                  <c:v>MULHOUSE</c:v>
                </c:pt>
                <c:pt idx="26">
                  <c:v>NICE</c:v>
                </c:pt>
                <c:pt idx="27">
                  <c:v>LE MANS</c:v>
                </c:pt>
              </c:strCache>
            </c:strRef>
          </c:cat>
          <c:val>
            <c:numRef>
              <c:f>'VM hab'!$B$105:$B$132</c:f>
              <c:numCache>
                <c:formatCode>_-* #\ ##0.0_-;\-* #\ ##0.0_-;_-* "-"??_-;_-@_-</c:formatCode>
                <c:ptCount val="28"/>
                <c:pt idx="0">
                  <c:v>541.49348612483584</c:v>
                </c:pt>
                <c:pt idx="1">
                  <c:v>307.76914110826505</c:v>
                </c:pt>
                <c:pt idx="2">
                  <c:v>305.07798666801881</c:v>
                </c:pt>
                <c:pt idx="3">
                  <c:v>303.73893014142465</c:v>
                </c:pt>
                <c:pt idx="4">
                  <c:v>296.84210526315792</c:v>
                </c:pt>
                <c:pt idx="5">
                  <c:v>292.82151370182527</c:v>
                </c:pt>
                <c:pt idx="6">
                  <c:v>281.78253127379531</c:v>
                </c:pt>
                <c:pt idx="7">
                  <c:v>272.52375109985132</c:v>
                </c:pt>
                <c:pt idx="8">
                  <c:v>272.34008572322068</c:v>
                </c:pt>
                <c:pt idx="9">
                  <c:v>268.64166416888798</c:v>
                </c:pt>
                <c:pt idx="10">
                  <c:v>263.19086409037493</c:v>
                </c:pt>
                <c:pt idx="11">
                  <c:v>258.45686237093838</c:v>
                </c:pt>
                <c:pt idx="12">
                  <c:v>256.94989190119963</c:v>
                </c:pt>
                <c:pt idx="13">
                  <c:v>256.9125772911479</c:v>
                </c:pt>
                <c:pt idx="14">
                  <c:v>253.93187808702348</c:v>
                </c:pt>
                <c:pt idx="15">
                  <c:v>251.93473125740792</c:v>
                </c:pt>
                <c:pt idx="16">
                  <c:v>235.74730434508544</c:v>
                </c:pt>
                <c:pt idx="17">
                  <c:v>230.18906371329876</c:v>
                </c:pt>
                <c:pt idx="18">
                  <c:v>228.44384731164504</c:v>
                </c:pt>
                <c:pt idx="19">
                  <c:v>221.51423599130084</c:v>
                </c:pt>
                <c:pt idx="20">
                  <c:v>220.77383015884038</c:v>
                </c:pt>
                <c:pt idx="21">
                  <c:v>206.14574295634921</c:v>
                </c:pt>
                <c:pt idx="22">
                  <c:v>197.97389963828252</c:v>
                </c:pt>
                <c:pt idx="23">
                  <c:v>193.95202579528069</c:v>
                </c:pt>
                <c:pt idx="24">
                  <c:v>184.5683214802709</c:v>
                </c:pt>
                <c:pt idx="25">
                  <c:v>181.47066756976429</c:v>
                </c:pt>
                <c:pt idx="26">
                  <c:v>177.78322728824068</c:v>
                </c:pt>
                <c:pt idx="27">
                  <c:v>153.43572146478871</c:v>
                </c:pt>
              </c:numCache>
            </c:numRef>
          </c:val>
          <c:extLst>
            <c:ext xmlns:c16="http://schemas.microsoft.com/office/drawing/2014/chart" uri="{C3380CC4-5D6E-409C-BE32-E72D297353CC}">
              <c16:uniqueId val="{00000000-D048-43A3-894B-3983ABFC2CED}"/>
            </c:ext>
          </c:extLst>
        </c:ser>
        <c:dLbls>
          <c:showLegendKey val="0"/>
          <c:showVal val="0"/>
          <c:showCatName val="0"/>
          <c:showSerName val="0"/>
          <c:showPercent val="0"/>
          <c:showBubbleSize val="0"/>
        </c:dLbls>
        <c:gapWidth val="219"/>
        <c:overlap val="-27"/>
        <c:axId val="1145100111"/>
        <c:axId val="1145100591"/>
      </c:barChart>
      <c:catAx>
        <c:axId val="11451001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145100591"/>
        <c:crosses val="autoZero"/>
        <c:auto val="1"/>
        <c:lblAlgn val="ctr"/>
        <c:lblOffset val="100"/>
        <c:noMultiLvlLbl val="0"/>
      </c:catAx>
      <c:valAx>
        <c:axId val="1145100591"/>
        <c:scaling>
          <c:orientation val="minMax"/>
        </c:scaling>
        <c:delete val="0"/>
        <c:axPos val="l"/>
        <c:majorGridlines>
          <c:spPr>
            <a:ln w="9525" cap="flat" cmpd="sng" algn="ctr">
              <a:solidFill>
                <a:schemeClr val="tx1">
                  <a:lumMod val="15000"/>
                  <a:lumOff val="85000"/>
                </a:schemeClr>
              </a:solidFill>
              <a:round/>
            </a:ln>
            <a:effectLst/>
          </c:spPr>
        </c:majorGridlines>
        <c:numFmt formatCode="#,##0\ &quot;€&quot;"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145100111"/>
        <c:crosses val="autoZero"/>
        <c:crossBetween val="between"/>
        <c:majorUnit val="25"/>
      </c:valAx>
      <c:spPr>
        <a:noFill/>
        <a:ln>
          <a:noFill/>
        </a:ln>
        <a:effectLst/>
      </c:spPr>
    </c:plotArea>
    <c:plotVisOnly val="1"/>
    <c:dispBlanksAs val="gap"/>
    <c:showDLblsOverMax val="0"/>
  </c:chart>
  <c:spPr>
    <a:noFill/>
    <a:ln>
      <a:noFill/>
    </a:ln>
    <a:effectLst/>
  </c:spPr>
  <c:txPr>
    <a:bodyPr/>
    <a:lstStyle/>
    <a:p>
      <a:pPr>
        <a:defRPr/>
      </a:pPr>
      <a:endParaRPr lang="fr-FR"/>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0.27717</cdr:x>
      <cdr:y>0.09371</cdr:y>
    </cdr:from>
    <cdr:to>
      <cdr:x>0.61338</cdr:x>
      <cdr:y>0.35102</cdr:y>
    </cdr:to>
    <cdr:sp macro="" textlink="">
      <cdr:nvSpPr>
        <cdr:cNvPr id="2" name="Rectangle 1">
          <a:extLst xmlns:a="http://schemas.openxmlformats.org/drawingml/2006/main">
            <a:ext uri="{FF2B5EF4-FFF2-40B4-BE49-F238E27FC236}">
              <a16:creationId xmlns:a16="http://schemas.microsoft.com/office/drawing/2014/main" id="{E6E886D9-E865-E175-E740-FA55472A728F}"/>
            </a:ext>
          </a:extLst>
        </cdr:cNvPr>
        <cdr:cNvSpPr/>
      </cdr:nvSpPr>
      <cdr:spPr>
        <a:xfrm xmlns:a="http://schemas.openxmlformats.org/drawingml/2006/main">
          <a:off x="2315170" y="465038"/>
          <a:ext cx="2808312" cy="1276888"/>
        </a:xfrm>
        <a:prstGeom xmlns:a="http://schemas.openxmlformats.org/drawingml/2006/main" prst="rect">
          <a:avLst/>
        </a:prstGeom>
      </cdr:spPr>
      <cdr:txBody>
        <a:bodyPr xmlns:a="http://schemas.openxmlformats.org/drawingml/2006/main" wrap="square">
          <a:spAutoFit/>
        </a:bodyPr>
        <a:lstStyle xmlns:a="http://schemas.openxmlformats.org/drawingml/2006/main">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lnSpc>
              <a:spcPct val="107000"/>
            </a:lnSpc>
            <a:spcAft>
              <a:spcPts val="800"/>
            </a:spcAft>
          </a:pPr>
          <a:r>
            <a:rPr lang="fr-FR" sz="12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Le VM est la première recette dès 100 000 habitants.</a:t>
          </a:r>
        </a:p>
        <a:p xmlns:a="http://schemas.openxmlformats.org/drawingml/2006/main">
          <a:pPr algn="ctr">
            <a:lnSpc>
              <a:spcPct val="107000"/>
            </a:lnSpc>
            <a:spcAft>
              <a:spcPts val="800"/>
            </a:spcAft>
          </a:pPr>
          <a:r>
            <a:rPr lang="fr-FR" sz="12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Le soutien public vient en second sauf en IDF et à Lyon</a:t>
          </a:r>
        </a:p>
        <a:p xmlns:a="http://schemas.openxmlformats.org/drawingml/2006/main">
          <a:pPr algn="ctr">
            <a:lnSpc>
              <a:spcPct val="107000"/>
            </a:lnSpc>
            <a:spcAft>
              <a:spcPts val="800"/>
            </a:spcAft>
          </a:pPr>
          <a:endParaRPr lang="fr-FR" sz="1200" dirty="0">
            <a:latin typeface="Calibri" panose="020F0502020204030204" pitchFamily="34" charset="0"/>
            <a:ea typeface="Calibri" panose="020F0502020204030204" pitchFamily="34" charset="0"/>
            <a:cs typeface="Times New Roman" panose="02020603050405020304" pitchFamily="18"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0.08403</cdr:x>
      <cdr:y>0.34633</cdr:y>
    </cdr:from>
    <cdr:to>
      <cdr:x>0.18487</cdr:x>
      <cdr:y>0.91829</cdr:y>
    </cdr:to>
    <cdr:sp macro="" textlink="">
      <cdr:nvSpPr>
        <cdr:cNvPr id="6" name="Rectangle 5">
          <a:extLst xmlns:a="http://schemas.openxmlformats.org/drawingml/2006/main">
            <a:ext uri="{FF2B5EF4-FFF2-40B4-BE49-F238E27FC236}">
              <a16:creationId xmlns:a16="http://schemas.microsoft.com/office/drawing/2014/main" id="{E6872BC6-5431-4666-CEE6-6770620C41D6}"/>
            </a:ext>
          </a:extLst>
        </cdr:cNvPr>
        <cdr:cNvSpPr/>
      </cdr:nvSpPr>
      <cdr:spPr>
        <a:xfrm xmlns:a="http://schemas.openxmlformats.org/drawingml/2006/main">
          <a:off x="720080" y="1831302"/>
          <a:ext cx="864096" cy="3024336"/>
        </a:xfrm>
        <a:prstGeom xmlns:a="http://schemas.openxmlformats.org/drawingml/2006/main" prst="rect">
          <a:avLst/>
        </a:prstGeom>
        <a:noFill xmlns:a="http://schemas.openxmlformats.org/drawingml/2006/main"/>
        <a:ln xmlns:a="http://schemas.openxmlformats.org/drawingml/2006/main">
          <a:solidFill>
            <a:srgbClr val="FF0000"/>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fr-FR" kern="1200"/>
        </a:p>
      </cdr:txBody>
    </cdr:sp>
  </cdr:relSizeAnchor>
  <cdr:relSizeAnchor xmlns:cdr="http://schemas.openxmlformats.org/drawingml/2006/chartDrawing">
    <cdr:from>
      <cdr:x>0.19328</cdr:x>
      <cdr:y>0.37357</cdr:y>
    </cdr:from>
    <cdr:to>
      <cdr:x>0.28571</cdr:x>
      <cdr:y>0.91829</cdr:y>
    </cdr:to>
    <cdr:sp macro="" textlink="">
      <cdr:nvSpPr>
        <cdr:cNvPr id="8" name="Rectangle 7">
          <a:extLst xmlns:a="http://schemas.openxmlformats.org/drawingml/2006/main">
            <a:ext uri="{FF2B5EF4-FFF2-40B4-BE49-F238E27FC236}">
              <a16:creationId xmlns:a16="http://schemas.microsoft.com/office/drawing/2014/main" id="{ADD58547-8D46-E1DC-E9AC-992389D86890}"/>
            </a:ext>
          </a:extLst>
        </cdr:cNvPr>
        <cdr:cNvSpPr/>
      </cdr:nvSpPr>
      <cdr:spPr>
        <a:xfrm xmlns:a="http://schemas.openxmlformats.org/drawingml/2006/main">
          <a:off x="1656184" y="1975318"/>
          <a:ext cx="792088" cy="2880320"/>
        </a:xfrm>
        <a:prstGeom xmlns:a="http://schemas.openxmlformats.org/drawingml/2006/main" prst="rect">
          <a:avLst/>
        </a:prstGeom>
        <a:noFill xmlns:a="http://schemas.openxmlformats.org/drawingml/2006/main"/>
        <a:ln xmlns:a="http://schemas.openxmlformats.org/drawingml/2006/main">
          <a:solidFill>
            <a:srgbClr val="FF0000"/>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fr-FR" kern="1200"/>
        </a:p>
      </cdr:txBody>
    </cdr:sp>
  </cdr:relSizeAnchor>
  <cdr:relSizeAnchor xmlns:cdr="http://schemas.openxmlformats.org/drawingml/2006/chartDrawing">
    <cdr:from>
      <cdr:x>0.29412</cdr:x>
      <cdr:y>0.38719</cdr:y>
    </cdr:from>
    <cdr:to>
      <cdr:x>0.57983</cdr:x>
      <cdr:y>0.91829</cdr:y>
    </cdr:to>
    <cdr:sp macro="" textlink="">
      <cdr:nvSpPr>
        <cdr:cNvPr id="9" name="Rectangle 8">
          <a:extLst xmlns:a="http://schemas.openxmlformats.org/drawingml/2006/main">
            <a:ext uri="{FF2B5EF4-FFF2-40B4-BE49-F238E27FC236}">
              <a16:creationId xmlns:a16="http://schemas.microsoft.com/office/drawing/2014/main" id="{F81545A1-68CA-EBFA-8E5C-BF39332097DB}"/>
            </a:ext>
          </a:extLst>
        </cdr:cNvPr>
        <cdr:cNvSpPr/>
      </cdr:nvSpPr>
      <cdr:spPr>
        <a:xfrm xmlns:a="http://schemas.openxmlformats.org/drawingml/2006/main">
          <a:off x="2520280" y="2047326"/>
          <a:ext cx="2448272" cy="2808312"/>
        </a:xfrm>
        <a:prstGeom xmlns:a="http://schemas.openxmlformats.org/drawingml/2006/main" prst="rect">
          <a:avLst/>
        </a:prstGeom>
        <a:noFill xmlns:a="http://schemas.openxmlformats.org/drawingml/2006/main"/>
        <a:ln xmlns:a="http://schemas.openxmlformats.org/drawingml/2006/main">
          <a:solidFill>
            <a:srgbClr val="FF0000"/>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fr-FR" kern="1200"/>
        </a:p>
      </cdr:txBody>
    </cdr:sp>
  </cdr:relSizeAnchor>
  <cdr:relSizeAnchor xmlns:cdr="http://schemas.openxmlformats.org/drawingml/2006/chartDrawing">
    <cdr:from>
      <cdr:x>0.58824</cdr:x>
      <cdr:y>0.44166</cdr:y>
    </cdr:from>
    <cdr:to>
      <cdr:x>0.78992</cdr:x>
      <cdr:y>0.91829</cdr:y>
    </cdr:to>
    <cdr:sp macro="" textlink="">
      <cdr:nvSpPr>
        <cdr:cNvPr id="10" name="Rectangle 9">
          <a:extLst xmlns:a="http://schemas.openxmlformats.org/drawingml/2006/main">
            <a:ext uri="{FF2B5EF4-FFF2-40B4-BE49-F238E27FC236}">
              <a16:creationId xmlns:a16="http://schemas.microsoft.com/office/drawing/2014/main" id="{D65662F4-B1D0-BABD-2561-D1BDAA582500}"/>
            </a:ext>
          </a:extLst>
        </cdr:cNvPr>
        <cdr:cNvSpPr/>
      </cdr:nvSpPr>
      <cdr:spPr>
        <a:xfrm xmlns:a="http://schemas.openxmlformats.org/drawingml/2006/main">
          <a:off x="5040560" y="2335358"/>
          <a:ext cx="1728192" cy="2520280"/>
        </a:xfrm>
        <a:prstGeom xmlns:a="http://schemas.openxmlformats.org/drawingml/2006/main" prst="rect">
          <a:avLst/>
        </a:prstGeom>
        <a:noFill xmlns:a="http://schemas.openxmlformats.org/drawingml/2006/main"/>
        <a:ln xmlns:a="http://schemas.openxmlformats.org/drawingml/2006/main">
          <a:solidFill>
            <a:srgbClr val="FF0000"/>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fr-FR" kern="1200"/>
        </a:p>
      </cdr:txBody>
    </cdr:sp>
  </cdr:relSizeAnchor>
  <cdr:relSizeAnchor xmlns:cdr="http://schemas.openxmlformats.org/drawingml/2006/chartDrawing">
    <cdr:from>
      <cdr:x>0.78992</cdr:x>
      <cdr:y>0.49613</cdr:y>
    </cdr:from>
    <cdr:to>
      <cdr:x>0.99998</cdr:x>
      <cdr:y>0.91829</cdr:y>
    </cdr:to>
    <cdr:sp macro="" textlink="">
      <cdr:nvSpPr>
        <cdr:cNvPr id="11" name="Rectangle 10">
          <a:extLst xmlns:a="http://schemas.openxmlformats.org/drawingml/2006/main">
            <a:ext uri="{FF2B5EF4-FFF2-40B4-BE49-F238E27FC236}">
              <a16:creationId xmlns:a16="http://schemas.microsoft.com/office/drawing/2014/main" id="{972F095E-60FF-46DD-E94D-A6390C65A522}"/>
            </a:ext>
          </a:extLst>
        </cdr:cNvPr>
        <cdr:cNvSpPr/>
      </cdr:nvSpPr>
      <cdr:spPr>
        <a:xfrm xmlns:a="http://schemas.openxmlformats.org/drawingml/2006/main">
          <a:off x="6768752" y="2623390"/>
          <a:ext cx="1800008" cy="2232248"/>
        </a:xfrm>
        <a:prstGeom xmlns:a="http://schemas.openxmlformats.org/drawingml/2006/main" prst="rect">
          <a:avLst/>
        </a:prstGeom>
        <a:noFill xmlns:a="http://schemas.openxmlformats.org/drawingml/2006/main"/>
        <a:ln xmlns:a="http://schemas.openxmlformats.org/drawingml/2006/main">
          <a:solidFill>
            <a:srgbClr val="FF0000"/>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fr-FR" kern="1200"/>
        </a:p>
      </cdr:txBody>
    </cdr:sp>
  </cdr:relSizeAnchor>
</c:userShapes>
</file>

<file path=ppt/drawings/drawing3.xml><?xml version="1.0" encoding="utf-8"?>
<c:userShapes xmlns:c="http://schemas.openxmlformats.org/drawingml/2006/chart">
  <cdr:relSizeAnchor xmlns:cdr="http://schemas.openxmlformats.org/drawingml/2006/chartDrawing">
    <cdr:from>
      <cdr:x>0.36312</cdr:x>
      <cdr:y>0</cdr:y>
    </cdr:from>
    <cdr:to>
      <cdr:x>0.63688</cdr:x>
      <cdr:y>0.09935</cdr:y>
    </cdr:to>
    <cdr:sp macro="" textlink="">
      <cdr:nvSpPr>
        <cdr:cNvPr id="4" name="Rectangle 3">
          <a:extLst xmlns:a="http://schemas.openxmlformats.org/drawingml/2006/main">
            <a:ext uri="{FF2B5EF4-FFF2-40B4-BE49-F238E27FC236}">
              <a16:creationId xmlns:a16="http://schemas.microsoft.com/office/drawing/2014/main" id="{6252AB6F-BE9B-E9FC-C841-E724FB74C1AD}"/>
            </a:ext>
          </a:extLst>
        </cdr:cNvPr>
        <cdr:cNvSpPr/>
      </cdr:nvSpPr>
      <cdr:spPr>
        <a:xfrm xmlns:a="http://schemas.openxmlformats.org/drawingml/2006/main">
          <a:off x="3725056" y="0"/>
          <a:ext cx="2808312" cy="478849"/>
        </a:xfrm>
        <a:prstGeom xmlns:a="http://schemas.openxmlformats.org/drawingml/2006/main" prst="rect">
          <a:avLst/>
        </a:prstGeom>
      </cdr:spPr>
      <cdr:txBody>
        <a:bodyPr xmlns:a="http://schemas.openxmlformats.org/drawingml/2006/main" wrap="square">
          <a:spAutoFit/>
        </a:bodyPr>
        <a:lstStyle xmlns:a="http://schemas.openxmlformats.org/drawingml/2006/main">
          <a:defPPr>
            <a:defRPr lang="fr-FR"/>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xmlns:a="http://schemas.openxmlformats.org/drawingml/2006/main">
          <a:pPr algn="ctr">
            <a:lnSpc>
              <a:spcPct val="107000"/>
            </a:lnSpc>
            <a:spcAft>
              <a:spcPts val="800"/>
            </a:spcAft>
          </a:pPr>
          <a:r>
            <a:rPr lang="fr-FR" sz="12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AO de Province : entre -40€/moyenne et + 26€)</a:t>
          </a:r>
          <a:endParaRPr lang="fr-FR" sz="1200" dirty="0">
            <a:latin typeface="Calibri" panose="020F0502020204030204" pitchFamily="34" charset="0"/>
            <a:ea typeface="Calibri" panose="020F0502020204030204" pitchFamily="34" charset="0"/>
            <a:cs typeface="Times New Roman" panose="02020603050405020304" pitchFamily="18" charset="0"/>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cdr:x>
      <cdr:y>1.95596E-7</cdr:y>
    </cdr:from>
    <cdr:to>
      <cdr:x>0.168</cdr:x>
      <cdr:y>0.19718</cdr:y>
    </cdr:to>
    <cdr:grpSp>
      <cdr:nvGrpSpPr>
        <cdr:cNvPr id="15" name="Groupe 14">
          <a:extLst xmlns:a="http://schemas.openxmlformats.org/drawingml/2006/main">
            <a:ext uri="{FF2B5EF4-FFF2-40B4-BE49-F238E27FC236}">
              <a16:creationId xmlns:a16="http://schemas.microsoft.com/office/drawing/2014/main" id="{B2EFF244-5561-1EA1-FC33-6D25AAC2E639}"/>
            </a:ext>
          </a:extLst>
        </cdr:cNvPr>
        <cdr:cNvGrpSpPr/>
      </cdr:nvGrpSpPr>
      <cdr:grpSpPr>
        <a:xfrm xmlns:a="http://schemas.openxmlformats.org/drawingml/2006/main">
          <a:off x="0" y="1"/>
          <a:ext cx="1512168" cy="1008095"/>
          <a:chOff x="0" y="-2028284"/>
          <a:chExt cx="1512168" cy="972024"/>
        </a:xfrm>
      </cdr:grpSpPr>
      <cdr:cxnSp macro="">
        <cdr:nvCxnSpPr>
          <cdr:cNvPr id="6" name="Connecteur droit avec flèche 5">
            <a:extLst xmlns:a="http://schemas.openxmlformats.org/drawingml/2006/main">
              <a:ext uri="{FF2B5EF4-FFF2-40B4-BE49-F238E27FC236}">
                <a16:creationId xmlns:a16="http://schemas.microsoft.com/office/drawing/2014/main" id="{A64180DA-FA5B-EDEF-EF81-F3E83DC57791}"/>
              </a:ext>
            </a:extLst>
          </cdr:cNvPr>
          <cdr:cNvCxnSpPr/>
        </cdr:nvCxnSpPr>
        <cdr:spPr>
          <a:xfrm xmlns:a="http://schemas.openxmlformats.org/drawingml/2006/main">
            <a:off x="432048" y="-1747072"/>
            <a:ext cx="72008" cy="343660"/>
          </a:xfrm>
          <a:prstGeom xmlns:a="http://schemas.openxmlformats.org/drawingml/2006/main" prst="straightConnector1">
            <a:avLst/>
          </a:prstGeom>
          <a:ln xmlns:a="http://schemas.openxmlformats.org/drawingml/2006/main" w="28575">
            <a:solidFill>
              <a:srgbClr val="00B050"/>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cxnSp macro="">
        <cdr:nvCxnSpPr>
          <cdr:cNvPr id="7" name="Connecteur droit avec flèche 6">
            <a:extLst xmlns:a="http://schemas.openxmlformats.org/drawingml/2006/main">
              <a:ext uri="{FF2B5EF4-FFF2-40B4-BE49-F238E27FC236}">
                <a16:creationId xmlns:a16="http://schemas.microsoft.com/office/drawing/2014/main" id="{A915BE05-9D21-3412-DA76-FEA89F3356C1}"/>
              </a:ext>
            </a:extLst>
          </cdr:cNvPr>
          <cdr:cNvCxnSpPr/>
        </cdr:nvCxnSpPr>
        <cdr:spPr>
          <a:xfrm xmlns:a="http://schemas.openxmlformats.org/drawingml/2006/main">
            <a:off x="792088" y="-1691744"/>
            <a:ext cx="720080" cy="635484"/>
          </a:xfrm>
          <a:prstGeom xmlns:a="http://schemas.openxmlformats.org/drawingml/2006/main" prst="straightConnector1">
            <a:avLst/>
          </a:prstGeom>
          <a:ln xmlns:a="http://schemas.openxmlformats.org/drawingml/2006/main" w="28575">
            <a:solidFill>
              <a:srgbClr val="00B050"/>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grpSp>
        <cdr:nvGrpSpPr>
          <cdr:cNvPr id="11" name="Groupe 10">
            <a:extLst xmlns:a="http://schemas.openxmlformats.org/drawingml/2006/main">
              <a:ext uri="{FF2B5EF4-FFF2-40B4-BE49-F238E27FC236}">
                <a16:creationId xmlns:a16="http://schemas.microsoft.com/office/drawing/2014/main" id="{1052635C-F236-9735-802F-E4BC6BFA3804}"/>
              </a:ext>
            </a:extLst>
          </cdr:cNvPr>
          <cdr:cNvGrpSpPr/>
        </cdr:nvGrpSpPr>
        <cdr:grpSpPr>
          <a:xfrm xmlns:a="http://schemas.openxmlformats.org/drawingml/2006/main">
            <a:off x="0" y="-2028284"/>
            <a:ext cx="0" cy="0"/>
            <a:chOff x="0" y="-2028284"/>
            <a:chExt cx="0" cy="0"/>
          </a:xfrm>
        </cdr:grpSpPr>
      </cdr:grpSp>
    </cdr:grp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79202" cy="512304"/>
          </a:xfrm>
          <a:prstGeom prst="rect">
            <a:avLst/>
          </a:prstGeom>
        </p:spPr>
        <p:txBody>
          <a:bodyPr vert="horz" lIns="94796" tIns="47398" rIns="94796" bIns="47398" rtlCol="0"/>
          <a:lstStyle>
            <a:lvl1pPr algn="l">
              <a:defRPr sz="1200"/>
            </a:lvl1pPr>
          </a:lstStyle>
          <a:p>
            <a:endParaRPr lang="fr-FR"/>
          </a:p>
        </p:txBody>
      </p:sp>
      <p:sp>
        <p:nvSpPr>
          <p:cNvPr id="3" name="Espace réservé de la date 2"/>
          <p:cNvSpPr>
            <a:spLocks noGrp="1"/>
          </p:cNvSpPr>
          <p:nvPr>
            <p:ph type="dt" sz="quarter" idx="1"/>
          </p:nvPr>
        </p:nvSpPr>
        <p:spPr>
          <a:xfrm>
            <a:off x="4023203" y="0"/>
            <a:ext cx="3079202" cy="512304"/>
          </a:xfrm>
          <a:prstGeom prst="rect">
            <a:avLst/>
          </a:prstGeom>
        </p:spPr>
        <p:txBody>
          <a:bodyPr vert="horz" lIns="94796" tIns="47398" rIns="94796" bIns="47398" rtlCol="0"/>
          <a:lstStyle>
            <a:lvl1pPr algn="r">
              <a:defRPr sz="1200"/>
            </a:lvl1pPr>
          </a:lstStyle>
          <a:p>
            <a:fld id="{F2F934A5-BFFC-4635-BACE-6601808CF7FB}" type="datetimeFigureOut">
              <a:rPr lang="fr-FR" smtClean="0"/>
              <a:t>23/04/2026</a:t>
            </a:fld>
            <a:endParaRPr lang="fr-FR"/>
          </a:p>
        </p:txBody>
      </p:sp>
      <p:sp>
        <p:nvSpPr>
          <p:cNvPr id="4" name="Espace réservé du pied de page 3"/>
          <p:cNvSpPr>
            <a:spLocks noGrp="1"/>
          </p:cNvSpPr>
          <p:nvPr>
            <p:ph type="ftr" sz="quarter" idx="2"/>
          </p:nvPr>
        </p:nvSpPr>
        <p:spPr>
          <a:xfrm>
            <a:off x="0" y="9722309"/>
            <a:ext cx="3079202" cy="512304"/>
          </a:xfrm>
          <a:prstGeom prst="rect">
            <a:avLst/>
          </a:prstGeom>
        </p:spPr>
        <p:txBody>
          <a:bodyPr vert="horz" lIns="94796" tIns="47398" rIns="94796" bIns="47398"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4023203" y="9722309"/>
            <a:ext cx="3079202" cy="512304"/>
          </a:xfrm>
          <a:prstGeom prst="rect">
            <a:avLst/>
          </a:prstGeom>
        </p:spPr>
        <p:txBody>
          <a:bodyPr vert="horz" lIns="94796" tIns="47398" rIns="94796" bIns="47398" rtlCol="0" anchor="b"/>
          <a:lstStyle>
            <a:lvl1pPr algn="r">
              <a:defRPr sz="1200"/>
            </a:lvl1pPr>
          </a:lstStyle>
          <a:p>
            <a:fld id="{45D22BFE-5706-43B8-B88D-4B2B06A073BF}" type="slidenum">
              <a:rPr lang="fr-FR" smtClean="0"/>
              <a:t>‹N°›</a:t>
            </a:fld>
            <a:endParaRPr lang="fr-FR"/>
          </a:p>
        </p:txBody>
      </p:sp>
    </p:spTree>
    <p:extLst>
      <p:ext uri="{BB962C8B-B14F-4D97-AF65-F5344CB8AC3E}">
        <p14:creationId xmlns:p14="http://schemas.microsoft.com/office/powerpoint/2010/main" val="37192040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3078427" cy="511731"/>
          </a:xfrm>
          <a:prstGeom prst="rect">
            <a:avLst/>
          </a:prstGeom>
        </p:spPr>
        <p:txBody>
          <a:bodyPr vert="horz" lIns="94796" tIns="47398" rIns="94796" bIns="47398" rtlCol="0"/>
          <a:lstStyle>
            <a:lvl1pPr algn="l">
              <a:defRPr sz="1200"/>
            </a:lvl1pPr>
          </a:lstStyle>
          <a:p>
            <a:endParaRPr lang="fr-FR"/>
          </a:p>
        </p:txBody>
      </p:sp>
      <p:sp>
        <p:nvSpPr>
          <p:cNvPr id="3" name="Espace réservé de la date 2"/>
          <p:cNvSpPr>
            <a:spLocks noGrp="1"/>
          </p:cNvSpPr>
          <p:nvPr>
            <p:ph type="dt" idx="1"/>
          </p:nvPr>
        </p:nvSpPr>
        <p:spPr>
          <a:xfrm>
            <a:off x="4023993" y="0"/>
            <a:ext cx="3078427" cy="511731"/>
          </a:xfrm>
          <a:prstGeom prst="rect">
            <a:avLst/>
          </a:prstGeom>
        </p:spPr>
        <p:txBody>
          <a:bodyPr vert="horz" lIns="94796" tIns="47398" rIns="94796" bIns="47398" rtlCol="0"/>
          <a:lstStyle>
            <a:lvl1pPr algn="r">
              <a:defRPr sz="1200"/>
            </a:lvl1pPr>
          </a:lstStyle>
          <a:p>
            <a:fld id="{2035FEAA-E5F2-4DCE-ACC5-05CDDDFED0B4}" type="datetimeFigureOut">
              <a:rPr lang="fr-FR" smtClean="0"/>
              <a:t>23/04/2026</a:t>
            </a:fld>
            <a:endParaRPr lang="fr-FR"/>
          </a:p>
        </p:txBody>
      </p:sp>
      <p:sp>
        <p:nvSpPr>
          <p:cNvPr id="4" name="Espace réservé de l'image des diapositives 3"/>
          <p:cNvSpPr>
            <a:spLocks noGrp="1" noRot="1" noChangeAspect="1"/>
          </p:cNvSpPr>
          <p:nvPr>
            <p:ph type="sldImg" idx="2"/>
          </p:nvPr>
        </p:nvSpPr>
        <p:spPr>
          <a:xfrm>
            <a:off x="781050" y="768350"/>
            <a:ext cx="5541963" cy="3836988"/>
          </a:xfrm>
          <a:prstGeom prst="rect">
            <a:avLst/>
          </a:prstGeom>
          <a:noFill/>
          <a:ln w="12700">
            <a:solidFill>
              <a:prstClr val="black"/>
            </a:solidFill>
          </a:ln>
        </p:spPr>
        <p:txBody>
          <a:bodyPr vert="horz" lIns="94796" tIns="47398" rIns="94796" bIns="47398" rtlCol="0" anchor="ctr"/>
          <a:lstStyle/>
          <a:p>
            <a:endParaRPr lang="fr-FR"/>
          </a:p>
        </p:txBody>
      </p:sp>
      <p:sp>
        <p:nvSpPr>
          <p:cNvPr id="5" name="Espace réservé des commentaires 4"/>
          <p:cNvSpPr>
            <a:spLocks noGrp="1"/>
          </p:cNvSpPr>
          <p:nvPr>
            <p:ph type="body" sz="quarter" idx="3"/>
          </p:nvPr>
        </p:nvSpPr>
        <p:spPr>
          <a:xfrm>
            <a:off x="710407" y="4861442"/>
            <a:ext cx="5683250" cy="4605576"/>
          </a:xfrm>
          <a:prstGeom prst="rect">
            <a:avLst/>
          </a:prstGeom>
        </p:spPr>
        <p:txBody>
          <a:bodyPr vert="horz" lIns="94796" tIns="47398" rIns="94796" bIns="47398"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1" y="9721106"/>
            <a:ext cx="3078427" cy="511731"/>
          </a:xfrm>
          <a:prstGeom prst="rect">
            <a:avLst/>
          </a:prstGeom>
        </p:spPr>
        <p:txBody>
          <a:bodyPr vert="horz" lIns="94796" tIns="47398" rIns="94796" bIns="47398"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4023993" y="9721106"/>
            <a:ext cx="3078427" cy="511731"/>
          </a:xfrm>
          <a:prstGeom prst="rect">
            <a:avLst/>
          </a:prstGeom>
        </p:spPr>
        <p:txBody>
          <a:bodyPr vert="horz" lIns="94796" tIns="47398" rIns="94796" bIns="47398" rtlCol="0" anchor="b"/>
          <a:lstStyle>
            <a:lvl1pPr algn="r">
              <a:defRPr sz="1200"/>
            </a:lvl1pPr>
          </a:lstStyle>
          <a:p>
            <a:fld id="{4E0B4F75-B036-47BD-903B-3712A076D943}" type="slidenum">
              <a:rPr lang="fr-FR" smtClean="0"/>
              <a:t>‹N°›</a:t>
            </a:fld>
            <a:endParaRPr lang="fr-FR"/>
          </a:p>
        </p:txBody>
      </p:sp>
    </p:spTree>
    <p:extLst>
      <p:ext uri="{BB962C8B-B14F-4D97-AF65-F5344CB8AC3E}">
        <p14:creationId xmlns:p14="http://schemas.microsoft.com/office/powerpoint/2010/main" val="39941060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a:xfrm>
            <a:off x="4023991" y="9721107"/>
            <a:ext cx="3078428" cy="511730"/>
          </a:xfrm>
          <a:prstGeom prst="rect">
            <a:avLst/>
          </a:prstGeom>
        </p:spPr>
        <p:txBody>
          <a:bodyPr/>
          <a:lstStyle/>
          <a:p>
            <a:fld id="{B79215CD-F86C-4993-8CE7-56F0FBD9A6AA}" type="slidenum">
              <a:rPr lang="fr-FR" smtClean="0">
                <a:solidFill>
                  <a:prstClr val="black"/>
                </a:solidFill>
              </a:rPr>
              <a:pPr/>
              <a:t>1</a:t>
            </a:fld>
            <a:endParaRPr lang="fr-FR" dirty="0">
              <a:solidFill>
                <a:prstClr val="black"/>
              </a:solidFill>
            </a:endParaRPr>
          </a:p>
        </p:txBody>
      </p:sp>
    </p:spTree>
    <p:extLst>
      <p:ext uri="{BB962C8B-B14F-4D97-AF65-F5344CB8AC3E}">
        <p14:creationId xmlns:p14="http://schemas.microsoft.com/office/powerpoint/2010/main" val="29617582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10" name="Image 9"/>
          <p:cNvPicPr>
            <a:picLocks noChangeAspect="1"/>
          </p:cNvPicPr>
          <p:nvPr userDrawn="1"/>
        </p:nvPicPr>
        <p:blipFill rotWithShape="1">
          <a:blip r:embed="rId2">
            <a:extLst>
              <a:ext uri="{28A0092B-C50C-407E-A947-70E740481C1C}">
                <a14:useLocalDpi xmlns:a14="http://schemas.microsoft.com/office/drawing/2010/main" val="0"/>
              </a:ext>
            </a:extLst>
          </a:blip>
          <a:srcRect l="13541" t="4397" r="10062"/>
          <a:stretch/>
        </p:blipFill>
        <p:spPr>
          <a:xfrm>
            <a:off x="-1" y="0"/>
            <a:ext cx="9906001" cy="6858000"/>
          </a:xfrm>
          <a:prstGeom prst="rect">
            <a:avLst/>
          </a:prstGeom>
        </p:spPr>
      </p:pic>
      <p:pic>
        <p:nvPicPr>
          <p:cNvPr id="11" name="Imag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06506" y="2611229"/>
            <a:ext cx="5811095" cy="1476930"/>
          </a:xfrm>
          <a:prstGeom prst="rect">
            <a:avLst/>
          </a:prstGeom>
        </p:spPr>
      </p:pic>
      <p:sp>
        <p:nvSpPr>
          <p:cNvPr id="4" name="Espace réservé du numéro de diapositive 5"/>
          <p:cNvSpPr>
            <a:spLocks noGrp="1"/>
          </p:cNvSpPr>
          <p:nvPr>
            <p:ph type="sldNum" sz="quarter" idx="4"/>
          </p:nvPr>
        </p:nvSpPr>
        <p:spPr>
          <a:xfrm>
            <a:off x="8263851" y="6418861"/>
            <a:ext cx="2311400" cy="365125"/>
          </a:xfrm>
          <a:prstGeom prst="rect">
            <a:avLst/>
          </a:prstGeom>
        </p:spPr>
        <p:txBody>
          <a:bodyPr/>
          <a:lstStyle>
            <a:lvl1pPr algn="ctr">
              <a:defRPr sz="1100"/>
            </a:lvl1pPr>
          </a:lstStyle>
          <a:p>
            <a:fld id="{1280F09C-DEE7-46C9-8AF0-194DDEBC6711}" type="slidenum">
              <a:rPr lang="fr-FR" smtClean="0">
                <a:solidFill>
                  <a:prstClr val="black"/>
                </a:solidFill>
              </a:rPr>
              <a:pPr/>
              <a:t>‹N°›</a:t>
            </a:fld>
            <a:endParaRPr lang="fr-FR" dirty="0">
              <a:solidFill>
                <a:prstClr val="black"/>
              </a:solidFill>
            </a:endParaRPr>
          </a:p>
        </p:txBody>
      </p:sp>
    </p:spTree>
    <p:extLst>
      <p:ext uri="{BB962C8B-B14F-4D97-AF65-F5344CB8AC3E}">
        <p14:creationId xmlns:p14="http://schemas.microsoft.com/office/powerpoint/2010/main" val="5636217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4_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495300" y="6356351"/>
            <a:ext cx="2311400" cy="365125"/>
          </a:xfrm>
          <a:prstGeom prst="rect">
            <a:avLst/>
          </a:prstGeom>
        </p:spPr>
        <p:txBody>
          <a:bodyPr/>
          <a:lstStyle/>
          <a:p>
            <a:fld id="{636DF0FE-EC72-4258-99B4-032377FB9E42}" type="datetime1">
              <a:rPr lang="fr-FR" smtClean="0"/>
              <a:t>23/04/2026</a:t>
            </a:fld>
            <a:endParaRPr lang="fr-FR"/>
          </a:p>
        </p:txBody>
      </p:sp>
      <p:sp>
        <p:nvSpPr>
          <p:cNvPr id="3" name="Espace réservé du pied de page 2"/>
          <p:cNvSpPr>
            <a:spLocks noGrp="1"/>
          </p:cNvSpPr>
          <p:nvPr>
            <p:ph type="ftr" sz="quarter" idx="11"/>
          </p:nvPr>
        </p:nvSpPr>
        <p:spPr>
          <a:xfrm>
            <a:off x="3384550" y="6356351"/>
            <a:ext cx="3136900" cy="365125"/>
          </a:xfrm>
          <a:prstGeom prst="rect">
            <a:avLst/>
          </a:prstGeom>
        </p:spPr>
        <p:txBody>
          <a:bodyPr/>
          <a:lstStyle/>
          <a:p>
            <a:endParaRPr lang="fr-FR"/>
          </a:p>
        </p:txBody>
      </p:sp>
      <p:sp>
        <p:nvSpPr>
          <p:cNvPr id="4" name="Espace réservé du numéro de diapositive 3"/>
          <p:cNvSpPr>
            <a:spLocks noGrp="1"/>
          </p:cNvSpPr>
          <p:nvPr>
            <p:ph type="sldNum" sz="quarter" idx="12"/>
          </p:nvPr>
        </p:nvSpPr>
        <p:spPr/>
        <p:txBody>
          <a:bodyPr/>
          <a:lstStyle/>
          <a:p>
            <a:fld id="{032262F8-1E5B-4EA0-84F6-CDE612AB2A02}" type="slidenum">
              <a:rPr lang="fr-FR" smtClean="0"/>
              <a:t>‹N°›</a:t>
            </a:fld>
            <a:endParaRPr lang="fr-FR"/>
          </a:p>
        </p:txBody>
      </p:sp>
      <p:sp>
        <p:nvSpPr>
          <p:cNvPr id="14" name="Titre 1"/>
          <p:cNvSpPr>
            <a:spLocks noGrp="1"/>
          </p:cNvSpPr>
          <p:nvPr>
            <p:ph type="title" hasCustomPrompt="1"/>
          </p:nvPr>
        </p:nvSpPr>
        <p:spPr>
          <a:xfrm>
            <a:off x="495300" y="274638"/>
            <a:ext cx="8915400" cy="1143000"/>
          </a:xfrm>
        </p:spPr>
        <p:txBody>
          <a:bodyPr/>
          <a:lstStyle>
            <a:lvl1pPr>
              <a:defRPr>
                <a:solidFill>
                  <a:srgbClr val="CB9100"/>
                </a:solidFill>
              </a:defRPr>
            </a:lvl1pPr>
          </a:lstStyle>
          <a:p>
            <a:r>
              <a:rPr lang="fr-FR" dirty="0"/>
              <a:t>MODIFIEZ LE STYLE DU TITRE</a:t>
            </a:r>
          </a:p>
        </p:txBody>
      </p:sp>
      <p:sp>
        <p:nvSpPr>
          <p:cNvPr id="15" name="Rectangle 14"/>
          <p:cNvSpPr>
            <a:spLocks noChangeArrowheads="1"/>
          </p:cNvSpPr>
          <p:nvPr userDrawn="1"/>
        </p:nvSpPr>
        <p:spPr bwMode="auto">
          <a:xfrm>
            <a:off x="8579491" y="0"/>
            <a:ext cx="1326508" cy="6858000"/>
          </a:xfrm>
          <a:prstGeom prst="rect">
            <a:avLst/>
          </a:prstGeom>
          <a:solidFill>
            <a:srgbClr val="FDC500"/>
          </a:solidFill>
          <a:ln w="25400" algn="ctr">
            <a:noFill/>
            <a:miter lim="800000"/>
            <a:headEnd/>
            <a:tailEnd/>
          </a:ln>
        </p:spPr>
        <p:txBody>
          <a:bodyPr anchor="ctr"/>
          <a:lstStyle/>
          <a:p>
            <a:pPr algn="ctr" fontAlgn="base">
              <a:spcBef>
                <a:spcPct val="0"/>
              </a:spcBef>
              <a:spcAft>
                <a:spcPct val="0"/>
              </a:spcAft>
            </a:pPr>
            <a:endParaRPr lang="fr-FR">
              <a:solidFill>
                <a:srgbClr val="FFFFFF"/>
              </a:solidFill>
              <a:latin typeface="Calibri" pitchFamily="34" charset="0"/>
              <a:cs typeface="Arial" charset="0"/>
            </a:endParaRPr>
          </a:p>
        </p:txBody>
      </p:sp>
      <p:sp>
        <p:nvSpPr>
          <p:cNvPr id="16" name="Rectangle 15"/>
          <p:cNvSpPr>
            <a:spLocks noChangeArrowheads="1"/>
          </p:cNvSpPr>
          <p:nvPr userDrawn="1"/>
        </p:nvSpPr>
        <p:spPr bwMode="auto">
          <a:xfrm>
            <a:off x="8290566" y="0"/>
            <a:ext cx="288925" cy="6858000"/>
          </a:xfrm>
          <a:prstGeom prst="rect">
            <a:avLst/>
          </a:prstGeom>
          <a:solidFill>
            <a:srgbClr val="FFD961"/>
          </a:solidFill>
          <a:ln w="25400" algn="ctr">
            <a:noFill/>
            <a:miter lim="800000"/>
            <a:headEnd/>
            <a:tailEnd/>
          </a:ln>
        </p:spPr>
        <p:txBody>
          <a:bodyPr anchor="ctr"/>
          <a:lstStyle/>
          <a:p>
            <a:pPr algn="ctr" fontAlgn="base">
              <a:spcBef>
                <a:spcPct val="0"/>
              </a:spcBef>
              <a:spcAft>
                <a:spcPct val="0"/>
              </a:spcAft>
            </a:pPr>
            <a:endParaRPr lang="fr-FR">
              <a:solidFill>
                <a:srgbClr val="FFFFFF"/>
              </a:solidFill>
              <a:latin typeface="Calibri" pitchFamily="34" charset="0"/>
              <a:cs typeface="Arial" charset="0"/>
            </a:endParaRPr>
          </a:p>
        </p:txBody>
      </p:sp>
      <p:sp>
        <p:nvSpPr>
          <p:cNvPr id="19" name="Rectangle 22"/>
          <p:cNvSpPr>
            <a:spLocks noChangeArrowheads="1"/>
          </p:cNvSpPr>
          <p:nvPr userDrawn="1"/>
        </p:nvSpPr>
        <p:spPr bwMode="auto">
          <a:xfrm>
            <a:off x="8565151" y="5064661"/>
            <a:ext cx="1372932" cy="1005103"/>
          </a:xfrm>
          <a:prstGeom prst="rect">
            <a:avLst/>
          </a:prstGeom>
          <a:solidFill>
            <a:schemeClr val="bg1"/>
          </a:solidFill>
          <a:ln w="9525">
            <a:noFill/>
            <a:miter lim="800000"/>
            <a:headEnd/>
            <a:tailEnd/>
          </a:ln>
          <a:effectLst/>
        </p:spPr>
        <p:txBody>
          <a:bodyPr wrap="none" anchor="ctr"/>
          <a:lstStyle/>
          <a:p>
            <a:pPr fontAlgn="base">
              <a:spcBef>
                <a:spcPct val="0"/>
              </a:spcBef>
              <a:spcAft>
                <a:spcPct val="0"/>
              </a:spcAft>
            </a:pPr>
            <a:endParaRPr lang="fr-FR">
              <a:solidFill>
                <a:prstClr val="black"/>
              </a:solidFill>
              <a:latin typeface="Arial" charset="0"/>
              <a:cs typeface="Arial" charset="0"/>
            </a:endParaRPr>
          </a:p>
        </p:txBody>
      </p:sp>
      <p:pic>
        <p:nvPicPr>
          <p:cNvPr id="20" name="Image 20" descr="logoCNFPT.png"/>
          <p:cNvPicPr>
            <a:picLocks noChangeAspect="1"/>
          </p:cNvPicPr>
          <p:nvPr userDrawn="1"/>
        </p:nvPicPr>
        <p:blipFill>
          <a:blip r:embed="rId2"/>
          <a:srcRect/>
          <a:stretch>
            <a:fillRect/>
          </a:stretch>
        </p:blipFill>
        <p:spPr bwMode="auto">
          <a:xfrm>
            <a:off x="7921370" y="5072682"/>
            <a:ext cx="1510560" cy="1120991"/>
          </a:xfrm>
          <a:prstGeom prst="rect">
            <a:avLst/>
          </a:prstGeom>
          <a:noFill/>
          <a:ln w="9525">
            <a:noFill/>
            <a:miter lim="800000"/>
            <a:headEnd/>
            <a:tailEnd/>
          </a:ln>
        </p:spPr>
      </p:pic>
    </p:spTree>
    <p:extLst>
      <p:ext uri="{BB962C8B-B14F-4D97-AF65-F5344CB8AC3E}">
        <p14:creationId xmlns:p14="http://schemas.microsoft.com/office/powerpoint/2010/main" val="27238648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5_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495300" y="6356351"/>
            <a:ext cx="2311400" cy="365125"/>
          </a:xfrm>
          <a:prstGeom prst="rect">
            <a:avLst/>
          </a:prstGeom>
        </p:spPr>
        <p:txBody>
          <a:bodyPr/>
          <a:lstStyle/>
          <a:p>
            <a:fld id="{636DF0FE-EC72-4258-99B4-032377FB9E42}" type="datetime1">
              <a:rPr lang="fr-FR" smtClean="0"/>
              <a:t>23/04/2026</a:t>
            </a:fld>
            <a:endParaRPr lang="fr-FR"/>
          </a:p>
        </p:txBody>
      </p:sp>
      <p:sp>
        <p:nvSpPr>
          <p:cNvPr id="3" name="Espace réservé du pied de page 2"/>
          <p:cNvSpPr>
            <a:spLocks noGrp="1"/>
          </p:cNvSpPr>
          <p:nvPr>
            <p:ph type="ftr" sz="quarter" idx="11"/>
          </p:nvPr>
        </p:nvSpPr>
        <p:spPr>
          <a:xfrm>
            <a:off x="3384550" y="6356351"/>
            <a:ext cx="3136900" cy="365125"/>
          </a:xfrm>
          <a:prstGeom prst="rect">
            <a:avLst/>
          </a:prstGeom>
        </p:spPr>
        <p:txBody>
          <a:bodyPr/>
          <a:lstStyle/>
          <a:p>
            <a:endParaRPr lang="fr-FR"/>
          </a:p>
        </p:txBody>
      </p:sp>
      <p:sp>
        <p:nvSpPr>
          <p:cNvPr id="4" name="Espace réservé du numéro de diapositive 3"/>
          <p:cNvSpPr>
            <a:spLocks noGrp="1"/>
          </p:cNvSpPr>
          <p:nvPr>
            <p:ph type="sldNum" sz="quarter" idx="12"/>
          </p:nvPr>
        </p:nvSpPr>
        <p:spPr/>
        <p:txBody>
          <a:bodyPr/>
          <a:lstStyle/>
          <a:p>
            <a:fld id="{032262F8-1E5B-4EA0-84F6-CDE612AB2A02}" type="slidenum">
              <a:rPr lang="fr-FR" smtClean="0"/>
              <a:t>‹N°›</a:t>
            </a:fld>
            <a:endParaRPr lang="fr-FR"/>
          </a:p>
        </p:txBody>
      </p:sp>
      <p:sp>
        <p:nvSpPr>
          <p:cNvPr id="14" name="Titre 1"/>
          <p:cNvSpPr>
            <a:spLocks noGrp="1"/>
          </p:cNvSpPr>
          <p:nvPr>
            <p:ph type="title" hasCustomPrompt="1"/>
          </p:nvPr>
        </p:nvSpPr>
        <p:spPr>
          <a:xfrm>
            <a:off x="495300" y="274638"/>
            <a:ext cx="8915400" cy="1143000"/>
          </a:xfrm>
        </p:spPr>
        <p:txBody>
          <a:bodyPr/>
          <a:lstStyle>
            <a:lvl1pPr>
              <a:defRPr>
                <a:solidFill>
                  <a:srgbClr val="CB9100"/>
                </a:solidFill>
              </a:defRPr>
            </a:lvl1pPr>
          </a:lstStyle>
          <a:p>
            <a:r>
              <a:rPr lang="fr-FR" dirty="0"/>
              <a:t>MODIFIEZ LE STYLE DU TITRE</a:t>
            </a:r>
          </a:p>
        </p:txBody>
      </p:sp>
      <p:sp>
        <p:nvSpPr>
          <p:cNvPr id="15" name="Rectangle 14"/>
          <p:cNvSpPr>
            <a:spLocks noChangeArrowheads="1"/>
          </p:cNvSpPr>
          <p:nvPr userDrawn="1"/>
        </p:nvSpPr>
        <p:spPr bwMode="auto">
          <a:xfrm>
            <a:off x="8579491" y="0"/>
            <a:ext cx="1326508" cy="6858000"/>
          </a:xfrm>
          <a:prstGeom prst="rect">
            <a:avLst/>
          </a:prstGeom>
          <a:solidFill>
            <a:srgbClr val="FDC500"/>
          </a:solidFill>
          <a:ln w="25400" algn="ctr">
            <a:noFill/>
            <a:miter lim="800000"/>
            <a:headEnd/>
            <a:tailEnd/>
          </a:ln>
        </p:spPr>
        <p:txBody>
          <a:bodyPr anchor="ctr"/>
          <a:lstStyle/>
          <a:p>
            <a:pPr algn="ctr" fontAlgn="base">
              <a:spcBef>
                <a:spcPct val="0"/>
              </a:spcBef>
              <a:spcAft>
                <a:spcPct val="0"/>
              </a:spcAft>
            </a:pPr>
            <a:endParaRPr lang="fr-FR">
              <a:solidFill>
                <a:srgbClr val="FFFFFF"/>
              </a:solidFill>
              <a:latin typeface="Calibri" pitchFamily="34" charset="0"/>
              <a:cs typeface="Arial" charset="0"/>
            </a:endParaRPr>
          </a:p>
        </p:txBody>
      </p:sp>
      <p:sp>
        <p:nvSpPr>
          <p:cNvPr id="16" name="Rectangle 15"/>
          <p:cNvSpPr>
            <a:spLocks noChangeArrowheads="1"/>
          </p:cNvSpPr>
          <p:nvPr userDrawn="1"/>
        </p:nvSpPr>
        <p:spPr bwMode="auto">
          <a:xfrm>
            <a:off x="8290566" y="0"/>
            <a:ext cx="288925" cy="6858000"/>
          </a:xfrm>
          <a:prstGeom prst="rect">
            <a:avLst/>
          </a:prstGeom>
          <a:solidFill>
            <a:srgbClr val="FFD961"/>
          </a:solidFill>
          <a:ln w="25400" algn="ctr">
            <a:noFill/>
            <a:miter lim="800000"/>
            <a:headEnd/>
            <a:tailEnd/>
          </a:ln>
        </p:spPr>
        <p:txBody>
          <a:bodyPr anchor="ctr"/>
          <a:lstStyle/>
          <a:p>
            <a:pPr algn="ctr" fontAlgn="base">
              <a:spcBef>
                <a:spcPct val="0"/>
              </a:spcBef>
              <a:spcAft>
                <a:spcPct val="0"/>
              </a:spcAft>
            </a:pPr>
            <a:endParaRPr lang="fr-FR">
              <a:solidFill>
                <a:srgbClr val="FFFFFF"/>
              </a:solidFill>
              <a:latin typeface="Calibri" pitchFamily="34" charset="0"/>
              <a:cs typeface="Arial" charset="0"/>
            </a:endParaRPr>
          </a:p>
        </p:txBody>
      </p:sp>
      <p:sp>
        <p:nvSpPr>
          <p:cNvPr id="19" name="Rectangle 22"/>
          <p:cNvSpPr>
            <a:spLocks noChangeArrowheads="1"/>
          </p:cNvSpPr>
          <p:nvPr userDrawn="1"/>
        </p:nvSpPr>
        <p:spPr bwMode="auto">
          <a:xfrm>
            <a:off x="8565151" y="5064661"/>
            <a:ext cx="1372932" cy="1005103"/>
          </a:xfrm>
          <a:prstGeom prst="rect">
            <a:avLst/>
          </a:prstGeom>
          <a:solidFill>
            <a:schemeClr val="bg1"/>
          </a:solidFill>
          <a:ln w="9525">
            <a:noFill/>
            <a:miter lim="800000"/>
            <a:headEnd/>
            <a:tailEnd/>
          </a:ln>
          <a:effectLst/>
        </p:spPr>
        <p:txBody>
          <a:bodyPr wrap="none" anchor="ctr"/>
          <a:lstStyle/>
          <a:p>
            <a:pPr fontAlgn="base">
              <a:spcBef>
                <a:spcPct val="0"/>
              </a:spcBef>
              <a:spcAft>
                <a:spcPct val="0"/>
              </a:spcAft>
            </a:pPr>
            <a:endParaRPr lang="fr-FR">
              <a:solidFill>
                <a:prstClr val="black"/>
              </a:solidFill>
              <a:latin typeface="Arial" charset="0"/>
              <a:cs typeface="Arial" charset="0"/>
            </a:endParaRPr>
          </a:p>
        </p:txBody>
      </p:sp>
      <p:pic>
        <p:nvPicPr>
          <p:cNvPr id="20" name="Image 20" descr="logoCNFPT.png"/>
          <p:cNvPicPr>
            <a:picLocks noChangeAspect="1"/>
          </p:cNvPicPr>
          <p:nvPr userDrawn="1"/>
        </p:nvPicPr>
        <p:blipFill>
          <a:blip r:embed="rId2"/>
          <a:srcRect/>
          <a:stretch>
            <a:fillRect/>
          </a:stretch>
        </p:blipFill>
        <p:spPr bwMode="auto">
          <a:xfrm>
            <a:off x="7921370" y="5072682"/>
            <a:ext cx="1510560" cy="1120991"/>
          </a:xfrm>
          <a:prstGeom prst="rect">
            <a:avLst/>
          </a:prstGeom>
          <a:noFill/>
          <a:ln w="9525">
            <a:noFill/>
            <a:miter lim="800000"/>
            <a:headEnd/>
            <a:tailEnd/>
          </a:ln>
        </p:spPr>
      </p:pic>
    </p:spTree>
    <p:extLst>
      <p:ext uri="{BB962C8B-B14F-4D97-AF65-F5344CB8AC3E}">
        <p14:creationId xmlns:p14="http://schemas.microsoft.com/office/powerpoint/2010/main" val="36896037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_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495300" y="6356351"/>
            <a:ext cx="2311400" cy="365125"/>
          </a:xfrm>
          <a:prstGeom prst="rect">
            <a:avLst/>
          </a:prstGeom>
        </p:spPr>
        <p:txBody>
          <a:bodyPr/>
          <a:lstStyle/>
          <a:p>
            <a:fld id="{636DF0FE-EC72-4258-99B4-032377FB9E42}" type="datetime1">
              <a:rPr lang="fr-FR" smtClean="0"/>
              <a:t>23/04/2026</a:t>
            </a:fld>
            <a:endParaRPr lang="fr-FR"/>
          </a:p>
        </p:txBody>
      </p:sp>
      <p:sp>
        <p:nvSpPr>
          <p:cNvPr id="3" name="Espace réservé du pied de page 2"/>
          <p:cNvSpPr>
            <a:spLocks noGrp="1"/>
          </p:cNvSpPr>
          <p:nvPr>
            <p:ph type="ftr" sz="quarter" idx="11"/>
          </p:nvPr>
        </p:nvSpPr>
        <p:spPr>
          <a:xfrm>
            <a:off x="3384550" y="6356351"/>
            <a:ext cx="3136900" cy="365125"/>
          </a:xfrm>
          <a:prstGeom prst="rect">
            <a:avLst/>
          </a:prstGeom>
        </p:spPr>
        <p:txBody>
          <a:bodyPr/>
          <a:lstStyle/>
          <a:p>
            <a:endParaRPr lang="fr-FR"/>
          </a:p>
        </p:txBody>
      </p:sp>
      <p:sp>
        <p:nvSpPr>
          <p:cNvPr id="4" name="Espace réservé du numéro de diapositive 3"/>
          <p:cNvSpPr>
            <a:spLocks noGrp="1"/>
          </p:cNvSpPr>
          <p:nvPr>
            <p:ph type="sldNum" sz="quarter" idx="12"/>
          </p:nvPr>
        </p:nvSpPr>
        <p:spPr/>
        <p:txBody>
          <a:bodyPr/>
          <a:lstStyle/>
          <a:p>
            <a:fld id="{032262F8-1E5B-4EA0-84F6-CDE612AB2A02}" type="slidenum">
              <a:rPr lang="fr-FR" smtClean="0"/>
              <a:t>‹N°›</a:t>
            </a:fld>
            <a:endParaRPr lang="fr-FR"/>
          </a:p>
        </p:txBody>
      </p:sp>
      <p:sp>
        <p:nvSpPr>
          <p:cNvPr id="14" name="Titre 1"/>
          <p:cNvSpPr>
            <a:spLocks noGrp="1"/>
          </p:cNvSpPr>
          <p:nvPr>
            <p:ph type="title" hasCustomPrompt="1"/>
          </p:nvPr>
        </p:nvSpPr>
        <p:spPr>
          <a:xfrm>
            <a:off x="495300" y="274638"/>
            <a:ext cx="8915400" cy="1143000"/>
          </a:xfrm>
        </p:spPr>
        <p:txBody>
          <a:bodyPr/>
          <a:lstStyle>
            <a:lvl1pPr>
              <a:defRPr>
                <a:solidFill>
                  <a:srgbClr val="CB9100"/>
                </a:solidFill>
              </a:defRPr>
            </a:lvl1pPr>
          </a:lstStyle>
          <a:p>
            <a:r>
              <a:rPr lang="fr-FR" dirty="0"/>
              <a:t>MODIFIEZ LE STYLE DU TITRE</a:t>
            </a:r>
          </a:p>
        </p:txBody>
      </p:sp>
      <p:sp>
        <p:nvSpPr>
          <p:cNvPr id="15" name="Rectangle 14"/>
          <p:cNvSpPr>
            <a:spLocks noChangeArrowheads="1"/>
          </p:cNvSpPr>
          <p:nvPr userDrawn="1"/>
        </p:nvSpPr>
        <p:spPr bwMode="auto">
          <a:xfrm>
            <a:off x="8579491" y="0"/>
            <a:ext cx="1326508" cy="6858000"/>
          </a:xfrm>
          <a:prstGeom prst="rect">
            <a:avLst/>
          </a:prstGeom>
          <a:solidFill>
            <a:srgbClr val="FDC500"/>
          </a:solidFill>
          <a:ln w="25400" algn="ctr">
            <a:noFill/>
            <a:miter lim="800000"/>
            <a:headEnd/>
            <a:tailEnd/>
          </a:ln>
        </p:spPr>
        <p:txBody>
          <a:bodyPr anchor="ctr"/>
          <a:lstStyle/>
          <a:p>
            <a:pPr algn="ctr" fontAlgn="base">
              <a:spcBef>
                <a:spcPct val="0"/>
              </a:spcBef>
              <a:spcAft>
                <a:spcPct val="0"/>
              </a:spcAft>
            </a:pPr>
            <a:endParaRPr lang="fr-FR">
              <a:solidFill>
                <a:srgbClr val="FFFFFF"/>
              </a:solidFill>
              <a:latin typeface="Calibri" pitchFamily="34" charset="0"/>
              <a:cs typeface="Arial" charset="0"/>
            </a:endParaRPr>
          </a:p>
        </p:txBody>
      </p:sp>
      <p:sp>
        <p:nvSpPr>
          <p:cNvPr id="16" name="Rectangle 15"/>
          <p:cNvSpPr>
            <a:spLocks noChangeArrowheads="1"/>
          </p:cNvSpPr>
          <p:nvPr userDrawn="1"/>
        </p:nvSpPr>
        <p:spPr bwMode="auto">
          <a:xfrm>
            <a:off x="8290566" y="0"/>
            <a:ext cx="288925" cy="6858000"/>
          </a:xfrm>
          <a:prstGeom prst="rect">
            <a:avLst/>
          </a:prstGeom>
          <a:solidFill>
            <a:srgbClr val="FFD961"/>
          </a:solidFill>
          <a:ln w="25400" algn="ctr">
            <a:noFill/>
            <a:miter lim="800000"/>
            <a:headEnd/>
            <a:tailEnd/>
          </a:ln>
        </p:spPr>
        <p:txBody>
          <a:bodyPr anchor="ctr"/>
          <a:lstStyle/>
          <a:p>
            <a:pPr algn="ctr" fontAlgn="base">
              <a:spcBef>
                <a:spcPct val="0"/>
              </a:spcBef>
              <a:spcAft>
                <a:spcPct val="0"/>
              </a:spcAft>
            </a:pPr>
            <a:endParaRPr lang="fr-FR">
              <a:solidFill>
                <a:srgbClr val="FFFFFF"/>
              </a:solidFill>
              <a:latin typeface="Calibri" pitchFamily="34" charset="0"/>
              <a:cs typeface="Arial" charset="0"/>
            </a:endParaRPr>
          </a:p>
        </p:txBody>
      </p:sp>
      <p:sp>
        <p:nvSpPr>
          <p:cNvPr id="19" name="Rectangle 22"/>
          <p:cNvSpPr>
            <a:spLocks noChangeArrowheads="1"/>
          </p:cNvSpPr>
          <p:nvPr userDrawn="1"/>
        </p:nvSpPr>
        <p:spPr bwMode="auto">
          <a:xfrm>
            <a:off x="8565151" y="5064661"/>
            <a:ext cx="1372932" cy="1005103"/>
          </a:xfrm>
          <a:prstGeom prst="rect">
            <a:avLst/>
          </a:prstGeom>
          <a:solidFill>
            <a:schemeClr val="bg1"/>
          </a:solidFill>
          <a:ln w="9525">
            <a:noFill/>
            <a:miter lim="800000"/>
            <a:headEnd/>
            <a:tailEnd/>
          </a:ln>
          <a:effectLst/>
        </p:spPr>
        <p:txBody>
          <a:bodyPr wrap="none" anchor="ctr"/>
          <a:lstStyle/>
          <a:p>
            <a:pPr fontAlgn="base">
              <a:spcBef>
                <a:spcPct val="0"/>
              </a:spcBef>
              <a:spcAft>
                <a:spcPct val="0"/>
              </a:spcAft>
            </a:pPr>
            <a:endParaRPr lang="fr-FR">
              <a:solidFill>
                <a:prstClr val="black"/>
              </a:solidFill>
              <a:latin typeface="Arial" charset="0"/>
              <a:cs typeface="Arial" charset="0"/>
            </a:endParaRPr>
          </a:p>
        </p:txBody>
      </p:sp>
      <p:pic>
        <p:nvPicPr>
          <p:cNvPr id="20" name="Image 20" descr="logoCNFPT.png"/>
          <p:cNvPicPr>
            <a:picLocks noChangeAspect="1"/>
          </p:cNvPicPr>
          <p:nvPr userDrawn="1"/>
        </p:nvPicPr>
        <p:blipFill>
          <a:blip r:embed="rId2"/>
          <a:srcRect/>
          <a:stretch>
            <a:fillRect/>
          </a:stretch>
        </p:blipFill>
        <p:spPr bwMode="auto">
          <a:xfrm>
            <a:off x="7921370" y="5072682"/>
            <a:ext cx="1510560" cy="1120991"/>
          </a:xfrm>
          <a:prstGeom prst="rect">
            <a:avLst/>
          </a:prstGeom>
          <a:noFill/>
          <a:ln w="9525">
            <a:noFill/>
            <a:miter lim="800000"/>
            <a:headEnd/>
            <a:tailEnd/>
          </a:ln>
        </p:spPr>
      </p:pic>
    </p:spTree>
    <p:extLst>
      <p:ext uri="{BB962C8B-B14F-4D97-AF65-F5344CB8AC3E}">
        <p14:creationId xmlns:p14="http://schemas.microsoft.com/office/powerpoint/2010/main" val="2968729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7_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495300" y="6356351"/>
            <a:ext cx="2311400" cy="365125"/>
          </a:xfrm>
          <a:prstGeom prst="rect">
            <a:avLst/>
          </a:prstGeom>
        </p:spPr>
        <p:txBody>
          <a:bodyPr/>
          <a:lstStyle/>
          <a:p>
            <a:fld id="{636DF0FE-EC72-4258-99B4-032377FB9E42}" type="datetime1">
              <a:rPr lang="fr-FR" smtClean="0"/>
              <a:t>23/04/2026</a:t>
            </a:fld>
            <a:endParaRPr lang="fr-FR"/>
          </a:p>
        </p:txBody>
      </p:sp>
      <p:sp>
        <p:nvSpPr>
          <p:cNvPr id="3" name="Espace réservé du pied de page 2"/>
          <p:cNvSpPr>
            <a:spLocks noGrp="1"/>
          </p:cNvSpPr>
          <p:nvPr>
            <p:ph type="ftr" sz="quarter" idx="11"/>
          </p:nvPr>
        </p:nvSpPr>
        <p:spPr>
          <a:xfrm>
            <a:off x="3384550" y="6356351"/>
            <a:ext cx="3136900" cy="365125"/>
          </a:xfrm>
          <a:prstGeom prst="rect">
            <a:avLst/>
          </a:prstGeom>
        </p:spPr>
        <p:txBody>
          <a:bodyPr/>
          <a:lstStyle/>
          <a:p>
            <a:endParaRPr lang="fr-FR"/>
          </a:p>
        </p:txBody>
      </p:sp>
      <p:sp>
        <p:nvSpPr>
          <p:cNvPr id="4" name="Espace réservé du numéro de diapositive 3"/>
          <p:cNvSpPr>
            <a:spLocks noGrp="1"/>
          </p:cNvSpPr>
          <p:nvPr>
            <p:ph type="sldNum" sz="quarter" idx="12"/>
          </p:nvPr>
        </p:nvSpPr>
        <p:spPr/>
        <p:txBody>
          <a:bodyPr/>
          <a:lstStyle/>
          <a:p>
            <a:fld id="{032262F8-1E5B-4EA0-84F6-CDE612AB2A02}" type="slidenum">
              <a:rPr lang="fr-FR" smtClean="0"/>
              <a:t>‹N°›</a:t>
            </a:fld>
            <a:endParaRPr lang="fr-FR"/>
          </a:p>
        </p:txBody>
      </p:sp>
      <p:sp>
        <p:nvSpPr>
          <p:cNvPr id="14" name="Titre 1"/>
          <p:cNvSpPr>
            <a:spLocks noGrp="1"/>
          </p:cNvSpPr>
          <p:nvPr>
            <p:ph type="title" hasCustomPrompt="1"/>
          </p:nvPr>
        </p:nvSpPr>
        <p:spPr>
          <a:xfrm>
            <a:off x="495300" y="274638"/>
            <a:ext cx="8915400" cy="1143000"/>
          </a:xfrm>
        </p:spPr>
        <p:txBody>
          <a:bodyPr/>
          <a:lstStyle>
            <a:lvl1pPr>
              <a:defRPr>
                <a:solidFill>
                  <a:srgbClr val="CB9100"/>
                </a:solidFill>
              </a:defRPr>
            </a:lvl1pPr>
          </a:lstStyle>
          <a:p>
            <a:r>
              <a:rPr lang="fr-FR" dirty="0"/>
              <a:t>MODIFIEZ LE STYLE DU TITRE</a:t>
            </a:r>
          </a:p>
        </p:txBody>
      </p:sp>
      <p:sp>
        <p:nvSpPr>
          <p:cNvPr id="15" name="Rectangle 14"/>
          <p:cNvSpPr>
            <a:spLocks noChangeArrowheads="1"/>
          </p:cNvSpPr>
          <p:nvPr userDrawn="1"/>
        </p:nvSpPr>
        <p:spPr bwMode="auto">
          <a:xfrm>
            <a:off x="8579491" y="0"/>
            <a:ext cx="1326508" cy="6858000"/>
          </a:xfrm>
          <a:prstGeom prst="rect">
            <a:avLst/>
          </a:prstGeom>
          <a:solidFill>
            <a:srgbClr val="FDC500"/>
          </a:solidFill>
          <a:ln w="25400" algn="ctr">
            <a:noFill/>
            <a:miter lim="800000"/>
            <a:headEnd/>
            <a:tailEnd/>
          </a:ln>
        </p:spPr>
        <p:txBody>
          <a:bodyPr anchor="ctr"/>
          <a:lstStyle/>
          <a:p>
            <a:pPr algn="ctr" fontAlgn="base">
              <a:spcBef>
                <a:spcPct val="0"/>
              </a:spcBef>
              <a:spcAft>
                <a:spcPct val="0"/>
              </a:spcAft>
            </a:pPr>
            <a:endParaRPr lang="fr-FR">
              <a:solidFill>
                <a:srgbClr val="FFFFFF"/>
              </a:solidFill>
              <a:latin typeface="Calibri" pitchFamily="34" charset="0"/>
              <a:cs typeface="Arial" charset="0"/>
            </a:endParaRPr>
          </a:p>
        </p:txBody>
      </p:sp>
      <p:sp>
        <p:nvSpPr>
          <p:cNvPr id="16" name="Rectangle 15"/>
          <p:cNvSpPr>
            <a:spLocks noChangeArrowheads="1"/>
          </p:cNvSpPr>
          <p:nvPr userDrawn="1"/>
        </p:nvSpPr>
        <p:spPr bwMode="auto">
          <a:xfrm>
            <a:off x="8290566" y="0"/>
            <a:ext cx="288925" cy="6858000"/>
          </a:xfrm>
          <a:prstGeom prst="rect">
            <a:avLst/>
          </a:prstGeom>
          <a:solidFill>
            <a:srgbClr val="FFD961"/>
          </a:solidFill>
          <a:ln w="25400" algn="ctr">
            <a:noFill/>
            <a:miter lim="800000"/>
            <a:headEnd/>
            <a:tailEnd/>
          </a:ln>
        </p:spPr>
        <p:txBody>
          <a:bodyPr anchor="ctr"/>
          <a:lstStyle/>
          <a:p>
            <a:pPr algn="ctr" fontAlgn="base">
              <a:spcBef>
                <a:spcPct val="0"/>
              </a:spcBef>
              <a:spcAft>
                <a:spcPct val="0"/>
              </a:spcAft>
            </a:pPr>
            <a:endParaRPr lang="fr-FR">
              <a:solidFill>
                <a:srgbClr val="FFFFFF"/>
              </a:solidFill>
              <a:latin typeface="Calibri" pitchFamily="34" charset="0"/>
              <a:cs typeface="Arial" charset="0"/>
            </a:endParaRPr>
          </a:p>
        </p:txBody>
      </p:sp>
      <p:sp>
        <p:nvSpPr>
          <p:cNvPr id="19" name="Rectangle 22"/>
          <p:cNvSpPr>
            <a:spLocks noChangeArrowheads="1"/>
          </p:cNvSpPr>
          <p:nvPr userDrawn="1"/>
        </p:nvSpPr>
        <p:spPr bwMode="auto">
          <a:xfrm>
            <a:off x="8565151" y="5064661"/>
            <a:ext cx="1372932" cy="1005103"/>
          </a:xfrm>
          <a:prstGeom prst="rect">
            <a:avLst/>
          </a:prstGeom>
          <a:solidFill>
            <a:schemeClr val="bg1"/>
          </a:solidFill>
          <a:ln w="9525">
            <a:noFill/>
            <a:miter lim="800000"/>
            <a:headEnd/>
            <a:tailEnd/>
          </a:ln>
          <a:effectLst/>
        </p:spPr>
        <p:txBody>
          <a:bodyPr wrap="none" anchor="ctr"/>
          <a:lstStyle/>
          <a:p>
            <a:pPr fontAlgn="base">
              <a:spcBef>
                <a:spcPct val="0"/>
              </a:spcBef>
              <a:spcAft>
                <a:spcPct val="0"/>
              </a:spcAft>
            </a:pPr>
            <a:endParaRPr lang="fr-FR">
              <a:solidFill>
                <a:prstClr val="black"/>
              </a:solidFill>
              <a:latin typeface="Arial" charset="0"/>
              <a:cs typeface="Arial" charset="0"/>
            </a:endParaRPr>
          </a:p>
        </p:txBody>
      </p:sp>
      <p:pic>
        <p:nvPicPr>
          <p:cNvPr id="20" name="Image 20" descr="logoCNFPT.png"/>
          <p:cNvPicPr>
            <a:picLocks noChangeAspect="1"/>
          </p:cNvPicPr>
          <p:nvPr userDrawn="1"/>
        </p:nvPicPr>
        <p:blipFill>
          <a:blip r:embed="rId2"/>
          <a:srcRect/>
          <a:stretch>
            <a:fillRect/>
          </a:stretch>
        </p:blipFill>
        <p:spPr bwMode="auto">
          <a:xfrm>
            <a:off x="7921370" y="5072682"/>
            <a:ext cx="1510560" cy="1120991"/>
          </a:xfrm>
          <a:prstGeom prst="rect">
            <a:avLst/>
          </a:prstGeom>
          <a:noFill/>
          <a:ln w="9525">
            <a:noFill/>
            <a:miter lim="800000"/>
            <a:headEnd/>
            <a:tailEnd/>
          </a:ln>
        </p:spPr>
      </p:pic>
    </p:spTree>
    <p:extLst>
      <p:ext uri="{BB962C8B-B14F-4D97-AF65-F5344CB8AC3E}">
        <p14:creationId xmlns:p14="http://schemas.microsoft.com/office/powerpoint/2010/main" val="5046854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8_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495300" y="6356351"/>
            <a:ext cx="2311400" cy="365125"/>
          </a:xfrm>
          <a:prstGeom prst="rect">
            <a:avLst/>
          </a:prstGeom>
        </p:spPr>
        <p:txBody>
          <a:bodyPr/>
          <a:lstStyle/>
          <a:p>
            <a:fld id="{636DF0FE-EC72-4258-99B4-032377FB9E42}" type="datetime1">
              <a:rPr lang="fr-FR" smtClean="0"/>
              <a:t>23/04/2026</a:t>
            </a:fld>
            <a:endParaRPr lang="fr-FR"/>
          </a:p>
        </p:txBody>
      </p:sp>
      <p:sp>
        <p:nvSpPr>
          <p:cNvPr id="3" name="Espace réservé du pied de page 2"/>
          <p:cNvSpPr>
            <a:spLocks noGrp="1"/>
          </p:cNvSpPr>
          <p:nvPr>
            <p:ph type="ftr" sz="quarter" idx="11"/>
          </p:nvPr>
        </p:nvSpPr>
        <p:spPr>
          <a:xfrm>
            <a:off x="3384550" y="6356351"/>
            <a:ext cx="3136900" cy="365125"/>
          </a:xfrm>
          <a:prstGeom prst="rect">
            <a:avLst/>
          </a:prstGeom>
        </p:spPr>
        <p:txBody>
          <a:bodyPr/>
          <a:lstStyle/>
          <a:p>
            <a:endParaRPr lang="fr-FR"/>
          </a:p>
        </p:txBody>
      </p:sp>
      <p:sp>
        <p:nvSpPr>
          <p:cNvPr id="4" name="Espace réservé du numéro de diapositive 3"/>
          <p:cNvSpPr>
            <a:spLocks noGrp="1"/>
          </p:cNvSpPr>
          <p:nvPr>
            <p:ph type="sldNum" sz="quarter" idx="12"/>
          </p:nvPr>
        </p:nvSpPr>
        <p:spPr/>
        <p:txBody>
          <a:bodyPr/>
          <a:lstStyle/>
          <a:p>
            <a:fld id="{032262F8-1E5B-4EA0-84F6-CDE612AB2A02}" type="slidenum">
              <a:rPr lang="fr-FR" smtClean="0"/>
              <a:t>‹N°›</a:t>
            </a:fld>
            <a:endParaRPr lang="fr-FR"/>
          </a:p>
        </p:txBody>
      </p:sp>
      <p:sp>
        <p:nvSpPr>
          <p:cNvPr id="14" name="Titre 1"/>
          <p:cNvSpPr>
            <a:spLocks noGrp="1"/>
          </p:cNvSpPr>
          <p:nvPr>
            <p:ph type="title" hasCustomPrompt="1"/>
          </p:nvPr>
        </p:nvSpPr>
        <p:spPr>
          <a:xfrm>
            <a:off x="495300" y="274638"/>
            <a:ext cx="8915400" cy="1143000"/>
          </a:xfrm>
        </p:spPr>
        <p:txBody>
          <a:bodyPr/>
          <a:lstStyle>
            <a:lvl1pPr>
              <a:defRPr>
                <a:solidFill>
                  <a:srgbClr val="CB9100"/>
                </a:solidFill>
              </a:defRPr>
            </a:lvl1pPr>
          </a:lstStyle>
          <a:p>
            <a:r>
              <a:rPr lang="fr-FR" dirty="0"/>
              <a:t>MODIFIEZ LE STYLE DU TITRE</a:t>
            </a:r>
          </a:p>
        </p:txBody>
      </p:sp>
      <p:sp>
        <p:nvSpPr>
          <p:cNvPr id="15" name="Rectangle 14"/>
          <p:cNvSpPr>
            <a:spLocks noChangeArrowheads="1"/>
          </p:cNvSpPr>
          <p:nvPr userDrawn="1"/>
        </p:nvSpPr>
        <p:spPr bwMode="auto">
          <a:xfrm>
            <a:off x="8579491" y="0"/>
            <a:ext cx="1326508" cy="6858000"/>
          </a:xfrm>
          <a:prstGeom prst="rect">
            <a:avLst/>
          </a:prstGeom>
          <a:solidFill>
            <a:srgbClr val="FDC500"/>
          </a:solidFill>
          <a:ln w="25400" algn="ctr">
            <a:noFill/>
            <a:miter lim="800000"/>
            <a:headEnd/>
            <a:tailEnd/>
          </a:ln>
        </p:spPr>
        <p:txBody>
          <a:bodyPr anchor="ctr"/>
          <a:lstStyle/>
          <a:p>
            <a:pPr algn="ctr" fontAlgn="base">
              <a:spcBef>
                <a:spcPct val="0"/>
              </a:spcBef>
              <a:spcAft>
                <a:spcPct val="0"/>
              </a:spcAft>
            </a:pPr>
            <a:endParaRPr lang="fr-FR">
              <a:solidFill>
                <a:srgbClr val="FFFFFF"/>
              </a:solidFill>
              <a:latin typeface="Calibri" pitchFamily="34" charset="0"/>
              <a:cs typeface="Arial" charset="0"/>
            </a:endParaRPr>
          </a:p>
        </p:txBody>
      </p:sp>
      <p:sp>
        <p:nvSpPr>
          <p:cNvPr id="16" name="Rectangle 15"/>
          <p:cNvSpPr>
            <a:spLocks noChangeArrowheads="1"/>
          </p:cNvSpPr>
          <p:nvPr userDrawn="1"/>
        </p:nvSpPr>
        <p:spPr bwMode="auto">
          <a:xfrm>
            <a:off x="8290566" y="0"/>
            <a:ext cx="288925" cy="6858000"/>
          </a:xfrm>
          <a:prstGeom prst="rect">
            <a:avLst/>
          </a:prstGeom>
          <a:solidFill>
            <a:srgbClr val="FFD961"/>
          </a:solidFill>
          <a:ln w="25400" algn="ctr">
            <a:noFill/>
            <a:miter lim="800000"/>
            <a:headEnd/>
            <a:tailEnd/>
          </a:ln>
        </p:spPr>
        <p:txBody>
          <a:bodyPr anchor="ctr"/>
          <a:lstStyle/>
          <a:p>
            <a:pPr algn="ctr" fontAlgn="base">
              <a:spcBef>
                <a:spcPct val="0"/>
              </a:spcBef>
              <a:spcAft>
                <a:spcPct val="0"/>
              </a:spcAft>
            </a:pPr>
            <a:endParaRPr lang="fr-FR">
              <a:solidFill>
                <a:srgbClr val="FFFFFF"/>
              </a:solidFill>
              <a:latin typeface="Calibri" pitchFamily="34" charset="0"/>
              <a:cs typeface="Arial" charset="0"/>
            </a:endParaRPr>
          </a:p>
        </p:txBody>
      </p:sp>
      <p:sp>
        <p:nvSpPr>
          <p:cNvPr id="19" name="Rectangle 22"/>
          <p:cNvSpPr>
            <a:spLocks noChangeArrowheads="1"/>
          </p:cNvSpPr>
          <p:nvPr userDrawn="1"/>
        </p:nvSpPr>
        <p:spPr bwMode="auto">
          <a:xfrm>
            <a:off x="8565151" y="5064661"/>
            <a:ext cx="1372932" cy="1005103"/>
          </a:xfrm>
          <a:prstGeom prst="rect">
            <a:avLst/>
          </a:prstGeom>
          <a:solidFill>
            <a:schemeClr val="bg1"/>
          </a:solidFill>
          <a:ln w="9525">
            <a:noFill/>
            <a:miter lim="800000"/>
            <a:headEnd/>
            <a:tailEnd/>
          </a:ln>
          <a:effectLst/>
        </p:spPr>
        <p:txBody>
          <a:bodyPr wrap="none" anchor="ctr"/>
          <a:lstStyle/>
          <a:p>
            <a:pPr fontAlgn="base">
              <a:spcBef>
                <a:spcPct val="0"/>
              </a:spcBef>
              <a:spcAft>
                <a:spcPct val="0"/>
              </a:spcAft>
            </a:pPr>
            <a:endParaRPr lang="fr-FR">
              <a:solidFill>
                <a:prstClr val="black"/>
              </a:solidFill>
              <a:latin typeface="Arial" charset="0"/>
              <a:cs typeface="Arial" charset="0"/>
            </a:endParaRPr>
          </a:p>
        </p:txBody>
      </p:sp>
      <p:pic>
        <p:nvPicPr>
          <p:cNvPr id="20" name="Image 20" descr="logoCNFPT.png"/>
          <p:cNvPicPr>
            <a:picLocks noChangeAspect="1"/>
          </p:cNvPicPr>
          <p:nvPr userDrawn="1"/>
        </p:nvPicPr>
        <p:blipFill>
          <a:blip r:embed="rId2"/>
          <a:srcRect/>
          <a:stretch>
            <a:fillRect/>
          </a:stretch>
        </p:blipFill>
        <p:spPr bwMode="auto">
          <a:xfrm>
            <a:off x="7921370" y="5072682"/>
            <a:ext cx="1510560" cy="1120991"/>
          </a:xfrm>
          <a:prstGeom prst="rect">
            <a:avLst/>
          </a:prstGeom>
          <a:noFill/>
          <a:ln w="9525">
            <a:noFill/>
            <a:miter lim="800000"/>
            <a:headEnd/>
            <a:tailEnd/>
          </a:ln>
        </p:spPr>
      </p:pic>
    </p:spTree>
    <p:extLst>
      <p:ext uri="{BB962C8B-B14F-4D97-AF65-F5344CB8AC3E}">
        <p14:creationId xmlns:p14="http://schemas.microsoft.com/office/powerpoint/2010/main" val="36234675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9_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495300" y="6356351"/>
            <a:ext cx="2311400" cy="365125"/>
          </a:xfrm>
          <a:prstGeom prst="rect">
            <a:avLst/>
          </a:prstGeom>
        </p:spPr>
        <p:txBody>
          <a:bodyPr/>
          <a:lstStyle/>
          <a:p>
            <a:fld id="{636DF0FE-EC72-4258-99B4-032377FB9E42}" type="datetime1">
              <a:rPr lang="fr-FR" smtClean="0"/>
              <a:t>23/04/2026</a:t>
            </a:fld>
            <a:endParaRPr lang="fr-FR"/>
          </a:p>
        </p:txBody>
      </p:sp>
      <p:sp>
        <p:nvSpPr>
          <p:cNvPr id="3" name="Espace réservé du pied de page 2"/>
          <p:cNvSpPr>
            <a:spLocks noGrp="1"/>
          </p:cNvSpPr>
          <p:nvPr>
            <p:ph type="ftr" sz="quarter" idx="11"/>
          </p:nvPr>
        </p:nvSpPr>
        <p:spPr>
          <a:xfrm>
            <a:off x="3384550" y="6356351"/>
            <a:ext cx="3136900" cy="365125"/>
          </a:xfrm>
          <a:prstGeom prst="rect">
            <a:avLst/>
          </a:prstGeom>
        </p:spPr>
        <p:txBody>
          <a:bodyPr/>
          <a:lstStyle/>
          <a:p>
            <a:endParaRPr lang="fr-FR"/>
          </a:p>
        </p:txBody>
      </p:sp>
      <p:sp>
        <p:nvSpPr>
          <p:cNvPr id="4" name="Espace réservé du numéro de diapositive 3"/>
          <p:cNvSpPr>
            <a:spLocks noGrp="1"/>
          </p:cNvSpPr>
          <p:nvPr>
            <p:ph type="sldNum" sz="quarter" idx="12"/>
          </p:nvPr>
        </p:nvSpPr>
        <p:spPr/>
        <p:txBody>
          <a:bodyPr/>
          <a:lstStyle/>
          <a:p>
            <a:fld id="{032262F8-1E5B-4EA0-84F6-CDE612AB2A02}" type="slidenum">
              <a:rPr lang="fr-FR" smtClean="0"/>
              <a:t>‹N°›</a:t>
            </a:fld>
            <a:endParaRPr lang="fr-FR"/>
          </a:p>
        </p:txBody>
      </p:sp>
      <p:sp>
        <p:nvSpPr>
          <p:cNvPr id="14" name="Titre 1"/>
          <p:cNvSpPr>
            <a:spLocks noGrp="1"/>
          </p:cNvSpPr>
          <p:nvPr>
            <p:ph type="title" hasCustomPrompt="1"/>
          </p:nvPr>
        </p:nvSpPr>
        <p:spPr>
          <a:xfrm>
            <a:off x="495300" y="274638"/>
            <a:ext cx="8915400" cy="1143000"/>
          </a:xfrm>
        </p:spPr>
        <p:txBody>
          <a:bodyPr/>
          <a:lstStyle>
            <a:lvl1pPr>
              <a:defRPr>
                <a:solidFill>
                  <a:srgbClr val="CB9100"/>
                </a:solidFill>
              </a:defRPr>
            </a:lvl1pPr>
          </a:lstStyle>
          <a:p>
            <a:r>
              <a:rPr lang="fr-FR" dirty="0"/>
              <a:t>MODIFIEZ LE STYLE DU TITRE</a:t>
            </a:r>
          </a:p>
        </p:txBody>
      </p:sp>
      <p:sp>
        <p:nvSpPr>
          <p:cNvPr id="15" name="Rectangle 14"/>
          <p:cNvSpPr>
            <a:spLocks noChangeArrowheads="1"/>
          </p:cNvSpPr>
          <p:nvPr userDrawn="1"/>
        </p:nvSpPr>
        <p:spPr bwMode="auto">
          <a:xfrm>
            <a:off x="8579491" y="0"/>
            <a:ext cx="1326508" cy="6858000"/>
          </a:xfrm>
          <a:prstGeom prst="rect">
            <a:avLst/>
          </a:prstGeom>
          <a:solidFill>
            <a:srgbClr val="FDC500"/>
          </a:solidFill>
          <a:ln w="25400" algn="ctr">
            <a:noFill/>
            <a:miter lim="800000"/>
            <a:headEnd/>
            <a:tailEnd/>
          </a:ln>
        </p:spPr>
        <p:txBody>
          <a:bodyPr anchor="ctr"/>
          <a:lstStyle/>
          <a:p>
            <a:pPr algn="ctr" fontAlgn="base">
              <a:spcBef>
                <a:spcPct val="0"/>
              </a:spcBef>
              <a:spcAft>
                <a:spcPct val="0"/>
              </a:spcAft>
            </a:pPr>
            <a:endParaRPr lang="fr-FR">
              <a:solidFill>
                <a:srgbClr val="FFFFFF"/>
              </a:solidFill>
              <a:latin typeface="Calibri" pitchFamily="34" charset="0"/>
              <a:cs typeface="Arial" charset="0"/>
            </a:endParaRPr>
          </a:p>
        </p:txBody>
      </p:sp>
      <p:sp>
        <p:nvSpPr>
          <p:cNvPr id="16" name="Rectangle 15"/>
          <p:cNvSpPr>
            <a:spLocks noChangeArrowheads="1"/>
          </p:cNvSpPr>
          <p:nvPr userDrawn="1"/>
        </p:nvSpPr>
        <p:spPr bwMode="auto">
          <a:xfrm>
            <a:off x="8290566" y="0"/>
            <a:ext cx="288925" cy="6858000"/>
          </a:xfrm>
          <a:prstGeom prst="rect">
            <a:avLst/>
          </a:prstGeom>
          <a:solidFill>
            <a:srgbClr val="FFD961"/>
          </a:solidFill>
          <a:ln w="25400" algn="ctr">
            <a:noFill/>
            <a:miter lim="800000"/>
            <a:headEnd/>
            <a:tailEnd/>
          </a:ln>
        </p:spPr>
        <p:txBody>
          <a:bodyPr anchor="ctr"/>
          <a:lstStyle/>
          <a:p>
            <a:pPr algn="ctr" fontAlgn="base">
              <a:spcBef>
                <a:spcPct val="0"/>
              </a:spcBef>
              <a:spcAft>
                <a:spcPct val="0"/>
              </a:spcAft>
            </a:pPr>
            <a:endParaRPr lang="fr-FR">
              <a:solidFill>
                <a:srgbClr val="FFFFFF"/>
              </a:solidFill>
              <a:latin typeface="Calibri" pitchFamily="34" charset="0"/>
              <a:cs typeface="Arial" charset="0"/>
            </a:endParaRPr>
          </a:p>
        </p:txBody>
      </p:sp>
      <p:sp>
        <p:nvSpPr>
          <p:cNvPr id="19" name="Rectangle 22"/>
          <p:cNvSpPr>
            <a:spLocks noChangeArrowheads="1"/>
          </p:cNvSpPr>
          <p:nvPr userDrawn="1"/>
        </p:nvSpPr>
        <p:spPr bwMode="auto">
          <a:xfrm>
            <a:off x="8565151" y="5064661"/>
            <a:ext cx="1372932" cy="1005103"/>
          </a:xfrm>
          <a:prstGeom prst="rect">
            <a:avLst/>
          </a:prstGeom>
          <a:solidFill>
            <a:schemeClr val="bg1"/>
          </a:solidFill>
          <a:ln w="9525">
            <a:noFill/>
            <a:miter lim="800000"/>
            <a:headEnd/>
            <a:tailEnd/>
          </a:ln>
          <a:effectLst/>
        </p:spPr>
        <p:txBody>
          <a:bodyPr wrap="none" anchor="ctr"/>
          <a:lstStyle/>
          <a:p>
            <a:pPr fontAlgn="base">
              <a:spcBef>
                <a:spcPct val="0"/>
              </a:spcBef>
              <a:spcAft>
                <a:spcPct val="0"/>
              </a:spcAft>
            </a:pPr>
            <a:endParaRPr lang="fr-FR">
              <a:solidFill>
                <a:prstClr val="black"/>
              </a:solidFill>
              <a:latin typeface="Arial" charset="0"/>
              <a:cs typeface="Arial" charset="0"/>
            </a:endParaRPr>
          </a:p>
        </p:txBody>
      </p:sp>
      <p:pic>
        <p:nvPicPr>
          <p:cNvPr id="20" name="Image 20" descr="logoCNFPT.png"/>
          <p:cNvPicPr>
            <a:picLocks noChangeAspect="1"/>
          </p:cNvPicPr>
          <p:nvPr userDrawn="1"/>
        </p:nvPicPr>
        <p:blipFill>
          <a:blip r:embed="rId2"/>
          <a:srcRect/>
          <a:stretch>
            <a:fillRect/>
          </a:stretch>
        </p:blipFill>
        <p:spPr bwMode="auto">
          <a:xfrm>
            <a:off x="7921370" y="5072682"/>
            <a:ext cx="1510560" cy="1120991"/>
          </a:xfrm>
          <a:prstGeom prst="rect">
            <a:avLst/>
          </a:prstGeom>
          <a:noFill/>
          <a:ln w="9525">
            <a:noFill/>
            <a:miter lim="800000"/>
            <a:headEnd/>
            <a:tailEnd/>
          </a:ln>
        </p:spPr>
      </p:pic>
    </p:spTree>
    <p:extLst>
      <p:ext uri="{BB962C8B-B14F-4D97-AF65-F5344CB8AC3E}">
        <p14:creationId xmlns:p14="http://schemas.microsoft.com/office/powerpoint/2010/main" val="20663488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0_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495300" y="6356351"/>
            <a:ext cx="2311400" cy="365125"/>
          </a:xfrm>
          <a:prstGeom prst="rect">
            <a:avLst/>
          </a:prstGeom>
        </p:spPr>
        <p:txBody>
          <a:bodyPr/>
          <a:lstStyle/>
          <a:p>
            <a:fld id="{636DF0FE-EC72-4258-99B4-032377FB9E42}" type="datetime1">
              <a:rPr lang="fr-FR" smtClean="0"/>
              <a:t>23/04/2026</a:t>
            </a:fld>
            <a:endParaRPr lang="fr-FR"/>
          </a:p>
        </p:txBody>
      </p:sp>
      <p:sp>
        <p:nvSpPr>
          <p:cNvPr id="3" name="Espace réservé du pied de page 2"/>
          <p:cNvSpPr>
            <a:spLocks noGrp="1"/>
          </p:cNvSpPr>
          <p:nvPr>
            <p:ph type="ftr" sz="quarter" idx="11"/>
          </p:nvPr>
        </p:nvSpPr>
        <p:spPr>
          <a:xfrm>
            <a:off x="3384550" y="6356351"/>
            <a:ext cx="3136900" cy="365125"/>
          </a:xfrm>
          <a:prstGeom prst="rect">
            <a:avLst/>
          </a:prstGeom>
        </p:spPr>
        <p:txBody>
          <a:bodyPr/>
          <a:lstStyle/>
          <a:p>
            <a:endParaRPr lang="fr-FR"/>
          </a:p>
        </p:txBody>
      </p:sp>
      <p:sp>
        <p:nvSpPr>
          <p:cNvPr id="4" name="Espace réservé du numéro de diapositive 3"/>
          <p:cNvSpPr>
            <a:spLocks noGrp="1"/>
          </p:cNvSpPr>
          <p:nvPr>
            <p:ph type="sldNum" sz="quarter" idx="12"/>
          </p:nvPr>
        </p:nvSpPr>
        <p:spPr/>
        <p:txBody>
          <a:bodyPr/>
          <a:lstStyle/>
          <a:p>
            <a:fld id="{032262F8-1E5B-4EA0-84F6-CDE612AB2A02}" type="slidenum">
              <a:rPr lang="fr-FR" smtClean="0"/>
              <a:t>‹N°›</a:t>
            </a:fld>
            <a:endParaRPr lang="fr-FR"/>
          </a:p>
        </p:txBody>
      </p:sp>
      <p:sp>
        <p:nvSpPr>
          <p:cNvPr id="14" name="Titre 1"/>
          <p:cNvSpPr>
            <a:spLocks noGrp="1"/>
          </p:cNvSpPr>
          <p:nvPr>
            <p:ph type="title" hasCustomPrompt="1"/>
          </p:nvPr>
        </p:nvSpPr>
        <p:spPr>
          <a:xfrm>
            <a:off x="495300" y="274638"/>
            <a:ext cx="8915400" cy="1143000"/>
          </a:xfrm>
        </p:spPr>
        <p:txBody>
          <a:bodyPr/>
          <a:lstStyle>
            <a:lvl1pPr>
              <a:defRPr>
                <a:solidFill>
                  <a:srgbClr val="CB9100"/>
                </a:solidFill>
              </a:defRPr>
            </a:lvl1pPr>
          </a:lstStyle>
          <a:p>
            <a:r>
              <a:rPr lang="fr-FR" dirty="0"/>
              <a:t>MODIFIEZ LE STYLE DU TITRE</a:t>
            </a:r>
          </a:p>
        </p:txBody>
      </p:sp>
      <p:sp>
        <p:nvSpPr>
          <p:cNvPr id="15" name="Rectangle 14"/>
          <p:cNvSpPr>
            <a:spLocks noChangeArrowheads="1"/>
          </p:cNvSpPr>
          <p:nvPr userDrawn="1"/>
        </p:nvSpPr>
        <p:spPr bwMode="auto">
          <a:xfrm>
            <a:off x="8579491" y="0"/>
            <a:ext cx="1326508" cy="6858000"/>
          </a:xfrm>
          <a:prstGeom prst="rect">
            <a:avLst/>
          </a:prstGeom>
          <a:solidFill>
            <a:srgbClr val="FDC500"/>
          </a:solidFill>
          <a:ln w="25400" algn="ctr">
            <a:noFill/>
            <a:miter lim="800000"/>
            <a:headEnd/>
            <a:tailEnd/>
          </a:ln>
        </p:spPr>
        <p:txBody>
          <a:bodyPr anchor="ctr"/>
          <a:lstStyle/>
          <a:p>
            <a:pPr algn="ctr" fontAlgn="base">
              <a:spcBef>
                <a:spcPct val="0"/>
              </a:spcBef>
              <a:spcAft>
                <a:spcPct val="0"/>
              </a:spcAft>
            </a:pPr>
            <a:endParaRPr lang="fr-FR">
              <a:solidFill>
                <a:srgbClr val="FFFFFF"/>
              </a:solidFill>
              <a:latin typeface="Calibri" pitchFamily="34" charset="0"/>
              <a:cs typeface="Arial" charset="0"/>
            </a:endParaRPr>
          </a:p>
        </p:txBody>
      </p:sp>
      <p:sp>
        <p:nvSpPr>
          <p:cNvPr id="16" name="Rectangle 15"/>
          <p:cNvSpPr>
            <a:spLocks noChangeArrowheads="1"/>
          </p:cNvSpPr>
          <p:nvPr userDrawn="1"/>
        </p:nvSpPr>
        <p:spPr bwMode="auto">
          <a:xfrm>
            <a:off x="8290566" y="0"/>
            <a:ext cx="288925" cy="6858000"/>
          </a:xfrm>
          <a:prstGeom prst="rect">
            <a:avLst/>
          </a:prstGeom>
          <a:solidFill>
            <a:srgbClr val="FFD961"/>
          </a:solidFill>
          <a:ln w="25400" algn="ctr">
            <a:noFill/>
            <a:miter lim="800000"/>
            <a:headEnd/>
            <a:tailEnd/>
          </a:ln>
        </p:spPr>
        <p:txBody>
          <a:bodyPr anchor="ctr"/>
          <a:lstStyle/>
          <a:p>
            <a:pPr algn="ctr" fontAlgn="base">
              <a:spcBef>
                <a:spcPct val="0"/>
              </a:spcBef>
              <a:spcAft>
                <a:spcPct val="0"/>
              </a:spcAft>
            </a:pPr>
            <a:endParaRPr lang="fr-FR">
              <a:solidFill>
                <a:srgbClr val="FFFFFF"/>
              </a:solidFill>
              <a:latin typeface="Calibri" pitchFamily="34" charset="0"/>
              <a:cs typeface="Arial" charset="0"/>
            </a:endParaRPr>
          </a:p>
        </p:txBody>
      </p:sp>
      <p:sp>
        <p:nvSpPr>
          <p:cNvPr id="19" name="Rectangle 22"/>
          <p:cNvSpPr>
            <a:spLocks noChangeArrowheads="1"/>
          </p:cNvSpPr>
          <p:nvPr userDrawn="1"/>
        </p:nvSpPr>
        <p:spPr bwMode="auto">
          <a:xfrm>
            <a:off x="8565151" y="5064661"/>
            <a:ext cx="1372932" cy="1005103"/>
          </a:xfrm>
          <a:prstGeom prst="rect">
            <a:avLst/>
          </a:prstGeom>
          <a:solidFill>
            <a:schemeClr val="bg1"/>
          </a:solidFill>
          <a:ln w="9525">
            <a:noFill/>
            <a:miter lim="800000"/>
            <a:headEnd/>
            <a:tailEnd/>
          </a:ln>
          <a:effectLst/>
        </p:spPr>
        <p:txBody>
          <a:bodyPr wrap="none" anchor="ctr"/>
          <a:lstStyle/>
          <a:p>
            <a:pPr fontAlgn="base">
              <a:spcBef>
                <a:spcPct val="0"/>
              </a:spcBef>
              <a:spcAft>
                <a:spcPct val="0"/>
              </a:spcAft>
            </a:pPr>
            <a:endParaRPr lang="fr-FR">
              <a:solidFill>
                <a:prstClr val="black"/>
              </a:solidFill>
              <a:latin typeface="Arial" charset="0"/>
              <a:cs typeface="Arial" charset="0"/>
            </a:endParaRPr>
          </a:p>
        </p:txBody>
      </p:sp>
      <p:pic>
        <p:nvPicPr>
          <p:cNvPr id="20" name="Image 20" descr="logoCNFPT.png"/>
          <p:cNvPicPr>
            <a:picLocks noChangeAspect="1"/>
          </p:cNvPicPr>
          <p:nvPr userDrawn="1"/>
        </p:nvPicPr>
        <p:blipFill>
          <a:blip r:embed="rId2"/>
          <a:srcRect/>
          <a:stretch>
            <a:fillRect/>
          </a:stretch>
        </p:blipFill>
        <p:spPr bwMode="auto">
          <a:xfrm>
            <a:off x="7921370" y="5072682"/>
            <a:ext cx="1510560" cy="1120991"/>
          </a:xfrm>
          <a:prstGeom prst="rect">
            <a:avLst/>
          </a:prstGeom>
          <a:noFill/>
          <a:ln w="9525">
            <a:noFill/>
            <a:miter lim="800000"/>
            <a:headEnd/>
            <a:tailEnd/>
          </a:ln>
        </p:spPr>
      </p:pic>
    </p:spTree>
    <p:extLst>
      <p:ext uri="{BB962C8B-B14F-4D97-AF65-F5344CB8AC3E}">
        <p14:creationId xmlns:p14="http://schemas.microsoft.com/office/powerpoint/2010/main" val="761833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7" name="Imag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414"/>
          <a:stretch/>
        </p:blipFill>
        <p:spPr>
          <a:xfrm>
            <a:off x="-7553" y="1383696"/>
            <a:ext cx="4953000" cy="4637593"/>
          </a:xfrm>
          <a:prstGeom prst="rect">
            <a:avLst/>
          </a:prstGeom>
        </p:spPr>
      </p:pic>
      <p:sp>
        <p:nvSpPr>
          <p:cNvPr id="14" name="Rectangle 13"/>
          <p:cNvSpPr/>
          <p:nvPr userDrawn="1"/>
        </p:nvSpPr>
        <p:spPr>
          <a:xfrm>
            <a:off x="9165468" y="6309320"/>
            <a:ext cx="624069"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solidFill>
                <a:prstClr val="white"/>
              </a:solidFill>
            </a:endParaRPr>
          </a:p>
        </p:txBody>
      </p:sp>
      <p:sp>
        <p:nvSpPr>
          <p:cNvPr id="4" name="Espace réservé du numéro de diapositive 5"/>
          <p:cNvSpPr>
            <a:spLocks noGrp="1"/>
          </p:cNvSpPr>
          <p:nvPr>
            <p:ph type="sldNum" sz="quarter" idx="4"/>
          </p:nvPr>
        </p:nvSpPr>
        <p:spPr>
          <a:xfrm>
            <a:off x="8263851" y="6418861"/>
            <a:ext cx="2311400" cy="365125"/>
          </a:xfrm>
          <a:prstGeom prst="rect">
            <a:avLst/>
          </a:prstGeom>
        </p:spPr>
        <p:txBody>
          <a:bodyPr/>
          <a:lstStyle>
            <a:lvl1pPr algn="ctr">
              <a:defRPr sz="1100"/>
            </a:lvl1pPr>
          </a:lstStyle>
          <a:p>
            <a:fld id="{1280F09C-DEE7-46C9-8AF0-194DDEBC6711}" type="slidenum">
              <a:rPr lang="fr-FR" smtClean="0">
                <a:solidFill>
                  <a:prstClr val="black"/>
                </a:solidFill>
              </a:rPr>
              <a:pPr/>
              <a:t>‹N°›</a:t>
            </a:fld>
            <a:endParaRPr lang="fr-FR" dirty="0">
              <a:solidFill>
                <a:prstClr val="black"/>
              </a:solidFill>
            </a:endParaRPr>
          </a:p>
        </p:txBody>
      </p:sp>
    </p:spTree>
    <p:extLst>
      <p:ext uri="{BB962C8B-B14F-4D97-AF65-F5344CB8AC3E}">
        <p14:creationId xmlns:p14="http://schemas.microsoft.com/office/powerpoint/2010/main" val="6278526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16" name="Espace réservé du numéro de diapositive 5"/>
          <p:cNvSpPr>
            <a:spLocks noGrp="1"/>
          </p:cNvSpPr>
          <p:nvPr>
            <p:ph type="sldNum" sz="quarter" idx="4"/>
          </p:nvPr>
        </p:nvSpPr>
        <p:spPr>
          <a:xfrm>
            <a:off x="8263851" y="6418861"/>
            <a:ext cx="2311400" cy="365125"/>
          </a:xfrm>
          <a:prstGeom prst="rect">
            <a:avLst/>
          </a:prstGeom>
        </p:spPr>
        <p:txBody>
          <a:bodyPr/>
          <a:lstStyle>
            <a:lvl1pPr algn="ctr">
              <a:defRPr sz="1100"/>
            </a:lvl1pPr>
          </a:lstStyle>
          <a:p>
            <a:fld id="{1280F09C-DEE7-46C9-8AF0-194DDEBC6711}" type="slidenum">
              <a:rPr lang="fr-FR" smtClean="0">
                <a:solidFill>
                  <a:prstClr val="black"/>
                </a:solidFill>
              </a:rPr>
              <a:pPr/>
              <a:t>‹N°›</a:t>
            </a:fld>
            <a:endParaRPr lang="fr-FR" dirty="0">
              <a:solidFill>
                <a:prstClr val="black"/>
              </a:solidFill>
            </a:endParaRPr>
          </a:p>
        </p:txBody>
      </p:sp>
      <p:sp>
        <p:nvSpPr>
          <p:cNvPr id="17" name="Espace réservé du titre 14"/>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lang="fr-FR" dirty="0"/>
              <a:t>Modifiez le style du titre</a:t>
            </a:r>
          </a:p>
        </p:txBody>
      </p:sp>
      <p:sp>
        <p:nvSpPr>
          <p:cNvPr id="18" name="Espace réservé du texte 15"/>
          <p:cNvSpPr>
            <a:spLocks noGrp="1"/>
          </p:cNvSpPr>
          <p:nvPr>
            <p:ph idx="1"/>
          </p:nvPr>
        </p:nvSpPr>
        <p:spPr>
          <a:xfrm>
            <a:off x="495300" y="1600201"/>
            <a:ext cx="8915400" cy="452596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32131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4" name="Espace réservé du numéro de diapositive 5"/>
          <p:cNvSpPr>
            <a:spLocks noGrp="1"/>
          </p:cNvSpPr>
          <p:nvPr>
            <p:ph type="sldNum" sz="quarter" idx="4"/>
          </p:nvPr>
        </p:nvSpPr>
        <p:spPr>
          <a:xfrm>
            <a:off x="8263851" y="6418861"/>
            <a:ext cx="2311400" cy="365125"/>
          </a:xfrm>
          <a:prstGeom prst="rect">
            <a:avLst/>
          </a:prstGeom>
        </p:spPr>
        <p:txBody>
          <a:bodyPr/>
          <a:lstStyle>
            <a:lvl1pPr algn="ctr">
              <a:defRPr sz="1100"/>
            </a:lvl1pPr>
          </a:lstStyle>
          <a:p>
            <a:fld id="{1280F09C-DEE7-46C9-8AF0-194DDEBC6711}" type="slidenum">
              <a:rPr lang="fr-FR" smtClean="0">
                <a:solidFill>
                  <a:prstClr val="black"/>
                </a:solidFill>
              </a:rPr>
              <a:pPr/>
              <a:t>‹N°›</a:t>
            </a:fld>
            <a:endParaRPr lang="fr-FR" dirty="0">
              <a:solidFill>
                <a:prstClr val="black"/>
              </a:solidFill>
            </a:endParaRPr>
          </a:p>
        </p:txBody>
      </p:sp>
    </p:spTree>
    <p:extLst>
      <p:ext uri="{BB962C8B-B14F-4D97-AF65-F5344CB8AC3E}">
        <p14:creationId xmlns:p14="http://schemas.microsoft.com/office/powerpoint/2010/main" val="1998011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pic>
        <p:nvPicPr>
          <p:cNvPr id="10" name="Image 9"/>
          <p:cNvPicPr>
            <a:picLocks noChangeAspect="1"/>
          </p:cNvPicPr>
          <p:nvPr userDrawn="1"/>
        </p:nvPicPr>
        <p:blipFill rotWithShape="1">
          <a:blip r:embed="rId2">
            <a:extLst>
              <a:ext uri="{28A0092B-C50C-407E-A947-70E740481C1C}">
                <a14:useLocalDpi xmlns:a14="http://schemas.microsoft.com/office/drawing/2010/main" val="0"/>
              </a:ext>
            </a:extLst>
          </a:blip>
          <a:srcRect l="13541" t="4397" r="10062"/>
          <a:stretch/>
        </p:blipFill>
        <p:spPr>
          <a:xfrm>
            <a:off x="-1" y="0"/>
            <a:ext cx="9906001" cy="6858000"/>
          </a:xfrm>
          <a:prstGeom prst="rect">
            <a:avLst/>
          </a:prstGeom>
        </p:spPr>
      </p:pic>
      <p:pic>
        <p:nvPicPr>
          <p:cNvPr id="11" name="Imag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06506" y="2611229"/>
            <a:ext cx="5811095" cy="1476930"/>
          </a:xfrm>
          <a:prstGeom prst="rect">
            <a:avLst/>
          </a:prstGeom>
        </p:spPr>
      </p:pic>
      <p:sp>
        <p:nvSpPr>
          <p:cNvPr id="4" name="Espace réservé du numéro de diapositive 5"/>
          <p:cNvSpPr>
            <a:spLocks noGrp="1"/>
          </p:cNvSpPr>
          <p:nvPr>
            <p:ph type="sldNum" sz="quarter" idx="4"/>
          </p:nvPr>
        </p:nvSpPr>
        <p:spPr>
          <a:xfrm>
            <a:off x="8263851" y="6418861"/>
            <a:ext cx="2311400" cy="365125"/>
          </a:xfrm>
          <a:prstGeom prst="rect">
            <a:avLst/>
          </a:prstGeom>
        </p:spPr>
        <p:txBody>
          <a:bodyPr/>
          <a:lstStyle>
            <a:lvl1pPr algn="ctr">
              <a:defRPr sz="1100"/>
            </a:lvl1pPr>
          </a:lstStyle>
          <a:p>
            <a:fld id="{1280F09C-DEE7-46C9-8AF0-194DDEBC6711}" type="slidenum">
              <a:rPr lang="fr-FR" smtClean="0">
                <a:solidFill>
                  <a:prstClr val="black"/>
                </a:solidFill>
              </a:rPr>
              <a:pPr/>
              <a:t>‹N°›</a:t>
            </a:fld>
            <a:endParaRPr lang="fr-FR" dirty="0">
              <a:solidFill>
                <a:prstClr val="black"/>
              </a:solidFill>
            </a:endParaRPr>
          </a:p>
        </p:txBody>
      </p:sp>
    </p:spTree>
    <p:extLst>
      <p:ext uri="{BB962C8B-B14F-4D97-AF65-F5344CB8AC3E}">
        <p14:creationId xmlns:p14="http://schemas.microsoft.com/office/powerpoint/2010/main" val="3582917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a:xfrm>
            <a:off x="495300" y="6356351"/>
            <a:ext cx="2311400" cy="365125"/>
          </a:xfrm>
          <a:prstGeom prst="rect">
            <a:avLst/>
          </a:prstGeom>
        </p:spPr>
        <p:txBody>
          <a:bodyPr/>
          <a:lstStyle/>
          <a:p>
            <a:endParaRPr lang="fr-FR" dirty="0">
              <a:solidFill>
                <a:prstClr val="black"/>
              </a:solidFill>
            </a:endParaRPr>
          </a:p>
        </p:txBody>
      </p:sp>
      <p:sp>
        <p:nvSpPr>
          <p:cNvPr id="4" name="Espace réservé du pied de page 3"/>
          <p:cNvSpPr>
            <a:spLocks noGrp="1"/>
          </p:cNvSpPr>
          <p:nvPr>
            <p:ph type="ftr" sz="quarter" idx="11"/>
          </p:nvPr>
        </p:nvSpPr>
        <p:spPr>
          <a:xfrm>
            <a:off x="3384550" y="6356351"/>
            <a:ext cx="3136900" cy="365125"/>
          </a:xfrm>
          <a:prstGeom prst="rect">
            <a:avLst/>
          </a:prstGeom>
        </p:spPr>
        <p:txBody>
          <a:bodyPr/>
          <a:lstStyle/>
          <a:p>
            <a:endParaRPr lang="fr-FR" dirty="0">
              <a:solidFill>
                <a:prstClr val="black"/>
              </a:solidFill>
            </a:endParaRPr>
          </a:p>
        </p:txBody>
      </p:sp>
      <p:sp>
        <p:nvSpPr>
          <p:cNvPr id="5" name="Espace réservé du numéro de diapositive 4"/>
          <p:cNvSpPr>
            <a:spLocks noGrp="1"/>
          </p:cNvSpPr>
          <p:nvPr>
            <p:ph type="sldNum" sz="quarter" idx="12"/>
          </p:nvPr>
        </p:nvSpPr>
        <p:spPr/>
        <p:txBody>
          <a:bodyPr/>
          <a:lstStyle/>
          <a:p>
            <a:fld id="{84C002C4-AF38-4167-B6A2-21C15645E4E0}" type="slidenum">
              <a:rPr lang="fr-FR" smtClean="0">
                <a:solidFill>
                  <a:prstClr val="black"/>
                </a:solidFill>
              </a:rPr>
              <a:pPr/>
              <a:t>‹N°›</a:t>
            </a:fld>
            <a:endParaRPr lang="fr-FR" dirty="0">
              <a:solidFill>
                <a:prstClr val="black"/>
              </a:solidFill>
            </a:endParaRPr>
          </a:p>
        </p:txBody>
      </p:sp>
    </p:spTree>
    <p:extLst>
      <p:ext uri="{BB962C8B-B14F-4D97-AF65-F5344CB8AC3E}">
        <p14:creationId xmlns:p14="http://schemas.microsoft.com/office/powerpoint/2010/main" val="499313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495300" y="6356353"/>
            <a:ext cx="2311400" cy="365125"/>
          </a:xfrm>
          <a:prstGeom prst="rect">
            <a:avLst/>
          </a:prstGeom>
        </p:spPr>
        <p:txBody>
          <a:bodyPr/>
          <a:lstStyle/>
          <a:p>
            <a:fld id="{636DF0FE-EC72-4258-99B4-032377FB9E42}" type="datetime1">
              <a:rPr lang="fr-FR" smtClean="0">
                <a:solidFill>
                  <a:prstClr val="black"/>
                </a:solidFill>
              </a:rPr>
              <a:pPr/>
              <a:t>23/04/2026</a:t>
            </a:fld>
            <a:endParaRPr lang="fr-FR">
              <a:solidFill>
                <a:prstClr val="black"/>
              </a:solidFill>
            </a:endParaRPr>
          </a:p>
        </p:txBody>
      </p:sp>
      <p:sp>
        <p:nvSpPr>
          <p:cNvPr id="3" name="Espace réservé du pied de page 2"/>
          <p:cNvSpPr>
            <a:spLocks noGrp="1"/>
          </p:cNvSpPr>
          <p:nvPr>
            <p:ph type="ftr" sz="quarter" idx="11"/>
          </p:nvPr>
        </p:nvSpPr>
        <p:spPr>
          <a:xfrm>
            <a:off x="3384550" y="6356353"/>
            <a:ext cx="3136900" cy="365125"/>
          </a:xfrm>
          <a:prstGeom prst="rect">
            <a:avLst/>
          </a:prstGeom>
        </p:spPr>
        <p:txBody>
          <a:bodyPr/>
          <a:lstStyle/>
          <a:p>
            <a:endParaRPr lang="fr-FR">
              <a:solidFill>
                <a:prstClr val="black"/>
              </a:solidFill>
            </a:endParaRPr>
          </a:p>
        </p:txBody>
      </p:sp>
      <p:sp>
        <p:nvSpPr>
          <p:cNvPr id="4" name="Espace réservé du numéro de diapositive 3"/>
          <p:cNvSpPr>
            <a:spLocks noGrp="1"/>
          </p:cNvSpPr>
          <p:nvPr>
            <p:ph type="sldNum" sz="quarter" idx="12"/>
          </p:nvPr>
        </p:nvSpPr>
        <p:spPr/>
        <p:txBody>
          <a:bodyPr/>
          <a:lstStyle/>
          <a:p>
            <a:fld id="{032262F8-1E5B-4EA0-84F6-CDE612AB2A02}" type="slidenum">
              <a:rPr lang="fr-FR" smtClean="0">
                <a:solidFill>
                  <a:prstClr val="black"/>
                </a:solidFill>
              </a:rPr>
              <a:pPr/>
              <a:t>‹N°›</a:t>
            </a:fld>
            <a:endParaRPr lang="fr-FR">
              <a:solidFill>
                <a:prstClr val="black"/>
              </a:solidFill>
            </a:endParaRPr>
          </a:p>
        </p:txBody>
      </p:sp>
      <p:sp>
        <p:nvSpPr>
          <p:cNvPr id="14" name="Titre 1"/>
          <p:cNvSpPr>
            <a:spLocks noGrp="1"/>
          </p:cNvSpPr>
          <p:nvPr>
            <p:ph type="title"/>
          </p:nvPr>
        </p:nvSpPr>
        <p:spPr>
          <a:xfrm>
            <a:off x="495300" y="274638"/>
            <a:ext cx="8915400" cy="1143000"/>
          </a:xfrm>
        </p:spPr>
        <p:txBody>
          <a:bodyPr/>
          <a:lstStyle/>
          <a:p>
            <a:r>
              <a:rPr lang="fr-FR"/>
              <a:t>Modifiez le style du titre</a:t>
            </a:r>
          </a:p>
        </p:txBody>
      </p:sp>
      <p:sp>
        <p:nvSpPr>
          <p:cNvPr id="15" name="Rectangle 14"/>
          <p:cNvSpPr>
            <a:spLocks noChangeArrowheads="1"/>
          </p:cNvSpPr>
          <p:nvPr userDrawn="1"/>
        </p:nvSpPr>
        <p:spPr bwMode="auto">
          <a:xfrm>
            <a:off x="8579491" y="0"/>
            <a:ext cx="1326508" cy="6858000"/>
          </a:xfrm>
          <a:prstGeom prst="rect">
            <a:avLst/>
          </a:prstGeom>
          <a:solidFill>
            <a:srgbClr val="FDC500"/>
          </a:solidFill>
          <a:ln w="25400" algn="ctr">
            <a:noFill/>
            <a:miter lim="800000"/>
            <a:headEnd/>
            <a:tailEnd/>
          </a:ln>
        </p:spPr>
        <p:txBody>
          <a:bodyPr anchor="ctr"/>
          <a:lstStyle/>
          <a:p>
            <a:pPr algn="ctr" fontAlgn="base">
              <a:spcBef>
                <a:spcPct val="0"/>
              </a:spcBef>
              <a:spcAft>
                <a:spcPct val="0"/>
              </a:spcAft>
            </a:pPr>
            <a:endParaRPr lang="fr-FR" sz="1662">
              <a:solidFill>
                <a:srgbClr val="FFFFFF"/>
              </a:solidFill>
              <a:cs typeface="Arial" charset="0"/>
            </a:endParaRPr>
          </a:p>
        </p:txBody>
      </p:sp>
      <p:sp>
        <p:nvSpPr>
          <p:cNvPr id="16" name="Rectangle 15"/>
          <p:cNvSpPr>
            <a:spLocks noChangeArrowheads="1"/>
          </p:cNvSpPr>
          <p:nvPr userDrawn="1"/>
        </p:nvSpPr>
        <p:spPr bwMode="auto">
          <a:xfrm>
            <a:off x="8290567" y="0"/>
            <a:ext cx="288925" cy="6858000"/>
          </a:xfrm>
          <a:prstGeom prst="rect">
            <a:avLst/>
          </a:prstGeom>
          <a:solidFill>
            <a:srgbClr val="FFD961"/>
          </a:solidFill>
          <a:ln w="25400" algn="ctr">
            <a:noFill/>
            <a:miter lim="800000"/>
            <a:headEnd/>
            <a:tailEnd/>
          </a:ln>
        </p:spPr>
        <p:txBody>
          <a:bodyPr anchor="ctr"/>
          <a:lstStyle/>
          <a:p>
            <a:pPr algn="ctr" fontAlgn="base">
              <a:spcBef>
                <a:spcPct val="0"/>
              </a:spcBef>
              <a:spcAft>
                <a:spcPct val="0"/>
              </a:spcAft>
            </a:pPr>
            <a:endParaRPr lang="fr-FR" sz="1662">
              <a:solidFill>
                <a:srgbClr val="FFFFFF"/>
              </a:solidFill>
              <a:cs typeface="Arial" charset="0"/>
            </a:endParaRPr>
          </a:p>
        </p:txBody>
      </p:sp>
      <p:sp>
        <p:nvSpPr>
          <p:cNvPr id="19" name="Rectangle 22"/>
          <p:cNvSpPr>
            <a:spLocks noChangeArrowheads="1"/>
          </p:cNvSpPr>
          <p:nvPr userDrawn="1"/>
        </p:nvSpPr>
        <p:spPr bwMode="auto">
          <a:xfrm>
            <a:off x="8565151" y="5064663"/>
            <a:ext cx="1372932" cy="1005103"/>
          </a:xfrm>
          <a:prstGeom prst="rect">
            <a:avLst/>
          </a:prstGeom>
          <a:solidFill>
            <a:schemeClr val="bg1"/>
          </a:solidFill>
          <a:ln w="9525">
            <a:noFill/>
            <a:miter lim="800000"/>
            <a:headEnd/>
            <a:tailEnd/>
          </a:ln>
          <a:effectLst/>
        </p:spPr>
        <p:txBody>
          <a:bodyPr wrap="none" anchor="ctr"/>
          <a:lstStyle/>
          <a:p>
            <a:pPr fontAlgn="base">
              <a:spcBef>
                <a:spcPct val="0"/>
              </a:spcBef>
              <a:spcAft>
                <a:spcPct val="0"/>
              </a:spcAft>
            </a:pPr>
            <a:endParaRPr lang="fr-FR" sz="1662">
              <a:solidFill>
                <a:prstClr val="black"/>
              </a:solidFill>
              <a:latin typeface="Arial" charset="0"/>
              <a:cs typeface="Arial" charset="0"/>
            </a:endParaRPr>
          </a:p>
        </p:txBody>
      </p:sp>
      <p:pic>
        <p:nvPicPr>
          <p:cNvPr id="20" name="Image 20" descr="logoCNFPT.png"/>
          <p:cNvPicPr>
            <a:picLocks noChangeAspect="1"/>
          </p:cNvPicPr>
          <p:nvPr userDrawn="1"/>
        </p:nvPicPr>
        <p:blipFill>
          <a:blip r:embed="rId2"/>
          <a:srcRect/>
          <a:stretch>
            <a:fillRect/>
          </a:stretch>
        </p:blipFill>
        <p:spPr bwMode="auto">
          <a:xfrm>
            <a:off x="7921371" y="5072684"/>
            <a:ext cx="1510560" cy="1120991"/>
          </a:xfrm>
          <a:prstGeom prst="rect">
            <a:avLst/>
          </a:prstGeom>
          <a:noFill/>
          <a:ln w="9525">
            <a:noFill/>
            <a:miter lim="800000"/>
            <a:headEnd/>
            <a:tailEnd/>
          </a:ln>
        </p:spPr>
      </p:pic>
    </p:spTree>
    <p:extLst>
      <p:ext uri="{BB962C8B-B14F-4D97-AF65-F5344CB8AC3E}">
        <p14:creationId xmlns:p14="http://schemas.microsoft.com/office/powerpoint/2010/main" val="250235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495300" y="6356351"/>
            <a:ext cx="2311400" cy="365125"/>
          </a:xfrm>
          <a:prstGeom prst="rect">
            <a:avLst/>
          </a:prstGeom>
        </p:spPr>
        <p:txBody>
          <a:bodyPr/>
          <a:lstStyle/>
          <a:p>
            <a:fld id="{636DF0FE-EC72-4258-99B4-032377FB9E42}" type="datetime1">
              <a:rPr lang="fr-FR" smtClean="0"/>
              <a:t>23/04/2026</a:t>
            </a:fld>
            <a:endParaRPr lang="fr-FR"/>
          </a:p>
        </p:txBody>
      </p:sp>
      <p:sp>
        <p:nvSpPr>
          <p:cNvPr id="3" name="Espace réservé du pied de page 2"/>
          <p:cNvSpPr>
            <a:spLocks noGrp="1"/>
          </p:cNvSpPr>
          <p:nvPr>
            <p:ph type="ftr" sz="quarter" idx="11"/>
          </p:nvPr>
        </p:nvSpPr>
        <p:spPr>
          <a:xfrm>
            <a:off x="3384550" y="6356351"/>
            <a:ext cx="3136900" cy="365125"/>
          </a:xfrm>
          <a:prstGeom prst="rect">
            <a:avLst/>
          </a:prstGeom>
        </p:spPr>
        <p:txBody>
          <a:bodyPr/>
          <a:lstStyle/>
          <a:p>
            <a:endParaRPr lang="fr-FR"/>
          </a:p>
        </p:txBody>
      </p:sp>
      <p:sp>
        <p:nvSpPr>
          <p:cNvPr id="4" name="Espace réservé du numéro de diapositive 3"/>
          <p:cNvSpPr>
            <a:spLocks noGrp="1"/>
          </p:cNvSpPr>
          <p:nvPr>
            <p:ph type="sldNum" sz="quarter" idx="12"/>
          </p:nvPr>
        </p:nvSpPr>
        <p:spPr/>
        <p:txBody>
          <a:bodyPr/>
          <a:lstStyle/>
          <a:p>
            <a:fld id="{032262F8-1E5B-4EA0-84F6-CDE612AB2A02}" type="slidenum">
              <a:rPr lang="fr-FR" smtClean="0"/>
              <a:t>‹N°›</a:t>
            </a:fld>
            <a:endParaRPr lang="fr-FR"/>
          </a:p>
        </p:txBody>
      </p:sp>
      <p:sp>
        <p:nvSpPr>
          <p:cNvPr id="14" name="Titre 1"/>
          <p:cNvSpPr>
            <a:spLocks noGrp="1"/>
          </p:cNvSpPr>
          <p:nvPr>
            <p:ph type="title" hasCustomPrompt="1"/>
          </p:nvPr>
        </p:nvSpPr>
        <p:spPr>
          <a:xfrm>
            <a:off x="495300" y="274638"/>
            <a:ext cx="8915400" cy="1143000"/>
          </a:xfrm>
        </p:spPr>
        <p:txBody>
          <a:bodyPr/>
          <a:lstStyle>
            <a:lvl1pPr>
              <a:defRPr>
                <a:solidFill>
                  <a:srgbClr val="CB9100"/>
                </a:solidFill>
              </a:defRPr>
            </a:lvl1pPr>
          </a:lstStyle>
          <a:p>
            <a:r>
              <a:rPr lang="fr-FR" dirty="0"/>
              <a:t>MODIFIEZ LE STYLE DU TITRE</a:t>
            </a:r>
          </a:p>
        </p:txBody>
      </p:sp>
      <p:sp>
        <p:nvSpPr>
          <p:cNvPr id="15" name="Rectangle 14"/>
          <p:cNvSpPr>
            <a:spLocks noChangeArrowheads="1"/>
          </p:cNvSpPr>
          <p:nvPr userDrawn="1"/>
        </p:nvSpPr>
        <p:spPr bwMode="auto">
          <a:xfrm>
            <a:off x="8579491" y="0"/>
            <a:ext cx="1326508" cy="6858000"/>
          </a:xfrm>
          <a:prstGeom prst="rect">
            <a:avLst/>
          </a:prstGeom>
          <a:solidFill>
            <a:srgbClr val="FDC500"/>
          </a:solidFill>
          <a:ln w="25400" algn="ctr">
            <a:noFill/>
            <a:miter lim="800000"/>
            <a:headEnd/>
            <a:tailEnd/>
          </a:ln>
        </p:spPr>
        <p:txBody>
          <a:bodyPr anchor="ctr"/>
          <a:lstStyle/>
          <a:p>
            <a:pPr algn="ctr" fontAlgn="base">
              <a:spcBef>
                <a:spcPct val="0"/>
              </a:spcBef>
              <a:spcAft>
                <a:spcPct val="0"/>
              </a:spcAft>
            </a:pPr>
            <a:endParaRPr lang="fr-FR">
              <a:solidFill>
                <a:srgbClr val="FFFFFF"/>
              </a:solidFill>
              <a:latin typeface="Calibri" pitchFamily="34" charset="0"/>
              <a:cs typeface="Arial" charset="0"/>
            </a:endParaRPr>
          </a:p>
        </p:txBody>
      </p:sp>
      <p:sp>
        <p:nvSpPr>
          <p:cNvPr id="16" name="Rectangle 15"/>
          <p:cNvSpPr>
            <a:spLocks noChangeArrowheads="1"/>
          </p:cNvSpPr>
          <p:nvPr userDrawn="1"/>
        </p:nvSpPr>
        <p:spPr bwMode="auto">
          <a:xfrm>
            <a:off x="8290566" y="0"/>
            <a:ext cx="288925" cy="6858000"/>
          </a:xfrm>
          <a:prstGeom prst="rect">
            <a:avLst/>
          </a:prstGeom>
          <a:solidFill>
            <a:srgbClr val="FFD961"/>
          </a:solidFill>
          <a:ln w="25400" algn="ctr">
            <a:noFill/>
            <a:miter lim="800000"/>
            <a:headEnd/>
            <a:tailEnd/>
          </a:ln>
        </p:spPr>
        <p:txBody>
          <a:bodyPr anchor="ctr"/>
          <a:lstStyle/>
          <a:p>
            <a:pPr algn="ctr" fontAlgn="base">
              <a:spcBef>
                <a:spcPct val="0"/>
              </a:spcBef>
              <a:spcAft>
                <a:spcPct val="0"/>
              </a:spcAft>
            </a:pPr>
            <a:endParaRPr lang="fr-FR">
              <a:solidFill>
                <a:srgbClr val="FFFFFF"/>
              </a:solidFill>
              <a:latin typeface="Calibri" pitchFamily="34" charset="0"/>
              <a:cs typeface="Arial" charset="0"/>
            </a:endParaRPr>
          </a:p>
        </p:txBody>
      </p:sp>
      <p:sp>
        <p:nvSpPr>
          <p:cNvPr id="19" name="Rectangle 22"/>
          <p:cNvSpPr>
            <a:spLocks noChangeArrowheads="1"/>
          </p:cNvSpPr>
          <p:nvPr userDrawn="1"/>
        </p:nvSpPr>
        <p:spPr bwMode="auto">
          <a:xfrm>
            <a:off x="8565151" y="5064661"/>
            <a:ext cx="1372932" cy="1005103"/>
          </a:xfrm>
          <a:prstGeom prst="rect">
            <a:avLst/>
          </a:prstGeom>
          <a:solidFill>
            <a:schemeClr val="bg1"/>
          </a:solidFill>
          <a:ln w="9525">
            <a:noFill/>
            <a:miter lim="800000"/>
            <a:headEnd/>
            <a:tailEnd/>
          </a:ln>
          <a:effectLst/>
        </p:spPr>
        <p:txBody>
          <a:bodyPr wrap="none" anchor="ctr"/>
          <a:lstStyle/>
          <a:p>
            <a:pPr fontAlgn="base">
              <a:spcBef>
                <a:spcPct val="0"/>
              </a:spcBef>
              <a:spcAft>
                <a:spcPct val="0"/>
              </a:spcAft>
            </a:pPr>
            <a:endParaRPr lang="fr-FR">
              <a:solidFill>
                <a:prstClr val="black"/>
              </a:solidFill>
              <a:latin typeface="Arial" charset="0"/>
              <a:cs typeface="Arial" charset="0"/>
            </a:endParaRPr>
          </a:p>
        </p:txBody>
      </p:sp>
      <p:pic>
        <p:nvPicPr>
          <p:cNvPr id="20" name="Image 20" descr="logoCNFPT.png"/>
          <p:cNvPicPr>
            <a:picLocks noChangeAspect="1"/>
          </p:cNvPicPr>
          <p:nvPr userDrawn="1"/>
        </p:nvPicPr>
        <p:blipFill>
          <a:blip r:embed="rId2"/>
          <a:srcRect/>
          <a:stretch>
            <a:fillRect/>
          </a:stretch>
        </p:blipFill>
        <p:spPr bwMode="auto">
          <a:xfrm>
            <a:off x="7921370" y="5072682"/>
            <a:ext cx="1510560" cy="1120991"/>
          </a:xfrm>
          <a:prstGeom prst="rect">
            <a:avLst/>
          </a:prstGeom>
          <a:noFill/>
          <a:ln w="9525">
            <a:noFill/>
            <a:miter lim="800000"/>
            <a:headEnd/>
            <a:tailEnd/>
          </a:ln>
        </p:spPr>
      </p:pic>
    </p:spTree>
    <p:extLst>
      <p:ext uri="{BB962C8B-B14F-4D97-AF65-F5344CB8AC3E}">
        <p14:creationId xmlns:p14="http://schemas.microsoft.com/office/powerpoint/2010/main" val="17829745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495300" y="6356351"/>
            <a:ext cx="2311400" cy="365125"/>
          </a:xfrm>
          <a:prstGeom prst="rect">
            <a:avLst/>
          </a:prstGeom>
        </p:spPr>
        <p:txBody>
          <a:bodyPr/>
          <a:lstStyle/>
          <a:p>
            <a:fld id="{636DF0FE-EC72-4258-99B4-032377FB9E42}" type="datetime1">
              <a:rPr lang="fr-FR" smtClean="0"/>
              <a:t>23/04/2026</a:t>
            </a:fld>
            <a:endParaRPr lang="fr-FR"/>
          </a:p>
        </p:txBody>
      </p:sp>
      <p:sp>
        <p:nvSpPr>
          <p:cNvPr id="3" name="Espace réservé du pied de page 2"/>
          <p:cNvSpPr>
            <a:spLocks noGrp="1"/>
          </p:cNvSpPr>
          <p:nvPr>
            <p:ph type="ftr" sz="quarter" idx="11"/>
          </p:nvPr>
        </p:nvSpPr>
        <p:spPr>
          <a:xfrm>
            <a:off x="3384550" y="6356351"/>
            <a:ext cx="3136900" cy="365125"/>
          </a:xfrm>
          <a:prstGeom prst="rect">
            <a:avLst/>
          </a:prstGeom>
        </p:spPr>
        <p:txBody>
          <a:bodyPr/>
          <a:lstStyle/>
          <a:p>
            <a:endParaRPr lang="fr-FR"/>
          </a:p>
        </p:txBody>
      </p:sp>
      <p:sp>
        <p:nvSpPr>
          <p:cNvPr id="4" name="Espace réservé du numéro de diapositive 3"/>
          <p:cNvSpPr>
            <a:spLocks noGrp="1"/>
          </p:cNvSpPr>
          <p:nvPr>
            <p:ph type="sldNum" sz="quarter" idx="12"/>
          </p:nvPr>
        </p:nvSpPr>
        <p:spPr/>
        <p:txBody>
          <a:bodyPr/>
          <a:lstStyle/>
          <a:p>
            <a:fld id="{032262F8-1E5B-4EA0-84F6-CDE612AB2A02}" type="slidenum">
              <a:rPr lang="fr-FR" smtClean="0"/>
              <a:t>‹N°›</a:t>
            </a:fld>
            <a:endParaRPr lang="fr-FR"/>
          </a:p>
        </p:txBody>
      </p:sp>
      <p:sp>
        <p:nvSpPr>
          <p:cNvPr id="14" name="Titre 1"/>
          <p:cNvSpPr>
            <a:spLocks noGrp="1"/>
          </p:cNvSpPr>
          <p:nvPr>
            <p:ph type="title" hasCustomPrompt="1"/>
          </p:nvPr>
        </p:nvSpPr>
        <p:spPr>
          <a:xfrm>
            <a:off x="495300" y="274638"/>
            <a:ext cx="8915400" cy="1143000"/>
          </a:xfrm>
        </p:spPr>
        <p:txBody>
          <a:bodyPr/>
          <a:lstStyle>
            <a:lvl1pPr>
              <a:defRPr>
                <a:solidFill>
                  <a:srgbClr val="CB9100"/>
                </a:solidFill>
              </a:defRPr>
            </a:lvl1pPr>
          </a:lstStyle>
          <a:p>
            <a:r>
              <a:rPr lang="fr-FR" dirty="0"/>
              <a:t>MODIFIEZ LE STYLE DU TITRE</a:t>
            </a:r>
          </a:p>
        </p:txBody>
      </p:sp>
      <p:sp>
        <p:nvSpPr>
          <p:cNvPr id="15" name="Rectangle 14"/>
          <p:cNvSpPr>
            <a:spLocks noChangeArrowheads="1"/>
          </p:cNvSpPr>
          <p:nvPr userDrawn="1"/>
        </p:nvSpPr>
        <p:spPr bwMode="auto">
          <a:xfrm>
            <a:off x="8579491" y="0"/>
            <a:ext cx="1326508" cy="6858000"/>
          </a:xfrm>
          <a:prstGeom prst="rect">
            <a:avLst/>
          </a:prstGeom>
          <a:solidFill>
            <a:srgbClr val="FDC500"/>
          </a:solidFill>
          <a:ln w="25400" algn="ctr">
            <a:noFill/>
            <a:miter lim="800000"/>
            <a:headEnd/>
            <a:tailEnd/>
          </a:ln>
        </p:spPr>
        <p:txBody>
          <a:bodyPr anchor="ctr"/>
          <a:lstStyle/>
          <a:p>
            <a:pPr algn="ctr" fontAlgn="base">
              <a:spcBef>
                <a:spcPct val="0"/>
              </a:spcBef>
              <a:spcAft>
                <a:spcPct val="0"/>
              </a:spcAft>
            </a:pPr>
            <a:endParaRPr lang="fr-FR">
              <a:solidFill>
                <a:srgbClr val="FFFFFF"/>
              </a:solidFill>
              <a:latin typeface="Calibri" pitchFamily="34" charset="0"/>
              <a:cs typeface="Arial" charset="0"/>
            </a:endParaRPr>
          </a:p>
        </p:txBody>
      </p:sp>
      <p:sp>
        <p:nvSpPr>
          <p:cNvPr id="16" name="Rectangle 15"/>
          <p:cNvSpPr>
            <a:spLocks noChangeArrowheads="1"/>
          </p:cNvSpPr>
          <p:nvPr userDrawn="1"/>
        </p:nvSpPr>
        <p:spPr bwMode="auto">
          <a:xfrm>
            <a:off x="8290566" y="0"/>
            <a:ext cx="288925" cy="6858000"/>
          </a:xfrm>
          <a:prstGeom prst="rect">
            <a:avLst/>
          </a:prstGeom>
          <a:solidFill>
            <a:srgbClr val="FFD961"/>
          </a:solidFill>
          <a:ln w="25400" algn="ctr">
            <a:noFill/>
            <a:miter lim="800000"/>
            <a:headEnd/>
            <a:tailEnd/>
          </a:ln>
        </p:spPr>
        <p:txBody>
          <a:bodyPr anchor="ctr"/>
          <a:lstStyle/>
          <a:p>
            <a:pPr algn="ctr" fontAlgn="base">
              <a:spcBef>
                <a:spcPct val="0"/>
              </a:spcBef>
              <a:spcAft>
                <a:spcPct val="0"/>
              </a:spcAft>
            </a:pPr>
            <a:endParaRPr lang="fr-FR">
              <a:solidFill>
                <a:srgbClr val="FFFFFF"/>
              </a:solidFill>
              <a:latin typeface="Calibri" pitchFamily="34" charset="0"/>
              <a:cs typeface="Arial" charset="0"/>
            </a:endParaRPr>
          </a:p>
        </p:txBody>
      </p:sp>
      <p:sp>
        <p:nvSpPr>
          <p:cNvPr id="19" name="Rectangle 22"/>
          <p:cNvSpPr>
            <a:spLocks noChangeArrowheads="1"/>
          </p:cNvSpPr>
          <p:nvPr userDrawn="1"/>
        </p:nvSpPr>
        <p:spPr bwMode="auto">
          <a:xfrm>
            <a:off x="8565151" y="5064661"/>
            <a:ext cx="1372932" cy="1005103"/>
          </a:xfrm>
          <a:prstGeom prst="rect">
            <a:avLst/>
          </a:prstGeom>
          <a:solidFill>
            <a:schemeClr val="bg1"/>
          </a:solidFill>
          <a:ln w="9525">
            <a:noFill/>
            <a:miter lim="800000"/>
            <a:headEnd/>
            <a:tailEnd/>
          </a:ln>
          <a:effectLst/>
        </p:spPr>
        <p:txBody>
          <a:bodyPr wrap="none" anchor="ctr"/>
          <a:lstStyle/>
          <a:p>
            <a:pPr fontAlgn="base">
              <a:spcBef>
                <a:spcPct val="0"/>
              </a:spcBef>
              <a:spcAft>
                <a:spcPct val="0"/>
              </a:spcAft>
            </a:pPr>
            <a:endParaRPr lang="fr-FR">
              <a:solidFill>
                <a:prstClr val="black"/>
              </a:solidFill>
              <a:latin typeface="Arial" charset="0"/>
              <a:cs typeface="Arial" charset="0"/>
            </a:endParaRPr>
          </a:p>
        </p:txBody>
      </p:sp>
      <p:pic>
        <p:nvPicPr>
          <p:cNvPr id="20" name="Image 20" descr="logoCNFPT.png"/>
          <p:cNvPicPr>
            <a:picLocks noChangeAspect="1"/>
          </p:cNvPicPr>
          <p:nvPr userDrawn="1"/>
        </p:nvPicPr>
        <p:blipFill>
          <a:blip r:embed="rId2"/>
          <a:srcRect/>
          <a:stretch>
            <a:fillRect/>
          </a:stretch>
        </p:blipFill>
        <p:spPr bwMode="auto">
          <a:xfrm>
            <a:off x="7921370" y="5072682"/>
            <a:ext cx="1510560" cy="1120991"/>
          </a:xfrm>
          <a:prstGeom prst="rect">
            <a:avLst/>
          </a:prstGeom>
          <a:noFill/>
          <a:ln w="9525">
            <a:noFill/>
            <a:miter lim="800000"/>
            <a:headEnd/>
            <a:tailEnd/>
          </a:ln>
        </p:spPr>
      </p:pic>
    </p:spTree>
    <p:extLst>
      <p:ext uri="{BB962C8B-B14F-4D97-AF65-F5344CB8AC3E}">
        <p14:creationId xmlns:p14="http://schemas.microsoft.com/office/powerpoint/2010/main" val="40848648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Image 7"/>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94472" y="6387829"/>
            <a:ext cx="1262108" cy="320773"/>
          </a:xfrm>
          <a:prstGeom prst="rect">
            <a:avLst/>
          </a:prstGeom>
        </p:spPr>
      </p:pic>
      <p:sp>
        <p:nvSpPr>
          <p:cNvPr id="9" name="Ellipse 8"/>
          <p:cNvSpPr/>
          <p:nvPr userDrawn="1"/>
        </p:nvSpPr>
        <p:spPr>
          <a:xfrm>
            <a:off x="9243477" y="6384229"/>
            <a:ext cx="352149" cy="324373"/>
          </a:xfrm>
          <a:prstGeom prst="ellipse">
            <a:avLst/>
          </a:prstGeom>
          <a:noFill/>
          <a:ln w="88900">
            <a:solidFill>
              <a:srgbClr val="A322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solidFill>
                <a:prstClr val="white"/>
              </a:solidFill>
            </a:endParaRPr>
          </a:p>
        </p:txBody>
      </p:sp>
      <p:cxnSp>
        <p:nvCxnSpPr>
          <p:cNvPr id="13" name="Connecteur droit 12"/>
          <p:cNvCxnSpPr/>
          <p:nvPr userDrawn="1"/>
        </p:nvCxnSpPr>
        <p:spPr>
          <a:xfrm>
            <a:off x="155467" y="6237312"/>
            <a:ext cx="9595066" cy="0"/>
          </a:xfrm>
          <a:prstGeom prst="line">
            <a:avLst/>
          </a:prstGeom>
          <a:ln w="19050">
            <a:solidFill>
              <a:srgbClr val="A32231"/>
            </a:solidFill>
          </a:ln>
        </p:spPr>
        <p:style>
          <a:lnRef idx="1">
            <a:schemeClr val="accent1"/>
          </a:lnRef>
          <a:fillRef idx="0">
            <a:schemeClr val="accent1"/>
          </a:fillRef>
          <a:effectRef idx="0">
            <a:schemeClr val="accent1"/>
          </a:effectRef>
          <a:fontRef idx="minor">
            <a:schemeClr val="tx1"/>
          </a:fontRef>
        </p:style>
      </p:cxnSp>
      <p:sp>
        <p:nvSpPr>
          <p:cNvPr id="15" name="Espace réservé du titre 14"/>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lang="fr-FR" dirty="0"/>
              <a:t>Modifiez le style du titre</a:t>
            </a:r>
          </a:p>
        </p:txBody>
      </p:sp>
      <p:sp>
        <p:nvSpPr>
          <p:cNvPr id="16" name="Espace réservé du texte 15"/>
          <p:cNvSpPr>
            <a:spLocks noGrp="1"/>
          </p:cNvSpPr>
          <p:nvPr>
            <p:ph type="body" idx="1"/>
          </p:nvPr>
        </p:nvSpPr>
        <p:spPr>
          <a:xfrm>
            <a:off x="495300" y="1600201"/>
            <a:ext cx="8915400" cy="452596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 name="Espace réservé du numéro de diapositive 5"/>
          <p:cNvSpPr>
            <a:spLocks noGrp="1"/>
          </p:cNvSpPr>
          <p:nvPr>
            <p:ph type="sldNum" sz="quarter" idx="4"/>
          </p:nvPr>
        </p:nvSpPr>
        <p:spPr>
          <a:xfrm>
            <a:off x="8263851" y="6418861"/>
            <a:ext cx="2311400" cy="365125"/>
          </a:xfrm>
          <a:prstGeom prst="rect">
            <a:avLst/>
          </a:prstGeom>
        </p:spPr>
        <p:txBody>
          <a:bodyPr/>
          <a:lstStyle>
            <a:lvl1pPr algn="ctr">
              <a:defRPr sz="1100"/>
            </a:lvl1pPr>
          </a:lstStyle>
          <a:p>
            <a:fld id="{1280F09C-DEE7-46C9-8AF0-194DDEBC6711}" type="slidenum">
              <a:rPr lang="fr-FR" smtClean="0">
                <a:solidFill>
                  <a:prstClr val="black"/>
                </a:solidFill>
              </a:rPr>
              <a:pPr/>
              <a:t>‹N°›</a:t>
            </a:fld>
            <a:endParaRPr lang="fr-FR" dirty="0">
              <a:solidFill>
                <a:prstClr val="black"/>
              </a:solidFill>
            </a:endParaRPr>
          </a:p>
        </p:txBody>
      </p:sp>
    </p:spTree>
    <p:extLst>
      <p:ext uri="{BB962C8B-B14F-4D97-AF65-F5344CB8AC3E}">
        <p14:creationId xmlns:p14="http://schemas.microsoft.com/office/powerpoint/2010/main" val="1634736145"/>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70" r:id="rId6"/>
    <p:sldLayoutId id="2147483671"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image" Target="../media/image15.emf"/><Relationship Id="rId1" Type="http://schemas.openxmlformats.org/officeDocument/2006/relationships/slideLayout" Target="../slideLayouts/slideLayout6.xml"/><Relationship Id="rId4" Type="http://schemas.openxmlformats.org/officeDocument/2006/relationships/chart" Target="../charts/char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128465" y="6358688"/>
            <a:ext cx="3240360" cy="307777"/>
          </a:xfrm>
          <a:prstGeom prst="rect">
            <a:avLst/>
          </a:prstGeom>
          <a:noFill/>
        </p:spPr>
        <p:txBody>
          <a:bodyPr wrap="square" rtlCol="0">
            <a:spAutoFit/>
          </a:bodyPr>
          <a:lstStyle/>
          <a:p>
            <a:r>
              <a:rPr lang="fr-FR" sz="1400" b="1" dirty="0">
                <a:solidFill>
                  <a:prstClr val="white">
                    <a:lumMod val="50000"/>
                  </a:prstClr>
                </a:solidFill>
              </a:rPr>
              <a:t>STRATORIAL/IHEDATE </a:t>
            </a:r>
          </a:p>
        </p:txBody>
      </p:sp>
      <p:sp>
        <p:nvSpPr>
          <p:cNvPr id="7" name="ZoneTexte 6"/>
          <p:cNvSpPr txBox="1"/>
          <p:nvPr/>
        </p:nvSpPr>
        <p:spPr>
          <a:xfrm>
            <a:off x="272480" y="4725144"/>
            <a:ext cx="7524328" cy="1077218"/>
          </a:xfrm>
          <a:prstGeom prst="rect">
            <a:avLst/>
          </a:prstGeom>
          <a:noFill/>
        </p:spPr>
        <p:txBody>
          <a:bodyPr wrap="square" rtlCol="0">
            <a:spAutoFit/>
          </a:bodyPr>
          <a:lstStyle/>
          <a:p>
            <a:pPr algn="ctr"/>
            <a:r>
              <a:rPr lang="fr-FR" sz="3200" b="1" dirty="0">
                <a:solidFill>
                  <a:prstClr val="black"/>
                </a:solidFill>
              </a:rPr>
              <a:t>LE VERSEMENT MOBILITE : POIDS DANS LES TAXES LOCALES</a:t>
            </a:r>
          </a:p>
        </p:txBody>
      </p:sp>
      <p:sp>
        <p:nvSpPr>
          <p:cNvPr id="3" name="ZoneTexte 2">
            <a:extLst>
              <a:ext uri="{FF2B5EF4-FFF2-40B4-BE49-F238E27FC236}">
                <a16:creationId xmlns:a16="http://schemas.microsoft.com/office/drawing/2014/main" id="{BD10ADE9-597F-10D4-1BED-17A18B5BE383}"/>
              </a:ext>
            </a:extLst>
          </p:cNvPr>
          <p:cNvSpPr txBox="1"/>
          <p:nvPr/>
        </p:nvSpPr>
        <p:spPr>
          <a:xfrm>
            <a:off x="8409384" y="6355412"/>
            <a:ext cx="3240360" cy="307777"/>
          </a:xfrm>
          <a:prstGeom prst="rect">
            <a:avLst/>
          </a:prstGeom>
          <a:noFill/>
        </p:spPr>
        <p:txBody>
          <a:bodyPr wrap="square" rtlCol="0">
            <a:spAutoFit/>
          </a:bodyPr>
          <a:lstStyle/>
          <a:p>
            <a:r>
              <a:rPr lang="fr-FR" sz="1400" b="1" dirty="0">
                <a:solidFill>
                  <a:prstClr val="white">
                    <a:lumMod val="50000"/>
                  </a:prstClr>
                </a:solidFill>
              </a:rPr>
              <a:t>Le 28 avril 2026</a:t>
            </a:r>
          </a:p>
        </p:txBody>
      </p:sp>
    </p:spTree>
    <p:extLst>
      <p:ext uri="{BB962C8B-B14F-4D97-AF65-F5344CB8AC3E}">
        <p14:creationId xmlns:p14="http://schemas.microsoft.com/office/powerpoint/2010/main" val="13012745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8FB1A-19C7-6F8F-6AE2-308EB2B0121C}"/>
            </a:ext>
          </a:extLst>
        </p:cNvPr>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10F9D579-9F44-C325-B5E4-3315F3C39662}"/>
              </a:ext>
            </a:extLst>
          </p:cNvPr>
          <p:cNvSpPr>
            <a:spLocks noGrp="1"/>
          </p:cNvSpPr>
          <p:nvPr>
            <p:ph type="sldNum" sz="quarter" idx="12"/>
          </p:nvPr>
        </p:nvSpPr>
        <p:spPr/>
        <p:txBody>
          <a:bodyPr/>
          <a:lstStyle/>
          <a:p>
            <a:fld id="{84C002C4-AF38-4167-B6A2-21C15645E4E0}" type="slidenum">
              <a:rPr lang="fr-FR" smtClean="0">
                <a:solidFill>
                  <a:prstClr val="black"/>
                </a:solidFill>
              </a:rPr>
              <a:pPr/>
              <a:t>10</a:t>
            </a:fld>
            <a:endParaRPr lang="fr-FR" dirty="0">
              <a:solidFill>
                <a:prstClr val="black"/>
              </a:solidFill>
            </a:endParaRPr>
          </a:p>
        </p:txBody>
      </p:sp>
      <p:sp>
        <p:nvSpPr>
          <p:cNvPr id="6" name="Rectangle 5">
            <a:extLst>
              <a:ext uri="{FF2B5EF4-FFF2-40B4-BE49-F238E27FC236}">
                <a16:creationId xmlns:a16="http://schemas.microsoft.com/office/drawing/2014/main" id="{B5AE0053-1950-1C96-6711-4B71EF5F3331}"/>
              </a:ext>
            </a:extLst>
          </p:cNvPr>
          <p:cNvSpPr/>
          <p:nvPr/>
        </p:nvSpPr>
        <p:spPr>
          <a:xfrm>
            <a:off x="97569" y="2312364"/>
            <a:ext cx="9583860" cy="2672848"/>
          </a:xfrm>
          <a:prstGeom prst="rect">
            <a:avLst/>
          </a:prstGeom>
        </p:spPr>
        <p:txBody>
          <a:bodyPr wrap="square">
            <a:spAutoFit/>
          </a:bodyPr>
          <a:lstStyle/>
          <a:p>
            <a:pPr algn="just">
              <a:lnSpc>
                <a:spcPct val="107000"/>
              </a:lnSpc>
              <a:spcAft>
                <a:spcPts val="800"/>
              </a:spcAft>
            </a:pPr>
            <a:endParaRPr lang="fr-FR" sz="1500"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5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Le VM est devenu un impôt majeur parmi les impôts sur les entreprises entrant dans le financement du bloc communal </a:t>
            </a:r>
          </a:p>
          <a:p>
            <a:pPr algn="just">
              <a:lnSpc>
                <a:spcPct val="107000"/>
              </a:lnSpc>
              <a:spcAft>
                <a:spcPts val="800"/>
              </a:spcAft>
            </a:pPr>
            <a:endParaRPr lang="fr-FR" sz="1500"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fr-FR" sz="1500"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fr-FR" sz="1500"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fr-FR" sz="1500"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5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Il est de loin le premier impôt de l’intercommunalité : 9,5Mds à comparer avec 7,3Mds€ de CFE et moins de 2Mds de TFB (hors TEOM)</a:t>
            </a:r>
          </a:p>
        </p:txBody>
      </p:sp>
      <p:graphicFrame>
        <p:nvGraphicFramePr>
          <p:cNvPr id="4" name="Tableau 3">
            <a:extLst>
              <a:ext uri="{FF2B5EF4-FFF2-40B4-BE49-F238E27FC236}">
                <a16:creationId xmlns:a16="http://schemas.microsoft.com/office/drawing/2014/main" id="{251020AA-3C2B-708D-CA8A-E6532759132A}"/>
              </a:ext>
            </a:extLst>
          </p:cNvPr>
          <p:cNvGraphicFramePr>
            <a:graphicFrameLocks noGrp="1"/>
          </p:cNvGraphicFramePr>
          <p:nvPr>
            <p:extLst>
              <p:ext uri="{D42A27DB-BD31-4B8C-83A1-F6EECF244321}">
                <p14:modId xmlns:p14="http://schemas.microsoft.com/office/powerpoint/2010/main" val="3732995703"/>
              </p:ext>
            </p:extLst>
          </p:nvPr>
        </p:nvGraphicFramePr>
        <p:xfrm>
          <a:off x="422074" y="3041691"/>
          <a:ext cx="3096344" cy="571500"/>
        </p:xfrm>
        <a:graphic>
          <a:graphicData uri="http://schemas.openxmlformats.org/drawingml/2006/table">
            <a:tbl>
              <a:tblPr/>
              <a:tblGrid>
                <a:gridCol w="2304256">
                  <a:extLst>
                    <a:ext uri="{9D8B030D-6E8A-4147-A177-3AD203B41FA5}">
                      <a16:colId xmlns:a16="http://schemas.microsoft.com/office/drawing/2014/main" val="470613553"/>
                    </a:ext>
                  </a:extLst>
                </a:gridCol>
                <a:gridCol w="792088">
                  <a:extLst>
                    <a:ext uri="{9D8B030D-6E8A-4147-A177-3AD203B41FA5}">
                      <a16:colId xmlns:a16="http://schemas.microsoft.com/office/drawing/2014/main" val="2505458412"/>
                    </a:ext>
                  </a:extLst>
                </a:gridCol>
              </a:tblGrid>
              <a:tr h="190500">
                <a:tc>
                  <a:txBody>
                    <a:bodyPr/>
                    <a:lstStyle/>
                    <a:p>
                      <a:pPr algn="l" fontAlgn="b">
                        <a:buNone/>
                      </a:pPr>
                      <a:r>
                        <a:rPr lang="fr-FR" sz="1100" b="0" i="0" u="none" strike="noStrike" dirty="0">
                          <a:solidFill>
                            <a:srgbClr val="000000"/>
                          </a:solidFill>
                          <a:effectLst/>
                          <a:latin typeface="Aptos Narrow" panose="020B0004020202020204" pitchFamily="34" charset="0"/>
                        </a:rPr>
                        <a:t>Taxe sur le foncier bâti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fr-FR" sz="1100" b="0" i="0" u="none" strike="noStrike" dirty="0">
                          <a:solidFill>
                            <a:srgbClr val="000000"/>
                          </a:solidFill>
                          <a:effectLst/>
                          <a:latin typeface="Aptos Narrow" panose="020B0004020202020204" pitchFamily="34" charset="0"/>
                        </a:rPr>
                        <a:t>15,0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98371328"/>
                  </a:ext>
                </a:extLst>
              </a:tr>
              <a:tr h="190500">
                <a:tc>
                  <a:txBody>
                    <a:bodyPr/>
                    <a:lstStyle/>
                    <a:p>
                      <a:pPr algn="l" fontAlgn="b">
                        <a:buNone/>
                      </a:pPr>
                      <a:r>
                        <a:rPr lang="fr-FR" sz="1100" b="0" i="0" u="none" strike="noStrike" dirty="0">
                          <a:solidFill>
                            <a:srgbClr val="000000"/>
                          </a:solidFill>
                          <a:effectLst/>
                          <a:latin typeface="Aptos Narrow" panose="020B0004020202020204" pitchFamily="34" charset="0"/>
                        </a:rPr>
                        <a:t>Versement mobilité</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fr-FR" sz="1100" b="0" i="0" u="none" strike="noStrike" dirty="0">
                          <a:solidFill>
                            <a:srgbClr val="000000"/>
                          </a:solidFill>
                          <a:effectLst/>
                          <a:latin typeface="Aptos Narrow" panose="020B0004020202020204" pitchFamily="34" charset="0"/>
                        </a:rPr>
                        <a:t>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36097563"/>
                  </a:ext>
                </a:extLst>
              </a:tr>
              <a:tr h="190500">
                <a:tc>
                  <a:txBody>
                    <a:bodyPr/>
                    <a:lstStyle/>
                    <a:p>
                      <a:pPr algn="l" fontAlgn="b">
                        <a:buNone/>
                      </a:pPr>
                      <a:r>
                        <a:rPr lang="fr-FR" sz="1100" b="0" i="0" u="none" strike="noStrike">
                          <a:solidFill>
                            <a:srgbClr val="000000"/>
                          </a:solidFill>
                          <a:effectLst/>
                          <a:latin typeface="Aptos Narrow" panose="020B0004020202020204" pitchFamily="34" charset="0"/>
                        </a:rPr>
                        <a:t>Cotisation foncière des entreprises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fr-FR" sz="1100" b="0" i="0" u="none" strike="noStrike" dirty="0">
                          <a:solidFill>
                            <a:srgbClr val="000000"/>
                          </a:solidFill>
                          <a:effectLst/>
                          <a:latin typeface="Aptos Narrow" panose="020B0004020202020204" pitchFamily="34" charset="0"/>
                        </a:rPr>
                        <a:t>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77889819"/>
                  </a:ext>
                </a:extLst>
              </a:tr>
            </a:tbl>
          </a:graphicData>
        </a:graphic>
      </p:graphicFrame>
      <p:sp>
        <p:nvSpPr>
          <p:cNvPr id="7" name="Rectangle 6">
            <a:extLst>
              <a:ext uri="{FF2B5EF4-FFF2-40B4-BE49-F238E27FC236}">
                <a16:creationId xmlns:a16="http://schemas.microsoft.com/office/drawing/2014/main" id="{553A6C2C-B864-195F-E17F-67F3676E9BDC}"/>
              </a:ext>
            </a:extLst>
          </p:cNvPr>
          <p:cNvSpPr/>
          <p:nvPr/>
        </p:nvSpPr>
        <p:spPr>
          <a:xfrm>
            <a:off x="5457056" y="5153791"/>
            <a:ext cx="2016224" cy="676467"/>
          </a:xfrm>
          <a:prstGeom prst="rect">
            <a:avLst/>
          </a:prstGeom>
          <a:solidFill>
            <a:srgbClr val="00B050"/>
          </a:solidFill>
        </p:spPr>
        <p:txBody>
          <a:bodyPr wrap="square">
            <a:spAutoFit/>
          </a:bodyPr>
          <a:lstStyle/>
          <a:p>
            <a:pPr algn="just">
              <a:lnSpc>
                <a:spcPct val="107000"/>
              </a:lnSpc>
              <a:spcAft>
                <a:spcPts val="800"/>
              </a:spcAft>
            </a:pPr>
            <a:r>
              <a:rPr lang="fr-FR" sz="12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VM sur les entreprises de + de 10 salariés sur le périmètre des AOM </a:t>
            </a:r>
          </a:p>
        </p:txBody>
      </p:sp>
      <p:sp>
        <p:nvSpPr>
          <p:cNvPr id="8" name="Rectangle 7">
            <a:extLst>
              <a:ext uri="{FF2B5EF4-FFF2-40B4-BE49-F238E27FC236}">
                <a16:creationId xmlns:a16="http://schemas.microsoft.com/office/drawing/2014/main" id="{D2CEE2A6-6507-73FF-C0FC-C278A01DF4BB}"/>
              </a:ext>
            </a:extLst>
          </p:cNvPr>
          <p:cNvSpPr/>
          <p:nvPr/>
        </p:nvSpPr>
        <p:spPr>
          <a:xfrm>
            <a:off x="1091412" y="5420805"/>
            <a:ext cx="2235646" cy="281231"/>
          </a:xfrm>
          <a:prstGeom prst="rect">
            <a:avLst/>
          </a:prstGeom>
          <a:solidFill>
            <a:srgbClr val="00B050"/>
          </a:solidFill>
        </p:spPr>
        <p:txBody>
          <a:bodyPr wrap="square">
            <a:spAutoFit/>
          </a:bodyPr>
          <a:lstStyle/>
          <a:p>
            <a:pPr algn="just">
              <a:lnSpc>
                <a:spcPct val="107000"/>
              </a:lnSpc>
              <a:spcAft>
                <a:spcPts val="800"/>
              </a:spcAft>
            </a:pPr>
            <a:r>
              <a:rPr lang="fr-FR" sz="12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TFB et CFE toutes entreprises </a:t>
            </a:r>
          </a:p>
        </p:txBody>
      </p:sp>
      <p:sp>
        <p:nvSpPr>
          <p:cNvPr id="9" name="Rectangle 8">
            <a:extLst>
              <a:ext uri="{FF2B5EF4-FFF2-40B4-BE49-F238E27FC236}">
                <a16:creationId xmlns:a16="http://schemas.microsoft.com/office/drawing/2014/main" id="{E3E8BFB5-6B51-DFF3-753A-441C48337388}"/>
              </a:ext>
            </a:extLst>
          </p:cNvPr>
          <p:cNvSpPr/>
          <p:nvPr/>
        </p:nvSpPr>
        <p:spPr>
          <a:xfrm>
            <a:off x="135834" y="1359590"/>
            <a:ext cx="2985093" cy="478849"/>
          </a:xfrm>
          <a:prstGeom prst="rect">
            <a:avLst/>
          </a:prstGeom>
          <a:solidFill>
            <a:srgbClr val="00B050"/>
          </a:solidFill>
        </p:spPr>
        <p:txBody>
          <a:bodyPr wrap="square">
            <a:spAutoFit/>
          </a:bodyPr>
          <a:lstStyle/>
          <a:p>
            <a:pPr algn="ctr">
              <a:lnSpc>
                <a:spcPct val="107000"/>
              </a:lnSpc>
              <a:spcAft>
                <a:spcPts val="800"/>
              </a:spcAft>
            </a:pPr>
            <a:r>
              <a:rPr lang="fr-FR" sz="12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réduction de 34% de taxe professionnelle (suppression part salaires = </a:t>
            </a:r>
            <a:r>
              <a:rPr lang="fr-FR" sz="1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6Mds€ : 3,8% MS)</a:t>
            </a:r>
          </a:p>
        </p:txBody>
      </p:sp>
      <p:sp>
        <p:nvSpPr>
          <p:cNvPr id="10" name="Rectangle 9">
            <a:extLst>
              <a:ext uri="{FF2B5EF4-FFF2-40B4-BE49-F238E27FC236}">
                <a16:creationId xmlns:a16="http://schemas.microsoft.com/office/drawing/2014/main" id="{9CEBA8EA-8516-B4BC-639A-8F60182845F2}"/>
              </a:ext>
            </a:extLst>
          </p:cNvPr>
          <p:cNvSpPr/>
          <p:nvPr/>
        </p:nvSpPr>
        <p:spPr>
          <a:xfrm>
            <a:off x="135834" y="1007314"/>
            <a:ext cx="2985093" cy="281231"/>
          </a:xfrm>
          <a:prstGeom prst="rect">
            <a:avLst/>
          </a:prstGeom>
          <a:solidFill>
            <a:srgbClr val="00B050"/>
          </a:solidFill>
        </p:spPr>
        <p:txBody>
          <a:bodyPr wrap="square">
            <a:spAutoFit/>
          </a:bodyPr>
          <a:lstStyle/>
          <a:p>
            <a:pPr algn="ctr">
              <a:lnSpc>
                <a:spcPct val="107000"/>
              </a:lnSpc>
              <a:spcAft>
                <a:spcPts val="800"/>
              </a:spcAft>
            </a:pPr>
            <a:r>
              <a:rPr lang="fr-FR" sz="12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1999</a:t>
            </a:r>
          </a:p>
        </p:txBody>
      </p:sp>
      <p:sp>
        <p:nvSpPr>
          <p:cNvPr id="11" name="Titre 1">
            <a:extLst>
              <a:ext uri="{FF2B5EF4-FFF2-40B4-BE49-F238E27FC236}">
                <a16:creationId xmlns:a16="http://schemas.microsoft.com/office/drawing/2014/main" id="{B7CFF6A5-D5C3-0137-1A7A-C16A27A827B3}"/>
              </a:ext>
            </a:extLst>
          </p:cNvPr>
          <p:cNvSpPr txBox="1">
            <a:spLocks/>
          </p:cNvSpPr>
          <p:nvPr/>
        </p:nvSpPr>
        <p:spPr>
          <a:xfrm>
            <a:off x="-519608" y="-376805"/>
            <a:ext cx="11067547" cy="101120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800" b="1" dirty="0">
                <a:solidFill>
                  <a:srgbClr val="C00000"/>
                </a:solidFill>
              </a:rPr>
              <a:t>Une place centrale parmi les impôts économiques des EPCI</a:t>
            </a:r>
          </a:p>
        </p:txBody>
      </p:sp>
      <p:sp>
        <p:nvSpPr>
          <p:cNvPr id="12" name="Rectangle 11">
            <a:extLst>
              <a:ext uri="{FF2B5EF4-FFF2-40B4-BE49-F238E27FC236}">
                <a16:creationId xmlns:a16="http://schemas.microsoft.com/office/drawing/2014/main" id="{E89CDCAF-36A3-2E46-435D-3C039FE2E5E4}"/>
              </a:ext>
            </a:extLst>
          </p:cNvPr>
          <p:cNvSpPr/>
          <p:nvPr/>
        </p:nvSpPr>
        <p:spPr>
          <a:xfrm>
            <a:off x="3327058" y="1365975"/>
            <a:ext cx="2985093" cy="478849"/>
          </a:xfrm>
          <a:prstGeom prst="rect">
            <a:avLst/>
          </a:prstGeom>
          <a:solidFill>
            <a:srgbClr val="00B050"/>
          </a:solidFill>
        </p:spPr>
        <p:txBody>
          <a:bodyPr wrap="square">
            <a:spAutoFit/>
          </a:bodyPr>
          <a:lstStyle/>
          <a:p>
            <a:pPr algn="ctr">
              <a:lnSpc>
                <a:spcPct val="107000"/>
              </a:lnSpc>
              <a:spcAft>
                <a:spcPts val="800"/>
              </a:spcAft>
            </a:pPr>
            <a:r>
              <a:rPr lang="fr-FR" sz="12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remplacement de la taxe professionnelle par la CET (CFE + CVAE)</a:t>
            </a:r>
          </a:p>
        </p:txBody>
      </p:sp>
      <p:sp>
        <p:nvSpPr>
          <p:cNvPr id="13" name="Rectangle 12">
            <a:extLst>
              <a:ext uri="{FF2B5EF4-FFF2-40B4-BE49-F238E27FC236}">
                <a16:creationId xmlns:a16="http://schemas.microsoft.com/office/drawing/2014/main" id="{8A0CC96B-16BE-424B-9BC4-54DF173F21D4}"/>
              </a:ext>
            </a:extLst>
          </p:cNvPr>
          <p:cNvSpPr/>
          <p:nvPr/>
        </p:nvSpPr>
        <p:spPr>
          <a:xfrm>
            <a:off x="3310744" y="1007314"/>
            <a:ext cx="2985093" cy="281231"/>
          </a:xfrm>
          <a:prstGeom prst="rect">
            <a:avLst/>
          </a:prstGeom>
          <a:solidFill>
            <a:srgbClr val="00B050"/>
          </a:solidFill>
        </p:spPr>
        <p:txBody>
          <a:bodyPr wrap="square">
            <a:spAutoFit/>
          </a:bodyPr>
          <a:lstStyle/>
          <a:p>
            <a:pPr algn="ctr">
              <a:lnSpc>
                <a:spcPct val="107000"/>
              </a:lnSpc>
              <a:spcAft>
                <a:spcPts val="800"/>
              </a:spcAft>
            </a:pPr>
            <a:r>
              <a:rPr lang="fr-FR" sz="12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2010</a:t>
            </a:r>
          </a:p>
        </p:txBody>
      </p:sp>
      <p:sp>
        <p:nvSpPr>
          <p:cNvPr id="16" name="Rectangle 15">
            <a:extLst>
              <a:ext uri="{FF2B5EF4-FFF2-40B4-BE49-F238E27FC236}">
                <a16:creationId xmlns:a16="http://schemas.microsoft.com/office/drawing/2014/main" id="{4E229581-DDEA-C770-F6C5-CAB2153C1875}"/>
              </a:ext>
            </a:extLst>
          </p:cNvPr>
          <p:cNvSpPr/>
          <p:nvPr/>
        </p:nvSpPr>
        <p:spPr>
          <a:xfrm>
            <a:off x="6600030" y="1347313"/>
            <a:ext cx="2985093" cy="478849"/>
          </a:xfrm>
          <a:prstGeom prst="rect">
            <a:avLst/>
          </a:prstGeom>
          <a:solidFill>
            <a:srgbClr val="00B050"/>
          </a:solidFill>
        </p:spPr>
        <p:txBody>
          <a:bodyPr wrap="square">
            <a:spAutoFit/>
          </a:bodyPr>
          <a:lstStyle/>
          <a:p>
            <a:pPr algn="ctr">
              <a:lnSpc>
                <a:spcPct val="107000"/>
              </a:lnSpc>
              <a:spcAft>
                <a:spcPts val="800"/>
              </a:spcAft>
            </a:pPr>
            <a:r>
              <a:rPr lang="fr-FR" sz="12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exonération de 50% des bases industrielles de la CFE et de la TFB + </a:t>
            </a:r>
            <a:r>
              <a:rPr lang="fr-FR" sz="12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réductiions</a:t>
            </a:r>
            <a:r>
              <a:rPr lang="fr-FR" sz="12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de CVAE</a:t>
            </a:r>
          </a:p>
        </p:txBody>
      </p:sp>
      <p:sp>
        <p:nvSpPr>
          <p:cNvPr id="17" name="Rectangle 16">
            <a:extLst>
              <a:ext uri="{FF2B5EF4-FFF2-40B4-BE49-F238E27FC236}">
                <a16:creationId xmlns:a16="http://schemas.microsoft.com/office/drawing/2014/main" id="{F9C95449-14C1-59C7-F325-32E2ED624D0F}"/>
              </a:ext>
            </a:extLst>
          </p:cNvPr>
          <p:cNvSpPr/>
          <p:nvPr/>
        </p:nvSpPr>
        <p:spPr>
          <a:xfrm>
            <a:off x="6600030" y="994618"/>
            <a:ext cx="2985093" cy="281231"/>
          </a:xfrm>
          <a:prstGeom prst="rect">
            <a:avLst/>
          </a:prstGeom>
          <a:solidFill>
            <a:srgbClr val="00B050"/>
          </a:solidFill>
        </p:spPr>
        <p:txBody>
          <a:bodyPr wrap="square">
            <a:spAutoFit/>
          </a:bodyPr>
          <a:lstStyle/>
          <a:p>
            <a:pPr algn="ctr">
              <a:lnSpc>
                <a:spcPct val="107000"/>
              </a:lnSpc>
              <a:spcAft>
                <a:spcPts val="800"/>
              </a:spcAft>
            </a:pPr>
            <a:r>
              <a:rPr lang="fr-FR" sz="12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2021</a:t>
            </a:r>
          </a:p>
        </p:txBody>
      </p:sp>
      <p:sp>
        <p:nvSpPr>
          <p:cNvPr id="18" name="Rectangle 17">
            <a:extLst>
              <a:ext uri="{FF2B5EF4-FFF2-40B4-BE49-F238E27FC236}">
                <a16:creationId xmlns:a16="http://schemas.microsoft.com/office/drawing/2014/main" id="{0D0EC383-15A4-6B1A-7D88-6F54FA94C292}"/>
              </a:ext>
            </a:extLst>
          </p:cNvPr>
          <p:cNvSpPr/>
          <p:nvPr/>
        </p:nvSpPr>
        <p:spPr>
          <a:xfrm>
            <a:off x="396795" y="436425"/>
            <a:ext cx="8588653" cy="281231"/>
          </a:xfrm>
          <a:prstGeom prst="rect">
            <a:avLst/>
          </a:prstGeom>
          <a:solidFill>
            <a:srgbClr val="00B050"/>
          </a:solidFill>
        </p:spPr>
        <p:txBody>
          <a:bodyPr wrap="square">
            <a:spAutoFit/>
          </a:bodyPr>
          <a:lstStyle/>
          <a:p>
            <a:pPr algn="ctr">
              <a:lnSpc>
                <a:spcPct val="107000"/>
              </a:lnSpc>
              <a:spcAft>
                <a:spcPts val="800"/>
              </a:spcAft>
            </a:pPr>
            <a:r>
              <a:rPr lang="fr-FR" sz="12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Réduction par voie législative des impôts  locaux de production</a:t>
            </a:r>
          </a:p>
        </p:txBody>
      </p:sp>
      <p:cxnSp>
        <p:nvCxnSpPr>
          <p:cNvPr id="22" name="Connecteur droit avec flèche 21">
            <a:extLst>
              <a:ext uri="{FF2B5EF4-FFF2-40B4-BE49-F238E27FC236}">
                <a16:creationId xmlns:a16="http://schemas.microsoft.com/office/drawing/2014/main" id="{64BCA5CD-77D3-5FD4-4E77-F8A86FC1F23E}"/>
              </a:ext>
            </a:extLst>
          </p:cNvPr>
          <p:cNvCxnSpPr/>
          <p:nvPr/>
        </p:nvCxnSpPr>
        <p:spPr>
          <a:xfrm>
            <a:off x="216775" y="842450"/>
            <a:ext cx="9202776" cy="0"/>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8A5D5231-44BE-0B7B-BB98-11DA00FCB2D8}"/>
              </a:ext>
            </a:extLst>
          </p:cNvPr>
          <p:cNvSpPr/>
          <p:nvPr/>
        </p:nvSpPr>
        <p:spPr>
          <a:xfrm>
            <a:off x="97569" y="2059467"/>
            <a:ext cx="9583860" cy="281231"/>
          </a:xfrm>
          <a:prstGeom prst="rect">
            <a:avLst/>
          </a:prstGeom>
          <a:solidFill>
            <a:srgbClr val="00B050"/>
          </a:solidFill>
        </p:spPr>
        <p:txBody>
          <a:bodyPr wrap="square">
            <a:spAutoFit/>
          </a:bodyPr>
          <a:lstStyle/>
          <a:p>
            <a:pPr algn="ctr">
              <a:lnSpc>
                <a:spcPct val="107000"/>
              </a:lnSpc>
              <a:spcAft>
                <a:spcPts val="800"/>
              </a:spcAft>
            </a:pPr>
            <a:r>
              <a:rPr lang="fr-FR" sz="12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3,2Mds                                                                   Montée en puissance du VM                                                         9,5 Mds </a:t>
            </a:r>
          </a:p>
        </p:txBody>
      </p:sp>
    </p:spTree>
    <p:extLst>
      <p:ext uri="{BB962C8B-B14F-4D97-AF65-F5344CB8AC3E}">
        <p14:creationId xmlns:p14="http://schemas.microsoft.com/office/powerpoint/2010/main" val="38244787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DC008E-1305-A0E0-9210-A651F1E3999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8F87DEE2-FC52-E0D6-9A65-38695182FD5F}"/>
              </a:ext>
            </a:extLst>
          </p:cNvPr>
          <p:cNvSpPr>
            <a:spLocks noGrp="1"/>
          </p:cNvSpPr>
          <p:nvPr>
            <p:ph type="title"/>
          </p:nvPr>
        </p:nvSpPr>
        <p:spPr>
          <a:xfrm>
            <a:off x="-483604" y="-303599"/>
            <a:ext cx="10873208" cy="1011206"/>
          </a:xfrm>
        </p:spPr>
        <p:txBody>
          <a:bodyPr>
            <a:noAutofit/>
          </a:bodyPr>
          <a:lstStyle/>
          <a:p>
            <a:r>
              <a:rPr lang="fr-FR" sz="2800" b="1" dirty="0">
                <a:solidFill>
                  <a:srgbClr val="C00000"/>
                </a:solidFill>
              </a:rPr>
              <a:t>Quelle est sa place parmi les impôts localisés du bloc communal</a:t>
            </a:r>
          </a:p>
        </p:txBody>
      </p:sp>
      <p:sp>
        <p:nvSpPr>
          <p:cNvPr id="3" name="Espace réservé du numéro de diapositive 2">
            <a:extLst>
              <a:ext uri="{FF2B5EF4-FFF2-40B4-BE49-F238E27FC236}">
                <a16:creationId xmlns:a16="http://schemas.microsoft.com/office/drawing/2014/main" id="{40C9823B-2654-E918-EA30-34150D9E7804}"/>
              </a:ext>
            </a:extLst>
          </p:cNvPr>
          <p:cNvSpPr>
            <a:spLocks noGrp="1"/>
          </p:cNvSpPr>
          <p:nvPr>
            <p:ph type="sldNum" sz="quarter" idx="12"/>
          </p:nvPr>
        </p:nvSpPr>
        <p:spPr/>
        <p:txBody>
          <a:bodyPr/>
          <a:lstStyle/>
          <a:p>
            <a:fld id="{84C002C4-AF38-4167-B6A2-21C15645E4E0}" type="slidenum">
              <a:rPr lang="fr-FR" smtClean="0">
                <a:solidFill>
                  <a:prstClr val="black"/>
                </a:solidFill>
              </a:rPr>
              <a:pPr/>
              <a:t>11</a:t>
            </a:fld>
            <a:endParaRPr lang="fr-FR" dirty="0">
              <a:solidFill>
                <a:prstClr val="black"/>
              </a:solidFill>
            </a:endParaRPr>
          </a:p>
        </p:txBody>
      </p:sp>
      <p:graphicFrame>
        <p:nvGraphicFramePr>
          <p:cNvPr id="9" name="Graphique 8">
            <a:extLst>
              <a:ext uri="{FF2B5EF4-FFF2-40B4-BE49-F238E27FC236}">
                <a16:creationId xmlns:a16="http://schemas.microsoft.com/office/drawing/2014/main" id="{240160C4-F5FD-8550-F4FF-FA8BC5189944}"/>
              </a:ext>
            </a:extLst>
          </p:cNvPr>
          <p:cNvGraphicFramePr>
            <a:graphicFrameLocks/>
          </p:cNvGraphicFramePr>
          <p:nvPr>
            <p:extLst>
              <p:ext uri="{D42A27DB-BD31-4B8C-83A1-F6EECF244321}">
                <p14:modId xmlns:p14="http://schemas.microsoft.com/office/powerpoint/2010/main" val="1392684104"/>
              </p:ext>
            </p:extLst>
          </p:nvPr>
        </p:nvGraphicFramePr>
        <p:xfrm>
          <a:off x="4045124" y="2392007"/>
          <a:ext cx="6840760" cy="369895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Graphique 10">
            <a:extLst>
              <a:ext uri="{FF2B5EF4-FFF2-40B4-BE49-F238E27FC236}">
                <a16:creationId xmlns:a16="http://schemas.microsoft.com/office/drawing/2014/main" id="{04CF381C-3634-B43C-9146-E889675B6667}"/>
              </a:ext>
            </a:extLst>
          </p:cNvPr>
          <p:cNvGraphicFramePr>
            <a:graphicFrameLocks/>
          </p:cNvGraphicFramePr>
          <p:nvPr>
            <p:extLst>
              <p:ext uri="{D42A27DB-BD31-4B8C-83A1-F6EECF244321}">
                <p14:modId xmlns:p14="http://schemas.microsoft.com/office/powerpoint/2010/main" val="349310911"/>
              </p:ext>
            </p:extLst>
          </p:nvPr>
        </p:nvGraphicFramePr>
        <p:xfrm>
          <a:off x="1064568" y="690037"/>
          <a:ext cx="5961112" cy="2557813"/>
        </p:xfrm>
        <a:graphic>
          <a:graphicData uri="http://schemas.openxmlformats.org/drawingml/2006/chart">
            <c:chart xmlns:c="http://schemas.openxmlformats.org/drawingml/2006/chart" xmlns:r="http://schemas.openxmlformats.org/officeDocument/2006/relationships" r:id="rId3"/>
          </a:graphicData>
        </a:graphic>
      </p:graphicFrame>
      <p:cxnSp>
        <p:nvCxnSpPr>
          <p:cNvPr id="12" name="Connecteur droit 11">
            <a:extLst>
              <a:ext uri="{FF2B5EF4-FFF2-40B4-BE49-F238E27FC236}">
                <a16:creationId xmlns:a16="http://schemas.microsoft.com/office/drawing/2014/main" id="{6BC28616-5522-D4A3-5153-BBB9DD558502}"/>
              </a:ext>
            </a:extLst>
          </p:cNvPr>
          <p:cNvCxnSpPr>
            <a:cxnSpLocks/>
          </p:cNvCxnSpPr>
          <p:nvPr/>
        </p:nvCxnSpPr>
        <p:spPr>
          <a:xfrm flipV="1">
            <a:off x="1712640" y="2276872"/>
            <a:ext cx="72008" cy="266429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422DD0C1-5844-8619-400B-64DBF327F81F}"/>
              </a:ext>
            </a:extLst>
          </p:cNvPr>
          <p:cNvCxnSpPr>
            <a:cxnSpLocks/>
          </p:cNvCxnSpPr>
          <p:nvPr/>
        </p:nvCxnSpPr>
        <p:spPr>
          <a:xfrm flipV="1">
            <a:off x="7495189" y="4384714"/>
            <a:ext cx="0" cy="556454"/>
          </a:xfrm>
          <a:prstGeom prst="line">
            <a:avLst/>
          </a:prstGeom>
          <a:ln w="3810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80C81CE9-4409-CF16-0BA1-FE2EB1ADD260}"/>
              </a:ext>
            </a:extLst>
          </p:cNvPr>
          <p:cNvCxnSpPr>
            <a:cxnSpLocks/>
          </p:cNvCxnSpPr>
          <p:nvPr/>
        </p:nvCxnSpPr>
        <p:spPr>
          <a:xfrm>
            <a:off x="1712640" y="4941168"/>
            <a:ext cx="5832648"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2" name="Connecteur droit 21">
            <a:extLst>
              <a:ext uri="{FF2B5EF4-FFF2-40B4-BE49-F238E27FC236}">
                <a16:creationId xmlns:a16="http://schemas.microsoft.com/office/drawing/2014/main" id="{5902195C-8FD2-5ECD-73EB-254CFC873178}"/>
              </a:ext>
            </a:extLst>
          </p:cNvPr>
          <p:cNvCxnSpPr>
            <a:cxnSpLocks/>
          </p:cNvCxnSpPr>
          <p:nvPr/>
        </p:nvCxnSpPr>
        <p:spPr>
          <a:xfrm flipV="1">
            <a:off x="2144688" y="2260754"/>
            <a:ext cx="0" cy="592182"/>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61D2474D-BEF9-0F85-2928-729D65FB259B}"/>
              </a:ext>
            </a:extLst>
          </p:cNvPr>
          <p:cNvCxnSpPr>
            <a:cxnSpLocks/>
          </p:cNvCxnSpPr>
          <p:nvPr/>
        </p:nvCxnSpPr>
        <p:spPr>
          <a:xfrm>
            <a:off x="2144688" y="2852936"/>
            <a:ext cx="4880992" cy="0"/>
          </a:xfrm>
          <a:prstGeom prst="line">
            <a:avLst/>
          </a:prstGeom>
          <a:ln w="3810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94596C09-32B1-5ACD-941B-429BF3C85AAB}"/>
              </a:ext>
            </a:extLst>
          </p:cNvPr>
          <p:cNvSpPr/>
          <p:nvPr/>
        </p:nvSpPr>
        <p:spPr>
          <a:xfrm rot="16200000">
            <a:off x="116011" y="1304764"/>
            <a:ext cx="1263953" cy="37495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00" dirty="0"/>
              <a:t>En Millions d’euros</a:t>
            </a:r>
          </a:p>
        </p:txBody>
      </p:sp>
    </p:spTree>
    <p:extLst>
      <p:ext uri="{BB962C8B-B14F-4D97-AF65-F5344CB8AC3E}">
        <p14:creationId xmlns:p14="http://schemas.microsoft.com/office/powerpoint/2010/main" val="13684359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B55904-98B5-60A9-BB1C-8423FDE45640}"/>
            </a:ext>
          </a:extLst>
        </p:cNvPr>
        <p:cNvGrpSpPr/>
        <p:nvPr/>
      </p:nvGrpSpPr>
      <p:grpSpPr>
        <a:xfrm>
          <a:off x="0" y="0"/>
          <a:ext cx="0" cy="0"/>
          <a:chOff x="0" y="0"/>
          <a:chExt cx="0" cy="0"/>
        </a:xfrm>
      </p:grpSpPr>
      <p:graphicFrame>
        <p:nvGraphicFramePr>
          <p:cNvPr id="4" name="Graphique 3">
            <a:extLst>
              <a:ext uri="{FF2B5EF4-FFF2-40B4-BE49-F238E27FC236}">
                <a16:creationId xmlns:a16="http://schemas.microsoft.com/office/drawing/2014/main" id="{4154A385-6F88-ABC5-A31B-FE3F5C4092DA}"/>
              </a:ext>
            </a:extLst>
          </p:cNvPr>
          <p:cNvGraphicFramePr>
            <a:graphicFrameLocks/>
          </p:cNvGraphicFramePr>
          <p:nvPr>
            <p:extLst>
              <p:ext uri="{D42A27DB-BD31-4B8C-83A1-F6EECF244321}">
                <p14:modId xmlns:p14="http://schemas.microsoft.com/office/powerpoint/2010/main" val="489401197"/>
              </p:ext>
            </p:extLst>
          </p:nvPr>
        </p:nvGraphicFramePr>
        <p:xfrm>
          <a:off x="356357" y="-15682"/>
          <a:ext cx="6400800" cy="3014662"/>
        </p:xfrm>
        <a:graphic>
          <a:graphicData uri="http://schemas.openxmlformats.org/drawingml/2006/chart">
            <c:chart xmlns:c="http://schemas.openxmlformats.org/drawingml/2006/chart" xmlns:r="http://schemas.openxmlformats.org/officeDocument/2006/relationships" r:id="rId2"/>
          </a:graphicData>
        </a:graphic>
      </p:graphicFrame>
      <p:sp>
        <p:nvSpPr>
          <p:cNvPr id="2" name="Titre 1">
            <a:extLst>
              <a:ext uri="{FF2B5EF4-FFF2-40B4-BE49-F238E27FC236}">
                <a16:creationId xmlns:a16="http://schemas.microsoft.com/office/drawing/2014/main" id="{3E050CE4-801C-66F4-3651-DF7342EE6529}"/>
              </a:ext>
            </a:extLst>
          </p:cNvPr>
          <p:cNvSpPr>
            <a:spLocks noGrp="1"/>
          </p:cNvSpPr>
          <p:nvPr>
            <p:ph type="title"/>
          </p:nvPr>
        </p:nvSpPr>
        <p:spPr>
          <a:xfrm>
            <a:off x="560512" y="-61893"/>
            <a:ext cx="9829092" cy="1011206"/>
          </a:xfrm>
        </p:spPr>
        <p:txBody>
          <a:bodyPr>
            <a:noAutofit/>
          </a:bodyPr>
          <a:lstStyle/>
          <a:p>
            <a:r>
              <a:rPr lang="fr-FR" sz="2800" b="1" dirty="0">
                <a:solidFill>
                  <a:srgbClr val="C00000"/>
                </a:solidFill>
              </a:rPr>
              <a:t>Le VM représente le tiers des impôts localisés de l’intercommunalité (EPCI à Fiscalité propre + syndicats)</a:t>
            </a:r>
          </a:p>
        </p:txBody>
      </p:sp>
      <p:sp>
        <p:nvSpPr>
          <p:cNvPr id="3" name="Espace réservé du numéro de diapositive 2">
            <a:extLst>
              <a:ext uri="{FF2B5EF4-FFF2-40B4-BE49-F238E27FC236}">
                <a16:creationId xmlns:a16="http://schemas.microsoft.com/office/drawing/2014/main" id="{DF74E423-DE58-F47F-CE06-57684DBEDE9A}"/>
              </a:ext>
            </a:extLst>
          </p:cNvPr>
          <p:cNvSpPr>
            <a:spLocks noGrp="1"/>
          </p:cNvSpPr>
          <p:nvPr>
            <p:ph type="sldNum" sz="quarter" idx="12"/>
          </p:nvPr>
        </p:nvSpPr>
        <p:spPr/>
        <p:txBody>
          <a:bodyPr/>
          <a:lstStyle/>
          <a:p>
            <a:fld id="{84C002C4-AF38-4167-B6A2-21C15645E4E0}" type="slidenum">
              <a:rPr lang="fr-FR" smtClean="0">
                <a:solidFill>
                  <a:prstClr val="black"/>
                </a:solidFill>
              </a:rPr>
              <a:pPr/>
              <a:t>12</a:t>
            </a:fld>
            <a:endParaRPr lang="fr-FR" dirty="0">
              <a:solidFill>
                <a:prstClr val="black"/>
              </a:solidFill>
            </a:endParaRPr>
          </a:p>
        </p:txBody>
      </p:sp>
      <p:cxnSp>
        <p:nvCxnSpPr>
          <p:cNvPr id="12" name="Connecteur droit 11">
            <a:extLst>
              <a:ext uri="{FF2B5EF4-FFF2-40B4-BE49-F238E27FC236}">
                <a16:creationId xmlns:a16="http://schemas.microsoft.com/office/drawing/2014/main" id="{3C082FA3-DC42-6B89-AC3E-11EFE5287AEE}"/>
              </a:ext>
            </a:extLst>
          </p:cNvPr>
          <p:cNvCxnSpPr>
            <a:cxnSpLocks/>
          </p:cNvCxnSpPr>
          <p:nvPr/>
        </p:nvCxnSpPr>
        <p:spPr>
          <a:xfrm flipV="1">
            <a:off x="1102149" y="2385898"/>
            <a:ext cx="34427" cy="125912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484D5D04-DFEA-5E0A-2159-C079304596ED}"/>
              </a:ext>
            </a:extLst>
          </p:cNvPr>
          <p:cNvCxnSpPr>
            <a:cxnSpLocks/>
          </p:cNvCxnSpPr>
          <p:nvPr/>
        </p:nvCxnSpPr>
        <p:spPr>
          <a:xfrm flipV="1">
            <a:off x="7495189" y="4384714"/>
            <a:ext cx="0" cy="556454"/>
          </a:xfrm>
          <a:prstGeom prst="line">
            <a:avLst/>
          </a:prstGeom>
          <a:ln w="3810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F8185EFA-D237-031B-8D28-54983FA5003D}"/>
              </a:ext>
            </a:extLst>
          </p:cNvPr>
          <p:cNvCxnSpPr>
            <a:cxnSpLocks/>
          </p:cNvCxnSpPr>
          <p:nvPr/>
        </p:nvCxnSpPr>
        <p:spPr>
          <a:xfrm>
            <a:off x="2216696" y="1628800"/>
            <a:ext cx="7332947"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2" name="Connecteur droit 21">
            <a:extLst>
              <a:ext uri="{FF2B5EF4-FFF2-40B4-BE49-F238E27FC236}">
                <a16:creationId xmlns:a16="http://schemas.microsoft.com/office/drawing/2014/main" id="{5DEDD970-D73D-3C05-8FC5-54E6EE664622}"/>
              </a:ext>
            </a:extLst>
          </p:cNvPr>
          <p:cNvCxnSpPr>
            <a:cxnSpLocks/>
          </p:cNvCxnSpPr>
          <p:nvPr/>
        </p:nvCxnSpPr>
        <p:spPr>
          <a:xfrm flipV="1">
            <a:off x="9549643" y="1628800"/>
            <a:ext cx="0" cy="230425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44DFFC8D-7E90-FE24-B307-13795A598357}"/>
              </a:ext>
            </a:extLst>
          </p:cNvPr>
          <p:cNvCxnSpPr>
            <a:cxnSpLocks/>
          </p:cNvCxnSpPr>
          <p:nvPr/>
        </p:nvCxnSpPr>
        <p:spPr>
          <a:xfrm>
            <a:off x="1568624" y="4941168"/>
            <a:ext cx="5385048" cy="0"/>
          </a:xfrm>
          <a:prstGeom prst="line">
            <a:avLst/>
          </a:prstGeom>
          <a:ln w="3810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aphicFrame>
        <p:nvGraphicFramePr>
          <p:cNvPr id="5" name="Graphique 4">
            <a:extLst>
              <a:ext uri="{FF2B5EF4-FFF2-40B4-BE49-F238E27FC236}">
                <a16:creationId xmlns:a16="http://schemas.microsoft.com/office/drawing/2014/main" id="{AEA3E5CF-952D-4098-8F2F-101C14C17E14}"/>
              </a:ext>
            </a:extLst>
          </p:cNvPr>
          <p:cNvGraphicFramePr>
            <a:graphicFrameLocks/>
          </p:cNvGraphicFramePr>
          <p:nvPr>
            <p:extLst>
              <p:ext uri="{D42A27DB-BD31-4B8C-83A1-F6EECF244321}">
                <p14:modId xmlns:p14="http://schemas.microsoft.com/office/powerpoint/2010/main" val="729806138"/>
              </p:ext>
            </p:extLst>
          </p:nvPr>
        </p:nvGraphicFramePr>
        <p:xfrm>
          <a:off x="4160912" y="2260754"/>
          <a:ext cx="6991350" cy="3933824"/>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Connecteur droit 6">
            <a:extLst>
              <a:ext uri="{FF2B5EF4-FFF2-40B4-BE49-F238E27FC236}">
                <a16:creationId xmlns:a16="http://schemas.microsoft.com/office/drawing/2014/main" id="{C959C9B5-20A9-4B46-F696-A11CF26351DC}"/>
              </a:ext>
            </a:extLst>
          </p:cNvPr>
          <p:cNvCxnSpPr>
            <a:cxnSpLocks/>
          </p:cNvCxnSpPr>
          <p:nvPr/>
        </p:nvCxnSpPr>
        <p:spPr>
          <a:xfrm>
            <a:off x="1067722" y="3645024"/>
            <a:ext cx="5541462" cy="0"/>
          </a:xfrm>
          <a:prstGeom prst="line">
            <a:avLst/>
          </a:prstGeom>
          <a:ln w="3810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C5DB8AC0-534E-A1AD-0B7A-175670E134EE}"/>
              </a:ext>
            </a:extLst>
          </p:cNvPr>
          <p:cNvCxnSpPr>
            <a:cxnSpLocks/>
          </p:cNvCxnSpPr>
          <p:nvPr/>
        </p:nvCxnSpPr>
        <p:spPr>
          <a:xfrm flipV="1">
            <a:off x="1568624" y="2423279"/>
            <a:ext cx="72008" cy="2517889"/>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1" name="Connecteur droit 20">
            <a:extLst>
              <a:ext uri="{FF2B5EF4-FFF2-40B4-BE49-F238E27FC236}">
                <a16:creationId xmlns:a16="http://schemas.microsoft.com/office/drawing/2014/main" id="{B6292234-8A1E-7622-4B4D-76CF3530D41F}"/>
              </a:ext>
            </a:extLst>
          </p:cNvPr>
          <p:cNvCxnSpPr>
            <a:cxnSpLocks/>
          </p:cNvCxnSpPr>
          <p:nvPr/>
        </p:nvCxnSpPr>
        <p:spPr>
          <a:xfrm flipH="1">
            <a:off x="8985448" y="3870749"/>
            <a:ext cx="564195" cy="0"/>
          </a:xfrm>
          <a:prstGeom prst="line">
            <a:avLst/>
          </a:prstGeom>
          <a:ln w="3810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79205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4637B7-0FEB-F6C0-B8F7-B4D44439FA6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552AC42-53C2-A0F3-9BB5-7861C8EA8CDC}"/>
              </a:ext>
            </a:extLst>
          </p:cNvPr>
          <p:cNvSpPr>
            <a:spLocks noGrp="1"/>
          </p:cNvSpPr>
          <p:nvPr>
            <p:ph type="title"/>
          </p:nvPr>
        </p:nvSpPr>
        <p:spPr>
          <a:xfrm>
            <a:off x="56456" y="-162874"/>
            <a:ext cx="9906000" cy="1011206"/>
          </a:xfrm>
        </p:spPr>
        <p:txBody>
          <a:bodyPr>
            <a:noAutofit/>
          </a:bodyPr>
          <a:lstStyle/>
          <a:p>
            <a:r>
              <a:rPr lang="fr-FR" sz="2800" b="1" dirty="0">
                <a:solidFill>
                  <a:srgbClr val="C00000"/>
                </a:solidFill>
              </a:rPr>
              <a:t>Répartition des recettes du VM entre les AOM</a:t>
            </a:r>
          </a:p>
        </p:txBody>
      </p:sp>
      <p:sp>
        <p:nvSpPr>
          <p:cNvPr id="3" name="Espace réservé du numéro de diapositive 2">
            <a:extLst>
              <a:ext uri="{FF2B5EF4-FFF2-40B4-BE49-F238E27FC236}">
                <a16:creationId xmlns:a16="http://schemas.microsoft.com/office/drawing/2014/main" id="{34487069-EB18-54BB-0D8E-57380E4B9ACD}"/>
              </a:ext>
            </a:extLst>
          </p:cNvPr>
          <p:cNvSpPr>
            <a:spLocks noGrp="1"/>
          </p:cNvSpPr>
          <p:nvPr>
            <p:ph type="sldNum" sz="quarter" idx="12"/>
          </p:nvPr>
        </p:nvSpPr>
        <p:spPr/>
        <p:txBody>
          <a:bodyPr/>
          <a:lstStyle/>
          <a:p>
            <a:fld id="{84C002C4-AF38-4167-B6A2-21C15645E4E0}" type="slidenum">
              <a:rPr lang="fr-FR" smtClean="0">
                <a:solidFill>
                  <a:prstClr val="black"/>
                </a:solidFill>
              </a:rPr>
              <a:pPr/>
              <a:t>13</a:t>
            </a:fld>
            <a:endParaRPr lang="fr-FR" dirty="0">
              <a:solidFill>
                <a:prstClr val="black"/>
              </a:solidFill>
            </a:endParaRPr>
          </a:p>
        </p:txBody>
      </p:sp>
      <p:pic>
        <p:nvPicPr>
          <p:cNvPr id="8" name="Image 7">
            <a:extLst>
              <a:ext uri="{FF2B5EF4-FFF2-40B4-BE49-F238E27FC236}">
                <a16:creationId xmlns:a16="http://schemas.microsoft.com/office/drawing/2014/main" id="{203113B1-2F0B-583D-0072-A9C4EF32EC58}"/>
              </a:ext>
            </a:extLst>
          </p:cNvPr>
          <p:cNvPicPr>
            <a:picLocks noChangeAspect="1"/>
          </p:cNvPicPr>
          <p:nvPr/>
        </p:nvPicPr>
        <p:blipFill>
          <a:blip r:embed="rId2"/>
          <a:stretch>
            <a:fillRect/>
          </a:stretch>
        </p:blipFill>
        <p:spPr>
          <a:xfrm>
            <a:off x="1709285" y="1340768"/>
            <a:ext cx="6487430" cy="3143689"/>
          </a:xfrm>
          <a:prstGeom prst="rect">
            <a:avLst/>
          </a:prstGeom>
        </p:spPr>
      </p:pic>
      <p:sp>
        <p:nvSpPr>
          <p:cNvPr id="4" name="ZoneTexte 3">
            <a:extLst>
              <a:ext uri="{FF2B5EF4-FFF2-40B4-BE49-F238E27FC236}">
                <a16:creationId xmlns:a16="http://schemas.microsoft.com/office/drawing/2014/main" id="{E2B823CF-5942-E069-0CA9-81192E841C52}"/>
              </a:ext>
            </a:extLst>
          </p:cNvPr>
          <p:cNvSpPr txBox="1"/>
          <p:nvPr/>
        </p:nvSpPr>
        <p:spPr>
          <a:xfrm>
            <a:off x="256928" y="4653136"/>
            <a:ext cx="9505056" cy="1477328"/>
          </a:xfrm>
          <a:prstGeom prst="rect">
            <a:avLst/>
          </a:prstGeom>
          <a:noFill/>
        </p:spPr>
        <p:txBody>
          <a:bodyPr wrap="square">
            <a:spAutoFit/>
          </a:bodyPr>
          <a:lstStyle/>
          <a:p>
            <a:r>
              <a:rPr lang="fr-FR" sz="1800" b="0" i="0" u="none" strike="noStrike" baseline="0" dirty="0">
                <a:solidFill>
                  <a:srgbClr val="000000"/>
                </a:solidFill>
                <a:latin typeface="+mj-lt"/>
              </a:rPr>
              <a:t>Focus sur les 28 agglomérations caractérisées par un TCSP lourd représentent en 2024 un total de </a:t>
            </a:r>
            <a:r>
              <a:rPr lang="fr-FR" dirty="0">
                <a:solidFill>
                  <a:srgbClr val="000000"/>
                </a:solidFill>
                <a:latin typeface="+mj-lt"/>
              </a:rPr>
              <a:t>8</a:t>
            </a:r>
            <a:r>
              <a:rPr lang="fr-FR" sz="1800" b="0" i="0" u="none" strike="noStrike" baseline="0" dirty="0">
                <a:solidFill>
                  <a:srgbClr val="000000"/>
                </a:solidFill>
                <a:latin typeface="+mj-lt"/>
              </a:rPr>
              <a:t> Mds€ de VM perçu sur 11,5 au total. </a:t>
            </a:r>
            <a:r>
              <a:rPr lang="fr-FR" dirty="0">
                <a:solidFill>
                  <a:srgbClr val="000000"/>
                </a:solidFill>
                <a:latin typeface="+mj-lt"/>
              </a:rPr>
              <a:t>L</a:t>
            </a:r>
            <a:r>
              <a:rPr lang="fr-FR" sz="1800" b="0" i="0" u="none" strike="noStrike" baseline="0" dirty="0">
                <a:solidFill>
                  <a:srgbClr val="000000"/>
                </a:solidFill>
                <a:latin typeface="+mj-lt"/>
              </a:rPr>
              <a:t>es autres se répartissent 3,5Mds,  dont 9 perçoivent un montant supérieur à 40M€ (soit un niveau supérieur à la plus petite en TCSP) et une </a:t>
            </a:r>
            <a:r>
              <a:rPr lang="fr-FR" dirty="0">
                <a:solidFill>
                  <a:srgbClr val="000000"/>
                </a:solidFill>
                <a:latin typeface="+mj-lt"/>
              </a:rPr>
              <a:t>soixan</a:t>
            </a:r>
            <a:r>
              <a:rPr lang="fr-FR" sz="1800" b="0" i="0" u="none" strike="noStrike" baseline="0" dirty="0">
                <a:solidFill>
                  <a:srgbClr val="000000"/>
                </a:solidFill>
                <a:latin typeface="+mj-lt"/>
              </a:rPr>
              <a:t>taine plus de 10 M€.</a:t>
            </a:r>
          </a:p>
          <a:p>
            <a:endParaRPr lang="fr-FR" dirty="0">
              <a:latin typeface="+mj-lt"/>
            </a:endParaRPr>
          </a:p>
        </p:txBody>
      </p:sp>
      <p:sp>
        <p:nvSpPr>
          <p:cNvPr id="5" name="Rectangle 4">
            <a:extLst>
              <a:ext uri="{FF2B5EF4-FFF2-40B4-BE49-F238E27FC236}">
                <a16:creationId xmlns:a16="http://schemas.microsoft.com/office/drawing/2014/main" id="{E6E886D9-E865-E175-E740-FA55472A728F}"/>
              </a:ext>
            </a:extLst>
          </p:cNvPr>
          <p:cNvSpPr/>
          <p:nvPr/>
        </p:nvSpPr>
        <p:spPr>
          <a:xfrm>
            <a:off x="8060263" y="2354980"/>
            <a:ext cx="1845737" cy="779059"/>
          </a:xfrm>
          <a:prstGeom prst="rect">
            <a:avLst/>
          </a:prstGeom>
        </p:spPr>
        <p:txBody>
          <a:bodyPr wrap="square">
            <a:spAutoFit/>
          </a:bodyPr>
          <a:lstStyle/>
          <a:p>
            <a:pPr algn="ctr">
              <a:lnSpc>
                <a:spcPct val="107000"/>
              </a:lnSpc>
              <a:spcAft>
                <a:spcPts val="800"/>
              </a:spcAft>
            </a:pPr>
            <a:r>
              <a:rPr lang="fr-FR" sz="12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Les deux tiers du VM sont captés par les AOM/TCSP</a:t>
            </a:r>
          </a:p>
          <a:p>
            <a:pPr algn="ctr">
              <a:lnSpc>
                <a:spcPct val="107000"/>
              </a:lnSpc>
              <a:spcAft>
                <a:spcPts val="800"/>
              </a:spcAft>
            </a:pPr>
            <a:endParaRPr lang="fr-FR"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3490CA47-C5D2-C45D-00EB-0DDC46BBAC3C}"/>
              </a:ext>
            </a:extLst>
          </p:cNvPr>
          <p:cNvSpPr/>
          <p:nvPr/>
        </p:nvSpPr>
        <p:spPr>
          <a:xfrm>
            <a:off x="8035601" y="3039470"/>
            <a:ext cx="1845737" cy="779059"/>
          </a:xfrm>
          <a:prstGeom prst="rect">
            <a:avLst/>
          </a:prstGeom>
        </p:spPr>
        <p:txBody>
          <a:bodyPr wrap="square">
            <a:spAutoFit/>
          </a:bodyPr>
          <a:lstStyle/>
          <a:p>
            <a:pPr algn="ctr">
              <a:lnSpc>
                <a:spcPct val="107000"/>
              </a:lnSpc>
              <a:spcAft>
                <a:spcPts val="800"/>
              </a:spcAft>
            </a:pPr>
            <a:r>
              <a:rPr lang="fr-FR" sz="12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6% pour les agglos de moins de 100 000 </a:t>
            </a:r>
            <a:r>
              <a:rPr lang="fr-FR" sz="12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hab</a:t>
            </a:r>
            <a:endParaRPr lang="fr-FR" sz="1200"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endParaRPr lang="fr-FR" sz="12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268245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E02C4D-CD5D-4936-811C-405A7437951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E81E926-155B-BCF1-C588-199573BFBB75}"/>
              </a:ext>
            </a:extLst>
          </p:cNvPr>
          <p:cNvSpPr>
            <a:spLocks noGrp="1"/>
          </p:cNvSpPr>
          <p:nvPr>
            <p:ph type="title"/>
          </p:nvPr>
        </p:nvSpPr>
        <p:spPr>
          <a:xfrm>
            <a:off x="56456" y="-162874"/>
            <a:ext cx="9906000" cy="1011206"/>
          </a:xfrm>
        </p:spPr>
        <p:txBody>
          <a:bodyPr>
            <a:noAutofit/>
          </a:bodyPr>
          <a:lstStyle/>
          <a:p>
            <a:r>
              <a:rPr lang="fr-FR" sz="2800" b="1" dirty="0">
                <a:solidFill>
                  <a:srgbClr val="C00000"/>
                </a:solidFill>
              </a:rPr>
              <a:t>Le VM par habitant</a:t>
            </a:r>
          </a:p>
        </p:txBody>
      </p:sp>
      <p:sp>
        <p:nvSpPr>
          <p:cNvPr id="3" name="Espace réservé du numéro de diapositive 2">
            <a:extLst>
              <a:ext uri="{FF2B5EF4-FFF2-40B4-BE49-F238E27FC236}">
                <a16:creationId xmlns:a16="http://schemas.microsoft.com/office/drawing/2014/main" id="{8DA9BE9A-6CCC-2DE1-1A50-57E546C9CB59}"/>
              </a:ext>
            </a:extLst>
          </p:cNvPr>
          <p:cNvSpPr>
            <a:spLocks noGrp="1"/>
          </p:cNvSpPr>
          <p:nvPr>
            <p:ph type="sldNum" sz="quarter" idx="12"/>
          </p:nvPr>
        </p:nvSpPr>
        <p:spPr/>
        <p:txBody>
          <a:bodyPr/>
          <a:lstStyle/>
          <a:p>
            <a:fld id="{84C002C4-AF38-4167-B6A2-21C15645E4E0}" type="slidenum">
              <a:rPr lang="fr-FR" smtClean="0">
                <a:solidFill>
                  <a:prstClr val="black"/>
                </a:solidFill>
              </a:rPr>
              <a:pPr/>
              <a:t>14</a:t>
            </a:fld>
            <a:endParaRPr lang="fr-FR" dirty="0">
              <a:solidFill>
                <a:prstClr val="black"/>
              </a:solidFill>
            </a:endParaRPr>
          </a:p>
        </p:txBody>
      </p:sp>
      <p:graphicFrame>
        <p:nvGraphicFramePr>
          <p:cNvPr id="10" name="Graphique 9">
            <a:extLst>
              <a:ext uri="{FF2B5EF4-FFF2-40B4-BE49-F238E27FC236}">
                <a16:creationId xmlns:a16="http://schemas.microsoft.com/office/drawing/2014/main" id="{4AB99DFA-6DF2-632F-2F35-D5CF22D740E5}"/>
              </a:ext>
            </a:extLst>
          </p:cNvPr>
          <p:cNvGraphicFramePr>
            <a:graphicFrameLocks/>
          </p:cNvGraphicFramePr>
          <p:nvPr>
            <p:extLst>
              <p:ext uri="{D42A27DB-BD31-4B8C-83A1-F6EECF244321}">
                <p14:modId xmlns:p14="http://schemas.microsoft.com/office/powerpoint/2010/main" val="1438438338"/>
              </p:ext>
            </p:extLst>
          </p:nvPr>
        </p:nvGraphicFramePr>
        <p:xfrm>
          <a:off x="128464" y="838660"/>
          <a:ext cx="9577064" cy="503861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656280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A8076-3BDD-2CE6-A2F7-8E3A81D3ABB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14091C3-D207-F4D7-0D29-3F51F8C18E06}"/>
              </a:ext>
            </a:extLst>
          </p:cNvPr>
          <p:cNvSpPr>
            <a:spLocks noGrp="1"/>
          </p:cNvSpPr>
          <p:nvPr>
            <p:ph type="title"/>
          </p:nvPr>
        </p:nvSpPr>
        <p:spPr>
          <a:xfrm>
            <a:off x="-159568" y="97210"/>
            <a:ext cx="9906000" cy="1011206"/>
          </a:xfrm>
        </p:spPr>
        <p:txBody>
          <a:bodyPr>
            <a:noAutofit/>
          </a:bodyPr>
          <a:lstStyle/>
          <a:p>
            <a:r>
              <a:rPr lang="fr-FR" sz="2800" b="1" dirty="0">
                <a:solidFill>
                  <a:srgbClr val="C00000"/>
                </a:solidFill>
              </a:rPr>
              <a:t>Niveau moyen par habitant des contributions au financement des transports collectifs urbains, par catégorie de réseau, 2019 (euros/habitants)</a:t>
            </a:r>
          </a:p>
        </p:txBody>
      </p:sp>
      <p:sp>
        <p:nvSpPr>
          <p:cNvPr id="3" name="Espace réservé du numéro de diapositive 2">
            <a:extLst>
              <a:ext uri="{FF2B5EF4-FFF2-40B4-BE49-F238E27FC236}">
                <a16:creationId xmlns:a16="http://schemas.microsoft.com/office/drawing/2014/main" id="{80B765E2-79A8-8360-632C-3851D9630439}"/>
              </a:ext>
            </a:extLst>
          </p:cNvPr>
          <p:cNvSpPr>
            <a:spLocks noGrp="1"/>
          </p:cNvSpPr>
          <p:nvPr>
            <p:ph type="sldNum" sz="quarter" idx="12"/>
          </p:nvPr>
        </p:nvSpPr>
        <p:spPr/>
        <p:txBody>
          <a:bodyPr/>
          <a:lstStyle/>
          <a:p>
            <a:fld id="{84C002C4-AF38-4167-B6A2-21C15645E4E0}" type="slidenum">
              <a:rPr lang="fr-FR" smtClean="0">
                <a:solidFill>
                  <a:prstClr val="black"/>
                </a:solidFill>
              </a:rPr>
              <a:pPr/>
              <a:t>15</a:t>
            </a:fld>
            <a:endParaRPr lang="fr-FR" dirty="0">
              <a:solidFill>
                <a:prstClr val="black"/>
              </a:solidFill>
            </a:endParaRPr>
          </a:p>
        </p:txBody>
      </p:sp>
      <p:graphicFrame>
        <p:nvGraphicFramePr>
          <p:cNvPr id="4" name="Graphique 3">
            <a:extLst>
              <a:ext uri="{FF2B5EF4-FFF2-40B4-BE49-F238E27FC236}">
                <a16:creationId xmlns:a16="http://schemas.microsoft.com/office/drawing/2014/main" id="{40E63D3E-0715-4836-C91A-A4B223C6BE7E}"/>
              </a:ext>
            </a:extLst>
          </p:cNvPr>
          <p:cNvGraphicFramePr>
            <a:graphicFrameLocks/>
          </p:cNvGraphicFramePr>
          <p:nvPr>
            <p:extLst>
              <p:ext uri="{D42A27DB-BD31-4B8C-83A1-F6EECF244321}">
                <p14:modId xmlns:p14="http://schemas.microsoft.com/office/powerpoint/2010/main" val="316568992"/>
              </p:ext>
            </p:extLst>
          </p:nvPr>
        </p:nvGraphicFramePr>
        <p:xfrm>
          <a:off x="616968" y="947738"/>
          <a:ext cx="8352928" cy="496252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Tableau 4">
            <a:extLst>
              <a:ext uri="{FF2B5EF4-FFF2-40B4-BE49-F238E27FC236}">
                <a16:creationId xmlns:a16="http://schemas.microsoft.com/office/drawing/2014/main" id="{7DEBD05B-8626-F30C-17F0-10712B614C90}"/>
              </a:ext>
            </a:extLst>
          </p:cNvPr>
          <p:cNvGraphicFramePr>
            <a:graphicFrameLocks noGrp="1"/>
          </p:cNvGraphicFramePr>
          <p:nvPr/>
        </p:nvGraphicFramePr>
        <p:xfrm>
          <a:off x="5961112" y="1484784"/>
          <a:ext cx="3229446" cy="762000"/>
        </p:xfrm>
        <a:graphic>
          <a:graphicData uri="http://schemas.openxmlformats.org/drawingml/2006/table">
            <a:tbl>
              <a:tblPr/>
              <a:tblGrid>
                <a:gridCol w="188741">
                  <a:extLst>
                    <a:ext uri="{9D8B030D-6E8A-4147-A177-3AD203B41FA5}">
                      <a16:colId xmlns:a16="http://schemas.microsoft.com/office/drawing/2014/main" val="547202583"/>
                    </a:ext>
                  </a:extLst>
                </a:gridCol>
                <a:gridCol w="3040705">
                  <a:extLst>
                    <a:ext uri="{9D8B030D-6E8A-4147-A177-3AD203B41FA5}">
                      <a16:colId xmlns:a16="http://schemas.microsoft.com/office/drawing/2014/main" val="2022007309"/>
                    </a:ext>
                  </a:extLst>
                </a:gridCol>
              </a:tblGrid>
              <a:tr h="190500">
                <a:tc>
                  <a:txBody>
                    <a:bodyPr/>
                    <a:lstStyle/>
                    <a:p>
                      <a:pPr algn="l" fontAlgn="b">
                        <a:buNone/>
                      </a:pPr>
                      <a:r>
                        <a:rPr lang="fr-FR" sz="1100" b="0" i="0" u="none" strike="noStrike">
                          <a:solidFill>
                            <a:srgbClr val="000000"/>
                          </a:solidFill>
                          <a:effectLst/>
                          <a:latin typeface="Aptos Narrow" panose="020B0004020202020204" pitchFamily="34" charset="0"/>
                        </a:rPr>
                        <a:t>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fr-FR" sz="1100" b="0" i="0" u="none" strike="noStrike">
                          <a:solidFill>
                            <a:srgbClr val="000000"/>
                          </a:solidFill>
                          <a:effectLst/>
                          <a:latin typeface="Aptos Narrow" panose="020B0004020202020204" pitchFamily="34" charset="0"/>
                        </a:rPr>
                        <a:t>Plus de 100 000 habitants avec métro ou tramway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6820032"/>
                  </a:ext>
                </a:extLst>
              </a:tr>
              <a:tr h="190500">
                <a:tc>
                  <a:txBody>
                    <a:bodyPr/>
                    <a:lstStyle/>
                    <a:p>
                      <a:pPr algn="l" fontAlgn="b">
                        <a:buNone/>
                      </a:pPr>
                      <a:r>
                        <a:rPr lang="fr-FR" sz="1100" b="0" i="0" u="none" strike="noStrike">
                          <a:solidFill>
                            <a:srgbClr val="000000"/>
                          </a:solidFill>
                          <a:effectLst/>
                          <a:latin typeface="Aptos Narrow" panose="020B0004020202020204" pitchFamily="34" charset="0"/>
                        </a:rPr>
                        <a:t>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fr-FR" sz="1100" b="0" i="0" u="none" strike="noStrike">
                          <a:solidFill>
                            <a:srgbClr val="000000"/>
                          </a:solidFill>
                          <a:effectLst/>
                          <a:latin typeface="Aptos Narrow" panose="020B0004020202020204" pitchFamily="34" charset="0"/>
                        </a:rPr>
                        <a:t>Plus de 100 000 habitants sans métro ou tramway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59655368"/>
                  </a:ext>
                </a:extLst>
              </a:tr>
              <a:tr h="190500">
                <a:tc>
                  <a:txBody>
                    <a:bodyPr/>
                    <a:lstStyle/>
                    <a:p>
                      <a:pPr algn="l" fontAlgn="b">
                        <a:buNone/>
                      </a:pPr>
                      <a:r>
                        <a:rPr lang="fr-FR" sz="1100" b="0" i="0" u="none" strike="noStrike">
                          <a:solidFill>
                            <a:srgbClr val="000000"/>
                          </a:solidFill>
                          <a:effectLst/>
                          <a:latin typeface="Aptos Narrow" panose="020B0004020202020204" pitchFamily="34" charset="0"/>
                        </a:rPr>
                        <a:t>B</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fr-FR" sz="1100" b="0" i="0" u="none" strike="noStrike">
                          <a:solidFill>
                            <a:srgbClr val="000000"/>
                          </a:solidFill>
                          <a:effectLst/>
                          <a:latin typeface="Aptos Narrow" panose="020B0004020202020204" pitchFamily="34" charset="0"/>
                        </a:rPr>
                        <a:t>Entre 50 000 et 100 000 habitants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0812044"/>
                  </a:ext>
                </a:extLst>
              </a:tr>
              <a:tr h="190500">
                <a:tc>
                  <a:txBody>
                    <a:bodyPr/>
                    <a:lstStyle/>
                    <a:p>
                      <a:pPr algn="l" fontAlgn="b">
                        <a:buNone/>
                      </a:pPr>
                      <a:r>
                        <a:rPr lang="fr-FR" sz="1100" b="0" i="0" u="none" strike="noStrike">
                          <a:solidFill>
                            <a:srgbClr val="000000"/>
                          </a:solidFill>
                          <a:effectLst/>
                          <a:latin typeface="Aptos Narrow" panose="020B0004020202020204" pitchFamily="34" charset="0"/>
                        </a:rPr>
                        <a:t>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fr-FR" sz="1100" b="0" i="0" u="none" strike="noStrike" dirty="0">
                          <a:solidFill>
                            <a:srgbClr val="000000"/>
                          </a:solidFill>
                          <a:effectLst/>
                          <a:latin typeface="Aptos Narrow" panose="020B0004020202020204" pitchFamily="34" charset="0"/>
                        </a:rPr>
                        <a:t>Moins de 50 000 habitants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35603265"/>
                  </a:ext>
                </a:extLst>
              </a:tr>
            </a:tbl>
          </a:graphicData>
        </a:graphic>
      </p:graphicFrame>
      <p:graphicFrame>
        <p:nvGraphicFramePr>
          <p:cNvPr id="7" name="Tableau 6">
            <a:extLst>
              <a:ext uri="{FF2B5EF4-FFF2-40B4-BE49-F238E27FC236}">
                <a16:creationId xmlns:a16="http://schemas.microsoft.com/office/drawing/2014/main" id="{ECFD2CA9-3EC1-7F1D-2509-FFBCEDF3EA52}"/>
              </a:ext>
            </a:extLst>
          </p:cNvPr>
          <p:cNvGraphicFramePr>
            <a:graphicFrameLocks noGrp="1"/>
          </p:cNvGraphicFramePr>
          <p:nvPr/>
        </p:nvGraphicFramePr>
        <p:xfrm>
          <a:off x="629203" y="6006912"/>
          <a:ext cx="7920879" cy="200497"/>
        </p:xfrm>
        <a:graphic>
          <a:graphicData uri="http://schemas.openxmlformats.org/drawingml/2006/table">
            <a:tbl>
              <a:tblPr>
                <a:tableStyleId>{5C22544A-7EE6-4342-B048-85BDC9FD1C3A}</a:tableStyleId>
              </a:tblPr>
              <a:tblGrid>
                <a:gridCol w="7920879">
                  <a:extLst>
                    <a:ext uri="{9D8B030D-6E8A-4147-A177-3AD203B41FA5}">
                      <a16:colId xmlns:a16="http://schemas.microsoft.com/office/drawing/2014/main" val="3818951232"/>
                    </a:ext>
                  </a:extLst>
                </a:gridCol>
              </a:tblGrid>
              <a:tr h="200497">
                <a:tc>
                  <a:txBody>
                    <a:bodyPr/>
                    <a:lstStyle/>
                    <a:p>
                      <a:pPr algn="l" fontAlgn="b">
                        <a:buNone/>
                      </a:pPr>
                      <a:r>
                        <a:rPr lang="fr-FR" sz="800" u="none" strike="noStrike" dirty="0">
                          <a:effectLst/>
                        </a:rPr>
                        <a:t>Source : Cour des Comptes, enquête TCU (DGITM-</a:t>
                      </a:r>
                      <a:r>
                        <a:rPr lang="fr-FR" sz="800" u="none" strike="noStrike" dirty="0" err="1">
                          <a:effectLst/>
                        </a:rPr>
                        <a:t>Cerema</a:t>
                      </a:r>
                      <a:r>
                        <a:rPr lang="fr-FR" sz="800" u="none" strike="noStrike" dirty="0">
                          <a:effectLst/>
                        </a:rPr>
                        <a:t>-</a:t>
                      </a:r>
                      <a:r>
                        <a:rPr lang="fr-FR" sz="800" u="none" strike="noStrike" dirty="0" err="1">
                          <a:effectLst/>
                        </a:rPr>
                        <a:t>Gart</a:t>
                      </a:r>
                      <a:r>
                        <a:rPr lang="fr-FR" sz="800" u="none" strike="noStrike" dirty="0">
                          <a:effectLst/>
                        </a:rPr>
                        <a:t>-UTPF), IDFM. Somme des ressources divisée par la somme des habitants dans le périmètre administratif de l'AOM</a:t>
                      </a:r>
                      <a:endParaRPr lang="fr-FR" sz="800" b="0" i="0" u="none" strike="noStrike" dirty="0">
                        <a:solidFill>
                          <a:srgbClr val="000000"/>
                        </a:solidFill>
                        <a:effectLst/>
                        <a:latin typeface="Aptos Narrow" panose="020B0004020202020204" pitchFamily="34" charset="0"/>
                      </a:endParaRPr>
                    </a:p>
                  </a:txBody>
                  <a:tcPr marL="6757" marR="6757" marT="6757" marB="0" anchor="b"/>
                </a:tc>
                <a:extLst>
                  <a:ext uri="{0D108BD9-81ED-4DB2-BD59-A6C34878D82A}">
                    <a16:rowId xmlns:a16="http://schemas.microsoft.com/office/drawing/2014/main" val="3657641246"/>
                  </a:ext>
                </a:extLst>
              </a:tr>
            </a:tbl>
          </a:graphicData>
        </a:graphic>
      </p:graphicFrame>
    </p:spTree>
    <p:extLst>
      <p:ext uri="{BB962C8B-B14F-4D97-AF65-F5344CB8AC3E}">
        <p14:creationId xmlns:p14="http://schemas.microsoft.com/office/powerpoint/2010/main" val="29874042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A50C9D-B55C-D5E5-98B6-B7A94F5358F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40775CD-A592-75C6-65E3-772DCE6B35AA}"/>
              </a:ext>
            </a:extLst>
          </p:cNvPr>
          <p:cNvSpPr>
            <a:spLocks noGrp="1"/>
          </p:cNvSpPr>
          <p:nvPr>
            <p:ph type="title"/>
          </p:nvPr>
        </p:nvSpPr>
        <p:spPr>
          <a:xfrm>
            <a:off x="-87560" y="-66464"/>
            <a:ext cx="9906000" cy="1011206"/>
          </a:xfrm>
        </p:spPr>
        <p:txBody>
          <a:bodyPr>
            <a:noAutofit/>
          </a:bodyPr>
          <a:lstStyle/>
          <a:p>
            <a:r>
              <a:rPr lang="fr-FR" sz="2800" b="1" dirty="0">
                <a:solidFill>
                  <a:srgbClr val="C00000"/>
                </a:solidFill>
              </a:rPr>
              <a:t>Le VM représente 46% des ressources financières des AOM</a:t>
            </a:r>
          </a:p>
        </p:txBody>
      </p:sp>
      <p:sp>
        <p:nvSpPr>
          <p:cNvPr id="3" name="Espace réservé du numéro de diapositive 2">
            <a:extLst>
              <a:ext uri="{FF2B5EF4-FFF2-40B4-BE49-F238E27FC236}">
                <a16:creationId xmlns:a16="http://schemas.microsoft.com/office/drawing/2014/main" id="{7A3249A9-18BE-CC1E-5113-96AD3A9DB92B}"/>
              </a:ext>
            </a:extLst>
          </p:cNvPr>
          <p:cNvSpPr>
            <a:spLocks noGrp="1"/>
          </p:cNvSpPr>
          <p:nvPr>
            <p:ph type="sldNum" sz="quarter" idx="12"/>
          </p:nvPr>
        </p:nvSpPr>
        <p:spPr/>
        <p:txBody>
          <a:bodyPr/>
          <a:lstStyle/>
          <a:p>
            <a:fld id="{84C002C4-AF38-4167-B6A2-21C15645E4E0}" type="slidenum">
              <a:rPr lang="fr-FR" smtClean="0">
                <a:solidFill>
                  <a:prstClr val="black"/>
                </a:solidFill>
              </a:rPr>
              <a:pPr/>
              <a:t>16</a:t>
            </a:fld>
            <a:endParaRPr lang="fr-FR" dirty="0">
              <a:solidFill>
                <a:prstClr val="black"/>
              </a:solidFill>
            </a:endParaRPr>
          </a:p>
        </p:txBody>
      </p:sp>
      <p:pic>
        <p:nvPicPr>
          <p:cNvPr id="5" name="Image 4">
            <a:extLst>
              <a:ext uri="{FF2B5EF4-FFF2-40B4-BE49-F238E27FC236}">
                <a16:creationId xmlns:a16="http://schemas.microsoft.com/office/drawing/2014/main" id="{24EA8D26-7906-632C-658E-135EC16E2161}"/>
              </a:ext>
            </a:extLst>
          </p:cNvPr>
          <p:cNvPicPr>
            <a:picLocks noChangeAspect="1"/>
          </p:cNvPicPr>
          <p:nvPr/>
        </p:nvPicPr>
        <p:blipFill>
          <a:blip r:embed="rId2"/>
          <a:stretch>
            <a:fillRect/>
          </a:stretch>
        </p:blipFill>
        <p:spPr>
          <a:xfrm>
            <a:off x="1099599" y="1171260"/>
            <a:ext cx="7706801" cy="4515480"/>
          </a:xfrm>
          <a:prstGeom prst="rect">
            <a:avLst/>
          </a:prstGeom>
        </p:spPr>
      </p:pic>
    </p:spTree>
    <p:extLst>
      <p:ext uri="{BB962C8B-B14F-4D97-AF65-F5344CB8AC3E}">
        <p14:creationId xmlns:p14="http://schemas.microsoft.com/office/powerpoint/2010/main" val="26294728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E3D333-CFA7-9AEE-069C-36A0EB873C3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DB99D5B-ABAD-1A73-FEA1-5C8F5689A530}"/>
              </a:ext>
            </a:extLst>
          </p:cNvPr>
          <p:cNvSpPr>
            <a:spLocks noGrp="1"/>
          </p:cNvSpPr>
          <p:nvPr>
            <p:ph type="title"/>
          </p:nvPr>
        </p:nvSpPr>
        <p:spPr>
          <a:xfrm>
            <a:off x="-159568" y="97210"/>
            <a:ext cx="9906000" cy="1011206"/>
          </a:xfrm>
        </p:spPr>
        <p:txBody>
          <a:bodyPr>
            <a:noAutofit/>
          </a:bodyPr>
          <a:lstStyle/>
          <a:p>
            <a:r>
              <a:rPr lang="fr-FR" sz="2800" b="1" dirty="0">
                <a:solidFill>
                  <a:srgbClr val="C00000"/>
                </a:solidFill>
              </a:rPr>
              <a:t>Répartition des ressources</a:t>
            </a:r>
          </a:p>
        </p:txBody>
      </p:sp>
      <p:sp>
        <p:nvSpPr>
          <p:cNvPr id="3" name="Espace réservé du numéro de diapositive 2">
            <a:extLst>
              <a:ext uri="{FF2B5EF4-FFF2-40B4-BE49-F238E27FC236}">
                <a16:creationId xmlns:a16="http://schemas.microsoft.com/office/drawing/2014/main" id="{A14C081C-8705-1070-B5A2-0CC03AB174BC}"/>
              </a:ext>
            </a:extLst>
          </p:cNvPr>
          <p:cNvSpPr>
            <a:spLocks noGrp="1"/>
          </p:cNvSpPr>
          <p:nvPr>
            <p:ph type="sldNum" sz="quarter" idx="12"/>
          </p:nvPr>
        </p:nvSpPr>
        <p:spPr/>
        <p:txBody>
          <a:bodyPr/>
          <a:lstStyle/>
          <a:p>
            <a:fld id="{84C002C4-AF38-4167-B6A2-21C15645E4E0}" type="slidenum">
              <a:rPr lang="fr-FR" smtClean="0">
                <a:solidFill>
                  <a:prstClr val="black"/>
                </a:solidFill>
              </a:rPr>
              <a:pPr/>
              <a:t>17</a:t>
            </a:fld>
            <a:endParaRPr lang="fr-FR" dirty="0">
              <a:solidFill>
                <a:prstClr val="black"/>
              </a:solidFill>
            </a:endParaRPr>
          </a:p>
        </p:txBody>
      </p:sp>
      <p:pic>
        <p:nvPicPr>
          <p:cNvPr id="6" name="Image 5">
            <a:extLst>
              <a:ext uri="{FF2B5EF4-FFF2-40B4-BE49-F238E27FC236}">
                <a16:creationId xmlns:a16="http://schemas.microsoft.com/office/drawing/2014/main" id="{7EE22FA2-8CAE-44E7-7BB7-B02FC334A834}"/>
              </a:ext>
            </a:extLst>
          </p:cNvPr>
          <p:cNvPicPr>
            <a:picLocks noChangeAspect="1"/>
          </p:cNvPicPr>
          <p:nvPr/>
        </p:nvPicPr>
        <p:blipFill>
          <a:blip r:embed="rId2"/>
          <a:stretch>
            <a:fillRect/>
          </a:stretch>
        </p:blipFill>
        <p:spPr>
          <a:xfrm>
            <a:off x="52289" y="972721"/>
            <a:ext cx="5112568" cy="2484963"/>
          </a:xfrm>
          <a:prstGeom prst="rect">
            <a:avLst/>
          </a:prstGeom>
        </p:spPr>
      </p:pic>
      <p:sp>
        <p:nvSpPr>
          <p:cNvPr id="10" name="ZoneTexte 9">
            <a:extLst>
              <a:ext uri="{FF2B5EF4-FFF2-40B4-BE49-F238E27FC236}">
                <a16:creationId xmlns:a16="http://schemas.microsoft.com/office/drawing/2014/main" id="{0A367D96-DD38-9B5E-9FA7-20367D12B65F}"/>
              </a:ext>
            </a:extLst>
          </p:cNvPr>
          <p:cNvSpPr txBox="1"/>
          <p:nvPr/>
        </p:nvSpPr>
        <p:spPr>
          <a:xfrm>
            <a:off x="5376714" y="1116332"/>
            <a:ext cx="4337470" cy="1200329"/>
          </a:xfrm>
          <a:prstGeom prst="rect">
            <a:avLst/>
          </a:prstGeom>
          <a:noFill/>
        </p:spPr>
        <p:txBody>
          <a:bodyPr wrap="square">
            <a:spAutoFit/>
          </a:bodyPr>
          <a:lstStyle/>
          <a:p>
            <a:pPr algn="ctr"/>
            <a:r>
              <a:rPr lang="fr-FR" dirty="0"/>
              <a:t>Répartition des ressources pour financer le coût total du transport</a:t>
            </a:r>
          </a:p>
          <a:p>
            <a:pPr algn="ctr"/>
            <a:r>
              <a:rPr lang="fr-FR" dirty="0"/>
              <a:t>public urbain d’Île-de-France, entre 2013 et 2024</a:t>
            </a:r>
          </a:p>
        </p:txBody>
      </p:sp>
      <p:sp>
        <p:nvSpPr>
          <p:cNvPr id="11" name="ZoneTexte 10">
            <a:extLst>
              <a:ext uri="{FF2B5EF4-FFF2-40B4-BE49-F238E27FC236}">
                <a16:creationId xmlns:a16="http://schemas.microsoft.com/office/drawing/2014/main" id="{94D2D8A0-A61C-A264-4C45-8EF5FA248223}"/>
              </a:ext>
            </a:extLst>
          </p:cNvPr>
          <p:cNvSpPr txBox="1"/>
          <p:nvPr/>
        </p:nvSpPr>
        <p:spPr>
          <a:xfrm>
            <a:off x="200472" y="4001346"/>
            <a:ext cx="4337470" cy="923330"/>
          </a:xfrm>
          <a:prstGeom prst="rect">
            <a:avLst/>
          </a:prstGeom>
          <a:noFill/>
        </p:spPr>
        <p:txBody>
          <a:bodyPr wrap="square">
            <a:spAutoFit/>
          </a:bodyPr>
          <a:lstStyle/>
          <a:p>
            <a:r>
              <a:rPr lang="fr-FR" dirty="0"/>
              <a:t>Répartition des ressources pour financer le coût total du transport</a:t>
            </a:r>
          </a:p>
          <a:p>
            <a:r>
              <a:rPr lang="fr-FR" dirty="0"/>
              <a:t>collectif urbain hors IDF, entre 1996 et 2022</a:t>
            </a:r>
          </a:p>
        </p:txBody>
      </p:sp>
      <p:graphicFrame>
        <p:nvGraphicFramePr>
          <p:cNvPr id="4" name="Graphique 3">
            <a:extLst>
              <a:ext uri="{FF2B5EF4-FFF2-40B4-BE49-F238E27FC236}">
                <a16:creationId xmlns:a16="http://schemas.microsoft.com/office/drawing/2014/main" id="{CA08623D-1991-1229-A5FD-D36E3F78143D}"/>
              </a:ext>
            </a:extLst>
          </p:cNvPr>
          <p:cNvGraphicFramePr>
            <a:graphicFrameLocks/>
          </p:cNvGraphicFramePr>
          <p:nvPr/>
        </p:nvGraphicFramePr>
        <p:xfrm>
          <a:off x="4864156" y="3356992"/>
          <a:ext cx="4572000" cy="2743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914669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12C8B9-6A8E-44E4-03E6-34B59A588D3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2C81986-E402-5C04-81C8-AB73B37C3C0C}"/>
              </a:ext>
            </a:extLst>
          </p:cNvPr>
          <p:cNvSpPr>
            <a:spLocks noGrp="1"/>
          </p:cNvSpPr>
          <p:nvPr>
            <p:ph type="title"/>
          </p:nvPr>
        </p:nvSpPr>
        <p:spPr>
          <a:xfrm>
            <a:off x="-159568" y="97210"/>
            <a:ext cx="9906000" cy="1011206"/>
          </a:xfrm>
        </p:spPr>
        <p:txBody>
          <a:bodyPr>
            <a:noAutofit/>
          </a:bodyPr>
          <a:lstStyle/>
          <a:p>
            <a:r>
              <a:rPr lang="fr-FR" sz="2800" b="1" dirty="0">
                <a:solidFill>
                  <a:srgbClr val="C00000"/>
                </a:solidFill>
              </a:rPr>
              <a:t>Versement mobilité 2024/habitant sur les agglomérations avec Métro et/ou Tramway </a:t>
            </a:r>
          </a:p>
        </p:txBody>
      </p:sp>
      <p:sp>
        <p:nvSpPr>
          <p:cNvPr id="3" name="Espace réservé du numéro de diapositive 2">
            <a:extLst>
              <a:ext uri="{FF2B5EF4-FFF2-40B4-BE49-F238E27FC236}">
                <a16:creationId xmlns:a16="http://schemas.microsoft.com/office/drawing/2014/main" id="{D2B6865C-B119-8A92-0743-6B44CB4683D8}"/>
              </a:ext>
            </a:extLst>
          </p:cNvPr>
          <p:cNvSpPr>
            <a:spLocks noGrp="1"/>
          </p:cNvSpPr>
          <p:nvPr>
            <p:ph type="sldNum" sz="quarter" idx="12"/>
          </p:nvPr>
        </p:nvSpPr>
        <p:spPr/>
        <p:txBody>
          <a:bodyPr/>
          <a:lstStyle/>
          <a:p>
            <a:fld id="{84C002C4-AF38-4167-B6A2-21C15645E4E0}" type="slidenum">
              <a:rPr lang="fr-FR" smtClean="0">
                <a:solidFill>
                  <a:prstClr val="black"/>
                </a:solidFill>
              </a:rPr>
              <a:pPr/>
              <a:t>18</a:t>
            </a:fld>
            <a:endParaRPr lang="fr-FR" dirty="0">
              <a:solidFill>
                <a:prstClr val="black"/>
              </a:solidFill>
            </a:endParaRPr>
          </a:p>
        </p:txBody>
      </p:sp>
      <p:graphicFrame>
        <p:nvGraphicFramePr>
          <p:cNvPr id="6" name="Graphique 5">
            <a:extLst>
              <a:ext uri="{FF2B5EF4-FFF2-40B4-BE49-F238E27FC236}">
                <a16:creationId xmlns:a16="http://schemas.microsoft.com/office/drawing/2014/main" id="{3E7A57F4-DD90-959F-7A12-BDE77D437C0B}"/>
              </a:ext>
            </a:extLst>
          </p:cNvPr>
          <p:cNvGraphicFramePr>
            <a:graphicFrameLocks/>
          </p:cNvGraphicFramePr>
          <p:nvPr>
            <p:extLst>
              <p:ext uri="{D42A27DB-BD31-4B8C-83A1-F6EECF244321}">
                <p14:modId xmlns:p14="http://schemas.microsoft.com/office/powerpoint/2010/main" val="3701307501"/>
              </p:ext>
            </p:extLst>
          </p:nvPr>
        </p:nvGraphicFramePr>
        <p:xfrm>
          <a:off x="416496" y="877618"/>
          <a:ext cx="8568952" cy="528768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389328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17A07-C0B7-3BBA-9330-6149057841F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CF1B47B-2B6A-1E21-6BA6-972D1BDCD3F8}"/>
              </a:ext>
            </a:extLst>
          </p:cNvPr>
          <p:cNvSpPr>
            <a:spLocks noGrp="1"/>
          </p:cNvSpPr>
          <p:nvPr>
            <p:ph type="title"/>
          </p:nvPr>
        </p:nvSpPr>
        <p:spPr>
          <a:xfrm>
            <a:off x="-468052" y="-431589"/>
            <a:ext cx="10842104" cy="1011206"/>
          </a:xfrm>
        </p:spPr>
        <p:txBody>
          <a:bodyPr>
            <a:noAutofit/>
          </a:bodyPr>
          <a:lstStyle/>
          <a:p>
            <a:br>
              <a:rPr lang="fr-FR" dirty="0"/>
            </a:br>
            <a:r>
              <a:rPr lang="fr-FR" sz="2800" b="1" dirty="0">
                <a:solidFill>
                  <a:srgbClr val="C00000"/>
                </a:solidFill>
              </a:rPr>
              <a:t>rendement du versement mobilité pour les 60 principales autorités organisatrices des mobilités, 2023</a:t>
            </a:r>
          </a:p>
        </p:txBody>
      </p:sp>
      <p:sp>
        <p:nvSpPr>
          <p:cNvPr id="3" name="Espace réservé du numéro de diapositive 2">
            <a:extLst>
              <a:ext uri="{FF2B5EF4-FFF2-40B4-BE49-F238E27FC236}">
                <a16:creationId xmlns:a16="http://schemas.microsoft.com/office/drawing/2014/main" id="{1D98C8FA-8A29-7152-12AB-1B3B8929451C}"/>
              </a:ext>
            </a:extLst>
          </p:cNvPr>
          <p:cNvSpPr>
            <a:spLocks noGrp="1"/>
          </p:cNvSpPr>
          <p:nvPr>
            <p:ph type="sldNum" sz="quarter" idx="12"/>
          </p:nvPr>
        </p:nvSpPr>
        <p:spPr/>
        <p:txBody>
          <a:bodyPr/>
          <a:lstStyle/>
          <a:p>
            <a:fld id="{84C002C4-AF38-4167-B6A2-21C15645E4E0}" type="slidenum">
              <a:rPr lang="fr-FR" smtClean="0">
                <a:solidFill>
                  <a:prstClr val="black"/>
                </a:solidFill>
              </a:rPr>
              <a:pPr/>
              <a:t>19</a:t>
            </a:fld>
            <a:endParaRPr lang="fr-FR" dirty="0">
              <a:solidFill>
                <a:prstClr val="black"/>
              </a:solidFill>
            </a:endParaRPr>
          </a:p>
        </p:txBody>
      </p:sp>
      <p:pic>
        <p:nvPicPr>
          <p:cNvPr id="5" name="Image 4">
            <a:extLst>
              <a:ext uri="{FF2B5EF4-FFF2-40B4-BE49-F238E27FC236}">
                <a16:creationId xmlns:a16="http://schemas.microsoft.com/office/drawing/2014/main" id="{7657B131-E44C-C968-4411-AE0CD1F7F048}"/>
              </a:ext>
            </a:extLst>
          </p:cNvPr>
          <p:cNvPicPr>
            <a:picLocks noChangeAspect="1"/>
          </p:cNvPicPr>
          <p:nvPr/>
        </p:nvPicPr>
        <p:blipFill>
          <a:blip r:embed="rId2"/>
          <a:stretch>
            <a:fillRect/>
          </a:stretch>
        </p:blipFill>
        <p:spPr>
          <a:xfrm>
            <a:off x="0" y="748586"/>
            <a:ext cx="5982535" cy="5325218"/>
          </a:xfrm>
          <a:prstGeom prst="rect">
            <a:avLst/>
          </a:prstGeom>
        </p:spPr>
      </p:pic>
      <p:sp>
        <p:nvSpPr>
          <p:cNvPr id="8" name="ZoneTexte 7">
            <a:extLst>
              <a:ext uri="{FF2B5EF4-FFF2-40B4-BE49-F238E27FC236}">
                <a16:creationId xmlns:a16="http://schemas.microsoft.com/office/drawing/2014/main" id="{B7FE4196-D51D-70C4-7651-A7E178D9D4C5}"/>
              </a:ext>
            </a:extLst>
          </p:cNvPr>
          <p:cNvSpPr txBox="1"/>
          <p:nvPr/>
        </p:nvSpPr>
        <p:spPr>
          <a:xfrm>
            <a:off x="5982535" y="980728"/>
            <a:ext cx="3822201" cy="4401205"/>
          </a:xfrm>
          <a:prstGeom prst="rect">
            <a:avLst/>
          </a:prstGeom>
          <a:noFill/>
        </p:spPr>
        <p:txBody>
          <a:bodyPr wrap="square">
            <a:spAutoFit/>
          </a:bodyPr>
          <a:lstStyle/>
          <a:p>
            <a:pPr algn="just"/>
            <a:r>
              <a:rPr lang="fr-FR" sz="1400" dirty="0">
                <a:solidFill>
                  <a:srgbClr val="000000"/>
                </a:solidFill>
                <a:latin typeface="+mj-lt"/>
              </a:rPr>
              <a:t>C</a:t>
            </a:r>
            <a:r>
              <a:rPr lang="fr-FR" sz="1400" b="0" i="0" u="none" strike="noStrike" baseline="0" dirty="0">
                <a:solidFill>
                  <a:srgbClr val="000000"/>
                </a:solidFill>
                <a:latin typeface="+mj-lt"/>
              </a:rPr>
              <a:t>ertaines AOM, comme l’IDF, Lyon, Toulouse, Nantes, Rennes, bénéficient d’un rendement compris entre 140 et 160 € par point de VM par habitant, alors que pour d’autres AOM, il est moitié moindre </a:t>
            </a:r>
          </a:p>
          <a:p>
            <a:pPr algn="just"/>
            <a:endParaRPr lang="fr-FR" sz="1400" dirty="0">
              <a:solidFill>
                <a:srgbClr val="000000"/>
              </a:solidFill>
              <a:latin typeface="+mj-lt"/>
            </a:endParaRPr>
          </a:p>
          <a:p>
            <a:pPr algn="just"/>
            <a:r>
              <a:rPr lang="fr-FR" sz="1400" dirty="0">
                <a:latin typeface="+mj-lt"/>
              </a:rPr>
              <a:t>le taux maximal de 2 % est atteint dans la totalité des métropoles et dans presque la moitié des AOM de plus de 100 000 habitants. Par ailleurs, la totalité des AOM avec transport collectif en site propre (A+) appliquent le taux maximal. Lyon et l’Île-de-France sont des cas particuliers, où le VM est différencié sur le territoire, avec un taux plafond atteint dans la zone centrale et en cours de convergence dans les autres zones, laissant également peu de marges de manœuvre. Pour les principales AOM, le versement mobilité ne constitue plus la variable d’ajustement des politiques de transport urbain qu’il a pu être auparavant </a:t>
            </a:r>
          </a:p>
        </p:txBody>
      </p:sp>
    </p:spTree>
    <p:extLst>
      <p:ext uri="{BB962C8B-B14F-4D97-AF65-F5344CB8AC3E}">
        <p14:creationId xmlns:p14="http://schemas.microsoft.com/office/powerpoint/2010/main" val="11026641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FEAB84-625E-F261-6364-6822DDAD9DC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899CA51-2211-D488-51A6-6AB3E61A6A99}"/>
              </a:ext>
            </a:extLst>
          </p:cNvPr>
          <p:cNvSpPr>
            <a:spLocks noGrp="1"/>
          </p:cNvSpPr>
          <p:nvPr>
            <p:ph type="title"/>
          </p:nvPr>
        </p:nvSpPr>
        <p:spPr>
          <a:xfrm>
            <a:off x="0" y="-118770"/>
            <a:ext cx="9906000" cy="1011206"/>
          </a:xfrm>
        </p:spPr>
        <p:txBody>
          <a:bodyPr>
            <a:noAutofit/>
          </a:bodyPr>
          <a:lstStyle/>
          <a:p>
            <a:r>
              <a:rPr lang="fr-FR" sz="2800" b="1" dirty="0">
                <a:solidFill>
                  <a:srgbClr val="C00000"/>
                </a:solidFill>
              </a:rPr>
              <a:t>Le versement mobilité : quelques notions fondamentales</a:t>
            </a:r>
          </a:p>
        </p:txBody>
      </p:sp>
      <p:sp>
        <p:nvSpPr>
          <p:cNvPr id="3" name="Espace réservé du numéro de diapositive 2">
            <a:extLst>
              <a:ext uri="{FF2B5EF4-FFF2-40B4-BE49-F238E27FC236}">
                <a16:creationId xmlns:a16="http://schemas.microsoft.com/office/drawing/2014/main" id="{DB36F227-C7C4-FEAE-A9DE-4E01E5601393}"/>
              </a:ext>
            </a:extLst>
          </p:cNvPr>
          <p:cNvSpPr>
            <a:spLocks noGrp="1"/>
          </p:cNvSpPr>
          <p:nvPr>
            <p:ph type="sldNum" sz="quarter" idx="12"/>
          </p:nvPr>
        </p:nvSpPr>
        <p:spPr/>
        <p:txBody>
          <a:bodyPr/>
          <a:lstStyle/>
          <a:p>
            <a:fld id="{84C002C4-AF38-4167-B6A2-21C15645E4E0}" type="slidenum">
              <a:rPr lang="fr-FR" smtClean="0">
                <a:solidFill>
                  <a:prstClr val="black"/>
                </a:solidFill>
              </a:rPr>
              <a:pPr/>
              <a:t>2</a:t>
            </a:fld>
            <a:endParaRPr lang="fr-FR" dirty="0">
              <a:solidFill>
                <a:prstClr val="black"/>
              </a:solidFill>
            </a:endParaRPr>
          </a:p>
        </p:txBody>
      </p:sp>
      <p:sp>
        <p:nvSpPr>
          <p:cNvPr id="4" name="Rectangle 3">
            <a:extLst>
              <a:ext uri="{FF2B5EF4-FFF2-40B4-BE49-F238E27FC236}">
                <a16:creationId xmlns:a16="http://schemas.microsoft.com/office/drawing/2014/main" id="{B342C62D-0537-FA9E-F59D-5FBD196E495E}"/>
              </a:ext>
            </a:extLst>
          </p:cNvPr>
          <p:cNvSpPr/>
          <p:nvPr/>
        </p:nvSpPr>
        <p:spPr>
          <a:xfrm>
            <a:off x="4138542" y="866898"/>
            <a:ext cx="5639348" cy="68216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dirty="0"/>
              <a:t>Part des déplacements en TCU liés à un motif professionnel en 2019 : 32 % au niveau national, et de 44 % en Île-de-France</a:t>
            </a:r>
          </a:p>
        </p:txBody>
      </p:sp>
      <p:sp>
        <p:nvSpPr>
          <p:cNvPr id="7" name="Rectangle 6">
            <a:extLst>
              <a:ext uri="{FF2B5EF4-FFF2-40B4-BE49-F238E27FC236}">
                <a16:creationId xmlns:a16="http://schemas.microsoft.com/office/drawing/2014/main" id="{0F1D7F85-B672-21DE-B20E-C9E4287AB1A1}"/>
              </a:ext>
            </a:extLst>
          </p:cNvPr>
          <p:cNvSpPr/>
          <p:nvPr/>
        </p:nvSpPr>
        <p:spPr>
          <a:xfrm>
            <a:off x="4162214" y="1999274"/>
            <a:ext cx="5615675" cy="142916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dirty="0"/>
              <a:t>Jusqu’en 2021 :   le versement transport finance les transports urbains (a minima une ligne de transport en commun régulière)</a:t>
            </a:r>
          </a:p>
          <a:p>
            <a:pPr algn="ctr"/>
            <a:endParaRPr lang="fr-FR" sz="1600" dirty="0"/>
          </a:p>
          <a:p>
            <a:pPr algn="ctr"/>
            <a:r>
              <a:rPr lang="fr-FR" sz="1600" dirty="0"/>
              <a:t>A partir de 2021 : le versement mobilité finance plus largement les services de mobilité (inclut notamment vélo, covoiturage…)</a:t>
            </a:r>
          </a:p>
        </p:txBody>
      </p:sp>
      <p:sp>
        <p:nvSpPr>
          <p:cNvPr id="10" name="Rectangle 9">
            <a:extLst>
              <a:ext uri="{FF2B5EF4-FFF2-40B4-BE49-F238E27FC236}">
                <a16:creationId xmlns:a16="http://schemas.microsoft.com/office/drawing/2014/main" id="{D23AA0B2-0EBC-766B-A4DE-B9E3BCCEB66E}"/>
              </a:ext>
            </a:extLst>
          </p:cNvPr>
          <p:cNvSpPr/>
          <p:nvPr/>
        </p:nvSpPr>
        <p:spPr>
          <a:xfrm>
            <a:off x="128110" y="2278245"/>
            <a:ext cx="3520794" cy="75608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dirty="0"/>
              <a:t>Un impôt affecté</a:t>
            </a:r>
          </a:p>
        </p:txBody>
      </p:sp>
      <p:sp>
        <p:nvSpPr>
          <p:cNvPr id="13" name="Rectangle 12">
            <a:extLst>
              <a:ext uri="{FF2B5EF4-FFF2-40B4-BE49-F238E27FC236}">
                <a16:creationId xmlns:a16="http://schemas.microsoft.com/office/drawing/2014/main" id="{CDCC321A-4887-53B9-FDBE-368BFE5050B8}"/>
              </a:ext>
            </a:extLst>
          </p:cNvPr>
          <p:cNvSpPr/>
          <p:nvPr/>
        </p:nvSpPr>
        <p:spPr>
          <a:xfrm>
            <a:off x="128110" y="821943"/>
            <a:ext cx="3520794" cy="89363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dirty="0"/>
              <a:t>Un impôt de production mis à la charge des entreprises sur le motif qu’elles retirent un avantage direct ou indirect du service de transport</a:t>
            </a:r>
          </a:p>
        </p:txBody>
      </p:sp>
      <p:sp>
        <p:nvSpPr>
          <p:cNvPr id="5" name="Rectangle 4">
            <a:extLst>
              <a:ext uri="{FF2B5EF4-FFF2-40B4-BE49-F238E27FC236}">
                <a16:creationId xmlns:a16="http://schemas.microsoft.com/office/drawing/2014/main" id="{EC5771A8-0A94-7878-8D58-F1C2BE713266}"/>
              </a:ext>
            </a:extLst>
          </p:cNvPr>
          <p:cNvSpPr/>
          <p:nvPr/>
        </p:nvSpPr>
        <p:spPr>
          <a:xfrm>
            <a:off x="4162213" y="4015498"/>
            <a:ext cx="5615675" cy="90009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dirty="0"/>
              <a:t>Autorités locales : EPCI à fiscalité propre (plus rarement communes)</a:t>
            </a:r>
          </a:p>
          <a:p>
            <a:pPr algn="ctr"/>
            <a:r>
              <a:rPr lang="fr-FR" sz="1600" dirty="0"/>
              <a:t>ou Syndicats mixtes. </a:t>
            </a:r>
          </a:p>
        </p:txBody>
      </p:sp>
      <p:sp>
        <p:nvSpPr>
          <p:cNvPr id="6" name="Rectangle 5">
            <a:extLst>
              <a:ext uri="{FF2B5EF4-FFF2-40B4-BE49-F238E27FC236}">
                <a16:creationId xmlns:a16="http://schemas.microsoft.com/office/drawing/2014/main" id="{04C77F71-158F-FD27-401C-EBED5CF089C8}"/>
              </a:ext>
            </a:extLst>
          </p:cNvPr>
          <p:cNvSpPr/>
          <p:nvPr/>
        </p:nvSpPr>
        <p:spPr>
          <a:xfrm>
            <a:off x="128110" y="4157367"/>
            <a:ext cx="3520794" cy="75608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dirty="0"/>
              <a:t>Il est perçu par les Autorités organisatrices de la mobilité (AOM)</a:t>
            </a:r>
          </a:p>
        </p:txBody>
      </p:sp>
      <p:sp>
        <p:nvSpPr>
          <p:cNvPr id="11" name="Flèche : droite 10">
            <a:extLst>
              <a:ext uri="{FF2B5EF4-FFF2-40B4-BE49-F238E27FC236}">
                <a16:creationId xmlns:a16="http://schemas.microsoft.com/office/drawing/2014/main" id="{0372F119-8A9F-F9F1-40FE-1FE155954C26}"/>
              </a:ext>
            </a:extLst>
          </p:cNvPr>
          <p:cNvSpPr/>
          <p:nvPr/>
        </p:nvSpPr>
        <p:spPr>
          <a:xfrm flipV="1">
            <a:off x="3756757" y="1223039"/>
            <a:ext cx="265662" cy="45719"/>
          </a:xfrm>
          <a:prstGeom prst="rightArrow">
            <a:avLst/>
          </a:prstGeom>
          <a:ln>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Flèche : droite 11">
            <a:extLst>
              <a:ext uri="{FF2B5EF4-FFF2-40B4-BE49-F238E27FC236}">
                <a16:creationId xmlns:a16="http://schemas.microsoft.com/office/drawing/2014/main" id="{E7DEB2F5-A833-22B5-24FD-392ACEC01AE7}"/>
              </a:ext>
            </a:extLst>
          </p:cNvPr>
          <p:cNvSpPr/>
          <p:nvPr/>
        </p:nvSpPr>
        <p:spPr>
          <a:xfrm flipV="1">
            <a:off x="3788884" y="2610567"/>
            <a:ext cx="265662" cy="45719"/>
          </a:xfrm>
          <a:prstGeom prst="rightArrow">
            <a:avLst/>
          </a:prstGeom>
          <a:ln>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Flèche : droite 13">
            <a:extLst>
              <a:ext uri="{FF2B5EF4-FFF2-40B4-BE49-F238E27FC236}">
                <a16:creationId xmlns:a16="http://schemas.microsoft.com/office/drawing/2014/main" id="{CE0FF5DC-CB2D-33FE-847F-DDB42AFFDCA6}"/>
              </a:ext>
            </a:extLst>
          </p:cNvPr>
          <p:cNvSpPr/>
          <p:nvPr/>
        </p:nvSpPr>
        <p:spPr>
          <a:xfrm flipV="1">
            <a:off x="3800872" y="4535409"/>
            <a:ext cx="265662" cy="45719"/>
          </a:xfrm>
          <a:prstGeom prst="rightArrow">
            <a:avLst/>
          </a:prstGeom>
          <a:ln>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706128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9FAB1D-5DF8-B30D-8138-35BBAA5C794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FFA8245-7653-4B82-F973-3B3A65EC4D5A}"/>
              </a:ext>
            </a:extLst>
          </p:cNvPr>
          <p:cNvSpPr>
            <a:spLocks noGrp="1"/>
          </p:cNvSpPr>
          <p:nvPr>
            <p:ph type="title"/>
          </p:nvPr>
        </p:nvSpPr>
        <p:spPr>
          <a:xfrm>
            <a:off x="-159568" y="97210"/>
            <a:ext cx="9906000" cy="1011206"/>
          </a:xfrm>
        </p:spPr>
        <p:txBody>
          <a:bodyPr>
            <a:noAutofit/>
          </a:bodyPr>
          <a:lstStyle/>
          <a:p>
            <a:r>
              <a:rPr lang="fr-FR" sz="2800" b="1" dirty="0">
                <a:solidFill>
                  <a:srgbClr val="C00000"/>
                </a:solidFill>
              </a:rPr>
              <a:t>Rendement du VM (€ par habitant par point de VM)</a:t>
            </a:r>
          </a:p>
        </p:txBody>
      </p:sp>
      <p:sp>
        <p:nvSpPr>
          <p:cNvPr id="3" name="Espace réservé du numéro de diapositive 2">
            <a:extLst>
              <a:ext uri="{FF2B5EF4-FFF2-40B4-BE49-F238E27FC236}">
                <a16:creationId xmlns:a16="http://schemas.microsoft.com/office/drawing/2014/main" id="{2D406B13-30FF-EC40-2D8A-D2A23667469C}"/>
              </a:ext>
            </a:extLst>
          </p:cNvPr>
          <p:cNvSpPr>
            <a:spLocks noGrp="1"/>
          </p:cNvSpPr>
          <p:nvPr>
            <p:ph type="sldNum" sz="quarter" idx="12"/>
          </p:nvPr>
        </p:nvSpPr>
        <p:spPr/>
        <p:txBody>
          <a:bodyPr/>
          <a:lstStyle/>
          <a:p>
            <a:fld id="{84C002C4-AF38-4167-B6A2-21C15645E4E0}" type="slidenum">
              <a:rPr lang="fr-FR" smtClean="0">
                <a:solidFill>
                  <a:prstClr val="black"/>
                </a:solidFill>
              </a:rPr>
              <a:pPr/>
              <a:t>20</a:t>
            </a:fld>
            <a:endParaRPr lang="fr-FR" dirty="0">
              <a:solidFill>
                <a:prstClr val="black"/>
              </a:solidFill>
            </a:endParaRPr>
          </a:p>
        </p:txBody>
      </p:sp>
      <p:graphicFrame>
        <p:nvGraphicFramePr>
          <p:cNvPr id="4" name="Graphique 3">
            <a:extLst>
              <a:ext uri="{FF2B5EF4-FFF2-40B4-BE49-F238E27FC236}">
                <a16:creationId xmlns:a16="http://schemas.microsoft.com/office/drawing/2014/main" id="{75FF40F6-1830-00B8-C8C3-A34124DA8F1D}"/>
              </a:ext>
            </a:extLst>
          </p:cNvPr>
          <p:cNvGraphicFramePr>
            <a:graphicFrameLocks/>
          </p:cNvGraphicFramePr>
          <p:nvPr>
            <p:extLst>
              <p:ext uri="{D42A27DB-BD31-4B8C-83A1-F6EECF244321}">
                <p14:modId xmlns:p14="http://schemas.microsoft.com/office/powerpoint/2010/main" val="908782641"/>
              </p:ext>
            </p:extLst>
          </p:nvPr>
        </p:nvGraphicFramePr>
        <p:xfrm>
          <a:off x="-176212" y="1019175"/>
          <a:ext cx="10258424" cy="48196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365683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212B08-B054-DD96-CF30-46F0FD1FFA7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8C206F6B-B0C4-E897-D693-56F7EC184703}"/>
              </a:ext>
            </a:extLst>
          </p:cNvPr>
          <p:cNvSpPr>
            <a:spLocks noGrp="1"/>
          </p:cNvSpPr>
          <p:nvPr>
            <p:ph type="title"/>
          </p:nvPr>
        </p:nvSpPr>
        <p:spPr>
          <a:xfrm>
            <a:off x="-87560" y="-64597"/>
            <a:ext cx="9906000" cy="1011206"/>
          </a:xfrm>
        </p:spPr>
        <p:txBody>
          <a:bodyPr>
            <a:noAutofit/>
          </a:bodyPr>
          <a:lstStyle/>
          <a:p>
            <a:r>
              <a:rPr lang="fr-FR" sz="2800" b="1" dirty="0">
                <a:solidFill>
                  <a:srgbClr val="C00000"/>
                </a:solidFill>
              </a:rPr>
              <a:t>Rendement du VM et potentiel fiscal</a:t>
            </a:r>
          </a:p>
        </p:txBody>
      </p:sp>
      <p:sp>
        <p:nvSpPr>
          <p:cNvPr id="3" name="Espace réservé du numéro de diapositive 2">
            <a:extLst>
              <a:ext uri="{FF2B5EF4-FFF2-40B4-BE49-F238E27FC236}">
                <a16:creationId xmlns:a16="http://schemas.microsoft.com/office/drawing/2014/main" id="{7ACEBECB-A8EE-057E-AFB7-3FCA05163135}"/>
              </a:ext>
            </a:extLst>
          </p:cNvPr>
          <p:cNvSpPr>
            <a:spLocks noGrp="1"/>
          </p:cNvSpPr>
          <p:nvPr>
            <p:ph type="sldNum" sz="quarter" idx="12"/>
          </p:nvPr>
        </p:nvSpPr>
        <p:spPr/>
        <p:txBody>
          <a:bodyPr/>
          <a:lstStyle/>
          <a:p>
            <a:fld id="{84C002C4-AF38-4167-B6A2-21C15645E4E0}" type="slidenum">
              <a:rPr lang="fr-FR" smtClean="0">
                <a:solidFill>
                  <a:prstClr val="black"/>
                </a:solidFill>
              </a:rPr>
              <a:pPr/>
              <a:t>21</a:t>
            </a:fld>
            <a:endParaRPr lang="fr-FR" dirty="0">
              <a:solidFill>
                <a:prstClr val="black"/>
              </a:solidFill>
            </a:endParaRPr>
          </a:p>
        </p:txBody>
      </p:sp>
      <p:sp>
        <p:nvSpPr>
          <p:cNvPr id="6" name="Rectangle 5">
            <a:extLst>
              <a:ext uri="{FF2B5EF4-FFF2-40B4-BE49-F238E27FC236}">
                <a16:creationId xmlns:a16="http://schemas.microsoft.com/office/drawing/2014/main" id="{2C91DA66-B863-606D-FBA0-4E9C134ADA5E}"/>
              </a:ext>
            </a:extLst>
          </p:cNvPr>
          <p:cNvSpPr/>
          <p:nvPr/>
        </p:nvSpPr>
        <p:spPr>
          <a:xfrm>
            <a:off x="344488" y="1133545"/>
            <a:ext cx="574008" cy="249684"/>
          </a:xfrm>
          <a:prstGeom prst="rect">
            <a:avLst/>
          </a:prstGeom>
          <a:solidFill>
            <a:srgbClr val="00B050"/>
          </a:solidFill>
        </p:spPr>
        <p:txBody>
          <a:bodyPr wrap="square">
            <a:spAutoFit/>
          </a:bodyPr>
          <a:lstStyle>
            <a:defPPr>
              <a:defRPr lang="fr-FR"/>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pPr algn="just">
              <a:lnSpc>
                <a:spcPct val="107000"/>
              </a:lnSpc>
              <a:spcAft>
                <a:spcPts val="800"/>
              </a:spcAft>
            </a:pPr>
            <a:r>
              <a:rPr lang="fr-FR" sz="1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VM +</a:t>
            </a:r>
          </a:p>
        </p:txBody>
      </p:sp>
      <p:sp>
        <p:nvSpPr>
          <p:cNvPr id="7" name="Rectangle 6">
            <a:extLst>
              <a:ext uri="{FF2B5EF4-FFF2-40B4-BE49-F238E27FC236}">
                <a16:creationId xmlns:a16="http://schemas.microsoft.com/office/drawing/2014/main" id="{341BB6E9-8BFB-0B16-2858-E56B4C8825E4}"/>
              </a:ext>
            </a:extLst>
          </p:cNvPr>
          <p:cNvSpPr/>
          <p:nvPr/>
        </p:nvSpPr>
        <p:spPr>
          <a:xfrm>
            <a:off x="344488" y="1426244"/>
            <a:ext cx="574008" cy="249684"/>
          </a:xfrm>
          <a:prstGeom prst="rect">
            <a:avLst/>
          </a:prstGeom>
          <a:solidFill>
            <a:srgbClr val="FF0000"/>
          </a:solidFill>
        </p:spPr>
        <p:txBody>
          <a:bodyPr wrap="square">
            <a:spAutoFit/>
          </a:bodyPr>
          <a:lstStyle>
            <a:defPPr>
              <a:defRPr lang="fr-FR"/>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pPr algn="just">
              <a:lnSpc>
                <a:spcPct val="107000"/>
              </a:lnSpc>
              <a:spcAft>
                <a:spcPts val="800"/>
              </a:spcAft>
            </a:pPr>
            <a:r>
              <a:rPr lang="fr-FR" sz="1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PF-</a:t>
            </a:r>
          </a:p>
        </p:txBody>
      </p:sp>
      <p:sp>
        <p:nvSpPr>
          <p:cNvPr id="8" name="Rectangle 7">
            <a:extLst>
              <a:ext uri="{FF2B5EF4-FFF2-40B4-BE49-F238E27FC236}">
                <a16:creationId xmlns:a16="http://schemas.microsoft.com/office/drawing/2014/main" id="{D9D9131E-ACB2-137B-A949-94A8F4ADF215}"/>
              </a:ext>
            </a:extLst>
          </p:cNvPr>
          <p:cNvSpPr/>
          <p:nvPr/>
        </p:nvSpPr>
        <p:spPr>
          <a:xfrm>
            <a:off x="1496616" y="1133545"/>
            <a:ext cx="574008" cy="249684"/>
          </a:xfrm>
          <a:prstGeom prst="rect">
            <a:avLst/>
          </a:prstGeom>
          <a:solidFill>
            <a:srgbClr val="00B050"/>
          </a:solidFill>
        </p:spPr>
        <p:txBody>
          <a:bodyPr wrap="square">
            <a:spAutoFit/>
          </a:bodyPr>
          <a:lstStyle>
            <a:defPPr>
              <a:defRPr lang="fr-FR"/>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pPr algn="just">
              <a:lnSpc>
                <a:spcPct val="107000"/>
              </a:lnSpc>
              <a:spcAft>
                <a:spcPts val="800"/>
              </a:spcAft>
            </a:pPr>
            <a:r>
              <a:rPr lang="fr-FR" sz="1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VM+ </a:t>
            </a:r>
          </a:p>
        </p:txBody>
      </p:sp>
      <p:sp>
        <p:nvSpPr>
          <p:cNvPr id="9" name="Rectangle 8">
            <a:extLst>
              <a:ext uri="{FF2B5EF4-FFF2-40B4-BE49-F238E27FC236}">
                <a16:creationId xmlns:a16="http://schemas.microsoft.com/office/drawing/2014/main" id="{AF3763EA-323E-7907-7A0C-D24139B87312}"/>
              </a:ext>
            </a:extLst>
          </p:cNvPr>
          <p:cNvSpPr/>
          <p:nvPr/>
        </p:nvSpPr>
        <p:spPr>
          <a:xfrm>
            <a:off x="1496616" y="1435272"/>
            <a:ext cx="574008" cy="249684"/>
          </a:xfrm>
          <a:prstGeom prst="rect">
            <a:avLst/>
          </a:prstGeom>
          <a:solidFill>
            <a:srgbClr val="00B050"/>
          </a:solidFill>
        </p:spPr>
        <p:txBody>
          <a:bodyPr wrap="square">
            <a:spAutoFit/>
          </a:bodyPr>
          <a:lstStyle>
            <a:defPPr>
              <a:defRPr lang="fr-FR"/>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pPr algn="just">
              <a:lnSpc>
                <a:spcPct val="107000"/>
              </a:lnSpc>
              <a:spcAft>
                <a:spcPts val="800"/>
              </a:spcAft>
            </a:pPr>
            <a:r>
              <a:rPr lang="fr-FR" sz="1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PF+</a:t>
            </a:r>
          </a:p>
        </p:txBody>
      </p:sp>
      <p:sp>
        <p:nvSpPr>
          <p:cNvPr id="10" name="Rectangle 9">
            <a:extLst>
              <a:ext uri="{FF2B5EF4-FFF2-40B4-BE49-F238E27FC236}">
                <a16:creationId xmlns:a16="http://schemas.microsoft.com/office/drawing/2014/main" id="{F084719F-4EE6-27B5-E39D-4BCB7F82DCBE}"/>
              </a:ext>
            </a:extLst>
          </p:cNvPr>
          <p:cNvSpPr/>
          <p:nvPr/>
        </p:nvSpPr>
        <p:spPr>
          <a:xfrm>
            <a:off x="8555457" y="1159216"/>
            <a:ext cx="574009" cy="249684"/>
          </a:xfrm>
          <a:prstGeom prst="rect">
            <a:avLst/>
          </a:prstGeom>
          <a:solidFill>
            <a:srgbClr val="FF0000"/>
          </a:solidFill>
        </p:spPr>
        <p:txBody>
          <a:bodyPr wrap="square">
            <a:spAutoFit/>
          </a:bodyPr>
          <a:lstStyle>
            <a:defPPr>
              <a:defRPr lang="fr-FR"/>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pPr algn="just">
              <a:lnSpc>
                <a:spcPct val="107000"/>
              </a:lnSpc>
              <a:spcAft>
                <a:spcPts val="800"/>
              </a:spcAft>
            </a:pPr>
            <a:r>
              <a:rPr lang="fr-FR" sz="1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VM +</a:t>
            </a:r>
          </a:p>
        </p:txBody>
      </p:sp>
      <p:sp>
        <p:nvSpPr>
          <p:cNvPr id="11" name="Rectangle 10">
            <a:extLst>
              <a:ext uri="{FF2B5EF4-FFF2-40B4-BE49-F238E27FC236}">
                <a16:creationId xmlns:a16="http://schemas.microsoft.com/office/drawing/2014/main" id="{D0F3194E-8253-4A26-CCD3-3DFF8311DFEC}"/>
              </a:ext>
            </a:extLst>
          </p:cNvPr>
          <p:cNvSpPr/>
          <p:nvPr/>
        </p:nvSpPr>
        <p:spPr>
          <a:xfrm>
            <a:off x="8546796" y="1459700"/>
            <a:ext cx="578122" cy="249684"/>
          </a:xfrm>
          <a:prstGeom prst="rect">
            <a:avLst/>
          </a:prstGeom>
          <a:solidFill>
            <a:srgbClr val="FF0000"/>
          </a:solidFill>
        </p:spPr>
        <p:txBody>
          <a:bodyPr wrap="square">
            <a:spAutoFit/>
          </a:bodyPr>
          <a:lstStyle>
            <a:defPPr>
              <a:defRPr lang="fr-FR"/>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pPr algn="just">
              <a:lnSpc>
                <a:spcPct val="107000"/>
              </a:lnSpc>
              <a:spcAft>
                <a:spcPts val="800"/>
              </a:spcAft>
            </a:pPr>
            <a:r>
              <a:rPr lang="fr-FR" sz="1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PF-</a:t>
            </a:r>
          </a:p>
        </p:txBody>
      </p:sp>
      <p:sp>
        <p:nvSpPr>
          <p:cNvPr id="12" name="Rectangle 11">
            <a:extLst>
              <a:ext uri="{FF2B5EF4-FFF2-40B4-BE49-F238E27FC236}">
                <a16:creationId xmlns:a16="http://schemas.microsoft.com/office/drawing/2014/main" id="{80777E8B-34E4-0ACB-0AD2-0F4079BBEF94}"/>
              </a:ext>
            </a:extLst>
          </p:cNvPr>
          <p:cNvSpPr/>
          <p:nvPr/>
        </p:nvSpPr>
        <p:spPr>
          <a:xfrm>
            <a:off x="6753200" y="1198328"/>
            <a:ext cx="641468" cy="249684"/>
          </a:xfrm>
          <a:prstGeom prst="rect">
            <a:avLst/>
          </a:prstGeom>
          <a:solidFill>
            <a:srgbClr val="FF0000"/>
          </a:solidFill>
        </p:spPr>
        <p:txBody>
          <a:bodyPr wrap="square">
            <a:spAutoFit/>
          </a:bodyPr>
          <a:lstStyle>
            <a:defPPr>
              <a:defRPr lang="fr-FR"/>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pPr algn="just">
              <a:lnSpc>
                <a:spcPct val="107000"/>
              </a:lnSpc>
              <a:spcAft>
                <a:spcPts val="800"/>
              </a:spcAft>
            </a:pPr>
            <a:r>
              <a:rPr lang="fr-FR" sz="1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VM -</a:t>
            </a:r>
          </a:p>
        </p:txBody>
      </p:sp>
      <p:sp>
        <p:nvSpPr>
          <p:cNvPr id="13" name="Rectangle 12">
            <a:extLst>
              <a:ext uri="{FF2B5EF4-FFF2-40B4-BE49-F238E27FC236}">
                <a16:creationId xmlns:a16="http://schemas.microsoft.com/office/drawing/2014/main" id="{5991CF1B-4BD3-CF29-367F-D9D2DFA2E253}"/>
              </a:ext>
            </a:extLst>
          </p:cNvPr>
          <p:cNvSpPr/>
          <p:nvPr/>
        </p:nvSpPr>
        <p:spPr>
          <a:xfrm>
            <a:off x="6753199" y="1490796"/>
            <a:ext cx="641468" cy="249684"/>
          </a:xfrm>
          <a:prstGeom prst="rect">
            <a:avLst/>
          </a:prstGeom>
          <a:solidFill>
            <a:srgbClr val="00B050"/>
          </a:solidFill>
        </p:spPr>
        <p:txBody>
          <a:bodyPr wrap="square">
            <a:spAutoFit/>
          </a:bodyPr>
          <a:lstStyle>
            <a:defPPr>
              <a:defRPr lang="fr-FR"/>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pPr algn="just">
              <a:lnSpc>
                <a:spcPct val="107000"/>
              </a:lnSpc>
              <a:spcAft>
                <a:spcPts val="800"/>
              </a:spcAft>
            </a:pPr>
            <a:r>
              <a:rPr lang="fr-FR" sz="1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Pf+</a:t>
            </a:r>
          </a:p>
        </p:txBody>
      </p:sp>
      <p:graphicFrame>
        <p:nvGraphicFramePr>
          <p:cNvPr id="4" name="Graphique 3">
            <a:extLst>
              <a:ext uri="{FF2B5EF4-FFF2-40B4-BE49-F238E27FC236}">
                <a16:creationId xmlns:a16="http://schemas.microsoft.com/office/drawing/2014/main" id="{FA54597E-4FC5-4040-9D99-D73910AA89D7}"/>
              </a:ext>
            </a:extLst>
          </p:cNvPr>
          <p:cNvGraphicFramePr>
            <a:graphicFrameLocks/>
          </p:cNvGraphicFramePr>
          <p:nvPr>
            <p:extLst>
              <p:ext uri="{D42A27DB-BD31-4B8C-83A1-F6EECF244321}">
                <p14:modId xmlns:p14="http://schemas.microsoft.com/office/powerpoint/2010/main" val="35484421"/>
              </p:ext>
            </p:extLst>
          </p:nvPr>
        </p:nvGraphicFramePr>
        <p:xfrm>
          <a:off x="40904" y="1953087"/>
          <a:ext cx="9777536" cy="381567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236072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6AFFED-14F1-2F9B-74FA-78302D6F0BE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851FA32-0D95-2385-3BC8-BAF7133C8A40}"/>
              </a:ext>
            </a:extLst>
          </p:cNvPr>
          <p:cNvSpPr>
            <a:spLocks noGrp="1"/>
          </p:cNvSpPr>
          <p:nvPr>
            <p:ph type="title"/>
          </p:nvPr>
        </p:nvSpPr>
        <p:spPr>
          <a:xfrm>
            <a:off x="-468052" y="-431589"/>
            <a:ext cx="10842104" cy="1011206"/>
          </a:xfrm>
        </p:spPr>
        <p:txBody>
          <a:bodyPr>
            <a:noAutofit/>
          </a:bodyPr>
          <a:lstStyle/>
          <a:p>
            <a:br>
              <a:rPr lang="fr-FR" dirty="0"/>
            </a:br>
            <a:r>
              <a:rPr lang="fr-FR" sz="2800" b="1" dirty="0">
                <a:solidFill>
                  <a:srgbClr val="C00000"/>
                </a:solidFill>
              </a:rPr>
              <a:t>Une absence de corrélation entre le rendement </a:t>
            </a:r>
            <a:br>
              <a:rPr lang="fr-FR" sz="2800" b="1" dirty="0">
                <a:solidFill>
                  <a:srgbClr val="C00000"/>
                </a:solidFill>
              </a:rPr>
            </a:br>
            <a:r>
              <a:rPr lang="fr-FR" sz="2800" b="1" dirty="0">
                <a:solidFill>
                  <a:srgbClr val="C00000"/>
                </a:solidFill>
              </a:rPr>
              <a:t>du versement mobilité et le potentiel de CFE</a:t>
            </a:r>
          </a:p>
        </p:txBody>
      </p:sp>
      <p:sp>
        <p:nvSpPr>
          <p:cNvPr id="3" name="Espace réservé du numéro de diapositive 2">
            <a:extLst>
              <a:ext uri="{FF2B5EF4-FFF2-40B4-BE49-F238E27FC236}">
                <a16:creationId xmlns:a16="http://schemas.microsoft.com/office/drawing/2014/main" id="{4A54E726-A76B-F6E0-44A4-91AF2D85507B}"/>
              </a:ext>
            </a:extLst>
          </p:cNvPr>
          <p:cNvSpPr>
            <a:spLocks noGrp="1"/>
          </p:cNvSpPr>
          <p:nvPr>
            <p:ph type="sldNum" sz="quarter" idx="12"/>
          </p:nvPr>
        </p:nvSpPr>
        <p:spPr/>
        <p:txBody>
          <a:bodyPr/>
          <a:lstStyle/>
          <a:p>
            <a:fld id="{84C002C4-AF38-4167-B6A2-21C15645E4E0}" type="slidenum">
              <a:rPr lang="fr-FR" smtClean="0">
                <a:solidFill>
                  <a:prstClr val="black"/>
                </a:solidFill>
              </a:rPr>
              <a:pPr/>
              <a:t>22</a:t>
            </a:fld>
            <a:endParaRPr lang="fr-FR" dirty="0">
              <a:solidFill>
                <a:prstClr val="black"/>
              </a:solidFill>
            </a:endParaRPr>
          </a:p>
        </p:txBody>
      </p:sp>
      <p:graphicFrame>
        <p:nvGraphicFramePr>
          <p:cNvPr id="5" name="Graphique 4">
            <a:extLst>
              <a:ext uri="{FF2B5EF4-FFF2-40B4-BE49-F238E27FC236}">
                <a16:creationId xmlns:a16="http://schemas.microsoft.com/office/drawing/2014/main" id="{7ACD1C8F-C882-3DA9-9368-BF3B8A18BA04}"/>
              </a:ext>
            </a:extLst>
          </p:cNvPr>
          <p:cNvGraphicFramePr>
            <a:graphicFrameLocks/>
          </p:cNvGraphicFramePr>
          <p:nvPr>
            <p:extLst>
              <p:ext uri="{D42A27DB-BD31-4B8C-83A1-F6EECF244321}">
                <p14:modId xmlns:p14="http://schemas.microsoft.com/office/powerpoint/2010/main" val="1463185212"/>
              </p:ext>
            </p:extLst>
          </p:nvPr>
        </p:nvGraphicFramePr>
        <p:xfrm>
          <a:off x="344488" y="1124744"/>
          <a:ext cx="9001000" cy="5112568"/>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a:extLst>
              <a:ext uri="{FF2B5EF4-FFF2-40B4-BE49-F238E27FC236}">
                <a16:creationId xmlns:a16="http://schemas.microsoft.com/office/drawing/2014/main" id="{43A37FD6-E749-26A0-0C5A-0399424EA844}"/>
              </a:ext>
            </a:extLst>
          </p:cNvPr>
          <p:cNvSpPr/>
          <p:nvPr/>
        </p:nvSpPr>
        <p:spPr>
          <a:xfrm>
            <a:off x="632520" y="1124744"/>
            <a:ext cx="648072" cy="291653"/>
          </a:xfrm>
          <a:prstGeom prst="rect">
            <a:avLst/>
          </a:prstGeom>
          <a:solidFill>
            <a:srgbClr val="00B050"/>
          </a:solidFill>
        </p:spPr>
        <p:txBody>
          <a:bodyPr wrap="square">
            <a:spAutoFit/>
          </a:bodyPr>
          <a:lstStyle>
            <a:defPPr>
              <a:defRPr lang="fr-FR"/>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pPr algn="just">
              <a:lnSpc>
                <a:spcPct val="107000"/>
              </a:lnSpc>
              <a:spcAft>
                <a:spcPts val="800"/>
              </a:spcAft>
            </a:pPr>
            <a:r>
              <a:rPr lang="fr-FR" sz="12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CFE +</a:t>
            </a:r>
          </a:p>
        </p:txBody>
      </p:sp>
      <p:sp>
        <p:nvSpPr>
          <p:cNvPr id="7" name="Rectangle 6">
            <a:extLst>
              <a:ext uri="{FF2B5EF4-FFF2-40B4-BE49-F238E27FC236}">
                <a16:creationId xmlns:a16="http://schemas.microsoft.com/office/drawing/2014/main" id="{76A27057-464C-916C-9637-38A6861F42F1}"/>
              </a:ext>
            </a:extLst>
          </p:cNvPr>
          <p:cNvSpPr/>
          <p:nvPr/>
        </p:nvSpPr>
        <p:spPr>
          <a:xfrm>
            <a:off x="652754" y="797359"/>
            <a:ext cx="648072" cy="291653"/>
          </a:xfrm>
          <a:prstGeom prst="rect">
            <a:avLst/>
          </a:prstGeom>
          <a:solidFill>
            <a:srgbClr val="00B050"/>
          </a:solidFill>
        </p:spPr>
        <p:txBody>
          <a:bodyPr wrap="square">
            <a:spAutoFit/>
          </a:bodyPr>
          <a:lstStyle>
            <a:defPPr>
              <a:defRPr lang="fr-FR"/>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pPr algn="just">
              <a:lnSpc>
                <a:spcPct val="107000"/>
              </a:lnSpc>
              <a:spcAft>
                <a:spcPts val="800"/>
              </a:spcAft>
            </a:pPr>
            <a:r>
              <a:rPr lang="fr-FR" sz="12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VM +</a:t>
            </a:r>
          </a:p>
        </p:txBody>
      </p:sp>
      <p:sp>
        <p:nvSpPr>
          <p:cNvPr id="8" name="Rectangle 7">
            <a:extLst>
              <a:ext uri="{FF2B5EF4-FFF2-40B4-BE49-F238E27FC236}">
                <a16:creationId xmlns:a16="http://schemas.microsoft.com/office/drawing/2014/main" id="{5040AAFF-FC66-BCB6-F24C-6550FD68400A}"/>
              </a:ext>
            </a:extLst>
          </p:cNvPr>
          <p:cNvSpPr/>
          <p:nvPr/>
        </p:nvSpPr>
        <p:spPr>
          <a:xfrm>
            <a:off x="1568624" y="978917"/>
            <a:ext cx="648072" cy="291653"/>
          </a:xfrm>
          <a:prstGeom prst="rect">
            <a:avLst/>
          </a:prstGeom>
          <a:solidFill>
            <a:srgbClr val="00B050"/>
          </a:solidFill>
        </p:spPr>
        <p:txBody>
          <a:bodyPr wrap="square">
            <a:spAutoFit/>
          </a:bodyPr>
          <a:lstStyle>
            <a:defPPr>
              <a:defRPr lang="fr-FR"/>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pPr algn="just">
              <a:lnSpc>
                <a:spcPct val="107000"/>
              </a:lnSpc>
              <a:spcAft>
                <a:spcPts val="800"/>
              </a:spcAft>
            </a:pPr>
            <a:r>
              <a:rPr lang="fr-FR" sz="12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VM +</a:t>
            </a:r>
          </a:p>
        </p:txBody>
      </p:sp>
      <p:sp>
        <p:nvSpPr>
          <p:cNvPr id="9" name="Rectangle 8">
            <a:extLst>
              <a:ext uri="{FF2B5EF4-FFF2-40B4-BE49-F238E27FC236}">
                <a16:creationId xmlns:a16="http://schemas.microsoft.com/office/drawing/2014/main" id="{43FDCC9C-C439-86AA-FD53-E92850FFC3CC}"/>
              </a:ext>
            </a:extLst>
          </p:cNvPr>
          <p:cNvSpPr/>
          <p:nvPr/>
        </p:nvSpPr>
        <p:spPr>
          <a:xfrm>
            <a:off x="1568624" y="1352331"/>
            <a:ext cx="648072" cy="291653"/>
          </a:xfrm>
          <a:prstGeom prst="rect">
            <a:avLst/>
          </a:prstGeom>
          <a:solidFill>
            <a:srgbClr val="FF0000"/>
          </a:solidFill>
        </p:spPr>
        <p:txBody>
          <a:bodyPr wrap="square">
            <a:spAutoFit/>
          </a:bodyPr>
          <a:lstStyle>
            <a:defPPr>
              <a:defRPr lang="fr-FR"/>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pPr algn="just">
              <a:lnSpc>
                <a:spcPct val="107000"/>
              </a:lnSpc>
              <a:spcAft>
                <a:spcPts val="800"/>
              </a:spcAft>
            </a:pPr>
            <a:r>
              <a:rPr lang="fr-FR" sz="12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CFE -</a:t>
            </a:r>
          </a:p>
        </p:txBody>
      </p:sp>
      <p:cxnSp>
        <p:nvCxnSpPr>
          <p:cNvPr id="10" name="Connecteur droit avec flèche 9">
            <a:extLst>
              <a:ext uri="{FF2B5EF4-FFF2-40B4-BE49-F238E27FC236}">
                <a16:creationId xmlns:a16="http://schemas.microsoft.com/office/drawing/2014/main" id="{9BB5C8C3-CEA0-218F-9FF2-5309516032E7}"/>
              </a:ext>
            </a:extLst>
          </p:cNvPr>
          <p:cNvCxnSpPr/>
          <p:nvPr/>
        </p:nvCxnSpPr>
        <p:spPr>
          <a:xfrm flipH="1">
            <a:off x="1568624" y="1651042"/>
            <a:ext cx="216024" cy="52276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EF78568-A66B-B34C-60EE-101C59C5F11B}"/>
              </a:ext>
            </a:extLst>
          </p:cNvPr>
          <p:cNvSpPr/>
          <p:nvPr/>
        </p:nvSpPr>
        <p:spPr>
          <a:xfrm>
            <a:off x="6393160" y="764704"/>
            <a:ext cx="648072" cy="281213"/>
          </a:xfrm>
          <a:prstGeom prst="rect">
            <a:avLst/>
          </a:prstGeom>
          <a:solidFill>
            <a:srgbClr val="FF0000"/>
          </a:solidFill>
        </p:spPr>
        <p:txBody>
          <a:bodyPr wrap="square">
            <a:spAutoFit/>
          </a:bodyPr>
          <a:lstStyle>
            <a:defPPr>
              <a:defRPr lang="fr-FR"/>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pPr algn="just">
              <a:lnSpc>
                <a:spcPct val="107000"/>
              </a:lnSpc>
              <a:spcAft>
                <a:spcPts val="800"/>
              </a:spcAft>
            </a:pPr>
            <a:r>
              <a:rPr lang="fr-FR" sz="12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VM -</a:t>
            </a:r>
          </a:p>
        </p:txBody>
      </p:sp>
      <p:sp>
        <p:nvSpPr>
          <p:cNvPr id="12" name="Rectangle 11">
            <a:extLst>
              <a:ext uri="{FF2B5EF4-FFF2-40B4-BE49-F238E27FC236}">
                <a16:creationId xmlns:a16="http://schemas.microsoft.com/office/drawing/2014/main" id="{4C6CF0A4-6B6B-47D4-3C78-61AC946E4D61}"/>
              </a:ext>
            </a:extLst>
          </p:cNvPr>
          <p:cNvSpPr/>
          <p:nvPr/>
        </p:nvSpPr>
        <p:spPr>
          <a:xfrm>
            <a:off x="6393160" y="1124751"/>
            <a:ext cx="648072" cy="281213"/>
          </a:xfrm>
          <a:prstGeom prst="rect">
            <a:avLst/>
          </a:prstGeom>
          <a:solidFill>
            <a:srgbClr val="FF0000"/>
          </a:solidFill>
        </p:spPr>
        <p:txBody>
          <a:bodyPr wrap="square">
            <a:spAutoFit/>
          </a:bodyPr>
          <a:lstStyle>
            <a:defPPr>
              <a:defRPr lang="fr-FR"/>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pPr algn="just">
              <a:lnSpc>
                <a:spcPct val="107000"/>
              </a:lnSpc>
              <a:spcAft>
                <a:spcPts val="800"/>
              </a:spcAft>
            </a:pPr>
            <a:r>
              <a:rPr lang="fr-FR" sz="12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CFE -</a:t>
            </a:r>
          </a:p>
        </p:txBody>
      </p:sp>
      <p:sp>
        <p:nvSpPr>
          <p:cNvPr id="13" name="Rectangle 12">
            <a:extLst>
              <a:ext uri="{FF2B5EF4-FFF2-40B4-BE49-F238E27FC236}">
                <a16:creationId xmlns:a16="http://schemas.microsoft.com/office/drawing/2014/main" id="{A1097DBD-2B83-6586-386E-C52D2892C540}"/>
              </a:ext>
            </a:extLst>
          </p:cNvPr>
          <p:cNvSpPr/>
          <p:nvPr/>
        </p:nvSpPr>
        <p:spPr>
          <a:xfrm>
            <a:off x="8373380" y="843531"/>
            <a:ext cx="648072" cy="281213"/>
          </a:xfrm>
          <a:prstGeom prst="rect">
            <a:avLst/>
          </a:prstGeom>
          <a:solidFill>
            <a:srgbClr val="FF0000"/>
          </a:solidFill>
        </p:spPr>
        <p:txBody>
          <a:bodyPr wrap="square">
            <a:spAutoFit/>
          </a:bodyPr>
          <a:lstStyle>
            <a:defPPr>
              <a:defRPr lang="fr-FR"/>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pPr algn="just">
              <a:lnSpc>
                <a:spcPct val="107000"/>
              </a:lnSpc>
              <a:spcAft>
                <a:spcPts val="800"/>
              </a:spcAft>
            </a:pPr>
            <a:r>
              <a:rPr lang="fr-FR" sz="12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VM -</a:t>
            </a:r>
          </a:p>
        </p:txBody>
      </p:sp>
      <p:sp>
        <p:nvSpPr>
          <p:cNvPr id="14" name="Rectangle 13">
            <a:extLst>
              <a:ext uri="{FF2B5EF4-FFF2-40B4-BE49-F238E27FC236}">
                <a16:creationId xmlns:a16="http://schemas.microsoft.com/office/drawing/2014/main" id="{90DEC85D-DA42-E35D-B9BD-9A20A4CA8BAB}"/>
              </a:ext>
            </a:extLst>
          </p:cNvPr>
          <p:cNvSpPr/>
          <p:nvPr/>
        </p:nvSpPr>
        <p:spPr>
          <a:xfrm>
            <a:off x="8373380" y="1203578"/>
            <a:ext cx="648072" cy="281213"/>
          </a:xfrm>
          <a:prstGeom prst="rect">
            <a:avLst/>
          </a:prstGeom>
          <a:solidFill>
            <a:srgbClr val="00B050"/>
          </a:solidFill>
        </p:spPr>
        <p:txBody>
          <a:bodyPr wrap="square">
            <a:spAutoFit/>
          </a:bodyPr>
          <a:lstStyle>
            <a:defPPr>
              <a:defRPr lang="fr-FR"/>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pPr algn="just">
              <a:lnSpc>
                <a:spcPct val="107000"/>
              </a:lnSpc>
              <a:spcAft>
                <a:spcPts val="800"/>
              </a:spcAft>
            </a:pPr>
            <a:r>
              <a:rPr lang="fr-FR" sz="12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CFE +</a:t>
            </a:r>
          </a:p>
        </p:txBody>
      </p:sp>
      <p:cxnSp>
        <p:nvCxnSpPr>
          <p:cNvPr id="15" name="Connecteur droit avec flèche 14">
            <a:extLst>
              <a:ext uri="{FF2B5EF4-FFF2-40B4-BE49-F238E27FC236}">
                <a16:creationId xmlns:a16="http://schemas.microsoft.com/office/drawing/2014/main" id="{A5EA9921-B9A8-F53D-B8E1-4B5BACE7723D}"/>
              </a:ext>
            </a:extLst>
          </p:cNvPr>
          <p:cNvCxnSpPr>
            <a:cxnSpLocks/>
          </p:cNvCxnSpPr>
          <p:nvPr/>
        </p:nvCxnSpPr>
        <p:spPr>
          <a:xfrm>
            <a:off x="6681163" y="1412769"/>
            <a:ext cx="0" cy="23827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a:extLst>
              <a:ext uri="{FF2B5EF4-FFF2-40B4-BE49-F238E27FC236}">
                <a16:creationId xmlns:a16="http://schemas.microsoft.com/office/drawing/2014/main" id="{E3B20B18-CE28-FD60-A276-F788F83452C3}"/>
              </a:ext>
            </a:extLst>
          </p:cNvPr>
          <p:cNvCxnSpPr>
            <a:cxnSpLocks/>
          </p:cNvCxnSpPr>
          <p:nvPr/>
        </p:nvCxnSpPr>
        <p:spPr>
          <a:xfrm>
            <a:off x="8697416" y="1643984"/>
            <a:ext cx="0" cy="41686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41345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BBBBB1-246D-B09A-CFB6-812770571A3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BBA5B5B-D330-CAD7-F5BB-6472E286A4F1}"/>
              </a:ext>
            </a:extLst>
          </p:cNvPr>
          <p:cNvSpPr>
            <a:spLocks noGrp="1"/>
          </p:cNvSpPr>
          <p:nvPr>
            <p:ph type="title"/>
          </p:nvPr>
        </p:nvSpPr>
        <p:spPr>
          <a:xfrm>
            <a:off x="-159568" y="97210"/>
            <a:ext cx="9906000" cy="1011206"/>
          </a:xfrm>
        </p:spPr>
        <p:txBody>
          <a:bodyPr>
            <a:noAutofit/>
          </a:bodyPr>
          <a:lstStyle/>
          <a:p>
            <a:r>
              <a:rPr lang="fr-FR" sz="2800" b="1" dirty="0">
                <a:solidFill>
                  <a:srgbClr val="C00000"/>
                </a:solidFill>
              </a:rPr>
              <a:t>Rendement du VM et revenu par habitant</a:t>
            </a:r>
          </a:p>
        </p:txBody>
      </p:sp>
      <p:sp>
        <p:nvSpPr>
          <p:cNvPr id="3" name="Espace réservé du numéro de diapositive 2">
            <a:extLst>
              <a:ext uri="{FF2B5EF4-FFF2-40B4-BE49-F238E27FC236}">
                <a16:creationId xmlns:a16="http://schemas.microsoft.com/office/drawing/2014/main" id="{067C7779-D68A-1E36-1FB5-178D5140CDED}"/>
              </a:ext>
            </a:extLst>
          </p:cNvPr>
          <p:cNvSpPr>
            <a:spLocks noGrp="1"/>
          </p:cNvSpPr>
          <p:nvPr>
            <p:ph type="sldNum" sz="quarter" idx="12"/>
          </p:nvPr>
        </p:nvSpPr>
        <p:spPr/>
        <p:txBody>
          <a:bodyPr/>
          <a:lstStyle/>
          <a:p>
            <a:fld id="{84C002C4-AF38-4167-B6A2-21C15645E4E0}" type="slidenum">
              <a:rPr lang="fr-FR" smtClean="0">
                <a:solidFill>
                  <a:prstClr val="black"/>
                </a:solidFill>
              </a:rPr>
              <a:pPr/>
              <a:t>23</a:t>
            </a:fld>
            <a:endParaRPr lang="fr-FR" dirty="0">
              <a:solidFill>
                <a:prstClr val="black"/>
              </a:solidFill>
            </a:endParaRPr>
          </a:p>
        </p:txBody>
      </p:sp>
      <p:graphicFrame>
        <p:nvGraphicFramePr>
          <p:cNvPr id="5" name="Graphique 4">
            <a:extLst>
              <a:ext uri="{FF2B5EF4-FFF2-40B4-BE49-F238E27FC236}">
                <a16:creationId xmlns:a16="http://schemas.microsoft.com/office/drawing/2014/main" id="{7137C207-CB49-6E76-CAAD-A17B496660F3}"/>
              </a:ext>
            </a:extLst>
          </p:cNvPr>
          <p:cNvGraphicFramePr>
            <a:graphicFrameLocks/>
          </p:cNvGraphicFramePr>
          <p:nvPr>
            <p:extLst>
              <p:ext uri="{D42A27DB-BD31-4B8C-83A1-F6EECF244321}">
                <p14:modId xmlns:p14="http://schemas.microsoft.com/office/powerpoint/2010/main" val="3248138839"/>
              </p:ext>
            </p:extLst>
          </p:nvPr>
        </p:nvGraphicFramePr>
        <p:xfrm>
          <a:off x="1352600" y="1108416"/>
          <a:ext cx="7794054" cy="519898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148646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CD6C53-D2AD-4CCB-0A35-26857985BB4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0F314C3-43A0-1328-C71F-114F8A5C2461}"/>
              </a:ext>
            </a:extLst>
          </p:cNvPr>
          <p:cNvSpPr>
            <a:spLocks noGrp="1"/>
          </p:cNvSpPr>
          <p:nvPr>
            <p:ph type="title"/>
          </p:nvPr>
        </p:nvSpPr>
        <p:spPr>
          <a:xfrm>
            <a:off x="-161070" y="-146993"/>
            <a:ext cx="9906000" cy="1011206"/>
          </a:xfrm>
        </p:spPr>
        <p:txBody>
          <a:bodyPr>
            <a:noAutofit/>
          </a:bodyPr>
          <a:lstStyle/>
          <a:p>
            <a:r>
              <a:rPr lang="fr-FR" sz="2800" b="1" dirty="0">
                <a:solidFill>
                  <a:srgbClr val="C00000"/>
                </a:solidFill>
              </a:rPr>
              <a:t>Circuits de financement des transports collectifs urbains</a:t>
            </a:r>
          </a:p>
        </p:txBody>
      </p:sp>
      <p:sp>
        <p:nvSpPr>
          <p:cNvPr id="3" name="Espace réservé du numéro de diapositive 2">
            <a:extLst>
              <a:ext uri="{FF2B5EF4-FFF2-40B4-BE49-F238E27FC236}">
                <a16:creationId xmlns:a16="http://schemas.microsoft.com/office/drawing/2014/main" id="{0AAC8886-E483-DE0C-AB60-167C373559EE}"/>
              </a:ext>
            </a:extLst>
          </p:cNvPr>
          <p:cNvSpPr>
            <a:spLocks noGrp="1"/>
          </p:cNvSpPr>
          <p:nvPr>
            <p:ph type="sldNum" sz="quarter" idx="12"/>
          </p:nvPr>
        </p:nvSpPr>
        <p:spPr/>
        <p:txBody>
          <a:bodyPr/>
          <a:lstStyle/>
          <a:p>
            <a:fld id="{84C002C4-AF38-4167-B6A2-21C15645E4E0}" type="slidenum">
              <a:rPr lang="fr-FR" smtClean="0">
                <a:solidFill>
                  <a:prstClr val="black"/>
                </a:solidFill>
              </a:rPr>
              <a:pPr/>
              <a:t>24</a:t>
            </a:fld>
            <a:endParaRPr lang="fr-FR" dirty="0">
              <a:solidFill>
                <a:prstClr val="black"/>
              </a:solidFill>
            </a:endParaRPr>
          </a:p>
        </p:txBody>
      </p:sp>
      <p:pic>
        <p:nvPicPr>
          <p:cNvPr id="5" name="Image 4">
            <a:extLst>
              <a:ext uri="{FF2B5EF4-FFF2-40B4-BE49-F238E27FC236}">
                <a16:creationId xmlns:a16="http://schemas.microsoft.com/office/drawing/2014/main" id="{723B20EC-CF89-E431-81A9-4F20C1BD97CF}"/>
              </a:ext>
            </a:extLst>
          </p:cNvPr>
          <p:cNvPicPr>
            <a:picLocks noChangeAspect="1"/>
          </p:cNvPicPr>
          <p:nvPr/>
        </p:nvPicPr>
        <p:blipFill>
          <a:blip r:embed="rId2"/>
          <a:stretch>
            <a:fillRect/>
          </a:stretch>
        </p:blipFill>
        <p:spPr>
          <a:xfrm>
            <a:off x="1156766" y="1556792"/>
            <a:ext cx="7468642" cy="3543795"/>
          </a:xfrm>
          <a:prstGeom prst="rect">
            <a:avLst/>
          </a:prstGeom>
        </p:spPr>
      </p:pic>
    </p:spTree>
    <p:extLst>
      <p:ext uri="{BB962C8B-B14F-4D97-AF65-F5344CB8AC3E}">
        <p14:creationId xmlns:p14="http://schemas.microsoft.com/office/powerpoint/2010/main" val="2934898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D099C-9128-7380-6B0F-0C0B85A7F2C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59456AE-E2A6-E50E-8ED6-02814ECE3D20}"/>
              </a:ext>
            </a:extLst>
          </p:cNvPr>
          <p:cNvSpPr>
            <a:spLocks noGrp="1"/>
          </p:cNvSpPr>
          <p:nvPr>
            <p:ph type="title"/>
          </p:nvPr>
        </p:nvSpPr>
        <p:spPr>
          <a:xfrm>
            <a:off x="0" y="-118770"/>
            <a:ext cx="9906000" cy="1011206"/>
          </a:xfrm>
        </p:spPr>
        <p:txBody>
          <a:bodyPr>
            <a:noAutofit/>
          </a:bodyPr>
          <a:lstStyle/>
          <a:p>
            <a:r>
              <a:rPr lang="fr-FR" sz="2800" b="1" dirty="0">
                <a:solidFill>
                  <a:srgbClr val="C00000"/>
                </a:solidFill>
              </a:rPr>
              <a:t>Le dynamisme économique est primordial dans la capacité de financement des transports</a:t>
            </a:r>
          </a:p>
        </p:txBody>
      </p:sp>
      <p:sp>
        <p:nvSpPr>
          <p:cNvPr id="3" name="Espace réservé du numéro de diapositive 2">
            <a:extLst>
              <a:ext uri="{FF2B5EF4-FFF2-40B4-BE49-F238E27FC236}">
                <a16:creationId xmlns:a16="http://schemas.microsoft.com/office/drawing/2014/main" id="{10795446-A8A2-6E51-DAED-0CB65598CC98}"/>
              </a:ext>
            </a:extLst>
          </p:cNvPr>
          <p:cNvSpPr>
            <a:spLocks noGrp="1"/>
          </p:cNvSpPr>
          <p:nvPr>
            <p:ph type="sldNum" sz="quarter" idx="12"/>
          </p:nvPr>
        </p:nvSpPr>
        <p:spPr/>
        <p:txBody>
          <a:bodyPr/>
          <a:lstStyle/>
          <a:p>
            <a:fld id="{84C002C4-AF38-4167-B6A2-21C15645E4E0}" type="slidenum">
              <a:rPr lang="fr-FR" smtClean="0">
                <a:solidFill>
                  <a:prstClr val="black"/>
                </a:solidFill>
              </a:rPr>
              <a:pPr/>
              <a:t>25</a:t>
            </a:fld>
            <a:endParaRPr lang="fr-FR" dirty="0">
              <a:solidFill>
                <a:prstClr val="black"/>
              </a:solidFill>
            </a:endParaRPr>
          </a:p>
        </p:txBody>
      </p:sp>
      <p:sp>
        <p:nvSpPr>
          <p:cNvPr id="4" name="Rectangle 3">
            <a:extLst>
              <a:ext uri="{FF2B5EF4-FFF2-40B4-BE49-F238E27FC236}">
                <a16:creationId xmlns:a16="http://schemas.microsoft.com/office/drawing/2014/main" id="{AC7CEA47-DA04-8C81-D8AF-AABC1687168C}"/>
              </a:ext>
            </a:extLst>
          </p:cNvPr>
          <p:cNvSpPr/>
          <p:nvPr/>
        </p:nvSpPr>
        <p:spPr>
          <a:xfrm>
            <a:off x="208071" y="1798802"/>
            <a:ext cx="2281330" cy="50405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Versement mobilité</a:t>
            </a:r>
          </a:p>
        </p:txBody>
      </p:sp>
      <p:sp>
        <p:nvSpPr>
          <p:cNvPr id="7" name="Rectangle 6">
            <a:extLst>
              <a:ext uri="{FF2B5EF4-FFF2-40B4-BE49-F238E27FC236}">
                <a16:creationId xmlns:a16="http://schemas.microsoft.com/office/drawing/2014/main" id="{295B99CB-69EF-5B38-D4F1-8DF56492DC92}"/>
              </a:ext>
            </a:extLst>
          </p:cNvPr>
          <p:cNvSpPr/>
          <p:nvPr/>
        </p:nvSpPr>
        <p:spPr>
          <a:xfrm>
            <a:off x="6237848" y="1815660"/>
            <a:ext cx="3463782" cy="50405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dirty="0"/>
              <a:t>Participation du budget général</a:t>
            </a:r>
          </a:p>
        </p:txBody>
      </p:sp>
      <p:sp>
        <p:nvSpPr>
          <p:cNvPr id="9" name="Rectangle 8">
            <a:extLst>
              <a:ext uri="{FF2B5EF4-FFF2-40B4-BE49-F238E27FC236}">
                <a16:creationId xmlns:a16="http://schemas.microsoft.com/office/drawing/2014/main" id="{B7894183-CA8D-8150-0964-AA1F6194C697}"/>
              </a:ext>
            </a:extLst>
          </p:cNvPr>
          <p:cNvSpPr/>
          <p:nvPr/>
        </p:nvSpPr>
        <p:spPr>
          <a:xfrm>
            <a:off x="533458" y="5519026"/>
            <a:ext cx="8907437" cy="61607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Dynamisme économique</a:t>
            </a:r>
          </a:p>
        </p:txBody>
      </p:sp>
      <p:sp>
        <p:nvSpPr>
          <p:cNvPr id="10" name="Rectangle 9">
            <a:extLst>
              <a:ext uri="{FF2B5EF4-FFF2-40B4-BE49-F238E27FC236}">
                <a16:creationId xmlns:a16="http://schemas.microsoft.com/office/drawing/2014/main" id="{4CC0CE4D-523F-2663-E6FF-6B3714A1AE4D}"/>
              </a:ext>
            </a:extLst>
          </p:cNvPr>
          <p:cNvSpPr/>
          <p:nvPr/>
        </p:nvSpPr>
        <p:spPr>
          <a:xfrm>
            <a:off x="2671668" y="1798802"/>
            <a:ext cx="3410536" cy="50405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dirty="0"/>
              <a:t>Recettes commerciales</a:t>
            </a:r>
          </a:p>
        </p:txBody>
      </p:sp>
      <p:sp>
        <p:nvSpPr>
          <p:cNvPr id="13" name="Rectangle 12">
            <a:extLst>
              <a:ext uri="{FF2B5EF4-FFF2-40B4-BE49-F238E27FC236}">
                <a16:creationId xmlns:a16="http://schemas.microsoft.com/office/drawing/2014/main" id="{53ACE45C-ADE5-2033-756A-57E39BED2BDE}"/>
              </a:ext>
            </a:extLst>
          </p:cNvPr>
          <p:cNvSpPr/>
          <p:nvPr/>
        </p:nvSpPr>
        <p:spPr>
          <a:xfrm>
            <a:off x="208070" y="856464"/>
            <a:ext cx="9493559" cy="70654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Capacité globale de financement  des transports en commun : une dépendance au dynamisme économique</a:t>
            </a:r>
          </a:p>
        </p:txBody>
      </p:sp>
      <p:sp>
        <p:nvSpPr>
          <p:cNvPr id="15" name="Rectangle 14">
            <a:extLst>
              <a:ext uri="{FF2B5EF4-FFF2-40B4-BE49-F238E27FC236}">
                <a16:creationId xmlns:a16="http://schemas.microsoft.com/office/drawing/2014/main" id="{05A59E3C-B46D-07F7-A44E-7637D4B296E8}"/>
              </a:ext>
            </a:extLst>
          </p:cNvPr>
          <p:cNvSpPr/>
          <p:nvPr/>
        </p:nvSpPr>
        <p:spPr>
          <a:xfrm>
            <a:off x="2682424" y="2418826"/>
            <a:ext cx="1106276" cy="352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dirty="0"/>
              <a:t>Fréquentation</a:t>
            </a:r>
          </a:p>
        </p:txBody>
      </p:sp>
      <p:sp>
        <p:nvSpPr>
          <p:cNvPr id="16" name="Rectangle 15">
            <a:extLst>
              <a:ext uri="{FF2B5EF4-FFF2-40B4-BE49-F238E27FC236}">
                <a16:creationId xmlns:a16="http://schemas.microsoft.com/office/drawing/2014/main" id="{A605B1B9-1C1F-39FE-4299-35BCE74D0D9E}"/>
              </a:ext>
            </a:extLst>
          </p:cNvPr>
          <p:cNvSpPr/>
          <p:nvPr/>
        </p:nvSpPr>
        <p:spPr>
          <a:xfrm>
            <a:off x="3834554" y="2422174"/>
            <a:ext cx="1106276" cy="352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dirty="0"/>
              <a:t>Capacité contributive</a:t>
            </a:r>
          </a:p>
        </p:txBody>
      </p:sp>
      <p:sp>
        <p:nvSpPr>
          <p:cNvPr id="17" name="Rectangle 16">
            <a:extLst>
              <a:ext uri="{FF2B5EF4-FFF2-40B4-BE49-F238E27FC236}">
                <a16:creationId xmlns:a16="http://schemas.microsoft.com/office/drawing/2014/main" id="{948B1EE1-9CDF-B68E-1588-80C1267755AC}"/>
              </a:ext>
            </a:extLst>
          </p:cNvPr>
          <p:cNvSpPr/>
          <p:nvPr/>
        </p:nvSpPr>
        <p:spPr>
          <a:xfrm>
            <a:off x="4986684" y="2426416"/>
            <a:ext cx="1106276" cy="352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dirty="0"/>
              <a:t>Tarifs</a:t>
            </a:r>
          </a:p>
        </p:txBody>
      </p:sp>
      <p:sp>
        <p:nvSpPr>
          <p:cNvPr id="18" name="Rectangle 17">
            <a:extLst>
              <a:ext uri="{FF2B5EF4-FFF2-40B4-BE49-F238E27FC236}">
                <a16:creationId xmlns:a16="http://schemas.microsoft.com/office/drawing/2014/main" id="{D4B5BDC8-A886-CE57-5013-DBA961D4AD45}"/>
              </a:ext>
            </a:extLst>
          </p:cNvPr>
          <p:cNvSpPr/>
          <p:nvPr/>
        </p:nvSpPr>
        <p:spPr>
          <a:xfrm>
            <a:off x="5005248" y="3290762"/>
            <a:ext cx="1106276" cy="352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dirty="0"/>
              <a:t>Salaires</a:t>
            </a:r>
          </a:p>
        </p:txBody>
      </p:sp>
      <p:sp>
        <p:nvSpPr>
          <p:cNvPr id="19" name="Rectangle 18">
            <a:extLst>
              <a:ext uri="{FF2B5EF4-FFF2-40B4-BE49-F238E27FC236}">
                <a16:creationId xmlns:a16="http://schemas.microsoft.com/office/drawing/2014/main" id="{C873B377-BA1C-6A22-2688-3403CACCC9CF}"/>
              </a:ext>
            </a:extLst>
          </p:cNvPr>
          <p:cNvSpPr/>
          <p:nvPr/>
        </p:nvSpPr>
        <p:spPr>
          <a:xfrm>
            <a:off x="3834554" y="3188720"/>
            <a:ext cx="1106276" cy="50405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dirty="0"/>
              <a:t>Revenus travail non salarié</a:t>
            </a:r>
          </a:p>
        </p:txBody>
      </p:sp>
      <p:sp>
        <p:nvSpPr>
          <p:cNvPr id="20" name="Rectangle 19">
            <a:extLst>
              <a:ext uri="{FF2B5EF4-FFF2-40B4-BE49-F238E27FC236}">
                <a16:creationId xmlns:a16="http://schemas.microsoft.com/office/drawing/2014/main" id="{7BC0E974-945E-AB15-FA05-DE6A8B4214D5}"/>
              </a:ext>
            </a:extLst>
          </p:cNvPr>
          <p:cNvSpPr/>
          <p:nvPr/>
        </p:nvSpPr>
        <p:spPr>
          <a:xfrm>
            <a:off x="2648744" y="3183822"/>
            <a:ext cx="1106276" cy="50405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dirty="0"/>
              <a:t>Prestations sociales-retraites</a:t>
            </a:r>
          </a:p>
        </p:txBody>
      </p:sp>
      <p:sp>
        <p:nvSpPr>
          <p:cNvPr id="22" name="Rectangle 21">
            <a:extLst>
              <a:ext uri="{FF2B5EF4-FFF2-40B4-BE49-F238E27FC236}">
                <a16:creationId xmlns:a16="http://schemas.microsoft.com/office/drawing/2014/main" id="{E225DADA-DDFB-641A-2522-D1348ECCB750}"/>
              </a:ext>
            </a:extLst>
          </p:cNvPr>
          <p:cNvSpPr/>
          <p:nvPr/>
        </p:nvSpPr>
        <p:spPr>
          <a:xfrm>
            <a:off x="208071" y="2426416"/>
            <a:ext cx="1106276" cy="352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dirty="0"/>
              <a:t>Effectif</a:t>
            </a:r>
          </a:p>
        </p:txBody>
      </p:sp>
      <p:sp>
        <p:nvSpPr>
          <p:cNvPr id="23" name="Rectangle 22">
            <a:extLst>
              <a:ext uri="{FF2B5EF4-FFF2-40B4-BE49-F238E27FC236}">
                <a16:creationId xmlns:a16="http://schemas.microsoft.com/office/drawing/2014/main" id="{117E98BD-F40F-850E-E0F7-06194D7CF6A1}"/>
              </a:ext>
            </a:extLst>
          </p:cNvPr>
          <p:cNvSpPr/>
          <p:nvPr/>
        </p:nvSpPr>
        <p:spPr>
          <a:xfrm>
            <a:off x="1383125" y="2426415"/>
            <a:ext cx="1106276" cy="352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dirty="0"/>
              <a:t>Niveau des salaires</a:t>
            </a:r>
          </a:p>
        </p:txBody>
      </p:sp>
      <p:sp>
        <p:nvSpPr>
          <p:cNvPr id="24" name="Rectangle 23">
            <a:extLst>
              <a:ext uri="{FF2B5EF4-FFF2-40B4-BE49-F238E27FC236}">
                <a16:creationId xmlns:a16="http://schemas.microsoft.com/office/drawing/2014/main" id="{18632010-667B-5BDE-6AFC-C031693A0720}"/>
              </a:ext>
            </a:extLst>
          </p:cNvPr>
          <p:cNvSpPr/>
          <p:nvPr/>
        </p:nvSpPr>
        <p:spPr>
          <a:xfrm>
            <a:off x="6293307" y="2422174"/>
            <a:ext cx="1106276" cy="352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dirty="0"/>
              <a:t>Impôts économiques</a:t>
            </a:r>
          </a:p>
        </p:txBody>
      </p:sp>
      <p:sp>
        <p:nvSpPr>
          <p:cNvPr id="25" name="Rectangle 24">
            <a:extLst>
              <a:ext uri="{FF2B5EF4-FFF2-40B4-BE49-F238E27FC236}">
                <a16:creationId xmlns:a16="http://schemas.microsoft.com/office/drawing/2014/main" id="{7F7A9183-5F11-1421-6E6B-5FE6B2AE8049}"/>
              </a:ext>
            </a:extLst>
          </p:cNvPr>
          <p:cNvSpPr/>
          <p:nvPr/>
        </p:nvSpPr>
        <p:spPr>
          <a:xfrm>
            <a:off x="7461037" y="2426490"/>
            <a:ext cx="1106276" cy="352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dirty="0"/>
              <a:t>Impôts sur les ménages</a:t>
            </a:r>
          </a:p>
        </p:txBody>
      </p:sp>
      <p:cxnSp>
        <p:nvCxnSpPr>
          <p:cNvPr id="6" name="Connecteur droit avec flèche 5">
            <a:extLst>
              <a:ext uri="{FF2B5EF4-FFF2-40B4-BE49-F238E27FC236}">
                <a16:creationId xmlns:a16="http://schemas.microsoft.com/office/drawing/2014/main" id="{61D9AEEE-F958-2747-22D2-0897F1515B0E}"/>
              </a:ext>
            </a:extLst>
          </p:cNvPr>
          <p:cNvCxnSpPr>
            <a:cxnSpLocks/>
          </p:cNvCxnSpPr>
          <p:nvPr/>
        </p:nvCxnSpPr>
        <p:spPr>
          <a:xfrm flipH="1" flipV="1">
            <a:off x="1496616" y="2996952"/>
            <a:ext cx="3384705" cy="252207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 name="Connecteur droit avec flèche 7">
            <a:extLst>
              <a:ext uri="{FF2B5EF4-FFF2-40B4-BE49-F238E27FC236}">
                <a16:creationId xmlns:a16="http://schemas.microsoft.com/office/drawing/2014/main" id="{67E2E432-A45B-0578-64B0-167E28E83C31}"/>
              </a:ext>
            </a:extLst>
          </p:cNvPr>
          <p:cNvCxnSpPr>
            <a:cxnSpLocks/>
          </p:cNvCxnSpPr>
          <p:nvPr/>
        </p:nvCxnSpPr>
        <p:spPr>
          <a:xfrm flipH="1" flipV="1">
            <a:off x="4411964" y="3861048"/>
            <a:ext cx="588236" cy="160763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8AE7390E-9C3D-7F88-7986-AFA46DA1029D}"/>
              </a:ext>
            </a:extLst>
          </p:cNvPr>
          <p:cNvCxnSpPr>
            <a:cxnSpLocks/>
          </p:cNvCxnSpPr>
          <p:nvPr/>
        </p:nvCxnSpPr>
        <p:spPr>
          <a:xfrm flipV="1">
            <a:off x="5229317" y="3718224"/>
            <a:ext cx="310505" cy="175046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0" name="Connecteur droit avec flèche 29">
            <a:extLst>
              <a:ext uri="{FF2B5EF4-FFF2-40B4-BE49-F238E27FC236}">
                <a16:creationId xmlns:a16="http://schemas.microsoft.com/office/drawing/2014/main" id="{02263A2C-4C0C-12EF-83DA-CFE9E5484604}"/>
              </a:ext>
            </a:extLst>
          </p:cNvPr>
          <p:cNvCxnSpPr>
            <a:cxnSpLocks/>
          </p:cNvCxnSpPr>
          <p:nvPr/>
        </p:nvCxnSpPr>
        <p:spPr>
          <a:xfrm rot="10800000">
            <a:off x="4387692" y="2774893"/>
            <a:ext cx="1357321" cy="40892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3" name="Connecteur droit avec flèche 32">
            <a:extLst>
              <a:ext uri="{FF2B5EF4-FFF2-40B4-BE49-F238E27FC236}">
                <a16:creationId xmlns:a16="http://schemas.microsoft.com/office/drawing/2014/main" id="{ED36B526-5A5A-9505-7F6D-3B74CD29CF61}"/>
              </a:ext>
            </a:extLst>
          </p:cNvPr>
          <p:cNvCxnSpPr>
            <a:cxnSpLocks/>
          </p:cNvCxnSpPr>
          <p:nvPr/>
        </p:nvCxnSpPr>
        <p:spPr>
          <a:xfrm rot="10800000" flipH="1">
            <a:off x="3108569" y="2774893"/>
            <a:ext cx="1279123" cy="34847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6" name="Connecteur droit avec flèche 35">
            <a:extLst>
              <a:ext uri="{FF2B5EF4-FFF2-40B4-BE49-F238E27FC236}">
                <a16:creationId xmlns:a16="http://schemas.microsoft.com/office/drawing/2014/main" id="{41285004-46B4-EDEB-C230-618B43FFBDA5}"/>
              </a:ext>
            </a:extLst>
          </p:cNvPr>
          <p:cNvCxnSpPr>
            <a:cxnSpLocks/>
          </p:cNvCxnSpPr>
          <p:nvPr/>
        </p:nvCxnSpPr>
        <p:spPr>
          <a:xfrm rot="10800000">
            <a:off x="4411964" y="2816940"/>
            <a:ext cx="0" cy="32483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26D1C3C5-762C-262C-3D41-AAD295ED24D9}"/>
              </a:ext>
            </a:extLst>
          </p:cNvPr>
          <p:cNvSpPr/>
          <p:nvPr/>
        </p:nvSpPr>
        <p:spPr>
          <a:xfrm>
            <a:off x="8636089" y="2426415"/>
            <a:ext cx="1106276" cy="352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dirty="0"/>
              <a:t>Dotations de l’Etat</a:t>
            </a:r>
          </a:p>
        </p:txBody>
      </p:sp>
      <p:cxnSp>
        <p:nvCxnSpPr>
          <p:cNvPr id="47" name="Connecteur droit avec flèche 46">
            <a:extLst>
              <a:ext uri="{FF2B5EF4-FFF2-40B4-BE49-F238E27FC236}">
                <a16:creationId xmlns:a16="http://schemas.microsoft.com/office/drawing/2014/main" id="{C69FD7AB-F6F6-ED71-583D-45838F2E3EDB}"/>
              </a:ext>
            </a:extLst>
          </p:cNvPr>
          <p:cNvCxnSpPr>
            <a:cxnSpLocks/>
          </p:cNvCxnSpPr>
          <p:nvPr/>
        </p:nvCxnSpPr>
        <p:spPr>
          <a:xfrm flipV="1">
            <a:off x="5381717" y="2801979"/>
            <a:ext cx="1624138" cy="281910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9" name="Connecteur droit avec flèche 48">
            <a:extLst>
              <a:ext uri="{FF2B5EF4-FFF2-40B4-BE49-F238E27FC236}">
                <a16:creationId xmlns:a16="http://schemas.microsoft.com/office/drawing/2014/main" id="{470A5DBD-BE78-A6A5-67F5-133EF2E7F7CF}"/>
              </a:ext>
            </a:extLst>
          </p:cNvPr>
          <p:cNvCxnSpPr>
            <a:cxnSpLocks/>
            <a:endCxn id="46" idx="2"/>
          </p:cNvCxnSpPr>
          <p:nvPr/>
        </p:nvCxnSpPr>
        <p:spPr>
          <a:xfrm flipV="1">
            <a:off x="5599192" y="2779134"/>
            <a:ext cx="3590035" cy="2800344"/>
          </a:xfrm>
          <a:prstGeom prst="straightConnector1">
            <a:avLst/>
          </a:prstGeom>
          <a:ln w="38100">
            <a:prstDash val="sysDot"/>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EFF1DC06-1EA3-F9D6-EF1D-D9B96297955F}"/>
              </a:ext>
            </a:extLst>
          </p:cNvPr>
          <p:cNvSpPr/>
          <p:nvPr/>
        </p:nvSpPr>
        <p:spPr>
          <a:xfrm>
            <a:off x="297312" y="3609483"/>
            <a:ext cx="2035784" cy="1664558"/>
          </a:xfrm>
          <a:prstGeom prst="rect">
            <a:avLst/>
          </a:prstGeom>
          <a:solidFill>
            <a:srgbClr val="FF0000"/>
          </a:solidFill>
        </p:spPr>
        <p:txBody>
          <a:bodyPr wrap="square">
            <a:spAutoFit/>
          </a:bodyPr>
          <a:lstStyle>
            <a:defPPr>
              <a:defRPr lang="fr-FR"/>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pPr algn="just">
              <a:lnSpc>
                <a:spcPct val="107000"/>
              </a:lnSpc>
              <a:spcAft>
                <a:spcPts val="800"/>
              </a:spcAft>
            </a:pPr>
            <a:r>
              <a:rPr lang="fr-FR" sz="12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VM : forte dépendance au poids des cadres des établissements appartenant  à des entreprises industrielles ou des services aux entreprises qui se trouvent fortement localisés dans les métropoles</a:t>
            </a:r>
          </a:p>
        </p:txBody>
      </p:sp>
      <p:cxnSp>
        <p:nvCxnSpPr>
          <p:cNvPr id="14" name="Connecteur droit avec flèche 13">
            <a:extLst>
              <a:ext uri="{FF2B5EF4-FFF2-40B4-BE49-F238E27FC236}">
                <a16:creationId xmlns:a16="http://schemas.microsoft.com/office/drawing/2014/main" id="{978B91DE-DD2F-F61D-81C7-ED34504641E5}"/>
              </a:ext>
            </a:extLst>
          </p:cNvPr>
          <p:cNvCxnSpPr>
            <a:cxnSpLocks/>
          </p:cNvCxnSpPr>
          <p:nvPr/>
        </p:nvCxnSpPr>
        <p:spPr>
          <a:xfrm flipV="1">
            <a:off x="5813789" y="2877351"/>
            <a:ext cx="2186091" cy="36558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8" name="Connecteur droit avec flèche 27">
            <a:extLst>
              <a:ext uri="{FF2B5EF4-FFF2-40B4-BE49-F238E27FC236}">
                <a16:creationId xmlns:a16="http://schemas.microsoft.com/office/drawing/2014/main" id="{089644FB-AE69-096B-D3EE-D6C5DD191C40}"/>
              </a:ext>
            </a:extLst>
          </p:cNvPr>
          <p:cNvCxnSpPr>
            <a:cxnSpLocks/>
          </p:cNvCxnSpPr>
          <p:nvPr/>
        </p:nvCxnSpPr>
        <p:spPr>
          <a:xfrm flipV="1">
            <a:off x="4451529" y="2873035"/>
            <a:ext cx="3380377" cy="24471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1" name="Connecteur droit avec flèche 30">
            <a:extLst>
              <a:ext uri="{FF2B5EF4-FFF2-40B4-BE49-F238E27FC236}">
                <a16:creationId xmlns:a16="http://schemas.microsoft.com/office/drawing/2014/main" id="{111FB2EA-2839-F76A-06A4-778DAE1F8855}"/>
              </a:ext>
            </a:extLst>
          </p:cNvPr>
          <p:cNvCxnSpPr>
            <a:cxnSpLocks/>
          </p:cNvCxnSpPr>
          <p:nvPr/>
        </p:nvCxnSpPr>
        <p:spPr>
          <a:xfrm flipV="1">
            <a:off x="3188967" y="2840242"/>
            <a:ext cx="4682038" cy="31841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13736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4CCA5C-B1D6-0D3A-9AA1-AF01079B58D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7D4F1E4-83D6-201F-543B-D4CC10ED4F62}"/>
              </a:ext>
            </a:extLst>
          </p:cNvPr>
          <p:cNvSpPr>
            <a:spLocks noGrp="1"/>
          </p:cNvSpPr>
          <p:nvPr>
            <p:ph type="title"/>
          </p:nvPr>
        </p:nvSpPr>
        <p:spPr>
          <a:xfrm>
            <a:off x="1927913" y="-146291"/>
            <a:ext cx="6050174" cy="1011206"/>
          </a:xfrm>
        </p:spPr>
        <p:txBody>
          <a:bodyPr>
            <a:noAutofit/>
          </a:bodyPr>
          <a:lstStyle/>
          <a:p>
            <a:r>
              <a:rPr lang="fr-FR" sz="2800" b="1" dirty="0">
                <a:solidFill>
                  <a:srgbClr val="C00000"/>
                </a:solidFill>
              </a:rPr>
              <a:t>Impact de la différenciation des salaires et des entreprises sur le VM</a:t>
            </a:r>
          </a:p>
        </p:txBody>
      </p:sp>
      <p:sp>
        <p:nvSpPr>
          <p:cNvPr id="3" name="Espace réservé du numéro de diapositive 2">
            <a:extLst>
              <a:ext uri="{FF2B5EF4-FFF2-40B4-BE49-F238E27FC236}">
                <a16:creationId xmlns:a16="http://schemas.microsoft.com/office/drawing/2014/main" id="{50801E56-85A3-7A74-597E-FD7BFC322926}"/>
              </a:ext>
            </a:extLst>
          </p:cNvPr>
          <p:cNvSpPr>
            <a:spLocks noGrp="1"/>
          </p:cNvSpPr>
          <p:nvPr>
            <p:ph type="sldNum" sz="quarter" idx="12"/>
          </p:nvPr>
        </p:nvSpPr>
        <p:spPr/>
        <p:txBody>
          <a:bodyPr/>
          <a:lstStyle/>
          <a:p>
            <a:fld id="{84C002C4-AF38-4167-B6A2-21C15645E4E0}" type="slidenum">
              <a:rPr lang="fr-FR" smtClean="0">
                <a:solidFill>
                  <a:prstClr val="black"/>
                </a:solidFill>
              </a:rPr>
              <a:pPr/>
              <a:t>26</a:t>
            </a:fld>
            <a:endParaRPr lang="fr-FR" dirty="0">
              <a:solidFill>
                <a:prstClr val="black"/>
              </a:solidFill>
            </a:endParaRPr>
          </a:p>
        </p:txBody>
      </p:sp>
      <p:pic>
        <p:nvPicPr>
          <p:cNvPr id="6" name="Image 5">
            <a:extLst>
              <a:ext uri="{FF2B5EF4-FFF2-40B4-BE49-F238E27FC236}">
                <a16:creationId xmlns:a16="http://schemas.microsoft.com/office/drawing/2014/main" id="{037FDDA1-C8E4-72D3-B8FD-177CA34CA092}"/>
              </a:ext>
            </a:extLst>
          </p:cNvPr>
          <p:cNvPicPr>
            <a:picLocks noChangeAspect="1"/>
          </p:cNvPicPr>
          <p:nvPr/>
        </p:nvPicPr>
        <p:blipFill>
          <a:blip r:embed="rId2"/>
          <a:stretch>
            <a:fillRect/>
          </a:stretch>
        </p:blipFill>
        <p:spPr>
          <a:xfrm>
            <a:off x="2864768" y="980728"/>
            <a:ext cx="4257675" cy="1352550"/>
          </a:xfrm>
          <a:prstGeom prst="rect">
            <a:avLst/>
          </a:prstGeom>
        </p:spPr>
      </p:pic>
      <p:graphicFrame>
        <p:nvGraphicFramePr>
          <p:cNvPr id="7" name="Graphique 6">
            <a:extLst>
              <a:ext uri="{FF2B5EF4-FFF2-40B4-BE49-F238E27FC236}">
                <a16:creationId xmlns:a16="http://schemas.microsoft.com/office/drawing/2014/main" id="{AC23EF83-0F4E-39ED-F92A-1525991852FD}"/>
              </a:ext>
            </a:extLst>
          </p:cNvPr>
          <p:cNvGraphicFramePr>
            <a:graphicFrameLocks/>
          </p:cNvGraphicFramePr>
          <p:nvPr>
            <p:extLst>
              <p:ext uri="{D42A27DB-BD31-4B8C-83A1-F6EECF244321}">
                <p14:modId xmlns:p14="http://schemas.microsoft.com/office/powerpoint/2010/main" val="474962293"/>
              </p:ext>
            </p:extLst>
          </p:nvPr>
        </p:nvGraphicFramePr>
        <p:xfrm>
          <a:off x="207319" y="2780928"/>
          <a:ext cx="4601666" cy="273630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Graphique 7">
            <a:extLst>
              <a:ext uri="{FF2B5EF4-FFF2-40B4-BE49-F238E27FC236}">
                <a16:creationId xmlns:a16="http://schemas.microsoft.com/office/drawing/2014/main" id="{B0001735-68CC-FCA0-C040-5ACE8E27CC91}"/>
              </a:ext>
            </a:extLst>
          </p:cNvPr>
          <p:cNvGraphicFramePr>
            <a:graphicFrameLocks/>
          </p:cNvGraphicFramePr>
          <p:nvPr>
            <p:extLst>
              <p:ext uri="{D42A27DB-BD31-4B8C-83A1-F6EECF244321}">
                <p14:modId xmlns:p14="http://schemas.microsoft.com/office/powerpoint/2010/main" val="3437040555"/>
              </p:ext>
            </p:extLst>
          </p:nvPr>
        </p:nvGraphicFramePr>
        <p:xfrm>
          <a:off x="5172930" y="2852936"/>
          <a:ext cx="4572000" cy="2743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3984228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8CBE1F-A471-24A8-C01B-1AD80208C6C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438A249-4439-90A1-E185-79839C1A3FD0}"/>
              </a:ext>
            </a:extLst>
          </p:cNvPr>
          <p:cNvSpPr>
            <a:spLocks noGrp="1"/>
          </p:cNvSpPr>
          <p:nvPr>
            <p:ph type="title"/>
          </p:nvPr>
        </p:nvSpPr>
        <p:spPr>
          <a:xfrm>
            <a:off x="56456" y="-162874"/>
            <a:ext cx="9906000" cy="1011206"/>
          </a:xfrm>
        </p:spPr>
        <p:txBody>
          <a:bodyPr>
            <a:noAutofit/>
          </a:bodyPr>
          <a:lstStyle/>
          <a:p>
            <a:r>
              <a:rPr lang="fr-FR" sz="2800" b="1" dirty="0">
                <a:solidFill>
                  <a:srgbClr val="C00000"/>
                </a:solidFill>
              </a:rPr>
              <a:t>Quelles pistes pour le financement des transports publics ?</a:t>
            </a:r>
          </a:p>
        </p:txBody>
      </p:sp>
      <p:sp>
        <p:nvSpPr>
          <p:cNvPr id="3" name="Espace réservé du numéro de diapositive 2">
            <a:extLst>
              <a:ext uri="{FF2B5EF4-FFF2-40B4-BE49-F238E27FC236}">
                <a16:creationId xmlns:a16="http://schemas.microsoft.com/office/drawing/2014/main" id="{95C4A8EF-F929-A99D-F7C2-9D711AD86190}"/>
              </a:ext>
            </a:extLst>
          </p:cNvPr>
          <p:cNvSpPr>
            <a:spLocks noGrp="1"/>
          </p:cNvSpPr>
          <p:nvPr>
            <p:ph type="sldNum" sz="quarter" idx="12"/>
          </p:nvPr>
        </p:nvSpPr>
        <p:spPr/>
        <p:txBody>
          <a:bodyPr/>
          <a:lstStyle/>
          <a:p>
            <a:fld id="{84C002C4-AF38-4167-B6A2-21C15645E4E0}" type="slidenum">
              <a:rPr lang="fr-FR" smtClean="0">
                <a:solidFill>
                  <a:prstClr val="black"/>
                </a:solidFill>
              </a:rPr>
              <a:pPr/>
              <a:t>27</a:t>
            </a:fld>
            <a:endParaRPr lang="fr-FR" dirty="0">
              <a:solidFill>
                <a:prstClr val="black"/>
              </a:solidFill>
            </a:endParaRPr>
          </a:p>
        </p:txBody>
      </p:sp>
      <p:sp>
        <p:nvSpPr>
          <p:cNvPr id="4" name="Rectangle 3">
            <a:extLst>
              <a:ext uri="{FF2B5EF4-FFF2-40B4-BE49-F238E27FC236}">
                <a16:creationId xmlns:a16="http://schemas.microsoft.com/office/drawing/2014/main" id="{05F14DAB-68FF-1564-1F2D-21A087EBFDB9}"/>
              </a:ext>
            </a:extLst>
          </p:cNvPr>
          <p:cNvSpPr/>
          <p:nvPr/>
        </p:nvSpPr>
        <p:spPr>
          <a:xfrm>
            <a:off x="217526" y="980728"/>
            <a:ext cx="9583860" cy="4112985"/>
          </a:xfrm>
          <a:prstGeom prst="rect">
            <a:avLst/>
          </a:prstGeom>
        </p:spPr>
        <p:txBody>
          <a:bodyPr wrap="square">
            <a:spAutoFit/>
          </a:bodyPr>
          <a:lstStyle/>
          <a:p>
            <a:pPr algn="just">
              <a:lnSpc>
                <a:spcPct val="107000"/>
              </a:lnSpc>
              <a:spcAft>
                <a:spcPts val="800"/>
              </a:spcAft>
            </a:pPr>
            <a:r>
              <a:rPr lang="fr-FR" sz="1500" dirty="0">
                <a:latin typeface="Calibri" panose="020F0502020204030204" pitchFamily="34" charset="0"/>
                <a:ea typeface="Calibri" panose="020F0502020204030204" pitchFamily="34" charset="0"/>
                <a:cs typeface="Times New Roman" panose="02020603050405020304" pitchFamily="18" charset="0"/>
              </a:rPr>
              <a:t>Quelles sources de financement </a:t>
            </a:r>
          </a:p>
          <a:p>
            <a:pPr marL="285750" indent="-285750" algn="just">
              <a:lnSpc>
                <a:spcPct val="107000"/>
              </a:lnSpc>
              <a:spcAft>
                <a:spcPts val="800"/>
              </a:spcAft>
              <a:buFontTx/>
              <a:buChar char="-"/>
            </a:pPr>
            <a:r>
              <a:rPr lang="fr-FR" sz="1500" dirty="0">
                <a:latin typeface="Calibri" panose="020F0502020204030204" pitchFamily="34" charset="0"/>
                <a:ea typeface="Calibri" panose="020F0502020204030204" pitchFamily="34" charset="0"/>
                <a:cs typeface="Times New Roman" panose="02020603050405020304" pitchFamily="18" charset="0"/>
              </a:rPr>
              <a:t>L’Etat : difficilement envisageable compte tenu du déficit structurel, hormis par péréquation horizontale ou modalités différentes de répartition des dotations au bloc communal. </a:t>
            </a:r>
          </a:p>
          <a:p>
            <a:pPr marL="285750" indent="-285750" algn="just">
              <a:lnSpc>
                <a:spcPct val="107000"/>
              </a:lnSpc>
              <a:spcAft>
                <a:spcPts val="800"/>
              </a:spcAft>
              <a:buFontTx/>
              <a:buChar char="-"/>
            </a:pPr>
            <a:r>
              <a:rPr lang="fr-FR" sz="1500" dirty="0">
                <a:latin typeface="Calibri" panose="020F0502020204030204" pitchFamily="34" charset="0"/>
                <a:ea typeface="Calibri" panose="020F0502020204030204" pitchFamily="34" charset="0"/>
                <a:cs typeface="Times New Roman" panose="02020603050405020304" pitchFamily="18" charset="0"/>
              </a:rPr>
              <a:t>Le taux de VM : par déplafonnement justifiable dans les métropoles compte tenu de la valeur ajoutée dégagée mais peu de performance dans les petites agglos</a:t>
            </a:r>
          </a:p>
          <a:p>
            <a:pPr marL="285750" indent="-285750" algn="just">
              <a:lnSpc>
                <a:spcPct val="107000"/>
              </a:lnSpc>
              <a:spcAft>
                <a:spcPts val="800"/>
              </a:spcAft>
              <a:buFontTx/>
              <a:buChar char="-"/>
            </a:pPr>
            <a:r>
              <a:rPr lang="fr-FR" sz="1500" dirty="0">
                <a:latin typeface="Calibri" panose="020F0502020204030204" pitchFamily="34" charset="0"/>
                <a:ea typeface="Calibri" panose="020F0502020204030204" pitchFamily="34" charset="0"/>
                <a:cs typeface="Times New Roman" panose="02020603050405020304" pitchFamily="18" charset="0"/>
              </a:rPr>
              <a:t>Les tarifications : faibles en France mais ne suivent pas actuellement une tendance haussière</a:t>
            </a:r>
          </a:p>
          <a:p>
            <a:pPr algn="just">
              <a:lnSpc>
                <a:spcPct val="107000"/>
              </a:lnSpc>
              <a:spcAft>
                <a:spcPts val="800"/>
              </a:spcAft>
            </a:pPr>
            <a:endParaRPr lang="fr-FR" sz="15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500" dirty="0">
                <a:latin typeface="Calibri" panose="020F0502020204030204" pitchFamily="34" charset="0"/>
                <a:ea typeface="Calibri" panose="020F0502020204030204" pitchFamily="34" charset="0"/>
                <a:cs typeface="Times New Roman" panose="02020603050405020304" pitchFamily="18" charset="0"/>
              </a:rPr>
              <a:t>Parmi les grandes pistes :</a:t>
            </a:r>
          </a:p>
          <a:p>
            <a:pPr marL="285750" indent="-285750" algn="just">
              <a:lnSpc>
                <a:spcPct val="107000"/>
              </a:lnSpc>
              <a:spcAft>
                <a:spcPts val="800"/>
              </a:spcAft>
              <a:buFontTx/>
              <a:buChar char="-"/>
            </a:pPr>
            <a:r>
              <a:rPr lang="fr-FR" sz="1500" dirty="0">
                <a:latin typeface="Calibri" panose="020F0502020204030204" pitchFamily="34" charset="0"/>
                <a:ea typeface="Calibri" panose="020F0502020204030204" pitchFamily="34" charset="0"/>
                <a:cs typeface="Times New Roman" panose="02020603050405020304" pitchFamily="18" charset="0"/>
              </a:rPr>
              <a:t>Les bénéficiaires d’externalités des politiques de transport mises en place : valorisation des biens immobiliers (taxation des plus values et des valeurs locatives, taxe d’aménagement…),  taxe de séjour….</a:t>
            </a:r>
          </a:p>
          <a:p>
            <a:pPr marL="285750" indent="-285750" algn="just">
              <a:lnSpc>
                <a:spcPct val="107000"/>
              </a:lnSpc>
              <a:spcAft>
                <a:spcPts val="800"/>
              </a:spcAft>
              <a:buFontTx/>
              <a:buChar char="-"/>
            </a:pPr>
            <a:r>
              <a:rPr lang="fr-FR" sz="1500" dirty="0">
                <a:latin typeface="Calibri" panose="020F0502020204030204" pitchFamily="34" charset="0"/>
                <a:ea typeface="Calibri" panose="020F0502020204030204" pitchFamily="34" charset="0"/>
                <a:cs typeface="Times New Roman" panose="02020603050405020304" pitchFamily="18" charset="0"/>
              </a:rPr>
              <a:t>Le principe pollueur payeur : les secteurs économiques très usagers de la route</a:t>
            </a:r>
          </a:p>
          <a:p>
            <a:pPr marL="285750" indent="-285750" algn="just">
              <a:lnSpc>
                <a:spcPct val="107000"/>
              </a:lnSpc>
              <a:spcAft>
                <a:spcPts val="800"/>
              </a:spcAft>
              <a:buFontTx/>
              <a:buChar char="-"/>
            </a:pPr>
            <a:r>
              <a:rPr lang="fr-FR" sz="1500" dirty="0">
                <a:latin typeface="Calibri" panose="020F0502020204030204" pitchFamily="34" charset="0"/>
                <a:ea typeface="Calibri" panose="020F0502020204030204" pitchFamily="34" charset="0"/>
                <a:cs typeface="Times New Roman" panose="02020603050405020304" pitchFamily="18" charset="0"/>
              </a:rPr>
              <a:t>La réallocation de ressources des collectivités : choix en termes de politiques publiques et économies de gestion par réorganisation</a:t>
            </a:r>
          </a:p>
        </p:txBody>
      </p:sp>
    </p:spTree>
    <p:extLst>
      <p:ext uri="{BB962C8B-B14F-4D97-AF65-F5344CB8AC3E}">
        <p14:creationId xmlns:p14="http://schemas.microsoft.com/office/powerpoint/2010/main" val="28451206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0FA6A7-1F72-D8FB-637B-F71D35FE96E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AB8D7C1-CA03-1D57-72B2-9221D5DDACB3}"/>
              </a:ext>
            </a:extLst>
          </p:cNvPr>
          <p:cNvSpPr>
            <a:spLocks noGrp="1"/>
          </p:cNvSpPr>
          <p:nvPr>
            <p:ph type="title"/>
          </p:nvPr>
        </p:nvSpPr>
        <p:spPr>
          <a:xfrm>
            <a:off x="0" y="-334794"/>
            <a:ext cx="9906000" cy="1011206"/>
          </a:xfrm>
        </p:spPr>
        <p:txBody>
          <a:bodyPr>
            <a:noAutofit/>
          </a:bodyPr>
          <a:lstStyle/>
          <a:p>
            <a:r>
              <a:rPr lang="fr-FR" sz="2800" b="1" dirty="0">
                <a:solidFill>
                  <a:srgbClr val="C00000"/>
                </a:solidFill>
              </a:rPr>
              <a:t>Le versement mobilité : qui vote le taux ?</a:t>
            </a:r>
          </a:p>
        </p:txBody>
      </p:sp>
      <p:sp>
        <p:nvSpPr>
          <p:cNvPr id="3" name="Espace réservé du numéro de diapositive 2">
            <a:extLst>
              <a:ext uri="{FF2B5EF4-FFF2-40B4-BE49-F238E27FC236}">
                <a16:creationId xmlns:a16="http://schemas.microsoft.com/office/drawing/2014/main" id="{A8B8B0C9-9943-8986-6C72-0ACD676D1229}"/>
              </a:ext>
            </a:extLst>
          </p:cNvPr>
          <p:cNvSpPr>
            <a:spLocks noGrp="1"/>
          </p:cNvSpPr>
          <p:nvPr>
            <p:ph type="sldNum" sz="quarter" idx="12"/>
          </p:nvPr>
        </p:nvSpPr>
        <p:spPr/>
        <p:txBody>
          <a:bodyPr/>
          <a:lstStyle/>
          <a:p>
            <a:fld id="{84C002C4-AF38-4167-B6A2-21C15645E4E0}" type="slidenum">
              <a:rPr lang="fr-FR" smtClean="0">
                <a:solidFill>
                  <a:prstClr val="black"/>
                </a:solidFill>
              </a:rPr>
              <a:pPr/>
              <a:t>3</a:t>
            </a:fld>
            <a:endParaRPr lang="fr-FR" dirty="0">
              <a:solidFill>
                <a:prstClr val="black"/>
              </a:solidFill>
            </a:endParaRPr>
          </a:p>
        </p:txBody>
      </p:sp>
      <p:sp>
        <p:nvSpPr>
          <p:cNvPr id="11" name="Ellipse 10">
            <a:extLst>
              <a:ext uri="{FF2B5EF4-FFF2-40B4-BE49-F238E27FC236}">
                <a16:creationId xmlns:a16="http://schemas.microsoft.com/office/drawing/2014/main" id="{21D60B8C-E8B1-3714-A0B2-6087BD995842}"/>
              </a:ext>
            </a:extLst>
          </p:cNvPr>
          <p:cNvSpPr/>
          <p:nvPr/>
        </p:nvSpPr>
        <p:spPr>
          <a:xfrm>
            <a:off x="333540" y="642047"/>
            <a:ext cx="3024336" cy="232099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dirty="0"/>
              <a:t>EPCI AOM : </a:t>
            </a:r>
          </a:p>
          <a:p>
            <a:pPr algn="ctr"/>
            <a:r>
              <a:rPr lang="fr-FR" sz="1600" dirty="0"/>
              <a:t>Communauté de communes</a:t>
            </a:r>
          </a:p>
          <a:p>
            <a:pPr algn="ctr"/>
            <a:r>
              <a:rPr lang="fr-FR" sz="1600" dirty="0"/>
              <a:t>Communauté d’agglomération</a:t>
            </a:r>
          </a:p>
          <a:p>
            <a:pPr algn="ctr"/>
            <a:r>
              <a:rPr lang="fr-FR" sz="1600" dirty="0"/>
              <a:t>Communauté urbaine, Métropole</a:t>
            </a:r>
          </a:p>
        </p:txBody>
      </p:sp>
      <p:sp>
        <p:nvSpPr>
          <p:cNvPr id="12" name="Ellipse 11">
            <a:extLst>
              <a:ext uri="{FF2B5EF4-FFF2-40B4-BE49-F238E27FC236}">
                <a16:creationId xmlns:a16="http://schemas.microsoft.com/office/drawing/2014/main" id="{76F88C79-F1E3-34D6-B42F-D7AE651DDE81}"/>
              </a:ext>
            </a:extLst>
          </p:cNvPr>
          <p:cNvSpPr/>
          <p:nvPr/>
        </p:nvSpPr>
        <p:spPr>
          <a:xfrm>
            <a:off x="3691416" y="1305921"/>
            <a:ext cx="1389560" cy="126144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dirty="0"/>
              <a:t>Vote le taux</a:t>
            </a:r>
          </a:p>
        </p:txBody>
      </p:sp>
      <p:sp>
        <p:nvSpPr>
          <p:cNvPr id="15" name="Ellipse 14">
            <a:extLst>
              <a:ext uri="{FF2B5EF4-FFF2-40B4-BE49-F238E27FC236}">
                <a16:creationId xmlns:a16="http://schemas.microsoft.com/office/drawing/2014/main" id="{CB545EEC-C739-3EB3-C04C-336EA0D3A0E7}"/>
              </a:ext>
            </a:extLst>
          </p:cNvPr>
          <p:cNvSpPr/>
          <p:nvPr/>
        </p:nvSpPr>
        <p:spPr>
          <a:xfrm>
            <a:off x="3563440" y="4174798"/>
            <a:ext cx="1389560" cy="126144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dirty="0"/>
              <a:t>Vote le taux (zonage possible)</a:t>
            </a:r>
          </a:p>
        </p:txBody>
      </p:sp>
      <p:sp>
        <p:nvSpPr>
          <p:cNvPr id="8" name="Ellipse 7">
            <a:extLst>
              <a:ext uri="{FF2B5EF4-FFF2-40B4-BE49-F238E27FC236}">
                <a16:creationId xmlns:a16="http://schemas.microsoft.com/office/drawing/2014/main" id="{CE7EEB8E-DCC5-1D7A-B81A-39CBB971F2C2}"/>
              </a:ext>
            </a:extLst>
          </p:cNvPr>
          <p:cNvSpPr/>
          <p:nvPr/>
        </p:nvSpPr>
        <p:spPr>
          <a:xfrm>
            <a:off x="309005" y="3645024"/>
            <a:ext cx="3024336" cy="232099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dirty="0"/>
              <a:t>Syndicat mixte AOM</a:t>
            </a:r>
          </a:p>
        </p:txBody>
      </p:sp>
      <p:cxnSp>
        <p:nvCxnSpPr>
          <p:cNvPr id="16" name="Connecteur droit avec flèche 15">
            <a:extLst>
              <a:ext uri="{FF2B5EF4-FFF2-40B4-BE49-F238E27FC236}">
                <a16:creationId xmlns:a16="http://schemas.microsoft.com/office/drawing/2014/main" id="{D5F56636-8BFD-0B23-D2B2-8EA8CF87C81D}"/>
              </a:ext>
            </a:extLst>
          </p:cNvPr>
          <p:cNvCxnSpPr>
            <a:cxnSpLocks/>
          </p:cNvCxnSpPr>
          <p:nvPr/>
        </p:nvCxnSpPr>
        <p:spPr>
          <a:xfrm>
            <a:off x="1920080" y="3035049"/>
            <a:ext cx="0" cy="53796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1" name="ZoneTexte 20">
            <a:extLst>
              <a:ext uri="{FF2B5EF4-FFF2-40B4-BE49-F238E27FC236}">
                <a16:creationId xmlns:a16="http://schemas.microsoft.com/office/drawing/2014/main" id="{73FCCA7A-B513-CD60-FDF6-F49B4D4FBA08}"/>
              </a:ext>
            </a:extLst>
          </p:cNvPr>
          <p:cNvSpPr txBox="1"/>
          <p:nvPr/>
        </p:nvSpPr>
        <p:spPr>
          <a:xfrm>
            <a:off x="0" y="2951308"/>
            <a:ext cx="1296144" cy="523220"/>
          </a:xfrm>
          <a:prstGeom prst="rect">
            <a:avLst/>
          </a:prstGeom>
          <a:noFill/>
        </p:spPr>
        <p:txBody>
          <a:bodyPr wrap="square" rtlCol="0">
            <a:spAutoFit/>
          </a:bodyPr>
          <a:lstStyle/>
          <a:p>
            <a:r>
              <a:rPr lang="fr-FR" sz="2800" dirty="0"/>
              <a:t>OU</a:t>
            </a:r>
          </a:p>
        </p:txBody>
      </p:sp>
      <p:sp>
        <p:nvSpPr>
          <p:cNvPr id="6" name="Rectangle 5">
            <a:extLst>
              <a:ext uri="{FF2B5EF4-FFF2-40B4-BE49-F238E27FC236}">
                <a16:creationId xmlns:a16="http://schemas.microsoft.com/office/drawing/2014/main" id="{6807CC86-C45C-5449-1E10-19B75C58F067}"/>
              </a:ext>
            </a:extLst>
          </p:cNvPr>
          <p:cNvSpPr/>
          <p:nvPr/>
        </p:nvSpPr>
        <p:spPr>
          <a:xfrm>
            <a:off x="5714958" y="1280744"/>
            <a:ext cx="1951360" cy="429651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Possibilité d’un VM additionnel en cas de syndicat mixte SRU (rôle de coordination dans la limite de 0,5%</a:t>
            </a:r>
          </a:p>
        </p:txBody>
      </p:sp>
      <p:sp>
        <p:nvSpPr>
          <p:cNvPr id="7" name="Rectangle 6">
            <a:extLst>
              <a:ext uri="{FF2B5EF4-FFF2-40B4-BE49-F238E27FC236}">
                <a16:creationId xmlns:a16="http://schemas.microsoft.com/office/drawing/2014/main" id="{994D6864-4031-A027-9522-33558C7E7AAE}"/>
              </a:ext>
            </a:extLst>
          </p:cNvPr>
          <p:cNvSpPr/>
          <p:nvPr/>
        </p:nvSpPr>
        <p:spPr>
          <a:xfrm>
            <a:off x="7827035" y="1280744"/>
            <a:ext cx="1951360" cy="429651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Possibilité d’un VM Régional et rural dans la limite de 0,15% voté par les Régions en tant qu’AOM régionales </a:t>
            </a:r>
          </a:p>
        </p:txBody>
      </p:sp>
      <p:sp>
        <p:nvSpPr>
          <p:cNvPr id="9" name="Rectangle 8">
            <a:extLst>
              <a:ext uri="{FF2B5EF4-FFF2-40B4-BE49-F238E27FC236}">
                <a16:creationId xmlns:a16="http://schemas.microsoft.com/office/drawing/2014/main" id="{285BE213-E381-BBCE-E5CF-44F3D140FEAC}"/>
              </a:ext>
            </a:extLst>
          </p:cNvPr>
          <p:cNvSpPr/>
          <p:nvPr/>
        </p:nvSpPr>
        <p:spPr>
          <a:xfrm>
            <a:off x="844735" y="3049983"/>
            <a:ext cx="1951360" cy="25404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Si adhésion</a:t>
            </a:r>
          </a:p>
        </p:txBody>
      </p:sp>
    </p:spTree>
    <p:extLst>
      <p:ext uri="{BB962C8B-B14F-4D97-AF65-F5344CB8AC3E}">
        <p14:creationId xmlns:p14="http://schemas.microsoft.com/office/powerpoint/2010/main" val="32716243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D9620E-A9C1-55C4-9479-C989DFE946D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F72228B-440E-6767-4DF1-7D3C1DBA8432}"/>
              </a:ext>
            </a:extLst>
          </p:cNvPr>
          <p:cNvSpPr>
            <a:spLocks noGrp="1"/>
          </p:cNvSpPr>
          <p:nvPr>
            <p:ph type="title"/>
          </p:nvPr>
        </p:nvSpPr>
        <p:spPr>
          <a:xfrm>
            <a:off x="0" y="-118770"/>
            <a:ext cx="9906000" cy="1011206"/>
          </a:xfrm>
        </p:spPr>
        <p:txBody>
          <a:bodyPr>
            <a:noAutofit/>
          </a:bodyPr>
          <a:lstStyle/>
          <a:p>
            <a:r>
              <a:rPr lang="fr-FR" sz="2800" b="1" dirty="0">
                <a:solidFill>
                  <a:srgbClr val="C00000"/>
                </a:solidFill>
              </a:rPr>
              <a:t>Le versement mobilité : Qui paye et sur quelles bases</a:t>
            </a:r>
          </a:p>
        </p:txBody>
      </p:sp>
      <p:sp>
        <p:nvSpPr>
          <p:cNvPr id="3" name="Espace réservé du numéro de diapositive 2">
            <a:extLst>
              <a:ext uri="{FF2B5EF4-FFF2-40B4-BE49-F238E27FC236}">
                <a16:creationId xmlns:a16="http://schemas.microsoft.com/office/drawing/2014/main" id="{A979ECD0-498F-E529-6BAB-BBA0360C04C7}"/>
              </a:ext>
            </a:extLst>
          </p:cNvPr>
          <p:cNvSpPr>
            <a:spLocks noGrp="1"/>
          </p:cNvSpPr>
          <p:nvPr>
            <p:ph type="sldNum" sz="quarter" idx="12"/>
          </p:nvPr>
        </p:nvSpPr>
        <p:spPr/>
        <p:txBody>
          <a:bodyPr/>
          <a:lstStyle/>
          <a:p>
            <a:fld id="{84C002C4-AF38-4167-B6A2-21C15645E4E0}" type="slidenum">
              <a:rPr lang="fr-FR" smtClean="0">
                <a:solidFill>
                  <a:prstClr val="black"/>
                </a:solidFill>
              </a:rPr>
              <a:pPr/>
              <a:t>4</a:t>
            </a:fld>
            <a:endParaRPr lang="fr-FR" dirty="0">
              <a:solidFill>
                <a:prstClr val="black"/>
              </a:solidFill>
            </a:endParaRPr>
          </a:p>
        </p:txBody>
      </p:sp>
      <p:sp>
        <p:nvSpPr>
          <p:cNvPr id="4" name="Rectangle 3">
            <a:extLst>
              <a:ext uri="{FF2B5EF4-FFF2-40B4-BE49-F238E27FC236}">
                <a16:creationId xmlns:a16="http://schemas.microsoft.com/office/drawing/2014/main" id="{CD40E36A-6D59-9096-DD1E-56E28D0C4C92}"/>
              </a:ext>
            </a:extLst>
          </p:cNvPr>
          <p:cNvSpPr/>
          <p:nvPr/>
        </p:nvSpPr>
        <p:spPr>
          <a:xfrm>
            <a:off x="1712641" y="856464"/>
            <a:ext cx="8015612" cy="77233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dirty="0"/>
              <a:t>Les personnes physiques ou morales, publiques ou privées, à l'exception des fondations et associations reconnues d'utilité publique à but non lucratif dont l'activité est de caractère social et des associations intermédiaires</a:t>
            </a:r>
          </a:p>
        </p:txBody>
      </p:sp>
      <p:sp>
        <p:nvSpPr>
          <p:cNvPr id="13" name="Rectangle 12">
            <a:extLst>
              <a:ext uri="{FF2B5EF4-FFF2-40B4-BE49-F238E27FC236}">
                <a16:creationId xmlns:a16="http://schemas.microsoft.com/office/drawing/2014/main" id="{73AE722E-7334-0741-AFD9-D8439FDE26D4}"/>
              </a:ext>
            </a:extLst>
          </p:cNvPr>
          <p:cNvSpPr/>
          <p:nvPr/>
        </p:nvSpPr>
        <p:spPr>
          <a:xfrm>
            <a:off x="208071" y="856464"/>
            <a:ext cx="1000513" cy="113237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dirty="0"/>
              <a:t>Assujettis</a:t>
            </a:r>
          </a:p>
        </p:txBody>
      </p:sp>
      <p:sp>
        <p:nvSpPr>
          <p:cNvPr id="8" name="Rectangle 7">
            <a:extLst>
              <a:ext uri="{FF2B5EF4-FFF2-40B4-BE49-F238E27FC236}">
                <a16:creationId xmlns:a16="http://schemas.microsoft.com/office/drawing/2014/main" id="{2D00F79F-6664-9EA2-1177-2A887B0B2160}"/>
              </a:ext>
            </a:extLst>
          </p:cNvPr>
          <p:cNvSpPr/>
          <p:nvPr/>
        </p:nvSpPr>
        <p:spPr>
          <a:xfrm>
            <a:off x="1712641" y="1734545"/>
            <a:ext cx="8015612" cy="6143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dirty="0"/>
              <a:t>organismes qui ont au moins 11 salariés sur le territoire d’une AOM (9 jusqu’en 2015) </a:t>
            </a:r>
          </a:p>
        </p:txBody>
      </p:sp>
      <p:sp>
        <p:nvSpPr>
          <p:cNvPr id="9" name="Rectangle 8">
            <a:extLst>
              <a:ext uri="{FF2B5EF4-FFF2-40B4-BE49-F238E27FC236}">
                <a16:creationId xmlns:a16="http://schemas.microsoft.com/office/drawing/2014/main" id="{30E2A693-AEBD-7F49-234F-E9052B9A912B}"/>
              </a:ext>
            </a:extLst>
          </p:cNvPr>
          <p:cNvSpPr/>
          <p:nvPr/>
        </p:nvSpPr>
        <p:spPr>
          <a:xfrm>
            <a:off x="208071" y="2496104"/>
            <a:ext cx="1000513" cy="32716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dirty="0"/>
              <a:t>Taux</a:t>
            </a:r>
          </a:p>
        </p:txBody>
      </p:sp>
      <p:sp>
        <p:nvSpPr>
          <p:cNvPr id="11" name="Rectangle 10">
            <a:extLst>
              <a:ext uri="{FF2B5EF4-FFF2-40B4-BE49-F238E27FC236}">
                <a16:creationId xmlns:a16="http://schemas.microsoft.com/office/drawing/2014/main" id="{4EA768C4-26C3-E026-C490-D8D009881E58}"/>
              </a:ext>
            </a:extLst>
          </p:cNvPr>
          <p:cNvSpPr/>
          <p:nvPr/>
        </p:nvSpPr>
        <p:spPr>
          <a:xfrm>
            <a:off x="1745179" y="2568971"/>
            <a:ext cx="8015612" cy="25429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dirty="0"/>
              <a:t>Fixé par l’AOM</a:t>
            </a:r>
          </a:p>
        </p:txBody>
      </p:sp>
      <p:sp>
        <p:nvSpPr>
          <p:cNvPr id="12" name="Rectangle 11">
            <a:extLst>
              <a:ext uri="{FF2B5EF4-FFF2-40B4-BE49-F238E27FC236}">
                <a16:creationId xmlns:a16="http://schemas.microsoft.com/office/drawing/2014/main" id="{FA3E08EA-FC42-3F5A-F3DA-39B1408686FF}"/>
              </a:ext>
            </a:extLst>
          </p:cNvPr>
          <p:cNvSpPr/>
          <p:nvPr/>
        </p:nvSpPr>
        <p:spPr>
          <a:xfrm>
            <a:off x="208071" y="3923431"/>
            <a:ext cx="1144529" cy="50407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dirty="0"/>
              <a:t>Base (assiette)</a:t>
            </a:r>
          </a:p>
        </p:txBody>
      </p:sp>
      <p:sp>
        <p:nvSpPr>
          <p:cNvPr id="14" name="Rectangle 13">
            <a:extLst>
              <a:ext uri="{FF2B5EF4-FFF2-40B4-BE49-F238E27FC236}">
                <a16:creationId xmlns:a16="http://schemas.microsoft.com/office/drawing/2014/main" id="{87FB90D9-A04B-1F5F-9EFD-C46481496B59}"/>
              </a:ext>
            </a:extLst>
          </p:cNvPr>
          <p:cNvSpPr/>
          <p:nvPr/>
        </p:nvSpPr>
        <p:spPr>
          <a:xfrm>
            <a:off x="1784648" y="3625791"/>
            <a:ext cx="8015612" cy="109935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dirty="0"/>
              <a:t>Revenus d'activité tels qu'ils sont pris en compte pour la détermination de l'assiette des cotisations d'assurance maladie mises à la charge des employeurs et affectées au financement des régimes de base de l'assurance maladie (recouvrement URSSAF) </a:t>
            </a:r>
          </a:p>
          <a:p>
            <a:pPr algn="ctr"/>
            <a:endParaRPr lang="fr-FR" sz="1600" dirty="0"/>
          </a:p>
        </p:txBody>
      </p:sp>
    </p:spTree>
    <p:extLst>
      <p:ext uri="{BB962C8B-B14F-4D97-AF65-F5344CB8AC3E}">
        <p14:creationId xmlns:p14="http://schemas.microsoft.com/office/powerpoint/2010/main" val="1472103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C17951-B2CE-52E8-AEBA-E52FF58C91A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8ED07954-814B-BA49-0AA8-84391A13BC7F}"/>
              </a:ext>
            </a:extLst>
          </p:cNvPr>
          <p:cNvSpPr>
            <a:spLocks noGrp="1"/>
          </p:cNvSpPr>
          <p:nvPr>
            <p:ph type="title"/>
          </p:nvPr>
        </p:nvSpPr>
        <p:spPr>
          <a:xfrm>
            <a:off x="-28063" y="-315439"/>
            <a:ext cx="9906000" cy="1011206"/>
          </a:xfrm>
        </p:spPr>
        <p:txBody>
          <a:bodyPr>
            <a:noAutofit/>
          </a:bodyPr>
          <a:lstStyle/>
          <a:p>
            <a:r>
              <a:rPr lang="fr-FR" sz="2800" b="1" dirty="0">
                <a:solidFill>
                  <a:srgbClr val="C00000"/>
                </a:solidFill>
              </a:rPr>
              <a:t>Le versement : quel taux</a:t>
            </a:r>
          </a:p>
        </p:txBody>
      </p:sp>
      <p:sp>
        <p:nvSpPr>
          <p:cNvPr id="3" name="Espace réservé du numéro de diapositive 2">
            <a:extLst>
              <a:ext uri="{FF2B5EF4-FFF2-40B4-BE49-F238E27FC236}">
                <a16:creationId xmlns:a16="http://schemas.microsoft.com/office/drawing/2014/main" id="{76B20C12-F7D6-5606-07B9-D16465E3C9D6}"/>
              </a:ext>
            </a:extLst>
          </p:cNvPr>
          <p:cNvSpPr>
            <a:spLocks noGrp="1"/>
          </p:cNvSpPr>
          <p:nvPr>
            <p:ph type="sldNum" sz="quarter" idx="12"/>
          </p:nvPr>
        </p:nvSpPr>
        <p:spPr/>
        <p:txBody>
          <a:bodyPr/>
          <a:lstStyle/>
          <a:p>
            <a:fld id="{84C002C4-AF38-4167-B6A2-21C15645E4E0}" type="slidenum">
              <a:rPr lang="fr-FR" smtClean="0">
                <a:solidFill>
                  <a:prstClr val="black"/>
                </a:solidFill>
              </a:rPr>
              <a:pPr/>
              <a:t>5</a:t>
            </a:fld>
            <a:endParaRPr lang="fr-FR" dirty="0">
              <a:solidFill>
                <a:prstClr val="black"/>
              </a:solidFill>
            </a:endParaRPr>
          </a:p>
        </p:txBody>
      </p:sp>
      <p:sp>
        <p:nvSpPr>
          <p:cNvPr id="6" name="Rectangle 5">
            <a:extLst>
              <a:ext uri="{FF2B5EF4-FFF2-40B4-BE49-F238E27FC236}">
                <a16:creationId xmlns:a16="http://schemas.microsoft.com/office/drawing/2014/main" id="{C020E365-D8A9-FD58-1594-B9060A0E93E5}"/>
              </a:ext>
            </a:extLst>
          </p:cNvPr>
          <p:cNvSpPr/>
          <p:nvPr/>
        </p:nvSpPr>
        <p:spPr>
          <a:xfrm>
            <a:off x="133007" y="390419"/>
            <a:ext cx="9583860" cy="1764009"/>
          </a:xfrm>
          <a:prstGeom prst="rect">
            <a:avLst/>
          </a:prstGeom>
        </p:spPr>
        <p:txBody>
          <a:bodyPr wrap="square">
            <a:spAutoFit/>
          </a:bodyPr>
          <a:lstStyle/>
          <a:p>
            <a:pPr algn="just">
              <a:lnSpc>
                <a:spcPct val="107000"/>
              </a:lnSpc>
              <a:spcAft>
                <a:spcPts val="800"/>
              </a:spcAft>
            </a:pPr>
            <a:r>
              <a:rPr lang="fr-FR" sz="1600" dirty="0"/>
              <a:t>L’instauration du versement mobilité (VM) et la fixation de son taux relèvent de l’autorité organisatrice de la mobilité dans la limite des taux plafonds définis par la loi : de 0,55 % à 2 % hors Île-de-France et entre 1,6 % et 3,2 % en Île-de-France.</a:t>
            </a:r>
          </a:p>
          <a:p>
            <a:pPr algn="just">
              <a:lnSpc>
                <a:spcPct val="107000"/>
              </a:lnSpc>
              <a:spcAft>
                <a:spcPts val="800"/>
              </a:spcAft>
            </a:pPr>
            <a:r>
              <a:rPr lang="fr-FR" sz="1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Il s’agit d’une construction progressive à partir de 1971 (création pour l’Ile de France) avec un élargissement à des entités de plus en plus petites et une augmentation des plafonds en application de lois structurantes sur les transports.</a:t>
            </a:r>
          </a:p>
        </p:txBody>
      </p:sp>
      <p:pic>
        <p:nvPicPr>
          <p:cNvPr id="8" name="Image 7">
            <a:extLst>
              <a:ext uri="{FF2B5EF4-FFF2-40B4-BE49-F238E27FC236}">
                <a16:creationId xmlns:a16="http://schemas.microsoft.com/office/drawing/2014/main" id="{25946DAB-E27A-578B-C837-15438FDAD4DC}"/>
              </a:ext>
            </a:extLst>
          </p:cNvPr>
          <p:cNvPicPr>
            <a:picLocks noChangeAspect="1"/>
          </p:cNvPicPr>
          <p:nvPr/>
        </p:nvPicPr>
        <p:blipFill>
          <a:blip r:embed="rId2"/>
          <a:stretch>
            <a:fillRect/>
          </a:stretch>
        </p:blipFill>
        <p:spPr>
          <a:xfrm>
            <a:off x="1928664" y="2071867"/>
            <a:ext cx="6629400" cy="2876550"/>
          </a:xfrm>
          <a:prstGeom prst="rect">
            <a:avLst/>
          </a:prstGeom>
        </p:spPr>
      </p:pic>
      <p:sp>
        <p:nvSpPr>
          <p:cNvPr id="5" name="Rectangle 4">
            <a:extLst>
              <a:ext uri="{FF2B5EF4-FFF2-40B4-BE49-F238E27FC236}">
                <a16:creationId xmlns:a16="http://schemas.microsoft.com/office/drawing/2014/main" id="{7F7AD2AC-9FA9-CF5E-A664-5E8B6BEFAEAF}"/>
              </a:ext>
            </a:extLst>
          </p:cNvPr>
          <p:cNvSpPr/>
          <p:nvPr/>
        </p:nvSpPr>
        <p:spPr>
          <a:xfrm>
            <a:off x="2682294" y="5370122"/>
            <a:ext cx="3638858" cy="57915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dirty="0"/>
              <a:t>Bonus TCSP : tramway, métro, BHNS, transport par </a:t>
            </a:r>
            <a:r>
              <a:rPr lang="fr-FR" sz="1200" dirty="0" err="1"/>
              <a:t>cable</a:t>
            </a:r>
            <a:r>
              <a:rPr lang="fr-FR" sz="1200" dirty="0"/>
              <a:t> (infrastructure de transport collectif en mode routier guidé)</a:t>
            </a:r>
          </a:p>
        </p:txBody>
      </p:sp>
    </p:spTree>
    <p:extLst>
      <p:ext uri="{BB962C8B-B14F-4D97-AF65-F5344CB8AC3E}">
        <p14:creationId xmlns:p14="http://schemas.microsoft.com/office/powerpoint/2010/main" val="36640438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7ABC15-B997-47F9-7629-B3A3B6E9213E}"/>
            </a:ext>
          </a:extLst>
        </p:cNvPr>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61D337B4-1719-F012-232E-D63AEA0B41A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4C002C4-AF38-4167-B6A2-21C15645E4E0}" type="slidenum">
              <a:rPr kumimoji="0" lang="fr-FR" sz="11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itre 1">
            <a:extLst>
              <a:ext uri="{FF2B5EF4-FFF2-40B4-BE49-F238E27FC236}">
                <a16:creationId xmlns:a16="http://schemas.microsoft.com/office/drawing/2014/main" id="{EC136CFE-B3AF-3B43-6F5F-607B70DA57CF}"/>
              </a:ext>
            </a:extLst>
          </p:cNvPr>
          <p:cNvSpPr>
            <a:spLocks noGrp="1"/>
          </p:cNvSpPr>
          <p:nvPr>
            <p:ph type="title"/>
          </p:nvPr>
        </p:nvSpPr>
        <p:spPr>
          <a:xfrm>
            <a:off x="56456" y="-162874"/>
            <a:ext cx="9906000" cy="1011206"/>
          </a:xfrm>
        </p:spPr>
        <p:txBody>
          <a:bodyPr>
            <a:noAutofit/>
          </a:bodyPr>
          <a:lstStyle/>
          <a:p>
            <a:r>
              <a:rPr lang="fr-FR" sz="2800" b="1" dirty="0">
                <a:solidFill>
                  <a:srgbClr val="C00000"/>
                </a:solidFill>
              </a:rPr>
              <a:t>Cartographie du versement mobilité</a:t>
            </a:r>
          </a:p>
        </p:txBody>
      </p:sp>
      <p:pic>
        <p:nvPicPr>
          <p:cNvPr id="8" name="Image 7">
            <a:extLst>
              <a:ext uri="{FF2B5EF4-FFF2-40B4-BE49-F238E27FC236}">
                <a16:creationId xmlns:a16="http://schemas.microsoft.com/office/drawing/2014/main" id="{BE926D79-921E-DB5F-34D0-A7C5C615D562}"/>
              </a:ext>
            </a:extLst>
          </p:cNvPr>
          <p:cNvPicPr>
            <a:picLocks noChangeAspect="1"/>
          </p:cNvPicPr>
          <p:nvPr/>
        </p:nvPicPr>
        <p:blipFill>
          <a:blip r:embed="rId2"/>
          <a:stretch>
            <a:fillRect/>
          </a:stretch>
        </p:blipFill>
        <p:spPr>
          <a:xfrm>
            <a:off x="848544" y="704625"/>
            <a:ext cx="7554379" cy="5896798"/>
          </a:xfrm>
          <a:prstGeom prst="rect">
            <a:avLst/>
          </a:prstGeom>
        </p:spPr>
      </p:pic>
    </p:spTree>
    <p:extLst>
      <p:ext uri="{BB962C8B-B14F-4D97-AF65-F5344CB8AC3E}">
        <p14:creationId xmlns:p14="http://schemas.microsoft.com/office/powerpoint/2010/main" val="13642211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BFC5A4-4940-05C6-5459-249547E8AA41}"/>
            </a:ext>
          </a:extLst>
        </p:cNvPr>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D8D904B1-0193-7EB5-77E5-BED06CB67A8E}"/>
              </a:ext>
            </a:extLst>
          </p:cNvPr>
          <p:cNvSpPr>
            <a:spLocks noGrp="1"/>
          </p:cNvSpPr>
          <p:nvPr>
            <p:ph type="sldNum" sz="quarter" idx="12"/>
          </p:nvPr>
        </p:nvSpPr>
        <p:spPr/>
        <p:txBody>
          <a:bodyPr/>
          <a:lstStyle/>
          <a:p>
            <a:fld id="{84C002C4-AF38-4167-B6A2-21C15645E4E0}" type="slidenum">
              <a:rPr lang="fr-FR" smtClean="0">
                <a:solidFill>
                  <a:prstClr val="black"/>
                </a:solidFill>
              </a:rPr>
              <a:pPr/>
              <a:t>7</a:t>
            </a:fld>
            <a:endParaRPr lang="fr-FR" dirty="0">
              <a:solidFill>
                <a:prstClr val="black"/>
              </a:solidFill>
            </a:endParaRPr>
          </a:p>
        </p:txBody>
      </p:sp>
      <p:sp>
        <p:nvSpPr>
          <p:cNvPr id="4" name="ZoneTexte 3">
            <a:extLst>
              <a:ext uri="{FF2B5EF4-FFF2-40B4-BE49-F238E27FC236}">
                <a16:creationId xmlns:a16="http://schemas.microsoft.com/office/drawing/2014/main" id="{574FEEAB-97A5-EF43-6FA2-3E46F05317A1}"/>
              </a:ext>
            </a:extLst>
          </p:cNvPr>
          <p:cNvSpPr txBox="1"/>
          <p:nvPr/>
        </p:nvSpPr>
        <p:spPr>
          <a:xfrm>
            <a:off x="7296817" y="699511"/>
            <a:ext cx="2590198" cy="5558829"/>
          </a:xfrm>
          <a:prstGeom prst="rect">
            <a:avLst/>
          </a:prstGeom>
          <a:noFill/>
        </p:spPr>
        <p:txBody>
          <a:bodyPr wrap="square">
            <a:spAutoFit/>
          </a:bodyPr>
          <a:lstStyle/>
          <a:p>
            <a:pPr algn="just"/>
            <a:endParaRPr lang="fr-FR" sz="1200" dirty="0"/>
          </a:p>
          <a:p>
            <a:pPr algn="just">
              <a:lnSpc>
                <a:spcPct val="107000"/>
              </a:lnSpc>
              <a:spcAft>
                <a:spcPts val="800"/>
              </a:spcAft>
            </a:pPr>
            <a:r>
              <a:rPr lang="fr-FR" sz="1200" dirty="0">
                <a:latin typeface="Calibri" panose="020F0502020204030204" pitchFamily="34" charset="0"/>
                <a:ea typeface="Calibri" panose="020F0502020204030204" pitchFamily="34" charset="0"/>
                <a:cs typeface="Times New Roman" panose="02020603050405020304" pitchFamily="18" charset="0"/>
              </a:rPr>
              <a:t>Le VM est perçu par 262 AOM dont 171 appliquent le taux plafond hors majoration (TCSP + tourisme)</a:t>
            </a:r>
          </a:p>
          <a:p>
            <a:pPr algn="just">
              <a:lnSpc>
                <a:spcPct val="107000"/>
              </a:lnSpc>
              <a:spcAft>
                <a:spcPts val="800"/>
              </a:spcAft>
            </a:pPr>
            <a:r>
              <a:rPr lang="fr-FR" sz="1200" dirty="0">
                <a:latin typeface="Calibri" panose="020F0502020204030204" pitchFamily="34" charset="0"/>
                <a:ea typeface="Calibri" panose="020F0502020204030204" pitchFamily="34" charset="0"/>
                <a:cs typeface="Times New Roman" panose="02020603050405020304" pitchFamily="18" charset="0"/>
              </a:rPr>
              <a:t>Parmi les 76 AOM éligibles à une majoration au titre de la présence d’infrastructures de TCSP, 44 appliquent le taux plafond</a:t>
            </a:r>
            <a:endParaRPr lang="fr-FR" sz="1200" dirty="0"/>
          </a:p>
          <a:p>
            <a:pPr algn="just"/>
            <a:r>
              <a:rPr lang="fr-FR" sz="1200" dirty="0"/>
              <a:t>Le taux maximal de 2 % est atteint dans la totalité des métropoles et dans presque la moitié des AOM de plus de 100 000 habitants. </a:t>
            </a:r>
          </a:p>
          <a:p>
            <a:pPr algn="just"/>
            <a:r>
              <a:rPr lang="fr-FR" sz="1200" dirty="0"/>
              <a:t>La totalité des AOM avec transport collectif en site propre (A+) appliquent le taux maximal. </a:t>
            </a:r>
          </a:p>
          <a:p>
            <a:pPr algn="just"/>
            <a:r>
              <a:rPr lang="fr-FR" sz="1200" dirty="0"/>
              <a:t>Lyon et l’Île-de-France sont des cas particuliers, où le VM est différencié sur le territoire, avec un taux plafond atteint dans la zone centrale et en cours de convergence dans les autres zones, laissant également peu de marges de manœuvre. Pour les principales AOM, le versement mobilité ne constitue plus la variable d’ajustement des politiques de transport urbain qu’il a pu être auparavant </a:t>
            </a:r>
          </a:p>
          <a:p>
            <a:pPr algn="just"/>
            <a:endParaRPr lang="fr-FR" sz="1200" dirty="0"/>
          </a:p>
        </p:txBody>
      </p:sp>
      <p:grpSp>
        <p:nvGrpSpPr>
          <p:cNvPr id="7" name="Groupe 6">
            <a:extLst>
              <a:ext uri="{FF2B5EF4-FFF2-40B4-BE49-F238E27FC236}">
                <a16:creationId xmlns:a16="http://schemas.microsoft.com/office/drawing/2014/main" id="{390C9125-1088-CA08-452E-9AF8A441043E}"/>
              </a:ext>
            </a:extLst>
          </p:cNvPr>
          <p:cNvGrpSpPr/>
          <p:nvPr/>
        </p:nvGrpSpPr>
        <p:grpSpPr>
          <a:xfrm>
            <a:off x="200472" y="121033"/>
            <a:ext cx="7020905" cy="6477904"/>
            <a:chOff x="2108559" y="548680"/>
            <a:chExt cx="7020905" cy="6477904"/>
          </a:xfrm>
        </p:grpSpPr>
        <p:pic>
          <p:nvPicPr>
            <p:cNvPr id="5" name="Image 4">
              <a:extLst>
                <a:ext uri="{FF2B5EF4-FFF2-40B4-BE49-F238E27FC236}">
                  <a16:creationId xmlns:a16="http://schemas.microsoft.com/office/drawing/2014/main" id="{5C70BF9F-91CE-8F6F-B662-6F9037B8CBFB}"/>
                </a:ext>
              </a:extLst>
            </p:cNvPr>
            <p:cNvPicPr>
              <a:picLocks noChangeAspect="1"/>
            </p:cNvPicPr>
            <p:nvPr/>
          </p:nvPicPr>
          <p:blipFill>
            <a:blip r:embed="rId2"/>
            <a:stretch>
              <a:fillRect/>
            </a:stretch>
          </p:blipFill>
          <p:spPr>
            <a:xfrm>
              <a:off x="2108559" y="548680"/>
              <a:ext cx="7020905" cy="6477904"/>
            </a:xfrm>
            <a:prstGeom prst="rect">
              <a:avLst/>
            </a:prstGeom>
          </p:spPr>
        </p:pic>
        <p:sp>
          <p:nvSpPr>
            <p:cNvPr id="6" name="Rectangle 5">
              <a:extLst>
                <a:ext uri="{FF2B5EF4-FFF2-40B4-BE49-F238E27FC236}">
                  <a16:creationId xmlns:a16="http://schemas.microsoft.com/office/drawing/2014/main" id="{8F5CBF5A-16D3-4F8B-2002-01B31DA8406D}"/>
                </a:ext>
              </a:extLst>
            </p:cNvPr>
            <p:cNvSpPr/>
            <p:nvPr/>
          </p:nvSpPr>
          <p:spPr>
            <a:xfrm>
              <a:off x="2648744" y="551094"/>
              <a:ext cx="5256584" cy="57606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0" name="Titre 1">
            <a:extLst>
              <a:ext uri="{FF2B5EF4-FFF2-40B4-BE49-F238E27FC236}">
                <a16:creationId xmlns:a16="http://schemas.microsoft.com/office/drawing/2014/main" id="{7B8EF16B-B7DC-AC55-7C35-D8651D3F8F30}"/>
              </a:ext>
            </a:extLst>
          </p:cNvPr>
          <p:cNvSpPr>
            <a:spLocks noGrp="1"/>
          </p:cNvSpPr>
          <p:nvPr>
            <p:ph type="title"/>
          </p:nvPr>
        </p:nvSpPr>
        <p:spPr>
          <a:xfrm>
            <a:off x="56456" y="-162874"/>
            <a:ext cx="9906000" cy="1011206"/>
          </a:xfrm>
        </p:spPr>
        <p:txBody>
          <a:bodyPr>
            <a:noAutofit/>
          </a:bodyPr>
          <a:lstStyle/>
          <a:p>
            <a:r>
              <a:rPr lang="fr-FR" sz="2800" b="1" dirty="0">
                <a:solidFill>
                  <a:srgbClr val="C00000"/>
                </a:solidFill>
              </a:rPr>
              <a:t>Tableau de synthèse des marges de manœuvre des AOM sur le taux de versement mobilité</a:t>
            </a:r>
          </a:p>
        </p:txBody>
      </p:sp>
      <p:sp>
        <p:nvSpPr>
          <p:cNvPr id="2" name="Ellipse 1">
            <a:extLst>
              <a:ext uri="{FF2B5EF4-FFF2-40B4-BE49-F238E27FC236}">
                <a16:creationId xmlns:a16="http://schemas.microsoft.com/office/drawing/2014/main" id="{E0F7E773-CD00-8DAB-C7BE-F326F9887901}"/>
              </a:ext>
            </a:extLst>
          </p:cNvPr>
          <p:cNvSpPr/>
          <p:nvPr/>
        </p:nvSpPr>
        <p:spPr>
          <a:xfrm rot="20547212">
            <a:off x="2197290" y="1297503"/>
            <a:ext cx="5072717" cy="99046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0D36BE35-7DB5-BD1B-1373-52ECDF9BAE12}"/>
              </a:ext>
            </a:extLst>
          </p:cNvPr>
          <p:cNvSpPr/>
          <p:nvPr/>
        </p:nvSpPr>
        <p:spPr>
          <a:xfrm rot="20811760">
            <a:off x="2107413" y="3429276"/>
            <a:ext cx="5072717" cy="947066"/>
          </a:xfrm>
          <a:prstGeom prst="ellipse">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1505793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0A764-1A4D-C05E-DD97-C17424095FE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DF402BF-FBB4-65A3-6272-B1C1423A2E10}"/>
              </a:ext>
            </a:extLst>
          </p:cNvPr>
          <p:cNvSpPr>
            <a:spLocks noGrp="1"/>
          </p:cNvSpPr>
          <p:nvPr>
            <p:ph type="title"/>
          </p:nvPr>
        </p:nvSpPr>
        <p:spPr>
          <a:xfrm>
            <a:off x="344488" y="-70131"/>
            <a:ext cx="9906000" cy="1011206"/>
          </a:xfrm>
        </p:spPr>
        <p:txBody>
          <a:bodyPr>
            <a:noAutofit/>
          </a:bodyPr>
          <a:lstStyle/>
          <a:p>
            <a:r>
              <a:rPr lang="fr-FR" sz="2800" b="1" dirty="0">
                <a:solidFill>
                  <a:srgbClr val="C00000"/>
                </a:solidFill>
              </a:rPr>
              <a:t>L’évolution du versement mobilité</a:t>
            </a:r>
          </a:p>
        </p:txBody>
      </p:sp>
      <p:sp>
        <p:nvSpPr>
          <p:cNvPr id="3" name="Espace réservé du numéro de diapositive 2">
            <a:extLst>
              <a:ext uri="{FF2B5EF4-FFF2-40B4-BE49-F238E27FC236}">
                <a16:creationId xmlns:a16="http://schemas.microsoft.com/office/drawing/2014/main" id="{D0511401-BE8B-F7ED-CADF-636EDE37573C}"/>
              </a:ext>
            </a:extLst>
          </p:cNvPr>
          <p:cNvSpPr>
            <a:spLocks noGrp="1"/>
          </p:cNvSpPr>
          <p:nvPr>
            <p:ph type="sldNum" sz="quarter" idx="12"/>
          </p:nvPr>
        </p:nvSpPr>
        <p:spPr/>
        <p:txBody>
          <a:bodyPr/>
          <a:lstStyle/>
          <a:p>
            <a:fld id="{84C002C4-AF38-4167-B6A2-21C15645E4E0}" type="slidenum">
              <a:rPr lang="fr-FR" smtClean="0">
                <a:solidFill>
                  <a:prstClr val="black"/>
                </a:solidFill>
              </a:rPr>
              <a:pPr/>
              <a:t>8</a:t>
            </a:fld>
            <a:endParaRPr lang="fr-FR" dirty="0">
              <a:solidFill>
                <a:prstClr val="black"/>
              </a:solidFill>
            </a:endParaRPr>
          </a:p>
        </p:txBody>
      </p:sp>
      <p:pic>
        <p:nvPicPr>
          <p:cNvPr id="6" name="Image 5">
            <a:extLst>
              <a:ext uri="{FF2B5EF4-FFF2-40B4-BE49-F238E27FC236}">
                <a16:creationId xmlns:a16="http://schemas.microsoft.com/office/drawing/2014/main" id="{409C922D-3113-A8CA-5721-A59D9F3EFF86}"/>
              </a:ext>
            </a:extLst>
          </p:cNvPr>
          <p:cNvPicPr>
            <a:picLocks noChangeAspect="1"/>
          </p:cNvPicPr>
          <p:nvPr/>
        </p:nvPicPr>
        <p:blipFill>
          <a:blip r:embed="rId2"/>
          <a:stretch>
            <a:fillRect/>
          </a:stretch>
        </p:blipFill>
        <p:spPr>
          <a:xfrm>
            <a:off x="1294889" y="988293"/>
            <a:ext cx="7316221" cy="3153215"/>
          </a:xfrm>
          <a:prstGeom prst="rect">
            <a:avLst/>
          </a:prstGeom>
        </p:spPr>
      </p:pic>
      <p:sp>
        <p:nvSpPr>
          <p:cNvPr id="5" name="ZoneTexte 4">
            <a:extLst>
              <a:ext uri="{FF2B5EF4-FFF2-40B4-BE49-F238E27FC236}">
                <a16:creationId xmlns:a16="http://schemas.microsoft.com/office/drawing/2014/main" id="{258933C4-61A2-DCCD-5FAF-88FAC7CC3CEC}"/>
              </a:ext>
            </a:extLst>
          </p:cNvPr>
          <p:cNvSpPr txBox="1"/>
          <p:nvPr/>
        </p:nvSpPr>
        <p:spPr>
          <a:xfrm>
            <a:off x="128464" y="4293099"/>
            <a:ext cx="9505056" cy="2031325"/>
          </a:xfrm>
          <a:prstGeom prst="rect">
            <a:avLst/>
          </a:prstGeom>
          <a:noFill/>
        </p:spPr>
        <p:txBody>
          <a:bodyPr wrap="square">
            <a:spAutoFit/>
          </a:bodyPr>
          <a:lstStyle/>
          <a:p>
            <a:pPr algn="just"/>
            <a:r>
              <a:rPr lang="fr-FR" sz="1800" b="0" i="0" u="none" strike="noStrike" baseline="0" dirty="0">
                <a:solidFill>
                  <a:srgbClr val="000000"/>
                </a:solidFill>
                <a:latin typeface="+mj-lt"/>
              </a:rPr>
              <a:t>le VM s’élève à 12 Md€ environ, réparti à parts égales entre l’IDF (6,2Mds) et le reste du territoire. Ses principales évolutions, outre celle de la dynamique de masse salariale sur laquelle il est assis, proviennent de l’évolution du périmètre de perception, qui s’est élargi à l’occasion des réformes successives de la carte intercommunale</a:t>
            </a:r>
            <a:r>
              <a:rPr lang="fr-FR" dirty="0">
                <a:solidFill>
                  <a:srgbClr val="000000"/>
                </a:solidFill>
                <a:latin typeface="+mj-lt"/>
              </a:rPr>
              <a:t> et</a:t>
            </a:r>
            <a:r>
              <a:rPr lang="fr-FR" sz="1800" b="0" i="0" u="none" strike="noStrike" baseline="0" dirty="0">
                <a:solidFill>
                  <a:srgbClr val="000000"/>
                </a:solidFill>
                <a:latin typeface="+mj-lt"/>
              </a:rPr>
              <a:t> des décisions des AOM d’augmenter le taux appliqué sur leur territoire, dans la limite du plafond légal. Au total, le VM évolue de manière très dynamique, au rythme annuel de </a:t>
            </a:r>
            <a:r>
              <a:rPr lang="fr-FR" sz="1800" b="0" i="0" u="none" strike="noStrike" baseline="0" dirty="0">
                <a:solidFill>
                  <a:srgbClr val="FF0000"/>
                </a:solidFill>
                <a:latin typeface="+mj-lt"/>
              </a:rPr>
              <a:t>4,9 % entre </a:t>
            </a:r>
            <a:r>
              <a:rPr lang="fr-FR" dirty="0">
                <a:solidFill>
                  <a:srgbClr val="FF0000"/>
                </a:solidFill>
                <a:latin typeface="+mj-lt"/>
              </a:rPr>
              <a:t>1997</a:t>
            </a:r>
            <a:r>
              <a:rPr lang="fr-FR" sz="1800" b="0" i="0" u="none" strike="noStrike" baseline="0" dirty="0">
                <a:solidFill>
                  <a:srgbClr val="FF0000"/>
                </a:solidFill>
                <a:latin typeface="+mj-lt"/>
              </a:rPr>
              <a:t> et 2023</a:t>
            </a:r>
            <a:r>
              <a:rPr lang="fr-FR" sz="1800" b="0" i="0" u="none" strike="noStrike" baseline="0" dirty="0">
                <a:solidFill>
                  <a:srgbClr val="000000"/>
                </a:solidFill>
                <a:latin typeface="+mj-lt"/>
              </a:rPr>
              <a:t>, soit une multiplication par 3,2 contre 2,4 pour la masse salariale. </a:t>
            </a:r>
            <a:endParaRPr lang="fr-FR" dirty="0">
              <a:latin typeface="+mj-lt"/>
            </a:endParaRPr>
          </a:p>
        </p:txBody>
      </p:sp>
      <p:sp>
        <p:nvSpPr>
          <p:cNvPr id="4" name="ZoneTexte 3">
            <a:extLst>
              <a:ext uri="{FF2B5EF4-FFF2-40B4-BE49-F238E27FC236}">
                <a16:creationId xmlns:a16="http://schemas.microsoft.com/office/drawing/2014/main" id="{D5173562-C660-655B-650D-458C6FBE5184}"/>
              </a:ext>
            </a:extLst>
          </p:cNvPr>
          <p:cNvSpPr txBox="1"/>
          <p:nvPr/>
        </p:nvSpPr>
        <p:spPr>
          <a:xfrm>
            <a:off x="3800872" y="1628800"/>
            <a:ext cx="1872208" cy="246221"/>
          </a:xfrm>
          <a:prstGeom prst="rect">
            <a:avLst/>
          </a:prstGeom>
          <a:noFill/>
        </p:spPr>
        <p:txBody>
          <a:bodyPr wrap="square">
            <a:spAutoFit/>
          </a:bodyPr>
          <a:lstStyle/>
          <a:p>
            <a:r>
              <a:rPr lang="fr-FR" sz="1000" dirty="0">
                <a:solidFill>
                  <a:srgbClr val="000000"/>
                </a:solidFill>
                <a:latin typeface="Arial" panose="020B0604020202020204" pitchFamily="34" charset="0"/>
                <a:cs typeface="Arial" panose="020B0604020202020204" pitchFamily="34" charset="0"/>
              </a:rPr>
              <a:t>En Millions d’euros</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5905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F70E78-E3E1-1A16-ADDD-B2927B23B91D}"/>
            </a:ext>
          </a:extLst>
        </p:cNvPr>
        <p:cNvGrpSpPr/>
        <p:nvPr/>
      </p:nvGrpSpPr>
      <p:grpSpPr>
        <a:xfrm>
          <a:off x="0" y="0"/>
          <a:ext cx="0" cy="0"/>
          <a:chOff x="0" y="0"/>
          <a:chExt cx="0" cy="0"/>
        </a:xfrm>
      </p:grpSpPr>
      <p:graphicFrame>
        <p:nvGraphicFramePr>
          <p:cNvPr id="32" name="Graphique 31">
            <a:extLst>
              <a:ext uri="{FF2B5EF4-FFF2-40B4-BE49-F238E27FC236}">
                <a16:creationId xmlns:a16="http://schemas.microsoft.com/office/drawing/2014/main" id="{02F43D05-2231-D3D3-83B5-B0C901457C73}"/>
              </a:ext>
            </a:extLst>
          </p:cNvPr>
          <p:cNvGraphicFramePr>
            <a:graphicFrameLocks/>
          </p:cNvGraphicFramePr>
          <p:nvPr>
            <p:extLst>
              <p:ext uri="{D42A27DB-BD31-4B8C-83A1-F6EECF244321}">
                <p14:modId xmlns:p14="http://schemas.microsoft.com/office/powerpoint/2010/main" val="3817545099"/>
              </p:ext>
            </p:extLst>
          </p:nvPr>
        </p:nvGraphicFramePr>
        <p:xfrm>
          <a:off x="-326595" y="802074"/>
          <a:ext cx="5615160" cy="5508393"/>
        </p:xfrm>
        <a:graphic>
          <a:graphicData uri="http://schemas.openxmlformats.org/drawingml/2006/chart">
            <c:chart xmlns:c="http://schemas.openxmlformats.org/drawingml/2006/chart" xmlns:r="http://schemas.openxmlformats.org/officeDocument/2006/relationships" r:id="rId2"/>
          </a:graphicData>
        </a:graphic>
      </p:graphicFrame>
      <p:sp>
        <p:nvSpPr>
          <p:cNvPr id="2" name="Titre 1">
            <a:extLst>
              <a:ext uri="{FF2B5EF4-FFF2-40B4-BE49-F238E27FC236}">
                <a16:creationId xmlns:a16="http://schemas.microsoft.com/office/drawing/2014/main" id="{71CDD41B-38AC-5E2C-C7DD-B64D58A95F1B}"/>
              </a:ext>
            </a:extLst>
          </p:cNvPr>
          <p:cNvSpPr>
            <a:spLocks noGrp="1"/>
          </p:cNvSpPr>
          <p:nvPr>
            <p:ph type="title"/>
          </p:nvPr>
        </p:nvSpPr>
        <p:spPr>
          <a:xfrm>
            <a:off x="-196323" y="-296032"/>
            <a:ext cx="10298646" cy="1011206"/>
          </a:xfrm>
        </p:spPr>
        <p:txBody>
          <a:bodyPr>
            <a:noAutofit/>
          </a:bodyPr>
          <a:lstStyle/>
          <a:p>
            <a:r>
              <a:rPr lang="fr-FR" sz="2400" b="1" dirty="0">
                <a:solidFill>
                  <a:srgbClr val="C00000"/>
                </a:solidFill>
              </a:rPr>
              <a:t>Un impôt de production significatif acquitté par 10% des entreprises</a:t>
            </a:r>
          </a:p>
        </p:txBody>
      </p:sp>
      <p:sp>
        <p:nvSpPr>
          <p:cNvPr id="3" name="Espace réservé du numéro de diapositive 2">
            <a:extLst>
              <a:ext uri="{FF2B5EF4-FFF2-40B4-BE49-F238E27FC236}">
                <a16:creationId xmlns:a16="http://schemas.microsoft.com/office/drawing/2014/main" id="{4950DD55-12D1-EED0-0917-DA8776762C84}"/>
              </a:ext>
            </a:extLst>
          </p:cNvPr>
          <p:cNvSpPr>
            <a:spLocks noGrp="1"/>
          </p:cNvSpPr>
          <p:nvPr>
            <p:ph type="sldNum" sz="quarter" idx="12"/>
          </p:nvPr>
        </p:nvSpPr>
        <p:spPr/>
        <p:txBody>
          <a:bodyPr/>
          <a:lstStyle/>
          <a:p>
            <a:fld id="{84C002C4-AF38-4167-B6A2-21C15645E4E0}" type="slidenum">
              <a:rPr lang="fr-FR" smtClean="0">
                <a:solidFill>
                  <a:prstClr val="black"/>
                </a:solidFill>
              </a:rPr>
              <a:pPr/>
              <a:t>9</a:t>
            </a:fld>
            <a:endParaRPr lang="fr-FR" dirty="0">
              <a:solidFill>
                <a:prstClr val="black"/>
              </a:solidFill>
            </a:endParaRPr>
          </a:p>
        </p:txBody>
      </p:sp>
      <p:sp>
        <p:nvSpPr>
          <p:cNvPr id="6" name="Rectangle 5">
            <a:extLst>
              <a:ext uri="{FF2B5EF4-FFF2-40B4-BE49-F238E27FC236}">
                <a16:creationId xmlns:a16="http://schemas.microsoft.com/office/drawing/2014/main" id="{CE5787F4-D735-2D1C-5302-2ED38697B495}"/>
              </a:ext>
            </a:extLst>
          </p:cNvPr>
          <p:cNvSpPr/>
          <p:nvPr/>
        </p:nvSpPr>
        <p:spPr>
          <a:xfrm>
            <a:off x="161070" y="338400"/>
            <a:ext cx="9583860" cy="1106778"/>
          </a:xfrm>
          <a:prstGeom prst="rect">
            <a:avLst/>
          </a:prstGeom>
        </p:spPr>
        <p:txBody>
          <a:bodyPr wrap="square">
            <a:spAutoFit/>
          </a:bodyPr>
          <a:lstStyle/>
          <a:p>
            <a:pPr algn="just">
              <a:lnSpc>
                <a:spcPct val="107000"/>
              </a:lnSpc>
              <a:spcAft>
                <a:spcPts val="800"/>
              </a:spcAft>
            </a:pPr>
            <a:r>
              <a:rPr lang="fr-FR" sz="14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Le VM est considéré comme un impôt de production (imposition liée au personnel de l’entreprise) indépendamment de son résultat. Il représente 11% des impôts locaux de production, est supérieur à la CFE. Il est en revanche concentré sur un </a:t>
            </a:r>
            <a:r>
              <a:rPr lang="fr-FR" sz="14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dizième</a:t>
            </a:r>
            <a:r>
              <a:rPr lang="fr-FR" sz="14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des entreprises (environ 300 000 sur un total de plus 3,5 Millions).</a:t>
            </a:r>
          </a:p>
          <a:p>
            <a:pPr algn="just">
              <a:lnSpc>
                <a:spcPct val="107000"/>
              </a:lnSpc>
              <a:spcAft>
                <a:spcPts val="800"/>
              </a:spcAft>
            </a:pPr>
            <a:r>
              <a:rPr lang="fr-FR" sz="1400" dirty="0">
                <a:latin typeface="Calibri" panose="020F0502020204030204" pitchFamily="34" charset="0"/>
                <a:ea typeface="Calibri" panose="020F0502020204030204" pitchFamily="34" charset="0"/>
                <a:cs typeface="Times New Roman" panose="02020603050405020304" pitchFamily="18" charset="0"/>
              </a:rPr>
              <a:t> </a:t>
            </a:r>
          </a:p>
        </p:txBody>
      </p:sp>
      <p:sp>
        <p:nvSpPr>
          <p:cNvPr id="13" name="Rectangle 12">
            <a:extLst>
              <a:ext uri="{FF2B5EF4-FFF2-40B4-BE49-F238E27FC236}">
                <a16:creationId xmlns:a16="http://schemas.microsoft.com/office/drawing/2014/main" id="{A838CBD4-82EF-0E6C-EA94-507CFEF9A7F6}"/>
              </a:ext>
            </a:extLst>
          </p:cNvPr>
          <p:cNvSpPr/>
          <p:nvPr/>
        </p:nvSpPr>
        <p:spPr>
          <a:xfrm>
            <a:off x="7084699" y="4621165"/>
            <a:ext cx="864096" cy="781050"/>
          </a:xfrm>
          <a:prstGeom prst="rect">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5" name="Connecteur droit 14">
            <a:extLst>
              <a:ext uri="{FF2B5EF4-FFF2-40B4-BE49-F238E27FC236}">
                <a16:creationId xmlns:a16="http://schemas.microsoft.com/office/drawing/2014/main" id="{608961C2-1FD4-D1F8-F9B7-44CE6786E3E6}"/>
              </a:ext>
            </a:extLst>
          </p:cNvPr>
          <p:cNvCxnSpPr>
            <a:cxnSpLocks/>
          </p:cNvCxnSpPr>
          <p:nvPr/>
        </p:nvCxnSpPr>
        <p:spPr>
          <a:xfrm flipH="1" flipV="1">
            <a:off x="3749463" y="3702166"/>
            <a:ext cx="3852428" cy="10747"/>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 name="Connecteur droit 17">
            <a:extLst>
              <a:ext uri="{FF2B5EF4-FFF2-40B4-BE49-F238E27FC236}">
                <a16:creationId xmlns:a16="http://schemas.microsoft.com/office/drawing/2014/main" id="{ABFED66A-47FF-2E55-BE9C-58ABC2FF2D99}"/>
              </a:ext>
            </a:extLst>
          </p:cNvPr>
          <p:cNvCxnSpPr>
            <a:cxnSpLocks/>
          </p:cNvCxnSpPr>
          <p:nvPr/>
        </p:nvCxnSpPr>
        <p:spPr>
          <a:xfrm>
            <a:off x="7626967" y="3702166"/>
            <a:ext cx="0" cy="881374"/>
          </a:xfrm>
          <a:prstGeom prst="line">
            <a:avLst/>
          </a:prstGeom>
          <a:ln w="3810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84B4DDB3-6CD5-7B35-356C-7F73DED15100}"/>
              </a:ext>
            </a:extLst>
          </p:cNvPr>
          <p:cNvSpPr/>
          <p:nvPr/>
        </p:nvSpPr>
        <p:spPr>
          <a:xfrm>
            <a:off x="5041074" y="1451006"/>
            <a:ext cx="1966177" cy="1869743"/>
          </a:xfrm>
          <a:prstGeom prst="rect">
            <a:avLst/>
          </a:prstGeom>
        </p:spPr>
        <p:txBody>
          <a:bodyPr wrap="square">
            <a:spAutoFit/>
          </a:bodyPr>
          <a:lstStyle/>
          <a:p>
            <a:pPr algn="ctr">
              <a:lnSpc>
                <a:spcPct val="107000"/>
              </a:lnSpc>
              <a:spcAft>
                <a:spcPts val="800"/>
              </a:spcAft>
            </a:pPr>
            <a:r>
              <a:rPr lang="fr-FR" sz="12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Total impôts de production entreprises privées : 86,6Mds dont 37,1 Mds d’impôts locaux.</a:t>
            </a:r>
          </a:p>
          <a:p>
            <a:pPr algn="ctr">
              <a:lnSpc>
                <a:spcPct val="107000"/>
              </a:lnSpc>
              <a:spcAft>
                <a:spcPts val="800"/>
              </a:spcAft>
            </a:pPr>
            <a:r>
              <a:rPr lang="fr-FR" sz="12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Ces impôts représentent environ 3% du PIB (4% en 2019)</a:t>
            </a:r>
          </a:p>
          <a:p>
            <a:pPr algn="ctr">
              <a:lnSpc>
                <a:spcPct val="107000"/>
              </a:lnSpc>
              <a:spcAft>
                <a:spcPts val="800"/>
              </a:spcAft>
            </a:pPr>
            <a:endParaRPr lang="fr-FR" sz="1200" dirty="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8" name="Tableau 7">
            <a:extLst>
              <a:ext uri="{FF2B5EF4-FFF2-40B4-BE49-F238E27FC236}">
                <a16:creationId xmlns:a16="http://schemas.microsoft.com/office/drawing/2014/main" id="{C5834809-9280-76B5-C747-657A16CF69B2}"/>
              </a:ext>
            </a:extLst>
          </p:cNvPr>
          <p:cNvGraphicFramePr>
            <a:graphicFrameLocks noGrp="1"/>
          </p:cNvGraphicFramePr>
          <p:nvPr>
            <p:extLst>
              <p:ext uri="{D42A27DB-BD31-4B8C-83A1-F6EECF244321}">
                <p14:modId xmlns:p14="http://schemas.microsoft.com/office/powerpoint/2010/main" val="2201355635"/>
              </p:ext>
            </p:extLst>
          </p:nvPr>
        </p:nvGraphicFramePr>
        <p:xfrm>
          <a:off x="5626258" y="4621165"/>
          <a:ext cx="4013200" cy="762000"/>
        </p:xfrm>
        <a:graphic>
          <a:graphicData uri="http://schemas.openxmlformats.org/drawingml/2006/table">
            <a:tbl>
              <a:tblPr/>
              <a:tblGrid>
                <a:gridCol w="1484725">
                  <a:extLst>
                    <a:ext uri="{9D8B030D-6E8A-4147-A177-3AD203B41FA5}">
                      <a16:colId xmlns:a16="http://schemas.microsoft.com/office/drawing/2014/main" val="1678852105"/>
                    </a:ext>
                  </a:extLst>
                </a:gridCol>
                <a:gridCol w="904160">
                  <a:extLst>
                    <a:ext uri="{9D8B030D-6E8A-4147-A177-3AD203B41FA5}">
                      <a16:colId xmlns:a16="http://schemas.microsoft.com/office/drawing/2014/main" val="2224567921"/>
                    </a:ext>
                  </a:extLst>
                </a:gridCol>
                <a:gridCol w="989817">
                  <a:extLst>
                    <a:ext uri="{9D8B030D-6E8A-4147-A177-3AD203B41FA5}">
                      <a16:colId xmlns:a16="http://schemas.microsoft.com/office/drawing/2014/main" val="3269901171"/>
                    </a:ext>
                  </a:extLst>
                </a:gridCol>
                <a:gridCol w="634498">
                  <a:extLst>
                    <a:ext uri="{9D8B030D-6E8A-4147-A177-3AD203B41FA5}">
                      <a16:colId xmlns:a16="http://schemas.microsoft.com/office/drawing/2014/main" val="1064695870"/>
                    </a:ext>
                  </a:extLst>
                </a:gridCol>
              </a:tblGrid>
              <a:tr h="571500">
                <a:tc>
                  <a:txBody>
                    <a:bodyPr/>
                    <a:lstStyle/>
                    <a:p>
                      <a:pPr algn="ctr" fontAlgn="ctr">
                        <a:buNone/>
                      </a:pPr>
                      <a:r>
                        <a:rPr lang="fr-FR" sz="1100" b="0" i="0" u="none" strike="noStrike">
                          <a:solidFill>
                            <a:srgbClr val="000000"/>
                          </a:solidFill>
                          <a:effectLst/>
                          <a:latin typeface="Aptos Narrow" panose="020B0004020202020204" pitchFamily="34" charset="0"/>
                        </a:rPr>
                        <a:t>En Mds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100" b="0" i="0" u="none" strike="noStrike" dirty="0">
                          <a:solidFill>
                            <a:srgbClr val="000000"/>
                          </a:solidFill>
                          <a:effectLst/>
                          <a:latin typeface="Aptos Narrow" panose="020B0004020202020204" pitchFamily="34" charset="0"/>
                        </a:rPr>
                        <a:t>Employeurs privés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100" b="0" i="0" u="none" strike="noStrike" dirty="0">
                          <a:solidFill>
                            <a:srgbClr val="000000"/>
                          </a:solidFill>
                          <a:effectLst/>
                          <a:latin typeface="Aptos Narrow" panose="020B0004020202020204" pitchFamily="34" charset="0"/>
                        </a:rPr>
                        <a:t>Employeurs publics non marchands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100" b="0" i="0" u="none" strike="noStrike">
                          <a:solidFill>
                            <a:srgbClr val="000000"/>
                          </a:solidFill>
                          <a:effectLst/>
                          <a:latin typeface="Aptos Narrow" panose="020B0004020202020204" pitchFamily="34" charset="0"/>
                        </a:rPr>
                        <a:t>Total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53962154"/>
                  </a:ext>
                </a:extLst>
              </a:tr>
              <a:tr h="190500">
                <a:tc>
                  <a:txBody>
                    <a:bodyPr/>
                    <a:lstStyle/>
                    <a:p>
                      <a:pPr algn="ctr" fontAlgn="b">
                        <a:buNone/>
                      </a:pPr>
                      <a:r>
                        <a:rPr lang="fr-FR" sz="1100" b="0" i="0" u="none" strike="noStrike" dirty="0">
                          <a:solidFill>
                            <a:srgbClr val="000000"/>
                          </a:solidFill>
                          <a:effectLst/>
                          <a:latin typeface="Aptos Narrow" panose="020B0004020202020204" pitchFamily="34" charset="0"/>
                        </a:rPr>
                        <a:t>Versement mobilité</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1100" b="0" i="0" u="none" strike="noStrike" dirty="0">
                          <a:solidFill>
                            <a:srgbClr val="000000"/>
                          </a:solidFill>
                          <a:effectLst/>
                          <a:latin typeface="Aptos Narrow" panose="020B0004020202020204" pitchFamily="34" charset="0"/>
                        </a:rPr>
                        <a:t>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1100" b="0" i="0" u="none" strike="noStrike">
                          <a:solidFill>
                            <a:srgbClr val="000000"/>
                          </a:solidFill>
                          <a:effectLst/>
                          <a:latin typeface="Aptos Narrow" panose="020B0004020202020204" pitchFamily="34" charset="0"/>
                        </a:rPr>
                        <a:t>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1100" b="0" i="0" u="none" strike="noStrike" dirty="0">
                          <a:solidFill>
                            <a:srgbClr val="000000"/>
                          </a:solidFill>
                          <a:effectLst/>
                          <a:latin typeface="Aptos Narrow" panose="020B0004020202020204" pitchFamily="34" charset="0"/>
                        </a:rPr>
                        <a:t>11,5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17863350"/>
                  </a:ext>
                </a:extLst>
              </a:tr>
            </a:tbl>
          </a:graphicData>
        </a:graphic>
      </p:graphicFrame>
      <p:cxnSp>
        <p:nvCxnSpPr>
          <p:cNvPr id="20" name="Connecteur droit 19">
            <a:extLst>
              <a:ext uri="{FF2B5EF4-FFF2-40B4-BE49-F238E27FC236}">
                <a16:creationId xmlns:a16="http://schemas.microsoft.com/office/drawing/2014/main" id="{71A3DA99-343D-2F0B-50B8-11DAF56A1044}"/>
              </a:ext>
            </a:extLst>
          </p:cNvPr>
          <p:cNvCxnSpPr>
            <a:cxnSpLocks/>
          </p:cNvCxnSpPr>
          <p:nvPr/>
        </p:nvCxnSpPr>
        <p:spPr>
          <a:xfrm>
            <a:off x="2465605" y="1143925"/>
            <a:ext cx="0" cy="158417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Connecteur droit 22">
            <a:extLst>
              <a:ext uri="{FF2B5EF4-FFF2-40B4-BE49-F238E27FC236}">
                <a16:creationId xmlns:a16="http://schemas.microsoft.com/office/drawing/2014/main" id="{8BF15EB4-303D-73FD-FB45-5AF4009C7921}"/>
              </a:ext>
            </a:extLst>
          </p:cNvPr>
          <p:cNvCxnSpPr>
            <a:cxnSpLocks/>
          </p:cNvCxnSpPr>
          <p:nvPr/>
        </p:nvCxnSpPr>
        <p:spPr>
          <a:xfrm>
            <a:off x="2465605" y="2825748"/>
            <a:ext cx="645278" cy="139580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Arc 30">
            <a:extLst>
              <a:ext uri="{FF2B5EF4-FFF2-40B4-BE49-F238E27FC236}">
                <a16:creationId xmlns:a16="http://schemas.microsoft.com/office/drawing/2014/main" id="{5037A728-0E86-C1CD-191A-5B5A69D072C5}"/>
              </a:ext>
            </a:extLst>
          </p:cNvPr>
          <p:cNvSpPr/>
          <p:nvPr/>
        </p:nvSpPr>
        <p:spPr>
          <a:xfrm rot="482490">
            <a:off x="350361" y="1140380"/>
            <a:ext cx="3744655" cy="2912649"/>
          </a:xfrm>
          <a:prstGeom prst="arc">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4" name="Arc 33">
            <a:extLst>
              <a:ext uri="{FF2B5EF4-FFF2-40B4-BE49-F238E27FC236}">
                <a16:creationId xmlns:a16="http://schemas.microsoft.com/office/drawing/2014/main" id="{874FCECA-FB5D-0CC8-ABA9-8AF83B3C095A}"/>
              </a:ext>
            </a:extLst>
          </p:cNvPr>
          <p:cNvSpPr/>
          <p:nvPr/>
        </p:nvSpPr>
        <p:spPr>
          <a:xfrm rot="5174766">
            <a:off x="1409152" y="1548418"/>
            <a:ext cx="2983239" cy="2432784"/>
          </a:xfrm>
          <a:prstGeom prst="arc">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aphicFrame>
        <p:nvGraphicFramePr>
          <p:cNvPr id="39" name="Tableau 38">
            <a:extLst>
              <a:ext uri="{FF2B5EF4-FFF2-40B4-BE49-F238E27FC236}">
                <a16:creationId xmlns:a16="http://schemas.microsoft.com/office/drawing/2014/main" id="{CB51E6EF-0F63-354A-5C47-900F5B9FB7A0}"/>
              </a:ext>
            </a:extLst>
          </p:cNvPr>
          <p:cNvGraphicFramePr>
            <a:graphicFrameLocks noGrp="1"/>
          </p:cNvGraphicFramePr>
          <p:nvPr>
            <p:extLst>
              <p:ext uri="{D42A27DB-BD31-4B8C-83A1-F6EECF244321}">
                <p14:modId xmlns:p14="http://schemas.microsoft.com/office/powerpoint/2010/main" val="2328175699"/>
              </p:ext>
            </p:extLst>
          </p:nvPr>
        </p:nvGraphicFramePr>
        <p:xfrm>
          <a:off x="7070051" y="1713314"/>
          <a:ext cx="2387600" cy="1143000"/>
        </p:xfrm>
        <a:graphic>
          <a:graphicData uri="http://schemas.openxmlformats.org/drawingml/2006/table">
            <a:tbl>
              <a:tblPr/>
              <a:tblGrid>
                <a:gridCol w="1483927">
                  <a:extLst>
                    <a:ext uri="{9D8B030D-6E8A-4147-A177-3AD203B41FA5}">
                      <a16:colId xmlns:a16="http://schemas.microsoft.com/office/drawing/2014/main" val="3569608624"/>
                    </a:ext>
                  </a:extLst>
                </a:gridCol>
                <a:gridCol w="903673">
                  <a:extLst>
                    <a:ext uri="{9D8B030D-6E8A-4147-A177-3AD203B41FA5}">
                      <a16:colId xmlns:a16="http://schemas.microsoft.com/office/drawing/2014/main" val="1280429476"/>
                    </a:ext>
                  </a:extLst>
                </a:gridCol>
              </a:tblGrid>
              <a:tr h="190500">
                <a:tc gridSpan="2">
                  <a:txBody>
                    <a:bodyPr/>
                    <a:lstStyle/>
                    <a:p>
                      <a:pPr algn="ctr" fontAlgn="b">
                        <a:buNone/>
                      </a:pPr>
                      <a:r>
                        <a:rPr lang="fr-FR" sz="1100" b="0" i="0" u="none" strike="noStrike">
                          <a:solidFill>
                            <a:srgbClr val="000000"/>
                          </a:solidFill>
                          <a:effectLst/>
                          <a:latin typeface="Aptos Narrow" panose="020B0004020202020204" pitchFamily="34" charset="0"/>
                        </a:rPr>
                        <a:t>Poids du Versement mobilité</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fr-FR"/>
                    </a:p>
                  </a:txBody>
                  <a:tcPr/>
                </a:tc>
                <a:extLst>
                  <a:ext uri="{0D108BD9-81ED-4DB2-BD59-A6C34878D82A}">
                    <a16:rowId xmlns:a16="http://schemas.microsoft.com/office/drawing/2014/main" val="4091695055"/>
                  </a:ext>
                </a:extLst>
              </a:tr>
              <a:tr h="381000">
                <a:tc>
                  <a:txBody>
                    <a:bodyPr/>
                    <a:lstStyle/>
                    <a:p>
                      <a:pPr algn="l" fontAlgn="b">
                        <a:buNone/>
                      </a:pPr>
                      <a:r>
                        <a:rPr lang="fr-FR" sz="1100" b="0" i="0" u="none" strike="noStrike">
                          <a:solidFill>
                            <a:srgbClr val="000000"/>
                          </a:solidFill>
                          <a:effectLst/>
                          <a:latin typeface="Aptos Narrow" panose="020B0004020202020204" pitchFamily="34" charset="0"/>
                        </a:rPr>
                        <a:t>Part dans les impôts de production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1100" b="0" i="0" u="none" strike="noStrike">
                          <a:solidFill>
                            <a:srgbClr val="000000"/>
                          </a:solidFill>
                          <a:effectLst/>
                          <a:latin typeface="Aptos Narrow" panose="020B0004020202020204" pitchFamily="34" charset="0"/>
                        </a:rPr>
                        <a:t>10,9%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26436582"/>
                  </a:ext>
                </a:extLst>
              </a:tr>
              <a:tr h="381000">
                <a:tc>
                  <a:txBody>
                    <a:bodyPr/>
                    <a:lstStyle/>
                    <a:p>
                      <a:pPr algn="l" fontAlgn="b">
                        <a:buNone/>
                      </a:pPr>
                      <a:r>
                        <a:rPr lang="fr-FR" sz="1100" b="0" i="0" u="none" strike="noStrike">
                          <a:solidFill>
                            <a:srgbClr val="000000"/>
                          </a:solidFill>
                          <a:effectLst/>
                          <a:latin typeface="Aptos Narrow" panose="020B0004020202020204" pitchFamily="34" charset="0"/>
                        </a:rPr>
                        <a:t>Part dans les impôts locaux de production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1100" b="0" i="0" u="none" strike="noStrike">
                          <a:solidFill>
                            <a:srgbClr val="000000"/>
                          </a:solidFill>
                          <a:effectLst/>
                          <a:latin typeface="Aptos Narrow" panose="020B0004020202020204" pitchFamily="34" charset="0"/>
                        </a:rPr>
                        <a:t>25,6%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9984168"/>
                  </a:ext>
                </a:extLst>
              </a:tr>
              <a:tr h="190500">
                <a:tc>
                  <a:txBody>
                    <a:bodyPr/>
                    <a:lstStyle/>
                    <a:p>
                      <a:pPr algn="l" fontAlgn="b">
                        <a:buNone/>
                      </a:pPr>
                      <a:r>
                        <a:rPr lang="fr-FR" sz="1100" b="0" i="0" u="none" strike="noStrike">
                          <a:solidFill>
                            <a:srgbClr val="000000"/>
                          </a:solidFill>
                          <a:effectLst/>
                          <a:latin typeface="Aptos Narrow" panose="020B0004020202020204" pitchFamily="34" charset="0"/>
                        </a:rPr>
                        <a:t>Part dans le PIB</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fr-FR" sz="1100" b="0" i="0" u="none" strike="noStrike" dirty="0">
                          <a:solidFill>
                            <a:srgbClr val="000000"/>
                          </a:solidFill>
                          <a:effectLst/>
                          <a:latin typeface="Aptos Narrow" panose="020B0004020202020204" pitchFamily="34" charset="0"/>
                        </a:rPr>
                        <a:t>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11155125"/>
                  </a:ext>
                </a:extLst>
              </a:tr>
            </a:tbl>
          </a:graphicData>
        </a:graphic>
      </p:graphicFrame>
      <p:cxnSp>
        <p:nvCxnSpPr>
          <p:cNvPr id="5" name="Connecteur droit avec flèche 4">
            <a:extLst>
              <a:ext uri="{FF2B5EF4-FFF2-40B4-BE49-F238E27FC236}">
                <a16:creationId xmlns:a16="http://schemas.microsoft.com/office/drawing/2014/main" id="{652B43D7-A23D-908D-BCAA-C0FF9342F407}"/>
              </a:ext>
            </a:extLst>
          </p:cNvPr>
          <p:cNvCxnSpPr>
            <a:cxnSpLocks/>
          </p:cNvCxnSpPr>
          <p:nvPr/>
        </p:nvCxnSpPr>
        <p:spPr>
          <a:xfrm flipH="1">
            <a:off x="4250858" y="2079610"/>
            <a:ext cx="1945400" cy="10737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E450ED0C-D1A1-A86A-A272-BE0C45324C33}"/>
              </a:ext>
            </a:extLst>
          </p:cNvPr>
          <p:cNvSpPr/>
          <p:nvPr/>
        </p:nvSpPr>
        <p:spPr>
          <a:xfrm>
            <a:off x="4592960" y="5423056"/>
            <a:ext cx="2636308" cy="1174296"/>
          </a:xfrm>
          <a:prstGeom prst="rect">
            <a:avLst/>
          </a:prstGeom>
        </p:spPr>
        <p:txBody>
          <a:bodyPr wrap="square">
            <a:spAutoFit/>
          </a:bodyPr>
          <a:lstStyle/>
          <a:p>
            <a:pPr algn="ctr">
              <a:lnSpc>
                <a:spcPct val="107000"/>
              </a:lnSpc>
              <a:spcAft>
                <a:spcPts val="800"/>
              </a:spcAft>
            </a:pPr>
            <a:r>
              <a:rPr lang="fr-FR" sz="12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Environ 600M€ payés par le bloc communal et 700M€ par les collectivités locales dans leur ensemble</a:t>
            </a:r>
          </a:p>
          <a:p>
            <a:pPr algn="ctr">
              <a:lnSpc>
                <a:spcPct val="107000"/>
              </a:lnSpc>
              <a:spcAft>
                <a:spcPts val="800"/>
              </a:spcAft>
            </a:pPr>
            <a:endParaRPr lang="fr-FR" sz="1200" dirty="0">
              <a:latin typeface="Calibri" panose="020F0502020204030204" pitchFamily="34" charset="0"/>
              <a:ea typeface="Calibri" panose="020F0502020204030204" pitchFamily="34" charset="0"/>
              <a:cs typeface="Times New Roman" panose="02020603050405020304" pitchFamily="18" charset="0"/>
            </a:endParaRPr>
          </a:p>
        </p:txBody>
      </p:sp>
      <p:cxnSp>
        <p:nvCxnSpPr>
          <p:cNvPr id="7" name="Connecteur droit avec flèche 6">
            <a:extLst>
              <a:ext uri="{FF2B5EF4-FFF2-40B4-BE49-F238E27FC236}">
                <a16:creationId xmlns:a16="http://schemas.microsoft.com/office/drawing/2014/main" id="{FE1B7EE0-500E-FF84-9721-D5CEB3344BF6}"/>
              </a:ext>
            </a:extLst>
          </p:cNvPr>
          <p:cNvCxnSpPr>
            <a:cxnSpLocks/>
          </p:cNvCxnSpPr>
          <p:nvPr/>
        </p:nvCxnSpPr>
        <p:spPr>
          <a:xfrm flipV="1">
            <a:off x="6969224" y="5420790"/>
            <a:ext cx="1470781" cy="31246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2201616"/>
      </p:ext>
    </p:extLst>
  </p:cSld>
  <p:clrMapOvr>
    <a:masterClrMapping/>
  </p:clrMapOvr>
</p:sld>
</file>

<file path=ppt/theme/theme1.xml><?xml version="1.0" encoding="utf-8"?>
<a:theme xmlns:a="http://schemas.openxmlformats.org/drawingml/2006/main" name="1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99A5812EC654640AAF0FBDB42E081DB" ma:contentTypeVersion="19" ma:contentTypeDescription="Crée un document." ma:contentTypeScope="" ma:versionID="01c28d7e562030b6f94e0a8473726d8e">
  <xsd:schema xmlns:xsd="http://www.w3.org/2001/XMLSchema" xmlns:xs="http://www.w3.org/2001/XMLSchema" xmlns:p="http://schemas.microsoft.com/office/2006/metadata/properties" xmlns:ns2="ca8b9c18-5e1d-46e5-9d1a-4e2a3224a5d3" xmlns:ns3="597f0e91-a424-40e7-b159-919cd36229ca" targetNamespace="http://schemas.microsoft.com/office/2006/metadata/properties" ma:root="true" ma:fieldsID="dbf580dc9218dd3cf9c85e5315f946b5" ns2:_="" ns3:_="">
    <xsd:import namespace="ca8b9c18-5e1d-46e5-9d1a-4e2a3224a5d3"/>
    <xsd:import namespace="597f0e91-a424-40e7-b159-919cd36229c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2:MediaServiceAutoKeyPoints" minOccurs="0"/>
                <xsd:element ref="ns2:MediaServiceKeyPoints"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8b9c18-5e1d-46e5-9d1a-4e2a3224a5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05f3d6fe-baf4-44b9-a882-657db6edb6c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97f0e91-a424-40e7-b159-919cd36229ca" elementFormDefault="qualified">
    <xsd:import namespace="http://schemas.microsoft.com/office/2006/documentManagement/types"/>
    <xsd:import namespace="http://schemas.microsoft.com/office/infopath/2007/PartnerControls"/>
    <xsd:element name="SharedWithUsers" ma:index="19"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dc45a579-8ad3-4386-ab0e-ea2618c9e016}" ma:internalName="TaxCatchAll" ma:showField="CatchAllData" ma:web="597f0e91-a424-40e7-b159-919cd36229c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a8b9c18-5e1d-46e5-9d1a-4e2a3224a5d3">
      <Terms xmlns="http://schemas.microsoft.com/office/infopath/2007/PartnerControls"/>
    </lcf76f155ced4ddcb4097134ff3c332f>
    <TaxCatchAll xmlns="597f0e91-a424-40e7-b159-919cd36229ca" xsi:nil="true"/>
  </documentManagement>
</p:properties>
</file>

<file path=customXml/itemProps1.xml><?xml version="1.0" encoding="utf-8"?>
<ds:datastoreItem xmlns:ds="http://schemas.openxmlformats.org/officeDocument/2006/customXml" ds:itemID="{C2B2E6D6-DAEC-4442-B3C7-B6B16C26112F}"/>
</file>

<file path=customXml/itemProps2.xml><?xml version="1.0" encoding="utf-8"?>
<ds:datastoreItem xmlns:ds="http://schemas.openxmlformats.org/officeDocument/2006/customXml" ds:itemID="{BE625302-7ED3-4DA9-8D09-672906D087C2}"/>
</file>

<file path=customXml/itemProps3.xml><?xml version="1.0" encoding="utf-8"?>
<ds:datastoreItem xmlns:ds="http://schemas.openxmlformats.org/officeDocument/2006/customXml" ds:itemID="{F7467496-C83D-43E4-8636-A8D2F6EB3482}"/>
</file>

<file path=docProps/app.xml><?xml version="1.0" encoding="utf-8"?>
<Properties xmlns="http://schemas.openxmlformats.org/officeDocument/2006/extended-properties" xmlns:vt="http://schemas.openxmlformats.org/officeDocument/2006/docPropsVTypes">
  <TotalTime>41602</TotalTime>
  <Words>1924</Words>
  <Application>Microsoft Office PowerPoint</Application>
  <PresentationFormat>Format A4 (210 x 297 mm)</PresentationFormat>
  <Paragraphs>208</Paragraphs>
  <Slides>27</Slides>
  <Notes>1</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27</vt:i4>
      </vt:variant>
    </vt:vector>
  </HeadingPairs>
  <TitlesOfParts>
    <vt:vector size="31" baseType="lpstr">
      <vt:lpstr>Aptos Narrow</vt:lpstr>
      <vt:lpstr>Arial</vt:lpstr>
      <vt:lpstr>Calibri</vt:lpstr>
      <vt:lpstr>1_Thème Office</vt:lpstr>
      <vt:lpstr>Présentation PowerPoint</vt:lpstr>
      <vt:lpstr>Le versement mobilité : quelques notions fondamentales</vt:lpstr>
      <vt:lpstr>Le versement mobilité : qui vote le taux ?</vt:lpstr>
      <vt:lpstr>Le versement mobilité : Qui paye et sur quelles bases</vt:lpstr>
      <vt:lpstr>Le versement : quel taux</vt:lpstr>
      <vt:lpstr>Cartographie du versement mobilité</vt:lpstr>
      <vt:lpstr>Tableau de synthèse des marges de manœuvre des AOM sur le taux de versement mobilité</vt:lpstr>
      <vt:lpstr>L’évolution du versement mobilité</vt:lpstr>
      <vt:lpstr>Un impôt de production significatif acquitté par 10% des entreprises</vt:lpstr>
      <vt:lpstr>Présentation PowerPoint</vt:lpstr>
      <vt:lpstr>Quelle est sa place parmi les impôts localisés du bloc communal</vt:lpstr>
      <vt:lpstr>Le VM représente le tiers des impôts localisés de l’intercommunalité (EPCI à Fiscalité propre + syndicats)</vt:lpstr>
      <vt:lpstr>Répartition des recettes du VM entre les AOM</vt:lpstr>
      <vt:lpstr>Le VM par habitant</vt:lpstr>
      <vt:lpstr>Niveau moyen par habitant des contributions au financement des transports collectifs urbains, par catégorie de réseau, 2019 (euros/habitants)</vt:lpstr>
      <vt:lpstr>Le VM représente 46% des ressources financières des AOM</vt:lpstr>
      <vt:lpstr>Répartition des ressources</vt:lpstr>
      <vt:lpstr>Versement mobilité 2024/habitant sur les agglomérations avec Métro et/ou Tramway </vt:lpstr>
      <vt:lpstr> rendement du versement mobilité pour les 60 principales autorités organisatrices des mobilités, 2023</vt:lpstr>
      <vt:lpstr>Rendement du VM (€ par habitant par point de VM)</vt:lpstr>
      <vt:lpstr>Rendement du VM et potentiel fiscal</vt:lpstr>
      <vt:lpstr> Une absence de corrélation entre le rendement  du versement mobilité et le potentiel de CFE</vt:lpstr>
      <vt:lpstr>Rendement du VM et revenu par habitant</vt:lpstr>
      <vt:lpstr>Circuits de financement des transports collectifs urbains</vt:lpstr>
      <vt:lpstr>Le dynamisme économique est primordial dans la capacité de financement des transports</vt:lpstr>
      <vt:lpstr>Impact de la différenciation des salaires et des entreprises sur le VM</vt:lpstr>
      <vt:lpstr>Quelles pistes pour le financement des transports publics ?</vt:lpstr>
    </vt:vector>
  </TitlesOfParts>
  <Company>CNFPT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CARON Estelle</dc:creator>
  <cp:lastModifiedBy>Jean-Pierre Coblentz</cp:lastModifiedBy>
  <cp:revision>1115</cp:revision>
  <cp:lastPrinted>2026-02-13T08:13:31Z</cp:lastPrinted>
  <dcterms:created xsi:type="dcterms:W3CDTF">2013-02-26T08:41:22Z</dcterms:created>
  <dcterms:modified xsi:type="dcterms:W3CDTF">2026-04-23T05:51:09Z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0x010100C99A5812EC654640AAF0FBDB42E081DB</vt:lpwstr>
  </property>
</Properties>
</file>