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96" r:id="rId2"/>
    <p:sldId id="312" r:id="rId3"/>
    <p:sldId id="813" r:id="rId4"/>
    <p:sldId id="860" r:id="rId5"/>
    <p:sldId id="861" r:id="rId6"/>
    <p:sldId id="348" r:id="rId7"/>
    <p:sldId id="70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80"/>
    <p:restoredTop sz="95687"/>
  </p:normalViewPr>
  <p:slideViewPr>
    <p:cSldViewPr snapToGrid="0" snapToObjects="1">
      <p:cViewPr varScale="1">
        <p:scale>
          <a:sx n="65" d="100"/>
          <a:sy n="65" d="100"/>
        </p:scale>
        <p:origin x="23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888945-42FB-3744-9696-C67ED1A6E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FD43DD-F88D-684D-9D4B-9ECA5702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61337D-7BA0-9A49-9471-B78F420D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2BA-CAEC-2440-AEE6-AC21E4BF245B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EDF18-54BA-A54E-9708-CA968B91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C1F909-E43D-CD4B-B845-10FE7DDE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8511-95AF-9546-B278-37BA85ABF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6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95291-E04D-FB4E-9ACF-6805B11F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B44D5D-3686-CB44-95C7-B61B6E956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9AC458-B404-3845-B3AD-F9A6FFFF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2BA-CAEC-2440-AEE6-AC21E4BF245B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B0BA70-14E8-4242-BA16-B03C58E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46516C-86AC-154F-960B-8065C142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8511-95AF-9546-B278-37BA85ABF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0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5A2971-B376-C941-8C2D-BFFCB527F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209950-07BC-CC40-AE4E-F80F9D16E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16CC2B-599F-9F49-BD41-3FA45B4B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2BA-CAEC-2440-AEE6-AC21E4BF245B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FDA78-222B-BF45-AF3A-02B2122F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A6681E-E12D-AD48-A073-0BFF0721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8511-95AF-9546-B278-37BA85ABF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39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179E3-2504-4150-851D-E9861926EB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01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D9C983-B223-1349-9326-2D4D6F53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213FF5-BE15-5A47-AB52-73E0C423A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019522-0A02-2A46-8B4C-FA2A2109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2BA-CAEC-2440-AEE6-AC21E4BF245B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DC55FC-E26B-9446-A954-6152DBD9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E30EB7-A547-AA4E-A393-628C9BC9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8511-95AF-9546-B278-37BA85ABF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8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9F82A-FC73-FA4F-928A-C88489B5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0D0F19-3622-CC40-BAB1-D433B5AE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C02115-4669-8F49-ADA0-639E8E0B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2BA-CAEC-2440-AEE6-AC21E4BF245B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B1F90C-56E4-474F-AAB1-30A76960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A0BE6D-E145-9949-88FC-A659C904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8511-95AF-9546-B278-37BA85ABF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89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77D44-48EA-0E4F-8259-6581E634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75516-7507-7A4F-A3BB-CEF6CD962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079B6D-B720-C547-852A-26DFD6AA8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76C7F-C8A8-8942-8343-DAC9BF81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2BA-CAEC-2440-AEE6-AC21E4BF245B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10E30F-87B3-5148-82AD-0EFBCEB8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C24209-D5D3-2048-A8BE-DD38966C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8511-95AF-9546-B278-37BA85ABF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62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CE8CAF-022B-2B45-953D-D64C5E19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2A1179-8A6A-D24A-8731-DD9832A75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64F777-EDE0-4246-BC8F-0F57FA29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346630-3A15-6D4D-9CBD-6D0B9F442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20A37A-9B73-684A-B568-F9481AD6C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717F8C-EE12-704C-A245-646D8042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2BA-CAEC-2440-AEE6-AC21E4BF245B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BAA104-05AB-7242-BF2B-C57D62A8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3A497A-B6A9-9F4C-B07E-C41B88A0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8511-95AF-9546-B278-37BA85ABF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4023D-2DB0-A446-BEEE-4D4A4C39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7A9843-FECB-3741-8C5C-0EB32BCD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2BA-CAEC-2440-AEE6-AC21E4BF245B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413809-BFC6-B64B-B966-6E838025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D0781E-B671-3043-8E2A-618CC457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8511-95AF-9546-B278-37BA85ABF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76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B04E82-4F47-4B4C-8199-96DD9049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2BA-CAEC-2440-AEE6-AC21E4BF245B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8B70B1-B093-4A49-AC89-B7A774CD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73C577-5FD6-D047-BD4A-0EFB2CF4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8511-95AF-9546-B278-37BA85ABF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51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500BA-7452-8441-9904-7A38699A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DEA566-81D4-4448-8436-1FC44F3F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378CF4-F292-4E4F-9A7A-10A0703AD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578D66-A0D6-2645-A0A4-C3C48FB3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2BA-CAEC-2440-AEE6-AC21E4BF245B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E24F3D-6F0E-2E40-912E-FAB2E1C1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336F59-6FE6-BD42-8490-3C21E130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8511-95AF-9546-B278-37BA85ABF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13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6EC55-E615-EA48-93C5-37A483EF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B42925-1A55-CE49-8D5D-391E1E260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96B276-898C-294F-B10E-7E811BB5F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F9CB0C-2F64-A74A-98E0-A841429B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2BA-CAEC-2440-AEE6-AC21E4BF245B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6A0922-1FC8-B644-AAE9-8FA0A507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8CC9B3-54DF-904B-A260-C4A0D1E2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8511-95AF-9546-B278-37BA85ABF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24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1528DF-E2DA-6342-BC21-C2BCA85A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B222DA-5035-6C43-A592-76F82267A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0633C2-66EE-C64E-8E73-7FCA87C0A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92BA-CAEC-2440-AEE6-AC21E4BF245B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9693CC-C996-7443-ABAF-E9CBF470E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7B422C-47D7-9441-B7BA-CCDC62FB6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08511-95AF-9546-B278-37BA85ABF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82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5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3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3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7753" y="448210"/>
            <a:ext cx="7056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Du paysan à l’agriculteur</a:t>
            </a:r>
          </a:p>
          <a:p>
            <a:r>
              <a:rPr lang="fr-FR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Un projet politique et professionnel</a:t>
            </a:r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1513962" y="1484785"/>
            <a:ext cx="5472608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/>
            <a:r>
              <a:rPr lang="fr-FR" altLang="fr-FR" b="1" dirty="0">
                <a:latin typeface="Avenir Book" charset="0"/>
                <a:ea typeface="Avenir Book" charset="0"/>
                <a:cs typeface="Avenir Book" charset="0"/>
              </a:rPr>
              <a:t>Années 40 : </a:t>
            </a:r>
          </a:p>
          <a:p>
            <a:r>
              <a:rPr lang="fr-FR" altLang="fr-FR" b="1" dirty="0">
                <a:latin typeface="Avenir Book" charset="0"/>
                <a:ea typeface="Avenir Book" charset="0"/>
                <a:cs typeface="Avenir Book" charset="0"/>
              </a:rPr>
              <a:t>    des idées communautaires émergent</a:t>
            </a:r>
          </a:p>
          <a:p>
            <a:pPr marL="0" indent="0"/>
            <a:endParaRPr lang="fr-FR" altLang="fr-FR" b="1" dirty="0">
              <a:latin typeface="Avenir Book" charset="0"/>
              <a:ea typeface="Avenir Book" charset="0"/>
              <a:cs typeface="Avenir Book" charset="0"/>
            </a:endParaRPr>
          </a:p>
          <a:p>
            <a:pPr marL="457200" lvl="1" indent="0"/>
            <a:r>
              <a:rPr lang="fr-FR" altLang="fr-FR" dirty="0">
                <a:latin typeface="Avenir Book" charset="0"/>
                <a:ea typeface="Avenir Book" charset="0"/>
                <a:cs typeface="Avenir Book" charset="0"/>
              </a:rPr>
              <a:t>Le monde agricole écoute, observe. </a:t>
            </a:r>
          </a:p>
          <a:p>
            <a:pPr marL="0" indent="0"/>
            <a:endParaRPr lang="fr-FR" altLang="fr-FR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/>
            <a:r>
              <a:rPr lang="fr-FR" altLang="fr-FR" b="1" dirty="0">
                <a:latin typeface="Avenir Book" charset="0"/>
                <a:ea typeface="Avenir Book" charset="0"/>
                <a:cs typeface="Avenir Book" charset="0"/>
              </a:rPr>
              <a:t>Après guerre : la rencontre </a:t>
            </a:r>
          </a:p>
          <a:p>
            <a:pPr marL="0" indent="0"/>
            <a:endParaRPr lang="fr-FR" altLang="fr-FR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457200" lvl="1" indent="0"/>
            <a:r>
              <a:rPr lang="fr-FR" altLang="fr-FR" dirty="0">
                <a:latin typeface="Avenir Book" charset="0"/>
                <a:ea typeface="Avenir Book" charset="0"/>
                <a:cs typeface="Avenir Book" charset="0"/>
              </a:rPr>
              <a:t>Une réflexion initiée au sein de la JAC </a:t>
            </a:r>
          </a:p>
          <a:p>
            <a:pPr marL="457200" lvl="1" indent="0"/>
            <a:endParaRPr lang="fr-FR" altLang="fr-FR" dirty="0">
              <a:latin typeface="Avenir Book" charset="0"/>
              <a:ea typeface="Avenir Book" charset="0"/>
              <a:cs typeface="Avenir Book" charset="0"/>
            </a:endParaRPr>
          </a:p>
          <a:p>
            <a:pPr marL="457200" lvl="1" indent="0"/>
            <a:r>
              <a:rPr lang="fr-FR" altLang="fr-FR" dirty="0">
                <a:latin typeface="Avenir Book" charset="0"/>
                <a:ea typeface="Avenir Book" charset="0"/>
                <a:cs typeface="Avenir Book" charset="0"/>
              </a:rPr>
              <a:t>La motorisation et la vie communautaire </a:t>
            </a:r>
          </a:p>
          <a:p>
            <a:pPr marL="457200" lvl="1" indent="0"/>
            <a:r>
              <a:rPr lang="fr-FR" altLang="fr-FR" dirty="0">
                <a:latin typeface="Avenir Book" charset="0"/>
                <a:ea typeface="Avenir Book" charset="0"/>
                <a:cs typeface="Avenir Book" charset="0"/>
              </a:rPr>
              <a:t>     pour affronter le changement	</a:t>
            </a:r>
          </a:p>
          <a:p>
            <a:pPr marL="457200" lvl="1" indent="0"/>
            <a:r>
              <a:rPr lang="fr-FR" altLang="fr-FR" sz="1600" dirty="0">
                <a:latin typeface="Avenir Book" charset="0"/>
                <a:ea typeface="Avenir Book" charset="0"/>
                <a:cs typeface="Avenir Book" charset="0"/>
              </a:rPr>
              <a:t>     René </a:t>
            </a:r>
            <a:r>
              <a:rPr lang="fr-FR" altLang="fr-FR" sz="1600" dirty="0" err="1">
                <a:latin typeface="Avenir Book" charset="0"/>
                <a:ea typeface="Avenir Book" charset="0"/>
                <a:cs typeface="Avenir Book" charset="0"/>
              </a:rPr>
              <a:t>Colson</a:t>
            </a:r>
            <a:r>
              <a:rPr lang="fr-FR" altLang="fr-FR" sz="1600" dirty="0">
                <a:latin typeface="Avenir Book" charset="0"/>
                <a:ea typeface="Avenir Book" charset="0"/>
                <a:cs typeface="Avenir Book" charset="0"/>
              </a:rPr>
              <a:t> « Motorisation et avenir rural » </a:t>
            </a:r>
          </a:p>
          <a:p>
            <a:endParaRPr lang="fr-FR" altLang="fr-FR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buFont typeface="Wingdings" charset="2"/>
              <a:buChar char="§"/>
            </a:pPr>
            <a:endParaRPr lang="fr-FR" altLang="fr-FR" b="1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fr-FR" altLang="fr-FR" b="1" dirty="0">
                <a:latin typeface="Avenir Book" charset="0"/>
                <a:ea typeface="Avenir Book" charset="0"/>
                <a:cs typeface="Avenir Book" charset="0"/>
              </a:rPr>
              <a:t>	</a:t>
            </a:r>
          </a:p>
        </p:txBody>
      </p:sp>
      <p:pic>
        <p:nvPicPr>
          <p:cNvPr id="6" name="Picture 4" descr="http://paysansdumonde.iamm.fr/images/artwork/big/revol_silencie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1484785"/>
            <a:ext cx="2335027" cy="323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t2.gstatic.com/images?q=tbn:ANd9GcRfcnN0aSN-KV4ltO82VqzdH27KsJLxVn44bj015Jg1SxD4U5IPSFzUcxQo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77072"/>
            <a:ext cx="10302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60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8"/>
          <p:cNvSpPr>
            <a:spLocks noChangeArrowheads="1"/>
          </p:cNvSpPr>
          <p:nvPr/>
        </p:nvSpPr>
        <p:spPr bwMode="auto">
          <a:xfrm rot="16200000">
            <a:off x="6609557" y="1780382"/>
            <a:ext cx="2160587" cy="2743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195" name="Rectangle 60"/>
          <p:cNvSpPr>
            <a:spLocks noChangeArrowheads="1"/>
          </p:cNvSpPr>
          <p:nvPr/>
        </p:nvSpPr>
        <p:spPr bwMode="auto">
          <a:xfrm>
            <a:off x="4595813" y="3857625"/>
            <a:ext cx="2665412" cy="2743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196" name="Rectangle 58"/>
          <p:cNvSpPr>
            <a:spLocks noChangeArrowheads="1"/>
          </p:cNvSpPr>
          <p:nvPr/>
        </p:nvSpPr>
        <p:spPr bwMode="auto">
          <a:xfrm>
            <a:off x="4583113" y="114300"/>
            <a:ext cx="2665412" cy="2743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197" name="Rectangle 59"/>
          <p:cNvSpPr>
            <a:spLocks noChangeArrowheads="1"/>
          </p:cNvSpPr>
          <p:nvPr/>
        </p:nvSpPr>
        <p:spPr bwMode="auto">
          <a:xfrm rot="16200000">
            <a:off x="3218656" y="1877219"/>
            <a:ext cx="2160588" cy="2743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99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198" name="Rectangle 30"/>
          <p:cNvSpPr>
            <a:spLocks noChangeArrowheads="1"/>
          </p:cNvSpPr>
          <p:nvPr/>
        </p:nvSpPr>
        <p:spPr bwMode="auto">
          <a:xfrm rot="19291703">
            <a:off x="3763964" y="506413"/>
            <a:ext cx="1730375" cy="2743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199" name="Rectangle 31"/>
          <p:cNvSpPr>
            <a:spLocks noChangeArrowheads="1"/>
          </p:cNvSpPr>
          <p:nvPr/>
        </p:nvSpPr>
        <p:spPr bwMode="auto">
          <a:xfrm rot="2366729">
            <a:off x="3448051" y="3421064"/>
            <a:ext cx="1704975" cy="3062287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200" name="Rectangle 32"/>
          <p:cNvSpPr>
            <a:spLocks noChangeArrowheads="1"/>
          </p:cNvSpPr>
          <p:nvPr/>
        </p:nvSpPr>
        <p:spPr bwMode="auto">
          <a:xfrm rot="19244801">
            <a:off x="6624239" y="3355140"/>
            <a:ext cx="1736725" cy="29718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201" name="Rectangle 33"/>
          <p:cNvSpPr>
            <a:spLocks noChangeArrowheads="1"/>
          </p:cNvSpPr>
          <p:nvPr/>
        </p:nvSpPr>
        <p:spPr bwMode="auto">
          <a:xfrm rot="18578343">
            <a:off x="5983289" y="1025526"/>
            <a:ext cx="2524125" cy="1736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202" name="Rectangle 34"/>
          <p:cNvSpPr>
            <a:spLocks noChangeArrowheads="1"/>
          </p:cNvSpPr>
          <p:nvPr/>
        </p:nvSpPr>
        <p:spPr bwMode="auto">
          <a:xfrm>
            <a:off x="4548188" y="2147889"/>
            <a:ext cx="2743200" cy="21939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203" name="AutoShape 35"/>
          <p:cNvSpPr>
            <a:spLocks noChangeArrowheads="1"/>
          </p:cNvSpPr>
          <p:nvPr/>
        </p:nvSpPr>
        <p:spPr bwMode="auto">
          <a:xfrm>
            <a:off x="4548188" y="2154238"/>
            <a:ext cx="2743200" cy="2195512"/>
          </a:xfrm>
          <a:prstGeom prst="diamond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204" name="Text Box 36"/>
          <p:cNvSpPr txBox="1">
            <a:spLocks noChangeArrowheads="1"/>
          </p:cNvSpPr>
          <p:nvPr/>
        </p:nvSpPr>
        <p:spPr bwMode="auto">
          <a:xfrm>
            <a:off x="5372101" y="3060700"/>
            <a:ext cx="109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fr-FR" sz="1000" b="1">
                <a:solidFill>
                  <a:srgbClr val="000000"/>
                </a:solidFill>
              </a:rPr>
              <a:t>Dimension généraliste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8205" name="Text Box 37"/>
          <p:cNvSpPr txBox="1">
            <a:spLocks noChangeArrowheads="1"/>
          </p:cNvSpPr>
          <p:nvPr/>
        </p:nvSpPr>
        <p:spPr bwMode="auto">
          <a:xfrm>
            <a:off x="4365626" y="2246314"/>
            <a:ext cx="1279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b="1">
                <a:solidFill>
                  <a:srgbClr val="000000"/>
                </a:solidFill>
              </a:rPr>
              <a:t>Dimension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b="1">
                <a:solidFill>
                  <a:srgbClr val="000000"/>
                </a:solidFill>
              </a:rPr>
              <a:t>sociale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8206" name="Text Box 38"/>
          <p:cNvSpPr txBox="1">
            <a:spLocks noChangeArrowheads="1"/>
          </p:cNvSpPr>
          <p:nvPr/>
        </p:nvSpPr>
        <p:spPr bwMode="auto">
          <a:xfrm>
            <a:off x="6194426" y="2246313"/>
            <a:ext cx="127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b="1">
                <a:solidFill>
                  <a:srgbClr val="000000"/>
                </a:solidFill>
              </a:rPr>
              <a:t>Dimension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b="1">
                <a:solidFill>
                  <a:srgbClr val="000000"/>
                </a:solidFill>
              </a:rPr>
              <a:t>spécialisée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8207" name="Text Box 39"/>
          <p:cNvSpPr txBox="1">
            <a:spLocks noChangeArrowheads="1"/>
          </p:cNvSpPr>
          <p:nvPr/>
        </p:nvSpPr>
        <p:spPr bwMode="auto">
          <a:xfrm>
            <a:off x="4365625" y="3892551"/>
            <a:ext cx="1371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b="1">
                <a:solidFill>
                  <a:srgbClr val="000000"/>
                </a:solidFill>
              </a:rPr>
              <a:t>Dimension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b="1">
                <a:solidFill>
                  <a:srgbClr val="000000"/>
                </a:solidFill>
              </a:rPr>
              <a:t>économique et financière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8208" name="Text Box 40"/>
          <p:cNvSpPr txBox="1">
            <a:spLocks noChangeArrowheads="1"/>
          </p:cNvSpPr>
          <p:nvPr/>
        </p:nvSpPr>
        <p:spPr bwMode="auto">
          <a:xfrm>
            <a:off x="6011864" y="3892550"/>
            <a:ext cx="16462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b="1">
                <a:solidFill>
                  <a:srgbClr val="000000"/>
                </a:solidFill>
              </a:rPr>
              <a:t>Dimension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b="1">
                <a:solidFill>
                  <a:srgbClr val="000000"/>
                </a:solidFill>
              </a:rPr>
              <a:t>technique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8209" name="Text Box 62"/>
          <p:cNvSpPr txBox="1">
            <a:spLocks noChangeArrowheads="1"/>
          </p:cNvSpPr>
          <p:nvPr/>
        </p:nvSpPr>
        <p:spPr bwMode="auto">
          <a:xfrm>
            <a:off x="5080000" y="1604963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</a:rPr>
              <a:t>SYNDICALISME</a:t>
            </a:r>
          </a:p>
        </p:txBody>
      </p:sp>
      <p:sp>
        <p:nvSpPr>
          <p:cNvPr id="8210" name="Text Box 63"/>
          <p:cNvSpPr txBox="1">
            <a:spLocks noChangeArrowheads="1"/>
          </p:cNvSpPr>
          <p:nvPr/>
        </p:nvSpPr>
        <p:spPr bwMode="auto">
          <a:xfrm>
            <a:off x="2501801" y="3949588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</a:rPr>
              <a:t>MUTUALITE</a:t>
            </a:r>
          </a:p>
        </p:txBody>
      </p:sp>
      <p:sp>
        <p:nvSpPr>
          <p:cNvPr id="8211" name="Text Box 64"/>
          <p:cNvSpPr txBox="1">
            <a:spLocks noChangeArrowheads="1"/>
          </p:cNvSpPr>
          <p:nvPr/>
        </p:nvSpPr>
        <p:spPr bwMode="auto">
          <a:xfrm>
            <a:off x="2927350" y="2339889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</a:rPr>
              <a:t>CREDIT</a:t>
            </a:r>
          </a:p>
        </p:txBody>
      </p:sp>
      <p:sp>
        <p:nvSpPr>
          <p:cNvPr id="8212" name="Text Box 65"/>
          <p:cNvSpPr txBox="1">
            <a:spLocks noChangeArrowheads="1"/>
          </p:cNvSpPr>
          <p:nvPr/>
        </p:nvSpPr>
        <p:spPr bwMode="auto">
          <a:xfrm>
            <a:off x="5095875" y="4500563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</a:rPr>
              <a:t>COOPERATION</a:t>
            </a:r>
          </a:p>
        </p:txBody>
      </p:sp>
      <p:sp>
        <p:nvSpPr>
          <p:cNvPr id="8213" name="Text Box 66"/>
          <p:cNvSpPr txBox="1">
            <a:spLocks noChangeArrowheads="1"/>
          </p:cNvSpPr>
          <p:nvPr/>
        </p:nvSpPr>
        <p:spPr bwMode="auto">
          <a:xfrm>
            <a:off x="7874000" y="2740025"/>
            <a:ext cx="1963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</a:rPr>
              <a:t>DEVELOPPEMENT AGRICOLE</a:t>
            </a:r>
          </a:p>
        </p:txBody>
      </p:sp>
      <p:pic>
        <p:nvPicPr>
          <p:cNvPr id="821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4" y="825500"/>
            <a:ext cx="9366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35" descr="logo_f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4" y="1301750"/>
            <a:ext cx="306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40" descr="\\Srv-asmic\commun\logos divers\Logo partenaires\AGP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298576"/>
            <a:ext cx="3619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41" descr="\\Srv-asmic\commun\logos divers\LOGOS GROUPE CEREALIERS DE FRANCE\AGPBve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35" y="1249364"/>
            <a:ext cx="547803" cy="54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78" descr="logo_fnse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29" y="929898"/>
            <a:ext cx="554886" cy="55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79" descr="groupam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000375"/>
            <a:ext cx="501352" cy="5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80" descr="Crédit agrico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2"/>
          <a:stretch>
            <a:fillRect/>
          </a:stretch>
        </p:blipFill>
        <p:spPr bwMode="auto">
          <a:xfrm>
            <a:off x="2216093" y="1943100"/>
            <a:ext cx="698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81" descr="logo_msa_396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38" y="4440238"/>
            <a:ext cx="500930" cy="50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82" descr="logo-chambre-agriculture-20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4" y="5884724"/>
            <a:ext cx="925511" cy="5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84" descr="logoArvali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622676"/>
            <a:ext cx="729829" cy="35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6" name="Picture 85" descr="Coordination Rurale nationa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28" y="352410"/>
            <a:ext cx="450919" cy="25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Picture 86" descr="Confederation_paysan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08" y="306399"/>
            <a:ext cx="69980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Picture 90" descr="saf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6" y="6022021"/>
            <a:ext cx="1108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Picture 9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06" r="71642"/>
          <a:stretch>
            <a:fillRect/>
          </a:stretch>
        </p:blipFill>
        <p:spPr bwMode="auto">
          <a:xfrm>
            <a:off x="8547394" y="1495426"/>
            <a:ext cx="36195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4" name="Picture 93" descr="institut-elevag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550858"/>
            <a:ext cx="663733" cy="54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5" name="Text Box 94"/>
          <p:cNvSpPr txBox="1">
            <a:spLocks noChangeArrowheads="1"/>
          </p:cNvSpPr>
          <p:nvPr/>
        </p:nvSpPr>
        <p:spPr bwMode="auto">
          <a:xfrm>
            <a:off x="4214813" y="-38100"/>
            <a:ext cx="3594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200" dirty="0"/>
              <a:t>Pole de la représentation privée</a:t>
            </a:r>
          </a:p>
        </p:txBody>
      </p:sp>
      <p:sp>
        <p:nvSpPr>
          <p:cNvPr id="8236" name="Text Box 95"/>
          <p:cNvSpPr txBox="1">
            <a:spLocks noChangeArrowheads="1"/>
          </p:cNvSpPr>
          <p:nvPr/>
        </p:nvSpPr>
        <p:spPr bwMode="auto">
          <a:xfrm>
            <a:off x="4152900" y="6583364"/>
            <a:ext cx="3594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</a:rPr>
              <a:t>Pole de la représentation publique</a:t>
            </a:r>
          </a:p>
        </p:txBody>
      </p:sp>
      <p:pic>
        <p:nvPicPr>
          <p:cNvPr id="8237" name="Picture 97" descr="Jeunes-Agriculteur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043302"/>
            <a:ext cx="479107" cy="37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8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57" y="4992688"/>
            <a:ext cx="910689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37739" y="4544585"/>
            <a:ext cx="628719" cy="3401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32304" y="4653137"/>
            <a:ext cx="485948" cy="5779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19536" y="148478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800000"/>
                </a:solidFill>
                <a:latin typeface="Avenir Book"/>
                <a:cs typeface="Avenir Book"/>
              </a:rPr>
              <a:t>Chargé de clientèle agricole</a:t>
            </a:r>
          </a:p>
          <a:p>
            <a:endParaRPr lang="fr-FR" sz="1200" i="1" dirty="0">
              <a:solidFill>
                <a:srgbClr val="000090"/>
              </a:solidFill>
              <a:latin typeface="Avenir Book"/>
              <a:cs typeface="Avenir Book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960096" y="260649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800000"/>
                </a:solidFill>
                <a:latin typeface="Avenir Book"/>
                <a:cs typeface="Avenir Book"/>
              </a:rPr>
              <a:t>Animateur, conseiller, directeur dans un syndicat</a:t>
            </a:r>
          </a:p>
          <a:p>
            <a:endParaRPr lang="fr-FR" sz="1200" b="1" i="1" dirty="0">
              <a:solidFill>
                <a:srgbClr val="000090"/>
              </a:solidFill>
              <a:latin typeface="Avenir Book"/>
              <a:cs typeface="Avenir Book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60296" y="105273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800000"/>
                </a:solidFill>
                <a:latin typeface="Avenir Book"/>
                <a:cs typeface="Avenir Book"/>
              </a:rPr>
              <a:t>Chargé d’études </a:t>
            </a:r>
          </a:p>
          <a:p>
            <a:r>
              <a:rPr lang="fr-FR" sz="1200" b="1" i="1" dirty="0">
                <a:solidFill>
                  <a:srgbClr val="800000"/>
                </a:solidFill>
                <a:latin typeface="Avenir Book"/>
                <a:cs typeface="Avenir Book"/>
              </a:rPr>
              <a:t>ou de projet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24192" y="5877273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800000"/>
                </a:solidFill>
                <a:latin typeface="Avenir Book"/>
                <a:cs typeface="Avenir Book"/>
              </a:rPr>
              <a:t>Conseiller </a:t>
            </a:r>
          </a:p>
          <a:p>
            <a:r>
              <a:rPr lang="fr-FR" sz="1200" b="1" i="1" dirty="0">
                <a:solidFill>
                  <a:srgbClr val="800000"/>
                </a:solidFill>
                <a:latin typeface="Avenir Book"/>
                <a:cs typeface="Avenir Book"/>
              </a:rPr>
              <a:t>en développement agricole et rural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112224" y="242088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800000"/>
                </a:solidFill>
                <a:latin typeface="Avenir Book"/>
                <a:cs typeface="Avenir Book"/>
              </a:rPr>
              <a:t>Ingénieur de recherche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59896" y="5589241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800000"/>
                </a:solidFill>
                <a:latin typeface="Avenir Book"/>
                <a:cs typeface="Avenir Book"/>
              </a:rPr>
              <a:t>Technico-commerciaux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048328" y="530120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800000"/>
                </a:solidFill>
                <a:latin typeface="Avenir Book"/>
                <a:cs typeface="Avenir Book"/>
              </a:rPr>
              <a:t>Conseiller agricole</a:t>
            </a:r>
          </a:p>
        </p:txBody>
      </p:sp>
      <p:graphicFrame>
        <p:nvGraphicFramePr>
          <p:cNvPr id="54" name="Object 5"/>
          <p:cNvGraphicFramePr>
            <a:graphicFrameLocks noChangeAspect="1"/>
          </p:cNvGraphicFramePr>
          <p:nvPr/>
        </p:nvGraphicFramePr>
        <p:xfrm>
          <a:off x="6445509" y="511255"/>
          <a:ext cx="576524" cy="222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 Photo Editor" r:id="rId22" imgW="1333333" imgH="514422" progId="MSPhotoEd.3">
                  <p:embed/>
                </p:oleObj>
              </mc:Choice>
              <mc:Fallback>
                <p:oleObj name="Image Photo Editor" r:id="rId22" imgW="1333333" imgH="514422" progId="MSPhotoEd.3">
                  <p:embed/>
                  <p:pic>
                    <p:nvPicPr>
                      <p:cNvPr id="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509" y="511255"/>
                        <a:ext cx="576524" cy="222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85781178-EBA5-3E42-868E-695F195FDCF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86773" y="5014740"/>
            <a:ext cx="914400" cy="2159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E88A6AD-9F3F-954F-8259-5A1D0A1B66B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93829" y="5143417"/>
            <a:ext cx="1584902" cy="31825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B6710FD-91C8-FC4E-BF44-40877F419CF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65908" y="4198234"/>
            <a:ext cx="1001929" cy="3819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E13A824-AFE0-F647-9DCE-6BE564EF1B7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88689" y="3114888"/>
            <a:ext cx="841845" cy="43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6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5"/>
          <p:cNvSpPr txBox="1">
            <a:spLocks noChangeArrowheads="1"/>
          </p:cNvSpPr>
          <p:nvPr/>
        </p:nvSpPr>
        <p:spPr bwMode="auto">
          <a:xfrm>
            <a:off x="1919536" y="252918"/>
            <a:ext cx="7704856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 dirty="0">
                <a:latin typeface="Avenir Book" charset="0"/>
                <a:ea typeface="Avenir Book" charset="0"/>
                <a:cs typeface="Avenir Book" charset="0"/>
              </a:rPr>
              <a:t> France : </a:t>
            </a:r>
            <a:r>
              <a:rPr lang="fr-FR" altLang="fr-FR" dirty="0">
                <a:latin typeface="Avenir Book" charset="0"/>
                <a:ea typeface="Avenir Book" charset="0"/>
                <a:cs typeface="Avenir Book" charset="0"/>
              </a:rPr>
              <a:t>430 700 exploitants agricoles</a:t>
            </a:r>
            <a:r>
              <a:rPr lang="fr-FR" altLang="fr-FR" b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fr-FR" altLang="fr-FR" dirty="0">
                <a:latin typeface="Avenir Book" charset="0"/>
                <a:ea typeface="Avenir Book" charset="0"/>
                <a:cs typeface="Avenir Book" charset="0"/>
              </a:rPr>
              <a:t>(2016, Ministère de l’Agriculture)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dirty="0">
                <a:latin typeface="Avenir Book" charset="0"/>
                <a:ea typeface="Avenir Book" charset="0"/>
                <a:cs typeface="Avenir Book" charset="0"/>
              </a:rPr>
              <a:t> Dix fois moins qu’il y a un siècle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b="1" dirty="0">
                <a:solidFill>
                  <a:srgbClr val="800000"/>
                </a:solidFill>
                <a:latin typeface="Avenir Book" charset="0"/>
                <a:ea typeface="Avenir Book" charset="0"/>
                <a:cs typeface="Avenir Book" charset="0"/>
              </a:rPr>
              <a:t> Un nombre qui a baissé de moitié en 25 ans</a:t>
            </a:r>
            <a:endParaRPr lang="fr-FR" altLang="fr-FR" b="1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altLang="fr-FR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635FE4-2305-7149-BA62-F5D21AF60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5" y="1671900"/>
            <a:ext cx="4334277" cy="51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1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0121C92-C20C-9947-9DF7-7225A71C9267}"/>
              </a:ext>
            </a:extLst>
          </p:cNvPr>
          <p:cNvSpPr txBox="1"/>
          <p:nvPr/>
        </p:nvSpPr>
        <p:spPr>
          <a:xfrm>
            <a:off x="1524000" y="1412777"/>
            <a:ext cx="53215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buFont typeface="Wingdings" pitchFamily="2" charset="2"/>
              <a:buChar char="§"/>
            </a:pPr>
            <a:r>
              <a:rPr lang="fr-FR" b="1" dirty="0">
                <a:solidFill>
                  <a:srgbClr val="C00000"/>
                </a:solidFill>
                <a:latin typeface="Avenir Book" panose="02000503020000020003" pitchFamily="2" charset="0"/>
              </a:rPr>
              <a:t>Un agriculteur sur 3 n’est pas remplacé</a:t>
            </a:r>
          </a:p>
          <a:p>
            <a:r>
              <a:rPr lang="fr-FR" dirty="0">
                <a:latin typeface="Avenir Book" panose="02000503020000020003" pitchFamily="2" charset="0"/>
              </a:rPr>
              <a:t>     </a:t>
            </a:r>
            <a:r>
              <a:rPr lang="fr-FR" sz="1200" dirty="0">
                <a:latin typeface="Avenir Book" panose="02000503020000020003" pitchFamily="2" charset="0"/>
              </a:rPr>
              <a:t>Un taux de renouvellement qui décline (68% en 2016)</a:t>
            </a:r>
          </a:p>
          <a:p>
            <a:pPr marL="285743" indent="-285743">
              <a:buFont typeface="Wingdings" pitchFamily="2" charset="2"/>
              <a:buChar char="§"/>
            </a:pPr>
            <a:endParaRPr lang="fr-FR" dirty="0">
              <a:latin typeface="Avenir Book" panose="02000503020000020003" pitchFamily="2" charset="0"/>
            </a:endParaRPr>
          </a:p>
          <a:p>
            <a:pPr marL="285743" indent="-285743">
              <a:buFont typeface="Wingdings" pitchFamily="2" charset="2"/>
              <a:buChar char="§"/>
            </a:pPr>
            <a:r>
              <a:rPr lang="fr-FR" dirty="0">
                <a:latin typeface="Avenir Book" panose="02000503020000020003" pitchFamily="2" charset="0"/>
              </a:rPr>
              <a:t>1/3 des exploitants en âge de prendre la retraite n’ont pas de </a:t>
            </a:r>
            <a:r>
              <a:rPr lang="fr-FR" sz="2000" dirty="0">
                <a:latin typeface="Avenir Book" panose="02000503020000020003" pitchFamily="2" charset="0"/>
              </a:rPr>
              <a:t>successeur connu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1CE91F-5AB7-5646-9468-2A5233AF1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767166"/>
            <a:ext cx="3888432" cy="506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4576FF6-7609-0F4A-A60C-9FED7168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2" y="296173"/>
            <a:ext cx="10279195" cy="57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1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courbée vers le bas 8">
            <a:extLst>
              <a:ext uri="{FF2B5EF4-FFF2-40B4-BE49-F238E27FC236}">
                <a16:creationId xmlns:a16="http://schemas.microsoft.com/office/drawing/2014/main" id="{0A829FB9-60C6-C240-90A8-2B5B094AE64C}"/>
              </a:ext>
            </a:extLst>
          </p:cNvPr>
          <p:cNvSpPr/>
          <p:nvPr/>
        </p:nvSpPr>
        <p:spPr>
          <a:xfrm rot="1069242">
            <a:off x="3802064" y="642938"/>
            <a:ext cx="6662737" cy="1547812"/>
          </a:xfrm>
          <a:prstGeom prst="curvedDownArrow">
            <a:avLst/>
          </a:prstGeom>
          <a:gradFill flip="none" rotWithShape="1">
            <a:gsLst>
              <a:gs pos="0">
                <a:srgbClr val="FF99CC"/>
              </a:gs>
              <a:gs pos="100000">
                <a:srgbClr val="002060"/>
              </a:gs>
            </a:gsLst>
            <a:lin ang="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23554" name="Groupe 11">
            <a:extLst>
              <a:ext uri="{FF2B5EF4-FFF2-40B4-BE49-F238E27FC236}">
                <a16:creationId xmlns:a16="http://schemas.microsoft.com/office/drawing/2014/main" id="{C5128F59-3B91-3C47-86F6-12D0F9144B23}"/>
              </a:ext>
            </a:extLst>
          </p:cNvPr>
          <p:cNvGrpSpPr>
            <a:grpSpLocks/>
          </p:cNvGrpSpPr>
          <p:nvPr/>
        </p:nvGrpSpPr>
        <p:grpSpPr bwMode="auto">
          <a:xfrm>
            <a:off x="1874838" y="115889"/>
            <a:ext cx="8228012" cy="6118225"/>
            <a:chOff x="350804" y="239830"/>
            <a:chExt cx="8227429" cy="6118284"/>
          </a:xfrm>
        </p:grpSpPr>
        <p:sp>
          <p:nvSpPr>
            <p:cNvPr id="6" name="Flèche courbée vers la droite 5">
              <a:extLst>
                <a:ext uri="{FF2B5EF4-FFF2-40B4-BE49-F238E27FC236}">
                  <a16:creationId xmlns:a16="http://schemas.microsoft.com/office/drawing/2014/main" id="{EEDD2461-3AAB-7547-9655-A8A0690F434A}"/>
                </a:ext>
              </a:extLst>
            </p:cNvPr>
            <p:cNvSpPr/>
            <p:nvPr/>
          </p:nvSpPr>
          <p:spPr>
            <a:xfrm rot="17391855">
              <a:off x="2738971" y="2566565"/>
              <a:ext cx="1436701" cy="5743168"/>
            </a:xfrm>
            <a:prstGeom prst="curvedRightArrow">
              <a:avLst/>
            </a:prstGeom>
            <a:gradFill>
              <a:gsLst>
                <a:gs pos="94150">
                  <a:srgbClr val="FFC000"/>
                </a:gs>
                <a:gs pos="0">
                  <a:srgbClr val="FF99CC"/>
                </a:gs>
                <a:gs pos="50000">
                  <a:schemeClr val="bg1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23588" name="Groupe 1">
              <a:extLst>
                <a:ext uri="{FF2B5EF4-FFF2-40B4-BE49-F238E27FC236}">
                  <a16:creationId xmlns:a16="http://schemas.microsoft.com/office/drawing/2014/main" id="{0263613F-FC70-E841-B385-EBA54FB25D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3350" y="1444258"/>
              <a:ext cx="4470400" cy="4590660"/>
              <a:chOff x="3195638" y="1891160"/>
              <a:chExt cx="4470400" cy="4590660"/>
            </a:xfrm>
          </p:grpSpPr>
          <p:sp>
            <p:nvSpPr>
              <p:cNvPr id="23591" name="Text Box 15">
                <a:extLst>
                  <a:ext uri="{FF2B5EF4-FFF2-40B4-BE49-F238E27FC236}">
                    <a16:creationId xmlns:a16="http://schemas.microsoft.com/office/drawing/2014/main" id="{E19D1906-6CA3-6046-8965-2AC9582D37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5638" y="2929455"/>
                <a:ext cx="1871662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800" b="1">
                    <a:solidFill>
                      <a:srgbClr val="FF3300"/>
                    </a:solidFill>
                    <a:latin typeface="Trebuchet MS" panose="020B0703020202090204" pitchFamily="34" charset="0"/>
                  </a:rPr>
                  <a:t>La « Famille »</a:t>
                </a:r>
              </a:p>
            </p:txBody>
          </p:sp>
          <p:sp>
            <p:nvSpPr>
              <p:cNvPr id="24595" name="Oval 19">
                <a:extLst>
                  <a:ext uri="{FF2B5EF4-FFF2-40B4-BE49-F238E27FC236}">
                    <a16:creationId xmlns:a16="http://schemas.microsoft.com/office/drawing/2014/main" id="{FBBB39A2-89BA-D24A-B43D-E07C17D40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979" y="5462357"/>
                <a:ext cx="1528070" cy="1019463"/>
              </a:xfrm>
              <a:prstGeom prst="ellipse">
                <a:avLst/>
              </a:prstGeom>
              <a:solidFill>
                <a:srgbClr val="FFCC66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fr-FR" altLang="fr-FR" sz="1200" b="1">
                    <a:solidFill>
                      <a:srgbClr val="996633"/>
                    </a:solidFill>
                    <a:latin typeface="Trebuchet MS" panose="020B0703020202090204" pitchFamily="34" charset="0"/>
                  </a:rPr>
                  <a:t>Sans terre</a:t>
                </a:r>
              </a:p>
              <a:p>
                <a:pPr algn="ctr" eaLnBrk="1" hangingPunct="1"/>
                <a:r>
                  <a:rPr lang="fr-FR" altLang="fr-FR" sz="1200" b="1">
                    <a:solidFill>
                      <a:srgbClr val="996633"/>
                    </a:solidFill>
                    <a:latin typeface="Trebuchet MS" panose="020B0703020202090204" pitchFamily="34" charset="0"/>
                  </a:rPr>
                  <a:t>prolétarisée</a:t>
                </a:r>
              </a:p>
            </p:txBody>
          </p:sp>
          <p:sp>
            <p:nvSpPr>
              <p:cNvPr id="23595" name="Text Box 21">
                <a:extLst>
                  <a:ext uri="{FF2B5EF4-FFF2-40B4-BE49-F238E27FC236}">
                    <a16:creationId xmlns:a16="http://schemas.microsoft.com/office/drawing/2014/main" id="{4E158B39-4107-3744-AECA-96FAF06A2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8375" y="3405188"/>
                <a:ext cx="16573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800" b="1">
                    <a:solidFill>
                      <a:srgbClr val="000066"/>
                    </a:solidFill>
                    <a:latin typeface="Trebuchet MS" panose="020B0703020202090204" pitchFamily="34" charset="0"/>
                  </a:rPr>
                  <a:t>La « Firme »</a:t>
                </a:r>
              </a:p>
            </p:txBody>
          </p:sp>
          <p:sp>
            <p:nvSpPr>
              <p:cNvPr id="23596" name="Text Box 22">
                <a:extLst>
                  <a:ext uri="{FF2B5EF4-FFF2-40B4-BE49-F238E27FC236}">
                    <a16:creationId xmlns:a16="http://schemas.microsoft.com/office/drawing/2014/main" id="{9ABF0905-0B3D-1F44-8062-18CE6752E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9838" y="4770438"/>
                <a:ext cx="237490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800" b="1">
                    <a:solidFill>
                      <a:srgbClr val="996633"/>
                    </a:solidFill>
                    <a:latin typeface="Trebuchet MS" panose="020B0703020202090204" pitchFamily="34" charset="0"/>
                  </a:rPr>
                  <a:t>La « Subsistance »</a:t>
                </a:r>
              </a:p>
            </p:txBody>
          </p:sp>
          <p:sp>
            <p:nvSpPr>
              <p:cNvPr id="23597" name="Text Box 26">
                <a:extLst>
                  <a:ext uri="{FF2B5EF4-FFF2-40B4-BE49-F238E27FC236}">
                    <a16:creationId xmlns:a16="http://schemas.microsoft.com/office/drawing/2014/main" id="{8A74597F-67C9-1C4F-A3EB-AA1885D133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4738" y="2790702"/>
                <a:ext cx="1511300" cy="523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altLang="fr-FR" sz="1000" b="1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« financière »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fr-FR" altLang="fr-FR" sz="1200" b="1">
                  <a:solidFill>
                    <a:schemeClr val="accent2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23598" name="Text Box 29">
                <a:extLst>
                  <a:ext uri="{FF2B5EF4-FFF2-40B4-BE49-F238E27FC236}">
                    <a16:creationId xmlns:a16="http://schemas.microsoft.com/office/drawing/2014/main" id="{36E17B0F-1D94-2A4B-A712-6F3DEB0B5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8203" y="1891160"/>
                <a:ext cx="2087563" cy="246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altLang="fr-FR" sz="1000" b="1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« par délégation »</a:t>
                </a:r>
              </a:p>
            </p:txBody>
          </p:sp>
        </p:grpSp>
        <p:sp>
          <p:nvSpPr>
            <p:cNvPr id="23589" name="ZoneTexte 6">
              <a:extLst>
                <a:ext uri="{FF2B5EF4-FFF2-40B4-BE49-F238E27FC236}">
                  <a16:creationId xmlns:a16="http://schemas.microsoft.com/office/drawing/2014/main" id="{E78548CB-B5BD-AF48-8F2A-2CDEFC0BA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04" y="6081115"/>
              <a:ext cx="26864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200" b="1"/>
                <a:t>Précarisation / Assujettissement</a:t>
              </a:r>
            </a:p>
          </p:txBody>
        </p:sp>
        <p:sp>
          <p:nvSpPr>
            <p:cNvPr id="23590" name="ZoneTexte 9">
              <a:extLst>
                <a:ext uri="{FF2B5EF4-FFF2-40B4-BE49-F238E27FC236}">
                  <a16:creationId xmlns:a16="http://schemas.microsoft.com/office/drawing/2014/main" id="{34084D03-DF6F-3644-8161-E384BA8B5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2450" y="239830"/>
              <a:ext cx="265578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200" b="1"/>
                <a:t>Abstraction / Financiarisation</a:t>
              </a:r>
            </a:p>
          </p:txBody>
        </p:sp>
      </p:grpSp>
      <p:sp>
        <p:nvSpPr>
          <p:cNvPr id="23555" name="ZoneTexte 1">
            <a:extLst>
              <a:ext uri="{FF2B5EF4-FFF2-40B4-BE49-F238E27FC236}">
                <a16:creationId xmlns:a16="http://schemas.microsoft.com/office/drawing/2014/main" id="{52D139A8-600B-4B48-A724-4F5FDEDB8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239" y="6396038"/>
            <a:ext cx="3341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 b="1">
                <a:latin typeface="Trebuchet MS" panose="020B0703020202090204" pitchFamily="34" charset="0"/>
              </a:rPr>
              <a:t>UN ECLATEMENT, DEUX PROCESSUS</a:t>
            </a:r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id="{5C67534A-9ABD-8E49-90AE-554B660A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02" y="4293560"/>
            <a:ext cx="1528178" cy="1019531"/>
          </a:xfrm>
          <a:prstGeom prst="ellipse">
            <a:avLst/>
          </a:prstGeom>
          <a:solidFill>
            <a:srgbClr val="FFCC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 sz="1200" b="1">
              <a:solidFill>
                <a:srgbClr val="996633"/>
              </a:solidFill>
              <a:latin typeface="Trebuchet MS" panose="020B070302020209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rgbClr val="996633"/>
                </a:solidFill>
                <a:latin typeface="Trebuchet MS" panose="020B0703020202090204" pitchFamily="34" charset="0"/>
              </a:rPr>
              <a:t>Précarisée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rgbClr val="996633"/>
                </a:solidFill>
                <a:latin typeface="Trebuchet MS" panose="020B0703020202090204" pitchFamily="34" charset="0"/>
              </a:rPr>
              <a:t>migrante</a:t>
            </a:r>
            <a:r>
              <a:rPr lang="fr-FR" altLang="fr-FR" sz="1800" b="1">
                <a:solidFill>
                  <a:srgbClr val="996633"/>
                </a:solidFill>
                <a:latin typeface="Trebuchet MS" panose="020B0703020202090204" pitchFamily="34" charset="0"/>
              </a:rPr>
              <a:t> </a:t>
            </a:r>
          </a:p>
          <a:p>
            <a:pPr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5" name="Oval 19">
            <a:extLst>
              <a:ext uri="{FF2B5EF4-FFF2-40B4-BE49-F238E27FC236}">
                <a16:creationId xmlns:a16="http://schemas.microsoft.com/office/drawing/2014/main" id="{A2734910-6F73-C740-9EBF-9C4AAACE5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249" y="4593443"/>
            <a:ext cx="1528178" cy="1019531"/>
          </a:xfrm>
          <a:prstGeom prst="ellipse">
            <a:avLst/>
          </a:prstGeom>
          <a:solidFill>
            <a:srgbClr val="FFCC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rgbClr val="996633"/>
                </a:solidFill>
                <a:latin typeface="Trebuchet MS" panose="020B0703020202090204" pitchFamily="34" charset="0"/>
              </a:rPr>
              <a:t>paupérisée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rgbClr val="996633"/>
                </a:solidFill>
                <a:latin typeface="Trebuchet MS" panose="020B0703020202090204" pitchFamily="34" charset="0"/>
              </a:rPr>
              <a:t>sédentaire</a:t>
            </a:r>
            <a:r>
              <a:rPr lang="fr-FR" altLang="fr-FR" sz="1800" b="1">
                <a:solidFill>
                  <a:srgbClr val="996633"/>
                </a:solidFill>
                <a:latin typeface="Trebuchet MS" panose="020B0703020202090204" pitchFamily="34" charset="0"/>
              </a:rPr>
              <a:t> </a:t>
            </a:r>
          </a:p>
        </p:txBody>
      </p:sp>
      <p:sp>
        <p:nvSpPr>
          <p:cNvPr id="40" name="Oval 19">
            <a:extLst>
              <a:ext uri="{FF2B5EF4-FFF2-40B4-BE49-F238E27FC236}">
                <a16:creationId xmlns:a16="http://schemas.microsoft.com/office/drawing/2014/main" id="{4E48AE0D-71A8-8A4A-A5AD-26729BDF3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160" y="3476445"/>
            <a:ext cx="1528178" cy="10195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rgbClr val="C00000"/>
                </a:solidFill>
                <a:latin typeface="Trebuchet MS" panose="020B0703020202090204" pitchFamily="34" charset="0"/>
              </a:rPr>
              <a:t>paysanne </a:t>
            </a:r>
          </a:p>
        </p:txBody>
      </p:sp>
      <p:sp>
        <p:nvSpPr>
          <p:cNvPr id="41" name="Oval 19">
            <a:extLst>
              <a:ext uri="{FF2B5EF4-FFF2-40B4-BE49-F238E27FC236}">
                <a16:creationId xmlns:a16="http://schemas.microsoft.com/office/drawing/2014/main" id="{52656C7F-B037-274B-9622-59B5BB3FB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519" y="2153733"/>
            <a:ext cx="1528178" cy="10195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1200" b="1" dirty="0">
                <a:solidFill>
                  <a:srgbClr val="C00000"/>
                </a:solidFill>
                <a:latin typeface="Trebuchet MS" pitchFamily="34" charset="0"/>
              </a:rPr>
              <a:t>Pluriactive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1200" b="1" dirty="0">
                <a:solidFill>
                  <a:srgbClr val="C00000"/>
                </a:solidFill>
                <a:latin typeface="Trebuchet MS" pitchFamily="34" charset="0"/>
              </a:rPr>
              <a:t>territoriale</a:t>
            </a:r>
          </a:p>
        </p:txBody>
      </p:sp>
      <p:sp>
        <p:nvSpPr>
          <p:cNvPr id="42" name="Oval 19">
            <a:extLst>
              <a:ext uri="{FF2B5EF4-FFF2-40B4-BE49-F238E27FC236}">
                <a16:creationId xmlns:a16="http://schemas.microsoft.com/office/drawing/2014/main" id="{9841C900-B277-7643-9825-6911C1879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413" y="1297851"/>
            <a:ext cx="1528178" cy="10195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rgbClr val="C00000"/>
                </a:solidFill>
                <a:latin typeface="Trebuchet MS" panose="020B0703020202090204" pitchFamily="34" charset="0"/>
              </a:rPr>
              <a:t>spécialisée</a:t>
            </a:r>
            <a:endParaRPr lang="fr-FR" altLang="fr-FR" sz="1800" b="1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sp>
        <p:nvSpPr>
          <p:cNvPr id="43" name="Oval 19">
            <a:extLst>
              <a:ext uri="{FF2B5EF4-FFF2-40B4-BE49-F238E27FC236}">
                <a16:creationId xmlns:a16="http://schemas.microsoft.com/office/drawing/2014/main" id="{91F7BB5D-C66A-8442-A687-91A47DE8F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810" y="690947"/>
            <a:ext cx="1528178" cy="1019531"/>
          </a:xfrm>
          <a:prstGeom prst="ellipse">
            <a:avLst/>
          </a:prstGeom>
          <a:solidFill>
            <a:srgbClr val="00009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chemeClr val="bg1"/>
                </a:solidFill>
                <a:latin typeface="Trebuchet MS" panose="020B0703020202090204" pitchFamily="34" charset="0"/>
              </a:rPr>
              <a:t>sociétaire</a:t>
            </a:r>
            <a:endParaRPr lang="fr-FR" altLang="fr-FR" sz="1800" b="1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Oval 19">
            <a:extLst>
              <a:ext uri="{FF2B5EF4-FFF2-40B4-BE49-F238E27FC236}">
                <a16:creationId xmlns:a16="http://schemas.microsoft.com/office/drawing/2014/main" id="{D362A660-3D53-034A-97FB-00581CBD6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507" y="933986"/>
            <a:ext cx="1528178" cy="1019531"/>
          </a:xfrm>
          <a:prstGeom prst="ellipse">
            <a:avLst/>
          </a:prstGeom>
          <a:solidFill>
            <a:srgbClr val="00009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chemeClr val="bg1"/>
                </a:solidFill>
                <a:latin typeface="Trebuchet MS" panose="020B0703020202090204" pitchFamily="34" charset="0"/>
              </a:rPr>
              <a:t>par délégation</a:t>
            </a:r>
            <a:endParaRPr lang="fr-FR" altLang="fr-FR" sz="1800" b="1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5" name="Oval 19">
            <a:extLst>
              <a:ext uri="{FF2B5EF4-FFF2-40B4-BE49-F238E27FC236}">
                <a16:creationId xmlns:a16="http://schemas.microsoft.com/office/drawing/2014/main" id="{519F6579-4FE0-614D-B7CE-88114F050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632" y="1953517"/>
            <a:ext cx="1528178" cy="1019531"/>
          </a:xfrm>
          <a:prstGeom prst="ellipse">
            <a:avLst/>
          </a:prstGeom>
          <a:solidFill>
            <a:srgbClr val="00009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chemeClr val="bg1"/>
                </a:solidFill>
                <a:latin typeface="Trebuchet MS" panose="020B0703020202090204" pitchFamily="34" charset="0"/>
              </a:rPr>
              <a:t>financière</a:t>
            </a:r>
          </a:p>
        </p:txBody>
      </p:sp>
      <p:sp>
        <p:nvSpPr>
          <p:cNvPr id="46" name="Oval 19">
            <a:extLst>
              <a:ext uri="{FF2B5EF4-FFF2-40B4-BE49-F238E27FC236}">
                <a16:creationId xmlns:a16="http://schemas.microsoft.com/office/drawing/2014/main" id="{65DCC945-6B41-7C41-8057-B4E09C829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677" y="3060275"/>
            <a:ext cx="1528178" cy="1019531"/>
          </a:xfrm>
          <a:prstGeom prst="ellipse">
            <a:avLst/>
          </a:prstGeom>
          <a:solidFill>
            <a:srgbClr val="00009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1200" b="1" dirty="0">
                <a:solidFill>
                  <a:schemeClr val="bg1"/>
                </a:solidFill>
                <a:latin typeface="Trebuchet MS" pitchFamily="34" charset="0"/>
              </a:rPr>
              <a:t>souverainiste</a:t>
            </a:r>
            <a:endParaRPr lang="fr-FR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3583" name="ZoneTexte 9">
            <a:extLst>
              <a:ext uri="{FF2B5EF4-FFF2-40B4-BE49-F238E27FC236}">
                <a16:creationId xmlns:a16="http://schemas.microsoft.com/office/drawing/2014/main" id="{CE606EA2-22C7-584F-A9ED-1C8BB2F49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4" y="115888"/>
            <a:ext cx="26558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 b="1"/>
              <a:t>Abstraction / Financiarisation</a:t>
            </a:r>
          </a:p>
        </p:txBody>
      </p:sp>
      <p:sp>
        <p:nvSpPr>
          <p:cNvPr id="58" name="Oval 19">
            <a:extLst>
              <a:ext uri="{FF2B5EF4-FFF2-40B4-BE49-F238E27FC236}">
                <a16:creationId xmlns:a16="http://schemas.microsoft.com/office/drawing/2014/main" id="{0153E278-3BD7-6746-BE75-676F0F14F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160" y="3476444"/>
            <a:ext cx="1528178" cy="10195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rgbClr val="C00000"/>
                </a:solidFill>
                <a:latin typeface="Trebuchet MS" panose="020B0703020202090204" pitchFamily="34" charset="0"/>
              </a:rPr>
              <a:t>paysanne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9283" y="1682496"/>
            <a:ext cx="379194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n"/>
              <a:defRPr/>
            </a:pPr>
            <a:r>
              <a:rPr lang="fr-FR" sz="2000" dirty="0">
                <a:solidFill>
                  <a:srgbClr val="C00000"/>
                </a:solidFill>
                <a:latin typeface="Avenir Light"/>
                <a:cs typeface="Avenir Light"/>
                <a:sym typeface="Wingdings" pitchFamily="2" charset="2"/>
              </a:rPr>
              <a:t>Le retournement de l’exode</a:t>
            </a:r>
            <a:r>
              <a:rPr lang="fr-FR" sz="2000" dirty="0">
                <a:latin typeface="Avenir Light"/>
                <a:cs typeface="Avenir Light"/>
              </a:rPr>
              <a:t> </a:t>
            </a:r>
          </a:p>
          <a:p>
            <a:pPr>
              <a:defRPr/>
            </a:pPr>
            <a:r>
              <a:rPr lang="fr-FR" sz="2000" dirty="0">
                <a:latin typeface="Avenir Light"/>
                <a:cs typeface="Avenir Light"/>
              </a:rPr>
              <a:t>     </a:t>
            </a:r>
          </a:p>
          <a:p>
            <a:pPr>
              <a:defRPr/>
            </a:pPr>
            <a:r>
              <a:rPr lang="fr-FR" sz="2000" dirty="0">
                <a:latin typeface="Avenir Light"/>
                <a:cs typeface="Avenir Light"/>
              </a:rPr>
              <a:t>  Des campagnes désirées</a:t>
            </a:r>
          </a:p>
          <a:p>
            <a:pPr>
              <a:defRPr/>
            </a:pPr>
            <a:r>
              <a:rPr lang="fr-FR" sz="2000" dirty="0">
                <a:latin typeface="Avenir Light"/>
                <a:cs typeface="Avenir Light"/>
              </a:rPr>
              <a:t>  versus le choc des rationalités</a:t>
            </a:r>
          </a:p>
          <a:p>
            <a:pPr>
              <a:defRPr/>
            </a:pPr>
            <a:endParaRPr lang="fr-FR" sz="2000" dirty="0">
              <a:latin typeface="Avenir Light"/>
              <a:cs typeface="Avenir Light"/>
            </a:endParaRPr>
          </a:p>
          <a:p>
            <a:pPr>
              <a:defRPr/>
            </a:pPr>
            <a:r>
              <a:rPr lang="fr-FR" sz="2000" dirty="0">
                <a:latin typeface="Avenir Light"/>
                <a:cs typeface="Avenir Light"/>
              </a:rPr>
              <a:t>  Une position sociale</a:t>
            </a:r>
          </a:p>
          <a:p>
            <a:pPr>
              <a:defRPr/>
            </a:pPr>
            <a:r>
              <a:rPr lang="fr-FR" sz="2000" dirty="0">
                <a:latin typeface="Avenir Light"/>
                <a:cs typeface="Avenir Light"/>
              </a:rPr>
              <a:t>  qui ne va pas de soi</a:t>
            </a:r>
          </a:p>
          <a:p>
            <a:pPr>
              <a:defRPr/>
            </a:pPr>
            <a:endParaRPr lang="fr-FR" sz="2000" dirty="0">
              <a:latin typeface="Avenir Light"/>
              <a:cs typeface="Avenir Light"/>
            </a:endParaRPr>
          </a:p>
          <a:p>
            <a:pPr>
              <a:defRPr/>
            </a:pPr>
            <a:endParaRPr lang="fr-FR" sz="2000" dirty="0">
              <a:latin typeface="Avenir Light"/>
              <a:cs typeface="Avenir Ligh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D0E428-E612-444F-A372-2FC9A223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483" y="649224"/>
            <a:ext cx="7863234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2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261</Words>
  <Application>Microsoft Macintosh PowerPoint</Application>
  <PresentationFormat>Grand écran</PresentationFormat>
  <Paragraphs>82</Paragraphs>
  <Slides>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Arial</vt:lpstr>
      <vt:lpstr>Avenir Book</vt:lpstr>
      <vt:lpstr>Avenir Light</vt:lpstr>
      <vt:lpstr>Calibri</vt:lpstr>
      <vt:lpstr>Calibri Light</vt:lpstr>
      <vt:lpstr>Candara</vt:lpstr>
      <vt:lpstr>Trebuchet MS</vt:lpstr>
      <vt:lpstr>Wingdings</vt:lpstr>
      <vt:lpstr>Thème Office</vt:lpstr>
      <vt:lpstr>Image Photo Editor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</cp:revision>
  <dcterms:created xsi:type="dcterms:W3CDTF">2021-09-03T15:33:49Z</dcterms:created>
  <dcterms:modified xsi:type="dcterms:W3CDTF">2021-09-05T17:25:14Z</dcterms:modified>
</cp:coreProperties>
</file>