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olors2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5" r:id="rId6"/>
    <p:sldId id="274" r:id="rId7"/>
    <p:sldId id="263" r:id="rId8"/>
    <p:sldId id="262" r:id="rId9"/>
    <p:sldId id="264" r:id="rId10"/>
    <p:sldId id="259" r:id="rId11"/>
    <p:sldId id="260" r:id="rId12"/>
    <p:sldId id="257" r:id="rId13"/>
    <p:sldId id="258" r:id="rId14"/>
    <p:sldId id="266" r:id="rId15"/>
    <p:sldId id="267" r:id="rId16"/>
    <p:sldId id="268" r:id="rId17"/>
    <p:sldId id="269" r:id="rId18"/>
    <p:sldId id="270" r:id="rId19"/>
    <p:sldId id="271" r:id="rId20"/>
    <p:sldId id="316" r:id="rId21"/>
    <p:sldId id="272" r:id="rId22"/>
    <p:sldId id="298" r:id="rId23"/>
    <p:sldId id="299" r:id="rId24"/>
    <p:sldId id="300" r:id="rId25"/>
    <p:sldId id="301" r:id="rId26"/>
    <p:sldId id="304" r:id="rId27"/>
    <p:sldId id="317" r:id="rId28"/>
    <p:sldId id="310" r:id="rId29"/>
    <p:sldId id="311" r:id="rId30"/>
    <p:sldId id="312" r:id="rId31"/>
    <p:sldId id="313" r:id="rId32"/>
    <p:sldId id="314" r:id="rId33"/>
    <p:sldId id="315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4"/>
    <p:restoredTop sz="95794"/>
  </p:normalViewPr>
  <p:slideViewPr>
    <p:cSldViewPr snapToGrid="0">
      <p:cViewPr varScale="1">
        <p:scale>
          <a:sx n="88" d="100"/>
          <a:sy n="88" d="100"/>
        </p:scale>
        <p:origin x="17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ernardjullien\Dropbox\mes%20truc%202023%20quatre%20derniers%20mois\prod%20par%20pays%202008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rnardjullien/Dropbox/Mes%20trucs%20S1%202024/DOUANESee96_Annexe_donneesPapierActualisationBJ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rnardjullien/Dropbox/Mes%20trucs%20S2%202024/pdmVE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rnardjullien/Dropbox/Mes%20trucs%20S2%202024/pdmVE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Volumes produits en Europe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TOTAL!$W$38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TOTAL!$X$37:$AL$37</c:f>
              <c:numCache>
                <c:formatCode>#,##0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TOTAL!$X$38:$AL$38</c:f>
              <c:numCache>
                <c:formatCode>#,##0</c:formatCode>
                <c:ptCount val="15"/>
                <c:pt idx="0">
                  <c:v>2568978</c:v>
                </c:pt>
                <c:pt idx="1">
                  <c:v>2047693</c:v>
                </c:pt>
                <c:pt idx="2">
                  <c:v>2229421</c:v>
                </c:pt>
                <c:pt idx="3">
                  <c:v>2242928</c:v>
                </c:pt>
                <c:pt idx="4">
                  <c:v>1967765</c:v>
                </c:pt>
                <c:pt idx="5">
                  <c:v>1740000</c:v>
                </c:pt>
                <c:pt idx="6">
                  <c:v>1821464</c:v>
                </c:pt>
                <c:pt idx="7">
                  <c:v>1970000</c:v>
                </c:pt>
                <c:pt idx="8">
                  <c:v>2090279</c:v>
                </c:pt>
                <c:pt idx="9">
                  <c:v>2227000</c:v>
                </c:pt>
                <c:pt idx="10">
                  <c:v>2267764</c:v>
                </c:pt>
                <c:pt idx="11">
                  <c:v>2172515</c:v>
                </c:pt>
                <c:pt idx="12">
                  <c:v>1315997</c:v>
                </c:pt>
                <c:pt idx="13">
                  <c:v>1352226</c:v>
                </c:pt>
                <c:pt idx="14">
                  <c:v>1383173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21-A447-BACC-59BEB31D10D0}"/>
            </c:ext>
          </c:extLst>
        </c:ser>
        <c:ser>
          <c:idx val="1"/>
          <c:order val="1"/>
          <c:tx>
            <c:strRef>
              <c:f>TOTAL!$W$39</c:f>
              <c:strCache>
                <c:ptCount val="1"/>
                <c:pt idx="0">
                  <c:v>Italie</c:v>
                </c:pt>
              </c:strCache>
            </c:strRef>
          </c:tx>
          <c:spPr>
            <a:ln w="28575" cap="rnd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TOTAL!$X$37:$AL$37</c:f>
              <c:numCache>
                <c:formatCode>#,##0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TOTAL!$X$39:$AL$39</c:f>
              <c:numCache>
                <c:formatCode>#,##0</c:formatCode>
                <c:ptCount val="15"/>
                <c:pt idx="0">
                  <c:v>1023774</c:v>
                </c:pt>
                <c:pt idx="1">
                  <c:v>843239</c:v>
                </c:pt>
                <c:pt idx="2">
                  <c:v>838186</c:v>
                </c:pt>
                <c:pt idx="3">
                  <c:v>790348</c:v>
                </c:pt>
                <c:pt idx="4">
                  <c:v>671768</c:v>
                </c:pt>
                <c:pt idx="5">
                  <c:v>658207</c:v>
                </c:pt>
                <c:pt idx="6">
                  <c:v>697864</c:v>
                </c:pt>
                <c:pt idx="7">
                  <c:v>1014223</c:v>
                </c:pt>
                <c:pt idx="8">
                  <c:v>1103305</c:v>
                </c:pt>
                <c:pt idx="9">
                  <c:v>1142210</c:v>
                </c:pt>
                <c:pt idx="10">
                  <c:v>1062332</c:v>
                </c:pt>
                <c:pt idx="11">
                  <c:v>915291</c:v>
                </c:pt>
                <c:pt idx="12">
                  <c:v>777057</c:v>
                </c:pt>
                <c:pt idx="13">
                  <c:v>797243</c:v>
                </c:pt>
                <c:pt idx="14">
                  <c:v>796394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21-A447-BACC-59BEB31D10D0}"/>
            </c:ext>
          </c:extLst>
        </c:ser>
        <c:ser>
          <c:idx val="2"/>
          <c:order val="2"/>
          <c:tx>
            <c:strRef>
              <c:f>TOTAL!$W$40</c:f>
              <c:strCache>
                <c:ptCount val="1"/>
                <c:pt idx="0">
                  <c:v>Espagne</c:v>
                </c:pt>
              </c:strCache>
            </c:strRef>
          </c:tx>
          <c:spPr>
            <a:ln w="28575" cap="rnd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TOTAL!$X$37:$AL$37</c:f>
              <c:numCache>
                <c:formatCode>#,##0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TOTAL!$X$40:$AL$40</c:f>
              <c:numCache>
                <c:formatCode>#,##0</c:formatCode>
                <c:ptCount val="15"/>
                <c:pt idx="0">
                  <c:v>2541644</c:v>
                </c:pt>
                <c:pt idx="1">
                  <c:v>2170078</c:v>
                </c:pt>
                <c:pt idx="2">
                  <c:v>2387900</c:v>
                </c:pt>
                <c:pt idx="3">
                  <c:v>2373329</c:v>
                </c:pt>
                <c:pt idx="4">
                  <c:v>1979179</c:v>
                </c:pt>
                <c:pt idx="5">
                  <c:v>2163338</c:v>
                </c:pt>
                <c:pt idx="6">
                  <c:v>2402978</c:v>
                </c:pt>
                <c:pt idx="7">
                  <c:v>2733201</c:v>
                </c:pt>
                <c:pt idx="8">
                  <c:v>2885922</c:v>
                </c:pt>
                <c:pt idx="9">
                  <c:v>2848335</c:v>
                </c:pt>
                <c:pt idx="10">
                  <c:v>2819565</c:v>
                </c:pt>
                <c:pt idx="11">
                  <c:v>2822632</c:v>
                </c:pt>
                <c:pt idx="12">
                  <c:v>2268185</c:v>
                </c:pt>
                <c:pt idx="13">
                  <c:v>2098133</c:v>
                </c:pt>
                <c:pt idx="14">
                  <c:v>2219462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21-A447-BACC-59BEB31D10D0}"/>
            </c:ext>
          </c:extLst>
        </c:ser>
        <c:ser>
          <c:idx val="3"/>
          <c:order val="3"/>
          <c:tx>
            <c:strRef>
              <c:f>TOTAL!$W$41</c:f>
              <c:strCache>
                <c:ptCount val="1"/>
                <c:pt idx="0">
                  <c:v>Rép. Tchèque + Slovaquie</c:v>
                </c:pt>
              </c:strCache>
            </c:strRef>
          </c:tx>
          <c:spPr>
            <a:ln w="28575" cap="rnd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TOTAL!$X$37:$AL$37</c:f>
              <c:numCache>
                <c:formatCode>#,##0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TOTAL!$X$41:$AL$41</c:f>
              <c:numCache>
                <c:formatCode>#,##0</c:formatCode>
                <c:ptCount val="15"/>
                <c:pt idx="0">
                  <c:v>1522343</c:v>
                </c:pt>
                <c:pt idx="1">
                  <c:v>1444583</c:v>
                </c:pt>
                <c:pt idx="2">
                  <c:v>1638317</c:v>
                </c:pt>
                <c:pt idx="3">
                  <c:v>1839608</c:v>
                </c:pt>
                <c:pt idx="4">
                  <c:v>2105550</c:v>
                </c:pt>
                <c:pt idx="5">
                  <c:v>2107931</c:v>
                </c:pt>
                <c:pt idx="6">
                  <c:v>2222380</c:v>
                </c:pt>
                <c:pt idx="7">
                  <c:v>2303604</c:v>
                </c:pt>
                <c:pt idx="8">
                  <c:v>2389896</c:v>
                </c:pt>
                <c:pt idx="9">
                  <c:v>2421513</c:v>
                </c:pt>
                <c:pt idx="10">
                  <c:v>2536099</c:v>
                </c:pt>
                <c:pt idx="11">
                  <c:v>2541863</c:v>
                </c:pt>
                <c:pt idx="12">
                  <c:v>2149749</c:v>
                </c:pt>
                <c:pt idx="13">
                  <c:v>2141432</c:v>
                </c:pt>
                <c:pt idx="14">
                  <c:v>2224456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21-A447-BACC-59BEB31D1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822720"/>
        <c:axId val="903685520"/>
      </c:lineChart>
      <c:catAx>
        <c:axId val="88882272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3685520"/>
        <c:crosses val="autoZero"/>
        <c:auto val="1"/>
        <c:lblAlgn val="ctr"/>
        <c:lblOffset val="100"/>
        <c:noMultiLvlLbl val="0"/>
      </c:catAx>
      <c:valAx>
        <c:axId val="90368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882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Couverture des immatriculations françaises de VEB</a:t>
            </a:r>
            <a:r>
              <a:rPr lang="fr-FR" baseline="0"/>
              <a:t> par les importations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7'!$A$5</c:f>
              <c:strCache>
                <c:ptCount val="1"/>
                <c:pt idx="0">
                  <c:v>Importations nettes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'Figure 7'!$B$3:$P$4</c:f>
              <c:multiLvlStrCache>
                <c:ptCount val="15"/>
                <c:lvl>
                  <c:pt idx="0">
                    <c:v>S1</c:v>
                  </c:pt>
                  <c:pt idx="1">
                    <c:v>S2</c:v>
                  </c:pt>
                  <c:pt idx="2">
                    <c:v>S1</c:v>
                  </c:pt>
                  <c:pt idx="3">
                    <c:v>S2</c:v>
                  </c:pt>
                  <c:pt idx="4">
                    <c:v>S1</c:v>
                  </c:pt>
                  <c:pt idx="5">
                    <c:v>S2</c:v>
                  </c:pt>
                  <c:pt idx="6">
                    <c:v>S1</c:v>
                  </c:pt>
                  <c:pt idx="7">
                    <c:v>S2</c:v>
                  </c:pt>
                  <c:pt idx="8">
                    <c:v>S1</c:v>
                  </c:pt>
                  <c:pt idx="9">
                    <c:v>S2</c:v>
                  </c:pt>
                  <c:pt idx="10">
                    <c:v>S1</c:v>
                  </c:pt>
                  <c:pt idx="11">
                    <c:v>S2</c:v>
                  </c:pt>
                  <c:pt idx="12">
                    <c:v>S1</c:v>
                  </c:pt>
                  <c:pt idx="13">
                    <c:v>S2</c:v>
                  </c:pt>
                  <c:pt idx="14">
                    <c:v>S1*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  <c:pt idx="4">
                    <c:v>2019</c:v>
                  </c:pt>
                  <c:pt idx="6">
                    <c:v>2020</c:v>
                  </c:pt>
                  <c:pt idx="8">
                    <c:v>2021</c:v>
                  </c:pt>
                  <c:pt idx="10">
                    <c:v>2022</c:v>
                  </c:pt>
                  <c:pt idx="12">
                    <c:v>2023</c:v>
                  </c:pt>
                  <c:pt idx="14">
                    <c:v>2024</c:v>
                  </c:pt>
                </c:lvl>
              </c:multiLvlStrCache>
            </c:multiLvlStrRef>
          </c:cat>
          <c:val>
            <c:numRef>
              <c:f>'Figure 7'!$B$5:$P$5</c:f>
              <c:numCache>
                <c:formatCode>_-* #,##0\ _€_-;\-* #,##0\ _€_-;_-* "-"??\ _€_-;_-@_-</c:formatCode>
                <c:ptCount val="15"/>
                <c:pt idx="0">
                  <c:v>-5487</c:v>
                </c:pt>
                <c:pt idx="1">
                  <c:v>-8314</c:v>
                </c:pt>
                <c:pt idx="2">
                  <c:v>-10015</c:v>
                </c:pt>
                <c:pt idx="3">
                  <c:v>-15019</c:v>
                </c:pt>
                <c:pt idx="4">
                  <c:v>-10298</c:v>
                </c:pt>
                <c:pt idx="5">
                  <c:v>-10055</c:v>
                </c:pt>
                <c:pt idx="6">
                  <c:v>-4816</c:v>
                </c:pt>
                <c:pt idx="7">
                  <c:v>-2</c:v>
                </c:pt>
                <c:pt idx="8">
                  <c:v>34095</c:v>
                </c:pt>
                <c:pt idx="9">
                  <c:v>33760</c:v>
                </c:pt>
                <c:pt idx="10">
                  <c:v>44092</c:v>
                </c:pt>
                <c:pt idx="11">
                  <c:v>51499</c:v>
                </c:pt>
                <c:pt idx="12">
                  <c:v>100608</c:v>
                </c:pt>
                <c:pt idx="13">
                  <c:v>117000</c:v>
                </c:pt>
                <c:pt idx="14">
                  <c:v>127000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F-5349-A90F-FF8B9ABC4478}"/>
            </c:ext>
          </c:extLst>
        </c:ser>
        <c:ser>
          <c:idx val="1"/>
          <c:order val="1"/>
          <c:tx>
            <c:strRef>
              <c:f>'Figure 7'!$A$6</c:f>
              <c:strCache>
                <c:ptCount val="1"/>
                <c:pt idx="0">
                  <c:v> Immatriculations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'Figure 7'!$B$3:$P$4</c:f>
              <c:multiLvlStrCache>
                <c:ptCount val="15"/>
                <c:lvl>
                  <c:pt idx="0">
                    <c:v>S1</c:v>
                  </c:pt>
                  <c:pt idx="1">
                    <c:v>S2</c:v>
                  </c:pt>
                  <c:pt idx="2">
                    <c:v>S1</c:v>
                  </c:pt>
                  <c:pt idx="3">
                    <c:v>S2</c:v>
                  </c:pt>
                  <c:pt idx="4">
                    <c:v>S1</c:v>
                  </c:pt>
                  <c:pt idx="5">
                    <c:v>S2</c:v>
                  </c:pt>
                  <c:pt idx="6">
                    <c:v>S1</c:v>
                  </c:pt>
                  <c:pt idx="7">
                    <c:v>S2</c:v>
                  </c:pt>
                  <c:pt idx="8">
                    <c:v>S1</c:v>
                  </c:pt>
                  <c:pt idx="9">
                    <c:v>S2</c:v>
                  </c:pt>
                  <c:pt idx="10">
                    <c:v>S1</c:v>
                  </c:pt>
                  <c:pt idx="11">
                    <c:v>S2</c:v>
                  </c:pt>
                  <c:pt idx="12">
                    <c:v>S1</c:v>
                  </c:pt>
                  <c:pt idx="13">
                    <c:v>S2</c:v>
                  </c:pt>
                  <c:pt idx="14">
                    <c:v>S1*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  <c:pt idx="4">
                    <c:v>2019</c:v>
                  </c:pt>
                  <c:pt idx="6">
                    <c:v>2020</c:v>
                  </c:pt>
                  <c:pt idx="8">
                    <c:v>2021</c:v>
                  </c:pt>
                  <c:pt idx="10">
                    <c:v>2022</c:v>
                  </c:pt>
                  <c:pt idx="12">
                    <c:v>2023</c:v>
                  </c:pt>
                  <c:pt idx="14">
                    <c:v>2024</c:v>
                  </c:pt>
                </c:lvl>
              </c:multiLvlStrCache>
            </c:multiLvlStrRef>
          </c:cat>
          <c:val>
            <c:numRef>
              <c:f>'Figure 7'!$B$6:$P$6</c:f>
              <c:numCache>
                <c:formatCode>_-* #,##0\ _€_-;\-* #,##0\ _€_-;_-* "-"??\ _€_-;_-@_-</c:formatCode>
                <c:ptCount val="15"/>
                <c:pt idx="0">
                  <c:v>13724</c:v>
                </c:pt>
                <c:pt idx="1">
                  <c:v>11701</c:v>
                </c:pt>
                <c:pt idx="2">
                  <c:v>14689</c:v>
                </c:pt>
                <c:pt idx="3">
                  <c:v>17034</c:v>
                </c:pt>
                <c:pt idx="4">
                  <c:v>21418</c:v>
                </c:pt>
                <c:pt idx="5">
                  <c:v>22209</c:v>
                </c:pt>
                <c:pt idx="6">
                  <c:v>45457</c:v>
                </c:pt>
                <c:pt idx="7">
                  <c:v>67253</c:v>
                </c:pt>
                <c:pt idx="8">
                  <c:v>73981</c:v>
                </c:pt>
                <c:pt idx="9">
                  <c:v>91646</c:v>
                </c:pt>
                <c:pt idx="10">
                  <c:v>95531</c:v>
                </c:pt>
                <c:pt idx="11">
                  <c:v>111833</c:v>
                </c:pt>
                <c:pt idx="12">
                  <c:v>140193</c:v>
                </c:pt>
                <c:pt idx="13">
                  <c:v>160000</c:v>
                </c:pt>
                <c:pt idx="14">
                  <c:v>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F-5349-A90F-FF8B9ABC4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900896"/>
        <c:axId val="431207808"/>
      </c:barChart>
      <c:catAx>
        <c:axId val="3009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1207808"/>
        <c:crosses val="autoZero"/>
        <c:auto val="1"/>
        <c:lblAlgn val="ctr"/>
        <c:lblOffset val="100"/>
        <c:noMultiLvlLbl val="0"/>
      </c:catAx>
      <c:valAx>
        <c:axId val="43120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09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Parts de marché mensuelles du VEB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8080346888627791E-2"/>
          <c:y val="4.0678666891069006E-2"/>
          <c:w val="0.89883450576798185"/>
          <c:h val="0.65946750384642394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Feuil1!$B$1:$T$1</c:f>
              <c:numCache>
                <c:formatCode>mmm\-yy</c:formatCode>
                <c:ptCount val="19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</c:numCache>
            </c:numRef>
          </c:cat>
          <c:val>
            <c:numRef>
              <c:f>Feuil1!$B$2:$T$2</c:f>
              <c:numCache>
                <c:formatCode>0.0%</c:formatCode>
                <c:ptCount val="19"/>
                <c:pt idx="0">
                  <c:v>9.5000000000000001E-2</c:v>
                </c:pt>
                <c:pt idx="1">
                  <c:v>0.121</c:v>
                </c:pt>
                <c:pt idx="2">
                  <c:v>0.13900000000000001</c:v>
                </c:pt>
                <c:pt idx="3">
                  <c:v>0.11799999999999999</c:v>
                </c:pt>
                <c:pt idx="4">
                  <c:v>0.13800000000000001</c:v>
                </c:pt>
                <c:pt idx="5">
                  <c:v>0.151</c:v>
                </c:pt>
                <c:pt idx="6">
                  <c:v>0.13500000000000001</c:v>
                </c:pt>
                <c:pt idx="7">
                  <c:v>0.21</c:v>
                </c:pt>
                <c:pt idx="8">
                  <c:v>0.14799999999999999</c:v>
                </c:pt>
                <c:pt idx="9">
                  <c:v>0.14199999999999999</c:v>
                </c:pt>
                <c:pt idx="10">
                  <c:v>0.16300000000000001</c:v>
                </c:pt>
                <c:pt idx="11">
                  <c:v>0.185</c:v>
                </c:pt>
                <c:pt idx="12">
                  <c:v>0.109</c:v>
                </c:pt>
                <c:pt idx="13">
                  <c:v>0.12</c:v>
                </c:pt>
                <c:pt idx="14">
                  <c:v>0.13</c:v>
                </c:pt>
                <c:pt idx="15">
                  <c:v>0.11899999999999999</c:v>
                </c:pt>
                <c:pt idx="16">
                  <c:v>0.125</c:v>
                </c:pt>
                <c:pt idx="17">
                  <c:v>0.14399999999999999</c:v>
                </c:pt>
                <c:pt idx="18">
                  <c:v>0.121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C4-9745-8256-3E910F8BFA6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Feuil1!$B$1:$T$1</c:f>
              <c:numCache>
                <c:formatCode>mmm\-yy</c:formatCode>
                <c:ptCount val="19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</c:numCache>
            </c:numRef>
          </c:cat>
          <c:val>
            <c:numRef>
              <c:f>Feuil1!$B$3:$T$3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C4-9745-8256-3E910F8BFA6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Allemagne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Feuil1!$B$1:$T$1</c:f>
              <c:numCache>
                <c:formatCode>mmm\-yy</c:formatCode>
                <c:ptCount val="19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</c:numCache>
            </c:numRef>
          </c:cat>
          <c:val>
            <c:numRef>
              <c:f>Feuil1!$B$4:$T$4</c:f>
              <c:numCache>
                <c:formatCode>0.0%</c:formatCode>
                <c:ptCount val="19"/>
                <c:pt idx="0">
                  <c:v>0.10100000000000001</c:v>
                </c:pt>
                <c:pt idx="1">
                  <c:v>0.157</c:v>
                </c:pt>
                <c:pt idx="2">
                  <c:v>0.157</c:v>
                </c:pt>
                <c:pt idx="3">
                  <c:v>0.14699999999999999</c:v>
                </c:pt>
                <c:pt idx="4">
                  <c:v>0.17299999999999999</c:v>
                </c:pt>
                <c:pt idx="5">
                  <c:v>0.189</c:v>
                </c:pt>
                <c:pt idx="6">
                  <c:v>0.2</c:v>
                </c:pt>
                <c:pt idx="7">
                  <c:v>0.317</c:v>
                </c:pt>
                <c:pt idx="8">
                  <c:v>0.14099999999999999</c:v>
                </c:pt>
                <c:pt idx="9">
                  <c:v>0.17100000000000001</c:v>
                </c:pt>
                <c:pt idx="10">
                  <c:v>0.183</c:v>
                </c:pt>
                <c:pt idx="11">
                  <c:v>0.216</c:v>
                </c:pt>
                <c:pt idx="12">
                  <c:v>0.105</c:v>
                </c:pt>
                <c:pt idx="13">
                  <c:v>0.126</c:v>
                </c:pt>
                <c:pt idx="14">
                  <c:v>0.11899999999999999</c:v>
                </c:pt>
                <c:pt idx="15">
                  <c:v>0.122</c:v>
                </c:pt>
                <c:pt idx="16">
                  <c:v>0.126</c:v>
                </c:pt>
                <c:pt idx="17">
                  <c:v>0.14599999999999999</c:v>
                </c:pt>
                <c:pt idx="18">
                  <c:v>0.129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C4-9745-8256-3E910F8BFA6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Feuil1!$B$1:$T$1</c:f>
              <c:numCache>
                <c:formatCode>mmm\-yy</c:formatCode>
                <c:ptCount val="19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</c:numCache>
            </c:numRef>
          </c:cat>
          <c:val>
            <c:numRef>
              <c:f>Feuil1!$B$5:$T$5</c:f>
              <c:numCache>
                <c:formatCode>0.0%</c:formatCode>
                <c:ptCount val="19"/>
                <c:pt idx="0">
                  <c:v>0.13100000000000001</c:v>
                </c:pt>
                <c:pt idx="1">
                  <c:v>0.155</c:v>
                </c:pt>
                <c:pt idx="2">
                  <c:v>0.16800000000000001</c:v>
                </c:pt>
                <c:pt idx="3">
                  <c:v>0.129</c:v>
                </c:pt>
                <c:pt idx="4">
                  <c:v>0.156</c:v>
                </c:pt>
                <c:pt idx="5">
                  <c:v>0.17399999999999999</c:v>
                </c:pt>
                <c:pt idx="6">
                  <c:v>0.13100000000000001</c:v>
                </c:pt>
                <c:pt idx="7">
                  <c:v>0.17299999999999999</c:v>
                </c:pt>
                <c:pt idx="8">
                  <c:v>0.193</c:v>
                </c:pt>
                <c:pt idx="9">
                  <c:v>0.16700000000000001</c:v>
                </c:pt>
                <c:pt idx="10">
                  <c:v>0.20200000000000001</c:v>
                </c:pt>
                <c:pt idx="11">
                  <c:v>0.20599999999999999</c:v>
                </c:pt>
                <c:pt idx="12">
                  <c:v>0.16400000000000001</c:v>
                </c:pt>
                <c:pt idx="13">
                  <c:v>0.18099999999999999</c:v>
                </c:pt>
                <c:pt idx="14">
                  <c:v>0.189</c:v>
                </c:pt>
                <c:pt idx="15">
                  <c:v>0.16900000000000001</c:v>
                </c:pt>
                <c:pt idx="16">
                  <c:v>0.16900000000000001</c:v>
                </c:pt>
                <c:pt idx="17">
                  <c:v>0.16400000000000001</c:v>
                </c:pt>
                <c:pt idx="18">
                  <c:v>0.13500000000000001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C4-9745-8256-3E910F8BFA6E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Italie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Feuil1!$B$1:$T$1</c:f>
              <c:numCache>
                <c:formatCode>mmm\-yy</c:formatCode>
                <c:ptCount val="19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</c:numCache>
            </c:numRef>
          </c:cat>
          <c:val>
            <c:numRef>
              <c:f>Feuil1!$B$6:$T$6</c:f>
              <c:numCache>
                <c:formatCode>0.0%</c:formatCode>
                <c:ptCount val="19"/>
                <c:pt idx="0">
                  <c:v>2.5999999999999999E-2</c:v>
                </c:pt>
                <c:pt idx="1">
                  <c:v>3.6999999999999998E-2</c:v>
                </c:pt>
                <c:pt idx="2">
                  <c:v>4.9000000000000002E-2</c:v>
                </c:pt>
                <c:pt idx="3">
                  <c:v>3.2000000000000001E-2</c:v>
                </c:pt>
                <c:pt idx="4">
                  <c:v>4.1000000000000002E-2</c:v>
                </c:pt>
                <c:pt idx="5">
                  <c:v>4.3999999999999997E-2</c:v>
                </c:pt>
                <c:pt idx="6">
                  <c:v>3.4000000000000002E-2</c:v>
                </c:pt>
                <c:pt idx="7">
                  <c:v>5.0999999999999997E-2</c:v>
                </c:pt>
                <c:pt idx="8">
                  <c:v>3.5999999999999997E-2</c:v>
                </c:pt>
                <c:pt idx="9">
                  <c:v>4.1000000000000002E-2</c:v>
                </c:pt>
                <c:pt idx="10">
                  <c:v>5.7000000000000002E-2</c:v>
                </c:pt>
                <c:pt idx="11">
                  <c:v>6.0999999999999999E-2</c:v>
                </c:pt>
                <c:pt idx="12">
                  <c:v>2.1000000000000001E-2</c:v>
                </c:pt>
                <c:pt idx="13">
                  <c:v>3.4000000000000002E-2</c:v>
                </c:pt>
                <c:pt idx="14">
                  <c:v>3.3000000000000002E-2</c:v>
                </c:pt>
                <c:pt idx="15">
                  <c:v>2.4E-2</c:v>
                </c:pt>
                <c:pt idx="16">
                  <c:v>3.5999999999999997E-2</c:v>
                </c:pt>
                <c:pt idx="17">
                  <c:v>8.4000000000000005E-2</c:v>
                </c:pt>
                <c:pt idx="18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3C4-9745-8256-3E910F8BFA6E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Espagne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Feuil1!$B$1:$T$1</c:f>
              <c:numCache>
                <c:formatCode>mmm\-yy</c:formatCode>
                <c:ptCount val="19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</c:numCache>
            </c:numRef>
          </c:cat>
          <c:val>
            <c:numRef>
              <c:f>Feuil1!$B$7:$T$7</c:f>
              <c:numCache>
                <c:formatCode>0.0%</c:formatCode>
                <c:ptCount val="19"/>
                <c:pt idx="0">
                  <c:v>4.5999999999999999E-2</c:v>
                </c:pt>
                <c:pt idx="1">
                  <c:v>4.4999999999999998E-2</c:v>
                </c:pt>
                <c:pt idx="2">
                  <c:v>4.2999999999999997E-2</c:v>
                </c:pt>
                <c:pt idx="3">
                  <c:v>4.5999999999999999E-2</c:v>
                </c:pt>
                <c:pt idx="4">
                  <c:v>4.8000000000000001E-2</c:v>
                </c:pt>
                <c:pt idx="5">
                  <c:v>5.3999999999999999E-2</c:v>
                </c:pt>
                <c:pt idx="6">
                  <c:v>4.2000000000000003E-2</c:v>
                </c:pt>
                <c:pt idx="7">
                  <c:v>6.4000000000000001E-2</c:v>
                </c:pt>
                <c:pt idx="8">
                  <c:v>5.3999999999999999E-2</c:v>
                </c:pt>
                <c:pt idx="9">
                  <c:v>6.5000000000000002E-2</c:v>
                </c:pt>
                <c:pt idx="10">
                  <c:v>7.6999999999999999E-2</c:v>
                </c:pt>
                <c:pt idx="11">
                  <c:v>7.1999999999999995E-2</c:v>
                </c:pt>
                <c:pt idx="12">
                  <c:v>4.9000000000000002E-2</c:v>
                </c:pt>
                <c:pt idx="13">
                  <c:v>4.7E-2</c:v>
                </c:pt>
                <c:pt idx="14">
                  <c:v>4.3999999999999997E-2</c:v>
                </c:pt>
                <c:pt idx="15">
                  <c:v>4.2000000000000003E-2</c:v>
                </c:pt>
                <c:pt idx="16">
                  <c:v>4.5999999999999999E-2</c:v>
                </c:pt>
                <c:pt idx="17">
                  <c:v>5.3999999999999999E-2</c:v>
                </c:pt>
                <c:pt idx="18">
                  <c:v>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C4-9745-8256-3E910F8BF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3999376"/>
        <c:axId val="1074001648"/>
      </c:lineChart>
      <c:dateAx>
        <c:axId val="107399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4001648"/>
        <c:crosses val="autoZero"/>
        <c:auto val="1"/>
        <c:lblOffset val="100"/>
        <c:baseTimeUnit val="months"/>
      </c:dateAx>
      <c:valAx>
        <c:axId val="107400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399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015083838577901E-4"/>
          <c:y val="0.9028217710910591"/>
          <c:w val="0.96917860170436798"/>
          <c:h val="7.698201821634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Parts de marché du VEB</a:t>
            </a:r>
          </a:p>
          <a:p>
            <a:pPr>
              <a:defRPr/>
            </a:pPr>
            <a:r>
              <a:rPr lang="fr-FR"/>
              <a:t>(Moyennes mobiles 3 mois)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Feuil1!$A$10</c:f>
              <c:strCache>
                <c:ptCount val="1"/>
                <c:pt idx="0">
                  <c:v>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Feuil1!$B$9:$S$9</c:f>
              <c:numCache>
                <c:formatCode>mmm\-yy</c:formatCode>
                <c:ptCount val="1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</c:numCache>
            </c:numRef>
          </c:cat>
          <c:val>
            <c:numRef>
              <c:f>Feuil1!$B$10:$S$10</c:f>
              <c:numCache>
                <c:formatCode>0.0%</c:formatCode>
                <c:ptCount val="18"/>
                <c:pt idx="1">
                  <c:v>0.11833333333333333</c:v>
                </c:pt>
                <c:pt idx="2">
                  <c:v>0.126</c:v>
                </c:pt>
                <c:pt idx="3">
                  <c:v>0.13166666666666668</c:v>
                </c:pt>
                <c:pt idx="4">
                  <c:v>0.13566666666666669</c:v>
                </c:pt>
                <c:pt idx="5">
                  <c:v>0.14133333333333334</c:v>
                </c:pt>
                <c:pt idx="6">
                  <c:v>0.16533333333333333</c:v>
                </c:pt>
                <c:pt idx="7">
                  <c:v>0.16433333333333333</c:v>
                </c:pt>
                <c:pt idx="8">
                  <c:v>0.16666666666666666</c:v>
                </c:pt>
                <c:pt idx="9">
                  <c:v>0.151</c:v>
                </c:pt>
                <c:pt idx="10">
                  <c:v>0.16333333333333333</c:v>
                </c:pt>
                <c:pt idx="11">
                  <c:v>0.15233333333333332</c:v>
                </c:pt>
                <c:pt idx="12">
                  <c:v>0.13799999999999998</c:v>
                </c:pt>
                <c:pt idx="13">
                  <c:v>0.11966666666666666</c:v>
                </c:pt>
                <c:pt idx="14">
                  <c:v>0.123</c:v>
                </c:pt>
                <c:pt idx="15">
                  <c:v>0.12466666666666666</c:v>
                </c:pt>
                <c:pt idx="16">
                  <c:v>0.12933333333333333</c:v>
                </c:pt>
                <c:pt idx="17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40-A64F-85FF-A882A50D5F3F}"/>
            </c:ext>
          </c:extLst>
        </c:ser>
        <c:ser>
          <c:idx val="1"/>
          <c:order val="1"/>
          <c:tx>
            <c:strRef>
              <c:f>Feuil1!$A$11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Feuil1!$B$9:$S$9</c:f>
              <c:numCache>
                <c:formatCode>mmm\-yy</c:formatCode>
                <c:ptCount val="1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</c:numCache>
            </c:numRef>
          </c:cat>
          <c:val>
            <c:numRef>
              <c:f>Feuil1!$B$11:$S$11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40-A64F-85FF-A882A50D5F3F}"/>
            </c:ext>
          </c:extLst>
        </c:ser>
        <c:ser>
          <c:idx val="2"/>
          <c:order val="2"/>
          <c:tx>
            <c:strRef>
              <c:f>Feuil1!$A$12</c:f>
              <c:strCache>
                <c:ptCount val="1"/>
                <c:pt idx="0">
                  <c:v>Allemagne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Feuil1!$B$9:$S$9</c:f>
              <c:numCache>
                <c:formatCode>mmm\-yy</c:formatCode>
                <c:ptCount val="1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</c:numCache>
            </c:numRef>
          </c:cat>
          <c:val>
            <c:numRef>
              <c:f>Feuil1!$B$12:$S$12</c:f>
              <c:numCache>
                <c:formatCode>0.0%</c:formatCode>
                <c:ptCount val="18"/>
                <c:pt idx="1">
                  <c:v>0.13833333333333334</c:v>
                </c:pt>
                <c:pt idx="2">
                  <c:v>0.15366666666666665</c:v>
                </c:pt>
                <c:pt idx="3">
                  <c:v>0.159</c:v>
                </c:pt>
                <c:pt idx="4">
                  <c:v>0.16966666666666663</c:v>
                </c:pt>
                <c:pt idx="5">
                  <c:v>0.18733333333333335</c:v>
                </c:pt>
                <c:pt idx="6">
                  <c:v>0.23533333333333331</c:v>
                </c:pt>
                <c:pt idx="7">
                  <c:v>0.21933333333333335</c:v>
                </c:pt>
                <c:pt idx="8">
                  <c:v>0.20966666666666667</c:v>
                </c:pt>
                <c:pt idx="9">
                  <c:v>0.16500000000000001</c:v>
                </c:pt>
                <c:pt idx="10">
                  <c:v>0.18999999999999997</c:v>
                </c:pt>
                <c:pt idx="11">
                  <c:v>0.16800000000000001</c:v>
                </c:pt>
                <c:pt idx="12">
                  <c:v>0.14899999999999999</c:v>
                </c:pt>
                <c:pt idx="13">
                  <c:v>0.11666666666666665</c:v>
                </c:pt>
                <c:pt idx="14">
                  <c:v>0.12233333333333334</c:v>
                </c:pt>
                <c:pt idx="15">
                  <c:v>0.12233333333333334</c:v>
                </c:pt>
                <c:pt idx="16">
                  <c:v>0.13133333333333333</c:v>
                </c:pt>
                <c:pt idx="17">
                  <c:v>0.13366666666666668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40-A64F-85FF-A882A50D5F3F}"/>
            </c:ext>
          </c:extLst>
        </c:ser>
        <c:ser>
          <c:idx val="3"/>
          <c:order val="3"/>
          <c:tx>
            <c:strRef>
              <c:f>Feuil1!$A$13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Feuil1!$B$9:$S$9</c:f>
              <c:numCache>
                <c:formatCode>mmm\-yy</c:formatCode>
                <c:ptCount val="1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</c:numCache>
            </c:numRef>
          </c:cat>
          <c:val>
            <c:numRef>
              <c:f>Feuil1!$B$13:$S$13</c:f>
              <c:numCache>
                <c:formatCode>0.0%</c:formatCode>
                <c:ptCount val="18"/>
                <c:pt idx="1">
                  <c:v>0.15133333333333335</c:v>
                </c:pt>
                <c:pt idx="2">
                  <c:v>0.15066666666666667</c:v>
                </c:pt>
                <c:pt idx="3">
                  <c:v>0.15100000000000002</c:v>
                </c:pt>
                <c:pt idx="4">
                  <c:v>0.153</c:v>
                </c:pt>
                <c:pt idx="5">
                  <c:v>0.15366666666666665</c:v>
                </c:pt>
                <c:pt idx="6">
                  <c:v>0.15933333333333333</c:v>
                </c:pt>
                <c:pt idx="7">
                  <c:v>0.16566666666666666</c:v>
                </c:pt>
                <c:pt idx="8">
                  <c:v>0.17766666666666667</c:v>
                </c:pt>
                <c:pt idx="9">
                  <c:v>0.18733333333333335</c:v>
                </c:pt>
                <c:pt idx="10">
                  <c:v>0.19166666666666665</c:v>
                </c:pt>
                <c:pt idx="11">
                  <c:v>0.19066666666666668</c:v>
                </c:pt>
                <c:pt idx="12">
                  <c:v>0.18366666666666664</c:v>
                </c:pt>
                <c:pt idx="13">
                  <c:v>0.17800000000000002</c:v>
                </c:pt>
                <c:pt idx="14">
                  <c:v>0.17966666666666667</c:v>
                </c:pt>
                <c:pt idx="15">
                  <c:v>0.17566666666666667</c:v>
                </c:pt>
                <c:pt idx="16">
                  <c:v>0.16733333333333333</c:v>
                </c:pt>
                <c:pt idx="17">
                  <c:v>0.156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40-A64F-85FF-A882A50D5F3F}"/>
            </c:ext>
          </c:extLst>
        </c:ser>
        <c:ser>
          <c:idx val="4"/>
          <c:order val="4"/>
          <c:tx>
            <c:strRef>
              <c:f>Feuil1!$A$14</c:f>
              <c:strCache>
                <c:ptCount val="1"/>
                <c:pt idx="0">
                  <c:v>Italie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Feuil1!$B$9:$S$9</c:f>
              <c:numCache>
                <c:formatCode>mmm\-yy</c:formatCode>
                <c:ptCount val="1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</c:numCache>
            </c:numRef>
          </c:cat>
          <c:val>
            <c:numRef>
              <c:f>Feuil1!$B$14:$S$14</c:f>
              <c:numCache>
                <c:formatCode>0.0%</c:formatCode>
                <c:ptCount val="18"/>
                <c:pt idx="1">
                  <c:v>3.7333333333333336E-2</c:v>
                </c:pt>
                <c:pt idx="2">
                  <c:v>3.9333333333333331E-2</c:v>
                </c:pt>
                <c:pt idx="3">
                  <c:v>4.0666666666666663E-2</c:v>
                </c:pt>
                <c:pt idx="4">
                  <c:v>3.9E-2</c:v>
                </c:pt>
                <c:pt idx="5">
                  <c:v>3.9666666666666663E-2</c:v>
                </c:pt>
                <c:pt idx="6">
                  <c:v>4.3000000000000003E-2</c:v>
                </c:pt>
                <c:pt idx="7">
                  <c:v>4.0333333333333332E-2</c:v>
                </c:pt>
                <c:pt idx="8">
                  <c:v>4.2666666666666665E-2</c:v>
                </c:pt>
                <c:pt idx="9">
                  <c:v>4.4666666666666667E-2</c:v>
                </c:pt>
                <c:pt idx="10">
                  <c:v>5.2999999999999999E-2</c:v>
                </c:pt>
                <c:pt idx="11">
                  <c:v>4.6333333333333331E-2</c:v>
                </c:pt>
                <c:pt idx="12">
                  <c:v>3.8666666666666669E-2</c:v>
                </c:pt>
                <c:pt idx="13">
                  <c:v>2.9333333333333336E-2</c:v>
                </c:pt>
                <c:pt idx="14">
                  <c:v>3.0333333333333334E-2</c:v>
                </c:pt>
                <c:pt idx="15">
                  <c:v>3.1E-2</c:v>
                </c:pt>
                <c:pt idx="16">
                  <c:v>4.8000000000000008E-2</c:v>
                </c:pt>
                <c:pt idx="17">
                  <c:v>5.1333333333333335E-2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40-A64F-85FF-A882A50D5F3F}"/>
            </c:ext>
          </c:extLst>
        </c:ser>
        <c:ser>
          <c:idx val="5"/>
          <c:order val="5"/>
          <c:tx>
            <c:strRef>
              <c:f>Feuil1!$A$15</c:f>
              <c:strCache>
                <c:ptCount val="1"/>
                <c:pt idx="0">
                  <c:v>Espagne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Feuil1!$B$9:$S$9</c:f>
              <c:numCache>
                <c:formatCode>mmm\-yy</c:formatCode>
                <c:ptCount val="1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</c:numCache>
            </c:numRef>
          </c:cat>
          <c:val>
            <c:numRef>
              <c:f>Feuil1!$B$15:$S$15</c:f>
              <c:numCache>
                <c:formatCode>0.0%</c:formatCode>
                <c:ptCount val="18"/>
                <c:pt idx="1">
                  <c:v>4.4666666666666667E-2</c:v>
                </c:pt>
                <c:pt idx="2">
                  <c:v>4.4666666666666667E-2</c:v>
                </c:pt>
                <c:pt idx="3">
                  <c:v>4.5666666666666668E-2</c:v>
                </c:pt>
                <c:pt idx="4">
                  <c:v>4.9333333333333333E-2</c:v>
                </c:pt>
                <c:pt idx="5">
                  <c:v>4.8000000000000008E-2</c:v>
                </c:pt>
                <c:pt idx="6">
                  <c:v>5.3333333333333337E-2</c:v>
                </c:pt>
                <c:pt idx="7">
                  <c:v>5.3333333333333337E-2</c:v>
                </c:pt>
                <c:pt idx="8">
                  <c:v>6.0999999999999999E-2</c:v>
                </c:pt>
                <c:pt idx="9">
                  <c:v>6.533333333333334E-2</c:v>
                </c:pt>
                <c:pt idx="10">
                  <c:v>7.1333333333333346E-2</c:v>
                </c:pt>
                <c:pt idx="11">
                  <c:v>6.6000000000000003E-2</c:v>
                </c:pt>
                <c:pt idx="12">
                  <c:v>5.5999999999999994E-2</c:v>
                </c:pt>
                <c:pt idx="13">
                  <c:v>4.6666666666666669E-2</c:v>
                </c:pt>
                <c:pt idx="14">
                  <c:v>4.4333333333333336E-2</c:v>
                </c:pt>
                <c:pt idx="15">
                  <c:v>4.4000000000000004E-2</c:v>
                </c:pt>
                <c:pt idx="16">
                  <c:v>4.7333333333333331E-2</c:v>
                </c:pt>
                <c:pt idx="17">
                  <c:v>4.8666666666666671E-2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40-A64F-85FF-A882A50D5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755360"/>
        <c:axId val="1049757088"/>
      </c:lineChart>
      <c:dateAx>
        <c:axId val="10497553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9757088"/>
        <c:crosses val="autoZero"/>
        <c:auto val="1"/>
        <c:lblOffset val="100"/>
        <c:baseTimeUnit val="months"/>
      </c:dateAx>
      <c:valAx>
        <c:axId val="104975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975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178959752760323E-2"/>
          <c:y val="0.91747258898291117"/>
          <c:w val="0.70020630367654391"/>
          <c:h val="5.9080701985446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07647-A6E7-A39F-7040-3C3DCFEDB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ACB685-F167-07D3-6B14-1C7BC9DB3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AF9AC4-53FD-729E-8DA0-369E1281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ED85F9-68C4-41D7-C7D7-352AA080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4D25F5-8677-CC2A-4CCF-5F83536C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3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26B41-BD61-1ECF-C7D2-1E9F7641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B12133-AAC2-58F6-8EA6-CB26F93D7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C87B40-ABE8-E1BC-4346-3112A978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C6742-AB05-083F-6194-8D184E07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7188BB-2508-B9C7-F36C-658A71EC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30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9DA7AD5-6B18-E3E5-7FB0-45BC1759C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F933D-184D-0D44-27D7-0246D99C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815066-7C3F-AC01-3D93-77F874C7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C9775A-8127-C2C2-BF75-9EC91C12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F63D58-1C6F-EBB9-2468-F3255322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93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66BB3-6978-F695-BCA1-DB7E41C9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D0DB42-5638-4510-B225-52A502C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A5550F-A167-776B-8DEC-53B291EE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EFDB38-9ADD-0DA7-90C4-6FE2FCB1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4655B2-601D-7D6C-E1E5-7AD7B8B4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3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51492-3864-E9AA-980E-2030F8A0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43F883-2635-E75C-8F09-B6C2D4B00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1E579-E7BA-1DB2-0ACC-4E802B0D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5E62BE-09B2-3292-4AA2-0A83BA4D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2804C3-70BC-7A77-C10F-EF4D5E71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89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FCDD1-270F-1036-C3FB-4038B757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2D8592-C417-6ED3-5F42-ABB0878A3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16C72B-28E6-B5EE-5E1D-3C0EF71E0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9591BB-18CE-F956-842C-AEB56CF6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E99296-1FF3-E8AF-3040-ACE8B015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7A99D3-8C60-486C-8C29-BEF9932A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03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25BAE-F3EB-8159-35D4-6A0CD2D9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DC50BD-7737-F293-0D84-BB464483F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159765-BC3C-A0CE-CCC0-C57143AF6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523399-F4B5-1880-72D0-6473BF6E9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6D24A8-F0E5-1BE5-A94F-BD3B7F01B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7805D2-243F-617C-9E3A-C9E0CA0A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4F3067-D613-2B45-1D26-E430C771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A70AED-6BCF-90EB-0345-26BD19D8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8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9AA64-AF81-8D8F-7BB5-84C21F02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FFE5CF-AE5F-66DA-3C27-7E90A348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76AE39-5685-3030-2745-FB4CC8D9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F5FFA9-1F54-2831-43FB-CD5E72DF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82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6DF4E-3664-CB45-181B-8F05FA5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EED2AC-E9A5-0D30-A317-BA30A80B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6AAE5C-77F0-7997-193B-F3F135F8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04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50E11-730F-75C0-1823-F696FE06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45AACE-EDF1-85E2-E72D-EAA99044F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B961BC-52B7-48C7-88F5-EF5DCB51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A56343-F47C-23CF-7B34-15DE13FC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68D7EE-B27C-BC8E-7611-695005EA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8F21A2-B0B7-A851-7C50-664B4FB0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1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66340-32FA-2744-A3C3-C86A0355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092251-3507-C413-4055-D7C318D73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FFFB13-F832-9D22-54AE-98057006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49D77B-E071-5118-E490-4CC8A3AC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266F5B-B5B8-2993-A7F5-95B0529A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F095A0-7DF0-EE7C-F6E6-325858D0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0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3E8450-AAFB-093E-B472-BAF0DDF6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82425F-7557-A266-7582-F4724F7E5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71895-5507-F66B-4371-C72D913A6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2C97-9F3F-054B-B923-36CEE167D56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382E0B-E8BC-7865-214A-38518CAA0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CCAF73-334C-18AA-FDE2-48178A177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199B-C5C5-7645-9499-07EBF539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79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F8328B-D4B1-AF01-0793-2FEA98E52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924" y="254643"/>
            <a:ext cx="11692076" cy="3715473"/>
          </a:xfrm>
        </p:spPr>
        <p:txBody>
          <a:bodyPr anchor="b">
            <a:normAutofit/>
          </a:bodyPr>
          <a:lstStyle/>
          <a:p>
            <a:pPr algn="l"/>
            <a:br>
              <a:rPr lang="fr-FR" sz="3400" dirty="0">
                <a:solidFill>
                  <a:srgbClr val="FFFFFF"/>
                </a:solidFill>
              </a:rPr>
            </a:b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4400" b="1" dirty="0">
                <a:solidFill>
                  <a:schemeClr val="bg1"/>
                </a:solidFill>
              </a:rPr>
              <a:t>Faire de l'électrification un levier de réindustrialisation automobile pour la France : </a:t>
            </a:r>
            <a:br>
              <a:rPr lang="fr-FR" sz="4400" b="1" dirty="0">
                <a:solidFill>
                  <a:schemeClr val="bg1"/>
                </a:solidFill>
              </a:rPr>
            </a:br>
            <a:r>
              <a:rPr lang="fr-FR" sz="4400" b="1" dirty="0">
                <a:solidFill>
                  <a:schemeClr val="bg1"/>
                </a:solidFill>
              </a:rPr>
              <a:t>quelles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4400" b="1" dirty="0">
                <a:solidFill>
                  <a:schemeClr val="bg1"/>
                </a:solidFill>
              </a:rPr>
              <a:t>conditions faudrait-il réunir pour que ce credo (re)devienne réalité ?</a:t>
            </a:r>
            <a:endParaRPr lang="fr-FR" sz="3400" b="1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BA7E70-87BB-9745-D05B-3ACCFF5DA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fr-FR" dirty="0"/>
              <a:t>Bernard JULLIEN</a:t>
            </a:r>
          </a:p>
          <a:p>
            <a:pPr algn="l"/>
            <a:r>
              <a:rPr lang="fr-FR" dirty="0"/>
              <a:t>MCF en économie à l’U-Bordeaux</a:t>
            </a:r>
          </a:p>
        </p:txBody>
      </p:sp>
    </p:spTree>
    <p:extLst>
      <p:ext uri="{BB962C8B-B14F-4D97-AF65-F5344CB8AC3E}">
        <p14:creationId xmlns:p14="http://schemas.microsoft.com/office/powerpoint/2010/main" val="157473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8066B9-D57B-D98D-2102-A7A3302B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 proposé dans le cadre de la préparation du contrat de filière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2066472-0E0F-CCBE-C5EE-9925ED0DF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754579"/>
            <a:ext cx="7225748" cy="53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8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8066B9-D57B-D98D-2102-A7A3302B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 proposé dans le cadre de la préparation du contrat de filière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39AB078-AC5B-028D-3AA9-D4D5CEFF5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861255"/>
            <a:ext cx="7225748" cy="51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6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A9F7D8-9DC1-A131-31B1-290A4188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1047750"/>
            <a:ext cx="4039901" cy="4621530"/>
          </a:xfrm>
        </p:spPr>
        <p:txBody>
          <a:bodyPr anchor="ctr">
            <a:normAutofit/>
          </a:bodyPr>
          <a:lstStyle/>
          <a:p>
            <a:r>
              <a:rPr lang="fr-FR" sz="4000"/>
              <a:t>La marginalisation du site France dans la production européenne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399907"/>
            <a:ext cx="12191998" cy="46177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115300" y="6399907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65000"/>
                </a:srgbClr>
              </a:gs>
              <a:gs pos="99000">
                <a:schemeClr val="accent1">
                  <a:alpha val="5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618BD08A-F0D9-EEE3-E5B1-35FE7D152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196398"/>
              </p:ext>
            </p:extLst>
          </p:nvPr>
        </p:nvGraphicFramePr>
        <p:xfrm>
          <a:off x="6020621" y="488266"/>
          <a:ext cx="5612137" cy="559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5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A9F7D8-9DC1-A131-31B1-290A4188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La marginalisation du site France dans la production européenne</a:t>
            </a:r>
          </a:p>
        </p:txBody>
      </p:sp>
      <p:graphicFrame>
        <p:nvGraphicFramePr>
          <p:cNvPr id="10" name="Tableau 2">
            <a:extLst>
              <a:ext uri="{FF2B5EF4-FFF2-40B4-BE49-F238E27FC236}">
                <a16:creationId xmlns:a16="http://schemas.microsoft.com/office/drawing/2014/main" id="{C14C7D3C-4842-5591-628A-3CA7D229B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462051"/>
              </p:ext>
            </p:extLst>
          </p:nvPr>
        </p:nvGraphicFramePr>
        <p:xfrm>
          <a:off x="644056" y="3438196"/>
          <a:ext cx="10927839" cy="2044973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1297464">
                  <a:extLst>
                    <a:ext uri="{9D8B030D-6E8A-4147-A177-3AD203B41FA5}">
                      <a16:colId xmlns:a16="http://schemas.microsoft.com/office/drawing/2014/main" val="3853653598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1599143512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2424715148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3096417344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2161323017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2188451279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3631344764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330539037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970163053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2766356560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4092695921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188535830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140991290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2411384292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3174473988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690259360"/>
                    </a:ext>
                  </a:extLst>
                </a:gridCol>
              </a:tblGrid>
              <a:tr h="3722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2 008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2 009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2 010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2 011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2 012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2 013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2 014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2 015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2 016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2 017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2 018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2 019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2 020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2 021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2 022</a:t>
                      </a:r>
                      <a:endParaRPr lang="fr-F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77895"/>
                  </a:ext>
                </a:extLst>
              </a:tr>
              <a:tr h="37229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endParaRPr lang="fr-FR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13,1%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12,6%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12,2%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11,9%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11,3%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10,0%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9,8%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9,9%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10,2%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10,7%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11,0%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10,9%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8,5%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9,1%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8,9%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88444"/>
                  </a:ext>
                </a:extLst>
              </a:tr>
              <a:tr h="37229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Italie</a:t>
                      </a:r>
                      <a:endParaRPr lang="fr-FR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5,2%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5,2%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4,6%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4,2%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3,9%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3,8%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3,8%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5,1%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5,4%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5,5%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5,2%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4,6%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5,0%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5,4%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5,1%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387695"/>
                  </a:ext>
                </a:extLst>
              </a:tr>
              <a:tr h="37229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Espagne</a:t>
                      </a:r>
                      <a:endParaRPr lang="fr-FR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12,9%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13,4%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13,1%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12,6%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11,4%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12,4%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13,0%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13,8%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14,1%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13,7%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13,7%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14,2%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14,7%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14,2%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14,2%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906424"/>
                  </a:ext>
                </a:extLst>
              </a:tr>
              <a:tr h="55581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Rép. Tchèque + Slovaquie</a:t>
                      </a:r>
                      <a:endParaRPr lang="fr-FR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7,8%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8,9%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9,0%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9,8%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12,1%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12,1%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12,0%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11,6%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11,7%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11,6%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12,3%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12,8%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14,0%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14,5%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14,2%</a:t>
                      </a:r>
                      <a:endParaRPr lang="fr-FR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Helv" pitchFamily="2" charset="0"/>
                      </a:endParaRPr>
                    </a:p>
                  </a:txBody>
                  <a:tcPr marL="102249" marR="5593" marT="78653" marB="78653" anchor="b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65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34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 fontScale="90000"/>
          </a:bodyPr>
          <a:lstStyle/>
          <a:p>
            <a:r>
              <a:rPr lang="fr-FR" sz="2200" b="1">
                <a:solidFill>
                  <a:srgbClr val="FFFFFF"/>
                </a:solidFill>
              </a:rPr>
              <a:t>2018-2023 : </a:t>
            </a:r>
            <a:br>
              <a:rPr lang="fr-FR" sz="2200" b="1">
                <a:solidFill>
                  <a:srgbClr val="FFFFFF"/>
                </a:solidFill>
              </a:rPr>
            </a:br>
            <a:r>
              <a:rPr lang="fr-FR" sz="2200" b="1">
                <a:solidFill>
                  <a:srgbClr val="FFFFFF"/>
                </a:solidFill>
              </a:rPr>
              <a:t>d’abord la fin des hésitations puis le redoutable brouillage des pistes associé au COVID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4" y="0"/>
            <a:ext cx="11049708" cy="5128919"/>
          </a:xfrm>
        </p:spPr>
        <p:txBody>
          <a:bodyPr anchor="ctr">
            <a:normAutofit/>
          </a:bodyPr>
          <a:lstStyle/>
          <a:p>
            <a:r>
              <a:rPr lang="fr-FR" sz="2400" dirty="0"/>
              <a:t>Le temps de la pandémie</a:t>
            </a:r>
            <a:endParaRPr lang="fr-FR" sz="1800" dirty="0"/>
          </a:p>
          <a:p>
            <a:pPr lvl="1"/>
            <a:r>
              <a:rPr lang="fr-FR" sz="2000" dirty="0"/>
              <a:t>2020 : annus horribilis</a:t>
            </a:r>
          </a:p>
          <a:p>
            <a:pPr lvl="1"/>
            <a:r>
              <a:rPr lang="fr-FR" sz="2000" dirty="0"/>
              <a:t>Depuis 2020</a:t>
            </a:r>
          </a:p>
          <a:p>
            <a:pPr lvl="2"/>
            <a:r>
              <a:rPr lang="fr-FR" sz="1800" dirty="0"/>
              <a:t>CONTEXTE</a:t>
            </a:r>
          </a:p>
          <a:p>
            <a:pPr lvl="3"/>
            <a:r>
              <a:rPr lang="fr-FR" sz="1600" dirty="0"/>
              <a:t>Difficulté des immatriculations et productions européennes à retrouver leurs niveaux d’avant</a:t>
            </a:r>
          </a:p>
          <a:p>
            <a:pPr lvl="3"/>
            <a:r>
              <a:rPr lang="fr-FR" sz="1600" dirty="0"/>
              <a:t>Accentuation de la politique anti-VT</a:t>
            </a:r>
          </a:p>
          <a:p>
            <a:pPr lvl="3"/>
            <a:r>
              <a:rPr lang="fr-FR" sz="1600" dirty="0"/>
              <a:t>Lente sortie de pandémie fin 21 mais crise des semi-conducteurs en 22-23</a:t>
            </a:r>
          </a:p>
          <a:p>
            <a:pPr lvl="3"/>
            <a:r>
              <a:rPr lang="fr-FR" sz="1600" dirty="0"/>
              <a:t>Changement de contexte macro-éco</a:t>
            </a:r>
          </a:p>
          <a:p>
            <a:pPr lvl="4"/>
            <a:r>
              <a:rPr lang="fr-FR" sz="1400" dirty="0"/>
              <a:t>2020-2021 : taux d’intérêt négatifs, QE, désendettement des Etats, quoiqu’il en coûte, chômage partiel …</a:t>
            </a:r>
          </a:p>
          <a:p>
            <a:pPr lvl="4"/>
            <a:r>
              <a:rPr lang="fr-FR" sz="1400" dirty="0"/>
              <a:t>Depuis le S2 2021 : inflation, remontée vive des taux, hésitations, croissance en berne, …</a:t>
            </a:r>
          </a:p>
          <a:p>
            <a:pPr lvl="4"/>
            <a:r>
              <a:rPr lang="fr-FR" sz="1400" dirty="0"/>
              <a:t>Février 2022 : crise russo-ukrainienne</a:t>
            </a:r>
          </a:p>
          <a:p>
            <a:pPr lvl="3"/>
            <a:r>
              <a:rPr lang="fr-FR" sz="1600" dirty="0"/>
              <a:t>La situation paradoxale mais compréhensible des constructeurs</a:t>
            </a:r>
          </a:p>
          <a:p>
            <a:pPr lvl="4"/>
            <a:r>
              <a:rPr lang="fr-FR" sz="1400" dirty="0"/>
              <a:t>Santé éclatante de </a:t>
            </a:r>
            <a:r>
              <a:rPr lang="fr-FR" sz="1400" dirty="0" err="1"/>
              <a:t>Stellantis</a:t>
            </a:r>
            <a:r>
              <a:rPr lang="fr-FR" sz="1400" dirty="0"/>
              <a:t> – redressement spectaculaire de Renault</a:t>
            </a:r>
          </a:p>
          <a:p>
            <a:pPr lvl="4"/>
            <a:r>
              <a:rPr lang="fr-FR" sz="1400" dirty="0"/>
              <a:t>Pricing-power, sous-capacités, variabilisation des coûts fixes par la collectivité et le chômage partiel, marges inouïe, … =&gt; accès trompeur à un paradis largement artificiel</a:t>
            </a:r>
          </a:p>
          <a:p>
            <a:pPr lvl="4"/>
            <a:r>
              <a:rPr lang="fr-FR" sz="1400" dirty="0"/>
              <a:t>=&gt; une drogue dure pour les actionnaires et les dirigeants</a:t>
            </a:r>
          </a:p>
          <a:p>
            <a:pPr lvl="4"/>
            <a:r>
              <a:rPr lang="fr-FR" sz="1400" dirty="0"/>
              <a:t>Une « descente » à peine entamée potentiellement difficile voire terrible</a:t>
            </a:r>
          </a:p>
        </p:txBody>
      </p:sp>
    </p:spTree>
    <p:extLst>
      <p:ext uri="{BB962C8B-B14F-4D97-AF65-F5344CB8AC3E}">
        <p14:creationId xmlns:p14="http://schemas.microsoft.com/office/powerpoint/2010/main" val="197719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 fontScale="90000"/>
          </a:bodyPr>
          <a:lstStyle/>
          <a:p>
            <a:r>
              <a:rPr lang="fr-FR" sz="2200" b="1">
                <a:solidFill>
                  <a:srgbClr val="FFFFFF"/>
                </a:solidFill>
              </a:rPr>
              <a:t>2018-2023 : </a:t>
            </a:r>
            <a:br>
              <a:rPr lang="fr-FR" sz="2200" b="1">
                <a:solidFill>
                  <a:srgbClr val="FFFFFF"/>
                </a:solidFill>
              </a:rPr>
            </a:br>
            <a:r>
              <a:rPr lang="fr-FR" sz="2200" b="1">
                <a:solidFill>
                  <a:srgbClr val="FFFFFF"/>
                </a:solidFill>
              </a:rPr>
              <a:t>d’abord la fin des hésitations puis le redoutable brouillage des pistes associé au COVID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0"/>
            <a:ext cx="11704320" cy="5233751"/>
          </a:xfrm>
        </p:spPr>
        <p:txBody>
          <a:bodyPr anchor="ctr">
            <a:normAutofit/>
          </a:bodyPr>
          <a:lstStyle/>
          <a:p>
            <a:r>
              <a:rPr lang="fr-FR" sz="2400" b="1" dirty="0"/>
              <a:t>Le temps de la pandémie</a:t>
            </a:r>
          </a:p>
          <a:p>
            <a:pPr lvl="1"/>
            <a:r>
              <a:rPr lang="fr-FR" sz="2000" dirty="0"/>
              <a:t>2020 : </a:t>
            </a:r>
            <a:r>
              <a:rPr lang="fr-FR" sz="2000" dirty="0" err="1"/>
              <a:t>annus</a:t>
            </a:r>
            <a:r>
              <a:rPr lang="fr-FR" sz="2000" dirty="0"/>
              <a:t> </a:t>
            </a:r>
            <a:r>
              <a:rPr lang="fr-FR" sz="2000" dirty="0" err="1"/>
              <a:t>horribilis</a:t>
            </a:r>
            <a:endParaRPr lang="fr-FR" sz="2000" dirty="0"/>
          </a:p>
          <a:p>
            <a:pPr lvl="1"/>
            <a:r>
              <a:rPr lang="fr-FR" sz="2000" dirty="0"/>
              <a:t>Depuis 2020</a:t>
            </a:r>
          </a:p>
          <a:p>
            <a:pPr lvl="2"/>
            <a:r>
              <a:rPr lang="fr-FR" dirty="0"/>
              <a:t>CONTEXTE</a:t>
            </a:r>
          </a:p>
          <a:p>
            <a:pPr lvl="2"/>
            <a:r>
              <a:rPr lang="fr-FR" dirty="0"/>
              <a:t>SITUATION FRANCAISE</a:t>
            </a:r>
          </a:p>
          <a:p>
            <a:pPr lvl="3"/>
            <a:r>
              <a:rPr lang="fr-FR" sz="2000" dirty="0"/>
              <a:t>Cela continue d’aller plutôt plus mal qu’ailleurs</a:t>
            </a:r>
          </a:p>
          <a:p>
            <a:pPr lvl="3"/>
            <a:r>
              <a:rPr lang="fr-FR" sz="2000" dirty="0"/>
              <a:t>Mais </a:t>
            </a:r>
          </a:p>
          <a:p>
            <a:pPr lvl="4"/>
            <a:r>
              <a:rPr lang="fr-FR" sz="2000" dirty="0"/>
              <a:t>Le président est ambitieux (Etables 2020)</a:t>
            </a:r>
          </a:p>
          <a:p>
            <a:pPr lvl="4"/>
            <a:r>
              <a:rPr lang="fr-FR" sz="2000" dirty="0"/>
              <a:t>LDM aussi dès son arrivée</a:t>
            </a:r>
          </a:p>
          <a:p>
            <a:pPr lvl="4"/>
            <a:r>
              <a:rPr lang="fr-FR" sz="2000" dirty="0"/>
              <a:t>CT se fait tirer l’oreille mais annonce une vague puissante de modèles électriques pour les sites français</a:t>
            </a:r>
          </a:p>
          <a:p>
            <a:pPr lvl="4"/>
            <a:r>
              <a:rPr lang="fr-FR" sz="2000" dirty="0"/>
              <a:t>Au-delà de l’assemblage, l’écosystème se renforce</a:t>
            </a:r>
          </a:p>
        </p:txBody>
      </p:sp>
    </p:spTree>
    <p:extLst>
      <p:ext uri="{BB962C8B-B14F-4D97-AF65-F5344CB8AC3E}">
        <p14:creationId xmlns:p14="http://schemas.microsoft.com/office/powerpoint/2010/main" val="189575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CB76B6-F66D-CA30-A25E-AF165D76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Véhicules produits et annoncés pour les sites français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86D0DBE-A851-0882-7F63-E5ADA441B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990822"/>
            <a:ext cx="7225748" cy="48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0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1D0397-D3E0-27C5-6AEA-C359C786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L’enrichissement de l’écosystème français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D2AAE53-9E4F-F6E8-EEF4-464D07FBF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015860"/>
            <a:ext cx="7225748" cy="48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 fontScale="90000"/>
          </a:bodyPr>
          <a:lstStyle/>
          <a:p>
            <a:r>
              <a:rPr lang="fr-FR" sz="2200" b="1">
                <a:solidFill>
                  <a:srgbClr val="FFFFFF"/>
                </a:solidFill>
              </a:rPr>
              <a:t>2018-2023 : </a:t>
            </a:r>
            <a:br>
              <a:rPr lang="fr-FR" sz="2200" b="1">
                <a:solidFill>
                  <a:srgbClr val="FFFFFF"/>
                </a:solidFill>
              </a:rPr>
            </a:br>
            <a:r>
              <a:rPr lang="fr-FR" sz="2200" b="1">
                <a:solidFill>
                  <a:srgbClr val="FFFFFF"/>
                </a:solidFill>
              </a:rPr>
              <a:t>d’abord la fin des hésitations puis le redoutable brouillage des pistes associé au COVID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2" y="0"/>
            <a:ext cx="11609408" cy="5276375"/>
          </a:xfrm>
        </p:spPr>
        <p:txBody>
          <a:bodyPr anchor="ctr">
            <a:normAutofit/>
          </a:bodyPr>
          <a:lstStyle/>
          <a:p>
            <a:r>
              <a:rPr lang="fr-FR" sz="1700" dirty="0"/>
              <a:t>Le temps de la pandémie</a:t>
            </a:r>
          </a:p>
          <a:p>
            <a:pPr lvl="1"/>
            <a:r>
              <a:rPr lang="fr-FR" sz="1700" dirty="0"/>
              <a:t>2020 : annus horribilis</a:t>
            </a:r>
          </a:p>
          <a:p>
            <a:pPr lvl="1"/>
            <a:r>
              <a:rPr lang="fr-FR" sz="1700" dirty="0"/>
              <a:t>Depuis 2020</a:t>
            </a:r>
          </a:p>
          <a:p>
            <a:pPr lvl="2"/>
            <a:r>
              <a:rPr lang="fr-FR" sz="1700" dirty="0"/>
              <a:t>CONTEXTE</a:t>
            </a:r>
          </a:p>
          <a:p>
            <a:pPr lvl="2"/>
            <a:r>
              <a:rPr lang="fr-FR" sz="1700" dirty="0"/>
              <a:t>SITUATION FRANCAISE</a:t>
            </a:r>
          </a:p>
          <a:p>
            <a:pPr lvl="3"/>
            <a:r>
              <a:rPr lang="fr-FR" sz="1700" dirty="0"/>
              <a:t>Cela continue d’aller plutôt plus mal qu’ailleurs</a:t>
            </a:r>
          </a:p>
          <a:p>
            <a:pPr lvl="3"/>
            <a:r>
              <a:rPr lang="fr-FR" sz="1700" dirty="0"/>
              <a:t>Mais </a:t>
            </a:r>
          </a:p>
          <a:p>
            <a:pPr lvl="4"/>
            <a:r>
              <a:rPr lang="fr-FR" sz="1700" dirty="0"/>
              <a:t>Le président est ambitieux (Etaples sur Mer 2020)</a:t>
            </a:r>
          </a:p>
          <a:p>
            <a:pPr lvl="4"/>
            <a:r>
              <a:rPr lang="fr-FR" sz="1700" dirty="0"/>
              <a:t>LDM aussi dès son arrivée</a:t>
            </a:r>
          </a:p>
          <a:p>
            <a:pPr lvl="4"/>
            <a:r>
              <a:rPr lang="fr-FR" sz="1700" dirty="0"/>
              <a:t>CT se fait tirer l’oreille mais annonce une vague puissante de modèles électriques pour les sites français</a:t>
            </a:r>
          </a:p>
          <a:p>
            <a:pPr lvl="4"/>
            <a:r>
              <a:rPr lang="fr-FR" sz="1700" dirty="0"/>
              <a:t>Au-delà de l’assemblage, l’écosystème se renforce</a:t>
            </a:r>
          </a:p>
          <a:p>
            <a:pPr lvl="3"/>
            <a:r>
              <a:rPr lang="fr-FR" sz="1700" dirty="0"/>
              <a:t>On est à la croisée des chemins</a:t>
            </a:r>
          </a:p>
          <a:p>
            <a:pPr lvl="4"/>
            <a:r>
              <a:rPr lang="fr-FR" sz="1700" dirty="0"/>
              <a:t>A en croire les chiffres du commerce extérieur et de la production ce n’est pas très bien engagé </a:t>
            </a:r>
          </a:p>
          <a:p>
            <a:pPr lvl="5"/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315220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C081D3-9BAF-CB93-0B35-2DAB1335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15701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Notre commerce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extérieur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VEB se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dégrade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très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vite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très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amplement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EF2316-DEC1-7A00-227A-AE93D80D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070100"/>
            <a:ext cx="8462466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60A65-80E8-E64E-B488-43DF604D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26" y="28537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La question : </a:t>
            </a:r>
            <a:br>
              <a:rPr lang="fr-FR" b="1" i="1" dirty="0"/>
            </a:br>
            <a:br>
              <a:rPr lang="fr-FR" b="1" i="1" dirty="0"/>
            </a:br>
            <a:r>
              <a:rPr lang="fr-FR" i="1" dirty="0"/>
              <a:t>la voiture électrique sera-t-elle un accélérateur du déclin ou une aubaine à saisir pour l'industrie française?</a:t>
            </a:r>
          </a:p>
        </p:txBody>
      </p:sp>
    </p:spTree>
    <p:extLst>
      <p:ext uri="{BB962C8B-B14F-4D97-AF65-F5344CB8AC3E}">
        <p14:creationId xmlns:p14="http://schemas.microsoft.com/office/powerpoint/2010/main" val="115745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C081D3-9BAF-CB93-0B35-2DAB1335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15701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Notre commerce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extérieur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VEB se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dégrade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très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vite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très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amplement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FA79D08-51BF-F28C-4E83-2FA0A196A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852616"/>
              </p:ext>
            </p:extLst>
          </p:nvPr>
        </p:nvGraphicFramePr>
        <p:xfrm>
          <a:off x="3947432" y="171161"/>
          <a:ext cx="8090436" cy="421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2AC3149-CCA6-DDAA-046D-A695D3822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37032"/>
              </p:ext>
            </p:extLst>
          </p:nvPr>
        </p:nvGraphicFramePr>
        <p:xfrm>
          <a:off x="838199" y="4849690"/>
          <a:ext cx="10515602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946">
                  <a:extLst>
                    <a:ext uri="{9D8B030D-6E8A-4147-A177-3AD203B41FA5}">
                      <a16:colId xmlns:a16="http://schemas.microsoft.com/office/drawing/2014/main" val="2674159467"/>
                    </a:ext>
                  </a:extLst>
                </a:gridCol>
                <a:gridCol w="897178">
                  <a:extLst>
                    <a:ext uri="{9D8B030D-6E8A-4147-A177-3AD203B41FA5}">
                      <a16:colId xmlns:a16="http://schemas.microsoft.com/office/drawing/2014/main" val="1935499304"/>
                    </a:ext>
                  </a:extLst>
                </a:gridCol>
                <a:gridCol w="622776">
                  <a:extLst>
                    <a:ext uri="{9D8B030D-6E8A-4147-A177-3AD203B41FA5}">
                      <a16:colId xmlns:a16="http://schemas.microsoft.com/office/drawing/2014/main" val="3814225558"/>
                    </a:ext>
                  </a:extLst>
                </a:gridCol>
                <a:gridCol w="629934">
                  <a:extLst>
                    <a:ext uri="{9D8B030D-6E8A-4147-A177-3AD203B41FA5}">
                      <a16:colId xmlns:a16="http://schemas.microsoft.com/office/drawing/2014/main" val="3869280980"/>
                    </a:ext>
                  </a:extLst>
                </a:gridCol>
                <a:gridCol w="897178">
                  <a:extLst>
                    <a:ext uri="{9D8B030D-6E8A-4147-A177-3AD203B41FA5}">
                      <a16:colId xmlns:a16="http://schemas.microsoft.com/office/drawing/2014/main" val="1378710530"/>
                    </a:ext>
                  </a:extLst>
                </a:gridCol>
                <a:gridCol w="622776">
                  <a:extLst>
                    <a:ext uri="{9D8B030D-6E8A-4147-A177-3AD203B41FA5}">
                      <a16:colId xmlns:a16="http://schemas.microsoft.com/office/drawing/2014/main" val="2707037685"/>
                    </a:ext>
                  </a:extLst>
                </a:gridCol>
                <a:gridCol w="629934">
                  <a:extLst>
                    <a:ext uri="{9D8B030D-6E8A-4147-A177-3AD203B41FA5}">
                      <a16:colId xmlns:a16="http://schemas.microsoft.com/office/drawing/2014/main" val="817890904"/>
                    </a:ext>
                  </a:extLst>
                </a:gridCol>
                <a:gridCol w="622776">
                  <a:extLst>
                    <a:ext uri="{9D8B030D-6E8A-4147-A177-3AD203B41FA5}">
                      <a16:colId xmlns:a16="http://schemas.microsoft.com/office/drawing/2014/main" val="2301357060"/>
                    </a:ext>
                  </a:extLst>
                </a:gridCol>
                <a:gridCol w="622776">
                  <a:extLst>
                    <a:ext uri="{9D8B030D-6E8A-4147-A177-3AD203B41FA5}">
                      <a16:colId xmlns:a16="http://schemas.microsoft.com/office/drawing/2014/main" val="2979176005"/>
                    </a:ext>
                  </a:extLst>
                </a:gridCol>
                <a:gridCol w="622776">
                  <a:extLst>
                    <a:ext uri="{9D8B030D-6E8A-4147-A177-3AD203B41FA5}">
                      <a16:colId xmlns:a16="http://schemas.microsoft.com/office/drawing/2014/main" val="365480941"/>
                    </a:ext>
                  </a:extLst>
                </a:gridCol>
                <a:gridCol w="622776">
                  <a:extLst>
                    <a:ext uri="{9D8B030D-6E8A-4147-A177-3AD203B41FA5}">
                      <a16:colId xmlns:a16="http://schemas.microsoft.com/office/drawing/2014/main" val="3791489192"/>
                    </a:ext>
                  </a:extLst>
                </a:gridCol>
                <a:gridCol w="622776">
                  <a:extLst>
                    <a:ext uri="{9D8B030D-6E8A-4147-A177-3AD203B41FA5}">
                      <a16:colId xmlns:a16="http://schemas.microsoft.com/office/drawing/2014/main" val="199915787"/>
                    </a:ext>
                  </a:extLst>
                </a:gridCol>
              </a:tblGrid>
              <a:tr h="162514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03.2023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04.2023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05.2023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06.2023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07.2023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08.2023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09.2023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10.2023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11.2023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12.2023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01.2024              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extLst>
                  <a:ext uri="{0D108BD9-81ED-4DB2-BD59-A6C34878D82A}">
                    <a16:rowId xmlns:a16="http://schemas.microsoft.com/office/drawing/2014/main" val="3196585246"/>
                  </a:ext>
                </a:extLst>
              </a:tr>
              <a:tr h="15295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Immatriculations de VEB en France (moyenne centrée, 3 mois)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22 448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23 471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24 353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24 271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23 268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22 232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25 101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28 807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31 201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29 383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27 733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extLst>
                  <a:ext uri="{0D108BD9-81ED-4DB2-BD59-A6C34878D82A}">
                    <a16:rowId xmlns:a16="http://schemas.microsoft.com/office/drawing/2014/main" val="1611967932"/>
                  </a:ext>
                </a:extLst>
              </a:tr>
              <a:tr h="15295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Importations de VEB de Chine (moyenne centrée, 3 mois)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8 996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9 054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9 770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10 260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10 702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8 544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9 350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10 442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9 856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9 227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7 452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extLst>
                  <a:ext uri="{0D108BD9-81ED-4DB2-BD59-A6C34878D82A}">
                    <a16:rowId xmlns:a16="http://schemas.microsoft.com/office/drawing/2014/main" val="1590213634"/>
                  </a:ext>
                </a:extLst>
              </a:tr>
              <a:tr h="1625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Couverture des immatriculations par les importations chinoises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37%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27%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0" marR="7170" marT="7170" marB="0" anchor="b"/>
                </a:tc>
                <a:extLst>
                  <a:ext uri="{0D108BD9-81ED-4DB2-BD59-A6C34878D82A}">
                    <a16:rowId xmlns:a16="http://schemas.microsoft.com/office/drawing/2014/main" val="96982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07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613904"/>
            <a:ext cx="9654076" cy="982473"/>
          </a:xfrm>
        </p:spPr>
        <p:txBody>
          <a:bodyPr>
            <a:normAutofit fontScale="90000"/>
          </a:bodyPr>
          <a:lstStyle/>
          <a:p>
            <a:r>
              <a:rPr lang="fr-FR" sz="2200" b="1">
                <a:solidFill>
                  <a:srgbClr val="FFFFFF"/>
                </a:solidFill>
              </a:rPr>
              <a:t>2018-2023 : </a:t>
            </a:r>
            <a:br>
              <a:rPr lang="fr-FR" sz="2200" b="1">
                <a:solidFill>
                  <a:srgbClr val="FFFFFF"/>
                </a:solidFill>
              </a:rPr>
            </a:br>
            <a:r>
              <a:rPr lang="fr-FR" sz="2200" b="1">
                <a:solidFill>
                  <a:srgbClr val="FFFFFF"/>
                </a:solidFill>
              </a:rPr>
              <a:t>d’abord la fin des hésitations puis le redoutable brouillage des pistes associé au COVID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2" y="0"/>
            <a:ext cx="11609408" cy="5276375"/>
          </a:xfrm>
        </p:spPr>
        <p:txBody>
          <a:bodyPr anchor="ctr">
            <a:normAutofit fontScale="92500" lnSpcReduction="10000"/>
          </a:bodyPr>
          <a:lstStyle/>
          <a:p>
            <a:r>
              <a:rPr lang="fr-FR" sz="1700" dirty="0"/>
              <a:t>Le temps de la pandémie</a:t>
            </a:r>
          </a:p>
          <a:p>
            <a:pPr lvl="1"/>
            <a:r>
              <a:rPr lang="fr-FR" sz="1700" dirty="0"/>
              <a:t>2020 : annus horribilis</a:t>
            </a:r>
          </a:p>
          <a:p>
            <a:pPr lvl="1"/>
            <a:r>
              <a:rPr lang="fr-FR" sz="1700" dirty="0"/>
              <a:t>Depuis 2020</a:t>
            </a:r>
          </a:p>
          <a:p>
            <a:pPr lvl="2"/>
            <a:r>
              <a:rPr lang="fr-FR" sz="1700" dirty="0"/>
              <a:t>CONTEXTE</a:t>
            </a:r>
          </a:p>
          <a:p>
            <a:pPr lvl="2"/>
            <a:r>
              <a:rPr lang="fr-FR" sz="1700" dirty="0"/>
              <a:t>SITUATION FRANCAISE</a:t>
            </a:r>
          </a:p>
          <a:p>
            <a:pPr lvl="3"/>
            <a:r>
              <a:rPr lang="fr-FR" sz="1700" dirty="0"/>
              <a:t>Cela continue d’aller plutôt plus mal qu’ailleurs</a:t>
            </a:r>
          </a:p>
          <a:p>
            <a:pPr lvl="3"/>
            <a:r>
              <a:rPr lang="fr-FR" sz="1700" dirty="0"/>
              <a:t>Mais </a:t>
            </a:r>
          </a:p>
          <a:p>
            <a:pPr lvl="4"/>
            <a:r>
              <a:rPr lang="fr-FR" sz="1700" dirty="0"/>
              <a:t>Le président est ambitieux (Etables 2020)</a:t>
            </a:r>
          </a:p>
          <a:p>
            <a:pPr lvl="4"/>
            <a:r>
              <a:rPr lang="fr-FR" sz="1700" dirty="0"/>
              <a:t>LDM aussi dès son arrivée</a:t>
            </a:r>
          </a:p>
          <a:p>
            <a:pPr lvl="4"/>
            <a:r>
              <a:rPr lang="fr-FR" sz="1700" dirty="0"/>
              <a:t>CT se fait tirer l’oreille mais annonce une vague puissante de modèles électriques pour les sites français</a:t>
            </a:r>
          </a:p>
          <a:p>
            <a:pPr lvl="4"/>
            <a:r>
              <a:rPr lang="fr-FR" sz="1700" dirty="0"/>
              <a:t>Au-delà de l’assemblage, l’écosystème se renforce</a:t>
            </a:r>
          </a:p>
          <a:p>
            <a:pPr lvl="3"/>
            <a:r>
              <a:rPr lang="fr-FR" sz="1700" dirty="0"/>
              <a:t>On est à la croisée des chemins</a:t>
            </a:r>
          </a:p>
          <a:p>
            <a:pPr lvl="4"/>
            <a:r>
              <a:rPr lang="fr-FR" sz="1700" dirty="0"/>
              <a:t>A en croire les chiffres du commerce extérieur et de la production ce n’est pas très bien engagé </a:t>
            </a:r>
          </a:p>
          <a:p>
            <a:pPr lvl="4"/>
            <a:r>
              <a:rPr lang="fr-FR" sz="1700" dirty="0"/>
              <a:t>Mais </a:t>
            </a:r>
          </a:p>
          <a:p>
            <a:pPr lvl="5"/>
            <a:r>
              <a:rPr lang="fr-FR" sz="1700" dirty="0"/>
              <a:t>Un mouvement dans le bon sens est amorcé</a:t>
            </a:r>
          </a:p>
          <a:p>
            <a:pPr lvl="5"/>
            <a:r>
              <a:rPr lang="fr-FR" sz="1700" dirty="0"/>
              <a:t>Qui laisse espérer que trois maux majeurs de l’industrie automobile français pourraient être enfin traités</a:t>
            </a:r>
          </a:p>
          <a:p>
            <a:pPr lvl="6"/>
            <a:r>
              <a:rPr lang="fr-FR" sz="1700" dirty="0"/>
              <a:t>L’abandon du B</a:t>
            </a:r>
          </a:p>
          <a:p>
            <a:pPr lvl="6"/>
            <a:r>
              <a:rPr lang="fr-FR" sz="1700" dirty="0"/>
              <a:t>La mise en concurrence systématique des sites</a:t>
            </a:r>
          </a:p>
          <a:p>
            <a:pPr lvl="6"/>
            <a:r>
              <a:rPr lang="fr-FR" sz="1700" dirty="0"/>
              <a:t>La marginalisation du site France dans l’industrie européenne</a:t>
            </a:r>
          </a:p>
          <a:p>
            <a:pPr lvl="5"/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073515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F8328B-D4B1-AF01-0793-2FEA98E52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4643"/>
            <a:ext cx="12192000" cy="4374129"/>
          </a:xfrm>
        </p:spPr>
        <p:txBody>
          <a:bodyPr anchor="b">
            <a:normAutofit fontScale="90000"/>
          </a:bodyPr>
          <a:lstStyle/>
          <a:p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>Seconde Partie </a:t>
            </a:r>
            <a:br>
              <a:rPr lang="fr-FR" sz="4000" b="1" dirty="0">
                <a:solidFill>
                  <a:srgbClr val="FFFFFF"/>
                </a:solidFill>
              </a:rPr>
            </a:b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3600" dirty="0">
                <a:solidFill>
                  <a:srgbClr val="FFFFFF"/>
                </a:solidFill>
              </a:rPr>
              <a:t>Qu’attendre pour les années à venir ?</a:t>
            </a:r>
            <a:br>
              <a:rPr lang="fr-FR" sz="3600" dirty="0">
                <a:solidFill>
                  <a:srgbClr val="FFFFFF"/>
                </a:solidFill>
              </a:rPr>
            </a:br>
            <a:br>
              <a:rPr lang="fr-FR" sz="3600" dirty="0">
                <a:solidFill>
                  <a:srgbClr val="FFFFFF"/>
                </a:solidFill>
              </a:rPr>
            </a:br>
            <a:r>
              <a:rPr lang="fr-FR" sz="3600" dirty="0">
                <a:solidFill>
                  <a:srgbClr val="FFFFFF"/>
                </a:solidFill>
              </a:rPr>
              <a:t>Quels objectifs peut se donner la filière et à quelles conditions pourront-ils être atteints ?</a:t>
            </a:r>
            <a:br>
              <a:rPr lang="fr-FR" sz="3600" dirty="0">
                <a:solidFill>
                  <a:srgbClr val="FFFFFF"/>
                </a:solidFill>
              </a:rPr>
            </a:br>
            <a:br>
              <a:rPr lang="fr-FR" sz="3600" dirty="0">
                <a:solidFill>
                  <a:srgbClr val="FFFFFF"/>
                </a:solidFill>
              </a:rPr>
            </a:br>
            <a:r>
              <a:rPr lang="fr-FR" sz="3600" dirty="0">
                <a:solidFill>
                  <a:srgbClr val="FFFFFF"/>
                </a:solidFill>
              </a:rPr>
              <a:t>La descente aux enfers en 2024 et les chances de remonter la pente ?</a:t>
            </a:r>
            <a:br>
              <a:rPr lang="fr-FR" sz="3100" dirty="0">
                <a:solidFill>
                  <a:srgbClr val="FFFFFF"/>
                </a:solidFill>
              </a:rPr>
            </a:br>
            <a:br>
              <a:rPr lang="fr-FR" sz="3400" dirty="0">
                <a:solidFill>
                  <a:srgbClr val="FFFFFF"/>
                </a:solidFill>
              </a:rPr>
            </a:br>
            <a:endParaRPr lang="fr-FR" sz="3400" b="1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BA7E70-87BB-9745-D05B-3ACCFF5DA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841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613904"/>
            <a:ext cx="9654076" cy="9824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En 2023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2" y="0"/>
            <a:ext cx="12087826" cy="5276375"/>
          </a:xfrm>
        </p:spPr>
        <p:txBody>
          <a:bodyPr anchor="ctr">
            <a:normAutofit fontScale="92500" lnSpcReduction="10000"/>
          </a:bodyPr>
          <a:lstStyle/>
          <a:p>
            <a:r>
              <a:rPr lang="fr-FR" dirty="0"/>
              <a:t>La digestion de le prohibition 2035 était malaisée il y a un an déjà</a:t>
            </a:r>
          </a:p>
          <a:p>
            <a:pPr lvl="1"/>
            <a:r>
              <a:rPr lang="fr-FR" sz="2200" dirty="0"/>
              <a:t>La clause de revoyure suscitait encore des espoirs</a:t>
            </a:r>
          </a:p>
          <a:p>
            <a:pPr lvl="1"/>
            <a:r>
              <a:rPr lang="fr-FR" sz="2200" dirty="0"/>
              <a:t>L’épisode e-fuel suscité par le Ministre libéral allemand était du même tonneau</a:t>
            </a:r>
          </a:p>
          <a:p>
            <a:pPr lvl="1"/>
            <a:r>
              <a:rPr lang="fr-FR" sz="2200" dirty="0"/>
              <a:t>Toyota continuait de dire non</a:t>
            </a:r>
          </a:p>
          <a:p>
            <a:pPr lvl="1"/>
            <a:r>
              <a:rPr lang="fr-FR" sz="2200" dirty="0"/>
              <a:t>La question de l’électrification des VI, Bus et fourgons n’était pas réglée</a:t>
            </a:r>
          </a:p>
          <a:p>
            <a:pPr lvl="1"/>
            <a:r>
              <a:rPr lang="fr-FR" sz="2200" dirty="0"/>
              <a:t>La « neutralité technologique » continuait d’être une référence dans les discours alors que le seul standard réellement soutenu est le VEB </a:t>
            </a:r>
          </a:p>
          <a:p>
            <a:r>
              <a:rPr lang="fr-FR" dirty="0"/>
              <a:t>Les illusions nées de la séquence COVID/Crise des semi-conducteurs commençaient à peine à se dissiper</a:t>
            </a:r>
          </a:p>
          <a:p>
            <a:pPr lvl="1"/>
            <a:r>
              <a:rPr lang="fr-FR" sz="2200" dirty="0"/>
              <a:t>Les analystes, les actionnaires et les patrons de l’automobile tentaient de se convaincre et de nous convaincre que l’abaissement des points morts est une réalité qui rendra le « </a:t>
            </a:r>
            <a:r>
              <a:rPr lang="fr-FR" sz="2200" dirty="0" err="1"/>
              <a:t>pricing</a:t>
            </a:r>
            <a:r>
              <a:rPr lang="fr-FR" sz="2200" dirty="0"/>
              <a:t> power » durable</a:t>
            </a:r>
          </a:p>
          <a:p>
            <a:pPr lvl="1"/>
            <a:r>
              <a:rPr lang="fr-FR" sz="2200" dirty="0"/>
              <a:t>Certaines stratégies de distribution comme celle qui consiste à transformer les concessionnaires en agents renvoient à cette idée</a:t>
            </a:r>
            <a:endParaRPr lang="fr-FR" dirty="0"/>
          </a:p>
          <a:p>
            <a:pPr lvl="1"/>
            <a:r>
              <a:rPr lang="fr-FR" sz="2200" dirty="0"/>
              <a:t>Tout le monde n’est pas sur cette ligne </a:t>
            </a:r>
          </a:p>
          <a:p>
            <a:pPr lvl="2"/>
            <a:r>
              <a:rPr lang="fr-FR" sz="1800" dirty="0"/>
              <a:t>En matière industrielle : Tesla joue les économies d’échelle et la guerre des prix</a:t>
            </a:r>
          </a:p>
          <a:p>
            <a:pPr lvl="2"/>
            <a:r>
              <a:rPr lang="fr-FR" sz="1800" dirty="0"/>
              <a:t>En matière commerciale : Toyota, Renault et SAIC-MG croient en la nécessité de disposer de réseaux qui portent les stocks</a:t>
            </a:r>
          </a:p>
        </p:txBody>
      </p:sp>
    </p:spTree>
    <p:extLst>
      <p:ext uri="{BB962C8B-B14F-4D97-AF65-F5344CB8AC3E}">
        <p14:creationId xmlns:p14="http://schemas.microsoft.com/office/powerpoint/2010/main" val="2931054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613904"/>
            <a:ext cx="9654076" cy="9824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En 2023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69" y="337049"/>
            <a:ext cx="11714252" cy="5015232"/>
          </a:xfrm>
        </p:spPr>
        <p:txBody>
          <a:bodyPr anchor="ctr">
            <a:normAutofit fontScale="85000" lnSpcReduction="20000"/>
          </a:bodyPr>
          <a:lstStyle/>
          <a:p>
            <a:r>
              <a:rPr lang="fr-FR" dirty="0"/>
              <a:t>Les deux incertitudes jumelles les plus lourdes concernaient</a:t>
            </a:r>
          </a:p>
          <a:p>
            <a:pPr lvl="1"/>
            <a:r>
              <a:rPr lang="fr-FR" dirty="0"/>
              <a:t>Les prix des VN</a:t>
            </a:r>
          </a:p>
          <a:p>
            <a:pPr lvl="2"/>
            <a:r>
              <a:rPr lang="fr-FR" dirty="0"/>
              <a:t>L’accélération très vive de la tendance au renchérissement constatée </a:t>
            </a:r>
          </a:p>
          <a:p>
            <a:pPr lvl="3"/>
            <a:r>
              <a:rPr lang="fr-FR" dirty="0"/>
              <a:t>était vue </a:t>
            </a:r>
          </a:p>
          <a:p>
            <a:pPr lvl="4"/>
            <a:r>
              <a:rPr lang="fr-FR" dirty="0"/>
              <a:t>Tantôt comme conjoncturelle</a:t>
            </a:r>
          </a:p>
          <a:p>
            <a:pPr lvl="5"/>
            <a:r>
              <a:rPr lang="fr-FR" dirty="0"/>
              <a:t>Pricing power</a:t>
            </a:r>
          </a:p>
          <a:p>
            <a:pPr lvl="5"/>
            <a:r>
              <a:rPr lang="fr-FR" dirty="0"/>
              <a:t>Prix des matières premières et de l’énergie associée à la guerre en Ukraine</a:t>
            </a:r>
          </a:p>
          <a:p>
            <a:pPr lvl="5"/>
            <a:r>
              <a:rPr lang="fr-FR" dirty="0"/>
              <a:t>Attaque du marché du VEB par le haut</a:t>
            </a:r>
          </a:p>
          <a:p>
            <a:pPr lvl="4"/>
            <a:r>
              <a:rPr lang="fr-FR" dirty="0"/>
              <a:t>Tantôt comme structurelle</a:t>
            </a:r>
          </a:p>
          <a:p>
            <a:pPr lvl="5"/>
            <a:r>
              <a:rPr lang="fr-FR" dirty="0"/>
              <a:t>Nouvelles normes de profitabilité et abaissement du point mort</a:t>
            </a:r>
          </a:p>
          <a:p>
            <a:pPr lvl="5"/>
            <a:r>
              <a:rPr lang="fr-FR" dirty="0"/>
              <a:t>Prix des VEB, de leurs batteries et des matières premières </a:t>
            </a:r>
          </a:p>
          <a:p>
            <a:pPr lvl="3"/>
            <a:r>
              <a:rPr lang="fr-FR" dirty="0"/>
              <a:t>On pouvait penser </a:t>
            </a:r>
          </a:p>
          <a:p>
            <a:pPr lvl="4"/>
            <a:r>
              <a:rPr lang="fr-FR" dirty="0"/>
              <a:t>Qu’elle serait remise en cause d’elle-même</a:t>
            </a:r>
          </a:p>
          <a:p>
            <a:pPr lvl="5"/>
            <a:r>
              <a:rPr lang="fr-FR" dirty="0"/>
              <a:t>Retour aux surcapacités, aux rabais et à la bagarre pour les parts de marché</a:t>
            </a:r>
          </a:p>
          <a:p>
            <a:pPr lvl="5"/>
            <a:r>
              <a:rPr lang="fr-FR" dirty="0"/>
              <a:t>Passage de 15% à 100% des immatriculations par la baisse des VUM</a:t>
            </a:r>
          </a:p>
          <a:p>
            <a:pPr lvl="4"/>
            <a:r>
              <a:rPr lang="fr-FR" dirty="0"/>
              <a:t>Qu’il faudrait la combattre très vigoureusement</a:t>
            </a:r>
          </a:p>
          <a:p>
            <a:pPr lvl="5"/>
            <a:r>
              <a:rPr lang="fr-FR" dirty="0"/>
              <a:t>Casser les stratégies de montée en gamme</a:t>
            </a:r>
          </a:p>
          <a:p>
            <a:pPr lvl="5"/>
            <a:r>
              <a:rPr lang="fr-FR" dirty="0"/>
              <a:t>Limiter la taille des voitures et de leurs batteries</a:t>
            </a:r>
          </a:p>
          <a:p>
            <a:pPr lvl="5"/>
            <a:r>
              <a:rPr lang="fr-FR" dirty="0"/>
              <a:t>Mettre l’EC au cœur des politiques publiques</a:t>
            </a:r>
          </a:p>
          <a:p>
            <a:pPr lvl="1"/>
            <a:r>
              <a:rPr lang="fr-FR" dirty="0"/>
              <a:t>Les volumes</a:t>
            </a:r>
          </a:p>
          <a:p>
            <a:pPr lvl="2"/>
            <a:r>
              <a:rPr lang="fr-FR" dirty="0"/>
              <a:t>Les très effrayantes projections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0100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CB76B6-F66D-CA30-A25E-AF165D76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2" y="2795271"/>
            <a:ext cx="3657600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3100" b="1" dirty="0">
                <a:solidFill>
                  <a:schemeClr val="bg1"/>
                </a:solidFill>
              </a:rPr>
              <a:t>Beaucoup de projections considèrent que l’on sera en 2028 plus près de la situation 2021 que de celle de 2016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2392B96-D146-372A-C275-0C0498E0B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732" y="333593"/>
            <a:ext cx="5359078" cy="60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8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613904"/>
            <a:ext cx="9654076" cy="9824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En 2023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8" y="5025"/>
            <a:ext cx="11609408" cy="5276375"/>
          </a:xfrm>
        </p:spPr>
        <p:txBody>
          <a:bodyPr anchor="ctr">
            <a:normAutofit/>
          </a:bodyPr>
          <a:lstStyle/>
          <a:p>
            <a:r>
              <a:rPr lang="fr-FR" dirty="0"/>
              <a:t>Les deux incertitudes jumelles les plus lourdes concernent</a:t>
            </a:r>
          </a:p>
          <a:p>
            <a:pPr lvl="1"/>
            <a:r>
              <a:rPr lang="fr-FR" dirty="0"/>
              <a:t>Les prix des VN</a:t>
            </a:r>
          </a:p>
          <a:p>
            <a:pPr lvl="1"/>
            <a:r>
              <a:rPr lang="fr-FR" dirty="0"/>
              <a:t>Les volumes</a:t>
            </a:r>
          </a:p>
          <a:p>
            <a:pPr lvl="2"/>
            <a:r>
              <a:rPr lang="fr-FR" dirty="0"/>
              <a:t>Les très effrayantes projections</a:t>
            </a:r>
          </a:p>
          <a:p>
            <a:pPr lvl="2"/>
            <a:r>
              <a:rPr lang="fr-FR" dirty="0"/>
              <a:t>La double difficulté</a:t>
            </a:r>
          </a:p>
          <a:p>
            <a:pPr lvl="3"/>
            <a:r>
              <a:rPr lang="fr-FR" dirty="0"/>
              <a:t>L’incertitude sur la réussite commerciale des véhicules qui seront produits en France</a:t>
            </a:r>
          </a:p>
          <a:p>
            <a:pPr lvl="3"/>
            <a:r>
              <a:rPr lang="fr-FR" dirty="0"/>
              <a:t>La difficulté à sortir gagnant dans une concurrence pour attirer les productions qui sera d’autant plus vive que les volumes manqueront et –donc- que les surcapacités redeviendront hautement problématiques</a:t>
            </a:r>
          </a:p>
        </p:txBody>
      </p:sp>
    </p:spTree>
    <p:extLst>
      <p:ext uri="{BB962C8B-B14F-4D97-AF65-F5344CB8AC3E}">
        <p14:creationId xmlns:p14="http://schemas.microsoft.com/office/powerpoint/2010/main" val="3697089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613904"/>
            <a:ext cx="9654076" cy="9824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En 2023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8" y="5025"/>
            <a:ext cx="7989354" cy="5276375"/>
          </a:xfrm>
        </p:spPr>
        <p:txBody>
          <a:bodyPr anchor="ctr">
            <a:normAutofit/>
          </a:bodyPr>
          <a:lstStyle/>
          <a:p>
            <a:r>
              <a:rPr lang="fr-FR" dirty="0"/>
              <a:t>Les deux incertitudes jumelles les plus lourdes concernent</a:t>
            </a:r>
          </a:p>
          <a:p>
            <a:pPr lvl="1"/>
            <a:r>
              <a:rPr lang="fr-FR" dirty="0"/>
              <a:t>Les prix des VN</a:t>
            </a:r>
          </a:p>
          <a:p>
            <a:pPr lvl="1"/>
            <a:r>
              <a:rPr lang="fr-FR" dirty="0"/>
              <a:t>Les volumes</a:t>
            </a:r>
          </a:p>
          <a:p>
            <a:pPr lvl="2"/>
            <a:r>
              <a:rPr lang="fr-FR" dirty="0"/>
              <a:t>Les très effrayantes projections</a:t>
            </a:r>
          </a:p>
          <a:p>
            <a:pPr lvl="2"/>
            <a:r>
              <a:rPr lang="fr-FR" dirty="0"/>
              <a:t>La double difficulté</a:t>
            </a:r>
          </a:p>
          <a:p>
            <a:pPr lvl="3"/>
            <a:r>
              <a:rPr lang="fr-FR" dirty="0"/>
              <a:t>L’incertitude sur la réussite commerciale des véhicules qui seront produits en France</a:t>
            </a:r>
          </a:p>
          <a:p>
            <a:pPr lvl="3"/>
            <a:r>
              <a:rPr lang="fr-FR" dirty="0"/>
              <a:t>La difficulté à sortir gagnant dans une concurrence pour attirer les productions qui sera d’autant plus vive que les volumes manqueront et –donc- que les surcapacités redeviendront hautement problématiques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B7D763-0A22-6146-F2E1-AE0B0AC0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377" y="-338544"/>
            <a:ext cx="3954878" cy="56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1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613904"/>
            <a:ext cx="9654076" cy="9824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En 2024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8" y="5025"/>
            <a:ext cx="11609408" cy="5276375"/>
          </a:xfrm>
        </p:spPr>
        <p:txBody>
          <a:bodyPr anchor="ctr">
            <a:normAutofit/>
          </a:bodyPr>
          <a:lstStyle/>
          <a:p>
            <a:r>
              <a:rPr lang="fr-FR" dirty="0"/>
              <a:t>La descente aux enfers du VE depuis 10 mois</a:t>
            </a:r>
          </a:p>
          <a:p>
            <a:pPr lvl="1"/>
            <a:r>
              <a:rPr lang="fr-FR" dirty="0"/>
              <a:t>Commerciale</a:t>
            </a:r>
          </a:p>
          <a:p>
            <a:pPr lvl="1"/>
            <a:r>
              <a:rPr lang="fr-FR" dirty="0"/>
              <a:t>Industrielle/technologique</a:t>
            </a:r>
          </a:p>
          <a:p>
            <a:pPr lvl="1"/>
            <a:r>
              <a:rPr lang="fr-FR" dirty="0"/>
              <a:t>Politique</a:t>
            </a:r>
          </a:p>
          <a:p>
            <a:r>
              <a:rPr lang="fr-FR" dirty="0"/>
              <a:t>Les craintes et espoirs</a:t>
            </a:r>
          </a:p>
          <a:p>
            <a:pPr lvl="1"/>
            <a:r>
              <a:rPr lang="fr-FR" dirty="0"/>
              <a:t>En Europe</a:t>
            </a:r>
          </a:p>
          <a:p>
            <a:pPr lvl="1"/>
            <a:r>
              <a:rPr lang="fr-FR" dirty="0"/>
              <a:t>En France</a:t>
            </a:r>
          </a:p>
        </p:txBody>
      </p:sp>
    </p:spTree>
    <p:extLst>
      <p:ext uri="{BB962C8B-B14F-4D97-AF65-F5344CB8AC3E}">
        <p14:creationId xmlns:p14="http://schemas.microsoft.com/office/powerpoint/2010/main" val="281026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278400"/>
            <a:ext cx="9654076" cy="9824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En 2024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10" y="5026"/>
            <a:ext cx="6051510" cy="5271350"/>
          </a:xfrm>
        </p:spPr>
        <p:txBody>
          <a:bodyPr anchor="ctr">
            <a:normAutofit/>
          </a:bodyPr>
          <a:lstStyle/>
          <a:p>
            <a:r>
              <a:rPr lang="fr-FR" sz="2400" b="1" dirty="0"/>
              <a:t>Descente aux enfers du VE depuis 10 mois</a:t>
            </a:r>
          </a:p>
          <a:p>
            <a:pPr lvl="1"/>
            <a:r>
              <a:rPr lang="fr-FR" sz="2000" dirty="0"/>
              <a:t>Commerciale</a:t>
            </a:r>
          </a:p>
          <a:p>
            <a:pPr lvl="2"/>
            <a:r>
              <a:rPr lang="fr-FR" sz="1600" dirty="0"/>
              <a:t>Le séisme provoqué par la décision de la cour constitutionnelle allemande</a:t>
            </a:r>
          </a:p>
          <a:p>
            <a:pPr lvl="2"/>
            <a:r>
              <a:rPr lang="fr-FR" sz="1600" dirty="0"/>
              <a:t>Les ravages immédiats</a:t>
            </a:r>
          </a:p>
          <a:p>
            <a:pPr lvl="2"/>
            <a:r>
              <a:rPr lang="fr-FR" sz="1600" dirty="0"/>
              <a:t>L’opportunité de rouvrir les débats qu’on avait crus clos</a:t>
            </a:r>
          </a:p>
          <a:p>
            <a:pPr lvl="1"/>
            <a:r>
              <a:rPr lang="fr-FR" sz="2000" dirty="0"/>
              <a:t>Industrielle/technologique</a:t>
            </a:r>
          </a:p>
          <a:p>
            <a:pPr lvl="1"/>
            <a:r>
              <a:rPr lang="fr-FR" sz="2000" dirty="0"/>
              <a:t>Politique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D307C17-2D72-FDC9-5C81-21E2A7994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487112"/>
              </p:ext>
            </p:extLst>
          </p:nvPr>
        </p:nvGraphicFramePr>
        <p:xfrm>
          <a:off x="6095999" y="1033021"/>
          <a:ext cx="6051510" cy="377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046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749C9-AEEC-C872-44B7-8A493DFF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9671"/>
            <a:ext cx="41579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La thèse pessimiste de </a:t>
            </a:r>
            <a:r>
              <a:rPr lang="fr-FR" b="1" dirty="0" err="1"/>
              <a:t>T</a:t>
            </a:r>
            <a:r>
              <a:rPr lang="fr-FR" b="1" dirty="0"/>
              <a:t>. Pardi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575457-DD4A-879A-5BA3-BEDAE668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32" y="-545695"/>
            <a:ext cx="5766376" cy="33262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5D76FE8-FC80-A14C-2AF0-2A9909F3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221" y="2096594"/>
            <a:ext cx="3312136" cy="45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06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278400"/>
            <a:ext cx="9654076" cy="9824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En 2024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10" y="5026"/>
            <a:ext cx="6051510" cy="5271350"/>
          </a:xfrm>
        </p:spPr>
        <p:txBody>
          <a:bodyPr anchor="ctr">
            <a:normAutofit/>
          </a:bodyPr>
          <a:lstStyle/>
          <a:p>
            <a:r>
              <a:rPr lang="fr-FR" sz="2400" b="1" dirty="0"/>
              <a:t>Descente aux enfers du VE depuis 10 mois</a:t>
            </a:r>
          </a:p>
          <a:p>
            <a:pPr lvl="1"/>
            <a:r>
              <a:rPr lang="fr-FR" sz="2000" dirty="0"/>
              <a:t>Commerciale</a:t>
            </a:r>
          </a:p>
          <a:p>
            <a:pPr lvl="2"/>
            <a:r>
              <a:rPr lang="fr-FR" sz="1600" dirty="0"/>
              <a:t>Le séisme provoqué par la décision de la cour constitutionnelle allemande</a:t>
            </a:r>
          </a:p>
          <a:p>
            <a:pPr lvl="2"/>
            <a:r>
              <a:rPr lang="fr-FR" sz="1600" dirty="0"/>
              <a:t>Les ravages immédiats</a:t>
            </a:r>
          </a:p>
          <a:p>
            <a:pPr lvl="2"/>
            <a:r>
              <a:rPr lang="fr-FR" sz="1600" dirty="0"/>
              <a:t>L’opportunité de rouvrir les débats qu’on avait crus clos</a:t>
            </a:r>
          </a:p>
          <a:p>
            <a:pPr lvl="1"/>
            <a:r>
              <a:rPr lang="fr-FR" sz="2000" dirty="0"/>
              <a:t>Industrielle/technologique</a:t>
            </a:r>
          </a:p>
          <a:p>
            <a:pPr lvl="1"/>
            <a:r>
              <a:rPr lang="fr-FR" sz="2000" dirty="0"/>
              <a:t>Politique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D4D7C771-2BD5-26C0-E146-B4300946E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128596"/>
              </p:ext>
            </p:extLst>
          </p:nvPr>
        </p:nvGraphicFramePr>
        <p:xfrm>
          <a:off x="6033116" y="385718"/>
          <a:ext cx="6158882" cy="455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9476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278400"/>
            <a:ext cx="9654076" cy="9824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En 2024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10" y="-95693"/>
            <a:ext cx="12191998" cy="5372068"/>
          </a:xfrm>
        </p:spPr>
        <p:txBody>
          <a:bodyPr anchor="ctr">
            <a:normAutofit/>
          </a:bodyPr>
          <a:lstStyle/>
          <a:p>
            <a:r>
              <a:rPr lang="fr-FR" sz="2400" b="1" dirty="0"/>
              <a:t>Descente aux enfers du VE depuis 10 mois</a:t>
            </a:r>
          </a:p>
          <a:p>
            <a:pPr lvl="1"/>
            <a:r>
              <a:rPr lang="fr-FR" sz="2000" dirty="0"/>
              <a:t>Commerciale</a:t>
            </a:r>
          </a:p>
          <a:p>
            <a:pPr lvl="1"/>
            <a:r>
              <a:rPr lang="fr-FR" sz="2000" dirty="0"/>
              <a:t>Industrielle/technologique</a:t>
            </a:r>
          </a:p>
          <a:p>
            <a:pPr lvl="2"/>
            <a:r>
              <a:rPr lang="fr-FR" sz="1600" dirty="0"/>
              <a:t>Les doutes sur les projets et leur pertinence commerciale</a:t>
            </a:r>
          </a:p>
          <a:p>
            <a:pPr lvl="2"/>
            <a:r>
              <a:rPr lang="fr-FR" sz="1600" dirty="0"/>
              <a:t>Le changement de cap dans les choix de chimie de batteries</a:t>
            </a:r>
          </a:p>
          <a:p>
            <a:pPr lvl="2"/>
            <a:r>
              <a:rPr lang="fr-FR" sz="1600" dirty="0"/>
              <a:t>Les projets revus et différés</a:t>
            </a:r>
          </a:p>
          <a:p>
            <a:pPr lvl="2"/>
            <a:r>
              <a:rPr lang="fr-FR" sz="1600" dirty="0"/>
              <a:t>La relance des thermiques et hybrides</a:t>
            </a:r>
          </a:p>
          <a:p>
            <a:pPr lvl="1"/>
            <a:r>
              <a:rPr lang="fr-FR" sz="2000" dirty="0"/>
              <a:t>Politique</a:t>
            </a:r>
          </a:p>
          <a:p>
            <a:pPr lvl="2"/>
            <a:r>
              <a:rPr lang="fr-FR" sz="1600" dirty="0"/>
              <a:t>La revanche des dindons de la farce électrique</a:t>
            </a:r>
          </a:p>
          <a:p>
            <a:pPr lvl="2"/>
            <a:r>
              <a:rPr lang="fr-FR" sz="1600" dirty="0"/>
              <a:t>Jordan, François-Xavier et consorts contre UVL, Bruxelles, Strasbourg, les écolos et ONG environnementales</a:t>
            </a:r>
          </a:p>
          <a:p>
            <a:pPr lvl="2"/>
            <a:r>
              <a:rPr lang="fr-FR" sz="1600" dirty="0"/>
              <a:t>L’orthodoxie budgétaire en embuscade</a:t>
            </a:r>
          </a:p>
          <a:p>
            <a:pPr lvl="2"/>
            <a:r>
              <a:rPr lang="fr-FR" sz="1600" dirty="0"/>
              <a:t>Les hésitations entre demandes </a:t>
            </a:r>
          </a:p>
          <a:p>
            <a:pPr lvl="3"/>
            <a:r>
              <a:rPr lang="fr-FR" sz="1400" dirty="0"/>
              <a:t>De changement de cap pour réussir 2025, 2030 et 2035</a:t>
            </a:r>
          </a:p>
          <a:p>
            <a:pPr lvl="3"/>
            <a:r>
              <a:rPr lang="fr-FR" sz="1400" dirty="0"/>
              <a:t>De délais, d’assouplissement et de renoncement</a:t>
            </a:r>
          </a:p>
          <a:p>
            <a:pPr lvl="3"/>
            <a:r>
              <a:rPr lang="fr-FR" sz="1400" dirty="0"/>
              <a:t>Dans le monde politique et syndical</a:t>
            </a:r>
          </a:p>
          <a:p>
            <a:pPr lvl="3"/>
            <a:r>
              <a:rPr lang="fr-FR" sz="1400" dirty="0"/>
              <a:t>Chez les constructeurs voie au sein des groupes et Etats Majors</a:t>
            </a:r>
          </a:p>
        </p:txBody>
      </p:sp>
    </p:spTree>
    <p:extLst>
      <p:ext uri="{BB962C8B-B14F-4D97-AF65-F5344CB8AC3E}">
        <p14:creationId xmlns:p14="http://schemas.microsoft.com/office/powerpoint/2010/main" val="118882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278400"/>
            <a:ext cx="9654076" cy="9824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En 2024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10" y="-95693"/>
            <a:ext cx="12191998" cy="5372068"/>
          </a:xfrm>
        </p:spPr>
        <p:txBody>
          <a:bodyPr anchor="ctr">
            <a:normAutofit/>
          </a:bodyPr>
          <a:lstStyle/>
          <a:p>
            <a:r>
              <a:rPr lang="fr-FR" sz="2400" b="1" dirty="0"/>
              <a:t>Craintes et espoirs</a:t>
            </a:r>
          </a:p>
          <a:p>
            <a:pPr lvl="1"/>
            <a:r>
              <a:rPr lang="fr-FR" sz="2000" dirty="0"/>
              <a:t>En Europe </a:t>
            </a:r>
          </a:p>
          <a:p>
            <a:pPr lvl="2"/>
            <a:r>
              <a:rPr lang="fr-FR" sz="1600" dirty="0"/>
              <a:t>Côté craintes</a:t>
            </a:r>
          </a:p>
          <a:p>
            <a:pPr lvl="3"/>
            <a:r>
              <a:rPr lang="fr-FR" sz="1400" dirty="0"/>
              <a:t>Italie, Espagne, IG </a:t>
            </a:r>
            <a:r>
              <a:rPr lang="fr-FR" sz="1400" dirty="0" err="1"/>
              <a:t>Metall</a:t>
            </a:r>
            <a:r>
              <a:rPr lang="fr-FR" sz="1400" dirty="0"/>
              <a:t>, Volkswagen</a:t>
            </a:r>
          </a:p>
          <a:p>
            <a:pPr lvl="3"/>
            <a:r>
              <a:rPr lang="fr-FR" sz="1400" dirty="0"/>
              <a:t>L’évolution récente de l’ACEA et de Renault</a:t>
            </a:r>
            <a:endParaRPr lang="fr-FR" sz="1600" dirty="0"/>
          </a:p>
          <a:p>
            <a:pPr lvl="2"/>
            <a:r>
              <a:rPr lang="fr-FR" sz="1600" dirty="0"/>
              <a:t>Côté espoirs</a:t>
            </a:r>
          </a:p>
          <a:p>
            <a:pPr lvl="3"/>
            <a:r>
              <a:rPr lang="fr-FR" sz="1400" dirty="0"/>
              <a:t>UVL, les conditions de son élection et sa progressive dégermanisation</a:t>
            </a:r>
          </a:p>
          <a:p>
            <a:pPr lvl="3"/>
            <a:r>
              <a:rPr lang="fr-FR" sz="1400" dirty="0"/>
              <a:t>La commission et sa détermination</a:t>
            </a:r>
          </a:p>
          <a:p>
            <a:pPr lvl="3"/>
            <a:r>
              <a:rPr lang="fr-FR" sz="1400" dirty="0"/>
              <a:t>La nouvelle politique commerciale, la « fin de la naïveté » promue par Breton et l’intégration de la </a:t>
            </a:r>
            <a:r>
              <a:rPr lang="fr-FR" sz="1400" dirty="0" err="1"/>
              <a:t>déglobalisation</a:t>
            </a:r>
            <a:endParaRPr lang="fr-FR" sz="1400" dirty="0"/>
          </a:p>
          <a:p>
            <a:pPr lvl="3"/>
            <a:r>
              <a:rPr lang="fr-FR" sz="1400" dirty="0"/>
              <a:t>L’idée de politique industrielle qui fait son chemin et les propositions de M. Draghi qui déstabilisent le credo orthodoxe austéritaire</a:t>
            </a:r>
          </a:p>
          <a:p>
            <a:pPr lvl="3"/>
            <a:endParaRPr lang="fr-FR" sz="400" dirty="0"/>
          </a:p>
        </p:txBody>
      </p:sp>
    </p:spTree>
    <p:extLst>
      <p:ext uri="{BB962C8B-B14F-4D97-AF65-F5344CB8AC3E}">
        <p14:creationId xmlns:p14="http://schemas.microsoft.com/office/powerpoint/2010/main" val="1555015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278400"/>
            <a:ext cx="9654076" cy="9824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En 2024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10" y="-95693"/>
            <a:ext cx="12191998" cy="5372068"/>
          </a:xfrm>
        </p:spPr>
        <p:txBody>
          <a:bodyPr anchor="ctr">
            <a:normAutofit/>
          </a:bodyPr>
          <a:lstStyle/>
          <a:p>
            <a:r>
              <a:rPr lang="fr-FR" sz="2400" b="1" dirty="0"/>
              <a:t>Craintes et espoirs</a:t>
            </a:r>
          </a:p>
          <a:p>
            <a:pPr lvl="1"/>
            <a:r>
              <a:rPr lang="fr-FR" sz="2000" dirty="0"/>
              <a:t>En France </a:t>
            </a:r>
          </a:p>
          <a:p>
            <a:pPr lvl="2"/>
            <a:r>
              <a:rPr lang="fr-FR" sz="1600" dirty="0"/>
              <a:t>Côté craintes</a:t>
            </a:r>
          </a:p>
          <a:p>
            <a:pPr lvl="3"/>
            <a:r>
              <a:rPr lang="fr-FR" sz="1400" dirty="0"/>
              <a:t>Jordan, François-Xavier, TF1, Nicolas </a:t>
            </a:r>
            <a:r>
              <a:rPr lang="fr-FR" sz="1400" dirty="0" err="1"/>
              <a:t>Doze</a:t>
            </a:r>
            <a:r>
              <a:rPr lang="fr-FR" sz="1400" dirty="0"/>
              <a:t> …</a:t>
            </a:r>
          </a:p>
          <a:p>
            <a:pPr lvl="3"/>
            <a:r>
              <a:rPr lang="fr-FR" sz="1400" dirty="0"/>
              <a:t>Le revirement (?) Renault</a:t>
            </a:r>
          </a:p>
          <a:p>
            <a:pPr lvl="3"/>
            <a:r>
              <a:rPr lang="fr-FR" sz="1400" dirty="0"/>
              <a:t>La tentation austéritaire et sa capacité à primer sur les enjeux climatiques</a:t>
            </a:r>
            <a:endParaRPr lang="fr-FR" sz="1600" dirty="0"/>
          </a:p>
          <a:p>
            <a:pPr lvl="2"/>
            <a:r>
              <a:rPr lang="fr-FR" sz="1600" dirty="0"/>
              <a:t>Côté espoirs</a:t>
            </a:r>
          </a:p>
          <a:p>
            <a:pPr lvl="3"/>
            <a:r>
              <a:rPr lang="fr-FR" sz="1400" dirty="0"/>
              <a:t>Le contrat de filière signé en mai</a:t>
            </a:r>
          </a:p>
          <a:p>
            <a:pPr lvl="3"/>
            <a:r>
              <a:rPr lang="fr-FR" sz="1400" dirty="0"/>
              <a:t>Les acquis de 2022-2023</a:t>
            </a:r>
          </a:p>
          <a:p>
            <a:pPr lvl="3"/>
            <a:r>
              <a:rPr lang="fr-FR" sz="1400" dirty="0"/>
              <a:t>R5</a:t>
            </a:r>
          </a:p>
          <a:p>
            <a:pPr lvl="3"/>
            <a:r>
              <a:rPr lang="fr-FR" sz="1400" dirty="0"/>
              <a:t>Le consensus pour aller vers des ASEV</a:t>
            </a:r>
            <a:endParaRPr lang="fr-FR" sz="1600" dirty="0"/>
          </a:p>
          <a:p>
            <a:pPr lvl="3"/>
            <a:r>
              <a:rPr lang="fr-FR" sz="200" dirty="0"/>
              <a:t>Le 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3DF786-54EC-FCE4-1C54-E43E6DE57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81" y="-26744"/>
            <a:ext cx="3849168" cy="53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7F8B-51FC-D04F-A3E0-0C314422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3" y="2494715"/>
            <a:ext cx="5266161" cy="1325563"/>
          </a:xfrm>
        </p:spPr>
        <p:txBody>
          <a:bodyPr/>
          <a:lstStyle/>
          <a:p>
            <a:pPr algn="ctr"/>
            <a:r>
              <a:rPr lang="fr-FR" b="1" dirty="0"/>
              <a:t>Ma thèse optimiste sous condition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33691C-7404-C64E-A759-7820A8750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66" y="-62935"/>
            <a:ext cx="6922576" cy="980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temps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P1 : rétrospective</a:t>
            </a:r>
          </a:p>
          <a:p>
            <a:pPr lvl="1"/>
            <a:r>
              <a:rPr lang="fr-FR" b="1" dirty="0"/>
              <a:t>Que s’est-il passé ces 6 dernières années ?</a:t>
            </a:r>
          </a:p>
          <a:p>
            <a:pPr lvl="1"/>
            <a:r>
              <a:rPr lang="fr-FR" b="1" dirty="0"/>
              <a:t>Quelle analyse utile pour aborder les années à venir peut-on en tirer ?</a:t>
            </a:r>
          </a:p>
          <a:p>
            <a:pPr lvl="1"/>
            <a:endParaRPr lang="fr-FR" b="1" dirty="0"/>
          </a:p>
          <a:p>
            <a:r>
              <a:rPr lang="fr-FR" b="1" dirty="0"/>
              <a:t>P2 : prospective</a:t>
            </a:r>
          </a:p>
          <a:p>
            <a:pPr lvl="1"/>
            <a:r>
              <a:rPr lang="fr-FR" b="1" dirty="0"/>
              <a:t>Quels objectifs la filière s’est-elle donnée et à quelles conditions pourront-ils être atteints ?</a:t>
            </a:r>
          </a:p>
          <a:p>
            <a:pPr lvl="1"/>
            <a:r>
              <a:rPr lang="fr-FR" b="1" dirty="0"/>
              <a:t>Comment le dossier a-t-il évolué en 2024 et les inquiétudes présentes peuvent-elles se  dissiper dans les mois à venir ?</a:t>
            </a:r>
            <a:br>
              <a:rPr lang="fr-FR" sz="2000" b="1" dirty="0"/>
            </a:b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5473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F8328B-D4B1-AF01-0793-2FEA98E52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924" y="254643"/>
            <a:ext cx="11692076" cy="3715473"/>
          </a:xfrm>
        </p:spPr>
        <p:txBody>
          <a:bodyPr anchor="b"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Première Partie</a:t>
            </a:r>
            <a:br>
              <a:rPr lang="fr-FR" sz="3400" dirty="0">
                <a:solidFill>
                  <a:srgbClr val="FFFFFF"/>
                </a:solidFill>
              </a:rPr>
            </a:br>
            <a:br>
              <a:rPr lang="fr-FR" sz="3400" dirty="0">
                <a:solidFill>
                  <a:srgbClr val="FFFFFF"/>
                </a:solidFill>
              </a:rPr>
            </a:br>
            <a:r>
              <a:rPr lang="fr-FR" sz="2800" b="1" dirty="0">
                <a:solidFill>
                  <a:srgbClr val="FFFFFF"/>
                </a:solidFill>
              </a:rPr>
              <a:t>Que s’est-il passé ces 6 dernières années ?</a:t>
            </a:r>
            <a:br>
              <a:rPr lang="fr-FR" sz="2800" b="1" dirty="0">
                <a:solidFill>
                  <a:srgbClr val="FFFFFF"/>
                </a:solidFill>
              </a:rPr>
            </a:br>
            <a:br>
              <a:rPr lang="fr-FR" sz="2800" b="1" dirty="0">
                <a:solidFill>
                  <a:srgbClr val="FFFFFF"/>
                </a:solidFill>
              </a:rPr>
            </a:br>
            <a:r>
              <a:rPr lang="fr-FR" sz="2800" b="1" dirty="0">
                <a:solidFill>
                  <a:srgbClr val="FFFFFF"/>
                </a:solidFill>
              </a:rPr>
              <a:t>Quelle analyse utile pour aborder les années à venir peut-on en tirer ?</a:t>
            </a:r>
            <a:endParaRPr lang="fr-FR" sz="3400" b="1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BA7E70-87BB-9745-D05B-3ACCFF5DA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06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fr-FR" sz="3700" b="1" dirty="0"/>
              <a:t>2018-2023 : </a:t>
            </a:r>
            <a:br>
              <a:rPr lang="fr-FR" sz="3700" b="1" dirty="0"/>
            </a:br>
            <a:r>
              <a:rPr lang="fr-FR" sz="3700" b="1" dirty="0"/>
              <a:t>d’abord la fin des hésitations puis le redoutable brouillage des pistes associé au COVID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1" y="254643"/>
            <a:ext cx="8311586" cy="6400800"/>
          </a:xfrm>
        </p:spPr>
        <p:txBody>
          <a:bodyPr anchor="t">
            <a:normAutofit/>
          </a:bodyPr>
          <a:lstStyle/>
          <a:p>
            <a:r>
              <a:rPr lang="fr-FR" sz="1400" dirty="0"/>
              <a:t>Le temps d’avant la pandémie</a:t>
            </a:r>
          </a:p>
          <a:p>
            <a:pPr lvl="1"/>
            <a:r>
              <a:rPr lang="fr-FR" sz="1400" dirty="0"/>
              <a:t>Contexte général : l’après </a:t>
            </a:r>
            <a:r>
              <a:rPr lang="fr-FR" sz="1400" dirty="0" err="1"/>
              <a:t>Dieselgate</a:t>
            </a:r>
            <a:r>
              <a:rPr lang="fr-FR" sz="1400" dirty="0"/>
              <a:t> ne ressemble décidément pas à l’avant</a:t>
            </a:r>
          </a:p>
          <a:p>
            <a:pPr lvl="2"/>
            <a:r>
              <a:rPr lang="fr-FR" sz="1400" dirty="0"/>
              <a:t>2015 = affaire VW + Accords de Paris + MIC 2025</a:t>
            </a:r>
          </a:p>
          <a:p>
            <a:pPr lvl="2"/>
            <a:r>
              <a:rPr lang="fr-FR" sz="1400" dirty="0"/>
              <a:t>VW choisit le VE comme contre-feu et comme stratégie globale</a:t>
            </a:r>
          </a:p>
          <a:p>
            <a:pPr lvl="2"/>
            <a:r>
              <a:rPr lang="fr-FR" sz="1400" dirty="0"/>
              <a:t>L’ACEA et les constructeurs perdent la main à -ou, plutôt, l’oreille de- Bruxelles</a:t>
            </a:r>
          </a:p>
          <a:p>
            <a:pPr lvl="2"/>
            <a:r>
              <a:rPr lang="fr-FR" sz="1400" dirty="0"/>
              <a:t>Les ONG comme T&amp;E comblent le vide</a:t>
            </a:r>
          </a:p>
          <a:p>
            <a:pPr lvl="2"/>
            <a:r>
              <a:rPr lang="fr-FR" sz="1400" dirty="0"/>
              <a:t>On passe de – 37,5% à – 55% et la prohibition du VT pour 2035 pointe son nez</a:t>
            </a:r>
          </a:p>
          <a:p>
            <a:pPr lvl="2"/>
            <a:r>
              <a:rPr lang="fr-FR" sz="1400" dirty="0"/>
              <a:t>Les états d’âme de CT ne changent rien à l’affaire</a:t>
            </a:r>
          </a:p>
          <a:p>
            <a:pPr lvl="2"/>
            <a:r>
              <a:rPr lang="fr-FR" sz="1400" dirty="0"/>
              <a:t>La neutralité technologique a vécu</a:t>
            </a:r>
          </a:p>
          <a:p>
            <a:pPr lvl="2"/>
            <a:r>
              <a:rPr lang="fr-FR" sz="1400" dirty="0"/>
              <a:t>La Chine accélère sur le VEB sur le mode « darwinisme administré »</a:t>
            </a:r>
          </a:p>
          <a:p>
            <a:pPr lvl="2"/>
            <a:r>
              <a:rPr lang="fr-FR" sz="1400" dirty="0"/>
              <a:t>Trump est encore là et cultive l’isolationnisme US </a:t>
            </a:r>
          </a:p>
          <a:p>
            <a:pPr lvl="1"/>
            <a:r>
              <a:rPr lang="fr-FR" sz="1400" dirty="0"/>
              <a:t>La France automobile</a:t>
            </a:r>
          </a:p>
          <a:p>
            <a:pPr lvl="2"/>
            <a:r>
              <a:rPr lang="fr-FR" sz="1400" dirty="0"/>
              <a:t>PSA confirme son redressement</a:t>
            </a:r>
          </a:p>
          <a:p>
            <a:pPr lvl="3"/>
            <a:r>
              <a:rPr lang="fr-FR" sz="1400" dirty="0"/>
              <a:t>L’absorption d’Opel se passe plutôt bien mais accroît la concurrence entre marques, sites et nations</a:t>
            </a:r>
          </a:p>
          <a:p>
            <a:pPr lvl="3"/>
            <a:r>
              <a:rPr lang="fr-FR" sz="1400" dirty="0"/>
              <a:t>L’effet 3008 joue à plein et la 2008 produite à Mulhouse en bénéficie</a:t>
            </a:r>
          </a:p>
          <a:p>
            <a:pPr lvl="2"/>
            <a:r>
              <a:rPr lang="fr-FR" sz="1400" dirty="0"/>
              <a:t>Renault et l’Alliance entrent en crise</a:t>
            </a:r>
          </a:p>
          <a:p>
            <a:pPr lvl="3"/>
            <a:r>
              <a:rPr lang="fr-FR" sz="1400" dirty="0"/>
              <a:t>Le plan 2017 se révèle être à contre-temps</a:t>
            </a:r>
          </a:p>
          <a:p>
            <a:pPr lvl="3"/>
            <a:r>
              <a:rPr lang="fr-FR" sz="1400" dirty="0"/>
              <a:t>Nissan dévisse</a:t>
            </a:r>
          </a:p>
          <a:p>
            <a:pPr lvl="3"/>
            <a:r>
              <a:rPr lang="fr-FR" sz="1400" dirty="0"/>
              <a:t>Renault suit et les dirigeants intérimaires cultivent le déni</a:t>
            </a:r>
          </a:p>
          <a:p>
            <a:pPr lvl="3"/>
            <a:r>
              <a:rPr lang="fr-FR" sz="1400" dirty="0"/>
              <a:t>Douai se vide et la production française de Renault ne concerne plus que le VUL</a:t>
            </a:r>
          </a:p>
          <a:p>
            <a:pPr lvl="2"/>
            <a:r>
              <a:rPr lang="fr-FR" sz="1400" dirty="0"/>
              <a:t>Toyota va bien et la production française confirme son redressement de 2014-17 mais </a:t>
            </a:r>
            <a:r>
              <a:rPr lang="fr-FR" sz="1400" dirty="0" err="1"/>
              <a:t>Stellantis</a:t>
            </a:r>
            <a:r>
              <a:rPr lang="fr-FR" sz="1400" dirty="0"/>
              <a:t> et Renault n’entendent pas le pérenniser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8066B9-D57B-D98D-2102-A7A3302B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 proposé dans le cadre de la préparation du contrat de filière</a:t>
            </a:r>
          </a:p>
        </p:txBody>
      </p:sp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991EDBB6-0942-3938-0DE0-71424D7D6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347" y="428263"/>
            <a:ext cx="6602888" cy="57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0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F85558-2625-DAA4-880A-89B54070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fr-FR" sz="3700" b="1"/>
              <a:t>2018-2023 : </a:t>
            </a:r>
            <a:br>
              <a:rPr lang="fr-FR" sz="3700" b="1"/>
            </a:br>
            <a:r>
              <a:rPr lang="fr-FR" sz="3700" b="1"/>
              <a:t>d’abord la fin des hésitations puis le redoutable brouillage des pistes associé au COVID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353AB-AD15-39B3-4B57-55CE1BB5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anchor="t">
            <a:normAutofit/>
          </a:bodyPr>
          <a:lstStyle/>
          <a:p>
            <a:r>
              <a:rPr lang="fr-FR" sz="1700" dirty="0"/>
              <a:t>Le temps de la pandémie</a:t>
            </a:r>
          </a:p>
          <a:p>
            <a:pPr lvl="1"/>
            <a:r>
              <a:rPr lang="fr-FR" sz="1700" dirty="0"/>
              <a:t>2020 : </a:t>
            </a:r>
            <a:r>
              <a:rPr lang="fr-FR" sz="1700" dirty="0" err="1"/>
              <a:t>annus</a:t>
            </a:r>
            <a:r>
              <a:rPr lang="fr-FR" sz="1700" dirty="0"/>
              <a:t> </a:t>
            </a:r>
            <a:r>
              <a:rPr lang="fr-FR" sz="1700" dirty="0" err="1"/>
              <a:t>horribilis</a:t>
            </a:r>
            <a:endParaRPr lang="fr-FR" sz="1700" dirty="0"/>
          </a:p>
          <a:p>
            <a:pPr lvl="2"/>
            <a:r>
              <a:rPr lang="fr-FR" sz="1700" dirty="0"/>
              <a:t>On ne perd pas 500 000 mais 850 000 voiture en production</a:t>
            </a:r>
          </a:p>
          <a:p>
            <a:pPr lvl="3"/>
            <a:r>
              <a:rPr lang="fr-FR" sz="1700" dirty="0"/>
              <a:t>Double ou triple effet </a:t>
            </a:r>
            <a:r>
              <a:rPr lang="fr-FR" sz="1700" dirty="0" err="1"/>
              <a:t>kiss</a:t>
            </a:r>
            <a:r>
              <a:rPr lang="fr-FR" sz="1700" dirty="0"/>
              <a:t>-cool</a:t>
            </a:r>
          </a:p>
          <a:p>
            <a:pPr lvl="3"/>
            <a:r>
              <a:rPr lang="fr-FR" sz="1700" dirty="0"/>
              <a:t>Accentuation des délocalisations (2008,208, Clio 5)</a:t>
            </a:r>
          </a:p>
          <a:p>
            <a:pPr lvl="3"/>
            <a:r>
              <a:rPr lang="fr-FR" sz="1700" dirty="0"/>
              <a:t>Baisse du marché</a:t>
            </a:r>
          </a:p>
          <a:p>
            <a:pPr lvl="3"/>
            <a:r>
              <a:rPr lang="fr-FR" sz="1700" dirty="0"/>
              <a:t>Arbitrages défavorables</a:t>
            </a:r>
          </a:p>
          <a:p>
            <a:pPr lvl="2"/>
            <a:r>
              <a:rPr lang="fr-FR" sz="1700" dirty="0"/>
              <a:t>Marginalisation du site France nettement accentuée</a:t>
            </a:r>
          </a:p>
          <a:p>
            <a:pPr lvl="3"/>
            <a:r>
              <a:rPr lang="fr-FR" sz="1700" dirty="0"/>
              <a:t>Les effets volumes sont perdus par le site France</a:t>
            </a:r>
          </a:p>
          <a:p>
            <a:pPr lvl="3"/>
            <a:r>
              <a:rPr lang="fr-FR" sz="1700" dirty="0"/>
              <a:t>L’Espagne et le cluster Tchéquie-Slovaquie confirment leurs évolutions inverses </a:t>
            </a:r>
          </a:p>
          <a:p>
            <a:pPr lvl="3"/>
            <a:r>
              <a:rPr lang="fr-FR" sz="1700" dirty="0"/>
              <a:t>Le décollage de l’électrique favorable au site France au départ en raison de l’effet Zoé l’est de moins en moins</a:t>
            </a:r>
          </a:p>
          <a:p>
            <a:pPr lvl="1"/>
            <a:endParaRPr lang="fr-FR" sz="1700" dirty="0"/>
          </a:p>
          <a:p>
            <a:pPr lvl="1"/>
            <a:r>
              <a:rPr lang="fr-FR" sz="1700" dirty="0"/>
              <a:t>Depuis 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0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AAB973-1EB3-481D-83DA-C296ECCF51C2}"/>
</file>

<file path=customXml/itemProps2.xml><?xml version="1.0" encoding="utf-8"?>
<ds:datastoreItem xmlns:ds="http://schemas.openxmlformats.org/officeDocument/2006/customXml" ds:itemID="{7DBB5B70-5174-4111-8BCB-6F83CBBA3BD8}"/>
</file>

<file path=docProps/app.xml><?xml version="1.0" encoding="utf-8"?>
<Properties xmlns="http://schemas.openxmlformats.org/officeDocument/2006/extended-properties" xmlns:vt="http://schemas.openxmlformats.org/officeDocument/2006/docPropsVTypes">
  <TotalTime>6972</TotalTime>
  <Words>2245</Words>
  <Application>Microsoft Macintosh PowerPoint</Application>
  <PresentationFormat>Grand écran</PresentationFormat>
  <Paragraphs>373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Helv</vt:lpstr>
      <vt:lpstr>Thème Office</vt:lpstr>
      <vt:lpstr>  Faire de l'électrification un levier de réindustrialisation automobile pour la France :  quelles conditions faudrait-il réunir pour que ce credo (re)devienne réalité ?</vt:lpstr>
      <vt:lpstr>La question :   la voiture électrique sera-t-elle un accélérateur du déclin ou une aubaine à saisir pour l'industrie française?</vt:lpstr>
      <vt:lpstr>La thèse pessimiste de T. Pardi</vt:lpstr>
      <vt:lpstr>Ma thèse optimiste sous condition </vt:lpstr>
      <vt:lpstr>Deux temps</vt:lpstr>
      <vt:lpstr>Première Partie  Que s’est-il passé ces 6 dernières années ?  Quelle analyse utile pour aborder les années à venir peut-on en tirer ?</vt:lpstr>
      <vt:lpstr>2018-2023 :  d’abord la fin des hésitations puis le redoutable brouillage des pistes associé au COVID</vt:lpstr>
      <vt:lpstr>Diag proposé dans le cadre de la préparation du contrat de filière</vt:lpstr>
      <vt:lpstr>2018-2023 :  d’abord la fin des hésitations puis le redoutable brouillage des pistes associé au COVID</vt:lpstr>
      <vt:lpstr>Diag proposé dans le cadre de la préparation du contrat de filière</vt:lpstr>
      <vt:lpstr>Diag proposé dans le cadre de la préparation du contrat de filière</vt:lpstr>
      <vt:lpstr>La marginalisation du site France dans la production européenne</vt:lpstr>
      <vt:lpstr>La marginalisation du site France dans la production européenne</vt:lpstr>
      <vt:lpstr>2018-2023 :  d’abord la fin des hésitations puis le redoutable brouillage des pistes associé au COVID</vt:lpstr>
      <vt:lpstr>2018-2023 :  d’abord la fin des hésitations puis le redoutable brouillage des pistes associé au COVID</vt:lpstr>
      <vt:lpstr>Véhicules produits et annoncés pour les sites français</vt:lpstr>
      <vt:lpstr>L’enrichissement de l’écosystème français</vt:lpstr>
      <vt:lpstr>2018-2023 :  d’abord la fin des hésitations puis le redoutable brouillage des pistes associé au COVID</vt:lpstr>
      <vt:lpstr>Notre commerce extérieur de VEB se dégrade très vite et très amplement</vt:lpstr>
      <vt:lpstr>Notre commerce extérieur de VEB se dégrade très vite et très amplement</vt:lpstr>
      <vt:lpstr>2018-2023 :  d’abord la fin des hésitations puis le redoutable brouillage des pistes associé au COVID</vt:lpstr>
      <vt:lpstr>  Seconde Partie   Qu’attendre pour les années à venir ?  Quels objectifs peut se donner la filière et à quelles conditions pourront-ils être atteints ?  La descente aux enfers en 2024 et les chances de remonter la pente ?  </vt:lpstr>
      <vt:lpstr>En 2023</vt:lpstr>
      <vt:lpstr>En 2023</vt:lpstr>
      <vt:lpstr>Beaucoup de projections considèrent que l’on sera en 2028 plus près de la situation 2021 que de celle de 2016</vt:lpstr>
      <vt:lpstr>En 2023</vt:lpstr>
      <vt:lpstr>En 2023</vt:lpstr>
      <vt:lpstr>En 2024</vt:lpstr>
      <vt:lpstr>En 2024</vt:lpstr>
      <vt:lpstr>En 2024</vt:lpstr>
      <vt:lpstr>En 2024</vt:lpstr>
      <vt:lpstr>En 2024</vt:lpstr>
      <vt:lpstr>En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JULLIEN</dc:creator>
  <cp:lastModifiedBy>Bernard JULLIEN</cp:lastModifiedBy>
  <cp:revision>24</cp:revision>
  <dcterms:created xsi:type="dcterms:W3CDTF">2023-08-28T10:28:21Z</dcterms:created>
  <dcterms:modified xsi:type="dcterms:W3CDTF">2024-09-20T05:42:18Z</dcterms:modified>
</cp:coreProperties>
</file>