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67"/>
  </p:normalViewPr>
  <p:slideViewPr>
    <p:cSldViewPr snapToGrid="0">
      <p:cViewPr varScale="1">
        <p:scale>
          <a:sx n="91" d="100"/>
          <a:sy n="91" d="100"/>
        </p:scale>
        <p:origin x="19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9D5ED-6B83-BD4B-EDFF-EA0227A410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70CFC4-E7E7-668B-13E9-81E7F2018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0BAF639-CB93-83A9-D865-9C54E117199B}"/>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5CE763C1-9A05-8188-D696-9B1EFC6002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EC904D-89DF-1FCD-14D5-11D159E0F607}"/>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137885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2765D-6A1A-DFB4-0440-3C5A607A26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AD7B63-4FB2-D19D-5282-665885C4F78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D6004-3965-E1F9-56F2-0222C1847756}"/>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C542CEC8-BDF7-E80C-CA3E-22E15C06B0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0CA10D-E4CB-2F67-9CE9-E3E2C15569F4}"/>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310620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6A1E96-5B87-DBEF-6B7C-74F2978634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F210926-B264-3488-8093-DB3B190B41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20516-918F-8A98-9AA6-208833BFF437}"/>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1B8E78E9-7DF9-7CAB-A3D3-8E5C10A828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F75A1-7A72-6345-E7B0-75B61832A655}"/>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276162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EE026-C4D4-8C30-64F9-480C6809D1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56B21E-B436-822B-F9BA-C1233888A6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CBD12-204E-CEF1-8C9C-C765B091ED9E}"/>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F93B2D51-8BB8-7279-32E6-DB507D2D1F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CA669F-23F4-7771-26D7-C765B4B22FEB}"/>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104256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8344B-5125-1436-B499-337428032DC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65AF6A-5418-4896-97C3-AC236D319E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08CBB6-A156-3FEF-54ED-0FC82DC9517C}"/>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58A0CEAF-BE7B-6F52-7347-388C79E933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AC7F5E-835A-5E32-5327-2C5424933166}"/>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65511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33EDD-0272-9B1F-4279-052A74E186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364B08C-54E5-180C-8A52-D685FEF14CB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0811C6-6BA0-2168-98FB-C27E904134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C6059E-17CD-65EE-F4B6-51EE058D9513}"/>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6" name="Espace réservé du pied de page 5">
            <a:extLst>
              <a:ext uri="{FF2B5EF4-FFF2-40B4-BE49-F238E27FC236}">
                <a16:creationId xmlns:a16="http://schemas.microsoft.com/office/drawing/2014/main" id="{9DCA75E5-343B-53EB-25BE-0F059A4C7D4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A1B6B1-FDC2-915B-2056-726180278B88}"/>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390212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30BEB-E3E6-25B4-DB4B-8E2A16ACB3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FEFBA92-3003-8821-7A1C-852B5F4B1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108021-E526-132B-7C3E-0C13917DE36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ECE63AF-1954-089D-71DE-848A33FAB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7D7DC3-098C-9731-EA93-8542184BD66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FA7EADB-F8B1-BEBE-7ED5-CEED72CD5F5B}"/>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8" name="Espace réservé du pied de page 7">
            <a:extLst>
              <a:ext uri="{FF2B5EF4-FFF2-40B4-BE49-F238E27FC236}">
                <a16:creationId xmlns:a16="http://schemas.microsoft.com/office/drawing/2014/main" id="{B2BA677A-FBCA-42ED-6742-6CD4F7D8707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DEB59C5-19F5-CDC1-CD0A-88E3BF5840F9}"/>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71799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64362-E5FB-2908-F53A-F14E61A7B2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01F4E83-A94D-3CAB-CF9B-0BCA91BE6A4E}"/>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4" name="Espace réservé du pied de page 3">
            <a:extLst>
              <a:ext uri="{FF2B5EF4-FFF2-40B4-BE49-F238E27FC236}">
                <a16:creationId xmlns:a16="http://schemas.microsoft.com/office/drawing/2014/main" id="{D35A9D6C-AD10-35E9-FF4F-58B3147EE2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26C9FAF-D7B8-0EFD-745B-FD80974C637D}"/>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202064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E2CFB7-67E0-E92D-5EBE-861ADB0617CF}"/>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3" name="Espace réservé du pied de page 2">
            <a:extLst>
              <a:ext uri="{FF2B5EF4-FFF2-40B4-BE49-F238E27FC236}">
                <a16:creationId xmlns:a16="http://schemas.microsoft.com/office/drawing/2014/main" id="{DF993F14-EEAE-19CC-5849-A890D6D9DFF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2DF2F9-8993-0674-C57E-A75F8C8B9148}"/>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33599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D88E9-A3BA-AAE5-FA56-06D10E37CE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9C1A01-20B2-8F2B-E7BA-F0972FCF0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89ACC3E-E4B3-AA17-54E1-DE76D875E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DA219E-13B2-E452-BF41-7EA043061D85}"/>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6" name="Espace réservé du pied de page 5">
            <a:extLst>
              <a:ext uri="{FF2B5EF4-FFF2-40B4-BE49-F238E27FC236}">
                <a16:creationId xmlns:a16="http://schemas.microsoft.com/office/drawing/2014/main" id="{F86E7578-C93A-60FB-48A6-A3001DACC6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E613CD-C4E1-9444-4C84-34877DC3FBEB}"/>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252681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D3C77-D53F-30DD-3B6B-C550622046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4DB4849-A49F-67E0-00C4-7F56C41EDB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BB6C50B-6A98-20CD-601A-FE20D65C2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04520E-5968-9B23-ADE5-0C6D29603178}"/>
              </a:ext>
            </a:extLst>
          </p:cNvPr>
          <p:cNvSpPr>
            <a:spLocks noGrp="1"/>
          </p:cNvSpPr>
          <p:nvPr>
            <p:ph type="dt" sz="half" idx="10"/>
          </p:nvPr>
        </p:nvSpPr>
        <p:spPr/>
        <p:txBody>
          <a:bodyPr/>
          <a:lstStyle/>
          <a:p>
            <a:fld id="{60FFE61F-28C2-794F-AFC1-8A3B9C5621FF}" type="datetimeFigureOut">
              <a:rPr lang="fr-FR" smtClean="0"/>
              <a:t>19/06/2026</a:t>
            </a:fld>
            <a:endParaRPr lang="fr-FR"/>
          </a:p>
        </p:txBody>
      </p:sp>
      <p:sp>
        <p:nvSpPr>
          <p:cNvPr id="6" name="Espace réservé du pied de page 5">
            <a:extLst>
              <a:ext uri="{FF2B5EF4-FFF2-40B4-BE49-F238E27FC236}">
                <a16:creationId xmlns:a16="http://schemas.microsoft.com/office/drawing/2014/main" id="{8F114872-16C7-E7E9-B8FB-3737FC8B9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A246CF-CCB5-6956-E9AC-C62EB7129FD7}"/>
              </a:ext>
            </a:extLst>
          </p:cNvPr>
          <p:cNvSpPr>
            <a:spLocks noGrp="1"/>
          </p:cNvSpPr>
          <p:nvPr>
            <p:ph type="sldNum" sz="quarter" idx="12"/>
          </p:nvPr>
        </p:nvSpPr>
        <p:spPr/>
        <p:txBody>
          <a:bodyPr/>
          <a:lstStyle/>
          <a:p>
            <a:fld id="{8B4849CE-A529-264B-96FA-C389FF98FB1D}" type="slidenum">
              <a:rPr lang="fr-FR" smtClean="0"/>
              <a:t>‹N°›</a:t>
            </a:fld>
            <a:endParaRPr lang="fr-FR"/>
          </a:p>
        </p:txBody>
      </p:sp>
    </p:spTree>
    <p:extLst>
      <p:ext uri="{BB962C8B-B14F-4D97-AF65-F5344CB8AC3E}">
        <p14:creationId xmlns:p14="http://schemas.microsoft.com/office/powerpoint/2010/main" val="120557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C2A295-1F16-D757-2EF7-2385E533F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EB2FC2-0316-6BA1-B3D9-DF64EAB50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6B4A77-A4CF-D5D2-2FEB-A857B538B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FFE61F-28C2-794F-AFC1-8A3B9C5621FF}" type="datetimeFigureOut">
              <a:rPr lang="fr-FR" smtClean="0"/>
              <a:t>19/06/2026</a:t>
            </a:fld>
            <a:endParaRPr lang="fr-FR"/>
          </a:p>
        </p:txBody>
      </p:sp>
      <p:sp>
        <p:nvSpPr>
          <p:cNvPr id="5" name="Espace réservé du pied de page 4">
            <a:extLst>
              <a:ext uri="{FF2B5EF4-FFF2-40B4-BE49-F238E27FC236}">
                <a16:creationId xmlns:a16="http://schemas.microsoft.com/office/drawing/2014/main" id="{8750AFD7-5699-D4D9-E0E7-09865206B0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4FFF58C-90A6-D65E-14E5-ABEF3D8DC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4849CE-A529-264B-96FA-C389FF98FB1D}" type="slidenum">
              <a:rPr lang="fr-FR" smtClean="0"/>
              <a:t>‹N°›</a:t>
            </a:fld>
            <a:endParaRPr lang="fr-FR"/>
          </a:p>
        </p:txBody>
      </p:sp>
    </p:spTree>
    <p:extLst>
      <p:ext uri="{BB962C8B-B14F-4D97-AF65-F5344CB8AC3E}">
        <p14:creationId xmlns:p14="http://schemas.microsoft.com/office/powerpoint/2010/main" val="352320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1681D-30AA-6781-A45E-F9B0060D48FD}"/>
              </a:ext>
            </a:extLst>
          </p:cNvPr>
          <p:cNvSpPr>
            <a:spLocks noGrp="1"/>
          </p:cNvSpPr>
          <p:nvPr>
            <p:ph type="ctrTitle"/>
          </p:nvPr>
        </p:nvSpPr>
        <p:spPr/>
        <p:txBody>
          <a:bodyPr>
            <a:normAutofit/>
          </a:bodyPr>
          <a:lstStyle/>
          <a:p>
            <a:r>
              <a:rPr lang="fr-FR" sz="4400" dirty="0"/>
              <a:t>Faisons atterrir l’ADEME à Caen !</a:t>
            </a:r>
            <a:endParaRPr lang="fr-FR" dirty="0"/>
          </a:p>
        </p:txBody>
      </p:sp>
      <p:sp>
        <p:nvSpPr>
          <p:cNvPr id="3" name="Sous-titre 2">
            <a:extLst>
              <a:ext uri="{FF2B5EF4-FFF2-40B4-BE49-F238E27FC236}">
                <a16:creationId xmlns:a16="http://schemas.microsoft.com/office/drawing/2014/main" id="{9BD76758-8665-369B-6BA7-A7AFC3377DC3}"/>
              </a:ext>
            </a:extLst>
          </p:cNvPr>
          <p:cNvSpPr>
            <a:spLocks noGrp="1"/>
          </p:cNvSpPr>
          <p:nvPr>
            <p:ph type="subTitle" idx="1"/>
          </p:nvPr>
        </p:nvSpPr>
        <p:spPr/>
        <p:txBody>
          <a:bodyPr/>
          <a:lstStyle/>
          <a:p>
            <a:endParaRPr lang="fr-FR" dirty="0"/>
          </a:p>
          <a:p>
            <a:r>
              <a:rPr lang="fr-FR" dirty="0"/>
              <a:t>IHEDATE – Caen 19 juin 2026</a:t>
            </a:r>
          </a:p>
        </p:txBody>
      </p:sp>
    </p:spTree>
    <p:extLst>
      <p:ext uri="{BB962C8B-B14F-4D97-AF65-F5344CB8AC3E}">
        <p14:creationId xmlns:p14="http://schemas.microsoft.com/office/powerpoint/2010/main" val="244767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76E24-E313-D1FE-579F-A9AE1F50EE48}"/>
              </a:ext>
            </a:extLst>
          </p:cNvPr>
          <p:cNvSpPr>
            <a:spLocks noGrp="1"/>
          </p:cNvSpPr>
          <p:nvPr>
            <p:ph type="title"/>
          </p:nvPr>
        </p:nvSpPr>
        <p:spPr/>
        <p:txBody>
          <a:bodyPr/>
          <a:lstStyle/>
          <a:p>
            <a:r>
              <a:rPr lang="fr-FR" b="1"/>
              <a:t>Scénario 1 : Génération Frugale</a:t>
            </a:r>
            <a:endParaRPr lang="fr-FR" dirty="0"/>
          </a:p>
        </p:txBody>
      </p:sp>
      <p:sp>
        <p:nvSpPr>
          <p:cNvPr id="3" name="Espace réservé du contenu 2">
            <a:extLst>
              <a:ext uri="{FF2B5EF4-FFF2-40B4-BE49-F238E27FC236}">
                <a16:creationId xmlns:a16="http://schemas.microsoft.com/office/drawing/2014/main" id="{51FDC1AC-0D08-F0D9-A798-14CB1049DF63}"/>
              </a:ext>
            </a:extLst>
          </p:cNvPr>
          <p:cNvSpPr>
            <a:spLocks noGrp="1"/>
          </p:cNvSpPr>
          <p:nvPr>
            <p:ph idx="1"/>
          </p:nvPr>
        </p:nvSpPr>
        <p:spPr/>
        <p:txBody>
          <a:bodyPr>
            <a:normAutofit fontScale="70000" lnSpcReduction="20000"/>
          </a:bodyPr>
          <a:lstStyle/>
          <a:p>
            <a:endParaRPr lang="fr-FR" b="1"/>
          </a:p>
          <a:p>
            <a:r>
              <a:rPr lang="fr-FR"/>
              <a:t>Opposé à la culture consumériste de la société actuelle, le scénario Génération Frugale est à la fois le plus sobre et le plus radical. Il se base sur un changement massif des comportements menant à une baisse drastique de la consommation. Sur le plan énergétique, la consommation serait réduite de 55 % par rapport au niveau observé en 2015.</a:t>
            </a:r>
          </a:p>
          <a:p>
            <a:r>
              <a:rPr lang="fr-FR"/>
              <a:t>Pour y parvenir, l’ADEME préconise une forte réduction de la mobilité. Les kilomètres parcourus par personne seraient ainsi réduits d’un tiers tandis que la moitié des trajets seraient réalisés à pied ou à vélo avec un fort retrait de la voiture et de l’avion.</a:t>
            </a:r>
          </a:p>
          <a:p>
            <a:r>
              <a:rPr lang="fr-FR"/>
              <a:t>Appelant à « </a:t>
            </a:r>
            <a:r>
              <a:rPr lang="fr-FR" i="1"/>
              <a:t>sanctuariser</a:t>
            </a:r>
            <a:r>
              <a:rPr lang="fr-FR"/>
              <a:t> » la nature, à développer le low-tech et à généraliser la rénovation énergétique des bâtiments, ce premier scénario appelle aussi à diviser par trois la consommation de viande pour limiter d’autant les gaz à effet de serre.</a:t>
            </a:r>
          </a:p>
          <a:p>
            <a:r>
              <a:rPr lang="fr-FR"/>
              <a:t>Pour l’ADEME, la mise en œuvre d’un tel scénario doit toutefois recourir à la « </a:t>
            </a:r>
            <a:r>
              <a:rPr lang="fr-FR" i="1"/>
              <a:t>contrainte</a:t>
            </a:r>
            <a:r>
              <a:rPr lang="fr-FR"/>
              <a:t> », notamment via la règlementation et le mécanisme des quotas. Une transition radicale susceptible de créer des « </a:t>
            </a:r>
            <a:r>
              <a:rPr lang="fr-FR" i="1"/>
              <a:t>clivages forts, voire violents</a:t>
            </a:r>
            <a:r>
              <a:rPr lang="fr-FR"/>
              <a:t> » au sein de la société.</a:t>
            </a:r>
          </a:p>
          <a:p>
            <a:endParaRPr lang="fr-FR" dirty="0"/>
          </a:p>
        </p:txBody>
      </p:sp>
      <p:pic>
        <p:nvPicPr>
          <p:cNvPr id="4" name="Image 3">
            <a:extLst>
              <a:ext uri="{FF2B5EF4-FFF2-40B4-BE49-F238E27FC236}">
                <a16:creationId xmlns:a16="http://schemas.microsoft.com/office/drawing/2014/main" id="{182DF262-5B3B-684E-18B4-6A82A55CC25B}"/>
              </a:ext>
            </a:extLst>
          </p:cNvPr>
          <p:cNvPicPr>
            <a:picLocks noChangeAspect="1"/>
          </p:cNvPicPr>
          <p:nvPr/>
        </p:nvPicPr>
        <p:blipFill>
          <a:blip r:embed="rId2"/>
          <a:stretch>
            <a:fillRect/>
          </a:stretch>
        </p:blipFill>
        <p:spPr>
          <a:xfrm>
            <a:off x="8455269" y="814388"/>
            <a:ext cx="2278380" cy="1139190"/>
          </a:xfrm>
          <a:prstGeom prst="rect">
            <a:avLst/>
          </a:prstGeom>
        </p:spPr>
      </p:pic>
    </p:spTree>
    <p:extLst>
      <p:ext uri="{BB962C8B-B14F-4D97-AF65-F5344CB8AC3E}">
        <p14:creationId xmlns:p14="http://schemas.microsoft.com/office/powerpoint/2010/main" val="3811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12DF8-A040-3707-DEDA-D8701DF651ED}"/>
              </a:ext>
            </a:extLst>
          </p:cNvPr>
          <p:cNvSpPr>
            <a:spLocks noGrp="1"/>
          </p:cNvSpPr>
          <p:nvPr>
            <p:ph type="title"/>
          </p:nvPr>
        </p:nvSpPr>
        <p:spPr/>
        <p:txBody>
          <a:bodyPr/>
          <a:lstStyle/>
          <a:p>
            <a:r>
              <a:rPr lang="fr-FR" b="1"/>
              <a:t>Scénario 2 : coopérations territoriales</a:t>
            </a:r>
            <a:endParaRPr lang="fr-FR" dirty="0"/>
          </a:p>
        </p:txBody>
      </p:sp>
      <p:sp>
        <p:nvSpPr>
          <p:cNvPr id="3" name="Espace réservé du contenu 2">
            <a:extLst>
              <a:ext uri="{FF2B5EF4-FFF2-40B4-BE49-F238E27FC236}">
                <a16:creationId xmlns:a16="http://schemas.microsoft.com/office/drawing/2014/main" id="{9AD83DB2-FE2A-225E-7FC2-B2A54F9E8AC1}"/>
              </a:ext>
            </a:extLst>
          </p:cNvPr>
          <p:cNvSpPr>
            <a:spLocks noGrp="1"/>
          </p:cNvSpPr>
          <p:nvPr>
            <p:ph idx="1"/>
          </p:nvPr>
        </p:nvSpPr>
        <p:spPr/>
        <p:txBody>
          <a:bodyPr>
            <a:normAutofit fontScale="85000" lnSpcReduction="10000"/>
          </a:bodyPr>
          <a:lstStyle/>
          <a:p>
            <a:endParaRPr lang="fr-FR" b="1"/>
          </a:p>
          <a:p>
            <a:r>
              <a:rPr lang="fr-FR"/>
              <a:t>Dans la lignée du premier scénario, « coopérations territoriales » se veut un peu moins radical. L’urbanisation serait totalement repensée. Préférées aux grandes agglomérations, les villes moyennes, rebaptisées « villes du quart d’heure », permettraient de créer des écosystèmes plus réduits. </a:t>
            </a:r>
          </a:p>
          <a:p>
            <a:r>
              <a:rPr lang="fr-FR"/>
              <a:t>En matière de transport, le scénario évoque une « </a:t>
            </a:r>
            <a:r>
              <a:rPr lang="fr-FR" i="1"/>
              <a:t>mobilité maîtrisée</a:t>
            </a:r>
            <a:r>
              <a:rPr lang="fr-FR"/>
              <a:t> » où la création d’écosystème locaux faciliterait le développement de transport en commun efficace et de nouvelles formes de mobilité (vélo-cargo, mini voitures). Le nombre de kilomètres parcourus par personne serait réduit de 17 % et près de la moitié des trajets seraient réalisés à pied ou à vélo. Dans le transport de marchandises, la « réindustrialisation » permettrait de réduire les volumes et les distances parcourues avec une part doublée pour le ferroviaire et le fluvial.</a:t>
            </a:r>
          </a:p>
          <a:p>
            <a:endParaRPr lang="fr-FR" dirty="0"/>
          </a:p>
        </p:txBody>
      </p:sp>
      <p:pic>
        <p:nvPicPr>
          <p:cNvPr id="4" name="Image 3">
            <a:extLst>
              <a:ext uri="{FF2B5EF4-FFF2-40B4-BE49-F238E27FC236}">
                <a16:creationId xmlns:a16="http://schemas.microsoft.com/office/drawing/2014/main" id="{D32A115B-68F4-1FE8-B49F-6168182D2886}"/>
              </a:ext>
            </a:extLst>
          </p:cNvPr>
          <p:cNvPicPr>
            <a:picLocks noChangeAspect="1"/>
          </p:cNvPicPr>
          <p:nvPr/>
        </p:nvPicPr>
        <p:blipFill>
          <a:blip r:embed="rId2"/>
          <a:stretch>
            <a:fillRect/>
          </a:stretch>
        </p:blipFill>
        <p:spPr>
          <a:xfrm>
            <a:off x="9889685" y="687388"/>
            <a:ext cx="1612900" cy="1003300"/>
          </a:xfrm>
          <a:prstGeom prst="rect">
            <a:avLst/>
          </a:prstGeom>
        </p:spPr>
      </p:pic>
    </p:spTree>
    <p:extLst>
      <p:ext uri="{BB962C8B-B14F-4D97-AF65-F5344CB8AC3E}">
        <p14:creationId xmlns:p14="http://schemas.microsoft.com/office/powerpoint/2010/main" val="306594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1DAC7-15B9-56B4-C08C-26D88A8E1F46}"/>
              </a:ext>
            </a:extLst>
          </p:cNvPr>
          <p:cNvSpPr>
            <a:spLocks noGrp="1"/>
          </p:cNvSpPr>
          <p:nvPr>
            <p:ph type="title"/>
          </p:nvPr>
        </p:nvSpPr>
        <p:spPr/>
        <p:txBody>
          <a:bodyPr/>
          <a:lstStyle/>
          <a:p>
            <a:r>
              <a:rPr lang="fr-FR" b="1" dirty="0"/>
              <a:t>Scénario 3 : technologies vertes</a:t>
            </a:r>
            <a:br>
              <a:rPr lang="fr-FR" b="1" dirty="0"/>
            </a:br>
            <a:endParaRPr lang="fr-FR" dirty="0"/>
          </a:p>
        </p:txBody>
      </p:sp>
      <p:sp>
        <p:nvSpPr>
          <p:cNvPr id="3" name="Espace réservé du contenu 2">
            <a:extLst>
              <a:ext uri="{FF2B5EF4-FFF2-40B4-BE49-F238E27FC236}">
                <a16:creationId xmlns:a16="http://schemas.microsoft.com/office/drawing/2014/main" id="{5FA10D02-C583-FFAB-F780-46EF0CBC4BF4}"/>
              </a:ext>
            </a:extLst>
          </p:cNvPr>
          <p:cNvSpPr>
            <a:spLocks noGrp="1"/>
          </p:cNvSpPr>
          <p:nvPr>
            <p:ph idx="1"/>
          </p:nvPr>
        </p:nvSpPr>
        <p:spPr/>
        <p:txBody>
          <a:bodyPr/>
          <a:lstStyle/>
          <a:p>
            <a:r>
              <a:rPr lang="fr-FR" dirty="0"/>
              <a:t>Axé sur l’innovation, le troisième scénario établi par l’ADEME mise sur la technologie pour optimiser les performances et la décarbonation dans tous les secteurs sans avoir à changer fondamentalement les comportements.</a:t>
            </a:r>
          </a:p>
          <a:p>
            <a:r>
              <a:rPr lang="fr-FR" dirty="0"/>
              <a:t>Pour la mobilité, cette croissance verte se traduirait par le développement du covoiturage, des infrastructures et une électrification massive des transports. Les km parcourus par les personnes augmenteraient de 13 % tandis que les déplacements à pied ou à vélo représenteraient 30 % des trajets.</a:t>
            </a:r>
          </a:p>
          <a:p>
            <a:endParaRPr lang="fr-FR" dirty="0"/>
          </a:p>
        </p:txBody>
      </p:sp>
      <p:pic>
        <p:nvPicPr>
          <p:cNvPr id="4" name="Image 3">
            <a:extLst>
              <a:ext uri="{FF2B5EF4-FFF2-40B4-BE49-F238E27FC236}">
                <a16:creationId xmlns:a16="http://schemas.microsoft.com/office/drawing/2014/main" id="{2534D599-99A6-CC16-23F3-061797199367}"/>
              </a:ext>
            </a:extLst>
          </p:cNvPr>
          <p:cNvPicPr>
            <a:picLocks noChangeAspect="1"/>
          </p:cNvPicPr>
          <p:nvPr/>
        </p:nvPicPr>
        <p:blipFill>
          <a:blip r:embed="rId2"/>
          <a:stretch>
            <a:fillRect/>
          </a:stretch>
        </p:blipFill>
        <p:spPr>
          <a:xfrm>
            <a:off x="9027942" y="365125"/>
            <a:ext cx="1676400" cy="1130300"/>
          </a:xfrm>
          <a:prstGeom prst="rect">
            <a:avLst/>
          </a:prstGeom>
        </p:spPr>
      </p:pic>
    </p:spTree>
    <p:extLst>
      <p:ext uri="{BB962C8B-B14F-4D97-AF65-F5344CB8AC3E}">
        <p14:creationId xmlns:p14="http://schemas.microsoft.com/office/powerpoint/2010/main" val="143513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F62FC-9705-D023-3C28-5C9D965C3266}"/>
              </a:ext>
            </a:extLst>
          </p:cNvPr>
          <p:cNvSpPr>
            <a:spLocks noGrp="1"/>
          </p:cNvSpPr>
          <p:nvPr>
            <p:ph type="title"/>
          </p:nvPr>
        </p:nvSpPr>
        <p:spPr/>
        <p:txBody>
          <a:bodyPr/>
          <a:lstStyle/>
          <a:p>
            <a:r>
              <a:rPr lang="fr-FR" b="1" dirty="0"/>
              <a:t>Scénario 4 : pari réparateur</a:t>
            </a:r>
            <a:br>
              <a:rPr lang="fr-FR" b="1" dirty="0"/>
            </a:br>
            <a:endParaRPr lang="fr-FR" dirty="0"/>
          </a:p>
        </p:txBody>
      </p:sp>
      <p:sp>
        <p:nvSpPr>
          <p:cNvPr id="3" name="Espace réservé du contenu 2">
            <a:extLst>
              <a:ext uri="{FF2B5EF4-FFF2-40B4-BE49-F238E27FC236}">
                <a16:creationId xmlns:a16="http://schemas.microsoft.com/office/drawing/2014/main" id="{5C8F70DB-43A7-3D9C-896A-AAC40F1568DC}"/>
              </a:ext>
            </a:extLst>
          </p:cNvPr>
          <p:cNvSpPr>
            <a:spLocks noGrp="1"/>
          </p:cNvSpPr>
          <p:nvPr>
            <p:ph idx="1"/>
          </p:nvPr>
        </p:nvSpPr>
        <p:spPr/>
        <p:txBody>
          <a:bodyPr>
            <a:normAutofit fontScale="92500"/>
          </a:bodyPr>
          <a:lstStyle/>
          <a:p>
            <a:r>
              <a:rPr lang="fr-FR" dirty="0"/>
              <a:t>Basé sur la sauvegarde des modes de vie et la consommation de masse, le quatrième scénario repose sur une exploitation « </a:t>
            </a:r>
            <a:r>
              <a:rPr lang="fr-FR" i="1" dirty="0"/>
              <a:t>à leur maximum</a:t>
            </a:r>
            <a:r>
              <a:rPr lang="fr-FR" dirty="0"/>
              <a:t> » des ressources naturelles.</a:t>
            </a:r>
          </a:p>
          <a:p>
            <a:r>
              <a:rPr lang="fr-FR" dirty="0"/>
              <a:t>Ici, les habitudes de consommation ne changent quasiment pas et la société poursuit son développement en s’appuyant sur des technologies de captage et de stockage du CO2 pour limiter les émissions de gaz à effet de serre.</a:t>
            </a:r>
          </a:p>
          <a:p>
            <a:r>
              <a:rPr lang="fr-FR" dirty="0"/>
              <a:t>En matière de mobilité, cette course à la consommation entraine une forte augmentation des mobilités. Le nombre de kilomètres parcourus par personne grimperait ainsi de 28 % tandis que les trajets à pied et à vélo ne représenteraient que 20 % des déplacements. </a:t>
            </a:r>
          </a:p>
          <a:p>
            <a:endParaRPr lang="fr-FR" dirty="0"/>
          </a:p>
        </p:txBody>
      </p:sp>
      <p:pic>
        <p:nvPicPr>
          <p:cNvPr id="4" name="Image 3">
            <a:extLst>
              <a:ext uri="{FF2B5EF4-FFF2-40B4-BE49-F238E27FC236}">
                <a16:creationId xmlns:a16="http://schemas.microsoft.com/office/drawing/2014/main" id="{96DB39A3-CDB7-FFF5-AB6B-E30EB99B859A}"/>
              </a:ext>
            </a:extLst>
          </p:cNvPr>
          <p:cNvPicPr>
            <a:picLocks noChangeAspect="1"/>
          </p:cNvPicPr>
          <p:nvPr/>
        </p:nvPicPr>
        <p:blipFill>
          <a:blip r:embed="rId2"/>
          <a:stretch>
            <a:fillRect/>
          </a:stretch>
        </p:blipFill>
        <p:spPr>
          <a:xfrm>
            <a:off x="8272389" y="450056"/>
            <a:ext cx="1752600" cy="1155700"/>
          </a:xfrm>
          <a:prstGeom prst="rect">
            <a:avLst/>
          </a:prstGeom>
        </p:spPr>
      </p:pic>
    </p:spTree>
    <p:extLst>
      <p:ext uri="{BB962C8B-B14F-4D97-AF65-F5344CB8AC3E}">
        <p14:creationId xmlns:p14="http://schemas.microsoft.com/office/powerpoint/2010/main" val="238019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8B5A4B-6F1F-7D77-6BCA-4C5C16339FA3}"/>
              </a:ext>
            </a:extLst>
          </p:cNvPr>
          <p:cNvPicPr>
            <a:picLocks noChangeAspect="1"/>
          </p:cNvPicPr>
          <p:nvPr/>
        </p:nvPicPr>
        <p:blipFill>
          <a:blip r:embed="rId2"/>
          <a:stretch>
            <a:fillRect/>
          </a:stretch>
        </p:blipFill>
        <p:spPr>
          <a:xfrm>
            <a:off x="1049044" y="1"/>
            <a:ext cx="10093911" cy="6858000"/>
          </a:xfrm>
          <a:prstGeom prst="rect">
            <a:avLst/>
          </a:prstGeom>
        </p:spPr>
      </p:pic>
    </p:spTree>
    <p:extLst>
      <p:ext uri="{BB962C8B-B14F-4D97-AF65-F5344CB8AC3E}">
        <p14:creationId xmlns:p14="http://schemas.microsoft.com/office/powerpoint/2010/main" val="366507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A3963-AA2A-1EA2-FC79-7F383DBB5696}"/>
              </a:ext>
            </a:extLst>
          </p:cNvPr>
          <p:cNvSpPr>
            <a:spLocks noGrp="1"/>
          </p:cNvSpPr>
          <p:nvPr>
            <p:ph type="title"/>
          </p:nvPr>
        </p:nvSpPr>
        <p:spPr/>
        <p:txBody>
          <a:bodyPr/>
          <a:lstStyle/>
          <a:p>
            <a:r>
              <a:rPr lang="fr-FR" dirty="0"/>
              <a:t>Faire atterrir à Caen</a:t>
            </a:r>
          </a:p>
        </p:txBody>
      </p:sp>
      <p:sp>
        <p:nvSpPr>
          <p:cNvPr id="3" name="Espace réservé du contenu 2">
            <a:extLst>
              <a:ext uri="{FF2B5EF4-FFF2-40B4-BE49-F238E27FC236}">
                <a16:creationId xmlns:a16="http://schemas.microsoft.com/office/drawing/2014/main" id="{A19282FF-1FAB-3E38-E89C-8CC9135FCB0B}"/>
              </a:ext>
            </a:extLst>
          </p:cNvPr>
          <p:cNvSpPr>
            <a:spLocks noGrp="1"/>
          </p:cNvSpPr>
          <p:nvPr>
            <p:ph idx="1"/>
          </p:nvPr>
        </p:nvSpPr>
        <p:spPr/>
        <p:txBody>
          <a:bodyPr/>
          <a:lstStyle/>
          <a:p>
            <a:r>
              <a:rPr lang="fr-FR" dirty="0"/>
              <a:t>Chaque scénario a des conséquences sur l’espace public, les logements, les services, les mobilités, la présence du vivant dans la ville.</a:t>
            </a:r>
          </a:p>
          <a:p>
            <a:r>
              <a:rPr lang="fr-FR" dirty="0"/>
              <a:t>Chaque groupe se saisit d’un scénario et projette le scénario sur l’un des espaces que vous avez visité hier en donnant une vision plausible de ses conséquences urbaines.</a:t>
            </a:r>
          </a:p>
          <a:p>
            <a:r>
              <a:rPr lang="fr-FR" dirty="0"/>
              <a:t>Si possible, le groupe utilise une application d’AI pour produire une image de synthèse de leur proposition qui pourra servir de support à la restitution.</a:t>
            </a:r>
          </a:p>
        </p:txBody>
      </p:sp>
    </p:spTree>
    <p:extLst>
      <p:ext uri="{BB962C8B-B14F-4D97-AF65-F5344CB8AC3E}">
        <p14:creationId xmlns:p14="http://schemas.microsoft.com/office/powerpoint/2010/main" val="753294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9" ma:contentTypeDescription="Crée un document." ma:contentTypeScope="" ma:versionID="01c28d7e562030b6f94e0a8473726d8e">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dbf580dc9218dd3cf9c85e5315f946b5"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90140010-0AE6-4DEA-917B-FAB01BD8D0B8}"/>
</file>

<file path=customXml/itemProps2.xml><?xml version="1.0" encoding="utf-8"?>
<ds:datastoreItem xmlns:ds="http://schemas.openxmlformats.org/officeDocument/2006/customXml" ds:itemID="{09B262CF-C03F-4752-9D65-D13EDEB3F84B}"/>
</file>

<file path=customXml/itemProps3.xml><?xml version="1.0" encoding="utf-8"?>
<ds:datastoreItem xmlns:ds="http://schemas.openxmlformats.org/officeDocument/2006/customXml" ds:itemID="{06FDDE7F-D2C7-4F71-92C0-E5E66C742BD6}"/>
</file>

<file path=docProps/app.xml><?xml version="1.0" encoding="utf-8"?>
<Properties xmlns="http://schemas.openxmlformats.org/officeDocument/2006/extended-properties" xmlns:vt="http://schemas.openxmlformats.org/officeDocument/2006/docPropsVTypes">
  <TotalTime>16</TotalTime>
  <Words>662</Words>
  <Application>Microsoft Macintosh PowerPoint</Application>
  <PresentationFormat>Grand écran</PresentationFormat>
  <Paragraphs>24</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Aptos</vt:lpstr>
      <vt:lpstr>Aptos Display</vt:lpstr>
      <vt:lpstr>Arial</vt:lpstr>
      <vt:lpstr>Thème Office</vt:lpstr>
      <vt:lpstr>Faisons atterrir l’ADEME à Caen !</vt:lpstr>
      <vt:lpstr>Scénario 1 : Génération Frugale</vt:lpstr>
      <vt:lpstr>Scénario 2 : coopérations territoriales</vt:lpstr>
      <vt:lpstr>Scénario 3 : technologies vertes </vt:lpstr>
      <vt:lpstr>Scénario 4 : pari réparateur </vt:lpstr>
      <vt:lpstr>Présentation PowerPoint</vt:lpstr>
      <vt:lpstr>Faire atterrir à Caen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Philippe Estebe</dc:creator>
  <cp:lastModifiedBy>Philippe Estebe</cp:lastModifiedBy>
  <cp:revision>2</cp:revision>
  <dcterms:created xsi:type="dcterms:W3CDTF">2026-06-19T05:22:09Z</dcterms:created>
  <dcterms:modified xsi:type="dcterms:W3CDTF">2026-06-19T05:39:08Z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