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Financement%20des%20transports%20CCTN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Financement%20des%20transports%20CCTN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\Documents\IHEDATE\Financement%20des%20infrastructures%202019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chart>
    <c:title/>
    <c:plotArea>
      <c:layout/>
      <c:pieChart>
        <c:varyColors val="1"/>
        <c:ser>
          <c:idx val="0"/>
          <c:order val="0"/>
          <c:tx>
            <c:strRef>
              <c:f>Feuil1!$R$12</c:f>
              <c:strCache>
                <c:ptCount val="1"/>
                <c:pt idx="0">
                  <c:v>Dépense courante APU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Feuil1!$S$11:$X$11</c:f>
              <c:strCache>
                <c:ptCount val="6"/>
                <c:pt idx="0">
                  <c:v>Route</c:v>
                </c:pt>
                <c:pt idx="1">
                  <c:v>Fer</c:v>
                </c:pt>
                <c:pt idx="2">
                  <c:v>Fluvial</c:v>
                </c:pt>
                <c:pt idx="3">
                  <c:v>Aérien</c:v>
                </c:pt>
                <c:pt idx="4">
                  <c:v>Mer</c:v>
                </c:pt>
                <c:pt idx="5">
                  <c:v>TCU-AR</c:v>
                </c:pt>
              </c:strCache>
            </c:strRef>
          </c:cat>
          <c:val>
            <c:numRef>
              <c:f>Feuil1!$S$12:$X$12</c:f>
              <c:numCache>
                <c:formatCode>General</c:formatCode>
                <c:ptCount val="6"/>
                <c:pt idx="0">
                  <c:v>56.25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15.625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Composition</a:t>
            </a:r>
            <a:r>
              <a:rPr lang="fr-FR" baseline="0" dirty="0" smtClean="0"/>
              <a:t> </a:t>
            </a:r>
            <a:r>
              <a:rPr lang="fr-FR" dirty="0" smtClean="0"/>
              <a:t>des </a:t>
            </a:r>
            <a:r>
              <a:rPr lang="fr-FR" dirty="0"/>
              <a:t>investissements en </a:t>
            </a:r>
            <a:r>
              <a:rPr lang="fr-FR" dirty="0" smtClean="0"/>
              <a:t>infrastructures</a:t>
            </a:r>
            <a:endParaRPr lang="fr-FR" dirty="0"/>
          </a:p>
        </c:rich>
      </c:tx>
      <c:layout>
        <c:manualLayout>
          <c:xMode val="edge"/>
          <c:yMode val="edge"/>
          <c:x val="0.1297954135933904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Feuil1!$N$98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Feuil1!$O$97:$R$97</c:f>
              <c:strCache>
                <c:ptCount val="4"/>
                <c:pt idx="0">
                  <c:v>Réseau routier</c:v>
                </c:pt>
                <c:pt idx="1">
                  <c:v>Réseau ferré principal</c:v>
                </c:pt>
                <c:pt idx="2">
                  <c:v>TCU</c:v>
                </c:pt>
                <c:pt idx="3">
                  <c:v>Autres infras</c:v>
                </c:pt>
              </c:strCache>
            </c:strRef>
          </c:cat>
          <c:val>
            <c:numRef>
              <c:f>Feuil1!$O$98:$R$98</c:f>
              <c:numCache>
                <c:formatCode>General</c:formatCode>
                <c:ptCount val="4"/>
                <c:pt idx="0">
                  <c:v>71.8</c:v>
                </c:pt>
                <c:pt idx="1">
                  <c:v>15.4</c:v>
                </c:pt>
                <c:pt idx="2">
                  <c:v>6.4</c:v>
                </c:pt>
                <c:pt idx="3">
                  <c:v>6.4</c:v>
                </c:pt>
              </c:numCache>
            </c:numRef>
          </c:val>
        </c:ser>
        <c:ser>
          <c:idx val="1"/>
          <c:order val="1"/>
          <c:tx>
            <c:strRef>
              <c:f>Feuil1!$N$99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Feuil1!$O$97:$R$97</c:f>
              <c:strCache>
                <c:ptCount val="4"/>
                <c:pt idx="0">
                  <c:v>Réseau routier</c:v>
                </c:pt>
                <c:pt idx="1">
                  <c:v>Réseau ferré principal</c:v>
                </c:pt>
                <c:pt idx="2">
                  <c:v>TCU</c:v>
                </c:pt>
                <c:pt idx="3">
                  <c:v>Autres infras</c:v>
                </c:pt>
              </c:strCache>
            </c:strRef>
          </c:cat>
          <c:val>
            <c:numRef>
              <c:f>Feuil1!$O$99:$R$99</c:f>
              <c:numCache>
                <c:formatCode>General</c:formatCode>
                <c:ptCount val="4"/>
                <c:pt idx="0">
                  <c:v>45.8</c:v>
                </c:pt>
                <c:pt idx="1">
                  <c:v>18.600000000000001</c:v>
                </c:pt>
                <c:pt idx="2">
                  <c:v>28.7</c:v>
                </c:pt>
                <c:pt idx="3">
                  <c:v>6.9</c:v>
                </c:pt>
              </c:numCache>
            </c:numRef>
          </c:val>
        </c:ser>
        <c:axId val="159044352"/>
        <c:axId val="159045888"/>
      </c:barChart>
      <c:catAx>
        <c:axId val="159044352"/>
        <c:scaling>
          <c:orientation val="minMax"/>
        </c:scaling>
        <c:axPos val="b"/>
        <c:majorTickMark val="none"/>
        <c:tickLblPos val="nextTo"/>
        <c:crossAx val="159045888"/>
        <c:crosses val="autoZero"/>
        <c:auto val="1"/>
        <c:lblAlgn val="ctr"/>
        <c:lblOffset val="100"/>
      </c:catAx>
      <c:valAx>
        <c:axId val="1590458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90443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autoTitleDeleted val="1"/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Feuil1!$I$114:$I$120</c:f>
              <c:strCache>
                <c:ptCount val="7"/>
                <c:pt idx="0">
                  <c:v>Route hors TICPE</c:v>
                </c:pt>
                <c:pt idx="1">
                  <c:v>Fer</c:v>
                </c:pt>
                <c:pt idx="2">
                  <c:v>VN</c:v>
                </c:pt>
                <c:pt idx="3">
                  <c:v>Transport aérien</c:v>
                </c:pt>
                <c:pt idx="4">
                  <c:v>Ports</c:v>
                </c:pt>
                <c:pt idx="5">
                  <c:v>TICPE</c:v>
                </c:pt>
                <c:pt idx="6">
                  <c:v>Versement transport</c:v>
                </c:pt>
              </c:strCache>
            </c:strRef>
          </c:cat>
          <c:val>
            <c:numRef>
              <c:f>Feuil1!$J$114:$J$120</c:f>
              <c:numCache>
                <c:formatCode>General</c:formatCode>
                <c:ptCount val="7"/>
                <c:pt idx="0">
                  <c:v>6805</c:v>
                </c:pt>
                <c:pt idx="1">
                  <c:v>452</c:v>
                </c:pt>
                <c:pt idx="2">
                  <c:v>158</c:v>
                </c:pt>
                <c:pt idx="3">
                  <c:v>3581</c:v>
                </c:pt>
                <c:pt idx="4">
                  <c:v>15</c:v>
                </c:pt>
                <c:pt idx="5">
                  <c:v>32778</c:v>
                </c:pt>
                <c:pt idx="6">
                  <c:v>8855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Dépense courante totale  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Feuil1!$R$6</c:f>
              <c:strCache>
                <c:ptCount val="1"/>
                <c:pt idx="0">
                  <c:v>Dépense courante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Feuil1!$S$4:$X$4</c:f>
              <c:strCache>
                <c:ptCount val="6"/>
                <c:pt idx="0">
                  <c:v>Route</c:v>
                </c:pt>
                <c:pt idx="1">
                  <c:v>Fer</c:v>
                </c:pt>
                <c:pt idx="2">
                  <c:v>Fluvial</c:v>
                </c:pt>
                <c:pt idx="3">
                  <c:v>Aérien</c:v>
                </c:pt>
                <c:pt idx="4">
                  <c:v>Mer</c:v>
                </c:pt>
                <c:pt idx="5">
                  <c:v>TCU-AR</c:v>
                </c:pt>
              </c:strCache>
            </c:strRef>
          </c:cat>
          <c:val>
            <c:numRef>
              <c:f>Feuil1!$S$5:$X$5</c:f>
              <c:numCache>
                <c:formatCode>General</c:formatCode>
                <c:ptCount val="6"/>
                <c:pt idx="0">
                  <c:v>72.941176470588232</c:v>
                </c:pt>
                <c:pt idx="1">
                  <c:v>6.5882352941176494</c:v>
                </c:pt>
                <c:pt idx="2">
                  <c:v>0.23529411764705879</c:v>
                </c:pt>
                <c:pt idx="3">
                  <c:v>7.0588235294117654</c:v>
                </c:pt>
                <c:pt idx="4">
                  <c:v>6.5882352941176494</c:v>
                </c:pt>
                <c:pt idx="5">
                  <c:v>6.8235294117647074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Investissement total</a:t>
            </a:r>
          </a:p>
        </c:rich>
      </c:tx>
      <c:layout>
        <c:manualLayout>
          <c:xMode val="edge"/>
          <c:yMode val="edge"/>
          <c:x val="0.4192935112146795"/>
          <c:y val="2.09039561971588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Feuil1!$R$15</c:f>
              <c:strCache>
                <c:ptCount val="1"/>
                <c:pt idx="0">
                  <c:v>Investissement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Feuil1!$S$14:$X$14</c:f>
              <c:strCache>
                <c:ptCount val="6"/>
                <c:pt idx="0">
                  <c:v>Route</c:v>
                </c:pt>
                <c:pt idx="1">
                  <c:v>Fer</c:v>
                </c:pt>
                <c:pt idx="2">
                  <c:v>Fluvial</c:v>
                </c:pt>
                <c:pt idx="3">
                  <c:v>Aérien</c:v>
                </c:pt>
                <c:pt idx="4">
                  <c:v>Mer</c:v>
                </c:pt>
                <c:pt idx="5">
                  <c:v>TCU-AR</c:v>
                </c:pt>
              </c:strCache>
            </c:strRef>
          </c:cat>
          <c:val>
            <c:numRef>
              <c:f>Feuil1!$S$15:$X$15</c:f>
              <c:numCache>
                <c:formatCode>General</c:formatCode>
                <c:ptCount val="6"/>
                <c:pt idx="0">
                  <c:v>63.636363636363626</c:v>
                </c:pt>
                <c:pt idx="1">
                  <c:v>12.727272727272705</c:v>
                </c:pt>
                <c:pt idx="2">
                  <c:v>0</c:v>
                </c:pt>
                <c:pt idx="3">
                  <c:v>7.2727272727272725</c:v>
                </c:pt>
                <c:pt idx="4">
                  <c:v>3.6363636363636336</c:v>
                </c:pt>
                <c:pt idx="5">
                  <c:v>16.363636363636342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/>
    <c:plotArea>
      <c:layout/>
      <c:pieChart>
        <c:varyColors val="1"/>
        <c:ser>
          <c:idx val="0"/>
          <c:order val="0"/>
          <c:tx>
            <c:strRef>
              <c:f>Feuil1!$R$18</c:f>
              <c:strCache>
                <c:ptCount val="1"/>
                <c:pt idx="0">
                  <c:v>Investissement APU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Feuil1!$S$17:$X$17</c:f>
              <c:strCache>
                <c:ptCount val="6"/>
                <c:pt idx="0">
                  <c:v>Route</c:v>
                </c:pt>
                <c:pt idx="1">
                  <c:v>Fer</c:v>
                </c:pt>
                <c:pt idx="2">
                  <c:v>Fluvial</c:v>
                </c:pt>
                <c:pt idx="3">
                  <c:v>Aérien</c:v>
                </c:pt>
                <c:pt idx="4">
                  <c:v>Mer</c:v>
                </c:pt>
                <c:pt idx="5">
                  <c:v>TCU-AR</c:v>
                </c:pt>
              </c:strCache>
            </c:strRef>
          </c:cat>
          <c:val>
            <c:numRef>
              <c:f>Feuil1!$S$18:$X$18</c:f>
              <c:numCache>
                <c:formatCode>General</c:formatCode>
                <c:ptCount val="6"/>
                <c:pt idx="0">
                  <c:v>39.047619047619044</c:v>
                </c:pt>
                <c:pt idx="1">
                  <c:v>25.238095238095227</c:v>
                </c:pt>
                <c:pt idx="2">
                  <c:v>0.95238095238095244</c:v>
                </c:pt>
                <c:pt idx="3">
                  <c:v>4.2857142857142874</c:v>
                </c:pt>
                <c:pt idx="4">
                  <c:v>1.4285714285714286</c:v>
                </c:pt>
                <c:pt idx="5">
                  <c:v>28.571428571428569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Dépense de fonctionnement</a:t>
            </a:r>
            <a:r>
              <a:rPr lang="en-US" baseline="0"/>
              <a:t> </a:t>
            </a:r>
            <a:r>
              <a:rPr lang="en-US"/>
              <a:t>des APUC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Feuil1!$A$47:$A$53</c:f>
              <c:strCache>
                <c:ptCount val="7"/>
                <c:pt idx="0">
                  <c:v>Route</c:v>
                </c:pt>
                <c:pt idx="1">
                  <c:v>Fer</c:v>
                </c:pt>
                <c:pt idx="2">
                  <c:v>TCU</c:v>
                </c:pt>
                <c:pt idx="3">
                  <c:v>VN</c:v>
                </c:pt>
                <c:pt idx="4">
                  <c:v>Mer</c:v>
                </c:pt>
                <c:pt idx="5">
                  <c:v>Air</c:v>
                </c:pt>
                <c:pt idx="6">
                  <c:v>Services communs</c:v>
                </c:pt>
              </c:strCache>
            </c:strRef>
          </c:cat>
          <c:val>
            <c:numRef>
              <c:f>Feuil1!$B$47:$B$53</c:f>
              <c:numCache>
                <c:formatCode>General</c:formatCode>
                <c:ptCount val="7"/>
                <c:pt idx="0">
                  <c:v>1160</c:v>
                </c:pt>
                <c:pt idx="1">
                  <c:v>4659</c:v>
                </c:pt>
                <c:pt idx="2">
                  <c:v>29</c:v>
                </c:pt>
                <c:pt idx="3">
                  <c:v>389</c:v>
                </c:pt>
                <c:pt idx="4">
                  <c:v>374</c:v>
                </c:pt>
                <c:pt idx="5">
                  <c:v>1821</c:v>
                </c:pt>
                <c:pt idx="6">
                  <c:v>508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Dépense d'investissement des APUC</a:t>
            </a:r>
          </a:p>
        </c:rich>
      </c:tx>
      <c:layout>
        <c:manualLayout>
          <c:xMode val="edge"/>
          <c:yMode val="edge"/>
          <c:x val="9.2214122673238322E-2"/>
          <c:y val="0.16375214645009034"/>
        </c:manualLayout>
      </c:layout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Feuil1!$F$47:$F$53</c:f>
              <c:strCache>
                <c:ptCount val="7"/>
                <c:pt idx="0">
                  <c:v>Route</c:v>
                </c:pt>
                <c:pt idx="1">
                  <c:v>Fer</c:v>
                </c:pt>
                <c:pt idx="2">
                  <c:v>TCU</c:v>
                </c:pt>
                <c:pt idx="3">
                  <c:v>VN</c:v>
                </c:pt>
                <c:pt idx="4">
                  <c:v>Mer</c:v>
                </c:pt>
                <c:pt idx="5">
                  <c:v>Air</c:v>
                </c:pt>
                <c:pt idx="6">
                  <c:v>Services communs</c:v>
                </c:pt>
              </c:strCache>
            </c:strRef>
          </c:cat>
          <c:val>
            <c:numRef>
              <c:f>Feuil1!$G$47:$G$53</c:f>
              <c:numCache>
                <c:formatCode>General</c:formatCode>
                <c:ptCount val="7"/>
                <c:pt idx="0">
                  <c:v>1153</c:v>
                </c:pt>
                <c:pt idx="1">
                  <c:v>961</c:v>
                </c:pt>
                <c:pt idx="2">
                  <c:v>269</c:v>
                </c:pt>
                <c:pt idx="3">
                  <c:v>238</c:v>
                </c:pt>
                <c:pt idx="4">
                  <c:v>156</c:v>
                </c:pt>
                <c:pt idx="5">
                  <c:v>301</c:v>
                </c:pt>
                <c:pt idx="6">
                  <c:v>27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Dépenses d'investissement des APUL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Feuil1!$N$62:$N$65</c:f>
              <c:strCache>
                <c:ptCount val="4"/>
                <c:pt idx="0">
                  <c:v>Voirie</c:v>
                </c:pt>
                <c:pt idx="1">
                  <c:v>Autres infras</c:v>
                </c:pt>
                <c:pt idx="2">
                  <c:v>Tpt. Voy. et march.</c:v>
                </c:pt>
                <c:pt idx="3">
                  <c:v>Transport scolaire</c:v>
                </c:pt>
              </c:strCache>
            </c:strRef>
          </c:cat>
          <c:val>
            <c:numRef>
              <c:f>Feuil1!$O$62:$O$65</c:f>
              <c:numCache>
                <c:formatCode>General</c:formatCode>
                <c:ptCount val="4"/>
                <c:pt idx="0">
                  <c:v>7086</c:v>
                </c:pt>
                <c:pt idx="1">
                  <c:v>2559</c:v>
                </c:pt>
                <c:pt idx="2">
                  <c:v>4015</c:v>
                </c:pt>
                <c:pt idx="3">
                  <c:v>23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title>
      <c:tx>
        <c:rich>
          <a:bodyPr/>
          <a:lstStyle/>
          <a:p>
            <a:pPr>
              <a:defRPr/>
            </a:pPr>
            <a:r>
              <a:rPr lang="fr-FR"/>
              <a:t>Dépenses de fonctionnement des APUL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Feuil1!$I$62:$I$65</c:f>
              <c:strCache>
                <c:ptCount val="4"/>
                <c:pt idx="0">
                  <c:v>Voirie</c:v>
                </c:pt>
                <c:pt idx="1">
                  <c:v>Autres infras</c:v>
                </c:pt>
                <c:pt idx="2">
                  <c:v>Tpt. Voy. et march.</c:v>
                </c:pt>
                <c:pt idx="3">
                  <c:v>Transport scolaire</c:v>
                </c:pt>
              </c:strCache>
            </c:strRef>
          </c:cat>
          <c:val>
            <c:numRef>
              <c:f>Feuil1!$J$62:$J$65</c:f>
              <c:numCache>
                <c:formatCode>General</c:formatCode>
                <c:ptCount val="4"/>
                <c:pt idx="0">
                  <c:v>4549</c:v>
                </c:pt>
                <c:pt idx="1">
                  <c:v>501</c:v>
                </c:pt>
                <c:pt idx="2">
                  <c:v>16364</c:v>
                </c:pt>
                <c:pt idx="3">
                  <c:v>2003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/>
              <a:t>Dépenses des administrations publiques (2018, M€)</a:t>
            </a:r>
          </a:p>
        </c:rich>
      </c:tx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Feuil1!$J$67</c:f>
              <c:strCache>
                <c:ptCount val="1"/>
                <c:pt idx="0">
                  <c:v>Fonctionnement</c:v>
                </c:pt>
              </c:strCache>
            </c:strRef>
          </c:tx>
          <c:cat>
            <c:strRef>
              <c:f>Feuil1!$I$68:$I$72</c:f>
              <c:strCache>
                <c:ptCount val="5"/>
                <c:pt idx="0">
                  <c:v>Total APUC</c:v>
                </c:pt>
                <c:pt idx="1">
                  <c:v>Régions</c:v>
                </c:pt>
                <c:pt idx="2">
                  <c:v>Départements</c:v>
                </c:pt>
                <c:pt idx="3">
                  <c:v>Communes et EPCI</c:v>
                </c:pt>
                <c:pt idx="4">
                  <c:v>ODAL, syndicats</c:v>
                </c:pt>
              </c:strCache>
            </c:strRef>
          </c:cat>
          <c:val>
            <c:numRef>
              <c:f>Feuil1!$J$68:$J$72</c:f>
              <c:numCache>
                <c:formatCode>General</c:formatCode>
                <c:ptCount val="5"/>
                <c:pt idx="0">
                  <c:v>8940</c:v>
                </c:pt>
                <c:pt idx="1">
                  <c:v>7128</c:v>
                </c:pt>
                <c:pt idx="2">
                  <c:v>3534</c:v>
                </c:pt>
                <c:pt idx="3">
                  <c:v>3336</c:v>
                </c:pt>
                <c:pt idx="4">
                  <c:v>12152</c:v>
                </c:pt>
              </c:numCache>
            </c:numRef>
          </c:val>
        </c:ser>
        <c:ser>
          <c:idx val="1"/>
          <c:order val="1"/>
          <c:tx>
            <c:strRef>
              <c:f>Feuil1!$K$67</c:f>
              <c:strCache>
                <c:ptCount val="1"/>
                <c:pt idx="0">
                  <c:v>Investissement</c:v>
                </c:pt>
              </c:strCache>
            </c:strRef>
          </c:tx>
          <c:cat>
            <c:strRef>
              <c:f>Feuil1!$I$68:$I$72</c:f>
              <c:strCache>
                <c:ptCount val="5"/>
                <c:pt idx="0">
                  <c:v>Total APUC</c:v>
                </c:pt>
                <c:pt idx="1">
                  <c:v>Régions</c:v>
                </c:pt>
                <c:pt idx="2">
                  <c:v>Départements</c:v>
                </c:pt>
                <c:pt idx="3">
                  <c:v>Communes et EPCI</c:v>
                </c:pt>
                <c:pt idx="4">
                  <c:v>ODAL, syndicats</c:v>
                </c:pt>
              </c:strCache>
            </c:strRef>
          </c:cat>
          <c:val>
            <c:numRef>
              <c:f>Feuil1!$K$68:$K$72</c:f>
              <c:numCache>
                <c:formatCode>General</c:formatCode>
                <c:ptCount val="5"/>
                <c:pt idx="0">
                  <c:v>3014</c:v>
                </c:pt>
                <c:pt idx="1">
                  <c:v>2282</c:v>
                </c:pt>
                <c:pt idx="2">
                  <c:v>3198</c:v>
                </c:pt>
                <c:pt idx="3">
                  <c:v>4019</c:v>
                </c:pt>
                <c:pt idx="4">
                  <c:v>5167</c:v>
                </c:pt>
              </c:numCache>
            </c:numRef>
          </c:val>
        </c:ser>
        <c:dLbls>
          <c:showVal val="1"/>
        </c:dLbls>
        <c:gapWidth val="75"/>
        <c:overlap val="100"/>
        <c:axId val="158987776"/>
        <c:axId val="158989312"/>
      </c:barChart>
      <c:catAx>
        <c:axId val="158987776"/>
        <c:scaling>
          <c:orientation val="minMax"/>
        </c:scaling>
        <c:axPos val="b"/>
        <c:majorTickMark val="none"/>
        <c:tickLblPos val="nextTo"/>
        <c:crossAx val="158989312"/>
        <c:crosses val="autoZero"/>
        <c:auto val="1"/>
        <c:lblAlgn val="ctr"/>
        <c:lblOffset val="100"/>
      </c:catAx>
      <c:valAx>
        <c:axId val="158989312"/>
        <c:scaling>
          <c:orientation val="minMax"/>
        </c:scaling>
        <c:axPos val="l"/>
        <c:numFmt formatCode="General" sourceLinked="1"/>
        <c:majorTickMark val="none"/>
        <c:tickLblPos val="nextTo"/>
        <c:crossAx val="15898777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0.63636</cdr:x>
      <cdr:y>0.65323</cdr:y>
    </cdr:from>
    <cdr:to>
      <cdr:x>0.75181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40559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9E47-B4B5-4D02-BBAD-C6104269675E}" type="datetimeFigureOut">
              <a:rPr lang="en-GB" smtClean="0"/>
              <a:pPr/>
              <a:t>01/10/2019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20ED-FC93-43F7-B7A5-5BACA81DE24C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20ED-FC93-43F7-B7A5-5BACA81DE24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20ED-FC93-43F7-B7A5-5BACA81DE24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72C-F35C-4601-A941-41E5C8439C98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8C9-93AD-425F-B4E5-2C273B1D8145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3DF-D4E9-4714-BE0D-DBBBD3BB1FCD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E488-E060-4170-A861-4F9DDCC63F8F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B861-E342-4088-B525-737E9C1741B1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62B-65E9-4DBB-A4F8-968E07C27BFB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59C3-647C-4734-984A-E7A3C29F667A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BDA-C9F6-4CBC-94C1-E3A33968FE0E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8D09-45B7-4978-8128-E6B5C85A560F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4C83-3AF6-4E0D-ACA0-8CF25EB6C676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B55B-3C4F-4115-98E3-FDB7C5B045ED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ADF4-C44A-415E-801B-CADC6A7F4912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0F7E-5DFA-4DD5-9B55-27CFEB9FB2B9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vy@enpc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mobilites.fr/actualites/les-comptes-des-transports-en-2018-56e-rapport-la-commission-des-comptes-des-transports" TargetMode="External"/><Relationship Id="rId7" Type="http://schemas.openxmlformats.org/officeDocument/2006/relationships/hyperlink" Target="http://tdie.eu/wp-content/uploads/2019/04/Atlas-TDIE-page-web.pdf" TargetMode="External"/><Relationship Id="rId2" Type="http://schemas.openxmlformats.org/officeDocument/2006/relationships/hyperlink" Target="https://ppur.org/auteur/1884/Michel%20Sa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die.eu/wp-content/uploads/2019/07/TDIE-Les-effets-externes-des-transports-D&#233;finition-&#233;valuation-et-implications-pour-les-politiques-publiques-1.pdf" TargetMode="External"/><Relationship Id="rId5" Type="http://schemas.openxmlformats.org/officeDocument/2006/relationships/hyperlink" Target="http://tdie.eu/wp-content/uploads/2019/03/TDIE_Livre-vert-Europe.pdf" TargetMode="External"/><Relationship Id="rId4" Type="http://schemas.openxmlformats.org/officeDocument/2006/relationships/hyperlink" Target="https://www.cedelft.eu/assets/upload/file/Rapporten/2019/CE_Delft_4K83_Handbook_on_the_external_costs_of_transport_Fina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fr-FR" sz="3200" b="1" dirty="0" smtClean="0"/>
              <a:t>IHEDATE</a:t>
            </a:r>
            <a:br>
              <a:rPr lang="fr-FR" sz="3200" b="1" dirty="0" smtClean="0"/>
            </a:br>
            <a:r>
              <a:rPr lang="fr-FR" sz="3200" b="1" dirty="0" smtClean="0"/>
              <a:t>Géographies de l’argent</a:t>
            </a:r>
            <a:br>
              <a:rPr lang="fr-FR" sz="3200" b="1" dirty="0" smtClean="0"/>
            </a:br>
            <a:r>
              <a:rPr lang="fr-FR" sz="3200" b="1" dirty="0" smtClean="0"/>
              <a:t>Investir </a:t>
            </a:r>
            <a:r>
              <a:rPr lang="fr-FR" sz="3200" b="1" dirty="0"/>
              <a:t>pour </a:t>
            </a:r>
            <a:r>
              <a:rPr lang="fr-FR" sz="3200" b="1" dirty="0" smtClean="0"/>
              <a:t>l’avenir</a:t>
            </a:r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Financement des transports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400" dirty="0" smtClean="0"/>
              <a:t>Lille, 17 </a:t>
            </a:r>
            <a:r>
              <a:rPr lang="fr-FR" sz="2400" dirty="0"/>
              <a:t>et 18 octobre 2019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b="1" dirty="0" smtClean="0">
                <a:solidFill>
                  <a:schemeClr val="tx1"/>
                </a:solidFill>
                <a:cs typeface="Arial" charset="0"/>
              </a:rPr>
              <a:t>Michel Savy</a:t>
            </a:r>
          </a:p>
          <a:p>
            <a:r>
              <a:rPr lang="fr-FR" altLang="fr-FR" b="1" dirty="0" smtClean="0">
                <a:solidFill>
                  <a:schemeClr val="tx1"/>
                </a:solidFill>
                <a:cs typeface="Arial" charset="0"/>
              </a:rPr>
              <a:t>professeur émérite à l’Université Paris Est</a:t>
            </a:r>
          </a:p>
          <a:p>
            <a:r>
              <a:rPr lang="fr-FR" altLang="fr-FR" b="1" dirty="0" err="1" smtClean="0">
                <a:solidFill>
                  <a:schemeClr val="tx1"/>
                </a:solidFill>
                <a:cs typeface="Arial" charset="0"/>
              </a:rPr>
              <a:t>Ecole</a:t>
            </a:r>
            <a:r>
              <a:rPr lang="fr-FR" altLang="fr-FR" b="1" dirty="0" smtClean="0">
                <a:solidFill>
                  <a:schemeClr val="tx1"/>
                </a:solidFill>
                <a:cs typeface="Arial" charset="0"/>
              </a:rPr>
              <a:t> des Ponts et </a:t>
            </a:r>
            <a:r>
              <a:rPr lang="fr-FR" altLang="fr-FR" b="1" dirty="0" err="1" smtClean="0">
                <a:solidFill>
                  <a:schemeClr val="tx1"/>
                </a:solidFill>
                <a:cs typeface="Arial" charset="0"/>
              </a:rPr>
              <a:t>Ecole</a:t>
            </a:r>
            <a:r>
              <a:rPr lang="fr-FR" altLang="fr-FR" b="1" dirty="0" smtClean="0">
                <a:solidFill>
                  <a:schemeClr val="tx1"/>
                </a:solidFill>
                <a:cs typeface="Arial" charset="0"/>
              </a:rPr>
              <a:t> d’urbanisme de Paris</a:t>
            </a:r>
          </a:p>
          <a:p>
            <a:r>
              <a:rPr lang="fr-FR" altLang="fr-FR" b="1" dirty="0" smtClean="0">
                <a:solidFill>
                  <a:schemeClr val="tx1"/>
                </a:solidFill>
                <a:cs typeface="Arial" charset="0"/>
                <a:hlinkClick r:id="rId2"/>
              </a:rPr>
              <a:t>savy@enpc.fr</a:t>
            </a:r>
            <a:r>
              <a:rPr lang="fr-FR" altLang="fr-FR" b="1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Dépenses</a:t>
            </a:r>
            <a:r>
              <a:rPr lang="en-GB" dirty="0" smtClean="0"/>
              <a:t> des APUC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1220721" y="1523578"/>
          <a:ext cx="6806895" cy="267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827585" y="4221088"/>
          <a:ext cx="792088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9552" y="1124744"/>
            <a:ext cx="780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NB: </a:t>
            </a:r>
            <a:r>
              <a:rPr lang="en-GB" b="1" dirty="0" err="1" smtClean="0"/>
              <a:t>dépense</a:t>
            </a:r>
            <a:r>
              <a:rPr lang="en-GB" b="1" dirty="0" smtClean="0"/>
              <a:t> ≠ </a:t>
            </a:r>
            <a:r>
              <a:rPr lang="en-GB" b="1" dirty="0" err="1" smtClean="0"/>
              <a:t>dépense</a:t>
            </a:r>
            <a:r>
              <a:rPr lang="en-GB" b="1" dirty="0" smtClean="0"/>
              <a:t> en transport. </a:t>
            </a:r>
            <a:r>
              <a:rPr lang="en-GB" b="1" dirty="0" err="1" smtClean="0"/>
              <a:t>Fonctionnement</a:t>
            </a:r>
            <a:r>
              <a:rPr lang="en-GB" b="1" dirty="0" smtClean="0"/>
              <a:t> 9 G€, </a:t>
            </a:r>
            <a:r>
              <a:rPr lang="en-GB" b="1" dirty="0" err="1" smtClean="0"/>
              <a:t>investissement</a:t>
            </a:r>
            <a:r>
              <a:rPr lang="en-GB" b="1" dirty="0" smtClean="0"/>
              <a:t> 3G€</a:t>
            </a:r>
            <a:endParaRPr lang="en-GB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Dépenses des APUL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467544" y="4005064"/>
          <a:ext cx="7887015" cy="246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187625" y="1124744"/>
          <a:ext cx="6912768" cy="28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3568" y="6381328"/>
            <a:ext cx="450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Fonctionnement</a:t>
            </a:r>
            <a:r>
              <a:rPr lang="en-GB" b="1" dirty="0" smtClean="0"/>
              <a:t> 23 G€, </a:t>
            </a:r>
            <a:r>
              <a:rPr lang="en-GB" b="1" dirty="0" err="1" smtClean="0"/>
              <a:t>investissement</a:t>
            </a:r>
            <a:r>
              <a:rPr lang="en-GB" b="1" dirty="0" smtClean="0"/>
              <a:t> 14 G€</a:t>
            </a:r>
            <a:endParaRPr lang="en-GB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Ensemble des APU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0" y="980728"/>
          <a:ext cx="8895127" cy="519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1520" y="6211669"/>
            <a:ext cx="869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Fonctionnement</a:t>
            </a:r>
            <a:r>
              <a:rPr lang="en-GB" b="1" dirty="0" smtClean="0"/>
              <a:t> :  APUC  9 G€, APUL 23 G€. </a:t>
            </a:r>
            <a:r>
              <a:rPr lang="en-GB" b="1" dirty="0" err="1" smtClean="0"/>
              <a:t>Investissement</a:t>
            </a:r>
            <a:r>
              <a:rPr lang="en-GB" b="1" dirty="0" smtClean="0"/>
              <a:t> : APUC 3 G€; APUL 14 G€</a:t>
            </a:r>
          </a:p>
          <a:p>
            <a:r>
              <a:rPr lang="en-GB" b="1" dirty="0" smtClean="0"/>
              <a:t>Total : APUC  12 G€, APUL: 37 G€.  </a:t>
            </a:r>
            <a:r>
              <a:rPr lang="en-GB" b="1" dirty="0" err="1" smtClean="0"/>
              <a:t>Rôles</a:t>
            </a:r>
            <a:r>
              <a:rPr lang="en-GB" b="1" dirty="0" smtClean="0"/>
              <a:t> </a:t>
            </a:r>
            <a:r>
              <a:rPr lang="en-GB" b="1" dirty="0" err="1" smtClean="0"/>
              <a:t>différents</a:t>
            </a:r>
            <a:r>
              <a:rPr lang="en-GB" b="1" dirty="0" smtClean="0"/>
              <a:t> des administrations </a:t>
            </a:r>
            <a:r>
              <a:rPr lang="en-GB" b="1" dirty="0" err="1" smtClean="0"/>
              <a:t>centrales</a:t>
            </a:r>
            <a:r>
              <a:rPr lang="en-GB" b="1" dirty="0" smtClean="0"/>
              <a:t> et locales</a:t>
            </a:r>
            <a:endParaRPr lang="en-GB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Investissements</a:t>
            </a:r>
            <a:r>
              <a:rPr lang="en-GB" dirty="0" smtClean="0"/>
              <a:t> en infrastructures</a:t>
            </a:r>
            <a:br>
              <a:rPr lang="en-GB" dirty="0" smtClean="0"/>
            </a:br>
            <a:r>
              <a:rPr lang="en-GB" dirty="0" smtClean="0"/>
              <a:t>1990 – 2018 (%)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179512" y="1340768"/>
          <a:ext cx="8823509" cy="483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5536" y="6093296"/>
            <a:ext cx="772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Baisse</a:t>
            </a:r>
            <a:r>
              <a:rPr lang="en-GB" b="1" dirty="0" smtClean="0"/>
              <a:t> de la part de la route, augmentation du </a:t>
            </a:r>
            <a:r>
              <a:rPr lang="en-GB" b="1" dirty="0" err="1" smtClean="0"/>
              <a:t>fer</a:t>
            </a:r>
            <a:r>
              <a:rPr lang="en-GB" b="1" dirty="0" smtClean="0"/>
              <a:t> (</a:t>
            </a:r>
            <a:r>
              <a:rPr lang="en-GB" b="1" dirty="0" err="1" smtClean="0"/>
              <a:t>mais</a:t>
            </a:r>
            <a:r>
              <a:rPr lang="en-GB" b="1" dirty="0" smtClean="0"/>
              <a:t> forte </a:t>
            </a:r>
            <a:r>
              <a:rPr lang="en-GB" b="1" dirty="0" err="1" smtClean="0"/>
              <a:t>baisse</a:t>
            </a:r>
            <a:r>
              <a:rPr lang="en-GB" b="1" dirty="0" smtClean="0"/>
              <a:t> des LGV !), </a:t>
            </a:r>
          </a:p>
          <a:p>
            <a:r>
              <a:rPr lang="en-GB" b="1" dirty="0" smtClean="0"/>
              <a:t>augmentation des TCU : </a:t>
            </a:r>
            <a:r>
              <a:rPr lang="en-GB" b="1" dirty="0" err="1" smtClean="0"/>
              <a:t>une</a:t>
            </a:r>
            <a:r>
              <a:rPr lang="en-GB" b="1" dirty="0" smtClean="0"/>
              <a:t> nouvelle </a:t>
            </a:r>
            <a:r>
              <a:rPr lang="en-GB" b="1" dirty="0" err="1" smtClean="0"/>
              <a:t>politique</a:t>
            </a:r>
            <a:endParaRPr lang="en-GB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Recettes</a:t>
            </a:r>
            <a:r>
              <a:rPr lang="en-GB" dirty="0" smtClean="0"/>
              <a:t> des administrations </a:t>
            </a:r>
            <a:r>
              <a:rPr lang="en-GB" dirty="0" err="1" smtClean="0"/>
              <a:t>publiques</a:t>
            </a:r>
            <a:r>
              <a:rPr lang="en-GB" dirty="0" smtClean="0"/>
              <a:t> </a:t>
            </a:r>
            <a:r>
              <a:rPr lang="en-GB" dirty="0" err="1" smtClean="0"/>
              <a:t>liées</a:t>
            </a:r>
            <a:r>
              <a:rPr lang="en-GB" dirty="0" smtClean="0"/>
              <a:t> au transport (M€)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323528" y="1412776"/>
          <a:ext cx="8535477" cy="476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3528" y="5733256"/>
            <a:ext cx="723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Total des </a:t>
            </a:r>
            <a:r>
              <a:rPr lang="en-GB" b="1" dirty="0" err="1" smtClean="0"/>
              <a:t>recettes</a:t>
            </a:r>
            <a:r>
              <a:rPr lang="en-GB" b="1" dirty="0" smtClean="0"/>
              <a:t> : 53 G€. Importance de la TICPE (33 G€) et du VT (9 G€). </a:t>
            </a:r>
            <a:endParaRPr lang="en-GB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 smtClean="0"/>
              <a:t>Recettes</a:t>
            </a:r>
            <a:r>
              <a:rPr lang="en-GB" sz="3200" dirty="0" smtClean="0"/>
              <a:t> et </a:t>
            </a:r>
            <a:r>
              <a:rPr lang="en-GB" sz="3200" dirty="0" err="1" smtClean="0"/>
              <a:t>dépenses</a:t>
            </a:r>
            <a:r>
              <a:rPr lang="en-GB" sz="3200" dirty="0" smtClean="0"/>
              <a:t> des administrations </a:t>
            </a:r>
            <a:r>
              <a:rPr lang="en-GB" sz="3200" dirty="0" err="1" smtClean="0"/>
              <a:t>publiques</a:t>
            </a:r>
            <a:r>
              <a:rPr lang="en-GB" sz="3200" dirty="0" smtClean="0"/>
              <a:t> </a:t>
            </a:r>
            <a:r>
              <a:rPr lang="en-GB" sz="3200" dirty="0" err="1" smtClean="0"/>
              <a:t>liées</a:t>
            </a:r>
            <a:r>
              <a:rPr lang="en-GB" sz="3200" dirty="0" smtClean="0"/>
              <a:t> au transport</a:t>
            </a:r>
            <a:endParaRPr lang="en-GB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La dépense totale des APU, sans double compte, est de 46 G€. </a:t>
            </a:r>
          </a:p>
          <a:p>
            <a:r>
              <a:rPr lang="fr-FR" dirty="0" smtClean="0"/>
              <a:t>La recette totale des APU est de 44 G€, 53 G€ avec le VT (9 G€, perçu auprès de tous les secteurs).</a:t>
            </a:r>
          </a:p>
          <a:p>
            <a:pPr lvl="1"/>
            <a:r>
              <a:rPr lang="fr-FR" dirty="0" smtClean="0"/>
              <a:t>bénéficiaires : </a:t>
            </a:r>
            <a:r>
              <a:rPr lang="fr-FR" dirty="0" err="1" smtClean="0"/>
              <a:t>Etat</a:t>
            </a:r>
            <a:r>
              <a:rPr lang="fr-FR" dirty="0" smtClean="0"/>
              <a:t>, régions, départements, communes, sécurité sociale, AFITF, VNF, aéroports, autorités organisatrices</a:t>
            </a:r>
          </a:p>
          <a:p>
            <a:r>
              <a:rPr lang="fr-FR" dirty="0" smtClean="0"/>
              <a:t>La TICPE rapporte 33 G€ (62% du total)</a:t>
            </a:r>
          </a:p>
          <a:p>
            <a:r>
              <a:rPr lang="fr-FR" dirty="0" smtClean="0"/>
              <a:t>L’écart entre recettes et dépenses des acteurs du transport est déficitaire : plus de dépenses publiques que de recettes</a:t>
            </a:r>
          </a:p>
          <a:p>
            <a:r>
              <a:rPr lang="fr-FR" dirty="0" smtClean="0"/>
              <a:t>La route est la principale contributrice : transferts d’un mode à l’autre (mais bénéfices directs et indirects)</a:t>
            </a:r>
          </a:p>
          <a:p>
            <a:r>
              <a:rPr lang="fr-FR" dirty="0" smtClean="0"/>
              <a:t>En incluant le VT, l’écart est </a:t>
            </a:r>
            <a:r>
              <a:rPr lang="fr-FR" smtClean="0"/>
              <a:t>excédentaire de 7 G€, </a:t>
            </a:r>
            <a:r>
              <a:rPr lang="fr-FR" dirty="0" smtClean="0"/>
              <a:t>mais  n’est pas très grand: 87% des recettes collectées reviennent au transport. Le transport n’est pas la “vache à lait” de l’</a:t>
            </a:r>
            <a:r>
              <a:rPr lang="fr-FR" dirty="0" err="1" smtClean="0"/>
              <a:t>Etat</a:t>
            </a:r>
            <a:endParaRPr lang="fr-FR" dirty="0" smtClean="0"/>
          </a:p>
          <a:p>
            <a:r>
              <a:rPr lang="fr-FR" dirty="0" smtClean="0"/>
              <a:t>L’excédent ne couvre pas les coûts externes : 59 G€ pour la route (cf. études Commission européenne et TDIE) 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 Infrastructures : propositions pour le </a:t>
            </a:r>
            <a:r>
              <a:rPr lang="en-GB" dirty="0" err="1" smtClean="0"/>
              <a:t>moyen</a:t>
            </a:r>
            <a:r>
              <a:rPr lang="en-GB" dirty="0" smtClean="0"/>
              <a:t> et long </a:t>
            </a:r>
            <a:r>
              <a:rPr lang="en-GB" dirty="0" err="1" smtClean="0"/>
              <a:t>terme</a:t>
            </a:r>
            <a:r>
              <a:rPr lang="en-GB" dirty="0" smtClean="0"/>
              <a:t/>
            </a:r>
            <a:br>
              <a:rPr lang="en-GB" dirty="0" smtClean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temps long des infrastructures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L’évolution souhaitée des infrastructures s’élabore dans le cadre financier précédent</a:t>
            </a:r>
          </a:p>
          <a:p>
            <a:r>
              <a:rPr lang="fr-FR" dirty="0" smtClean="0"/>
              <a:t>50 ans entre l’étude d’un projet et l’horizon d’évaluation de ses effets!</a:t>
            </a:r>
          </a:p>
          <a:p>
            <a:r>
              <a:rPr lang="fr-FR" dirty="0" smtClean="0"/>
              <a:t>Il faut deux générations pour construire un réseau (autoroutes, LGV)</a:t>
            </a:r>
          </a:p>
          <a:p>
            <a:r>
              <a:rPr lang="fr-FR" dirty="0" smtClean="0"/>
              <a:t>Prospective, planification, programmation, mise en œuvre</a:t>
            </a:r>
          </a:p>
          <a:p>
            <a:r>
              <a:rPr lang="fr-FR" dirty="0" smtClean="0"/>
              <a:t>Rétrospective, projection, choix stratégique : un élément important de démocratie et de gestion rigoureuse des fonds publics</a:t>
            </a:r>
          </a:p>
          <a:p>
            <a:r>
              <a:rPr lang="fr-FR" dirty="0" smtClean="0"/>
              <a:t>Principale source utilisée : </a:t>
            </a:r>
            <a:r>
              <a:rPr lang="fr-FR" dirty="0" err="1" smtClean="0"/>
              <a:t>think</a:t>
            </a:r>
            <a:r>
              <a:rPr lang="fr-FR" dirty="0" smtClean="0"/>
              <a:t> tank TDIE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nouvelle phase de développement des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Les grands réseaux lancés au XXe siècle (autoroutes, LGV) sont presque achevés</a:t>
            </a:r>
          </a:p>
          <a:p>
            <a:pPr lvl="1"/>
            <a:r>
              <a:rPr lang="fr-FR" dirty="0" smtClean="0"/>
              <a:t>c’est un succès! (les métropoles d’équilibre sont au nombre d’une dizaine)</a:t>
            </a:r>
          </a:p>
          <a:p>
            <a:pPr lvl="1"/>
            <a:r>
              <a:rPr lang="fr-FR" dirty="0" smtClean="0"/>
              <a:t>une politique pertinente pendant 50 ans laisse place à une autre</a:t>
            </a:r>
          </a:p>
          <a:p>
            <a:r>
              <a:rPr lang="fr-FR" dirty="0" smtClean="0"/>
              <a:t>Nouvelles priorités </a:t>
            </a:r>
          </a:p>
          <a:p>
            <a:pPr lvl="1"/>
            <a:r>
              <a:rPr lang="fr-FR" dirty="0" smtClean="0"/>
              <a:t>« transport du quotidien », fin du tout-TGV pour le fer, des liaisons longues pour les autoroutes</a:t>
            </a:r>
          </a:p>
          <a:p>
            <a:pPr lvl="1"/>
            <a:r>
              <a:rPr lang="fr-FR" dirty="0" smtClean="0"/>
              <a:t>désengorger les nœuds (ferroviaires et contournements routiers dans les agglos)</a:t>
            </a:r>
          </a:p>
          <a:p>
            <a:pPr lvl="1"/>
            <a:r>
              <a:rPr lang="fr-FR" dirty="0" smtClean="0"/>
              <a:t>remettre à niveau l’existant</a:t>
            </a:r>
          </a:p>
          <a:p>
            <a:pPr lvl="1"/>
            <a:r>
              <a:rPr lang="fr-FR" dirty="0" smtClean="0"/>
              <a:t>préparer la numérisation et la transition écologique, y compris l’infra</a:t>
            </a:r>
          </a:p>
          <a:p>
            <a:r>
              <a:rPr lang="fr-FR" dirty="0" smtClean="0"/>
              <a:t>La crise des gilets jaunes a posé la question de la desserte des territoires (périurbain et rural principalement)</a:t>
            </a:r>
          </a:p>
          <a:p>
            <a:pPr lvl="1"/>
            <a:r>
              <a:rPr lang="fr-FR" dirty="0" smtClean="0"/>
              <a:t>ce n’est pas en général une question d’infrastructures mais d’organisation des mobilités</a:t>
            </a:r>
          </a:p>
          <a:p>
            <a:r>
              <a:rPr lang="fr-FR" dirty="0" smtClean="0"/>
              <a:t>Face à un avenir très ouvert, mais où les mobilités devraient continuer à croître (un nouvel exercice de prospective est lancé)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Dans un environnement européen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56886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3528" y="1988840"/>
            <a:ext cx="2946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Réseaux transeuropéens</a:t>
            </a:r>
          </a:p>
          <a:p>
            <a:r>
              <a:rPr lang="fr-FR" b="1" dirty="0" smtClean="0"/>
              <a:t>de transport (RTET): </a:t>
            </a:r>
          </a:p>
          <a:p>
            <a:r>
              <a:rPr lang="fr-FR" b="1" dirty="0" smtClean="0"/>
              <a:t>noyau central</a:t>
            </a:r>
          </a:p>
          <a:p>
            <a:endParaRPr lang="fr-FR" b="1" dirty="0" smtClean="0"/>
          </a:p>
          <a:p>
            <a:r>
              <a:rPr lang="fr-FR" b="1" dirty="0" err="1" smtClean="0"/>
              <a:t>Co-financement</a:t>
            </a:r>
            <a:r>
              <a:rPr lang="fr-FR" b="1" dirty="0" smtClean="0"/>
              <a:t> des projets</a:t>
            </a:r>
          </a:p>
          <a:p>
            <a:r>
              <a:rPr lang="fr-FR" b="1" dirty="0" smtClean="0"/>
              <a:t>prioritaires (Lyon – Turin, </a:t>
            </a:r>
          </a:p>
          <a:p>
            <a:r>
              <a:rPr lang="fr-FR" b="1" dirty="0" smtClean="0"/>
              <a:t>canal Seine – Nord Europe)</a:t>
            </a:r>
          </a:p>
          <a:p>
            <a:endParaRPr lang="fr-FR" b="1" dirty="0" smtClean="0"/>
          </a:p>
          <a:p>
            <a:r>
              <a:rPr lang="fr-FR" b="1" dirty="0" smtClean="0"/>
              <a:t>NB : ces projets sont hors de </a:t>
            </a:r>
          </a:p>
          <a:p>
            <a:r>
              <a:rPr lang="fr-FR" b="1" dirty="0" smtClean="0"/>
              <a:t>la démarche du COI</a:t>
            </a: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Présentation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Introduction: transport et </a:t>
            </a:r>
            <a:r>
              <a:rPr lang="en-GB" dirty="0" err="1" smtClean="0"/>
              <a:t>territoire</a:t>
            </a:r>
            <a:endParaRPr lang="en-GB" dirty="0" smtClean="0"/>
          </a:p>
          <a:p>
            <a:r>
              <a:rPr lang="en-GB" dirty="0" smtClean="0"/>
              <a:t>1. Le </a:t>
            </a:r>
            <a:r>
              <a:rPr lang="en-GB" dirty="0" err="1" smtClean="0"/>
              <a:t>financement</a:t>
            </a:r>
            <a:r>
              <a:rPr lang="en-GB" dirty="0" smtClean="0"/>
              <a:t> des transports</a:t>
            </a:r>
          </a:p>
          <a:p>
            <a:r>
              <a:rPr lang="en-GB" dirty="0" smtClean="0"/>
              <a:t>2. Infrastructures : propositions pour le </a:t>
            </a:r>
            <a:r>
              <a:rPr lang="en-GB" dirty="0" err="1" smtClean="0"/>
              <a:t>moyen</a:t>
            </a:r>
            <a:r>
              <a:rPr lang="en-GB" dirty="0" smtClean="0"/>
              <a:t> et long </a:t>
            </a:r>
            <a:r>
              <a:rPr lang="en-GB" dirty="0" err="1" smtClean="0"/>
              <a:t>terme</a:t>
            </a:r>
            <a:endParaRPr lang="en-GB" dirty="0" smtClean="0"/>
          </a:p>
          <a:p>
            <a:r>
              <a:rPr lang="en-GB" dirty="0" err="1" smtClean="0"/>
              <a:t>Références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Définition des finalités </a:t>
            </a:r>
            <a:br>
              <a:rPr lang="fr-FR" dirty="0" smtClean="0"/>
            </a:br>
            <a:r>
              <a:rPr lang="fr-FR" dirty="0" smtClean="0"/>
              <a:t>et recherche d’une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 5 moments clefs depuis 2000</a:t>
            </a:r>
          </a:p>
          <a:p>
            <a:pPr lvl="1"/>
            <a:r>
              <a:rPr lang="fr-FR" dirty="0" smtClean="0"/>
              <a:t>schémas de services collectifs, CIADT 2001</a:t>
            </a:r>
          </a:p>
          <a:p>
            <a:pPr lvl="1"/>
            <a:r>
              <a:rPr lang="fr-FR" dirty="0" smtClean="0"/>
              <a:t>liste de projets CIADT 2003</a:t>
            </a:r>
          </a:p>
          <a:p>
            <a:pPr lvl="1"/>
            <a:r>
              <a:rPr lang="fr-FR" dirty="0" smtClean="0"/>
              <a:t>SNIT 2011 après Grenelle</a:t>
            </a:r>
          </a:p>
          <a:p>
            <a:pPr lvl="1"/>
            <a:r>
              <a:rPr lang="fr-FR" dirty="0" smtClean="0"/>
              <a:t>Mobilité 21, 2013</a:t>
            </a:r>
          </a:p>
          <a:p>
            <a:pPr lvl="1"/>
            <a:r>
              <a:rPr lang="fr-FR" dirty="0" smtClean="0"/>
              <a:t>COI 2017 et LOM 2019 : pour une loi de programmation !</a:t>
            </a:r>
          </a:p>
          <a:p>
            <a:r>
              <a:rPr lang="fr-FR" dirty="0" smtClean="0"/>
              <a:t> Changement de méthode par étapes successives</a:t>
            </a:r>
          </a:p>
          <a:p>
            <a:pPr lvl="1"/>
            <a:r>
              <a:rPr lang="fr-FR" dirty="0" smtClean="0"/>
              <a:t>infrastructures ou mobilité</a:t>
            </a:r>
          </a:p>
          <a:p>
            <a:pPr lvl="1"/>
            <a:r>
              <a:rPr lang="fr-FR" dirty="0" smtClean="0"/>
              <a:t>vision intermodale</a:t>
            </a:r>
          </a:p>
          <a:p>
            <a:pPr lvl="1"/>
            <a:r>
              <a:rPr lang="fr-FR" dirty="0" smtClean="0"/>
              <a:t>de l’autorité du calcul économique (analyse coûts bénéfices, rentabilité financière et rentabilité socioéconomique) à une évaluation multicritère incluant l’impact climatique du transport, l’acceptabilité des projets… 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Rétrospective : réalisations 2003-2017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3706" y="-495435"/>
            <a:ext cx="5400601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 du COI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491485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3 scénarios du COI</a:t>
            </a:r>
          </a:p>
          <a:p>
            <a:pPr lvl="1"/>
            <a:r>
              <a:rPr lang="fr-FR" sz="1400" dirty="0" smtClean="0"/>
              <a:t>une seule liste de projets à lancer entre 2017 et 2037, à réaliser entièrement ou partiellement</a:t>
            </a:r>
          </a:p>
          <a:p>
            <a:r>
              <a:rPr lang="fr-FR" sz="1600" dirty="0" smtClean="0"/>
              <a:t>Variable de choix : le montant des investissements</a:t>
            </a:r>
          </a:p>
          <a:p>
            <a:pPr lvl="1"/>
            <a:r>
              <a:rPr lang="fr-FR" sz="1400" dirty="0" smtClean="0"/>
              <a:t>scénario 1 : 48 G€ (soit + 25% par rapport à 2012-2016)</a:t>
            </a:r>
          </a:p>
          <a:p>
            <a:pPr lvl="1"/>
            <a:r>
              <a:rPr lang="fr-FR" sz="1400" dirty="0" smtClean="0"/>
              <a:t>scénario 2 : 60 G€ (+ 55%)</a:t>
            </a:r>
          </a:p>
          <a:p>
            <a:pPr lvl="1"/>
            <a:r>
              <a:rPr lang="fr-FR" sz="1400" dirty="0" smtClean="0"/>
              <a:t>scénario 3 : 80 G€ (doublement)</a:t>
            </a:r>
          </a:p>
          <a:p>
            <a:r>
              <a:rPr lang="fr-FR" sz="1600" dirty="0" smtClean="0"/>
              <a:t>Dans chacun des trois scénarios, désignation des projets (et de leur montant financier) et phasage. Double exigence de choix.</a:t>
            </a:r>
          </a:p>
          <a:p>
            <a:r>
              <a:rPr lang="fr-FR" sz="1600" dirty="0" smtClean="0"/>
              <a:t>Planification glissante : révision tous les 5 ans</a:t>
            </a:r>
          </a:p>
          <a:p>
            <a:r>
              <a:rPr lang="fr-FR" sz="1600" dirty="0" smtClean="0"/>
              <a:t>NB : financement des coups partis (la marge de choix est réduite)</a:t>
            </a:r>
          </a:p>
          <a:p>
            <a:r>
              <a:rPr lang="fr-FR" sz="1600" dirty="0" smtClean="0"/>
              <a:t>Désendettement du groupe ferroviaire</a:t>
            </a:r>
          </a:p>
          <a:p>
            <a:endParaRPr lang="fr-FR" sz="1600" dirty="0" smtClean="0"/>
          </a:p>
          <a:p>
            <a:r>
              <a:rPr lang="fr-FR" sz="1600" dirty="0" smtClean="0"/>
              <a:t>Aujourd’hui dans la LOM (ultimes arbitrages en commission mixte et vote final)</a:t>
            </a:r>
          </a:p>
          <a:p>
            <a:r>
              <a:rPr lang="fr-FR" sz="1600" dirty="0" smtClean="0"/>
              <a:t>Quelles ressources d’avenir ?</a:t>
            </a:r>
          </a:p>
          <a:p>
            <a:pPr lvl="1"/>
            <a:r>
              <a:rPr lang="fr-FR" sz="1400" dirty="0" smtClean="0"/>
              <a:t>l’écotaxe abandonnée, vers une nouvelle redevance d’usage, territoriale, modulable, de perception facile et peu coûteuse (cf. RPLP et LKW </a:t>
            </a:r>
            <a:r>
              <a:rPr lang="fr-FR" sz="1400" dirty="0" err="1" smtClean="0"/>
              <a:t>Maut</a:t>
            </a:r>
            <a:r>
              <a:rPr lang="fr-FR" sz="1400" dirty="0" smtClean="0"/>
              <a:t>), compensant partiellement les écarts de compétitivité entre pavillons routiers (« TVA sociale ») ?</a:t>
            </a:r>
          </a:p>
          <a:p>
            <a:pPr lvl="1"/>
            <a:r>
              <a:rPr lang="fr-FR" sz="1400" dirty="0" smtClean="0"/>
              <a:t>pour le fer, débats sur les péages de SNCF Réseau (avec l’</a:t>
            </a:r>
            <a:r>
              <a:rPr lang="fr-FR" sz="1400" dirty="0" err="1" smtClean="0"/>
              <a:t>Etat</a:t>
            </a:r>
            <a:r>
              <a:rPr lang="fr-FR" sz="1400" dirty="0" smtClean="0"/>
              <a:t> et l’ART)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Scénario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19268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84168" y="2132856"/>
            <a:ext cx="2997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Peu d’infrastructures lourdes</a:t>
            </a:r>
          </a:p>
          <a:p>
            <a:r>
              <a:rPr lang="fr-FR" b="1" dirty="0" smtClean="0"/>
              <a:t>Traitement des nœuds </a:t>
            </a:r>
            <a:r>
              <a:rPr lang="fr-FR" b="1" dirty="0" err="1" smtClean="0"/>
              <a:t>ferrov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Scénario 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0194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3048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Scénario 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5760720" cy="56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Scénario 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575945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Traitement des nœuds métropolitains</a:t>
            </a:r>
            <a:br>
              <a:rPr lang="fr-FR" dirty="0" smtClean="0"/>
            </a:br>
            <a:r>
              <a:rPr lang="fr-FR" dirty="0" smtClean="0"/>
              <a:t>L’exemple de Lyon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56886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cartes des propositions du COI sont moins spectaculaires et visibles que pour la période passée : des grands projets au traitement des nœuds</a:t>
            </a:r>
          </a:p>
          <a:p>
            <a:r>
              <a:rPr lang="fr-FR" dirty="0" smtClean="0"/>
              <a:t>La lecture synthétique des innovations apportées par la LOM, et des perspectives d’investissement en infrastructures, reste à faire. Effectivité de la programmation ?</a:t>
            </a:r>
          </a:p>
          <a:p>
            <a:r>
              <a:rPr lang="fr-FR" dirty="0" smtClean="0"/>
              <a:t>Quels effets des innovations (ex. conduite automatique et capacité des routes) ?</a:t>
            </a:r>
          </a:p>
          <a:p>
            <a:r>
              <a:rPr lang="fr-FR" dirty="0" smtClean="0"/>
              <a:t>Quelles ressources financières pour l’avenir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Références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Michel Savy, </a:t>
            </a:r>
            <a:r>
              <a:rPr lang="en-GB" i="1" dirty="0" smtClean="0"/>
              <a:t>Le transport de </a:t>
            </a:r>
            <a:r>
              <a:rPr lang="en-GB" i="1" dirty="0" err="1" smtClean="0"/>
              <a:t>marchandises</a:t>
            </a:r>
            <a:r>
              <a:rPr lang="en-GB" i="1" dirty="0" smtClean="0"/>
              <a:t>. Économie du fret, management </a:t>
            </a:r>
            <a:r>
              <a:rPr lang="en-GB" i="1" dirty="0" err="1" smtClean="0"/>
              <a:t>logistique</a:t>
            </a:r>
            <a:r>
              <a:rPr lang="en-GB" i="1" dirty="0" smtClean="0"/>
              <a:t>, </a:t>
            </a:r>
            <a:r>
              <a:rPr lang="en-GB" i="1" dirty="0" err="1" smtClean="0"/>
              <a:t>politique</a:t>
            </a:r>
            <a:r>
              <a:rPr lang="en-GB" i="1" dirty="0" smtClean="0"/>
              <a:t> des transports</a:t>
            </a:r>
            <a:r>
              <a:rPr lang="en-GB" dirty="0" smtClean="0"/>
              <a:t>, Lausanne, Presses </a:t>
            </a:r>
            <a:r>
              <a:rPr lang="en-GB" dirty="0" err="1" smtClean="0"/>
              <a:t>polytechniques</a:t>
            </a:r>
            <a:r>
              <a:rPr lang="en-GB" dirty="0" smtClean="0"/>
              <a:t> et </a:t>
            </a:r>
            <a:r>
              <a:rPr lang="en-GB" dirty="0" err="1" smtClean="0"/>
              <a:t>universitaires</a:t>
            </a:r>
            <a:r>
              <a:rPr lang="en-GB" dirty="0" smtClean="0"/>
              <a:t> </a:t>
            </a:r>
            <a:r>
              <a:rPr lang="en-GB" dirty="0" err="1" smtClean="0"/>
              <a:t>romandes</a:t>
            </a:r>
            <a:r>
              <a:rPr lang="en-GB" dirty="0" smtClean="0"/>
              <a:t>, 2017.</a:t>
            </a:r>
          </a:p>
          <a:p>
            <a:pPr lvl="1"/>
            <a:r>
              <a:rPr lang="en-GB" dirty="0" smtClean="0">
                <a:hlinkClick r:id="rId2"/>
              </a:rPr>
              <a:t>https://ppur.org/auteur/1884/Michel%20Savy</a:t>
            </a:r>
            <a:r>
              <a:rPr lang="en-GB" dirty="0" smtClean="0"/>
              <a:t> </a:t>
            </a:r>
          </a:p>
          <a:p>
            <a:r>
              <a:rPr lang="en-GB" i="1" dirty="0" smtClean="0"/>
              <a:t>Les </a:t>
            </a:r>
            <a:r>
              <a:rPr lang="en-GB" i="1" dirty="0" err="1" smtClean="0"/>
              <a:t>comptes</a:t>
            </a:r>
            <a:r>
              <a:rPr lang="en-GB" i="1" dirty="0" smtClean="0"/>
              <a:t> des transports en 2018</a:t>
            </a:r>
            <a:r>
              <a:rPr lang="en-GB" dirty="0" smtClean="0"/>
              <a:t>, 56ème rapport de la Commission des </a:t>
            </a:r>
            <a:r>
              <a:rPr lang="en-GB" dirty="0" err="1" smtClean="0"/>
              <a:t>comptes</a:t>
            </a:r>
            <a:r>
              <a:rPr lang="en-GB" dirty="0" smtClean="0"/>
              <a:t> de transport de la Nation, </a:t>
            </a:r>
            <a:r>
              <a:rPr lang="en-GB" dirty="0" err="1" smtClean="0"/>
              <a:t>Ministère</a:t>
            </a:r>
            <a:r>
              <a:rPr lang="en-GB" dirty="0" smtClean="0"/>
              <a:t> de la transition </a:t>
            </a:r>
            <a:r>
              <a:rPr lang="en-GB" dirty="0" err="1" smtClean="0"/>
              <a:t>écologique</a:t>
            </a:r>
            <a:r>
              <a:rPr lang="en-GB" dirty="0" smtClean="0"/>
              <a:t> et </a:t>
            </a:r>
            <a:r>
              <a:rPr lang="en-GB" dirty="0" err="1" smtClean="0"/>
              <a:t>solidaire</a:t>
            </a:r>
            <a:r>
              <a:rPr lang="en-GB" dirty="0" smtClean="0"/>
              <a:t>, </a:t>
            </a:r>
            <a:r>
              <a:rPr lang="en-GB" dirty="0" err="1" smtClean="0"/>
              <a:t>août</a:t>
            </a:r>
            <a:r>
              <a:rPr lang="en-GB" dirty="0" smtClean="0"/>
              <a:t> 2019.</a:t>
            </a:r>
          </a:p>
          <a:p>
            <a:pPr lvl="1"/>
            <a:r>
              <a:rPr lang="en-GB" dirty="0" smtClean="0">
                <a:hlinkClick r:id="rId3"/>
              </a:rPr>
              <a:t>https://www.francemobilites.fr/actualites/les-comptes-des-transports-en-2018-56e-rapport-la-commission-des-comptes-des-transports</a:t>
            </a:r>
            <a:r>
              <a:rPr lang="en-GB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Handbook on the external costs of transport</a:t>
            </a:r>
            <a:r>
              <a:rPr lang="en-US" dirty="0" smtClean="0"/>
              <a:t>, European Commission, 2019.</a:t>
            </a:r>
          </a:p>
          <a:p>
            <a:pPr lvl="1">
              <a:buNone/>
            </a:pPr>
            <a:r>
              <a:rPr lang="en-GB" dirty="0" smtClean="0">
                <a:hlinkClick r:id="rId4"/>
              </a:rPr>
              <a:t>https://www.cedelft.eu/assets/upload/file/Rapporten/2019/CE_Delft_4K83_Handbook_on_the_external_costs_of_transport_Final.pdf</a:t>
            </a:r>
            <a:r>
              <a:rPr lang="en-GB" dirty="0" smtClean="0"/>
              <a:t> </a:t>
            </a:r>
          </a:p>
          <a:p>
            <a:r>
              <a:rPr lang="en-GB" i="1" dirty="0" err="1" smtClean="0"/>
              <a:t>Livre</a:t>
            </a:r>
            <a:r>
              <a:rPr lang="en-GB" i="1" dirty="0" smtClean="0"/>
              <a:t> vert. </a:t>
            </a:r>
            <a:r>
              <a:rPr lang="en-GB" i="1" dirty="0" err="1" smtClean="0"/>
              <a:t>Quelle</a:t>
            </a:r>
            <a:r>
              <a:rPr lang="en-GB" i="1" dirty="0" smtClean="0"/>
              <a:t> </a:t>
            </a:r>
            <a:r>
              <a:rPr lang="en-GB" i="1" dirty="0" err="1" smtClean="0"/>
              <a:t>politique</a:t>
            </a:r>
            <a:r>
              <a:rPr lang="en-GB" i="1" dirty="0" smtClean="0"/>
              <a:t> commune des transports ? Pour </a:t>
            </a:r>
            <a:r>
              <a:rPr lang="en-GB" i="1" dirty="0" err="1" smtClean="0"/>
              <a:t>quel</a:t>
            </a:r>
            <a:r>
              <a:rPr lang="en-GB" i="1" dirty="0" smtClean="0"/>
              <a:t> projet </a:t>
            </a:r>
            <a:r>
              <a:rPr lang="en-GB" i="1" dirty="0" err="1" smtClean="0"/>
              <a:t>européen</a:t>
            </a:r>
            <a:r>
              <a:rPr lang="en-GB" i="1" dirty="0" smtClean="0"/>
              <a:t> ?, </a:t>
            </a:r>
            <a:r>
              <a:rPr lang="en-GB" dirty="0" smtClean="0"/>
              <a:t>TDIE , mars 2019.</a:t>
            </a:r>
          </a:p>
          <a:p>
            <a:pPr lvl="2">
              <a:buNone/>
            </a:pPr>
            <a:r>
              <a:rPr lang="en-GB" dirty="0" smtClean="0">
                <a:hlinkClick r:id="rId5"/>
              </a:rPr>
              <a:t>http://tdie.eu/wp-content/uploads/2019/03/TDIE_Livre-vert-Europe.pdf</a:t>
            </a:r>
            <a:r>
              <a:rPr lang="en-GB" dirty="0" smtClean="0"/>
              <a:t> </a:t>
            </a:r>
          </a:p>
          <a:p>
            <a:r>
              <a:rPr lang="en-GB" i="1" dirty="0" smtClean="0"/>
              <a:t>Les </a:t>
            </a:r>
            <a:r>
              <a:rPr lang="en-GB" i="1" dirty="0" err="1" smtClean="0"/>
              <a:t>effets</a:t>
            </a:r>
            <a:r>
              <a:rPr lang="en-GB" i="1" dirty="0" smtClean="0"/>
              <a:t> </a:t>
            </a:r>
            <a:r>
              <a:rPr lang="en-GB" i="1" dirty="0" err="1" smtClean="0"/>
              <a:t>externes</a:t>
            </a:r>
            <a:r>
              <a:rPr lang="en-GB" i="1" dirty="0" smtClean="0"/>
              <a:t> des transports</a:t>
            </a:r>
            <a:r>
              <a:rPr lang="en-GB" dirty="0" smtClean="0"/>
              <a:t>. </a:t>
            </a:r>
            <a:r>
              <a:rPr lang="fr-FR" dirty="0" smtClean="0"/>
              <a:t>Définition, évaluation et implications pour les politiques publiques, TDIE, juillet 2019.</a:t>
            </a:r>
            <a:endParaRPr lang="en-GB" dirty="0" smtClean="0"/>
          </a:p>
          <a:p>
            <a:pPr lvl="1">
              <a:buNone/>
            </a:pPr>
            <a:r>
              <a:rPr lang="en-GB" dirty="0" smtClean="0">
                <a:hlinkClick r:id="rId6"/>
              </a:rPr>
              <a:t>http://tdie.eu/wp-content/uploads/2019/07/TDIE-Les-effets-externes-des-transports-Définition-évaluation-et-implications-pour-les-politiques-publiques-1.pdf</a:t>
            </a:r>
            <a:r>
              <a:rPr lang="en-GB" dirty="0" smtClean="0"/>
              <a:t> </a:t>
            </a:r>
          </a:p>
          <a:p>
            <a:r>
              <a:rPr lang="fr-FR" i="1" dirty="0" smtClean="0"/>
              <a:t>Atlas TDIE – Pour une approche renouvelée des infrastructures de transport</a:t>
            </a:r>
            <a:r>
              <a:rPr lang="fr-FR" dirty="0" smtClean="0"/>
              <a:t>, TDIE, mars 2019.</a:t>
            </a:r>
          </a:p>
          <a:p>
            <a:pPr lvl="1">
              <a:buNone/>
            </a:pPr>
            <a:r>
              <a:rPr lang="en-GB" dirty="0" smtClean="0">
                <a:hlinkClick r:id="rId7"/>
              </a:rPr>
              <a:t>http://tdie.eu/wp-content/uploads/2019/04/Atlas-TDIE-page-web.pdf</a:t>
            </a:r>
            <a:r>
              <a:rPr lang="en-GB" dirty="0" smtClean="0"/>
              <a:t>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et </a:t>
            </a:r>
            <a:r>
              <a:rPr lang="en-GB" dirty="0" err="1" smtClean="0"/>
              <a:t>territoire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Le transport, </a:t>
            </a:r>
            <a:r>
              <a:rPr lang="en-GB" dirty="0" err="1" smtClean="0"/>
              <a:t>composante</a:t>
            </a:r>
            <a:r>
              <a:rPr lang="en-GB" dirty="0" smtClean="0"/>
              <a:t> majeure du </a:t>
            </a:r>
            <a:r>
              <a:rPr lang="en-GB" dirty="0" err="1" smtClean="0"/>
              <a:t>fonctionnement</a:t>
            </a:r>
            <a:r>
              <a:rPr lang="en-GB" dirty="0" smtClean="0"/>
              <a:t> territorial (division </a:t>
            </a:r>
            <a:r>
              <a:rPr lang="en-GB" dirty="0" err="1" smtClean="0"/>
              <a:t>spatiale</a:t>
            </a:r>
            <a:r>
              <a:rPr lang="en-GB" dirty="0" smtClean="0"/>
              <a:t> des </a:t>
            </a:r>
            <a:r>
              <a:rPr lang="en-GB" dirty="0" err="1" smtClean="0"/>
              <a:t>établissements</a:t>
            </a:r>
            <a:r>
              <a:rPr lang="en-GB" dirty="0" smtClean="0"/>
              <a:t> </a:t>
            </a:r>
            <a:r>
              <a:rPr lang="en-GB" dirty="0" err="1" smtClean="0"/>
              <a:t>humains</a:t>
            </a:r>
            <a:r>
              <a:rPr lang="en-GB" dirty="0" smtClean="0"/>
              <a:t>, des </a:t>
            </a:r>
            <a:r>
              <a:rPr lang="en-GB" dirty="0" err="1" smtClean="0"/>
              <a:t>équipements</a:t>
            </a:r>
            <a:r>
              <a:rPr lang="en-GB" dirty="0" smtClean="0"/>
              <a:t> et des </a:t>
            </a:r>
            <a:r>
              <a:rPr lang="en-GB" dirty="0" err="1" smtClean="0"/>
              <a:t>activités</a:t>
            </a:r>
            <a:r>
              <a:rPr lang="en-GB" dirty="0" smtClean="0"/>
              <a:t>). </a:t>
            </a:r>
            <a:r>
              <a:rPr lang="en-GB" dirty="0"/>
              <a:t>I</a:t>
            </a:r>
            <a:r>
              <a:rPr lang="en-GB" dirty="0" smtClean="0"/>
              <a:t>nfrastructures et circulations (flux). “Mobilité”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paradoxe</a:t>
            </a:r>
            <a:r>
              <a:rPr lang="en-GB" dirty="0" smtClean="0"/>
              <a:t> des “</a:t>
            </a:r>
            <a:r>
              <a:rPr lang="en-GB" dirty="0" err="1" smtClean="0"/>
              <a:t>effets</a:t>
            </a:r>
            <a:r>
              <a:rPr lang="en-GB" dirty="0" smtClean="0"/>
              <a:t> </a:t>
            </a:r>
            <a:r>
              <a:rPr lang="en-GB" dirty="0" err="1" smtClean="0"/>
              <a:t>structurants</a:t>
            </a:r>
            <a:r>
              <a:rPr lang="en-GB" dirty="0" smtClean="0"/>
              <a:t> des infrastructures” : à examiner à </a:t>
            </a:r>
            <a:r>
              <a:rPr lang="en-GB" dirty="0" err="1" smtClean="0"/>
              <a:t>différentes</a:t>
            </a:r>
            <a:r>
              <a:rPr lang="en-GB" dirty="0" smtClean="0"/>
              <a:t> </a:t>
            </a:r>
            <a:r>
              <a:rPr lang="en-GB" dirty="0" err="1" smtClean="0"/>
              <a:t>échelles</a:t>
            </a:r>
            <a:r>
              <a:rPr lang="en-GB" dirty="0" smtClean="0"/>
              <a:t> </a:t>
            </a:r>
            <a:r>
              <a:rPr lang="en-GB" dirty="0" err="1" smtClean="0"/>
              <a:t>géographiques</a:t>
            </a:r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contexte</a:t>
            </a:r>
            <a:r>
              <a:rPr lang="en-GB" dirty="0" smtClean="0"/>
              <a:t> nouveau: </a:t>
            </a:r>
          </a:p>
          <a:p>
            <a:pPr lvl="1"/>
            <a:r>
              <a:rPr lang="en-GB" dirty="0" smtClean="0"/>
              <a:t>transformation des </a:t>
            </a:r>
            <a:r>
              <a:rPr lang="en-GB" dirty="0" err="1" smtClean="0"/>
              <a:t>pratiques</a:t>
            </a:r>
            <a:r>
              <a:rPr lang="en-GB" dirty="0" smtClean="0"/>
              <a:t>, innovation technique et </a:t>
            </a:r>
            <a:r>
              <a:rPr lang="en-GB" dirty="0" err="1" smtClean="0"/>
              <a:t>organisationnelle</a:t>
            </a:r>
            <a:endParaRPr lang="en-GB" dirty="0" smtClean="0"/>
          </a:p>
          <a:p>
            <a:pPr lvl="1"/>
            <a:r>
              <a:rPr lang="en-GB" dirty="0" err="1" smtClean="0"/>
              <a:t>contrainte</a:t>
            </a:r>
            <a:r>
              <a:rPr lang="en-GB" dirty="0" smtClean="0"/>
              <a:t> </a:t>
            </a:r>
            <a:r>
              <a:rPr lang="en-GB" dirty="0" err="1" smtClean="0"/>
              <a:t>budgétaire</a:t>
            </a:r>
            <a:r>
              <a:rPr lang="en-GB" dirty="0"/>
              <a:t> </a:t>
            </a:r>
            <a:r>
              <a:rPr lang="en-GB" dirty="0" smtClean="0"/>
              <a:t>(cf. abandon du SNIT) </a:t>
            </a:r>
          </a:p>
          <a:p>
            <a:pPr lvl="1"/>
            <a:r>
              <a:rPr lang="en-GB" dirty="0" smtClean="0"/>
              <a:t>transition </a:t>
            </a:r>
            <a:r>
              <a:rPr lang="en-GB" dirty="0" err="1" smtClean="0"/>
              <a:t>écologique</a:t>
            </a:r>
            <a:r>
              <a:rPr lang="en-GB" dirty="0" smtClean="0"/>
              <a:t> (le transport </a:t>
            </a:r>
            <a:r>
              <a:rPr lang="en-GB" dirty="0" err="1" smtClean="0"/>
              <a:t>contribue</a:t>
            </a:r>
            <a:r>
              <a:rPr lang="en-GB" dirty="0" smtClean="0"/>
              <a:t> pour 15% aux GES </a:t>
            </a:r>
            <a:r>
              <a:rPr lang="en-GB" dirty="0" err="1" smtClean="0"/>
              <a:t>mondiaux</a:t>
            </a:r>
            <a:r>
              <a:rPr lang="en-GB" dirty="0" smtClean="0"/>
              <a:t>, pour 30% en France)</a:t>
            </a:r>
          </a:p>
          <a:p>
            <a:pPr lvl="1"/>
            <a:r>
              <a:rPr lang="en-GB" dirty="0" err="1" smtClean="0"/>
              <a:t>une</a:t>
            </a:r>
            <a:r>
              <a:rPr lang="en-GB" dirty="0" smtClean="0"/>
              <a:t> nouvelle </a:t>
            </a:r>
            <a:r>
              <a:rPr lang="en-GB" dirty="0" err="1" smtClean="0"/>
              <a:t>loi</a:t>
            </a:r>
            <a:r>
              <a:rPr lang="en-GB" dirty="0" smtClean="0"/>
              <a:t> </a:t>
            </a:r>
            <a:r>
              <a:rPr lang="en-GB" dirty="0" err="1" smtClean="0"/>
              <a:t>d’orientation</a:t>
            </a:r>
            <a:r>
              <a:rPr lang="en-GB" dirty="0" smtClean="0"/>
              <a:t> (après la LOTI de 1982)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Le </a:t>
            </a:r>
            <a:r>
              <a:rPr lang="en-GB" dirty="0" err="1" smtClean="0"/>
              <a:t>financement</a:t>
            </a:r>
            <a:r>
              <a:rPr lang="en-GB" dirty="0" smtClean="0"/>
              <a:t> des transports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Chiffres</a:t>
            </a:r>
            <a:r>
              <a:rPr lang="en-GB" sz="3600" dirty="0" smtClean="0"/>
              <a:t> </a:t>
            </a:r>
            <a:r>
              <a:rPr lang="en-GB" sz="3600" dirty="0" err="1" smtClean="0"/>
              <a:t>clés</a:t>
            </a:r>
            <a:r>
              <a:rPr lang="en-GB" sz="3600" dirty="0" smtClean="0"/>
              <a:t> </a:t>
            </a:r>
            <a:r>
              <a:rPr lang="en-GB" sz="3600" dirty="0" err="1" smtClean="0"/>
              <a:t>sur</a:t>
            </a:r>
            <a:r>
              <a:rPr lang="en-GB" sz="3600" dirty="0" smtClean="0"/>
              <a:t> </a:t>
            </a:r>
            <a:r>
              <a:rPr lang="en-GB" sz="3600" dirty="0" err="1" smtClean="0"/>
              <a:t>l’économie</a:t>
            </a:r>
            <a:r>
              <a:rPr lang="en-GB" sz="3600" dirty="0" smtClean="0"/>
              <a:t> du transport</a:t>
            </a:r>
            <a:endParaRPr lang="en-GB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relativement</a:t>
            </a:r>
            <a:r>
              <a:rPr lang="en-GB" dirty="0" smtClean="0"/>
              <a:t> complexes et mal </a:t>
            </a:r>
            <a:r>
              <a:rPr lang="en-GB" dirty="0" err="1" smtClean="0"/>
              <a:t>connues</a:t>
            </a:r>
            <a:endParaRPr lang="en-GB" dirty="0" smtClean="0"/>
          </a:p>
          <a:p>
            <a:r>
              <a:rPr lang="en-GB" dirty="0" err="1" smtClean="0"/>
              <a:t>Rôle</a:t>
            </a:r>
            <a:r>
              <a:rPr lang="en-GB" dirty="0" smtClean="0"/>
              <a:t> des ménages, des </a:t>
            </a:r>
            <a:r>
              <a:rPr lang="en-GB" dirty="0" err="1" smtClean="0"/>
              <a:t>entreprises</a:t>
            </a:r>
            <a:r>
              <a:rPr lang="en-GB" dirty="0" smtClean="0"/>
              <a:t>, des administrations </a:t>
            </a:r>
            <a:r>
              <a:rPr lang="en-GB" dirty="0" err="1" smtClean="0"/>
              <a:t>publiques</a:t>
            </a:r>
            <a:r>
              <a:rPr lang="en-GB" dirty="0" smtClean="0"/>
              <a:t> (APU)</a:t>
            </a:r>
          </a:p>
          <a:p>
            <a:pPr lvl="1"/>
            <a:r>
              <a:rPr lang="en-GB" dirty="0" err="1" smtClean="0"/>
              <a:t>dépenses</a:t>
            </a:r>
            <a:r>
              <a:rPr lang="en-GB" dirty="0" smtClean="0"/>
              <a:t> </a:t>
            </a:r>
            <a:r>
              <a:rPr lang="en-GB" dirty="0" err="1" smtClean="0"/>
              <a:t>courantes</a:t>
            </a:r>
            <a:endParaRPr lang="en-GB" dirty="0" smtClean="0"/>
          </a:p>
          <a:p>
            <a:pPr lvl="1"/>
            <a:r>
              <a:rPr lang="en-GB" dirty="0" err="1" smtClean="0"/>
              <a:t>investissements</a:t>
            </a:r>
            <a:endParaRPr lang="en-GB" dirty="0" smtClean="0"/>
          </a:p>
          <a:p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 smtClean="0"/>
              <a:t>marges</a:t>
            </a:r>
            <a:r>
              <a:rPr lang="en-GB" dirty="0" smtClean="0"/>
              <a:t> de manoeuvre pour </a:t>
            </a:r>
            <a:r>
              <a:rPr lang="en-GB" dirty="0" err="1" smtClean="0"/>
              <a:t>l’avenir</a:t>
            </a:r>
            <a:r>
              <a:rPr lang="en-GB" dirty="0" smtClean="0"/>
              <a:t> (</a:t>
            </a:r>
            <a:r>
              <a:rPr lang="en-GB" dirty="0" err="1" smtClean="0"/>
              <a:t>aménagement</a:t>
            </a:r>
            <a:r>
              <a:rPr lang="en-GB" dirty="0" smtClean="0"/>
              <a:t> du </a:t>
            </a:r>
            <a:r>
              <a:rPr lang="en-GB" dirty="0" err="1" smtClean="0"/>
              <a:t>territoire</a:t>
            </a:r>
            <a:r>
              <a:rPr lang="en-GB" dirty="0" smtClean="0"/>
              <a:t>, transition </a:t>
            </a:r>
            <a:r>
              <a:rPr lang="en-GB" dirty="0" err="1" smtClean="0"/>
              <a:t>écologique</a:t>
            </a:r>
            <a:r>
              <a:rPr lang="en-GB" smtClean="0"/>
              <a:t>)?</a:t>
            </a:r>
            <a:endParaRPr lang="en-GB" dirty="0" smtClean="0"/>
          </a:p>
          <a:p>
            <a:r>
              <a:rPr lang="en-GB" dirty="0" smtClean="0"/>
              <a:t>Source </a:t>
            </a:r>
            <a:r>
              <a:rPr lang="en-GB" dirty="0" err="1" smtClean="0"/>
              <a:t>principale</a:t>
            </a:r>
            <a:r>
              <a:rPr lang="en-GB" dirty="0" smtClean="0"/>
              <a:t>: CCTN</a:t>
            </a:r>
          </a:p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DTT dépense totale de </a:t>
            </a:r>
            <a:r>
              <a:rPr lang="fr-FR" dirty="0" smtClean="0"/>
              <a:t>transport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131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DTT = 425 G€ en 2018</a:t>
            </a:r>
          </a:p>
          <a:p>
            <a:r>
              <a:rPr lang="fr-FR" dirty="0" smtClean="0"/>
              <a:t>Dépense courante = 370 G€</a:t>
            </a:r>
          </a:p>
          <a:p>
            <a:pPr lvl="1"/>
            <a:r>
              <a:rPr lang="fr-FR" dirty="0" smtClean="0"/>
              <a:t>dont 178 pour les ménages (dont 150 en compte propre), 123 pour les entreprises (dont 26 en compte propre), 32 pour les APU et 37 pour le reste du monde</a:t>
            </a:r>
          </a:p>
          <a:p>
            <a:r>
              <a:rPr lang="fr-FR" dirty="0" smtClean="0"/>
              <a:t>Investissement = 55 G€</a:t>
            </a:r>
          </a:p>
          <a:p>
            <a:pPr lvl="1"/>
            <a:r>
              <a:rPr lang="fr-FR" dirty="0" smtClean="0"/>
              <a:t>dont 14 pour les entreprises de transport, 20 pour les entreprises hors transport et 21 pour les APU</a:t>
            </a:r>
          </a:p>
          <a:p>
            <a:r>
              <a:rPr lang="fr-FR" dirty="0" smtClean="0"/>
              <a:t>PIB : 2350 G€</a:t>
            </a:r>
          </a:p>
          <a:p>
            <a:r>
              <a:rPr lang="fr-FR" dirty="0" smtClean="0"/>
              <a:t>Dépense totale de transport : 18,1% PIB</a:t>
            </a:r>
          </a:p>
          <a:p>
            <a:pPr lvl="1"/>
            <a:r>
              <a:rPr lang="fr-FR" dirty="0" smtClean="0"/>
              <a:t>dépense courante : 15,7% PIB</a:t>
            </a:r>
          </a:p>
          <a:p>
            <a:pPr lvl="1"/>
            <a:r>
              <a:rPr lang="fr-FR" dirty="0" smtClean="0"/>
              <a:t>investissement : 2,3% PIB, dont 0,9% PIB par les APU</a:t>
            </a:r>
          </a:p>
          <a:p>
            <a:r>
              <a:rPr lang="fr-FR" dirty="0" smtClean="0"/>
              <a:t>Dépense publique : 32 G€ en dépense courante (9% du total) et 21 G€ en investissement (38% du total)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Dépense</a:t>
            </a:r>
            <a:r>
              <a:rPr lang="en-GB" dirty="0" smtClean="0"/>
              <a:t> courante en transport et </a:t>
            </a:r>
            <a:r>
              <a:rPr lang="en-GB" dirty="0" err="1" smtClean="0"/>
              <a:t>investissement</a:t>
            </a:r>
            <a:r>
              <a:rPr lang="en-GB" dirty="0" smtClean="0"/>
              <a:t> de transport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136904" cy="45753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23528" y="6021288"/>
            <a:ext cx="659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Source: CCTN </a:t>
            </a:r>
          </a:p>
          <a:p>
            <a:r>
              <a:rPr lang="en-GB" b="1" dirty="0" smtClean="0"/>
              <a:t>Les transports ne </a:t>
            </a:r>
            <a:r>
              <a:rPr lang="en-GB" b="1" dirty="0" err="1" smtClean="0"/>
              <a:t>sont</a:t>
            </a:r>
            <a:r>
              <a:rPr lang="en-GB" b="1" dirty="0" smtClean="0"/>
              <a:t> pas </a:t>
            </a:r>
            <a:r>
              <a:rPr lang="en-GB" b="1" dirty="0" err="1" smtClean="0"/>
              <a:t>seulement</a:t>
            </a:r>
            <a:r>
              <a:rPr lang="en-GB" b="1" dirty="0" smtClean="0"/>
              <a:t> </a:t>
            </a:r>
            <a:r>
              <a:rPr lang="en-GB" b="1" dirty="0" err="1" smtClean="0"/>
              <a:t>une</a:t>
            </a:r>
            <a:r>
              <a:rPr lang="en-GB" b="1" dirty="0" smtClean="0"/>
              <a:t> affaire de </a:t>
            </a:r>
            <a:r>
              <a:rPr lang="en-GB" b="1" dirty="0" err="1" smtClean="0"/>
              <a:t>transporteurs</a:t>
            </a:r>
            <a:r>
              <a:rPr lang="en-GB" b="1" dirty="0" smtClean="0"/>
              <a:t> !</a:t>
            </a:r>
            <a:endParaRPr lang="en-GB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Dépense</a:t>
            </a:r>
            <a:r>
              <a:rPr lang="en-GB" sz="3600" dirty="0" smtClean="0"/>
              <a:t> courante par mode de transport</a:t>
            </a:r>
            <a:endParaRPr lang="en-GB" sz="3600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1331640" y="4180338"/>
          <a:ext cx="5438743" cy="267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475656" y="1484784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36096" y="4869160"/>
            <a:ext cx="339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Source : CCTN</a:t>
            </a:r>
          </a:p>
          <a:p>
            <a:r>
              <a:rPr lang="en-GB" b="1" dirty="0" err="1" smtClean="0"/>
              <a:t>Rôle</a:t>
            </a:r>
            <a:r>
              <a:rPr lang="en-GB" b="1" dirty="0" smtClean="0"/>
              <a:t> </a:t>
            </a:r>
            <a:r>
              <a:rPr lang="en-GB" b="1" dirty="0" err="1" smtClean="0"/>
              <a:t>spécifique</a:t>
            </a:r>
            <a:r>
              <a:rPr lang="en-GB" b="1" dirty="0" smtClean="0"/>
              <a:t> des APU (</a:t>
            </a:r>
            <a:r>
              <a:rPr lang="en-GB" b="1" dirty="0" err="1" smtClean="0"/>
              <a:t>soutien</a:t>
            </a:r>
            <a:endParaRPr lang="en-GB" b="1" dirty="0" smtClean="0"/>
          </a:p>
          <a:p>
            <a:r>
              <a:rPr lang="en-GB" b="1" dirty="0" smtClean="0"/>
              <a:t>au </a:t>
            </a:r>
            <a:r>
              <a:rPr lang="en-GB" b="1" dirty="0" err="1" smtClean="0"/>
              <a:t>fer</a:t>
            </a:r>
            <a:r>
              <a:rPr lang="en-GB" b="1" dirty="0" smtClean="0"/>
              <a:t> et aux TCU, la route </a:t>
            </a:r>
            <a:r>
              <a:rPr lang="en-GB" b="1" dirty="0" err="1" smtClean="0"/>
              <a:t>restant</a:t>
            </a:r>
            <a:endParaRPr lang="en-GB" b="1" dirty="0" smtClean="0"/>
          </a:p>
          <a:p>
            <a:r>
              <a:rPr lang="en-GB" b="1" dirty="0" err="1" smtClean="0"/>
              <a:t>majoritaire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Investissement</a:t>
            </a:r>
            <a:r>
              <a:rPr lang="en-GB" dirty="0" smtClean="0"/>
              <a:t> par mode de transport</a:t>
            </a:r>
            <a:endParaRPr lang="en-GB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/>
        </p:nvGraphicFramePr>
        <p:xfrm>
          <a:off x="1043608" y="1412776"/>
          <a:ext cx="6734887" cy="274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755576" y="4077072"/>
          <a:ext cx="74888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28184" y="2636912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Source : CCTN</a:t>
            </a:r>
            <a:endParaRPr lang="en-GB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0F7E-5DFA-4DD5-9B55-27CFEB9FB2B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1239</Words>
  <Application>Microsoft Office PowerPoint</Application>
  <PresentationFormat>Affichage à l'écran (4:3)</PresentationFormat>
  <Paragraphs>192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IHEDATE Géographies de l’argent Investir pour l’avenir Financement des transports  Lille, 17 et 18 octobre 2019</vt:lpstr>
      <vt:lpstr>Présentation</vt:lpstr>
      <vt:lpstr>Transport et territoire</vt:lpstr>
      <vt:lpstr>1. Le financement des transports  </vt:lpstr>
      <vt:lpstr>Chiffres clés sur l’économie du transport</vt:lpstr>
      <vt:lpstr>DTT dépense totale de transport</vt:lpstr>
      <vt:lpstr>Dépense courante en transport et investissement de transport</vt:lpstr>
      <vt:lpstr>Dépense courante par mode de transport</vt:lpstr>
      <vt:lpstr>Investissement par mode de transport</vt:lpstr>
      <vt:lpstr>Dépenses des APUC</vt:lpstr>
      <vt:lpstr>Dépenses des APUL</vt:lpstr>
      <vt:lpstr>Ensemble des APU</vt:lpstr>
      <vt:lpstr>Investissements en infrastructures 1990 – 2018 (%)</vt:lpstr>
      <vt:lpstr>Recettes des administrations publiques liées au transport (M€)</vt:lpstr>
      <vt:lpstr>Recettes et dépenses des administrations publiques liées au transport</vt:lpstr>
      <vt:lpstr>2. Infrastructures : propositions pour le moyen et long terme </vt:lpstr>
      <vt:lpstr>Le temps long des infrastructures</vt:lpstr>
      <vt:lpstr>Une nouvelle phase de développement des réseaux</vt:lpstr>
      <vt:lpstr>Dans un environnement européen</vt:lpstr>
      <vt:lpstr>Définition des finalités  et recherche d’une méthode</vt:lpstr>
      <vt:lpstr>Rétrospective : réalisations 2003-2017</vt:lpstr>
      <vt:lpstr>Propositions du COI</vt:lpstr>
      <vt:lpstr>Scénario 1</vt:lpstr>
      <vt:lpstr>Scénario 1</vt:lpstr>
      <vt:lpstr>Scénario 2</vt:lpstr>
      <vt:lpstr>Scénario 3</vt:lpstr>
      <vt:lpstr>Traitement des nœuds métropolitains L’exemple de Lyon</vt:lpstr>
      <vt:lpstr>Perspectives</vt:lpstr>
      <vt:lpstr>Références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IHEDATE Géographies de l’argent Investir pour l’avenir Financement des transports  Lille, 17 et 18 octobre 2019</dc:title>
  <dc:creator>MS</dc:creator>
  <cp:lastModifiedBy>MS</cp:lastModifiedBy>
  <cp:revision>41</cp:revision>
  <dcterms:created xsi:type="dcterms:W3CDTF">2019-09-07T16:29:42Z</dcterms:created>
  <dcterms:modified xsi:type="dcterms:W3CDTF">2019-10-01T20:35:33Z</dcterms:modified>
</cp:coreProperties>
</file>