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9" r:id="rId2"/>
  </p:sldMasterIdLst>
  <p:notesMasterIdLst>
    <p:notesMasterId r:id="rId16"/>
  </p:notesMasterIdLst>
  <p:handoutMasterIdLst>
    <p:handoutMasterId r:id="rId17"/>
  </p:handoutMasterIdLst>
  <p:sldIdLst>
    <p:sldId id="525" r:id="rId3"/>
    <p:sldId id="834" r:id="rId4"/>
    <p:sldId id="891" r:id="rId5"/>
    <p:sldId id="893" r:id="rId6"/>
    <p:sldId id="895" r:id="rId7"/>
    <p:sldId id="896" r:id="rId8"/>
    <p:sldId id="897" r:id="rId9"/>
    <p:sldId id="898" r:id="rId10"/>
    <p:sldId id="657" r:id="rId11"/>
    <p:sldId id="534" r:id="rId12"/>
    <p:sldId id="815" r:id="rId13"/>
    <p:sldId id="916" r:id="rId14"/>
    <p:sldId id="88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P_ACE" initials="T" lastIdx="18" clrIdx="0">
    <p:extLst>
      <p:ext uri="{19B8F6BF-5375-455C-9EA6-DF929625EA0E}">
        <p15:presenceInfo xmlns:p15="http://schemas.microsoft.com/office/powerpoint/2012/main" userId="TSP_ACE" providerId="None"/>
      </p:ext>
    </p:extLst>
  </p:cmAuthor>
  <p:cmAuthor id="2" name="Clémence" initials="CVO" lastIdx="20" clrIdx="1">
    <p:extLst>
      <p:ext uri="{19B8F6BF-5375-455C-9EA6-DF929625EA0E}">
        <p15:presenceInfo xmlns:p15="http://schemas.microsoft.com/office/powerpoint/2012/main" userId="Clémen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E05"/>
    <a:srgbClr val="000000"/>
    <a:srgbClr val="9FD050"/>
    <a:srgbClr val="0BA5DB"/>
    <a:srgbClr val="005995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5" autoAdjust="0"/>
    <p:restoredTop sz="95685" autoAdjust="0"/>
  </p:normalViewPr>
  <p:slideViewPr>
    <p:cSldViewPr snapToGrid="0">
      <p:cViewPr varScale="1">
        <p:scale>
          <a:sx n="99" d="100"/>
          <a:sy n="99" d="100"/>
        </p:scale>
        <p:origin x="1480" y="168"/>
      </p:cViewPr>
      <p:guideLst/>
    </p:cSldViewPr>
  </p:slideViewPr>
  <p:outlineViewPr>
    <p:cViewPr>
      <p:scale>
        <a:sx n="33" d="100"/>
        <a:sy n="33" d="100"/>
      </p:scale>
      <p:origin x="0" y="-654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2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0F785-4A49-4ABB-BF87-E47FE41443C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20D4B-8817-4722-A792-AC91AB6144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14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621DE-0166-401C-A901-8638600FFC6C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7DA32-9D27-45CB-AF10-630D793773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88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27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-1682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sz="1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46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501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36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7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32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165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93675">
              <a:lnSpc>
                <a:spcPct val="100000"/>
              </a:lnSpc>
            </a:pPr>
            <a:endParaRPr lang="fr-FR" sz="1200" b="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13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193675">
              <a:lnSpc>
                <a:spcPct val="100000"/>
              </a:lnSpc>
            </a:pPr>
            <a:endParaRPr lang="fr-FR" sz="1200" b="0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7692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Stras et Poitiers pas disponibles,</a:t>
            </a:r>
            <a:r>
              <a:rPr lang="fr-FR" baseline="0" dirty="0">
                <a:ea typeface="Calibri" panose="020F0502020204030204" pitchFamily="34" charset="0"/>
                <a:cs typeface="Times New Roman" panose="02020603050405020304" pitchFamily="18" charset="0"/>
              </a:rPr>
              <a:t> le seront dans quelques semaines.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469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-168275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endParaRPr lang="fr-FR" sz="1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DA32-9D27-45CB-AF10-630D793773B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27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heshiftproject.org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mière dia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842"/>
          <a:stretch/>
        </p:blipFill>
        <p:spPr>
          <a:xfrm>
            <a:off x="0" y="-18661"/>
            <a:ext cx="9144000" cy="68766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52000" y="356461"/>
            <a:ext cx="8640000" cy="2800415"/>
          </a:xfr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2000" y="3253740"/>
            <a:ext cx="8640000" cy="13235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9696" r="8457" b="11083"/>
          <a:stretch/>
        </p:blipFill>
        <p:spPr>
          <a:xfrm>
            <a:off x="3422002" y="4577294"/>
            <a:ext cx="2299996" cy="1394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6788256" y="6066499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87350" y="5720160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56307" y="6068457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3"/>
          </p:nvPr>
        </p:nvSpPr>
        <p:spPr>
          <a:xfrm>
            <a:off x="387350" y="6176963"/>
            <a:ext cx="1879600" cy="401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4"/>
          </p:nvPr>
        </p:nvSpPr>
        <p:spPr>
          <a:xfrm>
            <a:off x="6907938" y="6206133"/>
            <a:ext cx="1879600" cy="401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ZoneTexte 19">
            <a:hlinkClick r:id="rId4"/>
          </p:cNvPr>
          <p:cNvSpPr txBox="1"/>
          <p:nvPr/>
        </p:nvSpPr>
        <p:spPr>
          <a:xfrm>
            <a:off x="3186739" y="6318721"/>
            <a:ext cx="2801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www.theshiftproject.org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9696" r="8457" b="11083"/>
          <a:stretch/>
        </p:blipFill>
        <p:spPr>
          <a:xfrm>
            <a:off x="3422002" y="4577294"/>
            <a:ext cx="2299996" cy="1394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ZoneTexte 15"/>
          <p:cNvSpPr txBox="1"/>
          <p:nvPr userDrawn="1"/>
        </p:nvSpPr>
        <p:spPr>
          <a:xfrm>
            <a:off x="6788256" y="6066499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9" name="ZoneTexte 18"/>
          <p:cNvSpPr txBox="1"/>
          <p:nvPr userDrawn="1"/>
        </p:nvSpPr>
        <p:spPr>
          <a:xfrm>
            <a:off x="387350" y="5720160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/>
          <p:cNvSpPr txBox="1"/>
          <p:nvPr userDrawn="1"/>
        </p:nvSpPr>
        <p:spPr>
          <a:xfrm>
            <a:off x="3656307" y="6068457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hlinkClick r:id="rId4"/>
          </p:cNvPr>
          <p:cNvSpPr txBox="1"/>
          <p:nvPr userDrawn="1"/>
        </p:nvSpPr>
        <p:spPr>
          <a:xfrm>
            <a:off x="3186739" y="6318721"/>
            <a:ext cx="2801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www.theshiftproject.org</a:t>
            </a:r>
          </a:p>
        </p:txBody>
      </p:sp>
    </p:spTree>
    <p:extLst>
      <p:ext uri="{BB962C8B-B14F-4D97-AF65-F5344CB8AC3E}">
        <p14:creationId xmlns:p14="http://schemas.microsoft.com/office/powerpoint/2010/main" val="167758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2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42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40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058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798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54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2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de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16976" y="0"/>
            <a:ext cx="7532177" cy="10969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976" y="1324660"/>
            <a:ext cx="8640000" cy="52717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0" indent="0"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/>
            </a:lvl6pPr>
          </a:lstStyle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intermédiaire -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842"/>
          <a:stretch/>
        </p:blipFill>
        <p:spPr>
          <a:xfrm>
            <a:off x="0" y="-18661"/>
            <a:ext cx="9144000" cy="687666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7457" y="2001210"/>
            <a:ext cx="8400081" cy="975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Partie 1 :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9696" r="8457" b="11083"/>
          <a:stretch/>
        </p:blipFill>
        <p:spPr>
          <a:xfrm>
            <a:off x="3422002" y="4577294"/>
            <a:ext cx="2299996" cy="1394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6788256" y="5865021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4358" y="5971593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9696" r="8457" b="11083"/>
          <a:stretch/>
        </p:blipFill>
        <p:spPr>
          <a:xfrm>
            <a:off x="3422002" y="4577294"/>
            <a:ext cx="2299996" cy="1394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 userDrawn="1"/>
        </p:nvSpPr>
        <p:spPr>
          <a:xfrm>
            <a:off x="6788256" y="5865021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4358" y="5971593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87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17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317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14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6842"/>
          <a:stretch/>
        </p:blipFill>
        <p:spPr>
          <a:xfrm>
            <a:off x="0" y="-18661"/>
            <a:ext cx="9144000" cy="687666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87457" y="2001210"/>
            <a:ext cx="8400081" cy="975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FIN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9696" r="8457" b="11083"/>
          <a:stretch/>
        </p:blipFill>
        <p:spPr>
          <a:xfrm>
            <a:off x="3422002" y="4577294"/>
            <a:ext cx="2299996" cy="1394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6788256" y="5865021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4358" y="5971593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9696" r="8457" b="11083"/>
          <a:stretch/>
        </p:blipFill>
        <p:spPr>
          <a:xfrm>
            <a:off x="3422002" y="4577294"/>
            <a:ext cx="2299996" cy="1394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/>
          <p:nvPr userDrawn="1"/>
        </p:nvSpPr>
        <p:spPr>
          <a:xfrm>
            <a:off x="6788256" y="5865021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4358" y="5971593"/>
            <a:ext cx="1999282" cy="69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86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32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56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5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8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9"/>
          <a:stretch/>
        </p:blipFill>
        <p:spPr>
          <a:xfrm>
            <a:off x="0" y="0"/>
            <a:ext cx="9143999" cy="109696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2000" y="1"/>
            <a:ext cx="7056000" cy="1096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11037" r="8781" b="11701"/>
          <a:stretch/>
        </p:blipFill>
        <p:spPr>
          <a:xfrm>
            <a:off x="7792161" y="193612"/>
            <a:ext cx="1194319" cy="718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09"/>
          <a:stretch/>
        </p:blipFill>
        <p:spPr>
          <a:xfrm>
            <a:off x="0" y="0"/>
            <a:ext cx="9143999" cy="109696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11037" r="8781" b="11701"/>
          <a:stretch/>
        </p:blipFill>
        <p:spPr>
          <a:xfrm>
            <a:off x="7792161" y="193612"/>
            <a:ext cx="1194319" cy="718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ce réservé du texte 2"/>
          <p:cNvSpPr>
            <a:spLocks noGrp="1"/>
          </p:cNvSpPr>
          <p:nvPr>
            <p:ph type="body" idx="1"/>
          </p:nvPr>
        </p:nvSpPr>
        <p:spPr>
          <a:xfrm>
            <a:off x="502620" y="147711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0523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bg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936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b="1" kern="1200">
          <a:solidFill>
            <a:schemeClr val="accent2"/>
          </a:solidFill>
          <a:latin typeface="+mj-lt"/>
          <a:ea typeface="Segoe UI Emoji" panose="020B0502040204020203" pitchFamily="34" charset="0"/>
          <a:cs typeface="Tahoma" panose="020B0604030504040204" pitchFamily="34" charset="0"/>
        </a:defRPr>
      </a:lvl2pPr>
      <a:lvl3pPr marL="715963" indent="952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kern="1200">
          <a:solidFill>
            <a:schemeClr val="accent3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6551" y="200501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845F-B6A2-4A2C-B3D1-DECC45645FC0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8647-41AA-4BE4-8D5E-65974993F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4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4.gif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gi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03117"/>
            <a:ext cx="9034272" cy="3387378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fr-FR" dirty="0"/>
              <a:t>Guide pour une mobilité quotidienne bas carbone</a:t>
            </a:r>
            <a:br>
              <a:rPr lang="fr-FR" dirty="0"/>
            </a:br>
            <a:br>
              <a:rPr lang="fr-FR" sz="3200" i="1" dirty="0"/>
            </a:br>
            <a:r>
              <a:rPr lang="fr-FR" sz="3200" i="1" dirty="0"/>
              <a:t>Présentation IHEDATE</a:t>
            </a:r>
            <a:br>
              <a:rPr lang="fr-FR" sz="3200" i="1" dirty="0"/>
            </a:br>
            <a:br>
              <a:rPr lang="fr-FR" sz="3200" i="1" dirty="0"/>
            </a:br>
            <a:r>
              <a:rPr lang="fr-FR" sz="3200" i="1" dirty="0"/>
              <a:t> </a:t>
            </a:r>
            <a:r>
              <a:rPr lang="fr-FR" sz="2700" b="1" dirty="0"/>
              <a:t>Laura Foglia </a:t>
            </a:r>
            <a:br>
              <a:rPr lang="fr-FR" sz="2700" dirty="0"/>
            </a:br>
            <a:br>
              <a:rPr lang="fr-FR" sz="2700" dirty="0"/>
            </a:br>
            <a:r>
              <a:rPr lang="fr-FR" sz="2200" dirty="0"/>
              <a:t>Consultante Transport et Mobilités</a:t>
            </a:r>
            <a:br>
              <a:rPr lang="fr-FR" sz="2200" dirty="0"/>
            </a:br>
            <a:r>
              <a:rPr lang="fr-FR" sz="2200" dirty="0"/>
              <a:t> Responsable de projets The Shift Project</a:t>
            </a:r>
            <a:br>
              <a:rPr lang="fr-FR" sz="2200" dirty="0"/>
            </a:br>
            <a:br>
              <a:rPr lang="fr-FR" sz="2200" dirty="0"/>
            </a:br>
            <a:endParaRPr lang="fr-FR" sz="27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2000" y="3723521"/>
            <a:ext cx="8640000" cy="1152005"/>
          </a:xfrm>
        </p:spPr>
        <p:txBody>
          <a:bodyPr/>
          <a:lstStyle/>
          <a:p>
            <a:endParaRPr lang="fr-FR" sz="2000" b="0" dirty="0">
              <a:latin typeface="Arial Rounded MT Bold" panose="020F0704030504030204" pitchFamily="34" charset="0"/>
              <a:ea typeface="+mj-ea"/>
              <a:cs typeface="+mj-cs"/>
            </a:endParaRPr>
          </a:p>
          <a:p>
            <a:r>
              <a:rPr lang="fr-FR" dirty="0"/>
              <a:t>09/04/2020</a:t>
            </a:r>
          </a:p>
        </p:txBody>
      </p:sp>
    </p:spTree>
    <p:extLst>
      <p:ext uri="{BB962C8B-B14F-4D97-AF65-F5344CB8AC3E}">
        <p14:creationId xmlns:p14="http://schemas.microsoft.com/office/powerpoint/2010/main" val="284464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re 1"/>
          <p:cNvSpPr>
            <a:spLocks noGrp="1"/>
          </p:cNvSpPr>
          <p:nvPr>
            <p:ph type="title"/>
          </p:nvPr>
        </p:nvSpPr>
        <p:spPr>
          <a:xfrm>
            <a:off x="216976" y="0"/>
            <a:ext cx="7532177" cy="1096963"/>
          </a:xfrm>
        </p:spPr>
        <p:txBody>
          <a:bodyPr/>
          <a:lstStyle/>
          <a:p>
            <a:r>
              <a:rPr lang="fr-FR" dirty="0"/>
              <a:t>Démarche et méthode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94036" y="1365840"/>
            <a:ext cx="8079514" cy="1993748"/>
            <a:chOff x="694037" y="1440115"/>
            <a:chExt cx="8079514" cy="1993748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5F3971B3-866B-4543-9AB7-DCD3EFCBF57C}"/>
                </a:ext>
              </a:extLst>
            </p:cNvPr>
            <p:cNvGrpSpPr/>
            <p:nvPr/>
          </p:nvGrpSpPr>
          <p:grpSpPr>
            <a:xfrm>
              <a:off x="694037" y="1440115"/>
              <a:ext cx="6011999" cy="1993748"/>
              <a:chOff x="4819349" y="3763791"/>
              <a:chExt cx="3694077" cy="165917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4D8D94-CC42-6444-8D0B-95693CB389C9}"/>
                  </a:ext>
                </a:extLst>
              </p:cNvPr>
              <p:cNvSpPr/>
              <p:nvPr/>
            </p:nvSpPr>
            <p:spPr>
              <a:xfrm>
                <a:off x="4819349" y="3894212"/>
                <a:ext cx="3694077" cy="1528756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sysDash"/>
              </a:ln>
            </p:spPr>
            <p:txBody>
              <a:bodyPr wrap="square" anchor="ctr">
                <a:noAutofit/>
              </a:bodyPr>
              <a:lstStyle/>
              <a:p>
                <a:pPr>
                  <a:lnSpc>
                    <a:spcPct val="125000"/>
                  </a:lnSpc>
                  <a:spcBef>
                    <a:spcPts val="700"/>
                  </a:spcBef>
                  <a:spcAft>
                    <a:spcPts val="700"/>
                  </a:spcAft>
                  <a:defRPr/>
                </a:pPr>
                <a:endParaRPr lang="fr-FR" sz="16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5F7425F7-DC70-5A42-A259-2A9C9ED306C2}"/>
                  </a:ext>
                </a:extLst>
              </p:cNvPr>
              <p:cNvSpPr txBox="1"/>
              <p:nvPr/>
            </p:nvSpPr>
            <p:spPr>
              <a:xfrm>
                <a:off x="5996654" y="3763791"/>
                <a:ext cx="126137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Sur place 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1D8D0055-2F57-5D46-A327-D3E069021620}"/>
                  </a:ext>
                </a:extLst>
              </p:cNvPr>
              <p:cNvSpPr txBox="1"/>
              <p:nvPr/>
            </p:nvSpPr>
            <p:spPr>
              <a:xfrm>
                <a:off x="4865654" y="4139377"/>
                <a:ext cx="3495132" cy="1171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ea typeface="Tahoma" panose="020B0604030504040204" pitchFamily="34" charset="0"/>
                    <a:cs typeface="Arial" panose="020B0604020202020204" pitchFamily="34" charset="0"/>
                  </a:rPr>
                  <a:t>6-12 entretiens par territoire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ea typeface="Tahoma" panose="020B0604030504040204" pitchFamily="34" charset="0"/>
                    <a:cs typeface="Arial" panose="020B0604020202020204" pitchFamily="34" charset="0"/>
                  </a:rPr>
                  <a:t>2h par entretien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ea typeface="Tahoma" panose="020B0604030504040204" pitchFamily="34" charset="0"/>
                    <a:cs typeface="Arial" panose="020B0604020202020204" pitchFamily="34" charset="0"/>
                  </a:rPr>
                  <a:t>3-5 jours sur place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p:grpSp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88"/>
            <a:stretch/>
          </p:blipFill>
          <p:spPr>
            <a:xfrm>
              <a:off x="7312273" y="1786342"/>
              <a:ext cx="1461278" cy="1132660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694036" y="3654190"/>
            <a:ext cx="8069698" cy="2985430"/>
            <a:chOff x="694036" y="3590583"/>
            <a:chExt cx="8069698" cy="2985430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9189976A-513F-A142-8D58-657996375AD9}"/>
                </a:ext>
              </a:extLst>
            </p:cNvPr>
            <p:cNvGrpSpPr/>
            <p:nvPr/>
          </p:nvGrpSpPr>
          <p:grpSpPr>
            <a:xfrm>
              <a:off x="694036" y="3590583"/>
              <a:ext cx="6012000" cy="2985430"/>
              <a:chOff x="-10554" y="1423400"/>
              <a:chExt cx="14144162" cy="29854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1E6CFFF-38D3-1048-BE3F-146B69999C49}"/>
                  </a:ext>
                </a:extLst>
              </p:cNvPr>
              <p:cNvSpPr/>
              <p:nvPr/>
            </p:nvSpPr>
            <p:spPr>
              <a:xfrm>
                <a:off x="-10554" y="1616188"/>
                <a:ext cx="14144162" cy="2792642"/>
              </a:xfrm>
              <a:prstGeom prst="rect">
                <a:avLst/>
              </a:prstGeom>
              <a:ln w="28575">
                <a:solidFill>
                  <a:schemeClr val="accent2"/>
                </a:solidFill>
                <a:prstDash val="sysDash"/>
              </a:ln>
            </p:spPr>
            <p:txBody>
              <a:bodyPr wrap="square" anchor="ctr">
                <a:noAutofit/>
              </a:bodyPr>
              <a:lstStyle/>
              <a:p>
                <a:pPr>
                  <a:lnSpc>
                    <a:spcPct val="125000"/>
                  </a:lnSpc>
                  <a:spcBef>
                    <a:spcPts val="700"/>
                  </a:spcBef>
                  <a:spcAft>
                    <a:spcPts val="700"/>
                  </a:spcAft>
                  <a:defRPr/>
                </a:pPr>
                <a:endParaRPr lang="fr-FR" sz="16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44F90179-F0C5-B94E-ABD2-276A1B238F8E}"/>
                  </a:ext>
                </a:extLst>
              </p:cNvPr>
              <p:cNvSpPr txBox="1"/>
              <p:nvPr/>
            </p:nvSpPr>
            <p:spPr>
              <a:xfrm>
                <a:off x="4315169" y="1423400"/>
                <a:ext cx="549269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Mesures analysées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454986E-295C-8444-A555-A99B956B6681}"/>
                  </a:ext>
                </a:extLst>
              </p:cNvPr>
              <p:cNvSpPr txBox="1"/>
              <p:nvPr/>
            </p:nvSpPr>
            <p:spPr>
              <a:xfrm>
                <a:off x="516841" y="1885065"/>
                <a:ext cx="11773415" cy="243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2563" indent="-168275"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Contexte des politiques de mobilité</a:t>
                </a:r>
              </a:p>
              <a:p>
                <a:pPr marL="182563" indent="-168275"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Politique menée pour les modes actifs et partagés</a:t>
                </a:r>
              </a:p>
              <a:p>
                <a:pPr marL="182563" indent="-168275"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Politique concernant la voiture</a:t>
                </a:r>
              </a:p>
              <a:p>
                <a:pPr marL="182563" indent="-168275" fontAlgn="base"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Intégration tarifaire et </a:t>
                </a:r>
                <a:r>
                  <a:rPr lang="fr-FR" sz="2000" dirty="0" err="1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MaaS</a:t>
                </a:r>
                <a:endParaRPr lang="fr-FR" sz="2000" dirty="0">
                  <a:effectLst>
                    <a:glow>
                      <a:srgbClr val="000000"/>
                    </a:glow>
                    <a:outerShdw sx="0" sy="0">
                      <a:srgbClr val="000000"/>
                    </a:outerShdw>
                    <a:reflection stA="0" endPos="0" fadeDir="0" sx="0" sy="0"/>
                  </a:effectLst>
                </a:endParaRPr>
              </a:p>
              <a:p>
                <a:pPr marL="182563" indent="-168275" fontAlgn="base"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Aménagement du territoire et urbanisme</a:t>
                </a:r>
              </a:p>
              <a:p>
                <a:pPr marL="182563" indent="-168275" fontAlgn="base"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fr-FR" sz="2000" dirty="0">
                    <a:effectLst>
                      <a:glow>
                        <a:srgbClr val="000000"/>
                      </a:glow>
                      <a:outerShdw sx="0" sy="0">
                        <a:srgbClr val="000000"/>
                      </a:outerShdw>
                      <a:reflection stA="0" endPos="0" fadeDir="0" sx="0" sy="0"/>
                    </a:effectLst>
                  </a:rPr>
                  <a:t>Plans de mobilité employeur (PDM)</a:t>
                </a:r>
              </a:p>
            </p:txBody>
          </p:sp>
        </p:grpSp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28"/>
            <a:stretch/>
          </p:blipFill>
          <p:spPr>
            <a:xfrm>
              <a:off x="7283254" y="4303197"/>
              <a:ext cx="1480480" cy="1275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227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 et 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 Types d’interlocuteurs rencontrés</a:t>
            </a:r>
          </a:p>
          <a:p>
            <a:endParaRPr lang="fr-FR" b="1" dirty="0">
              <a:solidFill>
                <a:schemeClr val="accent2"/>
              </a:solidFill>
            </a:endParaRP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fr-FR" dirty="0">
                <a:solidFill>
                  <a:schemeClr val="accent2"/>
                </a:solidFill>
              </a:rPr>
              <a:t>Elu.e mobilité </a:t>
            </a:r>
            <a:r>
              <a:rPr lang="fr-FR" dirty="0">
                <a:solidFill>
                  <a:schemeClr val="tx2"/>
                </a:solidFill>
              </a:rPr>
              <a:t>de l’intercommunalité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fr-FR" dirty="0">
                <a:solidFill>
                  <a:schemeClr val="accent2"/>
                </a:solidFill>
              </a:rPr>
              <a:t>Services techniques </a:t>
            </a:r>
            <a:r>
              <a:rPr lang="fr-FR" dirty="0">
                <a:solidFill>
                  <a:schemeClr val="tx2"/>
                </a:solidFill>
              </a:rPr>
              <a:t>(mobilité et urbanisme)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fr-FR" dirty="0">
                <a:solidFill>
                  <a:schemeClr val="accent2"/>
                </a:solidFill>
              </a:rPr>
              <a:t>Agence d’urbanisme</a:t>
            </a:r>
          </a:p>
          <a:p>
            <a:pPr marL="457200" indent="-457200">
              <a:buClr>
                <a:schemeClr val="tx1"/>
              </a:buClr>
              <a:buAutoNum type="arabicPeriod"/>
            </a:pPr>
            <a:r>
              <a:rPr lang="fr-FR" dirty="0" err="1">
                <a:solidFill>
                  <a:schemeClr val="accent2"/>
                </a:solidFill>
              </a:rPr>
              <a:t>Référent.e.s</a:t>
            </a:r>
            <a:r>
              <a:rPr lang="fr-FR" dirty="0">
                <a:solidFill>
                  <a:schemeClr val="accent2"/>
                </a:solidFill>
              </a:rPr>
              <a:t> mobilité </a:t>
            </a:r>
            <a:r>
              <a:rPr lang="fr-FR" dirty="0">
                <a:solidFill>
                  <a:schemeClr val="tx2"/>
                </a:solidFill>
              </a:rPr>
              <a:t>en entreprise</a:t>
            </a:r>
          </a:p>
          <a:p>
            <a:endParaRPr lang="fr-FR" dirty="0"/>
          </a:p>
          <a:p>
            <a:r>
              <a:rPr lang="fr-FR" dirty="0"/>
              <a:t>Ponctuellement : exploitants des transports, associations vélo</a:t>
            </a:r>
          </a:p>
        </p:txBody>
      </p:sp>
    </p:spTree>
    <p:extLst>
      <p:ext uri="{BB962C8B-B14F-4D97-AF65-F5344CB8AC3E}">
        <p14:creationId xmlns:p14="http://schemas.microsoft.com/office/powerpoint/2010/main" val="4023859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>
            <a:extLst>
              <a:ext uri="{FF2B5EF4-FFF2-40B4-BE49-F238E27FC236}">
                <a16:creationId xmlns:a16="http://schemas.microsoft.com/office/drawing/2014/main" id="{2CEED004-0970-8841-8500-65EB2667C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76" y="0"/>
            <a:ext cx="7439599" cy="1096963"/>
          </a:xfrm>
        </p:spPr>
        <p:txBody>
          <a:bodyPr>
            <a:normAutofit/>
          </a:bodyPr>
          <a:lstStyle/>
          <a:p>
            <a:r>
              <a:rPr lang="fr-FR" dirty="0"/>
              <a:t>Résultats</a:t>
            </a:r>
          </a:p>
        </p:txBody>
      </p:sp>
      <p:pic>
        <p:nvPicPr>
          <p:cNvPr id="40" name="1581802112589_Illustration_sans_titre.mp4" descr="1581802112589_Illustration_sans_titre.mp4">
            <a:hlinkClick r:id="" action="ppaction://media"/>
            <a:extLst>
              <a:ext uri="{FF2B5EF4-FFF2-40B4-BE49-F238E27FC236}">
                <a16:creationId xmlns:a16="http://schemas.microsoft.com/office/drawing/2014/main" id="{FA4E1DF0-33D7-7D42-9364-9833A6313C3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430" y="1369695"/>
            <a:ext cx="7550150" cy="5272088"/>
          </a:xfrm>
        </p:spPr>
      </p:pic>
    </p:spTree>
    <p:extLst>
      <p:ext uri="{BB962C8B-B14F-4D97-AF65-F5344CB8AC3E}">
        <p14:creationId xmlns:p14="http://schemas.microsoft.com/office/powerpoint/2010/main" val="267028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542727" y="2976466"/>
            <a:ext cx="904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557338" algn="ctr"/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Contact : </a:t>
            </a:r>
            <a:r>
              <a:rPr lang="fr-FR" dirty="0" err="1">
                <a:solidFill>
                  <a:schemeClr val="bg1">
                    <a:lumMod val="95000"/>
                  </a:schemeClr>
                </a:solidFill>
              </a:rPr>
              <a:t>laura.foglia@mobilites.net</a:t>
            </a:r>
            <a:endParaRPr lang="fr-FR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8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216975" y="1596716"/>
            <a:ext cx="8269799" cy="48040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b="1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fr-FR" sz="2900" dirty="0">
                <a:latin typeface="+mj-lt"/>
              </a:rPr>
              <a:t>Présentation du projet :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Comment décarboner la mobilité ?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Démarche et méthode</a:t>
            </a:r>
          </a:p>
          <a:p>
            <a:pPr marL="0" indent="0">
              <a:spcAft>
                <a:spcPts val="1200"/>
              </a:spcAft>
              <a:buNone/>
            </a:pPr>
            <a:endParaRPr lang="fr-FR" sz="2900" dirty="0">
              <a:solidFill>
                <a:srgbClr val="F06E05"/>
              </a:solidFill>
              <a:latin typeface="+mj-lt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fr-FR" sz="2900" dirty="0">
                <a:solidFill>
                  <a:srgbClr val="F06E05"/>
                </a:solidFill>
                <a:latin typeface="+mj-lt"/>
              </a:rPr>
              <a:t>Résumé des principaux résultats: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voiture : au-delà d’un véhicule, tout un système à reconsidérer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Construire un système de modes alternatifs à la voiture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Faciliter l’utilisation du système alternatif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Actions complémentaires au développement de l’offre de mobilité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Mesurer l’efficacité des politiques</a:t>
            </a:r>
            <a:endParaRPr lang="fr-FR" sz="2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endParaRPr lang="fr-FR" sz="2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3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décarboner la mobilité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976" y="1324661"/>
            <a:ext cx="8640000" cy="626970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Trois axes d’action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F06E05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3" y="2331150"/>
            <a:ext cx="1002085" cy="10020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36976" y="2347766"/>
            <a:ext cx="40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Réduire les </a:t>
            </a:r>
            <a:r>
              <a:rPr lang="fr-FR" dirty="0">
                <a:solidFill>
                  <a:schemeClr val="accent2"/>
                </a:solidFill>
              </a:rPr>
              <a:t>distances parcourues</a:t>
            </a:r>
          </a:p>
        </p:txBody>
      </p:sp>
      <p:pic>
        <p:nvPicPr>
          <p:cNvPr id="6" name="Shape 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853" y="3680295"/>
            <a:ext cx="926755" cy="9398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e 13"/>
          <p:cNvGrpSpPr/>
          <p:nvPr/>
        </p:nvGrpSpPr>
        <p:grpSpPr>
          <a:xfrm>
            <a:off x="2894491" y="3680295"/>
            <a:ext cx="1351306" cy="1003003"/>
            <a:chOff x="4074035" y="3680295"/>
            <a:chExt cx="1351306" cy="100300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94"/>
            <a:stretch/>
          </p:blipFill>
          <p:spPr>
            <a:xfrm>
              <a:off x="4074035" y="4234522"/>
              <a:ext cx="668707" cy="38922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095" y="4317779"/>
              <a:ext cx="365519" cy="365519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512" y="4270441"/>
              <a:ext cx="410829" cy="410829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758" y="3804266"/>
              <a:ext cx="443849" cy="44384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5" b="16701"/>
            <a:stretch/>
          </p:blipFill>
          <p:spPr>
            <a:xfrm>
              <a:off x="4627673" y="3680295"/>
              <a:ext cx="592253" cy="583454"/>
            </a:xfrm>
            <a:prstGeom prst="rect">
              <a:avLst/>
            </a:prstGeom>
          </p:spPr>
        </p:pic>
      </p:grpSp>
      <p:sp>
        <p:nvSpPr>
          <p:cNvPr id="12" name="Flèche droite 11"/>
          <p:cNvSpPr/>
          <p:nvPr/>
        </p:nvSpPr>
        <p:spPr>
          <a:xfrm>
            <a:off x="1748805" y="4113468"/>
            <a:ext cx="846161" cy="2692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545214" y="3854207"/>
            <a:ext cx="409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Favoriser le </a:t>
            </a:r>
            <a:r>
              <a:rPr lang="fr-FR" dirty="0">
                <a:solidFill>
                  <a:schemeClr val="accent2"/>
                </a:solidFill>
              </a:rPr>
              <a:t>report modal </a:t>
            </a:r>
            <a:r>
              <a:rPr lang="fr-FR" dirty="0"/>
              <a:t>depuis la voiture en solo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206392" y="5105505"/>
            <a:ext cx="1542413" cy="1370503"/>
            <a:chOff x="396902" y="5022767"/>
            <a:chExt cx="1542413" cy="1370503"/>
          </a:xfrm>
        </p:grpSpPr>
        <p:pic>
          <p:nvPicPr>
            <p:cNvPr id="17" name="Shape 184"/>
            <p:cNvPicPr preferRelativeResize="0"/>
            <p:nvPr/>
          </p:nvPicPr>
          <p:blipFill rotWithShape="1">
            <a:blip r:embed="rId10">
              <a:alphaModFix/>
            </a:blip>
            <a:srcRect b="17147"/>
            <a:stretch/>
          </p:blipFill>
          <p:spPr>
            <a:xfrm rot="15093181" flipH="1">
              <a:off x="369137" y="5641364"/>
              <a:ext cx="779671" cy="724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Flèche vers le bas 17"/>
            <p:cNvSpPr/>
            <p:nvPr/>
          </p:nvSpPr>
          <p:spPr>
            <a:xfrm>
              <a:off x="749355" y="5740346"/>
              <a:ext cx="302451" cy="44455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Shape 1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2560" y="5022767"/>
              <a:ext cx="926755" cy="9398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ZoneTexte 21"/>
          <p:cNvSpPr txBox="1"/>
          <p:nvPr/>
        </p:nvSpPr>
        <p:spPr>
          <a:xfrm>
            <a:off x="4545214" y="5351209"/>
            <a:ext cx="40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Réduire les </a:t>
            </a:r>
            <a:r>
              <a:rPr lang="fr-FR" dirty="0">
                <a:solidFill>
                  <a:schemeClr val="accent2"/>
                </a:solidFill>
              </a:rPr>
              <a:t>émissions</a:t>
            </a:r>
            <a:r>
              <a:rPr lang="fr-FR" dirty="0"/>
              <a:t> du véhicule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41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décarboner la mobilité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976" y="1324661"/>
            <a:ext cx="8640000" cy="626970"/>
          </a:xfrm>
        </p:spPr>
        <p:txBody>
          <a:bodyPr/>
          <a:lstStyle/>
          <a:p>
            <a:r>
              <a:rPr lang="fr-FR" b="1" dirty="0">
                <a:solidFill>
                  <a:schemeClr val="accent2"/>
                </a:solidFill>
              </a:rPr>
              <a:t>Trois axes d’action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>
              <a:solidFill>
                <a:srgbClr val="F06E05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3" y="2331150"/>
            <a:ext cx="1002085" cy="100208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36976" y="2347766"/>
            <a:ext cx="40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Réduire les </a:t>
            </a:r>
            <a:r>
              <a:rPr lang="fr-FR" dirty="0">
                <a:solidFill>
                  <a:schemeClr val="accent2"/>
                </a:solidFill>
              </a:rPr>
              <a:t>distances parcourues</a:t>
            </a:r>
          </a:p>
        </p:txBody>
      </p:sp>
      <p:pic>
        <p:nvPicPr>
          <p:cNvPr id="6" name="Shape 1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853" y="3680295"/>
            <a:ext cx="926755" cy="9398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e 13"/>
          <p:cNvGrpSpPr/>
          <p:nvPr/>
        </p:nvGrpSpPr>
        <p:grpSpPr>
          <a:xfrm>
            <a:off x="2894491" y="3680295"/>
            <a:ext cx="1351306" cy="1003003"/>
            <a:chOff x="4074035" y="3680295"/>
            <a:chExt cx="1351306" cy="100300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94"/>
            <a:stretch/>
          </p:blipFill>
          <p:spPr>
            <a:xfrm>
              <a:off x="4074035" y="4234522"/>
              <a:ext cx="668707" cy="38922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095" y="4317779"/>
              <a:ext cx="365519" cy="365519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4512" y="4270441"/>
              <a:ext cx="410829" cy="410829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758" y="3804266"/>
              <a:ext cx="443849" cy="443849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5" b="16701"/>
            <a:stretch/>
          </p:blipFill>
          <p:spPr>
            <a:xfrm>
              <a:off x="4627673" y="3680295"/>
              <a:ext cx="592253" cy="583454"/>
            </a:xfrm>
            <a:prstGeom prst="rect">
              <a:avLst/>
            </a:prstGeom>
          </p:spPr>
        </p:pic>
      </p:grpSp>
      <p:sp>
        <p:nvSpPr>
          <p:cNvPr id="12" name="Flèche droite 11"/>
          <p:cNvSpPr/>
          <p:nvPr/>
        </p:nvSpPr>
        <p:spPr>
          <a:xfrm>
            <a:off x="1748805" y="4113468"/>
            <a:ext cx="846161" cy="26929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545214" y="3854207"/>
            <a:ext cx="4094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Favoriser le </a:t>
            </a:r>
            <a:r>
              <a:rPr lang="fr-FR" dirty="0">
                <a:solidFill>
                  <a:schemeClr val="accent2"/>
                </a:solidFill>
              </a:rPr>
              <a:t>report modal </a:t>
            </a:r>
            <a:r>
              <a:rPr lang="fr-FR" dirty="0"/>
              <a:t>depuis la voiture en solo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206392" y="5105505"/>
            <a:ext cx="1542413" cy="1370503"/>
            <a:chOff x="396902" y="5022767"/>
            <a:chExt cx="1542413" cy="1370503"/>
          </a:xfrm>
        </p:grpSpPr>
        <p:pic>
          <p:nvPicPr>
            <p:cNvPr id="17" name="Shape 184"/>
            <p:cNvPicPr preferRelativeResize="0"/>
            <p:nvPr/>
          </p:nvPicPr>
          <p:blipFill rotWithShape="1">
            <a:blip r:embed="rId10">
              <a:alphaModFix/>
            </a:blip>
            <a:srcRect b="17147"/>
            <a:stretch/>
          </p:blipFill>
          <p:spPr>
            <a:xfrm rot="15093181" flipH="1">
              <a:off x="369137" y="5641364"/>
              <a:ext cx="779671" cy="724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Flèche vers le bas 17"/>
            <p:cNvSpPr/>
            <p:nvPr/>
          </p:nvSpPr>
          <p:spPr>
            <a:xfrm>
              <a:off x="749355" y="5740346"/>
              <a:ext cx="302451" cy="44455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9" name="Shape 17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12560" y="5022767"/>
              <a:ext cx="926755" cy="9398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ZoneTexte 21"/>
          <p:cNvSpPr txBox="1"/>
          <p:nvPr/>
        </p:nvSpPr>
        <p:spPr>
          <a:xfrm>
            <a:off x="4545214" y="5351209"/>
            <a:ext cx="409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Réduire les </a:t>
            </a:r>
            <a:r>
              <a:rPr lang="fr-FR" dirty="0">
                <a:solidFill>
                  <a:schemeClr val="accent2"/>
                </a:solidFill>
              </a:rPr>
              <a:t>émissions</a:t>
            </a:r>
            <a:r>
              <a:rPr lang="fr-FR" dirty="0"/>
              <a:t> du véhicule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123335" y="3373925"/>
            <a:ext cx="8733641" cy="171527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9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 et 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976" y="1324660"/>
            <a:ext cx="8281566" cy="3852457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Objectifs du projet</a:t>
            </a:r>
          </a:p>
          <a:p>
            <a:endParaRPr lang="fr-FR" sz="2000" dirty="0">
              <a:solidFill>
                <a:srgbClr val="F06E05"/>
              </a:solidFill>
            </a:endParaRP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06E05"/>
                </a:solidFill>
              </a:rPr>
              <a:t>Identifier les leviers opérationnels </a:t>
            </a:r>
            <a:r>
              <a:rPr lang="fr-FR" dirty="0"/>
              <a:t>les plus pertinents pour décarboner la mobilité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06E05"/>
                </a:solidFill>
              </a:rPr>
              <a:t>Identifier les freins </a:t>
            </a:r>
            <a:r>
              <a:rPr lang="fr-FR" dirty="0"/>
              <a:t>rencontrés par les acteurs locaux et ouvrir des pistes pour les lever</a:t>
            </a:r>
          </a:p>
          <a:p>
            <a:pPr marL="342900" indent="-342900" algn="just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06E05"/>
                </a:solidFill>
              </a:rPr>
              <a:t>Orienter les programmes </a:t>
            </a:r>
            <a:r>
              <a:rPr lang="fr-FR" dirty="0"/>
              <a:t>dans le cadre du prochain mandat municipal</a:t>
            </a:r>
          </a:p>
        </p:txBody>
      </p:sp>
    </p:spTree>
    <p:extLst>
      <p:ext uri="{BB962C8B-B14F-4D97-AF65-F5344CB8AC3E}">
        <p14:creationId xmlns:p14="http://schemas.microsoft.com/office/powerpoint/2010/main" val="403298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5345652" y="3123831"/>
            <a:ext cx="3728620" cy="3780940"/>
            <a:chOff x="3768454" y="3074198"/>
            <a:chExt cx="3702778" cy="372802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0" t="13405" r="21321" b="6525"/>
            <a:stretch/>
          </p:blipFill>
          <p:spPr>
            <a:xfrm>
              <a:off x="3768454" y="3074198"/>
              <a:ext cx="3702778" cy="3728028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6992062" y="4735954"/>
              <a:ext cx="47917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800" dirty="0"/>
                <a:t>ZMD</a:t>
              </a:r>
            </a:p>
            <a:p>
              <a:r>
                <a:rPr lang="fr-FR" sz="800" dirty="0"/>
                <a:t>Centre</a:t>
              </a:r>
            </a:p>
            <a:p>
              <a:r>
                <a:rPr lang="fr-FR" sz="800" dirty="0"/>
                <a:t>Rural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 et 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6976" y="1324660"/>
            <a:ext cx="8640000" cy="4916342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Périmètre de l’étude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Mobilité quotidienne des </a:t>
            </a:r>
            <a:r>
              <a:rPr lang="fr-FR" dirty="0">
                <a:solidFill>
                  <a:srgbClr val="F06E05"/>
                </a:solidFill>
              </a:rPr>
              <a:t>personnes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Décarbonation par les </a:t>
            </a:r>
            <a:r>
              <a:rPr lang="fr-FR" dirty="0">
                <a:solidFill>
                  <a:srgbClr val="F06E05"/>
                </a:solidFill>
              </a:rPr>
              <a:t>usages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En France métropolitaine, </a:t>
            </a:r>
            <a:r>
              <a:rPr lang="fr-FR" dirty="0">
                <a:solidFill>
                  <a:srgbClr val="F06E05"/>
                </a:solidFill>
              </a:rPr>
              <a:t>hors Ile-de-France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Dans les </a:t>
            </a:r>
            <a:r>
              <a:rPr lang="fr-FR" dirty="0">
                <a:solidFill>
                  <a:srgbClr val="F06E05"/>
                </a:solidFill>
              </a:rPr>
              <a:t>zones de moyenne densité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 horizon </a:t>
            </a:r>
            <a:r>
              <a:rPr lang="fr-FR" dirty="0">
                <a:solidFill>
                  <a:srgbClr val="F06E05"/>
                </a:solidFill>
              </a:rPr>
              <a:t>5-10 ans</a:t>
            </a:r>
          </a:p>
        </p:txBody>
      </p:sp>
    </p:spTree>
    <p:extLst>
      <p:ext uri="{BB962C8B-B14F-4D97-AF65-F5344CB8AC3E}">
        <p14:creationId xmlns:p14="http://schemas.microsoft.com/office/powerpoint/2010/main" val="262405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 et 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2"/>
                </a:solidFill>
              </a:rPr>
              <a:t>Une approche systémique</a:t>
            </a:r>
          </a:p>
          <a:p>
            <a:pPr>
              <a:lnSpc>
                <a:spcPct val="100000"/>
              </a:lnSpc>
            </a:pPr>
            <a:endParaRPr lang="fr-FR" sz="11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Faire émerger un </a:t>
            </a:r>
            <a:r>
              <a:rPr lang="fr-FR" dirty="0">
                <a:solidFill>
                  <a:srgbClr val="F06E05"/>
                </a:solidFill>
              </a:rPr>
              <a:t>système cohérent d'alternatives </a:t>
            </a:r>
            <a:r>
              <a:rPr lang="fr-FR" dirty="0">
                <a:solidFill>
                  <a:prstClr val="black"/>
                </a:solidFill>
              </a:rPr>
              <a:t>à la voiture en solo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Encourager un « </a:t>
            </a:r>
            <a:r>
              <a:rPr lang="fr-FR" dirty="0">
                <a:solidFill>
                  <a:srgbClr val="F06E05"/>
                </a:solidFill>
              </a:rPr>
              <a:t>urbanisme des courtes distances</a:t>
            </a:r>
            <a:r>
              <a:rPr lang="fr-FR" dirty="0">
                <a:solidFill>
                  <a:prstClr val="black"/>
                </a:solidFill>
              </a:rPr>
              <a:t> »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Agir sur </a:t>
            </a:r>
            <a:r>
              <a:rPr lang="fr-FR" dirty="0">
                <a:solidFill>
                  <a:srgbClr val="F06E05"/>
                </a:solidFill>
              </a:rPr>
              <a:t>l’utilisation de la voiture </a:t>
            </a:r>
            <a:r>
              <a:rPr lang="fr-FR" dirty="0">
                <a:solidFill>
                  <a:prstClr val="black"/>
                </a:solidFill>
              </a:rPr>
              <a:t>en solo</a:t>
            </a:r>
          </a:p>
        </p:txBody>
      </p:sp>
      <p:grpSp>
        <p:nvGrpSpPr>
          <p:cNvPr id="20" name="Groupe 19"/>
          <p:cNvGrpSpPr/>
          <p:nvPr/>
        </p:nvGrpSpPr>
        <p:grpSpPr>
          <a:xfrm>
            <a:off x="1818385" y="4705885"/>
            <a:ext cx="5205022" cy="2152115"/>
            <a:chOff x="1432295" y="3604437"/>
            <a:chExt cx="6796980" cy="3058079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9228" y="3757391"/>
              <a:ext cx="1266825" cy="2905125"/>
            </a:xfrm>
            <a:prstGeom prst="rect">
              <a:avLst/>
            </a:prstGeom>
          </p:spPr>
        </p:pic>
        <p:grpSp>
          <p:nvGrpSpPr>
            <p:cNvPr id="22" name="Groupe 21"/>
            <p:cNvGrpSpPr/>
            <p:nvPr/>
          </p:nvGrpSpPr>
          <p:grpSpPr>
            <a:xfrm>
              <a:off x="1432295" y="5527059"/>
              <a:ext cx="3366303" cy="664629"/>
              <a:chOff x="1041659" y="5527059"/>
              <a:chExt cx="3366303" cy="664629"/>
            </a:xfrm>
          </p:grpSpPr>
          <p:sp>
            <p:nvSpPr>
              <p:cNvPr id="26" name="Rectangle 25"/>
              <p:cNvSpPr/>
              <p:nvPr/>
            </p:nvSpPr>
            <p:spPr>
              <a:xfrm rot="20100000">
                <a:off x="2145471" y="5527059"/>
                <a:ext cx="2262491" cy="1564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7" name="Imag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659" y="5619523"/>
                <a:ext cx="2498454" cy="572165"/>
              </a:xfrm>
              <a:prstGeom prst="rect">
                <a:avLst/>
              </a:prstGeom>
            </p:spPr>
          </p:pic>
        </p:grp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821" y="3604437"/>
              <a:ext cx="2498454" cy="572165"/>
            </a:xfrm>
            <a:prstGeom prst="rect">
              <a:avLst/>
            </a:prstGeom>
          </p:spPr>
        </p:pic>
        <p:cxnSp>
          <p:nvCxnSpPr>
            <p:cNvPr id="24" name="Connecteur droit avec flèche 23"/>
            <p:cNvCxnSpPr/>
            <p:nvPr/>
          </p:nvCxnSpPr>
          <p:spPr>
            <a:xfrm rot="-1500000" flipV="1">
              <a:off x="4784982" y="3959091"/>
              <a:ext cx="0" cy="32766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 rot="-1500000">
              <a:off x="4892536" y="4450762"/>
              <a:ext cx="2262491" cy="1564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" name="Shape 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7454" y="4705885"/>
            <a:ext cx="1759746" cy="17597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e 3"/>
          <p:cNvGrpSpPr/>
          <p:nvPr/>
        </p:nvGrpSpPr>
        <p:grpSpPr>
          <a:xfrm>
            <a:off x="5318126" y="3867770"/>
            <a:ext cx="1705633" cy="1004608"/>
            <a:chOff x="5318126" y="3867770"/>
            <a:chExt cx="1705633" cy="1004608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48"/>
            <a:stretch/>
          </p:blipFill>
          <p:spPr>
            <a:xfrm>
              <a:off x="5318126" y="4407036"/>
              <a:ext cx="668707" cy="429652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3507" y="4044312"/>
              <a:ext cx="443849" cy="443849"/>
            </a:xfrm>
            <a:prstGeom prst="rect">
              <a:avLst/>
            </a:prstGeom>
          </p:spPr>
        </p:pic>
        <p:grpSp>
          <p:nvGrpSpPr>
            <p:cNvPr id="31" name="Groupe 30"/>
            <p:cNvGrpSpPr/>
            <p:nvPr/>
          </p:nvGrpSpPr>
          <p:grpSpPr>
            <a:xfrm>
              <a:off x="6003154" y="4461549"/>
              <a:ext cx="710246" cy="410829"/>
              <a:chOff x="6904955" y="3386915"/>
              <a:chExt cx="710246" cy="410829"/>
            </a:xfrm>
          </p:grpSpPr>
          <p:pic>
            <p:nvPicPr>
              <p:cNvPr id="32" name="Image 3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4955" y="3410191"/>
                <a:ext cx="365519" cy="365519"/>
              </a:xfrm>
              <a:prstGeom prst="rect">
                <a:avLst/>
              </a:prstGeom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4372" y="3386915"/>
                <a:ext cx="410829" cy="410829"/>
              </a:xfrm>
              <a:prstGeom prst="rect">
                <a:avLst/>
              </a:prstGeom>
            </p:spPr>
          </p:pic>
        </p:grpSp>
        <p:pic>
          <p:nvPicPr>
            <p:cNvPr id="34" name="Imag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5" b="16701"/>
            <a:stretch/>
          </p:blipFill>
          <p:spPr>
            <a:xfrm>
              <a:off x="5961691" y="3867770"/>
              <a:ext cx="592253" cy="583454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868" y="3938145"/>
              <a:ext cx="653891" cy="653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743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 et 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chemeClr val="accent2"/>
                </a:solidFill>
              </a:rPr>
              <a:t>Une approche systémique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100" dirty="0">
              <a:solidFill>
                <a:prstClr val="black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Faire émerger un </a:t>
            </a:r>
            <a:r>
              <a:rPr lang="fr-FR" dirty="0">
                <a:solidFill>
                  <a:srgbClr val="F06E05"/>
                </a:solidFill>
              </a:rPr>
              <a:t>système cohérent d'alternatives </a:t>
            </a:r>
            <a:r>
              <a:rPr lang="fr-FR" dirty="0">
                <a:solidFill>
                  <a:prstClr val="black"/>
                </a:solidFill>
              </a:rPr>
              <a:t>à la voiture en solo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Encourager un « </a:t>
            </a:r>
            <a:r>
              <a:rPr lang="fr-FR" dirty="0">
                <a:solidFill>
                  <a:srgbClr val="F06E05"/>
                </a:solidFill>
              </a:rPr>
              <a:t>urbanisme des courtes distances</a:t>
            </a:r>
            <a:r>
              <a:rPr lang="fr-FR" dirty="0">
                <a:solidFill>
                  <a:prstClr val="black"/>
                </a:solidFill>
              </a:rPr>
              <a:t> »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</a:rPr>
              <a:t>Agir sur </a:t>
            </a:r>
            <a:r>
              <a:rPr lang="fr-FR" dirty="0">
                <a:solidFill>
                  <a:srgbClr val="F06E05"/>
                </a:solidFill>
              </a:rPr>
              <a:t>l’utilisation de la voiture </a:t>
            </a:r>
            <a:r>
              <a:rPr lang="fr-FR" dirty="0">
                <a:solidFill>
                  <a:prstClr val="black"/>
                </a:solidFill>
              </a:rPr>
              <a:t>en solo</a:t>
            </a:r>
          </a:p>
          <a:p>
            <a:pPr>
              <a:lnSpc>
                <a:spcPct val="100000"/>
              </a:lnSpc>
            </a:pPr>
            <a:endParaRPr lang="fr-FR" sz="1800" dirty="0">
              <a:solidFill>
                <a:prstClr val="black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839977" y="4029258"/>
            <a:ext cx="5207050" cy="2828973"/>
            <a:chOff x="1824163" y="3684487"/>
            <a:chExt cx="5207050" cy="2948576"/>
          </a:xfrm>
        </p:grpSpPr>
        <p:grpSp>
          <p:nvGrpSpPr>
            <p:cNvPr id="35" name="Groupe 34"/>
            <p:cNvGrpSpPr/>
            <p:nvPr/>
          </p:nvGrpSpPr>
          <p:grpSpPr>
            <a:xfrm>
              <a:off x="1824163" y="4370832"/>
              <a:ext cx="5137170" cy="2262231"/>
              <a:chOff x="1432295" y="3604437"/>
              <a:chExt cx="6780691" cy="3058079"/>
            </a:xfrm>
          </p:grpSpPr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9228" y="3757391"/>
                <a:ext cx="1266825" cy="2905125"/>
              </a:xfrm>
              <a:prstGeom prst="rect">
                <a:avLst/>
              </a:prstGeom>
            </p:spPr>
          </p:pic>
          <p:grpSp>
            <p:nvGrpSpPr>
              <p:cNvPr id="45" name="Groupe 44"/>
              <p:cNvGrpSpPr/>
              <p:nvPr/>
            </p:nvGrpSpPr>
            <p:grpSpPr>
              <a:xfrm>
                <a:off x="1432295" y="3604437"/>
                <a:ext cx="3364201" cy="1002272"/>
                <a:chOff x="1041659" y="3604437"/>
                <a:chExt cx="3364201" cy="1002272"/>
              </a:xfrm>
            </p:grpSpPr>
            <p:pic>
              <p:nvPicPr>
                <p:cNvPr id="49" name="Image 4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41659" y="3604437"/>
                  <a:ext cx="2498454" cy="572165"/>
                </a:xfrm>
                <a:prstGeom prst="rect">
                  <a:avLst/>
                </a:prstGeom>
              </p:spPr>
            </p:pic>
            <p:sp>
              <p:nvSpPr>
                <p:cNvPr id="50" name="Rectangle 49"/>
                <p:cNvSpPr/>
                <p:nvPr/>
              </p:nvSpPr>
              <p:spPr>
                <a:xfrm rot="1517622">
                  <a:off x="2143369" y="4450277"/>
                  <a:ext cx="2262491" cy="156432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 rot="1517622">
                <a:off x="4848785" y="5558381"/>
                <a:ext cx="2262491" cy="1564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7" name="Image 4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4532" y="5639896"/>
                <a:ext cx="2498454" cy="572165"/>
              </a:xfrm>
              <a:prstGeom prst="rect">
                <a:avLst/>
              </a:prstGeom>
            </p:spPr>
          </p:pic>
          <p:cxnSp>
            <p:nvCxnSpPr>
              <p:cNvPr id="48" name="Connecteur droit avec flèche 47"/>
              <p:cNvCxnSpPr/>
              <p:nvPr/>
            </p:nvCxnSpPr>
            <p:spPr>
              <a:xfrm rot="1500000" flipV="1">
                <a:off x="4885342" y="3959091"/>
                <a:ext cx="0" cy="32766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Shape 17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312483" y="3684487"/>
              <a:ext cx="926755" cy="9398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794"/>
            <a:stretch/>
          </p:blipFill>
          <p:spPr>
            <a:xfrm>
              <a:off x="5385403" y="5560904"/>
              <a:ext cx="668707" cy="389225"/>
            </a:xfrm>
            <a:prstGeom prst="rect">
              <a:avLst/>
            </a:prstGeom>
          </p:spPr>
        </p:pic>
        <p:grpSp>
          <p:nvGrpSpPr>
            <p:cNvPr id="38" name="Groupe 37"/>
            <p:cNvGrpSpPr/>
            <p:nvPr/>
          </p:nvGrpSpPr>
          <p:grpSpPr>
            <a:xfrm>
              <a:off x="6026463" y="5569527"/>
              <a:ext cx="710246" cy="412857"/>
              <a:chOff x="6904955" y="3459107"/>
              <a:chExt cx="710246" cy="412857"/>
            </a:xfrm>
          </p:grpSpPr>
          <p:pic>
            <p:nvPicPr>
              <p:cNvPr id="42" name="Image 4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4955" y="3506445"/>
                <a:ext cx="365519" cy="365519"/>
              </a:xfrm>
              <a:prstGeom prst="rect">
                <a:avLst/>
              </a:prstGeom>
            </p:spPr>
          </p:pic>
          <p:pic>
            <p:nvPicPr>
              <p:cNvPr id="43" name="Image 4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4372" y="3459107"/>
                <a:ext cx="410829" cy="410829"/>
              </a:xfrm>
              <a:prstGeom prst="rect">
                <a:avLst/>
              </a:prstGeom>
            </p:spPr>
          </p:pic>
        </p:grpSp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5362" y="5194597"/>
              <a:ext cx="443849" cy="443849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7322" y="5089575"/>
              <a:ext cx="653891" cy="653891"/>
            </a:xfrm>
            <a:prstGeom prst="rect">
              <a:avLst/>
            </a:prstGeom>
          </p:spPr>
        </p:pic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5" b="16701"/>
            <a:stretch/>
          </p:blipFill>
          <p:spPr>
            <a:xfrm>
              <a:off x="5939041" y="4979381"/>
              <a:ext cx="592253" cy="583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0395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4317939" y="1470212"/>
            <a:ext cx="5166834" cy="5143622"/>
            <a:chOff x="807293" y="13504"/>
            <a:chExt cx="7529413" cy="6844496"/>
          </a:xfrm>
        </p:grpSpPr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7"/>
            <a:stretch/>
          </p:blipFill>
          <p:spPr>
            <a:xfrm>
              <a:off x="807293" y="13504"/>
              <a:ext cx="7529413" cy="6844496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48FC6617-B085-9943-8995-A8D1A576A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17"/>
            <a:stretch/>
          </p:blipFill>
          <p:spPr>
            <a:xfrm>
              <a:off x="1986781" y="2344462"/>
              <a:ext cx="350305" cy="316858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48FC6617-B085-9943-8995-A8D1A576A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17"/>
            <a:stretch/>
          </p:blipFill>
          <p:spPr>
            <a:xfrm>
              <a:off x="3204857" y="2753347"/>
              <a:ext cx="350305" cy="316858"/>
            </a:xfrm>
            <a:prstGeom prst="rect">
              <a:avLst/>
            </a:prstGeom>
          </p:spPr>
        </p:pic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48FC6617-B085-9943-8995-A8D1A576A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17"/>
            <a:stretch/>
          </p:blipFill>
          <p:spPr>
            <a:xfrm>
              <a:off x="5693499" y="3769905"/>
              <a:ext cx="350305" cy="316858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48FC6617-B085-9943-8995-A8D1A576A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17"/>
            <a:stretch/>
          </p:blipFill>
          <p:spPr>
            <a:xfrm>
              <a:off x="4339467" y="271587"/>
              <a:ext cx="350305" cy="316858"/>
            </a:xfrm>
            <a:prstGeom prst="rect">
              <a:avLst/>
            </a:prstGeom>
          </p:spPr>
        </p:pic>
        <p:pic>
          <p:nvPicPr>
            <p:cNvPr id="42" name="Image 41">
              <a:extLst>
                <a:ext uri="{FF2B5EF4-FFF2-40B4-BE49-F238E27FC236}">
                  <a16:creationId xmlns:a16="http://schemas.microsoft.com/office/drawing/2014/main" id="{48FC6617-B085-9943-8995-A8D1A576A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217"/>
            <a:stretch/>
          </p:blipFill>
          <p:spPr>
            <a:xfrm>
              <a:off x="6728480" y="1439022"/>
              <a:ext cx="350305" cy="316858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Démarche et méthode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16976" y="1552860"/>
            <a:ext cx="4906695" cy="4741961"/>
            <a:chOff x="216976" y="1552860"/>
            <a:chExt cx="4906695" cy="474196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537" y="2638308"/>
              <a:ext cx="1539124" cy="895818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76" y="5732612"/>
              <a:ext cx="1993886" cy="531706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02" b="28143"/>
            <a:stretch/>
          </p:blipFill>
          <p:spPr>
            <a:xfrm>
              <a:off x="260219" y="3558931"/>
              <a:ext cx="1907400" cy="899424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476" y="4458355"/>
              <a:ext cx="1033246" cy="1033246"/>
            </a:xfrm>
            <a:prstGeom prst="rect">
              <a:avLst/>
            </a:prstGeom>
          </p:spPr>
        </p:pic>
        <p:pic>
          <p:nvPicPr>
            <p:cNvPr id="26" name="Espace réservé du contenu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40" y="1552860"/>
              <a:ext cx="1527726" cy="81862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260571" y="1632820"/>
              <a:ext cx="282744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Saint-Nazaire : </a:t>
              </a:r>
              <a:r>
                <a:rPr lang="fr-FR" sz="1400" dirty="0"/>
                <a:t>72 300 habitants</a:t>
              </a:r>
              <a:endParaRPr lang="fr-FR" sz="14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fr-FR" sz="1400" dirty="0">
                  <a:ea typeface="Calibri" panose="020F0502020204030204" pitchFamily="34" charset="0"/>
                  <a:cs typeface="Times New Roman" panose="02020603050405020304" pitchFamily="18" charset="0"/>
                </a:rPr>
                <a:t>CA : 123 000 habitants</a:t>
              </a:r>
            </a:p>
            <a:p>
              <a:r>
                <a:rPr lang="fr-FR" sz="1400" dirty="0">
                  <a:cs typeface="Times New Roman" panose="02020603050405020304" pitchFamily="18" charset="0"/>
                </a:rPr>
                <a:t>10 communes</a:t>
              </a:r>
              <a:endParaRPr lang="fr-FR" sz="14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260571" y="2638308"/>
              <a:ext cx="218708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1400" dirty="0"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Arras : 41 000 habitants</a:t>
              </a:r>
            </a:p>
            <a:p>
              <a:pPr algn="just">
                <a:spcAft>
                  <a:spcPts val="0"/>
                </a:spcAft>
              </a:pPr>
              <a:r>
                <a:rPr lang="fr-FR" sz="1400" dirty="0"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CU : 107 600 habitants</a:t>
              </a:r>
            </a:p>
            <a:p>
              <a:pPr algn="just">
                <a:spcAft>
                  <a:spcPts val="0"/>
                </a:spcAft>
              </a:pPr>
              <a:r>
                <a:rPr lang="fr-FR" sz="1400" dirty="0"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46 communes</a:t>
              </a:r>
              <a:endParaRPr lang="fr-FR" sz="1400" dirty="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63881" y="3667617"/>
              <a:ext cx="231552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fr-FR" sz="1400" dirty="0"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Poitiers : 88 300 habitants</a:t>
              </a:r>
            </a:p>
            <a:p>
              <a:pPr algn="just">
                <a:spcAft>
                  <a:spcPts val="0"/>
                </a:spcAft>
              </a:pPr>
              <a:r>
                <a:rPr lang="fr-FR" sz="1400" dirty="0"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CU : 191 800 habitants</a:t>
              </a:r>
            </a:p>
            <a:p>
              <a:pPr algn="just">
                <a:spcAft>
                  <a:spcPts val="0"/>
                </a:spcAft>
              </a:pPr>
              <a:r>
                <a:rPr lang="fr-FR" sz="1400" dirty="0"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rPr>
                <a:t>40 communes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260571" y="4526848"/>
              <a:ext cx="28631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Grenoble : 158 000 habitants</a:t>
              </a:r>
            </a:p>
            <a:p>
              <a:r>
                <a:rPr lang="fr-FR" sz="14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Métropole : 443 100 habitants</a:t>
              </a:r>
            </a:p>
            <a:p>
              <a:r>
                <a:rPr lang="fr-FR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49 communes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60571" y="5556157"/>
              <a:ext cx="27455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Strasbourg : 280 900 habitants</a:t>
              </a:r>
            </a:p>
            <a:p>
              <a:r>
                <a:rPr lang="fr-FR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Métropole : 491 400 habitants</a:t>
              </a:r>
            </a:p>
            <a:p>
              <a:r>
                <a:rPr lang="fr-FR" sz="1400" dirty="0">
                  <a:latin typeface="Tahoma" panose="020B0604030504040204" pitchFamily="34" charset="0"/>
                  <a:cs typeface="Times New Roman" panose="02020603050405020304" pitchFamily="18" charset="0"/>
                </a:rPr>
                <a:t>33 communes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26267"/>
      </p:ext>
    </p:extLst>
  </p:cSld>
  <p:clrMapOvr>
    <a:masterClrMapping/>
  </p:clrMapOvr>
</p:sld>
</file>

<file path=ppt/theme/theme1.xml><?xml version="1.0" encoding="utf-8"?>
<a:theme xmlns:a="http://schemas.openxmlformats.org/drawingml/2006/main" name="TSP">
  <a:themeElements>
    <a:clrScheme name="TSP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5995"/>
      </a:accent1>
      <a:accent2>
        <a:srgbClr val="ED7902"/>
      </a:accent2>
      <a:accent3>
        <a:srgbClr val="658B26"/>
      </a:accent3>
      <a:accent4>
        <a:srgbClr val="692864"/>
      </a:accent4>
      <a:accent5>
        <a:srgbClr val="404040"/>
      </a:accent5>
      <a:accent6>
        <a:srgbClr val="7F7F7F"/>
      </a:accent6>
      <a:hlink>
        <a:srgbClr val="0563C1"/>
      </a:hlink>
      <a:folHlink>
        <a:srgbClr val="692864"/>
      </a:folHlink>
    </a:clrScheme>
    <a:fontScheme name="TSP">
      <a:majorFont>
        <a:latin typeface="Arial Rounded MT 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P" id="{B3CEC5AE-D0B4-4278-B5F7-D0DBE343C1A3}" vid="{05B20DA3-0B70-4B1B-9D9F-ADF7DAE1EA8E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TSP</Template>
  <TotalTime>17903</TotalTime>
  <Words>482</Words>
  <Application>Microsoft Macintosh PowerPoint</Application>
  <PresentationFormat>Affichage à l'écran (4:3)</PresentationFormat>
  <Paragraphs>108</Paragraphs>
  <Slides>13</Slides>
  <Notes>12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Segoe UI Emoji</vt:lpstr>
      <vt:lpstr>Tahoma</vt:lpstr>
      <vt:lpstr>Times New Roman</vt:lpstr>
      <vt:lpstr>TSP</vt:lpstr>
      <vt:lpstr>Conception personnalisée</vt:lpstr>
      <vt:lpstr>Guide pour une mobilité quotidienne bas carbone  Présentation IHEDATE   Laura Foglia   Consultante Transport et Mobilités  Responsable de projets The Shift Project  </vt:lpstr>
      <vt:lpstr>SOMMAIRE</vt:lpstr>
      <vt:lpstr>Comment décarboner la mobilité ?</vt:lpstr>
      <vt:lpstr>Comment décarboner la mobilité ?</vt:lpstr>
      <vt:lpstr>Démarche et méthode</vt:lpstr>
      <vt:lpstr>Démarche et méthode</vt:lpstr>
      <vt:lpstr>Démarche et méthode</vt:lpstr>
      <vt:lpstr>Démarche et méthode</vt:lpstr>
      <vt:lpstr>Démarche et méthode</vt:lpstr>
      <vt:lpstr>Démarche et méthode</vt:lpstr>
      <vt:lpstr>Démarche et méthode</vt:lpstr>
      <vt:lpstr>Résultats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TSP-NRD</dc:creator>
  <cp:lastModifiedBy>Anne Mattioli</cp:lastModifiedBy>
  <cp:revision>1410</cp:revision>
  <dcterms:created xsi:type="dcterms:W3CDTF">2018-03-14T16:04:49Z</dcterms:created>
  <dcterms:modified xsi:type="dcterms:W3CDTF">2020-04-08T13:20:22Z</dcterms:modified>
</cp:coreProperties>
</file>