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499" r:id="rId3"/>
    <p:sldId id="483" r:id="rId4"/>
    <p:sldId id="484" r:id="rId5"/>
    <p:sldId id="339" r:id="rId6"/>
    <p:sldId id="492" r:id="rId7"/>
    <p:sldId id="268" r:id="rId8"/>
    <p:sldId id="434" r:id="rId9"/>
    <p:sldId id="416" r:id="rId10"/>
    <p:sldId id="379" r:id="rId11"/>
    <p:sldId id="337" r:id="rId12"/>
    <p:sldId id="419" r:id="rId13"/>
    <p:sldId id="497" r:id="rId14"/>
    <p:sldId id="280" r:id="rId15"/>
    <p:sldId id="281" r:id="rId16"/>
    <p:sldId id="269" r:id="rId17"/>
    <p:sldId id="409" r:id="rId18"/>
    <p:sldId id="501" r:id="rId19"/>
    <p:sldId id="444" r:id="rId20"/>
    <p:sldId id="446" r:id="rId21"/>
    <p:sldId id="441" r:id="rId22"/>
    <p:sldId id="430" r:id="rId23"/>
    <p:sldId id="435" r:id="rId24"/>
    <p:sldId id="443" r:id="rId25"/>
    <p:sldId id="445" r:id="rId26"/>
    <p:sldId id="439" r:id="rId27"/>
    <p:sldId id="50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4880E-1F59-44E5-BA3B-6CE30D6C42F5}" type="datetimeFigureOut">
              <a:rPr lang="cs-CZ" smtClean="0"/>
              <a:t>31.03.2026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4EE-D026-40E2-A7D1-032499CD6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28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61738-4AC8-4145-AFA0-9C71626BCD1D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07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n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zvanka5.jpg" descr="pozvanka5.jpg">
            <a:extLst>
              <a:ext uri="{FF2B5EF4-FFF2-40B4-BE49-F238E27FC236}">
                <a16:creationId xmlns:a16="http://schemas.microsoft.com/office/drawing/2014/main" id="{93CA2FCC-7D52-C018-12C0-D88845BA5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Číslo snímku">
            <a:extLst>
              <a:ext uri="{FF2B5EF4-FFF2-40B4-BE49-F238E27FC236}">
                <a16:creationId xmlns:a16="http://schemas.microsoft.com/office/drawing/2014/main" id="{43CD7B07-B498-CBA4-CAC6-FD32F45E8025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7FCC-AD36-4392-BBDA-58A24E10BA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74478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9B3CD-86ED-9D13-E56E-2518D4FF1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657" y="188536"/>
            <a:ext cx="7830782" cy="2117443"/>
          </a:xfrm>
        </p:spPr>
        <p:txBody>
          <a:bodyPr/>
          <a:lstStyle/>
          <a:p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development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Czechia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4C1260-D218-6594-63A3-39D91585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743200"/>
            <a:ext cx="8287383" cy="4032504"/>
          </a:xfrm>
        </p:spPr>
        <p:txBody>
          <a:bodyPr>
            <a:normAutofit fontScale="85000" lnSpcReduction="20000"/>
          </a:bodyPr>
          <a:lstStyle/>
          <a:p>
            <a:r>
              <a:rPr lang="cs-CZ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Jiří Blažek </a:t>
            </a:r>
          </a:p>
          <a:p>
            <a:endParaRPr lang="cs-CZ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Geography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Development Centre</a:t>
            </a:r>
          </a:p>
          <a:p>
            <a:endParaRPr lang="cs-CZ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Geography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Development</a:t>
            </a:r>
          </a:p>
          <a:p>
            <a:endParaRPr lang="cs-CZ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Charles University, Science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endParaRPr lang="cs-CZ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Prague </a:t>
            </a:r>
            <a:r>
              <a:rPr lang="cs-CZ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1st, 2026</a:t>
            </a:r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0BBB45-25D6-0D15-0DC2-42063325D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C1B4566-A269-493A-4412-50C360E3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7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1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Current regional development trends</a:t>
            </a:r>
            <a:endParaRPr lang="en-US" dirty="0"/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677334" y="1550505"/>
            <a:ext cx="8596668" cy="4490858"/>
          </a:xfrm>
        </p:spPr>
        <p:txBody>
          <a:bodyPr>
            <a:normAutofit fontScale="92500"/>
          </a:bodyPr>
          <a:lstStyle/>
          <a:p>
            <a:pPr>
              <a:lnSpc>
                <a:spcPct val="114000"/>
              </a:lnSpc>
            </a:pPr>
            <a:r>
              <a:rPr lang="en-US" altLang="en-US" sz="2400" b="1" dirty="0"/>
              <a:t>Stabilization of the scale of disparities </a:t>
            </a:r>
            <a:r>
              <a:rPr lang="cs-CZ" altLang="en-US" sz="2400" b="1" dirty="0" err="1"/>
              <a:t>at</a:t>
            </a:r>
            <a:r>
              <a:rPr lang="cs-CZ" altLang="en-US" sz="2400" b="1" dirty="0"/>
              <a:t> </a:t>
            </a:r>
            <a:r>
              <a:rPr lang="cs-CZ" altLang="en-US" sz="2400" b="1" dirty="0" err="1"/>
              <a:t>the</a:t>
            </a:r>
            <a:r>
              <a:rPr lang="cs-CZ" altLang="en-US" sz="2400" b="1" dirty="0"/>
              <a:t> </a:t>
            </a:r>
            <a:r>
              <a:rPr lang="cs-CZ" altLang="en-US" sz="2400" b="1" dirty="0" err="1"/>
              <a:t>regional</a:t>
            </a:r>
            <a:r>
              <a:rPr lang="cs-CZ" altLang="en-US" sz="2400" b="1" dirty="0"/>
              <a:t> level</a:t>
            </a:r>
            <a:r>
              <a:rPr lang="en-US" altLang="en-US" sz="2400" b="1" dirty="0"/>
              <a:t>   </a:t>
            </a:r>
          </a:p>
          <a:p>
            <a:pPr>
              <a:lnSpc>
                <a:spcPct val="114000"/>
              </a:lnSpc>
            </a:pPr>
            <a:r>
              <a:rPr lang="en-US" altLang="en-US" sz="2400" dirty="0"/>
              <a:t>but on already achieved (rather high!) level </a:t>
            </a:r>
          </a:p>
          <a:p>
            <a:pPr>
              <a:lnSpc>
                <a:spcPct val="114000"/>
              </a:lnSpc>
            </a:pPr>
            <a:r>
              <a:rPr lang="en-US" altLang="en-US" sz="2400" dirty="0"/>
              <a:t>Therefore, different trends of different indicators (wages, GDP, </a:t>
            </a:r>
            <a:r>
              <a:rPr lang="en-US" altLang="en-US" sz="2400" dirty="0" err="1"/>
              <a:t>unempl</a:t>
            </a:r>
            <a:r>
              <a:rPr lang="en-US" altLang="en-US" sz="2400" dirty="0"/>
              <a:t>.</a:t>
            </a:r>
            <a:r>
              <a:rPr lang="cs-CZ" altLang="en-US" sz="2400" dirty="0"/>
              <a:t>, </a:t>
            </a:r>
            <a:r>
              <a:rPr lang="cs-CZ" altLang="en-US" sz="2400" dirty="0" err="1"/>
              <a:t>age</a:t>
            </a:r>
            <a:r>
              <a:rPr lang="cs-CZ" altLang="en-US" sz="2400" dirty="0"/>
              <a:t> </a:t>
            </a:r>
            <a:r>
              <a:rPr lang="cs-CZ" altLang="en-US" sz="2400" dirty="0" err="1"/>
              <a:t>structure</a:t>
            </a:r>
            <a:r>
              <a:rPr lang="en-US" altLang="en-US" sz="2400" dirty="0"/>
              <a:t>) can be observed. </a:t>
            </a:r>
          </a:p>
          <a:p>
            <a:pPr>
              <a:lnSpc>
                <a:spcPct val="114000"/>
              </a:lnSpc>
            </a:pPr>
            <a:r>
              <a:rPr lang="en-US" altLang="en-US" sz="2400" dirty="0"/>
              <a:t>Main factor - vertical geographic position (Prague++)</a:t>
            </a:r>
          </a:p>
          <a:p>
            <a:pPr>
              <a:lnSpc>
                <a:spcPct val="114000"/>
              </a:lnSpc>
            </a:pPr>
            <a:r>
              <a:rPr lang="en-US" altLang="en-US" sz="2400" b="1" dirty="0"/>
              <a:t>Increase of granularity at the municipal </a:t>
            </a:r>
            <a:r>
              <a:rPr lang="cs-CZ" altLang="en-US" sz="2400" b="1" dirty="0"/>
              <a:t>and </a:t>
            </a:r>
            <a:r>
              <a:rPr lang="cs-CZ" altLang="en-US" sz="2400" b="1" dirty="0" err="1"/>
              <a:t>micro-regional</a:t>
            </a:r>
            <a:r>
              <a:rPr lang="cs-CZ" altLang="en-US" sz="2400" b="1" dirty="0"/>
              <a:t> </a:t>
            </a:r>
            <a:r>
              <a:rPr lang="en-US" altLang="en-US" sz="2400" b="1" dirty="0"/>
              <a:t>level </a:t>
            </a:r>
            <a:r>
              <a:rPr lang="en-US" altLang="en-US" sz="2400" dirty="0"/>
              <a:t>(neighboring municipalities are becoming less and less similar at least according to the rate of unemployment).</a:t>
            </a:r>
            <a:endParaRPr lang="cs-CZ" altLang="en-US" sz="2400" dirty="0"/>
          </a:p>
          <a:p>
            <a:pPr>
              <a:lnSpc>
                <a:spcPct val="114000"/>
              </a:lnSpc>
            </a:pPr>
            <a:r>
              <a:rPr lang="cs-CZ" altLang="en-US" sz="2400" dirty="0" err="1"/>
              <a:t>Ageing</a:t>
            </a:r>
            <a:r>
              <a:rPr lang="cs-CZ" altLang="en-US" sz="2400" dirty="0"/>
              <a:t> and </a:t>
            </a:r>
            <a:r>
              <a:rPr lang="cs-CZ" altLang="en-US" sz="2400" dirty="0" err="1"/>
              <a:t>depopulation</a:t>
            </a:r>
            <a:r>
              <a:rPr lang="cs-CZ" altLang="en-US" sz="2400" dirty="0"/>
              <a:t> </a:t>
            </a:r>
            <a:r>
              <a:rPr lang="cs-CZ" altLang="en-US" sz="2400" dirty="0" err="1"/>
              <a:t>of</a:t>
            </a:r>
            <a:r>
              <a:rPr lang="cs-CZ" altLang="en-US" sz="2400" dirty="0"/>
              <a:t> </a:t>
            </a:r>
            <a:r>
              <a:rPr lang="cs-CZ" altLang="en-US" sz="2400" dirty="0" err="1"/>
              <a:t>rural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areas</a:t>
            </a:r>
            <a:r>
              <a:rPr lang="cs-CZ" altLang="en-US" sz="2400" dirty="0"/>
              <a:t>. </a:t>
            </a:r>
            <a:endParaRPr lang="en-US" alt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8BA6C-BBFE-487C-B4FD-7BDAAADA1593}" type="slidenum">
              <a:rPr lang="en-US" altLang="cs-CZ" smtClean="0"/>
              <a:pPr>
                <a:defRPr/>
              </a:pPr>
              <a:t>10</a:t>
            </a:fld>
            <a:endParaRPr lang="en-US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2A0568-872A-3B1C-EBF0-C49C01096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403553" y="163584"/>
            <a:ext cx="4000220" cy="2236716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en-US" b="1" dirty="0" err="1"/>
              <a:t>Moran´s</a:t>
            </a:r>
            <a:r>
              <a:rPr lang="cs-CZ" altLang="en-US" b="1" dirty="0"/>
              <a:t> I </a:t>
            </a:r>
            <a:r>
              <a:rPr lang="cs-CZ" altLang="en-US" b="1" dirty="0" err="1"/>
              <a:t>criterion</a:t>
            </a:r>
            <a:r>
              <a:rPr lang="cs-CZ" altLang="en-US" b="1" dirty="0"/>
              <a:t> on </a:t>
            </a:r>
            <a:r>
              <a:rPr lang="cs-CZ" altLang="en-US" b="1" dirty="0" err="1"/>
              <a:t>rate</a:t>
            </a:r>
            <a:r>
              <a:rPr lang="cs-CZ" altLang="en-US" b="1" dirty="0"/>
              <a:t> </a:t>
            </a:r>
            <a:r>
              <a:rPr lang="cs-CZ" altLang="en-US" b="1" dirty="0" err="1"/>
              <a:t>of</a:t>
            </a:r>
            <a:r>
              <a:rPr lang="cs-CZ" altLang="en-US" b="1" dirty="0"/>
              <a:t> </a:t>
            </a:r>
            <a:r>
              <a:rPr lang="cs-CZ" altLang="en-US" b="1" dirty="0" err="1"/>
              <a:t>unemployment</a:t>
            </a:r>
            <a:endParaRPr lang="cs-CZ" altLang="en-US" b="1" dirty="0"/>
          </a:p>
        </p:txBody>
      </p:sp>
      <p:sp>
        <p:nvSpPr>
          <p:cNvPr id="5" name="Zástupný symbol pro číslo snímku 5"/>
          <p:cNvSpPr txBox="1">
            <a:spLocks/>
          </p:cNvSpPr>
          <p:nvPr/>
        </p:nvSpPr>
        <p:spPr>
          <a:xfrm>
            <a:off x="10235952" y="6492876"/>
            <a:ext cx="43204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1400" b="1" dirty="0">
                <a:solidFill>
                  <a:srgbClr val="C00000"/>
                </a:solidFill>
                <a:latin typeface="+mj-lt"/>
              </a:rPr>
              <a:t>20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FF5C16-973A-7789-6FED-7F05A0771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7" y="391688"/>
            <a:ext cx="4728116" cy="61134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F2BAA23-D539-DB55-D179-034F78C9F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336" y="2151334"/>
            <a:ext cx="7443919" cy="470666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27B0B1C-7046-35F5-5955-1A13C8D25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61400-089B-CA90-7FBD-6BC8D2A4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7556"/>
            <a:ext cx="8596668" cy="824089"/>
          </a:xfrm>
        </p:spPr>
        <p:txBody>
          <a:bodyPr/>
          <a:lstStyle/>
          <a:p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in </a:t>
            </a:r>
            <a:r>
              <a:rPr lang="cs-CZ" dirty="0" err="1"/>
              <a:t>Czechia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99E8A-6B73-2E45-B8F9-9BC8A476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32" y="914400"/>
            <a:ext cx="9058948" cy="502919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Responsibility of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Ministry for Regional Development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Support to municipalities in assisted areas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(infrastructure, schools, libraries, com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unity centers and act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vities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(minor role,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tiny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Graduall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effort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place-sensitive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sectoral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Market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Largest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sectoral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financing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sharing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revenues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taxes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Vigorous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support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EU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Cohesion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and business support. 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Highly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variegated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bottom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-up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initiatives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initiatives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South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Moravia, Moravia-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Silesia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Plzeňský region,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.) –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network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agencies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BAD663-C063-D6D4-4485-C6FC4269A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2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684074" y="229475"/>
            <a:ext cx="8263286" cy="1293028"/>
          </a:xfrm>
        </p:spPr>
        <p:txBody>
          <a:bodyPr>
            <a:normAutofit/>
          </a:bodyPr>
          <a:lstStyle/>
          <a:p>
            <a:r>
              <a:rPr lang="cs-CZ" altLang="en-US" sz="3200" b="1" dirty="0" err="1"/>
              <a:t>Assisted</a:t>
            </a:r>
            <a:r>
              <a:rPr lang="cs-CZ" altLang="en-US" sz="3200" b="1" dirty="0"/>
              <a:t> </a:t>
            </a:r>
            <a:r>
              <a:rPr lang="cs-CZ" altLang="en-US" sz="3200" b="1" dirty="0" err="1"/>
              <a:t>regions</a:t>
            </a:r>
            <a:r>
              <a:rPr lang="cs-CZ" altLang="en-US" sz="3200" b="1" dirty="0"/>
              <a:t> in </a:t>
            </a:r>
            <a:r>
              <a:rPr lang="cs-CZ" altLang="en-US" sz="3200" b="1" dirty="0" err="1"/>
              <a:t>Czechia</a:t>
            </a:r>
            <a:r>
              <a:rPr lang="cs-CZ" altLang="en-US" sz="3200" b="1" dirty="0"/>
              <a:t> </a:t>
            </a:r>
            <a:br>
              <a:rPr lang="cs-CZ" altLang="en-US" sz="3200" b="1" dirty="0"/>
            </a:br>
            <a:r>
              <a:rPr lang="cs-CZ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Gov</a:t>
            </a:r>
            <a:r>
              <a:rPr lang="cs-CZ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cs-CZ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Dec. 11, 2024) </a:t>
            </a:r>
            <a:endParaRPr lang="en-GB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číslo snímku 5"/>
          <p:cNvSpPr txBox="1">
            <a:spLocks/>
          </p:cNvSpPr>
          <p:nvPr/>
        </p:nvSpPr>
        <p:spPr>
          <a:xfrm>
            <a:off x="10235952" y="6492876"/>
            <a:ext cx="43204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1400" b="1" dirty="0">
                <a:solidFill>
                  <a:srgbClr val="C00000"/>
                </a:solidFill>
                <a:latin typeface="+mj-lt"/>
              </a:rPr>
              <a:t>36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D4A7997-7218-C0A8-F233-5D8F25588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5573" y="1362627"/>
            <a:ext cx="7897091" cy="5542080"/>
          </a:xfr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ED3FDA5-11D6-729B-6201-AB1E3714E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5">
            <a:extLst>
              <a:ext uri="{FF2B5EF4-FFF2-40B4-BE49-F238E27FC236}">
                <a16:creationId xmlns:a16="http://schemas.microsoft.com/office/drawing/2014/main" id="{07797867-1F6F-56EE-657A-D384428C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C94810-6CF5-43AD-9EE7-B11FB0D1A1E7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cs-CZ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FE4A714-B498-DD01-028D-A64ED154E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555" y="152400"/>
            <a:ext cx="1027949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err="1"/>
              <a:t>State</a:t>
            </a:r>
            <a:r>
              <a:rPr lang="cs-CZ" altLang="cs-CZ" dirty="0"/>
              <a:t> </a:t>
            </a:r>
            <a:r>
              <a:rPr lang="cs-CZ" altLang="cs-CZ" dirty="0" err="1"/>
              <a:t>capital</a:t>
            </a:r>
            <a:r>
              <a:rPr lang="cs-CZ" altLang="cs-CZ" dirty="0"/>
              <a:t> </a:t>
            </a:r>
            <a:r>
              <a:rPr lang="cs-CZ" altLang="cs-CZ" dirty="0" err="1"/>
              <a:t>expenditure</a:t>
            </a:r>
            <a:r>
              <a:rPr lang="cs-CZ" altLang="cs-CZ" dirty="0"/>
              <a:t> </a:t>
            </a:r>
            <a:r>
              <a:rPr lang="cs-CZ" altLang="cs-CZ" dirty="0" err="1"/>
              <a:t>into</a:t>
            </a:r>
            <a:r>
              <a:rPr lang="cs-CZ" altLang="cs-CZ" dirty="0"/>
              <a:t> </a:t>
            </a:r>
            <a:r>
              <a:rPr lang="cs-CZ" altLang="cs-CZ" dirty="0" err="1"/>
              <a:t>research</a:t>
            </a:r>
            <a:r>
              <a:rPr lang="cs-CZ" altLang="cs-CZ" dirty="0"/>
              <a:t> and development  </a:t>
            </a:r>
            <a:r>
              <a:rPr lang="cs-CZ" altLang="cs-CZ" sz="1800" dirty="0"/>
              <a:t>(Czech </a:t>
            </a:r>
            <a:r>
              <a:rPr lang="cs-CZ" altLang="cs-CZ" sz="1800" dirty="0" err="1"/>
              <a:t>average</a:t>
            </a:r>
            <a:r>
              <a:rPr lang="cs-CZ" altLang="cs-CZ" sz="1800" dirty="0"/>
              <a:t> = 100%)</a:t>
            </a:r>
            <a:endParaRPr lang="en-US" altLang="cs-CZ" sz="1800" dirty="0"/>
          </a:p>
        </p:txBody>
      </p:sp>
      <p:pic>
        <p:nvPicPr>
          <p:cNvPr id="33796" name="Picture 4" descr="Figure 10 R&amp;D">
            <a:extLst>
              <a:ext uri="{FF2B5EF4-FFF2-40B4-BE49-F238E27FC236}">
                <a16:creationId xmlns:a16="http://schemas.microsoft.com/office/drawing/2014/main" id="{D774F372-BC84-6941-48CE-C8E94BF2321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93838"/>
            <a:ext cx="9144000" cy="5434012"/>
          </a:xfr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895DD84-A72B-E512-D8AF-5B2F597E0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3"/>
    </mc:Choice>
    <mc:Fallback xmlns="">
      <p:transition spd="slow" advTm="2214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>
            <a:extLst>
              <a:ext uri="{FF2B5EF4-FFF2-40B4-BE49-F238E27FC236}">
                <a16:creationId xmlns:a16="http://schemas.microsoft.com/office/drawing/2014/main" id="{358DB3A2-1EDC-7A15-68F3-2407D06C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36345B-8D59-4794-9A62-3E93D1717754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cs-CZ" sz="1400"/>
          </a:p>
        </p:txBody>
      </p:sp>
      <p:pic>
        <p:nvPicPr>
          <p:cNvPr id="34819" name="Picture 4" descr="Figure 11 Environment">
            <a:extLst>
              <a:ext uri="{FF2B5EF4-FFF2-40B4-BE49-F238E27FC236}">
                <a16:creationId xmlns:a16="http://schemas.microsoft.com/office/drawing/2014/main" id="{D2A5A938-DBBC-ECC8-339F-D9105741CC3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" y="1241425"/>
            <a:ext cx="9144000" cy="5616575"/>
          </a:xfrm>
          <a:noFill/>
        </p:spPr>
      </p:pic>
      <p:sp>
        <p:nvSpPr>
          <p:cNvPr id="34820" name="Rectangle 2">
            <a:extLst>
              <a:ext uri="{FF2B5EF4-FFF2-40B4-BE49-F238E27FC236}">
                <a16:creationId xmlns:a16="http://schemas.microsoft.com/office/drawing/2014/main" id="{1725F6E9-306B-3D24-C62B-C14E68941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45" y="149226"/>
            <a:ext cx="9216737" cy="9763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err="1"/>
              <a:t>State</a:t>
            </a:r>
            <a:r>
              <a:rPr lang="cs-CZ" altLang="cs-CZ" dirty="0"/>
              <a:t> </a:t>
            </a:r>
            <a:r>
              <a:rPr lang="cs-CZ" altLang="cs-CZ" dirty="0" err="1"/>
              <a:t>capital</a:t>
            </a:r>
            <a:r>
              <a:rPr lang="cs-CZ" altLang="cs-CZ" dirty="0"/>
              <a:t> </a:t>
            </a:r>
            <a:r>
              <a:rPr lang="cs-CZ" altLang="cs-CZ" dirty="0" err="1"/>
              <a:t>expenditure</a:t>
            </a:r>
            <a:r>
              <a:rPr lang="cs-CZ" altLang="cs-CZ" dirty="0"/>
              <a:t> on environment           </a:t>
            </a:r>
            <a:r>
              <a:rPr lang="cs-CZ" altLang="cs-CZ" sz="1800" dirty="0"/>
              <a:t>(Czech </a:t>
            </a:r>
            <a:r>
              <a:rPr lang="cs-CZ" altLang="cs-CZ" sz="1800" dirty="0" err="1"/>
              <a:t>average</a:t>
            </a:r>
            <a:r>
              <a:rPr lang="cs-CZ" altLang="cs-CZ" sz="1800" dirty="0"/>
              <a:t> = 100%)</a:t>
            </a:r>
            <a:endParaRPr lang="en-US" altLang="cs-CZ" sz="1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83A08E5-01B0-C201-08E6-53AE9DCC4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18"/>
    </mc:Choice>
    <mc:Fallback xmlns="">
      <p:transition spd="slow" advTm="3501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36ECA-3CE3-DE66-FADC-078099F3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06" y="2768600"/>
            <a:ext cx="8596668" cy="1320800"/>
          </a:xfrm>
        </p:spPr>
        <p:txBody>
          <a:bodyPr/>
          <a:lstStyle/>
          <a:p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specialisation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 in </a:t>
            </a:r>
            <a:r>
              <a:rPr lang="cs-CZ" dirty="0" err="1"/>
              <a:t>Czechia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AD9B55-6343-9ECC-EA49-1869EDCD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E2DCD3B-6096-9098-29DC-CAD9323EE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4ACDB26-3E0F-4193-946D-3A017FCE8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642350" cy="692150"/>
          </a:xfrm>
        </p:spPr>
        <p:txBody>
          <a:bodyPr>
            <a:normAutofit fontScale="90000"/>
          </a:bodyPr>
          <a:lstStyle/>
          <a:p>
            <a:r>
              <a:rPr lang="en-US" altLang="cs-CZ" sz="4000" b="1" dirty="0"/>
              <a:t>Main objective of S3</a:t>
            </a:r>
            <a:endParaRPr lang="en-GB" altLang="cs-CZ" sz="4000" b="1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F67B52E-1D71-432D-BE7D-234B64B56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4144" y="1159497"/>
            <a:ext cx="8550112" cy="41006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hange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of sectoral structure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to sectors with high added value (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increasing competitiveness and reducing unemployment)
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architect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Prof. Dominique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Foray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Czechia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Shifting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responsibility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(1. Ministry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2. PM Office, 3. Ministry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Trade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
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Double track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0902F07-867D-2DB8-32BD-818D141C3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EE5A4A20-92C4-4749-BB52-87B3903A0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7443" y="0"/>
            <a:ext cx="8229600" cy="706090"/>
          </a:xfrm>
        </p:spPr>
        <p:txBody>
          <a:bodyPr>
            <a:normAutofit/>
          </a:bodyPr>
          <a:lstStyle/>
          <a:p>
            <a:r>
              <a:rPr lang="cs-CZ" altLang="cs-CZ" dirty="0"/>
              <a:t>Czech RIS3 </a:t>
            </a:r>
            <a:r>
              <a:rPr lang="cs-CZ" altLang="cs-CZ" dirty="0" err="1"/>
              <a:t>strategy</a:t>
            </a:r>
            <a:endParaRPr lang="en-GB" altLang="cs-CZ" dirty="0"/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D6FBFFBB-7957-46FA-A436-7BE39AF07D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6494" y="604837"/>
            <a:ext cx="9229633" cy="5327395"/>
          </a:xfrm>
        </p:spPr>
        <p:txBody>
          <a:bodyPr>
            <a:noAutofit/>
          </a:bodyPr>
          <a:lstStyle/>
          <a:p>
            <a:r>
              <a:rPr lang="en-US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National level</a:t>
            </a:r>
          </a:p>
          <a:p>
            <a:r>
              <a:rPr lang="en-US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 reasonable and widely discussed strategy</a:t>
            </a:r>
          </a:p>
          <a:p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+ significant analytical effort, RIS3 </a:t>
            </a:r>
            <a:r>
              <a:rPr lang="cs-CZ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www </a:t>
            </a:r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portal established </a:t>
            </a:r>
          </a:p>
          <a:p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+ contacts with a wide spectrum of stakeholders and support providers established </a:t>
            </a:r>
          </a:p>
          <a:p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- relatively weak impacts of EDP so far, i.e. modest contribution to enhancement of innovation performance. 
</a:t>
            </a:r>
            <a:r>
              <a:rPr lang="en-US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Regional level </a:t>
            </a:r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– heterogeneity, from weak to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strong and sophisticated inn. policy </a:t>
            </a:r>
            <a:endParaRPr lang="en-US" sz="20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0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hree</a:t>
            </a:r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 common features:</a:t>
            </a:r>
          </a:p>
          <a:p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1) support to start-ups </a:t>
            </a:r>
          </a:p>
          <a:p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2) support to university - business collaboration (</a:t>
            </a:r>
            <a:r>
              <a:rPr lang="cs-CZ" sz="20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Innovation Vouchers)</a:t>
            </a:r>
            <a:endParaRPr lang="cs-CZ" sz="20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3) support to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0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Often without </a:t>
            </a:r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genuine EDP, emphasis is often on horizontal measures and work with individual companies,</a:t>
            </a:r>
            <a:r>
              <a:rPr lang="cs-CZ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few regions have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substantial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mass of companies in specific field or with common R&amp;D interests</a:t>
            </a:r>
            <a:endParaRPr lang="cs-CZ" sz="2000" b="1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enhanced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culture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feedback, learning, </a:t>
            </a:r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objectivization of impact </a:t>
            </a:r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2D6BC1FD-9B59-46A9-BF96-5BFE8D52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E4A737-F007-43F2-A9D9-0151B77B7D0F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cs-CZ" sz="14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1B6ADA-BE4D-5D77-B0D0-69C2576F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4D947A0-DEF5-DC71-5748-E6F320C78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BD1AB-D28C-7377-9AC3-87941703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513" y="221942"/>
            <a:ext cx="8457256" cy="730928"/>
          </a:xfrm>
        </p:spPr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initiatives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5A8E8-9392-8EFF-A081-33FF1289B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887767"/>
            <a:ext cx="7989904" cy="4780733"/>
          </a:xfrm>
        </p:spPr>
        <p:txBody>
          <a:bodyPr>
            <a:noAutofit/>
          </a:bodyPr>
          <a:lstStyle/>
          <a:p>
            <a:r>
              <a:rPr lang="en-US" sz="24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TechStarter</a:t>
            </a:r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established program to bring secondary-school </a:t>
            </a:r>
            <a:r>
              <a:rPr lang="en-US" sz="2400" u="sng" noProof="0" dirty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 closer to technical fields and connecting schools and companies </a:t>
            </a:r>
            <a:r>
              <a:rPr lang="en-US" sz="2400" i="1" noProof="0" dirty="0">
                <a:latin typeface="Calibri" panose="020F0502020204030204" pitchFamily="34" charset="0"/>
                <a:cs typeface="Calibri" panose="020F0502020204030204" pitchFamily="34" charset="0"/>
              </a:rPr>
              <a:t>(Liberec).</a:t>
            </a:r>
          </a:p>
          <a:p>
            <a:r>
              <a:rPr lang="en-US" sz="24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DigiLab</a:t>
            </a:r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 A joint teaching and technology center of UJEP, ICUK, and </a:t>
            </a:r>
            <a:r>
              <a:rPr lang="en-US" sz="2400" i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Ústecký</a:t>
            </a:r>
            <a:r>
              <a:rPr lang="en-US" sz="2400" i="1" noProof="0" dirty="0">
                <a:latin typeface="Calibri" panose="020F0502020204030204" pitchFamily="34" charset="0"/>
                <a:cs typeface="Calibri" panose="020F0502020204030204" pitchFamily="34" charset="0"/>
              </a:rPr>
              <a:t> region 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that allows </a:t>
            </a:r>
            <a:r>
              <a:rPr lang="en-US" sz="2400" u="sng" noProof="0" dirty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 to engage in educational activities, access </a:t>
            </a:r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modern technologies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, and foster creativity. </a:t>
            </a:r>
            <a:endParaRPr lang="cs-CZ" sz="24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Virtual Laboratory of Professions (VR PROFILAB):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 uses virtual reality to help pupils and </a:t>
            </a:r>
            <a:r>
              <a:rPr lang="en-US" sz="2400" u="sng" noProof="0" dirty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 transition from merely "learning" to "feeling" the job content, which may influence their </a:t>
            </a:r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future choice of study field </a:t>
            </a:r>
            <a:r>
              <a:rPr lang="en-US" sz="2400" i="1" noProof="0" dirty="0">
                <a:latin typeface="Calibri" panose="020F0502020204030204" pitchFamily="34" charset="0"/>
                <a:cs typeface="Calibri" panose="020F0502020204030204" pitchFamily="34" charset="0"/>
              </a:rPr>
              <a:t>(K. Vary)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MIH – Mobility Innovation Hub: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project in the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Plzeň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Region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focused on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supporting start-ups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the mobility sector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F3AE3F-D2F3-562D-D577-8B8076697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D9ADBBE-48E8-B1B8-E773-23BBB52AA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0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98A6A-EB5D-76AA-ABB2-2BD6218B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306" y="1209675"/>
            <a:ext cx="8596668" cy="897039"/>
          </a:xfrm>
        </p:spPr>
        <p:txBody>
          <a:bodyPr>
            <a:normAutofit/>
          </a:bodyPr>
          <a:lstStyle/>
          <a:p>
            <a:r>
              <a:rPr lang="cs-CZ" sz="4400" dirty="0" err="1"/>
              <a:t>Outline</a:t>
            </a: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3C8B8-FBC6-61EB-FBBE-C662C47B1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27" y="2830440"/>
            <a:ext cx="8596668" cy="388077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Conceptual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framework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development 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development and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Czechia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specialisation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Czechia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FC4F44-E484-94F8-49C9-26E4953A4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3547B74-CE84-9CC4-4DBF-666B5050C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0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85840-2867-D515-ACAB-B1F544C1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7" y="147961"/>
            <a:ext cx="7359589" cy="1320800"/>
          </a:xfrm>
        </p:spPr>
        <p:txBody>
          <a:bodyPr/>
          <a:lstStyle/>
          <a:p>
            <a:r>
              <a:rPr lang="en-US" dirty="0"/>
              <a:t>Strategic Projects Focused on Transformation and Innovation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87C555-A8DD-01F5-A2F4-8B36C967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1790454"/>
            <a:ext cx="7871349" cy="5221426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South Moravia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- a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Climate Action Plan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to reduce emissions, increase energy self-sufficiency, and adaptability to climate change.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Hradec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Králové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three missions focused on sustainability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Dekarbo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Textile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Brain Drain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all supported by vouchers from the regional government.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SIC CONNECT -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tailor-made matchmaking between companies from the Central Bohemian Region and research partners  from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region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beyond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Robotic Process Automation Development: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 program in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South Bohemia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focused on introducing digital and data technologies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74D42A-8BB3-5FBB-FF3C-68CA9347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EA3A4C3-9E56-0455-8043-D8583A687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92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E53AC-2832-61CE-7813-33EB2B94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688" y="132459"/>
            <a:ext cx="7881416" cy="684179"/>
          </a:xfrm>
        </p:spPr>
        <p:txBody>
          <a:bodyPr>
            <a:normAutofit/>
          </a:bodyPr>
          <a:lstStyle/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challenge</a:t>
            </a:r>
            <a:r>
              <a:rPr lang="cs-CZ" dirty="0"/>
              <a:t> – </a:t>
            </a:r>
            <a:r>
              <a:rPr lang="cs-CZ" dirty="0" err="1"/>
              <a:t>how</a:t>
            </a:r>
            <a:r>
              <a:rPr lang="cs-CZ" dirty="0"/>
              <a:t> to design EDP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2CABBE-9E3E-2B26-C215-392AFD6F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666" y="1473694"/>
            <a:ext cx="7546248" cy="5059081"/>
          </a:xfrm>
        </p:spPr>
        <p:txBody>
          <a:bodyPr>
            <a:normAutofit lnSpcReduction="10000"/>
          </a:bodyPr>
          <a:lstStyle/>
          <a:p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cs-CZ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EU, m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ostly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en-US" sz="22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of </a:t>
            </a:r>
            <a:r>
              <a:rPr lang="en-US" sz="2200" b="1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groups, working groups, workshops, hubs and development of transformational roadmaps</a:t>
            </a:r>
            <a:r>
              <a:rPr lang="cs-CZ" sz="2200" b="1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noProof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200" b="1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RIS3 </a:t>
            </a:r>
            <a:r>
              <a:rPr lang="cs-CZ" sz="2200" b="1" noProof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priorities</a:t>
            </a:r>
            <a:endParaRPr lang="en-US" sz="2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motivations for participation:</a:t>
            </a:r>
            <a:b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access to information about new grant opportunities (calls)</a:t>
            </a:r>
            <a:b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interest of actors in cultivating the surrounding environment (commitment to a common cause)</a:t>
            </a:r>
          </a:p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effective EDP is one that:</a:t>
            </a:r>
          </a:p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is closely linked to the design of calls for proposals.</a:t>
            </a:r>
          </a:p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benefits from a dedicated and expert organization  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EDP has so far contributed more to cultivation the external environment than to developing domains of regional specialization.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2BADB9-E3FA-BC6C-9FC7-C523DBA9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F0C1AC8-DAEC-1637-6FE0-503A34F5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85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A76A2-8B92-0FEE-1E36-EAF482947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571" y="377687"/>
            <a:ext cx="7667144" cy="828583"/>
          </a:xfrm>
        </p:spPr>
        <p:txBody>
          <a:bodyPr/>
          <a:lstStyle/>
          <a:p>
            <a:r>
              <a:rPr lang="cs-CZ" dirty="0"/>
              <a:t>EDP – </a:t>
            </a:r>
            <a:r>
              <a:rPr lang="cs-CZ" dirty="0" err="1"/>
              <a:t>beyond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one-size-fits-all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50AF9E-6053-D2FF-3EDC-5BBEF324D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5735"/>
            <a:ext cx="8596668" cy="4864577"/>
          </a:xfrm>
        </p:spPr>
        <p:txBody>
          <a:bodyPr>
            <a:normAutofit/>
          </a:bodyPr>
          <a:lstStyle/>
          <a:p>
            <a:r>
              <a:rPr lang="en-US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Saxony</a:t>
            </a:r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 – strong innovator according to RIS 2025, e.g. 30% of value of the EU </a:t>
            </a:r>
            <a:r>
              <a:rPr lang="en-US" sz="20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semicon</a:t>
            </a:r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 industry (20 </a:t>
            </a:r>
            <a:r>
              <a:rPr lang="en-US" sz="20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bln</a:t>
            </a:r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 EUR investments underway) but </a:t>
            </a:r>
            <a:r>
              <a:rPr lang="en-US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performs no explicit EDP.</a:t>
            </a:r>
          </a:p>
          <a:p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However, at the Economic Policy Dept of Dresden of about 60 employees </a:t>
            </a:r>
            <a:r>
              <a:rPr lang="en-US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more than 20 are dedicated precisely to keeping the ongoing contacts with companies. </a:t>
            </a:r>
          </a:p>
          <a:p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Moreover, given the structure of Saxony´s economy, </a:t>
            </a:r>
            <a:r>
              <a:rPr lang="en-US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EDP is proceeding within highly capable lead firms of global </a:t>
            </a:r>
            <a:r>
              <a:rPr lang="cs-CZ" sz="20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cs-CZ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networks</a:t>
            </a:r>
            <a:r>
              <a:rPr lang="cs-CZ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GPNs</a:t>
            </a:r>
            <a:r>
              <a:rPr lang="cs-CZ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GVCs) nested in the region and in collaboration with the research institutions.</a:t>
            </a:r>
          </a:p>
          <a:p>
            <a:pPr marL="0" indent="0">
              <a:buNone/>
            </a:pPr>
            <a:endParaRPr lang="en-US" sz="20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Thus, one of the </a:t>
            </a:r>
            <a:r>
              <a:rPr lang="en-US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major challenges for Czechia </a:t>
            </a:r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and its regions is </a:t>
            </a:r>
            <a:r>
              <a:rPr lang="en-US" sz="20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to search for novel approaches to EDP beyond the national and regional innovation platforms</a:t>
            </a:r>
            <a:r>
              <a:rPr lang="en-US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 as their role is rather minor, so far.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E2B31E-E6AA-6038-D72A-72136D06E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42890F4-24E7-ED54-C16C-B19B000AB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092F76-F749-1F8D-A4D5-02BE74DC8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70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E41C1-ECDA-6D62-20A8-1091379E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25" y="121005"/>
            <a:ext cx="7842767" cy="642475"/>
          </a:xfrm>
        </p:spPr>
        <p:txBody>
          <a:bodyPr>
            <a:normAutofit fontScale="90000"/>
          </a:bodyPr>
          <a:lstStyle/>
          <a:p>
            <a:r>
              <a:rPr lang="cs-CZ" dirty="0"/>
              <a:t>4. </a:t>
            </a:r>
            <a:r>
              <a:rPr lang="cs-CZ" dirty="0" err="1"/>
              <a:t>Concluding</a:t>
            </a:r>
            <a:r>
              <a:rPr lang="cs-CZ" dirty="0"/>
              <a:t> </a:t>
            </a:r>
            <a:r>
              <a:rPr lang="cs-CZ" dirty="0" err="1"/>
              <a:t>remarks</a:t>
            </a:r>
            <a:r>
              <a:rPr lang="cs-CZ" dirty="0"/>
              <a:t> -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C3334-B167-39CB-0DED-888D2955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45" y="1287262"/>
            <a:ext cx="8121496" cy="5655076"/>
          </a:xfrm>
        </p:spPr>
        <p:txBody>
          <a:bodyPr>
            <a:normAutofit/>
          </a:bodyPr>
          <a:lstStyle/>
          <a:p>
            <a:r>
              <a:rPr lang="cs-CZ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ain</a:t>
            </a:r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challenges</a:t>
            </a:r>
            <a:r>
              <a:rPr lang="cs-CZ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Czechia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extreme dependency o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foreign investors,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lock-in of Czech companies as lower-tier suppliers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respond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geopolitics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polarisation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and AI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4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cs-CZ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Along with the reform of the overall business environment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,    </a:t>
            </a:r>
          </a:p>
          <a:p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Support to start-ups with a global ambition</a:t>
            </a:r>
          </a:p>
          <a:p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Repositioning (upgrading) of companies within global production networks </a:t>
            </a:r>
            <a:r>
              <a:rPr lang="en-US" sz="1900" noProof="0" dirty="0">
                <a:latin typeface="Calibri" panose="020F0502020204030204" pitchFamily="34" charset="0"/>
                <a:cs typeface="Calibri" panose="020F0502020204030204" pitchFamily="34" charset="0"/>
              </a:rPr>
              <a:t>(gaining new functions with higher-value added - functional upgrading)</a:t>
            </a:r>
            <a:r>
              <a:rPr lang="cs-CZ" sz="1900" noProof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9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361CB8-2762-6101-DBEB-2BAD7BE6A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65D727-1C49-D1BB-684A-C812EEC81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3CC7050-E4F0-BF75-E243-86F8AAC2A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C4A09D1-963D-D2F1-579E-394A18934235}"/>
              </a:ext>
            </a:extLst>
          </p:cNvPr>
          <p:cNvSpPr txBox="1"/>
          <p:nvPr/>
        </p:nvSpPr>
        <p:spPr>
          <a:xfrm>
            <a:off x="9104267" y="2254927"/>
            <a:ext cx="30184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Motto: </a:t>
            </a:r>
          </a:p>
          <a:p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sucess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company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capabilities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surrounding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environment.  </a:t>
            </a:r>
          </a:p>
        </p:txBody>
      </p:sp>
    </p:spTree>
    <p:extLst>
      <p:ext uri="{BB962C8B-B14F-4D97-AF65-F5344CB8AC3E}">
        <p14:creationId xmlns:p14="http://schemas.microsoft.com/office/powerpoint/2010/main" val="2698869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9F9C4-6F29-10D5-02CC-A7AF84EF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780" y="248250"/>
            <a:ext cx="7932959" cy="713173"/>
          </a:xfrm>
        </p:spPr>
        <p:txBody>
          <a:bodyPr>
            <a:normAutofit/>
          </a:bodyPr>
          <a:lstStyle/>
          <a:p>
            <a:r>
              <a:rPr lang="cs-CZ" dirty="0" err="1"/>
              <a:t>Reimagining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RIS3 and EDP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9495D9-1C69-9F01-8C45-494C83494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757" y="1318334"/>
            <a:ext cx="9385700" cy="5539666"/>
          </a:xfrm>
        </p:spPr>
        <p:txBody>
          <a:bodyPr>
            <a:noAutofit/>
          </a:bodyPr>
          <a:lstStyle/>
          <a:p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Functional interface among national and regional policy-makers (</a:t>
            </a:r>
            <a:r>
              <a:rPr lang="en-US" sz="2200" b="1" i="1" noProof="0" dirty="0">
                <a:latin typeface="Calibri" panose="020F0502020204030204" pitchFamily="34" charset="0"/>
                <a:cs typeface="Calibri" panose="020F0502020204030204" pitchFamily="34" charset="0"/>
              </a:rPr>
              <a:t>More trust, less paper, less reporting).</a:t>
            </a:r>
          </a:p>
          <a:p>
            <a:r>
              <a:rPr lang="en-US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Clear link </a:t>
            </a:r>
            <a:r>
              <a:rPr lang="cs-CZ" sz="22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EDP </a:t>
            </a:r>
            <a:r>
              <a:rPr lang="en-US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to design of calls </a:t>
            </a:r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of support </a:t>
            </a:r>
            <a:r>
              <a:rPr lang="en-US" sz="22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Enhanced role of </a:t>
            </a:r>
            <a:r>
              <a:rPr lang="en-US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policy learning </a:t>
            </a:r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- new forms and </a:t>
            </a:r>
            <a:r>
              <a:rPr lang="en-US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multiplicity of EDP far beyond Innovation Platforms </a:t>
            </a:r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(inspiration from other regions in Czechia as well as from Europe)</a:t>
            </a:r>
          </a:p>
          <a:p>
            <a:r>
              <a:rPr lang="en-US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Two dimensions of EDP</a:t>
            </a:r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EDP aiming at enhancing </a:t>
            </a:r>
            <a:r>
              <a:rPr lang="cs-CZ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surrounding environment</a:t>
            </a:r>
            <a:r>
              <a:rPr lang="cs-CZ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(education, </a:t>
            </a:r>
            <a:r>
              <a:rPr lang="en-US" sz="22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, legislation, design of support </a:t>
            </a:r>
            <a:r>
              <a:rPr lang="en-US" sz="22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,….)</a:t>
            </a:r>
          </a:p>
          <a:p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EDP aiming to address specific challenges related to competitiveness and innovation in new opportunity spaces </a:t>
            </a:r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noProof="0" dirty="0">
                <a:latin typeface="Calibri" panose="020F0502020204030204" pitchFamily="34" charset="0"/>
                <a:cs typeface="Calibri" panose="020F0502020204030204" pitchFamily="34" charset="0"/>
              </a:rPr>
              <a:t>AI, robotics, digitalization in xxx industry, related and unrelated variety)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6B6064-14CF-700A-7C5D-F6212E55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F541F3D-204A-B0AF-81DF-461CE5263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34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3ED71-84BD-B816-285A-74F1E06E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68062"/>
            <a:ext cx="7723498" cy="713173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Reimagining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RIS3 and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EDP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3DDAD-69FA-4D25-5EDF-A32B22B1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1547702"/>
            <a:ext cx="8596668" cy="5113537"/>
          </a:xfrm>
        </p:spPr>
        <p:txBody>
          <a:bodyPr>
            <a:noAutofit/>
          </a:bodyPr>
          <a:lstStyle/>
          <a:p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Enhanced focus of RIS3</a:t>
            </a:r>
            <a:r>
              <a:rPr lang="cs-CZ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 on</a:t>
            </a:r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22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strategic industries/technologies </a:t>
            </a:r>
          </a:p>
          <a:p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ii) </a:t>
            </a:r>
            <a:r>
              <a:rPr lang="en-US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niches of (emerging) excellence</a:t>
            </a:r>
          </a:p>
          <a:p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iii) </a:t>
            </a:r>
            <a:r>
              <a:rPr lang="en-US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cross-sector and inter-disciplinary discovery </a:t>
            </a:r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- leveraging tradition and </a:t>
            </a:r>
            <a:r>
              <a:rPr lang="en-US" sz="22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industri</a:t>
            </a:r>
            <a:r>
              <a:rPr lang="cs-CZ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l diversification in Czechia </a:t>
            </a:r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(related a</a:t>
            </a:r>
            <a:r>
              <a:rPr lang="cs-CZ" noProof="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cs-CZ" noProof="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unrelated variety)  </a:t>
            </a:r>
            <a:r>
              <a:rPr lang="cs-CZ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initiatives</a:t>
            </a:r>
            <a:r>
              <a:rPr lang="cs-CZ" noProof="0" dirty="0">
                <a:latin typeface="Calibri" panose="020F0502020204030204" pitchFamily="34" charset="0"/>
                <a:cs typeface="Calibri" panose="020F0502020204030204" pitchFamily="34" charset="0"/>
              </a:rPr>
              <a:t> such as „120´´ </a:t>
            </a:r>
            <a:r>
              <a:rPr lang="cs-CZ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noProof="0" dirty="0">
                <a:latin typeface="Calibri" panose="020F0502020204030204" pitchFamily="34" charset="0"/>
                <a:cs typeface="Calibri" panose="020F0502020204030204" pitchFamily="34" charset="0"/>
              </a:rPr>
              <a:t> Innovation“ and </a:t>
            </a:r>
            <a:r>
              <a:rPr lang="cs-CZ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beyond</a:t>
            </a:r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cultivation</a:t>
            </a:r>
            <a:r>
              <a:rPr lang="cs-CZ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cs-CZ" sz="22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surrounding</a:t>
            </a:r>
            <a:r>
              <a:rPr lang="cs-CZ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environment“ </a:t>
            </a:r>
            <a:r>
              <a:rPr lang="cs-CZ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2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cs-CZ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cs-CZ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cs-CZ" sz="22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targeted</a:t>
            </a:r>
            <a:r>
              <a:rPr lang="cs-CZ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support to </a:t>
            </a:r>
            <a:r>
              <a:rPr lang="cs-CZ" sz="22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cs-CZ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fields</a:t>
            </a:r>
            <a:r>
              <a:rPr lang="cs-CZ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esp</a:t>
            </a:r>
            <a:r>
              <a:rPr lang="cs-CZ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. i) – </a:t>
            </a:r>
            <a:r>
              <a:rPr lang="cs-CZ" sz="22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cs-CZ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2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endParaRPr lang="cs-CZ" sz="22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Requires</a:t>
            </a:r>
            <a:r>
              <a:rPr lang="cs-CZ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2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lang="cs-CZ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commitment</a:t>
            </a:r>
            <a:r>
              <a:rPr lang="cs-CZ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, soft </a:t>
            </a:r>
            <a:r>
              <a:rPr lang="cs-CZ" sz="2200" b="1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cs-CZ" sz="2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noProof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negotiation</a:t>
            </a:r>
            <a:r>
              <a:rPr lang="cs-CZ" noProof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discourse setting, nudges, metaphors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China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„First flight“, „Empty the cage“, „Go-in, go-up, go-out, go-west“, etc.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)...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BA557C-BDFD-1F7A-DE1A-93958AF17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5AA624-C61D-06D7-D21C-9C2CC593E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0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A2BD4-2BDC-4414-7509-1C2A7E3C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548" y="1701553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 err="1"/>
              <a:t>Thank</a:t>
            </a:r>
            <a:r>
              <a:rPr lang="cs-CZ" sz="4000" dirty="0"/>
              <a:t> </a:t>
            </a:r>
            <a:r>
              <a:rPr lang="cs-CZ" sz="4000" dirty="0" err="1"/>
              <a:t>you</a:t>
            </a:r>
            <a:r>
              <a:rPr lang="cs-CZ" sz="4000" dirty="0"/>
              <a:t> </a:t>
            </a:r>
            <a:r>
              <a:rPr lang="cs-CZ" sz="4000" dirty="0" err="1"/>
              <a:t>for</a:t>
            </a:r>
            <a:r>
              <a:rPr lang="cs-CZ" sz="4000" dirty="0"/>
              <a:t> </a:t>
            </a:r>
            <a:r>
              <a:rPr lang="cs-CZ" sz="4000" dirty="0" err="1"/>
              <a:t>your</a:t>
            </a:r>
            <a:r>
              <a:rPr lang="cs-CZ" sz="4000" dirty="0"/>
              <a:t> </a:t>
            </a:r>
            <a:r>
              <a:rPr lang="cs-CZ" sz="4000" dirty="0" err="1"/>
              <a:t>attention</a:t>
            </a:r>
            <a:r>
              <a:rPr lang="cs-CZ" sz="4000" dirty="0"/>
              <a:t>!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E7F507-9B70-6EFF-A58B-9BAD2CC07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cs-CZ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cs-CZ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cs-CZ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cs-CZ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cs-CZ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cs-CZ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B51D4A-1E59-A82E-B61B-ED0BE71E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5" y="-68761"/>
            <a:ext cx="1313125" cy="10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8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/>
          <p:nvPr/>
        </p:nvSpPr>
        <p:spPr>
          <a:xfrm>
            <a:off x="1448571" y="4460906"/>
            <a:ext cx="9294900" cy="16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supported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Johannes Amos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Comenius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(P JAC),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No. CZ.02.01.01/00/23_025/0008717, A Mobile Society: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Opportunities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Risks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New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Mobility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Czech Society and </a:t>
            </a:r>
            <a:r>
              <a:rPr lang="cs-CZ" sz="18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Economy</a:t>
            </a:r>
            <a:r>
              <a:rPr lang="cs-CZ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cs-CZ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EE3137C-A6F6-5A4F-7A0E-3CC9EF14599A}"/>
              </a:ext>
            </a:extLst>
          </p:cNvPr>
          <p:cNvGrpSpPr/>
          <p:nvPr/>
        </p:nvGrpSpPr>
        <p:grpSpPr>
          <a:xfrm>
            <a:off x="1238250" y="504825"/>
            <a:ext cx="9610725" cy="1752600"/>
            <a:chOff x="1238250" y="333375"/>
            <a:chExt cx="9610725" cy="1752600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0B85CBC1-A788-F010-87BD-B257E68CEF70}"/>
                </a:ext>
              </a:extLst>
            </p:cNvPr>
            <p:cNvSpPr/>
            <p:nvPr/>
          </p:nvSpPr>
          <p:spPr>
            <a:xfrm>
              <a:off x="1238250" y="333375"/>
              <a:ext cx="9610725" cy="175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3" name="Google Shape;93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08462" y="634326"/>
              <a:ext cx="8175048" cy="1157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68CE3124-52F0-47C3-59C8-7980EB794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922" y="2396568"/>
            <a:ext cx="1946493" cy="15317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0FA0F-4126-4FE5-99C7-5B5DF166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5" y="1433327"/>
            <a:ext cx="3531520" cy="5224724"/>
          </a:xfrm>
        </p:spPr>
        <p:txBody>
          <a:bodyPr anchor="ctr">
            <a:normAutofit/>
          </a:bodyPr>
          <a:lstStyle/>
          <a:p>
            <a:r>
              <a:rPr lang="cs-CZ" sz="3300" dirty="0"/>
              <a:t>Motto: </a:t>
            </a:r>
            <a:br>
              <a:rPr lang="cs-CZ" sz="3300" dirty="0"/>
            </a:br>
            <a:br>
              <a:rPr lang="cs-CZ" sz="3300" dirty="0"/>
            </a:br>
            <a:r>
              <a:rPr lang="cs-CZ" sz="33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alt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the success of </a:t>
            </a:r>
            <a:r>
              <a:rPr lang="cs-CZ" altLang="en-US" sz="31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alt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 actor </a:t>
            </a:r>
            <a:r>
              <a:rPr lang="cs-CZ" altLang="en-US" sz="31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cs-CZ" alt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en-US" alt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depend only on </a:t>
            </a:r>
            <a:r>
              <a:rPr lang="cs-CZ" altLang="en-US" sz="31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en-US" alt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 abilities and resources, but also on the quality of </a:t>
            </a:r>
            <a:r>
              <a:rPr lang="cs-CZ" altLang="en-US" sz="31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en-US" alt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 surroundings</a:t>
            </a:r>
            <a:r>
              <a:rPr lang="cs-CZ" sz="33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br>
              <a:rPr lang="cs-CZ" sz="3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78978C-41A5-4B2A-A7B5-6F2B6335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432" y="575959"/>
            <a:ext cx="6109659" cy="5706082"/>
          </a:xfrm>
        </p:spPr>
        <p:txBody>
          <a:bodyPr anchor="ctr">
            <a:normAutofit/>
          </a:bodyPr>
          <a:lstStyle/>
          <a:p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Two basic understandings of the „surrounding environment</a:t>
            </a:r>
            <a:r>
              <a:rPr lang="cs-CZ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b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geographical proximity and associated regional identity 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– clusters, </a:t>
            </a:r>
            <a: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regional innovation systems (RIS)</a:t>
            </a:r>
            <a:br>
              <a:rPr lang="en-US" sz="2400" b="1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relationships within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chains (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GVC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(customers and suppliers are often located in different regions, countries and continents)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GVCs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= v</a:t>
            </a:r>
            <a:r>
              <a:rPr lang="en-US" sz="24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ertical</a:t>
            </a:r>
            <a:r>
              <a:rPr lang="en-US" sz="2400" noProof="0" dirty="0">
                <a:latin typeface="Calibri" panose="020F0502020204030204" pitchFamily="34" charset="0"/>
                <a:cs typeface="Calibri" panose="020F0502020204030204" pitchFamily="34" charset="0"/>
              </a:rPr>
              <a:t> innovation system 
Companies are often affected by both "surroundings" at the same time</a:t>
            </a:r>
            <a:endParaRPr lang="en-US" sz="2400" b="1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87093D-D326-D58F-CCC6-8324EF47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FAC-88F1-4E53-B0C1-8785AE494C4D}" type="slidenum">
              <a:rPr lang="cs-CZ" smtClean="0"/>
              <a:t>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6E584A-4631-B952-886D-988EF656B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36D15F-927C-3633-40C1-D45048AA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Nadpis 3"/>
          <p:cNvSpPr txBox="1">
            <a:spLocks noGrp="1"/>
          </p:cNvSpPr>
          <p:nvPr>
            <p:ph type="title" idx="4294967295"/>
          </p:nvPr>
        </p:nvSpPr>
        <p:spPr>
          <a:xfrm>
            <a:off x="565082" y="751514"/>
            <a:ext cx="11416122" cy="1102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D3C"/>
                </a:solidFill>
              </a:defRPr>
            </a:lvl1pPr>
          </a:lstStyle>
          <a:p>
            <a:r>
              <a:t>nadpis</a:t>
            </a:r>
          </a:p>
        </p:txBody>
      </p:sp>
      <p:sp>
        <p:nvSpPr>
          <p:cNvPr id="112" name="Nadpis 3"/>
          <p:cNvSpPr txBox="1"/>
          <p:nvPr/>
        </p:nvSpPr>
        <p:spPr>
          <a:xfrm>
            <a:off x="565082" y="1538914"/>
            <a:ext cx="10880489" cy="1598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200">
                <a:solidFill>
                  <a:srgbClr val="3D3D3C"/>
                </a:solidFill>
                <a:latin typeface="Anivers Regular"/>
                <a:ea typeface="Anivers Regular"/>
                <a:cs typeface="Anivers Regular"/>
                <a:sym typeface="Anivers Regular"/>
              </a:defRPr>
            </a:lvl1pPr>
          </a:lstStyle>
          <a:p>
            <a:r>
              <a:rPr dirty="0" err="1"/>
              <a:t>Tady</a:t>
            </a:r>
            <a:r>
              <a:rPr dirty="0"/>
              <a:t> </a:t>
            </a:r>
            <a:r>
              <a:rPr dirty="0" err="1"/>
              <a:t>bude</a:t>
            </a:r>
            <a:r>
              <a:rPr dirty="0"/>
              <a:t> </a:t>
            </a:r>
            <a:r>
              <a:rPr dirty="0" err="1"/>
              <a:t>běžný</a:t>
            </a:r>
            <a:r>
              <a:rPr dirty="0"/>
              <a:t> text.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8580" y="5225143"/>
            <a:ext cx="1838130" cy="144624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onstantia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2697" r="1" b="27897"/>
          <a:stretch/>
        </p:blipFill>
        <p:spPr>
          <a:xfrm>
            <a:off x="6230351" y="314333"/>
            <a:ext cx="6516900" cy="635705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005326" y="5526060"/>
            <a:ext cx="6186674" cy="1595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56" y="-130242"/>
            <a:ext cx="6962437" cy="685800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D878B5-8CCA-FAB3-3BA7-87200A8CCE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B6A7CA51-A4DA-7E22-7F17-88906BB2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138970"/>
            <a:ext cx="5932716" cy="645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4069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455DCB7B-6F25-F5A5-AB71-4CE19C101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70027" y="6214111"/>
            <a:ext cx="2621973" cy="38475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dirty="0" err="1">
                <a:solidFill>
                  <a:schemeClr val="tx1"/>
                </a:solidFill>
              </a:rPr>
              <a:t>Isaksen</a:t>
            </a:r>
            <a:r>
              <a:rPr lang="cs-CZ" altLang="cs-CZ" sz="1800" dirty="0">
                <a:solidFill>
                  <a:schemeClr val="tx1"/>
                </a:solidFill>
              </a:rPr>
              <a:t>, </a:t>
            </a:r>
            <a:r>
              <a:rPr lang="cs-CZ" altLang="cs-CZ" sz="1800" dirty="0" err="1">
                <a:solidFill>
                  <a:schemeClr val="tx1"/>
                </a:solidFill>
              </a:rPr>
              <a:t>Trippl</a:t>
            </a:r>
            <a:r>
              <a:rPr lang="cs-CZ" altLang="cs-CZ" sz="1800" dirty="0">
                <a:solidFill>
                  <a:schemeClr val="tx1"/>
                </a:solidFill>
              </a:rPr>
              <a:t>, 2016 </a:t>
            </a:r>
          </a:p>
        </p:txBody>
      </p:sp>
      <p:pic>
        <p:nvPicPr>
          <p:cNvPr id="31747" name="Zástupný symbol pro obsah 4">
            <a:extLst>
              <a:ext uri="{FF2B5EF4-FFF2-40B4-BE49-F238E27FC236}">
                <a16:creationId xmlns:a16="http://schemas.microsoft.com/office/drawing/2014/main" id="{8F9FD213-D66D-2A44-A5AD-D1D63BB97A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585" y="251749"/>
            <a:ext cx="9109075" cy="6154738"/>
          </a:xfrm>
        </p:spPr>
      </p:pic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E8A49748-D3B2-B89D-9CDD-C3FB2198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7AEE8E3-41BA-4153-A46C-12DFD75B611F}" type="slidenum">
              <a:rPr lang="en-GB" altLang="cs-CZ" sz="140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GB" altLang="cs-CZ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2F066B4-4B21-D071-6ED6-61E8BF2B57F8}"/>
              </a:ext>
            </a:extLst>
          </p:cNvPr>
          <p:cNvSpPr txBox="1"/>
          <p:nvPr/>
        </p:nvSpPr>
        <p:spPr>
          <a:xfrm>
            <a:off x="9570027" y="3429000"/>
            <a:ext cx="2621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>
                <a:latin typeface="Calibri" panose="020F0502020204030204" pitchFamily="34" charset="0"/>
                <a:cs typeface="Calibri" panose="020F0502020204030204" pitchFamily="34" charset="0"/>
              </a:rPr>
              <a:t>Surrounding environment matters!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9F28FC-981C-05BB-E20F-13A8AB86E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FC6AE-E086-5D58-111D-B25AE1AD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1" y="153989"/>
            <a:ext cx="7712224" cy="593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/>
              <a:t>Summary</a:t>
            </a:r>
            <a:r>
              <a:rPr lang="cs-CZ" dirty="0"/>
              <a:t>: </a:t>
            </a:r>
            <a:br>
              <a:rPr lang="cs-CZ" dirty="0"/>
            </a:br>
            <a:r>
              <a:rPr lang="cs-CZ" dirty="0"/>
              <a:t>4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</a:t>
            </a:r>
            <a:r>
              <a:rPr lang="cs-CZ" dirty="0" err="1"/>
              <a:t>why</a:t>
            </a:r>
            <a:r>
              <a:rPr lang="cs-CZ" dirty="0"/>
              <a:t> to </a:t>
            </a:r>
            <a:r>
              <a:rPr lang="cs-CZ" dirty="0" err="1"/>
              <a:t>enhance</a:t>
            </a:r>
            <a:r>
              <a:rPr lang="cs-CZ" dirty="0"/>
              <a:t> RIS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EA54CC-3B92-3370-58A2-EDD72AB3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803B-BE7E-42F4-AA61-3A3DBB7A36E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49157" name="Obrázek 8">
            <a:extLst>
              <a:ext uri="{FF2B5EF4-FFF2-40B4-BE49-F238E27FC236}">
                <a16:creationId xmlns:a16="http://schemas.microsoft.com/office/drawing/2014/main" id="{73561153-6006-82EC-2C76-E67E470F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32" y="2427125"/>
            <a:ext cx="22034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Zástupný obsah 9">
            <a:extLst>
              <a:ext uri="{FF2B5EF4-FFF2-40B4-BE49-F238E27FC236}">
                <a16:creationId xmlns:a16="http://schemas.microsoft.com/office/drawing/2014/main" id="{5E60B0DC-BE9F-12B8-542C-3489034A01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499" y="1416853"/>
            <a:ext cx="7712224" cy="5183187"/>
          </a:xfrm>
        </p:spPr>
        <p:txBody>
          <a:bodyPr>
            <a:normAutofit/>
          </a:bodyPr>
          <a:lstStyle/>
          <a:p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1) The success of a company, university, etc. depends not only on it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capabilities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but also on the quality of its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surrounding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2) The link between the quality of the reg. innovation system and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evolutionary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en-US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ajectories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industries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the region </a:t>
            </a:r>
            <a:r>
              <a:rPr lang="en-US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(quality RIS - wider range of trajectories, reduces risks for companies). </a:t>
            </a:r>
            <a:endParaRPr lang="cs-CZ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3) The link between the quality of the regional innovation system and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position of firms in the GPN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The link between the quality of the reg. innovation system and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ability to respond to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grand </a:t>
            </a:r>
            <a:r>
              <a:rPr lang="en-US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societal challenges 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(climate, geopolitics,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431BB-FACF-E034-6F02-5EC2C761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97" y="2667000"/>
            <a:ext cx="8596668" cy="1320800"/>
          </a:xfrm>
        </p:spPr>
        <p:txBody>
          <a:bodyPr/>
          <a:lstStyle/>
          <a:p>
            <a:r>
              <a:rPr lang="cs-CZ" dirty="0" err="1"/>
              <a:t>Regional</a:t>
            </a:r>
            <a:r>
              <a:rPr lang="cs-CZ" dirty="0"/>
              <a:t> development and </a:t>
            </a:r>
            <a:r>
              <a:rPr lang="cs-CZ" dirty="0" err="1"/>
              <a:t>policy</a:t>
            </a:r>
            <a:r>
              <a:rPr lang="cs-CZ" dirty="0"/>
              <a:t> in </a:t>
            </a:r>
            <a:r>
              <a:rPr lang="cs-CZ" dirty="0" err="1"/>
              <a:t>Czechia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8C9188-CB59-2401-37F9-42C723FE4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723AA3-EF83-8743-42B8-8189C1BC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9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AB8F3-2925-6A1D-4816-33351DCD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0" y="0"/>
            <a:ext cx="7783132" cy="979503"/>
          </a:xfrm>
        </p:spPr>
        <p:txBody>
          <a:bodyPr/>
          <a:lstStyle/>
          <a:p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challenges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Czechia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86EE05-EBA4-2DB4-79FF-1AD4068EC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0" y="798989"/>
            <a:ext cx="7340675" cy="1748901"/>
          </a:xfrm>
        </p:spPr>
        <p:txBody>
          <a:bodyPr>
            <a:no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Czechia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extremely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investments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more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95%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&amp;D capacities in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automotive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concentrated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-owned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companies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Lock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-in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endogenous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companies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lower-tiers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networks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squeeze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powerful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buyers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open-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- 3-5% profit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margin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       </a:t>
            </a:r>
          </a:p>
        </p:txBody>
      </p:sp>
      <p:pic>
        <p:nvPicPr>
          <p:cNvPr id="9" name="Obrázek 8" descr="Obsah obrázku text, snímek obrazovky, Písmo, diagram&#10;&#10;Obsah generovaný pomocí AI může být nesprávný.">
            <a:extLst>
              <a:ext uri="{FF2B5EF4-FFF2-40B4-BE49-F238E27FC236}">
                <a16:creationId xmlns:a16="http://schemas.microsoft.com/office/drawing/2014/main" id="{EDD643A8-6A7A-590A-E5E5-C753D0356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377" y="3169326"/>
            <a:ext cx="6231623" cy="368867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7CF2AA9-772F-083C-2C88-8E72EF88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169326"/>
            <a:ext cx="3856210" cy="44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918A852-CFD8-3922-C6B2-7C02479CA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8E88967-68AC-DC91-EBA7-90589FCE7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2DB2DAA-413A-3CC8-CC75-A69CA5A36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525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6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2209800" y="125413"/>
            <a:ext cx="7772400" cy="1143000"/>
          </a:xfrm>
        </p:spPr>
        <p:txBody>
          <a:bodyPr>
            <a:normAutofit/>
          </a:bodyPr>
          <a:lstStyle/>
          <a:p>
            <a:r>
              <a:rPr lang="cs-CZ" altLang="cs-CZ" dirty="0" err="1"/>
              <a:t>Rate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unempl</a:t>
            </a:r>
            <a:r>
              <a:rPr lang="cs-CZ" altLang="cs-CZ" dirty="0"/>
              <a:t>., Dec 31, 2024</a:t>
            </a:r>
            <a:endParaRPr lang="en-GB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E128EA-DBC9-3CEF-FB93-E9D14A1F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52" y="799892"/>
            <a:ext cx="9401175" cy="639127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E7FECA6-4088-EAA6-37F2-C5E50228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874" y="0"/>
            <a:ext cx="1313125" cy="10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18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9" ma:contentTypeDescription="Crée un document." ma:contentTypeScope="" ma:versionID="01c28d7e562030b6f94e0a8473726d8e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dbf580dc9218dd3cf9c85e5315f946b5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6940C9F9-FD12-4B22-B074-EC7C9B93E73A}"/>
</file>

<file path=customXml/itemProps2.xml><?xml version="1.0" encoding="utf-8"?>
<ds:datastoreItem xmlns:ds="http://schemas.openxmlformats.org/officeDocument/2006/customXml" ds:itemID="{E9BC7B11-86C9-4BC7-B1CC-E45C7FEA5A85}"/>
</file>

<file path=customXml/itemProps3.xml><?xml version="1.0" encoding="utf-8"?>
<ds:datastoreItem xmlns:ds="http://schemas.openxmlformats.org/officeDocument/2006/customXml" ds:itemID="{EBC9E581-CC15-4AB1-9399-1F0234384CD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1799</Words>
  <Application>Microsoft Office PowerPoint</Application>
  <PresentationFormat>Širokoúhlá obrazovka</PresentationFormat>
  <Paragraphs>142</Paragraphs>
  <Slides>27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Aptos</vt:lpstr>
      <vt:lpstr>Arial</vt:lpstr>
      <vt:lpstr>Calibri</vt:lpstr>
      <vt:lpstr>Trebuchet MS</vt:lpstr>
      <vt:lpstr>Wingdings 3</vt:lpstr>
      <vt:lpstr>Fazeta</vt:lpstr>
      <vt:lpstr>Regional development &amp; regional policy in Czechia  (current challenges and opportunities) </vt:lpstr>
      <vt:lpstr>Outline</vt:lpstr>
      <vt:lpstr>Motto:   „the success of an actor does not depend only on its abilities and resources, but also on the quality of its surroundings“ </vt:lpstr>
      <vt:lpstr>nadpis</vt:lpstr>
      <vt:lpstr>Isaksen, Trippl, 2016 </vt:lpstr>
      <vt:lpstr>Summary:  4 main reasons why to enhance RIS</vt:lpstr>
      <vt:lpstr>Regional development and policy in Czechia</vt:lpstr>
      <vt:lpstr>Two specific challenges for Czechia </vt:lpstr>
      <vt:lpstr>Rate of unempl., Dec 31, 2024</vt:lpstr>
      <vt:lpstr>Current regional development trends</vt:lpstr>
      <vt:lpstr>Moran´s I criterion on rate of unemployment</vt:lpstr>
      <vt:lpstr>Regional policy in Czechia </vt:lpstr>
      <vt:lpstr>Assisted regions in Czechia  (Gov. Resolution Dec. 11, 2024) </vt:lpstr>
      <vt:lpstr>State capital expenditure into research and development  (Czech average = 100%)</vt:lpstr>
      <vt:lpstr>State capital expenditure on environment           (Czech average = 100%)</vt:lpstr>
      <vt:lpstr>Application of European smart specialisation strategy in Czechia</vt:lpstr>
      <vt:lpstr>Main objective of S3</vt:lpstr>
      <vt:lpstr>Czech RIS3 strategy</vt:lpstr>
      <vt:lpstr>Examples of interesting initiatives </vt:lpstr>
      <vt:lpstr>Strategic Projects Focused on Transformation and Innovation</vt:lpstr>
      <vt:lpstr>Main challenge – how to design EDP</vt:lpstr>
      <vt:lpstr>EDP – beyond the one-size-fits-all</vt:lpstr>
      <vt:lpstr>4. Concluding remarks - possible solutions </vt:lpstr>
      <vt:lpstr>Reimagining the role of RIS3 and EDP </vt:lpstr>
      <vt:lpstr>Reimagining the role of RIS3 and forms of EDP </vt:lpstr>
      <vt:lpstr>Thank you for your attention!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Blažek Jiří</dc:creator>
  <cp:lastModifiedBy>pc</cp:lastModifiedBy>
  <cp:revision>12</cp:revision>
  <dcterms:created xsi:type="dcterms:W3CDTF">2025-06-24T06:28:25Z</dcterms:created>
  <dcterms:modified xsi:type="dcterms:W3CDTF">2026-03-31T06:51:56Z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