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0" r:id="rId3"/>
    <p:sldId id="273" r:id="rId4"/>
    <p:sldId id="271" r:id="rId5"/>
    <p:sldId id="274" r:id="rId6"/>
    <p:sldId id="272" r:id="rId7"/>
    <p:sldId id="275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9"/>
    <p:restoredTop sz="94718"/>
  </p:normalViewPr>
  <p:slideViewPr>
    <p:cSldViewPr snapToGrid="0" snapToObjects="1">
      <p:cViewPr varScale="1">
        <p:scale>
          <a:sx n="84" d="100"/>
          <a:sy n="84" d="100"/>
        </p:scale>
        <p:origin x="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5BCD8-18F1-CD4A-A7F6-ECF046CA3327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08F6B-34CF-E240-ABF9-1E8FCFC7C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5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D2DF98-2E62-8D44-9178-4664DE264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47B5A3-1D13-9741-8E02-E81B39A57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7E47F6D-B9C8-8B40-9B58-0FCB51B11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0743" y="6187913"/>
            <a:ext cx="8894736" cy="409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i="1">
                <a:solidFill>
                  <a:schemeClr val="tx1"/>
                </a:solidFill>
                <a:latin typeface="Garamond" panose="02020404030301010803" pitchFamily="18" charset="0"/>
              </a:defRPr>
            </a:lvl1pPr>
          </a:lstStyle>
          <a:p>
            <a:r>
              <a:rPr lang="fr-FR" dirty="0"/>
              <a:t>IHEDATE, Cycle « Territoires et Mobilités », Session « Gouvernance, financement et régulation » - 19-20 décembre 2019</a:t>
            </a:r>
          </a:p>
        </p:txBody>
      </p:sp>
    </p:spTree>
    <p:extLst>
      <p:ext uri="{BB962C8B-B14F-4D97-AF65-F5344CB8AC3E}">
        <p14:creationId xmlns:p14="http://schemas.microsoft.com/office/powerpoint/2010/main" val="347448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A77BA9-8C5D-F04A-9A8D-733B239A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F29C427-C082-ED47-A955-83BAD1696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D713FA-5648-5345-8D2E-970FA938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3F8BC-C5ED-114F-9FD3-FEB4B43B41EF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D056F5-2851-C24B-9B36-D5AD00165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35E1AA-D66B-E445-8C4C-12CBB5AFE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DCBB7C-6C4B-9C43-ADC0-AE4B282FEB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84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4899151-0B3A-3A44-89B5-EE9A66352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395996-7076-314F-AF08-6502FFF8A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896FB3-1109-B749-AC18-26A3B2588B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3F8BC-C5ED-114F-9FD3-FEB4B43B41EF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961616-9BB7-3F47-B6F2-F211C31B1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0ADF2F-827E-3A48-AABD-B11AFFC9B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DCBB7C-6C4B-9C43-ADC0-AE4B282FEB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92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4E4F7-F7A3-A642-9149-2C37CDDFE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746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525967-161A-474C-AB84-E6D91891D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036"/>
            <a:ext cx="10515600" cy="4673627"/>
          </a:xfrm>
        </p:spPr>
        <p:txBody>
          <a:bodyPr/>
          <a:lstStyle>
            <a:lvl1pPr>
              <a:defRPr sz="2400"/>
            </a:lvl1pPr>
          </a:lstStyle>
          <a:p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2AF92E0-E98B-FF43-B03E-0D9F07E90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25" y="6311900"/>
            <a:ext cx="8894736" cy="409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i="1">
                <a:solidFill>
                  <a:schemeClr val="tx1"/>
                </a:solidFill>
                <a:latin typeface="Garamond" panose="02020404030301010803" pitchFamily="18" charset="0"/>
              </a:defRPr>
            </a:lvl1pPr>
          </a:lstStyle>
          <a:p>
            <a:r>
              <a:rPr lang="fr-FR" dirty="0"/>
              <a:t>IHEDATE, Cycle « Territoires et Mobilités », Session « Gouvernance, financement et régulation » - 19-20 décembre 2019</a:t>
            </a:r>
          </a:p>
        </p:txBody>
      </p:sp>
    </p:spTree>
    <p:extLst>
      <p:ext uri="{BB962C8B-B14F-4D97-AF65-F5344CB8AC3E}">
        <p14:creationId xmlns:p14="http://schemas.microsoft.com/office/powerpoint/2010/main" val="174388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90BC81-009B-2144-90A5-A02A1D7E8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B8C508-70AA-9145-8CCE-405DF6022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DFBC73-091C-B04C-B30F-98D77B5C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3F8BC-C5ED-114F-9FD3-FEB4B43B41EF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A5D334-1470-A940-B00A-9ECAA2E66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06D7E1-B7B6-FA49-9043-9BA31AAB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DCBB7C-6C4B-9C43-ADC0-AE4B282FEB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2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252B41-3B50-1449-8216-61F3A9073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45EE9D-BEE2-6D41-98BB-39F96DFE4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706BC6-BB45-B645-873A-20DF71A79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0A7FD7-915B-6F48-A3B4-DDD051D58E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3F8BC-C5ED-114F-9FD3-FEB4B43B41EF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C72C41-E3FC-A54B-AB0A-7474D8EF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6A5ABB-6F05-5042-9826-1A72C59B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DCBB7C-6C4B-9C43-ADC0-AE4B282FEB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66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204DE4-57C0-5E4B-8013-91036D8E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9B647D-D73D-2A47-8EC7-84C6E1AD0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260F6A-9DFE-B749-959E-A5D565BB9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8B037D-CD03-1A4E-87E4-7DA35ABB6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829CF90-CEE3-F241-9B8A-E6CB6E3B50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2C9C8BE-CE60-1842-80DA-2AB6E4D567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3F8BC-C5ED-114F-9FD3-FEB4B43B41EF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4B78A73-E722-3B4A-9641-56A03C5DD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BA75B6-E4E5-E549-BBB0-ABA1CAB3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DCBB7C-6C4B-9C43-ADC0-AE4B282FEB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90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3B4E3-D350-854D-A872-177B16EAA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E9B962-FC7C-5144-809F-D395A33E1C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3F8BC-C5ED-114F-9FD3-FEB4B43B41EF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401164-6C7C-A241-9995-09389AF9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403FBEE-6F9B-1B42-9D74-C1B64C3DC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DCBB7C-6C4B-9C43-ADC0-AE4B282FEB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930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4C71240-2215-E045-AE2E-0ABCF6F1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3F8BC-C5ED-114F-9FD3-FEB4B43B41EF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4C6F2EF-4AFB-6C4A-9C1E-03556D48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0AD06E-51AF-0F49-B853-1CD2A6AE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DCBB7C-6C4B-9C43-ADC0-AE4B282FEB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46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031FE-7C99-CD44-93C3-0E3B4882C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F55819-5776-7341-B2A4-C4CA57E01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C9A2F0B-539B-9C47-B85C-B4ACC29E6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B8DAC4-CBB9-E849-B277-2A87BCD660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3F8BC-C5ED-114F-9FD3-FEB4B43B41EF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AD5071-34A8-CB4E-9DCD-77279B7A9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12839A-D0B7-9748-8CC4-D9E80DCA4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DCBB7C-6C4B-9C43-ADC0-AE4B282FEB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56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FD939-02C4-6B45-9DDE-FFEA1D025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9A8C42B-470D-A64F-AA33-CE79F8CA82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592E0D-698F-854D-B0FB-349AC0F64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E47DD7-FA87-8247-A625-1B62025BE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3F8BC-C5ED-114F-9FD3-FEB4B43B41EF}" type="datetimeFigureOut">
              <a:rPr lang="fr-FR" smtClean="0"/>
              <a:t>18/12/2019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514C71-0AF3-2345-9074-8BACB414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34D2F0-84E5-2F4B-8960-6A134233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DCBB7C-6C4B-9C43-ADC0-AE4B282FEB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0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55C99E-1588-B344-BE5A-08BC2E01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5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EBF222-7423-BB41-9988-3A3382A8C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96325"/>
            <a:ext cx="10515600" cy="4580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CC125C-5EC7-A840-BBE1-ED502660D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32500"/>
            <a:ext cx="8894736" cy="409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i="1">
                <a:solidFill>
                  <a:schemeClr val="tx1"/>
                </a:solidFill>
                <a:latin typeface="Garamond" panose="02020404030301010803" pitchFamily="18" charset="0"/>
              </a:defRPr>
            </a:lvl1pPr>
          </a:lstStyle>
          <a:p>
            <a:r>
              <a:rPr lang="fr-FR"/>
              <a:t>IHEDATE, Cycle « Territoires et Mobilités », Session « Gouvernance, financement et régulation » - 19-20 décembre 2019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03CAAF4-1283-F344-A4BE-94730BF3CA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43268" y="5911559"/>
            <a:ext cx="2084522" cy="61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94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4FE5F6-FA6C-5C46-BD44-44B754616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5375" y="1360169"/>
            <a:ext cx="10001250" cy="1395413"/>
          </a:xfrm>
        </p:spPr>
        <p:txBody>
          <a:bodyPr>
            <a:normAutofit/>
          </a:bodyPr>
          <a:lstStyle/>
          <a:p>
            <a:r>
              <a:rPr lang="fr-FR" sz="4400" b="1" dirty="0"/>
              <a:t>Gouvernance, régulations</a:t>
            </a:r>
            <a:br>
              <a:rPr lang="fr-FR" sz="4400" b="1" dirty="0"/>
            </a:br>
            <a:r>
              <a:rPr lang="fr-FR" sz="4400" b="1" dirty="0"/>
              <a:t>et financement de la mobilité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3D6F5C-E87C-9543-9E0E-3B2B68674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8312" y="3691890"/>
            <a:ext cx="10275376" cy="1441729"/>
          </a:xfrm>
        </p:spPr>
        <p:txBody>
          <a:bodyPr>
            <a:normAutofit/>
          </a:bodyPr>
          <a:lstStyle/>
          <a:p>
            <a:r>
              <a:rPr lang="fr-FR" dirty="0"/>
              <a:t>Philippe DURON, Conseil d’orientation des infrastructures</a:t>
            </a:r>
          </a:p>
          <a:p>
            <a:r>
              <a:rPr lang="fr-FR" dirty="0"/>
              <a:t>Caroline GALLEZ, IFSTTAR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7BCEBE33-AA34-4349-9E0C-C7CBF1080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0743" y="6069927"/>
            <a:ext cx="8894736" cy="409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i="1">
                <a:solidFill>
                  <a:schemeClr val="tx1"/>
                </a:solidFill>
                <a:latin typeface="Garamond" panose="02020404030301010803" pitchFamily="18" charset="0"/>
              </a:defRPr>
            </a:lvl1pPr>
          </a:lstStyle>
          <a:p>
            <a:r>
              <a:rPr lang="fr-FR" dirty="0"/>
              <a:t>IHEDATE, Cycle « Territoires et Mobilités », Session « Gouvernance, financement et régulation » - 19-20 décembre 2019</a:t>
            </a:r>
          </a:p>
        </p:txBody>
      </p:sp>
    </p:spTree>
    <p:extLst>
      <p:ext uri="{BB962C8B-B14F-4D97-AF65-F5344CB8AC3E}">
        <p14:creationId xmlns:p14="http://schemas.microsoft.com/office/powerpoint/2010/main" val="96289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3E7B79-9CA8-5042-A9C3-4B4397A4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362"/>
            <a:ext cx="10515600" cy="812746"/>
          </a:xfrm>
        </p:spPr>
        <p:txBody>
          <a:bodyPr/>
          <a:lstStyle/>
          <a:p>
            <a:r>
              <a:rPr lang="fr-FR" dirty="0"/>
              <a:t>Gouvernance, régulations, financement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64E6ED-39DF-4B45-BA12-7D8F038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7873"/>
            <a:ext cx="10515600" cy="4891624"/>
          </a:xfrm>
        </p:spPr>
        <p:txBody>
          <a:bodyPr>
            <a:normAutofit lnSpcReduction="10000"/>
          </a:bodyPr>
          <a:lstStyle/>
          <a:p>
            <a:r>
              <a:rPr lang="fr-FR" dirty="0"/>
              <a:t>Une actualité brûlante</a:t>
            </a:r>
          </a:p>
          <a:p>
            <a:pPr lvl="1"/>
            <a:r>
              <a:rPr lang="fr-FR" dirty="0"/>
              <a:t>La loi d’orientation des mobilités adoptée par l’Assemblée nationale le 19 novembre 2019</a:t>
            </a:r>
          </a:p>
          <a:p>
            <a:pPr lvl="1"/>
            <a:r>
              <a:rPr lang="fr-FR" dirty="0"/>
              <a:t>Changements de régulation du mode ferroviaire (ouverture à la concurrence, cf. Région PACA)</a:t>
            </a:r>
          </a:p>
          <a:p>
            <a:pPr lvl="1"/>
            <a:r>
              <a:rPr lang="fr-FR" dirty="0"/>
              <a:t>Évolutions des usages du mode automobile et débats autour de la </a:t>
            </a:r>
            <a:r>
              <a:rPr lang="fr-FR" dirty="0" err="1"/>
              <a:t>décarbonation</a:t>
            </a:r>
            <a:endParaRPr lang="fr-FR" dirty="0"/>
          </a:p>
          <a:p>
            <a:pPr lvl="1"/>
            <a:r>
              <a:rPr lang="fr-FR" dirty="0"/>
              <a:t>Ouverture des données (open data)</a:t>
            </a:r>
          </a:p>
          <a:p>
            <a:pPr lvl="1"/>
            <a:r>
              <a:rPr lang="fr-FR" dirty="0"/>
              <a:t>Des mouvements sociaux en lien avec les questions de mobilité, en France et dans le monde</a:t>
            </a:r>
          </a:p>
          <a:p>
            <a:r>
              <a:rPr lang="fr-FR" dirty="0"/>
              <a:t>Des enjeux majeurs</a:t>
            </a:r>
          </a:p>
          <a:p>
            <a:pPr lvl="1"/>
            <a:r>
              <a:rPr lang="fr-FR" dirty="0"/>
              <a:t>Climat et transition énergétique : vers une neutralité carbone en 2050 ? Cf. Green Deal européen</a:t>
            </a:r>
          </a:p>
          <a:p>
            <a:pPr lvl="1"/>
            <a:r>
              <a:rPr lang="fr-FR" dirty="0"/>
              <a:t>La mobilité comme condition de l’accès aux ressources</a:t>
            </a:r>
          </a:p>
          <a:p>
            <a:pPr lvl="1"/>
            <a:r>
              <a:rPr lang="fr-FR" dirty="0"/>
              <a:t>Diminution des financements publics</a:t>
            </a:r>
          </a:p>
          <a:p>
            <a:r>
              <a:rPr lang="fr-FR" dirty="0"/>
              <a:t>Des configurations d’action en évolution</a:t>
            </a:r>
          </a:p>
          <a:p>
            <a:pPr lvl="1"/>
            <a:r>
              <a:rPr lang="fr-FR" dirty="0"/>
              <a:t>Réformes territoriales (nouvelles régions, Métropoles, intercommunalités)</a:t>
            </a:r>
          </a:p>
          <a:p>
            <a:pPr lvl="1"/>
            <a:r>
              <a:rPr lang="fr-FR" dirty="0"/>
              <a:t>Montée en puissance des acteurs privés : financement, numérique, innovations dans les services</a:t>
            </a:r>
          </a:p>
          <a:p>
            <a:pPr lvl="1"/>
            <a:r>
              <a:rPr lang="fr-FR" dirty="0"/>
              <a:t>Des </a:t>
            </a:r>
            <a:r>
              <a:rPr lang="fr-FR" dirty="0" err="1"/>
              <a:t>citoyen.ne.s</a:t>
            </a:r>
            <a:r>
              <a:rPr lang="fr-FR" dirty="0"/>
              <a:t> acteurs et actrices de la mobilité (mobilités partagées)</a:t>
            </a:r>
          </a:p>
        </p:txBody>
      </p:sp>
    </p:spTree>
    <p:extLst>
      <p:ext uri="{BB962C8B-B14F-4D97-AF65-F5344CB8AC3E}">
        <p14:creationId xmlns:p14="http://schemas.microsoft.com/office/powerpoint/2010/main" val="354632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8A582-1164-D04E-823E-7FB800254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Problématiques abordées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D2615A-1B62-8046-85A1-6608CA48F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19"/>
            <a:ext cx="10515600" cy="3748295"/>
          </a:xfrm>
        </p:spPr>
        <p:txBody>
          <a:bodyPr/>
          <a:lstStyle/>
          <a:p>
            <a:r>
              <a:rPr lang="fr-FR" dirty="0"/>
              <a:t>Comment la gouvernance territoriale de la mobilité évolue-t-elle et quelles sont les relations entre les différentes échelles de cette gouvernance, de l’Europe aux communes ?</a:t>
            </a:r>
          </a:p>
          <a:p>
            <a:r>
              <a:rPr lang="fr-FR" dirty="0"/>
              <a:t>Quel est le rôle des autorités publiques dans la gouvernance et la régulation de la mobilité, face à l’ouverture à la concurrence, à l’ouverture des données, à la diversification des acteurs privés ?</a:t>
            </a:r>
          </a:p>
          <a:p>
            <a:r>
              <a:rPr lang="fr-FR" dirty="0"/>
              <a:t>Dans un contexte d’urgence climatique, d’austérité budgétaire et de tensions sociales, comment la régulation de la mobilité peut-elle œuvrer à la mise en œuvre d’une stratégie de transition ambitieuse ?</a:t>
            </a:r>
          </a:p>
        </p:txBody>
      </p:sp>
    </p:spTree>
    <p:extLst>
      <p:ext uri="{BB962C8B-B14F-4D97-AF65-F5344CB8AC3E}">
        <p14:creationId xmlns:p14="http://schemas.microsoft.com/office/powerpoint/2010/main" val="82795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961700-A4FD-D645-BB04-A76388D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Jeudi 19 octobre - matinée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F775DE13-B357-6C4B-BE17-94F694D0B2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49808"/>
            <a:ext cx="6976202" cy="4673600"/>
          </a:xfrm>
        </p:spPr>
      </p:pic>
    </p:spTree>
    <p:extLst>
      <p:ext uri="{BB962C8B-B14F-4D97-AF65-F5344CB8AC3E}">
        <p14:creationId xmlns:p14="http://schemas.microsoft.com/office/powerpoint/2010/main" val="137974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BC9B0E-A1EE-4E49-8120-5532C933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Jeudi 19 octobre – après-midi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0470B6E-A187-FD44-81B9-8E73BABFF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5" y="1177872"/>
            <a:ext cx="6262525" cy="549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214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3BE202-3A0C-1343-A514-4E676621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Vendredi 20 octobre - matinée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291B9166-145B-9A45-916C-F76DAF34A2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4365" y="1349809"/>
            <a:ext cx="6435756" cy="5037136"/>
          </a:xfrm>
        </p:spPr>
      </p:pic>
    </p:spTree>
    <p:extLst>
      <p:ext uri="{BB962C8B-B14F-4D97-AF65-F5344CB8AC3E}">
        <p14:creationId xmlns:p14="http://schemas.microsoft.com/office/powerpoint/2010/main" val="2078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EA65C0-A7F3-014B-B58E-ABD644F19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Vendredi 20 octobre – après-midi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EE5E113-1E9D-234F-994A-DF515E8B77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509" y="1339995"/>
            <a:ext cx="7772400" cy="3695700"/>
          </a:xfrm>
        </p:spPr>
      </p:pic>
    </p:spTree>
    <p:extLst>
      <p:ext uri="{BB962C8B-B14F-4D97-AF65-F5344CB8AC3E}">
        <p14:creationId xmlns:p14="http://schemas.microsoft.com/office/powerpoint/2010/main" val="16418929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312</Words>
  <Application>Microsoft Macintosh PowerPoint</Application>
  <PresentationFormat>Grand écran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Garamond</vt:lpstr>
      <vt:lpstr>Thème Office</vt:lpstr>
      <vt:lpstr>Gouvernance, régulations et financement de la mobilité</vt:lpstr>
      <vt:lpstr>Gouvernance, régulations, financement</vt:lpstr>
      <vt:lpstr>Problématiques abordées</vt:lpstr>
      <vt:lpstr>Jeudi 19 octobre - matinée</vt:lpstr>
      <vt:lpstr>Jeudi 19 octobre – après-midi</vt:lpstr>
      <vt:lpstr>Vendredi 20 octobre - matinée</vt:lpstr>
      <vt:lpstr>Vendredi 20 octobre – après-midi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Gallez</dc:creator>
  <cp:lastModifiedBy>Caroline Gallez</cp:lastModifiedBy>
  <cp:revision>57</cp:revision>
  <dcterms:created xsi:type="dcterms:W3CDTF">2019-12-07T14:20:17Z</dcterms:created>
  <dcterms:modified xsi:type="dcterms:W3CDTF">2019-12-18T11:15:37Z</dcterms:modified>
</cp:coreProperties>
</file>