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0.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handoutMasterIdLst>
    <p:handoutMasterId r:id="rId23"/>
  </p:handoutMasterIdLst>
  <p:sldIdLst>
    <p:sldId id="283" r:id="rId2"/>
    <p:sldId id="299" r:id="rId3"/>
    <p:sldId id="285" r:id="rId4"/>
    <p:sldId id="278" r:id="rId5"/>
    <p:sldId id="294" r:id="rId6"/>
    <p:sldId id="307" r:id="rId7"/>
    <p:sldId id="304" r:id="rId8"/>
    <p:sldId id="306" r:id="rId9"/>
    <p:sldId id="305" r:id="rId10"/>
    <p:sldId id="302" r:id="rId11"/>
    <p:sldId id="295" r:id="rId12"/>
    <p:sldId id="296" r:id="rId13"/>
    <p:sldId id="297" r:id="rId14"/>
    <p:sldId id="309" r:id="rId15"/>
    <p:sldId id="308" r:id="rId16"/>
    <p:sldId id="311" r:id="rId17"/>
    <p:sldId id="310" r:id="rId18"/>
    <p:sldId id="303" r:id="rId19"/>
    <p:sldId id="292" r:id="rId20"/>
    <p:sldId id="280"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892F6F18-DB96-44FB-9205-5552D060C0C8}">
          <p14:sldIdLst>
            <p14:sldId id="283"/>
            <p14:sldId id="299"/>
            <p14:sldId id="285"/>
            <p14:sldId id="278"/>
            <p14:sldId id="294"/>
            <p14:sldId id="307"/>
            <p14:sldId id="304"/>
            <p14:sldId id="306"/>
            <p14:sldId id="305"/>
            <p14:sldId id="302"/>
            <p14:sldId id="295"/>
            <p14:sldId id="296"/>
            <p14:sldId id="297"/>
            <p14:sldId id="309"/>
            <p14:sldId id="308"/>
            <p14:sldId id="311"/>
            <p14:sldId id="310"/>
            <p14:sldId id="303"/>
            <p14:sldId id="292"/>
            <p14:sldId id="28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75D"/>
    <a:srgbClr val="FFFB4B"/>
    <a:srgbClr val="FDFDFD"/>
    <a:srgbClr val="000000"/>
    <a:srgbClr val="FFFF00"/>
    <a:srgbClr val="FFF10B"/>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555" autoAdjust="0"/>
    <p:restoredTop sz="92895" autoAdjust="0"/>
  </p:normalViewPr>
  <p:slideViewPr>
    <p:cSldViewPr snapToObjects="1">
      <p:cViewPr>
        <p:scale>
          <a:sx n="75" d="100"/>
          <a:sy n="75" d="100"/>
        </p:scale>
        <p:origin x="-918" y="17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56" d="100"/>
          <a:sy n="56" d="100"/>
        </p:scale>
        <p:origin x="-254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a:lstStyle/>
          <a:p>
            <a:pPr>
              <a:defRPr/>
            </a:pPr>
            <a:r>
              <a:rPr lang="fr-FR"/>
              <a:t>Aides reçues et apportées selon l'âge</a:t>
            </a:r>
          </a:p>
        </c:rich>
      </c:tx>
      <c:layout>
        <c:manualLayout>
          <c:xMode val="edge"/>
          <c:yMode val="edge"/>
          <c:x val="0.31377593260638625"/>
          <c:y val="0"/>
        </c:manualLayout>
      </c:layout>
      <c:overlay val="0"/>
    </c:title>
    <c:autoTitleDeleted val="0"/>
    <c:plotArea>
      <c:layout/>
      <c:barChart>
        <c:barDir val="col"/>
        <c:grouping val="clustered"/>
        <c:varyColors val="0"/>
        <c:ser>
          <c:idx val="0"/>
          <c:order val="0"/>
          <c:tx>
            <c:strRef>
              <c:f>Feuil1!$B$5</c:f>
              <c:strCache>
                <c:ptCount val="1"/>
                <c:pt idx="0">
                  <c:v>Ont reçu de l'aide</c:v>
                </c:pt>
              </c:strCache>
            </c:strRef>
          </c:tx>
          <c:invertIfNegative val="0"/>
          <c:cat>
            <c:strRef>
              <c:f>Feuil1!$A$6:$A$12</c:f>
              <c:strCache>
                <c:ptCount val="7"/>
                <c:pt idx="0">
                  <c:v>18 à 24 ans</c:v>
                </c:pt>
                <c:pt idx="1">
                  <c:v>25 à 34 ans</c:v>
                </c:pt>
                <c:pt idx="2">
                  <c:v>35 à 49 ans</c:v>
                </c:pt>
                <c:pt idx="3">
                  <c:v>50 à 64 ans</c:v>
                </c:pt>
                <c:pt idx="4">
                  <c:v>65 ans et plus</c:v>
                </c:pt>
                <c:pt idx="6">
                  <c:v>Agglomération grenobloise</c:v>
                </c:pt>
              </c:strCache>
            </c:strRef>
          </c:cat>
          <c:val>
            <c:numRef>
              <c:f>Feuil1!$B$6:$B$12</c:f>
              <c:numCache>
                <c:formatCode>0%</c:formatCode>
                <c:ptCount val="7"/>
                <c:pt idx="0">
                  <c:v>0.88200000000000001</c:v>
                </c:pt>
                <c:pt idx="1">
                  <c:v>0.74500000000000022</c:v>
                </c:pt>
                <c:pt idx="2">
                  <c:v>0.74400000000000022</c:v>
                </c:pt>
                <c:pt idx="3">
                  <c:v>0.53800000000000003</c:v>
                </c:pt>
                <c:pt idx="4">
                  <c:v>0.51800000000000002</c:v>
                </c:pt>
                <c:pt idx="6">
                  <c:v>0.69000000000000017</c:v>
                </c:pt>
              </c:numCache>
            </c:numRef>
          </c:val>
        </c:ser>
        <c:ser>
          <c:idx val="1"/>
          <c:order val="1"/>
          <c:tx>
            <c:strRef>
              <c:f>Feuil1!$C$5</c:f>
              <c:strCache>
                <c:ptCount val="1"/>
                <c:pt idx="0">
                  <c:v>Ont apporté de l'aide</c:v>
                </c:pt>
              </c:strCache>
            </c:strRef>
          </c:tx>
          <c:invertIfNegative val="0"/>
          <c:cat>
            <c:strRef>
              <c:f>Feuil1!$A$6:$A$12</c:f>
              <c:strCache>
                <c:ptCount val="7"/>
                <c:pt idx="0">
                  <c:v>18 à 24 ans</c:v>
                </c:pt>
                <c:pt idx="1">
                  <c:v>25 à 34 ans</c:v>
                </c:pt>
                <c:pt idx="2">
                  <c:v>35 à 49 ans</c:v>
                </c:pt>
                <c:pt idx="3">
                  <c:v>50 à 64 ans</c:v>
                </c:pt>
                <c:pt idx="4">
                  <c:v>65 ans et plus</c:v>
                </c:pt>
                <c:pt idx="6">
                  <c:v>Agglomération grenobloise</c:v>
                </c:pt>
              </c:strCache>
            </c:strRef>
          </c:cat>
          <c:val>
            <c:numRef>
              <c:f>Feuil1!$C$6:$C$12</c:f>
              <c:numCache>
                <c:formatCode>0%</c:formatCode>
                <c:ptCount val="7"/>
                <c:pt idx="0">
                  <c:v>0.94399999999999995</c:v>
                </c:pt>
                <c:pt idx="1">
                  <c:v>0.86500000000000021</c:v>
                </c:pt>
                <c:pt idx="2">
                  <c:v>0.89100000000000001</c:v>
                </c:pt>
                <c:pt idx="3">
                  <c:v>0.86500000000000021</c:v>
                </c:pt>
                <c:pt idx="4">
                  <c:v>0.83100000000000018</c:v>
                </c:pt>
                <c:pt idx="6">
                  <c:v>0.88</c:v>
                </c:pt>
              </c:numCache>
            </c:numRef>
          </c:val>
        </c:ser>
        <c:dLbls>
          <c:showLegendKey val="0"/>
          <c:showVal val="1"/>
          <c:showCatName val="0"/>
          <c:showSerName val="0"/>
          <c:showPercent val="0"/>
          <c:showBubbleSize val="0"/>
        </c:dLbls>
        <c:gapWidth val="150"/>
        <c:axId val="4698112"/>
        <c:axId val="4699648"/>
      </c:barChart>
      <c:catAx>
        <c:axId val="4698112"/>
        <c:scaling>
          <c:orientation val="minMax"/>
        </c:scaling>
        <c:delete val="0"/>
        <c:axPos val="b"/>
        <c:numFmt formatCode="General" sourceLinked="0"/>
        <c:majorTickMark val="out"/>
        <c:minorTickMark val="none"/>
        <c:tickLblPos val="nextTo"/>
        <c:crossAx val="4699648"/>
        <c:crosses val="autoZero"/>
        <c:auto val="1"/>
        <c:lblAlgn val="ctr"/>
        <c:lblOffset val="100"/>
        <c:noMultiLvlLbl val="0"/>
      </c:catAx>
      <c:valAx>
        <c:axId val="4699648"/>
        <c:scaling>
          <c:orientation val="minMax"/>
        </c:scaling>
        <c:delete val="0"/>
        <c:axPos val="l"/>
        <c:majorGridlines/>
        <c:numFmt formatCode="0%" sourceLinked="1"/>
        <c:majorTickMark val="out"/>
        <c:minorTickMark val="none"/>
        <c:tickLblPos val="nextTo"/>
        <c:crossAx val="4698112"/>
        <c:crosses val="autoZero"/>
        <c:crossBetween val="between"/>
      </c:valAx>
    </c:plotArea>
    <c:legend>
      <c:legendPos val="t"/>
      <c:overlay val="0"/>
    </c:legend>
    <c:plotVisOnly val="1"/>
    <c:dispBlanksAs val="gap"/>
    <c:showDLblsOverMax val="0"/>
  </c:chart>
  <c:txPr>
    <a:bodyPr/>
    <a:lstStyle/>
    <a:p>
      <a:pPr>
        <a:defRPr sz="1200"/>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a:lstStyle/>
          <a:p>
            <a:pPr>
              <a:defRPr/>
            </a:pPr>
            <a:r>
              <a:rPr lang="fr-FR"/>
              <a:t>Recours en cas de difficultés selon l'âge</a:t>
            </a:r>
          </a:p>
        </c:rich>
      </c:tx>
      <c:overlay val="0"/>
    </c:title>
    <c:autoTitleDeleted val="0"/>
    <c:plotArea>
      <c:layout/>
      <c:barChart>
        <c:barDir val="col"/>
        <c:grouping val="clustered"/>
        <c:varyColors val="0"/>
        <c:ser>
          <c:idx val="0"/>
          <c:order val="0"/>
          <c:tx>
            <c:strRef>
              <c:f>Sheet1!$I$63</c:f>
              <c:strCache>
                <c:ptCount val="1"/>
                <c:pt idx="0">
                  <c:v>Recours à la famille</c:v>
                </c:pt>
              </c:strCache>
            </c:strRef>
          </c:tx>
          <c:invertIfNegative val="0"/>
          <c:dLbls>
            <c:dLbl>
              <c:idx val="0"/>
              <c:tx>
                <c:rich>
                  <a:bodyPr/>
                  <a:lstStyle/>
                  <a:p>
                    <a:r>
                      <a:rPr lang="en-US" smtClean="0"/>
                      <a:t>89%</a:t>
                    </a:r>
                    <a:endParaRPr lang="en-US"/>
                  </a:p>
                </c:rich>
              </c:tx>
              <c:showLegendKey val="0"/>
              <c:showVal val="1"/>
              <c:showCatName val="0"/>
              <c:showSerName val="0"/>
              <c:showPercent val="0"/>
              <c:showBubbleSize val="0"/>
            </c:dLbl>
            <c:dLbl>
              <c:idx val="1"/>
              <c:tx>
                <c:rich>
                  <a:bodyPr/>
                  <a:lstStyle/>
                  <a:p>
                    <a:r>
                      <a:rPr lang="en-US" smtClean="0"/>
                      <a:t>84%</a:t>
                    </a:r>
                    <a:endParaRPr lang="en-US"/>
                  </a:p>
                </c:rich>
              </c:tx>
              <c:showLegendKey val="0"/>
              <c:showVal val="1"/>
              <c:showCatName val="0"/>
              <c:showSerName val="0"/>
              <c:showPercent val="0"/>
              <c:showBubbleSize val="0"/>
            </c:dLbl>
            <c:dLbl>
              <c:idx val="2"/>
              <c:tx>
                <c:rich>
                  <a:bodyPr/>
                  <a:lstStyle/>
                  <a:p>
                    <a:r>
                      <a:rPr lang="en-US" smtClean="0"/>
                      <a:t>76%</a:t>
                    </a:r>
                    <a:endParaRPr lang="en-US"/>
                  </a:p>
                </c:rich>
              </c:tx>
              <c:showLegendKey val="0"/>
              <c:showVal val="1"/>
              <c:showCatName val="0"/>
              <c:showSerName val="0"/>
              <c:showPercent val="0"/>
              <c:showBubbleSize val="0"/>
            </c:dLbl>
            <c:dLbl>
              <c:idx val="3"/>
              <c:tx>
                <c:rich>
                  <a:bodyPr/>
                  <a:lstStyle/>
                  <a:p>
                    <a:r>
                      <a:rPr lang="en-US" smtClean="0"/>
                      <a:t>63%</a:t>
                    </a:r>
                    <a:endParaRPr lang="en-US"/>
                  </a:p>
                </c:rich>
              </c:tx>
              <c:showLegendKey val="0"/>
              <c:showVal val="1"/>
              <c:showCatName val="0"/>
              <c:showSerName val="0"/>
              <c:showPercent val="0"/>
              <c:showBubbleSize val="0"/>
            </c:dLbl>
            <c:dLbl>
              <c:idx val="4"/>
              <c:tx>
                <c:rich>
                  <a:bodyPr/>
                  <a:lstStyle/>
                  <a:p>
                    <a:r>
                      <a:rPr lang="en-US" smtClean="0"/>
                      <a:t>73%</a:t>
                    </a:r>
                    <a:endParaRPr lang="en-US"/>
                  </a:p>
                </c:rich>
              </c:tx>
              <c:showLegendKey val="0"/>
              <c:showVal val="1"/>
              <c:showCatName val="0"/>
              <c:showSerName val="0"/>
              <c:showPercent val="0"/>
              <c:showBubbleSize val="0"/>
            </c:dLbl>
            <c:dLbl>
              <c:idx val="5"/>
              <c:tx>
                <c:rich>
                  <a:bodyPr/>
                  <a:lstStyle/>
                  <a:p>
                    <a:r>
                      <a:rPr lang="en-US" smtClean="0"/>
                      <a:t>62%</a:t>
                    </a:r>
                    <a:endParaRPr lang="en-US"/>
                  </a:p>
                </c:rich>
              </c:tx>
              <c:showLegendKey val="0"/>
              <c:showVal val="1"/>
              <c:showCatName val="0"/>
              <c:showSerName val="0"/>
              <c:showPercent val="0"/>
              <c:showBubbleSize val="0"/>
            </c:dLbl>
            <c:dLbl>
              <c:idx val="6"/>
              <c:tx>
                <c:rich>
                  <a:bodyPr/>
                  <a:lstStyle/>
                  <a:p>
                    <a:r>
                      <a:rPr lang="en-US" smtClean="0"/>
                      <a:t>60%</a:t>
                    </a:r>
                    <a:endParaRPr lang="en-US"/>
                  </a:p>
                </c:rich>
              </c:tx>
              <c:showLegendKey val="0"/>
              <c:showVal val="1"/>
              <c:showCatName val="0"/>
              <c:showSerName val="0"/>
              <c:showPercent val="0"/>
              <c:showBubbleSize val="0"/>
            </c:dLbl>
            <c:dLbl>
              <c:idx val="7"/>
              <c:tx>
                <c:rich>
                  <a:bodyPr/>
                  <a:lstStyle/>
                  <a:p>
                    <a:r>
                      <a:rPr lang="en-US" smtClean="0"/>
                      <a:t>52%</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Sheet1!$H$64:$H$71</c:f>
              <c:strCache>
                <c:ptCount val="8"/>
                <c:pt idx="0">
                  <c:v>18 à 24 ans</c:v>
                </c:pt>
                <c:pt idx="1">
                  <c:v>25 à 34 ans</c:v>
                </c:pt>
                <c:pt idx="2">
                  <c:v>35 à 44 ans</c:v>
                </c:pt>
                <c:pt idx="3">
                  <c:v>45 à 49 ans</c:v>
                </c:pt>
                <c:pt idx="4">
                  <c:v>50 à 59 ans</c:v>
                </c:pt>
                <c:pt idx="5">
                  <c:v>60 à 64 ans</c:v>
                </c:pt>
                <c:pt idx="6">
                  <c:v>65 à 74 ans</c:v>
                </c:pt>
                <c:pt idx="7">
                  <c:v>75 ans et plus</c:v>
                </c:pt>
              </c:strCache>
            </c:strRef>
          </c:cat>
          <c:val>
            <c:numRef>
              <c:f>Sheet1!$I$64:$I$71</c:f>
              <c:numCache>
                <c:formatCode>###0.0%</c:formatCode>
                <c:ptCount val="8"/>
                <c:pt idx="0">
                  <c:v>0.88819875776397528</c:v>
                </c:pt>
                <c:pt idx="1">
                  <c:v>0.83500000000000019</c:v>
                </c:pt>
                <c:pt idx="2">
                  <c:v>0.75690607734806681</c:v>
                </c:pt>
                <c:pt idx="3">
                  <c:v>0.63529411764705901</c:v>
                </c:pt>
                <c:pt idx="4">
                  <c:v>0.73049645390070939</c:v>
                </c:pt>
                <c:pt idx="5">
                  <c:v>0.62686567164179152</c:v>
                </c:pt>
                <c:pt idx="6">
                  <c:v>0.60396039603960394</c:v>
                </c:pt>
                <c:pt idx="7">
                  <c:v>0.52307692307692288</c:v>
                </c:pt>
              </c:numCache>
            </c:numRef>
          </c:val>
        </c:ser>
        <c:ser>
          <c:idx val="1"/>
          <c:order val="1"/>
          <c:tx>
            <c:strRef>
              <c:f>Sheet1!$J$63</c:f>
              <c:strCache>
                <c:ptCount val="1"/>
                <c:pt idx="0">
                  <c:v>Recours à des amis</c:v>
                </c:pt>
              </c:strCache>
            </c:strRef>
          </c:tx>
          <c:invertIfNegative val="0"/>
          <c:dLbls>
            <c:dLbl>
              <c:idx val="0"/>
              <c:tx>
                <c:rich>
                  <a:bodyPr/>
                  <a:lstStyle/>
                  <a:p>
                    <a:r>
                      <a:rPr lang="en-US" smtClean="0"/>
                      <a:t>67%</a:t>
                    </a:r>
                    <a:endParaRPr lang="en-US"/>
                  </a:p>
                </c:rich>
              </c:tx>
              <c:showLegendKey val="0"/>
              <c:showVal val="1"/>
              <c:showCatName val="0"/>
              <c:showSerName val="0"/>
              <c:showPercent val="0"/>
              <c:showBubbleSize val="0"/>
            </c:dLbl>
            <c:dLbl>
              <c:idx val="1"/>
              <c:tx>
                <c:rich>
                  <a:bodyPr/>
                  <a:lstStyle/>
                  <a:p>
                    <a:r>
                      <a:rPr lang="en-US" smtClean="0"/>
                      <a:t>49%</a:t>
                    </a:r>
                    <a:endParaRPr lang="en-US"/>
                  </a:p>
                </c:rich>
              </c:tx>
              <c:showLegendKey val="0"/>
              <c:showVal val="1"/>
              <c:showCatName val="0"/>
              <c:showSerName val="0"/>
              <c:showPercent val="0"/>
              <c:showBubbleSize val="0"/>
            </c:dLbl>
            <c:dLbl>
              <c:idx val="2"/>
              <c:tx>
                <c:rich>
                  <a:bodyPr/>
                  <a:lstStyle/>
                  <a:p>
                    <a:r>
                      <a:rPr lang="en-US" smtClean="0"/>
                      <a:t>45%</a:t>
                    </a:r>
                    <a:endParaRPr lang="en-US"/>
                  </a:p>
                </c:rich>
              </c:tx>
              <c:showLegendKey val="0"/>
              <c:showVal val="1"/>
              <c:showCatName val="0"/>
              <c:showSerName val="0"/>
              <c:showPercent val="0"/>
              <c:showBubbleSize val="0"/>
            </c:dLbl>
            <c:dLbl>
              <c:idx val="3"/>
              <c:layout>
                <c:manualLayout>
                  <c:x val="-1.9216737869472047E-3"/>
                  <c:y val="-4.0694724051110944E-7"/>
                </c:manualLayout>
              </c:layout>
              <c:tx>
                <c:rich>
                  <a:bodyPr/>
                  <a:lstStyle/>
                  <a:p>
                    <a:r>
                      <a:rPr lang="en-US" dirty="0" smtClean="0"/>
                      <a:t>28%</a:t>
                    </a:r>
                    <a:endParaRPr lang="en-US" dirty="0"/>
                  </a:p>
                </c:rich>
              </c:tx>
              <c:showLegendKey val="0"/>
              <c:showVal val="1"/>
              <c:showCatName val="0"/>
              <c:showSerName val="0"/>
              <c:showPercent val="0"/>
              <c:showBubbleSize val="0"/>
            </c:dLbl>
            <c:dLbl>
              <c:idx val="4"/>
              <c:tx>
                <c:rich>
                  <a:bodyPr/>
                  <a:lstStyle/>
                  <a:p>
                    <a:r>
                      <a:rPr lang="en-US" smtClean="0"/>
                      <a:t>40%</a:t>
                    </a:r>
                    <a:endParaRPr lang="en-US"/>
                  </a:p>
                </c:rich>
              </c:tx>
              <c:showLegendKey val="0"/>
              <c:showVal val="1"/>
              <c:showCatName val="0"/>
              <c:showSerName val="0"/>
              <c:showPercent val="0"/>
              <c:showBubbleSize val="0"/>
            </c:dLbl>
            <c:dLbl>
              <c:idx val="5"/>
              <c:tx>
                <c:rich>
                  <a:bodyPr/>
                  <a:lstStyle/>
                  <a:p>
                    <a:r>
                      <a:rPr lang="en-US" smtClean="0"/>
                      <a:t>40%</a:t>
                    </a:r>
                    <a:endParaRPr lang="en-US"/>
                  </a:p>
                </c:rich>
              </c:tx>
              <c:showLegendKey val="0"/>
              <c:showVal val="1"/>
              <c:showCatName val="0"/>
              <c:showSerName val="0"/>
              <c:showPercent val="0"/>
              <c:showBubbleSize val="0"/>
            </c:dLbl>
            <c:dLbl>
              <c:idx val="6"/>
              <c:tx>
                <c:rich>
                  <a:bodyPr/>
                  <a:lstStyle/>
                  <a:p>
                    <a:r>
                      <a:rPr lang="en-US" smtClean="0"/>
                      <a:t>31%</a:t>
                    </a:r>
                    <a:endParaRPr lang="en-US"/>
                  </a:p>
                </c:rich>
              </c:tx>
              <c:showLegendKey val="0"/>
              <c:showVal val="1"/>
              <c:showCatName val="0"/>
              <c:showSerName val="0"/>
              <c:showPercent val="0"/>
              <c:showBubbleSize val="0"/>
            </c:dLbl>
            <c:dLbl>
              <c:idx val="7"/>
              <c:tx>
                <c:rich>
                  <a:bodyPr/>
                  <a:lstStyle/>
                  <a:p>
                    <a:r>
                      <a:rPr lang="en-US" smtClean="0"/>
                      <a:t>35%</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Sheet1!$H$64:$H$71</c:f>
              <c:strCache>
                <c:ptCount val="8"/>
                <c:pt idx="0">
                  <c:v>18 à 24 ans</c:v>
                </c:pt>
                <c:pt idx="1">
                  <c:v>25 à 34 ans</c:v>
                </c:pt>
                <c:pt idx="2">
                  <c:v>35 à 44 ans</c:v>
                </c:pt>
                <c:pt idx="3">
                  <c:v>45 à 49 ans</c:v>
                </c:pt>
                <c:pt idx="4">
                  <c:v>50 à 59 ans</c:v>
                </c:pt>
                <c:pt idx="5">
                  <c:v>60 à 64 ans</c:v>
                </c:pt>
                <c:pt idx="6">
                  <c:v>65 à 74 ans</c:v>
                </c:pt>
                <c:pt idx="7">
                  <c:v>75 ans et plus</c:v>
                </c:pt>
              </c:strCache>
            </c:strRef>
          </c:cat>
          <c:val>
            <c:numRef>
              <c:f>Sheet1!$J$64:$J$71</c:f>
              <c:numCache>
                <c:formatCode>###0.0%</c:formatCode>
                <c:ptCount val="8"/>
                <c:pt idx="0">
                  <c:v>0.66459627329192561</c:v>
                </c:pt>
                <c:pt idx="1">
                  <c:v>0.48500000000000015</c:v>
                </c:pt>
                <c:pt idx="2">
                  <c:v>0.45303867403314918</c:v>
                </c:pt>
                <c:pt idx="3">
                  <c:v>0.28235294117647075</c:v>
                </c:pt>
                <c:pt idx="4">
                  <c:v>0.39716312056737585</c:v>
                </c:pt>
                <c:pt idx="5">
                  <c:v>0.40298507462686578</c:v>
                </c:pt>
                <c:pt idx="6">
                  <c:v>0.30693069306930715</c:v>
                </c:pt>
                <c:pt idx="7">
                  <c:v>0.35384615384615387</c:v>
                </c:pt>
              </c:numCache>
            </c:numRef>
          </c:val>
        </c:ser>
        <c:ser>
          <c:idx val="2"/>
          <c:order val="2"/>
          <c:tx>
            <c:strRef>
              <c:f>Sheet1!$K$63</c:f>
              <c:strCache>
                <c:ptCount val="1"/>
                <c:pt idx="0">
                  <c:v>Recours à des voisins</c:v>
                </c:pt>
              </c:strCache>
            </c:strRef>
          </c:tx>
          <c:invertIfNegative val="0"/>
          <c:dLbls>
            <c:dLbl>
              <c:idx val="0"/>
              <c:tx>
                <c:rich>
                  <a:bodyPr/>
                  <a:lstStyle/>
                  <a:p>
                    <a:r>
                      <a:rPr lang="en-US" smtClean="0"/>
                      <a:t>12%</a:t>
                    </a:r>
                    <a:endParaRPr lang="en-US"/>
                  </a:p>
                </c:rich>
              </c:tx>
              <c:showLegendKey val="0"/>
              <c:showVal val="1"/>
              <c:showCatName val="0"/>
              <c:showSerName val="0"/>
              <c:showPercent val="0"/>
              <c:showBubbleSize val="0"/>
            </c:dLbl>
            <c:dLbl>
              <c:idx val="1"/>
              <c:tx>
                <c:rich>
                  <a:bodyPr/>
                  <a:lstStyle/>
                  <a:p>
                    <a:r>
                      <a:rPr lang="en-US" smtClean="0"/>
                      <a:t>9%</a:t>
                    </a:r>
                    <a:endParaRPr lang="en-US"/>
                  </a:p>
                </c:rich>
              </c:tx>
              <c:showLegendKey val="0"/>
              <c:showVal val="1"/>
              <c:showCatName val="0"/>
              <c:showSerName val="0"/>
              <c:showPercent val="0"/>
              <c:showBubbleSize val="0"/>
            </c:dLbl>
            <c:dLbl>
              <c:idx val="2"/>
              <c:tx>
                <c:rich>
                  <a:bodyPr/>
                  <a:lstStyle/>
                  <a:p>
                    <a:r>
                      <a:rPr lang="en-US" smtClean="0"/>
                      <a:t>4%</a:t>
                    </a:r>
                    <a:endParaRPr lang="en-US" dirty="0"/>
                  </a:p>
                </c:rich>
              </c:tx>
              <c:showLegendKey val="0"/>
              <c:showVal val="1"/>
              <c:showCatName val="0"/>
              <c:showSerName val="0"/>
              <c:showPercent val="0"/>
              <c:showBubbleSize val="0"/>
            </c:dLbl>
            <c:dLbl>
              <c:idx val="3"/>
              <c:tx>
                <c:rich>
                  <a:bodyPr/>
                  <a:lstStyle/>
                  <a:p>
                    <a:r>
                      <a:rPr lang="en-US" smtClean="0"/>
                      <a:t>5%</a:t>
                    </a:r>
                    <a:endParaRPr lang="en-US"/>
                  </a:p>
                </c:rich>
              </c:tx>
              <c:showLegendKey val="0"/>
              <c:showVal val="1"/>
              <c:showCatName val="0"/>
              <c:showSerName val="0"/>
              <c:showPercent val="0"/>
              <c:showBubbleSize val="0"/>
            </c:dLbl>
            <c:dLbl>
              <c:idx val="4"/>
              <c:tx>
                <c:rich>
                  <a:bodyPr/>
                  <a:lstStyle/>
                  <a:p>
                    <a:r>
                      <a:rPr lang="en-US" smtClean="0"/>
                      <a:t>6%</a:t>
                    </a:r>
                    <a:endParaRPr lang="en-US"/>
                  </a:p>
                </c:rich>
              </c:tx>
              <c:showLegendKey val="0"/>
              <c:showVal val="1"/>
              <c:showCatName val="0"/>
              <c:showSerName val="0"/>
              <c:showPercent val="0"/>
              <c:showBubbleSize val="0"/>
            </c:dLbl>
            <c:dLbl>
              <c:idx val="5"/>
              <c:tx>
                <c:rich>
                  <a:bodyPr/>
                  <a:lstStyle/>
                  <a:p>
                    <a:r>
                      <a:rPr lang="en-US" smtClean="0"/>
                      <a:t>8%</a:t>
                    </a:r>
                    <a:endParaRPr lang="en-US"/>
                  </a:p>
                </c:rich>
              </c:tx>
              <c:showLegendKey val="0"/>
              <c:showVal val="1"/>
              <c:showCatName val="0"/>
              <c:showSerName val="0"/>
              <c:showPercent val="0"/>
              <c:showBubbleSize val="0"/>
            </c:dLbl>
            <c:dLbl>
              <c:idx val="6"/>
              <c:tx>
                <c:rich>
                  <a:bodyPr/>
                  <a:lstStyle/>
                  <a:p>
                    <a:r>
                      <a:rPr lang="en-US" smtClean="0"/>
                      <a:t>8%</a:t>
                    </a:r>
                    <a:endParaRPr lang="en-US"/>
                  </a:p>
                </c:rich>
              </c:tx>
              <c:showLegendKey val="0"/>
              <c:showVal val="1"/>
              <c:showCatName val="0"/>
              <c:showSerName val="0"/>
              <c:showPercent val="0"/>
              <c:showBubbleSize val="0"/>
            </c:dLbl>
            <c:dLbl>
              <c:idx val="7"/>
              <c:tx>
                <c:rich>
                  <a:bodyPr/>
                  <a:lstStyle/>
                  <a:p>
                    <a:r>
                      <a:rPr lang="en-US" smtClean="0"/>
                      <a:t>15%</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Sheet1!$H$64:$H$71</c:f>
              <c:strCache>
                <c:ptCount val="8"/>
                <c:pt idx="0">
                  <c:v>18 à 24 ans</c:v>
                </c:pt>
                <c:pt idx="1">
                  <c:v>25 à 34 ans</c:v>
                </c:pt>
                <c:pt idx="2">
                  <c:v>35 à 44 ans</c:v>
                </c:pt>
                <c:pt idx="3">
                  <c:v>45 à 49 ans</c:v>
                </c:pt>
                <c:pt idx="4">
                  <c:v>50 à 59 ans</c:v>
                </c:pt>
                <c:pt idx="5">
                  <c:v>60 à 64 ans</c:v>
                </c:pt>
                <c:pt idx="6">
                  <c:v>65 à 74 ans</c:v>
                </c:pt>
                <c:pt idx="7">
                  <c:v>75 ans et plus</c:v>
                </c:pt>
              </c:strCache>
            </c:strRef>
          </c:cat>
          <c:val>
            <c:numRef>
              <c:f>Sheet1!$K$64:$K$71</c:f>
              <c:numCache>
                <c:formatCode>###0.0%</c:formatCode>
                <c:ptCount val="8"/>
                <c:pt idx="0">
                  <c:v>0.12422360248447212</c:v>
                </c:pt>
                <c:pt idx="1">
                  <c:v>8.5000000000000006E-2</c:v>
                </c:pt>
                <c:pt idx="2">
                  <c:v>3.8674033149171276E-2</c:v>
                </c:pt>
                <c:pt idx="3">
                  <c:v>4.7058823529411778E-2</c:v>
                </c:pt>
                <c:pt idx="4">
                  <c:v>5.6737588652482289E-2</c:v>
                </c:pt>
                <c:pt idx="5">
                  <c:v>7.4626865671641798E-2</c:v>
                </c:pt>
                <c:pt idx="6">
                  <c:v>7.9207920792079223E-2</c:v>
                </c:pt>
                <c:pt idx="7">
                  <c:v>0.15384615384615394</c:v>
                </c:pt>
              </c:numCache>
            </c:numRef>
          </c:val>
        </c:ser>
        <c:ser>
          <c:idx val="3"/>
          <c:order val="3"/>
          <c:tx>
            <c:strRef>
              <c:f>Sheet1!$L$63</c:f>
              <c:strCache>
                <c:ptCount val="1"/>
              </c:strCache>
            </c:strRef>
          </c:tx>
          <c:invertIfNegative val="0"/>
          <c:cat>
            <c:strRef>
              <c:f>Sheet1!$H$64:$H$71</c:f>
              <c:strCache>
                <c:ptCount val="8"/>
                <c:pt idx="0">
                  <c:v>18 à 24 ans</c:v>
                </c:pt>
                <c:pt idx="1">
                  <c:v>25 à 34 ans</c:v>
                </c:pt>
                <c:pt idx="2">
                  <c:v>35 à 44 ans</c:v>
                </c:pt>
                <c:pt idx="3">
                  <c:v>45 à 49 ans</c:v>
                </c:pt>
                <c:pt idx="4">
                  <c:v>50 à 59 ans</c:v>
                </c:pt>
                <c:pt idx="5">
                  <c:v>60 à 64 ans</c:v>
                </c:pt>
                <c:pt idx="6">
                  <c:v>65 à 74 ans</c:v>
                </c:pt>
                <c:pt idx="7">
                  <c:v>75 ans et plus</c:v>
                </c:pt>
              </c:strCache>
            </c:strRef>
          </c:cat>
          <c:val>
            <c:numRef>
              <c:f>Sheet1!$L$64:$L$71</c:f>
              <c:numCache>
                <c:formatCode>General</c:formatCode>
                <c:ptCount val="8"/>
              </c:numCache>
            </c:numRef>
          </c:val>
        </c:ser>
        <c:dLbls>
          <c:showLegendKey val="0"/>
          <c:showVal val="1"/>
          <c:showCatName val="0"/>
          <c:showSerName val="0"/>
          <c:showPercent val="0"/>
          <c:showBubbleSize val="0"/>
        </c:dLbls>
        <c:gapWidth val="75"/>
        <c:axId val="34200576"/>
        <c:axId val="34493184"/>
      </c:barChart>
      <c:catAx>
        <c:axId val="34200576"/>
        <c:scaling>
          <c:orientation val="minMax"/>
        </c:scaling>
        <c:delete val="0"/>
        <c:axPos val="b"/>
        <c:numFmt formatCode="General" sourceLinked="0"/>
        <c:majorTickMark val="none"/>
        <c:minorTickMark val="none"/>
        <c:tickLblPos val="nextTo"/>
        <c:crossAx val="34493184"/>
        <c:crosses val="autoZero"/>
        <c:auto val="1"/>
        <c:lblAlgn val="ctr"/>
        <c:lblOffset val="100"/>
        <c:noMultiLvlLbl val="0"/>
      </c:catAx>
      <c:valAx>
        <c:axId val="34493184"/>
        <c:scaling>
          <c:orientation val="minMax"/>
        </c:scaling>
        <c:delete val="0"/>
        <c:axPos val="l"/>
        <c:numFmt formatCode="0%" sourceLinked="0"/>
        <c:majorTickMark val="none"/>
        <c:minorTickMark val="none"/>
        <c:tickLblPos val="nextTo"/>
        <c:crossAx val="34200576"/>
        <c:crosses val="autoZero"/>
        <c:crossBetween val="between"/>
      </c:valAx>
    </c:plotArea>
    <c:legend>
      <c:legendPos val="b"/>
      <c:layout>
        <c:manualLayout>
          <c:xMode val="edge"/>
          <c:yMode val="edge"/>
          <c:x val="0.13526661708612803"/>
          <c:y val="0.85753419425279431"/>
          <c:w val="0.6656627751916665"/>
          <c:h val="0.11911573775697973"/>
        </c:manualLayout>
      </c:layout>
      <c:overlay val="0"/>
    </c:legend>
    <c:plotVisOnly val="1"/>
    <c:dispBlanksAs val="gap"/>
    <c:showDLblsOverMax val="0"/>
  </c:chart>
  <c:txPr>
    <a:bodyPr/>
    <a:lstStyle/>
    <a:p>
      <a:pPr>
        <a:defRPr sz="1200"/>
      </a:pPr>
      <a:endParaRPr lang="fr-FR"/>
    </a:p>
  </c:txPr>
  <c:externalData r:id="rId1">
    <c:autoUpdate val="0"/>
  </c:externalData>
</c:chartSpace>
</file>

<file path=ppt/drawings/_rels/vmlDrawing1.v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image" Target="../media/image14.pn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082F3A5-6C7F-4472-B4AF-31F9B39507D0}" type="datetimeFigureOut">
              <a:rPr lang="fr-FR" smtClean="0"/>
              <a:t>07/02/2020</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3FAC54-FD8E-4C84-A30C-ABC64F15FBB2}" type="slidenum">
              <a:rPr lang="fr-FR" smtClean="0"/>
              <a:t>‹N°›</a:t>
            </a:fld>
            <a:endParaRPr lang="fr-FR"/>
          </a:p>
        </p:txBody>
      </p:sp>
    </p:spTree>
    <p:extLst>
      <p:ext uri="{BB962C8B-B14F-4D97-AF65-F5344CB8AC3E}">
        <p14:creationId xmlns:p14="http://schemas.microsoft.com/office/powerpoint/2010/main" val="3701999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246E64-AB79-444D-AF51-982FAE93B586}" type="datetimeFigureOut">
              <a:rPr lang="fr-FR" smtClean="0"/>
              <a:t>07/02/2020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1C4F79-2E6C-40EF-A76C-DEE81E1104E1}" type="slidenum">
              <a:rPr lang="fr-FR" smtClean="0"/>
              <a:t>‹N°›</a:t>
            </a:fld>
            <a:endParaRPr lang="fr-FR"/>
          </a:p>
        </p:txBody>
      </p:sp>
    </p:spTree>
    <p:extLst>
      <p:ext uri="{BB962C8B-B14F-4D97-AF65-F5344CB8AC3E}">
        <p14:creationId xmlns:p14="http://schemas.microsoft.com/office/powerpoint/2010/main" val="9203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0181981-4779-47E3-9E02-88E835A28D19}" type="slidenum">
              <a:rPr lang="fr-FR" smtClean="0"/>
              <a:t>1</a:t>
            </a:fld>
            <a:endParaRPr lang="fr-FR"/>
          </a:p>
        </p:txBody>
      </p:sp>
    </p:spTree>
    <p:extLst>
      <p:ext uri="{BB962C8B-B14F-4D97-AF65-F5344CB8AC3E}">
        <p14:creationId xmlns:p14="http://schemas.microsoft.com/office/powerpoint/2010/main" val="3246525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Les cartes présentées ici se basent sur</a:t>
            </a:r>
            <a:r>
              <a:rPr lang="fr-FR" sz="1200" kern="1200" baseline="0" dirty="0" smtClean="0">
                <a:solidFill>
                  <a:schemeClr val="tx1"/>
                </a:solidFill>
                <a:effectLst/>
                <a:latin typeface="+mn-lt"/>
                <a:ea typeface="+mn-ea"/>
                <a:cs typeface="+mn-cs"/>
              </a:rPr>
              <a:t> un découpage</a:t>
            </a:r>
            <a:r>
              <a:rPr lang="fr-FR" sz="1200" kern="1200" dirty="0" smtClean="0">
                <a:solidFill>
                  <a:schemeClr val="tx1"/>
                </a:solidFill>
                <a:effectLst/>
                <a:latin typeface="+mn-lt"/>
                <a:ea typeface="+mn-ea"/>
                <a:cs typeface="+mn-cs"/>
              </a:rPr>
              <a:t> </a:t>
            </a:r>
            <a:r>
              <a:rPr lang="fr-FR" sz="1200" kern="1200" baseline="0" dirty="0" smtClean="0">
                <a:solidFill>
                  <a:schemeClr val="tx1"/>
                </a:solidFill>
                <a:effectLst/>
                <a:latin typeface="+mn-lt"/>
                <a:ea typeface="+mn-ea"/>
                <a:cs typeface="+mn-cs"/>
              </a:rPr>
              <a:t>de l’agglomération grenobloise en secteurs au moment de la passation du questionnaire de l’enquête en novembre 2012. La communauté d’agglomération comprenait alors avant son élargissement 28 communes.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baseline="0" dirty="0" smtClean="0">
                <a:solidFill>
                  <a:schemeClr val="tx1"/>
                </a:solidFill>
                <a:effectLst/>
                <a:latin typeface="+mn-lt"/>
                <a:ea typeface="+mn-ea"/>
                <a:cs typeface="+mn-cs"/>
              </a:rPr>
              <a:t>Elle permet de montrer la situation des territoires par rapport à une situation qui serait soutenable (valeur de 100 prise par l’indice) d’un point de vue social et environnemental. </a:t>
            </a:r>
            <a:endParaRPr lang="fr-FR" sz="1200" kern="1200" dirty="0" smtClean="0">
              <a:solidFill>
                <a:schemeClr val="tx1"/>
              </a:solidFill>
              <a:effectLst/>
              <a:latin typeface="+mn-lt"/>
              <a:ea typeface="+mn-ea"/>
              <a:cs typeface="+mn-cs"/>
            </a:endParaRPr>
          </a:p>
          <a:p>
            <a:endParaRPr lang="fr-FR" dirty="0" smtClean="0"/>
          </a:p>
          <a:p>
            <a:r>
              <a:rPr lang="fr-FR" sz="1200" kern="1200" dirty="0" smtClean="0">
                <a:solidFill>
                  <a:schemeClr val="tx1"/>
                </a:solidFill>
                <a:effectLst/>
                <a:latin typeface="+mn-lt"/>
                <a:ea typeface="+mn-ea"/>
                <a:cs typeface="+mn-cs"/>
              </a:rPr>
              <a:t>Plusieurs conclusions sont tirées de l’analyse des différents indices : </a:t>
            </a:r>
          </a:p>
          <a:p>
            <a:pPr lvl="0"/>
            <a:r>
              <a:rPr lang="fr-FR" sz="1200" kern="1200" dirty="0" smtClean="0">
                <a:solidFill>
                  <a:schemeClr val="tx1"/>
                </a:solidFill>
                <a:effectLst/>
                <a:latin typeface="+mn-lt"/>
                <a:ea typeface="+mn-ea"/>
                <a:cs typeface="+mn-cs"/>
              </a:rPr>
              <a:t>1) Aucun territoire n’est dans une situation soutenable au regard des indicateurs</a:t>
            </a:r>
            <a:r>
              <a:rPr lang="fr-FR" sz="1200" kern="1200" baseline="0" dirty="0" smtClean="0">
                <a:solidFill>
                  <a:schemeClr val="tx1"/>
                </a:solidFill>
                <a:effectLst/>
                <a:latin typeface="+mn-lt"/>
                <a:ea typeface="+mn-ea"/>
                <a:cs typeface="+mn-cs"/>
              </a:rPr>
              <a:t> considérés</a:t>
            </a:r>
            <a:r>
              <a:rPr lang="fr-FR" sz="1200" kern="1200" dirty="0" smtClean="0">
                <a:solidFill>
                  <a:schemeClr val="tx1"/>
                </a:solidFill>
                <a:effectLst/>
                <a:latin typeface="+mn-lt"/>
                <a:ea typeface="+mn-ea"/>
                <a:cs typeface="+mn-cs"/>
              </a:rPr>
              <a:t>.</a:t>
            </a:r>
          </a:p>
          <a:p>
            <a:pPr lvl="0"/>
            <a:r>
              <a:rPr lang="fr-FR" sz="1200" kern="1200" dirty="0" smtClean="0">
                <a:solidFill>
                  <a:schemeClr val="tx1"/>
                </a:solidFill>
                <a:effectLst/>
                <a:latin typeface="+mn-lt"/>
                <a:ea typeface="+mn-ea"/>
                <a:cs typeface="+mn-cs"/>
              </a:rPr>
              <a:t>2) La dimension du temps et du rythme de vie, clairement mise en avant dans les avis, est celle pour laquelle, au regard des indicateurs retenus, le niveau de l’indice est le plus bas, ce qui confirme la centralité de cette question du temps,</a:t>
            </a:r>
          </a:p>
          <a:p>
            <a:pPr lvl="0"/>
            <a:r>
              <a:rPr lang="fr-FR" sz="1200" kern="1200" dirty="0" smtClean="0">
                <a:solidFill>
                  <a:schemeClr val="tx1"/>
                </a:solidFill>
                <a:effectLst/>
                <a:latin typeface="+mn-lt"/>
                <a:ea typeface="+mn-ea"/>
                <a:cs typeface="+mn-cs"/>
              </a:rPr>
              <a:t>3)</a:t>
            </a:r>
            <a:r>
              <a:rPr lang="fr-FR" sz="1200" kern="1200" baseline="0" dirty="0" smtClean="0">
                <a:solidFill>
                  <a:schemeClr val="tx1"/>
                </a:solidFill>
                <a:effectLst/>
                <a:latin typeface="+mn-lt"/>
                <a:ea typeface="+mn-ea"/>
                <a:cs typeface="+mn-cs"/>
              </a:rPr>
              <a:t> La finalité d’une telle territorialisation des indices n’est pas simplement la mise en comparaison des territoires, mais aussi de montrer qu’il y a des enjeux communs aux différents territoires considérés et qu’il est donc pertinent de penser certaines questions à l’échelle de l’agglomération/de la métropole.</a:t>
            </a:r>
            <a:endParaRPr lang="fr-FR" dirty="0"/>
          </a:p>
        </p:txBody>
      </p:sp>
      <p:sp>
        <p:nvSpPr>
          <p:cNvPr id="4" name="Espace réservé du numéro de diapositive 3"/>
          <p:cNvSpPr>
            <a:spLocks noGrp="1"/>
          </p:cNvSpPr>
          <p:nvPr>
            <p:ph type="sldNum" sz="quarter" idx="10"/>
          </p:nvPr>
        </p:nvSpPr>
        <p:spPr/>
        <p:txBody>
          <a:bodyPr/>
          <a:lstStyle/>
          <a:p>
            <a:fld id="{69E0D2FA-3350-464D-9383-B408180AB60D}" type="slidenum">
              <a:rPr lang="fr-FR" smtClean="0">
                <a:solidFill>
                  <a:prstClr val="black"/>
                </a:solidFill>
              </a:rPr>
              <a:pPr/>
              <a:t>17</a:t>
            </a:fld>
            <a:endParaRPr lang="fr-FR" dirty="0">
              <a:solidFill>
                <a:prstClr val="black"/>
              </a:solidFill>
            </a:endParaRPr>
          </a:p>
        </p:txBody>
      </p:sp>
    </p:spTree>
    <p:extLst>
      <p:ext uri="{BB962C8B-B14F-4D97-AF65-F5344CB8AC3E}">
        <p14:creationId xmlns:p14="http://schemas.microsoft.com/office/powerpoint/2010/main" val="958039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Juste pour montrer tableau de bord.</a:t>
            </a:r>
          </a:p>
          <a:p>
            <a:r>
              <a:rPr lang="fr-FR" dirty="0" smtClean="0"/>
              <a:t>Mettre en lien/report</a:t>
            </a:r>
            <a:r>
              <a:rPr lang="fr-FR" baseline="0" dirty="0" smtClean="0"/>
              <a:t> sur autres diapos</a:t>
            </a:r>
          </a:p>
          <a:p>
            <a:r>
              <a:rPr lang="fr-FR" baseline="0" dirty="0" smtClean="0"/>
              <a:t>Présenter dans une autre couleur</a:t>
            </a:r>
            <a:endParaRPr lang="fr-FR" dirty="0"/>
          </a:p>
        </p:txBody>
      </p:sp>
      <p:sp>
        <p:nvSpPr>
          <p:cNvPr id="4" name="Espace réservé du numéro de diapositive 3"/>
          <p:cNvSpPr>
            <a:spLocks noGrp="1"/>
          </p:cNvSpPr>
          <p:nvPr>
            <p:ph type="sldNum" sz="quarter" idx="10"/>
          </p:nvPr>
        </p:nvSpPr>
        <p:spPr/>
        <p:txBody>
          <a:bodyPr/>
          <a:lstStyle/>
          <a:p>
            <a:fld id="{69E0D2FA-3350-464D-9383-B408180AB60D}" type="slidenum">
              <a:rPr lang="fr-FR" smtClean="0">
                <a:solidFill>
                  <a:prstClr val="black"/>
                </a:solidFill>
              </a:rPr>
              <a:pPr/>
              <a:t>20</a:t>
            </a:fld>
            <a:endParaRPr lang="fr-FR" dirty="0">
              <a:solidFill>
                <a:prstClr val="black"/>
              </a:solidFill>
            </a:endParaRPr>
          </a:p>
        </p:txBody>
      </p:sp>
    </p:spTree>
    <p:extLst>
      <p:ext uri="{BB962C8B-B14F-4D97-AF65-F5344CB8AC3E}">
        <p14:creationId xmlns:p14="http://schemas.microsoft.com/office/powerpoint/2010/main" val="4113848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874807">
              <a:defRPr/>
            </a:pPr>
            <a:r>
              <a:rPr lang="fr-FR" dirty="0" smtClean="0"/>
              <a:t>Sur l’international: </a:t>
            </a:r>
            <a:r>
              <a:rPr lang="fr-FR" dirty="0"/>
              <a:t>Dans l’ensemble, les institutions internationales, même dotées de nouveaux indicateurs de richesse (OCDE, Banque mondiale…), peinent à reconnaître qu’un pays qui fonde la croissance de son Pib sur la destruction de son « capital naturel », est un pays qui s’appauvrit. D’autres tentent de changer de boussole, ou du moins d’en avoir plus d’une. Certains États américains (Vermont, Hawaï, Colorado…) ont sauté le pas, en adoptant un « indicateur de progrès véritable ». Un indicateur non dénué de faiblesses, mais dont l’instauration prouve la possibilité de sortir de l’hégémonie du Pib. </a:t>
            </a:r>
            <a:r>
              <a:rPr lang="fr-FR"/>
              <a:t>Le Bhoutan a popularisé le « bonheur national brut », la Bolivie et l’Equateur ont adopté une Constitution qui reconnaît des droits à la Terre mère, une autre façon de poser des bornes – d’indiquer ce qui peut être fait ou non. </a:t>
            </a:r>
          </a:p>
          <a:p>
            <a:endParaRPr lang="fr-FR"/>
          </a:p>
        </p:txBody>
      </p:sp>
      <p:sp>
        <p:nvSpPr>
          <p:cNvPr id="4" name="Espace réservé du numéro de diapositive 3"/>
          <p:cNvSpPr>
            <a:spLocks noGrp="1"/>
          </p:cNvSpPr>
          <p:nvPr>
            <p:ph type="sldNum" sz="quarter" idx="10"/>
          </p:nvPr>
        </p:nvSpPr>
        <p:spPr/>
        <p:txBody>
          <a:bodyPr/>
          <a:lstStyle/>
          <a:p>
            <a:fld id="{10181981-4779-47E3-9E02-88E835A28D19}" type="slidenum">
              <a:rPr lang="fr-FR" smtClean="0"/>
              <a:t>2</a:t>
            </a:fld>
            <a:endParaRPr lang="fr-FR"/>
          </a:p>
        </p:txBody>
      </p:sp>
    </p:spTree>
    <p:extLst>
      <p:ext uri="{BB962C8B-B14F-4D97-AF65-F5344CB8AC3E}">
        <p14:creationId xmlns:p14="http://schemas.microsoft.com/office/powerpoint/2010/main" val="1479774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189981" y="878867"/>
            <a:ext cx="4478040" cy="3164499"/>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465" tIns="43732" rIns="87465" bIns="43732" anchor="ctr"/>
          <a:lstStyle>
            <a:lvl1pPr defTabSz="447675"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1pPr>
            <a:lvl2pPr defTabSz="447675"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2pPr>
            <a:lvl3pPr defTabSz="447675"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3pPr>
            <a:lvl4pPr defTabSz="447675"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4pPr>
            <a:lvl5pPr defTabSz="447675"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5pPr>
            <a:lvl6pPr marL="2514600" indent="-228600" defTabSz="447675"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6pPr>
            <a:lvl7pPr marL="2971800" indent="-228600" defTabSz="447675"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7pPr>
            <a:lvl8pPr marL="3429000" indent="-228600" defTabSz="447675"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8pPr>
            <a:lvl9pPr marL="3886200" indent="-228600" defTabSz="447675"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9pPr>
          </a:lstStyle>
          <a:p>
            <a:pPr eaLnBrk="1" fontAlgn="base">
              <a:lnSpc>
                <a:spcPct val="93000"/>
              </a:lnSpc>
              <a:spcBef>
                <a:spcPct val="0"/>
              </a:spcBef>
              <a:spcAft>
                <a:spcPct val="0"/>
              </a:spcAft>
            </a:pPr>
            <a:endParaRPr lang="fr-FR" altLang="fr-FR" sz="1800">
              <a:solidFill>
                <a:srgbClr val="FFFFFF"/>
              </a:solidFill>
              <a:latin typeface="Arial" pitchFamily="34" charset="0"/>
              <a:ea typeface="Arial Unicode MS" pitchFamily="34" charset="-128"/>
              <a:cs typeface="Arial Unicode MS" pitchFamily="34" charset="-128"/>
            </a:endParaRPr>
          </a:p>
        </p:txBody>
      </p:sp>
      <p:sp>
        <p:nvSpPr>
          <p:cNvPr id="27651" name="Text Box 3"/>
          <p:cNvSpPr>
            <a:spLocks noGrp="1" noChangeArrowheads="1"/>
          </p:cNvSpPr>
          <p:nvPr>
            <p:ph type="body"/>
          </p:nvPr>
        </p:nvSpPr>
        <p:spPr>
          <a:xfrm>
            <a:off x="1061856" y="4350458"/>
            <a:ext cx="4697457" cy="4256865"/>
          </a:xfrm>
          <a:noFill/>
          <a:extLs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0"/>
              </a:spcBef>
              <a:tabLst>
                <a:tab pos="0" algn="l"/>
                <a:tab pos="426738" algn="l"/>
                <a:tab pos="856512" algn="l"/>
                <a:tab pos="1286288" algn="l"/>
                <a:tab pos="1716062" algn="l"/>
                <a:tab pos="2145837" algn="l"/>
                <a:tab pos="2575611" algn="l"/>
                <a:tab pos="3005387" algn="l"/>
                <a:tab pos="3435162" algn="l"/>
                <a:tab pos="3864938" algn="l"/>
                <a:tab pos="4294712" algn="l"/>
                <a:tab pos="4722967" algn="l"/>
                <a:tab pos="5154261" algn="l"/>
                <a:tab pos="5584036" algn="l"/>
                <a:tab pos="6012292" algn="l"/>
                <a:tab pos="6443587" algn="l"/>
                <a:tab pos="6873361" algn="l"/>
                <a:tab pos="7301617" algn="l"/>
                <a:tab pos="7732910" algn="l"/>
                <a:tab pos="8162685" algn="l"/>
                <a:tab pos="8590942" algn="l"/>
              </a:tabLst>
            </a:pPr>
            <a:r>
              <a:rPr lang="fr-FR" altLang="fr-FR" dirty="0" smtClean="0">
                <a:latin typeface="Times New Roman" pitchFamily="18" charset="0"/>
                <a:ea typeface="SimSun" pitchFamily="2" charset="-122"/>
              </a:rPr>
              <a:t>Compléter le tableau de bord des données : </a:t>
            </a:r>
            <a:r>
              <a:rPr lang="fr-FR" altLang="fr-FR" dirty="0" err="1" smtClean="0">
                <a:latin typeface="Times New Roman" pitchFamily="18" charset="0"/>
                <a:ea typeface="SimSun" pitchFamily="2" charset="-122"/>
              </a:rPr>
              <a:t>Ibest</a:t>
            </a:r>
            <a:r>
              <a:rPr lang="fr-FR" altLang="fr-FR" dirty="0" smtClean="0">
                <a:latin typeface="Times New Roman" pitchFamily="18" charset="0"/>
                <a:ea typeface="SimSun" pitchFamily="2" charset="-122"/>
              </a:rPr>
              <a:t> a permis de compter ce que l’on ne savait pas compter.</a:t>
            </a:r>
          </a:p>
          <a:p>
            <a:pPr>
              <a:spcBef>
                <a:spcPts val="430"/>
              </a:spcBef>
              <a:tabLst>
                <a:tab pos="0" algn="l"/>
                <a:tab pos="426738" algn="l"/>
                <a:tab pos="856512" algn="l"/>
                <a:tab pos="1286288" algn="l"/>
                <a:tab pos="1716062" algn="l"/>
                <a:tab pos="2145837" algn="l"/>
                <a:tab pos="2575611" algn="l"/>
                <a:tab pos="3005387" algn="l"/>
                <a:tab pos="3435162" algn="l"/>
                <a:tab pos="3864938" algn="l"/>
                <a:tab pos="4294712" algn="l"/>
                <a:tab pos="4722967" algn="l"/>
                <a:tab pos="5154261" algn="l"/>
                <a:tab pos="5584036" algn="l"/>
                <a:tab pos="6012292" algn="l"/>
                <a:tab pos="6443587" algn="l"/>
                <a:tab pos="6873361" algn="l"/>
                <a:tab pos="7301617" algn="l"/>
                <a:tab pos="7732910" algn="l"/>
                <a:tab pos="8162685" algn="l"/>
                <a:tab pos="8590942" algn="l"/>
              </a:tabLst>
            </a:pPr>
            <a:endParaRPr lang="fr-FR" altLang="fr-FR" dirty="0" smtClean="0">
              <a:latin typeface="Times New Roman" pitchFamily="18" charset="0"/>
              <a:ea typeface="SimSun" pitchFamily="2" charset="-122"/>
            </a:endParaRPr>
          </a:p>
          <a:p>
            <a:pPr>
              <a:spcBef>
                <a:spcPts val="430"/>
              </a:spcBef>
              <a:tabLst>
                <a:tab pos="0" algn="l"/>
                <a:tab pos="426738" algn="l"/>
                <a:tab pos="856512" algn="l"/>
                <a:tab pos="1286288" algn="l"/>
                <a:tab pos="1716062" algn="l"/>
                <a:tab pos="2145837" algn="l"/>
                <a:tab pos="2575611" algn="l"/>
                <a:tab pos="3005387" algn="l"/>
                <a:tab pos="3435162" algn="l"/>
                <a:tab pos="3864938" algn="l"/>
                <a:tab pos="4294712" algn="l"/>
                <a:tab pos="4722967" algn="l"/>
                <a:tab pos="5154261" algn="l"/>
                <a:tab pos="5584036" algn="l"/>
                <a:tab pos="6012292" algn="l"/>
                <a:tab pos="6443587" algn="l"/>
                <a:tab pos="6873361" algn="l"/>
                <a:tab pos="7301617" algn="l"/>
                <a:tab pos="7732910" algn="l"/>
                <a:tab pos="8162685" algn="l"/>
                <a:tab pos="8590942" algn="l"/>
              </a:tabLst>
            </a:pPr>
            <a:r>
              <a:rPr lang="fr-FR" altLang="fr-FR" dirty="0" err="1" smtClean="0">
                <a:latin typeface="Times New Roman" pitchFamily="18" charset="0"/>
                <a:ea typeface="SimSun" pitchFamily="2" charset="-122"/>
              </a:rPr>
              <a:t>Ibest</a:t>
            </a:r>
            <a:r>
              <a:rPr lang="fr-FR" altLang="fr-FR" dirty="0" smtClean="0">
                <a:latin typeface="Times New Roman" pitchFamily="18" charset="0"/>
                <a:ea typeface="SimSun" pitchFamily="2" charset="-122"/>
              </a:rPr>
              <a:t> 1 : Prise de conscience et outils disponible</a:t>
            </a:r>
            <a:r>
              <a:rPr lang="fr-FR" altLang="fr-FR" baseline="0" dirty="0" smtClean="0">
                <a:latin typeface="Times New Roman" pitchFamily="18" charset="0"/>
                <a:ea typeface="SimSun" pitchFamily="2" charset="-122"/>
              </a:rPr>
              <a:t> pour créer de la donnée</a:t>
            </a:r>
          </a:p>
          <a:p>
            <a:pPr>
              <a:spcBef>
                <a:spcPts val="430"/>
              </a:spcBef>
              <a:tabLst>
                <a:tab pos="0" algn="l"/>
                <a:tab pos="426738" algn="l"/>
                <a:tab pos="856512" algn="l"/>
                <a:tab pos="1286288" algn="l"/>
                <a:tab pos="1716062" algn="l"/>
                <a:tab pos="2145837" algn="l"/>
                <a:tab pos="2575611" algn="l"/>
                <a:tab pos="3005387" algn="l"/>
                <a:tab pos="3435162" algn="l"/>
                <a:tab pos="3864938" algn="l"/>
                <a:tab pos="4294712" algn="l"/>
                <a:tab pos="4722967" algn="l"/>
                <a:tab pos="5154261" algn="l"/>
                <a:tab pos="5584036" algn="l"/>
                <a:tab pos="6012292" algn="l"/>
                <a:tab pos="6443587" algn="l"/>
                <a:tab pos="6873361" algn="l"/>
                <a:tab pos="7301617" algn="l"/>
                <a:tab pos="7732910" algn="l"/>
                <a:tab pos="8162685" algn="l"/>
                <a:tab pos="8590942" algn="l"/>
              </a:tabLst>
            </a:pPr>
            <a:r>
              <a:rPr lang="fr-FR" altLang="fr-FR" baseline="0" dirty="0" smtClean="0">
                <a:latin typeface="Times New Roman" pitchFamily="18" charset="0"/>
                <a:ea typeface="SimSun" pitchFamily="2" charset="-122"/>
              </a:rPr>
              <a:t>Source d’informations importantes : dans une même enquête réunir toutes les dimensions de la vie sociale et économique / habitat, etc.</a:t>
            </a:r>
          </a:p>
          <a:p>
            <a:pPr>
              <a:spcBef>
                <a:spcPts val="430"/>
              </a:spcBef>
              <a:tabLst>
                <a:tab pos="0" algn="l"/>
                <a:tab pos="426738" algn="l"/>
                <a:tab pos="856512" algn="l"/>
                <a:tab pos="1286288" algn="l"/>
                <a:tab pos="1716062" algn="l"/>
                <a:tab pos="2145837" algn="l"/>
                <a:tab pos="2575611" algn="l"/>
                <a:tab pos="3005387" algn="l"/>
                <a:tab pos="3435162" algn="l"/>
                <a:tab pos="3864938" algn="l"/>
                <a:tab pos="4294712" algn="l"/>
                <a:tab pos="4722967" algn="l"/>
                <a:tab pos="5154261" algn="l"/>
                <a:tab pos="5584036" algn="l"/>
                <a:tab pos="6012292" algn="l"/>
                <a:tab pos="6443587" algn="l"/>
                <a:tab pos="6873361" algn="l"/>
                <a:tab pos="7301617" algn="l"/>
                <a:tab pos="7732910" algn="l"/>
                <a:tab pos="8162685" algn="l"/>
                <a:tab pos="8590942" algn="l"/>
              </a:tabLst>
            </a:pPr>
            <a:r>
              <a:rPr lang="fr-FR" altLang="fr-FR" baseline="0" dirty="0" smtClean="0">
                <a:latin typeface="Times New Roman" pitchFamily="18" charset="0"/>
                <a:ea typeface="SimSun" pitchFamily="2" charset="-122"/>
              </a:rPr>
              <a:t>Mise en dialogue des différents aspects </a:t>
            </a:r>
          </a:p>
          <a:p>
            <a:pPr>
              <a:spcBef>
                <a:spcPts val="430"/>
              </a:spcBef>
              <a:tabLst>
                <a:tab pos="0" algn="l"/>
                <a:tab pos="426738" algn="l"/>
                <a:tab pos="856512" algn="l"/>
                <a:tab pos="1286288" algn="l"/>
                <a:tab pos="1716062" algn="l"/>
                <a:tab pos="2145837" algn="l"/>
                <a:tab pos="2575611" algn="l"/>
                <a:tab pos="3005387" algn="l"/>
                <a:tab pos="3435162" algn="l"/>
                <a:tab pos="3864938" algn="l"/>
                <a:tab pos="4294712" algn="l"/>
                <a:tab pos="4722967" algn="l"/>
                <a:tab pos="5154261" algn="l"/>
                <a:tab pos="5584036" algn="l"/>
                <a:tab pos="6012292" algn="l"/>
                <a:tab pos="6443587" algn="l"/>
                <a:tab pos="6873361" algn="l"/>
                <a:tab pos="7301617" algn="l"/>
                <a:tab pos="7732910" algn="l"/>
                <a:tab pos="8162685" algn="l"/>
                <a:tab pos="8590942" algn="l"/>
              </a:tabLst>
            </a:pPr>
            <a:r>
              <a:rPr lang="fr-FR" altLang="fr-FR" baseline="0" dirty="0" smtClean="0">
                <a:latin typeface="Times New Roman" pitchFamily="18" charset="0"/>
                <a:ea typeface="SimSun" pitchFamily="2" charset="-122"/>
              </a:rPr>
              <a:t>Et nouveauté sur capital social</a:t>
            </a:r>
          </a:p>
          <a:p>
            <a:pPr>
              <a:spcBef>
                <a:spcPts val="430"/>
              </a:spcBef>
              <a:tabLst>
                <a:tab pos="0" algn="l"/>
                <a:tab pos="426738" algn="l"/>
                <a:tab pos="856512" algn="l"/>
                <a:tab pos="1286288" algn="l"/>
                <a:tab pos="1716062" algn="l"/>
                <a:tab pos="2145837" algn="l"/>
                <a:tab pos="2575611" algn="l"/>
                <a:tab pos="3005387" algn="l"/>
                <a:tab pos="3435162" algn="l"/>
                <a:tab pos="3864938" algn="l"/>
                <a:tab pos="4294712" algn="l"/>
                <a:tab pos="4722967" algn="l"/>
                <a:tab pos="5154261" algn="l"/>
                <a:tab pos="5584036" algn="l"/>
                <a:tab pos="6012292" algn="l"/>
                <a:tab pos="6443587" algn="l"/>
                <a:tab pos="6873361" algn="l"/>
                <a:tab pos="7301617" algn="l"/>
                <a:tab pos="7732910" algn="l"/>
                <a:tab pos="8162685" algn="l"/>
                <a:tab pos="8590942" algn="l"/>
              </a:tabLst>
            </a:pPr>
            <a:r>
              <a:rPr lang="fr-FR" altLang="fr-FR" baseline="0" dirty="0" smtClean="0">
                <a:latin typeface="Times New Roman" pitchFamily="18" charset="0"/>
                <a:ea typeface="SimSun" pitchFamily="2" charset="-122"/>
              </a:rPr>
              <a:t>+ lien à la nature et l’environnement</a:t>
            </a:r>
          </a:p>
          <a:p>
            <a:pPr>
              <a:spcBef>
                <a:spcPts val="430"/>
              </a:spcBef>
              <a:tabLst>
                <a:tab pos="0" algn="l"/>
                <a:tab pos="426738" algn="l"/>
                <a:tab pos="856512" algn="l"/>
                <a:tab pos="1286288" algn="l"/>
                <a:tab pos="1716062" algn="l"/>
                <a:tab pos="2145837" algn="l"/>
                <a:tab pos="2575611" algn="l"/>
                <a:tab pos="3005387" algn="l"/>
                <a:tab pos="3435162" algn="l"/>
                <a:tab pos="3864938" algn="l"/>
                <a:tab pos="4294712" algn="l"/>
                <a:tab pos="4722967" algn="l"/>
                <a:tab pos="5154261" algn="l"/>
                <a:tab pos="5584036" algn="l"/>
                <a:tab pos="6012292" algn="l"/>
                <a:tab pos="6443587" algn="l"/>
                <a:tab pos="6873361" algn="l"/>
                <a:tab pos="7301617" algn="l"/>
                <a:tab pos="7732910" algn="l"/>
                <a:tab pos="8162685" algn="l"/>
                <a:tab pos="8590942" algn="l"/>
              </a:tabLst>
            </a:pPr>
            <a:r>
              <a:rPr lang="fr-FR" altLang="fr-FR" baseline="0" dirty="0" smtClean="0">
                <a:latin typeface="Times New Roman" pitchFamily="18" charset="0"/>
                <a:ea typeface="SimSun" pitchFamily="2" charset="-122"/>
              </a:rPr>
              <a:t>Donnée structurante pour le bien-être donc nécessité de les suivre régulièrement</a:t>
            </a:r>
          </a:p>
          <a:p>
            <a:pPr>
              <a:spcBef>
                <a:spcPts val="430"/>
              </a:spcBef>
              <a:tabLst>
                <a:tab pos="0" algn="l"/>
                <a:tab pos="426738" algn="l"/>
                <a:tab pos="856512" algn="l"/>
                <a:tab pos="1286288" algn="l"/>
                <a:tab pos="1716062" algn="l"/>
                <a:tab pos="2145837" algn="l"/>
                <a:tab pos="2575611" algn="l"/>
                <a:tab pos="3005387" algn="l"/>
                <a:tab pos="3435162" algn="l"/>
                <a:tab pos="3864938" algn="l"/>
                <a:tab pos="4294712" algn="l"/>
                <a:tab pos="4722967" algn="l"/>
                <a:tab pos="5154261" algn="l"/>
                <a:tab pos="5584036" algn="l"/>
                <a:tab pos="6012292" algn="l"/>
                <a:tab pos="6443587" algn="l"/>
                <a:tab pos="6873361" algn="l"/>
                <a:tab pos="7301617" algn="l"/>
                <a:tab pos="7732910" algn="l"/>
                <a:tab pos="8162685" algn="l"/>
                <a:tab pos="8590942" algn="l"/>
              </a:tabLst>
            </a:pPr>
            <a:endParaRPr lang="fr-FR" altLang="fr-FR" dirty="0" smtClean="0">
              <a:latin typeface="Times New Roman" pitchFamily="18" charset="0"/>
              <a:ea typeface="SimSun" pitchFamily="2" charset="-122"/>
            </a:endParaRPr>
          </a:p>
          <a:p>
            <a:pPr defTabSz="844014">
              <a:spcBef>
                <a:spcPts val="430"/>
              </a:spcBef>
              <a:tabLst>
                <a:tab pos="0" algn="l"/>
                <a:tab pos="426738" algn="l"/>
                <a:tab pos="856512" algn="l"/>
                <a:tab pos="1286288" algn="l"/>
                <a:tab pos="1716062" algn="l"/>
                <a:tab pos="2145837" algn="l"/>
                <a:tab pos="2575611" algn="l"/>
                <a:tab pos="3005387" algn="l"/>
                <a:tab pos="3435162" algn="l"/>
                <a:tab pos="3864938" algn="l"/>
                <a:tab pos="4294712" algn="l"/>
                <a:tab pos="4722967" algn="l"/>
                <a:tab pos="5154261" algn="l"/>
                <a:tab pos="5584036" algn="l"/>
                <a:tab pos="6012292" algn="l"/>
                <a:tab pos="6443587" algn="l"/>
                <a:tab pos="6873361" algn="l"/>
                <a:tab pos="7301617" algn="l"/>
                <a:tab pos="7732910" algn="l"/>
                <a:tab pos="8162685" algn="l"/>
                <a:tab pos="8590942" algn="l"/>
              </a:tabLst>
              <a:defRPr/>
            </a:pPr>
            <a:endParaRPr lang="fr-FR" i="1" dirty="0" smtClean="0">
              <a:latin typeface="Decima" panose="02000506000000020004" pitchFamily="2" charset="0"/>
            </a:endParaRPr>
          </a:p>
          <a:p>
            <a:pPr defTabSz="844014">
              <a:spcBef>
                <a:spcPts val="430"/>
              </a:spcBef>
              <a:tabLst>
                <a:tab pos="0" algn="l"/>
                <a:tab pos="426738" algn="l"/>
                <a:tab pos="856512" algn="l"/>
                <a:tab pos="1286288" algn="l"/>
                <a:tab pos="1716062" algn="l"/>
                <a:tab pos="2145837" algn="l"/>
                <a:tab pos="2575611" algn="l"/>
                <a:tab pos="3005387" algn="l"/>
                <a:tab pos="3435162" algn="l"/>
                <a:tab pos="3864938" algn="l"/>
                <a:tab pos="4294712" algn="l"/>
                <a:tab pos="4722967" algn="l"/>
                <a:tab pos="5154261" algn="l"/>
                <a:tab pos="5584036" algn="l"/>
                <a:tab pos="6012292" algn="l"/>
                <a:tab pos="6443587" algn="l"/>
                <a:tab pos="6873361" algn="l"/>
                <a:tab pos="7301617" algn="l"/>
                <a:tab pos="7732910" algn="l"/>
                <a:tab pos="8162685" algn="l"/>
                <a:tab pos="8590942" algn="l"/>
              </a:tabLst>
              <a:defRPr/>
            </a:pPr>
            <a:r>
              <a:rPr lang="fr-FR" i="1" dirty="0" err="1" smtClean="0">
                <a:latin typeface="Decima" panose="02000506000000020004" pitchFamily="2" charset="0"/>
              </a:rPr>
              <a:t>Ibest</a:t>
            </a:r>
            <a:r>
              <a:rPr lang="fr-FR" i="1" dirty="0" smtClean="0">
                <a:latin typeface="Decima" panose="02000506000000020004" pitchFamily="2" charset="0"/>
              </a:rPr>
              <a:t> permet d’apporter de la donnée et d’être plus précis sur nos champs d’actions en vue de pouvoir ensuite agir dessus ou mieux orienter nos actions avec cette boussole</a:t>
            </a:r>
          </a:p>
          <a:p>
            <a:pPr>
              <a:spcBef>
                <a:spcPts val="430"/>
              </a:spcBef>
              <a:tabLst>
                <a:tab pos="0" algn="l"/>
                <a:tab pos="426738" algn="l"/>
                <a:tab pos="856512" algn="l"/>
                <a:tab pos="1286288" algn="l"/>
                <a:tab pos="1716062" algn="l"/>
                <a:tab pos="2145837" algn="l"/>
                <a:tab pos="2575611" algn="l"/>
                <a:tab pos="3005387" algn="l"/>
                <a:tab pos="3435162" algn="l"/>
                <a:tab pos="3864938" algn="l"/>
                <a:tab pos="4294712" algn="l"/>
                <a:tab pos="4722967" algn="l"/>
                <a:tab pos="5154261" algn="l"/>
                <a:tab pos="5584036" algn="l"/>
                <a:tab pos="6012292" algn="l"/>
                <a:tab pos="6443587" algn="l"/>
                <a:tab pos="6873361" algn="l"/>
                <a:tab pos="7301617" algn="l"/>
                <a:tab pos="7732910" algn="l"/>
                <a:tab pos="8162685" algn="l"/>
                <a:tab pos="8590942" algn="l"/>
              </a:tabLst>
            </a:pPr>
            <a:endParaRPr lang="fr-FR" altLang="fr-FR" dirty="0" smtClean="0">
              <a:latin typeface="Times New Roman" pitchFamily="18" charset="0"/>
              <a:ea typeface="SimSun" pitchFamily="2" charset="-122"/>
            </a:endParaRPr>
          </a:p>
          <a:p>
            <a:pPr>
              <a:spcBef>
                <a:spcPts val="430"/>
              </a:spcBef>
              <a:tabLst>
                <a:tab pos="0" algn="l"/>
                <a:tab pos="426738" algn="l"/>
                <a:tab pos="856512" algn="l"/>
                <a:tab pos="1286288" algn="l"/>
                <a:tab pos="1716062" algn="l"/>
                <a:tab pos="2145837" algn="l"/>
                <a:tab pos="2575611" algn="l"/>
                <a:tab pos="3005387" algn="l"/>
                <a:tab pos="3435162" algn="l"/>
                <a:tab pos="3864938" algn="l"/>
                <a:tab pos="4294712" algn="l"/>
                <a:tab pos="4722967" algn="l"/>
                <a:tab pos="5154261" algn="l"/>
                <a:tab pos="5584036" algn="l"/>
                <a:tab pos="6012292" algn="l"/>
                <a:tab pos="6443587" algn="l"/>
                <a:tab pos="6873361" algn="l"/>
                <a:tab pos="7301617" algn="l"/>
                <a:tab pos="7732910" algn="l"/>
                <a:tab pos="8162685" algn="l"/>
                <a:tab pos="8590942" algn="l"/>
              </a:tabLst>
            </a:pPr>
            <a:r>
              <a:rPr lang="fr-FR" altLang="fr-FR" dirty="0" smtClean="0">
                <a:latin typeface="Times New Roman" pitchFamily="18" charset="0"/>
                <a:ea typeface="SimSun" pitchFamily="2" charset="-122"/>
              </a:rPr>
              <a:t>Ex sur la participation : la famille est le lieu de sociabilité le</a:t>
            </a:r>
            <a:r>
              <a:rPr lang="fr-FR" altLang="fr-FR" baseline="0" dirty="0" smtClean="0">
                <a:latin typeface="Times New Roman" pitchFamily="18" charset="0"/>
                <a:ea typeface="SimSun" pitchFamily="2" charset="-122"/>
              </a:rPr>
              <a:t> plus important (décroche avec l’idée d’une Métropole très participative)</a:t>
            </a:r>
          </a:p>
          <a:p>
            <a:pPr>
              <a:spcBef>
                <a:spcPts val="430"/>
              </a:spcBef>
              <a:tabLst>
                <a:tab pos="0" algn="l"/>
                <a:tab pos="426738" algn="l"/>
                <a:tab pos="856512" algn="l"/>
                <a:tab pos="1286288" algn="l"/>
                <a:tab pos="1716062" algn="l"/>
                <a:tab pos="2145837" algn="l"/>
                <a:tab pos="2575611" algn="l"/>
                <a:tab pos="3005387" algn="l"/>
                <a:tab pos="3435162" algn="l"/>
                <a:tab pos="3864938" algn="l"/>
                <a:tab pos="4294712" algn="l"/>
                <a:tab pos="4722967" algn="l"/>
                <a:tab pos="5154261" algn="l"/>
                <a:tab pos="5584036" algn="l"/>
                <a:tab pos="6012292" algn="l"/>
                <a:tab pos="6443587" algn="l"/>
                <a:tab pos="6873361" algn="l"/>
                <a:tab pos="7301617" algn="l"/>
                <a:tab pos="7732910" algn="l"/>
                <a:tab pos="8162685" algn="l"/>
                <a:tab pos="8590942" algn="l"/>
              </a:tabLst>
            </a:pPr>
            <a:r>
              <a:rPr lang="fr-FR" altLang="fr-FR" baseline="0" dirty="0" err="1" smtClean="0">
                <a:latin typeface="Times New Roman" pitchFamily="18" charset="0"/>
                <a:ea typeface="SimSun" pitchFamily="2" charset="-122"/>
              </a:rPr>
              <a:t>Ibest</a:t>
            </a:r>
            <a:r>
              <a:rPr lang="fr-FR" altLang="fr-FR" baseline="0" dirty="0" smtClean="0">
                <a:latin typeface="Times New Roman" pitchFamily="18" charset="0"/>
                <a:ea typeface="SimSun" pitchFamily="2" charset="-122"/>
              </a:rPr>
              <a:t> a démontré que le réseau social et tout ce qui favorise le lien social est très important pour les gens, alors que en cas de coupe budgétaire ce sont les budgets culture ou soutien aux associations qui vont sauter en premier – un argument en plus pour peser dans la balance et démontrer l’intérêt de telle ou telle politique // action.</a:t>
            </a:r>
            <a:endParaRPr lang="fr-FR" altLang="fr-FR" dirty="0" smtClean="0">
              <a:latin typeface="Times New Roman" pitchFamily="18" charset="0"/>
              <a:ea typeface="SimSun"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rgbClr val="000000"/>
                </a:solidFill>
              </a:rPr>
              <a:t>création de données nouvelles sur le capital social, le lien à la nature / montagne et à l’environnement, etc. </a:t>
            </a:r>
          </a:p>
          <a:p>
            <a:endParaRPr lang="fr-FR" dirty="0"/>
          </a:p>
        </p:txBody>
      </p:sp>
      <p:sp>
        <p:nvSpPr>
          <p:cNvPr id="4" name="Espace réservé du numéro de diapositive 3"/>
          <p:cNvSpPr>
            <a:spLocks noGrp="1"/>
          </p:cNvSpPr>
          <p:nvPr>
            <p:ph type="sldNum" sz="quarter" idx="10"/>
          </p:nvPr>
        </p:nvSpPr>
        <p:spPr/>
        <p:txBody>
          <a:bodyPr/>
          <a:lstStyle/>
          <a:p>
            <a:fld id="{181C4F79-2E6C-40EF-A76C-DEE81E1104E1}" type="slidenum">
              <a:rPr lang="fr-FR" smtClean="0"/>
              <a:t>7</a:t>
            </a:fld>
            <a:endParaRPr lang="fr-FR"/>
          </a:p>
        </p:txBody>
      </p:sp>
    </p:spTree>
    <p:extLst>
      <p:ext uri="{BB962C8B-B14F-4D97-AF65-F5344CB8AC3E}">
        <p14:creationId xmlns:p14="http://schemas.microsoft.com/office/powerpoint/2010/main" val="1583983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lvl="1" algn="just"/>
            <a:r>
              <a:rPr lang="fr-FR" sz="2000" dirty="0" smtClean="0">
                <a:solidFill>
                  <a:srgbClr val="000000"/>
                </a:solidFill>
              </a:rPr>
              <a:t>+ données réunies dans une même enquête (corrélations, zooms, profils, etc.)</a:t>
            </a:r>
          </a:p>
          <a:p>
            <a:endParaRPr lang="fr-FR" dirty="0"/>
          </a:p>
        </p:txBody>
      </p:sp>
      <p:sp>
        <p:nvSpPr>
          <p:cNvPr id="4" name="Espace réservé du numéro de diapositive 3"/>
          <p:cNvSpPr>
            <a:spLocks noGrp="1"/>
          </p:cNvSpPr>
          <p:nvPr>
            <p:ph type="sldNum" sz="quarter" idx="10"/>
          </p:nvPr>
        </p:nvSpPr>
        <p:spPr/>
        <p:txBody>
          <a:bodyPr/>
          <a:lstStyle/>
          <a:p>
            <a:fld id="{69E0D2FA-3350-464D-9383-B408180AB60D}" type="slidenum">
              <a:rPr lang="fr-FR" smtClean="0"/>
              <a:t>9</a:t>
            </a:fld>
            <a:endParaRPr lang="fr-FR" dirty="0"/>
          </a:p>
        </p:txBody>
      </p:sp>
    </p:spTree>
    <p:extLst>
      <p:ext uri="{BB962C8B-B14F-4D97-AF65-F5344CB8AC3E}">
        <p14:creationId xmlns:p14="http://schemas.microsoft.com/office/powerpoint/2010/main" val="3733873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189981" y="878867"/>
            <a:ext cx="4478040" cy="3164499"/>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1423" tIns="45711" rIns="91423" bIns="45711" anchor="ctr"/>
          <a:lstStyle>
            <a:lvl1pPr defTabSz="447675"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1pPr>
            <a:lvl2pPr defTabSz="447675"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2pPr>
            <a:lvl3pPr defTabSz="447675"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3pPr>
            <a:lvl4pPr defTabSz="447675"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4pPr>
            <a:lvl5pPr defTabSz="447675"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5pPr>
            <a:lvl6pPr marL="2514600" indent="-228600" defTabSz="447675"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6pPr>
            <a:lvl7pPr marL="2971800" indent="-228600" defTabSz="447675"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7pPr>
            <a:lvl8pPr marL="3429000" indent="-228600" defTabSz="447675"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8pPr>
            <a:lvl9pPr marL="3886200" indent="-228600" defTabSz="447675"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9pPr>
          </a:lstStyle>
          <a:p>
            <a:pPr eaLnBrk="1" fontAlgn="base">
              <a:lnSpc>
                <a:spcPct val="93000"/>
              </a:lnSpc>
              <a:spcBef>
                <a:spcPct val="0"/>
              </a:spcBef>
              <a:spcAft>
                <a:spcPct val="0"/>
              </a:spcAft>
            </a:pPr>
            <a:endParaRPr lang="fr-FR" altLang="fr-FR" sz="1800">
              <a:solidFill>
                <a:srgbClr val="FFFFFF"/>
              </a:solidFill>
              <a:latin typeface="Arial" pitchFamily="34" charset="0"/>
              <a:ea typeface="Arial Unicode MS" pitchFamily="34" charset="-128"/>
              <a:cs typeface="Arial Unicode MS" pitchFamily="34" charset="-128"/>
            </a:endParaRPr>
          </a:p>
        </p:txBody>
      </p:sp>
      <p:sp>
        <p:nvSpPr>
          <p:cNvPr id="27651" name="Text Box 3"/>
          <p:cNvSpPr>
            <a:spLocks noGrp="1" noChangeArrowheads="1"/>
          </p:cNvSpPr>
          <p:nvPr>
            <p:ph type="body"/>
          </p:nvPr>
        </p:nvSpPr>
        <p:spPr>
          <a:xfrm>
            <a:off x="1061856" y="4350458"/>
            <a:ext cx="4697457" cy="4256865"/>
          </a:xfrm>
          <a:noFill/>
          <a:extLst>
            <a:ext uri="{91240B29-F687-4F45-9708-019B960494DF}">
              <a14:hiddenLine xmlns:a14="http://schemas.microsoft.com/office/drawing/2010/main" w="9525">
                <a:solidFill>
                  <a:srgbClr val="000000"/>
                </a:solidFill>
                <a:miter lim="800000"/>
                <a:headEnd/>
                <a:tailEnd/>
              </a14:hiddenLine>
            </a:ext>
          </a:extLst>
        </p:spPr>
        <p:txBody>
          <a:bodyPr/>
          <a:lstStyle/>
          <a:p>
            <a:pPr>
              <a:spcBef>
                <a:spcPts val="450"/>
              </a:spcBef>
              <a:tabLst>
                <a:tab pos="0" algn="l"/>
                <a:tab pos="446052" algn="l"/>
                <a:tab pos="895277" algn="l"/>
                <a:tab pos="1344504" algn="l"/>
                <a:tab pos="1793729" algn="l"/>
                <a:tab pos="2242955" algn="l"/>
                <a:tab pos="2692181" algn="l"/>
                <a:tab pos="3141408" algn="l"/>
                <a:tab pos="3590633" algn="l"/>
                <a:tab pos="4039860" algn="l"/>
                <a:tab pos="4489085" algn="l"/>
                <a:tab pos="4936723" algn="l"/>
                <a:tab pos="5387537" algn="l"/>
                <a:tab pos="5836763" algn="l"/>
                <a:tab pos="6284402" algn="l"/>
                <a:tab pos="6735216" algn="l"/>
                <a:tab pos="7184441" algn="l"/>
                <a:tab pos="7632079" algn="l"/>
                <a:tab pos="8082893" algn="l"/>
                <a:tab pos="8532119" algn="l"/>
                <a:tab pos="8979758" algn="l"/>
              </a:tabLst>
            </a:pPr>
            <a:endParaRPr lang="fr-FR" altLang="fr-FR" dirty="0" smtClean="0">
              <a:latin typeface="Times New Roman" pitchFamily="18" charset="0"/>
              <a:ea typeface="SimSun"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844083">
              <a:defRPr/>
            </a:pPr>
            <a:r>
              <a:rPr lang="fr-FR" b="1" baseline="0" dirty="0" smtClean="0"/>
              <a:t>L’environnement naturel </a:t>
            </a:r>
            <a:r>
              <a:rPr lang="fr-FR" baseline="0" dirty="0" smtClean="0"/>
              <a:t>: L’objectif est vraiment de pouvoir le voir au niveau de la qualité d’usage de l’aspect environnemental du </a:t>
            </a:r>
            <a:r>
              <a:rPr lang="fr-FR" baseline="0" dirty="0" err="1" smtClean="0"/>
              <a:t>projt</a:t>
            </a:r>
            <a:r>
              <a:rPr lang="fr-FR" baseline="0" dirty="0" smtClean="0"/>
              <a:t>…</a:t>
            </a:r>
          </a:p>
          <a:p>
            <a:pPr defTabSz="844083">
              <a:defRPr/>
            </a:pPr>
            <a:r>
              <a:rPr lang="fr-FR" baseline="0" dirty="0" smtClean="0"/>
              <a:t>le projet est-il bon pour la nature et favorise-t-il le contact des habitants avec la nature… pas seulement la nature en « cage » pour être vu de l’extérieur mais importance de l’expérience et du contact avec la nature… les 2 faces sont nécessaires… Pas seulement sir les espaces verts préserve ou favorise la biodiversité mais est-ce qu’elle permet un ressourcement et un mieux être des habitants ?</a:t>
            </a:r>
          </a:p>
          <a:p>
            <a:endParaRPr lang="fr-FR" dirty="0"/>
          </a:p>
        </p:txBody>
      </p:sp>
      <p:sp>
        <p:nvSpPr>
          <p:cNvPr id="4" name="Espace réservé du numéro de diapositive 3"/>
          <p:cNvSpPr>
            <a:spLocks noGrp="1"/>
          </p:cNvSpPr>
          <p:nvPr>
            <p:ph type="sldNum" sz="quarter" idx="10"/>
          </p:nvPr>
        </p:nvSpPr>
        <p:spPr/>
        <p:txBody>
          <a:bodyPr/>
          <a:lstStyle/>
          <a:p>
            <a:fld id="{10181981-4779-47E3-9E02-88E835A28D19}" type="slidenum">
              <a:rPr lang="fr-FR" smtClean="0"/>
              <a:t>12</a:t>
            </a:fld>
            <a:endParaRPr lang="fr-FR"/>
          </a:p>
        </p:txBody>
      </p:sp>
    </p:spTree>
    <p:extLst>
      <p:ext uri="{BB962C8B-B14F-4D97-AF65-F5344CB8AC3E}">
        <p14:creationId xmlns:p14="http://schemas.microsoft.com/office/powerpoint/2010/main" val="2933095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844083">
              <a:defRPr/>
            </a:pPr>
            <a:r>
              <a:rPr lang="fr-FR" b="1" baseline="0" dirty="0" smtClean="0"/>
              <a:t>Temps et rythmes de vie </a:t>
            </a:r>
            <a:r>
              <a:rPr lang="fr-FR" baseline="0" dirty="0" smtClean="0"/>
              <a:t>: comment est vécu le temps du chantier? Le temps de construction ou de rénovation du quartier ? Soit pour les habitants périphériques au futur quartier, soit pour les habitants du quartier…?  Quel aménagement de zones qui peuvent être utilisées dès le départ… des bénéfices directs… et permet de poser la question du bien-être de ceux qui sont impactés par le projet mais n’en sont pas bénéficiaires nécessairement…</a:t>
            </a:r>
          </a:p>
          <a:p>
            <a:endParaRPr lang="fr-FR" dirty="0"/>
          </a:p>
        </p:txBody>
      </p:sp>
      <p:sp>
        <p:nvSpPr>
          <p:cNvPr id="4" name="Espace réservé du numéro de diapositive 3"/>
          <p:cNvSpPr>
            <a:spLocks noGrp="1"/>
          </p:cNvSpPr>
          <p:nvPr>
            <p:ph type="sldNum" sz="quarter" idx="10"/>
          </p:nvPr>
        </p:nvSpPr>
        <p:spPr/>
        <p:txBody>
          <a:bodyPr/>
          <a:lstStyle/>
          <a:p>
            <a:fld id="{10181981-4779-47E3-9E02-88E835A28D19}" type="slidenum">
              <a:rPr lang="fr-FR" smtClean="0"/>
              <a:t>13</a:t>
            </a:fld>
            <a:endParaRPr lang="fr-FR"/>
          </a:p>
        </p:txBody>
      </p:sp>
    </p:spTree>
    <p:extLst>
      <p:ext uri="{BB962C8B-B14F-4D97-AF65-F5344CB8AC3E}">
        <p14:creationId xmlns:p14="http://schemas.microsoft.com/office/powerpoint/2010/main" val="3407581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bien-être, la soutenabilité, le bonheur, la cohésion sociale, la solidarité sont des buts, des caps.</a:t>
            </a:r>
            <a:r>
              <a:rPr lang="fr-FR" baseline="0" dirty="0" smtClean="0"/>
              <a:t> Les définir collectivement permet de donner une direction. </a:t>
            </a:r>
          </a:p>
          <a:p>
            <a:r>
              <a:rPr lang="fr-FR" baseline="0" dirty="0" smtClean="0"/>
              <a:t>Interroger l’utilité sociale ou l’impact social c’est interroger en quoi mon action a contribué à ce but. </a:t>
            </a:r>
            <a:endParaRPr lang="fr-FR" dirty="0"/>
          </a:p>
        </p:txBody>
      </p:sp>
      <p:sp>
        <p:nvSpPr>
          <p:cNvPr id="4" name="Espace réservé du numéro de diapositive 3"/>
          <p:cNvSpPr>
            <a:spLocks noGrp="1"/>
          </p:cNvSpPr>
          <p:nvPr>
            <p:ph type="sldNum" sz="quarter" idx="10"/>
          </p:nvPr>
        </p:nvSpPr>
        <p:spPr/>
        <p:txBody>
          <a:bodyPr/>
          <a:lstStyle/>
          <a:p>
            <a:fld id="{181C4F79-2E6C-40EF-A76C-DEE81E1104E1}" type="slidenum">
              <a:rPr lang="fr-FR" smtClean="0"/>
              <a:t>14</a:t>
            </a:fld>
            <a:endParaRPr lang="fr-FR"/>
          </a:p>
        </p:txBody>
      </p:sp>
    </p:spTree>
    <p:extLst>
      <p:ext uri="{BB962C8B-B14F-4D97-AF65-F5344CB8AC3E}">
        <p14:creationId xmlns:p14="http://schemas.microsoft.com/office/powerpoint/2010/main" val="29252805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uverture">
    <p:spTree>
      <p:nvGrpSpPr>
        <p:cNvPr id="1" name=""/>
        <p:cNvGrpSpPr/>
        <p:nvPr/>
      </p:nvGrpSpPr>
      <p:grpSpPr>
        <a:xfrm>
          <a:off x="0" y="0"/>
          <a:ext cx="0" cy="0"/>
          <a:chOff x="0" y="0"/>
          <a:chExt cx="0" cy="0"/>
        </a:xfrm>
      </p:grpSpPr>
      <p:sp>
        <p:nvSpPr>
          <p:cNvPr id="7" name="Rectangle 6"/>
          <p:cNvSpPr/>
          <p:nvPr userDrawn="1"/>
        </p:nvSpPr>
        <p:spPr>
          <a:xfrm>
            <a:off x="0" y="1"/>
            <a:ext cx="9143999" cy="6965342"/>
          </a:xfrm>
          <a:prstGeom prst="rect">
            <a:avLst/>
          </a:prstGeom>
          <a:solidFill>
            <a:schemeClr val="accent1"/>
          </a:solidFill>
          <a:ln w="187325" cap="flat" cmpd="sng">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800" y="2130425"/>
            <a:ext cx="7772400" cy="1470025"/>
          </a:xfrm>
          <a:prstGeom prst="rect">
            <a:avLst/>
          </a:prstGeom>
        </p:spPr>
        <p:txBody>
          <a:bodyPr anchor="b" anchorCtr="0"/>
          <a:lstStyle>
            <a:lvl1pPr>
              <a:defRPr sz="6000" baseline="0"/>
            </a:lvl1pPr>
          </a:lstStyle>
          <a:p>
            <a:r>
              <a:rPr lang="fr-FR" dirty="0" smtClean="0"/>
              <a:t>TITRE DU DIAPORAMA</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Eventuel sous titre de présentation</a:t>
            </a:r>
            <a:endParaRPr lang="en-US" dirty="0"/>
          </a:p>
        </p:txBody>
      </p:sp>
      <p:pic>
        <p:nvPicPr>
          <p:cNvPr id="8" name="Picture 2" descr="Logo-Metro-print-Fond-blanc-PDF.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759" y="1377"/>
            <a:ext cx="1300004" cy="1300004"/>
          </a:xfrm>
          <a:prstGeom prst="rect">
            <a:avLst/>
          </a:prstGeom>
        </p:spPr>
      </p:pic>
      <p:cxnSp>
        <p:nvCxnSpPr>
          <p:cNvPr id="9" name="Connecteur droit 8"/>
          <p:cNvCxnSpPr/>
          <p:nvPr userDrawn="1"/>
        </p:nvCxnSpPr>
        <p:spPr>
          <a:xfrm>
            <a:off x="1657762" y="3797561"/>
            <a:ext cx="5796000" cy="0"/>
          </a:xfrm>
          <a:prstGeom prst="line">
            <a:avLst/>
          </a:prstGeom>
          <a:ln w="57150">
            <a:solidFill>
              <a:srgbClr val="FDFDFD"/>
            </a:solidFill>
          </a:ln>
          <a:effectLst/>
        </p:spPr>
        <p:style>
          <a:lnRef idx="2">
            <a:schemeClr val="accent1"/>
          </a:lnRef>
          <a:fillRef idx="0">
            <a:schemeClr val="accent1"/>
          </a:fillRef>
          <a:effectRef idx="1">
            <a:schemeClr val="accent1"/>
          </a:effectRef>
          <a:fontRef idx="minor">
            <a:schemeClr val="tx1"/>
          </a:fontRef>
        </p:style>
      </p:cxnSp>
      <p:sp>
        <p:nvSpPr>
          <p:cNvPr id="10"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79389D-14E8-4EF7-90FA-06933BCCB5FE}" type="datetime1">
              <a:rPr lang="fr-FR" smtClean="0"/>
              <a:t>07/02/2020</a:t>
            </a:fld>
            <a:endParaRPr lang="en-US"/>
          </a:p>
        </p:txBody>
      </p:sp>
    </p:spTree>
    <p:extLst>
      <p:ext uri="{BB962C8B-B14F-4D97-AF65-F5344CB8AC3E}">
        <p14:creationId xmlns:p14="http://schemas.microsoft.com/office/powerpoint/2010/main" val="27533735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itation">
    <p:spTree>
      <p:nvGrpSpPr>
        <p:cNvPr id="1" name=""/>
        <p:cNvGrpSpPr/>
        <p:nvPr/>
      </p:nvGrpSpPr>
      <p:grpSpPr>
        <a:xfrm>
          <a:off x="0" y="0"/>
          <a:ext cx="0" cy="0"/>
          <a:chOff x="0" y="0"/>
          <a:chExt cx="0" cy="0"/>
        </a:xfrm>
      </p:grpSpPr>
      <p:sp>
        <p:nvSpPr>
          <p:cNvPr id="5" name="Rectangle 4"/>
          <p:cNvSpPr/>
          <p:nvPr userDrawn="1"/>
        </p:nvSpPr>
        <p:spPr>
          <a:xfrm>
            <a:off x="-203200" y="-228600"/>
            <a:ext cx="9753600" cy="74422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1"/>
          </p:nvPr>
        </p:nvSpPr>
        <p:spPr/>
        <p:txBody>
          <a:bodyPr/>
          <a:lstStyle/>
          <a:p>
            <a:fld id="{81D5EA83-93EF-7C47-83E5-EC4E80D28D49}" type="slidenum">
              <a:rPr lang="en-US" smtClean="0"/>
              <a:t>‹N°›</a:t>
            </a:fld>
            <a:endParaRPr lang="en-US"/>
          </a:p>
        </p:txBody>
      </p:sp>
      <p:sp>
        <p:nvSpPr>
          <p:cNvPr id="6" name="Shape 285"/>
          <p:cNvSpPr txBox="1"/>
          <p:nvPr userDrawn="1"/>
        </p:nvSpPr>
        <p:spPr>
          <a:xfrm>
            <a:off x="3593400" y="-190581"/>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600" b="1" dirty="0">
                <a:solidFill>
                  <a:srgbClr val="FFFFFF"/>
                </a:solidFill>
                <a:latin typeface="Arial Black" panose="020B0A04020102020204" pitchFamily="34" charset="0"/>
                <a:ea typeface="Muli"/>
                <a:cs typeface="Muli"/>
                <a:sym typeface="Muli"/>
              </a:rPr>
              <a:t>“</a:t>
            </a:r>
            <a:endParaRPr sz="16600" b="1" dirty="0">
              <a:solidFill>
                <a:srgbClr val="FFFFFF"/>
              </a:solidFill>
              <a:latin typeface="Arial Black" panose="020B0A04020102020204" pitchFamily="34" charset="0"/>
              <a:ea typeface="Muli"/>
              <a:cs typeface="Muli"/>
              <a:sym typeface="Muli"/>
            </a:endParaRPr>
          </a:p>
        </p:txBody>
      </p:sp>
      <p:sp>
        <p:nvSpPr>
          <p:cNvPr id="7" name="Rectangle 6"/>
          <p:cNvSpPr/>
          <p:nvPr userDrawn="1"/>
        </p:nvSpPr>
        <p:spPr>
          <a:xfrm>
            <a:off x="686500" y="1390650"/>
            <a:ext cx="7924800" cy="4603750"/>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Shape 286"/>
          <p:cNvSpPr txBox="1">
            <a:spLocks noGrp="1"/>
          </p:cNvSpPr>
          <p:nvPr>
            <p:ph type="body" idx="1"/>
          </p:nvPr>
        </p:nvSpPr>
        <p:spPr>
          <a:xfrm>
            <a:off x="1190863" y="1846150"/>
            <a:ext cx="6916075" cy="3692750"/>
          </a:xfrm>
          <a:prstGeom prst="rect">
            <a:avLst/>
          </a:prstGeom>
        </p:spPr>
        <p:txBody>
          <a:bodyPr spcFirstLastPara="1" wrap="square" lIns="91425" tIns="91425" rIns="91425" bIns="91425" anchor="ctr" anchorCtr="0"/>
          <a:lstStyle>
            <a:lvl1pPr marL="76200" lvl="0" indent="0" algn="ctr" rtl="0">
              <a:spcBef>
                <a:spcPts val="600"/>
              </a:spcBef>
              <a:spcAft>
                <a:spcPts val="0"/>
              </a:spcAft>
              <a:buSzPts val="2400"/>
              <a:buNone/>
              <a:defRPr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81000" algn="ctr" rtl="0">
              <a:spcBef>
                <a:spcPts val="0"/>
              </a:spcBef>
              <a:spcAft>
                <a:spcPts val="0"/>
              </a:spcAft>
              <a:buSzPts val="2400"/>
              <a:buChar char="▫"/>
              <a:defRPr i="1"/>
            </a:lvl4pPr>
            <a:lvl5pPr marL="2286000" lvl="4" indent="-381000" algn="ctr" rtl="0">
              <a:spcBef>
                <a:spcPts val="0"/>
              </a:spcBef>
              <a:spcAft>
                <a:spcPts val="0"/>
              </a:spcAft>
              <a:buSzPts val="2400"/>
              <a:buChar char="▫"/>
              <a:defRPr i="1"/>
            </a:lvl5pPr>
            <a:lvl6pPr marL="2743200" lvl="5" indent="-381000" algn="ctr" rtl="0">
              <a:spcBef>
                <a:spcPts val="0"/>
              </a:spcBef>
              <a:spcAft>
                <a:spcPts val="0"/>
              </a:spcAft>
              <a:buSzPts val="2400"/>
              <a:buChar char="▫"/>
              <a:defRPr i="1"/>
            </a:lvl6pPr>
            <a:lvl7pPr marL="3200400" lvl="6" indent="-381000" algn="ctr" rtl="0">
              <a:spcBef>
                <a:spcPts val="0"/>
              </a:spcBef>
              <a:spcAft>
                <a:spcPts val="0"/>
              </a:spcAft>
              <a:buSzPts val="2400"/>
              <a:buChar char="▫"/>
              <a:defRPr i="1"/>
            </a:lvl7pPr>
            <a:lvl8pPr marL="3657600" lvl="7" indent="-381000" algn="ctr" rtl="0">
              <a:spcBef>
                <a:spcPts val="0"/>
              </a:spcBef>
              <a:spcAft>
                <a:spcPts val="0"/>
              </a:spcAft>
              <a:buSzPts val="2400"/>
              <a:buChar char="▫"/>
              <a:defRPr i="1"/>
            </a:lvl8pPr>
            <a:lvl9pPr marL="4114800" lvl="8" indent="-381000" algn="ctr" rtl="0">
              <a:spcBef>
                <a:spcPts val="0"/>
              </a:spcBef>
              <a:spcAft>
                <a:spcPts val="0"/>
              </a:spcAft>
              <a:buSzPts val="2400"/>
              <a:buChar char="▫"/>
              <a:defRPr i="1"/>
            </a:lvl9pPr>
          </a:lstStyle>
          <a:p>
            <a:pPr lvl="0"/>
            <a:r>
              <a:rPr lang="fr-FR" smtClean="0"/>
              <a:t>Modifiez les styles du texte du masque</a:t>
            </a:r>
          </a:p>
        </p:txBody>
      </p:sp>
    </p:spTree>
    <p:extLst>
      <p:ext uri="{BB962C8B-B14F-4D97-AF65-F5344CB8AC3E}">
        <p14:creationId xmlns:p14="http://schemas.microsoft.com/office/powerpoint/2010/main" val="3176604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quip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074DAC12-D5F5-4620-AB95-C40735A698A4}" type="datetime1">
              <a:rPr lang="fr-FR" smtClean="0"/>
              <a:t>07/02/2020</a:t>
            </a:fld>
            <a:endParaRPr lang="en-US"/>
          </a:p>
        </p:txBody>
      </p:sp>
      <p:sp>
        <p:nvSpPr>
          <p:cNvPr id="4" name="Espace réservé du numéro de diapositive 3"/>
          <p:cNvSpPr>
            <a:spLocks noGrp="1"/>
          </p:cNvSpPr>
          <p:nvPr>
            <p:ph type="sldNum" sz="quarter" idx="11"/>
          </p:nvPr>
        </p:nvSpPr>
        <p:spPr/>
        <p:txBody>
          <a:bodyPr/>
          <a:lstStyle/>
          <a:p>
            <a:fld id="{81D5EA83-93EF-7C47-83E5-EC4E80D28D49}" type="slidenum">
              <a:rPr lang="en-US" smtClean="0"/>
              <a:t>‹N°›</a:t>
            </a:fld>
            <a:endParaRPr lang="en-US"/>
          </a:p>
        </p:txBody>
      </p:sp>
      <p:sp>
        <p:nvSpPr>
          <p:cNvPr id="5" name="Title 1"/>
          <p:cNvSpPr>
            <a:spLocks noGrp="1"/>
          </p:cNvSpPr>
          <p:nvPr>
            <p:ph type="title" hasCustomPrompt="1"/>
          </p:nvPr>
        </p:nvSpPr>
        <p:spPr>
          <a:xfrm>
            <a:off x="1900362" y="188686"/>
            <a:ext cx="6786438" cy="928914"/>
          </a:xfrm>
          <a:prstGeom prst="rect">
            <a:avLst/>
          </a:prstGeom>
        </p:spPr>
        <p:txBody>
          <a:bodyPr anchor="b" anchorCtr="0">
            <a:normAutofit/>
          </a:bodyPr>
          <a:lstStyle>
            <a:lvl1pPr>
              <a:defRPr sz="2800" b="1" baseline="0"/>
            </a:lvl1pPr>
          </a:lstStyle>
          <a:p>
            <a:r>
              <a:rPr lang="fr-FR" dirty="0" smtClean="0"/>
              <a:t>TITRE DE DIAPOSITIVE</a:t>
            </a:r>
            <a:endParaRPr lang="en-US" dirty="0"/>
          </a:p>
        </p:txBody>
      </p:sp>
      <p:cxnSp>
        <p:nvCxnSpPr>
          <p:cNvPr id="6" name="Straight Connector 6"/>
          <p:cNvCxnSpPr/>
          <p:nvPr userDrawn="1"/>
        </p:nvCxnSpPr>
        <p:spPr>
          <a:xfrm>
            <a:off x="2846567" y="1104900"/>
            <a:ext cx="4607195" cy="0"/>
          </a:xfrm>
          <a:prstGeom prst="line">
            <a:avLst/>
          </a:prstGeom>
          <a:ln w="57150" cmpd="sng">
            <a:solidFill>
              <a:srgbClr val="FFF10B"/>
            </a:solidFill>
          </a:ln>
          <a:effectLst/>
        </p:spPr>
        <p:style>
          <a:lnRef idx="2">
            <a:schemeClr val="accent1"/>
          </a:lnRef>
          <a:fillRef idx="0">
            <a:schemeClr val="accent1"/>
          </a:fillRef>
          <a:effectRef idx="1">
            <a:schemeClr val="accent1"/>
          </a:effectRef>
          <a:fontRef idx="minor">
            <a:schemeClr val="tx1"/>
          </a:fontRef>
        </p:style>
      </p:cxnSp>
      <p:sp>
        <p:nvSpPr>
          <p:cNvPr id="7" name="Subtitle 2"/>
          <p:cNvSpPr>
            <a:spLocks noGrp="1"/>
          </p:cNvSpPr>
          <p:nvPr>
            <p:ph type="subTitle" idx="13" hasCustomPrompt="1"/>
          </p:nvPr>
        </p:nvSpPr>
        <p:spPr>
          <a:xfrm>
            <a:off x="1900362" y="1104900"/>
            <a:ext cx="6786438" cy="571500"/>
          </a:xfrm>
        </p:spPr>
        <p:txBody>
          <a:bodyPr>
            <a:normAutofit/>
          </a:bodyPr>
          <a:lstStyle>
            <a:lvl1pPr marL="0" indent="0" algn="ctr">
              <a:buNone/>
              <a:defRPr sz="2000"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Eventuel sous titre de présentation</a:t>
            </a:r>
            <a:endParaRPr lang="en-US" dirty="0"/>
          </a:p>
        </p:txBody>
      </p:sp>
      <p:sp>
        <p:nvSpPr>
          <p:cNvPr id="9" name="Espace réservé pour une image  8"/>
          <p:cNvSpPr>
            <a:spLocks noGrp="1"/>
          </p:cNvSpPr>
          <p:nvPr>
            <p:ph type="pic" sz="quarter" idx="14" hasCustomPrompt="1"/>
          </p:nvPr>
        </p:nvSpPr>
        <p:spPr>
          <a:xfrm>
            <a:off x="571500" y="2184400"/>
            <a:ext cx="1614667" cy="1613689"/>
          </a:xfrm>
          <a:prstGeom prst="ellipse">
            <a:avLst/>
          </a:prstGeom>
          <a:ln w="19050">
            <a:solidFill>
              <a:schemeClr val="accent1"/>
            </a:solidFill>
          </a:ln>
        </p:spPr>
        <p:txBody>
          <a:bodyPr>
            <a:normAutofit/>
          </a:bodyPr>
          <a:lstStyle>
            <a:lvl1pPr marL="53100" indent="0">
              <a:buNone/>
              <a:defRPr sz="2000"/>
            </a:lvl1pPr>
          </a:lstStyle>
          <a:p>
            <a:r>
              <a:rPr lang="fr-FR" dirty="0" smtClean="0"/>
              <a:t>Photo trombinoscope</a:t>
            </a:r>
            <a:endParaRPr lang="fr-FR" dirty="0"/>
          </a:p>
        </p:txBody>
      </p:sp>
      <p:sp>
        <p:nvSpPr>
          <p:cNvPr id="10" name="Espace réservé pour une image  8"/>
          <p:cNvSpPr>
            <a:spLocks noGrp="1"/>
          </p:cNvSpPr>
          <p:nvPr>
            <p:ph type="pic" sz="quarter" idx="15" hasCustomPrompt="1"/>
          </p:nvPr>
        </p:nvSpPr>
        <p:spPr>
          <a:xfrm>
            <a:off x="2659976" y="2184400"/>
            <a:ext cx="1614667" cy="1613689"/>
          </a:xfrm>
          <a:prstGeom prst="ellipse">
            <a:avLst/>
          </a:prstGeom>
          <a:ln w="19050">
            <a:solidFill>
              <a:schemeClr val="accent1"/>
            </a:solidFill>
          </a:ln>
        </p:spPr>
        <p:txBody>
          <a:bodyPr>
            <a:normAutofit/>
          </a:bodyPr>
          <a:lstStyle>
            <a:lvl1pPr marL="53100" indent="0">
              <a:buNone/>
              <a:defRPr sz="2000"/>
            </a:lvl1pPr>
          </a:lstStyle>
          <a:p>
            <a:r>
              <a:rPr lang="fr-FR" dirty="0" smtClean="0"/>
              <a:t>Photo trombinoscope</a:t>
            </a:r>
            <a:endParaRPr lang="fr-FR" dirty="0"/>
          </a:p>
        </p:txBody>
      </p:sp>
      <p:sp>
        <p:nvSpPr>
          <p:cNvPr id="11" name="Espace réservé pour une image  8"/>
          <p:cNvSpPr>
            <a:spLocks noGrp="1"/>
          </p:cNvSpPr>
          <p:nvPr>
            <p:ph type="pic" sz="quarter" idx="16" hasCustomPrompt="1"/>
          </p:nvPr>
        </p:nvSpPr>
        <p:spPr>
          <a:xfrm>
            <a:off x="4786552" y="2184400"/>
            <a:ext cx="1614667" cy="1613689"/>
          </a:xfrm>
          <a:prstGeom prst="ellipse">
            <a:avLst/>
          </a:prstGeom>
          <a:ln w="19050">
            <a:solidFill>
              <a:schemeClr val="accent1"/>
            </a:solidFill>
          </a:ln>
        </p:spPr>
        <p:txBody>
          <a:bodyPr>
            <a:normAutofit/>
          </a:bodyPr>
          <a:lstStyle>
            <a:lvl1pPr marL="53100" indent="0">
              <a:buNone/>
              <a:defRPr sz="2000"/>
            </a:lvl1pPr>
          </a:lstStyle>
          <a:p>
            <a:r>
              <a:rPr lang="fr-FR" dirty="0" smtClean="0"/>
              <a:t>Photo trombinoscope</a:t>
            </a:r>
            <a:endParaRPr lang="fr-FR" dirty="0"/>
          </a:p>
        </p:txBody>
      </p:sp>
      <p:sp>
        <p:nvSpPr>
          <p:cNvPr id="12" name="Espace réservé pour une image  8"/>
          <p:cNvSpPr>
            <a:spLocks noGrp="1"/>
          </p:cNvSpPr>
          <p:nvPr>
            <p:ph type="pic" sz="quarter" idx="17" hasCustomPrompt="1"/>
          </p:nvPr>
        </p:nvSpPr>
        <p:spPr>
          <a:xfrm>
            <a:off x="6900428" y="2197100"/>
            <a:ext cx="1614667" cy="1613689"/>
          </a:xfrm>
          <a:prstGeom prst="ellipse">
            <a:avLst/>
          </a:prstGeom>
          <a:ln w="19050">
            <a:solidFill>
              <a:schemeClr val="accent1"/>
            </a:solidFill>
          </a:ln>
        </p:spPr>
        <p:txBody>
          <a:bodyPr>
            <a:normAutofit/>
          </a:bodyPr>
          <a:lstStyle>
            <a:lvl1pPr marL="53100" indent="0">
              <a:buNone/>
              <a:defRPr sz="2000"/>
            </a:lvl1pPr>
          </a:lstStyle>
          <a:p>
            <a:r>
              <a:rPr lang="fr-FR" dirty="0" smtClean="0"/>
              <a:t>Photo trombinoscope</a:t>
            </a:r>
            <a:endParaRPr lang="fr-FR" dirty="0"/>
          </a:p>
        </p:txBody>
      </p:sp>
      <p:sp>
        <p:nvSpPr>
          <p:cNvPr id="14" name="Espace réservé du texte 13"/>
          <p:cNvSpPr>
            <a:spLocks noGrp="1"/>
          </p:cNvSpPr>
          <p:nvPr>
            <p:ph type="body" sz="quarter" idx="18" hasCustomPrompt="1"/>
          </p:nvPr>
        </p:nvSpPr>
        <p:spPr>
          <a:xfrm>
            <a:off x="401762" y="3949700"/>
            <a:ext cx="1943100" cy="635000"/>
          </a:xfrm>
        </p:spPr>
        <p:txBody>
          <a:bodyPr>
            <a:noAutofit/>
          </a:bodyPr>
          <a:lstStyle>
            <a:lvl1pPr marL="53100" indent="0" algn="ctr">
              <a:buNone/>
              <a:defRPr sz="1600" b="1" baseline="0"/>
            </a:lvl1pPr>
          </a:lstStyle>
          <a:p>
            <a:pPr lvl="0"/>
            <a:r>
              <a:rPr lang="fr-FR" dirty="0" smtClean="0"/>
              <a:t>Prénom Nom Poste…</a:t>
            </a:r>
            <a:endParaRPr lang="fr-FR" dirty="0"/>
          </a:p>
        </p:txBody>
      </p:sp>
      <p:sp>
        <p:nvSpPr>
          <p:cNvPr id="15" name="Espace réservé du texte 13"/>
          <p:cNvSpPr>
            <a:spLocks noGrp="1"/>
          </p:cNvSpPr>
          <p:nvPr>
            <p:ph type="body" sz="quarter" idx="19" hasCustomPrompt="1"/>
          </p:nvPr>
        </p:nvSpPr>
        <p:spPr>
          <a:xfrm>
            <a:off x="401762" y="4724400"/>
            <a:ext cx="1943100" cy="1473200"/>
          </a:xfrm>
        </p:spPr>
        <p:txBody>
          <a:bodyPr>
            <a:noAutofit/>
          </a:bodyPr>
          <a:lstStyle>
            <a:lvl1pPr marL="53100" indent="0" algn="ctr">
              <a:buNone/>
              <a:defRPr sz="1600" b="0" i="0" baseline="0"/>
            </a:lvl1pPr>
          </a:lstStyle>
          <a:p>
            <a:pPr lvl="0"/>
            <a:r>
              <a:rPr lang="fr-FR" dirty="0" smtClean="0"/>
              <a:t>Descriptif des missions, présentation…</a:t>
            </a:r>
            <a:endParaRPr lang="fr-FR" dirty="0"/>
          </a:p>
        </p:txBody>
      </p:sp>
      <p:sp>
        <p:nvSpPr>
          <p:cNvPr id="18" name="Espace réservé du texte 13"/>
          <p:cNvSpPr>
            <a:spLocks noGrp="1"/>
          </p:cNvSpPr>
          <p:nvPr>
            <p:ph type="body" sz="quarter" idx="20" hasCustomPrompt="1"/>
          </p:nvPr>
        </p:nvSpPr>
        <p:spPr>
          <a:xfrm>
            <a:off x="2497262" y="3962400"/>
            <a:ext cx="1943100" cy="635000"/>
          </a:xfrm>
        </p:spPr>
        <p:txBody>
          <a:bodyPr>
            <a:noAutofit/>
          </a:bodyPr>
          <a:lstStyle>
            <a:lvl1pPr marL="53100" marR="0" indent="0" algn="ctr" defTabSz="457200" rtl="0" eaLnBrk="1" fontAlgn="auto" latinLnBrk="0" hangingPunct="1">
              <a:lnSpc>
                <a:spcPct val="100000"/>
              </a:lnSpc>
              <a:spcBef>
                <a:spcPct val="20000"/>
              </a:spcBef>
              <a:spcAft>
                <a:spcPts val="0"/>
              </a:spcAft>
              <a:buClrTx/>
              <a:buSzTx/>
              <a:buFontTx/>
              <a:buNone/>
              <a:tabLst/>
              <a:defRPr sz="1600" b="1" baseline="0"/>
            </a:lvl1pPr>
          </a:lstStyle>
          <a:p>
            <a:pPr marL="53100" marR="0" lvl="0" indent="0" algn="ctr" defTabSz="457200" rtl="0" eaLnBrk="1" fontAlgn="auto" latinLnBrk="0" hangingPunct="1">
              <a:lnSpc>
                <a:spcPct val="100000"/>
              </a:lnSpc>
              <a:spcBef>
                <a:spcPct val="20000"/>
              </a:spcBef>
              <a:spcAft>
                <a:spcPts val="0"/>
              </a:spcAft>
              <a:buClrTx/>
              <a:buSzTx/>
              <a:buFontTx/>
              <a:buNone/>
              <a:tabLst/>
              <a:defRPr/>
            </a:pPr>
            <a:r>
              <a:rPr lang="fr-FR" dirty="0" smtClean="0"/>
              <a:t>Prénom Nom Poste…</a:t>
            </a:r>
          </a:p>
        </p:txBody>
      </p:sp>
      <p:sp>
        <p:nvSpPr>
          <p:cNvPr id="19" name="Espace réservé du texte 13"/>
          <p:cNvSpPr>
            <a:spLocks noGrp="1"/>
          </p:cNvSpPr>
          <p:nvPr>
            <p:ph type="body" sz="quarter" idx="21" hasCustomPrompt="1"/>
          </p:nvPr>
        </p:nvSpPr>
        <p:spPr>
          <a:xfrm>
            <a:off x="2497262" y="4737100"/>
            <a:ext cx="1943100" cy="1473200"/>
          </a:xfrm>
        </p:spPr>
        <p:txBody>
          <a:bodyPr>
            <a:noAutofit/>
          </a:bodyPr>
          <a:lstStyle>
            <a:lvl1pPr marL="53100" indent="0" algn="ctr">
              <a:buNone/>
              <a:defRPr sz="1600" b="0" i="0" baseline="0"/>
            </a:lvl1pPr>
          </a:lstStyle>
          <a:p>
            <a:pPr lvl="0"/>
            <a:r>
              <a:rPr lang="fr-FR" dirty="0" smtClean="0"/>
              <a:t>Descriptif des missions, présentation…</a:t>
            </a:r>
            <a:endParaRPr lang="fr-FR" dirty="0"/>
          </a:p>
        </p:txBody>
      </p:sp>
      <p:sp>
        <p:nvSpPr>
          <p:cNvPr id="20" name="Espace réservé du texte 13"/>
          <p:cNvSpPr>
            <a:spLocks noGrp="1"/>
          </p:cNvSpPr>
          <p:nvPr>
            <p:ph type="body" sz="quarter" idx="22" hasCustomPrompt="1"/>
          </p:nvPr>
        </p:nvSpPr>
        <p:spPr>
          <a:xfrm>
            <a:off x="4639828" y="3962400"/>
            <a:ext cx="1943100" cy="635000"/>
          </a:xfrm>
        </p:spPr>
        <p:txBody>
          <a:bodyPr>
            <a:noAutofit/>
          </a:bodyPr>
          <a:lstStyle>
            <a:lvl1pPr marL="53100" marR="0" indent="0" algn="ctr" defTabSz="457200" rtl="0" eaLnBrk="1" fontAlgn="auto" latinLnBrk="0" hangingPunct="1">
              <a:lnSpc>
                <a:spcPct val="100000"/>
              </a:lnSpc>
              <a:spcBef>
                <a:spcPct val="20000"/>
              </a:spcBef>
              <a:spcAft>
                <a:spcPts val="0"/>
              </a:spcAft>
              <a:buClrTx/>
              <a:buSzTx/>
              <a:buFontTx/>
              <a:buNone/>
              <a:tabLst/>
              <a:defRPr sz="1600" b="1" baseline="0"/>
            </a:lvl1pPr>
          </a:lstStyle>
          <a:p>
            <a:pPr marL="53100" marR="0" lvl="0" indent="0" algn="ctr" defTabSz="457200" rtl="0" eaLnBrk="1" fontAlgn="auto" latinLnBrk="0" hangingPunct="1">
              <a:lnSpc>
                <a:spcPct val="100000"/>
              </a:lnSpc>
              <a:spcBef>
                <a:spcPct val="20000"/>
              </a:spcBef>
              <a:spcAft>
                <a:spcPts val="0"/>
              </a:spcAft>
              <a:buClrTx/>
              <a:buSzTx/>
              <a:buFontTx/>
              <a:buNone/>
              <a:tabLst/>
              <a:defRPr/>
            </a:pPr>
            <a:r>
              <a:rPr lang="fr-FR" dirty="0" smtClean="0"/>
              <a:t>Prénom Nom Poste…</a:t>
            </a:r>
          </a:p>
        </p:txBody>
      </p:sp>
      <p:sp>
        <p:nvSpPr>
          <p:cNvPr id="21" name="Espace réservé du texte 13"/>
          <p:cNvSpPr>
            <a:spLocks noGrp="1"/>
          </p:cNvSpPr>
          <p:nvPr>
            <p:ph type="body" sz="quarter" idx="23" hasCustomPrompt="1"/>
          </p:nvPr>
        </p:nvSpPr>
        <p:spPr>
          <a:xfrm>
            <a:off x="4639828" y="4737100"/>
            <a:ext cx="1943100" cy="1473200"/>
          </a:xfrm>
        </p:spPr>
        <p:txBody>
          <a:bodyPr>
            <a:noAutofit/>
          </a:bodyPr>
          <a:lstStyle>
            <a:lvl1pPr marL="53100" indent="0" algn="ctr">
              <a:buNone/>
              <a:defRPr sz="1600" b="0" i="0" baseline="0"/>
            </a:lvl1pPr>
          </a:lstStyle>
          <a:p>
            <a:pPr lvl="0"/>
            <a:r>
              <a:rPr lang="fr-FR" dirty="0" smtClean="0"/>
              <a:t>Descriptif des missions, présentation…</a:t>
            </a:r>
            <a:endParaRPr lang="fr-FR" dirty="0"/>
          </a:p>
        </p:txBody>
      </p:sp>
      <p:sp>
        <p:nvSpPr>
          <p:cNvPr id="22" name="Espace réservé du texte 13"/>
          <p:cNvSpPr>
            <a:spLocks noGrp="1"/>
          </p:cNvSpPr>
          <p:nvPr>
            <p:ph type="body" sz="quarter" idx="24" hasCustomPrompt="1"/>
          </p:nvPr>
        </p:nvSpPr>
        <p:spPr>
          <a:xfrm>
            <a:off x="6751762" y="3962400"/>
            <a:ext cx="1943100" cy="635000"/>
          </a:xfrm>
        </p:spPr>
        <p:txBody>
          <a:bodyPr>
            <a:noAutofit/>
          </a:bodyPr>
          <a:lstStyle>
            <a:lvl1pPr marL="53100" marR="0" indent="0" algn="ctr" defTabSz="457200" rtl="0" eaLnBrk="1" fontAlgn="auto" latinLnBrk="0" hangingPunct="1">
              <a:lnSpc>
                <a:spcPct val="100000"/>
              </a:lnSpc>
              <a:spcBef>
                <a:spcPct val="20000"/>
              </a:spcBef>
              <a:spcAft>
                <a:spcPts val="0"/>
              </a:spcAft>
              <a:buClrTx/>
              <a:buSzTx/>
              <a:buFontTx/>
              <a:buNone/>
              <a:tabLst/>
              <a:defRPr sz="1600" b="1" baseline="0"/>
            </a:lvl1pPr>
          </a:lstStyle>
          <a:p>
            <a:pPr marL="53100" marR="0" lvl="0" indent="0" algn="ctr" defTabSz="457200" rtl="0" eaLnBrk="1" fontAlgn="auto" latinLnBrk="0" hangingPunct="1">
              <a:lnSpc>
                <a:spcPct val="100000"/>
              </a:lnSpc>
              <a:spcBef>
                <a:spcPct val="20000"/>
              </a:spcBef>
              <a:spcAft>
                <a:spcPts val="0"/>
              </a:spcAft>
              <a:buClrTx/>
              <a:buSzTx/>
              <a:buFontTx/>
              <a:buNone/>
              <a:tabLst/>
              <a:defRPr/>
            </a:pPr>
            <a:r>
              <a:rPr lang="fr-FR" dirty="0" smtClean="0"/>
              <a:t>Prénom Nom Poste…</a:t>
            </a:r>
          </a:p>
        </p:txBody>
      </p:sp>
      <p:sp>
        <p:nvSpPr>
          <p:cNvPr id="23" name="Espace réservé du texte 13"/>
          <p:cNvSpPr>
            <a:spLocks noGrp="1"/>
          </p:cNvSpPr>
          <p:nvPr>
            <p:ph type="body" sz="quarter" idx="25" hasCustomPrompt="1"/>
          </p:nvPr>
        </p:nvSpPr>
        <p:spPr>
          <a:xfrm>
            <a:off x="6751762" y="4737100"/>
            <a:ext cx="1943100" cy="1473200"/>
          </a:xfrm>
        </p:spPr>
        <p:txBody>
          <a:bodyPr>
            <a:noAutofit/>
          </a:bodyPr>
          <a:lstStyle>
            <a:lvl1pPr marL="53100" indent="0" algn="ctr">
              <a:buNone/>
              <a:defRPr sz="1600" b="0" i="0" baseline="0"/>
            </a:lvl1pPr>
          </a:lstStyle>
          <a:p>
            <a:pPr lvl="0"/>
            <a:r>
              <a:rPr lang="fr-FR" dirty="0" smtClean="0"/>
              <a:t>Descriptif des missions, présentation…</a:t>
            </a:r>
            <a:endParaRPr lang="fr-FR" dirty="0"/>
          </a:p>
        </p:txBody>
      </p:sp>
      <p:sp>
        <p:nvSpPr>
          <p:cNvPr id="24" name="Espace réservé du texte 4"/>
          <p:cNvSpPr>
            <a:spLocks noGrp="1"/>
          </p:cNvSpPr>
          <p:nvPr>
            <p:ph type="body" sz="quarter" idx="26" hasCustomPrompt="1"/>
          </p:nvPr>
        </p:nvSpPr>
        <p:spPr>
          <a:xfrm>
            <a:off x="1619590" y="0"/>
            <a:ext cx="1226977" cy="981075"/>
          </a:xfrm>
        </p:spPr>
        <p:txBody>
          <a:bodyPr>
            <a:normAutofit/>
          </a:bodyPr>
          <a:lstStyle>
            <a:lvl1pPr marL="53100" indent="0">
              <a:buNone/>
              <a:defRPr sz="4800" b="1">
                <a:solidFill>
                  <a:schemeClr val="accent1"/>
                </a:solidFill>
              </a:defRPr>
            </a:lvl1pPr>
          </a:lstStyle>
          <a:p>
            <a:pPr lvl="0"/>
            <a:r>
              <a:rPr lang="fr-FR" dirty="0" smtClean="0"/>
              <a:t>1.A.</a:t>
            </a:r>
            <a:endParaRPr lang="fr-FR" dirty="0"/>
          </a:p>
        </p:txBody>
      </p:sp>
    </p:spTree>
    <p:extLst>
      <p:ext uri="{BB962C8B-B14F-4D97-AF65-F5344CB8AC3E}">
        <p14:creationId xmlns:p14="http://schemas.microsoft.com/office/powerpoint/2010/main" val="418952678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et texte">
    <p:spTree>
      <p:nvGrpSpPr>
        <p:cNvPr id="1" name=""/>
        <p:cNvGrpSpPr/>
        <p:nvPr/>
      </p:nvGrpSpPr>
      <p:grpSpPr>
        <a:xfrm>
          <a:off x="0" y="0"/>
          <a:ext cx="0" cy="0"/>
          <a:chOff x="0" y="0"/>
          <a:chExt cx="0" cy="0"/>
        </a:xfrm>
      </p:grpSpPr>
      <p:sp>
        <p:nvSpPr>
          <p:cNvPr id="8" name="Rectangle 7"/>
          <p:cNvSpPr/>
          <p:nvPr userDrawn="1"/>
        </p:nvSpPr>
        <p:spPr>
          <a:xfrm>
            <a:off x="5023822" y="-228600"/>
            <a:ext cx="4526578" cy="74422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Content Placeholder 5"/>
          <p:cNvSpPr>
            <a:spLocks noGrp="1"/>
          </p:cNvSpPr>
          <p:nvPr>
            <p:ph sz="quarter" idx="4"/>
          </p:nvPr>
        </p:nvSpPr>
        <p:spPr>
          <a:xfrm>
            <a:off x="352425" y="1602889"/>
            <a:ext cx="4041775" cy="4547087"/>
          </a:xfrm>
        </p:spPr>
        <p:txBody>
          <a:bodyPr anchor="ctr"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706C167E-979F-44B0-80C2-28E132257AD4}" type="datetime1">
              <a:rPr lang="fr-FR" smtClean="0"/>
              <a:t>07/02/2020</a:t>
            </a:fld>
            <a:endParaRPr lang="en-US"/>
          </a:p>
        </p:txBody>
      </p:sp>
      <p:sp>
        <p:nvSpPr>
          <p:cNvPr id="9" name="Slide Number Placeholder 8"/>
          <p:cNvSpPr>
            <a:spLocks noGrp="1"/>
          </p:cNvSpPr>
          <p:nvPr>
            <p:ph type="sldNum" sz="quarter" idx="12"/>
          </p:nvPr>
        </p:nvSpPr>
        <p:spPr/>
        <p:txBody>
          <a:bodyPr/>
          <a:lstStyle/>
          <a:p>
            <a:fld id="{81D5EA83-93EF-7C47-83E5-EC4E80D28D49}" type="slidenum">
              <a:rPr lang="en-US" smtClean="0"/>
              <a:t>‹N°›</a:t>
            </a:fld>
            <a:endParaRPr lang="en-US"/>
          </a:p>
        </p:txBody>
      </p:sp>
      <p:sp>
        <p:nvSpPr>
          <p:cNvPr id="10" name="Title 1"/>
          <p:cNvSpPr>
            <a:spLocks noGrp="1"/>
          </p:cNvSpPr>
          <p:nvPr>
            <p:ph type="title" hasCustomPrompt="1"/>
          </p:nvPr>
        </p:nvSpPr>
        <p:spPr>
          <a:xfrm>
            <a:off x="1774825" y="290286"/>
            <a:ext cx="3152178" cy="928914"/>
          </a:xfrm>
          <a:prstGeom prst="rect">
            <a:avLst/>
          </a:prstGeom>
        </p:spPr>
        <p:txBody>
          <a:bodyPr anchor="b" anchorCtr="0">
            <a:normAutofit/>
          </a:bodyPr>
          <a:lstStyle>
            <a:lvl1pPr>
              <a:defRPr sz="2800" b="1" baseline="0"/>
            </a:lvl1pPr>
          </a:lstStyle>
          <a:p>
            <a:r>
              <a:rPr lang="fr-FR" dirty="0" smtClean="0"/>
              <a:t>TITRE DE DIAPOSITIVE</a:t>
            </a:r>
            <a:endParaRPr lang="en-US" dirty="0"/>
          </a:p>
        </p:txBody>
      </p:sp>
      <p:sp>
        <p:nvSpPr>
          <p:cNvPr id="12" name="Espace réservé pour une image  11"/>
          <p:cNvSpPr>
            <a:spLocks noGrp="1"/>
          </p:cNvSpPr>
          <p:nvPr>
            <p:ph type="pic" sz="quarter" idx="13"/>
          </p:nvPr>
        </p:nvSpPr>
        <p:spPr>
          <a:xfrm>
            <a:off x="5368067" y="559399"/>
            <a:ext cx="3238052" cy="5590578"/>
          </a:xfrm>
        </p:spPr>
        <p:txBody>
          <a:bodyPr/>
          <a:lstStyle>
            <a:lvl1pPr>
              <a:defRPr/>
            </a:lvl1pPr>
          </a:lstStyle>
          <a:p>
            <a:r>
              <a:rPr lang="fr-FR" smtClean="0"/>
              <a:t>Cliquez sur l'icône pour ajouter une image</a:t>
            </a:r>
            <a:endParaRPr lang="fr-FR" dirty="0"/>
          </a:p>
        </p:txBody>
      </p:sp>
      <p:cxnSp>
        <p:nvCxnSpPr>
          <p:cNvPr id="11" name="Straight Connector 6"/>
          <p:cNvCxnSpPr/>
          <p:nvPr userDrawn="1"/>
        </p:nvCxnSpPr>
        <p:spPr>
          <a:xfrm>
            <a:off x="1774825" y="1219200"/>
            <a:ext cx="3152178" cy="0"/>
          </a:xfrm>
          <a:prstGeom prst="line">
            <a:avLst/>
          </a:prstGeom>
          <a:ln w="57150" cmpd="sng">
            <a:solidFill>
              <a:srgbClr val="FFF10B"/>
            </a:solidFill>
          </a:ln>
          <a:effectLst/>
        </p:spPr>
        <p:style>
          <a:lnRef idx="2">
            <a:schemeClr val="accent1"/>
          </a:lnRef>
          <a:fillRef idx="0">
            <a:schemeClr val="accent1"/>
          </a:fillRef>
          <a:effectRef idx="1">
            <a:schemeClr val="accent1"/>
          </a:effectRef>
          <a:fontRef idx="minor">
            <a:schemeClr val="tx1"/>
          </a:fontRef>
        </p:style>
      </p:cxnSp>
      <p:sp>
        <p:nvSpPr>
          <p:cNvPr id="13" name="Espace réservé du texte 4"/>
          <p:cNvSpPr>
            <a:spLocks noGrp="1"/>
          </p:cNvSpPr>
          <p:nvPr>
            <p:ph type="body" sz="quarter" idx="14" hasCustomPrompt="1"/>
          </p:nvPr>
        </p:nvSpPr>
        <p:spPr>
          <a:xfrm>
            <a:off x="1619590" y="0"/>
            <a:ext cx="1226977" cy="981075"/>
          </a:xfrm>
        </p:spPr>
        <p:txBody>
          <a:bodyPr>
            <a:normAutofit/>
          </a:bodyPr>
          <a:lstStyle>
            <a:lvl1pPr marL="53100" indent="0">
              <a:buNone/>
              <a:defRPr sz="3600" b="1">
                <a:solidFill>
                  <a:schemeClr val="accent1"/>
                </a:solidFill>
              </a:defRPr>
            </a:lvl1pPr>
          </a:lstStyle>
          <a:p>
            <a:pPr lvl="0"/>
            <a:r>
              <a:rPr lang="fr-FR" dirty="0" smtClean="0"/>
              <a:t>1.A.</a:t>
            </a:r>
            <a:endParaRPr lang="fr-FR" dirty="0"/>
          </a:p>
        </p:txBody>
      </p:sp>
    </p:spTree>
    <p:extLst>
      <p:ext uri="{BB962C8B-B14F-4D97-AF65-F5344CB8AC3E}">
        <p14:creationId xmlns:p14="http://schemas.microsoft.com/office/powerpoint/2010/main" val="361130044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images et texte">
    <p:spTree>
      <p:nvGrpSpPr>
        <p:cNvPr id="1" name=""/>
        <p:cNvGrpSpPr/>
        <p:nvPr/>
      </p:nvGrpSpPr>
      <p:grpSpPr>
        <a:xfrm>
          <a:off x="0" y="0"/>
          <a:ext cx="0" cy="0"/>
          <a:chOff x="0" y="0"/>
          <a:chExt cx="0" cy="0"/>
        </a:xfrm>
      </p:grpSpPr>
      <p:sp>
        <p:nvSpPr>
          <p:cNvPr id="8" name="Rectangle 7"/>
          <p:cNvSpPr/>
          <p:nvPr userDrawn="1"/>
        </p:nvSpPr>
        <p:spPr>
          <a:xfrm>
            <a:off x="4994794" y="-228600"/>
            <a:ext cx="4526578" cy="74422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Content Placeholder 5"/>
          <p:cNvSpPr>
            <a:spLocks noGrp="1"/>
          </p:cNvSpPr>
          <p:nvPr>
            <p:ph sz="quarter" idx="4"/>
          </p:nvPr>
        </p:nvSpPr>
        <p:spPr>
          <a:xfrm>
            <a:off x="352425" y="1602889"/>
            <a:ext cx="4041775" cy="4547087"/>
          </a:xfrm>
        </p:spPr>
        <p:txBody>
          <a:bodyPr anchor="ctr"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0171328D-E49F-492E-A0BC-8AE140AB519B}" type="datetime1">
              <a:rPr lang="fr-FR" smtClean="0"/>
              <a:t>07/02/2020</a:t>
            </a:fld>
            <a:endParaRPr lang="en-US"/>
          </a:p>
        </p:txBody>
      </p:sp>
      <p:sp>
        <p:nvSpPr>
          <p:cNvPr id="9" name="Slide Number Placeholder 8"/>
          <p:cNvSpPr>
            <a:spLocks noGrp="1"/>
          </p:cNvSpPr>
          <p:nvPr>
            <p:ph type="sldNum" sz="quarter" idx="12"/>
          </p:nvPr>
        </p:nvSpPr>
        <p:spPr/>
        <p:txBody>
          <a:bodyPr/>
          <a:lstStyle/>
          <a:p>
            <a:fld id="{81D5EA83-93EF-7C47-83E5-EC4E80D28D49}" type="slidenum">
              <a:rPr lang="en-US" smtClean="0"/>
              <a:t>‹N°›</a:t>
            </a:fld>
            <a:endParaRPr lang="en-US"/>
          </a:p>
        </p:txBody>
      </p:sp>
      <p:sp>
        <p:nvSpPr>
          <p:cNvPr id="10" name="Title 1"/>
          <p:cNvSpPr>
            <a:spLocks noGrp="1"/>
          </p:cNvSpPr>
          <p:nvPr>
            <p:ph type="title" hasCustomPrompt="1"/>
          </p:nvPr>
        </p:nvSpPr>
        <p:spPr>
          <a:xfrm>
            <a:off x="1774825" y="290286"/>
            <a:ext cx="3152178" cy="928914"/>
          </a:xfrm>
          <a:prstGeom prst="rect">
            <a:avLst/>
          </a:prstGeom>
        </p:spPr>
        <p:txBody>
          <a:bodyPr anchor="b" anchorCtr="0">
            <a:normAutofit/>
          </a:bodyPr>
          <a:lstStyle>
            <a:lvl1pPr>
              <a:defRPr sz="2800" b="1" baseline="0"/>
            </a:lvl1pPr>
          </a:lstStyle>
          <a:p>
            <a:r>
              <a:rPr lang="fr-FR" dirty="0" smtClean="0"/>
              <a:t>TITRE DE DIAPOSITIVE</a:t>
            </a:r>
            <a:endParaRPr lang="en-US" dirty="0"/>
          </a:p>
        </p:txBody>
      </p:sp>
      <p:sp>
        <p:nvSpPr>
          <p:cNvPr id="12" name="Espace réservé pour une image  11"/>
          <p:cNvSpPr>
            <a:spLocks noGrp="1"/>
          </p:cNvSpPr>
          <p:nvPr>
            <p:ph type="pic" sz="quarter" idx="13" hasCustomPrompt="1"/>
          </p:nvPr>
        </p:nvSpPr>
        <p:spPr>
          <a:xfrm>
            <a:off x="5164867" y="1951225"/>
            <a:ext cx="1800000" cy="1800000"/>
          </a:xfrm>
        </p:spPr>
        <p:txBody>
          <a:bodyPr/>
          <a:lstStyle>
            <a:lvl1pPr marL="53100" indent="0">
              <a:buNone/>
              <a:defRPr/>
            </a:lvl1pPr>
          </a:lstStyle>
          <a:p>
            <a:r>
              <a:rPr lang="fr-FR" dirty="0" smtClean="0"/>
              <a:t>Votre image</a:t>
            </a:r>
            <a:endParaRPr lang="fr-FR" dirty="0"/>
          </a:p>
        </p:txBody>
      </p:sp>
      <p:sp>
        <p:nvSpPr>
          <p:cNvPr id="11" name="Espace réservé pour une image  11"/>
          <p:cNvSpPr>
            <a:spLocks noGrp="1"/>
          </p:cNvSpPr>
          <p:nvPr>
            <p:ph type="pic" sz="quarter" idx="14" hasCustomPrompt="1"/>
          </p:nvPr>
        </p:nvSpPr>
        <p:spPr>
          <a:xfrm>
            <a:off x="7236311" y="1951225"/>
            <a:ext cx="1800000" cy="1800000"/>
          </a:xfrm>
        </p:spPr>
        <p:txBody>
          <a:bodyPr/>
          <a:lstStyle>
            <a:lvl1pPr marL="53100" indent="0">
              <a:buNone/>
              <a:defRPr/>
            </a:lvl1pPr>
          </a:lstStyle>
          <a:p>
            <a:r>
              <a:rPr lang="fr-FR" dirty="0" smtClean="0"/>
              <a:t>Votre image</a:t>
            </a:r>
            <a:endParaRPr lang="fr-FR" dirty="0"/>
          </a:p>
        </p:txBody>
      </p:sp>
      <p:sp>
        <p:nvSpPr>
          <p:cNvPr id="13" name="Espace réservé pour une image  11"/>
          <p:cNvSpPr>
            <a:spLocks noGrp="1"/>
          </p:cNvSpPr>
          <p:nvPr>
            <p:ph type="pic" sz="quarter" idx="15" hasCustomPrompt="1"/>
          </p:nvPr>
        </p:nvSpPr>
        <p:spPr>
          <a:xfrm>
            <a:off x="5164867" y="4034251"/>
            <a:ext cx="1800000" cy="1800000"/>
          </a:xfrm>
        </p:spPr>
        <p:txBody>
          <a:bodyPr/>
          <a:lstStyle>
            <a:lvl1pPr marL="53100" indent="0">
              <a:buNone/>
              <a:defRPr/>
            </a:lvl1pPr>
          </a:lstStyle>
          <a:p>
            <a:r>
              <a:rPr lang="fr-FR" dirty="0" smtClean="0"/>
              <a:t>Votre image</a:t>
            </a:r>
            <a:endParaRPr lang="fr-FR" dirty="0"/>
          </a:p>
        </p:txBody>
      </p:sp>
      <p:sp>
        <p:nvSpPr>
          <p:cNvPr id="14" name="Espace réservé pour une image  11"/>
          <p:cNvSpPr>
            <a:spLocks noGrp="1"/>
          </p:cNvSpPr>
          <p:nvPr>
            <p:ph type="pic" sz="quarter" idx="16" hasCustomPrompt="1"/>
          </p:nvPr>
        </p:nvSpPr>
        <p:spPr>
          <a:xfrm>
            <a:off x="7236311" y="4034251"/>
            <a:ext cx="1800000" cy="1800000"/>
          </a:xfrm>
        </p:spPr>
        <p:txBody>
          <a:bodyPr/>
          <a:lstStyle>
            <a:lvl1pPr marL="53100" indent="0">
              <a:buNone/>
              <a:defRPr/>
            </a:lvl1pPr>
          </a:lstStyle>
          <a:p>
            <a:r>
              <a:rPr lang="fr-FR" dirty="0" smtClean="0"/>
              <a:t>Votre image</a:t>
            </a:r>
            <a:endParaRPr lang="fr-FR" dirty="0"/>
          </a:p>
        </p:txBody>
      </p:sp>
      <p:cxnSp>
        <p:nvCxnSpPr>
          <p:cNvPr id="15" name="Straight Connector 6"/>
          <p:cNvCxnSpPr/>
          <p:nvPr userDrawn="1"/>
        </p:nvCxnSpPr>
        <p:spPr>
          <a:xfrm>
            <a:off x="1774825" y="1219200"/>
            <a:ext cx="3152178" cy="0"/>
          </a:xfrm>
          <a:prstGeom prst="line">
            <a:avLst/>
          </a:prstGeom>
          <a:ln w="57150" cmpd="sng">
            <a:solidFill>
              <a:srgbClr val="FFF10B"/>
            </a:solidFill>
          </a:ln>
          <a:effectLst/>
        </p:spPr>
        <p:style>
          <a:lnRef idx="2">
            <a:schemeClr val="accent1"/>
          </a:lnRef>
          <a:fillRef idx="0">
            <a:schemeClr val="accent1"/>
          </a:fillRef>
          <a:effectRef idx="1">
            <a:schemeClr val="accent1"/>
          </a:effectRef>
          <a:fontRef idx="minor">
            <a:schemeClr val="tx1"/>
          </a:fontRef>
        </p:style>
      </p:cxnSp>
      <p:sp>
        <p:nvSpPr>
          <p:cNvPr id="16" name="Espace réservé du texte 4"/>
          <p:cNvSpPr>
            <a:spLocks noGrp="1"/>
          </p:cNvSpPr>
          <p:nvPr>
            <p:ph type="body" sz="quarter" idx="17" hasCustomPrompt="1"/>
          </p:nvPr>
        </p:nvSpPr>
        <p:spPr>
          <a:xfrm>
            <a:off x="1619590" y="0"/>
            <a:ext cx="1226977" cy="981075"/>
          </a:xfrm>
        </p:spPr>
        <p:txBody>
          <a:bodyPr>
            <a:normAutofit/>
          </a:bodyPr>
          <a:lstStyle>
            <a:lvl1pPr marL="53100" indent="0">
              <a:buNone/>
              <a:defRPr sz="3600" b="1">
                <a:solidFill>
                  <a:schemeClr val="accent1"/>
                </a:solidFill>
              </a:defRPr>
            </a:lvl1pPr>
          </a:lstStyle>
          <a:p>
            <a:pPr lvl="0"/>
            <a:r>
              <a:rPr lang="fr-FR" dirty="0" smtClean="0"/>
              <a:t>1.A.</a:t>
            </a:r>
            <a:endParaRPr lang="fr-FR" dirty="0"/>
          </a:p>
        </p:txBody>
      </p:sp>
    </p:spTree>
    <p:extLst>
      <p:ext uri="{BB962C8B-B14F-4D97-AF65-F5344CB8AC3E}">
        <p14:creationId xmlns:p14="http://schemas.microsoft.com/office/powerpoint/2010/main" val="401438895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Modifiez le style du titre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AF428798-7846-4DA8-9600-9063854C89CB}" type="datetime1">
              <a:rPr lang="fr-FR" smtClean="0"/>
              <a:t>07/02/2020</a:t>
            </a:fld>
            <a:endParaRPr lang="en-US"/>
          </a:p>
        </p:txBody>
      </p:sp>
      <p:sp>
        <p:nvSpPr>
          <p:cNvPr id="7" name="Slide Number Placeholder 6"/>
          <p:cNvSpPr>
            <a:spLocks noGrp="1"/>
          </p:cNvSpPr>
          <p:nvPr>
            <p:ph type="sldNum" sz="quarter" idx="12"/>
          </p:nvPr>
        </p:nvSpPr>
        <p:spPr/>
        <p:txBody>
          <a:bodyPr/>
          <a:lstStyle/>
          <a:p>
            <a:fld id="{81D5EA83-93EF-7C47-83E5-EC4E80D28D49}" type="slidenum">
              <a:rPr lang="en-US" smtClean="0"/>
              <a:t>‹N°›</a:t>
            </a:fld>
            <a:endParaRPr lang="en-US"/>
          </a:p>
        </p:txBody>
      </p:sp>
    </p:spTree>
    <p:extLst>
      <p:ext uri="{BB962C8B-B14F-4D97-AF65-F5344CB8AC3E}">
        <p14:creationId xmlns:p14="http://schemas.microsoft.com/office/powerpoint/2010/main" val="72647033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2026082E-7F8A-4F58-96E5-586B59449A4E}" type="datetime1">
              <a:rPr lang="fr-FR" smtClean="0"/>
              <a:t>07/02/2020</a:t>
            </a:fld>
            <a:endParaRPr lang="en-US"/>
          </a:p>
        </p:txBody>
      </p:sp>
      <p:sp>
        <p:nvSpPr>
          <p:cNvPr id="4" name="Espace réservé du numéro de diapositive 3"/>
          <p:cNvSpPr>
            <a:spLocks noGrp="1"/>
          </p:cNvSpPr>
          <p:nvPr>
            <p:ph type="sldNum" sz="quarter" idx="11"/>
          </p:nvPr>
        </p:nvSpPr>
        <p:spPr/>
        <p:txBody>
          <a:bodyPr/>
          <a:lstStyle/>
          <a:p>
            <a:fld id="{81D5EA83-93EF-7C47-83E5-EC4E80D28D49}" type="slidenum">
              <a:rPr lang="en-US" smtClean="0"/>
              <a:t>‹N°›</a:t>
            </a:fld>
            <a:endParaRPr lang="en-US"/>
          </a:p>
        </p:txBody>
      </p:sp>
      <p:sp>
        <p:nvSpPr>
          <p:cNvPr id="6" name="Espace réservé pour une image  5"/>
          <p:cNvSpPr>
            <a:spLocks noGrp="1"/>
          </p:cNvSpPr>
          <p:nvPr>
            <p:ph type="pic" sz="quarter" idx="12"/>
          </p:nvPr>
        </p:nvSpPr>
        <p:spPr>
          <a:xfrm>
            <a:off x="0" y="0"/>
            <a:ext cx="9077325" cy="6858000"/>
          </a:xfrm>
        </p:spPr>
        <p:txBody>
          <a:bodyPr/>
          <a:lstStyle/>
          <a:p>
            <a:r>
              <a:rPr lang="fr-FR" smtClean="0"/>
              <a:t>Cliquez sur l'icône pour ajouter une image</a:t>
            </a:r>
            <a:endParaRPr lang="fr-FR" dirty="0"/>
          </a:p>
        </p:txBody>
      </p:sp>
      <p:sp>
        <p:nvSpPr>
          <p:cNvPr id="8" name="Espace réservé du texte 7"/>
          <p:cNvSpPr>
            <a:spLocks noGrp="1"/>
          </p:cNvSpPr>
          <p:nvPr>
            <p:ph type="body" sz="quarter" idx="13" hasCustomPrompt="1"/>
          </p:nvPr>
        </p:nvSpPr>
        <p:spPr>
          <a:xfrm>
            <a:off x="5359400" y="1549400"/>
            <a:ext cx="3784600" cy="4622800"/>
          </a:xfrm>
          <a:solidFill>
            <a:schemeClr val="accent1">
              <a:alpha val="76000"/>
            </a:schemeClr>
          </a:solidFill>
        </p:spPr>
        <p:txBody>
          <a:bodyPr rIns="396000" anchor="ctr" anchorCtr="0"/>
          <a:lstStyle>
            <a:lvl1pPr marL="53100" indent="0">
              <a:buNone/>
              <a:defRPr baseline="0"/>
            </a:lvl1pPr>
          </a:lstStyle>
          <a:p>
            <a:pPr lvl="0"/>
            <a:r>
              <a:rPr lang="fr-FR" dirty="0" smtClean="0"/>
              <a:t>Vous pouvez mettre un texte qui décrit l’image ou donne une indication supplémentaire à votre présentation</a:t>
            </a:r>
          </a:p>
        </p:txBody>
      </p:sp>
    </p:spTree>
    <p:extLst>
      <p:ext uri="{BB962C8B-B14F-4D97-AF65-F5344CB8AC3E}">
        <p14:creationId xmlns:p14="http://schemas.microsoft.com/office/powerpoint/2010/main" val="214783228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phiques">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FB571D68-2E5D-4599-8420-CFBBBD82E89D}" type="datetime1">
              <a:rPr lang="fr-FR" smtClean="0"/>
              <a:t>07/02/2020</a:t>
            </a:fld>
            <a:endParaRPr lang="en-US" dirty="0"/>
          </a:p>
        </p:txBody>
      </p:sp>
      <p:sp>
        <p:nvSpPr>
          <p:cNvPr id="4" name="Espace réservé du numéro de diapositive 3"/>
          <p:cNvSpPr>
            <a:spLocks noGrp="1"/>
          </p:cNvSpPr>
          <p:nvPr>
            <p:ph type="sldNum" sz="quarter" idx="11"/>
          </p:nvPr>
        </p:nvSpPr>
        <p:spPr/>
        <p:txBody>
          <a:bodyPr/>
          <a:lstStyle/>
          <a:p>
            <a:fld id="{81D5EA83-93EF-7C47-83E5-EC4E80D28D49}" type="slidenum">
              <a:rPr lang="en-US" smtClean="0"/>
              <a:t>‹N°›</a:t>
            </a:fld>
            <a:endParaRPr lang="en-US"/>
          </a:p>
        </p:txBody>
      </p:sp>
      <p:sp>
        <p:nvSpPr>
          <p:cNvPr id="5" name="Title 1"/>
          <p:cNvSpPr>
            <a:spLocks noGrp="1"/>
          </p:cNvSpPr>
          <p:nvPr>
            <p:ph type="title" hasCustomPrompt="1"/>
          </p:nvPr>
        </p:nvSpPr>
        <p:spPr>
          <a:xfrm>
            <a:off x="1900362" y="188686"/>
            <a:ext cx="6786438" cy="928914"/>
          </a:xfrm>
          <a:prstGeom prst="rect">
            <a:avLst/>
          </a:prstGeom>
        </p:spPr>
        <p:txBody>
          <a:bodyPr anchor="b" anchorCtr="0">
            <a:normAutofit/>
          </a:bodyPr>
          <a:lstStyle>
            <a:lvl1pPr>
              <a:defRPr sz="2800" b="1" baseline="0"/>
            </a:lvl1pPr>
          </a:lstStyle>
          <a:p>
            <a:r>
              <a:rPr lang="fr-FR" dirty="0" smtClean="0"/>
              <a:t>TITRE DE DIAPOSITIVE</a:t>
            </a:r>
            <a:endParaRPr lang="en-US" dirty="0"/>
          </a:p>
        </p:txBody>
      </p:sp>
      <p:cxnSp>
        <p:nvCxnSpPr>
          <p:cNvPr id="6" name="Straight Connector 6"/>
          <p:cNvCxnSpPr/>
          <p:nvPr userDrawn="1"/>
        </p:nvCxnSpPr>
        <p:spPr>
          <a:xfrm>
            <a:off x="2846567" y="1104900"/>
            <a:ext cx="4607195" cy="0"/>
          </a:xfrm>
          <a:prstGeom prst="line">
            <a:avLst/>
          </a:prstGeom>
          <a:ln w="57150" cmpd="sng">
            <a:solidFill>
              <a:srgbClr val="FFF10B"/>
            </a:solidFill>
          </a:ln>
          <a:effectLst/>
        </p:spPr>
        <p:style>
          <a:lnRef idx="2">
            <a:schemeClr val="accent1"/>
          </a:lnRef>
          <a:fillRef idx="0">
            <a:schemeClr val="accent1"/>
          </a:fillRef>
          <a:effectRef idx="1">
            <a:schemeClr val="accent1"/>
          </a:effectRef>
          <a:fontRef idx="minor">
            <a:schemeClr val="tx1"/>
          </a:fontRef>
        </p:style>
      </p:cxnSp>
      <p:sp>
        <p:nvSpPr>
          <p:cNvPr id="7" name="Subtitle 2"/>
          <p:cNvSpPr>
            <a:spLocks noGrp="1"/>
          </p:cNvSpPr>
          <p:nvPr>
            <p:ph type="subTitle" idx="13" hasCustomPrompt="1"/>
          </p:nvPr>
        </p:nvSpPr>
        <p:spPr>
          <a:xfrm>
            <a:off x="1900362" y="1104900"/>
            <a:ext cx="6786438" cy="571500"/>
          </a:xfrm>
        </p:spPr>
        <p:txBody>
          <a:bodyPr>
            <a:normAutofit/>
          </a:bodyPr>
          <a:lstStyle>
            <a:lvl1pPr marL="0" indent="0" algn="ctr">
              <a:buNone/>
              <a:defRPr sz="2000" i="1"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Ajouter des graphiques à vos présentations les rendra plus dynamiques</a:t>
            </a:r>
            <a:endParaRPr lang="en-US" dirty="0"/>
          </a:p>
        </p:txBody>
      </p:sp>
      <p:sp>
        <p:nvSpPr>
          <p:cNvPr id="9" name="Espace réservé du graphique 8"/>
          <p:cNvSpPr>
            <a:spLocks noGrp="1"/>
          </p:cNvSpPr>
          <p:nvPr>
            <p:ph type="chart" sz="quarter" idx="14" hasCustomPrompt="1"/>
          </p:nvPr>
        </p:nvSpPr>
        <p:spPr>
          <a:xfrm>
            <a:off x="457200" y="2197100"/>
            <a:ext cx="2133600" cy="1943100"/>
          </a:xfrm>
        </p:spPr>
        <p:txBody>
          <a:bodyPr>
            <a:normAutofit/>
          </a:bodyPr>
          <a:lstStyle>
            <a:lvl1pPr marL="53100" indent="0">
              <a:buNone/>
              <a:defRPr sz="2400"/>
            </a:lvl1pPr>
          </a:lstStyle>
          <a:p>
            <a:r>
              <a:rPr lang="fr-FR" dirty="0" smtClean="0"/>
              <a:t>Graphique 1 : cliquer sur l’icône</a:t>
            </a:r>
            <a:endParaRPr lang="fr-FR" dirty="0"/>
          </a:p>
        </p:txBody>
      </p:sp>
      <p:sp>
        <p:nvSpPr>
          <p:cNvPr id="10" name="Espace réservé du graphique 8"/>
          <p:cNvSpPr>
            <a:spLocks noGrp="1"/>
          </p:cNvSpPr>
          <p:nvPr>
            <p:ph type="chart" sz="quarter" idx="15" hasCustomPrompt="1"/>
          </p:nvPr>
        </p:nvSpPr>
        <p:spPr>
          <a:xfrm>
            <a:off x="3619500" y="2197100"/>
            <a:ext cx="2133600" cy="1943100"/>
          </a:xfrm>
        </p:spPr>
        <p:txBody>
          <a:bodyPr>
            <a:normAutofit/>
          </a:bodyPr>
          <a:lstStyle>
            <a:lvl1pPr marL="53100" indent="0">
              <a:buNone/>
              <a:defRPr sz="2400"/>
            </a:lvl1pPr>
          </a:lstStyle>
          <a:p>
            <a:r>
              <a:rPr lang="fr-FR" dirty="0" smtClean="0"/>
              <a:t>Graphique 2</a:t>
            </a:r>
            <a:endParaRPr lang="fr-FR" dirty="0"/>
          </a:p>
        </p:txBody>
      </p:sp>
      <p:sp>
        <p:nvSpPr>
          <p:cNvPr id="11" name="Espace réservé du graphique 8"/>
          <p:cNvSpPr>
            <a:spLocks noGrp="1"/>
          </p:cNvSpPr>
          <p:nvPr>
            <p:ph type="chart" sz="quarter" idx="16" hasCustomPrompt="1"/>
          </p:nvPr>
        </p:nvSpPr>
        <p:spPr>
          <a:xfrm>
            <a:off x="6565900" y="2197100"/>
            <a:ext cx="2133600" cy="1943100"/>
          </a:xfrm>
        </p:spPr>
        <p:txBody>
          <a:bodyPr>
            <a:normAutofit/>
          </a:bodyPr>
          <a:lstStyle>
            <a:lvl1pPr marL="53100" indent="0">
              <a:buNone/>
              <a:defRPr sz="2400"/>
            </a:lvl1pPr>
          </a:lstStyle>
          <a:p>
            <a:r>
              <a:rPr lang="fr-FR" dirty="0" smtClean="0"/>
              <a:t>Graphique 2</a:t>
            </a:r>
            <a:endParaRPr lang="fr-FR" dirty="0"/>
          </a:p>
        </p:txBody>
      </p:sp>
      <p:sp>
        <p:nvSpPr>
          <p:cNvPr id="13" name="Espace réservé du texte 12"/>
          <p:cNvSpPr>
            <a:spLocks noGrp="1"/>
          </p:cNvSpPr>
          <p:nvPr>
            <p:ph type="body" sz="quarter" idx="17" hasCustomPrompt="1"/>
          </p:nvPr>
        </p:nvSpPr>
        <p:spPr>
          <a:xfrm>
            <a:off x="457200" y="4432300"/>
            <a:ext cx="2133600" cy="1924050"/>
          </a:xfrm>
        </p:spPr>
        <p:txBody>
          <a:bodyPr>
            <a:normAutofit/>
          </a:bodyPr>
          <a:lstStyle>
            <a:lvl1pPr>
              <a:defRPr sz="2400" baseline="0"/>
            </a:lvl1pPr>
          </a:lstStyle>
          <a:p>
            <a:pPr lvl="0"/>
            <a:r>
              <a:rPr lang="fr-FR" dirty="0" smtClean="0"/>
              <a:t>Commentaires au sujet des graphiques</a:t>
            </a:r>
          </a:p>
        </p:txBody>
      </p:sp>
      <p:sp>
        <p:nvSpPr>
          <p:cNvPr id="12" name="Espace réservé du texte 12"/>
          <p:cNvSpPr>
            <a:spLocks noGrp="1"/>
          </p:cNvSpPr>
          <p:nvPr>
            <p:ph type="body" sz="quarter" idx="18" hasCustomPrompt="1"/>
          </p:nvPr>
        </p:nvSpPr>
        <p:spPr>
          <a:xfrm>
            <a:off x="3619500" y="4432300"/>
            <a:ext cx="2133600" cy="1924050"/>
          </a:xfrm>
        </p:spPr>
        <p:txBody>
          <a:bodyPr>
            <a:normAutofit/>
          </a:bodyPr>
          <a:lstStyle>
            <a:lvl1pPr>
              <a:defRPr sz="2400" baseline="0"/>
            </a:lvl1pPr>
          </a:lstStyle>
          <a:p>
            <a:pPr lvl="0"/>
            <a:r>
              <a:rPr lang="fr-FR" dirty="0" smtClean="0"/>
              <a:t>Commentaires au sujet des graphiques</a:t>
            </a:r>
          </a:p>
        </p:txBody>
      </p:sp>
      <p:sp>
        <p:nvSpPr>
          <p:cNvPr id="14" name="Espace réservé du texte 12"/>
          <p:cNvSpPr>
            <a:spLocks noGrp="1"/>
          </p:cNvSpPr>
          <p:nvPr>
            <p:ph type="body" sz="quarter" idx="19" hasCustomPrompt="1"/>
          </p:nvPr>
        </p:nvSpPr>
        <p:spPr>
          <a:xfrm>
            <a:off x="6565900" y="4432300"/>
            <a:ext cx="2133600" cy="1924050"/>
          </a:xfrm>
        </p:spPr>
        <p:txBody>
          <a:bodyPr>
            <a:normAutofit/>
          </a:bodyPr>
          <a:lstStyle>
            <a:lvl1pPr>
              <a:defRPr sz="2400" baseline="0"/>
            </a:lvl1pPr>
          </a:lstStyle>
          <a:p>
            <a:pPr lvl="0"/>
            <a:r>
              <a:rPr lang="fr-FR" dirty="0" smtClean="0"/>
              <a:t>Commentaires au sujet des graphiques</a:t>
            </a:r>
          </a:p>
        </p:txBody>
      </p:sp>
      <p:sp>
        <p:nvSpPr>
          <p:cNvPr id="15" name="Espace réservé du texte 4"/>
          <p:cNvSpPr>
            <a:spLocks noGrp="1"/>
          </p:cNvSpPr>
          <p:nvPr>
            <p:ph type="body" sz="quarter" idx="20" hasCustomPrompt="1"/>
          </p:nvPr>
        </p:nvSpPr>
        <p:spPr>
          <a:xfrm>
            <a:off x="1619590" y="0"/>
            <a:ext cx="1226977" cy="981075"/>
          </a:xfrm>
        </p:spPr>
        <p:txBody>
          <a:bodyPr>
            <a:normAutofit/>
          </a:bodyPr>
          <a:lstStyle>
            <a:lvl1pPr marL="53100" indent="0">
              <a:buNone/>
              <a:defRPr sz="4800" b="1">
                <a:solidFill>
                  <a:schemeClr val="accent1"/>
                </a:solidFill>
              </a:defRPr>
            </a:lvl1pPr>
          </a:lstStyle>
          <a:p>
            <a:pPr lvl="0"/>
            <a:r>
              <a:rPr lang="fr-FR" dirty="0" smtClean="0"/>
              <a:t>1.A.</a:t>
            </a:r>
            <a:endParaRPr lang="fr-FR" dirty="0"/>
          </a:p>
        </p:txBody>
      </p:sp>
    </p:spTree>
    <p:extLst>
      <p:ext uri="{BB962C8B-B14F-4D97-AF65-F5344CB8AC3E}">
        <p14:creationId xmlns:p14="http://schemas.microsoft.com/office/powerpoint/2010/main" val="361389964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Diapo simpl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7354EFBA-DCDC-48B3-849C-59D67CFC6076}" type="datetime1">
              <a:rPr lang="fr-FR" sz="1200" smtClean="0"/>
              <a:t>07/02/2020</a:t>
            </a:fld>
            <a:endParaRPr lang="fr-FR" sz="1200" dirty="0"/>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
        <p:nvSpPr>
          <p:cNvPr id="10" name="Title 1"/>
          <p:cNvSpPr>
            <a:spLocks noGrp="1"/>
          </p:cNvSpPr>
          <p:nvPr>
            <p:ph type="title" hasCustomPrompt="1"/>
          </p:nvPr>
        </p:nvSpPr>
        <p:spPr>
          <a:xfrm>
            <a:off x="1907704" y="134603"/>
            <a:ext cx="6786438" cy="703262"/>
          </a:xfrm>
          <a:prstGeom prst="rect">
            <a:avLst/>
          </a:prstGeom>
        </p:spPr>
        <p:txBody>
          <a:bodyPr anchor="b" anchorCtr="0"/>
          <a:lstStyle>
            <a:lvl1pPr>
              <a:defRPr sz="2800" b="1" baseline="0"/>
            </a:lvl1pPr>
          </a:lstStyle>
          <a:p>
            <a:r>
              <a:rPr lang="fr-FR" dirty="0" smtClean="0"/>
              <a:t>TITRE DE DIAPOSITIVE</a:t>
            </a:r>
            <a:endParaRPr lang="en-US" dirty="0"/>
          </a:p>
        </p:txBody>
      </p:sp>
      <p:cxnSp>
        <p:nvCxnSpPr>
          <p:cNvPr id="11" name="Straight Connector 6"/>
          <p:cNvCxnSpPr/>
          <p:nvPr/>
        </p:nvCxnSpPr>
        <p:spPr>
          <a:xfrm>
            <a:off x="2846566" y="852301"/>
            <a:ext cx="4607195" cy="0"/>
          </a:xfrm>
          <a:prstGeom prst="line">
            <a:avLst/>
          </a:prstGeom>
          <a:ln w="57150" cmpd="sng">
            <a:solidFill>
              <a:srgbClr val="FFF10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0819249"/>
      </p:ext>
    </p:extLst>
  </p:cSld>
  <p:clrMapOvr>
    <a:masterClrMapping/>
  </p:clrMapOvr>
  <p:timing>
    <p:tnLst>
      <p:par>
        <p:cTn id="1" dur="indefinite" restart="never" nodeType="tmRoot"/>
      </p:par>
    </p:tnLst>
  </p:timing>
  <p:hf sldNum="0"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Diapo simpl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fld id="{7354EFBA-DCDC-48B3-849C-59D67CFC6076}" type="datetime1">
              <a:rPr lang="fr-FR" sz="1200" smtClean="0"/>
              <a:t>07/02/2020</a:t>
            </a:fld>
            <a:endParaRPr lang="fr-FR" sz="1200" dirty="0"/>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
        <p:nvSpPr>
          <p:cNvPr id="10" name="Title 1"/>
          <p:cNvSpPr>
            <a:spLocks noGrp="1"/>
          </p:cNvSpPr>
          <p:nvPr>
            <p:ph type="title" hasCustomPrompt="1"/>
          </p:nvPr>
        </p:nvSpPr>
        <p:spPr>
          <a:xfrm>
            <a:off x="1907704" y="134603"/>
            <a:ext cx="6786438" cy="703262"/>
          </a:xfrm>
          <a:prstGeom prst="rect">
            <a:avLst/>
          </a:prstGeom>
        </p:spPr>
        <p:txBody>
          <a:bodyPr anchor="b" anchorCtr="0"/>
          <a:lstStyle>
            <a:lvl1pPr>
              <a:defRPr sz="2800" b="1" baseline="0"/>
            </a:lvl1pPr>
          </a:lstStyle>
          <a:p>
            <a:r>
              <a:rPr lang="fr-FR" dirty="0" smtClean="0"/>
              <a:t>TITRE DE DIAPOSITIVE</a:t>
            </a:r>
            <a:endParaRPr lang="en-US" dirty="0"/>
          </a:p>
        </p:txBody>
      </p:sp>
      <p:cxnSp>
        <p:nvCxnSpPr>
          <p:cNvPr id="11" name="Straight Connector 6"/>
          <p:cNvCxnSpPr/>
          <p:nvPr/>
        </p:nvCxnSpPr>
        <p:spPr>
          <a:xfrm>
            <a:off x="2846566" y="852301"/>
            <a:ext cx="4607195" cy="0"/>
          </a:xfrm>
          <a:prstGeom prst="line">
            <a:avLst/>
          </a:prstGeom>
          <a:ln w="57150" cmpd="sng">
            <a:solidFill>
              <a:srgbClr val="FFF10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6331897"/>
      </p:ext>
    </p:extLst>
  </p:cSld>
  <p:clrMapOvr>
    <a:masterClrMapping/>
  </p:clrMapOvr>
  <p:timing>
    <p:tnLst>
      <p:par>
        <p:cTn id="1" dur="indefinite" restart="never" nodeType="tmRoot"/>
      </p:par>
    </p:tnLst>
  </p:timing>
  <p:hf sldNum="0"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Diapo simpl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pPr>
              <a:defRPr/>
            </a:pPr>
            <a:fld id="{7354EFBA-DCDC-48B3-849C-59D67CFC6076}" type="datetime1">
              <a:rPr lang="fr-FR" sz="1200" smtClean="0"/>
              <a:t>07/02/2020</a:t>
            </a:fld>
            <a:endParaRPr lang="fr-FR" sz="1200" dirty="0"/>
          </a:p>
        </p:txBody>
      </p:sp>
      <p:sp>
        <p:nvSpPr>
          <p:cNvPr id="6" name="Slide Number Placeholder 5"/>
          <p:cNvSpPr>
            <a:spLocks noGrp="1"/>
          </p:cNvSpPr>
          <p:nvPr>
            <p:ph type="sldNum" sz="quarter" idx="12"/>
          </p:nvPr>
        </p:nvSpPr>
        <p:spPr/>
        <p:txBody>
          <a:bodyPr/>
          <a:lstStyle/>
          <a:p>
            <a:fld id="{CF4668DC-857F-487D-BFFA-8C0CA5037977}" type="slidenum">
              <a:rPr lang="fr-BE" smtClean="0"/>
              <a:t>‹N°›</a:t>
            </a:fld>
            <a:endParaRPr lang="fr-BE"/>
          </a:p>
        </p:txBody>
      </p:sp>
      <p:sp>
        <p:nvSpPr>
          <p:cNvPr id="10" name="Title 1"/>
          <p:cNvSpPr>
            <a:spLocks noGrp="1"/>
          </p:cNvSpPr>
          <p:nvPr>
            <p:ph type="title" hasCustomPrompt="1"/>
          </p:nvPr>
        </p:nvSpPr>
        <p:spPr>
          <a:xfrm>
            <a:off x="1907704" y="134603"/>
            <a:ext cx="6786438" cy="703262"/>
          </a:xfrm>
          <a:prstGeom prst="rect">
            <a:avLst/>
          </a:prstGeom>
        </p:spPr>
        <p:txBody>
          <a:bodyPr anchor="b" anchorCtr="0"/>
          <a:lstStyle>
            <a:lvl1pPr>
              <a:defRPr sz="2800" b="1" baseline="0"/>
            </a:lvl1pPr>
          </a:lstStyle>
          <a:p>
            <a:r>
              <a:rPr lang="fr-FR" dirty="0" smtClean="0"/>
              <a:t>TITRE DE DIAPOSITIVE</a:t>
            </a:r>
            <a:endParaRPr lang="en-US" dirty="0"/>
          </a:p>
        </p:txBody>
      </p:sp>
      <p:cxnSp>
        <p:nvCxnSpPr>
          <p:cNvPr id="11" name="Straight Connector 6"/>
          <p:cNvCxnSpPr/>
          <p:nvPr/>
        </p:nvCxnSpPr>
        <p:spPr>
          <a:xfrm>
            <a:off x="2846566" y="852301"/>
            <a:ext cx="4607195" cy="0"/>
          </a:xfrm>
          <a:prstGeom prst="line">
            <a:avLst/>
          </a:prstGeom>
          <a:ln w="57150" cmpd="sng">
            <a:solidFill>
              <a:srgbClr val="FFF10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6331897"/>
      </p:ext>
    </p:extLst>
  </p:cSld>
  <p:clrMapOvr>
    <a:masterClrMapping/>
  </p:clrMapOvr>
  <p:timing>
    <p:tnLst>
      <p:par>
        <p:cTn id="1" dur="indefinite" restart="never" nodeType="tmRoot"/>
      </p:par>
    </p:tnLst>
  </p:timing>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044700" y="1447800"/>
            <a:ext cx="6642100" cy="4678363"/>
          </a:xfrm>
        </p:spPr>
        <p:txBody>
          <a:bodyPr/>
          <a:lstStyle>
            <a:lvl1pPr marL="567450" indent="-514350">
              <a:buClr>
                <a:schemeClr val="tx1">
                  <a:lumMod val="65000"/>
                  <a:lumOff val="35000"/>
                </a:schemeClr>
              </a:buClr>
              <a:buFont typeface="+mj-lt"/>
              <a:buAutoNum type="arabicPeriod"/>
              <a:defRPr b="1" baseline="0"/>
            </a:lvl1pPr>
            <a:lvl2pPr marL="971550" indent="-514350">
              <a:buClr>
                <a:schemeClr val="tx1">
                  <a:lumMod val="65000"/>
                  <a:lumOff val="35000"/>
                </a:schemeClr>
              </a:buClr>
              <a:buFont typeface="+mj-lt"/>
              <a:buAutoNum type="alphaUcPeriod"/>
              <a:defRPr baseline="0"/>
            </a:lvl2pPr>
            <a:lvl3pPr marL="1371600" indent="-457200">
              <a:buFont typeface="+mj-lt"/>
              <a:buAutoNum type="arabicPeriod"/>
              <a:defRPr baseline="0"/>
            </a:lvl3pPr>
            <a:lvl4pPr marL="1828800" indent="-457200">
              <a:buFont typeface="+mj-lt"/>
              <a:buAutoNum type="arabicPeriod"/>
              <a:defRPr/>
            </a:lvl4pPr>
            <a:lvl5pPr marL="2286000" indent="-457200">
              <a:buFont typeface="+mj-lt"/>
              <a:buAutoNum type="arabicPeriod"/>
              <a:defRPr/>
            </a:lvl5pPr>
          </a:lstStyle>
          <a:p>
            <a:pPr lvl="0"/>
            <a:r>
              <a:rPr lang="fr-FR" dirty="0" smtClean="0"/>
              <a:t>Cliquer pour inscrire le premier chapitre</a:t>
            </a:r>
          </a:p>
          <a:p>
            <a:pPr lvl="0"/>
            <a:r>
              <a:rPr lang="fr-FR" dirty="0" smtClean="0"/>
              <a:t>Et aller à la ligne pour les chapitres suivants</a:t>
            </a:r>
          </a:p>
          <a:p>
            <a:pPr lvl="1"/>
            <a:r>
              <a:rPr lang="fr-FR" dirty="0" smtClean="0"/>
              <a:t>Cliquer sur la touche alinéa pour ajouter un sous-chapitre</a:t>
            </a:r>
          </a:p>
          <a:p>
            <a:pPr lvl="2"/>
            <a:r>
              <a:rPr lang="fr-FR" dirty="0" smtClean="0"/>
              <a:t>Et encore un titre</a:t>
            </a:r>
          </a:p>
        </p:txBody>
      </p:sp>
      <p:sp>
        <p:nvSpPr>
          <p:cNvPr id="4" name="Date Placeholder 3"/>
          <p:cNvSpPr>
            <a:spLocks noGrp="1"/>
          </p:cNvSpPr>
          <p:nvPr>
            <p:ph type="dt" sz="half" idx="10"/>
          </p:nvPr>
        </p:nvSpPr>
        <p:spPr/>
        <p:txBody>
          <a:bodyPr/>
          <a:lstStyle/>
          <a:p>
            <a:fld id="{3609A2F6-920F-4D49-83A3-927562172B17}" type="datetime1">
              <a:rPr lang="fr-FR" smtClean="0"/>
              <a:t>07/02/2020</a:t>
            </a:fld>
            <a:endParaRPr lang="en-US"/>
          </a:p>
        </p:txBody>
      </p:sp>
      <p:sp>
        <p:nvSpPr>
          <p:cNvPr id="6" name="Slide Number Placeholder 5"/>
          <p:cNvSpPr>
            <a:spLocks noGrp="1"/>
          </p:cNvSpPr>
          <p:nvPr>
            <p:ph type="sldNum" sz="quarter" idx="12"/>
          </p:nvPr>
        </p:nvSpPr>
        <p:spPr/>
        <p:txBody>
          <a:bodyPr/>
          <a:lstStyle/>
          <a:p>
            <a:fld id="{81D5EA83-93EF-7C47-83E5-EC4E80D28D49}" type="slidenum">
              <a:rPr lang="en-US" smtClean="0"/>
              <a:t>‹N°›</a:t>
            </a:fld>
            <a:endParaRPr lang="en-US"/>
          </a:p>
        </p:txBody>
      </p:sp>
      <p:cxnSp>
        <p:nvCxnSpPr>
          <p:cNvPr id="11" name="Straight Connector 6"/>
          <p:cNvCxnSpPr/>
          <p:nvPr userDrawn="1"/>
        </p:nvCxnSpPr>
        <p:spPr>
          <a:xfrm>
            <a:off x="2846567" y="1104900"/>
            <a:ext cx="4607195" cy="0"/>
          </a:xfrm>
          <a:prstGeom prst="line">
            <a:avLst/>
          </a:prstGeom>
          <a:ln w="57150" cmpd="sng">
            <a:solidFill>
              <a:srgbClr val="FFF10B"/>
            </a:solidFill>
          </a:ln>
          <a:effectLst/>
        </p:spPr>
        <p:style>
          <a:lnRef idx="2">
            <a:schemeClr val="accent1"/>
          </a:lnRef>
          <a:fillRef idx="0">
            <a:schemeClr val="accent1"/>
          </a:fillRef>
          <a:effectRef idx="1">
            <a:schemeClr val="accent1"/>
          </a:effectRef>
          <a:fontRef idx="minor">
            <a:schemeClr val="tx1"/>
          </a:fontRef>
        </p:style>
      </p:cxnSp>
      <p:sp>
        <p:nvSpPr>
          <p:cNvPr id="2" name="ZoneTexte 1"/>
          <p:cNvSpPr txBox="1"/>
          <p:nvPr userDrawn="1"/>
        </p:nvSpPr>
        <p:spPr>
          <a:xfrm>
            <a:off x="2373464" y="179506"/>
            <a:ext cx="5553400" cy="1015663"/>
          </a:xfrm>
          <a:prstGeom prst="rect">
            <a:avLst/>
          </a:prstGeom>
          <a:noFill/>
        </p:spPr>
        <p:txBody>
          <a:bodyPr wrap="square" rtlCol="0">
            <a:spAutoFit/>
          </a:bodyPr>
          <a:lstStyle/>
          <a:p>
            <a:pPr algn="ctr"/>
            <a:r>
              <a:rPr lang="fr-FR" sz="6000" b="1" dirty="0" smtClean="0">
                <a:latin typeface="+mj-lt"/>
              </a:rPr>
              <a:t>SOMMAIRE</a:t>
            </a:r>
            <a:endParaRPr lang="fr-FR" sz="6000" b="1" dirty="0">
              <a:latin typeface="+mj-lt"/>
            </a:endParaRPr>
          </a:p>
        </p:txBody>
      </p:sp>
    </p:spTree>
    <p:extLst>
      <p:ext uri="{BB962C8B-B14F-4D97-AF65-F5344CB8AC3E}">
        <p14:creationId xmlns:p14="http://schemas.microsoft.com/office/powerpoint/2010/main" val="297302714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366755" y="143635"/>
            <a:ext cx="6096000" cy="1143000"/>
          </a:xfrm>
          <a:prstGeom prst="rect">
            <a:avLst/>
          </a:prstGeom>
        </p:spPr>
        <p:txBody>
          <a:bodyPr/>
          <a:lstStyle>
            <a:lvl1pPr>
              <a:defRPr cap="small" baseline="0"/>
            </a:lvl1pPr>
          </a:lstStyle>
          <a:p>
            <a:r>
              <a:rPr lang="fr-FR" smtClean="0"/>
              <a:t>Modifiez le style du titre</a:t>
            </a:r>
            <a:endParaRPr lang="fr-FR" dirty="0"/>
          </a:p>
        </p:txBody>
      </p:sp>
      <p:sp>
        <p:nvSpPr>
          <p:cNvPr id="3" name="Espace réservé du contenu 2"/>
          <p:cNvSpPr>
            <a:spLocks noGrp="1"/>
          </p:cNvSpPr>
          <p:nvPr>
            <p:ph idx="1"/>
          </p:nvPr>
        </p:nvSpPr>
        <p:spPr>
          <a:xfrm>
            <a:off x="2411760" y="1493785"/>
            <a:ext cx="6275040" cy="491098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4"/>
          <p:cNvSpPr>
            <a:spLocks noGrp="1"/>
          </p:cNvSpPr>
          <p:nvPr>
            <p:ph type="sldNum" sz="quarter" idx="10"/>
          </p:nvPr>
        </p:nvSpPr>
        <p:spPr/>
        <p:txBody>
          <a:bodyPr/>
          <a:lstStyle>
            <a:lvl1pPr>
              <a:defRPr/>
            </a:lvl1pPr>
          </a:lstStyle>
          <a:p>
            <a:fld id="{CF4668DC-857F-487D-BFFA-8C0CA5037977}" type="slidenum">
              <a:rPr lang="fr-BE" smtClean="0"/>
              <a:t>‹N°›</a:t>
            </a:fld>
            <a:endParaRPr lang="fr-BE"/>
          </a:p>
        </p:txBody>
      </p:sp>
    </p:spTree>
    <p:extLst>
      <p:ext uri="{BB962C8B-B14F-4D97-AF65-F5344CB8AC3E}">
        <p14:creationId xmlns:p14="http://schemas.microsoft.com/office/powerpoint/2010/main" val="3421822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BE" dirty="0"/>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‹N°›</a:t>
            </a:fld>
            <a:endParaRPr lang="fr-BE" dirty="0"/>
          </a:p>
        </p:txBody>
      </p:sp>
    </p:spTree>
    <p:extLst>
      <p:ext uri="{BB962C8B-B14F-4D97-AF65-F5344CB8AC3E}">
        <p14:creationId xmlns:p14="http://schemas.microsoft.com/office/powerpoint/2010/main" val="25984544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de niveau 1">
    <p:spTree>
      <p:nvGrpSpPr>
        <p:cNvPr id="1" name=""/>
        <p:cNvGrpSpPr/>
        <p:nvPr/>
      </p:nvGrpSpPr>
      <p:grpSpPr>
        <a:xfrm>
          <a:off x="0" y="0"/>
          <a:ext cx="0" cy="0"/>
          <a:chOff x="0" y="0"/>
          <a:chExt cx="0" cy="0"/>
        </a:xfrm>
      </p:grpSpPr>
      <p:sp>
        <p:nvSpPr>
          <p:cNvPr id="4" name="Rectangle 3"/>
          <p:cNvSpPr/>
          <p:nvPr userDrawn="1"/>
        </p:nvSpPr>
        <p:spPr>
          <a:xfrm>
            <a:off x="2561586" y="-410938"/>
            <a:ext cx="8637722" cy="7982857"/>
          </a:xfrm>
          <a:custGeom>
            <a:avLst/>
            <a:gdLst>
              <a:gd name="connsiteX0" fmla="*/ 0 w 6591209"/>
              <a:gd name="connsiteY0" fmla="*/ 0 h 7939315"/>
              <a:gd name="connsiteX1" fmla="*/ 6591209 w 6591209"/>
              <a:gd name="connsiteY1" fmla="*/ 0 h 7939315"/>
              <a:gd name="connsiteX2" fmla="*/ 6591209 w 6591209"/>
              <a:gd name="connsiteY2" fmla="*/ 7939315 h 7939315"/>
              <a:gd name="connsiteX3" fmla="*/ 0 w 6591209"/>
              <a:gd name="connsiteY3" fmla="*/ 7939315 h 7939315"/>
              <a:gd name="connsiteX4" fmla="*/ 0 w 6591209"/>
              <a:gd name="connsiteY4" fmla="*/ 0 h 7939315"/>
              <a:gd name="connsiteX0" fmla="*/ 1088571 w 7679780"/>
              <a:gd name="connsiteY0" fmla="*/ 0 h 8011887"/>
              <a:gd name="connsiteX1" fmla="*/ 7679780 w 7679780"/>
              <a:gd name="connsiteY1" fmla="*/ 0 h 8011887"/>
              <a:gd name="connsiteX2" fmla="*/ 7679780 w 7679780"/>
              <a:gd name="connsiteY2" fmla="*/ 7939315 h 8011887"/>
              <a:gd name="connsiteX3" fmla="*/ 0 w 7679780"/>
              <a:gd name="connsiteY3" fmla="*/ 8011887 h 8011887"/>
              <a:gd name="connsiteX4" fmla="*/ 1088571 w 7679780"/>
              <a:gd name="connsiteY4" fmla="*/ 0 h 8011887"/>
              <a:gd name="connsiteX0" fmla="*/ 1204686 w 7679780"/>
              <a:gd name="connsiteY0" fmla="*/ 0 h 8011887"/>
              <a:gd name="connsiteX1" fmla="*/ 7679780 w 7679780"/>
              <a:gd name="connsiteY1" fmla="*/ 0 h 8011887"/>
              <a:gd name="connsiteX2" fmla="*/ 7679780 w 7679780"/>
              <a:gd name="connsiteY2" fmla="*/ 7939315 h 8011887"/>
              <a:gd name="connsiteX3" fmla="*/ 0 w 7679780"/>
              <a:gd name="connsiteY3" fmla="*/ 8011887 h 8011887"/>
              <a:gd name="connsiteX4" fmla="*/ 1204686 w 7679780"/>
              <a:gd name="connsiteY4" fmla="*/ 0 h 8011887"/>
              <a:gd name="connsiteX0" fmla="*/ 1494971 w 7970065"/>
              <a:gd name="connsiteY0" fmla="*/ 0 h 8011887"/>
              <a:gd name="connsiteX1" fmla="*/ 7970065 w 7970065"/>
              <a:gd name="connsiteY1" fmla="*/ 0 h 8011887"/>
              <a:gd name="connsiteX2" fmla="*/ 7970065 w 7970065"/>
              <a:gd name="connsiteY2" fmla="*/ 7939315 h 8011887"/>
              <a:gd name="connsiteX3" fmla="*/ 0 w 7970065"/>
              <a:gd name="connsiteY3" fmla="*/ 8011887 h 8011887"/>
              <a:gd name="connsiteX4" fmla="*/ 1494971 w 7970065"/>
              <a:gd name="connsiteY4" fmla="*/ 0 h 8011887"/>
              <a:gd name="connsiteX0" fmla="*/ 1654628 w 8129722"/>
              <a:gd name="connsiteY0" fmla="*/ 0 h 7953830"/>
              <a:gd name="connsiteX1" fmla="*/ 8129722 w 8129722"/>
              <a:gd name="connsiteY1" fmla="*/ 0 h 7953830"/>
              <a:gd name="connsiteX2" fmla="*/ 8129722 w 8129722"/>
              <a:gd name="connsiteY2" fmla="*/ 7939315 h 7953830"/>
              <a:gd name="connsiteX3" fmla="*/ 0 w 8129722"/>
              <a:gd name="connsiteY3" fmla="*/ 7953830 h 7953830"/>
              <a:gd name="connsiteX4" fmla="*/ 1654628 w 8129722"/>
              <a:gd name="connsiteY4" fmla="*/ 0 h 7953830"/>
              <a:gd name="connsiteX0" fmla="*/ 1930399 w 8129722"/>
              <a:gd name="connsiteY0" fmla="*/ 0 h 7997372"/>
              <a:gd name="connsiteX1" fmla="*/ 8129722 w 8129722"/>
              <a:gd name="connsiteY1" fmla="*/ 43542 h 7997372"/>
              <a:gd name="connsiteX2" fmla="*/ 8129722 w 8129722"/>
              <a:gd name="connsiteY2" fmla="*/ 7982857 h 7997372"/>
              <a:gd name="connsiteX3" fmla="*/ 0 w 8129722"/>
              <a:gd name="connsiteY3" fmla="*/ 7997372 h 7997372"/>
              <a:gd name="connsiteX4" fmla="*/ 1930399 w 8129722"/>
              <a:gd name="connsiteY4" fmla="*/ 0 h 7997372"/>
              <a:gd name="connsiteX0" fmla="*/ 2438399 w 8637722"/>
              <a:gd name="connsiteY0" fmla="*/ 0 h 7982857"/>
              <a:gd name="connsiteX1" fmla="*/ 8637722 w 8637722"/>
              <a:gd name="connsiteY1" fmla="*/ 43542 h 7982857"/>
              <a:gd name="connsiteX2" fmla="*/ 8637722 w 8637722"/>
              <a:gd name="connsiteY2" fmla="*/ 7982857 h 7982857"/>
              <a:gd name="connsiteX3" fmla="*/ 0 w 8637722"/>
              <a:gd name="connsiteY3" fmla="*/ 7953830 h 7982857"/>
              <a:gd name="connsiteX4" fmla="*/ 2438399 w 8637722"/>
              <a:gd name="connsiteY4" fmla="*/ 0 h 798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7722" h="7982857">
                <a:moveTo>
                  <a:pt x="2438399" y="0"/>
                </a:moveTo>
                <a:lnTo>
                  <a:pt x="8637722" y="43542"/>
                </a:lnTo>
                <a:lnTo>
                  <a:pt x="8637722" y="7982857"/>
                </a:lnTo>
                <a:lnTo>
                  <a:pt x="0" y="7953830"/>
                </a:lnTo>
                <a:lnTo>
                  <a:pt x="2438399" y="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le 1"/>
          <p:cNvSpPr>
            <a:spLocks noGrp="1"/>
          </p:cNvSpPr>
          <p:nvPr>
            <p:ph type="title" hasCustomPrompt="1"/>
          </p:nvPr>
        </p:nvSpPr>
        <p:spPr>
          <a:xfrm>
            <a:off x="4711564" y="2225675"/>
            <a:ext cx="3938951" cy="1362075"/>
          </a:xfrm>
          <a:prstGeom prst="rect">
            <a:avLst/>
          </a:prstGeom>
        </p:spPr>
        <p:txBody>
          <a:bodyPr anchor="b" anchorCtr="0"/>
          <a:lstStyle>
            <a:lvl1pPr algn="ctr">
              <a:defRPr sz="3600" b="1" cap="none"/>
            </a:lvl1pPr>
          </a:lstStyle>
          <a:p>
            <a:r>
              <a:rPr lang="fr-FR" dirty="0" smtClean="0"/>
              <a:t>CLICK TO EDIT MASTER TITLE STYLE</a:t>
            </a:r>
            <a:endParaRPr lang="en-US" dirty="0"/>
          </a:p>
        </p:txBody>
      </p:sp>
      <p:sp>
        <p:nvSpPr>
          <p:cNvPr id="3" name="Text Placeholder 2"/>
          <p:cNvSpPr>
            <a:spLocks noGrp="1"/>
          </p:cNvSpPr>
          <p:nvPr>
            <p:ph type="body" idx="1"/>
          </p:nvPr>
        </p:nvSpPr>
        <p:spPr>
          <a:xfrm>
            <a:off x="4711563" y="4093029"/>
            <a:ext cx="3938952" cy="1329871"/>
          </a:xfrm>
        </p:spPr>
        <p:txBody>
          <a:bodyPr anchor="t" anchorCtr="0">
            <a:normAutofit/>
          </a:bodyPr>
          <a:lstStyle>
            <a:lvl1pPr marL="0" indent="0" algn="ctr">
              <a:buNone/>
              <a:defRPr sz="2400" i="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cxnSp>
        <p:nvCxnSpPr>
          <p:cNvPr id="7" name="Connecteur droit 6"/>
          <p:cNvCxnSpPr/>
          <p:nvPr userDrawn="1"/>
        </p:nvCxnSpPr>
        <p:spPr>
          <a:xfrm>
            <a:off x="4993415" y="3821408"/>
            <a:ext cx="3375248" cy="0"/>
          </a:xfrm>
          <a:prstGeom prst="line">
            <a:avLst/>
          </a:prstGeom>
          <a:ln w="57150">
            <a:solidFill>
              <a:srgbClr val="FDFDFD"/>
            </a:solidFill>
          </a:ln>
          <a:effectLst/>
        </p:spPr>
        <p:style>
          <a:lnRef idx="2">
            <a:schemeClr val="accent1"/>
          </a:lnRef>
          <a:fillRef idx="0">
            <a:schemeClr val="accent1"/>
          </a:fillRef>
          <a:effectRef idx="1">
            <a:schemeClr val="accent1"/>
          </a:effectRef>
          <a:fontRef idx="minor">
            <a:schemeClr val="tx1"/>
          </a:fontRef>
        </p:style>
      </p:cxnSp>
      <p:sp>
        <p:nvSpPr>
          <p:cNvPr id="11" name="Espace réservé du texte 10"/>
          <p:cNvSpPr>
            <a:spLocks noGrp="1"/>
          </p:cNvSpPr>
          <p:nvPr>
            <p:ph type="body" sz="quarter" idx="10" hasCustomPrompt="1"/>
          </p:nvPr>
        </p:nvSpPr>
        <p:spPr>
          <a:xfrm>
            <a:off x="1707381" y="715962"/>
            <a:ext cx="2648589" cy="4872037"/>
          </a:xfrm>
        </p:spPr>
        <p:txBody>
          <a:bodyPr>
            <a:noAutofit/>
          </a:bodyPr>
          <a:lstStyle>
            <a:lvl1pPr marL="53100" indent="0">
              <a:buNone/>
              <a:defRPr sz="34400" b="1">
                <a:solidFill>
                  <a:schemeClr val="accent1"/>
                </a:solidFill>
              </a:defRPr>
            </a:lvl1pPr>
          </a:lstStyle>
          <a:p>
            <a:pPr lvl="0"/>
            <a:r>
              <a:rPr lang="fr-FR" dirty="0" smtClean="0"/>
              <a:t>0</a:t>
            </a:r>
            <a:endParaRPr lang="fr-FR" dirty="0"/>
          </a:p>
        </p:txBody>
      </p:sp>
    </p:spTree>
    <p:extLst>
      <p:ext uri="{BB962C8B-B14F-4D97-AF65-F5344CB8AC3E}">
        <p14:creationId xmlns:p14="http://schemas.microsoft.com/office/powerpoint/2010/main" val="18071758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re de niveau 2">
    <p:spTree>
      <p:nvGrpSpPr>
        <p:cNvPr id="1" name=""/>
        <p:cNvGrpSpPr/>
        <p:nvPr/>
      </p:nvGrpSpPr>
      <p:grpSpPr>
        <a:xfrm>
          <a:off x="0" y="0"/>
          <a:ext cx="0" cy="0"/>
          <a:chOff x="0" y="0"/>
          <a:chExt cx="0" cy="0"/>
        </a:xfrm>
      </p:grpSpPr>
      <p:sp>
        <p:nvSpPr>
          <p:cNvPr id="8" name="Rectangle 3"/>
          <p:cNvSpPr/>
          <p:nvPr userDrawn="1"/>
        </p:nvSpPr>
        <p:spPr>
          <a:xfrm rot="10800000">
            <a:off x="-3633663" y="-459539"/>
            <a:ext cx="8637722" cy="7982857"/>
          </a:xfrm>
          <a:custGeom>
            <a:avLst/>
            <a:gdLst>
              <a:gd name="connsiteX0" fmla="*/ 0 w 6591209"/>
              <a:gd name="connsiteY0" fmla="*/ 0 h 7939315"/>
              <a:gd name="connsiteX1" fmla="*/ 6591209 w 6591209"/>
              <a:gd name="connsiteY1" fmla="*/ 0 h 7939315"/>
              <a:gd name="connsiteX2" fmla="*/ 6591209 w 6591209"/>
              <a:gd name="connsiteY2" fmla="*/ 7939315 h 7939315"/>
              <a:gd name="connsiteX3" fmla="*/ 0 w 6591209"/>
              <a:gd name="connsiteY3" fmla="*/ 7939315 h 7939315"/>
              <a:gd name="connsiteX4" fmla="*/ 0 w 6591209"/>
              <a:gd name="connsiteY4" fmla="*/ 0 h 7939315"/>
              <a:gd name="connsiteX0" fmla="*/ 1088571 w 7679780"/>
              <a:gd name="connsiteY0" fmla="*/ 0 h 8011887"/>
              <a:gd name="connsiteX1" fmla="*/ 7679780 w 7679780"/>
              <a:gd name="connsiteY1" fmla="*/ 0 h 8011887"/>
              <a:gd name="connsiteX2" fmla="*/ 7679780 w 7679780"/>
              <a:gd name="connsiteY2" fmla="*/ 7939315 h 8011887"/>
              <a:gd name="connsiteX3" fmla="*/ 0 w 7679780"/>
              <a:gd name="connsiteY3" fmla="*/ 8011887 h 8011887"/>
              <a:gd name="connsiteX4" fmla="*/ 1088571 w 7679780"/>
              <a:gd name="connsiteY4" fmla="*/ 0 h 8011887"/>
              <a:gd name="connsiteX0" fmla="*/ 1204686 w 7679780"/>
              <a:gd name="connsiteY0" fmla="*/ 0 h 8011887"/>
              <a:gd name="connsiteX1" fmla="*/ 7679780 w 7679780"/>
              <a:gd name="connsiteY1" fmla="*/ 0 h 8011887"/>
              <a:gd name="connsiteX2" fmla="*/ 7679780 w 7679780"/>
              <a:gd name="connsiteY2" fmla="*/ 7939315 h 8011887"/>
              <a:gd name="connsiteX3" fmla="*/ 0 w 7679780"/>
              <a:gd name="connsiteY3" fmla="*/ 8011887 h 8011887"/>
              <a:gd name="connsiteX4" fmla="*/ 1204686 w 7679780"/>
              <a:gd name="connsiteY4" fmla="*/ 0 h 8011887"/>
              <a:gd name="connsiteX0" fmla="*/ 1494971 w 7970065"/>
              <a:gd name="connsiteY0" fmla="*/ 0 h 8011887"/>
              <a:gd name="connsiteX1" fmla="*/ 7970065 w 7970065"/>
              <a:gd name="connsiteY1" fmla="*/ 0 h 8011887"/>
              <a:gd name="connsiteX2" fmla="*/ 7970065 w 7970065"/>
              <a:gd name="connsiteY2" fmla="*/ 7939315 h 8011887"/>
              <a:gd name="connsiteX3" fmla="*/ 0 w 7970065"/>
              <a:gd name="connsiteY3" fmla="*/ 8011887 h 8011887"/>
              <a:gd name="connsiteX4" fmla="*/ 1494971 w 7970065"/>
              <a:gd name="connsiteY4" fmla="*/ 0 h 8011887"/>
              <a:gd name="connsiteX0" fmla="*/ 1654628 w 8129722"/>
              <a:gd name="connsiteY0" fmla="*/ 0 h 7953830"/>
              <a:gd name="connsiteX1" fmla="*/ 8129722 w 8129722"/>
              <a:gd name="connsiteY1" fmla="*/ 0 h 7953830"/>
              <a:gd name="connsiteX2" fmla="*/ 8129722 w 8129722"/>
              <a:gd name="connsiteY2" fmla="*/ 7939315 h 7953830"/>
              <a:gd name="connsiteX3" fmla="*/ 0 w 8129722"/>
              <a:gd name="connsiteY3" fmla="*/ 7953830 h 7953830"/>
              <a:gd name="connsiteX4" fmla="*/ 1654628 w 8129722"/>
              <a:gd name="connsiteY4" fmla="*/ 0 h 7953830"/>
              <a:gd name="connsiteX0" fmla="*/ 1930399 w 8129722"/>
              <a:gd name="connsiteY0" fmla="*/ 0 h 7997372"/>
              <a:gd name="connsiteX1" fmla="*/ 8129722 w 8129722"/>
              <a:gd name="connsiteY1" fmla="*/ 43542 h 7997372"/>
              <a:gd name="connsiteX2" fmla="*/ 8129722 w 8129722"/>
              <a:gd name="connsiteY2" fmla="*/ 7982857 h 7997372"/>
              <a:gd name="connsiteX3" fmla="*/ 0 w 8129722"/>
              <a:gd name="connsiteY3" fmla="*/ 7997372 h 7997372"/>
              <a:gd name="connsiteX4" fmla="*/ 1930399 w 8129722"/>
              <a:gd name="connsiteY4" fmla="*/ 0 h 7997372"/>
              <a:gd name="connsiteX0" fmla="*/ 2438399 w 8637722"/>
              <a:gd name="connsiteY0" fmla="*/ 0 h 7982857"/>
              <a:gd name="connsiteX1" fmla="*/ 8637722 w 8637722"/>
              <a:gd name="connsiteY1" fmla="*/ 43542 h 7982857"/>
              <a:gd name="connsiteX2" fmla="*/ 8637722 w 8637722"/>
              <a:gd name="connsiteY2" fmla="*/ 7982857 h 7982857"/>
              <a:gd name="connsiteX3" fmla="*/ 0 w 8637722"/>
              <a:gd name="connsiteY3" fmla="*/ 7953830 h 7982857"/>
              <a:gd name="connsiteX4" fmla="*/ 2438399 w 8637722"/>
              <a:gd name="connsiteY4" fmla="*/ 0 h 798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7722" h="7982857">
                <a:moveTo>
                  <a:pt x="2438399" y="0"/>
                </a:moveTo>
                <a:lnTo>
                  <a:pt x="8637722" y="43542"/>
                </a:lnTo>
                <a:lnTo>
                  <a:pt x="8637722" y="7982857"/>
                </a:lnTo>
                <a:lnTo>
                  <a:pt x="0" y="7953830"/>
                </a:lnTo>
                <a:lnTo>
                  <a:pt x="2438399" y="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le 1"/>
          <p:cNvSpPr>
            <a:spLocks noGrp="1"/>
          </p:cNvSpPr>
          <p:nvPr>
            <p:ph type="title"/>
          </p:nvPr>
        </p:nvSpPr>
        <p:spPr>
          <a:xfrm>
            <a:off x="5688925" y="3601942"/>
            <a:ext cx="3214395" cy="1362075"/>
          </a:xfrm>
          <a:prstGeom prst="rect">
            <a:avLst/>
          </a:prstGeom>
        </p:spPr>
        <p:txBody>
          <a:bodyPr anchor="b" anchorCtr="0"/>
          <a:lstStyle>
            <a:lvl1pPr algn="ctr">
              <a:defRPr sz="3600" b="1" cap="all"/>
            </a:lvl1pPr>
          </a:lstStyle>
          <a:p>
            <a:r>
              <a:rPr lang="fr-FR" smtClean="0"/>
              <a:t>Modifiez le style du titre</a:t>
            </a:r>
            <a:endParaRPr lang="en-US" dirty="0"/>
          </a:p>
        </p:txBody>
      </p:sp>
      <p:sp>
        <p:nvSpPr>
          <p:cNvPr id="3" name="Text Placeholder 2"/>
          <p:cNvSpPr>
            <a:spLocks noGrp="1"/>
          </p:cNvSpPr>
          <p:nvPr>
            <p:ph type="body" idx="1"/>
          </p:nvPr>
        </p:nvSpPr>
        <p:spPr>
          <a:xfrm>
            <a:off x="5688925" y="5123549"/>
            <a:ext cx="3214395" cy="1329871"/>
          </a:xfrm>
        </p:spPr>
        <p:txBody>
          <a:bodyPr anchor="t" anchorCtr="0">
            <a:normAutofit/>
          </a:bodyPr>
          <a:lstStyle>
            <a:lvl1pPr marL="0" indent="0" algn="ctr">
              <a:buNone/>
              <a:defRPr sz="2400" i="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cxnSp>
        <p:nvCxnSpPr>
          <p:cNvPr id="7" name="Connecteur droit 6"/>
          <p:cNvCxnSpPr/>
          <p:nvPr userDrawn="1"/>
        </p:nvCxnSpPr>
        <p:spPr>
          <a:xfrm>
            <a:off x="5626137" y="5036027"/>
            <a:ext cx="3375248" cy="0"/>
          </a:xfrm>
          <a:prstGeom prst="line">
            <a:avLst/>
          </a:prstGeom>
          <a:ln w="571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1" name="Espace réservé du texte 10"/>
          <p:cNvSpPr>
            <a:spLocks noGrp="1"/>
          </p:cNvSpPr>
          <p:nvPr>
            <p:ph type="body" sz="quarter" idx="10" hasCustomPrompt="1"/>
          </p:nvPr>
        </p:nvSpPr>
        <p:spPr>
          <a:xfrm>
            <a:off x="3669120" y="2996940"/>
            <a:ext cx="2199059" cy="2769379"/>
          </a:xfrm>
        </p:spPr>
        <p:txBody>
          <a:bodyPr>
            <a:noAutofit/>
          </a:bodyPr>
          <a:lstStyle>
            <a:lvl1pPr marL="53100" indent="0">
              <a:buNone/>
              <a:defRPr sz="16600" b="1">
                <a:solidFill>
                  <a:schemeClr val="accent1"/>
                </a:solidFill>
              </a:defRPr>
            </a:lvl1pPr>
          </a:lstStyle>
          <a:p>
            <a:pPr lvl="0"/>
            <a:r>
              <a:rPr lang="fr-FR" dirty="0" smtClean="0"/>
              <a:t>.A</a:t>
            </a:r>
            <a:endParaRPr lang="fr-FR" dirty="0"/>
          </a:p>
        </p:txBody>
      </p:sp>
      <p:sp>
        <p:nvSpPr>
          <p:cNvPr id="9" name="Espace réservé du texte 10"/>
          <p:cNvSpPr>
            <a:spLocks noGrp="1"/>
          </p:cNvSpPr>
          <p:nvPr>
            <p:ph type="body" sz="quarter" idx="11" hasCustomPrompt="1"/>
          </p:nvPr>
        </p:nvSpPr>
        <p:spPr>
          <a:xfrm>
            <a:off x="1669411" y="868363"/>
            <a:ext cx="2648589" cy="4515368"/>
          </a:xfrm>
        </p:spPr>
        <p:txBody>
          <a:bodyPr>
            <a:noAutofit/>
          </a:bodyPr>
          <a:lstStyle>
            <a:lvl1pPr marL="53100" indent="0">
              <a:buNone/>
              <a:defRPr sz="34400" b="1">
                <a:solidFill>
                  <a:schemeClr val="bg1"/>
                </a:solidFill>
              </a:defRPr>
            </a:lvl1pPr>
          </a:lstStyle>
          <a:p>
            <a:pPr lvl="0"/>
            <a:r>
              <a:rPr lang="fr-FR" dirty="0" smtClean="0"/>
              <a:t>0</a:t>
            </a:r>
            <a:endParaRPr lang="fr-FR" dirty="0"/>
          </a:p>
        </p:txBody>
      </p:sp>
      <p:pic>
        <p:nvPicPr>
          <p:cNvPr id="10" name="Picture 1" descr="Logo-Metro-print-Fond-jaune-PDF.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528" y="-2558"/>
            <a:ext cx="1300004" cy="1300004"/>
          </a:xfrm>
          <a:prstGeom prst="rect">
            <a:avLst/>
          </a:prstGeom>
        </p:spPr>
      </p:pic>
      <p:sp>
        <p:nvSpPr>
          <p:cNvPr id="6" name="Espace réservé du texte 5"/>
          <p:cNvSpPr>
            <a:spLocks noGrp="1"/>
          </p:cNvSpPr>
          <p:nvPr>
            <p:ph type="body" sz="quarter" idx="12" hasCustomPrompt="1"/>
          </p:nvPr>
        </p:nvSpPr>
        <p:spPr>
          <a:xfrm>
            <a:off x="1619590" y="214077"/>
            <a:ext cx="2602609" cy="1430338"/>
          </a:xfrm>
        </p:spPr>
        <p:txBody>
          <a:bodyPr>
            <a:normAutofit/>
          </a:bodyPr>
          <a:lstStyle>
            <a:lvl1pPr marL="53100" indent="0" algn="r">
              <a:buNone/>
              <a:defRPr sz="2800" b="1" baseline="0">
                <a:solidFill>
                  <a:schemeClr val="bg1"/>
                </a:solidFill>
              </a:defRPr>
            </a:lvl1pPr>
          </a:lstStyle>
          <a:p>
            <a:pPr lvl="0"/>
            <a:r>
              <a:rPr lang="fr-FR" dirty="0" smtClean="0"/>
              <a:t>Rappel du titre de niveau 1</a:t>
            </a:r>
            <a:endParaRPr lang="fr-FR" dirty="0"/>
          </a:p>
        </p:txBody>
      </p:sp>
    </p:spTree>
    <p:extLst>
      <p:ext uri="{BB962C8B-B14F-4D97-AF65-F5344CB8AC3E}">
        <p14:creationId xmlns:p14="http://schemas.microsoft.com/office/powerpoint/2010/main" val="201246798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 simpl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1F53A040-04A8-44CE-A936-CD92AAF6BD14}" type="datetime1">
              <a:rPr lang="fr-FR" smtClean="0"/>
              <a:t>07/02/2020</a:t>
            </a:fld>
            <a:endParaRPr lang="en-US"/>
          </a:p>
        </p:txBody>
      </p:sp>
      <p:sp>
        <p:nvSpPr>
          <p:cNvPr id="6" name="Slide Number Placeholder 5"/>
          <p:cNvSpPr>
            <a:spLocks noGrp="1"/>
          </p:cNvSpPr>
          <p:nvPr>
            <p:ph type="sldNum" sz="quarter" idx="12"/>
          </p:nvPr>
        </p:nvSpPr>
        <p:spPr/>
        <p:txBody>
          <a:bodyPr/>
          <a:lstStyle/>
          <a:p>
            <a:fld id="{81D5EA83-93EF-7C47-83E5-EC4E80D28D49}" type="slidenum">
              <a:rPr lang="en-US" smtClean="0"/>
              <a:t>‹N°›</a:t>
            </a:fld>
            <a:endParaRPr lang="en-US"/>
          </a:p>
        </p:txBody>
      </p:sp>
      <p:sp>
        <p:nvSpPr>
          <p:cNvPr id="10" name="Title 1"/>
          <p:cNvSpPr>
            <a:spLocks noGrp="1"/>
          </p:cNvSpPr>
          <p:nvPr>
            <p:ph type="title" hasCustomPrompt="1"/>
          </p:nvPr>
        </p:nvSpPr>
        <p:spPr>
          <a:xfrm>
            <a:off x="1900362" y="414338"/>
            <a:ext cx="6786438" cy="703262"/>
          </a:xfrm>
          <a:prstGeom prst="rect">
            <a:avLst/>
          </a:prstGeom>
        </p:spPr>
        <p:txBody>
          <a:bodyPr anchor="b" anchorCtr="0"/>
          <a:lstStyle>
            <a:lvl1pPr>
              <a:defRPr sz="2800" b="1" baseline="0"/>
            </a:lvl1pPr>
          </a:lstStyle>
          <a:p>
            <a:r>
              <a:rPr lang="fr-FR" dirty="0" smtClean="0"/>
              <a:t>TITRE DE DIAPOSITIVE</a:t>
            </a:r>
            <a:endParaRPr lang="en-US" dirty="0"/>
          </a:p>
        </p:txBody>
      </p:sp>
      <p:cxnSp>
        <p:nvCxnSpPr>
          <p:cNvPr id="11" name="Straight Connector 6"/>
          <p:cNvCxnSpPr/>
          <p:nvPr userDrawn="1"/>
        </p:nvCxnSpPr>
        <p:spPr>
          <a:xfrm>
            <a:off x="2846567" y="1104900"/>
            <a:ext cx="4607195" cy="0"/>
          </a:xfrm>
          <a:prstGeom prst="line">
            <a:avLst/>
          </a:prstGeom>
          <a:ln w="57150" cmpd="sng">
            <a:solidFill>
              <a:srgbClr val="FFF10B"/>
            </a:solidFill>
          </a:ln>
          <a:effectLst/>
        </p:spPr>
        <p:style>
          <a:lnRef idx="2">
            <a:schemeClr val="accent1"/>
          </a:lnRef>
          <a:fillRef idx="0">
            <a:schemeClr val="accent1"/>
          </a:fillRef>
          <a:effectRef idx="1">
            <a:schemeClr val="accent1"/>
          </a:effectRef>
          <a:fontRef idx="minor">
            <a:schemeClr val="tx1"/>
          </a:fontRef>
        </p:style>
      </p:cxnSp>
      <p:sp>
        <p:nvSpPr>
          <p:cNvPr id="12" name="Subtitle 2"/>
          <p:cNvSpPr>
            <a:spLocks noGrp="1"/>
          </p:cNvSpPr>
          <p:nvPr>
            <p:ph type="subTitle" idx="13" hasCustomPrompt="1"/>
          </p:nvPr>
        </p:nvSpPr>
        <p:spPr>
          <a:xfrm>
            <a:off x="1900362" y="1104900"/>
            <a:ext cx="6786438" cy="571500"/>
          </a:xfrm>
        </p:spPr>
        <p:txBody>
          <a:bodyPr>
            <a:normAutofit/>
          </a:bodyPr>
          <a:lstStyle>
            <a:lvl1pPr marL="0" indent="0" algn="ctr">
              <a:buNone/>
              <a:defRPr sz="2000"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Eventuel sous titre de présentation</a:t>
            </a:r>
            <a:endParaRPr lang="en-US" dirty="0"/>
          </a:p>
        </p:txBody>
      </p:sp>
      <p:sp>
        <p:nvSpPr>
          <p:cNvPr id="13" name="Espace réservé du texte 4"/>
          <p:cNvSpPr>
            <a:spLocks noGrp="1"/>
          </p:cNvSpPr>
          <p:nvPr>
            <p:ph type="body" sz="quarter" idx="14" hasCustomPrompt="1"/>
          </p:nvPr>
        </p:nvSpPr>
        <p:spPr>
          <a:xfrm>
            <a:off x="1619590" y="0"/>
            <a:ext cx="1226977" cy="981075"/>
          </a:xfrm>
        </p:spPr>
        <p:txBody>
          <a:bodyPr>
            <a:normAutofit/>
          </a:bodyPr>
          <a:lstStyle>
            <a:lvl1pPr marL="53100" indent="0">
              <a:buNone/>
              <a:defRPr sz="4800" b="1">
                <a:solidFill>
                  <a:schemeClr val="accent1"/>
                </a:solidFill>
              </a:defRPr>
            </a:lvl1pPr>
          </a:lstStyle>
          <a:p>
            <a:pPr lvl="0"/>
            <a:r>
              <a:rPr lang="fr-FR" dirty="0" smtClean="0"/>
              <a:t>1.A.</a:t>
            </a:r>
            <a:endParaRPr lang="fr-FR" dirty="0"/>
          </a:p>
        </p:txBody>
      </p:sp>
    </p:spTree>
    <p:extLst>
      <p:ext uri="{BB962C8B-B14F-4D97-AF65-F5344CB8AC3E}">
        <p14:creationId xmlns:p14="http://schemas.microsoft.com/office/powerpoint/2010/main" val="33101154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onne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13264"/>
            <a:ext cx="3942678" cy="43989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8B629079-D6A4-439C-9F91-517FE846A08A}" type="datetime1">
              <a:rPr lang="fr-FR" smtClean="0"/>
              <a:t>07/02/2020</a:t>
            </a:fld>
            <a:endParaRPr lang="en-US"/>
          </a:p>
        </p:txBody>
      </p:sp>
      <p:sp>
        <p:nvSpPr>
          <p:cNvPr id="6" name="Slide Number Placeholder 5"/>
          <p:cNvSpPr>
            <a:spLocks noGrp="1"/>
          </p:cNvSpPr>
          <p:nvPr>
            <p:ph type="sldNum" sz="quarter" idx="12"/>
          </p:nvPr>
        </p:nvSpPr>
        <p:spPr/>
        <p:txBody>
          <a:bodyPr/>
          <a:lstStyle/>
          <a:p>
            <a:fld id="{81D5EA83-93EF-7C47-83E5-EC4E80D28D49}" type="slidenum">
              <a:rPr lang="en-US" smtClean="0"/>
              <a:t>‹N°›</a:t>
            </a:fld>
            <a:endParaRPr lang="en-US"/>
          </a:p>
        </p:txBody>
      </p:sp>
      <p:sp>
        <p:nvSpPr>
          <p:cNvPr id="10" name="Title 1"/>
          <p:cNvSpPr>
            <a:spLocks noGrp="1"/>
          </p:cNvSpPr>
          <p:nvPr>
            <p:ph type="title" hasCustomPrompt="1"/>
          </p:nvPr>
        </p:nvSpPr>
        <p:spPr>
          <a:xfrm>
            <a:off x="1900362" y="414338"/>
            <a:ext cx="6786438" cy="703262"/>
          </a:xfrm>
          <a:prstGeom prst="rect">
            <a:avLst/>
          </a:prstGeom>
        </p:spPr>
        <p:txBody>
          <a:bodyPr anchor="b" anchorCtr="0"/>
          <a:lstStyle>
            <a:lvl1pPr>
              <a:defRPr sz="2800" b="1" baseline="0"/>
            </a:lvl1pPr>
          </a:lstStyle>
          <a:p>
            <a:r>
              <a:rPr lang="fr-FR" dirty="0" smtClean="0"/>
              <a:t>TITRE DE DIAPOSITIVE</a:t>
            </a:r>
            <a:endParaRPr lang="en-US" dirty="0"/>
          </a:p>
        </p:txBody>
      </p:sp>
      <p:cxnSp>
        <p:nvCxnSpPr>
          <p:cNvPr id="11" name="Straight Connector 6"/>
          <p:cNvCxnSpPr/>
          <p:nvPr userDrawn="1"/>
        </p:nvCxnSpPr>
        <p:spPr>
          <a:xfrm>
            <a:off x="2846567" y="1104900"/>
            <a:ext cx="4607195" cy="0"/>
          </a:xfrm>
          <a:prstGeom prst="line">
            <a:avLst/>
          </a:prstGeom>
          <a:ln w="57150" cmpd="sng">
            <a:solidFill>
              <a:srgbClr val="FFF10B"/>
            </a:solidFill>
          </a:ln>
          <a:effectLst/>
        </p:spPr>
        <p:style>
          <a:lnRef idx="2">
            <a:schemeClr val="accent1"/>
          </a:lnRef>
          <a:fillRef idx="0">
            <a:schemeClr val="accent1"/>
          </a:fillRef>
          <a:effectRef idx="1">
            <a:schemeClr val="accent1"/>
          </a:effectRef>
          <a:fontRef idx="minor">
            <a:schemeClr val="tx1"/>
          </a:fontRef>
        </p:style>
      </p:cxnSp>
      <p:sp>
        <p:nvSpPr>
          <p:cNvPr id="12" name="Subtitle 2"/>
          <p:cNvSpPr>
            <a:spLocks noGrp="1"/>
          </p:cNvSpPr>
          <p:nvPr>
            <p:ph type="subTitle" idx="13" hasCustomPrompt="1"/>
          </p:nvPr>
        </p:nvSpPr>
        <p:spPr>
          <a:xfrm>
            <a:off x="1900362" y="1104900"/>
            <a:ext cx="6786438" cy="571500"/>
          </a:xfrm>
        </p:spPr>
        <p:txBody>
          <a:bodyPr>
            <a:normAutofit/>
          </a:bodyPr>
          <a:lstStyle>
            <a:lvl1pPr marL="0" indent="0" algn="ctr">
              <a:buNone/>
              <a:defRPr sz="2000"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Eventuel sous titre de présentation</a:t>
            </a:r>
            <a:endParaRPr lang="en-US" dirty="0"/>
          </a:p>
        </p:txBody>
      </p:sp>
      <p:sp>
        <p:nvSpPr>
          <p:cNvPr id="8" name="Content Placeholder 2"/>
          <p:cNvSpPr>
            <a:spLocks noGrp="1"/>
          </p:cNvSpPr>
          <p:nvPr>
            <p:ph idx="14"/>
          </p:nvPr>
        </p:nvSpPr>
        <p:spPr>
          <a:xfrm>
            <a:off x="4745915" y="1813264"/>
            <a:ext cx="3942678" cy="43989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Espace réservé du texte 4"/>
          <p:cNvSpPr>
            <a:spLocks noGrp="1"/>
          </p:cNvSpPr>
          <p:nvPr>
            <p:ph type="body" sz="quarter" idx="15" hasCustomPrompt="1"/>
          </p:nvPr>
        </p:nvSpPr>
        <p:spPr>
          <a:xfrm>
            <a:off x="1619590" y="0"/>
            <a:ext cx="1226977" cy="981075"/>
          </a:xfrm>
        </p:spPr>
        <p:txBody>
          <a:bodyPr>
            <a:normAutofit/>
          </a:bodyPr>
          <a:lstStyle>
            <a:lvl1pPr marL="53100" indent="0">
              <a:buNone/>
              <a:defRPr sz="4800" b="1">
                <a:solidFill>
                  <a:schemeClr val="accent1"/>
                </a:solidFill>
              </a:defRPr>
            </a:lvl1pPr>
          </a:lstStyle>
          <a:p>
            <a:pPr lvl="0"/>
            <a:r>
              <a:rPr lang="fr-FR" dirty="0" smtClean="0"/>
              <a:t>1.A.</a:t>
            </a:r>
            <a:endParaRPr lang="fr-FR" dirty="0"/>
          </a:p>
        </p:txBody>
      </p:sp>
    </p:spTree>
    <p:extLst>
      <p:ext uri="{BB962C8B-B14F-4D97-AF65-F5344CB8AC3E}">
        <p14:creationId xmlns:p14="http://schemas.microsoft.com/office/powerpoint/2010/main" val="309813152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onne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52573A4-18A5-4BD7-A6B8-A004AF854487}" type="datetime1">
              <a:rPr lang="fr-FR" smtClean="0"/>
              <a:t>07/02/2020</a:t>
            </a:fld>
            <a:endParaRPr lang="en-US"/>
          </a:p>
        </p:txBody>
      </p:sp>
      <p:sp>
        <p:nvSpPr>
          <p:cNvPr id="6" name="Slide Number Placeholder 5"/>
          <p:cNvSpPr>
            <a:spLocks noGrp="1"/>
          </p:cNvSpPr>
          <p:nvPr>
            <p:ph type="sldNum" sz="quarter" idx="12"/>
          </p:nvPr>
        </p:nvSpPr>
        <p:spPr/>
        <p:txBody>
          <a:bodyPr/>
          <a:lstStyle/>
          <a:p>
            <a:fld id="{81D5EA83-93EF-7C47-83E5-EC4E80D28D49}" type="slidenum">
              <a:rPr lang="en-US" smtClean="0"/>
              <a:t>‹N°›</a:t>
            </a:fld>
            <a:endParaRPr lang="en-US"/>
          </a:p>
        </p:txBody>
      </p:sp>
      <p:sp>
        <p:nvSpPr>
          <p:cNvPr id="10" name="Title 1"/>
          <p:cNvSpPr>
            <a:spLocks noGrp="1"/>
          </p:cNvSpPr>
          <p:nvPr>
            <p:ph type="title" hasCustomPrompt="1"/>
          </p:nvPr>
        </p:nvSpPr>
        <p:spPr>
          <a:xfrm>
            <a:off x="1900362" y="414338"/>
            <a:ext cx="6786438" cy="703262"/>
          </a:xfrm>
          <a:prstGeom prst="rect">
            <a:avLst/>
          </a:prstGeom>
        </p:spPr>
        <p:txBody>
          <a:bodyPr anchor="b" anchorCtr="0"/>
          <a:lstStyle>
            <a:lvl1pPr>
              <a:defRPr sz="2800" b="1" baseline="0"/>
            </a:lvl1pPr>
          </a:lstStyle>
          <a:p>
            <a:r>
              <a:rPr lang="fr-FR" dirty="0" smtClean="0"/>
              <a:t>TITRE DE DIAPOSITIVE</a:t>
            </a:r>
            <a:endParaRPr lang="en-US" dirty="0"/>
          </a:p>
        </p:txBody>
      </p:sp>
      <p:cxnSp>
        <p:nvCxnSpPr>
          <p:cNvPr id="11" name="Straight Connector 6"/>
          <p:cNvCxnSpPr/>
          <p:nvPr userDrawn="1"/>
        </p:nvCxnSpPr>
        <p:spPr>
          <a:xfrm>
            <a:off x="2846567" y="1104900"/>
            <a:ext cx="4607195" cy="0"/>
          </a:xfrm>
          <a:prstGeom prst="line">
            <a:avLst/>
          </a:prstGeom>
          <a:ln w="57150" cmpd="sng">
            <a:solidFill>
              <a:srgbClr val="FFF10B"/>
            </a:solidFill>
          </a:ln>
          <a:effectLst/>
        </p:spPr>
        <p:style>
          <a:lnRef idx="2">
            <a:schemeClr val="accent1"/>
          </a:lnRef>
          <a:fillRef idx="0">
            <a:schemeClr val="accent1"/>
          </a:fillRef>
          <a:effectRef idx="1">
            <a:schemeClr val="accent1"/>
          </a:effectRef>
          <a:fontRef idx="minor">
            <a:schemeClr val="tx1"/>
          </a:fontRef>
        </p:style>
      </p:cxnSp>
      <p:sp>
        <p:nvSpPr>
          <p:cNvPr id="12" name="Subtitle 2"/>
          <p:cNvSpPr>
            <a:spLocks noGrp="1"/>
          </p:cNvSpPr>
          <p:nvPr>
            <p:ph type="subTitle" idx="13" hasCustomPrompt="1"/>
          </p:nvPr>
        </p:nvSpPr>
        <p:spPr>
          <a:xfrm>
            <a:off x="1900362" y="1104900"/>
            <a:ext cx="6786438" cy="571500"/>
          </a:xfrm>
        </p:spPr>
        <p:txBody>
          <a:bodyPr>
            <a:normAutofit/>
          </a:bodyPr>
          <a:lstStyle>
            <a:lvl1pPr marL="0" indent="0" algn="ctr">
              <a:buNone/>
              <a:defRPr sz="2000"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Eventuel sous titre de présentation</a:t>
            </a:r>
            <a:endParaRPr lang="en-US" dirty="0"/>
          </a:p>
        </p:txBody>
      </p:sp>
      <p:sp>
        <p:nvSpPr>
          <p:cNvPr id="17" name="Espace réservé du texte 16"/>
          <p:cNvSpPr>
            <a:spLocks noGrp="1"/>
          </p:cNvSpPr>
          <p:nvPr>
            <p:ph type="body" sz="quarter" idx="14"/>
          </p:nvPr>
        </p:nvSpPr>
        <p:spPr>
          <a:xfrm>
            <a:off x="355600" y="1957388"/>
            <a:ext cx="2645784" cy="40989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8" name="Espace réservé du texte 16"/>
          <p:cNvSpPr>
            <a:spLocks noGrp="1"/>
          </p:cNvSpPr>
          <p:nvPr>
            <p:ph type="body" sz="quarter" idx="15"/>
          </p:nvPr>
        </p:nvSpPr>
        <p:spPr>
          <a:xfrm>
            <a:off x="3261958" y="1957057"/>
            <a:ext cx="2645784" cy="40989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9" name="Espace réservé du texte 16"/>
          <p:cNvSpPr>
            <a:spLocks noGrp="1"/>
          </p:cNvSpPr>
          <p:nvPr>
            <p:ph type="body" sz="quarter" idx="15"/>
          </p:nvPr>
        </p:nvSpPr>
        <p:spPr>
          <a:xfrm>
            <a:off x="6130870" y="1957057"/>
            <a:ext cx="2645784" cy="40989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4" name="Espace réservé du texte 4"/>
          <p:cNvSpPr>
            <a:spLocks noGrp="1"/>
          </p:cNvSpPr>
          <p:nvPr>
            <p:ph type="body" sz="quarter" idx="16" hasCustomPrompt="1"/>
          </p:nvPr>
        </p:nvSpPr>
        <p:spPr>
          <a:xfrm>
            <a:off x="1619590" y="0"/>
            <a:ext cx="1226977" cy="981075"/>
          </a:xfrm>
        </p:spPr>
        <p:txBody>
          <a:bodyPr>
            <a:normAutofit/>
          </a:bodyPr>
          <a:lstStyle>
            <a:lvl1pPr marL="53100" indent="0">
              <a:buNone/>
              <a:defRPr sz="4800" b="1">
                <a:solidFill>
                  <a:schemeClr val="accent1"/>
                </a:solidFill>
              </a:defRPr>
            </a:lvl1pPr>
          </a:lstStyle>
          <a:p>
            <a:pPr lvl="0"/>
            <a:r>
              <a:rPr lang="fr-FR" dirty="0" smtClean="0"/>
              <a:t>1.A.</a:t>
            </a:r>
            <a:endParaRPr lang="fr-FR" dirty="0"/>
          </a:p>
        </p:txBody>
      </p:sp>
    </p:spTree>
    <p:extLst>
      <p:ext uri="{BB962C8B-B14F-4D97-AF65-F5344CB8AC3E}">
        <p14:creationId xmlns:p14="http://schemas.microsoft.com/office/powerpoint/2010/main" val="34665641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2846567" y="1841500"/>
            <a:ext cx="5840233" cy="4284663"/>
          </a:xfrm>
        </p:spPr>
        <p:txBody>
          <a:bodyPr/>
          <a:lstStyle>
            <a:lvl1pPr marL="5310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err="1" smtClean="0"/>
              <a:t>Ajouter</a:t>
            </a:r>
            <a:r>
              <a:rPr lang="en-US" dirty="0" smtClean="0"/>
              <a:t> </a:t>
            </a:r>
            <a:r>
              <a:rPr lang="en-US" dirty="0" err="1" smtClean="0"/>
              <a:t>votre</a:t>
            </a:r>
            <a:r>
              <a:rPr lang="en-US" dirty="0" smtClean="0"/>
              <a:t> image, photo, </a:t>
            </a:r>
            <a:r>
              <a:rPr lang="en-US" dirty="0" err="1" smtClean="0"/>
              <a:t>graphique</a:t>
            </a:r>
            <a:r>
              <a:rPr lang="en-US" dirty="0" smtClean="0"/>
              <a:t>, </a:t>
            </a:r>
            <a:r>
              <a:rPr lang="en-US" dirty="0" err="1" smtClean="0"/>
              <a:t>texte</a:t>
            </a:r>
            <a:r>
              <a:rPr lang="en-US" dirty="0" smtClean="0"/>
              <a:t>…</a:t>
            </a:r>
          </a:p>
        </p:txBody>
      </p:sp>
      <p:sp>
        <p:nvSpPr>
          <p:cNvPr id="5" name="Date Placeholder 4"/>
          <p:cNvSpPr>
            <a:spLocks noGrp="1"/>
          </p:cNvSpPr>
          <p:nvPr>
            <p:ph type="dt" sz="half" idx="10"/>
          </p:nvPr>
        </p:nvSpPr>
        <p:spPr/>
        <p:txBody>
          <a:bodyPr/>
          <a:lstStyle/>
          <a:p>
            <a:fld id="{069C3E6D-EF14-46FA-A96F-D9226A8CF4FC}" type="datetime1">
              <a:rPr lang="fr-FR" smtClean="0"/>
              <a:t>07/02/2020</a:t>
            </a:fld>
            <a:endParaRPr lang="en-US"/>
          </a:p>
        </p:txBody>
      </p:sp>
      <p:sp>
        <p:nvSpPr>
          <p:cNvPr id="7" name="Slide Number Placeholder 6"/>
          <p:cNvSpPr>
            <a:spLocks noGrp="1"/>
          </p:cNvSpPr>
          <p:nvPr>
            <p:ph type="sldNum" sz="quarter" idx="12"/>
          </p:nvPr>
        </p:nvSpPr>
        <p:spPr/>
        <p:txBody>
          <a:bodyPr/>
          <a:lstStyle/>
          <a:p>
            <a:fld id="{81D5EA83-93EF-7C47-83E5-EC4E80D28D49}" type="slidenum">
              <a:rPr lang="en-US" smtClean="0"/>
              <a:t>‹N°›</a:t>
            </a:fld>
            <a:endParaRPr lang="en-US"/>
          </a:p>
        </p:txBody>
      </p:sp>
      <p:sp>
        <p:nvSpPr>
          <p:cNvPr id="8" name="Title 1"/>
          <p:cNvSpPr>
            <a:spLocks noGrp="1"/>
          </p:cNvSpPr>
          <p:nvPr>
            <p:ph type="title" hasCustomPrompt="1"/>
          </p:nvPr>
        </p:nvSpPr>
        <p:spPr>
          <a:xfrm>
            <a:off x="1900362" y="414338"/>
            <a:ext cx="6786438" cy="703262"/>
          </a:xfrm>
          <a:prstGeom prst="rect">
            <a:avLst/>
          </a:prstGeom>
        </p:spPr>
        <p:txBody>
          <a:bodyPr anchor="b" anchorCtr="0">
            <a:noAutofit/>
          </a:bodyPr>
          <a:lstStyle>
            <a:lvl1pPr>
              <a:defRPr sz="2800" b="1" baseline="0"/>
            </a:lvl1pPr>
          </a:lstStyle>
          <a:p>
            <a:r>
              <a:rPr lang="fr-FR" dirty="0" smtClean="0"/>
              <a:t>TITRE DE DIAPOSITIVE</a:t>
            </a:r>
            <a:endParaRPr lang="en-US" dirty="0"/>
          </a:p>
        </p:txBody>
      </p:sp>
      <p:cxnSp>
        <p:nvCxnSpPr>
          <p:cNvPr id="9" name="Straight Connector 6"/>
          <p:cNvCxnSpPr/>
          <p:nvPr userDrawn="1"/>
        </p:nvCxnSpPr>
        <p:spPr>
          <a:xfrm>
            <a:off x="2846567" y="1104900"/>
            <a:ext cx="4607195" cy="0"/>
          </a:xfrm>
          <a:prstGeom prst="line">
            <a:avLst/>
          </a:prstGeom>
          <a:ln w="57150" cmpd="sng">
            <a:solidFill>
              <a:srgbClr val="FFF10B"/>
            </a:solidFill>
          </a:ln>
          <a:effectLst/>
        </p:spPr>
        <p:style>
          <a:lnRef idx="2">
            <a:schemeClr val="accent1"/>
          </a:lnRef>
          <a:fillRef idx="0">
            <a:schemeClr val="accent1"/>
          </a:fillRef>
          <a:effectRef idx="1">
            <a:schemeClr val="accent1"/>
          </a:effectRef>
          <a:fontRef idx="minor">
            <a:schemeClr val="tx1"/>
          </a:fontRef>
        </p:style>
      </p:cxnSp>
      <p:sp>
        <p:nvSpPr>
          <p:cNvPr id="10" name="Subtitle 2"/>
          <p:cNvSpPr>
            <a:spLocks noGrp="1"/>
          </p:cNvSpPr>
          <p:nvPr>
            <p:ph type="subTitle" idx="13" hasCustomPrompt="1"/>
          </p:nvPr>
        </p:nvSpPr>
        <p:spPr>
          <a:xfrm>
            <a:off x="1900362" y="1104900"/>
            <a:ext cx="6786438" cy="571500"/>
          </a:xfrm>
        </p:spPr>
        <p:txBody>
          <a:bodyPr>
            <a:normAutofit/>
          </a:bodyPr>
          <a:lstStyle>
            <a:lvl1pPr marL="0" indent="0" algn="ctr">
              <a:buNone/>
              <a:defRPr sz="2000"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Eventuel sous titre de présentation</a:t>
            </a:r>
            <a:endParaRPr lang="en-US" dirty="0"/>
          </a:p>
        </p:txBody>
      </p:sp>
      <p:sp>
        <p:nvSpPr>
          <p:cNvPr id="11" name="Espace réservé du texte 4"/>
          <p:cNvSpPr>
            <a:spLocks noGrp="1"/>
          </p:cNvSpPr>
          <p:nvPr>
            <p:ph type="body" sz="quarter" idx="14" hasCustomPrompt="1"/>
          </p:nvPr>
        </p:nvSpPr>
        <p:spPr>
          <a:xfrm>
            <a:off x="1619590" y="0"/>
            <a:ext cx="1226977" cy="981075"/>
          </a:xfrm>
        </p:spPr>
        <p:txBody>
          <a:bodyPr>
            <a:normAutofit/>
          </a:bodyPr>
          <a:lstStyle>
            <a:lvl1pPr marL="53100" indent="0">
              <a:buNone/>
              <a:defRPr sz="4800" b="1">
                <a:solidFill>
                  <a:schemeClr val="accent1"/>
                </a:solidFill>
              </a:defRPr>
            </a:lvl1pPr>
          </a:lstStyle>
          <a:p>
            <a:pPr lvl="0"/>
            <a:r>
              <a:rPr lang="fr-FR" dirty="0" smtClean="0"/>
              <a:t>1.A.</a:t>
            </a:r>
            <a:endParaRPr lang="fr-FR" dirty="0"/>
          </a:p>
        </p:txBody>
      </p:sp>
    </p:spTree>
    <p:extLst>
      <p:ext uri="{BB962C8B-B14F-4D97-AF65-F5344CB8AC3E}">
        <p14:creationId xmlns:p14="http://schemas.microsoft.com/office/powerpoint/2010/main" val="295337979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u et visuel">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E089E3-C2B6-4314-B3F2-4F5F7708E698}" type="datetime1">
              <a:rPr lang="fr-FR" smtClean="0"/>
              <a:t>07/02/2020</a:t>
            </a:fld>
            <a:endParaRPr lang="en-US"/>
          </a:p>
        </p:txBody>
      </p:sp>
      <p:sp>
        <p:nvSpPr>
          <p:cNvPr id="4" name="Slide Number Placeholder 3"/>
          <p:cNvSpPr>
            <a:spLocks noGrp="1"/>
          </p:cNvSpPr>
          <p:nvPr>
            <p:ph type="sldNum" sz="quarter" idx="12"/>
          </p:nvPr>
        </p:nvSpPr>
        <p:spPr/>
        <p:txBody>
          <a:bodyPr/>
          <a:lstStyle/>
          <a:p>
            <a:fld id="{81D5EA83-93EF-7C47-83E5-EC4E80D28D49}" type="slidenum">
              <a:rPr lang="en-US" smtClean="0"/>
              <a:t>‹N°›</a:t>
            </a:fld>
            <a:endParaRPr lang="en-US"/>
          </a:p>
        </p:txBody>
      </p:sp>
      <p:sp>
        <p:nvSpPr>
          <p:cNvPr id="5" name="Title 1"/>
          <p:cNvSpPr>
            <a:spLocks noGrp="1"/>
          </p:cNvSpPr>
          <p:nvPr>
            <p:ph type="title" hasCustomPrompt="1"/>
          </p:nvPr>
        </p:nvSpPr>
        <p:spPr>
          <a:xfrm>
            <a:off x="1900362" y="188686"/>
            <a:ext cx="6786438" cy="928914"/>
          </a:xfrm>
          <a:prstGeom prst="rect">
            <a:avLst/>
          </a:prstGeom>
        </p:spPr>
        <p:txBody>
          <a:bodyPr anchor="b" anchorCtr="0">
            <a:normAutofit/>
          </a:bodyPr>
          <a:lstStyle>
            <a:lvl1pPr>
              <a:defRPr sz="2800" b="1" baseline="0"/>
            </a:lvl1pPr>
          </a:lstStyle>
          <a:p>
            <a:r>
              <a:rPr lang="fr-FR" dirty="0" smtClean="0"/>
              <a:t>TITRE DE DIAPOSITIVE</a:t>
            </a:r>
            <a:endParaRPr lang="en-US" dirty="0"/>
          </a:p>
        </p:txBody>
      </p:sp>
      <p:cxnSp>
        <p:nvCxnSpPr>
          <p:cNvPr id="6" name="Straight Connector 6"/>
          <p:cNvCxnSpPr/>
          <p:nvPr userDrawn="1"/>
        </p:nvCxnSpPr>
        <p:spPr>
          <a:xfrm>
            <a:off x="2846567" y="1104900"/>
            <a:ext cx="4607195" cy="0"/>
          </a:xfrm>
          <a:prstGeom prst="line">
            <a:avLst/>
          </a:prstGeom>
          <a:ln w="57150" cmpd="sng">
            <a:solidFill>
              <a:srgbClr val="FFF10B"/>
            </a:solidFill>
          </a:ln>
          <a:effectLst/>
        </p:spPr>
        <p:style>
          <a:lnRef idx="2">
            <a:schemeClr val="accent1"/>
          </a:lnRef>
          <a:fillRef idx="0">
            <a:schemeClr val="accent1"/>
          </a:fillRef>
          <a:effectRef idx="1">
            <a:schemeClr val="accent1"/>
          </a:effectRef>
          <a:fontRef idx="minor">
            <a:schemeClr val="tx1"/>
          </a:fontRef>
        </p:style>
      </p:cxnSp>
      <p:sp>
        <p:nvSpPr>
          <p:cNvPr id="7" name="Subtitle 2"/>
          <p:cNvSpPr>
            <a:spLocks noGrp="1"/>
          </p:cNvSpPr>
          <p:nvPr>
            <p:ph type="subTitle" idx="13" hasCustomPrompt="1"/>
          </p:nvPr>
        </p:nvSpPr>
        <p:spPr>
          <a:xfrm>
            <a:off x="1900362" y="1104900"/>
            <a:ext cx="6786438" cy="571500"/>
          </a:xfrm>
        </p:spPr>
        <p:txBody>
          <a:bodyPr>
            <a:normAutofit/>
          </a:bodyPr>
          <a:lstStyle>
            <a:lvl1pPr marL="0" indent="0" algn="ctr">
              <a:buNone/>
              <a:defRPr sz="2000"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Eventuel sous titre de présentation</a:t>
            </a:r>
            <a:endParaRPr lang="en-US" dirty="0"/>
          </a:p>
        </p:txBody>
      </p:sp>
      <p:sp>
        <p:nvSpPr>
          <p:cNvPr id="10" name="Espace réservé pour une image  9"/>
          <p:cNvSpPr>
            <a:spLocks noGrp="1"/>
          </p:cNvSpPr>
          <p:nvPr>
            <p:ph type="pic" sz="quarter" idx="14" hasCustomPrompt="1"/>
          </p:nvPr>
        </p:nvSpPr>
        <p:spPr>
          <a:xfrm>
            <a:off x="-188913" y="1422400"/>
            <a:ext cx="1843088" cy="5776913"/>
          </a:xfrm>
        </p:spPr>
        <p:txBody>
          <a:bodyPr>
            <a:normAutofit/>
          </a:bodyPr>
          <a:lstStyle>
            <a:lvl1pPr marL="53100" indent="0" algn="r">
              <a:buNone/>
              <a:defRPr sz="2000" baseline="0"/>
            </a:lvl1pPr>
          </a:lstStyle>
          <a:p>
            <a:r>
              <a:rPr lang="fr-FR" dirty="0" smtClean="0"/>
              <a:t>Insérer une image d’habillage</a:t>
            </a:r>
            <a:endParaRPr lang="fr-FR" dirty="0"/>
          </a:p>
        </p:txBody>
      </p:sp>
      <p:sp>
        <p:nvSpPr>
          <p:cNvPr id="12" name="Espace réservé du contenu 11"/>
          <p:cNvSpPr>
            <a:spLocks noGrp="1"/>
          </p:cNvSpPr>
          <p:nvPr>
            <p:ph sz="quarter" idx="15"/>
          </p:nvPr>
        </p:nvSpPr>
        <p:spPr>
          <a:xfrm>
            <a:off x="1900238" y="1905000"/>
            <a:ext cx="6786562" cy="4114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1" name="Espace réservé du texte 4"/>
          <p:cNvSpPr>
            <a:spLocks noGrp="1"/>
          </p:cNvSpPr>
          <p:nvPr>
            <p:ph type="body" sz="quarter" idx="16" hasCustomPrompt="1"/>
          </p:nvPr>
        </p:nvSpPr>
        <p:spPr>
          <a:xfrm>
            <a:off x="1619590" y="0"/>
            <a:ext cx="1226977" cy="981075"/>
          </a:xfrm>
        </p:spPr>
        <p:txBody>
          <a:bodyPr>
            <a:normAutofit/>
          </a:bodyPr>
          <a:lstStyle>
            <a:lvl1pPr marL="53100" indent="0">
              <a:buNone/>
              <a:defRPr sz="4800" b="1">
                <a:solidFill>
                  <a:schemeClr val="accent1"/>
                </a:solidFill>
              </a:defRPr>
            </a:lvl1pPr>
          </a:lstStyle>
          <a:p>
            <a:pPr lvl="0"/>
            <a:r>
              <a:rPr lang="fr-FR" dirty="0" smtClean="0"/>
              <a:t>1.A.</a:t>
            </a:r>
            <a:endParaRPr lang="fr-FR" dirty="0"/>
          </a:p>
        </p:txBody>
      </p:sp>
    </p:spTree>
    <p:extLst>
      <p:ext uri="{BB962C8B-B14F-4D97-AF65-F5344CB8AC3E}">
        <p14:creationId xmlns:p14="http://schemas.microsoft.com/office/powerpoint/2010/main" val="167022770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7200"/>
            <a:ext cx="8229600" cy="4398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49B0E0-9AB6-49E1-AF1A-0316F64C0076}" type="datetime1">
              <a:rPr lang="fr-FR" smtClean="0"/>
              <a:t>07/02/2020</a:t>
            </a:fld>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92EA63-CED3-4733-A527-48691C91D6C2}" type="slidenum">
              <a:rPr lang="en-US" smtClean="0"/>
              <a:t>‹N°›</a:t>
            </a:fld>
            <a:endParaRPr lang="en-US" dirty="0"/>
          </a:p>
        </p:txBody>
      </p:sp>
      <p:cxnSp>
        <p:nvCxnSpPr>
          <p:cNvPr id="8" name="Straight Connector 6"/>
          <p:cNvCxnSpPr/>
          <p:nvPr/>
        </p:nvCxnSpPr>
        <p:spPr>
          <a:xfrm flipV="1">
            <a:off x="9120147" y="0"/>
            <a:ext cx="0" cy="6858000"/>
          </a:xfrm>
          <a:prstGeom prst="line">
            <a:avLst/>
          </a:prstGeom>
          <a:ln w="57150" cmpd="sng">
            <a:solidFill>
              <a:srgbClr val="FFF10B"/>
            </a:solidFill>
          </a:ln>
          <a:effectLst/>
        </p:spPr>
        <p:style>
          <a:lnRef idx="2">
            <a:schemeClr val="accent1"/>
          </a:lnRef>
          <a:fillRef idx="0">
            <a:schemeClr val="accent1"/>
          </a:fillRef>
          <a:effectRef idx="1">
            <a:schemeClr val="accent1"/>
          </a:effectRef>
          <a:fontRef idx="minor">
            <a:schemeClr val="tx1"/>
          </a:fontRef>
        </p:style>
      </p:cxnSp>
      <p:pic>
        <p:nvPicPr>
          <p:cNvPr id="7" name="Picture 1" descr="Logo-Metro-print-Fond-jaune-PDF.pdf"/>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367528" y="-2558"/>
            <a:ext cx="1300004" cy="1300004"/>
          </a:xfrm>
          <a:prstGeom prst="rect">
            <a:avLst/>
          </a:prstGeom>
        </p:spPr>
      </p:pic>
    </p:spTree>
    <p:extLst>
      <p:ext uri="{BB962C8B-B14F-4D97-AF65-F5344CB8AC3E}">
        <p14:creationId xmlns:p14="http://schemas.microsoft.com/office/powerpoint/2010/main" val="605185549"/>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8" r:id="rId3"/>
    <p:sldLayoutId id="2147483668" r:id="rId4"/>
    <p:sldLayoutId id="2147483650" r:id="rId5"/>
    <p:sldLayoutId id="2147483665" r:id="rId6"/>
    <p:sldLayoutId id="2147483666" r:id="rId7"/>
    <p:sldLayoutId id="2147483652" r:id="rId8"/>
    <p:sldLayoutId id="2147483655" r:id="rId9"/>
    <p:sldLayoutId id="2147483664" r:id="rId10"/>
    <p:sldLayoutId id="2147483660" r:id="rId11"/>
    <p:sldLayoutId id="2147483653" r:id="rId12"/>
    <p:sldLayoutId id="2147483667" r:id="rId13"/>
    <p:sldLayoutId id="2147483657" r:id="rId14"/>
    <p:sldLayoutId id="2147483661" r:id="rId15"/>
    <p:sldLayoutId id="2147483662" r:id="rId16"/>
    <p:sldLayoutId id="2147483669" r:id="rId17"/>
    <p:sldLayoutId id="2147483671" r:id="rId18"/>
    <p:sldLayoutId id="2147483672" r:id="rId19"/>
    <p:sldLayoutId id="2147483673" r:id="rId20"/>
    <p:sldLayoutId id="2147483674" r:id="rId21"/>
  </p:sldLayoutIdLst>
  <p:timing>
    <p:tnLst>
      <p:par>
        <p:cTn id="1" dur="indefinite" restart="never" nodeType="tmRoot"/>
      </p:par>
    </p:tnLst>
  </p:timing>
  <p:hf hdr="0" ftr="0"/>
  <p:txStyles>
    <p:titleStyle>
      <a:lvl1pPr algn="ctr" defTabSz="457200" rtl="0" eaLnBrk="1" latinLnBrk="0" hangingPunct="1">
        <a:spcBef>
          <a:spcPct val="0"/>
        </a:spcBef>
        <a:buNone/>
        <a:defRPr sz="3600" b="1" kern="1200" baseline="0">
          <a:solidFill>
            <a:schemeClr val="tx1"/>
          </a:solidFill>
          <a:latin typeface="+mj-lt"/>
          <a:ea typeface="+mj-ea"/>
          <a:cs typeface="+mj-cs"/>
        </a:defRPr>
      </a:lvl1pPr>
    </p:titleStyle>
    <p:bodyStyle>
      <a:lvl1pPr marL="396000" indent="-342900" algn="l" defTabSz="457200" rtl="0" eaLnBrk="1" latinLnBrk="0" hangingPunct="1">
        <a:spcBef>
          <a:spcPct val="20000"/>
        </a:spcBef>
        <a:buFontTx/>
        <a:buBlip>
          <a:blip r:embed="rId24"/>
        </a:buBlip>
        <a:defRPr sz="3200" kern="1200">
          <a:solidFill>
            <a:schemeClr val="tx1"/>
          </a:solidFill>
          <a:latin typeface="+mn-lt"/>
          <a:ea typeface="+mn-ea"/>
          <a:cs typeface="+mn-cs"/>
        </a:defRPr>
      </a:lvl1pPr>
      <a:lvl2pPr marL="971550" indent="-514350" algn="l" defTabSz="457200" rtl="0" eaLnBrk="1" latinLnBrk="0" hangingPunct="1">
        <a:spcBef>
          <a:spcPct val="20000"/>
        </a:spcBef>
        <a:buClr>
          <a:srgbClr val="FFFF00"/>
        </a:buClr>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image" Target="../media/image9.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hyperlink" Target="http://www.bienvivre2018.org/" TargetMode="External"/></Relationships>
</file>

<file path=ppt/slides/_rels/slide17.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slideLayout" Target="../slideLayouts/slideLayout17.xml"/><Relationship Id="rId39" Type="http://schemas.openxmlformats.org/officeDocument/2006/relationships/image" Target="../media/image19.png"/><Relationship Id="rId3" Type="http://schemas.openxmlformats.org/officeDocument/2006/relationships/tags" Target="../tags/tag4.xml"/><Relationship Id="rId21" Type="http://schemas.openxmlformats.org/officeDocument/2006/relationships/tags" Target="../tags/tag22.xml"/><Relationship Id="rId34" Type="http://schemas.openxmlformats.org/officeDocument/2006/relationships/oleObject" Target="../embeddings/oleObject6.bin"/><Relationship Id="rId42" Type="http://schemas.openxmlformats.org/officeDocument/2006/relationships/oleObject" Target="../embeddings/oleObject10.bin"/><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image" Target="../media/image16.png"/><Relationship Id="rId38" Type="http://schemas.openxmlformats.org/officeDocument/2006/relationships/oleObject" Target="../embeddings/oleObject8.bin"/><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29" Type="http://schemas.openxmlformats.org/officeDocument/2006/relationships/image" Target="../media/image14.png"/><Relationship Id="rId41" Type="http://schemas.openxmlformats.org/officeDocument/2006/relationships/image" Target="../media/image20.png"/><Relationship Id="rId1" Type="http://schemas.openxmlformats.org/officeDocument/2006/relationships/vmlDrawing" Target="../drawings/vmlDrawing1.v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oleObject" Target="../embeddings/oleObject5.bin"/><Relationship Id="rId37" Type="http://schemas.openxmlformats.org/officeDocument/2006/relationships/image" Target="../media/image18.png"/><Relationship Id="rId40" Type="http://schemas.openxmlformats.org/officeDocument/2006/relationships/oleObject" Target="../embeddings/oleObject9.bin"/><Relationship Id="rId45" Type="http://schemas.openxmlformats.org/officeDocument/2006/relationships/image" Target="../media/image22.png"/><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oleObject" Target="../embeddings/oleObject3.bin"/><Relationship Id="rId36" Type="http://schemas.openxmlformats.org/officeDocument/2006/relationships/oleObject" Target="../embeddings/oleObject7.bin"/><Relationship Id="rId10" Type="http://schemas.openxmlformats.org/officeDocument/2006/relationships/tags" Target="../tags/tag11.xml"/><Relationship Id="rId19" Type="http://schemas.openxmlformats.org/officeDocument/2006/relationships/tags" Target="../tags/tag20.xml"/><Relationship Id="rId31" Type="http://schemas.openxmlformats.org/officeDocument/2006/relationships/image" Target="../media/image15.png"/><Relationship Id="rId44" Type="http://schemas.openxmlformats.org/officeDocument/2006/relationships/oleObject" Target="../embeddings/oleObject11.bin"/><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notesSlide" Target="../notesSlides/notesSlide10.xml"/><Relationship Id="rId30" Type="http://schemas.openxmlformats.org/officeDocument/2006/relationships/oleObject" Target="../embeddings/oleObject4.bin"/><Relationship Id="rId35" Type="http://schemas.openxmlformats.org/officeDocument/2006/relationships/image" Target="../media/image17.png"/><Relationship Id="rId43"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bienetre.lametro.fr/" TargetMode="External"/><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notesSlide" Target="../notesSlides/notesSlide11.xml"/><Relationship Id="rId4"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IBEST </a:t>
            </a:r>
            <a:r>
              <a:rPr lang="fr-FR" sz="4000" dirty="0" smtClean="0"/>
              <a:t>- Indicateur de </a:t>
            </a:r>
            <a:br>
              <a:rPr lang="fr-FR" sz="4000" dirty="0" smtClean="0"/>
            </a:br>
            <a:r>
              <a:rPr lang="fr-FR" sz="4000" dirty="0" smtClean="0"/>
              <a:t>bien-être soutenable et territorialisé </a:t>
            </a:r>
            <a:endParaRPr lang="fr-FR" sz="3600" dirty="0"/>
          </a:p>
        </p:txBody>
      </p:sp>
      <p:sp>
        <p:nvSpPr>
          <p:cNvPr id="3" name="Sous-titre 2"/>
          <p:cNvSpPr>
            <a:spLocks noGrp="1"/>
          </p:cNvSpPr>
          <p:nvPr>
            <p:ph type="subTitle" idx="1"/>
          </p:nvPr>
        </p:nvSpPr>
        <p:spPr/>
        <p:txBody>
          <a:bodyPr/>
          <a:lstStyle/>
          <a:p>
            <a:r>
              <a:rPr lang="fr-FR" dirty="0" smtClean="0"/>
              <a:t>IHEDATE – 7 février 2020</a:t>
            </a:r>
            <a:endParaRPr lang="fr-FR" dirty="0"/>
          </a:p>
        </p:txBody>
      </p:sp>
    </p:spTree>
    <p:extLst>
      <p:ext uri="{BB962C8B-B14F-4D97-AF65-F5344CB8AC3E}">
        <p14:creationId xmlns:p14="http://schemas.microsoft.com/office/powerpoint/2010/main" val="2443437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321138" y="116632"/>
            <a:ext cx="6522689" cy="646331"/>
          </a:xfrm>
          <a:prstGeom prst="rect">
            <a:avLst/>
          </a:prstGeom>
          <a:noFill/>
        </p:spPr>
        <p:txBody>
          <a:bodyPr wrap="square" rtlCol="0">
            <a:spAutoFit/>
          </a:bodyPr>
          <a:lstStyle/>
          <a:p>
            <a:pPr fontAlgn="base">
              <a:spcBef>
                <a:spcPct val="0"/>
              </a:spcBef>
              <a:spcAft>
                <a:spcPct val="0"/>
              </a:spcAft>
            </a:pPr>
            <a:r>
              <a:rPr lang="fr-FR" sz="3600" b="1" cap="small" dirty="0">
                <a:solidFill>
                  <a:schemeClr val="tx2"/>
                </a:solidFill>
                <a:latin typeface="+mj-lt"/>
                <a:ea typeface="+mj-ea"/>
                <a:cs typeface="+mj-cs"/>
              </a:rPr>
              <a:t>Vers une enquête récurrente</a:t>
            </a:r>
          </a:p>
        </p:txBody>
      </p:sp>
      <p:sp>
        <p:nvSpPr>
          <p:cNvPr id="3" name="ZoneTexte 2"/>
          <p:cNvSpPr txBox="1"/>
          <p:nvPr/>
        </p:nvSpPr>
        <p:spPr>
          <a:xfrm>
            <a:off x="251519" y="1340768"/>
            <a:ext cx="8784975" cy="4770537"/>
          </a:xfrm>
          <a:prstGeom prst="rect">
            <a:avLst/>
          </a:prstGeom>
          <a:noFill/>
        </p:spPr>
        <p:txBody>
          <a:bodyPr wrap="square" rtlCol="0">
            <a:spAutoFit/>
          </a:bodyPr>
          <a:lstStyle/>
          <a:p>
            <a:pPr algn="just"/>
            <a:r>
              <a:rPr lang="fr-FR" sz="2000" b="1" i="1" dirty="0" smtClean="0">
                <a:solidFill>
                  <a:srgbClr val="000000"/>
                </a:solidFill>
              </a:rPr>
              <a:t>IBEST 2 </a:t>
            </a:r>
          </a:p>
          <a:p>
            <a:pPr algn="just"/>
            <a:r>
              <a:rPr lang="fr-FR" i="1" dirty="0">
                <a:solidFill>
                  <a:srgbClr val="000000"/>
                </a:solidFill>
              </a:rPr>
              <a:t>A</a:t>
            </a:r>
            <a:r>
              <a:rPr lang="fr-FR" i="1" dirty="0" smtClean="0">
                <a:solidFill>
                  <a:srgbClr val="000000"/>
                </a:solidFill>
              </a:rPr>
              <a:t>ctualiser la donnée et l’inscrire dans la durée pour des mesures d’impact </a:t>
            </a:r>
          </a:p>
          <a:p>
            <a:pPr algn="just"/>
            <a:r>
              <a:rPr lang="fr-FR" i="1" dirty="0" smtClean="0">
                <a:solidFill>
                  <a:srgbClr val="000000"/>
                </a:solidFill>
              </a:rPr>
              <a:t>+ vérifier les hypothèses d’IBEST 1</a:t>
            </a:r>
          </a:p>
          <a:p>
            <a:pPr algn="just"/>
            <a:r>
              <a:rPr lang="fr-FR" i="1" dirty="0" smtClean="0">
                <a:solidFill>
                  <a:srgbClr val="000000"/>
                </a:solidFill>
              </a:rPr>
              <a:t>+ intégrer le nouveau  périmètre de la Métropole (+ fort enjeu du lien territoire-bien-être: urbain / péri-urbain / rural) </a:t>
            </a:r>
          </a:p>
          <a:p>
            <a:pPr algn="just"/>
            <a:r>
              <a:rPr lang="fr-FR" i="1" dirty="0" smtClean="0">
                <a:solidFill>
                  <a:srgbClr val="000000"/>
                </a:solidFill>
              </a:rPr>
              <a:t>+ mieux croiser avec les politiques publiques</a:t>
            </a:r>
          </a:p>
          <a:p>
            <a:pPr algn="just"/>
            <a:r>
              <a:rPr lang="fr-FR" i="1" dirty="0" smtClean="0">
                <a:solidFill>
                  <a:srgbClr val="000000"/>
                </a:solidFill>
                <a:sym typeface="Wingdings" panose="05000000000000000000" pitchFamily="2" charset="2"/>
              </a:rPr>
              <a:t></a:t>
            </a:r>
            <a:r>
              <a:rPr lang="fr-FR" i="1" dirty="0" smtClean="0">
                <a:solidFill>
                  <a:srgbClr val="000000"/>
                </a:solidFill>
              </a:rPr>
              <a:t> Enquête auprès de 1000 habitants,  60aine de questions, réalisée en décembre 2017</a:t>
            </a:r>
          </a:p>
          <a:p>
            <a:pPr algn="just">
              <a:buFont typeface="Wingdings"/>
              <a:buChar char="à"/>
            </a:pPr>
            <a:endParaRPr lang="fr-FR" i="1" dirty="0">
              <a:solidFill>
                <a:srgbClr val="000000"/>
              </a:solidFill>
            </a:endParaRPr>
          </a:p>
          <a:p>
            <a:pPr algn="just">
              <a:buFont typeface="Wingdings"/>
              <a:buChar char="à"/>
            </a:pPr>
            <a:r>
              <a:rPr lang="fr-FR" i="1" dirty="0" smtClean="0">
                <a:solidFill>
                  <a:srgbClr val="000000"/>
                </a:solidFill>
              </a:rPr>
              <a:t> </a:t>
            </a:r>
            <a:r>
              <a:rPr lang="fr-FR" sz="2000" b="1" dirty="0" smtClean="0">
                <a:solidFill>
                  <a:srgbClr val="000000"/>
                </a:solidFill>
              </a:rPr>
              <a:t>Un travail en concertation avec les différents services de la Métropole </a:t>
            </a:r>
            <a:r>
              <a:rPr lang="fr-FR" i="1" dirty="0" smtClean="0">
                <a:solidFill>
                  <a:srgbClr val="000000"/>
                </a:solidFill>
              </a:rPr>
              <a:t>: plus forte connexion avec leurs préoccupations + mobilisation sur les résultats</a:t>
            </a:r>
          </a:p>
          <a:p>
            <a:pPr algn="just">
              <a:buFont typeface="Wingdings"/>
              <a:buChar char="à"/>
            </a:pPr>
            <a:endParaRPr lang="fr-FR" sz="2400" dirty="0">
              <a:solidFill>
                <a:srgbClr val="000000"/>
              </a:solidFill>
            </a:endParaRPr>
          </a:p>
          <a:p>
            <a:pPr marL="342900" indent="-342900" algn="just">
              <a:buFont typeface="Wingdings"/>
              <a:buChar char="à"/>
            </a:pPr>
            <a:r>
              <a:rPr lang="fr-FR" sz="2000" dirty="0" smtClean="0">
                <a:solidFill>
                  <a:srgbClr val="000000"/>
                </a:solidFill>
              </a:rPr>
              <a:t>U</a:t>
            </a:r>
            <a:r>
              <a:rPr lang="fr-FR" sz="2000" b="1" dirty="0" smtClean="0">
                <a:solidFill>
                  <a:srgbClr val="000000"/>
                </a:solidFill>
              </a:rPr>
              <a:t>ne </a:t>
            </a:r>
            <a:r>
              <a:rPr lang="fr-FR" sz="2000" b="1" dirty="0">
                <a:solidFill>
                  <a:srgbClr val="000000"/>
                </a:solidFill>
              </a:rPr>
              <a:t>e</a:t>
            </a:r>
            <a:r>
              <a:rPr lang="fr-FR" sz="2000" b="1" dirty="0" smtClean="0">
                <a:solidFill>
                  <a:srgbClr val="000000"/>
                </a:solidFill>
              </a:rPr>
              <a:t>nquête qui s’articule davantage avec nos politiques publiques </a:t>
            </a:r>
            <a:r>
              <a:rPr lang="fr-FR" dirty="0" smtClean="0">
                <a:solidFill>
                  <a:srgbClr val="000000"/>
                </a:solidFill>
              </a:rPr>
              <a:t>: 1 pas de plus vers des indicateurs performatifs</a:t>
            </a:r>
          </a:p>
          <a:p>
            <a:pPr marL="285750" indent="-285750" algn="just">
              <a:buFont typeface="Wingdings"/>
              <a:buChar char="à"/>
            </a:pPr>
            <a:endParaRPr lang="fr-FR" dirty="0">
              <a:solidFill>
                <a:srgbClr val="000000"/>
              </a:solidFill>
            </a:endParaRPr>
          </a:p>
          <a:p>
            <a:pPr marL="285750" indent="-285750" algn="just">
              <a:buFont typeface="Wingdings"/>
              <a:buChar char="à"/>
            </a:pPr>
            <a:r>
              <a:rPr lang="fr-FR" sz="2000" b="1" dirty="0" smtClean="0">
                <a:solidFill>
                  <a:srgbClr val="000000"/>
                </a:solidFill>
              </a:rPr>
              <a:t>Enquête parallèle dans les quartiers prioritaires avec intégration des dimensions du bien-être </a:t>
            </a:r>
            <a:r>
              <a:rPr lang="fr-FR" dirty="0" smtClean="0">
                <a:solidFill>
                  <a:srgbClr val="000000"/>
                </a:solidFill>
              </a:rPr>
              <a:t>: EVQH + suivi de cohorte</a:t>
            </a:r>
            <a:endParaRPr lang="fr-FR" dirty="0">
              <a:solidFill>
                <a:srgbClr val="000000"/>
              </a:solidFill>
            </a:endParaRPr>
          </a:p>
        </p:txBody>
      </p:sp>
    </p:spTree>
    <p:extLst>
      <p:ext uri="{BB962C8B-B14F-4D97-AF65-F5344CB8AC3E}">
        <p14:creationId xmlns:p14="http://schemas.microsoft.com/office/powerpoint/2010/main" val="3228107882"/>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Un enrichissement du questionnement évaluatif, centré « usager »</a:t>
            </a:r>
            <a:endParaRPr lang="fr-FR" dirty="0"/>
          </a:p>
        </p:txBody>
      </p:sp>
      <p:sp>
        <p:nvSpPr>
          <p:cNvPr id="5" name="Espace réservé du texte 4"/>
          <p:cNvSpPr>
            <a:spLocks noGrp="1"/>
          </p:cNvSpPr>
          <p:nvPr>
            <p:ph type="body" idx="1"/>
          </p:nvPr>
        </p:nvSpPr>
        <p:spPr/>
        <p:txBody>
          <a:bodyPr/>
          <a:lstStyle/>
          <a:p>
            <a:r>
              <a:rPr lang="fr-FR" dirty="0" smtClean="0"/>
              <a:t>Exemple sur le projet de rénovation urbaine des Villeneuves</a:t>
            </a:r>
            <a:endParaRPr lang="fr-FR" dirty="0"/>
          </a:p>
        </p:txBody>
      </p:sp>
      <p:sp>
        <p:nvSpPr>
          <p:cNvPr id="6" name="Espace réservé du texte 5"/>
          <p:cNvSpPr>
            <a:spLocks noGrp="1"/>
          </p:cNvSpPr>
          <p:nvPr>
            <p:ph type="body" sz="quarter" idx="10"/>
          </p:nvPr>
        </p:nvSpPr>
        <p:spPr/>
        <p:txBody>
          <a:bodyPr/>
          <a:lstStyle/>
          <a:p>
            <a:r>
              <a:rPr lang="fr-FR" dirty="0"/>
              <a:t>2</a:t>
            </a:r>
          </a:p>
        </p:txBody>
      </p:sp>
      <p:sp>
        <p:nvSpPr>
          <p:cNvPr id="2" name="Espace réservé de la date 1"/>
          <p:cNvSpPr>
            <a:spLocks noGrp="1"/>
          </p:cNvSpPr>
          <p:nvPr>
            <p:ph type="dt" sz="half" idx="4294967295"/>
          </p:nvPr>
        </p:nvSpPr>
        <p:spPr>
          <a:xfrm>
            <a:off x="0" y="6356350"/>
            <a:ext cx="2133600" cy="365125"/>
          </a:xfrm>
        </p:spPr>
        <p:txBody>
          <a:bodyPr/>
          <a:lstStyle/>
          <a:p>
            <a:pPr>
              <a:defRPr/>
            </a:pPr>
            <a:fld id="{7354EFBA-DCDC-48B3-849C-59D67CFC6076}" type="datetime1">
              <a:rPr lang="fr-FR" sz="1200" smtClean="0"/>
              <a:t>07/02/2020</a:t>
            </a:fld>
            <a:endParaRPr lang="fr-FR" sz="1200" dirty="0"/>
          </a:p>
        </p:txBody>
      </p:sp>
    </p:spTree>
    <p:extLst>
      <p:ext uri="{BB962C8B-B14F-4D97-AF65-F5344CB8AC3E}">
        <p14:creationId xmlns:p14="http://schemas.microsoft.com/office/powerpoint/2010/main" val="2189294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645420" y="2878924"/>
            <a:ext cx="6491064" cy="1728192"/>
          </a:xfrm>
        </p:spPr>
        <p:txBody>
          <a:bodyPr>
            <a:normAutofit/>
          </a:bodyPr>
          <a:lstStyle/>
          <a:p>
            <a:pPr>
              <a:buFont typeface="Wingdings" panose="05000000000000000000" pitchFamily="2" charset="2"/>
              <a:buChar char="Ø"/>
            </a:pPr>
            <a:r>
              <a:rPr lang="fr-FR" sz="2400" dirty="0"/>
              <a:t>le projet favorise-t-il la préservation des ressources naturelles </a:t>
            </a:r>
            <a:r>
              <a:rPr lang="fr-FR" sz="2400" dirty="0" smtClean="0"/>
              <a:t>?</a:t>
            </a:r>
          </a:p>
          <a:p>
            <a:pPr>
              <a:buFont typeface="Wingdings" panose="05000000000000000000" pitchFamily="2" charset="2"/>
              <a:buChar char="Ø"/>
            </a:pPr>
            <a:r>
              <a:rPr lang="fr-FR" sz="2400" dirty="0" smtClean="0"/>
              <a:t>Favorise-t-il </a:t>
            </a:r>
            <a:r>
              <a:rPr lang="fr-FR" sz="2400" dirty="0"/>
              <a:t>un contact avec la nature pour les bénéficiaires ? </a:t>
            </a:r>
          </a:p>
        </p:txBody>
      </p:sp>
      <p:sp>
        <p:nvSpPr>
          <p:cNvPr id="3" name="Espace réservé de la date 2"/>
          <p:cNvSpPr>
            <a:spLocks noGrp="1"/>
          </p:cNvSpPr>
          <p:nvPr>
            <p:ph type="dt" sz="half" idx="10"/>
          </p:nvPr>
        </p:nvSpPr>
        <p:spPr/>
        <p:txBody>
          <a:bodyPr/>
          <a:lstStyle/>
          <a:p>
            <a:pPr>
              <a:defRPr/>
            </a:pPr>
            <a:fld id="{7354EFBA-DCDC-48B3-849C-59D67CFC6076}" type="datetime1">
              <a:rPr lang="fr-FR" sz="1200" smtClean="0"/>
              <a:t>07/02/2020</a:t>
            </a:fld>
            <a:endParaRPr lang="fr-FR" sz="1200" dirty="0"/>
          </a:p>
        </p:txBody>
      </p:sp>
      <p:sp>
        <p:nvSpPr>
          <p:cNvPr id="4" name="Titre 3"/>
          <p:cNvSpPr>
            <a:spLocks noGrp="1"/>
          </p:cNvSpPr>
          <p:nvPr>
            <p:ph type="title"/>
          </p:nvPr>
        </p:nvSpPr>
        <p:spPr/>
        <p:txBody>
          <a:bodyPr/>
          <a:lstStyle/>
          <a:p>
            <a:r>
              <a:rPr lang="fr-FR" dirty="0" smtClean="0"/>
              <a:t>Environnement naturel: l’enjeu de la jonction entre l’environnement et le social</a:t>
            </a:r>
            <a:endParaRPr lang="fr-FR" dirty="0"/>
          </a:p>
        </p:txBody>
      </p:sp>
      <p:pic>
        <p:nvPicPr>
          <p:cNvPr id="7170" name="Picture 2" descr="C:\Users\Berthaud_a\Desktop\Roue\roue_dimensions\RoueBE_chapitreEnvtnat-0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682" t="16674" r="13933" b="6969"/>
          <a:stretch/>
        </p:blipFill>
        <p:spPr bwMode="auto">
          <a:xfrm>
            <a:off x="0" y="1268760"/>
            <a:ext cx="2555776" cy="2812578"/>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contenu 1"/>
          <p:cNvSpPr txBox="1">
            <a:spLocks/>
          </p:cNvSpPr>
          <p:nvPr/>
        </p:nvSpPr>
        <p:spPr>
          <a:xfrm>
            <a:off x="2454536" y="1221532"/>
            <a:ext cx="6365936" cy="1199356"/>
          </a:xfrm>
          <a:prstGeom prst="rect">
            <a:avLst/>
          </a:prstGeom>
        </p:spPr>
        <p:txBody>
          <a:bodyPr vert="horz" lIns="91440" tIns="45720" rIns="91440" bIns="45720" rtlCol="0">
            <a:noAutofit/>
          </a:bodyPr>
          <a:lstStyle>
            <a:lvl1pPr marL="396000" indent="-342900" algn="l" defTabSz="457200" rtl="0" eaLnBrk="1" latinLnBrk="0" hangingPunct="1">
              <a:spcBef>
                <a:spcPct val="20000"/>
              </a:spcBef>
              <a:buFontTx/>
              <a:buBlip>
                <a:blip r:embed="rId4"/>
              </a:buBlip>
              <a:defRPr sz="3200" kern="1200">
                <a:solidFill>
                  <a:schemeClr val="tx1"/>
                </a:solidFill>
                <a:latin typeface="+mn-lt"/>
                <a:ea typeface="+mn-ea"/>
                <a:cs typeface="+mn-cs"/>
              </a:defRPr>
            </a:lvl1pPr>
            <a:lvl2pPr marL="971550" indent="-514350" algn="l" defTabSz="457200" rtl="0" eaLnBrk="1" latinLnBrk="0" hangingPunct="1">
              <a:spcBef>
                <a:spcPct val="20000"/>
              </a:spcBef>
              <a:buClr>
                <a:srgbClr val="FFFF00"/>
              </a:buClr>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2000" i="1" dirty="0" smtClean="0"/>
              <a:t>Objectif  : Voir si le projet est vertueux dans la lutte contre le réchauffement climatique, et de quelle manière il inclut les habitants.</a:t>
            </a:r>
            <a:endParaRPr lang="fr-FR" sz="2000" i="1" dirty="0"/>
          </a:p>
        </p:txBody>
      </p:sp>
      <p:sp>
        <p:nvSpPr>
          <p:cNvPr id="7" name="Espace réservé du contenu 1"/>
          <p:cNvSpPr txBox="1">
            <a:spLocks/>
          </p:cNvSpPr>
          <p:nvPr/>
        </p:nvSpPr>
        <p:spPr>
          <a:xfrm>
            <a:off x="2318562" y="5518843"/>
            <a:ext cx="5904656" cy="1222525"/>
          </a:xfrm>
          <a:prstGeom prst="rect">
            <a:avLst/>
          </a:prstGeom>
          <a:ln w="28575">
            <a:solidFill>
              <a:schemeClr val="accent6"/>
            </a:solidFill>
            <a:prstDash val="dashDot"/>
          </a:ln>
        </p:spPr>
        <p:txBody>
          <a:bodyPr vert="horz" lIns="91440" tIns="45720" rIns="91440" bIns="45720" rtlCol="0">
            <a:normAutofit fontScale="92500" lnSpcReduction="10000"/>
          </a:bodyPr>
          <a:lstStyle>
            <a:lvl1pPr marL="396000" indent="-342900" algn="l" defTabSz="457200" rtl="0" eaLnBrk="1" latinLnBrk="0" hangingPunct="1">
              <a:spcBef>
                <a:spcPct val="20000"/>
              </a:spcBef>
              <a:buFontTx/>
              <a:buBlip>
                <a:blip r:embed="rId4"/>
              </a:buBlip>
              <a:defRPr sz="3200" kern="1200">
                <a:solidFill>
                  <a:schemeClr val="tx1"/>
                </a:solidFill>
                <a:latin typeface="+mn-lt"/>
                <a:ea typeface="+mn-ea"/>
                <a:cs typeface="+mn-cs"/>
              </a:defRPr>
            </a:lvl1pPr>
            <a:lvl2pPr marL="971550" indent="-514350" algn="l" defTabSz="457200" rtl="0" eaLnBrk="1" latinLnBrk="0" hangingPunct="1">
              <a:spcBef>
                <a:spcPct val="20000"/>
              </a:spcBef>
              <a:buClr>
                <a:srgbClr val="FFFF00"/>
              </a:buClr>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fr-FR" sz="2400" dirty="0" smtClean="0"/>
              <a:t>Mobilités douces</a:t>
            </a:r>
          </a:p>
          <a:p>
            <a:pPr>
              <a:buFont typeface="Arial" panose="020B0604020202020204" pitchFamily="34" charset="0"/>
              <a:buChar char="•"/>
            </a:pPr>
            <a:r>
              <a:rPr lang="fr-FR" sz="2400" dirty="0" smtClean="0"/>
              <a:t>Logements isolés</a:t>
            </a:r>
          </a:p>
          <a:p>
            <a:pPr>
              <a:buFont typeface="Arial" panose="020B0604020202020204" pitchFamily="34" charset="0"/>
              <a:buChar char="•"/>
            </a:pPr>
            <a:r>
              <a:rPr lang="fr-FR" sz="2400" dirty="0"/>
              <a:t>Présence et usages de </a:t>
            </a:r>
            <a:r>
              <a:rPr lang="fr-FR" sz="2400" dirty="0" smtClean="0"/>
              <a:t>la nature en proximité</a:t>
            </a:r>
          </a:p>
          <a:p>
            <a:pPr>
              <a:buFont typeface="Arial" panose="020B0604020202020204" pitchFamily="34" charset="0"/>
              <a:buChar char="•"/>
            </a:pPr>
            <a:endParaRPr lang="fr-FR" sz="2400" dirty="0" smtClean="0"/>
          </a:p>
          <a:p>
            <a:pPr>
              <a:buFont typeface="Arial" panose="020B0604020202020204" pitchFamily="34" charset="0"/>
              <a:buChar char="•"/>
            </a:pPr>
            <a:endParaRPr lang="fr-FR" dirty="0"/>
          </a:p>
        </p:txBody>
      </p:sp>
      <p:pic>
        <p:nvPicPr>
          <p:cNvPr id="8" name="Picture 2" descr="RÃ©sultat de recherche d'images pour &quot;jumelles dessin&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8470369">
            <a:off x="467544" y="5135018"/>
            <a:ext cx="1658562" cy="1299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014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168352" y="2564904"/>
            <a:ext cx="5652120" cy="2736304"/>
          </a:xfrm>
        </p:spPr>
        <p:txBody>
          <a:bodyPr>
            <a:noAutofit/>
          </a:bodyPr>
          <a:lstStyle/>
          <a:p>
            <a:pPr>
              <a:buFont typeface="Wingdings" panose="05000000000000000000" pitchFamily="2" charset="2"/>
              <a:buChar char="Ø"/>
            </a:pPr>
            <a:r>
              <a:rPr lang="fr-FR" sz="2400" dirty="0" smtClean="0"/>
              <a:t>Le </a:t>
            </a:r>
            <a:r>
              <a:rPr lang="fr-FR" sz="2400" dirty="0"/>
              <a:t>projet </a:t>
            </a:r>
            <a:r>
              <a:rPr lang="fr-FR" sz="2400" dirty="0" smtClean="0"/>
              <a:t>prévoit il des aménagements urbains pour compenser les contraintes causées par les chantiers (nuisances, circulation coupées, phases </a:t>
            </a:r>
            <a:r>
              <a:rPr lang="fr-FR" sz="2400" dirty="0"/>
              <a:t>sans résultat, etc</a:t>
            </a:r>
            <a:r>
              <a:rPr lang="fr-FR" sz="2400" dirty="0" smtClean="0"/>
              <a:t>.)</a:t>
            </a:r>
          </a:p>
          <a:p>
            <a:pPr>
              <a:buFont typeface="Wingdings" panose="05000000000000000000" pitchFamily="2" charset="2"/>
              <a:buChar char="Ø"/>
            </a:pPr>
            <a:r>
              <a:rPr lang="fr-FR" sz="2400" dirty="0" smtClean="0"/>
              <a:t>Les habitants sont-ils bien informés des délais et des phases de chantier ?</a:t>
            </a:r>
            <a:endParaRPr lang="fr-FR" sz="2400" dirty="0"/>
          </a:p>
        </p:txBody>
      </p:sp>
      <p:sp>
        <p:nvSpPr>
          <p:cNvPr id="3" name="Espace réservé de la date 2"/>
          <p:cNvSpPr>
            <a:spLocks noGrp="1"/>
          </p:cNvSpPr>
          <p:nvPr>
            <p:ph type="dt" sz="half" idx="10"/>
          </p:nvPr>
        </p:nvSpPr>
        <p:spPr/>
        <p:txBody>
          <a:bodyPr/>
          <a:lstStyle/>
          <a:p>
            <a:pPr>
              <a:defRPr/>
            </a:pPr>
            <a:fld id="{7354EFBA-DCDC-48B3-849C-59D67CFC6076}" type="datetime1">
              <a:rPr lang="fr-FR" sz="1200" smtClean="0"/>
              <a:t>07/02/2020</a:t>
            </a:fld>
            <a:endParaRPr lang="fr-FR" sz="1200" dirty="0"/>
          </a:p>
        </p:txBody>
      </p:sp>
      <p:sp>
        <p:nvSpPr>
          <p:cNvPr id="4" name="Titre 3"/>
          <p:cNvSpPr>
            <a:spLocks noGrp="1"/>
          </p:cNvSpPr>
          <p:nvPr>
            <p:ph type="title"/>
          </p:nvPr>
        </p:nvSpPr>
        <p:spPr/>
        <p:txBody>
          <a:bodyPr/>
          <a:lstStyle/>
          <a:p>
            <a:r>
              <a:rPr lang="fr-FR" dirty="0" smtClean="0"/>
              <a:t>Temps et rythmes de vie </a:t>
            </a:r>
            <a:r>
              <a:rPr lang="fr-FR" sz="2400" dirty="0" smtClean="0"/>
              <a:t>: les transports, mais aussi les délais, la maîtrise de l’agenda </a:t>
            </a:r>
            <a:endParaRPr lang="fr-FR" sz="2400" dirty="0"/>
          </a:p>
        </p:txBody>
      </p:sp>
      <p:pic>
        <p:nvPicPr>
          <p:cNvPr id="9218" name="Picture 2" descr="C:\Users\Berthaud_a\Desktop\Roue\roue_dimensions\RoueBE_chapitreTemps-rythmes-0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954" t="17455" r="14103" b="12557"/>
          <a:stretch/>
        </p:blipFill>
        <p:spPr bwMode="auto">
          <a:xfrm>
            <a:off x="-1" y="1412776"/>
            <a:ext cx="2987825" cy="2753485"/>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contenu 1"/>
          <p:cNvSpPr txBox="1">
            <a:spLocks/>
          </p:cNvSpPr>
          <p:nvPr/>
        </p:nvSpPr>
        <p:spPr>
          <a:xfrm>
            <a:off x="2699792" y="1221532"/>
            <a:ext cx="6120680" cy="1343372"/>
          </a:xfrm>
          <a:prstGeom prst="rect">
            <a:avLst/>
          </a:prstGeom>
        </p:spPr>
        <p:txBody>
          <a:bodyPr vert="horz" lIns="91440" tIns="45720" rIns="91440" bIns="45720" rtlCol="0">
            <a:noAutofit/>
          </a:bodyPr>
          <a:lstStyle>
            <a:lvl1pPr marL="396000" indent="-342900" algn="l" defTabSz="457200" rtl="0" eaLnBrk="1" latinLnBrk="0" hangingPunct="1">
              <a:spcBef>
                <a:spcPct val="20000"/>
              </a:spcBef>
              <a:buFontTx/>
              <a:buBlip>
                <a:blip r:embed="rId4"/>
              </a:buBlip>
              <a:defRPr sz="3200" kern="1200">
                <a:solidFill>
                  <a:schemeClr val="tx1"/>
                </a:solidFill>
                <a:latin typeface="+mn-lt"/>
                <a:ea typeface="+mn-ea"/>
                <a:cs typeface="+mn-cs"/>
              </a:defRPr>
            </a:lvl1pPr>
            <a:lvl2pPr marL="971550" indent="-514350" algn="l" defTabSz="457200" rtl="0" eaLnBrk="1" latinLnBrk="0" hangingPunct="1">
              <a:spcBef>
                <a:spcPct val="20000"/>
              </a:spcBef>
              <a:buClr>
                <a:srgbClr val="FFFF00"/>
              </a:buClr>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2000" i="1" dirty="0" smtClean="0"/>
              <a:t>Objectif  : </a:t>
            </a:r>
            <a:r>
              <a:rPr lang="fr-FR" sz="2000" dirty="0" smtClean="0"/>
              <a:t>Porter une attention sur les effets d’un projet au temps long sur les habitants …. Le temps de la collectivité n’est pas le même que celui des habitants</a:t>
            </a:r>
          </a:p>
        </p:txBody>
      </p:sp>
      <p:sp>
        <p:nvSpPr>
          <p:cNvPr id="7" name="Espace réservé du contenu 1"/>
          <p:cNvSpPr txBox="1">
            <a:spLocks/>
          </p:cNvSpPr>
          <p:nvPr/>
        </p:nvSpPr>
        <p:spPr>
          <a:xfrm>
            <a:off x="2318562" y="5661249"/>
            <a:ext cx="6501910" cy="864096"/>
          </a:xfrm>
          <a:prstGeom prst="rect">
            <a:avLst/>
          </a:prstGeom>
          <a:ln w="28575">
            <a:solidFill>
              <a:schemeClr val="accent6"/>
            </a:solidFill>
            <a:prstDash val="dashDot"/>
          </a:ln>
        </p:spPr>
        <p:txBody>
          <a:bodyPr vert="horz" lIns="91440" tIns="45720" rIns="91440" bIns="45720" rtlCol="0">
            <a:normAutofit/>
          </a:bodyPr>
          <a:lstStyle>
            <a:lvl1pPr marL="396000" indent="-342900" algn="l" defTabSz="457200" rtl="0" eaLnBrk="1" latinLnBrk="0" hangingPunct="1">
              <a:spcBef>
                <a:spcPct val="20000"/>
              </a:spcBef>
              <a:buFontTx/>
              <a:buBlip>
                <a:blip r:embed="rId4"/>
              </a:buBlip>
              <a:defRPr sz="3200" kern="1200">
                <a:solidFill>
                  <a:schemeClr val="tx1"/>
                </a:solidFill>
                <a:latin typeface="+mn-lt"/>
                <a:ea typeface="+mn-ea"/>
                <a:cs typeface="+mn-cs"/>
              </a:defRPr>
            </a:lvl1pPr>
            <a:lvl2pPr marL="971550" indent="-514350" algn="l" defTabSz="457200" rtl="0" eaLnBrk="1" latinLnBrk="0" hangingPunct="1">
              <a:spcBef>
                <a:spcPct val="20000"/>
              </a:spcBef>
              <a:buClr>
                <a:srgbClr val="FFFF00"/>
              </a:buClr>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fr-FR" sz="2000" dirty="0" smtClean="0"/>
              <a:t>Respect des délais</a:t>
            </a:r>
          </a:p>
          <a:p>
            <a:pPr>
              <a:buFont typeface="Arial" panose="020B0604020202020204" pitchFamily="34" charset="0"/>
              <a:buChar char="•"/>
            </a:pPr>
            <a:r>
              <a:rPr lang="fr-FR" sz="2000" dirty="0" smtClean="0"/>
              <a:t>Aménagements provisoires</a:t>
            </a:r>
          </a:p>
          <a:p>
            <a:pPr>
              <a:buFont typeface="Arial" panose="020B0604020202020204" pitchFamily="34" charset="0"/>
              <a:buChar char="•"/>
            </a:pPr>
            <a:endParaRPr lang="fr-FR" sz="2800" dirty="0"/>
          </a:p>
        </p:txBody>
      </p:sp>
      <p:pic>
        <p:nvPicPr>
          <p:cNvPr id="8" name="Picture 2" descr="RÃ©sultat de recherche d'images pour &quot;jumelles dessin&quo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8470369">
            <a:off x="467544" y="5135018"/>
            <a:ext cx="1658562" cy="1299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142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lèche droite 13"/>
          <p:cNvSpPr/>
          <p:nvPr/>
        </p:nvSpPr>
        <p:spPr>
          <a:xfrm>
            <a:off x="2401516" y="2636912"/>
            <a:ext cx="3600400" cy="93610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Espace réservé de la date 2"/>
          <p:cNvSpPr>
            <a:spLocks noGrp="1"/>
          </p:cNvSpPr>
          <p:nvPr>
            <p:ph type="dt" sz="half" idx="10"/>
          </p:nvPr>
        </p:nvSpPr>
        <p:spPr/>
        <p:txBody>
          <a:bodyPr/>
          <a:lstStyle/>
          <a:p>
            <a:fld id="{1F53A040-04A8-44CE-A936-CD92AAF6BD14}" type="datetime1">
              <a:rPr lang="fr-FR" smtClean="0"/>
              <a:t>07/02/2020</a:t>
            </a:fld>
            <a:endParaRPr lang="en-US"/>
          </a:p>
        </p:txBody>
      </p:sp>
      <p:sp>
        <p:nvSpPr>
          <p:cNvPr id="4" name="Espace réservé du numéro de diapositive 3"/>
          <p:cNvSpPr>
            <a:spLocks noGrp="1"/>
          </p:cNvSpPr>
          <p:nvPr>
            <p:ph type="sldNum" sz="quarter" idx="12"/>
          </p:nvPr>
        </p:nvSpPr>
        <p:spPr/>
        <p:txBody>
          <a:bodyPr/>
          <a:lstStyle/>
          <a:p>
            <a:fld id="{81D5EA83-93EF-7C47-83E5-EC4E80D28D49}" type="slidenum">
              <a:rPr lang="en-US" smtClean="0"/>
              <a:t>14</a:t>
            </a:fld>
            <a:endParaRPr lang="en-US"/>
          </a:p>
        </p:txBody>
      </p:sp>
      <p:sp>
        <p:nvSpPr>
          <p:cNvPr id="5" name="Titre 4"/>
          <p:cNvSpPr>
            <a:spLocks noGrp="1"/>
          </p:cNvSpPr>
          <p:nvPr>
            <p:ph type="title"/>
          </p:nvPr>
        </p:nvSpPr>
        <p:spPr/>
        <p:txBody>
          <a:bodyPr/>
          <a:lstStyle/>
          <a:p>
            <a:r>
              <a:rPr lang="fr-FR" dirty="0" smtClean="0"/>
              <a:t>Utilité sociale, bien-être / soutenabilité</a:t>
            </a:r>
            <a:endParaRPr lang="fr-FR" dirty="0"/>
          </a:p>
        </p:txBody>
      </p:sp>
      <p:sp>
        <p:nvSpPr>
          <p:cNvPr id="8" name="Shape"/>
          <p:cNvSpPr>
            <a:spLocks noChangeAspect="1"/>
          </p:cNvSpPr>
          <p:nvPr/>
        </p:nvSpPr>
        <p:spPr>
          <a:xfrm flipH="1">
            <a:off x="813561" y="3539480"/>
            <a:ext cx="1086801" cy="1120099"/>
          </a:xfrm>
          <a:custGeom>
            <a:avLst/>
            <a:gdLst/>
            <a:ahLst/>
            <a:cxnLst>
              <a:cxn ang="0">
                <a:pos x="wd2" y="hd2"/>
              </a:cxn>
              <a:cxn ang="5400000">
                <a:pos x="wd2" y="hd2"/>
              </a:cxn>
              <a:cxn ang="10800000">
                <a:pos x="wd2" y="hd2"/>
              </a:cxn>
              <a:cxn ang="16200000">
                <a:pos x="wd2" y="hd2"/>
              </a:cxn>
            </a:cxnLst>
            <a:rect l="0" t="0" r="r" b="b"/>
            <a:pathLst>
              <a:path w="21600" h="21600" extrusionOk="0">
                <a:moveTo>
                  <a:pt x="10447" y="0"/>
                </a:moveTo>
                <a:cubicBezTo>
                  <a:pt x="9797" y="0"/>
                  <a:pt x="9148" y="240"/>
                  <a:pt x="8653" y="721"/>
                </a:cubicBezTo>
                <a:cubicBezTo>
                  <a:pt x="7662" y="1682"/>
                  <a:pt x="7662" y="3240"/>
                  <a:pt x="8653" y="4201"/>
                </a:cubicBezTo>
                <a:cubicBezTo>
                  <a:pt x="8745" y="4291"/>
                  <a:pt x="8845" y="4370"/>
                  <a:pt x="8947" y="4443"/>
                </a:cubicBezTo>
                <a:cubicBezTo>
                  <a:pt x="8186" y="4672"/>
                  <a:pt x="7488" y="5082"/>
                  <a:pt x="6924" y="5651"/>
                </a:cubicBezTo>
                <a:cubicBezTo>
                  <a:pt x="6799" y="5778"/>
                  <a:pt x="6685" y="5912"/>
                  <a:pt x="6577" y="6050"/>
                </a:cubicBezTo>
                <a:cubicBezTo>
                  <a:pt x="6175" y="6086"/>
                  <a:pt x="5761" y="5957"/>
                  <a:pt x="5454" y="5659"/>
                </a:cubicBezTo>
                <a:cubicBezTo>
                  <a:pt x="4904" y="5126"/>
                  <a:pt x="4904" y="4262"/>
                  <a:pt x="5454" y="3730"/>
                </a:cubicBezTo>
                <a:cubicBezTo>
                  <a:pt x="5728" y="3463"/>
                  <a:pt x="6088" y="3329"/>
                  <a:pt x="6448" y="3329"/>
                </a:cubicBezTo>
                <a:cubicBezTo>
                  <a:pt x="6658" y="3329"/>
                  <a:pt x="6867" y="3376"/>
                  <a:pt x="7059" y="3466"/>
                </a:cubicBezTo>
                <a:cubicBezTo>
                  <a:pt x="7242" y="3563"/>
                  <a:pt x="7472" y="3511"/>
                  <a:pt x="7591" y="3345"/>
                </a:cubicBezTo>
                <a:cubicBezTo>
                  <a:pt x="7742" y="3136"/>
                  <a:pt x="7664" y="2847"/>
                  <a:pt x="7427" y="2736"/>
                </a:cubicBezTo>
                <a:cubicBezTo>
                  <a:pt x="7119" y="2591"/>
                  <a:pt x="6784" y="2516"/>
                  <a:pt x="6448" y="2516"/>
                </a:cubicBezTo>
                <a:cubicBezTo>
                  <a:pt x="5873" y="2516"/>
                  <a:pt x="5298" y="2728"/>
                  <a:pt x="4860" y="3154"/>
                </a:cubicBezTo>
                <a:cubicBezTo>
                  <a:pt x="3983" y="4004"/>
                  <a:pt x="3983" y="5384"/>
                  <a:pt x="4860" y="6235"/>
                </a:cubicBezTo>
                <a:cubicBezTo>
                  <a:pt x="4889" y="6262"/>
                  <a:pt x="4920" y="6286"/>
                  <a:pt x="4949" y="6312"/>
                </a:cubicBezTo>
                <a:cubicBezTo>
                  <a:pt x="4105" y="6558"/>
                  <a:pt x="3355" y="7049"/>
                  <a:pt x="2808" y="7725"/>
                </a:cubicBezTo>
                <a:cubicBezTo>
                  <a:pt x="2243" y="8423"/>
                  <a:pt x="1923" y="9278"/>
                  <a:pt x="1896" y="10165"/>
                </a:cubicBezTo>
                <a:lnTo>
                  <a:pt x="1896" y="12655"/>
                </a:lnTo>
                <a:cubicBezTo>
                  <a:pt x="1885" y="12880"/>
                  <a:pt x="2067" y="13071"/>
                  <a:pt x="2299" y="13079"/>
                </a:cubicBezTo>
                <a:cubicBezTo>
                  <a:pt x="2543" y="13086"/>
                  <a:pt x="2742" y="12891"/>
                  <a:pt x="2733" y="12655"/>
                </a:cubicBezTo>
                <a:lnTo>
                  <a:pt x="2733" y="10246"/>
                </a:lnTo>
                <a:cubicBezTo>
                  <a:pt x="2764" y="9424"/>
                  <a:pt x="3101" y="8640"/>
                  <a:pt x="3681" y="8039"/>
                </a:cubicBezTo>
                <a:cubicBezTo>
                  <a:pt x="4291" y="7406"/>
                  <a:pt x="5126" y="7026"/>
                  <a:pt x="6014" y="6965"/>
                </a:cubicBezTo>
                <a:cubicBezTo>
                  <a:pt x="5792" y="7449"/>
                  <a:pt x="5657" y="7971"/>
                  <a:pt x="5619" y="8508"/>
                </a:cubicBezTo>
                <a:lnTo>
                  <a:pt x="5619" y="12935"/>
                </a:lnTo>
                <a:cubicBezTo>
                  <a:pt x="5644" y="13516"/>
                  <a:pt x="5889" y="14069"/>
                  <a:pt x="6308" y="14486"/>
                </a:cubicBezTo>
                <a:cubicBezTo>
                  <a:pt x="6729" y="14907"/>
                  <a:pt x="7296" y="15158"/>
                  <a:pt x="7897" y="15197"/>
                </a:cubicBezTo>
                <a:lnTo>
                  <a:pt x="7897" y="20761"/>
                </a:lnTo>
                <a:lnTo>
                  <a:pt x="6798" y="20761"/>
                </a:lnTo>
                <a:lnTo>
                  <a:pt x="6798" y="16147"/>
                </a:lnTo>
                <a:cubicBezTo>
                  <a:pt x="6798" y="15915"/>
                  <a:pt x="6604" y="15727"/>
                  <a:pt x="6365" y="15727"/>
                </a:cubicBezTo>
                <a:cubicBezTo>
                  <a:pt x="6127" y="15727"/>
                  <a:pt x="5933" y="15915"/>
                  <a:pt x="5933" y="16147"/>
                </a:cubicBezTo>
                <a:lnTo>
                  <a:pt x="5933" y="20761"/>
                </a:lnTo>
                <a:lnTo>
                  <a:pt x="4670" y="20761"/>
                </a:lnTo>
                <a:lnTo>
                  <a:pt x="4670" y="10394"/>
                </a:lnTo>
                <a:cubicBezTo>
                  <a:pt x="4670" y="10162"/>
                  <a:pt x="4476" y="9974"/>
                  <a:pt x="4238" y="9974"/>
                </a:cubicBezTo>
                <a:cubicBezTo>
                  <a:pt x="3999" y="9974"/>
                  <a:pt x="3805" y="10162"/>
                  <a:pt x="3805" y="10394"/>
                </a:cubicBezTo>
                <a:lnTo>
                  <a:pt x="3805" y="20761"/>
                </a:lnTo>
                <a:lnTo>
                  <a:pt x="432" y="20761"/>
                </a:lnTo>
                <a:cubicBezTo>
                  <a:pt x="193" y="20761"/>
                  <a:pt x="0" y="20948"/>
                  <a:pt x="0" y="21180"/>
                </a:cubicBezTo>
                <a:cubicBezTo>
                  <a:pt x="0" y="21412"/>
                  <a:pt x="193" y="21600"/>
                  <a:pt x="432" y="21600"/>
                </a:cubicBezTo>
                <a:lnTo>
                  <a:pt x="21168" y="21600"/>
                </a:lnTo>
                <a:cubicBezTo>
                  <a:pt x="21407" y="21600"/>
                  <a:pt x="21600" y="21412"/>
                  <a:pt x="21600" y="21180"/>
                </a:cubicBezTo>
                <a:cubicBezTo>
                  <a:pt x="21600" y="20948"/>
                  <a:pt x="21407" y="20761"/>
                  <a:pt x="21168" y="20761"/>
                </a:cubicBezTo>
                <a:lnTo>
                  <a:pt x="17413" y="20761"/>
                </a:lnTo>
                <a:lnTo>
                  <a:pt x="17413" y="10394"/>
                </a:lnTo>
                <a:cubicBezTo>
                  <a:pt x="17413" y="10162"/>
                  <a:pt x="17219" y="9974"/>
                  <a:pt x="16981" y="9974"/>
                </a:cubicBezTo>
                <a:cubicBezTo>
                  <a:pt x="16742" y="9974"/>
                  <a:pt x="16548" y="10162"/>
                  <a:pt x="16548" y="10394"/>
                </a:cubicBezTo>
                <a:lnTo>
                  <a:pt x="16548" y="20761"/>
                </a:lnTo>
                <a:lnTo>
                  <a:pt x="15285" y="20761"/>
                </a:lnTo>
                <a:lnTo>
                  <a:pt x="15285" y="16147"/>
                </a:lnTo>
                <a:cubicBezTo>
                  <a:pt x="15285" y="15915"/>
                  <a:pt x="15092" y="15727"/>
                  <a:pt x="14853" y="15727"/>
                </a:cubicBezTo>
                <a:cubicBezTo>
                  <a:pt x="14614" y="15727"/>
                  <a:pt x="14420" y="15915"/>
                  <a:pt x="14420" y="16147"/>
                </a:cubicBezTo>
                <a:lnTo>
                  <a:pt x="14420" y="20761"/>
                </a:lnTo>
                <a:lnTo>
                  <a:pt x="13364" y="20761"/>
                </a:lnTo>
                <a:lnTo>
                  <a:pt x="13364" y="15189"/>
                </a:lnTo>
                <a:cubicBezTo>
                  <a:pt x="13932" y="15132"/>
                  <a:pt x="14464" y="14886"/>
                  <a:pt x="14865" y="14486"/>
                </a:cubicBezTo>
                <a:cubicBezTo>
                  <a:pt x="15283" y="14069"/>
                  <a:pt x="15528" y="13516"/>
                  <a:pt x="15553" y="12935"/>
                </a:cubicBezTo>
                <a:lnTo>
                  <a:pt x="15553" y="8508"/>
                </a:lnTo>
                <a:cubicBezTo>
                  <a:pt x="15515" y="7970"/>
                  <a:pt x="15379" y="7447"/>
                  <a:pt x="15156" y="6961"/>
                </a:cubicBezTo>
                <a:cubicBezTo>
                  <a:pt x="16062" y="7012"/>
                  <a:pt x="16916" y="7394"/>
                  <a:pt x="17538" y="8039"/>
                </a:cubicBezTo>
                <a:cubicBezTo>
                  <a:pt x="18117" y="8640"/>
                  <a:pt x="18454" y="9424"/>
                  <a:pt x="18485" y="10246"/>
                </a:cubicBezTo>
                <a:lnTo>
                  <a:pt x="18485" y="12655"/>
                </a:lnTo>
                <a:cubicBezTo>
                  <a:pt x="18476" y="12891"/>
                  <a:pt x="18675" y="13086"/>
                  <a:pt x="18919" y="13079"/>
                </a:cubicBezTo>
                <a:cubicBezTo>
                  <a:pt x="19152" y="13071"/>
                  <a:pt x="19333" y="12880"/>
                  <a:pt x="19323" y="12655"/>
                </a:cubicBezTo>
                <a:lnTo>
                  <a:pt x="19323" y="10165"/>
                </a:lnTo>
                <a:cubicBezTo>
                  <a:pt x="19295" y="9278"/>
                  <a:pt x="18975" y="8423"/>
                  <a:pt x="18410" y="7725"/>
                </a:cubicBezTo>
                <a:cubicBezTo>
                  <a:pt x="17863" y="7049"/>
                  <a:pt x="17113" y="6558"/>
                  <a:pt x="16269" y="6312"/>
                </a:cubicBezTo>
                <a:cubicBezTo>
                  <a:pt x="16299" y="6286"/>
                  <a:pt x="16330" y="6262"/>
                  <a:pt x="16358" y="6235"/>
                </a:cubicBezTo>
                <a:cubicBezTo>
                  <a:pt x="17235" y="5384"/>
                  <a:pt x="17235" y="4004"/>
                  <a:pt x="16358" y="3154"/>
                </a:cubicBezTo>
                <a:cubicBezTo>
                  <a:pt x="15920" y="2728"/>
                  <a:pt x="15345" y="2516"/>
                  <a:pt x="14770" y="2516"/>
                </a:cubicBezTo>
                <a:cubicBezTo>
                  <a:pt x="14434" y="2516"/>
                  <a:pt x="14099" y="2591"/>
                  <a:pt x="13791" y="2736"/>
                </a:cubicBezTo>
                <a:cubicBezTo>
                  <a:pt x="13554" y="2847"/>
                  <a:pt x="13476" y="3136"/>
                  <a:pt x="13627" y="3345"/>
                </a:cubicBezTo>
                <a:cubicBezTo>
                  <a:pt x="13747" y="3511"/>
                  <a:pt x="13976" y="3563"/>
                  <a:pt x="14159" y="3466"/>
                </a:cubicBezTo>
                <a:cubicBezTo>
                  <a:pt x="14351" y="3376"/>
                  <a:pt x="14560" y="3329"/>
                  <a:pt x="14770" y="3329"/>
                </a:cubicBezTo>
                <a:cubicBezTo>
                  <a:pt x="15130" y="3329"/>
                  <a:pt x="15490" y="3463"/>
                  <a:pt x="15764" y="3730"/>
                </a:cubicBezTo>
                <a:cubicBezTo>
                  <a:pt x="16314" y="4262"/>
                  <a:pt x="16314" y="5126"/>
                  <a:pt x="15764" y="5659"/>
                </a:cubicBezTo>
                <a:cubicBezTo>
                  <a:pt x="15444" y="5969"/>
                  <a:pt x="15008" y="6096"/>
                  <a:pt x="14591" y="6044"/>
                </a:cubicBezTo>
                <a:cubicBezTo>
                  <a:pt x="14484" y="5908"/>
                  <a:pt x="14372" y="5776"/>
                  <a:pt x="14248" y="5651"/>
                </a:cubicBezTo>
                <a:cubicBezTo>
                  <a:pt x="13635" y="5033"/>
                  <a:pt x="12863" y="4600"/>
                  <a:pt x="12024" y="4387"/>
                </a:cubicBezTo>
                <a:cubicBezTo>
                  <a:pt x="12099" y="4330"/>
                  <a:pt x="12172" y="4268"/>
                  <a:pt x="12241" y="4201"/>
                </a:cubicBezTo>
                <a:cubicBezTo>
                  <a:pt x="13232" y="3240"/>
                  <a:pt x="13232" y="1682"/>
                  <a:pt x="12241" y="721"/>
                </a:cubicBezTo>
                <a:cubicBezTo>
                  <a:pt x="11745" y="240"/>
                  <a:pt x="11096" y="0"/>
                  <a:pt x="10447" y="0"/>
                </a:cubicBezTo>
                <a:close/>
                <a:moveTo>
                  <a:pt x="10447" y="812"/>
                </a:moveTo>
                <a:cubicBezTo>
                  <a:pt x="10882" y="812"/>
                  <a:pt x="11317" y="973"/>
                  <a:pt x="11649" y="1295"/>
                </a:cubicBezTo>
                <a:cubicBezTo>
                  <a:pt x="12312" y="1939"/>
                  <a:pt x="12312" y="2983"/>
                  <a:pt x="11649" y="3627"/>
                </a:cubicBezTo>
                <a:cubicBezTo>
                  <a:pt x="10985" y="4271"/>
                  <a:pt x="9908" y="4271"/>
                  <a:pt x="9244" y="3627"/>
                </a:cubicBezTo>
                <a:cubicBezTo>
                  <a:pt x="8580" y="2983"/>
                  <a:pt x="8580" y="1939"/>
                  <a:pt x="9244" y="1295"/>
                </a:cubicBezTo>
                <a:cubicBezTo>
                  <a:pt x="9576" y="973"/>
                  <a:pt x="10012" y="812"/>
                  <a:pt x="10447" y="812"/>
                </a:cubicBezTo>
                <a:close/>
                <a:moveTo>
                  <a:pt x="10369" y="4965"/>
                </a:moveTo>
                <a:lnTo>
                  <a:pt x="10719" y="4966"/>
                </a:lnTo>
                <a:cubicBezTo>
                  <a:pt x="11719" y="4965"/>
                  <a:pt x="12682" y="5329"/>
                  <a:pt x="13416" y="5987"/>
                </a:cubicBezTo>
                <a:cubicBezTo>
                  <a:pt x="14183" y="6675"/>
                  <a:pt x="14640" y="7627"/>
                  <a:pt x="14689" y="8638"/>
                </a:cubicBezTo>
                <a:lnTo>
                  <a:pt x="14689" y="12931"/>
                </a:lnTo>
                <a:cubicBezTo>
                  <a:pt x="14675" y="13321"/>
                  <a:pt x="14504" y="13690"/>
                  <a:pt x="14213" y="13960"/>
                </a:cubicBezTo>
                <a:cubicBezTo>
                  <a:pt x="13979" y="14177"/>
                  <a:pt x="13682" y="14315"/>
                  <a:pt x="13364" y="14358"/>
                </a:cubicBezTo>
                <a:lnTo>
                  <a:pt x="13364" y="8972"/>
                </a:lnTo>
                <a:cubicBezTo>
                  <a:pt x="13364" y="8740"/>
                  <a:pt x="13170" y="8553"/>
                  <a:pt x="12932" y="8553"/>
                </a:cubicBezTo>
                <a:cubicBezTo>
                  <a:pt x="12693" y="8553"/>
                  <a:pt x="12499" y="8740"/>
                  <a:pt x="12499" y="8972"/>
                </a:cubicBezTo>
                <a:lnTo>
                  <a:pt x="12499" y="20761"/>
                </a:lnTo>
                <a:lnTo>
                  <a:pt x="11063" y="20761"/>
                </a:lnTo>
                <a:lnTo>
                  <a:pt x="11063" y="14929"/>
                </a:lnTo>
                <a:cubicBezTo>
                  <a:pt x="11063" y="14697"/>
                  <a:pt x="10869" y="14509"/>
                  <a:pt x="10630" y="14510"/>
                </a:cubicBezTo>
                <a:cubicBezTo>
                  <a:pt x="10391" y="14510"/>
                  <a:pt x="10198" y="14697"/>
                  <a:pt x="10198" y="14929"/>
                </a:cubicBezTo>
                <a:lnTo>
                  <a:pt x="10198" y="20761"/>
                </a:lnTo>
                <a:lnTo>
                  <a:pt x="8762" y="20761"/>
                </a:lnTo>
                <a:lnTo>
                  <a:pt x="8762" y="8972"/>
                </a:lnTo>
                <a:cubicBezTo>
                  <a:pt x="8762" y="8740"/>
                  <a:pt x="8568" y="8553"/>
                  <a:pt x="8329" y="8553"/>
                </a:cubicBezTo>
                <a:cubicBezTo>
                  <a:pt x="8091" y="8553"/>
                  <a:pt x="7897" y="8740"/>
                  <a:pt x="7897" y="8972"/>
                </a:cubicBezTo>
                <a:lnTo>
                  <a:pt x="7897" y="14367"/>
                </a:lnTo>
                <a:cubicBezTo>
                  <a:pt x="7547" y="14339"/>
                  <a:pt x="7215" y="14197"/>
                  <a:pt x="6960" y="13960"/>
                </a:cubicBezTo>
                <a:cubicBezTo>
                  <a:pt x="6669" y="13690"/>
                  <a:pt x="6498" y="13321"/>
                  <a:pt x="6484" y="12931"/>
                </a:cubicBezTo>
                <a:lnTo>
                  <a:pt x="6484" y="8638"/>
                </a:lnTo>
                <a:cubicBezTo>
                  <a:pt x="6533" y="7627"/>
                  <a:pt x="6990" y="6675"/>
                  <a:pt x="7756" y="5987"/>
                </a:cubicBezTo>
                <a:cubicBezTo>
                  <a:pt x="8469" y="5348"/>
                  <a:pt x="9399" y="4984"/>
                  <a:pt x="10369" y="4965"/>
                </a:cubicBezTo>
                <a:close/>
                <a:moveTo>
                  <a:pt x="2327" y="13870"/>
                </a:moveTo>
                <a:cubicBezTo>
                  <a:pt x="2088" y="13870"/>
                  <a:pt x="1894" y="14058"/>
                  <a:pt x="1894" y="14289"/>
                </a:cubicBezTo>
                <a:cubicBezTo>
                  <a:pt x="1894" y="14521"/>
                  <a:pt x="2088" y="14709"/>
                  <a:pt x="2327" y="14709"/>
                </a:cubicBezTo>
                <a:cubicBezTo>
                  <a:pt x="2566" y="14709"/>
                  <a:pt x="2759" y="14521"/>
                  <a:pt x="2759" y="14289"/>
                </a:cubicBezTo>
                <a:cubicBezTo>
                  <a:pt x="2759" y="14058"/>
                  <a:pt x="2566" y="13870"/>
                  <a:pt x="2327" y="13870"/>
                </a:cubicBezTo>
                <a:close/>
                <a:moveTo>
                  <a:pt x="18891" y="13870"/>
                </a:moveTo>
                <a:cubicBezTo>
                  <a:pt x="18652" y="13870"/>
                  <a:pt x="18459" y="14058"/>
                  <a:pt x="18459" y="14289"/>
                </a:cubicBezTo>
                <a:cubicBezTo>
                  <a:pt x="18459" y="14521"/>
                  <a:pt x="18652" y="14709"/>
                  <a:pt x="18891" y="14709"/>
                </a:cubicBezTo>
                <a:cubicBezTo>
                  <a:pt x="19130" y="14709"/>
                  <a:pt x="19324" y="14521"/>
                  <a:pt x="19324" y="14289"/>
                </a:cubicBezTo>
                <a:cubicBezTo>
                  <a:pt x="19324" y="14058"/>
                  <a:pt x="19130" y="13870"/>
                  <a:pt x="18891" y="13870"/>
                </a:cubicBezTo>
                <a:close/>
              </a:path>
            </a:pathLst>
          </a:custGeom>
          <a:solidFill>
            <a:schemeClr val="tx1">
              <a:lumMod val="75000"/>
              <a:lumOff val="25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a:solidFill>
                <a:srgbClr val="FFFFFF"/>
              </a:solidFill>
              <a:latin typeface="+mn-lt"/>
              <a:ea typeface="+mn-ea"/>
              <a:cs typeface="+mn-cs"/>
              <a:sym typeface="Helvetica Neue Medium"/>
            </a:endParaRPr>
          </a:p>
        </p:txBody>
      </p:sp>
      <p:sp>
        <p:nvSpPr>
          <p:cNvPr id="9" name="Shape"/>
          <p:cNvSpPr>
            <a:spLocks noChangeAspect="1"/>
          </p:cNvSpPr>
          <p:nvPr/>
        </p:nvSpPr>
        <p:spPr>
          <a:xfrm flipH="1">
            <a:off x="6680430" y="2289645"/>
            <a:ext cx="1275946" cy="1336978"/>
          </a:xfrm>
          <a:custGeom>
            <a:avLst/>
            <a:gdLst/>
            <a:ahLst/>
            <a:cxnLst>
              <a:cxn ang="0">
                <a:pos x="wd2" y="hd2"/>
              </a:cxn>
              <a:cxn ang="5400000">
                <a:pos x="wd2" y="hd2"/>
              </a:cxn>
              <a:cxn ang="10800000">
                <a:pos x="wd2" y="hd2"/>
              </a:cxn>
              <a:cxn ang="16200000">
                <a:pos x="wd2" y="hd2"/>
              </a:cxn>
            </a:cxnLst>
            <a:rect l="0" t="0" r="r" b="b"/>
            <a:pathLst>
              <a:path w="20653" h="21560" extrusionOk="0">
                <a:moveTo>
                  <a:pt x="18454" y="0"/>
                </a:moveTo>
                <a:cubicBezTo>
                  <a:pt x="18226" y="0"/>
                  <a:pt x="18041" y="184"/>
                  <a:pt x="18041" y="411"/>
                </a:cubicBezTo>
                <a:lnTo>
                  <a:pt x="18041" y="2021"/>
                </a:lnTo>
                <a:lnTo>
                  <a:pt x="16260" y="3793"/>
                </a:lnTo>
                <a:cubicBezTo>
                  <a:pt x="14407" y="2096"/>
                  <a:pt x="12052" y="1246"/>
                  <a:pt x="9697" y="1246"/>
                </a:cubicBezTo>
                <a:cubicBezTo>
                  <a:pt x="7215" y="1246"/>
                  <a:pt x="4734" y="2188"/>
                  <a:pt x="2840" y="4072"/>
                </a:cubicBezTo>
                <a:cubicBezTo>
                  <a:pt x="-947" y="7841"/>
                  <a:pt x="-947" y="13952"/>
                  <a:pt x="2840" y="17720"/>
                </a:cubicBezTo>
                <a:cubicBezTo>
                  <a:pt x="3135" y="18014"/>
                  <a:pt x="3447" y="18283"/>
                  <a:pt x="3769" y="18531"/>
                </a:cubicBezTo>
                <a:lnTo>
                  <a:pt x="1431" y="20858"/>
                </a:lnTo>
                <a:cubicBezTo>
                  <a:pt x="1269" y="21018"/>
                  <a:pt x="1269" y="21279"/>
                  <a:pt x="1431" y="21439"/>
                </a:cubicBezTo>
                <a:cubicBezTo>
                  <a:pt x="1592" y="21600"/>
                  <a:pt x="1854" y="21600"/>
                  <a:pt x="2016" y="21439"/>
                </a:cubicBezTo>
                <a:lnTo>
                  <a:pt x="4453" y="19014"/>
                </a:lnTo>
                <a:cubicBezTo>
                  <a:pt x="7656" y="21068"/>
                  <a:pt x="11808" y="21056"/>
                  <a:pt x="15000" y="18977"/>
                </a:cubicBezTo>
                <a:lnTo>
                  <a:pt x="17474" y="21439"/>
                </a:lnTo>
                <a:cubicBezTo>
                  <a:pt x="17635" y="21600"/>
                  <a:pt x="17897" y="21600"/>
                  <a:pt x="18059" y="21439"/>
                </a:cubicBezTo>
                <a:cubicBezTo>
                  <a:pt x="18220" y="21279"/>
                  <a:pt x="18220" y="21018"/>
                  <a:pt x="18059" y="20858"/>
                </a:cubicBezTo>
                <a:lnTo>
                  <a:pt x="15679" y="18489"/>
                </a:lnTo>
                <a:cubicBezTo>
                  <a:pt x="15982" y="18253"/>
                  <a:pt x="16275" y="17998"/>
                  <a:pt x="16554" y="17720"/>
                </a:cubicBezTo>
                <a:cubicBezTo>
                  <a:pt x="19550" y="14738"/>
                  <a:pt x="20173" y="10290"/>
                  <a:pt x="18427" y="6696"/>
                </a:cubicBezTo>
                <a:cubicBezTo>
                  <a:pt x="18315" y="6480"/>
                  <a:pt x="18039" y="6409"/>
                  <a:pt x="17836" y="6545"/>
                </a:cubicBezTo>
                <a:cubicBezTo>
                  <a:pt x="17664" y="6659"/>
                  <a:pt x="17609" y="6885"/>
                  <a:pt x="17709" y="7066"/>
                </a:cubicBezTo>
                <a:cubicBezTo>
                  <a:pt x="19298" y="10357"/>
                  <a:pt x="18723" y="14423"/>
                  <a:pt x="15982" y="17151"/>
                </a:cubicBezTo>
                <a:cubicBezTo>
                  <a:pt x="12511" y="20606"/>
                  <a:pt x="6882" y="20606"/>
                  <a:pt x="3411" y="17151"/>
                </a:cubicBezTo>
                <a:cubicBezTo>
                  <a:pt x="-60" y="13697"/>
                  <a:pt x="-60" y="8096"/>
                  <a:pt x="3411" y="4641"/>
                </a:cubicBezTo>
                <a:cubicBezTo>
                  <a:pt x="5147" y="2914"/>
                  <a:pt x="7422" y="2050"/>
                  <a:pt x="9697" y="2050"/>
                </a:cubicBezTo>
                <a:cubicBezTo>
                  <a:pt x="11846" y="2050"/>
                  <a:pt x="13994" y="2821"/>
                  <a:pt x="15688" y="4362"/>
                </a:cubicBezTo>
                <a:lnTo>
                  <a:pt x="14163" y="5880"/>
                </a:lnTo>
                <a:cubicBezTo>
                  <a:pt x="12891" y="4756"/>
                  <a:pt x="11294" y="4193"/>
                  <a:pt x="9697" y="4193"/>
                </a:cubicBezTo>
                <a:cubicBezTo>
                  <a:pt x="7973" y="4193"/>
                  <a:pt x="6249" y="4847"/>
                  <a:pt x="4934" y="6156"/>
                </a:cubicBezTo>
                <a:cubicBezTo>
                  <a:pt x="2303" y="8774"/>
                  <a:pt x="2303" y="13019"/>
                  <a:pt x="4934" y="15637"/>
                </a:cubicBezTo>
                <a:cubicBezTo>
                  <a:pt x="7564" y="18255"/>
                  <a:pt x="11829" y="18255"/>
                  <a:pt x="14460" y="15637"/>
                </a:cubicBezTo>
                <a:cubicBezTo>
                  <a:pt x="16991" y="13118"/>
                  <a:pt x="17085" y="9095"/>
                  <a:pt x="14747" y="6463"/>
                </a:cubicBezTo>
                <a:lnTo>
                  <a:pt x="18628" y="2600"/>
                </a:lnTo>
                <a:lnTo>
                  <a:pt x="20240" y="2600"/>
                </a:lnTo>
                <a:cubicBezTo>
                  <a:pt x="20468" y="2600"/>
                  <a:pt x="20653" y="2416"/>
                  <a:pt x="20653" y="2188"/>
                </a:cubicBezTo>
                <a:cubicBezTo>
                  <a:pt x="20653" y="1961"/>
                  <a:pt x="20468" y="1777"/>
                  <a:pt x="20240" y="1777"/>
                </a:cubicBezTo>
                <a:lnTo>
                  <a:pt x="18867" y="1777"/>
                </a:lnTo>
                <a:lnTo>
                  <a:pt x="18867" y="411"/>
                </a:lnTo>
                <a:cubicBezTo>
                  <a:pt x="18867" y="184"/>
                  <a:pt x="18682" y="0"/>
                  <a:pt x="18454" y="0"/>
                </a:cubicBezTo>
                <a:close/>
                <a:moveTo>
                  <a:pt x="9697" y="5041"/>
                </a:moveTo>
                <a:cubicBezTo>
                  <a:pt x="11076" y="5041"/>
                  <a:pt x="12455" y="5522"/>
                  <a:pt x="13559" y="6481"/>
                </a:cubicBezTo>
                <a:lnTo>
                  <a:pt x="11821" y="8211"/>
                </a:lnTo>
                <a:cubicBezTo>
                  <a:pt x="11199" y="7723"/>
                  <a:pt x="10449" y="7477"/>
                  <a:pt x="9697" y="7477"/>
                </a:cubicBezTo>
                <a:cubicBezTo>
                  <a:pt x="8818" y="7477"/>
                  <a:pt x="7938" y="7811"/>
                  <a:pt x="7267" y="8479"/>
                </a:cubicBezTo>
                <a:cubicBezTo>
                  <a:pt x="5926" y="9814"/>
                  <a:pt x="5926" y="11979"/>
                  <a:pt x="7267" y="13314"/>
                </a:cubicBezTo>
                <a:cubicBezTo>
                  <a:pt x="8609" y="14650"/>
                  <a:pt x="10785" y="14650"/>
                  <a:pt x="12126" y="13314"/>
                </a:cubicBezTo>
                <a:cubicBezTo>
                  <a:pt x="13367" y="12079"/>
                  <a:pt x="13458" y="10136"/>
                  <a:pt x="12403" y="8795"/>
                </a:cubicBezTo>
                <a:lnTo>
                  <a:pt x="14143" y="7064"/>
                </a:lnTo>
                <a:cubicBezTo>
                  <a:pt x="16149" y="9364"/>
                  <a:pt x="16055" y="12849"/>
                  <a:pt x="13858" y="15037"/>
                </a:cubicBezTo>
                <a:cubicBezTo>
                  <a:pt x="11560" y="17323"/>
                  <a:pt x="7834" y="17323"/>
                  <a:pt x="5536" y="15037"/>
                </a:cubicBezTo>
                <a:cubicBezTo>
                  <a:pt x="3238" y="12750"/>
                  <a:pt x="3238" y="9042"/>
                  <a:pt x="5536" y="6756"/>
                </a:cubicBezTo>
                <a:cubicBezTo>
                  <a:pt x="6685" y="5612"/>
                  <a:pt x="8191" y="5041"/>
                  <a:pt x="9697" y="5041"/>
                </a:cubicBezTo>
                <a:close/>
                <a:moveTo>
                  <a:pt x="17249" y="5189"/>
                </a:moveTo>
                <a:cubicBezTo>
                  <a:pt x="17139" y="5189"/>
                  <a:pt x="17029" y="5231"/>
                  <a:pt x="16945" y="5314"/>
                </a:cubicBezTo>
                <a:cubicBezTo>
                  <a:pt x="16778" y="5481"/>
                  <a:pt x="16778" y="5752"/>
                  <a:pt x="16945" y="5919"/>
                </a:cubicBezTo>
                <a:cubicBezTo>
                  <a:pt x="17113" y="6086"/>
                  <a:pt x="17385" y="6086"/>
                  <a:pt x="17553" y="5919"/>
                </a:cubicBezTo>
                <a:cubicBezTo>
                  <a:pt x="17720" y="5752"/>
                  <a:pt x="17720" y="5481"/>
                  <a:pt x="17553" y="5314"/>
                </a:cubicBezTo>
                <a:cubicBezTo>
                  <a:pt x="17469" y="5231"/>
                  <a:pt x="17359" y="5189"/>
                  <a:pt x="17249" y="5189"/>
                </a:cubicBezTo>
                <a:close/>
                <a:moveTo>
                  <a:pt x="9697" y="8308"/>
                </a:moveTo>
                <a:cubicBezTo>
                  <a:pt x="10234" y="8308"/>
                  <a:pt x="10770" y="8475"/>
                  <a:pt x="11224" y="8805"/>
                </a:cubicBezTo>
                <a:lnTo>
                  <a:pt x="9490" y="10530"/>
                </a:lnTo>
                <a:cubicBezTo>
                  <a:pt x="9329" y="10691"/>
                  <a:pt x="9329" y="10952"/>
                  <a:pt x="9490" y="11113"/>
                </a:cubicBezTo>
                <a:cubicBezTo>
                  <a:pt x="9652" y="11273"/>
                  <a:pt x="9913" y="11273"/>
                  <a:pt x="10075" y="11113"/>
                </a:cubicBezTo>
                <a:lnTo>
                  <a:pt x="11807" y="9388"/>
                </a:lnTo>
                <a:cubicBezTo>
                  <a:pt x="12539" y="10400"/>
                  <a:pt x="12451" y="11817"/>
                  <a:pt x="11536" y="12726"/>
                </a:cubicBezTo>
                <a:cubicBezTo>
                  <a:pt x="10521" y="13737"/>
                  <a:pt x="8873" y="13737"/>
                  <a:pt x="7857" y="12726"/>
                </a:cubicBezTo>
                <a:cubicBezTo>
                  <a:pt x="6842" y="11716"/>
                  <a:pt x="6842" y="10077"/>
                  <a:pt x="7857" y="9066"/>
                </a:cubicBezTo>
                <a:cubicBezTo>
                  <a:pt x="8365" y="8560"/>
                  <a:pt x="9031" y="8308"/>
                  <a:pt x="9697" y="8308"/>
                </a:cubicBezTo>
                <a:close/>
              </a:path>
            </a:pathLst>
          </a:custGeom>
          <a:solidFill>
            <a:schemeClr val="tx1">
              <a:lumMod val="75000"/>
              <a:lumOff val="25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a:solidFill>
                <a:srgbClr val="FFFFFF"/>
              </a:solidFill>
              <a:latin typeface="+mn-lt"/>
              <a:ea typeface="+mn-ea"/>
              <a:cs typeface="+mn-cs"/>
              <a:sym typeface="Helvetica Neue Medium"/>
            </a:endParaRPr>
          </a:p>
        </p:txBody>
      </p:sp>
      <p:sp>
        <p:nvSpPr>
          <p:cNvPr id="10" name="ZoneTexte 9"/>
          <p:cNvSpPr txBox="1"/>
          <p:nvPr/>
        </p:nvSpPr>
        <p:spPr>
          <a:xfrm>
            <a:off x="5973068" y="3729805"/>
            <a:ext cx="3140484" cy="923330"/>
          </a:xfrm>
          <a:prstGeom prst="rect">
            <a:avLst/>
          </a:prstGeom>
          <a:noFill/>
        </p:spPr>
        <p:txBody>
          <a:bodyPr wrap="square" rtlCol="0">
            <a:spAutoFit/>
          </a:bodyPr>
          <a:lstStyle/>
          <a:p>
            <a:pPr algn="ctr"/>
            <a:r>
              <a:rPr lang="fr-FR" b="1" dirty="0" smtClean="0"/>
              <a:t>Bien-être soutenable socialement et </a:t>
            </a:r>
            <a:r>
              <a:rPr lang="fr-FR" b="1" dirty="0" err="1" smtClean="0"/>
              <a:t>environnementalement</a:t>
            </a:r>
            <a:endParaRPr lang="fr-FR" b="1" dirty="0" smtClean="0"/>
          </a:p>
        </p:txBody>
      </p:sp>
      <p:sp>
        <p:nvSpPr>
          <p:cNvPr id="13" name="ZoneTexte 12"/>
          <p:cNvSpPr txBox="1"/>
          <p:nvPr/>
        </p:nvSpPr>
        <p:spPr>
          <a:xfrm>
            <a:off x="3355132" y="2958134"/>
            <a:ext cx="1613700" cy="369332"/>
          </a:xfrm>
          <a:prstGeom prst="rect">
            <a:avLst/>
          </a:prstGeom>
          <a:noFill/>
        </p:spPr>
        <p:txBody>
          <a:bodyPr wrap="square" rtlCol="0">
            <a:spAutoFit/>
          </a:bodyPr>
          <a:lstStyle/>
          <a:p>
            <a:r>
              <a:rPr lang="fr-FR" b="1" dirty="0" smtClean="0"/>
              <a:t>Utilité sociale</a:t>
            </a:r>
          </a:p>
        </p:txBody>
      </p:sp>
      <p:sp>
        <p:nvSpPr>
          <p:cNvPr id="15" name="Shape"/>
          <p:cNvSpPr>
            <a:spLocks noChangeAspect="1"/>
          </p:cNvSpPr>
          <p:nvPr/>
        </p:nvSpPr>
        <p:spPr>
          <a:xfrm flipH="1">
            <a:off x="790617" y="2184711"/>
            <a:ext cx="1029363" cy="904401"/>
          </a:xfrm>
          <a:custGeom>
            <a:avLst/>
            <a:gdLst/>
            <a:ahLst/>
            <a:cxnLst>
              <a:cxn ang="0">
                <a:pos x="wd2" y="hd2"/>
              </a:cxn>
              <a:cxn ang="5400000">
                <a:pos x="wd2" y="hd2"/>
              </a:cxn>
              <a:cxn ang="10800000">
                <a:pos x="wd2" y="hd2"/>
              </a:cxn>
              <a:cxn ang="16200000">
                <a:pos x="wd2" y="hd2"/>
              </a:cxn>
            </a:cxnLst>
            <a:rect l="0" t="0" r="r" b="b"/>
            <a:pathLst>
              <a:path w="21519" h="21598" extrusionOk="0">
                <a:moveTo>
                  <a:pt x="16444" y="0"/>
                </a:moveTo>
                <a:cubicBezTo>
                  <a:pt x="16256" y="-2"/>
                  <a:pt x="16086" y="148"/>
                  <a:pt x="16045" y="367"/>
                </a:cubicBezTo>
                <a:cubicBezTo>
                  <a:pt x="15998" y="617"/>
                  <a:pt x="16137" y="862"/>
                  <a:pt x="16356" y="916"/>
                </a:cubicBezTo>
                <a:lnTo>
                  <a:pt x="17424" y="1177"/>
                </a:lnTo>
                <a:lnTo>
                  <a:pt x="15794" y="2391"/>
                </a:lnTo>
                <a:cubicBezTo>
                  <a:pt x="15607" y="2531"/>
                  <a:pt x="15554" y="2817"/>
                  <a:pt x="15676" y="3032"/>
                </a:cubicBezTo>
                <a:cubicBezTo>
                  <a:pt x="15798" y="3246"/>
                  <a:pt x="16048" y="3306"/>
                  <a:pt x="16236" y="3167"/>
                </a:cubicBezTo>
                <a:lnTo>
                  <a:pt x="17861" y="1956"/>
                </a:lnTo>
                <a:lnTo>
                  <a:pt x="17638" y="3187"/>
                </a:lnTo>
                <a:cubicBezTo>
                  <a:pt x="17593" y="3437"/>
                  <a:pt x="17734" y="3682"/>
                  <a:pt x="17953" y="3734"/>
                </a:cubicBezTo>
                <a:cubicBezTo>
                  <a:pt x="18144" y="3779"/>
                  <a:pt x="18332" y="3661"/>
                  <a:pt x="18406" y="3463"/>
                </a:cubicBezTo>
                <a:cubicBezTo>
                  <a:pt x="18417" y="3435"/>
                  <a:pt x="18425" y="3405"/>
                  <a:pt x="18431" y="3374"/>
                </a:cubicBezTo>
                <a:lnTo>
                  <a:pt x="18852" y="1049"/>
                </a:lnTo>
                <a:cubicBezTo>
                  <a:pt x="18897" y="799"/>
                  <a:pt x="18757" y="554"/>
                  <a:pt x="18538" y="502"/>
                </a:cubicBezTo>
                <a:cubicBezTo>
                  <a:pt x="18533" y="501"/>
                  <a:pt x="18527" y="500"/>
                  <a:pt x="18522" y="500"/>
                </a:cubicBezTo>
                <a:cubicBezTo>
                  <a:pt x="18521" y="499"/>
                  <a:pt x="18520" y="499"/>
                  <a:pt x="18518" y="499"/>
                </a:cubicBezTo>
                <a:lnTo>
                  <a:pt x="16526" y="10"/>
                </a:lnTo>
                <a:cubicBezTo>
                  <a:pt x="16498" y="4"/>
                  <a:pt x="16471" y="0"/>
                  <a:pt x="16444" y="0"/>
                </a:cubicBezTo>
                <a:close/>
                <a:moveTo>
                  <a:pt x="5080" y="17"/>
                </a:moveTo>
                <a:cubicBezTo>
                  <a:pt x="5053" y="18"/>
                  <a:pt x="5026" y="22"/>
                  <a:pt x="4998" y="30"/>
                </a:cubicBezTo>
                <a:lnTo>
                  <a:pt x="2978" y="569"/>
                </a:lnTo>
                <a:cubicBezTo>
                  <a:pt x="2760" y="628"/>
                  <a:pt x="2625" y="876"/>
                  <a:pt x="2676" y="1125"/>
                </a:cubicBezTo>
                <a:cubicBezTo>
                  <a:pt x="2677" y="1131"/>
                  <a:pt x="2680" y="1136"/>
                  <a:pt x="2681" y="1142"/>
                </a:cubicBezTo>
                <a:cubicBezTo>
                  <a:pt x="2681" y="1144"/>
                  <a:pt x="2681" y="1145"/>
                  <a:pt x="2682" y="1147"/>
                </a:cubicBezTo>
                <a:lnTo>
                  <a:pt x="3132" y="3421"/>
                </a:lnTo>
                <a:cubicBezTo>
                  <a:pt x="3181" y="3671"/>
                  <a:pt x="3398" y="3827"/>
                  <a:pt x="3616" y="3771"/>
                </a:cubicBezTo>
                <a:cubicBezTo>
                  <a:pt x="3834" y="3714"/>
                  <a:pt x="3970" y="3467"/>
                  <a:pt x="3921" y="3217"/>
                </a:cubicBezTo>
                <a:lnTo>
                  <a:pt x="3679" y="1998"/>
                </a:lnTo>
                <a:lnTo>
                  <a:pt x="5327" y="3180"/>
                </a:lnTo>
                <a:cubicBezTo>
                  <a:pt x="5516" y="3316"/>
                  <a:pt x="5766" y="3251"/>
                  <a:pt x="5884" y="3034"/>
                </a:cubicBezTo>
                <a:cubicBezTo>
                  <a:pt x="6003" y="2818"/>
                  <a:pt x="5946" y="2532"/>
                  <a:pt x="5757" y="2396"/>
                </a:cubicBezTo>
                <a:lnTo>
                  <a:pt x="4114" y="1217"/>
                </a:lnTo>
                <a:lnTo>
                  <a:pt x="5183" y="931"/>
                </a:lnTo>
                <a:cubicBezTo>
                  <a:pt x="5401" y="873"/>
                  <a:pt x="5536" y="624"/>
                  <a:pt x="5485" y="375"/>
                </a:cubicBezTo>
                <a:cubicBezTo>
                  <a:pt x="5441" y="157"/>
                  <a:pt x="5268" y="12"/>
                  <a:pt x="5080" y="17"/>
                </a:cubicBezTo>
                <a:close/>
                <a:moveTo>
                  <a:pt x="10609" y="949"/>
                </a:moveTo>
                <a:cubicBezTo>
                  <a:pt x="10074" y="949"/>
                  <a:pt x="9539" y="1183"/>
                  <a:pt x="9130" y="1651"/>
                </a:cubicBezTo>
                <a:cubicBezTo>
                  <a:pt x="8313" y="2586"/>
                  <a:pt x="8313" y="4101"/>
                  <a:pt x="9130" y="5036"/>
                </a:cubicBezTo>
                <a:cubicBezTo>
                  <a:pt x="9168" y="5080"/>
                  <a:pt x="9209" y="5120"/>
                  <a:pt x="9249" y="5160"/>
                </a:cubicBezTo>
                <a:cubicBezTo>
                  <a:pt x="7798" y="5805"/>
                  <a:pt x="6747" y="7375"/>
                  <a:pt x="6666" y="9252"/>
                </a:cubicBezTo>
                <a:lnTo>
                  <a:pt x="6666" y="13342"/>
                </a:lnTo>
                <a:cubicBezTo>
                  <a:pt x="6678" y="13838"/>
                  <a:pt x="6836" y="14315"/>
                  <a:pt x="7114" y="14696"/>
                </a:cubicBezTo>
                <a:cubicBezTo>
                  <a:pt x="7458" y="15165"/>
                  <a:pt x="7954" y="15450"/>
                  <a:pt x="8486" y="15488"/>
                </a:cubicBezTo>
                <a:lnTo>
                  <a:pt x="8486" y="21122"/>
                </a:lnTo>
                <a:cubicBezTo>
                  <a:pt x="8486" y="21385"/>
                  <a:pt x="8673" y="21598"/>
                  <a:pt x="8903" y="21598"/>
                </a:cubicBezTo>
                <a:cubicBezTo>
                  <a:pt x="9133" y="21598"/>
                  <a:pt x="9320" y="21385"/>
                  <a:pt x="9320" y="21122"/>
                </a:cubicBezTo>
                <a:lnTo>
                  <a:pt x="9320" y="9534"/>
                </a:lnTo>
                <a:cubicBezTo>
                  <a:pt x="9320" y="9271"/>
                  <a:pt x="9133" y="9058"/>
                  <a:pt x="8903" y="9058"/>
                </a:cubicBezTo>
                <a:cubicBezTo>
                  <a:pt x="8673" y="9058"/>
                  <a:pt x="8486" y="9271"/>
                  <a:pt x="8486" y="9534"/>
                </a:cubicBezTo>
                <a:lnTo>
                  <a:pt x="8486" y="14538"/>
                </a:lnTo>
                <a:cubicBezTo>
                  <a:pt x="8180" y="14509"/>
                  <a:pt x="7897" y="14339"/>
                  <a:pt x="7704" y="14065"/>
                </a:cubicBezTo>
                <a:cubicBezTo>
                  <a:pt x="7545" y="13839"/>
                  <a:pt x="7458" y="13559"/>
                  <a:pt x="7457" y="13269"/>
                </a:cubicBezTo>
                <a:lnTo>
                  <a:pt x="7457" y="9316"/>
                </a:lnTo>
                <a:cubicBezTo>
                  <a:pt x="7537" y="7340"/>
                  <a:pt x="8957" y="5782"/>
                  <a:pt x="10686" y="5774"/>
                </a:cubicBezTo>
                <a:cubicBezTo>
                  <a:pt x="12472" y="5766"/>
                  <a:pt x="13931" y="7403"/>
                  <a:pt x="13960" y="9446"/>
                </a:cubicBezTo>
                <a:lnTo>
                  <a:pt x="13960" y="13360"/>
                </a:lnTo>
                <a:cubicBezTo>
                  <a:pt x="13949" y="13631"/>
                  <a:pt x="13859" y="13891"/>
                  <a:pt x="13705" y="14098"/>
                </a:cubicBezTo>
                <a:cubicBezTo>
                  <a:pt x="13529" y="14333"/>
                  <a:pt x="13283" y="14483"/>
                  <a:pt x="13015" y="14520"/>
                </a:cubicBezTo>
                <a:lnTo>
                  <a:pt x="13015" y="9534"/>
                </a:lnTo>
                <a:cubicBezTo>
                  <a:pt x="13015" y="9271"/>
                  <a:pt x="12828" y="9058"/>
                  <a:pt x="12598" y="9058"/>
                </a:cubicBezTo>
                <a:cubicBezTo>
                  <a:pt x="12368" y="9058"/>
                  <a:pt x="12182" y="9271"/>
                  <a:pt x="12182" y="9534"/>
                </a:cubicBezTo>
                <a:lnTo>
                  <a:pt x="12182" y="21122"/>
                </a:lnTo>
                <a:cubicBezTo>
                  <a:pt x="12182" y="21385"/>
                  <a:pt x="12368" y="21598"/>
                  <a:pt x="12598" y="21598"/>
                </a:cubicBezTo>
                <a:cubicBezTo>
                  <a:pt x="12828" y="21598"/>
                  <a:pt x="13015" y="21385"/>
                  <a:pt x="13015" y="21122"/>
                </a:cubicBezTo>
                <a:lnTo>
                  <a:pt x="13015" y="15460"/>
                </a:lnTo>
                <a:cubicBezTo>
                  <a:pt x="13534" y="15435"/>
                  <a:pt x="14021" y="15166"/>
                  <a:pt x="14359" y="14716"/>
                </a:cubicBezTo>
                <a:cubicBezTo>
                  <a:pt x="14647" y="14333"/>
                  <a:pt x="14806" y="13845"/>
                  <a:pt x="14809" y="13340"/>
                </a:cubicBezTo>
                <a:lnTo>
                  <a:pt x="14809" y="9461"/>
                </a:lnTo>
                <a:cubicBezTo>
                  <a:pt x="14784" y="7424"/>
                  <a:pt x="13625" y="5715"/>
                  <a:pt x="12032" y="5095"/>
                </a:cubicBezTo>
                <a:cubicBezTo>
                  <a:pt x="12051" y="5075"/>
                  <a:pt x="12070" y="5057"/>
                  <a:pt x="12089" y="5036"/>
                </a:cubicBezTo>
                <a:cubicBezTo>
                  <a:pt x="12906" y="4101"/>
                  <a:pt x="12906" y="2586"/>
                  <a:pt x="12089" y="1651"/>
                </a:cubicBezTo>
                <a:cubicBezTo>
                  <a:pt x="11680" y="1183"/>
                  <a:pt x="11145" y="949"/>
                  <a:pt x="10609" y="949"/>
                </a:cubicBezTo>
                <a:close/>
                <a:moveTo>
                  <a:pt x="10609" y="1878"/>
                </a:moveTo>
                <a:cubicBezTo>
                  <a:pt x="10937" y="1878"/>
                  <a:pt x="11265" y="2021"/>
                  <a:pt x="11515" y="2307"/>
                </a:cubicBezTo>
                <a:cubicBezTo>
                  <a:pt x="12015" y="2879"/>
                  <a:pt x="12015" y="3807"/>
                  <a:pt x="11515" y="4380"/>
                </a:cubicBezTo>
                <a:cubicBezTo>
                  <a:pt x="11015" y="4952"/>
                  <a:pt x="10204" y="4952"/>
                  <a:pt x="9704" y="4380"/>
                </a:cubicBezTo>
                <a:cubicBezTo>
                  <a:pt x="9204" y="3807"/>
                  <a:pt x="9204" y="2879"/>
                  <a:pt x="9704" y="2307"/>
                </a:cubicBezTo>
                <a:cubicBezTo>
                  <a:pt x="9954" y="2021"/>
                  <a:pt x="10282" y="1878"/>
                  <a:pt x="10609" y="1878"/>
                </a:cubicBezTo>
                <a:close/>
                <a:moveTo>
                  <a:pt x="6879" y="3294"/>
                </a:moveTo>
                <a:cubicBezTo>
                  <a:pt x="6750" y="3299"/>
                  <a:pt x="6624" y="3376"/>
                  <a:pt x="6549" y="3511"/>
                </a:cubicBezTo>
                <a:cubicBezTo>
                  <a:pt x="6431" y="3728"/>
                  <a:pt x="6488" y="4013"/>
                  <a:pt x="6677" y="4149"/>
                </a:cubicBezTo>
                <a:lnTo>
                  <a:pt x="6683" y="4153"/>
                </a:lnTo>
                <a:cubicBezTo>
                  <a:pt x="6873" y="4289"/>
                  <a:pt x="7122" y="4224"/>
                  <a:pt x="7241" y="4008"/>
                </a:cubicBezTo>
                <a:cubicBezTo>
                  <a:pt x="7360" y="3791"/>
                  <a:pt x="7302" y="3505"/>
                  <a:pt x="7113" y="3369"/>
                </a:cubicBezTo>
                <a:lnTo>
                  <a:pt x="7107" y="3365"/>
                </a:lnTo>
                <a:cubicBezTo>
                  <a:pt x="7037" y="3314"/>
                  <a:pt x="6957" y="3291"/>
                  <a:pt x="6879" y="3294"/>
                </a:cubicBezTo>
                <a:close/>
                <a:moveTo>
                  <a:pt x="14686" y="3311"/>
                </a:moveTo>
                <a:cubicBezTo>
                  <a:pt x="14608" y="3310"/>
                  <a:pt x="14529" y="3334"/>
                  <a:pt x="14459" y="3386"/>
                </a:cubicBezTo>
                <a:lnTo>
                  <a:pt x="14453" y="3391"/>
                </a:lnTo>
                <a:cubicBezTo>
                  <a:pt x="14266" y="3530"/>
                  <a:pt x="14212" y="3817"/>
                  <a:pt x="14334" y="4031"/>
                </a:cubicBezTo>
                <a:cubicBezTo>
                  <a:pt x="14456" y="4245"/>
                  <a:pt x="14707" y="4306"/>
                  <a:pt x="14894" y="4167"/>
                </a:cubicBezTo>
                <a:lnTo>
                  <a:pt x="14900" y="4163"/>
                </a:lnTo>
                <a:cubicBezTo>
                  <a:pt x="14970" y="4111"/>
                  <a:pt x="15022" y="4038"/>
                  <a:pt x="15052" y="3956"/>
                </a:cubicBezTo>
                <a:cubicBezTo>
                  <a:pt x="15103" y="3819"/>
                  <a:pt x="15094" y="3656"/>
                  <a:pt x="15018" y="3522"/>
                </a:cubicBezTo>
                <a:cubicBezTo>
                  <a:pt x="14942" y="3388"/>
                  <a:pt x="14816" y="3314"/>
                  <a:pt x="14686" y="3311"/>
                </a:cubicBezTo>
                <a:close/>
                <a:moveTo>
                  <a:pt x="1887" y="8026"/>
                </a:moveTo>
                <a:cubicBezTo>
                  <a:pt x="1796" y="8018"/>
                  <a:pt x="1704" y="8044"/>
                  <a:pt x="1626" y="8105"/>
                </a:cubicBezTo>
                <a:cubicBezTo>
                  <a:pt x="1604" y="8122"/>
                  <a:pt x="1583" y="8142"/>
                  <a:pt x="1563" y="8165"/>
                </a:cubicBezTo>
                <a:lnTo>
                  <a:pt x="115" y="9865"/>
                </a:lnTo>
                <a:cubicBezTo>
                  <a:pt x="-41" y="10048"/>
                  <a:pt x="-38" y="10341"/>
                  <a:pt x="122" y="10519"/>
                </a:cubicBezTo>
                <a:cubicBezTo>
                  <a:pt x="126" y="10523"/>
                  <a:pt x="130" y="10526"/>
                  <a:pt x="134" y="10530"/>
                </a:cubicBezTo>
                <a:cubicBezTo>
                  <a:pt x="135" y="10531"/>
                  <a:pt x="136" y="10533"/>
                  <a:pt x="137" y="10534"/>
                </a:cubicBezTo>
                <a:lnTo>
                  <a:pt x="1586" y="12173"/>
                </a:lnTo>
                <a:cubicBezTo>
                  <a:pt x="1745" y="12353"/>
                  <a:pt x="2002" y="12351"/>
                  <a:pt x="2159" y="12169"/>
                </a:cubicBezTo>
                <a:cubicBezTo>
                  <a:pt x="2316" y="11987"/>
                  <a:pt x="2314" y="11695"/>
                  <a:pt x="2155" y="11515"/>
                </a:cubicBezTo>
                <a:lnTo>
                  <a:pt x="1378" y="10636"/>
                </a:lnTo>
                <a:lnTo>
                  <a:pt x="3323" y="10617"/>
                </a:lnTo>
                <a:cubicBezTo>
                  <a:pt x="3546" y="10615"/>
                  <a:pt x="3725" y="10406"/>
                  <a:pt x="3724" y="10150"/>
                </a:cubicBezTo>
                <a:cubicBezTo>
                  <a:pt x="3722" y="9895"/>
                  <a:pt x="3539" y="9689"/>
                  <a:pt x="3316" y="9691"/>
                </a:cubicBezTo>
                <a:lnTo>
                  <a:pt x="1377" y="9711"/>
                </a:lnTo>
                <a:lnTo>
                  <a:pt x="2143" y="8810"/>
                </a:lnTo>
                <a:cubicBezTo>
                  <a:pt x="2299" y="8627"/>
                  <a:pt x="2295" y="8335"/>
                  <a:pt x="2135" y="8156"/>
                </a:cubicBezTo>
                <a:cubicBezTo>
                  <a:pt x="2065" y="8078"/>
                  <a:pt x="1977" y="8035"/>
                  <a:pt x="1887" y="8026"/>
                </a:cubicBezTo>
                <a:close/>
                <a:moveTo>
                  <a:pt x="19674" y="8027"/>
                </a:moveTo>
                <a:cubicBezTo>
                  <a:pt x="19571" y="8026"/>
                  <a:pt x="19467" y="8070"/>
                  <a:pt x="19387" y="8159"/>
                </a:cubicBezTo>
                <a:cubicBezTo>
                  <a:pt x="19228" y="8339"/>
                  <a:pt x="19225" y="8631"/>
                  <a:pt x="19382" y="8813"/>
                </a:cubicBezTo>
                <a:lnTo>
                  <a:pt x="20147" y="9706"/>
                </a:lnTo>
                <a:lnTo>
                  <a:pt x="18202" y="9690"/>
                </a:lnTo>
                <a:cubicBezTo>
                  <a:pt x="17979" y="9688"/>
                  <a:pt x="17797" y="9894"/>
                  <a:pt x="17795" y="10149"/>
                </a:cubicBezTo>
                <a:cubicBezTo>
                  <a:pt x="17793" y="10405"/>
                  <a:pt x="17973" y="10614"/>
                  <a:pt x="18197" y="10615"/>
                </a:cubicBezTo>
                <a:lnTo>
                  <a:pt x="20136" y="10631"/>
                </a:lnTo>
                <a:lnTo>
                  <a:pt x="19357" y="11518"/>
                </a:lnTo>
                <a:cubicBezTo>
                  <a:pt x="19199" y="11698"/>
                  <a:pt x="19198" y="11991"/>
                  <a:pt x="19356" y="12172"/>
                </a:cubicBezTo>
                <a:cubicBezTo>
                  <a:pt x="19493" y="12331"/>
                  <a:pt x="19707" y="12351"/>
                  <a:pt x="19865" y="12233"/>
                </a:cubicBezTo>
                <a:cubicBezTo>
                  <a:pt x="19887" y="12216"/>
                  <a:pt x="19908" y="12196"/>
                  <a:pt x="19928" y="12174"/>
                </a:cubicBezTo>
                <a:lnTo>
                  <a:pt x="21399" y="10500"/>
                </a:lnTo>
                <a:cubicBezTo>
                  <a:pt x="21558" y="10319"/>
                  <a:pt x="21559" y="10027"/>
                  <a:pt x="21401" y="9846"/>
                </a:cubicBezTo>
                <a:cubicBezTo>
                  <a:pt x="21398" y="9841"/>
                  <a:pt x="21393" y="9838"/>
                  <a:pt x="21390" y="9834"/>
                </a:cubicBezTo>
                <a:cubicBezTo>
                  <a:pt x="21389" y="9832"/>
                  <a:pt x="21388" y="9832"/>
                  <a:pt x="21387" y="9830"/>
                </a:cubicBezTo>
                <a:lnTo>
                  <a:pt x="19959" y="8166"/>
                </a:lnTo>
                <a:cubicBezTo>
                  <a:pt x="19881" y="8075"/>
                  <a:pt x="19778" y="8028"/>
                  <a:pt x="19674" y="8027"/>
                </a:cubicBezTo>
                <a:close/>
                <a:moveTo>
                  <a:pt x="4910" y="9675"/>
                </a:moveTo>
                <a:cubicBezTo>
                  <a:pt x="4826" y="9676"/>
                  <a:pt x="4749" y="9706"/>
                  <a:pt x="4685" y="9757"/>
                </a:cubicBezTo>
                <a:cubicBezTo>
                  <a:pt x="4578" y="9841"/>
                  <a:pt x="4507" y="9983"/>
                  <a:pt x="4508" y="10143"/>
                </a:cubicBezTo>
                <a:cubicBezTo>
                  <a:pt x="4510" y="10399"/>
                  <a:pt x="4693" y="10604"/>
                  <a:pt x="4916" y="10602"/>
                </a:cubicBezTo>
                <a:lnTo>
                  <a:pt x="4923" y="10601"/>
                </a:lnTo>
                <a:cubicBezTo>
                  <a:pt x="5147" y="10599"/>
                  <a:pt x="5327" y="10391"/>
                  <a:pt x="5325" y="10135"/>
                </a:cubicBezTo>
                <a:cubicBezTo>
                  <a:pt x="5323" y="9879"/>
                  <a:pt x="5140" y="9673"/>
                  <a:pt x="4917" y="9675"/>
                </a:cubicBezTo>
                <a:lnTo>
                  <a:pt x="4910" y="9675"/>
                </a:lnTo>
                <a:close/>
                <a:moveTo>
                  <a:pt x="16608" y="9677"/>
                </a:moveTo>
                <a:lnTo>
                  <a:pt x="16601" y="9678"/>
                </a:lnTo>
                <a:cubicBezTo>
                  <a:pt x="16378" y="9676"/>
                  <a:pt x="16195" y="9881"/>
                  <a:pt x="16194" y="10137"/>
                </a:cubicBezTo>
                <a:cubicBezTo>
                  <a:pt x="16192" y="10392"/>
                  <a:pt x="16372" y="10601"/>
                  <a:pt x="16596" y="10603"/>
                </a:cubicBezTo>
                <a:lnTo>
                  <a:pt x="16602" y="10603"/>
                </a:lnTo>
                <a:cubicBezTo>
                  <a:pt x="16686" y="10604"/>
                  <a:pt x="16764" y="10576"/>
                  <a:pt x="16829" y="10526"/>
                </a:cubicBezTo>
                <a:cubicBezTo>
                  <a:pt x="16937" y="10444"/>
                  <a:pt x="17009" y="10303"/>
                  <a:pt x="17010" y="10143"/>
                </a:cubicBezTo>
                <a:cubicBezTo>
                  <a:pt x="17012" y="9887"/>
                  <a:pt x="16832" y="9679"/>
                  <a:pt x="16608" y="9677"/>
                </a:cubicBezTo>
                <a:close/>
                <a:moveTo>
                  <a:pt x="10757" y="14658"/>
                </a:moveTo>
                <a:cubicBezTo>
                  <a:pt x="10527" y="14658"/>
                  <a:pt x="10340" y="14871"/>
                  <a:pt x="10340" y="15134"/>
                </a:cubicBezTo>
                <a:lnTo>
                  <a:pt x="10340" y="21122"/>
                </a:lnTo>
                <a:cubicBezTo>
                  <a:pt x="10340" y="21385"/>
                  <a:pt x="10527" y="21598"/>
                  <a:pt x="10757" y="21598"/>
                </a:cubicBezTo>
                <a:cubicBezTo>
                  <a:pt x="10987" y="21598"/>
                  <a:pt x="11173" y="21385"/>
                  <a:pt x="11173" y="21122"/>
                </a:cubicBezTo>
                <a:lnTo>
                  <a:pt x="11173" y="15134"/>
                </a:lnTo>
                <a:cubicBezTo>
                  <a:pt x="11173" y="14871"/>
                  <a:pt x="10987" y="14658"/>
                  <a:pt x="10757" y="14658"/>
                </a:cubicBezTo>
                <a:close/>
                <a:moveTo>
                  <a:pt x="15147" y="15838"/>
                </a:moveTo>
                <a:cubicBezTo>
                  <a:pt x="15017" y="15841"/>
                  <a:pt x="14891" y="15916"/>
                  <a:pt x="14815" y="16050"/>
                </a:cubicBezTo>
                <a:cubicBezTo>
                  <a:pt x="14695" y="16265"/>
                  <a:pt x="14750" y="16552"/>
                  <a:pt x="14938" y="16690"/>
                </a:cubicBezTo>
                <a:lnTo>
                  <a:pt x="14943" y="16694"/>
                </a:lnTo>
                <a:cubicBezTo>
                  <a:pt x="15014" y="16746"/>
                  <a:pt x="15093" y="16770"/>
                  <a:pt x="15171" y="16767"/>
                </a:cubicBezTo>
                <a:cubicBezTo>
                  <a:pt x="15300" y="16764"/>
                  <a:pt x="15427" y="16689"/>
                  <a:pt x="15503" y="16555"/>
                </a:cubicBezTo>
                <a:cubicBezTo>
                  <a:pt x="15623" y="16339"/>
                  <a:pt x="15569" y="16053"/>
                  <a:pt x="15381" y="15915"/>
                </a:cubicBezTo>
                <a:lnTo>
                  <a:pt x="15374" y="15911"/>
                </a:lnTo>
                <a:cubicBezTo>
                  <a:pt x="15304" y="15859"/>
                  <a:pt x="15225" y="15836"/>
                  <a:pt x="15147" y="15838"/>
                </a:cubicBezTo>
                <a:close/>
                <a:moveTo>
                  <a:pt x="6396" y="15842"/>
                </a:moveTo>
                <a:cubicBezTo>
                  <a:pt x="6318" y="15840"/>
                  <a:pt x="6239" y="15863"/>
                  <a:pt x="6168" y="15914"/>
                </a:cubicBezTo>
                <a:lnTo>
                  <a:pt x="6162" y="15918"/>
                </a:lnTo>
                <a:cubicBezTo>
                  <a:pt x="6092" y="15970"/>
                  <a:pt x="6040" y="16043"/>
                  <a:pt x="6009" y="16125"/>
                </a:cubicBezTo>
                <a:cubicBezTo>
                  <a:pt x="5958" y="16261"/>
                  <a:pt x="5964" y="16424"/>
                  <a:pt x="6040" y="16559"/>
                </a:cubicBezTo>
                <a:cubicBezTo>
                  <a:pt x="6160" y="16774"/>
                  <a:pt x="6410" y="16837"/>
                  <a:pt x="6598" y="16699"/>
                </a:cubicBezTo>
                <a:lnTo>
                  <a:pt x="6604" y="16694"/>
                </a:lnTo>
                <a:cubicBezTo>
                  <a:pt x="6792" y="16557"/>
                  <a:pt x="6848" y="16270"/>
                  <a:pt x="6728" y="16055"/>
                </a:cubicBezTo>
                <a:cubicBezTo>
                  <a:pt x="6652" y="15920"/>
                  <a:pt x="6526" y="15846"/>
                  <a:pt x="6396" y="15842"/>
                </a:cubicBezTo>
                <a:close/>
                <a:moveTo>
                  <a:pt x="3036" y="16310"/>
                </a:moveTo>
                <a:cubicBezTo>
                  <a:pt x="2870" y="16303"/>
                  <a:pt x="2718" y="16413"/>
                  <a:pt x="2651" y="16586"/>
                </a:cubicBezTo>
                <a:cubicBezTo>
                  <a:pt x="2641" y="16614"/>
                  <a:pt x="2632" y="16644"/>
                  <a:pt x="2626" y="16675"/>
                </a:cubicBezTo>
                <a:lnTo>
                  <a:pt x="2190" y="18996"/>
                </a:lnTo>
                <a:cubicBezTo>
                  <a:pt x="2143" y="19246"/>
                  <a:pt x="2281" y="19492"/>
                  <a:pt x="2499" y="19546"/>
                </a:cubicBezTo>
                <a:cubicBezTo>
                  <a:pt x="2504" y="19548"/>
                  <a:pt x="2509" y="19548"/>
                  <a:pt x="2515" y="19549"/>
                </a:cubicBezTo>
                <a:cubicBezTo>
                  <a:pt x="2516" y="19549"/>
                  <a:pt x="2517" y="19549"/>
                  <a:pt x="2519" y="19549"/>
                </a:cubicBezTo>
                <a:lnTo>
                  <a:pt x="4508" y="20056"/>
                </a:lnTo>
                <a:cubicBezTo>
                  <a:pt x="4727" y="20111"/>
                  <a:pt x="4943" y="19953"/>
                  <a:pt x="4991" y="19704"/>
                </a:cubicBezTo>
                <a:cubicBezTo>
                  <a:pt x="5040" y="19454"/>
                  <a:pt x="4902" y="19208"/>
                  <a:pt x="4684" y="19153"/>
                </a:cubicBezTo>
                <a:lnTo>
                  <a:pt x="3618" y="18881"/>
                </a:lnTo>
                <a:lnTo>
                  <a:pt x="5256" y="17682"/>
                </a:lnTo>
                <a:cubicBezTo>
                  <a:pt x="5444" y="17544"/>
                  <a:pt x="5499" y="17258"/>
                  <a:pt x="5378" y="17042"/>
                </a:cubicBezTo>
                <a:cubicBezTo>
                  <a:pt x="5258" y="16827"/>
                  <a:pt x="5008" y="16765"/>
                  <a:pt x="4820" y="16902"/>
                </a:cubicBezTo>
                <a:lnTo>
                  <a:pt x="3186" y="18098"/>
                </a:lnTo>
                <a:lnTo>
                  <a:pt x="3417" y="16869"/>
                </a:lnTo>
                <a:cubicBezTo>
                  <a:pt x="3464" y="16620"/>
                  <a:pt x="3326" y="16373"/>
                  <a:pt x="3107" y="16319"/>
                </a:cubicBezTo>
                <a:cubicBezTo>
                  <a:pt x="3083" y="16313"/>
                  <a:pt x="3059" y="16310"/>
                  <a:pt x="3036" y="16310"/>
                </a:cubicBezTo>
                <a:close/>
                <a:moveTo>
                  <a:pt x="18519" y="16318"/>
                </a:moveTo>
                <a:cubicBezTo>
                  <a:pt x="18493" y="16319"/>
                  <a:pt x="18465" y="16322"/>
                  <a:pt x="18438" y="16329"/>
                </a:cubicBezTo>
                <a:cubicBezTo>
                  <a:pt x="18220" y="16383"/>
                  <a:pt x="18081" y="16629"/>
                  <a:pt x="18128" y="16879"/>
                </a:cubicBezTo>
                <a:lnTo>
                  <a:pt x="18359" y="18101"/>
                </a:lnTo>
                <a:lnTo>
                  <a:pt x="16722" y="16900"/>
                </a:lnTo>
                <a:cubicBezTo>
                  <a:pt x="16533" y="16762"/>
                  <a:pt x="16284" y="16825"/>
                  <a:pt x="16163" y="17040"/>
                </a:cubicBezTo>
                <a:cubicBezTo>
                  <a:pt x="16043" y="17255"/>
                  <a:pt x="16097" y="17540"/>
                  <a:pt x="16285" y="17678"/>
                </a:cubicBezTo>
                <a:lnTo>
                  <a:pt x="17917" y="18877"/>
                </a:lnTo>
                <a:lnTo>
                  <a:pt x="16846" y="19151"/>
                </a:lnTo>
                <a:cubicBezTo>
                  <a:pt x="16628" y="19207"/>
                  <a:pt x="16490" y="19453"/>
                  <a:pt x="16539" y="19703"/>
                </a:cubicBezTo>
                <a:cubicBezTo>
                  <a:pt x="16582" y="19921"/>
                  <a:pt x="16752" y="20069"/>
                  <a:pt x="16941" y="20065"/>
                </a:cubicBezTo>
                <a:cubicBezTo>
                  <a:pt x="16967" y="20065"/>
                  <a:pt x="16995" y="20061"/>
                  <a:pt x="17022" y="20054"/>
                </a:cubicBezTo>
                <a:lnTo>
                  <a:pt x="19047" y="19538"/>
                </a:lnTo>
                <a:cubicBezTo>
                  <a:pt x="19265" y="19483"/>
                  <a:pt x="19403" y="19235"/>
                  <a:pt x="19354" y="18985"/>
                </a:cubicBezTo>
                <a:cubicBezTo>
                  <a:pt x="19353" y="18980"/>
                  <a:pt x="19351" y="18974"/>
                  <a:pt x="19349" y="18969"/>
                </a:cubicBezTo>
                <a:cubicBezTo>
                  <a:pt x="19349" y="18967"/>
                  <a:pt x="19349" y="18965"/>
                  <a:pt x="19349" y="18964"/>
                </a:cubicBezTo>
                <a:lnTo>
                  <a:pt x="18919" y="16684"/>
                </a:lnTo>
                <a:cubicBezTo>
                  <a:pt x="18878" y="16465"/>
                  <a:pt x="18708" y="16316"/>
                  <a:pt x="18519" y="16318"/>
                </a:cubicBezTo>
                <a:close/>
              </a:path>
            </a:pathLst>
          </a:custGeom>
          <a:solidFill>
            <a:schemeClr val="tx1">
              <a:lumMod val="75000"/>
              <a:lumOff val="25000"/>
            </a:scheme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3200">
              <a:solidFill>
                <a:srgbClr val="FFFFFF"/>
              </a:solidFill>
              <a:latin typeface="+mn-lt"/>
              <a:ea typeface="+mn-ea"/>
              <a:cs typeface="+mn-cs"/>
              <a:sym typeface="Helvetica Neue Medium"/>
            </a:endParaRPr>
          </a:p>
        </p:txBody>
      </p:sp>
    </p:spTree>
    <p:extLst>
      <p:ext uri="{BB962C8B-B14F-4D97-AF65-F5344CB8AC3E}">
        <p14:creationId xmlns:p14="http://schemas.microsoft.com/office/powerpoint/2010/main" val="20810708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outil de pilotage et de dialogue</a:t>
            </a:r>
            <a:endParaRPr lang="fr-FR" dirty="0"/>
          </a:p>
        </p:txBody>
      </p:sp>
      <p:sp>
        <p:nvSpPr>
          <p:cNvPr id="3" name="Espace réservé du texte 2"/>
          <p:cNvSpPr>
            <a:spLocks noGrp="1"/>
          </p:cNvSpPr>
          <p:nvPr>
            <p:ph type="body" idx="1"/>
          </p:nvPr>
        </p:nvSpPr>
        <p:spPr/>
        <p:txBody>
          <a:bodyPr>
            <a:normAutofit fontScale="92500" lnSpcReduction="20000"/>
          </a:bodyPr>
          <a:lstStyle/>
          <a:p>
            <a:r>
              <a:rPr lang="fr-FR" dirty="0" smtClean="0"/>
              <a:t>Les indicateurs « conventions socio-politiques »</a:t>
            </a:r>
          </a:p>
          <a:p>
            <a:r>
              <a:rPr lang="fr-FR" dirty="0"/>
              <a:t>L</a:t>
            </a:r>
            <a:r>
              <a:rPr lang="fr-FR" dirty="0" smtClean="0"/>
              <a:t>es enjeux d’une gouvernance renouvelée</a:t>
            </a:r>
            <a:endParaRPr lang="fr-FR" dirty="0"/>
          </a:p>
        </p:txBody>
      </p:sp>
      <p:sp>
        <p:nvSpPr>
          <p:cNvPr id="4" name="Espace réservé du texte 3"/>
          <p:cNvSpPr>
            <a:spLocks noGrp="1"/>
          </p:cNvSpPr>
          <p:nvPr>
            <p:ph type="body" sz="quarter" idx="10"/>
          </p:nvPr>
        </p:nvSpPr>
        <p:spPr/>
        <p:txBody>
          <a:bodyPr/>
          <a:lstStyle/>
          <a:p>
            <a:r>
              <a:rPr lang="fr-FR" dirty="0" smtClean="0"/>
              <a:t>3</a:t>
            </a:r>
            <a:endParaRPr lang="fr-FR" dirty="0"/>
          </a:p>
        </p:txBody>
      </p:sp>
    </p:spTree>
    <p:extLst>
      <p:ext uri="{BB962C8B-B14F-4D97-AF65-F5344CB8AC3E}">
        <p14:creationId xmlns:p14="http://schemas.microsoft.com/office/powerpoint/2010/main" val="66160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1F53A040-04A8-44CE-A936-CD92AAF6BD14}" type="datetime1">
              <a:rPr lang="fr-FR" smtClean="0"/>
              <a:t>07/02/2020</a:t>
            </a:fld>
            <a:endParaRPr lang="en-US"/>
          </a:p>
        </p:txBody>
      </p:sp>
      <p:sp>
        <p:nvSpPr>
          <p:cNvPr id="4" name="Espace réservé du numéro de diapositive 3"/>
          <p:cNvSpPr>
            <a:spLocks noGrp="1"/>
          </p:cNvSpPr>
          <p:nvPr>
            <p:ph type="sldNum" sz="quarter" idx="12"/>
          </p:nvPr>
        </p:nvSpPr>
        <p:spPr/>
        <p:txBody>
          <a:bodyPr/>
          <a:lstStyle/>
          <a:p>
            <a:fld id="{81D5EA83-93EF-7C47-83E5-EC4E80D28D49}" type="slidenum">
              <a:rPr lang="en-US" smtClean="0"/>
              <a:t>16</a:t>
            </a:fld>
            <a:endParaRPr lang="en-US"/>
          </a:p>
        </p:txBody>
      </p:sp>
      <p:sp>
        <p:nvSpPr>
          <p:cNvPr id="5" name="Titre 4"/>
          <p:cNvSpPr>
            <a:spLocks noGrp="1"/>
          </p:cNvSpPr>
          <p:nvPr>
            <p:ph type="title"/>
          </p:nvPr>
        </p:nvSpPr>
        <p:spPr/>
        <p:txBody>
          <a:bodyPr/>
          <a:lstStyle/>
          <a:p>
            <a:r>
              <a:rPr lang="fr-FR" dirty="0" smtClean="0"/>
              <a:t>Le collectif du forum bien-vivre</a:t>
            </a:r>
            <a:endParaRPr lang="fr-FR" dirty="0"/>
          </a:p>
        </p:txBody>
      </p:sp>
      <p:pic>
        <p:nvPicPr>
          <p:cNvPr id="8"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7937" y="2158582"/>
            <a:ext cx="2781895" cy="1702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302" r="8126"/>
          <a:stretch/>
        </p:blipFill>
        <p:spPr bwMode="auto">
          <a:xfrm>
            <a:off x="4716958" y="1577947"/>
            <a:ext cx="3988652" cy="3702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457200" y="3965016"/>
            <a:ext cx="2420343" cy="369332"/>
          </a:xfrm>
          <a:prstGeom prst="rect">
            <a:avLst/>
          </a:prstGeom>
        </p:spPr>
        <p:txBody>
          <a:bodyPr wrap="none">
            <a:spAutoFit/>
          </a:bodyPr>
          <a:lstStyle/>
          <a:p>
            <a:r>
              <a:rPr lang="fr-FR" dirty="0">
                <a:latin typeface="Calibri" panose="020F0502020204030204" pitchFamily="34" charset="0"/>
                <a:hlinkClick r:id="rId4"/>
              </a:rPr>
              <a:t>www.bienvivre2018.org</a:t>
            </a:r>
            <a:endParaRPr lang="fr-FR" dirty="0"/>
          </a:p>
        </p:txBody>
      </p:sp>
      <p:sp>
        <p:nvSpPr>
          <p:cNvPr id="11" name="AutoShape 2" descr="Résultat de recherche d'images pour &quot;photo atelier biennale des villes en transitio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8936" y="4431749"/>
            <a:ext cx="1693169" cy="2289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ZoneTexte 11"/>
          <p:cNvSpPr txBox="1"/>
          <p:nvPr/>
        </p:nvSpPr>
        <p:spPr>
          <a:xfrm>
            <a:off x="683568" y="1628800"/>
            <a:ext cx="2088232" cy="369332"/>
          </a:xfrm>
          <a:prstGeom prst="rect">
            <a:avLst/>
          </a:prstGeom>
          <a:noFill/>
        </p:spPr>
        <p:txBody>
          <a:bodyPr wrap="square" rtlCol="0">
            <a:spAutoFit/>
          </a:bodyPr>
          <a:lstStyle/>
          <a:p>
            <a:r>
              <a:rPr lang="fr-FR" b="1" dirty="0" smtClean="0"/>
              <a:t>Un événement</a:t>
            </a:r>
            <a:endParaRPr lang="fr-FR" b="1" dirty="0"/>
          </a:p>
        </p:txBody>
      </p:sp>
      <p:sp>
        <p:nvSpPr>
          <p:cNvPr id="14" name="ZoneTexte 13"/>
          <p:cNvSpPr txBox="1"/>
          <p:nvPr/>
        </p:nvSpPr>
        <p:spPr>
          <a:xfrm>
            <a:off x="5724128" y="1411868"/>
            <a:ext cx="1512168" cy="369332"/>
          </a:xfrm>
          <a:prstGeom prst="rect">
            <a:avLst/>
          </a:prstGeom>
          <a:noFill/>
        </p:spPr>
        <p:txBody>
          <a:bodyPr wrap="square" rtlCol="0">
            <a:spAutoFit/>
          </a:bodyPr>
          <a:lstStyle/>
          <a:p>
            <a:r>
              <a:rPr lang="fr-FR" b="1" dirty="0" smtClean="0"/>
              <a:t>Un collectif</a:t>
            </a:r>
            <a:endParaRPr lang="fr-FR" b="1" dirty="0"/>
          </a:p>
        </p:txBody>
      </p:sp>
      <p:sp>
        <p:nvSpPr>
          <p:cNvPr id="15" name="ZoneTexte 14"/>
          <p:cNvSpPr txBox="1"/>
          <p:nvPr/>
        </p:nvSpPr>
        <p:spPr>
          <a:xfrm>
            <a:off x="707232" y="5163389"/>
            <a:ext cx="1446126" cy="369332"/>
          </a:xfrm>
          <a:prstGeom prst="rect">
            <a:avLst/>
          </a:prstGeom>
          <a:noFill/>
        </p:spPr>
        <p:txBody>
          <a:bodyPr wrap="square" rtlCol="0">
            <a:spAutoFit/>
          </a:bodyPr>
          <a:lstStyle/>
          <a:p>
            <a:r>
              <a:rPr lang="fr-FR" b="1" dirty="0" smtClean="0"/>
              <a:t>Des ateliers</a:t>
            </a:r>
            <a:endParaRPr lang="fr-FR" b="1" dirty="0"/>
          </a:p>
        </p:txBody>
      </p:sp>
      <p:sp>
        <p:nvSpPr>
          <p:cNvPr id="16" name="ZoneTexte 15"/>
          <p:cNvSpPr txBox="1"/>
          <p:nvPr/>
        </p:nvSpPr>
        <p:spPr>
          <a:xfrm>
            <a:off x="5292079" y="5798145"/>
            <a:ext cx="3394719" cy="923330"/>
          </a:xfrm>
          <a:prstGeom prst="rect">
            <a:avLst/>
          </a:prstGeom>
          <a:noFill/>
        </p:spPr>
        <p:txBody>
          <a:bodyPr wrap="square" rtlCol="0">
            <a:spAutoFit/>
          </a:bodyPr>
          <a:lstStyle/>
          <a:p>
            <a:r>
              <a:rPr lang="fr-FR" b="1" dirty="0" smtClean="0"/>
              <a:t>… pour faire vivre le débat et construire la convention socio-politique de référence</a:t>
            </a:r>
            <a:endParaRPr lang="fr-FR" b="1" dirty="0"/>
          </a:p>
        </p:txBody>
      </p:sp>
    </p:spTree>
    <p:extLst>
      <p:ext uri="{BB962C8B-B14F-4D97-AF65-F5344CB8AC3E}">
        <p14:creationId xmlns:p14="http://schemas.microsoft.com/office/powerpoint/2010/main" val="2090269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custDataLst>
              <p:tags r:id="rId2"/>
            </p:custDataLst>
          </p:nvPr>
        </p:nvSpPr>
        <p:spPr/>
        <p:txBody>
          <a:bodyPr/>
          <a:lstStyle/>
          <a:p>
            <a:r>
              <a:rPr lang="fr-FR" dirty="0" smtClean="0"/>
              <a:t>Les 8 cartes… et les seuils </a:t>
            </a:r>
            <a:r>
              <a:rPr lang="fr-FR" smtClean="0"/>
              <a:t>de soutenabilité</a:t>
            </a:r>
            <a:endParaRPr lang="fr-FR" dirty="0"/>
          </a:p>
        </p:txBody>
      </p:sp>
      <p:sp>
        <p:nvSpPr>
          <p:cNvPr id="5" name="Espace réservé du contenu 2"/>
          <p:cNvSpPr>
            <a:spLocks noGrp="1"/>
          </p:cNvSpPr>
          <p:nvPr>
            <p:ph idx="4294967295"/>
            <p:custDataLst>
              <p:tags r:id="rId3"/>
            </p:custDataLst>
          </p:nvPr>
        </p:nvSpPr>
        <p:spPr>
          <a:xfrm>
            <a:off x="-542925" y="765175"/>
            <a:ext cx="9686925" cy="4887913"/>
          </a:xfrm>
        </p:spPr>
        <p:txBody>
          <a:bodyPr/>
          <a:lstStyle/>
          <a:p>
            <a:endParaRPr lang="fr-FR" sz="2400" dirty="0" smtClean="0"/>
          </a:p>
          <a:p>
            <a:endParaRPr lang="fr-FR" sz="2400" dirty="0"/>
          </a:p>
          <a:p>
            <a:endParaRPr lang="fr-FR" sz="2400" dirty="0"/>
          </a:p>
        </p:txBody>
      </p:sp>
      <p:graphicFrame>
        <p:nvGraphicFramePr>
          <p:cNvPr id="7" name="Objet 6"/>
          <p:cNvGraphicFramePr>
            <a:graphicFrameLocks noChangeAspect="1"/>
          </p:cNvGraphicFramePr>
          <p:nvPr>
            <p:custDataLst>
              <p:tags r:id="rId4"/>
            </p:custDataLst>
            <p:extLst>
              <p:ext uri="{D42A27DB-BD31-4B8C-83A1-F6EECF244321}">
                <p14:modId xmlns:p14="http://schemas.microsoft.com/office/powerpoint/2010/main" val="195230058"/>
              </p:ext>
            </p:extLst>
          </p:nvPr>
        </p:nvGraphicFramePr>
        <p:xfrm>
          <a:off x="6797250" y="4388171"/>
          <a:ext cx="1457325" cy="2305050"/>
        </p:xfrm>
        <a:graphic>
          <a:graphicData uri="http://schemas.openxmlformats.org/presentationml/2006/ole">
            <mc:AlternateContent xmlns:mc="http://schemas.openxmlformats.org/markup-compatibility/2006">
              <mc:Choice xmlns:v="urn:schemas-microsoft-com:vml" Requires="v">
                <p:oleObj spid="_x0000_s3110" name="Image bitmap" r:id="rId28" imgW="5038095" imgH="7830643" progId="Paint.Picture">
                  <p:embed/>
                </p:oleObj>
              </mc:Choice>
              <mc:Fallback>
                <p:oleObj name="Image bitmap" r:id="rId28" imgW="5038095" imgH="7830643" progId="Paint.Picture">
                  <p:embed/>
                  <p:pic>
                    <p:nvPicPr>
                      <p:cNvPr id="0" name=""/>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797250" y="4388171"/>
                        <a:ext cx="1457325" cy="2305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19"/>
          <p:cNvSpPr>
            <a:spLocks noChangeArrowheads="1"/>
          </p:cNvSpPr>
          <p:nvPr>
            <p:custDataLst>
              <p:tags r:id="rId5"/>
            </p:custDataLst>
          </p:nvPr>
        </p:nvSpPr>
        <p:spPr bwMode="auto">
          <a:xfrm>
            <a:off x="399293" y="174219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solidFill>
                <a:prstClr val="black"/>
              </a:solidFill>
            </a:endParaRPr>
          </a:p>
        </p:txBody>
      </p:sp>
      <p:graphicFrame>
        <p:nvGraphicFramePr>
          <p:cNvPr id="9" name="Objet 8"/>
          <p:cNvGraphicFramePr>
            <a:graphicFrameLocks noChangeAspect="1"/>
          </p:cNvGraphicFramePr>
          <p:nvPr>
            <p:custDataLst>
              <p:tags r:id="rId6"/>
            </p:custDataLst>
            <p:extLst>
              <p:ext uri="{D42A27DB-BD31-4B8C-83A1-F6EECF244321}">
                <p14:modId xmlns:p14="http://schemas.microsoft.com/office/powerpoint/2010/main" val="34284162"/>
              </p:ext>
            </p:extLst>
          </p:nvPr>
        </p:nvGraphicFramePr>
        <p:xfrm>
          <a:off x="44725" y="1747167"/>
          <a:ext cx="1362075" cy="2105025"/>
        </p:xfrm>
        <a:graphic>
          <a:graphicData uri="http://schemas.openxmlformats.org/presentationml/2006/ole">
            <mc:AlternateContent xmlns:mc="http://schemas.openxmlformats.org/markup-compatibility/2006">
              <mc:Choice xmlns:v="urn:schemas-microsoft-com:vml" Requires="v">
                <p:oleObj spid="_x0000_s3111" name="Image bitmap" r:id="rId30" imgW="5020376" imgH="7887801" progId="Paint.Picture">
                  <p:embed/>
                </p:oleObj>
              </mc:Choice>
              <mc:Fallback>
                <p:oleObj name="Image bitmap" r:id="rId30" imgW="5020376" imgH="7887801" progId="Paint.Picture">
                  <p:embed/>
                  <p:pic>
                    <p:nvPicPr>
                      <p:cNvPr id="0" name=""/>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44725" y="1747167"/>
                        <a:ext cx="1362075" cy="2105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9"/>
          <p:cNvSpPr/>
          <p:nvPr>
            <p:custDataLst>
              <p:tags r:id="rId7"/>
            </p:custDataLst>
          </p:nvPr>
        </p:nvSpPr>
        <p:spPr>
          <a:xfrm>
            <a:off x="-67710" y="1221200"/>
            <a:ext cx="1636332" cy="584775"/>
          </a:xfrm>
          <a:prstGeom prst="rect">
            <a:avLst/>
          </a:prstGeom>
        </p:spPr>
        <p:txBody>
          <a:bodyPr wrap="square">
            <a:spAutoFit/>
          </a:bodyPr>
          <a:lstStyle/>
          <a:p>
            <a:pPr algn="ctr"/>
            <a:r>
              <a:rPr lang="fr-FR" sz="1600" b="1" dirty="0" smtClean="0">
                <a:solidFill>
                  <a:prstClr val="black"/>
                </a:solidFill>
                <a:latin typeface="Times New Roman" panose="02020603050405020304" pitchFamily="18" charset="0"/>
                <a:ea typeface="Calibri" panose="020F0502020204030204" pitchFamily="34" charset="0"/>
              </a:rPr>
              <a:t>Indice Travail/emploi</a:t>
            </a:r>
            <a:endParaRPr lang="fr-FR" sz="1600" dirty="0">
              <a:solidFill>
                <a:prstClr val="black"/>
              </a:solidFill>
              <a:latin typeface="Times New Roman" panose="02020603050405020304" pitchFamily="18" charset="0"/>
              <a:ea typeface="Times New Roman" panose="02020603050405020304" pitchFamily="18" charset="0"/>
            </a:endParaRPr>
          </a:p>
        </p:txBody>
      </p:sp>
      <p:sp>
        <p:nvSpPr>
          <p:cNvPr id="11" name="Rectangle 10"/>
          <p:cNvSpPr/>
          <p:nvPr>
            <p:custDataLst>
              <p:tags r:id="rId8"/>
            </p:custDataLst>
          </p:nvPr>
        </p:nvSpPr>
        <p:spPr>
          <a:xfrm>
            <a:off x="1491812" y="1224856"/>
            <a:ext cx="2465562" cy="584775"/>
          </a:xfrm>
          <a:prstGeom prst="rect">
            <a:avLst/>
          </a:prstGeom>
        </p:spPr>
        <p:txBody>
          <a:bodyPr wrap="square">
            <a:spAutoFit/>
          </a:bodyPr>
          <a:lstStyle/>
          <a:p>
            <a:pPr algn="ctr"/>
            <a:r>
              <a:rPr lang="fr-FR" sz="1600" b="1" dirty="0">
                <a:solidFill>
                  <a:prstClr val="black"/>
                </a:solidFill>
                <a:latin typeface="Times New Roman" panose="02020603050405020304" pitchFamily="18" charset="0"/>
                <a:ea typeface="Calibri" panose="020F0502020204030204" pitchFamily="34" charset="0"/>
              </a:rPr>
              <a:t>Indice de l’affirmation de soi et de l’engagement</a:t>
            </a:r>
            <a:endParaRPr lang="fr-FR" sz="1600" dirty="0">
              <a:solidFill>
                <a:prstClr val="black"/>
              </a:solidFill>
              <a:latin typeface="Times New Roman" panose="02020603050405020304" pitchFamily="18" charset="0"/>
              <a:ea typeface="Times New Roman" panose="02020603050405020304" pitchFamily="18" charset="0"/>
            </a:endParaRPr>
          </a:p>
        </p:txBody>
      </p:sp>
      <p:graphicFrame>
        <p:nvGraphicFramePr>
          <p:cNvPr id="12" name="Objet 11"/>
          <p:cNvGraphicFramePr>
            <a:graphicFrameLocks noChangeAspect="1"/>
          </p:cNvGraphicFramePr>
          <p:nvPr>
            <p:custDataLst>
              <p:tags r:id="rId9"/>
            </p:custDataLst>
            <p:extLst>
              <p:ext uri="{D42A27DB-BD31-4B8C-83A1-F6EECF244321}">
                <p14:modId xmlns:p14="http://schemas.microsoft.com/office/powerpoint/2010/main" val="3231239440"/>
              </p:ext>
            </p:extLst>
          </p:nvPr>
        </p:nvGraphicFramePr>
        <p:xfrm>
          <a:off x="1930468" y="1788077"/>
          <a:ext cx="1362075" cy="2095500"/>
        </p:xfrm>
        <a:graphic>
          <a:graphicData uri="http://schemas.openxmlformats.org/presentationml/2006/ole">
            <mc:AlternateContent xmlns:mc="http://schemas.openxmlformats.org/markup-compatibility/2006">
              <mc:Choice xmlns:v="urn:schemas-microsoft-com:vml" Requires="v">
                <p:oleObj spid="_x0000_s3112" name="Image bitmap" r:id="rId32" imgW="5038095" imgH="7830643" progId="Paint.Picture">
                  <p:embed/>
                </p:oleObj>
              </mc:Choice>
              <mc:Fallback>
                <p:oleObj name="Image bitmap" r:id="rId32" imgW="5038095" imgH="7830643" progId="Paint.Picture">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930468" y="1788077"/>
                        <a:ext cx="1362075" cy="209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t 12"/>
          <p:cNvGraphicFramePr>
            <a:graphicFrameLocks noChangeAspect="1"/>
          </p:cNvGraphicFramePr>
          <p:nvPr>
            <p:custDataLst>
              <p:tags r:id="rId10"/>
            </p:custDataLst>
            <p:extLst>
              <p:ext uri="{D42A27DB-BD31-4B8C-83A1-F6EECF244321}">
                <p14:modId xmlns:p14="http://schemas.microsoft.com/office/powerpoint/2010/main" val="2005113150"/>
              </p:ext>
            </p:extLst>
          </p:nvPr>
        </p:nvGraphicFramePr>
        <p:xfrm>
          <a:off x="5427873" y="1806037"/>
          <a:ext cx="1371600" cy="2114550"/>
        </p:xfrm>
        <a:graphic>
          <a:graphicData uri="http://schemas.openxmlformats.org/presentationml/2006/ole">
            <mc:AlternateContent xmlns:mc="http://schemas.openxmlformats.org/markup-compatibility/2006">
              <mc:Choice xmlns:v="urn:schemas-microsoft-com:vml" Requires="v">
                <p:oleObj spid="_x0000_s3113" name="Image bitmap" r:id="rId34" imgW="4982270" imgH="7811590" progId="Paint.Picture">
                  <p:embed/>
                </p:oleObj>
              </mc:Choice>
              <mc:Fallback>
                <p:oleObj name="Image bitmap" r:id="rId34" imgW="4982270" imgH="7811590" progId="Paint.Picture">
                  <p:embed/>
                  <p:pic>
                    <p:nvPicPr>
                      <p:cNvPr id="0" name=""/>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5427873" y="1806037"/>
                        <a:ext cx="1371600" cy="2114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3"/>
          <p:cNvSpPr/>
          <p:nvPr>
            <p:custDataLst>
              <p:tags r:id="rId11"/>
            </p:custDataLst>
          </p:nvPr>
        </p:nvSpPr>
        <p:spPr>
          <a:xfrm>
            <a:off x="4971293" y="1221140"/>
            <a:ext cx="1971199" cy="584775"/>
          </a:xfrm>
          <a:prstGeom prst="rect">
            <a:avLst/>
          </a:prstGeom>
        </p:spPr>
        <p:txBody>
          <a:bodyPr wrap="square">
            <a:spAutoFit/>
          </a:bodyPr>
          <a:lstStyle/>
          <a:p>
            <a:pPr algn="ctr"/>
            <a:r>
              <a:rPr lang="fr-FR" sz="1600" b="1" dirty="0">
                <a:solidFill>
                  <a:prstClr val="black"/>
                </a:solidFill>
                <a:latin typeface="Times New Roman" panose="02020603050405020304" pitchFamily="18" charset="0"/>
                <a:ea typeface="Calibri" panose="020F0502020204030204" pitchFamily="34" charset="0"/>
              </a:rPr>
              <a:t>Démocratie et vivre ensemble</a:t>
            </a:r>
            <a:endParaRPr lang="fr-FR" sz="1600" dirty="0">
              <a:solidFill>
                <a:prstClr val="black"/>
              </a:solidFill>
              <a:latin typeface="Times New Roman" panose="02020603050405020304" pitchFamily="18" charset="0"/>
              <a:ea typeface="Times New Roman" panose="02020603050405020304" pitchFamily="18" charset="0"/>
            </a:endParaRPr>
          </a:p>
        </p:txBody>
      </p:sp>
      <p:sp>
        <p:nvSpPr>
          <p:cNvPr id="15" name="Rectangle 25"/>
          <p:cNvSpPr>
            <a:spLocks noChangeArrowheads="1"/>
          </p:cNvSpPr>
          <p:nvPr>
            <p:custDataLst>
              <p:tags r:id="rId12"/>
            </p:custDataLst>
          </p:nvPr>
        </p:nvSpPr>
        <p:spPr bwMode="auto">
          <a:xfrm>
            <a:off x="3757" y="449751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solidFill>
                <a:prstClr val="black"/>
              </a:solidFill>
            </a:endParaRPr>
          </a:p>
        </p:txBody>
      </p:sp>
      <p:graphicFrame>
        <p:nvGraphicFramePr>
          <p:cNvPr id="16" name="Objet 15"/>
          <p:cNvGraphicFramePr>
            <a:graphicFrameLocks noChangeAspect="1"/>
          </p:cNvGraphicFramePr>
          <p:nvPr>
            <p:custDataLst>
              <p:tags r:id="rId13"/>
            </p:custDataLst>
            <p:extLst>
              <p:ext uri="{D42A27DB-BD31-4B8C-83A1-F6EECF244321}">
                <p14:modId xmlns:p14="http://schemas.microsoft.com/office/powerpoint/2010/main" val="1508421245"/>
              </p:ext>
            </p:extLst>
          </p:nvPr>
        </p:nvGraphicFramePr>
        <p:xfrm>
          <a:off x="7401464" y="1851622"/>
          <a:ext cx="1362075" cy="2000250"/>
        </p:xfrm>
        <a:graphic>
          <a:graphicData uri="http://schemas.openxmlformats.org/presentationml/2006/ole">
            <mc:AlternateContent xmlns:mc="http://schemas.openxmlformats.org/markup-compatibility/2006">
              <mc:Choice xmlns:v="urn:schemas-microsoft-com:vml" Requires="v">
                <p:oleObj spid="_x0000_s3114" name="Image bitmap" r:id="rId36" imgW="5133333" imgH="7857143" progId="Paint.Picture">
                  <p:embed/>
                </p:oleObj>
              </mc:Choice>
              <mc:Fallback>
                <p:oleObj name="Image bitmap" r:id="rId36" imgW="5133333" imgH="7857143" progId="Paint.Picture">
                  <p:embed/>
                  <p:pic>
                    <p:nvPicPr>
                      <p:cNvPr id="0" name=""/>
                      <p:cNvPicPr>
                        <a:picLocks noChangeAspect="1" noChangeArrowheads="1"/>
                      </p:cNvPicPr>
                      <p:nvPr/>
                    </p:nvPicPr>
                    <p:blipFill>
                      <a:blip r:embed="rId37">
                        <a:extLst>
                          <a:ext uri="{28A0092B-C50C-407E-A947-70E740481C1C}">
                            <a14:useLocalDpi xmlns:a14="http://schemas.microsoft.com/office/drawing/2010/main" val="0"/>
                          </a:ext>
                        </a:extLst>
                      </a:blip>
                      <a:srcRect/>
                      <a:stretch>
                        <a:fillRect/>
                      </a:stretch>
                    </p:blipFill>
                    <p:spPr bwMode="auto">
                      <a:xfrm>
                        <a:off x="7401464" y="1851622"/>
                        <a:ext cx="1362075" cy="200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16"/>
          <p:cNvSpPr/>
          <p:nvPr>
            <p:custDataLst>
              <p:tags r:id="rId14"/>
            </p:custDataLst>
          </p:nvPr>
        </p:nvSpPr>
        <p:spPr>
          <a:xfrm>
            <a:off x="6930517" y="1199195"/>
            <a:ext cx="2219905" cy="584775"/>
          </a:xfrm>
          <a:prstGeom prst="rect">
            <a:avLst/>
          </a:prstGeom>
        </p:spPr>
        <p:txBody>
          <a:bodyPr wrap="square">
            <a:spAutoFit/>
          </a:bodyPr>
          <a:lstStyle/>
          <a:p>
            <a:pPr algn="ctr"/>
            <a:r>
              <a:rPr lang="fr-FR" sz="1600" b="1" dirty="0" smtClean="0">
                <a:solidFill>
                  <a:prstClr val="black"/>
                </a:solidFill>
                <a:latin typeface="Times New Roman" panose="02020603050405020304" pitchFamily="18" charset="0"/>
                <a:ea typeface="Calibri" panose="020F0502020204030204" pitchFamily="34" charset="0"/>
              </a:rPr>
              <a:t>Indice Environnement naturel</a:t>
            </a:r>
            <a:endParaRPr lang="fr-FR" sz="1600" dirty="0">
              <a:solidFill>
                <a:prstClr val="black"/>
              </a:solidFill>
              <a:latin typeface="Times New Roman" panose="02020603050405020304" pitchFamily="18" charset="0"/>
              <a:ea typeface="Times New Roman" panose="02020603050405020304" pitchFamily="18" charset="0"/>
            </a:endParaRPr>
          </a:p>
        </p:txBody>
      </p:sp>
      <p:sp>
        <p:nvSpPr>
          <p:cNvPr id="18" name="Rectangle 27"/>
          <p:cNvSpPr>
            <a:spLocks noChangeArrowheads="1"/>
          </p:cNvSpPr>
          <p:nvPr>
            <p:custDataLst>
              <p:tags r:id="rId15"/>
            </p:custDataLst>
          </p:nvPr>
        </p:nvSpPr>
        <p:spPr bwMode="auto">
          <a:xfrm>
            <a:off x="190998" y="436488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solidFill>
                <a:prstClr val="black"/>
              </a:solidFill>
            </a:endParaRPr>
          </a:p>
        </p:txBody>
      </p:sp>
      <p:graphicFrame>
        <p:nvGraphicFramePr>
          <p:cNvPr id="19" name="Objet 18"/>
          <p:cNvGraphicFramePr>
            <a:graphicFrameLocks noChangeAspect="1"/>
          </p:cNvGraphicFramePr>
          <p:nvPr>
            <p:custDataLst>
              <p:tags r:id="rId16"/>
            </p:custDataLst>
            <p:extLst>
              <p:ext uri="{D42A27DB-BD31-4B8C-83A1-F6EECF244321}">
                <p14:modId xmlns:p14="http://schemas.microsoft.com/office/powerpoint/2010/main" val="1252561597"/>
              </p:ext>
            </p:extLst>
          </p:nvPr>
        </p:nvGraphicFramePr>
        <p:xfrm>
          <a:off x="191519" y="4437645"/>
          <a:ext cx="1362075" cy="2190750"/>
        </p:xfrm>
        <a:graphic>
          <a:graphicData uri="http://schemas.openxmlformats.org/presentationml/2006/ole">
            <mc:AlternateContent xmlns:mc="http://schemas.openxmlformats.org/markup-compatibility/2006">
              <mc:Choice xmlns:v="urn:schemas-microsoft-com:vml" Requires="v">
                <p:oleObj spid="_x0000_s3115" name="Image bitmap" r:id="rId38" imgW="5057143" imgH="7868748" progId="Paint.Picture">
                  <p:embed/>
                </p:oleObj>
              </mc:Choice>
              <mc:Fallback>
                <p:oleObj name="Image bitmap" r:id="rId38" imgW="5057143" imgH="7868748" progId="Paint.Picture">
                  <p:embed/>
                  <p:pic>
                    <p:nvPicPr>
                      <p:cNvPr id="0" name=""/>
                      <p:cNvPicPr>
                        <a:picLocks noChangeAspect="1" noChangeArrowheads="1"/>
                      </p:cNvPicPr>
                      <p:nvPr/>
                    </p:nvPicPr>
                    <p:blipFill>
                      <a:blip r:embed="rId39">
                        <a:extLst>
                          <a:ext uri="{28A0092B-C50C-407E-A947-70E740481C1C}">
                            <a14:useLocalDpi xmlns:a14="http://schemas.microsoft.com/office/drawing/2010/main" val="0"/>
                          </a:ext>
                        </a:extLst>
                      </a:blip>
                      <a:srcRect/>
                      <a:stretch>
                        <a:fillRect/>
                      </a:stretch>
                    </p:blipFill>
                    <p:spPr bwMode="auto">
                      <a:xfrm>
                        <a:off x="191519" y="4437645"/>
                        <a:ext cx="1362075" cy="219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Rectangle 19"/>
          <p:cNvSpPr/>
          <p:nvPr>
            <p:custDataLst>
              <p:tags r:id="rId17"/>
            </p:custDataLst>
          </p:nvPr>
        </p:nvSpPr>
        <p:spPr>
          <a:xfrm>
            <a:off x="22443" y="3978895"/>
            <a:ext cx="1497525" cy="338554"/>
          </a:xfrm>
          <a:prstGeom prst="rect">
            <a:avLst/>
          </a:prstGeom>
        </p:spPr>
        <p:txBody>
          <a:bodyPr wrap="none">
            <a:spAutoFit/>
          </a:bodyPr>
          <a:lstStyle/>
          <a:p>
            <a:pPr algn="ctr"/>
            <a:r>
              <a:rPr lang="fr-FR" sz="1600" b="1" dirty="0">
                <a:solidFill>
                  <a:prstClr val="black"/>
                </a:solidFill>
                <a:latin typeface="Times New Roman" panose="02020603050405020304" pitchFamily="18" charset="0"/>
                <a:ea typeface="Calibri" panose="020F0502020204030204" pitchFamily="34" charset="0"/>
              </a:rPr>
              <a:t>Indice de santé</a:t>
            </a:r>
            <a:endParaRPr lang="fr-FR" sz="1600" dirty="0">
              <a:solidFill>
                <a:prstClr val="black"/>
              </a:solidFill>
              <a:latin typeface="Times New Roman" panose="02020603050405020304" pitchFamily="18" charset="0"/>
              <a:ea typeface="Times New Roman" panose="02020603050405020304" pitchFamily="18" charset="0"/>
            </a:endParaRPr>
          </a:p>
        </p:txBody>
      </p:sp>
      <p:graphicFrame>
        <p:nvGraphicFramePr>
          <p:cNvPr id="21" name="Objet 20"/>
          <p:cNvGraphicFramePr>
            <a:graphicFrameLocks noChangeAspect="1"/>
          </p:cNvGraphicFramePr>
          <p:nvPr>
            <p:custDataLst>
              <p:tags r:id="rId18"/>
            </p:custDataLst>
            <p:extLst>
              <p:ext uri="{D42A27DB-BD31-4B8C-83A1-F6EECF244321}">
                <p14:modId xmlns:p14="http://schemas.microsoft.com/office/powerpoint/2010/main" val="3260584604"/>
              </p:ext>
            </p:extLst>
          </p:nvPr>
        </p:nvGraphicFramePr>
        <p:xfrm>
          <a:off x="2043282" y="4427882"/>
          <a:ext cx="1476375" cy="2276475"/>
        </p:xfrm>
        <a:graphic>
          <a:graphicData uri="http://schemas.openxmlformats.org/presentationml/2006/ole">
            <mc:AlternateContent xmlns:mc="http://schemas.openxmlformats.org/markup-compatibility/2006">
              <mc:Choice xmlns:v="urn:schemas-microsoft-com:vml" Requires="v">
                <p:oleObj spid="_x0000_s3116" name="Image bitmap" r:id="rId40" imgW="5009524" imgH="7849696" progId="Paint.Picture">
                  <p:embed/>
                </p:oleObj>
              </mc:Choice>
              <mc:Fallback>
                <p:oleObj name="Image bitmap" r:id="rId40" imgW="5009524" imgH="7849696" progId="Paint.Picture">
                  <p:embed/>
                  <p:pic>
                    <p:nvPicPr>
                      <p:cNvPr id="0" name=""/>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2043282" y="4427882"/>
                        <a:ext cx="1476375" cy="2276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t 21"/>
          <p:cNvGraphicFramePr>
            <a:graphicFrameLocks noChangeAspect="1"/>
          </p:cNvGraphicFramePr>
          <p:nvPr>
            <p:custDataLst>
              <p:tags r:id="rId19"/>
            </p:custDataLst>
            <p:extLst>
              <p:ext uri="{D42A27DB-BD31-4B8C-83A1-F6EECF244321}">
                <p14:modId xmlns:p14="http://schemas.microsoft.com/office/powerpoint/2010/main" val="1275567491"/>
              </p:ext>
            </p:extLst>
          </p:nvPr>
        </p:nvGraphicFramePr>
        <p:xfrm>
          <a:off x="4398180" y="4530933"/>
          <a:ext cx="1386319" cy="2178500"/>
        </p:xfrm>
        <a:graphic>
          <a:graphicData uri="http://schemas.openxmlformats.org/presentationml/2006/ole">
            <mc:AlternateContent xmlns:mc="http://schemas.openxmlformats.org/markup-compatibility/2006">
              <mc:Choice xmlns:v="urn:schemas-microsoft-com:vml" Requires="v">
                <p:oleObj spid="_x0000_s3117" name="Image bitmap" r:id="rId42" imgW="4982270" imgH="7830643" progId="Paint.Picture">
                  <p:embed/>
                </p:oleObj>
              </mc:Choice>
              <mc:Fallback>
                <p:oleObj name="Image bitmap" r:id="rId42" imgW="4982270" imgH="7830643" progId="Paint.Picture">
                  <p:embed/>
                  <p:pic>
                    <p:nvPicPr>
                      <p:cNvPr id="0" name=""/>
                      <p:cNvPicPr>
                        <a:picLocks noChangeAspect="1" noChangeArrowheads="1"/>
                      </p:cNvPicPr>
                      <p:nvPr/>
                    </p:nvPicPr>
                    <p:blipFill>
                      <a:blip r:embed="rId43">
                        <a:extLst>
                          <a:ext uri="{28A0092B-C50C-407E-A947-70E740481C1C}">
                            <a14:useLocalDpi xmlns:a14="http://schemas.microsoft.com/office/drawing/2010/main" val="0"/>
                          </a:ext>
                        </a:extLst>
                      </a:blip>
                      <a:srcRect/>
                      <a:stretch>
                        <a:fillRect/>
                      </a:stretch>
                    </p:blipFill>
                    <p:spPr bwMode="auto">
                      <a:xfrm>
                        <a:off x="4398180" y="4530933"/>
                        <a:ext cx="1386319" cy="2178500"/>
                      </a:xfrm>
                      <a:prstGeom prst="rect">
                        <a:avLst/>
                      </a:prstGeom>
                      <a:noFill/>
                    </p:spPr>
                  </p:pic>
                </p:oleObj>
              </mc:Fallback>
            </mc:AlternateContent>
          </a:graphicData>
        </a:graphic>
      </p:graphicFrame>
      <p:sp>
        <p:nvSpPr>
          <p:cNvPr id="23" name="Rectangle 22"/>
          <p:cNvSpPr/>
          <p:nvPr>
            <p:custDataLst>
              <p:tags r:id="rId20"/>
            </p:custDataLst>
          </p:nvPr>
        </p:nvSpPr>
        <p:spPr>
          <a:xfrm>
            <a:off x="6482144" y="3885366"/>
            <a:ext cx="2194744" cy="584775"/>
          </a:xfrm>
          <a:prstGeom prst="rect">
            <a:avLst/>
          </a:prstGeom>
        </p:spPr>
        <p:txBody>
          <a:bodyPr wrap="square">
            <a:spAutoFit/>
          </a:bodyPr>
          <a:lstStyle/>
          <a:p>
            <a:pPr algn="ctr"/>
            <a:r>
              <a:rPr lang="fr-FR" sz="1600" b="1" dirty="0">
                <a:solidFill>
                  <a:prstClr val="black"/>
                </a:solidFill>
                <a:latin typeface="Times New Roman" panose="02020603050405020304" pitchFamily="18" charset="0"/>
                <a:ea typeface="Calibri" panose="020F0502020204030204" pitchFamily="34" charset="0"/>
              </a:rPr>
              <a:t>Accès durable aux biens de subsistance</a:t>
            </a:r>
            <a:endParaRPr lang="fr-FR" sz="1600" dirty="0">
              <a:solidFill>
                <a:prstClr val="black"/>
              </a:solidFill>
              <a:latin typeface="Times New Roman" panose="02020603050405020304" pitchFamily="18" charset="0"/>
              <a:ea typeface="Times New Roman" panose="02020603050405020304" pitchFamily="18" charset="0"/>
            </a:endParaRPr>
          </a:p>
        </p:txBody>
      </p:sp>
      <p:graphicFrame>
        <p:nvGraphicFramePr>
          <p:cNvPr id="24" name="Objet 23"/>
          <p:cNvGraphicFramePr>
            <a:graphicFrameLocks noChangeAspect="1"/>
          </p:cNvGraphicFramePr>
          <p:nvPr>
            <p:custDataLst>
              <p:tags r:id="rId21"/>
            </p:custDataLst>
            <p:extLst>
              <p:ext uri="{D42A27DB-BD31-4B8C-83A1-F6EECF244321}">
                <p14:modId xmlns:p14="http://schemas.microsoft.com/office/powerpoint/2010/main" val="1167531568"/>
              </p:ext>
            </p:extLst>
          </p:nvPr>
        </p:nvGraphicFramePr>
        <p:xfrm>
          <a:off x="3769083" y="1779863"/>
          <a:ext cx="1371600" cy="2286000"/>
        </p:xfrm>
        <a:graphic>
          <a:graphicData uri="http://schemas.openxmlformats.org/presentationml/2006/ole">
            <mc:AlternateContent xmlns:mc="http://schemas.openxmlformats.org/markup-compatibility/2006">
              <mc:Choice xmlns:v="urn:schemas-microsoft-com:vml" Requires="v">
                <p:oleObj spid="_x0000_s3118" name="Image bitmap" r:id="rId44" imgW="1371429" imgH="2247619" progId="Paint.Picture">
                  <p:embed/>
                </p:oleObj>
              </mc:Choice>
              <mc:Fallback>
                <p:oleObj name="Image bitmap" r:id="rId44" imgW="1371429" imgH="2247619" progId="Paint.Picture">
                  <p:embed/>
                  <p:pic>
                    <p:nvPicPr>
                      <p:cNvPr id="0" name=""/>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3769083" y="1779863"/>
                        <a:ext cx="1371600" cy="228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Zone de texte 2"/>
          <p:cNvSpPr txBox="1">
            <a:spLocks noChangeArrowheads="1"/>
          </p:cNvSpPr>
          <p:nvPr>
            <p:custDataLst>
              <p:tags r:id="rId22"/>
            </p:custDataLst>
          </p:nvPr>
        </p:nvSpPr>
        <p:spPr bwMode="auto">
          <a:xfrm flipV="1">
            <a:off x="3450617" y="1913483"/>
            <a:ext cx="563562" cy="2070100"/>
          </a:xfrm>
          <a:prstGeom prst="rect">
            <a:avLst/>
          </a:prstGeom>
          <a:noFill/>
          <a:ln w="9525">
            <a:noFill/>
            <a:miter lim="800000"/>
            <a:headEnd/>
            <a:tailEnd/>
          </a:ln>
        </p:spPr>
        <p:txBody>
          <a:bodyPr rot="0" vert="eaVert" wrap="square" lIns="91440" tIns="45720" rIns="91440" bIns="45720" anchor="t" anchorCtr="0">
            <a:noAutofit/>
          </a:bodyPr>
          <a:lstStyle/>
          <a:p>
            <a:pPr algn="ctr"/>
            <a:r>
              <a:rPr lang="en-US" sz="1200" b="1" dirty="0" err="1">
                <a:solidFill>
                  <a:srgbClr val="595959"/>
                </a:solidFill>
                <a:latin typeface="Times New Roman" panose="02020603050405020304" pitchFamily="18" charset="0"/>
                <a:ea typeface="Times New Roman" panose="02020603050405020304" pitchFamily="18" charset="0"/>
              </a:rPr>
              <a:t>Légende</a:t>
            </a:r>
            <a:r>
              <a:rPr lang="en-US" sz="1200" b="1" dirty="0">
                <a:solidFill>
                  <a:srgbClr val="595959"/>
                </a:solidFill>
                <a:latin typeface="Times New Roman" panose="02020603050405020304" pitchFamily="18" charset="0"/>
                <a:ea typeface="Times New Roman" panose="02020603050405020304" pitchFamily="18" charset="0"/>
              </a:rPr>
              <a:t> – </a:t>
            </a:r>
            <a:r>
              <a:rPr lang="en-US" sz="1200" b="1" dirty="0" err="1">
                <a:solidFill>
                  <a:srgbClr val="595959"/>
                </a:solidFill>
                <a:latin typeface="Times New Roman" panose="02020603050405020304" pitchFamily="18" charset="0"/>
                <a:ea typeface="Times New Roman" panose="02020603050405020304" pitchFamily="18" charset="0"/>
              </a:rPr>
              <a:t>Indice</a:t>
            </a:r>
            <a:r>
              <a:rPr lang="en-US" sz="1200" b="1" dirty="0">
                <a:solidFill>
                  <a:srgbClr val="595959"/>
                </a:solidFill>
                <a:latin typeface="Times New Roman" panose="02020603050405020304" pitchFamily="18" charset="0"/>
                <a:ea typeface="Times New Roman" panose="02020603050405020304" pitchFamily="18" charset="0"/>
              </a:rPr>
              <a:t> pour 100</a:t>
            </a:r>
            <a:endParaRPr lang="fr-FR" sz="1200" dirty="0">
              <a:solidFill>
                <a:prstClr val="black"/>
              </a:solidFill>
              <a:latin typeface="Times New Roman" panose="02020603050405020304" pitchFamily="18" charset="0"/>
              <a:ea typeface="Times New Roman" panose="02020603050405020304" pitchFamily="18" charset="0"/>
            </a:endParaRPr>
          </a:p>
        </p:txBody>
      </p:sp>
      <p:sp>
        <p:nvSpPr>
          <p:cNvPr id="26" name="Rectangle 25"/>
          <p:cNvSpPr/>
          <p:nvPr>
            <p:custDataLst>
              <p:tags r:id="rId23"/>
            </p:custDataLst>
          </p:nvPr>
        </p:nvSpPr>
        <p:spPr>
          <a:xfrm>
            <a:off x="1733980" y="3951648"/>
            <a:ext cx="1944327" cy="584775"/>
          </a:xfrm>
          <a:prstGeom prst="rect">
            <a:avLst/>
          </a:prstGeom>
        </p:spPr>
        <p:txBody>
          <a:bodyPr wrap="square">
            <a:spAutoFit/>
          </a:bodyPr>
          <a:lstStyle/>
          <a:p>
            <a:pPr algn="ctr"/>
            <a:r>
              <a:rPr lang="fr-FR" sz="1600" b="1" dirty="0">
                <a:solidFill>
                  <a:prstClr val="black"/>
                </a:solidFill>
                <a:latin typeface="Times New Roman" panose="02020603050405020304" pitchFamily="18" charset="0"/>
                <a:ea typeface="Calibri" panose="020F0502020204030204" pitchFamily="34" charset="0"/>
              </a:rPr>
              <a:t>Indice du temps et du rythme de vie</a:t>
            </a:r>
            <a:endParaRPr lang="fr-FR" sz="1600" dirty="0">
              <a:solidFill>
                <a:prstClr val="black"/>
              </a:solidFill>
              <a:latin typeface="Times New Roman" panose="02020603050405020304" pitchFamily="18" charset="0"/>
              <a:ea typeface="Times New Roman" panose="02020603050405020304" pitchFamily="18" charset="0"/>
            </a:endParaRPr>
          </a:p>
        </p:txBody>
      </p:sp>
      <p:sp>
        <p:nvSpPr>
          <p:cNvPr id="27" name="Rectangle 26"/>
          <p:cNvSpPr/>
          <p:nvPr>
            <p:custDataLst>
              <p:tags r:id="rId24"/>
            </p:custDataLst>
          </p:nvPr>
        </p:nvSpPr>
        <p:spPr>
          <a:xfrm>
            <a:off x="3588697" y="3946158"/>
            <a:ext cx="2959749" cy="584775"/>
          </a:xfrm>
          <a:prstGeom prst="rect">
            <a:avLst/>
          </a:prstGeom>
        </p:spPr>
        <p:txBody>
          <a:bodyPr wrap="square">
            <a:spAutoFit/>
          </a:bodyPr>
          <a:lstStyle/>
          <a:p>
            <a:pPr algn="ctr"/>
            <a:r>
              <a:rPr lang="fr-FR" sz="1600" b="1" dirty="0">
                <a:solidFill>
                  <a:prstClr val="black"/>
                </a:solidFill>
                <a:latin typeface="Times New Roman" panose="02020603050405020304" pitchFamily="18" charset="0"/>
                <a:ea typeface="Calibri" panose="020F0502020204030204" pitchFamily="34" charset="0"/>
              </a:rPr>
              <a:t>Indice d’accès et recours aux services publics</a:t>
            </a:r>
            <a:endParaRPr lang="fr-FR" sz="1600" dirty="0">
              <a:solidFill>
                <a:prstClr val="black"/>
              </a:solidFill>
              <a:latin typeface="Times New Roman" panose="02020603050405020304" pitchFamily="18" charset="0"/>
              <a:ea typeface="Times New Roman" panose="02020603050405020304" pitchFamily="18" charset="0"/>
            </a:endParaRPr>
          </a:p>
        </p:txBody>
      </p:sp>
      <p:sp>
        <p:nvSpPr>
          <p:cNvPr id="28" name="Rectangle 27"/>
          <p:cNvSpPr/>
          <p:nvPr>
            <p:custDataLst>
              <p:tags r:id="rId25"/>
            </p:custDataLst>
          </p:nvPr>
        </p:nvSpPr>
        <p:spPr>
          <a:xfrm>
            <a:off x="8027988" y="4635500"/>
            <a:ext cx="914400" cy="2222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endParaRPr>
          </a:p>
        </p:txBody>
      </p:sp>
    </p:spTree>
    <p:extLst>
      <p:ext uri="{BB962C8B-B14F-4D97-AF65-F5344CB8AC3E}">
        <p14:creationId xmlns:p14="http://schemas.microsoft.com/office/powerpoint/2010/main" val="1918589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1F53A040-04A8-44CE-A936-CD92AAF6BD14}" type="datetime1">
              <a:rPr lang="fr-FR" smtClean="0"/>
              <a:t>07/02/2020</a:t>
            </a:fld>
            <a:endParaRPr lang="en-US"/>
          </a:p>
        </p:txBody>
      </p:sp>
      <p:sp>
        <p:nvSpPr>
          <p:cNvPr id="4" name="Espace réservé du numéro de diapositive 3"/>
          <p:cNvSpPr>
            <a:spLocks noGrp="1"/>
          </p:cNvSpPr>
          <p:nvPr>
            <p:ph type="sldNum" sz="quarter" idx="12"/>
          </p:nvPr>
        </p:nvSpPr>
        <p:spPr/>
        <p:txBody>
          <a:bodyPr/>
          <a:lstStyle/>
          <a:p>
            <a:fld id="{81D5EA83-93EF-7C47-83E5-EC4E80D28D49}" type="slidenum">
              <a:rPr lang="en-US" smtClean="0"/>
              <a:t>18</a:t>
            </a:fld>
            <a:endParaRPr lang="en-US"/>
          </a:p>
        </p:txBody>
      </p:sp>
      <p:sp>
        <p:nvSpPr>
          <p:cNvPr id="5" name="Titre 4"/>
          <p:cNvSpPr>
            <a:spLocks noGrp="1"/>
          </p:cNvSpPr>
          <p:nvPr>
            <p:ph type="title"/>
          </p:nvPr>
        </p:nvSpPr>
        <p:spPr/>
        <p:txBody>
          <a:bodyPr/>
          <a:lstStyle/>
          <a:p>
            <a:r>
              <a:rPr lang="fr-FR" dirty="0" err="1" smtClean="0"/>
              <a:t>Buen-vivir</a:t>
            </a:r>
            <a:r>
              <a:rPr lang="fr-FR" dirty="0"/>
              <a:t> </a:t>
            </a:r>
            <a:r>
              <a:rPr lang="fr-FR" dirty="0" smtClean="0"/>
              <a:t>et BNB: ce que nous apprennent les expériences d’ailleurs</a:t>
            </a:r>
            <a:endParaRPr lang="fr-FR" dirty="0"/>
          </a:p>
        </p:txBody>
      </p:sp>
      <p:sp>
        <p:nvSpPr>
          <p:cNvPr id="8" name="Rectangle 7"/>
          <p:cNvSpPr/>
          <p:nvPr/>
        </p:nvSpPr>
        <p:spPr>
          <a:xfrm>
            <a:off x="292466" y="3281816"/>
            <a:ext cx="3919494" cy="2031325"/>
          </a:xfrm>
          <a:prstGeom prst="rect">
            <a:avLst/>
          </a:prstGeom>
        </p:spPr>
        <p:txBody>
          <a:bodyPr wrap="square">
            <a:spAutoFit/>
          </a:bodyPr>
          <a:lstStyle/>
          <a:p>
            <a:pPr algn="ctr"/>
            <a:r>
              <a:rPr lang="fr-CH" dirty="0"/>
              <a:t>Le Bien Vivre </a:t>
            </a:r>
            <a:r>
              <a:rPr lang="fr-CH" dirty="0" smtClean="0"/>
              <a:t>considère </a:t>
            </a:r>
            <a:r>
              <a:rPr lang="fr-CH" dirty="0"/>
              <a:t>l'humain, la nature et le cosmos comme faisant partie d'un </a:t>
            </a:r>
            <a:r>
              <a:rPr lang="fr-CH" b="1" dirty="0"/>
              <a:t>tout</a:t>
            </a:r>
            <a:r>
              <a:rPr lang="fr-CH" dirty="0"/>
              <a:t>. </a:t>
            </a:r>
            <a:endParaRPr lang="fr-CH" dirty="0" smtClean="0"/>
          </a:p>
          <a:p>
            <a:pPr algn="ctr"/>
            <a:r>
              <a:rPr lang="fr-CH" dirty="0" smtClean="0"/>
              <a:t>Le </a:t>
            </a:r>
            <a:r>
              <a:rPr lang="fr-CH" dirty="0"/>
              <a:t>Bien Vivre consiste à trouver l'</a:t>
            </a:r>
            <a:r>
              <a:rPr lang="fr-CH" b="1" dirty="0"/>
              <a:t>équilibre</a:t>
            </a:r>
            <a:r>
              <a:rPr lang="fr-CH" dirty="0"/>
              <a:t> entre toutes les composantes de ce système interdépendant. </a:t>
            </a:r>
            <a:endParaRPr lang="fr-CH" dirty="0" smtClean="0"/>
          </a:p>
          <a:p>
            <a:pPr algn="ctr"/>
            <a:r>
              <a:rPr lang="fr-CH" dirty="0" smtClean="0"/>
              <a:t>«Pablo Solon»</a:t>
            </a:r>
            <a:endParaRPr lang="fr-FR" dirty="0"/>
          </a:p>
        </p:txBody>
      </p:sp>
      <p:pic>
        <p:nvPicPr>
          <p:cNvPr id="9" name="Picture 97" descr="C:\Users\dalban-pilon_m.METRO\Desktop\1x\Fichier 20carte.e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1531014"/>
            <a:ext cx="1664151" cy="1532035"/>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e 9"/>
          <p:cNvGrpSpPr>
            <a:grpSpLocks noChangeAspect="1"/>
          </p:cNvGrpSpPr>
          <p:nvPr/>
        </p:nvGrpSpPr>
        <p:grpSpPr>
          <a:xfrm>
            <a:off x="1182482" y="1590668"/>
            <a:ext cx="1403176" cy="1412728"/>
            <a:chOff x="703262" y="4683614"/>
            <a:chExt cx="700088" cy="704850"/>
          </a:xfrm>
        </p:grpSpPr>
        <p:sp>
          <p:nvSpPr>
            <p:cNvPr id="11" name="Freeform 121"/>
            <p:cNvSpPr>
              <a:spLocks/>
            </p:cNvSpPr>
            <p:nvPr/>
          </p:nvSpPr>
          <p:spPr bwMode="auto">
            <a:xfrm>
              <a:off x="893762" y="4683614"/>
              <a:ext cx="315913" cy="704850"/>
            </a:xfrm>
            <a:custGeom>
              <a:avLst/>
              <a:gdLst>
                <a:gd name="T0" fmla="*/ 15 w 225"/>
                <a:gd name="T1" fmla="*/ 378 h 502"/>
                <a:gd name="T2" fmla="*/ 0 w 225"/>
                <a:gd name="T3" fmla="*/ 251 h 502"/>
                <a:gd name="T4" fmla="*/ 113 w 225"/>
                <a:gd name="T5" fmla="*/ 0 h 502"/>
                <a:gd name="T6" fmla="*/ 225 w 225"/>
                <a:gd name="T7" fmla="*/ 251 h 502"/>
                <a:gd name="T8" fmla="*/ 113 w 225"/>
                <a:gd name="T9" fmla="*/ 502 h 502"/>
                <a:gd name="T10" fmla="*/ 77 w 225"/>
                <a:gd name="T11" fmla="*/ 489 h 502"/>
              </a:gdLst>
              <a:ahLst/>
              <a:cxnLst>
                <a:cxn ang="0">
                  <a:pos x="T0" y="T1"/>
                </a:cxn>
                <a:cxn ang="0">
                  <a:pos x="T2" y="T3"/>
                </a:cxn>
                <a:cxn ang="0">
                  <a:pos x="T4" y="T5"/>
                </a:cxn>
                <a:cxn ang="0">
                  <a:pos x="T6" y="T7"/>
                </a:cxn>
                <a:cxn ang="0">
                  <a:pos x="T8" y="T9"/>
                </a:cxn>
                <a:cxn ang="0">
                  <a:pos x="T10" y="T11"/>
                </a:cxn>
              </a:cxnLst>
              <a:rect l="0" t="0" r="r" b="b"/>
              <a:pathLst>
                <a:path w="225" h="502">
                  <a:moveTo>
                    <a:pt x="15" y="378"/>
                  </a:moveTo>
                  <a:cubicBezTo>
                    <a:pt x="5" y="341"/>
                    <a:pt x="0" y="297"/>
                    <a:pt x="0" y="251"/>
                  </a:cubicBezTo>
                  <a:cubicBezTo>
                    <a:pt x="0" y="112"/>
                    <a:pt x="50" y="0"/>
                    <a:pt x="113" y="0"/>
                  </a:cubicBezTo>
                  <a:cubicBezTo>
                    <a:pt x="175" y="0"/>
                    <a:pt x="225" y="112"/>
                    <a:pt x="225" y="251"/>
                  </a:cubicBezTo>
                  <a:cubicBezTo>
                    <a:pt x="225" y="390"/>
                    <a:pt x="175" y="502"/>
                    <a:pt x="113" y="502"/>
                  </a:cubicBezTo>
                  <a:cubicBezTo>
                    <a:pt x="100" y="502"/>
                    <a:pt x="88" y="497"/>
                    <a:pt x="77" y="489"/>
                  </a:cubicBezTo>
                </a:path>
              </a:pathLst>
            </a:custGeom>
            <a:noFill/>
            <a:ln w="11"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Freeform 122"/>
            <p:cNvSpPr>
              <a:spLocks/>
            </p:cNvSpPr>
            <p:nvPr/>
          </p:nvSpPr>
          <p:spPr bwMode="auto">
            <a:xfrm>
              <a:off x="928687" y="4818551"/>
              <a:ext cx="69850" cy="19050"/>
            </a:xfrm>
            <a:custGeom>
              <a:avLst/>
              <a:gdLst>
                <a:gd name="T0" fmla="*/ 0 w 50"/>
                <a:gd name="T1" fmla="*/ 0 h 13"/>
                <a:gd name="T2" fmla="*/ 50 w 50"/>
                <a:gd name="T3" fmla="*/ 13 h 13"/>
              </a:gdLst>
              <a:ahLst/>
              <a:cxnLst>
                <a:cxn ang="0">
                  <a:pos x="T0" y="T1"/>
                </a:cxn>
                <a:cxn ang="0">
                  <a:pos x="T2" y="T3"/>
                </a:cxn>
              </a:cxnLst>
              <a:rect l="0" t="0" r="r" b="b"/>
              <a:pathLst>
                <a:path w="50" h="13">
                  <a:moveTo>
                    <a:pt x="0" y="0"/>
                  </a:moveTo>
                  <a:cubicBezTo>
                    <a:pt x="16" y="3"/>
                    <a:pt x="33" y="7"/>
                    <a:pt x="50" y="13"/>
                  </a:cubicBezTo>
                </a:path>
              </a:pathLst>
            </a:custGeom>
            <a:noFill/>
            <a:ln w="11"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Freeform 123"/>
            <p:cNvSpPr>
              <a:spLocks/>
            </p:cNvSpPr>
            <p:nvPr/>
          </p:nvSpPr>
          <p:spPr bwMode="auto">
            <a:xfrm>
              <a:off x="1177925" y="4802676"/>
              <a:ext cx="179388" cy="57150"/>
            </a:xfrm>
            <a:custGeom>
              <a:avLst/>
              <a:gdLst>
                <a:gd name="T0" fmla="*/ 128 w 128"/>
                <a:gd name="T1" fmla="*/ 41 h 41"/>
                <a:gd name="T2" fmla="*/ 0 w 128"/>
                <a:gd name="T3" fmla="*/ 12 h 41"/>
              </a:gdLst>
              <a:ahLst/>
              <a:cxnLst>
                <a:cxn ang="0">
                  <a:pos x="T0" y="T1"/>
                </a:cxn>
                <a:cxn ang="0">
                  <a:pos x="T2" y="T3"/>
                </a:cxn>
              </a:cxnLst>
              <a:rect l="0" t="0" r="r" b="b"/>
              <a:pathLst>
                <a:path w="128" h="41">
                  <a:moveTo>
                    <a:pt x="128" y="41"/>
                  </a:moveTo>
                  <a:cubicBezTo>
                    <a:pt x="110" y="9"/>
                    <a:pt x="61" y="0"/>
                    <a:pt x="0" y="12"/>
                  </a:cubicBezTo>
                </a:path>
              </a:pathLst>
            </a:custGeom>
            <a:noFill/>
            <a:ln w="11"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 name="Freeform 124"/>
            <p:cNvSpPr>
              <a:spLocks/>
            </p:cNvSpPr>
            <p:nvPr/>
          </p:nvSpPr>
          <p:spPr bwMode="auto">
            <a:xfrm>
              <a:off x="1052512" y="5123351"/>
              <a:ext cx="153988" cy="88900"/>
            </a:xfrm>
            <a:custGeom>
              <a:avLst/>
              <a:gdLst>
                <a:gd name="T0" fmla="*/ 0 w 109"/>
                <a:gd name="T1" fmla="*/ 63 h 63"/>
                <a:gd name="T2" fmla="*/ 37 w 109"/>
                <a:gd name="T3" fmla="*/ 45 h 63"/>
                <a:gd name="T4" fmla="*/ 56 w 109"/>
                <a:gd name="T5" fmla="*/ 35 h 63"/>
                <a:gd name="T6" fmla="*/ 109 w 109"/>
                <a:gd name="T7" fmla="*/ 0 h 63"/>
              </a:gdLst>
              <a:ahLst/>
              <a:cxnLst>
                <a:cxn ang="0">
                  <a:pos x="T0" y="T1"/>
                </a:cxn>
                <a:cxn ang="0">
                  <a:pos x="T2" y="T3"/>
                </a:cxn>
                <a:cxn ang="0">
                  <a:pos x="T4" y="T5"/>
                </a:cxn>
                <a:cxn ang="0">
                  <a:pos x="T6" y="T7"/>
                </a:cxn>
              </a:cxnLst>
              <a:rect l="0" t="0" r="r" b="b"/>
              <a:pathLst>
                <a:path w="109" h="63">
                  <a:moveTo>
                    <a:pt x="0" y="63"/>
                  </a:moveTo>
                  <a:cubicBezTo>
                    <a:pt x="12" y="58"/>
                    <a:pt x="24" y="52"/>
                    <a:pt x="37" y="45"/>
                  </a:cubicBezTo>
                  <a:cubicBezTo>
                    <a:pt x="43" y="42"/>
                    <a:pt x="50" y="38"/>
                    <a:pt x="56" y="35"/>
                  </a:cubicBezTo>
                  <a:cubicBezTo>
                    <a:pt x="75" y="24"/>
                    <a:pt x="92" y="12"/>
                    <a:pt x="109" y="0"/>
                  </a:cubicBezTo>
                </a:path>
              </a:pathLst>
            </a:custGeom>
            <a:noFill/>
            <a:ln w="11"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 name="Freeform 125"/>
            <p:cNvSpPr>
              <a:spLocks/>
            </p:cNvSpPr>
            <p:nvPr/>
          </p:nvSpPr>
          <p:spPr bwMode="auto">
            <a:xfrm>
              <a:off x="711200" y="4947139"/>
              <a:ext cx="187325" cy="311150"/>
            </a:xfrm>
            <a:custGeom>
              <a:avLst/>
              <a:gdLst>
                <a:gd name="T0" fmla="*/ 94 w 134"/>
                <a:gd name="T1" fmla="*/ 222 h 222"/>
                <a:gd name="T2" fmla="*/ 26 w 134"/>
                <a:gd name="T3" fmla="*/ 189 h 222"/>
                <a:gd name="T4" fmla="*/ 134 w 134"/>
                <a:gd name="T5" fmla="*/ 0 h 222"/>
              </a:gdLst>
              <a:ahLst/>
              <a:cxnLst>
                <a:cxn ang="0">
                  <a:pos x="T0" y="T1"/>
                </a:cxn>
                <a:cxn ang="0">
                  <a:pos x="T2" y="T3"/>
                </a:cxn>
                <a:cxn ang="0">
                  <a:pos x="T4" y="T5"/>
                </a:cxn>
              </a:cxnLst>
              <a:rect l="0" t="0" r="r" b="b"/>
              <a:pathLst>
                <a:path w="134" h="222">
                  <a:moveTo>
                    <a:pt x="94" y="222"/>
                  </a:moveTo>
                  <a:cubicBezTo>
                    <a:pt x="62" y="220"/>
                    <a:pt x="38" y="209"/>
                    <a:pt x="26" y="189"/>
                  </a:cubicBezTo>
                  <a:cubicBezTo>
                    <a:pt x="0" y="143"/>
                    <a:pt x="47" y="65"/>
                    <a:pt x="134" y="0"/>
                  </a:cubicBezTo>
                </a:path>
              </a:pathLst>
            </a:custGeom>
            <a:noFill/>
            <a:ln w="11"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 name="Oval 126"/>
            <p:cNvSpPr>
              <a:spLocks noChangeArrowheads="1"/>
            </p:cNvSpPr>
            <p:nvPr/>
          </p:nvSpPr>
          <p:spPr bwMode="auto">
            <a:xfrm>
              <a:off x="1300162" y="4901101"/>
              <a:ext cx="103188" cy="101600"/>
            </a:xfrm>
            <a:prstGeom prst="ellipse">
              <a:avLst/>
            </a:prstGeom>
            <a:noFill/>
            <a:ln w="11"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 name="Oval 127"/>
            <p:cNvSpPr>
              <a:spLocks noChangeArrowheads="1"/>
            </p:cNvSpPr>
            <p:nvPr/>
          </p:nvSpPr>
          <p:spPr bwMode="auto">
            <a:xfrm>
              <a:off x="776287" y="4764576"/>
              <a:ext cx="103188" cy="101600"/>
            </a:xfrm>
            <a:prstGeom prst="ellipse">
              <a:avLst/>
            </a:prstGeom>
            <a:noFill/>
            <a:ln w="11"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 name="Oval 128"/>
            <p:cNvSpPr>
              <a:spLocks noChangeArrowheads="1"/>
            </p:cNvSpPr>
            <p:nvPr/>
          </p:nvSpPr>
          <p:spPr bwMode="auto">
            <a:xfrm>
              <a:off x="820737" y="4809026"/>
              <a:ext cx="12700" cy="12700"/>
            </a:xfrm>
            <a:prstGeom prst="ellipse">
              <a:avLst/>
            </a:prstGeom>
            <a:noFill/>
            <a:ln w="11"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 name="Oval 129"/>
            <p:cNvSpPr>
              <a:spLocks noChangeArrowheads="1"/>
            </p:cNvSpPr>
            <p:nvPr/>
          </p:nvSpPr>
          <p:spPr bwMode="auto">
            <a:xfrm>
              <a:off x="1344612" y="4945551"/>
              <a:ext cx="12700" cy="12700"/>
            </a:xfrm>
            <a:prstGeom prst="ellipse">
              <a:avLst/>
            </a:prstGeom>
            <a:noFill/>
            <a:ln w="11"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 name="Oval 130"/>
            <p:cNvSpPr>
              <a:spLocks noChangeArrowheads="1"/>
            </p:cNvSpPr>
            <p:nvPr/>
          </p:nvSpPr>
          <p:spPr bwMode="auto">
            <a:xfrm>
              <a:off x="939800" y="5293214"/>
              <a:ext cx="12700" cy="12700"/>
            </a:xfrm>
            <a:prstGeom prst="ellipse">
              <a:avLst/>
            </a:prstGeom>
            <a:noFill/>
            <a:ln w="11"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 name="Oval 131"/>
            <p:cNvSpPr>
              <a:spLocks noChangeArrowheads="1"/>
            </p:cNvSpPr>
            <p:nvPr/>
          </p:nvSpPr>
          <p:spPr bwMode="auto">
            <a:xfrm>
              <a:off x="893762" y="5248764"/>
              <a:ext cx="103188" cy="103188"/>
            </a:xfrm>
            <a:prstGeom prst="ellipse">
              <a:avLst/>
            </a:prstGeom>
            <a:noFill/>
            <a:ln w="11"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 name="Freeform 132"/>
            <p:cNvSpPr>
              <a:spLocks/>
            </p:cNvSpPr>
            <p:nvPr/>
          </p:nvSpPr>
          <p:spPr bwMode="auto">
            <a:xfrm>
              <a:off x="703262" y="4859826"/>
              <a:ext cx="698500" cy="409575"/>
            </a:xfrm>
            <a:custGeom>
              <a:avLst/>
              <a:gdLst>
                <a:gd name="T0" fmla="*/ 176 w 497"/>
                <a:gd name="T1" fmla="*/ 41 h 291"/>
                <a:gd name="T2" fmla="*/ 254 w 497"/>
                <a:gd name="T3" fmla="*/ 1 h 291"/>
                <a:gd name="T4" fmla="*/ 305 w 497"/>
                <a:gd name="T5" fmla="*/ 27 h 291"/>
                <a:gd name="T6" fmla="*/ 466 w 497"/>
                <a:gd name="T7" fmla="*/ 251 h 291"/>
                <a:gd name="T8" fmla="*/ 338 w 497"/>
                <a:gd name="T9" fmla="*/ 279 h 291"/>
                <a:gd name="T10" fmla="*/ 192 w 497"/>
                <a:gd name="T11" fmla="*/ 223 h 291"/>
                <a:gd name="T12" fmla="*/ 31 w 497"/>
                <a:gd name="T13" fmla="*/ 0 h 291"/>
              </a:gdLst>
              <a:ahLst/>
              <a:cxnLst>
                <a:cxn ang="0">
                  <a:pos x="T0" y="T1"/>
                </a:cxn>
                <a:cxn ang="0">
                  <a:pos x="T2" y="T3"/>
                </a:cxn>
                <a:cxn ang="0">
                  <a:pos x="T4" y="T5"/>
                </a:cxn>
                <a:cxn ang="0">
                  <a:pos x="T6" y="T7"/>
                </a:cxn>
                <a:cxn ang="0">
                  <a:pos x="T8" y="T9"/>
                </a:cxn>
                <a:cxn ang="0">
                  <a:pos x="T10" y="T11"/>
                </a:cxn>
                <a:cxn ang="0">
                  <a:pos x="T12" y="T13"/>
                </a:cxn>
              </a:cxnLst>
              <a:rect l="0" t="0" r="r" b="b"/>
              <a:pathLst>
                <a:path w="497" h="291">
                  <a:moveTo>
                    <a:pt x="176" y="41"/>
                  </a:moveTo>
                  <a:cubicBezTo>
                    <a:pt x="204" y="24"/>
                    <a:pt x="254" y="1"/>
                    <a:pt x="254" y="1"/>
                  </a:cubicBezTo>
                  <a:cubicBezTo>
                    <a:pt x="271" y="9"/>
                    <a:pt x="288" y="18"/>
                    <a:pt x="305" y="27"/>
                  </a:cubicBezTo>
                  <a:cubicBezTo>
                    <a:pt x="425" y="97"/>
                    <a:pt x="497" y="197"/>
                    <a:pt x="466" y="251"/>
                  </a:cubicBezTo>
                  <a:cubicBezTo>
                    <a:pt x="448" y="282"/>
                    <a:pt x="399" y="291"/>
                    <a:pt x="338" y="279"/>
                  </a:cubicBezTo>
                  <a:cubicBezTo>
                    <a:pt x="293" y="271"/>
                    <a:pt x="242" y="252"/>
                    <a:pt x="192" y="223"/>
                  </a:cubicBezTo>
                  <a:cubicBezTo>
                    <a:pt x="72" y="154"/>
                    <a:pt x="0" y="54"/>
                    <a:pt x="31" y="0"/>
                  </a:cubicBezTo>
                </a:path>
              </a:pathLst>
            </a:custGeom>
            <a:noFill/>
            <a:ln w="11" cap="rnd">
              <a:solidFill>
                <a:srgbClr val="3441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23" name="Rectangle 22"/>
          <p:cNvSpPr/>
          <p:nvPr/>
        </p:nvSpPr>
        <p:spPr>
          <a:xfrm>
            <a:off x="4730204" y="3187214"/>
            <a:ext cx="4320480" cy="1754326"/>
          </a:xfrm>
          <a:prstGeom prst="rect">
            <a:avLst/>
          </a:prstGeom>
        </p:spPr>
        <p:txBody>
          <a:bodyPr wrap="square">
            <a:spAutoFit/>
          </a:bodyPr>
          <a:lstStyle/>
          <a:p>
            <a:r>
              <a:rPr lang="fr-CH" dirty="0" smtClean="0"/>
              <a:t>Les </a:t>
            </a:r>
            <a:r>
              <a:rPr lang="fr-CH" b="1" dirty="0" smtClean="0"/>
              <a:t>seuils de soutenabilité </a:t>
            </a:r>
            <a:r>
              <a:rPr lang="fr-CH" dirty="0" smtClean="0"/>
              <a:t>du Bhoutan</a:t>
            </a:r>
          </a:p>
          <a:p>
            <a:r>
              <a:rPr lang="fr-CH" i="1" dirty="0" smtClean="0"/>
              <a:t>«</a:t>
            </a:r>
            <a:r>
              <a:rPr lang="fr-CH" i="1" dirty="0"/>
              <a:t> How </a:t>
            </a:r>
            <a:r>
              <a:rPr lang="fr-CH" i="1" dirty="0" err="1"/>
              <a:t>much</a:t>
            </a:r>
            <a:r>
              <a:rPr lang="fr-CH" i="1" dirty="0"/>
              <a:t> </a:t>
            </a:r>
            <a:r>
              <a:rPr lang="fr-CH" i="1" dirty="0" err="1"/>
              <a:t>is</a:t>
            </a:r>
            <a:r>
              <a:rPr lang="fr-CH" i="1" dirty="0"/>
              <a:t> </a:t>
            </a:r>
            <a:r>
              <a:rPr lang="fr-CH" i="1" dirty="0" err="1"/>
              <a:t>enough</a:t>
            </a:r>
            <a:r>
              <a:rPr lang="fr-CH" i="1" dirty="0"/>
              <a:t> ? Qu'est-ce qui est assez ? </a:t>
            </a:r>
            <a:r>
              <a:rPr lang="fr-CH" i="1" dirty="0" smtClean="0"/>
              <a:t>» </a:t>
            </a:r>
            <a:endParaRPr lang="fr-CH" dirty="0"/>
          </a:p>
          <a:p>
            <a:r>
              <a:rPr lang="fr-CH" dirty="0" smtClean="0">
                <a:sym typeface="Wingdings" panose="05000000000000000000" pitchFamily="2" charset="2"/>
              </a:rPr>
              <a:t> </a:t>
            </a:r>
            <a:r>
              <a:rPr lang="fr-CH" dirty="0" smtClean="0"/>
              <a:t>Définir </a:t>
            </a:r>
            <a:r>
              <a:rPr lang="fr-CH" dirty="0"/>
              <a:t>collectivement ce qui est juste au regard du bien vivre et ce qui permet à chacun et chacune de vivre dignement. </a:t>
            </a:r>
            <a:endParaRPr lang="fr-FR" dirty="0"/>
          </a:p>
        </p:txBody>
      </p:sp>
      <p:pic>
        <p:nvPicPr>
          <p:cNvPr id="24" name="Espace réservé du contenu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51408" y="5126285"/>
            <a:ext cx="3401792" cy="1731715"/>
          </a:xfrm>
        </p:spPr>
      </p:pic>
    </p:spTree>
    <p:extLst>
      <p:ext uri="{BB962C8B-B14F-4D97-AF65-F5344CB8AC3E}">
        <p14:creationId xmlns:p14="http://schemas.microsoft.com/office/powerpoint/2010/main" val="41066606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r>
              <a:rPr lang="fr-FR" dirty="0" smtClean="0"/>
              <a:t>Annexe</a:t>
            </a:r>
            <a:endParaRPr lang="fr-FR" dirty="0"/>
          </a:p>
        </p:txBody>
      </p:sp>
      <p:sp>
        <p:nvSpPr>
          <p:cNvPr id="10" name="Espace réservé du texte 9"/>
          <p:cNvSpPr>
            <a:spLocks noGrp="1"/>
          </p:cNvSpPr>
          <p:nvPr>
            <p:ph type="body" idx="1"/>
          </p:nvPr>
        </p:nvSpPr>
        <p:spPr/>
        <p:txBody>
          <a:bodyPr/>
          <a:lstStyle/>
          <a:p>
            <a:endParaRPr lang="fr-FR"/>
          </a:p>
        </p:txBody>
      </p:sp>
      <p:sp>
        <p:nvSpPr>
          <p:cNvPr id="11" name="Espace réservé du texte 10"/>
          <p:cNvSpPr>
            <a:spLocks noGrp="1"/>
          </p:cNvSpPr>
          <p:nvPr>
            <p:ph type="body" sz="quarter" idx="10"/>
          </p:nvPr>
        </p:nvSpPr>
        <p:spPr/>
        <p:txBody>
          <a:bodyPr/>
          <a:lstStyle/>
          <a:p>
            <a:endParaRPr lang="fr-FR" dirty="0"/>
          </a:p>
        </p:txBody>
      </p:sp>
      <p:sp>
        <p:nvSpPr>
          <p:cNvPr id="2" name="Espace réservé de la date 1"/>
          <p:cNvSpPr>
            <a:spLocks noGrp="1"/>
          </p:cNvSpPr>
          <p:nvPr>
            <p:ph type="dt" sz="half" idx="4294967295"/>
          </p:nvPr>
        </p:nvSpPr>
        <p:spPr>
          <a:xfrm>
            <a:off x="0" y="6356350"/>
            <a:ext cx="2133600" cy="365125"/>
          </a:xfrm>
        </p:spPr>
        <p:txBody>
          <a:bodyPr/>
          <a:lstStyle/>
          <a:p>
            <a:pPr>
              <a:defRPr/>
            </a:pPr>
            <a:fld id="{7354EFBA-DCDC-48B3-849C-59D67CFC6076}" type="datetime1">
              <a:rPr lang="fr-FR" sz="1200" smtClean="0"/>
              <a:t>07/02/2020</a:t>
            </a:fld>
            <a:endParaRPr lang="fr-FR" sz="1200" dirty="0"/>
          </a:p>
        </p:txBody>
      </p:sp>
    </p:spTree>
    <p:extLst>
      <p:ext uri="{BB962C8B-B14F-4D97-AF65-F5344CB8AC3E}">
        <p14:creationId xmlns:p14="http://schemas.microsoft.com/office/powerpoint/2010/main" val="3199292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cap="none" dirty="0" smtClean="0"/>
              <a:t>Pourquoi s’intéresser aux indicateurs de bien-vivre? </a:t>
            </a:r>
            <a:endParaRPr lang="fr-FR" b="1" cap="none" dirty="0"/>
          </a:p>
        </p:txBody>
      </p:sp>
      <p:sp>
        <p:nvSpPr>
          <p:cNvPr id="3" name="Espace réservé du contenu 2"/>
          <p:cNvSpPr>
            <a:spLocks noGrp="1"/>
          </p:cNvSpPr>
          <p:nvPr>
            <p:ph idx="1"/>
          </p:nvPr>
        </p:nvSpPr>
        <p:spPr>
          <a:xfrm>
            <a:off x="611560" y="1700808"/>
            <a:ext cx="8424936" cy="4703960"/>
          </a:xfrm>
        </p:spPr>
        <p:txBody>
          <a:bodyPr>
            <a:normAutofit fontScale="85000" lnSpcReduction="10000"/>
          </a:bodyPr>
          <a:lstStyle/>
          <a:p>
            <a:r>
              <a:rPr lang="fr-FR" dirty="0" smtClean="0"/>
              <a:t>Critique des indicateurs « classiques » de croissance, tels le PIB, qui ne comptent que ce qui se comptabilise (€)</a:t>
            </a:r>
          </a:p>
          <a:p>
            <a:r>
              <a:rPr lang="fr-FR" dirty="0" smtClean="0"/>
              <a:t>Angles morts de l’observation: </a:t>
            </a:r>
          </a:p>
          <a:p>
            <a:pPr lvl="1"/>
            <a:r>
              <a:rPr lang="fr-FR" dirty="0" smtClean="0"/>
              <a:t>Observation sociale « à charge »</a:t>
            </a:r>
          </a:p>
          <a:p>
            <a:pPr lvl="1"/>
            <a:r>
              <a:rPr lang="fr-FR" dirty="0" smtClean="0"/>
              <a:t>On ne compte pas « ce qui compte » pour les gens </a:t>
            </a:r>
          </a:p>
          <a:p>
            <a:r>
              <a:rPr lang="fr-FR" dirty="0" smtClean="0"/>
              <a:t>Nécessité de compléter le tableau de bord    </a:t>
            </a:r>
          </a:p>
          <a:p>
            <a:pPr marL="53100" indent="0">
              <a:buNone/>
            </a:pPr>
            <a:r>
              <a:rPr lang="fr-FR" dirty="0" smtClean="0">
                <a:sym typeface="Wingdings" pitchFamily="2" charset="2"/>
              </a:rPr>
              <a:t></a:t>
            </a:r>
            <a:r>
              <a:rPr lang="fr-FR" dirty="0" smtClean="0"/>
              <a:t>ce qui est hors radar n’est pas pris en compte</a:t>
            </a:r>
          </a:p>
          <a:p>
            <a:r>
              <a:rPr lang="fr-FR" dirty="0" smtClean="0"/>
              <a:t>Un mouvement international de fond, une large adhésion aux principes mais une difficulté à les rendre opérationnels</a:t>
            </a:r>
          </a:p>
          <a:p>
            <a:r>
              <a:rPr lang="fr-FR" u="sng" dirty="0">
                <a:hlinkClick r:id="rId3"/>
              </a:rPr>
              <a:t>http://bienetre.lametro.fr/</a:t>
            </a:r>
            <a:endParaRPr lang="fr-FR" dirty="0"/>
          </a:p>
        </p:txBody>
      </p:sp>
    </p:spTree>
    <p:extLst>
      <p:ext uri="{BB962C8B-B14F-4D97-AF65-F5344CB8AC3E}">
        <p14:creationId xmlns:p14="http://schemas.microsoft.com/office/powerpoint/2010/main" val="6913191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custDataLst>
              <p:tags r:id="rId1"/>
            </p:custDataLst>
          </p:nvPr>
        </p:nvSpPr>
        <p:spPr/>
        <p:txBody>
          <a:bodyPr/>
          <a:lstStyle/>
          <a:p>
            <a:r>
              <a:rPr lang="fr-FR" cap="small" dirty="0" smtClean="0"/>
              <a:t>Pré-sélection des indicateurs</a:t>
            </a:r>
            <a:endParaRPr lang="fr-FR" cap="small" dirty="0"/>
          </a:p>
        </p:txBody>
      </p:sp>
      <p:sp>
        <p:nvSpPr>
          <p:cNvPr id="41" name="Forme libre 40"/>
          <p:cNvSpPr/>
          <p:nvPr>
            <p:custDataLst>
              <p:tags r:id="rId2"/>
            </p:custDataLst>
          </p:nvPr>
        </p:nvSpPr>
        <p:spPr>
          <a:xfrm>
            <a:off x="8088591" y="4720218"/>
            <a:ext cx="3033584" cy="799336"/>
          </a:xfrm>
          <a:custGeom>
            <a:avLst/>
            <a:gdLst>
              <a:gd name="connsiteX0" fmla="*/ 0 w 3033584"/>
              <a:gd name="connsiteY0" fmla="*/ 0 h 799336"/>
              <a:gd name="connsiteX1" fmla="*/ 3033584 w 3033584"/>
              <a:gd name="connsiteY1" fmla="*/ 0 h 799336"/>
              <a:gd name="connsiteX2" fmla="*/ 3033584 w 3033584"/>
              <a:gd name="connsiteY2" fmla="*/ 799336 h 799336"/>
              <a:gd name="connsiteX3" fmla="*/ 0 w 3033584"/>
              <a:gd name="connsiteY3" fmla="*/ 799336 h 799336"/>
              <a:gd name="connsiteX4" fmla="*/ 0 w 3033584"/>
              <a:gd name="connsiteY4" fmla="*/ 0 h 79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3584" h="799336">
                <a:moveTo>
                  <a:pt x="0" y="0"/>
                </a:moveTo>
                <a:lnTo>
                  <a:pt x="3033584" y="0"/>
                </a:lnTo>
                <a:lnTo>
                  <a:pt x="3033584" y="799336"/>
                </a:lnTo>
                <a:lnTo>
                  <a:pt x="0" y="7993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4780" tIns="144780" rIns="144780" bIns="144780" numCol="1" spcCol="1270" anchor="ctr" anchorCtr="0">
            <a:noAutofit/>
          </a:bodyPr>
          <a:lstStyle/>
          <a:p>
            <a:pPr algn="ctr" defTabSz="1689100">
              <a:lnSpc>
                <a:spcPct val="90000"/>
              </a:lnSpc>
              <a:spcBef>
                <a:spcPct val="0"/>
              </a:spcBef>
              <a:spcAft>
                <a:spcPct val="35000"/>
              </a:spcAft>
            </a:pPr>
            <a:endParaRPr lang="fr-FR" sz="1400" dirty="0">
              <a:solidFill>
                <a:prstClr val="black">
                  <a:hueOff val="0"/>
                  <a:satOff val="0"/>
                  <a:lumOff val="0"/>
                  <a:alphaOff val="0"/>
                </a:prstClr>
              </a:solidFill>
            </a:endParaRPr>
          </a:p>
        </p:txBody>
      </p:sp>
      <p:graphicFrame>
        <p:nvGraphicFramePr>
          <p:cNvPr id="6" name="Tableau 5"/>
          <p:cNvGraphicFramePr>
            <a:graphicFrameLocks noGrp="1"/>
          </p:cNvGraphicFramePr>
          <p:nvPr>
            <p:custDataLst>
              <p:tags r:id="rId3"/>
            </p:custDataLst>
            <p:extLst>
              <p:ext uri="{D42A27DB-BD31-4B8C-83A1-F6EECF244321}">
                <p14:modId xmlns:p14="http://schemas.microsoft.com/office/powerpoint/2010/main" val="3355525203"/>
              </p:ext>
            </p:extLst>
          </p:nvPr>
        </p:nvGraphicFramePr>
        <p:xfrm>
          <a:off x="0" y="-7"/>
          <a:ext cx="9108504" cy="7935904"/>
        </p:xfrm>
        <a:graphic>
          <a:graphicData uri="http://schemas.openxmlformats.org/drawingml/2006/table">
            <a:tbl>
              <a:tblPr firstRow="1" firstCol="1" bandRow="1">
                <a:tableStyleId>{5C22544A-7EE6-4342-B048-85BDC9FD1C3A}</a:tableStyleId>
              </a:tblPr>
              <a:tblGrid>
                <a:gridCol w="2158785"/>
                <a:gridCol w="6949719"/>
              </a:tblGrid>
              <a:tr h="529264">
                <a:tc>
                  <a:txBody>
                    <a:bodyPr/>
                    <a:lstStyle/>
                    <a:p>
                      <a:pPr algn="just">
                        <a:lnSpc>
                          <a:spcPct val="150000"/>
                        </a:lnSpc>
                      </a:pPr>
                      <a:endParaRPr lang="fr-FR" sz="1200" dirty="0">
                        <a:solidFill>
                          <a:schemeClr val="tx1"/>
                        </a:solidFill>
                        <a:effectLst/>
                        <a:latin typeface="Calibri" panose="020F0502020204030204" pitchFamily="34" charset="0"/>
                      </a:endParaRPr>
                    </a:p>
                  </a:txBody>
                  <a:tcPr marL="19706" marR="19706" marT="0" marB="0" anchor="b"/>
                </a:tc>
                <a:tc>
                  <a:txBody>
                    <a:bodyPr/>
                    <a:lstStyle/>
                    <a:p>
                      <a:pPr algn="ctr">
                        <a:lnSpc>
                          <a:spcPct val="150000"/>
                        </a:lnSpc>
                        <a:spcAft>
                          <a:spcPts val="0"/>
                        </a:spcAft>
                      </a:pPr>
                      <a:r>
                        <a:rPr lang="fr-FR" sz="1800" cap="small" baseline="0" dirty="0" smtClean="0">
                          <a:solidFill>
                            <a:schemeClr val="tx1"/>
                          </a:solidFill>
                          <a:effectLst/>
                        </a:rPr>
                        <a:t>Indicateurs IBEST</a:t>
                      </a:r>
                      <a:endParaRPr lang="fr-FR" sz="800" cap="small" baseline="0" dirty="0" smtClean="0">
                        <a:solidFill>
                          <a:schemeClr val="tx1"/>
                        </a:solidFill>
                        <a:effectLst/>
                      </a:endParaRPr>
                    </a:p>
                    <a:p>
                      <a:pPr algn="ctr">
                        <a:lnSpc>
                          <a:spcPct val="150000"/>
                        </a:lnSpc>
                        <a:spcAft>
                          <a:spcPts val="0"/>
                        </a:spcAft>
                      </a:pPr>
                      <a:endParaRPr lang="fr-FR" sz="400" cap="small" baseline="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19706" marR="19706" marT="0" marB="0" anchor="b"/>
                </a:tc>
              </a:tr>
              <a:tr h="234398">
                <a:tc rowSpan="3">
                  <a:txBody>
                    <a:bodyPr/>
                    <a:lstStyle/>
                    <a:p>
                      <a:pPr algn="ctr">
                        <a:lnSpc>
                          <a:spcPct val="150000"/>
                        </a:lnSpc>
                        <a:spcAft>
                          <a:spcPts val="0"/>
                        </a:spcAft>
                      </a:pPr>
                      <a:r>
                        <a:rPr lang="fr-FR" sz="1400" dirty="0" smtClean="0">
                          <a:solidFill>
                            <a:schemeClr val="tx1"/>
                          </a:solidFill>
                          <a:effectLst/>
                        </a:rPr>
                        <a:t>Travail-Emploi</a:t>
                      </a:r>
                      <a:endParaRPr lang="fr-FR" sz="14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9706" marR="19706" marT="0" marB="0" anchor="ctr"/>
                </a:tc>
                <a:tc>
                  <a:txBody>
                    <a:bodyPr/>
                    <a:lstStyle/>
                    <a:p>
                      <a:pPr algn="just">
                        <a:lnSpc>
                          <a:spcPct val="150000"/>
                        </a:lnSpc>
                        <a:spcAft>
                          <a:spcPts val="0"/>
                        </a:spcAft>
                      </a:pPr>
                      <a:r>
                        <a:rPr lang="fr-FR" sz="1200" dirty="0">
                          <a:solidFill>
                            <a:schemeClr val="tx1"/>
                          </a:solidFill>
                          <a:effectLst/>
                        </a:rPr>
                        <a:t>Taux de satisfaction à l’égard de son travail</a:t>
                      </a:r>
                      <a:endParaRPr lang="fr-FR" sz="1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9706" marR="19706" marT="0" marB="0" anchor="b"/>
                </a:tc>
              </a:tr>
              <a:tr h="234398">
                <a:tc vMerge="1">
                  <a:txBody>
                    <a:bodyPr/>
                    <a:lstStyle/>
                    <a:p>
                      <a:endParaRPr lang="fr-FR"/>
                    </a:p>
                  </a:txBody>
                  <a:tcPr/>
                </a:tc>
                <a:tc>
                  <a:txBody>
                    <a:bodyPr/>
                    <a:lstStyle/>
                    <a:p>
                      <a:pPr algn="just">
                        <a:lnSpc>
                          <a:spcPct val="150000"/>
                        </a:lnSpc>
                        <a:spcAft>
                          <a:spcPts val="0"/>
                        </a:spcAft>
                      </a:pPr>
                      <a:r>
                        <a:rPr lang="fr-FR" sz="1200" dirty="0">
                          <a:solidFill>
                            <a:schemeClr val="tx1"/>
                          </a:solidFill>
                          <a:effectLst/>
                        </a:rPr>
                        <a:t>Pourcentage de personnes ressentant un sentiment d’injustice salariale</a:t>
                      </a:r>
                      <a:endParaRPr lang="fr-FR" sz="1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9706" marR="19706" marT="0" marB="0" anchor="b"/>
                </a:tc>
              </a:tr>
              <a:tr h="234398">
                <a:tc vMerge="1">
                  <a:txBody>
                    <a:bodyPr/>
                    <a:lstStyle/>
                    <a:p>
                      <a:endParaRPr lang="fr-FR"/>
                    </a:p>
                  </a:txBody>
                  <a:tcPr/>
                </a:tc>
                <a:tc>
                  <a:txBody>
                    <a:bodyPr/>
                    <a:lstStyle/>
                    <a:p>
                      <a:pPr algn="just">
                        <a:lnSpc>
                          <a:spcPct val="150000"/>
                        </a:lnSpc>
                        <a:spcAft>
                          <a:spcPts val="0"/>
                        </a:spcAft>
                      </a:pPr>
                      <a:r>
                        <a:rPr lang="fr-FR" sz="1200" dirty="0">
                          <a:solidFill>
                            <a:schemeClr val="tx1"/>
                          </a:solidFill>
                          <a:effectLst/>
                        </a:rPr>
                        <a:t>Indice de Gini</a:t>
                      </a:r>
                      <a:endParaRPr lang="fr-FR" sz="1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9706" marR="19706" marT="0" marB="0" anchor="b"/>
                </a:tc>
              </a:tr>
              <a:tr h="234398">
                <a:tc rowSpan="4">
                  <a:txBody>
                    <a:bodyPr/>
                    <a:lstStyle/>
                    <a:p>
                      <a:pPr algn="ctr">
                        <a:lnSpc>
                          <a:spcPct val="150000"/>
                        </a:lnSpc>
                        <a:spcAft>
                          <a:spcPts val="0"/>
                        </a:spcAft>
                      </a:pPr>
                      <a:r>
                        <a:rPr lang="fr-FR" sz="1400" dirty="0" smtClean="0">
                          <a:solidFill>
                            <a:schemeClr val="tx1"/>
                          </a:solidFill>
                          <a:effectLst/>
                        </a:rPr>
                        <a:t>Affirmation </a:t>
                      </a:r>
                      <a:r>
                        <a:rPr lang="fr-FR" sz="1400" dirty="0">
                          <a:solidFill>
                            <a:schemeClr val="tx1"/>
                          </a:solidFill>
                          <a:effectLst/>
                        </a:rPr>
                        <a:t>de soi et engagement</a:t>
                      </a:r>
                      <a:endParaRPr lang="fr-FR" sz="14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9706" marR="19706" marT="0" marB="0" anchor="ctr"/>
                </a:tc>
                <a:tc>
                  <a:txBody>
                    <a:bodyPr/>
                    <a:lstStyle/>
                    <a:p>
                      <a:pPr algn="just">
                        <a:lnSpc>
                          <a:spcPct val="150000"/>
                        </a:lnSpc>
                        <a:spcAft>
                          <a:spcPts val="0"/>
                        </a:spcAft>
                      </a:pPr>
                      <a:r>
                        <a:rPr lang="fr-FR" sz="1200" dirty="0">
                          <a:solidFill>
                            <a:schemeClr val="tx1"/>
                          </a:solidFill>
                          <a:effectLst/>
                        </a:rPr>
                        <a:t>Part des personnes ayant le sentiment d’avoir le contrôle de leur vie</a:t>
                      </a:r>
                      <a:endParaRPr lang="fr-FR" sz="1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9706" marR="19706" marT="0" marB="0" anchor="b"/>
                </a:tc>
              </a:tr>
              <a:tr h="234398">
                <a:tc vMerge="1">
                  <a:txBody>
                    <a:bodyPr/>
                    <a:lstStyle/>
                    <a:p>
                      <a:endParaRPr lang="fr-FR"/>
                    </a:p>
                  </a:txBody>
                  <a:tcPr/>
                </a:tc>
                <a:tc>
                  <a:txBody>
                    <a:bodyPr/>
                    <a:lstStyle/>
                    <a:p>
                      <a:pPr algn="just">
                        <a:lnSpc>
                          <a:spcPct val="150000"/>
                        </a:lnSpc>
                        <a:spcAft>
                          <a:spcPts val="0"/>
                        </a:spcAft>
                      </a:pPr>
                      <a:r>
                        <a:rPr lang="fr-FR" sz="1200" dirty="0">
                          <a:solidFill>
                            <a:schemeClr val="tx1"/>
                          </a:solidFill>
                          <a:effectLst/>
                        </a:rPr>
                        <a:t>Pourcentage des personnes ayant confiance en autrui</a:t>
                      </a:r>
                      <a:endParaRPr lang="fr-FR" sz="1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9706" marR="19706" marT="0" marB="0" anchor="b"/>
                </a:tc>
              </a:tr>
              <a:tr h="234398">
                <a:tc vMerge="1">
                  <a:txBody>
                    <a:bodyPr/>
                    <a:lstStyle/>
                    <a:p>
                      <a:endParaRPr lang="fr-FR"/>
                    </a:p>
                  </a:txBody>
                  <a:tcPr/>
                </a:tc>
                <a:tc>
                  <a:txBody>
                    <a:bodyPr/>
                    <a:lstStyle/>
                    <a:p>
                      <a:pPr algn="just">
                        <a:lnSpc>
                          <a:spcPct val="150000"/>
                        </a:lnSpc>
                        <a:spcAft>
                          <a:spcPts val="0"/>
                        </a:spcAft>
                      </a:pPr>
                      <a:r>
                        <a:rPr lang="fr-FR" sz="1200" dirty="0">
                          <a:solidFill>
                            <a:schemeClr val="tx1"/>
                          </a:solidFill>
                          <a:effectLst/>
                        </a:rPr>
                        <a:t>Pourcentage des personnes ayant confiance dans le système éducatif</a:t>
                      </a:r>
                      <a:endParaRPr lang="fr-FR" sz="1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9706" marR="19706" marT="0" marB="0" anchor="b"/>
                </a:tc>
              </a:tr>
              <a:tr h="234398">
                <a:tc vMerge="1">
                  <a:txBody>
                    <a:bodyPr/>
                    <a:lstStyle/>
                    <a:p>
                      <a:endParaRPr lang="fr-FR"/>
                    </a:p>
                  </a:txBody>
                  <a:tcPr/>
                </a:tc>
                <a:tc>
                  <a:txBody>
                    <a:bodyPr/>
                    <a:lstStyle/>
                    <a:p>
                      <a:pPr algn="just">
                        <a:lnSpc>
                          <a:spcPct val="150000"/>
                        </a:lnSpc>
                        <a:spcAft>
                          <a:spcPts val="0"/>
                        </a:spcAft>
                      </a:pPr>
                      <a:r>
                        <a:rPr lang="fr-FR" sz="1200" dirty="0">
                          <a:solidFill>
                            <a:schemeClr val="tx1"/>
                          </a:solidFill>
                          <a:effectLst/>
                        </a:rPr>
                        <a:t>Part des personnes impliquées dans une association participation à des mobilisations collectives</a:t>
                      </a:r>
                      <a:endParaRPr lang="fr-FR" sz="1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9706" marR="19706" marT="0" marB="0" anchor="b"/>
                </a:tc>
              </a:tr>
              <a:tr h="234398">
                <a:tc rowSpan="3">
                  <a:txBody>
                    <a:bodyPr/>
                    <a:lstStyle/>
                    <a:p>
                      <a:pPr algn="ctr">
                        <a:lnSpc>
                          <a:spcPct val="150000"/>
                        </a:lnSpc>
                        <a:spcAft>
                          <a:spcPts val="0"/>
                        </a:spcAft>
                      </a:pPr>
                      <a:r>
                        <a:rPr lang="fr-FR" sz="1400" dirty="0" smtClean="0">
                          <a:solidFill>
                            <a:schemeClr val="tx1"/>
                          </a:solidFill>
                          <a:effectLst/>
                        </a:rPr>
                        <a:t>Démocratie </a:t>
                      </a:r>
                      <a:r>
                        <a:rPr lang="fr-FR" sz="1400" dirty="0">
                          <a:solidFill>
                            <a:schemeClr val="tx1"/>
                          </a:solidFill>
                          <a:effectLst/>
                        </a:rPr>
                        <a:t>et vivre ensemble</a:t>
                      </a:r>
                      <a:endParaRPr lang="fr-FR" sz="14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9706" marR="19706" marT="0" marB="0" anchor="ctr"/>
                </a:tc>
                <a:tc>
                  <a:txBody>
                    <a:bodyPr/>
                    <a:lstStyle/>
                    <a:p>
                      <a:pPr algn="just">
                        <a:lnSpc>
                          <a:spcPct val="150000"/>
                        </a:lnSpc>
                        <a:spcAft>
                          <a:spcPts val="0"/>
                        </a:spcAft>
                      </a:pPr>
                      <a:r>
                        <a:rPr lang="fr-FR" sz="1200" dirty="0">
                          <a:solidFill>
                            <a:schemeClr val="tx1"/>
                          </a:solidFill>
                          <a:effectLst/>
                        </a:rPr>
                        <a:t>Pourcentage des personnes ayant confiance dans les institutions</a:t>
                      </a:r>
                      <a:endParaRPr lang="fr-FR" sz="1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9706" marR="19706" marT="0" marB="0" anchor="b"/>
                </a:tc>
              </a:tr>
              <a:tr h="234398">
                <a:tc vMerge="1">
                  <a:txBody>
                    <a:bodyPr/>
                    <a:lstStyle/>
                    <a:p>
                      <a:endParaRPr lang="fr-FR"/>
                    </a:p>
                  </a:txBody>
                  <a:tcPr/>
                </a:tc>
                <a:tc>
                  <a:txBody>
                    <a:bodyPr/>
                    <a:lstStyle/>
                    <a:p>
                      <a:pPr algn="just">
                        <a:lnSpc>
                          <a:spcPct val="150000"/>
                        </a:lnSpc>
                        <a:spcAft>
                          <a:spcPts val="0"/>
                        </a:spcAft>
                      </a:pPr>
                      <a:r>
                        <a:rPr lang="fr-FR" sz="1200" dirty="0">
                          <a:solidFill>
                            <a:schemeClr val="tx1"/>
                          </a:solidFill>
                          <a:effectLst/>
                        </a:rPr>
                        <a:t>Part des personnes ayant une possibilité de recours social</a:t>
                      </a:r>
                      <a:endParaRPr lang="fr-FR" sz="1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9706" marR="19706" marT="0" marB="0" anchor="b"/>
                </a:tc>
              </a:tr>
              <a:tr h="234398">
                <a:tc vMerge="1">
                  <a:txBody>
                    <a:bodyPr/>
                    <a:lstStyle/>
                    <a:p>
                      <a:endParaRPr lang="fr-FR"/>
                    </a:p>
                  </a:txBody>
                  <a:tcPr/>
                </a:tc>
                <a:tc>
                  <a:txBody>
                    <a:bodyPr/>
                    <a:lstStyle/>
                    <a:p>
                      <a:pPr algn="just">
                        <a:lnSpc>
                          <a:spcPct val="150000"/>
                        </a:lnSpc>
                        <a:spcAft>
                          <a:spcPts val="0"/>
                        </a:spcAft>
                      </a:pPr>
                      <a:r>
                        <a:rPr lang="fr-FR" sz="1200" dirty="0">
                          <a:solidFill>
                            <a:schemeClr val="tx1"/>
                          </a:solidFill>
                          <a:effectLst/>
                        </a:rPr>
                        <a:t>Taux d’entraide</a:t>
                      </a:r>
                      <a:endParaRPr lang="fr-FR" sz="1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9706" marR="19706" marT="0" marB="0" anchor="b"/>
                </a:tc>
              </a:tr>
              <a:tr h="234398">
                <a:tc rowSpan="7">
                  <a:txBody>
                    <a:bodyPr/>
                    <a:lstStyle/>
                    <a:p>
                      <a:pPr algn="ctr">
                        <a:lnSpc>
                          <a:spcPct val="150000"/>
                        </a:lnSpc>
                        <a:spcAft>
                          <a:spcPts val="0"/>
                        </a:spcAft>
                      </a:pPr>
                      <a:r>
                        <a:rPr lang="fr-FR" sz="1400" dirty="0" smtClean="0">
                          <a:solidFill>
                            <a:schemeClr val="tx1"/>
                          </a:solidFill>
                          <a:effectLst/>
                        </a:rPr>
                        <a:t>Environnement </a:t>
                      </a:r>
                      <a:r>
                        <a:rPr lang="fr-FR" sz="1400" dirty="0">
                          <a:solidFill>
                            <a:schemeClr val="tx1"/>
                          </a:solidFill>
                          <a:effectLst/>
                        </a:rPr>
                        <a:t>naturel</a:t>
                      </a:r>
                      <a:endParaRPr lang="fr-FR" sz="14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9706" marR="19706" marT="0" marB="0" anchor="ctr"/>
                </a:tc>
                <a:tc>
                  <a:txBody>
                    <a:bodyPr/>
                    <a:lstStyle/>
                    <a:p>
                      <a:pPr algn="just">
                        <a:lnSpc>
                          <a:spcPct val="150000"/>
                        </a:lnSpc>
                        <a:spcAft>
                          <a:spcPts val="0"/>
                        </a:spcAft>
                      </a:pPr>
                      <a:r>
                        <a:rPr lang="fr-FR" sz="1200" dirty="0">
                          <a:solidFill>
                            <a:schemeClr val="tx1"/>
                          </a:solidFill>
                          <a:effectLst/>
                        </a:rPr>
                        <a:t>Taux de logement bien isolé dans l’agglomération</a:t>
                      </a:r>
                      <a:endParaRPr lang="fr-FR" sz="1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9706" marR="19706" marT="0" marB="0" anchor="b"/>
                </a:tc>
              </a:tr>
              <a:tr h="234398">
                <a:tc vMerge="1">
                  <a:txBody>
                    <a:bodyPr/>
                    <a:lstStyle/>
                    <a:p>
                      <a:endParaRPr lang="fr-FR"/>
                    </a:p>
                  </a:txBody>
                  <a:tcPr/>
                </a:tc>
                <a:tc>
                  <a:txBody>
                    <a:bodyPr/>
                    <a:lstStyle/>
                    <a:p>
                      <a:pPr algn="just">
                        <a:lnSpc>
                          <a:spcPct val="150000"/>
                        </a:lnSpc>
                        <a:spcAft>
                          <a:spcPts val="0"/>
                        </a:spcAft>
                      </a:pPr>
                      <a:r>
                        <a:rPr lang="fr-FR" sz="1200" dirty="0">
                          <a:solidFill>
                            <a:schemeClr val="tx1"/>
                          </a:solidFill>
                          <a:effectLst/>
                        </a:rPr>
                        <a:t>Taux de personnes triant toujours leurs déchets</a:t>
                      </a:r>
                      <a:endParaRPr lang="fr-FR" sz="1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9706" marR="19706" marT="0" marB="0" anchor="b"/>
                </a:tc>
              </a:tr>
              <a:tr h="234398">
                <a:tc vMerge="1">
                  <a:txBody>
                    <a:bodyPr/>
                    <a:lstStyle/>
                    <a:p>
                      <a:endParaRPr lang="fr-FR"/>
                    </a:p>
                  </a:txBody>
                  <a:tcPr/>
                </a:tc>
                <a:tc>
                  <a:txBody>
                    <a:bodyPr/>
                    <a:lstStyle/>
                    <a:p>
                      <a:pPr algn="just">
                        <a:lnSpc>
                          <a:spcPct val="150000"/>
                        </a:lnSpc>
                        <a:spcAft>
                          <a:spcPts val="0"/>
                        </a:spcAft>
                      </a:pPr>
                      <a:r>
                        <a:rPr lang="fr-FR" sz="1200" dirty="0" smtClean="0">
                          <a:solidFill>
                            <a:schemeClr val="tx1"/>
                          </a:solidFill>
                          <a:effectLst/>
                        </a:rPr>
                        <a:t>Part de personnes considérant leur quartier</a:t>
                      </a:r>
                      <a:r>
                        <a:rPr lang="fr-FR" sz="1200" baseline="0" dirty="0" smtClean="0">
                          <a:solidFill>
                            <a:schemeClr val="tx1"/>
                          </a:solidFill>
                          <a:effectLst/>
                        </a:rPr>
                        <a:t> comme sale ou pollué</a:t>
                      </a:r>
                      <a:endParaRPr lang="fr-FR" sz="1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9706" marR="19706" marT="0" marB="0" anchor="b"/>
                </a:tc>
              </a:tr>
              <a:tr h="234398">
                <a:tc vMerge="1">
                  <a:txBody>
                    <a:bodyPr/>
                    <a:lstStyle/>
                    <a:p>
                      <a:endParaRPr lang="fr-FR"/>
                    </a:p>
                  </a:txBody>
                  <a:tcPr/>
                </a:tc>
                <a:tc>
                  <a:txBody>
                    <a:bodyPr/>
                    <a:lstStyle/>
                    <a:p>
                      <a:pPr algn="just">
                        <a:lnSpc>
                          <a:spcPct val="150000"/>
                        </a:lnSpc>
                        <a:spcAft>
                          <a:spcPts val="0"/>
                        </a:spcAft>
                      </a:pPr>
                      <a:r>
                        <a:rPr lang="fr-FR" sz="1200" dirty="0" smtClean="0">
                          <a:solidFill>
                            <a:schemeClr val="tx1"/>
                          </a:solidFill>
                          <a:effectLst/>
                          <a:latin typeface="Decima" panose="02000506000000020004" pitchFamily="2" charset="0"/>
                          <a:ea typeface="MS Mincho" panose="02020609040205080304" pitchFamily="49" charset="-128"/>
                          <a:cs typeface="Times New Roman" panose="02020603050405020304" pitchFamily="18" charset="0"/>
                        </a:rPr>
                        <a:t>Part de personnes dont la consommation</a:t>
                      </a:r>
                      <a:r>
                        <a:rPr lang="fr-FR" sz="1200" baseline="0" dirty="0" smtClean="0">
                          <a:solidFill>
                            <a:schemeClr val="tx1"/>
                          </a:solidFill>
                          <a:effectLst/>
                          <a:latin typeface="Decima" panose="02000506000000020004" pitchFamily="2" charset="0"/>
                          <a:ea typeface="MS Mincho" panose="02020609040205080304" pitchFamily="49" charset="-128"/>
                          <a:cs typeface="Times New Roman" panose="02020603050405020304" pitchFamily="18" charset="0"/>
                        </a:rPr>
                        <a:t> alimentaire est issue de la grande distribution</a:t>
                      </a:r>
                      <a:endParaRPr lang="fr-FR" sz="1200" dirty="0">
                        <a:solidFill>
                          <a:schemeClr val="tx1"/>
                        </a:solidFill>
                        <a:effectLst/>
                        <a:latin typeface="Decima" panose="02000506000000020004" pitchFamily="2" charset="0"/>
                        <a:ea typeface="MS Mincho" panose="02020609040205080304" pitchFamily="49" charset="-128"/>
                        <a:cs typeface="Times New Roman" panose="02020603050405020304" pitchFamily="18" charset="0"/>
                      </a:endParaRPr>
                    </a:p>
                  </a:txBody>
                  <a:tcPr marL="19706" marR="19706" marT="0" marB="0" anchor="b"/>
                </a:tc>
              </a:tr>
              <a:tr h="234398">
                <a:tc vMerge="1">
                  <a:txBody>
                    <a:bodyPr/>
                    <a:lstStyle/>
                    <a:p>
                      <a:endParaRPr lang="fr-FR"/>
                    </a:p>
                  </a:txBody>
                  <a:tcPr/>
                </a:tc>
                <a:tc>
                  <a:txBody>
                    <a:bodyPr/>
                    <a:lstStyle/>
                    <a:p>
                      <a:pPr algn="just">
                        <a:lnSpc>
                          <a:spcPct val="150000"/>
                        </a:lnSpc>
                        <a:spcAft>
                          <a:spcPts val="0"/>
                        </a:spcAft>
                      </a:pPr>
                      <a:r>
                        <a:rPr lang="fr-FR" sz="1200" dirty="0" smtClean="0">
                          <a:solidFill>
                            <a:schemeClr val="tx1"/>
                          </a:solidFill>
                          <a:effectLst/>
                          <a:latin typeface="Decima" panose="02000506000000020004" pitchFamily="2" charset="0"/>
                          <a:ea typeface="MS Mincho" panose="02020609040205080304" pitchFamily="49" charset="-128"/>
                          <a:cs typeface="Times New Roman" panose="02020603050405020304" pitchFamily="18" charset="0"/>
                        </a:rPr>
                        <a:t>Part de personnes dont la consommation</a:t>
                      </a:r>
                      <a:r>
                        <a:rPr lang="fr-FR" sz="1200" baseline="0" dirty="0" smtClean="0">
                          <a:solidFill>
                            <a:schemeClr val="tx1"/>
                          </a:solidFill>
                          <a:effectLst/>
                          <a:latin typeface="Decima" panose="02000506000000020004" pitchFamily="2" charset="0"/>
                          <a:ea typeface="MS Mincho" panose="02020609040205080304" pitchFamily="49" charset="-128"/>
                          <a:cs typeface="Times New Roman" panose="02020603050405020304" pitchFamily="18" charset="0"/>
                        </a:rPr>
                        <a:t> alimentaire est issue de l’agriculture locale</a:t>
                      </a:r>
                      <a:endParaRPr lang="fr-FR" sz="1200" dirty="0">
                        <a:solidFill>
                          <a:schemeClr val="tx1"/>
                        </a:solidFill>
                        <a:effectLst/>
                        <a:latin typeface="Decima" panose="02000506000000020004" pitchFamily="2" charset="0"/>
                        <a:ea typeface="MS Mincho" panose="02020609040205080304" pitchFamily="49" charset="-128"/>
                        <a:cs typeface="Times New Roman" panose="02020603050405020304" pitchFamily="18" charset="0"/>
                      </a:endParaRPr>
                    </a:p>
                  </a:txBody>
                  <a:tcPr marL="19706" marR="19706" marT="0" marB="0" anchor="b"/>
                </a:tc>
              </a:tr>
              <a:tr h="234398">
                <a:tc vMerge="1">
                  <a:txBody>
                    <a:bodyPr/>
                    <a:lstStyle/>
                    <a:p>
                      <a:endParaRPr lang="fr-FR"/>
                    </a:p>
                  </a:txBody>
                  <a:tcPr/>
                </a:tc>
                <a:tc>
                  <a:txBody>
                    <a:bodyPr/>
                    <a:lstStyle/>
                    <a:p>
                      <a:pPr algn="just">
                        <a:lnSpc>
                          <a:spcPct val="150000"/>
                        </a:lnSpc>
                        <a:spcAft>
                          <a:spcPts val="0"/>
                        </a:spcAft>
                      </a:pPr>
                      <a:r>
                        <a:rPr lang="fr-FR" sz="1200" dirty="0" smtClean="0">
                          <a:solidFill>
                            <a:schemeClr val="tx1"/>
                          </a:solidFill>
                          <a:effectLst/>
                          <a:latin typeface="Decima" panose="02000506000000020004" pitchFamily="2" charset="0"/>
                          <a:ea typeface="MS Mincho" panose="02020609040205080304" pitchFamily="49" charset="-128"/>
                          <a:cs typeface="Times New Roman" panose="02020603050405020304" pitchFamily="18" charset="0"/>
                        </a:rPr>
                        <a:t>Part de personnes dont la consommation</a:t>
                      </a:r>
                      <a:r>
                        <a:rPr lang="fr-FR" sz="1200" baseline="0" dirty="0" smtClean="0">
                          <a:solidFill>
                            <a:schemeClr val="tx1"/>
                          </a:solidFill>
                          <a:effectLst/>
                          <a:latin typeface="Decima" panose="02000506000000020004" pitchFamily="2" charset="0"/>
                          <a:ea typeface="MS Mincho" panose="02020609040205080304" pitchFamily="49" charset="-128"/>
                          <a:cs typeface="Times New Roman" panose="02020603050405020304" pitchFamily="18" charset="0"/>
                        </a:rPr>
                        <a:t> alimentaire provient du marché</a:t>
                      </a:r>
                      <a:endParaRPr lang="fr-FR" sz="1200" dirty="0">
                        <a:solidFill>
                          <a:schemeClr val="tx1"/>
                        </a:solidFill>
                        <a:effectLst/>
                        <a:latin typeface="Decima" panose="02000506000000020004" pitchFamily="2" charset="0"/>
                        <a:ea typeface="MS Mincho" panose="02020609040205080304" pitchFamily="49" charset="-128"/>
                        <a:cs typeface="Times New Roman" panose="02020603050405020304" pitchFamily="18" charset="0"/>
                      </a:endParaRPr>
                    </a:p>
                  </a:txBody>
                  <a:tcPr marL="19706" marR="19706" marT="0" marB="0" anchor="b"/>
                </a:tc>
              </a:tr>
              <a:tr h="234398">
                <a:tc vMerge="1">
                  <a:txBody>
                    <a:bodyPr/>
                    <a:lstStyle/>
                    <a:p>
                      <a:endParaRPr lang="fr-FR"/>
                    </a:p>
                  </a:txBody>
                  <a:tcPr/>
                </a:tc>
                <a:tc>
                  <a:txBody>
                    <a:bodyPr/>
                    <a:lstStyle/>
                    <a:p>
                      <a:pPr algn="just">
                        <a:lnSpc>
                          <a:spcPct val="150000"/>
                        </a:lnSpc>
                        <a:spcAft>
                          <a:spcPts val="0"/>
                        </a:spcAft>
                      </a:pPr>
                      <a:r>
                        <a:rPr lang="fr-FR" sz="1200" dirty="0" smtClean="0">
                          <a:solidFill>
                            <a:schemeClr val="tx1"/>
                          </a:solidFill>
                          <a:effectLst/>
                          <a:latin typeface="Decima" panose="02000506000000020004" pitchFamily="2" charset="0"/>
                          <a:ea typeface="MS Mincho" panose="02020609040205080304" pitchFamily="49" charset="-128"/>
                          <a:cs typeface="Times New Roman" panose="02020603050405020304" pitchFamily="18" charset="0"/>
                        </a:rPr>
                        <a:t>Part de personnes dont la consommation</a:t>
                      </a:r>
                      <a:r>
                        <a:rPr lang="fr-FR" sz="1200" baseline="0" dirty="0" smtClean="0">
                          <a:solidFill>
                            <a:schemeClr val="tx1"/>
                          </a:solidFill>
                          <a:effectLst/>
                          <a:latin typeface="Decima" panose="02000506000000020004" pitchFamily="2" charset="0"/>
                          <a:ea typeface="MS Mincho" panose="02020609040205080304" pitchFamily="49" charset="-128"/>
                          <a:cs typeface="Times New Roman" panose="02020603050405020304" pitchFamily="18" charset="0"/>
                        </a:rPr>
                        <a:t> alimentaire est « bio »</a:t>
                      </a:r>
                      <a:endParaRPr lang="fr-FR" sz="1200" dirty="0">
                        <a:solidFill>
                          <a:schemeClr val="tx1"/>
                        </a:solidFill>
                        <a:effectLst/>
                        <a:latin typeface="Decima" panose="02000506000000020004" pitchFamily="2" charset="0"/>
                        <a:ea typeface="MS Mincho" panose="02020609040205080304" pitchFamily="49" charset="-128"/>
                        <a:cs typeface="Times New Roman" panose="02020603050405020304" pitchFamily="18" charset="0"/>
                      </a:endParaRPr>
                    </a:p>
                  </a:txBody>
                  <a:tcPr marL="19706" marR="19706" marT="0" marB="0" anchor="b"/>
                </a:tc>
              </a:tr>
              <a:tr h="234398">
                <a:tc rowSpan="2">
                  <a:txBody>
                    <a:bodyPr/>
                    <a:lstStyle/>
                    <a:p>
                      <a:pPr algn="ctr">
                        <a:lnSpc>
                          <a:spcPct val="150000"/>
                        </a:lnSpc>
                        <a:spcAft>
                          <a:spcPts val="0"/>
                        </a:spcAft>
                      </a:pPr>
                      <a:r>
                        <a:rPr lang="fr-FR" sz="1400" dirty="0" smtClean="0">
                          <a:solidFill>
                            <a:schemeClr val="tx1"/>
                          </a:solidFill>
                          <a:effectLst/>
                        </a:rPr>
                        <a:t>Santé</a:t>
                      </a:r>
                      <a:endParaRPr lang="fr-FR" sz="14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9706" marR="19706" marT="0" marB="0" anchor="ctr"/>
                </a:tc>
                <a:tc>
                  <a:txBody>
                    <a:bodyPr/>
                    <a:lstStyle/>
                    <a:p>
                      <a:pPr algn="just">
                        <a:lnSpc>
                          <a:spcPct val="150000"/>
                        </a:lnSpc>
                        <a:spcAft>
                          <a:spcPts val="0"/>
                        </a:spcAft>
                      </a:pPr>
                      <a:r>
                        <a:rPr lang="fr-FR" sz="1200" dirty="0">
                          <a:solidFill>
                            <a:schemeClr val="tx1"/>
                          </a:solidFill>
                          <a:effectLst/>
                        </a:rPr>
                        <a:t>Taux de personnes ayant une santé juste ou mauvaise non suivies médicalement</a:t>
                      </a:r>
                      <a:endParaRPr lang="fr-FR" sz="1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9706" marR="19706" marT="0" marB="0" anchor="b"/>
                </a:tc>
              </a:tr>
              <a:tr h="234398">
                <a:tc vMerge="1">
                  <a:txBody>
                    <a:bodyPr/>
                    <a:lstStyle/>
                    <a:p>
                      <a:endParaRPr lang="fr-FR"/>
                    </a:p>
                  </a:txBody>
                  <a:tcPr/>
                </a:tc>
                <a:tc>
                  <a:txBody>
                    <a:bodyPr/>
                    <a:lstStyle/>
                    <a:p>
                      <a:pPr algn="just">
                        <a:lnSpc>
                          <a:spcPct val="150000"/>
                        </a:lnSpc>
                        <a:spcAft>
                          <a:spcPts val="0"/>
                        </a:spcAft>
                      </a:pPr>
                      <a:r>
                        <a:rPr lang="fr-FR" sz="1200" dirty="0">
                          <a:solidFill>
                            <a:schemeClr val="tx1"/>
                          </a:solidFill>
                          <a:effectLst/>
                        </a:rPr>
                        <a:t>Part des personnes stressées</a:t>
                      </a:r>
                      <a:endParaRPr lang="fr-FR" sz="1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9706" marR="19706" marT="0" marB="0" anchor="b"/>
                </a:tc>
              </a:tr>
              <a:tr h="234398">
                <a:tc rowSpan="2">
                  <a:txBody>
                    <a:bodyPr/>
                    <a:lstStyle/>
                    <a:p>
                      <a:pPr algn="ctr">
                        <a:lnSpc>
                          <a:spcPct val="100000"/>
                        </a:lnSpc>
                        <a:spcAft>
                          <a:spcPts val="0"/>
                        </a:spcAft>
                      </a:pPr>
                      <a:r>
                        <a:rPr lang="fr-FR" sz="1400" dirty="0" smtClean="0">
                          <a:solidFill>
                            <a:schemeClr val="tx1"/>
                          </a:solidFill>
                          <a:effectLst/>
                        </a:rPr>
                        <a:t>Accès </a:t>
                      </a:r>
                      <a:r>
                        <a:rPr lang="fr-FR" sz="1400" dirty="0">
                          <a:solidFill>
                            <a:schemeClr val="tx1"/>
                          </a:solidFill>
                          <a:effectLst/>
                        </a:rPr>
                        <a:t>et recours aux services publics</a:t>
                      </a:r>
                      <a:endParaRPr lang="fr-FR" sz="14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9706" marR="19706" marT="0" marB="0" anchor="ctr"/>
                </a:tc>
                <a:tc>
                  <a:txBody>
                    <a:bodyPr/>
                    <a:lstStyle/>
                    <a:p>
                      <a:pPr algn="just">
                        <a:lnSpc>
                          <a:spcPct val="150000"/>
                        </a:lnSpc>
                        <a:spcAft>
                          <a:spcPts val="0"/>
                        </a:spcAft>
                      </a:pPr>
                      <a:r>
                        <a:rPr lang="fr-FR" sz="1200" dirty="0">
                          <a:solidFill>
                            <a:schemeClr val="tx1"/>
                          </a:solidFill>
                          <a:effectLst/>
                        </a:rPr>
                        <a:t>Taux de personnes ayant un bon accès physique aux commodités</a:t>
                      </a:r>
                      <a:endParaRPr lang="fr-FR" sz="1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9706" marR="19706" marT="0" marB="0" anchor="b"/>
                </a:tc>
              </a:tr>
              <a:tr h="64567">
                <a:tc vMerge="1">
                  <a:txBody>
                    <a:bodyPr/>
                    <a:lstStyle/>
                    <a:p>
                      <a:endParaRPr lang="fr-FR"/>
                    </a:p>
                  </a:txBody>
                  <a:tcPr/>
                </a:tc>
                <a:tc>
                  <a:txBody>
                    <a:bodyPr/>
                    <a:lstStyle/>
                    <a:p>
                      <a:pPr algn="just">
                        <a:lnSpc>
                          <a:spcPct val="150000"/>
                        </a:lnSpc>
                        <a:spcAft>
                          <a:spcPts val="0"/>
                        </a:spcAft>
                      </a:pPr>
                      <a:r>
                        <a:rPr lang="fr-FR" sz="1200" dirty="0">
                          <a:solidFill>
                            <a:schemeClr val="tx1"/>
                          </a:solidFill>
                          <a:effectLst/>
                        </a:rPr>
                        <a:t>Taux de personnes à faibles revenus (seuil de pauvreté) ne bénéficiant pas d’aides sociales</a:t>
                      </a:r>
                      <a:endParaRPr lang="fr-FR" sz="1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9706" marR="19706" marT="0" marB="0" anchor="b"/>
                </a:tc>
              </a:tr>
              <a:tr h="234398">
                <a:tc rowSpan="2">
                  <a:txBody>
                    <a:bodyPr/>
                    <a:lstStyle/>
                    <a:p>
                      <a:pPr algn="ctr">
                        <a:lnSpc>
                          <a:spcPct val="150000"/>
                        </a:lnSpc>
                        <a:spcAft>
                          <a:spcPts val="0"/>
                        </a:spcAft>
                      </a:pPr>
                      <a:r>
                        <a:rPr lang="fr-FR" sz="1400" dirty="0" smtClean="0">
                          <a:solidFill>
                            <a:schemeClr val="tx1"/>
                          </a:solidFill>
                          <a:effectLst/>
                        </a:rPr>
                        <a:t>Le </a:t>
                      </a:r>
                      <a:r>
                        <a:rPr lang="fr-FR" sz="1400" dirty="0">
                          <a:solidFill>
                            <a:schemeClr val="tx1"/>
                          </a:solidFill>
                          <a:effectLst/>
                        </a:rPr>
                        <a:t>temps et le rythme de vie</a:t>
                      </a:r>
                      <a:endParaRPr lang="fr-FR" sz="14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9706" marR="19706" marT="0" marB="0" anchor="ctr"/>
                </a:tc>
                <a:tc>
                  <a:txBody>
                    <a:bodyPr/>
                    <a:lstStyle/>
                    <a:p>
                      <a:pPr algn="just">
                        <a:lnSpc>
                          <a:spcPct val="150000"/>
                        </a:lnSpc>
                        <a:spcAft>
                          <a:spcPts val="0"/>
                        </a:spcAft>
                      </a:pPr>
                      <a:r>
                        <a:rPr lang="fr-FR" sz="1200" dirty="0">
                          <a:solidFill>
                            <a:schemeClr val="tx1"/>
                          </a:solidFill>
                          <a:effectLst/>
                        </a:rPr>
                        <a:t>Pourcentage de personnes mettant moins d’une demi-heure pour se rendre à leur travail</a:t>
                      </a:r>
                      <a:endParaRPr lang="fr-FR" sz="1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9706" marR="19706" marT="0" marB="0" anchor="b"/>
                </a:tc>
              </a:tr>
              <a:tr h="234398">
                <a:tc vMerge="1">
                  <a:txBody>
                    <a:bodyPr/>
                    <a:lstStyle/>
                    <a:p>
                      <a:endParaRPr lang="fr-FR"/>
                    </a:p>
                  </a:txBody>
                  <a:tcPr/>
                </a:tc>
                <a:tc>
                  <a:txBody>
                    <a:bodyPr/>
                    <a:lstStyle/>
                    <a:p>
                      <a:pPr algn="just">
                        <a:lnSpc>
                          <a:spcPct val="150000"/>
                        </a:lnSpc>
                        <a:spcAft>
                          <a:spcPts val="0"/>
                        </a:spcAft>
                      </a:pPr>
                      <a:r>
                        <a:rPr lang="fr-FR" sz="1200" dirty="0">
                          <a:solidFill>
                            <a:schemeClr val="tx1"/>
                          </a:solidFill>
                          <a:effectLst/>
                        </a:rPr>
                        <a:t>Part des personnes en situation d’équilibre de leurs temps d’activités</a:t>
                      </a:r>
                      <a:endParaRPr lang="fr-FR" sz="1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9706" marR="19706" marT="0" marB="0" anchor="b"/>
                </a:tc>
              </a:tr>
              <a:tr h="234398">
                <a:tc rowSpan="4">
                  <a:txBody>
                    <a:bodyPr/>
                    <a:lstStyle/>
                    <a:p>
                      <a:pPr algn="ctr">
                        <a:lnSpc>
                          <a:spcPct val="150000"/>
                        </a:lnSpc>
                        <a:spcAft>
                          <a:spcPts val="0"/>
                        </a:spcAft>
                      </a:pPr>
                      <a:r>
                        <a:rPr lang="fr-FR" sz="1400" dirty="0" smtClean="0">
                          <a:solidFill>
                            <a:schemeClr val="tx1"/>
                          </a:solidFill>
                          <a:effectLst/>
                        </a:rPr>
                        <a:t>Accès </a:t>
                      </a:r>
                      <a:r>
                        <a:rPr lang="fr-FR" sz="1400" dirty="0">
                          <a:solidFill>
                            <a:schemeClr val="tx1"/>
                          </a:solidFill>
                          <a:effectLst/>
                        </a:rPr>
                        <a:t>durable aux biens de subsistance</a:t>
                      </a:r>
                      <a:endParaRPr lang="fr-FR" sz="14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9706" marR="19706" marT="0" marB="0" anchor="ctr"/>
                </a:tc>
                <a:tc>
                  <a:txBody>
                    <a:bodyPr/>
                    <a:lstStyle/>
                    <a:p>
                      <a:pPr algn="just">
                        <a:lnSpc>
                          <a:spcPct val="150000"/>
                        </a:lnSpc>
                        <a:spcAft>
                          <a:spcPts val="0"/>
                        </a:spcAft>
                      </a:pPr>
                      <a:r>
                        <a:rPr lang="fr-FR" sz="1200" dirty="0">
                          <a:solidFill>
                            <a:schemeClr val="tx1"/>
                          </a:solidFill>
                          <a:effectLst/>
                        </a:rPr>
                        <a:t>Pourcentage de personnes déclarant se restreindre sur l’alimentation</a:t>
                      </a:r>
                      <a:endParaRPr lang="fr-FR" sz="1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9706" marR="19706" marT="0" marB="0" anchor="b"/>
                </a:tc>
              </a:tr>
              <a:tr h="234398">
                <a:tc vMerge="1">
                  <a:txBody>
                    <a:bodyPr/>
                    <a:lstStyle/>
                    <a:p>
                      <a:endParaRPr lang="fr-FR"/>
                    </a:p>
                  </a:txBody>
                  <a:tcPr/>
                </a:tc>
                <a:tc>
                  <a:txBody>
                    <a:bodyPr/>
                    <a:lstStyle/>
                    <a:p>
                      <a:pPr algn="just">
                        <a:lnSpc>
                          <a:spcPct val="150000"/>
                        </a:lnSpc>
                        <a:spcAft>
                          <a:spcPts val="0"/>
                        </a:spcAft>
                      </a:pPr>
                      <a:r>
                        <a:rPr lang="fr-FR" sz="1200" dirty="0">
                          <a:solidFill>
                            <a:schemeClr val="tx1"/>
                          </a:solidFill>
                          <a:effectLst/>
                        </a:rPr>
                        <a:t>Part des logements </a:t>
                      </a:r>
                      <a:r>
                        <a:rPr lang="fr-FR" sz="1200" dirty="0" smtClean="0">
                          <a:solidFill>
                            <a:schemeClr val="tx1"/>
                          </a:solidFill>
                          <a:effectLst/>
                        </a:rPr>
                        <a:t>sur-occupés</a:t>
                      </a:r>
                      <a:endParaRPr lang="fr-FR" sz="1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9706" marR="19706" marT="0" marB="0" anchor="b"/>
                </a:tc>
              </a:tr>
              <a:tr h="234398">
                <a:tc vMerge="1">
                  <a:txBody>
                    <a:bodyPr/>
                    <a:lstStyle/>
                    <a:p>
                      <a:endParaRPr lang="fr-FR"/>
                    </a:p>
                  </a:txBody>
                  <a:tcPr/>
                </a:tc>
                <a:tc>
                  <a:txBody>
                    <a:bodyPr/>
                    <a:lstStyle/>
                    <a:p>
                      <a:pPr algn="just">
                        <a:lnSpc>
                          <a:spcPct val="150000"/>
                        </a:lnSpc>
                        <a:spcAft>
                          <a:spcPts val="0"/>
                        </a:spcAft>
                      </a:pPr>
                      <a:r>
                        <a:rPr lang="fr-FR" sz="1200" dirty="0">
                          <a:solidFill>
                            <a:schemeClr val="tx1"/>
                          </a:solidFill>
                          <a:effectLst/>
                        </a:rPr>
                        <a:t>Pourcentage de personnes déclarant se restreindre sur les soins médicaux</a:t>
                      </a:r>
                      <a:endParaRPr lang="fr-FR" sz="1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9706" marR="19706" marT="0" marB="0" anchor="b"/>
                </a:tc>
              </a:tr>
              <a:tr h="234398">
                <a:tc vMerge="1">
                  <a:txBody>
                    <a:bodyPr/>
                    <a:lstStyle/>
                    <a:p>
                      <a:pPr algn="ctr">
                        <a:lnSpc>
                          <a:spcPct val="150000"/>
                        </a:lnSpc>
                        <a:spcAft>
                          <a:spcPts val="0"/>
                        </a:spcAft>
                      </a:pPr>
                      <a:endParaRPr lang="fr-FR"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9706" marR="19706" marT="0" marB="0" anchor="ctr"/>
                </a:tc>
                <a:tc>
                  <a:txBody>
                    <a:bodyPr/>
                    <a:lstStyle/>
                    <a:p>
                      <a:pPr algn="just">
                        <a:lnSpc>
                          <a:spcPct val="150000"/>
                        </a:lnSpc>
                        <a:spcAft>
                          <a:spcPts val="0"/>
                        </a:spcAft>
                      </a:pPr>
                      <a:r>
                        <a:rPr lang="fr-FR" sz="1200" kern="1200" dirty="0" smtClean="0">
                          <a:solidFill>
                            <a:schemeClr val="tx1"/>
                          </a:solidFill>
                          <a:effectLst/>
                        </a:rPr>
                        <a:t>Taux d’adéquation entre l’offre et la demande d’hébergement</a:t>
                      </a:r>
                      <a:endParaRPr lang="fr-FR" sz="1200" kern="1200" dirty="0">
                        <a:solidFill>
                          <a:schemeClr val="tx1"/>
                        </a:solidFill>
                        <a:effectLst/>
                        <a:latin typeface="+mn-lt"/>
                        <a:ea typeface="+mn-ea"/>
                        <a:cs typeface="+mn-cs"/>
                      </a:endParaRPr>
                    </a:p>
                  </a:txBody>
                  <a:tcPr marL="19706" marR="19706" marT="0" marB="0" anchor="b"/>
                </a:tc>
              </a:tr>
            </a:tbl>
          </a:graphicData>
        </a:graphic>
      </p:graphicFrame>
    </p:spTree>
    <p:extLst>
      <p:ext uri="{BB962C8B-B14F-4D97-AF65-F5344CB8AC3E}">
        <p14:creationId xmlns:p14="http://schemas.microsoft.com/office/powerpoint/2010/main" val="629109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Espace réservé du contenu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5121" y="1869277"/>
            <a:ext cx="6333757" cy="4114808"/>
          </a:xfrm>
        </p:spPr>
      </p:pic>
      <p:sp>
        <p:nvSpPr>
          <p:cNvPr id="2" name="Espace réservé du numéro de diapositive 1"/>
          <p:cNvSpPr>
            <a:spLocks noGrp="1"/>
          </p:cNvSpPr>
          <p:nvPr>
            <p:ph type="sldNum" sz="quarter" idx="12"/>
          </p:nvPr>
        </p:nvSpPr>
        <p:spPr/>
        <p:txBody>
          <a:bodyPr/>
          <a:lstStyle/>
          <a:p>
            <a:fld id="{CF4668DC-857F-487D-BFFA-8C0CA5037977}" type="slidenum">
              <a:rPr lang="fr-BE" smtClean="0">
                <a:solidFill>
                  <a:prstClr val="black">
                    <a:tint val="75000"/>
                  </a:prstClr>
                </a:solidFill>
              </a:rPr>
              <a:pPr/>
              <a:t>3</a:t>
            </a:fld>
            <a:endParaRPr lang="fr-BE" dirty="0">
              <a:solidFill>
                <a:prstClr val="black">
                  <a:tint val="75000"/>
                </a:prstClr>
              </a:solidFill>
            </a:endParaRPr>
          </a:p>
        </p:txBody>
      </p:sp>
      <p:sp>
        <p:nvSpPr>
          <p:cNvPr id="4" name="Titre 3"/>
          <p:cNvSpPr>
            <a:spLocks noGrp="1"/>
          </p:cNvSpPr>
          <p:nvPr>
            <p:ph type="title"/>
          </p:nvPr>
        </p:nvSpPr>
        <p:spPr/>
        <p:txBody>
          <a:bodyPr/>
          <a:lstStyle/>
          <a:p>
            <a:r>
              <a:rPr lang="fr-FR" dirty="0" smtClean="0"/>
              <a:t>Une approche capacitaire</a:t>
            </a:r>
            <a:endParaRPr lang="fr-FR" dirty="0"/>
          </a:p>
        </p:txBody>
      </p:sp>
      <p:sp>
        <p:nvSpPr>
          <p:cNvPr id="3" name="Sous-titre 2"/>
          <p:cNvSpPr>
            <a:spLocks noGrp="1"/>
          </p:cNvSpPr>
          <p:nvPr>
            <p:ph type="subTitle" idx="13"/>
          </p:nvPr>
        </p:nvSpPr>
        <p:spPr/>
        <p:txBody>
          <a:bodyPr/>
          <a:lstStyle/>
          <a:p>
            <a:r>
              <a:rPr lang="fr-FR" dirty="0" smtClean="0"/>
              <a:t>Le bien-être comme rapport</a:t>
            </a:r>
            <a:endParaRPr lang="fr-FR" dirty="0"/>
          </a:p>
        </p:txBody>
      </p:sp>
    </p:spTree>
    <p:extLst>
      <p:ext uri="{BB962C8B-B14F-4D97-AF65-F5344CB8AC3E}">
        <p14:creationId xmlns:p14="http://schemas.microsoft.com/office/powerpoint/2010/main" val="13168232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pour une image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476672"/>
            <a:ext cx="7128792" cy="6984776"/>
          </a:xfrm>
        </p:spPr>
      </p:pic>
      <p:sp>
        <p:nvSpPr>
          <p:cNvPr id="10" name="Titre 9"/>
          <p:cNvSpPr>
            <a:spLocks noGrp="1"/>
          </p:cNvSpPr>
          <p:nvPr>
            <p:ph type="title"/>
          </p:nvPr>
        </p:nvSpPr>
        <p:spPr>
          <a:xfrm>
            <a:off x="1900362" y="44624"/>
            <a:ext cx="6786438" cy="703262"/>
          </a:xfrm>
        </p:spPr>
        <p:txBody>
          <a:bodyPr/>
          <a:lstStyle/>
          <a:p>
            <a:r>
              <a:rPr lang="fr-FR" dirty="0" smtClean="0"/>
              <a:t>Les 8 dimensions d’IBEST</a:t>
            </a:r>
            <a:endParaRPr lang="fr-FR" dirty="0"/>
          </a:p>
        </p:txBody>
      </p:sp>
    </p:spTree>
    <p:extLst>
      <p:ext uri="{BB962C8B-B14F-4D97-AF65-F5344CB8AC3E}">
        <p14:creationId xmlns:p14="http://schemas.microsoft.com/office/powerpoint/2010/main" val="31470172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370931" y="140793"/>
            <a:ext cx="6522689" cy="646331"/>
          </a:xfrm>
          <a:prstGeom prst="rect">
            <a:avLst/>
          </a:prstGeom>
          <a:noFill/>
        </p:spPr>
        <p:txBody>
          <a:bodyPr wrap="square" rtlCol="0">
            <a:spAutoFit/>
          </a:bodyPr>
          <a:lstStyle/>
          <a:p>
            <a:pPr fontAlgn="base">
              <a:spcBef>
                <a:spcPct val="0"/>
              </a:spcBef>
              <a:spcAft>
                <a:spcPct val="0"/>
              </a:spcAft>
            </a:pPr>
            <a:r>
              <a:rPr lang="fr-FR" sz="3600" b="1" cap="small" dirty="0">
                <a:solidFill>
                  <a:schemeClr val="tx2"/>
                </a:solidFill>
                <a:latin typeface="+mj-lt"/>
                <a:ea typeface="+mj-ea"/>
                <a:cs typeface="+mj-cs"/>
              </a:rPr>
              <a:t>Les usages et impacts d’IBEST</a:t>
            </a:r>
          </a:p>
        </p:txBody>
      </p:sp>
      <p:sp>
        <p:nvSpPr>
          <p:cNvPr id="3" name="ZoneTexte 2"/>
          <p:cNvSpPr txBox="1"/>
          <p:nvPr/>
        </p:nvSpPr>
        <p:spPr>
          <a:xfrm>
            <a:off x="440014" y="1628800"/>
            <a:ext cx="8208912" cy="4770537"/>
          </a:xfrm>
          <a:prstGeom prst="rect">
            <a:avLst/>
          </a:prstGeom>
          <a:noFill/>
        </p:spPr>
        <p:txBody>
          <a:bodyPr wrap="square" rtlCol="0">
            <a:spAutoFit/>
          </a:bodyPr>
          <a:lstStyle/>
          <a:p>
            <a:pPr marL="0" lvl="1" algn="just"/>
            <a:r>
              <a:rPr lang="fr-FR" sz="2400" b="1" dirty="0" smtClean="0">
                <a:solidFill>
                  <a:srgbClr val="000000"/>
                </a:solidFill>
              </a:rPr>
              <a:t>Une objectivation des 8 dimensions du bien-être </a:t>
            </a:r>
            <a:endParaRPr lang="fr-FR" sz="2000" b="1" dirty="0" smtClean="0">
              <a:solidFill>
                <a:srgbClr val="000000"/>
              </a:solidFill>
            </a:endParaRPr>
          </a:p>
          <a:p>
            <a:pPr marL="0" lvl="1" algn="just"/>
            <a:r>
              <a:rPr lang="fr-FR" sz="2000" dirty="0" smtClean="0">
                <a:solidFill>
                  <a:srgbClr val="000000"/>
                </a:solidFill>
              </a:rPr>
              <a:t>bien-être / qualité de vie / bien-vivre sont des enjeux de toutes les politiques publiques mais… ils sont rarement définis et jamais mesurés de manière globale </a:t>
            </a:r>
          </a:p>
          <a:p>
            <a:pPr marL="285750" lvl="1" indent="-285750" algn="just">
              <a:buFont typeface="Wingdings"/>
              <a:buChar char="à"/>
            </a:pPr>
            <a:r>
              <a:rPr lang="fr-FR" sz="2000" dirty="0" smtClean="0">
                <a:solidFill>
                  <a:srgbClr val="000000"/>
                </a:solidFill>
              </a:rPr>
              <a:t>IBEST donne </a:t>
            </a:r>
            <a:r>
              <a:rPr lang="fr-FR" sz="2000" b="1" dirty="0" smtClean="0">
                <a:solidFill>
                  <a:srgbClr val="000000"/>
                </a:solidFill>
              </a:rPr>
              <a:t>une</a:t>
            </a:r>
            <a:r>
              <a:rPr lang="fr-FR" sz="2000" dirty="0" smtClean="0">
                <a:solidFill>
                  <a:srgbClr val="000000"/>
                </a:solidFill>
              </a:rPr>
              <a:t> définition ET des outils de mesure (indicateurs)</a:t>
            </a:r>
          </a:p>
          <a:p>
            <a:pPr algn="just"/>
            <a:endParaRPr lang="fr-FR" sz="2000" b="1" dirty="0" smtClean="0">
              <a:solidFill>
                <a:srgbClr val="000000"/>
              </a:solidFill>
            </a:endParaRPr>
          </a:p>
          <a:p>
            <a:pPr algn="just"/>
            <a:r>
              <a:rPr lang="fr-FR" sz="2400" b="1" dirty="0">
                <a:solidFill>
                  <a:srgbClr val="000000"/>
                </a:solidFill>
              </a:rPr>
              <a:t>De nouvelles données, connaissances pour éclairer les angles morts de l’observation</a:t>
            </a:r>
          </a:p>
          <a:p>
            <a:pPr lvl="1" algn="just"/>
            <a:endParaRPr lang="fr-FR" sz="2000" i="1" dirty="0">
              <a:solidFill>
                <a:srgbClr val="000000"/>
              </a:solidFill>
            </a:endParaRPr>
          </a:p>
          <a:p>
            <a:pPr algn="just"/>
            <a:r>
              <a:rPr lang="fr-FR" sz="2400" b="1" dirty="0" smtClean="0">
                <a:solidFill>
                  <a:srgbClr val="000000"/>
                </a:solidFill>
              </a:rPr>
              <a:t>Un nouveau référentiel pour interroger nos politiques publiques  </a:t>
            </a:r>
            <a:endParaRPr lang="fr-FR" sz="2000" b="1" dirty="0" smtClean="0">
              <a:solidFill>
                <a:srgbClr val="000000"/>
              </a:solidFill>
            </a:endParaRPr>
          </a:p>
          <a:p>
            <a:pPr algn="just"/>
            <a:r>
              <a:rPr lang="fr-FR" sz="2000" dirty="0" smtClean="0">
                <a:solidFill>
                  <a:srgbClr val="000000"/>
                </a:solidFill>
              </a:rPr>
              <a:t>permet de réinterroger les politiques publiques à l’aune du bien-être (lien social, richesses monétaires et non monétaires, satisfaction, aspirations… ) </a:t>
            </a:r>
          </a:p>
          <a:p>
            <a:pPr algn="just"/>
            <a:endParaRPr lang="fr-FR" sz="2000" dirty="0">
              <a:solidFill>
                <a:srgbClr val="000000"/>
              </a:solidFill>
              <a:sym typeface="Wingdings" panose="05000000000000000000" pitchFamily="2" charset="2"/>
            </a:endParaRPr>
          </a:p>
          <a:p>
            <a:pPr algn="just"/>
            <a:r>
              <a:rPr lang="fr-FR" sz="2400" b="1" dirty="0">
                <a:solidFill>
                  <a:srgbClr val="000000"/>
                </a:solidFill>
                <a:sym typeface="Wingdings" panose="05000000000000000000" pitchFamily="2" charset="2"/>
              </a:rPr>
              <a:t>Un outil de dialogue citoyen, qui alimente le débat public</a:t>
            </a:r>
          </a:p>
        </p:txBody>
      </p:sp>
    </p:spTree>
    <p:extLst>
      <p:ext uri="{BB962C8B-B14F-4D97-AF65-F5344CB8AC3E}">
        <p14:creationId xmlns:p14="http://schemas.microsoft.com/office/powerpoint/2010/main" val="1944439769"/>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Compléments d’observation</a:t>
            </a:r>
            <a:endParaRPr lang="fr-FR" dirty="0"/>
          </a:p>
        </p:txBody>
      </p:sp>
      <p:sp>
        <p:nvSpPr>
          <p:cNvPr id="5" name="Espace réservé du texte 4"/>
          <p:cNvSpPr>
            <a:spLocks noGrp="1"/>
          </p:cNvSpPr>
          <p:nvPr>
            <p:ph type="body" idx="1"/>
          </p:nvPr>
        </p:nvSpPr>
        <p:spPr/>
        <p:txBody>
          <a:bodyPr/>
          <a:lstStyle/>
          <a:p>
            <a:r>
              <a:rPr lang="fr-FR" dirty="0" smtClean="0"/>
              <a:t>1</a:t>
            </a:r>
            <a:endParaRPr lang="fr-FR" dirty="0"/>
          </a:p>
        </p:txBody>
      </p:sp>
      <p:sp>
        <p:nvSpPr>
          <p:cNvPr id="7" name="Espace réservé du texte 6"/>
          <p:cNvSpPr>
            <a:spLocks noGrp="1"/>
          </p:cNvSpPr>
          <p:nvPr>
            <p:ph type="body" sz="quarter" idx="10"/>
          </p:nvPr>
        </p:nvSpPr>
        <p:spPr/>
        <p:txBody>
          <a:bodyPr/>
          <a:lstStyle/>
          <a:p>
            <a:r>
              <a:rPr lang="fr-FR" dirty="0" smtClean="0"/>
              <a:t>1</a:t>
            </a:r>
            <a:endParaRPr lang="fr-FR" dirty="0"/>
          </a:p>
        </p:txBody>
      </p:sp>
    </p:spTree>
    <p:extLst>
      <p:ext uri="{BB962C8B-B14F-4D97-AF65-F5344CB8AC3E}">
        <p14:creationId xmlns:p14="http://schemas.microsoft.com/office/powerpoint/2010/main" val="1847347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fld id="{7354EFBA-DCDC-48B3-849C-59D67CFC6076}" type="datetime1">
              <a:rPr lang="fr-FR" sz="1200" smtClean="0"/>
              <a:t>07/02/2020</a:t>
            </a:fld>
            <a:endParaRPr lang="fr-FR" sz="1200" dirty="0"/>
          </a:p>
        </p:txBody>
      </p:sp>
      <p:sp>
        <p:nvSpPr>
          <p:cNvPr id="3" name="Titre 2"/>
          <p:cNvSpPr>
            <a:spLocks noGrp="1"/>
          </p:cNvSpPr>
          <p:nvPr>
            <p:ph type="title"/>
          </p:nvPr>
        </p:nvSpPr>
        <p:spPr/>
        <p:txBody>
          <a:bodyPr/>
          <a:lstStyle/>
          <a:p>
            <a:r>
              <a:rPr lang="fr-FR" dirty="0" smtClean="0"/>
              <a:t>Des données nouvelles</a:t>
            </a:r>
            <a:endParaRPr lang="fr-FR"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1" y="1052735"/>
            <a:ext cx="6909657" cy="5668739"/>
          </a:xfrm>
          <a:prstGeom prst="rect">
            <a:avLst/>
          </a:prstGeom>
        </p:spPr>
      </p:pic>
    </p:spTree>
    <p:extLst>
      <p:ext uri="{BB962C8B-B14F-4D97-AF65-F5344CB8AC3E}">
        <p14:creationId xmlns:p14="http://schemas.microsoft.com/office/powerpoint/2010/main" val="1274193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fld id="{7354EFBA-DCDC-48B3-849C-59D67CFC6076}" type="datetime1">
              <a:rPr lang="fr-FR" sz="1200" smtClean="0"/>
              <a:t>07/02/2020</a:t>
            </a:fld>
            <a:endParaRPr lang="fr-FR" sz="1200" dirty="0"/>
          </a:p>
        </p:txBody>
      </p:sp>
      <p:sp>
        <p:nvSpPr>
          <p:cNvPr id="3" name="Titre 2"/>
          <p:cNvSpPr>
            <a:spLocks noGrp="1"/>
          </p:cNvSpPr>
          <p:nvPr>
            <p:ph type="title"/>
          </p:nvPr>
        </p:nvSpPr>
        <p:spPr/>
        <p:txBody>
          <a:bodyPr/>
          <a:lstStyle/>
          <a:p>
            <a:r>
              <a:rPr lang="fr-FR" dirty="0" smtClean="0"/>
              <a:t>Des données complémentaires aux tableaux de bord existants</a:t>
            </a:r>
            <a:endParaRPr lang="fr-F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7690" y="945888"/>
            <a:ext cx="7283152" cy="5565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2352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28384" y="4603942"/>
            <a:ext cx="1115616" cy="22540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1"/>
          <p:cNvSpPr txBox="1">
            <a:spLocks/>
          </p:cNvSpPr>
          <p:nvPr/>
        </p:nvSpPr>
        <p:spPr>
          <a:xfrm>
            <a:off x="1331640" y="188640"/>
            <a:ext cx="7412360"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fr-FR" sz="2400" b="1" dirty="0">
              <a:solidFill>
                <a:schemeClr val="bg1"/>
              </a:solidFill>
              <a:latin typeface="Arial"/>
              <a:cs typeface="Arial"/>
            </a:endParaRPr>
          </a:p>
        </p:txBody>
      </p:sp>
      <p:sp>
        <p:nvSpPr>
          <p:cNvPr id="10" name="Rectangle 9"/>
          <p:cNvSpPr/>
          <p:nvPr/>
        </p:nvSpPr>
        <p:spPr>
          <a:xfrm>
            <a:off x="3995936" y="4221088"/>
            <a:ext cx="2160240" cy="13681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itre 1"/>
          <p:cNvSpPr txBox="1">
            <a:spLocks/>
          </p:cNvSpPr>
          <p:nvPr/>
        </p:nvSpPr>
        <p:spPr>
          <a:xfrm>
            <a:off x="2123728" y="188640"/>
            <a:ext cx="6658508" cy="43204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400" b="1" dirty="0" smtClean="0">
                <a:cs typeface="Arial"/>
              </a:rPr>
              <a:t>Des croisements de données riches de sens</a:t>
            </a:r>
            <a:endParaRPr lang="fr-FR" sz="2400" b="1" dirty="0">
              <a:cs typeface="Arial"/>
            </a:endParaRPr>
          </a:p>
        </p:txBody>
      </p:sp>
      <p:graphicFrame>
        <p:nvGraphicFramePr>
          <p:cNvPr id="6" name="Graphique 5"/>
          <p:cNvGraphicFramePr/>
          <p:nvPr>
            <p:custDataLst>
              <p:tags r:id="rId1"/>
            </p:custDataLst>
            <p:extLst>
              <p:ext uri="{D42A27DB-BD31-4B8C-83A1-F6EECF244321}">
                <p14:modId xmlns:p14="http://schemas.microsoft.com/office/powerpoint/2010/main" val="2634141388"/>
              </p:ext>
            </p:extLst>
          </p:nvPr>
        </p:nvGraphicFramePr>
        <p:xfrm>
          <a:off x="0" y="764704"/>
          <a:ext cx="9144000" cy="278504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Graphique 6"/>
          <p:cNvGraphicFramePr/>
          <p:nvPr>
            <p:custDataLst>
              <p:tags r:id="rId2"/>
            </p:custDataLst>
            <p:extLst>
              <p:ext uri="{D42A27DB-BD31-4B8C-83A1-F6EECF244321}">
                <p14:modId xmlns:p14="http://schemas.microsoft.com/office/powerpoint/2010/main" val="201236331"/>
              </p:ext>
            </p:extLst>
          </p:nvPr>
        </p:nvGraphicFramePr>
        <p:xfrm>
          <a:off x="27890" y="3861048"/>
          <a:ext cx="9116110" cy="2996951"/>
        </p:xfrm>
        <a:graphic>
          <a:graphicData uri="http://schemas.openxmlformats.org/drawingml/2006/chart">
            <c:chart xmlns:c="http://schemas.openxmlformats.org/drawingml/2006/chart" xmlns:r="http://schemas.openxmlformats.org/officeDocument/2006/relationships" r:id="rId6"/>
          </a:graphicData>
        </a:graphic>
      </p:graphicFrame>
      <p:sp>
        <p:nvSpPr>
          <p:cNvPr id="8" name="ZoneTexte 7"/>
          <p:cNvSpPr txBox="1"/>
          <p:nvPr/>
        </p:nvSpPr>
        <p:spPr>
          <a:xfrm rot="16200000">
            <a:off x="8395347" y="3993678"/>
            <a:ext cx="958917" cy="261610"/>
          </a:xfrm>
          <a:prstGeom prst="rect">
            <a:avLst/>
          </a:prstGeom>
          <a:noFill/>
        </p:spPr>
        <p:txBody>
          <a:bodyPr wrap="none" rtlCol="0">
            <a:spAutoFit/>
          </a:bodyPr>
          <a:lstStyle/>
          <a:p>
            <a:r>
              <a:rPr lang="fr-FR" sz="1100" dirty="0" smtClean="0"/>
              <a:t>Source : </a:t>
            </a:r>
            <a:r>
              <a:rPr lang="fr-FR" sz="1100" dirty="0" err="1" smtClean="0"/>
              <a:t>Ibest</a:t>
            </a:r>
            <a:endParaRPr lang="fr-FR" sz="1100" dirty="0"/>
          </a:p>
        </p:txBody>
      </p:sp>
      <p:sp>
        <p:nvSpPr>
          <p:cNvPr id="2" name="Rectangle 1"/>
          <p:cNvSpPr/>
          <p:nvPr/>
        </p:nvSpPr>
        <p:spPr>
          <a:xfrm>
            <a:off x="6732240" y="6525344"/>
            <a:ext cx="576064" cy="3326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73447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8"/>
</p:tagLst>
</file>

<file path=ppt/tags/tag11.xml><?xml version="1.0" encoding="utf-8"?>
<p:tagLst xmlns:a="http://schemas.openxmlformats.org/drawingml/2006/main" xmlns:r="http://schemas.openxmlformats.org/officeDocument/2006/relationships" xmlns:p="http://schemas.openxmlformats.org/presentationml/2006/main">
  <p:tag name="NUM" val="9"/>
</p:tagLst>
</file>

<file path=ppt/tags/tag12.xml><?xml version="1.0" encoding="utf-8"?>
<p:tagLst xmlns:a="http://schemas.openxmlformats.org/drawingml/2006/main" xmlns:r="http://schemas.openxmlformats.org/officeDocument/2006/relationships" xmlns:p="http://schemas.openxmlformats.org/presentationml/2006/main">
  <p:tag name="NUM" val="10"/>
</p:tagLst>
</file>

<file path=ppt/tags/tag13.xml><?xml version="1.0" encoding="utf-8"?>
<p:tagLst xmlns:a="http://schemas.openxmlformats.org/drawingml/2006/main" xmlns:r="http://schemas.openxmlformats.org/officeDocument/2006/relationships" xmlns:p="http://schemas.openxmlformats.org/presentationml/2006/main">
  <p:tag name="NUM" val="11"/>
</p:tagLst>
</file>

<file path=ppt/tags/tag14.xml><?xml version="1.0" encoding="utf-8"?>
<p:tagLst xmlns:a="http://schemas.openxmlformats.org/drawingml/2006/main" xmlns:r="http://schemas.openxmlformats.org/officeDocument/2006/relationships" xmlns:p="http://schemas.openxmlformats.org/presentationml/2006/main">
  <p:tag name="NUM" val="12"/>
</p:tagLst>
</file>

<file path=ppt/tags/tag15.xml><?xml version="1.0" encoding="utf-8"?>
<p:tagLst xmlns:a="http://schemas.openxmlformats.org/drawingml/2006/main" xmlns:r="http://schemas.openxmlformats.org/officeDocument/2006/relationships" xmlns:p="http://schemas.openxmlformats.org/presentationml/2006/main">
  <p:tag name="NUM" val="13"/>
</p:tagLst>
</file>

<file path=ppt/tags/tag16.xml><?xml version="1.0" encoding="utf-8"?>
<p:tagLst xmlns:a="http://schemas.openxmlformats.org/drawingml/2006/main" xmlns:r="http://schemas.openxmlformats.org/officeDocument/2006/relationships" xmlns:p="http://schemas.openxmlformats.org/presentationml/2006/main">
  <p:tag name="NUM" val="14"/>
</p:tagLst>
</file>

<file path=ppt/tags/tag17.xml><?xml version="1.0" encoding="utf-8"?>
<p:tagLst xmlns:a="http://schemas.openxmlformats.org/drawingml/2006/main" xmlns:r="http://schemas.openxmlformats.org/officeDocument/2006/relationships" xmlns:p="http://schemas.openxmlformats.org/presentationml/2006/main">
  <p:tag name="NUM" val="15"/>
</p:tagLst>
</file>

<file path=ppt/tags/tag18.xml><?xml version="1.0" encoding="utf-8"?>
<p:tagLst xmlns:a="http://schemas.openxmlformats.org/drawingml/2006/main" xmlns:r="http://schemas.openxmlformats.org/officeDocument/2006/relationships" xmlns:p="http://schemas.openxmlformats.org/presentationml/2006/main">
  <p:tag name="NUM" val="16"/>
</p:tagLst>
</file>

<file path=ppt/tags/tag19.xml><?xml version="1.0" encoding="utf-8"?>
<p:tagLst xmlns:a="http://schemas.openxmlformats.org/drawingml/2006/main" xmlns:r="http://schemas.openxmlformats.org/officeDocument/2006/relationships" xmlns:p="http://schemas.openxmlformats.org/presentationml/2006/main">
  <p:tag name="NUM" val="17"/>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8"/>
</p:tagLst>
</file>

<file path=ppt/tags/tag21.xml><?xml version="1.0" encoding="utf-8"?>
<p:tagLst xmlns:a="http://schemas.openxmlformats.org/drawingml/2006/main" xmlns:r="http://schemas.openxmlformats.org/officeDocument/2006/relationships" xmlns:p="http://schemas.openxmlformats.org/presentationml/2006/main">
  <p:tag name="NUM" val="19"/>
</p:tagLst>
</file>

<file path=ppt/tags/tag22.xml><?xml version="1.0" encoding="utf-8"?>
<p:tagLst xmlns:a="http://schemas.openxmlformats.org/drawingml/2006/main" xmlns:r="http://schemas.openxmlformats.org/officeDocument/2006/relationships" xmlns:p="http://schemas.openxmlformats.org/presentationml/2006/main">
  <p:tag name="NUM" val="20"/>
</p:tagLst>
</file>

<file path=ppt/tags/tag23.xml><?xml version="1.0" encoding="utf-8"?>
<p:tagLst xmlns:a="http://schemas.openxmlformats.org/drawingml/2006/main" xmlns:r="http://schemas.openxmlformats.org/officeDocument/2006/relationships" xmlns:p="http://schemas.openxmlformats.org/presentationml/2006/main">
  <p:tag name="NUM" val="21"/>
</p:tagLst>
</file>

<file path=ppt/tags/tag24.xml><?xml version="1.0" encoding="utf-8"?>
<p:tagLst xmlns:a="http://schemas.openxmlformats.org/drawingml/2006/main" xmlns:r="http://schemas.openxmlformats.org/officeDocument/2006/relationships" xmlns:p="http://schemas.openxmlformats.org/presentationml/2006/main">
  <p:tag name="NUM" val="22"/>
</p:tagLst>
</file>

<file path=ppt/tags/tag25.xml><?xml version="1.0" encoding="utf-8"?>
<p:tagLst xmlns:a="http://schemas.openxmlformats.org/drawingml/2006/main" xmlns:r="http://schemas.openxmlformats.org/officeDocument/2006/relationships" xmlns:p="http://schemas.openxmlformats.org/presentationml/2006/main">
  <p:tag name="NUM" val="23"/>
</p:tagLst>
</file>

<file path=ppt/tags/tag26.xml><?xml version="1.0" encoding="utf-8"?>
<p:tagLst xmlns:a="http://schemas.openxmlformats.org/drawingml/2006/main" xmlns:r="http://schemas.openxmlformats.org/officeDocument/2006/relationships" xmlns:p="http://schemas.openxmlformats.org/presentationml/2006/main">
  <p:tag name="NUM" val="24"/>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6"/>
</p:tagLst>
</file>

<file path=ppt/tags/tag9.xml><?xml version="1.0" encoding="utf-8"?>
<p:tagLst xmlns:a="http://schemas.openxmlformats.org/drawingml/2006/main" xmlns:r="http://schemas.openxmlformats.org/officeDocument/2006/relationships" xmlns:p="http://schemas.openxmlformats.org/presentationml/2006/main">
  <p:tag name="NUM" val="7"/>
</p:tagLst>
</file>

<file path=ppt/theme/theme1.xml><?xml version="1.0" encoding="utf-8"?>
<a:theme xmlns:a="http://schemas.openxmlformats.org/drawingml/2006/main" name="modele_presentation_gam">
  <a:themeElements>
    <a:clrScheme name="La Métro">
      <a:dk1>
        <a:sysClr val="windowText" lastClr="000000"/>
      </a:dk1>
      <a:lt1>
        <a:sysClr val="window" lastClr="FFFFFF"/>
      </a:lt1>
      <a:dk2>
        <a:srgbClr val="4E5B6F"/>
      </a:dk2>
      <a:lt2>
        <a:srgbClr val="D6ECFF"/>
      </a:lt2>
      <a:accent1>
        <a:srgbClr val="FFF10B"/>
      </a:accent1>
      <a:accent2>
        <a:srgbClr val="D4398D"/>
      </a:accent2>
      <a:accent3>
        <a:srgbClr val="00666E"/>
      </a:accent3>
      <a:accent4>
        <a:srgbClr val="EE7321"/>
      </a:accent4>
      <a:accent5>
        <a:srgbClr val="353967"/>
      </a:accent5>
      <a:accent6>
        <a:srgbClr val="E84626"/>
      </a:accent6>
      <a:hlink>
        <a:srgbClr val="000000"/>
      </a:hlink>
      <a:folHlink>
        <a:srgbClr val="3F3F3F"/>
      </a:folHlink>
    </a:clrScheme>
    <a:fontScheme name="La Métro">
      <a:majorFont>
        <a:latin typeface="Decima"/>
        <a:ea typeface=""/>
        <a:cs typeface=""/>
      </a:majorFont>
      <a:minorFont>
        <a:latin typeface="Deci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modele_presentation_gam</Template>
  <TotalTime>164</TotalTime>
  <Words>1532</Words>
  <Application>Microsoft Office PowerPoint</Application>
  <PresentationFormat>Affichage à l'écran (4:3)</PresentationFormat>
  <Paragraphs>210</Paragraphs>
  <Slides>20</Slides>
  <Notes>11</Notes>
  <HiddenSlides>1</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20</vt:i4>
      </vt:variant>
    </vt:vector>
  </HeadingPairs>
  <TitlesOfParts>
    <vt:vector size="22" baseType="lpstr">
      <vt:lpstr>modele_presentation_gam</vt:lpstr>
      <vt:lpstr>Image bitmap</vt:lpstr>
      <vt:lpstr>IBEST - Indicateur de  bien-être soutenable et territorialisé </vt:lpstr>
      <vt:lpstr>Pourquoi s’intéresser aux indicateurs de bien-vivre? </vt:lpstr>
      <vt:lpstr>Une approche capacitaire</vt:lpstr>
      <vt:lpstr>Les 8 dimensions d’IBEST</vt:lpstr>
      <vt:lpstr>Présentation PowerPoint</vt:lpstr>
      <vt:lpstr>Compléments d’observation</vt:lpstr>
      <vt:lpstr>Des données nouvelles</vt:lpstr>
      <vt:lpstr>Des données complémentaires aux tableaux de bord existants</vt:lpstr>
      <vt:lpstr>Présentation PowerPoint</vt:lpstr>
      <vt:lpstr>Présentation PowerPoint</vt:lpstr>
      <vt:lpstr>Un enrichissement du questionnement évaluatif, centré « usager »</vt:lpstr>
      <vt:lpstr>Environnement naturel: l’enjeu de la jonction entre l’environnement et le social</vt:lpstr>
      <vt:lpstr>Temps et rythmes de vie : les transports, mais aussi les délais, la maîtrise de l’agenda </vt:lpstr>
      <vt:lpstr>Utilité sociale, bien-être / soutenabilité</vt:lpstr>
      <vt:lpstr>Un outil de pilotage et de dialogue</vt:lpstr>
      <vt:lpstr>Le collectif du forum bien-vivre</vt:lpstr>
      <vt:lpstr>Les 8 cartes… et les seuils de soutenabilité</vt:lpstr>
      <vt:lpstr>Buen-vivir et BNB: ce que nous apprennent les expériences d’ailleurs</vt:lpstr>
      <vt:lpstr>Annexe</vt:lpstr>
      <vt:lpstr>Pré-sélection des indicateurs</vt:lpstr>
    </vt:vector>
  </TitlesOfParts>
  <Company>METRO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 PRÉSENTATION MÉTROPOLITAINE</dc:title>
  <dc:creator>Helene Clot</dc:creator>
  <cp:lastModifiedBy>Helene Clot</cp:lastModifiedBy>
  <cp:revision>21</cp:revision>
  <dcterms:created xsi:type="dcterms:W3CDTF">2019-06-12T12:25:45Z</dcterms:created>
  <dcterms:modified xsi:type="dcterms:W3CDTF">2020-02-07T08:27:21Z</dcterms:modified>
</cp:coreProperties>
</file>