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15"/>
  </p:notesMasterIdLst>
  <p:sldIdLst>
    <p:sldId id="256" r:id="rId2"/>
    <p:sldId id="276" r:id="rId3"/>
    <p:sldId id="297" r:id="rId4"/>
    <p:sldId id="298" r:id="rId5"/>
    <p:sldId id="299" r:id="rId6"/>
    <p:sldId id="300" r:id="rId7"/>
    <p:sldId id="301" r:id="rId8"/>
    <p:sldId id="302" r:id="rId9"/>
    <p:sldId id="280" r:id="rId10"/>
    <p:sldId id="292" r:id="rId11"/>
    <p:sldId id="293" r:id="rId12"/>
    <p:sldId id="303" r:id="rId13"/>
    <p:sldId id="304" r:id="rId1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3408E"/>
    <a:srgbClr val="FBBA00"/>
    <a:srgbClr val="00A6DD"/>
    <a:srgbClr val="C8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1" d="100"/>
          <a:sy n="101" d="100"/>
        </p:scale>
        <p:origin x="15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35FD123-CD4A-4A9E-AC07-E203798440C9}" type="datetimeFigureOut">
              <a:rPr lang="fr-FR" smtClean="0"/>
              <a:t>05/06/2019</a:t>
            </a:fld>
            <a:endParaRPr lang="fr-FR" dirty="0"/>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68CD89-BEDB-4B93-BCC6-9AABCCAFF1CD}" type="slidenum">
              <a:rPr lang="fr-FR" smtClean="0"/>
              <a:t>‹N°›</a:t>
            </a:fld>
            <a:endParaRPr lang="fr-FR" dirty="0"/>
          </a:p>
        </p:txBody>
      </p:sp>
    </p:spTree>
    <p:extLst>
      <p:ext uri="{BB962C8B-B14F-4D97-AF65-F5344CB8AC3E}">
        <p14:creationId xmlns:p14="http://schemas.microsoft.com/office/powerpoint/2010/main" val="4022532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1</a:t>
            </a:fld>
            <a:endParaRPr lang="fr-FR" dirty="0"/>
          </a:p>
        </p:txBody>
      </p:sp>
    </p:spTree>
    <p:extLst>
      <p:ext uri="{BB962C8B-B14F-4D97-AF65-F5344CB8AC3E}">
        <p14:creationId xmlns:p14="http://schemas.microsoft.com/office/powerpoint/2010/main" val="3643661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10</a:t>
            </a:fld>
            <a:endParaRPr lang="fr-FR" dirty="0"/>
          </a:p>
        </p:txBody>
      </p:sp>
    </p:spTree>
    <p:extLst>
      <p:ext uri="{BB962C8B-B14F-4D97-AF65-F5344CB8AC3E}">
        <p14:creationId xmlns:p14="http://schemas.microsoft.com/office/powerpoint/2010/main" val="848160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11</a:t>
            </a:fld>
            <a:endParaRPr lang="fr-FR" dirty="0"/>
          </a:p>
        </p:txBody>
      </p:sp>
    </p:spTree>
    <p:extLst>
      <p:ext uri="{BB962C8B-B14F-4D97-AF65-F5344CB8AC3E}">
        <p14:creationId xmlns:p14="http://schemas.microsoft.com/office/powerpoint/2010/main" val="3801316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12</a:t>
            </a:fld>
            <a:endParaRPr lang="fr-FR" dirty="0"/>
          </a:p>
        </p:txBody>
      </p:sp>
    </p:spTree>
    <p:extLst>
      <p:ext uri="{BB962C8B-B14F-4D97-AF65-F5344CB8AC3E}">
        <p14:creationId xmlns:p14="http://schemas.microsoft.com/office/powerpoint/2010/main" val="589455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13</a:t>
            </a:fld>
            <a:endParaRPr lang="fr-FR" dirty="0"/>
          </a:p>
        </p:txBody>
      </p:sp>
    </p:spTree>
    <p:extLst>
      <p:ext uri="{BB962C8B-B14F-4D97-AF65-F5344CB8AC3E}">
        <p14:creationId xmlns:p14="http://schemas.microsoft.com/office/powerpoint/2010/main" val="240415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2</a:t>
            </a:fld>
            <a:endParaRPr lang="fr-FR" dirty="0"/>
          </a:p>
        </p:txBody>
      </p:sp>
    </p:spTree>
    <p:extLst>
      <p:ext uri="{BB962C8B-B14F-4D97-AF65-F5344CB8AC3E}">
        <p14:creationId xmlns:p14="http://schemas.microsoft.com/office/powerpoint/2010/main" val="2466167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3</a:t>
            </a:fld>
            <a:endParaRPr lang="fr-FR" dirty="0"/>
          </a:p>
        </p:txBody>
      </p:sp>
    </p:spTree>
    <p:extLst>
      <p:ext uri="{BB962C8B-B14F-4D97-AF65-F5344CB8AC3E}">
        <p14:creationId xmlns:p14="http://schemas.microsoft.com/office/powerpoint/2010/main" val="667409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4</a:t>
            </a:fld>
            <a:endParaRPr lang="fr-FR" dirty="0"/>
          </a:p>
        </p:txBody>
      </p:sp>
    </p:spTree>
    <p:extLst>
      <p:ext uri="{BB962C8B-B14F-4D97-AF65-F5344CB8AC3E}">
        <p14:creationId xmlns:p14="http://schemas.microsoft.com/office/powerpoint/2010/main" val="358392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5</a:t>
            </a:fld>
            <a:endParaRPr lang="fr-FR" dirty="0"/>
          </a:p>
        </p:txBody>
      </p:sp>
    </p:spTree>
    <p:extLst>
      <p:ext uri="{BB962C8B-B14F-4D97-AF65-F5344CB8AC3E}">
        <p14:creationId xmlns:p14="http://schemas.microsoft.com/office/powerpoint/2010/main" val="1596072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6</a:t>
            </a:fld>
            <a:endParaRPr lang="fr-FR" dirty="0"/>
          </a:p>
        </p:txBody>
      </p:sp>
    </p:spTree>
    <p:extLst>
      <p:ext uri="{BB962C8B-B14F-4D97-AF65-F5344CB8AC3E}">
        <p14:creationId xmlns:p14="http://schemas.microsoft.com/office/powerpoint/2010/main" val="476585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7</a:t>
            </a:fld>
            <a:endParaRPr lang="fr-FR" dirty="0"/>
          </a:p>
        </p:txBody>
      </p:sp>
    </p:spTree>
    <p:extLst>
      <p:ext uri="{BB962C8B-B14F-4D97-AF65-F5344CB8AC3E}">
        <p14:creationId xmlns:p14="http://schemas.microsoft.com/office/powerpoint/2010/main" val="3892058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8</a:t>
            </a:fld>
            <a:endParaRPr lang="fr-FR" dirty="0"/>
          </a:p>
        </p:txBody>
      </p:sp>
    </p:spTree>
    <p:extLst>
      <p:ext uri="{BB962C8B-B14F-4D97-AF65-F5344CB8AC3E}">
        <p14:creationId xmlns:p14="http://schemas.microsoft.com/office/powerpoint/2010/main" val="450345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68CD89-BEDB-4B93-BCC6-9AABCCAFF1CD}" type="slidenum">
              <a:rPr lang="fr-FR" smtClean="0"/>
              <a:t>9</a:t>
            </a:fld>
            <a:endParaRPr lang="fr-FR" dirty="0"/>
          </a:p>
        </p:txBody>
      </p:sp>
    </p:spTree>
    <p:extLst>
      <p:ext uri="{BB962C8B-B14F-4D97-AF65-F5344CB8AC3E}">
        <p14:creationId xmlns:p14="http://schemas.microsoft.com/office/powerpoint/2010/main" val="3404754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3DB6E62-7C19-48CB-B817-685197054077}" type="datetime1">
              <a:rPr lang="fr-FR" smtClean="0"/>
              <a:t>05/06/2019</a:t>
            </a:fld>
            <a:endParaRPr lang="fr-FR" dirty="0"/>
          </a:p>
        </p:txBody>
      </p:sp>
      <p:sp>
        <p:nvSpPr>
          <p:cNvPr id="5" name="Footer Placeholder 4"/>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6" name="Slide Number Placeholder 5"/>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4128198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CBD1D14-1526-45A1-AA2E-9AA7FAD277C3}" type="datetime1">
              <a:rPr lang="fr-FR" smtClean="0"/>
              <a:t>05/06/2019</a:t>
            </a:fld>
            <a:endParaRPr lang="fr-FR" dirty="0"/>
          </a:p>
        </p:txBody>
      </p:sp>
      <p:sp>
        <p:nvSpPr>
          <p:cNvPr id="5" name="Footer Placeholder 4"/>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6" name="Slide Number Placeholder 5"/>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767649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03BC09D-A8B6-478D-81EF-2A0E04567A7A}" type="datetime1">
              <a:rPr lang="fr-FR" smtClean="0"/>
              <a:t>05/06/2019</a:t>
            </a:fld>
            <a:endParaRPr lang="fr-FR" dirty="0"/>
          </a:p>
        </p:txBody>
      </p:sp>
      <p:sp>
        <p:nvSpPr>
          <p:cNvPr id="5" name="Footer Placeholder 4"/>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6" name="Slide Number Placeholder 5"/>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19717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A302FFB-C808-4192-AF73-BAFBA4A0A6A0}" type="datetime1">
              <a:rPr lang="fr-FR" smtClean="0"/>
              <a:t>05/06/2019</a:t>
            </a:fld>
            <a:endParaRPr lang="fr-FR" dirty="0"/>
          </a:p>
        </p:txBody>
      </p:sp>
      <p:sp>
        <p:nvSpPr>
          <p:cNvPr id="5" name="Footer Placeholder 4"/>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6" name="Slide Number Placeholder 5"/>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23497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D9AB5F-1091-4D8B-8C73-2EC38FC25A60}" type="datetime1">
              <a:rPr lang="fr-FR" smtClean="0"/>
              <a:t>05/06/2019</a:t>
            </a:fld>
            <a:endParaRPr lang="fr-FR" dirty="0"/>
          </a:p>
        </p:txBody>
      </p:sp>
      <p:sp>
        <p:nvSpPr>
          <p:cNvPr id="5" name="Footer Placeholder 4"/>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6" name="Slide Number Placeholder 5"/>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213038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DDC9BC6-4CAC-47C2-B32A-87A2E73D7D23}" type="datetime1">
              <a:rPr lang="fr-FR" smtClean="0"/>
              <a:t>05/06/2019</a:t>
            </a:fld>
            <a:endParaRPr lang="fr-FR" dirty="0"/>
          </a:p>
        </p:txBody>
      </p:sp>
      <p:sp>
        <p:nvSpPr>
          <p:cNvPr id="6" name="Footer Placeholder 5"/>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7" name="Slide Number Placeholder 6"/>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336775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6F0E200-438F-441E-A066-182AA09A1C18}" type="datetime1">
              <a:rPr lang="fr-FR" smtClean="0"/>
              <a:t>05/06/2019</a:t>
            </a:fld>
            <a:endParaRPr lang="fr-FR" dirty="0"/>
          </a:p>
        </p:txBody>
      </p:sp>
      <p:sp>
        <p:nvSpPr>
          <p:cNvPr id="8" name="Footer Placeholder 7"/>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9" name="Slide Number Placeholder 8"/>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91722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5F5C1B1-F655-43D8-9B7C-0F70B3DF0522}" type="datetime1">
              <a:rPr lang="fr-FR" smtClean="0"/>
              <a:t>05/06/2019</a:t>
            </a:fld>
            <a:endParaRPr lang="fr-FR" dirty="0"/>
          </a:p>
        </p:txBody>
      </p:sp>
      <p:sp>
        <p:nvSpPr>
          <p:cNvPr id="4" name="Footer Placeholder 3"/>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5" name="Slide Number Placeholder 4"/>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348373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052D2-7529-4F2E-A024-B80E00E5C8C1}" type="datetime1">
              <a:rPr lang="fr-FR" smtClean="0"/>
              <a:t>05/06/2019</a:t>
            </a:fld>
            <a:endParaRPr lang="fr-FR" dirty="0"/>
          </a:p>
        </p:txBody>
      </p:sp>
      <p:sp>
        <p:nvSpPr>
          <p:cNvPr id="3" name="Footer Placeholder 2"/>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4" name="Slide Number Placeholder 3"/>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232185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798C3B1-108E-4C8F-8A7F-63BA9953554B}" type="datetime1">
              <a:rPr lang="fr-FR" smtClean="0"/>
              <a:t>05/06/2019</a:t>
            </a:fld>
            <a:endParaRPr lang="fr-FR" dirty="0"/>
          </a:p>
        </p:txBody>
      </p:sp>
      <p:sp>
        <p:nvSpPr>
          <p:cNvPr id="6" name="Footer Placeholder 5"/>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7" name="Slide Number Placeholder 6"/>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2988563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3976F27-E724-4398-92A5-9D249775FC73}" type="datetime1">
              <a:rPr lang="fr-FR" smtClean="0"/>
              <a:t>05/06/2019</a:t>
            </a:fld>
            <a:endParaRPr lang="fr-FR" dirty="0"/>
          </a:p>
        </p:txBody>
      </p:sp>
      <p:sp>
        <p:nvSpPr>
          <p:cNvPr id="6" name="Footer Placeholder 5"/>
          <p:cNvSpPr>
            <a:spLocks noGrp="1"/>
          </p:cNvSpPr>
          <p:nvPr>
            <p:ph type="ftr" sz="quarter" idx="11"/>
          </p:nvPr>
        </p:nvSpPr>
        <p:spPr/>
        <p:txBody>
          <a:bodyPr/>
          <a:lstStyle/>
          <a:p>
            <a:r>
              <a:rPr lang="fr-FR" dirty="0" smtClean="0"/>
              <a:t>France urbaine - 22-26 rue Joubert, 75009 Paris www.franceurbaine.org</a:t>
            </a:r>
            <a:endParaRPr lang="fr-FR" dirty="0"/>
          </a:p>
        </p:txBody>
      </p:sp>
      <p:sp>
        <p:nvSpPr>
          <p:cNvPr id="7" name="Slide Number Placeholder 6"/>
          <p:cNvSpPr>
            <a:spLocks noGrp="1"/>
          </p:cNvSpPr>
          <p:nvPr>
            <p:ph type="sldNum" sz="quarter" idx="12"/>
          </p:nvPr>
        </p:nvSpPr>
        <p:spPr/>
        <p:txBody>
          <a:bodyPr/>
          <a:lstStyle/>
          <a:p>
            <a:fld id="{DC5615BB-F0F5-446B-ACF4-6AF265F72D1B}" type="slidenum">
              <a:rPr lang="fr-FR" smtClean="0"/>
              <a:t>‹N°›</a:t>
            </a:fld>
            <a:endParaRPr lang="fr-FR" dirty="0"/>
          </a:p>
        </p:txBody>
      </p:sp>
    </p:spTree>
    <p:extLst>
      <p:ext uri="{BB962C8B-B14F-4D97-AF65-F5344CB8AC3E}">
        <p14:creationId xmlns:p14="http://schemas.microsoft.com/office/powerpoint/2010/main" val="2444848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B36080-2FB4-42D9-82EA-3291193DF9F9}" type="datetime1">
              <a:rPr lang="fr-FR" smtClean="0"/>
              <a:t>05/06/2019</a:t>
            </a:fld>
            <a:endParaRPr lang="fr-FR"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France urbaine - 22-26 rue Joubert, 75009 Paris www.franceurbaine.org</a:t>
            </a:r>
            <a:endParaRPr lang="fr-FR"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615BB-F0F5-446B-ACF4-6AF265F72D1B}" type="slidenum">
              <a:rPr lang="fr-FR" smtClean="0"/>
              <a:t>‹N°›</a:t>
            </a:fld>
            <a:endParaRPr lang="fr-FR" dirty="0"/>
          </a:p>
        </p:txBody>
      </p:sp>
    </p:spTree>
    <p:extLst>
      <p:ext uri="{BB962C8B-B14F-4D97-AF65-F5344CB8AC3E}">
        <p14:creationId xmlns:p14="http://schemas.microsoft.com/office/powerpoint/2010/main" val="1507330483"/>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972535"/>
            <a:ext cx="9143999" cy="1190626"/>
          </a:xfrm>
        </p:spPr>
        <p:txBody>
          <a:bodyPr anchor="ctr">
            <a:normAutofit fontScale="90000"/>
          </a:bodyPr>
          <a:lstStyle/>
          <a:p>
            <a:r>
              <a:rPr lang="fr-FR" sz="4000" dirty="0" smtClean="0">
                <a:solidFill>
                  <a:srgbClr val="7030A0"/>
                </a:solidFill>
                <a:latin typeface="+mn-lt"/>
              </a:rPr>
              <a:t/>
            </a:r>
            <a:br>
              <a:rPr lang="fr-FR" sz="4000" dirty="0" smtClean="0">
                <a:solidFill>
                  <a:srgbClr val="7030A0"/>
                </a:solidFill>
                <a:latin typeface="+mn-lt"/>
              </a:rPr>
            </a:br>
            <a:r>
              <a:rPr lang="fr-FR" sz="4000" dirty="0" smtClean="0">
                <a:solidFill>
                  <a:srgbClr val="7030A0"/>
                </a:solidFill>
                <a:latin typeface="+mn-lt"/>
              </a:rPr>
              <a:t>Les relations financières Etat / collectivités :</a:t>
            </a:r>
            <a:br>
              <a:rPr lang="fr-FR" sz="4000" dirty="0" smtClean="0">
                <a:solidFill>
                  <a:srgbClr val="7030A0"/>
                </a:solidFill>
                <a:latin typeface="+mn-lt"/>
              </a:rPr>
            </a:br>
            <a:r>
              <a:rPr lang="fr-FR" sz="2700" dirty="0" smtClean="0">
                <a:solidFill>
                  <a:srgbClr val="7030A0"/>
                </a:solidFill>
                <a:latin typeface="+mn-lt"/>
              </a:rPr>
              <a:t>organiser le lobbying du quotidien, susciter des réformes de long court</a:t>
            </a:r>
            <a:r>
              <a:rPr lang="fr-FR" sz="4000" dirty="0" smtClean="0">
                <a:solidFill>
                  <a:srgbClr val="93408E"/>
                </a:solidFill>
                <a:latin typeface="+mn-lt"/>
              </a:rPr>
              <a:t/>
            </a:r>
            <a:br>
              <a:rPr lang="fr-FR" sz="4000" dirty="0" smtClean="0">
                <a:solidFill>
                  <a:srgbClr val="93408E"/>
                </a:solidFill>
                <a:latin typeface="+mn-lt"/>
              </a:rPr>
            </a:br>
            <a:r>
              <a:rPr lang="fr-FR" sz="2800" dirty="0" smtClean="0">
                <a:solidFill>
                  <a:srgbClr val="93408E"/>
                </a:solidFill>
                <a:latin typeface="+mn-lt"/>
              </a:rPr>
              <a:t/>
            </a:r>
            <a:br>
              <a:rPr lang="fr-FR" sz="2800" dirty="0" smtClean="0">
                <a:solidFill>
                  <a:srgbClr val="93408E"/>
                </a:solidFill>
                <a:latin typeface="+mn-lt"/>
              </a:rPr>
            </a:br>
            <a:endParaRPr lang="fr-FR" sz="2800" dirty="0">
              <a:solidFill>
                <a:srgbClr val="93408E"/>
              </a:solidFill>
              <a:latin typeface="+mn-lt"/>
            </a:endParaRPr>
          </a:p>
        </p:txBody>
      </p:sp>
      <p:sp>
        <p:nvSpPr>
          <p:cNvPr id="3" name="Sous-titre 2"/>
          <p:cNvSpPr>
            <a:spLocks noGrp="1"/>
          </p:cNvSpPr>
          <p:nvPr>
            <p:ph type="subTitle" idx="1"/>
          </p:nvPr>
        </p:nvSpPr>
        <p:spPr>
          <a:xfrm>
            <a:off x="571364" y="5448300"/>
            <a:ext cx="8195869" cy="831215"/>
          </a:xfrm>
        </p:spPr>
        <p:txBody>
          <a:bodyPr>
            <a:normAutofit lnSpcReduction="10000"/>
          </a:bodyPr>
          <a:lstStyle/>
          <a:p>
            <a:pPr algn="r"/>
            <a:r>
              <a:rPr lang="fr-FR" i="1" dirty="0"/>
              <a:t>   </a:t>
            </a:r>
            <a:r>
              <a:rPr lang="fr-FR" sz="2000" i="1" dirty="0"/>
              <a:t>Franck </a:t>
            </a:r>
            <a:r>
              <a:rPr lang="fr-FR" sz="2000" i="1" dirty="0" smtClean="0"/>
              <a:t>Claeys - Directeur économie et finances territoriales</a:t>
            </a:r>
            <a:endParaRPr lang="fr-FR" i="1" dirty="0" smtClean="0"/>
          </a:p>
          <a:p>
            <a:pPr algn="r"/>
            <a:r>
              <a:rPr lang="fr-FR" i="1" dirty="0"/>
              <a:t>7</a:t>
            </a:r>
            <a:r>
              <a:rPr lang="fr-FR" i="1" dirty="0" smtClean="0"/>
              <a:t> juin 2019</a:t>
            </a:r>
            <a:endParaRPr lang="fr-FR" i="1" dirty="0"/>
          </a:p>
        </p:txBody>
      </p:sp>
      <p:sp>
        <p:nvSpPr>
          <p:cNvPr id="4" name="Espace réservé du pied de page 3"/>
          <p:cNvSpPr>
            <a:spLocks noGrp="1"/>
          </p:cNvSpPr>
          <p:nvPr>
            <p:ph type="ftr" sz="quarter" idx="11"/>
          </p:nvPr>
        </p:nvSpPr>
        <p:spPr>
          <a:xfrm>
            <a:off x="3028950" y="6356351"/>
            <a:ext cx="3130112" cy="365125"/>
          </a:xfrm>
        </p:spPr>
        <p:txBody>
          <a:bodyPr/>
          <a:lstStyle/>
          <a:p>
            <a:r>
              <a:rPr lang="fr-FR" dirty="0" smtClean="0"/>
              <a:t>France urbaine - 22-26 rue Joubert, 75009 Paris www.franceurbaine.org</a:t>
            </a:r>
            <a:endParaRPr lang="fr-FR" dirty="0"/>
          </a:p>
        </p:txBody>
      </p:sp>
      <p:sp>
        <p:nvSpPr>
          <p:cNvPr id="5" name="Espace réservé du numéro de diapositive 4"/>
          <p:cNvSpPr>
            <a:spLocks noGrp="1"/>
          </p:cNvSpPr>
          <p:nvPr>
            <p:ph type="sldNum" sz="quarter" idx="12"/>
          </p:nvPr>
        </p:nvSpPr>
        <p:spPr>
          <a:xfrm>
            <a:off x="8915399" y="6492080"/>
            <a:ext cx="228600" cy="248377"/>
          </a:xfrm>
        </p:spPr>
        <p:txBody>
          <a:bodyPr/>
          <a:lstStyle/>
          <a:p>
            <a:fld id="{DC5615BB-F0F5-446B-ACF4-6AF265F72D1B}" type="slidenum">
              <a:rPr lang="fr-FR" smtClean="0"/>
              <a:t>1</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6485" y="336349"/>
            <a:ext cx="2834182" cy="1660644"/>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364" y="504316"/>
            <a:ext cx="2953761" cy="1301485"/>
          </a:xfrm>
          <a:prstGeom prst="rect">
            <a:avLst/>
          </a:prstGeom>
        </p:spPr>
      </p:pic>
    </p:spTree>
    <p:extLst>
      <p:ext uri="{BB962C8B-B14F-4D97-AF65-F5344CB8AC3E}">
        <p14:creationId xmlns:p14="http://schemas.microsoft.com/office/powerpoint/2010/main" val="961015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9858" y="135730"/>
            <a:ext cx="7418917" cy="673896"/>
          </a:xfrm>
        </p:spPr>
        <p:txBody>
          <a:bodyPr anchor="ctr">
            <a:normAutofit/>
          </a:bodyPr>
          <a:lstStyle/>
          <a:p>
            <a:pPr algn="ctr"/>
            <a:r>
              <a:rPr lang="fr-FR" sz="3000" b="1" dirty="0" smtClean="0">
                <a:solidFill>
                  <a:srgbClr val="7030A0"/>
                </a:solidFill>
                <a:latin typeface="+mn-lt"/>
              </a:rPr>
              <a:t> </a:t>
            </a:r>
            <a:r>
              <a:rPr lang="fr-FR" sz="3000" b="1" dirty="0">
                <a:solidFill>
                  <a:srgbClr val="7030A0"/>
                </a:solidFill>
              </a:rPr>
              <a:t> </a:t>
            </a:r>
            <a:r>
              <a:rPr lang="fr-FR" sz="2700" b="1" dirty="0" smtClean="0">
                <a:solidFill>
                  <a:srgbClr val="7030A0"/>
                </a:solidFill>
                <a:latin typeface="+mn-lt"/>
              </a:rPr>
              <a:t>Préoccupations … et propositions</a:t>
            </a:r>
            <a:endParaRPr lang="fr-FR" sz="2700" b="1" dirty="0">
              <a:solidFill>
                <a:srgbClr val="7030A0"/>
              </a:solidFill>
              <a:latin typeface="+mn-lt"/>
            </a:endParaRPr>
          </a:p>
        </p:txBody>
      </p:sp>
      <p:sp>
        <p:nvSpPr>
          <p:cNvPr id="3" name="Sous-titre 2"/>
          <p:cNvSpPr>
            <a:spLocks noGrp="1"/>
          </p:cNvSpPr>
          <p:nvPr>
            <p:ph idx="1"/>
          </p:nvPr>
        </p:nvSpPr>
        <p:spPr>
          <a:xfrm>
            <a:off x="0" y="1117964"/>
            <a:ext cx="9143999" cy="5942805"/>
          </a:xfrm>
        </p:spPr>
        <p:txBody>
          <a:bodyPr>
            <a:normAutofit/>
          </a:bodyPr>
          <a:lstStyle/>
          <a:p>
            <a:endParaRPr lang="fr-FR" sz="200" dirty="0"/>
          </a:p>
          <a:p>
            <a:pPr>
              <a:buFont typeface="Wingdings" panose="05000000000000000000" pitchFamily="2" charset="2"/>
              <a:buChar char="Ø"/>
            </a:pPr>
            <a:r>
              <a:rPr lang="fr-FR" dirty="0" smtClean="0"/>
              <a:t> </a:t>
            </a:r>
            <a:r>
              <a:rPr lang="fr-FR" sz="2600" dirty="0"/>
              <a:t>F</a:t>
            </a:r>
            <a:r>
              <a:rPr lang="fr-FR" sz="2600" dirty="0" smtClean="0"/>
              <a:t>aire valoir la préoccupation du « maire (président) bâtisseur »</a:t>
            </a:r>
            <a:endParaRPr lang="fr-FR" sz="300" dirty="0" smtClean="0"/>
          </a:p>
          <a:p>
            <a:pPr lvl="1">
              <a:buFont typeface="Wingdings" panose="05000000000000000000" pitchFamily="2" charset="2"/>
              <a:buChar char="è"/>
            </a:pPr>
            <a:r>
              <a:rPr lang="fr-FR" dirty="0" smtClean="0">
                <a:sym typeface="Wingdings" panose="05000000000000000000" pitchFamily="2" charset="2"/>
              </a:rPr>
              <a:t> </a:t>
            </a:r>
            <a:r>
              <a:rPr lang="fr-FR" dirty="0" smtClean="0">
                <a:solidFill>
                  <a:srgbClr val="C00000"/>
                </a:solidFill>
                <a:sym typeface="Wingdings" panose="05000000000000000000" pitchFamily="2" charset="2"/>
              </a:rPr>
              <a:t>Descendre le foncier bâti aux communes </a:t>
            </a:r>
            <a:r>
              <a:rPr lang="fr-FR" sz="3000" b="1" u="sng" dirty="0" smtClean="0">
                <a:solidFill>
                  <a:srgbClr val="C00000"/>
                </a:solidFill>
                <a:sym typeface="Wingdings" panose="05000000000000000000" pitchFamily="2" charset="2"/>
              </a:rPr>
              <a:t>et</a:t>
            </a:r>
            <a:r>
              <a:rPr lang="fr-FR" dirty="0" smtClean="0">
                <a:solidFill>
                  <a:srgbClr val="C00000"/>
                </a:solidFill>
                <a:sym typeface="Wingdings" panose="05000000000000000000" pitchFamily="2" charset="2"/>
              </a:rPr>
              <a:t> aux EPCI </a:t>
            </a:r>
            <a:endParaRPr lang="fr-FR" dirty="0" smtClean="0">
              <a:sym typeface="Wingdings" panose="05000000000000000000" pitchFamily="2" charset="2"/>
            </a:endParaRPr>
          </a:p>
          <a:p>
            <a:pPr lvl="2"/>
            <a:r>
              <a:rPr lang="fr-FR" dirty="0">
                <a:sym typeface="Wingdings" panose="05000000000000000000" pitchFamily="2" charset="2"/>
              </a:rPr>
              <a:t> </a:t>
            </a:r>
            <a:r>
              <a:rPr lang="fr-FR" dirty="0" smtClean="0">
                <a:sym typeface="Wingdings" panose="05000000000000000000" pitchFamily="2" charset="2"/>
              </a:rPr>
              <a:t>Les départements : m</a:t>
            </a:r>
            <a:r>
              <a:rPr lang="fr-FR" dirty="0" smtClean="0"/>
              <a:t>ettre </a:t>
            </a:r>
            <a:r>
              <a:rPr lang="fr-FR" dirty="0"/>
              <a:t>un terme à la déresponsabilisation de (quelques) </a:t>
            </a:r>
            <a:r>
              <a:rPr lang="fr-FR" dirty="0" smtClean="0"/>
              <a:t>uns ; identifier des ressources de substitution qui soient stables </a:t>
            </a:r>
            <a:endParaRPr lang="fr-FR" dirty="0"/>
          </a:p>
          <a:p>
            <a:pPr marL="457200" lvl="1" indent="0">
              <a:buNone/>
            </a:pPr>
            <a:endParaRPr lang="fr-FR" sz="200" dirty="0" smtClean="0">
              <a:solidFill>
                <a:srgbClr val="C00000"/>
              </a:solidFill>
              <a:sym typeface="Wingdings" panose="05000000000000000000" pitchFamily="2" charset="2"/>
            </a:endParaRPr>
          </a:p>
          <a:p>
            <a:pPr marL="457200" lvl="1" indent="0">
              <a:buNone/>
            </a:pPr>
            <a:endParaRPr lang="fr-FR" sz="200" dirty="0" smtClean="0">
              <a:solidFill>
                <a:srgbClr val="C00000"/>
              </a:solidFill>
              <a:sym typeface="Wingdings" panose="05000000000000000000" pitchFamily="2" charset="2"/>
            </a:endParaRPr>
          </a:p>
          <a:p>
            <a:pPr marL="457200" lvl="1" indent="0">
              <a:buNone/>
            </a:pPr>
            <a:endParaRPr lang="fr-FR" sz="200" dirty="0">
              <a:solidFill>
                <a:srgbClr val="C00000"/>
              </a:solidFill>
              <a:sym typeface="Wingdings" panose="05000000000000000000" pitchFamily="2" charset="2"/>
            </a:endParaRPr>
          </a:p>
          <a:p>
            <a:pPr>
              <a:buFont typeface="Wingdings" panose="05000000000000000000" pitchFamily="2" charset="2"/>
              <a:buChar char="Ø"/>
            </a:pPr>
            <a:r>
              <a:rPr lang="fr-FR" dirty="0"/>
              <a:t> Disposer de ressources qui aient un lien avec l’action </a:t>
            </a:r>
            <a:r>
              <a:rPr lang="fr-FR" dirty="0" smtClean="0"/>
              <a:t>locale</a:t>
            </a:r>
            <a:endParaRPr lang="fr-FR" sz="300" i="1" dirty="0"/>
          </a:p>
          <a:p>
            <a:pPr lvl="1">
              <a:buFont typeface="Wingdings" panose="05000000000000000000" pitchFamily="2" charset="2"/>
              <a:buChar char="è"/>
            </a:pPr>
            <a:r>
              <a:rPr lang="fr-FR" dirty="0">
                <a:sym typeface="Wingdings" panose="05000000000000000000" pitchFamily="2" charset="2"/>
              </a:rPr>
              <a:t> </a:t>
            </a:r>
            <a:r>
              <a:rPr lang="fr-FR" dirty="0">
                <a:solidFill>
                  <a:srgbClr val="C00000"/>
                </a:solidFill>
                <a:sym typeface="Wingdings" panose="05000000000000000000" pitchFamily="2" charset="2"/>
              </a:rPr>
              <a:t>Partager la CVAE entre les régions et les </a:t>
            </a:r>
            <a:r>
              <a:rPr lang="fr-FR" dirty="0" smtClean="0">
                <a:solidFill>
                  <a:srgbClr val="C00000"/>
                </a:solidFill>
                <a:sym typeface="Wingdings" panose="05000000000000000000" pitchFamily="2" charset="2"/>
              </a:rPr>
              <a:t>EPCI</a:t>
            </a:r>
            <a:endParaRPr lang="fr-FR" dirty="0" smtClean="0">
              <a:sym typeface="Wingdings" panose="05000000000000000000" pitchFamily="2" charset="2"/>
            </a:endParaRPr>
          </a:p>
          <a:p>
            <a:pPr lvl="2"/>
            <a:r>
              <a:rPr lang="fr-FR" dirty="0" smtClean="0">
                <a:sym typeface="Wingdings" panose="05000000000000000000" pitchFamily="2" charset="2"/>
              </a:rPr>
              <a:t>Les collectivités des territoires peu denses : laisser </a:t>
            </a:r>
            <a:r>
              <a:rPr lang="fr-FR" dirty="0">
                <a:sym typeface="Wingdings" panose="05000000000000000000" pitchFamily="2" charset="2"/>
              </a:rPr>
              <a:t>aux communautés de communes la possibilité d’opter pour la </a:t>
            </a:r>
            <a:r>
              <a:rPr lang="fr-FR" dirty="0" smtClean="0">
                <a:sym typeface="Wingdings" panose="05000000000000000000" pitchFamily="2" charset="2"/>
              </a:rPr>
              <a:t>TVA</a:t>
            </a:r>
          </a:p>
          <a:p>
            <a:pPr lvl="2"/>
            <a:endParaRPr lang="fr-FR" sz="200" dirty="0" smtClean="0">
              <a:sym typeface="Wingdings" panose="05000000000000000000" pitchFamily="2" charset="2"/>
            </a:endParaRPr>
          </a:p>
          <a:p>
            <a:pPr lvl="2"/>
            <a:endParaRPr lang="fr-FR" sz="200" dirty="0">
              <a:sym typeface="Wingdings" panose="05000000000000000000" pitchFamily="2" charset="2"/>
            </a:endParaRPr>
          </a:p>
          <a:p>
            <a:pPr lvl="2"/>
            <a:endParaRPr lang="fr-FR" sz="200" dirty="0">
              <a:sym typeface="Wingdings" panose="05000000000000000000" pitchFamily="2" charset="2"/>
            </a:endParaRPr>
          </a:p>
          <a:p>
            <a:pPr>
              <a:buFont typeface="Wingdings" panose="05000000000000000000" pitchFamily="2" charset="2"/>
              <a:buChar char="Ø"/>
            </a:pPr>
            <a:r>
              <a:rPr lang="fr-FR" dirty="0"/>
              <a:t> Eviter la concentration de l’impôt local sur les seuls propriétaires </a:t>
            </a:r>
            <a:endParaRPr lang="fr-FR" sz="300" i="1" dirty="0"/>
          </a:p>
          <a:p>
            <a:pPr lvl="1">
              <a:buFont typeface="Wingdings" panose="05000000000000000000" pitchFamily="2" charset="2"/>
              <a:buChar char="è"/>
            </a:pPr>
            <a:r>
              <a:rPr lang="fr-FR" dirty="0">
                <a:sym typeface="Wingdings" panose="05000000000000000000" pitchFamily="2" charset="2"/>
              </a:rPr>
              <a:t> </a:t>
            </a:r>
            <a:r>
              <a:rPr lang="fr-FR" dirty="0">
                <a:solidFill>
                  <a:srgbClr val="C00000"/>
                </a:solidFill>
                <a:sym typeface="Wingdings" panose="05000000000000000000" pitchFamily="2" charset="2"/>
              </a:rPr>
              <a:t>Envisager une « </a:t>
            </a:r>
            <a:r>
              <a:rPr lang="fr-FR" i="1" dirty="0">
                <a:solidFill>
                  <a:srgbClr val="C00000"/>
                </a:solidFill>
                <a:sym typeface="Wingdings" panose="05000000000000000000" pitchFamily="2" charset="2"/>
              </a:rPr>
              <a:t>contribution locale résidentielle</a:t>
            </a:r>
            <a:r>
              <a:rPr lang="fr-FR" dirty="0">
                <a:solidFill>
                  <a:srgbClr val="C00000"/>
                </a:solidFill>
                <a:sym typeface="Wingdings" panose="05000000000000000000" pitchFamily="2" charset="2"/>
              </a:rPr>
              <a:t> »</a:t>
            </a:r>
          </a:p>
          <a:p>
            <a:pPr lvl="2"/>
            <a:endParaRPr lang="fr-FR" sz="200" dirty="0">
              <a:sym typeface="Wingdings" panose="05000000000000000000" pitchFamily="2" charset="2"/>
            </a:endParaRPr>
          </a:p>
          <a:p>
            <a:pPr lvl="2"/>
            <a:endParaRPr lang="fr-FR" dirty="0" smtClean="0">
              <a:sym typeface="Wingdings" panose="05000000000000000000" pitchFamily="2" charset="2"/>
            </a:endParaRPr>
          </a:p>
          <a:p>
            <a:pPr lvl="2">
              <a:buFont typeface="Wingdings" panose="05000000000000000000" pitchFamily="2" charset="2"/>
              <a:buChar char="è"/>
            </a:pPr>
            <a:endParaRPr lang="fr-FR" dirty="0"/>
          </a:p>
          <a:p>
            <a:pPr marL="457200" lvl="1" indent="0">
              <a:buNone/>
            </a:pPr>
            <a:endParaRPr lang="fr-FR" dirty="0" smtClean="0">
              <a:solidFill>
                <a:srgbClr val="C00000"/>
              </a:solidFill>
              <a:sym typeface="Wingdings" panose="05000000000000000000" pitchFamily="2" charset="2"/>
            </a:endParaRPr>
          </a:p>
          <a:p>
            <a:pPr marL="0" indent="0">
              <a:buNone/>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10</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0"/>
            <a:ext cx="1913890" cy="1123951"/>
          </a:xfrm>
          <a:prstGeom prst="rect">
            <a:avLst/>
          </a:prstGeom>
        </p:spPr>
      </p:pic>
    </p:spTree>
    <p:extLst>
      <p:ext uri="{BB962C8B-B14F-4D97-AF65-F5344CB8AC3E}">
        <p14:creationId xmlns:p14="http://schemas.microsoft.com/office/powerpoint/2010/main" val="3218798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23975" y="135729"/>
            <a:ext cx="8086725" cy="954355"/>
          </a:xfrm>
        </p:spPr>
        <p:txBody>
          <a:bodyPr anchor="ctr">
            <a:normAutofit/>
          </a:bodyPr>
          <a:lstStyle/>
          <a:p>
            <a:pPr algn="ctr"/>
            <a:r>
              <a:rPr lang="fr-FR" sz="3000" b="1" dirty="0" smtClean="0">
                <a:solidFill>
                  <a:srgbClr val="93408E"/>
                </a:solidFill>
                <a:latin typeface="+mn-lt"/>
              </a:rPr>
              <a:t> </a:t>
            </a:r>
            <a:r>
              <a:rPr lang="fr-FR" sz="3000" b="1" dirty="0">
                <a:solidFill>
                  <a:srgbClr val="93408E"/>
                </a:solidFill>
              </a:rPr>
              <a:t> </a:t>
            </a:r>
            <a:r>
              <a:rPr lang="fr-FR" sz="2700" b="1" dirty="0" smtClean="0">
                <a:solidFill>
                  <a:srgbClr val="7030A0"/>
                </a:solidFill>
                <a:latin typeface="+mn-lt"/>
              </a:rPr>
              <a:t>L’actualité du débat : l’identification de résistances</a:t>
            </a:r>
            <a:endParaRPr lang="fr-FR" sz="2700" b="1" dirty="0">
              <a:solidFill>
                <a:srgbClr val="7030A0"/>
              </a:solidFill>
              <a:latin typeface="+mn-lt"/>
            </a:endParaRPr>
          </a:p>
        </p:txBody>
      </p:sp>
      <p:sp>
        <p:nvSpPr>
          <p:cNvPr id="3" name="Sous-titre 2"/>
          <p:cNvSpPr>
            <a:spLocks noGrp="1"/>
          </p:cNvSpPr>
          <p:nvPr>
            <p:ph idx="1"/>
          </p:nvPr>
        </p:nvSpPr>
        <p:spPr>
          <a:xfrm>
            <a:off x="0" y="1109272"/>
            <a:ext cx="9143999" cy="5475239"/>
          </a:xfrm>
        </p:spPr>
        <p:txBody>
          <a:bodyPr>
            <a:normAutofit fontScale="92500" lnSpcReduction="10000"/>
          </a:bodyPr>
          <a:lstStyle/>
          <a:p>
            <a:endParaRPr lang="fr-FR" sz="200" dirty="0"/>
          </a:p>
          <a:p>
            <a:pPr>
              <a:buFont typeface="Wingdings" panose="05000000000000000000" pitchFamily="2" charset="2"/>
              <a:buChar char="Ø"/>
            </a:pPr>
            <a:r>
              <a:rPr lang="fr-FR" dirty="0" smtClean="0"/>
              <a:t> Avec les </a:t>
            </a:r>
            <a:r>
              <a:rPr lang="fr-FR" dirty="0" smtClean="0">
                <a:solidFill>
                  <a:schemeClr val="accent6">
                    <a:lumMod val="75000"/>
                  </a:schemeClr>
                </a:solidFill>
              </a:rPr>
              <a:t>élus ruraux </a:t>
            </a:r>
            <a:r>
              <a:rPr lang="fr-FR" dirty="0" smtClean="0"/>
              <a:t>: au sujet de l’alternative CVAE / TVA</a:t>
            </a:r>
          </a:p>
          <a:p>
            <a:pPr lvl="1"/>
            <a:r>
              <a:rPr lang="fr-FR" sz="2200" dirty="0" smtClean="0"/>
              <a:t>La </a:t>
            </a:r>
            <a:r>
              <a:rPr lang="fr-FR" sz="2200" u="sng" dirty="0" smtClean="0"/>
              <a:t>question sous-jacente </a:t>
            </a:r>
            <a:r>
              <a:rPr lang="fr-FR" sz="2200" dirty="0" smtClean="0"/>
              <a:t>: préfère t-on disposer de ressources « allouées » ou de </a:t>
            </a:r>
            <a:r>
              <a:rPr lang="fr-FR" sz="2200" dirty="0" smtClean="0">
                <a:solidFill>
                  <a:srgbClr val="7030A0"/>
                </a:solidFill>
              </a:rPr>
              <a:t>ressources « créées </a:t>
            </a:r>
            <a:r>
              <a:rPr lang="fr-FR" dirty="0" smtClean="0">
                <a:solidFill>
                  <a:srgbClr val="7030A0"/>
                </a:solidFill>
              </a:rPr>
              <a:t>» ?</a:t>
            </a:r>
          </a:p>
          <a:p>
            <a:pPr marL="0" indent="0">
              <a:buNone/>
            </a:pPr>
            <a:endParaRPr lang="fr-FR" sz="500" dirty="0" smtClean="0"/>
          </a:p>
          <a:p>
            <a:pPr>
              <a:buFont typeface="Wingdings" panose="05000000000000000000" pitchFamily="2" charset="2"/>
              <a:buChar char="Ø"/>
            </a:pPr>
            <a:r>
              <a:rPr lang="fr-FR" dirty="0" smtClean="0"/>
              <a:t>Avec l’</a:t>
            </a:r>
            <a:r>
              <a:rPr lang="fr-FR" dirty="0" smtClean="0">
                <a:solidFill>
                  <a:schemeClr val="accent6">
                    <a:lumMod val="75000"/>
                  </a:schemeClr>
                </a:solidFill>
              </a:rPr>
              <a:t>administration centrale </a:t>
            </a:r>
            <a:r>
              <a:rPr lang="fr-FR" dirty="0" smtClean="0"/>
              <a:t>: au sujet des modalités de descente du foncier bâti</a:t>
            </a:r>
          </a:p>
          <a:p>
            <a:pPr lvl="1"/>
            <a:r>
              <a:rPr lang="fr-FR" sz="2200" dirty="0"/>
              <a:t>La </a:t>
            </a:r>
            <a:r>
              <a:rPr lang="fr-FR" sz="2200" u="sng" dirty="0"/>
              <a:t>question sous-jacente </a:t>
            </a:r>
            <a:r>
              <a:rPr lang="fr-FR" sz="2200" dirty="0" smtClean="0"/>
              <a:t>: est-il plus important de « simplifier la tuyauterie » (</a:t>
            </a:r>
            <a:r>
              <a:rPr lang="fr-FR" sz="1600" dirty="0" smtClean="0"/>
              <a:t>un seul FNGIR, ne pas avoir à gérer le cas des 91 EPCI interdépartementaux, éviter de distribuer des micro-montants de TVA</a:t>
            </a:r>
            <a:r>
              <a:rPr lang="fr-FR" sz="2200" dirty="0" smtClean="0"/>
              <a:t>) ou d’</a:t>
            </a:r>
            <a:r>
              <a:rPr lang="fr-FR" sz="2200" dirty="0" smtClean="0">
                <a:solidFill>
                  <a:srgbClr val="7030A0"/>
                </a:solidFill>
              </a:rPr>
              <a:t>éviter de multiplier par 3,3 des recettes de FNGIR dont l’érosion est probable ?</a:t>
            </a:r>
          </a:p>
          <a:p>
            <a:pPr marL="0" indent="0">
              <a:buNone/>
            </a:pPr>
            <a:endParaRPr lang="fr-FR" sz="500" dirty="0"/>
          </a:p>
          <a:p>
            <a:pPr>
              <a:buFont typeface="Wingdings" panose="05000000000000000000" pitchFamily="2" charset="2"/>
              <a:buChar char="Ø"/>
            </a:pPr>
            <a:r>
              <a:rPr lang="fr-FR" dirty="0" smtClean="0"/>
              <a:t>Avec le </a:t>
            </a:r>
            <a:r>
              <a:rPr lang="fr-FR" dirty="0" smtClean="0">
                <a:solidFill>
                  <a:schemeClr val="accent6">
                    <a:lumMod val="75000"/>
                  </a:schemeClr>
                </a:solidFill>
              </a:rPr>
              <a:t>Gouvernement</a:t>
            </a:r>
            <a:r>
              <a:rPr lang="fr-FR" dirty="0" smtClean="0"/>
              <a:t> : au sujet de la </a:t>
            </a:r>
            <a:r>
              <a:rPr lang="fr-FR" i="1" dirty="0" smtClean="0"/>
              <a:t>contribution locale résidentielle</a:t>
            </a:r>
          </a:p>
          <a:p>
            <a:pPr lvl="1"/>
            <a:r>
              <a:rPr lang="fr-FR" sz="2200" dirty="0"/>
              <a:t>La </a:t>
            </a:r>
            <a:r>
              <a:rPr lang="fr-FR" sz="2200" u="sng" dirty="0"/>
              <a:t>question sous-jacente </a:t>
            </a:r>
            <a:r>
              <a:rPr lang="fr-FR" sz="2200" dirty="0" smtClean="0"/>
              <a:t>:</a:t>
            </a:r>
            <a:r>
              <a:rPr lang="fr-FR" sz="2200" dirty="0"/>
              <a:t> </a:t>
            </a:r>
            <a:r>
              <a:rPr lang="fr-FR" sz="2200" dirty="0" smtClean="0"/>
              <a:t>faut-il préférer </a:t>
            </a:r>
            <a:r>
              <a:rPr lang="fr-FR" sz="2200" dirty="0"/>
              <a:t>éviter </a:t>
            </a:r>
            <a:r>
              <a:rPr lang="fr-FR" sz="2200" dirty="0" smtClean="0"/>
              <a:t>un (hypothétique) risque </a:t>
            </a:r>
            <a:r>
              <a:rPr lang="fr-FR" sz="2200" dirty="0"/>
              <a:t>politique immédiat </a:t>
            </a:r>
            <a:r>
              <a:rPr lang="fr-FR" sz="2200" dirty="0" smtClean="0"/>
              <a:t>ou bien léguer </a:t>
            </a:r>
            <a:r>
              <a:rPr lang="fr-FR" sz="2200" dirty="0"/>
              <a:t>aux générations futures d’exécutifs locaux </a:t>
            </a:r>
            <a:r>
              <a:rPr lang="fr-FR" sz="2200" dirty="0">
                <a:solidFill>
                  <a:srgbClr val="7030A0"/>
                </a:solidFill>
              </a:rPr>
              <a:t>une situation où le principal outil de régulation de la demande sociale d’accroissement des dépenses de fonctionnement aura </a:t>
            </a:r>
            <a:r>
              <a:rPr lang="fr-FR" sz="2200" dirty="0" smtClean="0">
                <a:solidFill>
                  <a:srgbClr val="7030A0"/>
                </a:solidFill>
              </a:rPr>
              <a:t>disparu ?</a:t>
            </a:r>
            <a:endParaRPr lang="fr-FR" sz="2200" i="1" dirty="0">
              <a:solidFill>
                <a:srgbClr val="7030A0"/>
              </a:solidFill>
            </a:endParaRPr>
          </a:p>
          <a:p>
            <a:pPr marL="457200" lvl="1" indent="0">
              <a:buNone/>
            </a:pPr>
            <a:r>
              <a:rPr lang="fr-FR" dirty="0" smtClean="0">
                <a:sym typeface="Wingdings" panose="05000000000000000000" pitchFamily="2" charset="2"/>
              </a:rPr>
              <a:t> </a:t>
            </a:r>
            <a:endParaRPr lang="fr-FR" dirty="0" smtClean="0"/>
          </a:p>
          <a:p>
            <a:pPr>
              <a:buFont typeface="Wingdings" panose="05000000000000000000" pitchFamily="2" charset="2"/>
              <a:buChar char="Ø"/>
            </a:pPr>
            <a:endParaRPr lang="fr-FR" dirty="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11</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724025" cy="1010165"/>
          </a:xfrm>
          <a:prstGeom prst="rect">
            <a:avLst/>
          </a:prstGeom>
        </p:spPr>
      </p:pic>
    </p:spTree>
    <p:extLst>
      <p:ext uri="{BB962C8B-B14F-4D97-AF65-F5344CB8AC3E}">
        <p14:creationId xmlns:p14="http://schemas.microsoft.com/office/powerpoint/2010/main" val="3596303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4335" y="145561"/>
            <a:ext cx="7639665" cy="954355"/>
          </a:xfrm>
        </p:spPr>
        <p:txBody>
          <a:bodyPr anchor="ctr">
            <a:normAutofit/>
          </a:bodyPr>
          <a:lstStyle/>
          <a:p>
            <a:pPr algn="ctr"/>
            <a:r>
              <a:rPr lang="fr-FR" sz="3000" b="1" dirty="0" smtClean="0">
                <a:solidFill>
                  <a:srgbClr val="93408E"/>
                </a:solidFill>
                <a:latin typeface="+mn-lt"/>
              </a:rPr>
              <a:t> </a:t>
            </a:r>
            <a:r>
              <a:rPr lang="fr-FR" sz="3000" b="1" dirty="0">
                <a:solidFill>
                  <a:srgbClr val="93408E"/>
                </a:solidFill>
              </a:rPr>
              <a:t> </a:t>
            </a:r>
            <a:r>
              <a:rPr lang="fr-FR" sz="2700" b="1" dirty="0" smtClean="0">
                <a:solidFill>
                  <a:srgbClr val="7030A0"/>
                </a:solidFill>
                <a:latin typeface="+mn-lt"/>
              </a:rPr>
              <a:t>Mettre un terme à l’émiettement des expressions des élus locaux : quel socle commun ?</a:t>
            </a:r>
            <a:endParaRPr lang="fr-FR" sz="2700" b="1" dirty="0">
              <a:solidFill>
                <a:srgbClr val="7030A0"/>
              </a:solidFill>
              <a:latin typeface="+mn-lt"/>
            </a:endParaRPr>
          </a:p>
        </p:txBody>
      </p:sp>
      <p:sp>
        <p:nvSpPr>
          <p:cNvPr id="3" name="Sous-titre 2"/>
          <p:cNvSpPr>
            <a:spLocks noGrp="1"/>
          </p:cNvSpPr>
          <p:nvPr>
            <p:ph idx="1"/>
          </p:nvPr>
        </p:nvSpPr>
        <p:spPr>
          <a:xfrm>
            <a:off x="108155" y="953729"/>
            <a:ext cx="9143999" cy="5762439"/>
          </a:xfrm>
        </p:spPr>
        <p:txBody>
          <a:bodyPr>
            <a:normAutofit lnSpcReduction="10000"/>
          </a:bodyPr>
          <a:lstStyle/>
          <a:p>
            <a:endParaRPr lang="fr-FR" sz="200" dirty="0"/>
          </a:p>
          <a:p>
            <a:pPr marL="514350" indent="-514350">
              <a:buFont typeface="+mj-lt"/>
              <a:buAutoNum type="arabicPeriod"/>
            </a:pPr>
            <a:r>
              <a:rPr lang="fr-FR" sz="2400" dirty="0" smtClean="0"/>
              <a:t>Des impôts territorialisés doivent venir en substitution d’</a:t>
            </a:r>
            <a:r>
              <a:rPr lang="fr-FR" sz="2400" dirty="0" smtClean="0">
                <a:solidFill>
                  <a:srgbClr val="7030A0"/>
                </a:solidFill>
              </a:rPr>
              <a:t>impôts territorialisés</a:t>
            </a:r>
          </a:p>
          <a:p>
            <a:pPr lvl="2">
              <a:buFont typeface="Wingdings" panose="05000000000000000000" pitchFamily="2" charset="2"/>
              <a:buChar char="à"/>
            </a:pPr>
            <a:r>
              <a:rPr lang="fr-FR" sz="1900" dirty="0" smtClean="0">
                <a:solidFill>
                  <a:schemeClr val="accent6">
                    <a:lumMod val="75000"/>
                  </a:schemeClr>
                </a:solidFill>
                <a:sym typeface="Wingdings" panose="05000000000000000000" pitchFamily="2" charset="2"/>
              </a:rPr>
              <a:t>Tirer partie du consensus sur le désir d’affermissement de la décentralisation (l’élu local doit-il être responsable devant l’</a:t>
            </a:r>
            <a:r>
              <a:rPr lang="fr-FR" sz="1900" dirty="0">
                <a:solidFill>
                  <a:schemeClr val="accent6">
                    <a:lumMod val="75000"/>
                  </a:schemeClr>
                </a:solidFill>
                <a:sym typeface="Wingdings" panose="05000000000000000000" pitchFamily="2" charset="2"/>
              </a:rPr>
              <a:t>E</a:t>
            </a:r>
            <a:r>
              <a:rPr lang="fr-FR" sz="1900" dirty="0" smtClean="0">
                <a:solidFill>
                  <a:schemeClr val="accent6">
                    <a:lumMod val="75000"/>
                  </a:schemeClr>
                </a:solidFill>
                <a:sym typeface="Wingdings" panose="05000000000000000000" pitchFamily="2" charset="2"/>
              </a:rPr>
              <a:t>tat ou devant son électeur ?)</a:t>
            </a:r>
          </a:p>
          <a:p>
            <a:pPr lvl="2">
              <a:buFont typeface="Wingdings" panose="05000000000000000000" pitchFamily="2" charset="2"/>
              <a:buChar char="à"/>
            </a:pPr>
            <a:endParaRPr lang="fr-FR" sz="200" dirty="0" smtClean="0">
              <a:solidFill>
                <a:schemeClr val="accent6">
                  <a:lumMod val="75000"/>
                </a:schemeClr>
              </a:solidFill>
              <a:sym typeface="Wingdings" panose="05000000000000000000" pitchFamily="2" charset="2"/>
            </a:endParaRPr>
          </a:p>
          <a:p>
            <a:pPr marL="514350" indent="-514350">
              <a:buFont typeface="+mj-lt"/>
              <a:buAutoNum type="arabicPeriod"/>
            </a:pPr>
            <a:r>
              <a:rPr lang="fr-FR" sz="2400" dirty="0" smtClean="0">
                <a:sym typeface="Wingdings" panose="05000000000000000000" pitchFamily="2" charset="2"/>
              </a:rPr>
              <a:t>Des réponses distinctes peuvent être envisagées pour des </a:t>
            </a:r>
            <a:r>
              <a:rPr lang="fr-FR" sz="2400" dirty="0" smtClean="0">
                <a:solidFill>
                  <a:srgbClr val="7030A0"/>
                </a:solidFill>
                <a:sym typeface="Wingdings" panose="05000000000000000000" pitchFamily="2" charset="2"/>
              </a:rPr>
              <a:t>territoires différents</a:t>
            </a:r>
          </a:p>
          <a:p>
            <a:pPr lvl="2">
              <a:buFont typeface="Wingdings" panose="05000000000000000000" pitchFamily="2" charset="2"/>
              <a:buChar char="à"/>
            </a:pPr>
            <a:r>
              <a:rPr lang="fr-FR" sz="1900" dirty="0" smtClean="0">
                <a:solidFill>
                  <a:schemeClr val="accent6">
                    <a:lumMod val="75000"/>
                  </a:schemeClr>
                </a:solidFill>
                <a:sym typeface="Wingdings" panose="05000000000000000000" pitchFamily="2" charset="2"/>
              </a:rPr>
              <a:t>Raisonner dans le contexte issu du nouveau cadre constitutionnel</a:t>
            </a:r>
          </a:p>
          <a:p>
            <a:pPr lvl="2">
              <a:buFont typeface="Wingdings" panose="05000000000000000000" pitchFamily="2" charset="2"/>
              <a:buChar char="à"/>
            </a:pPr>
            <a:endParaRPr lang="fr-FR" sz="200" dirty="0">
              <a:solidFill>
                <a:schemeClr val="accent6">
                  <a:lumMod val="75000"/>
                </a:schemeClr>
              </a:solidFill>
              <a:sym typeface="Wingdings" panose="05000000000000000000" pitchFamily="2" charset="2"/>
            </a:endParaRPr>
          </a:p>
          <a:p>
            <a:pPr marL="514350" indent="-514350">
              <a:buFont typeface="+mj-lt"/>
              <a:buAutoNum type="arabicPeriod"/>
            </a:pPr>
            <a:r>
              <a:rPr lang="fr-FR" sz="2400" dirty="0" smtClean="0">
                <a:sym typeface="Wingdings" panose="05000000000000000000" pitchFamily="2" charset="2"/>
              </a:rPr>
              <a:t>Minimiser les flux de </a:t>
            </a:r>
            <a:r>
              <a:rPr lang="fr-FR" sz="2400" dirty="0" smtClean="0">
                <a:solidFill>
                  <a:srgbClr val="7030A0"/>
                </a:solidFill>
                <a:sym typeface="Wingdings" panose="05000000000000000000" pitchFamily="2" charset="2"/>
              </a:rPr>
              <a:t>FNGIR</a:t>
            </a:r>
            <a:r>
              <a:rPr lang="fr-FR" sz="2400" dirty="0" smtClean="0">
                <a:sym typeface="Wingdings" panose="05000000000000000000" pitchFamily="2" charset="2"/>
              </a:rPr>
              <a:t> </a:t>
            </a:r>
          </a:p>
          <a:p>
            <a:pPr lvl="2">
              <a:buFont typeface="Wingdings" panose="05000000000000000000" pitchFamily="2" charset="2"/>
              <a:buChar char="à"/>
            </a:pPr>
            <a:r>
              <a:rPr lang="fr-FR" sz="1900" dirty="0" smtClean="0">
                <a:solidFill>
                  <a:schemeClr val="accent6">
                    <a:lumMod val="75000"/>
                  </a:schemeClr>
                </a:solidFill>
                <a:sym typeface="Wingdings" panose="05000000000000000000" pitchFamily="2" charset="2"/>
              </a:rPr>
              <a:t>Au-delà de la technicité du vocabulaire, partager l’objectif de ressources lisibles et durables </a:t>
            </a:r>
          </a:p>
          <a:p>
            <a:pPr lvl="2">
              <a:buFont typeface="Wingdings" panose="05000000000000000000" pitchFamily="2" charset="2"/>
              <a:buChar char="à"/>
            </a:pPr>
            <a:endParaRPr lang="fr-FR" sz="200" dirty="0">
              <a:solidFill>
                <a:schemeClr val="accent6">
                  <a:lumMod val="75000"/>
                </a:schemeClr>
              </a:solidFill>
              <a:sym typeface="Wingdings" panose="05000000000000000000" pitchFamily="2" charset="2"/>
            </a:endParaRPr>
          </a:p>
          <a:p>
            <a:pPr marL="514350" indent="-514350">
              <a:buFont typeface="+mj-lt"/>
              <a:buAutoNum type="arabicPeriod"/>
            </a:pPr>
            <a:r>
              <a:rPr lang="fr-FR" sz="2400" dirty="0" smtClean="0">
                <a:sym typeface="Wingdings" panose="05000000000000000000" pitchFamily="2" charset="2"/>
              </a:rPr>
              <a:t>Ne pas accepter que seulement une très faible partie des électeurs locaux soient des </a:t>
            </a:r>
            <a:r>
              <a:rPr lang="fr-FR" sz="2400" dirty="0" smtClean="0">
                <a:solidFill>
                  <a:srgbClr val="7030A0"/>
                </a:solidFill>
                <a:sym typeface="Wingdings" panose="05000000000000000000" pitchFamily="2" charset="2"/>
              </a:rPr>
              <a:t>contribuables</a:t>
            </a:r>
            <a:r>
              <a:rPr lang="fr-FR" sz="2400" dirty="0" smtClean="0">
                <a:sym typeface="Wingdings" panose="05000000000000000000" pitchFamily="2" charset="2"/>
              </a:rPr>
              <a:t> locaux</a:t>
            </a:r>
          </a:p>
          <a:p>
            <a:pPr lvl="2">
              <a:buFont typeface="Wingdings" panose="05000000000000000000" pitchFamily="2" charset="2"/>
              <a:buChar char="à"/>
            </a:pPr>
            <a:r>
              <a:rPr lang="fr-FR" dirty="0" smtClean="0">
                <a:solidFill>
                  <a:schemeClr val="accent6">
                    <a:lumMod val="75000"/>
                  </a:schemeClr>
                </a:solidFill>
                <a:sym typeface="Wingdings" panose="05000000000000000000" pitchFamily="2" charset="2"/>
              </a:rPr>
              <a:t> </a:t>
            </a:r>
            <a:r>
              <a:rPr lang="fr-FR" sz="1900" dirty="0" smtClean="0">
                <a:solidFill>
                  <a:schemeClr val="accent6">
                    <a:lumMod val="75000"/>
                  </a:schemeClr>
                </a:solidFill>
                <a:sym typeface="Wingdings" panose="05000000000000000000" pitchFamily="2" charset="2"/>
              </a:rPr>
              <a:t>Rappeler que l’impôt a fonction régulatrice de la demande de services publics locaux</a:t>
            </a:r>
            <a:endParaRPr lang="fr-FR" sz="1900" dirty="0">
              <a:solidFill>
                <a:schemeClr val="accent6">
                  <a:lumMod val="75000"/>
                </a:schemeClr>
              </a:solidFill>
            </a:endParaRPr>
          </a:p>
          <a:p>
            <a:pPr marL="914400" lvl="2" indent="0">
              <a:buNone/>
            </a:pPr>
            <a:endParaRPr lang="fr-FR" sz="200" dirty="0" smtClean="0">
              <a:solidFill>
                <a:schemeClr val="accent6">
                  <a:lumMod val="75000"/>
                </a:schemeClr>
              </a:solidFill>
              <a:sym typeface="Wingdings" panose="05000000000000000000" pitchFamily="2" charset="2"/>
            </a:endParaRPr>
          </a:p>
          <a:p>
            <a:pPr marL="914400" lvl="2" indent="0">
              <a:buNone/>
            </a:pPr>
            <a:endParaRPr lang="fr-FR" sz="200" dirty="0">
              <a:solidFill>
                <a:schemeClr val="accent6">
                  <a:lumMod val="75000"/>
                </a:schemeClr>
              </a:solidFill>
              <a:sym typeface="Wingdings" panose="05000000000000000000" pitchFamily="2" charset="2"/>
            </a:endParaRPr>
          </a:p>
          <a:p>
            <a:pPr marL="514350" indent="-514350">
              <a:spcBef>
                <a:spcPts val="0"/>
              </a:spcBef>
              <a:buFont typeface="+mj-lt"/>
              <a:buAutoNum type="arabicPeriod"/>
            </a:pPr>
            <a:r>
              <a:rPr lang="fr-FR" sz="2400" dirty="0" smtClean="0">
                <a:sym typeface="Wingdings" panose="05000000000000000000" pitchFamily="2" charset="2"/>
              </a:rPr>
              <a:t>Mettre sur les rails la révision des </a:t>
            </a:r>
            <a:r>
              <a:rPr lang="fr-FR" sz="2400" dirty="0" smtClean="0">
                <a:solidFill>
                  <a:srgbClr val="7030A0"/>
                </a:solidFill>
                <a:sym typeface="Wingdings" panose="05000000000000000000" pitchFamily="2" charset="2"/>
              </a:rPr>
              <a:t>valeurs locatives</a:t>
            </a:r>
          </a:p>
          <a:p>
            <a:pPr marL="0" indent="0">
              <a:spcBef>
                <a:spcPts val="0"/>
              </a:spcBef>
              <a:buNone/>
            </a:pPr>
            <a:r>
              <a:rPr lang="fr-FR" sz="2600" dirty="0">
                <a:solidFill>
                  <a:schemeClr val="accent6">
                    <a:lumMod val="75000"/>
                  </a:schemeClr>
                </a:solidFill>
                <a:sym typeface="Wingdings" panose="05000000000000000000" pitchFamily="2" charset="2"/>
              </a:rPr>
              <a:t>	</a:t>
            </a:r>
            <a:r>
              <a:rPr lang="fr-FR" sz="1900" dirty="0" smtClean="0">
                <a:solidFill>
                  <a:schemeClr val="accent6">
                    <a:lumMod val="75000"/>
                  </a:schemeClr>
                </a:solidFill>
                <a:sym typeface="Wingdings" panose="05000000000000000000" pitchFamily="2" charset="2"/>
              </a:rPr>
              <a:t> Capitaliser sur une demande partagée</a:t>
            </a:r>
            <a:endParaRPr lang="fr-FR" sz="500"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12</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724025" cy="1010165"/>
          </a:xfrm>
          <a:prstGeom prst="rect">
            <a:avLst/>
          </a:prstGeom>
        </p:spPr>
      </p:pic>
    </p:spTree>
    <p:extLst>
      <p:ext uri="{BB962C8B-B14F-4D97-AF65-F5344CB8AC3E}">
        <p14:creationId xmlns:p14="http://schemas.microsoft.com/office/powerpoint/2010/main" val="3551980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23975" y="135729"/>
            <a:ext cx="8086725" cy="954355"/>
          </a:xfrm>
        </p:spPr>
        <p:txBody>
          <a:bodyPr anchor="ctr">
            <a:normAutofit/>
          </a:bodyPr>
          <a:lstStyle/>
          <a:p>
            <a:pPr algn="ctr"/>
            <a:r>
              <a:rPr lang="fr-FR" sz="3000" b="1" dirty="0" smtClean="0">
                <a:solidFill>
                  <a:srgbClr val="93408E"/>
                </a:solidFill>
                <a:latin typeface="+mn-lt"/>
              </a:rPr>
              <a:t> </a:t>
            </a:r>
            <a:r>
              <a:rPr lang="fr-FR" sz="3000" b="1" dirty="0">
                <a:solidFill>
                  <a:srgbClr val="93408E"/>
                </a:solidFill>
              </a:rPr>
              <a:t> </a:t>
            </a:r>
            <a:r>
              <a:rPr lang="fr-FR" sz="2700" b="1" dirty="0" smtClean="0">
                <a:solidFill>
                  <a:srgbClr val="7030A0"/>
                </a:solidFill>
                <a:latin typeface="+mn-lt"/>
              </a:rPr>
              <a:t>D’un chantier non souhaité à l’opportunité d’un changement de paradigme ?</a:t>
            </a:r>
            <a:endParaRPr lang="fr-FR" sz="2700" b="1" dirty="0">
              <a:solidFill>
                <a:srgbClr val="7030A0"/>
              </a:solidFill>
              <a:latin typeface="+mn-lt"/>
            </a:endParaRPr>
          </a:p>
        </p:txBody>
      </p:sp>
      <p:sp>
        <p:nvSpPr>
          <p:cNvPr id="3" name="Sous-titre 2"/>
          <p:cNvSpPr>
            <a:spLocks noGrp="1"/>
          </p:cNvSpPr>
          <p:nvPr>
            <p:ph idx="1"/>
          </p:nvPr>
        </p:nvSpPr>
        <p:spPr>
          <a:xfrm>
            <a:off x="0" y="1465006"/>
            <a:ext cx="9143999" cy="5119505"/>
          </a:xfrm>
        </p:spPr>
        <p:txBody>
          <a:bodyPr>
            <a:normAutofit/>
          </a:bodyPr>
          <a:lstStyle/>
          <a:p>
            <a:endParaRPr lang="fr-FR" sz="200" dirty="0"/>
          </a:p>
          <a:p>
            <a:pPr>
              <a:spcBef>
                <a:spcPts val="0"/>
              </a:spcBef>
              <a:buFont typeface="Wingdings" panose="05000000000000000000" pitchFamily="2" charset="2"/>
              <a:buChar char="Ø"/>
            </a:pPr>
            <a:r>
              <a:rPr lang="fr-FR" dirty="0" smtClean="0"/>
              <a:t> L’enjeu majeur du chantier de remplacement de la taxe d’habitation : </a:t>
            </a:r>
            <a:r>
              <a:rPr lang="fr-FR" dirty="0" smtClean="0">
                <a:solidFill>
                  <a:schemeClr val="accent6">
                    <a:lumMod val="75000"/>
                  </a:schemeClr>
                </a:solidFill>
              </a:rPr>
              <a:t>l’autonomie fiscale</a:t>
            </a:r>
          </a:p>
          <a:p>
            <a:pPr>
              <a:spcBef>
                <a:spcPts val="0"/>
              </a:spcBef>
              <a:buFont typeface="Wingdings" panose="05000000000000000000" pitchFamily="2" charset="2"/>
              <a:buChar char="Ø"/>
            </a:pPr>
            <a:endParaRPr lang="fr-FR" sz="500" dirty="0" smtClean="0"/>
          </a:p>
          <a:p>
            <a:pPr lvl="1">
              <a:spcBef>
                <a:spcPts val="0"/>
              </a:spcBef>
            </a:pPr>
            <a:r>
              <a:rPr lang="fr-FR" dirty="0" smtClean="0"/>
              <a:t> La </a:t>
            </a:r>
            <a:r>
              <a:rPr lang="fr-FR" dirty="0" smtClean="0">
                <a:solidFill>
                  <a:srgbClr val="7030A0"/>
                </a:solidFill>
              </a:rPr>
              <a:t>péréquation</a:t>
            </a:r>
            <a:r>
              <a:rPr lang="fr-FR" dirty="0" smtClean="0"/>
              <a:t> est le corolaire de l’autonomie fiscale</a:t>
            </a:r>
          </a:p>
          <a:p>
            <a:pPr lvl="1">
              <a:spcBef>
                <a:spcPts val="0"/>
              </a:spcBef>
            </a:pPr>
            <a:endParaRPr lang="fr-FR" dirty="0" smtClean="0"/>
          </a:p>
          <a:p>
            <a:pPr>
              <a:spcBef>
                <a:spcPts val="0"/>
              </a:spcBef>
              <a:buFont typeface="Wingdings" panose="05000000000000000000" pitchFamily="2" charset="2"/>
              <a:buChar char="Ø"/>
            </a:pPr>
            <a:r>
              <a:rPr lang="fr-FR" dirty="0"/>
              <a:t> </a:t>
            </a:r>
            <a:r>
              <a:rPr lang="fr-FR" dirty="0" smtClean="0"/>
              <a:t>Les instruments de péréquation post réforme TH : un </a:t>
            </a:r>
            <a:r>
              <a:rPr lang="fr-FR" dirty="0" smtClean="0">
                <a:solidFill>
                  <a:schemeClr val="accent6">
                    <a:lumMod val="75000"/>
                  </a:schemeClr>
                </a:solidFill>
              </a:rPr>
              <a:t>simple toilettage des variables </a:t>
            </a:r>
            <a:r>
              <a:rPr lang="fr-FR" dirty="0" smtClean="0"/>
              <a:t>ou une </a:t>
            </a:r>
            <a:r>
              <a:rPr lang="fr-FR" dirty="0" smtClean="0">
                <a:solidFill>
                  <a:schemeClr val="accent6">
                    <a:lumMod val="75000"/>
                  </a:schemeClr>
                </a:solidFill>
              </a:rPr>
              <a:t>nouvelle approche </a:t>
            </a:r>
            <a:r>
              <a:rPr lang="fr-FR" dirty="0" smtClean="0"/>
              <a:t>?</a:t>
            </a:r>
          </a:p>
          <a:p>
            <a:pPr>
              <a:spcBef>
                <a:spcPts val="0"/>
              </a:spcBef>
              <a:buFont typeface="Wingdings" panose="05000000000000000000" pitchFamily="2" charset="2"/>
              <a:buChar char="Ø"/>
            </a:pPr>
            <a:endParaRPr lang="fr-FR" sz="500" dirty="0" smtClean="0"/>
          </a:p>
          <a:p>
            <a:pPr lvl="1">
              <a:spcBef>
                <a:spcPts val="0"/>
              </a:spcBef>
            </a:pPr>
            <a:r>
              <a:rPr lang="fr-FR" dirty="0"/>
              <a:t> </a:t>
            </a:r>
            <a:r>
              <a:rPr lang="fr-FR" dirty="0" smtClean="0"/>
              <a:t>S’acharner à croire au génie d’une </a:t>
            </a:r>
            <a:r>
              <a:rPr lang="fr-FR" dirty="0" smtClean="0">
                <a:solidFill>
                  <a:srgbClr val="7030A0"/>
                </a:solidFill>
              </a:rPr>
              <a:t>architecture centralisée </a:t>
            </a:r>
            <a:r>
              <a:rPr lang="fr-FR" dirty="0" smtClean="0"/>
              <a:t>ou prendre acte du fait que la péréquation est d’autant plus durable qu’elle est </a:t>
            </a:r>
            <a:r>
              <a:rPr lang="fr-FR" dirty="0" err="1" smtClean="0">
                <a:solidFill>
                  <a:srgbClr val="7030A0"/>
                </a:solidFill>
              </a:rPr>
              <a:t>co</a:t>
            </a:r>
            <a:r>
              <a:rPr lang="fr-FR" dirty="0" smtClean="0">
                <a:solidFill>
                  <a:srgbClr val="7030A0"/>
                </a:solidFill>
              </a:rPr>
              <a:t>-construite</a:t>
            </a:r>
            <a:r>
              <a:rPr lang="fr-FR" dirty="0" smtClean="0"/>
              <a:t> et bâtie sur des </a:t>
            </a:r>
            <a:r>
              <a:rPr lang="fr-FR" dirty="0" smtClean="0">
                <a:solidFill>
                  <a:srgbClr val="7030A0"/>
                </a:solidFill>
              </a:rPr>
              <a:t>indicateurs locaux </a:t>
            </a:r>
            <a:r>
              <a:rPr lang="fr-FR" dirty="0" smtClean="0"/>
              <a:t>?</a:t>
            </a:r>
          </a:p>
          <a:p>
            <a:pPr marL="457200" lvl="1" indent="0">
              <a:spcBef>
                <a:spcPts val="0"/>
              </a:spcBef>
              <a:buNone/>
            </a:pPr>
            <a:endParaRPr lang="fr-FR" sz="500" dirty="0" smtClean="0"/>
          </a:p>
          <a:p>
            <a:pPr lvl="1">
              <a:spcBef>
                <a:spcPts val="0"/>
              </a:spcBef>
            </a:pPr>
            <a:r>
              <a:rPr lang="fr-FR" dirty="0"/>
              <a:t> </a:t>
            </a:r>
            <a:r>
              <a:rPr lang="fr-FR" dirty="0" smtClean="0"/>
              <a:t>Le moment est-il (enfin) venu de passer d’une approche </a:t>
            </a:r>
            <a:r>
              <a:rPr lang="fr-FR" dirty="0" smtClean="0">
                <a:solidFill>
                  <a:srgbClr val="7030A0"/>
                </a:solidFill>
              </a:rPr>
              <a:t>descendante</a:t>
            </a:r>
            <a:r>
              <a:rPr lang="fr-FR" dirty="0" smtClean="0"/>
              <a:t> à une approche </a:t>
            </a:r>
            <a:r>
              <a:rPr lang="fr-FR" dirty="0" smtClean="0">
                <a:solidFill>
                  <a:srgbClr val="7030A0"/>
                </a:solidFill>
              </a:rPr>
              <a:t>ascendante</a:t>
            </a:r>
            <a:r>
              <a:rPr lang="fr-FR" dirty="0" smtClean="0"/>
              <a:t> de la péréquation ?</a:t>
            </a:r>
          </a:p>
          <a:p>
            <a:pPr>
              <a:buFont typeface="Wingdings" panose="05000000000000000000" pitchFamily="2" charset="2"/>
              <a:buChar char="Ø"/>
            </a:pPr>
            <a:endParaRPr lang="fr-FR" dirty="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13</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724025" cy="1010165"/>
          </a:xfrm>
          <a:prstGeom prst="rect">
            <a:avLst/>
          </a:prstGeom>
        </p:spPr>
      </p:pic>
    </p:spTree>
    <p:extLst>
      <p:ext uri="{BB962C8B-B14F-4D97-AF65-F5344CB8AC3E}">
        <p14:creationId xmlns:p14="http://schemas.microsoft.com/office/powerpoint/2010/main" val="1497736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083" y="188645"/>
            <a:ext cx="7418917" cy="954355"/>
          </a:xfrm>
        </p:spPr>
        <p:txBody>
          <a:bodyPr anchor="ctr">
            <a:normAutofit/>
          </a:bodyPr>
          <a:lstStyle/>
          <a:p>
            <a:pPr algn="ctr"/>
            <a:r>
              <a:rPr lang="fr-FR" sz="2700" b="1" dirty="0" smtClean="0">
                <a:solidFill>
                  <a:srgbClr val="93408E"/>
                </a:solidFill>
                <a:latin typeface="+mn-lt"/>
              </a:rPr>
              <a:t> </a:t>
            </a:r>
            <a:r>
              <a:rPr lang="fr-FR" sz="2700" b="1" dirty="0">
                <a:solidFill>
                  <a:srgbClr val="93408E"/>
                </a:solidFill>
                <a:latin typeface="+mn-lt"/>
              </a:rPr>
              <a:t> </a:t>
            </a:r>
            <a:r>
              <a:rPr lang="fr-FR" sz="2700" b="1" dirty="0" smtClean="0">
                <a:solidFill>
                  <a:srgbClr val="7030A0"/>
                </a:solidFill>
                <a:latin typeface="+mn-lt"/>
              </a:rPr>
              <a:t>Etat &amp; collectivités : des règles </a:t>
            </a:r>
            <a:r>
              <a:rPr lang="fr-FR" sz="2700" b="1" dirty="0">
                <a:solidFill>
                  <a:srgbClr val="7030A0"/>
                </a:solidFill>
                <a:latin typeface="+mn-lt"/>
              </a:rPr>
              <a:t>budgétaires distinctes</a:t>
            </a:r>
          </a:p>
        </p:txBody>
      </p:sp>
      <p:sp>
        <p:nvSpPr>
          <p:cNvPr id="3" name="Sous-titre 2"/>
          <p:cNvSpPr>
            <a:spLocks noGrp="1"/>
          </p:cNvSpPr>
          <p:nvPr>
            <p:ph idx="1"/>
          </p:nvPr>
        </p:nvSpPr>
        <p:spPr>
          <a:xfrm>
            <a:off x="146726" y="1265219"/>
            <a:ext cx="8850077" cy="5372208"/>
          </a:xfrm>
        </p:spPr>
        <p:txBody>
          <a:bodyPr>
            <a:normAutofit/>
          </a:bodyPr>
          <a:lstStyle/>
          <a:p>
            <a:pPr>
              <a:buFont typeface="Wingdings" charset="2"/>
              <a:buChar char="Ø"/>
            </a:pPr>
            <a:r>
              <a:rPr lang="fr-FR" sz="2400" dirty="0"/>
              <a:t> </a:t>
            </a:r>
            <a:r>
              <a:rPr lang="fr-FR" sz="2400" dirty="0" smtClean="0"/>
              <a:t>La « règle d’or » : elle s’impose aux budgets locaux mais pas au budget de l’Etat</a:t>
            </a:r>
          </a:p>
          <a:p>
            <a:pPr lvl="1"/>
            <a:r>
              <a:rPr lang="fr-FR" sz="2000" dirty="0" smtClean="0">
                <a:solidFill>
                  <a:srgbClr val="C00000"/>
                </a:solidFill>
              </a:rPr>
              <a:t>Le déficit budgétaire de l’Etat, 76 Md€ en 2018, représente un montant supérieur au budget de la mission enseignement scolaire </a:t>
            </a:r>
          </a:p>
          <a:p>
            <a:pPr lvl="1"/>
            <a:r>
              <a:rPr lang="fr-FR" sz="2000" dirty="0" smtClean="0">
                <a:solidFill>
                  <a:schemeClr val="accent6">
                    <a:lumMod val="75000"/>
                  </a:schemeClr>
                </a:solidFill>
              </a:rPr>
              <a:t>Les excédents des collectivités (et de la sécu) contribuent à la réduction du besoin de financement des administrations publiques </a:t>
            </a:r>
            <a:r>
              <a:rPr lang="fr-FR" sz="1600" i="1" dirty="0" smtClean="0"/>
              <a:t>(-2,5 = -3,1 + 0,5 + 0,1)</a:t>
            </a:r>
          </a:p>
          <a:p>
            <a:pPr lvl="1"/>
            <a:endParaRPr lang="fr-FR" sz="1600" i="1" dirty="0">
              <a:solidFill>
                <a:srgbClr val="00B050"/>
              </a:solidFill>
            </a:endParaRPr>
          </a:p>
          <a:p>
            <a:pPr lvl="1"/>
            <a:endParaRPr lang="fr-FR" sz="1600" i="1" dirty="0" smtClean="0">
              <a:solidFill>
                <a:srgbClr val="00B050"/>
              </a:solidFill>
            </a:endParaRPr>
          </a:p>
          <a:p>
            <a:pPr lvl="1"/>
            <a:endParaRPr lang="fr-FR" sz="1600" i="1" dirty="0">
              <a:solidFill>
                <a:srgbClr val="00B050"/>
              </a:solidFill>
            </a:endParaRPr>
          </a:p>
          <a:p>
            <a:pPr lvl="1"/>
            <a:endParaRPr lang="fr-FR" sz="1600" i="1" dirty="0" smtClean="0">
              <a:solidFill>
                <a:srgbClr val="00B050"/>
              </a:solidFill>
            </a:endParaRPr>
          </a:p>
          <a:p>
            <a:pPr lvl="1"/>
            <a:endParaRPr lang="fr-FR" sz="1600" i="1" dirty="0">
              <a:solidFill>
                <a:srgbClr val="00B050"/>
              </a:solidFill>
            </a:endParaRPr>
          </a:p>
          <a:p>
            <a:pPr lvl="1"/>
            <a:endParaRPr lang="fr-FR" sz="1600" i="1" dirty="0" smtClean="0">
              <a:solidFill>
                <a:srgbClr val="00B050"/>
              </a:solidFill>
            </a:endParaRPr>
          </a:p>
          <a:p>
            <a:pPr lvl="1"/>
            <a:endParaRPr lang="fr-FR" sz="1600" i="1" dirty="0">
              <a:solidFill>
                <a:srgbClr val="00B050"/>
              </a:solidFill>
            </a:endParaRPr>
          </a:p>
          <a:p>
            <a:pPr lvl="1"/>
            <a:endParaRPr lang="fr-FR" sz="1600" i="1" dirty="0" smtClean="0">
              <a:solidFill>
                <a:srgbClr val="00B050"/>
              </a:solidFill>
            </a:endParaRPr>
          </a:p>
          <a:p>
            <a:pPr lvl="1"/>
            <a:endParaRPr lang="fr-FR" sz="1600" i="1" dirty="0">
              <a:solidFill>
                <a:srgbClr val="00B050"/>
              </a:solidFill>
            </a:endParaRPr>
          </a:p>
          <a:p>
            <a:pPr lvl="1"/>
            <a:endParaRPr lang="fr-FR" sz="1600" i="1" dirty="0" smtClean="0">
              <a:solidFill>
                <a:srgbClr val="00B050"/>
              </a:solidFill>
            </a:endParaRPr>
          </a:p>
          <a:p>
            <a:pPr marL="457200" lvl="1" indent="0">
              <a:buNone/>
            </a:pPr>
            <a:r>
              <a:rPr lang="fr-FR" sz="1600" i="1" dirty="0" smtClean="0">
                <a:solidFill>
                  <a:schemeClr val="accent6">
                    <a:lumMod val="50000"/>
                  </a:schemeClr>
                </a:solidFill>
              </a:rPr>
              <a:t>	</a:t>
            </a:r>
            <a:r>
              <a:rPr lang="fr-FR" sz="1700" i="1" dirty="0" smtClean="0">
                <a:solidFill>
                  <a:schemeClr val="accent6">
                    <a:lumMod val="50000"/>
                  </a:schemeClr>
                </a:solidFill>
              </a:rPr>
              <a:t>La dette des collectivités est restée stable depuis 20 ans : moins de 10% du PIB</a:t>
            </a:r>
            <a:endParaRPr lang="fr-FR" sz="1700" i="1" dirty="0">
              <a:solidFill>
                <a:schemeClr val="accent6">
                  <a:lumMod val="50000"/>
                </a:schemeClr>
              </a:solidFill>
            </a:endParaRPr>
          </a:p>
          <a:p>
            <a:pPr lvl="1"/>
            <a:endParaRPr lang="fr-FR" sz="1600" i="1" dirty="0" smtClean="0">
              <a:solidFill>
                <a:srgbClr val="00B050"/>
              </a:solidFill>
            </a:endParaRPr>
          </a:p>
          <a:p>
            <a:pPr marL="457200" lvl="1" indent="0">
              <a:buNone/>
            </a:pPr>
            <a:endParaRPr lang="fr-FR" sz="100" dirty="0" smtClean="0"/>
          </a:p>
          <a:p>
            <a:pPr marL="0" indent="0">
              <a:buNone/>
            </a:pPr>
            <a:endParaRPr lang="fr-FR" sz="2000" dirty="0" smtClean="0"/>
          </a:p>
          <a:p>
            <a:pPr marL="0" indent="0">
              <a:buNone/>
            </a:pPr>
            <a:endParaRPr lang="fr-FR" sz="2400" i="1"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a:p>
          <a:p>
            <a:pPr>
              <a:buFont typeface="Wingdings" charset="2"/>
              <a:buChar char="Ø"/>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2</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931941" cy="1131990"/>
          </a:xfrm>
          <a:prstGeom prst="rect">
            <a:avLst/>
          </a:prstGeom>
        </p:spPr>
      </p:pic>
      <p:pic>
        <p:nvPicPr>
          <p:cNvPr id="19" name="Image 18" descr="Capture d’écran 2017-09-17 à 14.57.5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7608" y="3438994"/>
            <a:ext cx="7708312" cy="2397224"/>
          </a:xfrm>
          <a:prstGeom prst="rect">
            <a:avLst/>
          </a:prstGeom>
        </p:spPr>
      </p:pic>
    </p:spTree>
    <p:extLst>
      <p:ext uri="{BB962C8B-B14F-4D97-AF65-F5344CB8AC3E}">
        <p14:creationId xmlns:p14="http://schemas.microsoft.com/office/powerpoint/2010/main" val="207568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083" y="188645"/>
            <a:ext cx="7418917" cy="954355"/>
          </a:xfrm>
        </p:spPr>
        <p:txBody>
          <a:bodyPr anchor="ctr">
            <a:normAutofit/>
          </a:bodyPr>
          <a:lstStyle/>
          <a:p>
            <a:pPr algn="ctr"/>
            <a:r>
              <a:rPr lang="fr-FR" sz="2700" b="1" dirty="0" smtClean="0">
                <a:solidFill>
                  <a:srgbClr val="7030A0"/>
                </a:solidFill>
                <a:latin typeface="+mn-lt"/>
              </a:rPr>
              <a:t> </a:t>
            </a:r>
            <a:r>
              <a:rPr lang="fr-FR" sz="2700" b="1" dirty="0">
                <a:solidFill>
                  <a:srgbClr val="7030A0"/>
                </a:solidFill>
                <a:latin typeface="+mn-lt"/>
              </a:rPr>
              <a:t> </a:t>
            </a:r>
            <a:r>
              <a:rPr lang="fr-FR" sz="2700" b="1" dirty="0" smtClean="0">
                <a:solidFill>
                  <a:srgbClr val="7030A0"/>
                </a:solidFill>
                <a:latin typeface="+mn-lt"/>
              </a:rPr>
              <a:t>Mais un contexte partagé …</a:t>
            </a:r>
            <a:endParaRPr lang="fr-FR" sz="2700" b="1" dirty="0">
              <a:solidFill>
                <a:srgbClr val="7030A0"/>
              </a:solidFill>
              <a:latin typeface="+mn-lt"/>
            </a:endParaRPr>
          </a:p>
        </p:txBody>
      </p:sp>
      <p:sp>
        <p:nvSpPr>
          <p:cNvPr id="3" name="Sous-titre 2"/>
          <p:cNvSpPr>
            <a:spLocks noGrp="1"/>
          </p:cNvSpPr>
          <p:nvPr>
            <p:ph idx="1"/>
          </p:nvPr>
        </p:nvSpPr>
        <p:spPr>
          <a:xfrm>
            <a:off x="85725" y="1172229"/>
            <a:ext cx="8972549" cy="4541770"/>
          </a:xfrm>
        </p:spPr>
        <p:txBody>
          <a:bodyPr>
            <a:normAutofit/>
          </a:bodyPr>
          <a:lstStyle/>
          <a:p>
            <a:pPr>
              <a:buFont typeface="Wingdings" charset="2"/>
              <a:buChar char="Ø"/>
            </a:pPr>
            <a:r>
              <a:rPr lang="fr-FR" sz="2400" dirty="0"/>
              <a:t> </a:t>
            </a:r>
            <a:r>
              <a:rPr lang="fr-FR" sz="2400" dirty="0" smtClean="0"/>
              <a:t>Les collectivités locales sont parties prenantes de la trajectoire globale des finances publiques</a:t>
            </a:r>
          </a:p>
          <a:p>
            <a:pPr lvl="1"/>
            <a:r>
              <a:rPr lang="fr-FR" sz="2000" dirty="0" smtClean="0"/>
              <a:t>L’engagement de l’Etat, vis-à-vis de la Commission Européenne, vis-à-vis des marchés financiers, porte sur un ensemble composé du </a:t>
            </a:r>
            <a:r>
              <a:rPr lang="fr-FR" sz="2000" dirty="0" smtClean="0">
                <a:solidFill>
                  <a:srgbClr val="C00000"/>
                </a:solidFill>
              </a:rPr>
              <a:t>budget de l’Etat </a:t>
            </a:r>
            <a:r>
              <a:rPr lang="fr-FR" sz="2000" dirty="0" smtClean="0"/>
              <a:t>à proprement parler (</a:t>
            </a:r>
            <a:r>
              <a:rPr lang="fr-FR" sz="2000" dirty="0" smtClean="0">
                <a:solidFill>
                  <a:srgbClr val="C00000"/>
                </a:solidFill>
              </a:rPr>
              <a:t>39%</a:t>
            </a:r>
            <a:r>
              <a:rPr lang="fr-FR" sz="2000" dirty="0" smtClean="0"/>
              <a:t>), de la </a:t>
            </a:r>
            <a:r>
              <a:rPr lang="fr-FR" sz="2000" dirty="0" smtClean="0">
                <a:solidFill>
                  <a:srgbClr val="7030A0"/>
                </a:solidFill>
              </a:rPr>
              <a:t>sécurité sociale </a:t>
            </a:r>
            <a:r>
              <a:rPr lang="fr-FR" sz="2000" dirty="0" smtClean="0"/>
              <a:t>(</a:t>
            </a:r>
            <a:r>
              <a:rPr lang="fr-FR" sz="2000" dirty="0" smtClean="0">
                <a:solidFill>
                  <a:srgbClr val="7030A0"/>
                </a:solidFill>
              </a:rPr>
              <a:t>40%</a:t>
            </a:r>
            <a:r>
              <a:rPr lang="fr-FR" sz="2000" dirty="0" smtClean="0"/>
              <a:t>), et des </a:t>
            </a:r>
            <a:r>
              <a:rPr lang="fr-FR" sz="2000" dirty="0" smtClean="0">
                <a:solidFill>
                  <a:schemeClr val="accent6">
                    <a:lumMod val="75000"/>
                  </a:schemeClr>
                </a:solidFill>
              </a:rPr>
              <a:t>collectivités locales</a:t>
            </a:r>
            <a:r>
              <a:rPr lang="fr-FR" sz="2000" dirty="0" smtClean="0"/>
              <a:t> (</a:t>
            </a:r>
            <a:r>
              <a:rPr lang="fr-FR" sz="2000" dirty="0" smtClean="0">
                <a:solidFill>
                  <a:schemeClr val="accent6">
                    <a:lumMod val="75000"/>
                  </a:schemeClr>
                </a:solidFill>
              </a:rPr>
              <a:t>21%</a:t>
            </a:r>
            <a:r>
              <a:rPr lang="fr-FR" sz="2000" dirty="0" smtClean="0"/>
              <a:t>)</a:t>
            </a:r>
          </a:p>
          <a:p>
            <a:pPr lvl="1"/>
            <a:r>
              <a:rPr lang="fr-FR" sz="2000" dirty="0" smtClean="0"/>
              <a:t>Les </a:t>
            </a:r>
            <a:r>
              <a:rPr lang="fr-FR" sz="2000" dirty="0" smtClean="0">
                <a:solidFill>
                  <a:schemeClr val="accent6">
                    <a:lumMod val="75000"/>
                  </a:schemeClr>
                </a:solidFill>
              </a:rPr>
              <a:t>collectivités</a:t>
            </a:r>
            <a:r>
              <a:rPr lang="fr-FR" sz="2000" dirty="0" smtClean="0"/>
              <a:t> bénéficient d’un prélèvement du budget de l’Etat (</a:t>
            </a:r>
            <a:r>
              <a:rPr lang="fr-FR" sz="2000" dirty="0" smtClean="0">
                <a:solidFill>
                  <a:schemeClr val="accent6">
                    <a:lumMod val="75000"/>
                  </a:schemeClr>
                </a:solidFill>
              </a:rPr>
              <a:t>67 Md€</a:t>
            </a:r>
            <a:r>
              <a:rPr lang="fr-FR" sz="2000" dirty="0" smtClean="0"/>
              <a:t>) </a:t>
            </a:r>
          </a:p>
          <a:p>
            <a:pPr marL="914400" lvl="2" indent="0">
              <a:buNone/>
            </a:pPr>
            <a:r>
              <a:rPr lang="fr-FR" sz="1800" i="1" dirty="0" smtClean="0"/>
              <a:t>… même si la quasi-totalité de celui-ci correspond à des compensations de fiscalité supprimée ou à des compensations de charges transférées </a:t>
            </a:r>
          </a:p>
          <a:p>
            <a:pPr marL="0" indent="0">
              <a:buNone/>
            </a:pPr>
            <a:endParaRPr lang="fr-FR" sz="2000" dirty="0" smtClean="0"/>
          </a:p>
          <a:p>
            <a:pPr marL="0" indent="0">
              <a:buNone/>
            </a:pPr>
            <a:endParaRPr lang="fr-FR" sz="2400" i="1"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a:p>
          <a:p>
            <a:pPr>
              <a:buFont typeface="Wingdings" charset="2"/>
              <a:buChar char="Ø"/>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3</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931941" cy="1131990"/>
          </a:xfrm>
          <a:prstGeom prst="rect">
            <a:avLst/>
          </a:prstGeom>
        </p:spPr>
      </p:pic>
      <p:pic>
        <p:nvPicPr>
          <p:cNvPr id="17" name="Image 16" descr="Capture d’écran 2018-07-26 à 18.11.5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154880"/>
            <a:ext cx="9144000" cy="2644054"/>
          </a:xfrm>
          <a:prstGeom prst="rect">
            <a:avLst/>
          </a:prstGeom>
        </p:spPr>
      </p:pic>
    </p:spTree>
    <p:extLst>
      <p:ext uri="{BB962C8B-B14F-4D97-AF65-F5344CB8AC3E}">
        <p14:creationId xmlns:p14="http://schemas.microsoft.com/office/powerpoint/2010/main" val="3525199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1941" y="114041"/>
            <a:ext cx="7212059" cy="1235782"/>
          </a:xfrm>
        </p:spPr>
        <p:txBody>
          <a:bodyPr anchor="ctr">
            <a:normAutofit/>
          </a:bodyPr>
          <a:lstStyle/>
          <a:p>
            <a:pPr algn="ctr"/>
            <a:r>
              <a:rPr lang="fr-FR" sz="2700" b="1" dirty="0" smtClean="0">
                <a:solidFill>
                  <a:srgbClr val="7030A0"/>
                </a:solidFill>
                <a:latin typeface="+mn-lt"/>
              </a:rPr>
              <a:t> </a:t>
            </a:r>
            <a:r>
              <a:rPr lang="fr-FR" sz="2800" b="1" dirty="0">
                <a:solidFill>
                  <a:srgbClr val="7030A0"/>
                </a:solidFill>
                <a:latin typeface="+mn-lt"/>
              </a:rPr>
              <a:t> </a:t>
            </a:r>
            <a:r>
              <a:rPr lang="fr-FR" sz="2800" b="1" dirty="0" smtClean="0">
                <a:solidFill>
                  <a:srgbClr val="7030A0"/>
                </a:solidFill>
                <a:latin typeface="+mn-lt"/>
              </a:rPr>
              <a:t>2013-2017</a:t>
            </a:r>
            <a:r>
              <a:rPr lang="fr-FR" sz="2400" b="1" dirty="0" smtClean="0">
                <a:solidFill>
                  <a:srgbClr val="7030A0"/>
                </a:solidFill>
                <a:latin typeface="+mn-lt"/>
              </a:rPr>
              <a:t>, les collectivités parties prenantes du redressement de la trajectoire globale, </a:t>
            </a:r>
            <a:r>
              <a:rPr lang="fr-FR" sz="2700" b="1" dirty="0" smtClean="0">
                <a:solidFill>
                  <a:srgbClr val="7030A0"/>
                </a:solidFill>
                <a:latin typeface="+mn-lt"/>
              </a:rPr>
              <a:t>au travers de la réduction des dotations</a:t>
            </a:r>
            <a:endParaRPr lang="fr-FR" sz="2700" b="1" dirty="0">
              <a:solidFill>
                <a:srgbClr val="7030A0"/>
              </a:solidFill>
              <a:latin typeface="+mn-lt"/>
            </a:endParaRPr>
          </a:p>
        </p:txBody>
      </p:sp>
      <p:sp>
        <p:nvSpPr>
          <p:cNvPr id="3" name="Sous-titre 2"/>
          <p:cNvSpPr>
            <a:spLocks noGrp="1"/>
          </p:cNvSpPr>
          <p:nvPr>
            <p:ph idx="1"/>
          </p:nvPr>
        </p:nvSpPr>
        <p:spPr>
          <a:xfrm>
            <a:off x="1" y="1265011"/>
            <a:ext cx="9143998" cy="3211739"/>
          </a:xfrm>
        </p:spPr>
        <p:txBody>
          <a:bodyPr>
            <a:normAutofit/>
          </a:bodyPr>
          <a:lstStyle/>
          <a:p>
            <a:pPr>
              <a:buFont typeface="Wingdings" charset="2"/>
              <a:buChar char="Ø"/>
            </a:pPr>
            <a:r>
              <a:rPr lang="fr-FR" sz="2600" dirty="0"/>
              <a:t> </a:t>
            </a:r>
            <a:r>
              <a:rPr lang="fr-FR" sz="2000" dirty="0"/>
              <a:t>M</a:t>
            </a:r>
            <a:r>
              <a:rPr lang="fr-FR" sz="2000" dirty="0" smtClean="0"/>
              <a:t>algré </a:t>
            </a:r>
            <a:r>
              <a:rPr lang="fr-FR" sz="2000" dirty="0"/>
              <a:t>l’amputation par l’Etat de </a:t>
            </a:r>
            <a:r>
              <a:rPr lang="fr-FR" sz="2000" dirty="0" smtClean="0"/>
              <a:t>ressources locales (</a:t>
            </a:r>
            <a:r>
              <a:rPr lang="fr-FR" sz="2000" dirty="0" smtClean="0">
                <a:solidFill>
                  <a:srgbClr val="C00000"/>
                </a:solidFill>
              </a:rPr>
              <a:t>-27 Md€ en cumul</a:t>
            </a:r>
            <a:r>
              <a:rPr lang="fr-FR" sz="2000" dirty="0" smtClean="0"/>
              <a:t>), le constat d’un maintien d’un </a:t>
            </a:r>
            <a:r>
              <a:rPr lang="fr-FR" sz="2000" dirty="0"/>
              <a:t>niveau d’épargne proportionné à celui de l’endettement, </a:t>
            </a:r>
            <a:r>
              <a:rPr lang="fr-FR" sz="2000" dirty="0">
                <a:solidFill>
                  <a:srgbClr val="C00000"/>
                </a:solidFill>
              </a:rPr>
              <a:t>a</a:t>
            </a:r>
            <a:r>
              <a:rPr lang="fr-FR" sz="2000" dirty="0" smtClean="0">
                <a:solidFill>
                  <a:srgbClr val="C00000"/>
                </a:solidFill>
              </a:rPr>
              <a:t>u </a:t>
            </a:r>
            <a:r>
              <a:rPr lang="fr-FR" sz="2000" dirty="0">
                <a:solidFill>
                  <a:srgbClr val="C00000"/>
                </a:solidFill>
              </a:rPr>
              <a:t>prix </a:t>
            </a:r>
            <a:r>
              <a:rPr lang="fr-FR" sz="2000" dirty="0"/>
              <a:t>:</a:t>
            </a:r>
          </a:p>
          <a:p>
            <a:pPr lvl="1"/>
            <a:r>
              <a:rPr lang="fr-FR" sz="1800" dirty="0"/>
              <a:t>d’un niveau d’</a:t>
            </a:r>
            <a:r>
              <a:rPr lang="fr-FR" sz="1800" dirty="0">
                <a:solidFill>
                  <a:schemeClr val="accent6">
                    <a:lumMod val="75000"/>
                  </a:schemeClr>
                </a:solidFill>
              </a:rPr>
              <a:t>investissement</a:t>
            </a:r>
            <a:r>
              <a:rPr lang="fr-FR" sz="1800" dirty="0"/>
              <a:t> en fort recul</a:t>
            </a:r>
          </a:p>
          <a:p>
            <a:pPr lvl="1"/>
            <a:r>
              <a:rPr lang="fr-FR" sz="1800" dirty="0" smtClean="0"/>
              <a:t>de </a:t>
            </a:r>
            <a:r>
              <a:rPr lang="fr-FR" sz="1800" dirty="0"/>
              <a:t>changements dans les </a:t>
            </a:r>
            <a:r>
              <a:rPr lang="fr-FR" sz="1800" dirty="0">
                <a:solidFill>
                  <a:schemeClr val="accent6">
                    <a:lumMod val="75000"/>
                  </a:schemeClr>
                </a:solidFill>
              </a:rPr>
              <a:t>pratiques de gestion </a:t>
            </a:r>
            <a:r>
              <a:rPr lang="fr-FR" sz="1800" dirty="0"/>
              <a:t>(modernisation des pratiques d’achat, reconsidération du choix des modes de gestion, valorisation du patrimoine immobilier, démultiplication des mutualisations, </a:t>
            </a:r>
            <a:r>
              <a:rPr lang="fr-FR" sz="1800" dirty="0" smtClean="0"/>
              <a:t>…)</a:t>
            </a:r>
          </a:p>
          <a:p>
            <a:pPr lvl="1"/>
            <a:r>
              <a:rPr lang="fr-FR" sz="1800" dirty="0"/>
              <a:t>de mesures impactant le </a:t>
            </a:r>
            <a:r>
              <a:rPr lang="fr-FR" sz="1800" dirty="0">
                <a:solidFill>
                  <a:schemeClr val="accent6">
                    <a:lumMod val="75000"/>
                  </a:schemeClr>
                </a:solidFill>
              </a:rPr>
              <a:t>citoyen</a:t>
            </a:r>
            <a:r>
              <a:rPr lang="fr-FR" sz="1800" dirty="0"/>
              <a:t> (réduction du périmètre de services publics locaux, révision des politiques tarifaires, diminution des aides aux associations, dégradation du patrimoine hérité, …)</a:t>
            </a:r>
          </a:p>
          <a:p>
            <a:pPr lvl="1"/>
            <a:endParaRPr lang="fr-FR" sz="2000" dirty="0"/>
          </a:p>
          <a:p>
            <a:pPr>
              <a:buFont typeface="Wingdings" charset="2"/>
              <a:buChar char="Ø"/>
            </a:pPr>
            <a:endParaRPr lang="fr-FR" sz="2000" dirty="0" smtClean="0"/>
          </a:p>
          <a:p>
            <a:pPr marL="0" indent="0">
              <a:buNone/>
            </a:pPr>
            <a:endParaRPr lang="fr-FR" sz="2400" i="1"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a:p>
          <a:p>
            <a:pPr>
              <a:buFont typeface="Wingdings" charset="2"/>
              <a:buChar char="Ø"/>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4</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931941" cy="1131990"/>
          </a:xfrm>
          <a:prstGeom prst="rect">
            <a:avLst/>
          </a:prstGeom>
        </p:spPr>
      </p:pic>
      <p:pic>
        <p:nvPicPr>
          <p:cNvPr id="17" name="Image 16"/>
          <p:cNvPicPr>
            <a:picLocks noChangeAspect="1"/>
          </p:cNvPicPr>
          <p:nvPr/>
        </p:nvPicPr>
        <p:blipFill>
          <a:blip r:embed="rId4"/>
          <a:stretch>
            <a:fillRect/>
          </a:stretch>
        </p:blipFill>
        <p:spPr>
          <a:xfrm>
            <a:off x="1009649" y="3905250"/>
            <a:ext cx="7135155" cy="2934335"/>
          </a:xfrm>
          <a:prstGeom prst="rect">
            <a:avLst/>
          </a:prstGeom>
        </p:spPr>
      </p:pic>
    </p:spTree>
    <p:extLst>
      <p:ext uri="{BB962C8B-B14F-4D97-AF65-F5344CB8AC3E}">
        <p14:creationId xmlns:p14="http://schemas.microsoft.com/office/powerpoint/2010/main" val="3696984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1941" y="114041"/>
            <a:ext cx="7212059" cy="1131782"/>
          </a:xfrm>
        </p:spPr>
        <p:txBody>
          <a:bodyPr anchor="ctr">
            <a:normAutofit/>
          </a:bodyPr>
          <a:lstStyle/>
          <a:p>
            <a:pPr algn="ctr"/>
            <a:r>
              <a:rPr lang="fr-FR" sz="2700" b="1" dirty="0" smtClean="0">
                <a:solidFill>
                  <a:srgbClr val="7030A0"/>
                </a:solidFill>
                <a:latin typeface="+mn-lt"/>
              </a:rPr>
              <a:t> </a:t>
            </a:r>
            <a:r>
              <a:rPr lang="fr-FR" sz="2800" b="1" dirty="0">
                <a:solidFill>
                  <a:srgbClr val="7030A0"/>
                </a:solidFill>
                <a:latin typeface="+mn-lt"/>
              </a:rPr>
              <a:t> </a:t>
            </a:r>
            <a:r>
              <a:rPr lang="fr-FR" sz="2800" b="1" dirty="0" smtClean="0">
                <a:solidFill>
                  <a:srgbClr val="7030A0"/>
                </a:solidFill>
                <a:latin typeface="+mn-lt"/>
              </a:rPr>
              <a:t>2018-2021</a:t>
            </a:r>
            <a:r>
              <a:rPr lang="fr-FR" sz="2400" b="1" dirty="0" smtClean="0">
                <a:solidFill>
                  <a:srgbClr val="7030A0"/>
                </a:solidFill>
                <a:latin typeface="+mn-lt"/>
              </a:rPr>
              <a:t>,(… partie prenantes …), </a:t>
            </a:r>
            <a:r>
              <a:rPr lang="fr-FR" sz="2700" b="1" dirty="0" smtClean="0">
                <a:solidFill>
                  <a:srgbClr val="7030A0"/>
                </a:solidFill>
                <a:latin typeface="+mn-lt"/>
              </a:rPr>
              <a:t>au travers des « contrats de Cahors »</a:t>
            </a:r>
            <a:endParaRPr lang="fr-FR" sz="2700" b="1" dirty="0">
              <a:solidFill>
                <a:srgbClr val="7030A0"/>
              </a:solidFill>
              <a:latin typeface="+mn-lt"/>
            </a:endParaRPr>
          </a:p>
        </p:txBody>
      </p:sp>
      <p:sp>
        <p:nvSpPr>
          <p:cNvPr id="3" name="Sous-titre 2"/>
          <p:cNvSpPr>
            <a:spLocks noGrp="1"/>
          </p:cNvSpPr>
          <p:nvPr>
            <p:ph idx="1"/>
          </p:nvPr>
        </p:nvSpPr>
        <p:spPr>
          <a:xfrm>
            <a:off x="1" y="1236436"/>
            <a:ext cx="9143998" cy="5088027"/>
          </a:xfrm>
        </p:spPr>
        <p:txBody>
          <a:bodyPr>
            <a:normAutofit/>
          </a:bodyPr>
          <a:lstStyle/>
          <a:p>
            <a:pPr>
              <a:buFont typeface="Wingdings" charset="2"/>
              <a:buChar char="Ø"/>
            </a:pPr>
            <a:r>
              <a:rPr lang="fr-FR" sz="2600" dirty="0"/>
              <a:t> </a:t>
            </a:r>
            <a:r>
              <a:rPr lang="fr-FR" sz="2600" dirty="0" smtClean="0"/>
              <a:t>Un changement de paradigme : d’une ponction sur les </a:t>
            </a:r>
            <a:r>
              <a:rPr lang="fr-FR" sz="2600" dirty="0" smtClean="0">
                <a:solidFill>
                  <a:srgbClr val="7030A0"/>
                </a:solidFill>
              </a:rPr>
              <a:t>recettes</a:t>
            </a:r>
            <a:r>
              <a:rPr lang="fr-FR" sz="2600" dirty="0" smtClean="0"/>
              <a:t> à l’exercice d’une contrainte sur la </a:t>
            </a:r>
            <a:r>
              <a:rPr lang="fr-FR" sz="2600" dirty="0" smtClean="0">
                <a:solidFill>
                  <a:srgbClr val="7030A0"/>
                </a:solidFill>
              </a:rPr>
              <a:t>dépenses</a:t>
            </a:r>
            <a:r>
              <a:rPr lang="fr-FR" sz="2600" dirty="0" smtClean="0"/>
              <a:t> de fonctionnement</a:t>
            </a:r>
          </a:p>
          <a:p>
            <a:pPr>
              <a:buFont typeface="Wingdings" charset="2"/>
              <a:buChar char="Ø"/>
            </a:pPr>
            <a:endParaRPr lang="fr-FR" sz="200" dirty="0" smtClean="0"/>
          </a:p>
          <a:p>
            <a:pPr lvl="1"/>
            <a:r>
              <a:rPr lang="fr-FR" sz="2000" dirty="0" smtClean="0"/>
              <a:t>Schématiquement, pour les </a:t>
            </a:r>
            <a:r>
              <a:rPr lang="fr-FR" sz="2000" dirty="0" smtClean="0">
                <a:solidFill>
                  <a:srgbClr val="7030A0"/>
                </a:solidFill>
              </a:rPr>
              <a:t>322</a:t>
            </a:r>
            <a:r>
              <a:rPr lang="fr-FR" sz="2000" dirty="0" smtClean="0"/>
              <a:t> plus grosses collectivités </a:t>
            </a:r>
            <a:r>
              <a:rPr lang="fr-FR" sz="1400" dirty="0" smtClean="0"/>
              <a:t>(tous </a:t>
            </a:r>
            <a:r>
              <a:rPr lang="fr-FR" sz="1400" dirty="0"/>
              <a:t>les départements et régions, 145 communes et 62 EPCI ; les EPT exclus), </a:t>
            </a:r>
            <a:r>
              <a:rPr lang="fr-FR" sz="2000" dirty="0"/>
              <a:t>l’obligation de maîtriser l’évolution des dépenses de fonctionnement au niveau de +/- l’inflation (</a:t>
            </a:r>
            <a:r>
              <a:rPr lang="fr-FR" sz="2000" dirty="0">
                <a:solidFill>
                  <a:srgbClr val="7030A0"/>
                </a:solidFill>
              </a:rPr>
              <a:t>1,2%</a:t>
            </a:r>
            <a:r>
              <a:rPr lang="fr-FR" sz="2000" dirty="0"/>
              <a:t>) </a:t>
            </a:r>
            <a:endParaRPr lang="fr-FR" sz="2000" dirty="0" smtClean="0"/>
          </a:p>
          <a:p>
            <a:pPr lvl="1"/>
            <a:r>
              <a:rPr lang="fr-FR" sz="2000" dirty="0" smtClean="0"/>
              <a:t>Afin d’aboutir à </a:t>
            </a:r>
            <a:r>
              <a:rPr lang="fr-FR" sz="2000" dirty="0" smtClean="0">
                <a:solidFill>
                  <a:srgbClr val="7030A0"/>
                </a:solidFill>
              </a:rPr>
              <a:t>13</a:t>
            </a:r>
            <a:r>
              <a:rPr lang="fr-FR" sz="2000" dirty="0" smtClean="0"/>
              <a:t> </a:t>
            </a:r>
            <a:r>
              <a:rPr lang="fr-FR" sz="2000" dirty="0" smtClean="0">
                <a:solidFill>
                  <a:srgbClr val="7030A0"/>
                </a:solidFill>
              </a:rPr>
              <a:t>Md€</a:t>
            </a:r>
            <a:r>
              <a:rPr lang="fr-FR" sz="2000" dirty="0" smtClean="0"/>
              <a:t> de moindre dépenses en tendanciel </a:t>
            </a:r>
            <a:r>
              <a:rPr lang="fr-FR" sz="1400" dirty="0" smtClean="0"/>
              <a:t>(logique de la loi de programmation des finances publiques)</a:t>
            </a:r>
            <a:endParaRPr lang="fr-FR" sz="1400" dirty="0"/>
          </a:p>
          <a:p>
            <a:pPr lvl="1"/>
            <a:endParaRPr lang="fr-FR" sz="200" dirty="0" smtClean="0"/>
          </a:p>
          <a:p>
            <a:pPr lvl="1"/>
            <a:endParaRPr lang="fr-FR" sz="200" dirty="0"/>
          </a:p>
          <a:p>
            <a:pPr lvl="1"/>
            <a:endParaRPr lang="fr-FR" sz="200" dirty="0" smtClean="0"/>
          </a:p>
          <a:p>
            <a:pPr>
              <a:buFont typeface="Wingdings" charset="2"/>
              <a:buChar char="Ø"/>
            </a:pPr>
            <a:r>
              <a:rPr lang="fr-FR" sz="2600" dirty="0" smtClean="0"/>
              <a:t> Le passage d’un pur </a:t>
            </a:r>
            <a:r>
              <a:rPr lang="fr-FR" sz="2600" dirty="0" smtClean="0">
                <a:solidFill>
                  <a:srgbClr val="C00000"/>
                </a:solidFill>
              </a:rPr>
              <a:t>diktat</a:t>
            </a:r>
            <a:r>
              <a:rPr lang="fr-FR" sz="2600" dirty="0" smtClean="0"/>
              <a:t> à un dispositif </a:t>
            </a:r>
            <a:r>
              <a:rPr lang="fr-FR" sz="2000" dirty="0" smtClean="0"/>
              <a:t>(en partie) </a:t>
            </a:r>
            <a:r>
              <a:rPr lang="fr-FR" sz="2600" dirty="0" smtClean="0"/>
              <a:t>« </a:t>
            </a:r>
            <a:r>
              <a:rPr lang="fr-FR" sz="2600" dirty="0" smtClean="0">
                <a:solidFill>
                  <a:schemeClr val="accent6">
                    <a:lumMod val="75000"/>
                  </a:schemeClr>
                </a:solidFill>
              </a:rPr>
              <a:t>dialogué</a:t>
            </a:r>
            <a:r>
              <a:rPr lang="fr-FR" sz="2600" dirty="0" smtClean="0"/>
              <a:t> »</a:t>
            </a:r>
          </a:p>
          <a:p>
            <a:pPr>
              <a:buFont typeface="Wingdings" charset="2"/>
              <a:buChar char="Ø"/>
            </a:pPr>
            <a:endParaRPr lang="fr-FR" sz="200" dirty="0" smtClean="0"/>
          </a:p>
          <a:p>
            <a:pPr lvl="1"/>
            <a:r>
              <a:rPr lang="fr-FR" sz="2000" dirty="0" smtClean="0"/>
              <a:t>Une prise en considération </a:t>
            </a:r>
            <a:r>
              <a:rPr lang="fr-FR" sz="1900" dirty="0" smtClean="0"/>
              <a:t>(</a:t>
            </a:r>
            <a:r>
              <a:rPr lang="fr-FR" sz="1400" dirty="0" smtClean="0"/>
              <a:t>même insuffisante</a:t>
            </a:r>
            <a:r>
              <a:rPr lang="fr-FR" sz="1900" dirty="0" smtClean="0"/>
              <a:t>) </a:t>
            </a:r>
            <a:r>
              <a:rPr lang="fr-FR" sz="2000" dirty="0" smtClean="0"/>
              <a:t>de </a:t>
            </a:r>
            <a:r>
              <a:rPr lang="fr-FR" sz="2000" dirty="0" smtClean="0">
                <a:solidFill>
                  <a:srgbClr val="7030A0"/>
                </a:solidFill>
              </a:rPr>
              <a:t>situations différenciées </a:t>
            </a:r>
            <a:r>
              <a:rPr lang="fr-FR" sz="1900" dirty="0" smtClean="0"/>
              <a:t>(</a:t>
            </a:r>
            <a:r>
              <a:rPr lang="fr-FR" sz="1400" dirty="0" smtClean="0"/>
              <a:t>démographie, charges et effort passé</a:t>
            </a:r>
            <a:r>
              <a:rPr lang="fr-FR" sz="1900" dirty="0" smtClean="0"/>
              <a:t>)</a:t>
            </a:r>
          </a:p>
          <a:p>
            <a:pPr lvl="1"/>
            <a:r>
              <a:rPr lang="fr-FR" sz="2000" dirty="0" smtClean="0"/>
              <a:t>Une pénalisation non plus </a:t>
            </a:r>
            <a:r>
              <a:rPr lang="fr-FR" sz="2000" dirty="0" smtClean="0">
                <a:solidFill>
                  <a:srgbClr val="7030A0"/>
                </a:solidFill>
              </a:rPr>
              <a:t>a priori </a:t>
            </a:r>
            <a:r>
              <a:rPr lang="fr-FR" sz="2000" dirty="0" smtClean="0"/>
              <a:t>mais (éventuellement) </a:t>
            </a:r>
            <a:r>
              <a:rPr lang="fr-FR" sz="2000" dirty="0" smtClean="0">
                <a:solidFill>
                  <a:srgbClr val="7030A0"/>
                </a:solidFill>
              </a:rPr>
              <a:t>a posteriori </a:t>
            </a:r>
            <a:endParaRPr lang="fr-FR" sz="2000" dirty="0" smtClean="0"/>
          </a:p>
          <a:p>
            <a:pPr lvl="1"/>
            <a:r>
              <a:rPr lang="fr-FR" sz="2000" dirty="0" smtClean="0"/>
              <a:t>… et une </a:t>
            </a:r>
            <a:r>
              <a:rPr lang="fr-FR" sz="2000" dirty="0"/>
              <a:t>année de gagnée (2018) </a:t>
            </a:r>
            <a:r>
              <a:rPr lang="fr-FR" sz="2000" dirty="0" smtClean="0"/>
              <a:t>…</a:t>
            </a:r>
            <a:endParaRPr lang="fr-FR" sz="20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a:p>
          <a:p>
            <a:pPr>
              <a:buFont typeface="Wingdings" charset="2"/>
              <a:buChar char="Ø"/>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5</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931941" cy="1131990"/>
          </a:xfrm>
          <a:prstGeom prst="rect">
            <a:avLst/>
          </a:prstGeom>
        </p:spPr>
      </p:pic>
    </p:spTree>
    <p:extLst>
      <p:ext uri="{BB962C8B-B14F-4D97-AF65-F5344CB8AC3E}">
        <p14:creationId xmlns:p14="http://schemas.microsoft.com/office/powerpoint/2010/main" val="1828537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1941" y="114041"/>
            <a:ext cx="7212059" cy="1131782"/>
          </a:xfrm>
        </p:spPr>
        <p:txBody>
          <a:bodyPr anchor="ctr">
            <a:normAutofit/>
          </a:bodyPr>
          <a:lstStyle/>
          <a:p>
            <a:pPr algn="ctr"/>
            <a:r>
              <a:rPr lang="fr-FR" sz="2700" b="1" dirty="0" smtClean="0">
                <a:solidFill>
                  <a:srgbClr val="7030A0"/>
                </a:solidFill>
                <a:latin typeface="+mn-lt"/>
              </a:rPr>
              <a:t> </a:t>
            </a:r>
            <a:r>
              <a:rPr lang="fr-FR" sz="2800" b="1" dirty="0">
                <a:solidFill>
                  <a:srgbClr val="7030A0"/>
                </a:solidFill>
                <a:latin typeface="+mn-lt"/>
              </a:rPr>
              <a:t> </a:t>
            </a:r>
            <a:r>
              <a:rPr lang="fr-FR" sz="2800" b="1" dirty="0" smtClean="0">
                <a:solidFill>
                  <a:srgbClr val="7030A0"/>
                </a:solidFill>
                <a:latin typeface="+mn-lt"/>
              </a:rPr>
              <a:t>Les </a:t>
            </a:r>
            <a:r>
              <a:rPr lang="fr-FR" sz="2700" b="1" dirty="0" smtClean="0">
                <a:solidFill>
                  <a:srgbClr val="7030A0"/>
                </a:solidFill>
                <a:latin typeface="+mn-lt"/>
              </a:rPr>
              <a:t>« contrats de Cahors » : un dispositif à améliorer</a:t>
            </a:r>
            <a:endParaRPr lang="fr-FR" sz="2700" b="1" dirty="0">
              <a:solidFill>
                <a:srgbClr val="7030A0"/>
              </a:solidFill>
              <a:latin typeface="+mn-lt"/>
            </a:endParaRPr>
          </a:p>
        </p:txBody>
      </p:sp>
      <p:sp>
        <p:nvSpPr>
          <p:cNvPr id="3" name="Sous-titre 2"/>
          <p:cNvSpPr>
            <a:spLocks noGrp="1"/>
          </p:cNvSpPr>
          <p:nvPr>
            <p:ph idx="1"/>
          </p:nvPr>
        </p:nvSpPr>
        <p:spPr>
          <a:xfrm>
            <a:off x="1" y="1236436"/>
            <a:ext cx="9143998" cy="5326289"/>
          </a:xfrm>
        </p:spPr>
        <p:txBody>
          <a:bodyPr>
            <a:normAutofit fontScale="92500" lnSpcReduction="10000"/>
          </a:bodyPr>
          <a:lstStyle/>
          <a:p>
            <a:pPr>
              <a:buFont typeface="Wingdings" charset="2"/>
              <a:buChar char="Ø"/>
            </a:pPr>
            <a:r>
              <a:rPr lang="fr-FR" sz="2600" dirty="0"/>
              <a:t> </a:t>
            </a:r>
            <a:r>
              <a:rPr lang="fr-FR" sz="2400" dirty="0" smtClean="0"/>
              <a:t>A l’issue de la première année de mise en œuvre, des </a:t>
            </a:r>
            <a:r>
              <a:rPr lang="fr-FR" sz="2400" dirty="0" smtClean="0">
                <a:solidFill>
                  <a:schemeClr val="accent6">
                    <a:lumMod val="75000"/>
                  </a:schemeClr>
                </a:solidFill>
              </a:rPr>
              <a:t>points acquis </a:t>
            </a:r>
            <a:r>
              <a:rPr lang="fr-FR" sz="2400" dirty="0" smtClean="0"/>
              <a:t>:</a:t>
            </a:r>
          </a:p>
          <a:p>
            <a:pPr lvl="1"/>
            <a:r>
              <a:rPr lang="fr-FR" dirty="0" smtClean="0">
                <a:solidFill>
                  <a:srgbClr val="7030A0"/>
                </a:solidFill>
              </a:rPr>
              <a:t>La neutralisation </a:t>
            </a:r>
            <a:r>
              <a:rPr lang="fr-FR" dirty="0" smtClean="0"/>
              <a:t>des </a:t>
            </a:r>
            <a:r>
              <a:rPr lang="fr-FR" dirty="0"/>
              <a:t>transferts de compétences, les changements de mode de gestion, les mutualisations, … </a:t>
            </a:r>
            <a:endParaRPr lang="fr-FR" dirty="0" smtClean="0"/>
          </a:p>
          <a:p>
            <a:pPr lvl="1"/>
            <a:endParaRPr lang="fr-FR" sz="200" dirty="0"/>
          </a:p>
          <a:p>
            <a:pPr lvl="1"/>
            <a:r>
              <a:rPr lang="fr-FR" dirty="0" smtClean="0"/>
              <a:t>Un pragmatisme comptable permettant de faire </a:t>
            </a:r>
            <a:r>
              <a:rPr lang="fr-FR" dirty="0"/>
              <a:t>en sorte que les </a:t>
            </a:r>
            <a:r>
              <a:rPr lang="fr-FR" dirty="0">
                <a:solidFill>
                  <a:srgbClr val="7030A0"/>
                </a:solidFill>
              </a:rPr>
              <a:t>projets d’équipements structurants </a:t>
            </a:r>
            <a:r>
              <a:rPr lang="fr-FR" dirty="0"/>
              <a:t>ne soient pas remis en </a:t>
            </a:r>
            <a:r>
              <a:rPr lang="fr-FR" dirty="0" smtClean="0"/>
              <a:t>cause</a:t>
            </a:r>
          </a:p>
          <a:p>
            <a:pPr marL="457200" lvl="1" indent="0">
              <a:buNone/>
            </a:pPr>
            <a:endParaRPr lang="fr-FR" sz="200" dirty="0" smtClean="0"/>
          </a:p>
          <a:p>
            <a:pPr>
              <a:buFont typeface="Wingdings" charset="2"/>
              <a:buChar char="Ø"/>
            </a:pPr>
            <a:r>
              <a:rPr lang="fr-FR" sz="2400" dirty="0" smtClean="0"/>
              <a:t> Mais :</a:t>
            </a:r>
          </a:p>
          <a:p>
            <a:pPr lvl="1"/>
            <a:r>
              <a:rPr lang="fr-FR" sz="2500" dirty="0" smtClean="0"/>
              <a:t> Une </a:t>
            </a:r>
            <a:r>
              <a:rPr lang="fr-FR" sz="2500" dirty="0">
                <a:solidFill>
                  <a:srgbClr val="C00000"/>
                </a:solidFill>
              </a:rPr>
              <a:t>responsabilisation inégale des parties </a:t>
            </a:r>
            <a:r>
              <a:rPr lang="fr-FR" sz="2500" dirty="0" smtClean="0">
                <a:sym typeface="Wingdings"/>
              </a:rPr>
              <a:t>: </a:t>
            </a:r>
            <a:r>
              <a:rPr lang="fr-FR" sz="2100" dirty="0">
                <a:sym typeface="Wingdings"/>
              </a:rPr>
              <a:t>L</a:t>
            </a:r>
            <a:r>
              <a:rPr lang="fr-FR" sz="2100" dirty="0"/>
              <a:t>’Etat n’est pas garant des conséquences, sur l’évolution des dépenses locales soumises à la contrainte, des mesures (normes, nouvelles politiques, …) qu’il décide </a:t>
            </a:r>
            <a:r>
              <a:rPr lang="fr-FR" sz="2100" dirty="0" smtClean="0"/>
              <a:t>unilatéralement</a:t>
            </a:r>
          </a:p>
          <a:p>
            <a:pPr lvl="1">
              <a:buFont typeface="Wingdings" charset="2"/>
              <a:buChar char="Ø"/>
            </a:pPr>
            <a:endParaRPr lang="fr-FR" sz="200" dirty="0" smtClean="0"/>
          </a:p>
          <a:p>
            <a:pPr lvl="1"/>
            <a:r>
              <a:rPr lang="fr-FR" dirty="0" smtClean="0"/>
              <a:t> Un dispositif qui consacre la primauté du pilotage par la </a:t>
            </a:r>
            <a:r>
              <a:rPr lang="fr-FR" dirty="0" smtClean="0">
                <a:solidFill>
                  <a:srgbClr val="C00000"/>
                </a:solidFill>
              </a:rPr>
              <a:t>dépense globale </a:t>
            </a:r>
            <a:r>
              <a:rPr lang="fr-FR" dirty="0" smtClean="0"/>
              <a:t>(</a:t>
            </a:r>
            <a:r>
              <a:rPr lang="fr-FR" sz="2100" dirty="0" smtClean="0"/>
              <a:t>ce qui, indirectement, permet l’encadrement des velléités ministérielles par </a:t>
            </a:r>
            <a:r>
              <a:rPr lang="fr-FR" sz="2100" dirty="0"/>
              <a:t>B</a:t>
            </a:r>
            <a:r>
              <a:rPr lang="fr-FR" sz="2100" dirty="0" smtClean="0"/>
              <a:t>ercy</a:t>
            </a:r>
            <a:r>
              <a:rPr lang="fr-FR" dirty="0" smtClean="0"/>
              <a:t>) sur le pilotage par le </a:t>
            </a:r>
            <a:r>
              <a:rPr lang="fr-FR" dirty="0" smtClean="0">
                <a:solidFill>
                  <a:srgbClr val="C00000"/>
                </a:solidFill>
              </a:rPr>
              <a:t>solde d’autofinancement </a:t>
            </a:r>
            <a:r>
              <a:rPr lang="fr-FR" sz="2100" dirty="0" smtClean="0"/>
              <a:t>(ce qui déqualifie les recherches de financements conjoints, aides européennes, mécénat, …) </a:t>
            </a:r>
          </a:p>
          <a:p>
            <a:pPr>
              <a:buFont typeface="Wingdings" charset="2"/>
              <a:buChar char="Ø"/>
            </a:pPr>
            <a:endParaRPr lang="fr-FR" sz="300" dirty="0"/>
          </a:p>
          <a:p>
            <a:pPr marL="0" indent="0">
              <a:buNone/>
            </a:pPr>
            <a:r>
              <a:rPr lang="fr-FR" sz="2400" dirty="0" smtClean="0">
                <a:sym typeface="Wingdings" panose="05000000000000000000" pitchFamily="2" charset="2"/>
              </a:rPr>
              <a:t>	 </a:t>
            </a:r>
            <a:r>
              <a:rPr lang="fr-FR" sz="2400" dirty="0" smtClean="0">
                <a:solidFill>
                  <a:schemeClr val="accent6">
                    <a:lumMod val="75000"/>
                  </a:schemeClr>
                </a:solidFill>
              </a:rPr>
              <a:t>la nécessité d’amender la loi </a:t>
            </a:r>
            <a:r>
              <a:rPr lang="fr-FR" sz="1500" i="1" dirty="0" smtClean="0"/>
              <a:t>(tout particulièrement pour préciser </a:t>
            </a:r>
            <a:r>
              <a:rPr lang="fr-FR" sz="1500" i="1" dirty="0"/>
              <a:t>que le niveau des dépenses de fonctionnement exécutées par la collectivité est réduit de l’évolution des participations reçues, constatée entre le compte de gestion de l’exercice clos et celui de l’exercice </a:t>
            </a:r>
            <a:r>
              <a:rPr lang="fr-FR" sz="1500" i="1" dirty="0" smtClean="0"/>
              <a:t>précédent)</a:t>
            </a:r>
          </a:p>
          <a:p>
            <a:pPr lvl="1"/>
            <a:endParaRPr lang="fr-FR" sz="200" dirty="0" smtClean="0"/>
          </a:p>
          <a:p>
            <a:pPr lvl="1"/>
            <a:endParaRPr lang="fr-FR" sz="200" dirty="0"/>
          </a:p>
          <a:p>
            <a:pPr lvl="1"/>
            <a:endParaRPr lang="fr-FR" sz="200" dirty="0"/>
          </a:p>
          <a:p>
            <a:pPr lvl="1"/>
            <a:endParaRPr lang="fr-FR" sz="200" dirty="0"/>
          </a:p>
          <a:p>
            <a:pPr>
              <a:buFont typeface="Wingdings" charset="2"/>
              <a:buChar char="Ø"/>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6</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931941" cy="1131990"/>
          </a:xfrm>
          <a:prstGeom prst="rect">
            <a:avLst/>
          </a:prstGeom>
        </p:spPr>
      </p:pic>
    </p:spTree>
    <p:extLst>
      <p:ext uri="{BB962C8B-B14F-4D97-AF65-F5344CB8AC3E}">
        <p14:creationId xmlns:p14="http://schemas.microsoft.com/office/powerpoint/2010/main" val="4149239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1941" y="114041"/>
            <a:ext cx="7212059" cy="1131782"/>
          </a:xfrm>
        </p:spPr>
        <p:txBody>
          <a:bodyPr anchor="ctr">
            <a:normAutofit/>
          </a:bodyPr>
          <a:lstStyle/>
          <a:p>
            <a:pPr algn="ctr"/>
            <a:r>
              <a:rPr lang="fr-FR" sz="2700" b="1" dirty="0" smtClean="0">
                <a:solidFill>
                  <a:srgbClr val="7030A0"/>
                </a:solidFill>
                <a:latin typeface="+mn-lt"/>
              </a:rPr>
              <a:t> </a:t>
            </a:r>
            <a:r>
              <a:rPr lang="fr-FR" sz="2800" b="1" dirty="0">
                <a:solidFill>
                  <a:srgbClr val="7030A0"/>
                </a:solidFill>
                <a:latin typeface="+mn-lt"/>
              </a:rPr>
              <a:t> </a:t>
            </a:r>
            <a:r>
              <a:rPr lang="fr-FR" sz="2800" b="1" dirty="0" smtClean="0">
                <a:solidFill>
                  <a:srgbClr val="7030A0"/>
                </a:solidFill>
                <a:latin typeface="+mn-lt"/>
              </a:rPr>
              <a:t>L’examen périodique des projets de lois de finances : risque et/ou opportunité</a:t>
            </a:r>
            <a:endParaRPr lang="fr-FR" sz="2700" b="1" dirty="0">
              <a:solidFill>
                <a:srgbClr val="7030A0"/>
              </a:solidFill>
              <a:latin typeface="+mn-lt"/>
            </a:endParaRPr>
          </a:p>
        </p:txBody>
      </p:sp>
      <p:sp>
        <p:nvSpPr>
          <p:cNvPr id="3" name="Sous-titre 2"/>
          <p:cNvSpPr>
            <a:spLocks noGrp="1"/>
          </p:cNvSpPr>
          <p:nvPr>
            <p:ph idx="1"/>
          </p:nvPr>
        </p:nvSpPr>
        <p:spPr>
          <a:xfrm>
            <a:off x="1" y="1359491"/>
            <a:ext cx="9143998" cy="5203234"/>
          </a:xfrm>
        </p:spPr>
        <p:txBody>
          <a:bodyPr>
            <a:normAutofit/>
          </a:bodyPr>
          <a:lstStyle/>
          <a:p>
            <a:pPr>
              <a:buFont typeface="Wingdings" charset="2"/>
              <a:buChar char="Ø"/>
            </a:pPr>
            <a:r>
              <a:rPr lang="fr-FR" sz="2600" dirty="0"/>
              <a:t> </a:t>
            </a:r>
            <a:r>
              <a:rPr lang="fr-FR" sz="2400" dirty="0" smtClean="0">
                <a:solidFill>
                  <a:srgbClr val="C00000"/>
                </a:solidFill>
              </a:rPr>
              <a:t>Susciter</a:t>
            </a:r>
            <a:r>
              <a:rPr lang="fr-FR" sz="2400" dirty="0" smtClean="0"/>
              <a:t> des aménagements législatifs : l’exemple de la </a:t>
            </a:r>
            <a:r>
              <a:rPr lang="fr-FR" sz="2400" dirty="0" smtClean="0">
                <a:solidFill>
                  <a:srgbClr val="7030A0"/>
                </a:solidFill>
              </a:rPr>
              <a:t>taxe de séjour </a:t>
            </a:r>
            <a:r>
              <a:rPr lang="fr-FR" sz="1800" dirty="0" smtClean="0"/>
              <a:t>(PLFR 2017 et PLF 2019)</a:t>
            </a:r>
            <a:endParaRPr lang="fr-FR" sz="100" dirty="0" smtClean="0"/>
          </a:p>
          <a:p>
            <a:pPr lvl="1"/>
            <a:r>
              <a:rPr lang="fr-FR" sz="2000" dirty="0" smtClean="0"/>
              <a:t>Adapter l’impôt au développement des plateformes électroniques (AirBnB, …) </a:t>
            </a:r>
          </a:p>
          <a:p>
            <a:pPr marL="457200" lvl="1" indent="0">
              <a:buNone/>
            </a:pPr>
            <a:r>
              <a:rPr lang="fr-FR" sz="2000" dirty="0"/>
              <a:t>	</a:t>
            </a:r>
            <a:r>
              <a:rPr lang="fr-FR" sz="2000" dirty="0" smtClean="0">
                <a:solidFill>
                  <a:schemeClr val="accent6">
                    <a:lumMod val="75000"/>
                  </a:schemeClr>
                </a:solidFill>
              </a:rPr>
              <a:t>… en réussissant à positionner le débat au niveau de la problématique de l’équité entre logeurs</a:t>
            </a:r>
            <a:endParaRPr lang="fr-FR" sz="1800" dirty="0">
              <a:solidFill>
                <a:schemeClr val="accent6">
                  <a:lumMod val="75000"/>
                </a:schemeClr>
              </a:solidFill>
            </a:endParaRPr>
          </a:p>
          <a:p>
            <a:pPr lvl="1">
              <a:buFont typeface="Wingdings" charset="2"/>
              <a:buChar char="Ø"/>
            </a:pPr>
            <a:endParaRPr lang="fr-FR" sz="2100" dirty="0" smtClean="0"/>
          </a:p>
          <a:p>
            <a:pPr>
              <a:buFont typeface="Wingdings" charset="2"/>
              <a:buChar char="Ø"/>
            </a:pPr>
            <a:r>
              <a:rPr lang="fr-FR" dirty="0" smtClean="0"/>
              <a:t> </a:t>
            </a:r>
            <a:r>
              <a:rPr lang="fr-FR" sz="2400" dirty="0" smtClean="0">
                <a:solidFill>
                  <a:srgbClr val="C00000"/>
                </a:solidFill>
              </a:rPr>
              <a:t>Infléchir</a:t>
            </a:r>
            <a:r>
              <a:rPr lang="fr-FR" sz="2400" dirty="0" smtClean="0"/>
              <a:t> des dispositions inadéquates : l’exemple de la </a:t>
            </a:r>
            <a:r>
              <a:rPr lang="fr-FR" sz="2400" dirty="0" smtClean="0">
                <a:solidFill>
                  <a:srgbClr val="7030A0"/>
                </a:solidFill>
              </a:rPr>
              <a:t>DCRTP              </a:t>
            </a:r>
            <a:r>
              <a:rPr lang="fr-FR" sz="1800" dirty="0" smtClean="0"/>
              <a:t>(PLF 2018 </a:t>
            </a:r>
            <a:r>
              <a:rPr lang="fr-FR" sz="1800" dirty="0"/>
              <a:t>et PLF 2019</a:t>
            </a:r>
            <a:r>
              <a:rPr lang="fr-FR" sz="2400" dirty="0" smtClean="0"/>
              <a:t>)</a:t>
            </a:r>
            <a:endParaRPr lang="fr-FR" sz="100" dirty="0"/>
          </a:p>
          <a:p>
            <a:pPr lvl="1"/>
            <a:r>
              <a:rPr lang="fr-FR" sz="2000" dirty="0" smtClean="0"/>
              <a:t>Eviter que le financement de la progression de la péréquation soit effectué par un prélèvement antipéréquateur </a:t>
            </a:r>
            <a:endParaRPr lang="fr-FR" sz="2000" dirty="0"/>
          </a:p>
          <a:p>
            <a:pPr marL="457200" lvl="1" indent="0">
              <a:buNone/>
            </a:pPr>
            <a:r>
              <a:rPr lang="fr-FR" sz="2000" dirty="0"/>
              <a:t>	</a:t>
            </a:r>
            <a:r>
              <a:rPr lang="fr-FR" sz="2000" dirty="0">
                <a:solidFill>
                  <a:schemeClr val="accent6">
                    <a:lumMod val="75000"/>
                  </a:schemeClr>
                </a:solidFill>
              </a:rPr>
              <a:t>… en réussissant à </a:t>
            </a:r>
            <a:r>
              <a:rPr lang="fr-FR" sz="2000" dirty="0" smtClean="0">
                <a:solidFill>
                  <a:schemeClr val="accent6">
                    <a:lumMod val="75000"/>
                  </a:schemeClr>
                </a:solidFill>
              </a:rPr>
              <a:t>montrer la contradiction entre un exposé des motifs et la disposition effective</a:t>
            </a:r>
            <a:endParaRPr lang="fr-FR" sz="300" dirty="0" smtClean="0"/>
          </a:p>
          <a:p>
            <a:pPr>
              <a:buFont typeface="Wingdings" panose="05000000000000000000" pitchFamily="2" charset="2"/>
              <a:buChar char="Ø"/>
            </a:pPr>
            <a:endParaRPr lang="fr-FR" sz="300" dirty="0"/>
          </a:p>
          <a:p>
            <a:pPr marL="0" indent="0" algn="r">
              <a:buNone/>
            </a:pPr>
            <a:r>
              <a:rPr lang="fr-FR" sz="1800" i="1" dirty="0" smtClean="0"/>
              <a:t>Une bataille à 120 M€ gagnée … suivie d’une bataille à 15 M€ perdue …</a:t>
            </a:r>
            <a:endParaRPr lang="fr-FR" sz="1800" i="1" dirty="0"/>
          </a:p>
          <a:p>
            <a:pPr>
              <a:buFont typeface="Wingdings" panose="05000000000000000000" pitchFamily="2" charset="2"/>
              <a:buChar char="Ø"/>
            </a:pPr>
            <a:endParaRPr lang="fr-FR" sz="2400" dirty="0" smtClean="0">
              <a:solidFill>
                <a:srgbClr val="7030A0"/>
              </a:solidFill>
            </a:endParaRPr>
          </a:p>
          <a:p>
            <a:pPr lvl="1"/>
            <a:endParaRPr lang="fr-FR" sz="200" dirty="0"/>
          </a:p>
          <a:p>
            <a:pPr lvl="1"/>
            <a:endParaRPr lang="fr-FR" sz="200" dirty="0"/>
          </a:p>
          <a:p>
            <a:pPr lvl="1"/>
            <a:endParaRPr lang="fr-FR" sz="200" dirty="0"/>
          </a:p>
          <a:p>
            <a:pPr>
              <a:buFont typeface="Wingdings" charset="2"/>
              <a:buChar char="Ø"/>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7</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931941" cy="1131990"/>
          </a:xfrm>
          <a:prstGeom prst="rect">
            <a:avLst/>
          </a:prstGeom>
        </p:spPr>
      </p:pic>
    </p:spTree>
    <p:extLst>
      <p:ext uri="{BB962C8B-B14F-4D97-AF65-F5344CB8AC3E}">
        <p14:creationId xmlns:p14="http://schemas.microsoft.com/office/powerpoint/2010/main" val="3829713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5083" y="135729"/>
            <a:ext cx="7418917" cy="1007272"/>
          </a:xfrm>
        </p:spPr>
        <p:txBody>
          <a:bodyPr anchor="ctr">
            <a:normAutofit/>
          </a:bodyPr>
          <a:lstStyle/>
          <a:p>
            <a:pPr algn="ctr"/>
            <a:r>
              <a:rPr lang="fr-FR" sz="2700" b="1" dirty="0" smtClean="0">
                <a:solidFill>
                  <a:srgbClr val="7030A0"/>
                </a:solidFill>
                <a:latin typeface="+mn-lt"/>
              </a:rPr>
              <a:t> </a:t>
            </a:r>
            <a:r>
              <a:rPr lang="fr-FR" sz="2700" b="1" dirty="0">
                <a:solidFill>
                  <a:srgbClr val="7030A0"/>
                </a:solidFill>
                <a:latin typeface="+mn-lt"/>
              </a:rPr>
              <a:t> La taxe </a:t>
            </a:r>
            <a:r>
              <a:rPr lang="fr-FR" sz="2700" b="1" dirty="0" smtClean="0">
                <a:solidFill>
                  <a:srgbClr val="7030A0"/>
                </a:solidFill>
                <a:latin typeface="+mn-lt"/>
              </a:rPr>
              <a:t>d’habitation, un </a:t>
            </a:r>
            <a:r>
              <a:rPr lang="fr-FR" sz="2700" b="1" dirty="0">
                <a:solidFill>
                  <a:srgbClr val="7030A0"/>
                </a:solidFill>
                <a:latin typeface="+mn-lt"/>
              </a:rPr>
              <a:t>chantier non souhaité</a:t>
            </a:r>
            <a:r>
              <a:rPr lang="fr-FR" sz="2700" b="1" dirty="0" smtClean="0">
                <a:solidFill>
                  <a:srgbClr val="7030A0"/>
                </a:solidFill>
                <a:latin typeface="+mn-lt"/>
              </a:rPr>
              <a:t/>
            </a:r>
            <a:br>
              <a:rPr lang="fr-FR" sz="2700" b="1" dirty="0" smtClean="0">
                <a:solidFill>
                  <a:srgbClr val="7030A0"/>
                </a:solidFill>
                <a:latin typeface="+mn-lt"/>
              </a:rPr>
            </a:br>
            <a:r>
              <a:rPr lang="fr-FR" sz="2700" b="1" dirty="0" smtClean="0">
                <a:solidFill>
                  <a:srgbClr val="7030A0"/>
                </a:solidFill>
                <a:latin typeface="+mn-lt"/>
              </a:rPr>
              <a:t> Acte 1 : </a:t>
            </a:r>
            <a:r>
              <a:rPr lang="fr-FR" sz="2700" b="1" dirty="0">
                <a:solidFill>
                  <a:srgbClr val="7030A0"/>
                </a:solidFill>
                <a:latin typeface="+mn-lt"/>
              </a:rPr>
              <a:t>l’allégement de la taxe d’habitation </a:t>
            </a:r>
          </a:p>
        </p:txBody>
      </p:sp>
      <p:sp>
        <p:nvSpPr>
          <p:cNvPr id="3" name="Sous-titre 2"/>
          <p:cNvSpPr>
            <a:spLocks noGrp="1"/>
          </p:cNvSpPr>
          <p:nvPr>
            <p:ph idx="1"/>
          </p:nvPr>
        </p:nvSpPr>
        <p:spPr>
          <a:xfrm>
            <a:off x="0" y="1143000"/>
            <a:ext cx="9143999" cy="5448299"/>
          </a:xfrm>
        </p:spPr>
        <p:txBody>
          <a:bodyPr>
            <a:normAutofit/>
          </a:bodyPr>
          <a:lstStyle/>
          <a:p>
            <a:pPr>
              <a:buFont typeface="Wingdings" charset="2"/>
              <a:buChar char="Ø"/>
            </a:pPr>
            <a:r>
              <a:rPr lang="fr-FR" sz="2400" dirty="0"/>
              <a:t> </a:t>
            </a:r>
            <a:r>
              <a:rPr lang="fr-FR" sz="2400" dirty="0" smtClean="0"/>
              <a:t>Un allègement annoncé dans le </a:t>
            </a:r>
            <a:r>
              <a:rPr lang="fr-FR" sz="2400" dirty="0" smtClean="0">
                <a:solidFill>
                  <a:srgbClr val="7030A0"/>
                </a:solidFill>
              </a:rPr>
              <a:t>programme d’Emmanuel Macron </a:t>
            </a:r>
            <a:r>
              <a:rPr lang="fr-FR" sz="2400" dirty="0" smtClean="0"/>
              <a:t>: </a:t>
            </a:r>
            <a:endParaRPr lang="fr-FR" sz="100" dirty="0" smtClean="0"/>
          </a:p>
          <a:p>
            <a:pPr marL="0" indent="0" algn="r">
              <a:buNone/>
            </a:pPr>
            <a:r>
              <a:rPr lang="fr-FR" sz="2000" b="1" i="1" dirty="0" smtClean="0">
                <a:solidFill>
                  <a:srgbClr val="7030A0"/>
                </a:solidFill>
              </a:rPr>
              <a:t>Mais une perspective (légitimement) très mal vécue par les élus locaux : </a:t>
            </a:r>
          </a:p>
          <a:p>
            <a:r>
              <a:rPr lang="fr-FR" sz="1900" dirty="0"/>
              <a:t>C</a:t>
            </a:r>
            <a:r>
              <a:rPr lang="fr-FR" sz="1900" dirty="0" smtClean="0"/>
              <a:t>’est l’absence de </a:t>
            </a:r>
            <a:r>
              <a:rPr lang="fr-FR" sz="1900" dirty="0" smtClean="0">
                <a:solidFill>
                  <a:schemeClr val="accent6">
                    <a:lumMod val="75000"/>
                  </a:schemeClr>
                </a:solidFill>
              </a:rPr>
              <a:t>révision des valeurs locatives </a:t>
            </a:r>
            <a:r>
              <a:rPr lang="fr-FR" sz="1900" dirty="0" smtClean="0"/>
              <a:t>qui explique, fondamentalement, le caractère régressif de la TH </a:t>
            </a:r>
          </a:p>
          <a:p>
            <a:r>
              <a:rPr lang="fr-FR" sz="1900" dirty="0" smtClean="0"/>
              <a:t>Une fois de plus, c’est un impôt « local » qui est le vecteur de l’affichage d’un allègement de pression fiscale</a:t>
            </a:r>
            <a:endParaRPr lang="fr-FR" sz="1900" dirty="0"/>
          </a:p>
          <a:p>
            <a:r>
              <a:rPr lang="fr-FR" sz="1900" dirty="0" smtClean="0"/>
              <a:t>La TH, 27% des recettes fiscales (dans les (territoires urbains) et socle de </a:t>
            </a:r>
            <a:r>
              <a:rPr lang="fr-FR" sz="1900" dirty="0" smtClean="0">
                <a:solidFill>
                  <a:schemeClr val="accent6">
                    <a:lumMod val="75000"/>
                  </a:schemeClr>
                </a:solidFill>
              </a:rPr>
              <a:t>l’autonomie fiscale</a:t>
            </a:r>
          </a:p>
          <a:p>
            <a:pPr>
              <a:buFont typeface="Wingdings" panose="05000000000000000000" pitchFamily="2" charset="2"/>
              <a:buChar char="Ø"/>
            </a:pPr>
            <a:r>
              <a:rPr lang="fr-FR" sz="2400" dirty="0" smtClean="0"/>
              <a:t> L’article 5 de la loi de finances 2018 :</a:t>
            </a:r>
          </a:p>
          <a:p>
            <a:r>
              <a:rPr lang="fr-FR" sz="1900" dirty="0" smtClean="0"/>
              <a:t>En 3 ans, concentrer l’impôt sur 20% des						 contribuables</a:t>
            </a:r>
          </a:p>
          <a:p>
            <a:r>
              <a:rPr lang="fr-FR" sz="1900" dirty="0" smtClean="0"/>
              <a:t>Un coût budgétaire de 10,1 Md€ inscrit dans la 				la la la la trajectoire des finances publiques</a:t>
            </a:r>
          </a:p>
          <a:p>
            <a:r>
              <a:rPr lang="fr-FR" sz="1900" dirty="0" smtClean="0"/>
              <a:t>Un rendez-vous législatif ultérieur</a:t>
            </a:r>
            <a:endParaRPr lang="fr-FR" sz="19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smtClean="0"/>
          </a:p>
          <a:p>
            <a:pPr lvl="1"/>
            <a:endParaRPr lang="fr-FR" sz="200" dirty="0"/>
          </a:p>
          <a:p>
            <a:pPr lvl="1"/>
            <a:endParaRPr lang="fr-FR" sz="200" dirty="0"/>
          </a:p>
          <a:p>
            <a:pPr>
              <a:buFont typeface="Wingdings" charset="2"/>
              <a:buChar char="Ø"/>
            </a:pPr>
            <a:endParaRPr lang="fr-FR" dirty="0" smtClean="0"/>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8</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14040"/>
            <a:ext cx="1847850" cy="1082718"/>
          </a:xfrm>
          <a:prstGeom prst="rect">
            <a:avLst/>
          </a:prstGeom>
        </p:spPr>
      </p:pic>
      <p:pic>
        <p:nvPicPr>
          <p:cNvPr id="17" name="Image 16" descr="Capture d’écran 2018-05-15 à 10.42.3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33925" y="3782160"/>
            <a:ext cx="4410074" cy="2555003"/>
          </a:xfrm>
          <a:prstGeom prst="rect">
            <a:avLst/>
          </a:prstGeom>
        </p:spPr>
      </p:pic>
    </p:spTree>
    <p:extLst>
      <p:ext uri="{BB962C8B-B14F-4D97-AF65-F5344CB8AC3E}">
        <p14:creationId xmlns:p14="http://schemas.microsoft.com/office/powerpoint/2010/main" val="3961388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1124" y="188645"/>
            <a:ext cx="8181975" cy="954355"/>
          </a:xfrm>
        </p:spPr>
        <p:txBody>
          <a:bodyPr anchor="ctr">
            <a:normAutofit/>
          </a:bodyPr>
          <a:lstStyle/>
          <a:p>
            <a:pPr algn="ctr"/>
            <a:r>
              <a:rPr lang="fr-FR" sz="2700" b="1" dirty="0" smtClean="0">
                <a:solidFill>
                  <a:srgbClr val="7030A0"/>
                </a:solidFill>
                <a:latin typeface="+mn-lt"/>
              </a:rPr>
              <a:t> </a:t>
            </a:r>
            <a:r>
              <a:rPr lang="fr-FR" sz="2700" b="1" dirty="0">
                <a:solidFill>
                  <a:srgbClr val="7030A0"/>
                </a:solidFill>
                <a:latin typeface="+mn-lt"/>
              </a:rPr>
              <a:t>La taxe d’habitation, un chantier non souhaité</a:t>
            </a:r>
            <a:br>
              <a:rPr lang="fr-FR" sz="2700" b="1" dirty="0">
                <a:solidFill>
                  <a:srgbClr val="7030A0"/>
                </a:solidFill>
                <a:latin typeface="+mn-lt"/>
              </a:rPr>
            </a:br>
            <a:r>
              <a:rPr lang="fr-FR" sz="2700" b="1" dirty="0">
                <a:solidFill>
                  <a:srgbClr val="7030A0"/>
                </a:solidFill>
                <a:latin typeface="+mn-lt"/>
              </a:rPr>
              <a:t> Acte </a:t>
            </a:r>
            <a:r>
              <a:rPr lang="fr-FR" sz="2700" b="1" dirty="0" smtClean="0">
                <a:solidFill>
                  <a:srgbClr val="7030A0"/>
                </a:solidFill>
                <a:latin typeface="+mn-lt"/>
              </a:rPr>
              <a:t>2 </a:t>
            </a:r>
            <a:r>
              <a:rPr lang="fr-FR" sz="2700" b="1" dirty="0">
                <a:solidFill>
                  <a:srgbClr val="7030A0"/>
                </a:solidFill>
                <a:latin typeface="+mn-lt"/>
              </a:rPr>
              <a:t>: l’allégement de la taxe d’habitation</a:t>
            </a:r>
          </a:p>
        </p:txBody>
      </p:sp>
      <p:sp>
        <p:nvSpPr>
          <p:cNvPr id="3" name="Sous-titre 2"/>
          <p:cNvSpPr>
            <a:spLocks noGrp="1"/>
          </p:cNvSpPr>
          <p:nvPr>
            <p:ph idx="1"/>
          </p:nvPr>
        </p:nvSpPr>
        <p:spPr>
          <a:xfrm>
            <a:off x="0" y="1019176"/>
            <a:ext cx="9143999" cy="5717968"/>
          </a:xfrm>
        </p:spPr>
        <p:txBody>
          <a:bodyPr>
            <a:normAutofit/>
          </a:bodyPr>
          <a:lstStyle/>
          <a:p>
            <a:pPr>
              <a:buFont typeface="Wingdings" charset="2"/>
              <a:buChar char="Ø"/>
            </a:pPr>
            <a:endParaRPr lang="fr-FR" sz="200" dirty="0"/>
          </a:p>
          <a:p>
            <a:pPr>
              <a:buFont typeface="Wingdings" panose="05000000000000000000" pitchFamily="2" charset="2"/>
              <a:buChar char="Ø"/>
            </a:pPr>
            <a:r>
              <a:rPr lang="fr-FR" dirty="0" smtClean="0"/>
              <a:t> </a:t>
            </a:r>
            <a:r>
              <a:rPr lang="fr-FR" sz="2400" dirty="0" smtClean="0"/>
              <a:t>Fin 2017 : le Président annonce la </a:t>
            </a:r>
            <a:r>
              <a:rPr lang="fr-FR" sz="2400" dirty="0" smtClean="0">
                <a:solidFill>
                  <a:srgbClr val="7030A0"/>
                </a:solidFill>
              </a:rPr>
              <a:t>disparition</a:t>
            </a:r>
            <a:r>
              <a:rPr lang="fr-FR" sz="2400" dirty="0" smtClean="0"/>
              <a:t> programmée de la TH </a:t>
            </a:r>
            <a:endParaRPr lang="fr-FR" dirty="0" smtClean="0"/>
          </a:p>
          <a:p>
            <a:pPr lvl="1"/>
            <a:r>
              <a:rPr lang="fr-FR" sz="1800" dirty="0" smtClean="0"/>
              <a:t>Nonobstant le fait que ce « cadeau fiscal » ne soit pas très progressif en soi …</a:t>
            </a:r>
          </a:p>
          <a:p>
            <a:pPr lvl="1"/>
            <a:r>
              <a:rPr lang="fr-FR" sz="1800" dirty="0" smtClean="0"/>
              <a:t>Nonobstant le fait que le coût supplémentaire de 10M€ pour le budget de l’Etat ne soit pas intégré dans la loi de programmation</a:t>
            </a:r>
          </a:p>
          <a:p>
            <a:pPr lvl="1"/>
            <a:endParaRPr lang="fr-FR" sz="200" dirty="0"/>
          </a:p>
          <a:p>
            <a:pPr>
              <a:buFont typeface="Wingdings" panose="05000000000000000000" pitchFamily="2" charset="2"/>
              <a:buChar char="Ø"/>
            </a:pPr>
            <a:r>
              <a:rPr lang="fr-FR" dirty="0" smtClean="0"/>
              <a:t> </a:t>
            </a:r>
            <a:r>
              <a:rPr lang="fr-FR" sz="2400" dirty="0" smtClean="0"/>
              <a:t>Le </a:t>
            </a:r>
            <a:r>
              <a:rPr lang="fr-FR" sz="2400" dirty="0" smtClean="0">
                <a:solidFill>
                  <a:srgbClr val="7030A0"/>
                </a:solidFill>
              </a:rPr>
              <a:t>rapport Richard / Bur </a:t>
            </a:r>
            <a:r>
              <a:rPr lang="fr-FR" sz="2400" dirty="0" smtClean="0"/>
              <a:t>: un cahier des charges contraint</a:t>
            </a:r>
          </a:p>
          <a:p>
            <a:pPr lvl="1"/>
            <a:r>
              <a:rPr lang="fr-FR" sz="1800" dirty="0"/>
              <a:t>Pas de possibilité de remplacer la TH par une nouvelle imposition</a:t>
            </a:r>
          </a:p>
          <a:p>
            <a:pPr lvl="1"/>
            <a:r>
              <a:rPr lang="fr-FR" sz="1800" dirty="0" smtClean="0"/>
              <a:t>Un objectif de réduction </a:t>
            </a:r>
            <a:r>
              <a:rPr lang="fr-FR" sz="1800" dirty="0"/>
              <a:t>de la charge de gestion pour la DGFIP</a:t>
            </a:r>
          </a:p>
          <a:p>
            <a:pPr lvl="1"/>
            <a:r>
              <a:rPr lang="fr-FR" sz="1800" dirty="0" smtClean="0"/>
              <a:t>Une exigence de lisibilité </a:t>
            </a:r>
            <a:r>
              <a:rPr lang="fr-FR" sz="1800" dirty="0"/>
              <a:t>accrue du système fiscal </a:t>
            </a:r>
            <a:r>
              <a:rPr lang="fr-FR" sz="1800" dirty="0" smtClean="0"/>
              <a:t>local à </a:t>
            </a:r>
            <a:r>
              <a:rPr lang="fr-FR" sz="1800" dirty="0"/>
              <a:t>l’issue de la </a:t>
            </a:r>
            <a:r>
              <a:rPr lang="fr-FR" sz="1800" dirty="0" smtClean="0"/>
              <a:t>réforme</a:t>
            </a:r>
          </a:p>
          <a:p>
            <a:pPr lvl="1"/>
            <a:endParaRPr lang="fr-FR" sz="200" dirty="0"/>
          </a:p>
          <a:p>
            <a:pPr>
              <a:buFont typeface="Wingdings" panose="05000000000000000000" pitchFamily="2" charset="2"/>
              <a:buChar char="Ø"/>
            </a:pPr>
            <a:r>
              <a:rPr lang="fr-FR" dirty="0" smtClean="0"/>
              <a:t> </a:t>
            </a:r>
            <a:r>
              <a:rPr lang="fr-FR" sz="2400" dirty="0" smtClean="0"/>
              <a:t>Réunion CNT du 4 </a:t>
            </a:r>
            <a:r>
              <a:rPr lang="fr-FR" sz="2400" dirty="0" smtClean="0">
                <a:solidFill>
                  <a:srgbClr val="7030A0"/>
                </a:solidFill>
              </a:rPr>
              <a:t>juillet 2018 </a:t>
            </a:r>
            <a:r>
              <a:rPr lang="fr-FR" sz="2400" dirty="0" smtClean="0"/>
              <a:t>: des premiers arbitrages (définitifs ?)</a:t>
            </a:r>
          </a:p>
          <a:p>
            <a:pPr lvl="1"/>
            <a:r>
              <a:rPr lang="fr-FR" sz="1800" dirty="0" smtClean="0"/>
              <a:t>La « descente » du foncier bâti (environ 65% de la « réponse »)</a:t>
            </a:r>
          </a:p>
          <a:p>
            <a:pPr lvl="1"/>
            <a:r>
              <a:rPr lang="fr-FR" sz="1800" dirty="0" smtClean="0"/>
              <a:t>L’exclusion des </a:t>
            </a:r>
            <a:r>
              <a:rPr lang="fr-FR" sz="1800" dirty="0" smtClean="0">
                <a:solidFill>
                  <a:schemeClr val="accent6">
                    <a:lumMod val="75000"/>
                  </a:schemeClr>
                </a:solidFill>
              </a:rPr>
              <a:t>résidences secondaires </a:t>
            </a:r>
            <a:r>
              <a:rPr lang="fr-FR" sz="1800" dirty="0" smtClean="0"/>
              <a:t>du champ de la suppression (2,3 Md€) </a:t>
            </a:r>
          </a:p>
          <a:p>
            <a:pPr lvl="1"/>
            <a:r>
              <a:rPr lang="fr-FR" sz="1800" dirty="0" smtClean="0"/>
              <a:t>La fusion-maintien des différents (3) outils de lutte contre la </a:t>
            </a:r>
            <a:r>
              <a:rPr lang="fr-FR" sz="1800" dirty="0" smtClean="0">
                <a:solidFill>
                  <a:schemeClr val="accent6">
                    <a:lumMod val="75000"/>
                  </a:schemeClr>
                </a:solidFill>
              </a:rPr>
              <a:t>vacance</a:t>
            </a:r>
            <a:r>
              <a:rPr lang="fr-FR" sz="1800" dirty="0" smtClean="0"/>
              <a:t> (0,2 M€)</a:t>
            </a:r>
          </a:p>
          <a:p>
            <a:pPr lvl="1"/>
            <a:r>
              <a:rPr lang="fr-FR" sz="1800" dirty="0" smtClean="0"/>
              <a:t>L’engagement de la révision des valeurs locatives (</a:t>
            </a:r>
            <a:r>
              <a:rPr lang="fr-FR" sz="1800" dirty="0" smtClean="0">
                <a:solidFill>
                  <a:schemeClr val="accent6">
                    <a:lumMod val="75000"/>
                  </a:schemeClr>
                </a:solidFill>
              </a:rPr>
              <a:t>RVVLH</a:t>
            </a:r>
            <a:r>
              <a:rPr lang="fr-FR" sz="1800" dirty="0" smtClean="0"/>
              <a:t>)</a:t>
            </a:r>
          </a:p>
          <a:p>
            <a:pPr marL="457200" lvl="1" indent="0">
              <a:buNone/>
            </a:pPr>
            <a:endParaRPr lang="fr-FR" sz="200" dirty="0" smtClean="0"/>
          </a:p>
          <a:p>
            <a:pPr>
              <a:buFont typeface="Wingdings" panose="05000000000000000000" pitchFamily="2" charset="2"/>
              <a:buChar char="Ø"/>
            </a:pPr>
            <a:r>
              <a:rPr lang="fr-FR" dirty="0" smtClean="0"/>
              <a:t> </a:t>
            </a:r>
            <a:r>
              <a:rPr lang="fr-FR" sz="2400" dirty="0" smtClean="0"/>
              <a:t>De la promesse d’une </a:t>
            </a:r>
            <a:r>
              <a:rPr lang="fr-FR" sz="2400" dirty="0" smtClean="0">
                <a:solidFill>
                  <a:srgbClr val="7030A0"/>
                </a:solidFill>
              </a:rPr>
              <a:t>loi dédiée </a:t>
            </a:r>
            <a:r>
              <a:rPr lang="fr-FR" sz="2400" dirty="0" smtClean="0"/>
              <a:t>à la crainte d’un </a:t>
            </a:r>
            <a:r>
              <a:rPr lang="fr-FR" sz="2400" dirty="0" smtClean="0">
                <a:solidFill>
                  <a:srgbClr val="7030A0"/>
                </a:solidFill>
              </a:rPr>
              <a:t>débat bâclé …</a:t>
            </a:r>
          </a:p>
        </p:txBody>
      </p:sp>
      <p:sp>
        <p:nvSpPr>
          <p:cNvPr id="5" name="Espace réservé du numéro de diapositive 4"/>
          <p:cNvSpPr>
            <a:spLocks noGrp="1"/>
          </p:cNvSpPr>
          <p:nvPr>
            <p:ph type="sldNum" sz="quarter" idx="12"/>
          </p:nvPr>
        </p:nvSpPr>
        <p:spPr/>
        <p:txBody>
          <a:bodyPr/>
          <a:lstStyle/>
          <a:p>
            <a:fld id="{DC5615BB-F0F5-446B-ACF4-6AF265F72D1B}" type="slidenum">
              <a:rPr lang="fr-FR" smtClean="0"/>
              <a:t>9</a:t>
            </a:fld>
            <a:endParaRPr lang="fr-FR" dirty="0"/>
          </a:p>
        </p:txBody>
      </p:sp>
      <p:sp>
        <p:nvSpPr>
          <p:cNvPr id="6" name="Rectangle 5"/>
          <p:cNvSpPr/>
          <p:nvPr/>
        </p:nvSpPr>
        <p:spPr>
          <a:xfrm>
            <a:off x="0" y="0"/>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p:cNvSpPr/>
          <p:nvPr/>
        </p:nvSpPr>
        <p:spPr>
          <a:xfrm>
            <a:off x="4577677" y="0"/>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p:cNvSpPr/>
          <p:nvPr/>
        </p:nvSpPr>
        <p:spPr>
          <a:xfrm>
            <a:off x="6880058" y="373"/>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0" y="-3520"/>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678" y="6740664"/>
            <a:ext cx="4577443" cy="116541"/>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4571999" y="6740664"/>
            <a:ext cx="4572000" cy="116541"/>
          </a:xfrm>
          <a:prstGeom prst="rect">
            <a:avLst/>
          </a:prstGeom>
          <a:solidFill>
            <a:srgbClr val="00A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6874380" y="6741037"/>
            <a:ext cx="2269620" cy="116168"/>
          </a:xfrm>
          <a:prstGeom prst="rect">
            <a:avLst/>
          </a:prstGeom>
          <a:solidFill>
            <a:srgbClr val="FBB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p:cNvSpPr/>
          <p:nvPr/>
        </p:nvSpPr>
        <p:spPr>
          <a:xfrm>
            <a:off x="-5678" y="6740457"/>
            <a:ext cx="2308057" cy="120061"/>
          </a:xfrm>
          <a:prstGeom prst="rect">
            <a:avLst/>
          </a:prstGeom>
          <a:solidFill>
            <a:srgbClr val="93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040"/>
            <a:ext cx="1876425" cy="1131990"/>
          </a:xfrm>
          <a:prstGeom prst="rect">
            <a:avLst/>
          </a:prstGeom>
        </p:spPr>
      </p:pic>
    </p:spTree>
    <p:extLst>
      <p:ext uri="{BB962C8B-B14F-4D97-AF65-F5344CB8AC3E}">
        <p14:creationId xmlns:p14="http://schemas.microsoft.com/office/powerpoint/2010/main" val="3968320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3257</TotalTime>
  <Words>937</Words>
  <Application>Microsoft Office PowerPoint</Application>
  <PresentationFormat>Affichage à l'écran (4:3)</PresentationFormat>
  <Paragraphs>231</Paragraphs>
  <Slides>13</Slides>
  <Notes>13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Calibri Light</vt:lpstr>
      <vt:lpstr>Wingdings</vt:lpstr>
      <vt:lpstr>Thème Office</vt:lpstr>
      <vt:lpstr> Les relations financières Etat / collectivités : organiser le lobbying du quotidien, susciter des réformes de long court  </vt:lpstr>
      <vt:lpstr>  Etat &amp; collectivités : des règles budgétaires distinctes</vt:lpstr>
      <vt:lpstr>  Mais un contexte partagé …</vt:lpstr>
      <vt:lpstr>  2013-2017, les collectivités parties prenantes du redressement de la trajectoire globale, au travers de la réduction des dotations</vt:lpstr>
      <vt:lpstr>  2018-2021,(… partie prenantes …), au travers des « contrats de Cahors »</vt:lpstr>
      <vt:lpstr>  Les « contrats de Cahors » : un dispositif à améliorer</vt:lpstr>
      <vt:lpstr>  L’examen périodique des projets de lois de finances : risque et/ou opportunité</vt:lpstr>
      <vt:lpstr>  La taxe d’habitation, un chantier non souhaité  Acte 1 : l’allégement de la taxe d’habitation </vt:lpstr>
      <vt:lpstr> La taxe d’habitation, un chantier non souhaité  Acte 2 : l’allégement de la taxe d’habitation</vt:lpstr>
      <vt:lpstr>  Préoccupations … et propositions</vt:lpstr>
      <vt:lpstr>  L’actualité du débat : l’identification de résistances</vt:lpstr>
      <vt:lpstr>  Mettre un terme à l’émiettement des expressions des élus locaux : quel socle commun ?</vt:lpstr>
      <vt:lpstr>  D’un chantier non souhaité à l’opportunité d’un changement de paradigme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Jilliane POLLAK</dc:creator>
  <cp:lastModifiedBy>Franck CLAEYS</cp:lastModifiedBy>
  <cp:revision>136</cp:revision>
  <cp:lastPrinted>2019-05-31T09:24:54Z</cp:lastPrinted>
  <dcterms:created xsi:type="dcterms:W3CDTF">2018-04-16T15:30:13Z</dcterms:created>
  <dcterms:modified xsi:type="dcterms:W3CDTF">2019-06-05T07:37:26Z</dcterms:modified>
</cp:coreProperties>
</file>