
<file path=[Content_Types].xml><?xml version="1.0" encoding="utf-8"?>
<Types xmlns="http://schemas.openxmlformats.org/package/2006/content-types">
  <Default Extension="doc" ContentType="application/msword"/>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35.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0.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9" r:id="rId2"/>
    <p:sldId id="258" r:id="rId3"/>
    <p:sldId id="277" r:id="rId4"/>
    <p:sldId id="269" r:id="rId5"/>
    <p:sldId id="274" r:id="rId6"/>
    <p:sldId id="275" r:id="rId7"/>
    <p:sldId id="278" r:id="rId8"/>
    <p:sldId id="279" r:id="rId9"/>
    <p:sldId id="280" r:id="rId10"/>
    <p:sldId id="282" r:id="rId11"/>
    <p:sldId id="281" r:id="rId12"/>
    <p:sldId id="265" r:id="rId13"/>
    <p:sldId id="283" r:id="rId14"/>
    <p:sldId id="276" r:id="rId15"/>
    <p:sldId id="305" r:id="rId16"/>
    <p:sldId id="284" r:id="rId17"/>
    <p:sldId id="285" r:id="rId18"/>
    <p:sldId id="260" r:id="rId19"/>
    <p:sldId id="261" r:id="rId20"/>
    <p:sldId id="263" r:id="rId21"/>
    <p:sldId id="294" r:id="rId22"/>
    <p:sldId id="287" r:id="rId23"/>
    <p:sldId id="288" r:id="rId24"/>
    <p:sldId id="266" r:id="rId25"/>
    <p:sldId id="267" r:id="rId26"/>
    <p:sldId id="289" r:id="rId27"/>
    <p:sldId id="290" r:id="rId28"/>
    <p:sldId id="296" r:id="rId29"/>
    <p:sldId id="291" r:id="rId30"/>
    <p:sldId id="292" r:id="rId31"/>
    <p:sldId id="293" r:id="rId32"/>
    <p:sldId id="297" r:id="rId33"/>
    <p:sldId id="303" r:id="rId34"/>
    <p:sldId id="304" r:id="rId35"/>
    <p:sldId id="302" r:id="rId36"/>
    <p:sldId id="300" r:id="rId37"/>
    <p:sldId id="301" r:id="rId38"/>
    <p:sldId id="257" r:id="rId39"/>
    <p:sldId id="295" r:id="rId40"/>
    <p:sldId id="298"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08" autoAdjust="0"/>
  </p:normalViewPr>
  <p:slideViewPr>
    <p:cSldViewPr>
      <p:cViewPr varScale="1">
        <p:scale>
          <a:sx n="82" d="100"/>
          <a:sy n="82" d="100"/>
        </p:scale>
        <p:origin x="-1474" y="-91"/>
      </p:cViewPr>
      <p:guideLst>
        <p:guide orient="horz" pos="2160"/>
        <p:guide pos="2880"/>
      </p:guideLst>
    </p:cSldViewPr>
  </p:slideViewPr>
  <p:outlineViewPr>
    <p:cViewPr>
      <p:scale>
        <a:sx n="33" d="100"/>
        <a:sy n="33" d="100"/>
      </p:scale>
      <p:origin x="0" y="7555"/>
    </p:cViewPr>
  </p:outlineViewPr>
  <p:notesTextViewPr>
    <p:cViewPr>
      <p:scale>
        <a:sx n="100" d="100"/>
        <a:sy n="100" d="100"/>
      </p:scale>
      <p:origin x="0" y="0"/>
    </p:cViewPr>
  </p:notesTextViewPr>
  <p:sorterViewPr>
    <p:cViewPr>
      <p:scale>
        <a:sx n="66" d="100"/>
        <a:sy n="66" d="100"/>
      </p:scale>
      <p:origin x="0" y="7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FA17A-859B-4BEA-9045-784B3DCA9297}" type="datetimeFigureOut">
              <a:rPr lang="fr-FR" smtClean="0"/>
              <a:pPr/>
              <a:t>08/10/2024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82096-3FB0-4253-A208-564598255EC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ED82096-3FB0-4253-A208-564598255EC0}"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ED82096-3FB0-4253-A208-564598255EC0}" type="slidenum">
              <a:rPr lang="fr-FR" smtClean="0"/>
              <a:pPr/>
              <a:t>11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ED82096-3FB0-4253-A208-564598255EC0}" type="slidenum">
              <a:rPr lang="fr-FR" smtClean="0"/>
              <a:pPr/>
              <a:t>15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4325454-AD46-4275-9B4A-6B55FD73E213}" type="slidenum">
              <a:rPr lang="en-GB" smtClean="0"/>
              <a:pPr/>
              <a:t>18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ED82096-3FB0-4253-A208-564598255EC0}" type="slidenum">
              <a:rPr lang="fr-FR" smtClean="0"/>
              <a:pPr/>
              <a:t>29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556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515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3CF58C-BF30-4CA0-B338-BEE865A976D6}" type="slidenum">
              <a:rPr lang="en-GB"/>
              <a:pPr fontAlgn="base">
                <a:spcBef>
                  <a:spcPct val="0"/>
                </a:spcBef>
                <a:spcAft>
                  <a:spcPct val="0"/>
                </a:spcAft>
                <a:defRPr/>
              </a:pPr>
              <a:t>40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7FD4F5B-4DFB-46C5-8E59-9428AF4DBB24}" type="datetime1">
              <a:rPr lang="fr-FR" smtClean="0"/>
              <a:pPr/>
              <a:t>08/10/2024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CDC292-4A3F-4675-B9B7-C267D4915E97}" type="datetime1">
              <a:rPr lang="fr-FR" smtClean="0"/>
              <a:pPr/>
              <a:t>08/10/2024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A4976E-B943-45AB-BFC7-730C963D9A20}" type="datetime1">
              <a:rPr lang="fr-FR" smtClean="0"/>
              <a:pPr/>
              <a:t>08/10/2024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04ED3A-A72D-4E62-898F-E79F99BAF812}" type="datetime1">
              <a:rPr lang="fr-FR" smtClean="0"/>
              <a:pPr/>
              <a:t>08/10/2024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8B59F4A-3BB8-476C-ACFD-AD2ADB4D009F}" type="datetime1">
              <a:rPr lang="fr-FR" smtClean="0"/>
              <a:pPr/>
              <a:t>08/10/2024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07CF172-3A0E-4899-B0C5-B7FDB79FD070}" type="datetime1">
              <a:rPr lang="fr-FR" smtClean="0"/>
              <a:pPr/>
              <a:t>08/10/2024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D12C02-0BF0-4BD8-B338-A403D2B6984A}" type="datetime1">
              <a:rPr lang="fr-FR" smtClean="0"/>
              <a:pPr/>
              <a:t>08/10/2024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82EF99D-B3FF-4324-9DAF-40C0C0532A34}" type="datetime1">
              <a:rPr lang="fr-FR" smtClean="0"/>
              <a:pPr/>
              <a:t>08/10/2024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C9DBD1-0F6E-47BA-9C22-E4660C6F422C}" type="datetime1">
              <a:rPr lang="fr-FR" smtClean="0"/>
              <a:pPr/>
              <a:t>08/10/2024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E87CA43-8040-4265-9FBF-D26D1410E54A}" type="datetime1">
              <a:rPr lang="fr-FR" smtClean="0"/>
              <a:pPr/>
              <a:t>08/10/2024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9F0DB25-3D89-4EC3-9228-3BD122074764}" type="datetime1">
              <a:rPr lang="fr-FR" smtClean="0"/>
              <a:pPr/>
              <a:t>08/10/2024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8B63A8-F15E-4507-BE66-FD57E343F39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DE04F-44A0-4E99-85C2-DD958AA48604}" type="datetime1">
              <a:rPr lang="fr-FR" smtClean="0"/>
              <a:pPr/>
              <a:t>08/10/2024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B63A8-F15E-4507-BE66-FD57E343F39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vy@enpc.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package" Target="../embeddings/Feuille_Microsoft_Office_Excel1.xlsx"/><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package" Target="../embeddings/Feuille_Microsoft_Office_Excel2.xlsx"/><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tdie.eu/category/opst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Document_Microsoft_Office_Word_97_-_20031.doc"/></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ctrTitle"/>
          </p:nvPr>
        </p:nvSpPr>
        <p:spPr>
          <a:xfrm>
            <a:off x="468313" y="1773238"/>
            <a:ext cx="7772400" cy="1470025"/>
          </a:xfrm>
        </p:spPr>
        <p:txBody>
          <a:bodyPr>
            <a:normAutofit fontScale="90000"/>
          </a:bodyPr>
          <a:lstStyle/>
          <a:p>
            <a:r>
              <a:rPr lang="fr-FR" sz="2400" b="1" dirty="0" smtClean="0"/>
              <a:t>IHEDATE</a:t>
            </a:r>
            <a:br>
              <a:rPr lang="fr-FR" sz="2400" b="1" dirty="0" smtClean="0"/>
            </a:br>
            <a:r>
              <a:rPr lang="fr-FR" sz="2400" b="1" dirty="0" smtClean="0"/>
              <a:t/>
            </a:r>
            <a:br>
              <a:rPr lang="fr-FR" sz="2400" b="1" dirty="0" smtClean="0"/>
            </a:br>
            <a:r>
              <a:rPr lang="fr-FR" sz="3600" b="1" dirty="0" smtClean="0">
                <a:solidFill>
                  <a:srgbClr val="FF0000"/>
                </a:solidFill>
              </a:rPr>
              <a:t/>
            </a:r>
            <a:br>
              <a:rPr lang="fr-FR" sz="3600" b="1" dirty="0" smtClean="0">
                <a:solidFill>
                  <a:srgbClr val="FF0000"/>
                </a:solidFill>
              </a:rPr>
            </a:br>
            <a:r>
              <a:rPr lang="fr-FR" sz="2800" b="1" dirty="0" smtClean="0"/>
              <a:t>Décarboner les mobilités : mission impossible ?</a:t>
            </a:r>
            <a:br>
              <a:rPr lang="fr-FR" sz="2800" b="1" dirty="0" smtClean="0"/>
            </a:br>
            <a:r>
              <a:rPr lang="fr-FR" sz="3100" b="1" dirty="0" smtClean="0">
                <a:solidFill>
                  <a:srgbClr val="FF0000"/>
                </a:solidFill>
              </a:rPr>
              <a:t>La logistique</a:t>
            </a:r>
            <a:r>
              <a:rPr lang="fr-FR" sz="2800" b="1" dirty="0" smtClean="0">
                <a:solidFill>
                  <a:srgbClr val="FF0000"/>
                </a:solidFill>
              </a:rPr>
              <a:t/>
            </a:r>
            <a:br>
              <a:rPr lang="fr-FR" sz="2800" b="1" dirty="0" smtClean="0">
                <a:solidFill>
                  <a:srgbClr val="FF0000"/>
                </a:solidFill>
              </a:rPr>
            </a:br>
            <a:r>
              <a:rPr lang="fr-FR" sz="2800" b="1" dirty="0" smtClean="0">
                <a:solidFill>
                  <a:srgbClr val="FF0000"/>
                </a:solidFill>
              </a:rPr>
              <a:t/>
            </a:r>
            <a:br>
              <a:rPr lang="fr-FR" sz="2800" b="1" dirty="0" smtClean="0">
                <a:solidFill>
                  <a:srgbClr val="FF0000"/>
                </a:solidFill>
              </a:rPr>
            </a:br>
            <a:r>
              <a:rPr lang="fr-FR" sz="2400" dirty="0" smtClean="0"/>
              <a:t>Bordeaux, 11 octobre 2024</a:t>
            </a:r>
            <a:endParaRPr lang="en-GB" sz="2400" dirty="0" smtClean="0"/>
          </a:p>
        </p:txBody>
      </p:sp>
      <p:sp>
        <p:nvSpPr>
          <p:cNvPr id="3" name="Sous-titre 2"/>
          <p:cNvSpPr>
            <a:spLocks noGrp="1"/>
          </p:cNvSpPr>
          <p:nvPr>
            <p:ph type="subTitle" idx="1"/>
          </p:nvPr>
        </p:nvSpPr>
        <p:spPr>
          <a:xfrm>
            <a:off x="1403350" y="4581525"/>
            <a:ext cx="6400800" cy="1752600"/>
          </a:xfrm>
        </p:spPr>
        <p:txBody>
          <a:bodyPr rtlCol="0">
            <a:normAutofit fontScale="77500" lnSpcReduction="20000"/>
          </a:bodyPr>
          <a:lstStyle/>
          <a:p>
            <a:pPr eaLnBrk="1" fontAlgn="auto" hangingPunct="1">
              <a:spcAft>
                <a:spcPts val="0"/>
              </a:spcAft>
              <a:buFont typeface="Arial" pitchFamily="34" charset="0"/>
              <a:buNone/>
              <a:defRPr/>
            </a:pPr>
            <a:r>
              <a:rPr lang="fr-FR" altLang="fr-FR" sz="2400" b="1" dirty="0" smtClean="0">
                <a:solidFill>
                  <a:schemeClr val="tx1"/>
                </a:solidFill>
                <a:cs typeface="Arial" charset="0"/>
              </a:rPr>
              <a:t>Michel Savy</a:t>
            </a:r>
          </a:p>
          <a:p>
            <a:pPr algn="l" eaLnBrk="1" fontAlgn="auto" hangingPunct="1">
              <a:spcAft>
                <a:spcPts val="0"/>
              </a:spcAft>
              <a:buFont typeface="Arial" pitchFamily="34" charset="0"/>
              <a:buChar char="•"/>
              <a:defRPr/>
            </a:pPr>
            <a:r>
              <a:rPr lang="fr-FR" altLang="fr-FR" sz="2400" b="1" dirty="0" smtClean="0">
                <a:solidFill>
                  <a:schemeClr val="tx1"/>
                </a:solidFill>
                <a:cs typeface="Arial" charset="0"/>
              </a:rPr>
              <a:t> professeur émérite à l’</a:t>
            </a:r>
            <a:r>
              <a:rPr lang="fr-FR" altLang="fr-FR" sz="2400" b="1" dirty="0" err="1" smtClean="0">
                <a:solidFill>
                  <a:schemeClr val="tx1"/>
                </a:solidFill>
                <a:cs typeface="Arial" charset="0"/>
              </a:rPr>
              <a:t>Ecole</a:t>
            </a:r>
            <a:r>
              <a:rPr lang="fr-FR" altLang="fr-FR" sz="2400" b="1" dirty="0" smtClean="0">
                <a:solidFill>
                  <a:schemeClr val="tx1"/>
                </a:solidFill>
                <a:cs typeface="Arial" charset="0"/>
              </a:rPr>
              <a:t> des Ponts et à l’</a:t>
            </a:r>
            <a:r>
              <a:rPr lang="fr-FR" altLang="fr-FR" sz="2400" b="1" dirty="0" err="1" smtClean="0">
                <a:solidFill>
                  <a:schemeClr val="tx1"/>
                </a:solidFill>
                <a:cs typeface="Arial" charset="0"/>
              </a:rPr>
              <a:t>Ecole</a:t>
            </a:r>
            <a:r>
              <a:rPr lang="fr-FR" altLang="fr-FR" sz="2400" b="1" dirty="0" smtClean="0">
                <a:solidFill>
                  <a:schemeClr val="tx1"/>
                </a:solidFill>
                <a:cs typeface="Arial" charset="0"/>
              </a:rPr>
              <a:t> d’urbanisme de Paris</a:t>
            </a:r>
          </a:p>
          <a:p>
            <a:pPr algn="l" eaLnBrk="1" fontAlgn="auto" hangingPunct="1">
              <a:spcAft>
                <a:spcPts val="0"/>
              </a:spcAft>
              <a:buFont typeface="Arial" pitchFamily="34" charset="0"/>
              <a:buChar char="•"/>
              <a:defRPr/>
            </a:pPr>
            <a:r>
              <a:rPr lang="fr-FR" altLang="fr-FR" sz="2400" b="1" dirty="0" smtClean="0">
                <a:solidFill>
                  <a:schemeClr val="tx1"/>
                </a:solidFill>
                <a:cs typeface="Arial" charset="0"/>
              </a:rPr>
              <a:t> directeur de l’Observatoire des politiques</a:t>
            </a:r>
          </a:p>
          <a:p>
            <a:pPr algn="l" eaLnBrk="1" fontAlgn="auto" hangingPunct="1">
              <a:spcAft>
                <a:spcPts val="0"/>
              </a:spcAft>
              <a:buFont typeface="Arial" pitchFamily="34" charset="0"/>
              <a:buNone/>
              <a:defRPr/>
            </a:pPr>
            <a:r>
              <a:rPr lang="fr-FR" altLang="fr-FR" sz="2400" b="1" dirty="0" smtClean="0">
                <a:solidFill>
                  <a:schemeClr val="tx1"/>
                </a:solidFill>
                <a:cs typeface="Arial" charset="0"/>
              </a:rPr>
              <a:t>et des stratégies de transport en Europe (OPSTE)</a:t>
            </a:r>
          </a:p>
          <a:p>
            <a:pPr eaLnBrk="1" fontAlgn="auto" hangingPunct="1">
              <a:spcAft>
                <a:spcPts val="0"/>
              </a:spcAft>
              <a:buFont typeface="Arial" pitchFamily="34" charset="0"/>
              <a:buNone/>
              <a:defRPr/>
            </a:pPr>
            <a:r>
              <a:rPr lang="fr-FR" altLang="fr-FR" sz="2400" b="1" dirty="0" smtClean="0">
                <a:solidFill>
                  <a:schemeClr val="tx1"/>
                </a:solidFill>
                <a:cs typeface="Arial" charset="0"/>
                <a:hlinkClick r:id="rId2"/>
              </a:rPr>
              <a:t>savy@enpc.fr</a:t>
            </a:r>
            <a:r>
              <a:rPr lang="fr-FR" altLang="fr-FR" sz="2400" b="1" dirty="0" smtClean="0">
                <a:solidFill>
                  <a:schemeClr val="tx1"/>
                </a:solidFill>
                <a:cs typeface="Arial" charset="0"/>
              </a:rPr>
              <a:t> </a:t>
            </a:r>
          </a:p>
          <a:p>
            <a:pPr eaLnBrk="1" fontAlgn="auto" hangingPunct="1">
              <a:spcAft>
                <a:spcPts val="0"/>
              </a:spcAft>
              <a:buFont typeface="Arial" pitchFamily="34" charset="0"/>
              <a:buNone/>
              <a:defRPr/>
            </a:pP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re 1"/>
          <p:cNvSpPr>
            <a:spLocks noGrp="1"/>
          </p:cNvSpPr>
          <p:nvPr>
            <p:ph type="title"/>
          </p:nvPr>
        </p:nvSpPr>
        <p:spPr/>
        <p:txBody>
          <a:bodyPr/>
          <a:lstStyle/>
          <a:p>
            <a:pPr eaLnBrk="1" hangingPunct="1"/>
            <a:r>
              <a:rPr lang="fr-FR" sz="3600" dirty="0" smtClean="0"/>
              <a:t>TRM : compte d’autrui et compte propre</a:t>
            </a:r>
          </a:p>
        </p:txBody>
      </p:sp>
      <p:sp>
        <p:nvSpPr>
          <p:cNvPr id="3" name="Espace réservé du contenu 2"/>
          <p:cNvSpPr>
            <a:spLocks noGrp="1"/>
          </p:cNvSpPr>
          <p:nvPr>
            <p:ph idx="1"/>
          </p:nvPr>
        </p:nvSpPr>
        <p:spPr>
          <a:xfrm>
            <a:off x="457200" y="1268413"/>
            <a:ext cx="8229600" cy="5184775"/>
          </a:xfrm>
        </p:spPr>
        <p:txBody>
          <a:bodyPr rtlCol="0">
            <a:normAutofit fontScale="62500" lnSpcReduction="20000"/>
          </a:bodyPr>
          <a:lstStyle/>
          <a:p>
            <a:pPr eaLnBrk="1" fontAlgn="auto" hangingPunct="1">
              <a:spcAft>
                <a:spcPts val="0"/>
              </a:spcAft>
              <a:buFont typeface="Arial" pitchFamily="34" charset="0"/>
              <a:buChar char="•"/>
              <a:defRPr/>
            </a:pPr>
            <a:r>
              <a:rPr lang="fr-FR" dirty="0" smtClean="0"/>
              <a:t>Arbitrage compte propre / compte d’autrui : le marché ne règle qu’une part des transports, le compte propre n’est pas inclus dans la branche Transports de la comptabilité nationale</a:t>
            </a:r>
          </a:p>
          <a:p>
            <a:pPr eaLnBrk="1" fontAlgn="auto" hangingPunct="1">
              <a:spcAft>
                <a:spcPts val="0"/>
              </a:spcAft>
              <a:buFont typeface="Arial" pitchFamily="34" charset="0"/>
              <a:buChar char="•"/>
              <a:defRPr/>
            </a:pPr>
            <a:r>
              <a:rPr lang="fr-FR" dirty="0" smtClean="0"/>
              <a:t>En tonnes</a:t>
            </a:r>
          </a:p>
          <a:p>
            <a:pPr lvl="1" eaLnBrk="1" fontAlgn="auto" hangingPunct="1">
              <a:spcAft>
                <a:spcPts val="0"/>
              </a:spcAft>
              <a:buFont typeface="Arial" pitchFamily="34" charset="0"/>
              <a:buChar char="–"/>
              <a:defRPr/>
            </a:pPr>
            <a:r>
              <a:rPr lang="fr-FR" dirty="0" smtClean="0"/>
              <a:t>compte d’autrui 58%</a:t>
            </a:r>
          </a:p>
          <a:p>
            <a:pPr lvl="1" eaLnBrk="1" fontAlgn="auto" hangingPunct="1">
              <a:spcAft>
                <a:spcPts val="0"/>
              </a:spcAft>
              <a:buFont typeface="Arial" pitchFamily="34" charset="0"/>
              <a:buChar char="–"/>
              <a:defRPr/>
            </a:pPr>
            <a:r>
              <a:rPr lang="fr-FR" dirty="0" smtClean="0"/>
              <a:t>compte propre 42%</a:t>
            </a:r>
          </a:p>
          <a:p>
            <a:pPr eaLnBrk="1" fontAlgn="auto" hangingPunct="1">
              <a:spcAft>
                <a:spcPts val="0"/>
              </a:spcAft>
              <a:buFont typeface="Arial" pitchFamily="34" charset="0"/>
              <a:buChar char="•"/>
              <a:defRPr/>
            </a:pPr>
            <a:r>
              <a:rPr lang="fr-FR" dirty="0" smtClean="0"/>
              <a:t>En tonnes-kilomètres </a:t>
            </a:r>
          </a:p>
          <a:p>
            <a:pPr lvl="1" eaLnBrk="1" fontAlgn="auto" hangingPunct="1">
              <a:spcAft>
                <a:spcPts val="0"/>
              </a:spcAft>
              <a:buFont typeface="Arial" pitchFamily="34" charset="0"/>
              <a:buChar char="–"/>
              <a:defRPr/>
            </a:pPr>
            <a:r>
              <a:rPr lang="fr-FR" dirty="0" smtClean="0"/>
              <a:t>compte d’autrui 78%</a:t>
            </a:r>
          </a:p>
          <a:p>
            <a:pPr lvl="1" eaLnBrk="1" fontAlgn="auto" hangingPunct="1">
              <a:spcAft>
                <a:spcPts val="0"/>
              </a:spcAft>
              <a:buFont typeface="Arial" pitchFamily="34" charset="0"/>
              <a:buChar char="–"/>
              <a:defRPr/>
            </a:pPr>
            <a:r>
              <a:rPr lang="fr-FR" dirty="0" smtClean="0"/>
              <a:t>compte propre 32%</a:t>
            </a:r>
          </a:p>
          <a:p>
            <a:pPr lvl="1" eaLnBrk="1" fontAlgn="auto" hangingPunct="1">
              <a:spcAft>
                <a:spcPts val="0"/>
              </a:spcAft>
              <a:buFont typeface="Arial" pitchFamily="34" charset="0"/>
              <a:buChar char="–"/>
              <a:defRPr/>
            </a:pPr>
            <a:r>
              <a:rPr lang="fr-FR" dirty="0" smtClean="0"/>
              <a:t>NB : 43% des t.km sur le territoire français par des pavillons étrangers </a:t>
            </a:r>
          </a:p>
          <a:p>
            <a:pPr eaLnBrk="1" fontAlgn="auto" hangingPunct="1">
              <a:spcAft>
                <a:spcPts val="0"/>
              </a:spcAft>
              <a:buFont typeface="Arial" pitchFamily="34" charset="0"/>
              <a:buChar char="•"/>
              <a:defRPr/>
            </a:pPr>
            <a:r>
              <a:rPr lang="fr-FR" dirty="0" smtClean="0"/>
              <a:t>Distances moyennes</a:t>
            </a:r>
          </a:p>
          <a:p>
            <a:pPr lvl="1" eaLnBrk="1" fontAlgn="auto" hangingPunct="1">
              <a:spcAft>
                <a:spcPts val="0"/>
              </a:spcAft>
              <a:buFont typeface="Arial" pitchFamily="34" charset="0"/>
              <a:buChar char="–"/>
              <a:defRPr/>
            </a:pPr>
            <a:r>
              <a:rPr lang="fr-FR" dirty="0" smtClean="0"/>
              <a:t>compte d’autrui 131 km</a:t>
            </a:r>
          </a:p>
          <a:p>
            <a:pPr lvl="1" eaLnBrk="1" fontAlgn="auto" hangingPunct="1">
              <a:spcAft>
                <a:spcPts val="0"/>
              </a:spcAft>
              <a:buFont typeface="Arial" pitchFamily="34" charset="0"/>
              <a:buChar char="–"/>
              <a:defRPr/>
            </a:pPr>
            <a:r>
              <a:rPr lang="fr-FR" dirty="0" smtClean="0"/>
              <a:t>compte propre 52 km</a:t>
            </a:r>
          </a:p>
          <a:p>
            <a:pPr lvl="1" eaLnBrk="1" fontAlgn="auto" hangingPunct="1">
              <a:spcAft>
                <a:spcPts val="0"/>
              </a:spcAft>
              <a:buFont typeface="Arial" pitchFamily="34" charset="0"/>
              <a:buChar char="–"/>
              <a:defRPr/>
            </a:pPr>
            <a:r>
              <a:rPr lang="fr-FR" dirty="0" smtClean="0"/>
              <a:t>ensemble : plus de la moitié des tonnes à moins de 50 km (limites du champ de pertinence du transfert modal)</a:t>
            </a:r>
          </a:p>
          <a:p>
            <a:pPr eaLnBrk="1" fontAlgn="auto" hangingPunct="1">
              <a:spcAft>
                <a:spcPts val="0"/>
              </a:spcAft>
              <a:buFont typeface="Arial" pitchFamily="34" charset="0"/>
              <a:buChar char="•"/>
              <a:defRPr/>
            </a:pPr>
            <a:r>
              <a:rPr lang="fr-FR" dirty="0" smtClean="0"/>
              <a:t>Des fonctions logistiques nettement différenciées (taille et type des véhicules, produits, tournées, emploi, etc.)</a:t>
            </a:r>
          </a:p>
          <a:p>
            <a:pPr eaLnBrk="1" fontAlgn="auto" hangingPunct="1">
              <a:spcAft>
                <a:spcPts val="0"/>
              </a:spcAft>
              <a:buFont typeface="Arial" pitchFamily="34" charset="0"/>
              <a:buChar char="•"/>
              <a:defRPr/>
            </a:pPr>
            <a:r>
              <a:rPr lang="fr-FR" dirty="0" smtClean="0"/>
              <a:t>Sans oublier les VUL (en croissance avec messagerie et logistique urbaine)</a:t>
            </a:r>
          </a:p>
          <a:p>
            <a:pPr lvl="1" eaLnBrk="1" fontAlgn="auto" hangingPunct="1">
              <a:spcAft>
                <a:spcPts val="0"/>
              </a:spcAft>
              <a:buFont typeface="Arial" pitchFamily="34" charset="0"/>
              <a:buChar char="–"/>
              <a:defRPr/>
            </a:pPr>
            <a:endParaRPr lang="fr-FR" dirty="0"/>
          </a:p>
        </p:txBody>
      </p:sp>
      <p:sp>
        <p:nvSpPr>
          <p:cNvPr id="4" name="Espace réservé du numéro de diapositive 3"/>
          <p:cNvSpPr>
            <a:spLocks noGrp="1"/>
          </p:cNvSpPr>
          <p:nvPr>
            <p:ph type="sldNum" sz="quarter" idx="12"/>
          </p:nvPr>
        </p:nvSpPr>
        <p:spPr/>
        <p:txBody>
          <a:bodyPr/>
          <a:lstStyle/>
          <a:p>
            <a:pPr>
              <a:defRPr/>
            </a:pPr>
            <a:fld id="{26D04190-36FD-403C-929E-30BC156AB3C9}" type="slidenum">
              <a:rPr lang="en-GB"/>
              <a:pPr>
                <a:defRPr/>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rtlCol="0">
            <a:normAutofit/>
          </a:bodyPr>
          <a:lstStyle/>
          <a:p>
            <a:pPr eaLnBrk="1" fontAlgn="auto" hangingPunct="1">
              <a:spcAft>
                <a:spcPts val="0"/>
              </a:spcAft>
              <a:defRPr/>
            </a:pPr>
            <a:r>
              <a:rPr lang="fr-FR" dirty="0" smtClean="0"/>
              <a:t>Partage modal </a:t>
            </a:r>
            <a:endParaRPr lang="fr-FR" dirty="0"/>
          </a:p>
        </p:txBody>
      </p:sp>
      <p:sp>
        <p:nvSpPr>
          <p:cNvPr id="134146" name="Espace réservé du contenu 5"/>
          <p:cNvSpPr>
            <a:spLocks noGrp="1"/>
          </p:cNvSpPr>
          <p:nvPr>
            <p:ph idx="1"/>
          </p:nvPr>
        </p:nvSpPr>
        <p:spPr/>
        <p:txBody>
          <a:bodyPr>
            <a:normAutofit lnSpcReduction="10000"/>
          </a:bodyPr>
          <a:lstStyle/>
          <a:p>
            <a:pPr>
              <a:lnSpc>
                <a:spcPct val="90000"/>
              </a:lnSpc>
            </a:pPr>
            <a:r>
              <a:rPr lang="fr-FR" sz="2800" dirty="0" smtClean="0"/>
              <a:t> </a:t>
            </a:r>
            <a:r>
              <a:rPr lang="fr-FR" sz="2400" dirty="0" smtClean="0"/>
              <a:t>2022 (tonnes-kilomètres) : </a:t>
            </a:r>
          </a:p>
          <a:p>
            <a:pPr lvl="1">
              <a:lnSpc>
                <a:spcPct val="90000"/>
              </a:lnSpc>
            </a:pPr>
            <a:r>
              <a:rPr lang="fr-FR" sz="2000" dirty="0" smtClean="0"/>
              <a:t>route 84,9 %, </a:t>
            </a:r>
          </a:p>
          <a:p>
            <a:pPr lvl="1">
              <a:lnSpc>
                <a:spcPct val="90000"/>
              </a:lnSpc>
            </a:pPr>
            <a:r>
              <a:rPr lang="fr-FR" sz="2000" dirty="0" smtClean="0"/>
              <a:t>rail 10,1 %, </a:t>
            </a:r>
          </a:p>
          <a:p>
            <a:pPr lvl="1">
              <a:lnSpc>
                <a:spcPct val="90000"/>
              </a:lnSpc>
            </a:pPr>
            <a:r>
              <a:rPr lang="fr-FR" sz="2000" dirty="0" smtClean="0"/>
              <a:t>voie d’eau 1,9 %, </a:t>
            </a:r>
          </a:p>
          <a:p>
            <a:pPr lvl="1">
              <a:lnSpc>
                <a:spcPct val="90000"/>
              </a:lnSpc>
            </a:pPr>
            <a:r>
              <a:rPr lang="fr-FR" sz="2000" dirty="0" smtClean="0"/>
              <a:t>oléoduc 3 %.</a:t>
            </a:r>
          </a:p>
          <a:p>
            <a:pPr lvl="1">
              <a:lnSpc>
                <a:spcPct val="90000"/>
              </a:lnSpc>
            </a:pPr>
            <a:r>
              <a:rPr lang="fr-FR" sz="2000" dirty="0" smtClean="0"/>
              <a:t>cabotage maritime, généralement absent des statistiques, ± 4,4 %</a:t>
            </a:r>
          </a:p>
          <a:p>
            <a:pPr>
              <a:lnSpc>
                <a:spcPct val="90000"/>
              </a:lnSpc>
            </a:pPr>
            <a:r>
              <a:rPr lang="fr-FR" sz="2400" dirty="0" smtClean="0"/>
              <a:t>Spécialisation selon les produits, la taille des lots, la vitesse demandée, etc. </a:t>
            </a:r>
            <a:r>
              <a:rPr lang="fr-FR" sz="2400" b="1" dirty="0" smtClean="0"/>
              <a:t>Distances</a:t>
            </a:r>
            <a:r>
              <a:rPr lang="fr-FR" sz="2400" dirty="0" smtClean="0"/>
              <a:t> moyennes : </a:t>
            </a:r>
            <a:r>
              <a:rPr lang="fr-FR" sz="2400" b="1" dirty="0" smtClean="0"/>
              <a:t>102 kilomètres pour la route, 131 km pour la voie d’eau et 377 km pour le fer</a:t>
            </a:r>
            <a:r>
              <a:rPr lang="fr-FR" sz="2400" dirty="0" smtClean="0"/>
              <a:t>.</a:t>
            </a:r>
            <a:endParaRPr lang="fr-FR" sz="2100" dirty="0" smtClean="0"/>
          </a:p>
          <a:p>
            <a:pPr eaLnBrk="1" hangingPunct="1">
              <a:lnSpc>
                <a:spcPct val="90000"/>
              </a:lnSpc>
            </a:pPr>
            <a:r>
              <a:rPr lang="fr-FR" sz="2400" dirty="0" smtClean="0"/>
              <a:t>Évolution européenne vers la route, mais le rail est particulièrement faible en France</a:t>
            </a:r>
          </a:p>
          <a:p>
            <a:pPr eaLnBrk="1" hangingPunct="1">
              <a:lnSpc>
                <a:spcPct val="90000"/>
              </a:lnSpc>
            </a:pPr>
            <a:r>
              <a:rPr lang="fr-FR" sz="2400" dirty="0" smtClean="0"/>
              <a:t>Inversion de tendance avec les propositions de 4F et la stratégie nationale de relance du fret ferroviaire ?</a:t>
            </a:r>
          </a:p>
          <a:p>
            <a:pPr eaLnBrk="1" hangingPunct="1">
              <a:lnSpc>
                <a:spcPct val="90000"/>
              </a:lnSpc>
            </a:pPr>
            <a:endParaRPr lang="fr-FR" sz="2800" dirty="0" smtClean="0"/>
          </a:p>
        </p:txBody>
      </p:sp>
      <p:sp>
        <p:nvSpPr>
          <p:cNvPr id="4" name="Espace réservé du numéro de diapositive 3"/>
          <p:cNvSpPr>
            <a:spLocks noGrp="1"/>
          </p:cNvSpPr>
          <p:nvPr>
            <p:ph type="sldNum" sz="quarter" idx="12"/>
          </p:nvPr>
        </p:nvSpPr>
        <p:spPr/>
        <p:txBody>
          <a:bodyPr/>
          <a:lstStyle/>
          <a:p>
            <a:pPr>
              <a:defRPr/>
            </a:pPr>
            <a:fld id="{63516836-46E1-405A-B155-41092985A92D}" type="slidenum">
              <a:rPr lang="en-GB"/>
              <a:pPr>
                <a:defRPr/>
              </a:pPr>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Données de base : fret</a:t>
            </a:r>
            <a:endParaRPr lang="fr-FR" dirty="0"/>
          </a:p>
        </p:txBody>
      </p:sp>
      <p:sp>
        <p:nvSpPr>
          <p:cNvPr id="3" name="Espace réservé du numéro de diapositive 2"/>
          <p:cNvSpPr>
            <a:spLocks noGrp="1"/>
          </p:cNvSpPr>
          <p:nvPr>
            <p:ph type="sldNum" sz="quarter" idx="12"/>
          </p:nvPr>
        </p:nvSpPr>
        <p:spPr/>
        <p:txBody>
          <a:bodyPr/>
          <a:lstStyle/>
          <a:p>
            <a:fld id="{F2BE420E-E6C8-42BC-95C1-92D1A6FA9EF6}" type="slidenum">
              <a:rPr lang="fr-FR" smtClean="0"/>
              <a:pPr/>
              <a:t>12</a:t>
            </a:fld>
            <a:endParaRPr lang="fr-FR"/>
          </a:p>
        </p:txBody>
      </p:sp>
      <p:pic>
        <p:nvPicPr>
          <p:cNvPr id="2051" name="Picture 3"/>
          <p:cNvPicPr>
            <a:picLocks noChangeAspect="1" noChangeArrowheads="1"/>
          </p:cNvPicPr>
          <p:nvPr/>
        </p:nvPicPr>
        <p:blipFill>
          <a:blip r:embed="rId2"/>
          <a:srcRect/>
          <a:stretch>
            <a:fillRect/>
          </a:stretch>
        </p:blipFill>
        <p:spPr bwMode="auto">
          <a:xfrm>
            <a:off x="714348" y="1142984"/>
            <a:ext cx="7586285" cy="5012367"/>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7" name="ZoneTexte 6"/>
          <p:cNvSpPr txBox="1"/>
          <p:nvPr/>
        </p:nvSpPr>
        <p:spPr>
          <a:xfrm>
            <a:off x="285720" y="6211669"/>
            <a:ext cx="8492005" cy="646331"/>
          </a:xfrm>
          <a:prstGeom prst="rect">
            <a:avLst/>
          </a:prstGeom>
          <a:noFill/>
        </p:spPr>
        <p:txBody>
          <a:bodyPr wrap="none" rtlCol="0">
            <a:spAutoFit/>
          </a:bodyPr>
          <a:lstStyle/>
          <a:p>
            <a:r>
              <a:rPr lang="fr-FR" b="1" dirty="0" smtClean="0"/>
              <a:t>Source : </a:t>
            </a:r>
            <a:r>
              <a:rPr lang="fr-FR" b="1" i="1" dirty="0" smtClean="0"/>
              <a:t>Chiffres clés des transports</a:t>
            </a:r>
            <a:r>
              <a:rPr lang="fr-FR" b="1" dirty="0" smtClean="0"/>
              <a:t>, édition 2024, Ministère de la transition écologique</a:t>
            </a:r>
          </a:p>
          <a:p>
            <a:r>
              <a:rPr lang="fr-FR" b="1" dirty="0" smtClean="0"/>
              <a:t>et de la cohésion des territoires, septembre 2024.</a:t>
            </a:r>
            <a:endParaRPr lang="fr-F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rtlCol="0">
            <a:normAutofit fontScale="90000"/>
          </a:bodyPr>
          <a:lstStyle/>
          <a:p>
            <a:pPr eaLnBrk="1" fontAlgn="auto" hangingPunct="1">
              <a:spcAft>
                <a:spcPts val="0"/>
              </a:spcAft>
              <a:defRPr/>
            </a:pPr>
            <a:r>
              <a:rPr lang="fr-FR" dirty="0" smtClean="0"/>
              <a:t>Évolution du fret ferroviaire </a:t>
            </a:r>
            <a:br>
              <a:rPr lang="fr-FR" dirty="0" smtClean="0"/>
            </a:br>
            <a:r>
              <a:rPr lang="fr-FR" dirty="0" smtClean="0"/>
              <a:t>(France et pays voisins, 1970 – 2019)</a:t>
            </a:r>
            <a:endParaRPr lang="fr-FR" dirty="0"/>
          </a:p>
        </p:txBody>
      </p:sp>
      <p:sp>
        <p:nvSpPr>
          <p:cNvPr id="4" name="Espace réservé du numéro de diapositive 3"/>
          <p:cNvSpPr>
            <a:spLocks noGrp="1"/>
          </p:cNvSpPr>
          <p:nvPr>
            <p:ph type="sldNum" sz="quarter" idx="12"/>
          </p:nvPr>
        </p:nvSpPr>
        <p:spPr/>
        <p:txBody>
          <a:bodyPr/>
          <a:lstStyle/>
          <a:p>
            <a:pPr>
              <a:defRPr/>
            </a:pPr>
            <a:fld id="{EB29B934-3BD5-4A62-B574-E134DBFC0453}" type="slidenum">
              <a:rPr lang="en-GB"/>
              <a:pPr>
                <a:defRPr/>
              </a:pPr>
              <a:t>13</a:t>
            </a:fld>
            <a:endParaRPr lang="en-GB"/>
          </a:p>
        </p:txBody>
      </p:sp>
      <p:sp>
        <p:nvSpPr>
          <p:cNvPr id="1310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latin typeface="Calibri" pitchFamily="34" charset="0"/>
            </a:endParaRPr>
          </a:p>
        </p:txBody>
      </p:sp>
      <p:graphicFrame>
        <p:nvGraphicFramePr>
          <p:cNvPr id="131073" name="Object 1"/>
          <p:cNvGraphicFramePr>
            <a:graphicFrameLocks noChangeAspect="1"/>
          </p:cNvGraphicFramePr>
          <p:nvPr/>
        </p:nvGraphicFramePr>
        <p:xfrm>
          <a:off x="323850" y="1341438"/>
          <a:ext cx="8208963" cy="5222875"/>
        </p:xfrm>
        <a:graphic>
          <a:graphicData uri="http://schemas.openxmlformats.org/presentationml/2006/ole">
            <p:oleObj spid="_x0000_s29698" name="Feuille de calcul" r:id="rId3" imgW="8356452" imgH="7848644" progId="Excel.Sheet.12">
              <p:embed/>
            </p:oleObj>
          </a:graphicData>
        </a:graphic>
      </p:graphicFrame>
      <p:sp>
        <p:nvSpPr>
          <p:cNvPr id="131077" name="ZoneTexte 7"/>
          <p:cNvSpPr txBox="1">
            <a:spLocks noChangeArrowheads="1"/>
          </p:cNvSpPr>
          <p:nvPr/>
        </p:nvSpPr>
        <p:spPr bwMode="auto">
          <a:xfrm>
            <a:off x="6948488" y="5373688"/>
            <a:ext cx="1522412" cy="368300"/>
          </a:xfrm>
          <a:prstGeom prst="rect">
            <a:avLst/>
          </a:prstGeom>
          <a:noFill/>
          <a:ln w="9525">
            <a:noFill/>
            <a:miter lim="800000"/>
            <a:headEnd/>
            <a:tailEnd/>
          </a:ln>
        </p:spPr>
        <p:txBody>
          <a:bodyPr wrap="none">
            <a:spAutoFit/>
          </a:bodyPr>
          <a:lstStyle/>
          <a:p>
            <a:r>
              <a:rPr lang="fr-FR">
                <a:latin typeface="Calibri" pitchFamily="34" charset="0"/>
              </a:rPr>
              <a:t>Source : OCDE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itre 11"/>
          <p:cNvSpPr>
            <a:spLocks noGrp="1"/>
          </p:cNvSpPr>
          <p:nvPr>
            <p:ph type="title"/>
          </p:nvPr>
        </p:nvSpPr>
        <p:spPr/>
        <p:txBody>
          <a:bodyPr>
            <a:normAutofit/>
          </a:bodyPr>
          <a:lstStyle/>
          <a:p>
            <a:pPr eaLnBrk="1" hangingPunct="1"/>
            <a:r>
              <a:rPr lang="fr-FR" sz="3600" dirty="0" smtClean="0">
                <a:latin typeface="Arial" charset="0"/>
                <a:ea typeface="Calibri" pitchFamily="34" charset="0"/>
                <a:cs typeface="Times New Roman" pitchFamily="18" charset="0"/>
              </a:rPr>
              <a:t>Décomposition du coût logistique</a:t>
            </a:r>
            <a:br>
              <a:rPr lang="fr-FR" sz="3600" dirty="0" smtClean="0">
                <a:latin typeface="Arial" charset="0"/>
                <a:ea typeface="Calibri" pitchFamily="34" charset="0"/>
                <a:cs typeface="Times New Roman" pitchFamily="18" charset="0"/>
              </a:rPr>
            </a:br>
            <a:r>
              <a:rPr lang="fr-FR" sz="2800" dirty="0" smtClean="0">
                <a:latin typeface="Arial" charset="0"/>
                <a:ea typeface="Calibri" pitchFamily="34" charset="0"/>
                <a:cs typeface="Times New Roman" pitchFamily="18" charset="0"/>
              </a:rPr>
              <a:t>(monde, 2018)</a:t>
            </a:r>
            <a:endParaRPr lang="en-GB" sz="3600" dirty="0" smtClean="0">
              <a:ea typeface="Calibri" pitchFamily="34" charset="0"/>
              <a:cs typeface="Times New Roman" pitchFamily="18" charset="0"/>
            </a:endParaRPr>
          </a:p>
        </p:txBody>
      </p:sp>
      <p:sp>
        <p:nvSpPr>
          <p:cNvPr id="3" name="Espace réservé du numéro de diapositive 2"/>
          <p:cNvSpPr>
            <a:spLocks noGrp="1"/>
          </p:cNvSpPr>
          <p:nvPr>
            <p:ph type="sldNum" sz="quarter" idx="12"/>
          </p:nvPr>
        </p:nvSpPr>
        <p:spPr/>
        <p:txBody>
          <a:bodyPr/>
          <a:lstStyle/>
          <a:p>
            <a:pPr>
              <a:defRPr/>
            </a:pPr>
            <a:fld id="{02AC655C-3886-4968-9E88-EBEF0EF31B14}" type="slidenum">
              <a:rPr lang="fr-FR" altLang="en-US"/>
              <a:pPr>
                <a:defRPr/>
              </a:pPr>
              <a:t>14</a:t>
            </a:fld>
            <a:endParaRPr lang="fr-FR" altLang="en-US"/>
          </a:p>
        </p:txBody>
      </p:sp>
      <p:sp>
        <p:nvSpPr>
          <p:cNvPr id="8704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87047"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8704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graphicFrame>
        <p:nvGraphicFramePr>
          <p:cNvPr id="87043" name="Object 3"/>
          <p:cNvGraphicFramePr>
            <a:graphicFrameLocks noChangeAspect="1"/>
          </p:cNvGraphicFramePr>
          <p:nvPr/>
        </p:nvGraphicFramePr>
        <p:xfrm>
          <a:off x="0" y="1844675"/>
          <a:ext cx="9217025" cy="3209925"/>
        </p:xfrm>
        <a:graphic>
          <a:graphicData uri="http://schemas.openxmlformats.org/presentationml/2006/ole">
            <p:oleObj spid="_x0000_s7170" name="Feuille de calcul" r:id="rId3" imgW="16001901" imgH="5568855" progId="Excel.Sheet.12">
              <p:embed/>
            </p:oleObj>
          </a:graphicData>
        </a:graphic>
      </p:graphicFrame>
      <p:sp>
        <p:nvSpPr>
          <p:cNvPr id="87049" name="Rectangle 5"/>
          <p:cNvSpPr>
            <a:spLocks noChangeArrowheads="1"/>
          </p:cNvSpPr>
          <p:nvPr/>
        </p:nvSpPr>
        <p:spPr bwMode="auto">
          <a:xfrm>
            <a:off x="571472" y="5143512"/>
            <a:ext cx="6823535" cy="307777"/>
          </a:xfrm>
          <a:prstGeom prst="rect">
            <a:avLst/>
          </a:prstGeom>
          <a:noFill/>
          <a:ln w="9525">
            <a:noFill/>
            <a:miter lim="800000"/>
            <a:headEnd/>
            <a:tailEnd/>
          </a:ln>
        </p:spPr>
        <p:txBody>
          <a:bodyPr wrap="none" anchor="ctr">
            <a:spAutoFit/>
          </a:bodyPr>
          <a:lstStyle/>
          <a:p>
            <a:pPr algn="just"/>
            <a:r>
              <a:rPr lang="en-GB" sz="1400" b="1" dirty="0">
                <a:ea typeface="Calibri" pitchFamily="34" charset="0"/>
                <a:cs typeface="Times New Roman" pitchFamily="18" charset="0"/>
              </a:rPr>
              <a:t>Source : Jean-Paul </a:t>
            </a:r>
            <a:r>
              <a:rPr lang="en-GB" sz="1400" b="1" dirty="0" err="1">
                <a:ea typeface="Calibri" pitchFamily="34" charset="0"/>
                <a:cs typeface="Times New Roman" pitchFamily="18" charset="0"/>
              </a:rPr>
              <a:t>Rodrigue</a:t>
            </a:r>
            <a:r>
              <a:rPr lang="en-GB" sz="1400" b="1" dirty="0">
                <a:ea typeface="Calibri" pitchFamily="34" charset="0"/>
                <a:cs typeface="Times New Roman" pitchFamily="18" charset="0"/>
              </a:rPr>
              <a:t> (2020), </a:t>
            </a:r>
            <a:r>
              <a:rPr lang="en-GB" sz="1400" b="1" i="1" dirty="0">
                <a:ea typeface="Calibri" pitchFamily="34" charset="0"/>
                <a:cs typeface="Times New Roman" pitchFamily="18" charset="0"/>
              </a:rPr>
              <a:t>Geography of Transport Systems</a:t>
            </a:r>
            <a:r>
              <a:rPr lang="en-GB" sz="1400" b="1" dirty="0">
                <a:ea typeface="Calibri" pitchFamily="34" charset="0"/>
                <a:cs typeface="Times New Roman" pitchFamily="18" charset="0"/>
              </a:rPr>
              <a:t>, London, </a:t>
            </a:r>
            <a:r>
              <a:rPr lang="en-GB" sz="1400" b="1" dirty="0" err="1">
                <a:ea typeface="Calibri" pitchFamily="34" charset="0"/>
                <a:cs typeface="Times New Roman" pitchFamily="18" charset="0"/>
              </a:rPr>
              <a:t>Routledge</a:t>
            </a:r>
            <a:r>
              <a:rPr lang="en-GB" sz="1400" b="1" dirty="0" smtClean="0">
                <a:ea typeface="Calibri" pitchFamily="34" charset="0"/>
                <a:cs typeface="Times New Roman" pitchFamily="18" charset="0"/>
              </a:rPr>
              <a:t>. </a:t>
            </a:r>
            <a:endParaRPr lang="en-GB" sz="2000" b="1" dirty="0">
              <a:ea typeface="Calibri" pitchFamily="34" charset="0"/>
              <a:cs typeface="Arial" charset="0"/>
            </a:endParaRPr>
          </a:p>
        </p:txBody>
      </p:sp>
      <p:sp>
        <p:nvSpPr>
          <p:cNvPr id="9" name="ZoneTexte 8"/>
          <p:cNvSpPr txBox="1"/>
          <p:nvPr/>
        </p:nvSpPr>
        <p:spPr>
          <a:xfrm>
            <a:off x="214282" y="5500702"/>
            <a:ext cx="9137373" cy="1200329"/>
          </a:xfrm>
          <a:prstGeom prst="rect">
            <a:avLst/>
          </a:prstGeom>
          <a:noFill/>
        </p:spPr>
        <p:txBody>
          <a:bodyPr wrap="none" rtlCol="0">
            <a:spAutoFit/>
          </a:bodyPr>
          <a:lstStyle/>
          <a:p>
            <a:r>
              <a:rPr lang="fr-FR" dirty="0" smtClean="0"/>
              <a:t>Les deux faces de la logistique : statique (entreposage) et cinétique (transport).</a:t>
            </a:r>
          </a:p>
          <a:p>
            <a:r>
              <a:rPr lang="fr-FR" dirty="0" smtClean="0"/>
              <a:t>Toutes deux inscrites dans le territoire (immobilier logistique, réseaux de transport)</a:t>
            </a:r>
          </a:p>
          <a:p>
            <a:r>
              <a:rPr lang="fr-FR" dirty="0" smtClean="0"/>
              <a:t>Importance comparable en valeur et emploi. Toutes deux enjeux de durabilité.</a:t>
            </a:r>
          </a:p>
          <a:p>
            <a:r>
              <a:rPr lang="fr-FR" dirty="0" smtClean="0"/>
              <a:t>Mais il est difficile de décarboner le transport, alors qu’existent des entrepôts à énergie positive</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Immobilier logistique</a:t>
            </a:r>
            <a:endParaRPr lang="fr-FR" dirty="0"/>
          </a:p>
        </p:txBody>
      </p:sp>
      <p:sp>
        <p:nvSpPr>
          <p:cNvPr id="4" name="Espace réservé du contenu 3"/>
          <p:cNvSpPr>
            <a:spLocks noGrp="1"/>
          </p:cNvSpPr>
          <p:nvPr>
            <p:ph sz="half" idx="1"/>
          </p:nvPr>
        </p:nvSpPr>
        <p:spPr/>
        <p:txBody>
          <a:bodyPr>
            <a:normAutofit fontScale="92500" lnSpcReduction="20000"/>
          </a:bodyPr>
          <a:lstStyle/>
          <a:p>
            <a:r>
              <a:rPr lang="fr-FR" dirty="0" smtClean="0"/>
              <a:t>Géographie logistique : métropolisation + étalement périphérique + ELU</a:t>
            </a:r>
          </a:p>
          <a:p>
            <a:r>
              <a:rPr lang="fr-FR" dirty="0" smtClean="0"/>
              <a:t>Entrepôts de plus de 5000 m² en France: 88 M m² (1,22 m² par habitant)</a:t>
            </a:r>
          </a:p>
          <a:p>
            <a:r>
              <a:rPr lang="fr-FR" dirty="0" smtClean="0"/>
              <a:t>Emprise au sol : 0,5 % des sols artificialisés (eux-mêmes 9 % du territoire national)</a:t>
            </a:r>
          </a:p>
          <a:p>
            <a:r>
              <a:rPr lang="fr-FR" dirty="0" smtClean="0"/>
              <a:t>Problème de ressource foncière, ZAN</a:t>
            </a:r>
            <a:endParaRPr lang="fr-FR" dirty="0"/>
          </a:p>
        </p:txBody>
      </p:sp>
      <p:sp>
        <p:nvSpPr>
          <p:cNvPr id="3" name="Espace réservé du numéro de diapositive 2"/>
          <p:cNvSpPr>
            <a:spLocks noGrp="1"/>
          </p:cNvSpPr>
          <p:nvPr>
            <p:ph type="sldNum" sz="quarter" idx="12"/>
          </p:nvPr>
        </p:nvSpPr>
        <p:spPr/>
        <p:txBody>
          <a:bodyPr/>
          <a:lstStyle/>
          <a:p>
            <a:fld id="{B38B63A8-F15E-4507-BE66-FD57E343F396}" type="slidenum">
              <a:rPr lang="fr-FR" smtClean="0"/>
              <a:pPr/>
              <a:t>15</a:t>
            </a:fld>
            <a:endParaRPr lang="fr-FR"/>
          </a:p>
        </p:txBody>
      </p:sp>
      <p:pic>
        <p:nvPicPr>
          <p:cNvPr id="6" name="Espace réservé du contenu 5"/>
          <p:cNvPicPr>
            <a:picLocks noGrp="1"/>
          </p:cNvPicPr>
          <p:nvPr>
            <p:ph sz="half" idx="2"/>
          </p:nvPr>
        </p:nvPicPr>
        <p:blipFill>
          <a:blip r:embed="rId3"/>
          <a:srcRect/>
          <a:stretch>
            <a:fillRect/>
          </a:stretch>
        </p:blipFill>
        <p:spPr bwMode="auto">
          <a:xfrm>
            <a:off x="4429124" y="1571612"/>
            <a:ext cx="4495800" cy="4063851"/>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7" name="ZoneTexte 6"/>
          <p:cNvSpPr txBox="1"/>
          <p:nvPr/>
        </p:nvSpPr>
        <p:spPr>
          <a:xfrm>
            <a:off x="1192721" y="5857892"/>
            <a:ext cx="7951279" cy="646331"/>
          </a:xfrm>
          <a:prstGeom prst="rect">
            <a:avLst/>
          </a:prstGeom>
          <a:noFill/>
        </p:spPr>
        <p:txBody>
          <a:bodyPr wrap="none" rtlCol="0">
            <a:spAutoFit/>
          </a:bodyPr>
          <a:lstStyle/>
          <a:p>
            <a:r>
              <a:rPr lang="fr-FR" b="1" dirty="0" smtClean="0"/>
              <a:t>Localisation des entrepôts et plateformes logistiques de 5 000 m² ou plus en 2021</a:t>
            </a:r>
            <a:endParaRPr lang="fr-FR" dirty="0" smtClean="0"/>
          </a:p>
          <a:p>
            <a:r>
              <a:rPr lang="fr-FR" dirty="0" smtClean="0"/>
              <a:t>Source : « Bilan annuel des transports en 2021 »</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3. La logistique, objet politique</a:t>
            </a:r>
            <a:endParaRPr lang="fr-FR" dirty="0"/>
          </a:p>
        </p:txBody>
      </p:sp>
      <p:sp>
        <p:nvSpPr>
          <p:cNvPr id="4" name="Espace réservé du texte 3"/>
          <p:cNvSpPr>
            <a:spLocks noGrp="1"/>
          </p:cNvSpPr>
          <p:nvPr>
            <p:ph type="body" idx="1"/>
          </p:nvPr>
        </p:nvSpPr>
        <p:spPr/>
        <p:txBody>
          <a:bodyPr>
            <a:normAutofit fontScale="85000" lnSpcReduction="20000"/>
          </a:bodyPr>
          <a:lstStyle/>
          <a:p>
            <a:r>
              <a:rPr lang="fr-FR" dirty="0" smtClean="0">
                <a:solidFill>
                  <a:schemeClr val="tx1"/>
                </a:solidFill>
              </a:rPr>
              <a:t>Pour mémoire : </a:t>
            </a:r>
          </a:p>
          <a:p>
            <a:pPr>
              <a:buFont typeface="Arial" pitchFamily="34" charset="0"/>
              <a:buChar char="•"/>
            </a:pPr>
            <a:r>
              <a:rPr lang="fr-FR" dirty="0" smtClean="0">
                <a:solidFill>
                  <a:schemeClr val="tx1"/>
                </a:solidFill>
              </a:rPr>
              <a:t>Comité interministériel pour la logistique (CILOG) annuel</a:t>
            </a:r>
          </a:p>
          <a:p>
            <a:pPr>
              <a:buFont typeface="Arial" pitchFamily="34" charset="0"/>
              <a:buChar char="•"/>
            </a:pPr>
            <a:r>
              <a:rPr lang="fr-FR" i="1" dirty="0" smtClean="0">
                <a:solidFill>
                  <a:schemeClr val="tx1"/>
                </a:solidFill>
              </a:rPr>
              <a:t>Stratégie nationale logistique. </a:t>
            </a:r>
            <a:r>
              <a:rPr lang="fr-FR" dirty="0" smtClean="0">
                <a:solidFill>
                  <a:schemeClr val="tx1"/>
                </a:solidFill>
              </a:rPr>
              <a:t>Faire de la France un territoire d’excellence de la logistique durable, France Nation verte, 2022.</a:t>
            </a:r>
          </a:p>
          <a:p>
            <a:pPr>
              <a:buFont typeface="Arial" pitchFamily="34" charset="0"/>
              <a:buChar char="•"/>
            </a:pPr>
            <a:r>
              <a:rPr lang="fr-FR" dirty="0" smtClean="0">
                <a:solidFill>
                  <a:schemeClr val="tx1"/>
                </a:solidFill>
              </a:rPr>
              <a:t>Inscription de la logistique (foncier et immobilier, infrastructures de transport) dans les documents de planification spatiale, aménagement du territoire.</a:t>
            </a:r>
            <a:endParaRPr lang="fr-FR" dirty="0">
              <a:solidFill>
                <a:schemeClr val="tx1"/>
              </a:solidFill>
            </a:endParaRPr>
          </a:p>
        </p:txBody>
      </p:sp>
      <p:sp>
        <p:nvSpPr>
          <p:cNvPr id="5" name="Espace réservé du numéro de diapositive 4"/>
          <p:cNvSpPr>
            <a:spLocks noGrp="1"/>
          </p:cNvSpPr>
          <p:nvPr>
            <p:ph type="sldNum" sz="quarter" idx="12"/>
          </p:nvPr>
        </p:nvSpPr>
        <p:spPr/>
        <p:txBody>
          <a:bodyPr/>
          <a:lstStyle/>
          <a:p>
            <a:fld id="{B38B63A8-F15E-4507-BE66-FD57E343F396}" type="slidenum">
              <a:rPr lang="fr-FR" smtClean="0"/>
              <a:pPr/>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Décarboner la logistique</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38B63A8-F15E-4507-BE66-FD57E343F396}" type="slidenum">
              <a:rPr lang="fr-FR" smtClean="0"/>
              <a:pPr/>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Transports et GES</a:t>
            </a:r>
            <a:endParaRPr lang="fr-FR" dirty="0"/>
          </a:p>
        </p:txBody>
      </p:sp>
      <p:sp>
        <p:nvSpPr>
          <p:cNvPr id="3" name="Espace réservé du contenu 2"/>
          <p:cNvSpPr>
            <a:spLocks noGrp="1"/>
          </p:cNvSpPr>
          <p:nvPr>
            <p:ph idx="1"/>
          </p:nvPr>
        </p:nvSpPr>
        <p:spPr>
          <a:xfrm>
            <a:off x="457200" y="1600200"/>
            <a:ext cx="8229600" cy="4757758"/>
          </a:xfrm>
        </p:spPr>
        <p:txBody>
          <a:bodyPr>
            <a:normAutofit fontScale="62500" lnSpcReduction="20000"/>
          </a:bodyPr>
          <a:lstStyle/>
          <a:p>
            <a:r>
              <a:rPr lang="fr-FR" dirty="0" smtClean="0"/>
              <a:t>Les transports sont, en France, la première source d’émission de GES (32 %, plus l’international). Leur décarbonation est une nécessité</a:t>
            </a:r>
          </a:p>
          <a:p>
            <a:pPr lvl="1"/>
            <a:r>
              <a:rPr lang="fr-FR" dirty="0" smtClean="0"/>
              <a:t>Cette proportion est plus importante qu’ailleurs en Europe, du fait de la production d’électricité  massivement décarbonée</a:t>
            </a:r>
          </a:p>
          <a:p>
            <a:pPr lvl="1"/>
            <a:r>
              <a:rPr lang="fr-FR" dirty="0" smtClean="0"/>
              <a:t>95 % proviennent du transport routier : à la fois le principal problème et la principale source de progrès (le report modal vers le fer et la voie d’eau ne suffira pas)</a:t>
            </a:r>
          </a:p>
          <a:p>
            <a:pPr lvl="1"/>
            <a:r>
              <a:rPr lang="fr-FR" dirty="0" smtClean="0"/>
              <a:t>La décarbonation du transport routier (voyageurs et marchandises) est techniquement et économiquement possible. Elle pose des problèmes sociaux et politiques aigus, du fait de son coût et des risques de discrimination sociale liés. </a:t>
            </a:r>
          </a:p>
          <a:p>
            <a:pPr lvl="1"/>
            <a:r>
              <a:rPr lang="fr-FR" dirty="0" smtClean="0"/>
              <a:t>La transition énergétique dans les transports est </a:t>
            </a:r>
            <a:r>
              <a:rPr lang="fr-FR" u="sng" dirty="0" smtClean="0"/>
              <a:t>nécessaire</a:t>
            </a:r>
            <a:r>
              <a:rPr lang="fr-FR" dirty="0" smtClean="0"/>
              <a:t>, elle doit être socialement </a:t>
            </a:r>
            <a:r>
              <a:rPr lang="fr-FR" u="sng" dirty="0" smtClean="0"/>
              <a:t>juste</a:t>
            </a:r>
            <a:r>
              <a:rPr lang="fr-FR" dirty="0" smtClean="0"/>
              <a:t> pour être acceptée.</a:t>
            </a:r>
          </a:p>
          <a:p>
            <a:pPr lvl="1"/>
            <a:r>
              <a:rPr lang="fr-FR" dirty="0" smtClean="0"/>
              <a:t>Elle doit s’inscrire dans une stratégie de long terme.</a:t>
            </a:r>
          </a:p>
          <a:p>
            <a:r>
              <a:rPr lang="fr-FR" dirty="0" smtClean="0"/>
              <a:t>Les émissions de la logistique statique (immobilier) sont moins bien mesurées et moins importantes. Leur réduction est en cours (Plateforme France Logistique, </a:t>
            </a:r>
            <a:r>
              <a:rPr lang="fr-FR" dirty="0" smtClean="0"/>
              <a:t>AFILOG : indice d’empreinte carbone des entrepôts), </a:t>
            </a:r>
            <a:r>
              <a:rPr lang="fr-FR" dirty="0" smtClean="0"/>
              <a:t>avec même des bâtiments à énergie positive.</a:t>
            </a:r>
            <a:endParaRPr lang="fr-FR" dirty="0"/>
          </a:p>
        </p:txBody>
      </p:sp>
      <p:sp>
        <p:nvSpPr>
          <p:cNvPr id="4" name="Espace réservé du numéro de diapositive 3"/>
          <p:cNvSpPr>
            <a:spLocks noGrp="1"/>
          </p:cNvSpPr>
          <p:nvPr>
            <p:ph type="sldNum" sz="quarter" idx="12"/>
          </p:nvPr>
        </p:nvSpPr>
        <p:spPr/>
        <p:txBody>
          <a:bodyPr/>
          <a:lstStyle/>
          <a:p>
            <a:fld id="{F2BE420E-E6C8-42BC-95C1-92D1A6FA9EF6}" type="slidenum">
              <a:rPr lang="fr-FR" smtClean="0"/>
              <a:pPr/>
              <a:t>18</a:t>
            </a:fld>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28596" y="142852"/>
            <a:ext cx="8229600" cy="1143000"/>
          </a:xfrm>
        </p:spPr>
        <p:txBody>
          <a:bodyPr rtlCol="0">
            <a:noAutofit/>
          </a:bodyPr>
          <a:lstStyle/>
          <a:p>
            <a:pPr eaLnBrk="1" fontAlgn="auto" hangingPunct="1">
              <a:spcAft>
                <a:spcPts val="0"/>
              </a:spcAft>
              <a:defRPr/>
            </a:pPr>
            <a:r>
              <a:rPr lang="fr-FR" sz="3200" dirty="0" smtClean="0"/>
              <a:t>Émissions de CO</a:t>
            </a:r>
            <a:r>
              <a:rPr lang="fr-FR" sz="3200" baseline="-25000" dirty="0" smtClean="0"/>
              <a:t>2</a:t>
            </a:r>
            <a:r>
              <a:rPr lang="fr-FR" sz="3200" dirty="0" smtClean="0"/>
              <a:t> par habitant dans le monde</a:t>
            </a:r>
            <a:endParaRPr lang="fr-FR" sz="3200" dirty="0"/>
          </a:p>
        </p:txBody>
      </p:sp>
      <p:sp>
        <p:nvSpPr>
          <p:cNvPr id="4" name="Espace réservé du numéro de diapositive 3"/>
          <p:cNvSpPr>
            <a:spLocks noGrp="1"/>
          </p:cNvSpPr>
          <p:nvPr>
            <p:ph type="sldNum" sz="quarter" idx="12"/>
          </p:nvPr>
        </p:nvSpPr>
        <p:spPr/>
        <p:txBody>
          <a:bodyPr/>
          <a:lstStyle/>
          <a:p>
            <a:pPr>
              <a:defRPr/>
            </a:pPr>
            <a:fld id="{C7D49AEE-5F3C-4F03-A200-B3EFAC84F5BE}" type="slidenum">
              <a:rPr lang="en-GB"/>
              <a:pPr>
                <a:defRPr/>
              </a:pPr>
              <a:t>19</a:t>
            </a:fld>
            <a:endParaRPr lang="en-GB"/>
          </a:p>
        </p:txBody>
      </p:sp>
      <p:sp>
        <p:nvSpPr>
          <p:cNvPr id="139267" name="ZoneTexte 5"/>
          <p:cNvSpPr txBox="1">
            <a:spLocks noChangeArrowheads="1"/>
          </p:cNvSpPr>
          <p:nvPr/>
        </p:nvSpPr>
        <p:spPr bwMode="auto">
          <a:xfrm>
            <a:off x="0" y="4868863"/>
            <a:ext cx="5364163" cy="1754326"/>
          </a:xfrm>
          <a:prstGeom prst="rect">
            <a:avLst/>
          </a:prstGeom>
          <a:noFill/>
          <a:ln w="9525">
            <a:noFill/>
            <a:miter lim="800000"/>
            <a:headEnd/>
            <a:tailEnd/>
          </a:ln>
        </p:spPr>
        <p:txBody>
          <a:bodyPr>
            <a:spAutoFit/>
          </a:bodyPr>
          <a:lstStyle/>
          <a:p>
            <a:r>
              <a:rPr lang="fr-FR" b="1" dirty="0" smtClean="0">
                <a:ea typeface="+mj-ea"/>
                <a:cs typeface="+mj-cs"/>
              </a:rPr>
              <a:t>Changement de climat, un problème « global »</a:t>
            </a:r>
            <a:r>
              <a:rPr lang="fr-FR" dirty="0" smtClean="0">
                <a:ea typeface="+mj-ea"/>
                <a:cs typeface="+mj-cs"/>
              </a:rPr>
              <a:t/>
            </a:r>
            <a:br>
              <a:rPr lang="fr-FR" dirty="0" smtClean="0">
                <a:ea typeface="+mj-ea"/>
                <a:cs typeface="+mj-cs"/>
              </a:rPr>
            </a:br>
            <a:r>
              <a:rPr lang="fr-FR" b="1" dirty="0" smtClean="0">
                <a:latin typeface="Calibri" pitchFamily="34" charset="0"/>
              </a:rPr>
              <a:t>Moyenne </a:t>
            </a:r>
            <a:r>
              <a:rPr lang="fr-FR" b="1" dirty="0">
                <a:latin typeface="Calibri" pitchFamily="34" charset="0"/>
              </a:rPr>
              <a:t>des émissions régionales UE :  6,6t/an/hab. </a:t>
            </a:r>
          </a:p>
          <a:p>
            <a:r>
              <a:rPr lang="fr-FR" b="1" dirty="0">
                <a:latin typeface="Calibri" pitchFamily="34" charset="0"/>
              </a:rPr>
              <a:t>France : 4,8 t (et 8 t avec les émissions importées)</a:t>
            </a:r>
          </a:p>
          <a:p>
            <a:r>
              <a:rPr lang="fr-FR" b="1" dirty="0">
                <a:latin typeface="Calibri" pitchFamily="34" charset="0"/>
              </a:rPr>
              <a:t>Europe : -28% de GES 1990-2019</a:t>
            </a:r>
          </a:p>
          <a:p>
            <a:r>
              <a:rPr lang="fr-FR" b="1" dirty="0">
                <a:latin typeface="Calibri" pitchFamily="34" charset="0"/>
              </a:rPr>
              <a:t>Source : </a:t>
            </a:r>
            <a:r>
              <a:rPr lang="fr-FR" b="1" i="1" dirty="0">
                <a:latin typeface="Calibri" pitchFamily="34" charset="0"/>
              </a:rPr>
              <a:t>Chiffres clés du climat</a:t>
            </a:r>
            <a:r>
              <a:rPr lang="fr-FR" b="1" dirty="0">
                <a:latin typeface="Calibri" pitchFamily="34" charset="0"/>
              </a:rPr>
              <a:t>, ministère de la Transition écologique, 2022</a:t>
            </a:r>
          </a:p>
        </p:txBody>
      </p:sp>
      <p:pic>
        <p:nvPicPr>
          <p:cNvPr id="139268" name="Picture 6"/>
          <p:cNvPicPr>
            <a:picLocks noChangeAspect="1" noChangeArrowheads="1"/>
          </p:cNvPicPr>
          <p:nvPr/>
        </p:nvPicPr>
        <p:blipFill>
          <a:blip r:embed="rId2"/>
          <a:srcRect/>
          <a:stretch>
            <a:fillRect/>
          </a:stretch>
        </p:blipFill>
        <p:spPr bwMode="auto">
          <a:xfrm>
            <a:off x="285720" y="1214422"/>
            <a:ext cx="8532813" cy="3289300"/>
          </a:xfrm>
          <a:prstGeom prst="rect">
            <a:avLst/>
          </a:prstGeom>
          <a:noFill/>
          <a:ln w="9525">
            <a:solidFill>
              <a:schemeClr val="tx1"/>
            </a:solidFill>
            <a:miter lim="800000"/>
            <a:headEnd/>
            <a:tailEnd/>
          </a:ln>
        </p:spPr>
      </p:pic>
      <p:pic>
        <p:nvPicPr>
          <p:cNvPr id="139269" name="Picture 7"/>
          <p:cNvPicPr>
            <a:picLocks noChangeAspect="1" noChangeArrowheads="1"/>
          </p:cNvPicPr>
          <p:nvPr/>
        </p:nvPicPr>
        <p:blipFill>
          <a:blip r:embed="rId3"/>
          <a:srcRect/>
          <a:stretch>
            <a:fillRect/>
          </a:stretch>
        </p:blipFill>
        <p:spPr bwMode="auto">
          <a:xfrm>
            <a:off x="5857884" y="4000504"/>
            <a:ext cx="2778125" cy="2894012"/>
          </a:xfrm>
          <a:prstGeom prst="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Vers une logistique durable ?</a:t>
            </a:r>
            <a:endParaRPr lang="fr-FR" dirty="0"/>
          </a:p>
        </p:txBody>
      </p:sp>
      <p:sp>
        <p:nvSpPr>
          <p:cNvPr id="4" name="Espace réservé du contenu 3"/>
          <p:cNvSpPr>
            <a:spLocks noGrp="1"/>
          </p:cNvSpPr>
          <p:nvPr>
            <p:ph idx="1"/>
          </p:nvPr>
        </p:nvSpPr>
        <p:spPr>
          <a:xfrm>
            <a:off x="457200" y="1600200"/>
            <a:ext cx="8229600" cy="5043510"/>
          </a:xfrm>
        </p:spPr>
        <p:txBody>
          <a:bodyPr>
            <a:normAutofit/>
          </a:bodyPr>
          <a:lstStyle/>
          <a:p>
            <a:pPr marL="514350" indent="-514350" fontAlgn="base">
              <a:buFont typeface="+mj-lt"/>
              <a:buAutoNum type="arabicPeriod"/>
            </a:pPr>
            <a:r>
              <a:rPr lang="fr-FR" dirty="0" smtClean="0"/>
              <a:t>Définitions</a:t>
            </a:r>
            <a:endParaRPr lang="fr-FR" dirty="0"/>
          </a:p>
          <a:p>
            <a:pPr marL="514350" indent="-514350" fontAlgn="base">
              <a:buFont typeface="+mj-lt"/>
              <a:buAutoNum type="arabicPeriod"/>
            </a:pPr>
            <a:r>
              <a:rPr lang="fr-FR" dirty="0" smtClean="0"/>
              <a:t>La logistique dans les économies modernes</a:t>
            </a:r>
          </a:p>
          <a:p>
            <a:pPr marL="514350" indent="-514350" fontAlgn="base">
              <a:buFont typeface="+mj-lt"/>
              <a:buAutoNum type="arabicPeriod"/>
            </a:pPr>
            <a:r>
              <a:rPr lang="fr-FR" dirty="0" smtClean="0"/>
              <a:t>La logistique, objet politique (p.m.)</a:t>
            </a:r>
            <a:endParaRPr lang="fr-FR" dirty="0"/>
          </a:p>
          <a:p>
            <a:pPr marL="514350" indent="-514350" fontAlgn="base">
              <a:buFont typeface="+mj-lt"/>
              <a:buAutoNum type="arabicPeriod"/>
            </a:pPr>
            <a:r>
              <a:rPr lang="fr-FR" dirty="0" smtClean="0"/>
              <a:t>Décarboner la logistique</a:t>
            </a:r>
          </a:p>
          <a:p>
            <a:pPr marL="514350" indent="-514350" fontAlgn="base">
              <a:buFont typeface="+mj-lt"/>
              <a:buAutoNum type="arabicPeriod"/>
            </a:pPr>
            <a:r>
              <a:rPr lang="fr-FR" dirty="0" smtClean="0"/>
              <a:t>Perspectives : pour une politique des transports et de la logistique !</a:t>
            </a:r>
          </a:p>
          <a:p>
            <a:pPr marL="514350" indent="-514350" fontAlgn="base">
              <a:buFont typeface="+mj-lt"/>
              <a:buAutoNum type="arabicPeriod"/>
            </a:pPr>
            <a:r>
              <a:rPr lang="fr-FR" dirty="0" smtClean="0"/>
              <a:t>Références </a:t>
            </a:r>
            <a:r>
              <a:rPr lang="fr-FR" dirty="0"/>
              <a:t/>
            </a:r>
            <a:br>
              <a:rPr lang="fr-FR" dirty="0"/>
            </a:br>
            <a:endParaRPr lang="fr-FR" dirty="0"/>
          </a:p>
        </p:txBody>
      </p:sp>
      <p:sp>
        <p:nvSpPr>
          <p:cNvPr id="5" name="Espace réservé du numéro de diapositive 4"/>
          <p:cNvSpPr>
            <a:spLocks noGrp="1"/>
          </p:cNvSpPr>
          <p:nvPr>
            <p:ph type="sldNum" sz="quarter" idx="12"/>
          </p:nvPr>
        </p:nvSpPr>
        <p:spPr/>
        <p:txBody>
          <a:bodyPr/>
          <a:lstStyle/>
          <a:p>
            <a:fld id="{B38B63A8-F15E-4507-BE66-FD57E343F396}" type="slidenum">
              <a:rPr lang="fr-FR" smtClean="0"/>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Émissions de GES des transports intérieurs </a:t>
            </a:r>
            <a:endParaRPr lang="fr-FR" dirty="0"/>
          </a:p>
        </p:txBody>
      </p:sp>
      <p:sp>
        <p:nvSpPr>
          <p:cNvPr id="3" name="Espace réservé du numéro de diapositive 2"/>
          <p:cNvSpPr>
            <a:spLocks noGrp="1"/>
          </p:cNvSpPr>
          <p:nvPr>
            <p:ph type="sldNum" sz="quarter" idx="12"/>
          </p:nvPr>
        </p:nvSpPr>
        <p:spPr/>
        <p:txBody>
          <a:bodyPr/>
          <a:lstStyle/>
          <a:p>
            <a:fld id="{F2BE420E-E6C8-42BC-95C1-92D1A6FA9EF6}" type="slidenum">
              <a:rPr lang="fr-FR" smtClean="0"/>
              <a:pPr/>
              <a:t>20</a:t>
            </a:fld>
            <a:endParaRPr lang="fr-FR"/>
          </a:p>
        </p:txBody>
      </p:sp>
      <p:pic>
        <p:nvPicPr>
          <p:cNvPr id="4099" name="Picture 3"/>
          <p:cNvPicPr>
            <a:picLocks noChangeAspect="1" noChangeArrowheads="1"/>
          </p:cNvPicPr>
          <p:nvPr/>
        </p:nvPicPr>
        <p:blipFill>
          <a:blip r:embed="rId2"/>
          <a:srcRect/>
          <a:stretch>
            <a:fillRect/>
          </a:stretch>
        </p:blipFill>
        <p:spPr bwMode="auto">
          <a:xfrm>
            <a:off x="571472" y="1428736"/>
            <a:ext cx="8032586" cy="4714908"/>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7" name="ZoneTexte 6"/>
          <p:cNvSpPr txBox="1"/>
          <p:nvPr/>
        </p:nvSpPr>
        <p:spPr>
          <a:xfrm>
            <a:off x="285720" y="6211669"/>
            <a:ext cx="8492005" cy="646331"/>
          </a:xfrm>
          <a:prstGeom prst="rect">
            <a:avLst/>
          </a:prstGeom>
          <a:noFill/>
        </p:spPr>
        <p:txBody>
          <a:bodyPr wrap="none" rtlCol="0">
            <a:spAutoFit/>
          </a:bodyPr>
          <a:lstStyle/>
          <a:p>
            <a:r>
              <a:rPr lang="fr-FR" b="1" dirty="0" smtClean="0"/>
              <a:t>Source : </a:t>
            </a:r>
            <a:r>
              <a:rPr lang="fr-FR" b="1" i="1" dirty="0" smtClean="0"/>
              <a:t>Chiffres clés des transports</a:t>
            </a:r>
            <a:r>
              <a:rPr lang="fr-FR" b="1" dirty="0" smtClean="0"/>
              <a:t>, édition 2024, Ministère de la transition écologique</a:t>
            </a:r>
          </a:p>
          <a:p>
            <a:r>
              <a:rPr lang="fr-FR" b="1" dirty="0" smtClean="0"/>
              <a:t>et de la cohésion des territoires, septembre 2024.</a:t>
            </a:r>
            <a:endParaRPr lang="fr-F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p:cNvSpPr>
          <p:nvPr>
            <p:ph type="title"/>
          </p:nvPr>
        </p:nvSpPr>
        <p:spPr/>
        <p:txBody>
          <a:bodyPr>
            <a:normAutofit fontScale="90000"/>
          </a:bodyPr>
          <a:lstStyle/>
          <a:p>
            <a:r>
              <a:rPr lang="fr-FR" sz="4000" smtClean="0"/>
              <a:t>Elaboration d'une politique de transports soutenables</a:t>
            </a:r>
          </a:p>
        </p:txBody>
      </p:sp>
      <p:sp>
        <p:nvSpPr>
          <p:cNvPr id="137218" name="Rectangle 3"/>
          <p:cNvSpPr>
            <a:spLocks noGrp="1"/>
          </p:cNvSpPr>
          <p:nvPr>
            <p:ph type="body" idx="1"/>
          </p:nvPr>
        </p:nvSpPr>
        <p:spPr/>
        <p:txBody>
          <a:bodyPr>
            <a:normAutofit lnSpcReduction="10000"/>
          </a:bodyPr>
          <a:lstStyle/>
          <a:p>
            <a:pPr>
              <a:lnSpc>
                <a:spcPct val="80000"/>
              </a:lnSpc>
            </a:pPr>
            <a:r>
              <a:rPr lang="fr-FR" sz="2400" dirty="0" smtClean="0"/>
              <a:t>Longue histoire de l'introduction de l'environnement dans les débats politiques et les institutions gouvernementales en France. </a:t>
            </a:r>
          </a:p>
          <a:p>
            <a:pPr>
              <a:lnSpc>
                <a:spcPct val="80000"/>
              </a:lnSpc>
            </a:pPr>
            <a:r>
              <a:rPr lang="fr-FR" sz="2400" dirty="0" err="1" smtClean="0"/>
              <a:t>Evolution</a:t>
            </a:r>
            <a:r>
              <a:rPr lang="fr-FR" sz="2400" dirty="0" smtClean="0"/>
              <a:t> parallèle au niveau européen, un lien fort entre politique commune et politique nationale. Dès 1992 (sommet de la Terre)</a:t>
            </a:r>
          </a:p>
          <a:p>
            <a:pPr lvl="1">
              <a:lnSpc>
                <a:spcPct val="80000"/>
              </a:lnSpc>
            </a:pPr>
            <a:r>
              <a:rPr lang="fr-FR" sz="2000" i="1" dirty="0" smtClean="0"/>
              <a:t>Livre vert relatif à l'impact des transports sur l'environnement</a:t>
            </a:r>
            <a:r>
              <a:rPr lang="fr-FR" sz="2000" dirty="0" smtClean="0"/>
              <a:t> : une stratégie pour un développement des transports respectueux de l'environnement, Commission européenne, </a:t>
            </a:r>
            <a:r>
              <a:rPr lang="fr-FR" sz="2000" b="1" dirty="0" smtClean="0"/>
              <a:t>1992</a:t>
            </a:r>
            <a:r>
              <a:rPr lang="fr-FR" sz="2000" dirty="0" smtClean="0"/>
              <a:t>.</a:t>
            </a:r>
          </a:p>
          <a:p>
            <a:pPr>
              <a:lnSpc>
                <a:spcPct val="80000"/>
              </a:lnSpc>
            </a:pPr>
            <a:r>
              <a:rPr lang="fr-FR" sz="2400" dirty="0" smtClean="0"/>
              <a:t>Lien majeur entre transport, énergie et industrie</a:t>
            </a:r>
          </a:p>
          <a:p>
            <a:pPr>
              <a:lnSpc>
                <a:spcPct val="80000"/>
              </a:lnSpc>
            </a:pPr>
            <a:r>
              <a:rPr lang="fr-FR" sz="2400" dirty="0" smtClean="0"/>
              <a:t>4 étapes récentes en France:</a:t>
            </a:r>
          </a:p>
          <a:p>
            <a:pPr lvl="1">
              <a:lnSpc>
                <a:spcPct val="80000"/>
              </a:lnSpc>
            </a:pPr>
            <a:r>
              <a:rPr lang="fr-FR" sz="2000" dirty="0" smtClean="0"/>
              <a:t>2005 : CGPC vision mondiale, géopolitique</a:t>
            </a:r>
          </a:p>
          <a:p>
            <a:pPr lvl="1">
              <a:lnSpc>
                <a:spcPct val="80000"/>
              </a:lnSpc>
            </a:pPr>
            <a:r>
              <a:rPr lang="fr-FR" sz="2000" dirty="0" smtClean="0"/>
              <a:t>2008 :  TRM France Stratégie (facteur 4 possible, pas d'électrification, pas de </a:t>
            </a:r>
            <a:r>
              <a:rPr lang="fr-FR" sz="2000" dirty="0" err="1" smtClean="0"/>
              <a:t>backcasting</a:t>
            </a:r>
            <a:r>
              <a:rPr lang="fr-FR" sz="2000" dirty="0" smtClean="0"/>
              <a:t>)</a:t>
            </a:r>
          </a:p>
          <a:p>
            <a:pPr lvl="1">
              <a:lnSpc>
                <a:spcPct val="80000"/>
              </a:lnSpc>
            </a:pPr>
            <a:r>
              <a:rPr lang="fr-FR" sz="2000" dirty="0" smtClean="0"/>
              <a:t>2022 : Mobilités 2040 – 2060, CGEDD + France Stratégie, sectoriel</a:t>
            </a:r>
          </a:p>
          <a:p>
            <a:pPr lvl="1">
              <a:lnSpc>
                <a:spcPct val="80000"/>
              </a:lnSpc>
            </a:pPr>
            <a:r>
              <a:rPr lang="fr-FR" sz="2000" dirty="0" smtClean="0"/>
              <a:t>SGPE : vision systémique, offre et demande, intersectoriel, bouclages</a:t>
            </a:r>
          </a:p>
        </p:txBody>
      </p:sp>
      <p:sp>
        <p:nvSpPr>
          <p:cNvPr id="4" name="Espace réservé du numéro de diapositive 3"/>
          <p:cNvSpPr>
            <a:spLocks noGrp="1"/>
          </p:cNvSpPr>
          <p:nvPr>
            <p:ph type="sldNum" sz="quarter" idx="12"/>
          </p:nvPr>
        </p:nvSpPr>
        <p:spPr/>
        <p:txBody>
          <a:bodyPr/>
          <a:lstStyle/>
          <a:p>
            <a:fld id="{B38B63A8-F15E-4507-BE66-FD57E343F396}" type="slidenum">
              <a:rPr lang="fr-FR" smtClean="0"/>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re 1"/>
          <p:cNvSpPr>
            <a:spLocks noGrp="1"/>
          </p:cNvSpPr>
          <p:nvPr>
            <p:ph type="title"/>
          </p:nvPr>
        </p:nvSpPr>
        <p:spPr/>
        <p:txBody>
          <a:bodyPr/>
          <a:lstStyle/>
          <a:p>
            <a:pPr eaLnBrk="1" hangingPunct="1"/>
            <a:r>
              <a:rPr lang="fr-FR" smtClean="0"/>
              <a:t>Projections prospectives 2060</a:t>
            </a:r>
          </a:p>
        </p:txBody>
      </p:sp>
      <p:sp>
        <p:nvSpPr>
          <p:cNvPr id="3" name="Espace réservé du numéro de diapositive 2"/>
          <p:cNvSpPr>
            <a:spLocks noGrp="1"/>
          </p:cNvSpPr>
          <p:nvPr>
            <p:ph type="sldNum" sz="quarter" idx="12"/>
          </p:nvPr>
        </p:nvSpPr>
        <p:spPr/>
        <p:txBody>
          <a:bodyPr/>
          <a:lstStyle/>
          <a:p>
            <a:pPr>
              <a:defRPr/>
            </a:pPr>
            <a:fld id="{2C514CC8-B18B-4374-A82D-193EF857CA00}" type="slidenum">
              <a:rPr lang="en-GB"/>
              <a:pPr>
                <a:defRPr/>
              </a:pPr>
              <a:t>22</a:t>
            </a:fld>
            <a:endParaRPr lang="en-GB"/>
          </a:p>
        </p:txBody>
      </p:sp>
      <p:pic>
        <p:nvPicPr>
          <p:cNvPr id="142339" name="Picture 2"/>
          <p:cNvPicPr>
            <a:picLocks noChangeAspect="1" noChangeArrowheads="1"/>
          </p:cNvPicPr>
          <p:nvPr/>
        </p:nvPicPr>
        <p:blipFill>
          <a:blip r:embed="rId2"/>
          <a:srcRect/>
          <a:stretch>
            <a:fillRect/>
          </a:stretch>
        </p:blipFill>
        <p:spPr bwMode="auto">
          <a:xfrm>
            <a:off x="477838" y="1071546"/>
            <a:ext cx="8666162" cy="2665412"/>
          </a:xfrm>
          <a:prstGeom prst="rect">
            <a:avLst/>
          </a:prstGeom>
          <a:noFill/>
          <a:ln w="9525">
            <a:noFill/>
            <a:miter lim="800000"/>
            <a:headEnd/>
            <a:tailEnd/>
          </a:ln>
        </p:spPr>
      </p:pic>
      <p:sp>
        <p:nvSpPr>
          <p:cNvPr id="142340" name="ZoneTexte 4"/>
          <p:cNvSpPr txBox="1">
            <a:spLocks noChangeArrowheads="1"/>
          </p:cNvSpPr>
          <p:nvPr/>
        </p:nvSpPr>
        <p:spPr bwMode="auto">
          <a:xfrm>
            <a:off x="0" y="3786190"/>
            <a:ext cx="8292142" cy="2585323"/>
          </a:xfrm>
          <a:prstGeom prst="rect">
            <a:avLst/>
          </a:prstGeom>
          <a:noFill/>
          <a:ln w="9525">
            <a:noFill/>
            <a:miter lim="800000"/>
            <a:headEnd/>
            <a:tailEnd/>
          </a:ln>
        </p:spPr>
        <p:txBody>
          <a:bodyPr wrap="none">
            <a:spAutoFit/>
          </a:bodyPr>
          <a:lstStyle/>
          <a:p>
            <a:r>
              <a:rPr lang="fr-FR" b="1" dirty="0" smtClean="0">
                <a:latin typeface="Calibri" pitchFamily="34" charset="0"/>
              </a:rPr>
              <a:t>Réflexion </a:t>
            </a:r>
            <a:r>
              <a:rPr lang="fr-FR" b="1" i="1" dirty="0" smtClean="0">
                <a:latin typeface="Calibri" pitchFamily="34" charset="0"/>
              </a:rPr>
              <a:t>« Prospective des mobilités 2040 – 2060 » </a:t>
            </a:r>
            <a:r>
              <a:rPr lang="fr-FR" b="1" dirty="0" smtClean="0">
                <a:latin typeface="Calibri" pitchFamily="34" charset="0"/>
              </a:rPr>
              <a:t>CGEDD + France Stratégie</a:t>
            </a:r>
          </a:p>
          <a:p>
            <a:endParaRPr lang="fr-FR" b="1" dirty="0" smtClean="0">
              <a:latin typeface="Calibri" pitchFamily="34" charset="0"/>
            </a:endParaRPr>
          </a:p>
          <a:p>
            <a:r>
              <a:rPr lang="fr-FR" b="1" dirty="0" smtClean="0">
                <a:latin typeface="Calibri" pitchFamily="34" charset="0"/>
              </a:rPr>
              <a:t>En </a:t>
            </a:r>
            <a:r>
              <a:rPr lang="fr-FR" b="1" u="sng" dirty="0" smtClean="0">
                <a:latin typeface="Calibri" pitchFamily="34" charset="0"/>
              </a:rPr>
              <a:t>tendance</a:t>
            </a:r>
            <a:r>
              <a:rPr lang="fr-FR" b="1" dirty="0" smtClean="0">
                <a:latin typeface="Calibri" pitchFamily="34" charset="0"/>
              </a:rPr>
              <a:t>, les émissions du fret augmenteraient de 50% de 2017 à 2060</a:t>
            </a:r>
          </a:p>
          <a:p>
            <a:r>
              <a:rPr lang="fr-FR" b="1" dirty="0" smtClean="0">
                <a:latin typeface="Calibri" pitchFamily="34" charset="0"/>
              </a:rPr>
              <a:t>Perspective inacceptable. </a:t>
            </a:r>
          </a:p>
          <a:p>
            <a:r>
              <a:rPr lang="fr-FR" b="1" dirty="0" smtClean="0">
                <a:latin typeface="Calibri" pitchFamily="34" charset="0"/>
              </a:rPr>
              <a:t>Scénarios plus ou moins volontaristes : la décarbonation est possible !</a:t>
            </a:r>
          </a:p>
          <a:p>
            <a:r>
              <a:rPr lang="fr-FR" b="1" dirty="0" smtClean="0">
                <a:latin typeface="Calibri" pitchFamily="34" charset="0"/>
              </a:rPr>
              <a:t>Divers </a:t>
            </a:r>
            <a:r>
              <a:rPr lang="fr-FR" b="1" dirty="0">
                <a:latin typeface="Calibri" pitchFamily="34" charset="0"/>
              </a:rPr>
              <a:t>moyens d’action existent, notamment un intense progrès technique de </a:t>
            </a:r>
            <a:r>
              <a:rPr lang="fr-FR" b="1" u="sng" dirty="0">
                <a:latin typeface="Calibri" pitchFamily="34" charset="0"/>
              </a:rPr>
              <a:t>sortie</a:t>
            </a:r>
          </a:p>
          <a:p>
            <a:r>
              <a:rPr lang="fr-FR" b="1" u="sng" dirty="0">
                <a:latin typeface="Calibri" pitchFamily="34" charset="0"/>
              </a:rPr>
              <a:t>des énergies thermiques</a:t>
            </a:r>
            <a:r>
              <a:rPr lang="fr-FR" b="1" dirty="0">
                <a:latin typeface="Calibri" pitchFamily="34" charset="0"/>
              </a:rPr>
              <a:t> (contrairement à l’exercice de 2008)</a:t>
            </a:r>
          </a:p>
          <a:p>
            <a:r>
              <a:rPr lang="fr-FR" b="1" dirty="0">
                <a:latin typeface="Calibri" pitchFamily="34" charset="0"/>
              </a:rPr>
              <a:t>Il faut jouer simultanément de </a:t>
            </a:r>
            <a:r>
              <a:rPr lang="fr-FR" b="1" u="sng" dirty="0">
                <a:latin typeface="Calibri" pitchFamily="34" charset="0"/>
              </a:rPr>
              <a:t>tous les leviers d’action </a:t>
            </a:r>
            <a:r>
              <a:rPr lang="fr-FR" b="1" dirty="0">
                <a:latin typeface="Calibri" pitchFamily="34" charset="0"/>
              </a:rPr>
              <a:t>(sobriété des comportements,</a:t>
            </a:r>
          </a:p>
          <a:p>
            <a:r>
              <a:rPr lang="fr-FR" b="1" dirty="0">
                <a:latin typeface="Calibri" pitchFamily="34" charset="0"/>
              </a:rPr>
              <a:t>organisation logistique et innovation technique</a:t>
            </a:r>
            <a:r>
              <a:rPr lang="fr-FR" b="1" dirty="0" smtClean="0">
                <a:latin typeface="Calibri" pitchFamily="34" charset="0"/>
              </a:rPr>
              <a:t>)</a:t>
            </a:r>
            <a:endParaRPr lang="fr-FR" b="1" dirty="0">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re 1"/>
          <p:cNvSpPr>
            <a:spLocks noGrp="1"/>
          </p:cNvSpPr>
          <p:nvPr>
            <p:ph type="title"/>
          </p:nvPr>
        </p:nvSpPr>
        <p:spPr/>
        <p:txBody>
          <a:bodyPr/>
          <a:lstStyle/>
          <a:p>
            <a:pPr eaLnBrk="1" hangingPunct="1"/>
            <a:r>
              <a:rPr lang="fr-FR" sz="3200" smtClean="0"/>
              <a:t>Marges de manœuvre pour la décarbonation</a:t>
            </a:r>
          </a:p>
        </p:txBody>
      </p:sp>
      <p:sp>
        <p:nvSpPr>
          <p:cNvPr id="3" name="Espace réservé du numéro de diapositive 2"/>
          <p:cNvSpPr>
            <a:spLocks noGrp="1"/>
          </p:cNvSpPr>
          <p:nvPr>
            <p:ph type="sldNum" sz="quarter" idx="12"/>
          </p:nvPr>
        </p:nvSpPr>
        <p:spPr/>
        <p:txBody>
          <a:bodyPr/>
          <a:lstStyle/>
          <a:p>
            <a:pPr>
              <a:defRPr/>
            </a:pPr>
            <a:fld id="{E957B83D-258A-4805-BB24-A42930DDFD75}" type="slidenum">
              <a:rPr lang="en-GB"/>
              <a:pPr>
                <a:defRPr/>
              </a:pPr>
              <a:t>23</a:t>
            </a:fld>
            <a:endParaRPr lang="en-GB"/>
          </a:p>
        </p:txBody>
      </p:sp>
      <p:pic>
        <p:nvPicPr>
          <p:cNvPr id="160770" name="Picture 2"/>
          <p:cNvPicPr>
            <a:picLocks noChangeAspect="1" noChangeArrowheads="1"/>
          </p:cNvPicPr>
          <p:nvPr/>
        </p:nvPicPr>
        <p:blipFill>
          <a:blip r:embed="rId2"/>
          <a:srcRect/>
          <a:stretch>
            <a:fillRect/>
          </a:stretch>
        </p:blipFill>
        <p:spPr bwMode="auto">
          <a:xfrm>
            <a:off x="1763713" y="1052513"/>
            <a:ext cx="5329237" cy="237966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433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pic>
        <p:nvPicPr>
          <p:cNvPr id="160773" name="Picture 5"/>
          <p:cNvPicPr>
            <a:picLocks noChangeAspect="1" noChangeArrowheads="1"/>
          </p:cNvPicPr>
          <p:nvPr/>
        </p:nvPicPr>
        <p:blipFill>
          <a:blip r:embed="rId3"/>
          <a:srcRect/>
          <a:stretch>
            <a:fillRect/>
          </a:stretch>
        </p:blipFill>
        <p:spPr bwMode="auto">
          <a:xfrm>
            <a:off x="1763713" y="3500438"/>
            <a:ext cx="5353050" cy="238125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43366" name="ZoneTexte 7"/>
          <p:cNvSpPr txBox="1">
            <a:spLocks noChangeArrowheads="1"/>
          </p:cNvSpPr>
          <p:nvPr/>
        </p:nvSpPr>
        <p:spPr bwMode="auto">
          <a:xfrm>
            <a:off x="179388" y="5934075"/>
            <a:ext cx="9074150" cy="923925"/>
          </a:xfrm>
          <a:prstGeom prst="rect">
            <a:avLst/>
          </a:prstGeom>
          <a:noFill/>
          <a:ln w="9525">
            <a:noFill/>
            <a:miter lim="800000"/>
            <a:headEnd/>
            <a:tailEnd/>
          </a:ln>
        </p:spPr>
        <p:txBody>
          <a:bodyPr wrap="none">
            <a:spAutoFit/>
          </a:bodyPr>
          <a:lstStyle/>
          <a:p>
            <a:r>
              <a:rPr lang="fr-FR" b="1">
                <a:latin typeface="Calibri" pitchFamily="34" charset="0"/>
              </a:rPr>
              <a:t>Les marges de manœuvre de la sobriété sont moindres pour les marchandises</a:t>
            </a:r>
          </a:p>
          <a:p>
            <a:r>
              <a:rPr lang="fr-FR" b="1">
                <a:latin typeface="Calibri" pitchFamily="34" charset="0"/>
              </a:rPr>
              <a:t>que pour les voyageurs (downsizing, covoiturage, TC, modes actifs)</a:t>
            </a:r>
          </a:p>
          <a:p>
            <a:r>
              <a:rPr lang="fr-FR" b="1">
                <a:latin typeface="Calibri" pitchFamily="34" charset="0"/>
              </a:rPr>
              <a:t>La décarbonation du TRM est engagée, plus facile pour les VUL que pour les PL les plus lourds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Cinq pistes de progrès </a:t>
            </a:r>
            <a:br>
              <a:rPr lang="fr-FR" dirty="0" smtClean="0"/>
            </a:br>
            <a:r>
              <a:rPr lang="fr-FR" dirty="0" smtClean="0"/>
              <a:t>pour décarboner les transports</a:t>
            </a:r>
            <a:endParaRPr lang="fr-FR" dirty="0"/>
          </a:p>
        </p:txBody>
      </p:sp>
      <p:sp>
        <p:nvSpPr>
          <p:cNvPr id="3" name="Espace réservé du contenu 2"/>
          <p:cNvSpPr>
            <a:spLocks noGrp="1"/>
          </p:cNvSpPr>
          <p:nvPr>
            <p:ph idx="1"/>
          </p:nvPr>
        </p:nvSpPr>
        <p:spPr>
          <a:xfrm>
            <a:off x="457200" y="1600200"/>
            <a:ext cx="8229600" cy="4900634"/>
          </a:xfrm>
        </p:spPr>
        <p:txBody>
          <a:bodyPr>
            <a:normAutofit fontScale="62500" lnSpcReduction="20000"/>
          </a:bodyPr>
          <a:lstStyle/>
          <a:p>
            <a:r>
              <a:rPr lang="fr-FR" dirty="0" smtClean="0"/>
              <a:t>Diminuer les transports comme tels (nombre de passagers, de tonnes de fret) : </a:t>
            </a:r>
            <a:r>
              <a:rPr lang="fr-FR" u="sng" dirty="0" smtClean="0"/>
              <a:t>mobilité</a:t>
            </a:r>
          </a:p>
          <a:p>
            <a:r>
              <a:rPr lang="fr-FR" dirty="0" smtClean="0"/>
              <a:t>Diminuer les distances (passagers-kilomètres, tonnes-kilomètres), géographie : </a:t>
            </a:r>
            <a:r>
              <a:rPr lang="fr-FR" u="sng" dirty="0" smtClean="0"/>
              <a:t>transport</a:t>
            </a:r>
          </a:p>
          <a:p>
            <a:r>
              <a:rPr lang="fr-FR" dirty="0" smtClean="0"/>
              <a:t>Augmenter la productivité des véhicules (taille [</a:t>
            </a:r>
            <a:r>
              <a:rPr lang="fr-FR" dirty="0" err="1" smtClean="0"/>
              <a:t>gigacamions</a:t>
            </a:r>
            <a:r>
              <a:rPr lang="fr-FR" dirty="0" smtClean="0"/>
              <a:t>], </a:t>
            </a:r>
            <a:r>
              <a:rPr lang="fr-FR" i="1" dirty="0" smtClean="0"/>
              <a:t>downsizing</a:t>
            </a:r>
            <a:r>
              <a:rPr lang="fr-FR" dirty="0" smtClean="0"/>
              <a:t> des automobiles, nombre de passagers [</a:t>
            </a:r>
            <a:r>
              <a:rPr lang="fr-FR" dirty="0" err="1" smtClean="0"/>
              <a:t>autosolisme</a:t>
            </a:r>
            <a:r>
              <a:rPr lang="fr-FR" dirty="0" smtClean="0"/>
              <a:t>], quantité de fret) : </a:t>
            </a:r>
            <a:r>
              <a:rPr lang="fr-FR" u="sng" dirty="0" smtClean="0"/>
              <a:t>trafic</a:t>
            </a:r>
          </a:p>
          <a:p>
            <a:r>
              <a:rPr lang="fr-FR" dirty="0" smtClean="0"/>
              <a:t>Améliorer l’efficacité énergétique des véhicules, transfert modal : </a:t>
            </a:r>
            <a:r>
              <a:rPr lang="fr-FR" u="sng" dirty="0" smtClean="0"/>
              <a:t>émissions</a:t>
            </a:r>
          </a:p>
          <a:p>
            <a:r>
              <a:rPr lang="fr-FR" dirty="0" smtClean="0"/>
              <a:t>Changer de source d’</a:t>
            </a:r>
            <a:r>
              <a:rPr lang="fr-FR" u="sng" dirty="0" smtClean="0"/>
              <a:t>énergie</a:t>
            </a:r>
            <a:r>
              <a:rPr lang="fr-FR" dirty="0" smtClean="0"/>
              <a:t>, décarbonée </a:t>
            </a:r>
          </a:p>
          <a:p>
            <a:pPr lvl="1"/>
            <a:r>
              <a:rPr lang="fr-FR" dirty="0" smtClean="0"/>
              <a:t>NB : encore une incertitude sur l’énergie des PL : gaz (transition), électricité, biocarburants, hydrogène, etc. ?</a:t>
            </a:r>
          </a:p>
          <a:p>
            <a:r>
              <a:rPr lang="fr-FR" dirty="0" smtClean="0"/>
              <a:t>Découplage ? Jouer simultanément sur tous ces paramètres, selon une vision cohérente </a:t>
            </a:r>
          </a:p>
          <a:p>
            <a:r>
              <a:rPr lang="fr-FR" dirty="0" smtClean="0"/>
              <a:t>Liens étroits entre transport, énergie et environnement et politiques correspondantes (nationales et européennes). Cf. travaux du SGPE en France (vision d’ensemble et « bouclée »)</a:t>
            </a:r>
          </a:p>
          <a:p>
            <a:endParaRPr lang="fr-FR" dirty="0"/>
          </a:p>
        </p:txBody>
      </p:sp>
      <p:sp>
        <p:nvSpPr>
          <p:cNvPr id="4" name="Espace réservé du numéro de diapositive 3"/>
          <p:cNvSpPr>
            <a:spLocks noGrp="1"/>
          </p:cNvSpPr>
          <p:nvPr>
            <p:ph type="sldNum" sz="quarter" idx="12"/>
          </p:nvPr>
        </p:nvSpPr>
        <p:spPr/>
        <p:txBody>
          <a:bodyPr/>
          <a:lstStyle/>
          <a:p>
            <a:fld id="{F2BE420E-E6C8-42BC-95C1-92D1A6FA9EF6}" type="slidenum">
              <a:rPr lang="fr-FR" smtClean="0"/>
              <a:pPr/>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Leviers d’action</a:t>
            </a:r>
            <a:endParaRPr lang="fr-FR" dirty="0"/>
          </a:p>
        </p:txBody>
      </p:sp>
      <p:sp>
        <p:nvSpPr>
          <p:cNvPr id="3" name="Espace réservé du contenu 2"/>
          <p:cNvSpPr>
            <a:spLocks noGrp="1"/>
          </p:cNvSpPr>
          <p:nvPr>
            <p:ph idx="1"/>
          </p:nvPr>
        </p:nvSpPr>
        <p:spPr>
          <a:xfrm>
            <a:off x="457200" y="1285860"/>
            <a:ext cx="8229600" cy="5357850"/>
          </a:xfrm>
        </p:spPr>
        <p:txBody>
          <a:bodyPr>
            <a:noAutofit/>
          </a:bodyPr>
          <a:lstStyle/>
          <a:p>
            <a:r>
              <a:rPr lang="fr-FR" sz="1800" dirty="0" smtClean="0"/>
              <a:t>Pas de solution miracle : cumuler des solutions partielles, portant sur une ou plusieurs des 5 pistes de progrès</a:t>
            </a:r>
          </a:p>
          <a:p>
            <a:r>
              <a:rPr lang="fr-FR" sz="1800" dirty="0" smtClean="0"/>
              <a:t>Leviers d’action:</a:t>
            </a:r>
          </a:p>
          <a:p>
            <a:pPr lvl="1"/>
            <a:r>
              <a:rPr lang="fr-FR" sz="1400" dirty="0" smtClean="0"/>
              <a:t>Réglementation technique : normes européennes sur les émissions de polluants et de CO² (Euro), </a:t>
            </a:r>
          </a:p>
          <a:p>
            <a:pPr lvl="1"/>
            <a:r>
              <a:rPr lang="fr-FR" sz="1400" dirty="0" smtClean="0"/>
              <a:t>Incitations économiques : bonus/malus, fiscalité sur les carburants (tarification du carbone), subvention à l’achat, etc.</a:t>
            </a:r>
          </a:p>
          <a:p>
            <a:pPr lvl="1"/>
            <a:r>
              <a:rPr lang="fr-FR" sz="1400" dirty="0" smtClean="0"/>
              <a:t>Politiques de transport et offres de transport alternatives au TRM, transfert modal</a:t>
            </a:r>
          </a:p>
          <a:p>
            <a:pPr lvl="1"/>
            <a:r>
              <a:rPr lang="fr-FR" sz="1400" dirty="0" smtClean="0"/>
              <a:t>Fourniture d’électricité décarbonée, bornes de recharge, autres carburants</a:t>
            </a:r>
          </a:p>
          <a:p>
            <a:pPr lvl="1"/>
            <a:r>
              <a:rPr lang="fr-FR" sz="1400" dirty="0" smtClean="0"/>
              <a:t>Évolution des modes de vie : e-commerce</a:t>
            </a:r>
          </a:p>
          <a:p>
            <a:pPr lvl="1"/>
            <a:r>
              <a:rPr lang="fr-FR" sz="1400" dirty="0" smtClean="0"/>
              <a:t>Urbanisme, aménagement du territoire, gestion urbaine : ZFE</a:t>
            </a:r>
          </a:p>
          <a:p>
            <a:r>
              <a:rPr lang="fr-FR" sz="1800" dirty="0" smtClean="0"/>
              <a:t>Marges de progrès dans les comportements plus grandes pour les voyageurs</a:t>
            </a:r>
          </a:p>
          <a:p>
            <a:r>
              <a:rPr lang="fr-FR" sz="1800" dirty="0" smtClean="0"/>
              <a:t>Ne pas opposer technologie et changement des comportements, « techno-</a:t>
            </a:r>
            <a:r>
              <a:rPr lang="fr-FR" sz="1800" dirty="0" err="1" smtClean="0"/>
              <a:t>solutionnisme</a:t>
            </a:r>
            <a:r>
              <a:rPr lang="fr-FR" sz="1800" dirty="0" smtClean="0"/>
              <a:t> » contre « sobriété » (exception française!). Exemple des TMS</a:t>
            </a:r>
          </a:p>
          <a:p>
            <a:r>
              <a:rPr lang="fr-FR" sz="1800" dirty="0" smtClean="0"/>
              <a:t>La décarbonation du transport est aussi une mutation industrielle majeure (automobile, énergie, infrastructures, métiers et emplois, etc.)</a:t>
            </a:r>
          </a:p>
        </p:txBody>
      </p:sp>
      <p:sp>
        <p:nvSpPr>
          <p:cNvPr id="4" name="Espace réservé du numéro de diapositive 3"/>
          <p:cNvSpPr>
            <a:spLocks noGrp="1"/>
          </p:cNvSpPr>
          <p:nvPr>
            <p:ph type="sldNum" sz="quarter" idx="12"/>
          </p:nvPr>
        </p:nvSpPr>
        <p:spPr/>
        <p:txBody>
          <a:bodyPr/>
          <a:lstStyle/>
          <a:p>
            <a:fld id="{F2BE420E-E6C8-42BC-95C1-92D1A6FA9EF6}" type="slidenum">
              <a:rPr lang="fr-FR" smtClean="0"/>
              <a:pPr/>
              <a:t>25</a:t>
            </a:fld>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4"/>
          <p:cNvSpPr>
            <a:spLocks noGrp="1"/>
          </p:cNvSpPr>
          <p:nvPr>
            <p:ph type="title"/>
          </p:nvPr>
        </p:nvSpPr>
        <p:spPr/>
        <p:txBody>
          <a:bodyPr>
            <a:normAutofit/>
          </a:bodyPr>
          <a:lstStyle/>
          <a:p>
            <a:pPr eaLnBrk="1" hangingPunct="1"/>
            <a:r>
              <a:rPr lang="fr-FR" sz="3600" dirty="0" smtClean="0"/>
              <a:t>Les chantiers de la planification écologique</a:t>
            </a:r>
          </a:p>
        </p:txBody>
      </p:sp>
      <p:pic>
        <p:nvPicPr>
          <p:cNvPr id="144386" name="Picture 5"/>
          <p:cNvPicPr>
            <a:picLocks noChangeAspect="1" noChangeArrowheads="1"/>
          </p:cNvPicPr>
          <p:nvPr/>
        </p:nvPicPr>
        <p:blipFill>
          <a:blip r:embed="rId2"/>
          <a:srcRect/>
          <a:stretch>
            <a:fillRect/>
          </a:stretch>
        </p:blipFill>
        <p:spPr bwMode="auto">
          <a:xfrm>
            <a:off x="468313" y="1268413"/>
            <a:ext cx="7704137" cy="4667250"/>
          </a:xfrm>
          <a:prstGeom prst="rect">
            <a:avLst/>
          </a:prstGeom>
          <a:noFill/>
          <a:ln w="9525">
            <a:solidFill>
              <a:schemeClr val="tx1"/>
            </a:solidFill>
            <a:miter lim="800000"/>
            <a:headEnd/>
            <a:tailEnd/>
          </a:ln>
        </p:spPr>
      </p:pic>
      <p:sp>
        <p:nvSpPr>
          <p:cNvPr id="144387" name="Text Box 6"/>
          <p:cNvSpPr txBox="1">
            <a:spLocks noChangeArrowheads="1"/>
          </p:cNvSpPr>
          <p:nvPr/>
        </p:nvSpPr>
        <p:spPr bwMode="auto">
          <a:xfrm>
            <a:off x="519113" y="5969000"/>
            <a:ext cx="7223388" cy="646331"/>
          </a:xfrm>
          <a:prstGeom prst="rect">
            <a:avLst/>
          </a:prstGeom>
          <a:noFill/>
          <a:ln w="9525">
            <a:noFill/>
            <a:miter lim="800000"/>
            <a:headEnd/>
            <a:tailEnd/>
          </a:ln>
        </p:spPr>
        <p:txBody>
          <a:bodyPr wrap="none">
            <a:spAutoFit/>
          </a:bodyPr>
          <a:lstStyle/>
          <a:p>
            <a:r>
              <a:rPr lang="fr-FR" b="1" dirty="0"/>
              <a:t>Globale, avec bouclages (électricité, biocarburants, métaux rares</a:t>
            </a:r>
          </a:p>
          <a:p>
            <a:r>
              <a:rPr lang="fr-FR" b="1" dirty="0"/>
              <a:t>Le transport est partagé entre "se déplacer" et "</a:t>
            </a:r>
            <a:r>
              <a:rPr lang="fr-FR" b="1" dirty="0" smtClean="0"/>
              <a:t>produire " , Source </a:t>
            </a:r>
            <a:r>
              <a:rPr lang="fr-FR" b="1" dirty="0"/>
              <a:t>: SGPE</a:t>
            </a:r>
          </a:p>
        </p:txBody>
      </p:sp>
      <p:sp>
        <p:nvSpPr>
          <p:cNvPr id="5" name="Espace réservé du numéro de diapositive 4"/>
          <p:cNvSpPr>
            <a:spLocks noGrp="1"/>
          </p:cNvSpPr>
          <p:nvPr>
            <p:ph type="sldNum" sz="quarter" idx="12"/>
          </p:nvPr>
        </p:nvSpPr>
        <p:spPr/>
        <p:txBody>
          <a:bodyPr/>
          <a:lstStyle/>
          <a:p>
            <a:fld id="{B38B63A8-F15E-4507-BE66-FD57E343F396}" type="slidenum">
              <a:rPr lang="fr-FR" smtClean="0"/>
              <a:pPr/>
              <a:t>26</a:t>
            </a:fld>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4"/>
          <p:cNvSpPr>
            <a:spLocks noGrp="1"/>
          </p:cNvSpPr>
          <p:nvPr>
            <p:ph type="title"/>
          </p:nvPr>
        </p:nvSpPr>
        <p:spPr/>
        <p:txBody>
          <a:bodyPr/>
          <a:lstStyle/>
          <a:p>
            <a:r>
              <a:rPr lang="fr-FR" smtClean="0"/>
              <a:t>Emissions nationales de GES 2021</a:t>
            </a:r>
          </a:p>
        </p:txBody>
      </p:sp>
      <p:sp>
        <p:nvSpPr>
          <p:cNvPr id="145411" name="Text Box 6"/>
          <p:cNvSpPr txBox="1">
            <a:spLocks noChangeArrowheads="1"/>
          </p:cNvSpPr>
          <p:nvPr/>
        </p:nvSpPr>
        <p:spPr bwMode="auto">
          <a:xfrm>
            <a:off x="447675" y="5537200"/>
            <a:ext cx="6991786" cy="923330"/>
          </a:xfrm>
          <a:prstGeom prst="rect">
            <a:avLst/>
          </a:prstGeom>
          <a:noFill/>
          <a:ln w="9525">
            <a:noFill/>
            <a:miter lim="800000"/>
            <a:headEnd/>
            <a:tailEnd/>
          </a:ln>
        </p:spPr>
        <p:txBody>
          <a:bodyPr wrap="none">
            <a:spAutoFit/>
          </a:bodyPr>
          <a:lstStyle/>
          <a:p>
            <a:r>
              <a:rPr lang="fr-FR" b="1" dirty="0"/>
              <a:t>Transport 30 %. VP 66 Mt, PL 31 Mt, VUL 19 mt, avion domestique 3 Mt</a:t>
            </a:r>
          </a:p>
          <a:p>
            <a:r>
              <a:rPr lang="fr-FR" b="1" dirty="0" smtClean="0"/>
              <a:t>NB : Maritime </a:t>
            </a:r>
            <a:r>
              <a:rPr lang="fr-FR" b="1" dirty="0"/>
              <a:t>et aérien </a:t>
            </a:r>
            <a:r>
              <a:rPr lang="fr-FR" b="1" u="sng" dirty="0"/>
              <a:t>international</a:t>
            </a:r>
            <a:r>
              <a:rPr lang="fr-FR" b="1" dirty="0"/>
              <a:t> 12 Mt</a:t>
            </a:r>
          </a:p>
          <a:p>
            <a:r>
              <a:rPr lang="fr-FR" b="1" dirty="0"/>
              <a:t>Fret : un tiers du transport, bientôt davantage</a:t>
            </a:r>
          </a:p>
        </p:txBody>
      </p:sp>
      <p:pic>
        <p:nvPicPr>
          <p:cNvPr id="39938" name="Picture 2"/>
          <p:cNvPicPr>
            <a:picLocks noChangeAspect="1" noChangeArrowheads="1"/>
          </p:cNvPicPr>
          <p:nvPr/>
        </p:nvPicPr>
        <p:blipFill>
          <a:blip r:embed="rId2"/>
          <a:srcRect/>
          <a:stretch>
            <a:fillRect/>
          </a:stretch>
        </p:blipFill>
        <p:spPr bwMode="auto">
          <a:xfrm>
            <a:off x="142844" y="1660732"/>
            <a:ext cx="8786874" cy="3654515"/>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6" name="Espace réservé du numéro de diapositive 5"/>
          <p:cNvSpPr>
            <a:spLocks noGrp="1"/>
          </p:cNvSpPr>
          <p:nvPr>
            <p:ph type="sldNum" sz="quarter" idx="12"/>
          </p:nvPr>
        </p:nvSpPr>
        <p:spPr/>
        <p:txBody>
          <a:bodyPr/>
          <a:lstStyle/>
          <a:p>
            <a:fld id="{B38B63A8-F15E-4507-BE66-FD57E343F396}" type="slidenum">
              <a:rPr lang="fr-FR" smtClean="0"/>
              <a:pPr/>
              <a:t>27</a:t>
            </a:fld>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Répartition de l’effort par secteur</a:t>
            </a:r>
            <a:endParaRPr lang="fr-FR" dirty="0"/>
          </a:p>
        </p:txBody>
      </p:sp>
      <p:pic>
        <p:nvPicPr>
          <p:cNvPr id="40962" name="Picture 2"/>
          <p:cNvPicPr>
            <a:picLocks noChangeAspect="1" noChangeArrowheads="1"/>
          </p:cNvPicPr>
          <p:nvPr/>
        </p:nvPicPr>
        <p:blipFill>
          <a:blip r:embed="rId2"/>
          <a:srcRect/>
          <a:stretch>
            <a:fillRect/>
          </a:stretch>
        </p:blipFill>
        <p:spPr bwMode="auto">
          <a:xfrm>
            <a:off x="242845" y="2087248"/>
            <a:ext cx="8686873" cy="3527295"/>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4" name="ZoneTexte 3"/>
          <p:cNvSpPr txBox="1"/>
          <p:nvPr/>
        </p:nvSpPr>
        <p:spPr>
          <a:xfrm>
            <a:off x="1000100" y="5929330"/>
            <a:ext cx="1474891" cy="369332"/>
          </a:xfrm>
          <a:prstGeom prst="rect">
            <a:avLst/>
          </a:prstGeom>
          <a:noFill/>
        </p:spPr>
        <p:txBody>
          <a:bodyPr wrap="none" rtlCol="0">
            <a:spAutoFit/>
          </a:bodyPr>
          <a:lstStyle/>
          <a:p>
            <a:r>
              <a:rPr lang="fr-FR" dirty="0" smtClean="0"/>
              <a:t>Source : SGPE</a:t>
            </a:r>
            <a:endParaRPr lang="fr-FR" dirty="0"/>
          </a:p>
        </p:txBody>
      </p:sp>
      <p:sp>
        <p:nvSpPr>
          <p:cNvPr id="5" name="Espace réservé du numéro de diapositive 4"/>
          <p:cNvSpPr>
            <a:spLocks noGrp="1"/>
          </p:cNvSpPr>
          <p:nvPr>
            <p:ph type="sldNum" sz="quarter" idx="12"/>
          </p:nvPr>
        </p:nvSpPr>
        <p:spPr/>
        <p:txBody>
          <a:bodyPr/>
          <a:lstStyle/>
          <a:p>
            <a:fld id="{B38B63A8-F15E-4507-BE66-FD57E343F396}" type="slidenum">
              <a:rPr lang="fr-FR" smtClean="0"/>
              <a:pPr/>
              <a:t>28</a:t>
            </a:fld>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4"/>
          <p:cNvSpPr>
            <a:spLocks noGrp="1"/>
          </p:cNvSpPr>
          <p:nvPr>
            <p:ph type="title"/>
          </p:nvPr>
        </p:nvSpPr>
        <p:spPr/>
        <p:txBody>
          <a:bodyPr/>
          <a:lstStyle/>
          <a:p>
            <a:r>
              <a:rPr lang="fr-FR" sz="4000" smtClean="0"/>
              <a:t>Plan d'action pour les objectifs 2030</a:t>
            </a:r>
          </a:p>
        </p:txBody>
      </p:sp>
      <p:pic>
        <p:nvPicPr>
          <p:cNvPr id="146434" name="Picture 5"/>
          <p:cNvPicPr>
            <a:picLocks noChangeAspect="1" noChangeArrowheads="1"/>
          </p:cNvPicPr>
          <p:nvPr/>
        </p:nvPicPr>
        <p:blipFill>
          <a:blip r:embed="rId3"/>
          <a:srcRect/>
          <a:stretch>
            <a:fillRect/>
          </a:stretch>
        </p:blipFill>
        <p:spPr bwMode="auto">
          <a:xfrm>
            <a:off x="109537" y="1142984"/>
            <a:ext cx="9034463" cy="3557588"/>
          </a:xfrm>
          <a:prstGeom prst="rect">
            <a:avLst/>
          </a:prstGeom>
          <a:noFill/>
          <a:ln w="9525">
            <a:solidFill>
              <a:schemeClr val="tx1"/>
            </a:solidFill>
            <a:miter lim="800000"/>
            <a:headEnd/>
            <a:tailEnd/>
          </a:ln>
        </p:spPr>
      </p:pic>
      <p:sp>
        <p:nvSpPr>
          <p:cNvPr id="146435" name="Text Box 6"/>
          <p:cNvSpPr txBox="1">
            <a:spLocks noChangeArrowheads="1"/>
          </p:cNvSpPr>
          <p:nvPr/>
        </p:nvSpPr>
        <p:spPr bwMode="auto">
          <a:xfrm>
            <a:off x="142844" y="4714884"/>
            <a:ext cx="6489918" cy="646331"/>
          </a:xfrm>
          <a:prstGeom prst="rect">
            <a:avLst/>
          </a:prstGeom>
          <a:noFill/>
          <a:ln w="9525">
            <a:noFill/>
            <a:miter lim="800000"/>
            <a:headEnd/>
            <a:tailEnd/>
          </a:ln>
        </p:spPr>
        <p:txBody>
          <a:bodyPr wrap="none">
            <a:spAutoFit/>
          </a:bodyPr>
          <a:lstStyle/>
          <a:p>
            <a:r>
              <a:rPr lang="fr-FR" b="1" dirty="0"/>
              <a:t>Fret : relève de "mieux </a:t>
            </a:r>
            <a:r>
              <a:rPr lang="fr-FR" b="1" dirty="0" smtClean="0"/>
              <a:t>produire"  et non du « mieux se déplacer »</a:t>
            </a:r>
          </a:p>
          <a:p>
            <a:r>
              <a:rPr lang="fr-FR" b="1" dirty="0" smtClean="0"/>
              <a:t>5 objectifs pour les transports</a:t>
            </a:r>
            <a:endParaRPr lang="fr-FR" b="1" dirty="0"/>
          </a:p>
        </p:txBody>
      </p:sp>
      <p:pic>
        <p:nvPicPr>
          <p:cNvPr id="41986" name="Picture 2"/>
          <p:cNvPicPr>
            <a:picLocks noChangeAspect="1" noChangeArrowheads="1"/>
          </p:cNvPicPr>
          <p:nvPr/>
        </p:nvPicPr>
        <p:blipFill>
          <a:blip r:embed="rId4"/>
          <a:srcRect/>
          <a:stretch>
            <a:fillRect/>
          </a:stretch>
        </p:blipFill>
        <p:spPr bwMode="auto">
          <a:xfrm>
            <a:off x="3428960" y="5072074"/>
            <a:ext cx="5715040" cy="1583596"/>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B38B63A8-F15E-4507-BE66-FD57E343F396}"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a:t>1. </a:t>
            </a:r>
            <a:r>
              <a:rPr lang="fr-FR" dirty="0" smtClean="0"/>
              <a:t>Définitions de la </a:t>
            </a:r>
            <a:r>
              <a:rPr lang="fr-FR" dirty="0"/>
              <a:t>logistique </a:t>
            </a:r>
            <a:r>
              <a:rPr lang="fr-FR" dirty="0" smtClean="0"/>
              <a:t/>
            </a:r>
            <a:br>
              <a:rPr lang="fr-FR" dirty="0" smtClean="0"/>
            </a:br>
            <a:r>
              <a:rPr lang="fr-FR" dirty="0" smtClean="0"/>
              <a:t/>
            </a:r>
            <a:br>
              <a:rPr lang="fr-FR" dirty="0" smtClean="0"/>
            </a:br>
            <a:endParaRPr lang="fr-FR" dirty="0"/>
          </a:p>
        </p:txBody>
      </p:sp>
      <p:sp>
        <p:nvSpPr>
          <p:cNvPr id="5" name="Espace réservé du texte 4"/>
          <p:cNvSpPr>
            <a:spLocks noGrp="1"/>
          </p:cNvSpPr>
          <p:nvPr>
            <p:ph type="body" idx="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8B63A8-F15E-4507-BE66-FD57E343F396}" type="slidenum">
              <a:rPr lang="fr-FR" smtClean="0"/>
              <a:pPr/>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4"/>
          <p:cNvSpPr>
            <a:spLocks noGrp="1"/>
          </p:cNvSpPr>
          <p:nvPr>
            <p:ph type="title"/>
          </p:nvPr>
        </p:nvSpPr>
        <p:spPr/>
        <p:txBody>
          <a:bodyPr>
            <a:normAutofit fontScale="90000"/>
          </a:bodyPr>
          <a:lstStyle/>
          <a:p>
            <a:r>
              <a:rPr lang="fr-FR" sz="4000" smtClean="0"/>
              <a:t>Transport terrestre de marchandises: baisse des émissions de GES</a:t>
            </a:r>
          </a:p>
        </p:txBody>
      </p:sp>
      <p:pic>
        <p:nvPicPr>
          <p:cNvPr id="147458" name="Picture 5"/>
          <p:cNvPicPr>
            <a:picLocks noChangeAspect="1" noChangeArrowheads="1"/>
          </p:cNvPicPr>
          <p:nvPr/>
        </p:nvPicPr>
        <p:blipFill>
          <a:blip r:embed="rId2"/>
          <a:srcRect/>
          <a:stretch>
            <a:fillRect/>
          </a:stretch>
        </p:blipFill>
        <p:spPr bwMode="auto">
          <a:xfrm>
            <a:off x="53975" y="1627188"/>
            <a:ext cx="9034463" cy="3613150"/>
          </a:xfrm>
          <a:prstGeom prst="rect">
            <a:avLst/>
          </a:prstGeom>
          <a:noFill/>
          <a:ln w="9525">
            <a:solidFill>
              <a:schemeClr val="tx1"/>
            </a:solidFill>
            <a:miter lim="800000"/>
            <a:headEnd/>
            <a:tailEnd/>
          </a:ln>
        </p:spPr>
      </p:pic>
      <p:sp>
        <p:nvSpPr>
          <p:cNvPr id="147459" name="Text Box 6"/>
          <p:cNvSpPr txBox="1">
            <a:spLocks noChangeArrowheads="1"/>
          </p:cNvSpPr>
          <p:nvPr/>
        </p:nvSpPr>
        <p:spPr bwMode="auto">
          <a:xfrm>
            <a:off x="165100" y="5373688"/>
            <a:ext cx="8750300" cy="1190625"/>
          </a:xfrm>
          <a:prstGeom prst="rect">
            <a:avLst/>
          </a:prstGeom>
          <a:noFill/>
          <a:ln w="9525">
            <a:noFill/>
            <a:miter lim="800000"/>
            <a:headEnd/>
            <a:tailEnd/>
          </a:ln>
        </p:spPr>
        <p:txBody>
          <a:bodyPr wrap="none">
            <a:spAutoFit/>
          </a:bodyPr>
          <a:lstStyle/>
          <a:p>
            <a:r>
              <a:rPr lang="fr-FR" b="1"/>
              <a:t>Technologie + organisation &amp; sobriété</a:t>
            </a:r>
          </a:p>
          <a:p>
            <a:r>
              <a:rPr lang="fr-FR" b="1"/>
              <a:t>Organisation &amp; sobriété : - 3 + -4 + -7 = - 14 (mais fort investissement sur le fer)</a:t>
            </a:r>
          </a:p>
          <a:p>
            <a:r>
              <a:rPr lang="fr-FR" b="1"/>
              <a:t>Technologie : -6 + - 5 + -3 = - 14</a:t>
            </a:r>
          </a:p>
          <a:p>
            <a:r>
              <a:rPr lang="fr-FR" b="1"/>
              <a:t>Mesures : certaines engagées, d'autres à décider…</a:t>
            </a:r>
          </a:p>
        </p:txBody>
      </p:sp>
      <p:sp>
        <p:nvSpPr>
          <p:cNvPr id="5" name="Espace réservé du numéro de diapositive 4"/>
          <p:cNvSpPr>
            <a:spLocks noGrp="1"/>
          </p:cNvSpPr>
          <p:nvPr>
            <p:ph type="sldNum" sz="quarter" idx="12"/>
          </p:nvPr>
        </p:nvSpPr>
        <p:spPr/>
        <p:txBody>
          <a:bodyPr/>
          <a:lstStyle/>
          <a:p>
            <a:fld id="{B38B63A8-F15E-4507-BE66-FD57E343F396}" type="slidenum">
              <a:rPr lang="fr-FR" smtClean="0"/>
              <a:pPr/>
              <a:t>30</a:t>
            </a:fld>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4"/>
          <p:cNvSpPr>
            <a:spLocks noGrp="1"/>
          </p:cNvSpPr>
          <p:nvPr>
            <p:ph type="title"/>
          </p:nvPr>
        </p:nvSpPr>
        <p:spPr/>
        <p:txBody>
          <a:bodyPr>
            <a:normAutofit fontScale="90000"/>
          </a:bodyPr>
          <a:lstStyle/>
          <a:p>
            <a:r>
              <a:rPr lang="fr-FR" sz="4000" dirty="0" smtClean="0"/>
              <a:t>Réduire le </a:t>
            </a:r>
            <a:r>
              <a:rPr lang="fr-FR" sz="4000" u="sng" dirty="0" smtClean="0"/>
              <a:t>trafic routier</a:t>
            </a:r>
            <a:r>
              <a:rPr lang="fr-FR" sz="4000" dirty="0" smtClean="0"/>
              <a:t> de marchandises : sobriété et report modal</a:t>
            </a:r>
          </a:p>
        </p:txBody>
      </p:sp>
      <p:sp>
        <p:nvSpPr>
          <p:cNvPr id="148482" name="Text Box 6"/>
          <p:cNvSpPr txBox="1">
            <a:spLocks noChangeArrowheads="1"/>
          </p:cNvSpPr>
          <p:nvPr/>
        </p:nvSpPr>
        <p:spPr bwMode="auto">
          <a:xfrm>
            <a:off x="879475" y="5392738"/>
            <a:ext cx="5784850" cy="915987"/>
          </a:xfrm>
          <a:prstGeom prst="rect">
            <a:avLst/>
          </a:prstGeom>
          <a:noFill/>
          <a:ln w="9525">
            <a:noFill/>
            <a:miter lim="800000"/>
            <a:headEnd/>
            <a:tailEnd/>
          </a:ln>
        </p:spPr>
        <p:txBody>
          <a:bodyPr wrap="none">
            <a:spAutoFit/>
          </a:bodyPr>
          <a:lstStyle/>
          <a:p>
            <a:r>
              <a:rPr lang="fr-FR" b="1"/>
              <a:t>Certaines hypothèses peuvent sembler optimistes !</a:t>
            </a:r>
          </a:p>
          <a:p>
            <a:r>
              <a:rPr lang="fr-FR" b="1"/>
              <a:t>Les réductions portent surtout sur les PL</a:t>
            </a:r>
          </a:p>
          <a:p>
            <a:r>
              <a:rPr lang="fr-FR" b="1"/>
              <a:t>Mais les VUL seront plus facilement décarbonés</a:t>
            </a:r>
          </a:p>
        </p:txBody>
      </p:sp>
      <p:pic>
        <p:nvPicPr>
          <p:cNvPr id="148483" name="Picture 7"/>
          <p:cNvPicPr>
            <a:picLocks noChangeAspect="1" noChangeArrowheads="1"/>
          </p:cNvPicPr>
          <p:nvPr/>
        </p:nvPicPr>
        <p:blipFill>
          <a:blip r:embed="rId2"/>
          <a:srcRect/>
          <a:stretch>
            <a:fillRect/>
          </a:stretch>
        </p:blipFill>
        <p:spPr bwMode="auto">
          <a:xfrm>
            <a:off x="0" y="1579563"/>
            <a:ext cx="9144000" cy="3706812"/>
          </a:xfrm>
          <a:prstGeom prst="rect">
            <a:avLst/>
          </a:prstGeom>
          <a:noFill/>
          <a:ln w="9525">
            <a:solidFill>
              <a:schemeClr val="tx1"/>
            </a:solidFill>
            <a:miter lim="800000"/>
            <a:headEnd/>
            <a:tailEnd/>
          </a:ln>
        </p:spPr>
      </p:pic>
      <p:sp>
        <p:nvSpPr>
          <p:cNvPr id="5" name="Espace réservé du numéro de diapositive 4"/>
          <p:cNvSpPr>
            <a:spLocks noGrp="1"/>
          </p:cNvSpPr>
          <p:nvPr>
            <p:ph type="sldNum" sz="quarter" idx="12"/>
          </p:nvPr>
        </p:nvSpPr>
        <p:spPr/>
        <p:txBody>
          <a:bodyPr/>
          <a:lstStyle/>
          <a:p>
            <a:fld id="{B38B63A8-F15E-4507-BE66-FD57E343F396}" type="slidenum">
              <a:rPr lang="fr-FR" smtClean="0"/>
              <a:pPr/>
              <a:t>31</a:t>
            </a:fld>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3600" dirty="0" smtClean="0"/>
              <a:t>Trajectoire de décarbonation du transport terrestre de marchandises (28Mt CO2e)</a:t>
            </a:r>
            <a:endParaRPr lang="fr-FR" sz="3600" dirty="0"/>
          </a:p>
        </p:txBody>
      </p:sp>
      <p:pic>
        <p:nvPicPr>
          <p:cNvPr id="43010" name="Picture 2"/>
          <p:cNvPicPr>
            <a:picLocks noChangeAspect="1" noChangeArrowheads="1"/>
          </p:cNvPicPr>
          <p:nvPr/>
        </p:nvPicPr>
        <p:blipFill>
          <a:blip r:embed="rId2"/>
          <a:srcRect/>
          <a:stretch>
            <a:fillRect/>
          </a:stretch>
        </p:blipFill>
        <p:spPr bwMode="auto">
          <a:xfrm>
            <a:off x="142844" y="1659519"/>
            <a:ext cx="8786874" cy="3411106"/>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6" name="ZoneTexte 5"/>
          <p:cNvSpPr txBox="1"/>
          <p:nvPr/>
        </p:nvSpPr>
        <p:spPr>
          <a:xfrm>
            <a:off x="1000100" y="5572140"/>
            <a:ext cx="6655796" cy="369332"/>
          </a:xfrm>
          <a:prstGeom prst="rect">
            <a:avLst/>
          </a:prstGeom>
          <a:noFill/>
        </p:spPr>
        <p:txBody>
          <a:bodyPr wrap="none" rtlCol="0">
            <a:spAutoFit/>
          </a:bodyPr>
          <a:lstStyle/>
          <a:p>
            <a:r>
              <a:rPr lang="fr-FR" b="1" dirty="0" smtClean="0"/>
              <a:t>On sollicite simultanément les cinq moyens de réduire les émissions</a:t>
            </a:r>
            <a:endParaRPr lang="fr-FR" b="1" dirty="0"/>
          </a:p>
        </p:txBody>
      </p:sp>
      <p:sp>
        <p:nvSpPr>
          <p:cNvPr id="7" name="Espace réservé du numéro de diapositive 6"/>
          <p:cNvSpPr>
            <a:spLocks noGrp="1"/>
          </p:cNvSpPr>
          <p:nvPr>
            <p:ph type="sldNum" sz="quarter" idx="12"/>
          </p:nvPr>
        </p:nvSpPr>
        <p:spPr/>
        <p:txBody>
          <a:bodyPr/>
          <a:lstStyle/>
          <a:p>
            <a:fld id="{B38B63A8-F15E-4507-BE66-FD57E343F396}" type="slidenum">
              <a:rPr lang="fr-FR" smtClean="0"/>
              <a:pPr/>
              <a:t>32</a:t>
            </a:fld>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Mise en œuvre de la planification écologique</a:t>
            </a:r>
            <a:endParaRPr lang="fr-FR" sz="3200" dirty="0"/>
          </a:p>
        </p:txBody>
      </p:sp>
      <p:sp>
        <p:nvSpPr>
          <p:cNvPr id="4" name="Espace réservé du contenu 3"/>
          <p:cNvSpPr>
            <a:spLocks noGrp="1"/>
          </p:cNvSpPr>
          <p:nvPr>
            <p:ph sz="half" idx="1"/>
          </p:nvPr>
        </p:nvSpPr>
        <p:spPr>
          <a:xfrm>
            <a:off x="285720" y="1071546"/>
            <a:ext cx="7786742" cy="4597401"/>
          </a:xfrm>
        </p:spPr>
        <p:txBody>
          <a:bodyPr/>
          <a:lstStyle/>
          <a:p>
            <a:r>
              <a:rPr lang="fr-FR" u="sng" dirty="0" smtClean="0"/>
              <a:t>Territorialisation</a:t>
            </a:r>
            <a:r>
              <a:rPr lang="fr-FR" dirty="0" smtClean="0"/>
              <a:t>. </a:t>
            </a:r>
          </a:p>
          <a:p>
            <a:pPr lvl="1"/>
            <a:r>
              <a:rPr lang="fr-FR" dirty="0" smtClean="0"/>
              <a:t>Différencier les scénarios selon les territoires. Conférences des parties (COP) : où en sommes-nous ?</a:t>
            </a:r>
          </a:p>
        </p:txBody>
      </p:sp>
      <p:sp>
        <p:nvSpPr>
          <p:cNvPr id="3" name="Espace réservé du numéro de diapositive 2"/>
          <p:cNvSpPr>
            <a:spLocks noGrp="1"/>
          </p:cNvSpPr>
          <p:nvPr>
            <p:ph type="sldNum" sz="quarter" idx="12"/>
          </p:nvPr>
        </p:nvSpPr>
        <p:spPr/>
        <p:txBody>
          <a:bodyPr/>
          <a:lstStyle/>
          <a:p>
            <a:fld id="{B38B63A8-F15E-4507-BE66-FD57E343F396}" type="slidenum">
              <a:rPr lang="fr-FR" smtClean="0"/>
              <a:pPr/>
              <a:t>33</a:t>
            </a:fld>
            <a:endParaRPr lang="fr-FR"/>
          </a:p>
        </p:txBody>
      </p:sp>
      <p:pic>
        <p:nvPicPr>
          <p:cNvPr id="39941" name="Picture 5"/>
          <p:cNvPicPr>
            <a:picLocks noGrp="1" noChangeAspect="1" noChangeArrowheads="1"/>
          </p:cNvPicPr>
          <p:nvPr>
            <p:ph sz="half" idx="2"/>
          </p:nvPr>
        </p:nvPicPr>
        <p:blipFill>
          <a:blip r:embed="rId2"/>
          <a:srcRect/>
          <a:stretch>
            <a:fillRect/>
          </a:stretch>
        </p:blipFill>
        <p:spPr bwMode="auto">
          <a:xfrm>
            <a:off x="571472" y="2928934"/>
            <a:ext cx="7849803" cy="3430447"/>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Autofit/>
          </a:bodyPr>
          <a:lstStyle/>
          <a:p>
            <a:r>
              <a:rPr lang="fr-FR" sz="3600" dirty="0" smtClean="0"/>
              <a:t>Interventions sur les 50 sites industriels </a:t>
            </a:r>
            <a:br>
              <a:rPr lang="fr-FR" sz="3600" dirty="0" smtClean="0"/>
            </a:br>
            <a:r>
              <a:rPr lang="fr-FR" sz="3600" dirty="0" smtClean="0"/>
              <a:t>les plus émetteurs de GES</a:t>
            </a:r>
            <a:br>
              <a:rPr lang="fr-FR" sz="3600" dirty="0" smtClean="0"/>
            </a:br>
            <a:endParaRPr lang="fr-FR" sz="3600" dirty="0"/>
          </a:p>
        </p:txBody>
      </p:sp>
      <p:sp>
        <p:nvSpPr>
          <p:cNvPr id="5" name="Espace réservé du numéro de diapositive 4"/>
          <p:cNvSpPr>
            <a:spLocks noGrp="1"/>
          </p:cNvSpPr>
          <p:nvPr>
            <p:ph type="sldNum" sz="quarter" idx="12"/>
          </p:nvPr>
        </p:nvSpPr>
        <p:spPr/>
        <p:txBody>
          <a:bodyPr/>
          <a:lstStyle/>
          <a:p>
            <a:fld id="{B38B63A8-F15E-4507-BE66-FD57E343F396}" type="slidenum">
              <a:rPr lang="fr-FR" smtClean="0"/>
              <a:pPr/>
              <a:t>34</a:t>
            </a:fld>
            <a:endParaRPr lang="fr-FR"/>
          </a:p>
        </p:txBody>
      </p:sp>
      <p:pic>
        <p:nvPicPr>
          <p:cNvPr id="40962" name="Picture 2"/>
          <p:cNvPicPr>
            <a:picLocks noChangeAspect="1" noChangeArrowheads="1"/>
          </p:cNvPicPr>
          <p:nvPr/>
        </p:nvPicPr>
        <p:blipFill>
          <a:blip r:embed="rId2"/>
          <a:srcRect/>
          <a:stretch>
            <a:fillRect/>
          </a:stretch>
        </p:blipFill>
        <p:spPr bwMode="auto">
          <a:xfrm>
            <a:off x="2786050" y="1072680"/>
            <a:ext cx="5915036" cy="5785320"/>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8" name="ZoneTexte 7"/>
          <p:cNvSpPr txBox="1"/>
          <p:nvPr/>
        </p:nvSpPr>
        <p:spPr>
          <a:xfrm>
            <a:off x="142844" y="2214554"/>
            <a:ext cx="3354316" cy="1754326"/>
          </a:xfrm>
          <a:prstGeom prst="rect">
            <a:avLst/>
          </a:prstGeom>
          <a:noFill/>
        </p:spPr>
        <p:txBody>
          <a:bodyPr wrap="none" rtlCol="0">
            <a:spAutoFit/>
          </a:bodyPr>
          <a:lstStyle/>
          <a:p>
            <a:r>
              <a:rPr lang="fr-FR" b="1" dirty="0" smtClean="0"/>
              <a:t>Contrats de transition écologique</a:t>
            </a:r>
          </a:p>
          <a:p>
            <a:r>
              <a:rPr lang="fr-FR" b="1" dirty="0" smtClean="0"/>
              <a:t>de l’industrie</a:t>
            </a:r>
          </a:p>
          <a:p>
            <a:r>
              <a:rPr lang="fr-FR" b="1" dirty="0" smtClean="0"/>
              <a:t>Ne touchent pas directement</a:t>
            </a:r>
          </a:p>
          <a:p>
            <a:r>
              <a:rPr lang="fr-FR" b="1" dirty="0" smtClean="0"/>
              <a:t>la logistique, mais les matériaux</a:t>
            </a:r>
          </a:p>
          <a:p>
            <a:r>
              <a:rPr lang="fr-FR" b="1" dirty="0" smtClean="0"/>
              <a:t>et l’énergie, et localisés sur des </a:t>
            </a:r>
          </a:p>
          <a:p>
            <a:r>
              <a:rPr lang="fr-FR" b="1" dirty="0" smtClean="0"/>
              <a:t>sites logistiques majeurs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5. Perspectives</a:t>
            </a:r>
            <a:endParaRPr lang="fr-FR" dirty="0"/>
          </a:p>
        </p:txBody>
      </p:sp>
      <p:sp>
        <p:nvSpPr>
          <p:cNvPr id="5" name="Espace réservé du texte 4"/>
          <p:cNvSpPr>
            <a:spLocks noGrp="1"/>
          </p:cNvSpPr>
          <p:nvPr>
            <p:ph type="body" idx="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8B63A8-F15E-4507-BE66-FD57E343F396}" type="slidenum">
              <a:rPr lang="fr-FR" smtClean="0"/>
              <a:pPr/>
              <a:t>35</a:t>
            </a:fld>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re 1"/>
          <p:cNvSpPr>
            <a:spLocks noGrp="1"/>
          </p:cNvSpPr>
          <p:nvPr>
            <p:ph type="title"/>
          </p:nvPr>
        </p:nvSpPr>
        <p:spPr/>
        <p:txBody>
          <a:bodyPr>
            <a:normAutofit/>
          </a:bodyPr>
          <a:lstStyle/>
          <a:p>
            <a:pPr eaLnBrk="1" hangingPunct="1"/>
            <a:r>
              <a:rPr lang="fr-FR" sz="3600" dirty="0" smtClean="0"/>
              <a:t>Réussir la décarbonation de la logistique</a:t>
            </a:r>
          </a:p>
        </p:txBody>
      </p:sp>
      <p:sp>
        <p:nvSpPr>
          <p:cNvPr id="151554" name="Espace réservé du contenu 3"/>
          <p:cNvSpPr>
            <a:spLocks noGrp="1"/>
          </p:cNvSpPr>
          <p:nvPr>
            <p:ph idx="1"/>
          </p:nvPr>
        </p:nvSpPr>
        <p:spPr>
          <a:xfrm>
            <a:off x="395288" y="1196975"/>
            <a:ext cx="8229600" cy="5111750"/>
          </a:xfrm>
        </p:spPr>
        <p:txBody>
          <a:bodyPr>
            <a:normAutofit lnSpcReduction="10000"/>
          </a:bodyPr>
          <a:lstStyle/>
          <a:p>
            <a:pPr eaLnBrk="1" hangingPunct="1">
              <a:lnSpc>
                <a:spcPct val="80000"/>
              </a:lnSpc>
            </a:pPr>
            <a:r>
              <a:rPr lang="fr-FR" sz="2300" dirty="0" smtClean="0"/>
              <a:t>La décarbonation du fret et de la logistique, </a:t>
            </a:r>
          </a:p>
          <a:p>
            <a:pPr lvl="1" eaLnBrk="1" hangingPunct="1">
              <a:lnSpc>
                <a:spcPct val="80000"/>
              </a:lnSpc>
            </a:pPr>
            <a:r>
              <a:rPr lang="fr-FR" sz="2000" dirty="0" smtClean="0"/>
              <a:t>plus facile pour les VUL que les PL, progrès et incertitudes techniques, lien crucial entre transport et énergie</a:t>
            </a:r>
          </a:p>
          <a:p>
            <a:pPr lvl="1" eaLnBrk="1" hangingPunct="1">
              <a:lnSpc>
                <a:spcPct val="80000"/>
              </a:lnSpc>
            </a:pPr>
            <a:r>
              <a:rPr lang="fr-FR" sz="2000" dirty="0" smtClean="0"/>
              <a:t>ne pas négliger la logistique statique</a:t>
            </a:r>
          </a:p>
          <a:p>
            <a:pPr lvl="1" eaLnBrk="1" hangingPunct="1">
              <a:lnSpc>
                <a:spcPct val="80000"/>
              </a:lnSpc>
            </a:pPr>
            <a:r>
              <a:rPr lang="fr-FR" sz="2000" dirty="0" smtClean="0"/>
              <a:t>et les autres externalités (bruit, pollution, congestion…)</a:t>
            </a:r>
          </a:p>
          <a:p>
            <a:pPr eaLnBrk="1" hangingPunct="1">
              <a:lnSpc>
                <a:spcPct val="80000"/>
              </a:lnSpc>
            </a:pPr>
            <a:r>
              <a:rPr lang="fr-FR" sz="2300" dirty="0" smtClean="0"/>
              <a:t>Rôle considérable des autorités publiques à tous les échelons territoriaux et institutionnels, de la commune à l’UE (rôle majeur de la PCT, pollution et CO</a:t>
            </a:r>
            <a:r>
              <a:rPr lang="fr-FR" sz="2300" baseline="-25000" dirty="0" smtClean="0"/>
              <a:t>²</a:t>
            </a:r>
            <a:r>
              <a:rPr lang="fr-FR" sz="2300" dirty="0" smtClean="0"/>
              <a:t>). </a:t>
            </a:r>
            <a:r>
              <a:rPr lang="fr-FR" sz="2300" u="sng" dirty="0" smtClean="0"/>
              <a:t>Planification</a:t>
            </a:r>
            <a:r>
              <a:rPr lang="fr-FR" sz="2300" dirty="0" smtClean="0"/>
              <a:t> et pas seulement financement d'aides</a:t>
            </a:r>
          </a:p>
          <a:p>
            <a:pPr eaLnBrk="1" hangingPunct="1">
              <a:lnSpc>
                <a:spcPct val="80000"/>
              </a:lnSpc>
            </a:pPr>
            <a:r>
              <a:rPr lang="fr-FR" sz="2300" u="sng" dirty="0" smtClean="0"/>
              <a:t>Bouclages</a:t>
            </a:r>
            <a:r>
              <a:rPr lang="fr-FR" sz="2300" dirty="0" smtClean="0"/>
              <a:t> : électricité (ENR + nucléaire), biomasse, ressources rares, main d'œuvre, capacité industrielle, financements (privés, publics, investissement, fonctionnement)</a:t>
            </a:r>
          </a:p>
          <a:p>
            <a:pPr eaLnBrk="1" hangingPunct="1">
              <a:lnSpc>
                <a:spcPct val="80000"/>
              </a:lnSpc>
            </a:pPr>
            <a:r>
              <a:rPr lang="fr-FR" sz="2300" dirty="0" smtClean="0"/>
              <a:t>Question de l’</a:t>
            </a:r>
            <a:r>
              <a:rPr lang="fr-FR" sz="2300" u="sng" dirty="0" smtClean="0"/>
              <a:t>emploi</a:t>
            </a:r>
            <a:r>
              <a:rPr lang="fr-FR" sz="2300" dirty="0" smtClean="0"/>
              <a:t>, quantitative et qualitative</a:t>
            </a:r>
          </a:p>
          <a:p>
            <a:pPr lvl="1">
              <a:lnSpc>
                <a:spcPct val="80000"/>
              </a:lnSpc>
            </a:pPr>
            <a:r>
              <a:rPr lang="fr-FR" sz="1900" dirty="0" smtClean="0"/>
              <a:t>Pénurie de conducteurs et manutentionnaires</a:t>
            </a:r>
          </a:p>
          <a:p>
            <a:pPr lvl="1">
              <a:lnSpc>
                <a:spcPct val="80000"/>
              </a:lnSpc>
            </a:pPr>
            <a:r>
              <a:rPr lang="fr-FR" sz="1900" dirty="0" smtClean="0"/>
              <a:t>Nécessité d'un plan de formation professionnelle pour accompagner ces mutations</a:t>
            </a:r>
          </a:p>
          <a:p>
            <a:pPr eaLnBrk="1" hangingPunct="1">
              <a:lnSpc>
                <a:spcPct val="80000"/>
              </a:lnSpc>
            </a:pPr>
            <a:r>
              <a:rPr lang="fr-FR" sz="2300" dirty="0" smtClean="0"/>
              <a:t>La transition est engagée ! L’accélérer et la systématiser</a:t>
            </a:r>
          </a:p>
        </p:txBody>
      </p:sp>
      <p:sp>
        <p:nvSpPr>
          <p:cNvPr id="3" name="Espace réservé du numéro de diapositive 2"/>
          <p:cNvSpPr>
            <a:spLocks noGrp="1"/>
          </p:cNvSpPr>
          <p:nvPr>
            <p:ph type="sldNum" sz="quarter" idx="12"/>
          </p:nvPr>
        </p:nvSpPr>
        <p:spPr/>
        <p:txBody>
          <a:bodyPr/>
          <a:lstStyle/>
          <a:p>
            <a:pPr>
              <a:defRPr/>
            </a:pPr>
            <a:fld id="{84D4636E-A569-4E50-803A-A37D3839D7BF}" type="slidenum">
              <a:rPr lang="en-GB"/>
              <a:pPr>
                <a:defRPr/>
              </a:pPr>
              <a:t>36</a:t>
            </a:fld>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2400" dirty="0" smtClean="0"/>
              <a:t>Les compétences techniques de quatre activités exemplaires</a:t>
            </a:r>
            <a:br>
              <a:rPr lang="fr-FR" sz="2400" dirty="0" smtClean="0"/>
            </a:br>
            <a:r>
              <a:rPr lang="fr-FR" sz="2400" dirty="0" smtClean="0"/>
              <a:t>(vente, transition énergétique, transition numérique, </a:t>
            </a:r>
            <a:br>
              <a:rPr lang="fr-FR" sz="2400" dirty="0" smtClean="0"/>
            </a:br>
            <a:r>
              <a:rPr lang="fr-FR" sz="2400" dirty="0" smtClean="0"/>
              <a:t>commerce en ligne et logistique)</a:t>
            </a:r>
            <a:endParaRPr lang="fr-FR" sz="2400" dirty="0"/>
          </a:p>
        </p:txBody>
      </p:sp>
      <p:sp>
        <p:nvSpPr>
          <p:cNvPr id="450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5057" name="Image 2"/>
          <p:cNvPicPr>
            <a:picLocks noChangeAspect="1" noChangeArrowheads="1"/>
          </p:cNvPicPr>
          <p:nvPr/>
        </p:nvPicPr>
        <p:blipFill>
          <a:blip r:embed="rId2"/>
          <a:srcRect/>
          <a:stretch>
            <a:fillRect/>
          </a:stretch>
        </p:blipFill>
        <p:spPr bwMode="auto">
          <a:xfrm>
            <a:off x="285720" y="1571612"/>
            <a:ext cx="8286808" cy="4010886"/>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7" name="ZoneTexte 6"/>
          <p:cNvSpPr txBox="1"/>
          <p:nvPr/>
        </p:nvSpPr>
        <p:spPr>
          <a:xfrm>
            <a:off x="285720" y="5657671"/>
            <a:ext cx="6577891" cy="1200329"/>
          </a:xfrm>
          <a:prstGeom prst="rect">
            <a:avLst/>
          </a:prstGeom>
          <a:noFill/>
        </p:spPr>
        <p:txBody>
          <a:bodyPr wrap="none" rtlCol="0">
            <a:spAutoFit/>
          </a:bodyPr>
          <a:lstStyle/>
          <a:p>
            <a:r>
              <a:rPr lang="fr-FR" dirty="0" smtClean="0"/>
              <a:t>Source : Martin </a:t>
            </a:r>
            <a:r>
              <a:rPr lang="fr-FR" cap="small" dirty="0" smtClean="0"/>
              <a:t>Rey</a:t>
            </a:r>
            <a:r>
              <a:rPr lang="fr-FR" dirty="0" smtClean="0"/>
              <a:t>, Cécile </a:t>
            </a:r>
            <a:r>
              <a:rPr lang="fr-FR" cap="small" dirty="0" smtClean="0"/>
              <a:t>Jolly</a:t>
            </a:r>
            <a:r>
              <a:rPr lang="fr-FR" dirty="0" smtClean="0"/>
              <a:t>, Frédéric </a:t>
            </a:r>
            <a:r>
              <a:rPr lang="fr-FR" cap="small" dirty="0" smtClean="0"/>
              <a:t>Lainé</a:t>
            </a:r>
            <a:r>
              <a:rPr lang="fr-FR" dirty="0" smtClean="0"/>
              <a:t>, </a:t>
            </a:r>
          </a:p>
          <a:p>
            <a:r>
              <a:rPr lang="fr-FR" dirty="0" smtClean="0"/>
              <a:t>Cartographie des compétences par métiers, </a:t>
            </a:r>
          </a:p>
          <a:p>
            <a:r>
              <a:rPr lang="fr-FR" i="1" dirty="0" smtClean="0"/>
              <a:t>La note d’analyse</a:t>
            </a:r>
            <a:r>
              <a:rPr lang="fr-FR" dirty="0" smtClean="0"/>
              <a:t>, France Stratégie et Pôle Emploi, n° 101, mai 2021.</a:t>
            </a:r>
          </a:p>
          <a:p>
            <a:endParaRPr lang="fr-FR" dirty="0"/>
          </a:p>
        </p:txBody>
      </p:sp>
      <p:sp>
        <p:nvSpPr>
          <p:cNvPr id="8" name="Espace réservé du numéro de diapositive 7"/>
          <p:cNvSpPr>
            <a:spLocks noGrp="1"/>
          </p:cNvSpPr>
          <p:nvPr>
            <p:ph type="sldNum" sz="quarter" idx="12"/>
          </p:nvPr>
        </p:nvSpPr>
        <p:spPr/>
        <p:txBody>
          <a:bodyPr/>
          <a:lstStyle/>
          <a:p>
            <a:fld id="{B38B63A8-F15E-4507-BE66-FD57E343F396}" type="slidenum">
              <a:rPr lang="fr-FR" smtClean="0"/>
              <a:pPr/>
              <a:t>37</a:t>
            </a:fld>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Perspectives de l’emploi, 2030</a:t>
            </a:r>
            <a:br>
              <a:rPr lang="fr-FR" dirty="0" smtClean="0"/>
            </a:br>
            <a:r>
              <a:rPr lang="fr-FR" dirty="0" smtClean="0"/>
              <a:t>Pénurie de main d’œuvre en logistique</a:t>
            </a:r>
            <a:endParaRPr lang="fr-FR" dirty="0"/>
          </a:p>
        </p:txBody>
      </p:sp>
      <p:pic>
        <p:nvPicPr>
          <p:cNvPr id="1026" name="Picture 2"/>
          <p:cNvPicPr>
            <a:picLocks noChangeAspect="1" noChangeArrowheads="1"/>
          </p:cNvPicPr>
          <p:nvPr/>
        </p:nvPicPr>
        <p:blipFill>
          <a:blip r:embed="rId2"/>
          <a:srcRect/>
          <a:stretch>
            <a:fillRect/>
          </a:stretch>
        </p:blipFill>
        <p:spPr bwMode="auto">
          <a:xfrm>
            <a:off x="2500298" y="1428736"/>
            <a:ext cx="6448441" cy="5260570"/>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6" name="ZoneTexte 5"/>
          <p:cNvSpPr txBox="1"/>
          <p:nvPr/>
        </p:nvSpPr>
        <p:spPr>
          <a:xfrm>
            <a:off x="142844" y="1857364"/>
            <a:ext cx="2702278" cy="923330"/>
          </a:xfrm>
          <a:prstGeom prst="rect">
            <a:avLst/>
          </a:prstGeom>
          <a:noFill/>
        </p:spPr>
        <p:txBody>
          <a:bodyPr wrap="none" rtlCol="0">
            <a:spAutoFit/>
          </a:bodyPr>
          <a:lstStyle/>
          <a:p>
            <a:r>
              <a:rPr lang="fr-FR" dirty="0" smtClean="0"/>
              <a:t>Conduite </a:t>
            </a:r>
            <a:r>
              <a:rPr lang="fr-FR" dirty="0"/>
              <a:t>+</a:t>
            </a:r>
            <a:r>
              <a:rPr lang="fr-FR" dirty="0" smtClean="0"/>
              <a:t> manutention  =</a:t>
            </a:r>
          </a:p>
          <a:p>
            <a:r>
              <a:rPr lang="fr-FR" dirty="0" smtClean="0"/>
              <a:t>350 000 emplois</a:t>
            </a:r>
          </a:p>
          <a:p>
            <a:r>
              <a:rPr lang="fr-FR" dirty="0" smtClean="0"/>
              <a:t>à pourvoir « en plus »</a:t>
            </a:r>
            <a:endParaRPr lang="fr-FR" dirty="0"/>
          </a:p>
        </p:txBody>
      </p:sp>
      <p:sp>
        <p:nvSpPr>
          <p:cNvPr id="7" name="ZoneTexte 6"/>
          <p:cNvSpPr txBox="1"/>
          <p:nvPr/>
        </p:nvSpPr>
        <p:spPr>
          <a:xfrm>
            <a:off x="214282" y="6000768"/>
            <a:ext cx="8063554" cy="646331"/>
          </a:xfrm>
          <a:prstGeom prst="rect">
            <a:avLst/>
          </a:prstGeom>
          <a:noFill/>
        </p:spPr>
        <p:txBody>
          <a:bodyPr wrap="none" rtlCol="0">
            <a:spAutoFit/>
          </a:bodyPr>
          <a:lstStyle/>
          <a:p>
            <a:r>
              <a:rPr lang="fr-FR" dirty="0" smtClean="0"/>
              <a:t>Source : </a:t>
            </a:r>
            <a:r>
              <a:rPr lang="fr-FR" i="1" dirty="0" smtClean="0"/>
              <a:t>Métiers 2030</a:t>
            </a:r>
            <a:r>
              <a:rPr lang="fr-FR" dirty="0" smtClean="0"/>
              <a:t>, Rapport du groupe Prospective des métiers et qualifications, </a:t>
            </a:r>
          </a:p>
          <a:p>
            <a:r>
              <a:rPr lang="fr-FR" dirty="0" smtClean="0"/>
              <a:t>France Stratégie et </a:t>
            </a:r>
            <a:r>
              <a:rPr lang="fr-FR" dirty="0" err="1" smtClean="0"/>
              <a:t>Dares</a:t>
            </a:r>
            <a:r>
              <a:rPr lang="fr-FR" dirty="0" smtClean="0"/>
              <a:t>, 2023</a:t>
            </a:r>
            <a:endParaRPr lang="fr-FR" dirty="0"/>
          </a:p>
        </p:txBody>
      </p:sp>
      <p:sp>
        <p:nvSpPr>
          <p:cNvPr id="8" name="Espace réservé du numéro de diapositive 7"/>
          <p:cNvSpPr>
            <a:spLocks noGrp="1"/>
          </p:cNvSpPr>
          <p:nvPr>
            <p:ph type="sldNum" sz="quarter" idx="12"/>
          </p:nvPr>
        </p:nvSpPr>
        <p:spPr/>
        <p:txBody>
          <a:bodyPr/>
          <a:lstStyle/>
          <a:p>
            <a:fld id="{B38B63A8-F15E-4507-BE66-FD57E343F396}" type="slidenum">
              <a:rPr lang="fr-FR" smtClean="0"/>
              <a:pPr/>
              <a:t>38</a:t>
            </a:fld>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p:cNvSpPr>
          <p:nvPr>
            <p:ph type="title"/>
          </p:nvPr>
        </p:nvSpPr>
        <p:spPr/>
        <p:txBody>
          <a:bodyPr>
            <a:normAutofit fontScale="90000"/>
          </a:bodyPr>
          <a:lstStyle/>
          <a:p>
            <a:r>
              <a:rPr lang="fr-FR" dirty="0" smtClean="0"/>
              <a:t>Contexte politique récent: interrogations</a:t>
            </a:r>
          </a:p>
        </p:txBody>
      </p:sp>
      <p:sp>
        <p:nvSpPr>
          <p:cNvPr id="138242" name="Rectangle 3"/>
          <p:cNvSpPr>
            <a:spLocks noGrp="1"/>
          </p:cNvSpPr>
          <p:nvPr>
            <p:ph type="body" idx="1"/>
          </p:nvPr>
        </p:nvSpPr>
        <p:spPr>
          <a:xfrm>
            <a:off x="457200" y="1600200"/>
            <a:ext cx="8229600" cy="4900634"/>
          </a:xfrm>
        </p:spPr>
        <p:txBody>
          <a:bodyPr>
            <a:normAutofit fontScale="85000" lnSpcReduction="10000"/>
          </a:bodyPr>
          <a:lstStyle/>
          <a:p>
            <a:pPr lvl="1">
              <a:lnSpc>
                <a:spcPct val="80000"/>
              </a:lnSpc>
            </a:pPr>
            <a:endParaRPr lang="fr-FR" sz="2000" dirty="0" smtClean="0"/>
          </a:p>
          <a:p>
            <a:pPr>
              <a:lnSpc>
                <a:spcPct val="80000"/>
              </a:lnSpc>
            </a:pPr>
            <a:r>
              <a:rPr lang="fr-FR" sz="2400" dirty="0" smtClean="0"/>
              <a:t>Union européenne </a:t>
            </a:r>
          </a:p>
          <a:p>
            <a:pPr lvl="1">
              <a:lnSpc>
                <a:spcPct val="80000"/>
              </a:lnSpc>
            </a:pPr>
            <a:r>
              <a:rPr lang="fr-FR" sz="2000" i="1" dirty="0" smtClean="0"/>
              <a:t>Green Deal</a:t>
            </a:r>
            <a:r>
              <a:rPr lang="fr-FR" sz="2000" dirty="0" smtClean="0"/>
              <a:t> 2019: neutralité carbone en 2050, </a:t>
            </a:r>
            <a:r>
              <a:rPr lang="fr-FR" sz="2000" i="1" dirty="0" smtClean="0"/>
              <a:t>Stratégie pour une mobilité durable et intelligente</a:t>
            </a:r>
            <a:r>
              <a:rPr lang="fr-FR" sz="2000" dirty="0" smtClean="0"/>
              <a:t> 2020 et paquet de propositions législatives </a:t>
            </a:r>
            <a:r>
              <a:rPr lang="fr-FR" sz="2000" i="1" dirty="0" smtClean="0"/>
              <a:t>Fit for 55</a:t>
            </a:r>
          </a:p>
          <a:p>
            <a:pPr lvl="1">
              <a:lnSpc>
                <a:spcPct val="80000"/>
              </a:lnSpc>
            </a:pPr>
            <a:r>
              <a:rPr lang="fr-FR" sz="2000" dirty="0" smtClean="0"/>
              <a:t>mesures : report modal, tarification du carbone, normes d'émission des véhicules, infrastructures de carburants alternatifs, affectation des plans de relance, etc.</a:t>
            </a:r>
          </a:p>
          <a:p>
            <a:pPr lvl="1">
              <a:lnSpc>
                <a:spcPct val="80000"/>
              </a:lnSpc>
            </a:pPr>
            <a:r>
              <a:rPr lang="fr-FR" sz="2000" dirty="0" smtClean="0"/>
              <a:t>parallèlement, mise en place d'une </a:t>
            </a:r>
            <a:r>
              <a:rPr lang="fr-FR" sz="2000" u="sng" dirty="0" smtClean="0"/>
              <a:t>politique industrielle et commerciale</a:t>
            </a:r>
            <a:r>
              <a:rPr lang="fr-FR" sz="2000" dirty="0" smtClean="0"/>
              <a:t> : mécanisme d'ajustement carbone aux frontières 2023, protection du marché automobile électrique, plan batterie, plan hydrogène, etc.</a:t>
            </a:r>
          </a:p>
          <a:p>
            <a:pPr lvl="1">
              <a:lnSpc>
                <a:spcPct val="80000"/>
              </a:lnSpc>
            </a:pPr>
            <a:r>
              <a:rPr lang="fr-FR" sz="2000" dirty="0" smtClean="0"/>
              <a:t>interrogations sur les suites du Green Deal (face à la compétitivité, l’autonomie stratégique, la défense). Rapport </a:t>
            </a:r>
            <a:r>
              <a:rPr lang="fr-FR" sz="2000" dirty="0" err="1" smtClean="0"/>
              <a:t>Draghi</a:t>
            </a:r>
            <a:r>
              <a:rPr lang="fr-FR" sz="2000" dirty="0" smtClean="0"/>
              <a:t> : concilier environnement et compétitivité</a:t>
            </a:r>
          </a:p>
          <a:p>
            <a:pPr>
              <a:lnSpc>
                <a:spcPct val="80000"/>
              </a:lnSpc>
            </a:pPr>
            <a:r>
              <a:rPr lang="fr-FR" sz="2400" dirty="0" smtClean="0"/>
              <a:t>France : </a:t>
            </a:r>
          </a:p>
          <a:p>
            <a:pPr lvl="1">
              <a:lnSpc>
                <a:spcPct val="80000"/>
              </a:lnSpc>
            </a:pPr>
            <a:r>
              <a:rPr lang="fr-FR" sz="2000" dirty="0" smtClean="0"/>
              <a:t>poursuite des démarches sectorielles en France jusqu'en 2022 (Mobilités 2040-2060)</a:t>
            </a:r>
          </a:p>
          <a:p>
            <a:pPr lvl="1">
              <a:lnSpc>
                <a:spcPct val="80000"/>
              </a:lnSpc>
            </a:pPr>
            <a:r>
              <a:rPr lang="fr-FR" sz="2000" dirty="0" smtClean="0"/>
              <a:t>2022 : mise en place du SGPE, </a:t>
            </a:r>
            <a:r>
              <a:rPr lang="fr-FR" sz="2000" u="sng" dirty="0" smtClean="0"/>
              <a:t>planification </a:t>
            </a:r>
            <a:r>
              <a:rPr lang="fr-FR" sz="2000" dirty="0" smtClean="0"/>
              <a:t>d'ensemble, bouclages</a:t>
            </a:r>
          </a:p>
          <a:p>
            <a:pPr lvl="1">
              <a:lnSpc>
                <a:spcPct val="80000"/>
              </a:lnSpc>
            </a:pPr>
            <a:r>
              <a:rPr lang="fr-FR" sz="2000" dirty="0" smtClean="0"/>
              <a:t>avenir du SGPE dans le gouvernement Barnier ? Moyens réduits, détaché de Matignon</a:t>
            </a:r>
          </a:p>
          <a:p>
            <a:pPr lvl="1">
              <a:lnSpc>
                <a:spcPct val="80000"/>
              </a:lnSpc>
            </a:pPr>
            <a:r>
              <a:rPr lang="fr-FR" sz="2000" dirty="0" smtClean="0"/>
              <a:t>programmation pluriannuelle de l’énergie (PPE), nouvelle stratégie nationale bas carbone (SNBC) et troisième plan national d’adaptation au changement climatique (</a:t>
            </a:r>
            <a:r>
              <a:rPr lang="fr-FR" sz="2000" dirty="0" err="1" smtClean="0"/>
              <a:t>Pnacc</a:t>
            </a:r>
            <a:r>
              <a:rPr lang="fr-FR" sz="2000" dirty="0" smtClean="0"/>
              <a:t>) sont en attente</a:t>
            </a:r>
          </a:p>
          <a:p>
            <a:pPr>
              <a:lnSpc>
                <a:spcPct val="80000"/>
              </a:lnSpc>
            </a:pPr>
            <a:endParaRPr lang="fr-FR" sz="2400" b="1" dirty="0" smtClean="0"/>
          </a:p>
          <a:p>
            <a:pPr>
              <a:lnSpc>
                <a:spcPct val="80000"/>
              </a:lnSpc>
            </a:pPr>
            <a:r>
              <a:rPr lang="fr-FR" sz="2400" b="1" dirty="0" smtClean="0"/>
              <a:t>Pour une politique des transports et de la logistique !</a:t>
            </a:r>
          </a:p>
          <a:p>
            <a:pPr>
              <a:lnSpc>
                <a:spcPct val="80000"/>
              </a:lnSpc>
            </a:pPr>
            <a:endParaRPr lang="fr-FR" sz="2400" dirty="0" smtClean="0"/>
          </a:p>
        </p:txBody>
      </p:sp>
      <p:sp>
        <p:nvSpPr>
          <p:cNvPr id="4" name="Espace réservé du numéro de diapositive 3"/>
          <p:cNvSpPr>
            <a:spLocks noGrp="1"/>
          </p:cNvSpPr>
          <p:nvPr>
            <p:ph type="sldNum" sz="quarter" idx="12"/>
          </p:nvPr>
        </p:nvSpPr>
        <p:spPr/>
        <p:txBody>
          <a:bodyPr/>
          <a:lstStyle/>
          <a:p>
            <a:fld id="{B38B63A8-F15E-4507-BE66-FD57E343F396}" type="slidenum">
              <a:rPr lang="fr-FR" smtClean="0"/>
              <a:pPr/>
              <a:t>39</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re 1"/>
          <p:cNvSpPr>
            <a:spLocks noGrp="1"/>
          </p:cNvSpPr>
          <p:nvPr>
            <p:ph type="title"/>
          </p:nvPr>
        </p:nvSpPr>
        <p:spPr/>
        <p:txBody>
          <a:bodyPr/>
          <a:lstStyle/>
          <a:p>
            <a:pPr eaLnBrk="1" hangingPunct="1"/>
            <a:r>
              <a:rPr lang="fr-FR" dirty="0" smtClean="0"/>
              <a:t>Définition</a:t>
            </a:r>
            <a:r>
              <a:rPr lang="fr-FR" b="1" u="sng" dirty="0" smtClean="0"/>
              <a:t>s</a:t>
            </a:r>
            <a:r>
              <a:rPr lang="fr-FR" dirty="0" smtClean="0"/>
              <a:t> de la logistique</a:t>
            </a:r>
          </a:p>
        </p:txBody>
      </p:sp>
      <p:sp>
        <p:nvSpPr>
          <p:cNvPr id="55298" name="Espace réservé du contenu 2"/>
          <p:cNvSpPr>
            <a:spLocks noGrp="1"/>
          </p:cNvSpPr>
          <p:nvPr>
            <p:ph idx="1"/>
          </p:nvPr>
        </p:nvSpPr>
        <p:spPr>
          <a:xfrm>
            <a:off x="457200" y="1412875"/>
            <a:ext cx="8229600" cy="5184775"/>
          </a:xfrm>
        </p:spPr>
        <p:txBody>
          <a:bodyPr>
            <a:normAutofit lnSpcReduction="10000"/>
          </a:bodyPr>
          <a:lstStyle/>
          <a:p>
            <a:pPr eaLnBrk="1" hangingPunct="1">
              <a:lnSpc>
                <a:spcPct val="80000"/>
              </a:lnSpc>
            </a:pPr>
            <a:r>
              <a:rPr lang="fr-FR" sz="2200" dirty="0" smtClean="0"/>
              <a:t>Mot d’origine militaire (Antoine de Jomini, </a:t>
            </a:r>
            <a:r>
              <a:rPr lang="fr-FR" sz="2200" i="1" dirty="0" smtClean="0"/>
              <a:t>Précis de l’art de la guerre</a:t>
            </a:r>
            <a:r>
              <a:rPr lang="fr-FR" sz="2200" dirty="0" smtClean="0"/>
              <a:t> 1838)</a:t>
            </a:r>
          </a:p>
          <a:p>
            <a:pPr eaLnBrk="1" hangingPunct="1">
              <a:lnSpc>
                <a:spcPct val="80000"/>
              </a:lnSpc>
            </a:pPr>
            <a:r>
              <a:rPr lang="fr-FR" sz="2200" dirty="0" smtClean="0"/>
              <a:t>Trois familles de définitions</a:t>
            </a:r>
          </a:p>
          <a:p>
            <a:pPr lvl="1" eaLnBrk="1" hangingPunct="1">
              <a:lnSpc>
                <a:spcPct val="80000"/>
              </a:lnSpc>
            </a:pPr>
            <a:r>
              <a:rPr lang="fr-FR" sz="2000" u="sng" dirty="0" smtClean="0"/>
              <a:t>opérations</a:t>
            </a:r>
            <a:r>
              <a:rPr lang="fr-FR" sz="2000" dirty="0" smtClean="0"/>
              <a:t> logistiques : transport, entreposage, manutention, emballage, etc. Déplacer les objets dans l’espace et dans le temps </a:t>
            </a:r>
          </a:p>
          <a:p>
            <a:pPr lvl="1" eaLnBrk="1" hangingPunct="1">
              <a:lnSpc>
                <a:spcPct val="80000"/>
              </a:lnSpc>
            </a:pPr>
            <a:r>
              <a:rPr lang="fr-FR" sz="2000" u="sng" dirty="0" smtClean="0"/>
              <a:t>gestion</a:t>
            </a:r>
            <a:r>
              <a:rPr lang="fr-FR" sz="2000" dirty="0" smtClean="0"/>
              <a:t> logistique, une branche du management, les entreprises comme un système de flux (d’informations et d’objets)</a:t>
            </a:r>
          </a:p>
          <a:p>
            <a:pPr lvl="1" eaLnBrk="1" hangingPunct="1">
              <a:lnSpc>
                <a:spcPct val="80000"/>
              </a:lnSpc>
            </a:pPr>
            <a:r>
              <a:rPr lang="fr-FR" sz="2000" dirty="0" smtClean="0"/>
              <a:t>une </a:t>
            </a:r>
            <a:r>
              <a:rPr lang="fr-FR" sz="2000" u="sng" dirty="0" smtClean="0"/>
              <a:t>industrie</a:t>
            </a:r>
            <a:r>
              <a:rPr lang="fr-FR" sz="2000" dirty="0" smtClean="0"/>
              <a:t> en voie de constitution (mais importance du compte propre à côté des prestataires). Y compris ses installations, </a:t>
            </a:r>
            <a:r>
              <a:rPr lang="fr-FR" sz="2000" u="sng" dirty="0" smtClean="0"/>
              <a:t>immobilier</a:t>
            </a:r>
            <a:r>
              <a:rPr lang="fr-FR" sz="2000" dirty="0" smtClean="0"/>
              <a:t> logistique</a:t>
            </a:r>
          </a:p>
          <a:p>
            <a:pPr lvl="1" eaLnBrk="1" hangingPunct="1">
              <a:lnSpc>
                <a:spcPct val="80000"/>
              </a:lnSpc>
            </a:pPr>
            <a:r>
              <a:rPr lang="fr-FR" sz="2000" dirty="0" smtClean="0"/>
              <a:t>NB : une part importante en « </a:t>
            </a:r>
            <a:r>
              <a:rPr lang="fr-FR" sz="2000" u="sng" dirty="0" smtClean="0"/>
              <a:t>compte propre</a:t>
            </a:r>
            <a:r>
              <a:rPr lang="fr-FR" sz="2000" dirty="0" smtClean="0"/>
              <a:t> », interne à d’autres branches</a:t>
            </a:r>
          </a:p>
          <a:p>
            <a:pPr eaLnBrk="1" hangingPunct="1">
              <a:lnSpc>
                <a:spcPct val="80000"/>
              </a:lnSpc>
            </a:pPr>
            <a:r>
              <a:rPr lang="fr-FR" sz="2200" dirty="0" smtClean="0"/>
              <a:t>en adéquation à un modèle de production aujourd’hui «agile» et mondial</a:t>
            </a:r>
          </a:p>
          <a:p>
            <a:pPr lvl="1" eaLnBrk="1" hangingPunct="1">
              <a:lnSpc>
                <a:spcPct val="80000"/>
              </a:lnSpc>
            </a:pPr>
            <a:r>
              <a:rPr lang="fr-FR" sz="2000" dirty="0" smtClean="0"/>
              <a:t>rôle stratégique (cf. crise du </a:t>
            </a:r>
            <a:r>
              <a:rPr lang="fr-FR" sz="2000" dirty="0" err="1" smtClean="0"/>
              <a:t>covid</a:t>
            </a:r>
            <a:r>
              <a:rPr lang="fr-FR" sz="2000" dirty="0" smtClean="0"/>
              <a:t> et conséquences), </a:t>
            </a:r>
            <a:r>
              <a:rPr lang="fr-FR" sz="2000" u="sng" dirty="0" smtClean="0"/>
              <a:t>CILOG</a:t>
            </a:r>
          </a:p>
          <a:p>
            <a:pPr lvl="1" eaLnBrk="1" hangingPunct="1">
              <a:lnSpc>
                <a:spcPct val="80000"/>
              </a:lnSpc>
            </a:pPr>
            <a:r>
              <a:rPr lang="fr-FR" sz="2000" dirty="0" smtClean="0"/>
              <a:t>la géopolitique et les leçons du </a:t>
            </a:r>
            <a:r>
              <a:rPr lang="fr-FR" sz="2000" dirty="0" err="1" smtClean="0"/>
              <a:t>covid</a:t>
            </a:r>
            <a:r>
              <a:rPr lang="fr-FR" sz="2000" dirty="0" smtClean="0"/>
              <a:t> remettent en question certaines manières de faire (retour des stocks de précaution et des circuits courts, relocalisations), l’Europe face à la Chine et aux </a:t>
            </a:r>
            <a:r>
              <a:rPr lang="fr-FR" sz="2000" dirty="0" err="1" smtClean="0"/>
              <a:t>Etats-Unis</a:t>
            </a:r>
            <a:endParaRPr lang="fr-FR" sz="2000" dirty="0" smtClean="0"/>
          </a:p>
          <a:p>
            <a:pPr lvl="1" eaLnBrk="1" hangingPunct="1">
              <a:lnSpc>
                <a:spcPct val="80000"/>
              </a:lnSpc>
            </a:pPr>
            <a:r>
              <a:rPr lang="fr-FR" sz="2000" dirty="0" smtClean="0"/>
              <a:t>création d’emplois de toutes qualifications, avec perspective d’automatisation et digitalisation</a:t>
            </a:r>
          </a:p>
          <a:p>
            <a:pPr lvl="1" eaLnBrk="1" hangingPunct="1">
              <a:lnSpc>
                <a:spcPct val="80000"/>
              </a:lnSpc>
            </a:pPr>
            <a:endParaRPr lang="fr-FR" sz="2000" dirty="0" smtClean="0"/>
          </a:p>
        </p:txBody>
      </p:sp>
      <p:sp>
        <p:nvSpPr>
          <p:cNvPr id="4" name="Espace réservé du numéro de diapositive 3"/>
          <p:cNvSpPr>
            <a:spLocks noGrp="1"/>
          </p:cNvSpPr>
          <p:nvPr>
            <p:ph type="sldNum" sz="quarter" idx="12"/>
          </p:nvPr>
        </p:nvSpPr>
        <p:spPr/>
        <p:txBody>
          <a:bodyPr/>
          <a:lstStyle/>
          <a:p>
            <a:pPr>
              <a:defRPr/>
            </a:pPr>
            <a:fld id="{1EEAC017-6C51-4272-9247-CDCDEBD69240}" type="slidenum">
              <a:rPr lang="en-GB"/>
              <a:pPr>
                <a:defRPr/>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re 3"/>
          <p:cNvSpPr>
            <a:spLocks noGrp="1"/>
          </p:cNvSpPr>
          <p:nvPr>
            <p:ph type="title"/>
          </p:nvPr>
        </p:nvSpPr>
        <p:spPr/>
        <p:txBody>
          <a:bodyPr/>
          <a:lstStyle/>
          <a:p>
            <a:pPr eaLnBrk="1" hangingPunct="1"/>
            <a:r>
              <a:rPr lang="en-GB" dirty="0" smtClean="0"/>
              <a:t>6. </a:t>
            </a:r>
            <a:r>
              <a:rPr lang="en-GB" dirty="0" err="1" smtClean="0"/>
              <a:t>Références</a:t>
            </a:r>
            <a:endParaRPr lang="en-GB" dirty="0" smtClean="0"/>
          </a:p>
        </p:txBody>
      </p:sp>
      <p:sp>
        <p:nvSpPr>
          <p:cNvPr id="154626" name="Espace réservé du contenu 4"/>
          <p:cNvSpPr>
            <a:spLocks noGrp="1"/>
          </p:cNvSpPr>
          <p:nvPr>
            <p:ph idx="1"/>
          </p:nvPr>
        </p:nvSpPr>
        <p:spPr>
          <a:xfrm>
            <a:off x="428596" y="1314450"/>
            <a:ext cx="8229600" cy="5543550"/>
          </a:xfrm>
        </p:spPr>
        <p:txBody>
          <a:bodyPr>
            <a:normAutofit fontScale="70000" lnSpcReduction="20000"/>
          </a:bodyPr>
          <a:lstStyle/>
          <a:p>
            <a:pPr eaLnBrk="1" hangingPunct="1">
              <a:lnSpc>
                <a:spcPct val="90000"/>
              </a:lnSpc>
            </a:pPr>
            <a:r>
              <a:rPr lang="en-GB" sz="3100" dirty="0" smtClean="0"/>
              <a:t>M. Savy, </a:t>
            </a:r>
            <a:r>
              <a:rPr lang="en-GB" sz="3100" i="1" dirty="0" smtClean="0"/>
              <a:t>Le transport de </a:t>
            </a:r>
            <a:r>
              <a:rPr lang="en-GB" sz="3100" i="1" dirty="0" err="1" smtClean="0"/>
              <a:t>marchandises</a:t>
            </a:r>
            <a:r>
              <a:rPr lang="en-GB" sz="3100" i="1" dirty="0" smtClean="0"/>
              <a:t>. </a:t>
            </a:r>
            <a:r>
              <a:rPr lang="en-GB" sz="3100" i="1" dirty="0" err="1" smtClean="0"/>
              <a:t>Économie</a:t>
            </a:r>
            <a:r>
              <a:rPr lang="en-GB" sz="3100" i="1" dirty="0" smtClean="0"/>
              <a:t> du fret, management </a:t>
            </a:r>
            <a:r>
              <a:rPr lang="en-GB" sz="3100" i="1" dirty="0" err="1" smtClean="0"/>
              <a:t>logistique</a:t>
            </a:r>
            <a:r>
              <a:rPr lang="en-GB" sz="3100" i="1" dirty="0" smtClean="0"/>
              <a:t>, </a:t>
            </a:r>
            <a:r>
              <a:rPr lang="en-GB" sz="3100" i="1" dirty="0" err="1" smtClean="0"/>
              <a:t>politique</a:t>
            </a:r>
            <a:r>
              <a:rPr lang="en-GB" sz="3100" i="1" dirty="0" smtClean="0"/>
              <a:t> des transports</a:t>
            </a:r>
            <a:r>
              <a:rPr lang="en-GB" sz="3100" dirty="0" smtClean="0"/>
              <a:t>, Lausanne, EPFL Press, 440 p.</a:t>
            </a:r>
          </a:p>
          <a:p>
            <a:pPr eaLnBrk="1" hangingPunct="1">
              <a:lnSpc>
                <a:spcPct val="90000"/>
              </a:lnSpc>
            </a:pPr>
            <a:r>
              <a:rPr lang="en-GB" sz="3100" dirty="0" smtClean="0"/>
              <a:t>M. Savy, </a:t>
            </a:r>
            <a:r>
              <a:rPr lang="en-GB" sz="3100" i="1" dirty="0" smtClean="0"/>
              <a:t>La </a:t>
            </a:r>
            <a:r>
              <a:rPr lang="en-GB" sz="3100" i="1" dirty="0" err="1" smtClean="0"/>
              <a:t>logistique</a:t>
            </a:r>
            <a:r>
              <a:rPr lang="en-GB" sz="3100" dirty="0" smtClean="0"/>
              <a:t>, </a:t>
            </a:r>
            <a:r>
              <a:rPr lang="en-GB" sz="3100" dirty="0" err="1" smtClean="0"/>
              <a:t>Odile</a:t>
            </a:r>
            <a:r>
              <a:rPr lang="en-GB" sz="3100" dirty="0" smtClean="0"/>
              <a:t> Jacob, </a:t>
            </a:r>
            <a:r>
              <a:rPr lang="en-GB" sz="3100" dirty="0" err="1" smtClean="0"/>
              <a:t>sous</a:t>
            </a:r>
            <a:r>
              <a:rPr lang="en-GB" sz="3100" dirty="0" smtClean="0"/>
              <a:t> </a:t>
            </a:r>
            <a:r>
              <a:rPr lang="en-GB" sz="3100" dirty="0" err="1" smtClean="0"/>
              <a:t>presse</a:t>
            </a:r>
            <a:r>
              <a:rPr lang="en-GB" sz="3100" dirty="0" smtClean="0"/>
              <a:t>.</a:t>
            </a:r>
          </a:p>
          <a:p>
            <a:pPr eaLnBrk="1" hangingPunct="1">
              <a:lnSpc>
                <a:spcPct val="90000"/>
              </a:lnSpc>
            </a:pPr>
            <a:r>
              <a:rPr lang="fr-FR" sz="3100" dirty="0" err="1" smtClean="0"/>
              <a:t>Béhier</a:t>
            </a:r>
            <a:r>
              <a:rPr lang="fr-FR" sz="3100" dirty="0" smtClean="0"/>
              <a:t> R., </a:t>
            </a:r>
            <a:r>
              <a:rPr lang="fr-FR" sz="3100" dirty="0" err="1" smtClean="0"/>
              <a:t>Caude</a:t>
            </a:r>
            <a:r>
              <a:rPr lang="fr-FR" sz="3100" dirty="0" smtClean="0"/>
              <a:t> G., Savy M., </a:t>
            </a:r>
            <a:r>
              <a:rPr lang="fr-FR" sz="3100" i="1" dirty="0" smtClean="0"/>
              <a:t>Prospective 2040 – 2060 des transports et des mobilités. Rapport thématique Marchandises</a:t>
            </a:r>
            <a:r>
              <a:rPr lang="fr-FR" sz="3100" dirty="0" smtClean="0"/>
              <a:t>, février 2022.</a:t>
            </a:r>
          </a:p>
          <a:p>
            <a:pPr eaLnBrk="1" hangingPunct="1">
              <a:lnSpc>
                <a:spcPct val="90000"/>
              </a:lnSpc>
            </a:pPr>
            <a:r>
              <a:rPr lang="fr-FR" sz="3100" i="1" dirty="0" smtClean="0"/>
              <a:t>Tableau de bord de la logistique</a:t>
            </a:r>
            <a:r>
              <a:rPr lang="fr-FR" sz="3100" dirty="0" smtClean="0"/>
              <a:t>, Université Gustave Eiffel, 2022.</a:t>
            </a:r>
          </a:p>
          <a:p>
            <a:pPr eaLnBrk="1" hangingPunct="1">
              <a:lnSpc>
                <a:spcPct val="90000"/>
              </a:lnSpc>
            </a:pPr>
            <a:r>
              <a:rPr lang="fr-FR" sz="3100" i="1" dirty="0" err="1" smtClean="0"/>
              <a:t>Connecting</a:t>
            </a:r>
            <a:r>
              <a:rPr lang="fr-FR" sz="3100" i="1" dirty="0" smtClean="0"/>
              <a:t> to </a:t>
            </a:r>
            <a:r>
              <a:rPr lang="fr-FR" sz="3100" i="1" dirty="0" err="1" smtClean="0"/>
              <a:t>Compete</a:t>
            </a:r>
            <a:r>
              <a:rPr lang="fr-FR" sz="3100" i="1" dirty="0" smtClean="0"/>
              <a:t> (the </a:t>
            </a:r>
            <a:r>
              <a:rPr lang="fr-FR" sz="3100" i="1" dirty="0" err="1" smtClean="0"/>
              <a:t>logistics</a:t>
            </a:r>
            <a:r>
              <a:rPr lang="fr-FR" sz="3100" i="1" dirty="0" smtClean="0"/>
              <a:t> performance index and </a:t>
            </a:r>
            <a:r>
              <a:rPr lang="fr-FR" sz="3100" i="1" dirty="0" err="1" smtClean="0"/>
              <a:t>its</a:t>
            </a:r>
            <a:r>
              <a:rPr lang="fr-FR" sz="3100" i="1" dirty="0" smtClean="0"/>
              <a:t> </a:t>
            </a:r>
            <a:r>
              <a:rPr lang="fr-FR" sz="3100" i="1" dirty="0" err="1" smtClean="0"/>
              <a:t>indicators</a:t>
            </a:r>
            <a:r>
              <a:rPr lang="fr-FR" sz="3100" i="1" dirty="0" smtClean="0"/>
              <a:t>)</a:t>
            </a:r>
            <a:r>
              <a:rPr lang="fr-FR" sz="3100" dirty="0" smtClean="0"/>
              <a:t>, World Bank, 2023.</a:t>
            </a:r>
          </a:p>
          <a:p>
            <a:r>
              <a:rPr lang="fr-FR" sz="3100" i="1" dirty="0" smtClean="0"/>
              <a:t>Se déplacer. Planification pour les transports</a:t>
            </a:r>
            <a:r>
              <a:rPr lang="fr-FR" sz="3100" dirty="0" smtClean="0"/>
              <a:t>, SGPE, mai 2023.</a:t>
            </a:r>
          </a:p>
          <a:p>
            <a:r>
              <a:rPr lang="fr-FR" sz="3100" dirty="0" smtClean="0"/>
              <a:t>Bulletin de l’OPSTE : </a:t>
            </a:r>
            <a:r>
              <a:rPr lang="fr-FR" sz="3100" b="1" i="1" dirty="0" smtClean="0"/>
              <a:t>Transport / Europe</a:t>
            </a:r>
            <a:r>
              <a:rPr lang="fr-FR" sz="3100" dirty="0" smtClean="0"/>
              <a:t>, téléchargeable </a:t>
            </a:r>
            <a:r>
              <a:rPr lang="es-ES_tradnl" sz="2400" u="sng" dirty="0" smtClean="0">
                <a:hlinkClick r:id="rId3"/>
              </a:rPr>
              <a:t>https://tdie.eu/category/opste</a:t>
            </a:r>
            <a:r>
              <a:rPr lang="en-GB" sz="2400" dirty="0" smtClean="0"/>
              <a:t>  </a:t>
            </a:r>
            <a:endParaRPr lang="fr-FR" sz="3100" dirty="0" smtClean="0"/>
          </a:p>
          <a:p>
            <a:pPr lvl="1"/>
            <a:r>
              <a:rPr lang="fr-FR" i="1" dirty="0" smtClean="0"/>
              <a:t>Décarboner le transport, un objectif primordial</a:t>
            </a:r>
            <a:r>
              <a:rPr lang="fr-FR" dirty="0" smtClean="0"/>
              <a:t>, n°6, décembre 2022.</a:t>
            </a:r>
          </a:p>
          <a:p>
            <a:pPr lvl="1"/>
            <a:r>
              <a:rPr lang="fr-FR" i="1" dirty="0" smtClean="0"/>
              <a:t>Sobriété dans les transports : quelles traductions en Europe ? </a:t>
            </a:r>
            <a:r>
              <a:rPr lang="fr-FR" dirty="0" smtClean="0"/>
              <a:t>n°7, janvier 2023.</a:t>
            </a:r>
          </a:p>
          <a:p>
            <a:pPr lvl="1"/>
            <a:r>
              <a:rPr lang="fr-FR" i="1" dirty="0" smtClean="0"/>
              <a:t>Décarbonation du transport routier en Europe</a:t>
            </a:r>
            <a:r>
              <a:rPr lang="fr-FR" dirty="0" smtClean="0"/>
              <a:t>, n°8, juillet 2023.</a:t>
            </a:r>
          </a:p>
          <a:p>
            <a:pPr eaLnBrk="1" hangingPunct="1">
              <a:lnSpc>
                <a:spcPct val="90000"/>
              </a:lnSpc>
            </a:pPr>
            <a:endParaRPr lang="fr-FR" sz="3000" dirty="0" smtClean="0"/>
          </a:p>
        </p:txBody>
      </p:sp>
      <p:sp>
        <p:nvSpPr>
          <p:cNvPr id="10" name="Espace réservé du numéro de diapositive 9"/>
          <p:cNvSpPr>
            <a:spLocks noGrp="1"/>
          </p:cNvSpPr>
          <p:nvPr>
            <p:ph type="sldNum" sz="quarter" idx="12"/>
          </p:nvPr>
        </p:nvSpPr>
        <p:spPr/>
        <p:txBody>
          <a:bodyPr/>
          <a:lstStyle/>
          <a:p>
            <a:pPr>
              <a:defRPr/>
            </a:pPr>
            <a:fld id="{12598A6D-04DE-4927-AD1B-3A91D379040A}" type="slidenum">
              <a:rPr lang="en-GB"/>
              <a:pPr>
                <a:defRPr/>
              </a:pPr>
              <a:t>40</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txBox="1">
            <a:spLocks noGrp="1"/>
          </p:cNvSpPr>
          <p:nvPr/>
        </p:nvSpPr>
        <p:spPr bwMode="auto">
          <a:xfrm>
            <a:off x="6553200" y="6243638"/>
            <a:ext cx="2133600" cy="457200"/>
          </a:xfrm>
          <a:prstGeom prst="rect">
            <a:avLst/>
          </a:prstGeom>
          <a:noFill/>
          <a:ln>
            <a:miter lim="800000"/>
            <a:headEnd/>
            <a:tailEnd/>
          </a:ln>
        </p:spPr>
        <p:txBody>
          <a:bodyPr anchor="b"/>
          <a:lstStyle/>
          <a:p>
            <a:pPr algn="r" fontAlgn="auto">
              <a:spcBef>
                <a:spcPts val="0"/>
              </a:spcBef>
              <a:spcAft>
                <a:spcPts val="0"/>
              </a:spcAft>
              <a:defRPr/>
            </a:pPr>
            <a:fld id="{1FADC232-35C6-4068-839D-DF08E5B454BE}" type="slidenum">
              <a:rPr lang="fr-FR" altLang="en-US" sz="1200">
                <a:latin typeface="+mj-lt"/>
              </a:rPr>
              <a:pPr algn="r" fontAlgn="auto">
                <a:spcBef>
                  <a:spcPts val="0"/>
                </a:spcBef>
                <a:spcAft>
                  <a:spcPts val="0"/>
                </a:spcAft>
                <a:defRPr/>
              </a:pPr>
              <a:t>5</a:t>
            </a:fld>
            <a:endParaRPr lang="fr-FR" altLang="en-US" sz="1200">
              <a:latin typeface="+mj-lt"/>
            </a:endParaRPr>
          </a:p>
        </p:txBody>
      </p:sp>
      <p:sp>
        <p:nvSpPr>
          <p:cNvPr id="56322" name="Rectangle 2"/>
          <p:cNvSpPr>
            <a:spLocks noGrp="1" noChangeArrowheads="1"/>
          </p:cNvSpPr>
          <p:nvPr>
            <p:ph type="title"/>
          </p:nvPr>
        </p:nvSpPr>
        <p:spPr/>
        <p:txBody>
          <a:bodyPr/>
          <a:lstStyle/>
          <a:p>
            <a:pPr eaLnBrk="1" hangingPunct="1"/>
            <a:r>
              <a:rPr lang="fr-FR" dirty="0" smtClean="0"/>
              <a:t>Opérations logistiques</a:t>
            </a:r>
          </a:p>
        </p:txBody>
      </p:sp>
      <p:sp>
        <p:nvSpPr>
          <p:cNvPr id="20484" name="Rectangle 3"/>
          <p:cNvSpPr>
            <a:spLocks noGrp="1" noChangeArrowheads="1"/>
          </p:cNvSpPr>
          <p:nvPr>
            <p:ph type="body" idx="1"/>
          </p:nvPr>
        </p:nvSpPr>
        <p:spPr>
          <a:xfrm>
            <a:off x="395288" y="1357298"/>
            <a:ext cx="8229600" cy="5286412"/>
          </a:xfrm>
        </p:spPr>
        <p:txBody>
          <a:bodyPr rtlCol="0">
            <a:normAutofit fontScale="85000" lnSpcReduction="20000"/>
          </a:bodyPr>
          <a:lstStyle/>
          <a:p>
            <a:pPr eaLnBrk="1" fontAlgn="auto" hangingPunct="1">
              <a:spcAft>
                <a:spcPts val="0"/>
              </a:spcAft>
              <a:buFont typeface="Arial" pitchFamily="34" charset="0"/>
              <a:buChar char="•"/>
              <a:defRPr/>
            </a:pPr>
            <a:r>
              <a:rPr lang="fr-FR" sz="2100" dirty="0" smtClean="0"/>
              <a:t>Opérations physiques: deux composantes, </a:t>
            </a:r>
            <a:r>
              <a:rPr lang="fr-FR" sz="2100" u="sng" dirty="0" smtClean="0"/>
              <a:t>statique</a:t>
            </a:r>
            <a:r>
              <a:rPr lang="fr-FR" sz="2100" dirty="0" smtClean="0"/>
              <a:t> (entreposage) et </a:t>
            </a:r>
            <a:r>
              <a:rPr lang="fr-FR" sz="2100" u="sng" dirty="0" smtClean="0"/>
              <a:t>cinétique</a:t>
            </a:r>
            <a:r>
              <a:rPr lang="fr-FR" sz="2100" dirty="0" smtClean="0"/>
              <a:t> (transport)</a:t>
            </a:r>
          </a:p>
          <a:p>
            <a:pPr lvl="1" eaLnBrk="1" fontAlgn="auto" hangingPunct="1">
              <a:spcAft>
                <a:spcPts val="0"/>
              </a:spcAft>
              <a:buFont typeface="Arial" pitchFamily="34" charset="0"/>
              <a:buChar char="–"/>
              <a:defRPr/>
            </a:pPr>
            <a:r>
              <a:rPr lang="fr-FR" sz="1900" dirty="0" smtClean="0"/>
              <a:t>transport</a:t>
            </a:r>
          </a:p>
          <a:p>
            <a:pPr lvl="1" eaLnBrk="1" fontAlgn="auto" hangingPunct="1">
              <a:spcAft>
                <a:spcPts val="0"/>
              </a:spcAft>
              <a:buFont typeface="Arial" pitchFamily="34" charset="0"/>
              <a:buChar char="–"/>
              <a:defRPr/>
            </a:pPr>
            <a:r>
              <a:rPr lang="fr-FR" sz="1900" dirty="0" smtClean="0"/>
              <a:t>entreposage</a:t>
            </a:r>
          </a:p>
          <a:p>
            <a:pPr lvl="1" eaLnBrk="1" fontAlgn="auto" hangingPunct="1">
              <a:spcAft>
                <a:spcPts val="0"/>
              </a:spcAft>
              <a:buFont typeface="Arial" pitchFamily="34" charset="0"/>
              <a:buChar char="–"/>
              <a:defRPr/>
            </a:pPr>
            <a:r>
              <a:rPr lang="fr-FR" sz="1900" dirty="0" smtClean="0"/>
              <a:t>manutention</a:t>
            </a:r>
          </a:p>
          <a:p>
            <a:pPr lvl="1" eaLnBrk="1" fontAlgn="auto" hangingPunct="1">
              <a:spcAft>
                <a:spcPts val="0"/>
              </a:spcAft>
              <a:buFont typeface="Arial" pitchFamily="34" charset="0"/>
              <a:buChar char="–"/>
              <a:defRPr/>
            </a:pPr>
            <a:r>
              <a:rPr lang="fr-FR" sz="1900" dirty="0" smtClean="0"/>
              <a:t>emballage, suremballage, étiquetage</a:t>
            </a:r>
          </a:p>
          <a:p>
            <a:pPr lvl="1" eaLnBrk="1" fontAlgn="auto" hangingPunct="1">
              <a:spcAft>
                <a:spcPts val="0"/>
              </a:spcAft>
              <a:buFont typeface="Arial" pitchFamily="34" charset="0"/>
              <a:buChar char="–"/>
              <a:defRPr/>
            </a:pPr>
            <a:r>
              <a:rPr lang="fr-FR" sz="1900" dirty="0" smtClean="0"/>
              <a:t>préparation de commandes</a:t>
            </a:r>
          </a:p>
          <a:p>
            <a:pPr lvl="1" eaLnBrk="1" fontAlgn="auto" hangingPunct="1">
              <a:spcAft>
                <a:spcPts val="0"/>
              </a:spcAft>
              <a:buFont typeface="Arial" pitchFamily="34" charset="0"/>
              <a:buChar char="–"/>
              <a:defRPr/>
            </a:pPr>
            <a:r>
              <a:rPr lang="fr-FR" sz="1900" dirty="0" smtClean="0"/>
              <a:t>finition industrielle</a:t>
            </a:r>
          </a:p>
          <a:p>
            <a:pPr lvl="1" eaLnBrk="1" fontAlgn="auto" hangingPunct="1">
              <a:spcAft>
                <a:spcPts val="0"/>
              </a:spcAft>
              <a:buFont typeface="Arial" pitchFamily="34" charset="0"/>
              <a:buChar char="–"/>
              <a:defRPr/>
            </a:pPr>
            <a:r>
              <a:rPr lang="fr-FR" sz="1900" dirty="0" smtClean="0"/>
              <a:t>réparation</a:t>
            </a:r>
          </a:p>
          <a:p>
            <a:pPr lvl="1" eaLnBrk="1" fontAlgn="auto" hangingPunct="1">
              <a:spcAft>
                <a:spcPts val="0"/>
              </a:spcAft>
              <a:buFont typeface="Arial" pitchFamily="34" charset="0"/>
              <a:buChar char="–"/>
              <a:defRPr/>
            </a:pPr>
            <a:r>
              <a:rPr lang="fr-FR" sz="1900" dirty="0" smtClean="0"/>
              <a:t>porosité logistique / industrie</a:t>
            </a:r>
          </a:p>
          <a:p>
            <a:pPr>
              <a:defRPr/>
            </a:pPr>
            <a:r>
              <a:rPr lang="fr-FR" sz="2100" dirty="0" smtClean="0"/>
              <a:t>Périphériques au processus manufacturier (et souvent d’une valeur ajoutée équivalente)</a:t>
            </a:r>
          </a:p>
          <a:p>
            <a:pPr eaLnBrk="1" fontAlgn="auto" hangingPunct="1">
              <a:spcAft>
                <a:spcPts val="0"/>
              </a:spcAft>
              <a:buFont typeface="Arial" pitchFamily="34" charset="0"/>
              <a:buChar char="•"/>
              <a:defRPr/>
            </a:pPr>
            <a:r>
              <a:rPr lang="fr-FR" sz="2100" dirty="0" smtClean="0"/>
              <a:t>Pilotées à travers un puissant </a:t>
            </a:r>
            <a:r>
              <a:rPr lang="fr-FR" sz="2100" u="sng" dirty="0" smtClean="0"/>
              <a:t>système d’information</a:t>
            </a:r>
          </a:p>
          <a:p>
            <a:pPr eaLnBrk="1" fontAlgn="auto" hangingPunct="1">
              <a:spcAft>
                <a:spcPts val="0"/>
              </a:spcAft>
              <a:buFont typeface="Arial" pitchFamily="34" charset="0"/>
              <a:buChar char="•"/>
              <a:defRPr/>
            </a:pPr>
            <a:r>
              <a:rPr lang="fr-FR" sz="2100" dirty="0" smtClean="0"/>
              <a:t>Nécessite des bâtiments et installations fixes (</a:t>
            </a:r>
            <a:r>
              <a:rPr lang="fr-FR" sz="2100" u="sng" dirty="0" smtClean="0"/>
              <a:t>immobilier</a:t>
            </a:r>
            <a:r>
              <a:rPr lang="fr-FR" sz="2100" dirty="0" smtClean="0"/>
              <a:t> logistique) et diverses consommations liées, dans des </a:t>
            </a:r>
            <a:r>
              <a:rPr lang="fr-FR" sz="2100" u="sng" dirty="0" smtClean="0"/>
              <a:t>sites spécifiques</a:t>
            </a:r>
            <a:r>
              <a:rPr lang="fr-FR" sz="2100" dirty="0" smtClean="0"/>
              <a:t>, branchés sur les </a:t>
            </a:r>
            <a:r>
              <a:rPr lang="fr-FR" sz="2100" u="sng" dirty="0" smtClean="0"/>
              <a:t>réseaux de transport</a:t>
            </a:r>
          </a:p>
          <a:p>
            <a:pPr eaLnBrk="1" fontAlgn="auto" hangingPunct="1">
              <a:spcAft>
                <a:spcPts val="0"/>
              </a:spcAft>
              <a:buFont typeface="Arial" pitchFamily="34" charset="0"/>
              <a:buChar char="•"/>
              <a:defRPr/>
            </a:pPr>
            <a:r>
              <a:rPr lang="fr-FR" sz="2100" dirty="0" smtClean="0"/>
              <a:t>Partiellement intégrées et partiellement externalisées par les chargeurs (industriels et distributeurs). </a:t>
            </a:r>
          </a:p>
          <a:p>
            <a:pPr eaLnBrk="1" fontAlgn="auto" hangingPunct="1">
              <a:spcAft>
                <a:spcPts val="0"/>
              </a:spcAft>
              <a:buFont typeface="Arial" pitchFamily="34" charset="0"/>
              <a:buChar char="•"/>
              <a:defRPr/>
            </a:pPr>
            <a:r>
              <a:rPr lang="fr-FR" sz="2100" dirty="0" smtClean="0"/>
              <a:t>Quadripartition</a:t>
            </a:r>
          </a:p>
          <a:p>
            <a:pPr lvl="1">
              <a:buFont typeface="Arial" pitchFamily="34" charset="0"/>
              <a:buChar char="•"/>
              <a:defRPr/>
            </a:pPr>
            <a:r>
              <a:rPr lang="fr-FR" sz="1900" dirty="0" smtClean="0"/>
              <a:t>statique / cinétique</a:t>
            </a:r>
          </a:p>
          <a:p>
            <a:pPr lvl="1">
              <a:buFont typeface="Arial" pitchFamily="34" charset="0"/>
              <a:buChar char="•"/>
              <a:defRPr/>
            </a:pPr>
            <a:r>
              <a:rPr lang="fr-FR" sz="1900" dirty="0" smtClean="0"/>
              <a:t>compte propre / compte d’autrui</a:t>
            </a:r>
          </a:p>
        </p:txBody>
      </p:sp>
      <p:sp>
        <p:nvSpPr>
          <p:cNvPr id="6" name="Espace réservé du numéro de diapositive 5"/>
          <p:cNvSpPr>
            <a:spLocks noGrp="1"/>
          </p:cNvSpPr>
          <p:nvPr>
            <p:ph type="sldNum" sz="quarter" idx="12"/>
          </p:nvPr>
        </p:nvSpPr>
        <p:spPr/>
        <p:txBody>
          <a:bodyPr/>
          <a:lstStyle/>
          <a:p>
            <a:fld id="{B38B63A8-F15E-4507-BE66-FD57E343F396}" type="slidenum">
              <a:rPr lang="fr-FR" smtClean="0"/>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0CC8A0AB-D9BD-42F6-9E88-BEFBDD8ED01D}" type="slidenum">
              <a:rPr lang="fr-FR" altLang="en-US"/>
              <a:pPr>
                <a:defRPr/>
              </a:pPr>
              <a:t>6</a:t>
            </a:fld>
            <a:endParaRPr lang="fr-FR" altLang="en-US"/>
          </a:p>
        </p:txBody>
      </p:sp>
      <p:sp>
        <p:nvSpPr>
          <p:cNvPr id="5" name="Espace réservé du numéro de diapositive 4"/>
          <p:cNvSpPr txBox="1">
            <a:spLocks noGrp="1"/>
          </p:cNvSpPr>
          <p:nvPr/>
        </p:nvSpPr>
        <p:spPr bwMode="auto">
          <a:xfrm>
            <a:off x="6553200" y="6243638"/>
            <a:ext cx="2133600" cy="457200"/>
          </a:xfrm>
          <a:prstGeom prst="rect">
            <a:avLst/>
          </a:prstGeom>
          <a:noFill/>
          <a:ln>
            <a:miter lim="800000"/>
            <a:headEnd/>
            <a:tailEnd/>
          </a:ln>
        </p:spPr>
        <p:txBody>
          <a:bodyPr anchor="b"/>
          <a:lstStyle/>
          <a:p>
            <a:pPr algn="r" fontAlgn="auto">
              <a:spcBef>
                <a:spcPts val="0"/>
              </a:spcBef>
              <a:spcAft>
                <a:spcPts val="0"/>
              </a:spcAft>
              <a:defRPr/>
            </a:pPr>
            <a:fld id="{1E4F3F9C-E49C-4715-86F5-3C781311DA98}" type="slidenum">
              <a:rPr lang="fr-FR" altLang="en-US" sz="1200">
                <a:latin typeface="+mj-lt"/>
              </a:rPr>
              <a:pPr algn="r" fontAlgn="auto">
                <a:spcBef>
                  <a:spcPts val="0"/>
                </a:spcBef>
                <a:spcAft>
                  <a:spcPts val="0"/>
                </a:spcAft>
                <a:defRPr/>
              </a:pPr>
              <a:t>6</a:t>
            </a:fld>
            <a:endParaRPr lang="fr-FR" altLang="en-US" sz="1200">
              <a:latin typeface="+mj-lt"/>
            </a:endParaRPr>
          </a:p>
        </p:txBody>
      </p:sp>
      <p:sp>
        <p:nvSpPr>
          <p:cNvPr id="1029" name="Rectangle 2"/>
          <p:cNvSpPr>
            <a:spLocks noGrp="1" noChangeArrowheads="1"/>
          </p:cNvSpPr>
          <p:nvPr>
            <p:ph type="title"/>
          </p:nvPr>
        </p:nvSpPr>
        <p:spPr/>
        <p:txBody>
          <a:bodyPr rtlCol="0">
            <a:normAutofit fontScale="90000"/>
          </a:bodyPr>
          <a:lstStyle/>
          <a:p>
            <a:pPr eaLnBrk="1" fontAlgn="auto" hangingPunct="1">
              <a:spcAft>
                <a:spcPts val="0"/>
              </a:spcAft>
              <a:defRPr/>
            </a:pPr>
            <a:r>
              <a:rPr lang="fr-FR" dirty="0" smtClean="0"/>
              <a:t>Transmission d'information et transport de produits</a:t>
            </a:r>
            <a:endParaRPr lang="fr-FR" sz="4600" b="1" dirty="0" smtClean="0"/>
          </a:p>
        </p:txBody>
      </p:sp>
      <p:graphicFrame>
        <p:nvGraphicFramePr>
          <p:cNvPr id="108546" name="Object 3"/>
          <p:cNvGraphicFramePr>
            <a:graphicFrameLocks noChangeAspect="1"/>
          </p:cNvGraphicFramePr>
          <p:nvPr/>
        </p:nvGraphicFramePr>
        <p:xfrm>
          <a:off x="2133600" y="1447800"/>
          <a:ext cx="5230813" cy="4945063"/>
        </p:xfrm>
        <a:graphic>
          <a:graphicData uri="http://schemas.openxmlformats.org/presentationml/2006/ole">
            <p:oleObj spid="_x0000_s6146" name="Document" r:id="rId4" imgW="5229720" imgH="4943520" progId="Word.Document.8">
              <p:embed/>
            </p:oleObj>
          </a:graphicData>
        </a:graphic>
      </p:graphicFrame>
      <p:sp>
        <p:nvSpPr>
          <p:cNvPr id="108550" name="ZoneTexte 6"/>
          <p:cNvSpPr txBox="1">
            <a:spLocks noChangeArrowheads="1"/>
          </p:cNvSpPr>
          <p:nvPr/>
        </p:nvSpPr>
        <p:spPr bwMode="auto">
          <a:xfrm>
            <a:off x="0" y="2997200"/>
            <a:ext cx="2971800" cy="646113"/>
          </a:xfrm>
          <a:prstGeom prst="rect">
            <a:avLst/>
          </a:prstGeom>
          <a:noFill/>
          <a:ln w="9525">
            <a:noFill/>
            <a:miter lim="800000"/>
            <a:headEnd/>
            <a:tailEnd/>
          </a:ln>
        </p:spPr>
        <p:txBody>
          <a:bodyPr wrap="none">
            <a:spAutoFit/>
          </a:bodyPr>
          <a:lstStyle/>
          <a:p>
            <a:r>
              <a:rPr lang="fr-FR" b="1">
                <a:latin typeface="Calibri" pitchFamily="34" charset="0"/>
              </a:rPr>
              <a:t>Modèle traditionnel « push »</a:t>
            </a:r>
          </a:p>
          <a:p>
            <a:r>
              <a:rPr lang="fr-FR" b="1">
                <a:latin typeface="Calibri" pitchFamily="34" charset="0"/>
              </a:rPr>
              <a:t>Modèle flexible « pull », JAT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rtlCol="0">
            <a:normAutofit/>
          </a:bodyPr>
          <a:lstStyle/>
          <a:p>
            <a:pPr>
              <a:defRPr/>
            </a:pPr>
            <a:r>
              <a:rPr lang="fr-FR" dirty="0" smtClean="0"/>
              <a:t>2. La logistique dans les économies modernes</a:t>
            </a:r>
            <a:endParaRPr lang="fr-FR" dirty="0"/>
          </a:p>
        </p:txBody>
      </p:sp>
      <p:sp>
        <p:nvSpPr>
          <p:cNvPr id="6" name="Espace réservé du texte 5"/>
          <p:cNvSpPr>
            <a:spLocks noGrp="1"/>
          </p:cNvSpPr>
          <p:nvPr>
            <p:ph type="body" idx="1"/>
          </p:nvPr>
        </p:nvSpPr>
        <p:spPr/>
        <p:txBody>
          <a:bodyPr rtlCol="0">
            <a:normAutofit/>
          </a:bodyPr>
          <a:lstStyle/>
          <a:p>
            <a:pPr eaLnBrk="1" fontAlgn="auto" hangingPunct="1">
              <a:spcAft>
                <a:spcPts val="0"/>
              </a:spcAft>
              <a:buFont typeface="Arial" pitchFamily="34" charset="0"/>
              <a:buNone/>
              <a:defRPr/>
            </a:pPr>
            <a:endParaRPr lang="fr-FR"/>
          </a:p>
        </p:txBody>
      </p:sp>
      <p:sp>
        <p:nvSpPr>
          <p:cNvPr id="4" name="Espace réservé du numéro de diapositive 3"/>
          <p:cNvSpPr>
            <a:spLocks noGrp="1"/>
          </p:cNvSpPr>
          <p:nvPr>
            <p:ph type="sldNum" sz="quarter" idx="12"/>
          </p:nvPr>
        </p:nvSpPr>
        <p:spPr/>
        <p:txBody>
          <a:bodyPr/>
          <a:lstStyle/>
          <a:p>
            <a:pPr>
              <a:defRPr/>
            </a:pPr>
            <a:fld id="{8C644176-A9B1-4CB3-B68A-96B2D4E03E14}" type="slidenum">
              <a:rPr lang="en-GB"/>
              <a:pPr>
                <a:defRPr/>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re 4"/>
          <p:cNvSpPr>
            <a:spLocks noGrp="1"/>
          </p:cNvSpPr>
          <p:nvPr>
            <p:ph type="title"/>
          </p:nvPr>
        </p:nvSpPr>
        <p:spPr/>
        <p:txBody>
          <a:bodyPr>
            <a:normAutofit fontScale="90000"/>
          </a:bodyPr>
          <a:lstStyle/>
          <a:p>
            <a:pPr eaLnBrk="1" hangingPunct="1"/>
            <a:r>
              <a:rPr lang="fr-FR" dirty="0" smtClean="0"/>
              <a:t>Poids de la logistique dans l’économie</a:t>
            </a:r>
          </a:p>
        </p:txBody>
      </p:sp>
      <p:sp>
        <p:nvSpPr>
          <p:cNvPr id="6" name="Espace réservé du contenu 5"/>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fr-FR" dirty="0" smtClean="0"/>
              <a:t>Coût logistique : 10 % du PIB en France, plus élevé dans les pays moins développés</a:t>
            </a:r>
          </a:p>
          <a:p>
            <a:pPr eaLnBrk="1" fontAlgn="auto" hangingPunct="1">
              <a:spcAft>
                <a:spcPts val="0"/>
              </a:spcAft>
              <a:buFont typeface="Arial" pitchFamily="34" charset="0"/>
              <a:buChar char="•"/>
              <a:defRPr/>
            </a:pPr>
            <a:r>
              <a:rPr lang="fr-FR" dirty="0" smtClean="0"/>
              <a:t>LPI de la Banque mondiale : la France 15</a:t>
            </a:r>
            <a:r>
              <a:rPr lang="fr-FR" baseline="30000" dirty="0" smtClean="0"/>
              <a:t>ème</a:t>
            </a:r>
            <a:r>
              <a:rPr lang="fr-FR" dirty="0" smtClean="0"/>
              <a:t> mondiale (</a:t>
            </a:r>
            <a:r>
              <a:rPr lang="fr-FR" i="1" dirty="0" err="1" smtClean="0"/>
              <a:t>Connecting</a:t>
            </a:r>
            <a:r>
              <a:rPr lang="fr-FR" i="1" dirty="0" smtClean="0"/>
              <a:t> to </a:t>
            </a:r>
            <a:r>
              <a:rPr lang="fr-FR" i="1" dirty="0" err="1" smtClean="0"/>
              <a:t>compete</a:t>
            </a:r>
            <a:r>
              <a:rPr lang="fr-FR" dirty="0" smtClean="0"/>
              <a:t>)</a:t>
            </a:r>
          </a:p>
          <a:p>
            <a:pPr eaLnBrk="1" fontAlgn="auto" hangingPunct="1">
              <a:spcAft>
                <a:spcPts val="0"/>
              </a:spcAft>
              <a:buFont typeface="Arial" pitchFamily="34" charset="0"/>
              <a:buChar char="•"/>
              <a:defRPr/>
            </a:pPr>
            <a:r>
              <a:rPr lang="fr-FR" dirty="0" smtClean="0"/>
              <a:t>1,8 million d’emplois directs (sans compter La Poste)</a:t>
            </a:r>
          </a:p>
          <a:p>
            <a:pPr eaLnBrk="1" fontAlgn="auto" hangingPunct="1">
              <a:spcAft>
                <a:spcPts val="0"/>
              </a:spcAft>
              <a:buFont typeface="Arial" pitchFamily="34" charset="0"/>
              <a:buChar char="•"/>
              <a:defRPr/>
            </a:pPr>
            <a:r>
              <a:rPr lang="fr-FR" dirty="0" smtClean="0"/>
              <a:t>Externalisation partielle : plus forte pour le transport, moins pour les opérations statiques</a:t>
            </a:r>
          </a:p>
          <a:p>
            <a:pPr eaLnBrk="1" fontAlgn="auto" hangingPunct="1">
              <a:spcAft>
                <a:spcPts val="0"/>
              </a:spcAft>
              <a:buFont typeface="Arial" pitchFamily="34" charset="0"/>
              <a:buChar char="•"/>
              <a:defRPr/>
            </a:pPr>
            <a:r>
              <a:rPr lang="fr-FR" dirty="0" smtClean="0"/>
              <a:t>Grands opérateurs logistiques issus du transport, maîtrise des chaînes (DHL, Fedex, </a:t>
            </a:r>
            <a:r>
              <a:rPr lang="fr-FR" dirty="0" smtClean="0"/>
              <a:t>K&amp;N</a:t>
            </a:r>
            <a:r>
              <a:rPr lang="fr-FR" dirty="0" smtClean="0"/>
              <a:t>, </a:t>
            </a:r>
            <a:r>
              <a:rPr lang="fr-FR" dirty="0" err="1" smtClean="0"/>
              <a:t>Geodis</a:t>
            </a:r>
            <a:r>
              <a:rPr lang="fr-FR" dirty="0" smtClean="0"/>
              <a:t>, CMA-CGM…)</a:t>
            </a:r>
            <a:endParaRPr lang="fr-FR" dirty="0"/>
          </a:p>
        </p:txBody>
      </p:sp>
      <p:sp>
        <p:nvSpPr>
          <p:cNvPr id="4" name="Espace réservé du numéro de diapositive 3"/>
          <p:cNvSpPr>
            <a:spLocks noGrp="1"/>
          </p:cNvSpPr>
          <p:nvPr>
            <p:ph type="sldNum" sz="quarter" idx="12"/>
          </p:nvPr>
        </p:nvSpPr>
        <p:spPr/>
        <p:txBody>
          <a:bodyPr/>
          <a:lstStyle/>
          <a:p>
            <a:pPr>
              <a:defRPr/>
            </a:pPr>
            <a:fld id="{33A6ED6D-E91B-40B5-B26F-2AA8E4F3698E}" type="slidenum">
              <a:rPr lang="en-GB"/>
              <a:pPr>
                <a:defRPr/>
              </a:pPr>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re 4"/>
          <p:cNvSpPr>
            <a:spLocks noGrp="1"/>
          </p:cNvSpPr>
          <p:nvPr>
            <p:ph type="title"/>
          </p:nvPr>
        </p:nvSpPr>
        <p:spPr/>
        <p:txBody>
          <a:bodyPr/>
          <a:lstStyle/>
          <a:p>
            <a:pPr eaLnBrk="1" hangingPunct="1"/>
            <a:r>
              <a:rPr lang="fr-FR" dirty="0" smtClean="0"/>
              <a:t>Volume de fret</a:t>
            </a:r>
          </a:p>
        </p:txBody>
      </p:sp>
      <p:sp>
        <p:nvSpPr>
          <p:cNvPr id="130050" name="Espace réservé du contenu 5"/>
          <p:cNvSpPr>
            <a:spLocks noGrp="1"/>
          </p:cNvSpPr>
          <p:nvPr>
            <p:ph idx="1"/>
          </p:nvPr>
        </p:nvSpPr>
        <p:spPr/>
        <p:txBody>
          <a:bodyPr>
            <a:normAutofit fontScale="92500" lnSpcReduction="20000"/>
          </a:bodyPr>
          <a:lstStyle/>
          <a:p>
            <a:pPr eaLnBrk="1" hangingPunct="1">
              <a:lnSpc>
                <a:spcPct val="90000"/>
              </a:lnSpc>
            </a:pPr>
            <a:r>
              <a:rPr lang="fr-FR" dirty="0" smtClean="0"/>
              <a:t> 2022:</a:t>
            </a:r>
          </a:p>
          <a:p>
            <a:pPr lvl="1" eaLnBrk="1" hangingPunct="1">
              <a:lnSpc>
                <a:spcPct val="90000"/>
              </a:lnSpc>
            </a:pPr>
            <a:r>
              <a:rPr lang="fr-FR" dirty="0" smtClean="0"/>
              <a:t> TRM pavillon français 1 647 Mt de fret</a:t>
            </a:r>
          </a:p>
          <a:p>
            <a:pPr lvl="1" eaLnBrk="1" hangingPunct="1">
              <a:lnSpc>
                <a:spcPct val="90000"/>
              </a:lnSpc>
            </a:pPr>
            <a:r>
              <a:rPr lang="fr-FR" dirty="0" smtClean="0"/>
              <a:t>ferroviaire 90 Mt</a:t>
            </a:r>
          </a:p>
          <a:p>
            <a:pPr lvl="1" eaLnBrk="1" hangingPunct="1">
              <a:lnSpc>
                <a:spcPct val="90000"/>
              </a:lnSpc>
            </a:pPr>
            <a:r>
              <a:rPr lang="fr-FR" dirty="0" smtClean="0"/>
              <a:t>voie d’eau 53 Mt</a:t>
            </a:r>
          </a:p>
          <a:p>
            <a:r>
              <a:rPr lang="fr-FR" dirty="0" smtClean="0"/>
              <a:t> Soit </a:t>
            </a:r>
          </a:p>
          <a:p>
            <a:pPr lvl="1"/>
            <a:r>
              <a:rPr lang="fr-FR" dirty="0" smtClean="0"/>
              <a:t>24 tonnes par habitant pour la route (et 33 tonnes avec pavillon étranger) + 1,4 tonne pour le fer + 0,8 tonne pour la voie d’eau = 35 tonnes par an, soit </a:t>
            </a:r>
            <a:r>
              <a:rPr lang="fr-FR" b="1" dirty="0" smtClean="0"/>
              <a:t>96 kilogrammes par jour et par habitant</a:t>
            </a:r>
            <a:r>
              <a:rPr lang="fr-FR" dirty="0" smtClean="0"/>
              <a:t>. Distance moyenne : </a:t>
            </a:r>
            <a:r>
              <a:rPr lang="fr-FR" b="1" dirty="0" smtClean="0"/>
              <a:t>98 kilomètres</a:t>
            </a:r>
            <a:r>
              <a:rPr lang="fr-FR" dirty="0" smtClean="0"/>
              <a:t>.</a:t>
            </a:r>
            <a:r>
              <a:rPr lang="fr-FR" u="sng" dirty="0" smtClean="0"/>
              <a:t> </a:t>
            </a:r>
          </a:p>
          <a:p>
            <a:r>
              <a:rPr lang="fr-FR" dirty="0" smtClean="0"/>
              <a:t>Hors VUL et VP</a:t>
            </a:r>
          </a:p>
          <a:p>
            <a:r>
              <a:rPr lang="fr-FR" dirty="0" smtClean="0"/>
              <a:t>Source : </a:t>
            </a:r>
            <a:r>
              <a:rPr lang="fr-FR" i="1" dirty="0" smtClean="0"/>
              <a:t>Bilan annuel des transports 2022</a:t>
            </a:r>
            <a:r>
              <a:rPr lang="fr-FR" dirty="0" smtClean="0"/>
              <a:t>.</a:t>
            </a:r>
          </a:p>
        </p:txBody>
      </p:sp>
      <p:sp>
        <p:nvSpPr>
          <p:cNvPr id="4" name="Espace réservé du numéro de diapositive 3"/>
          <p:cNvSpPr>
            <a:spLocks noGrp="1"/>
          </p:cNvSpPr>
          <p:nvPr>
            <p:ph type="sldNum" sz="quarter" idx="12"/>
          </p:nvPr>
        </p:nvSpPr>
        <p:spPr/>
        <p:txBody>
          <a:bodyPr/>
          <a:lstStyle/>
          <a:p>
            <a:pPr>
              <a:defRPr/>
            </a:pPr>
            <a:fld id="{9729AD63-03D6-459C-8CEE-2799D1295D1B}" type="slidenum">
              <a:rPr lang="en-GB"/>
              <a:pPr>
                <a:defRPr/>
              </a:pPr>
              <a:t>9</a:t>
            </a:fld>
            <a:endParaRPr lang="en-GB"/>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562c5f8faa3afe0037f80cedbbba92a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6d0b1f9947d2def9302a79bd3f5241c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A0EE07-83BF-45EF-BFDF-3A53C0A4B258}"/>
</file>

<file path=customXml/itemProps2.xml><?xml version="1.0" encoding="utf-8"?>
<ds:datastoreItem xmlns:ds="http://schemas.openxmlformats.org/officeDocument/2006/customXml" ds:itemID="{3A938CFA-96C3-46E0-8E57-A3C9DBEDDA49}"/>
</file>

<file path=docProps/app.xml><?xml version="1.0" encoding="utf-8"?>
<Properties xmlns="http://schemas.openxmlformats.org/officeDocument/2006/extended-properties" xmlns:vt="http://schemas.openxmlformats.org/officeDocument/2006/docPropsVTypes">
  <TotalTime>642</TotalTime>
  <Words>2370</Words>
  <Application>Microsoft Office PowerPoint</Application>
  <PresentationFormat>Affichage à l'écran (4:3)</PresentationFormat>
  <Paragraphs>298</Paragraphs>
  <Slides>40</Slides>
  <Notes>8</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40</vt:i4>
      </vt:variant>
    </vt:vector>
  </HeadingPairs>
  <TitlesOfParts>
    <vt:vector size="43" baseType="lpstr">
      <vt:lpstr>Thème Office</vt:lpstr>
      <vt:lpstr>Document</vt:lpstr>
      <vt:lpstr>Feuille de calcul</vt:lpstr>
      <vt:lpstr>IHEDATE   Décarboner les mobilités : mission impossible ? La logistique  Bordeaux, 11 octobre 2024</vt:lpstr>
      <vt:lpstr>Vers une logistique durable ?</vt:lpstr>
      <vt:lpstr>1. Définitions de la logistique   </vt:lpstr>
      <vt:lpstr>Définitions de la logistique</vt:lpstr>
      <vt:lpstr>Opérations logistiques</vt:lpstr>
      <vt:lpstr>Transmission d'information et transport de produits</vt:lpstr>
      <vt:lpstr>2. La logistique dans les économies modernes</vt:lpstr>
      <vt:lpstr>Poids de la logistique dans l’économie</vt:lpstr>
      <vt:lpstr>Volume de fret</vt:lpstr>
      <vt:lpstr>TRM : compte d’autrui et compte propre</vt:lpstr>
      <vt:lpstr>Partage modal </vt:lpstr>
      <vt:lpstr>Données de base : fret</vt:lpstr>
      <vt:lpstr>Évolution du fret ferroviaire  (France et pays voisins, 1970 – 2019)</vt:lpstr>
      <vt:lpstr>Décomposition du coût logistique (monde, 2018)</vt:lpstr>
      <vt:lpstr>Immobilier logistique</vt:lpstr>
      <vt:lpstr>3. La logistique, objet politique</vt:lpstr>
      <vt:lpstr>4. Décarboner la logistique</vt:lpstr>
      <vt:lpstr>Transports et GES</vt:lpstr>
      <vt:lpstr>Émissions de CO2 par habitant dans le monde</vt:lpstr>
      <vt:lpstr>Émissions de GES des transports intérieurs </vt:lpstr>
      <vt:lpstr>Elaboration d'une politique de transports soutenables</vt:lpstr>
      <vt:lpstr>Projections prospectives 2060</vt:lpstr>
      <vt:lpstr>Marges de manœuvre pour la décarbonation</vt:lpstr>
      <vt:lpstr>Cinq pistes de progrès  pour décarboner les transports</vt:lpstr>
      <vt:lpstr>Leviers d’action</vt:lpstr>
      <vt:lpstr>Les chantiers de la planification écologique</vt:lpstr>
      <vt:lpstr>Emissions nationales de GES 2021</vt:lpstr>
      <vt:lpstr>Répartition de l’effort par secteur</vt:lpstr>
      <vt:lpstr>Plan d'action pour les objectifs 2030</vt:lpstr>
      <vt:lpstr>Transport terrestre de marchandises: baisse des émissions de GES</vt:lpstr>
      <vt:lpstr>Réduire le trafic routier de marchandises : sobriété et report modal</vt:lpstr>
      <vt:lpstr>Trajectoire de décarbonation du transport terrestre de marchandises (28Mt CO2e)</vt:lpstr>
      <vt:lpstr>Mise en œuvre de la planification écologique</vt:lpstr>
      <vt:lpstr>Interventions sur les 50 sites industriels  les plus émetteurs de GES </vt:lpstr>
      <vt:lpstr>5. Perspectives</vt:lpstr>
      <vt:lpstr>Réussir la décarbonation de la logistique</vt:lpstr>
      <vt:lpstr>Les compétences techniques de quatre activités exemplaires (vente, transition énergétique, transition numérique,  commerce en ligne et logistique)</vt:lpstr>
      <vt:lpstr>Perspectives de l’emploi, 2030 Pénurie de main d’œuvre en logistique</vt:lpstr>
      <vt:lpstr>Contexte politique récent: interrogations</vt:lpstr>
      <vt:lpstr>6. Références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MS</dc:creator>
  <cp:lastModifiedBy>MS</cp:lastModifiedBy>
  <cp:revision>55</cp:revision>
  <dcterms:created xsi:type="dcterms:W3CDTF">2024-09-18T13:49:11Z</dcterms:created>
  <dcterms:modified xsi:type="dcterms:W3CDTF">2024-10-08T09:04:39Z</dcterms:modified>
</cp:coreProperties>
</file>